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8"/>
  </p:notesMasterIdLst>
  <p:handoutMasterIdLst>
    <p:handoutMasterId r:id="rId109"/>
  </p:handoutMasterIdLst>
  <p:sldIdLst>
    <p:sldId id="554" r:id="rId2"/>
    <p:sldId id="555" r:id="rId3"/>
    <p:sldId id="704" r:id="rId4"/>
    <p:sldId id="702" r:id="rId5"/>
    <p:sldId id="701" r:id="rId6"/>
    <p:sldId id="703" r:id="rId7"/>
    <p:sldId id="705" r:id="rId8"/>
    <p:sldId id="706" r:id="rId9"/>
    <p:sldId id="707" r:id="rId10"/>
    <p:sldId id="709" r:id="rId11"/>
    <p:sldId id="710" r:id="rId12"/>
    <p:sldId id="711" r:id="rId13"/>
    <p:sldId id="557" r:id="rId14"/>
    <p:sldId id="561" r:id="rId15"/>
    <p:sldId id="712" r:id="rId16"/>
    <p:sldId id="713" r:id="rId17"/>
    <p:sldId id="571" r:id="rId18"/>
    <p:sldId id="564" r:id="rId19"/>
    <p:sldId id="565" r:id="rId20"/>
    <p:sldId id="714" r:id="rId21"/>
    <p:sldId id="715" r:id="rId22"/>
    <p:sldId id="566" r:id="rId23"/>
    <p:sldId id="567" r:id="rId24"/>
    <p:sldId id="568" r:id="rId25"/>
    <p:sldId id="636" r:id="rId26"/>
    <p:sldId id="572" r:id="rId27"/>
    <p:sldId id="574" r:id="rId28"/>
    <p:sldId id="575" r:id="rId29"/>
    <p:sldId id="700" r:id="rId30"/>
    <p:sldId id="577" r:id="rId31"/>
    <p:sldId id="578" r:id="rId32"/>
    <p:sldId id="579" r:id="rId33"/>
    <p:sldId id="580" r:id="rId34"/>
    <p:sldId id="691" r:id="rId35"/>
    <p:sldId id="583" r:id="rId36"/>
    <p:sldId id="697" r:id="rId37"/>
    <p:sldId id="586" r:id="rId38"/>
    <p:sldId id="698" r:id="rId39"/>
    <p:sldId id="589" r:id="rId40"/>
    <p:sldId id="699" r:id="rId41"/>
    <p:sldId id="591" r:id="rId42"/>
    <p:sldId id="594" r:id="rId43"/>
    <p:sldId id="638" r:id="rId44"/>
    <p:sldId id="595" r:id="rId45"/>
    <p:sldId id="597" r:id="rId46"/>
    <p:sldId id="598" r:id="rId47"/>
    <p:sldId id="599" r:id="rId48"/>
    <p:sldId id="620" r:id="rId49"/>
    <p:sldId id="602" r:id="rId50"/>
    <p:sldId id="689" r:id="rId51"/>
    <p:sldId id="647" r:id="rId52"/>
    <p:sldId id="639" r:id="rId53"/>
    <p:sldId id="640" r:id="rId54"/>
    <p:sldId id="641" r:id="rId55"/>
    <p:sldId id="642" r:id="rId56"/>
    <p:sldId id="643" r:id="rId57"/>
    <p:sldId id="645" r:id="rId58"/>
    <p:sldId id="646" r:id="rId59"/>
    <p:sldId id="613" r:id="rId60"/>
    <p:sldId id="605" r:id="rId61"/>
    <p:sldId id="606" r:id="rId62"/>
    <p:sldId id="648" r:id="rId63"/>
    <p:sldId id="649" r:id="rId64"/>
    <p:sldId id="609" r:id="rId65"/>
    <p:sldId id="610" r:id="rId66"/>
    <p:sldId id="611" r:id="rId67"/>
    <p:sldId id="622" r:id="rId68"/>
    <p:sldId id="623" r:id="rId69"/>
    <p:sldId id="624" r:id="rId70"/>
    <p:sldId id="625" r:id="rId71"/>
    <p:sldId id="626" r:id="rId72"/>
    <p:sldId id="627" r:id="rId73"/>
    <p:sldId id="628" r:id="rId74"/>
    <p:sldId id="629" r:id="rId75"/>
    <p:sldId id="651" r:id="rId76"/>
    <p:sldId id="652" r:id="rId77"/>
    <p:sldId id="653" r:id="rId78"/>
    <p:sldId id="654" r:id="rId79"/>
    <p:sldId id="655" r:id="rId80"/>
    <p:sldId id="656" r:id="rId81"/>
    <p:sldId id="657" r:id="rId82"/>
    <p:sldId id="687" r:id="rId83"/>
    <p:sldId id="659" r:id="rId84"/>
    <p:sldId id="686" r:id="rId85"/>
    <p:sldId id="661" r:id="rId86"/>
    <p:sldId id="685" r:id="rId87"/>
    <p:sldId id="663" r:id="rId88"/>
    <p:sldId id="664" r:id="rId89"/>
    <p:sldId id="688" r:id="rId90"/>
    <p:sldId id="665" r:id="rId91"/>
    <p:sldId id="684" r:id="rId92"/>
    <p:sldId id="669" r:id="rId93"/>
    <p:sldId id="670" r:id="rId94"/>
    <p:sldId id="671" r:id="rId95"/>
    <p:sldId id="672" r:id="rId96"/>
    <p:sldId id="673" r:id="rId97"/>
    <p:sldId id="674" r:id="rId98"/>
    <p:sldId id="675" r:id="rId99"/>
    <p:sldId id="676" r:id="rId100"/>
    <p:sldId id="677" r:id="rId101"/>
    <p:sldId id="678" r:id="rId102"/>
    <p:sldId id="679" r:id="rId103"/>
    <p:sldId id="680" r:id="rId104"/>
    <p:sldId id="681" r:id="rId105"/>
    <p:sldId id="682" r:id="rId106"/>
    <p:sldId id="683" r:id="rId10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7D4D"/>
    <a:srgbClr val="0080FF"/>
    <a:srgbClr val="529DE6"/>
    <a:srgbClr val="CFCFCF"/>
    <a:srgbClr val="D9A984"/>
    <a:srgbClr val="FFAD97"/>
    <a:srgbClr val="3361BB"/>
    <a:srgbClr val="474747"/>
    <a:srgbClr val="FFF14E"/>
    <a:srgbClr val="0735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9334" autoAdjust="0"/>
  </p:normalViewPr>
  <p:slideViewPr>
    <p:cSldViewPr snapToGrid="0">
      <p:cViewPr varScale="1">
        <p:scale>
          <a:sx n="105" d="100"/>
          <a:sy n="105" d="100"/>
        </p:scale>
        <p:origin x="-595" y="-67"/>
      </p:cViewPr>
      <p:guideLst>
        <p:guide orient="horz" pos="1170"/>
        <p:guide pos="2512"/>
      </p:guideLst>
    </p:cSldViewPr>
  </p:slideViewPr>
  <p:outlineViewPr>
    <p:cViewPr>
      <p:scale>
        <a:sx n="33" d="100"/>
        <a:sy n="33" d="100"/>
      </p:scale>
      <p:origin x="0" y="94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handoutMaster" Target="handoutMasters/handoutMaster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96364-A91D-1045-A92D-D63CA2F19C70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FE5F6-F103-A940-80AB-0711E14CBE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121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EBD4F-1A2E-3B41-97CC-5AC9B355FD9D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7DF60-1B7D-5A48-ADFA-E6126064B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663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ast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E0BCB-0BE7-014F-BE39-D877C6AC7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29BE7-D4D2-494F-91C7-D4A26180A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65CB7-F044-7545-AB58-77F585C95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542D6-181F-9745-B4EC-7A5F8D10A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D2DB0-0BE4-7145-B6E9-3B9557B19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CFF99-1CA5-8240-ADF7-F62C9CDB7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D8851-F637-F444-A5B6-A82A2B8E7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ECB3B-0B65-2F48-A994-11A9A4E65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3A137-00DB-BE4F-8574-0138D15DB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CFE75-12C6-0349-8B9C-9C1C4DA0F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D95D4-7931-2E4F-B78E-C0B9B036C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3"/>
          <p:cNvSpPr>
            <a:spLocks noChangeArrowheads="1"/>
          </p:cNvSpPr>
          <p:nvPr/>
        </p:nvSpPr>
        <p:spPr bwMode="auto">
          <a:xfrm>
            <a:off x="1574800" y="250815"/>
            <a:ext cx="7307261" cy="457200"/>
          </a:xfrm>
          <a:prstGeom prst="roundRect">
            <a:avLst>
              <a:gd name="adj" fmla="val 20833"/>
            </a:avLst>
          </a:prstGeom>
          <a:solidFill>
            <a:srgbClr val="FFFFFF">
              <a:lumMod val="95000"/>
            </a:srgbClr>
          </a:solidFill>
          <a:ln>
            <a:noFill/>
          </a:ln>
          <a:effectLst>
            <a:innerShdw blurRad="63500" dist="50800" dir="27000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defTabSz="9144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33772B8-5970-7D4F-AF25-98E65C136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slide.jpg"/>
          <p:cNvPicPr>
            <a:picLocks noChangeAspect="1"/>
          </p:cNvPicPr>
          <p:nvPr/>
        </p:nvPicPr>
        <p:blipFill>
          <a:blip r:embed="rId13"/>
          <a:srcRect r="75833"/>
          <a:stretch>
            <a:fillRect/>
          </a:stretch>
        </p:blipFill>
        <p:spPr bwMode="auto">
          <a:xfrm>
            <a:off x="0" y="0"/>
            <a:ext cx="1219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itle Placeholder 1"/>
          <p:cNvSpPr>
            <a:spLocks noGrp="1"/>
          </p:cNvSpPr>
          <p:nvPr>
            <p:ph type="title"/>
          </p:nvPr>
        </p:nvSpPr>
        <p:spPr bwMode="auto">
          <a:xfrm>
            <a:off x="1574800" y="249238"/>
            <a:ext cx="72517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6275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hf hdr="0" ftr="0" dt="0"/>
  <p:txStyles>
    <p:titleStyle>
      <a:lvl1pPr algn="r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Arial Rounded MT Bold"/>
          <a:ea typeface="ＭＳ Ｐゴシック" charset="-128"/>
          <a:cs typeface="Arial Rounded MT Bold"/>
        </a:defRPr>
      </a:lvl1pPr>
      <a:lvl2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Rounded MT Bold" charset="0"/>
          <a:ea typeface="ＭＳ Ｐゴシック" charset="-128"/>
        </a:defRPr>
      </a:lvl2pPr>
      <a:lvl3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Rounded MT Bold" charset="0"/>
          <a:ea typeface="ＭＳ Ｐゴシック" charset="-128"/>
        </a:defRPr>
      </a:lvl3pPr>
      <a:lvl4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Rounded MT Bold" charset="0"/>
          <a:ea typeface="ＭＳ Ｐゴシック" charset="-128"/>
        </a:defRPr>
      </a:lvl4pPr>
      <a:lvl5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Rounded MT Bold" charset="0"/>
          <a:ea typeface="ＭＳ Ｐゴシック" charset="-128"/>
        </a:defRPr>
      </a:lvl5pPr>
      <a:lvl6pPr marL="457200" algn="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ＭＳ Ｐゴシック" charset="-128"/>
        </a:defRPr>
      </a:lvl6pPr>
      <a:lvl7pPr marL="914400" algn="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ＭＳ Ｐゴシック" charset="-128"/>
        </a:defRPr>
      </a:lvl7pPr>
      <a:lvl8pPr marL="1371600" algn="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ＭＳ Ｐゴシック" charset="-128"/>
        </a:defRPr>
      </a:lvl8pPr>
      <a:lvl9pPr marL="1828800" algn="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SzPct val="80000"/>
        <a:buFont typeface="Wingdings" charset="2"/>
        <a:buChar char="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2077477"/>
            <a:ext cx="9144000" cy="123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AB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1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/>
            </a:r>
            <a:b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</a:rPr>
              <a:t>ATPG and fault simulation </a:t>
            </a:r>
            <a:r>
              <a:rPr lang="en-US" sz="3600" dirty="0" smtClean="0">
                <a:solidFill>
                  <a:schemeClr val="accent1"/>
                </a:solidFill>
                <a:latin typeface="Cambria" pitchFamily="18" charset="0"/>
              </a:rPr>
              <a:t>(1)</a:t>
            </a:r>
            <a:endParaRPr kumimoji="0" lang="en-US" sz="360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Fault simulation report for h/1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04368" y="1381100"/>
            <a:ext cx="3429036" cy="4640559"/>
            <a:chOff x="2189" y="8864"/>
            <a:chExt cx="5196" cy="18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826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//  command: report_statistics</a:t>
              </a:r>
            </a:p>
            <a:p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 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   Statistics Report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     Stuck-at Faults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Fault Classes              #faults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                     (total)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  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FU (full)                  40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-------------------  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UC (uncontrolled)       24 (60.00%)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UO (unobserved)          6 (15.00%)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DS (det_simulation)     10 (25.00%)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Coverage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test_coverage               25.00%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fault_coverage              25.00%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atpg_effectiveness          25.00%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#test_patterns                     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#simulated_patterns                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CPU_time (secs)                  1.5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-------------------------------------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240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fault_sim.log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132389" y="1385555"/>
            <a:ext cx="3429036" cy="3251424"/>
            <a:chOff x="2189" y="8864"/>
            <a:chExt cx="5196" cy="11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089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//  command: report_faults -class DS</a:t>
              </a:r>
            </a:p>
            <a:p>
              <a:endParaRPr lang="en-US" sz="1200" noProof="1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type    code    pin_pathname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----   ------   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</a:t>
              </a:r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 1     DS      /or1/OUT</a:t>
              </a:r>
            </a:p>
            <a:p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     1     EQ      /or1/IN0</a:t>
              </a:r>
            </a:p>
            <a:p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     1     EQ      /or1/IN1</a:t>
              </a:r>
            </a:p>
            <a:p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     1     EQ      /c</a:t>
              </a:r>
            </a:p>
            <a:p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     1     EQ      /d</a:t>
              </a:r>
            </a:p>
            <a:p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     1     EQ      /nand1/IN0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DS      /nand1/OUT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/nor1/IN1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DS      /z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/nor1/OUT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4036" cy="108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Detected faults: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fault_sim.log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0" name="Nawias klamrowy zamykający 100"/>
          <p:cNvSpPr/>
          <p:nvPr/>
        </p:nvSpPr>
        <p:spPr>
          <a:xfrm>
            <a:off x="7751618" y="2764904"/>
            <a:ext cx="197469" cy="1068092"/>
          </a:xfrm>
          <a:prstGeom prst="rightBrace">
            <a:avLst/>
          </a:prstGeom>
          <a:ln w="254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Rectangle 2"/>
          <p:cNvSpPr/>
          <p:nvPr/>
        </p:nvSpPr>
        <p:spPr>
          <a:xfrm>
            <a:off x="7906641" y="3085568"/>
            <a:ext cx="565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h/</a:t>
            </a:r>
            <a:r>
              <a:rPr lang="pl-PL" dirty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3078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backgrounds for word memories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100</a:t>
            </a:fld>
            <a:endParaRPr lang="en-US"/>
          </a:p>
        </p:txBody>
      </p:sp>
      <p:sp>
        <p:nvSpPr>
          <p:cNvPr id="5" name="Prostokąt 4"/>
          <p:cNvSpPr/>
          <p:nvPr/>
        </p:nvSpPr>
        <p:spPr>
          <a:xfrm>
            <a:off x="1117599" y="949236"/>
            <a:ext cx="76708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Use</a:t>
            </a:r>
            <a:r>
              <a:rPr lang="pl-PL" dirty="0" smtClean="0">
                <a:latin typeface="+mj-lt"/>
              </a:rPr>
              <a:t> the</a:t>
            </a:r>
            <a:r>
              <a:rPr lang="en-US" dirty="0" smtClean="0">
                <a:latin typeface="+mj-lt"/>
              </a:rPr>
              <a:t> programmable controller to generate multiple </a:t>
            </a:r>
            <a:r>
              <a:rPr lang="en-US" dirty="0">
                <a:latin typeface="+mj-lt"/>
              </a:rPr>
              <a:t>data backgrounds to </a:t>
            </a:r>
            <a:r>
              <a:rPr lang="en-US" dirty="0" smtClean="0">
                <a:latin typeface="+mj-lt"/>
              </a:rPr>
              <a:t>detect</a:t>
            </a:r>
            <a:r>
              <a:rPr lang="pl-PL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all </a:t>
            </a:r>
            <a:r>
              <a:rPr lang="en-US" dirty="0">
                <a:latin typeface="+mj-lt"/>
              </a:rPr>
              <a:t>coupling </a:t>
            </a:r>
            <a:r>
              <a:rPr lang="en-US" dirty="0" smtClean="0">
                <a:latin typeface="+mj-lt"/>
              </a:rPr>
              <a:t>faults between</a:t>
            </a:r>
            <a:r>
              <a:rPr lang="pl-PL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neighboring </a:t>
            </a:r>
            <a:r>
              <a:rPr lang="en-US" dirty="0">
                <a:latin typeface="+mj-lt"/>
              </a:rPr>
              <a:t>cells of the same </a:t>
            </a:r>
            <a:r>
              <a:rPr lang="en-US" dirty="0" smtClean="0">
                <a:latin typeface="+mj-lt"/>
              </a:rPr>
              <a:t>word</a:t>
            </a:r>
            <a:endParaRPr lang="pl-PL" dirty="0" smtClean="0">
              <a:latin typeface="+mj-lt"/>
            </a:endParaRPr>
          </a:p>
          <a:p>
            <a:endParaRPr lang="pl-PL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Use the following data backgrounds:</a:t>
            </a:r>
            <a:endParaRPr lang="en-US" dirty="0">
              <a:latin typeface="+mj-lt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1286522" y="2210294"/>
            <a:ext cx="4586318" cy="1963731"/>
            <a:chOff x="1303456" y="2405028"/>
            <a:chExt cx="4586318" cy="1963731"/>
          </a:xfrm>
        </p:grpSpPr>
        <p:grpSp>
          <p:nvGrpSpPr>
            <p:cNvPr id="42" name="Grupa 41"/>
            <p:cNvGrpSpPr/>
            <p:nvPr/>
          </p:nvGrpSpPr>
          <p:grpSpPr>
            <a:xfrm>
              <a:off x="1307802" y="2405028"/>
              <a:ext cx="4581972" cy="927908"/>
              <a:chOff x="4389669" y="1846228"/>
              <a:chExt cx="4581972" cy="927908"/>
            </a:xfrm>
          </p:grpSpPr>
          <p:grpSp>
            <p:nvGrpSpPr>
              <p:cNvPr id="43" name="Grupa 42"/>
              <p:cNvGrpSpPr/>
              <p:nvPr/>
            </p:nvGrpSpPr>
            <p:grpSpPr>
              <a:xfrm>
                <a:off x="4884724" y="2279081"/>
                <a:ext cx="4086917" cy="495055"/>
                <a:chOff x="218534" y="4689140"/>
                <a:chExt cx="4086917" cy="495055"/>
              </a:xfrm>
            </p:grpSpPr>
            <p:sp>
              <p:nvSpPr>
                <p:cNvPr id="54" name="Prostokąt zaokrąglony 53"/>
                <p:cNvSpPr/>
                <p:nvPr/>
              </p:nvSpPr>
              <p:spPr>
                <a:xfrm>
                  <a:off x="218534" y="4689140"/>
                  <a:ext cx="495055" cy="4950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accent2"/>
                      </a:solidFill>
                    </a:rPr>
                    <a:t>0</a:t>
                  </a:r>
                  <a:endParaRPr lang="pl-PL" sz="2400" b="1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55" name="Prostokąt zaokrąglony 54"/>
                <p:cNvSpPr/>
                <p:nvPr/>
              </p:nvSpPr>
              <p:spPr>
                <a:xfrm>
                  <a:off x="733220" y="4689140"/>
                  <a:ext cx="495055" cy="49505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pl-PL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" name="Prostokąt zaokrąglony 55"/>
                <p:cNvSpPr/>
                <p:nvPr/>
              </p:nvSpPr>
              <p:spPr>
                <a:xfrm>
                  <a:off x="1247906" y="4689140"/>
                  <a:ext cx="495055" cy="4950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accent2"/>
                      </a:solidFill>
                    </a:rPr>
                    <a:t>0</a:t>
                  </a:r>
                  <a:endParaRPr lang="pl-PL" sz="2400" b="1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57" name="Prostokąt zaokrąglony 56"/>
                <p:cNvSpPr/>
                <p:nvPr/>
              </p:nvSpPr>
              <p:spPr>
                <a:xfrm>
                  <a:off x="1762592" y="4689140"/>
                  <a:ext cx="495055" cy="49505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pl-PL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" name="Prostokąt zaokrąglony 57"/>
                <p:cNvSpPr/>
                <p:nvPr/>
              </p:nvSpPr>
              <p:spPr>
                <a:xfrm>
                  <a:off x="2277278" y="4689140"/>
                  <a:ext cx="495055" cy="4950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accent2"/>
                      </a:solidFill>
                    </a:rPr>
                    <a:t>0</a:t>
                  </a:r>
                  <a:endParaRPr lang="pl-PL" sz="2400" b="1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59" name="Prostokąt zaokrąglony 58"/>
                <p:cNvSpPr/>
                <p:nvPr/>
              </p:nvSpPr>
              <p:spPr>
                <a:xfrm>
                  <a:off x="2791964" y="4689140"/>
                  <a:ext cx="495055" cy="49505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pl-PL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" name="Prostokąt zaokrąglony 59"/>
                <p:cNvSpPr/>
                <p:nvPr/>
              </p:nvSpPr>
              <p:spPr>
                <a:xfrm>
                  <a:off x="3306651" y="4689140"/>
                  <a:ext cx="495055" cy="4950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accent2"/>
                      </a:solidFill>
                    </a:rPr>
                    <a:t>0</a:t>
                  </a:r>
                  <a:endParaRPr lang="pl-PL" sz="2400" b="1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61" name="Prostokąt zaokrąglony 60"/>
                <p:cNvSpPr/>
                <p:nvPr/>
              </p:nvSpPr>
              <p:spPr>
                <a:xfrm>
                  <a:off x="3810396" y="4689140"/>
                  <a:ext cx="495055" cy="49505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pl-PL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4" name="Grupa 43"/>
              <p:cNvGrpSpPr/>
              <p:nvPr/>
            </p:nvGrpSpPr>
            <p:grpSpPr>
              <a:xfrm>
                <a:off x="4884724" y="1846228"/>
                <a:ext cx="4086917" cy="495055"/>
                <a:chOff x="218534" y="4689140"/>
                <a:chExt cx="4086917" cy="495055"/>
              </a:xfrm>
              <a:noFill/>
            </p:grpSpPr>
            <p:sp>
              <p:nvSpPr>
                <p:cNvPr id="46" name="Prostokąt zaokrąglony 45"/>
                <p:cNvSpPr/>
                <p:nvPr/>
              </p:nvSpPr>
              <p:spPr>
                <a:xfrm>
                  <a:off x="218534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D0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" name="Prostokąt zaokrąglony 46"/>
                <p:cNvSpPr/>
                <p:nvPr/>
              </p:nvSpPr>
              <p:spPr>
                <a:xfrm>
                  <a:off x="733220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D1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Prostokąt zaokrąglony 47"/>
                <p:cNvSpPr/>
                <p:nvPr/>
              </p:nvSpPr>
              <p:spPr>
                <a:xfrm>
                  <a:off x="1247906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D2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Prostokąt zaokrąglony 48"/>
                <p:cNvSpPr/>
                <p:nvPr/>
              </p:nvSpPr>
              <p:spPr>
                <a:xfrm>
                  <a:off x="1762592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D3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Prostokąt zaokrąglony 49"/>
                <p:cNvSpPr/>
                <p:nvPr/>
              </p:nvSpPr>
              <p:spPr>
                <a:xfrm>
                  <a:off x="2277278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D4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Prostokąt zaokrąglony 50"/>
                <p:cNvSpPr/>
                <p:nvPr/>
              </p:nvSpPr>
              <p:spPr>
                <a:xfrm>
                  <a:off x="2791964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D5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Prostokąt zaokrąglony 51"/>
                <p:cNvSpPr/>
                <p:nvPr/>
              </p:nvSpPr>
              <p:spPr>
                <a:xfrm>
                  <a:off x="3306651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D6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Prostokąt zaokrąglony 52"/>
                <p:cNvSpPr/>
                <p:nvPr/>
              </p:nvSpPr>
              <p:spPr>
                <a:xfrm>
                  <a:off x="3810396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D7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" name="Prostokąt zaokrąglony 44"/>
              <p:cNvSpPr/>
              <p:nvPr/>
            </p:nvSpPr>
            <p:spPr>
              <a:xfrm>
                <a:off x="4389669" y="2279081"/>
                <a:ext cx="495055" cy="495055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 smtClean="0">
                    <a:solidFill>
                      <a:schemeClr val="tx1"/>
                    </a:solidFill>
                  </a:rPr>
                  <a:t>B1</a:t>
                </a:r>
                <a:endParaRPr lang="pl-PL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2" name="Grupa 61"/>
            <p:cNvGrpSpPr/>
            <p:nvPr/>
          </p:nvGrpSpPr>
          <p:grpSpPr>
            <a:xfrm>
              <a:off x="1303456" y="3473644"/>
              <a:ext cx="4581972" cy="895115"/>
              <a:chOff x="4385323" y="2914844"/>
              <a:chExt cx="4581972" cy="895115"/>
            </a:xfrm>
          </p:grpSpPr>
          <p:grpSp>
            <p:nvGrpSpPr>
              <p:cNvPr id="63" name="Grupa 62"/>
              <p:cNvGrpSpPr/>
              <p:nvPr/>
            </p:nvGrpSpPr>
            <p:grpSpPr>
              <a:xfrm>
                <a:off x="4880378" y="3314802"/>
                <a:ext cx="4086917" cy="495055"/>
                <a:chOff x="233819" y="5679250"/>
                <a:chExt cx="4086917" cy="495055"/>
              </a:xfrm>
            </p:grpSpPr>
            <p:sp>
              <p:nvSpPr>
                <p:cNvPr id="74" name="Prostokąt zaokrąglony 73"/>
                <p:cNvSpPr/>
                <p:nvPr/>
              </p:nvSpPr>
              <p:spPr>
                <a:xfrm>
                  <a:off x="233819" y="5679250"/>
                  <a:ext cx="495055" cy="49505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pl-PL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5" name="Prostokąt zaokrąglony 74"/>
                <p:cNvSpPr/>
                <p:nvPr/>
              </p:nvSpPr>
              <p:spPr>
                <a:xfrm>
                  <a:off x="748505" y="5679250"/>
                  <a:ext cx="495055" cy="4950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accent2"/>
                      </a:solidFill>
                    </a:rPr>
                    <a:t>0</a:t>
                  </a:r>
                  <a:endParaRPr lang="pl-PL" sz="2400" b="1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76" name="Prostokąt zaokrąglony 75"/>
                <p:cNvSpPr/>
                <p:nvPr/>
              </p:nvSpPr>
              <p:spPr>
                <a:xfrm>
                  <a:off x="1263191" y="5679250"/>
                  <a:ext cx="495055" cy="49505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pl-PL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7" name="Prostokąt zaokrąglony 76"/>
                <p:cNvSpPr/>
                <p:nvPr/>
              </p:nvSpPr>
              <p:spPr>
                <a:xfrm>
                  <a:off x="1777877" y="5679250"/>
                  <a:ext cx="495055" cy="4950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accent2"/>
                      </a:solidFill>
                    </a:rPr>
                    <a:t>0</a:t>
                  </a:r>
                  <a:endParaRPr lang="pl-PL" sz="2400" b="1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78" name="Prostokąt zaokrąglony 77"/>
                <p:cNvSpPr/>
                <p:nvPr/>
              </p:nvSpPr>
              <p:spPr>
                <a:xfrm>
                  <a:off x="2292563" y="5679250"/>
                  <a:ext cx="495055" cy="49505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pl-PL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9" name="Prostokąt zaokrąglony 78"/>
                <p:cNvSpPr/>
                <p:nvPr/>
              </p:nvSpPr>
              <p:spPr>
                <a:xfrm>
                  <a:off x="2807249" y="5679250"/>
                  <a:ext cx="495055" cy="4950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accent2"/>
                      </a:solidFill>
                    </a:rPr>
                    <a:t>0</a:t>
                  </a:r>
                  <a:endParaRPr lang="pl-PL" sz="2400" b="1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80" name="Prostokąt zaokrąglony 79"/>
                <p:cNvSpPr/>
                <p:nvPr/>
              </p:nvSpPr>
              <p:spPr>
                <a:xfrm>
                  <a:off x="3321936" y="5679250"/>
                  <a:ext cx="495055" cy="49505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pl-PL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1" name="Prostokąt zaokrąglony 80"/>
                <p:cNvSpPr/>
                <p:nvPr/>
              </p:nvSpPr>
              <p:spPr>
                <a:xfrm>
                  <a:off x="3825681" y="5679250"/>
                  <a:ext cx="495055" cy="49505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400" b="1" dirty="0" smtClean="0">
                      <a:solidFill>
                        <a:schemeClr val="accent2"/>
                      </a:solidFill>
                    </a:rPr>
                    <a:t>0</a:t>
                  </a:r>
                  <a:endParaRPr lang="pl-PL" sz="2400" b="1" dirty="0">
                    <a:solidFill>
                      <a:schemeClr val="accent2"/>
                    </a:solidFill>
                  </a:endParaRPr>
                </a:p>
              </p:txBody>
            </p:sp>
          </p:grpSp>
          <p:grpSp>
            <p:nvGrpSpPr>
              <p:cNvPr id="64" name="Grupa 63"/>
              <p:cNvGrpSpPr/>
              <p:nvPr/>
            </p:nvGrpSpPr>
            <p:grpSpPr>
              <a:xfrm>
                <a:off x="4880378" y="2914844"/>
                <a:ext cx="4086917" cy="495055"/>
                <a:chOff x="218534" y="4689140"/>
                <a:chExt cx="4086917" cy="495055"/>
              </a:xfrm>
              <a:noFill/>
            </p:grpSpPr>
            <p:sp>
              <p:nvSpPr>
                <p:cNvPr id="66" name="Prostokąt zaokrąglony 65"/>
                <p:cNvSpPr/>
                <p:nvPr/>
              </p:nvSpPr>
              <p:spPr>
                <a:xfrm>
                  <a:off x="218534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D0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Prostokąt zaokrąglony 66"/>
                <p:cNvSpPr/>
                <p:nvPr/>
              </p:nvSpPr>
              <p:spPr>
                <a:xfrm>
                  <a:off x="733220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D1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" name="Prostokąt zaokrąglony 67"/>
                <p:cNvSpPr/>
                <p:nvPr/>
              </p:nvSpPr>
              <p:spPr>
                <a:xfrm>
                  <a:off x="1247906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D2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Prostokąt zaokrąglony 68"/>
                <p:cNvSpPr/>
                <p:nvPr/>
              </p:nvSpPr>
              <p:spPr>
                <a:xfrm>
                  <a:off x="1762592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D3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Prostokąt zaokrąglony 69"/>
                <p:cNvSpPr/>
                <p:nvPr/>
              </p:nvSpPr>
              <p:spPr>
                <a:xfrm>
                  <a:off x="2277278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D4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Prostokąt zaokrąglony 70"/>
                <p:cNvSpPr/>
                <p:nvPr/>
              </p:nvSpPr>
              <p:spPr>
                <a:xfrm>
                  <a:off x="2791964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D5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Prostokąt zaokrąglony 71"/>
                <p:cNvSpPr/>
                <p:nvPr/>
              </p:nvSpPr>
              <p:spPr>
                <a:xfrm>
                  <a:off x="3306651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D6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Prostokąt zaokrąglony 72"/>
                <p:cNvSpPr/>
                <p:nvPr/>
              </p:nvSpPr>
              <p:spPr>
                <a:xfrm>
                  <a:off x="3810396" y="4689140"/>
                  <a:ext cx="495055" cy="49505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D7</a:t>
                  </a:r>
                  <a:endParaRPr lang="pl-PL" sz="16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5" name="Prostokąt zaokrąglony 64"/>
              <p:cNvSpPr/>
              <p:nvPr/>
            </p:nvSpPr>
            <p:spPr>
              <a:xfrm>
                <a:off x="4385323" y="3314904"/>
                <a:ext cx="495055" cy="495055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 smtClean="0">
                    <a:solidFill>
                      <a:schemeClr val="tx1"/>
                    </a:solidFill>
                  </a:rPr>
                  <a:t>B2</a:t>
                </a:r>
                <a:endParaRPr lang="pl-PL" dirty="0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82" name="Tabela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168154"/>
              </p:ext>
            </p:extLst>
          </p:nvPr>
        </p:nvGraphicFramePr>
        <p:xfrm>
          <a:off x="1510816" y="4542631"/>
          <a:ext cx="2011571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1706"/>
                <a:gridCol w="1309865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Algorithm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0" dirty="0" smtClean="0">
                          <a:solidFill>
                            <a:schemeClr val="bg1"/>
                          </a:solidFill>
                        </a:rPr>
                        <a:t>Instruction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pl-PL" noProof="1" smtClean="0">
                          <a:latin typeface="Calibri" pitchFamily="34" charset="0"/>
                        </a:rPr>
                        <a:t>↑(wB1)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noProof="1" smtClean="0">
                          <a:latin typeface="Calibri" pitchFamily="34" charset="0"/>
                        </a:rPr>
                        <a:t>↓(rB1wB2)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pl-PL" noProof="1" smtClean="0">
                          <a:latin typeface="Calibri" pitchFamily="34" charset="0"/>
                        </a:rPr>
                        <a:t>↑(rB2)</a:t>
                      </a:r>
                      <a:endParaRPr lang="en-US" sz="3200" noProof="1">
                        <a:latin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473146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User-defined algorithm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36133" y="1600200"/>
            <a:ext cx="4207934" cy="4525963"/>
          </a:xfrm>
        </p:spPr>
        <p:txBody>
          <a:bodyPr/>
          <a:lstStyle/>
          <a:p>
            <a:endParaRPr lang="en-US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101</a:t>
            </a:fld>
            <a:endParaRPr lang="en-US"/>
          </a:p>
        </p:txBody>
      </p:sp>
      <p:grpSp>
        <p:nvGrpSpPr>
          <p:cNvPr id="8" name="Grupa 7"/>
          <p:cNvGrpSpPr/>
          <p:nvPr/>
        </p:nvGrpSpPr>
        <p:grpSpPr>
          <a:xfrm>
            <a:off x="1106392" y="1794869"/>
            <a:ext cx="4583208" cy="4614095"/>
            <a:chOff x="3522440" y="1362024"/>
            <a:chExt cx="4583208" cy="4614095"/>
          </a:xfrm>
        </p:grpSpPr>
        <p:grpSp>
          <p:nvGrpSpPr>
            <p:cNvPr id="9" name="Grupa 8"/>
            <p:cNvGrpSpPr/>
            <p:nvPr/>
          </p:nvGrpSpPr>
          <p:grpSpPr>
            <a:xfrm>
              <a:off x="3522440" y="1362024"/>
              <a:ext cx="4069765" cy="4614095"/>
              <a:chOff x="3522440" y="1362024"/>
              <a:chExt cx="4069765" cy="4614095"/>
            </a:xfrm>
          </p:grpSpPr>
          <p:sp>
            <p:nvSpPr>
              <p:cNvPr id="11" name="Text Box 3"/>
              <p:cNvSpPr txBox="1">
                <a:spLocks noChangeArrowheads="1"/>
              </p:cNvSpPr>
              <p:nvPr/>
            </p:nvSpPr>
            <p:spPr bwMode="auto">
              <a:xfrm>
                <a:off x="3522440" y="1517455"/>
                <a:ext cx="4069765" cy="4458664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12" name="Text Box 4"/>
              <p:cNvSpPr txBox="1">
                <a:spLocks noChangeArrowheads="1"/>
              </p:cNvSpPr>
              <p:nvPr/>
            </p:nvSpPr>
            <p:spPr bwMode="auto">
              <a:xfrm>
                <a:off x="3861717" y="1362024"/>
                <a:ext cx="1305695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pl-PL" sz="1100" noProof="1" smtClean="0">
                    <a:solidFill>
                      <a:schemeClr val="tx1"/>
                    </a:solidFill>
                    <a:latin typeface="Calibri" pitchFamily="34" charset="0"/>
                  </a:rPr>
                  <a:t>Algorithm syntax</a:t>
                </a:r>
                <a:endParaRPr kumimoji="0" lang="en-US" sz="18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0" name="Prostokąt 9"/>
            <p:cNvSpPr/>
            <p:nvPr/>
          </p:nvSpPr>
          <p:spPr>
            <a:xfrm>
              <a:off x="3704675" y="1734475"/>
              <a:ext cx="4400973" cy="41857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1400" dirty="0"/>
                <a:t>Algorithm (&lt;AlgorithmName&gt;) {</a:t>
              </a:r>
            </a:p>
            <a:p>
              <a:r>
                <a:rPr lang="pl-PL" sz="1400" dirty="0" smtClean="0"/>
                <a:t>	TestRegisterSetup </a:t>
              </a:r>
              <a:r>
                <a:rPr lang="pl-PL" sz="1400" dirty="0"/>
                <a:t>{</a:t>
              </a:r>
            </a:p>
            <a:p>
              <a:r>
                <a:rPr lang="pl-PL" sz="1400" dirty="0" smtClean="0"/>
                <a:t>		AddressGenerator </a:t>
              </a:r>
              <a:r>
                <a:rPr lang="pl-PL" sz="1400" dirty="0"/>
                <a:t>{ </a:t>
              </a:r>
            </a:p>
            <a:p>
              <a:r>
                <a:rPr lang="pl-PL" sz="1400" dirty="0" smtClean="0"/>
                <a:t>			…</a:t>
              </a:r>
              <a:endParaRPr lang="pl-PL" sz="1400" dirty="0"/>
            </a:p>
            <a:p>
              <a:r>
                <a:rPr lang="pl-PL" sz="1400" dirty="0" smtClean="0"/>
                <a:t>		</a:t>
              </a:r>
              <a:r>
                <a:rPr lang="en-US" sz="1400" dirty="0" smtClean="0"/>
                <a:t>}</a:t>
              </a:r>
              <a:endParaRPr lang="pl-PL" sz="1400" dirty="0"/>
            </a:p>
            <a:p>
              <a:r>
                <a:rPr lang="pl-PL" sz="1400" dirty="0" smtClean="0"/>
                <a:t>		</a:t>
              </a:r>
              <a:r>
                <a:rPr lang="en-US" sz="1400" dirty="0" smtClean="0"/>
                <a:t>DataGenerator </a:t>
              </a:r>
              <a:r>
                <a:rPr lang="en-US" sz="1400" dirty="0"/>
                <a:t>{ </a:t>
              </a:r>
              <a:endParaRPr lang="pl-PL" sz="1400" dirty="0"/>
            </a:p>
            <a:p>
              <a:r>
                <a:rPr lang="pl-PL" sz="1400" dirty="0" smtClean="0"/>
                <a:t>			</a:t>
              </a:r>
              <a:r>
                <a:rPr lang="en-US" sz="1400" dirty="0" smtClean="0"/>
                <a:t>…</a:t>
              </a:r>
              <a:endParaRPr lang="pl-PL" sz="1400" dirty="0"/>
            </a:p>
            <a:p>
              <a:r>
                <a:rPr lang="pl-PL" sz="1400" dirty="0" smtClean="0"/>
                <a:t>		}</a:t>
              </a:r>
            </a:p>
            <a:p>
              <a:r>
                <a:rPr lang="pl-PL" sz="1400" dirty="0"/>
                <a:t>	</a:t>
              </a:r>
              <a:r>
                <a:rPr lang="pl-PL" sz="1400" dirty="0" smtClean="0"/>
                <a:t>}</a:t>
              </a:r>
              <a:endParaRPr lang="pl-PL" sz="1400" dirty="0"/>
            </a:p>
            <a:p>
              <a:r>
                <a:rPr lang="pl-PL" sz="1400" dirty="0"/>
                <a:t>	MicroProgram {</a:t>
              </a:r>
            </a:p>
            <a:p>
              <a:r>
                <a:rPr lang="pl-PL" sz="1400" dirty="0"/>
                <a:t>		Instruction (&lt;InstructionName 1&gt;) {</a:t>
              </a:r>
            </a:p>
            <a:p>
              <a:r>
                <a:rPr lang="pl-PL" sz="1400" dirty="0"/>
                <a:t>		</a:t>
              </a:r>
              <a:r>
                <a:rPr lang="pl-PL" sz="1400" dirty="0" smtClean="0"/>
                <a:t>	…</a:t>
              </a:r>
              <a:endParaRPr lang="pl-PL" sz="1400" dirty="0"/>
            </a:p>
            <a:p>
              <a:r>
                <a:rPr lang="pl-PL" sz="1400" dirty="0" smtClean="0"/>
                <a:t>		}</a:t>
              </a:r>
              <a:endParaRPr lang="pl-PL" sz="1400" dirty="0"/>
            </a:p>
            <a:p>
              <a:r>
                <a:rPr lang="pl-PL" sz="1400" dirty="0" smtClean="0"/>
                <a:t>		Instruction </a:t>
              </a:r>
              <a:r>
                <a:rPr lang="pl-PL" sz="1400" dirty="0"/>
                <a:t>(&lt;InstructionName 2&gt;) {</a:t>
              </a:r>
            </a:p>
            <a:p>
              <a:r>
                <a:rPr lang="pl-PL" sz="1400" dirty="0"/>
                <a:t>		</a:t>
              </a:r>
              <a:r>
                <a:rPr lang="pl-PL" sz="1400" dirty="0" smtClean="0"/>
                <a:t>	…</a:t>
              </a:r>
              <a:endParaRPr lang="pl-PL" sz="1400" dirty="0"/>
            </a:p>
            <a:p>
              <a:r>
                <a:rPr lang="pl-PL" sz="1400" dirty="0" smtClean="0"/>
                <a:t>		}</a:t>
              </a:r>
              <a:endParaRPr lang="pl-PL" sz="1400" dirty="0"/>
            </a:p>
            <a:p>
              <a:r>
                <a:rPr lang="pl-PL" sz="1400" dirty="0"/>
                <a:t> </a:t>
              </a:r>
              <a:r>
                <a:rPr lang="pl-PL" sz="1400" dirty="0" smtClean="0"/>
                <a:t>		…</a:t>
              </a:r>
              <a:endParaRPr lang="pl-PL" sz="1400" dirty="0"/>
            </a:p>
            <a:p>
              <a:r>
                <a:rPr lang="pl-PL" sz="1400" dirty="0" smtClean="0"/>
                <a:t>	}</a:t>
              </a:r>
              <a:endParaRPr lang="pl-PL" sz="1400" dirty="0"/>
            </a:p>
            <a:p>
              <a:r>
                <a:rPr lang="pl-PL" sz="1400" dirty="0"/>
                <a:t>}</a:t>
              </a:r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026959" y="981158"/>
            <a:ext cx="7871732" cy="65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charset="2"/>
              <a:buChar char="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 smtClean="0">
                <a:latin typeface="+mn-lt"/>
              </a:rPr>
              <a:t>Modify</a:t>
            </a:r>
            <a:r>
              <a:rPr lang="pl-PL" sz="1800" dirty="0" smtClean="0">
                <a:latin typeface="+mn-lt"/>
              </a:rPr>
              <a:t> the</a:t>
            </a:r>
            <a:r>
              <a:rPr lang="en-US" sz="1800" dirty="0" smtClean="0">
                <a:latin typeface="+mn-lt"/>
              </a:rPr>
              <a:t> algorithm </a:t>
            </a:r>
            <a:r>
              <a:rPr lang="pl-PL" sz="1800" dirty="0" smtClean="0">
                <a:latin typeface="+mn-lt"/>
              </a:rPr>
              <a:t>in the file </a:t>
            </a:r>
            <a:r>
              <a:rPr lang="en-US" sz="1800" dirty="0" smtClean="0">
                <a:latin typeface="+mn-lt"/>
              </a:rPr>
              <a:t>to detect all possible</a:t>
            </a:r>
            <a:r>
              <a:rPr lang="pl-PL" sz="1800" dirty="0" smtClean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coupling faults between neighboring cells in the word oriented memory</a:t>
            </a:r>
            <a:endParaRPr lang="en-US" sz="1800" dirty="0">
              <a:latin typeface="+mn-lt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705099" y="3925383"/>
            <a:ext cx="1859237" cy="720096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100" dirty="0"/>
              <a:t>Each Instruction wrapper</a:t>
            </a:r>
          </a:p>
          <a:p>
            <a:pPr algn="just"/>
            <a:r>
              <a:rPr lang="en-US" sz="1100" dirty="0"/>
              <a:t>represents one micro code</a:t>
            </a:r>
          </a:p>
          <a:p>
            <a:pPr algn="just"/>
            <a:r>
              <a:rPr lang="en-US" sz="1100" dirty="0"/>
              <a:t>word</a:t>
            </a:r>
          </a:p>
        </p:txBody>
      </p:sp>
      <p:cxnSp>
        <p:nvCxnSpPr>
          <p:cNvPr id="15" name="Łącznik prosty ze strzałką 14"/>
          <p:cNvCxnSpPr>
            <a:stCxn id="14" idx="1"/>
          </p:cNvCxnSpPr>
          <p:nvPr/>
        </p:nvCxnSpPr>
        <p:spPr>
          <a:xfrm flipH="1">
            <a:off x="5061859" y="4285431"/>
            <a:ext cx="1643240" cy="13961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>
            <a:stCxn id="14" idx="1"/>
          </p:cNvCxnSpPr>
          <p:nvPr/>
        </p:nvCxnSpPr>
        <p:spPr>
          <a:xfrm flipH="1">
            <a:off x="5070023" y="4285431"/>
            <a:ext cx="1635076" cy="874398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78570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User-defined algorithm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102</a:t>
            </a:fld>
            <a:endParaRPr lang="en-US"/>
          </a:p>
        </p:txBody>
      </p:sp>
      <p:grpSp>
        <p:nvGrpSpPr>
          <p:cNvPr id="7" name="Grupa 6"/>
          <p:cNvGrpSpPr/>
          <p:nvPr/>
        </p:nvGrpSpPr>
        <p:grpSpPr>
          <a:xfrm>
            <a:off x="1106391" y="1078560"/>
            <a:ext cx="4346141" cy="3036240"/>
            <a:chOff x="3522439" y="1362024"/>
            <a:chExt cx="4346141" cy="3036240"/>
          </a:xfrm>
        </p:grpSpPr>
        <p:grpSp>
          <p:nvGrpSpPr>
            <p:cNvPr id="8" name="Grupa 7"/>
            <p:cNvGrpSpPr/>
            <p:nvPr/>
          </p:nvGrpSpPr>
          <p:grpSpPr>
            <a:xfrm>
              <a:off x="3522439" y="1362024"/>
              <a:ext cx="4346141" cy="3036240"/>
              <a:chOff x="3522439" y="1362024"/>
              <a:chExt cx="4346141" cy="3036240"/>
            </a:xfrm>
          </p:grpSpPr>
          <p:sp>
            <p:nvSpPr>
              <p:cNvPr id="12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5"/>
                <a:ext cx="4346141" cy="2880809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13" name="Text Box 4"/>
              <p:cNvSpPr txBox="1">
                <a:spLocks noChangeArrowheads="1"/>
              </p:cNvSpPr>
              <p:nvPr/>
            </p:nvSpPr>
            <p:spPr bwMode="auto">
              <a:xfrm>
                <a:off x="3861718" y="1362024"/>
                <a:ext cx="1273038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pl-PL" sz="1100" noProof="1" smtClean="0">
                    <a:solidFill>
                      <a:schemeClr val="tx1"/>
                    </a:solidFill>
                    <a:latin typeface="Calibri" pitchFamily="34" charset="0"/>
                  </a:rPr>
                  <a:t>Address generator </a:t>
                </a:r>
                <a:endParaRPr kumimoji="0" lang="en-US" sz="18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1" name="Prostokąt 10"/>
            <p:cNvSpPr/>
            <p:nvPr/>
          </p:nvSpPr>
          <p:spPr>
            <a:xfrm>
              <a:off x="3704675" y="1734475"/>
              <a:ext cx="3986107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AddressGenerator {</a:t>
              </a:r>
              <a:endParaRPr lang="pl-PL" sz="1600" dirty="0"/>
            </a:p>
            <a:p>
              <a:r>
                <a:rPr lang="en-US" sz="1600" dirty="0"/>
                <a:t>            AddressRegister (A) {</a:t>
              </a:r>
              <a:endParaRPr lang="pl-PL" sz="1600" dirty="0"/>
            </a:p>
            <a:p>
              <a:r>
                <a:rPr lang="pl-PL" sz="1600" dirty="0" smtClean="0"/>
                <a:t>	       </a:t>
              </a:r>
              <a:r>
                <a:rPr lang="en-US" sz="1600" dirty="0" smtClean="0"/>
                <a:t>LoadColumnAddress </a:t>
              </a:r>
              <a:r>
                <a:rPr lang="en-US" sz="1600" dirty="0"/>
                <a:t>: 4'b0000;</a:t>
              </a:r>
              <a:endParaRPr lang="pl-PL" sz="1600" dirty="0"/>
            </a:p>
            <a:p>
              <a:r>
                <a:rPr lang="en-US" sz="1600" dirty="0"/>
                <a:t>               LoadRowAddress : 4'b0000;</a:t>
              </a:r>
              <a:endParaRPr lang="pl-PL" sz="1600" dirty="0"/>
            </a:p>
            <a:p>
              <a:r>
                <a:rPr lang="en-US" sz="1600" dirty="0"/>
                <a:t>               NumberY0Bits : 0;</a:t>
              </a:r>
              <a:endParaRPr lang="pl-PL" sz="1600" dirty="0"/>
            </a:p>
            <a:p>
              <a:r>
                <a:rPr lang="en-US" sz="1600" dirty="0"/>
                <a:t>               NumberX0Bits : </a:t>
              </a:r>
              <a:r>
                <a:rPr lang="en-US" sz="1600" dirty="0" smtClean="0"/>
                <a:t>0;</a:t>
              </a:r>
              <a:endParaRPr lang="pl-PL" sz="1600" dirty="0" smtClean="0"/>
            </a:p>
            <a:p>
              <a:r>
                <a:rPr lang="pl-PL" sz="1600" dirty="0"/>
                <a:t>	 </a:t>
              </a:r>
              <a:r>
                <a:rPr lang="pl-PL" sz="1600" dirty="0" smtClean="0"/>
                <a:t>      </a:t>
              </a:r>
              <a:r>
                <a:rPr lang="en-US" sz="1600" dirty="0" smtClean="0"/>
                <a:t>X1CarryIn </a:t>
              </a:r>
              <a:r>
                <a:rPr lang="en-US" sz="1600" dirty="0"/>
                <a:t>: Y1CarryOut;</a:t>
              </a:r>
              <a:endParaRPr lang="pl-PL" sz="1600" dirty="0"/>
            </a:p>
            <a:p>
              <a:r>
                <a:rPr lang="en-US" sz="1600" dirty="0"/>
                <a:t>               Y1CarryIn : none;</a:t>
              </a:r>
              <a:endParaRPr lang="pl-PL" sz="1600" dirty="0"/>
            </a:p>
            <a:p>
              <a:r>
                <a:rPr lang="en-US" sz="1600" dirty="0"/>
                <a:t>            </a:t>
              </a:r>
              <a:r>
                <a:rPr lang="en-US" sz="1600" dirty="0" smtClean="0"/>
                <a:t>}</a:t>
              </a:r>
              <a:endParaRPr lang="pl-PL" sz="1600" dirty="0" smtClean="0"/>
            </a:p>
            <a:p>
              <a:r>
                <a:rPr lang="en-US" sz="1600" dirty="0" smtClean="0"/>
                <a:t>}</a:t>
              </a:r>
              <a:endParaRPr lang="pl-PL" sz="1600" dirty="0"/>
            </a:p>
          </p:txBody>
        </p:sp>
      </p:grpSp>
      <p:grpSp>
        <p:nvGrpSpPr>
          <p:cNvPr id="16" name="Grupa 15"/>
          <p:cNvGrpSpPr/>
          <p:nvPr/>
        </p:nvGrpSpPr>
        <p:grpSpPr>
          <a:xfrm>
            <a:off x="1114858" y="4321293"/>
            <a:ext cx="4346141" cy="1825508"/>
            <a:chOff x="3522439" y="1362024"/>
            <a:chExt cx="4346141" cy="1825508"/>
          </a:xfrm>
        </p:grpSpPr>
        <p:grpSp>
          <p:nvGrpSpPr>
            <p:cNvPr id="17" name="Grupa 16"/>
            <p:cNvGrpSpPr/>
            <p:nvPr/>
          </p:nvGrpSpPr>
          <p:grpSpPr>
            <a:xfrm>
              <a:off x="3522439" y="1362024"/>
              <a:ext cx="4346141" cy="1825508"/>
              <a:chOff x="3522439" y="1362024"/>
              <a:chExt cx="4346141" cy="1825508"/>
            </a:xfrm>
          </p:grpSpPr>
          <p:sp>
            <p:nvSpPr>
              <p:cNvPr id="19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6"/>
                <a:ext cx="4346141" cy="1670076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20" name="Text Box 4"/>
              <p:cNvSpPr txBox="1">
                <a:spLocks noChangeArrowheads="1"/>
              </p:cNvSpPr>
              <p:nvPr/>
            </p:nvSpPr>
            <p:spPr bwMode="auto">
              <a:xfrm>
                <a:off x="3861717" y="1362024"/>
                <a:ext cx="1199257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pl-PL" sz="1100" noProof="1" smtClean="0">
                    <a:solidFill>
                      <a:schemeClr val="tx1"/>
                    </a:solidFill>
                    <a:latin typeface="Calibri" pitchFamily="34" charset="0"/>
                  </a:rPr>
                  <a:t>Data generator</a:t>
                </a:r>
                <a:endParaRPr kumimoji="0" lang="en-US" sz="18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8" name="Prostokąt 17"/>
            <p:cNvSpPr/>
            <p:nvPr/>
          </p:nvSpPr>
          <p:spPr>
            <a:xfrm>
              <a:off x="3704675" y="1734475"/>
              <a:ext cx="39861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pl-PL" sz="1600" dirty="0"/>
            </a:p>
          </p:txBody>
        </p:sp>
      </p:grpSp>
      <p:sp>
        <p:nvSpPr>
          <p:cNvPr id="21" name="Prostokąt 20"/>
          <p:cNvSpPr/>
          <p:nvPr/>
        </p:nvSpPr>
        <p:spPr>
          <a:xfrm>
            <a:off x="1312333" y="4750769"/>
            <a:ext cx="40555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DataGenerator {</a:t>
            </a:r>
            <a:endParaRPr lang="pl-PL" sz="1600" dirty="0"/>
          </a:p>
          <a:p>
            <a:r>
              <a:rPr lang="en-US" sz="1600" dirty="0"/>
              <a:t>            LoadWriteData  : 8'b01010101;</a:t>
            </a:r>
            <a:endParaRPr lang="pl-PL" sz="1600" dirty="0"/>
          </a:p>
          <a:p>
            <a:r>
              <a:rPr lang="en-US" sz="1600" dirty="0"/>
              <a:t>            LoadExpectData : 8'b01010101</a:t>
            </a:r>
            <a:r>
              <a:rPr lang="en-US" sz="1600" dirty="0" smtClean="0"/>
              <a:t>;</a:t>
            </a:r>
            <a:endParaRPr lang="pl-PL" sz="1600" dirty="0"/>
          </a:p>
          <a:p>
            <a:r>
              <a:rPr lang="en-US" sz="1600" dirty="0" smtClean="0"/>
              <a:t>}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8768811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User-defined algorithm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103</a:t>
            </a:fld>
            <a:endParaRPr lang="en-US"/>
          </a:p>
        </p:txBody>
      </p:sp>
      <p:grpSp>
        <p:nvGrpSpPr>
          <p:cNvPr id="7" name="Grupa 6"/>
          <p:cNvGrpSpPr/>
          <p:nvPr/>
        </p:nvGrpSpPr>
        <p:grpSpPr>
          <a:xfrm>
            <a:off x="1182591" y="2424760"/>
            <a:ext cx="4346141" cy="3290240"/>
            <a:chOff x="3522439" y="1362024"/>
            <a:chExt cx="4346141" cy="3290240"/>
          </a:xfrm>
        </p:grpSpPr>
        <p:grpSp>
          <p:nvGrpSpPr>
            <p:cNvPr id="8" name="Grupa 7"/>
            <p:cNvGrpSpPr/>
            <p:nvPr/>
          </p:nvGrpSpPr>
          <p:grpSpPr>
            <a:xfrm>
              <a:off x="3522439" y="1362024"/>
              <a:ext cx="4346141" cy="3290240"/>
              <a:chOff x="3522439" y="1362024"/>
              <a:chExt cx="4346141" cy="3290240"/>
            </a:xfrm>
          </p:grpSpPr>
          <p:sp>
            <p:nvSpPr>
              <p:cNvPr id="12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5"/>
                <a:ext cx="4346141" cy="3134809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13" name="Text Box 4"/>
              <p:cNvSpPr txBox="1">
                <a:spLocks noChangeArrowheads="1"/>
              </p:cNvSpPr>
              <p:nvPr/>
            </p:nvSpPr>
            <p:spPr bwMode="auto">
              <a:xfrm>
                <a:off x="3861717" y="1362024"/>
                <a:ext cx="1498917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algn="ctr"/>
                <a:r>
                  <a:rPr lang="pl-PL" sz="1100" noProof="1" smtClean="0">
                    <a:solidFill>
                      <a:schemeClr val="tx1"/>
                    </a:solidFill>
                    <a:latin typeface="Calibri" pitchFamily="34" charset="0"/>
                  </a:rPr>
                  <a:t>Instruction 1: </a:t>
                </a:r>
                <a:r>
                  <a:rPr lang="pl-PL" sz="1100" noProof="1">
                    <a:latin typeface="Calibri" pitchFamily="34" charset="0"/>
                  </a:rPr>
                  <a:t>↑(wB1)</a:t>
                </a:r>
              </a:p>
            </p:txBody>
          </p:sp>
        </p:grpSp>
        <p:sp>
          <p:nvSpPr>
            <p:cNvPr id="11" name="Prostokąt 10"/>
            <p:cNvSpPr/>
            <p:nvPr/>
          </p:nvSpPr>
          <p:spPr>
            <a:xfrm>
              <a:off x="3721608" y="1802208"/>
              <a:ext cx="4003040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n-lt"/>
                </a:rPr>
                <a:t> Instruction </a:t>
              </a:r>
              <a:r>
                <a:rPr lang="en-US" sz="1600" dirty="0" smtClean="0">
                  <a:latin typeface="+mn-lt"/>
                </a:rPr>
                <a:t>(</a:t>
              </a:r>
              <a:r>
                <a:rPr lang="pl-PL" sz="1600" dirty="0" smtClean="0">
                  <a:latin typeface="+mn-lt"/>
                </a:rPr>
                <a:t>Instr</a:t>
              </a:r>
              <a:r>
                <a:rPr lang="pl-PL" sz="1600" dirty="0">
                  <a:latin typeface="+mn-lt"/>
                </a:rPr>
                <a:t>_</a:t>
              </a:r>
              <a:r>
                <a:rPr lang="pl-PL" sz="1600" dirty="0" smtClean="0">
                  <a:latin typeface="+mn-lt"/>
                </a:rPr>
                <a:t>1</a:t>
              </a:r>
              <a:r>
                <a:rPr lang="en-US" sz="1600" dirty="0" smtClean="0">
                  <a:latin typeface="+mn-lt"/>
                </a:rPr>
                <a:t>) </a:t>
              </a:r>
              <a:r>
                <a:rPr lang="en-US" sz="1600" dirty="0">
                  <a:latin typeface="+mn-lt"/>
                </a:rPr>
                <a:t>{</a:t>
              </a:r>
              <a:endParaRPr lang="pl-PL" sz="1600" dirty="0">
                <a:latin typeface="+mn-lt"/>
              </a:endParaRPr>
            </a:p>
            <a:p>
              <a:r>
                <a:rPr lang="en-US" sz="1600" dirty="0">
                  <a:latin typeface="+mn-lt"/>
                </a:rPr>
                <a:t>            OperationSelect : Write;</a:t>
              </a:r>
              <a:endParaRPr lang="pl-PL" sz="1600" dirty="0">
                <a:latin typeface="+mn-lt"/>
              </a:endParaRPr>
            </a:p>
            <a:p>
              <a:r>
                <a:rPr lang="en-US" sz="1600" dirty="0">
                  <a:latin typeface="+mn-lt"/>
                </a:rPr>
                <a:t>            AddressSelectCmd : Select_A;</a:t>
              </a:r>
              <a:endParaRPr lang="pl-PL" sz="1600" dirty="0">
                <a:latin typeface="+mn-lt"/>
              </a:endParaRPr>
            </a:p>
            <a:p>
              <a:r>
                <a:rPr lang="en-US" sz="1600" dirty="0">
                  <a:latin typeface="+mn-lt"/>
                </a:rPr>
                <a:t>            X1AddressCmd : Increment;</a:t>
              </a:r>
              <a:endParaRPr lang="pl-PL" sz="1600" dirty="0">
                <a:latin typeface="+mn-lt"/>
              </a:endParaRPr>
            </a:p>
            <a:p>
              <a:r>
                <a:rPr lang="en-US" sz="1600" dirty="0">
                  <a:latin typeface="+mn-lt"/>
                </a:rPr>
                <a:t>            Y1AddressCmd : Increment;</a:t>
              </a:r>
              <a:endParaRPr lang="pl-PL" sz="1600" dirty="0">
                <a:latin typeface="+mn-lt"/>
              </a:endParaRPr>
            </a:p>
            <a:p>
              <a:r>
                <a:rPr lang="en-US" sz="1600" dirty="0">
                  <a:latin typeface="+mn-lt"/>
                </a:rPr>
                <a:t>            WriteDataCmd : DataReg; </a:t>
              </a:r>
              <a:endParaRPr lang="pl-PL" sz="1600" dirty="0" smtClean="0">
                <a:latin typeface="+mn-lt"/>
              </a:endParaRPr>
            </a:p>
            <a:p>
              <a:r>
                <a:rPr lang="pl-PL" sz="1600" dirty="0">
                  <a:latin typeface="+mn-lt"/>
                </a:rPr>
                <a:t> </a:t>
              </a:r>
              <a:r>
                <a:rPr lang="pl-PL" sz="1600" dirty="0" smtClean="0">
                  <a:latin typeface="+mn-lt"/>
                </a:rPr>
                <a:t>           </a:t>
              </a:r>
              <a:r>
                <a:rPr lang="en-US" sz="1600" dirty="0" smtClean="0">
                  <a:latin typeface="+mn-lt"/>
                </a:rPr>
                <a:t>NextConditions </a:t>
              </a:r>
              <a:r>
                <a:rPr lang="en-US" sz="1600" dirty="0">
                  <a:latin typeface="+mn-lt"/>
                </a:rPr>
                <a:t>{</a:t>
              </a:r>
              <a:endParaRPr lang="pl-PL" sz="1600" dirty="0">
                <a:latin typeface="+mn-lt"/>
              </a:endParaRPr>
            </a:p>
            <a:p>
              <a:r>
                <a:rPr lang="en-US" sz="1600" dirty="0">
                  <a:latin typeface="+mn-lt"/>
                </a:rPr>
                <a:t>               X1_EndCount : On;</a:t>
              </a:r>
              <a:endParaRPr lang="pl-PL" sz="1600" dirty="0">
                <a:latin typeface="+mn-lt"/>
              </a:endParaRPr>
            </a:p>
            <a:p>
              <a:r>
                <a:rPr lang="en-US" sz="1600" dirty="0">
                  <a:latin typeface="+mn-lt"/>
                </a:rPr>
                <a:t>               Y1_EndCount : On;</a:t>
              </a:r>
              <a:endParaRPr lang="pl-PL" sz="1600" dirty="0">
                <a:latin typeface="+mn-lt"/>
              </a:endParaRPr>
            </a:p>
            <a:p>
              <a:r>
                <a:rPr lang="en-US" sz="1600" dirty="0">
                  <a:latin typeface="+mn-lt"/>
                </a:rPr>
                <a:t>            </a:t>
              </a:r>
              <a:r>
                <a:rPr lang="en-US" sz="1600" dirty="0" smtClean="0">
                  <a:latin typeface="+mn-lt"/>
                </a:rPr>
                <a:t>}</a:t>
              </a:r>
              <a:endParaRPr lang="pl-PL" sz="1600" dirty="0" smtClean="0">
                <a:latin typeface="+mn-lt"/>
              </a:endParaRPr>
            </a:p>
            <a:p>
              <a:r>
                <a:rPr lang="en-US" sz="1600" dirty="0" smtClean="0">
                  <a:latin typeface="+mn-lt"/>
                </a:rPr>
                <a:t>}</a:t>
              </a:r>
              <a:endParaRPr lang="pl-PL" sz="16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772804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User-defined algorithm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104</a:t>
            </a:fld>
            <a:endParaRPr lang="en-US"/>
          </a:p>
        </p:txBody>
      </p:sp>
      <p:grpSp>
        <p:nvGrpSpPr>
          <p:cNvPr id="7" name="Grupa 6"/>
          <p:cNvGrpSpPr/>
          <p:nvPr/>
        </p:nvGrpSpPr>
        <p:grpSpPr>
          <a:xfrm>
            <a:off x="1182591" y="2424760"/>
            <a:ext cx="4346141" cy="3544240"/>
            <a:chOff x="3522439" y="1362024"/>
            <a:chExt cx="4346141" cy="3544240"/>
          </a:xfrm>
        </p:grpSpPr>
        <p:grpSp>
          <p:nvGrpSpPr>
            <p:cNvPr id="8" name="Grupa 7"/>
            <p:cNvGrpSpPr/>
            <p:nvPr/>
          </p:nvGrpSpPr>
          <p:grpSpPr>
            <a:xfrm>
              <a:off x="3522439" y="1362024"/>
              <a:ext cx="4346141" cy="3544240"/>
              <a:chOff x="3522439" y="1362024"/>
              <a:chExt cx="4346141" cy="3544240"/>
            </a:xfrm>
          </p:grpSpPr>
          <p:sp>
            <p:nvSpPr>
              <p:cNvPr id="12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5"/>
                <a:ext cx="4346141" cy="3388809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13" name="Text Box 4"/>
              <p:cNvSpPr txBox="1">
                <a:spLocks noChangeArrowheads="1"/>
              </p:cNvSpPr>
              <p:nvPr/>
            </p:nvSpPr>
            <p:spPr bwMode="auto">
              <a:xfrm>
                <a:off x="3861718" y="1362024"/>
                <a:ext cx="1694860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pl-PL" sz="1100" noProof="1" smtClean="0">
                    <a:solidFill>
                      <a:schemeClr val="tx1"/>
                    </a:solidFill>
                    <a:latin typeface="Calibri" pitchFamily="34" charset="0"/>
                  </a:rPr>
                  <a:t>Instruction 2: </a:t>
                </a:r>
                <a:r>
                  <a:rPr lang="pl-PL" sz="1100" noProof="1">
                    <a:latin typeface="Calibri" pitchFamily="34" charset="0"/>
                  </a:rPr>
                  <a:t>↓(rB1wB2)</a:t>
                </a:r>
                <a:endParaRPr lang="pl-PL" sz="11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Prostokąt 10"/>
            <p:cNvSpPr/>
            <p:nvPr/>
          </p:nvSpPr>
          <p:spPr>
            <a:xfrm>
              <a:off x="3721608" y="1802208"/>
              <a:ext cx="3908697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n-lt"/>
                </a:rPr>
                <a:t> </a:t>
              </a:r>
              <a:r>
                <a:rPr lang="en-US" sz="1600" dirty="0"/>
                <a:t>Instruction </a:t>
              </a:r>
              <a:r>
                <a:rPr lang="en-US" sz="1600" dirty="0" smtClean="0"/>
                <a:t>(</a:t>
              </a:r>
              <a:r>
                <a:rPr lang="pl-PL" sz="1600" dirty="0" smtClean="0"/>
                <a:t>Instr_2</a:t>
              </a:r>
              <a:r>
                <a:rPr lang="en-US" sz="1600" dirty="0" smtClean="0"/>
                <a:t>) </a:t>
              </a:r>
              <a:r>
                <a:rPr lang="en-US" sz="1600" dirty="0"/>
                <a:t>{</a:t>
              </a:r>
              <a:endParaRPr lang="pl-PL" sz="1600" dirty="0"/>
            </a:p>
            <a:p>
              <a:r>
                <a:rPr lang="en-US" sz="1600" dirty="0"/>
                <a:t>            OperationSelect : Read;</a:t>
              </a:r>
              <a:endParaRPr lang="pl-PL" sz="1600" dirty="0"/>
            </a:p>
            <a:p>
              <a:r>
                <a:rPr lang="en-US" sz="1600" dirty="0"/>
                <a:t>            AddressSelectCmd : Select_A;</a:t>
              </a:r>
              <a:endParaRPr lang="pl-PL" sz="1600" dirty="0"/>
            </a:p>
            <a:p>
              <a:r>
                <a:rPr lang="en-US" sz="1600" dirty="0"/>
                <a:t>            X1AddressCmd : </a:t>
              </a:r>
              <a:r>
                <a:rPr lang="pl-PL" sz="1600" dirty="0" smtClean="0"/>
                <a:t>De</a:t>
              </a:r>
              <a:r>
                <a:rPr lang="en-US" sz="1600" dirty="0" smtClean="0"/>
                <a:t>crement</a:t>
              </a:r>
              <a:r>
                <a:rPr lang="en-US" sz="1600" dirty="0"/>
                <a:t>;</a:t>
              </a:r>
              <a:endParaRPr lang="pl-PL" sz="1600" dirty="0"/>
            </a:p>
            <a:p>
              <a:r>
                <a:rPr lang="en-US" sz="1600" dirty="0"/>
                <a:t>            Y1AddressCmd : </a:t>
              </a:r>
              <a:r>
                <a:rPr lang="pl-PL" sz="1600" dirty="0" smtClean="0"/>
                <a:t>De</a:t>
              </a:r>
              <a:r>
                <a:rPr lang="en-US" sz="1600" dirty="0" smtClean="0"/>
                <a:t>crement</a:t>
              </a:r>
              <a:r>
                <a:rPr lang="en-US" sz="1600" dirty="0"/>
                <a:t>;</a:t>
              </a:r>
              <a:endParaRPr lang="pl-PL" sz="1600" dirty="0"/>
            </a:p>
            <a:p>
              <a:r>
                <a:rPr lang="en-US" sz="1600" dirty="0"/>
                <a:t>            ExpectDataCmd : DataReg;</a:t>
              </a:r>
              <a:endParaRPr lang="pl-PL" sz="1600" dirty="0"/>
            </a:p>
            <a:p>
              <a:r>
                <a:rPr lang="en-US" sz="1600" dirty="0"/>
                <a:t>            InhibitLastAddressCount : On;</a:t>
              </a:r>
              <a:endParaRPr lang="pl-PL" sz="1600" dirty="0"/>
            </a:p>
            <a:p>
              <a:r>
                <a:rPr lang="en-US" sz="1600" dirty="0"/>
                <a:t>            NextConditions {</a:t>
              </a:r>
              <a:endParaRPr lang="pl-PL" sz="1600" dirty="0"/>
            </a:p>
            <a:p>
              <a:r>
                <a:rPr lang="en-US" sz="1600" dirty="0"/>
                <a:t>               X1_EndCount : On;</a:t>
              </a:r>
              <a:endParaRPr lang="pl-PL" sz="1600" dirty="0"/>
            </a:p>
            <a:p>
              <a:r>
                <a:rPr lang="en-US" sz="1600" dirty="0"/>
                <a:t>               Y1_EndCount : On;</a:t>
              </a:r>
              <a:endParaRPr lang="pl-PL" sz="1600" dirty="0"/>
            </a:p>
            <a:p>
              <a:r>
                <a:rPr lang="en-US" sz="1600" dirty="0"/>
                <a:t>            </a:t>
              </a:r>
              <a:r>
                <a:rPr lang="pl-PL" sz="1600" dirty="0" smtClean="0"/>
                <a:t>}</a:t>
              </a:r>
            </a:p>
            <a:p>
              <a:r>
                <a:rPr lang="pl-PL" sz="1600" dirty="0" smtClean="0"/>
                <a:t>}</a:t>
              </a:r>
              <a:endParaRPr lang="pl-PL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6097638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User-defined algorithm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105</a:t>
            </a:fld>
            <a:endParaRPr lang="en-US"/>
          </a:p>
        </p:txBody>
      </p:sp>
      <p:grpSp>
        <p:nvGrpSpPr>
          <p:cNvPr id="7" name="Grupa 6"/>
          <p:cNvGrpSpPr/>
          <p:nvPr/>
        </p:nvGrpSpPr>
        <p:grpSpPr>
          <a:xfrm>
            <a:off x="1182591" y="2424760"/>
            <a:ext cx="6310409" cy="3544240"/>
            <a:chOff x="3522439" y="1362024"/>
            <a:chExt cx="6310409" cy="3544240"/>
          </a:xfrm>
        </p:grpSpPr>
        <p:grpSp>
          <p:nvGrpSpPr>
            <p:cNvPr id="8" name="Grupa 7"/>
            <p:cNvGrpSpPr/>
            <p:nvPr/>
          </p:nvGrpSpPr>
          <p:grpSpPr>
            <a:xfrm>
              <a:off x="3522439" y="1362024"/>
              <a:ext cx="4346141" cy="3544240"/>
              <a:chOff x="3522439" y="1362024"/>
              <a:chExt cx="4346141" cy="3544240"/>
            </a:xfrm>
          </p:grpSpPr>
          <p:sp>
            <p:nvSpPr>
              <p:cNvPr id="12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5"/>
                <a:ext cx="4346141" cy="3388809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13" name="Text Box 4"/>
              <p:cNvSpPr txBox="1">
                <a:spLocks noChangeArrowheads="1"/>
              </p:cNvSpPr>
              <p:nvPr/>
            </p:nvSpPr>
            <p:spPr bwMode="auto">
              <a:xfrm>
                <a:off x="3861718" y="1362024"/>
                <a:ext cx="1417274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spcAft>
                    <a:spcPts val="1000"/>
                  </a:spcAft>
                </a:pPr>
                <a:r>
                  <a:rPr lang="pl-PL" sz="1100" noProof="1" smtClean="0">
                    <a:solidFill>
                      <a:schemeClr val="tx1"/>
                    </a:solidFill>
                    <a:latin typeface="Calibri" pitchFamily="34" charset="0"/>
                  </a:rPr>
                  <a:t>Instruction 3: </a:t>
                </a:r>
                <a:r>
                  <a:rPr lang="pl-PL" sz="1100" noProof="1">
                    <a:latin typeface="Calibri" pitchFamily="34" charset="0"/>
                  </a:rPr>
                  <a:t>↑(rB2</a:t>
                </a:r>
                <a:r>
                  <a:rPr lang="pl-PL" sz="1100" noProof="1" smtClean="0">
                    <a:latin typeface="Calibri" pitchFamily="34" charset="0"/>
                  </a:rPr>
                  <a:t>)</a:t>
                </a:r>
                <a:endParaRPr lang="en-US" sz="1100" noProof="1">
                  <a:latin typeface="Arial" pitchFamily="34" charset="0"/>
                </a:endParaRPr>
              </a:p>
            </p:txBody>
          </p:sp>
        </p:grpSp>
        <p:sp>
          <p:nvSpPr>
            <p:cNvPr id="11" name="Prostokąt 10"/>
            <p:cNvSpPr/>
            <p:nvPr/>
          </p:nvSpPr>
          <p:spPr>
            <a:xfrm>
              <a:off x="3721608" y="1802208"/>
              <a:ext cx="6111240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n-lt"/>
                </a:rPr>
                <a:t> </a:t>
              </a:r>
              <a:r>
                <a:rPr lang="en-US" sz="1600" dirty="0"/>
                <a:t>Instruction </a:t>
              </a:r>
              <a:r>
                <a:rPr lang="en-US" sz="1600" dirty="0" smtClean="0"/>
                <a:t>(</a:t>
              </a:r>
              <a:r>
                <a:rPr lang="pl-PL" sz="1600" dirty="0" smtClean="0"/>
                <a:t>Instr_3</a:t>
              </a:r>
              <a:r>
                <a:rPr lang="en-US" sz="1600" dirty="0" smtClean="0"/>
                <a:t>) </a:t>
              </a:r>
              <a:r>
                <a:rPr lang="en-US" sz="1600" dirty="0"/>
                <a:t>{</a:t>
              </a:r>
              <a:endParaRPr lang="pl-PL" sz="1600" dirty="0"/>
            </a:p>
            <a:p>
              <a:r>
                <a:rPr lang="en-US" sz="1600" dirty="0"/>
                <a:t>            OperationSelect : Read;</a:t>
              </a:r>
              <a:endParaRPr lang="pl-PL" sz="1600" dirty="0"/>
            </a:p>
            <a:p>
              <a:r>
                <a:rPr lang="en-US" sz="1600" dirty="0"/>
                <a:t>            AddressSelectCmd : Select_A;</a:t>
              </a:r>
              <a:endParaRPr lang="pl-PL" sz="1600" dirty="0"/>
            </a:p>
            <a:p>
              <a:r>
                <a:rPr lang="en-US" sz="1600" dirty="0"/>
                <a:t>            X1AddressCmd : Increment;</a:t>
              </a:r>
              <a:endParaRPr lang="pl-PL" sz="1600" dirty="0"/>
            </a:p>
            <a:p>
              <a:r>
                <a:rPr lang="en-US" sz="1600" dirty="0"/>
                <a:t>            Y1AddressCmd : Increment;</a:t>
              </a:r>
              <a:endParaRPr lang="pl-PL" sz="1600" dirty="0"/>
            </a:p>
            <a:p>
              <a:r>
                <a:rPr lang="en-US" sz="1600" dirty="0"/>
                <a:t>            ExpectDataCmd : DataReg;</a:t>
              </a:r>
              <a:endParaRPr lang="pl-PL" sz="1600" dirty="0"/>
            </a:p>
            <a:p>
              <a:r>
                <a:rPr lang="en-US" sz="1600" dirty="0"/>
                <a:t>            InhibitLastAddressCount : On;</a:t>
              </a:r>
              <a:endParaRPr lang="pl-PL" sz="1600" dirty="0"/>
            </a:p>
            <a:p>
              <a:r>
                <a:rPr lang="en-US" sz="1600" dirty="0"/>
                <a:t>            NextConditions {</a:t>
              </a:r>
              <a:endParaRPr lang="pl-PL" sz="1600" dirty="0"/>
            </a:p>
            <a:p>
              <a:r>
                <a:rPr lang="en-US" sz="1600" dirty="0"/>
                <a:t>               X1_EndCount : On;</a:t>
              </a:r>
              <a:endParaRPr lang="pl-PL" sz="1600" dirty="0"/>
            </a:p>
            <a:p>
              <a:r>
                <a:rPr lang="en-US" sz="1600" dirty="0"/>
                <a:t>               Y1_EndCount : On;</a:t>
              </a:r>
              <a:endParaRPr lang="pl-PL" sz="1600" dirty="0"/>
            </a:p>
            <a:p>
              <a:r>
                <a:rPr lang="en-US" sz="1600" dirty="0"/>
                <a:t>            </a:t>
              </a:r>
              <a:r>
                <a:rPr lang="pl-PL" sz="1600" dirty="0" smtClean="0"/>
                <a:t>}</a:t>
              </a:r>
            </a:p>
            <a:p>
              <a:r>
                <a:rPr lang="pl-PL" sz="1600" dirty="0" smtClean="0"/>
                <a:t>}</a:t>
              </a:r>
              <a:endParaRPr lang="pl-PL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94916843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verification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106</a:t>
            </a:fld>
            <a:endParaRPr lang="en-US"/>
          </a:p>
        </p:txBody>
      </p:sp>
      <p:sp>
        <p:nvSpPr>
          <p:cNvPr id="3" name="Prostokąt 2"/>
          <p:cNvSpPr/>
          <p:nvPr/>
        </p:nvSpPr>
        <p:spPr>
          <a:xfrm>
            <a:off x="1227667" y="1143970"/>
            <a:ext cx="701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Algorithm can be verified by dumping simulation data around the area of the fault-injected memory and the memory BIST </a:t>
            </a:r>
            <a:r>
              <a:rPr lang="en-US" dirty="0" smtClean="0">
                <a:latin typeface="+mj-lt"/>
              </a:rPr>
              <a:t>controller</a:t>
            </a:r>
            <a:endParaRPr lang="pl-PL" dirty="0" smtClean="0">
              <a:latin typeface="+mj-lt"/>
            </a:endParaRPr>
          </a:p>
          <a:p>
            <a:endParaRPr lang="pl-PL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Invoke ModelSim algorithm simulation (makealg file) and analyze report to examine the number of compare failures.</a:t>
            </a:r>
          </a:p>
        </p:txBody>
      </p:sp>
      <p:grpSp>
        <p:nvGrpSpPr>
          <p:cNvPr id="5" name="Grupa 4"/>
          <p:cNvGrpSpPr/>
          <p:nvPr/>
        </p:nvGrpSpPr>
        <p:grpSpPr>
          <a:xfrm>
            <a:off x="1114858" y="2793967"/>
            <a:ext cx="4346141" cy="2961853"/>
            <a:chOff x="3522439" y="1362024"/>
            <a:chExt cx="4346141" cy="2961853"/>
          </a:xfrm>
        </p:grpSpPr>
        <p:grpSp>
          <p:nvGrpSpPr>
            <p:cNvPr id="6" name="Grupa 5"/>
            <p:cNvGrpSpPr/>
            <p:nvPr/>
          </p:nvGrpSpPr>
          <p:grpSpPr>
            <a:xfrm>
              <a:off x="3522439" y="1362024"/>
              <a:ext cx="4346141" cy="2961853"/>
              <a:chOff x="3522439" y="1362024"/>
              <a:chExt cx="4346141" cy="2961853"/>
            </a:xfrm>
          </p:grpSpPr>
          <p:sp>
            <p:nvSpPr>
              <p:cNvPr id="8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4"/>
                <a:ext cx="4346141" cy="2806423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 sz="1200" dirty="0" smtClean="0"/>
              </a:p>
              <a:p>
                <a:r>
                  <a:rPr lang="en-US" sz="1200" dirty="0" smtClean="0"/>
                  <a:t>Simulation </a:t>
                </a:r>
                <a:r>
                  <a:rPr lang="en-US" sz="1200" dirty="0"/>
                  <a:t>Results Summary</a:t>
                </a:r>
              </a:p>
              <a:p>
                <a:r>
                  <a:rPr lang="en-US" sz="1200" dirty="0"/>
                  <a:t>               </a:t>
                </a:r>
                <a:r>
                  <a:rPr lang="en-US" sz="1200" dirty="0" smtClean="0"/>
                  <a:t>--------------------------</a:t>
                </a:r>
                <a:endParaRPr lang="en-US" sz="1200" dirty="0"/>
              </a:p>
              <a:p>
                <a:r>
                  <a:rPr lang="en-US" sz="1200" dirty="0"/>
                  <a:t>Log File: ./outDir_etv/</a:t>
                </a:r>
                <a:r>
                  <a:rPr lang="en-US" sz="1200" dirty="0" err="1"/>
                  <a:t>verilog.log_tapbistv</a:t>
                </a:r>
                <a:endParaRPr lang="en-US" sz="1200" dirty="0"/>
              </a:p>
              <a:p>
                <a:r>
                  <a:rPr lang="en-US" sz="1200" dirty="0"/>
                  <a:t>    Date                         =      Dec </a:t>
                </a:r>
                <a:r>
                  <a:rPr lang="pl-PL" sz="1200" dirty="0" smtClean="0"/>
                  <a:t>15</a:t>
                </a:r>
                <a:r>
                  <a:rPr lang="en-US" sz="1200" dirty="0" smtClean="0"/>
                  <a:t> </a:t>
                </a:r>
                <a:r>
                  <a:rPr lang="pl-PL" sz="1200" dirty="0" smtClean="0"/>
                  <a:t>11</a:t>
                </a:r>
                <a:r>
                  <a:rPr lang="en-US" sz="1200" dirty="0" smtClean="0"/>
                  <a:t>:21</a:t>
                </a:r>
                <a:endParaRPr lang="en-US" sz="1200" dirty="0"/>
              </a:p>
              <a:p>
                <a:r>
                  <a:rPr lang="en-US" sz="1200" dirty="0"/>
                  <a:t>    # Number of  Z  Compare Events =          17</a:t>
                </a:r>
              </a:p>
              <a:p>
                <a:r>
                  <a:rPr lang="en-US" sz="1200" dirty="0"/>
                  <a:t>    # Number of 1/0 Compare Events =         227</a:t>
                </a:r>
              </a:p>
              <a:p>
                <a:r>
                  <a:rPr lang="en-US" sz="1200" dirty="0"/>
                  <a:t>    # Number of Compare Failures   =           0</a:t>
                </a:r>
              </a:p>
              <a:p>
                <a:endParaRPr lang="en-US" sz="1200" dirty="0"/>
              </a:p>
              <a:p>
                <a:r>
                  <a:rPr lang="en-US" sz="1200" dirty="0"/>
                  <a:t>Log File: ./outDir_etv/verilog.log_membistpv_P1_top</a:t>
                </a:r>
              </a:p>
              <a:p>
                <a:r>
                  <a:rPr lang="en-US" sz="1200" dirty="0"/>
                  <a:t>    Date                         =      Dec </a:t>
                </a:r>
                <a:r>
                  <a:rPr lang="pl-PL" sz="1200" dirty="0" smtClean="0"/>
                  <a:t>15</a:t>
                </a:r>
                <a:r>
                  <a:rPr lang="en-US" sz="1200" dirty="0" smtClean="0"/>
                  <a:t> </a:t>
                </a:r>
                <a:r>
                  <a:rPr lang="pl-PL" sz="1200" dirty="0" smtClean="0"/>
                  <a:t>11</a:t>
                </a:r>
                <a:r>
                  <a:rPr lang="en-US" sz="1200" dirty="0" smtClean="0"/>
                  <a:t>:21</a:t>
                </a:r>
                <a:endParaRPr lang="en-US" sz="1200" dirty="0"/>
              </a:p>
              <a:p>
                <a:r>
                  <a:rPr lang="en-US" sz="1200" dirty="0"/>
                  <a:t>    # Number of  Z  Compare Events =           0</a:t>
                </a:r>
              </a:p>
              <a:p>
                <a:r>
                  <a:rPr lang="en-US" sz="1200" dirty="0"/>
                  <a:t>    # Number of 1/0 Compare Events =          37</a:t>
                </a:r>
              </a:p>
              <a:p>
                <a:r>
                  <a:rPr lang="en-US" sz="1200" dirty="0"/>
                  <a:t>    # Number of Compare Failures   =           2</a:t>
                </a: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3861718" y="1362024"/>
                <a:ext cx="1305392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pl-PL" sz="1100" noProof="1">
                    <a:solidFill>
                      <a:schemeClr val="tx1"/>
                    </a:solidFill>
                    <a:latin typeface="Calibri" pitchFamily="34" charset="0"/>
                  </a:rPr>
                  <a:t>S</a:t>
                </a:r>
                <a:r>
                  <a:rPr lang="pl-PL" sz="1100" noProof="1" smtClean="0">
                    <a:solidFill>
                      <a:schemeClr val="tx1"/>
                    </a:solidFill>
                    <a:latin typeface="Calibri" pitchFamily="34" charset="0"/>
                  </a:rPr>
                  <a:t>imulation report</a:t>
                </a:r>
                <a:endParaRPr kumimoji="0" lang="en-US" sz="18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7" name="Prostokąt 6"/>
            <p:cNvSpPr/>
            <p:nvPr/>
          </p:nvSpPr>
          <p:spPr>
            <a:xfrm>
              <a:off x="3704675" y="1734475"/>
              <a:ext cx="39861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pl-PL" sz="1600" dirty="0"/>
            </a:p>
          </p:txBody>
        </p:sp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750180" y="4669971"/>
            <a:ext cx="2577392" cy="547008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/>
              <a:t>The injected fault was correctly detected because there were 2 compare failures</a:t>
            </a:r>
            <a:endParaRPr lang="en-US" sz="1100" dirty="0"/>
          </a:p>
        </p:txBody>
      </p:sp>
      <p:cxnSp>
        <p:nvCxnSpPr>
          <p:cNvPr id="11" name="Łącznik prosty ze strzałką 10"/>
          <p:cNvCxnSpPr>
            <a:stCxn id="10" idx="1"/>
          </p:cNvCxnSpPr>
          <p:nvPr/>
        </p:nvCxnSpPr>
        <p:spPr>
          <a:xfrm flipH="1">
            <a:off x="3959682" y="4943475"/>
            <a:ext cx="1790498" cy="54292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4461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pattern generation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404368" y="1392448"/>
            <a:ext cx="4741652" cy="1113611"/>
            <a:chOff x="2189" y="8864"/>
            <a:chExt cx="7185" cy="46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7185" cy="401"/>
            </a:xfrm>
            <a:prstGeom prst="roundRect">
              <a:avLst>
                <a:gd name="adj" fmla="val 8011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$TESSENT_PATH/tessent 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-shell \ 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			-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dofile 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atpg.do \</a:t>
              </a:r>
            </a:p>
            <a:p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				-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logfile 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atpg.log 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-replace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3946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ATPG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runfile</a:t>
              </a: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atpg.run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367630" y="2973190"/>
            <a:ext cx="4011761" cy="2390008"/>
            <a:chOff x="2189" y="8864"/>
            <a:chExt cx="6079" cy="84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6079" cy="783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set_context patterns -scan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read_verilog c1.v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set_current_design c1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</a:p>
            <a:p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add_faults –All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reate_patterns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report_faults -class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DS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e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xit -d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4002" cy="108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ATPG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dofile</a:t>
              </a: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atpg.do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182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Test pattern generation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857482" y="1381099"/>
            <a:ext cx="3429036" cy="4311366"/>
            <a:chOff x="2189" y="8864"/>
            <a:chExt cx="5196" cy="180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742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pPr algn="just"/>
              <a:r>
                <a:rPr lang="en-US" sz="1200" noProof="1" smtClean="0">
                  <a:solidFill>
                    <a:schemeClr val="accent2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  command: report_statistics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Statistics Report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Stuck-at Faults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--------------------------------------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Fault Classes              #faults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               (total)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  ---------------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FU (full)                   40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  ---------------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DS (det_simulation)     40 (100.00%)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--------------------------------------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Coverage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</a:t>
              </a:r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test_coverage               100.00%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fault_coverage              100.00%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atpg_effectiveness          100.00%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--------------------------------------</a:t>
              </a:r>
            </a:p>
            <a:p>
              <a:pPr algn="just"/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#test_patterns                      7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#simulated_patterns                 7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CPU_time (secs)                   1.6</a:t>
              </a:r>
            </a:p>
            <a:p>
              <a:pPr algn="just"/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--------------------------------------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240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atpg.log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433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Exercise 2: Deductive fault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pSp>
        <p:nvGrpSpPr>
          <p:cNvPr id="183" name="Grupa 182"/>
          <p:cNvGrpSpPr/>
          <p:nvPr/>
        </p:nvGrpSpPr>
        <p:grpSpPr>
          <a:xfrm>
            <a:off x="829498" y="1040201"/>
            <a:ext cx="7673981" cy="3213328"/>
            <a:chOff x="440646" y="2353449"/>
            <a:chExt cx="7673981" cy="3213328"/>
          </a:xfrm>
        </p:grpSpPr>
        <p:cxnSp>
          <p:nvCxnSpPr>
            <p:cNvPr id="184" name="Łącznik łamany 183"/>
            <p:cNvCxnSpPr/>
            <p:nvPr/>
          </p:nvCxnSpPr>
          <p:spPr>
            <a:xfrm>
              <a:off x="3614426" y="4619062"/>
              <a:ext cx="1108121" cy="23538"/>
            </a:xfrm>
            <a:prstGeom prst="bentConnector3">
              <a:avLst>
                <a:gd name="adj1" fmla="val -915"/>
              </a:avLst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5" name="Grupa 9"/>
            <p:cNvGrpSpPr/>
            <p:nvPr/>
          </p:nvGrpSpPr>
          <p:grpSpPr>
            <a:xfrm>
              <a:off x="758112" y="2353449"/>
              <a:ext cx="2447936" cy="1047750"/>
              <a:chOff x="3334732" y="2198501"/>
              <a:chExt cx="2447936" cy="1047750"/>
            </a:xfrm>
          </p:grpSpPr>
          <p:sp>
            <p:nvSpPr>
              <p:cNvPr id="234" name="Line 92"/>
              <p:cNvSpPr>
                <a:spLocks noChangeShapeType="1"/>
              </p:cNvSpPr>
              <p:nvPr/>
            </p:nvSpPr>
            <p:spPr bwMode="auto">
              <a:xfrm>
                <a:off x="4685811" y="2731901"/>
                <a:ext cx="1096857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5" name="Line 91"/>
              <p:cNvSpPr>
                <a:spLocks noChangeShapeType="1"/>
              </p:cNvSpPr>
              <p:nvPr/>
            </p:nvSpPr>
            <p:spPr bwMode="auto">
              <a:xfrm>
                <a:off x="3334732" y="3011301"/>
                <a:ext cx="685799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6" name="Line 90"/>
              <p:cNvSpPr>
                <a:spLocks noChangeShapeType="1"/>
              </p:cNvSpPr>
              <p:nvPr/>
            </p:nvSpPr>
            <p:spPr bwMode="auto">
              <a:xfrm>
                <a:off x="3334732" y="2401701"/>
                <a:ext cx="685800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7" name="AutoShape 51"/>
              <p:cNvSpPr>
                <a:spLocks noChangeAspect="1" noChangeArrowheads="1"/>
              </p:cNvSpPr>
              <p:nvPr/>
            </p:nvSpPr>
            <p:spPr bwMode="auto">
              <a:xfrm>
                <a:off x="3817332" y="2198501"/>
                <a:ext cx="1169988" cy="1047750"/>
              </a:xfrm>
              <a:prstGeom prst="flowChartDelay">
                <a:avLst/>
              </a:pr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8" name="Text Box 109"/>
              <p:cNvSpPr txBox="1">
                <a:spLocks noChangeArrowheads="1"/>
              </p:cNvSpPr>
              <p:nvPr/>
            </p:nvSpPr>
            <p:spPr bwMode="auto">
              <a:xfrm>
                <a:off x="3992396" y="2553099"/>
                <a:ext cx="66717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AND1</a:t>
                </a:r>
                <a:endParaRPr lang="pl-PL" dirty="0"/>
              </a:p>
            </p:txBody>
          </p:sp>
        </p:grpSp>
        <p:grpSp>
          <p:nvGrpSpPr>
            <p:cNvPr id="186" name="Grupa 27"/>
            <p:cNvGrpSpPr/>
            <p:nvPr/>
          </p:nvGrpSpPr>
          <p:grpSpPr>
            <a:xfrm>
              <a:off x="2780512" y="2668097"/>
              <a:ext cx="1554163" cy="1074738"/>
              <a:chOff x="4206875" y="3408176"/>
              <a:chExt cx="1554163" cy="1074738"/>
            </a:xfrm>
          </p:grpSpPr>
          <p:grpSp>
            <p:nvGrpSpPr>
              <p:cNvPr id="225" name="Grupa 25"/>
              <p:cNvGrpSpPr/>
              <p:nvPr/>
            </p:nvGrpSpPr>
            <p:grpSpPr>
              <a:xfrm>
                <a:off x="4206875" y="3408176"/>
                <a:ext cx="1554163" cy="1074738"/>
                <a:chOff x="4206875" y="3408176"/>
                <a:chExt cx="1554163" cy="1074738"/>
              </a:xfrm>
            </p:grpSpPr>
            <p:sp>
              <p:nvSpPr>
                <p:cNvPr id="227" name="Line 99"/>
                <p:cNvSpPr>
                  <a:spLocks noChangeShapeType="1"/>
                </p:cNvSpPr>
                <p:nvPr/>
              </p:nvSpPr>
              <p:spPr bwMode="auto">
                <a:xfrm>
                  <a:off x="5323740" y="3938401"/>
                  <a:ext cx="437298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" name="AutoShap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5510213" y="3806639"/>
                  <a:ext cx="250825" cy="250825"/>
                </a:xfrm>
                <a:prstGeom prst="flowChartConnector">
                  <a:avLst/>
                </a:pr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" name="Line 5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244975" y="3414526"/>
                  <a:ext cx="317500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" name="Line 5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232275" y="4470214"/>
                  <a:ext cx="319088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54"/>
                <p:cNvSpPr>
                  <a:spLocks noChangeAspect="1"/>
                </p:cNvSpPr>
                <p:nvPr/>
              </p:nvSpPr>
              <p:spPr bwMode="auto">
                <a:xfrm>
                  <a:off x="4206875" y="3408176"/>
                  <a:ext cx="404813" cy="1074738"/>
                </a:xfrm>
                <a:custGeom>
                  <a:avLst/>
                  <a:gdLst>
                    <a:gd name="T0" fmla="*/ 9 w 102"/>
                    <a:gd name="T1" fmla="*/ 2 h 270"/>
                    <a:gd name="T2" fmla="*/ 23 w 102"/>
                    <a:gd name="T3" fmla="*/ 38 h 270"/>
                    <a:gd name="T4" fmla="*/ 35 w 102"/>
                    <a:gd name="T5" fmla="*/ 68 h 270"/>
                    <a:gd name="T6" fmla="*/ 41 w 102"/>
                    <a:gd name="T7" fmla="*/ 114 h 270"/>
                    <a:gd name="T8" fmla="*/ 39 w 102"/>
                    <a:gd name="T9" fmla="*/ 143 h 270"/>
                    <a:gd name="T10" fmla="*/ 36 w 102"/>
                    <a:gd name="T11" fmla="*/ 173 h 270"/>
                    <a:gd name="T12" fmla="*/ 33 w 102"/>
                    <a:gd name="T13" fmla="*/ 194 h 270"/>
                    <a:gd name="T14" fmla="*/ 26 w 102"/>
                    <a:gd name="T15" fmla="*/ 213 h 270"/>
                    <a:gd name="T16" fmla="*/ 18 w 102"/>
                    <a:gd name="T17" fmla="*/ 231 h 270"/>
                    <a:gd name="T18" fmla="*/ 9 w 102"/>
                    <a:gd name="T19" fmla="*/ 254 h 270"/>
                    <a:gd name="T20" fmla="*/ 0 w 102"/>
                    <a:gd name="T21" fmla="*/ 270 h 270"/>
                    <a:gd name="T22" fmla="*/ 93 w 102"/>
                    <a:gd name="T23" fmla="*/ 269 h 270"/>
                    <a:gd name="T24" fmla="*/ 99 w 102"/>
                    <a:gd name="T25" fmla="*/ 236 h 270"/>
                    <a:gd name="T26" fmla="*/ 102 w 102"/>
                    <a:gd name="T27" fmla="*/ 8 h 270"/>
                    <a:gd name="T28" fmla="*/ 93 w 102"/>
                    <a:gd name="T29" fmla="*/ 0 h 270"/>
                    <a:gd name="T30" fmla="*/ 9 w 102"/>
                    <a:gd name="T31" fmla="*/ 2 h 27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2"/>
                    <a:gd name="T49" fmla="*/ 0 h 270"/>
                    <a:gd name="T50" fmla="*/ 102 w 102"/>
                    <a:gd name="T51" fmla="*/ 270 h 27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2" h="270">
                      <a:moveTo>
                        <a:pt x="9" y="2"/>
                      </a:moveTo>
                      <a:lnTo>
                        <a:pt x="23" y="38"/>
                      </a:lnTo>
                      <a:lnTo>
                        <a:pt x="35" y="68"/>
                      </a:lnTo>
                      <a:lnTo>
                        <a:pt x="41" y="114"/>
                      </a:lnTo>
                      <a:lnTo>
                        <a:pt x="39" y="143"/>
                      </a:lnTo>
                      <a:lnTo>
                        <a:pt x="36" y="173"/>
                      </a:lnTo>
                      <a:lnTo>
                        <a:pt x="33" y="194"/>
                      </a:lnTo>
                      <a:lnTo>
                        <a:pt x="26" y="213"/>
                      </a:lnTo>
                      <a:lnTo>
                        <a:pt x="18" y="231"/>
                      </a:lnTo>
                      <a:lnTo>
                        <a:pt x="9" y="254"/>
                      </a:lnTo>
                      <a:lnTo>
                        <a:pt x="0" y="270"/>
                      </a:lnTo>
                      <a:lnTo>
                        <a:pt x="93" y="269"/>
                      </a:lnTo>
                      <a:lnTo>
                        <a:pt x="99" y="236"/>
                      </a:lnTo>
                      <a:lnTo>
                        <a:pt x="102" y="8"/>
                      </a:lnTo>
                      <a:lnTo>
                        <a:pt x="93" y="0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Arc 58"/>
                <p:cNvSpPr>
                  <a:spLocks noChangeAspect="1"/>
                </p:cNvSpPr>
                <p:nvPr/>
              </p:nvSpPr>
              <p:spPr bwMode="auto">
                <a:xfrm flipV="1">
                  <a:off x="4559820" y="3466094"/>
                  <a:ext cx="931862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2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Arc 57"/>
                <p:cNvSpPr>
                  <a:spLocks noChangeAspect="1"/>
                </p:cNvSpPr>
                <p:nvPr/>
              </p:nvSpPr>
              <p:spPr bwMode="auto">
                <a:xfrm>
                  <a:off x="4548425" y="3408326"/>
                  <a:ext cx="931863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3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26" name="Text Box 109"/>
              <p:cNvSpPr txBox="1">
                <a:spLocks noChangeArrowheads="1"/>
              </p:cNvSpPr>
              <p:nvPr/>
            </p:nvSpPr>
            <p:spPr bwMode="auto">
              <a:xfrm>
                <a:off x="4469618" y="3776268"/>
                <a:ext cx="67037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NOR1</a:t>
                </a:r>
                <a:endParaRPr lang="pl-PL" dirty="0"/>
              </a:p>
            </p:txBody>
          </p:sp>
        </p:grpSp>
        <p:grpSp>
          <p:nvGrpSpPr>
            <p:cNvPr id="187" name="Grupa 50"/>
            <p:cNvGrpSpPr/>
            <p:nvPr/>
          </p:nvGrpSpPr>
          <p:grpSpPr>
            <a:xfrm>
              <a:off x="4386487" y="4428592"/>
              <a:ext cx="1651241" cy="1077913"/>
              <a:chOff x="6421029" y="3246251"/>
              <a:chExt cx="1651241" cy="1077913"/>
            </a:xfrm>
          </p:grpSpPr>
          <p:sp>
            <p:nvSpPr>
              <p:cNvPr id="219" name="Line 98"/>
              <p:cNvSpPr>
                <a:spLocks noChangeShapeType="1"/>
              </p:cNvSpPr>
              <p:nvPr/>
            </p:nvSpPr>
            <p:spPr bwMode="auto">
              <a:xfrm>
                <a:off x="7386470" y="3792351"/>
                <a:ext cx="685800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0" name="Line 69"/>
              <p:cNvSpPr>
                <a:spLocks noChangeAspect="1" noChangeShapeType="1"/>
              </p:cNvSpPr>
              <p:nvPr/>
            </p:nvSpPr>
            <p:spPr bwMode="auto">
              <a:xfrm flipH="1">
                <a:off x="6457542" y="3255776"/>
                <a:ext cx="319087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1" name="Line 70"/>
              <p:cNvSpPr>
                <a:spLocks noChangeAspect="1" noChangeShapeType="1"/>
              </p:cNvSpPr>
              <p:nvPr/>
            </p:nvSpPr>
            <p:spPr bwMode="auto">
              <a:xfrm flipH="1">
                <a:off x="6446429" y="4309876"/>
                <a:ext cx="3175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2" name="Freeform 68"/>
              <p:cNvSpPr>
                <a:spLocks noChangeAspect="1"/>
              </p:cNvSpPr>
              <p:nvPr/>
            </p:nvSpPr>
            <p:spPr bwMode="auto">
              <a:xfrm>
                <a:off x="6421029" y="3246251"/>
                <a:ext cx="406400" cy="1077913"/>
              </a:xfrm>
              <a:custGeom>
                <a:avLst/>
                <a:gdLst>
                  <a:gd name="T0" fmla="*/ 9 w 102"/>
                  <a:gd name="T1" fmla="*/ 2 h 270"/>
                  <a:gd name="T2" fmla="*/ 23 w 102"/>
                  <a:gd name="T3" fmla="*/ 38 h 270"/>
                  <a:gd name="T4" fmla="*/ 35 w 102"/>
                  <a:gd name="T5" fmla="*/ 68 h 270"/>
                  <a:gd name="T6" fmla="*/ 41 w 102"/>
                  <a:gd name="T7" fmla="*/ 114 h 270"/>
                  <a:gd name="T8" fmla="*/ 39 w 102"/>
                  <a:gd name="T9" fmla="*/ 143 h 270"/>
                  <a:gd name="T10" fmla="*/ 36 w 102"/>
                  <a:gd name="T11" fmla="*/ 173 h 270"/>
                  <a:gd name="T12" fmla="*/ 33 w 102"/>
                  <a:gd name="T13" fmla="*/ 194 h 270"/>
                  <a:gd name="T14" fmla="*/ 26 w 102"/>
                  <a:gd name="T15" fmla="*/ 213 h 270"/>
                  <a:gd name="T16" fmla="*/ 18 w 102"/>
                  <a:gd name="T17" fmla="*/ 231 h 270"/>
                  <a:gd name="T18" fmla="*/ 9 w 102"/>
                  <a:gd name="T19" fmla="*/ 254 h 270"/>
                  <a:gd name="T20" fmla="*/ 0 w 102"/>
                  <a:gd name="T21" fmla="*/ 270 h 270"/>
                  <a:gd name="T22" fmla="*/ 93 w 102"/>
                  <a:gd name="T23" fmla="*/ 269 h 270"/>
                  <a:gd name="T24" fmla="*/ 99 w 102"/>
                  <a:gd name="T25" fmla="*/ 236 h 270"/>
                  <a:gd name="T26" fmla="*/ 102 w 102"/>
                  <a:gd name="T27" fmla="*/ 8 h 270"/>
                  <a:gd name="T28" fmla="*/ 93 w 102"/>
                  <a:gd name="T29" fmla="*/ 0 h 270"/>
                  <a:gd name="T30" fmla="*/ 9 w 102"/>
                  <a:gd name="T31" fmla="*/ 2 h 27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2"/>
                  <a:gd name="T49" fmla="*/ 0 h 270"/>
                  <a:gd name="T50" fmla="*/ 102 w 102"/>
                  <a:gd name="T51" fmla="*/ 270 h 27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2" h="270">
                    <a:moveTo>
                      <a:pt x="9" y="2"/>
                    </a:moveTo>
                    <a:lnTo>
                      <a:pt x="23" y="38"/>
                    </a:lnTo>
                    <a:lnTo>
                      <a:pt x="35" y="68"/>
                    </a:lnTo>
                    <a:lnTo>
                      <a:pt x="41" y="114"/>
                    </a:lnTo>
                    <a:lnTo>
                      <a:pt x="39" y="143"/>
                    </a:lnTo>
                    <a:lnTo>
                      <a:pt x="36" y="173"/>
                    </a:lnTo>
                    <a:lnTo>
                      <a:pt x="33" y="194"/>
                    </a:lnTo>
                    <a:lnTo>
                      <a:pt x="26" y="213"/>
                    </a:lnTo>
                    <a:lnTo>
                      <a:pt x="18" y="231"/>
                    </a:lnTo>
                    <a:lnTo>
                      <a:pt x="9" y="254"/>
                    </a:lnTo>
                    <a:lnTo>
                      <a:pt x="0" y="270"/>
                    </a:lnTo>
                    <a:lnTo>
                      <a:pt x="93" y="269"/>
                    </a:lnTo>
                    <a:lnTo>
                      <a:pt x="99" y="236"/>
                    </a:lnTo>
                    <a:lnTo>
                      <a:pt x="102" y="8"/>
                    </a:lnTo>
                    <a:lnTo>
                      <a:pt x="93" y="0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3" name="Arc 72"/>
              <p:cNvSpPr>
                <a:spLocks noChangeAspect="1"/>
              </p:cNvSpPr>
              <p:nvPr/>
            </p:nvSpPr>
            <p:spPr bwMode="auto">
              <a:xfrm flipV="1">
                <a:off x="6765736" y="3306576"/>
                <a:ext cx="930275" cy="1012825"/>
              </a:xfrm>
              <a:custGeom>
                <a:avLst/>
                <a:gdLst>
                  <a:gd name="T0" fmla="*/ 0 w 19668"/>
                  <a:gd name="T1" fmla="*/ 375 h 21600"/>
                  <a:gd name="T2" fmla="*/ 930275 w 19668"/>
                  <a:gd name="T3" fmla="*/ 539423 h 21600"/>
                  <a:gd name="T4" fmla="*/ 27102 w 19668"/>
                  <a:gd name="T5" fmla="*/ 1012825 h 21600"/>
                  <a:gd name="T6" fmla="*/ 0 60000 65536"/>
                  <a:gd name="T7" fmla="*/ 0 60000 65536"/>
                  <a:gd name="T8" fmla="*/ 0 60000 65536"/>
                  <a:gd name="T9" fmla="*/ 0 w 19668"/>
                  <a:gd name="T10" fmla="*/ 0 h 21600"/>
                  <a:gd name="T11" fmla="*/ 19668 w 1966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68" h="21600" fill="none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</a:path>
                  <a:path w="19668" h="21600" stroke="0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  <a:lnTo>
                      <a:pt x="573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4" name="Arc 71"/>
              <p:cNvSpPr>
                <a:spLocks noChangeAspect="1"/>
              </p:cNvSpPr>
              <p:nvPr/>
            </p:nvSpPr>
            <p:spPr bwMode="auto">
              <a:xfrm>
                <a:off x="6764368" y="3246251"/>
                <a:ext cx="930275" cy="1012825"/>
              </a:xfrm>
              <a:custGeom>
                <a:avLst/>
                <a:gdLst>
                  <a:gd name="T0" fmla="*/ 0 w 19668"/>
                  <a:gd name="T1" fmla="*/ 375 h 21600"/>
                  <a:gd name="T2" fmla="*/ 930275 w 19668"/>
                  <a:gd name="T3" fmla="*/ 539423 h 21600"/>
                  <a:gd name="T4" fmla="*/ 27102 w 19668"/>
                  <a:gd name="T5" fmla="*/ 1012825 h 21600"/>
                  <a:gd name="T6" fmla="*/ 0 60000 65536"/>
                  <a:gd name="T7" fmla="*/ 0 60000 65536"/>
                  <a:gd name="T8" fmla="*/ 0 60000 65536"/>
                  <a:gd name="T9" fmla="*/ 0 w 19668"/>
                  <a:gd name="T10" fmla="*/ 0 h 21600"/>
                  <a:gd name="T11" fmla="*/ 19668 w 1966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68" h="21600" fill="none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</a:path>
                  <a:path w="19668" h="21600" stroke="0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  <a:lnTo>
                      <a:pt x="573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88" name="Text Box 109"/>
            <p:cNvSpPr txBox="1">
              <a:spLocks noChangeArrowheads="1"/>
            </p:cNvSpPr>
            <p:nvPr/>
          </p:nvSpPr>
          <p:spPr bwMode="auto">
            <a:xfrm>
              <a:off x="4722547" y="4798271"/>
              <a:ext cx="53732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OR1</a:t>
              </a:r>
              <a:endParaRPr lang="pl-PL" dirty="0"/>
            </a:p>
          </p:txBody>
        </p:sp>
        <p:grpSp>
          <p:nvGrpSpPr>
            <p:cNvPr id="189" name="Grupa 28"/>
            <p:cNvGrpSpPr/>
            <p:nvPr/>
          </p:nvGrpSpPr>
          <p:grpSpPr>
            <a:xfrm>
              <a:off x="758114" y="4109779"/>
              <a:ext cx="3184066" cy="1047750"/>
              <a:chOff x="1803254" y="2198501"/>
              <a:chExt cx="3184066" cy="1047750"/>
            </a:xfrm>
          </p:grpSpPr>
          <p:sp>
            <p:nvSpPr>
              <p:cNvPr id="216" name="Line 91"/>
              <p:cNvSpPr>
                <a:spLocks noChangeShapeType="1"/>
              </p:cNvSpPr>
              <p:nvPr/>
            </p:nvSpPr>
            <p:spPr bwMode="auto">
              <a:xfrm>
                <a:off x="1803254" y="3011301"/>
                <a:ext cx="2217278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AutoShape 51"/>
              <p:cNvSpPr>
                <a:spLocks noChangeAspect="1" noChangeArrowheads="1"/>
              </p:cNvSpPr>
              <p:nvPr/>
            </p:nvSpPr>
            <p:spPr bwMode="auto">
              <a:xfrm>
                <a:off x="3817332" y="2198501"/>
                <a:ext cx="1169988" cy="1047750"/>
              </a:xfrm>
              <a:prstGeom prst="flowChartDelay">
                <a:avLst/>
              </a:pr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8" name="Text Box 109"/>
              <p:cNvSpPr txBox="1">
                <a:spLocks noChangeArrowheads="1"/>
              </p:cNvSpPr>
              <p:nvPr/>
            </p:nvSpPr>
            <p:spPr bwMode="auto">
              <a:xfrm>
                <a:off x="3992396" y="2553099"/>
                <a:ext cx="66717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AND2</a:t>
                </a:r>
                <a:endParaRPr lang="pl-PL" dirty="0"/>
              </a:p>
            </p:txBody>
          </p:sp>
        </p:grpSp>
        <p:grpSp>
          <p:nvGrpSpPr>
            <p:cNvPr id="190" name="Grupa 69"/>
            <p:cNvGrpSpPr/>
            <p:nvPr/>
          </p:nvGrpSpPr>
          <p:grpSpPr>
            <a:xfrm>
              <a:off x="5900828" y="4136283"/>
              <a:ext cx="1953878" cy="1077913"/>
              <a:chOff x="6118392" y="3246251"/>
              <a:chExt cx="1953878" cy="1077913"/>
            </a:xfrm>
          </p:grpSpPr>
          <p:sp>
            <p:nvSpPr>
              <p:cNvPr id="209" name="Line 98"/>
              <p:cNvSpPr>
                <a:spLocks noChangeShapeType="1"/>
              </p:cNvSpPr>
              <p:nvPr/>
            </p:nvSpPr>
            <p:spPr bwMode="auto">
              <a:xfrm>
                <a:off x="7386470" y="3792351"/>
                <a:ext cx="685800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0" name="Line 69"/>
              <p:cNvSpPr>
                <a:spLocks noChangeAspect="1" noChangeShapeType="1"/>
              </p:cNvSpPr>
              <p:nvPr/>
            </p:nvSpPr>
            <p:spPr bwMode="auto">
              <a:xfrm flipH="1">
                <a:off x="6457542" y="3255776"/>
                <a:ext cx="319087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1" name="Line 70"/>
              <p:cNvSpPr>
                <a:spLocks noChangeAspect="1" noChangeShapeType="1"/>
              </p:cNvSpPr>
              <p:nvPr/>
            </p:nvSpPr>
            <p:spPr bwMode="auto">
              <a:xfrm flipH="1">
                <a:off x="6446429" y="4309876"/>
                <a:ext cx="3175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2" name="Line 96"/>
              <p:cNvSpPr>
                <a:spLocks noChangeShapeType="1"/>
              </p:cNvSpPr>
              <p:nvPr/>
            </p:nvSpPr>
            <p:spPr bwMode="auto">
              <a:xfrm>
                <a:off x="6118392" y="4084451"/>
                <a:ext cx="439162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3" name="Freeform 68"/>
              <p:cNvSpPr>
                <a:spLocks noChangeAspect="1"/>
              </p:cNvSpPr>
              <p:nvPr/>
            </p:nvSpPr>
            <p:spPr bwMode="auto">
              <a:xfrm>
                <a:off x="6421029" y="3246251"/>
                <a:ext cx="406400" cy="1077913"/>
              </a:xfrm>
              <a:custGeom>
                <a:avLst/>
                <a:gdLst>
                  <a:gd name="T0" fmla="*/ 9 w 102"/>
                  <a:gd name="T1" fmla="*/ 2 h 270"/>
                  <a:gd name="T2" fmla="*/ 23 w 102"/>
                  <a:gd name="T3" fmla="*/ 38 h 270"/>
                  <a:gd name="T4" fmla="*/ 35 w 102"/>
                  <a:gd name="T5" fmla="*/ 68 h 270"/>
                  <a:gd name="T6" fmla="*/ 41 w 102"/>
                  <a:gd name="T7" fmla="*/ 114 h 270"/>
                  <a:gd name="T8" fmla="*/ 39 w 102"/>
                  <a:gd name="T9" fmla="*/ 143 h 270"/>
                  <a:gd name="T10" fmla="*/ 36 w 102"/>
                  <a:gd name="T11" fmla="*/ 173 h 270"/>
                  <a:gd name="T12" fmla="*/ 33 w 102"/>
                  <a:gd name="T13" fmla="*/ 194 h 270"/>
                  <a:gd name="T14" fmla="*/ 26 w 102"/>
                  <a:gd name="T15" fmla="*/ 213 h 270"/>
                  <a:gd name="T16" fmla="*/ 18 w 102"/>
                  <a:gd name="T17" fmla="*/ 231 h 270"/>
                  <a:gd name="T18" fmla="*/ 9 w 102"/>
                  <a:gd name="T19" fmla="*/ 254 h 270"/>
                  <a:gd name="T20" fmla="*/ 0 w 102"/>
                  <a:gd name="T21" fmla="*/ 270 h 270"/>
                  <a:gd name="T22" fmla="*/ 93 w 102"/>
                  <a:gd name="T23" fmla="*/ 269 h 270"/>
                  <a:gd name="T24" fmla="*/ 99 w 102"/>
                  <a:gd name="T25" fmla="*/ 236 h 270"/>
                  <a:gd name="T26" fmla="*/ 102 w 102"/>
                  <a:gd name="T27" fmla="*/ 8 h 270"/>
                  <a:gd name="T28" fmla="*/ 93 w 102"/>
                  <a:gd name="T29" fmla="*/ 0 h 270"/>
                  <a:gd name="T30" fmla="*/ 9 w 102"/>
                  <a:gd name="T31" fmla="*/ 2 h 27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2"/>
                  <a:gd name="T49" fmla="*/ 0 h 270"/>
                  <a:gd name="T50" fmla="*/ 102 w 102"/>
                  <a:gd name="T51" fmla="*/ 270 h 27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2" h="270">
                    <a:moveTo>
                      <a:pt x="9" y="2"/>
                    </a:moveTo>
                    <a:lnTo>
                      <a:pt x="23" y="38"/>
                    </a:lnTo>
                    <a:lnTo>
                      <a:pt x="35" y="68"/>
                    </a:lnTo>
                    <a:lnTo>
                      <a:pt x="41" y="114"/>
                    </a:lnTo>
                    <a:lnTo>
                      <a:pt x="39" y="143"/>
                    </a:lnTo>
                    <a:lnTo>
                      <a:pt x="36" y="173"/>
                    </a:lnTo>
                    <a:lnTo>
                      <a:pt x="33" y="194"/>
                    </a:lnTo>
                    <a:lnTo>
                      <a:pt x="26" y="213"/>
                    </a:lnTo>
                    <a:lnTo>
                      <a:pt x="18" y="231"/>
                    </a:lnTo>
                    <a:lnTo>
                      <a:pt x="9" y="254"/>
                    </a:lnTo>
                    <a:lnTo>
                      <a:pt x="0" y="270"/>
                    </a:lnTo>
                    <a:lnTo>
                      <a:pt x="93" y="269"/>
                    </a:lnTo>
                    <a:lnTo>
                      <a:pt x="99" y="236"/>
                    </a:lnTo>
                    <a:lnTo>
                      <a:pt x="102" y="8"/>
                    </a:lnTo>
                    <a:lnTo>
                      <a:pt x="93" y="0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4" name="Arc 72"/>
              <p:cNvSpPr>
                <a:spLocks noChangeAspect="1"/>
              </p:cNvSpPr>
              <p:nvPr/>
            </p:nvSpPr>
            <p:spPr bwMode="auto">
              <a:xfrm flipV="1">
                <a:off x="6765736" y="3306576"/>
                <a:ext cx="930275" cy="1012825"/>
              </a:xfrm>
              <a:custGeom>
                <a:avLst/>
                <a:gdLst>
                  <a:gd name="T0" fmla="*/ 0 w 19668"/>
                  <a:gd name="T1" fmla="*/ 375 h 21600"/>
                  <a:gd name="T2" fmla="*/ 930275 w 19668"/>
                  <a:gd name="T3" fmla="*/ 539423 h 21600"/>
                  <a:gd name="T4" fmla="*/ 27102 w 19668"/>
                  <a:gd name="T5" fmla="*/ 1012825 h 21600"/>
                  <a:gd name="T6" fmla="*/ 0 60000 65536"/>
                  <a:gd name="T7" fmla="*/ 0 60000 65536"/>
                  <a:gd name="T8" fmla="*/ 0 60000 65536"/>
                  <a:gd name="T9" fmla="*/ 0 w 19668"/>
                  <a:gd name="T10" fmla="*/ 0 h 21600"/>
                  <a:gd name="T11" fmla="*/ 19668 w 1966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68" h="21600" fill="none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</a:path>
                  <a:path w="19668" h="21600" stroke="0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  <a:lnTo>
                      <a:pt x="573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Arc 71"/>
              <p:cNvSpPr>
                <a:spLocks noChangeAspect="1"/>
              </p:cNvSpPr>
              <p:nvPr/>
            </p:nvSpPr>
            <p:spPr bwMode="auto">
              <a:xfrm>
                <a:off x="6764368" y="3246251"/>
                <a:ext cx="930275" cy="1012825"/>
              </a:xfrm>
              <a:custGeom>
                <a:avLst/>
                <a:gdLst>
                  <a:gd name="T0" fmla="*/ 0 w 19668"/>
                  <a:gd name="T1" fmla="*/ 375 h 21600"/>
                  <a:gd name="T2" fmla="*/ 930275 w 19668"/>
                  <a:gd name="T3" fmla="*/ 539423 h 21600"/>
                  <a:gd name="T4" fmla="*/ 27102 w 19668"/>
                  <a:gd name="T5" fmla="*/ 1012825 h 21600"/>
                  <a:gd name="T6" fmla="*/ 0 60000 65536"/>
                  <a:gd name="T7" fmla="*/ 0 60000 65536"/>
                  <a:gd name="T8" fmla="*/ 0 60000 65536"/>
                  <a:gd name="T9" fmla="*/ 0 w 19668"/>
                  <a:gd name="T10" fmla="*/ 0 h 21600"/>
                  <a:gd name="T11" fmla="*/ 19668 w 1966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68" h="21600" fill="none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</a:path>
                  <a:path w="19668" h="21600" stroke="0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  <a:lnTo>
                      <a:pt x="573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91" name="Text Box 109"/>
            <p:cNvSpPr txBox="1">
              <a:spLocks noChangeArrowheads="1"/>
            </p:cNvSpPr>
            <p:nvPr/>
          </p:nvSpPr>
          <p:spPr bwMode="auto">
            <a:xfrm>
              <a:off x="6539525" y="4514509"/>
              <a:ext cx="53732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OR2</a:t>
              </a:r>
              <a:endParaRPr lang="pl-PL" dirty="0"/>
            </a:p>
          </p:txBody>
        </p:sp>
        <p:cxnSp>
          <p:nvCxnSpPr>
            <p:cNvPr id="192" name="Kształt 82"/>
            <p:cNvCxnSpPr/>
            <p:nvPr/>
          </p:nvCxnSpPr>
          <p:spPr>
            <a:xfrm rot="10800000">
              <a:off x="4330958" y="3210297"/>
              <a:ext cx="2005316" cy="1187518"/>
            </a:xfrm>
            <a:prstGeom prst="bentConnector3">
              <a:avLst>
                <a:gd name="adj1" fmla="val 30629"/>
              </a:avLst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Kształt 192"/>
            <p:cNvCxnSpPr/>
            <p:nvPr/>
          </p:nvCxnSpPr>
          <p:spPr>
            <a:xfrm rot="5400000" flipH="1" flipV="1">
              <a:off x="2429430" y="3858711"/>
              <a:ext cx="797034" cy="111505"/>
            </a:xfrm>
            <a:prstGeom prst="bentConnector4">
              <a:avLst>
                <a:gd name="adj1" fmla="val 367"/>
                <a:gd name="adj2" fmla="val -429682"/>
              </a:avLst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Line 91"/>
            <p:cNvSpPr>
              <a:spLocks noChangeShapeType="1"/>
            </p:cNvSpPr>
            <p:nvPr/>
          </p:nvSpPr>
          <p:spPr bwMode="auto">
            <a:xfrm>
              <a:off x="758113" y="3900139"/>
              <a:ext cx="1532666" cy="0"/>
            </a:xfrm>
            <a:prstGeom prst="line">
              <a:avLst/>
            </a:prstGeom>
            <a:noFill/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Elipsa 194"/>
            <p:cNvSpPr/>
            <p:nvPr/>
          </p:nvSpPr>
          <p:spPr>
            <a:xfrm>
              <a:off x="2254779" y="3864139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196" name="Kształt 195"/>
            <p:cNvCxnSpPr/>
            <p:nvPr/>
          </p:nvCxnSpPr>
          <p:spPr>
            <a:xfrm flipH="1">
              <a:off x="758112" y="5278945"/>
              <a:ext cx="3731967" cy="162472"/>
            </a:xfrm>
            <a:prstGeom prst="bentConnector5">
              <a:avLst>
                <a:gd name="adj1" fmla="val 505"/>
                <a:gd name="adj2" fmla="val -2719"/>
                <a:gd name="adj3" fmla="val 13666"/>
              </a:avLst>
            </a:prstGeom>
            <a:noFill/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7" name="Text Box 109"/>
            <p:cNvSpPr txBox="1">
              <a:spLocks noChangeArrowheads="1"/>
            </p:cNvSpPr>
            <p:nvPr/>
          </p:nvSpPr>
          <p:spPr bwMode="auto">
            <a:xfrm>
              <a:off x="453346" y="4740602"/>
              <a:ext cx="29206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d</a:t>
              </a:r>
              <a:endParaRPr lang="pl-PL" dirty="0"/>
            </a:p>
          </p:txBody>
        </p:sp>
        <p:sp>
          <p:nvSpPr>
            <p:cNvPr id="198" name="Text Box 109"/>
            <p:cNvSpPr txBox="1">
              <a:spLocks noChangeArrowheads="1"/>
            </p:cNvSpPr>
            <p:nvPr/>
          </p:nvSpPr>
          <p:spPr bwMode="auto">
            <a:xfrm>
              <a:off x="440646" y="2369493"/>
              <a:ext cx="29206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a</a:t>
              </a:r>
              <a:endParaRPr lang="pl-PL" dirty="0"/>
            </a:p>
          </p:txBody>
        </p:sp>
        <p:sp>
          <p:nvSpPr>
            <p:cNvPr id="199" name="Text Box 109"/>
            <p:cNvSpPr txBox="1">
              <a:spLocks noChangeArrowheads="1"/>
            </p:cNvSpPr>
            <p:nvPr/>
          </p:nvSpPr>
          <p:spPr bwMode="auto">
            <a:xfrm>
              <a:off x="482600" y="2984272"/>
              <a:ext cx="29206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b</a:t>
              </a:r>
              <a:endParaRPr lang="pl-PL" dirty="0"/>
            </a:p>
          </p:txBody>
        </p:sp>
        <p:sp>
          <p:nvSpPr>
            <p:cNvPr id="200" name="Text Box 109"/>
            <p:cNvSpPr txBox="1">
              <a:spLocks noChangeArrowheads="1"/>
            </p:cNvSpPr>
            <p:nvPr/>
          </p:nvSpPr>
          <p:spPr bwMode="auto">
            <a:xfrm>
              <a:off x="495300" y="3694862"/>
              <a:ext cx="27122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c</a:t>
              </a:r>
              <a:endParaRPr lang="pl-PL" dirty="0"/>
            </a:p>
          </p:txBody>
        </p:sp>
        <p:sp>
          <p:nvSpPr>
            <p:cNvPr id="201" name="Text Box 109"/>
            <p:cNvSpPr txBox="1">
              <a:spLocks noChangeArrowheads="1"/>
            </p:cNvSpPr>
            <p:nvPr/>
          </p:nvSpPr>
          <p:spPr bwMode="auto">
            <a:xfrm>
              <a:off x="444500" y="5228223"/>
              <a:ext cx="355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e</a:t>
              </a:r>
              <a:endParaRPr lang="pl-PL" dirty="0"/>
            </a:p>
          </p:txBody>
        </p:sp>
        <p:sp>
          <p:nvSpPr>
            <p:cNvPr id="202" name="Text Box 109"/>
            <p:cNvSpPr txBox="1">
              <a:spLocks noChangeArrowheads="1"/>
            </p:cNvSpPr>
            <p:nvPr/>
          </p:nvSpPr>
          <p:spPr bwMode="auto">
            <a:xfrm>
              <a:off x="2423408" y="2531338"/>
              <a:ext cx="24718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f</a:t>
              </a:r>
              <a:endParaRPr lang="pl-PL" dirty="0"/>
            </a:p>
          </p:txBody>
        </p:sp>
        <p:sp>
          <p:nvSpPr>
            <p:cNvPr id="203" name="Text Box 109"/>
            <p:cNvSpPr txBox="1">
              <a:spLocks noChangeArrowheads="1"/>
            </p:cNvSpPr>
            <p:nvPr/>
          </p:nvSpPr>
          <p:spPr bwMode="auto">
            <a:xfrm>
              <a:off x="4440533" y="2859043"/>
              <a:ext cx="23436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j</a:t>
              </a:r>
              <a:endParaRPr lang="pl-PL" dirty="0"/>
            </a:p>
          </p:txBody>
        </p:sp>
        <p:sp>
          <p:nvSpPr>
            <p:cNvPr id="204" name="Text Box 109"/>
            <p:cNvSpPr txBox="1">
              <a:spLocks noChangeArrowheads="1"/>
            </p:cNvSpPr>
            <p:nvPr/>
          </p:nvSpPr>
          <p:spPr bwMode="auto">
            <a:xfrm>
              <a:off x="3990425" y="4291346"/>
              <a:ext cx="23115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i</a:t>
              </a:r>
              <a:endParaRPr lang="pl-PL" dirty="0"/>
            </a:p>
          </p:txBody>
        </p:sp>
        <p:sp>
          <p:nvSpPr>
            <p:cNvPr id="205" name="Text Box 109"/>
            <p:cNvSpPr txBox="1">
              <a:spLocks noChangeArrowheads="1"/>
            </p:cNvSpPr>
            <p:nvPr/>
          </p:nvSpPr>
          <p:spPr bwMode="auto">
            <a:xfrm>
              <a:off x="2316189" y="3166249"/>
              <a:ext cx="28084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g</a:t>
              </a:r>
              <a:endParaRPr lang="pl-PL" dirty="0"/>
            </a:p>
          </p:txBody>
        </p:sp>
        <p:sp>
          <p:nvSpPr>
            <p:cNvPr id="206" name="Text Box 109"/>
            <p:cNvSpPr txBox="1">
              <a:spLocks noChangeArrowheads="1"/>
            </p:cNvSpPr>
            <p:nvPr/>
          </p:nvSpPr>
          <p:spPr bwMode="auto">
            <a:xfrm>
              <a:off x="2297878" y="3963831"/>
              <a:ext cx="29206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h</a:t>
              </a:r>
              <a:endParaRPr lang="pl-PL" dirty="0"/>
            </a:p>
          </p:txBody>
        </p:sp>
        <p:sp>
          <p:nvSpPr>
            <p:cNvPr id="207" name="Text Box 109"/>
            <p:cNvSpPr txBox="1">
              <a:spLocks noChangeArrowheads="1"/>
            </p:cNvSpPr>
            <p:nvPr/>
          </p:nvSpPr>
          <p:spPr bwMode="auto">
            <a:xfrm>
              <a:off x="5707395" y="4619062"/>
              <a:ext cx="27764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k</a:t>
              </a:r>
              <a:endParaRPr lang="pl-PL" dirty="0"/>
            </a:p>
          </p:txBody>
        </p:sp>
        <p:sp>
          <p:nvSpPr>
            <p:cNvPr id="208" name="Text Box 109"/>
            <p:cNvSpPr txBox="1">
              <a:spLocks noChangeArrowheads="1"/>
            </p:cNvSpPr>
            <p:nvPr/>
          </p:nvSpPr>
          <p:spPr bwMode="auto">
            <a:xfrm>
              <a:off x="7848207" y="4460090"/>
              <a:ext cx="26642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1600" dirty="0" smtClean="0"/>
                <a:t>z</a:t>
              </a:r>
              <a:endParaRPr lang="pl-PL" dirty="0"/>
            </a:p>
          </p:txBody>
        </p:sp>
      </p:grpSp>
      <p:sp>
        <p:nvSpPr>
          <p:cNvPr id="239" name="Text Box 109"/>
          <p:cNvSpPr txBox="1">
            <a:spLocks noChangeArrowheads="1"/>
          </p:cNvSpPr>
          <p:nvPr/>
        </p:nvSpPr>
        <p:spPr bwMode="auto">
          <a:xfrm>
            <a:off x="1134266" y="886968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0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40" name="Text Box 109"/>
          <p:cNvSpPr txBox="1">
            <a:spLocks noChangeArrowheads="1"/>
          </p:cNvSpPr>
          <p:nvPr/>
        </p:nvSpPr>
        <p:spPr bwMode="auto">
          <a:xfrm>
            <a:off x="1146966" y="1514447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1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41" name="Text Box 109"/>
          <p:cNvSpPr txBox="1">
            <a:spLocks noChangeArrowheads="1"/>
          </p:cNvSpPr>
          <p:nvPr/>
        </p:nvSpPr>
        <p:spPr bwMode="auto">
          <a:xfrm>
            <a:off x="1155380" y="2247610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0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42" name="Text Box 109"/>
          <p:cNvSpPr txBox="1">
            <a:spLocks noChangeArrowheads="1"/>
          </p:cNvSpPr>
          <p:nvPr/>
        </p:nvSpPr>
        <p:spPr bwMode="auto">
          <a:xfrm>
            <a:off x="1163520" y="3258077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1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43" name="Text Box 109"/>
          <p:cNvSpPr txBox="1">
            <a:spLocks noChangeArrowheads="1"/>
          </p:cNvSpPr>
          <p:nvPr/>
        </p:nvSpPr>
        <p:spPr bwMode="auto">
          <a:xfrm>
            <a:off x="1163520" y="3796420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0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46" name="Text Box 109"/>
          <p:cNvSpPr txBox="1">
            <a:spLocks noChangeArrowheads="1"/>
          </p:cNvSpPr>
          <p:nvPr/>
        </p:nvSpPr>
        <p:spPr bwMode="auto">
          <a:xfrm>
            <a:off x="2910204" y="1218090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0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47" name="Text Box 109"/>
          <p:cNvSpPr txBox="1">
            <a:spLocks noChangeArrowheads="1"/>
          </p:cNvSpPr>
          <p:nvPr/>
        </p:nvSpPr>
        <p:spPr bwMode="auto">
          <a:xfrm>
            <a:off x="2974072" y="1864144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0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48" name="Text Box 109"/>
          <p:cNvSpPr txBox="1">
            <a:spLocks noChangeArrowheads="1"/>
          </p:cNvSpPr>
          <p:nvPr/>
        </p:nvSpPr>
        <p:spPr bwMode="auto">
          <a:xfrm>
            <a:off x="2862566" y="2663283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0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49" name="Text Box 109"/>
          <p:cNvSpPr txBox="1">
            <a:spLocks noChangeArrowheads="1"/>
          </p:cNvSpPr>
          <p:nvPr/>
        </p:nvSpPr>
        <p:spPr bwMode="auto">
          <a:xfrm>
            <a:off x="4513372" y="2989137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0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50" name="Text Box 109"/>
          <p:cNvSpPr txBox="1">
            <a:spLocks noChangeArrowheads="1"/>
          </p:cNvSpPr>
          <p:nvPr/>
        </p:nvSpPr>
        <p:spPr bwMode="auto">
          <a:xfrm>
            <a:off x="6347902" y="3329352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0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51" name="Text Box 109"/>
          <p:cNvSpPr txBox="1">
            <a:spLocks noChangeArrowheads="1"/>
          </p:cNvSpPr>
          <p:nvPr/>
        </p:nvSpPr>
        <p:spPr bwMode="auto">
          <a:xfrm>
            <a:off x="5032499" y="1558494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1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52" name="Text Box 109"/>
          <p:cNvSpPr txBox="1">
            <a:spLocks noChangeArrowheads="1"/>
          </p:cNvSpPr>
          <p:nvPr/>
        </p:nvSpPr>
        <p:spPr bwMode="auto">
          <a:xfrm>
            <a:off x="7938579" y="3030581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1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253" name="pole tekstowe 252"/>
          <p:cNvSpPr txBox="1"/>
          <p:nvPr/>
        </p:nvSpPr>
        <p:spPr>
          <a:xfrm>
            <a:off x="978408" y="4419600"/>
            <a:ext cx="112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a</a:t>
            </a:r>
            <a:r>
              <a:rPr lang="pl-PL" dirty="0" smtClean="0">
                <a:solidFill>
                  <a:schemeClr val="accent2"/>
                </a:solidFill>
              </a:rPr>
              <a:t> = {a</a:t>
            </a:r>
            <a:r>
              <a:rPr lang="pl-PL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55" name="pole tekstowe 254"/>
          <p:cNvSpPr txBox="1"/>
          <p:nvPr/>
        </p:nvSpPr>
        <p:spPr>
          <a:xfrm>
            <a:off x="978408" y="4788932"/>
            <a:ext cx="112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b</a:t>
            </a:r>
            <a:r>
              <a:rPr lang="pl-PL" dirty="0" smtClean="0">
                <a:solidFill>
                  <a:schemeClr val="accent2"/>
                </a:solidFill>
              </a:rPr>
              <a:t> = {b</a:t>
            </a:r>
            <a:r>
              <a:rPr lang="pl-PL" baseline="-25000" dirty="0" smtClean="0">
                <a:solidFill>
                  <a:schemeClr val="accent2"/>
                </a:solidFill>
              </a:rPr>
              <a:t>0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56" name="pole tekstowe 255"/>
          <p:cNvSpPr txBox="1"/>
          <p:nvPr/>
        </p:nvSpPr>
        <p:spPr>
          <a:xfrm>
            <a:off x="978408" y="5158264"/>
            <a:ext cx="112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c</a:t>
            </a:r>
            <a:r>
              <a:rPr lang="pl-PL" dirty="0" smtClean="0">
                <a:solidFill>
                  <a:schemeClr val="accent2"/>
                </a:solidFill>
              </a:rPr>
              <a:t> = {c</a:t>
            </a:r>
            <a:r>
              <a:rPr lang="pl-PL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57" name="pole tekstowe 256"/>
          <p:cNvSpPr txBox="1"/>
          <p:nvPr/>
        </p:nvSpPr>
        <p:spPr>
          <a:xfrm>
            <a:off x="978408" y="5527596"/>
            <a:ext cx="112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d</a:t>
            </a:r>
            <a:r>
              <a:rPr lang="pl-PL" dirty="0" smtClean="0">
                <a:solidFill>
                  <a:schemeClr val="accent2"/>
                </a:solidFill>
              </a:rPr>
              <a:t> = {d</a:t>
            </a:r>
            <a:r>
              <a:rPr lang="pl-PL" baseline="-25000" dirty="0" smtClean="0">
                <a:solidFill>
                  <a:schemeClr val="accent2"/>
                </a:solidFill>
              </a:rPr>
              <a:t>0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58" name="pole tekstowe 257"/>
          <p:cNvSpPr txBox="1"/>
          <p:nvPr/>
        </p:nvSpPr>
        <p:spPr>
          <a:xfrm>
            <a:off x="978408" y="5896928"/>
            <a:ext cx="112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e</a:t>
            </a:r>
            <a:r>
              <a:rPr lang="pl-PL" dirty="0" smtClean="0">
                <a:solidFill>
                  <a:schemeClr val="accent2"/>
                </a:solidFill>
              </a:rPr>
              <a:t> = {e</a:t>
            </a:r>
            <a:r>
              <a:rPr lang="pl-PL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59" name="pole tekstowe 258"/>
          <p:cNvSpPr txBox="1"/>
          <p:nvPr/>
        </p:nvSpPr>
        <p:spPr>
          <a:xfrm>
            <a:off x="2407871" y="4419600"/>
            <a:ext cx="277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f</a:t>
            </a:r>
            <a:r>
              <a:rPr lang="pl-PL" dirty="0" smtClean="0">
                <a:solidFill>
                  <a:schemeClr val="accent2"/>
                </a:solidFill>
              </a:rPr>
              <a:t> = </a:t>
            </a:r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f</a:t>
            </a:r>
            <a:r>
              <a:rPr lang="pl-PL" dirty="0" smtClean="0">
                <a:solidFill>
                  <a:schemeClr val="accent2"/>
                </a:solidFill>
              </a:rPr>
              <a:t> - </a:t>
            </a:r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b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sz="1400" dirty="0" smtClean="0">
                <a:solidFill>
                  <a:schemeClr val="accent2"/>
                </a:solidFill>
              </a:rPr>
              <a:t>U</a:t>
            </a:r>
            <a:r>
              <a:rPr lang="pl-PL" dirty="0" smtClean="0">
                <a:solidFill>
                  <a:schemeClr val="accent2"/>
                </a:solidFill>
              </a:rPr>
              <a:t> f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dirty="0" smtClean="0">
                <a:solidFill>
                  <a:schemeClr val="accent2"/>
                </a:solidFill>
              </a:rPr>
              <a:t>= {a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f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61" name="pole tekstowe 260"/>
          <p:cNvSpPr txBox="1"/>
          <p:nvPr/>
        </p:nvSpPr>
        <p:spPr>
          <a:xfrm>
            <a:off x="2407871" y="4788932"/>
            <a:ext cx="277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g</a:t>
            </a:r>
            <a:r>
              <a:rPr lang="pl-PL" dirty="0" smtClean="0">
                <a:solidFill>
                  <a:schemeClr val="accent2"/>
                </a:solidFill>
              </a:rPr>
              <a:t> = {c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g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62" name="pole tekstowe 261"/>
          <p:cNvSpPr txBox="1"/>
          <p:nvPr/>
        </p:nvSpPr>
        <p:spPr>
          <a:xfrm>
            <a:off x="2407871" y="5158264"/>
            <a:ext cx="277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h</a:t>
            </a:r>
            <a:r>
              <a:rPr lang="pl-PL" dirty="0" smtClean="0">
                <a:solidFill>
                  <a:schemeClr val="accent2"/>
                </a:solidFill>
              </a:rPr>
              <a:t> = {c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h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63" name="pole tekstowe 262"/>
          <p:cNvSpPr txBox="1"/>
          <p:nvPr/>
        </p:nvSpPr>
        <p:spPr>
          <a:xfrm>
            <a:off x="2407871" y="5527596"/>
            <a:ext cx="277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i</a:t>
            </a:r>
            <a:r>
              <a:rPr lang="pl-PL" dirty="0" smtClean="0">
                <a:solidFill>
                  <a:schemeClr val="accent2"/>
                </a:solidFill>
              </a:rPr>
              <a:t> = </a:t>
            </a:r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c</a:t>
            </a:r>
            <a:r>
              <a:rPr lang="pl-PL" dirty="0" smtClean="0">
                <a:solidFill>
                  <a:schemeClr val="accent2"/>
                </a:solidFill>
              </a:rPr>
              <a:t> - </a:t>
            </a:r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d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sz="1400" dirty="0" smtClean="0">
                <a:solidFill>
                  <a:schemeClr val="accent2"/>
                </a:solidFill>
              </a:rPr>
              <a:t>U</a:t>
            </a:r>
            <a:r>
              <a:rPr lang="pl-PL" dirty="0" smtClean="0">
                <a:solidFill>
                  <a:schemeClr val="accent2"/>
                </a:solidFill>
              </a:rPr>
              <a:t> i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dirty="0" smtClean="0">
                <a:solidFill>
                  <a:schemeClr val="accent2"/>
                </a:solidFill>
              </a:rPr>
              <a:t>= {c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i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64" name="pole tekstowe 263"/>
          <p:cNvSpPr txBox="1"/>
          <p:nvPr/>
        </p:nvSpPr>
        <p:spPr>
          <a:xfrm>
            <a:off x="2407870" y="5896928"/>
            <a:ext cx="345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j</a:t>
            </a:r>
            <a:r>
              <a:rPr lang="pl-PL" dirty="0" smtClean="0">
                <a:solidFill>
                  <a:schemeClr val="accent2"/>
                </a:solidFill>
              </a:rPr>
              <a:t> = </a:t>
            </a:r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f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sz="1400" dirty="0" smtClean="0">
                <a:solidFill>
                  <a:schemeClr val="accent2"/>
                </a:solidFill>
              </a:rPr>
              <a:t>U </a:t>
            </a:r>
            <a:r>
              <a:rPr lang="pl-PL" sz="1400" dirty="0" err="1" smtClean="0">
                <a:solidFill>
                  <a:schemeClr val="accent2"/>
                </a:solidFill>
              </a:rPr>
              <a:t>L</a:t>
            </a:r>
            <a:r>
              <a:rPr lang="pl-PL" sz="1200" baseline="-25000" dirty="0" err="1" smtClean="0">
                <a:solidFill>
                  <a:schemeClr val="accent2"/>
                </a:solidFill>
              </a:rPr>
              <a:t>g</a:t>
            </a:r>
            <a:r>
              <a:rPr lang="pl-PL" sz="1200" baseline="-25000" dirty="0" smtClean="0">
                <a:solidFill>
                  <a:schemeClr val="accent2"/>
                </a:solidFill>
              </a:rPr>
              <a:t> </a:t>
            </a:r>
            <a:r>
              <a:rPr lang="pl-PL" sz="1400" dirty="0" smtClean="0">
                <a:solidFill>
                  <a:schemeClr val="accent2"/>
                </a:solidFill>
              </a:rPr>
              <a:t>U</a:t>
            </a:r>
            <a:r>
              <a:rPr lang="pl-PL" dirty="0" smtClean="0">
                <a:solidFill>
                  <a:schemeClr val="accent2"/>
                </a:solidFill>
              </a:rPr>
              <a:t> j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0 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dirty="0" smtClean="0">
                <a:solidFill>
                  <a:schemeClr val="accent2"/>
                </a:solidFill>
              </a:rPr>
              <a:t>= {a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c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f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g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j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0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66" name="pole tekstowe 265"/>
          <p:cNvSpPr txBox="1"/>
          <p:nvPr/>
        </p:nvSpPr>
        <p:spPr>
          <a:xfrm>
            <a:off x="5446345" y="4419600"/>
            <a:ext cx="345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k</a:t>
            </a:r>
            <a:r>
              <a:rPr lang="pl-PL" dirty="0" smtClean="0">
                <a:solidFill>
                  <a:schemeClr val="accent2"/>
                </a:solidFill>
              </a:rPr>
              <a:t> = L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i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sz="1400" dirty="0" smtClean="0">
                <a:solidFill>
                  <a:schemeClr val="accent2"/>
                </a:solidFill>
              </a:rPr>
              <a:t>U </a:t>
            </a:r>
            <a:r>
              <a:rPr lang="pl-PL" sz="1400" dirty="0" err="1" smtClean="0">
                <a:solidFill>
                  <a:schemeClr val="accent2"/>
                </a:solidFill>
              </a:rPr>
              <a:t>L</a:t>
            </a:r>
            <a:r>
              <a:rPr lang="pl-PL" sz="1200" baseline="-25000" dirty="0" err="1" smtClean="0">
                <a:solidFill>
                  <a:schemeClr val="accent2"/>
                </a:solidFill>
              </a:rPr>
              <a:t>e</a:t>
            </a:r>
            <a:r>
              <a:rPr lang="pl-PL" sz="1200" baseline="-25000" dirty="0" smtClean="0">
                <a:solidFill>
                  <a:schemeClr val="accent2"/>
                </a:solidFill>
              </a:rPr>
              <a:t> </a:t>
            </a:r>
            <a:r>
              <a:rPr lang="pl-PL" sz="1400" dirty="0" smtClean="0">
                <a:solidFill>
                  <a:schemeClr val="accent2"/>
                </a:solidFill>
              </a:rPr>
              <a:t>U</a:t>
            </a:r>
            <a:r>
              <a:rPr lang="pl-PL" dirty="0" smtClean="0">
                <a:solidFill>
                  <a:schemeClr val="accent2"/>
                </a:solidFill>
              </a:rPr>
              <a:t> k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 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dirty="0" smtClean="0">
                <a:solidFill>
                  <a:schemeClr val="accent2"/>
                </a:solidFill>
              </a:rPr>
              <a:t>= {c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e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i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k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267" name="pole tekstowe 266"/>
          <p:cNvSpPr txBox="1"/>
          <p:nvPr/>
        </p:nvSpPr>
        <p:spPr>
          <a:xfrm>
            <a:off x="5446345" y="4788932"/>
            <a:ext cx="345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z</a:t>
            </a:r>
            <a:r>
              <a:rPr lang="pl-PL" dirty="0" smtClean="0">
                <a:solidFill>
                  <a:schemeClr val="accent2"/>
                </a:solidFill>
              </a:rPr>
              <a:t> = </a:t>
            </a:r>
            <a:r>
              <a:rPr lang="pl-PL" dirty="0" err="1" smtClean="0">
                <a:solidFill>
                  <a:schemeClr val="accent2"/>
                </a:solidFill>
              </a:rPr>
              <a:t>L</a:t>
            </a:r>
            <a:r>
              <a:rPr lang="pl-PL" sz="1600" baseline="-25000" dirty="0" err="1" smtClean="0">
                <a:solidFill>
                  <a:schemeClr val="accent2"/>
                </a:solidFill>
              </a:rPr>
              <a:t>j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dirty="0" smtClean="0">
                <a:solidFill>
                  <a:schemeClr val="accent2"/>
                </a:solidFill>
              </a:rPr>
              <a:t>-</a:t>
            </a:r>
            <a:r>
              <a:rPr lang="pl-PL" sz="1400" dirty="0" smtClean="0">
                <a:solidFill>
                  <a:schemeClr val="accent2"/>
                </a:solidFill>
              </a:rPr>
              <a:t> </a:t>
            </a:r>
            <a:r>
              <a:rPr lang="pl-PL" sz="1400" dirty="0" err="1" smtClean="0">
                <a:solidFill>
                  <a:schemeClr val="accent2"/>
                </a:solidFill>
              </a:rPr>
              <a:t>L</a:t>
            </a:r>
            <a:r>
              <a:rPr lang="pl-PL" sz="1200" baseline="-25000" dirty="0" err="1" smtClean="0">
                <a:solidFill>
                  <a:schemeClr val="accent2"/>
                </a:solidFill>
              </a:rPr>
              <a:t>k</a:t>
            </a:r>
            <a:r>
              <a:rPr lang="pl-PL" sz="1200" baseline="-25000" dirty="0" smtClean="0">
                <a:solidFill>
                  <a:schemeClr val="accent2"/>
                </a:solidFill>
              </a:rPr>
              <a:t> </a:t>
            </a:r>
            <a:r>
              <a:rPr lang="pl-PL" sz="1400" dirty="0" smtClean="0">
                <a:solidFill>
                  <a:schemeClr val="accent2"/>
                </a:solidFill>
              </a:rPr>
              <a:t>U</a:t>
            </a:r>
            <a:r>
              <a:rPr lang="pl-PL" dirty="0" smtClean="0">
                <a:solidFill>
                  <a:schemeClr val="accent2"/>
                </a:solidFill>
              </a:rPr>
              <a:t> z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0 </a:t>
            </a:r>
            <a:r>
              <a:rPr lang="pl-PL" sz="1600" dirty="0" smtClean="0">
                <a:solidFill>
                  <a:schemeClr val="accent2"/>
                </a:solidFill>
              </a:rPr>
              <a:t> </a:t>
            </a:r>
            <a:r>
              <a:rPr lang="pl-PL" dirty="0" smtClean="0">
                <a:solidFill>
                  <a:schemeClr val="accent2"/>
                </a:solidFill>
              </a:rPr>
              <a:t>= {a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f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g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1</a:t>
            </a:r>
            <a:r>
              <a:rPr lang="pl-PL" dirty="0" smtClean="0">
                <a:solidFill>
                  <a:schemeClr val="accent2"/>
                </a:solidFill>
              </a:rPr>
              <a:t>, j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0</a:t>
            </a:r>
            <a:r>
              <a:rPr lang="pl-PL" dirty="0" smtClean="0">
                <a:solidFill>
                  <a:schemeClr val="accent2"/>
                </a:solidFill>
              </a:rPr>
              <a:t>, z</a:t>
            </a:r>
            <a:r>
              <a:rPr lang="pl-PL" sz="1600" baseline="-25000" dirty="0" smtClean="0">
                <a:solidFill>
                  <a:schemeClr val="accent2"/>
                </a:solidFill>
              </a:rPr>
              <a:t>0</a:t>
            </a:r>
            <a:r>
              <a:rPr lang="pl-PL" dirty="0" smtClean="0">
                <a:solidFill>
                  <a:schemeClr val="accent2"/>
                </a:solidFill>
              </a:rPr>
              <a:t>}</a:t>
            </a:r>
            <a:endParaRPr lang="pl-PL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0"/>
      <p:bldP spid="240" grpId="0"/>
      <p:bldP spid="241" grpId="0"/>
      <p:bldP spid="242" grpId="0"/>
      <p:bldP spid="243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5" grpId="0"/>
      <p:bldP spid="256" grpId="0"/>
      <p:bldP spid="257" grpId="0"/>
      <p:bldP spid="258" grpId="0"/>
      <p:bldP spid="259" grpId="0"/>
      <p:bldP spid="261" grpId="0"/>
      <p:bldP spid="262" grpId="0"/>
      <p:bldP spid="263" grpId="0"/>
      <p:bldP spid="264" grpId="0"/>
      <p:bldP spid="266" grpId="0"/>
      <p:bldP spid="26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pattern data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2413391" y="1981352"/>
            <a:ext cx="5006789" cy="2787363"/>
            <a:chOff x="2189" y="9122"/>
            <a:chExt cx="7744" cy="1296"/>
          </a:xfrm>
          <a:effectLst/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744" cy="1225"/>
            </a:xfrm>
            <a:prstGeom prst="roundRect">
              <a:avLst>
                <a:gd name="adj" fmla="val 5649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 dist="12700">
                <a:schemeClr val="tx1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None/>
              </a:pPr>
              <a:r>
                <a:rPr lang="pl-PL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/>
              </a:r>
              <a:br>
                <a:rPr lang="pl-PL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</a:b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ASCII_PATTERN_FILE_VERSION = 2;</a:t>
              </a: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SETUP =</a:t>
              </a:r>
            </a:p>
            <a:p>
              <a:pPr>
                <a:buNone/>
              </a:pPr>
              <a:endParaRPr lang="en-US" sz="1100" dirty="0" smtClean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	declare input bus "PI" = "/a", "/b", "/c", "/d", "/e";</a:t>
              </a: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	declare output bus "PO" = "/z";</a:t>
              </a:r>
            </a:p>
            <a:p>
              <a:pPr>
                <a:buNone/>
              </a:pPr>
              <a:endParaRPr lang="en-US" sz="1100" dirty="0" smtClean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end;</a:t>
              </a:r>
            </a:p>
            <a:p>
              <a:pPr>
                <a:buNone/>
              </a:pPr>
              <a:endParaRPr lang="en-US" sz="1100" dirty="0" smtClean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SCAN_TEST =</a:t>
              </a: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	pattern = 0;</a:t>
              </a: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	force   "PI" "01010" 0;</a:t>
              </a: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	measure "PO" "1" 1;</a:t>
              </a: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end;</a:t>
              </a:r>
            </a:p>
            <a:p>
              <a:endParaRPr lang="pl-PL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3044" cy="130"/>
            </a:xfrm>
            <a:prstGeom prst="round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defTabSz="914400">
                <a:spcAft>
                  <a:spcPts val="1000"/>
                </a:spcAft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Test pattern description file</a:t>
              </a:r>
            </a:p>
          </p:txBody>
        </p:sp>
      </p:grp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892040" y="5298440"/>
            <a:ext cx="1013459" cy="431800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>
              <a:spcAft>
                <a:spcPts val="1000"/>
              </a:spcAf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Test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pattern</a:t>
            </a:r>
            <a:r>
              <a:rPr kumimoji="0" lang="pl-PL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: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pl-PL" sz="1000" dirty="0" smtClean="0">
                <a:solidFill>
                  <a:schemeClr val="tx1"/>
                </a:solidFill>
                <a:latin typeface="+mj-lt"/>
              </a:rPr>
            </a:b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Arial"/>
              </a:rPr>
              <a:t>abcde =</a:t>
            </a:r>
            <a:r>
              <a:rPr lang="en-US" sz="1000" dirty="0" smtClean="0">
                <a:latin typeface="+mj-lt"/>
              </a:rPr>
              <a:t>01010</a:t>
            </a:r>
            <a:endParaRPr kumimoji="0" lang="pl-PL" sz="1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10" name="Łącznik prosty ze strzałką 9"/>
          <p:cNvCxnSpPr>
            <a:stCxn id="7" idx="0"/>
          </p:cNvCxnSpPr>
          <p:nvPr/>
        </p:nvCxnSpPr>
        <p:spPr>
          <a:xfrm rot="16200000" flipV="1">
            <a:off x="4408805" y="4308475"/>
            <a:ext cx="1038860" cy="94107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276214" y="5285740"/>
            <a:ext cx="1387226" cy="444500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Expected response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pl-PL" sz="1000" dirty="0" smtClean="0">
                <a:solidFill>
                  <a:schemeClr val="tx1"/>
                </a:solidFill>
                <a:latin typeface="+mj-lt"/>
              </a:rPr>
            </a:b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z = 1</a:t>
            </a:r>
            <a:endParaRPr kumimoji="0" lang="pl-PL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15" name="Łącznik prosty ze strzałką 14"/>
          <p:cNvCxnSpPr>
            <a:stCxn id="14" idx="0"/>
          </p:cNvCxnSpPr>
          <p:nvPr/>
        </p:nvCxnSpPr>
        <p:spPr>
          <a:xfrm rot="5400000" flipH="1" flipV="1">
            <a:off x="3590195" y="4799232"/>
            <a:ext cx="866140" cy="10687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>
            <a:stCxn id="47" idx="0"/>
          </p:cNvCxnSpPr>
          <p:nvPr/>
        </p:nvCxnSpPr>
        <p:spPr>
          <a:xfrm rot="16200000" flipV="1">
            <a:off x="4895802" y="3531918"/>
            <a:ext cx="2029460" cy="1473103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7365806" y="5283200"/>
            <a:ext cx="1046674" cy="422275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chemeClr val="tx1"/>
                </a:solidFill>
                <a:latin typeface="+mj-lt"/>
              </a:rPr>
              <a:t>Primary input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s</a:t>
            </a:r>
            <a:r>
              <a:rPr lang="en-US" sz="1000" dirty="0" smtClean="0">
                <a:solidFill>
                  <a:schemeClr val="tx1"/>
                </a:solidFill>
                <a:latin typeface="+mj-lt"/>
              </a:rPr>
              <a:t> designators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28" name="Łącznik prosty ze strzałką 27"/>
          <p:cNvCxnSpPr>
            <a:stCxn id="27" idx="0"/>
          </p:cNvCxnSpPr>
          <p:nvPr/>
        </p:nvCxnSpPr>
        <p:spPr>
          <a:xfrm rot="16200000" flipV="1">
            <a:off x="6014676" y="3408733"/>
            <a:ext cx="2146298" cy="160263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/>
          <p:cNvCxnSpPr/>
          <p:nvPr/>
        </p:nvCxnSpPr>
        <p:spPr>
          <a:xfrm rot="10800000">
            <a:off x="4857751" y="3058796"/>
            <a:ext cx="2251077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6123746" y="5283200"/>
            <a:ext cx="1046674" cy="422275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chemeClr val="tx1"/>
                </a:solidFill>
                <a:latin typeface="+mj-lt"/>
              </a:rPr>
              <a:t>Primary output designator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49" name="Łącznik prosty ze strzałką 48"/>
          <p:cNvCxnSpPr/>
          <p:nvPr/>
        </p:nvCxnSpPr>
        <p:spPr>
          <a:xfrm rot="10800000">
            <a:off x="4911092" y="3218816"/>
            <a:ext cx="40766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Łącznik prosty ze strzałką 50"/>
          <p:cNvCxnSpPr/>
          <p:nvPr/>
        </p:nvCxnSpPr>
        <p:spPr>
          <a:xfrm rot="10800000">
            <a:off x="4034792" y="4217036"/>
            <a:ext cx="48386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ze strzałką 54"/>
          <p:cNvCxnSpPr/>
          <p:nvPr/>
        </p:nvCxnSpPr>
        <p:spPr>
          <a:xfrm rot="10800000">
            <a:off x="3958592" y="4384676"/>
            <a:ext cx="25526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404368" y="1381108"/>
            <a:ext cx="4741652" cy="1113611"/>
            <a:chOff x="2189" y="8864"/>
            <a:chExt cx="7185" cy="46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7185" cy="401"/>
            </a:xfrm>
            <a:prstGeom prst="roundRect">
              <a:avLst>
                <a:gd name="adj" fmla="val 8011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$TESSENT_PATH/tessent 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-shell \ 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			-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dofile fault_sim.do 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\</a:t>
              </a:r>
            </a:p>
            <a:p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				-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logfile fault_sim.log -replace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3946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Fault simulation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runfile</a:t>
              </a: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fault_sim.run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367630" y="2973187"/>
            <a:ext cx="4199843" cy="3288020"/>
            <a:chOff x="2189" y="8864"/>
            <a:chExt cx="6364" cy="116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6364" cy="1102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set_context patterns -scan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read_verilog c2.v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set_current_design c2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</a:p>
            <a:p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run fault simulation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set_pattern_source external c2_01010_1.pat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add_faults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–All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reate_patterns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report_faults -class DS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reset_state</a:t>
              </a:r>
            </a:p>
            <a:p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run fault simulation for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the other patterns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// ...</a:t>
              </a: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4002" cy="108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Fault simulation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dofile</a:t>
              </a: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fault_sim.do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878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Fault simulation report for test: 01010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04368" y="1381100"/>
            <a:ext cx="3429036" cy="4685919"/>
            <a:chOff x="2189" y="8864"/>
            <a:chExt cx="5196" cy="18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826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accent2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  command: 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Statistics Report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Stuck-at 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Fault Classes              #faults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               (total)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FU (full)                  42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UC (uncontrolled)       31 (73.81%)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UO (unobserved)          2 ( 4.76%)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DS (det_simulation)      9 (21.43%)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Coverage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test_coverage               21.43%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fault_coverage              21.43%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atpg_effectiveness          21.43%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#test_patterns                     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#simulated_patterns                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CPU_time (secs)                  1.7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240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fault_sim.log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132389" y="1385555"/>
            <a:ext cx="3429036" cy="3174519"/>
            <a:chOff x="2189" y="8864"/>
            <a:chExt cx="5196" cy="108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021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/  command: report_faults -class DS</a:t>
              </a:r>
            </a:p>
            <a:p>
              <a:endParaRPr lang="en-US" sz="1200" noProof="1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type    code    pin_pathname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----   ------   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DS      /a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/and1/IN0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DS      /nor1/OUT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/nor1/IN0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/nor1/IN1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/and1/OUT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/or2/IN0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DS      /z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/or2/OUT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4036" cy="108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Detected faults: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fault_sim.log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2" name="Nawias klamrowy zamykający 96"/>
          <p:cNvSpPr/>
          <p:nvPr/>
        </p:nvSpPr>
        <p:spPr>
          <a:xfrm>
            <a:off x="7724401" y="2723701"/>
            <a:ext cx="190665" cy="383521"/>
          </a:xfrm>
          <a:prstGeom prst="rightBrace">
            <a:avLst/>
          </a:prstGeom>
          <a:ln w="254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Nawias klamrowy zamykający 96"/>
          <p:cNvSpPr/>
          <p:nvPr/>
        </p:nvSpPr>
        <p:spPr>
          <a:xfrm>
            <a:off x="7718041" y="3329701"/>
            <a:ext cx="190665" cy="383521"/>
          </a:xfrm>
          <a:prstGeom prst="rightBrace">
            <a:avLst/>
          </a:prstGeom>
          <a:ln w="254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Nawias klamrowy zamykający 96"/>
          <p:cNvSpPr/>
          <p:nvPr/>
        </p:nvSpPr>
        <p:spPr>
          <a:xfrm>
            <a:off x="7729381" y="4010101"/>
            <a:ext cx="190665" cy="383521"/>
          </a:xfrm>
          <a:prstGeom prst="rightBrace">
            <a:avLst/>
          </a:prstGeom>
          <a:ln w="254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Rectangle 4"/>
          <p:cNvSpPr/>
          <p:nvPr/>
        </p:nvSpPr>
        <p:spPr>
          <a:xfrm>
            <a:off x="7918006" y="3618561"/>
            <a:ext cx="4384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dirty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g/1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7911646" y="3782301"/>
            <a:ext cx="4411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dirty="0" smtClean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j/0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7900306" y="4031781"/>
            <a:ext cx="4411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dirty="0" smtClean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z/0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7900306" y="3362721"/>
            <a:ext cx="4384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dirty="0" smtClean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f/</a:t>
            </a:r>
            <a:r>
              <a:rPr lang="pl-PL" sz="1200" dirty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1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7900306" y="3022521"/>
            <a:ext cx="4411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dirty="0" smtClean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j/0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7900306" y="2761701"/>
            <a:ext cx="4384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dirty="0" smtClean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a/</a:t>
            </a:r>
            <a:r>
              <a:rPr lang="pl-PL" sz="1200" dirty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9715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2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2077477"/>
            <a:ext cx="9144000" cy="123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AB 2</a:t>
            </a:r>
            <a:b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</a:rPr>
              <a:t>ATPG and fault simulation </a:t>
            </a:r>
            <a:r>
              <a:rPr lang="en-US" sz="3600" dirty="0" smtClean="0">
                <a:solidFill>
                  <a:schemeClr val="accent1"/>
                </a:solidFill>
                <a:latin typeface="Cambria" pitchFamily="18" charset="0"/>
              </a:rPr>
              <a:t>(</a:t>
            </a:r>
            <a:r>
              <a:rPr lang="pl-PL" sz="3600" dirty="0" smtClean="0">
                <a:solidFill>
                  <a:schemeClr val="accent1"/>
                </a:solidFill>
                <a:latin typeface="Cambria" pitchFamily="18" charset="0"/>
              </a:rPr>
              <a:t>2</a:t>
            </a:r>
            <a:r>
              <a:rPr lang="en-US" sz="3600" dirty="0" smtClean="0">
                <a:solidFill>
                  <a:schemeClr val="accent1"/>
                </a:solidFill>
                <a:latin typeface="Cambria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r>
              <a:rPr lang="pl-PL" dirty="0"/>
              <a:t>1</a:t>
            </a:r>
            <a:r>
              <a:rPr lang="en-US" dirty="0" smtClean="0"/>
              <a:t>: Test set minimization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pSp>
        <p:nvGrpSpPr>
          <p:cNvPr id="55" name="Grupa 54"/>
          <p:cNvGrpSpPr/>
          <p:nvPr/>
        </p:nvGrpSpPr>
        <p:grpSpPr>
          <a:xfrm>
            <a:off x="1167164" y="1391634"/>
            <a:ext cx="7216908" cy="3707230"/>
            <a:chOff x="1167164" y="1391634"/>
            <a:chExt cx="7216908" cy="3707230"/>
          </a:xfrm>
        </p:grpSpPr>
        <p:cxnSp>
          <p:nvCxnSpPr>
            <p:cNvPr id="53" name="Łącznik łamany 52"/>
            <p:cNvCxnSpPr>
              <a:stCxn id="11" idx="6"/>
            </p:cNvCxnSpPr>
            <p:nvPr/>
          </p:nvCxnSpPr>
          <p:spPr>
            <a:xfrm flipV="1">
              <a:off x="5550029" y="3614738"/>
              <a:ext cx="1036509" cy="933264"/>
            </a:xfrm>
            <a:prstGeom prst="bentConnector3">
              <a:avLst>
                <a:gd name="adj1" fmla="val 52757"/>
              </a:avLst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Łącznik łamany 46"/>
            <p:cNvCxnSpPr/>
            <p:nvPr/>
          </p:nvCxnSpPr>
          <p:spPr>
            <a:xfrm>
              <a:off x="5267325" y="2045794"/>
              <a:ext cx="1311028" cy="963736"/>
            </a:xfrm>
            <a:prstGeom prst="bentConnector3">
              <a:avLst>
                <a:gd name="adj1" fmla="val 63804"/>
              </a:avLst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upa 45"/>
            <p:cNvGrpSpPr/>
            <p:nvPr/>
          </p:nvGrpSpPr>
          <p:grpSpPr>
            <a:xfrm>
              <a:off x="1167164" y="1391634"/>
              <a:ext cx="7216908" cy="3707230"/>
              <a:chOff x="1167164" y="1391634"/>
              <a:chExt cx="7216908" cy="3707230"/>
            </a:xfrm>
          </p:grpSpPr>
          <p:sp>
            <p:nvSpPr>
              <p:cNvPr id="7" name="Line 92"/>
              <p:cNvSpPr>
                <a:spLocks noChangeShapeType="1"/>
              </p:cNvSpPr>
              <p:nvPr/>
            </p:nvSpPr>
            <p:spPr bwMode="auto">
              <a:xfrm>
                <a:off x="2539084" y="3341501"/>
                <a:ext cx="938702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Line 91"/>
              <p:cNvSpPr>
                <a:spLocks noChangeShapeType="1"/>
              </p:cNvSpPr>
              <p:nvPr/>
            </p:nvSpPr>
            <p:spPr bwMode="auto">
              <a:xfrm>
                <a:off x="1188004" y="3620901"/>
                <a:ext cx="685800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Line 90"/>
              <p:cNvSpPr>
                <a:spLocks noChangeShapeType="1"/>
              </p:cNvSpPr>
              <p:nvPr/>
            </p:nvSpPr>
            <p:spPr bwMode="auto">
              <a:xfrm>
                <a:off x="1188004" y="3011301"/>
                <a:ext cx="685800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AutoShape 51"/>
              <p:cNvSpPr>
                <a:spLocks noChangeAspect="1" noChangeArrowheads="1"/>
              </p:cNvSpPr>
              <p:nvPr/>
            </p:nvSpPr>
            <p:spPr bwMode="auto">
              <a:xfrm>
                <a:off x="1670604" y="2808101"/>
                <a:ext cx="1169988" cy="1047750"/>
              </a:xfrm>
              <a:prstGeom prst="flowChartDelay">
                <a:avLst/>
              </a:pr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AutoShape 53"/>
              <p:cNvSpPr>
                <a:spLocks noChangeAspect="1" noChangeArrowheads="1"/>
              </p:cNvSpPr>
              <p:nvPr/>
            </p:nvSpPr>
            <p:spPr bwMode="auto">
              <a:xfrm>
                <a:off x="5299204" y="4422589"/>
                <a:ext cx="250825" cy="250825"/>
              </a:xfrm>
              <a:prstGeom prst="flowChartConnector">
                <a:avLst/>
              </a:pr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Line 55"/>
              <p:cNvSpPr>
                <a:spLocks noChangeAspect="1" noChangeShapeType="1"/>
              </p:cNvSpPr>
              <p:nvPr/>
            </p:nvSpPr>
            <p:spPr bwMode="auto">
              <a:xfrm flipH="1">
                <a:off x="4033966" y="4030476"/>
                <a:ext cx="3175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56"/>
              <p:cNvSpPr>
                <a:spLocks noChangeAspect="1" noChangeShapeType="1"/>
              </p:cNvSpPr>
              <p:nvPr/>
            </p:nvSpPr>
            <p:spPr bwMode="auto">
              <a:xfrm flipH="1">
                <a:off x="4021266" y="5086164"/>
                <a:ext cx="319088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70"/>
              <p:cNvSpPr>
                <a:spLocks noChangeAspect="1" noChangeShapeType="1"/>
              </p:cNvSpPr>
              <p:nvPr/>
            </p:nvSpPr>
            <p:spPr bwMode="auto">
              <a:xfrm flipH="1">
                <a:off x="4052460" y="2565213"/>
                <a:ext cx="3175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96"/>
              <p:cNvSpPr>
                <a:spLocks noChangeShapeType="1"/>
              </p:cNvSpPr>
              <p:nvPr/>
            </p:nvSpPr>
            <p:spPr bwMode="auto">
              <a:xfrm>
                <a:off x="3477785" y="2339788"/>
                <a:ext cx="685800" cy="0"/>
              </a:xfrm>
              <a:prstGeom prst="line">
                <a:avLst/>
              </a:prstGeom>
              <a:noFill/>
              <a:ln w="22225" cap="rnd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97"/>
              <p:cNvSpPr>
                <a:spLocks noChangeShapeType="1"/>
              </p:cNvSpPr>
              <p:nvPr/>
            </p:nvSpPr>
            <p:spPr bwMode="auto">
              <a:xfrm>
                <a:off x="1188004" y="1730188"/>
                <a:ext cx="2975581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100"/>
              <p:cNvSpPr>
                <a:spLocks noChangeShapeType="1"/>
              </p:cNvSpPr>
              <p:nvPr/>
            </p:nvSpPr>
            <p:spPr bwMode="auto">
              <a:xfrm>
                <a:off x="1188004" y="4846451"/>
                <a:ext cx="3145555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01"/>
              <p:cNvSpPr>
                <a:spLocks noChangeShapeType="1"/>
              </p:cNvSpPr>
              <p:nvPr/>
            </p:nvSpPr>
            <p:spPr bwMode="auto">
              <a:xfrm>
                <a:off x="3477785" y="4236851"/>
                <a:ext cx="855774" cy="0"/>
              </a:xfrm>
              <a:prstGeom prst="line">
                <a:avLst/>
              </a:prstGeom>
              <a:noFill/>
              <a:ln w="22225" cap="rnd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8"/>
              <p:cNvSpPr>
                <a:spLocks noChangeAspect="1"/>
              </p:cNvSpPr>
              <p:nvPr/>
            </p:nvSpPr>
            <p:spPr bwMode="auto">
              <a:xfrm>
                <a:off x="4027060" y="1501588"/>
                <a:ext cx="406400" cy="1077913"/>
              </a:xfrm>
              <a:custGeom>
                <a:avLst/>
                <a:gdLst>
                  <a:gd name="T0" fmla="*/ 9 w 102"/>
                  <a:gd name="T1" fmla="*/ 2 h 270"/>
                  <a:gd name="T2" fmla="*/ 23 w 102"/>
                  <a:gd name="T3" fmla="*/ 38 h 270"/>
                  <a:gd name="T4" fmla="*/ 35 w 102"/>
                  <a:gd name="T5" fmla="*/ 68 h 270"/>
                  <a:gd name="T6" fmla="*/ 41 w 102"/>
                  <a:gd name="T7" fmla="*/ 114 h 270"/>
                  <a:gd name="T8" fmla="*/ 39 w 102"/>
                  <a:gd name="T9" fmla="*/ 143 h 270"/>
                  <a:gd name="T10" fmla="*/ 36 w 102"/>
                  <a:gd name="T11" fmla="*/ 173 h 270"/>
                  <a:gd name="T12" fmla="*/ 33 w 102"/>
                  <a:gd name="T13" fmla="*/ 194 h 270"/>
                  <a:gd name="T14" fmla="*/ 26 w 102"/>
                  <a:gd name="T15" fmla="*/ 213 h 270"/>
                  <a:gd name="T16" fmla="*/ 18 w 102"/>
                  <a:gd name="T17" fmla="*/ 231 h 270"/>
                  <a:gd name="T18" fmla="*/ 9 w 102"/>
                  <a:gd name="T19" fmla="*/ 254 h 270"/>
                  <a:gd name="T20" fmla="*/ 0 w 102"/>
                  <a:gd name="T21" fmla="*/ 270 h 270"/>
                  <a:gd name="T22" fmla="*/ 93 w 102"/>
                  <a:gd name="T23" fmla="*/ 269 h 270"/>
                  <a:gd name="T24" fmla="*/ 99 w 102"/>
                  <a:gd name="T25" fmla="*/ 236 h 270"/>
                  <a:gd name="T26" fmla="*/ 102 w 102"/>
                  <a:gd name="T27" fmla="*/ 8 h 270"/>
                  <a:gd name="T28" fmla="*/ 93 w 102"/>
                  <a:gd name="T29" fmla="*/ 0 h 270"/>
                  <a:gd name="T30" fmla="*/ 9 w 102"/>
                  <a:gd name="T31" fmla="*/ 2 h 27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2"/>
                  <a:gd name="T49" fmla="*/ 0 h 270"/>
                  <a:gd name="T50" fmla="*/ 102 w 102"/>
                  <a:gd name="T51" fmla="*/ 270 h 27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2" h="270">
                    <a:moveTo>
                      <a:pt x="9" y="2"/>
                    </a:moveTo>
                    <a:lnTo>
                      <a:pt x="23" y="38"/>
                    </a:lnTo>
                    <a:lnTo>
                      <a:pt x="35" y="68"/>
                    </a:lnTo>
                    <a:lnTo>
                      <a:pt x="41" y="114"/>
                    </a:lnTo>
                    <a:lnTo>
                      <a:pt x="39" y="143"/>
                    </a:lnTo>
                    <a:lnTo>
                      <a:pt x="36" y="173"/>
                    </a:lnTo>
                    <a:lnTo>
                      <a:pt x="33" y="194"/>
                    </a:lnTo>
                    <a:lnTo>
                      <a:pt x="26" y="213"/>
                    </a:lnTo>
                    <a:lnTo>
                      <a:pt x="18" y="231"/>
                    </a:lnTo>
                    <a:lnTo>
                      <a:pt x="9" y="254"/>
                    </a:lnTo>
                    <a:lnTo>
                      <a:pt x="0" y="270"/>
                    </a:lnTo>
                    <a:lnTo>
                      <a:pt x="93" y="269"/>
                    </a:lnTo>
                    <a:lnTo>
                      <a:pt x="99" y="236"/>
                    </a:lnTo>
                    <a:lnTo>
                      <a:pt x="102" y="8"/>
                    </a:lnTo>
                    <a:lnTo>
                      <a:pt x="93" y="0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Arc 72"/>
              <p:cNvSpPr>
                <a:spLocks noChangeAspect="1"/>
              </p:cNvSpPr>
              <p:nvPr/>
            </p:nvSpPr>
            <p:spPr bwMode="auto">
              <a:xfrm flipV="1">
                <a:off x="4385835" y="1561913"/>
                <a:ext cx="930275" cy="1012825"/>
              </a:xfrm>
              <a:custGeom>
                <a:avLst/>
                <a:gdLst>
                  <a:gd name="T0" fmla="*/ 0 w 19668"/>
                  <a:gd name="T1" fmla="*/ 375 h 21600"/>
                  <a:gd name="T2" fmla="*/ 930275 w 19668"/>
                  <a:gd name="T3" fmla="*/ 539423 h 21600"/>
                  <a:gd name="T4" fmla="*/ 27102 w 19668"/>
                  <a:gd name="T5" fmla="*/ 1012825 h 21600"/>
                  <a:gd name="T6" fmla="*/ 0 60000 65536"/>
                  <a:gd name="T7" fmla="*/ 0 60000 65536"/>
                  <a:gd name="T8" fmla="*/ 0 60000 65536"/>
                  <a:gd name="T9" fmla="*/ 0 w 19668"/>
                  <a:gd name="T10" fmla="*/ 0 h 21600"/>
                  <a:gd name="T11" fmla="*/ 19668 w 1966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68" h="21600" fill="none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</a:path>
                  <a:path w="19668" h="21600" stroke="0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  <a:lnTo>
                      <a:pt x="573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54"/>
              <p:cNvSpPr>
                <a:spLocks noChangeAspect="1"/>
              </p:cNvSpPr>
              <p:nvPr/>
            </p:nvSpPr>
            <p:spPr bwMode="auto">
              <a:xfrm>
                <a:off x="3995866" y="4024126"/>
                <a:ext cx="404813" cy="1074738"/>
              </a:xfrm>
              <a:custGeom>
                <a:avLst/>
                <a:gdLst>
                  <a:gd name="T0" fmla="*/ 9 w 102"/>
                  <a:gd name="T1" fmla="*/ 2 h 270"/>
                  <a:gd name="T2" fmla="*/ 23 w 102"/>
                  <a:gd name="T3" fmla="*/ 38 h 270"/>
                  <a:gd name="T4" fmla="*/ 35 w 102"/>
                  <a:gd name="T5" fmla="*/ 68 h 270"/>
                  <a:gd name="T6" fmla="*/ 41 w 102"/>
                  <a:gd name="T7" fmla="*/ 114 h 270"/>
                  <a:gd name="T8" fmla="*/ 39 w 102"/>
                  <a:gd name="T9" fmla="*/ 143 h 270"/>
                  <a:gd name="T10" fmla="*/ 36 w 102"/>
                  <a:gd name="T11" fmla="*/ 173 h 270"/>
                  <a:gd name="T12" fmla="*/ 33 w 102"/>
                  <a:gd name="T13" fmla="*/ 194 h 270"/>
                  <a:gd name="T14" fmla="*/ 26 w 102"/>
                  <a:gd name="T15" fmla="*/ 213 h 270"/>
                  <a:gd name="T16" fmla="*/ 18 w 102"/>
                  <a:gd name="T17" fmla="*/ 231 h 270"/>
                  <a:gd name="T18" fmla="*/ 9 w 102"/>
                  <a:gd name="T19" fmla="*/ 254 h 270"/>
                  <a:gd name="T20" fmla="*/ 0 w 102"/>
                  <a:gd name="T21" fmla="*/ 270 h 270"/>
                  <a:gd name="T22" fmla="*/ 93 w 102"/>
                  <a:gd name="T23" fmla="*/ 269 h 270"/>
                  <a:gd name="T24" fmla="*/ 99 w 102"/>
                  <a:gd name="T25" fmla="*/ 236 h 270"/>
                  <a:gd name="T26" fmla="*/ 102 w 102"/>
                  <a:gd name="T27" fmla="*/ 8 h 270"/>
                  <a:gd name="T28" fmla="*/ 93 w 102"/>
                  <a:gd name="T29" fmla="*/ 0 h 270"/>
                  <a:gd name="T30" fmla="*/ 9 w 102"/>
                  <a:gd name="T31" fmla="*/ 2 h 27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2"/>
                  <a:gd name="T49" fmla="*/ 0 h 270"/>
                  <a:gd name="T50" fmla="*/ 102 w 102"/>
                  <a:gd name="T51" fmla="*/ 270 h 27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2" h="270">
                    <a:moveTo>
                      <a:pt x="9" y="2"/>
                    </a:moveTo>
                    <a:lnTo>
                      <a:pt x="23" y="38"/>
                    </a:lnTo>
                    <a:lnTo>
                      <a:pt x="35" y="68"/>
                    </a:lnTo>
                    <a:lnTo>
                      <a:pt x="41" y="114"/>
                    </a:lnTo>
                    <a:lnTo>
                      <a:pt x="39" y="143"/>
                    </a:lnTo>
                    <a:lnTo>
                      <a:pt x="36" y="173"/>
                    </a:lnTo>
                    <a:lnTo>
                      <a:pt x="33" y="194"/>
                    </a:lnTo>
                    <a:lnTo>
                      <a:pt x="26" y="213"/>
                    </a:lnTo>
                    <a:lnTo>
                      <a:pt x="18" y="231"/>
                    </a:lnTo>
                    <a:lnTo>
                      <a:pt x="9" y="254"/>
                    </a:lnTo>
                    <a:lnTo>
                      <a:pt x="0" y="270"/>
                    </a:lnTo>
                    <a:lnTo>
                      <a:pt x="93" y="269"/>
                    </a:lnTo>
                    <a:lnTo>
                      <a:pt x="99" y="236"/>
                    </a:lnTo>
                    <a:lnTo>
                      <a:pt x="102" y="8"/>
                    </a:lnTo>
                    <a:lnTo>
                      <a:pt x="93" y="0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Arc 58"/>
              <p:cNvSpPr>
                <a:spLocks noChangeAspect="1"/>
              </p:cNvSpPr>
              <p:nvPr/>
            </p:nvSpPr>
            <p:spPr bwMode="auto">
              <a:xfrm flipV="1">
                <a:off x="4348811" y="4082044"/>
                <a:ext cx="931862" cy="1014413"/>
              </a:xfrm>
              <a:custGeom>
                <a:avLst/>
                <a:gdLst>
                  <a:gd name="T0" fmla="*/ 0 w 19668"/>
                  <a:gd name="T1" fmla="*/ 376 h 21600"/>
                  <a:gd name="T2" fmla="*/ 931862 w 19668"/>
                  <a:gd name="T3" fmla="*/ 540269 h 21600"/>
                  <a:gd name="T4" fmla="*/ 27149 w 19668"/>
                  <a:gd name="T5" fmla="*/ 1014413 h 21600"/>
                  <a:gd name="T6" fmla="*/ 0 60000 65536"/>
                  <a:gd name="T7" fmla="*/ 0 60000 65536"/>
                  <a:gd name="T8" fmla="*/ 0 60000 65536"/>
                  <a:gd name="T9" fmla="*/ 0 w 19668"/>
                  <a:gd name="T10" fmla="*/ 0 h 21600"/>
                  <a:gd name="T11" fmla="*/ 19668 w 1966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68" h="21600" fill="none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</a:path>
                  <a:path w="19668" h="21600" stroke="0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  <a:lnTo>
                      <a:pt x="573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Arc 57"/>
              <p:cNvSpPr>
                <a:spLocks noChangeAspect="1"/>
              </p:cNvSpPr>
              <p:nvPr/>
            </p:nvSpPr>
            <p:spPr bwMode="auto">
              <a:xfrm>
                <a:off x="4337416" y="4024276"/>
                <a:ext cx="931863" cy="1014413"/>
              </a:xfrm>
              <a:custGeom>
                <a:avLst/>
                <a:gdLst>
                  <a:gd name="T0" fmla="*/ 0 w 19668"/>
                  <a:gd name="T1" fmla="*/ 376 h 21600"/>
                  <a:gd name="T2" fmla="*/ 931863 w 19668"/>
                  <a:gd name="T3" fmla="*/ 540269 h 21600"/>
                  <a:gd name="T4" fmla="*/ 27149 w 19668"/>
                  <a:gd name="T5" fmla="*/ 1014413 h 21600"/>
                  <a:gd name="T6" fmla="*/ 0 60000 65536"/>
                  <a:gd name="T7" fmla="*/ 0 60000 65536"/>
                  <a:gd name="T8" fmla="*/ 0 60000 65536"/>
                  <a:gd name="T9" fmla="*/ 0 w 19668"/>
                  <a:gd name="T10" fmla="*/ 0 h 21600"/>
                  <a:gd name="T11" fmla="*/ 19668 w 1966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68" h="21600" fill="none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</a:path>
                  <a:path w="19668" h="21600" stroke="0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  <a:lnTo>
                      <a:pt x="573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Arc 71"/>
              <p:cNvSpPr>
                <a:spLocks noChangeAspect="1"/>
              </p:cNvSpPr>
              <p:nvPr/>
            </p:nvSpPr>
            <p:spPr bwMode="auto">
              <a:xfrm>
                <a:off x="4398535" y="1501588"/>
                <a:ext cx="930275" cy="1012825"/>
              </a:xfrm>
              <a:custGeom>
                <a:avLst/>
                <a:gdLst>
                  <a:gd name="T0" fmla="*/ 0 w 19668"/>
                  <a:gd name="T1" fmla="*/ 375 h 21600"/>
                  <a:gd name="T2" fmla="*/ 930275 w 19668"/>
                  <a:gd name="T3" fmla="*/ 539423 h 21600"/>
                  <a:gd name="T4" fmla="*/ 27102 w 19668"/>
                  <a:gd name="T5" fmla="*/ 1012825 h 21600"/>
                  <a:gd name="T6" fmla="*/ 0 60000 65536"/>
                  <a:gd name="T7" fmla="*/ 0 60000 65536"/>
                  <a:gd name="T8" fmla="*/ 0 60000 65536"/>
                  <a:gd name="T9" fmla="*/ 0 w 19668"/>
                  <a:gd name="T10" fmla="*/ 0 h 21600"/>
                  <a:gd name="T11" fmla="*/ 19668 w 1966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68" h="21600" fill="none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</a:path>
                  <a:path w="19668" h="21600" stroke="0" extrusionOk="0">
                    <a:moveTo>
                      <a:pt x="-1" y="7"/>
                    </a:moveTo>
                    <a:cubicBezTo>
                      <a:pt x="190" y="2"/>
                      <a:pt x="381" y="-1"/>
                      <a:pt x="573" y="-1"/>
                    </a:cubicBezTo>
                    <a:cubicBezTo>
                      <a:pt x="8578" y="-1"/>
                      <a:pt x="15926" y="4427"/>
                      <a:pt x="19668" y="11503"/>
                    </a:cubicBezTo>
                    <a:lnTo>
                      <a:pt x="573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92"/>
              <p:cNvSpPr>
                <a:spLocks noChangeShapeType="1"/>
              </p:cNvSpPr>
              <p:nvPr/>
            </p:nvSpPr>
            <p:spPr bwMode="auto">
              <a:xfrm>
                <a:off x="3477785" y="2339788"/>
                <a:ext cx="0" cy="1897063"/>
              </a:xfrm>
              <a:prstGeom prst="line">
                <a:avLst/>
              </a:prstGeom>
              <a:noFill/>
              <a:ln w="22225" cap="rnd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92"/>
              <p:cNvSpPr>
                <a:spLocks noChangeShapeType="1"/>
              </p:cNvSpPr>
              <p:nvPr/>
            </p:nvSpPr>
            <p:spPr bwMode="auto">
              <a:xfrm>
                <a:off x="7445370" y="3341501"/>
                <a:ext cx="938702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AutoShape 51"/>
              <p:cNvSpPr>
                <a:spLocks noChangeAspect="1" noChangeArrowheads="1"/>
              </p:cNvSpPr>
              <p:nvPr/>
            </p:nvSpPr>
            <p:spPr bwMode="auto">
              <a:xfrm>
                <a:off x="6576890" y="2808101"/>
                <a:ext cx="1169988" cy="1047750"/>
              </a:xfrm>
              <a:prstGeom prst="flowChartDelay">
                <a:avLst/>
              </a:prstGeom>
              <a:solidFill>
                <a:srgbClr val="FFFFFF"/>
              </a:solidFill>
              <a:ln w="349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Text Box 109"/>
              <p:cNvSpPr txBox="1">
                <a:spLocks noChangeArrowheads="1"/>
              </p:cNvSpPr>
              <p:nvPr/>
            </p:nvSpPr>
            <p:spPr bwMode="auto">
              <a:xfrm>
                <a:off x="1188004" y="1391634"/>
                <a:ext cx="29206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a</a:t>
                </a:r>
                <a:endParaRPr lang="pl-PL" dirty="0"/>
              </a:p>
            </p:txBody>
          </p:sp>
          <p:sp>
            <p:nvSpPr>
              <p:cNvPr id="33" name="Text Box 109"/>
              <p:cNvSpPr txBox="1">
                <a:spLocks noChangeArrowheads="1"/>
              </p:cNvSpPr>
              <p:nvPr/>
            </p:nvSpPr>
            <p:spPr bwMode="auto">
              <a:xfrm>
                <a:off x="1167164" y="2672747"/>
                <a:ext cx="29206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b</a:t>
                </a:r>
                <a:endParaRPr lang="pl-PL" dirty="0"/>
              </a:p>
            </p:txBody>
          </p:sp>
          <p:sp>
            <p:nvSpPr>
              <p:cNvPr id="34" name="Text Box 109"/>
              <p:cNvSpPr txBox="1">
                <a:spLocks noChangeArrowheads="1"/>
              </p:cNvSpPr>
              <p:nvPr/>
            </p:nvSpPr>
            <p:spPr bwMode="auto">
              <a:xfrm>
                <a:off x="1188004" y="3282347"/>
                <a:ext cx="27122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c</a:t>
                </a:r>
                <a:endParaRPr lang="pl-PL" dirty="0"/>
              </a:p>
            </p:txBody>
          </p:sp>
          <p:sp>
            <p:nvSpPr>
              <p:cNvPr id="35" name="Text Box 109"/>
              <p:cNvSpPr txBox="1">
                <a:spLocks noChangeArrowheads="1"/>
              </p:cNvSpPr>
              <p:nvPr/>
            </p:nvSpPr>
            <p:spPr bwMode="auto">
              <a:xfrm>
                <a:off x="1188004" y="4507897"/>
                <a:ext cx="29206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d</a:t>
                </a:r>
                <a:endParaRPr lang="pl-PL" dirty="0"/>
              </a:p>
            </p:txBody>
          </p:sp>
          <p:sp>
            <p:nvSpPr>
              <p:cNvPr id="36" name="Text Box 109"/>
              <p:cNvSpPr txBox="1">
                <a:spLocks noChangeArrowheads="1"/>
              </p:cNvSpPr>
              <p:nvPr/>
            </p:nvSpPr>
            <p:spPr bwMode="auto">
              <a:xfrm>
                <a:off x="2993832" y="3002947"/>
                <a:ext cx="28725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e</a:t>
                </a:r>
                <a:endParaRPr lang="pl-PL" dirty="0"/>
              </a:p>
            </p:txBody>
          </p:sp>
          <p:sp>
            <p:nvSpPr>
              <p:cNvPr id="37" name="Text Box 109"/>
              <p:cNvSpPr txBox="1">
                <a:spLocks noChangeArrowheads="1"/>
              </p:cNvSpPr>
              <p:nvPr/>
            </p:nvSpPr>
            <p:spPr bwMode="auto">
              <a:xfrm>
                <a:off x="3477786" y="2001234"/>
                <a:ext cx="24718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f</a:t>
                </a:r>
                <a:endParaRPr lang="pl-PL" dirty="0"/>
              </a:p>
            </p:txBody>
          </p:sp>
          <p:sp>
            <p:nvSpPr>
              <p:cNvPr id="38" name="Text Box 109"/>
              <p:cNvSpPr txBox="1">
                <a:spLocks noChangeArrowheads="1"/>
              </p:cNvSpPr>
              <p:nvPr/>
            </p:nvSpPr>
            <p:spPr bwMode="auto">
              <a:xfrm>
                <a:off x="3477785" y="4215797"/>
                <a:ext cx="28084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g</a:t>
                </a:r>
                <a:endParaRPr lang="pl-PL" dirty="0"/>
              </a:p>
            </p:txBody>
          </p:sp>
          <p:sp>
            <p:nvSpPr>
              <p:cNvPr id="39" name="Text Box 109"/>
              <p:cNvSpPr txBox="1">
                <a:spLocks noChangeArrowheads="1"/>
              </p:cNvSpPr>
              <p:nvPr/>
            </p:nvSpPr>
            <p:spPr bwMode="auto">
              <a:xfrm>
                <a:off x="5550029" y="1709134"/>
                <a:ext cx="29206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h</a:t>
                </a:r>
                <a:endParaRPr lang="pl-PL" dirty="0"/>
              </a:p>
            </p:txBody>
          </p:sp>
          <p:sp>
            <p:nvSpPr>
              <p:cNvPr id="40" name="Text Box 109"/>
              <p:cNvSpPr txBox="1">
                <a:spLocks noChangeArrowheads="1"/>
              </p:cNvSpPr>
              <p:nvPr/>
            </p:nvSpPr>
            <p:spPr bwMode="auto">
              <a:xfrm>
                <a:off x="5550029" y="4169343"/>
                <a:ext cx="23115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i</a:t>
                </a:r>
                <a:endParaRPr lang="pl-PL" dirty="0"/>
              </a:p>
            </p:txBody>
          </p:sp>
          <p:sp>
            <p:nvSpPr>
              <p:cNvPr id="41" name="Text Box 109"/>
              <p:cNvSpPr txBox="1">
                <a:spLocks noChangeArrowheads="1"/>
              </p:cNvSpPr>
              <p:nvPr/>
            </p:nvSpPr>
            <p:spPr bwMode="auto">
              <a:xfrm>
                <a:off x="7925992" y="2943793"/>
                <a:ext cx="26642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600" dirty="0" smtClean="0"/>
                  <a:t>z</a:t>
                </a:r>
                <a:endParaRPr lang="pl-PL" dirty="0"/>
              </a:p>
            </p:txBody>
          </p:sp>
          <p:sp>
            <p:nvSpPr>
              <p:cNvPr id="42" name="Text Box 109"/>
              <p:cNvSpPr txBox="1">
                <a:spLocks noChangeArrowheads="1"/>
              </p:cNvSpPr>
              <p:nvPr/>
            </p:nvSpPr>
            <p:spPr bwMode="auto">
              <a:xfrm>
                <a:off x="1852678" y="3187612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400" dirty="0" smtClean="0"/>
                  <a:t>AND 1 </a:t>
                </a:r>
                <a:endParaRPr lang="pl-PL" sz="1400" dirty="0"/>
              </a:p>
            </p:txBody>
          </p:sp>
          <p:sp>
            <p:nvSpPr>
              <p:cNvPr id="43" name="Text Box 109"/>
              <p:cNvSpPr txBox="1">
                <a:spLocks noChangeArrowheads="1"/>
              </p:cNvSpPr>
              <p:nvPr/>
            </p:nvSpPr>
            <p:spPr bwMode="auto">
              <a:xfrm>
                <a:off x="6780090" y="3187612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400" dirty="0" smtClean="0"/>
                  <a:t>AND 2 </a:t>
                </a:r>
                <a:endParaRPr lang="pl-PL" sz="1400" dirty="0"/>
              </a:p>
            </p:txBody>
          </p:sp>
          <p:sp>
            <p:nvSpPr>
              <p:cNvPr id="44" name="Text Box 109"/>
              <p:cNvSpPr txBox="1">
                <a:spLocks noChangeArrowheads="1"/>
              </p:cNvSpPr>
              <p:nvPr/>
            </p:nvSpPr>
            <p:spPr bwMode="auto">
              <a:xfrm>
                <a:off x="4306094" y="1893799"/>
                <a:ext cx="57259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400" dirty="0" smtClean="0"/>
                  <a:t>OR 1 </a:t>
                </a:r>
                <a:endParaRPr lang="pl-PL" sz="1400" dirty="0"/>
              </a:p>
            </p:txBody>
          </p:sp>
          <p:sp>
            <p:nvSpPr>
              <p:cNvPr id="45" name="Text Box 109"/>
              <p:cNvSpPr txBox="1">
                <a:spLocks noChangeArrowheads="1"/>
              </p:cNvSpPr>
              <p:nvPr/>
            </p:nvSpPr>
            <p:spPr bwMode="auto">
              <a:xfrm>
                <a:off x="4306094" y="4365637"/>
                <a:ext cx="688009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1400" dirty="0" smtClean="0"/>
                  <a:t>NOR 1 </a:t>
                </a:r>
                <a:endParaRPr lang="pl-PL" sz="14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dirty="0" smtClean="0">
                <a:latin typeface="Arial Rounded MT Bold" pitchFamily="34" charset="0"/>
                <a:cs typeface="Arial"/>
              </a:rPr>
              <a:t>Fault table for all stuck-at faults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849465" y="1001050"/>
          <a:ext cx="7977035" cy="525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184"/>
                <a:gridCol w="447851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164592">
                <a:tc>
                  <a:txBody>
                    <a:bodyPr/>
                    <a:lstStyle/>
                    <a:p>
                      <a:pPr algn="ctr"/>
                      <a:endParaRPr lang="en-US" sz="900" b="1" noProof="0" dirty="0"/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1">
                  <a:txBody>
                    <a:bodyPr/>
                    <a:lstStyle/>
                    <a:p>
                      <a:pPr algn="ctr"/>
                      <a:r>
                        <a:rPr lang="en-US" sz="1600" b="1" i="0" noProof="0" dirty="0" smtClean="0"/>
                        <a:t>Faults</a:t>
                      </a:r>
                      <a:endParaRPr lang="en-US" sz="1600" b="1" i="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rowSpan="17">
                  <a:txBody>
                    <a:bodyPr/>
                    <a:lstStyle/>
                    <a:p>
                      <a:pPr algn="ctr"/>
                      <a:r>
                        <a:rPr lang="en-US" sz="1600" b="1" noProof="0" dirty="0" smtClean="0"/>
                        <a:t>Tests</a:t>
                      </a:r>
                      <a:endParaRPr lang="en-US" sz="1600" b="1" noProof="0" dirty="0"/>
                    </a:p>
                  </a:txBody>
                  <a:tcPr marL="0"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i="1" dirty="0" smtClean="0">
                          <a:solidFill>
                            <a:schemeClr val="bg1"/>
                          </a:solidFill>
                        </a:rPr>
                        <a:t>abcd</a:t>
                      </a:r>
                      <a:endParaRPr lang="pl-PL" sz="1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Exercise </a:t>
            </a:r>
            <a:r>
              <a:rPr lang="pl-PL" dirty="0" smtClean="0"/>
              <a:t>1</a:t>
            </a:r>
            <a:r>
              <a:rPr lang="en-US" dirty="0" smtClean="0"/>
              <a:t>: Path sensitization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275" y="886968"/>
            <a:ext cx="8229600" cy="56692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0" name="Content Placeholder 2"/>
          <p:cNvSpPr txBox="1">
            <a:spLocks/>
          </p:cNvSpPr>
          <p:nvPr/>
        </p:nvSpPr>
        <p:spPr bwMode="auto">
          <a:xfrm>
            <a:off x="914400" y="1097150"/>
            <a:ext cx="3734851" cy="773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Find test pattern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 for f/1</a:t>
            </a: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grpSp>
        <p:nvGrpSpPr>
          <p:cNvPr id="92" name="Grupa 198"/>
          <p:cNvGrpSpPr/>
          <p:nvPr/>
        </p:nvGrpSpPr>
        <p:grpSpPr>
          <a:xfrm>
            <a:off x="958850" y="2074263"/>
            <a:ext cx="7931150" cy="3103227"/>
            <a:chOff x="958850" y="1110361"/>
            <a:chExt cx="7931150" cy="3103227"/>
          </a:xfrm>
        </p:grpSpPr>
        <p:sp>
          <p:nvSpPr>
            <p:cNvPr id="93" name="Text Box 109"/>
            <p:cNvSpPr txBox="1">
              <a:spLocks noChangeArrowheads="1"/>
            </p:cNvSpPr>
            <p:nvPr/>
          </p:nvSpPr>
          <p:spPr bwMode="auto">
            <a:xfrm>
              <a:off x="984277" y="1110361"/>
              <a:ext cx="30809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a</a:t>
              </a:r>
              <a:endParaRPr lang="pl-PL" sz="2000" dirty="0"/>
            </a:p>
          </p:txBody>
        </p:sp>
        <p:grpSp>
          <p:nvGrpSpPr>
            <p:cNvPr id="94" name="Grupa 143"/>
            <p:cNvGrpSpPr/>
            <p:nvPr/>
          </p:nvGrpSpPr>
          <p:grpSpPr>
            <a:xfrm>
              <a:off x="958850" y="1252351"/>
              <a:ext cx="7931150" cy="2961237"/>
              <a:chOff x="958850" y="1252351"/>
              <a:chExt cx="7931150" cy="2961237"/>
            </a:xfrm>
          </p:grpSpPr>
          <p:grpSp>
            <p:nvGrpSpPr>
              <p:cNvPr id="95" name="Grupa 14"/>
              <p:cNvGrpSpPr/>
              <p:nvPr/>
            </p:nvGrpSpPr>
            <p:grpSpPr>
              <a:xfrm>
                <a:off x="958850" y="1252351"/>
                <a:ext cx="5645149" cy="1047750"/>
                <a:chOff x="-276831" y="1995301"/>
                <a:chExt cx="5645149" cy="1047750"/>
              </a:xfrm>
            </p:grpSpPr>
            <p:sp>
              <p:nvSpPr>
                <p:cNvPr id="175" name="Line 92"/>
                <p:cNvSpPr>
                  <a:spLocks noChangeShapeType="1"/>
                </p:cNvSpPr>
                <p:nvPr/>
              </p:nvSpPr>
              <p:spPr bwMode="auto">
                <a:xfrm>
                  <a:off x="2648931" y="2528700"/>
                  <a:ext cx="2719387" cy="187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-276831" y="2808099"/>
                  <a:ext cx="2260483" cy="1776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Line 90"/>
                <p:cNvSpPr>
                  <a:spLocks noChangeShapeType="1"/>
                </p:cNvSpPr>
                <p:nvPr/>
              </p:nvSpPr>
              <p:spPr bwMode="auto">
                <a:xfrm>
                  <a:off x="-252701" y="2198370"/>
                  <a:ext cx="2236353" cy="13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AutoShap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1780452" y="1995301"/>
                  <a:ext cx="1169988" cy="1047750"/>
                </a:xfrm>
                <a:prstGeom prst="flowChartDelay">
                  <a:avLst/>
                </a:pr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6" name="Grupa 79"/>
              <p:cNvGrpSpPr/>
              <p:nvPr/>
            </p:nvGrpSpPr>
            <p:grpSpPr>
              <a:xfrm>
                <a:off x="1450465" y="1582679"/>
                <a:ext cx="1224575" cy="966086"/>
                <a:chOff x="1603964" y="2528829"/>
                <a:chExt cx="1224575" cy="966086"/>
              </a:xfrm>
            </p:grpSpPr>
            <p:grpSp>
              <p:nvGrpSpPr>
                <p:cNvPr id="171" name="Group 105"/>
                <p:cNvGrpSpPr>
                  <a:grpSpLocks noChangeAspect="1"/>
                </p:cNvGrpSpPr>
                <p:nvPr/>
              </p:nvGrpSpPr>
              <p:grpSpPr bwMode="auto">
                <a:xfrm>
                  <a:off x="1659317" y="2528829"/>
                  <a:ext cx="1169222" cy="966086"/>
                  <a:chOff x="1624" y="2064"/>
                  <a:chExt cx="316" cy="261"/>
                </a:xfrm>
                <a:solidFill>
                  <a:srgbClr val="FFFFFF"/>
                </a:solidFill>
              </p:grpSpPr>
              <p:sp>
                <p:nvSpPr>
                  <p:cNvPr id="173" name="AutoShap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877" y="2163"/>
                    <a:ext cx="63" cy="63"/>
                  </a:xfrm>
                  <a:prstGeom prst="flowChartConnector">
                    <a:avLst/>
                  </a:prstGeom>
                  <a:grpFill/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4" name="AutoShape 107"/>
                  <p:cNvSpPr>
                    <a:spLocks noChangeAspect="1" noChangeArrowheads="1"/>
                  </p:cNvSpPr>
                  <p:nvPr/>
                </p:nvSpPr>
                <p:spPr bwMode="auto">
                  <a:xfrm rot="5400000">
                    <a:off x="1618" y="2070"/>
                    <a:ext cx="261" cy="250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 w="34925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2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1603964" y="2829895"/>
                  <a:ext cx="785191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pl-PL" sz="1600" dirty="0" smtClean="0"/>
                    <a:t>NOT 1</a:t>
                  </a:r>
                  <a:endParaRPr lang="pl-PL" sz="1600" dirty="0"/>
                </a:p>
              </p:txBody>
            </p:sp>
          </p:grpSp>
          <p:sp>
            <p:nvSpPr>
              <p:cNvPr id="97" name="Text Box 109"/>
              <p:cNvSpPr txBox="1">
                <a:spLocks noChangeArrowheads="1"/>
              </p:cNvSpPr>
              <p:nvPr/>
            </p:nvSpPr>
            <p:spPr bwMode="auto">
              <a:xfrm>
                <a:off x="3134497" y="1561589"/>
                <a:ext cx="843501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AND 1</a:t>
                </a:r>
                <a:endParaRPr lang="pl-PL" sz="2000" dirty="0"/>
              </a:p>
            </p:txBody>
          </p:sp>
          <p:grpSp>
            <p:nvGrpSpPr>
              <p:cNvPr id="98" name="Grupa 45"/>
              <p:cNvGrpSpPr/>
              <p:nvPr/>
            </p:nvGrpSpPr>
            <p:grpSpPr>
              <a:xfrm>
                <a:off x="971550" y="2699357"/>
                <a:ext cx="3905249" cy="1077913"/>
                <a:chOff x="4343503" y="3213707"/>
                <a:chExt cx="3905249" cy="1077913"/>
              </a:xfrm>
            </p:grpSpPr>
            <p:grpSp>
              <p:nvGrpSpPr>
                <p:cNvPr id="161" name="Grupa 64"/>
                <p:cNvGrpSpPr/>
                <p:nvPr/>
              </p:nvGrpSpPr>
              <p:grpSpPr>
                <a:xfrm>
                  <a:off x="4343503" y="3213707"/>
                  <a:ext cx="3905249" cy="1077913"/>
                  <a:chOff x="4448007" y="3246251"/>
                  <a:chExt cx="3905249" cy="1077913"/>
                </a:xfrm>
              </p:grpSpPr>
              <p:sp>
                <p:nvSpPr>
                  <p:cNvPr id="163" name="Line 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386469" y="3791744"/>
                    <a:ext cx="966787" cy="607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4" name="Line 69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6457542" y="3255776"/>
                    <a:ext cx="31908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5" name="Line 7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6446429" y="4309876"/>
                    <a:ext cx="31750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6" name="Line 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48007" y="4084450"/>
                    <a:ext cx="2109547" cy="982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7" name="Line 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48007" y="3474848"/>
                    <a:ext cx="2109545" cy="984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8" name="Freeform 68"/>
                  <p:cNvSpPr>
                    <a:spLocks noChangeAspect="1"/>
                  </p:cNvSpPr>
                  <p:nvPr/>
                </p:nvSpPr>
                <p:spPr bwMode="auto">
                  <a:xfrm>
                    <a:off x="6421029" y="3246251"/>
                    <a:ext cx="406400" cy="1077913"/>
                  </a:xfrm>
                  <a:custGeom>
                    <a:avLst/>
                    <a:gdLst>
                      <a:gd name="T0" fmla="*/ 9 w 102"/>
                      <a:gd name="T1" fmla="*/ 2 h 270"/>
                      <a:gd name="T2" fmla="*/ 23 w 102"/>
                      <a:gd name="T3" fmla="*/ 38 h 270"/>
                      <a:gd name="T4" fmla="*/ 35 w 102"/>
                      <a:gd name="T5" fmla="*/ 68 h 270"/>
                      <a:gd name="T6" fmla="*/ 41 w 102"/>
                      <a:gd name="T7" fmla="*/ 114 h 270"/>
                      <a:gd name="T8" fmla="*/ 39 w 102"/>
                      <a:gd name="T9" fmla="*/ 143 h 270"/>
                      <a:gd name="T10" fmla="*/ 36 w 102"/>
                      <a:gd name="T11" fmla="*/ 173 h 270"/>
                      <a:gd name="T12" fmla="*/ 33 w 102"/>
                      <a:gd name="T13" fmla="*/ 194 h 270"/>
                      <a:gd name="T14" fmla="*/ 26 w 102"/>
                      <a:gd name="T15" fmla="*/ 213 h 270"/>
                      <a:gd name="T16" fmla="*/ 18 w 102"/>
                      <a:gd name="T17" fmla="*/ 231 h 270"/>
                      <a:gd name="T18" fmla="*/ 9 w 102"/>
                      <a:gd name="T19" fmla="*/ 254 h 270"/>
                      <a:gd name="T20" fmla="*/ 0 w 102"/>
                      <a:gd name="T21" fmla="*/ 270 h 270"/>
                      <a:gd name="T22" fmla="*/ 93 w 102"/>
                      <a:gd name="T23" fmla="*/ 269 h 270"/>
                      <a:gd name="T24" fmla="*/ 99 w 102"/>
                      <a:gd name="T25" fmla="*/ 236 h 270"/>
                      <a:gd name="T26" fmla="*/ 102 w 102"/>
                      <a:gd name="T27" fmla="*/ 8 h 270"/>
                      <a:gd name="T28" fmla="*/ 93 w 102"/>
                      <a:gd name="T29" fmla="*/ 0 h 270"/>
                      <a:gd name="T30" fmla="*/ 9 w 102"/>
                      <a:gd name="T31" fmla="*/ 2 h 270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02"/>
                      <a:gd name="T49" fmla="*/ 0 h 270"/>
                      <a:gd name="T50" fmla="*/ 102 w 102"/>
                      <a:gd name="T51" fmla="*/ 270 h 270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02" h="270">
                        <a:moveTo>
                          <a:pt x="9" y="2"/>
                        </a:moveTo>
                        <a:lnTo>
                          <a:pt x="23" y="38"/>
                        </a:lnTo>
                        <a:lnTo>
                          <a:pt x="35" y="68"/>
                        </a:lnTo>
                        <a:lnTo>
                          <a:pt x="41" y="114"/>
                        </a:lnTo>
                        <a:lnTo>
                          <a:pt x="39" y="143"/>
                        </a:lnTo>
                        <a:lnTo>
                          <a:pt x="36" y="173"/>
                        </a:lnTo>
                        <a:lnTo>
                          <a:pt x="33" y="194"/>
                        </a:lnTo>
                        <a:lnTo>
                          <a:pt x="26" y="213"/>
                        </a:lnTo>
                        <a:lnTo>
                          <a:pt x="18" y="231"/>
                        </a:lnTo>
                        <a:lnTo>
                          <a:pt x="9" y="254"/>
                        </a:lnTo>
                        <a:lnTo>
                          <a:pt x="0" y="270"/>
                        </a:lnTo>
                        <a:lnTo>
                          <a:pt x="93" y="269"/>
                        </a:lnTo>
                        <a:lnTo>
                          <a:pt x="99" y="236"/>
                        </a:lnTo>
                        <a:lnTo>
                          <a:pt x="102" y="8"/>
                        </a:lnTo>
                        <a:lnTo>
                          <a:pt x="93" y="0"/>
                        </a:lnTo>
                        <a:lnTo>
                          <a:pt x="9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9" name="Arc 72"/>
                  <p:cNvSpPr>
                    <a:spLocks noChangeAspect="1"/>
                  </p:cNvSpPr>
                  <p:nvPr/>
                </p:nvSpPr>
                <p:spPr bwMode="auto">
                  <a:xfrm flipV="1">
                    <a:off x="6765736" y="3306576"/>
                    <a:ext cx="930275" cy="1012825"/>
                  </a:xfrm>
                  <a:custGeom>
                    <a:avLst/>
                    <a:gdLst>
                      <a:gd name="T0" fmla="*/ 0 w 19668"/>
                      <a:gd name="T1" fmla="*/ 375 h 21600"/>
                      <a:gd name="T2" fmla="*/ 930275 w 19668"/>
                      <a:gd name="T3" fmla="*/ 539423 h 21600"/>
                      <a:gd name="T4" fmla="*/ 27102 w 19668"/>
                      <a:gd name="T5" fmla="*/ 1012825 h 21600"/>
                      <a:gd name="T6" fmla="*/ 0 60000 65536"/>
                      <a:gd name="T7" fmla="*/ 0 60000 65536"/>
                      <a:gd name="T8" fmla="*/ 0 60000 65536"/>
                      <a:gd name="T9" fmla="*/ 0 w 19668"/>
                      <a:gd name="T10" fmla="*/ 0 h 21600"/>
                      <a:gd name="T11" fmla="*/ 19668 w 19668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668" h="21600" fill="none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</a:path>
                      <a:path w="19668" h="21600" stroke="0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  <a:lnTo>
                          <a:pt x="573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0" name="Arc 71"/>
                  <p:cNvSpPr>
                    <a:spLocks noChangeAspect="1"/>
                  </p:cNvSpPr>
                  <p:nvPr/>
                </p:nvSpPr>
                <p:spPr bwMode="auto">
                  <a:xfrm>
                    <a:off x="6764368" y="3246251"/>
                    <a:ext cx="930275" cy="1012825"/>
                  </a:xfrm>
                  <a:custGeom>
                    <a:avLst/>
                    <a:gdLst>
                      <a:gd name="T0" fmla="*/ 0 w 19668"/>
                      <a:gd name="T1" fmla="*/ 375 h 21600"/>
                      <a:gd name="T2" fmla="*/ 930275 w 19668"/>
                      <a:gd name="T3" fmla="*/ 539423 h 21600"/>
                      <a:gd name="T4" fmla="*/ 27102 w 19668"/>
                      <a:gd name="T5" fmla="*/ 1012825 h 21600"/>
                      <a:gd name="T6" fmla="*/ 0 60000 65536"/>
                      <a:gd name="T7" fmla="*/ 0 60000 65536"/>
                      <a:gd name="T8" fmla="*/ 0 60000 65536"/>
                      <a:gd name="T9" fmla="*/ 0 w 19668"/>
                      <a:gd name="T10" fmla="*/ 0 h 21600"/>
                      <a:gd name="T11" fmla="*/ 19668 w 19668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668" h="21600" fill="none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</a:path>
                      <a:path w="19668" h="21600" stroke="0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  <a:lnTo>
                          <a:pt x="573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2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6584545" y="3526686"/>
                  <a:ext cx="681597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pl-PL" sz="2000" dirty="0" smtClean="0"/>
                    <a:t>OR 1</a:t>
                  </a:r>
                  <a:endParaRPr lang="pl-PL" sz="2000" dirty="0"/>
                </a:p>
              </p:txBody>
            </p:sp>
          </p:grpSp>
          <p:sp>
            <p:nvSpPr>
              <p:cNvPr id="99" name="Text Box 109"/>
              <p:cNvSpPr txBox="1">
                <a:spLocks noChangeArrowheads="1"/>
              </p:cNvSpPr>
              <p:nvPr/>
            </p:nvSpPr>
            <p:spPr bwMode="auto">
              <a:xfrm>
                <a:off x="962368" y="1731599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b</a:t>
                </a:r>
                <a:endParaRPr lang="pl-PL" sz="2000" dirty="0"/>
              </a:p>
            </p:txBody>
          </p:sp>
          <p:sp>
            <p:nvSpPr>
              <p:cNvPr id="100" name="Text Box 109"/>
              <p:cNvSpPr txBox="1">
                <a:spLocks noChangeArrowheads="1"/>
              </p:cNvSpPr>
              <p:nvPr/>
            </p:nvSpPr>
            <p:spPr bwMode="auto">
              <a:xfrm>
                <a:off x="981058" y="2588333"/>
                <a:ext cx="29367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c</a:t>
                </a:r>
                <a:endParaRPr lang="pl-PL" sz="2000" dirty="0"/>
              </a:p>
            </p:txBody>
          </p:sp>
          <p:sp>
            <p:nvSpPr>
              <p:cNvPr id="101" name="Text Box 109"/>
              <p:cNvSpPr txBox="1">
                <a:spLocks noChangeArrowheads="1"/>
              </p:cNvSpPr>
              <p:nvPr/>
            </p:nvSpPr>
            <p:spPr bwMode="auto">
              <a:xfrm>
                <a:off x="981058" y="3198961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d</a:t>
                </a:r>
                <a:endParaRPr lang="pl-PL" sz="2000" dirty="0"/>
              </a:p>
            </p:txBody>
          </p:sp>
          <p:sp>
            <p:nvSpPr>
              <p:cNvPr id="102" name="Text Box 109"/>
              <p:cNvSpPr txBox="1">
                <a:spLocks noChangeArrowheads="1"/>
              </p:cNvSpPr>
              <p:nvPr/>
            </p:nvSpPr>
            <p:spPr bwMode="auto">
              <a:xfrm>
                <a:off x="2717216" y="1744520"/>
                <a:ext cx="26321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f</a:t>
                </a:r>
                <a:endParaRPr lang="pl-PL" sz="2000" dirty="0"/>
              </a:p>
            </p:txBody>
          </p:sp>
          <p:grpSp>
            <p:nvGrpSpPr>
              <p:cNvPr id="103" name="Grupa 46"/>
              <p:cNvGrpSpPr/>
              <p:nvPr/>
            </p:nvGrpSpPr>
            <p:grpSpPr>
              <a:xfrm>
                <a:off x="4412659" y="3033534"/>
                <a:ext cx="2172290" cy="1049337"/>
                <a:chOff x="824376" y="1700034"/>
                <a:chExt cx="2172290" cy="1049337"/>
              </a:xfrm>
            </p:grpSpPr>
            <p:sp>
              <p:nvSpPr>
                <p:cNvPr id="156" name="Line 93"/>
                <p:cNvSpPr>
                  <a:spLocks noChangeShapeType="1"/>
                </p:cNvSpPr>
                <p:nvPr/>
              </p:nvSpPr>
              <p:spPr bwMode="auto">
                <a:xfrm>
                  <a:off x="2272175" y="2220740"/>
                  <a:ext cx="724491" cy="3348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Line 94"/>
                <p:cNvSpPr>
                  <a:spLocks noChangeShapeType="1"/>
                </p:cNvSpPr>
                <p:nvPr/>
              </p:nvSpPr>
              <p:spPr bwMode="auto">
                <a:xfrm>
                  <a:off x="824376" y="25255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58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1281579" y="1700034"/>
                  <a:ext cx="1431926" cy="1049337"/>
                  <a:chOff x="1037" y="1589"/>
                  <a:chExt cx="360" cy="264"/>
                </a:xfrm>
                <a:solidFill>
                  <a:srgbClr val="FFFFFF"/>
                </a:solidFill>
              </p:grpSpPr>
              <p:sp>
                <p:nvSpPr>
                  <p:cNvPr id="159" name="AutoShape 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34" y="1688"/>
                    <a:ext cx="63" cy="63"/>
                  </a:xfrm>
                  <a:prstGeom prst="flowChartConnector">
                    <a:avLst/>
                  </a:prstGeom>
                  <a:grpFill/>
                  <a:ln w="349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0" name="AutoShape 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37" y="1589"/>
                    <a:ext cx="295" cy="264"/>
                  </a:xfrm>
                  <a:prstGeom prst="flowChartDelay">
                    <a:avLst/>
                  </a:prstGeom>
                  <a:grpFill/>
                  <a:ln w="34925" cap="flat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4" name="Grupa 62"/>
              <p:cNvGrpSpPr/>
              <p:nvPr/>
            </p:nvGrpSpPr>
            <p:grpSpPr>
              <a:xfrm>
                <a:off x="6586828" y="2046115"/>
                <a:ext cx="2303172" cy="1074738"/>
                <a:chOff x="3359892" y="1703215"/>
                <a:chExt cx="2303172" cy="1074738"/>
              </a:xfrm>
            </p:grpSpPr>
            <p:sp>
              <p:nvSpPr>
                <p:cNvPr id="147" name="Line 99"/>
                <p:cNvSpPr>
                  <a:spLocks noChangeShapeType="1"/>
                </p:cNvSpPr>
                <p:nvPr/>
              </p:nvSpPr>
              <p:spPr bwMode="auto">
                <a:xfrm>
                  <a:off x="4824864" y="2233440"/>
                  <a:ext cx="8382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AutoShap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5011337" y="2101678"/>
                  <a:ext cx="250825" cy="250825"/>
                </a:xfrm>
                <a:prstGeom prst="flowChartConnector">
                  <a:avLst/>
                </a:pr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Line 5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46099" y="1709565"/>
                  <a:ext cx="317500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Line 5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33399" y="2765253"/>
                  <a:ext cx="319088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Line 100"/>
                <p:cNvSpPr>
                  <a:spLocks noChangeShapeType="1"/>
                </p:cNvSpPr>
                <p:nvPr/>
              </p:nvSpPr>
              <p:spPr bwMode="auto">
                <a:xfrm>
                  <a:off x="3359892" y="25255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Line 101"/>
                <p:cNvSpPr>
                  <a:spLocks noChangeShapeType="1"/>
                </p:cNvSpPr>
                <p:nvPr/>
              </p:nvSpPr>
              <p:spPr bwMode="auto">
                <a:xfrm>
                  <a:off x="3359892" y="19159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54"/>
                <p:cNvSpPr>
                  <a:spLocks noChangeAspect="1"/>
                </p:cNvSpPr>
                <p:nvPr/>
              </p:nvSpPr>
              <p:spPr bwMode="auto">
                <a:xfrm>
                  <a:off x="3707999" y="1703215"/>
                  <a:ext cx="404813" cy="1074738"/>
                </a:xfrm>
                <a:custGeom>
                  <a:avLst/>
                  <a:gdLst>
                    <a:gd name="T0" fmla="*/ 9 w 102"/>
                    <a:gd name="T1" fmla="*/ 2 h 270"/>
                    <a:gd name="T2" fmla="*/ 23 w 102"/>
                    <a:gd name="T3" fmla="*/ 38 h 270"/>
                    <a:gd name="T4" fmla="*/ 35 w 102"/>
                    <a:gd name="T5" fmla="*/ 68 h 270"/>
                    <a:gd name="T6" fmla="*/ 41 w 102"/>
                    <a:gd name="T7" fmla="*/ 114 h 270"/>
                    <a:gd name="T8" fmla="*/ 39 w 102"/>
                    <a:gd name="T9" fmla="*/ 143 h 270"/>
                    <a:gd name="T10" fmla="*/ 36 w 102"/>
                    <a:gd name="T11" fmla="*/ 173 h 270"/>
                    <a:gd name="T12" fmla="*/ 33 w 102"/>
                    <a:gd name="T13" fmla="*/ 194 h 270"/>
                    <a:gd name="T14" fmla="*/ 26 w 102"/>
                    <a:gd name="T15" fmla="*/ 213 h 270"/>
                    <a:gd name="T16" fmla="*/ 18 w 102"/>
                    <a:gd name="T17" fmla="*/ 231 h 270"/>
                    <a:gd name="T18" fmla="*/ 9 w 102"/>
                    <a:gd name="T19" fmla="*/ 254 h 270"/>
                    <a:gd name="T20" fmla="*/ 0 w 102"/>
                    <a:gd name="T21" fmla="*/ 270 h 270"/>
                    <a:gd name="T22" fmla="*/ 93 w 102"/>
                    <a:gd name="T23" fmla="*/ 269 h 270"/>
                    <a:gd name="T24" fmla="*/ 99 w 102"/>
                    <a:gd name="T25" fmla="*/ 236 h 270"/>
                    <a:gd name="T26" fmla="*/ 102 w 102"/>
                    <a:gd name="T27" fmla="*/ 8 h 270"/>
                    <a:gd name="T28" fmla="*/ 93 w 102"/>
                    <a:gd name="T29" fmla="*/ 0 h 270"/>
                    <a:gd name="T30" fmla="*/ 9 w 102"/>
                    <a:gd name="T31" fmla="*/ 2 h 27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2"/>
                    <a:gd name="T49" fmla="*/ 0 h 270"/>
                    <a:gd name="T50" fmla="*/ 102 w 102"/>
                    <a:gd name="T51" fmla="*/ 270 h 27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2" h="270">
                      <a:moveTo>
                        <a:pt x="9" y="2"/>
                      </a:moveTo>
                      <a:lnTo>
                        <a:pt x="23" y="38"/>
                      </a:lnTo>
                      <a:lnTo>
                        <a:pt x="35" y="68"/>
                      </a:lnTo>
                      <a:lnTo>
                        <a:pt x="41" y="114"/>
                      </a:lnTo>
                      <a:lnTo>
                        <a:pt x="39" y="143"/>
                      </a:lnTo>
                      <a:lnTo>
                        <a:pt x="36" y="173"/>
                      </a:lnTo>
                      <a:lnTo>
                        <a:pt x="33" y="194"/>
                      </a:lnTo>
                      <a:lnTo>
                        <a:pt x="26" y="213"/>
                      </a:lnTo>
                      <a:lnTo>
                        <a:pt x="18" y="231"/>
                      </a:lnTo>
                      <a:lnTo>
                        <a:pt x="9" y="254"/>
                      </a:lnTo>
                      <a:lnTo>
                        <a:pt x="0" y="270"/>
                      </a:lnTo>
                      <a:lnTo>
                        <a:pt x="93" y="269"/>
                      </a:lnTo>
                      <a:lnTo>
                        <a:pt x="99" y="236"/>
                      </a:lnTo>
                      <a:lnTo>
                        <a:pt x="102" y="8"/>
                      </a:lnTo>
                      <a:lnTo>
                        <a:pt x="93" y="0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Arc 58"/>
                <p:cNvSpPr>
                  <a:spLocks noChangeAspect="1"/>
                </p:cNvSpPr>
                <p:nvPr/>
              </p:nvSpPr>
              <p:spPr bwMode="auto">
                <a:xfrm flipV="1">
                  <a:off x="4060944" y="1761133"/>
                  <a:ext cx="931862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2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Arc 57"/>
                <p:cNvSpPr>
                  <a:spLocks noChangeAspect="1"/>
                </p:cNvSpPr>
                <p:nvPr/>
              </p:nvSpPr>
              <p:spPr bwMode="auto">
                <a:xfrm>
                  <a:off x="4049549" y="1703365"/>
                  <a:ext cx="931863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3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Line 108"/>
              <p:cNvSpPr>
                <a:spLocks noChangeShapeType="1"/>
              </p:cNvSpPr>
              <p:nvPr/>
            </p:nvSpPr>
            <p:spPr bwMode="auto">
              <a:xfrm flipV="1">
                <a:off x="966787" y="4152899"/>
                <a:ext cx="3445871" cy="4764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108"/>
              <p:cNvSpPr>
                <a:spLocks noChangeShapeType="1"/>
              </p:cNvSpPr>
              <p:nvPr/>
            </p:nvSpPr>
            <p:spPr bwMode="auto">
              <a:xfrm flipV="1">
                <a:off x="4412659" y="3848100"/>
                <a:ext cx="0" cy="31750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Line 108"/>
              <p:cNvSpPr>
                <a:spLocks noChangeShapeType="1"/>
              </p:cNvSpPr>
              <p:nvPr/>
            </p:nvSpPr>
            <p:spPr bwMode="auto">
              <a:xfrm flipV="1">
                <a:off x="6593680" y="1774031"/>
                <a:ext cx="2383" cy="492919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108"/>
              <p:cNvSpPr>
                <a:spLocks noChangeShapeType="1"/>
              </p:cNvSpPr>
              <p:nvPr/>
            </p:nvSpPr>
            <p:spPr bwMode="auto">
              <a:xfrm flipV="1">
                <a:off x="6580187" y="2859880"/>
                <a:ext cx="6351" cy="707231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Text Box 109"/>
              <p:cNvSpPr txBox="1">
                <a:spLocks noChangeArrowheads="1"/>
              </p:cNvSpPr>
              <p:nvPr/>
            </p:nvSpPr>
            <p:spPr bwMode="auto">
              <a:xfrm>
                <a:off x="976141" y="3813478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e</a:t>
                </a:r>
                <a:endParaRPr lang="pl-PL" sz="2000" dirty="0"/>
              </a:p>
            </p:txBody>
          </p:sp>
          <p:sp>
            <p:nvSpPr>
              <p:cNvPr id="136" name="Text Box 109"/>
              <p:cNvSpPr txBox="1">
                <a:spLocks noChangeArrowheads="1"/>
              </p:cNvSpPr>
              <p:nvPr/>
            </p:nvSpPr>
            <p:spPr bwMode="auto">
              <a:xfrm>
                <a:off x="5243342" y="1364835"/>
                <a:ext cx="30489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g</a:t>
                </a:r>
                <a:endParaRPr lang="pl-PL" sz="2000" dirty="0"/>
              </a:p>
            </p:txBody>
          </p:sp>
          <p:sp>
            <p:nvSpPr>
              <p:cNvPr id="137" name="Text Box 109"/>
              <p:cNvSpPr txBox="1">
                <a:spLocks noChangeArrowheads="1"/>
              </p:cNvSpPr>
              <p:nvPr/>
            </p:nvSpPr>
            <p:spPr bwMode="auto">
              <a:xfrm>
                <a:off x="4411679" y="2899078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h</a:t>
                </a:r>
                <a:endParaRPr lang="pl-PL" sz="2000" dirty="0"/>
              </a:p>
            </p:txBody>
          </p:sp>
          <p:sp>
            <p:nvSpPr>
              <p:cNvPr id="138" name="Text Box 109"/>
              <p:cNvSpPr txBox="1">
                <a:spLocks noChangeArrowheads="1"/>
              </p:cNvSpPr>
              <p:nvPr/>
            </p:nvSpPr>
            <p:spPr bwMode="auto">
              <a:xfrm>
                <a:off x="6295393" y="2859748"/>
                <a:ext cx="24397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i</a:t>
                </a:r>
                <a:endParaRPr lang="pl-PL" sz="2000" dirty="0"/>
              </a:p>
            </p:txBody>
          </p:sp>
          <p:sp>
            <p:nvSpPr>
              <p:cNvPr id="139" name="Text Box 109"/>
              <p:cNvSpPr txBox="1">
                <a:spLocks noChangeArrowheads="1"/>
              </p:cNvSpPr>
              <p:nvPr/>
            </p:nvSpPr>
            <p:spPr bwMode="auto">
              <a:xfrm>
                <a:off x="8544522" y="2217784"/>
                <a:ext cx="2856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z</a:t>
                </a:r>
                <a:endParaRPr lang="pl-PL" sz="2000" dirty="0"/>
              </a:p>
            </p:txBody>
          </p:sp>
          <p:sp>
            <p:nvSpPr>
              <p:cNvPr id="140" name="Text Box 109"/>
              <p:cNvSpPr txBox="1">
                <a:spLocks noChangeArrowheads="1"/>
              </p:cNvSpPr>
              <p:nvPr/>
            </p:nvSpPr>
            <p:spPr bwMode="auto">
              <a:xfrm>
                <a:off x="4931097" y="3361363"/>
                <a:ext cx="100860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NAND 1</a:t>
                </a:r>
                <a:endParaRPr lang="pl-PL" sz="2000" dirty="0"/>
              </a:p>
            </p:txBody>
          </p:sp>
          <p:sp>
            <p:nvSpPr>
              <p:cNvPr id="141" name="Text Box 109"/>
              <p:cNvSpPr txBox="1">
                <a:spLocks noChangeArrowheads="1"/>
              </p:cNvSpPr>
              <p:nvPr/>
            </p:nvSpPr>
            <p:spPr bwMode="auto">
              <a:xfrm>
                <a:off x="7135454" y="2385278"/>
                <a:ext cx="78899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NOR1</a:t>
                </a:r>
                <a:endParaRPr lang="pl-PL" sz="20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Fault simulation report for test: 0000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04368" y="1381100"/>
            <a:ext cx="3429036" cy="4685919"/>
            <a:chOff x="2189" y="8864"/>
            <a:chExt cx="5196" cy="18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826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accent2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  command: 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Statistics Report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Stuck-at 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Fault Classes              #faults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               (total)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FU (full)                  42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UC (uncontrolled)       31 (73.81%)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UO (unobserved)          2 ( 4.76%)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DS (det_simulation)      9 (21.43%)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Coverage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test_coverage               21.43%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fault_coverage              21.43%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atpg_effectiveness          21.43%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#test_patterns                     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#simulated_patterns                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CPU_time (secs)                  1.7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240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fault_sim.log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132389" y="1385555"/>
            <a:ext cx="3429036" cy="3174519"/>
            <a:chOff x="2189" y="8864"/>
            <a:chExt cx="5196" cy="108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021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/  command: report_faults -class DS</a:t>
              </a:r>
            </a:p>
            <a:p>
              <a:endParaRPr lang="en-US" sz="1200" noProof="1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type    code    pin_pathname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----   ------   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DS      /a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/and1/IN0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DS      /nor1/OUT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/nor1/IN0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/nor1/IN1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/and1/OUT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/or2/IN0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DS      /z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/or2/OUT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4036" cy="108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Detected faults: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fault_sim.log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71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dirty="0" smtClean="0">
                <a:latin typeface="Arial Rounded MT Bold" pitchFamily="34" charset="0"/>
                <a:cs typeface="Arial"/>
              </a:rPr>
              <a:t>Fault table for all stuck-at faults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849465" y="1001050"/>
          <a:ext cx="7977035" cy="525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184"/>
                <a:gridCol w="447851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164592">
                <a:tc>
                  <a:txBody>
                    <a:bodyPr/>
                    <a:lstStyle/>
                    <a:p>
                      <a:pPr algn="ctr"/>
                      <a:endParaRPr lang="en-US" sz="900" b="1" noProof="0" dirty="0"/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1">
                  <a:txBody>
                    <a:bodyPr/>
                    <a:lstStyle/>
                    <a:p>
                      <a:pPr algn="ctr"/>
                      <a:r>
                        <a:rPr lang="en-US" sz="1600" b="1" i="0" noProof="0" dirty="0" smtClean="0"/>
                        <a:t>Faults</a:t>
                      </a:r>
                      <a:endParaRPr lang="en-US" sz="1600" b="1" i="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rowSpan="17">
                  <a:txBody>
                    <a:bodyPr/>
                    <a:lstStyle/>
                    <a:p>
                      <a:pPr algn="ctr"/>
                      <a:r>
                        <a:rPr lang="en-US" sz="1600" b="1" noProof="0" dirty="0" smtClean="0"/>
                        <a:t>Tests</a:t>
                      </a:r>
                      <a:endParaRPr lang="en-US" sz="1600" b="1" noProof="0" dirty="0"/>
                    </a:p>
                  </a:txBody>
                  <a:tcPr marL="0"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i="1" dirty="0" smtClean="0">
                          <a:solidFill>
                            <a:schemeClr val="bg1"/>
                          </a:solidFill>
                        </a:rPr>
                        <a:t>abcd</a:t>
                      </a:r>
                      <a:endParaRPr lang="pl-PL" sz="1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Gwiazda 5-ramienna 13"/>
          <p:cNvSpPr/>
          <p:nvPr/>
        </p:nvSpPr>
        <p:spPr>
          <a:xfrm>
            <a:off x="2027011" y="16668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5" name="Gwiazda 5-ramienna 14"/>
          <p:cNvSpPr/>
          <p:nvPr/>
        </p:nvSpPr>
        <p:spPr>
          <a:xfrm>
            <a:off x="5627461" y="16859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6" name="Gwiazda 5-ramienna 15"/>
          <p:cNvSpPr/>
          <p:nvPr/>
        </p:nvSpPr>
        <p:spPr>
          <a:xfrm>
            <a:off x="7075261" y="16859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7" name="Gwiazda 5-ramienna 16"/>
          <p:cNvSpPr/>
          <p:nvPr/>
        </p:nvSpPr>
        <p:spPr>
          <a:xfrm>
            <a:off x="8504011" y="16764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85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table for all stuck-at faults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62725" y="6457496"/>
            <a:ext cx="2133600" cy="365125"/>
          </a:xfrm>
        </p:spPr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849465" y="1001050"/>
          <a:ext cx="7977035" cy="525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184"/>
                <a:gridCol w="447851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164592">
                <a:tc>
                  <a:txBody>
                    <a:bodyPr/>
                    <a:lstStyle/>
                    <a:p>
                      <a:pPr algn="ctr"/>
                      <a:endParaRPr lang="en-US" sz="900" b="1" noProof="0" dirty="0"/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1">
                  <a:txBody>
                    <a:bodyPr/>
                    <a:lstStyle/>
                    <a:p>
                      <a:pPr algn="ctr"/>
                      <a:r>
                        <a:rPr lang="en-US" sz="1600" b="1" i="0" noProof="0" dirty="0" smtClean="0"/>
                        <a:t>Faults</a:t>
                      </a:r>
                      <a:endParaRPr lang="en-US" sz="1600" b="1" i="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rowSpan="17">
                  <a:txBody>
                    <a:bodyPr/>
                    <a:lstStyle/>
                    <a:p>
                      <a:pPr algn="ctr"/>
                      <a:r>
                        <a:rPr lang="en-US" sz="1600" b="1" noProof="0" dirty="0" smtClean="0"/>
                        <a:t>Tests</a:t>
                      </a:r>
                      <a:endParaRPr lang="en-US" sz="1600" b="1" noProof="0" dirty="0"/>
                    </a:p>
                  </a:txBody>
                  <a:tcPr marL="0"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i="1" dirty="0" smtClean="0">
                          <a:solidFill>
                            <a:schemeClr val="bg1"/>
                          </a:solidFill>
                        </a:rPr>
                        <a:t>abcd</a:t>
                      </a:r>
                      <a:endParaRPr lang="pl-PL" sz="1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3" name="Gwiazda 5-ramienna 62"/>
          <p:cNvSpPr/>
          <p:nvPr/>
        </p:nvSpPr>
        <p:spPr>
          <a:xfrm>
            <a:off x="2027011" y="16668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4" name="Gwiazda 5-ramienna 63"/>
          <p:cNvSpPr/>
          <p:nvPr/>
        </p:nvSpPr>
        <p:spPr>
          <a:xfrm>
            <a:off x="5627461" y="16859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5" name="Gwiazda 5-ramienna 64"/>
          <p:cNvSpPr/>
          <p:nvPr/>
        </p:nvSpPr>
        <p:spPr>
          <a:xfrm>
            <a:off x="7075261" y="16859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6" name="Gwiazda 5-ramienna 65"/>
          <p:cNvSpPr/>
          <p:nvPr/>
        </p:nvSpPr>
        <p:spPr>
          <a:xfrm>
            <a:off x="8504011" y="16764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7" name="Gwiazda 5-ramienna 66"/>
          <p:cNvSpPr/>
          <p:nvPr/>
        </p:nvSpPr>
        <p:spPr>
          <a:xfrm>
            <a:off x="2027011" y="22479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8" name="Gwiazda 5-ramienna 67"/>
          <p:cNvSpPr/>
          <p:nvPr/>
        </p:nvSpPr>
        <p:spPr>
          <a:xfrm>
            <a:off x="5627461" y="22574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9" name="Gwiazda 5-ramienna 68"/>
          <p:cNvSpPr/>
          <p:nvPr/>
        </p:nvSpPr>
        <p:spPr>
          <a:xfrm>
            <a:off x="7075261" y="22574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0" name="Gwiazda 5-ramienna 69"/>
          <p:cNvSpPr/>
          <p:nvPr/>
        </p:nvSpPr>
        <p:spPr>
          <a:xfrm>
            <a:off x="8513536" y="22574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1" name="Gwiazda 5-ramienna 70"/>
          <p:cNvSpPr/>
          <p:nvPr/>
        </p:nvSpPr>
        <p:spPr>
          <a:xfrm>
            <a:off x="8513536" y="19716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2" name="Gwiazda 5-ramienna 71"/>
          <p:cNvSpPr/>
          <p:nvPr/>
        </p:nvSpPr>
        <p:spPr>
          <a:xfrm>
            <a:off x="8504011" y="25527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3" name="Gwiazda 5-ramienna 72"/>
          <p:cNvSpPr/>
          <p:nvPr/>
        </p:nvSpPr>
        <p:spPr>
          <a:xfrm>
            <a:off x="2036536" y="28289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4" name="Gwiazda 5-ramienna 73"/>
          <p:cNvSpPr/>
          <p:nvPr/>
        </p:nvSpPr>
        <p:spPr>
          <a:xfrm>
            <a:off x="5636986" y="28289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5" name="Gwiazda 5-ramienna 74"/>
          <p:cNvSpPr/>
          <p:nvPr/>
        </p:nvSpPr>
        <p:spPr>
          <a:xfrm>
            <a:off x="7075261" y="28479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6" name="Gwiazda 5-ramienna 75"/>
          <p:cNvSpPr/>
          <p:nvPr/>
        </p:nvSpPr>
        <p:spPr>
          <a:xfrm>
            <a:off x="8513536" y="28384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7" name="Gwiazda 5-ramienna 76"/>
          <p:cNvSpPr/>
          <p:nvPr/>
        </p:nvSpPr>
        <p:spPr>
          <a:xfrm>
            <a:off x="8513536" y="31242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8" name="Gwiazda 5-ramienna 77"/>
          <p:cNvSpPr/>
          <p:nvPr/>
        </p:nvSpPr>
        <p:spPr>
          <a:xfrm>
            <a:off x="5989411" y="34099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9" name="Gwiazda 5-ramienna 78"/>
          <p:cNvSpPr/>
          <p:nvPr/>
        </p:nvSpPr>
        <p:spPr>
          <a:xfrm>
            <a:off x="7789636" y="34099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0" name="Gwiazda 5-ramienna 79"/>
          <p:cNvSpPr/>
          <p:nvPr/>
        </p:nvSpPr>
        <p:spPr>
          <a:xfrm>
            <a:off x="8513536" y="34099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1" name="Gwiazda 5-ramienna 80"/>
          <p:cNvSpPr/>
          <p:nvPr/>
        </p:nvSpPr>
        <p:spPr>
          <a:xfrm>
            <a:off x="7789636" y="37052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2" name="Gwiazda 5-ramienna 81"/>
          <p:cNvSpPr/>
          <p:nvPr/>
        </p:nvSpPr>
        <p:spPr>
          <a:xfrm>
            <a:off x="8513536" y="36957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3" name="Gwiazda 5-ramienna 92"/>
          <p:cNvSpPr/>
          <p:nvPr/>
        </p:nvSpPr>
        <p:spPr>
          <a:xfrm>
            <a:off x="1674586" y="39909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4" name="Gwiazda 5-ramienna 93"/>
          <p:cNvSpPr/>
          <p:nvPr/>
        </p:nvSpPr>
        <p:spPr>
          <a:xfrm>
            <a:off x="4189186" y="39909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5" name="Gwiazda 5-ramienna 94"/>
          <p:cNvSpPr/>
          <p:nvPr/>
        </p:nvSpPr>
        <p:spPr>
          <a:xfrm>
            <a:off x="4903561" y="39909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6" name="Gwiazda 5-ramienna 95"/>
          <p:cNvSpPr/>
          <p:nvPr/>
        </p:nvSpPr>
        <p:spPr>
          <a:xfrm>
            <a:off x="6341836" y="39814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7" name="Gwiazda 5-ramienna 96"/>
          <p:cNvSpPr/>
          <p:nvPr/>
        </p:nvSpPr>
        <p:spPr>
          <a:xfrm>
            <a:off x="6722836" y="39909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8" name="Gwiazda 5-ramienna 97"/>
          <p:cNvSpPr/>
          <p:nvPr/>
        </p:nvSpPr>
        <p:spPr>
          <a:xfrm>
            <a:off x="7427686" y="39909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9" name="Gwiazda 5-ramienna 98"/>
          <p:cNvSpPr/>
          <p:nvPr/>
        </p:nvSpPr>
        <p:spPr>
          <a:xfrm>
            <a:off x="3827236" y="42767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0" name="Gwiazda 5-ramienna 99"/>
          <p:cNvSpPr/>
          <p:nvPr/>
        </p:nvSpPr>
        <p:spPr>
          <a:xfrm>
            <a:off x="7789636" y="42862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1" name="Gwiazda 5-ramienna 100"/>
          <p:cNvSpPr/>
          <p:nvPr/>
        </p:nvSpPr>
        <p:spPr>
          <a:xfrm>
            <a:off x="1674586" y="45720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2" name="Gwiazda 5-ramienna 101"/>
          <p:cNvSpPr/>
          <p:nvPr/>
        </p:nvSpPr>
        <p:spPr>
          <a:xfrm>
            <a:off x="2750911" y="45720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3" name="Gwiazda 5-ramienna 102"/>
          <p:cNvSpPr/>
          <p:nvPr/>
        </p:nvSpPr>
        <p:spPr>
          <a:xfrm>
            <a:off x="4922611" y="45624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4" name="Gwiazda 5-ramienna 103"/>
          <p:cNvSpPr/>
          <p:nvPr/>
        </p:nvSpPr>
        <p:spPr>
          <a:xfrm>
            <a:off x="6351361" y="45720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5" name="Gwiazda 5-ramienna 104"/>
          <p:cNvSpPr/>
          <p:nvPr/>
        </p:nvSpPr>
        <p:spPr>
          <a:xfrm>
            <a:off x="6732361" y="45815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6" name="Gwiazda 5-ramienna 105"/>
          <p:cNvSpPr/>
          <p:nvPr/>
        </p:nvSpPr>
        <p:spPr>
          <a:xfrm>
            <a:off x="7437211" y="45720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7" name="Gwiazda 5-ramienna 106"/>
          <p:cNvSpPr/>
          <p:nvPr/>
        </p:nvSpPr>
        <p:spPr>
          <a:xfrm>
            <a:off x="8161111" y="45624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8" name="Gwiazda 5-ramienna 107"/>
          <p:cNvSpPr/>
          <p:nvPr/>
        </p:nvSpPr>
        <p:spPr>
          <a:xfrm>
            <a:off x="3836761" y="48577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9" name="Gwiazda 5-ramienna 108"/>
          <p:cNvSpPr/>
          <p:nvPr/>
        </p:nvSpPr>
        <p:spPr>
          <a:xfrm>
            <a:off x="7789636" y="48672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0" name="Gwiazda 5-ramienna 109"/>
          <p:cNvSpPr/>
          <p:nvPr/>
        </p:nvSpPr>
        <p:spPr>
          <a:xfrm>
            <a:off x="1684111" y="51530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1" name="Gwiazda 5-ramienna 110"/>
          <p:cNvSpPr/>
          <p:nvPr/>
        </p:nvSpPr>
        <p:spPr>
          <a:xfrm>
            <a:off x="3474811" y="51530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2" name="Gwiazda 5-ramienna 111"/>
          <p:cNvSpPr/>
          <p:nvPr/>
        </p:nvSpPr>
        <p:spPr>
          <a:xfrm>
            <a:off x="4198711" y="51530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3" name="Gwiazda 5-ramienna 112"/>
          <p:cNvSpPr/>
          <p:nvPr/>
        </p:nvSpPr>
        <p:spPr>
          <a:xfrm>
            <a:off x="4913086" y="51625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4" name="Gwiazda 5-ramienna 113"/>
          <p:cNvSpPr/>
          <p:nvPr/>
        </p:nvSpPr>
        <p:spPr>
          <a:xfrm>
            <a:off x="6351361" y="51625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5" name="Gwiazda 5-ramienna 114"/>
          <p:cNvSpPr/>
          <p:nvPr/>
        </p:nvSpPr>
        <p:spPr>
          <a:xfrm>
            <a:off x="6713311" y="51530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7" name="Gwiazda 5-ramienna 116"/>
          <p:cNvSpPr/>
          <p:nvPr/>
        </p:nvSpPr>
        <p:spPr>
          <a:xfrm>
            <a:off x="7789636" y="51625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8" name="Gwiazda 5-ramienna 117"/>
          <p:cNvSpPr/>
          <p:nvPr/>
        </p:nvSpPr>
        <p:spPr>
          <a:xfrm>
            <a:off x="8161111" y="51530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9" name="Gwiazda 5-ramienna 118"/>
          <p:cNvSpPr/>
          <p:nvPr/>
        </p:nvSpPr>
        <p:spPr>
          <a:xfrm>
            <a:off x="3827236" y="54387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0" name="Gwiazda 5-ramienna 119"/>
          <p:cNvSpPr/>
          <p:nvPr/>
        </p:nvSpPr>
        <p:spPr>
          <a:xfrm>
            <a:off x="7789636" y="54483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1" name="Gwiazda 5-ramienna 120"/>
          <p:cNvSpPr/>
          <p:nvPr/>
        </p:nvSpPr>
        <p:spPr>
          <a:xfrm>
            <a:off x="8513536" y="54483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2" name="Gwiazda 5-ramienna 121"/>
          <p:cNvSpPr/>
          <p:nvPr/>
        </p:nvSpPr>
        <p:spPr>
          <a:xfrm>
            <a:off x="2398486" y="57245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3" name="Gwiazda 5-ramienna 122"/>
          <p:cNvSpPr/>
          <p:nvPr/>
        </p:nvSpPr>
        <p:spPr>
          <a:xfrm>
            <a:off x="3112861" y="57245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4" name="Gwiazda 5-ramienna 123"/>
          <p:cNvSpPr/>
          <p:nvPr/>
        </p:nvSpPr>
        <p:spPr>
          <a:xfrm>
            <a:off x="4551136" y="57245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5" name="Gwiazda 5-ramienna 124"/>
          <p:cNvSpPr/>
          <p:nvPr/>
        </p:nvSpPr>
        <p:spPr>
          <a:xfrm>
            <a:off x="5998936" y="57245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6" name="Gwiazda 5-ramienna 125"/>
          <p:cNvSpPr/>
          <p:nvPr/>
        </p:nvSpPr>
        <p:spPr>
          <a:xfrm>
            <a:off x="7799161" y="572452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7" name="Gwiazda 5-ramienna 126"/>
          <p:cNvSpPr/>
          <p:nvPr/>
        </p:nvSpPr>
        <p:spPr>
          <a:xfrm>
            <a:off x="8532586" y="573405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8" name="Gwiazda 5-ramienna 127"/>
          <p:cNvSpPr/>
          <p:nvPr/>
        </p:nvSpPr>
        <p:spPr>
          <a:xfrm>
            <a:off x="7799161" y="6019800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29" name="Gwiazda 5-ramienna 128"/>
          <p:cNvSpPr/>
          <p:nvPr/>
        </p:nvSpPr>
        <p:spPr>
          <a:xfrm>
            <a:off x="8513536" y="6010275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equivalence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7075" y="1540042"/>
            <a:ext cx="5559425" cy="4816308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1</a:t>
            </a:r>
            <a:r>
              <a:rPr lang="pl-PL" dirty="0" smtClean="0"/>
              <a:t> = {</a:t>
            </a:r>
            <a:r>
              <a:rPr lang="pl-PL" dirty="0" smtClean="0">
                <a:solidFill>
                  <a:schemeClr val="accent2"/>
                </a:solidFill>
              </a:rPr>
              <a:t>a/0</a:t>
            </a:r>
            <a:r>
              <a:rPr lang="pl-PL" dirty="0" smtClean="0"/>
              <a:t>, d/1, e/1, g/1, h/0, i/0, z/0}</a:t>
            </a:r>
          </a:p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2</a:t>
            </a:r>
            <a:r>
              <a:rPr lang="pl-PL" dirty="0" smtClean="0"/>
              <a:t> = {</a:t>
            </a:r>
            <a:r>
              <a:rPr lang="pl-PL" dirty="0" smtClean="0">
                <a:solidFill>
                  <a:schemeClr val="accent2"/>
                </a:solidFill>
              </a:rPr>
              <a:t>a/1</a:t>
            </a:r>
            <a:r>
              <a:rPr lang="pl-PL" dirty="0" smtClean="0"/>
              <a:t>, f/1, h/1}</a:t>
            </a:r>
          </a:p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3</a:t>
            </a:r>
            <a:r>
              <a:rPr lang="pl-PL" dirty="0" smtClean="0"/>
              <a:t> = {</a:t>
            </a:r>
            <a:r>
              <a:rPr lang="pl-PL" dirty="0" smtClean="0">
                <a:solidFill>
                  <a:schemeClr val="accent2"/>
                </a:solidFill>
              </a:rPr>
              <a:t>b/0</a:t>
            </a:r>
            <a:r>
              <a:rPr lang="pl-PL" dirty="0" smtClean="0"/>
              <a:t>, c/0, e/0}</a:t>
            </a:r>
          </a:p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4</a:t>
            </a:r>
            <a:r>
              <a:rPr lang="pl-PL" dirty="0" smtClean="0"/>
              <a:t> = {</a:t>
            </a:r>
            <a:r>
              <a:rPr lang="pl-PL" dirty="0" smtClean="0">
                <a:solidFill>
                  <a:schemeClr val="accent2"/>
                </a:solidFill>
              </a:rPr>
              <a:t>b/1</a:t>
            </a:r>
            <a:r>
              <a:rPr lang="pl-PL" dirty="0" smtClean="0"/>
              <a:t>}</a:t>
            </a:r>
          </a:p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5</a:t>
            </a:r>
            <a:r>
              <a:rPr lang="pl-PL" dirty="0" smtClean="0"/>
              <a:t> = {</a:t>
            </a:r>
            <a:r>
              <a:rPr lang="pl-PL" dirty="0" smtClean="0">
                <a:solidFill>
                  <a:schemeClr val="accent2"/>
                </a:solidFill>
              </a:rPr>
              <a:t>c/1</a:t>
            </a:r>
            <a:r>
              <a:rPr lang="pl-PL" dirty="0" smtClean="0"/>
              <a:t>}</a:t>
            </a:r>
          </a:p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6</a:t>
            </a:r>
            <a:r>
              <a:rPr lang="pl-PL" dirty="0" smtClean="0"/>
              <a:t> = {</a:t>
            </a:r>
            <a:r>
              <a:rPr lang="pl-PL" dirty="0" smtClean="0">
                <a:solidFill>
                  <a:schemeClr val="accent2"/>
                </a:solidFill>
              </a:rPr>
              <a:t>d/0</a:t>
            </a:r>
            <a:r>
              <a:rPr lang="pl-PL" dirty="0" smtClean="0"/>
              <a:t>}</a:t>
            </a:r>
          </a:p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7</a:t>
            </a:r>
            <a:r>
              <a:rPr lang="pl-PL" dirty="0" smtClean="0"/>
              <a:t> = {f/0}, </a:t>
            </a:r>
            <a:r>
              <a:rPr lang="en-US" dirty="0" smtClean="0"/>
              <a:t>undetectable fault</a:t>
            </a:r>
          </a:p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8</a:t>
            </a:r>
            <a:r>
              <a:rPr lang="pl-PL" dirty="0" smtClean="0"/>
              <a:t> = {</a:t>
            </a:r>
            <a:r>
              <a:rPr lang="pl-PL" dirty="0" smtClean="0">
                <a:solidFill>
                  <a:schemeClr val="accent2"/>
                </a:solidFill>
              </a:rPr>
              <a:t>g/0</a:t>
            </a:r>
            <a:r>
              <a:rPr lang="pl-PL" dirty="0" smtClean="0"/>
              <a:t>}</a:t>
            </a:r>
          </a:p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9</a:t>
            </a:r>
            <a:r>
              <a:rPr lang="pl-PL" dirty="0" smtClean="0"/>
              <a:t> = {</a:t>
            </a:r>
            <a:r>
              <a:rPr lang="pl-PL" dirty="0" smtClean="0">
                <a:solidFill>
                  <a:schemeClr val="accent2"/>
                </a:solidFill>
              </a:rPr>
              <a:t>i/1</a:t>
            </a:r>
            <a:r>
              <a:rPr lang="pl-PL" dirty="0" smtClean="0"/>
              <a:t>}</a:t>
            </a:r>
          </a:p>
          <a:p>
            <a:pPr>
              <a:buNone/>
            </a:pPr>
            <a:r>
              <a:rPr lang="pl-PL" dirty="0" smtClean="0"/>
              <a:t>F</a:t>
            </a:r>
            <a:r>
              <a:rPr lang="pl-PL" baseline="-25000" dirty="0" smtClean="0"/>
              <a:t>10</a:t>
            </a:r>
            <a:r>
              <a:rPr lang="pl-PL" dirty="0" smtClean="0"/>
              <a:t> = {</a:t>
            </a:r>
            <a:r>
              <a:rPr lang="pl-PL" dirty="0" smtClean="0">
                <a:solidFill>
                  <a:schemeClr val="accent2"/>
                </a:solidFill>
              </a:rPr>
              <a:t>z/1</a:t>
            </a:r>
            <a:r>
              <a:rPr lang="pl-PL" dirty="0" smtClean="0"/>
              <a:t>}</a:t>
            </a:r>
          </a:p>
          <a:p>
            <a:pPr>
              <a:buNone/>
            </a:pPr>
            <a:r>
              <a:rPr lang="en-US" dirty="0" smtClean="0"/>
              <a:t>Reduction = 10/20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Reduced fault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3314700" y="810550"/>
          <a:ext cx="4837176" cy="525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184"/>
                <a:gridCol w="447851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820141"/>
              </a:tblGrid>
              <a:tr h="164592">
                <a:tc>
                  <a:txBody>
                    <a:bodyPr/>
                    <a:lstStyle/>
                    <a:p>
                      <a:pPr algn="ctr"/>
                      <a:endParaRPr lang="en-US" sz="900" b="1" noProof="0" dirty="0"/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en-US" sz="1600" b="1" i="0" noProof="0" dirty="0" smtClean="0"/>
                        <a:t>Faults</a:t>
                      </a:r>
                      <a:endParaRPr lang="en-US" sz="1600" b="1" i="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rowSpan="17">
                  <a:txBody>
                    <a:bodyPr/>
                    <a:lstStyle/>
                    <a:p>
                      <a:pPr algn="ctr"/>
                      <a:r>
                        <a:rPr lang="en-US" sz="1600" b="1" noProof="0" dirty="0" smtClean="0"/>
                        <a:t>Tests</a:t>
                      </a:r>
                      <a:endParaRPr lang="en-US" sz="1600" b="1" noProof="0" dirty="0"/>
                    </a:p>
                  </a:txBody>
                  <a:tcPr marL="0"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i="1" dirty="0" smtClean="0">
                          <a:solidFill>
                            <a:schemeClr val="bg1"/>
                          </a:solidFill>
                        </a:rPr>
                        <a:t>abcd</a:t>
                      </a:r>
                      <a:endParaRPr lang="pl-PL" sz="1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6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l-PL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l-PL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" name="Gwiazda 5-ramienna 37"/>
          <p:cNvSpPr/>
          <p:nvPr/>
        </p:nvSpPr>
        <p:spPr>
          <a:xfrm>
            <a:off x="4503511" y="14704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0" name="Gwiazda 5-ramienna 39"/>
          <p:cNvSpPr/>
          <p:nvPr/>
        </p:nvSpPr>
        <p:spPr>
          <a:xfrm>
            <a:off x="7018111" y="14704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1" name="Gwiazda 5-ramienna 40"/>
          <p:cNvSpPr/>
          <p:nvPr/>
        </p:nvSpPr>
        <p:spPr>
          <a:xfrm>
            <a:off x="4493986" y="20419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2" name="Gwiazda 5-ramienna 41"/>
          <p:cNvSpPr/>
          <p:nvPr/>
        </p:nvSpPr>
        <p:spPr>
          <a:xfrm>
            <a:off x="7018111" y="17562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3" name="Gwiazda 5-ramienna 42"/>
          <p:cNvSpPr/>
          <p:nvPr/>
        </p:nvSpPr>
        <p:spPr>
          <a:xfrm>
            <a:off x="7018111" y="20515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4" name="Gwiazda 5-ramienna 43"/>
          <p:cNvSpPr/>
          <p:nvPr/>
        </p:nvSpPr>
        <p:spPr>
          <a:xfrm>
            <a:off x="7018111" y="23277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5" name="Gwiazda 5-ramienna 44"/>
          <p:cNvSpPr/>
          <p:nvPr/>
        </p:nvSpPr>
        <p:spPr>
          <a:xfrm>
            <a:off x="4493986" y="26134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6" name="Gwiazda 5-ramienna 45"/>
          <p:cNvSpPr/>
          <p:nvPr/>
        </p:nvSpPr>
        <p:spPr>
          <a:xfrm>
            <a:off x="7018111" y="26134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7" name="Gwiazda 5-ramienna 46"/>
          <p:cNvSpPr/>
          <p:nvPr/>
        </p:nvSpPr>
        <p:spPr>
          <a:xfrm>
            <a:off x="7027636" y="290875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8" name="Gwiazda 5-ramienna 47"/>
          <p:cNvSpPr/>
          <p:nvPr/>
        </p:nvSpPr>
        <p:spPr>
          <a:xfrm>
            <a:off x="6303736" y="32040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9" name="Gwiazda 5-ramienna 48"/>
          <p:cNvSpPr/>
          <p:nvPr/>
        </p:nvSpPr>
        <p:spPr>
          <a:xfrm>
            <a:off x="6656161" y="31945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0" name="Gwiazda 5-ramienna 49"/>
          <p:cNvSpPr/>
          <p:nvPr/>
        </p:nvSpPr>
        <p:spPr>
          <a:xfrm>
            <a:off x="7027636" y="31945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1" name="Gwiazda 5-ramienna 50"/>
          <p:cNvSpPr/>
          <p:nvPr/>
        </p:nvSpPr>
        <p:spPr>
          <a:xfrm>
            <a:off x="6656161" y="34897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2" name="Gwiazda 5-ramienna 51"/>
          <p:cNvSpPr/>
          <p:nvPr/>
        </p:nvSpPr>
        <p:spPr>
          <a:xfrm>
            <a:off x="7027636" y="34897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3" name="Gwiazda 5-ramienna 52"/>
          <p:cNvSpPr/>
          <p:nvPr/>
        </p:nvSpPr>
        <p:spPr>
          <a:xfrm>
            <a:off x="4132036" y="37755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4" name="Gwiazda 5-ramienna 53"/>
          <p:cNvSpPr/>
          <p:nvPr/>
        </p:nvSpPr>
        <p:spPr>
          <a:xfrm>
            <a:off x="5941786" y="40612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5" name="Gwiazda 5-ramienna 54"/>
          <p:cNvSpPr/>
          <p:nvPr/>
        </p:nvSpPr>
        <p:spPr>
          <a:xfrm>
            <a:off x="6665686" y="40708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6" name="Gwiazda 5-ramienna 55"/>
          <p:cNvSpPr/>
          <p:nvPr/>
        </p:nvSpPr>
        <p:spPr>
          <a:xfrm>
            <a:off x="4141561" y="435655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7" name="Gwiazda 5-ramienna 56"/>
          <p:cNvSpPr/>
          <p:nvPr/>
        </p:nvSpPr>
        <p:spPr>
          <a:xfrm>
            <a:off x="5217886" y="43660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8" name="Gwiazda 5-ramienna 57"/>
          <p:cNvSpPr/>
          <p:nvPr/>
        </p:nvSpPr>
        <p:spPr>
          <a:xfrm>
            <a:off x="5932261" y="46423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9" name="Gwiazda 5-ramienna 58"/>
          <p:cNvSpPr/>
          <p:nvPr/>
        </p:nvSpPr>
        <p:spPr>
          <a:xfrm>
            <a:off x="6656161" y="46423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0" name="Gwiazda 5-ramienna 59"/>
          <p:cNvSpPr/>
          <p:nvPr/>
        </p:nvSpPr>
        <p:spPr>
          <a:xfrm>
            <a:off x="4141561" y="492805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1" name="Gwiazda 5-ramienna 60"/>
          <p:cNvSpPr/>
          <p:nvPr/>
        </p:nvSpPr>
        <p:spPr>
          <a:xfrm>
            <a:off x="5579836" y="49375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2" name="Gwiazda 5-ramienna 61"/>
          <p:cNvSpPr/>
          <p:nvPr/>
        </p:nvSpPr>
        <p:spPr>
          <a:xfrm>
            <a:off x="6665686" y="49375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3" name="Gwiazda 5-ramienna 62"/>
          <p:cNvSpPr/>
          <p:nvPr/>
        </p:nvSpPr>
        <p:spPr>
          <a:xfrm>
            <a:off x="5932261" y="52233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4" name="Gwiazda 5-ramienna 63"/>
          <p:cNvSpPr/>
          <p:nvPr/>
        </p:nvSpPr>
        <p:spPr>
          <a:xfrm>
            <a:off x="6665686" y="52138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5" name="Gwiazda 5-ramienna 64"/>
          <p:cNvSpPr/>
          <p:nvPr/>
        </p:nvSpPr>
        <p:spPr>
          <a:xfrm>
            <a:off x="7018111" y="52233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6" name="Gwiazda 5-ramienna 65"/>
          <p:cNvSpPr/>
          <p:nvPr/>
        </p:nvSpPr>
        <p:spPr>
          <a:xfrm>
            <a:off x="4865461" y="55090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7" name="Gwiazda 5-ramienna 66"/>
          <p:cNvSpPr/>
          <p:nvPr/>
        </p:nvSpPr>
        <p:spPr>
          <a:xfrm>
            <a:off x="6303736" y="55186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8" name="Gwiazda 5-ramienna 67"/>
          <p:cNvSpPr/>
          <p:nvPr/>
        </p:nvSpPr>
        <p:spPr>
          <a:xfrm>
            <a:off x="6665686" y="55090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69" name="Gwiazda 5-ramienna 68"/>
          <p:cNvSpPr/>
          <p:nvPr/>
        </p:nvSpPr>
        <p:spPr>
          <a:xfrm>
            <a:off x="7018111" y="55186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0" name="Gwiazda 5-ramienna 69"/>
          <p:cNvSpPr/>
          <p:nvPr/>
        </p:nvSpPr>
        <p:spPr>
          <a:xfrm>
            <a:off x="6656161" y="580435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1" name="Gwiazda 5-ramienna 70"/>
          <p:cNvSpPr/>
          <p:nvPr/>
        </p:nvSpPr>
        <p:spPr>
          <a:xfrm>
            <a:off x="7027636" y="580435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Reduced fault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3314700" y="810550"/>
          <a:ext cx="4837176" cy="525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184"/>
                <a:gridCol w="447851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820141"/>
              </a:tblGrid>
              <a:tr h="164592">
                <a:tc>
                  <a:txBody>
                    <a:bodyPr/>
                    <a:lstStyle/>
                    <a:p>
                      <a:pPr algn="ctr"/>
                      <a:endParaRPr lang="en-US" sz="900" b="1" noProof="0" dirty="0"/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en-US" sz="1600" b="1" i="0" noProof="0" dirty="0" smtClean="0"/>
                        <a:t>Faults</a:t>
                      </a:r>
                      <a:endParaRPr lang="en-US" sz="1600" b="1" i="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rowSpan="17">
                  <a:txBody>
                    <a:bodyPr/>
                    <a:lstStyle/>
                    <a:p>
                      <a:pPr algn="ctr"/>
                      <a:r>
                        <a:rPr lang="en-US" sz="1600" b="1" noProof="0" dirty="0" smtClean="0"/>
                        <a:t>Tests</a:t>
                      </a:r>
                      <a:endParaRPr lang="en-US" sz="1600" b="1" noProof="0" dirty="0"/>
                    </a:p>
                  </a:txBody>
                  <a:tcPr marL="0"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i="1" dirty="0" smtClean="0">
                          <a:solidFill>
                            <a:schemeClr val="bg1"/>
                          </a:solidFill>
                        </a:rPr>
                        <a:t>abcd</a:t>
                      </a:r>
                      <a:endParaRPr lang="pl-PL" sz="1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/0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b="1" i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r>
                        <a:rPr lang="pl-PL" sz="900" b="1" i="0" dirty="0" smtClean="0">
                          <a:solidFill>
                            <a:schemeClr val="bg1"/>
                          </a:solidFill>
                        </a:rPr>
                        <a:t>/1</a:t>
                      </a:r>
                      <a:endParaRPr lang="pl-PL" sz="9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noProof="0" smtClean="0">
                          <a:solidFill>
                            <a:schemeClr val="bg1"/>
                          </a:solidFill>
                        </a:rPr>
                        <a:t>Selected</a:t>
                      </a:r>
                      <a:endParaRPr lang="en-US" sz="1300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noProof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noProof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noProof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noProof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noProof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noProof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0111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noProof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noProof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noProof="0" dirty="0" smtClean="0">
                          <a:solidFill>
                            <a:schemeClr val="bg1"/>
                          </a:solidFill>
                        </a:rPr>
                        <a:t>Selected</a:t>
                      </a:r>
                      <a:endParaRPr lang="en-US" sz="13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686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noProof="0" dirty="0" smtClean="0">
                          <a:solidFill>
                            <a:schemeClr val="bg1"/>
                          </a:solidFill>
                        </a:rPr>
                        <a:t>Essential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1011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noProof="0" dirty="0" smtClean="0">
                          <a:solidFill>
                            <a:schemeClr val="bg1"/>
                          </a:solidFill>
                        </a:rPr>
                        <a:t>Essential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1101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1110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noProof="0" dirty="0" smtClean="0">
                          <a:solidFill>
                            <a:schemeClr val="bg1"/>
                          </a:solidFill>
                        </a:rPr>
                        <a:t>Essential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pl-PL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 smtClean="0">
                          <a:solidFill>
                            <a:schemeClr val="bg1"/>
                          </a:solidFill>
                        </a:rPr>
                        <a:t>1111</a:t>
                      </a:r>
                      <a:endParaRPr lang="pl-PL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3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828675" y="1504950"/>
            <a:ext cx="2476500" cy="2695575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en-US" sz="1800" dirty="0" smtClean="0"/>
              <a:t>The minimal test set</a:t>
            </a:r>
            <a:r>
              <a:rPr lang="pl-PL" sz="1800" dirty="0" smtClean="0"/>
              <a:t>: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US" sz="1800" dirty="0" smtClean="0"/>
              <a:t>0000</a:t>
            </a:r>
            <a:endParaRPr lang="pl-PL" sz="1800" dirty="0" smtClean="0"/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US" sz="1800" dirty="0" smtClean="0"/>
              <a:t>1001</a:t>
            </a:r>
            <a:endParaRPr lang="pl-PL" sz="1800" dirty="0" smtClean="0"/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US" sz="1800" dirty="0" smtClean="0"/>
              <a:t>1010 </a:t>
            </a:r>
            <a:endParaRPr lang="pl-PL" sz="1800" dirty="0" smtClean="0"/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US" sz="1800" dirty="0" smtClean="0"/>
              <a:t>1100 </a:t>
            </a:r>
            <a:endParaRPr lang="pl-PL" sz="1800" dirty="0" smtClean="0"/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US" sz="1800" dirty="0" smtClean="0"/>
              <a:t>1110  </a:t>
            </a:r>
            <a:r>
              <a:rPr lang="pl-PL" sz="1800" dirty="0" smtClean="0"/>
              <a:t/>
            </a:r>
            <a:br>
              <a:rPr lang="pl-PL" sz="1800" dirty="0" smtClean="0"/>
            </a:br>
            <a:endParaRPr lang="en-US" sz="1800" dirty="0" smtClean="0"/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US" sz="1800" dirty="0" smtClean="0"/>
              <a:t>The minimum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en-US" sz="1800" dirty="0" smtClean="0"/>
              <a:t>number of tests = 5</a:t>
            </a:r>
          </a:p>
        </p:txBody>
      </p:sp>
      <p:sp>
        <p:nvSpPr>
          <p:cNvPr id="75" name="Gwiazda 5-ramienna 74"/>
          <p:cNvSpPr/>
          <p:nvPr/>
        </p:nvSpPr>
        <p:spPr>
          <a:xfrm>
            <a:off x="4503511" y="14704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6" name="Gwiazda 5-ramienna 75"/>
          <p:cNvSpPr/>
          <p:nvPr/>
        </p:nvSpPr>
        <p:spPr>
          <a:xfrm>
            <a:off x="7018111" y="14704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7" name="Gwiazda 5-ramienna 76"/>
          <p:cNvSpPr/>
          <p:nvPr/>
        </p:nvSpPr>
        <p:spPr>
          <a:xfrm>
            <a:off x="4493986" y="20419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8" name="Gwiazda 5-ramienna 77"/>
          <p:cNvSpPr/>
          <p:nvPr/>
        </p:nvSpPr>
        <p:spPr>
          <a:xfrm>
            <a:off x="7018111" y="17562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79" name="Gwiazda 5-ramienna 78"/>
          <p:cNvSpPr/>
          <p:nvPr/>
        </p:nvSpPr>
        <p:spPr>
          <a:xfrm>
            <a:off x="7018111" y="20515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0" name="Gwiazda 5-ramienna 79"/>
          <p:cNvSpPr/>
          <p:nvPr/>
        </p:nvSpPr>
        <p:spPr>
          <a:xfrm>
            <a:off x="7018111" y="23277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1" name="Gwiazda 5-ramienna 80"/>
          <p:cNvSpPr/>
          <p:nvPr/>
        </p:nvSpPr>
        <p:spPr>
          <a:xfrm>
            <a:off x="4493986" y="26134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2" name="Gwiazda 5-ramienna 81"/>
          <p:cNvSpPr/>
          <p:nvPr/>
        </p:nvSpPr>
        <p:spPr>
          <a:xfrm>
            <a:off x="7018111" y="26134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3" name="Gwiazda 5-ramienna 82"/>
          <p:cNvSpPr/>
          <p:nvPr/>
        </p:nvSpPr>
        <p:spPr>
          <a:xfrm>
            <a:off x="7027636" y="290875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4" name="Gwiazda 5-ramienna 83"/>
          <p:cNvSpPr/>
          <p:nvPr/>
        </p:nvSpPr>
        <p:spPr>
          <a:xfrm>
            <a:off x="6303736" y="32040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5" name="Gwiazda 5-ramienna 84"/>
          <p:cNvSpPr/>
          <p:nvPr/>
        </p:nvSpPr>
        <p:spPr>
          <a:xfrm>
            <a:off x="6656161" y="31945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6" name="Gwiazda 5-ramienna 85"/>
          <p:cNvSpPr/>
          <p:nvPr/>
        </p:nvSpPr>
        <p:spPr>
          <a:xfrm>
            <a:off x="7027636" y="31945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7" name="Gwiazda 5-ramienna 86"/>
          <p:cNvSpPr/>
          <p:nvPr/>
        </p:nvSpPr>
        <p:spPr>
          <a:xfrm>
            <a:off x="6656161" y="34897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8" name="Gwiazda 5-ramienna 87"/>
          <p:cNvSpPr/>
          <p:nvPr/>
        </p:nvSpPr>
        <p:spPr>
          <a:xfrm>
            <a:off x="7027636" y="34897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9" name="Gwiazda 5-ramienna 88"/>
          <p:cNvSpPr/>
          <p:nvPr/>
        </p:nvSpPr>
        <p:spPr>
          <a:xfrm>
            <a:off x="4132036" y="37755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0" name="Gwiazda 5-ramienna 89"/>
          <p:cNvSpPr/>
          <p:nvPr/>
        </p:nvSpPr>
        <p:spPr>
          <a:xfrm>
            <a:off x="5941786" y="406127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1" name="Gwiazda 5-ramienna 90"/>
          <p:cNvSpPr/>
          <p:nvPr/>
        </p:nvSpPr>
        <p:spPr>
          <a:xfrm>
            <a:off x="6665686" y="40708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2" name="Gwiazda 5-ramienna 91"/>
          <p:cNvSpPr/>
          <p:nvPr/>
        </p:nvSpPr>
        <p:spPr>
          <a:xfrm>
            <a:off x="4141561" y="4356554"/>
            <a:ext cx="290285" cy="20320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3" name="Gwiazda 5-ramienna 92"/>
          <p:cNvSpPr/>
          <p:nvPr/>
        </p:nvSpPr>
        <p:spPr>
          <a:xfrm>
            <a:off x="5217886" y="4366079"/>
            <a:ext cx="290285" cy="203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4" name="Gwiazda 5-ramienna 93"/>
          <p:cNvSpPr/>
          <p:nvPr/>
        </p:nvSpPr>
        <p:spPr>
          <a:xfrm>
            <a:off x="5932261" y="46423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5" name="Gwiazda 5-ramienna 94"/>
          <p:cNvSpPr/>
          <p:nvPr/>
        </p:nvSpPr>
        <p:spPr>
          <a:xfrm>
            <a:off x="6656161" y="46423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6" name="Gwiazda 5-ramienna 95"/>
          <p:cNvSpPr/>
          <p:nvPr/>
        </p:nvSpPr>
        <p:spPr>
          <a:xfrm>
            <a:off x="4141561" y="4928054"/>
            <a:ext cx="290285" cy="20320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7" name="Gwiazda 5-ramienna 96"/>
          <p:cNvSpPr/>
          <p:nvPr/>
        </p:nvSpPr>
        <p:spPr>
          <a:xfrm>
            <a:off x="5579836" y="4937579"/>
            <a:ext cx="290285" cy="203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8" name="Gwiazda 5-ramienna 97"/>
          <p:cNvSpPr/>
          <p:nvPr/>
        </p:nvSpPr>
        <p:spPr>
          <a:xfrm>
            <a:off x="6665686" y="4937579"/>
            <a:ext cx="290285" cy="20320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9" name="Gwiazda 5-ramienna 98"/>
          <p:cNvSpPr/>
          <p:nvPr/>
        </p:nvSpPr>
        <p:spPr>
          <a:xfrm>
            <a:off x="5932261" y="52233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0" name="Gwiazda 5-ramienna 99"/>
          <p:cNvSpPr/>
          <p:nvPr/>
        </p:nvSpPr>
        <p:spPr>
          <a:xfrm>
            <a:off x="6665686" y="521380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1" name="Gwiazda 5-ramienna 100"/>
          <p:cNvSpPr/>
          <p:nvPr/>
        </p:nvSpPr>
        <p:spPr>
          <a:xfrm>
            <a:off x="7018111" y="5223329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2" name="Gwiazda 5-ramienna 101"/>
          <p:cNvSpPr/>
          <p:nvPr/>
        </p:nvSpPr>
        <p:spPr>
          <a:xfrm>
            <a:off x="4865461" y="5509079"/>
            <a:ext cx="290285" cy="203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3" name="Gwiazda 5-ramienna 102"/>
          <p:cNvSpPr/>
          <p:nvPr/>
        </p:nvSpPr>
        <p:spPr>
          <a:xfrm>
            <a:off x="6303736" y="5518604"/>
            <a:ext cx="290285" cy="20320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4" name="Gwiazda 5-ramienna 103"/>
          <p:cNvSpPr/>
          <p:nvPr/>
        </p:nvSpPr>
        <p:spPr>
          <a:xfrm>
            <a:off x="6665686" y="5509079"/>
            <a:ext cx="290285" cy="20320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5" name="Gwiazda 5-ramienna 104"/>
          <p:cNvSpPr/>
          <p:nvPr/>
        </p:nvSpPr>
        <p:spPr>
          <a:xfrm>
            <a:off x="7018111" y="5518604"/>
            <a:ext cx="290285" cy="20320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6" name="Gwiazda 5-ramienna 105"/>
          <p:cNvSpPr/>
          <p:nvPr/>
        </p:nvSpPr>
        <p:spPr>
          <a:xfrm>
            <a:off x="6656161" y="580435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07" name="Gwiazda 5-ramienna 106"/>
          <p:cNvSpPr/>
          <p:nvPr/>
        </p:nvSpPr>
        <p:spPr>
          <a:xfrm>
            <a:off x="7027636" y="5804354"/>
            <a:ext cx="290285" cy="203200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2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2077477"/>
            <a:ext cx="9144000" cy="123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hangingPunct="0"/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LAB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3</a:t>
            </a:r>
            <a:b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</a:rPr>
              <a:t>ATPG and fault simulation </a:t>
            </a:r>
            <a:r>
              <a:rPr lang="en-US" sz="3600" dirty="0" smtClean="0">
                <a:solidFill>
                  <a:schemeClr val="accent1"/>
                </a:solidFill>
                <a:latin typeface="Cambria" pitchFamily="18" charset="0"/>
              </a:rPr>
              <a:t>(</a:t>
            </a:r>
            <a:r>
              <a:rPr lang="pl-PL" sz="3600" dirty="0" smtClean="0">
                <a:solidFill>
                  <a:schemeClr val="accent1"/>
                </a:solidFill>
                <a:latin typeface="Cambria" pitchFamily="18" charset="0"/>
              </a:rPr>
              <a:t>3</a:t>
            </a:r>
            <a:r>
              <a:rPr lang="en-US" sz="3600" dirty="0" smtClean="0">
                <a:solidFill>
                  <a:schemeClr val="accent1"/>
                </a:solidFill>
                <a:latin typeface="Cambria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826" y="249238"/>
            <a:ext cx="6823674" cy="458787"/>
          </a:xfrm>
        </p:spPr>
        <p:txBody>
          <a:bodyPr/>
          <a:lstStyle/>
          <a:p>
            <a:r>
              <a:rPr lang="en-US" dirty="0" smtClean="0"/>
              <a:t>Exercise</a:t>
            </a:r>
            <a:r>
              <a:rPr lang="pl-PL" dirty="0" smtClean="0"/>
              <a:t> 1</a:t>
            </a:r>
            <a:r>
              <a:rPr lang="en-US" dirty="0" smtClean="0"/>
              <a:t>: Removal of redundancy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275" y="832104"/>
            <a:ext cx="8229600" cy="61264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255" name="Obraz 25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6148" y="1704976"/>
            <a:ext cx="7664555" cy="3853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redundant circuit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5" name="Obraz 4" descr="1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85467" y="3907857"/>
            <a:ext cx="7781544" cy="1562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ATPG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04368" y="1381100"/>
            <a:ext cx="3429036" cy="4511673"/>
            <a:chOff x="2189" y="8864"/>
            <a:chExt cx="5196" cy="18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826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//  command: 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Statistics Report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Stuck-at 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Fault Classes              #faults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               (total)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FU (full)                  56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DS (det_simulation)     45 (80.36%)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RE (redundant)          11 (19.64%)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Coverage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test_coverage     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fault_coverage              80.36%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atpg_effectiveness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#test_patterns                     5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#simulated_patterns                6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CPU_time (secs)                  1.5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12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132389" y="1385553"/>
            <a:ext cx="3429036" cy="3459740"/>
            <a:chOff x="2189" y="8864"/>
            <a:chExt cx="5196" cy="122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163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accent2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  command: report_faults -class RE</a:t>
              </a:r>
            </a:p>
            <a:p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type    code    pin_pathname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----   ------   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</a:t>
              </a:r>
              <a:r>
                <a:rPr lang="en-US" sz="1200" noProof="1">
                  <a:solidFill>
                    <a:srgbClr val="9BBB59"/>
                  </a:solidFill>
                  <a:latin typeface="Consolas" pitchFamily="49" charset="0"/>
                </a:rPr>
                <a:t>1     RE      /NAND1/OUT</a:t>
              </a:r>
            </a:p>
            <a:p>
              <a:r>
                <a:rPr lang="en-US" sz="1200" noProof="1">
                  <a:solidFill>
                    <a:srgbClr val="9BBB59"/>
                  </a:solidFill>
                  <a:latin typeface="Consolas" pitchFamily="49" charset="0"/>
                </a:rPr>
                <a:t>      0     EQ      /NAND1/IN0</a:t>
              </a:r>
            </a:p>
            <a:p>
              <a:r>
                <a:rPr lang="en-US" sz="1200" noProof="1">
                  <a:solidFill>
                    <a:srgbClr val="9BBB59"/>
                  </a:solidFill>
                  <a:latin typeface="Consolas" pitchFamily="49" charset="0"/>
                </a:rPr>
                <a:t>      0     EQ      /NAND1/IN1</a:t>
              </a:r>
            </a:p>
            <a:p>
              <a:r>
                <a:rPr lang="en-US" sz="1200" noProof="1">
                  <a:solidFill>
                    <a:srgbClr val="9BBB59"/>
                  </a:solidFill>
                  <a:latin typeface="Consolas" pitchFamily="49" charset="0"/>
                </a:rPr>
                <a:t>      0     EQ      /b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/b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EQ      /NAND1/IN0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/NOT1/OUT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0     EQ      /NOT1/IN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EQ      /AND1/IN1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/NAND3/IN0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/NAND2/IN1</a:t>
              </a:r>
              <a:endParaRPr lang="en-US" sz="1200" noProof="1" smtClean="0">
                <a:solidFill>
                  <a:schemeClr val="accent3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823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Redundant faults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327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Exercise </a:t>
            </a:r>
            <a:r>
              <a:rPr lang="pl-PL" dirty="0" smtClean="0"/>
              <a:t>1</a:t>
            </a:r>
            <a:r>
              <a:rPr lang="en-US" dirty="0" smtClean="0"/>
              <a:t>: Path sensitization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275" y="886968"/>
            <a:ext cx="8229600" cy="56692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0" name="Content Placeholder 2"/>
          <p:cNvSpPr txBox="1">
            <a:spLocks/>
          </p:cNvSpPr>
          <p:nvPr/>
        </p:nvSpPr>
        <p:spPr bwMode="auto">
          <a:xfrm>
            <a:off x="914400" y="1097150"/>
            <a:ext cx="3734851" cy="773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Find test pattern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 for f/1</a:t>
            </a: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grpSp>
        <p:nvGrpSpPr>
          <p:cNvPr id="92" name="Grupa 198"/>
          <p:cNvGrpSpPr/>
          <p:nvPr/>
        </p:nvGrpSpPr>
        <p:grpSpPr>
          <a:xfrm>
            <a:off x="958850" y="2074263"/>
            <a:ext cx="7931150" cy="3103227"/>
            <a:chOff x="958850" y="1110361"/>
            <a:chExt cx="7931150" cy="3103227"/>
          </a:xfrm>
        </p:grpSpPr>
        <p:sp>
          <p:nvSpPr>
            <p:cNvPr id="93" name="Text Box 109"/>
            <p:cNvSpPr txBox="1">
              <a:spLocks noChangeArrowheads="1"/>
            </p:cNvSpPr>
            <p:nvPr/>
          </p:nvSpPr>
          <p:spPr bwMode="auto">
            <a:xfrm>
              <a:off x="984277" y="1110361"/>
              <a:ext cx="30809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a</a:t>
              </a:r>
              <a:endParaRPr lang="pl-PL" sz="2000" dirty="0"/>
            </a:p>
          </p:txBody>
        </p:sp>
        <p:grpSp>
          <p:nvGrpSpPr>
            <p:cNvPr id="94" name="Grupa 143"/>
            <p:cNvGrpSpPr/>
            <p:nvPr/>
          </p:nvGrpSpPr>
          <p:grpSpPr>
            <a:xfrm>
              <a:off x="958850" y="1252351"/>
              <a:ext cx="7931150" cy="2961237"/>
              <a:chOff x="958850" y="1252351"/>
              <a:chExt cx="7931150" cy="2961237"/>
            </a:xfrm>
          </p:grpSpPr>
          <p:grpSp>
            <p:nvGrpSpPr>
              <p:cNvPr id="95" name="Grupa 14"/>
              <p:cNvGrpSpPr/>
              <p:nvPr/>
            </p:nvGrpSpPr>
            <p:grpSpPr>
              <a:xfrm>
                <a:off x="958850" y="1252351"/>
                <a:ext cx="5645149" cy="1047750"/>
                <a:chOff x="-276831" y="1995301"/>
                <a:chExt cx="5645149" cy="1047750"/>
              </a:xfrm>
            </p:grpSpPr>
            <p:sp>
              <p:nvSpPr>
                <p:cNvPr id="175" name="Line 92"/>
                <p:cNvSpPr>
                  <a:spLocks noChangeShapeType="1"/>
                </p:cNvSpPr>
                <p:nvPr/>
              </p:nvSpPr>
              <p:spPr bwMode="auto">
                <a:xfrm>
                  <a:off x="2648931" y="2528700"/>
                  <a:ext cx="2719387" cy="187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-276831" y="2808099"/>
                  <a:ext cx="2260483" cy="1776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Line 90"/>
                <p:cNvSpPr>
                  <a:spLocks noChangeShapeType="1"/>
                </p:cNvSpPr>
                <p:nvPr/>
              </p:nvSpPr>
              <p:spPr bwMode="auto">
                <a:xfrm>
                  <a:off x="-252701" y="2198370"/>
                  <a:ext cx="2236353" cy="13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AutoShap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1780452" y="1995301"/>
                  <a:ext cx="1169988" cy="1047750"/>
                </a:xfrm>
                <a:prstGeom prst="flowChartDelay">
                  <a:avLst/>
                </a:pr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6" name="Grupa 79"/>
              <p:cNvGrpSpPr/>
              <p:nvPr/>
            </p:nvGrpSpPr>
            <p:grpSpPr>
              <a:xfrm>
                <a:off x="1450465" y="1582679"/>
                <a:ext cx="1224575" cy="966086"/>
                <a:chOff x="1603964" y="2528829"/>
                <a:chExt cx="1224575" cy="966086"/>
              </a:xfrm>
            </p:grpSpPr>
            <p:grpSp>
              <p:nvGrpSpPr>
                <p:cNvPr id="171" name="Group 105"/>
                <p:cNvGrpSpPr>
                  <a:grpSpLocks noChangeAspect="1"/>
                </p:cNvGrpSpPr>
                <p:nvPr/>
              </p:nvGrpSpPr>
              <p:grpSpPr bwMode="auto">
                <a:xfrm>
                  <a:off x="1659317" y="2528829"/>
                  <a:ext cx="1169222" cy="966086"/>
                  <a:chOff x="1624" y="2064"/>
                  <a:chExt cx="316" cy="261"/>
                </a:xfrm>
                <a:solidFill>
                  <a:srgbClr val="FFFFFF"/>
                </a:solidFill>
              </p:grpSpPr>
              <p:sp>
                <p:nvSpPr>
                  <p:cNvPr id="173" name="AutoShap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877" y="2163"/>
                    <a:ext cx="63" cy="63"/>
                  </a:xfrm>
                  <a:prstGeom prst="flowChartConnector">
                    <a:avLst/>
                  </a:prstGeom>
                  <a:grpFill/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4" name="AutoShape 107"/>
                  <p:cNvSpPr>
                    <a:spLocks noChangeAspect="1" noChangeArrowheads="1"/>
                  </p:cNvSpPr>
                  <p:nvPr/>
                </p:nvSpPr>
                <p:spPr bwMode="auto">
                  <a:xfrm rot="5400000">
                    <a:off x="1618" y="2070"/>
                    <a:ext cx="261" cy="250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 w="34925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2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1603964" y="2829895"/>
                  <a:ext cx="785191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pl-PL" sz="1600" dirty="0" smtClean="0"/>
                    <a:t>NOT 1</a:t>
                  </a:r>
                  <a:endParaRPr lang="pl-PL" sz="1600" dirty="0"/>
                </a:p>
              </p:txBody>
            </p:sp>
          </p:grpSp>
          <p:sp>
            <p:nvSpPr>
              <p:cNvPr id="97" name="Text Box 109"/>
              <p:cNvSpPr txBox="1">
                <a:spLocks noChangeArrowheads="1"/>
              </p:cNvSpPr>
              <p:nvPr/>
            </p:nvSpPr>
            <p:spPr bwMode="auto">
              <a:xfrm>
                <a:off x="3134497" y="1561589"/>
                <a:ext cx="843501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AND 1</a:t>
                </a:r>
                <a:endParaRPr lang="pl-PL" sz="2000" dirty="0"/>
              </a:p>
            </p:txBody>
          </p:sp>
          <p:grpSp>
            <p:nvGrpSpPr>
              <p:cNvPr id="98" name="Grupa 45"/>
              <p:cNvGrpSpPr/>
              <p:nvPr/>
            </p:nvGrpSpPr>
            <p:grpSpPr>
              <a:xfrm>
                <a:off x="971550" y="2699357"/>
                <a:ext cx="3905249" cy="1077913"/>
                <a:chOff x="4343503" y="3213707"/>
                <a:chExt cx="3905249" cy="1077913"/>
              </a:xfrm>
            </p:grpSpPr>
            <p:grpSp>
              <p:nvGrpSpPr>
                <p:cNvPr id="161" name="Grupa 64"/>
                <p:cNvGrpSpPr/>
                <p:nvPr/>
              </p:nvGrpSpPr>
              <p:grpSpPr>
                <a:xfrm>
                  <a:off x="4343503" y="3213707"/>
                  <a:ext cx="3905249" cy="1077913"/>
                  <a:chOff x="4448007" y="3246251"/>
                  <a:chExt cx="3905249" cy="1077913"/>
                </a:xfrm>
              </p:grpSpPr>
              <p:sp>
                <p:nvSpPr>
                  <p:cNvPr id="163" name="Line 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386469" y="3791744"/>
                    <a:ext cx="966787" cy="607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4" name="Line 69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6457542" y="3255776"/>
                    <a:ext cx="31908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5" name="Line 7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6446429" y="4309876"/>
                    <a:ext cx="31750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6" name="Line 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48007" y="4084450"/>
                    <a:ext cx="2109547" cy="982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7" name="Line 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48007" y="3474848"/>
                    <a:ext cx="2109545" cy="984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8" name="Freeform 68"/>
                  <p:cNvSpPr>
                    <a:spLocks noChangeAspect="1"/>
                  </p:cNvSpPr>
                  <p:nvPr/>
                </p:nvSpPr>
                <p:spPr bwMode="auto">
                  <a:xfrm>
                    <a:off x="6421029" y="3246251"/>
                    <a:ext cx="406400" cy="1077913"/>
                  </a:xfrm>
                  <a:custGeom>
                    <a:avLst/>
                    <a:gdLst>
                      <a:gd name="T0" fmla="*/ 9 w 102"/>
                      <a:gd name="T1" fmla="*/ 2 h 270"/>
                      <a:gd name="T2" fmla="*/ 23 w 102"/>
                      <a:gd name="T3" fmla="*/ 38 h 270"/>
                      <a:gd name="T4" fmla="*/ 35 w 102"/>
                      <a:gd name="T5" fmla="*/ 68 h 270"/>
                      <a:gd name="T6" fmla="*/ 41 w 102"/>
                      <a:gd name="T7" fmla="*/ 114 h 270"/>
                      <a:gd name="T8" fmla="*/ 39 w 102"/>
                      <a:gd name="T9" fmla="*/ 143 h 270"/>
                      <a:gd name="T10" fmla="*/ 36 w 102"/>
                      <a:gd name="T11" fmla="*/ 173 h 270"/>
                      <a:gd name="T12" fmla="*/ 33 w 102"/>
                      <a:gd name="T13" fmla="*/ 194 h 270"/>
                      <a:gd name="T14" fmla="*/ 26 w 102"/>
                      <a:gd name="T15" fmla="*/ 213 h 270"/>
                      <a:gd name="T16" fmla="*/ 18 w 102"/>
                      <a:gd name="T17" fmla="*/ 231 h 270"/>
                      <a:gd name="T18" fmla="*/ 9 w 102"/>
                      <a:gd name="T19" fmla="*/ 254 h 270"/>
                      <a:gd name="T20" fmla="*/ 0 w 102"/>
                      <a:gd name="T21" fmla="*/ 270 h 270"/>
                      <a:gd name="T22" fmla="*/ 93 w 102"/>
                      <a:gd name="T23" fmla="*/ 269 h 270"/>
                      <a:gd name="T24" fmla="*/ 99 w 102"/>
                      <a:gd name="T25" fmla="*/ 236 h 270"/>
                      <a:gd name="T26" fmla="*/ 102 w 102"/>
                      <a:gd name="T27" fmla="*/ 8 h 270"/>
                      <a:gd name="T28" fmla="*/ 93 w 102"/>
                      <a:gd name="T29" fmla="*/ 0 h 270"/>
                      <a:gd name="T30" fmla="*/ 9 w 102"/>
                      <a:gd name="T31" fmla="*/ 2 h 270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02"/>
                      <a:gd name="T49" fmla="*/ 0 h 270"/>
                      <a:gd name="T50" fmla="*/ 102 w 102"/>
                      <a:gd name="T51" fmla="*/ 270 h 270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02" h="270">
                        <a:moveTo>
                          <a:pt x="9" y="2"/>
                        </a:moveTo>
                        <a:lnTo>
                          <a:pt x="23" y="38"/>
                        </a:lnTo>
                        <a:lnTo>
                          <a:pt x="35" y="68"/>
                        </a:lnTo>
                        <a:lnTo>
                          <a:pt x="41" y="114"/>
                        </a:lnTo>
                        <a:lnTo>
                          <a:pt x="39" y="143"/>
                        </a:lnTo>
                        <a:lnTo>
                          <a:pt x="36" y="173"/>
                        </a:lnTo>
                        <a:lnTo>
                          <a:pt x="33" y="194"/>
                        </a:lnTo>
                        <a:lnTo>
                          <a:pt x="26" y="213"/>
                        </a:lnTo>
                        <a:lnTo>
                          <a:pt x="18" y="231"/>
                        </a:lnTo>
                        <a:lnTo>
                          <a:pt x="9" y="254"/>
                        </a:lnTo>
                        <a:lnTo>
                          <a:pt x="0" y="270"/>
                        </a:lnTo>
                        <a:lnTo>
                          <a:pt x="93" y="269"/>
                        </a:lnTo>
                        <a:lnTo>
                          <a:pt x="99" y="236"/>
                        </a:lnTo>
                        <a:lnTo>
                          <a:pt x="102" y="8"/>
                        </a:lnTo>
                        <a:lnTo>
                          <a:pt x="93" y="0"/>
                        </a:lnTo>
                        <a:lnTo>
                          <a:pt x="9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9" name="Arc 72"/>
                  <p:cNvSpPr>
                    <a:spLocks noChangeAspect="1"/>
                  </p:cNvSpPr>
                  <p:nvPr/>
                </p:nvSpPr>
                <p:spPr bwMode="auto">
                  <a:xfrm flipV="1">
                    <a:off x="6765736" y="3306576"/>
                    <a:ext cx="930275" cy="1012825"/>
                  </a:xfrm>
                  <a:custGeom>
                    <a:avLst/>
                    <a:gdLst>
                      <a:gd name="T0" fmla="*/ 0 w 19668"/>
                      <a:gd name="T1" fmla="*/ 375 h 21600"/>
                      <a:gd name="T2" fmla="*/ 930275 w 19668"/>
                      <a:gd name="T3" fmla="*/ 539423 h 21600"/>
                      <a:gd name="T4" fmla="*/ 27102 w 19668"/>
                      <a:gd name="T5" fmla="*/ 1012825 h 21600"/>
                      <a:gd name="T6" fmla="*/ 0 60000 65536"/>
                      <a:gd name="T7" fmla="*/ 0 60000 65536"/>
                      <a:gd name="T8" fmla="*/ 0 60000 65536"/>
                      <a:gd name="T9" fmla="*/ 0 w 19668"/>
                      <a:gd name="T10" fmla="*/ 0 h 21600"/>
                      <a:gd name="T11" fmla="*/ 19668 w 19668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668" h="21600" fill="none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</a:path>
                      <a:path w="19668" h="21600" stroke="0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  <a:lnTo>
                          <a:pt x="573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0" name="Arc 71"/>
                  <p:cNvSpPr>
                    <a:spLocks noChangeAspect="1"/>
                  </p:cNvSpPr>
                  <p:nvPr/>
                </p:nvSpPr>
                <p:spPr bwMode="auto">
                  <a:xfrm>
                    <a:off x="6764368" y="3246251"/>
                    <a:ext cx="930275" cy="1012825"/>
                  </a:xfrm>
                  <a:custGeom>
                    <a:avLst/>
                    <a:gdLst>
                      <a:gd name="T0" fmla="*/ 0 w 19668"/>
                      <a:gd name="T1" fmla="*/ 375 h 21600"/>
                      <a:gd name="T2" fmla="*/ 930275 w 19668"/>
                      <a:gd name="T3" fmla="*/ 539423 h 21600"/>
                      <a:gd name="T4" fmla="*/ 27102 w 19668"/>
                      <a:gd name="T5" fmla="*/ 1012825 h 21600"/>
                      <a:gd name="T6" fmla="*/ 0 60000 65536"/>
                      <a:gd name="T7" fmla="*/ 0 60000 65536"/>
                      <a:gd name="T8" fmla="*/ 0 60000 65536"/>
                      <a:gd name="T9" fmla="*/ 0 w 19668"/>
                      <a:gd name="T10" fmla="*/ 0 h 21600"/>
                      <a:gd name="T11" fmla="*/ 19668 w 19668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668" h="21600" fill="none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</a:path>
                      <a:path w="19668" h="21600" stroke="0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  <a:lnTo>
                          <a:pt x="573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2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6584545" y="3526686"/>
                  <a:ext cx="681597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pl-PL" sz="2000" dirty="0" smtClean="0"/>
                    <a:t>OR 1</a:t>
                  </a:r>
                  <a:endParaRPr lang="pl-PL" sz="2000" dirty="0"/>
                </a:p>
              </p:txBody>
            </p:sp>
          </p:grpSp>
          <p:sp>
            <p:nvSpPr>
              <p:cNvPr id="99" name="Text Box 109"/>
              <p:cNvSpPr txBox="1">
                <a:spLocks noChangeArrowheads="1"/>
              </p:cNvSpPr>
              <p:nvPr/>
            </p:nvSpPr>
            <p:spPr bwMode="auto">
              <a:xfrm>
                <a:off x="962368" y="1731599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b</a:t>
                </a:r>
                <a:endParaRPr lang="pl-PL" sz="2000" dirty="0"/>
              </a:p>
            </p:txBody>
          </p:sp>
          <p:sp>
            <p:nvSpPr>
              <p:cNvPr id="100" name="Text Box 109"/>
              <p:cNvSpPr txBox="1">
                <a:spLocks noChangeArrowheads="1"/>
              </p:cNvSpPr>
              <p:nvPr/>
            </p:nvSpPr>
            <p:spPr bwMode="auto">
              <a:xfrm>
                <a:off x="981058" y="2588333"/>
                <a:ext cx="29367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c</a:t>
                </a:r>
                <a:endParaRPr lang="pl-PL" sz="2000" dirty="0"/>
              </a:p>
            </p:txBody>
          </p:sp>
          <p:sp>
            <p:nvSpPr>
              <p:cNvPr id="101" name="Text Box 109"/>
              <p:cNvSpPr txBox="1">
                <a:spLocks noChangeArrowheads="1"/>
              </p:cNvSpPr>
              <p:nvPr/>
            </p:nvSpPr>
            <p:spPr bwMode="auto">
              <a:xfrm>
                <a:off x="981058" y="3198961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d</a:t>
                </a:r>
                <a:endParaRPr lang="pl-PL" sz="2000" dirty="0"/>
              </a:p>
            </p:txBody>
          </p:sp>
          <p:sp>
            <p:nvSpPr>
              <p:cNvPr id="102" name="Text Box 109"/>
              <p:cNvSpPr txBox="1">
                <a:spLocks noChangeArrowheads="1"/>
              </p:cNvSpPr>
              <p:nvPr/>
            </p:nvSpPr>
            <p:spPr bwMode="auto">
              <a:xfrm>
                <a:off x="2717216" y="1721840"/>
                <a:ext cx="26321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f</a:t>
                </a:r>
                <a:endParaRPr lang="pl-PL" sz="2000" dirty="0"/>
              </a:p>
            </p:txBody>
          </p:sp>
          <p:grpSp>
            <p:nvGrpSpPr>
              <p:cNvPr id="103" name="Grupa 46"/>
              <p:cNvGrpSpPr/>
              <p:nvPr/>
            </p:nvGrpSpPr>
            <p:grpSpPr>
              <a:xfrm>
                <a:off x="4412659" y="3033534"/>
                <a:ext cx="2172290" cy="1049337"/>
                <a:chOff x="824376" y="1700034"/>
                <a:chExt cx="2172290" cy="1049337"/>
              </a:xfrm>
            </p:grpSpPr>
            <p:sp>
              <p:nvSpPr>
                <p:cNvPr id="156" name="Line 93"/>
                <p:cNvSpPr>
                  <a:spLocks noChangeShapeType="1"/>
                </p:cNvSpPr>
                <p:nvPr/>
              </p:nvSpPr>
              <p:spPr bwMode="auto">
                <a:xfrm>
                  <a:off x="2272175" y="2220740"/>
                  <a:ext cx="724491" cy="3348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Line 94"/>
                <p:cNvSpPr>
                  <a:spLocks noChangeShapeType="1"/>
                </p:cNvSpPr>
                <p:nvPr/>
              </p:nvSpPr>
              <p:spPr bwMode="auto">
                <a:xfrm>
                  <a:off x="824376" y="25255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58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1281579" y="1700034"/>
                  <a:ext cx="1431926" cy="1049337"/>
                  <a:chOff x="1037" y="1589"/>
                  <a:chExt cx="360" cy="264"/>
                </a:xfrm>
                <a:solidFill>
                  <a:srgbClr val="FFFFFF"/>
                </a:solidFill>
              </p:grpSpPr>
              <p:sp>
                <p:nvSpPr>
                  <p:cNvPr id="159" name="AutoShape 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34" y="1688"/>
                    <a:ext cx="63" cy="63"/>
                  </a:xfrm>
                  <a:prstGeom prst="flowChartConnector">
                    <a:avLst/>
                  </a:prstGeom>
                  <a:grpFill/>
                  <a:ln w="349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0" name="AutoShape 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37" y="1589"/>
                    <a:ext cx="295" cy="264"/>
                  </a:xfrm>
                  <a:prstGeom prst="flowChartDelay">
                    <a:avLst/>
                  </a:prstGeom>
                  <a:grpFill/>
                  <a:ln w="34925" cap="flat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4" name="Grupa 62"/>
              <p:cNvGrpSpPr/>
              <p:nvPr/>
            </p:nvGrpSpPr>
            <p:grpSpPr>
              <a:xfrm>
                <a:off x="6586828" y="2046115"/>
                <a:ext cx="2303172" cy="1074738"/>
                <a:chOff x="3359892" y="1703215"/>
                <a:chExt cx="2303172" cy="1074738"/>
              </a:xfrm>
            </p:grpSpPr>
            <p:sp>
              <p:nvSpPr>
                <p:cNvPr id="147" name="Line 99"/>
                <p:cNvSpPr>
                  <a:spLocks noChangeShapeType="1"/>
                </p:cNvSpPr>
                <p:nvPr/>
              </p:nvSpPr>
              <p:spPr bwMode="auto">
                <a:xfrm>
                  <a:off x="4824864" y="2233440"/>
                  <a:ext cx="8382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AutoShap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5011337" y="2101678"/>
                  <a:ext cx="250825" cy="250825"/>
                </a:xfrm>
                <a:prstGeom prst="flowChartConnector">
                  <a:avLst/>
                </a:pr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Line 5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46099" y="1709565"/>
                  <a:ext cx="317500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Line 5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33399" y="2765253"/>
                  <a:ext cx="319088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Line 100"/>
                <p:cNvSpPr>
                  <a:spLocks noChangeShapeType="1"/>
                </p:cNvSpPr>
                <p:nvPr/>
              </p:nvSpPr>
              <p:spPr bwMode="auto">
                <a:xfrm>
                  <a:off x="3359892" y="25255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Line 101"/>
                <p:cNvSpPr>
                  <a:spLocks noChangeShapeType="1"/>
                </p:cNvSpPr>
                <p:nvPr/>
              </p:nvSpPr>
              <p:spPr bwMode="auto">
                <a:xfrm>
                  <a:off x="3359892" y="19159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54"/>
                <p:cNvSpPr>
                  <a:spLocks noChangeAspect="1"/>
                </p:cNvSpPr>
                <p:nvPr/>
              </p:nvSpPr>
              <p:spPr bwMode="auto">
                <a:xfrm>
                  <a:off x="3707999" y="1703215"/>
                  <a:ext cx="404813" cy="1074738"/>
                </a:xfrm>
                <a:custGeom>
                  <a:avLst/>
                  <a:gdLst>
                    <a:gd name="T0" fmla="*/ 9 w 102"/>
                    <a:gd name="T1" fmla="*/ 2 h 270"/>
                    <a:gd name="T2" fmla="*/ 23 w 102"/>
                    <a:gd name="T3" fmla="*/ 38 h 270"/>
                    <a:gd name="T4" fmla="*/ 35 w 102"/>
                    <a:gd name="T5" fmla="*/ 68 h 270"/>
                    <a:gd name="T6" fmla="*/ 41 w 102"/>
                    <a:gd name="T7" fmla="*/ 114 h 270"/>
                    <a:gd name="T8" fmla="*/ 39 w 102"/>
                    <a:gd name="T9" fmla="*/ 143 h 270"/>
                    <a:gd name="T10" fmla="*/ 36 w 102"/>
                    <a:gd name="T11" fmla="*/ 173 h 270"/>
                    <a:gd name="T12" fmla="*/ 33 w 102"/>
                    <a:gd name="T13" fmla="*/ 194 h 270"/>
                    <a:gd name="T14" fmla="*/ 26 w 102"/>
                    <a:gd name="T15" fmla="*/ 213 h 270"/>
                    <a:gd name="T16" fmla="*/ 18 w 102"/>
                    <a:gd name="T17" fmla="*/ 231 h 270"/>
                    <a:gd name="T18" fmla="*/ 9 w 102"/>
                    <a:gd name="T19" fmla="*/ 254 h 270"/>
                    <a:gd name="T20" fmla="*/ 0 w 102"/>
                    <a:gd name="T21" fmla="*/ 270 h 270"/>
                    <a:gd name="T22" fmla="*/ 93 w 102"/>
                    <a:gd name="T23" fmla="*/ 269 h 270"/>
                    <a:gd name="T24" fmla="*/ 99 w 102"/>
                    <a:gd name="T25" fmla="*/ 236 h 270"/>
                    <a:gd name="T26" fmla="*/ 102 w 102"/>
                    <a:gd name="T27" fmla="*/ 8 h 270"/>
                    <a:gd name="T28" fmla="*/ 93 w 102"/>
                    <a:gd name="T29" fmla="*/ 0 h 270"/>
                    <a:gd name="T30" fmla="*/ 9 w 102"/>
                    <a:gd name="T31" fmla="*/ 2 h 27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2"/>
                    <a:gd name="T49" fmla="*/ 0 h 270"/>
                    <a:gd name="T50" fmla="*/ 102 w 102"/>
                    <a:gd name="T51" fmla="*/ 270 h 27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2" h="270">
                      <a:moveTo>
                        <a:pt x="9" y="2"/>
                      </a:moveTo>
                      <a:lnTo>
                        <a:pt x="23" y="38"/>
                      </a:lnTo>
                      <a:lnTo>
                        <a:pt x="35" y="68"/>
                      </a:lnTo>
                      <a:lnTo>
                        <a:pt x="41" y="114"/>
                      </a:lnTo>
                      <a:lnTo>
                        <a:pt x="39" y="143"/>
                      </a:lnTo>
                      <a:lnTo>
                        <a:pt x="36" y="173"/>
                      </a:lnTo>
                      <a:lnTo>
                        <a:pt x="33" y="194"/>
                      </a:lnTo>
                      <a:lnTo>
                        <a:pt x="26" y="213"/>
                      </a:lnTo>
                      <a:lnTo>
                        <a:pt x="18" y="231"/>
                      </a:lnTo>
                      <a:lnTo>
                        <a:pt x="9" y="254"/>
                      </a:lnTo>
                      <a:lnTo>
                        <a:pt x="0" y="270"/>
                      </a:lnTo>
                      <a:lnTo>
                        <a:pt x="93" y="269"/>
                      </a:lnTo>
                      <a:lnTo>
                        <a:pt x="99" y="236"/>
                      </a:lnTo>
                      <a:lnTo>
                        <a:pt x="102" y="8"/>
                      </a:lnTo>
                      <a:lnTo>
                        <a:pt x="93" y="0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Arc 58"/>
                <p:cNvSpPr>
                  <a:spLocks noChangeAspect="1"/>
                </p:cNvSpPr>
                <p:nvPr/>
              </p:nvSpPr>
              <p:spPr bwMode="auto">
                <a:xfrm flipV="1">
                  <a:off x="4060944" y="1761133"/>
                  <a:ext cx="931862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2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Arc 57"/>
                <p:cNvSpPr>
                  <a:spLocks noChangeAspect="1"/>
                </p:cNvSpPr>
                <p:nvPr/>
              </p:nvSpPr>
              <p:spPr bwMode="auto">
                <a:xfrm>
                  <a:off x="4049549" y="1703365"/>
                  <a:ext cx="931863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3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Line 108"/>
              <p:cNvSpPr>
                <a:spLocks noChangeShapeType="1"/>
              </p:cNvSpPr>
              <p:nvPr/>
            </p:nvSpPr>
            <p:spPr bwMode="auto">
              <a:xfrm flipV="1">
                <a:off x="966787" y="4152899"/>
                <a:ext cx="3445871" cy="4764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108"/>
              <p:cNvSpPr>
                <a:spLocks noChangeShapeType="1"/>
              </p:cNvSpPr>
              <p:nvPr/>
            </p:nvSpPr>
            <p:spPr bwMode="auto">
              <a:xfrm flipV="1">
                <a:off x="4412659" y="3848100"/>
                <a:ext cx="0" cy="31750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Line 108"/>
              <p:cNvSpPr>
                <a:spLocks noChangeShapeType="1"/>
              </p:cNvSpPr>
              <p:nvPr/>
            </p:nvSpPr>
            <p:spPr bwMode="auto">
              <a:xfrm flipV="1">
                <a:off x="6593680" y="1774031"/>
                <a:ext cx="2383" cy="492919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108"/>
              <p:cNvSpPr>
                <a:spLocks noChangeShapeType="1"/>
              </p:cNvSpPr>
              <p:nvPr/>
            </p:nvSpPr>
            <p:spPr bwMode="auto">
              <a:xfrm flipV="1">
                <a:off x="6580187" y="2859880"/>
                <a:ext cx="6351" cy="707231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Text Box 109"/>
              <p:cNvSpPr txBox="1">
                <a:spLocks noChangeArrowheads="1"/>
              </p:cNvSpPr>
              <p:nvPr/>
            </p:nvSpPr>
            <p:spPr bwMode="auto">
              <a:xfrm>
                <a:off x="976141" y="3813478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e</a:t>
                </a:r>
                <a:endParaRPr lang="pl-PL" sz="2000" dirty="0"/>
              </a:p>
            </p:txBody>
          </p:sp>
          <p:sp>
            <p:nvSpPr>
              <p:cNvPr id="136" name="Text Box 109"/>
              <p:cNvSpPr txBox="1">
                <a:spLocks noChangeArrowheads="1"/>
              </p:cNvSpPr>
              <p:nvPr/>
            </p:nvSpPr>
            <p:spPr bwMode="auto">
              <a:xfrm>
                <a:off x="5243342" y="1364835"/>
                <a:ext cx="30489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g</a:t>
                </a:r>
                <a:endParaRPr lang="pl-PL" sz="2000" dirty="0"/>
              </a:p>
            </p:txBody>
          </p:sp>
          <p:sp>
            <p:nvSpPr>
              <p:cNvPr id="137" name="Text Box 109"/>
              <p:cNvSpPr txBox="1">
                <a:spLocks noChangeArrowheads="1"/>
              </p:cNvSpPr>
              <p:nvPr/>
            </p:nvSpPr>
            <p:spPr bwMode="auto">
              <a:xfrm>
                <a:off x="4411679" y="2899078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h</a:t>
                </a:r>
                <a:endParaRPr lang="pl-PL" sz="2000" dirty="0"/>
              </a:p>
            </p:txBody>
          </p:sp>
          <p:sp>
            <p:nvSpPr>
              <p:cNvPr id="138" name="Text Box 109"/>
              <p:cNvSpPr txBox="1">
                <a:spLocks noChangeArrowheads="1"/>
              </p:cNvSpPr>
              <p:nvPr/>
            </p:nvSpPr>
            <p:spPr bwMode="auto">
              <a:xfrm>
                <a:off x="6295393" y="2859748"/>
                <a:ext cx="24397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i</a:t>
                </a:r>
                <a:endParaRPr lang="pl-PL" sz="2000" dirty="0"/>
              </a:p>
            </p:txBody>
          </p:sp>
          <p:sp>
            <p:nvSpPr>
              <p:cNvPr id="139" name="Text Box 109"/>
              <p:cNvSpPr txBox="1">
                <a:spLocks noChangeArrowheads="1"/>
              </p:cNvSpPr>
              <p:nvPr/>
            </p:nvSpPr>
            <p:spPr bwMode="auto">
              <a:xfrm>
                <a:off x="8544522" y="2217784"/>
                <a:ext cx="2856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z</a:t>
                </a:r>
                <a:endParaRPr lang="pl-PL" sz="2000" dirty="0"/>
              </a:p>
            </p:txBody>
          </p:sp>
          <p:sp>
            <p:nvSpPr>
              <p:cNvPr id="140" name="Text Box 109"/>
              <p:cNvSpPr txBox="1">
                <a:spLocks noChangeArrowheads="1"/>
              </p:cNvSpPr>
              <p:nvPr/>
            </p:nvSpPr>
            <p:spPr bwMode="auto">
              <a:xfrm>
                <a:off x="4931097" y="3361363"/>
                <a:ext cx="100860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NAND 1</a:t>
                </a:r>
                <a:endParaRPr lang="pl-PL" sz="2000" dirty="0"/>
              </a:p>
            </p:txBody>
          </p:sp>
          <p:sp>
            <p:nvSpPr>
              <p:cNvPr id="141" name="Text Box 109"/>
              <p:cNvSpPr txBox="1">
                <a:spLocks noChangeArrowheads="1"/>
              </p:cNvSpPr>
              <p:nvPr/>
            </p:nvSpPr>
            <p:spPr bwMode="auto">
              <a:xfrm>
                <a:off x="7135454" y="2385278"/>
                <a:ext cx="78899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NOR1</a:t>
                </a:r>
                <a:endParaRPr lang="pl-PL" sz="2000" dirty="0"/>
              </a:p>
            </p:txBody>
          </p:sp>
        </p:grpSp>
      </p:grpSp>
      <p:sp>
        <p:nvSpPr>
          <p:cNvPr id="62" name="Text Box 109"/>
          <p:cNvSpPr txBox="1">
            <a:spLocks noChangeArrowheads="1"/>
          </p:cNvSpPr>
          <p:nvPr/>
        </p:nvSpPr>
        <p:spPr bwMode="auto">
          <a:xfrm>
            <a:off x="2713255" y="2979868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0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63" name="Text Box 109"/>
          <p:cNvSpPr txBox="1">
            <a:spLocks noChangeArrowheads="1"/>
          </p:cNvSpPr>
          <p:nvPr/>
        </p:nvSpPr>
        <p:spPr bwMode="auto">
          <a:xfrm>
            <a:off x="4516315" y="2730388"/>
            <a:ext cx="3328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D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64" name="Text Box 109"/>
          <p:cNvSpPr txBox="1">
            <a:spLocks noChangeArrowheads="1"/>
          </p:cNvSpPr>
          <p:nvPr/>
        </p:nvSpPr>
        <p:spPr bwMode="auto">
          <a:xfrm>
            <a:off x="1148355" y="2991216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1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65" name="Text Box 109"/>
          <p:cNvSpPr txBox="1">
            <a:spLocks noChangeArrowheads="1"/>
          </p:cNvSpPr>
          <p:nvPr/>
        </p:nvSpPr>
        <p:spPr bwMode="auto">
          <a:xfrm>
            <a:off x="8546871" y="3540527"/>
            <a:ext cx="3328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D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66" name="Text Box 109"/>
          <p:cNvSpPr txBox="1">
            <a:spLocks noChangeArrowheads="1"/>
          </p:cNvSpPr>
          <p:nvPr/>
        </p:nvSpPr>
        <p:spPr bwMode="auto">
          <a:xfrm>
            <a:off x="1148355" y="2088979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1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67" name="Text Box 109"/>
          <p:cNvSpPr txBox="1">
            <a:spLocks noChangeArrowheads="1"/>
          </p:cNvSpPr>
          <p:nvPr/>
        </p:nvSpPr>
        <p:spPr bwMode="auto">
          <a:xfrm>
            <a:off x="6601439" y="4169217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008000"/>
                </a:solidFill>
              </a:rPr>
              <a:t>0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68" name="Text Box 109"/>
          <p:cNvSpPr txBox="1">
            <a:spLocks noChangeArrowheads="1"/>
          </p:cNvSpPr>
          <p:nvPr/>
        </p:nvSpPr>
        <p:spPr bwMode="auto">
          <a:xfrm>
            <a:off x="4435568" y="4203237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1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69" name="Text Box 109"/>
          <p:cNvSpPr txBox="1">
            <a:spLocks noChangeArrowheads="1"/>
          </p:cNvSpPr>
          <p:nvPr/>
        </p:nvSpPr>
        <p:spPr bwMode="auto">
          <a:xfrm>
            <a:off x="4446908" y="4826950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1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70" name="Text Box 109"/>
          <p:cNvSpPr txBox="1">
            <a:spLocks noChangeArrowheads="1"/>
          </p:cNvSpPr>
          <p:nvPr/>
        </p:nvSpPr>
        <p:spPr bwMode="auto">
          <a:xfrm>
            <a:off x="1148355" y="5121796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1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71" name="Text Box 109"/>
          <p:cNvSpPr txBox="1">
            <a:spLocks noChangeArrowheads="1"/>
          </p:cNvSpPr>
          <p:nvPr/>
        </p:nvSpPr>
        <p:spPr bwMode="auto">
          <a:xfrm>
            <a:off x="1148355" y="3885712"/>
            <a:ext cx="3257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008000"/>
                </a:solidFill>
              </a:rPr>
              <a:t>X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72" name="Text Box 109"/>
          <p:cNvSpPr txBox="1">
            <a:spLocks noChangeArrowheads="1"/>
          </p:cNvSpPr>
          <p:nvPr/>
        </p:nvSpPr>
        <p:spPr bwMode="auto">
          <a:xfrm>
            <a:off x="1148355" y="4509423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1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73" name="Text Box 109"/>
          <p:cNvSpPr txBox="1">
            <a:spLocks noChangeArrowheads="1"/>
          </p:cNvSpPr>
          <p:nvPr/>
        </p:nvSpPr>
        <p:spPr bwMode="auto">
          <a:xfrm>
            <a:off x="1532619" y="3885711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1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74" name="Text Box 109"/>
          <p:cNvSpPr txBox="1">
            <a:spLocks noChangeArrowheads="1"/>
          </p:cNvSpPr>
          <p:nvPr/>
        </p:nvSpPr>
        <p:spPr bwMode="auto">
          <a:xfrm>
            <a:off x="1532619" y="4509423"/>
            <a:ext cx="3257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008000"/>
                </a:solidFill>
              </a:rPr>
              <a:t>X</a:t>
            </a:r>
            <a:endParaRPr lang="pl-PL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84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Redundant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275" y="832104"/>
            <a:ext cx="8229600" cy="61264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6148" y="1704976"/>
            <a:ext cx="7664555" cy="3853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modification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6148" y="1704976"/>
            <a:ext cx="7664555" cy="3853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waveforms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8" name="Picture 7" descr="Screen Shot 2014-01-07 at 11.47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941" y="3254933"/>
            <a:ext cx="7321177" cy="1223732"/>
          </a:xfrm>
          <a:prstGeom prst="rect">
            <a:avLst/>
          </a:prstGeom>
        </p:spPr>
      </p:pic>
      <p:pic>
        <p:nvPicPr>
          <p:cNvPr id="10" name="Picture 9" descr="Screen Shot 2014-01-07 at 11.42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730375"/>
            <a:ext cx="7082115" cy="849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Exercise 2: Test point insertion</a:t>
            </a:r>
            <a:r>
              <a:rPr lang="pl-PL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300" y="2488725"/>
            <a:ext cx="5496630" cy="275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ATPG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04368" y="1381100"/>
            <a:ext cx="3429036" cy="4511673"/>
            <a:chOff x="2189" y="8864"/>
            <a:chExt cx="5196" cy="18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826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accent2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  command: 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Statistics Report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Stuck-at 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Fault Classes              #faults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               (total)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FU (full)                  56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DS (det_simulation)     45 (80.36%)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RE (redundant)          11 (19.64%)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Coverage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test_coverage     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fault_coverage              80.36%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atpg_effectiveness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#test_patterns                     5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#simulated_patterns                6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CPU_time (secs)                  1.2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12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132389" y="1385551"/>
            <a:ext cx="3429036" cy="3460062"/>
            <a:chOff x="2189" y="8864"/>
            <a:chExt cx="5196" cy="14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385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rgbClr val="C0504D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rgbClr val="C0504D"/>
                  </a:solidFill>
                  <a:latin typeface="Consolas" pitchFamily="49" charset="0"/>
                </a:rPr>
                <a:t>/  command: report_faults -class RE</a:t>
              </a:r>
            </a:p>
            <a:p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type    code    pin_pathname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----   ------   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/NAND1/OUT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0     EQ      /NAND1/IN0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0     EQ      /NAND1/IN1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0     EQ      /b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/b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EQ      /NAND1/IN0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</a:t>
              </a:r>
              <a:r>
                <a:rPr lang="en-US" sz="1200" noProof="1">
                  <a:solidFill>
                    <a:schemeClr val="accent3"/>
                  </a:solidFill>
                  <a:latin typeface="Consolas" pitchFamily="49" charset="0"/>
                </a:rPr>
                <a:t>1     RE      /NOT1/OUT</a:t>
              </a:r>
            </a:p>
            <a:p>
              <a:r>
                <a:rPr lang="en-US" sz="1200" noProof="1">
                  <a:solidFill>
                    <a:schemeClr val="accent3"/>
                  </a:solidFill>
                  <a:latin typeface="Consolas" pitchFamily="49" charset="0"/>
                </a:rPr>
                <a:t>      0     EQ      /NOT1/IN</a:t>
              </a:r>
            </a:p>
            <a:p>
              <a:r>
                <a:rPr lang="en-US" sz="1200" noProof="1">
                  <a:solidFill>
                    <a:schemeClr val="accent3"/>
                  </a:solidFill>
                  <a:latin typeface="Consolas" pitchFamily="49" charset="0"/>
                </a:rPr>
                <a:t>      1     EQ      /AND1/IN1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/NAND3/IN0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/NAND2/IN1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823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Redundant faults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15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New observation 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100" name="Obraz 9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300" y="1939925"/>
            <a:ext cx="5496630" cy="3311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ATPG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04368" y="1381100"/>
            <a:ext cx="3429036" cy="4511673"/>
            <a:chOff x="2189" y="8864"/>
            <a:chExt cx="5196" cy="18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826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accent2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  command: 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Statistics Report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Stuck-at 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Fault Classes              #faults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               (total)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FU (full)                  66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DS (det_simulation)     58 (87.88%)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RE (redundant)           8 (12.12%)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Coverage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test_coverage     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fault_coverage              87.88%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atpg_effectiveness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#test_patterns                     6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#simulated_patterns                8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CPU_time (secs)                  1.2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12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132389" y="1385553"/>
            <a:ext cx="3429036" cy="2930680"/>
            <a:chOff x="2189" y="8864"/>
            <a:chExt cx="5196" cy="122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163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rgbClr val="C0504D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rgbClr val="C0504D"/>
                  </a:solidFill>
                  <a:latin typeface="Consolas" pitchFamily="49" charset="0"/>
                </a:rPr>
                <a:t>/  command: report_faults -class RE</a:t>
              </a:r>
            </a:p>
            <a:p>
              <a:endParaRPr lang="en-US" sz="1200" noProof="1">
                <a:solidFill>
                  <a:srgbClr val="C0504D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type    code    pin_pathname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----   ------   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/NAND1/OUT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0     EQ      /NAND1/IN0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0     EQ      /NAND1/IN1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0     EQ      /b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/b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EQ      /NAND1/IN0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1     RE      /NAND3/IN0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</a:t>
              </a:r>
              <a:r>
                <a:rPr lang="en-US" sz="1200" noProof="1">
                  <a:solidFill>
                    <a:schemeClr val="accent3"/>
                  </a:solidFill>
                  <a:latin typeface="Consolas" pitchFamily="49" charset="0"/>
                </a:rPr>
                <a:t> 1     RE      /NAND2/IN1</a:t>
              </a:r>
              <a:endParaRPr lang="en-US" sz="1200" noProof="1" smtClean="0">
                <a:solidFill>
                  <a:schemeClr val="accent3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823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Redundant faults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425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New test points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140" name="Obraz 13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300" y="1015047"/>
            <a:ext cx="5496630" cy="4246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ATPG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04368" y="1381100"/>
            <a:ext cx="3429036" cy="4511673"/>
            <a:chOff x="2189" y="8864"/>
            <a:chExt cx="5196" cy="18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826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//  command: 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Statistics Report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Stuck-at 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Fault Classes              #faults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               (total)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FU (full)                  80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  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DS (det_simulation)     79 (98.75%)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RE (redundant)           1 ( 1.25%)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Coverage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test_coverage     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fault_coverage              98.75%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atpg_effectiveness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#test_patterns                    10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#simulated_patterns               10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CPU_time (secs)                  1.2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12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132389" y="1385549"/>
            <a:ext cx="3429036" cy="1647762"/>
            <a:chOff x="2189" y="8864"/>
            <a:chExt cx="5196" cy="69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625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rgbClr val="C0504D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rgbClr val="C0504D"/>
                  </a:solidFill>
                  <a:latin typeface="Consolas" pitchFamily="49" charset="0"/>
                </a:rPr>
                <a:t>/  command: report_faults -class RE</a:t>
              </a:r>
            </a:p>
            <a:p>
              <a:endParaRPr lang="en-US" sz="1200" noProof="1">
                <a:solidFill>
                  <a:srgbClr val="C0504D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type    code    pin_pathname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----   ------   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</a:t>
              </a:r>
              <a:r>
                <a:rPr lang="en-US" sz="1200" noProof="1">
                  <a:solidFill>
                    <a:schemeClr val="accent3"/>
                  </a:solidFill>
                  <a:latin typeface="Consolas" pitchFamily="49" charset="0"/>
                </a:rPr>
                <a:t>1     RE      /NAND3/IN0</a:t>
              </a:r>
              <a:endParaRPr lang="en-US" sz="1200" noProof="1" smtClean="0">
                <a:solidFill>
                  <a:schemeClr val="accent3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823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Redundant faults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35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915" y="249238"/>
            <a:ext cx="6933585" cy="458787"/>
          </a:xfrm>
        </p:spPr>
        <p:txBody>
          <a:bodyPr/>
          <a:lstStyle/>
          <a:p>
            <a:r>
              <a:rPr lang="en-US" dirty="0" smtClean="0"/>
              <a:t>Circuit with test points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141" name="Obraz 14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300" y="1012508"/>
            <a:ext cx="5500898" cy="5330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pattern data for f/1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2413391" y="1981352"/>
            <a:ext cx="5006789" cy="2787363"/>
            <a:chOff x="2189" y="9122"/>
            <a:chExt cx="7744" cy="1296"/>
          </a:xfrm>
          <a:effectLst/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744" cy="1225"/>
            </a:xfrm>
            <a:prstGeom prst="roundRect">
              <a:avLst>
                <a:gd name="adj" fmla="val 5649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 dist="12700">
                <a:schemeClr val="tx1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None/>
              </a:pPr>
              <a:endParaRPr lang="en-US" sz="1100" dirty="0" smtClean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ASCII_PATTERN_FILE_VERSION </a:t>
              </a: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= 2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;</a:t>
              </a: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SETUP =</a:t>
              </a:r>
            </a:p>
            <a:p>
              <a:pPr>
                <a:buNone/>
              </a:pP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declare input bus "PI" = "/a", "/b", "/c", "/d", "/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e”;</a:t>
              </a: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declare output bus "PO" = "/z";</a:t>
              </a:r>
            </a:p>
            <a:p>
              <a:pPr>
                <a:buNone/>
              </a:pP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end;</a:t>
              </a:r>
            </a:p>
            <a:p>
              <a:pPr>
                <a:buNone/>
              </a:pP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SCAN_TEST 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=</a:t>
              </a: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pattern = 0;</a:t>
              </a: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force   "PI" "11011" 0;</a:t>
              </a: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measure "PO" "1" 1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;</a:t>
              </a: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end;</a:t>
              </a:r>
              <a:endParaRPr lang="pl-PL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5196" cy="130"/>
            </a:xfrm>
            <a:prstGeom prst="round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defTabSz="914400">
                <a:spcAft>
                  <a:spcPts val="1000"/>
                </a:spcAft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Test pattern description file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 for f/1: c1_pat_f1.ascii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</p:grp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892040" y="5298440"/>
            <a:ext cx="1013459" cy="431800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>
              <a:spcAft>
                <a:spcPts val="1000"/>
              </a:spcAf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Test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pattern</a:t>
            </a:r>
            <a:r>
              <a:rPr kumimoji="0" lang="pl-PL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: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pl-PL" sz="1000" dirty="0" smtClean="0">
                <a:solidFill>
                  <a:schemeClr val="tx1"/>
                </a:solidFill>
                <a:latin typeface="+mj-lt"/>
              </a:rPr>
            </a:b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Arial"/>
              </a:rPr>
              <a:t>abcde =</a:t>
            </a:r>
            <a:r>
              <a:rPr lang="en-US" sz="1000" dirty="0" smtClean="0">
                <a:latin typeface="+mj-lt"/>
              </a:rPr>
              <a:t>11011</a:t>
            </a:r>
            <a:endParaRPr kumimoji="0" lang="pl-PL" sz="1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10" name="Łącznik prosty ze strzałką 9"/>
          <p:cNvCxnSpPr>
            <a:stCxn id="7" idx="0"/>
          </p:cNvCxnSpPr>
          <p:nvPr/>
        </p:nvCxnSpPr>
        <p:spPr>
          <a:xfrm rot="16200000" flipV="1">
            <a:off x="4408805" y="4308475"/>
            <a:ext cx="1038860" cy="94107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276214" y="5285740"/>
            <a:ext cx="1387226" cy="444500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Expected response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pl-PL" sz="1000" dirty="0" smtClean="0">
                <a:solidFill>
                  <a:schemeClr val="tx1"/>
                </a:solidFill>
                <a:latin typeface="+mj-lt"/>
              </a:rPr>
            </a:b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z = 1</a:t>
            </a:r>
            <a:endParaRPr kumimoji="0" lang="pl-PL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15" name="Łącznik prosty ze strzałką 14"/>
          <p:cNvCxnSpPr>
            <a:stCxn id="14" idx="0"/>
          </p:cNvCxnSpPr>
          <p:nvPr/>
        </p:nvCxnSpPr>
        <p:spPr>
          <a:xfrm rot="5400000" flipH="1" flipV="1">
            <a:off x="3590195" y="4799232"/>
            <a:ext cx="866140" cy="10687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>
            <a:stCxn id="47" idx="0"/>
          </p:cNvCxnSpPr>
          <p:nvPr/>
        </p:nvCxnSpPr>
        <p:spPr>
          <a:xfrm rot="16200000" flipV="1">
            <a:off x="4895802" y="3531918"/>
            <a:ext cx="2029460" cy="1473103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7365806" y="5283200"/>
            <a:ext cx="1046674" cy="422275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chemeClr val="tx1"/>
                </a:solidFill>
                <a:latin typeface="+mj-lt"/>
              </a:rPr>
              <a:t>Primary input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s</a:t>
            </a:r>
            <a:r>
              <a:rPr lang="en-US" sz="1000" dirty="0" smtClean="0">
                <a:solidFill>
                  <a:schemeClr val="tx1"/>
                </a:solidFill>
                <a:latin typeface="+mj-lt"/>
              </a:rPr>
              <a:t> designators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28" name="Łącznik prosty ze strzałką 27"/>
          <p:cNvCxnSpPr>
            <a:stCxn id="27" idx="0"/>
          </p:cNvCxnSpPr>
          <p:nvPr/>
        </p:nvCxnSpPr>
        <p:spPr>
          <a:xfrm rot="16200000" flipV="1">
            <a:off x="6014676" y="3408733"/>
            <a:ext cx="2146298" cy="160263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/>
          <p:cNvCxnSpPr/>
          <p:nvPr/>
        </p:nvCxnSpPr>
        <p:spPr>
          <a:xfrm rot="10800000">
            <a:off x="4778371" y="3070136"/>
            <a:ext cx="2251077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6123746" y="5283200"/>
            <a:ext cx="1046674" cy="422275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chemeClr val="tx1"/>
                </a:solidFill>
                <a:latin typeface="+mj-lt"/>
              </a:rPr>
              <a:t>Primary output designator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49" name="Łącznik prosty ze strzałką 48"/>
          <p:cNvCxnSpPr/>
          <p:nvPr/>
        </p:nvCxnSpPr>
        <p:spPr>
          <a:xfrm rot="10800000">
            <a:off x="4854392" y="3241496"/>
            <a:ext cx="40766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Łącznik prosty ze strzałką 50"/>
          <p:cNvCxnSpPr/>
          <p:nvPr/>
        </p:nvCxnSpPr>
        <p:spPr>
          <a:xfrm rot="10800000">
            <a:off x="3898712" y="4239716"/>
            <a:ext cx="48386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ze strzałką 54"/>
          <p:cNvCxnSpPr/>
          <p:nvPr/>
        </p:nvCxnSpPr>
        <p:spPr>
          <a:xfrm rot="10800000">
            <a:off x="3845192" y="4407356"/>
            <a:ext cx="25526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129860" y="1097150"/>
            <a:ext cx="5254363" cy="60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Test pattern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 for f/1: abcde = 11011</a:t>
            </a: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425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ATPG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665188" y="1381101"/>
            <a:ext cx="3429036" cy="4289905"/>
            <a:chOff x="2189" y="8864"/>
            <a:chExt cx="5196" cy="179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733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accent2"/>
                  </a:solidFill>
                  <a:latin typeface="Consolas" pitchFamily="49" charset="0"/>
                </a:rPr>
                <a:t>/</a:t>
              </a:r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  command: 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Statistics Report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Stuck-at 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Fault Classes              #faults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                       (total)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  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FU (full)                   94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  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DS (det_simulation)     94 (100.00%)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Coverage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test_coverage      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fault_coverage     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atpg_effectiveness          100.00%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--------------------------------------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#test_patterns                     13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#simulated_patterns                13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CPU_time (secs)                   1.2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--------------------------------------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12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347849" y="1385549"/>
            <a:ext cx="3236333" cy="1647762"/>
            <a:chOff x="2189" y="8864"/>
            <a:chExt cx="4904" cy="69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4904" cy="625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rgbClr val="C0504D"/>
                  </a:solidFill>
                  <a:latin typeface="Consolas" pitchFamily="49" charset="0"/>
                </a:rPr>
                <a:t>//  command: report_faults -class RE</a:t>
              </a:r>
            </a:p>
            <a:p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type    code    pin_pathname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    ----   ------   ------------------------------------</a:t>
              </a:r>
            </a:p>
            <a:p>
              <a:r>
                <a:rPr lang="en-US" sz="1200" noProof="1">
                  <a:solidFill>
                    <a:schemeClr val="accent3"/>
                  </a:solidFill>
                  <a:latin typeface="Consolas" pitchFamily="49" charset="0"/>
                </a:rPr>
                <a:t>//  Warning: No faults reported.</a:t>
              </a:r>
              <a:endParaRPr lang="en-US" sz="1200" noProof="1" smtClean="0">
                <a:solidFill>
                  <a:schemeClr val="accent3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1823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Redundant faults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468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2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Prostokąt 9"/>
          <p:cNvSpPr/>
          <p:nvPr/>
        </p:nvSpPr>
        <p:spPr>
          <a:xfrm>
            <a:off x="0" y="19723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AB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4</a:t>
            </a:r>
          </a:p>
          <a:p>
            <a:pPr algn="ctr" defTabSz="91440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</a:rPr>
              <a:t>Pseudorandom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674" y="249238"/>
            <a:ext cx="7179825" cy="458787"/>
          </a:xfrm>
        </p:spPr>
        <p:txBody>
          <a:bodyPr/>
          <a:lstStyle/>
          <a:p>
            <a:r>
              <a:rPr lang="en-US" noProof="1" smtClean="0"/>
              <a:t>Fibonacci LFSR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grpSp>
        <p:nvGrpSpPr>
          <p:cNvPr id="60" name="Grupa 38"/>
          <p:cNvGrpSpPr/>
          <p:nvPr/>
        </p:nvGrpSpPr>
        <p:grpSpPr>
          <a:xfrm>
            <a:off x="5376615" y="1075010"/>
            <a:ext cx="372790" cy="372790"/>
            <a:chOff x="1929384" y="3813048"/>
            <a:chExt cx="274320" cy="274320"/>
          </a:xfrm>
        </p:grpSpPr>
        <p:sp>
          <p:nvSpPr>
            <p:cNvPr id="67" name="Elipsa 66"/>
            <p:cNvSpPr/>
            <p:nvPr/>
          </p:nvSpPr>
          <p:spPr>
            <a:xfrm>
              <a:off x="1929384" y="3813048"/>
              <a:ext cx="274320" cy="274320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68" name="Łącznik prosty 67"/>
            <p:cNvCxnSpPr/>
            <p:nvPr/>
          </p:nvCxnSpPr>
          <p:spPr>
            <a:xfrm rot="16200000" flipH="1">
              <a:off x="1990787" y="3949638"/>
              <a:ext cx="158626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Łącznik prosty 68"/>
            <p:cNvCxnSpPr/>
            <p:nvPr/>
          </p:nvCxnSpPr>
          <p:spPr>
            <a:xfrm rot="10800000" flipH="1">
              <a:off x="1987550" y="3949638"/>
              <a:ext cx="16510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Łącznik prosty ze strzałką 60"/>
          <p:cNvCxnSpPr/>
          <p:nvPr/>
        </p:nvCxnSpPr>
        <p:spPr>
          <a:xfrm>
            <a:off x="3284220" y="1955802"/>
            <a:ext cx="482918" cy="15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y ze strzałką 61"/>
          <p:cNvCxnSpPr/>
          <p:nvPr/>
        </p:nvCxnSpPr>
        <p:spPr>
          <a:xfrm>
            <a:off x="4290060" y="1955802"/>
            <a:ext cx="496253" cy="15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Łącznik prosty ze strzałką 62"/>
          <p:cNvCxnSpPr/>
          <p:nvPr/>
        </p:nvCxnSpPr>
        <p:spPr>
          <a:xfrm rot="16200000" flipV="1">
            <a:off x="5305631" y="1698830"/>
            <a:ext cx="517525" cy="2765"/>
          </a:xfrm>
          <a:prstGeom prst="straightConnector1">
            <a:avLst/>
          </a:prstGeom>
          <a:ln>
            <a:solidFill>
              <a:schemeClr val="accent2"/>
            </a:solidFill>
            <a:headEnd type="oval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łamany 63"/>
          <p:cNvCxnSpPr>
            <a:stCxn id="56" idx="3"/>
            <a:endCxn id="67" idx="6"/>
          </p:cNvCxnSpPr>
          <p:nvPr/>
        </p:nvCxnSpPr>
        <p:spPr>
          <a:xfrm flipH="1" flipV="1">
            <a:off x="5749405" y="1261405"/>
            <a:ext cx="575195" cy="695983"/>
          </a:xfrm>
          <a:prstGeom prst="bentConnector3">
            <a:avLst>
              <a:gd name="adj1" fmla="val -39743"/>
            </a:avLst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Łącznik łamany 64"/>
          <p:cNvCxnSpPr/>
          <p:nvPr/>
        </p:nvCxnSpPr>
        <p:spPr>
          <a:xfrm rot="10800000" flipH="1">
            <a:off x="2781299" y="1261406"/>
            <a:ext cx="2595315" cy="695983"/>
          </a:xfrm>
          <a:prstGeom prst="bentConnector3">
            <a:avLst>
              <a:gd name="adj1" fmla="val -8808"/>
            </a:avLst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Łącznik prosty ze strzałką 65"/>
          <p:cNvCxnSpPr/>
          <p:nvPr/>
        </p:nvCxnSpPr>
        <p:spPr>
          <a:xfrm>
            <a:off x="5303971" y="1955802"/>
            <a:ext cx="472942" cy="15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Prostokąt zaokrąglony 55"/>
          <p:cNvSpPr/>
          <p:nvPr/>
        </p:nvSpPr>
        <p:spPr>
          <a:xfrm>
            <a:off x="5791200" y="1666875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d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57" name="Prostokąt zaokrąglony 56"/>
          <p:cNvSpPr/>
          <p:nvPr/>
        </p:nvSpPr>
        <p:spPr>
          <a:xfrm>
            <a:off x="4791075" y="1676400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c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58" name="Prostokąt zaokrąglony 57"/>
          <p:cNvSpPr/>
          <p:nvPr/>
        </p:nvSpPr>
        <p:spPr>
          <a:xfrm>
            <a:off x="3771900" y="1666875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b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59" name="Prostokąt zaokrąglony 58"/>
          <p:cNvSpPr/>
          <p:nvPr/>
        </p:nvSpPr>
        <p:spPr>
          <a:xfrm>
            <a:off x="2781300" y="1666875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a</a:t>
            </a:r>
            <a:endParaRPr lang="pl-PL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674" y="249238"/>
            <a:ext cx="7179825" cy="458787"/>
          </a:xfrm>
        </p:spPr>
        <p:txBody>
          <a:bodyPr/>
          <a:lstStyle/>
          <a:p>
            <a:r>
              <a:rPr lang="en-US" noProof="1" smtClean="0"/>
              <a:t>Fibonacci LFSR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graphicFrame>
        <p:nvGraphicFramePr>
          <p:cNvPr id="84" name="Tabela 83"/>
          <p:cNvGraphicFramePr>
            <a:graphicFrameLocks noGrp="1"/>
          </p:cNvGraphicFramePr>
          <p:nvPr/>
        </p:nvGraphicFramePr>
        <p:xfrm>
          <a:off x="278130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5" name="Tabela 84"/>
          <p:cNvGraphicFramePr>
            <a:graphicFrameLocks noGrp="1"/>
          </p:cNvGraphicFramePr>
          <p:nvPr/>
        </p:nvGraphicFramePr>
        <p:xfrm>
          <a:off x="378714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6" name="Tabela 85"/>
          <p:cNvGraphicFramePr>
            <a:graphicFrameLocks noGrp="1"/>
          </p:cNvGraphicFramePr>
          <p:nvPr/>
        </p:nvGraphicFramePr>
        <p:xfrm>
          <a:off x="479298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7" name="Tabela 86"/>
          <p:cNvGraphicFramePr>
            <a:graphicFrameLocks noGrp="1"/>
          </p:cNvGraphicFramePr>
          <p:nvPr/>
        </p:nvGraphicFramePr>
        <p:xfrm>
          <a:off x="579882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40" name="Grupa 38"/>
          <p:cNvGrpSpPr/>
          <p:nvPr/>
        </p:nvGrpSpPr>
        <p:grpSpPr>
          <a:xfrm>
            <a:off x="5376615" y="1075010"/>
            <a:ext cx="372790" cy="372790"/>
            <a:chOff x="1929384" y="3813048"/>
            <a:chExt cx="274320" cy="274320"/>
          </a:xfrm>
        </p:grpSpPr>
        <p:sp>
          <p:nvSpPr>
            <p:cNvPr id="41" name="Elipsa 66"/>
            <p:cNvSpPr/>
            <p:nvPr/>
          </p:nvSpPr>
          <p:spPr>
            <a:xfrm>
              <a:off x="1929384" y="3813048"/>
              <a:ext cx="274320" cy="274320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42" name="Łącznik prosty 67"/>
            <p:cNvCxnSpPr/>
            <p:nvPr/>
          </p:nvCxnSpPr>
          <p:spPr>
            <a:xfrm rot="16200000" flipH="1">
              <a:off x="1990787" y="3949638"/>
              <a:ext cx="158626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Łącznik prosty 68"/>
            <p:cNvCxnSpPr/>
            <p:nvPr/>
          </p:nvCxnSpPr>
          <p:spPr>
            <a:xfrm rot="10800000" flipH="1">
              <a:off x="1987550" y="3949638"/>
              <a:ext cx="16510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Łącznik prosty ze strzałką 60"/>
          <p:cNvCxnSpPr/>
          <p:nvPr/>
        </p:nvCxnSpPr>
        <p:spPr>
          <a:xfrm>
            <a:off x="3284220" y="1955802"/>
            <a:ext cx="482918" cy="15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Łącznik prosty ze strzałką 61"/>
          <p:cNvCxnSpPr/>
          <p:nvPr/>
        </p:nvCxnSpPr>
        <p:spPr>
          <a:xfrm>
            <a:off x="4290060" y="1955802"/>
            <a:ext cx="496253" cy="15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Łącznik prosty ze strzałką 62"/>
          <p:cNvCxnSpPr/>
          <p:nvPr/>
        </p:nvCxnSpPr>
        <p:spPr>
          <a:xfrm rot="16200000" flipV="1">
            <a:off x="5305631" y="1698830"/>
            <a:ext cx="517525" cy="2765"/>
          </a:xfrm>
          <a:prstGeom prst="straightConnector1">
            <a:avLst/>
          </a:prstGeom>
          <a:ln>
            <a:solidFill>
              <a:schemeClr val="accent2"/>
            </a:solidFill>
            <a:headEnd type="oval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łamany 63"/>
          <p:cNvCxnSpPr>
            <a:stCxn id="50" idx="3"/>
            <a:endCxn id="41" idx="6"/>
          </p:cNvCxnSpPr>
          <p:nvPr/>
        </p:nvCxnSpPr>
        <p:spPr>
          <a:xfrm flipH="1" flipV="1">
            <a:off x="5749405" y="1261405"/>
            <a:ext cx="575195" cy="695983"/>
          </a:xfrm>
          <a:prstGeom prst="bentConnector3">
            <a:avLst>
              <a:gd name="adj1" fmla="val -39743"/>
            </a:avLst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Łącznik łamany 64"/>
          <p:cNvCxnSpPr/>
          <p:nvPr/>
        </p:nvCxnSpPr>
        <p:spPr>
          <a:xfrm rot="10800000" flipH="1">
            <a:off x="2781299" y="1261406"/>
            <a:ext cx="2595315" cy="695983"/>
          </a:xfrm>
          <a:prstGeom prst="bentConnector3">
            <a:avLst>
              <a:gd name="adj1" fmla="val -8808"/>
            </a:avLst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Łącznik prosty ze strzałką 65"/>
          <p:cNvCxnSpPr/>
          <p:nvPr/>
        </p:nvCxnSpPr>
        <p:spPr>
          <a:xfrm>
            <a:off x="5303971" y="1955802"/>
            <a:ext cx="472942" cy="15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Prostokąt zaokrąglony 55"/>
          <p:cNvSpPr/>
          <p:nvPr/>
        </p:nvSpPr>
        <p:spPr>
          <a:xfrm>
            <a:off x="5791200" y="1666875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d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51" name="Prostokąt zaokrąglony 56"/>
          <p:cNvSpPr/>
          <p:nvPr/>
        </p:nvSpPr>
        <p:spPr>
          <a:xfrm>
            <a:off x="4791075" y="1676400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c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52" name="Prostokąt zaokrąglony 57"/>
          <p:cNvSpPr/>
          <p:nvPr/>
        </p:nvSpPr>
        <p:spPr>
          <a:xfrm>
            <a:off x="3771900" y="1666875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b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53" name="Prostokąt zaokrąglony 58"/>
          <p:cNvSpPr/>
          <p:nvPr/>
        </p:nvSpPr>
        <p:spPr>
          <a:xfrm>
            <a:off x="2781300" y="1666875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a</a:t>
            </a:r>
            <a:endParaRPr lang="pl-PL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674" y="249238"/>
            <a:ext cx="7179825" cy="458787"/>
          </a:xfrm>
        </p:spPr>
        <p:txBody>
          <a:bodyPr/>
          <a:lstStyle/>
          <a:p>
            <a:r>
              <a:rPr lang="en-US" dirty="0" smtClean="0"/>
              <a:t>Fibonacci</a:t>
            </a:r>
            <a:r>
              <a:rPr lang="pl-PL" dirty="0" smtClean="0"/>
              <a:t> LFSR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graphicFrame>
        <p:nvGraphicFramePr>
          <p:cNvPr id="84" name="Tabela 83"/>
          <p:cNvGraphicFramePr>
            <a:graphicFrameLocks noGrp="1"/>
          </p:cNvGraphicFramePr>
          <p:nvPr/>
        </p:nvGraphicFramePr>
        <p:xfrm>
          <a:off x="278130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5" name="Tabela 84"/>
          <p:cNvGraphicFramePr>
            <a:graphicFrameLocks noGrp="1"/>
          </p:cNvGraphicFramePr>
          <p:nvPr/>
        </p:nvGraphicFramePr>
        <p:xfrm>
          <a:off x="378714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6" name="Tabela 85"/>
          <p:cNvGraphicFramePr>
            <a:graphicFrameLocks noGrp="1"/>
          </p:cNvGraphicFramePr>
          <p:nvPr/>
        </p:nvGraphicFramePr>
        <p:xfrm>
          <a:off x="479298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7" name="Tabela 86"/>
          <p:cNvGraphicFramePr>
            <a:graphicFrameLocks noGrp="1"/>
          </p:cNvGraphicFramePr>
          <p:nvPr/>
        </p:nvGraphicFramePr>
        <p:xfrm>
          <a:off x="579882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7" name="Grupa 38"/>
          <p:cNvGrpSpPr/>
          <p:nvPr/>
        </p:nvGrpSpPr>
        <p:grpSpPr>
          <a:xfrm>
            <a:off x="5376615" y="1075010"/>
            <a:ext cx="372790" cy="372790"/>
            <a:chOff x="1929384" y="3813048"/>
            <a:chExt cx="274320" cy="274320"/>
          </a:xfrm>
        </p:grpSpPr>
        <p:sp>
          <p:nvSpPr>
            <p:cNvPr id="28" name="Elipsa 66"/>
            <p:cNvSpPr/>
            <p:nvPr/>
          </p:nvSpPr>
          <p:spPr>
            <a:xfrm>
              <a:off x="1929384" y="3813048"/>
              <a:ext cx="274320" cy="274320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29" name="Łącznik prosty 67"/>
            <p:cNvCxnSpPr/>
            <p:nvPr/>
          </p:nvCxnSpPr>
          <p:spPr>
            <a:xfrm rot="16200000" flipH="1">
              <a:off x="1990787" y="3949638"/>
              <a:ext cx="158626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Łącznik prosty 68"/>
            <p:cNvCxnSpPr/>
            <p:nvPr/>
          </p:nvCxnSpPr>
          <p:spPr>
            <a:xfrm rot="10800000" flipH="1">
              <a:off x="1987550" y="3949638"/>
              <a:ext cx="16510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Łącznik prosty ze strzałką 60"/>
          <p:cNvCxnSpPr/>
          <p:nvPr/>
        </p:nvCxnSpPr>
        <p:spPr>
          <a:xfrm>
            <a:off x="3284220" y="1955802"/>
            <a:ext cx="482918" cy="15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ze strzałką 61"/>
          <p:cNvCxnSpPr/>
          <p:nvPr/>
        </p:nvCxnSpPr>
        <p:spPr>
          <a:xfrm>
            <a:off x="4290060" y="1955802"/>
            <a:ext cx="496253" cy="15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ze strzałką 62"/>
          <p:cNvCxnSpPr/>
          <p:nvPr/>
        </p:nvCxnSpPr>
        <p:spPr>
          <a:xfrm rot="16200000" flipV="1">
            <a:off x="5305631" y="1698830"/>
            <a:ext cx="517525" cy="2765"/>
          </a:xfrm>
          <a:prstGeom prst="straightConnector1">
            <a:avLst/>
          </a:prstGeom>
          <a:ln>
            <a:solidFill>
              <a:schemeClr val="accent2"/>
            </a:solidFill>
            <a:headEnd type="oval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łamany 63"/>
          <p:cNvCxnSpPr>
            <a:stCxn id="42" idx="3"/>
            <a:endCxn id="28" idx="6"/>
          </p:cNvCxnSpPr>
          <p:nvPr/>
        </p:nvCxnSpPr>
        <p:spPr>
          <a:xfrm flipH="1" flipV="1">
            <a:off x="5749405" y="1261405"/>
            <a:ext cx="575195" cy="695983"/>
          </a:xfrm>
          <a:prstGeom prst="bentConnector3">
            <a:avLst>
              <a:gd name="adj1" fmla="val -39743"/>
            </a:avLst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łamany 64"/>
          <p:cNvCxnSpPr/>
          <p:nvPr/>
        </p:nvCxnSpPr>
        <p:spPr>
          <a:xfrm rot="10800000" flipH="1">
            <a:off x="2781299" y="1261406"/>
            <a:ext cx="2595315" cy="695983"/>
          </a:xfrm>
          <a:prstGeom prst="bentConnector3">
            <a:avLst>
              <a:gd name="adj1" fmla="val -8808"/>
            </a:avLst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Łącznik prosty ze strzałką 65"/>
          <p:cNvCxnSpPr/>
          <p:nvPr/>
        </p:nvCxnSpPr>
        <p:spPr>
          <a:xfrm>
            <a:off x="5303971" y="1955802"/>
            <a:ext cx="472942" cy="15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Prostokąt zaokrąglony 55"/>
          <p:cNvSpPr/>
          <p:nvPr/>
        </p:nvSpPr>
        <p:spPr>
          <a:xfrm>
            <a:off x="5791200" y="1666875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d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43" name="Prostokąt zaokrąglony 56"/>
          <p:cNvSpPr/>
          <p:nvPr/>
        </p:nvSpPr>
        <p:spPr>
          <a:xfrm>
            <a:off x="4791075" y="1676400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c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46" name="Prostokąt zaokrąglony 57"/>
          <p:cNvSpPr/>
          <p:nvPr/>
        </p:nvSpPr>
        <p:spPr>
          <a:xfrm>
            <a:off x="3771900" y="1666875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b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47" name="Prostokąt zaokrąglony 58"/>
          <p:cNvSpPr/>
          <p:nvPr/>
        </p:nvSpPr>
        <p:spPr>
          <a:xfrm>
            <a:off x="2781300" y="1666875"/>
            <a:ext cx="533400" cy="581025"/>
          </a:xfrm>
          <a:prstGeom prst="roundRect">
            <a:avLst>
              <a:gd name="adj" fmla="val 291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innerShdw blurRad="762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40400" rtlCol="0" anchor="ctr"/>
          <a:lstStyle/>
          <a:p>
            <a:pPr algn="ctr"/>
            <a:r>
              <a:rPr lang="pl-PL" sz="2800" dirty="0" smtClean="0">
                <a:solidFill>
                  <a:schemeClr val="tx1"/>
                </a:solidFill>
              </a:rPr>
              <a:t>a</a:t>
            </a:r>
            <a:endParaRPr lang="pl-PL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Galois LFSR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781300" y="1243012"/>
            <a:ext cx="3779043" cy="1033463"/>
            <a:chOff x="2781300" y="1243012"/>
            <a:chExt cx="3779043" cy="1033463"/>
          </a:xfrm>
        </p:grpSpPr>
        <p:cxnSp>
          <p:nvCxnSpPr>
            <p:cNvPr id="60" name="Łącznik prosty ze strzałką 59"/>
            <p:cNvCxnSpPr/>
            <p:nvPr/>
          </p:nvCxnSpPr>
          <p:spPr>
            <a:xfrm>
              <a:off x="5324475" y="1978026"/>
              <a:ext cx="131515" cy="3173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Łącznik prosty ze strzałką 32"/>
            <p:cNvCxnSpPr/>
            <p:nvPr/>
          </p:nvCxnSpPr>
          <p:spPr>
            <a:xfrm>
              <a:off x="3284220" y="1970087"/>
              <a:ext cx="482918" cy="1588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Łącznik prosty ze strzałką 33"/>
            <p:cNvCxnSpPr/>
            <p:nvPr/>
          </p:nvCxnSpPr>
          <p:spPr>
            <a:xfrm>
              <a:off x="4290060" y="1973262"/>
              <a:ext cx="496253" cy="1588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Łącznik łamany 35"/>
            <p:cNvCxnSpPr/>
            <p:nvPr/>
          </p:nvCxnSpPr>
          <p:spPr>
            <a:xfrm flipH="1" flipV="1">
              <a:off x="2781300" y="1966913"/>
              <a:ext cx="3779043" cy="19050"/>
            </a:xfrm>
            <a:prstGeom prst="bentConnector5">
              <a:avLst>
                <a:gd name="adj1" fmla="val -6049"/>
                <a:gd name="adj2" fmla="val 3908337"/>
                <a:gd name="adj3" fmla="val 106049"/>
              </a:avLst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Prostokąt zaokrąglony 23"/>
            <p:cNvSpPr/>
            <p:nvPr/>
          </p:nvSpPr>
          <p:spPr>
            <a:xfrm>
              <a:off x="6026943" y="1695450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d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sp>
          <p:nvSpPr>
            <p:cNvPr id="26" name="Prostokąt zaokrąglony 25"/>
            <p:cNvSpPr/>
            <p:nvPr/>
          </p:nvSpPr>
          <p:spPr>
            <a:xfrm>
              <a:off x="4791075" y="1685925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c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sp>
          <p:nvSpPr>
            <p:cNvPr id="27" name="Prostokąt zaokrąglony 26"/>
            <p:cNvSpPr/>
            <p:nvPr/>
          </p:nvSpPr>
          <p:spPr>
            <a:xfrm>
              <a:off x="3771900" y="1676400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b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sp>
          <p:nvSpPr>
            <p:cNvPr id="28" name="Prostokąt zaokrąglony 27"/>
            <p:cNvSpPr/>
            <p:nvPr/>
          </p:nvSpPr>
          <p:spPr>
            <a:xfrm>
              <a:off x="2781300" y="1676400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a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Łącznik prosty ze strzałką 54"/>
            <p:cNvCxnSpPr/>
            <p:nvPr/>
          </p:nvCxnSpPr>
          <p:spPr>
            <a:xfrm>
              <a:off x="5816080" y="1979612"/>
              <a:ext cx="211658" cy="1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Łącznik prosty ze strzałką 56"/>
            <p:cNvCxnSpPr/>
            <p:nvPr/>
          </p:nvCxnSpPr>
          <p:spPr>
            <a:xfrm rot="16200000" flipH="1">
              <a:off x="5363447" y="1511103"/>
              <a:ext cx="547029" cy="10848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oval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ipsa 20"/>
            <p:cNvSpPr/>
            <p:nvPr/>
          </p:nvSpPr>
          <p:spPr>
            <a:xfrm>
              <a:off x="5455990" y="1802742"/>
              <a:ext cx="372790" cy="372790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22" name="Łącznik prosty 21"/>
            <p:cNvCxnSpPr/>
            <p:nvPr/>
          </p:nvCxnSpPr>
          <p:spPr>
            <a:xfrm rot="16200000" flipH="1">
              <a:off x="5533084" y="1984530"/>
              <a:ext cx="215566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y 22"/>
            <p:cNvCxnSpPr/>
            <p:nvPr/>
          </p:nvCxnSpPr>
          <p:spPr>
            <a:xfrm rot="10800000" flipH="1">
              <a:off x="5528685" y="1984530"/>
              <a:ext cx="224364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Galois LFSR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graphicFrame>
        <p:nvGraphicFramePr>
          <p:cNvPr id="84" name="Tabela 83"/>
          <p:cNvGraphicFramePr>
            <a:graphicFrameLocks noGrp="1"/>
          </p:cNvGraphicFramePr>
          <p:nvPr/>
        </p:nvGraphicFramePr>
        <p:xfrm>
          <a:off x="278130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5" name="Tabela 84"/>
          <p:cNvGraphicFramePr>
            <a:graphicFrameLocks noGrp="1"/>
          </p:cNvGraphicFramePr>
          <p:nvPr/>
        </p:nvGraphicFramePr>
        <p:xfrm>
          <a:off x="378714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6" name="Tabela 85"/>
          <p:cNvGraphicFramePr>
            <a:graphicFrameLocks noGrp="1"/>
          </p:cNvGraphicFramePr>
          <p:nvPr/>
        </p:nvGraphicFramePr>
        <p:xfrm>
          <a:off x="479298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7" name="Tabela 86"/>
          <p:cNvGraphicFramePr>
            <a:graphicFrameLocks noGrp="1"/>
          </p:cNvGraphicFramePr>
          <p:nvPr/>
        </p:nvGraphicFramePr>
        <p:xfrm>
          <a:off x="6067484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2781300" y="1243012"/>
            <a:ext cx="3779043" cy="1033463"/>
            <a:chOff x="2781300" y="1243012"/>
            <a:chExt cx="3779043" cy="1033463"/>
          </a:xfrm>
        </p:grpSpPr>
        <p:cxnSp>
          <p:nvCxnSpPr>
            <p:cNvPr id="51" name="Łącznik prosty ze strzałką 59"/>
            <p:cNvCxnSpPr/>
            <p:nvPr/>
          </p:nvCxnSpPr>
          <p:spPr>
            <a:xfrm>
              <a:off x="5324475" y="1978026"/>
              <a:ext cx="131515" cy="3173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Łącznik prosty ze strzałką 32"/>
            <p:cNvCxnSpPr/>
            <p:nvPr/>
          </p:nvCxnSpPr>
          <p:spPr>
            <a:xfrm>
              <a:off x="3284220" y="1970087"/>
              <a:ext cx="482918" cy="1588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Łącznik prosty ze strzałką 33"/>
            <p:cNvCxnSpPr/>
            <p:nvPr/>
          </p:nvCxnSpPr>
          <p:spPr>
            <a:xfrm>
              <a:off x="4290060" y="1973262"/>
              <a:ext cx="496253" cy="1588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Łącznik łamany 35"/>
            <p:cNvCxnSpPr/>
            <p:nvPr/>
          </p:nvCxnSpPr>
          <p:spPr>
            <a:xfrm flipH="1" flipV="1">
              <a:off x="2781300" y="1966913"/>
              <a:ext cx="3779043" cy="19050"/>
            </a:xfrm>
            <a:prstGeom prst="bentConnector5">
              <a:avLst>
                <a:gd name="adj1" fmla="val -6049"/>
                <a:gd name="adj2" fmla="val 3908337"/>
                <a:gd name="adj3" fmla="val 106049"/>
              </a:avLst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Prostokąt zaokrąglony 23"/>
            <p:cNvSpPr/>
            <p:nvPr/>
          </p:nvSpPr>
          <p:spPr>
            <a:xfrm>
              <a:off x="6026943" y="1695450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d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sp>
          <p:nvSpPr>
            <p:cNvPr id="56" name="Prostokąt zaokrąglony 25"/>
            <p:cNvSpPr/>
            <p:nvPr/>
          </p:nvSpPr>
          <p:spPr>
            <a:xfrm>
              <a:off x="4791075" y="1685925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c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sp>
          <p:nvSpPr>
            <p:cNvPr id="57" name="Prostokąt zaokrąglony 26"/>
            <p:cNvSpPr/>
            <p:nvPr/>
          </p:nvSpPr>
          <p:spPr>
            <a:xfrm>
              <a:off x="3771900" y="1676400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b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sp>
          <p:nvSpPr>
            <p:cNvPr id="58" name="Prostokąt zaokrąglony 27"/>
            <p:cNvSpPr/>
            <p:nvPr/>
          </p:nvSpPr>
          <p:spPr>
            <a:xfrm>
              <a:off x="2781300" y="1676400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a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59" name="Łącznik prosty ze strzałką 54"/>
            <p:cNvCxnSpPr/>
            <p:nvPr/>
          </p:nvCxnSpPr>
          <p:spPr>
            <a:xfrm>
              <a:off x="5816080" y="1979612"/>
              <a:ext cx="211658" cy="1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Łącznik prosty ze strzałką 56"/>
            <p:cNvCxnSpPr/>
            <p:nvPr/>
          </p:nvCxnSpPr>
          <p:spPr>
            <a:xfrm rot="16200000" flipH="1">
              <a:off x="5363447" y="1511103"/>
              <a:ext cx="547029" cy="10848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oval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Elipsa 20"/>
            <p:cNvSpPr/>
            <p:nvPr/>
          </p:nvSpPr>
          <p:spPr>
            <a:xfrm>
              <a:off x="5455990" y="1802742"/>
              <a:ext cx="372790" cy="372790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62" name="Łącznik prosty 21"/>
            <p:cNvCxnSpPr/>
            <p:nvPr/>
          </p:nvCxnSpPr>
          <p:spPr>
            <a:xfrm rot="16200000" flipH="1">
              <a:off x="5533084" y="1984530"/>
              <a:ext cx="215566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Łącznik prosty 22"/>
            <p:cNvCxnSpPr/>
            <p:nvPr/>
          </p:nvCxnSpPr>
          <p:spPr>
            <a:xfrm rot="10800000" flipH="1">
              <a:off x="5528685" y="1984530"/>
              <a:ext cx="224364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Galois LFSR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graphicFrame>
        <p:nvGraphicFramePr>
          <p:cNvPr id="84" name="Tabela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785539"/>
              </p:ext>
            </p:extLst>
          </p:nvPr>
        </p:nvGraphicFramePr>
        <p:xfrm>
          <a:off x="278130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5" name="Tabela 84"/>
          <p:cNvGraphicFramePr>
            <a:graphicFrameLocks noGrp="1"/>
          </p:cNvGraphicFramePr>
          <p:nvPr/>
        </p:nvGraphicFramePr>
        <p:xfrm>
          <a:off x="378714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6" name="Tabela 85"/>
          <p:cNvGraphicFramePr>
            <a:graphicFrameLocks noGrp="1"/>
          </p:cNvGraphicFramePr>
          <p:nvPr/>
        </p:nvGraphicFramePr>
        <p:xfrm>
          <a:off x="4792980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7" name="Tabela 86"/>
          <p:cNvGraphicFramePr>
            <a:graphicFrameLocks noGrp="1"/>
          </p:cNvGraphicFramePr>
          <p:nvPr/>
        </p:nvGraphicFramePr>
        <p:xfrm>
          <a:off x="6067484" y="227843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48" name="Group 47"/>
          <p:cNvGrpSpPr/>
          <p:nvPr/>
        </p:nvGrpSpPr>
        <p:grpSpPr>
          <a:xfrm>
            <a:off x="2781300" y="1243012"/>
            <a:ext cx="3779043" cy="1033463"/>
            <a:chOff x="2781300" y="1243012"/>
            <a:chExt cx="3779043" cy="1033463"/>
          </a:xfrm>
        </p:grpSpPr>
        <p:cxnSp>
          <p:nvCxnSpPr>
            <p:cNvPr id="49" name="Łącznik prosty ze strzałką 59"/>
            <p:cNvCxnSpPr/>
            <p:nvPr/>
          </p:nvCxnSpPr>
          <p:spPr>
            <a:xfrm>
              <a:off x="5324475" y="1978026"/>
              <a:ext cx="131515" cy="3173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Łącznik prosty ze strzałką 32"/>
            <p:cNvCxnSpPr/>
            <p:nvPr/>
          </p:nvCxnSpPr>
          <p:spPr>
            <a:xfrm>
              <a:off x="3284220" y="1970087"/>
              <a:ext cx="482918" cy="1588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Łącznik prosty ze strzałką 33"/>
            <p:cNvCxnSpPr/>
            <p:nvPr/>
          </p:nvCxnSpPr>
          <p:spPr>
            <a:xfrm>
              <a:off x="4290060" y="1973262"/>
              <a:ext cx="496253" cy="1588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Łącznik łamany 35"/>
            <p:cNvCxnSpPr/>
            <p:nvPr/>
          </p:nvCxnSpPr>
          <p:spPr>
            <a:xfrm flipH="1" flipV="1">
              <a:off x="2781300" y="1966913"/>
              <a:ext cx="3779043" cy="19050"/>
            </a:xfrm>
            <a:prstGeom prst="bentConnector5">
              <a:avLst>
                <a:gd name="adj1" fmla="val -6049"/>
                <a:gd name="adj2" fmla="val 3908337"/>
                <a:gd name="adj3" fmla="val 106049"/>
              </a:avLst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Prostokąt zaokrąglony 23"/>
            <p:cNvSpPr/>
            <p:nvPr/>
          </p:nvSpPr>
          <p:spPr>
            <a:xfrm>
              <a:off x="6026943" y="1695450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d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sp>
          <p:nvSpPr>
            <p:cNvPr id="54" name="Prostokąt zaokrąglony 25"/>
            <p:cNvSpPr/>
            <p:nvPr/>
          </p:nvSpPr>
          <p:spPr>
            <a:xfrm>
              <a:off x="4791075" y="1685925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c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sp>
          <p:nvSpPr>
            <p:cNvPr id="55" name="Prostokąt zaokrąglony 26"/>
            <p:cNvSpPr/>
            <p:nvPr/>
          </p:nvSpPr>
          <p:spPr>
            <a:xfrm>
              <a:off x="3771900" y="1676400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b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sp>
          <p:nvSpPr>
            <p:cNvPr id="56" name="Prostokąt zaokrąglony 27"/>
            <p:cNvSpPr/>
            <p:nvPr/>
          </p:nvSpPr>
          <p:spPr>
            <a:xfrm>
              <a:off x="2781300" y="1676400"/>
              <a:ext cx="533400" cy="581025"/>
            </a:xfrm>
            <a:prstGeom prst="roundRect">
              <a:avLst>
                <a:gd name="adj" fmla="val 29167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140400" rtlCol="0" anchor="ctr"/>
            <a:lstStyle/>
            <a:p>
              <a:pPr algn="ctr"/>
              <a:r>
                <a:rPr lang="pl-PL" sz="2800" dirty="0" smtClean="0">
                  <a:solidFill>
                    <a:schemeClr val="tx1"/>
                  </a:solidFill>
                </a:rPr>
                <a:t>a</a:t>
              </a:r>
              <a:endParaRPr lang="pl-PL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57" name="Łącznik prosty ze strzałką 54"/>
            <p:cNvCxnSpPr/>
            <p:nvPr/>
          </p:nvCxnSpPr>
          <p:spPr>
            <a:xfrm>
              <a:off x="5816080" y="1979612"/>
              <a:ext cx="211658" cy="1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Łącznik prosty ze strzałką 56"/>
            <p:cNvCxnSpPr/>
            <p:nvPr/>
          </p:nvCxnSpPr>
          <p:spPr>
            <a:xfrm rot="16200000" flipH="1">
              <a:off x="5363447" y="1511103"/>
              <a:ext cx="547029" cy="10848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oval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Elipsa 20"/>
            <p:cNvSpPr/>
            <p:nvPr/>
          </p:nvSpPr>
          <p:spPr>
            <a:xfrm>
              <a:off x="5455990" y="1802742"/>
              <a:ext cx="372790" cy="372790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60" name="Łącznik prosty 21"/>
            <p:cNvCxnSpPr/>
            <p:nvPr/>
          </p:nvCxnSpPr>
          <p:spPr>
            <a:xfrm rot="16200000" flipH="1">
              <a:off x="5533084" y="1984530"/>
              <a:ext cx="215566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Łącznik prosty 22"/>
            <p:cNvCxnSpPr/>
            <p:nvPr/>
          </p:nvCxnSpPr>
          <p:spPr>
            <a:xfrm rot="10800000" flipH="1">
              <a:off x="5528685" y="1984530"/>
              <a:ext cx="224364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2" name="Tabela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786105"/>
              </p:ext>
            </p:extLst>
          </p:nvPr>
        </p:nvGraphicFramePr>
        <p:xfrm>
          <a:off x="2207940" y="2275319"/>
          <a:ext cx="502920" cy="4343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2920"/>
              </a:tblGrid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  <a:tr h="253248">
                <a:tc>
                  <a:txBody>
                    <a:bodyPr/>
                    <a:lstStyle/>
                    <a:p>
                      <a:pPr algn="ctr"/>
                      <a:r>
                        <a:rPr lang="pl-PL" sz="13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pl-PL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76"/>
          <p:cNvSpPr>
            <a:spLocks noChangeArrowheads="1"/>
          </p:cNvSpPr>
          <p:nvPr/>
        </p:nvSpPr>
        <p:spPr bwMode="auto">
          <a:xfrm rot="5400000" flipH="1">
            <a:off x="1638751" y="3682066"/>
            <a:ext cx="3541787" cy="556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22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  <p:txBody>
          <a:bodyPr bIns="93600" anchor="ctr"/>
          <a:lstStyle/>
          <a:p>
            <a:pPr algn="ctr" defTabSz="9144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rgbClr val="000000"/>
                </a:solidFill>
                <a:latin typeface="+mn-lt"/>
              </a:rPr>
              <a:t>Test pattern generator</a:t>
            </a:r>
          </a:p>
        </p:txBody>
      </p:sp>
      <p:sp>
        <p:nvSpPr>
          <p:cNvPr id="25" name="Prostokąt zaokrąglony 24"/>
          <p:cNvSpPr/>
          <p:nvPr/>
        </p:nvSpPr>
        <p:spPr>
          <a:xfrm>
            <a:off x="4325620" y="2159000"/>
            <a:ext cx="1981200" cy="3558540"/>
          </a:xfrm>
          <a:prstGeom prst="roundRect">
            <a:avLst>
              <a:gd name="adj" fmla="val 8990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  <a:effectLst>
            <a:innerShdw blurRad="1524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r>
              <a:rPr lang="pl-PL" smtClean="0"/>
              <a:t>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cxnSp>
        <p:nvCxnSpPr>
          <p:cNvPr id="17" name="Łącznik prosty ze strzałką 16"/>
          <p:cNvCxnSpPr/>
          <p:nvPr/>
        </p:nvCxnSpPr>
        <p:spPr>
          <a:xfrm>
            <a:off x="3683483" y="2528413"/>
            <a:ext cx="6492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7"/>
          <p:cNvCxnSpPr/>
          <p:nvPr/>
        </p:nvCxnSpPr>
        <p:spPr>
          <a:xfrm>
            <a:off x="3670784" y="5408142"/>
            <a:ext cx="6492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/>
          <p:cNvCxnSpPr/>
          <p:nvPr/>
        </p:nvCxnSpPr>
        <p:spPr>
          <a:xfrm>
            <a:off x="3683483" y="2787828"/>
            <a:ext cx="6492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pole tekstowe 22"/>
          <p:cNvSpPr txBox="1"/>
          <p:nvPr/>
        </p:nvSpPr>
        <p:spPr>
          <a:xfrm>
            <a:off x="4352036" y="2987180"/>
            <a:ext cx="19019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CUT</a:t>
            </a:r>
          </a:p>
          <a:p>
            <a:pPr algn="ctr"/>
            <a:r>
              <a:rPr lang="en-US" sz="2800" dirty="0" smtClean="0"/>
              <a:t>c6288</a:t>
            </a:r>
            <a:endParaRPr lang="pl-PL" sz="2800" dirty="0" smtClean="0"/>
          </a:p>
        </p:txBody>
      </p:sp>
      <p:sp>
        <p:nvSpPr>
          <p:cNvPr id="27" name="pole tekstowe 26"/>
          <p:cNvSpPr txBox="1"/>
          <p:nvPr/>
        </p:nvSpPr>
        <p:spPr>
          <a:xfrm>
            <a:off x="3769105" y="5129748"/>
            <a:ext cx="420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32</a:t>
            </a:r>
          </a:p>
        </p:txBody>
      </p:sp>
      <p:sp>
        <p:nvSpPr>
          <p:cNvPr id="30" name="pole tekstowe 29"/>
          <p:cNvSpPr txBox="1"/>
          <p:nvPr/>
        </p:nvSpPr>
        <p:spPr>
          <a:xfrm>
            <a:off x="3765804" y="2251959"/>
            <a:ext cx="201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1</a:t>
            </a:r>
            <a:endParaRPr lang="pl-PL" sz="1200" dirty="0"/>
          </a:p>
        </p:txBody>
      </p:sp>
      <p:sp>
        <p:nvSpPr>
          <p:cNvPr id="44" name="pole tekstowe 43"/>
          <p:cNvSpPr txBox="1"/>
          <p:nvPr/>
        </p:nvSpPr>
        <p:spPr>
          <a:xfrm>
            <a:off x="3769731" y="2779375"/>
            <a:ext cx="223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.</a:t>
            </a:r>
          </a:p>
          <a:p>
            <a:r>
              <a:rPr lang="pl-PL" b="1" dirty="0" smtClean="0"/>
              <a:t>.</a:t>
            </a:r>
          </a:p>
          <a:p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46" name="pole tekstowe 45"/>
          <p:cNvSpPr txBox="1"/>
          <p:nvPr/>
        </p:nvSpPr>
        <p:spPr>
          <a:xfrm>
            <a:off x="3768331" y="2528649"/>
            <a:ext cx="214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2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927100" y="1238935"/>
            <a:ext cx="8064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+mj-lt"/>
              </a:rPr>
              <a:t>Select a proper primitive polynomial from Appendix 3</a:t>
            </a:r>
            <a:endParaRPr lang="pl-PL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Fault coverage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846715"/>
              </p:ext>
            </p:extLst>
          </p:nvPr>
        </p:nvGraphicFramePr>
        <p:xfrm>
          <a:off x="2827229" y="1015168"/>
          <a:ext cx="4645592" cy="54089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1398"/>
                <a:gridCol w="1161398"/>
                <a:gridCol w="1188832"/>
                <a:gridCol w="1133964"/>
              </a:tblGrid>
              <a:tr h="649071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#</a:t>
                      </a:r>
                      <a:r>
                        <a:rPr lang="pl-PL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test</a:t>
                      </a:r>
                    </a:p>
                    <a:p>
                      <a:pPr algn="ctr"/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patterns</a:t>
                      </a:r>
                      <a:endParaRPr lang="en-US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# effective</a:t>
                      </a:r>
                    </a:p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patterns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#</a:t>
                      </a:r>
                      <a:r>
                        <a:rPr lang="pl-PL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detected faults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fault coverage</a:t>
                      </a:r>
                      <a:endParaRPr lang="en-US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40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10000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9991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100000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404368" y="1381108"/>
            <a:ext cx="4741652" cy="1113611"/>
            <a:chOff x="2189" y="8864"/>
            <a:chExt cx="7185" cy="46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7185" cy="401"/>
            </a:xfrm>
            <a:prstGeom prst="roundRect">
              <a:avLst>
                <a:gd name="adj" fmla="val 8011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$TESSENT_PATH/tessent 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-shell \ 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			-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dofile fault_sim.do </a:t>
              </a:r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\</a:t>
              </a:r>
            </a:p>
            <a:p>
              <a:r>
                <a:rPr lang="en-US" sz="1200" noProof="1" smtClean="0">
                  <a:solidFill>
                    <a:srgbClr val="000000"/>
                  </a:solidFill>
                  <a:latin typeface="Consolas" pitchFamily="49" charset="0"/>
                </a:rPr>
                <a:t>				-</a:t>
              </a:r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logfile fault_sim.log -replace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3946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Fault simulation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runfile</a:t>
              </a: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fault_sim.run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367630" y="2973187"/>
            <a:ext cx="4011761" cy="3288020"/>
            <a:chOff x="2189" y="8864"/>
            <a:chExt cx="6079" cy="116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6079" cy="1102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set_context patterns -scan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read_verilog c1.v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set_current_design c1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</a:p>
            <a:p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run fault simulation for f/1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set_pattern_source external c1_pat_f1.ascii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add_faults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–All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reate_patterns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report_faults -class DS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reset state</a:t>
              </a:r>
            </a:p>
            <a:p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run fault simulation for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the other faults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// ...</a:t>
              </a: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4002" cy="108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Fault simulation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dofile</a:t>
              </a: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fault_sim.do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13755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Fault coverage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03363" y="1368803"/>
            <a:ext cx="76507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latin typeface="Consolas"/>
                <a:cs typeface="Consolas"/>
              </a:rPr>
              <a:t>egrep</a:t>
            </a:r>
            <a:r>
              <a:rPr lang="en-US" sz="1600" dirty="0">
                <a:latin typeface="Consolas"/>
                <a:cs typeface="Consolas"/>
              </a:rPr>
              <a:t> "</a:t>
            </a:r>
            <a:r>
              <a:rPr lang="en-US" sz="1600" dirty="0" err="1">
                <a:latin typeface="Consolas"/>
                <a:cs typeface="Consolas"/>
              </a:rPr>
              <a:t>test_patterns|simulated_patterns|fault_coverage</a:t>
            </a:r>
            <a:r>
              <a:rPr lang="en-US" sz="1600" dirty="0">
                <a:latin typeface="Consolas"/>
                <a:cs typeface="Consolas"/>
              </a:rPr>
              <a:t>" c6288.log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34143" y="832104"/>
            <a:ext cx="7871732" cy="484632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Use the following command to extract the required statistics:</a:t>
            </a:r>
          </a:p>
          <a:p>
            <a:endParaRPr lang="en-US" sz="2000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170105" y="2117950"/>
            <a:ext cx="2269878" cy="3664345"/>
          </a:xfrm>
          <a:prstGeom prst="roundRect">
            <a:avLst>
              <a:gd name="adj" fmla="val 3268"/>
            </a:avLst>
          </a:prstGeom>
          <a:solidFill>
            <a:schemeClr val="bg1"/>
          </a:solidFill>
          <a:ln>
            <a:solidFill>
              <a:schemeClr val="accent2"/>
            </a:solidFill>
            <a:headEnd/>
            <a:tailEnd/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dirty="0"/>
              <a:t>fault_coverage              33.41%</a:t>
            </a:r>
          </a:p>
          <a:p>
            <a:r>
              <a:rPr lang="en-US" sz="1200" dirty="0"/>
              <a:t>#test_patterns                     1</a:t>
            </a:r>
          </a:p>
          <a:p>
            <a:r>
              <a:rPr lang="en-US" sz="1200" dirty="0"/>
              <a:t>#simulated_patterns                1</a:t>
            </a:r>
          </a:p>
          <a:p>
            <a:endParaRPr lang="en-US" sz="1200" dirty="0"/>
          </a:p>
          <a:p>
            <a:r>
              <a:rPr lang="en-US" sz="1200" dirty="0"/>
              <a:t>fault_coverage              60.80%</a:t>
            </a:r>
          </a:p>
          <a:p>
            <a:r>
              <a:rPr lang="en-US" sz="1200" dirty="0"/>
              <a:t>#test_patterns                    10</a:t>
            </a:r>
          </a:p>
          <a:p>
            <a:r>
              <a:rPr lang="en-US" sz="1200" dirty="0"/>
              <a:t>#simulated_patterns               10</a:t>
            </a:r>
          </a:p>
          <a:p>
            <a:endParaRPr lang="en-US" sz="1200" dirty="0"/>
          </a:p>
          <a:p>
            <a:r>
              <a:rPr lang="en-US" sz="1200" dirty="0"/>
              <a:t>fault_coverage              72.00%</a:t>
            </a:r>
          </a:p>
          <a:p>
            <a:r>
              <a:rPr lang="en-US" sz="1200" dirty="0"/>
              <a:t>#test_patterns                    20</a:t>
            </a:r>
          </a:p>
          <a:p>
            <a:r>
              <a:rPr lang="en-US" sz="1200" dirty="0"/>
              <a:t>#simulated_patterns               20</a:t>
            </a:r>
          </a:p>
          <a:p>
            <a:endParaRPr lang="en-US" sz="1200" dirty="0"/>
          </a:p>
          <a:p>
            <a:r>
              <a:rPr lang="en-US" sz="1200" dirty="0"/>
              <a:t>fault_coverage              79.82%</a:t>
            </a:r>
          </a:p>
          <a:p>
            <a:r>
              <a:rPr lang="en-US" sz="1200" dirty="0"/>
              <a:t>#test_patterns                    30</a:t>
            </a:r>
          </a:p>
          <a:p>
            <a:r>
              <a:rPr lang="en-US" sz="1200" dirty="0"/>
              <a:t>#simulated_patterns               30</a:t>
            </a:r>
          </a:p>
          <a:p>
            <a:endParaRPr lang="en-US" sz="1200" dirty="0"/>
          </a:p>
          <a:p>
            <a:r>
              <a:rPr lang="en-US" sz="1200" dirty="0"/>
              <a:t>fault_coverage              87.77%</a:t>
            </a:r>
          </a:p>
          <a:p>
            <a:r>
              <a:rPr lang="en-US" sz="1200" dirty="0"/>
              <a:t>#test_patterns                    39</a:t>
            </a:r>
          </a:p>
          <a:p>
            <a:r>
              <a:rPr lang="en-US" sz="1200" dirty="0"/>
              <a:t>#simulated_patterns               40</a:t>
            </a:r>
          </a:p>
        </p:txBody>
      </p:sp>
    </p:spTree>
    <p:extLst>
      <p:ext uri="{BB962C8B-B14F-4D97-AF65-F5344CB8AC3E}">
        <p14:creationId xmlns:p14="http://schemas.microsoft.com/office/powerpoint/2010/main" val="21157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Fault coverage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3133399" y="1264653"/>
          <a:ext cx="3569448" cy="4719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9816"/>
                <a:gridCol w="1189816"/>
                <a:gridCol w="11898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smtClean="0">
                          <a:solidFill>
                            <a:schemeClr val="bg1"/>
                          </a:solidFill>
                        </a:rPr>
                        <a:t>#</a:t>
                      </a:r>
                      <a:r>
                        <a:rPr lang="en-US" baseline="0" noProof="0" smtClean="0">
                          <a:solidFill>
                            <a:schemeClr val="bg1"/>
                          </a:solidFill>
                        </a:rPr>
                        <a:t> test</a:t>
                      </a:r>
                    </a:p>
                    <a:p>
                      <a:pPr algn="ctr"/>
                      <a:r>
                        <a:rPr lang="en-US" baseline="0" noProof="0" smtClean="0">
                          <a:solidFill>
                            <a:schemeClr val="bg1"/>
                          </a:solidFill>
                        </a:rPr>
                        <a:t>vectors</a:t>
                      </a:r>
                      <a:endParaRPr lang="en-US" noProof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noProof="0" smtClean="0">
                          <a:solidFill>
                            <a:schemeClr val="bg1"/>
                          </a:solidFill>
                        </a:rPr>
                        <a:t>fault coverage</a:t>
                      </a:r>
                      <a:endParaRPr lang="en-US" noProof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# detected faults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33.41%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4864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60.80%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8853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72.00%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10483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79.82%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11622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87.77%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12780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93.63%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13632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97.31%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14169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98.27%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14308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98.98%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14412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99.27%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14454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99.29%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14456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2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Prostokąt 9"/>
          <p:cNvSpPr/>
          <p:nvPr/>
        </p:nvSpPr>
        <p:spPr>
          <a:xfrm>
            <a:off x="0" y="19723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AB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5</a:t>
            </a:r>
            <a:endParaRPr lang="en-US" sz="3600" b="1" dirty="0" smtClean="0">
              <a:solidFill>
                <a:schemeClr val="accent1"/>
              </a:solidFill>
              <a:latin typeface="Cambria" pitchFamily="18" charset="0"/>
              <a:cs typeface="Times New Roman" pitchFamily="18" charset="0"/>
            </a:endParaRPr>
          </a:p>
          <a:p>
            <a:pPr lvl="0"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Design for testability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(DFT)</a:t>
            </a:r>
            <a:endParaRPr lang="en-US" sz="3600" b="1" dirty="0" smtClean="0">
              <a:solidFill>
                <a:schemeClr val="accent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Exercise 1: Scan insertion 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1339" y="1235076"/>
            <a:ext cx="3721321" cy="5257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Leonardo Spectrum </a:t>
            </a:r>
            <a:r>
              <a:rPr lang="en-US" noProof="1" smtClean="0"/>
              <a:t>–</a:t>
            </a:r>
            <a:r>
              <a:rPr lang="en-US" dirty="0" smtClean="0"/>
              <a:t> design synthesis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512743" y="1566035"/>
            <a:ext cx="5110557" cy="3266909"/>
            <a:chOff x="2189" y="8864"/>
            <a:chExt cx="7744" cy="137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7744" cy="1304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load_library ../libs/ami05_worst.syn</a:t>
              </a:r>
            </a:p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../netlists/RTL/package_g12.vhd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../netlists/RTL/proc_timer.vhd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../netlists/RTL/proc_mv_sec.vhd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../netlists/RTL/proc_mux_z8.vhd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../netlists/RTL/proc_col_sec.vhd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../netlists/RTL/proc_fcomp_sec.vhd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../netlists/RTL/proc_comb_sec.vhd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../netlists/RTL/proc_block_match.vhd</a:t>
              </a:r>
            </a:p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optimize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report_area -cell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apply_rename_rules -ruleset VERILOG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auto_write ../netlists/top.gate.v</a:t>
              </a: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2641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Leonardo Spectrum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9" name="Grupa 8"/>
          <p:cNvGrpSpPr/>
          <p:nvPr/>
        </p:nvGrpSpPr>
        <p:grpSpPr>
          <a:xfrm>
            <a:off x="3515887" y="4988660"/>
            <a:ext cx="5129004" cy="976711"/>
            <a:chOff x="3515887" y="4912458"/>
            <a:chExt cx="5129004" cy="976711"/>
          </a:xfrm>
        </p:grpSpPr>
        <p:sp>
          <p:nvSpPr>
            <p:cNvPr id="15" name="Text Box 3"/>
            <p:cNvSpPr txBox="1">
              <a:spLocks noChangeArrowheads="1"/>
            </p:cNvSpPr>
            <p:nvPr/>
          </p:nvSpPr>
          <p:spPr bwMode="auto">
            <a:xfrm>
              <a:off x="3515887" y="5079038"/>
              <a:ext cx="5129004" cy="810131"/>
            </a:xfrm>
            <a:prstGeom prst="roundRect">
              <a:avLst/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$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LEONARDO_SPECTRUM_PATH/spectrum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-file spectrum.batch 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\</a:t>
              </a: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                     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-logfile ../logs/0_spec_synth.log</a:t>
              </a: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3832862" y="4912458"/>
              <a:ext cx="2404873" cy="279597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1100" dirty="0" smtClean="0">
                  <a:solidFill>
                    <a:schemeClr val="tx1"/>
                  </a:solidFill>
                  <a:latin typeface="Calibri" pitchFamily="34" charset="0"/>
                </a:rPr>
                <a:t>Leonardo Spectrum</a:t>
              </a:r>
              <a:r>
                <a:rPr kumimoji="0" lang="pl-PL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pl-PL" sz="1100" dirty="0" smtClean="0">
                  <a:solidFill>
                    <a:schemeClr val="tx1"/>
                  </a:solidFill>
                  <a:latin typeface="Calibri" pitchFamily="34" charset="0"/>
                </a:rPr>
                <a:t>run </a:t>
              </a:r>
              <a:r>
                <a:rPr kumimoji="0" lang="pl-PL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endParaRPr kumimoji="0" 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noProof="1" smtClean="0"/>
              <a:t>Tessent Scan – scan chains insertion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noProof="1" smtClean="0"/>
              <a:pPr>
                <a:defRPr/>
              </a:pPr>
              <a:t>55</a:t>
            </a:fld>
            <a:endParaRPr lang="en-US" noProof="1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512743" y="1160392"/>
            <a:ext cx="5006789" cy="3004592"/>
            <a:chOff x="2189" y="8977"/>
            <a:chExt cx="7744" cy="1397"/>
          </a:xfrm>
          <a:effectLst/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2189" y="9070"/>
              <a:ext cx="7744" cy="1304"/>
            </a:xfrm>
            <a:prstGeom prst="roundRect">
              <a:avLst>
                <a:gd name="adj" fmla="val 5098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108000" rIns="91440" bIns="45720" numCol="1" anchor="ctr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0"/>
                </a:spcBef>
              </a:pPr>
              <a:r>
                <a:rPr lang="en-US" sz="1200" dirty="0">
                  <a:latin typeface="Consolas"/>
                  <a:cs typeface="Consolas"/>
                </a:rPr>
                <a:t>read_cell_library ../libs/</a:t>
              </a:r>
              <a:r>
                <a:rPr lang="en-US" sz="1200" dirty="0" err="1">
                  <a:latin typeface="Consolas"/>
                  <a:cs typeface="Consolas"/>
                </a:rPr>
                <a:t>atpg.lib</a:t>
              </a:r>
              <a:endParaRPr lang="pl-PL" sz="1200" noProof="1" smtClean="0">
                <a:solidFill>
                  <a:schemeClr val="tx1"/>
                </a:solidFill>
                <a:latin typeface="Consolas"/>
                <a:cs typeface="Consolas"/>
              </a:endParaRPr>
            </a:p>
            <a:p>
              <a:pPr>
                <a:spcBef>
                  <a:spcPts val="0"/>
                </a:spcBef>
              </a:pPr>
              <a:r>
                <a:rPr lang="pl-PL" sz="1200" noProof="1" smtClean="0">
                  <a:solidFill>
                    <a:schemeClr val="tx1"/>
                  </a:solidFill>
                  <a:latin typeface="Consolas"/>
                  <a:cs typeface="Consolas"/>
                </a:rPr>
                <a:t>/</a:t>
              </a:r>
              <a:r>
                <a:rPr lang="pl-PL" sz="1200" noProof="1">
                  <a:solidFill>
                    <a:schemeClr val="tx1"/>
                  </a:solidFill>
                  <a:latin typeface="Consolas"/>
                  <a:cs typeface="Consolas"/>
                </a:rPr>
                <a:t>/ Go to DFT </a:t>
              </a:r>
              <a:r>
                <a:rPr lang="pl-PL" sz="1200" noProof="1" smtClean="0">
                  <a:solidFill>
                    <a:schemeClr val="tx1"/>
                  </a:solidFill>
                  <a:latin typeface="Consolas"/>
                  <a:cs typeface="Consolas"/>
                </a:rPr>
                <a:t>mode</a:t>
              </a:r>
            </a:p>
            <a:p>
              <a:pPr>
                <a:spcBef>
                  <a:spcPts val="0"/>
                </a:spcBef>
              </a:pPr>
              <a:r>
                <a:rPr lang="pl-PL" sz="1200" noProof="1" smtClean="0">
                  <a:solidFill>
                    <a:schemeClr val="tx1"/>
                  </a:solidFill>
                  <a:latin typeface="Consolas"/>
                  <a:cs typeface="Consolas"/>
                </a:rPr>
                <a:t>set_context </a:t>
              </a:r>
              <a:r>
                <a:rPr lang="pl-PL" sz="1200" noProof="1">
                  <a:solidFill>
                    <a:schemeClr val="tx1"/>
                  </a:solidFill>
                  <a:latin typeface="Consolas"/>
                  <a:cs typeface="Consolas"/>
                </a:rPr>
                <a:t>dft -scan</a:t>
              </a:r>
            </a:p>
            <a:p>
              <a:pPr>
                <a:spcBef>
                  <a:spcPts val="0"/>
                </a:spcBef>
              </a:pPr>
              <a:r>
                <a:rPr lang="pl-PL" sz="1200" noProof="1">
                  <a:solidFill>
                    <a:schemeClr val="tx1"/>
                  </a:solidFill>
                  <a:latin typeface="Consolas"/>
                  <a:cs typeface="Consolas"/>
                </a:rPr>
                <a:t>read_verilog ../netlists/top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.gate.v</a:t>
              </a:r>
            </a:p>
            <a:p>
              <a:pPr>
                <a:spcBef>
                  <a:spcPts val="0"/>
                </a:spcBef>
              </a:pP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analyze_control_signals 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–auto</a:t>
              </a:r>
            </a:p>
            <a:p>
              <a:pPr>
                <a:spcBef>
                  <a:spcPts val="0"/>
                </a:spcBef>
              </a:pP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Insert scan 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chains</a:t>
              </a:r>
              <a:endParaRPr lang="pl-PL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pPr>
                <a:spcBef>
                  <a:spcPts val="0"/>
                </a:spcBef>
              </a:pP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  <a:endParaRPr lang="pl-PL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pPr>
                <a:spcBef>
                  <a:spcPts val="0"/>
                </a:spcBef>
              </a:pP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insert_test_logic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-number 100</a:t>
              </a:r>
            </a:p>
            <a:p>
              <a:pPr>
                <a:spcBef>
                  <a:spcPts val="0"/>
                </a:spcBef>
              </a:pP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report_scan_chains</a:t>
              </a:r>
              <a:endParaRPr lang="pl-PL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pPr>
                <a:spcBef>
                  <a:spcPts val="0"/>
                </a:spcBef>
              </a:pP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Write netlist and setup files for ATPG</a:t>
              </a:r>
            </a:p>
            <a:p>
              <a:pPr>
                <a:spcBef>
                  <a:spcPts val="0"/>
                </a:spcBef>
              </a:pP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write_design -output_file ../netlists/gate_scan.v -replace</a:t>
              </a:r>
            </a:p>
            <a:p>
              <a:pPr>
                <a:spcBef>
                  <a:spcPts val="0"/>
                </a:spcBef>
              </a:pP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write_atpg_setup ./atpg -replace -procfile</a:t>
              </a:r>
            </a:p>
            <a:p>
              <a:pPr>
                <a:spcBef>
                  <a:spcPts val="0"/>
                </a:spcBef>
              </a:pP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exit</a:t>
              </a: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731" y="8977"/>
              <a:ext cx="204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Tessent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Scan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dofile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3512635" y="4339857"/>
            <a:ext cx="5006898" cy="1069429"/>
            <a:chOff x="3512635" y="4122147"/>
            <a:chExt cx="5006898" cy="1069429"/>
          </a:xfrm>
        </p:grpSpPr>
        <p:sp>
          <p:nvSpPr>
            <p:cNvPr id="15" name="Text Box 3"/>
            <p:cNvSpPr txBox="1">
              <a:spLocks noChangeArrowheads="1"/>
            </p:cNvSpPr>
            <p:nvPr/>
          </p:nvSpPr>
          <p:spPr bwMode="auto">
            <a:xfrm>
              <a:off x="3512635" y="4277578"/>
              <a:ext cx="5006898" cy="913998"/>
            </a:xfrm>
            <a:prstGeom prst="roundRect">
              <a:avLst>
                <a:gd name="adj" fmla="val 7433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$TESSENT_PATH/tessent -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shell \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dofile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dfta.do \ 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log ../logs/dfta.log -replace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3851914" y="4122147"/>
              <a:ext cx="1375660" cy="279597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Tessent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Scan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run 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Exercise 2: Test generation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275" y="886968"/>
            <a:ext cx="8229600" cy="1289304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055" y="1080948"/>
            <a:ext cx="6906559" cy="5357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noProof="1" smtClean="0"/>
              <a:t>Tessent Scan – scan chains insertion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noProof="1" smtClean="0"/>
              <a:pPr>
                <a:defRPr/>
              </a:pPr>
              <a:t>57</a:t>
            </a:fld>
            <a:endParaRPr lang="en-US" noProof="1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323771" y="1028101"/>
            <a:ext cx="5195761" cy="3189553"/>
            <a:chOff x="2189" y="8902"/>
            <a:chExt cx="7744" cy="1483"/>
          </a:xfrm>
          <a:effectLst/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2189" y="8972"/>
              <a:ext cx="7744" cy="1413"/>
            </a:xfrm>
            <a:prstGeom prst="roundRect">
              <a:avLst>
                <a:gd name="adj" fmla="val 4375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pl-PL" sz="8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pl-PL" sz="8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en-US" sz="1200" dirty="0">
                  <a:latin typeface="Consolas"/>
                  <a:cs typeface="Consolas"/>
                </a:rPr>
                <a:t>read_cell_library ../libs/</a:t>
              </a:r>
              <a:r>
                <a:rPr lang="en-US" sz="1200" dirty="0" err="1" smtClean="0">
                  <a:latin typeface="Consolas"/>
                  <a:cs typeface="Consolas"/>
                </a:rPr>
                <a:t>atpg.lib</a:t>
              </a:r>
              <a:endParaRPr lang="pl-PL" sz="1200" noProof="1" smtClean="0">
                <a:solidFill>
                  <a:schemeClr val="tx1"/>
                </a:solidFill>
                <a:latin typeface="Consolas"/>
                <a:cs typeface="Consolas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/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 Go to DFT mode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set_context dft -scan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read_verilog ../netlists/cpu.v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analyze_control_signals -auto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Insert scan chains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insert_test_logic -scan on -number 4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report_scan_chains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report_scan_cells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Write netlist and setup files for ATPG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write_design -output_file ../netlists/cpu_scan.v -replace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write_atpg_setup ../2_atpg/atpg_setup -replace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exit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731" y="8902"/>
              <a:ext cx="2163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Tessent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Scan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323659" y="4484844"/>
            <a:ext cx="5195874" cy="890427"/>
          </a:xfrm>
          <a:prstGeom prst="roundRect">
            <a:avLst>
              <a:gd name="adj" fmla="val 5479"/>
            </a:avLst>
          </a:prstGeom>
          <a:solidFill>
            <a:schemeClr val="bg1"/>
          </a:solidFill>
          <a:ln>
            <a:headEnd/>
            <a:tailEnd/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/>
            </a:r>
            <a:b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</a:b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$</a:t>
            </a:r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TESSENT_PATH/tessent 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–shell \</a:t>
            </a:r>
          </a:p>
          <a:p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dofile 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insert_scan.do \ </a:t>
            </a:r>
          </a:p>
          <a:p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logfile insert_scan.log 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-</a:t>
            </a:r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replace</a:t>
            </a:r>
            <a:endParaRPr lang="en-US" sz="1200" noProof="1" smtClean="0">
              <a:solidFill>
                <a:schemeClr val="tx1"/>
              </a:solidFill>
              <a:latin typeface="Consolas" pitchFamily="49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797423" y="4329413"/>
            <a:ext cx="1498187" cy="279597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Tessent </a:t>
            </a: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Scan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run 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file</a:t>
            </a:r>
            <a:endParaRPr kumimoji="0" 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FastScan – test pattern generation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33551" y="1163962"/>
            <a:ext cx="5363678" cy="3701534"/>
            <a:chOff x="1637" y="8906"/>
            <a:chExt cx="8296" cy="146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1637" y="8997"/>
              <a:ext cx="8296" cy="1372"/>
            </a:xfrm>
            <a:prstGeom prst="roundRect">
              <a:avLst>
                <a:gd name="adj" fmla="val 3291"/>
              </a:avLst>
            </a:prstGeom>
            <a:grpFill/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dirty="0" smtClean="0">
                <a:latin typeface="Consolas"/>
                <a:cs typeface="Consolas"/>
              </a:endParaRPr>
            </a:p>
            <a:p>
              <a:r>
                <a:rPr lang="en-US" sz="1200" dirty="0" smtClean="0">
                  <a:latin typeface="Consolas"/>
                  <a:cs typeface="Consolas"/>
                </a:rPr>
                <a:t>read_cell_library </a:t>
              </a:r>
              <a:r>
                <a:rPr lang="en-US" sz="1200" dirty="0">
                  <a:latin typeface="Consolas"/>
                  <a:cs typeface="Consolas"/>
                </a:rPr>
                <a:t>../libs/</a:t>
              </a:r>
              <a:r>
                <a:rPr lang="en-US" sz="1200" dirty="0" err="1" smtClean="0">
                  <a:latin typeface="Consolas"/>
                  <a:cs typeface="Consolas"/>
                </a:rPr>
                <a:t>atpg.lib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set_context </a:t>
              </a:r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patterns -scan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read_verilog ../netlists/cpu_scan.v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set_current_design cpu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Read atpg setup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dofile atpg_setup.dofile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Go to atpg mode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Pattern generation, default is stuck-at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create_patterns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report_statistics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Save parallel and serial verilog patterns for simulation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write_patterns ../3_vsim/pat_stuck_par.v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–verilog \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	         -</a:t>
              </a:r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parallel -replace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write_patterns ../3_vsim/pat_stuck_ser.v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–verilog \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	    -</a:t>
              </a:r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begin 0 -end 2 -serial -rep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exit</a:t>
              </a: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1990" y="8906"/>
              <a:ext cx="2395" cy="130"/>
            </a:xfrm>
            <a:prstGeom prst="roundRect">
              <a:avLst/>
            </a:prstGeom>
            <a:grpFill/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Tessent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FastScan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143250" y="5031482"/>
            <a:ext cx="5353980" cy="888114"/>
          </a:xfrm>
          <a:prstGeom prst="roundRect">
            <a:avLst>
              <a:gd name="adj" fmla="val 8587"/>
            </a:avLst>
          </a:prstGeom>
          <a:solidFill>
            <a:schemeClr val="bg1"/>
          </a:solidFill>
          <a:ln>
            <a:headEnd/>
            <a:tailEnd/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 sz="1200" noProof="1">
              <a:solidFill>
                <a:schemeClr val="tx1"/>
              </a:solidFill>
              <a:latin typeface="Consolas" pitchFamily="49" charset="0"/>
            </a:endParaRPr>
          </a:p>
          <a:p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$</a:t>
            </a:r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TESSENT_PATH/tessent 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–shell  </a:t>
            </a:r>
          </a:p>
          <a:p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dofile atpg.do </a:t>
            </a:r>
            <a:endParaRPr lang="pl-PL" sz="1200" noProof="1" smtClean="0">
              <a:solidFill>
                <a:schemeClr val="tx1"/>
              </a:solidFill>
              <a:latin typeface="Consolas" pitchFamily="49" charset="0"/>
            </a:endParaRPr>
          </a:p>
          <a:p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logfile atpg.log -replace</a:t>
            </a:r>
            <a:endParaRPr lang="en-US" sz="1200" noProof="1" smtClean="0">
              <a:solidFill>
                <a:schemeClr val="tx1"/>
              </a:solidFill>
              <a:latin typeface="Consolas" pitchFamily="49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385188" y="4949960"/>
            <a:ext cx="1649612" cy="279597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Tessent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FastScan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run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file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2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Prostokąt 9"/>
          <p:cNvSpPr/>
          <p:nvPr/>
        </p:nvSpPr>
        <p:spPr>
          <a:xfrm>
            <a:off x="0" y="19723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LAB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6</a:t>
            </a:r>
          </a:p>
          <a:p>
            <a:pPr algn="ctr" defTabSz="91440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</a:rPr>
              <a:t>Built-in Self-Test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</a:rPr>
              <a:t> (BIST)</a:t>
            </a:r>
            <a:endParaRPr lang="en-US" sz="3600" b="1" dirty="0" smtClean="0">
              <a:solidFill>
                <a:schemeClr val="accent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249238"/>
            <a:ext cx="8469661" cy="458787"/>
          </a:xfrm>
        </p:spPr>
        <p:txBody>
          <a:bodyPr/>
          <a:lstStyle/>
          <a:p>
            <a:r>
              <a:rPr lang="en-US" dirty="0" smtClean="0"/>
              <a:t>Fault simulation report for f/1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04368" y="1381100"/>
            <a:ext cx="3429036" cy="4511673"/>
            <a:chOff x="2189" y="8864"/>
            <a:chExt cx="5196" cy="18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826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//  command: report_statistics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    Statistics Report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     Stuck-at Faults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Fault Classes              #faults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                     (total)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  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FU (full)                  40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-------------------  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UC (uncontrolled)       24 (60.00%)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DS (det_simulation)     16 (40.00%)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Coverage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test_coverage               40.00%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fault_coverage              40.00%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atpg_effectiveness          40.00%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#test_patterns                     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#simulated_patterns                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CPU_time (secs)                  1.7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-------------------------------------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240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Statistics: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fault_sim.log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132389" y="1385553"/>
            <a:ext cx="3429036" cy="4512582"/>
            <a:chOff x="2189" y="8864"/>
            <a:chExt cx="5196" cy="160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5196" cy="1537"/>
            </a:xfrm>
            <a:prstGeom prst="roundRect">
              <a:avLst>
                <a:gd name="adj" fmla="val 3268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accent2"/>
                  </a:solidFill>
                  <a:latin typeface="Consolas" pitchFamily="49" charset="0"/>
                </a:rPr>
                <a:t>//  command: report_faults -class DS</a:t>
              </a:r>
            </a:p>
            <a:p>
              <a:endParaRPr lang="en-US" sz="1200" noProof="1">
                <a:solidFill>
                  <a:schemeClr val="accent2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type    code    pin_pathname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----   ------   ------------------------------------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</a:t>
              </a:r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1     DS      /not1/OUT</a:t>
              </a:r>
            </a:p>
            <a:p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     0     EQ      /not1/IN</a:t>
              </a:r>
            </a:p>
            <a:p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     0     EQ      /b</a:t>
              </a:r>
            </a:p>
            <a:p>
              <a:r>
                <a:rPr lang="en-US" sz="1200" noProof="1">
                  <a:solidFill>
                    <a:srgbClr val="008000"/>
                  </a:solidFill>
                  <a:latin typeface="Consolas" pitchFamily="49" charset="0"/>
                </a:rPr>
                <a:t>      1     EQ      /and1/IN1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DS      /d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/or1/IN1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DS      /z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/nor1/OUT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/nor1/IN0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/nor1/IN1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/and1/OUT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1     EQ      /nand1/OUT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/nand1/IN0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/nand1/IN1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/or1/OUT</a:t>
              </a:r>
            </a:p>
            <a:p>
              <a:r>
                <a:rPr lang="en-US" sz="1200" noProof="1">
                  <a:solidFill>
                    <a:srgbClr val="000000"/>
                  </a:solidFill>
                  <a:latin typeface="Consolas" pitchFamily="49" charset="0"/>
                </a:rPr>
                <a:t>      0     EQ      /e</a:t>
              </a:r>
              <a:endParaRPr lang="en-US" sz="1200" noProof="1" smtClean="0">
                <a:solidFill>
                  <a:srgbClr val="000000"/>
                </a:solidFill>
                <a:latin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4036" cy="108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tx1"/>
                  </a:solidFill>
                  <a:latin typeface="Calibri" pitchFamily="34" charset="0"/>
                </a:rPr>
                <a:t>Detected faults: </a:t>
              </a:r>
              <a:r>
                <a:rPr lang="en-US" sz="1100" dirty="0" err="1" smtClean="0">
                  <a:solidFill>
                    <a:schemeClr val="tx1"/>
                  </a:solidFill>
                  <a:latin typeface="Calibri" pitchFamily="34" charset="0"/>
                </a:rPr>
                <a:t>fault_sim.log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0" name="Nawias klamrowy zamykający 100"/>
          <p:cNvSpPr/>
          <p:nvPr/>
        </p:nvSpPr>
        <p:spPr>
          <a:xfrm>
            <a:off x="7717598" y="2776244"/>
            <a:ext cx="208808" cy="716545"/>
          </a:xfrm>
          <a:prstGeom prst="rightBrace">
            <a:avLst/>
          </a:prstGeom>
          <a:ln w="254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Rectangle 2"/>
          <p:cNvSpPr/>
          <p:nvPr/>
        </p:nvSpPr>
        <p:spPr>
          <a:xfrm>
            <a:off x="7895301" y="2938148"/>
            <a:ext cx="565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chemeClr val="accent2"/>
                </a:solidFill>
                <a:latin typeface="Consolas" pitchFamily="49" charset="0"/>
                <a:cs typeface="Courier New" pitchFamily="49" charset="0"/>
              </a:rPr>
              <a:t>f/1</a:t>
            </a:r>
          </a:p>
        </p:txBody>
      </p:sp>
    </p:spTree>
    <p:extLst>
      <p:ext uri="{BB962C8B-B14F-4D97-AF65-F5344CB8AC3E}">
        <p14:creationId xmlns:p14="http://schemas.microsoft.com/office/powerpoint/2010/main" val="212356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1: BIST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pic>
        <p:nvPicPr>
          <p:cNvPr id="256" name="Obraz 25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5405" y="1132543"/>
            <a:ext cx="6528650" cy="5185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936703" y="1000964"/>
          <a:ext cx="6095999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Fault-free circuit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</a:t>
                      </a:r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 A/0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 A/1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LFSR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936703" y="1000964"/>
          <a:ext cx="6095999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Fault-free circuit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</a:t>
                      </a:r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 A/0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 A/1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LFSR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936703" y="1000964"/>
          <a:ext cx="6095999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Fault-free circuit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</a:t>
                      </a:r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 A/0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 A/1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LFSR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936703" y="1000964"/>
          <a:ext cx="6095999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Fault-free circuit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smtClean="0">
                          <a:solidFill>
                            <a:schemeClr val="bg1"/>
                          </a:solidFill>
                        </a:rPr>
                        <a:t>Fault</a:t>
                      </a:r>
                      <a:r>
                        <a:rPr lang="en-US" baseline="0" noProof="0" smtClean="0">
                          <a:solidFill>
                            <a:schemeClr val="bg1"/>
                          </a:solidFill>
                        </a:rPr>
                        <a:t> A/0</a:t>
                      </a:r>
                      <a:endParaRPr lang="en-US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 A/1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LFSR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pole tekstowe 8"/>
          <p:cNvSpPr txBox="1"/>
          <p:nvPr/>
        </p:nvSpPr>
        <p:spPr>
          <a:xfrm>
            <a:off x="2445835" y="5941948"/>
            <a:ext cx="1147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fault-free signature</a:t>
            </a:r>
            <a:endParaRPr lang="en-US" dirty="0">
              <a:latin typeface="+mj-lt"/>
            </a:endParaRPr>
          </a:p>
        </p:txBody>
      </p:sp>
      <p:cxnSp>
        <p:nvCxnSpPr>
          <p:cNvPr id="12" name="Łącznik prosty ze strzałką 11"/>
          <p:cNvCxnSpPr/>
          <p:nvPr/>
        </p:nvCxnSpPr>
        <p:spPr>
          <a:xfrm rot="16200000" flipV="1">
            <a:off x="2741025" y="5705435"/>
            <a:ext cx="658544" cy="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  <p:graphicFrame>
        <p:nvGraphicFramePr>
          <p:cNvPr id="18" name="Tabela 17"/>
          <p:cNvGraphicFramePr>
            <a:graphicFrameLocks noGrp="1"/>
          </p:cNvGraphicFramePr>
          <p:nvPr/>
        </p:nvGraphicFramePr>
        <p:xfrm>
          <a:off x="936703" y="1000964"/>
          <a:ext cx="6095999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Fault-free circuit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smtClean="0">
                          <a:solidFill>
                            <a:schemeClr val="bg1"/>
                          </a:solidFill>
                        </a:rPr>
                        <a:t>Fault</a:t>
                      </a:r>
                      <a:r>
                        <a:rPr lang="en-US" baseline="0" noProof="0" smtClean="0">
                          <a:solidFill>
                            <a:schemeClr val="bg1"/>
                          </a:solidFill>
                        </a:rPr>
                        <a:t> A/0</a:t>
                      </a:r>
                      <a:endParaRPr lang="en-US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 A/1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LFSR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110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3" name="pole tekstowe 22"/>
          <p:cNvSpPr txBox="1"/>
          <p:nvPr/>
        </p:nvSpPr>
        <p:spPr>
          <a:xfrm>
            <a:off x="4256668" y="5933108"/>
            <a:ext cx="1316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signature for fault A/0</a:t>
            </a:r>
            <a:endParaRPr lang="en-US" dirty="0">
              <a:latin typeface="+mj-lt"/>
            </a:endParaRPr>
          </a:p>
        </p:txBody>
      </p:sp>
      <p:cxnSp>
        <p:nvCxnSpPr>
          <p:cNvPr id="24" name="Łącznik prosty ze strzałką 23"/>
          <p:cNvCxnSpPr/>
          <p:nvPr/>
        </p:nvCxnSpPr>
        <p:spPr>
          <a:xfrm rot="16200000" flipV="1">
            <a:off x="4577261" y="5705435"/>
            <a:ext cx="658544" cy="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2445835" y="5941948"/>
            <a:ext cx="1147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fault-free signature</a:t>
            </a:r>
            <a:endParaRPr lang="en-US" dirty="0">
              <a:latin typeface="+mj-lt"/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rot="16200000" flipV="1">
            <a:off x="2741025" y="5705435"/>
            <a:ext cx="658544" cy="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936703" y="1000964"/>
          <a:ext cx="6095999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Fault-free circuit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smtClean="0">
                          <a:solidFill>
                            <a:schemeClr val="bg1"/>
                          </a:solidFill>
                        </a:rPr>
                        <a:t>Fault</a:t>
                      </a:r>
                      <a:r>
                        <a:rPr lang="en-US" baseline="0" noProof="0" smtClean="0">
                          <a:solidFill>
                            <a:schemeClr val="bg1"/>
                          </a:solidFill>
                        </a:rPr>
                        <a:t> A/0</a:t>
                      </a:r>
                      <a:endParaRPr lang="en-US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Fault A/1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LFSR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output</a:t>
                      </a:r>
                      <a:endParaRPr lang="pl-PL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MISR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XYZ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ABC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110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000</a:t>
                      </a:r>
                      <a:endParaRPr lang="pl-P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011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100</a:t>
                      </a:r>
                      <a:endParaRPr lang="pl-PL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001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2" name="pole tekstowe 21"/>
          <p:cNvSpPr txBox="1"/>
          <p:nvPr/>
        </p:nvSpPr>
        <p:spPr>
          <a:xfrm>
            <a:off x="5965903" y="5958508"/>
            <a:ext cx="1360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signature for fault A/1</a:t>
            </a:r>
            <a:endParaRPr lang="en-US" dirty="0">
              <a:latin typeface="+mj-lt"/>
            </a:endParaRPr>
          </a:p>
        </p:txBody>
      </p:sp>
      <p:cxnSp>
        <p:nvCxnSpPr>
          <p:cNvPr id="23" name="Łącznik prosty ze strzałką 22"/>
          <p:cNvCxnSpPr/>
          <p:nvPr/>
        </p:nvCxnSpPr>
        <p:spPr>
          <a:xfrm rot="16200000" flipV="1">
            <a:off x="6261096" y="5692735"/>
            <a:ext cx="658544" cy="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/>
          <p:cNvCxnSpPr>
            <a:stCxn id="30" idx="1"/>
          </p:cNvCxnSpPr>
          <p:nvPr/>
        </p:nvCxnSpPr>
        <p:spPr>
          <a:xfrm rot="10800000" flipV="1">
            <a:off x="3251200" y="3243222"/>
            <a:ext cx="4075152" cy="167167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ze strzałką 26"/>
          <p:cNvCxnSpPr>
            <a:stCxn id="30" idx="1"/>
          </p:cNvCxnSpPr>
          <p:nvPr/>
        </p:nvCxnSpPr>
        <p:spPr>
          <a:xfrm rot="10800000" flipV="1">
            <a:off x="6578600" y="3243222"/>
            <a:ext cx="747752" cy="170977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pole tekstowe 29"/>
          <p:cNvSpPr txBox="1"/>
          <p:nvPr/>
        </p:nvSpPr>
        <p:spPr>
          <a:xfrm>
            <a:off x="7326352" y="2643058"/>
            <a:ext cx="1817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aliasing – 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circuit with fault A/1 classified as fault-free</a:t>
            </a:r>
            <a:endParaRPr lang="en-US" dirty="0">
              <a:latin typeface="+mj-lt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4256668" y="5933108"/>
            <a:ext cx="1316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signature for fault A/0</a:t>
            </a:r>
            <a:endParaRPr lang="en-US" dirty="0">
              <a:latin typeface="+mj-lt"/>
            </a:endParaRPr>
          </a:p>
        </p:txBody>
      </p:sp>
      <p:cxnSp>
        <p:nvCxnSpPr>
          <p:cNvPr id="15" name="Łącznik prosty ze strzałką 14"/>
          <p:cNvCxnSpPr/>
          <p:nvPr/>
        </p:nvCxnSpPr>
        <p:spPr>
          <a:xfrm rot="16200000" flipV="1">
            <a:off x="4577261" y="5705435"/>
            <a:ext cx="658544" cy="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2445835" y="5941948"/>
            <a:ext cx="1147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fault-free signature</a:t>
            </a:r>
            <a:endParaRPr lang="en-US" dirty="0">
              <a:latin typeface="+mj-lt"/>
            </a:endParaRPr>
          </a:p>
        </p:txBody>
      </p:sp>
      <p:cxnSp>
        <p:nvCxnSpPr>
          <p:cNvPr id="17" name="Łącznik prosty ze strzałką 16"/>
          <p:cNvCxnSpPr/>
          <p:nvPr/>
        </p:nvCxnSpPr>
        <p:spPr>
          <a:xfrm rot="16200000" flipV="1">
            <a:off x="2741025" y="5705435"/>
            <a:ext cx="658544" cy="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2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Prostokąt 9"/>
          <p:cNvSpPr/>
          <p:nvPr/>
        </p:nvSpPr>
        <p:spPr>
          <a:xfrm>
            <a:off x="0" y="19723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AB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7</a:t>
            </a:r>
          </a:p>
          <a:p>
            <a:pPr lvl="0"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Test Compression</a:t>
            </a:r>
            <a:endParaRPr lang="en-US" sz="3600" dirty="0" smtClean="0">
              <a:solidFill>
                <a:schemeClr val="accent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sz="2700" dirty="0" smtClean="0"/>
              <a:t>Exercise 1: Test compression flow</a:t>
            </a:r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263" y="1277471"/>
            <a:ext cx="7997265" cy="4636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noProof="1" smtClean="0"/>
              <a:t>Leonardo Spectrum – design synthesis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noProof="1" smtClean="0"/>
              <a:pPr>
                <a:defRPr/>
              </a:pPr>
              <a:t>69</a:t>
            </a:fld>
            <a:endParaRPr lang="en-US" noProof="1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512743" y="1566039"/>
            <a:ext cx="5110557" cy="3483267"/>
            <a:chOff x="2189" y="8864"/>
            <a:chExt cx="7744" cy="1519"/>
          </a:xfrm>
          <a:solidFill>
            <a:schemeClr val="bg1"/>
          </a:solidFill>
          <a:effectLst/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7744" cy="1453"/>
            </a:xfrm>
            <a:prstGeom prst="roundRect">
              <a:avLst>
                <a:gd name="adj" fmla="val 5549"/>
              </a:avLst>
            </a:prstGeom>
            <a:grpFill/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load_library ../libs/ami05_worst.syn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../netlists/alu.v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../netlists/dram.v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../netlists/regs.v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../netlists/idec.v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../netlists/cpu.v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optimize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report_area -cell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report_delay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set vhdl_write_use_packages {library ieee,adk; 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\        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use ieee.std_logic_1164.all;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 \ 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use adk.adk_components.all; }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apply_rename_rules -ruleset VHDL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apply_rename_rules -ruleset VERILOG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auto_write ../netlists/cpu_gate.v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696" y="8864"/>
              <a:ext cx="2607" cy="130"/>
            </a:xfrm>
            <a:prstGeom prst="roundRect">
              <a:avLst/>
            </a:prstGeom>
            <a:grpFill/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Leonardo Spectrum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534937" y="5377036"/>
            <a:ext cx="5129004" cy="860478"/>
          </a:xfrm>
          <a:prstGeom prst="roundRect">
            <a:avLst/>
          </a:prstGeom>
          <a:solidFill>
            <a:schemeClr val="bg1"/>
          </a:solidFill>
          <a:ln>
            <a:headEnd/>
            <a:tailEnd/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/>
            </a:r>
            <a:b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</a:br>
            <a:r>
              <a:rPr lang="pl-PL" sz="1200" noProof="1">
                <a:solidFill>
                  <a:schemeClr val="tx1"/>
                </a:solidFill>
                <a:latin typeface="Consolas" pitchFamily="49" charset="0"/>
              </a:rPr>
              <a:t>$LEONARDO_SPECTRUM_PATH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/spectrum -file spectrum.batch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 \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 </a:t>
            </a:r>
            <a:endParaRPr lang="pl-PL" sz="1200" noProof="1" smtClean="0">
              <a:solidFill>
                <a:schemeClr val="tx1"/>
              </a:solidFill>
              <a:latin typeface="Consolas" pitchFamily="49" charset="0"/>
            </a:endParaRPr>
          </a:p>
          <a:p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                      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-logfile ../logs/0_spec_synth.log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851913" y="5210455"/>
            <a:ext cx="1772548" cy="334630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Leonardo Spectrum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run 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file</a:t>
            </a:r>
            <a:endParaRPr kumimoji="0" 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Exercise </a:t>
            </a:r>
            <a:r>
              <a:rPr lang="pl-PL" dirty="0" smtClean="0"/>
              <a:t>1</a:t>
            </a:r>
            <a:r>
              <a:rPr lang="en-US" dirty="0" smtClean="0"/>
              <a:t>: Path sensitization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275" y="886968"/>
            <a:ext cx="8229600" cy="56692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0" name="Content Placeholder 2"/>
          <p:cNvSpPr txBox="1">
            <a:spLocks/>
          </p:cNvSpPr>
          <p:nvPr/>
        </p:nvSpPr>
        <p:spPr bwMode="auto">
          <a:xfrm>
            <a:off x="914400" y="1097150"/>
            <a:ext cx="3734851" cy="773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Find test pattern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 for h/1</a:t>
            </a: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grpSp>
        <p:nvGrpSpPr>
          <p:cNvPr id="92" name="Grupa 198"/>
          <p:cNvGrpSpPr/>
          <p:nvPr/>
        </p:nvGrpSpPr>
        <p:grpSpPr>
          <a:xfrm>
            <a:off x="958850" y="2074263"/>
            <a:ext cx="7931150" cy="3103227"/>
            <a:chOff x="958850" y="1110361"/>
            <a:chExt cx="7931150" cy="3103227"/>
          </a:xfrm>
        </p:grpSpPr>
        <p:sp>
          <p:nvSpPr>
            <p:cNvPr id="93" name="Text Box 109"/>
            <p:cNvSpPr txBox="1">
              <a:spLocks noChangeArrowheads="1"/>
            </p:cNvSpPr>
            <p:nvPr/>
          </p:nvSpPr>
          <p:spPr bwMode="auto">
            <a:xfrm>
              <a:off x="984277" y="1110361"/>
              <a:ext cx="30809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a</a:t>
              </a:r>
              <a:endParaRPr lang="pl-PL" sz="2000" dirty="0"/>
            </a:p>
          </p:txBody>
        </p:sp>
        <p:grpSp>
          <p:nvGrpSpPr>
            <p:cNvPr id="94" name="Grupa 143"/>
            <p:cNvGrpSpPr/>
            <p:nvPr/>
          </p:nvGrpSpPr>
          <p:grpSpPr>
            <a:xfrm>
              <a:off x="958850" y="1252351"/>
              <a:ext cx="7931150" cy="2961237"/>
              <a:chOff x="958850" y="1252351"/>
              <a:chExt cx="7931150" cy="2961237"/>
            </a:xfrm>
          </p:grpSpPr>
          <p:grpSp>
            <p:nvGrpSpPr>
              <p:cNvPr id="95" name="Grupa 14"/>
              <p:cNvGrpSpPr/>
              <p:nvPr/>
            </p:nvGrpSpPr>
            <p:grpSpPr>
              <a:xfrm>
                <a:off x="958850" y="1252351"/>
                <a:ext cx="5645149" cy="1047750"/>
                <a:chOff x="-276831" y="1995301"/>
                <a:chExt cx="5645149" cy="1047750"/>
              </a:xfrm>
            </p:grpSpPr>
            <p:sp>
              <p:nvSpPr>
                <p:cNvPr id="175" name="Line 92"/>
                <p:cNvSpPr>
                  <a:spLocks noChangeShapeType="1"/>
                </p:cNvSpPr>
                <p:nvPr/>
              </p:nvSpPr>
              <p:spPr bwMode="auto">
                <a:xfrm>
                  <a:off x="2648931" y="2528700"/>
                  <a:ext cx="2719387" cy="187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-276831" y="2808099"/>
                  <a:ext cx="2260483" cy="1776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Line 90"/>
                <p:cNvSpPr>
                  <a:spLocks noChangeShapeType="1"/>
                </p:cNvSpPr>
                <p:nvPr/>
              </p:nvSpPr>
              <p:spPr bwMode="auto">
                <a:xfrm>
                  <a:off x="-252701" y="2198370"/>
                  <a:ext cx="2236353" cy="13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AutoShap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1780452" y="1995301"/>
                  <a:ext cx="1169988" cy="1047750"/>
                </a:xfrm>
                <a:prstGeom prst="flowChartDelay">
                  <a:avLst/>
                </a:pr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6" name="Grupa 79"/>
              <p:cNvGrpSpPr/>
              <p:nvPr/>
            </p:nvGrpSpPr>
            <p:grpSpPr>
              <a:xfrm>
                <a:off x="1450465" y="1582679"/>
                <a:ext cx="1224575" cy="966086"/>
                <a:chOff x="1603964" y="2528829"/>
                <a:chExt cx="1224575" cy="966086"/>
              </a:xfrm>
            </p:grpSpPr>
            <p:grpSp>
              <p:nvGrpSpPr>
                <p:cNvPr id="171" name="Group 105"/>
                <p:cNvGrpSpPr>
                  <a:grpSpLocks noChangeAspect="1"/>
                </p:cNvGrpSpPr>
                <p:nvPr/>
              </p:nvGrpSpPr>
              <p:grpSpPr bwMode="auto">
                <a:xfrm>
                  <a:off x="1659317" y="2528829"/>
                  <a:ext cx="1169222" cy="966086"/>
                  <a:chOff x="1624" y="2064"/>
                  <a:chExt cx="316" cy="261"/>
                </a:xfrm>
                <a:solidFill>
                  <a:srgbClr val="FFFFFF"/>
                </a:solidFill>
              </p:grpSpPr>
              <p:sp>
                <p:nvSpPr>
                  <p:cNvPr id="173" name="AutoShap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877" y="2163"/>
                    <a:ext cx="63" cy="63"/>
                  </a:xfrm>
                  <a:prstGeom prst="flowChartConnector">
                    <a:avLst/>
                  </a:prstGeom>
                  <a:grpFill/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4" name="AutoShape 107"/>
                  <p:cNvSpPr>
                    <a:spLocks noChangeAspect="1" noChangeArrowheads="1"/>
                  </p:cNvSpPr>
                  <p:nvPr/>
                </p:nvSpPr>
                <p:spPr bwMode="auto">
                  <a:xfrm rot="5400000">
                    <a:off x="1618" y="2070"/>
                    <a:ext cx="261" cy="250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 w="34925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2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1603964" y="2829895"/>
                  <a:ext cx="785191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pl-PL" sz="1600" dirty="0" smtClean="0"/>
                    <a:t>NOT 1</a:t>
                  </a:r>
                  <a:endParaRPr lang="pl-PL" sz="1600" dirty="0"/>
                </a:p>
              </p:txBody>
            </p:sp>
          </p:grpSp>
          <p:sp>
            <p:nvSpPr>
              <p:cNvPr id="97" name="Text Box 109"/>
              <p:cNvSpPr txBox="1">
                <a:spLocks noChangeArrowheads="1"/>
              </p:cNvSpPr>
              <p:nvPr/>
            </p:nvSpPr>
            <p:spPr bwMode="auto">
              <a:xfrm>
                <a:off x="3134497" y="1561589"/>
                <a:ext cx="843501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AND 1</a:t>
                </a:r>
                <a:endParaRPr lang="pl-PL" sz="2000" dirty="0"/>
              </a:p>
            </p:txBody>
          </p:sp>
          <p:grpSp>
            <p:nvGrpSpPr>
              <p:cNvPr id="98" name="Grupa 45"/>
              <p:cNvGrpSpPr/>
              <p:nvPr/>
            </p:nvGrpSpPr>
            <p:grpSpPr>
              <a:xfrm>
                <a:off x="971550" y="2699357"/>
                <a:ext cx="3905249" cy="1077913"/>
                <a:chOff x="4343503" y="3213707"/>
                <a:chExt cx="3905249" cy="1077913"/>
              </a:xfrm>
            </p:grpSpPr>
            <p:grpSp>
              <p:nvGrpSpPr>
                <p:cNvPr id="161" name="Grupa 64"/>
                <p:cNvGrpSpPr/>
                <p:nvPr/>
              </p:nvGrpSpPr>
              <p:grpSpPr>
                <a:xfrm>
                  <a:off x="4343503" y="3213707"/>
                  <a:ext cx="3905249" cy="1077913"/>
                  <a:chOff x="4448007" y="3246251"/>
                  <a:chExt cx="3905249" cy="1077913"/>
                </a:xfrm>
              </p:grpSpPr>
              <p:sp>
                <p:nvSpPr>
                  <p:cNvPr id="163" name="Line 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386469" y="3791744"/>
                    <a:ext cx="966787" cy="607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4" name="Line 69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6457542" y="3255776"/>
                    <a:ext cx="31908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5" name="Line 7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6446429" y="4309876"/>
                    <a:ext cx="31750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6" name="Line 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48007" y="4084450"/>
                    <a:ext cx="2109547" cy="982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7" name="Line 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48007" y="3474848"/>
                    <a:ext cx="2109545" cy="984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8" name="Freeform 68"/>
                  <p:cNvSpPr>
                    <a:spLocks noChangeAspect="1"/>
                  </p:cNvSpPr>
                  <p:nvPr/>
                </p:nvSpPr>
                <p:spPr bwMode="auto">
                  <a:xfrm>
                    <a:off x="6421029" y="3246251"/>
                    <a:ext cx="406400" cy="1077913"/>
                  </a:xfrm>
                  <a:custGeom>
                    <a:avLst/>
                    <a:gdLst>
                      <a:gd name="T0" fmla="*/ 9 w 102"/>
                      <a:gd name="T1" fmla="*/ 2 h 270"/>
                      <a:gd name="T2" fmla="*/ 23 w 102"/>
                      <a:gd name="T3" fmla="*/ 38 h 270"/>
                      <a:gd name="T4" fmla="*/ 35 w 102"/>
                      <a:gd name="T5" fmla="*/ 68 h 270"/>
                      <a:gd name="T6" fmla="*/ 41 w 102"/>
                      <a:gd name="T7" fmla="*/ 114 h 270"/>
                      <a:gd name="T8" fmla="*/ 39 w 102"/>
                      <a:gd name="T9" fmla="*/ 143 h 270"/>
                      <a:gd name="T10" fmla="*/ 36 w 102"/>
                      <a:gd name="T11" fmla="*/ 173 h 270"/>
                      <a:gd name="T12" fmla="*/ 33 w 102"/>
                      <a:gd name="T13" fmla="*/ 194 h 270"/>
                      <a:gd name="T14" fmla="*/ 26 w 102"/>
                      <a:gd name="T15" fmla="*/ 213 h 270"/>
                      <a:gd name="T16" fmla="*/ 18 w 102"/>
                      <a:gd name="T17" fmla="*/ 231 h 270"/>
                      <a:gd name="T18" fmla="*/ 9 w 102"/>
                      <a:gd name="T19" fmla="*/ 254 h 270"/>
                      <a:gd name="T20" fmla="*/ 0 w 102"/>
                      <a:gd name="T21" fmla="*/ 270 h 270"/>
                      <a:gd name="T22" fmla="*/ 93 w 102"/>
                      <a:gd name="T23" fmla="*/ 269 h 270"/>
                      <a:gd name="T24" fmla="*/ 99 w 102"/>
                      <a:gd name="T25" fmla="*/ 236 h 270"/>
                      <a:gd name="T26" fmla="*/ 102 w 102"/>
                      <a:gd name="T27" fmla="*/ 8 h 270"/>
                      <a:gd name="T28" fmla="*/ 93 w 102"/>
                      <a:gd name="T29" fmla="*/ 0 h 270"/>
                      <a:gd name="T30" fmla="*/ 9 w 102"/>
                      <a:gd name="T31" fmla="*/ 2 h 270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02"/>
                      <a:gd name="T49" fmla="*/ 0 h 270"/>
                      <a:gd name="T50" fmla="*/ 102 w 102"/>
                      <a:gd name="T51" fmla="*/ 270 h 270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02" h="270">
                        <a:moveTo>
                          <a:pt x="9" y="2"/>
                        </a:moveTo>
                        <a:lnTo>
                          <a:pt x="23" y="38"/>
                        </a:lnTo>
                        <a:lnTo>
                          <a:pt x="35" y="68"/>
                        </a:lnTo>
                        <a:lnTo>
                          <a:pt x="41" y="114"/>
                        </a:lnTo>
                        <a:lnTo>
                          <a:pt x="39" y="143"/>
                        </a:lnTo>
                        <a:lnTo>
                          <a:pt x="36" y="173"/>
                        </a:lnTo>
                        <a:lnTo>
                          <a:pt x="33" y="194"/>
                        </a:lnTo>
                        <a:lnTo>
                          <a:pt x="26" y="213"/>
                        </a:lnTo>
                        <a:lnTo>
                          <a:pt x="18" y="231"/>
                        </a:lnTo>
                        <a:lnTo>
                          <a:pt x="9" y="254"/>
                        </a:lnTo>
                        <a:lnTo>
                          <a:pt x="0" y="270"/>
                        </a:lnTo>
                        <a:lnTo>
                          <a:pt x="93" y="269"/>
                        </a:lnTo>
                        <a:lnTo>
                          <a:pt x="99" y="236"/>
                        </a:lnTo>
                        <a:lnTo>
                          <a:pt x="102" y="8"/>
                        </a:lnTo>
                        <a:lnTo>
                          <a:pt x="93" y="0"/>
                        </a:lnTo>
                        <a:lnTo>
                          <a:pt x="9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9" name="Arc 72"/>
                  <p:cNvSpPr>
                    <a:spLocks noChangeAspect="1"/>
                  </p:cNvSpPr>
                  <p:nvPr/>
                </p:nvSpPr>
                <p:spPr bwMode="auto">
                  <a:xfrm flipV="1">
                    <a:off x="6765736" y="3306576"/>
                    <a:ext cx="930275" cy="1012825"/>
                  </a:xfrm>
                  <a:custGeom>
                    <a:avLst/>
                    <a:gdLst>
                      <a:gd name="T0" fmla="*/ 0 w 19668"/>
                      <a:gd name="T1" fmla="*/ 375 h 21600"/>
                      <a:gd name="T2" fmla="*/ 930275 w 19668"/>
                      <a:gd name="T3" fmla="*/ 539423 h 21600"/>
                      <a:gd name="T4" fmla="*/ 27102 w 19668"/>
                      <a:gd name="T5" fmla="*/ 1012825 h 21600"/>
                      <a:gd name="T6" fmla="*/ 0 60000 65536"/>
                      <a:gd name="T7" fmla="*/ 0 60000 65536"/>
                      <a:gd name="T8" fmla="*/ 0 60000 65536"/>
                      <a:gd name="T9" fmla="*/ 0 w 19668"/>
                      <a:gd name="T10" fmla="*/ 0 h 21600"/>
                      <a:gd name="T11" fmla="*/ 19668 w 19668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668" h="21600" fill="none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</a:path>
                      <a:path w="19668" h="21600" stroke="0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  <a:lnTo>
                          <a:pt x="573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0" name="Arc 71"/>
                  <p:cNvSpPr>
                    <a:spLocks noChangeAspect="1"/>
                  </p:cNvSpPr>
                  <p:nvPr/>
                </p:nvSpPr>
                <p:spPr bwMode="auto">
                  <a:xfrm>
                    <a:off x="6764368" y="3246251"/>
                    <a:ext cx="930275" cy="1012825"/>
                  </a:xfrm>
                  <a:custGeom>
                    <a:avLst/>
                    <a:gdLst>
                      <a:gd name="T0" fmla="*/ 0 w 19668"/>
                      <a:gd name="T1" fmla="*/ 375 h 21600"/>
                      <a:gd name="T2" fmla="*/ 930275 w 19668"/>
                      <a:gd name="T3" fmla="*/ 539423 h 21600"/>
                      <a:gd name="T4" fmla="*/ 27102 w 19668"/>
                      <a:gd name="T5" fmla="*/ 1012825 h 21600"/>
                      <a:gd name="T6" fmla="*/ 0 60000 65536"/>
                      <a:gd name="T7" fmla="*/ 0 60000 65536"/>
                      <a:gd name="T8" fmla="*/ 0 60000 65536"/>
                      <a:gd name="T9" fmla="*/ 0 w 19668"/>
                      <a:gd name="T10" fmla="*/ 0 h 21600"/>
                      <a:gd name="T11" fmla="*/ 19668 w 19668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668" h="21600" fill="none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</a:path>
                      <a:path w="19668" h="21600" stroke="0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  <a:lnTo>
                          <a:pt x="573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2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6584545" y="3526686"/>
                  <a:ext cx="681597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pl-PL" sz="2000" dirty="0" smtClean="0"/>
                    <a:t>OR 1</a:t>
                  </a:r>
                  <a:endParaRPr lang="pl-PL" sz="2000" dirty="0"/>
                </a:p>
              </p:txBody>
            </p:sp>
          </p:grpSp>
          <p:sp>
            <p:nvSpPr>
              <p:cNvPr id="99" name="Text Box 109"/>
              <p:cNvSpPr txBox="1">
                <a:spLocks noChangeArrowheads="1"/>
              </p:cNvSpPr>
              <p:nvPr/>
            </p:nvSpPr>
            <p:spPr bwMode="auto">
              <a:xfrm>
                <a:off x="962368" y="1731599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b</a:t>
                </a:r>
                <a:endParaRPr lang="pl-PL" sz="2000" dirty="0"/>
              </a:p>
            </p:txBody>
          </p:sp>
          <p:sp>
            <p:nvSpPr>
              <p:cNvPr id="100" name="Text Box 109"/>
              <p:cNvSpPr txBox="1">
                <a:spLocks noChangeArrowheads="1"/>
              </p:cNvSpPr>
              <p:nvPr/>
            </p:nvSpPr>
            <p:spPr bwMode="auto">
              <a:xfrm>
                <a:off x="981058" y="2588333"/>
                <a:ext cx="29367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c</a:t>
                </a:r>
                <a:endParaRPr lang="pl-PL" sz="2000" dirty="0"/>
              </a:p>
            </p:txBody>
          </p:sp>
          <p:sp>
            <p:nvSpPr>
              <p:cNvPr id="101" name="Text Box 109"/>
              <p:cNvSpPr txBox="1">
                <a:spLocks noChangeArrowheads="1"/>
              </p:cNvSpPr>
              <p:nvPr/>
            </p:nvSpPr>
            <p:spPr bwMode="auto">
              <a:xfrm>
                <a:off x="981058" y="3198961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d</a:t>
                </a:r>
                <a:endParaRPr lang="pl-PL" sz="2000" dirty="0"/>
              </a:p>
            </p:txBody>
          </p:sp>
          <p:sp>
            <p:nvSpPr>
              <p:cNvPr id="102" name="Text Box 109"/>
              <p:cNvSpPr txBox="1">
                <a:spLocks noChangeArrowheads="1"/>
              </p:cNvSpPr>
              <p:nvPr/>
            </p:nvSpPr>
            <p:spPr bwMode="auto">
              <a:xfrm>
                <a:off x="2717216" y="1744520"/>
                <a:ext cx="26321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f</a:t>
                </a:r>
                <a:endParaRPr lang="pl-PL" sz="2000" dirty="0"/>
              </a:p>
            </p:txBody>
          </p:sp>
          <p:grpSp>
            <p:nvGrpSpPr>
              <p:cNvPr id="103" name="Grupa 46"/>
              <p:cNvGrpSpPr/>
              <p:nvPr/>
            </p:nvGrpSpPr>
            <p:grpSpPr>
              <a:xfrm>
                <a:off x="4412659" y="3033534"/>
                <a:ext cx="2172290" cy="1049337"/>
                <a:chOff x="824376" y="1700034"/>
                <a:chExt cx="2172290" cy="1049337"/>
              </a:xfrm>
            </p:grpSpPr>
            <p:sp>
              <p:nvSpPr>
                <p:cNvPr id="156" name="Line 93"/>
                <p:cNvSpPr>
                  <a:spLocks noChangeShapeType="1"/>
                </p:cNvSpPr>
                <p:nvPr/>
              </p:nvSpPr>
              <p:spPr bwMode="auto">
                <a:xfrm>
                  <a:off x="2272175" y="2220740"/>
                  <a:ext cx="724491" cy="3348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Line 94"/>
                <p:cNvSpPr>
                  <a:spLocks noChangeShapeType="1"/>
                </p:cNvSpPr>
                <p:nvPr/>
              </p:nvSpPr>
              <p:spPr bwMode="auto">
                <a:xfrm>
                  <a:off x="824376" y="25255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58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1281579" y="1700034"/>
                  <a:ext cx="1431926" cy="1049337"/>
                  <a:chOff x="1037" y="1589"/>
                  <a:chExt cx="360" cy="264"/>
                </a:xfrm>
                <a:solidFill>
                  <a:srgbClr val="FFFFFF"/>
                </a:solidFill>
              </p:grpSpPr>
              <p:sp>
                <p:nvSpPr>
                  <p:cNvPr id="159" name="AutoShape 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34" y="1688"/>
                    <a:ext cx="63" cy="63"/>
                  </a:xfrm>
                  <a:prstGeom prst="flowChartConnector">
                    <a:avLst/>
                  </a:prstGeom>
                  <a:grpFill/>
                  <a:ln w="349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0" name="AutoShape 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37" y="1589"/>
                    <a:ext cx="295" cy="264"/>
                  </a:xfrm>
                  <a:prstGeom prst="flowChartDelay">
                    <a:avLst/>
                  </a:prstGeom>
                  <a:grpFill/>
                  <a:ln w="34925" cap="flat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4" name="Grupa 62"/>
              <p:cNvGrpSpPr/>
              <p:nvPr/>
            </p:nvGrpSpPr>
            <p:grpSpPr>
              <a:xfrm>
                <a:off x="6586828" y="2046115"/>
                <a:ext cx="2303172" cy="1074738"/>
                <a:chOff x="3359892" y="1703215"/>
                <a:chExt cx="2303172" cy="1074738"/>
              </a:xfrm>
            </p:grpSpPr>
            <p:sp>
              <p:nvSpPr>
                <p:cNvPr id="147" name="Line 99"/>
                <p:cNvSpPr>
                  <a:spLocks noChangeShapeType="1"/>
                </p:cNvSpPr>
                <p:nvPr/>
              </p:nvSpPr>
              <p:spPr bwMode="auto">
                <a:xfrm>
                  <a:off x="4824864" y="2233440"/>
                  <a:ext cx="8382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AutoShap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5011337" y="2101678"/>
                  <a:ext cx="250825" cy="250825"/>
                </a:xfrm>
                <a:prstGeom prst="flowChartConnector">
                  <a:avLst/>
                </a:pr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Line 5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46099" y="1709565"/>
                  <a:ext cx="317500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Line 5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33399" y="2765253"/>
                  <a:ext cx="319088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Line 100"/>
                <p:cNvSpPr>
                  <a:spLocks noChangeShapeType="1"/>
                </p:cNvSpPr>
                <p:nvPr/>
              </p:nvSpPr>
              <p:spPr bwMode="auto">
                <a:xfrm>
                  <a:off x="3359892" y="25255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Line 101"/>
                <p:cNvSpPr>
                  <a:spLocks noChangeShapeType="1"/>
                </p:cNvSpPr>
                <p:nvPr/>
              </p:nvSpPr>
              <p:spPr bwMode="auto">
                <a:xfrm>
                  <a:off x="3359892" y="19159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54"/>
                <p:cNvSpPr>
                  <a:spLocks noChangeAspect="1"/>
                </p:cNvSpPr>
                <p:nvPr/>
              </p:nvSpPr>
              <p:spPr bwMode="auto">
                <a:xfrm>
                  <a:off x="3707999" y="1703215"/>
                  <a:ext cx="404813" cy="1074738"/>
                </a:xfrm>
                <a:custGeom>
                  <a:avLst/>
                  <a:gdLst>
                    <a:gd name="T0" fmla="*/ 9 w 102"/>
                    <a:gd name="T1" fmla="*/ 2 h 270"/>
                    <a:gd name="T2" fmla="*/ 23 w 102"/>
                    <a:gd name="T3" fmla="*/ 38 h 270"/>
                    <a:gd name="T4" fmla="*/ 35 w 102"/>
                    <a:gd name="T5" fmla="*/ 68 h 270"/>
                    <a:gd name="T6" fmla="*/ 41 w 102"/>
                    <a:gd name="T7" fmla="*/ 114 h 270"/>
                    <a:gd name="T8" fmla="*/ 39 w 102"/>
                    <a:gd name="T9" fmla="*/ 143 h 270"/>
                    <a:gd name="T10" fmla="*/ 36 w 102"/>
                    <a:gd name="T11" fmla="*/ 173 h 270"/>
                    <a:gd name="T12" fmla="*/ 33 w 102"/>
                    <a:gd name="T13" fmla="*/ 194 h 270"/>
                    <a:gd name="T14" fmla="*/ 26 w 102"/>
                    <a:gd name="T15" fmla="*/ 213 h 270"/>
                    <a:gd name="T16" fmla="*/ 18 w 102"/>
                    <a:gd name="T17" fmla="*/ 231 h 270"/>
                    <a:gd name="T18" fmla="*/ 9 w 102"/>
                    <a:gd name="T19" fmla="*/ 254 h 270"/>
                    <a:gd name="T20" fmla="*/ 0 w 102"/>
                    <a:gd name="T21" fmla="*/ 270 h 270"/>
                    <a:gd name="T22" fmla="*/ 93 w 102"/>
                    <a:gd name="T23" fmla="*/ 269 h 270"/>
                    <a:gd name="T24" fmla="*/ 99 w 102"/>
                    <a:gd name="T25" fmla="*/ 236 h 270"/>
                    <a:gd name="T26" fmla="*/ 102 w 102"/>
                    <a:gd name="T27" fmla="*/ 8 h 270"/>
                    <a:gd name="T28" fmla="*/ 93 w 102"/>
                    <a:gd name="T29" fmla="*/ 0 h 270"/>
                    <a:gd name="T30" fmla="*/ 9 w 102"/>
                    <a:gd name="T31" fmla="*/ 2 h 27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2"/>
                    <a:gd name="T49" fmla="*/ 0 h 270"/>
                    <a:gd name="T50" fmla="*/ 102 w 102"/>
                    <a:gd name="T51" fmla="*/ 270 h 27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2" h="270">
                      <a:moveTo>
                        <a:pt x="9" y="2"/>
                      </a:moveTo>
                      <a:lnTo>
                        <a:pt x="23" y="38"/>
                      </a:lnTo>
                      <a:lnTo>
                        <a:pt x="35" y="68"/>
                      </a:lnTo>
                      <a:lnTo>
                        <a:pt x="41" y="114"/>
                      </a:lnTo>
                      <a:lnTo>
                        <a:pt x="39" y="143"/>
                      </a:lnTo>
                      <a:lnTo>
                        <a:pt x="36" y="173"/>
                      </a:lnTo>
                      <a:lnTo>
                        <a:pt x="33" y="194"/>
                      </a:lnTo>
                      <a:lnTo>
                        <a:pt x="26" y="213"/>
                      </a:lnTo>
                      <a:lnTo>
                        <a:pt x="18" y="231"/>
                      </a:lnTo>
                      <a:lnTo>
                        <a:pt x="9" y="254"/>
                      </a:lnTo>
                      <a:lnTo>
                        <a:pt x="0" y="270"/>
                      </a:lnTo>
                      <a:lnTo>
                        <a:pt x="93" y="269"/>
                      </a:lnTo>
                      <a:lnTo>
                        <a:pt x="99" y="236"/>
                      </a:lnTo>
                      <a:lnTo>
                        <a:pt x="102" y="8"/>
                      </a:lnTo>
                      <a:lnTo>
                        <a:pt x="93" y="0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Arc 58"/>
                <p:cNvSpPr>
                  <a:spLocks noChangeAspect="1"/>
                </p:cNvSpPr>
                <p:nvPr/>
              </p:nvSpPr>
              <p:spPr bwMode="auto">
                <a:xfrm flipV="1">
                  <a:off x="4060944" y="1761133"/>
                  <a:ext cx="931862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2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Arc 57"/>
                <p:cNvSpPr>
                  <a:spLocks noChangeAspect="1"/>
                </p:cNvSpPr>
                <p:nvPr/>
              </p:nvSpPr>
              <p:spPr bwMode="auto">
                <a:xfrm>
                  <a:off x="4049549" y="1703365"/>
                  <a:ext cx="931863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3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Line 108"/>
              <p:cNvSpPr>
                <a:spLocks noChangeShapeType="1"/>
              </p:cNvSpPr>
              <p:nvPr/>
            </p:nvSpPr>
            <p:spPr bwMode="auto">
              <a:xfrm flipV="1">
                <a:off x="966787" y="4152899"/>
                <a:ext cx="3445871" cy="4764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108"/>
              <p:cNvSpPr>
                <a:spLocks noChangeShapeType="1"/>
              </p:cNvSpPr>
              <p:nvPr/>
            </p:nvSpPr>
            <p:spPr bwMode="auto">
              <a:xfrm flipV="1">
                <a:off x="4412659" y="3848100"/>
                <a:ext cx="0" cy="31750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Line 108"/>
              <p:cNvSpPr>
                <a:spLocks noChangeShapeType="1"/>
              </p:cNvSpPr>
              <p:nvPr/>
            </p:nvSpPr>
            <p:spPr bwMode="auto">
              <a:xfrm flipV="1">
                <a:off x="6593680" y="1774031"/>
                <a:ext cx="2383" cy="492919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108"/>
              <p:cNvSpPr>
                <a:spLocks noChangeShapeType="1"/>
              </p:cNvSpPr>
              <p:nvPr/>
            </p:nvSpPr>
            <p:spPr bwMode="auto">
              <a:xfrm flipV="1">
                <a:off x="6580187" y="2859880"/>
                <a:ext cx="6351" cy="707231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Text Box 109"/>
              <p:cNvSpPr txBox="1">
                <a:spLocks noChangeArrowheads="1"/>
              </p:cNvSpPr>
              <p:nvPr/>
            </p:nvSpPr>
            <p:spPr bwMode="auto">
              <a:xfrm>
                <a:off x="976141" y="3813478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e</a:t>
                </a:r>
                <a:endParaRPr lang="pl-PL" sz="2000" dirty="0"/>
              </a:p>
            </p:txBody>
          </p:sp>
          <p:sp>
            <p:nvSpPr>
              <p:cNvPr id="136" name="Text Box 109"/>
              <p:cNvSpPr txBox="1">
                <a:spLocks noChangeArrowheads="1"/>
              </p:cNvSpPr>
              <p:nvPr/>
            </p:nvSpPr>
            <p:spPr bwMode="auto">
              <a:xfrm>
                <a:off x="5243342" y="1364835"/>
                <a:ext cx="30489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g</a:t>
                </a:r>
                <a:endParaRPr lang="pl-PL" sz="2000" dirty="0"/>
              </a:p>
            </p:txBody>
          </p:sp>
          <p:sp>
            <p:nvSpPr>
              <p:cNvPr id="137" name="Text Box 109"/>
              <p:cNvSpPr txBox="1">
                <a:spLocks noChangeArrowheads="1"/>
              </p:cNvSpPr>
              <p:nvPr/>
            </p:nvSpPr>
            <p:spPr bwMode="auto">
              <a:xfrm>
                <a:off x="4411679" y="2899078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h</a:t>
                </a:r>
                <a:endParaRPr lang="pl-PL" sz="2000" dirty="0"/>
              </a:p>
            </p:txBody>
          </p:sp>
          <p:sp>
            <p:nvSpPr>
              <p:cNvPr id="138" name="Text Box 109"/>
              <p:cNvSpPr txBox="1">
                <a:spLocks noChangeArrowheads="1"/>
              </p:cNvSpPr>
              <p:nvPr/>
            </p:nvSpPr>
            <p:spPr bwMode="auto">
              <a:xfrm>
                <a:off x="6295393" y="2859748"/>
                <a:ext cx="24397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i</a:t>
                </a:r>
                <a:endParaRPr lang="pl-PL" sz="2000" dirty="0"/>
              </a:p>
            </p:txBody>
          </p:sp>
          <p:sp>
            <p:nvSpPr>
              <p:cNvPr id="139" name="Text Box 109"/>
              <p:cNvSpPr txBox="1">
                <a:spLocks noChangeArrowheads="1"/>
              </p:cNvSpPr>
              <p:nvPr/>
            </p:nvSpPr>
            <p:spPr bwMode="auto">
              <a:xfrm>
                <a:off x="8544522" y="2217784"/>
                <a:ext cx="2856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z</a:t>
                </a:r>
                <a:endParaRPr lang="pl-PL" sz="2000" dirty="0"/>
              </a:p>
            </p:txBody>
          </p:sp>
          <p:sp>
            <p:nvSpPr>
              <p:cNvPr id="140" name="Text Box 109"/>
              <p:cNvSpPr txBox="1">
                <a:spLocks noChangeArrowheads="1"/>
              </p:cNvSpPr>
              <p:nvPr/>
            </p:nvSpPr>
            <p:spPr bwMode="auto">
              <a:xfrm>
                <a:off x="4931097" y="3361363"/>
                <a:ext cx="100860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NAND 1</a:t>
                </a:r>
                <a:endParaRPr lang="pl-PL" sz="2000" dirty="0"/>
              </a:p>
            </p:txBody>
          </p:sp>
          <p:sp>
            <p:nvSpPr>
              <p:cNvPr id="141" name="Text Box 109"/>
              <p:cNvSpPr txBox="1">
                <a:spLocks noChangeArrowheads="1"/>
              </p:cNvSpPr>
              <p:nvPr/>
            </p:nvSpPr>
            <p:spPr bwMode="auto">
              <a:xfrm>
                <a:off x="7135454" y="2385278"/>
                <a:ext cx="78899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NOR1</a:t>
                </a:r>
                <a:endParaRPr lang="pl-PL" sz="2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402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noProof="1" smtClean="0"/>
              <a:t>Tessent Scan – scan insertion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noProof="1" smtClean="0"/>
              <a:pPr>
                <a:defRPr/>
              </a:pPr>
              <a:t>70</a:t>
            </a:fld>
            <a:endParaRPr lang="en-US" noProof="1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512743" y="1327090"/>
            <a:ext cx="5179682" cy="3434737"/>
            <a:chOff x="2189" y="9122"/>
            <a:chExt cx="7744" cy="1597"/>
          </a:xfrm>
          <a:solidFill>
            <a:schemeClr val="bg1"/>
          </a:solidFill>
          <a:effectLst/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744" cy="1526"/>
            </a:xfrm>
            <a:prstGeom prst="roundRect">
              <a:avLst>
                <a:gd name="adj" fmla="val 5649"/>
              </a:avLst>
            </a:prstGeom>
            <a:grpFill/>
            <a:ln>
              <a:solidFill>
                <a:schemeClr val="accent2"/>
              </a:solidFill>
              <a:headEnd/>
              <a:tailEnd/>
            </a:ln>
            <a:effectLst>
              <a:innerShdw blurRad="114300" dist="12700">
                <a:schemeClr val="tx1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8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dirty="0">
                  <a:latin typeface="Consolas"/>
                  <a:cs typeface="Consolas"/>
                </a:rPr>
                <a:t>read_cell_library ../libs/</a:t>
              </a:r>
              <a:r>
                <a:rPr lang="en-US" sz="1200" dirty="0" err="1" smtClean="0">
                  <a:latin typeface="Consolas"/>
                  <a:cs typeface="Consolas"/>
                </a:rPr>
                <a:t>atpg.lib</a:t>
              </a:r>
              <a:endParaRPr lang="pl-PL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/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 Go to DFT mode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set_context dft -scan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read_verilog ../netlists/cpu_gate.v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analyze_control_signals -auto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Insert scan chains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Insert scan and ensure dedicated scan output pins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insert_test_logic -scan on -number 20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report_scan_chains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Write netlist and setup files for Tessent FastScan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// and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TestKompress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write_design -output_file ../netlists/cpu_scan.v -replace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write_atpg_setup ../2_fs_pg/cpu_scan -replace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write_atpg_setup ../3_tk_edt/cpu_scan -replace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exit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2039" cy="130"/>
            </a:xfrm>
            <a:prstGeom prst="roundRect">
              <a:avLst/>
            </a:prstGeom>
            <a:grpFill/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Tessent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Scan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512634" y="5020330"/>
            <a:ext cx="5155132" cy="1103391"/>
          </a:xfrm>
          <a:prstGeom prst="roundRect">
            <a:avLst/>
          </a:prstGeom>
          <a:solidFill>
            <a:schemeClr val="bg1"/>
          </a:solidFill>
          <a:ln>
            <a:headEnd/>
            <a:tailEnd/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/>
            </a:r>
            <a:b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</a:b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$TESSENT_PATH/tessent -shell 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\</a:t>
            </a: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dofile 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insert_scan.do \ </a:t>
            </a: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logfile ../logs/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1_insert_scan.log \ 	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replace</a:t>
            </a:r>
            <a:endParaRPr lang="en-US" sz="1200" noProof="1" smtClean="0">
              <a:solidFill>
                <a:schemeClr val="tx1"/>
              </a:solidFill>
              <a:latin typeface="Consolas" pitchFamily="49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851914" y="4864899"/>
            <a:ext cx="1497027" cy="289807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Tessent </a:t>
            </a: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Scan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run 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file</a:t>
            </a:r>
            <a:endParaRPr kumimoji="0" 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noProof="1" smtClean="0"/>
              <a:t>TestKompress – test generation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noProof="1" smtClean="0"/>
              <a:pPr>
                <a:defRPr/>
              </a:pPr>
              <a:t>71</a:t>
            </a:fld>
            <a:endParaRPr lang="en-US" noProof="1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490440" y="1356949"/>
            <a:ext cx="5006789" cy="2804913"/>
            <a:chOff x="2189" y="9117"/>
            <a:chExt cx="7744" cy="1174"/>
          </a:xfrm>
          <a:effectLst/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744" cy="1098"/>
            </a:xfrm>
            <a:prstGeom prst="roundRect">
              <a:avLst>
                <a:gd name="adj" fmla="val 6200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dirty="0">
                  <a:latin typeface="Consolas"/>
                  <a:cs typeface="Consolas"/>
                </a:rPr>
                <a:t>read_cell_library ../libs/</a:t>
              </a:r>
              <a:r>
                <a:rPr lang="en-US" sz="1200" dirty="0" err="1" smtClean="0">
                  <a:latin typeface="Consolas"/>
                  <a:cs typeface="Consolas"/>
                </a:rPr>
                <a:t>atpg.lib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set_context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patterns -scan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read_verilog ../netlists/cpu_scan.v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set_current_design cpu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Read atpg setup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dofile cpu_scan.dofile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Go to atpg mode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Pattern generation, default is stuck-at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create_patterns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report_statistics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exit -d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748" y="9117"/>
              <a:ext cx="2970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Tessent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TestKompress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dofile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490332" y="4488098"/>
            <a:ext cx="5006898" cy="977890"/>
          </a:xfrm>
          <a:prstGeom prst="roundRect">
            <a:avLst>
              <a:gd name="adj" fmla="val 11931"/>
            </a:avLst>
          </a:prstGeom>
          <a:solidFill>
            <a:schemeClr val="bg1"/>
          </a:solidFill>
          <a:ln>
            <a:headEnd/>
            <a:tailEnd/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$TESSENT_PATH/tessent -shell 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\</a:t>
            </a: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dofile atpg.do \</a:t>
            </a:r>
            <a:endParaRPr lang="en-US" sz="1200" noProof="1" smtClean="0">
              <a:solidFill>
                <a:schemeClr val="tx1"/>
              </a:solidFill>
              <a:latin typeface="Consolas" pitchFamily="49" charset="0"/>
            </a:endParaRP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logfile ../logs/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2_atpg.log \ </a:t>
            </a: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replace</a:t>
            </a:r>
            <a:endParaRPr lang="en-US" sz="1200" noProof="1" smtClean="0">
              <a:solidFill>
                <a:schemeClr val="tx1"/>
              </a:solidFill>
              <a:latin typeface="Consolas" pitchFamily="49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842387" y="4296193"/>
            <a:ext cx="1974847" cy="279597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Tessent </a:t>
            </a: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TestKompress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run 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file</a:t>
            </a:r>
            <a:endParaRPr kumimoji="0" 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noProof="1" smtClean="0"/>
              <a:t>TestKompress – EDT logic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noProof="1" smtClean="0"/>
              <a:pPr>
                <a:defRPr/>
              </a:pPr>
              <a:t>72</a:t>
            </a:fld>
            <a:endParaRPr lang="en-US" noProof="1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490440" y="1117581"/>
            <a:ext cx="5006789" cy="3656264"/>
            <a:chOff x="2189" y="9108"/>
            <a:chExt cx="7744" cy="1700"/>
          </a:xfrm>
          <a:effectLst/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744" cy="1615"/>
            </a:xfrm>
            <a:prstGeom prst="roundRect">
              <a:avLst>
                <a:gd name="adj" fmla="val 4410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9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dirty="0">
                  <a:latin typeface="Consolas"/>
                  <a:cs typeface="Consolas"/>
                </a:rPr>
                <a:t>read_cell_library ../libs/</a:t>
              </a:r>
              <a:r>
                <a:rPr lang="en-US" sz="1200" dirty="0" err="1" smtClean="0">
                  <a:latin typeface="Consolas"/>
                  <a:cs typeface="Consolas"/>
                </a:rPr>
                <a:t>atpg.lib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set_context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dft -edt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read_verilog ../netlists/cpu_scan.v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set_current_design cpu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Read atpg setup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dofile cpu_scan.dofile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//Settings for EDT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set_edt_options -input_channels 4 -output_channels 4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// Go to atpg mode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/ Create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Patterns as a sanity check to make sure that </a:t>
              </a: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// you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are getting the same coverage as FastScan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create_patterns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/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/ Save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the EDT logic and write out the synthesis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// scripts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.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write_edt_files ../5_tk_pg/cpu_edt -verilog -replace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exit -d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748" y="9108"/>
              <a:ext cx="2829" cy="14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Tessent TestKompress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490332" y="5017636"/>
            <a:ext cx="5006898" cy="1083400"/>
          </a:xfrm>
          <a:prstGeom prst="roundRect">
            <a:avLst>
              <a:gd name="adj" fmla="val 9208"/>
            </a:avLst>
          </a:prstGeom>
          <a:solidFill>
            <a:schemeClr val="bg1"/>
          </a:solidFill>
          <a:ln>
            <a:headEnd/>
            <a:tailEnd/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/>
            </a:r>
            <a:b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</a:b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$TESSENT_PATH/tessent 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–shell \ </a:t>
            </a: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dofile tk_logic.do 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\</a:t>
            </a: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logfile ../logs/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3_tk_logic.log \ </a:t>
            </a: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replace</a:t>
            </a:r>
            <a:endParaRPr lang="en-US" sz="1200" noProof="1" smtClean="0">
              <a:solidFill>
                <a:schemeClr val="tx1"/>
              </a:solidFill>
              <a:latin typeface="Consolas" pitchFamily="49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851912" y="4873356"/>
            <a:ext cx="1942643" cy="279597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Tessent TestKompress run 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file</a:t>
            </a:r>
            <a:endParaRPr kumimoji="0" 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noProof="1" smtClean="0"/>
              <a:t>Leonardo Spectrum – test logic synthesis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noProof="1" smtClean="0"/>
              <a:pPr>
                <a:defRPr/>
              </a:pPr>
              <a:t>73</a:t>
            </a:fld>
            <a:endParaRPr lang="en-US" noProof="1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512743" y="1528734"/>
            <a:ext cx="5006789" cy="1856189"/>
            <a:chOff x="2189" y="8842"/>
            <a:chExt cx="7744" cy="1251"/>
          </a:xfrm>
          <a:effectLst/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2189" y="8930"/>
              <a:ext cx="7744" cy="1163"/>
            </a:xfrm>
            <a:prstGeom prst="roundRect">
              <a:avLst>
                <a:gd name="adj" fmla="val 6310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load_library ../libs/ami05_worst.syn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../netlists/cpu_scan.v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../5_tk_pg/cpu_edt_edt.v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read ../5_tk_pg/cpu_edt_edt_top.v</a:t>
              </a:r>
            </a:p>
            <a:p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optimize -ef remap -ta ami05_worst -macro -hier preserve</a:t>
              </a: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write ../netlists/cpu_top_gate.v</a:t>
              </a: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681" y="8842"/>
              <a:ext cx="2722" cy="17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Leonardo Spectrum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525412" y="3804049"/>
            <a:ext cx="5006898" cy="1018322"/>
          </a:xfrm>
          <a:prstGeom prst="roundRect">
            <a:avLst/>
          </a:prstGeom>
          <a:solidFill>
            <a:schemeClr val="bg1"/>
          </a:solidFill>
          <a:ln>
            <a:headEnd/>
            <a:tailEnd/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/>
            </a:r>
            <a:b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</a:b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$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TESSENT_PATH/spectrum 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\</a:t>
            </a:r>
          </a:p>
          <a:p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-file spectrum.batch </a:t>
            </a:r>
            <a:r>
              <a:rPr lang="pl-PL" sz="1200" noProof="1" smtClean="0">
                <a:solidFill>
                  <a:schemeClr val="tx1"/>
                </a:solidFill>
                <a:latin typeface="Consolas" pitchFamily="49" charset="0"/>
              </a:rPr>
              <a:t>\</a:t>
            </a:r>
          </a:p>
          <a:p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-logfile ../logs/4_spec_synth.log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842388" y="3637468"/>
            <a:ext cx="1759394" cy="279597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Leonardo Spectrum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run 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file</a:t>
            </a:r>
            <a:endParaRPr kumimoji="0" 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noProof="1" smtClean="0"/>
              <a:t>TestKompress – test generation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noProof="1" smtClean="0"/>
              <a:pPr>
                <a:defRPr/>
              </a:pPr>
              <a:t>74</a:t>
            </a:fld>
            <a:endParaRPr lang="en-US" noProof="1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955881" y="960690"/>
            <a:ext cx="5242822" cy="4176745"/>
            <a:chOff x="-1599" y="8744"/>
            <a:chExt cx="11506" cy="1942"/>
          </a:xfrm>
          <a:solidFill>
            <a:schemeClr val="bg1"/>
          </a:solidFill>
          <a:effectLst/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-1599" y="8819"/>
              <a:ext cx="11506" cy="1867"/>
            </a:xfrm>
            <a:prstGeom prst="roundRect">
              <a:avLst>
                <a:gd name="adj" fmla="val 5359"/>
              </a:avLst>
            </a:prstGeom>
            <a:grpFill/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en-US" sz="1200" dirty="0">
                  <a:latin typeface="Consolas"/>
                  <a:cs typeface="Consolas"/>
                </a:rPr>
                <a:t>read_cell_library ../libs/</a:t>
              </a:r>
              <a:r>
                <a:rPr lang="en-US" sz="1200" dirty="0" err="1" smtClean="0">
                  <a:latin typeface="Consolas"/>
                  <a:cs typeface="Consolas"/>
                </a:rPr>
                <a:t>atpg.lib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set_context </a:t>
              </a:r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patterns -scan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set_edt on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read_verilog ../netlists/cpu_top_gate.v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set_current_design cpu_edt_top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Define scan chains and control signals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use file created by Tessent TestKompress during 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// RTL generation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dofile ./cpu_edt_edt.dofile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set_system_mode analysis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report_edt_configuration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Add faults only to the core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add_faults cpu_i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Generate patterns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create_patterns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Report statistics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r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>eport_scan_volume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// Save out pattern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write_patterns patterns_edt.ascii -ascii -replace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</a:rPr>
                <a:t>exit -discard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-1100" y="8744"/>
              <a:ext cx="4113" cy="138"/>
            </a:xfrm>
            <a:prstGeom prst="roundRect">
              <a:avLst/>
            </a:prstGeom>
            <a:grpFill/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Tessent TestKompress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942870" y="5385151"/>
            <a:ext cx="5286729" cy="1090112"/>
          </a:xfrm>
          <a:prstGeom prst="roundRect">
            <a:avLst>
              <a:gd name="adj" fmla="val 10984"/>
            </a:avLst>
          </a:prstGeom>
          <a:solidFill>
            <a:schemeClr val="bg1"/>
          </a:solidFill>
          <a:ln>
            <a:headEnd/>
            <a:tailEnd/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noProof="1" smtClean="0">
              <a:solidFill>
                <a:schemeClr val="tx1"/>
              </a:solidFill>
              <a:latin typeface="Consolas" pitchFamily="49" charset="0"/>
            </a:endParaRPr>
          </a:p>
          <a:p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$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TESSENT_PATH/tessent -shell </a:t>
            </a:r>
            <a:endParaRPr lang="en-US" sz="1200" noProof="1" smtClean="0">
              <a:solidFill>
                <a:schemeClr val="tx1"/>
              </a:solidFill>
              <a:latin typeface="Consolas" pitchFamily="49" charset="0"/>
            </a:endParaRP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dofile tk_pg.do 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\</a:t>
            </a: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</a:t>
            </a:r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logfile ../logs/5_tk_pg.log 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\</a:t>
            </a:r>
          </a:p>
          <a:p>
            <a:r>
              <a:rPr lang="en-US" sz="1200" noProof="1">
                <a:solidFill>
                  <a:schemeClr val="tx1"/>
                </a:solidFill>
                <a:latin typeface="Consolas" pitchFamily="49" charset="0"/>
              </a:rPr>
              <a:t>	</a:t>
            </a:r>
            <a:r>
              <a:rPr lang="en-US" sz="1200" noProof="1" smtClean="0">
                <a:solidFill>
                  <a:schemeClr val="tx1"/>
                </a:solidFill>
                <a:latin typeface="Consolas" pitchFamily="49" charset="0"/>
              </a:rPr>
              <a:t>			-replace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304451" y="5240873"/>
            <a:ext cx="1945801" cy="279597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>
              <a:spcAft>
                <a:spcPts val="1000"/>
              </a:spcAft>
            </a:pPr>
            <a:r>
              <a:rPr lang="en-US" sz="1100" noProof="1">
                <a:solidFill>
                  <a:schemeClr val="tx1"/>
                </a:solidFill>
                <a:latin typeface="Calibri" pitchFamily="34" charset="0"/>
              </a:rPr>
              <a:t>Tessent TestKompress </a:t>
            </a:r>
            <a:r>
              <a:rPr lang="en-US" sz="1100" noProof="1" smtClean="0">
                <a:solidFill>
                  <a:schemeClr val="tx1"/>
                </a:solidFill>
                <a:latin typeface="Calibri" pitchFamily="34" charset="0"/>
              </a:rPr>
              <a:t>run 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file</a:t>
            </a:r>
            <a:endParaRPr kumimoji="0" 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2077477"/>
            <a:ext cx="9144000" cy="123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AB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8</a:t>
            </a:r>
            <a:b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Fault diagnosis</a:t>
            </a:r>
            <a:endParaRPr kumimoji="0" lang="en-US" sz="360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63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Exercise </a:t>
            </a:r>
            <a:r>
              <a:rPr lang="pl-PL" dirty="0" smtClean="0"/>
              <a:t>1</a:t>
            </a:r>
            <a:r>
              <a:rPr lang="en-US" dirty="0" smtClean="0"/>
              <a:t>:</a:t>
            </a:r>
            <a:r>
              <a:rPr lang="pl-PL" dirty="0" smtClean="0"/>
              <a:t> </a:t>
            </a:r>
            <a:r>
              <a:rPr lang="en-US" dirty="0" smtClean="0"/>
              <a:t>Logic-level diagnosis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76</a:t>
            </a:fld>
            <a:endParaRPr lang="en-US" dirty="0"/>
          </a:p>
        </p:txBody>
      </p:sp>
      <p:sp>
        <p:nvSpPr>
          <p:cNvPr id="60" name="Content Placeholder 2"/>
          <p:cNvSpPr txBox="1">
            <a:spLocks/>
          </p:cNvSpPr>
          <p:nvPr/>
        </p:nvSpPr>
        <p:spPr bwMode="auto">
          <a:xfrm>
            <a:off x="1046292" y="1223107"/>
            <a:ext cx="5484873" cy="54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Generate test patterns for circuit c1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877" y="2065817"/>
            <a:ext cx="6028247" cy="272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45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pattern generation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77</a:t>
            </a:fld>
            <a:endParaRPr lang="en-US" dirty="0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3545171" y="3492992"/>
            <a:ext cx="5006789" cy="2798951"/>
            <a:chOff x="2189" y="9129"/>
            <a:chExt cx="7744" cy="1293"/>
          </a:xfrm>
          <a:effectLst/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744" cy="1229"/>
            </a:xfrm>
            <a:prstGeom prst="roundRect">
              <a:avLst>
                <a:gd name="adj" fmla="val 4375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12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set_context patterns -scan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read_verilog ./netlist/c1.v</a:t>
              </a:r>
            </a:p>
            <a:p>
              <a:r>
                <a:rPr lang="en-US" sz="1200" dirty="0" err="1">
                  <a:latin typeface="Consolas"/>
                  <a:cs typeface="Consolas"/>
                </a:rPr>
                <a:t>read_cell_library</a:t>
              </a:r>
              <a:r>
                <a:rPr lang="en-US" sz="1200" dirty="0">
                  <a:latin typeface="Consolas"/>
                  <a:cs typeface="Consolas"/>
                </a:rPr>
                <a:t> ../libs/atpg.lib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set_current_design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c1</a:t>
              </a:r>
            </a:p>
            <a:p>
              <a:r>
                <a:rPr lang="pl-PL" sz="1200" noProof="1">
                  <a:solidFill>
                    <a:srgbClr val="C0504D"/>
                  </a:solidFill>
                  <a:latin typeface="Consolas" pitchFamily="49" charset="0"/>
                  <a:cs typeface="Consolas" pitchFamily="49" charset="0"/>
                </a:rPr>
                <a:t>// Go to atpg mode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set_system_mode analysis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set_fault_type stuck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create_patterns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report_faults -class FULL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write_patterns ./patt/pat_all.ascii -ascii -rep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write_flat_model ./netlist/c1.flat -rep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exit -d</a:t>
              </a: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731" y="9129"/>
              <a:ext cx="3060" cy="14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Tessent FastScan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r>
                <a:rPr kumimoji="0" lang="pl-PL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: fs1.do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3540727" y="2029536"/>
            <a:ext cx="5006898" cy="1249975"/>
            <a:chOff x="970603" y="4599377"/>
            <a:chExt cx="5006898" cy="1249975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970603" y="4754808"/>
              <a:ext cx="5006898" cy="1094544"/>
            </a:xfrm>
            <a:prstGeom prst="roundRect">
              <a:avLst>
                <a:gd name="adj" fmla="val 5479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$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TESSENT_PATH/tessent -shell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dofile fs1.do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log ./logs/fs1.log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replace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1309882" y="4599377"/>
              <a:ext cx="2084644" cy="279597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Tessent FastScan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run 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r>
                <a:rPr kumimoji="0" lang="pl-PL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: fs1.run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901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equivalence classes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034143" y="832104"/>
            <a:ext cx="7871732" cy="48463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Analyze</a:t>
            </a:r>
            <a:r>
              <a:rPr lang="pl-PL" dirty="0" smtClean="0">
                <a:latin typeface="+mj-lt"/>
              </a:rPr>
              <a:t> the </a:t>
            </a:r>
            <a:r>
              <a:rPr lang="en-US" dirty="0" smtClean="0">
                <a:latin typeface="+mj-lt"/>
              </a:rPr>
              <a:t>fault</a:t>
            </a:r>
            <a:r>
              <a:rPr lang="pl-PL" dirty="0" smtClean="0">
                <a:latin typeface="+mj-lt"/>
              </a:rPr>
              <a:t> report and </a:t>
            </a:r>
            <a:r>
              <a:rPr lang="en-US" dirty="0" smtClean="0">
                <a:latin typeface="+mj-lt"/>
              </a:rPr>
              <a:t>divide</a:t>
            </a:r>
            <a:r>
              <a:rPr lang="pl-PL" dirty="0" smtClean="0">
                <a:latin typeface="+mj-lt"/>
              </a:rPr>
              <a:t> the </a:t>
            </a:r>
            <a:r>
              <a:rPr lang="en-US" dirty="0" smtClean="0">
                <a:latin typeface="+mj-lt"/>
              </a:rPr>
              <a:t>faults into classes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377605" y="1913544"/>
            <a:ext cx="1965027" cy="45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charset="2"/>
              <a:buChar char="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 smtClean="0"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 = 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a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}</a:t>
            </a: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 smtClean="0">
                <a:latin typeface="+mj-lt"/>
              </a:rPr>
              <a:t>2</a:t>
            </a:r>
            <a:r>
              <a:rPr lang="pl-PL" sz="2000" dirty="0" smtClean="0">
                <a:latin typeface="+mj-lt"/>
              </a:rPr>
              <a:t> = 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i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, a</a:t>
            </a:r>
            <a:r>
              <a:rPr lang="pl-PL" sz="2000" baseline="-25000" dirty="0" smtClean="0"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, f</a:t>
            </a:r>
            <a:r>
              <a:rPr lang="pl-PL" sz="2000" baseline="-25000" dirty="0" smtClean="0"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}</a:t>
            </a: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>
                <a:latin typeface="+mj-lt"/>
              </a:rPr>
              <a:t>3</a:t>
            </a:r>
            <a:r>
              <a:rPr lang="pl-PL" sz="2000" dirty="0" smtClean="0">
                <a:latin typeface="+mj-lt"/>
              </a:rPr>
              <a:t> = 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b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}</a:t>
            </a: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>
                <a:latin typeface="+mj-lt"/>
              </a:rPr>
              <a:t>4</a:t>
            </a:r>
            <a:r>
              <a:rPr lang="pl-PL" sz="2000" dirty="0" smtClean="0">
                <a:latin typeface="+mj-lt"/>
              </a:rPr>
              <a:t> = 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e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, b</a:t>
            </a:r>
            <a:r>
              <a:rPr lang="pl-PL" sz="2000" baseline="-25000" dirty="0" smtClean="0"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, c</a:t>
            </a:r>
            <a:r>
              <a:rPr lang="pl-PL" sz="2000" baseline="-25000" dirty="0" smtClean="0"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}</a:t>
            </a: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>
                <a:latin typeface="+mj-lt"/>
              </a:rPr>
              <a:t>5</a:t>
            </a:r>
            <a:r>
              <a:rPr lang="pl-PL" sz="2000" dirty="0" smtClean="0">
                <a:latin typeface="+mj-lt"/>
              </a:rPr>
              <a:t> = 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c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}</a:t>
            </a: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 smtClean="0">
                <a:latin typeface="+mj-lt"/>
              </a:rPr>
              <a:t>6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>
                <a:latin typeface="+mj-lt"/>
              </a:rPr>
              <a:t>= </a:t>
            </a:r>
            <a:r>
              <a:rPr lang="pl-PL" sz="2000" dirty="0" smtClean="0">
                <a:latin typeface="+mj-lt"/>
              </a:rPr>
              <a:t>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j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, g</a:t>
            </a:r>
            <a:r>
              <a:rPr lang="pl-PL" sz="2000" baseline="-25000" dirty="0" smtClean="0"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, h</a:t>
            </a:r>
            <a:r>
              <a:rPr lang="pl-PL" sz="2000" baseline="-25000" dirty="0" smtClean="0"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, d</a:t>
            </a:r>
            <a:r>
              <a:rPr lang="pl-PL" sz="2000" baseline="-25000" dirty="0" smtClean="0"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}</a:t>
            </a:r>
            <a:endParaRPr lang="pl-PL" sz="2000" dirty="0">
              <a:latin typeface="+mj-lt"/>
            </a:endParaRP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 smtClean="0">
                <a:latin typeface="+mj-lt"/>
              </a:rPr>
              <a:t>7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>
                <a:latin typeface="+mj-lt"/>
              </a:rPr>
              <a:t>= </a:t>
            </a:r>
            <a:r>
              <a:rPr lang="pl-PL" sz="2000" dirty="0" smtClean="0">
                <a:latin typeface="+mj-lt"/>
              </a:rPr>
              <a:t>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h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, d</a:t>
            </a:r>
            <a:r>
              <a:rPr lang="pl-PL" sz="2000" baseline="-25000" dirty="0" smtClean="0"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}</a:t>
            </a:r>
            <a:endParaRPr lang="pl-PL" sz="2000" dirty="0">
              <a:latin typeface="+mj-lt"/>
            </a:endParaRP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 smtClean="0">
                <a:latin typeface="+mj-lt"/>
              </a:rPr>
              <a:t>8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>
                <a:latin typeface="+mj-lt"/>
              </a:rPr>
              <a:t>= </a:t>
            </a:r>
            <a:r>
              <a:rPr lang="pl-PL" sz="2000" dirty="0" smtClean="0">
                <a:latin typeface="+mj-lt"/>
              </a:rPr>
              <a:t>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e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}</a:t>
            </a:r>
            <a:endParaRPr lang="pl-PL" sz="2000" dirty="0">
              <a:latin typeface="+mj-lt"/>
            </a:endParaRP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 smtClean="0">
                <a:latin typeface="+mj-lt"/>
              </a:rPr>
              <a:t>9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>
                <a:latin typeface="+mj-lt"/>
              </a:rPr>
              <a:t>= </a:t>
            </a:r>
            <a:r>
              <a:rPr lang="pl-PL" sz="2000" dirty="0" smtClean="0">
                <a:latin typeface="+mj-lt"/>
              </a:rPr>
              <a:t>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k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, i</a:t>
            </a:r>
            <a:r>
              <a:rPr lang="pl-PL" sz="2000" baseline="-25000" dirty="0" smtClean="0"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, j</a:t>
            </a:r>
            <a:r>
              <a:rPr lang="pl-PL" sz="2000" baseline="-25000" dirty="0" smtClean="0"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}</a:t>
            </a:r>
            <a:endParaRPr lang="pl-PL" sz="2000" dirty="0">
              <a:latin typeface="+mj-lt"/>
            </a:endParaRP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 smtClean="0">
                <a:latin typeface="+mj-lt"/>
              </a:rPr>
              <a:t>10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>
                <a:latin typeface="+mj-lt"/>
              </a:rPr>
              <a:t>= </a:t>
            </a:r>
            <a:r>
              <a:rPr lang="pl-PL" sz="2000" dirty="0" smtClean="0">
                <a:latin typeface="+mj-lt"/>
              </a:rPr>
              <a:t>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f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}</a:t>
            </a:r>
            <a:endParaRPr lang="pl-PL" sz="2000" dirty="0">
              <a:latin typeface="+mj-lt"/>
            </a:endParaRP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 smtClean="0">
                <a:latin typeface="+mj-lt"/>
              </a:rPr>
              <a:t>11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>
                <a:latin typeface="+mj-lt"/>
              </a:rPr>
              <a:t>= </a:t>
            </a:r>
            <a:r>
              <a:rPr lang="pl-PL" sz="2000" dirty="0" smtClean="0">
                <a:latin typeface="+mj-lt"/>
              </a:rPr>
              <a:t>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g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}</a:t>
            </a:r>
            <a:endParaRPr lang="pl-PL" sz="2000" dirty="0">
              <a:latin typeface="+mj-lt"/>
            </a:endParaRPr>
          </a:p>
          <a:p>
            <a:pPr>
              <a:buNone/>
            </a:pPr>
            <a:r>
              <a:rPr lang="pl-PL" sz="2000" dirty="0" smtClean="0">
                <a:latin typeface="+mj-lt"/>
              </a:rPr>
              <a:t>F</a:t>
            </a:r>
            <a:r>
              <a:rPr lang="pl-PL" sz="2000" baseline="-25000" dirty="0" smtClean="0">
                <a:latin typeface="+mj-lt"/>
              </a:rPr>
              <a:t>12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>
                <a:latin typeface="+mj-lt"/>
              </a:rPr>
              <a:t>= </a:t>
            </a:r>
            <a:r>
              <a:rPr lang="pl-PL" sz="2000" dirty="0" smtClean="0">
                <a:latin typeface="+mj-lt"/>
              </a:rPr>
              <a:t>{</a:t>
            </a:r>
            <a:r>
              <a:rPr lang="pl-PL" sz="2000" dirty="0" smtClean="0">
                <a:solidFill>
                  <a:schemeClr val="accent2"/>
                </a:solidFill>
                <a:latin typeface="+mj-lt"/>
              </a:rPr>
              <a:t>k</a:t>
            </a:r>
            <a:r>
              <a:rPr lang="pl-PL" sz="2000" baseline="-250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pl-PL" sz="2000" dirty="0" smtClean="0">
                <a:latin typeface="+mj-lt"/>
              </a:rPr>
              <a:t>}</a:t>
            </a:r>
            <a:endParaRPr lang="pl-PL" sz="2000" dirty="0">
              <a:latin typeface="+mj-lt"/>
            </a:endParaRPr>
          </a:p>
        </p:txBody>
      </p:sp>
      <p:grpSp>
        <p:nvGrpSpPr>
          <p:cNvPr id="16" name="Grupa 15"/>
          <p:cNvGrpSpPr/>
          <p:nvPr/>
        </p:nvGrpSpPr>
        <p:grpSpPr>
          <a:xfrm>
            <a:off x="1080991" y="1764360"/>
            <a:ext cx="3436145" cy="3639745"/>
            <a:chOff x="3522439" y="1362024"/>
            <a:chExt cx="3436145" cy="3639745"/>
          </a:xfrm>
        </p:grpSpPr>
        <p:grpSp>
          <p:nvGrpSpPr>
            <p:cNvPr id="15" name="Grupa 14"/>
            <p:cNvGrpSpPr/>
            <p:nvPr/>
          </p:nvGrpSpPr>
          <p:grpSpPr>
            <a:xfrm>
              <a:off x="3522439" y="1362024"/>
              <a:ext cx="3436145" cy="3639745"/>
              <a:chOff x="3522439" y="1362024"/>
              <a:chExt cx="3436145" cy="3639745"/>
            </a:xfrm>
          </p:grpSpPr>
          <p:sp>
            <p:nvSpPr>
              <p:cNvPr id="13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5"/>
                <a:ext cx="3436145" cy="3484314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14" name="Text Box 4"/>
              <p:cNvSpPr txBox="1">
                <a:spLocks noChangeArrowheads="1"/>
              </p:cNvSpPr>
              <p:nvPr/>
            </p:nvSpPr>
            <p:spPr bwMode="auto">
              <a:xfrm>
                <a:off x="3861717" y="1362024"/>
                <a:ext cx="2404873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pl-PL" sz="1100" noProof="1" smtClean="0">
                    <a:solidFill>
                      <a:schemeClr val="tx1"/>
                    </a:solidFill>
                    <a:latin typeface="Calibri" pitchFamily="34" charset="0"/>
                  </a:rPr>
                  <a:t>Fault list report</a:t>
                </a:r>
                <a:endParaRPr kumimoji="0" lang="en-US" sz="18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8" name="Grupa 7"/>
            <p:cNvGrpSpPr/>
            <p:nvPr/>
          </p:nvGrpSpPr>
          <p:grpSpPr>
            <a:xfrm>
              <a:off x="3721608" y="1802208"/>
              <a:ext cx="2843784" cy="3139321"/>
              <a:chOff x="1060704" y="1463880"/>
              <a:chExt cx="2843784" cy="3139321"/>
            </a:xfrm>
          </p:grpSpPr>
          <p:sp>
            <p:nvSpPr>
              <p:cNvPr id="3" name="Prostokąt 2"/>
              <p:cNvSpPr/>
              <p:nvPr/>
            </p:nvSpPr>
            <p:spPr>
              <a:xfrm>
                <a:off x="2404872" y="1463880"/>
                <a:ext cx="1499616" cy="230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900" b="1" dirty="0" smtClean="0">
                    <a:solidFill>
                      <a:schemeClr val="accent2"/>
                    </a:solidFill>
                    <a:latin typeface="+mj-lt"/>
                  </a:rPr>
                  <a:t>      </a:t>
                </a:r>
                <a:r>
                  <a:rPr lang="en-US" sz="900" b="1" dirty="0" smtClean="0">
                    <a:solidFill>
                      <a:schemeClr val="accent2"/>
                    </a:solidFill>
                    <a:latin typeface="+mj-lt"/>
                  </a:rPr>
                  <a:t>0     DS      /a</a:t>
                </a:r>
              </a:p>
              <a:p>
                <a:r>
                  <a:rPr lang="en-US" sz="900" b="1" dirty="0" smtClean="0">
                    <a:latin typeface="+mj-lt"/>
                  </a:rPr>
                  <a:t>      </a:t>
                </a:r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0     EQ      /OR1/IN0</a:t>
                </a:r>
              </a:p>
              <a:p>
                <a:r>
                  <a:rPr lang="en-US" sz="900" b="1" dirty="0" smtClean="0">
                    <a:solidFill>
                      <a:schemeClr val="accent2"/>
                    </a:solidFill>
                    <a:latin typeface="+mj-lt"/>
                  </a:rPr>
                  <a:t>      1     DS      /OR1/OUT</a:t>
                </a:r>
              </a:p>
              <a:p>
                <a:r>
                  <a:rPr lang="en-US" sz="900" b="1" dirty="0" smtClean="0">
                    <a:latin typeface="+mj-lt"/>
                  </a:rPr>
                  <a:t>      </a:t>
                </a:r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1     EQ      /OR1/IN0</a:t>
                </a:r>
              </a:p>
              <a:p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/OR1/IN1</a:t>
                </a:r>
              </a:p>
              <a:p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/a</a:t>
                </a:r>
              </a:p>
              <a:p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/AND1/IN0</a:t>
                </a:r>
              </a:p>
              <a:p>
                <a:r>
                  <a:rPr lang="en-US" sz="900" b="1" dirty="0" smtClean="0">
                    <a:solidFill>
                      <a:schemeClr val="accent2"/>
                    </a:solidFill>
                    <a:latin typeface="+mj-lt"/>
                  </a:rPr>
                  <a:t>      0     DS      /b</a:t>
                </a:r>
              </a:p>
              <a:p>
                <a:r>
                  <a:rPr lang="en-US" sz="900" b="1" dirty="0" smtClean="0">
                    <a:latin typeface="+mj-lt"/>
                  </a:rPr>
                  <a:t>      </a:t>
                </a:r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0     EQ      /NOR1/IN0</a:t>
                </a:r>
              </a:p>
              <a:p>
                <a:r>
                  <a:rPr lang="en-US" sz="900" b="1" dirty="0" smtClean="0">
                    <a:solidFill>
                      <a:schemeClr val="accent2"/>
                    </a:solidFill>
                    <a:latin typeface="+mj-lt"/>
                  </a:rPr>
                  <a:t>      0     DS      /NOR1/OUT</a:t>
                </a:r>
              </a:p>
              <a:p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/NOR1/IN0</a:t>
                </a:r>
              </a:p>
              <a:p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/NOR1/IN1</a:t>
                </a:r>
              </a:p>
              <a:p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/b</a:t>
                </a:r>
              </a:p>
              <a:p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/c</a:t>
                </a:r>
              </a:p>
              <a:p>
                <a:r>
                  <a:rPr lang="en-US" sz="900" b="1" dirty="0" smtClean="0">
                    <a:solidFill>
                      <a:schemeClr val="accent2"/>
                    </a:solidFill>
                    <a:latin typeface="+mj-lt"/>
                  </a:rPr>
                  <a:t>      0     DS      /c</a:t>
                </a:r>
              </a:p>
              <a:p>
                <a:r>
                  <a:rPr lang="en-US" sz="900" b="1" dirty="0" smtClean="0">
                    <a:latin typeface="+mj-lt"/>
                  </a:rPr>
                  <a:t>      </a:t>
                </a:r>
                <a:r>
                  <a:rPr lang="en-US" sz="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0     EQ      /NOR1/IN1</a:t>
                </a:r>
              </a:p>
            </p:txBody>
          </p:sp>
          <p:sp>
            <p:nvSpPr>
              <p:cNvPr id="6" name="Prostokąt 5"/>
              <p:cNvSpPr/>
              <p:nvPr/>
            </p:nvSpPr>
            <p:spPr>
              <a:xfrm>
                <a:off x="1060704" y="1463880"/>
                <a:ext cx="1435608" cy="31393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900" b="1" dirty="0">
                    <a:latin typeface="+mj-lt"/>
                  </a:rPr>
                  <a:t> </a:t>
                </a:r>
                <a:r>
                  <a:rPr lang="pl-PL" sz="900" b="1" dirty="0" smtClean="0">
                    <a:latin typeface="+mj-lt"/>
                  </a:rPr>
                  <a:t>     </a:t>
                </a:r>
                <a:r>
                  <a:rPr lang="en-US" sz="900" b="1" dirty="0" smtClean="0">
                    <a:solidFill>
                      <a:schemeClr val="accent2"/>
                    </a:solidFill>
                    <a:latin typeface="+mj-lt"/>
                  </a:rPr>
                  <a:t>1     </a:t>
                </a:r>
                <a:r>
                  <a:rPr lang="en-US" sz="900" b="1" dirty="0">
                    <a:solidFill>
                      <a:schemeClr val="accent2"/>
                    </a:solidFill>
                    <a:latin typeface="+mj-lt"/>
                  </a:rPr>
                  <a:t>DS      /OR2/OUT</a:t>
                </a:r>
              </a:p>
              <a:p>
                <a:r>
                  <a:rPr lang="en-US" sz="900" b="1" dirty="0">
                    <a:latin typeface="+mj-lt"/>
                  </a:rPr>
                  <a:t>      </a:t>
                </a:r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1     EQ      /OR2/IN1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/OR2/IN0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/NOT1/OUT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0     EQ      /NOT1/IN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0     EQ      /d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/AND1/IN1</a:t>
                </a:r>
              </a:p>
              <a:p>
                <a:r>
                  <a:rPr lang="en-US" sz="900" b="1" dirty="0">
                    <a:latin typeface="+mj-lt"/>
                  </a:rPr>
                  <a:t>      </a:t>
                </a:r>
                <a:r>
                  <a:rPr lang="en-US" sz="900" b="1" dirty="0">
                    <a:solidFill>
                      <a:schemeClr val="accent2"/>
                    </a:solidFill>
                    <a:latin typeface="+mj-lt"/>
                  </a:rPr>
                  <a:t>0     DS      /NOT1/OUT</a:t>
                </a:r>
              </a:p>
              <a:p>
                <a:r>
                  <a:rPr lang="en-US" sz="900" b="1" dirty="0">
                    <a:latin typeface="+mj-lt"/>
                  </a:rPr>
                  <a:t>      </a:t>
                </a:r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1     EQ      /NOT1/IN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/d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0     EQ      /OR2/IN1</a:t>
                </a:r>
              </a:p>
              <a:p>
                <a:r>
                  <a:rPr lang="en-US" sz="900" b="1" dirty="0">
                    <a:solidFill>
                      <a:schemeClr val="accent2"/>
                    </a:solidFill>
                    <a:latin typeface="+mj-lt"/>
                  </a:rPr>
                  <a:t>      1     DS      /NOR1/OUT</a:t>
                </a:r>
              </a:p>
              <a:p>
                <a:r>
                  <a:rPr lang="en-US" sz="900" b="1" dirty="0">
                    <a:solidFill>
                      <a:schemeClr val="accent2"/>
                    </a:solidFill>
                    <a:latin typeface="+mj-lt"/>
                  </a:rPr>
                  <a:t>      0     DS      /k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0     EQ      /AND1/OUT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0     EQ      /AND1/IN0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0     EQ      /AND1/IN1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0     EQ      /OR1/OUT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0     EQ      /OR2/OUT</a:t>
                </a:r>
              </a:p>
              <a:p>
                <a:r>
                  <a:rPr lang="en-US" sz="900" b="1" dirty="0">
                    <a:solidFill>
                      <a:schemeClr val="accent2"/>
                    </a:solidFill>
                    <a:latin typeface="+mj-lt"/>
                  </a:rPr>
                  <a:t>      0     DS      /OR1/IN1</a:t>
                </a:r>
              </a:p>
              <a:p>
                <a:r>
                  <a:rPr lang="en-US" sz="900" b="1" dirty="0">
                    <a:solidFill>
                      <a:schemeClr val="accent2"/>
                    </a:solidFill>
                    <a:latin typeface="+mj-lt"/>
                  </a:rPr>
                  <a:t>      0     DS      /OR2/IN0</a:t>
                </a:r>
              </a:p>
              <a:p>
                <a:r>
                  <a:rPr lang="en-US" sz="900" b="1" dirty="0">
                    <a:solidFill>
                      <a:schemeClr val="accent2"/>
                    </a:solidFill>
                    <a:latin typeface="+mj-lt"/>
                  </a:rPr>
                  <a:t>      1     DS      /k</a:t>
                </a:r>
              </a:p>
              <a:p>
                <a:r>
                  <a:rPr lang="en-US" sz="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      1     EQ      /AND1/OUT</a:t>
                </a:r>
                <a:endParaRPr lang="pl-PL" sz="9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endParaRPr>
              </a:p>
            </p:txBody>
          </p:sp>
        </p:grpSp>
      </p:grpSp>
      <p:cxnSp>
        <p:nvCxnSpPr>
          <p:cNvPr id="37" name="Łącznik prosty ze strzałką 36"/>
          <p:cNvCxnSpPr/>
          <p:nvPr/>
        </p:nvCxnSpPr>
        <p:spPr>
          <a:xfrm flipH="1">
            <a:off x="6200015" y="2129409"/>
            <a:ext cx="1277110" cy="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Łącznik prosty ze strzałką 39"/>
          <p:cNvCxnSpPr/>
          <p:nvPr/>
        </p:nvCxnSpPr>
        <p:spPr>
          <a:xfrm flipH="1">
            <a:off x="6110288" y="2076450"/>
            <a:ext cx="1447800" cy="376238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7337681" y="1890965"/>
            <a:ext cx="1447939" cy="499902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pl-PL" sz="1100" dirty="0"/>
              <a:t>The </a:t>
            </a:r>
            <a:r>
              <a:rPr lang="en-US" sz="1100" dirty="0"/>
              <a:t>first fault in a </a:t>
            </a:r>
            <a:r>
              <a:rPr lang="pl-PL" sz="1100" dirty="0"/>
              <a:t>list</a:t>
            </a:r>
            <a:r>
              <a:rPr lang="en-US" sz="1100" dirty="0"/>
              <a:t> </a:t>
            </a:r>
            <a:r>
              <a:rPr lang="en-US" sz="1100" dirty="0" smtClean="0"/>
              <a:t>represents</a:t>
            </a:r>
            <a:r>
              <a:rPr lang="pl-PL" sz="1100" dirty="0" smtClean="0"/>
              <a:t> </a:t>
            </a:r>
            <a:r>
              <a:rPr lang="en-US" sz="1100" dirty="0"/>
              <a:t>its</a:t>
            </a:r>
            <a:r>
              <a:rPr lang="pl-PL" sz="1100" dirty="0"/>
              <a:t> </a:t>
            </a:r>
            <a:r>
              <a:rPr lang="en-US" sz="1100" dirty="0"/>
              <a:t>class</a:t>
            </a:r>
          </a:p>
        </p:txBody>
      </p:sp>
    </p:spTree>
    <p:extLst>
      <p:ext uri="{BB962C8B-B14F-4D97-AF65-F5344CB8AC3E}">
        <p14:creationId xmlns:p14="http://schemas.microsoft.com/office/powerpoint/2010/main" val="115577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79</a:t>
            </a:fld>
            <a:endParaRPr lang="en-US" dirty="0"/>
          </a:p>
        </p:txBody>
      </p:sp>
      <p:grpSp>
        <p:nvGrpSpPr>
          <p:cNvPr id="3" name="Grupa 2"/>
          <p:cNvGrpSpPr/>
          <p:nvPr/>
        </p:nvGrpSpPr>
        <p:grpSpPr>
          <a:xfrm>
            <a:off x="3551395" y="1782648"/>
            <a:ext cx="5006898" cy="2034971"/>
            <a:chOff x="970603" y="4599377"/>
            <a:chExt cx="5006898" cy="2034971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970603" y="4754807"/>
              <a:ext cx="5006898" cy="1879541"/>
            </a:xfrm>
            <a:prstGeom prst="roundRect">
              <a:avLst>
                <a:gd name="adj" fmla="val 5479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ASCII_PATTERN_FILE_VERSION </a:t>
              </a:r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= 2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SETUP 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=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declare input bus "PI" = "/a", "/b", "/c", "/d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";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declare output bus "PO" = "/k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";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end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SCAN_TEST =</a:t>
              </a: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pattern = 0;</a:t>
              </a: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force   "PI" "1010" 0;</a:t>
              </a: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measure "PO" "1" 1;</a:t>
              </a: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end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1309881" y="4599377"/>
              <a:ext cx="2404873" cy="279597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Single test pattern: ./patt/p1.ascii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0" name="Prostokąt 9"/>
          <p:cNvSpPr/>
          <p:nvPr/>
        </p:nvSpPr>
        <p:spPr>
          <a:xfrm>
            <a:off x="1609344" y="966139"/>
            <a:ext cx="6614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</a:rPr>
              <a:t>Divide </a:t>
            </a:r>
            <a:r>
              <a:rPr lang="pl-PL" sz="2400" dirty="0" smtClean="0">
                <a:latin typeface="+mj-lt"/>
              </a:rPr>
              <a:t>the </a:t>
            </a:r>
            <a:r>
              <a:rPr lang="en-US" sz="2400" dirty="0" smtClean="0">
                <a:latin typeface="+mj-lt"/>
              </a:rPr>
              <a:t>test pattern set into 5 isolated patterns</a:t>
            </a:r>
            <a:endParaRPr lang="en-US" sz="2400" dirty="0">
              <a:latin typeface="+mj-lt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3551395" y="4068648"/>
            <a:ext cx="5006898" cy="2034971"/>
            <a:chOff x="970603" y="4599377"/>
            <a:chExt cx="5006898" cy="2034971"/>
          </a:xfrm>
        </p:grpSpPr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970603" y="4754807"/>
              <a:ext cx="5006898" cy="1879541"/>
            </a:xfrm>
            <a:prstGeom prst="roundRect">
              <a:avLst>
                <a:gd name="adj" fmla="val 5479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ASCII_PATTERN_FILE_VERSION </a:t>
              </a:r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= 2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SETUP 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=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declare input bus "PI" = "/a", "/b", "/c", "/d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";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declare output bus "PO" = "/k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";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end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SCAN_TEST =</a:t>
              </a: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pattern = 0;</a:t>
              </a: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force   "PI" "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10</a:t>
              </a:r>
              <a:r>
                <a:rPr lang="pl-PL" sz="1000" noProof="1" smtClean="0">
                  <a:solidFill>
                    <a:schemeClr val="tx1"/>
                  </a:solidFill>
                  <a:latin typeface="Consolas" pitchFamily="49" charset="0"/>
                </a:rPr>
                <a:t>11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" </a:t>
              </a:r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0;</a:t>
              </a: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    measure "PO" "</a:t>
              </a:r>
              <a:r>
                <a:rPr lang="pl-PL" sz="1000" noProof="1" smtClean="0">
                  <a:solidFill>
                    <a:schemeClr val="tx1"/>
                  </a:solidFill>
                  <a:latin typeface="Consolas" pitchFamily="49" charset="0"/>
                </a:rPr>
                <a:t>0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" </a:t>
              </a:r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1;</a:t>
              </a:r>
            </a:p>
            <a:p>
              <a:r>
                <a:rPr lang="en-US" sz="1000" noProof="1">
                  <a:solidFill>
                    <a:schemeClr val="tx1"/>
                  </a:solidFill>
                  <a:latin typeface="Consolas" pitchFamily="49" charset="0"/>
                </a:rPr>
                <a:t>end</a:t>
              </a:r>
              <a:r>
                <a:rPr lang="en-US" sz="1000" noProof="1" smtClean="0">
                  <a:solidFill>
                    <a:schemeClr val="tx1"/>
                  </a:solidFill>
                  <a:latin typeface="Consolas" pitchFamily="49" charset="0"/>
                </a:rPr>
                <a:t>;</a:t>
              </a:r>
              <a:endParaRPr lang="en-US" sz="1000" noProof="1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1309881" y="4599377"/>
              <a:ext cx="2404873" cy="279597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Single test pattern: ./patt/p2.ascii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824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08" y="249238"/>
            <a:ext cx="7848092" cy="458787"/>
          </a:xfrm>
        </p:spPr>
        <p:txBody>
          <a:bodyPr/>
          <a:lstStyle/>
          <a:p>
            <a:r>
              <a:rPr lang="en-US" dirty="0" smtClean="0"/>
              <a:t>Exercise </a:t>
            </a:r>
            <a:r>
              <a:rPr lang="pl-PL" dirty="0" smtClean="0"/>
              <a:t>1</a:t>
            </a:r>
            <a:r>
              <a:rPr lang="en-US" dirty="0" smtClean="0"/>
              <a:t>: Path sensitization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0" name="Content Placeholder 2"/>
          <p:cNvSpPr txBox="1">
            <a:spLocks/>
          </p:cNvSpPr>
          <p:nvPr/>
        </p:nvSpPr>
        <p:spPr bwMode="auto">
          <a:xfrm>
            <a:off x="914400" y="1097150"/>
            <a:ext cx="3734851" cy="773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Find test pattern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 for h/</a:t>
            </a:r>
            <a:r>
              <a:rPr lang="en-US" sz="2800" dirty="0" smtClean="0">
                <a:latin typeface="+mj-lt"/>
                <a:cs typeface="Arial"/>
              </a:rPr>
              <a:t>1</a:t>
            </a: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grpSp>
        <p:nvGrpSpPr>
          <p:cNvPr id="92" name="Grupa 198"/>
          <p:cNvGrpSpPr/>
          <p:nvPr/>
        </p:nvGrpSpPr>
        <p:grpSpPr>
          <a:xfrm>
            <a:off x="958850" y="2074263"/>
            <a:ext cx="7931150" cy="3103227"/>
            <a:chOff x="958850" y="1110361"/>
            <a:chExt cx="7931150" cy="3103227"/>
          </a:xfrm>
        </p:grpSpPr>
        <p:sp>
          <p:nvSpPr>
            <p:cNvPr id="93" name="Text Box 109"/>
            <p:cNvSpPr txBox="1">
              <a:spLocks noChangeArrowheads="1"/>
            </p:cNvSpPr>
            <p:nvPr/>
          </p:nvSpPr>
          <p:spPr bwMode="auto">
            <a:xfrm>
              <a:off x="984277" y="1110361"/>
              <a:ext cx="30809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a</a:t>
              </a:r>
              <a:endParaRPr lang="pl-PL" sz="2000" dirty="0"/>
            </a:p>
          </p:txBody>
        </p:sp>
        <p:grpSp>
          <p:nvGrpSpPr>
            <p:cNvPr id="94" name="Grupa 143"/>
            <p:cNvGrpSpPr/>
            <p:nvPr/>
          </p:nvGrpSpPr>
          <p:grpSpPr>
            <a:xfrm>
              <a:off x="958850" y="1252351"/>
              <a:ext cx="7931150" cy="2961237"/>
              <a:chOff x="958850" y="1252351"/>
              <a:chExt cx="7931150" cy="2961237"/>
            </a:xfrm>
          </p:grpSpPr>
          <p:grpSp>
            <p:nvGrpSpPr>
              <p:cNvPr id="95" name="Grupa 14"/>
              <p:cNvGrpSpPr/>
              <p:nvPr/>
            </p:nvGrpSpPr>
            <p:grpSpPr>
              <a:xfrm>
                <a:off x="958850" y="1252351"/>
                <a:ext cx="5645149" cy="1047750"/>
                <a:chOff x="-276831" y="1995301"/>
                <a:chExt cx="5645149" cy="1047750"/>
              </a:xfrm>
            </p:grpSpPr>
            <p:sp>
              <p:nvSpPr>
                <p:cNvPr id="175" name="Line 92"/>
                <p:cNvSpPr>
                  <a:spLocks noChangeShapeType="1"/>
                </p:cNvSpPr>
                <p:nvPr/>
              </p:nvSpPr>
              <p:spPr bwMode="auto">
                <a:xfrm>
                  <a:off x="2648931" y="2528700"/>
                  <a:ext cx="2719387" cy="187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-276831" y="2808099"/>
                  <a:ext cx="2260483" cy="1776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Line 90"/>
                <p:cNvSpPr>
                  <a:spLocks noChangeShapeType="1"/>
                </p:cNvSpPr>
                <p:nvPr/>
              </p:nvSpPr>
              <p:spPr bwMode="auto">
                <a:xfrm>
                  <a:off x="-252701" y="2198370"/>
                  <a:ext cx="2236353" cy="13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AutoShap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1780452" y="1995301"/>
                  <a:ext cx="1169988" cy="1047750"/>
                </a:xfrm>
                <a:prstGeom prst="flowChartDelay">
                  <a:avLst/>
                </a:pr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6" name="Grupa 79"/>
              <p:cNvGrpSpPr/>
              <p:nvPr/>
            </p:nvGrpSpPr>
            <p:grpSpPr>
              <a:xfrm>
                <a:off x="1450465" y="1582679"/>
                <a:ext cx="1224575" cy="966086"/>
                <a:chOff x="1603964" y="2528829"/>
                <a:chExt cx="1224575" cy="966086"/>
              </a:xfrm>
            </p:grpSpPr>
            <p:grpSp>
              <p:nvGrpSpPr>
                <p:cNvPr id="171" name="Group 105"/>
                <p:cNvGrpSpPr>
                  <a:grpSpLocks noChangeAspect="1"/>
                </p:cNvGrpSpPr>
                <p:nvPr/>
              </p:nvGrpSpPr>
              <p:grpSpPr bwMode="auto">
                <a:xfrm>
                  <a:off x="1659317" y="2528829"/>
                  <a:ext cx="1169222" cy="966086"/>
                  <a:chOff x="1624" y="2064"/>
                  <a:chExt cx="316" cy="261"/>
                </a:xfrm>
                <a:solidFill>
                  <a:srgbClr val="FFFFFF"/>
                </a:solidFill>
              </p:grpSpPr>
              <p:sp>
                <p:nvSpPr>
                  <p:cNvPr id="173" name="AutoShap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877" y="2163"/>
                    <a:ext cx="63" cy="63"/>
                  </a:xfrm>
                  <a:prstGeom prst="flowChartConnector">
                    <a:avLst/>
                  </a:prstGeom>
                  <a:grpFill/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4" name="AutoShape 107"/>
                  <p:cNvSpPr>
                    <a:spLocks noChangeAspect="1" noChangeArrowheads="1"/>
                  </p:cNvSpPr>
                  <p:nvPr/>
                </p:nvSpPr>
                <p:spPr bwMode="auto">
                  <a:xfrm rot="5400000">
                    <a:off x="1618" y="2070"/>
                    <a:ext cx="261" cy="250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 w="34925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2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1603964" y="2829895"/>
                  <a:ext cx="785191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pl-PL" sz="1600" dirty="0" smtClean="0"/>
                    <a:t>NOT 1</a:t>
                  </a:r>
                  <a:endParaRPr lang="pl-PL" sz="1600" dirty="0"/>
                </a:p>
              </p:txBody>
            </p:sp>
          </p:grpSp>
          <p:sp>
            <p:nvSpPr>
              <p:cNvPr id="97" name="Text Box 109"/>
              <p:cNvSpPr txBox="1">
                <a:spLocks noChangeArrowheads="1"/>
              </p:cNvSpPr>
              <p:nvPr/>
            </p:nvSpPr>
            <p:spPr bwMode="auto">
              <a:xfrm>
                <a:off x="3134497" y="1561589"/>
                <a:ext cx="843501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AND 1</a:t>
                </a:r>
                <a:endParaRPr lang="pl-PL" sz="2000" dirty="0"/>
              </a:p>
            </p:txBody>
          </p:sp>
          <p:grpSp>
            <p:nvGrpSpPr>
              <p:cNvPr id="98" name="Grupa 45"/>
              <p:cNvGrpSpPr/>
              <p:nvPr/>
            </p:nvGrpSpPr>
            <p:grpSpPr>
              <a:xfrm>
                <a:off x="971550" y="2699357"/>
                <a:ext cx="3905249" cy="1077913"/>
                <a:chOff x="4343503" y="3213707"/>
                <a:chExt cx="3905249" cy="1077913"/>
              </a:xfrm>
            </p:grpSpPr>
            <p:grpSp>
              <p:nvGrpSpPr>
                <p:cNvPr id="161" name="Grupa 64"/>
                <p:cNvGrpSpPr/>
                <p:nvPr/>
              </p:nvGrpSpPr>
              <p:grpSpPr>
                <a:xfrm>
                  <a:off x="4343503" y="3213707"/>
                  <a:ext cx="3905249" cy="1077913"/>
                  <a:chOff x="4448007" y="3246251"/>
                  <a:chExt cx="3905249" cy="1077913"/>
                </a:xfrm>
              </p:grpSpPr>
              <p:sp>
                <p:nvSpPr>
                  <p:cNvPr id="163" name="Line 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386469" y="3791744"/>
                    <a:ext cx="966787" cy="607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4" name="Line 69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6457542" y="3255776"/>
                    <a:ext cx="31908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5" name="Line 7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6446429" y="4309876"/>
                    <a:ext cx="31750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6" name="Line 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48007" y="4084450"/>
                    <a:ext cx="2109547" cy="982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7" name="Line 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48007" y="3474848"/>
                    <a:ext cx="2109545" cy="984"/>
                  </a:xfrm>
                  <a:prstGeom prst="line">
                    <a:avLst/>
                  </a:prstGeom>
                  <a:noFill/>
                  <a:ln w="222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8" name="Freeform 68"/>
                  <p:cNvSpPr>
                    <a:spLocks noChangeAspect="1"/>
                  </p:cNvSpPr>
                  <p:nvPr/>
                </p:nvSpPr>
                <p:spPr bwMode="auto">
                  <a:xfrm>
                    <a:off x="6421029" y="3246251"/>
                    <a:ext cx="406400" cy="1077913"/>
                  </a:xfrm>
                  <a:custGeom>
                    <a:avLst/>
                    <a:gdLst>
                      <a:gd name="T0" fmla="*/ 9 w 102"/>
                      <a:gd name="T1" fmla="*/ 2 h 270"/>
                      <a:gd name="T2" fmla="*/ 23 w 102"/>
                      <a:gd name="T3" fmla="*/ 38 h 270"/>
                      <a:gd name="T4" fmla="*/ 35 w 102"/>
                      <a:gd name="T5" fmla="*/ 68 h 270"/>
                      <a:gd name="T6" fmla="*/ 41 w 102"/>
                      <a:gd name="T7" fmla="*/ 114 h 270"/>
                      <a:gd name="T8" fmla="*/ 39 w 102"/>
                      <a:gd name="T9" fmla="*/ 143 h 270"/>
                      <a:gd name="T10" fmla="*/ 36 w 102"/>
                      <a:gd name="T11" fmla="*/ 173 h 270"/>
                      <a:gd name="T12" fmla="*/ 33 w 102"/>
                      <a:gd name="T13" fmla="*/ 194 h 270"/>
                      <a:gd name="T14" fmla="*/ 26 w 102"/>
                      <a:gd name="T15" fmla="*/ 213 h 270"/>
                      <a:gd name="T16" fmla="*/ 18 w 102"/>
                      <a:gd name="T17" fmla="*/ 231 h 270"/>
                      <a:gd name="T18" fmla="*/ 9 w 102"/>
                      <a:gd name="T19" fmla="*/ 254 h 270"/>
                      <a:gd name="T20" fmla="*/ 0 w 102"/>
                      <a:gd name="T21" fmla="*/ 270 h 270"/>
                      <a:gd name="T22" fmla="*/ 93 w 102"/>
                      <a:gd name="T23" fmla="*/ 269 h 270"/>
                      <a:gd name="T24" fmla="*/ 99 w 102"/>
                      <a:gd name="T25" fmla="*/ 236 h 270"/>
                      <a:gd name="T26" fmla="*/ 102 w 102"/>
                      <a:gd name="T27" fmla="*/ 8 h 270"/>
                      <a:gd name="T28" fmla="*/ 93 w 102"/>
                      <a:gd name="T29" fmla="*/ 0 h 270"/>
                      <a:gd name="T30" fmla="*/ 9 w 102"/>
                      <a:gd name="T31" fmla="*/ 2 h 270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02"/>
                      <a:gd name="T49" fmla="*/ 0 h 270"/>
                      <a:gd name="T50" fmla="*/ 102 w 102"/>
                      <a:gd name="T51" fmla="*/ 270 h 270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02" h="270">
                        <a:moveTo>
                          <a:pt x="9" y="2"/>
                        </a:moveTo>
                        <a:lnTo>
                          <a:pt x="23" y="38"/>
                        </a:lnTo>
                        <a:lnTo>
                          <a:pt x="35" y="68"/>
                        </a:lnTo>
                        <a:lnTo>
                          <a:pt x="41" y="114"/>
                        </a:lnTo>
                        <a:lnTo>
                          <a:pt x="39" y="143"/>
                        </a:lnTo>
                        <a:lnTo>
                          <a:pt x="36" y="173"/>
                        </a:lnTo>
                        <a:lnTo>
                          <a:pt x="33" y="194"/>
                        </a:lnTo>
                        <a:lnTo>
                          <a:pt x="26" y="213"/>
                        </a:lnTo>
                        <a:lnTo>
                          <a:pt x="18" y="231"/>
                        </a:lnTo>
                        <a:lnTo>
                          <a:pt x="9" y="254"/>
                        </a:lnTo>
                        <a:lnTo>
                          <a:pt x="0" y="270"/>
                        </a:lnTo>
                        <a:lnTo>
                          <a:pt x="93" y="269"/>
                        </a:lnTo>
                        <a:lnTo>
                          <a:pt x="99" y="236"/>
                        </a:lnTo>
                        <a:lnTo>
                          <a:pt x="102" y="8"/>
                        </a:lnTo>
                        <a:lnTo>
                          <a:pt x="93" y="0"/>
                        </a:lnTo>
                        <a:lnTo>
                          <a:pt x="9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9" name="Arc 72"/>
                  <p:cNvSpPr>
                    <a:spLocks noChangeAspect="1"/>
                  </p:cNvSpPr>
                  <p:nvPr/>
                </p:nvSpPr>
                <p:spPr bwMode="auto">
                  <a:xfrm flipV="1">
                    <a:off x="6765736" y="3306576"/>
                    <a:ext cx="930275" cy="1012825"/>
                  </a:xfrm>
                  <a:custGeom>
                    <a:avLst/>
                    <a:gdLst>
                      <a:gd name="T0" fmla="*/ 0 w 19668"/>
                      <a:gd name="T1" fmla="*/ 375 h 21600"/>
                      <a:gd name="T2" fmla="*/ 930275 w 19668"/>
                      <a:gd name="T3" fmla="*/ 539423 h 21600"/>
                      <a:gd name="T4" fmla="*/ 27102 w 19668"/>
                      <a:gd name="T5" fmla="*/ 1012825 h 21600"/>
                      <a:gd name="T6" fmla="*/ 0 60000 65536"/>
                      <a:gd name="T7" fmla="*/ 0 60000 65536"/>
                      <a:gd name="T8" fmla="*/ 0 60000 65536"/>
                      <a:gd name="T9" fmla="*/ 0 w 19668"/>
                      <a:gd name="T10" fmla="*/ 0 h 21600"/>
                      <a:gd name="T11" fmla="*/ 19668 w 19668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668" h="21600" fill="none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</a:path>
                      <a:path w="19668" h="21600" stroke="0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  <a:lnTo>
                          <a:pt x="573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0" name="Arc 71"/>
                  <p:cNvSpPr>
                    <a:spLocks noChangeAspect="1"/>
                  </p:cNvSpPr>
                  <p:nvPr/>
                </p:nvSpPr>
                <p:spPr bwMode="auto">
                  <a:xfrm>
                    <a:off x="6764368" y="3246251"/>
                    <a:ext cx="930275" cy="1012825"/>
                  </a:xfrm>
                  <a:custGeom>
                    <a:avLst/>
                    <a:gdLst>
                      <a:gd name="T0" fmla="*/ 0 w 19668"/>
                      <a:gd name="T1" fmla="*/ 375 h 21600"/>
                      <a:gd name="T2" fmla="*/ 930275 w 19668"/>
                      <a:gd name="T3" fmla="*/ 539423 h 21600"/>
                      <a:gd name="T4" fmla="*/ 27102 w 19668"/>
                      <a:gd name="T5" fmla="*/ 1012825 h 21600"/>
                      <a:gd name="T6" fmla="*/ 0 60000 65536"/>
                      <a:gd name="T7" fmla="*/ 0 60000 65536"/>
                      <a:gd name="T8" fmla="*/ 0 60000 65536"/>
                      <a:gd name="T9" fmla="*/ 0 w 19668"/>
                      <a:gd name="T10" fmla="*/ 0 h 21600"/>
                      <a:gd name="T11" fmla="*/ 19668 w 19668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668" h="21600" fill="none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</a:path>
                      <a:path w="19668" h="21600" stroke="0" extrusionOk="0">
                        <a:moveTo>
                          <a:pt x="-1" y="7"/>
                        </a:moveTo>
                        <a:cubicBezTo>
                          <a:pt x="190" y="2"/>
                          <a:pt x="381" y="-1"/>
                          <a:pt x="573" y="-1"/>
                        </a:cubicBezTo>
                        <a:cubicBezTo>
                          <a:pt x="8578" y="-1"/>
                          <a:pt x="15926" y="4427"/>
                          <a:pt x="19668" y="11503"/>
                        </a:cubicBezTo>
                        <a:lnTo>
                          <a:pt x="573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49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2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6584545" y="3526686"/>
                  <a:ext cx="681597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pl-PL" sz="2000" dirty="0" smtClean="0"/>
                    <a:t>OR 1</a:t>
                  </a:r>
                  <a:endParaRPr lang="pl-PL" sz="2000" dirty="0"/>
                </a:p>
              </p:txBody>
            </p:sp>
          </p:grpSp>
          <p:sp>
            <p:nvSpPr>
              <p:cNvPr id="99" name="Text Box 109"/>
              <p:cNvSpPr txBox="1">
                <a:spLocks noChangeArrowheads="1"/>
              </p:cNvSpPr>
              <p:nvPr/>
            </p:nvSpPr>
            <p:spPr bwMode="auto">
              <a:xfrm>
                <a:off x="962368" y="1731599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b</a:t>
                </a:r>
                <a:endParaRPr lang="pl-PL" sz="2000" dirty="0"/>
              </a:p>
            </p:txBody>
          </p:sp>
          <p:sp>
            <p:nvSpPr>
              <p:cNvPr id="100" name="Text Box 109"/>
              <p:cNvSpPr txBox="1">
                <a:spLocks noChangeArrowheads="1"/>
              </p:cNvSpPr>
              <p:nvPr/>
            </p:nvSpPr>
            <p:spPr bwMode="auto">
              <a:xfrm>
                <a:off x="981058" y="2588333"/>
                <a:ext cx="29367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c</a:t>
                </a:r>
                <a:endParaRPr lang="pl-PL" sz="2000" dirty="0"/>
              </a:p>
            </p:txBody>
          </p:sp>
          <p:sp>
            <p:nvSpPr>
              <p:cNvPr id="101" name="Text Box 109"/>
              <p:cNvSpPr txBox="1">
                <a:spLocks noChangeArrowheads="1"/>
              </p:cNvSpPr>
              <p:nvPr/>
            </p:nvSpPr>
            <p:spPr bwMode="auto">
              <a:xfrm>
                <a:off x="981058" y="3198961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d</a:t>
                </a:r>
                <a:endParaRPr lang="pl-PL" sz="2000" dirty="0"/>
              </a:p>
            </p:txBody>
          </p:sp>
          <p:sp>
            <p:nvSpPr>
              <p:cNvPr id="102" name="Text Box 109"/>
              <p:cNvSpPr txBox="1">
                <a:spLocks noChangeArrowheads="1"/>
              </p:cNvSpPr>
              <p:nvPr/>
            </p:nvSpPr>
            <p:spPr bwMode="auto">
              <a:xfrm>
                <a:off x="2717216" y="1721840"/>
                <a:ext cx="26321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f</a:t>
                </a:r>
                <a:endParaRPr lang="pl-PL" sz="2000" dirty="0"/>
              </a:p>
            </p:txBody>
          </p:sp>
          <p:grpSp>
            <p:nvGrpSpPr>
              <p:cNvPr id="103" name="Grupa 46"/>
              <p:cNvGrpSpPr/>
              <p:nvPr/>
            </p:nvGrpSpPr>
            <p:grpSpPr>
              <a:xfrm>
                <a:off x="4412659" y="3033534"/>
                <a:ext cx="2172290" cy="1049337"/>
                <a:chOff x="824376" y="1700034"/>
                <a:chExt cx="2172290" cy="1049337"/>
              </a:xfrm>
            </p:grpSpPr>
            <p:sp>
              <p:nvSpPr>
                <p:cNvPr id="156" name="Line 93"/>
                <p:cNvSpPr>
                  <a:spLocks noChangeShapeType="1"/>
                </p:cNvSpPr>
                <p:nvPr/>
              </p:nvSpPr>
              <p:spPr bwMode="auto">
                <a:xfrm>
                  <a:off x="2272175" y="2220740"/>
                  <a:ext cx="724491" cy="3348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Line 94"/>
                <p:cNvSpPr>
                  <a:spLocks noChangeShapeType="1"/>
                </p:cNvSpPr>
                <p:nvPr/>
              </p:nvSpPr>
              <p:spPr bwMode="auto">
                <a:xfrm>
                  <a:off x="824376" y="25255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58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1281579" y="1700034"/>
                  <a:ext cx="1431926" cy="1049337"/>
                  <a:chOff x="1037" y="1589"/>
                  <a:chExt cx="360" cy="264"/>
                </a:xfrm>
                <a:solidFill>
                  <a:srgbClr val="FFFFFF"/>
                </a:solidFill>
              </p:grpSpPr>
              <p:sp>
                <p:nvSpPr>
                  <p:cNvPr id="159" name="AutoShape 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34" y="1688"/>
                    <a:ext cx="63" cy="63"/>
                  </a:xfrm>
                  <a:prstGeom prst="flowChartConnector">
                    <a:avLst/>
                  </a:prstGeom>
                  <a:grpFill/>
                  <a:ln w="349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0" name="AutoShape 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37" y="1589"/>
                    <a:ext cx="295" cy="264"/>
                  </a:xfrm>
                  <a:prstGeom prst="flowChartDelay">
                    <a:avLst/>
                  </a:prstGeom>
                  <a:grpFill/>
                  <a:ln w="34925" cap="flat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4" name="Grupa 62"/>
              <p:cNvGrpSpPr/>
              <p:nvPr/>
            </p:nvGrpSpPr>
            <p:grpSpPr>
              <a:xfrm>
                <a:off x="6586828" y="2046115"/>
                <a:ext cx="2303172" cy="1074738"/>
                <a:chOff x="3359892" y="1703215"/>
                <a:chExt cx="2303172" cy="1074738"/>
              </a:xfrm>
            </p:grpSpPr>
            <p:sp>
              <p:nvSpPr>
                <p:cNvPr id="147" name="Line 99"/>
                <p:cNvSpPr>
                  <a:spLocks noChangeShapeType="1"/>
                </p:cNvSpPr>
                <p:nvPr/>
              </p:nvSpPr>
              <p:spPr bwMode="auto">
                <a:xfrm>
                  <a:off x="4824864" y="2233440"/>
                  <a:ext cx="8382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AutoShap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5011337" y="2101678"/>
                  <a:ext cx="250825" cy="250825"/>
                </a:xfrm>
                <a:prstGeom prst="flowChartConnector">
                  <a:avLst/>
                </a:pr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Line 5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46099" y="1709565"/>
                  <a:ext cx="317500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Line 5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33399" y="2765253"/>
                  <a:ext cx="319088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Line 100"/>
                <p:cNvSpPr>
                  <a:spLocks noChangeShapeType="1"/>
                </p:cNvSpPr>
                <p:nvPr/>
              </p:nvSpPr>
              <p:spPr bwMode="auto">
                <a:xfrm>
                  <a:off x="3359892" y="25255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Line 101"/>
                <p:cNvSpPr>
                  <a:spLocks noChangeShapeType="1"/>
                </p:cNvSpPr>
                <p:nvPr/>
              </p:nvSpPr>
              <p:spPr bwMode="auto">
                <a:xfrm>
                  <a:off x="3359892" y="19159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54"/>
                <p:cNvSpPr>
                  <a:spLocks noChangeAspect="1"/>
                </p:cNvSpPr>
                <p:nvPr/>
              </p:nvSpPr>
              <p:spPr bwMode="auto">
                <a:xfrm>
                  <a:off x="3707999" y="1703215"/>
                  <a:ext cx="404813" cy="1074738"/>
                </a:xfrm>
                <a:custGeom>
                  <a:avLst/>
                  <a:gdLst>
                    <a:gd name="T0" fmla="*/ 9 w 102"/>
                    <a:gd name="T1" fmla="*/ 2 h 270"/>
                    <a:gd name="T2" fmla="*/ 23 w 102"/>
                    <a:gd name="T3" fmla="*/ 38 h 270"/>
                    <a:gd name="T4" fmla="*/ 35 w 102"/>
                    <a:gd name="T5" fmla="*/ 68 h 270"/>
                    <a:gd name="T6" fmla="*/ 41 w 102"/>
                    <a:gd name="T7" fmla="*/ 114 h 270"/>
                    <a:gd name="T8" fmla="*/ 39 w 102"/>
                    <a:gd name="T9" fmla="*/ 143 h 270"/>
                    <a:gd name="T10" fmla="*/ 36 w 102"/>
                    <a:gd name="T11" fmla="*/ 173 h 270"/>
                    <a:gd name="T12" fmla="*/ 33 w 102"/>
                    <a:gd name="T13" fmla="*/ 194 h 270"/>
                    <a:gd name="T14" fmla="*/ 26 w 102"/>
                    <a:gd name="T15" fmla="*/ 213 h 270"/>
                    <a:gd name="T16" fmla="*/ 18 w 102"/>
                    <a:gd name="T17" fmla="*/ 231 h 270"/>
                    <a:gd name="T18" fmla="*/ 9 w 102"/>
                    <a:gd name="T19" fmla="*/ 254 h 270"/>
                    <a:gd name="T20" fmla="*/ 0 w 102"/>
                    <a:gd name="T21" fmla="*/ 270 h 270"/>
                    <a:gd name="T22" fmla="*/ 93 w 102"/>
                    <a:gd name="T23" fmla="*/ 269 h 270"/>
                    <a:gd name="T24" fmla="*/ 99 w 102"/>
                    <a:gd name="T25" fmla="*/ 236 h 270"/>
                    <a:gd name="T26" fmla="*/ 102 w 102"/>
                    <a:gd name="T27" fmla="*/ 8 h 270"/>
                    <a:gd name="T28" fmla="*/ 93 w 102"/>
                    <a:gd name="T29" fmla="*/ 0 h 270"/>
                    <a:gd name="T30" fmla="*/ 9 w 102"/>
                    <a:gd name="T31" fmla="*/ 2 h 27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2"/>
                    <a:gd name="T49" fmla="*/ 0 h 270"/>
                    <a:gd name="T50" fmla="*/ 102 w 102"/>
                    <a:gd name="T51" fmla="*/ 270 h 27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2" h="270">
                      <a:moveTo>
                        <a:pt x="9" y="2"/>
                      </a:moveTo>
                      <a:lnTo>
                        <a:pt x="23" y="38"/>
                      </a:lnTo>
                      <a:lnTo>
                        <a:pt x="35" y="68"/>
                      </a:lnTo>
                      <a:lnTo>
                        <a:pt x="41" y="114"/>
                      </a:lnTo>
                      <a:lnTo>
                        <a:pt x="39" y="143"/>
                      </a:lnTo>
                      <a:lnTo>
                        <a:pt x="36" y="173"/>
                      </a:lnTo>
                      <a:lnTo>
                        <a:pt x="33" y="194"/>
                      </a:lnTo>
                      <a:lnTo>
                        <a:pt x="26" y="213"/>
                      </a:lnTo>
                      <a:lnTo>
                        <a:pt x="18" y="231"/>
                      </a:lnTo>
                      <a:lnTo>
                        <a:pt x="9" y="254"/>
                      </a:lnTo>
                      <a:lnTo>
                        <a:pt x="0" y="270"/>
                      </a:lnTo>
                      <a:lnTo>
                        <a:pt x="93" y="269"/>
                      </a:lnTo>
                      <a:lnTo>
                        <a:pt x="99" y="236"/>
                      </a:lnTo>
                      <a:lnTo>
                        <a:pt x="102" y="8"/>
                      </a:lnTo>
                      <a:lnTo>
                        <a:pt x="93" y="0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Arc 58"/>
                <p:cNvSpPr>
                  <a:spLocks noChangeAspect="1"/>
                </p:cNvSpPr>
                <p:nvPr/>
              </p:nvSpPr>
              <p:spPr bwMode="auto">
                <a:xfrm flipV="1">
                  <a:off x="4060944" y="1761133"/>
                  <a:ext cx="931862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2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Arc 57"/>
                <p:cNvSpPr>
                  <a:spLocks noChangeAspect="1"/>
                </p:cNvSpPr>
                <p:nvPr/>
              </p:nvSpPr>
              <p:spPr bwMode="auto">
                <a:xfrm>
                  <a:off x="4049549" y="1703365"/>
                  <a:ext cx="931863" cy="1014413"/>
                </a:xfrm>
                <a:custGeom>
                  <a:avLst/>
                  <a:gdLst>
                    <a:gd name="T0" fmla="*/ 0 w 19668"/>
                    <a:gd name="T1" fmla="*/ 376 h 21600"/>
                    <a:gd name="T2" fmla="*/ 931863 w 19668"/>
                    <a:gd name="T3" fmla="*/ 540269 h 21600"/>
                    <a:gd name="T4" fmla="*/ 27149 w 19668"/>
                    <a:gd name="T5" fmla="*/ 1014413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Line 108"/>
              <p:cNvSpPr>
                <a:spLocks noChangeShapeType="1"/>
              </p:cNvSpPr>
              <p:nvPr/>
            </p:nvSpPr>
            <p:spPr bwMode="auto">
              <a:xfrm flipV="1">
                <a:off x="966787" y="4152899"/>
                <a:ext cx="3445871" cy="4764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108"/>
              <p:cNvSpPr>
                <a:spLocks noChangeShapeType="1"/>
              </p:cNvSpPr>
              <p:nvPr/>
            </p:nvSpPr>
            <p:spPr bwMode="auto">
              <a:xfrm flipV="1">
                <a:off x="4412659" y="3848100"/>
                <a:ext cx="0" cy="317500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Line 108"/>
              <p:cNvSpPr>
                <a:spLocks noChangeShapeType="1"/>
              </p:cNvSpPr>
              <p:nvPr/>
            </p:nvSpPr>
            <p:spPr bwMode="auto">
              <a:xfrm flipV="1">
                <a:off x="6593680" y="1774031"/>
                <a:ext cx="2383" cy="492919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108"/>
              <p:cNvSpPr>
                <a:spLocks noChangeShapeType="1"/>
              </p:cNvSpPr>
              <p:nvPr/>
            </p:nvSpPr>
            <p:spPr bwMode="auto">
              <a:xfrm flipV="1">
                <a:off x="6580187" y="2859880"/>
                <a:ext cx="6351" cy="707231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Text Box 109"/>
              <p:cNvSpPr txBox="1">
                <a:spLocks noChangeArrowheads="1"/>
              </p:cNvSpPr>
              <p:nvPr/>
            </p:nvSpPr>
            <p:spPr bwMode="auto">
              <a:xfrm>
                <a:off x="976141" y="3813478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e</a:t>
                </a:r>
                <a:endParaRPr lang="pl-PL" sz="2000" dirty="0"/>
              </a:p>
            </p:txBody>
          </p:sp>
          <p:sp>
            <p:nvSpPr>
              <p:cNvPr id="136" name="Text Box 109"/>
              <p:cNvSpPr txBox="1">
                <a:spLocks noChangeArrowheads="1"/>
              </p:cNvSpPr>
              <p:nvPr/>
            </p:nvSpPr>
            <p:spPr bwMode="auto">
              <a:xfrm>
                <a:off x="5243342" y="1364835"/>
                <a:ext cx="30489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g</a:t>
                </a:r>
                <a:endParaRPr lang="pl-PL" sz="2000" dirty="0"/>
              </a:p>
            </p:txBody>
          </p:sp>
          <p:sp>
            <p:nvSpPr>
              <p:cNvPr id="137" name="Text Box 109"/>
              <p:cNvSpPr txBox="1">
                <a:spLocks noChangeArrowheads="1"/>
              </p:cNvSpPr>
              <p:nvPr/>
            </p:nvSpPr>
            <p:spPr bwMode="auto">
              <a:xfrm>
                <a:off x="4411679" y="2899078"/>
                <a:ext cx="3193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h</a:t>
                </a:r>
                <a:endParaRPr lang="pl-PL" sz="2000" dirty="0"/>
              </a:p>
            </p:txBody>
          </p:sp>
          <p:sp>
            <p:nvSpPr>
              <p:cNvPr id="138" name="Text Box 109"/>
              <p:cNvSpPr txBox="1">
                <a:spLocks noChangeArrowheads="1"/>
              </p:cNvSpPr>
              <p:nvPr/>
            </p:nvSpPr>
            <p:spPr bwMode="auto">
              <a:xfrm>
                <a:off x="6295393" y="2859748"/>
                <a:ext cx="24397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i</a:t>
                </a:r>
                <a:endParaRPr lang="pl-PL" sz="2000" dirty="0"/>
              </a:p>
            </p:txBody>
          </p:sp>
          <p:sp>
            <p:nvSpPr>
              <p:cNvPr id="139" name="Text Box 109"/>
              <p:cNvSpPr txBox="1">
                <a:spLocks noChangeArrowheads="1"/>
              </p:cNvSpPr>
              <p:nvPr/>
            </p:nvSpPr>
            <p:spPr bwMode="auto">
              <a:xfrm>
                <a:off x="8544522" y="2217784"/>
                <a:ext cx="2856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z</a:t>
                </a:r>
                <a:endParaRPr lang="pl-PL" sz="2000" dirty="0"/>
              </a:p>
            </p:txBody>
          </p:sp>
          <p:sp>
            <p:nvSpPr>
              <p:cNvPr id="140" name="Text Box 109"/>
              <p:cNvSpPr txBox="1">
                <a:spLocks noChangeArrowheads="1"/>
              </p:cNvSpPr>
              <p:nvPr/>
            </p:nvSpPr>
            <p:spPr bwMode="auto">
              <a:xfrm>
                <a:off x="4931097" y="3361363"/>
                <a:ext cx="100860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NAND 1</a:t>
                </a:r>
                <a:endParaRPr lang="pl-PL" sz="2000" dirty="0"/>
              </a:p>
            </p:txBody>
          </p:sp>
          <p:sp>
            <p:nvSpPr>
              <p:cNvPr id="141" name="Text Box 109"/>
              <p:cNvSpPr txBox="1">
                <a:spLocks noChangeArrowheads="1"/>
              </p:cNvSpPr>
              <p:nvPr/>
            </p:nvSpPr>
            <p:spPr bwMode="auto">
              <a:xfrm>
                <a:off x="7135454" y="2385278"/>
                <a:ext cx="78899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NOR1</a:t>
                </a:r>
                <a:endParaRPr lang="pl-PL" sz="2000" dirty="0"/>
              </a:p>
            </p:txBody>
          </p:sp>
        </p:grpSp>
      </p:grpSp>
      <p:sp>
        <p:nvSpPr>
          <p:cNvPr id="62" name="Text Box 109"/>
          <p:cNvSpPr txBox="1">
            <a:spLocks noChangeArrowheads="1"/>
          </p:cNvSpPr>
          <p:nvPr/>
        </p:nvSpPr>
        <p:spPr bwMode="auto">
          <a:xfrm>
            <a:off x="2713255" y="2979868"/>
            <a:ext cx="298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008000"/>
                </a:solidFill>
              </a:rPr>
              <a:t>0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63" name="Text Box 109"/>
          <p:cNvSpPr txBox="1">
            <a:spLocks noChangeArrowheads="1"/>
          </p:cNvSpPr>
          <p:nvPr/>
        </p:nvSpPr>
        <p:spPr bwMode="auto">
          <a:xfrm>
            <a:off x="4516315" y="2730388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0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64" name="Text Box 109"/>
          <p:cNvSpPr txBox="1">
            <a:spLocks noChangeArrowheads="1"/>
          </p:cNvSpPr>
          <p:nvPr/>
        </p:nvSpPr>
        <p:spPr bwMode="auto">
          <a:xfrm>
            <a:off x="1148355" y="2991216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008000"/>
                </a:solidFill>
              </a:rPr>
              <a:t>1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65" name="Text Box 109"/>
          <p:cNvSpPr txBox="1">
            <a:spLocks noChangeArrowheads="1"/>
          </p:cNvSpPr>
          <p:nvPr/>
        </p:nvSpPr>
        <p:spPr bwMode="auto">
          <a:xfrm>
            <a:off x="8546871" y="3540527"/>
            <a:ext cx="3328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C00000"/>
                </a:solidFill>
              </a:rPr>
              <a:t>D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66" name="Text Box 109"/>
          <p:cNvSpPr txBox="1">
            <a:spLocks noChangeArrowheads="1"/>
          </p:cNvSpPr>
          <p:nvPr/>
        </p:nvSpPr>
        <p:spPr bwMode="auto">
          <a:xfrm>
            <a:off x="1148355" y="2088979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rgbClr val="008000"/>
                </a:solidFill>
              </a:rPr>
              <a:t>0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67" name="Text Box 109"/>
          <p:cNvSpPr txBox="1">
            <a:spLocks noChangeArrowheads="1"/>
          </p:cNvSpPr>
          <p:nvPr/>
        </p:nvSpPr>
        <p:spPr bwMode="auto">
          <a:xfrm>
            <a:off x="6601439" y="4169217"/>
            <a:ext cx="3328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chemeClr val="accent2"/>
                </a:solidFill>
              </a:rPr>
              <a:t>D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68" name="Text Box 109"/>
          <p:cNvSpPr txBox="1">
            <a:spLocks noChangeArrowheads="1"/>
          </p:cNvSpPr>
          <p:nvPr/>
        </p:nvSpPr>
        <p:spPr bwMode="auto">
          <a:xfrm>
            <a:off x="4435568" y="4203237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chemeClr val="accent2"/>
                </a:solidFill>
              </a:rPr>
              <a:t>0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69" name="Text Box 109"/>
          <p:cNvSpPr txBox="1">
            <a:spLocks noChangeArrowheads="1"/>
          </p:cNvSpPr>
          <p:nvPr/>
        </p:nvSpPr>
        <p:spPr bwMode="auto">
          <a:xfrm>
            <a:off x="4446908" y="4826950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1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70" name="Text Box 109"/>
          <p:cNvSpPr txBox="1">
            <a:spLocks noChangeArrowheads="1"/>
          </p:cNvSpPr>
          <p:nvPr/>
        </p:nvSpPr>
        <p:spPr bwMode="auto">
          <a:xfrm>
            <a:off x="1148355" y="5121796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1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71" name="Text Box 109"/>
          <p:cNvSpPr txBox="1">
            <a:spLocks noChangeArrowheads="1"/>
          </p:cNvSpPr>
          <p:nvPr/>
        </p:nvSpPr>
        <p:spPr bwMode="auto">
          <a:xfrm>
            <a:off x="1148355" y="3885712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chemeClr val="accent2"/>
                </a:solidFill>
              </a:rPr>
              <a:t>0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72" name="Text Box 109"/>
          <p:cNvSpPr txBox="1">
            <a:spLocks noChangeArrowheads="1"/>
          </p:cNvSpPr>
          <p:nvPr/>
        </p:nvSpPr>
        <p:spPr bwMode="auto">
          <a:xfrm>
            <a:off x="1148355" y="4509423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 smtClean="0">
                <a:solidFill>
                  <a:schemeClr val="accent2"/>
                </a:solidFill>
              </a:rPr>
              <a:t>0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75" name="Text Box 109"/>
          <p:cNvSpPr txBox="1">
            <a:spLocks noChangeArrowheads="1"/>
          </p:cNvSpPr>
          <p:nvPr/>
        </p:nvSpPr>
        <p:spPr bwMode="auto">
          <a:xfrm>
            <a:off x="6607793" y="2882788"/>
            <a:ext cx="298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pl-PL" sz="1600" dirty="0">
                <a:solidFill>
                  <a:srgbClr val="008000"/>
                </a:solidFill>
              </a:rPr>
              <a:t>0</a:t>
            </a:r>
            <a:endParaRPr lang="pl-PL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22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70864"/>
            <a:ext cx="2133600" cy="365125"/>
          </a:xfrm>
        </p:spPr>
        <p:txBody>
          <a:bodyPr/>
          <a:lstStyle/>
          <a:p>
            <a:pPr>
              <a:defRPr/>
            </a:pPr>
            <a:fld id="{776542D6-181F-9745-B4EC-7A5F8D10A5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3554315" y="2126957"/>
            <a:ext cx="5006789" cy="4302875"/>
            <a:chOff x="2189" y="9122"/>
            <a:chExt cx="7744" cy="1829"/>
          </a:xfrm>
          <a:effectLst/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9201"/>
              <a:ext cx="7744" cy="1750"/>
            </a:xfrm>
            <a:prstGeom prst="roundRect">
              <a:avLst>
                <a:gd name="adj" fmla="val 4375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1200" noProof="1">
                <a:solidFill>
                  <a:prstClr val="black"/>
                </a:solidFill>
                <a:latin typeface="Consolas"/>
                <a:cs typeface="Consolas"/>
              </a:endParaRP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set_context patterns -scan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read_verilog ./netlist/c1.v</a:t>
              </a:r>
            </a:p>
            <a:p>
              <a:r>
                <a:rPr lang="en-US" sz="1200" dirty="0" err="1">
                  <a:latin typeface="Consolas"/>
                  <a:cs typeface="Consolas"/>
                </a:rPr>
                <a:t>read_cell_library</a:t>
              </a:r>
              <a:r>
                <a:rPr lang="en-US" sz="1200" dirty="0">
                  <a:latin typeface="Consolas"/>
                  <a:cs typeface="Consolas"/>
                </a:rPr>
                <a:t> ../libs/atpg.lib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set_current_design </a:t>
              </a:r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c1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set_system_mode </a:t>
              </a:r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analysis</a:t>
              </a:r>
              <a:endParaRPr lang="pl-PL" sz="1200" noProof="1">
                <a:solidFill>
                  <a:prstClr val="black"/>
                </a:solidFill>
                <a:latin typeface="Consolas"/>
                <a:cs typeface="Consolas"/>
              </a:endParaRP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set_fault_type stuck </a:t>
              </a:r>
              <a:r>
                <a:rPr lang="pl-PL" sz="1200" noProof="1">
                  <a:solidFill>
                    <a:srgbClr val="C0504D"/>
                  </a:solidFill>
                  <a:latin typeface="Consolas"/>
                  <a:cs typeface="Consolas"/>
                </a:rPr>
                <a:t>// set stuck-at fault model</a:t>
              </a:r>
            </a:p>
            <a:p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add_fault</a:t>
              </a:r>
              <a:r>
                <a:rPr lang="en-US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s</a:t>
              </a:r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 </a:t>
              </a:r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-</a:t>
              </a:r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all</a:t>
              </a:r>
              <a:endParaRPr lang="pl-PL" sz="1200" noProof="1">
                <a:solidFill>
                  <a:prstClr val="black"/>
                </a:solidFill>
                <a:latin typeface="Consolas"/>
                <a:cs typeface="Consolas"/>
              </a:endParaRPr>
            </a:p>
            <a:p>
              <a:r>
                <a:rPr lang="pl-PL" sz="1200" noProof="1">
                  <a:solidFill>
                    <a:srgbClr val="C0504D"/>
                  </a:solidFill>
                  <a:latin typeface="Consolas"/>
                  <a:cs typeface="Consolas"/>
                </a:rPr>
                <a:t>// Fault simulation for pattern #1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set_pattern_source external ./patt/p1.ascii -ascii</a:t>
              </a:r>
            </a:p>
            <a:p>
              <a:r>
                <a:rPr lang="pl-PL" sz="1200" dirty="0">
                  <a:latin typeface="Consolas"/>
                  <a:cs typeface="Consolas"/>
                </a:rPr>
                <a:t>simulate_patterns</a:t>
              </a:r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 </a:t>
              </a:r>
              <a:r>
                <a:rPr lang="pl-PL" sz="1200" noProof="1">
                  <a:solidFill>
                    <a:srgbClr val="C0504D"/>
                  </a:solidFill>
                  <a:latin typeface="Consolas"/>
                  <a:cs typeface="Consolas"/>
                </a:rPr>
                <a:t>// run fault simulation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report_statistics &gt; ./patt/p1.fa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report_faults -class detected &gt;&gt; ./patt/p1.</a:t>
              </a:r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fa</a:t>
              </a:r>
              <a:endParaRPr lang="pl-PL" sz="1200" noProof="1">
                <a:solidFill>
                  <a:prstClr val="black"/>
                </a:solidFill>
                <a:latin typeface="Consolas"/>
                <a:cs typeface="Consolas"/>
              </a:endParaRPr>
            </a:p>
            <a:p>
              <a:r>
                <a:rPr lang="pl-PL" sz="1200" noProof="1">
                  <a:solidFill>
                    <a:srgbClr val="C0504D"/>
                  </a:solidFill>
                  <a:latin typeface="Consolas"/>
                  <a:cs typeface="Consolas"/>
                </a:rPr>
                <a:t>// Fault simulation for pattern #2</a:t>
              </a:r>
            </a:p>
            <a:p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reset_state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add_fault -</a:t>
              </a:r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all</a:t>
              </a:r>
              <a:endParaRPr lang="pl-PL" sz="1200" noProof="1">
                <a:solidFill>
                  <a:prstClr val="black"/>
                </a:solidFill>
                <a:latin typeface="Consolas"/>
                <a:cs typeface="Consolas"/>
              </a:endParaRP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set_pattern_source external ./patt/p2.ascii -ascii</a:t>
              </a:r>
            </a:p>
            <a:p>
              <a:r>
                <a:rPr lang="pl-PL" sz="1200" dirty="0" smtClean="0">
                  <a:latin typeface="Consolas"/>
                  <a:cs typeface="Consolas"/>
                </a:rPr>
                <a:t>simulate_patterns</a:t>
              </a:r>
            </a:p>
            <a:p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report_statistics </a:t>
              </a:r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&gt; ./patt/p2.fa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/>
                  <a:cs typeface="Consolas"/>
                </a:rPr>
                <a:t>report_faults -class detected &gt;&gt; ./patt/p2.</a:t>
              </a:r>
              <a:r>
                <a:rPr lang="pl-PL" sz="1200" noProof="1" smtClean="0">
                  <a:solidFill>
                    <a:prstClr val="black"/>
                  </a:solidFill>
                  <a:latin typeface="Consolas"/>
                  <a:cs typeface="Consolas"/>
                </a:rPr>
                <a:t>fa</a:t>
              </a:r>
              <a:endParaRPr lang="pl-PL" sz="1200" noProof="1">
                <a:solidFill>
                  <a:srgbClr val="C0504D"/>
                </a:solidFill>
                <a:latin typeface="Consolas"/>
                <a:cs typeface="Consolas"/>
              </a:endParaRPr>
            </a:p>
            <a:p>
              <a:r>
                <a:rPr lang="pl-PL" sz="1200" noProof="1" smtClean="0">
                  <a:solidFill>
                    <a:srgbClr val="C0504D"/>
                  </a:solidFill>
                  <a:latin typeface="Consolas"/>
                  <a:cs typeface="Consolas"/>
                </a:rPr>
                <a:t>// fault simulation - the other test patterns…</a:t>
              </a:r>
              <a:endParaRPr lang="pl-PL" sz="1200" noProof="1">
                <a:solidFill>
                  <a:srgbClr val="C0504D"/>
                </a:solidFill>
                <a:latin typeface="Consolas"/>
                <a:cs typeface="Consolas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3081" cy="133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prstClr val="black"/>
                  </a:solidFill>
                </a:rPr>
                <a:t>Tessent FastScan</a:t>
              </a:r>
              <a:r>
                <a:rPr lang="en-US" sz="1100" noProof="1" smtClean="0">
                  <a:solidFill>
                    <a:prstClr val="black"/>
                  </a:solidFill>
                </a:rPr>
                <a:t> dofile</a:t>
              </a:r>
              <a:r>
                <a:rPr lang="pl-PL" sz="1100" noProof="1" smtClean="0">
                  <a:solidFill>
                    <a:prstClr val="black"/>
                  </a:solidFill>
                </a:rPr>
                <a:t>: fs2.do</a:t>
              </a:r>
              <a:endParaRPr lang="en-US" noProof="1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3549871" y="904173"/>
            <a:ext cx="5006898" cy="1058242"/>
            <a:chOff x="970603" y="4599377"/>
            <a:chExt cx="5006898" cy="1058242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970603" y="4754808"/>
              <a:ext cx="5006898" cy="902811"/>
            </a:xfrm>
            <a:prstGeom prst="roundRect">
              <a:avLst>
                <a:gd name="adj" fmla="val 5479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prstClr val="black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$</a:t>
              </a:r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TESSENT_PATH/tessent -shell </a:t>
              </a:r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\</a:t>
              </a:r>
            </a:p>
            <a:p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			-</a:t>
              </a:r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dofile fs2.do </a:t>
              </a:r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\</a:t>
              </a:r>
            </a:p>
            <a:p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			-</a:t>
              </a:r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log ./logs/fs2.log -replace</a:t>
              </a:r>
              <a:endParaRPr lang="en-US" sz="1200" noProof="1" smtClean="0">
                <a:solidFill>
                  <a:prstClr val="black"/>
                </a:solidFill>
                <a:latin typeface="Consolas" pitchFamily="49" charset="0"/>
              </a:endParaRP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1309882" y="4599377"/>
              <a:ext cx="2086840" cy="279597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prstClr val="black"/>
                  </a:solidFill>
                </a:rPr>
                <a:t>Tessent FastScan</a:t>
              </a:r>
              <a:r>
                <a:rPr lang="en-US" sz="1100" noProof="1" smtClean="0">
                  <a:solidFill>
                    <a:prstClr val="black"/>
                  </a:solidFill>
                </a:rPr>
                <a:t> run file</a:t>
              </a:r>
              <a:r>
                <a:rPr lang="pl-PL" sz="1100" noProof="1" smtClean="0">
                  <a:solidFill>
                    <a:prstClr val="black"/>
                  </a:solidFill>
                </a:rPr>
                <a:t>: fs2.run</a:t>
              </a:r>
              <a:endParaRPr lang="en-US" noProof="1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072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81</a:t>
            </a:fld>
            <a:endParaRPr lang="en-US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701332"/>
              </p:ext>
            </p:extLst>
          </p:nvPr>
        </p:nvGraphicFramePr>
        <p:xfrm>
          <a:off x="4694887" y="3881324"/>
          <a:ext cx="3790745" cy="249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4624"/>
                <a:gridCol w="1436947"/>
                <a:gridCol w="177917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Test</a:t>
                      </a:r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 pattern</a:t>
                      </a:r>
                    </a:p>
                    <a:p>
                      <a:pPr algn="ctr"/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(abcd)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List of detected faults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h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j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j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f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g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upa 11"/>
          <p:cNvGrpSpPr/>
          <p:nvPr/>
        </p:nvGrpSpPr>
        <p:grpSpPr>
          <a:xfrm>
            <a:off x="1445227" y="1416888"/>
            <a:ext cx="2695481" cy="2359584"/>
            <a:chOff x="4930615" y="877392"/>
            <a:chExt cx="2695481" cy="2359584"/>
          </a:xfrm>
        </p:grpSpPr>
        <p:grpSp>
          <p:nvGrpSpPr>
            <p:cNvPr id="13" name="Grupa 12"/>
            <p:cNvGrpSpPr/>
            <p:nvPr/>
          </p:nvGrpSpPr>
          <p:grpSpPr>
            <a:xfrm>
              <a:off x="4930615" y="877392"/>
              <a:ext cx="2695481" cy="2359584"/>
              <a:chOff x="3522439" y="1362024"/>
              <a:chExt cx="3436145" cy="2359584"/>
            </a:xfrm>
          </p:grpSpPr>
          <p:sp>
            <p:nvSpPr>
              <p:cNvPr id="15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5"/>
                <a:ext cx="3436145" cy="2204153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16" name="Text Box 4"/>
              <p:cNvSpPr txBox="1">
                <a:spLocks noChangeArrowheads="1"/>
              </p:cNvSpPr>
              <p:nvPr/>
            </p:nvSpPr>
            <p:spPr bwMode="auto">
              <a:xfrm>
                <a:off x="3861717" y="1362024"/>
                <a:ext cx="2574264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pl-PL" sz="1100" b="1" noProof="1" smtClean="0">
                    <a:solidFill>
                      <a:schemeClr val="tx1"/>
                    </a:solidFill>
                    <a:latin typeface="Calibri" pitchFamily="34" charset="0"/>
                  </a:rPr>
                  <a:t>Fault list report for test: 1001</a:t>
                </a:r>
                <a:endParaRPr kumimoji="0" lang="en-US" sz="1800" b="1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4" name="Prostokąt 13"/>
            <p:cNvSpPr/>
            <p:nvPr/>
          </p:nvSpPr>
          <p:spPr>
            <a:xfrm>
              <a:off x="5020809" y="1283459"/>
              <a:ext cx="1581159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1000" b="1" dirty="0">
                  <a:latin typeface="+mj-lt"/>
                </a:rPr>
                <a:t> </a:t>
              </a:r>
              <a:r>
                <a:rPr lang="pl-PL" sz="1000" b="1" dirty="0" smtClean="0">
                  <a:latin typeface="+mj-lt"/>
                </a:rPr>
                <a:t>     </a:t>
              </a:r>
              <a:r>
                <a:rPr lang="en-US" sz="1000" b="1" dirty="0" smtClean="0">
                  <a:solidFill>
                    <a:schemeClr val="accent2"/>
                  </a:solidFill>
                  <a:latin typeface="+mj-lt"/>
                </a:rPr>
                <a:t>0     </a:t>
              </a:r>
              <a:r>
                <a:rPr lang="en-US" sz="1000" b="1" dirty="0">
                  <a:solidFill>
                    <a:schemeClr val="accent2"/>
                  </a:solidFill>
                  <a:latin typeface="+mj-lt"/>
                </a:rPr>
                <a:t>DS      /NOR1/OUT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/NOR1/IN0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/NOR1/IN1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/b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/c</a:t>
              </a:r>
            </a:p>
            <a:p>
              <a:r>
                <a:rPr lang="en-US" sz="1000" b="1" dirty="0">
                  <a:latin typeface="+mj-lt"/>
                </a:rPr>
                <a:t>      </a:t>
              </a:r>
              <a:r>
                <a:rPr lang="en-US" sz="1000" b="1" dirty="0">
                  <a:solidFill>
                    <a:schemeClr val="accent2"/>
                  </a:solidFill>
                  <a:latin typeface="+mj-lt"/>
                </a:rPr>
                <a:t>0     DS      /k</a:t>
              </a:r>
            </a:p>
            <a:p>
              <a:r>
                <a:rPr lang="en-US" sz="1000" b="1" dirty="0">
                  <a:latin typeface="+mj-lt"/>
                </a:rPr>
                <a:t>      </a:t>
              </a:r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0     EQ      /AND1/OUT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/AND1/IN0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/AND1/IN1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/OR1/OUT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/OR2/OUT</a:t>
              </a:r>
            </a:p>
            <a:p>
              <a:r>
                <a:rPr lang="en-US" sz="1000" b="1" dirty="0">
                  <a:solidFill>
                    <a:schemeClr val="accent2"/>
                  </a:solidFill>
                  <a:latin typeface="+mj-lt"/>
                </a:rPr>
                <a:t>      0     DS      /OR2/IN0</a:t>
              </a:r>
            </a:p>
          </p:txBody>
        </p:sp>
      </p:grpSp>
      <p:grpSp>
        <p:nvGrpSpPr>
          <p:cNvPr id="17" name="Grupa 16"/>
          <p:cNvGrpSpPr/>
          <p:nvPr/>
        </p:nvGrpSpPr>
        <p:grpSpPr>
          <a:xfrm>
            <a:off x="4625340" y="2295144"/>
            <a:ext cx="3851148" cy="576072"/>
            <a:chOff x="4700016" y="2093976"/>
            <a:chExt cx="3511296" cy="576072"/>
          </a:xfrm>
        </p:grpSpPr>
        <p:sp>
          <p:nvSpPr>
            <p:cNvPr id="18" name="Strzałka w prawo 17"/>
            <p:cNvSpPr/>
            <p:nvPr/>
          </p:nvSpPr>
          <p:spPr>
            <a:xfrm>
              <a:off x="4700016" y="2121408"/>
              <a:ext cx="960120" cy="41148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9" name="Content Placeholder 2"/>
            <p:cNvSpPr txBox="1">
              <a:spLocks/>
            </p:cNvSpPr>
            <p:nvPr/>
          </p:nvSpPr>
          <p:spPr bwMode="auto">
            <a:xfrm>
              <a:off x="5770797" y="2093976"/>
              <a:ext cx="2440515" cy="576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charset="2"/>
                <a:buChar char="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pl-PL" sz="2800" dirty="0" smtClean="0">
                  <a:latin typeface="+mj-lt"/>
                </a:rPr>
                <a:t>F</a:t>
              </a:r>
              <a:r>
                <a:rPr lang="pl-PL" sz="2800" baseline="-25000" dirty="0" smtClean="0">
                  <a:latin typeface="+mj-lt"/>
                </a:rPr>
                <a:t>1001</a:t>
              </a:r>
              <a:r>
                <a:rPr lang="pl-PL" sz="2800" dirty="0" smtClean="0">
                  <a:latin typeface="+mj-lt"/>
                </a:rPr>
                <a:t> </a:t>
              </a:r>
              <a:r>
                <a:rPr lang="pl-PL" sz="2800" dirty="0">
                  <a:latin typeface="+mj-lt"/>
                </a:rPr>
                <a:t>= {</a:t>
              </a:r>
              <a:r>
                <a:rPr lang="pl-PL" sz="2800" dirty="0" smtClean="0">
                  <a:latin typeface="+mj-lt"/>
                </a:rPr>
                <a:t>e</a:t>
              </a:r>
              <a:r>
                <a:rPr lang="pl-PL" sz="2800" baseline="-25000" dirty="0" smtClean="0">
                  <a:latin typeface="+mj-lt"/>
                </a:rPr>
                <a:t>0</a:t>
              </a:r>
              <a:r>
                <a:rPr lang="pl-PL" sz="2800" dirty="0" smtClean="0">
                  <a:latin typeface="+mj-lt"/>
                </a:rPr>
                <a:t>, g</a:t>
              </a:r>
              <a:r>
                <a:rPr lang="pl-PL" sz="2800" baseline="-25000" dirty="0" smtClean="0">
                  <a:latin typeface="+mj-lt"/>
                </a:rPr>
                <a:t>0</a:t>
              </a:r>
              <a:r>
                <a:rPr lang="pl-PL" sz="2800" dirty="0" smtClean="0">
                  <a:latin typeface="+mj-lt"/>
                </a:rPr>
                <a:t>, </a:t>
              </a:r>
              <a:r>
                <a:rPr lang="pl-PL" sz="2800" dirty="0">
                  <a:latin typeface="+mj-lt"/>
                </a:rPr>
                <a:t>k</a:t>
              </a:r>
              <a:r>
                <a:rPr lang="pl-PL" sz="2800" baseline="-25000" dirty="0">
                  <a:latin typeface="+mj-lt"/>
                </a:rPr>
                <a:t>0</a:t>
              </a:r>
              <a:r>
                <a:rPr lang="pl-PL" sz="2800" dirty="0">
                  <a:latin typeface="+mj-lt"/>
                </a:rPr>
                <a:t>}</a:t>
              </a:r>
              <a:endParaRPr lang="pl-PL" sz="2800" dirty="0" smtClean="0">
                <a:latin typeface="+mj-lt"/>
              </a:endParaRPr>
            </a:p>
          </p:txBody>
        </p:sp>
      </p:grp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034143" y="881090"/>
            <a:ext cx="7871732" cy="484632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+mj-lt"/>
              </a:rPr>
              <a:t>Analyze</a:t>
            </a:r>
            <a:r>
              <a:rPr lang="pl-PL" sz="1800" dirty="0" smtClean="0">
                <a:latin typeface="+mj-lt"/>
              </a:rPr>
              <a:t> the </a:t>
            </a:r>
            <a:r>
              <a:rPr lang="en-US" sz="1800" dirty="0" smtClean="0">
                <a:latin typeface="+mj-lt"/>
              </a:rPr>
              <a:t>fault</a:t>
            </a:r>
            <a:r>
              <a:rPr lang="pl-PL" sz="1800" dirty="0" smtClean="0">
                <a:latin typeface="+mj-lt"/>
              </a:rPr>
              <a:t> report and part the </a:t>
            </a:r>
            <a:r>
              <a:rPr lang="en-US" sz="1800" dirty="0" smtClean="0">
                <a:latin typeface="+mj-lt"/>
              </a:rPr>
              <a:t>faults into classes</a:t>
            </a:r>
          </a:p>
          <a:p>
            <a:pPr>
              <a:buNone/>
            </a:pP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325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tree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82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121093"/>
            <a:ext cx="7940118" cy="483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14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83</a:t>
            </a:fld>
            <a:endParaRPr lang="en-US" dirty="0"/>
          </a:p>
        </p:txBody>
      </p:sp>
      <p:graphicFrame>
        <p:nvGraphicFramePr>
          <p:cNvPr id="69" name="Tabela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234355"/>
              </p:ext>
            </p:extLst>
          </p:nvPr>
        </p:nvGraphicFramePr>
        <p:xfrm>
          <a:off x="1823671" y="1567892"/>
          <a:ext cx="5418377" cy="3139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4405"/>
                <a:gridCol w="1136320"/>
                <a:gridCol w="1406948"/>
                <a:gridCol w="1210352"/>
                <a:gridCol w="1210352"/>
              </a:tblGrid>
              <a:tr h="45720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Test</a:t>
                      </a:r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 pattern</a:t>
                      </a:r>
                    </a:p>
                    <a:p>
                      <a:pPr algn="ctr"/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(abcd)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List of detected faults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under test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ll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h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j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j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f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g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Diagnosed faults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baseline="-25000" dirty="0" smtClean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0" name="Grupa 69"/>
          <p:cNvGrpSpPr/>
          <p:nvPr/>
        </p:nvGrpSpPr>
        <p:grpSpPr>
          <a:xfrm>
            <a:off x="5310738" y="2567204"/>
            <a:ext cx="267102" cy="1712188"/>
            <a:chOff x="5420466" y="2567204"/>
            <a:chExt cx="267102" cy="1712188"/>
          </a:xfrm>
        </p:grpSpPr>
        <p:sp>
          <p:nvSpPr>
            <p:cNvPr id="71" name="Mnożenie 70"/>
            <p:cNvSpPr/>
            <p:nvPr/>
          </p:nvSpPr>
          <p:spPr>
            <a:xfrm>
              <a:off x="5420466" y="3986784"/>
              <a:ext cx="267102" cy="292608"/>
            </a:xfrm>
            <a:prstGeom prst="mathMultiply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72" name="Grupa 71"/>
            <p:cNvGrpSpPr/>
            <p:nvPr/>
          </p:nvGrpSpPr>
          <p:grpSpPr>
            <a:xfrm>
              <a:off x="5450050" y="2567204"/>
              <a:ext cx="207934" cy="225026"/>
              <a:chOff x="2141729" y="4644135"/>
              <a:chExt cx="585066" cy="765086"/>
            </a:xfrm>
          </p:grpSpPr>
          <p:sp>
            <p:nvSpPr>
              <p:cNvPr id="82" name="Pasek ukośny 81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Pasek ukośny 82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3" name="Grupa 72"/>
            <p:cNvGrpSpPr/>
            <p:nvPr/>
          </p:nvGrpSpPr>
          <p:grpSpPr>
            <a:xfrm>
              <a:off x="5450050" y="2942108"/>
              <a:ext cx="207934" cy="225026"/>
              <a:chOff x="2141729" y="4644135"/>
              <a:chExt cx="585066" cy="765086"/>
            </a:xfrm>
          </p:grpSpPr>
          <p:sp>
            <p:nvSpPr>
              <p:cNvPr id="80" name="Pasek ukośny 79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Pasek ukośny 80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4" name="Grupa 73"/>
            <p:cNvGrpSpPr/>
            <p:nvPr/>
          </p:nvGrpSpPr>
          <p:grpSpPr>
            <a:xfrm>
              <a:off x="5450050" y="3335300"/>
              <a:ext cx="207934" cy="225026"/>
              <a:chOff x="2141729" y="4644135"/>
              <a:chExt cx="585066" cy="765086"/>
            </a:xfrm>
          </p:grpSpPr>
          <p:sp>
            <p:nvSpPr>
              <p:cNvPr id="78" name="Pasek ukośny 77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Pasek ukośny 78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5" name="Grupa 74"/>
            <p:cNvGrpSpPr/>
            <p:nvPr/>
          </p:nvGrpSpPr>
          <p:grpSpPr>
            <a:xfrm>
              <a:off x="5450050" y="3673628"/>
              <a:ext cx="207934" cy="225026"/>
              <a:chOff x="2141729" y="4644135"/>
              <a:chExt cx="585066" cy="765086"/>
            </a:xfrm>
          </p:grpSpPr>
          <p:sp>
            <p:nvSpPr>
              <p:cNvPr id="76" name="Pasek ukośny 75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Pasek ukośny 76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96" name="Content Placeholder 2"/>
          <p:cNvSpPr>
            <a:spLocks noGrp="1"/>
          </p:cNvSpPr>
          <p:nvPr>
            <p:ph idx="1"/>
          </p:nvPr>
        </p:nvSpPr>
        <p:spPr>
          <a:xfrm>
            <a:off x="1034143" y="832104"/>
            <a:ext cx="7871732" cy="48463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Analyze</a:t>
            </a:r>
            <a:r>
              <a:rPr lang="pl-PL" dirty="0" smtClean="0">
                <a:latin typeface="+mj-lt"/>
              </a:rPr>
              <a:t> the test </a:t>
            </a:r>
            <a:r>
              <a:rPr lang="en-US" dirty="0" smtClean="0">
                <a:latin typeface="+mj-lt"/>
              </a:rPr>
              <a:t>responses</a:t>
            </a:r>
            <a:r>
              <a:rPr lang="pl-PL" dirty="0" smtClean="0">
                <a:latin typeface="+mj-lt"/>
              </a:rPr>
              <a:t> and </a:t>
            </a:r>
            <a:r>
              <a:rPr lang="en-US" dirty="0" smtClean="0">
                <a:latin typeface="+mj-lt"/>
              </a:rPr>
              <a:t>determine</a:t>
            </a:r>
            <a:r>
              <a:rPr lang="pl-PL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failures</a:t>
            </a:r>
          </a:p>
        </p:txBody>
      </p:sp>
    </p:spTree>
    <p:extLst>
      <p:ext uri="{BB962C8B-B14F-4D97-AF65-F5344CB8AC3E}">
        <p14:creationId xmlns:p14="http://schemas.microsoft.com/office/powerpoint/2010/main" val="276423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tree</a:t>
            </a:r>
            <a:r>
              <a:rPr lang="pl-PL" dirty="0" smtClean="0"/>
              <a:t> - </a:t>
            </a:r>
            <a:r>
              <a:rPr lang="en-US" dirty="0" smtClean="0"/>
              <a:t>circuit</a:t>
            </a:r>
            <a:r>
              <a:rPr lang="pl-PL" dirty="0" smtClean="0"/>
              <a:t> 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84</a:t>
            </a:fld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136333"/>
            <a:ext cx="7940118" cy="483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20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85</a:t>
            </a:fld>
            <a:endParaRPr lang="en-US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895420"/>
              </p:ext>
            </p:extLst>
          </p:nvPr>
        </p:nvGraphicFramePr>
        <p:xfrm>
          <a:off x="1823671" y="1567892"/>
          <a:ext cx="5418377" cy="3139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4405"/>
                <a:gridCol w="1136320"/>
                <a:gridCol w="1406948"/>
                <a:gridCol w="1250272"/>
                <a:gridCol w="1170432"/>
              </a:tblGrid>
              <a:tr h="45720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Test</a:t>
                      </a:r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 pattern</a:t>
                      </a:r>
                    </a:p>
                    <a:p>
                      <a:pPr algn="ctr"/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(abcd)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List of detected faults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</a:t>
                      </a: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under test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ll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h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j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j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f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g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Diagnosed faults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e</a:t>
                      </a:r>
                      <a:r>
                        <a:rPr lang="pl-PL" baseline="-25000" dirty="0" smtClean="0"/>
                        <a:t>0 </a:t>
                      </a:r>
                      <a:r>
                        <a:rPr lang="pl-PL" baseline="0" dirty="0" smtClean="0"/>
                        <a:t>v</a:t>
                      </a:r>
                      <a:r>
                        <a:rPr lang="pl-PL" dirty="0" smtClean="0"/>
                        <a:t> f</a:t>
                      </a:r>
                      <a:r>
                        <a:rPr lang="pl-PL" baseline="-25000" dirty="0" smtClean="0"/>
                        <a:t>0</a:t>
                      </a:r>
                      <a:r>
                        <a:rPr lang="pl-PL" baseline="0" dirty="0" smtClean="0"/>
                        <a:t> v</a:t>
                      </a:r>
                      <a:r>
                        <a:rPr lang="pl-PL" dirty="0" smtClean="0"/>
                        <a:t> g</a:t>
                      </a:r>
                      <a:r>
                        <a:rPr lang="pl-PL" baseline="-25000" dirty="0" smtClean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baseline="-25000" dirty="0" smtClean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5310738" y="2567204"/>
            <a:ext cx="267102" cy="1712188"/>
            <a:chOff x="5420466" y="2567204"/>
            <a:chExt cx="267102" cy="1712188"/>
          </a:xfrm>
        </p:grpSpPr>
        <p:sp>
          <p:nvSpPr>
            <p:cNvPr id="7" name="Mnożenie 6"/>
            <p:cNvSpPr/>
            <p:nvPr/>
          </p:nvSpPr>
          <p:spPr>
            <a:xfrm>
              <a:off x="5420466" y="3986784"/>
              <a:ext cx="267102" cy="292608"/>
            </a:xfrm>
            <a:prstGeom prst="mathMultiply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12" name="Grupa 11"/>
            <p:cNvGrpSpPr/>
            <p:nvPr/>
          </p:nvGrpSpPr>
          <p:grpSpPr>
            <a:xfrm>
              <a:off x="5450050" y="2567204"/>
              <a:ext cx="207934" cy="225026"/>
              <a:chOff x="2141729" y="4644135"/>
              <a:chExt cx="585066" cy="765086"/>
            </a:xfrm>
          </p:grpSpPr>
          <p:sp>
            <p:nvSpPr>
              <p:cNvPr id="13" name="Pasek ukośny 12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Pasek ukośny 13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upa 14"/>
            <p:cNvGrpSpPr/>
            <p:nvPr/>
          </p:nvGrpSpPr>
          <p:grpSpPr>
            <a:xfrm>
              <a:off x="5450050" y="2942108"/>
              <a:ext cx="207934" cy="225026"/>
              <a:chOff x="2141729" y="4644135"/>
              <a:chExt cx="585066" cy="765086"/>
            </a:xfrm>
          </p:grpSpPr>
          <p:sp>
            <p:nvSpPr>
              <p:cNvPr id="16" name="Pasek ukośny 15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Pasek ukośny 16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Grupa 17"/>
            <p:cNvGrpSpPr/>
            <p:nvPr/>
          </p:nvGrpSpPr>
          <p:grpSpPr>
            <a:xfrm>
              <a:off x="5450050" y="3335300"/>
              <a:ext cx="207934" cy="225026"/>
              <a:chOff x="2141729" y="4644135"/>
              <a:chExt cx="585066" cy="765086"/>
            </a:xfrm>
          </p:grpSpPr>
          <p:sp>
            <p:nvSpPr>
              <p:cNvPr id="19" name="Pasek ukośny 18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Pasek ukośny 19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Grupa 20"/>
            <p:cNvGrpSpPr/>
            <p:nvPr/>
          </p:nvGrpSpPr>
          <p:grpSpPr>
            <a:xfrm>
              <a:off x="5450050" y="3673628"/>
              <a:ext cx="207934" cy="225026"/>
              <a:chOff x="2141729" y="4644135"/>
              <a:chExt cx="585066" cy="765086"/>
            </a:xfrm>
          </p:grpSpPr>
          <p:sp>
            <p:nvSpPr>
              <p:cNvPr id="22" name="Pasek ukośny 21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Pasek ukośny 22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0" name="Grupa 39"/>
          <p:cNvGrpSpPr/>
          <p:nvPr/>
        </p:nvGrpSpPr>
        <p:grpSpPr>
          <a:xfrm>
            <a:off x="6485742" y="2526792"/>
            <a:ext cx="267102" cy="1758696"/>
            <a:chOff x="6796638" y="2517648"/>
            <a:chExt cx="267102" cy="1758696"/>
          </a:xfrm>
        </p:grpSpPr>
        <p:sp>
          <p:nvSpPr>
            <p:cNvPr id="26" name="Mnożenie 25"/>
            <p:cNvSpPr/>
            <p:nvPr/>
          </p:nvSpPr>
          <p:spPr>
            <a:xfrm>
              <a:off x="6796638" y="3983736"/>
              <a:ext cx="267102" cy="292608"/>
            </a:xfrm>
            <a:prstGeom prst="mathMultiply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28" name="Grupa 27"/>
            <p:cNvGrpSpPr/>
            <p:nvPr/>
          </p:nvGrpSpPr>
          <p:grpSpPr>
            <a:xfrm>
              <a:off x="6826222" y="2939060"/>
              <a:ext cx="207934" cy="225026"/>
              <a:chOff x="2141729" y="4644135"/>
              <a:chExt cx="585066" cy="765086"/>
            </a:xfrm>
          </p:grpSpPr>
          <p:sp>
            <p:nvSpPr>
              <p:cNvPr id="35" name="Pasek ukośny 34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Pasek ukośny 35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Grupa 28"/>
            <p:cNvGrpSpPr/>
            <p:nvPr/>
          </p:nvGrpSpPr>
          <p:grpSpPr>
            <a:xfrm>
              <a:off x="6826222" y="3332252"/>
              <a:ext cx="207934" cy="225026"/>
              <a:chOff x="2141729" y="4644135"/>
              <a:chExt cx="585066" cy="765086"/>
            </a:xfrm>
          </p:grpSpPr>
          <p:sp>
            <p:nvSpPr>
              <p:cNvPr id="33" name="Pasek ukośny 32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Pasek ukośny 33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Grupa 29"/>
            <p:cNvGrpSpPr/>
            <p:nvPr/>
          </p:nvGrpSpPr>
          <p:grpSpPr>
            <a:xfrm>
              <a:off x="6826222" y="3670580"/>
              <a:ext cx="207934" cy="225026"/>
              <a:chOff x="2141729" y="4644135"/>
              <a:chExt cx="585066" cy="765086"/>
            </a:xfrm>
          </p:grpSpPr>
          <p:sp>
            <p:nvSpPr>
              <p:cNvPr id="31" name="Pasek ukośny 30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Pasek ukośny 31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Mnożenie 38"/>
            <p:cNvSpPr/>
            <p:nvPr/>
          </p:nvSpPr>
          <p:spPr>
            <a:xfrm>
              <a:off x="6796638" y="2517648"/>
              <a:ext cx="267102" cy="292608"/>
            </a:xfrm>
            <a:prstGeom prst="mathMultiply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37" name="Content Placeholder 2"/>
          <p:cNvSpPr>
            <a:spLocks noGrp="1"/>
          </p:cNvSpPr>
          <p:nvPr>
            <p:ph idx="1"/>
          </p:nvPr>
        </p:nvSpPr>
        <p:spPr>
          <a:xfrm>
            <a:off x="1034143" y="832104"/>
            <a:ext cx="7871732" cy="48463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Analyze</a:t>
            </a:r>
            <a:r>
              <a:rPr lang="pl-PL" dirty="0" smtClean="0">
                <a:latin typeface="+mj-lt"/>
              </a:rPr>
              <a:t> the test </a:t>
            </a:r>
            <a:r>
              <a:rPr lang="en-US" dirty="0" smtClean="0">
                <a:latin typeface="+mj-lt"/>
              </a:rPr>
              <a:t>responses</a:t>
            </a:r>
            <a:r>
              <a:rPr lang="pl-PL" dirty="0" smtClean="0">
                <a:latin typeface="+mj-lt"/>
              </a:rPr>
              <a:t> and </a:t>
            </a:r>
            <a:r>
              <a:rPr lang="en-US" dirty="0" smtClean="0">
                <a:latin typeface="+mj-lt"/>
              </a:rPr>
              <a:t>determine</a:t>
            </a:r>
            <a:r>
              <a:rPr lang="pl-PL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failures</a:t>
            </a:r>
          </a:p>
        </p:txBody>
      </p:sp>
    </p:spTree>
    <p:extLst>
      <p:ext uri="{BB962C8B-B14F-4D97-AF65-F5344CB8AC3E}">
        <p14:creationId xmlns:p14="http://schemas.microsoft.com/office/powerpoint/2010/main" val="103412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tree</a:t>
            </a:r>
            <a:r>
              <a:rPr lang="pl-PL" dirty="0" smtClean="0"/>
              <a:t> – </a:t>
            </a:r>
            <a:r>
              <a:rPr lang="en-US" dirty="0" smtClean="0"/>
              <a:t>circuit</a:t>
            </a:r>
            <a:r>
              <a:rPr lang="pl-PL" dirty="0" smtClean="0"/>
              <a:t> II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86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62" y="1151115"/>
            <a:ext cx="7940118" cy="483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43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87</a:t>
            </a:fld>
            <a:endParaRPr lang="en-US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536075"/>
              </p:ext>
            </p:extLst>
          </p:nvPr>
        </p:nvGraphicFramePr>
        <p:xfrm>
          <a:off x="1823671" y="1567892"/>
          <a:ext cx="5418377" cy="3139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4405"/>
                <a:gridCol w="1136320"/>
                <a:gridCol w="1406948"/>
                <a:gridCol w="1210352"/>
                <a:gridCol w="1210352"/>
              </a:tblGrid>
              <a:tr h="45720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Test</a:t>
                      </a:r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 pattern</a:t>
                      </a:r>
                    </a:p>
                    <a:p>
                      <a:pPr algn="ctr"/>
                      <a:r>
                        <a:rPr lang="en-US" baseline="0" noProof="0" dirty="0" smtClean="0">
                          <a:solidFill>
                            <a:schemeClr val="bg1"/>
                          </a:solidFill>
                        </a:rPr>
                        <a:t>(abcd)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List of detected faults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Circuit under test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ll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h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j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1101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j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0110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0001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f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g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k</a:t>
                      </a:r>
                      <a:r>
                        <a:rPr lang="pl-PL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bg1"/>
                          </a:solidFill>
                        </a:rPr>
                        <a:t>Diagnosed faults</a:t>
                      </a:r>
                      <a:endParaRPr lang="en-US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l-PL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e</a:t>
                      </a:r>
                      <a:r>
                        <a:rPr lang="pl-PL" baseline="-25000" dirty="0" smtClean="0"/>
                        <a:t>0 </a:t>
                      </a:r>
                      <a:r>
                        <a:rPr lang="pl-PL" baseline="0" dirty="0" smtClean="0"/>
                        <a:t>v</a:t>
                      </a:r>
                      <a:r>
                        <a:rPr lang="pl-PL" dirty="0" smtClean="0"/>
                        <a:t> f</a:t>
                      </a:r>
                      <a:r>
                        <a:rPr lang="pl-PL" baseline="-25000" dirty="0" smtClean="0"/>
                        <a:t>0</a:t>
                      </a:r>
                      <a:r>
                        <a:rPr lang="pl-PL" baseline="0" dirty="0" smtClean="0"/>
                        <a:t> v</a:t>
                      </a:r>
                      <a:r>
                        <a:rPr lang="pl-PL" dirty="0" smtClean="0"/>
                        <a:t> g</a:t>
                      </a:r>
                      <a:r>
                        <a:rPr lang="pl-PL" baseline="-25000" dirty="0" smtClean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k</a:t>
                      </a:r>
                      <a:r>
                        <a:rPr lang="pl-PL" baseline="-25000" dirty="0" smtClean="0"/>
                        <a:t>0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5310738" y="2567204"/>
            <a:ext cx="267102" cy="1712188"/>
            <a:chOff x="5420466" y="2567204"/>
            <a:chExt cx="267102" cy="1712188"/>
          </a:xfrm>
        </p:grpSpPr>
        <p:sp>
          <p:nvSpPr>
            <p:cNvPr id="7" name="Mnożenie 6"/>
            <p:cNvSpPr/>
            <p:nvPr/>
          </p:nvSpPr>
          <p:spPr>
            <a:xfrm>
              <a:off x="5420466" y="3986784"/>
              <a:ext cx="267102" cy="292608"/>
            </a:xfrm>
            <a:prstGeom prst="mathMultiply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12" name="Grupa 11"/>
            <p:cNvGrpSpPr/>
            <p:nvPr/>
          </p:nvGrpSpPr>
          <p:grpSpPr>
            <a:xfrm>
              <a:off x="5450050" y="2567204"/>
              <a:ext cx="207934" cy="225026"/>
              <a:chOff x="2141729" y="4644135"/>
              <a:chExt cx="585066" cy="765086"/>
            </a:xfrm>
          </p:grpSpPr>
          <p:sp>
            <p:nvSpPr>
              <p:cNvPr id="13" name="Pasek ukośny 12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Pasek ukośny 13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upa 14"/>
            <p:cNvGrpSpPr/>
            <p:nvPr/>
          </p:nvGrpSpPr>
          <p:grpSpPr>
            <a:xfrm>
              <a:off x="5450050" y="2942108"/>
              <a:ext cx="207934" cy="225026"/>
              <a:chOff x="2141729" y="4644135"/>
              <a:chExt cx="585066" cy="765086"/>
            </a:xfrm>
          </p:grpSpPr>
          <p:sp>
            <p:nvSpPr>
              <p:cNvPr id="16" name="Pasek ukośny 15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Pasek ukośny 16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Grupa 17"/>
            <p:cNvGrpSpPr/>
            <p:nvPr/>
          </p:nvGrpSpPr>
          <p:grpSpPr>
            <a:xfrm>
              <a:off x="5450050" y="3335300"/>
              <a:ext cx="207934" cy="225026"/>
              <a:chOff x="2141729" y="4644135"/>
              <a:chExt cx="585066" cy="765086"/>
            </a:xfrm>
          </p:grpSpPr>
          <p:sp>
            <p:nvSpPr>
              <p:cNvPr id="19" name="Pasek ukośny 18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Pasek ukośny 19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Grupa 20"/>
            <p:cNvGrpSpPr/>
            <p:nvPr/>
          </p:nvGrpSpPr>
          <p:grpSpPr>
            <a:xfrm>
              <a:off x="5450050" y="3673628"/>
              <a:ext cx="207934" cy="225026"/>
              <a:chOff x="2141729" y="4644135"/>
              <a:chExt cx="585066" cy="765086"/>
            </a:xfrm>
          </p:grpSpPr>
          <p:sp>
            <p:nvSpPr>
              <p:cNvPr id="22" name="Pasek ukośny 21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Pasek ukośny 22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0" name="Grupa 39"/>
          <p:cNvGrpSpPr/>
          <p:nvPr/>
        </p:nvGrpSpPr>
        <p:grpSpPr>
          <a:xfrm>
            <a:off x="6485742" y="2526792"/>
            <a:ext cx="267102" cy="1758696"/>
            <a:chOff x="6796638" y="2517648"/>
            <a:chExt cx="267102" cy="1758696"/>
          </a:xfrm>
        </p:grpSpPr>
        <p:sp>
          <p:nvSpPr>
            <p:cNvPr id="26" name="Mnożenie 25"/>
            <p:cNvSpPr/>
            <p:nvPr/>
          </p:nvSpPr>
          <p:spPr>
            <a:xfrm>
              <a:off x="6796638" y="3983736"/>
              <a:ext cx="267102" cy="292608"/>
            </a:xfrm>
            <a:prstGeom prst="mathMultiply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28" name="Grupa 27"/>
            <p:cNvGrpSpPr/>
            <p:nvPr/>
          </p:nvGrpSpPr>
          <p:grpSpPr>
            <a:xfrm>
              <a:off x="6826222" y="2939060"/>
              <a:ext cx="207934" cy="225026"/>
              <a:chOff x="2141729" y="4644135"/>
              <a:chExt cx="585066" cy="765086"/>
            </a:xfrm>
          </p:grpSpPr>
          <p:sp>
            <p:nvSpPr>
              <p:cNvPr id="35" name="Pasek ukośny 34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Pasek ukośny 35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Grupa 28"/>
            <p:cNvGrpSpPr/>
            <p:nvPr/>
          </p:nvGrpSpPr>
          <p:grpSpPr>
            <a:xfrm>
              <a:off x="6826222" y="3332252"/>
              <a:ext cx="207934" cy="225026"/>
              <a:chOff x="2141729" y="4644135"/>
              <a:chExt cx="585066" cy="765086"/>
            </a:xfrm>
          </p:grpSpPr>
          <p:sp>
            <p:nvSpPr>
              <p:cNvPr id="33" name="Pasek ukośny 32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Pasek ukośny 33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Grupa 29"/>
            <p:cNvGrpSpPr/>
            <p:nvPr/>
          </p:nvGrpSpPr>
          <p:grpSpPr>
            <a:xfrm>
              <a:off x="6826222" y="3670580"/>
              <a:ext cx="207934" cy="225026"/>
              <a:chOff x="2141729" y="4644135"/>
              <a:chExt cx="585066" cy="765086"/>
            </a:xfrm>
          </p:grpSpPr>
          <p:sp>
            <p:nvSpPr>
              <p:cNvPr id="31" name="Pasek ukośny 30"/>
              <p:cNvSpPr/>
              <p:nvPr/>
            </p:nvSpPr>
            <p:spPr>
              <a:xfrm>
                <a:off x="2389508" y="4644135"/>
                <a:ext cx="337287" cy="765085"/>
              </a:xfrm>
              <a:prstGeom prst="diagStripe">
                <a:avLst>
                  <a:gd name="adj" fmla="val 48755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Pasek ukośny 31"/>
              <p:cNvSpPr/>
              <p:nvPr/>
            </p:nvSpPr>
            <p:spPr>
              <a:xfrm flipH="1">
                <a:off x="2141729" y="4914165"/>
                <a:ext cx="247776" cy="495056"/>
              </a:xfrm>
              <a:prstGeom prst="diagStripe">
                <a:avLst>
                  <a:gd name="adj" fmla="val 24026"/>
                </a:avLst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Mnożenie 38"/>
            <p:cNvSpPr/>
            <p:nvPr/>
          </p:nvSpPr>
          <p:spPr>
            <a:xfrm>
              <a:off x="6796638" y="2517648"/>
              <a:ext cx="267102" cy="292608"/>
            </a:xfrm>
            <a:prstGeom prst="mathMultiply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37" name="Content Placeholder 2"/>
          <p:cNvSpPr>
            <a:spLocks noGrp="1"/>
          </p:cNvSpPr>
          <p:nvPr>
            <p:ph idx="1"/>
          </p:nvPr>
        </p:nvSpPr>
        <p:spPr>
          <a:xfrm>
            <a:off x="1034143" y="832104"/>
            <a:ext cx="7871732" cy="48463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Analyze</a:t>
            </a:r>
            <a:r>
              <a:rPr lang="pl-PL" dirty="0" smtClean="0">
                <a:latin typeface="+mj-lt"/>
              </a:rPr>
              <a:t> the test </a:t>
            </a:r>
            <a:r>
              <a:rPr lang="en-US" dirty="0" smtClean="0">
                <a:latin typeface="+mj-lt"/>
              </a:rPr>
              <a:t>responses</a:t>
            </a:r>
            <a:r>
              <a:rPr lang="pl-PL" dirty="0" smtClean="0">
                <a:latin typeface="+mj-lt"/>
              </a:rPr>
              <a:t> and </a:t>
            </a:r>
            <a:r>
              <a:rPr lang="en-US" dirty="0" smtClean="0">
                <a:latin typeface="+mj-lt"/>
              </a:rPr>
              <a:t>determine</a:t>
            </a:r>
            <a:r>
              <a:rPr lang="pl-PL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failures</a:t>
            </a:r>
          </a:p>
        </p:txBody>
      </p:sp>
    </p:spTree>
    <p:extLst>
      <p:ext uri="{BB962C8B-B14F-4D97-AF65-F5344CB8AC3E}">
        <p14:creationId xmlns:p14="http://schemas.microsoft.com/office/powerpoint/2010/main" val="327936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fault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88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43287" y="1024128"/>
            <a:ext cx="7871732" cy="48463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n-lt"/>
              </a:rPr>
              <a:t>Generate tests to distinguish among faults: e</a:t>
            </a:r>
            <a:r>
              <a:rPr lang="en-US" baseline="-25000" dirty="0" smtClean="0">
                <a:latin typeface="+mn-lt"/>
              </a:rPr>
              <a:t>0</a:t>
            </a:r>
            <a:r>
              <a:rPr lang="en-US" dirty="0" smtClean="0">
                <a:latin typeface="+mn-lt"/>
              </a:rPr>
              <a:t> f</a:t>
            </a:r>
            <a:r>
              <a:rPr lang="en-US" baseline="-25000" dirty="0" smtClean="0">
                <a:latin typeface="+mn-lt"/>
              </a:rPr>
              <a:t>0</a:t>
            </a:r>
            <a:r>
              <a:rPr lang="en-US" dirty="0" smtClean="0">
                <a:latin typeface="+mn-lt"/>
              </a:rPr>
              <a:t> g</a:t>
            </a:r>
            <a:r>
              <a:rPr lang="en-US" baseline="-25000" dirty="0" smtClean="0">
                <a:latin typeface="+mn-lt"/>
              </a:rPr>
              <a:t>0</a:t>
            </a:r>
            <a:endParaRPr lang="pl-PL" baseline="-25000" dirty="0" smtClean="0">
              <a:latin typeface="+mn-lt"/>
            </a:endParaRPr>
          </a:p>
          <a:p>
            <a:pPr marL="0" indent="0">
              <a:buNone/>
            </a:pP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grpSp>
        <p:nvGrpSpPr>
          <p:cNvPr id="59" name="Grupa 58"/>
          <p:cNvGrpSpPr/>
          <p:nvPr/>
        </p:nvGrpSpPr>
        <p:grpSpPr>
          <a:xfrm>
            <a:off x="908704" y="1543555"/>
            <a:ext cx="7465346" cy="3347226"/>
            <a:chOff x="584149" y="164633"/>
            <a:chExt cx="7465346" cy="3347226"/>
          </a:xfrm>
        </p:grpSpPr>
        <p:sp>
          <p:nvSpPr>
            <p:cNvPr id="60" name="Line 101"/>
            <p:cNvSpPr>
              <a:spLocks noChangeShapeType="1"/>
            </p:cNvSpPr>
            <p:nvPr/>
          </p:nvSpPr>
          <p:spPr bwMode="auto">
            <a:xfrm flipV="1">
              <a:off x="2539035" y="1521737"/>
              <a:ext cx="853309" cy="0"/>
            </a:xfrm>
            <a:prstGeom prst="line">
              <a:avLst/>
            </a:prstGeom>
            <a:noFill/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oval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cxnSp>
          <p:nvCxnSpPr>
            <p:cNvPr id="61" name="Łącznik łamany 60"/>
            <p:cNvCxnSpPr/>
            <p:nvPr/>
          </p:nvCxnSpPr>
          <p:spPr>
            <a:xfrm>
              <a:off x="5287306" y="882244"/>
              <a:ext cx="1182124" cy="582358"/>
            </a:xfrm>
            <a:prstGeom prst="bentConnector3">
              <a:avLst>
                <a:gd name="adj1" fmla="val 47180"/>
              </a:avLst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Line 101"/>
            <p:cNvSpPr>
              <a:spLocks noChangeShapeType="1"/>
            </p:cNvSpPr>
            <p:nvPr/>
          </p:nvSpPr>
          <p:spPr bwMode="auto">
            <a:xfrm flipV="1">
              <a:off x="584150" y="1838065"/>
              <a:ext cx="1124889" cy="966"/>
            </a:xfrm>
            <a:prstGeom prst="line">
              <a:avLst/>
            </a:prstGeom>
            <a:noFill/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63" name="AutoShape 53"/>
            <p:cNvSpPr>
              <a:spLocks noChangeAspect="1" noChangeArrowheads="1"/>
            </p:cNvSpPr>
            <p:nvPr/>
          </p:nvSpPr>
          <p:spPr bwMode="auto">
            <a:xfrm>
              <a:off x="2674686" y="1396308"/>
              <a:ext cx="250825" cy="250825"/>
            </a:xfrm>
            <a:prstGeom prst="flowChartConnector">
              <a:avLst/>
            </a:prstGeom>
            <a:solidFill>
              <a:srgbClr val="FFFFFF"/>
            </a:solidFill>
            <a:ln w="349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64" name="Line 55"/>
            <p:cNvSpPr>
              <a:spLocks noChangeAspect="1" noChangeShapeType="1"/>
            </p:cNvSpPr>
            <p:nvPr/>
          </p:nvSpPr>
          <p:spPr bwMode="auto">
            <a:xfrm flipH="1">
              <a:off x="1409448" y="994211"/>
              <a:ext cx="317500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65" name="Line 56"/>
            <p:cNvSpPr>
              <a:spLocks noChangeAspect="1" noChangeShapeType="1"/>
            </p:cNvSpPr>
            <p:nvPr/>
          </p:nvSpPr>
          <p:spPr bwMode="auto">
            <a:xfrm flipH="1">
              <a:off x="1396748" y="2049899"/>
              <a:ext cx="3190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66" name="Line 101"/>
            <p:cNvSpPr>
              <a:spLocks noChangeShapeType="1"/>
            </p:cNvSpPr>
            <p:nvPr/>
          </p:nvSpPr>
          <p:spPr bwMode="auto">
            <a:xfrm flipV="1">
              <a:off x="584151" y="1200586"/>
              <a:ext cx="1124889" cy="966"/>
            </a:xfrm>
            <a:prstGeom prst="line">
              <a:avLst/>
            </a:prstGeom>
            <a:noFill/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67" name="Freeform 54"/>
            <p:cNvSpPr>
              <a:spLocks noChangeAspect="1"/>
            </p:cNvSpPr>
            <p:nvPr/>
          </p:nvSpPr>
          <p:spPr bwMode="auto">
            <a:xfrm>
              <a:off x="1371348" y="987861"/>
              <a:ext cx="404813" cy="1074738"/>
            </a:xfrm>
            <a:custGeom>
              <a:avLst/>
              <a:gdLst>
                <a:gd name="T0" fmla="*/ 9 w 102"/>
                <a:gd name="T1" fmla="*/ 2 h 270"/>
                <a:gd name="T2" fmla="*/ 23 w 102"/>
                <a:gd name="T3" fmla="*/ 38 h 270"/>
                <a:gd name="T4" fmla="*/ 35 w 102"/>
                <a:gd name="T5" fmla="*/ 68 h 270"/>
                <a:gd name="T6" fmla="*/ 41 w 102"/>
                <a:gd name="T7" fmla="*/ 114 h 270"/>
                <a:gd name="T8" fmla="*/ 39 w 102"/>
                <a:gd name="T9" fmla="*/ 143 h 270"/>
                <a:gd name="T10" fmla="*/ 36 w 102"/>
                <a:gd name="T11" fmla="*/ 173 h 270"/>
                <a:gd name="T12" fmla="*/ 33 w 102"/>
                <a:gd name="T13" fmla="*/ 194 h 270"/>
                <a:gd name="T14" fmla="*/ 26 w 102"/>
                <a:gd name="T15" fmla="*/ 213 h 270"/>
                <a:gd name="T16" fmla="*/ 18 w 102"/>
                <a:gd name="T17" fmla="*/ 231 h 270"/>
                <a:gd name="T18" fmla="*/ 9 w 102"/>
                <a:gd name="T19" fmla="*/ 254 h 270"/>
                <a:gd name="T20" fmla="*/ 0 w 102"/>
                <a:gd name="T21" fmla="*/ 270 h 270"/>
                <a:gd name="T22" fmla="*/ 93 w 102"/>
                <a:gd name="T23" fmla="*/ 269 h 270"/>
                <a:gd name="T24" fmla="*/ 99 w 102"/>
                <a:gd name="T25" fmla="*/ 236 h 270"/>
                <a:gd name="T26" fmla="*/ 102 w 102"/>
                <a:gd name="T27" fmla="*/ 8 h 270"/>
                <a:gd name="T28" fmla="*/ 93 w 102"/>
                <a:gd name="T29" fmla="*/ 0 h 270"/>
                <a:gd name="T30" fmla="*/ 9 w 102"/>
                <a:gd name="T31" fmla="*/ 2 h 27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2"/>
                <a:gd name="T49" fmla="*/ 0 h 270"/>
                <a:gd name="T50" fmla="*/ 102 w 102"/>
                <a:gd name="T51" fmla="*/ 270 h 27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2" h="270">
                  <a:moveTo>
                    <a:pt x="9" y="2"/>
                  </a:moveTo>
                  <a:lnTo>
                    <a:pt x="23" y="38"/>
                  </a:lnTo>
                  <a:lnTo>
                    <a:pt x="35" y="68"/>
                  </a:lnTo>
                  <a:lnTo>
                    <a:pt x="41" y="114"/>
                  </a:lnTo>
                  <a:lnTo>
                    <a:pt x="39" y="143"/>
                  </a:lnTo>
                  <a:lnTo>
                    <a:pt x="36" y="173"/>
                  </a:lnTo>
                  <a:lnTo>
                    <a:pt x="33" y="194"/>
                  </a:lnTo>
                  <a:lnTo>
                    <a:pt x="26" y="213"/>
                  </a:lnTo>
                  <a:lnTo>
                    <a:pt x="18" y="231"/>
                  </a:lnTo>
                  <a:lnTo>
                    <a:pt x="9" y="254"/>
                  </a:lnTo>
                  <a:lnTo>
                    <a:pt x="0" y="270"/>
                  </a:lnTo>
                  <a:lnTo>
                    <a:pt x="93" y="269"/>
                  </a:lnTo>
                  <a:lnTo>
                    <a:pt x="99" y="236"/>
                  </a:lnTo>
                  <a:lnTo>
                    <a:pt x="102" y="8"/>
                  </a:lnTo>
                  <a:lnTo>
                    <a:pt x="93" y="0"/>
                  </a:lnTo>
                  <a:lnTo>
                    <a:pt x="9" y="2"/>
                  </a:lnTo>
                  <a:close/>
                </a:path>
              </a:pathLst>
            </a:custGeom>
            <a:solidFill>
              <a:srgbClr val="FFFFFF"/>
            </a:solidFill>
            <a:ln w="349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68" name="Arc 58"/>
            <p:cNvSpPr>
              <a:spLocks noChangeAspect="1"/>
            </p:cNvSpPr>
            <p:nvPr/>
          </p:nvSpPr>
          <p:spPr bwMode="auto">
            <a:xfrm flipV="1">
              <a:off x="1724293" y="1045779"/>
              <a:ext cx="931862" cy="1014413"/>
            </a:xfrm>
            <a:custGeom>
              <a:avLst/>
              <a:gdLst>
                <a:gd name="T0" fmla="*/ 0 w 19668"/>
                <a:gd name="T1" fmla="*/ 376 h 21600"/>
                <a:gd name="T2" fmla="*/ 931862 w 19668"/>
                <a:gd name="T3" fmla="*/ 540269 h 21600"/>
                <a:gd name="T4" fmla="*/ 27149 w 19668"/>
                <a:gd name="T5" fmla="*/ 1014413 h 21600"/>
                <a:gd name="T6" fmla="*/ 0 60000 65536"/>
                <a:gd name="T7" fmla="*/ 0 60000 65536"/>
                <a:gd name="T8" fmla="*/ 0 60000 65536"/>
                <a:gd name="T9" fmla="*/ 0 w 19668"/>
                <a:gd name="T10" fmla="*/ 0 h 21600"/>
                <a:gd name="T11" fmla="*/ 19668 w 1966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668" h="21600" fill="none" extrusionOk="0">
                  <a:moveTo>
                    <a:pt x="-1" y="7"/>
                  </a:moveTo>
                  <a:cubicBezTo>
                    <a:pt x="190" y="2"/>
                    <a:pt x="381" y="-1"/>
                    <a:pt x="573" y="-1"/>
                  </a:cubicBezTo>
                  <a:cubicBezTo>
                    <a:pt x="8578" y="-1"/>
                    <a:pt x="15926" y="4427"/>
                    <a:pt x="19668" y="11503"/>
                  </a:cubicBezTo>
                </a:path>
                <a:path w="19668" h="21600" stroke="0" extrusionOk="0">
                  <a:moveTo>
                    <a:pt x="-1" y="7"/>
                  </a:moveTo>
                  <a:cubicBezTo>
                    <a:pt x="190" y="2"/>
                    <a:pt x="381" y="-1"/>
                    <a:pt x="573" y="-1"/>
                  </a:cubicBezTo>
                  <a:cubicBezTo>
                    <a:pt x="8578" y="-1"/>
                    <a:pt x="15926" y="4427"/>
                    <a:pt x="19668" y="11503"/>
                  </a:cubicBezTo>
                  <a:lnTo>
                    <a:pt x="573" y="21600"/>
                  </a:lnTo>
                  <a:close/>
                </a:path>
              </a:pathLst>
            </a:custGeom>
            <a:solidFill>
              <a:srgbClr val="FFFFFF"/>
            </a:solidFill>
            <a:ln w="349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69" name="Arc 57"/>
            <p:cNvSpPr>
              <a:spLocks noChangeAspect="1"/>
            </p:cNvSpPr>
            <p:nvPr/>
          </p:nvSpPr>
          <p:spPr bwMode="auto">
            <a:xfrm>
              <a:off x="1712898" y="988011"/>
              <a:ext cx="931863" cy="1014413"/>
            </a:xfrm>
            <a:custGeom>
              <a:avLst/>
              <a:gdLst>
                <a:gd name="T0" fmla="*/ 0 w 19668"/>
                <a:gd name="T1" fmla="*/ 376 h 21600"/>
                <a:gd name="T2" fmla="*/ 931863 w 19668"/>
                <a:gd name="T3" fmla="*/ 540269 h 21600"/>
                <a:gd name="T4" fmla="*/ 27149 w 19668"/>
                <a:gd name="T5" fmla="*/ 1014413 h 21600"/>
                <a:gd name="T6" fmla="*/ 0 60000 65536"/>
                <a:gd name="T7" fmla="*/ 0 60000 65536"/>
                <a:gd name="T8" fmla="*/ 0 60000 65536"/>
                <a:gd name="T9" fmla="*/ 0 w 19668"/>
                <a:gd name="T10" fmla="*/ 0 h 21600"/>
                <a:gd name="T11" fmla="*/ 19668 w 1966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668" h="21600" fill="none" extrusionOk="0">
                  <a:moveTo>
                    <a:pt x="-1" y="7"/>
                  </a:moveTo>
                  <a:cubicBezTo>
                    <a:pt x="190" y="2"/>
                    <a:pt x="381" y="-1"/>
                    <a:pt x="573" y="-1"/>
                  </a:cubicBezTo>
                  <a:cubicBezTo>
                    <a:pt x="8578" y="-1"/>
                    <a:pt x="15926" y="4427"/>
                    <a:pt x="19668" y="11503"/>
                  </a:cubicBezTo>
                </a:path>
                <a:path w="19668" h="21600" stroke="0" extrusionOk="0">
                  <a:moveTo>
                    <a:pt x="-1" y="7"/>
                  </a:moveTo>
                  <a:cubicBezTo>
                    <a:pt x="190" y="2"/>
                    <a:pt x="381" y="-1"/>
                    <a:pt x="573" y="-1"/>
                  </a:cubicBezTo>
                  <a:cubicBezTo>
                    <a:pt x="8578" y="-1"/>
                    <a:pt x="15926" y="4427"/>
                    <a:pt x="19668" y="11503"/>
                  </a:cubicBezTo>
                  <a:lnTo>
                    <a:pt x="573" y="21600"/>
                  </a:lnTo>
                  <a:close/>
                </a:path>
              </a:pathLst>
            </a:custGeom>
            <a:solidFill>
              <a:srgbClr val="FFFFFF"/>
            </a:solidFill>
            <a:ln w="349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70" name="Text Box 109"/>
            <p:cNvSpPr txBox="1">
              <a:spLocks noChangeArrowheads="1"/>
            </p:cNvSpPr>
            <p:nvPr/>
          </p:nvSpPr>
          <p:spPr bwMode="auto">
            <a:xfrm>
              <a:off x="1595711" y="1323395"/>
              <a:ext cx="78899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NOR1</a:t>
              </a:r>
              <a:endParaRPr lang="pl-PL" sz="2000" dirty="0"/>
            </a:p>
          </p:txBody>
        </p:sp>
        <p:sp>
          <p:nvSpPr>
            <p:cNvPr id="71" name="Text Box 109"/>
            <p:cNvSpPr txBox="1">
              <a:spLocks noChangeArrowheads="1"/>
            </p:cNvSpPr>
            <p:nvPr/>
          </p:nvSpPr>
          <p:spPr bwMode="auto">
            <a:xfrm>
              <a:off x="2996825" y="1133858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/>
                <a:t>e</a:t>
              </a:r>
              <a:endParaRPr lang="pl-PL" sz="2000" dirty="0" smtClean="0"/>
            </a:p>
          </p:txBody>
        </p:sp>
        <p:grpSp>
          <p:nvGrpSpPr>
            <p:cNvPr id="72" name="Grupa 71"/>
            <p:cNvGrpSpPr/>
            <p:nvPr/>
          </p:nvGrpSpPr>
          <p:grpSpPr>
            <a:xfrm>
              <a:off x="584151" y="336144"/>
              <a:ext cx="4703155" cy="1077913"/>
              <a:chOff x="-1451844" y="516044"/>
              <a:chExt cx="4703155" cy="1077913"/>
            </a:xfrm>
          </p:grpSpPr>
          <p:grpSp>
            <p:nvGrpSpPr>
              <p:cNvPr id="103" name="Grupa 22"/>
              <p:cNvGrpSpPr/>
              <p:nvPr/>
            </p:nvGrpSpPr>
            <p:grpSpPr>
              <a:xfrm>
                <a:off x="-1451844" y="516044"/>
                <a:ext cx="4703155" cy="1077913"/>
                <a:chOff x="-2054019" y="3414540"/>
                <a:chExt cx="4703155" cy="1077913"/>
              </a:xfrm>
            </p:grpSpPr>
            <p:sp>
              <p:nvSpPr>
                <p:cNvPr id="105" name="Line 7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372786" y="4478165"/>
                  <a:ext cx="317500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106" name="Arc 73"/>
                <p:cNvSpPr>
                  <a:spLocks noChangeAspect="1"/>
                </p:cNvSpPr>
                <p:nvPr/>
              </p:nvSpPr>
              <p:spPr bwMode="auto">
                <a:xfrm>
                  <a:off x="493311" y="3419303"/>
                  <a:ext cx="1022350" cy="1063625"/>
                </a:xfrm>
                <a:custGeom>
                  <a:avLst/>
                  <a:gdLst>
                    <a:gd name="T0" fmla="*/ 878038 w 21600"/>
                    <a:gd name="T1" fmla="*/ 0 h 22738"/>
                    <a:gd name="T2" fmla="*/ 860194 w 21600"/>
                    <a:gd name="T3" fmla="*/ 1063625 h 22738"/>
                    <a:gd name="T4" fmla="*/ 0 w 21600"/>
                    <a:gd name="T5" fmla="*/ 517545 h 22738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2738"/>
                    <a:gd name="T11" fmla="*/ 21600 w 21600"/>
                    <a:gd name="T12" fmla="*/ 22738 h 2273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2738" fill="none" extrusionOk="0">
                      <a:moveTo>
                        <a:pt x="18551" y="-1"/>
                      </a:moveTo>
                      <a:cubicBezTo>
                        <a:pt x="20546" y="3345"/>
                        <a:pt x="21600" y="7168"/>
                        <a:pt x="21600" y="11064"/>
                      </a:cubicBezTo>
                      <a:cubicBezTo>
                        <a:pt x="21600" y="15203"/>
                        <a:pt x="20410" y="19255"/>
                        <a:pt x="18173" y="22737"/>
                      </a:cubicBezTo>
                    </a:path>
                    <a:path w="21600" h="22738" stroke="0" extrusionOk="0">
                      <a:moveTo>
                        <a:pt x="18551" y="-1"/>
                      </a:moveTo>
                      <a:cubicBezTo>
                        <a:pt x="20546" y="3345"/>
                        <a:pt x="21600" y="7168"/>
                        <a:pt x="21600" y="11064"/>
                      </a:cubicBezTo>
                      <a:cubicBezTo>
                        <a:pt x="21600" y="15203"/>
                        <a:pt x="20410" y="19255"/>
                        <a:pt x="18173" y="22737"/>
                      </a:cubicBezTo>
                      <a:lnTo>
                        <a:pt x="0" y="11064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107" name="Line 97"/>
                <p:cNvSpPr>
                  <a:spLocks noChangeShapeType="1"/>
                </p:cNvSpPr>
                <p:nvPr/>
              </p:nvSpPr>
              <p:spPr bwMode="auto">
                <a:xfrm>
                  <a:off x="-2054019" y="3643139"/>
                  <a:ext cx="3537929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108" name="Freeform 68"/>
                <p:cNvSpPr>
                  <a:spLocks noChangeAspect="1"/>
                </p:cNvSpPr>
                <p:nvPr/>
              </p:nvSpPr>
              <p:spPr bwMode="auto">
                <a:xfrm>
                  <a:off x="1347386" y="3414540"/>
                  <a:ext cx="406400" cy="1077913"/>
                </a:xfrm>
                <a:custGeom>
                  <a:avLst/>
                  <a:gdLst>
                    <a:gd name="T0" fmla="*/ 9 w 102"/>
                    <a:gd name="T1" fmla="*/ 2 h 270"/>
                    <a:gd name="T2" fmla="*/ 23 w 102"/>
                    <a:gd name="T3" fmla="*/ 38 h 270"/>
                    <a:gd name="T4" fmla="*/ 35 w 102"/>
                    <a:gd name="T5" fmla="*/ 68 h 270"/>
                    <a:gd name="T6" fmla="*/ 41 w 102"/>
                    <a:gd name="T7" fmla="*/ 114 h 270"/>
                    <a:gd name="T8" fmla="*/ 39 w 102"/>
                    <a:gd name="T9" fmla="*/ 143 h 270"/>
                    <a:gd name="T10" fmla="*/ 36 w 102"/>
                    <a:gd name="T11" fmla="*/ 173 h 270"/>
                    <a:gd name="T12" fmla="*/ 33 w 102"/>
                    <a:gd name="T13" fmla="*/ 194 h 270"/>
                    <a:gd name="T14" fmla="*/ 26 w 102"/>
                    <a:gd name="T15" fmla="*/ 213 h 270"/>
                    <a:gd name="T16" fmla="*/ 18 w 102"/>
                    <a:gd name="T17" fmla="*/ 231 h 270"/>
                    <a:gd name="T18" fmla="*/ 9 w 102"/>
                    <a:gd name="T19" fmla="*/ 254 h 270"/>
                    <a:gd name="T20" fmla="*/ 0 w 102"/>
                    <a:gd name="T21" fmla="*/ 270 h 270"/>
                    <a:gd name="T22" fmla="*/ 93 w 102"/>
                    <a:gd name="T23" fmla="*/ 269 h 270"/>
                    <a:gd name="T24" fmla="*/ 99 w 102"/>
                    <a:gd name="T25" fmla="*/ 236 h 270"/>
                    <a:gd name="T26" fmla="*/ 102 w 102"/>
                    <a:gd name="T27" fmla="*/ 8 h 270"/>
                    <a:gd name="T28" fmla="*/ 93 w 102"/>
                    <a:gd name="T29" fmla="*/ 0 h 270"/>
                    <a:gd name="T30" fmla="*/ 9 w 102"/>
                    <a:gd name="T31" fmla="*/ 2 h 27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2"/>
                    <a:gd name="T49" fmla="*/ 0 h 270"/>
                    <a:gd name="T50" fmla="*/ 102 w 102"/>
                    <a:gd name="T51" fmla="*/ 270 h 27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2" h="270">
                      <a:moveTo>
                        <a:pt x="9" y="2"/>
                      </a:moveTo>
                      <a:lnTo>
                        <a:pt x="23" y="38"/>
                      </a:lnTo>
                      <a:lnTo>
                        <a:pt x="35" y="68"/>
                      </a:lnTo>
                      <a:lnTo>
                        <a:pt x="41" y="114"/>
                      </a:lnTo>
                      <a:lnTo>
                        <a:pt x="39" y="143"/>
                      </a:lnTo>
                      <a:lnTo>
                        <a:pt x="36" y="173"/>
                      </a:lnTo>
                      <a:lnTo>
                        <a:pt x="33" y="194"/>
                      </a:lnTo>
                      <a:lnTo>
                        <a:pt x="26" y="213"/>
                      </a:lnTo>
                      <a:lnTo>
                        <a:pt x="18" y="231"/>
                      </a:lnTo>
                      <a:lnTo>
                        <a:pt x="9" y="254"/>
                      </a:lnTo>
                      <a:lnTo>
                        <a:pt x="0" y="270"/>
                      </a:lnTo>
                      <a:lnTo>
                        <a:pt x="93" y="269"/>
                      </a:lnTo>
                      <a:lnTo>
                        <a:pt x="99" y="236"/>
                      </a:lnTo>
                      <a:lnTo>
                        <a:pt x="102" y="8"/>
                      </a:lnTo>
                      <a:lnTo>
                        <a:pt x="93" y="0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109" name="Arc 72"/>
                <p:cNvSpPr>
                  <a:spLocks noChangeAspect="1"/>
                </p:cNvSpPr>
                <p:nvPr/>
              </p:nvSpPr>
              <p:spPr bwMode="auto">
                <a:xfrm flipV="1">
                  <a:off x="1706161" y="3474865"/>
                  <a:ext cx="930275" cy="1012825"/>
                </a:xfrm>
                <a:custGeom>
                  <a:avLst/>
                  <a:gdLst>
                    <a:gd name="T0" fmla="*/ 0 w 19668"/>
                    <a:gd name="T1" fmla="*/ 375 h 21600"/>
                    <a:gd name="T2" fmla="*/ 930275 w 19668"/>
                    <a:gd name="T3" fmla="*/ 539423 h 21600"/>
                    <a:gd name="T4" fmla="*/ 27102 w 19668"/>
                    <a:gd name="T5" fmla="*/ 1012825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110" name="Arc 71"/>
                <p:cNvSpPr>
                  <a:spLocks noChangeAspect="1"/>
                </p:cNvSpPr>
                <p:nvPr/>
              </p:nvSpPr>
              <p:spPr bwMode="auto">
                <a:xfrm>
                  <a:off x="1718861" y="3414540"/>
                  <a:ext cx="930275" cy="1012825"/>
                </a:xfrm>
                <a:custGeom>
                  <a:avLst/>
                  <a:gdLst>
                    <a:gd name="T0" fmla="*/ 0 w 19668"/>
                    <a:gd name="T1" fmla="*/ 375 h 21600"/>
                    <a:gd name="T2" fmla="*/ 930275 w 19668"/>
                    <a:gd name="T3" fmla="*/ 539423 h 21600"/>
                    <a:gd name="T4" fmla="*/ 27102 w 19668"/>
                    <a:gd name="T5" fmla="*/ 1012825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</p:grpSp>
          <p:sp>
            <p:nvSpPr>
              <p:cNvPr id="104" name="Text Box 109"/>
              <p:cNvSpPr txBox="1">
                <a:spLocks noChangeArrowheads="1"/>
              </p:cNvSpPr>
              <p:nvPr/>
            </p:nvSpPr>
            <p:spPr bwMode="auto">
              <a:xfrm>
                <a:off x="2231272" y="867453"/>
                <a:ext cx="62388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OR1</a:t>
                </a:r>
                <a:endParaRPr lang="pl-PL" sz="2000" dirty="0"/>
              </a:p>
            </p:txBody>
          </p:sp>
        </p:grpSp>
        <p:sp>
          <p:nvSpPr>
            <p:cNvPr id="73" name="Text Box 109"/>
            <p:cNvSpPr txBox="1">
              <a:spLocks noChangeArrowheads="1"/>
            </p:cNvSpPr>
            <p:nvPr/>
          </p:nvSpPr>
          <p:spPr bwMode="auto">
            <a:xfrm>
              <a:off x="656565" y="164633"/>
              <a:ext cx="30809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a</a:t>
              </a:r>
              <a:endParaRPr lang="pl-PL" sz="2000" dirty="0"/>
            </a:p>
          </p:txBody>
        </p:sp>
        <p:sp>
          <p:nvSpPr>
            <p:cNvPr id="74" name="Text Box 109"/>
            <p:cNvSpPr txBox="1">
              <a:spLocks noChangeArrowheads="1"/>
            </p:cNvSpPr>
            <p:nvPr/>
          </p:nvSpPr>
          <p:spPr bwMode="auto">
            <a:xfrm>
              <a:off x="634123" y="801442"/>
              <a:ext cx="31931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/>
                <a:t>b</a:t>
              </a:r>
            </a:p>
          </p:txBody>
        </p:sp>
        <p:sp>
          <p:nvSpPr>
            <p:cNvPr id="75" name="Text Box 109"/>
            <p:cNvSpPr txBox="1">
              <a:spLocks noChangeArrowheads="1"/>
            </p:cNvSpPr>
            <p:nvPr/>
          </p:nvSpPr>
          <p:spPr bwMode="auto">
            <a:xfrm>
              <a:off x="4028055" y="2569863"/>
              <a:ext cx="31931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d</a:t>
              </a:r>
              <a:endParaRPr lang="pl-PL" sz="2000" dirty="0"/>
            </a:p>
          </p:txBody>
        </p:sp>
        <p:cxnSp>
          <p:nvCxnSpPr>
            <p:cNvPr id="76" name="Łącznik łamany 75"/>
            <p:cNvCxnSpPr/>
            <p:nvPr/>
          </p:nvCxnSpPr>
          <p:spPr>
            <a:xfrm flipV="1">
              <a:off x="5241401" y="2051977"/>
              <a:ext cx="1221679" cy="642903"/>
            </a:xfrm>
            <a:prstGeom prst="bentConnector3">
              <a:avLst>
                <a:gd name="adj1" fmla="val 50000"/>
              </a:avLst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Line 92"/>
            <p:cNvSpPr>
              <a:spLocks noChangeShapeType="1"/>
            </p:cNvSpPr>
            <p:nvPr/>
          </p:nvSpPr>
          <p:spPr bwMode="auto">
            <a:xfrm>
              <a:off x="7326766" y="1773166"/>
              <a:ext cx="722729" cy="0"/>
            </a:xfrm>
            <a:prstGeom prst="line">
              <a:avLst/>
            </a:prstGeom>
            <a:noFill/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78" name="AutoShape 51"/>
            <p:cNvSpPr>
              <a:spLocks noChangeAspect="1" noChangeArrowheads="1"/>
            </p:cNvSpPr>
            <p:nvPr/>
          </p:nvSpPr>
          <p:spPr bwMode="auto">
            <a:xfrm>
              <a:off x="6458287" y="1239766"/>
              <a:ext cx="1169988" cy="1047750"/>
            </a:xfrm>
            <a:prstGeom prst="flowChartDelay">
              <a:avLst/>
            </a:prstGeom>
            <a:solidFill>
              <a:srgbClr val="FFFFFF"/>
            </a:solidFill>
            <a:ln w="349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79" name="Text Box 109"/>
            <p:cNvSpPr txBox="1">
              <a:spLocks noChangeArrowheads="1"/>
            </p:cNvSpPr>
            <p:nvPr/>
          </p:nvSpPr>
          <p:spPr bwMode="auto">
            <a:xfrm>
              <a:off x="6601795" y="1573152"/>
              <a:ext cx="7857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AND1</a:t>
              </a:r>
              <a:endParaRPr lang="pl-PL" sz="2000" dirty="0"/>
            </a:p>
          </p:txBody>
        </p:sp>
        <p:sp>
          <p:nvSpPr>
            <p:cNvPr id="80" name="Text Box 109"/>
            <p:cNvSpPr txBox="1">
              <a:spLocks noChangeArrowheads="1"/>
            </p:cNvSpPr>
            <p:nvPr/>
          </p:nvSpPr>
          <p:spPr bwMode="auto">
            <a:xfrm>
              <a:off x="5426139" y="461491"/>
              <a:ext cx="24397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/>
                <a:t>i</a:t>
              </a:r>
            </a:p>
          </p:txBody>
        </p:sp>
        <p:sp>
          <p:nvSpPr>
            <p:cNvPr id="81" name="Text Box 109"/>
            <p:cNvSpPr txBox="1">
              <a:spLocks noChangeArrowheads="1"/>
            </p:cNvSpPr>
            <p:nvPr/>
          </p:nvSpPr>
          <p:spPr bwMode="auto">
            <a:xfrm>
              <a:off x="5424537" y="2268709"/>
              <a:ext cx="2455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j</a:t>
              </a:r>
              <a:endParaRPr lang="pl-PL" sz="2000" dirty="0"/>
            </a:p>
          </p:txBody>
        </p:sp>
        <p:sp>
          <p:nvSpPr>
            <p:cNvPr id="82" name="Text Box 109"/>
            <p:cNvSpPr txBox="1">
              <a:spLocks noChangeArrowheads="1"/>
            </p:cNvSpPr>
            <p:nvPr/>
          </p:nvSpPr>
          <p:spPr bwMode="auto">
            <a:xfrm>
              <a:off x="7729709" y="1443625"/>
              <a:ext cx="30168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k</a:t>
              </a:r>
            </a:p>
          </p:txBody>
        </p:sp>
        <p:sp>
          <p:nvSpPr>
            <p:cNvPr id="83" name="Line 101"/>
            <p:cNvSpPr>
              <a:spLocks noChangeShapeType="1"/>
            </p:cNvSpPr>
            <p:nvPr/>
          </p:nvSpPr>
          <p:spPr bwMode="auto">
            <a:xfrm flipV="1">
              <a:off x="584149" y="2992746"/>
              <a:ext cx="3973804" cy="0"/>
            </a:xfrm>
            <a:prstGeom prst="line">
              <a:avLst/>
            </a:prstGeom>
            <a:noFill/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grpSp>
          <p:nvGrpSpPr>
            <p:cNvPr id="84" name="Group 105"/>
            <p:cNvGrpSpPr>
              <a:grpSpLocks noChangeAspect="1"/>
            </p:cNvGrpSpPr>
            <p:nvPr/>
          </p:nvGrpSpPr>
          <p:grpSpPr bwMode="auto">
            <a:xfrm>
              <a:off x="1388230" y="2473634"/>
              <a:ext cx="1256531" cy="1038225"/>
              <a:chOff x="1624" y="2064"/>
              <a:chExt cx="316" cy="261"/>
            </a:xfrm>
            <a:solidFill>
              <a:srgbClr val="FFFFFF"/>
            </a:solidFill>
          </p:grpSpPr>
          <p:sp>
            <p:nvSpPr>
              <p:cNvPr id="101" name="AutoShape 106"/>
              <p:cNvSpPr>
                <a:spLocks noChangeAspect="1" noChangeArrowheads="1"/>
              </p:cNvSpPr>
              <p:nvPr/>
            </p:nvSpPr>
            <p:spPr bwMode="auto">
              <a:xfrm>
                <a:off x="1877" y="2163"/>
                <a:ext cx="63" cy="63"/>
              </a:xfrm>
              <a:prstGeom prst="flowChartConnector">
                <a:avLst/>
              </a:prstGeom>
              <a:grpFill/>
              <a:ln w="349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02" name="AutoShape 107"/>
              <p:cNvSpPr>
                <a:spLocks noChangeAspect="1" noChangeArrowheads="1"/>
              </p:cNvSpPr>
              <p:nvPr/>
            </p:nvSpPr>
            <p:spPr bwMode="auto">
              <a:xfrm rot="5400000">
                <a:off x="1618" y="2070"/>
                <a:ext cx="261" cy="250"/>
              </a:xfrm>
              <a:prstGeom prst="triangle">
                <a:avLst>
                  <a:gd name="adj" fmla="val 50000"/>
                </a:avLst>
              </a:prstGeom>
              <a:grpFill/>
              <a:ln w="349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  <p:sp>
          <p:nvSpPr>
            <p:cNvPr id="85" name="Text Box 109"/>
            <p:cNvSpPr txBox="1">
              <a:spLocks noChangeArrowheads="1"/>
            </p:cNvSpPr>
            <p:nvPr/>
          </p:nvSpPr>
          <p:spPr bwMode="auto">
            <a:xfrm>
              <a:off x="1382761" y="2807503"/>
              <a:ext cx="7677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 smtClean="0"/>
                <a:t>NOT1</a:t>
              </a:r>
              <a:endParaRPr lang="pl-PL" sz="2000" dirty="0"/>
            </a:p>
          </p:txBody>
        </p:sp>
        <p:grpSp>
          <p:nvGrpSpPr>
            <p:cNvPr id="86" name="Grupa 85"/>
            <p:cNvGrpSpPr/>
            <p:nvPr/>
          </p:nvGrpSpPr>
          <p:grpSpPr>
            <a:xfrm>
              <a:off x="3085576" y="2148780"/>
              <a:ext cx="2505316" cy="1077913"/>
              <a:chOff x="1095486" y="516044"/>
              <a:chExt cx="2505316" cy="1077913"/>
            </a:xfrm>
          </p:grpSpPr>
          <p:grpSp>
            <p:nvGrpSpPr>
              <p:cNvPr id="93" name="Grupa 22"/>
              <p:cNvGrpSpPr/>
              <p:nvPr/>
            </p:nvGrpSpPr>
            <p:grpSpPr>
              <a:xfrm>
                <a:off x="1095486" y="516044"/>
                <a:ext cx="2505316" cy="1077913"/>
                <a:chOff x="493311" y="3414540"/>
                <a:chExt cx="2505316" cy="1077913"/>
              </a:xfrm>
            </p:grpSpPr>
            <p:sp>
              <p:nvSpPr>
                <p:cNvPr id="95" name="Line 98"/>
                <p:cNvSpPr>
                  <a:spLocks noChangeShapeType="1"/>
                </p:cNvSpPr>
                <p:nvPr/>
              </p:nvSpPr>
              <p:spPr bwMode="auto">
                <a:xfrm>
                  <a:off x="2312827" y="3960640"/>
                  <a:ext cx="685800" cy="0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96" name="Line 7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372786" y="4478165"/>
                  <a:ext cx="317500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97" name="Arc 73"/>
                <p:cNvSpPr>
                  <a:spLocks noChangeAspect="1"/>
                </p:cNvSpPr>
                <p:nvPr/>
              </p:nvSpPr>
              <p:spPr bwMode="auto">
                <a:xfrm>
                  <a:off x="493311" y="3419303"/>
                  <a:ext cx="1022350" cy="1063625"/>
                </a:xfrm>
                <a:custGeom>
                  <a:avLst/>
                  <a:gdLst>
                    <a:gd name="T0" fmla="*/ 878038 w 21600"/>
                    <a:gd name="T1" fmla="*/ 0 h 22738"/>
                    <a:gd name="T2" fmla="*/ 860194 w 21600"/>
                    <a:gd name="T3" fmla="*/ 1063625 h 22738"/>
                    <a:gd name="T4" fmla="*/ 0 w 21600"/>
                    <a:gd name="T5" fmla="*/ 517545 h 22738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2738"/>
                    <a:gd name="T11" fmla="*/ 21600 w 21600"/>
                    <a:gd name="T12" fmla="*/ 22738 h 2273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2738" fill="none" extrusionOk="0">
                      <a:moveTo>
                        <a:pt x="18551" y="-1"/>
                      </a:moveTo>
                      <a:cubicBezTo>
                        <a:pt x="20546" y="3345"/>
                        <a:pt x="21600" y="7168"/>
                        <a:pt x="21600" y="11064"/>
                      </a:cubicBezTo>
                      <a:cubicBezTo>
                        <a:pt x="21600" y="15203"/>
                        <a:pt x="20410" y="19255"/>
                        <a:pt x="18173" y="22737"/>
                      </a:cubicBezTo>
                    </a:path>
                    <a:path w="21600" h="22738" stroke="0" extrusionOk="0">
                      <a:moveTo>
                        <a:pt x="18551" y="-1"/>
                      </a:moveTo>
                      <a:cubicBezTo>
                        <a:pt x="20546" y="3345"/>
                        <a:pt x="21600" y="7168"/>
                        <a:pt x="21600" y="11064"/>
                      </a:cubicBezTo>
                      <a:cubicBezTo>
                        <a:pt x="21600" y="15203"/>
                        <a:pt x="20410" y="19255"/>
                        <a:pt x="18173" y="22737"/>
                      </a:cubicBezTo>
                      <a:lnTo>
                        <a:pt x="0" y="11064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98" name="Freeform 68"/>
                <p:cNvSpPr>
                  <a:spLocks noChangeAspect="1"/>
                </p:cNvSpPr>
                <p:nvPr/>
              </p:nvSpPr>
              <p:spPr bwMode="auto">
                <a:xfrm>
                  <a:off x="1347386" y="3414540"/>
                  <a:ext cx="406400" cy="1077913"/>
                </a:xfrm>
                <a:custGeom>
                  <a:avLst/>
                  <a:gdLst>
                    <a:gd name="T0" fmla="*/ 9 w 102"/>
                    <a:gd name="T1" fmla="*/ 2 h 270"/>
                    <a:gd name="T2" fmla="*/ 23 w 102"/>
                    <a:gd name="T3" fmla="*/ 38 h 270"/>
                    <a:gd name="T4" fmla="*/ 35 w 102"/>
                    <a:gd name="T5" fmla="*/ 68 h 270"/>
                    <a:gd name="T6" fmla="*/ 41 w 102"/>
                    <a:gd name="T7" fmla="*/ 114 h 270"/>
                    <a:gd name="T8" fmla="*/ 39 w 102"/>
                    <a:gd name="T9" fmla="*/ 143 h 270"/>
                    <a:gd name="T10" fmla="*/ 36 w 102"/>
                    <a:gd name="T11" fmla="*/ 173 h 270"/>
                    <a:gd name="T12" fmla="*/ 33 w 102"/>
                    <a:gd name="T13" fmla="*/ 194 h 270"/>
                    <a:gd name="T14" fmla="*/ 26 w 102"/>
                    <a:gd name="T15" fmla="*/ 213 h 270"/>
                    <a:gd name="T16" fmla="*/ 18 w 102"/>
                    <a:gd name="T17" fmla="*/ 231 h 270"/>
                    <a:gd name="T18" fmla="*/ 9 w 102"/>
                    <a:gd name="T19" fmla="*/ 254 h 270"/>
                    <a:gd name="T20" fmla="*/ 0 w 102"/>
                    <a:gd name="T21" fmla="*/ 270 h 270"/>
                    <a:gd name="T22" fmla="*/ 93 w 102"/>
                    <a:gd name="T23" fmla="*/ 269 h 270"/>
                    <a:gd name="T24" fmla="*/ 99 w 102"/>
                    <a:gd name="T25" fmla="*/ 236 h 270"/>
                    <a:gd name="T26" fmla="*/ 102 w 102"/>
                    <a:gd name="T27" fmla="*/ 8 h 270"/>
                    <a:gd name="T28" fmla="*/ 93 w 102"/>
                    <a:gd name="T29" fmla="*/ 0 h 270"/>
                    <a:gd name="T30" fmla="*/ 9 w 102"/>
                    <a:gd name="T31" fmla="*/ 2 h 27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2"/>
                    <a:gd name="T49" fmla="*/ 0 h 270"/>
                    <a:gd name="T50" fmla="*/ 102 w 102"/>
                    <a:gd name="T51" fmla="*/ 270 h 27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2" h="270">
                      <a:moveTo>
                        <a:pt x="9" y="2"/>
                      </a:moveTo>
                      <a:lnTo>
                        <a:pt x="23" y="38"/>
                      </a:lnTo>
                      <a:lnTo>
                        <a:pt x="35" y="68"/>
                      </a:lnTo>
                      <a:lnTo>
                        <a:pt x="41" y="114"/>
                      </a:lnTo>
                      <a:lnTo>
                        <a:pt x="39" y="143"/>
                      </a:lnTo>
                      <a:lnTo>
                        <a:pt x="36" y="173"/>
                      </a:lnTo>
                      <a:lnTo>
                        <a:pt x="33" y="194"/>
                      </a:lnTo>
                      <a:lnTo>
                        <a:pt x="26" y="213"/>
                      </a:lnTo>
                      <a:lnTo>
                        <a:pt x="18" y="231"/>
                      </a:lnTo>
                      <a:lnTo>
                        <a:pt x="9" y="254"/>
                      </a:lnTo>
                      <a:lnTo>
                        <a:pt x="0" y="270"/>
                      </a:lnTo>
                      <a:lnTo>
                        <a:pt x="93" y="269"/>
                      </a:lnTo>
                      <a:lnTo>
                        <a:pt x="99" y="236"/>
                      </a:lnTo>
                      <a:lnTo>
                        <a:pt x="102" y="8"/>
                      </a:lnTo>
                      <a:lnTo>
                        <a:pt x="93" y="0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99" name="Arc 72"/>
                <p:cNvSpPr>
                  <a:spLocks noChangeAspect="1"/>
                </p:cNvSpPr>
                <p:nvPr/>
              </p:nvSpPr>
              <p:spPr bwMode="auto">
                <a:xfrm flipV="1">
                  <a:off x="1706161" y="3474865"/>
                  <a:ext cx="930275" cy="1012825"/>
                </a:xfrm>
                <a:custGeom>
                  <a:avLst/>
                  <a:gdLst>
                    <a:gd name="T0" fmla="*/ 0 w 19668"/>
                    <a:gd name="T1" fmla="*/ 375 h 21600"/>
                    <a:gd name="T2" fmla="*/ 930275 w 19668"/>
                    <a:gd name="T3" fmla="*/ 539423 h 21600"/>
                    <a:gd name="T4" fmla="*/ 27102 w 19668"/>
                    <a:gd name="T5" fmla="*/ 1012825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100" name="Arc 71"/>
                <p:cNvSpPr>
                  <a:spLocks noChangeAspect="1"/>
                </p:cNvSpPr>
                <p:nvPr/>
              </p:nvSpPr>
              <p:spPr bwMode="auto">
                <a:xfrm>
                  <a:off x="1718861" y="3414540"/>
                  <a:ext cx="930275" cy="1012825"/>
                </a:xfrm>
                <a:custGeom>
                  <a:avLst/>
                  <a:gdLst>
                    <a:gd name="T0" fmla="*/ 0 w 19668"/>
                    <a:gd name="T1" fmla="*/ 375 h 21600"/>
                    <a:gd name="T2" fmla="*/ 930275 w 19668"/>
                    <a:gd name="T3" fmla="*/ 539423 h 21600"/>
                    <a:gd name="T4" fmla="*/ 27102 w 19668"/>
                    <a:gd name="T5" fmla="*/ 1012825 h 21600"/>
                    <a:gd name="T6" fmla="*/ 0 60000 65536"/>
                    <a:gd name="T7" fmla="*/ 0 60000 65536"/>
                    <a:gd name="T8" fmla="*/ 0 60000 65536"/>
                    <a:gd name="T9" fmla="*/ 0 w 19668"/>
                    <a:gd name="T10" fmla="*/ 0 h 21600"/>
                    <a:gd name="T11" fmla="*/ 19668 w 1966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668" h="21600" fill="none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</a:path>
                    <a:path w="19668" h="21600" stroke="0" extrusionOk="0">
                      <a:moveTo>
                        <a:pt x="-1" y="7"/>
                      </a:moveTo>
                      <a:cubicBezTo>
                        <a:pt x="190" y="2"/>
                        <a:pt x="381" y="-1"/>
                        <a:pt x="573" y="-1"/>
                      </a:cubicBezTo>
                      <a:cubicBezTo>
                        <a:pt x="8578" y="-1"/>
                        <a:pt x="15926" y="4427"/>
                        <a:pt x="19668" y="11503"/>
                      </a:cubicBezTo>
                      <a:lnTo>
                        <a:pt x="573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49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</p:grpSp>
          <p:sp>
            <p:nvSpPr>
              <p:cNvPr id="94" name="Text Box 109"/>
              <p:cNvSpPr txBox="1">
                <a:spLocks noChangeArrowheads="1"/>
              </p:cNvSpPr>
              <p:nvPr/>
            </p:nvSpPr>
            <p:spPr bwMode="auto">
              <a:xfrm>
                <a:off x="2231272" y="867453"/>
                <a:ext cx="62388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pl-PL" sz="2000" dirty="0" smtClean="0"/>
                  <a:t>OR2</a:t>
                </a:r>
                <a:endParaRPr lang="pl-PL" sz="2000" dirty="0"/>
              </a:p>
            </p:txBody>
          </p:sp>
        </p:grpSp>
        <p:cxnSp>
          <p:nvCxnSpPr>
            <p:cNvPr id="87" name="Łącznik łamany 86"/>
            <p:cNvCxnSpPr>
              <a:stCxn id="98" idx="2"/>
              <a:endCxn id="108" idx="7"/>
            </p:cNvCxnSpPr>
            <p:nvPr/>
          </p:nvCxnSpPr>
          <p:spPr>
            <a:xfrm flipV="1">
              <a:off x="4079102" y="1186498"/>
              <a:ext cx="10046" cy="1233756"/>
            </a:xfrm>
            <a:prstGeom prst="bentConnector3">
              <a:avLst>
                <a:gd name="adj1" fmla="val -6898129"/>
              </a:avLst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 Box 109"/>
            <p:cNvSpPr txBox="1">
              <a:spLocks noChangeArrowheads="1"/>
            </p:cNvSpPr>
            <p:nvPr/>
          </p:nvSpPr>
          <p:spPr bwMode="auto">
            <a:xfrm>
              <a:off x="634123" y="1429330"/>
              <a:ext cx="29367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/>
                <a:t>c</a:t>
              </a:r>
            </a:p>
          </p:txBody>
        </p:sp>
        <p:sp>
          <p:nvSpPr>
            <p:cNvPr id="89" name="Text Box 109"/>
            <p:cNvSpPr txBox="1">
              <a:spLocks noChangeArrowheads="1"/>
            </p:cNvSpPr>
            <p:nvPr/>
          </p:nvSpPr>
          <p:spPr bwMode="auto">
            <a:xfrm>
              <a:off x="634123" y="2570756"/>
              <a:ext cx="31931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/>
                <a:t>d</a:t>
              </a:r>
            </a:p>
          </p:txBody>
        </p:sp>
        <p:sp>
          <p:nvSpPr>
            <p:cNvPr id="90" name="Text Box 109"/>
            <p:cNvSpPr txBox="1">
              <a:spLocks noChangeArrowheads="1"/>
            </p:cNvSpPr>
            <p:nvPr/>
          </p:nvSpPr>
          <p:spPr bwMode="auto">
            <a:xfrm>
              <a:off x="3596751" y="792001"/>
              <a:ext cx="26321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/>
                <a:t>f</a:t>
              </a:r>
            </a:p>
          </p:txBody>
        </p:sp>
        <p:sp>
          <p:nvSpPr>
            <p:cNvPr id="91" name="Text Box 109"/>
            <p:cNvSpPr txBox="1">
              <a:spLocks noChangeArrowheads="1"/>
            </p:cNvSpPr>
            <p:nvPr/>
          </p:nvSpPr>
          <p:spPr bwMode="auto">
            <a:xfrm>
              <a:off x="3596751" y="2009050"/>
              <a:ext cx="30489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/>
                <a:t>g</a:t>
              </a:r>
            </a:p>
          </p:txBody>
        </p:sp>
        <p:sp>
          <p:nvSpPr>
            <p:cNvPr id="92" name="Text Box 109"/>
            <p:cNvSpPr txBox="1">
              <a:spLocks noChangeArrowheads="1"/>
            </p:cNvSpPr>
            <p:nvPr/>
          </p:nvSpPr>
          <p:spPr bwMode="auto">
            <a:xfrm>
              <a:off x="3088088" y="2584597"/>
              <a:ext cx="31931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pl-PL" sz="2000" dirty="0"/>
                <a:t>h</a:t>
              </a: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 bwMode="auto">
          <a:xfrm>
            <a:off x="1138536" y="5266835"/>
            <a:ext cx="7871732" cy="97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charset="2"/>
              <a:buChar char="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 smtClean="0">
                <a:latin typeface="+mn-lt"/>
              </a:rPr>
              <a:t>Consider 2 tests: 1001 and 0000</a:t>
            </a:r>
            <a:endParaRPr lang="pl-PL" dirty="0">
              <a:latin typeface="+mn-lt"/>
            </a:endParaRPr>
          </a:p>
          <a:p>
            <a:pPr marL="0" indent="0">
              <a:buFont typeface="Arial" charset="0"/>
              <a:buNone/>
            </a:pPr>
            <a:r>
              <a:rPr lang="en-US" dirty="0" smtClean="0">
                <a:latin typeface="+mn-lt"/>
              </a:rPr>
              <a:t>Save isolated test patterns and perform fault simulation</a:t>
            </a:r>
            <a:endParaRPr lang="en-US" baseline="-25000" dirty="0" smtClean="0">
              <a:latin typeface="+mn-lt"/>
            </a:endParaRPr>
          </a:p>
          <a:p>
            <a:pPr marL="0" indent="0">
              <a:buFont typeface="Arial" charset="0"/>
              <a:buNone/>
            </a:pP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88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3554315" y="2450563"/>
            <a:ext cx="5162605" cy="3696237"/>
            <a:chOff x="2189" y="9122"/>
            <a:chExt cx="7985" cy="1375"/>
          </a:xfrm>
          <a:effectLst/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189" y="9195"/>
              <a:ext cx="7985" cy="1302"/>
            </a:xfrm>
            <a:prstGeom prst="roundRect">
              <a:avLst>
                <a:gd name="adj" fmla="val 4375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1200" noProof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 smtClean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set_context </a:t>
              </a:r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patterns -scan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read_verilog ./netlist/c1.v</a:t>
              </a:r>
            </a:p>
            <a:p>
              <a:r>
                <a:rPr lang="en-US" sz="1200" dirty="0" err="1">
                  <a:latin typeface="Consolas"/>
                  <a:cs typeface="Consolas"/>
                </a:rPr>
                <a:t>read_cell_library</a:t>
              </a:r>
              <a:r>
                <a:rPr lang="en-US" sz="1200" dirty="0">
                  <a:latin typeface="Consolas"/>
                  <a:cs typeface="Consolas"/>
                </a:rPr>
                <a:t> ../libs/atpg.lib</a:t>
              </a:r>
              <a:endParaRPr lang="en-US" sz="1200" noProof="1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 smtClean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set_current_design </a:t>
              </a:r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c1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set_system_mode </a:t>
              </a:r>
              <a:r>
                <a:rPr lang="pl-PL" sz="1200" noProof="1" smtClean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analysis</a:t>
              </a:r>
              <a:endParaRPr lang="pl-PL" sz="1200" noProof="1">
                <a:solidFill>
                  <a:prstClr val="black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set_fault_type stuck // set stuck-at fault model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add_fault -</a:t>
              </a:r>
              <a:r>
                <a:rPr lang="pl-PL" sz="1200" noProof="1" smtClean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all</a:t>
              </a:r>
              <a:endParaRPr lang="pl-PL" sz="1200" noProof="1">
                <a:solidFill>
                  <a:prstClr val="black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set_pattern_source external ./patt/p6_e0f0_g0.ascii -ascii</a:t>
              </a:r>
            </a:p>
            <a:p>
              <a:r>
                <a:rPr lang="pl-PL" sz="1200" noProof="1" smtClean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Run </a:t>
              </a:r>
              <a:r>
                <a:rPr lang="pl-PL" sz="1200" noProof="1">
                  <a:solidFill>
                    <a:srgbClr val="C0504D"/>
                  </a:solidFill>
                  <a:latin typeface="Consolas" pitchFamily="49" charset="0"/>
                  <a:cs typeface="Consolas" pitchFamily="49" charset="0"/>
                </a:rPr>
                <a:t>// run fault simulation</a:t>
              </a:r>
              <a:endParaRPr lang="pl-PL" sz="1200" noProof="1">
                <a:solidFill>
                  <a:prstClr val="black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report_statistics &gt; ./patt/p6_e0f0_g0.fa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report_faults -class detected &gt;&gt; ./patt/p6_e0f0_g0.</a:t>
              </a:r>
              <a:r>
                <a:rPr lang="pl-PL" sz="1200" noProof="1" smtClean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fa</a:t>
              </a:r>
              <a:endParaRPr lang="pl-PL" sz="1200" noProof="1">
                <a:solidFill>
                  <a:prstClr val="black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reset_state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set_pattern_source external ./patt/p6_e0g0_f0.ascii -ascii</a:t>
              </a:r>
            </a:p>
            <a:p>
              <a:r>
                <a:rPr lang="pl-PL" sz="1200" noProof="1" smtClean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Run </a:t>
              </a:r>
              <a:r>
                <a:rPr lang="pl-PL" sz="1200" noProof="1">
                  <a:solidFill>
                    <a:srgbClr val="C0504D"/>
                  </a:solidFill>
                  <a:latin typeface="Consolas" pitchFamily="49" charset="0"/>
                  <a:cs typeface="Consolas" pitchFamily="49" charset="0"/>
                </a:rPr>
                <a:t>// run fault simulation</a:t>
              </a:r>
              <a:endParaRPr lang="pl-PL" sz="1200" noProof="1">
                <a:solidFill>
                  <a:prstClr val="black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report_statistics &gt; ./patt/p6_e0g0_f0.fa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report_faults -class detected &gt;&gt; ./patt/p6_e0g0_f0.fa</a:t>
              </a:r>
            </a:p>
            <a:p>
              <a:r>
                <a:rPr lang="pl-PL" sz="1200" noProof="1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exit -d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3046" cy="133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prstClr val="black"/>
                  </a:solidFill>
                </a:rPr>
                <a:t>Tessent FastScan</a:t>
              </a:r>
              <a:r>
                <a:rPr lang="en-US" sz="1100" noProof="1" smtClean="0">
                  <a:solidFill>
                    <a:prstClr val="black"/>
                  </a:solidFill>
                </a:rPr>
                <a:t> dofile</a:t>
              </a:r>
              <a:r>
                <a:rPr lang="pl-PL" sz="1100" noProof="1" smtClean="0">
                  <a:solidFill>
                    <a:prstClr val="black"/>
                  </a:solidFill>
                </a:rPr>
                <a:t>: fs3.do</a:t>
              </a:r>
              <a:endParaRPr lang="en-US" noProof="1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3549871" y="1013026"/>
            <a:ext cx="5142554" cy="1058242"/>
            <a:chOff x="970603" y="4599377"/>
            <a:chExt cx="5006898" cy="1079649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970603" y="4754808"/>
              <a:ext cx="5006898" cy="924218"/>
            </a:xfrm>
            <a:prstGeom prst="roundRect">
              <a:avLst>
                <a:gd name="adj" fmla="val 5479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noProof="1" smtClean="0">
                <a:solidFill>
                  <a:prstClr val="black"/>
                </a:solidFill>
                <a:latin typeface="Consolas" pitchFamily="49" charset="0"/>
              </a:endParaRPr>
            </a:p>
            <a:p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$</a:t>
              </a:r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TESSENT_PATH/tessent -shell </a:t>
              </a:r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\</a:t>
              </a:r>
            </a:p>
            <a:p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			-</a:t>
              </a:r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dofile fs3.do </a:t>
              </a:r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\</a:t>
              </a:r>
            </a:p>
            <a:p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	</a:t>
              </a:r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			-</a:t>
              </a:r>
              <a:r>
                <a:rPr lang="en-US" sz="1200" noProof="1">
                  <a:solidFill>
                    <a:prstClr val="black"/>
                  </a:solidFill>
                  <a:latin typeface="Consolas" pitchFamily="49" charset="0"/>
                </a:rPr>
                <a:t>log ./logs/fs3.log </a:t>
              </a:r>
              <a:r>
                <a:rPr lang="en-US" sz="1200" noProof="1" smtClean="0">
                  <a:solidFill>
                    <a:prstClr val="black"/>
                  </a:solidFill>
                  <a:latin typeface="Consolas" pitchFamily="49" charset="0"/>
                </a:rPr>
                <a:t>–replace </a:t>
              </a: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1309881" y="4599377"/>
              <a:ext cx="2044922" cy="273849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prstClr val="black"/>
                  </a:solidFill>
                </a:rPr>
                <a:t>Tessent FastScan</a:t>
              </a:r>
              <a:r>
                <a:rPr lang="en-US" sz="1100" noProof="1" smtClean="0">
                  <a:solidFill>
                    <a:prstClr val="black"/>
                  </a:solidFill>
                </a:rPr>
                <a:t> run file</a:t>
              </a:r>
              <a:r>
                <a:rPr lang="pl-PL" sz="1100" noProof="1" smtClean="0">
                  <a:solidFill>
                    <a:prstClr val="black"/>
                  </a:solidFill>
                </a:rPr>
                <a:t>: fs3.run</a:t>
              </a:r>
              <a:endParaRPr lang="en-US" noProof="1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75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pattern data for h/1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2413391" y="1981352"/>
            <a:ext cx="5006789" cy="2787363"/>
            <a:chOff x="2189" y="9122"/>
            <a:chExt cx="7744" cy="1296"/>
          </a:xfrm>
          <a:effectLst/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744" cy="1225"/>
            </a:xfrm>
            <a:prstGeom prst="roundRect">
              <a:avLst>
                <a:gd name="adj" fmla="val 5649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  <a:headEnd/>
              <a:tailEnd/>
            </a:ln>
            <a:effectLst>
              <a:innerShdw blurRad="114300" dist="12700">
                <a:schemeClr val="tx1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None/>
              </a:pPr>
              <a:endParaRPr lang="en-US" sz="1100" dirty="0" smtClean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ASCII_PATTERN_FILE_VERSION </a:t>
              </a: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= 2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;</a:t>
              </a: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SETUP =</a:t>
              </a:r>
            </a:p>
            <a:p>
              <a:pPr>
                <a:buNone/>
              </a:pP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declare input bus "PI" = "/a", "/b", "/c", "/d", "/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e”;</a:t>
              </a: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declare output bus "PO" = "/z";</a:t>
              </a:r>
            </a:p>
            <a:p>
              <a:pPr>
                <a:buNone/>
              </a:pP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end;</a:t>
              </a:r>
            </a:p>
            <a:p>
              <a:pPr>
                <a:buNone/>
              </a:pP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SCAN_TEST 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=</a:t>
              </a: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pattern = 0;</a:t>
              </a: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force   "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PI” </a:t>
              </a: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"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01001" </a:t>
              </a: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0;</a:t>
              </a: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   measure "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PO” </a:t>
              </a: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"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0</a:t>
              </a: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"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 </a:t>
              </a: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1</a:t>
              </a:r>
              <a:r>
                <a:rPr lang="en-US" sz="1100" dirty="0" smtClean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;</a:t>
              </a:r>
              <a:endParaRPr lang="en-US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  <a:p>
              <a:pPr>
                <a:buNone/>
              </a:pPr>
              <a:r>
                <a:rPr lang="en-US" sz="1100" dirty="0">
                  <a:solidFill>
                    <a:schemeClr val="tx1"/>
                  </a:solidFill>
                  <a:latin typeface="Consolas" pitchFamily="49" charset="0"/>
                  <a:cs typeface="Courier New" pitchFamily="49" charset="0"/>
                </a:rPr>
                <a:t>end;</a:t>
              </a:r>
              <a:endParaRPr lang="pl-PL" sz="1100" dirty="0">
                <a:solidFill>
                  <a:schemeClr val="tx1"/>
                </a:solidFill>
                <a:latin typeface="Consolas" pitchFamily="49" charset="0"/>
                <a:cs typeface="Courier New" pitchFamily="49" charset="0"/>
              </a:endParaRP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5372" cy="130"/>
            </a:xfrm>
            <a:prstGeom prst="round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defTabSz="914400">
                <a:spcAft>
                  <a:spcPts val="1000"/>
                </a:spcAft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Test pattern description file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 for f/1: c1_pat_h1.ascii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</p:grp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892040" y="5298440"/>
            <a:ext cx="1013459" cy="431800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>
              <a:spcAft>
                <a:spcPts val="1000"/>
              </a:spcAf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Test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pattern</a:t>
            </a:r>
            <a:r>
              <a:rPr kumimoji="0" lang="pl-PL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: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pl-PL" sz="1000" dirty="0" smtClean="0">
                <a:solidFill>
                  <a:schemeClr val="tx1"/>
                </a:solidFill>
                <a:latin typeface="+mj-lt"/>
              </a:rPr>
            </a:b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  <a:latin typeface="+mj-lt"/>
                <a:ea typeface="ＭＳ Ｐゴシック" charset="-128"/>
                <a:cs typeface="Arial"/>
              </a:rPr>
              <a:t>abcde</a:t>
            </a:r>
            <a:r>
              <a:rPr lang="en-US" sz="100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Arial"/>
              </a:rPr>
              <a:t> = </a:t>
            </a:r>
            <a:r>
              <a:rPr lang="en-US" sz="1000" dirty="0" smtClean="0">
                <a:latin typeface="+mj-lt"/>
              </a:rPr>
              <a:t>01001</a:t>
            </a:r>
            <a:endParaRPr kumimoji="0" lang="pl-PL" sz="1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10" name="Łącznik prosty ze strzałką 9"/>
          <p:cNvCxnSpPr>
            <a:stCxn id="7" idx="0"/>
          </p:cNvCxnSpPr>
          <p:nvPr/>
        </p:nvCxnSpPr>
        <p:spPr>
          <a:xfrm rot="16200000" flipV="1">
            <a:off x="4408805" y="4308475"/>
            <a:ext cx="1038860" cy="94107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276214" y="5285740"/>
            <a:ext cx="1387226" cy="444500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Expected response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pl-PL" sz="1000" dirty="0" smtClean="0">
                <a:solidFill>
                  <a:schemeClr val="tx1"/>
                </a:solidFill>
                <a:latin typeface="+mj-lt"/>
              </a:rPr>
            </a:b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z = 1</a:t>
            </a:r>
            <a:endParaRPr kumimoji="0" lang="pl-PL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15" name="Łącznik prosty ze strzałką 14"/>
          <p:cNvCxnSpPr>
            <a:stCxn id="14" idx="0"/>
          </p:cNvCxnSpPr>
          <p:nvPr/>
        </p:nvCxnSpPr>
        <p:spPr>
          <a:xfrm rot="5400000" flipH="1" flipV="1">
            <a:off x="3590195" y="4799232"/>
            <a:ext cx="866140" cy="10687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>
            <a:stCxn id="47" idx="0"/>
          </p:cNvCxnSpPr>
          <p:nvPr/>
        </p:nvCxnSpPr>
        <p:spPr>
          <a:xfrm rot="16200000" flipV="1">
            <a:off x="4895802" y="3531918"/>
            <a:ext cx="2029460" cy="1473103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7365806" y="5283200"/>
            <a:ext cx="1046674" cy="422275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chemeClr val="tx1"/>
                </a:solidFill>
                <a:latin typeface="+mj-lt"/>
              </a:rPr>
              <a:t>Primary input</a:t>
            </a:r>
            <a:r>
              <a:rPr lang="pl-PL" sz="1000" dirty="0" smtClean="0">
                <a:solidFill>
                  <a:schemeClr val="tx1"/>
                </a:solidFill>
                <a:latin typeface="+mj-lt"/>
              </a:rPr>
              <a:t>s</a:t>
            </a:r>
            <a:r>
              <a:rPr lang="en-US" sz="1000" dirty="0" smtClean="0">
                <a:solidFill>
                  <a:schemeClr val="tx1"/>
                </a:solidFill>
                <a:latin typeface="+mj-lt"/>
              </a:rPr>
              <a:t> designators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28" name="Łącznik prosty ze strzałką 27"/>
          <p:cNvCxnSpPr>
            <a:stCxn id="27" idx="0"/>
          </p:cNvCxnSpPr>
          <p:nvPr/>
        </p:nvCxnSpPr>
        <p:spPr>
          <a:xfrm rot="16200000" flipV="1">
            <a:off x="6014676" y="3408733"/>
            <a:ext cx="2146298" cy="160263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/>
          <p:cNvCxnSpPr/>
          <p:nvPr/>
        </p:nvCxnSpPr>
        <p:spPr>
          <a:xfrm rot="10800000">
            <a:off x="4778371" y="3070136"/>
            <a:ext cx="2251077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6123746" y="5283200"/>
            <a:ext cx="1046674" cy="422275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chemeClr val="tx1"/>
                </a:solidFill>
                <a:latin typeface="+mj-lt"/>
              </a:rPr>
              <a:t>Primary output designator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49" name="Łącznik prosty ze strzałką 48"/>
          <p:cNvCxnSpPr/>
          <p:nvPr/>
        </p:nvCxnSpPr>
        <p:spPr>
          <a:xfrm rot="10800000">
            <a:off x="4854392" y="3241496"/>
            <a:ext cx="40766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Łącznik prosty ze strzałką 50"/>
          <p:cNvCxnSpPr/>
          <p:nvPr/>
        </p:nvCxnSpPr>
        <p:spPr>
          <a:xfrm rot="10800000">
            <a:off x="3898712" y="4239716"/>
            <a:ext cx="48386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ze strzałką 54"/>
          <p:cNvCxnSpPr/>
          <p:nvPr/>
        </p:nvCxnSpPr>
        <p:spPr>
          <a:xfrm rot="10800000">
            <a:off x="3845192" y="4407356"/>
            <a:ext cx="25526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129860" y="1097150"/>
            <a:ext cx="5832677" cy="60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Test pattern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Arial"/>
              </a:rPr>
              <a:t> for h/1: abcde = 01001</a:t>
            </a: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18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</a:t>
            </a:r>
            <a:r>
              <a:rPr lang="pl-PL" dirty="0" smtClean="0"/>
              <a:t> the </a:t>
            </a:r>
            <a:r>
              <a:rPr lang="en-US" dirty="0" smtClean="0"/>
              <a:t>fault</a:t>
            </a:r>
            <a:r>
              <a:rPr lang="pl-PL" dirty="0" smtClean="0"/>
              <a:t>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90</a:t>
            </a:fld>
            <a:endParaRPr lang="en-US" dirty="0"/>
          </a:p>
        </p:txBody>
      </p:sp>
      <p:grpSp>
        <p:nvGrpSpPr>
          <p:cNvPr id="14" name="Grupa 13"/>
          <p:cNvGrpSpPr/>
          <p:nvPr/>
        </p:nvGrpSpPr>
        <p:grpSpPr>
          <a:xfrm>
            <a:off x="1545811" y="1215720"/>
            <a:ext cx="2695481" cy="2359584"/>
            <a:chOff x="4930615" y="877392"/>
            <a:chExt cx="2695481" cy="2359584"/>
          </a:xfrm>
        </p:grpSpPr>
        <p:grpSp>
          <p:nvGrpSpPr>
            <p:cNvPr id="8" name="Grupa 7"/>
            <p:cNvGrpSpPr/>
            <p:nvPr/>
          </p:nvGrpSpPr>
          <p:grpSpPr>
            <a:xfrm>
              <a:off x="4930615" y="877392"/>
              <a:ext cx="2695481" cy="2359584"/>
              <a:chOff x="3522439" y="1362024"/>
              <a:chExt cx="3436145" cy="2359584"/>
            </a:xfrm>
          </p:grpSpPr>
          <p:sp>
            <p:nvSpPr>
              <p:cNvPr id="12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5"/>
                <a:ext cx="3436145" cy="2204153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13" name="Text Box 4"/>
              <p:cNvSpPr txBox="1">
                <a:spLocks noChangeArrowheads="1"/>
              </p:cNvSpPr>
              <p:nvPr/>
            </p:nvSpPr>
            <p:spPr bwMode="auto">
              <a:xfrm>
                <a:off x="3861717" y="1362024"/>
                <a:ext cx="2574264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pl-PL" sz="1100" b="1" noProof="1" smtClean="0">
                    <a:solidFill>
                      <a:schemeClr val="tx1"/>
                    </a:solidFill>
                    <a:latin typeface="Calibri" pitchFamily="34" charset="0"/>
                  </a:rPr>
                  <a:t>Fault list report for test: 1001</a:t>
                </a:r>
                <a:endParaRPr kumimoji="0" lang="en-US" sz="1800" b="1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3" name="Prostokąt 2"/>
            <p:cNvSpPr/>
            <p:nvPr/>
          </p:nvSpPr>
          <p:spPr>
            <a:xfrm>
              <a:off x="5020809" y="1283459"/>
              <a:ext cx="1581159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1000" b="1" dirty="0">
                  <a:latin typeface="+mj-lt"/>
                </a:rPr>
                <a:t> </a:t>
              </a:r>
              <a:r>
                <a:rPr lang="pl-PL" sz="1000" b="1" dirty="0" smtClean="0">
                  <a:latin typeface="+mj-lt"/>
                </a:rPr>
                <a:t>     </a:t>
              </a:r>
              <a:r>
                <a:rPr lang="en-US" sz="1000" b="1" dirty="0" smtClean="0">
                  <a:solidFill>
                    <a:schemeClr val="accent2"/>
                  </a:solidFill>
                  <a:latin typeface="+mj-lt"/>
                </a:rPr>
                <a:t>0     </a:t>
              </a:r>
              <a:r>
                <a:rPr lang="en-US" sz="1000" b="1" dirty="0">
                  <a:solidFill>
                    <a:schemeClr val="accent2"/>
                  </a:solidFill>
                  <a:latin typeface="+mj-lt"/>
                </a:rPr>
                <a:t>DS      /NOR1/OUT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/NOR1/IN0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/NOR1/IN1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/b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/c</a:t>
              </a:r>
            </a:p>
            <a:p>
              <a:r>
                <a:rPr lang="en-US" sz="1000" b="1" dirty="0">
                  <a:latin typeface="+mj-lt"/>
                </a:rPr>
                <a:t>      </a:t>
              </a:r>
              <a:r>
                <a:rPr lang="en-US" sz="1000" b="1" dirty="0">
                  <a:solidFill>
                    <a:schemeClr val="accent2"/>
                  </a:solidFill>
                  <a:latin typeface="+mj-lt"/>
                </a:rPr>
                <a:t>0     DS      /k</a:t>
              </a:r>
            </a:p>
            <a:p>
              <a:r>
                <a:rPr lang="en-US" sz="1000" b="1" dirty="0">
                  <a:latin typeface="+mj-lt"/>
                </a:rPr>
                <a:t>      </a:t>
              </a:r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0     EQ      /AND1/OUT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/AND1/IN0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/AND1/IN1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/OR1/OUT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/OR2/OUT</a:t>
              </a:r>
            </a:p>
            <a:p>
              <a:r>
                <a:rPr lang="en-US" sz="1000" b="1" dirty="0">
                  <a:solidFill>
                    <a:schemeClr val="accent2"/>
                  </a:solidFill>
                  <a:latin typeface="+mj-lt"/>
                </a:rPr>
                <a:t>      0     DS      /OR2/IN0</a:t>
              </a:r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1545811" y="3818712"/>
            <a:ext cx="2695481" cy="2359584"/>
            <a:chOff x="4930615" y="877392"/>
            <a:chExt cx="2695481" cy="2359584"/>
          </a:xfrm>
        </p:grpSpPr>
        <p:grpSp>
          <p:nvGrpSpPr>
            <p:cNvPr id="16" name="Grupa 15"/>
            <p:cNvGrpSpPr/>
            <p:nvPr/>
          </p:nvGrpSpPr>
          <p:grpSpPr>
            <a:xfrm>
              <a:off x="4930615" y="877392"/>
              <a:ext cx="2695481" cy="2359584"/>
              <a:chOff x="3522439" y="1362024"/>
              <a:chExt cx="3436145" cy="2359584"/>
            </a:xfrm>
          </p:grpSpPr>
          <p:sp>
            <p:nvSpPr>
              <p:cNvPr id="18" name="Text Box 3"/>
              <p:cNvSpPr txBox="1">
                <a:spLocks noChangeArrowheads="1"/>
              </p:cNvSpPr>
              <p:nvPr/>
            </p:nvSpPr>
            <p:spPr bwMode="auto">
              <a:xfrm>
                <a:off x="3522439" y="1517455"/>
                <a:ext cx="3436145" cy="2204153"/>
              </a:xfrm>
              <a:prstGeom prst="roundRect">
                <a:avLst>
                  <a:gd name="adj" fmla="val 5479"/>
                </a:avLst>
              </a:prstGeom>
              <a:solidFill>
                <a:schemeClr val="bg1"/>
              </a:solidFill>
              <a:ln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noProof="1" smtClean="0">
                  <a:solidFill>
                    <a:schemeClr val="tx1"/>
                  </a:solidFill>
                  <a:latin typeface="Consolas" pitchFamily="49" charset="0"/>
                </a:endParaRPr>
              </a:p>
            </p:txBody>
          </p:sp>
          <p:sp>
            <p:nvSpPr>
              <p:cNvPr id="19" name="Text Box 4"/>
              <p:cNvSpPr txBox="1">
                <a:spLocks noChangeArrowheads="1"/>
              </p:cNvSpPr>
              <p:nvPr/>
            </p:nvSpPr>
            <p:spPr bwMode="auto">
              <a:xfrm>
                <a:off x="3861717" y="1362024"/>
                <a:ext cx="2632547" cy="279597"/>
              </a:xfrm>
              <a:prstGeom prst="roundRect">
                <a:avLst/>
              </a:prstGeom>
              <a:ln>
                <a:headEnd/>
                <a:tailEnd/>
              </a:ln>
              <a:effectLst>
                <a:innerShdw blurRad="63500">
                  <a:prstClr val="black"/>
                </a:inn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pl-PL" sz="1100" b="1" noProof="1" smtClean="0">
                    <a:solidFill>
                      <a:schemeClr val="tx1"/>
                    </a:solidFill>
                    <a:latin typeface="Calibri" pitchFamily="34" charset="0"/>
                  </a:rPr>
                  <a:t>Fault list report for test: 0000 </a:t>
                </a:r>
                <a:endParaRPr kumimoji="0" lang="en-US" sz="1800" b="1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7" name="Prostokąt 16"/>
            <p:cNvSpPr/>
            <p:nvPr/>
          </p:nvSpPr>
          <p:spPr>
            <a:xfrm>
              <a:off x="5020809" y="1283459"/>
              <a:ext cx="1581159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1000" b="1" dirty="0">
                  <a:latin typeface="+mj-lt"/>
                </a:rPr>
                <a:t> </a:t>
              </a:r>
              <a:r>
                <a:rPr lang="pl-PL" sz="1000" b="1" dirty="0" smtClean="0">
                  <a:latin typeface="+mj-lt"/>
                </a:rPr>
                <a:t>     </a:t>
              </a:r>
              <a:r>
                <a:rPr lang="en-US" sz="1000" b="1" dirty="0" smtClean="0">
                  <a:solidFill>
                    <a:schemeClr val="accent2"/>
                  </a:solidFill>
                  <a:latin typeface="+mj-lt"/>
                </a:rPr>
                <a:t>0     </a:t>
              </a:r>
              <a:r>
                <a:rPr lang="en-US" sz="1000" b="1" dirty="0">
                  <a:solidFill>
                    <a:schemeClr val="accent2"/>
                  </a:solidFill>
                  <a:latin typeface="+mj-lt"/>
                </a:rPr>
                <a:t>DS      /NOR1/OUT</a:t>
              </a:r>
            </a:p>
            <a:p>
              <a:r>
                <a:rPr lang="en-US" sz="1000" b="1" dirty="0">
                  <a:latin typeface="+mj-lt"/>
                </a:rPr>
                <a:t>      </a:t>
              </a:r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1     EQ      /NOR1/IN0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/NOR1/IN1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/b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1     EQ      /c</a:t>
              </a:r>
            </a:p>
            <a:p>
              <a:r>
                <a:rPr lang="en-US" sz="1000" b="1" dirty="0">
                  <a:latin typeface="+mj-lt"/>
                </a:rPr>
                <a:t>      </a:t>
              </a:r>
              <a:r>
                <a:rPr lang="en-US" sz="1000" b="1" dirty="0">
                  <a:solidFill>
                    <a:schemeClr val="accent2"/>
                  </a:solidFill>
                  <a:latin typeface="+mj-lt"/>
                </a:rPr>
                <a:t>0     DS      /k</a:t>
              </a:r>
            </a:p>
            <a:p>
              <a:r>
                <a:rPr lang="en-US" sz="1000" b="1" dirty="0">
                  <a:latin typeface="+mj-lt"/>
                </a:rPr>
                <a:t>      </a:t>
              </a:r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0     EQ      /AND1/OUT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/AND1/IN0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/AND1/IN1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/OR1/OUT</a:t>
              </a:r>
            </a:p>
            <a:p>
              <a:r>
                <a:rPr lang="en-US" sz="1000" b="1" dirty="0">
                  <a:solidFill>
                    <a:schemeClr val="accent1"/>
                  </a:solidFill>
                  <a:latin typeface="+mj-lt"/>
                </a:rPr>
                <a:t>      0     EQ      /OR2/OUT</a:t>
              </a:r>
            </a:p>
            <a:p>
              <a:r>
                <a:rPr lang="en-US" sz="1000" b="1" dirty="0">
                  <a:latin typeface="+mj-lt"/>
                </a:rPr>
                <a:t>      </a:t>
              </a:r>
              <a:r>
                <a:rPr lang="en-US" sz="1000" b="1" dirty="0">
                  <a:solidFill>
                    <a:schemeClr val="accent2"/>
                  </a:solidFill>
                  <a:latin typeface="+mj-lt"/>
                </a:rPr>
                <a:t>0     DS      /OR1/IN1</a:t>
              </a:r>
            </a:p>
          </p:txBody>
        </p:sp>
      </p:grpSp>
      <p:grpSp>
        <p:nvGrpSpPr>
          <p:cNvPr id="24" name="Grupa 23"/>
          <p:cNvGrpSpPr/>
          <p:nvPr/>
        </p:nvGrpSpPr>
        <p:grpSpPr>
          <a:xfrm>
            <a:off x="4725924" y="2093976"/>
            <a:ext cx="3851148" cy="576072"/>
            <a:chOff x="4700016" y="2093976"/>
            <a:chExt cx="3511296" cy="576072"/>
          </a:xfrm>
        </p:grpSpPr>
        <p:sp>
          <p:nvSpPr>
            <p:cNvPr id="20" name="Strzałka w prawo 19"/>
            <p:cNvSpPr/>
            <p:nvPr/>
          </p:nvSpPr>
          <p:spPr>
            <a:xfrm>
              <a:off x="4700016" y="2121408"/>
              <a:ext cx="960120" cy="41148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Content Placeholder 2"/>
            <p:cNvSpPr txBox="1">
              <a:spLocks/>
            </p:cNvSpPr>
            <p:nvPr/>
          </p:nvSpPr>
          <p:spPr bwMode="auto">
            <a:xfrm>
              <a:off x="5770797" y="2093976"/>
              <a:ext cx="2440515" cy="576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charset="2"/>
                <a:buChar char="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pl-PL" sz="2800" dirty="0" smtClean="0">
                  <a:latin typeface="+mj-lt"/>
                </a:rPr>
                <a:t>F</a:t>
              </a:r>
              <a:r>
                <a:rPr lang="pl-PL" sz="2800" baseline="-25000" dirty="0" smtClean="0">
                  <a:latin typeface="+mj-lt"/>
                </a:rPr>
                <a:t>1001</a:t>
              </a:r>
              <a:r>
                <a:rPr lang="pl-PL" sz="2800" dirty="0" smtClean="0">
                  <a:latin typeface="+mj-lt"/>
                </a:rPr>
                <a:t> </a:t>
              </a:r>
              <a:r>
                <a:rPr lang="pl-PL" sz="2800" dirty="0">
                  <a:latin typeface="+mj-lt"/>
                </a:rPr>
                <a:t>= {</a:t>
              </a:r>
              <a:r>
                <a:rPr lang="pl-PL" sz="2800" dirty="0" smtClean="0">
                  <a:latin typeface="+mj-lt"/>
                </a:rPr>
                <a:t>e</a:t>
              </a:r>
              <a:r>
                <a:rPr lang="pl-PL" sz="2800" baseline="-25000" dirty="0" smtClean="0">
                  <a:latin typeface="+mj-lt"/>
                </a:rPr>
                <a:t>0</a:t>
              </a:r>
              <a:r>
                <a:rPr lang="pl-PL" sz="2800" dirty="0" smtClean="0">
                  <a:latin typeface="+mj-lt"/>
                </a:rPr>
                <a:t>, g</a:t>
              </a:r>
              <a:r>
                <a:rPr lang="pl-PL" sz="2800" baseline="-25000" dirty="0" smtClean="0">
                  <a:latin typeface="+mj-lt"/>
                </a:rPr>
                <a:t>0</a:t>
              </a:r>
              <a:r>
                <a:rPr lang="pl-PL" sz="2800" dirty="0" smtClean="0">
                  <a:latin typeface="+mj-lt"/>
                </a:rPr>
                <a:t>, </a:t>
              </a:r>
              <a:r>
                <a:rPr lang="pl-PL" sz="2800" dirty="0">
                  <a:latin typeface="+mj-lt"/>
                </a:rPr>
                <a:t>k</a:t>
              </a:r>
              <a:r>
                <a:rPr lang="pl-PL" sz="2800" baseline="-25000" dirty="0">
                  <a:latin typeface="+mj-lt"/>
                </a:rPr>
                <a:t>0</a:t>
              </a:r>
              <a:r>
                <a:rPr lang="pl-PL" sz="2800" dirty="0">
                  <a:latin typeface="+mj-lt"/>
                </a:rPr>
                <a:t>}</a:t>
              </a:r>
              <a:endParaRPr lang="pl-PL" sz="2800" dirty="0" smtClean="0">
                <a:latin typeface="+mj-lt"/>
              </a:endParaRPr>
            </a:p>
          </p:txBody>
        </p:sp>
      </p:grpSp>
      <p:grpSp>
        <p:nvGrpSpPr>
          <p:cNvPr id="25" name="Grupa 24"/>
          <p:cNvGrpSpPr/>
          <p:nvPr/>
        </p:nvGrpSpPr>
        <p:grpSpPr>
          <a:xfrm>
            <a:off x="4725924" y="4660392"/>
            <a:ext cx="3869436" cy="576072"/>
            <a:chOff x="4700016" y="2093976"/>
            <a:chExt cx="3511296" cy="576072"/>
          </a:xfrm>
        </p:grpSpPr>
        <p:sp>
          <p:nvSpPr>
            <p:cNvPr id="26" name="Strzałka w prawo 25"/>
            <p:cNvSpPr/>
            <p:nvPr/>
          </p:nvSpPr>
          <p:spPr>
            <a:xfrm>
              <a:off x="4700016" y="2121408"/>
              <a:ext cx="960120" cy="41148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7" name="Content Placeholder 2"/>
            <p:cNvSpPr txBox="1">
              <a:spLocks/>
            </p:cNvSpPr>
            <p:nvPr/>
          </p:nvSpPr>
          <p:spPr bwMode="auto">
            <a:xfrm>
              <a:off x="5770797" y="2093976"/>
              <a:ext cx="2440515" cy="576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charset="2"/>
                <a:buChar char="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pl-PL" sz="2800" dirty="0" smtClean="0">
                  <a:latin typeface="+mj-lt"/>
                </a:rPr>
                <a:t>F</a:t>
              </a:r>
              <a:r>
                <a:rPr lang="pl-PL" sz="2800" baseline="-25000" dirty="0" smtClean="0">
                  <a:latin typeface="+mj-lt"/>
                </a:rPr>
                <a:t>0000</a:t>
              </a:r>
              <a:r>
                <a:rPr lang="pl-PL" sz="2800" dirty="0" smtClean="0">
                  <a:latin typeface="+mj-lt"/>
                </a:rPr>
                <a:t> </a:t>
              </a:r>
              <a:r>
                <a:rPr lang="pl-PL" sz="2800" dirty="0">
                  <a:latin typeface="+mj-lt"/>
                </a:rPr>
                <a:t>= {</a:t>
              </a:r>
              <a:r>
                <a:rPr lang="pl-PL" sz="2800" dirty="0" smtClean="0">
                  <a:latin typeface="+mj-lt"/>
                </a:rPr>
                <a:t>e</a:t>
              </a:r>
              <a:r>
                <a:rPr lang="pl-PL" sz="2800" baseline="-25000" dirty="0" smtClean="0">
                  <a:latin typeface="+mj-lt"/>
                </a:rPr>
                <a:t>0</a:t>
              </a:r>
              <a:r>
                <a:rPr lang="pl-PL" sz="2800" dirty="0" smtClean="0">
                  <a:latin typeface="+mj-lt"/>
                </a:rPr>
                <a:t>, f</a:t>
              </a:r>
              <a:r>
                <a:rPr lang="pl-PL" sz="2800" baseline="-25000" dirty="0" smtClean="0">
                  <a:latin typeface="+mj-lt"/>
                </a:rPr>
                <a:t>0</a:t>
              </a:r>
              <a:r>
                <a:rPr lang="pl-PL" sz="2800" dirty="0" smtClean="0">
                  <a:latin typeface="+mj-lt"/>
                </a:rPr>
                <a:t>, </a:t>
              </a:r>
              <a:r>
                <a:rPr lang="pl-PL" sz="2800" dirty="0">
                  <a:latin typeface="+mj-lt"/>
                </a:rPr>
                <a:t>k</a:t>
              </a:r>
              <a:r>
                <a:rPr lang="pl-PL" sz="2800" baseline="-25000" dirty="0">
                  <a:latin typeface="+mj-lt"/>
                </a:rPr>
                <a:t>0</a:t>
              </a:r>
              <a:r>
                <a:rPr lang="pl-PL" sz="2800" dirty="0">
                  <a:latin typeface="+mj-lt"/>
                </a:rPr>
                <a:t>}</a:t>
              </a:r>
              <a:endParaRPr lang="pl-PL" sz="2800" dirty="0" smtClean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516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</a:t>
            </a:r>
            <a:r>
              <a:rPr lang="pl-PL" dirty="0" smtClean="0"/>
              <a:t> </a:t>
            </a:r>
            <a:r>
              <a:rPr lang="en-US" dirty="0" smtClean="0"/>
              <a:t>diagnostic </a:t>
            </a:r>
            <a:r>
              <a:rPr lang="en-US" dirty="0"/>
              <a:t>tree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91</a:t>
            </a:fld>
            <a:endParaRPr lang="en-US"/>
          </a:p>
        </p:txBody>
      </p:sp>
      <p:grpSp>
        <p:nvGrpSpPr>
          <p:cNvPr id="5" name="Grupa 48"/>
          <p:cNvGrpSpPr/>
          <p:nvPr/>
        </p:nvGrpSpPr>
        <p:grpSpPr>
          <a:xfrm>
            <a:off x="2186734" y="1093614"/>
            <a:ext cx="4770528" cy="5347629"/>
            <a:chOff x="1511660" y="348628"/>
            <a:chExt cx="4500501" cy="5600652"/>
          </a:xfrm>
        </p:grpSpPr>
        <p:sp>
          <p:nvSpPr>
            <p:cNvPr id="6" name="Schemat blokowy: proces alternatywny 1"/>
            <p:cNvSpPr/>
            <p:nvPr/>
          </p:nvSpPr>
          <p:spPr>
            <a:xfrm>
              <a:off x="3221850" y="1088740"/>
              <a:ext cx="1180294" cy="315035"/>
            </a:xfrm>
            <a:prstGeom prst="flowChartAlternateProcess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dirty="0" smtClean="0"/>
                <a:t> </a:t>
              </a:r>
              <a:r>
                <a:rPr lang="el-GR" dirty="0" smtClean="0"/>
                <a:t>Φ</a:t>
              </a:r>
              <a:r>
                <a:rPr lang="pl-PL" dirty="0" smtClean="0"/>
                <a:t> e</a:t>
              </a:r>
              <a:r>
                <a:rPr lang="pl-PL" baseline="-25000" dirty="0" smtClean="0"/>
                <a:t>0</a:t>
              </a:r>
              <a:r>
                <a:rPr lang="pl-PL" dirty="0" smtClean="0"/>
                <a:t> f</a:t>
              </a:r>
              <a:r>
                <a:rPr lang="pl-PL" baseline="-25000" dirty="0" smtClean="0"/>
                <a:t>0</a:t>
              </a:r>
              <a:r>
                <a:rPr lang="pl-PL" dirty="0" smtClean="0"/>
                <a:t> g</a:t>
              </a:r>
              <a:r>
                <a:rPr lang="pl-PL" baseline="-25000" dirty="0" smtClean="0"/>
                <a:t>0</a:t>
              </a:r>
            </a:p>
          </p:txBody>
        </p:sp>
        <p:sp>
          <p:nvSpPr>
            <p:cNvPr id="7" name="Schemat blokowy: proces alternatywny 2"/>
            <p:cNvSpPr/>
            <p:nvPr/>
          </p:nvSpPr>
          <p:spPr>
            <a:xfrm>
              <a:off x="2617793" y="2128004"/>
              <a:ext cx="1008556" cy="315035"/>
            </a:xfrm>
            <a:prstGeom prst="flowChartAlternateProcess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dirty="0" smtClean="0"/>
                <a:t>e</a:t>
              </a:r>
              <a:r>
                <a:rPr lang="pl-PL" baseline="-25000" dirty="0" smtClean="0"/>
                <a:t>0</a:t>
              </a:r>
              <a:r>
                <a:rPr lang="pl-PL" dirty="0" smtClean="0"/>
                <a:t> f</a:t>
              </a:r>
              <a:r>
                <a:rPr lang="pl-PL" baseline="-25000" dirty="0" smtClean="0"/>
                <a:t>0</a:t>
              </a:r>
              <a:r>
                <a:rPr lang="pl-PL" dirty="0" smtClean="0"/>
                <a:t> g</a:t>
              </a:r>
              <a:r>
                <a:rPr lang="pl-PL" baseline="-25000" dirty="0" smtClean="0"/>
                <a:t>0</a:t>
              </a:r>
            </a:p>
          </p:txBody>
        </p:sp>
        <p:sp>
          <p:nvSpPr>
            <p:cNvPr id="8" name="Schemat blokowy: proces alternatywny 3"/>
            <p:cNvSpPr/>
            <p:nvPr/>
          </p:nvSpPr>
          <p:spPr>
            <a:xfrm>
              <a:off x="4206111" y="2126517"/>
              <a:ext cx="392065" cy="315035"/>
            </a:xfrm>
            <a:prstGeom prst="flowChartAlternateProcess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l-GR" dirty="0" smtClean="0"/>
                <a:t>Φ</a:t>
              </a:r>
              <a:endParaRPr lang="pl-PL" dirty="0" smtClean="0"/>
            </a:p>
          </p:txBody>
        </p:sp>
        <p:sp>
          <p:nvSpPr>
            <p:cNvPr id="9" name="Strzałka w górę 4"/>
            <p:cNvSpPr/>
            <p:nvPr/>
          </p:nvSpPr>
          <p:spPr>
            <a:xfrm rot="8198040">
              <a:off x="4100240" y="1386405"/>
              <a:ext cx="194914" cy="779617"/>
            </a:xfrm>
            <a:prstGeom prst="up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>
                <a:solidFill>
                  <a:schemeClr val="accent2"/>
                </a:solidFill>
              </a:endParaRPr>
            </a:p>
          </p:txBody>
        </p:sp>
        <p:sp>
          <p:nvSpPr>
            <p:cNvPr id="10" name="Strzałka w górę 5"/>
            <p:cNvSpPr/>
            <p:nvPr/>
          </p:nvSpPr>
          <p:spPr>
            <a:xfrm rot="13401960" flipH="1">
              <a:off x="3307593" y="1386405"/>
              <a:ext cx="194914" cy="779617"/>
            </a:xfrm>
            <a:prstGeom prst="up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>
                <a:solidFill>
                  <a:schemeClr val="accent2"/>
                </a:solidFill>
              </a:endParaRPr>
            </a:p>
          </p:txBody>
        </p:sp>
        <p:sp>
          <p:nvSpPr>
            <p:cNvPr id="11" name="Strzałka w górę 6"/>
            <p:cNvSpPr/>
            <p:nvPr/>
          </p:nvSpPr>
          <p:spPr>
            <a:xfrm rot="8198040">
              <a:off x="3423212" y="2403534"/>
              <a:ext cx="194914" cy="779617"/>
            </a:xfrm>
            <a:prstGeom prst="up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>
                <a:solidFill>
                  <a:schemeClr val="accent2"/>
                </a:solidFill>
              </a:endParaRPr>
            </a:p>
          </p:txBody>
        </p:sp>
        <p:sp>
          <p:nvSpPr>
            <p:cNvPr id="12" name="Strzałka w górę 7"/>
            <p:cNvSpPr/>
            <p:nvPr/>
          </p:nvSpPr>
          <p:spPr>
            <a:xfrm rot="13401960" flipH="1">
              <a:off x="2630565" y="2403534"/>
              <a:ext cx="194914" cy="779617"/>
            </a:xfrm>
            <a:prstGeom prst="up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>
                <a:solidFill>
                  <a:schemeClr val="accent2"/>
                </a:solidFill>
              </a:endParaRPr>
            </a:p>
          </p:txBody>
        </p:sp>
        <p:sp>
          <p:nvSpPr>
            <p:cNvPr id="13" name="Schemat blokowy: proces alternatywny 8"/>
            <p:cNvSpPr/>
            <p:nvPr/>
          </p:nvSpPr>
          <p:spPr>
            <a:xfrm>
              <a:off x="1885230" y="3143646"/>
              <a:ext cx="1008556" cy="315035"/>
            </a:xfrm>
            <a:prstGeom prst="flowChartAlternateProcess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dirty="0" smtClean="0"/>
                <a:t>e</a:t>
              </a:r>
              <a:r>
                <a:rPr lang="pl-PL" baseline="-25000" dirty="0" smtClean="0"/>
                <a:t>0</a:t>
              </a:r>
              <a:r>
                <a:rPr lang="pl-PL" dirty="0" smtClean="0"/>
                <a:t> g</a:t>
              </a:r>
              <a:r>
                <a:rPr lang="pl-PL" baseline="-25000" dirty="0" smtClean="0"/>
                <a:t>0</a:t>
              </a:r>
            </a:p>
          </p:txBody>
        </p:sp>
        <p:sp>
          <p:nvSpPr>
            <p:cNvPr id="14" name="Schemat blokowy: proces alternatywny 9"/>
            <p:cNvSpPr/>
            <p:nvPr/>
          </p:nvSpPr>
          <p:spPr>
            <a:xfrm>
              <a:off x="3536885" y="3147989"/>
              <a:ext cx="450050" cy="315035"/>
            </a:xfrm>
            <a:prstGeom prst="flowChartAlternateProcess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dirty="0" smtClean="0"/>
                <a:t>f</a:t>
              </a:r>
              <a:r>
                <a:rPr lang="pl-PL" baseline="-25000" dirty="0" smtClean="0"/>
                <a:t>0</a:t>
              </a:r>
            </a:p>
          </p:txBody>
        </p:sp>
        <p:sp>
          <p:nvSpPr>
            <p:cNvPr id="15" name="Strzałka w górę 10"/>
            <p:cNvSpPr/>
            <p:nvPr/>
          </p:nvSpPr>
          <p:spPr>
            <a:xfrm rot="8198040">
              <a:off x="2734470" y="3432113"/>
              <a:ext cx="194914" cy="779617"/>
            </a:xfrm>
            <a:prstGeom prst="up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>
                <a:solidFill>
                  <a:schemeClr val="accent2"/>
                </a:solidFill>
              </a:endParaRPr>
            </a:p>
          </p:txBody>
        </p:sp>
        <p:sp>
          <p:nvSpPr>
            <p:cNvPr id="16" name="Strzałka w górę 11"/>
            <p:cNvSpPr/>
            <p:nvPr/>
          </p:nvSpPr>
          <p:spPr>
            <a:xfrm rot="13401960" flipH="1">
              <a:off x="1941823" y="3432113"/>
              <a:ext cx="194914" cy="779617"/>
            </a:xfrm>
            <a:prstGeom prst="up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>
                <a:solidFill>
                  <a:schemeClr val="accent2"/>
                </a:solidFill>
              </a:endParaRPr>
            </a:p>
          </p:txBody>
        </p:sp>
        <p:sp>
          <p:nvSpPr>
            <p:cNvPr id="17" name="Schemat blokowy: proces alternatywny 12"/>
            <p:cNvSpPr/>
            <p:nvPr/>
          </p:nvSpPr>
          <p:spPr>
            <a:xfrm>
              <a:off x="1511660" y="4172225"/>
              <a:ext cx="450050" cy="315035"/>
            </a:xfrm>
            <a:prstGeom prst="flowChartAlternateProcess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dirty="0" smtClean="0"/>
                <a:t>e</a:t>
              </a:r>
              <a:r>
                <a:rPr lang="pl-PL" baseline="-25000" dirty="0" smtClean="0"/>
                <a:t>0</a:t>
              </a:r>
            </a:p>
          </p:txBody>
        </p:sp>
        <p:sp>
          <p:nvSpPr>
            <p:cNvPr id="18" name="Schemat blokowy: proces alternatywny 13"/>
            <p:cNvSpPr/>
            <p:nvPr/>
          </p:nvSpPr>
          <p:spPr>
            <a:xfrm>
              <a:off x="2848143" y="4176568"/>
              <a:ext cx="450050" cy="315035"/>
            </a:xfrm>
            <a:prstGeom prst="flowChartAlternateProcess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dirty="0"/>
                <a:t>g</a:t>
              </a:r>
              <a:r>
                <a:rPr lang="pl-PL" baseline="-25000" dirty="0" smtClean="0"/>
                <a:t>0</a:t>
              </a:r>
            </a:p>
          </p:txBody>
        </p:sp>
        <p:cxnSp>
          <p:nvCxnSpPr>
            <p:cNvPr id="19" name="Łącznik prosty ze strzałką 29"/>
            <p:cNvCxnSpPr>
              <a:stCxn id="21" idx="0"/>
              <a:endCxn id="18" idx="2"/>
            </p:cNvCxnSpPr>
            <p:nvPr/>
          </p:nvCxnSpPr>
          <p:spPr>
            <a:xfrm flipH="1" flipV="1">
              <a:off x="3073168" y="4491603"/>
              <a:ext cx="1179619" cy="43319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0" name="Łącznik prosty ze strzałką 30"/>
            <p:cNvCxnSpPr>
              <a:stCxn id="21" idx="0"/>
              <a:endCxn id="17" idx="2"/>
            </p:cNvCxnSpPr>
            <p:nvPr/>
          </p:nvCxnSpPr>
          <p:spPr>
            <a:xfrm flipH="1" flipV="1">
              <a:off x="1736685" y="4487260"/>
              <a:ext cx="2516102" cy="43753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2493413" y="4924793"/>
              <a:ext cx="3518748" cy="1024487"/>
            </a:xfrm>
            <a:prstGeom prst="round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Test vectors  1001 and 0000 distinguish three faults</a:t>
              </a:r>
              <a:r>
                <a:rPr lang="pl-PL" dirty="0" smtClean="0"/>
                <a:t> and </a:t>
              </a:r>
              <a:r>
                <a:rPr lang="en-US" dirty="0" smtClean="0"/>
                <a:t>allow</a:t>
              </a:r>
              <a:r>
                <a:rPr lang="pl-PL" dirty="0" smtClean="0"/>
                <a:t> </a:t>
              </a:r>
              <a:r>
                <a:rPr lang="en-US" dirty="0" smtClean="0"/>
                <a:t>explicit</a:t>
              </a:r>
              <a:r>
                <a:rPr lang="pl-PL" dirty="0" smtClean="0"/>
                <a:t> </a:t>
              </a:r>
              <a:r>
                <a:rPr lang="en-US" dirty="0" smtClean="0"/>
                <a:t>location of</a:t>
              </a:r>
              <a:r>
                <a:rPr lang="pl-PL" dirty="0" smtClean="0"/>
                <a:t> </a:t>
              </a:r>
              <a:r>
                <a:rPr lang="en-US" dirty="0" smtClean="0"/>
                <a:t>their</a:t>
              </a:r>
              <a:r>
                <a:rPr lang="pl-PL" dirty="0" smtClean="0"/>
                <a:t> </a:t>
              </a:r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22" name="Łącznik prosty ze strzałką 36"/>
            <p:cNvCxnSpPr>
              <a:stCxn id="21" idx="0"/>
              <a:endCxn id="14" idx="2"/>
            </p:cNvCxnSpPr>
            <p:nvPr/>
          </p:nvCxnSpPr>
          <p:spPr>
            <a:xfrm flipH="1" flipV="1">
              <a:off x="3761910" y="3463024"/>
              <a:ext cx="490877" cy="14617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23" name="Strzałka w górę 92"/>
            <p:cNvSpPr/>
            <p:nvPr/>
          </p:nvSpPr>
          <p:spPr>
            <a:xfrm rot="8198040">
              <a:off x="3474027" y="348628"/>
              <a:ext cx="194914" cy="779617"/>
            </a:xfrm>
            <a:prstGeom prst="up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>
                <a:solidFill>
                  <a:schemeClr val="accent2"/>
                </a:solidFill>
              </a:endParaRPr>
            </a:p>
          </p:txBody>
        </p:sp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4527172" y="1530675"/>
              <a:ext cx="1349973" cy="407746"/>
            </a:xfrm>
            <a:prstGeom prst="round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dirty="0"/>
                <a:t>Test 5: 0001</a:t>
              </a:r>
              <a:endParaRPr lang="en-US" noProof="1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>
              <a:off x="4527172" y="2618910"/>
              <a:ext cx="1349973" cy="407746"/>
            </a:xfrm>
            <a:prstGeom prst="round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dirty="0"/>
                <a:t>Test 6: 1001</a:t>
              </a:r>
              <a:endParaRPr lang="en-US" noProof="1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4527172" y="3609020"/>
              <a:ext cx="1349973" cy="407746"/>
            </a:xfrm>
            <a:prstGeom prst="round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dirty="0"/>
                <a:t>Test 7: 0000</a:t>
              </a:r>
              <a:endParaRPr lang="en-US" noProof="1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91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2077477"/>
            <a:ext cx="9144000" cy="123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AB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pl-PL" sz="3600" b="1" dirty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9</a:t>
            </a:r>
            <a:endParaRPr lang="pl-PL" sz="3600" b="1" dirty="0" smtClean="0">
              <a:solidFill>
                <a:schemeClr val="accent1"/>
              </a:solidFill>
              <a:latin typeface="Cambria" pitchFamily="18" charset="0"/>
              <a:cs typeface="Times New Roman" pitchFamily="18" charset="0"/>
            </a:endParaRPr>
          </a:p>
          <a:p>
            <a:pPr lvl="0"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Iterative Diagnosis</a:t>
            </a:r>
            <a:endParaRPr lang="en-US" sz="3600" b="1" dirty="0">
              <a:solidFill>
                <a:schemeClr val="accent1"/>
              </a:solidFill>
              <a:latin typeface="Cambr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84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Iterative pattern generation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  <p:sp>
        <p:nvSpPr>
          <p:cNvPr id="5" name="Prostokąt 4"/>
          <p:cNvSpPr/>
          <p:nvPr/>
        </p:nvSpPr>
        <p:spPr>
          <a:xfrm>
            <a:off x="1117599" y="949236"/>
            <a:ext cx="7670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Invoke Tessent Diagnosis with the failure file from one device</a:t>
            </a:r>
            <a:endParaRPr lang="en-US" dirty="0">
              <a:latin typeface="+mj-lt"/>
            </a:endParaRPr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3087971" y="3254746"/>
            <a:ext cx="5006789" cy="2563686"/>
            <a:chOff x="2189" y="9122"/>
            <a:chExt cx="7744" cy="1192"/>
          </a:xfrm>
          <a:effectLst/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744" cy="1121"/>
            </a:xfrm>
            <a:prstGeom prst="roundRect">
              <a:avLst>
                <a:gd name="adj" fmla="val 4375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12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set_context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patterns -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scan_diagnosis</a:t>
              </a:r>
              <a:endParaRPr lang="pl-PL" sz="1200" noProof="1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read_flat_model netlist/tk_design.flat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set_diagnosis_options -bridge OFF -cell OFF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set_pattern_source external ./patt/pat.wgl -wgl</a:t>
              </a:r>
            </a:p>
            <a:p>
              <a:r>
                <a:rPr lang="pl-PL" sz="1200" noProof="1">
                  <a:solidFill>
                    <a:srgbClr val="C0504D"/>
                  </a:solidFill>
                  <a:latin typeface="Consolas" pitchFamily="49" charset="0"/>
                  <a:cs typeface="Consolas" pitchFamily="49" charset="0"/>
                </a:rPr>
                <a:t>// run diagnosis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diagnose_failures fail1.log -output fail1.txt -rep</a:t>
              </a:r>
            </a:p>
            <a:p>
              <a:r>
                <a:rPr lang="pl-PL" sz="1200" noProof="1">
                  <a:solidFill>
                    <a:srgbClr val="C0504D"/>
                  </a:solidFill>
                  <a:latin typeface="Consolas" pitchFamily="49" charset="0"/>
                  <a:cs typeface="Consolas" pitchFamily="49" charset="0"/>
                </a:rPr>
                <a:t>// create additional internal patterns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create_diagnosis_patterns -diagnosis_report fail1.txt</a:t>
              </a:r>
            </a:p>
            <a:p>
              <a:r>
                <a:rPr lang="pl-PL" sz="1200" noProof="1">
                  <a:solidFill>
                    <a:srgbClr val="C0504D"/>
                  </a:solidFill>
                  <a:latin typeface="Consolas" pitchFamily="49" charset="0"/>
                  <a:cs typeface="Consolas" pitchFamily="49" charset="0"/>
                </a:rPr>
                <a:t>// save additional patterns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write_patterns ./patt/patt_iter.wgl -wgl -rep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exit -d</a:t>
              </a: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3364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Diagnosis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r>
                <a:rPr lang="pl-PL" sz="1100" noProof="1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1_iterative.dofile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8" name="Grupa 17"/>
          <p:cNvGrpSpPr/>
          <p:nvPr/>
        </p:nvGrpSpPr>
        <p:grpSpPr>
          <a:xfrm>
            <a:off x="3083527" y="1621963"/>
            <a:ext cx="5006898" cy="1431480"/>
            <a:chOff x="970603" y="4599377"/>
            <a:chExt cx="5006898" cy="1431480"/>
          </a:xfrm>
        </p:grpSpPr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970603" y="4754808"/>
              <a:ext cx="5006898" cy="1276049"/>
            </a:xfrm>
            <a:prstGeom prst="roundRect">
              <a:avLst>
                <a:gd name="adj" fmla="val 5479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$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TESSENT_PATH/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tessent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shell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dofile 1_iterative.dofile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log ./logs/1_iterative.log -rep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1309881" y="4599377"/>
              <a:ext cx="2128909" cy="279597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Diagnosis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run 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r>
                <a:rPr lang="pl-PL" sz="1100" noProof="1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1_iterative.run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883340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Iterative pattern generation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94</a:t>
            </a:fld>
            <a:endParaRPr lang="en-US" dirty="0"/>
          </a:p>
        </p:txBody>
      </p:sp>
      <p:sp>
        <p:nvSpPr>
          <p:cNvPr id="5" name="Prostokąt 4"/>
          <p:cNvSpPr/>
          <p:nvPr/>
        </p:nvSpPr>
        <p:spPr>
          <a:xfrm>
            <a:off x="1117599" y="949236"/>
            <a:ext cx="7670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Analyze the diagnosis report</a:t>
            </a:r>
            <a:endParaRPr lang="en-US" dirty="0">
              <a:latin typeface="+mj-lt"/>
            </a:endParaRPr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1259171" y="1703530"/>
            <a:ext cx="7051788" cy="4378913"/>
            <a:chOff x="2189" y="9122"/>
            <a:chExt cx="10907" cy="2036"/>
          </a:xfrm>
          <a:effectLst/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10907" cy="1965"/>
            </a:xfrm>
            <a:prstGeom prst="roundRect">
              <a:avLst>
                <a:gd name="adj" fmla="val 4375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8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8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#</a:t>
              </a:r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symptoms=2 #suspects=13 CPU_time=0.22sec fail_log=fail1.log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#failing_patterns=41, #passing_patterns=450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#unexplained_failing_patterns=19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4     37    57    65    86    103   110   116   187   196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208   268   271   274   275   305   310   315   336</a:t>
              </a:r>
            </a:p>
            <a:p>
              <a:endParaRPr lang="pl-PL" sz="800" noProof="1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symptom=1 #suspects=1 #explained_patterns=20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0     59    95    105   169   180   191   192   200   224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226   232   265   266   344   372   420   429   434   487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suspect  score fail_match pass_mismatch type           value  pin_pathname cell_name net_pathname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-------------------------------------------------------------------------------------------------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1        96    20         0             OPEN/DOM       both   /DESTIN_DO[4] primary_output /DESTIN_DO[4]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-------------------------------------------------------------------------------------------------</a:t>
              </a:r>
            </a:p>
            <a:p>
              <a:endParaRPr lang="pl-PL" sz="800" noProof="1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symptom=2 #suspects=12 #explained_patterns=2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66    81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suspect  score fail_match pass_mismatch type           value  pin_pathname cell_name net_pathname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-------------------------------------------------------------------------------------------------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1        91    2          0             STUCK          0      /cpu_i/uSDM/ix3179/Y nor03 /cpu_i/uSDM/nx3178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2        91    2          0             EQ1            1      /cpu_i/uSDM/ix3179/A0 nor03 /cpu_i/uSDM/nx2130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3        91    2          0             EQ1            1      /cpu_i/uSDM/ix3179/A1 nor03 /cpu_i/uSDM/nx2133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4        91    2          0             EQ1            1      /cpu_i/uSDM/ix3179/A2 nor03 /cpu_i/uSDM/nx2136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5        91    2          0             EQ1            1      /cpu_i/uSDM/ix746_ix17/Y aoi221 /cpu_i/uSDM/nx2130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6        91    2          0             EQ1            1      /cpu_i/uSDM/ix746_ix23/Y nor03 /cpu_i/uSDM/nx2133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7        91    2          0             EQ1            1      /cpu_i/uSDM/ix746_ix29/Y nor03 /cpu_i/uSDM/nx2136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8        91    2          0             EQ1            0      /cpu_i/uSDM/ix3171/A1 nor02_2x /cpu_i/uSDM/nx3178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9        91    2          0             STUCK          1      /cpu_i/uSDM/ix3171/Y nor02_2x /cpu_i/uSDM/nx3170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10       91    2          0             EQ9            1      /cpu_i/uSDM/ix625_ix13/A0 nand03 /cpu_i/uSDM/nx3170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11       91    2          0             STUCK          0      /cpu_i/uALU/modgen_or_2_ix11/B1 aoi221 /cpu_i/OPERAND_B_4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12       91    2          0             EQ11           0      /cpu_i/uALU/modgen_or_2_ix11/B0 aoi221 /cpu_i/uALU/nx2685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-------------------------------------------------------------------------------------------------</a:t>
              </a: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3269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Diagnosis report</a:t>
              </a:r>
              <a:r>
                <a:rPr lang="pl-PL" sz="1100" noProof="1">
                  <a:solidFill>
                    <a:schemeClr val="tx1"/>
                  </a:solidFill>
                  <a:latin typeface="Calibri" pitchFamily="34" charset="0"/>
                </a:rPr>
                <a:t>: 1_iterative.log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072544" y="1977142"/>
            <a:ext cx="1809948" cy="499902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/>
              <a:t>This failure has 2 symptoms and 13 suspects</a:t>
            </a:r>
            <a:r>
              <a:rPr lang="pl-PL" sz="1100" dirty="0"/>
              <a:t>.</a:t>
            </a:r>
            <a:endParaRPr lang="en-US" sz="1100" dirty="0"/>
          </a:p>
        </p:txBody>
      </p:sp>
      <p:cxnSp>
        <p:nvCxnSpPr>
          <p:cNvPr id="12" name="Łącznik prosty ze strzałką 11"/>
          <p:cNvCxnSpPr>
            <a:stCxn id="11" idx="1"/>
          </p:cNvCxnSpPr>
          <p:nvPr/>
        </p:nvCxnSpPr>
        <p:spPr>
          <a:xfrm flipH="1" flipV="1">
            <a:off x="2163536" y="2220686"/>
            <a:ext cx="2909008" cy="6407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069822" y="2578578"/>
            <a:ext cx="3004657" cy="499902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/>
              <a:t>The first symptom is a failure on the primary output and it is clear that the failure is isolated</a:t>
            </a:r>
            <a:r>
              <a:rPr lang="pl-PL" sz="1100" dirty="0" smtClean="0"/>
              <a:t>.</a:t>
            </a:r>
            <a:endParaRPr lang="en-US" sz="1100" dirty="0"/>
          </a:p>
        </p:txBody>
      </p:sp>
      <p:cxnSp>
        <p:nvCxnSpPr>
          <p:cNvPr id="24" name="Łącznik prosty ze strzałką 23"/>
          <p:cNvCxnSpPr>
            <a:stCxn id="22" idx="2"/>
          </p:cNvCxnSpPr>
          <p:nvPr/>
        </p:nvCxnSpPr>
        <p:spPr>
          <a:xfrm flipH="1">
            <a:off x="6017079" y="3078480"/>
            <a:ext cx="555072" cy="334191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5666014" y="3718856"/>
            <a:ext cx="3337658" cy="885276"/>
          </a:xfrm>
          <a:prstGeom prst="roundRect">
            <a:avLst/>
          </a:prstGeom>
          <a:solidFill>
            <a:schemeClr val="lt1">
              <a:alpha val="69000"/>
            </a:schemeClr>
          </a:solidFill>
          <a:ln>
            <a:headEnd/>
            <a:tailEnd/>
          </a:ln>
          <a:effectLst>
            <a:innerShdw blurRad="63500">
              <a:schemeClr val="bg1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dirty="0"/>
              <a:t>Symptom number 2 has several suspects that have the same score. </a:t>
            </a:r>
            <a:r>
              <a:rPr lang="en-US" sz="1100" dirty="0" smtClean="0"/>
              <a:t>However, </a:t>
            </a:r>
            <a:r>
              <a:rPr lang="en-US" sz="1100" dirty="0"/>
              <a:t>this failure has only 2 explained </a:t>
            </a:r>
            <a:r>
              <a:rPr lang="en-US" sz="1100" dirty="0" smtClean="0"/>
              <a:t>patterns so </a:t>
            </a:r>
            <a:r>
              <a:rPr lang="en-US" sz="1100" dirty="0"/>
              <a:t>the resolution is limited. In this case it is good candidate for iterative diagnostics. </a:t>
            </a:r>
          </a:p>
        </p:txBody>
      </p:sp>
      <p:cxnSp>
        <p:nvCxnSpPr>
          <p:cNvPr id="30" name="Łącznik prosty ze strzałką 29"/>
          <p:cNvCxnSpPr>
            <a:stCxn id="29" idx="1"/>
          </p:cNvCxnSpPr>
          <p:nvPr/>
        </p:nvCxnSpPr>
        <p:spPr>
          <a:xfrm flipH="1">
            <a:off x="2130880" y="4161494"/>
            <a:ext cx="3535134" cy="17374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61831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Emulation of the failure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  <p:sp>
        <p:nvSpPr>
          <p:cNvPr id="5" name="Prostokąt 4"/>
          <p:cNvSpPr/>
          <p:nvPr/>
        </p:nvSpPr>
        <p:spPr>
          <a:xfrm>
            <a:off x="1117599" y="949236"/>
            <a:ext cx="76708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Invoke Tessent Diagnosis</a:t>
            </a:r>
            <a:r>
              <a:rPr lang="pl-PL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with the following dofile which will emulate the failure</a:t>
            </a:r>
            <a:r>
              <a:rPr lang="pl-PL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and run the newly created iterative patterns</a:t>
            </a:r>
            <a:endParaRPr lang="en-US" dirty="0">
              <a:latin typeface="+mj-lt"/>
            </a:endParaRPr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3087971" y="3671130"/>
            <a:ext cx="5006789" cy="1989441"/>
            <a:chOff x="2189" y="9122"/>
            <a:chExt cx="7744" cy="840"/>
          </a:xfrm>
          <a:effectLst/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744" cy="769"/>
            </a:xfrm>
            <a:prstGeom prst="roundRect">
              <a:avLst>
                <a:gd name="adj" fmla="val 4375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12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set_context patterns -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scan_diagnosis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r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ead_flat_model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./netlist/tk_design.flat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set_diagnosis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-bridge OFF -cell OFF</a:t>
              </a: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set_pattern_source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external ./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patt/pat_iter.wgl –wgl</a:t>
              </a:r>
            </a:p>
            <a:p>
              <a:r>
                <a:rPr lang="pl-PL" sz="1200" noProof="1">
                  <a:solidFill>
                    <a:schemeClr val="accent2"/>
                  </a:solidFill>
                  <a:latin typeface="Consolas" pitchFamily="49" charset="0"/>
                  <a:cs typeface="Consolas" pitchFamily="49" charset="0"/>
                </a:rPr>
                <a:t>// </a:t>
              </a:r>
              <a:r>
                <a:rPr lang="pl-PL" sz="1200" noProof="1" smtClean="0">
                  <a:solidFill>
                    <a:schemeClr val="accent2"/>
                  </a:solidFill>
                  <a:latin typeface="Consolas" pitchFamily="49" charset="0"/>
                  <a:cs typeface="Consolas" pitchFamily="49" charset="0"/>
                </a:rPr>
                <a:t>emulate the failure</a:t>
              </a:r>
              <a:endParaRPr lang="pl-PL" sz="1200" noProof="1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w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rite_failures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./fail2_iter.log -rep -cycle 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\ /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cpu_i/uSDM/ix3171/Y -stuck 1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exit -d</a:t>
              </a:r>
            </a:p>
            <a:p>
              <a:endParaRPr lang="pl-PL" sz="1200" noProof="1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3153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Diagnosis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r>
                <a:rPr lang="pl-PL" sz="1100" noProof="1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2_defect.dofile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8" name="Grupa 17"/>
          <p:cNvGrpSpPr/>
          <p:nvPr/>
        </p:nvGrpSpPr>
        <p:grpSpPr>
          <a:xfrm>
            <a:off x="3083527" y="2038341"/>
            <a:ext cx="5006898" cy="1307202"/>
            <a:chOff x="970603" y="4599377"/>
            <a:chExt cx="5006898" cy="1431480"/>
          </a:xfrm>
        </p:grpSpPr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970603" y="4754808"/>
              <a:ext cx="5006898" cy="1276049"/>
            </a:xfrm>
            <a:prstGeom prst="roundRect">
              <a:avLst>
                <a:gd name="adj" fmla="val 5479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 $TESSENT_TREE/bin/tessent \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                     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 -shell \</a:t>
              </a: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				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dofile 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2_defect.dofile \ 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log 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./logs/2_defect.log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-rep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1309882" y="4599377"/>
              <a:ext cx="1986202" cy="279597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Diagnosis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run 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r>
                <a:rPr lang="pl-PL" sz="1100" noProof="1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2_defect.run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50700" y="4562510"/>
            <a:ext cx="1869821" cy="638153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/>
              <a:t>This command emulates the failure and produces a new failure file</a:t>
            </a:r>
            <a:endParaRPr lang="en-US" sz="1100" dirty="0"/>
          </a:p>
        </p:txBody>
      </p:sp>
      <p:cxnSp>
        <p:nvCxnSpPr>
          <p:cNvPr id="12" name="Łącznik prosty ze strzałką 11"/>
          <p:cNvCxnSpPr>
            <a:stCxn id="11" idx="3"/>
          </p:cNvCxnSpPr>
          <p:nvPr/>
        </p:nvCxnSpPr>
        <p:spPr>
          <a:xfrm>
            <a:off x="2720521" y="4881587"/>
            <a:ext cx="473528" cy="4149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21243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performance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96</a:t>
            </a:fld>
            <a:endParaRPr lang="en-US"/>
          </a:p>
        </p:txBody>
      </p:sp>
      <p:sp>
        <p:nvSpPr>
          <p:cNvPr id="5" name="Prostokąt 4"/>
          <p:cNvSpPr/>
          <p:nvPr/>
        </p:nvSpPr>
        <p:spPr>
          <a:xfrm>
            <a:off x="1117599" y="949236"/>
            <a:ext cx="7670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Invoke Tessent Diagnosis</a:t>
            </a:r>
            <a:r>
              <a:rPr lang="pl-PL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with both created pattern</a:t>
            </a:r>
            <a:r>
              <a:rPr lang="pl-PL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sets</a:t>
            </a:r>
            <a:r>
              <a:rPr lang="pl-PL" dirty="0" smtClean="0">
                <a:latin typeface="+mj-lt"/>
              </a:rPr>
              <a:t> and </a:t>
            </a:r>
            <a:r>
              <a:rPr lang="en-US" dirty="0" smtClean="0">
                <a:latin typeface="+mj-lt"/>
              </a:rPr>
              <a:t>failure files</a:t>
            </a:r>
            <a:endParaRPr lang="en-US" dirty="0">
              <a:latin typeface="+mj-lt"/>
            </a:endParaRPr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2721513" y="3325915"/>
            <a:ext cx="5418505" cy="2718540"/>
            <a:chOff x="2189" y="9122"/>
            <a:chExt cx="7814" cy="1264"/>
          </a:xfrm>
          <a:effectLst/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7814" cy="1193"/>
            </a:xfrm>
            <a:prstGeom prst="roundRect">
              <a:avLst>
                <a:gd name="adj" fmla="val 4375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12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set_context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patterns -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scan_diagnosis</a:t>
              </a:r>
              <a:endParaRPr lang="pl-PL" sz="1200" noProof="1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read_flat_model netlist/tk_design.flat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set_diagnosis -bridge OFF -cell OFF</a:t>
              </a:r>
            </a:p>
            <a:p>
              <a:r>
                <a:rPr lang="pl-PL" sz="1200" noProof="1">
                  <a:solidFill>
                    <a:srgbClr val="C0504D"/>
                  </a:solidFill>
                  <a:latin typeface="Consolas" pitchFamily="49" charset="0"/>
                  <a:cs typeface="Consolas" pitchFamily="49" charset="0"/>
                </a:rPr>
                <a:t>// read pattern files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set_pattern_source external ./patt/pat.wgl -wgl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set_pattern_source external ./patt/patt_iter.wgl -wgl -append</a:t>
              </a:r>
            </a:p>
            <a:p>
              <a:r>
                <a:rPr lang="pl-PL" sz="1200" noProof="1">
                  <a:solidFill>
                    <a:srgbClr val="C0504D"/>
                  </a:solidFill>
                  <a:latin typeface="Consolas" pitchFamily="49" charset="0"/>
                  <a:cs typeface="Consolas" pitchFamily="49" charset="0"/>
                </a:rPr>
                <a:t>// read failure files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read_failure ./fail1.log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read_failure ./fail2_iter.log -append</a:t>
              </a:r>
            </a:p>
            <a:p>
              <a:r>
                <a:rPr lang="pl-PL" sz="1200" noProof="1">
                  <a:solidFill>
                    <a:srgbClr val="C0504D"/>
                  </a:solidFill>
                  <a:latin typeface="Consolas" pitchFamily="49" charset="0"/>
                  <a:cs typeface="Consolas" pitchFamily="49" charset="0"/>
                </a:rPr>
                <a:t>// perform the diagnosis</a:t>
              </a:r>
            </a:p>
            <a:p>
              <a:r>
                <a:rPr lang="en-US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d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iagnose</a:t>
              </a:r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_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failures 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-internal</a:t>
              </a: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exit -d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3013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Diagnosis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do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r>
                <a:rPr lang="pl-PL" sz="1100" noProof="1">
                  <a:solidFill>
                    <a:schemeClr val="tx1"/>
                  </a:solidFill>
                  <a:latin typeface="Calibri" pitchFamily="34" charset="0"/>
                </a:rPr>
                <a:t>: </a:t>
              </a: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3_eval.dofile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8" name="Grupa 17"/>
          <p:cNvGrpSpPr/>
          <p:nvPr/>
        </p:nvGrpSpPr>
        <p:grpSpPr>
          <a:xfrm>
            <a:off x="2721513" y="2038341"/>
            <a:ext cx="5368912" cy="1093222"/>
            <a:chOff x="970603" y="4599377"/>
            <a:chExt cx="5006898" cy="1093222"/>
          </a:xfrm>
        </p:grpSpPr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970603" y="4754808"/>
              <a:ext cx="5006898" cy="937791"/>
            </a:xfrm>
            <a:prstGeom prst="roundRect">
              <a:avLst>
                <a:gd name="adj" fmla="val 5479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  <a:latin typeface="Consolas" pitchFamily="49" charset="0"/>
                </a:rPr>
              </a:b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$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TESSENT_PATH/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tessent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shell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dofile 3_eval.dofile  </a:t>
              </a:r>
              <a:endParaRPr lang="pl-PL" sz="1200" noProof="1" smtClean="0">
                <a:solidFill>
                  <a:schemeClr val="tx1"/>
                </a:solidFill>
                <a:latin typeface="Consolas" pitchFamily="49" charset="0"/>
              </a:endParaRPr>
            </a:p>
            <a:p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	</a:t>
              </a:r>
              <a:r>
                <a:rPr lang="pl-PL" sz="1200" noProof="1" smtClean="0">
                  <a:solidFill>
                    <a:schemeClr val="tx1"/>
                  </a:solidFill>
                  <a:latin typeface="Consolas" pitchFamily="49" charset="0"/>
                </a:rPr>
                <a:t>			-</a:t>
              </a:r>
              <a:r>
                <a:rPr lang="pl-PL" sz="1200" noProof="1">
                  <a:solidFill>
                    <a:schemeClr val="tx1"/>
                  </a:solidFill>
                  <a:latin typeface="Consolas" pitchFamily="49" charset="0"/>
                </a:rPr>
                <a:t>log ./logs/3_eval.log -rep</a:t>
              </a:r>
              <a:endParaRPr lang="en-US" sz="1200" noProof="1" smtClean="0">
                <a:solidFill>
                  <a:schemeClr val="tx1"/>
                </a:solidFill>
                <a:latin typeface="Consolas" pitchFamily="49" charset="0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1309882" y="4599377"/>
              <a:ext cx="1872806" cy="279597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Diagnosis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lang="en-US" sz="1100" noProof="1" smtClean="0">
                  <a:solidFill>
                    <a:schemeClr val="tx1"/>
                  </a:solidFill>
                  <a:latin typeface="Calibri" pitchFamily="34" charset="0"/>
                </a:rPr>
                <a:t>run </a:t>
              </a:r>
              <a:r>
                <a:rPr kumimoji="0" lang="en-US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</a:t>
              </a:r>
              <a:r>
                <a:rPr lang="pl-PL" sz="1100" noProof="1">
                  <a:solidFill>
                    <a:schemeClr val="tx1"/>
                  </a:solidFill>
                  <a:latin typeface="Calibri" pitchFamily="34" charset="0"/>
                </a:rPr>
                <a:t>: 3</a:t>
              </a: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_eval.run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524522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Diagnosis performance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97</a:t>
            </a:fld>
            <a:endParaRPr lang="en-US"/>
          </a:p>
        </p:txBody>
      </p:sp>
      <p:sp>
        <p:nvSpPr>
          <p:cNvPr id="5" name="Prostokąt 4"/>
          <p:cNvSpPr/>
          <p:nvPr/>
        </p:nvSpPr>
        <p:spPr>
          <a:xfrm>
            <a:off x="1117599" y="949236"/>
            <a:ext cx="7670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Analyze the diagnosis report</a:t>
            </a:r>
            <a:endParaRPr lang="en-US" dirty="0">
              <a:latin typeface="+mj-lt"/>
            </a:endParaRPr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1259171" y="1703526"/>
            <a:ext cx="7051788" cy="2215265"/>
            <a:chOff x="2189" y="9122"/>
            <a:chExt cx="10907" cy="1030"/>
          </a:xfrm>
          <a:effectLst/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2189" y="9193"/>
              <a:ext cx="10907" cy="959"/>
            </a:xfrm>
            <a:prstGeom prst="roundRect">
              <a:avLst>
                <a:gd name="adj" fmla="val 4375"/>
              </a:avLst>
            </a:prstGeom>
            <a:solidFill>
              <a:schemeClr val="bg1"/>
            </a:solidFill>
            <a:ln>
              <a:headEnd/>
              <a:tailEnd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800" noProof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  <a:p>
              <a:r>
                <a:rPr lang="pl-PL" sz="800" noProof="1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symptom=2 </a:t>
              </a:r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#suspects=6 #explained_patterns=34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66    81    498   504   516   530   537   547   553   561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562   577   579   584   589   592   597   600   602   610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616   634   635   641   666   676   680   686   697   708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710   725   727   736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suspect  score fail_match pass_mismatch type           value  pin_pathname cell_name net_pathname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-------------------------------------------------------------------------------------------------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1        94    34         0             STUCK          1      /cpu_i/uSDM/ix3171/Y nor02_2x /cpu_i/uSDM/nx3170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2        94    34         0             EQ1            1      /cpu_i/uSDM/ix625_ix13/A0 nand03 /cpu_i/uSDM/nx3170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3        60    34         57            INDETERMINATE  0      /cpu_i/uSDM/ix625_ix13/Y nand03 /cpu_i/SFR_DATA_4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4        60    34         57            EQ3            0      /cpu_i/uAOM/ix552/A1 mux21_ni /cpu_i/SFR_DATA_4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5        53    34         98            INDETERMINATE  0      /cpu_i/uAOM/ix135_ix3/B1 ao22 /cpu_i/uAOM/nx551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6        53    34         98            EQ5            0      /cpu_i/uAOM/ix135_ix3/B0 ao22 /cpu_i/nx1277</a:t>
              </a:r>
            </a:p>
            <a:p>
              <a:r>
                <a:rPr lang="pl-PL" sz="800" noProof="1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-------------------------------------------------------------------------------------------------</a:t>
              </a: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731" y="9122"/>
              <a:ext cx="3269" cy="130"/>
            </a:xfrm>
            <a:prstGeom prst="roundRect">
              <a:avLst/>
            </a:prstGeom>
            <a:ln>
              <a:headEnd/>
              <a:tailEnd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defTabSz="914400">
                <a:spcAft>
                  <a:spcPts val="1000"/>
                </a:spcAft>
              </a:pPr>
              <a:r>
                <a:rPr lang="pl-PL" sz="1100" noProof="1" smtClean="0">
                  <a:solidFill>
                    <a:schemeClr val="tx1"/>
                  </a:solidFill>
                  <a:latin typeface="Calibri" pitchFamily="34" charset="0"/>
                </a:rPr>
                <a:t>Diagnosis report</a:t>
              </a:r>
              <a:r>
                <a:rPr lang="pl-PL" sz="1100" noProof="1">
                  <a:solidFill>
                    <a:schemeClr val="tx1"/>
                  </a:solidFill>
                  <a:latin typeface="Calibri" pitchFamily="34" charset="0"/>
                </a:rPr>
                <a:t>: 1_iterative.log</a:t>
              </a:r>
              <a:endParaRPr kumimoji="0" lang="en-US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12" name="Łącznik prosty ze strzałką 11"/>
          <p:cNvCxnSpPr>
            <a:stCxn id="22" idx="1"/>
          </p:cNvCxnSpPr>
          <p:nvPr/>
        </p:nvCxnSpPr>
        <p:spPr>
          <a:xfrm flipH="1" flipV="1">
            <a:off x="2530929" y="2163536"/>
            <a:ext cx="2555421" cy="17513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086350" y="2088721"/>
            <a:ext cx="2743201" cy="499902"/>
          </a:xfrm>
          <a:prstGeom prst="roundRect">
            <a:avLst/>
          </a:prstGeom>
          <a:ln>
            <a:headEnd/>
            <a:tailEnd/>
          </a:ln>
          <a:effectLst>
            <a:innerShdw blurRad="635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/>
              <a:t>After the iterative diagnosis only 6 suspects were reported for the symptom number 2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882305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8563" y="477838"/>
            <a:ext cx="6280150" cy="720725"/>
          </a:xfrm>
          <a:noFill/>
        </p:spPr>
        <p:txBody>
          <a:bodyPr/>
          <a:lstStyle/>
          <a:p>
            <a:pPr eaLnBrk="1" hangingPunct="1"/>
            <a:r>
              <a:rPr lang="en-US" sz="4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VLSI testing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7058741" y="5703803"/>
            <a:ext cx="1862251" cy="1020989"/>
            <a:chOff x="7058741" y="5703803"/>
            <a:chExt cx="1862251" cy="1020989"/>
          </a:xfrm>
        </p:grpSpPr>
        <p:pic>
          <p:nvPicPr>
            <p:cNvPr id="49" name="Picture 4" descr="rev_jpg_l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100000" contrast="-100000"/>
            </a:blip>
            <a:srcRect/>
            <a:stretch>
              <a:fillRect/>
            </a:stretch>
          </p:blipFill>
          <p:spPr bwMode="auto">
            <a:xfrm>
              <a:off x="7726723" y="6054457"/>
              <a:ext cx="1194269" cy="394225"/>
            </a:xfrm>
            <a:prstGeom prst="rect">
              <a:avLst/>
            </a:prstGeom>
            <a:noFill/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8000" contrast="6000"/>
            </a:blip>
            <a:stretch>
              <a:fillRect/>
            </a:stretch>
          </p:blipFill>
          <p:spPr>
            <a:xfrm flipH="1">
              <a:off x="7058741" y="5703803"/>
              <a:ext cx="1095904" cy="1020989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 rot="21085097">
              <a:off x="7209756" y="5790356"/>
              <a:ext cx="675335" cy="400110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214907"/>
                  <a:gd name="adj2" fmla="val 38598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HEP</a:t>
              </a:r>
              <a:endParaRPr lang="en-US" sz="2000" dirty="0">
                <a:solidFill>
                  <a:schemeClr val="bg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10362" y="6203688"/>
              <a:ext cx="9445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067550" y="5781675"/>
              <a:ext cx="977900" cy="330200"/>
            </a:xfrm>
            <a:custGeom>
              <a:avLst/>
              <a:gdLst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  <a:gd name="connsiteX3" fmla="*/ 911225 w 977900"/>
                <a:gd name="connsiteY3" fmla="*/ 149225 h 330200"/>
                <a:gd name="connsiteX0" fmla="*/ 0 w 977900"/>
                <a:gd name="connsiteY0" fmla="*/ 0 h 330200"/>
                <a:gd name="connsiteX1" fmla="*/ 98425 w 977900"/>
                <a:gd name="connsiteY1" fmla="*/ 330200 h 330200"/>
                <a:gd name="connsiteX2" fmla="*/ 977900 w 977900"/>
                <a:gd name="connsiteY2" fmla="*/ 2476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330200">
                  <a:moveTo>
                    <a:pt x="0" y="0"/>
                  </a:moveTo>
                  <a:lnTo>
                    <a:pt x="98425" y="330200"/>
                  </a:lnTo>
                  <a:lnTo>
                    <a:pt x="977900" y="247650"/>
                  </a:lnTo>
                </a:path>
              </a:pathLst>
            </a:custGeom>
            <a:ln w="63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1800478"/>
            <a:ext cx="9144000" cy="179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hangingPunct="0"/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L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AB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10</a:t>
            </a:r>
            <a:b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</a:b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Memory 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</a:rPr>
              <a:t>built-in 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</a:rPr>
              <a:t>s</a:t>
            </a:r>
            <a:r>
              <a:rPr lang="en-US" sz="3600" b="1" dirty="0" smtClean="0">
                <a:solidFill>
                  <a:schemeClr val="accent1"/>
                </a:solidFill>
                <a:latin typeface="Cambria" pitchFamily="18" charset="0"/>
              </a:rPr>
              <a:t>elf-</a:t>
            </a:r>
            <a:r>
              <a:rPr lang="pl-PL" sz="3600" b="1" dirty="0" smtClean="0">
                <a:solidFill>
                  <a:schemeClr val="accent1"/>
                </a:solidFill>
                <a:latin typeface="Cambria" pitchFamily="18" charset="0"/>
              </a:rPr>
              <a:t>test</a:t>
            </a:r>
            <a:endParaRPr lang="en-US" sz="3600" dirty="0">
              <a:solidFill>
                <a:schemeClr val="accent1"/>
              </a:solidFill>
              <a:latin typeface="Cambria" pitchFamily="18" charset="0"/>
            </a:endParaRPr>
          </a:p>
          <a:p>
            <a:pPr lvl="0" algn="ctr" defTabSz="914400" eaLnBrk="0" hangingPunct="0"/>
            <a:endParaRPr kumimoji="0" lang="en-US" sz="360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62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BIST architecture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42D6-181F-9745-B4EC-7A5F8D10A52D}" type="slidenum">
              <a:rPr lang="en-US" smtClean="0"/>
              <a:pPr>
                <a:defRPr/>
              </a:pPr>
              <a:t>99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9" y="1567543"/>
            <a:ext cx="6645512" cy="41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901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48824</TotalTime>
  <Words>6055</Words>
  <Application>Microsoft Office PowerPoint</Application>
  <PresentationFormat>On-screen Show (4:3)</PresentationFormat>
  <Paragraphs>2361</Paragraphs>
  <Slides>106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106</vt:i4>
      </vt:variant>
    </vt:vector>
  </HeadingPairs>
  <TitlesOfParts>
    <vt:vector size="107" baseType="lpstr">
      <vt:lpstr>Office Theme</vt:lpstr>
      <vt:lpstr>VLSI testing</vt:lpstr>
      <vt:lpstr>Exercise 1: Path sensitization</vt:lpstr>
      <vt:lpstr>Exercise 1: Path sensitization</vt:lpstr>
      <vt:lpstr>Test pattern data for f/1</vt:lpstr>
      <vt:lpstr>Fault simulation</vt:lpstr>
      <vt:lpstr>Fault simulation report for f/1</vt:lpstr>
      <vt:lpstr>Exercise 1: Path sensitization</vt:lpstr>
      <vt:lpstr>Exercise 1: Path sensitization</vt:lpstr>
      <vt:lpstr>Test pattern data for h/1</vt:lpstr>
      <vt:lpstr>Fault simulation report for h/1</vt:lpstr>
      <vt:lpstr>Test pattern generation</vt:lpstr>
      <vt:lpstr>Test pattern generation report</vt:lpstr>
      <vt:lpstr>Exercise 2: Deductive fault simulation</vt:lpstr>
      <vt:lpstr>Test pattern data</vt:lpstr>
      <vt:lpstr>Fault simulation</vt:lpstr>
      <vt:lpstr>Fault simulation report for test: 01010 </vt:lpstr>
      <vt:lpstr>VLSI testing</vt:lpstr>
      <vt:lpstr>Exercise 1: Test set minimization</vt:lpstr>
      <vt:lpstr>Fault table for all stuck-at faults</vt:lpstr>
      <vt:lpstr>Fault simulation report for test: 0000 </vt:lpstr>
      <vt:lpstr>Fault table for all stuck-at faults</vt:lpstr>
      <vt:lpstr>Fault table for all stuck-at faults</vt:lpstr>
      <vt:lpstr>Fault equivalence classes</vt:lpstr>
      <vt:lpstr>Reduced fault table</vt:lpstr>
      <vt:lpstr>Reduced fault table</vt:lpstr>
      <vt:lpstr>VLSI testing</vt:lpstr>
      <vt:lpstr>Exercise 1: Removal of redundancy </vt:lpstr>
      <vt:lpstr>Simulation of redundant circuit</vt:lpstr>
      <vt:lpstr>ATPG report</vt:lpstr>
      <vt:lpstr>Redundant logic</vt:lpstr>
      <vt:lpstr>After modification</vt:lpstr>
      <vt:lpstr>Comparison of waveforms</vt:lpstr>
      <vt:lpstr>Exercise 2: Test point insertion </vt:lpstr>
      <vt:lpstr>ATPG report</vt:lpstr>
      <vt:lpstr>New observation point</vt:lpstr>
      <vt:lpstr>ATPG report</vt:lpstr>
      <vt:lpstr>New test points</vt:lpstr>
      <vt:lpstr>ATPG report</vt:lpstr>
      <vt:lpstr>Circuit with test points</vt:lpstr>
      <vt:lpstr>ATPG report</vt:lpstr>
      <vt:lpstr>VLSI testing</vt:lpstr>
      <vt:lpstr>Fibonacci LFSR</vt:lpstr>
      <vt:lpstr>Fibonacci LFSR</vt:lpstr>
      <vt:lpstr>Fibonacci LFSR</vt:lpstr>
      <vt:lpstr>Galois LFSR</vt:lpstr>
      <vt:lpstr>Galois LFSR</vt:lpstr>
      <vt:lpstr>Galois LFSR</vt:lpstr>
      <vt:lpstr>Exercise 2</vt:lpstr>
      <vt:lpstr>Fault coverage</vt:lpstr>
      <vt:lpstr>Fault coverage</vt:lpstr>
      <vt:lpstr>Fault coverage</vt:lpstr>
      <vt:lpstr>VLSI testing</vt:lpstr>
      <vt:lpstr>Exercise 1: Scan insertion flow</vt:lpstr>
      <vt:lpstr>Leonardo Spectrum – design synthesis</vt:lpstr>
      <vt:lpstr>Tessent Scan – scan chains insertion</vt:lpstr>
      <vt:lpstr>Exercise 2: Test generation flow</vt:lpstr>
      <vt:lpstr>Tessent Scan – scan chains insertion</vt:lpstr>
      <vt:lpstr>FastScan – test pattern generation</vt:lpstr>
      <vt:lpstr>VLSI testing</vt:lpstr>
      <vt:lpstr>Exercise 1: BIST</vt:lpstr>
      <vt:lpstr>BIST</vt:lpstr>
      <vt:lpstr>BIST</vt:lpstr>
      <vt:lpstr>BIST</vt:lpstr>
      <vt:lpstr>BIST</vt:lpstr>
      <vt:lpstr>BIST</vt:lpstr>
      <vt:lpstr>BIST</vt:lpstr>
      <vt:lpstr>VLSI testing</vt:lpstr>
      <vt:lpstr>Exercise 1: Test compression flow</vt:lpstr>
      <vt:lpstr>Leonardo Spectrum – design synthesis</vt:lpstr>
      <vt:lpstr>Tessent Scan – scan insertion</vt:lpstr>
      <vt:lpstr>TestKompress – test generation</vt:lpstr>
      <vt:lpstr>TestKompress – EDT logic</vt:lpstr>
      <vt:lpstr>Leonardo Spectrum – test logic synthesis</vt:lpstr>
      <vt:lpstr>TestKompress – test generation</vt:lpstr>
      <vt:lpstr>VLSI testing</vt:lpstr>
      <vt:lpstr>Exercise 1: Logic-level diagnosis</vt:lpstr>
      <vt:lpstr>Test pattern generation</vt:lpstr>
      <vt:lpstr>Fault equivalence classes</vt:lpstr>
      <vt:lpstr>Fault simulation</vt:lpstr>
      <vt:lpstr>Fault simulation</vt:lpstr>
      <vt:lpstr>Fault simulation</vt:lpstr>
      <vt:lpstr>Diagnostic tree</vt:lpstr>
      <vt:lpstr>Case study</vt:lpstr>
      <vt:lpstr>Diagnostic tree - circuit I</vt:lpstr>
      <vt:lpstr>Case study</vt:lpstr>
      <vt:lpstr>Diagnostic tree – circuit II</vt:lpstr>
      <vt:lpstr>Case study</vt:lpstr>
      <vt:lpstr>Improving the fault resolution</vt:lpstr>
      <vt:lpstr>Fault simulation</vt:lpstr>
      <vt:lpstr>Improving the fault resolution</vt:lpstr>
      <vt:lpstr>Enhanced diagnostic tree</vt:lpstr>
      <vt:lpstr>VLSI testing</vt:lpstr>
      <vt:lpstr>Iterative pattern generation</vt:lpstr>
      <vt:lpstr>Iterative pattern generation</vt:lpstr>
      <vt:lpstr>Emulation of the failure</vt:lpstr>
      <vt:lpstr>Diagnosis performance</vt:lpstr>
      <vt:lpstr>Diagnosis performance</vt:lpstr>
      <vt:lpstr>VLSI testing</vt:lpstr>
      <vt:lpstr>Memory BIST architecture</vt:lpstr>
      <vt:lpstr>Data backgrounds for word memories</vt:lpstr>
      <vt:lpstr>User-defined algorithm</vt:lpstr>
      <vt:lpstr>User-defined algorithm</vt:lpstr>
      <vt:lpstr>User-defined algorithm</vt:lpstr>
      <vt:lpstr>User-defined algorithm</vt:lpstr>
      <vt:lpstr>User-defined algorithm</vt:lpstr>
      <vt:lpstr>Algorithm verification</vt:lpstr>
    </vt:vector>
  </TitlesOfParts>
  <Company>Politechnia Poznanska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VLSI testing</dc:title>
  <dc:creator>Jerzy Tyszer</dc:creator>
  <cp:lastModifiedBy>Swanson, Bruce</cp:lastModifiedBy>
  <cp:revision>1253</cp:revision>
  <cp:lastPrinted>2009-12-16T15:27:26Z</cp:lastPrinted>
  <dcterms:created xsi:type="dcterms:W3CDTF">2011-02-14T14:28:08Z</dcterms:created>
  <dcterms:modified xsi:type="dcterms:W3CDTF">2014-02-11T17:46:25Z</dcterms:modified>
</cp:coreProperties>
</file>