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2.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2.xml" ContentType="application/vnd.openxmlformats-officedocument.drawingml.chart+xml"/>
  <Override PartName="/ppt/embeddings/oleObject3.bin" ContentType="application/vnd.openxmlformats-officedocument.oleObject"/>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6"/>
  </p:notesMasterIdLst>
  <p:handoutMasterIdLst>
    <p:handoutMasterId r:id="rId67"/>
  </p:handoutMasterIdLst>
  <p:sldIdLst>
    <p:sldId id="552" r:id="rId2"/>
    <p:sldId id="464" r:id="rId3"/>
    <p:sldId id="465" r:id="rId4"/>
    <p:sldId id="528" r:id="rId5"/>
    <p:sldId id="492" r:id="rId6"/>
    <p:sldId id="468" r:id="rId7"/>
    <p:sldId id="469" r:id="rId8"/>
    <p:sldId id="471" r:id="rId9"/>
    <p:sldId id="540" r:id="rId10"/>
    <p:sldId id="470" r:id="rId11"/>
    <p:sldId id="545" r:id="rId12"/>
    <p:sldId id="518" r:id="rId13"/>
    <p:sldId id="411" r:id="rId14"/>
    <p:sldId id="295" r:id="rId15"/>
    <p:sldId id="342" r:id="rId16"/>
    <p:sldId id="343" r:id="rId17"/>
    <p:sldId id="344" r:id="rId18"/>
    <p:sldId id="345" r:id="rId19"/>
    <p:sldId id="346" r:id="rId20"/>
    <p:sldId id="476" r:id="rId21"/>
    <p:sldId id="526" r:id="rId22"/>
    <p:sldId id="478" r:id="rId23"/>
    <p:sldId id="499" r:id="rId24"/>
    <p:sldId id="536" r:id="rId25"/>
    <p:sldId id="479" r:id="rId26"/>
    <p:sldId id="501" r:id="rId27"/>
    <p:sldId id="527" r:id="rId28"/>
    <p:sldId id="556" r:id="rId29"/>
    <p:sldId id="555" r:id="rId30"/>
    <p:sldId id="482" r:id="rId31"/>
    <p:sldId id="485" r:id="rId32"/>
    <p:sldId id="483" r:id="rId33"/>
    <p:sldId id="473" r:id="rId34"/>
    <p:sldId id="495" r:id="rId35"/>
    <p:sldId id="504" r:id="rId36"/>
    <p:sldId id="533" r:id="rId37"/>
    <p:sldId id="539" r:id="rId38"/>
    <p:sldId id="486" r:id="rId39"/>
    <p:sldId id="558" r:id="rId40"/>
    <p:sldId id="557" r:id="rId41"/>
    <p:sldId id="487" r:id="rId42"/>
    <p:sldId id="535" r:id="rId43"/>
    <p:sldId id="489" r:id="rId44"/>
    <p:sldId id="506" r:id="rId45"/>
    <p:sldId id="507" r:id="rId46"/>
    <p:sldId id="508" r:id="rId47"/>
    <p:sldId id="530" r:id="rId48"/>
    <p:sldId id="529" r:id="rId49"/>
    <p:sldId id="531" r:id="rId50"/>
    <p:sldId id="511" r:id="rId51"/>
    <p:sldId id="512" r:id="rId52"/>
    <p:sldId id="532" r:id="rId53"/>
    <p:sldId id="562" r:id="rId54"/>
    <p:sldId id="563" r:id="rId55"/>
    <p:sldId id="564" r:id="rId56"/>
    <p:sldId id="565" r:id="rId57"/>
    <p:sldId id="566" r:id="rId58"/>
    <p:sldId id="567" r:id="rId59"/>
    <p:sldId id="568" r:id="rId60"/>
    <p:sldId id="569" r:id="rId61"/>
    <p:sldId id="570" r:id="rId62"/>
    <p:sldId id="571" r:id="rId63"/>
    <p:sldId id="572" r:id="rId64"/>
    <p:sldId id="573" r:id="rId6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763" autoAdjust="0"/>
  </p:normalViewPr>
  <p:slideViewPr>
    <p:cSldViewPr snapToGrid="0" snapToObjects="1">
      <p:cViewPr varScale="1">
        <p:scale>
          <a:sx n="88" d="100"/>
          <a:sy n="88" d="100"/>
        </p:scale>
        <p:origin x="-1712" y="-120"/>
      </p:cViewPr>
      <p:guideLst>
        <p:guide orient="horz" pos="2160"/>
        <p:guide pos="2880"/>
      </p:guideLst>
    </p:cSldViewPr>
  </p:slideViewPr>
  <p:notesTextViewPr>
    <p:cViewPr>
      <p:scale>
        <a:sx n="125" d="100"/>
        <a:sy n="125" d="100"/>
      </p:scale>
      <p:origin x="0" y="0"/>
    </p:cViewPr>
  </p:notesTextViewPr>
  <p:sorterViewPr>
    <p:cViewPr>
      <p:scale>
        <a:sx n="100" d="100"/>
        <a:sy n="100" d="100"/>
      </p:scale>
      <p:origin x="0" y="12288"/>
    </p:cViewPr>
  </p:sorterViewPr>
  <p:notesViewPr>
    <p:cSldViewPr snapToGrid="0" snapToObjects="1">
      <p:cViewPr>
        <p:scale>
          <a:sx n="150" d="100"/>
          <a:sy n="150" d="100"/>
        </p:scale>
        <p:origin x="-1416" y="35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notesMaster" Target="notesMasters/notesMaster1.xml"/><Relationship Id="rId67" Type="http://schemas.openxmlformats.org/officeDocument/2006/relationships/handoutMaster" Target="handoutMasters/handoutMaster1.xml"/><Relationship Id="rId68" Type="http://schemas.openxmlformats.org/officeDocument/2006/relationships/printerSettings" Target="printerSettings/printerSettings1.bin"/><Relationship Id="rId69" Type="http://schemas.openxmlformats.org/officeDocument/2006/relationships/presProps" Target="pres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3.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143034377699"/>
          <c:y val="0.0499111459815292"/>
          <c:w val="0.796774193548387"/>
          <c:h val="0.799126637554585"/>
        </c:manualLayout>
      </c:layout>
      <c:lineChart>
        <c:grouping val="standard"/>
        <c:varyColors val="0"/>
        <c:ser>
          <c:idx val="1"/>
          <c:order val="0"/>
          <c:tx>
            <c:strRef>
              <c:f>Sheet1!$A$2</c:f>
              <c:strCache>
                <c:ptCount val="1"/>
                <c:pt idx="0">
                  <c:v>Gate count</c:v>
                </c:pt>
              </c:strCache>
            </c:strRef>
          </c:tx>
          <c:spPr>
            <a:ln w="35176">
              <a:solidFill>
                <a:srgbClr val="DD0806"/>
              </a:solidFill>
              <a:prstDash val="solid"/>
            </a:ln>
          </c:spPr>
          <c:marker>
            <c:symbol val="square"/>
            <c:size val="8"/>
            <c:spPr>
              <a:solidFill>
                <a:srgbClr val="FCF305"/>
              </a:solidFill>
              <a:ln>
                <a:solidFill>
                  <a:srgbClr val="000000"/>
                </a:solidFill>
                <a:prstDash val="solid"/>
              </a:ln>
            </c:spPr>
          </c:marker>
          <c:cat>
            <c:numRef>
              <c:f>Sheet1!$B$1:$I$1</c:f>
              <c:numCache>
                <c:formatCode>General</c:formatCode>
                <c:ptCount val="8"/>
                <c:pt idx="0">
                  <c:v>0.0</c:v>
                </c:pt>
                <c:pt idx="1">
                  <c:v>1.0</c:v>
                </c:pt>
                <c:pt idx="2">
                  <c:v>2.0</c:v>
                </c:pt>
                <c:pt idx="3">
                  <c:v>3.0</c:v>
                </c:pt>
                <c:pt idx="4">
                  <c:v>4.0</c:v>
                </c:pt>
                <c:pt idx="5">
                  <c:v>5.0</c:v>
                </c:pt>
                <c:pt idx="6">
                  <c:v>6.0</c:v>
                </c:pt>
                <c:pt idx="7">
                  <c:v>7.0</c:v>
                </c:pt>
              </c:numCache>
            </c:numRef>
          </c:cat>
          <c:val>
            <c:numRef>
              <c:f>Sheet1!$B$2:$I$2</c:f>
              <c:numCache>
                <c:formatCode>General</c:formatCode>
                <c:ptCount val="8"/>
                <c:pt idx="0">
                  <c:v>1.0</c:v>
                </c:pt>
                <c:pt idx="1">
                  <c:v>2.0</c:v>
                </c:pt>
                <c:pt idx="2">
                  <c:v>4.0</c:v>
                </c:pt>
                <c:pt idx="3">
                  <c:v>8.0</c:v>
                </c:pt>
                <c:pt idx="4">
                  <c:v>16.0</c:v>
                </c:pt>
                <c:pt idx="5">
                  <c:v>32.0</c:v>
                </c:pt>
                <c:pt idx="6">
                  <c:v>64.0</c:v>
                </c:pt>
                <c:pt idx="7">
                  <c:v>128.0</c:v>
                </c:pt>
              </c:numCache>
            </c:numRef>
          </c:val>
          <c:smooth val="0"/>
        </c:ser>
        <c:ser>
          <c:idx val="0"/>
          <c:order val="1"/>
          <c:tx>
            <c:strRef>
              <c:f>Sheet1!$A$3</c:f>
              <c:strCache>
                <c:ptCount val="1"/>
                <c:pt idx="0">
                  <c:v>Volume</c:v>
                </c:pt>
              </c:strCache>
            </c:strRef>
          </c:tx>
          <c:spPr>
            <a:ln w="35176">
              <a:solidFill>
                <a:srgbClr val="DD0806"/>
              </a:solidFill>
              <a:prstDash val="solid"/>
            </a:ln>
          </c:spPr>
          <c:marker>
            <c:symbol val="circle"/>
            <c:size val="9"/>
            <c:spPr>
              <a:solidFill>
                <a:srgbClr val="FCF305"/>
              </a:solidFill>
              <a:ln>
                <a:solidFill>
                  <a:srgbClr val="000000"/>
                </a:solidFill>
                <a:prstDash val="solid"/>
              </a:ln>
            </c:spPr>
          </c:marker>
          <c:cat>
            <c:numRef>
              <c:f>Sheet1!$B$1:$I$1</c:f>
              <c:numCache>
                <c:formatCode>General</c:formatCode>
                <c:ptCount val="8"/>
                <c:pt idx="0">
                  <c:v>0.0</c:v>
                </c:pt>
                <c:pt idx="1">
                  <c:v>1.0</c:v>
                </c:pt>
                <c:pt idx="2">
                  <c:v>2.0</c:v>
                </c:pt>
                <c:pt idx="3">
                  <c:v>3.0</c:v>
                </c:pt>
                <c:pt idx="4">
                  <c:v>4.0</c:v>
                </c:pt>
                <c:pt idx="5">
                  <c:v>5.0</c:v>
                </c:pt>
                <c:pt idx="6">
                  <c:v>6.0</c:v>
                </c:pt>
                <c:pt idx="7">
                  <c:v>7.0</c:v>
                </c:pt>
              </c:numCache>
            </c:numRef>
          </c:cat>
          <c:val>
            <c:numRef>
              <c:f>Sheet1!$B$3:$I$3</c:f>
              <c:numCache>
                <c:formatCode>General</c:formatCode>
                <c:ptCount val="8"/>
                <c:pt idx="0">
                  <c:v>1.0</c:v>
                </c:pt>
                <c:pt idx="1">
                  <c:v>2.0</c:v>
                </c:pt>
                <c:pt idx="2">
                  <c:v>8.0</c:v>
                </c:pt>
                <c:pt idx="3">
                  <c:v>16.0</c:v>
                </c:pt>
                <c:pt idx="4">
                  <c:v>64.0</c:v>
                </c:pt>
                <c:pt idx="5">
                  <c:v>128.0</c:v>
                </c:pt>
                <c:pt idx="6">
                  <c:v>512.0</c:v>
                </c:pt>
                <c:pt idx="7">
                  <c:v>1024.0</c:v>
                </c:pt>
              </c:numCache>
            </c:numRef>
          </c:val>
          <c:smooth val="1"/>
        </c:ser>
        <c:dLbls>
          <c:showLegendKey val="0"/>
          <c:showVal val="0"/>
          <c:showCatName val="0"/>
          <c:showSerName val="0"/>
          <c:showPercent val="0"/>
          <c:showBubbleSize val="0"/>
        </c:dLbls>
        <c:dropLines>
          <c:spPr>
            <a:ln w="11725">
              <a:solidFill>
                <a:srgbClr val="000000"/>
              </a:solidFill>
              <a:prstDash val="solid"/>
            </a:ln>
          </c:spPr>
        </c:dropLines>
        <c:marker val="1"/>
        <c:smooth val="0"/>
        <c:axId val="-2095412456"/>
        <c:axId val="-2057706680"/>
      </c:lineChart>
      <c:catAx>
        <c:axId val="-2095412456"/>
        <c:scaling>
          <c:orientation val="minMax"/>
        </c:scaling>
        <c:delete val="0"/>
        <c:axPos val="b"/>
        <c:majorGridlines>
          <c:spPr>
            <a:ln w="2931">
              <a:solidFill>
                <a:srgbClr val="000000"/>
              </a:solidFill>
              <a:prstDash val="solid"/>
            </a:ln>
          </c:spPr>
        </c:majorGridlines>
        <c:numFmt formatCode="General" sourceLinked="1"/>
        <c:majorTickMark val="out"/>
        <c:minorTickMark val="none"/>
        <c:tickLblPos val="nextTo"/>
        <c:spPr>
          <a:ln w="11725">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en-US"/>
          </a:p>
        </c:txPr>
        <c:crossAx val="-2057706680"/>
        <c:crossesAt val="0.1"/>
        <c:auto val="1"/>
        <c:lblAlgn val="ctr"/>
        <c:lblOffset val="100"/>
        <c:tickLblSkip val="1"/>
        <c:tickMarkSkip val="1"/>
        <c:noMultiLvlLbl val="0"/>
      </c:catAx>
      <c:valAx>
        <c:axId val="-2057706680"/>
        <c:scaling>
          <c:logBase val="10.0"/>
          <c:orientation val="minMax"/>
          <c:max val="1000.0"/>
          <c:min val="0.1"/>
        </c:scaling>
        <c:delete val="0"/>
        <c:axPos val="l"/>
        <c:majorGridlines>
          <c:spPr>
            <a:ln w="11725">
              <a:solidFill>
                <a:srgbClr val="000000"/>
              </a:solidFill>
              <a:prstDash val="solid"/>
            </a:ln>
          </c:spPr>
        </c:majorGridlines>
        <c:numFmt formatCode="General" sourceLinked="1"/>
        <c:majorTickMark val="out"/>
        <c:minorTickMark val="out"/>
        <c:tickLblPos val="nextTo"/>
        <c:spPr>
          <a:ln w="11725">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en-US"/>
          </a:p>
        </c:txPr>
        <c:crossAx val="-2095412456"/>
        <c:crosses val="autoZero"/>
        <c:crossBetween val="midCat"/>
        <c:majorUnit val="10.0"/>
        <c:minorUnit val="10.0"/>
      </c:valAx>
      <c:spPr>
        <a:noFill/>
        <a:ln w="23451">
          <a:noFill/>
        </a:ln>
      </c:spPr>
    </c:plotArea>
    <c:plotVisOnly val="1"/>
    <c:dispBlanksAs val="gap"/>
    <c:showDLblsOverMax val="0"/>
  </c:chart>
  <c:spPr>
    <a:noFill/>
    <a:ln>
      <a:noFill/>
    </a:ln>
  </c:spPr>
  <c:txPr>
    <a:bodyPr/>
    <a:lstStyle/>
    <a:p>
      <a:pPr>
        <a:defRPr sz="1016" b="1"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54870775347912"/>
          <c:y val="0.064"/>
          <c:w val="0.878727634194831"/>
          <c:h val="0.816"/>
        </c:manualLayout>
      </c:layout>
      <c:lineChart>
        <c:grouping val="standard"/>
        <c:varyColors val="0"/>
        <c:ser>
          <c:idx val="3"/>
          <c:order val="0"/>
          <c:tx>
            <c:strRef>
              <c:f>Sheet1!$A$2</c:f>
              <c:strCache>
                <c:ptCount val="1"/>
                <c:pt idx="0">
                  <c:v>injected</c:v>
                </c:pt>
              </c:strCache>
            </c:strRef>
          </c:tx>
          <c:spPr>
            <a:ln w="25043">
              <a:solidFill>
                <a:srgbClr val="DD0806"/>
              </a:solidFill>
              <a:prstDash val="solid"/>
            </a:ln>
          </c:spPr>
          <c:marker>
            <c:symbol val="circle"/>
            <c:size val="8"/>
            <c:spPr>
              <a:solidFill>
                <a:srgbClr val="FFFFFF"/>
              </a:solidFill>
              <a:ln>
                <a:solidFill>
                  <a:srgbClr val="000000"/>
                </a:solidFill>
                <a:prstDash val="solid"/>
              </a:ln>
            </c:spPr>
          </c:marker>
          <c:cat>
            <c:numRef>
              <c:f>Sheet1!$B$1:$R$1</c:f>
              <c:numCache>
                <c:formatCode>General</c:formatCode>
                <c:ptCount val="17"/>
                <c:pt idx="0">
                  <c:v>32.0</c:v>
                </c:pt>
                <c:pt idx="1">
                  <c:v>40.0</c:v>
                </c:pt>
                <c:pt idx="2">
                  <c:v>48.0</c:v>
                </c:pt>
                <c:pt idx="3">
                  <c:v>56.0</c:v>
                </c:pt>
                <c:pt idx="4">
                  <c:v>64.0</c:v>
                </c:pt>
                <c:pt idx="5">
                  <c:v>72.0</c:v>
                </c:pt>
                <c:pt idx="6">
                  <c:v>80.0</c:v>
                </c:pt>
                <c:pt idx="7">
                  <c:v>88.0</c:v>
                </c:pt>
                <c:pt idx="8">
                  <c:v>96.0</c:v>
                </c:pt>
                <c:pt idx="9">
                  <c:v>104.0</c:v>
                </c:pt>
                <c:pt idx="10">
                  <c:v>112.0</c:v>
                </c:pt>
                <c:pt idx="11">
                  <c:v>120.0</c:v>
                </c:pt>
                <c:pt idx="12">
                  <c:v>128.0</c:v>
                </c:pt>
                <c:pt idx="13">
                  <c:v>136.0</c:v>
                </c:pt>
                <c:pt idx="14">
                  <c:v>144.0</c:v>
                </c:pt>
                <c:pt idx="15">
                  <c:v>152.0</c:v>
                </c:pt>
                <c:pt idx="16">
                  <c:v>160.0</c:v>
                </c:pt>
              </c:numCache>
            </c:numRef>
          </c:cat>
          <c:val>
            <c:numRef>
              <c:f>Sheet1!$B$2:$R$2</c:f>
              <c:numCache>
                <c:formatCode>General</c:formatCode>
                <c:ptCount val="17"/>
                <c:pt idx="0">
                  <c:v>2072.0</c:v>
                </c:pt>
                <c:pt idx="1">
                  <c:v>2078.0</c:v>
                </c:pt>
                <c:pt idx="2">
                  <c:v>2084.0</c:v>
                </c:pt>
                <c:pt idx="3">
                  <c:v>2090.0</c:v>
                </c:pt>
                <c:pt idx="4">
                  <c:v>2096.0</c:v>
                </c:pt>
                <c:pt idx="5">
                  <c:v>2102.0</c:v>
                </c:pt>
                <c:pt idx="6">
                  <c:v>2108.0</c:v>
                </c:pt>
                <c:pt idx="7">
                  <c:v>2114.0</c:v>
                </c:pt>
                <c:pt idx="8">
                  <c:v>2120.0</c:v>
                </c:pt>
                <c:pt idx="9">
                  <c:v>2126.0</c:v>
                </c:pt>
                <c:pt idx="10">
                  <c:v>2132.0</c:v>
                </c:pt>
                <c:pt idx="11">
                  <c:v>2138.0</c:v>
                </c:pt>
                <c:pt idx="12">
                  <c:v>2144.0</c:v>
                </c:pt>
                <c:pt idx="13">
                  <c:v>2150.0</c:v>
                </c:pt>
                <c:pt idx="14">
                  <c:v>2156.0</c:v>
                </c:pt>
                <c:pt idx="15">
                  <c:v>2162.0</c:v>
                </c:pt>
                <c:pt idx="16">
                  <c:v>2168.0</c:v>
                </c:pt>
              </c:numCache>
            </c:numRef>
          </c:val>
          <c:smooth val="0"/>
        </c:ser>
        <c:ser>
          <c:idx val="0"/>
          <c:order val="1"/>
          <c:tx>
            <c:strRef>
              <c:f>Sheet1!$A$3</c:f>
              <c:strCache>
                <c:ptCount val="1"/>
                <c:pt idx="0">
                  <c:v>128</c:v>
                </c:pt>
              </c:strCache>
            </c:strRef>
          </c:tx>
          <c:spPr>
            <a:ln w="25043">
              <a:solidFill>
                <a:srgbClr val="DD0806"/>
              </a:solidFill>
              <a:prstDash val="solid"/>
            </a:ln>
          </c:spPr>
          <c:marker>
            <c:symbol val="diamond"/>
            <c:size val="6"/>
            <c:spPr>
              <a:solidFill>
                <a:srgbClr val="63AAFE"/>
              </a:solidFill>
              <a:ln>
                <a:solidFill>
                  <a:srgbClr val="63AAFE"/>
                </a:solidFill>
                <a:prstDash val="solid"/>
              </a:ln>
            </c:spPr>
          </c:marker>
          <c:cat>
            <c:numRef>
              <c:f>Sheet1!$B$1:$R$1</c:f>
              <c:numCache>
                <c:formatCode>General</c:formatCode>
                <c:ptCount val="17"/>
                <c:pt idx="0">
                  <c:v>32.0</c:v>
                </c:pt>
                <c:pt idx="1">
                  <c:v>40.0</c:v>
                </c:pt>
                <c:pt idx="2">
                  <c:v>48.0</c:v>
                </c:pt>
                <c:pt idx="3">
                  <c:v>56.0</c:v>
                </c:pt>
                <c:pt idx="4">
                  <c:v>64.0</c:v>
                </c:pt>
                <c:pt idx="5">
                  <c:v>72.0</c:v>
                </c:pt>
                <c:pt idx="6">
                  <c:v>80.0</c:v>
                </c:pt>
                <c:pt idx="7">
                  <c:v>88.0</c:v>
                </c:pt>
                <c:pt idx="8">
                  <c:v>96.0</c:v>
                </c:pt>
                <c:pt idx="9">
                  <c:v>104.0</c:v>
                </c:pt>
                <c:pt idx="10">
                  <c:v>112.0</c:v>
                </c:pt>
                <c:pt idx="11">
                  <c:v>120.0</c:v>
                </c:pt>
                <c:pt idx="12">
                  <c:v>128.0</c:v>
                </c:pt>
                <c:pt idx="13">
                  <c:v>136.0</c:v>
                </c:pt>
                <c:pt idx="14">
                  <c:v>144.0</c:v>
                </c:pt>
                <c:pt idx="15">
                  <c:v>152.0</c:v>
                </c:pt>
                <c:pt idx="16">
                  <c:v>160.0</c:v>
                </c:pt>
              </c:numCache>
            </c:numRef>
          </c:cat>
          <c:val>
            <c:numRef>
              <c:f>Sheet1!$B$3:$R$3</c:f>
              <c:numCache>
                <c:formatCode>General</c:formatCode>
                <c:ptCount val="17"/>
                <c:pt idx="0">
                  <c:v>1597.1</c:v>
                </c:pt>
                <c:pt idx="1">
                  <c:v>1838.2</c:v>
                </c:pt>
                <c:pt idx="2">
                  <c:v>1898.1</c:v>
                </c:pt>
                <c:pt idx="3">
                  <c:v>1984.0</c:v>
                </c:pt>
                <c:pt idx="4">
                  <c:v>2019.8</c:v>
                </c:pt>
                <c:pt idx="5">
                  <c:v>2036.2</c:v>
                </c:pt>
                <c:pt idx="6">
                  <c:v>2038.4</c:v>
                </c:pt>
                <c:pt idx="7">
                  <c:v>2061.6</c:v>
                </c:pt>
                <c:pt idx="8">
                  <c:v>2076.3</c:v>
                </c:pt>
                <c:pt idx="9">
                  <c:v>2084.8</c:v>
                </c:pt>
                <c:pt idx="10">
                  <c:v>2083.6</c:v>
                </c:pt>
                <c:pt idx="11">
                  <c:v>2100.6</c:v>
                </c:pt>
                <c:pt idx="12">
                  <c:v>2105.4</c:v>
                </c:pt>
                <c:pt idx="13">
                  <c:v>2105.0</c:v>
                </c:pt>
                <c:pt idx="14">
                  <c:v>2118.0</c:v>
                </c:pt>
                <c:pt idx="15">
                  <c:v>2116.0</c:v>
                </c:pt>
                <c:pt idx="16">
                  <c:v>2128.0</c:v>
                </c:pt>
              </c:numCache>
            </c:numRef>
          </c:val>
          <c:smooth val="0"/>
        </c:ser>
        <c:ser>
          <c:idx val="1"/>
          <c:order val="2"/>
          <c:tx>
            <c:strRef>
              <c:f>Sheet1!$A$4</c:f>
              <c:strCache>
                <c:ptCount val="1"/>
                <c:pt idx="0">
                  <c:v>256</c:v>
                </c:pt>
              </c:strCache>
            </c:strRef>
          </c:tx>
          <c:spPr>
            <a:ln w="12522">
              <a:solidFill>
                <a:srgbClr val="FCF305"/>
              </a:solidFill>
              <a:prstDash val="solid"/>
            </a:ln>
          </c:spPr>
          <c:marker>
            <c:symbol val="square"/>
            <c:size val="4"/>
            <c:spPr>
              <a:solidFill>
                <a:srgbClr val="DD2D32"/>
              </a:solidFill>
              <a:ln>
                <a:solidFill>
                  <a:srgbClr val="DD2D32"/>
                </a:solidFill>
                <a:prstDash val="solid"/>
              </a:ln>
            </c:spPr>
          </c:marker>
          <c:cat>
            <c:numRef>
              <c:f>Sheet1!$B$1:$R$1</c:f>
              <c:numCache>
                <c:formatCode>General</c:formatCode>
                <c:ptCount val="17"/>
                <c:pt idx="0">
                  <c:v>32.0</c:v>
                </c:pt>
                <c:pt idx="1">
                  <c:v>40.0</c:v>
                </c:pt>
                <c:pt idx="2">
                  <c:v>48.0</c:v>
                </c:pt>
                <c:pt idx="3">
                  <c:v>56.0</c:v>
                </c:pt>
                <c:pt idx="4">
                  <c:v>64.0</c:v>
                </c:pt>
                <c:pt idx="5">
                  <c:v>72.0</c:v>
                </c:pt>
                <c:pt idx="6">
                  <c:v>80.0</c:v>
                </c:pt>
                <c:pt idx="7">
                  <c:v>88.0</c:v>
                </c:pt>
                <c:pt idx="8">
                  <c:v>96.0</c:v>
                </c:pt>
                <c:pt idx="9">
                  <c:v>104.0</c:v>
                </c:pt>
                <c:pt idx="10">
                  <c:v>112.0</c:v>
                </c:pt>
                <c:pt idx="11">
                  <c:v>120.0</c:v>
                </c:pt>
                <c:pt idx="12">
                  <c:v>128.0</c:v>
                </c:pt>
                <c:pt idx="13">
                  <c:v>136.0</c:v>
                </c:pt>
                <c:pt idx="14">
                  <c:v>144.0</c:v>
                </c:pt>
                <c:pt idx="15">
                  <c:v>152.0</c:v>
                </c:pt>
                <c:pt idx="16">
                  <c:v>160.0</c:v>
                </c:pt>
              </c:numCache>
            </c:numRef>
          </c:cat>
          <c:val>
            <c:numRef>
              <c:f>Sheet1!$B$4:$R$4</c:f>
              <c:numCache>
                <c:formatCode>General</c:formatCode>
                <c:ptCount val="17"/>
                <c:pt idx="0">
                  <c:v>1599.4</c:v>
                </c:pt>
                <c:pt idx="1">
                  <c:v>1833.0</c:v>
                </c:pt>
                <c:pt idx="2">
                  <c:v>1911.0</c:v>
                </c:pt>
                <c:pt idx="3">
                  <c:v>1982.6</c:v>
                </c:pt>
                <c:pt idx="4">
                  <c:v>2010.0</c:v>
                </c:pt>
                <c:pt idx="5">
                  <c:v>2032.0</c:v>
                </c:pt>
                <c:pt idx="6">
                  <c:v>2034.6</c:v>
                </c:pt>
                <c:pt idx="7">
                  <c:v>2052.3</c:v>
                </c:pt>
                <c:pt idx="8">
                  <c:v>2072.1</c:v>
                </c:pt>
                <c:pt idx="9">
                  <c:v>2082.8</c:v>
                </c:pt>
                <c:pt idx="10">
                  <c:v>2081.0</c:v>
                </c:pt>
                <c:pt idx="11">
                  <c:v>2098.2</c:v>
                </c:pt>
                <c:pt idx="12">
                  <c:v>2102.4</c:v>
                </c:pt>
                <c:pt idx="13">
                  <c:v>2094.0</c:v>
                </c:pt>
                <c:pt idx="14">
                  <c:v>2111.0</c:v>
                </c:pt>
                <c:pt idx="15">
                  <c:v>2114.0</c:v>
                </c:pt>
                <c:pt idx="16">
                  <c:v>2128.0</c:v>
                </c:pt>
              </c:numCache>
            </c:numRef>
          </c:val>
          <c:smooth val="0"/>
        </c:ser>
        <c:ser>
          <c:idx val="2"/>
          <c:order val="3"/>
          <c:tx>
            <c:strRef>
              <c:f>Sheet1!$A$5</c:f>
              <c:strCache>
                <c:ptCount val="1"/>
                <c:pt idx="0">
                  <c:v>512</c:v>
                </c:pt>
              </c:strCache>
            </c:strRef>
          </c:tx>
          <c:spPr>
            <a:ln w="25043">
              <a:solidFill>
                <a:srgbClr val="0000D4"/>
              </a:solidFill>
              <a:prstDash val="solid"/>
            </a:ln>
          </c:spPr>
          <c:marker>
            <c:symbol val="triangle"/>
            <c:size val="5"/>
            <c:spPr>
              <a:solidFill>
                <a:srgbClr val="0000D4"/>
              </a:solidFill>
              <a:ln>
                <a:solidFill>
                  <a:srgbClr val="0000D4"/>
                </a:solidFill>
                <a:prstDash val="solid"/>
              </a:ln>
            </c:spPr>
          </c:marker>
          <c:cat>
            <c:numRef>
              <c:f>Sheet1!$B$1:$R$1</c:f>
              <c:numCache>
                <c:formatCode>General</c:formatCode>
                <c:ptCount val="17"/>
                <c:pt idx="0">
                  <c:v>32.0</c:v>
                </c:pt>
                <c:pt idx="1">
                  <c:v>40.0</c:v>
                </c:pt>
                <c:pt idx="2">
                  <c:v>48.0</c:v>
                </c:pt>
                <c:pt idx="3">
                  <c:v>56.0</c:v>
                </c:pt>
                <c:pt idx="4">
                  <c:v>64.0</c:v>
                </c:pt>
                <c:pt idx="5">
                  <c:v>72.0</c:v>
                </c:pt>
                <c:pt idx="6">
                  <c:v>80.0</c:v>
                </c:pt>
                <c:pt idx="7">
                  <c:v>88.0</c:v>
                </c:pt>
                <c:pt idx="8">
                  <c:v>96.0</c:v>
                </c:pt>
                <c:pt idx="9">
                  <c:v>104.0</c:v>
                </c:pt>
                <c:pt idx="10">
                  <c:v>112.0</c:v>
                </c:pt>
                <c:pt idx="11">
                  <c:v>120.0</c:v>
                </c:pt>
                <c:pt idx="12">
                  <c:v>128.0</c:v>
                </c:pt>
                <c:pt idx="13">
                  <c:v>136.0</c:v>
                </c:pt>
                <c:pt idx="14">
                  <c:v>144.0</c:v>
                </c:pt>
                <c:pt idx="15">
                  <c:v>152.0</c:v>
                </c:pt>
                <c:pt idx="16">
                  <c:v>160.0</c:v>
                </c:pt>
              </c:numCache>
            </c:numRef>
          </c:cat>
          <c:val>
            <c:numRef>
              <c:f>Sheet1!$B$5:$R$5</c:f>
              <c:numCache>
                <c:formatCode>General</c:formatCode>
                <c:ptCount val="17"/>
                <c:pt idx="0">
                  <c:v>1579.1</c:v>
                </c:pt>
                <c:pt idx="1">
                  <c:v>1817.4</c:v>
                </c:pt>
                <c:pt idx="2">
                  <c:v>1899.8</c:v>
                </c:pt>
                <c:pt idx="3">
                  <c:v>1964.6</c:v>
                </c:pt>
                <c:pt idx="4">
                  <c:v>2010.5</c:v>
                </c:pt>
                <c:pt idx="5">
                  <c:v>2018.0</c:v>
                </c:pt>
                <c:pt idx="6">
                  <c:v>2045.2</c:v>
                </c:pt>
                <c:pt idx="7">
                  <c:v>2045.3</c:v>
                </c:pt>
                <c:pt idx="8">
                  <c:v>2074.0</c:v>
                </c:pt>
                <c:pt idx="9">
                  <c:v>2079.0</c:v>
                </c:pt>
                <c:pt idx="10">
                  <c:v>2079.0</c:v>
                </c:pt>
                <c:pt idx="11">
                  <c:v>2092.9</c:v>
                </c:pt>
                <c:pt idx="12">
                  <c:v>2100.0</c:v>
                </c:pt>
                <c:pt idx="13">
                  <c:v>2094.0</c:v>
                </c:pt>
                <c:pt idx="14">
                  <c:v>2113.0</c:v>
                </c:pt>
                <c:pt idx="15">
                  <c:v>2114.0</c:v>
                </c:pt>
                <c:pt idx="16">
                  <c:v>2125.0</c:v>
                </c:pt>
              </c:numCache>
            </c:numRef>
          </c:val>
          <c:smooth val="0"/>
        </c:ser>
        <c:ser>
          <c:idx val="4"/>
          <c:order val="4"/>
          <c:tx>
            <c:strRef>
              <c:f>Sheet1!$A$6</c:f>
              <c:strCache>
                <c:ptCount val="1"/>
                <c:pt idx="0">
                  <c:v>1024</c:v>
                </c:pt>
              </c:strCache>
            </c:strRef>
          </c:tx>
          <c:spPr>
            <a:ln w="25043">
              <a:solidFill>
                <a:srgbClr val="000000"/>
              </a:solidFill>
              <a:prstDash val="solid"/>
            </a:ln>
          </c:spPr>
          <c:marker>
            <c:symbol val="star"/>
            <c:size val="5"/>
            <c:spPr>
              <a:noFill/>
              <a:ln>
                <a:solidFill>
                  <a:srgbClr val="000000"/>
                </a:solidFill>
                <a:prstDash val="solid"/>
              </a:ln>
            </c:spPr>
          </c:marker>
          <c:cat>
            <c:numRef>
              <c:f>Sheet1!$B$1:$R$1</c:f>
              <c:numCache>
                <c:formatCode>General</c:formatCode>
                <c:ptCount val="17"/>
                <c:pt idx="0">
                  <c:v>32.0</c:v>
                </c:pt>
                <c:pt idx="1">
                  <c:v>40.0</c:v>
                </c:pt>
                <c:pt idx="2">
                  <c:v>48.0</c:v>
                </c:pt>
                <c:pt idx="3">
                  <c:v>56.0</c:v>
                </c:pt>
                <c:pt idx="4">
                  <c:v>64.0</c:v>
                </c:pt>
                <c:pt idx="5">
                  <c:v>72.0</c:v>
                </c:pt>
                <c:pt idx="6">
                  <c:v>80.0</c:v>
                </c:pt>
                <c:pt idx="7">
                  <c:v>88.0</c:v>
                </c:pt>
                <c:pt idx="8">
                  <c:v>96.0</c:v>
                </c:pt>
                <c:pt idx="9">
                  <c:v>104.0</c:v>
                </c:pt>
                <c:pt idx="10">
                  <c:v>112.0</c:v>
                </c:pt>
                <c:pt idx="11">
                  <c:v>120.0</c:v>
                </c:pt>
                <c:pt idx="12">
                  <c:v>128.0</c:v>
                </c:pt>
                <c:pt idx="13">
                  <c:v>136.0</c:v>
                </c:pt>
                <c:pt idx="14">
                  <c:v>144.0</c:v>
                </c:pt>
                <c:pt idx="15">
                  <c:v>152.0</c:v>
                </c:pt>
                <c:pt idx="16">
                  <c:v>160.0</c:v>
                </c:pt>
              </c:numCache>
            </c:numRef>
          </c:cat>
          <c:val>
            <c:numRef>
              <c:f>Sheet1!$B$6:$R$6</c:f>
              <c:numCache>
                <c:formatCode>General</c:formatCode>
                <c:ptCount val="17"/>
                <c:pt idx="0">
                  <c:v>1779.4</c:v>
                </c:pt>
                <c:pt idx="1">
                  <c:v>1875.0</c:v>
                </c:pt>
                <c:pt idx="2">
                  <c:v>1957.7</c:v>
                </c:pt>
                <c:pt idx="3">
                  <c:v>1994.3</c:v>
                </c:pt>
                <c:pt idx="4">
                  <c:v>2013.2</c:v>
                </c:pt>
                <c:pt idx="5">
                  <c:v>2035.0</c:v>
                </c:pt>
                <c:pt idx="6">
                  <c:v>2042.2</c:v>
                </c:pt>
                <c:pt idx="7">
                  <c:v>2057.1</c:v>
                </c:pt>
                <c:pt idx="8">
                  <c:v>2071.9</c:v>
                </c:pt>
                <c:pt idx="9">
                  <c:v>2072.0</c:v>
                </c:pt>
                <c:pt idx="10">
                  <c:v>2089.0</c:v>
                </c:pt>
                <c:pt idx="11">
                  <c:v>2097.6</c:v>
                </c:pt>
                <c:pt idx="12">
                  <c:v>2090.0</c:v>
                </c:pt>
                <c:pt idx="13">
                  <c:v>2104.0</c:v>
                </c:pt>
                <c:pt idx="14">
                  <c:v>2107.0</c:v>
                </c:pt>
                <c:pt idx="15">
                  <c:v>2117.0</c:v>
                </c:pt>
                <c:pt idx="16">
                  <c:v>2119.0</c:v>
                </c:pt>
              </c:numCache>
            </c:numRef>
          </c:val>
          <c:smooth val="0"/>
        </c:ser>
        <c:dLbls>
          <c:showLegendKey val="0"/>
          <c:showVal val="0"/>
          <c:showCatName val="0"/>
          <c:showSerName val="0"/>
          <c:showPercent val="0"/>
          <c:showBubbleSize val="0"/>
        </c:dLbls>
        <c:marker val="1"/>
        <c:smooth val="0"/>
        <c:axId val="-2031208632"/>
        <c:axId val="-2032081464"/>
      </c:lineChart>
      <c:catAx>
        <c:axId val="-2031208632"/>
        <c:scaling>
          <c:orientation val="minMax"/>
        </c:scaling>
        <c:delete val="0"/>
        <c:axPos val="b"/>
        <c:majorGridlines>
          <c:spPr>
            <a:ln w="3130">
              <a:solidFill>
                <a:srgbClr val="000000"/>
              </a:solidFill>
              <a:prstDash val="solid"/>
            </a:ln>
          </c:spPr>
        </c:majorGridlines>
        <c:numFmt formatCode="General" sourceLinked="1"/>
        <c:majorTickMark val="out"/>
        <c:minorTickMark val="none"/>
        <c:tickLblPos val="nextTo"/>
        <c:spPr>
          <a:ln w="12522">
            <a:solidFill>
              <a:srgbClr val="000000"/>
            </a:solidFill>
            <a:prstDash val="solid"/>
          </a:ln>
        </c:spPr>
        <c:txPr>
          <a:bodyPr rot="0" vert="horz"/>
          <a:lstStyle/>
          <a:p>
            <a:pPr>
              <a:defRPr sz="961" b="0" i="0" u="none" strike="noStrike" baseline="0">
                <a:solidFill>
                  <a:srgbClr val="000000"/>
                </a:solidFill>
                <a:latin typeface="Arial"/>
                <a:ea typeface="Arial"/>
                <a:cs typeface="Arial"/>
              </a:defRPr>
            </a:pPr>
            <a:endParaRPr lang="en-US"/>
          </a:p>
        </c:txPr>
        <c:crossAx val="-2032081464"/>
        <c:crosses val="autoZero"/>
        <c:auto val="1"/>
        <c:lblAlgn val="ctr"/>
        <c:lblOffset val="100"/>
        <c:tickLblSkip val="1"/>
        <c:tickMarkSkip val="1"/>
        <c:noMultiLvlLbl val="0"/>
      </c:catAx>
      <c:valAx>
        <c:axId val="-2032081464"/>
        <c:scaling>
          <c:orientation val="minMax"/>
          <c:max val="2200.0"/>
          <c:min val="1550.0"/>
        </c:scaling>
        <c:delete val="0"/>
        <c:axPos val="l"/>
        <c:majorGridlines>
          <c:spPr>
            <a:ln w="12522">
              <a:solidFill>
                <a:srgbClr val="000000"/>
              </a:solidFill>
              <a:prstDash val="solid"/>
            </a:ln>
          </c:spPr>
        </c:majorGridlines>
        <c:numFmt formatCode="0" sourceLinked="0"/>
        <c:majorTickMark val="out"/>
        <c:minorTickMark val="none"/>
        <c:tickLblPos val="nextTo"/>
        <c:spPr>
          <a:ln w="12522">
            <a:solidFill>
              <a:srgbClr val="000000"/>
            </a:solidFill>
            <a:prstDash val="solid"/>
          </a:ln>
        </c:spPr>
        <c:txPr>
          <a:bodyPr rot="0" vert="horz"/>
          <a:lstStyle/>
          <a:p>
            <a:pPr>
              <a:defRPr sz="1109" b="0" i="0" u="none" strike="noStrike" baseline="0">
                <a:solidFill>
                  <a:srgbClr val="000000"/>
                </a:solidFill>
                <a:latin typeface="Arial"/>
                <a:ea typeface="Arial"/>
                <a:cs typeface="Arial"/>
              </a:defRPr>
            </a:pPr>
            <a:endParaRPr lang="en-US"/>
          </a:p>
        </c:txPr>
        <c:crossAx val="-2031208632"/>
        <c:crosses val="autoZero"/>
        <c:crossBetween val="midCat"/>
      </c:valAx>
      <c:spPr>
        <a:noFill/>
        <a:ln w="25043">
          <a:noFill/>
        </a:ln>
      </c:spPr>
    </c:plotArea>
    <c:plotVisOnly val="1"/>
    <c:dispBlanksAs val="gap"/>
    <c:showDLblsOverMax val="0"/>
  </c:chart>
  <c:spPr>
    <a:noFill/>
    <a:ln>
      <a:noFill/>
    </a:ln>
  </c:spPr>
  <c:txPr>
    <a:bodyPr/>
    <a:lstStyle/>
    <a:p>
      <a:pPr>
        <a:defRPr sz="1430" b="1"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03/12/13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20293038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03/12/13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dirty="0" err="1" smtClean="0"/>
              <a:t>Click</a:t>
            </a:r>
            <a:r>
              <a:rPr lang="pl-PL" dirty="0" smtClean="0"/>
              <a:t> to </a:t>
            </a:r>
            <a:r>
              <a:rPr lang="pl-PL" dirty="0" err="1" smtClean="0"/>
              <a:t>edit</a:t>
            </a:r>
            <a:r>
              <a:rPr lang="pl-PL" dirty="0" smtClean="0"/>
              <a:t> Master </a:t>
            </a:r>
            <a:r>
              <a:rPr lang="pl-PL" dirty="0" err="1" smtClean="0"/>
              <a:t>text</a:t>
            </a:r>
            <a:r>
              <a:rPr lang="pl-PL" dirty="0" smtClean="0"/>
              <a:t> </a:t>
            </a:r>
            <a:r>
              <a:rPr lang="pl-PL" dirty="0" err="1" smtClean="0"/>
              <a:t>styles</a:t>
            </a:r>
            <a:endParaRPr lang="pl-PL" dirty="0" smtClean="0"/>
          </a:p>
          <a:p>
            <a:pPr lvl="1"/>
            <a:r>
              <a:rPr lang="pl-PL" dirty="0" smtClean="0"/>
              <a:t>Second </a:t>
            </a:r>
            <a:r>
              <a:rPr lang="pl-PL" dirty="0" err="1" smtClean="0"/>
              <a:t>level</a:t>
            </a:r>
            <a:endParaRPr lang="pl-PL" dirty="0" smtClean="0"/>
          </a:p>
          <a:p>
            <a:pPr lvl="2"/>
            <a:r>
              <a:rPr lang="pl-PL" dirty="0" smtClean="0"/>
              <a:t>Third </a:t>
            </a:r>
            <a:r>
              <a:rPr lang="pl-PL" dirty="0" err="1" smtClean="0"/>
              <a:t>level</a:t>
            </a:r>
            <a:endParaRPr lang="pl-PL" dirty="0" smtClean="0"/>
          </a:p>
          <a:p>
            <a:pPr lvl="3"/>
            <a:r>
              <a:rPr lang="pl-PL" dirty="0" err="1" smtClean="0"/>
              <a:t>Fourth</a:t>
            </a:r>
            <a:r>
              <a:rPr lang="pl-PL" dirty="0" smtClean="0"/>
              <a:t> </a:t>
            </a:r>
            <a:r>
              <a:rPr lang="pl-PL" dirty="0" err="1" smtClean="0"/>
              <a:t>level</a:t>
            </a:r>
            <a:endParaRPr lang="pl-PL" dirty="0" smtClean="0"/>
          </a:p>
          <a:p>
            <a:pPr lvl="4"/>
            <a:r>
              <a:rPr lang="pl-PL" dirty="0" err="1" smtClean="0"/>
              <a:t>Fifth</a:t>
            </a:r>
            <a:r>
              <a:rPr lang="pl-PL" dirty="0" smtClean="0"/>
              <a:t> </a:t>
            </a:r>
            <a:r>
              <a:rPr lang="pl-PL" dirty="0" err="1" smtClean="0"/>
              <a:t>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309278241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amount of data required to test integrated circuits is growing rapidly in each new generation of technology. Increasing integration density results in larger designs with more scan cells and more faults. Moreover, achieving high test quality in ever smaller geometries requires more test patterns targeting delays and other models beyond stuck-at faults. Conventional external testing involves storing all test vectors and test responses on an external tester. But these testers have limited speed, memory, and I/O channels. The test data bandwidth between the tester and the chip is relatively small; in fact, it is often the bottleneck determining how fast you can test a chip. Testing cannot proceed any faster than the amount of time required to transfer the test data.</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18215919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a:t>
            </a:r>
            <a:r>
              <a:rPr lang="en-US" baseline="0" dirty="0" smtClean="0"/>
              <a:t>t is worth noting that </a:t>
            </a:r>
            <a:r>
              <a:rPr lang="en-US" dirty="0" smtClean="0"/>
              <a:t>the combinational compression </a:t>
            </a:r>
            <a:r>
              <a:rPr lang="en-US" baseline="0" dirty="0" smtClean="0"/>
              <a:t>is relatively easy to integrate with ATPG as the impact of successive seed variables is confined to single clock cycles. It allows test generation programs to easily determine scan cells whose values are already implied by solving equations corresponding to another scan cells of the same time frame (scan slice). Also, </a:t>
            </a:r>
            <a:r>
              <a:rPr lang="en-US" sz="1200" b="0" i="0" u="none" strike="noStrike" kern="1200" baseline="0" dirty="0" smtClean="0">
                <a:solidFill>
                  <a:schemeClr val="tx1"/>
                </a:solidFill>
                <a:latin typeface="+mn-lt"/>
                <a:ea typeface="+mn-ea"/>
                <a:cs typeface="+mn-cs"/>
              </a:rPr>
              <a:t>there are methods for improving the encoding efficiency of combinational linear decompressors by dynamically adjusting the number of scan chains loaded in each clock cycle.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1731614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This is a hybrid solution that combines a combinational compression with a limited buffering of seed variables. If data arriving from the tester in each clock cycle are defined as a “tester slice”, then one way to perform decompression is to store the last tester slice in a register while still using XOR gates to drive each scan chain. The inputs to these XOR gates can be driven by either the current tester slice or a previous tester slice stored in a register. It offers two benefits. One is that free-variables across 2 (or more if needed) tester slices are used to encode each scan slice. By having access to a larger pool of free variables one can handle more efficiently an occasional heavily specified bit slice. The second benefit is that a larger number of unique free variable combinations can be used to drive the scan chains each clock cycle.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2033408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stimuli encoding belongs to the class of sequential compression schemes. It computes an LFSR seed (its initial state) for each test cube – see the next slide. The LFSR, after loading the seed, runs in autonomous mode and produces a test pattern in scan chains. The technique achieves compression by storing only seeds instead of the entire test patterns. The tester remains idle while the LFSR is running in autonomous mode – it is regarded a drawback of the scheme. Therefore, one can use a shadow register for the LFSR to hold the data coming from the tester while the LFSR is running. Moreover, the LFSR must be at least as large as the number of specified bits in the test cube. One way around this is to only decompress a limited number of scan slices per seed.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1039332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kern="1200" dirty="0" smtClean="0">
                <a:solidFill>
                  <a:schemeClr val="tx1"/>
                </a:solidFill>
                <a:effectLst/>
                <a:latin typeface="+mn-lt"/>
                <a:ea typeface="+mn-ea"/>
                <a:cs typeface="+mn-cs"/>
              </a:rPr>
              <a:t>The compression of a test cube is performed by treating LFSR seed bits as Boolean variables. All scan cells are conceptually filled with symbolic expressions that are linear functions of these variables. Given a feedback polynomial, one can obtain a set of linear equations corresponding to scan cells whose values are specified (such scan cells are denoted by red dots in our example). Subsequently, a compressed test pattern (represented by the seed variables) is determined by solving a system of linear equations. If the LFSR is then initialized with these seed variables, all ATPG-specified bits will match. Other (unspecified) bits will be set to pseudorandom values based on the LFSR architecture. </a:t>
            </a:r>
            <a:endParaRPr lang="en-US" b="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1521979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Consider a decompressor </a:t>
            </a:r>
            <a:r>
              <a:rPr lang="en-US" sz="1200" kern="1200" baseline="0" dirty="0" smtClean="0">
                <a:solidFill>
                  <a:schemeClr val="tx1"/>
                </a:solidFill>
                <a:effectLst/>
                <a:latin typeface="+mn-lt"/>
                <a:ea typeface="+mn-ea"/>
                <a:cs typeface="+mn-cs"/>
              </a:rPr>
              <a:t>as</a:t>
            </a:r>
            <a:r>
              <a:rPr lang="en-US" sz="1200" kern="1200" dirty="0" smtClean="0">
                <a:solidFill>
                  <a:schemeClr val="tx1"/>
                </a:solidFill>
                <a:effectLst/>
                <a:latin typeface="+mn-lt"/>
                <a:ea typeface="+mn-ea"/>
                <a:cs typeface="+mn-cs"/>
              </a:rPr>
              <a:t> shown on the slide. The decompressor consists of a</a:t>
            </a:r>
            <a:r>
              <a:rPr lang="en-US" sz="1200" kern="1200" baseline="0" dirty="0" smtClean="0">
                <a:solidFill>
                  <a:schemeClr val="tx1"/>
                </a:solidFill>
                <a:effectLst/>
                <a:latin typeface="+mn-lt"/>
                <a:ea typeface="+mn-ea"/>
                <a:cs typeface="+mn-cs"/>
              </a:rPr>
              <a:t> 6</a:t>
            </a:r>
            <a:r>
              <a:rPr lang="en-US" sz="1200" kern="1200" dirty="0" smtClean="0">
                <a:solidFill>
                  <a:schemeClr val="tx1"/>
                </a:solidFill>
                <a:effectLst/>
                <a:latin typeface="+mn-lt"/>
                <a:ea typeface="+mn-ea"/>
                <a:cs typeface="+mn-cs"/>
              </a:rPr>
              <a:t>-bit LFSR implementing primitive polynomial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6</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+ 1 and the corresponding 8-output phase shifter. The phase shifter is comprised of XOR gates connected as shown. The input variables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b</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a:t>
            </a:r>
            <a:r>
              <a:rPr lang="en-US" sz="1200" kern="1200" baseline="-250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d, e, </a:t>
            </a:r>
            <a:r>
              <a:rPr lang="en-US" sz="1200" i="0" kern="1200" dirty="0" smtClean="0">
                <a:solidFill>
                  <a:schemeClr val="tx1"/>
                </a:solidFill>
                <a:effectLst/>
                <a:latin typeface="+mn-lt"/>
                <a:ea typeface="+mn-ea"/>
                <a:cs typeface="+mn-cs"/>
              </a:rPr>
              <a:t>and</a:t>
            </a:r>
            <a:r>
              <a:rPr lang="en-US" sz="1200" i="1" kern="1200" dirty="0" smtClean="0">
                <a:solidFill>
                  <a:schemeClr val="tx1"/>
                </a:solidFill>
                <a:effectLst/>
                <a:latin typeface="+mn-lt"/>
                <a:ea typeface="+mn-ea"/>
                <a:cs typeface="+mn-cs"/>
              </a:rPr>
              <a:t> f</a:t>
            </a:r>
            <a:r>
              <a:rPr lang="en-US" sz="1200" kern="1200" dirty="0" smtClean="0">
                <a:solidFill>
                  <a:schemeClr val="tx1"/>
                </a:solidFill>
                <a:effectLst/>
                <a:latin typeface="+mn-lt"/>
                <a:ea typeface="+mn-ea"/>
                <a:cs typeface="+mn-cs"/>
              </a:rPr>
              <a:t> are uploaded</a:t>
            </a:r>
            <a:r>
              <a:rPr lang="en-US" sz="1200" kern="1200" baseline="0" dirty="0" smtClean="0">
                <a:solidFill>
                  <a:schemeClr val="tx1"/>
                </a:solidFill>
                <a:effectLst/>
                <a:latin typeface="+mn-lt"/>
                <a:ea typeface="+mn-ea"/>
                <a:cs typeface="+mn-cs"/>
              </a:rPr>
              <a:t> at the beginning of a test.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1008370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Continuous operation of the decompressor yields linear expressions that</a:t>
            </a:r>
            <a:r>
              <a:rPr lang="en-US" sz="1200" kern="1200" baseline="0" dirty="0" smtClean="0">
                <a:solidFill>
                  <a:schemeClr val="tx1"/>
                </a:solidFill>
                <a:effectLst/>
                <a:latin typeface="+mn-lt"/>
                <a:ea typeface="+mn-ea"/>
                <a:cs typeface="+mn-cs"/>
              </a:rPr>
              <a:t> fill successive cells of 8 scan chains as</a:t>
            </a:r>
            <a:r>
              <a:rPr lang="en-US" sz="1200" kern="1200" dirty="0" smtClean="0">
                <a:solidFill>
                  <a:schemeClr val="tx1"/>
                </a:solidFill>
                <a:effectLst/>
                <a:latin typeface="+mn-lt"/>
                <a:ea typeface="+mn-ea"/>
                <a:cs typeface="+mn-cs"/>
              </a:rPr>
              <a:t> shown on the</a:t>
            </a:r>
            <a:r>
              <a:rPr lang="en-US" sz="1200" kern="1200" baseline="0" dirty="0" smtClean="0">
                <a:solidFill>
                  <a:schemeClr val="tx1"/>
                </a:solidFill>
                <a:effectLst/>
                <a:latin typeface="+mn-lt"/>
                <a:ea typeface="+mn-ea"/>
                <a:cs typeface="+mn-cs"/>
              </a:rPr>
              <a:t> slide</a:t>
            </a:r>
            <a:r>
              <a:rPr lang="en-US" sz="1200" kern="1200" dirty="0" smtClean="0">
                <a:solidFill>
                  <a:schemeClr val="tx1"/>
                </a:solidFill>
                <a:effectLst/>
                <a:latin typeface="+mn-lt"/>
                <a:ea typeface="+mn-ea"/>
                <a:cs typeface="+mn-cs"/>
              </a:rPr>
              <a:t> for 8 clock cycles. Once the expressions are determined, a system of linear equations is formed for a test cube. These equations are obtained by selecting expressions corresponding to specified positions in the test cube</a:t>
            </a:r>
            <a:r>
              <a:rPr lang="en-US" sz="1200" kern="1200" baseline="0" dirty="0" smtClean="0">
                <a:solidFill>
                  <a:schemeClr val="tx1"/>
                </a:solidFill>
                <a:effectLst/>
                <a:latin typeface="+mn-lt"/>
                <a:ea typeface="+mn-ea"/>
                <a:cs typeface="+mn-cs"/>
              </a:rPr>
              <a:t> (marked with the red color)</a:t>
            </a:r>
            <a:r>
              <a:rPr lang="en-US" sz="1200" kern="1200" dirty="0" smtClean="0">
                <a:solidFill>
                  <a:schemeClr val="tx1"/>
                </a:solidFill>
                <a:effectLst/>
                <a:latin typeface="+mn-lt"/>
                <a:ea typeface="+mn-ea"/>
                <a:cs typeface="+mn-cs"/>
              </a:rPr>
              <a:t> and assigning values to them. Suppose the decompressor needs to generate a test pattern based on the following test cube (scan shifting is from left to right):</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1 x x x x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x x x 0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x x x x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x x 1 x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x x x x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x x x x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x 0 x x x</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x x x 1 x 0 x x</a:t>
            </a:r>
            <a:r>
              <a:rPr lang="en-US" dirty="0" smtClean="0">
                <a:effectLst/>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denotes a “don’t care” condition. The corresponding compressed pattern can be determined by solving the following system of equations:</a:t>
            </a:r>
            <a:r>
              <a:rPr lang="en-US" dirty="0" smtClean="0">
                <a:effectLst/>
              </a:rPr>
              <a:t> </a:t>
            </a:r>
          </a:p>
          <a:p>
            <a:pPr marL="0" marR="0" indent="0" algn="ctr" defTabSz="457200" rtl="0" eaLnBrk="1" fontAlgn="auto" latinLnBrk="0" hangingPunct="1">
              <a:lnSpc>
                <a:spcPct val="100000"/>
              </a:lnSpc>
              <a:spcBef>
                <a:spcPts val="0"/>
              </a:spcBef>
              <a:spcAft>
                <a:spcPts val="0"/>
              </a:spcAft>
              <a:buClrTx/>
              <a:buSzTx/>
              <a:buFontTx/>
              <a:buNone/>
              <a:tabLst/>
              <a:defRPr/>
            </a:pPr>
            <a:r>
              <a:rPr lang="pl-PL" b="0" i="1" noProof="1" smtClean="0">
                <a:latin typeface="Times New Roman" pitchFamily="-112" charset="0"/>
              </a:rPr>
              <a:t>a</a:t>
            </a:r>
            <a:r>
              <a:rPr lang="pl-PL" b="0" noProof="1" smtClean="0">
                <a:latin typeface="Times New Roman" pitchFamily="-112" charset="0"/>
              </a:rPr>
              <a:t>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e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f =</a:t>
            </a:r>
            <a:r>
              <a:rPr lang="pl-PL" b="0" i="1" baseline="0" noProof="1" smtClean="0">
                <a:latin typeface="Times New Roman" pitchFamily="-112" charset="0"/>
              </a:rPr>
              <a:t> </a:t>
            </a:r>
            <a:r>
              <a:rPr lang="pl-PL" b="0" i="0" baseline="0" noProof="1" smtClean="0">
                <a:latin typeface="Times New Roman" pitchFamily="-112" charset="0"/>
              </a:rPr>
              <a:t>1</a:t>
            </a:r>
            <a:endParaRPr lang="pl-PL" b="0" i="0" noProof="1" smtClean="0">
              <a:latin typeface="Times New Roman" pitchFamily="-112" charset="0"/>
            </a:endParaRPr>
          </a:p>
          <a:p>
            <a:pPr marL="0" marR="0" indent="0" algn="ctr" defTabSz="457200" rtl="0" eaLnBrk="1" fontAlgn="auto" latinLnBrk="0" hangingPunct="1">
              <a:lnSpc>
                <a:spcPct val="100000"/>
              </a:lnSpc>
              <a:spcBef>
                <a:spcPts val="0"/>
              </a:spcBef>
              <a:spcAft>
                <a:spcPts val="0"/>
              </a:spcAft>
              <a:buClrTx/>
              <a:buSzTx/>
              <a:buFontTx/>
              <a:buNone/>
              <a:tabLst/>
              <a:defRPr/>
            </a:pPr>
            <a:r>
              <a:rPr lang="pl-PL" b="0" i="1" noProof="1" smtClean="0">
                <a:latin typeface="Times New Roman" pitchFamily="-112" charset="0"/>
              </a:rPr>
              <a:t>b</a:t>
            </a:r>
            <a:r>
              <a:rPr lang="pl-PL" b="0" noProof="1" smtClean="0">
                <a:latin typeface="Times New Roman" pitchFamily="-112" charset="0"/>
              </a:rPr>
              <a:t>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c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f = </a:t>
            </a:r>
            <a:r>
              <a:rPr lang="pl-PL" b="0" i="0" noProof="1" smtClean="0">
                <a:latin typeface="Times New Roman" pitchFamily="-112" charset="0"/>
              </a:rPr>
              <a:t>0</a:t>
            </a:r>
          </a:p>
          <a:p>
            <a:pPr marL="0" marR="0" indent="0" algn="ctr" defTabSz="457200" rtl="0" eaLnBrk="1" fontAlgn="auto" latinLnBrk="0" hangingPunct="1">
              <a:lnSpc>
                <a:spcPct val="100000"/>
              </a:lnSpc>
              <a:spcBef>
                <a:spcPts val="0"/>
              </a:spcBef>
              <a:spcAft>
                <a:spcPts val="0"/>
              </a:spcAft>
              <a:buClrTx/>
              <a:buSzTx/>
              <a:buFontTx/>
              <a:buNone/>
              <a:tabLst/>
              <a:defRPr/>
            </a:pPr>
            <a:r>
              <a:rPr lang="pl-PL" b="0" i="1" dirty="0" smtClean="0"/>
              <a:t>c</a:t>
            </a:r>
            <a:r>
              <a:rPr lang="en-US" b="0" dirty="0" smtClean="0"/>
              <a:t> = 1</a:t>
            </a:r>
          </a:p>
          <a:p>
            <a:pPr marL="0" marR="0" indent="0" algn="ctr" defTabSz="457200" rtl="0" eaLnBrk="1" fontAlgn="auto" latinLnBrk="0" hangingPunct="1">
              <a:lnSpc>
                <a:spcPct val="100000"/>
              </a:lnSpc>
              <a:spcBef>
                <a:spcPts val="0"/>
              </a:spcBef>
              <a:spcAft>
                <a:spcPts val="0"/>
              </a:spcAft>
              <a:buClrTx/>
              <a:buSzTx/>
              <a:buFontTx/>
              <a:buNone/>
              <a:tabLst/>
              <a:defRPr/>
            </a:pPr>
            <a:r>
              <a:rPr lang="pl-PL" b="0" i="1" noProof="1" smtClean="0">
                <a:latin typeface="Times New Roman" pitchFamily="-112" charset="0"/>
              </a:rPr>
              <a:t>a</a:t>
            </a:r>
            <a:r>
              <a:rPr lang="pl-PL" b="0" noProof="1" smtClean="0">
                <a:latin typeface="Times New Roman" pitchFamily="-112" charset="0"/>
              </a:rPr>
              <a:t>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b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d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f = </a:t>
            </a:r>
            <a:r>
              <a:rPr lang="pl-PL" b="0" i="0" noProof="1" smtClean="0">
                <a:latin typeface="Times New Roman" pitchFamily="-112" charset="0"/>
              </a:rPr>
              <a:t>0</a:t>
            </a:r>
          </a:p>
          <a:p>
            <a:pPr marL="0" marR="0" indent="0" algn="ctr" defTabSz="457200" rtl="0" eaLnBrk="1" fontAlgn="auto" latinLnBrk="0" hangingPunct="1">
              <a:lnSpc>
                <a:spcPct val="100000"/>
              </a:lnSpc>
              <a:spcBef>
                <a:spcPts val="0"/>
              </a:spcBef>
              <a:spcAft>
                <a:spcPts val="0"/>
              </a:spcAft>
              <a:buClrTx/>
              <a:buSzTx/>
              <a:buFontTx/>
              <a:buNone/>
              <a:tabLst/>
              <a:defRPr/>
            </a:pPr>
            <a:r>
              <a:rPr lang="pl-PL" b="0" i="1" noProof="1" smtClean="0">
                <a:latin typeface="Times New Roman" pitchFamily="-112" charset="0"/>
              </a:rPr>
              <a:t>c</a:t>
            </a:r>
            <a:r>
              <a:rPr lang="pl-PL" b="0" noProof="1" smtClean="0">
                <a:latin typeface="Times New Roman" pitchFamily="-112" charset="0"/>
              </a:rPr>
              <a:t>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d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e = </a:t>
            </a:r>
            <a:r>
              <a:rPr lang="pl-PL" b="0" i="0" noProof="1" smtClean="0">
                <a:latin typeface="Times New Roman" pitchFamily="-112" charset="0"/>
              </a:rPr>
              <a:t>1</a:t>
            </a:r>
          </a:p>
          <a:p>
            <a:pPr marL="0" marR="0" indent="0" algn="ctr" defTabSz="457200" rtl="0" eaLnBrk="1" fontAlgn="auto" latinLnBrk="0" hangingPunct="1">
              <a:lnSpc>
                <a:spcPct val="100000"/>
              </a:lnSpc>
              <a:spcBef>
                <a:spcPts val="0"/>
              </a:spcBef>
              <a:spcAft>
                <a:spcPts val="0"/>
              </a:spcAft>
              <a:buClrTx/>
              <a:buSzTx/>
              <a:buFontTx/>
              <a:buNone/>
              <a:tabLst/>
              <a:defRPr/>
            </a:pPr>
            <a:r>
              <a:rPr lang="pl-PL" b="0" i="1" noProof="1" smtClean="0">
                <a:latin typeface="Times New Roman" pitchFamily="-112" charset="0"/>
              </a:rPr>
              <a:t>a</a:t>
            </a:r>
            <a:r>
              <a:rPr lang="pl-PL" b="0" noProof="1" smtClean="0">
                <a:latin typeface="Times New Roman" pitchFamily="-112" charset="0"/>
              </a:rPr>
              <a:t>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b </a:t>
            </a:r>
            <a:r>
              <a:rPr lang="pl-PL" sz="1050" b="0" noProof="1" smtClean="0">
                <a:latin typeface="Times New Roman" pitchFamily="-112" charset="0"/>
              </a:rPr>
              <a:t>+</a:t>
            </a:r>
            <a:r>
              <a:rPr lang="pl-PL" b="0" noProof="1" smtClean="0">
                <a:latin typeface="Times New Roman" pitchFamily="-112" charset="0"/>
              </a:rPr>
              <a:t> </a:t>
            </a:r>
            <a:r>
              <a:rPr lang="pl-PL" b="0" i="1" noProof="1" smtClean="0">
                <a:latin typeface="Times New Roman" pitchFamily="-112" charset="0"/>
              </a:rPr>
              <a:t>c = </a:t>
            </a:r>
            <a:r>
              <a:rPr lang="pl-PL" b="0" i="0" noProof="1" smtClean="0">
                <a:latin typeface="Times New Roman" pitchFamily="-112" charset="0"/>
              </a:rPr>
              <a:t>0</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3808356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It can be verified (for example, by using the Gauss-Jordan elimination technique as above) that variables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b</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a:t>
            </a:r>
            <a:r>
              <a:rPr lang="en-US" sz="1200" kern="1200" baseline="-250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d, e, </a:t>
            </a:r>
            <a:r>
              <a:rPr lang="en-US" sz="1200" i="0" kern="1200" dirty="0" smtClean="0">
                <a:solidFill>
                  <a:schemeClr val="tx1"/>
                </a:solidFill>
                <a:effectLst/>
                <a:latin typeface="+mn-lt"/>
                <a:ea typeface="+mn-ea"/>
                <a:cs typeface="+mn-cs"/>
              </a:rPr>
              <a:t>and</a:t>
            </a:r>
            <a:r>
              <a:rPr lang="en-US" sz="1200" i="1" kern="1200" dirty="0" smtClean="0">
                <a:solidFill>
                  <a:schemeClr val="tx1"/>
                </a:solidFill>
                <a:effectLst/>
                <a:latin typeface="+mn-lt"/>
                <a:ea typeface="+mn-ea"/>
                <a:cs typeface="+mn-cs"/>
              </a:rPr>
              <a:t> f</a:t>
            </a:r>
            <a:r>
              <a:rPr lang="en-US" sz="1200" kern="1200" dirty="0" smtClean="0">
                <a:solidFill>
                  <a:schemeClr val="tx1"/>
                </a:solidFill>
                <a:effectLst/>
                <a:latin typeface="+mn-lt"/>
                <a:ea typeface="+mn-ea"/>
                <a:cs typeface="+mn-cs"/>
              </a:rPr>
              <a:t> are equal to 0, 1, 1, 1, 1,</a:t>
            </a:r>
            <a:r>
              <a:rPr lang="en-US" sz="1200" kern="1200" baseline="0" dirty="0" smtClean="0">
                <a:solidFill>
                  <a:schemeClr val="tx1"/>
                </a:solidFill>
                <a:effectLst/>
                <a:latin typeface="+mn-lt"/>
                <a:ea typeface="+mn-ea"/>
                <a:cs typeface="+mn-cs"/>
              </a:rPr>
              <a:t> 0</a:t>
            </a:r>
            <a:r>
              <a:rPr lang="en-US" sz="1200" kern="1200" dirty="0" smtClean="0">
                <a:solidFill>
                  <a:schemeClr val="tx1"/>
                </a:solidFill>
                <a:effectLst/>
                <a:latin typeface="+mn-lt"/>
                <a:ea typeface="+mn-ea"/>
                <a:cs typeface="+mn-cs"/>
              </a:rPr>
              <a:t>, respectively. This data will subsequently produce a fully specified test pattern having the form shown on the</a:t>
            </a:r>
            <a:r>
              <a:rPr lang="en-US" sz="1200" kern="1200" baseline="0" dirty="0" smtClean="0">
                <a:solidFill>
                  <a:schemeClr val="tx1"/>
                </a:solidFill>
                <a:effectLst/>
                <a:latin typeface="+mn-lt"/>
                <a:ea typeface="+mn-ea"/>
                <a:cs typeface="+mn-cs"/>
              </a:rPr>
              <a:t> next slide.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4285055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After uploading</a:t>
            </a:r>
            <a:r>
              <a:rPr lang="en-US" baseline="0" dirty="0" smtClean="0"/>
              <a:t> the initial value (a seed) to the LFSR in the form of 011110, the LFSR will produce a test pattern that matches all desired specified values while producing a random fill on the remaining positions (the random fill is determined by the LFSR feedback polynomial and the phase shifter). The equations on the left hand side correspond to scan cells of the first scan chain.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127468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As mentioned earlier, the encoding capability of the LFSR reseeding is limited by the LFSR size. Usually, because of linear dependencies, large LFSRs are required, incurring a significant area overhead. Another drawback is that the loading of the seed and loading/unloading of the scan chains are done in two separate non-overlapping phases, resulting in inefficient utilization of the tester. This can be alleviated by employing shadow registers. Unfortunately, such an approach doubles the number of required memory elements. Finally, as the number of specified bits may vary significantly in successive test cubes, one has to employ an LFSR with a size</a:t>
            </a:r>
            <a:r>
              <a:rPr lang="en-US" sz="1200" kern="1200" baseline="0" dirty="0" smtClean="0">
                <a:solidFill>
                  <a:schemeClr val="tx1"/>
                </a:solidFill>
                <a:effectLst/>
                <a:latin typeface="+mn-lt"/>
                <a:ea typeface="+mn-ea"/>
                <a:cs typeface="+mn-cs"/>
              </a:rPr>
              <a:t> matching the highest fill rate among all test patterns. There are </a:t>
            </a:r>
            <a:r>
              <a:rPr lang="en-US" sz="1200" kern="1200" dirty="0" smtClean="0">
                <a:solidFill>
                  <a:schemeClr val="tx1"/>
                </a:solidFill>
                <a:effectLst/>
                <a:latin typeface="+mn-lt"/>
                <a:ea typeface="+mn-ea"/>
                <a:cs typeface="+mn-cs"/>
              </a:rPr>
              <a:t>several techniques proposed to improve the encoding capability of the conventional reseeding scheme.</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2693002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baseline="0" dirty="0" smtClean="0"/>
              <a:t>It was estimated, based on the analysis of linear dependencies in LFSR sequences, that the LFSR should have the length of </a:t>
            </a:r>
            <a:r>
              <a:rPr lang="en-US" sz="1200" b="0" i="1" u="none" strike="noStrike" baseline="0" dirty="0" smtClean="0"/>
              <a:t>s</a:t>
            </a:r>
            <a:r>
              <a:rPr lang="en-US" sz="1200" b="1" i="0" u="none" strike="noStrike" baseline="0" dirty="0" smtClean="0"/>
              <a:t> </a:t>
            </a:r>
            <a:r>
              <a:rPr lang="en-US" sz="1200" b="0" i="0" u="none" strike="noStrike" baseline="0" dirty="0" smtClean="0"/>
              <a:t>+ 20 bits in order to reduce the probability of not finding a seed for a test cube with </a:t>
            </a:r>
            <a:r>
              <a:rPr lang="en-US" sz="1200" b="0" i="1" u="none" strike="noStrike" baseline="0" dirty="0" smtClean="0"/>
              <a:t>s </a:t>
            </a:r>
            <a:r>
              <a:rPr lang="en-US" sz="1200" b="0" i="0" u="none" strike="noStrike" baseline="0" dirty="0" smtClean="0"/>
              <a:t>specified bits to less than 10</a:t>
            </a:r>
            <a:r>
              <a:rPr lang="en-US" sz="1200" b="0" i="0" u="none" strike="noStrike" baseline="30000" dirty="0" smtClean="0"/>
              <a:t>-6</a:t>
            </a:r>
            <a:r>
              <a:rPr lang="en-US" sz="1200" b="0" i="0" u="none" strike="noStrike" baseline="0" dirty="0" smtClean="0"/>
              <a:t>. Another encoding scheme is based on reseeding of multiple-polynomial LFSR’s (MPLFSR). Since an</a:t>
            </a:r>
            <a:r>
              <a:rPr lang="en-US" sz="1200" b="1" i="0" u="none" strike="noStrike" baseline="0" dirty="0" smtClean="0"/>
              <a:t> </a:t>
            </a:r>
            <a:r>
              <a:rPr lang="en-US" sz="1200" b="0" i="0" u="none" strike="noStrike" baseline="0" dirty="0" smtClean="0"/>
              <a:t>MPLFSR can operate according to one out of many primitive polynomials, a linear dependency existing between test cube positions for one polynomial may be overcome by another polynomial. A test cube is encoded as the polynomial identifier and the initial seed. It can be shown that with 16 polynomials, which require only 4 + </a:t>
            </a:r>
            <a:r>
              <a:rPr lang="en-US" sz="1200" b="0" i="1" u="none" strike="noStrike" baseline="0" dirty="0" smtClean="0"/>
              <a:t>s </a:t>
            </a:r>
            <a:r>
              <a:rPr lang="en-US" sz="1200" b="0" i="0" u="none" strike="noStrike" baseline="0" dirty="0" smtClean="0"/>
              <a:t>bits to encode a selected polynomial and the actual test cube, this scheme achieves the same probability of successful encoding as an </a:t>
            </a:r>
            <a:r>
              <a:rPr lang="en-US" sz="1200" b="0" i="1" u="none" strike="noStrike" baseline="0" dirty="0" smtClean="0"/>
              <a:t>s</a:t>
            </a:r>
            <a:r>
              <a:rPr lang="en-US" sz="1200" b="1" i="0" u="none" strike="noStrike" baseline="0" dirty="0" smtClean="0"/>
              <a:t> </a:t>
            </a:r>
            <a:r>
              <a:rPr lang="en-US" sz="1200" b="0" i="0" u="none" strike="noStrike" baseline="0" dirty="0" smtClean="0"/>
              <a:t>+ 19 bit single-polynomial LFSR. Encoding a given test cube in an MPLFSR involves solving systems of linear equations for successive polynomials. Despite several polynomials, the process terminates when the first encoding is found. It was shown that the average number of polynomials that are analyzed is less than 2.</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1859842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designs grow in size, it also becomes increasingly expensive to maintain a high level of test coverage. This is due to a prohibitively large volume of test data (it grows faster than indicated by</a:t>
            </a:r>
            <a:r>
              <a:rPr lang="en-US" sz="1200" kern="1200" baseline="0" dirty="0" smtClean="0">
                <a:solidFill>
                  <a:schemeClr val="tx1"/>
                </a:solidFill>
                <a:effectLst/>
                <a:latin typeface="+mn-lt"/>
                <a:ea typeface="+mn-ea"/>
                <a:cs typeface="+mn-cs"/>
              </a:rPr>
              <a:t> the Moore’s law, especially for more advanced fault models) </a:t>
            </a:r>
            <a:r>
              <a:rPr lang="en-US" sz="1200" kern="1200" dirty="0" smtClean="0">
                <a:solidFill>
                  <a:schemeClr val="tx1"/>
                </a:solidFill>
                <a:effectLst/>
                <a:latin typeface="+mn-lt"/>
                <a:ea typeface="+mn-ea"/>
                <a:cs typeface="+mn-cs"/>
              </a:rPr>
              <a:t>that must be stored in the testing equipment, an increasingly long test application time, and a very high and continually increasing logic-to-pin ratio creating a test data transfer bottleneck at the chip pins. Accordingly, the overall efficiency of any testing scheme strongly depends on a method employed to reduce the amount of test data.</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31634314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08D8A-8048-EE44-8863-3CBF3C579B47}" type="slidenum">
              <a:rPr lang="en-GB"/>
              <a:pPr/>
              <a:t>20</a:t>
            </a:fld>
            <a:endParaRPr lang="en-GB"/>
          </a:p>
        </p:txBody>
      </p:sp>
      <p:sp>
        <p:nvSpPr>
          <p:cNvPr id="55298" name="Rectangle 2"/>
          <p:cNvSpPr>
            <a:spLocks noGrp="1" noRot="1" noChangeAspect="1" noChangeArrowheads="1" noTextEdit="1"/>
          </p:cNvSpPr>
          <p:nvPr>
            <p:ph type="sldImg"/>
          </p:nvPr>
        </p:nvSpPr>
        <p:spPr>
          <a:xfrm>
            <a:off x="1143000" y="685800"/>
            <a:ext cx="4572000" cy="3429000"/>
          </a:xfrm>
          <a:ln/>
        </p:spPr>
      </p:sp>
      <p:sp>
        <p:nvSpPr>
          <p:cNvPr id="55299" name="Rectangle 3"/>
          <p:cNvSpPr>
            <a:spLocks noGrp="1" noChangeArrowheads="1"/>
          </p:cNvSpPr>
          <p:nvPr>
            <p:ph type="body" idx="1"/>
          </p:nvPr>
        </p:nvSpPr>
        <p:spPr/>
        <p:txBody>
          <a:bodyPr/>
          <a:lstStyle/>
          <a:p>
            <a:r>
              <a:rPr lang="en-US" sz="1200" b="0" i="0" u="none" strike="noStrike" kern="1200" baseline="0" dirty="0" smtClean="0">
                <a:solidFill>
                  <a:schemeClr val="tx1"/>
                </a:solidFill>
                <a:latin typeface="+mn-lt"/>
                <a:ea typeface="+mn-ea"/>
                <a:cs typeface="+mn-cs"/>
              </a:rPr>
              <a:t>Dynamic reseeding injects, in a continuous flow mode, free variables from the tester into an LFSR as it loads the scan chains. As a result, the tester is always shifting in data as fast as it can and is never idle. Furthermore, we can use a relatively small LFSR. The embedded deterministic test (EDT), introduced by Mentor Graphics Corporation, belongs to this class of compression schemes. </a:t>
            </a:r>
            <a:r>
              <a:rPr lang="en-US" sz="1200" kern="1200" dirty="0" smtClean="0">
                <a:solidFill>
                  <a:schemeClr val="tx1"/>
                </a:solidFill>
                <a:effectLst/>
                <a:latin typeface="+mn-lt"/>
                <a:ea typeface="+mn-ea"/>
                <a:cs typeface="+mn-cs"/>
              </a:rPr>
              <a:t>It has been shown to achieve one order of magnitude compression consistently, and up to two orders of magnitude compression for some designs. EDT is widely applicable and easy to deploy because it is based on the standard scan/ATPG methodology and adopts a very simple flow that adheres closely to the conventional ATPG flow. EDT guarantees high test quality as it is possible to target any fault model, such as stuck-at, transition, path delay, multiple detects, etc., that are handled by ATPG tools. The methodology allows the generation of a compressed set of test patterns for these fault models that would provide similar test coverage when compared to any deterministic method.</a:t>
            </a:r>
            <a:r>
              <a:rPr lang="en-US" dirty="0" smtClean="0">
                <a:effectLst/>
              </a:rPr>
              <a:t> </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The EDT architecture consists of logic embedded on a chip, which is inserted along the scan path but outside the design core. It consists of two main blocks: an on-chip </a:t>
            </a:r>
            <a:r>
              <a:rPr lang="en-US" sz="1200" i="1" kern="1200" dirty="0" smtClean="0">
                <a:solidFill>
                  <a:schemeClr val="tx1"/>
                </a:solidFill>
                <a:effectLst/>
                <a:latin typeface="+mn-lt"/>
                <a:ea typeface="+mn-ea"/>
                <a:cs typeface="+mn-cs"/>
              </a:rPr>
              <a:t>decompressor</a:t>
            </a:r>
            <a:r>
              <a:rPr lang="en-US" sz="1200" kern="1200" dirty="0" smtClean="0">
                <a:solidFill>
                  <a:schemeClr val="tx1"/>
                </a:solidFill>
                <a:effectLst/>
                <a:latin typeface="+mn-lt"/>
                <a:ea typeface="+mn-ea"/>
                <a:cs typeface="+mn-cs"/>
              </a:rPr>
              <a:t> and an on-chip </a:t>
            </a:r>
            <a:r>
              <a:rPr lang="en-US" sz="1200" i="1" kern="1200" dirty="0" smtClean="0">
                <a:solidFill>
                  <a:schemeClr val="tx1"/>
                </a:solidFill>
                <a:effectLst/>
                <a:latin typeface="+mn-lt"/>
                <a:ea typeface="+mn-ea"/>
                <a:cs typeface="+mn-cs"/>
              </a:rPr>
              <a:t>selective compactor</a:t>
            </a:r>
            <a:r>
              <a:rPr lang="en-US" sz="1200" kern="1200" dirty="0" smtClean="0">
                <a:solidFill>
                  <a:schemeClr val="tx1"/>
                </a:solidFill>
                <a:effectLst/>
                <a:latin typeface="+mn-lt"/>
                <a:ea typeface="+mn-ea"/>
                <a:cs typeface="+mn-cs"/>
              </a:rPr>
              <a:t>. No additional logic such as test points or X-bounding logic needs to be inserted into the core of the design. Therefore EDT logic only affects scan channel inputs and outputs, and has no impact on functional paths. The primary objective of the EDT scheme is to reduce tester memory requirements, rather than eliminate them altogether. Minimizing memory usage leads to test time reduction and increases throughput of a tester while maintaining the same test quality.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ratio of internal scan chains to tester scan channels usually sets the maximum compression level. A design on this slide has three scan channels and many short internal scan chains. From the tester’s point of view, however, the design appears to have three short scan chains. In every clock cycle, 3 bits are applied to the decompressor inputs (one bit on each input channel), while the decompressor outputs load all internal scan chains. This EDT design has the same number of scan channels interfacing with the tester when compared to ATPG, but much more scan chains.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3308454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0068E4-4916-F64C-9C7B-A9D135E33B37}" type="slidenum">
              <a:rPr lang="en-GB"/>
              <a:pPr/>
              <a:t>22</a:t>
            </a:fld>
            <a:endParaRPr lang="en-GB"/>
          </a:p>
        </p:txBody>
      </p:sp>
      <p:sp>
        <p:nvSpPr>
          <p:cNvPr id="27650" name="Rectangle 2"/>
          <p:cNvSpPr>
            <a:spLocks noGrp="1" noRot="1" noChangeAspect="1" noChangeArrowheads="1" noTextEdit="1"/>
          </p:cNvSpPr>
          <p:nvPr>
            <p:ph type="sldImg"/>
          </p:nvPr>
        </p:nvSpPr>
        <p:spPr>
          <a:xfrm>
            <a:off x="1143000" y="698500"/>
            <a:ext cx="4572000" cy="3429000"/>
          </a:xfrm>
          <a:ln/>
        </p:spPr>
      </p:sp>
      <p:sp>
        <p:nvSpPr>
          <p:cNvPr id="27651" name="Rectangle 3"/>
          <p:cNvSpPr>
            <a:spLocks noGrp="1" noChangeArrowheads="1"/>
          </p:cNvSpPr>
          <p:nvPr>
            <p:ph type="body" idx="1"/>
          </p:nvPr>
        </p:nvSpPr>
        <p:spPr>
          <a:xfrm>
            <a:off x="904790" y="4350031"/>
            <a:ext cx="5048420" cy="4096149"/>
          </a:xfrm>
        </p:spPr>
        <p:txBody>
          <a:bodyPr/>
          <a:lstStyle/>
          <a:p>
            <a:r>
              <a:rPr lang="en-US" sz="1200" b="0" kern="1200" dirty="0" smtClean="0">
                <a:solidFill>
                  <a:schemeClr val="tx1"/>
                </a:solidFill>
                <a:effectLst/>
                <a:latin typeface="+mn-lt"/>
                <a:ea typeface="+mn-ea"/>
                <a:cs typeface="+mn-cs"/>
              </a:rPr>
              <a:t>The EDT decompressor deploys a ring generator. It is a distinct form of a linear FSM, which is further connected to a phase shifter. The phase shifter is necessary to drive a large number of scan chains and to reduce linear dependencies between sequences entering the scan chains.</a:t>
            </a:r>
            <a:r>
              <a:rPr lang="en-US" sz="1200" b="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  r</a:t>
            </a:r>
            <a:r>
              <a:rPr lang="en-US" sz="1200" b="0" kern="1200" dirty="0" smtClean="0">
                <a:solidFill>
                  <a:schemeClr val="tx1"/>
                </a:solidFill>
                <a:effectLst/>
                <a:latin typeface="+mn-lt"/>
                <a:ea typeface="+mn-ea"/>
                <a:cs typeface="+mn-cs"/>
              </a:rPr>
              <a:t>ing generator can be obtained by applying a number of transformations to the external feedback LFSR featuring the same feedback polynomial. It has three main benefits as compared with conventional LFSRs or CAs:</a:t>
            </a:r>
          </a:p>
          <a:p>
            <a:pPr marL="171450" indent="-171450">
              <a:buFont typeface="Arial"/>
              <a:buChar char="•"/>
            </a:pPr>
            <a:r>
              <a:rPr lang="en-US" sz="1200" b="0" kern="1200" dirty="0" smtClean="0">
                <a:solidFill>
                  <a:schemeClr val="tx1"/>
                </a:solidFill>
                <a:effectLst/>
                <a:latin typeface="+mn-lt"/>
                <a:ea typeface="+mn-ea"/>
                <a:cs typeface="+mn-cs"/>
              </a:rPr>
              <a:t>the propagation delay introduced by the feedback logic is significantly reduced as only at most one 2-input XOR gate is placed between any pair of memory elements,</a:t>
            </a:r>
          </a:p>
          <a:p>
            <a:pPr marL="171450" indent="-171450">
              <a:buFont typeface="Arial"/>
              <a:buChar char="•"/>
            </a:pPr>
            <a:r>
              <a:rPr lang="en-US" sz="1200" b="0" kern="1200" dirty="0" smtClean="0">
                <a:solidFill>
                  <a:schemeClr val="tx1"/>
                </a:solidFill>
                <a:effectLst/>
                <a:latin typeface="+mn-lt"/>
                <a:ea typeface="+mn-ea"/>
                <a:cs typeface="+mn-cs"/>
              </a:rPr>
              <a:t>the maximum internal fan-out is limited to only two devices fed by any stem in the ring generator,</a:t>
            </a:r>
          </a:p>
          <a:p>
            <a:pPr marL="171450" indent="-171450">
              <a:buFont typeface="Arial"/>
              <a:buChar char="•"/>
            </a:pPr>
            <a:r>
              <a:rPr lang="en-US" sz="1200" b="0" kern="1200" dirty="0" smtClean="0">
                <a:solidFill>
                  <a:schemeClr val="tx1"/>
                </a:solidFill>
                <a:effectLst/>
                <a:latin typeface="+mn-lt"/>
                <a:ea typeface="+mn-ea"/>
                <a:cs typeface="+mn-cs"/>
              </a:rPr>
              <a:t>the total length of feedback lines is drastically reduced; such short connections do not cause any frequency degradation. </a:t>
            </a:r>
          </a:p>
          <a:p>
            <a:pPr marL="0" indent="0">
              <a:buFont typeface="Arial"/>
              <a:buNone/>
            </a:pPr>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The compressed test data are provided to the decompressor through input channels connected to taps of the ring generator by means of XOR gates placed between the memory elements. Those connections are referred to as injectors. Each input channel is usually split into a number of internal injectors providing the same test data to several memory elements at the same time. Four external channels feed the ring generator on the slide, each having two injectors. Their locations assure that test data can be quickly distributed to the entire ring generator.</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The linear phase shifter allows the ring generator to mutually displace the produced sequences in various scan paths. Typically, a phase shifter is made of XOR gates with a limited number of inputs (called XOR taps) to reduce propagation delays.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The whole decompressor operates as follows. At the beginning of every pattern, the first group of data is shifted into the ring generator. These data are referred to as initial variables. </a:t>
            </a:r>
            <a:r>
              <a:rPr lang="en-US" sz="1200" kern="1200" dirty="0" smtClean="0">
                <a:solidFill>
                  <a:schemeClr val="tx1"/>
                </a:solidFill>
                <a:effectLst/>
                <a:latin typeface="+mn-lt"/>
                <a:ea typeface="+mn-ea"/>
                <a:cs typeface="+mn-cs"/>
              </a:rPr>
              <a:t>Next, another group of variables is scanned for decompression. Loading the scan chains is carried out in parallel with continuous injections of new variables into the ring generator. The total number of shift cycles is equal to the initial cycles plus the length of the longest scan chain. </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kern="1200" dirty="0" smtClean="0">
                <a:solidFill>
                  <a:schemeClr val="tx1"/>
                </a:solidFill>
                <a:effectLst/>
                <a:latin typeface="+mn-lt"/>
                <a:ea typeface="+mn-ea"/>
                <a:cs typeface="+mn-cs"/>
              </a:rPr>
              <a:t>Similarly to a conventional LFSR reseeding, the compression of test cubes is performed by treating the external test data as Boolean variables. All scan cells are conceptually filled with symbolic expressions that are linear functions of input variables injected into the decompressor. Given:</a:t>
            </a:r>
          </a:p>
          <a:p>
            <a:pPr marL="171450" indent="-171450">
              <a:buFont typeface="Arial"/>
              <a:buChar char="•"/>
            </a:pPr>
            <a:r>
              <a:rPr lang="en-US" sz="1200" b="0" kern="1200" dirty="0" smtClean="0">
                <a:solidFill>
                  <a:schemeClr val="tx1"/>
                </a:solidFill>
                <a:effectLst/>
                <a:latin typeface="+mn-lt"/>
                <a:ea typeface="+mn-ea"/>
                <a:cs typeface="+mn-cs"/>
              </a:rPr>
              <a:t>a feedback polynomial implemented by the ring generator,</a:t>
            </a:r>
          </a:p>
          <a:p>
            <a:pPr marL="171450" indent="-171450">
              <a:buFont typeface="Arial"/>
              <a:buChar char="•"/>
            </a:pPr>
            <a:r>
              <a:rPr lang="en-US" sz="1200" b="0" kern="1200" dirty="0" smtClean="0">
                <a:solidFill>
                  <a:schemeClr val="tx1"/>
                </a:solidFill>
                <a:effectLst/>
                <a:latin typeface="+mn-lt"/>
                <a:ea typeface="+mn-ea"/>
                <a:cs typeface="+mn-cs"/>
              </a:rPr>
              <a:t>structure of the associated phase shifter,</a:t>
            </a:r>
          </a:p>
          <a:p>
            <a:pPr marL="171450" indent="-171450">
              <a:buFont typeface="Arial"/>
              <a:buChar char="•"/>
            </a:pPr>
            <a:r>
              <a:rPr lang="en-US" sz="1200" b="0" kern="1200" dirty="0" smtClean="0">
                <a:solidFill>
                  <a:schemeClr val="tx1"/>
                </a:solidFill>
                <a:effectLst/>
                <a:latin typeface="+mn-lt"/>
                <a:ea typeface="+mn-ea"/>
                <a:cs typeface="+mn-cs"/>
              </a:rPr>
              <a:t>location of injection sites, and</a:t>
            </a:r>
          </a:p>
          <a:p>
            <a:pPr marL="171450" indent="-171450">
              <a:buFont typeface="Arial"/>
              <a:buChar char="•"/>
            </a:pPr>
            <a:r>
              <a:rPr lang="en-US" sz="1200" b="0" kern="1200" dirty="0" smtClean="0">
                <a:solidFill>
                  <a:schemeClr val="tx1"/>
                </a:solidFill>
                <a:effectLst/>
                <a:latin typeface="+mn-lt"/>
                <a:ea typeface="+mn-ea"/>
                <a:cs typeface="+mn-cs"/>
              </a:rPr>
              <a:t>the number of shift cycles, </a:t>
            </a:r>
          </a:p>
          <a:p>
            <a:r>
              <a:rPr lang="en-US" sz="1200" b="0" kern="1200" dirty="0" smtClean="0">
                <a:solidFill>
                  <a:schemeClr val="tx1"/>
                </a:solidFill>
                <a:effectLst/>
                <a:latin typeface="+mn-lt"/>
                <a:ea typeface="+mn-ea"/>
                <a:cs typeface="+mn-cs"/>
              </a:rPr>
              <a:t>one can obtain a set of linear equations corresponding to scan cells whose values are specified. Subsequently, a compressed pattern can be determined by solving the system of equations.</a:t>
            </a:r>
            <a:endParaRPr lang="en-US" b="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32284480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In order to achieve a high degree of compression, the ATPG works as follows. Whenever the algorithm generates a test cube (without random fill), the solver is invoked to generate the compressed pattern. If the compressed pattern is scanned in through the decompressor, all the bits that were specified by the ATPG algorithm should match. Other unspecified bits are set to pseudorandom values (based on the decompressor architecture). When dynamic compaction is enabled, the solver works iteratively with ATPG to maximize compression. According to this scenario, as long as the solver can compress a test cube, ATPG attempts to pack more specified bits into that test by targeting subsequent faults. It is worth noting that the solver operates in the incremental mode; i.e., it is invoked several times for a gradually increasing system of linear equations. </a:t>
            </a:r>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2454188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diagram illustrates the actual</a:t>
            </a:r>
            <a:r>
              <a:rPr lang="en-US" baseline="0" dirty="0" smtClean="0"/>
              <a:t> compression ability of EDT. The upper red line represents the theoretical upper limit of encoded bits as a function of a decompressor size assuming that it is fed by 16 channels and drives 128-bit scan chains. For example, 32-bit decompressor will receive 32 bits as initial variables plus 16 x 128 regular variables, i.e., in total 2080 seed variables. This is also the largest number of bits that can be encoded (assuming that all related equations are linearly independent). When the number of encoded bits is equal to the number of bits used to run the compression process, the encoding efficiency reaches the value of 1.0. The remaining curves illustrate experimental numbers of encoded bits (generated randomly) obtained for different numbers of scan chains. As can be seen, the small decompressors may not yield the expected encoding efficiency. It increases, however, with the increasing decompressor size, but still remains below 1.0 due to linear dependencies.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32021889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Detailed analysis of test cube profiles shows that in many industrial designs, even if they are generated with sophisticated dynamic compression algorithms targeting multiple faults and performing multiple clock compression, the fill rate is 1% to 5% only at the beginning of the process. After the first couple of vectors the fill rate may drop well below 1%. The slide shows an example of a test cube profile for an industrial design. This design has 7M gates and 330K scan cells. In the first 64 patterns the fill rate averages 11318 positions. After 320 patterns the fill rate drops below 1%. The average is then 675 (0.2%). Following this observation, the amount of test data can be further reduced based on the analysis that allows one to eliminate several Boolean variables. The scheme can be subsequently implemented by taking advantage of a tester’s repeat capability.</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38573521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dirty="0" smtClean="0"/>
              <a:t>Consider some basic relationships</a:t>
            </a:r>
            <a:r>
              <a:rPr lang="en-US" sz="1200" baseline="0" dirty="0" smtClean="0"/>
              <a:t> between factors typically used to characterize test data volume compression. The compression ratio can be roughly estimated as follows:</a:t>
            </a:r>
          </a:p>
          <a:p>
            <a:pPr algn="ctr"/>
            <a:r>
              <a:rPr lang="en-US" sz="1200" i="1" dirty="0" smtClean="0"/>
              <a:t>compression</a:t>
            </a:r>
            <a:r>
              <a:rPr lang="en-US" sz="1200" dirty="0" smtClean="0"/>
              <a:t> = # </a:t>
            </a:r>
            <a:r>
              <a:rPr lang="en-US" sz="1200" i="1" dirty="0" smtClean="0"/>
              <a:t>scans</a:t>
            </a:r>
            <a:r>
              <a:rPr lang="en-US" sz="1200" dirty="0" smtClean="0"/>
              <a:t> / # </a:t>
            </a:r>
            <a:r>
              <a:rPr lang="en-US" sz="1200" i="1" dirty="0" smtClean="0"/>
              <a:t>channels</a:t>
            </a:r>
          </a:p>
          <a:p>
            <a:r>
              <a:rPr lang="en-US" sz="1200" dirty="0" smtClean="0"/>
              <a:t>The encoding efficiency is defined as a ratio</a:t>
            </a:r>
            <a:r>
              <a:rPr lang="en-US" sz="1200" baseline="0" dirty="0" smtClean="0"/>
              <a:t> of specified bits to the number of bits used to encode them:</a:t>
            </a:r>
            <a:r>
              <a:rPr lang="en-US" sz="1200" dirty="0" smtClean="0"/>
              <a:t> </a:t>
            </a:r>
          </a:p>
          <a:p>
            <a:pPr algn="ctr"/>
            <a:r>
              <a:rPr lang="en-US" sz="1200" i="1" dirty="0" smtClean="0"/>
              <a:t>encoding efficiency </a:t>
            </a:r>
            <a:r>
              <a:rPr lang="en-US" sz="1200" dirty="0" smtClean="0"/>
              <a:t>= # </a:t>
            </a:r>
            <a:r>
              <a:rPr lang="en-US" sz="1200" i="1" dirty="0" smtClean="0"/>
              <a:t>specified</a:t>
            </a:r>
            <a:r>
              <a:rPr lang="en-US" sz="1200" dirty="0" smtClean="0"/>
              <a:t> / (</a:t>
            </a:r>
            <a:r>
              <a:rPr lang="en-US" sz="1200" i="1" dirty="0" smtClean="0"/>
              <a:t># channels</a:t>
            </a:r>
            <a:r>
              <a:rPr lang="en-US" sz="1200" dirty="0" smtClean="0"/>
              <a:t> × </a:t>
            </a:r>
            <a:r>
              <a:rPr lang="en-US" sz="1200" i="1" dirty="0" smtClean="0"/>
              <a:t>scan length</a:t>
            </a:r>
            <a:r>
              <a:rPr lang="en-US" sz="1200" dirty="0" smtClean="0"/>
              <a:t>)</a:t>
            </a:r>
          </a:p>
          <a:p>
            <a:r>
              <a:rPr lang="en-US" sz="1200" dirty="0" smtClean="0"/>
              <a:t>Similarly, a fill rate is given as a ratio</a:t>
            </a:r>
            <a:r>
              <a:rPr lang="en-US" sz="1200" baseline="0" dirty="0" smtClean="0"/>
              <a:t> of specified bits to the total number of bits (or equivalently scan cells):</a:t>
            </a:r>
            <a:endParaRPr lang="en-US" sz="1200" dirty="0" smtClean="0"/>
          </a:p>
          <a:p>
            <a:pPr algn="ctr"/>
            <a:r>
              <a:rPr lang="en-US" sz="1200" i="1" dirty="0" smtClean="0"/>
              <a:t>fill</a:t>
            </a:r>
            <a:r>
              <a:rPr lang="en-US" sz="1200" dirty="0" smtClean="0"/>
              <a:t> </a:t>
            </a:r>
            <a:r>
              <a:rPr lang="en-US" sz="1200" i="1" dirty="0" smtClean="0"/>
              <a:t>rate</a:t>
            </a:r>
            <a:r>
              <a:rPr lang="en-US" sz="1200" dirty="0" smtClean="0"/>
              <a:t> = # </a:t>
            </a:r>
            <a:r>
              <a:rPr lang="en-US" sz="1200" i="1" dirty="0" smtClean="0"/>
              <a:t>specified</a:t>
            </a:r>
            <a:r>
              <a:rPr lang="en-US" sz="1200" dirty="0" smtClean="0"/>
              <a:t> / (# </a:t>
            </a:r>
            <a:r>
              <a:rPr lang="en-US" sz="1200" i="1" dirty="0" smtClean="0"/>
              <a:t>scans</a:t>
            </a:r>
            <a:r>
              <a:rPr lang="en-US" sz="1200" dirty="0" smtClean="0"/>
              <a:t> × </a:t>
            </a:r>
            <a:r>
              <a:rPr lang="en-US" sz="1200" i="1" dirty="0" smtClean="0"/>
              <a:t>scan length</a:t>
            </a:r>
            <a:r>
              <a:rPr lang="en-US" sz="1200" dirty="0" smtClean="0"/>
              <a:t>)</a:t>
            </a:r>
          </a:p>
          <a:p>
            <a:r>
              <a:rPr lang="en-US" sz="1200" dirty="0" smtClean="0"/>
              <a:t>Consequently, the encoding efficiency can be alternatively expressed as:</a:t>
            </a:r>
          </a:p>
          <a:p>
            <a:pPr algn="ctr"/>
            <a:r>
              <a:rPr lang="en-US" sz="1200" i="1" dirty="0" smtClean="0"/>
              <a:t>encoding efficiency </a:t>
            </a:r>
            <a:r>
              <a:rPr lang="en-US" sz="1200" dirty="0" smtClean="0"/>
              <a:t>= </a:t>
            </a:r>
            <a:r>
              <a:rPr lang="en-US" sz="1200" i="1" dirty="0" smtClean="0"/>
              <a:t>(fill rate </a:t>
            </a:r>
            <a:r>
              <a:rPr lang="en-US" sz="1200" dirty="0" smtClean="0"/>
              <a:t>× # </a:t>
            </a:r>
            <a:r>
              <a:rPr lang="en-US" sz="1200" i="1" dirty="0" smtClean="0"/>
              <a:t>scans</a:t>
            </a:r>
            <a:r>
              <a:rPr lang="en-US" sz="1200" dirty="0" smtClean="0"/>
              <a:t>) / # </a:t>
            </a:r>
            <a:r>
              <a:rPr lang="en-US" sz="1200" i="1" dirty="0" smtClean="0"/>
              <a:t>channels</a:t>
            </a:r>
          </a:p>
          <a:p>
            <a:r>
              <a:rPr lang="en-US" sz="1200" dirty="0" smtClean="0"/>
              <a:t>And finally, the compression</a:t>
            </a:r>
            <a:r>
              <a:rPr lang="en-US" sz="1200" baseline="0" dirty="0" smtClean="0"/>
              <a:t> becomes a function of the encoding efficiency and a fill rate (note that if the encoding efficiency approaches its limiting value of 1.0, the compression becomes basically reciprocal of a fill rate):</a:t>
            </a:r>
            <a:endParaRPr lang="en-US" sz="1200" dirty="0" smtClean="0"/>
          </a:p>
          <a:p>
            <a:pPr algn="ctr"/>
            <a:r>
              <a:rPr lang="en-US" sz="1200" i="1" dirty="0" smtClean="0"/>
              <a:t>compression</a:t>
            </a:r>
            <a:r>
              <a:rPr lang="en-US" sz="1200" dirty="0" smtClean="0"/>
              <a:t> = </a:t>
            </a:r>
            <a:r>
              <a:rPr lang="en-US" sz="1200" i="1" dirty="0" smtClean="0"/>
              <a:t>encoding efficiency </a:t>
            </a:r>
            <a:r>
              <a:rPr lang="en-US" sz="1200" dirty="0" smtClean="0"/>
              <a:t>/ </a:t>
            </a:r>
            <a:r>
              <a:rPr lang="en-US" sz="1200" i="1" dirty="0" smtClean="0"/>
              <a:t>fill rate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14637547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4F4786-CF9F-C049-969C-CD3EB3FAE606}" type="slidenum">
              <a:rPr lang="en-GB"/>
              <a:pPr/>
              <a:t>28</a:t>
            </a:fld>
            <a:endParaRPr lang="en-GB"/>
          </a:p>
        </p:txBody>
      </p:sp>
      <p:sp>
        <p:nvSpPr>
          <p:cNvPr id="29698" name="Rectangle 2"/>
          <p:cNvSpPr>
            <a:spLocks noGrp="1" noRot="1" noChangeAspect="1" noChangeArrowheads="1" noTextEdit="1"/>
          </p:cNvSpPr>
          <p:nvPr>
            <p:ph type="sldImg"/>
          </p:nvPr>
        </p:nvSpPr>
        <p:spPr>
          <a:xfrm>
            <a:off x="1143000" y="698500"/>
            <a:ext cx="4572000" cy="3429000"/>
          </a:xfrm>
          <a:ln/>
        </p:spPr>
      </p:sp>
      <p:sp>
        <p:nvSpPr>
          <p:cNvPr id="29699" name="Rectangle 3"/>
          <p:cNvSpPr>
            <a:spLocks noGrp="1" noChangeArrowheads="1"/>
          </p:cNvSpPr>
          <p:nvPr>
            <p:ph type="body" idx="1"/>
          </p:nvPr>
        </p:nvSpPr>
        <p:spPr>
          <a:xfrm>
            <a:off x="904790" y="4350031"/>
            <a:ext cx="5048420" cy="4096149"/>
          </a:xfrm>
        </p:spPr>
        <p:txBody>
          <a:bodyPr/>
          <a:lstStyle/>
          <a:p>
            <a:r>
              <a:rPr lang="en-US" sz="1200" kern="1200" dirty="0" smtClean="0">
                <a:solidFill>
                  <a:schemeClr val="tx1"/>
                </a:solidFill>
                <a:effectLst/>
                <a:latin typeface="+mn-lt"/>
                <a:ea typeface="+mn-ea"/>
                <a:cs typeface="+mn-cs"/>
              </a:rPr>
              <a:t>Consider a real design. In ATPG, it was configured into 8 scan chains with a maximum length of 10868. The test required 1573 patterns. As a result, the total number of shift</a:t>
            </a:r>
            <a:r>
              <a:rPr lang="en-US" sz="1200" kern="1200" baseline="0" dirty="0" smtClean="0">
                <a:solidFill>
                  <a:schemeClr val="tx1"/>
                </a:solidFill>
                <a:effectLst/>
                <a:latin typeface="+mn-lt"/>
                <a:ea typeface="+mn-ea"/>
                <a:cs typeface="+mn-cs"/>
              </a:rPr>
              <a:t> cycles required to apply the test is equal to 17,095,364.</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4C7B30-C613-CE46-A2AE-6C83512D1051}" type="slidenum">
              <a:rPr lang="en-GB"/>
              <a:pPr/>
              <a:t>29</a:t>
            </a:fld>
            <a:endParaRPr lang="en-GB"/>
          </a:p>
        </p:txBody>
      </p:sp>
      <p:sp>
        <p:nvSpPr>
          <p:cNvPr id="57346" name="Rectangle 2"/>
          <p:cNvSpPr>
            <a:spLocks noGrp="1" noRot="1" noChangeAspect="1" noChangeArrowheads="1" noTextEdit="1"/>
          </p:cNvSpPr>
          <p:nvPr>
            <p:ph type="sldImg"/>
          </p:nvPr>
        </p:nvSpPr>
        <p:spPr>
          <a:xfrm>
            <a:off x="1143000" y="698500"/>
            <a:ext cx="4572000" cy="3429000"/>
          </a:xfrm>
          <a:ln/>
        </p:spPr>
      </p:sp>
      <p:sp>
        <p:nvSpPr>
          <p:cNvPr id="57347" name="Rectangle 3"/>
          <p:cNvSpPr>
            <a:spLocks noGrp="1" noChangeArrowheads="1"/>
          </p:cNvSpPr>
          <p:nvPr>
            <p:ph type="body" idx="1"/>
          </p:nvPr>
        </p:nvSpPr>
        <p:spPr>
          <a:xfrm>
            <a:off x="904790" y="4350031"/>
            <a:ext cx="5048420" cy="4096149"/>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EDT, the same design was configured into 836 internal scan chains with a maximum length of 104, while deploying</a:t>
            </a:r>
            <a:r>
              <a:rPr lang="en-US" sz="1200" kern="1200" baseline="0" dirty="0" smtClean="0">
                <a:solidFill>
                  <a:schemeClr val="tx1"/>
                </a:solidFill>
                <a:effectLst/>
                <a:latin typeface="+mn-lt"/>
                <a:ea typeface="+mn-ea"/>
                <a:cs typeface="+mn-cs"/>
              </a:rPr>
              <a:t> a 64-bit decompressor (it required additional 18 test patterns to test itself)</a:t>
            </a:r>
            <a:r>
              <a:rPr lang="en-US" sz="1200" kern="1200" dirty="0" smtClean="0">
                <a:solidFill>
                  <a:schemeClr val="tx1"/>
                </a:solidFill>
                <a:effectLst/>
                <a:latin typeface="+mn-lt"/>
                <a:ea typeface="+mn-ea"/>
                <a:cs typeface="+mn-cs"/>
              </a:rPr>
              <a:t>. In total, 1584 test patterns were required to achieve the same fault coverage as that of ATPG. As can be seen, the length of scan chains decreased more than 100 times. The effective reduction of volume of scan test data and scan test time is 96x. Note that the actual compression is lower than the target one. This is because the maximum number of specified bits is, in some cases, greater than the encoding capacity of a decompressor, and thus more test patterns are required. Moreover, handling of a large number of X sources affect the compression as well. </a:t>
            </a: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DFT based on scan and ATPG has been adopted as a reliable and broadly acceptable methodology that provides very high test coverage. The process of scan insertion and test generation is automated and guarantees very high predictability and quality of results.</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Conventional ATPG systems can generate test sets that guarantee almost complete fault coverage of several types of fault models. Typically, when an ATPG targets a fault, only a small number of scan cells get specified. The remaining positions are filled with random values. Such a fully specified pattern is more likely to detect additional faults, and can be stored on a tester. As a result of random fill, however, the test patterns are grossly over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specified. For large circuits, the growing test data volume causes a significant increase in test cost because of much longer test time and elevated tester memory requirements. For a scan-based test, the test data volume can be approximately expressed as follows:</a:t>
            </a:r>
          </a:p>
          <a:p>
            <a:pPr algn="ctr"/>
            <a:r>
              <a:rPr lang="en-US" sz="1200" i="1" kern="1200" dirty="0" smtClean="0">
                <a:solidFill>
                  <a:schemeClr val="tx1"/>
                </a:solidFill>
                <a:effectLst/>
                <a:latin typeface="+mn-lt"/>
                <a:ea typeface="+mn-ea"/>
                <a:cs typeface="+mn-cs"/>
              </a:rPr>
              <a:t>Test Data Volume </a:t>
            </a:r>
            <a:r>
              <a:rPr lang="en-US" sz="1200" i="1" kern="1200" dirty="0" smtClean="0">
                <a:solidFill>
                  <a:schemeClr val="tx1"/>
                </a:solidFill>
                <a:effectLst/>
                <a:latin typeface="+mn-lt"/>
                <a:ea typeface="+mn-ea"/>
                <a:cs typeface="+mn-cs"/>
                <a:sym typeface="Symbol"/>
              </a:rPr>
              <a:t></a:t>
            </a:r>
            <a:r>
              <a:rPr lang="en-US" sz="1200" i="1" kern="1200" dirty="0" smtClean="0">
                <a:solidFill>
                  <a:schemeClr val="tx1"/>
                </a:solidFill>
                <a:effectLst/>
                <a:latin typeface="+mn-lt"/>
                <a:ea typeface="+mn-ea"/>
                <a:cs typeface="+mn-cs"/>
              </a:rPr>
              <a:t> Scan Cells</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Scan Patterns</a:t>
            </a:r>
          </a:p>
          <a:p>
            <a:r>
              <a:rPr lang="en-US" sz="1200" kern="1200" dirty="0" smtClean="0">
                <a:solidFill>
                  <a:schemeClr val="tx1"/>
                </a:solidFill>
                <a:effectLst/>
                <a:latin typeface="+mn-lt"/>
                <a:ea typeface="+mn-ea"/>
                <a:cs typeface="+mn-cs"/>
              </a:rPr>
              <a:t>Assuming balanced scan chains, a relationship between test time and the volume of test data is then given by the following equation:</a:t>
            </a:r>
          </a:p>
          <a:p>
            <a:pPr algn="ctr"/>
            <a:r>
              <a:rPr lang="en-US" sz="1200" i="1" kern="1200" dirty="0" smtClean="0">
                <a:solidFill>
                  <a:schemeClr val="tx1"/>
                </a:solidFill>
                <a:effectLst/>
                <a:latin typeface="+mn-lt"/>
                <a:ea typeface="+mn-ea"/>
                <a:cs typeface="+mn-cs"/>
              </a:rPr>
              <a:t>Test time </a:t>
            </a:r>
            <a:r>
              <a:rPr lang="en-US" sz="1200" i="1" kern="1200" dirty="0" smtClean="0">
                <a:solidFill>
                  <a:schemeClr val="tx1"/>
                </a:solidFill>
                <a:effectLst/>
                <a:latin typeface="+mn-lt"/>
                <a:ea typeface="+mn-ea"/>
                <a:cs typeface="+mn-cs"/>
                <a:sym typeface="Symbol"/>
              </a:rPr>
              <a:t></a:t>
            </a:r>
            <a:r>
              <a:rPr lang="en-US" sz="1200" i="1" kern="1200" dirty="0" smtClean="0">
                <a:solidFill>
                  <a:schemeClr val="tx1"/>
                </a:solidFill>
                <a:effectLst/>
                <a:latin typeface="+mn-lt"/>
                <a:ea typeface="+mn-ea"/>
                <a:cs typeface="+mn-cs"/>
              </a:rPr>
              <a:t> Test Data Volume /</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Scan Chains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Frequency</a:t>
            </a:r>
            <a:endParaRPr lang="en-US" sz="1200" kern="120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403143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It is also worth noting how the tester memory is utilized in both cases. One ATPG scan pattern takes 10868 locations of the tester memory, while one EDT pattern occupies 112 locations of the same memory. Within the memory required for one ATPG scan pattern, one can store 97</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EDT patterns. Moreover, in the time required to apply one ATPG pattern, almost 97 EDT patterns can be applied. However, since EDT requires slightly more patterns then ATPG to achieve the same fault coverage, the total time to apply all EDT vectors is effectively 96 times shorter than ATPG.</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2881973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EDT decompressor can be easily converted into a pseudorandom</a:t>
            </a:r>
            <a:r>
              <a:rPr lang="en-US" baseline="0" dirty="0" smtClean="0"/>
              <a:t> test pattern generator (PRPG). It suffices to apply a constant value of 1 to the decompressor input channels. As a result, the EDT environment can be reused to perform several operations in a variety of test modes, such as burn-in test or built-in self-test.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9499647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2179E6-E014-3649-B64E-627B130B2466}" type="slidenum">
              <a:rPr lang="en-GB"/>
              <a:pPr/>
              <a:t>32</a:t>
            </a:fld>
            <a:endParaRPr lang="en-GB"/>
          </a:p>
        </p:txBody>
      </p:sp>
      <p:sp>
        <p:nvSpPr>
          <p:cNvPr id="31746" name="Rectangle 2"/>
          <p:cNvSpPr>
            <a:spLocks noGrp="1" noRot="1" noChangeAspect="1" noChangeArrowheads="1" noTextEdit="1"/>
          </p:cNvSpPr>
          <p:nvPr>
            <p:ph type="sldImg"/>
          </p:nvPr>
        </p:nvSpPr>
        <p:spPr>
          <a:xfrm>
            <a:off x="1143000" y="698500"/>
            <a:ext cx="4572000" cy="3429000"/>
          </a:xfrm>
          <a:ln/>
        </p:spPr>
      </p:sp>
      <p:sp>
        <p:nvSpPr>
          <p:cNvPr id="31747" name="Rectangle 3"/>
          <p:cNvSpPr>
            <a:spLocks noGrp="1" noChangeArrowheads="1"/>
          </p:cNvSpPr>
          <p:nvPr>
            <p:ph type="body" idx="1"/>
          </p:nvPr>
        </p:nvSpPr>
        <p:spPr>
          <a:xfrm>
            <a:off x="904790" y="4350031"/>
            <a:ext cx="5048420" cy="4096149"/>
          </a:xfrm>
        </p:spPr>
        <p:txBody>
          <a:bodyPr/>
          <a:lstStyle/>
          <a:p>
            <a:r>
              <a:rPr lang="en-US" sz="1200" kern="1200" dirty="0" smtClean="0">
                <a:solidFill>
                  <a:schemeClr val="tx1"/>
                </a:solidFill>
                <a:effectLst/>
                <a:latin typeface="+mn-lt"/>
                <a:ea typeface="+mn-ea"/>
                <a:cs typeface="+mn-cs"/>
              </a:rPr>
              <a:t>The slide illustrates a microphotograph of a design incorporating the EDT logic (courtesy</a:t>
            </a:r>
            <a:r>
              <a:rPr lang="en-US" sz="1200" kern="1200" baseline="0" dirty="0" smtClean="0">
                <a:solidFill>
                  <a:schemeClr val="tx1"/>
                </a:solidFill>
                <a:effectLst/>
                <a:latin typeface="+mn-lt"/>
                <a:ea typeface="+mn-ea"/>
                <a:cs typeface="+mn-cs"/>
              </a:rPr>
              <a:t> of Cisco Systems)</a:t>
            </a:r>
            <a:r>
              <a:rPr lang="en-US" sz="1200" kern="1200" dirty="0" smtClean="0">
                <a:solidFill>
                  <a:schemeClr val="tx1"/>
                </a:solidFill>
                <a:effectLst/>
                <a:latin typeface="+mn-lt"/>
                <a:ea typeface="+mn-ea"/>
                <a:cs typeface="+mn-cs"/>
              </a:rPr>
              <a:t>. This design contains about 500K gates and 31K scan cells. The number of channels and chains are 5 and 65, respectively. The resulting effective compression that was achieved by using 20-bit decompressor is 11x.</a:t>
            </a:r>
            <a:r>
              <a:rPr lang="en-US" dirty="0" smtClean="0">
                <a:effectLst/>
              </a:rPr>
              <a:t> </a:t>
            </a: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Sequential linear decompressors are based on linear finite-state machines such as LFSRs, cellular automata, or ring generators. Their advantage lies in allowing the use of free variables from earlier cycles to encode a scan slice in the current clock cycle. This provides much greater flexibility than combinational decompressors and helps avoid problems when the most specified scan slices limit the overall compression. One of the most pronounced features of the sequential compression is its ability to work even with a single input channel. For some test sets with highly sparse specified bits (very low fill rates) it is also possible to provide data only in selected time frames, thus further increasing compression rates. The ability to combine free variables across multiple clock cycles makes sequential compression very attractive. In fact, most of available commercial tools are based on this type encoding. When working with ATPG, though, it requires a two-step process: generation of a test cube, and then solving linear equations to see if the test cube is </a:t>
            </a:r>
            <a:r>
              <a:rPr lang="en-US" sz="1200" b="0" i="0" u="none" strike="noStrike" kern="1200" baseline="0" dirty="0" err="1" smtClean="0">
                <a:solidFill>
                  <a:schemeClr val="tx1"/>
                </a:solidFill>
                <a:latin typeface="+mn-lt"/>
                <a:ea typeface="+mn-ea"/>
                <a:cs typeface="+mn-cs"/>
              </a:rPr>
              <a:t>encodable</a:t>
            </a:r>
            <a:r>
              <a:rPr lang="en-US" sz="1200" b="0" i="0" u="none" strike="noStrike" kern="1200" baseline="0" dirty="0" smtClean="0">
                <a:solidFill>
                  <a:schemeClr val="tx1"/>
                </a:solidFill>
                <a:latin typeface="+mn-lt"/>
                <a:ea typeface="+mn-ea"/>
                <a:cs typeface="+mn-cs"/>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28853211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Here are</a:t>
            </a:r>
            <a:r>
              <a:rPr lang="en-US" baseline="0" dirty="0" smtClean="0"/>
              <a:t> a few examples of commercially available test compression tools. They are listed altogether with the corresponding compression rates they offer.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10699387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The first generation test compression schemes take advantage of low fill rates. Tester channels deliver compressed test patterns to an on-chip decoder that expands them into the actual data loaded into scan chains. </a:t>
            </a:r>
            <a:r>
              <a:rPr lang="en-US" sz="1200" b="0" i="0" u="none" strike="noStrike" kern="1200" baseline="0" dirty="0" smtClean="0">
                <a:solidFill>
                  <a:schemeClr val="tx1"/>
                </a:solidFill>
                <a:latin typeface="+mn-lt"/>
                <a:ea typeface="+mn-ea"/>
                <a:cs typeface="+mn-cs"/>
              </a:rPr>
              <a:t>Encoding a test cube using a linear decompressor requires solving a system of linear equations consisting of one equation for each specified bit, to find the free variable assignments needed to generate the test cube.</a:t>
            </a:r>
          </a:p>
          <a:p>
            <a:endParaRPr lang="en-US" sz="1200" b="0" i="0" u="none" strike="noStrike" kern="1200" baseline="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Similarly to scan-based test, decompression schemes consume more power than a circuit-under-test is rated for</a:t>
            </a:r>
            <a:r>
              <a:rPr lang="en-GB"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Thus, non-intrusive methods are required to control test power and support embedded compression with high compression ratios.</a:t>
            </a:r>
            <a:r>
              <a:rPr lang="en-US" dirty="0" smtClean="0">
                <a:effectLst/>
              </a:rPr>
              <a:t> Interestingly, methods developed for lower</a:t>
            </a:r>
            <a:r>
              <a:rPr lang="en-US" baseline="0" dirty="0" smtClean="0">
                <a:effectLst/>
              </a:rPr>
              <a:t> power on-chip decompression offer higher compression rates than their first generation counterparts. Therefore, when presenting the next generation compression schemes, we will discuss a few techniques used to mitigate power dissipation as their application leads directly to further reduction of test data necessary to recreate original test cubes.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27487235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Loading scan chains dissipates power dependent directly on the number of transitions that occur in the scan chains and other parts of the CUT. The </a:t>
            </a:r>
            <a:r>
              <a:rPr lang="en-US" sz="1200" i="1" kern="1200" dirty="0" smtClean="0">
                <a:solidFill>
                  <a:schemeClr val="tx1"/>
                </a:solidFill>
                <a:effectLst/>
                <a:latin typeface="+mn-lt"/>
                <a:ea typeface="+mn-ea"/>
                <a:cs typeface="+mn-cs"/>
              </a:rPr>
              <a:t>weighted transition metric</a:t>
            </a:r>
            <a:r>
              <a:rPr lang="en-US" sz="1200" kern="1200" dirty="0" smtClean="0">
                <a:solidFill>
                  <a:schemeClr val="tx1"/>
                </a:solidFill>
                <a:effectLst/>
                <a:latin typeface="+mn-lt"/>
                <a:ea typeface="+mn-ea"/>
                <a:cs typeface="+mn-cs"/>
              </a:rPr>
              <a:t> (WTM) estimates the resultant switching activity by counting the number of invoked transitions in scan cells and taking into account their relative positions. One can arrive with the average scan power dissipated during test application by summing up results provided by WTM over all scan chains and all test patterns. Typically, a random fill is a side effect of the EDT continuous flow processing when a test pattern goes through the decompressor. The slide illustrates such uncompressed data recorded for a real circuit. This is why the test power consumption for the EDT-based decompression usually remains close to 50 percent.</a:t>
            </a:r>
            <a:r>
              <a:rPr lang="en-US" dirty="0" smtClean="0">
                <a:effectLst/>
              </a:rPr>
              <a:t> At the same</a:t>
            </a:r>
            <a:r>
              <a:rPr lang="en-US" baseline="0" dirty="0" smtClean="0">
                <a:effectLst/>
              </a:rPr>
              <a:t> time, scan shift frequency remains relatively low to avoid overheating and likely damage of a circuit under test.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6790573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The EDT-based compression exploits the common fact that test cubes feature a large number of unspecified positions. The low fill rates make it possible to deliver the identical test data to scan chains for a number of consecutive shift cycles, thereby reducing significantly the total number of transitions (as shown on the slide). To implement this idea, however, one needs mechanisms to sustain the outputs of a decompressor for more than a single clock cycle, while allowing the decompressor itself to change its internal state in order to ensure successful encoding of upcoming specified bits.</a:t>
            </a:r>
            <a:r>
              <a:rPr lang="en-US" dirty="0" smtClean="0">
                <a:effectLst/>
              </a:rPr>
              <a:t> Furthermore, reduced toggling creates</a:t>
            </a:r>
            <a:r>
              <a:rPr lang="en-US" baseline="0" dirty="0" smtClean="0">
                <a:effectLst/>
              </a:rPr>
              <a:t> a margin that allows to increase a speed of scan shifting, thus reducing test application time.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37</a:t>
            </a:fld>
            <a:endParaRPr lang="en-US"/>
          </a:p>
        </p:txBody>
      </p:sp>
    </p:spTree>
    <p:extLst>
      <p:ext uri="{BB962C8B-B14F-4D97-AF65-F5344CB8AC3E}">
        <p14:creationId xmlns:p14="http://schemas.microsoft.com/office/powerpoint/2010/main" val="10958805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 shown</a:t>
            </a:r>
            <a:r>
              <a:rPr lang="en-US" baseline="0" dirty="0" smtClean="0"/>
              <a:t> earlier, </a:t>
            </a:r>
            <a:r>
              <a:rPr lang="en-US" sz="1200" kern="1200" dirty="0" smtClean="0">
                <a:solidFill>
                  <a:schemeClr val="tx1"/>
                </a:solidFill>
                <a:effectLst/>
                <a:latin typeface="+mn-lt"/>
                <a:ea typeface="+mn-ea"/>
                <a:cs typeface="+mn-cs"/>
              </a:rPr>
              <a:t>the test power consumption for the EDT-based decompression remains close to 50 percent. This is due to a random fill occurring as a side effect of the decompression process.</a:t>
            </a:r>
            <a:r>
              <a:rPr lang="en-US" sz="1200" kern="1200" baseline="0" dirty="0" smtClean="0">
                <a:solidFill>
                  <a:schemeClr val="tx1"/>
                </a:solidFill>
                <a:effectLst/>
                <a:latin typeface="+mn-lt"/>
                <a:ea typeface="+mn-ea"/>
                <a:cs typeface="+mn-cs"/>
              </a:rPr>
              <a:t> This is further illustrated in the lower part of the slide, where the size of red rectangles, one per each transition, corresponds to the amount of power dissipated during scan-in shifting of a given transition from left to right. The total area taken by all rectangles can be regarded as proportional to the whole power dissipated when loading a given test pattern through a decompressor.</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38</a:t>
            </a:fld>
            <a:endParaRPr lang="en-US"/>
          </a:p>
        </p:txBody>
      </p:sp>
    </p:spTree>
    <p:extLst>
      <p:ext uri="{BB962C8B-B14F-4D97-AF65-F5344CB8AC3E}">
        <p14:creationId xmlns:p14="http://schemas.microsoft.com/office/powerpoint/2010/main" val="32877603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The low fill rates make it possible to deliver identical test data to scan chains for a number of shift cycles directly from the decompressor, thereby further reducing the total number of transitions. A low power solution shown on the slide employs the on-chip low power test data decompressor. The same data are now provided to the scan chains for a number of shift cycles through either a </a:t>
            </a:r>
            <a:r>
              <a:rPr lang="en-US" sz="1200" i="1" kern="1200" dirty="0" smtClean="0">
                <a:solidFill>
                  <a:schemeClr val="tx1"/>
                </a:solidFill>
                <a:effectLst/>
                <a:latin typeface="+mn-lt"/>
                <a:ea typeface="+mn-ea"/>
                <a:cs typeface="+mn-cs"/>
              </a:rPr>
              <a:t>constant fill block </a:t>
            </a:r>
            <a:r>
              <a:rPr lang="en-US" sz="1200" kern="1200" dirty="0" smtClean="0">
                <a:solidFill>
                  <a:schemeClr val="tx1"/>
                </a:solidFill>
                <a:effectLst/>
                <a:latin typeface="+mn-lt"/>
                <a:ea typeface="+mn-ea"/>
                <a:cs typeface="+mn-cs"/>
              </a:rPr>
              <a:t>or a </a:t>
            </a:r>
            <a:r>
              <a:rPr lang="en-US" sz="1200" i="1" kern="1200" dirty="0" smtClean="0">
                <a:solidFill>
                  <a:schemeClr val="tx1"/>
                </a:solidFill>
                <a:effectLst/>
                <a:latin typeface="+mn-lt"/>
                <a:ea typeface="+mn-ea"/>
                <a:cs typeface="+mn-cs"/>
              </a:rPr>
              <a:t>hold register</a:t>
            </a:r>
            <a:r>
              <a:rPr lang="en-US" sz="1200" kern="1200" dirty="0" smtClean="0">
                <a:solidFill>
                  <a:schemeClr val="tx1"/>
                </a:solidFill>
                <a:effectLst/>
                <a:latin typeface="+mn-lt"/>
                <a:ea typeface="+mn-ea"/>
                <a:cs typeface="+mn-cs"/>
              </a:rPr>
              <a:t> placed between the ring generator and the phase shifter.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former block is similar to the one presented in the section devoted to low power scan operations. It outputs gating signals such that either the decompressor or a constant value of 0 or 1 can feed scan chains on a per pattern basis. The</a:t>
            </a:r>
            <a:r>
              <a:rPr lang="en-US" sz="1200" kern="1200" baseline="0" dirty="0" smtClean="0">
                <a:solidFill>
                  <a:schemeClr val="tx1"/>
                </a:solidFill>
                <a:effectLst/>
                <a:latin typeface="+mn-lt"/>
                <a:ea typeface="+mn-ea"/>
                <a:cs typeface="+mn-cs"/>
              </a:rPr>
              <a:t> hold register</a:t>
            </a:r>
            <a:r>
              <a:rPr lang="en-US" sz="1200" kern="1200" dirty="0" smtClean="0">
                <a:solidFill>
                  <a:schemeClr val="tx1"/>
                </a:solidFill>
                <a:effectLst/>
                <a:latin typeface="+mn-lt"/>
                <a:ea typeface="+mn-ea"/>
                <a:cs typeface="+mn-cs"/>
              </a:rPr>
              <a:t> captures and saves, for a number of cycles, a desired state of the ring generator, while the generator itself keeps advancing to the next state needed to encode another group of specified bits. As a result, independent operations of the ring generator and its hold register allow virtually any state which causes no conflicts with specified bits to reduce a transition count.</a:t>
            </a:r>
            <a:r>
              <a:rPr lang="en-US" dirty="0" smtClean="0">
                <a:effectLst/>
              </a:rPr>
              <a:t> </a:t>
            </a:r>
          </a:p>
          <a:p>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principle, one can use an extra input channel to facilitate the operation of the hold register. Every shift cycle, a control bit is then sent to the decompressor in order to indicate whether the hold register should be reloaded with the current content of the ring generator. If a given control bit is 1, then the hold register updates its state before the ring generator reaches its next state. During the initialization phase of the decompressor, the hold register is reset, and the control channel is de-asserted.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Instead of the control channel, one can use decompressor input channels to deliver control information merged with seed variables. The slide shows the corresponding circuitry. All inputs drive an XOR tree which basically computes a parity bit for input variables injected during a given shift cycle. If the parity of inputs is odd, then the hold register is reloaded before new seed variables enter the ring generator. Otherwise, the content of the register remains unchanged.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39</a:t>
            </a:fld>
            <a:endParaRPr lang="en-US"/>
          </a:p>
        </p:txBody>
      </p:sp>
    </p:spTree>
    <p:extLst>
      <p:ext uri="{BB962C8B-B14F-4D97-AF65-F5344CB8AC3E}">
        <p14:creationId xmlns:p14="http://schemas.microsoft.com/office/powerpoint/2010/main" val="235032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Consider an example circuit consisting of 10M gates and 16 scan chains. Typically, the number of scan cells is proportional to the design size.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Thus, assuming one scan cell per 20 gates, the total test time to apply 10,000 scan patterns at a 20 MHz scan-shift frequency will take roughly 312 millions test cycles or equivalently 15.6 seconds. In fact, </a:t>
            </a:r>
            <a:r>
              <a:rPr lang="en-US" baseline="0" dirty="0" smtClean="0"/>
              <a:t>one may need a minute to deliver all vectors assuming that the whole test is repeated four times for different voltage levels. In many cases, this test application time may not be acceptable (see the previous slide – such a test might cost up to $6.00 per chip). Notice that the resultant test time is primarily determined by limited capabilities of a test equipment (here 16 input channels) that enforce very long scan chains.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13452603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compression procedure working with the hold register partitions a given test cube into several blocks comprising a certain number of consecutive slices (time frames) in such a way that there are no transitions inside the blocks. This feature allows one to repeat a given decompressor state many times in succession by using the hold register storing a state that the ring generator entered at the beginning of a block. The ability to encode some of the specified bits occurring within boundaries of the block determines its size. The encoding process begins with a block and the corresponding state of the ring generator which should be applied first, and it gradually moves towards the other end of the scan chains. As long as the solver can compress a test cube, the algorithm works by repeatedly increasing the size of the block, adding new equations (if needed), and invoking the solver again. Clearly, at some point a solution may not exist anymore. This particular time frame is then assigned a new block, and the procedure continues. As a result, we arrive with virtually the smallest number of blocks that cover the entire test cube. Note that the circuit where the same test data drives the decompressor and the shadow register, requires that equations in the seed variables representing both the specified locations and control data be formed to reflect reloads of the hold register.</a:t>
            </a:r>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40</a:t>
            </a:fld>
            <a:endParaRPr lang="en-US"/>
          </a:p>
        </p:txBody>
      </p:sp>
    </p:spTree>
    <p:extLst>
      <p:ext uri="{BB962C8B-B14F-4D97-AF65-F5344CB8AC3E}">
        <p14:creationId xmlns:p14="http://schemas.microsoft.com/office/powerpoint/2010/main" val="2931363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Another</a:t>
            </a:r>
            <a:r>
              <a:rPr lang="en-US" sz="1200" kern="1200" baseline="0" dirty="0" smtClean="0">
                <a:solidFill>
                  <a:schemeClr val="tx1"/>
                </a:solidFill>
                <a:effectLst/>
                <a:latin typeface="+mn-lt"/>
                <a:ea typeface="+mn-ea"/>
                <a:cs typeface="+mn-cs"/>
              </a:rPr>
              <a:t> approach to reduce test power uses a concept of decompressor freeze, and it is a purely software technique. </a:t>
            </a:r>
            <a:r>
              <a:rPr lang="en-US" sz="1200" kern="1200" dirty="0" smtClean="0">
                <a:solidFill>
                  <a:schemeClr val="tx1"/>
                </a:solidFill>
                <a:effectLst/>
                <a:latin typeface="+mn-lt"/>
                <a:ea typeface="+mn-ea"/>
                <a:cs typeface="+mn-cs"/>
              </a:rPr>
              <a:t>The sparse occurrence of specified bits indicates that successful encoding of test cubes could be still possible even if a decompressor would remain in certain states for more than a single clock cycle. As a result, the identical data would be delivered to scan chains for a number of shift cycles, thereby reducing the number of transitions. We refer to such states as </a:t>
            </a:r>
            <a:r>
              <a:rPr lang="en-US" sz="1200" i="1" kern="1200" dirty="0" smtClean="0">
                <a:solidFill>
                  <a:schemeClr val="tx1"/>
                </a:solidFill>
                <a:effectLst/>
                <a:latin typeface="+mn-lt"/>
                <a:ea typeface="+mn-ea"/>
                <a:cs typeface="+mn-cs"/>
              </a:rPr>
              <a:t>self-loop</a:t>
            </a:r>
            <a:r>
              <a:rPr lang="en-US" sz="1200" kern="1200" dirty="0" smtClean="0">
                <a:solidFill>
                  <a:schemeClr val="tx1"/>
                </a:solidFill>
                <a:effectLst/>
                <a:latin typeface="+mn-lt"/>
                <a:ea typeface="+mn-ea"/>
                <a:cs typeface="+mn-cs"/>
              </a:rPr>
              <a:t> (SL) states following a common state-diagram notation where certain arrows point to the states that they leave.</a:t>
            </a:r>
            <a:r>
              <a:rPr lang="en-US" dirty="0" smtClean="0">
                <a:effectLst/>
              </a:rPr>
              <a:t> </a:t>
            </a:r>
            <a:r>
              <a:rPr lang="en-US" sz="1200" kern="1200" dirty="0" smtClean="0">
                <a:solidFill>
                  <a:schemeClr val="tx1"/>
                </a:solidFill>
                <a:effectLst/>
                <a:latin typeface="+mn-lt"/>
                <a:ea typeface="+mn-ea"/>
                <a:cs typeface="+mn-cs"/>
              </a:rPr>
              <a:t>Consider a 4-bit ring generator with two inputs as shown on the slide. Its 16-state transition graph features four SL states. As can be easily verified, if the input patterns 00, 01, 10, and 11 are applied to the ring generator after it enters the following states: 0000, 1101, 0100, and 1001, respectively, then it will remain in these SL states.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41</a:t>
            </a:fld>
            <a:endParaRPr lang="en-US"/>
          </a:p>
        </p:txBody>
      </p:sp>
    </p:spTree>
    <p:extLst>
      <p:ext uri="{BB962C8B-B14F-4D97-AF65-F5344CB8AC3E}">
        <p14:creationId xmlns:p14="http://schemas.microsoft.com/office/powerpoint/2010/main" val="22794106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Due to so many transitions</a:t>
            </a:r>
            <a:r>
              <a:rPr lang="en-US" baseline="0" dirty="0" smtClean="0"/>
              <a:t> between states of the decompressor, moving from one SL state to another SL state takes only a few clock cycles. As a result, one may expect that the amount of scan slices not covered by any SL state due to such transitions will be minimal.</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42</a:t>
            </a:fld>
            <a:endParaRPr lang="en-US"/>
          </a:p>
        </p:txBody>
      </p:sp>
    </p:spTree>
    <p:extLst>
      <p:ext uri="{BB962C8B-B14F-4D97-AF65-F5344CB8AC3E}">
        <p14:creationId xmlns:p14="http://schemas.microsoft.com/office/powerpoint/2010/main" val="33245750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Given a test cube, the</a:t>
            </a:r>
            <a:r>
              <a:rPr lang="en-US" sz="1200" kern="1200" baseline="0" dirty="0" smtClean="0">
                <a:solidFill>
                  <a:schemeClr val="tx1"/>
                </a:solidFill>
                <a:effectLst/>
                <a:latin typeface="+mn-lt"/>
                <a:ea typeface="+mn-ea"/>
                <a:cs typeface="+mn-cs"/>
              </a:rPr>
              <a:t> encoding procedure</a:t>
            </a:r>
            <a:r>
              <a:rPr lang="en-US" sz="1200" kern="1200" dirty="0" smtClean="0">
                <a:solidFill>
                  <a:schemeClr val="tx1"/>
                </a:solidFill>
                <a:effectLst/>
                <a:latin typeface="+mn-lt"/>
                <a:ea typeface="+mn-ea"/>
                <a:cs typeface="+mn-cs"/>
              </a:rPr>
              <a:t> works as follows. First, every scan shift cycle having specified bits is assigned one of SL states (if any) such that if a ring generator enters such a state, then there will be no conflicts between the specified bits of the test cube and the actual decompressor-produced content of the scan chains in this particular cycle. Next, following the standard EDT framework, the EDT solver is invoked for equations representing values required for the test cube in order to guarantee its compression. Finally, the test cube is partitioned into a number of clusters in such a way that a single SL state covers the largest possible number of subsequent cycles in each cluster. This is accomplished by solving equations associated with positions implied by a given SL state at both ends of the corresponding cluster.</a:t>
            </a:r>
            <a:r>
              <a:rPr lang="en-US" dirty="0" smtClean="0">
                <a:effectLst/>
              </a:rPr>
              <a:t> </a:t>
            </a:r>
            <a:r>
              <a:rPr lang="en-US" sz="1200" kern="1200" dirty="0" smtClean="0">
                <a:solidFill>
                  <a:schemeClr val="tx1"/>
                </a:solidFill>
                <a:effectLst/>
                <a:latin typeface="+mn-lt"/>
                <a:ea typeface="+mn-ea"/>
                <a:cs typeface="+mn-cs"/>
              </a:rPr>
              <a:t>Although initial selection of the cluster boundaries assume its largest possible span, it may not be possible to switch a decompressor from one SL state to another SL state within a single clock cycle. In such a case, there would be no solution for equations representing a given cluster, and the test cube could not be compressed. Therefore, as long as the solver cannot encode a given SL state, the algorithm works by repeatedly decreasing size of the cluster, selecting a new set of equations, and invoking the solver again.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pink rectangles in the lower part of the slide represent the amount of dissipated power when using the conventional EDT (their sizes are proportional to the amount of power dissipated</a:t>
            </a:r>
            <a:r>
              <a:rPr lang="en-US" sz="1200" kern="1200" baseline="0" dirty="0" smtClean="0">
                <a:solidFill>
                  <a:schemeClr val="tx1"/>
                </a:solidFill>
                <a:effectLst/>
                <a:latin typeface="+mn-lt"/>
                <a:ea typeface="+mn-ea"/>
                <a:cs typeface="+mn-cs"/>
              </a:rPr>
              <a:t> by a given transition when moving from the left to right), whereas the red rectangles illustrates the same power dissipation after applying power aware encoding.</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43</a:t>
            </a:fld>
            <a:endParaRPr lang="en-US"/>
          </a:p>
        </p:txBody>
      </p:sp>
    </p:spTree>
    <p:extLst>
      <p:ext uri="{BB962C8B-B14F-4D97-AF65-F5344CB8AC3E}">
        <p14:creationId xmlns:p14="http://schemas.microsoft.com/office/powerpoint/2010/main" val="37157818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ability to work even with a single input channel</a:t>
            </a:r>
            <a:r>
              <a:rPr lang="en-US" baseline="0" dirty="0" smtClean="0"/>
              <a:t> allows the EDT-based compression to become an attractive option for System-on-Chip (SoC) designs, where a number of cores (modules) must be tested in parallel by using their own compression environments. An example of such an arrangement is shown on the slide. Identical cores may share the same input channels, while different modules can still receive their compressed data in parallel due to a relatively low bandwidth they may require.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44</a:t>
            </a:fld>
            <a:endParaRPr lang="en-US"/>
          </a:p>
        </p:txBody>
      </p:sp>
    </p:spTree>
    <p:extLst>
      <p:ext uri="{BB962C8B-B14F-4D97-AF65-F5344CB8AC3E}">
        <p14:creationId xmlns:p14="http://schemas.microsoft.com/office/powerpoint/2010/main" val="25587452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For modular</a:t>
            </a:r>
            <a:r>
              <a:rPr lang="en-US" baseline="0" dirty="0" smtClean="0"/>
              <a:t> designs such as the one on the previous slide, one can modify a well-known compression formula by including a </a:t>
            </a:r>
            <a:r>
              <a:rPr lang="en-US" i="1" baseline="0" dirty="0" smtClean="0"/>
              <a:t>regularity</a:t>
            </a:r>
            <a:r>
              <a:rPr lang="en-US" baseline="0" dirty="0" smtClean="0"/>
              <a:t> factor which accounts for the number of cores that can be tested by deploying the same compressed test data.</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45</a:t>
            </a:fld>
            <a:endParaRPr lang="en-US"/>
          </a:p>
        </p:txBody>
      </p:sp>
    </p:spTree>
    <p:extLst>
      <p:ext uri="{BB962C8B-B14F-4D97-AF65-F5344CB8AC3E}">
        <p14:creationId xmlns:p14="http://schemas.microsoft.com/office/powerpoint/2010/main" val="28488420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The EDT-based compression uses cube merging to gradually expand a test pattern by incorporating compatible test cubes with non-conflicting values assigned to unspecified positions. Two </a:t>
            </a:r>
            <a:r>
              <a:rPr lang="en-GB" sz="1200" kern="1200" dirty="0" smtClean="0">
                <a:solidFill>
                  <a:schemeClr val="tx1"/>
                </a:solidFill>
                <a:effectLst/>
                <a:latin typeface="+mn-lt"/>
                <a:ea typeface="+mn-ea"/>
                <a:cs typeface="+mn-cs"/>
              </a:rPr>
              <a:t>cubes are compatible if in every position where one cube has a value of 0 or 1, the other one either features the same</a:t>
            </a:r>
            <a:r>
              <a:rPr lang="en-GB" sz="1200" i="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value or don’t care.</a:t>
            </a:r>
            <a:r>
              <a:rPr lang="en-US" sz="1200" kern="1200" dirty="0" smtClean="0">
                <a:solidFill>
                  <a:schemeClr val="tx1"/>
                </a:solidFill>
                <a:effectLst/>
                <a:latin typeface="+mn-lt"/>
                <a:ea typeface="+mn-ea"/>
                <a:cs typeface="+mn-cs"/>
              </a:rPr>
              <a:t> With the concerns over test compression and test time, one needs to maximize the number of test cubes forming a given test pattern. </a:t>
            </a:r>
            <a:r>
              <a:rPr lang="en-GB" sz="1200" kern="1200" dirty="0" smtClean="0">
                <a:solidFill>
                  <a:schemeClr val="tx1"/>
                </a:solidFill>
                <a:effectLst/>
                <a:latin typeface="+mn-lt"/>
                <a:ea typeface="+mn-ea"/>
                <a:cs typeface="+mn-cs"/>
              </a:rPr>
              <a:t>Unfortunately, </a:t>
            </a:r>
            <a:r>
              <a:rPr lang="en-US" sz="1200" kern="1200" dirty="0" smtClean="0">
                <a:solidFill>
                  <a:schemeClr val="tx1"/>
                </a:solidFill>
                <a:effectLst/>
                <a:latin typeface="+mn-lt"/>
                <a:ea typeface="+mn-ea"/>
                <a:cs typeface="+mn-cs"/>
              </a:rPr>
              <a:t>the cube merging process terminates when either no new compatible cube can be found in a reasonable amount of time, or the resultant pattern cannot be encoded anymore. The encoding efficiency and the compression ratio could be significantly higher, if the cube merging process continued despite conflicts on certain positions. Clearly, such bits would not be the subject of the mainstream EDT-based encoding, but they would have to be recovered in a different way to eventually load scan chains with patterns that feature the original test cubes. Furthermore, their quantity should be selected so as not to adversely affect the compression ratio.</a:t>
            </a:r>
            <a:r>
              <a:rPr lang="en-US" sz="1200" kern="1200" baseline="0" dirty="0" smtClean="0">
                <a:solidFill>
                  <a:schemeClr val="tx1"/>
                </a:solidFill>
                <a:effectLst/>
                <a:latin typeface="+mn-lt"/>
                <a:ea typeface="+mn-ea"/>
                <a:cs typeface="+mn-cs"/>
              </a:rPr>
              <a:t> The third generation compression </a:t>
            </a:r>
            <a:r>
              <a:rPr lang="en-US" sz="1200" kern="1200" dirty="0" smtClean="0">
                <a:solidFill>
                  <a:schemeClr val="tx1"/>
                </a:solidFill>
                <a:effectLst/>
                <a:latin typeface="+mn-lt"/>
                <a:ea typeface="+mn-ea"/>
                <a:cs typeface="+mn-cs"/>
              </a:rPr>
              <a:t>involves a deliberate attempt to increase the overall test data reduction by merging a large number of cubes having a predetermined number of mutually conflicting locations at most.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46</a:t>
            </a:fld>
            <a:endParaRPr lang="en-US"/>
          </a:p>
        </p:txBody>
      </p:sp>
    </p:spTree>
    <p:extLst>
      <p:ext uri="{BB962C8B-B14F-4D97-AF65-F5344CB8AC3E}">
        <p14:creationId xmlns:p14="http://schemas.microsoft.com/office/powerpoint/2010/main" val="16880342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Consider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 experiment in which test patterns are obtained by merging incompatible test cubes. The objective is to estimate the actual amount of data that would become the subject of encoding. Let a circuit under test feature 111 inputs as shown on the slide. A part of this device is an 8-input multiplexer. In order to detect stuck-at-0 and stuck-at-1 faults on its inputs, one needs to apply test patterns listed over there. These patterns cannot be merged as they all feature mutual conflicts either on data or control lines of the multiplexer. As a result, a conventional compression scheme would need to handle 16 separate test patterns by encoding 16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(100 + 4) = 1664 bits. Since 100 specified bits are identical in all vectors, they can be used to form a base (parent) pattern, while conflicting bits will occur in successive 16 incremental patterns. Their use is determined by a single control pattern driving a multiplexer put in the front of a scan chain. Clearly, the number of specified bits that have to be encoded is now equal to 100 (parent) + 16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4 (incremental) + 100 + 8 + 4 (control) = 275. The amount of bits that become the subject of encoding is a fraction of data that the conventional EDT would need to handle, and in this particular case the reduction ratio is 6.05. Recall that the parent pattern and the corresponding control pattern must be applied 16 times for all incremental vectors.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47</a:t>
            </a:fld>
            <a:endParaRPr lang="en-US"/>
          </a:p>
        </p:txBody>
      </p:sp>
    </p:spTree>
    <p:extLst>
      <p:ext uri="{BB962C8B-B14F-4D97-AF65-F5344CB8AC3E}">
        <p14:creationId xmlns:p14="http://schemas.microsoft.com/office/powerpoint/2010/main" val="14066782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32500" lnSpcReduction="20000"/>
          </a:bodyPr>
          <a:lstStyle/>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slide</a:t>
            </a:r>
            <a:r>
              <a:rPr lang="en-US" sz="1200" kern="1200" dirty="0" smtClean="0">
                <a:solidFill>
                  <a:schemeClr val="tx1"/>
                </a:solidFill>
                <a:effectLst/>
                <a:latin typeface="+mn-lt"/>
                <a:ea typeface="+mn-ea"/>
                <a:cs typeface="+mn-cs"/>
              </a:rPr>
              <a:t> shows a third generation decompressor. It comprises three modules designated to decompress the parent, the incremental, and the control patterns. All techniques adopted here follow the EDT-based continuous flow decompression </a:t>
            </a:r>
            <a:r>
              <a:rPr lang="en-US" sz="1200" i="1" kern="1200" dirty="0" smtClean="0">
                <a:solidFill>
                  <a:schemeClr val="tx1"/>
                </a:solidFill>
                <a:effectLst/>
                <a:latin typeface="+mn-lt"/>
                <a:ea typeface="+mn-ea"/>
                <a:cs typeface="+mn-cs"/>
              </a:rPr>
              <a:t>modus operandi</a:t>
            </a:r>
            <a:r>
              <a:rPr lang="en-US" sz="1200" kern="1200" dirty="0" smtClean="0">
                <a:solidFill>
                  <a:schemeClr val="tx1"/>
                </a:solidFill>
                <a:effectLst/>
                <a:latin typeface="+mn-lt"/>
                <a:ea typeface="+mn-ea"/>
                <a:cs typeface="+mn-cs"/>
              </a:rPr>
              <a:t>. However, due to particulars of patterns the decompressor is to handle, each block is designed in a slightly different way.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2-input multiplexers are placed in the front of scan chains. They are intended to route decompressed test data from one of two sources: </a:t>
            </a:r>
          </a:p>
          <a:p>
            <a:pPr marL="228600" indent="-228600">
              <a:buFont typeface="Arial"/>
              <a:buChar char="•"/>
            </a:pPr>
            <a:r>
              <a:rPr lang="en-US" sz="1200" kern="1200" dirty="0" smtClean="0">
                <a:solidFill>
                  <a:schemeClr val="tx1"/>
                </a:solidFill>
                <a:effectLst/>
                <a:latin typeface="+mn-lt"/>
                <a:ea typeface="+mn-ea"/>
                <a:cs typeface="+mn-cs"/>
              </a:rPr>
              <a:t>the basic EDT-like decompressor that primarily handles the parent patterns, </a:t>
            </a:r>
          </a:p>
          <a:p>
            <a:pPr marL="228600" indent="-228600">
              <a:buFont typeface="Arial"/>
              <a:buChar char="•"/>
            </a:pPr>
            <a:r>
              <a:rPr lang="en-US" sz="1200" kern="1200" dirty="0" smtClean="0">
                <a:solidFill>
                  <a:schemeClr val="tx1"/>
                </a:solidFill>
                <a:effectLst/>
                <a:latin typeface="+mn-lt"/>
                <a:ea typeface="+mn-ea"/>
                <a:cs typeface="+mn-cs"/>
              </a:rPr>
              <a:t>another decompressor that consists of ring generator 2 with phase shifter 2, which takes care of the incremental patterns. </a:t>
            </a:r>
          </a:p>
          <a:p>
            <a:pPr marL="0" indent="0">
              <a:buNone/>
            </a:pPr>
            <a:r>
              <a:rPr lang="en-US" sz="1200" kern="1200" dirty="0" smtClean="0">
                <a:solidFill>
                  <a:schemeClr val="tx1"/>
                </a:solidFill>
                <a:effectLst/>
                <a:latin typeface="+mn-lt"/>
                <a:ea typeface="+mn-ea"/>
                <a:cs typeface="+mn-cs"/>
              </a:rPr>
              <a:t>The actual source is determined by applying select signals to the </a:t>
            </a:r>
            <a:r>
              <a:rPr lang="en-US" sz="1200" kern="1200" dirty="0" err="1" smtClean="0">
                <a:solidFill>
                  <a:schemeClr val="tx1"/>
                </a:solidFill>
                <a:effectLst/>
                <a:latin typeface="+mn-lt"/>
                <a:ea typeface="+mn-ea"/>
                <a:cs typeface="+mn-cs"/>
              </a:rPr>
              <a:t>muxes</a:t>
            </a:r>
            <a:r>
              <a:rPr lang="en-US" sz="1200" kern="1200" dirty="0" smtClean="0">
                <a:solidFill>
                  <a:schemeClr val="tx1"/>
                </a:solidFill>
                <a:effectLst/>
                <a:latin typeface="+mn-lt"/>
                <a:ea typeface="+mn-ea"/>
                <a:cs typeface="+mn-cs"/>
              </a:rPr>
              <a:t>. These signals are provided by the third decompression logic employed here to handle the control patterns.</a:t>
            </a:r>
            <a:r>
              <a:rPr lang="en-US" dirty="0" smtClean="0">
                <a:effectLst/>
              </a:rPr>
              <a:t> </a:t>
            </a:r>
          </a:p>
          <a:p>
            <a:pPr marL="0" indent="0">
              <a:buNone/>
            </a:pPr>
            <a:endParaRPr lang="en-US" dirty="0" smtClean="0">
              <a:effectLst/>
            </a:endParaRPr>
          </a:p>
          <a:p>
            <a:r>
              <a:rPr lang="en-US" sz="1200" kern="1200" dirty="0" smtClean="0">
                <a:solidFill>
                  <a:schemeClr val="tx1"/>
                </a:solidFill>
                <a:effectLst/>
                <a:latin typeface="+mn-lt"/>
                <a:ea typeface="+mn-ea"/>
                <a:cs typeface="+mn-cs"/>
              </a:rPr>
              <a:t>Ring generator 1 and phase shifter 1 constitute a sequential continuous flow decompressor. This part of decompressor is deployed to decode the parent patterns, which are subsequently fed to the scan chains unless the control signals decide otherwise.</a:t>
            </a:r>
            <a:r>
              <a:rPr lang="en-US" dirty="0" smtClean="0">
                <a:effectLst/>
              </a:rPr>
              <a:t> </a:t>
            </a:r>
            <a:r>
              <a:rPr lang="en-US" sz="1200" kern="1200" dirty="0" smtClean="0">
                <a:solidFill>
                  <a:schemeClr val="tx1"/>
                </a:solidFill>
                <a:effectLst/>
                <a:latin typeface="+mn-lt"/>
                <a:ea typeface="+mn-ea"/>
                <a:cs typeface="+mn-cs"/>
              </a:rPr>
              <a:t>The control patterns feature a large number of zeros (corresponding to the specified bits of the parent patterns) with the sparse presence of ones (corresponding to conflicting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bits). To encode such patterns it suffices to target only a small subset of 0-bits as long as they occur in sequences no interspersed with 1-bits.  A hold register is placed between ring generator 1 and phase shifter 3 to keep the decompressor outputs unchanged. It captures and saves, for a number of cycles, a desired state of ring generator 1, while the generator keeps advancing to the next states in order to encode upcoming specified bits. Note that low control pattern fill rates make it possible to use ring generator 1 as its encoding ability usually suffices to handle both parent and control patterns. The decompressor input channels facilitate the operation of the hold register by using seed variables to deliver a load enable signal. Buffers placed in parallel with the decompressor inputs drive an XOR tree computing a parity of input variables, including current data and those injected in the previous cycles. If set to 1, this signal reloads the hold register with the content of ring generator 1 before new seed variables enter the generator, and it reaches its next state.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third part of the decompressor is used to decode the incremental patterns. It consists of ring generator 2 and phase shifter 2. As the incremental patterns feature extremely sparse specified bits (corresponding to conflicts), they do not require all variables, which would be injected within the conventional EDT framework. Hence, injections of new test data occur in selected scan shift cycles only. Such an approach further elevates the compression ratio and adheres to the ATE ability of repeating the same data multiple times.</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48</a:t>
            </a:fld>
            <a:endParaRPr lang="en-US"/>
          </a:p>
        </p:txBody>
      </p:sp>
    </p:spTree>
    <p:extLst>
      <p:ext uri="{BB962C8B-B14F-4D97-AF65-F5344CB8AC3E}">
        <p14:creationId xmlns:p14="http://schemas.microsoft.com/office/powerpoint/2010/main" val="42497384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The tri-modal decompressor can be interfaced with an external tester in a number of ways. All of them assume that an ATE memory stores a single copy of each parent and incremental pattern in different configurations dependent on a communication protocol. In one of the techniques, a compressed parent pattern is delivered to a circuit under test only once, and then stored on chip by deploying circular registers as shown on the slide for a decompressor with two inputs serving parent and control patterns. Initially, using a single channel, a tester uploads a parent pattern directly to registers forming a daisy chain. Note that the decompressor is also receiving this data, so during this phase it can produce and feed scan chains with pseudorandom test patterns. Subsequently, the parent pattern is repeatedly streamed to the decompressor and back to its host circular registers while the same ATE channel delivers successive incremental patterns in the repeat-every-bit mode. Connecting the ATE channel to the decompressor inputs is done through steering logic controlled by the first bit of each test pattern. That bit allows test logic to differentiate between parent and incremental patterns, and is sampled synchronously with the </a:t>
            </a:r>
            <a:r>
              <a:rPr lang="en-US" sz="1200" i="1" kern="1200" dirty="0" smtClean="0">
                <a:solidFill>
                  <a:schemeClr val="tx1"/>
                </a:solidFill>
                <a:effectLst/>
                <a:latin typeface="+mn-lt"/>
                <a:ea typeface="+mn-ea"/>
                <a:cs typeface="+mn-cs"/>
              </a:rPr>
              <a:t>EDT update</a:t>
            </a:r>
            <a:r>
              <a:rPr lang="en-US" sz="1200" kern="1200" dirty="0" smtClean="0">
                <a:solidFill>
                  <a:schemeClr val="tx1"/>
                </a:solidFill>
                <a:effectLst/>
                <a:latin typeface="+mn-lt"/>
                <a:ea typeface="+mn-ea"/>
                <a:cs typeface="+mn-cs"/>
              </a:rPr>
              <a:t> signal resetting EDT test logic at the beginning of each test pattern.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49</a:t>
            </a:fld>
            <a:endParaRPr lang="en-US"/>
          </a:p>
        </p:txBody>
      </p:sp>
    </p:spTree>
    <p:extLst>
      <p:ext uri="{BB962C8B-B14F-4D97-AF65-F5344CB8AC3E}">
        <p14:creationId xmlns:p14="http://schemas.microsoft.com/office/powerpoint/2010/main" val="1950498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slides illustrates a typical ATPG</a:t>
            </a:r>
            <a:r>
              <a:rPr lang="en-US" baseline="0" dirty="0" smtClean="0"/>
              <a:t> flow as presented earlier. Many test data compression schemes </a:t>
            </a:r>
            <a:r>
              <a:rPr lang="en-US" sz="1200" b="0" kern="1200" dirty="0" smtClean="0">
                <a:solidFill>
                  <a:schemeClr val="tx1"/>
                </a:solidFill>
                <a:effectLst/>
                <a:latin typeface="+mn-lt"/>
                <a:ea typeface="+mn-ea"/>
                <a:cs typeface="+mn-cs"/>
              </a:rPr>
              <a:t>rest on the fact that deterministic test vectors have typically only between 1 to 5 percent of bits specified. In fact, very often the average number of specified bits is well below 1 percent. The remaining bits are randomly filled with 0s and 1s. The test vectors with partially specified bit positions are defined as test cubes. These test cubes are compressed so that the volume of test data stored on the tester is significantly reduced. The fewer the number of specified bits, the better the ability to encode the information into a compressed form. This ability is exploited by having a number of inputs driving the circuit, whereas the actual circuit has its memory elements configured into a relatively large number of short scan chains. Consequently, a tester that has a few scan channels and a small memory for storing test data could still drive a fairly large circuit.</a:t>
            </a:r>
            <a:r>
              <a:rPr lang="en-US" b="0" dirty="0" smtClean="0">
                <a:effectLst/>
              </a:rPr>
              <a:t> </a:t>
            </a:r>
            <a:endParaRPr lang="en-US" b="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990750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0000" lnSpcReduction="20000"/>
          </a:bodyPr>
          <a:lstStyle/>
          <a:p>
            <a:r>
              <a:rPr lang="en-US" sz="1200" kern="1200" dirty="0" smtClean="0">
                <a:solidFill>
                  <a:schemeClr val="tx1"/>
                </a:solidFill>
                <a:effectLst/>
                <a:latin typeface="+mn-lt"/>
                <a:ea typeface="+mn-ea"/>
                <a:cs typeface="+mn-cs"/>
              </a:rPr>
              <a:t>Experiments were conducted with six industrial designs. The basic data regarding the designs (scan architecture) are listed in the left part of table. All experiments were performed for stuck-at tests. The results are summarized in the right part of the table. It lists the following statistics: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maximal number of allowed conflicts when merging original test cubes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this number gives the largest quantity of locations on which every single incremental pattern differs from its parent pattern (note that, given a parent pattern and its </a:t>
            </a:r>
            <a:r>
              <a:rPr lang="en-US" sz="1200" kern="1200" dirty="0" err="1" smtClean="0">
                <a:solidFill>
                  <a:schemeClr val="tx1"/>
                </a:solidFill>
                <a:effectLst/>
                <a:latin typeface="+mn-lt"/>
                <a:ea typeface="+mn-ea"/>
                <a:cs typeface="+mn-cs"/>
              </a:rPr>
              <a:t>derivates</a:t>
            </a:r>
            <a:r>
              <a:rPr lang="en-US" sz="1200" kern="1200" dirty="0" smtClean="0">
                <a:solidFill>
                  <a:schemeClr val="tx1"/>
                </a:solidFill>
                <a:effectLst/>
                <a:latin typeface="+mn-lt"/>
                <a:ea typeface="+mn-ea"/>
                <a:cs typeface="+mn-cs"/>
              </a:rPr>
              <a:t>, the total number of conflicting bits is higher and its maximal value was set to 256), the number of parent and incremental patterns (recall that the number of control patterns is the same as that of the parent patterns),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encoding efficiency, i.e., the ratio of the total number of specified bits and the number of bits (test data) use to encode them,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effective test data volume compression.</a:t>
            </a:r>
            <a:r>
              <a:rPr lang="en-US" sz="1200" kern="1200" baseline="0" dirty="0" smtClean="0">
                <a:solidFill>
                  <a:schemeClr val="tx1"/>
                </a:solidFill>
                <a:effectLst/>
                <a:latin typeface="+mn-lt"/>
                <a:ea typeface="+mn-ea"/>
                <a:cs typeface="+mn-cs"/>
              </a:rPr>
              <a:t> </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indicated by data in the table, application of the scheme produces remarkable compression levels. In all test cases, compression rates are significantly higher than those of the conventional EDT. The observed increase varies from 3.5 to almost 36 times (or well above 4,500x in absolute numbers). Note that the test coverage remains </a:t>
            </a:r>
            <a:r>
              <a:rPr lang="en-US" sz="1200" i="1" kern="1200" dirty="0" smtClean="0">
                <a:solidFill>
                  <a:schemeClr val="tx1"/>
                </a:solidFill>
                <a:effectLst/>
                <a:latin typeface="+mn-lt"/>
                <a:ea typeface="+mn-ea"/>
                <a:cs typeface="+mn-cs"/>
              </a:rPr>
              <a:t>unaffected</a:t>
            </a:r>
            <a:r>
              <a:rPr lang="en-US" sz="1200" kern="1200" dirty="0" smtClean="0">
                <a:solidFill>
                  <a:schemeClr val="tx1"/>
                </a:solidFill>
                <a:effectLst/>
                <a:latin typeface="+mn-lt"/>
                <a:ea typeface="+mn-ea"/>
                <a:cs typeface="+mn-cs"/>
              </a:rPr>
              <a:t> in each case. The average encoding efficiency computed across the examined designs is equal to 4.09 with the maximal efficiency reaching the value of 7.93. Clearly, the third</a:t>
            </a:r>
            <a:r>
              <a:rPr lang="en-US" sz="1200" kern="1200" baseline="0" dirty="0" smtClean="0">
                <a:solidFill>
                  <a:schemeClr val="tx1"/>
                </a:solidFill>
                <a:effectLst/>
                <a:latin typeface="+mn-lt"/>
                <a:ea typeface="+mn-ea"/>
                <a:cs typeface="+mn-cs"/>
              </a:rPr>
              <a:t> generation </a:t>
            </a:r>
            <a:r>
              <a:rPr lang="en-US" sz="1200" kern="1200" dirty="0" smtClean="0">
                <a:solidFill>
                  <a:schemeClr val="tx1"/>
                </a:solidFill>
                <a:effectLst/>
                <a:latin typeface="+mn-lt"/>
                <a:ea typeface="+mn-ea"/>
                <a:cs typeface="+mn-cs"/>
              </a:rPr>
              <a:t>scheme elevates compression ratios and the encoding efficiency to levels far beyond what is achievable through the conventional static and dynamic reseeding.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50</a:t>
            </a:fld>
            <a:endParaRPr lang="en-US"/>
          </a:p>
        </p:txBody>
      </p:sp>
    </p:spTree>
    <p:extLst>
      <p:ext uri="{BB962C8B-B14F-4D97-AF65-F5344CB8AC3E}">
        <p14:creationId xmlns:p14="http://schemas.microsoft.com/office/powerpoint/2010/main" val="5876504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third generation </a:t>
            </a:r>
            <a:r>
              <a:rPr lang="en-US" baseline="0" dirty="0" smtClean="0"/>
              <a:t>schemes elevates </a:t>
            </a:r>
            <a:r>
              <a:rPr lang="en-US" dirty="0" smtClean="0"/>
              <a:t>compression</a:t>
            </a:r>
            <a:r>
              <a:rPr lang="en-US" baseline="0" dirty="0" smtClean="0"/>
              <a:t> by working with clusters of incompatible test cubes that otherwise could not be merged. As shown earlier, it may have a significant impact on the resultant compression and encoding efficiency. These two factors appear in the corresponding formula that defines a compression rate for this type of test data reduction in a manner similar to that of the </a:t>
            </a:r>
            <a:r>
              <a:rPr lang="en-US" baseline="0" smtClean="0"/>
              <a:t>previous schemes.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51</a:t>
            </a:fld>
            <a:endParaRPr lang="en-US"/>
          </a:p>
        </p:txBody>
      </p:sp>
    </p:spTree>
    <p:extLst>
      <p:ext uri="{BB962C8B-B14F-4D97-AF65-F5344CB8AC3E}">
        <p14:creationId xmlns:p14="http://schemas.microsoft.com/office/powerpoint/2010/main" val="13841903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Code-based schemes use data compression codes to encode test cubes. These methods partition the original data into symbols, and then replace each symbol with a code word to form the compressed data. To perform decompression, a decoder converts each code word in the compressed data back into the corresponding symbol. The advantage of the code-based schemes is that they can efficiently exploit correlations between specified bits and are usable on any set of test cubes with no ATPG constraints. Therefore, they are effective for IP cores for which no structural information is available. The drawback is that these schemes are generally not as efficient in exploiting don’t-cares as linear techniques. Because industrial test cubes typically have fill rates below 5%, linear techniques generally provide greater compression.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52</a:t>
            </a:fld>
            <a:endParaRPr lang="en-US"/>
          </a:p>
        </p:txBody>
      </p:sp>
    </p:spTree>
    <p:extLst>
      <p:ext uri="{BB962C8B-B14F-4D97-AF65-F5344CB8AC3E}">
        <p14:creationId xmlns:p14="http://schemas.microsoft.com/office/powerpoint/2010/main" val="213144795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Test compression quickly became the main stream DFT methodology. However, it is unclear whether test compression will be capable of coping with the rapid rate of technological changes. Interestingly, logic built-in self-test (LBIST), originally developed for board, system and in-field test (see Section 6), is now gaining acceptance for production test as it provides very robust DFT and is used increasingly often with test compression. This hybrid approach seems to be the next logical evolutionary step in DFT. It has the potential for improved test quality; it may greatly augment the abilities to run at-speed power aware tests, and it can reduce the cost of manufacturing test while preserving all LBIST and scan compression advantages.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53</a:t>
            </a:fld>
            <a:endParaRPr lang="en-US"/>
          </a:p>
        </p:txBody>
      </p:sp>
    </p:spTree>
    <p:extLst>
      <p:ext uri="{BB962C8B-B14F-4D97-AF65-F5344CB8AC3E}">
        <p14:creationId xmlns:p14="http://schemas.microsoft.com/office/powerpoint/2010/main" val="28984844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See </a:t>
            </a:r>
            <a:r>
              <a:rPr lang="en-US" baseline="0" dirty="0" smtClean="0"/>
              <a:t>Section 6 for further details regarding a low power PRESTO generator for BIST applications.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54</a:t>
            </a:fld>
            <a:endParaRPr lang="en-US"/>
          </a:p>
        </p:txBody>
      </p:sp>
    </p:spTree>
    <p:extLst>
      <p:ext uri="{BB962C8B-B14F-4D97-AF65-F5344CB8AC3E}">
        <p14:creationId xmlns:p14="http://schemas.microsoft.com/office/powerpoint/2010/main" val="4435615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presented in section 6,</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wo parameters kept in 4-bit </a:t>
            </a:r>
            <a:r>
              <a:rPr lang="en-US" sz="1200" i="1" kern="1200" dirty="0" smtClean="0">
                <a:solidFill>
                  <a:schemeClr val="tx1"/>
                </a:solidFill>
                <a:effectLst/>
                <a:latin typeface="+mn-lt"/>
                <a:ea typeface="+mn-ea"/>
                <a:cs typeface="+mn-cs"/>
              </a:rPr>
              <a:t>Hold</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Toggle</a:t>
            </a:r>
            <a:r>
              <a:rPr lang="en-US" sz="1200" kern="1200" dirty="0" smtClean="0">
                <a:solidFill>
                  <a:schemeClr val="tx1"/>
                </a:solidFill>
                <a:effectLst/>
                <a:latin typeface="+mn-lt"/>
                <a:ea typeface="+mn-ea"/>
                <a:cs typeface="+mn-cs"/>
              </a:rPr>
              <a:t> registers determine how long the generator remains either in the hold mode or in the toggle mode, respectively. In order to terminate either mode, a 1 must occur on the T flip-flop input. The T flip-flop allows selecting a source of control data that will be used in the next cycle to possibly change the operational mode of the generator. </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55</a:t>
            </a:fld>
            <a:endParaRPr lang="en-US"/>
          </a:p>
        </p:txBody>
      </p:sp>
    </p:spTree>
    <p:extLst>
      <p:ext uri="{BB962C8B-B14F-4D97-AF65-F5344CB8AC3E}">
        <p14:creationId xmlns:p14="http://schemas.microsoft.com/office/powerpoint/2010/main" val="38517101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Recall that in the hold mode all phase shifter inputs are frozen due to disabled hold latches, whereas the toggle mode allows certain inputs of the phase shifter to receive data from the ring generator provided the corresponding bits of the toggle control register are asserted. Since this register is updated once per pattern, scan chains driven only by disabled hold latches are loaded with constant values, and thus remain in the low power mode for the entire pattern. The remaining chains receive either constant values (the hold duty cycles) or results of XOR-</a:t>
            </a:r>
            <a:r>
              <a:rPr lang="en-US" sz="1200" kern="1200" dirty="0" err="1" smtClean="0">
                <a:solidFill>
                  <a:schemeClr val="tx1"/>
                </a:solidFill>
                <a:effectLst/>
                <a:latin typeface="+mn-lt"/>
                <a:ea typeface="+mn-ea"/>
                <a:cs typeface="+mn-cs"/>
              </a:rPr>
              <a:t>ing</a:t>
            </a:r>
            <a:r>
              <a:rPr lang="en-US" sz="1200" kern="1200" dirty="0" smtClean="0">
                <a:solidFill>
                  <a:schemeClr val="tx1"/>
                </a:solidFill>
                <a:effectLst/>
                <a:latin typeface="+mn-lt"/>
                <a:ea typeface="+mn-ea"/>
                <a:cs typeface="+mn-cs"/>
              </a:rPr>
              <a:t> certain outputs of PRPG (during the toggle duty cycles) among which at least one is enabled. </a:t>
            </a:r>
            <a:endParaRPr lang="en-US" dirty="0" smtClean="0"/>
          </a:p>
          <a:p>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56</a:t>
            </a:fld>
            <a:endParaRPr lang="en-US"/>
          </a:p>
        </p:txBody>
      </p:sp>
    </p:spTree>
    <p:extLst>
      <p:ext uri="{BB962C8B-B14F-4D97-AF65-F5344CB8AC3E}">
        <p14:creationId xmlns:p14="http://schemas.microsoft.com/office/powerpoint/2010/main" val="37292835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smtClean="0">
                <a:solidFill>
                  <a:schemeClr val="tx1"/>
                </a:solidFill>
                <a:effectLst/>
                <a:latin typeface="+mn-lt"/>
                <a:ea typeface="+mn-ea"/>
                <a:cs typeface="+mn-cs"/>
              </a:rPr>
              <a:t>The fully programmable</a:t>
            </a:r>
            <a:r>
              <a:rPr lang="en-US" sz="1200" i="0" kern="1200" baseline="0" dirty="0" smtClean="0">
                <a:solidFill>
                  <a:schemeClr val="tx1"/>
                </a:solidFill>
                <a:effectLst/>
                <a:latin typeface="+mn-lt"/>
                <a:ea typeface="+mn-ea"/>
                <a:cs typeface="+mn-cs"/>
              </a:rPr>
              <a:t> low power PRPG (PRESTO – Section 6)</a:t>
            </a:r>
            <a:r>
              <a:rPr lang="en-US" sz="1200" i="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also successfully act as a test data decompressor, thus allowing one to implement a hybrid test methodology that combines LBIST and ATPG-based embedded test compression. This is </a:t>
            </a:r>
            <a:r>
              <a:rPr lang="en-GB" sz="1200" kern="1200" dirty="0" smtClean="0">
                <a:solidFill>
                  <a:schemeClr val="tx1"/>
                </a:solidFill>
                <a:effectLst/>
                <a:latin typeface="+mn-lt"/>
                <a:ea typeface="+mn-ea"/>
                <a:cs typeface="+mn-cs"/>
              </a:rPr>
              <a:t>the first low power test compression scheme that </a:t>
            </a:r>
            <a:r>
              <a:rPr lang="en-US" sz="1200" kern="1200" dirty="0" smtClean="0">
                <a:solidFill>
                  <a:schemeClr val="tx1"/>
                </a:solidFill>
                <a:effectLst/>
                <a:latin typeface="+mn-lt"/>
                <a:ea typeface="+mn-ea"/>
                <a:cs typeface="+mn-cs"/>
              </a:rPr>
              <a:t>is integrated in every way with the BIST environment and </a:t>
            </a:r>
            <a:r>
              <a:rPr lang="en-GB" sz="1200" kern="1200" dirty="0" smtClean="0">
                <a:solidFill>
                  <a:schemeClr val="tx1"/>
                </a:solidFill>
                <a:effectLst/>
                <a:latin typeface="+mn-lt"/>
                <a:ea typeface="+mn-ea"/>
                <a:cs typeface="+mn-cs"/>
              </a:rPr>
              <a:t>lets designers shape the power envelope in a fully predictable, accurate, and flexible fashion. </a:t>
            </a:r>
            <a:r>
              <a:rPr lang="en-US" sz="1200" kern="1200" dirty="0" smtClean="0">
                <a:solidFill>
                  <a:schemeClr val="tx1"/>
                </a:solidFill>
                <a:effectLst/>
                <a:latin typeface="+mn-lt"/>
                <a:ea typeface="+mn-ea"/>
                <a:cs typeface="+mn-cs"/>
              </a:rPr>
              <a:t>As a result, it creates an environment that can be used to arrive at an efficient hybrid solution combining advantages of scan compression and logic BIST. Moreover, both techniques can complement each other to address, for example, a voltage drop caused by a high switching activity during scan testing, constraints of at-speed ATPG-produced test patterns, or new fault models. </a:t>
            </a:r>
          </a:p>
        </p:txBody>
      </p:sp>
      <p:sp>
        <p:nvSpPr>
          <p:cNvPr id="4" name="Slide Number Placeholder 3"/>
          <p:cNvSpPr>
            <a:spLocks noGrp="1"/>
          </p:cNvSpPr>
          <p:nvPr>
            <p:ph type="sldNum" sz="quarter" idx="10"/>
          </p:nvPr>
        </p:nvSpPr>
        <p:spPr/>
        <p:txBody>
          <a:bodyPr/>
          <a:lstStyle/>
          <a:p>
            <a:fld id="{5487DF60-1B7D-5A48-ADFA-E6126064BF01}" type="slidenum">
              <a:rPr lang="en-US" smtClean="0"/>
              <a:pPr/>
              <a:t>57</a:t>
            </a:fld>
            <a:endParaRPr lang="en-US"/>
          </a:p>
        </p:txBody>
      </p:sp>
    </p:spTree>
    <p:extLst>
      <p:ext uri="{BB962C8B-B14F-4D97-AF65-F5344CB8AC3E}">
        <p14:creationId xmlns:p14="http://schemas.microsoft.com/office/powerpoint/2010/main" val="396772922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kern="1200" dirty="0" smtClean="0">
                <a:solidFill>
                  <a:schemeClr val="tx1"/>
                </a:solidFill>
                <a:effectLst/>
                <a:latin typeface="+mn-lt"/>
                <a:ea typeface="+mn-ea"/>
                <a:cs typeface="+mn-cs"/>
              </a:rPr>
              <a:t>In order to facilitate test data decompression while preserving its original functionality, the PRESTO generator is re-architected. This is illustrated on this slide. The core principle of the new decompressor is to disable both weighted logic blocks (V and H) and to deploy deterministic control data instead. In particular, the content of the toggle control register can now be selected in a deterministic manner due to a multiplexer placed in front of the shift register. Furthermore, the Toggle and Hold registers are employed to alternately preset a 4-bit binary down counter, and thus to determine durations of the hold and toggle phases. When this circuit reaches the value of zero, it causes a dedicated signal to go high in order to toggle the T flip-flop. The same signal allows the counter to have the input data kept in the Toggle or Hold register entered as the next state.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Both</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down counter and the T flip-flop need to be initialized every test pattern. The initial value of the T flip-flop decides whether the decompressor will begin to operate either in the toggle or in the hold mode, while the initial value of the counter, further referred to as an </a:t>
            </a:r>
            <a:r>
              <a:rPr lang="en-US" sz="1200" i="1" kern="1200" dirty="0" smtClean="0">
                <a:solidFill>
                  <a:schemeClr val="tx1"/>
                </a:solidFill>
                <a:effectLst/>
                <a:latin typeface="+mn-lt"/>
                <a:ea typeface="+mn-ea"/>
                <a:cs typeface="+mn-cs"/>
              </a:rPr>
              <a:t>offset</a:t>
            </a:r>
            <a:r>
              <a:rPr lang="en-US" sz="1200" kern="1200" dirty="0" smtClean="0">
                <a:solidFill>
                  <a:schemeClr val="tx1"/>
                </a:solidFill>
                <a:effectLst/>
                <a:latin typeface="+mn-lt"/>
                <a:ea typeface="+mn-ea"/>
                <a:cs typeface="+mn-cs"/>
              </a:rPr>
              <a:t>, determines that mode’s duration. As can be seen, functionality of the T flip-flops remains the same as that of the low power PRPG but two cases. First of all, the encoding procedure may completely disable the hold phase (when all hold latches are blocked) by loading the Hold register with an appropriate code, for example, 0000. If detected (</a:t>
            </a:r>
            <a:r>
              <a:rPr lang="en-US" sz="1200" i="1" kern="1200" dirty="0" smtClean="0">
                <a:solidFill>
                  <a:schemeClr val="tx1"/>
                </a:solidFill>
                <a:effectLst/>
                <a:latin typeface="+mn-lt"/>
                <a:ea typeface="+mn-ea"/>
                <a:cs typeface="+mn-cs"/>
              </a:rPr>
              <a:t>No Hold</a:t>
            </a:r>
            <a:r>
              <a:rPr lang="en-US" sz="1200" kern="1200" dirty="0" smtClean="0">
                <a:solidFill>
                  <a:schemeClr val="tx1"/>
                </a:solidFill>
                <a:effectLst/>
                <a:latin typeface="+mn-lt"/>
                <a:ea typeface="+mn-ea"/>
                <a:cs typeface="+mn-cs"/>
              </a:rPr>
              <a:t> in the figure), it overrides the output of the T flip-flop by using an additional OR gate. As a result, the entire test pattern is going to be encoded within the toggle mode exclusively. Moreover, all hold latches have to be properly initialized. Hence, a control signal </a:t>
            </a:r>
            <a:r>
              <a:rPr lang="en-US" sz="1200" i="1" kern="1200" dirty="0" smtClean="0">
                <a:solidFill>
                  <a:schemeClr val="tx1"/>
                </a:solidFill>
                <a:effectLst/>
                <a:latin typeface="+mn-lt"/>
                <a:ea typeface="+mn-ea"/>
                <a:cs typeface="+mn-cs"/>
              </a:rPr>
              <a:t>First cycle</a:t>
            </a:r>
            <a:r>
              <a:rPr lang="en-US" sz="1200" kern="1200" dirty="0" smtClean="0">
                <a:solidFill>
                  <a:schemeClr val="tx1"/>
                </a:solidFill>
                <a:effectLst/>
                <a:latin typeface="+mn-lt"/>
                <a:ea typeface="+mn-ea"/>
                <a:cs typeface="+mn-cs"/>
              </a:rPr>
              <a:t> produced at the end of the ring generator initialization phase reloads all latches with the current content of this part of the decompressor.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Finally, external ATE channels (feeding the original PRPG) allow one to implement a continuous flow test data decompression paradigm such as the dynamic LFSR reseeding. Given the size of PRPG, the number of scan chains and the corresponding phase shifter, the switching code, the offset, as well as the values kept in the Toggle and Hold registers, the entire decompressor will produce deterministic (decompressed) test patterns having a desired level of toggling provided the scan chains are balanced. The corresponding encoding procedure, including an appropriate selection of the aforementioned parameters, consists of steps presented on the next slides.</a:t>
            </a:r>
          </a:p>
        </p:txBody>
      </p:sp>
      <p:sp>
        <p:nvSpPr>
          <p:cNvPr id="4" name="Slide Number Placeholder 3"/>
          <p:cNvSpPr>
            <a:spLocks noGrp="1"/>
          </p:cNvSpPr>
          <p:nvPr>
            <p:ph type="sldNum" sz="quarter" idx="10"/>
          </p:nvPr>
        </p:nvSpPr>
        <p:spPr/>
        <p:txBody>
          <a:bodyPr/>
          <a:lstStyle/>
          <a:p>
            <a:fld id="{5487DF60-1B7D-5A48-ADFA-E6126064BF01}" type="slidenum">
              <a:rPr lang="en-US" smtClean="0"/>
              <a:pPr/>
              <a:t>58</a:t>
            </a:fld>
            <a:endParaRPr lang="en-US"/>
          </a:p>
        </p:txBody>
      </p:sp>
    </p:spTree>
    <p:extLst>
      <p:ext uri="{BB962C8B-B14F-4D97-AF65-F5344CB8AC3E}">
        <p14:creationId xmlns:p14="http://schemas.microsoft.com/office/powerpoint/2010/main" val="357923578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values of T and H, the offset cycles, as well as the content of the toggle control register form </a:t>
            </a:r>
            <a:r>
              <a:rPr lang="en-US" sz="1200" i="1" kern="1200" dirty="0" smtClean="0">
                <a:solidFill>
                  <a:schemeClr val="tx1"/>
                </a:solidFill>
                <a:effectLst/>
                <a:latin typeface="+mn-lt"/>
                <a:ea typeface="+mn-ea"/>
                <a:cs typeface="+mn-cs"/>
              </a:rPr>
              <a:t>low power templates</a:t>
            </a:r>
            <a:r>
              <a:rPr lang="en-US" sz="1200" kern="1200" dirty="0" smtClean="0">
                <a:solidFill>
                  <a:schemeClr val="tx1"/>
                </a:solidFill>
                <a:effectLst/>
                <a:latin typeface="+mn-lt"/>
                <a:ea typeface="+mn-ea"/>
                <a:cs typeface="+mn-cs"/>
              </a:rPr>
              <a:t> (LPT). They are determined prior to further encoding steps based on the analysis of test cubes forming a cube pool. As a result, they allow merging and encoding successive test cubes in an incremental fashion, with no repetitions in a flow, as explained in the following.</a:t>
            </a:r>
          </a:p>
        </p:txBody>
      </p:sp>
      <p:sp>
        <p:nvSpPr>
          <p:cNvPr id="4" name="Slide Number Placeholder 3"/>
          <p:cNvSpPr>
            <a:spLocks noGrp="1"/>
          </p:cNvSpPr>
          <p:nvPr>
            <p:ph type="sldNum" sz="quarter" idx="10"/>
          </p:nvPr>
        </p:nvSpPr>
        <p:spPr/>
        <p:txBody>
          <a:bodyPr/>
          <a:lstStyle/>
          <a:p>
            <a:fld id="{5487DF60-1B7D-5A48-ADFA-E6126064BF01}" type="slidenum">
              <a:rPr lang="en-US" smtClean="0"/>
              <a:pPr/>
              <a:t>59</a:t>
            </a:fld>
            <a:endParaRPr lang="en-US"/>
          </a:p>
        </p:txBody>
      </p:sp>
    </p:spTree>
    <p:extLst>
      <p:ext uri="{BB962C8B-B14F-4D97-AF65-F5344CB8AC3E}">
        <p14:creationId xmlns:p14="http://schemas.microsoft.com/office/powerpoint/2010/main" val="1684147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sz="1400" dirty="0" smtClean="0"/>
              <a:t>The idea is to </a:t>
            </a:r>
            <a:r>
              <a:rPr lang="en-US" sz="1400" b="0" i="0" u="none" strike="noStrike" kern="1200" baseline="0" dirty="0" smtClean="0">
                <a:solidFill>
                  <a:schemeClr val="tx1"/>
                </a:solidFill>
                <a:latin typeface="+mn-lt"/>
                <a:ea typeface="+mn-ea"/>
                <a:cs typeface="+mn-cs"/>
              </a:rPr>
              <a:t>broadcast the same value to multiple scan chains (a single tester channel drives multiple scan chains). The advantage of broadcast scan is that it is easy to</a:t>
            </a:r>
            <a:r>
              <a:rPr lang="en-US" sz="1400" b="0" i="0" u="none" strike="noStrike" kern="1200" dirty="0" smtClean="0">
                <a:solidFill>
                  <a:schemeClr val="tx1"/>
                </a:solidFill>
                <a:latin typeface="+mn-lt"/>
                <a:ea typeface="+mn-ea"/>
                <a:cs typeface="+mn-cs"/>
              </a:rPr>
              <a:t> </a:t>
            </a:r>
            <a:r>
              <a:rPr lang="en-US" sz="1400" b="0" i="0" u="none" strike="noStrike" kern="1200" baseline="0" dirty="0" smtClean="0">
                <a:solidFill>
                  <a:schemeClr val="tx1"/>
                </a:solidFill>
                <a:latin typeface="+mn-lt"/>
                <a:ea typeface="+mn-ea"/>
                <a:cs typeface="+mn-cs"/>
              </a:rPr>
              <a:t>incorporate the decompressor-imposed constraints during ATPG to exploit this degree of freedom. For example, one can tie dependent inputs together in the circuit description given to the ATPG so that the ATPG will produce only test cubes that can be encoded. Using broadcast scan for multiple scan chains might result in reduced fault coverage because some scan cells always hold identical values. To address this shortcoming, a parallel/serial scan architecture, known as </a:t>
            </a:r>
            <a:r>
              <a:rPr lang="en-US" sz="1400" b="0" i="1" u="none" strike="noStrike" kern="1200" baseline="0" dirty="0" smtClean="0">
                <a:solidFill>
                  <a:schemeClr val="tx1"/>
                </a:solidFill>
                <a:latin typeface="+mn-lt"/>
                <a:ea typeface="+mn-ea"/>
                <a:cs typeface="+mn-cs"/>
              </a:rPr>
              <a:t>Illinois scan</a:t>
            </a:r>
            <a:r>
              <a:rPr lang="en-US" sz="1400" b="0" i="0" u="none" strike="noStrike" kern="1200" baseline="0" dirty="0" smtClean="0">
                <a:solidFill>
                  <a:schemeClr val="tx1"/>
                </a:solidFill>
                <a:latin typeface="+mn-lt"/>
                <a:ea typeface="+mn-ea"/>
                <a:cs typeface="+mn-cs"/>
              </a:rPr>
              <a:t>, has two modes of operation:</a:t>
            </a:r>
          </a:p>
          <a:p>
            <a:pPr marL="285750" indent="-285750">
              <a:buFont typeface="Arial"/>
              <a:buChar char="•"/>
            </a:pPr>
            <a:r>
              <a:rPr lang="en-US" sz="1400" b="0" i="1" u="none" strike="noStrike" kern="1200" baseline="0" dirty="0" smtClean="0">
                <a:solidFill>
                  <a:schemeClr val="tx1"/>
                </a:solidFill>
                <a:latin typeface="+mn-lt"/>
                <a:ea typeface="+mn-ea"/>
                <a:cs typeface="+mn-cs"/>
              </a:rPr>
              <a:t>broadcast</a:t>
            </a:r>
            <a:r>
              <a:rPr lang="en-US" sz="1400" b="0" i="0" u="none" strike="noStrike" kern="1200" baseline="0" dirty="0" smtClean="0">
                <a:solidFill>
                  <a:schemeClr val="tx1"/>
                </a:solidFill>
                <a:latin typeface="+mn-lt"/>
                <a:ea typeface="+mn-ea"/>
                <a:cs typeface="+mn-cs"/>
              </a:rPr>
              <a:t>, which broadcasts one tester channel to multiple scan chains, and</a:t>
            </a:r>
          </a:p>
          <a:p>
            <a:pPr marL="285750" indent="-285750">
              <a:buFont typeface="Arial"/>
              <a:buChar char="•"/>
            </a:pPr>
            <a:r>
              <a:rPr lang="en-US" sz="1400" b="0" i="1" u="none" strike="noStrike" kern="1200" baseline="0" dirty="0" smtClean="0">
                <a:solidFill>
                  <a:schemeClr val="tx1"/>
                </a:solidFill>
                <a:latin typeface="+mn-lt"/>
                <a:ea typeface="+mn-ea"/>
                <a:cs typeface="+mn-cs"/>
              </a:rPr>
              <a:t>serial, </a:t>
            </a:r>
            <a:r>
              <a:rPr lang="en-US" sz="1400" b="0" i="0" u="none" strike="noStrike" kern="1200" baseline="0" dirty="0" smtClean="0">
                <a:solidFill>
                  <a:schemeClr val="tx1"/>
                </a:solidFill>
                <a:latin typeface="+mn-lt"/>
                <a:ea typeface="+mn-ea"/>
                <a:cs typeface="+mn-cs"/>
              </a:rPr>
              <a:t>which loads the scan chains serially (scan chains form a daisy chain).</a:t>
            </a:r>
          </a:p>
          <a:p>
            <a:r>
              <a:rPr lang="en-US" sz="1400" b="0" i="0" u="none" strike="noStrike" kern="1200" baseline="0" dirty="0" smtClean="0">
                <a:solidFill>
                  <a:schemeClr val="tx1"/>
                </a:solidFill>
                <a:latin typeface="+mn-lt"/>
                <a:ea typeface="+mn-ea"/>
                <a:cs typeface="+mn-cs"/>
              </a:rPr>
              <a:t>For faults undetectable in broadcast mode, testing can use the serial mode. For multiple tester channels, Illinois scan broadcasts each tester channel to a subset of the scan chains.</a:t>
            </a:r>
            <a:endParaRPr lang="en-US" sz="140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397496664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First,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test cubes from the cube pool are used to initialize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low power templates. The algorithm begins by mapping the test cubes into lists of </a:t>
            </a:r>
            <a:r>
              <a:rPr lang="en-US" sz="1200" i="1" kern="1200" dirty="0" smtClean="0">
                <a:solidFill>
                  <a:schemeClr val="tx1"/>
                </a:solidFill>
                <a:effectLst/>
                <a:latin typeface="+mn-lt"/>
                <a:ea typeface="+mn-ea"/>
                <a:cs typeface="+mn-cs"/>
              </a:rPr>
              <a:t>transitions</a:t>
            </a:r>
            <a:r>
              <a:rPr lang="en-US" sz="1200" kern="1200" dirty="0" smtClean="0">
                <a:solidFill>
                  <a:schemeClr val="tx1"/>
                </a:solidFill>
                <a:effectLst/>
                <a:latin typeface="+mn-lt"/>
                <a:ea typeface="+mn-ea"/>
                <a:cs typeface="+mn-cs"/>
              </a:rPr>
              <a:t>. Each transition is determined by two successive specified bits of the opposite logic values located in the same scan chain. In addition to its flanking bits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 each transition is characterized by a </a:t>
            </a:r>
            <a:r>
              <a:rPr lang="en-US" sz="1200" i="1" kern="1200" dirty="0" smtClean="0">
                <a:solidFill>
                  <a:schemeClr val="tx1"/>
                </a:solidFill>
                <a:effectLst/>
                <a:latin typeface="+mn-lt"/>
                <a:ea typeface="+mn-ea"/>
                <a:cs typeface="+mn-cs"/>
              </a:rPr>
              <a:t>span</a:t>
            </a:r>
            <a:r>
              <a:rPr lang="en-US" sz="1200" kern="1200" dirty="0" smtClean="0">
                <a:solidFill>
                  <a:schemeClr val="tx1"/>
                </a:solidFill>
                <a:effectLst/>
                <a:latin typeface="+mn-lt"/>
                <a:ea typeface="+mn-ea"/>
                <a:cs typeface="+mn-cs"/>
              </a:rPr>
              <a:t>, i.e., the number of clock cycles separating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from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 It is worth noting that some specified bits contribute to two transitions, whereas other bits are not involved in forming any transitions, as shown on the slide.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Having instantiated a given empty template, the corresponding list of transitions is used to arrive with the initial durations of the toggle (T), hold (H), and offset (O) periods. These values are chosen conservatively such that the ratio T/H is minimal, and there are no transitions within a single hold period. The former condition ensures that the template can still accommodate some of newly produced test cubes. The latter condition can be rephrased as follows: for each transition either its span is greater than H or at least one of its flanking bits lies within a toggle period. </a:t>
            </a:r>
          </a:p>
        </p:txBody>
      </p:sp>
      <p:sp>
        <p:nvSpPr>
          <p:cNvPr id="4" name="Slide Number Placeholder 3"/>
          <p:cNvSpPr>
            <a:spLocks noGrp="1"/>
          </p:cNvSpPr>
          <p:nvPr>
            <p:ph type="sldNum" sz="quarter" idx="10"/>
          </p:nvPr>
        </p:nvSpPr>
        <p:spPr/>
        <p:txBody>
          <a:bodyPr/>
          <a:lstStyle/>
          <a:p>
            <a:fld id="{5487DF60-1B7D-5A48-ADFA-E6126064BF01}" type="slidenum">
              <a:rPr lang="en-US" smtClean="0"/>
              <a:pPr/>
              <a:t>60</a:t>
            </a:fld>
            <a:endParaRPr lang="en-US"/>
          </a:p>
        </p:txBody>
      </p:sp>
    </p:spTree>
    <p:extLst>
      <p:ext uri="{BB962C8B-B14F-4D97-AF65-F5344CB8AC3E}">
        <p14:creationId xmlns:p14="http://schemas.microsoft.com/office/powerpoint/2010/main" val="33762906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The algorithm to yield the desired values of T, H, and O can be summarized as follows (compare the next two slides):</a:t>
            </a:r>
          </a:p>
          <a:p>
            <a:pPr lvl="0"/>
            <a:r>
              <a:rPr lang="en-US" sz="1200" kern="1200" dirty="0" smtClean="0">
                <a:solidFill>
                  <a:schemeClr val="tx1"/>
                </a:solidFill>
                <a:effectLst/>
                <a:latin typeface="+mn-lt"/>
                <a:ea typeface="+mn-ea"/>
                <a:cs typeface="+mn-cs"/>
              </a:rPr>
              <a:t>(1) Given a test cube and its transitions, find the earliest transition ending point </a:t>
            </a:r>
            <a:r>
              <a:rPr lang="en-US" sz="1200" i="1"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 (a black arrow) and assign a single bit toggle phase (T = 1) to cycle </a:t>
            </a:r>
            <a:r>
              <a:rPr lang="en-US" sz="1200" i="1"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(2) Mark all transitions crossing </a:t>
            </a:r>
            <a:r>
              <a:rPr lang="en-US" sz="1200" i="1"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 as they will not end up within a single hold period.</a:t>
            </a:r>
          </a:p>
          <a:p>
            <a:pPr lvl="0"/>
            <a:r>
              <a:rPr lang="en-US" sz="1200" kern="1200" dirty="0" smtClean="0">
                <a:solidFill>
                  <a:schemeClr val="tx1"/>
                </a:solidFill>
                <a:effectLst/>
                <a:latin typeface="+mn-lt"/>
                <a:ea typeface="+mn-ea"/>
                <a:cs typeface="+mn-cs"/>
              </a:rPr>
              <a:t>(3) Increase the toggle period by extending it up to the next unmarked transition starting point. Repeat this step as long as the duration of the toggle period does not exceed a certain threshold.</a:t>
            </a:r>
          </a:p>
          <a:p>
            <a:pPr lvl="0"/>
            <a:r>
              <a:rPr lang="en-US" sz="1200" kern="1200" dirty="0" smtClean="0">
                <a:solidFill>
                  <a:schemeClr val="tx1"/>
                </a:solidFill>
                <a:effectLst/>
                <a:latin typeface="+mn-lt"/>
                <a:ea typeface="+mn-ea"/>
                <a:cs typeface="+mn-cs"/>
              </a:rPr>
              <a:t>(4) Find the next unmarked transition ending point </a:t>
            </a:r>
            <a:r>
              <a:rPr lang="en-US" sz="1200" i="1"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 – it determines a duration H of the hold period unless H is larger than a certain threshold. In the former case skip the step.</a:t>
            </a:r>
          </a:p>
          <a:p>
            <a:pPr lvl="0"/>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61</a:t>
            </a:fld>
            <a:endParaRPr lang="en-US"/>
          </a:p>
        </p:txBody>
      </p:sp>
    </p:spTree>
    <p:extLst>
      <p:ext uri="{BB962C8B-B14F-4D97-AF65-F5344CB8AC3E}">
        <p14:creationId xmlns:p14="http://schemas.microsoft.com/office/powerpoint/2010/main" val="4355894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(5) Find the value of H that minimizes the ratio T/H and, by adding new hold and toggle phases, keeps the cycle </a:t>
            </a:r>
            <a:r>
              <a:rPr lang="en-US" sz="1200" i="1"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 within a toggle period.</a:t>
            </a:r>
          </a:p>
          <a:p>
            <a:pPr lvl="0"/>
            <a:r>
              <a:rPr lang="en-US" sz="1200" kern="1200" dirty="0" smtClean="0">
                <a:solidFill>
                  <a:schemeClr val="tx1"/>
                </a:solidFill>
                <a:effectLst/>
                <a:latin typeface="+mn-lt"/>
                <a:ea typeface="+mn-ea"/>
                <a:cs typeface="+mn-cs"/>
              </a:rPr>
              <a:t>(6) Set the offset period O to </a:t>
            </a:r>
            <a:r>
              <a:rPr lang="en-US" sz="1200" i="1" kern="1200" dirty="0" smtClean="0">
                <a:solidFill>
                  <a:schemeClr val="tx1"/>
                </a:solidFill>
                <a:effectLst/>
                <a:latin typeface="+mn-lt"/>
                <a:ea typeface="+mn-ea"/>
                <a:cs typeface="+mn-cs"/>
              </a:rPr>
              <a:t>e </a:t>
            </a:r>
            <a:r>
              <a:rPr lang="en-US" sz="1200" kern="1200" dirty="0" smtClean="0">
                <a:solidFill>
                  <a:schemeClr val="tx1"/>
                </a:solidFill>
                <a:effectLst/>
                <a:latin typeface="+mn-lt"/>
                <a:ea typeface="+mn-ea"/>
                <a:cs typeface="+mn-cs"/>
              </a:rPr>
              <a:t>mod (T + H) – H</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if we begin with an incomplete toggle period, and O = </a:t>
            </a:r>
            <a:r>
              <a:rPr lang="en-US" sz="1200" i="1"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 mod (T + H), otherwise.</a:t>
            </a:r>
          </a:p>
          <a:p>
            <a:pPr lvl="0"/>
            <a:r>
              <a:rPr lang="en-US" sz="1200" kern="1200" dirty="0" smtClean="0">
                <a:solidFill>
                  <a:schemeClr val="tx1"/>
                </a:solidFill>
                <a:effectLst/>
                <a:latin typeface="+mn-lt"/>
                <a:ea typeface="+mn-ea"/>
                <a:cs typeface="+mn-cs"/>
              </a:rPr>
              <a:t>(7) Adjust the values of H, T, and O if some of the remaining unmarked transitions lie entirely within a single hold period (this slide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illustrates this phenomenon for a newly added red transition that must not stay within the hold period). Ensure that the sum T + H remains unchanged. The ratio T/H, on the other hand, may vary, thus its minimizing can guide this step towards the most optimal solution. Note that, for example, enlarging the toggle period reduces the length of the hold period and it may also impact the number of offset cycles.</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62</a:t>
            </a:fld>
            <a:endParaRPr lang="en-US"/>
          </a:p>
        </p:txBody>
      </p:sp>
    </p:spTree>
    <p:extLst>
      <p:ext uri="{BB962C8B-B14F-4D97-AF65-F5344CB8AC3E}">
        <p14:creationId xmlns:p14="http://schemas.microsoft.com/office/powerpoint/2010/main" val="41143298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kern="1200" dirty="0" smtClean="0">
                <a:solidFill>
                  <a:schemeClr val="tx1"/>
                </a:solidFill>
                <a:effectLst/>
                <a:latin typeface="+mn-lt"/>
                <a:ea typeface="+mn-ea"/>
                <a:cs typeface="+mn-cs"/>
              </a:rPr>
              <a:t>Once the procedure completes, one has to make sure that all scan chains hosting transitions are enabled. This can be achieved as long as there is at least one enabled phase shifter input that feeds a given scan through an XOR gate within the phase shifter. Finding the minimal subset of the toggle control register stages needed to activate the required scan chains is equivalent to solving the minimum hitting set problem. Furthermore, the switching activity associated with the template is checked and compared against the desired toggling ratio </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If the resultant toggling is below </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then the test cube can be finally accepted as a part of the template. Otherwise, the test cube is not compressible given power constraints and has to be discarded. The template returns to its initial status.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all templates have been initialized, we attempt to link them with the remaining (new) test cubes. If a template cannot accommodate certain transitions featured by a newly picked test cube, then the durations of toggle, hold, and offset periods can be further adjusted. If the cube fits to the template, and new active scan chains are known, then both the content of the toggle control register and the toggling rate are recalculated. Again, if the toggling is above </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then the template returns to its previous form, while the test cube is passed to the next template. Moreover, if none of the existing templates can accommodate the cube, it remains in the pool until another set of templates is generated such that this particular cube can be eventually assigned to its designated LPT.</a:t>
            </a:r>
          </a:p>
        </p:txBody>
      </p:sp>
      <p:sp>
        <p:nvSpPr>
          <p:cNvPr id="4" name="Slide Number Placeholder 3"/>
          <p:cNvSpPr>
            <a:spLocks noGrp="1"/>
          </p:cNvSpPr>
          <p:nvPr>
            <p:ph type="sldNum" sz="quarter" idx="10"/>
          </p:nvPr>
        </p:nvSpPr>
        <p:spPr/>
        <p:txBody>
          <a:bodyPr/>
          <a:lstStyle/>
          <a:p>
            <a:fld id="{5487DF60-1B7D-5A48-ADFA-E6126064BF01}" type="slidenum">
              <a:rPr lang="en-US" smtClean="0"/>
              <a:pPr/>
              <a:t>63</a:t>
            </a:fld>
            <a:endParaRPr lang="en-US"/>
          </a:p>
        </p:txBody>
      </p:sp>
    </p:spTree>
    <p:extLst>
      <p:ext uri="{BB962C8B-B14F-4D97-AF65-F5344CB8AC3E}">
        <p14:creationId xmlns:p14="http://schemas.microsoft.com/office/powerpoint/2010/main" val="180122777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The compression of test cubes treats the external test data as Boolean variables used to create linear expressions filling conceptually all scan cells. However, an equation assigned to a given scan cell depends not only on what is yielded by the ring generator, but also on whether a given phase shifter input is enabled or not. If a scan chain is disabled, then a single expression, produced during the first shift-in cycle, represents all of its cells. On the other hand, if a cell belongs to an active scan chain, then its equation is formed by XOR-</a:t>
            </a:r>
            <a:r>
              <a:rPr lang="en-US" sz="1200" kern="1200" dirty="0" err="1" smtClean="0">
                <a:solidFill>
                  <a:schemeClr val="tx1"/>
                </a:solidFill>
                <a:effectLst/>
                <a:latin typeface="+mn-lt"/>
                <a:ea typeface="+mn-ea"/>
                <a:cs typeface="+mn-cs"/>
              </a:rPr>
              <a:t>ing</a:t>
            </a:r>
            <a:r>
              <a:rPr lang="en-US" sz="1200" kern="1200" dirty="0" smtClean="0">
                <a:solidFill>
                  <a:schemeClr val="tx1"/>
                </a:solidFill>
                <a:effectLst/>
                <a:latin typeface="+mn-lt"/>
                <a:ea typeface="+mn-ea"/>
                <a:cs typeface="+mn-cs"/>
              </a:rPr>
              <a:t> (1) the corresponding outputs of the ring generator if they are enabled through the hold latches, and (2) expressions produced during the first shift-in cycle on the disabled ring generator outputs. This expression will be used provided a scan cell is in the toggle mode. If it enters the hold mode, then its equation is going to be the same as that of the preceding and nearest cell which is in the toggle mode and belongs to the same chain. Since we only use 3-input XOR gates to create a phase shifter, there are 7 different scenarios with at least one XOR tap enabled. Consequently, prior to any compression actions and to save CPU time, we prepare all possible equations for each scan cell, and subsequently select an appropriate expression when working with a particular low power template.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Having prepared all necessary equations, one can proceed with the test cube encoding. This is carried out in a manner similar to that of the conventional EDT flow. It is worth noting, however, that participation of a given test cube in a template does not guarantee its actual merging and compression because of either conflicts on certain specified bits with other test cubes or limited encoding capabilities. Another notable difference between the presented approach and the traditional EDT scheme is the way compression aborts are reported. Typically, a test cube is regarded uncompressible if it cannot be encoded when merged as the first component of a test pattern. Here, the test cube is first employed, with other cubes, to form a template, which in turn modifies equations. Hence, an abort is reported only if the cube is used to make up a low power template, is then chosen as the first component of a test pattern, and its encoding fails. All compressed test cubes are removed from the cube pool, which is subsequently refilled. The algorithm continues by creating a new set of templates as long as the pool is not empty.</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64</a:t>
            </a:fld>
            <a:endParaRPr lang="en-US"/>
          </a:p>
        </p:txBody>
      </p:sp>
    </p:spTree>
    <p:extLst>
      <p:ext uri="{BB962C8B-B14F-4D97-AF65-F5344CB8AC3E}">
        <p14:creationId xmlns:p14="http://schemas.microsoft.com/office/powerpoint/2010/main" val="1633957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baseline="0" dirty="0" smtClean="0"/>
              <a:t>The stimuli conversion loads the internal scan chains by using serial/parallel conversion of the test data in the boundary-scan chain. The boundary-scan chain is divided into a number of segments driven by a dedicated control scheme. Test stimuli are loaded serially from the tester into the boundary-scan chain segments via the TDI and scan-in pins. Whenever the boundary-scan chain is completely loaded, the data is copied in parallel from the boundary-scan chain into the internal scan chains. This is repeated until the internal scan chains are completely loaded. A similar technique can be used for downloading of test responses. </a:t>
            </a:r>
          </a:p>
          <a:p>
            <a:endParaRPr lang="en-US" sz="1200" b="0" i="0" u="none" strike="noStrike" baseline="0" dirty="0" smtClean="0"/>
          </a:p>
          <a:p>
            <a:r>
              <a:rPr lang="en-US" sz="1200" b="0" i="0" u="none" strike="noStrike" baseline="0" dirty="0" smtClean="0"/>
              <a:t>The maximum length of the segments in the boundary-scan chain is primarily determined by the ratio of the tester frequency and the internal scan shift frequency. If the loading of segments in the boundary-scan chain is performed at 50 MHz, while the internal scan frequency is 10 MHz, a segment can contain up to 5 cells of the boundary-scan chain, and thus 5 internal scan chains can be loaded in parallel from such a segment. The test application time in this case is similar to the test application time of a traditional test in which all pins are contacted by the tester, and the tester frequency and the internal scan test frequency are both 10 </a:t>
            </a:r>
            <a:r>
              <a:rPr lang="en-US" sz="1200" b="0" i="0" u="none" strike="noStrike" baseline="0" dirty="0" err="1" smtClean="0"/>
              <a:t>MHz.</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1437573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sz="1200" b="0" i="0" u="none" strike="noStrike" kern="1200" baseline="0" dirty="0" smtClean="0">
                <a:solidFill>
                  <a:schemeClr val="tx1"/>
                </a:solidFill>
              </a:rPr>
              <a:t>A linear function of some of the tester channels drives each scan chain. This approach uses simpler hardware and control logic than techniques based on sequential linear decompressors (see the next slides). The drawback is that combinational linear decompressors must encode each scan slice using only free variables shifted in from the tester in a single clock cycle. The number of such variables is clearly equal to the number of tester channels. In this approach, highly specified scan slices tend to limit the amount of achievable compression because the number of tester channels must be sufficiently large to encode the most highly specified scan slices.</a:t>
            </a:r>
            <a:endParaRPr lang="en-US" sz="1200"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2329742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baseline="0" dirty="0" smtClean="0"/>
              <a:t>The XOR encoding utilizes a mapping function, where only a specific number of input signals are XOR-</a:t>
            </a:r>
            <a:r>
              <a:rPr lang="en-US" sz="1200" b="0" i="0" u="none" strike="noStrike" baseline="0" dirty="0" err="1" smtClean="0"/>
              <a:t>ed</a:t>
            </a:r>
            <a:r>
              <a:rPr lang="en-US" sz="1200" b="0" i="0" u="none" strike="noStrike" baseline="0" dirty="0" smtClean="0"/>
              <a:t> together to generate the decompressed outputs. In general, the decompressor can be any linear mapping from N inputs to M</a:t>
            </a:r>
            <a:r>
              <a:rPr lang="en-US" sz="1200" b="1" i="1" u="none" strike="noStrike" baseline="0" dirty="0" smtClean="0"/>
              <a:t> </a:t>
            </a:r>
            <a:r>
              <a:rPr lang="en-US" sz="1200" b="0" i="0" u="none" strike="noStrike" baseline="0" dirty="0" smtClean="0"/>
              <a:t>outputs. Typically, an XOR network is employed, in which every output is generated by XOR-</a:t>
            </a:r>
            <a:r>
              <a:rPr lang="en-US" sz="1200" b="0" i="0" u="none" strike="noStrike" baseline="0" dirty="0" err="1" smtClean="0"/>
              <a:t>ing</a:t>
            </a:r>
            <a:r>
              <a:rPr lang="en-US" sz="1200" b="0" i="0" u="none" strike="noStrike" baseline="0" dirty="0" smtClean="0"/>
              <a:t> 3 inputs. In order to reduce the probability of linear dependencies, any two outputs share at most one input in their representation. For each test pattern, a number of linear equations per shift are solved in order to represent test data with unspecified bits as an N-bit “seed”, one per each scan shift (on the slide N = 5, M = 7). The compression of the scheme mainly depends on the attainable M/N</a:t>
            </a:r>
            <a:r>
              <a:rPr lang="en-US" sz="1200" b="1" i="1" u="none" strike="noStrike" baseline="0" dirty="0" smtClean="0"/>
              <a:t> </a:t>
            </a:r>
            <a:r>
              <a:rPr lang="en-US" sz="1200" b="0" i="0" u="none" strike="noStrike" baseline="0" dirty="0" smtClean="0"/>
              <a:t>ratio.</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1644451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9388" y="-22225"/>
            <a:ext cx="8229600" cy="777875"/>
          </a:xfrm>
        </p:spPr>
        <p:txBody>
          <a:bodyPr/>
          <a:lstStyle/>
          <a:p>
            <a:r>
              <a:rPr lang="pl-PL" smtClean="0"/>
              <a:t>Click to edit Master title style</a:t>
            </a:r>
            <a:endParaRPr lang="en-US"/>
          </a:p>
        </p:txBody>
      </p:sp>
      <p:sp>
        <p:nvSpPr>
          <p:cNvPr id="3" name="Chart Placeholder 2"/>
          <p:cNvSpPr>
            <a:spLocks noGrp="1"/>
          </p:cNvSpPr>
          <p:nvPr>
            <p:ph type="chart" idx="1"/>
          </p:nvPr>
        </p:nvSpPr>
        <p:spPr>
          <a:xfrm>
            <a:off x="209550" y="1074738"/>
            <a:ext cx="8181975" cy="4114800"/>
          </a:xfrm>
        </p:spPr>
        <p:txBody>
          <a:bodyPr/>
          <a:lstStyle/>
          <a:p>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4625" y="260350"/>
            <a:ext cx="8229600" cy="777875"/>
          </a:xfrm>
        </p:spPr>
        <p:txBody>
          <a:bodyPr/>
          <a:lstStyle/>
          <a:p>
            <a:r>
              <a:rPr lang="pl-PL" smtClean="0"/>
              <a:t>Click to edit Master title style</a:t>
            </a:r>
            <a:endParaRPr lang="en-US"/>
          </a:p>
        </p:txBody>
      </p:sp>
      <p:sp>
        <p:nvSpPr>
          <p:cNvPr id="3" name="Table Placeholder 2"/>
          <p:cNvSpPr>
            <a:spLocks noGrp="1"/>
          </p:cNvSpPr>
          <p:nvPr>
            <p:ph type="tbl" idx="1"/>
          </p:nvPr>
        </p:nvSpPr>
        <p:spPr>
          <a:xfrm>
            <a:off x="107950" y="1268413"/>
            <a:ext cx="8229600" cy="4525962"/>
          </a:xfrm>
        </p:spPr>
        <p:txBody>
          <a:bodyPr/>
          <a:lstStyle/>
          <a:p>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smtClean="0"/>
            </a:lvl1pPr>
          </a:lstStyle>
          <a:p>
            <a:fld id="{4A3B587A-1D7C-0348-B0A9-4188C8AAA70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5"/>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 id="2147483968" r:id="rId12"/>
    <p:sldLayoutId id="2147483969" r:id="rId13"/>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chart" Target="../charts/char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image" Target="../media/image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7.xml"/><Relationship Id="rId3" Type="http://schemas.openxmlformats.org/officeDocument/2006/relationships/image" Target="../media/image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 Id="rId3" Type="http://schemas.openxmlformats.org/officeDocument/2006/relationships/image" Target="../media/image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 Id="rId3" Type="http://schemas.openxmlformats.org/officeDocument/2006/relationships/image" Target="../media/image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4210298" y="1284295"/>
            <a:ext cx="4538415" cy="767152"/>
          </a:xfrm>
        </p:spPr>
        <p:txBody>
          <a:bodyPr rtlCol="0">
            <a:normAutofit/>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Test data compression</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35" name="Group 34"/>
          <p:cNvGrpSpPr/>
          <p:nvPr/>
        </p:nvGrpSpPr>
        <p:grpSpPr>
          <a:xfrm>
            <a:off x="7058741" y="5703803"/>
            <a:ext cx="1862251" cy="1020989"/>
            <a:chOff x="7058741" y="5703803"/>
            <a:chExt cx="1862251" cy="1020989"/>
          </a:xfrm>
        </p:grpSpPr>
        <p:pic>
          <p:nvPicPr>
            <p:cNvPr id="38"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39" name="Picture 38"/>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40" name="TextBox 39"/>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41" name="Rectangle 40"/>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Freeform 41"/>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Combinational compression</a:t>
            </a:r>
            <a:endParaRPr lang="en-US"/>
          </a:p>
        </p:txBody>
      </p:sp>
      <p:sp>
        <p:nvSpPr>
          <p:cNvPr id="49155" name="Rectangle 3"/>
          <p:cNvSpPr>
            <a:spLocks noGrp="1" noChangeArrowheads="1"/>
          </p:cNvSpPr>
          <p:nvPr>
            <p:ph type="body" idx="1"/>
          </p:nvPr>
        </p:nvSpPr>
        <p:spPr>
          <a:xfrm>
            <a:off x="674974" y="3387156"/>
            <a:ext cx="8181975" cy="2704495"/>
          </a:xfrm>
        </p:spPr>
        <p:txBody>
          <a:bodyPr/>
          <a:lstStyle/>
          <a:p>
            <a:pPr>
              <a:lnSpc>
                <a:spcPct val="90000"/>
              </a:lnSpc>
            </a:pPr>
            <a:r>
              <a:rPr lang="en-US" dirty="0" err="1" smtClean="0"/>
              <a:t>Decompressor</a:t>
            </a:r>
            <a:r>
              <a:rPr lang="en-US" dirty="0" smtClean="0"/>
              <a:t> implemented by combinational, typically linear, logic</a:t>
            </a:r>
          </a:p>
          <a:p>
            <a:pPr>
              <a:lnSpc>
                <a:spcPct val="90000"/>
              </a:lnSpc>
            </a:pPr>
            <a:r>
              <a:rPr lang="en-US" dirty="0" smtClean="0"/>
              <a:t>Test data provided in a given cycle to encode specified bits only during the same cycle</a:t>
            </a:r>
          </a:p>
          <a:p>
            <a:pPr>
              <a:lnSpc>
                <a:spcPct val="90000"/>
              </a:lnSpc>
            </a:pPr>
            <a:r>
              <a:rPr lang="en-US" dirty="0" smtClean="0"/>
              <a:t>Relatively low compression rates (many input channels)</a:t>
            </a:r>
          </a:p>
          <a:p>
            <a:pPr>
              <a:lnSpc>
                <a:spcPct val="90000"/>
              </a:lnSpc>
            </a:pPr>
            <a:r>
              <a:rPr lang="en-US" dirty="0" smtClean="0"/>
              <a:t>Simple integration with ATPG (easy to determine implied values)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Limited sequential expansion</a:t>
            </a:r>
            <a:endParaRPr lang="en-US" dirty="0"/>
          </a:p>
        </p:txBody>
      </p:sp>
      <p:grpSp>
        <p:nvGrpSpPr>
          <p:cNvPr id="5" name="Group 4"/>
          <p:cNvGrpSpPr/>
          <p:nvPr/>
        </p:nvGrpSpPr>
        <p:grpSpPr>
          <a:xfrm>
            <a:off x="113292" y="6390980"/>
            <a:ext cx="3553692" cy="381543"/>
            <a:chOff x="113292" y="6390980"/>
            <a:chExt cx="3553692"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2957060" cy="338554"/>
            </a:xfrm>
            <a:prstGeom prst="rect">
              <a:avLst/>
            </a:prstGeom>
            <a:noFill/>
          </p:spPr>
          <p:txBody>
            <a:bodyPr wrap="none" rtlCol="0">
              <a:spAutoFit/>
            </a:bodyPr>
            <a:lstStyle/>
            <a:p>
              <a:r>
                <a:rPr lang="en-US" sz="1600" noProof="1" smtClean="0">
                  <a:latin typeface="Comic Sans MS"/>
                  <a:cs typeface="Comic Sans MS"/>
                </a:rPr>
                <a:t>A. Dutta</a:t>
              </a:r>
              <a:r>
                <a:rPr lang="en-US" sz="1600" dirty="0" smtClean="0">
                  <a:latin typeface="Comic Sans MS"/>
                  <a:cs typeface="Comic Sans MS"/>
                </a:rPr>
                <a:t>, </a:t>
              </a:r>
              <a:r>
                <a:rPr lang="en-US" altLang="ko-KR" sz="1600" dirty="0" smtClean="0">
                  <a:latin typeface="Comic Sans MS"/>
                  <a:ea typeface="굴림" charset="-127"/>
                  <a:cs typeface="Comic Sans MS"/>
                </a:rPr>
                <a:t>N.A. </a:t>
              </a:r>
              <a:r>
                <a:rPr lang="en-US" altLang="ko-KR" sz="1600" dirty="0" err="1" smtClean="0">
                  <a:latin typeface="Comic Sans MS"/>
                  <a:ea typeface="굴림" charset="-127"/>
                  <a:cs typeface="Comic Sans MS"/>
                </a:rPr>
                <a:t>Touba</a:t>
              </a:r>
              <a:r>
                <a:rPr lang="pl-PL" sz="1600" dirty="0" smtClean="0">
                  <a:latin typeface="Comic Sans MS"/>
                  <a:cs typeface="Comic Sans MS"/>
                </a:rPr>
                <a:t>, </a:t>
              </a:r>
              <a:r>
                <a:rPr lang="en-US" sz="1600" dirty="0" smtClean="0">
                  <a:latin typeface="Comic Sans MS"/>
                  <a:cs typeface="Comic Sans MS"/>
                </a:rPr>
                <a:t>ITC’06</a:t>
              </a:r>
              <a:endParaRPr lang="en-US" sz="1600" dirty="0">
                <a:latin typeface="Comic Sans MS"/>
                <a:cs typeface="Comic Sans MS"/>
              </a:endParaRPr>
            </a:p>
          </p:txBody>
        </p:sp>
      </p:grpSp>
      <p:grpSp>
        <p:nvGrpSpPr>
          <p:cNvPr id="11" name="Group 9"/>
          <p:cNvGrpSpPr>
            <a:grpSpLocks/>
          </p:cNvGrpSpPr>
          <p:nvPr/>
        </p:nvGrpSpPr>
        <p:grpSpPr bwMode="auto">
          <a:xfrm>
            <a:off x="556114" y="2826140"/>
            <a:ext cx="2497913" cy="350838"/>
            <a:chOff x="1434" y="1896"/>
            <a:chExt cx="1136" cy="221"/>
          </a:xfrm>
          <a:solidFill>
            <a:srgbClr val="FFFFFF"/>
          </a:solidFill>
        </p:grpSpPr>
        <p:sp>
          <p:nvSpPr>
            <p:cNvPr id="12" name="Rectangle 10"/>
            <p:cNvSpPr>
              <a:spLocks noChangeArrowheads="1"/>
            </p:cNvSpPr>
            <p:nvPr/>
          </p:nvSpPr>
          <p:spPr bwMode="auto">
            <a:xfrm>
              <a:off x="1434" y="189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3" name="Rectangle 11"/>
            <p:cNvSpPr>
              <a:spLocks noChangeArrowheads="1"/>
            </p:cNvSpPr>
            <p:nvPr/>
          </p:nvSpPr>
          <p:spPr bwMode="auto">
            <a:xfrm>
              <a:off x="1434" y="203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sp>
        <p:nvSpPr>
          <p:cNvPr id="14" name="Freeform 12"/>
          <p:cNvSpPr>
            <a:spLocks/>
          </p:cNvSpPr>
          <p:nvPr/>
        </p:nvSpPr>
        <p:spPr bwMode="auto">
          <a:xfrm>
            <a:off x="4264649" y="1863726"/>
            <a:ext cx="4282940" cy="3455987"/>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chemeClr val="tx1"/>
            </a:solidFill>
            <a:round/>
            <a:headEnd/>
            <a:tailEnd/>
          </a:ln>
          <a:effectLst/>
        </p:spPr>
        <p:txBody>
          <a:bodyPr>
            <a:prstTxWarp prst="textNoShape">
              <a:avLst/>
            </a:prstTxWarp>
          </a:bodyPr>
          <a:lstStyle/>
          <a:p>
            <a:endParaRPr lang="en-US"/>
          </a:p>
        </p:txBody>
      </p:sp>
      <p:grpSp>
        <p:nvGrpSpPr>
          <p:cNvPr id="15" name="Group 13"/>
          <p:cNvGrpSpPr>
            <a:grpSpLocks/>
          </p:cNvGrpSpPr>
          <p:nvPr/>
        </p:nvGrpSpPr>
        <p:grpSpPr bwMode="auto">
          <a:xfrm>
            <a:off x="8377726" y="2976563"/>
            <a:ext cx="166688" cy="1435100"/>
            <a:chOff x="4912" y="1578"/>
            <a:chExt cx="241" cy="904"/>
          </a:xfrm>
        </p:grpSpPr>
        <p:sp>
          <p:nvSpPr>
            <p:cNvPr id="16" name="Line 14"/>
            <p:cNvSpPr>
              <a:spLocks noChangeShapeType="1"/>
            </p:cNvSpPr>
            <p:nvPr/>
          </p:nvSpPr>
          <p:spPr bwMode="auto">
            <a:xfrm>
              <a:off x="4912" y="1578"/>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17" name="Line 15"/>
            <p:cNvSpPr>
              <a:spLocks noChangeShapeType="1"/>
            </p:cNvSpPr>
            <p:nvPr/>
          </p:nvSpPr>
          <p:spPr bwMode="auto">
            <a:xfrm>
              <a:off x="4915" y="1880"/>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18" name="Line 16"/>
            <p:cNvSpPr>
              <a:spLocks noChangeShapeType="1"/>
            </p:cNvSpPr>
            <p:nvPr/>
          </p:nvSpPr>
          <p:spPr bwMode="auto">
            <a:xfrm>
              <a:off x="4924" y="2482"/>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19" name="Line 17"/>
            <p:cNvSpPr>
              <a:spLocks noChangeShapeType="1"/>
            </p:cNvSpPr>
            <p:nvPr/>
          </p:nvSpPr>
          <p:spPr bwMode="auto">
            <a:xfrm>
              <a:off x="4919" y="2179"/>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grpSp>
      <p:sp>
        <p:nvSpPr>
          <p:cNvPr id="20" name="Rectangle 18"/>
          <p:cNvSpPr>
            <a:spLocks noChangeArrowheads="1"/>
          </p:cNvSpPr>
          <p:nvPr/>
        </p:nvSpPr>
        <p:spPr bwMode="auto">
          <a:xfrm>
            <a:off x="8484089" y="291623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21" name="Rectangle 19"/>
          <p:cNvSpPr>
            <a:spLocks noChangeArrowheads="1"/>
          </p:cNvSpPr>
          <p:nvPr/>
        </p:nvSpPr>
        <p:spPr bwMode="auto">
          <a:xfrm>
            <a:off x="8484089" y="3394076"/>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22" name="Rectangle 20"/>
          <p:cNvSpPr>
            <a:spLocks noChangeArrowheads="1"/>
          </p:cNvSpPr>
          <p:nvPr/>
        </p:nvSpPr>
        <p:spPr bwMode="auto">
          <a:xfrm>
            <a:off x="8484089" y="387191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23" name="Rectangle 21"/>
          <p:cNvSpPr>
            <a:spLocks noChangeArrowheads="1"/>
          </p:cNvSpPr>
          <p:nvPr/>
        </p:nvSpPr>
        <p:spPr bwMode="auto">
          <a:xfrm>
            <a:off x="8484089" y="433863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26" name="Text Box 25"/>
          <p:cNvSpPr txBox="1">
            <a:spLocks noChangeArrowheads="1"/>
          </p:cNvSpPr>
          <p:nvPr/>
        </p:nvSpPr>
        <p:spPr bwMode="auto">
          <a:xfrm>
            <a:off x="874329" y="3881439"/>
            <a:ext cx="1655762" cy="457200"/>
          </a:xfrm>
          <a:prstGeom prst="rect">
            <a:avLst/>
          </a:prstGeom>
          <a:noFill/>
          <a:ln w="9525">
            <a:noFill/>
            <a:miter lim="800000"/>
            <a:headEnd/>
            <a:tailEnd/>
          </a:ln>
          <a:effectLst/>
        </p:spPr>
        <p:txBody>
          <a:bodyPr wrap="none">
            <a:prstTxWarp prst="textNoShape">
              <a:avLst/>
            </a:prstTxWarp>
            <a:spAutoFit/>
          </a:bodyPr>
          <a:lstStyle/>
          <a:p>
            <a:pPr eaLnBrk="0" hangingPunct="0"/>
            <a:r>
              <a:rPr lang="pl-PL" sz="2400" dirty="0"/>
              <a:t>Test (</a:t>
            </a:r>
            <a:r>
              <a:rPr lang="en-US" sz="2400" dirty="0"/>
              <a:t>ATE</a:t>
            </a:r>
            <a:r>
              <a:rPr lang="pl-PL" sz="2400" dirty="0"/>
              <a:t>)</a:t>
            </a:r>
            <a:endParaRPr lang="en-US" sz="2800" b="1" dirty="0"/>
          </a:p>
        </p:txBody>
      </p:sp>
      <p:grpSp>
        <p:nvGrpSpPr>
          <p:cNvPr id="28" name="Group 27"/>
          <p:cNvGrpSpPr>
            <a:grpSpLocks/>
          </p:cNvGrpSpPr>
          <p:nvPr/>
        </p:nvGrpSpPr>
        <p:grpSpPr bwMode="auto">
          <a:xfrm>
            <a:off x="4624876" y="2514601"/>
            <a:ext cx="3325813" cy="2476500"/>
            <a:chOff x="3126" y="1287"/>
            <a:chExt cx="768" cy="1560"/>
          </a:xfrm>
        </p:grpSpPr>
        <p:sp>
          <p:nvSpPr>
            <p:cNvPr id="29" name="Line 28"/>
            <p:cNvSpPr>
              <a:spLocks noChangeShapeType="1"/>
            </p:cNvSpPr>
            <p:nvPr/>
          </p:nvSpPr>
          <p:spPr bwMode="auto">
            <a:xfrm flipH="1">
              <a:off x="3126" y="128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0" name="Line 29"/>
            <p:cNvSpPr>
              <a:spLocks noChangeShapeType="1"/>
            </p:cNvSpPr>
            <p:nvPr/>
          </p:nvSpPr>
          <p:spPr bwMode="auto">
            <a:xfrm flipH="1">
              <a:off x="3126" y="1428"/>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1" name="Line 30"/>
            <p:cNvSpPr>
              <a:spLocks noChangeShapeType="1"/>
            </p:cNvSpPr>
            <p:nvPr/>
          </p:nvSpPr>
          <p:spPr bwMode="auto">
            <a:xfrm flipH="1">
              <a:off x="3126" y="1570"/>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2" name="Line 31"/>
            <p:cNvSpPr>
              <a:spLocks noChangeShapeType="1"/>
            </p:cNvSpPr>
            <p:nvPr/>
          </p:nvSpPr>
          <p:spPr bwMode="auto">
            <a:xfrm flipH="1">
              <a:off x="3126" y="1712"/>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3" name="Line 32"/>
            <p:cNvSpPr>
              <a:spLocks noChangeShapeType="1"/>
            </p:cNvSpPr>
            <p:nvPr/>
          </p:nvSpPr>
          <p:spPr bwMode="auto">
            <a:xfrm flipH="1">
              <a:off x="3126" y="1854"/>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4" name="Line 33"/>
            <p:cNvSpPr>
              <a:spLocks noChangeShapeType="1"/>
            </p:cNvSpPr>
            <p:nvPr/>
          </p:nvSpPr>
          <p:spPr bwMode="auto">
            <a:xfrm flipH="1">
              <a:off x="3126" y="1996"/>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5" name="Line 34"/>
            <p:cNvSpPr>
              <a:spLocks noChangeShapeType="1"/>
            </p:cNvSpPr>
            <p:nvPr/>
          </p:nvSpPr>
          <p:spPr bwMode="auto">
            <a:xfrm flipH="1">
              <a:off x="3126" y="213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6" name="Line 35"/>
            <p:cNvSpPr>
              <a:spLocks noChangeShapeType="1"/>
            </p:cNvSpPr>
            <p:nvPr/>
          </p:nvSpPr>
          <p:spPr bwMode="auto">
            <a:xfrm flipH="1">
              <a:off x="3126" y="2279"/>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7" name="Line 36"/>
            <p:cNvSpPr>
              <a:spLocks noChangeShapeType="1"/>
            </p:cNvSpPr>
            <p:nvPr/>
          </p:nvSpPr>
          <p:spPr bwMode="auto">
            <a:xfrm flipH="1">
              <a:off x="3126" y="2421"/>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8" name="Line 37"/>
            <p:cNvSpPr>
              <a:spLocks noChangeShapeType="1"/>
            </p:cNvSpPr>
            <p:nvPr/>
          </p:nvSpPr>
          <p:spPr bwMode="auto">
            <a:xfrm flipH="1">
              <a:off x="3126" y="2563"/>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 name="Line 38"/>
            <p:cNvSpPr>
              <a:spLocks noChangeShapeType="1"/>
            </p:cNvSpPr>
            <p:nvPr/>
          </p:nvSpPr>
          <p:spPr bwMode="auto">
            <a:xfrm flipH="1">
              <a:off x="3126" y="2705"/>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0" name="Line 39"/>
            <p:cNvSpPr>
              <a:spLocks noChangeShapeType="1"/>
            </p:cNvSpPr>
            <p:nvPr/>
          </p:nvSpPr>
          <p:spPr bwMode="auto">
            <a:xfrm flipH="1">
              <a:off x="3126" y="284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grpSp>
        <p:nvGrpSpPr>
          <p:cNvPr id="42" name="Group 41"/>
          <p:cNvGrpSpPr>
            <a:grpSpLocks/>
          </p:cNvGrpSpPr>
          <p:nvPr/>
        </p:nvGrpSpPr>
        <p:grpSpPr bwMode="auto">
          <a:xfrm>
            <a:off x="5178045" y="2451101"/>
            <a:ext cx="2620244" cy="2590800"/>
            <a:chOff x="3656" y="2016"/>
            <a:chExt cx="1136" cy="1632"/>
          </a:xfrm>
          <a:solidFill>
            <a:schemeClr val="bg1"/>
          </a:solidFill>
        </p:grpSpPr>
        <p:sp>
          <p:nvSpPr>
            <p:cNvPr id="43" name="Rectangle 42"/>
            <p:cNvSpPr>
              <a:spLocks noChangeArrowheads="1"/>
            </p:cNvSpPr>
            <p:nvPr/>
          </p:nvSpPr>
          <p:spPr bwMode="auto">
            <a:xfrm>
              <a:off x="3656" y="215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44" name="Rectangle 43"/>
            <p:cNvSpPr>
              <a:spLocks noChangeArrowheads="1"/>
            </p:cNvSpPr>
            <p:nvPr/>
          </p:nvSpPr>
          <p:spPr bwMode="auto">
            <a:xfrm>
              <a:off x="3656" y="229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45" name="Rectangle 44"/>
            <p:cNvSpPr>
              <a:spLocks noChangeArrowheads="1"/>
            </p:cNvSpPr>
            <p:nvPr/>
          </p:nvSpPr>
          <p:spPr bwMode="auto">
            <a:xfrm>
              <a:off x="3656" y="243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46" name="Rectangle 45"/>
            <p:cNvSpPr>
              <a:spLocks noChangeArrowheads="1"/>
            </p:cNvSpPr>
            <p:nvPr/>
          </p:nvSpPr>
          <p:spPr bwMode="auto">
            <a:xfrm>
              <a:off x="3656" y="258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47" name="Rectangle 46"/>
            <p:cNvSpPr>
              <a:spLocks noChangeArrowheads="1"/>
            </p:cNvSpPr>
            <p:nvPr/>
          </p:nvSpPr>
          <p:spPr bwMode="auto">
            <a:xfrm>
              <a:off x="3656" y="2721"/>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48" name="Rectangle 47"/>
            <p:cNvSpPr>
              <a:spLocks noChangeArrowheads="1"/>
            </p:cNvSpPr>
            <p:nvPr/>
          </p:nvSpPr>
          <p:spPr bwMode="auto">
            <a:xfrm>
              <a:off x="3656" y="2862"/>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49" name="Rectangle 48"/>
            <p:cNvSpPr>
              <a:spLocks noChangeArrowheads="1"/>
            </p:cNvSpPr>
            <p:nvPr/>
          </p:nvSpPr>
          <p:spPr bwMode="auto">
            <a:xfrm>
              <a:off x="3656" y="3003"/>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0" name="Rectangle 49"/>
            <p:cNvSpPr>
              <a:spLocks noChangeArrowheads="1"/>
            </p:cNvSpPr>
            <p:nvPr/>
          </p:nvSpPr>
          <p:spPr bwMode="auto">
            <a:xfrm>
              <a:off x="3656" y="3144"/>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 name="Rectangle 50"/>
            <p:cNvSpPr>
              <a:spLocks noChangeArrowheads="1"/>
            </p:cNvSpPr>
            <p:nvPr/>
          </p:nvSpPr>
          <p:spPr bwMode="auto">
            <a:xfrm>
              <a:off x="3656" y="3285"/>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2" name="Rectangle 51"/>
            <p:cNvSpPr>
              <a:spLocks noChangeArrowheads="1"/>
            </p:cNvSpPr>
            <p:nvPr/>
          </p:nvSpPr>
          <p:spPr bwMode="auto">
            <a:xfrm>
              <a:off x="3656" y="342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 name="Rectangle 52"/>
            <p:cNvSpPr>
              <a:spLocks noChangeArrowheads="1"/>
            </p:cNvSpPr>
            <p:nvPr/>
          </p:nvSpPr>
          <p:spPr bwMode="auto">
            <a:xfrm>
              <a:off x="3656" y="35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 name="Rectangle 53"/>
            <p:cNvSpPr>
              <a:spLocks noChangeArrowheads="1"/>
            </p:cNvSpPr>
            <p:nvPr/>
          </p:nvSpPr>
          <p:spPr bwMode="auto">
            <a:xfrm>
              <a:off x="3656" y="201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55" name="Group 78"/>
          <p:cNvGrpSpPr>
            <a:grpSpLocks/>
          </p:cNvGrpSpPr>
          <p:nvPr/>
        </p:nvGrpSpPr>
        <p:grpSpPr bwMode="auto">
          <a:xfrm>
            <a:off x="567226" y="3292865"/>
            <a:ext cx="2497914" cy="350838"/>
            <a:chOff x="1434" y="1896"/>
            <a:chExt cx="1136" cy="221"/>
          </a:xfrm>
          <a:solidFill>
            <a:srgbClr val="FFFFFF"/>
          </a:solidFill>
        </p:grpSpPr>
        <p:sp>
          <p:nvSpPr>
            <p:cNvPr id="56" name="Rectangle 79"/>
            <p:cNvSpPr>
              <a:spLocks noChangeArrowheads="1"/>
            </p:cNvSpPr>
            <p:nvPr/>
          </p:nvSpPr>
          <p:spPr bwMode="auto">
            <a:xfrm>
              <a:off x="1434" y="189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7" name="Rectangle 80"/>
            <p:cNvSpPr>
              <a:spLocks noChangeArrowheads="1"/>
            </p:cNvSpPr>
            <p:nvPr/>
          </p:nvSpPr>
          <p:spPr bwMode="auto">
            <a:xfrm>
              <a:off x="1434" y="203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87" name="Group 86"/>
          <p:cNvGrpSpPr/>
          <p:nvPr/>
        </p:nvGrpSpPr>
        <p:grpSpPr>
          <a:xfrm>
            <a:off x="4197239" y="2832490"/>
            <a:ext cx="374286" cy="798513"/>
            <a:chOff x="4172815" y="2698169"/>
            <a:chExt cx="374286" cy="798513"/>
          </a:xfrm>
        </p:grpSpPr>
        <p:sp>
          <p:nvSpPr>
            <p:cNvPr id="9" name="Line 85"/>
            <p:cNvSpPr>
              <a:spLocks noChangeShapeType="1"/>
            </p:cNvSpPr>
            <p:nvPr/>
          </p:nvSpPr>
          <p:spPr bwMode="auto">
            <a:xfrm flipH="1">
              <a:off x="4228013" y="2980744"/>
              <a:ext cx="313276"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 name="Line 85"/>
            <p:cNvSpPr>
              <a:spLocks noChangeShapeType="1"/>
            </p:cNvSpPr>
            <p:nvPr/>
          </p:nvSpPr>
          <p:spPr bwMode="auto">
            <a:xfrm flipH="1">
              <a:off x="4228013" y="2761669"/>
              <a:ext cx="313276"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4" name="Line 86"/>
            <p:cNvSpPr>
              <a:spLocks noChangeShapeType="1"/>
            </p:cNvSpPr>
            <p:nvPr/>
          </p:nvSpPr>
          <p:spPr bwMode="auto">
            <a:xfrm flipH="1">
              <a:off x="4230338" y="3436357"/>
              <a:ext cx="31676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 name="Line 24"/>
            <p:cNvSpPr>
              <a:spLocks noChangeShapeType="1"/>
            </p:cNvSpPr>
            <p:nvPr/>
          </p:nvSpPr>
          <p:spPr bwMode="auto">
            <a:xfrm flipH="1">
              <a:off x="4229175" y="3228394"/>
              <a:ext cx="31211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7" name="Rectangle 26"/>
            <p:cNvSpPr>
              <a:spLocks noChangeArrowheads="1"/>
            </p:cNvSpPr>
            <p:nvPr/>
          </p:nvSpPr>
          <p:spPr bwMode="auto">
            <a:xfrm flipH="1">
              <a:off x="4172815" y="269816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41" name="Rectangle 40"/>
            <p:cNvSpPr>
              <a:spLocks noChangeArrowheads="1"/>
            </p:cNvSpPr>
            <p:nvPr/>
          </p:nvSpPr>
          <p:spPr bwMode="auto">
            <a:xfrm flipH="1">
              <a:off x="4177578" y="3166482"/>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8" name="Rectangle 87"/>
            <p:cNvSpPr>
              <a:spLocks noChangeArrowheads="1"/>
            </p:cNvSpPr>
            <p:nvPr/>
          </p:nvSpPr>
          <p:spPr bwMode="auto">
            <a:xfrm flipH="1">
              <a:off x="4179165" y="2915657"/>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9" name="Rectangle 88"/>
            <p:cNvSpPr>
              <a:spLocks noChangeArrowheads="1"/>
            </p:cNvSpPr>
            <p:nvPr/>
          </p:nvSpPr>
          <p:spPr bwMode="auto">
            <a:xfrm flipH="1">
              <a:off x="4179165" y="3369682"/>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grpSp>
        <p:nvGrpSpPr>
          <p:cNvPr id="60" name="Group 50"/>
          <p:cNvGrpSpPr>
            <a:grpSpLocks/>
          </p:cNvGrpSpPr>
          <p:nvPr/>
        </p:nvGrpSpPr>
        <p:grpSpPr bwMode="auto">
          <a:xfrm>
            <a:off x="5178045" y="2451101"/>
            <a:ext cx="2613893" cy="2590800"/>
            <a:chOff x="3832" y="2016"/>
            <a:chExt cx="1136" cy="1632"/>
          </a:xfrm>
          <a:solidFill>
            <a:srgbClr val="FFAD97"/>
          </a:solidFill>
        </p:grpSpPr>
        <p:sp>
          <p:nvSpPr>
            <p:cNvPr id="61" name="Rectangle 51"/>
            <p:cNvSpPr>
              <a:spLocks noChangeArrowheads="1"/>
            </p:cNvSpPr>
            <p:nvPr/>
          </p:nvSpPr>
          <p:spPr bwMode="auto">
            <a:xfrm>
              <a:off x="3832" y="2157"/>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2" name="Rectangle 52"/>
            <p:cNvSpPr>
              <a:spLocks noChangeArrowheads="1"/>
            </p:cNvSpPr>
            <p:nvPr/>
          </p:nvSpPr>
          <p:spPr bwMode="auto">
            <a:xfrm>
              <a:off x="3832" y="229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3" name="Rectangle 53"/>
            <p:cNvSpPr>
              <a:spLocks noChangeArrowheads="1"/>
            </p:cNvSpPr>
            <p:nvPr/>
          </p:nvSpPr>
          <p:spPr bwMode="auto">
            <a:xfrm>
              <a:off x="3832" y="2439"/>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4" name="Rectangle 54"/>
            <p:cNvSpPr>
              <a:spLocks noChangeArrowheads="1"/>
            </p:cNvSpPr>
            <p:nvPr/>
          </p:nvSpPr>
          <p:spPr bwMode="auto">
            <a:xfrm>
              <a:off x="3832" y="2580"/>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5" name="Rectangle 55"/>
            <p:cNvSpPr>
              <a:spLocks noChangeArrowheads="1"/>
            </p:cNvSpPr>
            <p:nvPr/>
          </p:nvSpPr>
          <p:spPr bwMode="auto">
            <a:xfrm>
              <a:off x="3832" y="2721"/>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6" name="Rectangle 56"/>
            <p:cNvSpPr>
              <a:spLocks noChangeArrowheads="1"/>
            </p:cNvSpPr>
            <p:nvPr/>
          </p:nvSpPr>
          <p:spPr bwMode="auto">
            <a:xfrm>
              <a:off x="3832" y="2862"/>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7" name="Rectangle 57"/>
            <p:cNvSpPr>
              <a:spLocks noChangeArrowheads="1"/>
            </p:cNvSpPr>
            <p:nvPr/>
          </p:nvSpPr>
          <p:spPr bwMode="auto">
            <a:xfrm>
              <a:off x="3832" y="3003"/>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8" name="Rectangle 58"/>
            <p:cNvSpPr>
              <a:spLocks noChangeArrowheads="1"/>
            </p:cNvSpPr>
            <p:nvPr/>
          </p:nvSpPr>
          <p:spPr bwMode="auto">
            <a:xfrm>
              <a:off x="3832" y="3144"/>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9" name="Rectangle 59"/>
            <p:cNvSpPr>
              <a:spLocks noChangeArrowheads="1"/>
            </p:cNvSpPr>
            <p:nvPr/>
          </p:nvSpPr>
          <p:spPr bwMode="auto">
            <a:xfrm>
              <a:off x="3832" y="3285"/>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0" name="Rectangle 60"/>
            <p:cNvSpPr>
              <a:spLocks noChangeArrowheads="1"/>
            </p:cNvSpPr>
            <p:nvPr/>
          </p:nvSpPr>
          <p:spPr bwMode="auto">
            <a:xfrm>
              <a:off x="3832" y="342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1" name="Rectangle 61"/>
            <p:cNvSpPr>
              <a:spLocks noChangeArrowheads="1"/>
            </p:cNvSpPr>
            <p:nvPr/>
          </p:nvSpPr>
          <p:spPr bwMode="auto">
            <a:xfrm>
              <a:off x="3832" y="356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2" name="Rectangle 62"/>
            <p:cNvSpPr>
              <a:spLocks noChangeArrowheads="1"/>
            </p:cNvSpPr>
            <p:nvPr/>
          </p:nvSpPr>
          <p:spPr bwMode="auto">
            <a:xfrm>
              <a:off x="3832" y="201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sp>
        <p:nvSpPr>
          <p:cNvPr id="73" name="AutoShape 81"/>
          <p:cNvSpPr>
            <a:spLocks noChangeArrowheads="1"/>
          </p:cNvSpPr>
          <p:nvPr/>
        </p:nvSpPr>
        <p:spPr bwMode="auto">
          <a:xfrm rot="5400000" flipH="1">
            <a:off x="6649264" y="3557810"/>
            <a:ext cx="2956719"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grpSp>
        <p:nvGrpSpPr>
          <p:cNvPr id="77" name="Group 76"/>
          <p:cNvGrpSpPr/>
          <p:nvPr/>
        </p:nvGrpSpPr>
        <p:grpSpPr>
          <a:xfrm>
            <a:off x="3054027" y="2895990"/>
            <a:ext cx="1143211" cy="666747"/>
            <a:chOff x="3294916" y="3421063"/>
            <a:chExt cx="874712" cy="666747"/>
          </a:xfrm>
        </p:grpSpPr>
        <p:sp>
          <p:nvSpPr>
            <p:cNvPr id="78" name="Line 23"/>
            <p:cNvSpPr>
              <a:spLocks noChangeShapeType="1"/>
            </p:cNvSpPr>
            <p:nvPr/>
          </p:nvSpPr>
          <p:spPr bwMode="auto">
            <a:xfrm>
              <a:off x="3294916" y="3421063"/>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79" name="Line 23"/>
            <p:cNvSpPr>
              <a:spLocks noChangeShapeType="1"/>
            </p:cNvSpPr>
            <p:nvPr/>
          </p:nvSpPr>
          <p:spPr bwMode="auto">
            <a:xfrm>
              <a:off x="3294916" y="3643312"/>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80" name="Line 23"/>
            <p:cNvSpPr>
              <a:spLocks noChangeShapeType="1"/>
            </p:cNvSpPr>
            <p:nvPr/>
          </p:nvSpPr>
          <p:spPr bwMode="auto">
            <a:xfrm>
              <a:off x="3294916" y="3865561"/>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81" name="Line 23"/>
            <p:cNvSpPr>
              <a:spLocks noChangeShapeType="1"/>
            </p:cNvSpPr>
            <p:nvPr/>
          </p:nvSpPr>
          <p:spPr bwMode="auto">
            <a:xfrm>
              <a:off x="3294916" y="4087810"/>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grpSp>
      <p:grpSp>
        <p:nvGrpSpPr>
          <p:cNvPr id="82" name="Group 90"/>
          <p:cNvGrpSpPr>
            <a:grpSpLocks/>
          </p:cNvGrpSpPr>
          <p:nvPr/>
        </p:nvGrpSpPr>
        <p:grpSpPr bwMode="auto">
          <a:xfrm>
            <a:off x="568814" y="2826140"/>
            <a:ext cx="2496495" cy="817563"/>
            <a:chOff x="504" y="1600"/>
            <a:chExt cx="1559" cy="515"/>
          </a:xfrm>
        </p:grpSpPr>
        <p:sp>
          <p:nvSpPr>
            <p:cNvPr id="83" name="Rectangle 68"/>
            <p:cNvSpPr>
              <a:spLocks noChangeArrowheads="1"/>
            </p:cNvSpPr>
            <p:nvPr/>
          </p:nvSpPr>
          <p:spPr bwMode="auto">
            <a:xfrm>
              <a:off x="504" y="1741"/>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84" name="Rectangle 69"/>
            <p:cNvSpPr>
              <a:spLocks noChangeArrowheads="1"/>
            </p:cNvSpPr>
            <p:nvPr/>
          </p:nvSpPr>
          <p:spPr bwMode="auto">
            <a:xfrm>
              <a:off x="504" y="1600"/>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85" name="Rectangle 82"/>
            <p:cNvSpPr>
              <a:spLocks noChangeArrowheads="1"/>
            </p:cNvSpPr>
            <p:nvPr/>
          </p:nvSpPr>
          <p:spPr bwMode="auto">
            <a:xfrm>
              <a:off x="504" y="2035"/>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86" name="Rectangle 83"/>
            <p:cNvSpPr>
              <a:spLocks noChangeArrowheads="1"/>
            </p:cNvSpPr>
            <p:nvPr/>
          </p:nvSpPr>
          <p:spPr bwMode="auto">
            <a:xfrm>
              <a:off x="504" y="1894"/>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88" name="Group 87"/>
          <p:cNvGrpSpPr/>
          <p:nvPr/>
        </p:nvGrpSpPr>
        <p:grpSpPr>
          <a:xfrm>
            <a:off x="4202607" y="3851871"/>
            <a:ext cx="374286" cy="798513"/>
            <a:chOff x="4172815" y="2698169"/>
            <a:chExt cx="374286" cy="798513"/>
          </a:xfrm>
        </p:grpSpPr>
        <p:sp>
          <p:nvSpPr>
            <p:cNvPr id="89" name="Line 85"/>
            <p:cNvSpPr>
              <a:spLocks noChangeShapeType="1"/>
            </p:cNvSpPr>
            <p:nvPr/>
          </p:nvSpPr>
          <p:spPr bwMode="auto">
            <a:xfrm flipH="1">
              <a:off x="4228013" y="2980744"/>
              <a:ext cx="313276"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0" name="Line 85"/>
            <p:cNvSpPr>
              <a:spLocks noChangeShapeType="1"/>
            </p:cNvSpPr>
            <p:nvPr/>
          </p:nvSpPr>
          <p:spPr bwMode="auto">
            <a:xfrm flipH="1">
              <a:off x="4228013" y="2761669"/>
              <a:ext cx="313276"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1" name="Line 86"/>
            <p:cNvSpPr>
              <a:spLocks noChangeShapeType="1"/>
            </p:cNvSpPr>
            <p:nvPr/>
          </p:nvSpPr>
          <p:spPr bwMode="auto">
            <a:xfrm flipH="1">
              <a:off x="4230338" y="3436357"/>
              <a:ext cx="31676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2" name="Line 24"/>
            <p:cNvSpPr>
              <a:spLocks noChangeShapeType="1"/>
            </p:cNvSpPr>
            <p:nvPr/>
          </p:nvSpPr>
          <p:spPr bwMode="auto">
            <a:xfrm flipH="1">
              <a:off x="4229175" y="3228394"/>
              <a:ext cx="31211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3" name="Rectangle 92"/>
            <p:cNvSpPr>
              <a:spLocks noChangeArrowheads="1"/>
            </p:cNvSpPr>
            <p:nvPr/>
          </p:nvSpPr>
          <p:spPr bwMode="auto">
            <a:xfrm flipH="1">
              <a:off x="4172815" y="269816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94" name="Rectangle 93"/>
            <p:cNvSpPr>
              <a:spLocks noChangeArrowheads="1"/>
            </p:cNvSpPr>
            <p:nvPr/>
          </p:nvSpPr>
          <p:spPr bwMode="auto">
            <a:xfrm flipH="1">
              <a:off x="4177578" y="3166482"/>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95" name="Rectangle 87"/>
            <p:cNvSpPr>
              <a:spLocks noChangeArrowheads="1"/>
            </p:cNvSpPr>
            <p:nvPr/>
          </p:nvSpPr>
          <p:spPr bwMode="auto">
            <a:xfrm flipH="1">
              <a:off x="4179165" y="2915657"/>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96" name="Rectangle 88"/>
            <p:cNvSpPr>
              <a:spLocks noChangeArrowheads="1"/>
            </p:cNvSpPr>
            <p:nvPr/>
          </p:nvSpPr>
          <p:spPr bwMode="auto">
            <a:xfrm flipH="1">
              <a:off x="4179165" y="3369682"/>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sp>
        <p:nvSpPr>
          <p:cNvPr id="74" name="AutoShape 74"/>
          <p:cNvSpPr>
            <a:spLocks noChangeArrowheads="1"/>
          </p:cNvSpPr>
          <p:nvPr/>
        </p:nvSpPr>
        <p:spPr bwMode="auto">
          <a:xfrm>
            <a:off x="4542105" y="2292027"/>
            <a:ext cx="419100" cy="2898094"/>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75" name="Text Box 72"/>
          <p:cNvSpPr txBox="1">
            <a:spLocks noChangeArrowheads="1"/>
          </p:cNvSpPr>
          <p:nvPr/>
        </p:nvSpPr>
        <p:spPr bwMode="auto">
          <a:xfrm>
            <a:off x="4542105" y="3292910"/>
            <a:ext cx="389425" cy="928459"/>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90000"/>
              </a:lnSpc>
            </a:pPr>
            <a:r>
              <a:rPr lang="pl-PL" sz="2000" dirty="0" smtClean="0">
                <a:latin typeface="Comic Sans MS" pitchFamily="-112" charset="0"/>
              </a:rPr>
              <a:t>X</a:t>
            </a:r>
          </a:p>
          <a:p>
            <a:pPr algn="ctr" eaLnBrk="0" hangingPunct="0">
              <a:lnSpc>
                <a:spcPct val="90000"/>
              </a:lnSpc>
            </a:pPr>
            <a:r>
              <a:rPr lang="pl-PL" sz="2000" dirty="0" smtClean="0">
                <a:latin typeface="Comic Sans MS" pitchFamily="-112" charset="0"/>
              </a:rPr>
              <a:t>O</a:t>
            </a:r>
          </a:p>
          <a:p>
            <a:pPr algn="ctr" eaLnBrk="0" hangingPunct="0">
              <a:lnSpc>
                <a:spcPct val="90000"/>
              </a:lnSpc>
            </a:pPr>
            <a:r>
              <a:rPr lang="en-US" sz="2000" dirty="0">
                <a:latin typeface="Comic Sans MS" pitchFamily="-112" charset="0"/>
              </a:rPr>
              <a:t>R</a:t>
            </a:r>
          </a:p>
        </p:txBody>
      </p:sp>
      <p:sp>
        <p:nvSpPr>
          <p:cNvPr id="76" name="AutoShape 74"/>
          <p:cNvSpPr>
            <a:spLocks noChangeArrowheads="1"/>
          </p:cNvSpPr>
          <p:nvPr/>
        </p:nvSpPr>
        <p:spPr bwMode="auto">
          <a:xfrm>
            <a:off x="4542105" y="2287351"/>
            <a:ext cx="419100" cy="2898094"/>
          </a:xfrm>
          <a:prstGeom prst="roundRect">
            <a:avLst>
              <a:gd name="adj" fmla="val 16667"/>
            </a:avLst>
          </a:prstGeom>
          <a:solidFill>
            <a:srgbClr val="FFAD97">
              <a:alpha val="50000"/>
            </a:srgbClr>
          </a:solidFill>
          <a:ln w="22225" cap="flat" cmpd="sng" algn="ctr">
            <a:no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8" name="AutoShape 73"/>
          <p:cNvSpPr>
            <a:spLocks noChangeArrowheads="1"/>
          </p:cNvSpPr>
          <p:nvPr/>
        </p:nvSpPr>
        <p:spPr bwMode="auto">
          <a:xfrm>
            <a:off x="3727235" y="2789239"/>
            <a:ext cx="254000" cy="877886"/>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0" name="Freeform 99"/>
          <p:cNvSpPr/>
          <p:nvPr/>
        </p:nvSpPr>
        <p:spPr>
          <a:xfrm>
            <a:off x="3545832" y="2892717"/>
            <a:ext cx="666000" cy="1022400"/>
          </a:xfrm>
          <a:custGeom>
            <a:avLst/>
            <a:gdLst>
              <a:gd name="connsiteX0" fmla="*/ 0 w 647255"/>
              <a:gd name="connsiteY0" fmla="*/ 0 h 1037935"/>
              <a:gd name="connsiteX1" fmla="*/ 0 w 647255"/>
              <a:gd name="connsiteY1" fmla="*/ 1037935 h 1037935"/>
              <a:gd name="connsiteX2" fmla="*/ 647255 w 647255"/>
              <a:gd name="connsiteY2" fmla="*/ 1037935 h 1037935"/>
            </a:gdLst>
            <a:ahLst/>
            <a:cxnLst>
              <a:cxn ang="0">
                <a:pos x="connsiteX0" y="connsiteY0"/>
              </a:cxn>
              <a:cxn ang="0">
                <a:pos x="connsiteX1" y="connsiteY1"/>
              </a:cxn>
              <a:cxn ang="0">
                <a:pos x="connsiteX2" y="connsiteY2"/>
              </a:cxn>
            </a:cxnLst>
            <a:rect l="l" t="t" r="r" b="b"/>
            <a:pathLst>
              <a:path w="647255" h="1037935">
                <a:moveTo>
                  <a:pt x="0" y="0"/>
                </a:moveTo>
                <a:lnTo>
                  <a:pt x="0" y="1037935"/>
                </a:lnTo>
                <a:lnTo>
                  <a:pt x="647255" y="1037935"/>
                </a:lnTo>
              </a:path>
            </a:pathLst>
          </a:custGeom>
          <a:noFill/>
          <a:ln w="22225" cap="flat" cmpd="sng" algn="ctr">
            <a:solidFill>
              <a:schemeClr val="tx1"/>
            </a:solidFill>
            <a:prstDash val="solid"/>
            <a:round/>
            <a:headEnd type="oval" w="med" len="med"/>
            <a:tailEnd type="stealth" w="med" len="med"/>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101" name="Freeform 100"/>
          <p:cNvSpPr/>
          <p:nvPr/>
        </p:nvSpPr>
        <p:spPr>
          <a:xfrm>
            <a:off x="3458786" y="3112046"/>
            <a:ext cx="749300" cy="1022400"/>
          </a:xfrm>
          <a:custGeom>
            <a:avLst/>
            <a:gdLst>
              <a:gd name="connsiteX0" fmla="*/ 0 w 647255"/>
              <a:gd name="connsiteY0" fmla="*/ 0 h 1037935"/>
              <a:gd name="connsiteX1" fmla="*/ 0 w 647255"/>
              <a:gd name="connsiteY1" fmla="*/ 1037935 h 1037935"/>
              <a:gd name="connsiteX2" fmla="*/ 647255 w 647255"/>
              <a:gd name="connsiteY2" fmla="*/ 1037935 h 1037935"/>
            </a:gdLst>
            <a:ahLst/>
            <a:cxnLst>
              <a:cxn ang="0">
                <a:pos x="connsiteX0" y="connsiteY0"/>
              </a:cxn>
              <a:cxn ang="0">
                <a:pos x="connsiteX1" y="connsiteY1"/>
              </a:cxn>
              <a:cxn ang="0">
                <a:pos x="connsiteX2" y="connsiteY2"/>
              </a:cxn>
            </a:cxnLst>
            <a:rect l="l" t="t" r="r" b="b"/>
            <a:pathLst>
              <a:path w="647255" h="1037935">
                <a:moveTo>
                  <a:pt x="0" y="0"/>
                </a:moveTo>
                <a:lnTo>
                  <a:pt x="0" y="1037935"/>
                </a:lnTo>
                <a:lnTo>
                  <a:pt x="647255" y="1037935"/>
                </a:lnTo>
              </a:path>
            </a:pathLst>
          </a:custGeom>
          <a:noFill/>
          <a:ln w="22225" cap="flat" cmpd="sng" algn="ctr">
            <a:solidFill>
              <a:schemeClr val="tx1"/>
            </a:solidFill>
            <a:prstDash val="solid"/>
            <a:round/>
            <a:headEnd type="oval" w="med" len="med"/>
            <a:tailEnd type="stealth" w="med" len="med"/>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102" name="Freeform 101"/>
          <p:cNvSpPr/>
          <p:nvPr/>
        </p:nvSpPr>
        <p:spPr>
          <a:xfrm>
            <a:off x="3381264" y="3337724"/>
            <a:ext cx="829997" cy="1044000"/>
          </a:xfrm>
          <a:custGeom>
            <a:avLst/>
            <a:gdLst>
              <a:gd name="connsiteX0" fmla="*/ 0 w 647255"/>
              <a:gd name="connsiteY0" fmla="*/ 0 h 1037935"/>
              <a:gd name="connsiteX1" fmla="*/ 0 w 647255"/>
              <a:gd name="connsiteY1" fmla="*/ 1037935 h 1037935"/>
              <a:gd name="connsiteX2" fmla="*/ 647255 w 647255"/>
              <a:gd name="connsiteY2" fmla="*/ 1037935 h 1037935"/>
            </a:gdLst>
            <a:ahLst/>
            <a:cxnLst>
              <a:cxn ang="0">
                <a:pos x="connsiteX0" y="connsiteY0"/>
              </a:cxn>
              <a:cxn ang="0">
                <a:pos x="connsiteX1" y="connsiteY1"/>
              </a:cxn>
              <a:cxn ang="0">
                <a:pos x="connsiteX2" y="connsiteY2"/>
              </a:cxn>
            </a:cxnLst>
            <a:rect l="l" t="t" r="r" b="b"/>
            <a:pathLst>
              <a:path w="647255" h="1037935">
                <a:moveTo>
                  <a:pt x="0" y="0"/>
                </a:moveTo>
                <a:lnTo>
                  <a:pt x="0" y="1037935"/>
                </a:lnTo>
                <a:lnTo>
                  <a:pt x="647255" y="1037935"/>
                </a:lnTo>
              </a:path>
            </a:pathLst>
          </a:custGeom>
          <a:noFill/>
          <a:ln w="22225" cap="flat" cmpd="sng" algn="ctr">
            <a:solidFill>
              <a:schemeClr val="tx1"/>
            </a:solidFill>
            <a:prstDash val="solid"/>
            <a:round/>
            <a:headEnd type="oval" w="med" len="med"/>
            <a:tailEnd type="stealth" w="med" len="med"/>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103" name="Freeform 102"/>
          <p:cNvSpPr/>
          <p:nvPr/>
        </p:nvSpPr>
        <p:spPr>
          <a:xfrm>
            <a:off x="3300567" y="3560229"/>
            <a:ext cx="910694" cy="1022400"/>
          </a:xfrm>
          <a:custGeom>
            <a:avLst/>
            <a:gdLst>
              <a:gd name="connsiteX0" fmla="*/ 0 w 647255"/>
              <a:gd name="connsiteY0" fmla="*/ 0 h 1037935"/>
              <a:gd name="connsiteX1" fmla="*/ 0 w 647255"/>
              <a:gd name="connsiteY1" fmla="*/ 1037935 h 1037935"/>
              <a:gd name="connsiteX2" fmla="*/ 647255 w 647255"/>
              <a:gd name="connsiteY2" fmla="*/ 1037935 h 1037935"/>
            </a:gdLst>
            <a:ahLst/>
            <a:cxnLst>
              <a:cxn ang="0">
                <a:pos x="connsiteX0" y="connsiteY0"/>
              </a:cxn>
              <a:cxn ang="0">
                <a:pos x="connsiteX1" y="connsiteY1"/>
              </a:cxn>
              <a:cxn ang="0">
                <a:pos x="connsiteX2" y="connsiteY2"/>
              </a:cxn>
            </a:cxnLst>
            <a:rect l="l" t="t" r="r" b="b"/>
            <a:pathLst>
              <a:path w="647255" h="1037935">
                <a:moveTo>
                  <a:pt x="0" y="0"/>
                </a:moveTo>
                <a:lnTo>
                  <a:pt x="0" y="1037935"/>
                </a:lnTo>
                <a:lnTo>
                  <a:pt x="647255" y="1037935"/>
                </a:lnTo>
              </a:path>
            </a:pathLst>
          </a:custGeom>
          <a:noFill/>
          <a:ln w="22225" cap="flat" cmpd="sng" algn="ctr">
            <a:solidFill>
              <a:schemeClr val="tx1"/>
            </a:solidFill>
            <a:prstDash val="solid"/>
            <a:round/>
            <a:headEnd type="oval" w="med" len="med"/>
            <a:tailEnd type="stealth" w="med" len="med"/>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2000"/>
                                        <p:tgtEl>
                                          <p:spTgt spid="82"/>
                                        </p:tgtEl>
                                      </p:cBhvr>
                                    </p:animEffect>
                                  </p:childTnLst>
                                </p:cTn>
                              </p:par>
                              <p:par>
                                <p:cTn id="8" presetID="22" presetClass="entr" presetSubtype="8"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wipe(left)">
                                      <p:cBhvr>
                                        <p:cTn id="10" dur="2000"/>
                                        <p:tgtEl>
                                          <p:spTgt spid="6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wipe(left)">
                                      <p:cBhvr>
                                        <p:cTn id="13" dur="2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Stimuli encoding</a:t>
            </a:r>
            <a:endParaRPr lang="en-US" dirty="0"/>
          </a:p>
        </p:txBody>
      </p:sp>
      <p:sp>
        <p:nvSpPr>
          <p:cNvPr id="88" name="Freeform 10"/>
          <p:cNvSpPr>
            <a:spLocks/>
          </p:cNvSpPr>
          <p:nvPr/>
        </p:nvSpPr>
        <p:spPr bwMode="auto">
          <a:xfrm>
            <a:off x="4462463" y="770842"/>
            <a:ext cx="3505200" cy="3455987"/>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chemeClr val="bg1"/>
            </a:solidFill>
            <a:round/>
            <a:headEnd/>
            <a:tailEnd/>
          </a:ln>
          <a:effectLst/>
        </p:spPr>
        <p:txBody>
          <a:bodyPr>
            <a:prstTxWarp prst="textNoShape">
              <a:avLst/>
            </a:prstTxWarp>
          </a:bodyPr>
          <a:lstStyle/>
          <a:p>
            <a:endParaRPr lang="en-US"/>
          </a:p>
        </p:txBody>
      </p:sp>
      <p:sp>
        <p:nvSpPr>
          <p:cNvPr id="146" name="Rectangle 74"/>
          <p:cNvSpPr>
            <a:spLocks noChangeArrowheads="1"/>
          </p:cNvSpPr>
          <p:nvPr/>
        </p:nvSpPr>
        <p:spPr bwMode="auto">
          <a:xfrm>
            <a:off x="688786" y="5240653"/>
            <a:ext cx="6998624" cy="548324"/>
          </a:xfrm>
          <a:prstGeom prst="rect">
            <a:avLst/>
          </a:prstGeom>
          <a:noFill/>
          <a:ln w="9525">
            <a:noFill/>
            <a:miter lim="800000"/>
            <a:headEnd/>
            <a:tailEnd/>
          </a:ln>
          <a:effectLst/>
        </p:spPr>
        <p:txBody>
          <a:bodyPr>
            <a:prstTxWarp prst="textNoShape">
              <a:avLst/>
            </a:prstTxWarp>
          </a:bodyPr>
          <a:lstStyle/>
          <a:p>
            <a:pPr marL="444500" indent="-444500">
              <a:spcBef>
                <a:spcPct val="20000"/>
              </a:spcBef>
              <a:buSzPct val="75000"/>
              <a:buFont typeface="Arial"/>
              <a:buChar char="•"/>
            </a:pPr>
            <a:r>
              <a:rPr lang="en-US" sz="2400" dirty="0" smtClean="0">
                <a:latin typeface="AvantGarde Md BT" pitchFamily="34" charset="0"/>
              </a:rPr>
              <a:t>Static LFSR</a:t>
            </a:r>
            <a:r>
              <a:rPr lang="pl-PL" sz="2400" dirty="0" smtClean="0">
                <a:latin typeface="AvantGarde Md BT" pitchFamily="34" charset="0"/>
              </a:rPr>
              <a:t> </a:t>
            </a:r>
            <a:r>
              <a:rPr lang="en-US" sz="2400" dirty="0" smtClean="0">
                <a:latin typeface="AvantGarde Md BT" pitchFamily="34" charset="0"/>
              </a:rPr>
              <a:t>reseeding</a:t>
            </a:r>
            <a:endParaRPr lang="en-US" altLang="ko-KR" sz="2400" dirty="0" smtClean="0">
              <a:latin typeface="AvantGarde Md BT" pitchFamily="34" charset="0"/>
              <a:ea typeface="굴림" charset="-127"/>
              <a:cs typeface="굴림" charset="-127"/>
            </a:endParaRPr>
          </a:p>
        </p:txBody>
      </p:sp>
      <p:grpSp>
        <p:nvGrpSpPr>
          <p:cNvPr id="158" name="Group 81"/>
          <p:cNvGrpSpPr>
            <a:grpSpLocks/>
          </p:cNvGrpSpPr>
          <p:nvPr/>
        </p:nvGrpSpPr>
        <p:grpSpPr bwMode="auto">
          <a:xfrm>
            <a:off x="3084513" y="3042653"/>
            <a:ext cx="635000" cy="469900"/>
            <a:chOff x="1858" y="1693"/>
            <a:chExt cx="492" cy="296"/>
          </a:xfrm>
        </p:grpSpPr>
        <p:sp>
          <p:nvSpPr>
            <p:cNvPr id="159" name="Freeform 3"/>
            <p:cNvSpPr>
              <a:spLocks/>
            </p:cNvSpPr>
            <p:nvPr/>
          </p:nvSpPr>
          <p:spPr bwMode="auto">
            <a:xfrm>
              <a:off x="1862" y="1909"/>
              <a:ext cx="488" cy="80"/>
            </a:xfrm>
            <a:custGeom>
              <a:avLst/>
              <a:gdLst/>
              <a:ahLst/>
              <a:cxnLst>
                <a:cxn ang="0">
                  <a:pos x="0" y="1"/>
                </a:cxn>
                <a:cxn ang="0">
                  <a:pos x="272" y="0"/>
                </a:cxn>
                <a:cxn ang="0">
                  <a:pos x="272" y="80"/>
                </a:cxn>
                <a:cxn ang="0">
                  <a:pos x="488" y="80"/>
                </a:cxn>
              </a:cxnLst>
              <a:rect l="0" t="0" r="r" b="b"/>
              <a:pathLst>
                <a:path w="488" h="80">
                  <a:moveTo>
                    <a:pt x="0" y="1"/>
                  </a:moveTo>
                  <a:lnTo>
                    <a:pt x="272" y="0"/>
                  </a:lnTo>
                  <a:lnTo>
                    <a:pt x="272" y="80"/>
                  </a:lnTo>
                  <a:lnTo>
                    <a:pt x="488" y="80"/>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160" name="Freeform 4"/>
            <p:cNvSpPr>
              <a:spLocks/>
            </p:cNvSpPr>
            <p:nvPr/>
          </p:nvSpPr>
          <p:spPr bwMode="auto">
            <a:xfrm>
              <a:off x="1858" y="1693"/>
              <a:ext cx="492" cy="80"/>
            </a:xfrm>
            <a:custGeom>
              <a:avLst/>
              <a:gdLst/>
              <a:ahLst/>
              <a:cxnLst>
                <a:cxn ang="0">
                  <a:pos x="0" y="78"/>
                </a:cxn>
                <a:cxn ang="0">
                  <a:pos x="276" y="80"/>
                </a:cxn>
                <a:cxn ang="0">
                  <a:pos x="276" y="0"/>
                </a:cxn>
                <a:cxn ang="0">
                  <a:pos x="492" y="0"/>
                </a:cxn>
              </a:cxnLst>
              <a:rect l="0" t="0" r="r" b="b"/>
              <a:pathLst>
                <a:path w="492" h="80">
                  <a:moveTo>
                    <a:pt x="0" y="78"/>
                  </a:moveTo>
                  <a:lnTo>
                    <a:pt x="276" y="80"/>
                  </a:lnTo>
                  <a:lnTo>
                    <a:pt x="276" y="0"/>
                  </a:lnTo>
                  <a:lnTo>
                    <a:pt x="492" y="0"/>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grpSp>
      <p:grpSp>
        <p:nvGrpSpPr>
          <p:cNvPr id="161" name="Group 5"/>
          <p:cNvGrpSpPr>
            <a:grpSpLocks/>
          </p:cNvGrpSpPr>
          <p:nvPr/>
        </p:nvGrpSpPr>
        <p:grpSpPr bwMode="auto">
          <a:xfrm>
            <a:off x="384175" y="3106153"/>
            <a:ext cx="2795588" cy="350837"/>
            <a:chOff x="1434" y="1896"/>
            <a:chExt cx="1136" cy="221"/>
          </a:xfrm>
        </p:grpSpPr>
        <p:sp>
          <p:nvSpPr>
            <p:cNvPr id="162" name="Rectangle 6"/>
            <p:cNvSpPr>
              <a:spLocks noChangeArrowheads="1"/>
            </p:cNvSpPr>
            <p:nvPr/>
          </p:nvSpPr>
          <p:spPr bwMode="auto">
            <a:xfrm>
              <a:off x="1434" y="1896"/>
              <a:ext cx="1136" cy="80"/>
            </a:xfrm>
            <a:prstGeom prst="rect">
              <a:avLst/>
            </a:prstGeom>
            <a:solidFill>
              <a:schemeClr val="bg1"/>
            </a:solid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63" name="Rectangle 7"/>
            <p:cNvSpPr>
              <a:spLocks noChangeArrowheads="1"/>
            </p:cNvSpPr>
            <p:nvPr/>
          </p:nvSpPr>
          <p:spPr bwMode="auto">
            <a:xfrm>
              <a:off x="1434" y="2037"/>
              <a:ext cx="1136" cy="80"/>
            </a:xfrm>
            <a:prstGeom prst="rect">
              <a:avLst/>
            </a:prstGeom>
            <a:solidFill>
              <a:schemeClr val="bg1"/>
            </a:solidFill>
            <a:ln w="9525">
              <a:solidFill>
                <a:schemeClr val="tx1"/>
              </a:solidFill>
              <a:miter lim="800000"/>
              <a:headEnd/>
              <a:tailEnd/>
            </a:ln>
            <a:effectLst/>
          </p:spPr>
          <p:txBody>
            <a:bodyPr rot="10800000" wrap="none" anchor="ctr">
              <a:prstTxWarp prst="textNoShape">
                <a:avLst/>
              </a:prstTxWarp>
            </a:bodyPr>
            <a:lstStyle/>
            <a:p>
              <a:endParaRPr lang="en-US"/>
            </a:p>
          </p:txBody>
        </p:sp>
      </p:grpSp>
      <p:sp>
        <p:nvSpPr>
          <p:cNvPr id="164" name="Freeform 8"/>
          <p:cNvSpPr>
            <a:spLocks/>
          </p:cNvSpPr>
          <p:nvPr/>
        </p:nvSpPr>
        <p:spPr bwMode="auto">
          <a:xfrm>
            <a:off x="3802063" y="1437691"/>
            <a:ext cx="4573587" cy="3455988"/>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chemeClr val="tx1"/>
            </a:solidFill>
            <a:round/>
            <a:headEnd/>
            <a:tailEnd/>
          </a:ln>
          <a:effectLst/>
        </p:spPr>
        <p:txBody>
          <a:bodyPr>
            <a:prstTxWarp prst="textNoShape">
              <a:avLst/>
            </a:prstTxWarp>
          </a:bodyPr>
          <a:lstStyle/>
          <a:p>
            <a:endParaRPr lang="en-US"/>
          </a:p>
        </p:txBody>
      </p:sp>
      <p:grpSp>
        <p:nvGrpSpPr>
          <p:cNvPr id="165" name="Group 9"/>
          <p:cNvGrpSpPr>
            <a:grpSpLocks/>
          </p:cNvGrpSpPr>
          <p:nvPr/>
        </p:nvGrpSpPr>
        <p:grpSpPr bwMode="auto">
          <a:xfrm>
            <a:off x="8205788" y="2550529"/>
            <a:ext cx="166687" cy="1435100"/>
            <a:chOff x="4912" y="1578"/>
            <a:chExt cx="241" cy="904"/>
          </a:xfrm>
        </p:grpSpPr>
        <p:sp>
          <p:nvSpPr>
            <p:cNvPr id="166" name="Line 10"/>
            <p:cNvSpPr>
              <a:spLocks noChangeShapeType="1"/>
            </p:cNvSpPr>
            <p:nvPr/>
          </p:nvSpPr>
          <p:spPr bwMode="auto">
            <a:xfrm>
              <a:off x="4912" y="1578"/>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167" name="Line 11"/>
            <p:cNvSpPr>
              <a:spLocks noChangeShapeType="1"/>
            </p:cNvSpPr>
            <p:nvPr/>
          </p:nvSpPr>
          <p:spPr bwMode="auto">
            <a:xfrm>
              <a:off x="4915" y="1880"/>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168" name="Line 12"/>
            <p:cNvSpPr>
              <a:spLocks noChangeShapeType="1"/>
            </p:cNvSpPr>
            <p:nvPr/>
          </p:nvSpPr>
          <p:spPr bwMode="auto">
            <a:xfrm>
              <a:off x="4924" y="2482"/>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169" name="Line 13"/>
            <p:cNvSpPr>
              <a:spLocks noChangeShapeType="1"/>
            </p:cNvSpPr>
            <p:nvPr/>
          </p:nvSpPr>
          <p:spPr bwMode="auto">
            <a:xfrm>
              <a:off x="4919" y="2179"/>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grpSp>
      <p:sp>
        <p:nvSpPr>
          <p:cNvPr id="170" name="Rectangle 14"/>
          <p:cNvSpPr>
            <a:spLocks noChangeArrowheads="1"/>
          </p:cNvSpPr>
          <p:nvPr/>
        </p:nvSpPr>
        <p:spPr bwMode="auto">
          <a:xfrm>
            <a:off x="8312150" y="2490204"/>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171" name="Rectangle 15"/>
          <p:cNvSpPr>
            <a:spLocks noChangeArrowheads="1"/>
          </p:cNvSpPr>
          <p:nvPr/>
        </p:nvSpPr>
        <p:spPr bwMode="auto">
          <a:xfrm>
            <a:off x="8312150" y="2968041"/>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172" name="Rectangle 16"/>
          <p:cNvSpPr>
            <a:spLocks noChangeArrowheads="1"/>
          </p:cNvSpPr>
          <p:nvPr/>
        </p:nvSpPr>
        <p:spPr bwMode="auto">
          <a:xfrm>
            <a:off x="8312150" y="344587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173" name="Rectangle 17"/>
          <p:cNvSpPr>
            <a:spLocks noChangeArrowheads="1"/>
          </p:cNvSpPr>
          <p:nvPr/>
        </p:nvSpPr>
        <p:spPr bwMode="auto">
          <a:xfrm>
            <a:off x="8312150" y="3925304"/>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174" name="Group 18"/>
          <p:cNvGrpSpPr>
            <a:grpSpLocks/>
          </p:cNvGrpSpPr>
          <p:nvPr/>
        </p:nvGrpSpPr>
        <p:grpSpPr bwMode="auto">
          <a:xfrm>
            <a:off x="3770313" y="3053085"/>
            <a:ext cx="273050" cy="466725"/>
            <a:chOff x="3085" y="1858"/>
            <a:chExt cx="492" cy="294"/>
          </a:xfrm>
        </p:grpSpPr>
        <p:sp>
          <p:nvSpPr>
            <p:cNvPr id="175" name="Line 19"/>
            <p:cNvSpPr>
              <a:spLocks noChangeShapeType="1"/>
            </p:cNvSpPr>
            <p:nvPr/>
          </p:nvSpPr>
          <p:spPr bwMode="auto">
            <a:xfrm flipH="1">
              <a:off x="3107" y="1858"/>
              <a:ext cx="47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76" name="Line 20"/>
            <p:cNvSpPr>
              <a:spLocks noChangeShapeType="1"/>
            </p:cNvSpPr>
            <p:nvPr/>
          </p:nvSpPr>
          <p:spPr bwMode="auto">
            <a:xfrm flipH="1">
              <a:off x="3085" y="2152"/>
              <a:ext cx="47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177" name="Text Box 21"/>
          <p:cNvSpPr txBox="1">
            <a:spLocks noChangeArrowheads="1"/>
          </p:cNvSpPr>
          <p:nvPr/>
        </p:nvSpPr>
        <p:spPr bwMode="auto">
          <a:xfrm>
            <a:off x="1019175" y="3517316"/>
            <a:ext cx="1615346" cy="461665"/>
          </a:xfrm>
          <a:prstGeom prst="rect">
            <a:avLst/>
          </a:prstGeom>
          <a:noFill/>
          <a:ln w="9525">
            <a:noFill/>
            <a:miter lim="800000"/>
            <a:headEnd/>
            <a:tailEnd/>
          </a:ln>
          <a:effectLst/>
        </p:spPr>
        <p:txBody>
          <a:bodyPr wrap="none">
            <a:prstTxWarp prst="textNoShape">
              <a:avLst/>
            </a:prstTxWarp>
            <a:spAutoFit/>
          </a:bodyPr>
          <a:lstStyle/>
          <a:p>
            <a:pPr eaLnBrk="0" hangingPunct="0"/>
            <a:r>
              <a:rPr lang="en-US" sz="2400" dirty="0" smtClean="0"/>
              <a:t>Test (ATE)</a:t>
            </a:r>
            <a:endParaRPr lang="en-US" sz="2800" b="1" dirty="0"/>
          </a:p>
        </p:txBody>
      </p:sp>
      <p:sp>
        <p:nvSpPr>
          <p:cNvPr id="178" name="Rectangle 22"/>
          <p:cNvSpPr>
            <a:spLocks noChangeArrowheads="1"/>
          </p:cNvSpPr>
          <p:nvPr/>
        </p:nvSpPr>
        <p:spPr bwMode="auto">
          <a:xfrm flipH="1">
            <a:off x="3717925" y="298958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179" name="Group 23"/>
          <p:cNvGrpSpPr>
            <a:grpSpLocks/>
          </p:cNvGrpSpPr>
          <p:nvPr/>
        </p:nvGrpSpPr>
        <p:grpSpPr bwMode="auto">
          <a:xfrm>
            <a:off x="4452938" y="2088566"/>
            <a:ext cx="3325812" cy="2476500"/>
            <a:chOff x="3126" y="1287"/>
            <a:chExt cx="768" cy="1560"/>
          </a:xfrm>
        </p:grpSpPr>
        <p:sp>
          <p:nvSpPr>
            <p:cNvPr id="180" name="Line 24"/>
            <p:cNvSpPr>
              <a:spLocks noChangeShapeType="1"/>
            </p:cNvSpPr>
            <p:nvPr/>
          </p:nvSpPr>
          <p:spPr bwMode="auto">
            <a:xfrm flipH="1">
              <a:off x="3126" y="128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1" name="Line 25"/>
            <p:cNvSpPr>
              <a:spLocks noChangeShapeType="1"/>
            </p:cNvSpPr>
            <p:nvPr/>
          </p:nvSpPr>
          <p:spPr bwMode="auto">
            <a:xfrm flipH="1">
              <a:off x="3126" y="1428"/>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2" name="Line 26"/>
            <p:cNvSpPr>
              <a:spLocks noChangeShapeType="1"/>
            </p:cNvSpPr>
            <p:nvPr/>
          </p:nvSpPr>
          <p:spPr bwMode="auto">
            <a:xfrm flipH="1">
              <a:off x="3126" y="1570"/>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3" name="Line 27"/>
            <p:cNvSpPr>
              <a:spLocks noChangeShapeType="1"/>
            </p:cNvSpPr>
            <p:nvPr/>
          </p:nvSpPr>
          <p:spPr bwMode="auto">
            <a:xfrm flipH="1">
              <a:off x="3126" y="1712"/>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4" name="Line 28"/>
            <p:cNvSpPr>
              <a:spLocks noChangeShapeType="1"/>
            </p:cNvSpPr>
            <p:nvPr/>
          </p:nvSpPr>
          <p:spPr bwMode="auto">
            <a:xfrm flipH="1">
              <a:off x="3126" y="1854"/>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5" name="Line 29"/>
            <p:cNvSpPr>
              <a:spLocks noChangeShapeType="1"/>
            </p:cNvSpPr>
            <p:nvPr/>
          </p:nvSpPr>
          <p:spPr bwMode="auto">
            <a:xfrm flipH="1">
              <a:off x="3126" y="1996"/>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6" name="Line 30"/>
            <p:cNvSpPr>
              <a:spLocks noChangeShapeType="1"/>
            </p:cNvSpPr>
            <p:nvPr/>
          </p:nvSpPr>
          <p:spPr bwMode="auto">
            <a:xfrm flipH="1">
              <a:off x="3126" y="213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7" name="Line 31"/>
            <p:cNvSpPr>
              <a:spLocks noChangeShapeType="1"/>
            </p:cNvSpPr>
            <p:nvPr/>
          </p:nvSpPr>
          <p:spPr bwMode="auto">
            <a:xfrm flipH="1">
              <a:off x="3126" y="2279"/>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8" name="Line 32"/>
            <p:cNvSpPr>
              <a:spLocks noChangeShapeType="1"/>
            </p:cNvSpPr>
            <p:nvPr/>
          </p:nvSpPr>
          <p:spPr bwMode="auto">
            <a:xfrm flipH="1">
              <a:off x="3126" y="2421"/>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9" name="Line 33"/>
            <p:cNvSpPr>
              <a:spLocks noChangeShapeType="1"/>
            </p:cNvSpPr>
            <p:nvPr/>
          </p:nvSpPr>
          <p:spPr bwMode="auto">
            <a:xfrm flipH="1">
              <a:off x="3126" y="2563"/>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90" name="Line 34"/>
            <p:cNvSpPr>
              <a:spLocks noChangeShapeType="1"/>
            </p:cNvSpPr>
            <p:nvPr/>
          </p:nvSpPr>
          <p:spPr bwMode="auto">
            <a:xfrm flipH="1">
              <a:off x="3126" y="2705"/>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91" name="Line 35"/>
            <p:cNvSpPr>
              <a:spLocks noChangeShapeType="1"/>
            </p:cNvSpPr>
            <p:nvPr/>
          </p:nvSpPr>
          <p:spPr bwMode="auto">
            <a:xfrm flipH="1">
              <a:off x="3126" y="284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192" name="Rectangle 36"/>
          <p:cNvSpPr>
            <a:spLocks noChangeArrowheads="1"/>
          </p:cNvSpPr>
          <p:nvPr/>
        </p:nvSpPr>
        <p:spPr bwMode="auto">
          <a:xfrm flipH="1">
            <a:off x="3717925" y="3457897"/>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193" name="Group 37"/>
          <p:cNvGrpSpPr>
            <a:grpSpLocks/>
          </p:cNvGrpSpPr>
          <p:nvPr/>
        </p:nvGrpSpPr>
        <p:grpSpPr bwMode="auto">
          <a:xfrm>
            <a:off x="4749800" y="2025066"/>
            <a:ext cx="2876550" cy="2590800"/>
            <a:chOff x="3656" y="2016"/>
            <a:chExt cx="1136" cy="1632"/>
          </a:xfrm>
          <a:solidFill>
            <a:schemeClr val="bg1"/>
          </a:solidFill>
        </p:grpSpPr>
        <p:sp>
          <p:nvSpPr>
            <p:cNvPr id="194" name="Rectangle 38"/>
            <p:cNvSpPr>
              <a:spLocks noChangeArrowheads="1"/>
            </p:cNvSpPr>
            <p:nvPr/>
          </p:nvSpPr>
          <p:spPr bwMode="auto">
            <a:xfrm>
              <a:off x="3656" y="215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95" name="Rectangle 39"/>
            <p:cNvSpPr>
              <a:spLocks noChangeArrowheads="1"/>
            </p:cNvSpPr>
            <p:nvPr/>
          </p:nvSpPr>
          <p:spPr bwMode="auto">
            <a:xfrm>
              <a:off x="3656" y="229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96" name="Rectangle 40"/>
            <p:cNvSpPr>
              <a:spLocks noChangeArrowheads="1"/>
            </p:cNvSpPr>
            <p:nvPr/>
          </p:nvSpPr>
          <p:spPr bwMode="auto">
            <a:xfrm>
              <a:off x="3656" y="243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97" name="Rectangle 41"/>
            <p:cNvSpPr>
              <a:spLocks noChangeArrowheads="1"/>
            </p:cNvSpPr>
            <p:nvPr/>
          </p:nvSpPr>
          <p:spPr bwMode="auto">
            <a:xfrm>
              <a:off x="3656" y="258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98" name="Rectangle 42"/>
            <p:cNvSpPr>
              <a:spLocks noChangeArrowheads="1"/>
            </p:cNvSpPr>
            <p:nvPr/>
          </p:nvSpPr>
          <p:spPr bwMode="auto">
            <a:xfrm>
              <a:off x="3656" y="2721"/>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199" name="Rectangle 43"/>
            <p:cNvSpPr>
              <a:spLocks noChangeArrowheads="1"/>
            </p:cNvSpPr>
            <p:nvPr/>
          </p:nvSpPr>
          <p:spPr bwMode="auto">
            <a:xfrm>
              <a:off x="3656" y="2862"/>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200" name="Rectangle 44"/>
            <p:cNvSpPr>
              <a:spLocks noChangeArrowheads="1"/>
            </p:cNvSpPr>
            <p:nvPr/>
          </p:nvSpPr>
          <p:spPr bwMode="auto">
            <a:xfrm>
              <a:off x="3656" y="3003"/>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201" name="Rectangle 45"/>
            <p:cNvSpPr>
              <a:spLocks noChangeArrowheads="1"/>
            </p:cNvSpPr>
            <p:nvPr/>
          </p:nvSpPr>
          <p:spPr bwMode="auto">
            <a:xfrm>
              <a:off x="3656" y="3144"/>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202" name="Rectangle 46"/>
            <p:cNvSpPr>
              <a:spLocks noChangeArrowheads="1"/>
            </p:cNvSpPr>
            <p:nvPr/>
          </p:nvSpPr>
          <p:spPr bwMode="auto">
            <a:xfrm>
              <a:off x="3656" y="3285"/>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203" name="Rectangle 47"/>
            <p:cNvSpPr>
              <a:spLocks noChangeArrowheads="1"/>
            </p:cNvSpPr>
            <p:nvPr/>
          </p:nvSpPr>
          <p:spPr bwMode="auto">
            <a:xfrm>
              <a:off x="3656" y="342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204" name="Rectangle 48"/>
            <p:cNvSpPr>
              <a:spLocks noChangeArrowheads="1"/>
            </p:cNvSpPr>
            <p:nvPr/>
          </p:nvSpPr>
          <p:spPr bwMode="auto">
            <a:xfrm>
              <a:off x="3656" y="35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205" name="Rectangle 49"/>
            <p:cNvSpPr>
              <a:spLocks noChangeArrowheads="1"/>
            </p:cNvSpPr>
            <p:nvPr/>
          </p:nvSpPr>
          <p:spPr bwMode="auto">
            <a:xfrm>
              <a:off x="3656" y="201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206" name="Group 50"/>
          <p:cNvGrpSpPr>
            <a:grpSpLocks/>
          </p:cNvGrpSpPr>
          <p:nvPr/>
        </p:nvGrpSpPr>
        <p:grpSpPr bwMode="auto">
          <a:xfrm>
            <a:off x="4749800" y="2025066"/>
            <a:ext cx="2870200" cy="2590800"/>
            <a:chOff x="3832" y="2016"/>
            <a:chExt cx="1136" cy="1632"/>
          </a:xfrm>
          <a:solidFill>
            <a:srgbClr val="FFAD97"/>
          </a:solidFill>
        </p:grpSpPr>
        <p:sp>
          <p:nvSpPr>
            <p:cNvPr id="207" name="Rectangle 51"/>
            <p:cNvSpPr>
              <a:spLocks noChangeArrowheads="1"/>
            </p:cNvSpPr>
            <p:nvPr/>
          </p:nvSpPr>
          <p:spPr bwMode="auto">
            <a:xfrm>
              <a:off x="3832" y="2157"/>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08" name="Rectangle 52"/>
            <p:cNvSpPr>
              <a:spLocks noChangeArrowheads="1"/>
            </p:cNvSpPr>
            <p:nvPr/>
          </p:nvSpPr>
          <p:spPr bwMode="auto">
            <a:xfrm>
              <a:off x="3832" y="229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09" name="Rectangle 53"/>
            <p:cNvSpPr>
              <a:spLocks noChangeArrowheads="1"/>
            </p:cNvSpPr>
            <p:nvPr/>
          </p:nvSpPr>
          <p:spPr bwMode="auto">
            <a:xfrm>
              <a:off x="3832" y="2439"/>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0" name="Rectangle 54"/>
            <p:cNvSpPr>
              <a:spLocks noChangeArrowheads="1"/>
            </p:cNvSpPr>
            <p:nvPr/>
          </p:nvSpPr>
          <p:spPr bwMode="auto">
            <a:xfrm>
              <a:off x="3832" y="2580"/>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1" name="Rectangle 55"/>
            <p:cNvSpPr>
              <a:spLocks noChangeArrowheads="1"/>
            </p:cNvSpPr>
            <p:nvPr/>
          </p:nvSpPr>
          <p:spPr bwMode="auto">
            <a:xfrm>
              <a:off x="3832" y="2721"/>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2" name="Rectangle 56"/>
            <p:cNvSpPr>
              <a:spLocks noChangeArrowheads="1"/>
            </p:cNvSpPr>
            <p:nvPr/>
          </p:nvSpPr>
          <p:spPr bwMode="auto">
            <a:xfrm>
              <a:off x="3832" y="2862"/>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3" name="Rectangle 57"/>
            <p:cNvSpPr>
              <a:spLocks noChangeArrowheads="1"/>
            </p:cNvSpPr>
            <p:nvPr/>
          </p:nvSpPr>
          <p:spPr bwMode="auto">
            <a:xfrm>
              <a:off x="3832" y="3003"/>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4" name="Rectangle 58"/>
            <p:cNvSpPr>
              <a:spLocks noChangeArrowheads="1"/>
            </p:cNvSpPr>
            <p:nvPr/>
          </p:nvSpPr>
          <p:spPr bwMode="auto">
            <a:xfrm>
              <a:off x="3832" y="3144"/>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5" name="Rectangle 59"/>
            <p:cNvSpPr>
              <a:spLocks noChangeArrowheads="1"/>
            </p:cNvSpPr>
            <p:nvPr/>
          </p:nvSpPr>
          <p:spPr bwMode="auto">
            <a:xfrm>
              <a:off x="3832" y="3285"/>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6" name="Rectangle 60"/>
            <p:cNvSpPr>
              <a:spLocks noChangeArrowheads="1"/>
            </p:cNvSpPr>
            <p:nvPr/>
          </p:nvSpPr>
          <p:spPr bwMode="auto">
            <a:xfrm>
              <a:off x="3832" y="342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7" name="Rectangle 61"/>
            <p:cNvSpPr>
              <a:spLocks noChangeArrowheads="1"/>
            </p:cNvSpPr>
            <p:nvPr/>
          </p:nvSpPr>
          <p:spPr bwMode="auto">
            <a:xfrm>
              <a:off x="3832" y="356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8" name="Rectangle 62"/>
            <p:cNvSpPr>
              <a:spLocks noChangeArrowheads="1"/>
            </p:cNvSpPr>
            <p:nvPr/>
          </p:nvSpPr>
          <p:spPr bwMode="auto">
            <a:xfrm>
              <a:off x="3832" y="201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219" name="Group 63"/>
          <p:cNvGrpSpPr>
            <a:grpSpLocks/>
          </p:cNvGrpSpPr>
          <p:nvPr/>
        </p:nvGrpSpPr>
        <p:grpSpPr bwMode="auto">
          <a:xfrm>
            <a:off x="2676525" y="3106153"/>
            <a:ext cx="503238" cy="350837"/>
            <a:chOff x="1616" y="2016"/>
            <a:chExt cx="1136" cy="221"/>
          </a:xfrm>
        </p:grpSpPr>
        <p:sp>
          <p:nvSpPr>
            <p:cNvPr id="220" name="Rectangle 64"/>
            <p:cNvSpPr>
              <a:spLocks noChangeArrowheads="1"/>
            </p:cNvSpPr>
            <p:nvPr/>
          </p:nvSpPr>
          <p:spPr bwMode="auto">
            <a:xfrm>
              <a:off x="1616" y="2157"/>
              <a:ext cx="1136"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1" name="Rectangle 65"/>
            <p:cNvSpPr>
              <a:spLocks noChangeArrowheads="1"/>
            </p:cNvSpPr>
            <p:nvPr/>
          </p:nvSpPr>
          <p:spPr bwMode="auto">
            <a:xfrm>
              <a:off x="1616" y="2016"/>
              <a:ext cx="1136"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grpSp>
      <p:sp>
        <p:nvSpPr>
          <p:cNvPr id="226" name="AutoShape 74"/>
          <p:cNvSpPr>
            <a:spLocks noChangeArrowheads="1"/>
          </p:cNvSpPr>
          <p:nvPr/>
        </p:nvSpPr>
        <p:spPr bwMode="auto">
          <a:xfrm>
            <a:off x="4043363" y="1846273"/>
            <a:ext cx="419100" cy="2898094"/>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84" name="AutoShape 81"/>
          <p:cNvSpPr>
            <a:spLocks noChangeArrowheads="1"/>
          </p:cNvSpPr>
          <p:nvPr/>
        </p:nvSpPr>
        <p:spPr bwMode="auto">
          <a:xfrm rot="5400000" flipH="1">
            <a:off x="6489303" y="3115139"/>
            <a:ext cx="2956719"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sp>
        <p:nvSpPr>
          <p:cNvPr id="224" name="Text Box 72"/>
          <p:cNvSpPr txBox="1">
            <a:spLocks noChangeArrowheads="1"/>
          </p:cNvSpPr>
          <p:nvPr/>
        </p:nvSpPr>
        <p:spPr bwMode="auto">
          <a:xfrm>
            <a:off x="4067580" y="2665054"/>
            <a:ext cx="362499" cy="1205458"/>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90000"/>
              </a:lnSpc>
            </a:pPr>
            <a:r>
              <a:rPr lang="pl-PL" sz="2000" dirty="0">
                <a:latin typeface="Comic Sans MS" pitchFamily="-112" charset="0"/>
              </a:rPr>
              <a:t>L</a:t>
            </a:r>
          </a:p>
          <a:p>
            <a:pPr algn="ctr" eaLnBrk="0" hangingPunct="0">
              <a:lnSpc>
                <a:spcPct val="90000"/>
              </a:lnSpc>
            </a:pPr>
            <a:r>
              <a:rPr lang="pl-PL" sz="2000" dirty="0">
                <a:latin typeface="Comic Sans MS" pitchFamily="-112" charset="0"/>
              </a:rPr>
              <a:t>F</a:t>
            </a:r>
          </a:p>
          <a:p>
            <a:pPr algn="ctr" eaLnBrk="0" hangingPunct="0">
              <a:lnSpc>
                <a:spcPct val="90000"/>
              </a:lnSpc>
            </a:pPr>
            <a:r>
              <a:rPr lang="pl-PL" sz="2000" dirty="0">
                <a:latin typeface="Comic Sans MS" pitchFamily="-112" charset="0"/>
              </a:rPr>
              <a:t>S</a:t>
            </a:r>
          </a:p>
          <a:p>
            <a:pPr algn="ctr" eaLnBrk="0" hangingPunct="0">
              <a:lnSpc>
                <a:spcPct val="90000"/>
              </a:lnSpc>
            </a:pPr>
            <a:r>
              <a:rPr lang="en-US" sz="2000" dirty="0">
                <a:latin typeface="Comic Sans MS" pitchFamily="-112" charset="0"/>
              </a:rPr>
              <a:t>R</a:t>
            </a:r>
          </a:p>
        </p:txBody>
      </p:sp>
      <p:sp>
        <p:nvSpPr>
          <p:cNvPr id="86" name="AutoShape 74"/>
          <p:cNvSpPr>
            <a:spLocks noChangeArrowheads="1"/>
          </p:cNvSpPr>
          <p:nvPr/>
        </p:nvSpPr>
        <p:spPr bwMode="auto">
          <a:xfrm>
            <a:off x="4043363" y="1841597"/>
            <a:ext cx="419100" cy="2898094"/>
          </a:xfrm>
          <a:prstGeom prst="roundRect">
            <a:avLst>
              <a:gd name="adj" fmla="val 16667"/>
            </a:avLst>
          </a:prstGeom>
          <a:solidFill>
            <a:srgbClr val="FFAD97">
              <a:alpha val="50000"/>
            </a:srgbClr>
          </a:solidFill>
          <a:ln w="22225" cap="flat" cmpd="sng" algn="ctr">
            <a:no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grpSp>
        <p:nvGrpSpPr>
          <p:cNvPr id="74" name="Group 73"/>
          <p:cNvGrpSpPr/>
          <p:nvPr/>
        </p:nvGrpSpPr>
        <p:grpSpPr>
          <a:xfrm>
            <a:off x="113292" y="6035366"/>
            <a:ext cx="5216707" cy="584776"/>
            <a:chOff x="113292" y="6390980"/>
            <a:chExt cx="5216707" cy="584776"/>
          </a:xfrm>
        </p:grpSpPr>
        <p:pic>
          <p:nvPicPr>
            <p:cNvPr id="75" name="Picture 74"/>
            <p:cNvPicPr>
              <a:picLocks noChangeAspect="1"/>
            </p:cNvPicPr>
            <p:nvPr/>
          </p:nvPicPr>
          <p:blipFill>
            <a:blip r:embed="rId3"/>
            <a:stretch>
              <a:fillRect/>
            </a:stretch>
          </p:blipFill>
          <p:spPr>
            <a:xfrm>
              <a:off x="113292" y="6448404"/>
              <a:ext cx="645220" cy="324119"/>
            </a:xfrm>
            <a:prstGeom prst="rect">
              <a:avLst/>
            </a:prstGeom>
          </p:spPr>
        </p:pic>
        <p:sp>
          <p:nvSpPr>
            <p:cNvPr id="76" name="TextBox 75"/>
            <p:cNvSpPr txBox="1"/>
            <p:nvPr/>
          </p:nvSpPr>
          <p:spPr>
            <a:xfrm>
              <a:off x="709924" y="6390980"/>
              <a:ext cx="4620075" cy="584776"/>
            </a:xfrm>
            <a:prstGeom prst="rect">
              <a:avLst/>
            </a:prstGeom>
            <a:noFill/>
          </p:spPr>
          <p:txBody>
            <a:bodyPr wrap="none" rtlCol="0">
              <a:spAutoFit/>
            </a:bodyPr>
            <a:lstStyle/>
            <a:p>
              <a:r>
                <a:rPr lang="en-US" sz="1600" noProof="1" smtClean="0">
                  <a:latin typeface="Comic Sans MS"/>
                  <a:cs typeface="Comic Sans MS"/>
                </a:rPr>
                <a:t>B. Koenemann</a:t>
              </a:r>
              <a:r>
                <a:rPr lang="en-US" sz="1600" dirty="0" smtClean="0">
                  <a:latin typeface="Comic Sans MS"/>
                  <a:cs typeface="Comic Sans MS"/>
                </a:rPr>
                <a:t>, ETC’91</a:t>
              </a:r>
              <a:endParaRPr lang="en-US" sz="1600" dirty="0">
                <a:latin typeface="Comic Sans MS"/>
                <a:cs typeface="Comic Sans MS"/>
              </a:endParaRPr>
            </a:p>
            <a:p>
              <a:r>
                <a:rPr lang="en-US" altLang="ko-KR" sz="1600" dirty="0">
                  <a:latin typeface="Comic Sans MS"/>
                  <a:ea typeface="굴림" charset="-127"/>
                  <a:cs typeface="Comic Sans MS"/>
                </a:rPr>
                <a:t>N.A. </a:t>
              </a:r>
              <a:r>
                <a:rPr lang="en-US" altLang="ko-KR" sz="1600" dirty="0" err="1">
                  <a:latin typeface="Comic Sans MS"/>
                  <a:ea typeface="굴림" charset="-127"/>
                  <a:cs typeface="Comic Sans MS"/>
                </a:rPr>
                <a:t>Touba</a:t>
              </a:r>
              <a:r>
                <a:rPr lang="pl-PL" sz="1600" dirty="0">
                  <a:latin typeface="Comic Sans MS"/>
                  <a:cs typeface="Comic Sans MS"/>
                </a:rPr>
                <a:t>, </a:t>
              </a:r>
              <a:r>
                <a:rPr lang="en-US" sz="1600" dirty="0" smtClean="0">
                  <a:latin typeface="Comic Sans MS"/>
                  <a:cs typeface="Comic Sans MS"/>
                </a:rPr>
                <a:t>Compression survey, IEEE D&amp;T’06</a:t>
              </a:r>
              <a:endParaRPr lang="en-US" sz="1600" dirty="0">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9"/>
                                        </p:tgtEl>
                                        <p:attrNameLst>
                                          <p:attrName>style.visibility</p:attrName>
                                        </p:attrNameLst>
                                      </p:cBhvr>
                                      <p:to>
                                        <p:strVal val="visible"/>
                                      </p:to>
                                    </p:set>
                                    <p:animEffect transition="in" filter="wipe(left)">
                                      <p:cBhvr>
                                        <p:cTn id="7" dur="2000"/>
                                        <p:tgtEl>
                                          <p:spTgt spid="2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wipe(left)">
                                      <p:cBhvr>
                                        <p:cTn id="10" dur="2000"/>
                                        <p:tgtEl>
                                          <p:spTgt spid="86"/>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206"/>
                                        </p:tgtEl>
                                        <p:attrNameLst>
                                          <p:attrName>style.visibility</p:attrName>
                                        </p:attrNameLst>
                                      </p:cBhvr>
                                      <p:to>
                                        <p:strVal val="visible"/>
                                      </p:to>
                                    </p:set>
                                    <p:animEffect transition="in" filter="wipe(left)">
                                      <p:cBhvr>
                                        <p:cTn id="14" dur="20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Reseeding of LFSR</a:t>
            </a:r>
            <a:endParaRPr lang="en-US" dirty="0"/>
          </a:p>
        </p:txBody>
      </p:sp>
      <p:grpSp>
        <p:nvGrpSpPr>
          <p:cNvPr id="5" name="Group 1027"/>
          <p:cNvGrpSpPr>
            <a:grpSpLocks/>
          </p:cNvGrpSpPr>
          <p:nvPr/>
        </p:nvGrpSpPr>
        <p:grpSpPr bwMode="auto">
          <a:xfrm>
            <a:off x="3802147" y="1893893"/>
            <a:ext cx="266700" cy="4191000"/>
            <a:chOff x="2824" y="1364"/>
            <a:chExt cx="168" cy="2640"/>
          </a:xfrm>
          <a:solidFill>
            <a:srgbClr val="FFFFFF"/>
          </a:solidFill>
        </p:grpSpPr>
        <p:sp>
          <p:nvSpPr>
            <p:cNvPr id="6" name="Rectangle 1028"/>
            <p:cNvSpPr>
              <a:spLocks noChangeArrowheads="1"/>
            </p:cNvSpPr>
            <p:nvPr/>
          </p:nvSpPr>
          <p:spPr bwMode="blackWhite">
            <a:xfrm>
              <a:off x="2824" y="1364"/>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7" name="Rectangle 1029"/>
            <p:cNvSpPr>
              <a:spLocks noChangeArrowheads="1"/>
            </p:cNvSpPr>
            <p:nvPr/>
          </p:nvSpPr>
          <p:spPr bwMode="blackWhite">
            <a:xfrm>
              <a:off x="2824" y="1540"/>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8" name="Rectangle 1030"/>
            <p:cNvSpPr>
              <a:spLocks noChangeArrowheads="1"/>
            </p:cNvSpPr>
            <p:nvPr/>
          </p:nvSpPr>
          <p:spPr bwMode="blackWhite">
            <a:xfrm>
              <a:off x="2824" y="1717"/>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9" name="Rectangle 1031"/>
            <p:cNvSpPr>
              <a:spLocks noChangeArrowheads="1"/>
            </p:cNvSpPr>
            <p:nvPr/>
          </p:nvSpPr>
          <p:spPr bwMode="blackWhite">
            <a:xfrm>
              <a:off x="2824" y="1893"/>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0" name="Rectangle 1032"/>
            <p:cNvSpPr>
              <a:spLocks noChangeArrowheads="1"/>
            </p:cNvSpPr>
            <p:nvPr/>
          </p:nvSpPr>
          <p:spPr bwMode="blackWhite">
            <a:xfrm>
              <a:off x="2824" y="2070"/>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1" name="Rectangle 1033"/>
            <p:cNvSpPr>
              <a:spLocks noChangeArrowheads="1"/>
            </p:cNvSpPr>
            <p:nvPr/>
          </p:nvSpPr>
          <p:spPr bwMode="blackWhite">
            <a:xfrm>
              <a:off x="2824" y="224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2" name="Rectangle 1034"/>
            <p:cNvSpPr>
              <a:spLocks noChangeArrowheads="1"/>
            </p:cNvSpPr>
            <p:nvPr/>
          </p:nvSpPr>
          <p:spPr bwMode="blackWhite">
            <a:xfrm>
              <a:off x="2824" y="2423"/>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3" name="Rectangle 1035"/>
            <p:cNvSpPr>
              <a:spLocks noChangeArrowheads="1"/>
            </p:cNvSpPr>
            <p:nvPr/>
          </p:nvSpPr>
          <p:spPr bwMode="blackWhite">
            <a:xfrm>
              <a:off x="2824" y="2600"/>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4" name="Rectangle 1036"/>
            <p:cNvSpPr>
              <a:spLocks noChangeArrowheads="1"/>
            </p:cNvSpPr>
            <p:nvPr/>
          </p:nvSpPr>
          <p:spPr bwMode="blackWhite">
            <a:xfrm>
              <a:off x="2824" y="277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5" name="Rectangle 1037"/>
            <p:cNvSpPr>
              <a:spLocks noChangeArrowheads="1"/>
            </p:cNvSpPr>
            <p:nvPr/>
          </p:nvSpPr>
          <p:spPr bwMode="blackWhite">
            <a:xfrm>
              <a:off x="2824" y="2953"/>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6" name="Rectangle 1038"/>
            <p:cNvSpPr>
              <a:spLocks noChangeArrowheads="1"/>
            </p:cNvSpPr>
            <p:nvPr/>
          </p:nvSpPr>
          <p:spPr bwMode="blackWhite">
            <a:xfrm>
              <a:off x="2824" y="3129"/>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7" name="Rectangle 1039"/>
            <p:cNvSpPr>
              <a:spLocks noChangeArrowheads="1"/>
            </p:cNvSpPr>
            <p:nvPr/>
          </p:nvSpPr>
          <p:spPr bwMode="blackWhite">
            <a:xfrm>
              <a:off x="2824" y="330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8" name="Rectangle 1040"/>
            <p:cNvSpPr>
              <a:spLocks noChangeArrowheads="1"/>
            </p:cNvSpPr>
            <p:nvPr/>
          </p:nvSpPr>
          <p:spPr bwMode="blackWhite">
            <a:xfrm>
              <a:off x="2824" y="3482"/>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9" name="Rectangle 1041"/>
            <p:cNvSpPr>
              <a:spLocks noChangeArrowheads="1"/>
            </p:cNvSpPr>
            <p:nvPr/>
          </p:nvSpPr>
          <p:spPr bwMode="blackWhite">
            <a:xfrm>
              <a:off x="2824" y="3659"/>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20" name="Rectangle 1042"/>
            <p:cNvSpPr>
              <a:spLocks noChangeArrowheads="1"/>
            </p:cNvSpPr>
            <p:nvPr/>
          </p:nvSpPr>
          <p:spPr bwMode="blackWhite">
            <a:xfrm>
              <a:off x="2824" y="383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grpSp>
      <p:sp>
        <p:nvSpPr>
          <p:cNvPr id="21" name="Rectangle 1043"/>
          <p:cNvSpPr>
            <a:spLocks noChangeArrowheads="1"/>
          </p:cNvSpPr>
          <p:nvPr/>
        </p:nvSpPr>
        <p:spPr bwMode="auto">
          <a:xfrm>
            <a:off x="4132347" y="1889131"/>
            <a:ext cx="590256"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d</a:t>
            </a:r>
            <a:endParaRPr lang="en-US" sz="1400" b="0" noProof="1"/>
          </a:p>
        </p:txBody>
      </p:sp>
      <p:sp>
        <p:nvSpPr>
          <p:cNvPr id="22" name="Rectangle 1044"/>
          <p:cNvSpPr>
            <a:spLocks noChangeArrowheads="1"/>
          </p:cNvSpPr>
          <p:nvPr/>
        </p:nvSpPr>
        <p:spPr bwMode="auto">
          <a:xfrm>
            <a:off x="4132347" y="2170118"/>
            <a:ext cx="884632"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c </a:t>
            </a:r>
            <a:r>
              <a:rPr lang="en-US" sz="1400" b="0" noProof="1" smtClean="0">
                <a:sym typeface="Symbol" charset="2"/>
              </a:rPr>
              <a:t>+</a:t>
            </a:r>
            <a:r>
              <a:rPr lang="en-US" sz="1400" b="0" noProof="1" smtClean="0"/>
              <a:t> d</a:t>
            </a:r>
            <a:endParaRPr lang="en-US" sz="1400" b="0" noProof="1"/>
          </a:p>
        </p:txBody>
      </p:sp>
      <p:sp>
        <p:nvSpPr>
          <p:cNvPr id="23" name="Rectangle 1045"/>
          <p:cNvSpPr>
            <a:spLocks noChangeArrowheads="1"/>
          </p:cNvSpPr>
          <p:nvPr/>
        </p:nvSpPr>
        <p:spPr bwMode="auto">
          <a:xfrm>
            <a:off x="4132347" y="2460631"/>
            <a:ext cx="1222139"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b </a:t>
            </a:r>
            <a:r>
              <a:rPr lang="en-US" sz="1400" b="0" noProof="1" smtClean="0">
                <a:sym typeface="Symbol" charset="2"/>
              </a:rPr>
              <a:t>+</a:t>
            </a:r>
            <a:r>
              <a:rPr lang="en-US" sz="1400" b="0" noProof="1" smtClean="0"/>
              <a:t> c </a:t>
            </a:r>
            <a:r>
              <a:rPr lang="en-US" sz="1400" b="0" noProof="1" smtClean="0">
                <a:sym typeface="Symbol" charset="2"/>
              </a:rPr>
              <a:t>+</a:t>
            </a:r>
            <a:r>
              <a:rPr lang="en-US" sz="1400" b="0" noProof="1" smtClean="0"/>
              <a:t> d</a:t>
            </a:r>
            <a:endParaRPr lang="en-US" sz="1400" b="0" noProof="1"/>
          </a:p>
        </p:txBody>
      </p:sp>
      <p:sp>
        <p:nvSpPr>
          <p:cNvPr id="24" name="Rectangle 1046"/>
          <p:cNvSpPr>
            <a:spLocks noChangeArrowheads="1"/>
          </p:cNvSpPr>
          <p:nvPr/>
        </p:nvSpPr>
        <p:spPr bwMode="auto">
          <a:xfrm>
            <a:off x="4132347" y="2716218"/>
            <a:ext cx="1189090"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b </a:t>
            </a:r>
            <a:r>
              <a:rPr lang="en-US" sz="1400" b="0" noProof="1" smtClean="0">
                <a:sym typeface="Symbol" charset="2"/>
              </a:rPr>
              <a:t>+</a:t>
            </a:r>
            <a:r>
              <a:rPr lang="en-US" sz="1400" b="0" noProof="1" smtClean="0"/>
              <a:t> c </a:t>
            </a:r>
            <a:r>
              <a:rPr lang="en-US" sz="1400" b="0" noProof="1" smtClean="0">
                <a:sym typeface="Symbol" charset="2"/>
              </a:rPr>
              <a:t>+</a:t>
            </a:r>
            <a:r>
              <a:rPr lang="en-US" sz="1400" b="0" noProof="1" smtClean="0"/>
              <a:t> d = 1</a:t>
            </a:r>
            <a:endParaRPr lang="en-US" sz="1400" b="0" noProof="1"/>
          </a:p>
        </p:txBody>
      </p:sp>
      <p:sp>
        <p:nvSpPr>
          <p:cNvPr id="25" name="Rectangle 1047"/>
          <p:cNvSpPr>
            <a:spLocks noChangeArrowheads="1"/>
          </p:cNvSpPr>
          <p:nvPr/>
        </p:nvSpPr>
        <p:spPr bwMode="auto">
          <a:xfrm>
            <a:off x="4132347" y="3000381"/>
            <a:ext cx="884632"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b </a:t>
            </a:r>
            <a:r>
              <a:rPr lang="en-US" sz="1400" b="0" noProof="1" smtClean="0">
                <a:sym typeface="Symbol" charset="2"/>
              </a:rPr>
              <a:t>+</a:t>
            </a:r>
            <a:r>
              <a:rPr lang="en-US" sz="1400" b="0" noProof="1" smtClean="0"/>
              <a:t> c</a:t>
            </a:r>
            <a:endParaRPr lang="en-US" sz="1400" b="0" noProof="1"/>
          </a:p>
        </p:txBody>
      </p:sp>
      <p:sp>
        <p:nvSpPr>
          <p:cNvPr id="26" name="Rectangle 1048"/>
          <p:cNvSpPr>
            <a:spLocks noChangeArrowheads="1"/>
          </p:cNvSpPr>
          <p:nvPr/>
        </p:nvSpPr>
        <p:spPr bwMode="auto">
          <a:xfrm>
            <a:off x="4132347" y="3282956"/>
            <a:ext cx="590256"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b </a:t>
            </a:r>
            <a:r>
              <a:rPr lang="en-US" sz="1400" b="0" noProof="1" smtClean="0">
                <a:sym typeface="Symbol" charset="2"/>
              </a:rPr>
              <a:t>+</a:t>
            </a:r>
            <a:r>
              <a:rPr lang="en-US" sz="1400" b="0" noProof="1" smtClean="0"/>
              <a:t> d</a:t>
            </a:r>
            <a:endParaRPr lang="en-US" sz="1400" b="0" noProof="1"/>
          </a:p>
        </p:txBody>
      </p:sp>
      <p:sp>
        <p:nvSpPr>
          <p:cNvPr id="27" name="Rectangle 1049"/>
          <p:cNvSpPr>
            <a:spLocks noChangeArrowheads="1"/>
          </p:cNvSpPr>
          <p:nvPr/>
        </p:nvSpPr>
        <p:spPr bwMode="auto">
          <a:xfrm>
            <a:off x="4132347" y="3563943"/>
            <a:ext cx="58017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c</a:t>
            </a:r>
            <a:endParaRPr lang="en-US" sz="1400" b="0" noProof="1"/>
          </a:p>
        </p:txBody>
      </p:sp>
      <p:sp>
        <p:nvSpPr>
          <p:cNvPr id="28" name="Rectangle 1050"/>
          <p:cNvSpPr>
            <a:spLocks noChangeArrowheads="1"/>
          </p:cNvSpPr>
          <p:nvPr/>
        </p:nvSpPr>
        <p:spPr bwMode="auto">
          <a:xfrm>
            <a:off x="4132347" y="3846518"/>
            <a:ext cx="1199171"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b </a:t>
            </a:r>
            <a:r>
              <a:rPr lang="en-US" sz="1400" b="0" noProof="1" smtClean="0">
                <a:sym typeface="Symbol" charset="2"/>
              </a:rPr>
              <a:t>+</a:t>
            </a:r>
            <a:r>
              <a:rPr lang="en-US" sz="1400" b="0" noProof="1" smtClean="0"/>
              <a:t> d = 0</a:t>
            </a:r>
            <a:endParaRPr lang="en-US" sz="1400" b="0" noProof="1"/>
          </a:p>
        </p:txBody>
      </p:sp>
      <p:sp>
        <p:nvSpPr>
          <p:cNvPr id="29" name="Rectangle 1051"/>
          <p:cNvSpPr>
            <a:spLocks noChangeArrowheads="1"/>
          </p:cNvSpPr>
          <p:nvPr/>
        </p:nvSpPr>
        <p:spPr bwMode="auto">
          <a:xfrm>
            <a:off x="4132347" y="4129093"/>
            <a:ext cx="58017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c </a:t>
            </a:r>
            <a:r>
              <a:rPr lang="en-US" sz="1400" b="0" noProof="1" smtClean="0">
                <a:sym typeface="Symbol" charset="2"/>
              </a:rPr>
              <a:t>+</a:t>
            </a:r>
            <a:r>
              <a:rPr lang="en-US" sz="1400" b="0" noProof="1" smtClean="0"/>
              <a:t> d</a:t>
            </a:r>
            <a:endParaRPr lang="en-US" sz="1400" b="0" noProof="1"/>
          </a:p>
        </p:txBody>
      </p:sp>
      <p:sp>
        <p:nvSpPr>
          <p:cNvPr id="30" name="Rectangle 1052"/>
          <p:cNvSpPr>
            <a:spLocks noChangeArrowheads="1"/>
          </p:cNvSpPr>
          <p:nvPr/>
        </p:nvSpPr>
        <p:spPr bwMode="auto">
          <a:xfrm>
            <a:off x="4132347" y="4411668"/>
            <a:ext cx="58017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b </a:t>
            </a:r>
            <a:r>
              <a:rPr lang="en-US" sz="1400" b="0" noProof="1" smtClean="0">
                <a:sym typeface="Symbol" charset="2"/>
              </a:rPr>
              <a:t>+</a:t>
            </a:r>
            <a:r>
              <a:rPr lang="en-US" sz="1400" b="0" noProof="1" smtClean="0"/>
              <a:t> c</a:t>
            </a:r>
            <a:endParaRPr lang="en-US" sz="1400" b="0" noProof="1"/>
          </a:p>
        </p:txBody>
      </p:sp>
      <p:sp>
        <p:nvSpPr>
          <p:cNvPr id="31" name="Rectangle 1053"/>
          <p:cNvSpPr>
            <a:spLocks noChangeArrowheads="1"/>
          </p:cNvSpPr>
          <p:nvPr/>
        </p:nvSpPr>
        <p:spPr bwMode="auto">
          <a:xfrm>
            <a:off x="4132347" y="4692656"/>
            <a:ext cx="927763"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 </a:t>
            </a:r>
            <a:r>
              <a:rPr lang="en-US" sz="1400" b="0" noProof="1" smtClean="0">
                <a:sym typeface="Symbol" charset="2"/>
              </a:rPr>
              <a:t>+</a:t>
            </a:r>
            <a:r>
              <a:rPr lang="en-US" sz="1400" b="0" noProof="1" smtClean="0"/>
              <a:t> b = 1</a:t>
            </a:r>
            <a:endParaRPr lang="en-US" sz="1400" b="0" noProof="1"/>
          </a:p>
        </p:txBody>
      </p:sp>
      <p:sp>
        <p:nvSpPr>
          <p:cNvPr id="32" name="Rectangle 1054"/>
          <p:cNvSpPr>
            <a:spLocks noChangeArrowheads="1"/>
          </p:cNvSpPr>
          <p:nvPr/>
        </p:nvSpPr>
        <p:spPr bwMode="auto">
          <a:xfrm>
            <a:off x="4132347" y="4972056"/>
            <a:ext cx="285798"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d</a:t>
            </a:r>
            <a:endParaRPr lang="en-US" sz="1400" b="0" noProof="1"/>
          </a:p>
        </p:txBody>
      </p:sp>
      <p:sp>
        <p:nvSpPr>
          <p:cNvPr id="33" name="Rectangle 1055"/>
          <p:cNvSpPr>
            <a:spLocks noChangeArrowheads="1"/>
          </p:cNvSpPr>
          <p:nvPr/>
        </p:nvSpPr>
        <p:spPr bwMode="auto">
          <a:xfrm>
            <a:off x="4132347" y="5253043"/>
            <a:ext cx="275717"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c</a:t>
            </a:r>
            <a:endParaRPr lang="en-US" sz="1400" b="0" noProof="1"/>
          </a:p>
        </p:txBody>
      </p:sp>
      <p:sp>
        <p:nvSpPr>
          <p:cNvPr id="34" name="Rectangle 1056"/>
          <p:cNvSpPr>
            <a:spLocks noChangeArrowheads="1"/>
          </p:cNvSpPr>
          <p:nvPr/>
        </p:nvSpPr>
        <p:spPr bwMode="auto">
          <a:xfrm>
            <a:off x="4132347" y="5534031"/>
            <a:ext cx="285798"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b</a:t>
            </a:r>
            <a:endParaRPr lang="en-US" sz="1400" b="0" noProof="1"/>
          </a:p>
        </p:txBody>
      </p:sp>
      <p:sp>
        <p:nvSpPr>
          <p:cNvPr id="35" name="Rectangle 1057"/>
          <p:cNvSpPr>
            <a:spLocks noChangeArrowheads="1"/>
          </p:cNvSpPr>
          <p:nvPr/>
        </p:nvSpPr>
        <p:spPr bwMode="auto">
          <a:xfrm>
            <a:off x="4132347" y="5800731"/>
            <a:ext cx="285798"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a:t>
            </a:r>
            <a:endParaRPr lang="en-US" sz="1400" b="0" noProof="1"/>
          </a:p>
        </p:txBody>
      </p:sp>
      <p:sp>
        <p:nvSpPr>
          <p:cNvPr id="36" name="Freeform 1139"/>
          <p:cNvSpPr>
            <a:spLocks/>
          </p:cNvSpPr>
          <p:nvPr/>
        </p:nvSpPr>
        <p:spPr bwMode="auto">
          <a:xfrm flipV="1">
            <a:off x="2773447" y="2874517"/>
            <a:ext cx="1155700" cy="968825"/>
          </a:xfrm>
          <a:custGeom>
            <a:avLst/>
            <a:gdLst/>
            <a:ahLst/>
            <a:cxnLst>
              <a:cxn ang="0">
                <a:pos x="728" y="736"/>
              </a:cxn>
              <a:cxn ang="0">
                <a:pos x="312" y="736"/>
              </a:cxn>
              <a:cxn ang="0">
                <a:pos x="312" y="0"/>
              </a:cxn>
              <a:cxn ang="0">
                <a:pos x="0" y="0"/>
              </a:cxn>
            </a:cxnLst>
            <a:rect l="0" t="0" r="r" b="b"/>
            <a:pathLst>
              <a:path w="728" h="736">
                <a:moveTo>
                  <a:pt x="728" y="736"/>
                </a:moveTo>
                <a:lnTo>
                  <a:pt x="312" y="736"/>
                </a:lnTo>
                <a:lnTo>
                  <a:pt x="312" y="0"/>
                </a:lnTo>
                <a:lnTo>
                  <a:pt x="0" y="0"/>
                </a:lnTo>
              </a:path>
            </a:pathLst>
          </a:custGeom>
          <a:noFill/>
          <a:ln w="19050" cap="flat" cmpd="sng">
            <a:solidFill>
              <a:srgbClr val="000000"/>
            </a:solidFill>
            <a:prstDash val="solid"/>
            <a:round/>
            <a:headEnd type="oval" w="med" len="med"/>
            <a:tailEnd/>
          </a:ln>
          <a:effectLst/>
        </p:spPr>
        <p:txBody>
          <a:bodyPr wrap="none" anchor="ctr">
            <a:prstTxWarp prst="textNoShape">
              <a:avLst/>
            </a:prstTxWarp>
          </a:bodyPr>
          <a:lstStyle/>
          <a:p>
            <a:endParaRPr lang="en-US"/>
          </a:p>
        </p:txBody>
      </p:sp>
      <p:sp>
        <p:nvSpPr>
          <p:cNvPr id="37" name="Line 1140"/>
          <p:cNvSpPr>
            <a:spLocks noChangeShapeType="1"/>
          </p:cNvSpPr>
          <p:nvPr/>
        </p:nvSpPr>
        <p:spPr bwMode="auto">
          <a:xfrm flipH="1">
            <a:off x="2087647" y="3995743"/>
            <a:ext cx="1854200"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38" name="Freeform 1141"/>
          <p:cNvSpPr>
            <a:spLocks/>
          </p:cNvSpPr>
          <p:nvPr/>
        </p:nvSpPr>
        <p:spPr bwMode="auto">
          <a:xfrm>
            <a:off x="2773447" y="4135443"/>
            <a:ext cx="1155700" cy="690340"/>
          </a:xfrm>
          <a:custGeom>
            <a:avLst/>
            <a:gdLst/>
            <a:ahLst/>
            <a:cxnLst>
              <a:cxn ang="0">
                <a:pos x="728" y="736"/>
              </a:cxn>
              <a:cxn ang="0">
                <a:pos x="312" y="736"/>
              </a:cxn>
              <a:cxn ang="0">
                <a:pos x="312" y="0"/>
              </a:cxn>
              <a:cxn ang="0">
                <a:pos x="0" y="0"/>
              </a:cxn>
            </a:cxnLst>
            <a:rect l="0" t="0" r="r" b="b"/>
            <a:pathLst>
              <a:path w="728" h="736">
                <a:moveTo>
                  <a:pt x="728" y="736"/>
                </a:moveTo>
                <a:lnTo>
                  <a:pt x="312" y="736"/>
                </a:lnTo>
                <a:lnTo>
                  <a:pt x="312" y="0"/>
                </a:lnTo>
                <a:lnTo>
                  <a:pt x="0" y="0"/>
                </a:lnTo>
              </a:path>
            </a:pathLst>
          </a:custGeom>
          <a:noFill/>
          <a:ln w="19050" cap="flat" cmpd="sng">
            <a:solidFill>
              <a:srgbClr val="000000"/>
            </a:solidFill>
            <a:prstDash val="solid"/>
            <a:round/>
            <a:headEnd type="oval" w="med" len="med"/>
            <a:tailEnd/>
          </a:ln>
          <a:effectLst/>
        </p:spPr>
        <p:txBody>
          <a:bodyPr wrap="none" anchor="ctr">
            <a:prstTxWarp prst="textNoShape">
              <a:avLst/>
            </a:prstTxWarp>
          </a:bodyPr>
          <a:lstStyle/>
          <a:p>
            <a:endParaRPr lang="en-US"/>
          </a:p>
        </p:txBody>
      </p:sp>
      <p:sp>
        <p:nvSpPr>
          <p:cNvPr id="39" name="AutoShape 1142"/>
          <p:cNvSpPr>
            <a:spLocks noChangeArrowheads="1"/>
          </p:cNvSpPr>
          <p:nvPr/>
        </p:nvSpPr>
        <p:spPr bwMode="auto">
          <a:xfrm rot="10800000">
            <a:off x="2433722" y="3784606"/>
            <a:ext cx="468313" cy="419100"/>
          </a:xfrm>
          <a:prstGeom prst="flowChartDelay">
            <a:avLst/>
          </a:prstGeom>
          <a:solidFill>
            <a:srgbClr val="FFFFFF"/>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7" name="Freeform 5"/>
          <p:cNvSpPr>
            <a:spLocks/>
          </p:cNvSpPr>
          <p:nvPr/>
        </p:nvSpPr>
        <p:spPr bwMode="auto">
          <a:xfrm>
            <a:off x="1536839" y="1236519"/>
            <a:ext cx="1652456"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Lst>
            <a:ahLst/>
            <a:cxnLst>
              <a:cxn ang="0">
                <a:pos x="connsiteX0" y="connsiteY0"/>
              </a:cxn>
              <a:cxn ang="0">
                <a:pos x="connsiteX1" y="connsiteY1"/>
              </a:cxn>
              <a:cxn ang="0">
                <a:pos x="connsiteX2" y="connsiteY2"/>
              </a:cxn>
              <a:cxn ang="0">
                <a:pos x="connsiteX3" y="connsiteY3"/>
              </a:cxn>
            </a:cxnLst>
            <a:rect l="l" t="t" r="r" b="b"/>
            <a:pathLst>
              <a:path w="1288" h="514">
                <a:moveTo>
                  <a:pt x="0" y="514"/>
                </a:moveTo>
                <a:lnTo>
                  <a:pt x="1288" y="510"/>
                </a:lnTo>
                <a:lnTo>
                  <a:pt x="1288" y="0"/>
                </a:lnTo>
                <a:lnTo>
                  <a:pt x="1053" y="0"/>
                </a:lnTo>
              </a:path>
            </a:pathLst>
          </a:cu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58" name="Freeform 6"/>
          <p:cNvSpPr>
            <a:spLocks/>
          </p:cNvSpPr>
          <p:nvPr/>
        </p:nvSpPr>
        <p:spPr bwMode="auto">
          <a:xfrm>
            <a:off x="1187458" y="1239694"/>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59" name="Group 31"/>
          <p:cNvGrpSpPr>
            <a:grpSpLocks/>
          </p:cNvGrpSpPr>
          <p:nvPr/>
        </p:nvGrpSpPr>
        <p:grpSpPr bwMode="auto">
          <a:xfrm>
            <a:off x="2578108" y="1095232"/>
            <a:ext cx="304800" cy="304800"/>
            <a:chOff x="2544" y="1584"/>
            <a:chExt cx="192" cy="192"/>
          </a:xfrm>
          <a:solidFill>
            <a:srgbClr val="FFFFFF"/>
          </a:solidFill>
        </p:grpSpPr>
        <p:sp>
          <p:nvSpPr>
            <p:cNvPr id="70"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1"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2"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0" name="Line 35"/>
          <p:cNvSpPr>
            <a:spLocks noChangeShapeType="1"/>
          </p:cNvSpPr>
          <p:nvPr/>
        </p:nvSpPr>
        <p:spPr bwMode="auto">
          <a:xfrm flipV="1">
            <a:off x="2717808" y="1403207"/>
            <a:ext cx="0" cy="647700"/>
          </a:xfrm>
          <a:prstGeom prst="line">
            <a:avLst/>
          </a:prstGeom>
          <a:noFill/>
          <a:ln w="25400" cap="flat" cmpd="sng" algn="ctr">
            <a:solidFill>
              <a:srgbClr val="000000"/>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61" name="Group 22"/>
          <p:cNvGrpSpPr/>
          <p:nvPr/>
        </p:nvGrpSpPr>
        <p:grpSpPr>
          <a:xfrm>
            <a:off x="1399711" y="1773699"/>
            <a:ext cx="1677644" cy="533400"/>
            <a:chOff x="1398588" y="3708384"/>
            <a:chExt cx="1677644" cy="533400"/>
          </a:xfrm>
        </p:grpSpPr>
        <p:sp>
          <p:nvSpPr>
            <p:cNvPr id="66"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7"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8"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9"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62" name="TextBox 61"/>
          <p:cNvSpPr txBox="1"/>
          <p:nvPr/>
        </p:nvSpPr>
        <p:spPr>
          <a:xfrm>
            <a:off x="1375531" y="1884318"/>
            <a:ext cx="284515" cy="307777"/>
          </a:xfrm>
          <a:prstGeom prst="rect">
            <a:avLst/>
          </a:prstGeom>
          <a:noFill/>
        </p:spPr>
        <p:txBody>
          <a:bodyPr wrap="none" rtlCol="0">
            <a:spAutoFit/>
          </a:bodyPr>
          <a:lstStyle/>
          <a:p>
            <a:r>
              <a:rPr lang="en-US" sz="1400" noProof="1" smtClean="0"/>
              <a:t>d</a:t>
            </a:r>
            <a:endParaRPr lang="en-US" sz="1400" noProof="1"/>
          </a:p>
        </p:txBody>
      </p:sp>
      <p:sp>
        <p:nvSpPr>
          <p:cNvPr id="63" name="TextBox 62"/>
          <p:cNvSpPr txBox="1"/>
          <p:nvPr/>
        </p:nvSpPr>
        <p:spPr>
          <a:xfrm>
            <a:off x="1862794" y="1884318"/>
            <a:ext cx="284515" cy="307777"/>
          </a:xfrm>
          <a:prstGeom prst="rect">
            <a:avLst/>
          </a:prstGeom>
          <a:noFill/>
        </p:spPr>
        <p:txBody>
          <a:bodyPr wrap="none" rtlCol="0">
            <a:spAutoFit/>
          </a:bodyPr>
          <a:lstStyle/>
          <a:p>
            <a:r>
              <a:rPr lang="en-US" sz="1400" noProof="1" smtClean="0"/>
              <a:t>c</a:t>
            </a:r>
            <a:endParaRPr lang="en-US" sz="1400" noProof="1"/>
          </a:p>
        </p:txBody>
      </p:sp>
      <p:sp>
        <p:nvSpPr>
          <p:cNvPr id="64" name="TextBox 63"/>
          <p:cNvSpPr txBox="1"/>
          <p:nvPr/>
        </p:nvSpPr>
        <p:spPr>
          <a:xfrm>
            <a:off x="2341218" y="1884318"/>
            <a:ext cx="284515" cy="307777"/>
          </a:xfrm>
          <a:prstGeom prst="rect">
            <a:avLst/>
          </a:prstGeom>
          <a:noFill/>
        </p:spPr>
        <p:txBody>
          <a:bodyPr wrap="none" rtlCol="0">
            <a:spAutoFit/>
          </a:bodyPr>
          <a:lstStyle/>
          <a:p>
            <a:r>
              <a:rPr lang="en-US" sz="1400" noProof="1" smtClean="0"/>
              <a:t>b</a:t>
            </a:r>
            <a:endParaRPr lang="en-US" sz="1400" noProof="1"/>
          </a:p>
        </p:txBody>
      </p:sp>
      <p:sp>
        <p:nvSpPr>
          <p:cNvPr id="65" name="TextBox 64"/>
          <p:cNvSpPr txBox="1"/>
          <p:nvPr/>
        </p:nvSpPr>
        <p:spPr>
          <a:xfrm>
            <a:off x="2811890" y="1884318"/>
            <a:ext cx="284515" cy="307777"/>
          </a:xfrm>
          <a:prstGeom prst="rect">
            <a:avLst/>
          </a:prstGeom>
          <a:noFill/>
        </p:spPr>
        <p:txBody>
          <a:bodyPr wrap="none" rtlCol="0">
            <a:spAutoFit/>
          </a:bodyPr>
          <a:lstStyle/>
          <a:p>
            <a:r>
              <a:rPr lang="en-US" sz="1400" dirty="0" smtClean="0"/>
              <a:t>a</a:t>
            </a:r>
            <a:endParaRPr lang="en-US" sz="1400" dirty="0"/>
          </a:p>
        </p:txBody>
      </p:sp>
      <p:sp>
        <p:nvSpPr>
          <p:cNvPr id="82" name="Oval 81"/>
          <p:cNvSpPr/>
          <p:nvPr/>
        </p:nvSpPr>
        <p:spPr>
          <a:xfrm>
            <a:off x="3851080" y="4744367"/>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3" name="Oval 82"/>
          <p:cNvSpPr/>
          <p:nvPr/>
        </p:nvSpPr>
        <p:spPr>
          <a:xfrm>
            <a:off x="3852572" y="3909796"/>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4" name="Oval 83"/>
          <p:cNvSpPr/>
          <p:nvPr/>
        </p:nvSpPr>
        <p:spPr>
          <a:xfrm>
            <a:off x="3852572" y="2781991"/>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cxnSp>
        <p:nvCxnSpPr>
          <p:cNvPr id="85" name="Straight Arrow Connector 84"/>
          <p:cNvCxnSpPr/>
          <p:nvPr/>
        </p:nvCxnSpPr>
        <p:spPr>
          <a:xfrm>
            <a:off x="3189295" y="2046144"/>
            <a:ext cx="605917" cy="1588"/>
          </a:xfrm>
          <a:prstGeom prst="straightConnector1">
            <a:avLst/>
          </a:prstGeom>
          <a:noFill/>
          <a:ln w="25400" cap="flat" cmpd="sng" algn="ctr">
            <a:solidFill>
              <a:srgbClr val="000000"/>
            </a:solidFill>
            <a:prstDash val="solid"/>
            <a:round/>
            <a:headEnd type="oval" w="med" len="med"/>
            <a:tailEnd type="stealth" w="med" len="med"/>
          </a:ln>
          <a:effectLst/>
        </p:spPr>
      </p:cxnSp>
      <p:sp>
        <p:nvSpPr>
          <p:cNvPr id="86" name="Rectangle 1053"/>
          <p:cNvSpPr>
            <a:spLocks noChangeArrowheads="1"/>
          </p:cNvSpPr>
          <p:nvPr/>
        </p:nvSpPr>
        <p:spPr bwMode="auto">
          <a:xfrm>
            <a:off x="6506261" y="3721634"/>
            <a:ext cx="1959446" cy="369974"/>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b="0" kern="0" noProof="1" smtClean="0"/>
              <a:t>a </a:t>
            </a:r>
            <a:r>
              <a:rPr lang="en-US" b="0" kern="0" noProof="1" smtClean="0">
                <a:sym typeface="Symbol" charset="2"/>
              </a:rPr>
              <a:t>+</a:t>
            </a:r>
            <a:r>
              <a:rPr lang="en-US" b="0" kern="0" noProof="1" smtClean="0"/>
              <a:t> b              </a:t>
            </a:r>
            <a:r>
              <a:rPr lang="en-US" sz="800" b="0" kern="0" noProof="1" smtClean="0"/>
              <a:t> </a:t>
            </a:r>
            <a:r>
              <a:rPr lang="en-US" b="0" kern="0" noProof="1" smtClean="0"/>
              <a:t>= 1</a:t>
            </a:r>
            <a:endParaRPr lang="en-US" b="0" kern="0" noProof="1"/>
          </a:p>
        </p:txBody>
      </p:sp>
      <p:sp>
        <p:nvSpPr>
          <p:cNvPr id="87" name="Rectangle 1050"/>
          <p:cNvSpPr>
            <a:spLocks noChangeArrowheads="1"/>
          </p:cNvSpPr>
          <p:nvPr/>
        </p:nvSpPr>
        <p:spPr bwMode="auto">
          <a:xfrm>
            <a:off x="6506261" y="4137597"/>
            <a:ext cx="1937592" cy="369974"/>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b="0" kern="0" noProof="1" smtClean="0"/>
              <a:t>a </a:t>
            </a:r>
            <a:r>
              <a:rPr lang="en-US" b="0" kern="0" noProof="1" smtClean="0">
                <a:sym typeface="Symbol" charset="2"/>
              </a:rPr>
              <a:t>+</a:t>
            </a:r>
            <a:r>
              <a:rPr lang="en-US" b="0" kern="0" noProof="1" smtClean="0"/>
              <a:t> b        </a:t>
            </a:r>
            <a:r>
              <a:rPr lang="en-US" b="0" kern="0" noProof="1" smtClean="0">
                <a:sym typeface="Symbol" charset="2"/>
              </a:rPr>
              <a:t>+</a:t>
            </a:r>
            <a:r>
              <a:rPr lang="en-US" b="0" kern="0" noProof="1" smtClean="0"/>
              <a:t> d = 0</a:t>
            </a:r>
            <a:endParaRPr lang="en-US" b="0" kern="0" noProof="1"/>
          </a:p>
        </p:txBody>
      </p:sp>
      <p:sp>
        <p:nvSpPr>
          <p:cNvPr id="88" name="Rectangle 1046"/>
          <p:cNvSpPr>
            <a:spLocks noChangeArrowheads="1"/>
          </p:cNvSpPr>
          <p:nvPr/>
        </p:nvSpPr>
        <p:spPr bwMode="auto">
          <a:xfrm>
            <a:off x="6506261" y="4553559"/>
            <a:ext cx="1924630" cy="369974"/>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b="0" kern="0" noProof="1" smtClean="0"/>
              <a:t>       b </a:t>
            </a:r>
            <a:r>
              <a:rPr lang="en-US" b="0" kern="0" noProof="1" smtClean="0">
                <a:sym typeface="Symbol" charset="2"/>
              </a:rPr>
              <a:t>+</a:t>
            </a:r>
            <a:r>
              <a:rPr lang="en-US" b="0" kern="0" noProof="1" smtClean="0"/>
              <a:t> c </a:t>
            </a:r>
            <a:r>
              <a:rPr lang="en-US" b="0" kern="0" noProof="1" smtClean="0">
                <a:sym typeface="Symbol" charset="2"/>
              </a:rPr>
              <a:t>+</a:t>
            </a:r>
            <a:r>
              <a:rPr lang="en-US" b="0" kern="0" noProof="1" smtClean="0"/>
              <a:t> d = 1</a:t>
            </a:r>
            <a:endParaRPr lang="en-US" b="0" kern="0" noProof="1"/>
          </a:p>
        </p:txBody>
      </p:sp>
      <p:sp>
        <p:nvSpPr>
          <p:cNvPr id="89" name="Rectangle 1046"/>
          <p:cNvSpPr>
            <a:spLocks noChangeArrowheads="1"/>
          </p:cNvSpPr>
          <p:nvPr/>
        </p:nvSpPr>
        <p:spPr bwMode="auto">
          <a:xfrm>
            <a:off x="6506261" y="4974151"/>
            <a:ext cx="705772" cy="1200971"/>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noProof="1" smtClean="0"/>
              <a:t>a</a:t>
            </a:r>
            <a:r>
              <a:rPr lang="en-US" b="0" noProof="1" smtClean="0"/>
              <a:t> = 1</a:t>
            </a:r>
            <a:br>
              <a:rPr lang="en-US" b="0" noProof="1" smtClean="0"/>
            </a:br>
            <a:r>
              <a:rPr lang="en-US" b="0" noProof="1" smtClean="0"/>
              <a:t>b = 0</a:t>
            </a:r>
          </a:p>
          <a:p>
            <a:pPr algn="l">
              <a:spcBef>
                <a:spcPct val="0"/>
              </a:spcBef>
              <a:buClrTx/>
              <a:buSzTx/>
            </a:pPr>
            <a:r>
              <a:rPr lang="en-US" noProof="1" smtClean="0"/>
              <a:t>c = 0</a:t>
            </a:r>
          </a:p>
          <a:p>
            <a:pPr algn="l">
              <a:spcBef>
                <a:spcPct val="0"/>
              </a:spcBef>
              <a:buClrTx/>
              <a:buSzTx/>
            </a:pPr>
            <a:r>
              <a:rPr lang="en-US" noProof="1" smtClean="0"/>
              <a:t>d</a:t>
            </a:r>
            <a:r>
              <a:rPr lang="en-US" b="0" noProof="1" smtClean="0"/>
              <a:t> = 1</a:t>
            </a:r>
            <a:endParaRPr lang="en-US" b="0" noProof="1"/>
          </a:p>
        </p:txBody>
      </p:sp>
      <p:sp>
        <p:nvSpPr>
          <p:cNvPr id="90" name="Left Brace 89"/>
          <p:cNvSpPr/>
          <p:nvPr/>
        </p:nvSpPr>
        <p:spPr>
          <a:xfrm>
            <a:off x="6373094" y="3812813"/>
            <a:ext cx="220364" cy="1086530"/>
          </a:xfrm>
          <a:prstGeom prst="leftBrace">
            <a:avLst>
              <a:gd name="adj1" fmla="val 25623"/>
              <a:gd name="adj2" fmla="val 50000"/>
            </a:avLst>
          </a:prstGeom>
          <a:ln w="190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 name="Left Brace 90"/>
          <p:cNvSpPr/>
          <p:nvPr/>
        </p:nvSpPr>
        <p:spPr>
          <a:xfrm>
            <a:off x="6371889" y="5064402"/>
            <a:ext cx="220364" cy="1086530"/>
          </a:xfrm>
          <a:prstGeom prst="leftBrace">
            <a:avLst>
              <a:gd name="adj1" fmla="val 25623"/>
              <a:gd name="adj2" fmla="val 50000"/>
            </a:avLst>
          </a:prstGeom>
          <a:ln w="190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reseeding</a:t>
            </a:r>
            <a:endParaRPr lang="en-US" dirty="0"/>
          </a:p>
        </p:txBody>
      </p:sp>
      <p:grpSp>
        <p:nvGrpSpPr>
          <p:cNvPr id="5" name="Group 3"/>
          <p:cNvGrpSpPr>
            <a:grpSpLocks/>
          </p:cNvGrpSpPr>
          <p:nvPr/>
        </p:nvGrpSpPr>
        <p:grpSpPr bwMode="auto">
          <a:xfrm>
            <a:off x="4460486" y="2174872"/>
            <a:ext cx="4083050" cy="3884613"/>
            <a:chOff x="1787" y="1280"/>
            <a:chExt cx="2572" cy="2447"/>
          </a:xfrm>
        </p:grpSpPr>
        <p:sp>
          <p:nvSpPr>
            <p:cNvPr id="6" name="Freeform 4"/>
            <p:cNvSpPr>
              <a:spLocks/>
            </p:cNvSpPr>
            <p:nvPr/>
          </p:nvSpPr>
          <p:spPr bwMode="auto">
            <a:xfrm flipH="1">
              <a:off x="3004" y="1992"/>
              <a:ext cx="152" cy="104"/>
            </a:xfrm>
            <a:custGeom>
              <a:avLst/>
              <a:gdLst/>
              <a:ahLst/>
              <a:cxnLst>
                <a:cxn ang="0">
                  <a:pos x="0" y="0"/>
                </a:cxn>
                <a:cxn ang="0">
                  <a:pos x="172" y="0"/>
                </a:cxn>
                <a:cxn ang="0">
                  <a:pos x="172" y="104"/>
                </a:cxn>
              </a:cxnLst>
              <a:rect l="0" t="0" r="r" b="b"/>
              <a:pathLst>
                <a:path w="172" h="104">
                  <a:moveTo>
                    <a:pt x="0" y="0"/>
                  </a:moveTo>
                  <a:lnTo>
                    <a:pt x="172" y="0"/>
                  </a:lnTo>
                  <a:lnTo>
                    <a:pt x="172" y="104"/>
                  </a:lnTo>
                </a:path>
              </a:pathLst>
            </a:custGeom>
            <a:noFill/>
            <a:ln w="25400" cap="flat" cmpd="sng" algn="ctr">
              <a:solidFill>
                <a:schemeClr val="tx1"/>
              </a:solidFill>
              <a:prstDash val="solid"/>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7" name="Line 5"/>
            <p:cNvSpPr>
              <a:spLocks noChangeShapeType="1"/>
            </p:cNvSpPr>
            <p:nvPr/>
          </p:nvSpPr>
          <p:spPr bwMode="auto">
            <a:xfrm rot="16200000" flipV="1">
              <a:off x="2743" y="1394"/>
              <a:ext cx="0" cy="1520"/>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8" name="Line 6"/>
            <p:cNvSpPr>
              <a:spLocks noChangeShapeType="1"/>
            </p:cNvSpPr>
            <p:nvPr/>
          </p:nvSpPr>
          <p:spPr bwMode="auto">
            <a:xfrm rot="10800000" flipH="1" flipV="1">
              <a:off x="2194" y="2707"/>
              <a:ext cx="0" cy="556"/>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9" name="Line 7"/>
            <p:cNvSpPr>
              <a:spLocks noChangeShapeType="1"/>
            </p:cNvSpPr>
            <p:nvPr/>
          </p:nvSpPr>
          <p:spPr bwMode="auto">
            <a:xfrm rot="10800000" flipV="1">
              <a:off x="1885" y="2236"/>
              <a:ext cx="0" cy="1363"/>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0" name="Line 8"/>
            <p:cNvSpPr>
              <a:spLocks noChangeShapeType="1"/>
            </p:cNvSpPr>
            <p:nvPr/>
          </p:nvSpPr>
          <p:spPr bwMode="auto">
            <a:xfrm rot="10800000" flipV="1">
              <a:off x="2541" y="2436"/>
              <a:ext cx="0" cy="827"/>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 name="Freeform 9"/>
            <p:cNvSpPr>
              <a:spLocks/>
            </p:cNvSpPr>
            <p:nvPr/>
          </p:nvSpPr>
          <p:spPr bwMode="auto">
            <a:xfrm>
              <a:off x="2652" y="1860"/>
              <a:ext cx="848" cy="532"/>
            </a:xfrm>
            <a:custGeom>
              <a:avLst/>
              <a:gdLst/>
              <a:ahLst/>
              <a:cxnLst>
                <a:cxn ang="0">
                  <a:pos x="844" y="0"/>
                </a:cxn>
                <a:cxn ang="0">
                  <a:pos x="844" y="532"/>
                </a:cxn>
                <a:cxn ang="0">
                  <a:pos x="0" y="532"/>
                </a:cxn>
              </a:cxnLst>
              <a:rect l="0" t="0" r="r" b="b"/>
              <a:pathLst>
                <a:path w="844" h="532">
                  <a:moveTo>
                    <a:pt x="844" y="0"/>
                  </a:moveTo>
                  <a:lnTo>
                    <a:pt x="844" y="532"/>
                  </a:lnTo>
                  <a:lnTo>
                    <a:pt x="0" y="532"/>
                  </a:lnTo>
                </a:path>
              </a:pathLst>
            </a:cu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2" name="Line 10"/>
            <p:cNvSpPr>
              <a:spLocks noChangeShapeType="1"/>
            </p:cNvSpPr>
            <p:nvPr/>
          </p:nvSpPr>
          <p:spPr bwMode="auto">
            <a:xfrm rot="10800000" flipH="1" flipV="1">
              <a:off x="2854" y="2963"/>
              <a:ext cx="0" cy="764"/>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3" name="Line 11"/>
            <p:cNvSpPr>
              <a:spLocks noChangeShapeType="1"/>
            </p:cNvSpPr>
            <p:nvPr/>
          </p:nvSpPr>
          <p:spPr bwMode="auto">
            <a:xfrm rot="10800000" flipV="1">
              <a:off x="3157" y="1892"/>
              <a:ext cx="0" cy="1371"/>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4" name="Line 12"/>
            <p:cNvSpPr>
              <a:spLocks noChangeShapeType="1"/>
            </p:cNvSpPr>
            <p:nvPr/>
          </p:nvSpPr>
          <p:spPr bwMode="auto">
            <a:xfrm rot="10800000" flipH="1" flipV="1">
              <a:off x="3498" y="2671"/>
              <a:ext cx="0" cy="952"/>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5" name="Line 13"/>
            <p:cNvSpPr>
              <a:spLocks noChangeShapeType="1"/>
            </p:cNvSpPr>
            <p:nvPr/>
          </p:nvSpPr>
          <p:spPr bwMode="auto">
            <a:xfrm rot="-5400000" flipH="1" flipV="1">
              <a:off x="3739" y="1665"/>
              <a:ext cx="0" cy="29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16" name="Group 14"/>
            <p:cNvGrpSpPr>
              <a:grpSpLocks/>
            </p:cNvGrpSpPr>
            <p:nvPr/>
          </p:nvGrpSpPr>
          <p:grpSpPr bwMode="auto">
            <a:xfrm>
              <a:off x="3059" y="1709"/>
              <a:ext cx="192" cy="192"/>
              <a:chOff x="2544" y="1584"/>
              <a:chExt cx="192" cy="192"/>
            </a:xfrm>
          </p:grpSpPr>
          <p:sp>
            <p:nvSpPr>
              <p:cNvPr id="64" name="Oval 15"/>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5" name="Line 16"/>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 name="Line 17"/>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7" name="Group 18"/>
            <p:cNvGrpSpPr>
              <a:grpSpLocks/>
            </p:cNvGrpSpPr>
            <p:nvPr/>
          </p:nvGrpSpPr>
          <p:grpSpPr bwMode="auto">
            <a:xfrm>
              <a:off x="2755" y="2849"/>
              <a:ext cx="192" cy="192"/>
              <a:chOff x="2544" y="1584"/>
              <a:chExt cx="192" cy="192"/>
            </a:xfrm>
          </p:grpSpPr>
          <p:sp>
            <p:nvSpPr>
              <p:cNvPr id="61" name="Oval 19"/>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20"/>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3" name="Line 21"/>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8" name="Group 22"/>
            <p:cNvGrpSpPr>
              <a:grpSpLocks/>
            </p:cNvGrpSpPr>
            <p:nvPr/>
          </p:nvGrpSpPr>
          <p:grpSpPr bwMode="auto">
            <a:xfrm>
              <a:off x="2099" y="2517"/>
              <a:ext cx="192" cy="192"/>
              <a:chOff x="2544" y="1584"/>
              <a:chExt cx="192" cy="192"/>
            </a:xfrm>
          </p:grpSpPr>
          <p:sp>
            <p:nvSpPr>
              <p:cNvPr id="58" name="Oval 23"/>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9" name="Line 24"/>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0" name="Line 25"/>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9" name="Group 26"/>
            <p:cNvGrpSpPr>
              <a:grpSpLocks/>
            </p:cNvGrpSpPr>
            <p:nvPr/>
          </p:nvGrpSpPr>
          <p:grpSpPr bwMode="auto">
            <a:xfrm>
              <a:off x="1787" y="2061"/>
              <a:ext cx="192" cy="192"/>
              <a:chOff x="2544" y="1584"/>
              <a:chExt cx="192" cy="192"/>
            </a:xfrm>
          </p:grpSpPr>
          <p:sp>
            <p:nvSpPr>
              <p:cNvPr id="55" name="Oval 27"/>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6" name="Line 28"/>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7" name="Line 29"/>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0" name="Group 30"/>
            <p:cNvGrpSpPr>
              <a:grpSpLocks/>
            </p:cNvGrpSpPr>
            <p:nvPr/>
          </p:nvGrpSpPr>
          <p:grpSpPr bwMode="auto">
            <a:xfrm>
              <a:off x="2443" y="2293"/>
              <a:ext cx="192" cy="192"/>
              <a:chOff x="2544" y="1584"/>
              <a:chExt cx="192" cy="192"/>
            </a:xfrm>
          </p:grpSpPr>
          <p:sp>
            <p:nvSpPr>
              <p:cNvPr id="52" name="Oval 31"/>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 name="Line 32"/>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4" name="Line 33"/>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1" name="Group 34"/>
            <p:cNvGrpSpPr>
              <a:grpSpLocks/>
            </p:cNvGrpSpPr>
            <p:nvPr/>
          </p:nvGrpSpPr>
          <p:grpSpPr bwMode="auto">
            <a:xfrm>
              <a:off x="3399" y="2517"/>
              <a:ext cx="192" cy="192"/>
              <a:chOff x="2544" y="1584"/>
              <a:chExt cx="192" cy="192"/>
            </a:xfrm>
          </p:grpSpPr>
          <p:sp>
            <p:nvSpPr>
              <p:cNvPr id="49" name="Oval 35"/>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 name="Line 36"/>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 name="Line 37"/>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2" name="Line 38"/>
            <p:cNvSpPr>
              <a:spLocks noChangeShapeType="1"/>
            </p:cNvSpPr>
            <p:nvPr/>
          </p:nvSpPr>
          <p:spPr bwMode="auto">
            <a:xfrm rot="10800000" flipV="1">
              <a:off x="3499" y="1280"/>
              <a:ext cx="0" cy="427"/>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3" name="Line 39"/>
            <p:cNvSpPr>
              <a:spLocks noChangeShapeType="1"/>
            </p:cNvSpPr>
            <p:nvPr/>
          </p:nvSpPr>
          <p:spPr bwMode="auto">
            <a:xfrm rot="10800000" flipV="1">
              <a:off x="3157" y="1284"/>
              <a:ext cx="0" cy="415"/>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4" name="Line 40"/>
            <p:cNvSpPr>
              <a:spLocks noChangeShapeType="1"/>
            </p:cNvSpPr>
            <p:nvPr/>
          </p:nvSpPr>
          <p:spPr bwMode="auto">
            <a:xfrm rot="10800000" flipV="1">
              <a:off x="2853" y="1284"/>
              <a:ext cx="0" cy="1555"/>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5" name="Line 41"/>
            <p:cNvSpPr>
              <a:spLocks noChangeShapeType="1"/>
            </p:cNvSpPr>
            <p:nvPr/>
          </p:nvSpPr>
          <p:spPr bwMode="auto">
            <a:xfrm rot="10800000" flipV="1">
              <a:off x="2541" y="1284"/>
              <a:ext cx="0" cy="1011"/>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6" name="Line 42"/>
            <p:cNvSpPr>
              <a:spLocks noChangeShapeType="1"/>
            </p:cNvSpPr>
            <p:nvPr/>
          </p:nvSpPr>
          <p:spPr bwMode="auto">
            <a:xfrm rot="10800000" flipV="1">
              <a:off x="2197" y="1284"/>
              <a:ext cx="0" cy="1231"/>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27" name="Group 43"/>
            <p:cNvGrpSpPr>
              <a:grpSpLocks/>
            </p:cNvGrpSpPr>
            <p:nvPr/>
          </p:nvGrpSpPr>
          <p:grpSpPr bwMode="auto">
            <a:xfrm>
              <a:off x="3399" y="1709"/>
              <a:ext cx="192" cy="192"/>
              <a:chOff x="2544" y="1584"/>
              <a:chExt cx="192" cy="192"/>
            </a:xfrm>
          </p:grpSpPr>
          <p:sp>
            <p:nvSpPr>
              <p:cNvPr id="46" name="Oval 44"/>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7" name="Line 45"/>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8" name="Line 46"/>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8" name="Line 47"/>
            <p:cNvSpPr>
              <a:spLocks noChangeShapeType="1"/>
            </p:cNvSpPr>
            <p:nvPr/>
          </p:nvSpPr>
          <p:spPr bwMode="auto">
            <a:xfrm rot="10800000" flipV="1">
              <a:off x="3885" y="1280"/>
              <a:ext cx="0" cy="198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9" name="Line 48"/>
            <p:cNvSpPr>
              <a:spLocks noChangeShapeType="1"/>
            </p:cNvSpPr>
            <p:nvPr/>
          </p:nvSpPr>
          <p:spPr bwMode="auto">
            <a:xfrm rot="5400000" flipV="1">
              <a:off x="2957" y="1703"/>
              <a:ext cx="0" cy="209"/>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30" name="Line 49"/>
            <p:cNvSpPr>
              <a:spLocks noChangeShapeType="1"/>
            </p:cNvSpPr>
            <p:nvPr/>
          </p:nvSpPr>
          <p:spPr bwMode="auto">
            <a:xfrm rot="5400000" flipV="1">
              <a:off x="3279" y="2497"/>
              <a:ext cx="0" cy="245"/>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31" name="Line 50"/>
            <p:cNvSpPr>
              <a:spLocks noChangeShapeType="1"/>
            </p:cNvSpPr>
            <p:nvPr/>
          </p:nvSpPr>
          <p:spPr bwMode="auto">
            <a:xfrm rot="-5400000" flipH="1" flipV="1">
              <a:off x="3739" y="2473"/>
              <a:ext cx="0" cy="29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32" name="Line 51"/>
            <p:cNvSpPr>
              <a:spLocks noChangeShapeType="1"/>
            </p:cNvSpPr>
            <p:nvPr/>
          </p:nvSpPr>
          <p:spPr bwMode="auto">
            <a:xfrm rot="-5400000" flipH="1" flipV="1">
              <a:off x="3419" y="2473"/>
              <a:ext cx="0" cy="93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33" name="Line 52"/>
            <p:cNvSpPr>
              <a:spLocks noChangeShapeType="1"/>
            </p:cNvSpPr>
            <p:nvPr/>
          </p:nvSpPr>
          <p:spPr bwMode="auto">
            <a:xfrm rot="5400000" flipV="1">
              <a:off x="3353" y="755"/>
              <a:ext cx="0" cy="1617"/>
            </a:xfrm>
            <a:prstGeom prst="line">
              <a:avLst/>
            </a:prstGeom>
            <a:noFill/>
            <a:ln w="25400" cap="flat" cmpd="sng" algn="ctr">
              <a:solidFill>
                <a:schemeClr val="tx1"/>
              </a:solidFill>
              <a:prstDash val="solid"/>
              <a:round/>
              <a:headEnd type="oval" w="med" len="med"/>
              <a:tailEnd type="stealth" w="sm" len="med"/>
            </a:ln>
            <a:effectLst/>
          </p:spPr>
          <p:txBody>
            <a:bodyPr wrap="none" lIns="92075" tIns="46038" rIns="92075" bIns="46038" anchor="ctr">
              <a:prstTxWarp prst="textNoShape">
                <a:avLst/>
              </a:prstTxWarp>
            </a:bodyPr>
            <a:lstStyle/>
            <a:p>
              <a:endParaRPr lang="en-US"/>
            </a:p>
          </p:txBody>
        </p:sp>
        <p:sp>
          <p:nvSpPr>
            <p:cNvPr id="34" name="Line 53"/>
            <p:cNvSpPr>
              <a:spLocks noChangeShapeType="1"/>
            </p:cNvSpPr>
            <p:nvPr/>
          </p:nvSpPr>
          <p:spPr bwMode="auto">
            <a:xfrm rot="10800000" flipH="1" flipV="1">
              <a:off x="4266" y="1615"/>
              <a:ext cx="0" cy="1648"/>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35" name="Freeform 54"/>
            <p:cNvSpPr>
              <a:spLocks/>
            </p:cNvSpPr>
            <p:nvPr/>
          </p:nvSpPr>
          <p:spPr bwMode="auto">
            <a:xfrm rot="16200000">
              <a:off x="3998" y="1188"/>
              <a:ext cx="172" cy="364"/>
            </a:xfrm>
            <a:custGeom>
              <a:avLst/>
              <a:gdLst/>
              <a:ahLst/>
              <a:cxnLst>
                <a:cxn ang="0">
                  <a:pos x="844" y="0"/>
                </a:cxn>
                <a:cxn ang="0">
                  <a:pos x="844" y="532"/>
                </a:cxn>
                <a:cxn ang="0">
                  <a:pos x="0" y="532"/>
                </a:cxn>
              </a:cxnLst>
              <a:rect l="0" t="0" r="r" b="b"/>
              <a:pathLst>
                <a:path w="844" h="532">
                  <a:moveTo>
                    <a:pt x="844" y="0"/>
                  </a:moveTo>
                  <a:lnTo>
                    <a:pt x="844" y="532"/>
                  </a:lnTo>
                  <a:lnTo>
                    <a:pt x="0" y="532"/>
                  </a:lnTo>
                </a:path>
              </a:pathLst>
            </a:cu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36" name="Group 55"/>
            <p:cNvGrpSpPr>
              <a:grpSpLocks/>
            </p:cNvGrpSpPr>
            <p:nvPr/>
          </p:nvGrpSpPr>
          <p:grpSpPr bwMode="auto">
            <a:xfrm>
              <a:off x="4167" y="1461"/>
              <a:ext cx="192" cy="192"/>
              <a:chOff x="2544" y="1584"/>
              <a:chExt cx="192" cy="192"/>
            </a:xfrm>
          </p:grpSpPr>
          <p:sp>
            <p:nvSpPr>
              <p:cNvPr id="43" name="Oval 56"/>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4" name="Line 57"/>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 name="Line 58"/>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37" name="Freeform 59"/>
            <p:cNvSpPr>
              <a:spLocks/>
            </p:cNvSpPr>
            <p:nvPr/>
          </p:nvSpPr>
          <p:spPr bwMode="auto">
            <a:xfrm rot="5400000" flipH="1">
              <a:off x="1962" y="1488"/>
              <a:ext cx="492" cy="644"/>
            </a:xfrm>
            <a:custGeom>
              <a:avLst/>
              <a:gdLst/>
              <a:ahLst/>
              <a:cxnLst>
                <a:cxn ang="0">
                  <a:pos x="844" y="0"/>
                </a:cxn>
                <a:cxn ang="0">
                  <a:pos x="844" y="532"/>
                </a:cxn>
                <a:cxn ang="0">
                  <a:pos x="0" y="532"/>
                </a:cxn>
              </a:cxnLst>
              <a:rect l="0" t="0" r="r" b="b"/>
              <a:pathLst>
                <a:path w="844" h="532">
                  <a:moveTo>
                    <a:pt x="844" y="0"/>
                  </a:moveTo>
                  <a:lnTo>
                    <a:pt x="844" y="532"/>
                  </a:lnTo>
                  <a:lnTo>
                    <a:pt x="0" y="532"/>
                  </a:lnTo>
                </a:path>
              </a:pathLst>
            </a:cu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38" name="Freeform 60"/>
            <p:cNvSpPr>
              <a:spLocks/>
            </p:cNvSpPr>
            <p:nvPr/>
          </p:nvSpPr>
          <p:spPr bwMode="auto">
            <a:xfrm rot="-10800000" flipH="1" flipV="1">
              <a:off x="2306" y="2160"/>
              <a:ext cx="696" cy="460"/>
            </a:xfrm>
            <a:custGeom>
              <a:avLst/>
              <a:gdLst/>
              <a:ahLst/>
              <a:cxnLst>
                <a:cxn ang="0">
                  <a:pos x="844" y="0"/>
                </a:cxn>
                <a:cxn ang="0">
                  <a:pos x="844" y="532"/>
                </a:cxn>
                <a:cxn ang="0">
                  <a:pos x="0" y="532"/>
                </a:cxn>
              </a:cxnLst>
              <a:rect l="0" t="0" r="r" b="b"/>
              <a:pathLst>
                <a:path w="844" h="532">
                  <a:moveTo>
                    <a:pt x="844" y="0"/>
                  </a:moveTo>
                  <a:lnTo>
                    <a:pt x="844" y="532"/>
                  </a:lnTo>
                  <a:lnTo>
                    <a:pt x="0" y="532"/>
                  </a:lnTo>
                </a:path>
              </a:pathLst>
            </a:custGeom>
            <a:noFill/>
            <a:ln w="25400" cap="flat" cmpd="sng" algn="ctr">
              <a:solidFill>
                <a:schemeClr val="tx1"/>
              </a:solidFill>
              <a:prstDash val="solid"/>
              <a:round/>
              <a:headEnd type="oval" w="sm" len="sm"/>
              <a:tailEnd type="stealth" w="med" len="med"/>
            </a:ln>
            <a:effectLst/>
          </p:spPr>
          <p:txBody>
            <a:bodyPr wrap="none" lIns="92075" tIns="46038" rIns="92075" bIns="46038" anchor="ctr">
              <a:prstTxWarp prst="textNoShape">
                <a:avLst/>
              </a:prstTxWarp>
            </a:bodyPr>
            <a:lstStyle/>
            <a:p>
              <a:endParaRPr lang="en-US"/>
            </a:p>
          </p:txBody>
        </p:sp>
        <p:grpSp>
          <p:nvGrpSpPr>
            <p:cNvPr id="39" name="Group 61"/>
            <p:cNvGrpSpPr>
              <a:grpSpLocks/>
            </p:cNvGrpSpPr>
            <p:nvPr/>
          </p:nvGrpSpPr>
          <p:grpSpPr bwMode="auto">
            <a:xfrm>
              <a:off x="2903" y="2061"/>
              <a:ext cx="192" cy="192"/>
              <a:chOff x="2544" y="1584"/>
              <a:chExt cx="192" cy="192"/>
            </a:xfrm>
          </p:grpSpPr>
          <p:sp>
            <p:nvSpPr>
              <p:cNvPr id="40" name="Oval 62"/>
              <p:cNvSpPr>
                <a:spLocks noChangeArrowheads="1"/>
              </p:cNvSpPr>
              <p:nvPr/>
            </p:nvSpPr>
            <p:spPr bwMode="auto">
              <a:xfrm>
                <a:off x="2544" y="1584"/>
                <a:ext cx="192" cy="192"/>
              </a:xfrm>
              <a:prstGeom prst="ellipse">
                <a:avLst/>
              </a:prstGeom>
              <a:solidFill>
                <a:srgbClr val="FFFFFF"/>
              </a:solid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1" name="Line 63"/>
              <p:cNvSpPr>
                <a:spLocks noChangeShapeType="1"/>
              </p:cNvSpPr>
              <p:nvPr/>
            </p:nvSpPr>
            <p:spPr bwMode="auto">
              <a:xfrm>
                <a:off x="2640" y="1632"/>
                <a:ext cx="0" cy="96"/>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2" name="Line 64"/>
              <p:cNvSpPr>
                <a:spLocks noChangeShapeType="1"/>
              </p:cNvSpPr>
              <p:nvPr/>
            </p:nvSpPr>
            <p:spPr bwMode="auto">
              <a:xfrm>
                <a:off x="2592" y="1680"/>
                <a:ext cx="96" cy="0"/>
              </a:xfrm>
              <a:prstGeom prst="line">
                <a:avLst/>
              </a:prstGeom>
              <a:no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sp>
        <p:nvSpPr>
          <p:cNvPr id="67" name="Text Box 65"/>
          <p:cNvSpPr txBox="1">
            <a:spLocks noChangeArrowheads="1"/>
          </p:cNvSpPr>
          <p:nvPr/>
        </p:nvSpPr>
        <p:spPr bwMode="auto">
          <a:xfrm>
            <a:off x="2592826" y="1973230"/>
            <a:ext cx="1053645" cy="400110"/>
          </a:xfrm>
          <a:prstGeom prst="rect">
            <a:avLst/>
          </a:prstGeom>
          <a:noFill/>
          <a:ln w="9525">
            <a:noFill/>
            <a:miter lim="800000"/>
            <a:headEnd/>
            <a:tailEnd/>
          </a:ln>
          <a:effectLst/>
        </p:spPr>
        <p:txBody>
          <a:bodyPr wrap="square" anchor="ctr">
            <a:prstTxWarp prst="textNoShape">
              <a:avLst/>
            </a:prstTxWarp>
            <a:spAutoFit/>
          </a:bodyPr>
          <a:lstStyle/>
          <a:p>
            <a:pPr algn="r" eaLnBrk="0" hangingPunct="0">
              <a:spcBef>
                <a:spcPct val="20000"/>
              </a:spcBef>
              <a:buClr>
                <a:srgbClr val="B31919"/>
              </a:buClr>
              <a:buSzPct val="125000"/>
            </a:pPr>
            <a:r>
              <a:rPr lang="pl-PL" sz="2000" dirty="0" smtClean="0">
                <a:latin typeface="Arial"/>
                <a:cs typeface="Arial"/>
              </a:rPr>
              <a:t>LFSR</a:t>
            </a:r>
            <a:endParaRPr lang="en-US" sz="2000" dirty="0">
              <a:latin typeface="Arial"/>
              <a:cs typeface="Arial"/>
            </a:endParaRPr>
          </a:p>
        </p:txBody>
      </p:sp>
      <p:sp>
        <p:nvSpPr>
          <p:cNvPr id="68" name="Text Box 66"/>
          <p:cNvSpPr txBox="1">
            <a:spLocks noChangeArrowheads="1"/>
          </p:cNvSpPr>
          <p:nvPr/>
        </p:nvSpPr>
        <p:spPr bwMode="auto">
          <a:xfrm>
            <a:off x="1828407" y="4023672"/>
            <a:ext cx="1818064" cy="361637"/>
          </a:xfrm>
          <a:prstGeom prst="rect">
            <a:avLst/>
          </a:prstGeom>
          <a:noFill/>
          <a:ln w="9525">
            <a:noFill/>
            <a:miter lim="800000"/>
            <a:headEnd/>
            <a:tailEnd/>
          </a:ln>
          <a:effectLst/>
        </p:spPr>
        <p:txBody>
          <a:bodyPr wrap="square" anchor="ctr">
            <a:prstTxWarp prst="textNoShape">
              <a:avLst/>
            </a:prstTxWarp>
            <a:spAutoFit/>
          </a:bodyPr>
          <a:lstStyle/>
          <a:p>
            <a:pPr algn="r" eaLnBrk="0" hangingPunct="0">
              <a:lnSpc>
                <a:spcPct val="85000"/>
              </a:lnSpc>
              <a:buClr>
                <a:srgbClr val="B31919"/>
              </a:buClr>
              <a:buSzPct val="125000"/>
            </a:pPr>
            <a:r>
              <a:rPr lang="en-US" sz="2000" dirty="0" smtClean="0">
                <a:latin typeface="Arial"/>
                <a:cs typeface="Arial"/>
              </a:rPr>
              <a:t>Phase shifter</a:t>
            </a:r>
            <a:endParaRPr lang="en-US" sz="2000" dirty="0">
              <a:latin typeface="Arial"/>
              <a:cs typeface="Arial"/>
            </a:endParaRPr>
          </a:p>
        </p:txBody>
      </p:sp>
      <p:sp>
        <p:nvSpPr>
          <p:cNvPr id="69" name="Text Box 67"/>
          <p:cNvSpPr txBox="1">
            <a:spLocks noChangeArrowheads="1"/>
          </p:cNvSpPr>
          <p:nvPr/>
        </p:nvSpPr>
        <p:spPr bwMode="auto">
          <a:xfrm>
            <a:off x="2058216" y="5658960"/>
            <a:ext cx="1588255" cy="623248"/>
          </a:xfrm>
          <a:prstGeom prst="rect">
            <a:avLst/>
          </a:prstGeom>
          <a:noFill/>
          <a:ln w="9525">
            <a:noFill/>
            <a:miter lim="800000"/>
            <a:headEnd/>
            <a:tailEnd/>
          </a:ln>
          <a:effectLst/>
        </p:spPr>
        <p:txBody>
          <a:bodyPr wrap="square" anchor="ctr">
            <a:prstTxWarp prst="textNoShape">
              <a:avLst/>
            </a:prstTxWarp>
            <a:spAutoFit/>
          </a:bodyPr>
          <a:lstStyle/>
          <a:p>
            <a:pPr algn="r" eaLnBrk="0" hangingPunct="0">
              <a:lnSpc>
                <a:spcPct val="85000"/>
              </a:lnSpc>
              <a:buClr>
                <a:srgbClr val="B31919"/>
              </a:buClr>
              <a:buSzPct val="125000"/>
            </a:pPr>
            <a:r>
              <a:rPr lang="en-US" sz="2000" dirty="0" smtClean="0">
                <a:latin typeface="Arial"/>
                <a:cs typeface="Arial"/>
              </a:rPr>
              <a:t>Linear expressions</a:t>
            </a:r>
            <a:endParaRPr lang="en-US" sz="2000" dirty="0">
              <a:latin typeface="Arial"/>
              <a:cs typeface="Arial"/>
            </a:endParaRPr>
          </a:p>
        </p:txBody>
      </p:sp>
      <p:grpSp>
        <p:nvGrpSpPr>
          <p:cNvPr id="70" name="Group 68"/>
          <p:cNvGrpSpPr>
            <a:grpSpLocks/>
          </p:cNvGrpSpPr>
          <p:nvPr/>
        </p:nvGrpSpPr>
        <p:grpSpPr bwMode="auto">
          <a:xfrm>
            <a:off x="3808023" y="5370512"/>
            <a:ext cx="4926013" cy="985838"/>
            <a:chOff x="1376" y="3293"/>
            <a:chExt cx="3103" cy="621"/>
          </a:xfrm>
        </p:grpSpPr>
        <p:sp>
          <p:nvSpPr>
            <p:cNvPr id="71" name="Text Box 69"/>
            <p:cNvSpPr txBox="1">
              <a:spLocks noChangeArrowheads="1"/>
            </p:cNvSpPr>
            <p:nvPr/>
          </p:nvSpPr>
          <p:spPr bwMode="auto">
            <a:xfrm>
              <a:off x="3790" y="3293"/>
              <a:ext cx="188" cy="21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a:latin typeface="Arial"/>
                  <a:cs typeface="Arial"/>
                </a:rPr>
                <a:t>a</a:t>
              </a:r>
              <a:endParaRPr lang="en-US" sz="1600" dirty="0">
                <a:latin typeface="Arial"/>
                <a:cs typeface="Arial"/>
              </a:endParaRPr>
            </a:p>
          </p:txBody>
        </p:sp>
        <p:sp>
          <p:nvSpPr>
            <p:cNvPr id="72" name="Text Box 70"/>
            <p:cNvSpPr txBox="1">
              <a:spLocks noChangeArrowheads="1"/>
            </p:cNvSpPr>
            <p:nvPr/>
          </p:nvSpPr>
          <p:spPr bwMode="auto">
            <a:xfrm>
              <a:off x="4072" y="3293"/>
              <a:ext cx="407" cy="21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a:latin typeface="Arial"/>
                  <a:cs typeface="Arial"/>
                </a:rPr>
                <a:t>a + </a:t>
              </a:r>
              <a:r>
                <a:rPr lang="pl-PL" sz="1600" dirty="0" err="1">
                  <a:latin typeface="Arial"/>
                  <a:cs typeface="Arial"/>
                </a:rPr>
                <a:t>e</a:t>
              </a:r>
              <a:endParaRPr lang="en-US" sz="1600" dirty="0">
                <a:latin typeface="Arial"/>
                <a:cs typeface="Arial"/>
              </a:endParaRPr>
            </a:p>
          </p:txBody>
        </p:sp>
        <p:sp>
          <p:nvSpPr>
            <p:cNvPr id="73" name="Text Box 71"/>
            <p:cNvSpPr txBox="1">
              <a:spLocks noChangeArrowheads="1"/>
            </p:cNvSpPr>
            <p:nvPr/>
          </p:nvSpPr>
          <p:spPr bwMode="auto">
            <a:xfrm>
              <a:off x="3199" y="3557"/>
              <a:ext cx="619" cy="21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a:latin typeface="Arial"/>
                  <a:cs typeface="Arial"/>
                </a:rPr>
                <a:t>a + </a:t>
              </a:r>
              <a:r>
                <a:rPr lang="pl-PL" sz="1600" dirty="0" err="1">
                  <a:latin typeface="Arial"/>
                  <a:cs typeface="Arial"/>
                </a:rPr>
                <a:t>c</a:t>
              </a:r>
              <a:r>
                <a:rPr lang="pl-PL" sz="1600" dirty="0">
                  <a:latin typeface="Arial"/>
                  <a:cs typeface="Arial"/>
                </a:rPr>
                <a:t> + </a:t>
              </a:r>
              <a:r>
                <a:rPr lang="pl-PL" sz="1600" dirty="0" err="1">
                  <a:latin typeface="Arial"/>
                  <a:cs typeface="Arial"/>
                </a:rPr>
                <a:t>d</a:t>
              </a:r>
              <a:endParaRPr lang="en-US" sz="1600" dirty="0">
                <a:latin typeface="Arial"/>
                <a:cs typeface="Arial"/>
              </a:endParaRPr>
            </a:p>
          </p:txBody>
        </p:sp>
        <p:sp>
          <p:nvSpPr>
            <p:cNvPr id="74" name="Text Box 72"/>
            <p:cNvSpPr txBox="1">
              <a:spLocks noChangeArrowheads="1"/>
            </p:cNvSpPr>
            <p:nvPr/>
          </p:nvSpPr>
          <p:spPr bwMode="auto">
            <a:xfrm>
              <a:off x="2953" y="3293"/>
              <a:ext cx="400" cy="21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err="1">
                  <a:latin typeface="Arial"/>
                  <a:cs typeface="Arial"/>
                </a:rPr>
                <a:t>c</a:t>
              </a:r>
              <a:r>
                <a:rPr lang="pl-PL" sz="1600" dirty="0">
                  <a:latin typeface="Arial"/>
                  <a:cs typeface="Arial"/>
                </a:rPr>
                <a:t> + </a:t>
              </a:r>
              <a:r>
                <a:rPr lang="pl-PL" sz="1600" dirty="0" err="1">
                  <a:latin typeface="Arial"/>
                  <a:cs typeface="Arial"/>
                </a:rPr>
                <a:t>d</a:t>
              </a:r>
              <a:endParaRPr lang="en-US" sz="1600" dirty="0">
                <a:latin typeface="Arial"/>
                <a:cs typeface="Arial"/>
              </a:endParaRPr>
            </a:p>
          </p:txBody>
        </p:sp>
        <p:sp>
          <p:nvSpPr>
            <p:cNvPr id="75" name="Text Box 73"/>
            <p:cNvSpPr txBox="1">
              <a:spLocks noChangeArrowheads="1"/>
            </p:cNvSpPr>
            <p:nvPr/>
          </p:nvSpPr>
          <p:spPr bwMode="auto">
            <a:xfrm>
              <a:off x="2652" y="3701"/>
              <a:ext cx="407" cy="21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a:latin typeface="Arial"/>
                  <a:cs typeface="Arial"/>
                </a:rPr>
                <a:t>a + </a:t>
              </a:r>
              <a:r>
                <a:rPr lang="pl-PL" sz="1600" dirty="0" err="1">
                  <a:latin typeface="Arial"/>
                  <a:cs typeface="Arial"/>
                </a:rPr>
                <a:t>d</a:t>
              </a:r>
              <a:endParaRPr lang="en-US" sz="1600" dirty="0">
                <a:latin typeface="Arial"/>
                <a:cs typeface="Arial"/>
              </a:endParaRPr>
            </a:p>
          </p:txBody>
        </p:sp>
        <p:sp useBgFill="1">
          <p:nvSpPr>
            <p:cNvPr id="76" name="Text Box 74"/>
            <p:cNvSpPr txBox="1">
              <a:spLocks noChangeArrowheads="1"/>
            </p:cNvSpPr>
            <p:nvPr/>
          </p:nvSpPr>
          <p:spPr bwMode="auto">
            <a:xfrm>
              <a:off x="2239" y="3293"/>
              <a:ext cx="627" cy="213"/>
            </a:xfrm>
            <a:prstGeom prst="rect">
              <a:avLst/>
            </a:prstGeom>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a:latin typeface="Arial"/>
                  <a:cs typeface="Arial"/>
                </a:rPr>
                <a:t>a + </a:t>
              </a:r>
              <a:r>
                <a:rPr lang="pl-PL" sz="1600" dirty="0" err="1">
                  <a:latin typeface="Arial"/>
                  <a:cs typeface="Arial"/>
                </a:rPr>
                <a:t>b</a:t>
              </a:r>
              <a:r>
                <a:rPr lang="pl-PL" sz="1600" dirty="0">
                  <a:latin typeface="Arial"/>
                  <a:cs typeface="Arial"/>
                </a:rPr>
                <a:t> + </a:t>
              </a:r>
              <a:r>
                <a:rPr lang="pl-PL" sz="1600" dirty="0" err="1">
                  <a:latin typeface="Arial"/>
                  <a:cs typeface="Arial"/>
                </a:rPr>
                <a:t>e</a:t>
              </a:r>
              <a:endParaRPr lang="en-US" sz="1600" dirty="0">
                <a:latin typeface="Arial"/>
                <a:cs typeface="Arial"/>
              </a:endParaRPr>
            </a:p>
          </p:txBody>
        </p:sp>
        <p:sp>
          <p:nvSpPr>
            <p:cNvPr id="77" name="Text Box 75"/>
            <p:cNvSpPr txBox="1">
              <a:spLocks noChangeArrowheads="1"/>
            </p:cNvSpPr>
            <p:nvPr/>
          </p:nvSpPr>
          <p:spPr bwMode="auto">
            <a:xfrm>
              <a:off x="1376" y="3557"/>
              <a:ext cx="1058" cy="21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600" dirty="0">
                  <a:latin typeface="Arial"/>
                  <a:cs typeface="Arial"/>
                </a:rPr>
                <a:t>a + </a:t>
              </a:r>
              <a:r>
                <a:rPr lang="pl-PL" sz="1600" dirty="0" err="1">
                  <a:latin typeface="Arial"/>
                  <a:cs typeface="Arial"/>
                </a:rPr>
                <a:t>b</a:t>
              </a:r>
              <a:r>
                <a:rPr lang="pl-PL" sz="1600" dirty="0">
                  <a:latin typeface="Arial"/>
                  <a:cs typeface="Arial"/>
                </a:rPr>
                <a:t> + </a:t>
              </a:r>
              <a:r>
                <a:rPr lang="pl-PL" sz="1600" dirty="0" err="1">
                  <a:latin typeface="Arial"/>
                  <a:cs typeface="Arial"/>
                </a:rPr>
                <a:t>c</a:t>
              </a:r>
              <a:r>
                <a:rPr lang="pl-PL" sz="1600" dirty="0">
                  <a:latin typeface="Arial"/>
                  <a:cs typeface="Arial"/>
                </a:rPr>
                <a:t> + </a:t>
              </a:r>
              <a:r>
                <a:rPr lang="pl-PL" sz="1600" dirty="0" err="1">
                  <a:latin typeface="Arial"/>
                  <a:cs typeface="Arial"/>
                </a:rPr>
                <a:t>d</a:t>
              </a:r>
              <a:r>
                <a:rPr lang="pl-PL" sz="1600" dirty="0">
                  <a:latin typeface="Arial"/>
                  <a:cs typeface="Arial"/>
                </a:rPr>
                <a:t> + </a:t>
              </a:r>
              <a:r>
                <a:rPr lang="pl-PL" sz="1600" dirty="0" err="1">
                  <a:latin typeface="Arial"/>
                  <a:cs typeface="Arial"/>
                </a:rPr>
                <a:t>e</a:t>
              </a:r>
              <a:endParaRPr lang="en-US" sz="1600" dirty="0">
                <a:latin typeface="Arial"/>
                <a:cs typeface="Arial"/>
              </a:endParaRPr>
            </a:p>
          </p:txBody>
        </p:sp>
      </p:grpSp>
      <p:sp>
        <p:nvSpPr>
          <p:cNvPr id="78" name="Freeform 77"/>
          <p:cNvSpPr>
            <a:spLocks/>
          </p:cNvSpPr>
          <p:nvPr/>
        </p:nvSpPr>
        <p:spPr bwMode="auto">
          <a:xfrm>
            <a:off x="4960549" y="1365247"/>
            <a:ext cx="2832100" cy="815975"/>
          </a:xfrm>
          <a:custGeom>
            <a:avLst/>
            <a:gdLst/>
            <a:ahLst/>
            <a:cxnLst>
              <a:cxn ang="0">
                <a:pos x="0" y="514"/>
              </a:cxn>
              <a:cxn ang="0">
                <a:pos x="1480" y="514"/>
              </a:cxn>
              <a:cxn ang="0">
                <a:pos x="1480" y="2"/>
              </a:cxn>
              <a:cxn ang="0">
                <a:pos x="1241" y="0"/>
              </a:cxn>
            </a:cxnLst>
            <a:rect l="0" t="0" r="r" b="b"/>
            <a:pathLst>
              <a:path w="1480" h="514">
                <a:moveTo>
                  <a:pt x="0" y="514"/>
                </a:moveTo>
                <a:lnTo>
                  <a:pt x="1480" y="514"/>
                </a:lnTo>
                <a:lnTo>
                  <a:pt x="1480" y="2"/>
                </a:lnTo>
                <a:lnTo>
                  <a:pt x="1241" y="0"/>
                </a:lnTo>
              </a:path>
            </a:pathLst>
          </a:cu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79" name="Freeform 78"/>
          <p:cNvSpPr>
            <a:spLocks/>
          </p:cNvSpPr>
          <p:nvPr/>
        </p:nvSpPr>
        <p:spPr bwMode="auto">
          <a:xfrm>
            <a:off x="4395399" y="1366835"/>
            <a:ext cx="2682875" cy="814387"/>
          </a:xfrm>
          <a:custGeom>
            <a:avLst/>
            <a:gdLst/>
            <a:ahLst/>
            <a:cxnLst>
              <a:cxn ang="0">
                <a:pos x="1250" y="0"/>
              </a:cxn>
              <a:cxn ang="0">
                <a:pos x="0" y="1"/>
              </a:cxn>
              <a:cxn ang="0">
                <a:pos x="0" y="513"/>
              </a:cxn>
              <a:cxn ang="0">
                <a:pos x="162" y="513"/>
              </a:cxn>
            </a:cxnLst>
            <a:rect l="0" t="0" r="r" b="b"/>
            <a:pathLst>
              <a:path w="1250" h="513">
                <a:moveTo>
                  <a:pt x="1250" y="0"/>
                </a:moveTo>
                <a:lnTo>
                  <a:pt x="0" y="1"/>
                </a:lnTo>
                <a:lnTo>
                  <a:pt x="0" y="513"/>
                </a:lnTo>
                <a:lnTo>
                  <a:pt x="162" y="513"/>
                </a:lnTo>
              </a:path>
            </a:pathLst>
          </a:cu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86" name="Group 85"/>
          <p:cNvGrpSpPr>
            <a:grpSpLocks/>
          </p:cNvGrpSpPr>
          <p:nvPr/>
        </p:nvGrpSpPr>
        <p:grpSpPr bwMode="auto">
          <a:xfrm>
            <a:off x="7027474" y="1217610"/>
            <a:ext cx="304800" cy="304800"/>
            <a:chOff x="2544" y="1584"/>
            <a:chExt cx="192" cy="192"/>
          </a:xfrm>
        </p:grpSpPr>
        <p:sp>
          <p:nvSpPr>
            <p:cNvPr id="87" name="Oval 86"/>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noProof="1"/>
            </a:p>
          </p:txBody>
        </p:sp>
        <p:sp>
          <p:nvSpPr>
            <p:cNvPr id="88" name="Line 87"/>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noProof="1"/>
            </a:p>
          </p:txBody>
        </p:sp>
        <p:sp>
          <p:nvSpPr>
            <p:cNvPr id="89" name="Line 88"/>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noProof="1"/>
            </a:p>
          </p:txBody>
        </p:sp>
      </p:grpSp>
      <p:sp>
        <p:nvSpPr>
          <p:cNvPr id="90" name="Line 89"/>
          <p:cNvSpPr>
            <a:spLocks noChangeShapeType="1"/>
          </p:cNvSpPr>
          <p:nvPr/>
        </p:nvSpPr>
        <p:spPr bwMode="auto">
          <a:xfrm flipV="1">
            <a:off x="7181461" y="1538285"/>
            <a:ext cx="0" cy="647700"/>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91" name="AutoShape 73"/>
          <p:cNvSpPr>
            <a:spLocks noChangeArrowheads="1"/>
          </p:cNvSpPr>
          <p:nvPr/>
        </p:nvSpPr>
        <p:spPr bwMode="auto">
          <a:xfrm>
            <a:off x="4742834" y="190008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2" name="AutoShape 73"/>
          <p:cNvSpPr>
            <a:spLocks noChangeArrowheads="1"/>
          </p:cNvSpPr>
          <p:nvPr/>
        </p:nvSpPr>
        <p:spPr bwMode="auto">
          <a:xfrm>
            <a:off x="5259981" y="190008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smtClean="0">
              <a:solidFill>
                <a:srgbClr val="000000"/>
              </a:solidFill>
              <a:latin typeface="Arial"/>
            </a:endParaRPr>
          </a:p>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3" name="AutoShape 73"/>
          <p:cNvSpPr>
            <a:spLocks noChangeArrowheads="1"/>
          </p:cNvSpPr>
          <p:nvPr/>
        </p:nvSpPr>
        <p:spPr bwMode="auto">
          <a:xfrm>
            <a:off x="5777128" y="190008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smtClean="0">
              <a:solidFill>
                <a:srgbClr val="000000"/>
              </a:solidFill>
              <a:latin typeface="Arial"/>
            </a:endParaRPr>
          </a:p>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4" name="AutoShape 73"/>
          <p:cNvSpPr>
            <a:spLocks noChangeArrowheads="1"/>
          </p:cNvSpPr>
          <p:nvPr/>
        </p:nvSpPr>
        <p:spPr bwMode="auto">
          <a:xfrm>
            <a:off x="6294275" y="190008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smtClean="0">
              <a:solidFill>
                <a:srgbClr val="000000"/>
              </a:solidFill>
              <a:latin typeface="Arial"/>
            </a:endParaRPr>
          </a:p>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5" name="AutoShape 73"/>
          <p:cNvSpPr>
            <a:spLocks noChangeArrowheads="1"/>
          </p:cNvSpPr>
          <p:nvPr/>
        </p:nvSpPr>
        <p:spPr bwMode="auto">
          <a:xfrm>
            <a:off x="6811422" y="190008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smtClean="0">
              <a:solidFill>
                <a:srgbClr val="000000"/>
              </a:solidFill>
              <a:latin typeface="Arial"/>
            </a:endParaRPr>
          </a:p>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6" name="AutoShape 73"/>
          <p:cNvSpPr>
            <a:spLocks noChangeArrowheads="1"/>
          </p:cNvSpPr>
          <p:nvPr/>
        </p:nvSpPr>
        <p:spPr bwMode="auto">
          <a:xfrm>
            <a:off x="7328569" y="190008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smtClean="0">
              <a:solidFill>
                <a:srgbClr val="000000"/>
              </a:solidFill>
              <a:latin typeface="Arial"/>
            </a:endParaRPr>
          </a:p>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99" name="TextBox 98"/>
          <p:cNvSpPr txBox="1"/>
          <p:nvPr/>
        </p:nvSpPr>
        <p:spPr>
          <a:xfrm>
            <a:off x="7305810" y="1979484"/>
            <a:ext cx="298780" cy="338554"/>
          </a:xfrm>
          <a:prstGeom prst="rect">
            <a:avLst/>
          </a:prstGeom>
          <a:noFill/>
        </p:spPr>
        <p:txBody>
          <a:bodyPr wrap="none" rtlCol="0">
            <a:spAutoFit/>
          </a:bodyPr>
          <a:lstStyle/>
          <a:p>
            <a:r>
              <a:rPr lang="en-US" sz="1600" noProof="1" smtClean="0"/>
              <a:t>a</a:t>
            </a:r>
            <a:endParaRPr lang="en-US" sz="1600" noProof="1"/>
          </a:p>
        </p:txBody>
      </p:sp>
      <p:sp>
        <p:nvSpPr>
          <p:cNvPr id="100" name="TextBox 99"/>
          <p:cNvSpPr txBox="1"/>
          <p:nvPr/>
        </p:nvSpPr>
        <p:spPr>
          <a:xfrm>
            <a:off x="6790630" y="1979484"/>
            <a:ext cx="298780" cy="338554"/>
          </a:xfrm>
          <a:prstGeom prst="rect">
            <a:avLst/>
          </a:prstGeom>
          <a:noFill/>
        </p:spPr>
        <p:txBody>
          <a:bodyPr wrap="none" rtlCol="0">
            <a:spAutoFit/>
          </a:bodyPr>
          <a:lstStyle/>
          <a:p>
            <a:r>
              <a:rPr lang="en-US" sz="1600" noProof="1" smtClean="0"/>
              <a:t>b</a:t>
            </a:r>
            <a:endParaRPr lang="en-US" sz="1600" noProof="1"/>
          </a:p>
        </p:txBody>
      </p:sp>
      <p:sp>
        <p:nvSpPr>
          <p:cNvPr id="101" name="TextBox 100"/>
          <p:cNvSpPr txBox="1"/>
          <p:nvPr/>
        </p:nvSpPr>
        <p:spPr>
          <a:xfrm>
            <a:off x="6274183" y="1979484"/>
            <a:ext cx="287258" cy="338554"/>
          </a:xfrm>
          <a:prstGeom prst="rect">
            <a:avLst/>
          </a:prstGeom>
          <a:noFill/>
        </p:spPr>
        <p:txBody>
          <a:bodyPr wrap="none" rtlCol="0">
            <a:spAutoFit/>
          </a:bodyPr>
          <a:lstStyle/>
          <a:p>
            <a:r>
              <a:rPr lang="en-US" sz="1600" noProof="1" smtClean="0"/>
              <a:t>c</a:t>
            </a:r>
            <a:endParaRPr lang="en-US" sz="1600" noProof="1"/>
          </a:p>
        </p:txBody>
      </p:sp>
      <p:sp>
        <p:nvSpPr>
          <p:cNvPr id="102" name="TextBox 101"/>
          <p:cNvSpPr txBox="1"/>
          <p:nvPr/>
        </p:nvSpPr>
        <p:spPr>
          <a:xfrm>
            <a:off x="5752405" y="1979484"/>
            <a:ext cx="298780" cy="338554"/>
          </a:xfrm>
          <a:prstGeom prst="rect">
            <a:avLst/>
          </a:prstGeom>
          <a:noFill/>
        </p:spPr>
        <p:txBody>
          <a:bodyPr wrap="none" rtlCol="0">
            <a:spAutoFit/>
          </a:bodyPr>
          <a:lstStyle/>
          <a:p>
            <a:r>
              <a:rPr lang="en-US" sz="1600" noProof="1" smtClean="0"/>
              <a:t>d</a:t>
            </a:r>
            <a:endParaRPr lang="en-US" sz="1600" noProof="1"/>
          </a:p>
        </p:txBody>
      </p:sp>
      <p:sp>
        <p:nvSpPr>
          <p:cNvPr id="103" name="TextBox 102"/>
          <p:cNvSpPr txBox="1"/>
          <p:nvPr/>
        </p:nvSpPr>
        <p:spPr>
          <a:xfrm>
            <a:off x="5239037" y="1979484"/>
            <a:ext cx="298780" cy="338554"/>
          </a:xfrm>
          <a:prstGeom prst="rect">
            <a:avLst/>
          </a:prstGeom>
          <a:noFill/>
        </p:spPr>
        <p:txBody>
          <a:bodyPr wrap="none" rtlCol="0">
            <a:spAutoFit/>
          </a:bodyPr>
          <a:lstStyle/>
          <a:p>
            <a:r>
              <a:rPr lang="en-US" sz="1600" noProof="1" smtClean="0"/>
              <a:t>e</a:t>
            </a:r>
            <a:endParaRPr lang="en-US" sz="1600" noProof="1"/>
          </a:p>
        </p:txBody>
      </p:sp>
      <p:sp>
        <p:nvSpPr>
          <p:cNvPr id="104" name="TextBox 103"/>
          <p:cNvSpPr txBox="1"/>
          <p:nvPr/>
        </p:nvSpPr>
        <p:spPr>
          <a:xfrm>
            <a:off x="4743211" y="1979484"/>
            <a:ext cx="248786" cy="338554"/>
          </a:xfrm>
          <a:prstGeom prst="rect">
            <a:avLst/>
          </a:prstGeom>
          <a:noFill/>
        </p:spPr>
        <p:txBody>
          <a:bodyPr wrap="none" rtlCol="0">
            <a:spAutoFit/>
          </a:bodyPr>
          <a:lstStyle/>
          <a:p>
            <a:r>
              <a:rPr lang="en-US" sz="1600" noProof="1" smtClean="0"/>
              <a:t>f</a:t>
            </a:r>
            <a:endParaRPr lang="en-US" sz="1600" noProof="1"/>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up)">
                                      <p:cBhvr>
                                        <p:cTn id="7" dur="500"/>
                                        <p:tgtEl>
                                          <p:spTgt spid="7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up)">
                                      <p:cBhvr>
                                        <p:cTn id="1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Reseeding - example</a:t>
            </a:r>
            <a:endParaRPr lang="en-US" dirty="0"/>
          </a:p>
        </p:txBody>
      </p:sp>
      <p:sp>
        <p:nvSpPr>
          <p:cNvPr id="7" name="Text Box 13"/>
          <p:cNvSpPr txBox="1">
            <a:spLocks noChangeArrowheads="1"/>
          </p:cNvSpPr>
          <p:nvPr/>
        </p:nvSpPr>
        <p:spPr bwMode="auto">
          <a:xfrm>
            <a:off x="6349850" y="32956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4</a:t>
            </a:r>
            <a:endParaRPr lang="en-US" sz="2400" b="1"/>
          </a:p>
        </p:txBody>
      </p:sp>
      <p:sp>
        <p:nvSpPr>
          <p:cNvPr id="18" name="Text Box 57"/>
          <p:cNvSpPr txBox="1">
            <a:spLocks noChangeArrowheads="1"/>
          </p:cNvSpPr>
          <p:nvPr/>
        </p:nvSpPr>
        <p:spPr bwMode="auto">
          <a:xfrm>
            <a:off x="2362050" y="60515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1</a:t>
            </a:r>
            <a:endParaRPr lang="en-US" sz="2400" b="1"/>
          </a:p>
        </p:txBody>
      </p:sp>
      <p:sp>
        <p:nvSpPr>
          <p:cNvPr id="29" name="Text Box 68"/>
          <p:cNvSpPr txBox="1">
            <a:spLocks noChangeArrowheads="1"/>
          </p:cNvSpPr>
          <p:nvPr/>
        </p:nvSpPr>
        <p:spPr bwMode="auto">
          <a:xfrm>
            <a:off x="4546450" y="60515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3</a:t>
            </a:r>
            <a:endParaRPr lang="en-US" sz="2400" b="1"/>
          </a:p>
        </p:txBody>
      </p:sp>
      <p:sp>
        <p:nvSpPr>
          <p:cNvPr id="38" name="Text Box 92"/>
          <p:cNvSpPr txBox="1">
            <a:spLocks noChangeArrowheads="1"/>
          </p:cNvSpPr>
          <p:nvPr/>
        </p:nvSpPr>
        <p:spPr bwMode="auto">
          <a:xfrm>
            <a:off x="521829" y="1090555"/>
            <a:ext cx="1968808"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a</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endParaRPr lang="pl-PL" i="1" noProof="1">
              <a:latin typeface="Times New Roman" pitchFamily="-112" charset="0"/>
            </a:endParaRPr>
          </a:p>
        </p:txBody>
      </p:sp>
      <p:sp>
        <p:nvSpPr>
          <p:cNvPr id="39" name="Text Box 93"/>
          <p:cNvSpPr txBox="1">
            <a:spLocks noChangeArrowheads="1"/>
          </p:cNvSpPr>
          <p:nvPr/>
        </p:nvSpPr>
        <p:spPr bwMode="auto">
          <a:xfrm>
            <a:off x="7595183" y="1038176"/>
            <a:ext cx="712054" cy="2308324"/>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a:t>
            </a:r>
          </a:p>
          <a:p>
            <a:pPr algn="r" eaLnBrk="0" hangingPunct="0">
              <a:buClr>
                <a:srgbClr val="B31919"/>
              </a:buClr>
              <a:buSzPct val="125000"/>
            </a:pP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d</a:t>
            </a:r>
          </a:p>
          <a:p>
            <a:pPr algn="r" eaLnBrk="0" hangingPunct="0">
              <a:buClr>
                <a:srgbClr val="B31919"/>
              </a:buClr>
              <a:buSzPct val="125000"/>
            </a:pPr>
            <a:r>
              <a:rPr lang="pl-PL" i="1" noProof="1" smtClean="0">
                <a:latin typeface="Times New Roman" pitchFamily="-112" charset="0"/>
              </a:rPr>
              <a:t>c</a:t>
            </a:r>
          </a:p>
          <a:p>
            <a:pPr algn="r" eaLnBrk="0" hangingPunct="0">
              <a:buClr>
                <a:srgbClr val="B31919"/>
              </a:buClr>
              <a:buSzPct val="125000"/>
            </a:pPr>
            <a:r>
              <a:rPr lang="pl-PL" i="1" noProof="1" smtClean="0">
                <a:latin typeface="Times New Roman" pitchFamily="-112" charset="0"/>
              </a:rPr>
              <a:t>b</a:t>
            </a:r>
          </a:p>
          <a:p>
            <a:pPr algn="r" eaLnBrk="0" hangingPunct="0">
              <a:buClr>
                <a:srgbClr val="B31919"/>
              </a:buClr>
              <a:buSzPct val="125000"/>
            </a:pPr>
            <a:r>
              <a:rPr lang="pl-PL" i="1" noProof="1" smtClean="0">
                <a:latin typeface="Times New Roman" pitchFamily="-112" charset="0"/>
              </a:rPr>
              <a:t>a</a:t>
            </a:r>
            <a:endParaRPr lang="pl-PL" i="1" noProof="1">
              <a:latin typeface="Times New Roman" pitchFamily="-112" charset="0"/>
            </a:endParaRPr>
          </a:p>
        </p:txBody>
      </p:sp>
      <p:sp>
        <p:nvSpPr>
          <p:cNvPr id="40" name="Text Box 94"/>
          <p:cNvSpPr txBox="1">
            <a:spLocks noChangeArrowheads="1"/>
          </p:cNvSpPr>
          <p:nvPr/>
        </p:nvSpPr>
        <p:spPr bwMode="auto">
          <a:xfrm>
            <a:off x="5479980" y="1090555"/>
            <a:ext cx="998457"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endParaRPr lang="pl-PL" sz="2400" i="1" noProof="1" smtClean="0">
              <a:latin typeface="Times New Roman" pitchFamily="-112" charset="0"/>
            </a:endParaRPr>
          </a:p>
          <a:p>
            <a:pPr algn="r" eaLnBrk="0" hangingPunct="0">
              <a:buClr>
                <a:srgbClr val="B31919"/>
              </a:buClr>
              <a:buSzPct val="125000"/>
            </a:pP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e</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d</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lnSpc>
                <a:spcPct val="90000"/>
              </a:lnSpc>
              <a:buClr>
                <a:srgbClr val="B31919"/>
              </a:buClr>
              <a:buSzPct val="125000"/>
            </a:pP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endParaRPr lang="pl-PL" sz="2400" b="1" noProof="1"/>
          </a:p>
        </p:txBody>
      </p:sp>
      <p:sp>
        <p:nvSpPr>
          <p:cNvPr id="41" name="Text Box 95"/>
          <p:cNvSpPr txBox="1">
            <a:spLocks noChangeArrowheads="1"/>
          </p:cNvSpPr>
          <p:nvPr/>
        </p:nvSpPr>
        <p:spPr bwMode="auto">
          <a:xfrm>
            <a:off x="3033743" y="1090555"/>
            <a:ext cx="1647644"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 </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p>
          <a:p>
            <a:pPr algn="r" eaLnBrk="0" hangingPunct="0">
              <a:lnSpc>
                <a:spcPct val="90000"/>
              </a:lnSpc>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endParaRPr lang="pl-PL" i="1" noProof="1">
              <a:latin typeface="Times New Roman" pitchFamily="-112" charset="0"/>
            </a:endParaRPr>
          </a:p>
        </p:txBody>
      </p:sp>
      <p:sp>
        <p:nvSpPr>
          <p:cNvPr id="42" name="Text Box 96"/>
          <p:cNvSpPr txBox="1">
            <a:spLocks noChangeArrowheads="1"/>
          </p:cNvSpPr>
          <p:nvPr/>
        </p:nvSpPr>
        <p:spPr bwMode="auto">
          <a:xfrm>
            <a:off x="6988605" y="3848043"/>
            <a:ext cx="1318632"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d</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a:t>
            </a:r>
          </a:p>
          <a:p>
            <a:pPr algn="r" eaLnBrk="0" hangingPunct="0">
              <a:lnSpc>
                <a:spcPct val="90000"/>
              </a:lnSpc>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endParaRPr lang="pl-PL" sz="2400" b="1" noProof="1"/>
          </a:p>
        </p:txBody>
      </p:sp>
      <p:sp>
        <p:nvSpPr>
          <p:cNvPr id="43" name="Text Box 97"/>
          <p:cNvSpPr txBox="1">
            <a:spLocks noChangeArrowheads="1"/>
          </p:cNvSpPr>
          <p:nvPr/>
        </p:nvSpPr>
        <p:spPr bwMode="auto">
          <a:xfrm>
            <a:off x="5120907" y="3848043"/>
            <a:ext cx="1357530"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endParaRPr lang="pl-PL" sz="2400" b="1" noProof="1"/>
          </a:p>
        </p:txBody>
      </p:sp>
      <p:sp>
        <p:nvSpPr>
          <p:cNvPr id="44" name="Text Box 98"/>
          <p:cNvSpPr txBox="1">
            <a:spLocks noChangeArrowheads="1"/>
          </p:cNvSpPr>
          <p:nvPr/>
        </p:nvSpPr>
        <p:spPr bwMode="auto">
          <a:xfrm>
            <a:off x="3311033" y="3848043"/>
            <a:ext cx="1370354"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endParaRPr lang="pl-PL" sz="2400" i="1" noProof="1" smtClean="0">
              <a:latin typeface="Times New Roman" pitchFamily="-112" charset="0"/>
            </a:endParaRP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p>
          <a:p>
            <a:pPr algn="r" eaLnBrk="0" hangingPunct="0">
              <a:buClr>
                <a:srgbClr val="B31919"/>
              </a:buClr>
              <a:buSzPct val="125000"/>
            </a:pPr>
            <a:r>
              <a:rPr lang="pl-PL" i="1" noProof="1" smtClean="0">
                <a:latin typeface="Times New Roman" pitchFamily="-112" charset="0"/>
              </a:rPr>
              <a:t>c</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a:t>
            </a:r>
            <a:endParaRPr lang="pl-PL" sz="2400" b="1" noProof="1"/>
          </a:p>
        </p:txBody>
      </p:sp>
      <p:sp>
        <p:nvSpPr>
          <p:cNvPr id="45" name="Text Box 99"/>
          <p:cNvSpPr txBox="1">
            <a:spLocks noChangeArrowheads="1"/>
          </p:cNvSpPr>
          <p:nvPr/>
        </p:nvSpPr>
        <p:spPr bwMode="auto">
          <a:xfrm>
            <a:off x="850979" y="3848043"/>
            <a:ext cx="1639658" cy="2257541"/>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 </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buClr>
                <a:srgbClr val="B31919"/>
              </a:buClr>
              <a:buSzPct val="125000"/>
            </a:pPr>
            <a:r>
              <a:rPr lang="pl-PL" i="1" noProof="1" smtClean="0">
                <a:latin typeface="Times New Roman" pitchFamily="-112" charset="0"/>
              </a:rPr>
              <a:t>b</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e</a:t>
            </a:r>
          </a:p>
          <a:p>
            <a:pPr algn="r" eaLnBrk="0" hangingPunct="0">
              <a:lnSpc>
                <a:spcPct val="90000"/>
              </a:lnSpc>
              <a:buClr>
                <a:srgbClr val="B31919"/>
              </a:buClr>
              <a:buSzPct val="125000"/>
            </a:pPr>
            <a:r>
              <a:rPr lang="pl-PL" i="1" noProof="1" smtClean="0">
                <a:latin typeface="Times New Roman" pitchFamily="-112" charset="0"/>
              </a:rPr>
              <a:t>a</a:t>
            </a:r>
            <a:r>
              <a:rPr lang="pl-PL" noProof="1" smtClean="0">
                <a:latin typeface="Times New Roman" pitchFamily="-112" charset="0"/>
              </a:rPr>
              <a:t>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b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c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d </a:t>
            </a:r>
            <a:r>
              <a:rPr lang="pl-PL" sz="1400" b="1" noProof="1" smtClean="0">
                <a:latin typeface="Times New Roman" pitchFamily="-112" charset="0"/>
              </a:rPr>
              <a:t>+</a:t>
            </a:r>
            <a:r>
              <a:rPr lang="pl-PL" noProof="1" smtClean="0">
                <a:latin typeface="Times New Roman" pitchFamily="-112" charset="0"/>
              </a:rPr>
              <a:t> </a:t>
            </a:r>
            <a:r>
              <a:rPr lang="pl-PL" i="1" noProof="1" smtClean="0">
                <a:latin typeface="Times New Roman" pitchFamily="-112" charset="0"/>
              </a:rPr>
              <a:t>f</a:t>
            </a:r>
            <a:endParaRPr lang="pl-PL" sz="2400" b="1" noProof="1"/>
          </a:p>
        </p:txBody>
      </p:sp>
      <p:sp>
        <p:nvSpPr>
          <p:cNvPr id="48" name="Text Box 24"/>
          <p:cNvSpPr txBox="1">
            <a:spLocks noChangeArrowheads="1"/>
          </p:cNvSpPr>
          <p:nvPr/>
        </p:nvSpPr>
        <p:spPr bwMode="auto">
          <a:xfrm>
            <a:off x="8165950" y="32956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6</a:t>
            </a:r>
            <a:endParaRPr lang="en-US" sz="2400" b="1"/>
          </a:p>
        </p:txBody>
      </p:sp>
      <p:sp>
        <p:nvSpPr>
          <p:cNvPr id="67" name="Text Box 79"/>
          <p:cNvSpPr txBox="1">
            <a:spLocks noChangeArrowheads="1"/>
          </p:cNvSpPr>
          <p:nvPr/>
        </p:nvSpPr>
        <p:spPr bwMode="auto">
          <a:xfrm>
            <a:off x="6349850" y="60515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5</a:t>
            </a:r>
            <a:endParaRPr lang="en-US" sz="2400" b="1"/>
          </a:p>
        </p:txBody>
      </p:sp>
      <p:sp>
        <p:nvSpPr>
          <p:cNvPr id="78" name="Text Box 46"/>
          <p:cNvSpPr txBox="1">
            <a:spLocks noChangeArrowheads="1"/>
          </p:cNvSpPr>
          <p:nvPr/>
        </p:nvSpPr>
        <p:spPr bwMode="auto">
          <a:xfrm>
            <a:off x="2362050" y="32956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0</a:t>
            </a:r>
            <a:endParaRPr lang="en-US" sz="2400" b="1"/>
          </a:p>
        </p:txBody>
      </p:sp>
      <p:grpSp>
        <p:nvGrpSpPr>
          <p:cNvPr id="104" name="Group 103"/>
          <p:cNvGrpSpPr/>
          <p:nvPr/>
        </p:nvGrpSpPr>
        <p:grpSpPr>
          <a:xfrm>
            <a:off x="2519213" y="1149350"/>
            <a:ext cx="279399" cy="2171700"/>
            <a:chOff x="2006601" y="1174750"/>
            <a:chExt cx="444500" cy="2171700"/>
          </a:xfrm>
          <a:solidFill>
            <a:schemeClr val="bg1"/>
          </a:solidFill>
        </p:grpSpPr>
        <p:sp>
          <p:nvSpPr>
            <p:cNvPr id="70"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1"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2"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3"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4"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5"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6"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7"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79" name="Rectangle 103"/>
            <p:cNvSpPr>
              <a:spLocks noChangeArrowheads="1"/>
            </p:cNvSpPr>
            <p:nvPr/>
          </p:nvSpPr>
          <p:spPr bwMode="auto">
            <a:xfrm>
              <a:off x="2014538" y="1727200"/>
              <a:ext cx="433388"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a:solidFill>
                    <a:schemeClr val="bg1"/>
                  </a:solidFill>
                </a:rPr>
                <a:t>1</a:t>
              </a:r>
              <a:endParaRPr lang="en-US" sz="2400" dirty="0">
                <a:solidFill>
                  <a:schemeClr val="bg1"/>
                </a:solidFill>
              </a:endParaRPr>
            </a:p>
          </p:txBody>
        </p:sp>
      </p:grpSp>
      <p:sp>
        <p:nvSpPr>
          <p:cNvPr id="89" name="Text Box 90"/>
          <p:cNvSpPr txBox="1">
            <a:spLocks noChangeArrowheads="1"/>
          </p:cNvSpPr>
          <p:nvPr/>
        </p:nvSpPr>
        <p:spPr bwMode="auto">
          <a:xfrm>
            <a:off x="8165950" y="60515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7</a:t>
            </a:r>
            <a:endParaRPr lang="en-US" sz="2400" b="1"/>
          </a:p>
        </p:txBody>
      </p:sp>
      <p:sp>
        <p:nvSpPr>
          <p:cNvPr id="94" name="Text Box 35"/>
          <p:cNvSpPr txBox="1">
            <a:spLocks noChangeArrowheads="1"/>
          </p:cNvSpPr>
          <p:nvPr/>
        </p:nvSpPr>
        <p:spPr bwMode="auto">
          <a:xfrm>
            <a:off x="4546450" y="3295650"/>
            <a:ext cx="755650" cy="30480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b="1"/>
              <a:t>Scan 2</a:t>
            </a:r>
            <a:endParaRPr lang="en-US" sz="2400" b="1"/>
          </a:p>
        </p:txBody>
      </p:sp>
      <p:grpSp>
        <p:nvGrpSpPr>
          <p:cNvPr id="105" name="Group 104"/>
          <p:cNvGrpSpPr/>
          <p:nvPr/>
        </p:nvGrpSpPr>
        <p:grpSpPr>
          <a:xfrm>
            <a:off x="4666943" y="1165225"/>
            <a:ext cx="279399" cy="2171700"/>
            <a:chOff x="2006601" y="1174750"/>
            <a:chExt cx="444500" cy="2171700"/>
          </a:xfrm>
          <a:solidFill>
            <a:schemeClr val="bg1"/>
          </a:solidFill>
        </p:grpSpPr>
        <p:sp>
          <p:nvSpPr>
            <p:cNvPr id="106"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7"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08"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09"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0"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1"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2"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3"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4" name="Rectangle 103"/>
            <p:cNvSpPr>
              <a:spLocks noChangeArrowheads="1"/>
            </p:cNvSpPr>
            <p:nvPr/>
          </p:nvSpPr>
          <p:spPr bwMode="auto">
            <a:xfrm>
              <a:off x="2014538" y="2810524"/>
              <a:ext cx="433387"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smtClean="0">
                  <a:solidFill>
                    <a:schemeClr val="bg1"/>
                  </a:solidFill>
                </a:rPr>
                <a:t>0</a:t>
              </a:r>
              <a:endParaRPr lang="en-US" sz="2400" dirty="0">
                <a:solidFill>
                  <a:schemeClr val="bg1"/>
                </a:solidFill>
              </a:endParaRPr>
            </a:p>
          </p:txBody>
        </p:sp>
      </p:grpSp>
      <p:grpSp>
        <p:nvGrpSpPr>
          <p:cNvPr id="115" name="Group 114"/>
          <p:cNvGrpSpPr/>
          <p:nvPr/>
        </p:nvGrpSpPr>
        <p:grpSpPr>
          <a:xfrm>
            <a:off x="8315374" y="1143000"/>
            <a:ext cx="279399" cy="2171700"/>
            <a:chOff x="2006601" y="1174750"/>
            <a:chExt cx="444500" cy="2171700"/>
          </a:xfrm>
          <a:solidFill>
            <a:schemeClr val="bg1"/>
          </a:solidFill>
        </p:grpSpPr>
        <p:sp>
          <p:nvSpPr>
            <p:cNvPr id="116"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7"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8"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19"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20"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21"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22"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23"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24" name="Rectangle 103"/>
            <p:cNvSpPr>
              <a:spLocks noChangeArrowheads="1"/>
            </p:cNvSpPr>
            <p:nvPr/>
          </p:nvSpPr>
          <p:spPr bwMode="auto">
            <a:xfrm>
              <a:off x="2014538" y="2536580"/>
              <a:ext cx="433387"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a:solidFill>
                    <a:schemeClr val="bg1"/>
                  </a:solidFill>
                </a:rPr>
                <a:t>1</a:t>
              </a:r>
              <a:endParaRPr lang="en-US" sz="2400" dirty="0">
                <a:solidFill>
                  <a:schemeClr val="bg1"/>
                </a:solidFill>
              </a:endParaRPr>
            </a:p>
          </p:txBody>
        </p:sp>
      </p:grpSp>
      <p:grpSp>
        <p:nvGrpSpPr>
          <p:cNvPr id="135" name="Group 134"/>
          <p:cNvGrpSpPr/>
          <p:nvPr/>
        </p:nvGrpSpPr>
        <p:grpSpPr>
          <a:xfrm>
            <a:off x="6498055" y="3922713"/>
            <a:ext cx="279399" cy="2171700"/>
            <a:chOff x="2006601" y="1174750"/>
            <a:chExt cx="444500" cy="2171700"/>
          </a:xfrm>
          <a:solidFill>
            <a:schemeClr val="bg1"/>
          </a:solidFill>
        </p:grpSpPr>
        <p:sp>
          <p:nvSpPr>
            <p:cNvPr id="136"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37"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38"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39"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0"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1"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2"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3"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4" name="Rectangle 103"/>
            <p:cNvSpPr>
              <a:spLocks noChangeArrowheads="1"/>
            </p:cNvSpPr>
            <p:nvPr/>
          </p:nvSpPr>
          <p:spPr bwMode="auto">
            <a:xfrm>
              <a:off x="2014538" y="2275088"/>
              <a:ext cx="433387"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smtClean="0">
                  <a:solidFill>
                    <a:schemeClr val="bg1"/>
                  </a:solidFill>
                </a:rPr>
                <a:t>0</a:t>
              </a:r>
              <a:endParaRPr lang="en-US" sz="2400" dirty="0">
                <a:solidFill>
                  <a:schemeClr val="bg1"/>
                </a:solidFill>
              </a:endParaRPr>
            </a:p>
          </p:txBody>
        </p:sp>
      </p:grpSp>
      <p:grpSp>
        <p:nvGrpSpPr>
          <p:cNvPr id="145" name="Group 144"/>
          <p:cNvGrpSpPr/>
          <p:nvPr/>
        </p:nvGrpSpPr>
        <p:grpSpPr>
          <a:xfrm>
            <a:off x="4666943" y="3932238"/>
            <a:ext cx="279399" cy="2171700"/>
            <a:chOff x="2006601" y="1174750"/>
            <a:chExt cx="444500" cy="2171700"/>
          </a:xfrm>
          <a:solidFill>
            <a:schemeClr val="bg1"/>
          </a:solidFill>
        </p:grpSpPr>
        <p:sp>
          <p:nvSpPr>
            <p:cNvPr id="146"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47"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8"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49"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50"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51"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52"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53"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grpSp>
      <p:grpSp>
        <p:nvGrpSpPr>
          <p:cNvPr id="155" name="Group 154"/>
          <p:cNvGrpSpPr/>
          <p:nvPr/>
        </p:nvGrpSpPr>
        <p:grpSpPr>
          <a:xfrm>
            <a:off x="2519213" y="3906838"/>
            <a:ext cx="279399" cy="2171700"/>
            <a:chOff x="2006601" y="1174750"/>
            <a:chExt cx="444500" cy="2171700"/>
          </a:xfrm>
          <a:solidFill>
            <a:schemeClr val="bg1"/>
          </a:solidFill>
        </p:grpSpPr>
        <p:sp>
          <p:nvSpPr>
            <p:cNvPr id="156"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57"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58"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59"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60"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61"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62"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63"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grpSp>
      <p:grpSp>
        <p:nvGrpSpPr>
          <p:cNvPr id="165" name="Group 164"/>
          <p:cNvGrpSpPr/>
          <p:nvPr/>
        </p:nvGrpSpPr>
        <p:grpSpPr>
          <a:xfrm>
            <a:off x="6498055" y="1149350"/>
            <a:ext cx="279399" cy="2171700"/>
            <a:chOff x="2006601" y="1174750"/>
            <a:chExt cx="444500" cy="2171700"/>
          </a:xfrm>
          <a:solidFill>
            <a:schemeClr val="bg1"/>
          </a:solidFill>
        </p:grpSpPr>
        <p:sp>
          <p:nvSpPr>
            <p:cNvPr id="166"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67"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68"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69"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70"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71"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72"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173"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grpSp>
      <p:grpSp>
        <p:nvGrpSpPr>
          <p:cNvPr id="175" name="Group 174"/>
          <p:cNvGrpSpPr/>
          <p:nvPr/>
        </p:nvGrpSpPr>
        <p:grpSpPr>
          <a:xfrm>
            <a:off x="8314382" y="3913188"/>
            <a:ext cx="280391" cy="2171700"/>
            <a:chOff x="8399418" y="3938588"/>
            <a:chExt cx="280391" cy="2171700"/>
          </a:xfrm>
        </p:grpSpPr>
        <p:sp>
          <p:nvSpPr>
            <p:cNvPr id="126" name="Rectangle 38"/>
            <p:cNvSpPr>
              <a:spLocks noChangeArrowheads="1"/>
            </p:cNvSpPr>
            <p:nvPr/>
          </p:nvSpPr>
          <p:spPr bwMode="auto">
            <a:xfrm>
              <a:off x="8399418" y="3938588"/>
              <a:ext cx="279399" cy="2171700"/>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7" name="Line 39"/>
            <p:cNvSpPr>
              <a:spLocks noChangeShapeType="1"/>
            </p:cNvSpPr>
            <p:nvPr/>
          </p:nvSpPr>
          <p:spPr bwMode="auto">
            <a:xfrm>
              <a:off x="8407401" y="4205288"/>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28" name="Line 40"/>
            <p:cNvSpPr>
              <a:spLocks noChangeShapeType="1"/>
            </p:cNvSpPr>
            <p:nvPr/>
          </p:nvSpPr>
          <p:spPr bwMode="auto">
            <a:xfrm>
              <a:off x="8407401" y="4475163"/>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29" name="Line 41"/>
            <p:cNvSpPr>
              <a:spLocks noChangeShapeType="1"/>
            </p:cNvSpPr>
            <p:nvPr/>
          </p:nvSpPr>
          <p:spPr bwMode="auto">
            <a:xfrm>
              <a:off x="8407401" y="4746626"/>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30" name="Line 42"/>
            <p:cNvSpPr>
              <a:spLocks noChangeShapeType="1"/>
            </p:cNvSpPr>
            <p:nvPr/>
          </p:nvSpPr>
          <p:spPr bwMode="auto">
            <a:xfrm>
              <a:off x="8407401" y="5018088"/>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31" name="Line 43"/>
            <p:cNvSpPr>
              <a:spLocks noChangeShapeType="1"/>
            </p:cNvSpPr>
            <p:nvPr/>
          </p:nvSpPr>
          <p:spPr bwMode="auto">
            <a:xfrm>
              <a:off x="8407401" y="5287963"/>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32" name="Line 44"/>
            <p:cNvSpPr>
              <a:spLocks noChangeShapeType="1"/>
            </p:cNvSpPr>
            <p:nvPr/>
          </p:nvSpPr>
          <p:spPr bwMode="auto">
            <a:xfrm>
              <a:off x="8407401" y="5559426"/>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33" name="Line 45"/>
            <p:cNvSpPr>
              <a:spLocks noChangeShapeType="1"/>
            </p:cNvSpPr>
            <p:nvPr/>
          </p:nvSpPr>
          <p:spPr bwMode="auto">
            <a:xfrm>
              <a:off x="8407401" y="5834063"/>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134" name="Rectangle 103"/>
            <p:cNvSpPr>
              <a:spLocks noChangeArrowheads="1"/>
            </p:cNvSpPr>
            <p:nvPr/>
          </p:nvSpPr>
          <p:spPr bwMode="auto">
            <a:xfrm>
              <a:off x="8404407" y="4764982"/>
              <a:ext cx="272414"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a:solidFill>
                    <a:schemeClr val="bg1"/>
                  </a:solidFill>
                </a:rPr>
                <a:t>1</a:t>
              </a:r>
              <a:endParaRPr lang="en-US" sz="2400" dirty="0">
                <a:solidFill>
                  <a:schemeClr val="bg1"/>
                </a:solidFill>
              </a:endParaRPr>
            </a:p>
          </p:txBody>
        </p:sp>
        <p:sp>
          <p:nvSpPr>
            <p:cNvPr id="174" name="Rectangle 103"/>
            <p:cNvSpPr>
              <a:spLocks noChangeArrowheads="1"/>
            </p:cNvSpPr>
            <p:nvPr/>
          </p:nvSpPr>
          <p:spPr bwMode="auto">
            <a:xfrm>
              <a:off x="8407395" y="5303394"/>
              <a:ext cx="272414"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smtClean="0">
                  <a:solidFill>
                    <a:schemeClr val="bg1"/>
                  </a:solidFill>
                </a:rPr>
                <a:t>0</a:t>
              </a:r>
              <a:endParaRPr lang="en-US" sz="24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Solving linear equations</a:t>
            </a:r>
            <a:endParaRPr lang="en-US" dirty="0"/>
          </a:p>
        </p:txBody>
      </p:sp>
      <p:sp>
        <p:nvSpPr>
          <p:cNvPr id="5" name="Text Box 3"/>
          <p:cNvSpPr txBox="1">
            <a:spLocks noChangeArrowheads="1"/>
          </p:cNvSpPr>
          <p:nvPr/>
        </p:nvSpPr>
        <p:spPr bwMode="auto">
          <a:xfrm>
            <a:off x="460702" y="889950"/>
            <a:ext cx="2504748" cy="2677656"/>
          </a:xfrm>
          <a:prstGeom prst="rect">
            <a:avLst/>
          </a:prstGeom>
          <a:noFill/>
          <a:ln w="9525">
            <a:noFill/>
            <a:miter lim="800000"/>
            <a:headEnd/>
            <a:tailEnd/>
          </a:ln>
          <a:effectLst/>
        </p:spPr>
        <p:txBody>
          <a:bodyPr wrap="square" anchor="ctr">
            <a:prstTxWarp prst="textNoShape">
              <a:avLst/>
            </a:prstTxWarp>
            <a:spAutoFit/>
          </a:bodyPr>
          <a:lstStyle/>
          <a:p>
            <a:pPr algn="r" eaLnBrk="0" hangingPunct="0">
              <a:spcBef>
                <a:spcPct val="20000"/>
              </a:spcBef>
              <a:buClr>
                <a:srgbClr val="B31919"/>
              </a:buClr>
              <a:buSzPct val="125000"/>
            </a:pPr>
            <a:r>
              <a:rPr lang="pl-PL" sz="2400" b="1" i="1" noProof="1" smtClean="0">
                <a:solidFill>
                  <a:srgbClr val="FF3300"/>
                </a:solidFill>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solidFill>
                  <a:srgbClr val="FF3300"/>
                </a:solidFill>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solidFill>
                  <a:srgbClr val="FF3300"/>
                </a:solidFill>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solidFill>
                  <a:srgbClr val="FF3300"/>
                </a:solidFill>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endParaRPr lang="pl-PL" sz="2400" noProof="1">
              <a:latin typeface="Times New Roman" pitchFamily="-112" charset="0"/>
            </a:endParaRPr>
          </a:p>
        </p:txBody>
      </p:sp>
      <p:sp>
        <p:nvSpPr>
          <p:cNvPr id="6" name="Text Box 4"/>
          <p:cNvSpPr txBox="1">
            <a:spLocks noChangeArrowheads="1"/>
          </p:cNvSpPr>
          <p:nvPr/>
        </p:nvSpPr>
        <p:spPr bwMode="auto">
          <a:xfrm>
            <a:off x="3556000" y="889950"/>
            <a:ext cx="2051050" cy="2677656"/>
          </a:xfrm>
          <a:prstGeom prst="rect">
            <a:avLst/>
          </a:prstGeom>
          <a:noFill/>
          <a:ln w="9525">
            <a:noFill/>
            <a:miter lim="800000"/>
            <a:headEnd/>
            <a:tailEnd/>
          </a:ln>
          <a:effectLst/>
        </p:spPr>
        <p:txBody>
          <a:bodyPr wrap="square" anchor="ctr">
            <a:prstTxWarp prst="textNoShape">
              <a:avLst/>
            </a:prstTxWarp>
            <a:spAutoFit/>
          </a:bodyPr>
          <a:lstStyle/>
          <a:p>
            <a:pPr algn="r" eaLnBrk="0" hangingPunct="0">
              <a:spcBef>
                <a:spcPct val="20000"/>
              </a:spcBef>
              <a:buClr>
                <a:srgbClr val="B31919"/>
              </a:buClr>
              <a:buSzPct val="125000"/>
            </a:pPr>
            <a:r>
              <a:rPr lang="pl-PL" sz="2400" i="1" noProof="1" smtClean="0">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b="1" i="1" noProof="1" smtClean="0">
                <a:solidFill>
                  <a:srgbClr val="FF3300"/>
                </a:solidFill>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solidFill>
                  <a:srgbClr val="FF3300"/>
                </a:solidFill>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solidFill>
                  <a:srgbClr val="FF3300"/>
                </a:solidFill>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endParaRPr lang="pl-PL" sz="2400" noProof="1">
              <a:latin typeface="Times New Roman" pitchFamily="-112" charset="0"/>
            </a:endParaRPr>
          </a:p>
        </p:txBody>
      </p:sp>
      <p:sp>
        <p:nvSpPr>
          <p:cNvPr id="7" name="Text Box 5"/>
          <p:cNvSpPr txBox="1">
            <a:spLocks noChangeArrowheads="1"/>
          </p:cNvSpPr>
          <p:nvPr/>
        </p:nvSpPr>
        <p:spPr bwMode="auto">
          <a:xfrm>
            <a:off x="6426200" y="889950"/>
            <a:ext cx="1835150" cy="2677656"/>
          </a:xfrm>
          <a:prstGeom prst="rect">
            <a:avLst/>
          </a:prstGeom>
          <a:noFill/>
          <a:ln w="9525">
            <a:noFill/>
            <a:miter lim="800000"/>
            <a:headEnd/>
            <a:tailEnd/>
          </a:ln>
          <a:effectLst/>
        </p:spPr>
        <p:txBody>
          <a:bodyPr wrap="square" anchor="ctr">
            <a:prstTxWarp prst="textNoShape">
              <a:avLst/>
            </a:prstTxWarp>
            <a:spAutoFit/>
          </a:bodyPr>
          <a:lstStyle/>
          <a:p>
            <a:pPr algn="r" eaLnBrk="0" hangingPunct="0">
              <a:spcBef>
                <a:spcPct val="20000"/>
              </a:spcBef>
              <a:buClr>
                <a:srgbClr val="B31919"/>
              </a:buClr>
              <a:buSzPct val="125000"/>
            </a:pPr>
            <a:r>
              <a:rPr lang="pl-PL" sz="2400" i="1" noProof="1" smtClean="0">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b="1" i="1" noProof="1" smtClean="0">
                <a:solidFill>
                  <a:srgbClr val="FF3300"/>
                </a:solidFill>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solidFill>
                  <a:srgbClr val="FF3300"/>
                </a:solidFill>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solidFill>
                  <a:srgbClr val="FF3300"/>
                </a:solidFill>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endParaRPr lang="pl-PL" sz="2400" noProof="1">
              <a:latin typeface="Times New Roman" pitchFamily="-112" charset="0"/>
            </a:endParaRPr>
          </a:p>
        </p:txBody>
      </p:sp>
      <p:sp>
        <p:nvSpPr>
          <p:cNvPr id="8" name="Text Box 6"/>
          <p:cNvSpPr txBox="1">
            <a:spLocks noChangeArrowheads="1"/>
          </p:cNvSpPr>
          <p:nvPr/>
        </p:nvSpPr>
        <p:spPr bwMode="auto">
          <a:xfrm>
            <a:off x="1742915" y="3790385"/>
            <a:ext cx="1222535" cy="2677656"/>
          </a:xfrm>
          <a:prstGeom prst="rect">
            <a:avLst/>
          </a:prstGeom>
          <a:noFill/>
          <a:ln w="9525">
            <a:noFill/>
            <a:miter lim="800000"/>
            <a:headEnd/>
            <a:tailEnd/>
          </a:ln>
          <a:effectLst/>
        </p:spPr>
        <p:txBody>
          <a:bodyPr wrap="none" anchor="ctr">
            <a:prstTxWarp prst="textNoShape">
              <a:avLst/>
            </a:prstTxWarp>
            <a:spAutoFit/>
          </a:bodyPr>
          <a:lstStyle/>
          <a:p>
            <a:pPr algn="r" eaLnBrk="0" hangingPunct="0">
              <a:spcBef>
                <a:spcPct val="20000"/>
              </a:spcBef>
              <a:buClr>
                <a:srgbClr val="B31919"/>
              </a:buClr>
              <a:buSzPct val="125000"/>
            </a:pPr>
            <a:r>
              <a:rPr lang="pl-PL" sz="2400" i="1" noProof="1" smtClean="0">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b="1" i="1" noProof="1" smtClean="0">
                <a:solidFill>
                  <a:srgbClr val="FF3300"/>
                </a:solidFill>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solidFill>
                  <a:srgbClr val="FF3300"/>
                </a:solidFill>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endParaRPr lang="pl-PL" sz="2400" noProof="1">
              <a:latin typeface="Times New Roman" pitchFamily="-112" charset="0"/>
            </a:endParaRPr>
          </a:p>
        </p:txBody>
      </p:sp>
      <p:sp>
        <p:nvSpPr>
          <p:cNvPr id="9" name="Text Box 7"/>
          <p:cNvSpPr txBox="1">
            <a:spLocks noChangeArrowheads="1"/>
          </p:cNvSpPr>
          <p:nvPr/>
        </p:nvSpPr>
        <p:spPr bwMode="auto">
          <a:xfrm>
            <a:off x="4384515" y="3790385"/>
            <a:ext cx="1222535" cy="2677656"/>
          </a:xfrm>
          <a:prstGeom prst="rect">
            <a:avLst/>
          </a:prstGeom>
          <a:noFill/>
          <a:ln w="9525">
            <a:noFill/>
            <a:miter lim="800000"/>
            <a:headEnd/>
            <a:tailEnd/>
          </a:ln>
          <a:effectLst/>
        </p:spPr>
        <p:txBody>
          <a:bodyPr wrap="none" anchor="ctr">
            <a:prstTxWarp prst="textNoShape">
              <a:avLst/>
            </a:prstTxWarp>
            <a:spAutoFit/>
          </a:bodyPr>
          <a:lstStyle/>
          <a:p>
            <a:pPr algn="r" eaLnBrk="0" hangingPunct="0">
              <a:spcBef>
                <a:spcPct val="20000"/>
              </a:spcBef>
              <a:buClr>
                <a:srgbClr val="B31919"/>
              </a:buClr>
              <a:buSzPct val="125000"/>
            </a:pPr>
            <a:r>
              <a:rPr lang="pl-PL" sz="2400" i="1" noProof="1" smtClean="0">
                <a:latin typeface="Times New Roman" pitchFamily="-112" charset="0"/>
              </a:rPr>
              <a:t>c</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b</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latin typeface="Times New Roman" pitchFamily="-112" charset="0"/>
              </a:rPr>
              <a:t>a</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i="1" noProof="1" smtClean="0">
                <a:latin typeface="Times New Roman" pitchFamily="-112" charset="0"/>
              </a:rPr>
              <a:t>d</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solidFill>
                  <a:srgbClr val="FF3300"/>
                </a:solidFill>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0</a:t>
            </a:r>
          </a:p>
          <a:p>
            <a:pPr algn="r" eaLnBrk="0" hangingPunct="0">
              <a:spcBef>
                <a:spcPct val="20000"/>
              </a:spcBef>
              <a:buClr>
                <a:srgbClr val="B31919"/>
              </a:buClr>
              <a:buSzPct val="125000"/>
            </a:pPr>
            <a:r>
              <a:rPr lang="pl-PL" sz="2400" b="1" i="1" noProof="1" smtClean="0">
                <a:solidFill>
                  <a:srgbClr val="FF3300"/>
                </a:solidFill>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a:t>
            </a:r>
            <a:r>
              <a:rPr lang="pl-PL" sz="2400" i="1" noProof="1" smtClean="0">
                <a:latin typeface="Times New Roman" pitchFamily="-112" charset="0"/>
              </a:rPr>
              <a:t>f</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p>
          <a:p>
            <a:pPr algn="r" eaLnBrk="0" hangingPunct="0">
              <a:spcBef>
                <a:spcPct val="20000"/>
              </a:spcBef>
              <a:buClr>
                <a:srgbClr val="B31919"/>
              </a:buClr>
              <a:buSzPct val="125000"/>
            </a:pPr>
            <a:r>
              <a:rPr lang="pl-PL" sz="2400" i="1" noProof="1" smtClean="0">
                <a:solidFill>
                  <a:srgbClr val="FF3300"/>
                </a:solidFill>
                <a:latin typeface="Times New Roman" pitchFamily="-112" charset="0"/>
              </a:rPr>
              <a:t>e</a:t>
            </a:r>
            <a:r>
              <a:rPr lang="pl-PL" sz="2400" noProof="1" smtClean="0">
                <a:latin typeface="Times New Roman" pitchFamily="-112" charset="0"/>
              </a:rPr>
              <a:t> </a:t>
            </a:r>
            <a:r>
              <a:rPr lang="pl-PL" b="1" noProof="1" smtClean="0">
                <a:latin typeface="Times New Roman" pitchFamily="-112" charset="0"/>
              </a:rPr>
              <a:t>=</a:t>
            </a:r>
            <a:r>
              <a:rPr lang="pl-PL" sz="2400" noProof="1" smtClean="0">
                <a:latin typeface="Times New Roman" pitchFamily="-112" charset="0"/>
              </a:rPr>
              <a:t> 1</a:t>
            </a:r>
            <a:endParaRPr lang="pl-PL" sz="2400" noProof="1">
              <a:latin typeface="Times New Roman" pitchFamily="-112" charset="0"/>
            </a:endParaRPr>
          </a:p>
        </p:txBody>
      </p:sp>
      <p:sp>
        <p:nvSpPr>
          <p:cNvPr id="10" name="Text Box 8"/>
          <p:cNvSpPr txBox="1">
            <a:spLocks noChangeArrowheads="1"/>
          </p:cNvSpPr>
          <p:nvPr/>
        </p:nvSpPr>
        <p:spPr bwMode="auto">
          <a:xfrm>
            <a:off x="7090111" y="3790385"/>
            <a:ext cx="1171239" cy="2677656"/>
          </a:xfrm>
          <a:prstGeom prst="rect">
            <a:avLst/>
          </a:prstGeom>
          <a:noFill/>
          <a:ln w="9525">
            <a:noFill/>
            <a:miter lim="800000"/>
            <a:headEnd/>
            <a:tailEnd/>
          </a:ln>
          <a:effectLst/>
        </p:spPr>
        <p:txBody>
          <a:bodyPr wrap="none" anchor="ctr">
            <a:prstTxWarp prst="textNoShape">
              <a:avLst/>
            </a:prstTxWarp>
            <a:spAutoFit/>
          </a:bodyPr>
          <a:lstStyle/>
          <a:p>
            <a:pPr algn="r" eaLnBrk="0" hangingPunct="0">
              <a:spcBef>
                <a:spcPct val="20000"/>
              </a:spcBef>
              <a:buClr>
                <a:srgbClr val="B31919"/>
              </a:buClr>
              <a:buSzPct val="125000"/>
            </a:pPr>
            <a:r>
              <a:rPr lang="en-US" sz="2400" i="1" noProof="1" smtClean="0">
                <a:latin typeface="Times New Roman" pitchFamily="-112" charset="0"/>
              </a:rPr>
              <a:t>c</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1</a:t>
            </a:r>
          </a:p>
          <a:p>
            <a:pPr algn="r" eaLnBrk="0" hangingPunct="0">
              <a:spcBef>
                <a:spcPct val="20000"/>
              </a:spcBef>
              <a:buClr>
                <a:srgbClr val="B31919"/>
              </a:buClr>
              <a:buSzPct val="125000"/>
            </a:pPr>
            <a:r>
              <a:rPr lang="en-US" sz="2400" i="1" noProof="1" smtClean="0">
                <a:latin typeface="Times New Roman" pitchFamily="-112" charset="0"/>
              </a:rPr>
              <a:t>b</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a:t>
            </a:r>
            <a:r>
              <a:rPr lang="en-US" sz="2400" i="1" noProof="1" smtClean="0">
                <a:solidFill>
                  <a:srgbClr val="FF3300"/>
                </a:solidFill>
                <a:latin typeface="Times New Roman" pitchFamily="-112" charset="0"/>
              </a:rPr>
              <a:t>f</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1</a:t>
            </a:r>
          </a:p>
          <a:p>
            <a:pPr algn="r" eaLnBrk="0" hangingPunct="0">
              <a:spcBef>
                <a:spcPct val="20000"/>
              </a:spcBef>
              <a:buClr>
                <a:srgbClr val="B31919"/>
              </a:buClr>
              <a:buSzPct val="125000"/>
            </a:pPr>
            <a:r>
              <a:rPr lang="en-US" sz="2400" i="1" noProof="1" smtClean="0">
                <a:latin typeface="Times New Roman" pitchFamily="-112" charset="0"/>
              </a:rPr>
              <a:t>a</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a:t>
            </a:r>
            <a:r>
              <a:rPr lang="en-US" sz="2400" i="1" noProof="1" smtClean="0">
                <a:solidFill>
                  <a:srgbClr val="FF3300"/>
                </a:solidFill>
                <a:latin typeface="Times New Roman" pitchFamily="-112" charset="0"/>
              </a:rPr>
              <a:t>f</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0</a:t>
            </a:r>
          </a:p>
          <a:p>
            <a:pPr algn="r" eaLnBrk="0" hangingPunct="0">
              <a:spcBef>
                <a:spcPct val="20000"/>
              </a:spcBef>
              <a:buClr>
                <a:srgbClr val="B31919"/>
              </a:buClr>
              <a:buSzPct val="125000"/>
            </a:pPr>
            <a:r>
              <a:rPr lang="en-US" sz="2400" i="1" noProof="1" smtClean="0">
                <a:latin typeface="Times New Roman" pitchFamily="-112" charset="0"/>
              </a:rPr>
              <a:t>d</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a:t>
            </a:r>
            <a:r>
              <a:rPr lang="en-US" sz="2400" i="1" noProof="1" smtClean="0">
                <a:solidFill>
                  <a:srgbClr val="FF3300"/>
                </a:solidFill>
                <a:latin typeface="Times New Roman" pitchFamily="-112" charset="0"/>
              </a:rPr>
              <a:t>f</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1</a:t>
            </a:r>
          </a:p>
          <a:p>
            <a:pPr algn="r" eaLnBrk="0" hangingPunct="0">
              <a:spcBef>
                <a:spcPct val="20000"/>
              </a:spcBef>
              <a:buClr>
                <a:srgbClr val="B31919"/>
              </a:buClr>
              <a:buSzPct val="125000"/>
            </a:pPr>
            <a:r>
              <a:rPr lang="en-US" sz="2400" i="1" noProof="1" smtClean="0">
                <a:latin typeface="Times New Roman" pitchFamily="-112" charset="0"/>
              </a:rPr>
              <a:t>e</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a:t>
            </a:r>
            <a:r>
              <a:rPr lang="en-US" sz="2400" i="1" noProof="1" smtClean="0">
                <a:solidFill>
                  <a:srgbClr val="FF3300"/>
                </a:solidFill>
                <a:latin typeface="Times New Roman" pitchFamily="-112" charset="0"/>
              </a:rPr>
              <a:t>f</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1</a:t>
            </a:r>
          </a:p>
          <a:p>
            <a:pPr algn="r" eaLnBrk="0" hangingPunct="0">
              <a:spcBef>
                <a:spcPct val="20000"/>
              </a:spcBef>
              <a:buClr>
                <a:srgbClr val="B31919"/>
              </a:buClr>
              <a:buSzPct val="125000"/>
            </a:pPr>
            <a:r>
              <a:rPr lang="en-US" sz="2400" b="1" i="1" noProof="1" smtClean="0">
                <a:solidFill>
                  <a:srgbClr val="FF3300"/>
                </a:solidFill>
                <a:latin typeface="Times New Roman" pitchFamily="-112" charset="0"/>
              </a:rPr>
              <a:t>f</a:t>
            </a:r>
            <a:r>
              <a:rPr lang="en-US" sz="2400" noProof="1" smtClean="0">
                <a:latin typeface="Times New Roman" pitchFamily="-112" charset="0"/>
              </a:rPr>
              <a:t> </a:t>
            </a:r>
            <a:r>
              <a:rPr lang="en-US" b="1" noProof="1" smtClean="0">
                <a:latin typeface="Times New Roman" pitchFamily="-112" charset="0"/>
              </a:rPr>
              <a:t>=</a:t>
            </a:r>
            <a:r>
              <a:rPr lang="en-US" sz="2400" noProof="1" smtClean="0">
                <a:latin typeface="Times New Roman" pitchFamily="-112" charset="0"/>
              </a:rPr>
              <a:t> 0</a:t>
            </a:r>
            <a:endParaRPr lang="en-US" sz="2400" noProof="1">
              <a:latin typeface="Times New Roman" pitchFamily="-112" charset="0"/>
            </a:endParaRPr>
          </a:p>
        </p:txBody>
      </p:sp>
      <p:sp>
        <p:nvSpPr>
          <p:cNvPr id="11" name="AutoShape 9"/>
          <p:cNvSpPr>
            <a:spLocks noChangeArrowheads="1"/>
          </p:cNvSpPr>
          <p:nvPr/>
        </p:nvSpPr>
        <p:spPr bwMode="auto">
          <a:xfrm>
            <a:off x="3175000" y="2114478"/>
            <a:ext cx="546100" cy="419100"/>
          </a:xfrm>
          <a:prstGeom prst="rightArrow">
            <a:avLst>
              <a:gd name="adj1" fmla="val 50000"/>
              <a:gd name="adj2" fmla="val 32576"/>
            </a:avLst>
          </a:prstGeom>
          <a:solidFill>
            <a:srgbClr val="BFBFBF"/>
          </a:solidFill>
          <a:ln>
            <a:solidFill>
              <a:schemeClr val="bg1">
                <a:lumMod val="5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pPr eaLnBrk="0" hangingPunct="0">
              <a:spcBef>
                <a:spcPct val="20000"/>
              </a:spcBef>
              <a:buClr>
                <a:srgbClr val="B31919"/>
              </a:buClr>
              <a:buSzPct val="125000"/>
            </a:pPr>
            <a:endParaRPr lang="en-US" sz="2400" b="1">
              <a:solidFill>
                <a:schemeClr val="accent1"/>
              </a:solidFill>
              <a:effectLst>
                <a:outerShdw blurRad="38100" dist="38100" dir="2700000" algn="tl">
                  <a:srgbClr val="000000"/>
                </a:outerShdw>
              </a:effectLst>
            </a:endParaRPr>
          </a:p>
        </p:txBody>
      </p:sp>
      <p:sp>
        <p:nvSpPr>
          <p:cNvPr id="12" name="AutoShape 10"/>
          <p:cNvSpPr>
            <a:spLocks noChangeArrowheads="1"/>
          </p:cNvSpPr>
          <p:nvPr/>
        </p:nvSpPr>
        <p:spPr bwMode="auto">
          <a:xfrm>
            <a:off x="5880100" y="2114478"/>
            <a:ext cx="546100" cy="419100"/>
          </a:xfrm>
          <a:prstGeom prst="rightArrow">
            <a:avLst>
              <a:gd name="adj1" fmla="val 50000"/>
              <a:gd name="adj2" fmla="val 32576"/>
            </a:avLst>
          </a:prstGeom>
          <a:solidFill>
            <a:srgbClr val="BFBFBF"/>
          </a:solidFill>
          <a:ln>
            <a:solidFill>
              <a:schemeClr val="bg1">
                <a:lumMod val="5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pPr eaLnBrk="0" hangingPunct="0">
              <a:spcBef>
                <a:spcPct val="20000"/>
              </a:spcBef>
              <a:buClr>
                <a:srgbClr val="B31919"/>
              </a:buClr>
              <a:buSzPct val="125000"/>
            </a:pPr>
            <a:endParaRPr lang="en-US" sz="2400" b="1">
              <a:solidFill>
                <a:schemeClr val="accent1"/>
              </a:solidFill>
              <a:effectLst>
                <a:outerShdw blurRad="38100" dist="38100" dir="2700000" algn="tl">
                  <a:srgbClr val="000000"/>
                </a:outerShdw>
              </a:effectLst>
            </a:endParaRPr>
          </a:p>
        </p:txBody>
      </p:sp>
      <p:sp>
        <p:nvSpPr>
          <p:cNvPr id="13" name="AutoShape 11"/>
          <p:cNvSpPr>
            <a:spLocks noChangeArrowheads="1"/>
          </p:cNvSpPr>
          <p:nvPr/>
        </p:nvSpPr>
        <p:spPr bwMode="auto">
          <a:xfrm>
            <a:off x="3175000" y="4837113"/>
            <a:ext cx="546100" cy="419100"/>
          </a:xfrm>
          <a:prstGeom prst="rightArrow">
            <a:avLst>
              <a:gd name="adj1" fmla="val 50000"/>
              <a:gd name="adj2" fmla="val 32576"/>
            </a:avLst>
          </a:prstGeom>
          <a:solidFill>
            <a:srgbClr val="BFBFBF"/>
          </a:solidFill>
          <a:ln>
            <a:solidFill>
              <a:schemeClr val="bg1">
                <a:lumMod val="5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pPr eaLnBrk="0" hangingPunct="0">
              <a:spcBef>
                <a:spcPct val="20000"/>
              </a:spcBef>
              <a:buClr>
                <a:srgbClr val="B31919"/>
              </a:buClr>
              <a:buSzPct val="125000"/>
            </a:pPr>
            <a:endParaRPr lang="en-US" sz="2400" b="1">
              <a:solidFill>
                <a:schemeClr val="accent1"/>
              </a:solidFill>
              <a:effectLst>
                <a:outerShdw blurRad="38100" dist="38100" dir="2700000" algn="tl">
                  <a:srgbClr val="000000"/>
                </a:outerShdw>
              </a:effectLst>
            </a:endParaRPr>
          </a:p>
        </p:txBody>
      </p:sp>
      <p:sp>
        <p:nvSpPr>
          <p:cNvPr id="14" name="AutoShape 12"/>
          <p:cNvSpPr>
            <a:spLocks noChangeArrowheads="1"/>
          </p:cNvSpPr>
          <p:nvPr/>
        </p:nvSpPr>
        <p:spPr bwMode="auto">
          <a:xfrm>
            <a:off x="5880100" y="4837113"/>
            <a:ext cx="546100" cy="419100"/>
          </a:xfrm>
          <a:prstGeom prst="rightArrow">
            <a:avLst>
              <a:gd name="adj1" fmla="val 50000"/>
              <a:gd name="adj2" fmla="val 32576"/>
            </a:avLst>
          </a:prstGeom>
          <a:solidFill>
            <a:srgbClr val="BFBFBF"/>
          </a:solidFill>
          <a:ln>
            <a:solidFill>
              <a:schemeClr val="bg1">
                <a:lumMod val="5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pPr eaLnBrk="0" hangingPunct="0">
              <a:spcBef>
                <a:spcPct val="20000"/>
              </a:spcBef>
              <a:buClr>
                <a:srgbClr val="B31919"/>
              </a:buClr>
              <a:buSzPct val="125000"/>
            </a:pPr>
            <a:endParaRPr lang="en-US" sz="2400" b="1">
              <a:solidFill>
                <a:schemeClr val="accent1"/>
              </a:solidFill>
              <a:effectLst>
                <a:outerShdw blurRad="38100" dist="38100" dir="2700000" algn="tl">
                  <a:srgbClr val="000000"/>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Freeform 177"/>
          <p:cNvSpPr>
            <a:spLocks/>
          </p:cNvSpPr>
          <p:nvPr/>
        </p:nvSpPr>
        <p:spPr bwMode="auto">
          <a:xfrm>
            <a:off x="5579019" y="1629761"/>
            <a:ext cx="2832100" cy="815975"/>
          </a:xfrm>
          <a:custGeom>
            <a:avLst/>
            <a:gdLst/>
            <a:ahLst/>
            <a:cxnLst>
              <a:cxn ang="0">
                <a:pos x="0" y="514"/>
              </a:cxn>
              <a:cxn ang="0">
                <a:pos x="1480" y="514"/>
              </a:cxn>
              <a:cxn ang="0">
                <a:pos x="1480" y="2"/>
              </a:cxn>
              <a:cxn ang="0">
                <a:pos x="1241" y="0"/>
              </a:cxn>
            </a:cxnLst>
            <a:rect l="0" t="0" r="r" b="b"/>
            <a:pathLst>
              <a:path w="1480" h="514">
                <a:moveTo>
                  <a:pt x="0" y="514"/>
                </a:moveTo>
                <a:lnTo>
                  <a:pt x="1480" y="514"/>
                </a:lnTo>
                <a:lnTo>
                  <a:pt x="1480" y="2"/>
                </a:lnTo>
                <a:lnTo>
                  <a:pt x="1241" y="0"/>
                </a:lnTo>
              </a:path>
            </a:pathLst>
          </a:cu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79" name="Freeform 178"/>
          <p:cNvSpPr>
            <a:spLocks/>
          </p:cNvSpPr>
          <p:nvPr/>
        </p:nvSpPr>
        <p:spPr bwMode="auto">
          <a:xfrm>
            <a:off x="5013869" y="1631349"/>
            <a:ext cx="2682875" cy="814387"/>
          </a:xfrm>
          <a:custGeom>
            <a:avLst/>
            <a:gdLst/>
            <a:ahLst/>
            <a:cxnLst>
              <a:cxn ang="0">
                <a:pos x="1250" y="0"/>
              </a:cxn>
              <a:cxn ang="0">
                <a:pos x="0" y="1"/>
              </a:cxn>
              <a:cxn ang="0">
                <a:pos x="0" y="513"/>
              </a:cxn>
              <a:cxn ang="0">
                <a:pos x="162" y="513"/>
              </a:cxn>
            </a:cxnLst>
            <a:rect l="0" t="0" r="r" b="b"/>
            <a:pathLst>
              <a:path w="1250" h="513">
                <a:moveTo>
                  <a:pt x="1250" y="0"/>
                </a:moveTo>
                <a:lnTo>
                  <a:pt x="0" y="1"/>
                </a:lnTo>
                <a:lnTo>
                  <a:pt x="0" y="513"/>
                </a:lnTo>
                <a:lnTo>
                  <a:pt x="162" y="513"/>
                </a:lnTo>
              </a:path>
            </a:pathLst>
          </a:custGeom>
          <a:noFill/>
          <a:ln w="25400" cap="flat" cmpd="sng" algn="ctr">
            <a:solidFill>
              <a:schemeClr val="tx1"/>
            </a:solidFill>
            <a:prstDash val="solid"/>
            <a:round/>
            <a:headEnd type="none" w="sm" len="sm"/>
            <a:tailEnd type="stealth" w="sm" len="sm"/>
          </a:ln>
          <a:effectLst/>
        </p:spPr>
        <p:txBody>
          <a:bodyPr wrap="none" lIns="92075" tIns="46038" rIns="92075" bIns="46038" anchor="ctr">
            <a:prstTxWarp prst="textNoShape">
              <a:avLst/>
            </a:prstTxWarp>
          </a:bodyPr>
          <a:lstStyle/>
          <a:p>
            <a:endParaRPr lang="en-US"/>
          </a:p>
        </p:txBody>
      </p:sp>
      <p:grpSp>
        <p:nvGrpSpPr>
          <p:cNvPr id="180" name="Group 179"/>
          <p:cNvGrpSpPr>
            <a:grpSpLocks/>
          </p:cNvGrpSpPr>
          <p:nvPr/>
        </p:nvGrpSpPr>
        <p:grpSpPr bwMode="auto">
          <a:xfrm>
            <a:off x="7645944" y="1482124"/>
            <a:ext cx="304800" cy="304800"/>
            <a:chOff x="2544" y="1584"/>
            <a:chExt cx="192" cy="192"/>
          </a:xfrm>
        </p:grpSpPr>
        <p:sp>
          <p:nvSpPr>
            <p:cNvPr id="181" name="Oval 180"/>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noProof="1"/>
            </a:p>
          </p:txBody>
        </p:sp>
        <p:sp>
          <p:nvSpPr>
            <p:cNvPr id="182" name="Line 87"/>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noProof="1"/>
            </a:p>
          </p:txBody>
        </p:sp>
        <p:sp>
          <p:nvSpPr>
            <p:cNvPr id="183" name="Line 88"/>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noProof="1"/>
            </a:p>
          </p:txBody>
        </p:sp>
      </p:grpSp>
      <p:sp>
        <p:nvSpPr>
          <p:cNvPr id="184" name="Line 89"/>
          <p:cNvSpPr>
            <a:spLocks noChangeShapeType="1"/>
          </p:cNvSpPr>
          <p:nvPr/>
        </p:nvSpPr>
        <p:spPr bwMode="auto">
          <a:xfrm flipV="1">
            <a:off x="7799931" y="1802799"/>
            <a:ext cx="0" cy="647700"/>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185" name="AutoShape 73"/>
          <p:cNvSpPr>
            <a:spLocks noChangeArrowheads="1"/>
          </p:cNvSpPr>
          <p:nvPr/>
        </p:nvSpPr>
        <p:spPr bwMode="auto">
          <a:xfrm>
            <a:off x="5361304" y="216459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86" name="AutoShape 73"/>
          <p:cNvSpPr>
            <a:spLocks noChangeArrowheads="1"/>
          </p:cNvSpPr>
          <p:nvPr/>
        </p:nvSpPr>
        <p:spPr bwMode="auto">
          <a:xfrm>
            <a:off x="5878451" y="216459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87" name="AutoShape 73"/>
          <p:cNvSpPr>
            <a:spLocks noChangeArrowheads="1"/>
          </p:cNvSpPr>
          <p:nvPr/>
        </p:nvSpPr>
        <p:spPr bwMode="auto">
          <a:xfrm>
            <a:off x="6395598" y="216459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88" name="AutoShape 73"/>
          <p:cNvSpPr>
            <a:spLocks noChangeArrowheads="1"/>
          </p:cNvSpPr>
          <p:nvPr/>
        </p:nvSpPr>
        <p:spPr bwMode="auto">
          <a:xfrm>
            <a:off x="6912745" y="216459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89" name="AutoShape 73"/>
          <p:cNvSpPr>
            <a:spLocks noChangeArrowheads="1"/>
          </p:cNvSpPr>
          <p:nvPr/>
        </p:nvSpPr>
        <p:spPr bwMode="auto">
          <a:xfrm>
            <a:off x="7429892" y="216459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90" name="AutoShape 73"/>
          <p:cNvSpPr>
            <a:spLocks noChangeArrowheads="1"/>
          </p:cNvSpPr>
          <p:nvPr/>
        </p:nvSpPr>
        <p:spPr bwMode="auto">
          <a:xfrm>
            <a:off x="7947039" y="216459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2" name="Title 1"/>
          <p:cNvSpPr>
            <a:spLocks noGrp="1"/>
          </p:cNvSpPr>
          <p:nvPr>
            <p:ph type="title"/>
          </p:nvPr>
        </p:nvSpPr>
        <p:spPr/>
        <p:txBody>
          <a:bodyPr/>
          <a:lstStyle/>
          <a:p>
            <a:r>
              <a:rPr lang="en-US" dirty="0" smtClean="0"/>
              <a:t>Solution - seed</a:t>
            </a:r>
            <a:endParaRPr lang="en-US" dirty="0"/>
          </a:p>
        </p:txBody>
      </p:sp>
      <p:grpSp>
        <p:nvGrpSpPr>
          <p:cNvPr id="295" name="Group 294"/>
          <p:cNvGrpSpPr/>
          <p:nvPr/>
        </p:nvGrpSpPr>
        <p:grpSpPr>
          <a:xfrm>
            <a:off x="4472215" y="3251200"/>
            <a:ext cx="4053202" cy="675344"/>
            <a:chOff x="4472215" y="2867681"/>
            <a:chExt cx="4053202" cy="1058863"/>
          </a:xfrm>
        </p:grpSpPr>
        <p:sp>
          <p:nvSpPr>
            <p:cNvPr id="285" name="Line 93"/>
            <p:cNvSpPr>
              <a:spLocks noChangeShapeType="1"/>
            </p:cNvSpPr>
            <p:nvPr/>
          </p:nvSpPr>
          <p:spPr bwMode="auto">
            <a:xfrm rot="10800000" flipV="1">
              <a:off x="4472215" y="2867681"/>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78" name="Line 93"/>
            <p:cNvSpPr>
              <a:spLocks noChangeShapeType="1"/>
            </p:cNvSpPr>
            <p:nvPr/>
          </p:nvSpPr>
          <p:spPr bwMode="auto">
            <a:xfrm rot="10800000" flipV="1">
              <a:off x="5051244" y="2867681"/>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79" name="Line 94"/>
            <p:cNvSpPr>
              <a:spLocks noChangeShapeType="1"/>
            </p:cNvSpPr>
            <p:nvPr/>
          </p:nvSpPr>
          <p:spPr bwMode="auto">
            <a:xfrm rot="10800000" flipV="1">
              <a:off x="5630273" y="2867681"/>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0" name="Line 95"/>
            <p:cNvSpPr>
              <a:spLocks noChangeShapeType="1"/>
            </p:cNvSpPr>
            <p:nvPr/>
          </p:nvSpPr>
          <p:spPr bwMode="auto">
            <a:xfrm rot="10800000" flipV="1">
              <a:off x="6209302" y="2867681"/>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1" name="Line 96"/>
            <p:cNvSpPr>
              <a:spLocks noChangeShapeType="1"/>
            </p:cNvSpPr>
            <p:nvPr/>
          </p:nvSpPr>
          <p:spPr bwMode="auto">
            <a:xfrm rot="10800000" flipV="1">
              <a:off x="6788331" y="2867681"/>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2" name="Line 97"/>
            <p:cNvSpPr>
              <a:spLocks noChangeShapeType="1"/>
            </p:cNvSpPr>
            <p:nvPr/>
          </p:nvSpPr>
          <p:spPr bwMode="auto">
            <a:xfrm rot="10800000" flipV="1">
              <a:off x="7367360" y="2867682"/>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3" name="Line 98"/>
            <p:cNvSpPr>
              <a:spLocks noChangeShapeType="1"/>
            </p:cNvSpPr>
            <p:nvPr/>
          </p:nvSpPr>
          <p:spPr bwMode="auto">
            <a:xfrm rot="10800000" flipV="1">
              <a:off x="7946389" y="2867682"/>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4" name="Line 99"/>
            <p:cNvSpPr>
              <a:spLocks noChangeShapeType="1"/>
            </p:cNvSpPr>
            <p:nvPr/>
          </p:nvSpPr>
          <p:spPr bwMode="auto">
            <a:xfrm rot="10800000" flipV="1">
              <a:off x="8525417" y="2867682"/>
              <a:ext cx="0" cy="1058862"/>
            </a:xfrm>
            <a:prstGeom prst="line">
              <a:avLst/>
            </a:prstGeom>
            <a:noFill/>
            <a:ln w="22225"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sp>
        <p:nvSpPr>
          <p:cNvPr id="92" name="Line 101"/>
          <p:cNvSpPr>
            <a:spLocks noChangeShapeType="1"/>
          </p:cNvSpPr>
          <p:nvPr/>
        </p:nvSpPr>
        <p:spPr bwMode="auto">
          <a:xfrm rot="10800000" flipV="1">
            <a:off x="8410347" y="2437947"/>
            <a:ext cx="0" cy="65881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93" name="Line 102"/>
          <p:cNvSpPr>
            <a:spLocks noChangeShapeType="1"/>
          </p:cNvSpPr>
          <p:nvPr/>
        </p:nvSpPr>
        <p:spPr bwMode="auto">
          <a:xfrm rot="10800000" flipV="1">
            <a:off x="7285963" y="2437947"/>
            <a:ext cx="0" cy="65881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94" name="Line 103"/>
          <p:cNvSpPr>
            <a:spLocks noChangeShapeType="1"/>
          </p:cNvSpPr>
          <p:nvPr/>
        </p:nvSpPr>
        <p:spPr bwMode="auto">
          <a:xfrm rot="10800000" flipV="1">
            <a:off x="6233450" y="2437947"/>
            <a:ext cx="0" cy="65881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95" name="Line 104"/>
          <p:cNvSpPr>
            <a:spLocks noChangeShapeType="1"/>
          </p:cNvSpPr>
          <p:nvPr/>
        </p:nvSpPr>
        <p:spPr bwMode="auto">
          <a:xfrm rot="10800000" flipV="1">
            <a:off x="5728625" y="2437947"/>
            <a:ext cx="0" cy="65881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96" name="Line 105"/>
          <p:cNvSpPr>
            <a:spLocks noChangeShapeType="1"/>
          </p:cNvSpPr>
          <p:nvPr/>
        </p:nvSpPr>
        <p:spPr bwMode="auto">
          <a:xfrm rot="10800000" flipV="1">
            <a:off x="6766850" y="2437947"/>
            <a:ext cx="0" cy="658813"/>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97" name="Line 106"/>
          <p:cNvSpPr>
            <a:spLocks noChangeShapeType="1"/>
          </p:cNvSpPr>
          <p:nvPr/>
        </p:nvSpPr>
        <p:spPr bwMode="auto">
          <a:xfrm rot="10800000" flipV="1">
            <a:off x="7800313" y="2437947"/>
            <a:ext cx="0" cy="658813"/>
          </a:xfrm>
          <a:prstGeom prst="line">
            <a:avLst/>
          </a:prstGeom>
          <a:noFill/>
          <a:ln w="25400" cap="flat" cmpd="sng" algn="ctr">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75" name="Text Box 197"/>
          <p:cNvSpPr txBox="1">
            <a:spLocks noChangeArrowheads="1"/>
          </p:cNvSpPr>
          <p:nvPr/>
        </p:nvSpPr>
        <p:spPr bwMode="auto">
          <a:xfrm>
            <a:off x="2278894" y="3884147"/>
            <a:ext cx="1873250" cy="2235200"/>
          </a:xfrm>
          <a:prstGeom prst="rect">
            <a:avLst/>
          </a:prstGeom>
          <a:noFill/>
          <a:ln w="9525">
            <a:noFill/>
            <a:miter lim="800000"/>
            <a:headEnd/>
            <a:tailEnd/>
          </a:ln>
          <a:effectLst/>
        </p:spPr>
        <p:txBody>
          <a:bodyPr wrap="none" anchor="ctr">
            <a:prstTxWarp prst="textNoShape">
              <a:avLst/>
            </a:prstTxWarp>
            <a:spAutoFit/>
          </a:bodyPr>
          <a:lstStyle/>
          <a:p>
            <a:pPr algn="r" eaLnBrk="0" hangingPunct="0">
              <a:buClr>
                <a:srgbClr val="B31919"/>
              </a:buClr>
              <a:buSzPct val="125000"/>
            </a:pPr>
            <a:r>
              <a:rPr lang="pl-PL" i="1">
                <a:latin typeface="Times New Roman" pitchFamily="-112" charset="0"/>
              </a:rPr>
              <a:t>a</a:t>
            </a:r>
          </a:p>
          <a:p>
            <a:pPr algn="r" eaLnBrk="0" hangingPunct="0">
              <a:buClr>
                <a:srgbClr val="B31919"/>
              </a:buClr>
              <a:buSzPct val="125000"/>
            </a:pPr>
            <a:r>
              <a:rPr lang="pl-PL" i="1">
                <a:latin typeface="Times New Roman" pitchFamily="-112" charset="0"/>
              </a:rPr>
              <a:t>a</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f</a:t>
            </a:r>
          </a:p>
          <a:p>
            <a:pPr algn="r" eaLnBrk="0" hangingPunct="0">
              <a:buClr>
                <a:srgbClr val="B31919"/>
              </a:buClr>
              <a:buSzPct val="125000"/>
            </a:pPr>
            <a:r>
              <a:rPr lang="pl-PL" i="1">
                <a:latin typeface="Times New Roman" pitchFamily="-112" charset="0"/>
              </a:rPr>
              <a:t>a</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e </a:t>
            </a:r>
            <a:r>
              <a:rPr lang="pl-PL" sz="1400" b="1">
                <a:latin typeface="Times New Roman" pitchFamily="-112" charset="0"/>
              </a:rPr>
              <a:t>+</a:t>
            </a:r>
            <a:r>
              <a:rPr lang="pl-PL">
                <a:latin typeface="Times New Roman" pitchFamily="-112" charset="0"/>
              </a:rPr>
              <a:t> </a:t>
            </a:r>
            <a:r>
              <a:rPr lang="pl-PL" i="1">
                <a:latin typeface="Times New Roman" pitchFamily="-112" charset="0"/>
              </a:rPr>
              <a:t>f</a:t>
            </a:r>
          </a:p>
          <a:p>
            <a:pPr algn="r" eaLnBrk="0" hangingPunct="0">
              <a:buClr>
                <a:srgbClr val="B31919"/>
              </a:buClr>
              <a:buSzPct val="125000"/>
            </a:pPr>
            <a:r>
              <a:rPr lang="pl-PL" i="1">
                <a:latin typeface="Times New Roman" pitchFamily="-112" charset="0"/>
              </a:rPr>
              <a:t>a</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d </a:t>
            </a:r>
            <a:r>
              <a:rPr lang="pl-PL" sz="1400" b="1">
                <a:latin typeface="Times New Roman" pitchFamily="-112" charset="0"/>
              </a:rPr>
              <a:t>+</a:t>
            </a:r>
            <a:r>
              <a:rPr lang="pl-PL">
                <a:latin typeface="Times New Roman" pitchFamily="-112" charset="0"/>
              </a:rPr>
              <a:t> </a:t>
            </a:r>
            <a:r>
              <a:rPr lang="pl-PL" i="1">
                <a:latin typeface="Times New Roman" pitchFamily="-112" charset="0"/>
              </a:rPr>
              <a:t>e </a:t>
            </a:r>
            <a:r>
              <a:rPr lang="pl-PL" sz="1400" b="1">
                <a:latin typeface="Times New Roman" pitchFamily="-112" charset="0"/>
              </a:rPr>
              <a:t>+</a:t>
            </a:r>
            <a:r>
              <a:rPr lang="pl-PL">
                <a:latin typeface="Times New Roman" pitchFamily="-112" charset="0"/>
              </a:rPr>
              <a:t> </a:t>
            </a:r>
            <a:r>
              <a:rPr lang="pl-PL" i="1">
                <a:latin typeface="Times New Roman" pitchFamily="-112" charset="0"/>
              </a:rPr>
              <a:t>f</a:t>
            </a:r>
          </a:p>
          <a:p>
            <a:pPr algn="r" eaLnBrk="0" hangingPunct="0">
              <a:buClr>
                <a:srgbClr val="B31919"/>
              </a:buClr>
              <a:buSzPct val="125000"/>
            </a:pPr>
            <a:r>
              <a:rPr lang="pl-PL" i="1">
                <a:latin typeface="Times New Roman" pitchFamily="-112" charset="0"/>
              </a:rPr>
              <a:t>a</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c </a:t>
            </a:r>
            <a:r>
              <a:rPr lang="pl-PL" sz="1400" b="1">
                <a:latin typeface="Times New Roman" pitchFamily="-112" charset="0"/>
              </a:rPr>
              <a:t>+</a:t>
            </a:r>
            <a:r>
              <a:rPr lang="pl-PL">
                <a:latin typeface="Times New Roman" pitchFamily="-112" charset="0"/>
              </a:rPr>
              <a:t> </a:t>
            </a:r>
            <a:r>
              <a:rPr lang="pl-PL" i="1">
                <a:latin typeface="Times New Roman" pitchFamily="-112" charset="0"/>
              </a:rPr>
              <a:t>d </a:t>
            </a:r>
            <a:r>
              <a:rPr lang="pl-PL" sz="1400" b="1">
                <a:latin typeface="Times New Roman" pitchFamily="-112" charset="0"/>
              </a:rPr>
              <a:t>+</a:t>
            </a:r>
            <a:r>
              <a:rPr lang="pl-PL">
                <a:latin typeface="Times New Roman" pitchFamily="-112" charset="0"/>
              </a:rPr>
              <a:t> </a:t>
            </a:r>
            <a:r>
              <a:rPr lang="pl-PL" i="1">
                <a:latin typeface="Times New Roman" pitchFamily="-112" charset="0"/>
              </a:rPr>
              <a:t>e </a:t>
            </a:r>
            <a:r>
              <a:rPr lang="pl-PL" sz="1400" b="1">
                <a:latin typeface="Times New Roman" pitchFamily="-112" charset="0"/>
              </a:rPr>
              <a:t>+</a:t>
            </a:r>
            <a:r>
              <a:rPr lang="pl-PL">
                <a:latin typeface="Times New Roman" pitchFamily="-112" charset="0"/>
              </a:rPr>
              <a:t> </a:t>
            </a:r>
            <a:r>
              <a:rPr lang="pl-PL" i="1">
                <a:latin typeface="Times New Roman" pitchFamily="-112" charset="0"/>
              </a:rPr>
              <a:t>f</a:t>
            </a:r>
          </a:p>
          <a:p>
            <a:pPr algn="r" eaLnBrk="0" hangingPunct="0">
              <a:buClr>
                <a:srgbClr val="B31919"/>
              </a:buClr>
              <a:buSzPct val="125000"/>
            </a:pPr>
            <a:r>
              <a:rPr lang="pl-PL" i="1">
                <a:latin typeface="Times New Roman" pitchFamily="-112" charset="0"/>
              </a:rPr>
              <a:t>a</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b </a:t>
            </a:r>
            <a:r>
              <a:rPr lang="pl-PL" sz="1400" b="1">
                <a:latin typeface="Times New Roman" pitchFamily="-112" charset="0"/>
              </a:rPr>
              <a:t>+</a:t>
            </a:r>
            <a:r>
              <a:rPr lang="pl-PL">
                <a:latin typeface="Times New Roman" pitchFamily="-112" charset="0"/>
              </a:rPr>
              <a:t> </a:t>
            </a:r>
            <a:r>
              <a:rPr lang="pl-PL" i="1">
                <a:latin typeface="Times New Roman" pitchFamily="-112" charset="0"/>
              </a:rPr>
              <a:t>c </a:t>
            </a:r>
            <a:r>
              <a:rPr lang="pl-PL" sz="1400" b="1">
                <a:latin typeface="Times New Roman" pitchFamily="-112" charset="0"/>
              </a:rPr>
              <a:t>+</a:t>
            </a:r>
            <a:r>
              <a:rPr lang="pl-PL">
                <a:latin typeface="Times New Roman" pitchFamily="-112" charset="0"/>
              </a:rPr>
              <a:t> </a:t>
            </a:r>
            <a:r>
              <a:rPr lang="pl-PL" i="1">
                <a:latin typeface="Times New Roman" pitchFamily="-112" charset="0"/>
              </a:rPr>
              <a:t>d </a:t>
            </a:r>
            <a:r>
              <a:rPr lang="pl-PL" sz="1400" b="1">
                <a:latin typeface="Times New Roman" pitchFamily="-112" charset="0"/>
              </a:rPr>
              <a:t>+</a:t>
            </a:r>
            <a:r>
              <a:rPr lang="pl-PL">
                <a:latin typeface="Times New Roman" pitchFamily="-112" charset="0"/>
              </a:rPr>
              <a:t> </a:t>
            </a:r>
            <a:r>
              <a:rPr lang="pl-PL" i="1">
                <a:latin typeface="Times New Roman" pitchFamily="-112" charset="0"/>
              </a:rPr>
              <a:t>e </a:t>
            </a:r>
            <a:r>
              <a:rPr lang="pl-PL" sz="1400" b="1">
                <a:latin typeface="Times New Roman" pitchFamily="-112" charset="0"/>
              </a:rPr>
              <a:t>+</a:t>
            </a:r>
            <a:r>
              <a:rPr lang="pl-PL">
                <a:latin typeface="Times New Roman" pitchFamily="-112" charset="0"/>
              </a:rPr>
              <a:t> </a:t>
            </a:r>
            <a:r>
              <a:rPr lang="pl-PL" i="1">
                <a:latin typeface="Times New Roman" pitchFamily="-112" charset="0"/>
              </a:rPr>
              <a:t>f</a:t>
            </a:r>
          </a:p>
          <a:p>
            <a:pPr algn="r" eaLnBrk="0" hangingPunct="0">
              <a:lnSpc>
                <a:spcPct val="90000"/>
              </a:lnSpc>
              <a:buClr>
                <a:srgbClr val="B31919"/>
              </a:buClr>
              <a:buSzPct val="125000"/>
            </a:pPr>
            <a:r>
              <a:rPr lang="pl-PL" i="1">
                <a:latin typeface="Times New Roman" pitchFamily="-112" charset="0"/>
              </a:rPr>
              <a:t>b</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c </a:t>
            </a:r>
            <a:r>
              <a:rPr lang="pl-PL" sz="1400" b="1">
                <a:latin typeface="Times New Roman" pitchFamily="-112" charset="0"/>
              </a:rPr>
              <a:t>+</a:t>
            </a:r>
            <a:r>
              <a:rPr lang="pl-PL">
                <a:latin typeface="Times New Roman" pitchFamily="-112" charset="0"/>
              </a:rPr>
              <a:t> </a:t>
            </a:r>
            <a:r>
              <a:rPr lang="pl-PL" i="1">
                <a:latin typeface="Times New Roman" pitchFamily="-112" charset="0"/>
              </a:rPr>
              <a:t>d </a:t>
            </a:r>
            <a:r>
              <a:rPr lang="pl-PL" sz="1400" b="1">
                <a:latin typeface="Times New Roman" pitchFamily="-112" charset="0"/>
              </a:rPr>
              <a:t>+</a:t>
            </a:r>
            <a:r>
              <a:rPr lang="pl-PL">
                <a:latin typeface="Times New Roman" pitchFamily="-112" charset="0"/>
              </a:rPr>
              <a:t> </a:t>
            </a:r>
            <a:r>
              <a:rPr lang="pl-PL" i="1">
                <a:latin typeface="Times New Roman" pitchFamily="-112" charset="0"/>
              </a:rPr>
              <a:t>e </a:t>
            </a:r>
            <a:r>
              <a:rPr lang="pl-PL" sz="1400" b="1">
                <a:latin typeface="Times New Roman" pitchFamily="-112" charset="0"/>
              </a:rPr>
              <a:t>+</a:t>
            </a:r>
            <a:r>
              <a:rPr lang="pl-PL">
                <a:latin typeface="Times New Roman" pitchFamily="-112" charset="0"/>
              </a:rPr>
              <a:t> </a:t>
            </a:r>
            <a:r>
              <a:rPr lang="pl-PL" i="1">
                <a:latin typeface="Times New Roman" pitchFamily="-112" charset="0"/>
              </a:rPr>
              <a:t>f</a:t>
            </a:r>
          </a:p>
          <a:p>
            <a:pPr algn="r" eaLnBrk="0" hangingPunct="0">
              <a:lnSpc>
                <a:spcPct val="90000"/>
              </a:lnSpc>
              <a:buClr>
                <a:srgbClr val="B31919"/>
              </a:buClr>
              <a:buSzPct val="125000"/>
            </a:pPr>
            <a:r>
              <a:rPr lang="pl-PL" i="1">
                <a:latin typeface="Times New Roman" pitchFamily="-112" charset="0"/>
              </a:rPr>
              <a:t>a</a:t>
            </a:r>
            <a:r>
              <a:rPr lang="pl-PL">
                <a:latin typeface="Times New Roman" pitchFamily="-112" charset="0"/>
              </a:rPr>
              <a:t> </a:t>
            </a:r>
            <a:r>
              <a:rPr lang="pl-PL" sz="1400" b="1">
                <a:latin typeface="Times New Roman" pitchFamily="-112" charset="0"/>
              </a:rPr>
              <a:t>+</a:t>
            </a:r>
            <a:r>
              <a:rPr lang="pl-PL">
                <a:latin typeface="Times New Roman" pitchFamily="-112" charset="0"/>
              </a:rPr>
              <a:t> </a:t>
            </a:r>
            <a:r>
              <a:rPr lang="pl-PL" i="1">
                <a:latin typeface="Times New Roman" pitchFamily="-112" charset="0"/>
              </a:rPr>
              <a:t>b </a:t>
            </a:r>
            <a:r>
              <a:rPr lang="pl-PL" sz="1400" b="1">
                <a:latin typeface="Times New Roman" pitchFamily="-112" charset="0"/>
              </a:rPr>
              <a:t>+</a:t>
            </a:r>
            <a:r>
              <a:rPr lang="pl-PL">
                <a:latin typeface="Times New Roman" pitchFamily="-112" charset="0"/>
              </a:rPr>
              <a:t> </a:t>
            </a:r>
            <a:r>
              <a:rPr lang="pl-PL" i="1">
                <a:latin typeface="Times New Roman" pitchFamily="-112" charset="0"/>
              </a:rPr>
              <a:t>c </a:t>
            </a:r>
            <a:r>
              <a:rPr lang="pl-PL" sz="1400" b="1">
                <a:latin typeface="Times New Roman" pitchFamily="-112" charset="0"/>
              </a:rPr>
              <a:t>+</a:t>
            </a:r>
            <a:r>
              <a:rPr lang="pl-PL">
                <a:latin typeface="Times New Roman" pitchFamily="-112" charset="0"/>
              </a:rPr>
              <a:t> </a:t>
            </a:r>
            <a:r>
              <a:rPr lang="pl-PL" i="1">
                <a:latin typeface="Times New Roman" pitchFamily="-112" charset="0"/>
              </a:rPr>
              <a:t>d </a:t>
            </a:r>
            <a:r>
              <a:rPr lang="pl-PL" sz="1400" b="1">
                <a:latin typeface="Times New Roman" pitchFamily="-112" charset="0"/>
              </a:rPr>
              <a:t>+</a:t>
            </a:r>
            <a:r>
              <a:rPr lang="pl-PL">
                <a:latin typeface="Times New Roman" pitchFamily="-112" charset="0"/>
              </a:rPr>
              <a:t> </a:t>
            </a:r>
            <a:r>
              <a:rPr lang="pl-PL" i="1">
                <a:latin typeface="Times New Roman" pitchFamily="-112" charset="0"/>
              </a:rPr>
              <a:t>e</a:t>
            </a:r>
            <a:endParaRPr lang="en-US" i="1">
              <a:latin typeface="Times New Roman" pitchFamily="-112" charset="0"/>
            </a:endParaRPr>
          </a:p>
        </p:txBody>
      </p:sp>
      <p:grpSp>
        <p:nvGrpSpPr>
          <p:cNvPr id="276" name="Group 275"/>
          <p:cNvGrpSpPr/>
          <p:nvPr/>
        </p:nvGrpSpPr>
        <p:grpSpPr>
          <a:xfrm>
            <a:off x="5325019" y="1756764"/>
            <a:ext cx="2892075" cy="831442"/>
            <a:chOff x="3695185" y="1438812"/>
            <a:chExt cx="2892075" cy="831442"/>
          </a:xfrm>
        </p:grpSpPr>
        <p:sp>
          <p:nvSpPr>
            <p:cNvPr id="192" name="TextBox 191"/>
            <p:cNvSpPr txBox="1"/>
            <p:nvPr/>
          </p:nvSpPr>
          <p:spPr>
            <a:xfrm>
              <a:off x="6288480" y="1438812"/>
              <a:ext cx="298780" cy="830997"/>
            </a:xfrm>
            <a:prstGeom prst="rect">
              <a:avLst/>
            </a:prstGeom>
            <a:noFill/>
          </p:spPr>
          <p:txBody>
            <a:bodyPr wrap="none" rtlCol="0">
              <a:spAutoFit/>
            </a:bodyPr>
            <a:lstStyle/>
            <a:p>
              <a:pPr>
                <a:spcBef>
                  <a:spcPts val="0"/>
                </a:spcBef>
                <a:spcAft>
                  <a:spcPts val="0"/>
                </a:spcAft>
              </a:pPr>
              <a:r>
                <a:rPr lang="en-US" sz="1600" noProof="1" smtClean="0"/>
                <a:t>a</a:t>
              </a:r>
              <a:br>
                <a:rPr lang="en-US" sz="1600" noProof="1" smtClean="0"/>
              </a:br>
              <a:endParaRPr lang="en-US" sz="1600" noProof="1" smtClean="0"/>
            </a:p>
            <a:p>
              <a:pPr>
                <a:spcBef>
                  <a:spcPts val="0"/>
                </a:spcBef>
                <a:spcAft>
                  <a:spcPts val="0"/>
                </a:spcAft>
              </a:pPr>
              <a:r>
                <a:rPr lang="en-US" sz="1600" noProof="1" smtClean="0"/>
                <a:t>0</a:t>
              </a:r>
              <a:endParaRPr lang="en-US" sz="1600" noProof="1"/>
            </a:p>
          </p:txBody>
        </p:sp>
        <p:sp>
          <p:nvSpPr>
            <p:cNvPr id="193" name="TextBox 192"/>
            <p:cNvSpPr txBox="1"/>
            <p:nvPr/>
          </p:nvSpPr>
          <p:spPr>
            <a:xfrm>
              <a:off x="5769821" y="1438901"/>
              <a:ext cx="298780" cy="830997"/>
            </a:xfrm>
            <a:prstGeom prst="rect">
              <a:avLst/>
            </a:prstGeom>
            <a:noFill/>
          </p:spPr>
          <p:txBody>
            <a:bodyPr wrap="none" rtlCol="0">
              <a:spAutoFit/>
            </a:bodyPr>
            <a:lstStyle/>
            <a:p>
              <a:pPr>
                <a:spcBef>
                  <a:spcPts val="0"/>
                </a:spcBef>
                <a:spcAft>
                  <a:spcPts val="0"/>
                </a:spcAft>
              </a:pPr>
              <a:r>
                <a:rPr lang="en-US" sz="1600" noProof="1" smtClean="0"/>
                <a:t>b</a:t>
              </a:r>
              <a:br>
                <a:rPr lang="en-US" sz="1600" noProof="1" smtClean="0"/>
              </a:br>
              <a:endParaRPr lang="en-US" sz="1600" noProof="1" smtClean="0"/>
            </a:p>
            <a:p>
              <a:pPr>
                <a:spcBef>
                  <a:spcPts val="0"/>
                </a:spcBef>
                <a:spcAft>
                  <a:spcPts val="0"/>
                </a:spcAft>
              </a:pPr>
              <a:r>
                <a:rPr lang="en-US" sz="1600" noProof="1" smtClean="0"/>
                <a:t>1</a:t>
              </a:r>
              <a:endParaRPr lang="en-US" sz="1600" noProof="1"/>
            </a:p>
          </p:txBody>
        </p:sp>
        <p:sp>
          <p:nvSpPr>
            <p:cNvPr id="194" name="TextBox 193"/>
            <p:cNvSpPr txBox="1"/>
            <p:nvPr/>
          </p:nvSpPr>
          <p:spPr>
            <a:xfrm>
              <a:off x="5251162" y="1438990"/>
              <a:ext cx="298780" cy="830997"/>
            </a:xfrm>
            <a:prstGeom prst="rect">
              <a:avLst/>
            </a:prstGeom>
            <a:noFill/>
          </p:spPr>
          <p:txBody>
            <a:bodyPr wrap="none" rtlCol="0">
              <a:spAutoFit/>
            </a:bodyPr>
            <a:lstStyle/>
            <a:p>
              <a:pPr>
                <a:spcBef>
                  <a:spcPts val="0"/>
                </a:spcBef>
                <a:spcAft>
                  <a:spcPts val="0"/>
                </a:spcAft>
              </a:pPr>
              <a:r>
                <a:rPr lang="en-US" sz="1600" noProof="1" smtClean="0"/>
                <a:t>c</a:t>
              </a:r>
              <a:br>
                <a:rPr lang="en-US" sz="1600" noProof="1" smtClean="0"/>
              </a:br>
              <a:endParaRPr lang="en-US" sz="1600" noProof="1" smtClean="0"/>
            </a:p>
            <a:p>
              <a:pPr>
                <a:spcBef>
                  <a:spcPts val="0"/>
                </a:spcBef>
                <a:spcAft>
                  <a:spcPts val="0"/>
                </a:spcAft>
              </a:pPr>
              <a:r>
                <a:rPr lang="en-US" sz="1600" noProof="1" smtClean="0"/>
                <a:t>1</a:t>
              </a:r>
              <a:endParaRPr lang="en-US" sz="1600" noProof="1"/>
            </a:p>
          </p:txBody>
        </p:sp>
        <p:sp>
          <p:nvSpPr>
            <p:cNvPr id="195" name="TextBox 194"/>
            <p:cNvSpPr txBox="1"/>
            <p:nvPr/>
          </p:nvSpPr>
          <p:spPr>
            <a:xfrm>
              <a:off x="4732503" y="1439079"/>
              <a:ext cx="298780" cy="830997"/>
            </a:xfrm>
            <a:prstGeom prst="rect">
              <a:avLst/>
            </a:prstGeom>
            <a:noFill/>
          </p:spPr>
          <p:txBody>
            <a:bodyPr wrap="none" rtlCol="0">
              <a:spAutoFit/>
            </a:bodyPr>
            <a:lstStyle/>
            <a:p>
              <a:pPr>
                <a:spcBef>
                  <a:spcPts val="0"/>
                </a:spcBef>
                <a:spcAft>
                  <a:spcPts val="0"/>
                </a:spcAft>
              </a:pPr>
              <a:r>
                <a:rPr lang="en-US" sz="1600" noProof="1" smtClean="0"/>
                <a:t>d</a:t>
              </a:r>
              <a:br>
                <a:rPr lang="en-US" sz="1600" noProof="1" smtClean="0"/>
              </a:br>
              <a:endParaRPr lang="en-US" sz="1600" noProof="1" smtClean="0"/>
            </a:p>
            <a:p>
              <a:pPr>
                <a:spcBef>
                  <a:spcPts val="0"/>
                </a:spcBef>
                <a:spcAft>
                  <a:spcPts val="0"/>
                </a:spcAft>
              </a:pPr>
              <a:r>
                <a:rPr lang="en-US" sz="1600" noProof="1" smtClean="0"/>
                <a:t>1</a:t>
              </a:r>
              <a:endParaRPr lang="en-US" sz="1600" noProof="1"/>
            </a:p>
          </p:txBody>
        </p:sp>
        <p:sp>
          <p:nvSpPr>
            <p:cNvPr id="196" name="TextBox 195"/>
            <p:cNvSpPr txBox="1"/>
            <p:nvPr/>
          </p:nvSpPr>
          <p:spPr>
            <a:xfrm>
              <a:off x="4213844" y="1439168"/>
              <a:ext cx="298780" cy="830997"/>
            </a:xfrm>
            <a:prstGeom prst="rect">
              <a:avLst/>
            </a:prstGeom>
            <a:noFill/>
          </p:spPr>
          <p:txBody>
            <a:bodyPr wrap="none" rtlCol="0">
              <a:spAutoFit/>
            </a:bodyPr>
            <a:lstStyle/>
            <a:p>
              <a:pPr>
                <a:spcBef>
                  <a:spcPts val="0"/>
                </a:spcBef>
                <a:spcAft>
                  <a:spcPts val="0"/>
                </a:spcAft>
              </a:pPr>
              <a:r>
                <a:rPr lang="en-US" sz="1600" noProof="1" smtClean="0"/>
                <a:t>e</a:t>
              </a:r>
              <a:br>
                <a:rPr lang="en-US" sz="1600" noProof="1" smtClean="0"/>
              </a:br>
              <a:endParaRPr lang="en-US" sz="1600" noProof="1" smtClean="0"/>
            </a:p>
            <a:p>
              <a:pPr>
                <a:spcBef>
                  <a:spcPts val="0"/>
                </a:spcBef>
                <a:spcAft>
                  <a:spcPts val="0"/>
                </a:spcAft>
              </a:pPr>
              <a:r>
                <a:rPr lang="en-US" sz="1600" noProof="1" smtClean="0"/>
                <a:t>1</a:t>
              </a:r>
              <a:endParaRPr lang="en-US" sz="1600" noProof="1"/>
            </a:p>
          </p:txBody>
        </p:sp>
        <p:sp>
          <p:nvSpPr>
            <p:cNvPr id="197" name="TextBox 196"/>
            <p:cNvSpPr txBox="1"/>
            <p:nvPr/>
          </p:nvSpPr>
          <p:spPr>
            <a:xfrm>
              <a:off x="3695185" y="1439257"/>
              <a:ext cx="298780" cy="830997"/>
            </a:xfrm>
            <a:prstGeom prst="rect">
              <a:avLst/>
            </a:prstGeom>
            <a:noFill/>
          </p:spPr>
          <p:txBody>
            <a:bodyPr wrap="none" rtlCol="0">
              <a:spAutoFit/>
            </a:bodyPr>
            <a:lstStyle/>
            <a:p>
              <a:pPr>
                <a:spcBef>
                  <a:spcPts val="0"/>
                </a:spcBef>
                <a:spcAft>
                  <a:spcPts val="0"/>
                </a:spcAft>
              </a:pPr>
              <a:r>
                <a:rPr lang="en-US" sz="1600" noProof="1" smtClean="0"/>
                <a:t>f</a:t>
              </a:r>
              <a:br>
                <a:rPr lang="en-US" sz="1600" noProof="1" smtClean="0"/>
              </a:br>
              <a:endParaRPr lang="en-US" sz="1600" noProof="1" smtClean="0"/>
            </a:p>
            <a:p>
              <a:pPr>
                <a:spcBef>
                  <a:spcPts val="0"/>
                </a:spcBef>
                <a:spcAft>
                  <a:spcPts val="0"/>
                </a:spcAft>
              </a:pPr>
              <a:r>
                <a:rPr lang="en-US" sz="1600" noProof="1" smtClean="0"/>
                <a:t>0</a:t>
              </a:r>
              <a:endParaRPr lang="en-US" sz="1600" noProof="1"/>
            </a:p>
          </p:txBody>
        </p:sp>
      </p:grpSp>
      <p:grpSp>
        <p:nvGrpSpPr>
          <p:cNvPr id="290" name="Group 289"/>
          <p:cNvGrpSpPr/>
          <p:nvPr/>
        </p:nvGrpSpPr>
        <p:grpSpPr>
          <a:xfrm>
            <a:off x="6630837" y="3885146"/>
            <a:ext cx="284515" cy="2214365"/>
            <a:chOff x="5334229" y="4006262"/>
            <a:chExt cx="284515" cy="2214365"/>
          </a:xfrm>
        </p:grpSpPr>
        <p:grpSp>
          <p:nvGrpSpPr>
            <p:cNvPr id="256" name="Group 255"/>
            <p:cNvGrpSpPr/>
            <p:nvPr/>
          </p:nvGrpSpPr>
          <p:grpSpPr>
            <a:xfrm>
              <a:off x="5334229" y="4044182"/>
              <a:ext cx="279399" cy="2171700"/>
              <a:chOff x="2006601" y="1174750"/>
              <a:chExt cx="444500" cy="2171700"/>
            </a:xfrm>
            <a:solidFill>
              <a:schemeClr val="bg1"/>
            </a:solidFill>
          </p:grpSpPr>
          <p:sp>
            <p:nvSpPr>
              <p:cNvPr id="257"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58"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9"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60"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61"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62"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63"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64"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grpSp>
        <p:grpSp>
          <p:nvGrpSpPr>
            <p:cNvPr id="277" name="Group 276"/>
            <p:cNvGrpSpPr/>
            <p:nvPr/>
          </p:nvGrpSpPr>
          <p:grpSpPr>
            <a:xfrm>
              <a:off x="5334229" y="4006262"/>
              <a:ext cx="284515" cy="2214365"/>
              <a:chOff x="5338763" y="4008536"/>
              <a:chExt cx="284515" cy="2214365"/>
            </a:xfrm>
          </p:grpSpPr>
          <p:sp>
            <p:nvSpPr>
              <p:cNvPr id="104" name="Text Box 114"/>
              <p:cNvSpPr txBox="1">
                <a:spLocks noChangeArrowheads="1"/>
              </p:cNvSpPr>
              <p:nvPr/>
            </p:nvSpPr>
            <p:spPr bwMode="auto">
              <a:xfrm>
                <a:off x="5338763" y="537537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05" name="Text Box 115"/>
              <p:cNvSpPr txBox="1">
                <a:spLocks noChangeArrowheads="1"/>
              </p:cNvSpPr>
              <p:nvPr/>
            </p:nvSpPr>
            <p:spPr bwMode="auto">
              <a:xfrm>
                <a:off x="5338763"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06" name="Text Box 116"/>
              <p:cNvSpPr txBox="1">
                <a:spLocks noChangeArrowheads="1"/>
              </p:cNvSpPr>
              <p:nvPr/>
            </p:nvSpPr>
            <p:spPr bwMode="auto">
              <a:xfrm>
                <a:off x="5338763" y="48356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07" name="Text Box 117"/>
              <p:cNvSpPr txBox="1">
                <a:spLocks noChangeArrowheads="1"/>
              </p:cNvSpPr>
              <p:nvPr/>
            </p:nvSpPr>
            <p:spPr bwMode="auto">
              <a:xfrm>
                <a:off x="5338763"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23" name="Text Box 133"/>
              <p:cNvSpPr txBox="1">
                <a:spLocks noChangeArrowheads="1"/>
              </p:cNvSpPr>
              <p:nvPr/>
            </p:nvSpPr>
            <p:spPr bwMode="auto">
              <a:xfrm>
                <a:off x="5338763" y="59151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24" name="Text Box 134"/>
              <p:cNvSpPr txBox="1">
                <a:spLocks noChangeArrowheads="1"/>
              </p:cNvSpPr>
              <p:nvPr/>
            </p:nvSpPr>
            <p:spPr bwMode="auto">
              <a:xfrm>
                <a:off x="5338763"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25" name="Text Box 135"/>
              <p:cNvSpPr txBox="1">
                <a:spLocks noChangeArrowheads="1"/>
              </p:cNvSpPr>
              <p:nvPr/>
            </p:nvSpPr>
            <p:spPr bwMode="auto">
              <a:xfrm>
                <a:off x="5338763" y="45689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26" name="Text Box 136"/>
              <p:cNvSpPr txBox="1">
                <a:spLocks noChangeArrowheads="1"/>
              </p:cNvSpPr>
              <p:nvPr/>
            </p:nvSpPr>
            <p:spPr bwMode="auto">
              <a:xfrm>
                <a:off x="5338763"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grpSp>
      </p:grpSp>
      <p:grpSp>
        <p:nvGrpSpPr>
          <p:cNvPr id="289" name="Group 288"/>
          <p:cNvGrpSpPr/>
          <p:nvPr/>
        </p:nvGrpSpPr>
        <p:grpSpPr>
          <a:xfrm>
            <a:off x="6057762" y="3885146"/>
            <a:ext cx="284515" cy="2214365"/>
            <a:chOff x="4666315" y="4006262"/>
            <a:chExt cx="284515" cy="2214365"/>
          </a:xfrm>
        </p:grpSpPr>
        <p:grpSp>
          <p:nvGrpSpPr>
            <p:cNvPr id="238" name="Group 237"/>
            <p:cNvGrpSpPr/>
            <p:nvPr/>
          </p:nvGrpSpPr>
          <p:grpSpPr>
            <a:xfrm>
              <a:off x="4667319" y="4044182"/>
              <a:ext cx="279399" cy="2171700"/>
              <a:chOff x="2006601" y="1174750"/>
              <a:chExt cx="444500" cy="2171700"/>
            </a:xfrm>
            <a:solidFill>
              <a:schemeClr val="bg1"/>
            </a:solidFill>
          </p:grpSpPr>
          <p:sp>
            <p:nvSpPr>
              <p:cNvPr id="239"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40"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41"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42"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43"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44"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45"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46"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grpSp>
        <p:grpSp>
          <p:nvGrpSpPr>
            <p:cNvPr id="278" name="Group 277"/>
            <p:cNvGrpSpPr/>
            <p:nvPr/>
          </p:nvGrpSpPr>
          <p:grpSpPr>
            <a:xfrm>
              <a:off x="4666315" y="4006262"/>
              <a:ext cx="284515" cy="2214365"/>
              <a:chOff x="4652963" y="4008536"/>
              <a:chExt cx="284515" cy="2214365"/>
            </a:xfrm>
          </p:grpSpPr>
          <p:sp>
            <p:nvSpPr>
              <p:cNvPr id="108" name="Text Box 118"/>
              <p:cNvSpPr txBox="1">
                <a:spLocks noChangeArrowheads="1"/>
              </p:cNvSpPr>
              <p:nvPr/>
            </p:nvSpPr>
            <p:spPr bwMode="auto">
              <a:xfrm>
                <a:off x="4652963" y="59151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09" name="Text Box 119"/>
              <p:cNvSpPr txBox="1">
                <a:spLocks noChangeArrowheads="1"/>
              </p:cNvSpPr>
              <p:nvPr/>
            </p:nvSpPr>
            <p:spPr bwMode="auto">
              <a:xfrm>
                <a:off x="4652963" y="537537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0" name="Text Box 120"/>
              <p:cNvSpPr txBox="1">
                <a:spLocks noChangeArrowheads="1"/>
              </p:cNvSpPr>
              <p:nvPr/>
            </p:nvSpPr>
            <p:spPr bwMode="auto">
              <a:xfrm>
                <a:off x="4652963" y="48356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1" name="Text Box 121"/>
              <p:cNvSpPr txBox="1">
                <a:spLocks noChangeArrowheads="1"/>
              </p:cNvSpPr>
              <p:nvPr/>
            </p:nvSpPr>
            <p:spPr bwMode="auto">
              <a:xfrm>
                <a:off x="4652963"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t>1</a:t>
                </a:r>
              </a:p>
            </p:txBody>
          </p:sp>
          <p:sp>
            <p:nvSpPr>
              <p:cNvPr id="112" name="Text Box 122"/>
              <p:cNvSpPr txBox="1">
                <a:spLocks noChangeArrowheads="1"/>
              </p:cNvSpPr>
              <p:nvPr/>
            </p:nvSpPr>
            <p:spPr bwMode="auto">
              <a:xfrm>
                <a:off x="4652963"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t>1</a:t>
                </a:r>
              </a:p>
            </p:txBody>
          </p:sp>
          <p:sp>
            <p:nvSpPr>
              <p:cNvPr id="127" name="Text Box 137"/>
              <p:cNvSpPr txBox="1">
                <a:spLocks noChangeArrowheads="1"/>
              </p:cNvSpPr>
              <p:nvPr/>
            </p:nvSpPr>
            <p:spPr bwMode="auto">
              <a:xfrm>
                <a:off x="4652963"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28" name="Text Box 138"/>
              <p:cNvSpPr txBox="1">
                <a:spLocks noChangeArrowheads="1"/>
              </p:cNvSpPr>
              <p:nvPr/>
            </p:nvSpPr>
            <p:spPr bwMode="auto">
              <a:xfrm>
                <a:off x="4652963"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29" name="Text Box 139"/>
              <p:cNvSpPr txBox="1">
                <a:spLocks noChangeArrowheads="1"/>
              </p:cNvSpPr>
              <p:nvPr/>
            </p:nvSpPr>
            <p:spPr bwMode="auto">
              <a:xfrm>
                <a:off x="4652963" y="45689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grpSp>
      </p:grpSp>
      <p:grpSp>
        <p:nvGrpSpPr>
          <p:cNvPr id="287" name="Group 286"/>
          <p:cNvGrpSpPr/>
          <p:nvPr/>
        </p:nvGrpSpPr>
        <p:grpSpPr>
          <a:xfrm>
            <a:off x="4911612" y="3898860"/>
            <a:ext cx="284515" cy="2214365"/>
            <a:chOff x="3333363" y="4019976"/>
            <a:chExt cx="284515" cy="2214365"/>
          </a:xfrm>
        </p:grpSpPr>
        <p:grpSp>
          <p:nvGrpSpPr>
            <p:cNvPr id="247" name="Group 246"/>
            <p:cNvGrpSpPr/>
            <p:nvPr/>
          </p:nvGrpSpPr>
          <p:grpSpPr>
            <a:xfrm>
              <a:off x="3337475" y="4044182"/>
              <a:ext cx="279399" cy="2171700"/>
              <a:chOff x="2006601" y="1174750"/>
              <a:chExt cx="444500" cy="2171700"/>
            </a:xfrm>
            <a:solidFill>
              <a:schemeClr val="bg1"/>
            </a:solidFill>
          </p:grpSpPr>
          <p:sp>
            <p:nvSpPr>
              <p:cNvPr id="248"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49"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0"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1"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2"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3"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4"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55"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grpSp>
        <p:grpSp>
          <p:nvGrpSpPr>
            <p:cNvPr id="279" name="Group 278"/>
            <p:cNvGrpSpPr/>
            <p:nvPr/>
          </p:nvGrpSpPr>
          <p:grpSpPr>
            <a:xfrm>
              <a:off x="3333363" y="4019976"/>
              <a:ext cx="284515" cy="2214365"/>
              <a:chOff x="3328988" y="4008536"/>
              <a:chExt cx="284515" cy="2214365"/>
            </a:xfrm>
          </p:grpSpPr>
          <p:sp>
            <p:nvSpPr>
              <p:cNvPr id="117" name="Text Box 127"/>
              <p:cNvSpPr txBox="1">
                <a:spLocks noChangeArrowheads="1"/>
              </p:cNvSpPr>
              <p:nvPr/>
            </p:nvSpPr>
            <p:spPr bwMode="auto">
              <a:xfrm>
                <a:off x="3328988" y="59151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8" name="Text Box 128"/>
              <p:cNvSpPr txBox="1">
                <a:spLocks noChangeArrowheads="1"/>
              </p:cNvSpPr>
              <p:nvPr/>
            </p:nvSpPr>
            <p:spPr bwMode="auto">
              <a:xfrm>
                <a:off x="3328988"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9" name="Text Box 129"/>
              <p:cNvSpPr txBox="1">
                <a:spLocks noChangeArrowheads="1"/>
              </p:cNvSpPr>
              <p:nvPr/>
            </p:nvSpPr>
            <p:spPr bwMode="auto">
              <a:xfrm>
                <a:off x="3328988" y="537537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20" name="Text Box 130"/>
              <p:cNvSpPr txBox="1">
                <a:spLocks noChangeArrowheads="1"/>
              </p:cNvSpPr>
              <p:nvPr/>
            </p:nvSpPr>
            <p:spPr bwMode="auto">
              <a:xfrm>
                <a:off x="3328988"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33" name="Text Box 143"/>
              <p:cNvSpPr txBox="1">
                <a:spLocks noChangeArrowheads="1"/>
              </p:cNvSpPr>
              <p:nvPr/>
            </p:nvSpPr>
            <p:spPr bwMode="auto">
              <a:xfrm>
                <a:off x="3328988" y="45689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34" name="Text Box 144"/>
              <p:cNvSpPr txBox="1">
                <a:spLocks noChangeArrowheads="1"/>
              </p:cNvSpPr>
              <p:nvPr/>
            </p:nvSpPr>
            <p:spPr bwMode="auto">
              <a:xfrm>
                <a:off x="3328988" y="48356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35" name="Text Box 145"/>
              <p:cNvSpPr txBox="1">
                <a:spLocks noChangeArrowheads="1"/>
              </p:cNvSpPr>
              <p:nvPr/>
            </p:nvSpPr>
            <p:spPr bwMode="auto">
              <a:xfrm>
                <a:off x="3328988"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t>0</a:t>
                </a:r>
              </a:p>
            </p:txBody>
          </p:sp>
          <p:sp>
            <p:nvSpPr>
              <p:cNvPr id="136" name="Text Box 146"/>
              <p:cNvSpPr txBox="1">
                <a:spLocks noChangeArrowheads="1"/>
              </p:cNvSpPr>
              <p:nvPr/>
            </p:nvSpPr>
            <p:spPr bwMode="auto">
              <a:xfrm>
                <a:off x="3328988"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t>0</a:t>
                </a:r>
              </a:p>
            </p:txBody>
          </p:sp>
        </p:grpSp>
      </p:grpSp>
      <p:grpSp>
        <p:nvGrpSpPr>
          <p:cNvPr id="288" name="Group 287"/>
          <p:cNvGrpSpPr/>
          <p:nvPr/>
        </p:nvGrpSpPr>
        <p:grpSpPr>
          <a:xfrm>
            <a:off x="5484687" y="3883288"/>
            <a:ext cx="284515" cy="2214365"/>
            <a:chOff x="4003914" y="4004404"/>
            <a:chExt cx="284515" cy="2214365"/>
          </a:xfrm>
        </p:grpSpPr>
        <p:grpSp>
          <p:nvGrpSpPr>
            <p:cNvPr id="208" name="Group 207"/>
            <p:cNvGrpSpPr/>
            <p:nvPr/>
          </p:nvGrpSpPr>
          <p:grpSpPr>
            <a:xfrm>
              <a:off x="4006160" y="4044182"/>
              <a:ext cx="279399" cy="2171700"/>
              <a:chOff x="2006601" y="1174750"/>
              <a:chExt cx="444500" cy="2171700"/>
            </a:xfrm>
            <a:solidFill>
              <a:schemeClr val="bg1"/>
            </a:solidFill>
          </p:grpSpPr>
          <p:sp>
            <p:nvSpPr>
              <p:cNvPr id="209"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0"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1"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2"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3"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4"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5"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6"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17" name="Rectangle 103"/>
              <p:cNvSpPr>
                <a:spLocks noChangeArrowheads="1"/>
              </p:cNvSpPr>
              <p:nvPr/>
            </p:nvSpPr>
            <p:spPr bwMode="auto">
              <a:xfrm>
                <a:off x="2014538" y="2810524"/>
                <a:ext cx="433387"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smtClean="0">
                    <a:solidFill>
                      <a:schemeClr val="bg1"/>
                    </a:solidFill>
                  </a:rPr>
                  <a:t>0</a:t>
                </a:r>
                <a:endParaRPr lang="en-US" sz="2400" dirty="0">
                  <a:solidFill>
                    <a:schemeClr val="bg1"/>
                  </a:solidFill>
                </a:endParaRPr>
              </a:p>
            </p:txBody>
          </p:sp>
        </p:grpSp>
        <p:grpSp>
          <p:nvGrpSpPr>
            <p:cNvPr id="280" name="Group 279"/>
            <p:cNvGrpSpPr/>
            <p:nvPr/>
          </p:nvGrpSpPr>
          <p:grpSpPr>
            <a:xfrm>
              <a:off x="4003914" y="4004404"/>
              <a:ext cx="284515" cy="2214365"/>
              <a:chOff x="3978275" y="4008536"/>
              <a:chExt cx="284515" cy="2214365"/>
            </a:xfrm>
          </p:grpSpPr>
          <p:sp>
            <p:nvSpPr>
              <p:cNvPr id="113" name="Text Box 123"/>
              <p:cNvSpPr txBox="1">
                <a:spLocks noChangeArrowheads="1"/>
              </p:cNvSpPr>
              <p:nvPr/>
            </p:nvSpPr>
            <p:spPr bwMode="auto">
              <a:xfrm>
                <a:off x="3978275" y="537537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4" name="Text Box 124"/>
              <p:cNvSpPr txBox="1">
                <a:spLocks noChangeArrowheads="1"/>
              </p:cNvSpPr>
              <p:nvPr/>
            </p:nvSpPr>
            <p:spPr bwMode="auto">
              <a:xfrm>
                <a:off x="3978275" y="48356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5" name="Text Box 125"/>
              <p:cNvSpPr txBox="1">
                <a:spLocks noChangeArrowheads="1"/>
              </p:cNvSpPr>
              <p:nvPr/>
            </p:nvSpPr>
            <p:spPr bwMode="auto">
              <a:xfrm>
                <a:off x="3978275" y="45689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16" name="Text Box 126"/>
              <p:cNvSpPr txBox="1">
                <a:spLocks noChangeArrowheads="1"/>
              </p:cNvSpPr>
              <p:nvPr/>
            </p:nvSpPr>
            <p:spPr bwMode="auto">
              <a:xfrm>
                <a:off x="3978275"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30" name="Text Box 140"/>
              <p:cNvSpPr txBox="1">
                <a:spLocks noChangeArrowheads="1"/>
              </p:cNvSpPr>
              <p:nvPr/>
            </p:nvSpPr>
            <p:spPr bwMode="auto">
              <a:xfrm>
                <a:off x="3978275" y="59151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31" name="Text Box 141"/>
              <p:cNvSpPr txBox="1">
                <a:spLocks noChangeArrowheads="1"/>
              </p:cNvSpPr>
              <p:nvPr/>
            </p:nvSpPr>
            <p:spPr bwMode="auto">
              <a:xfrm>
                <a:off x="3978275"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32" name="Text Box 142"/>
              <p:cNvSpPr txBox="1">
                <a:spLocks noChangeArrowheads="1"/>
              </p:cNvSpPr>
              <p:nvPr/>
            </p:nvSpPr>
            <p:spPr bwMode="auto">
              <a:xfrm>
                <a:off x="3978275"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grpSp>
      </p:grpSp>
      <p:grpSp>
        <p:nvGrpSpPr>
          <p:cNvPr id="291" name="Group 290"/>
          <p:cNvGrpSpPr/>
          <p:nvPr/>
        </p:nvGrpSpPr>
        <p:grpSpPr>
          <a:xfrm>
            <a:off x="7203912" y="3890496"/>
            <a:ext cx="296862" cy="2214365"/>
            <a:chOff x="6017797" y="4011612"/>
            <a:chExt cx="296862" cy="2214365"/>
          </a:xfrm>
        </p:grpSpPr>
        <p:grpSp>
          <p:nvGrpSpPr>
            <p:cNvPr id="228" name="Group 227"/>
            <p:cNvGrpSpPr/>
            <p:nvPr/>
          </p:nvGrpSpPr>
          <p:grpSpPr>
            <a:xfrm>
              <a:off x="6021909" y="4044182"/>
              <a:ext cx="279399" cy="2171700"/>
              <a:chOff x="2006601" y="1174750"/>
              <a:chExt cx="444500" cy="2171700"/>
            </a:xfrm>
            <a:solidFill>
              <a:schemeClr val="bg1"/>
            </a:solidFill>
          </p:grpSpPr>
          <p:sp>
            <p:nvSpPr>
              <p:cNvPr id="229"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30"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1"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2"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3"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4"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5"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6"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37" name="Rectangle 103"/>
              <p:cNvSpPr>
                <a:spLocks noChangeArrowheads="1"/>
              </p:cNvSpPr>
              <p:nvPr/>
            </p:nvSpPr>
            <p:spPr bwMode="auto">
              <a:xfrm>
                <a:off x="2014538" y="2275088"/>
                <a:ext cx="433387"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smtClean="0">
                    <a:solidFill>
                      <a:schemeClr val="bg1"/>
                    </a:solidFill>
                  </a:rPr>
                  <a:t>0</a:t>
                </a:r>
                <a:endParaRPr lang="en-US" sz="2400" dirty="0">
                  <a:solidFill>
                    <a:schemeClr val="bg1"/>
                  </a:solidFill>
                </a:endParaRPr>
              </a:p>
            </p:txBody>
          </p:sp>
        </p:grpSp>
        <p:grpSp>
          <p:nvGrpSpPr>
            <p:cNvPr id="281" name="Group 280"/>
            <p:cNvGrpSpPr/>
            <p:nvPr/>
          </p:nvGrpSpPr>
          <p:grpSpPr>
            <a:xfrm>
              <a:off x="6017797" y="4011612"/>
              <a:ext cx="296862" cy="2214365"/>
              <a:chOff x="6011863" y="4008536"/>
              <a:chExt cx="296862" cy="2214365"/>
            </a:xfrm>
          </p:grpSpPr>
          <p:sp>
            <p:nvSpPr>
              <p:cNvPr id="151" name="Text Box 161"/>
              <p:cNvSpPr txBox="1">
                <a:spLocks noChangeArrowheads="1"/>
              </p:cNvSpPr>
              <p:nvPr/>
            </p:nvSpPr>
            <p:spPr bwMode="auto">
              <a:xfrm>
                <a:off x="6011863"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52" name="Text Box 162"/>
              <p:cNvSpPr txBox="1">
                <a:spLocks noChangeArrowheads="1"/>
              </p:cNvSpPr>
              <p:nvPr/>
            </p:nvSpPr>
            <p:spPr bwMode="auto">
              <a:xfrm>
                <a:off x="6011863"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53" name="Text Box 163"/>
              <p:cNvSpPr txBox="1">
                <a:spLocks noChangeArrowheads="1"/>
              </p:cNvSpPr>
              <p:nvPr/>
            </p:nvSpPr>
            <p:spPr bwMode="auto">
              <a:xfrm>
                <a:off x="6011863"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58" name="Text Box 168"/>
              <p:cNvSpPr txBox="1">
                <a:spLocks noChangeArrowheads="1"/>
              </p:cNvSpPr>
              <p:nvPr/>
            </p:nvSpPr>
            <p:spPr bwMode="auto">
              <a:xfrm>
                <a:off x="6011863" y="591512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sp>
            <p:nvSpPr>
              <p:cNvPr id="159" name="Text Box 169"/>
              <p:cNvSpPr txBox="1">
                <a:spLocks noChangeArrowheads="1"/>
              </p:cNvSpPr>
              <p:nvPr/>
            </p:nvSpPr>
            <p:spPr bwMode="auto">
              <a:xfrm>
                <a:off x="6011863" y="537537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sp>
            <p:nvSpPr>
              <p:cNvPr id="160" name="Text Box 170"/>
              <p:cNvSpPr txBox="1">
                <a:spLocks noChangeArrowheads="1"/>
              </p:cNvSpPr>
              <p:nvPr/>
            </p:nvSpPr>
            <p:spPr bwMode="auto">
              <a:xfrm>
                <a:off x="6011863" y="483562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sp>
            <p:nvSpPr>
              <p:cNvPr id="161" name="Text Box 171"/>
              <p:cNvSpPr txBox="1">
                <a:spLocks noChangeArrowheads="1"/>
              </p:cNvSpPr>
              <p:nvPr/>
            </p:nvSpPr>
            <p:spPr bwMode="auto">
              <a:xfrm>
                <a:off x="6011863" y="456892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grpSp>
      </p:grpSp>
      <p:grpSp>
        <p:nvGrpSpPr>
          <p:cNvPr id="292" name="Group 291"/>
          <p:cNvGrpSpPr/>
          <p:nvPr/>
        </p:nvGrpSpPr>
        <p:grpSpPr>
          <a:xfrm>
            <a:off x="7789334" y="3882226"/>
            <a:ext cx="296862" cy="2214365"/>
            <a:chOff x="6683753" y="4003342"/>
            <a:chExt cx="296862" cy="2214365"/>
          </a:xfrm>
        </p:grpSpPr>
        <p:grpSp>
          <p:nvGrpSpPr>
            <p:cNvPr id="218" name="Group 217"/>
            <p:cNvGrpSpPr/>
            <p:nvPr/>
          </p:nvGrpSpPr>
          <p:grpSpPr>
            <a:xfrm>
              <a:off x="6689121" y="4044182"/>
              <a:ext cx="279399" cy="2171700"/>
              <a:chOff x="2006601" y="1174750"/>
              <a:chExt cx="444500" cy="2171700"/>
            </a:xfrm>
            <a:solidFill>
              <a:schemeClr val="bg1"/>
            </a:solidFill>
          </p:grpSpPr>
          <p:sp>
            <p:nvSpPr>
              <p:cNvPr id="219"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20"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1"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2"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3"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4"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5"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6"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27" name="Rectangle 103"/>
              <p:cNvSpPr>
                <a:spLocks noChangeArrowheads="1"/>
              </p:cNvSpPr>
              <p:nvPr/>
            </p:nvSpPr>
            <p:spPr bwMode="auto">
              <a:xfrm>
                <a:off x="2014538" y="2536580"/>
                <a:ext cx="433387"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a:solidFill>
                      <a:schemeClr val="bg1"/>
                    </a:solidFill>
                  </a:rPr>
                  <a:t>1</a:t>
                </a:r>
                <a:endParaRPr lang="en-US" sz="2400" dirty="0">
                  <a:solidFill>
                    <a:schemeClr val="bg1"/>
                  </a:solidFill>
                </a:endParaRPr>
              </a:p>
            </p:txBody>
          </p:sp>
        </p:grpSp>
        <p:grpSp>
          <p:nvGrpSpPr>
            <p:cNvPr id="282" name="Group 281"/>
            <p:cNvGrpSpPr/>
            <p:nvPr/>
          </p:nvGrpSpPr>
          <p:grpSpPr>
            <a:xfrm>
              <a:off x="6683753" y="4003342"/>
              <a:ext cx="296862" cy="2214365"/>
              <a:chOff x="6684963" y="4008536"/>
              <a:chExt cx="296862" cy="2214365"/>
            </a:xfrm>
          </p:grpSpPr>
          <p:sp>
            <p:nvSpPr>
              <p:cNvPr id="147" name="Text Box 157"/>
              <p:cNvSpPr txBox="1">
                <a:spLocks noChangeArrowheads="1"/>
              </p:cNvSpPr>
              <p:nvPr/>
            </p:nvSpPr>
            <p:spPr bwMode="auto">
              <a:xfrm>
                <a:off x="6684963"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48" name="Text Box 158"/>
              <p:cNvSpPr txBox="1">
                <a:spLocks noChangeArrowheads="1"/>
              </p:cNvSpPr>
              <p:nvPr/>
            </p:nvSpPr>
            <p:spPr bwMode="auto">
              <a:xfrm>
                <a:off x="6684963"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49" name="Text Box 159"/>
              <p:cNvSpPr txBox="1">
                <a:spLocks noChangeArrowheads="1"/>
              </p:cNvSpPr>
              <p:nvPr/>
            </p:nvSpPr>
            <p:spPr bwMode="auto">
              <a:xfrm>
                <a:off x="6684963" y="48356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50" name="Text Box 160"/>
              <p:cNvSpPr txBox="1">
                <a:spLocks noChangeArrowheads="1"/>
              </p:cNvSpPr>
              <p:nvPr/>
            </p:nvSpPr>
            <p:spPr bwMode="auto">
              <a:xfrm>
                <a:off x="6684963"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55" name="Text Box 165"/>
              <p:cNvSpPr txBox="1">
                <a:spLocks noChangeArrowheads="1"/>
              </p:cNvSpPr>
              <p:nvPr/>
            </p:nvSpPr>
            <p:spPr bwMode="auto">
              <a:xfrm>
                <a:off x="6684963" y="591512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sp>
            <p:nvSpPr>
              <p:cNvPr id="156" name="Text Box 166"/>
              <p:cNvSpPr txBox="1">
                <a:spLocks noChangeArrowheads="1"/>
              </p:cNvSpPr>
              <p:nvPr/>
            </p:nvSpPr>
            <p:spPr bwMode="auto">
              <a:xfrm>
                <a:off x="6684963" y="456892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sp>
            <p:nvSpPr>
              <p:cNvPr id="157" name="Text Box 167"/>
              <p:cNvSpPr txBox="1">
                <a:spLocks noChangeArrowheads="1"/>
              </p:cNvSpPr>
              <p:nvPr/>
            </p:nvSpPr>
            <p:spPr bwMode="auto">
              <a:xfrm>
                <a:off x="6684963" y="4008536"/>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dirty="0"/>
                  <a:t>0</a:t>
                </a:r>
              </a:p>
            </p:txBody>
          </p:sp>
        </p:grpSp>
      </p:grpSp>
      <p:grpSp>
        <p:nvGrpSpPr>
          <p:cNvPr id="293" name="Group 292"/>
          <p:cNvGrpSpPr/>
          <p:nvPr/>
        </p:nvGrpSpPr>
        <p:grpSpPr>
          <a:xfrm>
            <a:off x="8374758" y="3883526"/>
            <a:ext cx="296862" cy="2214365"/>
            <a:chOff x="7349674" y="4004642"/>
            <a:chExt cx="296862" cy="2214365"/>
          </a:xfrm>
        </p:grpSpPr>
        <p:grpSp>
          <p:nvGrpSpPr>
            <p:cNvPr id="265" name="Group 264"/>
            <p:cNvGrpSpPr/>
            <p:nvPr/>
          </p:nvGrpSpPr>
          <p:grpSpPr>
            <a:xfrm>
              <a:off x="7352478" y="4044182"/>
              <a:ext cx="280391" cy="2171700"/>
              <a:chOff x="8399418" y="3938588"/>
              <a:chExt cx="280391" cy="2171700"/>
            </a:xfrm>
          </p:grpSpPr>
          <p:sp>
            <p:nvSpPr>
              <p:cNvPr id="266" name="Rectangle 38"/>
              <p:cNvSpPr>
                <a:spLocks noChangeArrowheads="1"/>
              </p:cNvSpPr>
              <p:nvPr/>
            </p:nvSpPr>
            <p:spPr bwMode="auto">
              <a:xfrm>
                <a:off x="8399418" y="3938588"/>
                <a:ext cx="279399" cy="2171700"/>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a:p>
            </p:txBody>
          </p:sp>
          <p:sp>
            <p:nvSpPr>
              <p:cNvPr id="267" name="Line 39"/>
              <p:cNvSpPr>
                <a:spLocks noChangeShapeType="1"/>
              </p:cNvSpPr>
              <p:nvPr/>
            </p:nvSpPr>
            <p:spPr bwMode="auto">
              <a:xfrm>
                <a:off x="8407401" y="4205288"/>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68" name="Line 40"/>
              <p:cNvSpPr>
                <a:spLocks noChangeShapeType="1"/>
              </p:cNvSpPr>
              <p:nvPr/>
            </p:nvSpPr>
            <p:spPr bwMode="auto">
              <a:xfrm>
                <a:off x="8407401" y="4475163"/>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69" name="Line 41"/>
              <p:cNvSpPr>
                <a:spLocks noChangeShapeType="1"/>
              </p:cNvSpPr>
              <p:nvPr/>
            </p:nvSpPr>
            <p:spPr bwMode="auto">
              <a:xfrm>
                <a:off x="8407401" y="4746626"/>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70" name="Line 42"/>
              <p:cNvSpPr>
                <a:spLocks noChangeShapeType="1"/>
              </p:cNvSpPr>
              <p:nvPr/>
            </p:nvSpPr>
            <p:spPr bwMode="auto">
              <a:xfrm>
                <a:off x="8407401" y="5018088"/>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71" name="Line 43"/>
              <p:cNvSpPr>
                <a:spLocks noChangeShapeType="1"/>
              </p:cNvSpPr>
              <p:nvPr/>
            </p:nvSpPr>
            <p:spPr bwMode="auto">
              <a:xfrm>
                <a:off x="8407401" y="5287963"/>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72" name="Line 44"/>
              <p:cNvSpPr>
                <a:spLocks noChangeShapeType="1"/>
              </p:cNvSpPr>
              <p:nvPr/>
            </p:nvSpPr>
            <p:spPr bwMode="auto">
              <a:xfrm>
                <a:off x="8407401" y="5559426"/>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73" name="Line 45"/>
              <p:cNvSpPr>
                <a:spLocks noChangeShapeType="1"/>
              </p:cNvSpPr>
              <p:nvPr/>
            </p:nvSpPr>
            <p:spPr bwMode="auto">
              <a:xfrm>
                <a:off x="8407401" y="5834063"/>
                <a:ext cx="263433" cy="0"/>
              </a:xfrm>
              <a:prstGeom prst="line">
                <a:avLst/>
              </a:prstGeom>
              <a:solidFill>
                <a:schemeClr val="bg1"/>
              </a:solidFill>
              <a:ln w="9525">
                <a:solidFill>
                  <a:schemeClr val="tx1"/>
                </a:solidFill>
                <a:round/>
                <a:headEnd/>
                <a:tailEnd/>
              </a:ln>
              <a:effectLst/>
            </p:spPr>
            <p:txBody>
              <a:bodyPr wrap="none" anchor="ctr">
                <a:prstTxWarp prst="textNoShape">
                  <a:avLst/>
                </a:prstTxWarp>
              </a:bodyPr>
              <a:lstStyle/>
              <a:p>
                <a:endParaRPr lang="en-US"/>
              </a:p>
            </p:txBody>
          </p:sp>
          <p:sp>
            <p:nvSpPr>
              <p:cNvPr id="274" name="Rectangle 103"/>
              <p:cNvSpPr>
                <a:spLocks noChangeArrowheads="1"/>
              </p:cNvSpPr>
              <p:nvPr/>
            </p:nvSpPr>
            <p:spPr bwMode="auto">
              <a:xfrm>
                <a:off x="8404407" y="4764982"/>
                <a:ext cx="272414"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a:solidFill>
                      <a:schemeClr val="bg1"/>
                    </a:solidFill>
                  </a:rPr>
                  <a:t>1</a:t>
                </a:r>
                <a:endParaRPr lang="en-US" sz="2400" dirty="0">
                  <a:solidFill>
                    <a:schemeClr val="bg1"/>
                  </a:solidFill>
                </a:endParaRPr>
              </a:p>
            </p:txBody>
          </p:sp>
          <p:sp>
            <p:nvSpPr>
              <p:cNvPr id="275" name="Rectangle 103"/>
              <p:cNvSpPr>
                <a:spLocks noChangeArrowheads="1"/>
              </p:cNvSpPr>
              <p:nvPr/>
            </p:nvSpPr>
            <p:spPr bwMode="auto">
              <a:xfrm>
                <a:off x="8407395" y="5303394"/>
                <a:ext cx="272414"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smtClean="0">
                    <a:solidFill>
                      <a:schemeClr val="bg1"/>
                    </a:solidFill>
                  </a:rPr>
                  <a:t>0</a:t>
                </a:r>
                <a:endParaRPr lang="en-US" sz="2400" dirty="0">
                  <a:solidFill>
                    <a:schemeClr val="bg1"/>
                  </a:solidFill>
                </a:endParaRPr>
              </a:p>
            </p:txBody>
          </p:sp>
        </p:grpSp>
        <p:grpSp>
          <p:nvGrpSpPr>
            <p:cNvPr id="283" name="Group 282"/>
            <p:cNvGrpSpPr/>
            <p:nvPr/>
          </p:nvGrpSpPr>
          <p:grpSpPr>
            <a:xfrm>
              <a:off x="7349674" y="4004642"/>
              <a:ext cx="296862" cy="2214365"/>
              <a:chOff x="7358063" y="4008536"/>
              <a:chExt cx="296862" cy="2214365"/>
            </a:xfrm>
          </p:grpSpPr>
          <p:sp>
            <p:nvSpPr>
              <p:cNvPr id="122" name="Text Box 132"/>
              <p:cNvSpPr txBox="1">
                <a:spLocks noChangeArrowheads="1"/>
              </p:cNvSpPr>
              <p:nvPr/>
            </p:nvSpPr>
            <p:spPr bwMode="auto">
              <a:xfrm>
                <a:off x="7358063" y="45689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43" name="Text Box 153"/>
              <p:cNvSpPr txBox="1">
                <a:spLocks noChangeArrowheads="1"/>
              </p:cNvSpPr>
              <p:nvPr/>
            </p:nvSpPr>
            <p:spPr bwMode="auto">
              <a:xfrm>
                <a:off x="7358063" y="59151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44" name="Text Box 154"/>
              <p:cNvSpPr txBox="1">
                <a:spLocks noChangeArrowheads="1"/>
              </p:cNvSpPr>
              <p:nvPr/>
            </p:nvSpPr>
            <p:spPr bwMode="auto">
              <a:xfrm>
                <a:off x="7358063"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45" name="Text Box 155"/>
              <p:cNvSpPr txBox="1">
                <a:spLocks noChangeArrowheads="1"/>
              </p:cNvSpPr>
              <p:nvPr/>
            </p:nvSpPr>
            <p:spPr bwMode="auto">
              <a:xfrm>
                <a:off x="7358063"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46" name="Text Box 156"/>
              <p:cNvSpPr txBox="1">
                <a:spLocks noChangeArrowheads="1"/>
              </p:cNvSpPr>
              <p:nvPr/>
            </p:nvSpPr>
            <p:spPr bwMode="auto">
              <a:xfrm>
                <a:off x="7358063"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t>1</a:t>
                </a:r>
              </a:p>
            </p:txBody>
          </p:sp>
          <p:sp>
            <p:nvSpPr>
              <p:cNvPr id="154" name="Text Box 164"/>
              <p:cNvSpPr txBox="1">
                <a:spLocks noChangeArrowheads="1"/>
              </p:cNvSpPr>
              <p:nvPr/>
            </p:nvSpPr>
            <p:spPr bwMode="auto">
              <a:xfrm>
                <a:off x="7358063" y="4289524"/>
                <a:ext cx="296862" cy="30777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1400"/>
                  <a:t>0</a:t>
                </a:r>
              </a:p>
            </p:txBody>
          </p:sp>
        </p:grpSp>
      </p:grpSp>
      <p:grpSp>
        <p:nvGrpSpPr>
          <p:cNvPr id="286" name="Group 285"/>
          <p:cNvGrpSpPr/>
          <p:nvPr/>
        </p:nvGrpSpPr>
        <p:grpSpPr>
          <a:xfrm>
            <a:off x="4338537" y="3886780"/>
            <a:ext cx="284515" cy="2214365"/>
            <a:chOff x="2660323" y="4007896"/>
            <a:chExt cx="284515" cy="2214365"/>
          </a:xfrm>
        </p:grpSpPr>
        <p:grpSp>
          <p:nvGrpSpPr>
            <p:cNvPr id="198" name="Group 197"/>
            <p:cNvGrpSpPr/>
            <p:nvPr/>
          </p:nvGrpSpPr>
          <p:grpSpPr>
            <a:xfrm>
              <a:off x="2665439" y="4044182"/>
              <a:ext cx="279399" cy="2171700"/>
              <a:chOff x="2006601" y="1174750"/>
              <a:chExt cx="444500" cy="2171700"/>
            </a:xfrm>
            <a:solidFill>
              <a:schemeClr val="bg1"/>
            </a:solidFill>
          </p:grpSpPr>
          <p:sp>
            <p:nvSpPr>
              <p:cNvPr id="199" name="Rectangle 38"/>
              <p:cNvSpPr>
                <a:spLocks noChangeArrowheads="1"/>
              </p:cNvSpPr>
              <p:nvPr/>
            </p:nvSpPr>
            <p:spPr bwMode="auto">
              <a:xfrm>
                <a:off x="2006601" y="1174750"/>
                <a:ext cx="444500" cy="217170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00" name="Line 39"/>
              <p:cNvSpPr>
                <a:spLocks noChangeShapeType="1"/>
              </p:cNvSpPr>
              <p:nvPr/>
            </p:nvSpPr>
            <p:spPr bwMode="auto">
              <a:xfrm>
                <a:off x="2019301" y="14414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1" name="Line 40"/>
              <p:cNvSpPr>
                <a:spLocks noChangeShapeType="1"/>
              </p:cNvSpPr>
              <p:nvPr/>
            </p:nvSpPr>
            <p:spPr bwMode="auto">
              <a:xfrm>
                <a:off x="2019301" y="17113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2" name="Line 41"/>
              <p:cNvSpPr>
                <a:spLocks noChangeShapeType="1"/>
              </p:cNvSpPr>
              <p:nvPr/>
            </p:nvSpPr>
            <p:spPr bwMode="auto">
              <a:xfrm>
                <a:off x="2019301" y="19827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3" name="Line 42"/>
              <p:cNvSpPr>
                <a:spLocks noChangeShapeType="1"/>
              </p:cNvSpPr>
              <p:nvPr/>
            </p:nvSpPr>
            <p:spPr bwMode="auto">
              <a:xfrm>
                <a:off x="2019301" y="2254250"/>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4" name="Line 43"/>
              <p:cNvSpPr>
                <a:spLocks noChangeShapeType="1"/>
              </p:cNvSpPr>
              <p:nvPr/>
            </p:nvSpPr>
            <p:spPr bwMode="auto">
              <a:xfrm>
                <a:off x="2019301" y="25241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5" name="Line 44"/>
              <p:cNvSpPr>
                <a:spLocks noChangeShapeType="1"/>
              </p:cNvSpPr>
              <p:nvPr/>
            </p:nvSpPr>
            <p:spPr bwMode="auto">
              <a:xfrm>
                <a:off x="2019301" y="2795588"/>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6" name="Line 45"/>
              <p:cNvSpPr>
                <a:spLocks noChangeShapeType="1"/>
              </p:cNvSpPr>
              <p:nvPr/>
            </p:nvSpPr>
            <p:spPr bwMode="auto">
              <a:xfrm>
                <a:off x="2019301" y="3070225"/>
                <a:ext cx="419100" cy="0"/>
              </a:xfrm>
              <a:prstGeom prst="line">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207" name="Rectangle 103"/>
              <p:cNvSpPr>
                <a:spLocks noChangeArrowheads="1"/>
              </p:cNvSpPr>
              <p:nvPr/>
            </p:nvSpPr>
            <p:spPr bwMode="auto">
              <a:xfrm>
                <a:off x="2014538" y="1727200"/>
                <a:ext cx="433388" cy="241300"/>
              </a:xfrm>
              <a:prstGeom prst="rect">
                <a:avLst/>
              </a:prstGeom>
              <a:solidFill>
                <a:srgbClr val="FF0000"/>
              </a:solidFill>
              <a:ln w="19050">
                <a:noFill/>
                <a:miter lim="800000"/>
                <a:headEnd/>
                <a:tailEnd/>
              </a:ln>
              <a:effectLst/>
            </p:spPr>
            <p:txBody>
              <a:bodyPr wrap="none" anchor="ctr">
                <a:prstTxWarp prst="textNoShape">
                  <a:avLst/>
                </a:prstTxWarp>
              </a:bodyPr>
              <a:lstStyle/>
              <a:p>
                <a:pPr algn="ctr" eaLnBrk="0" hangingPunct="0">
                  <a:spcBef>
                    <a:spcPct val="20000"/>
                  </a:spcBef>
                  <a:buClr>
                    <a:srgbClr val="B31919"/>
                  </a:buClr>
                  <a:buSzPct val="125000"/>
                </a:pPr>
                <a:r>
                  <a:rPr lang="en-US" sz="1600" dirty="0">
                    <a:solidFill>
                      <a:schemeClr val="bg1"/>
                    </a:solidFill>
                  </a:rPr>
                  <a:t>1</a:t>
                </a:r>
                <a:endParaRPr lang="en-US" sz="2400" dirty="0">
                  <a:solidFill>
                    <a:schemeClr val="bg1"/>
                  </a:solidFill>
                </a:endParaRPr>
              </a:p>
            </p:txBody>
          </p:sp>
        </p:grpSp>
        <p:grpSp>
          <p:nvGrpSpPr>
            <p:cNvPr id="284" name="Group 283"/>
            <p:cNvGrpSpPr/>
            <p:nvPr/>
          </p:nvGrpSpPr>
          <p:grpSpPr>
            <a:xfrm>
              <a:off x="2660323" y="4007896"/>
              <a:ext cx="284515" cy="2214365"/>
              <a:chOff x="2638425" y="4008536"/>
              <a:chExt cx="284515" cy="2214365"/>
            </a:xfrm>
          </p:grpSpPr>
          <p:sp>
            <p:nvSpPr>
              <p:cNvPr id="121" name="Text Box 131"/>
              <p:cNvSpPr txBox="1">
                <a:spLocks noChangeArrowheads="1"/>
              </p:cNvSpPr>
              <p:nvPr/>
            </p:nvSpPr>
            <p:spPr bwMode="auto">
              <a:xfrm>
                <a:off x="2638425" y="51023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1</a:t>
                </a:r>
              </a:p>
            </p:txBody>
          </p:sp>
          <p:sp>
            <p:nvSpPr>
              <p:cNvPr id="137" name="Text Box 147"/>
              <p:cNvSpPr txBox="1">
                <a:spLocks noChangeArrowheads="1"/>
              </p:cNvSpPr>
              <p:nvPr/>
            </p:nvSpPr>
            <p:spPr bwMode="auto">
              <a:xfrm>
                <a:off x="2638425" y="59151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38" name="Text Box 148"/>
              <p:cNvSpPr txBox="1">
                <a:spLocks noChangeArrowheads="1"/>
              </p:cNvSpPr>
              <p:nvPr/>
            </p:nvSpPr>
            <p:spPr bwMode="auto">
              <a:xfrm>
                <a:off x="2638425" y="56484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39" name="Text Box 149"/>
              <p:cNvSpPr txBox="1">
                <a:spLocks noChangeArrowheads="1"/>
              </p:cNvSpPr>
              <p:nvPr/>
            </p:nvSpPr>
            <p:spPr bwMode="auto">
              <a:xfrm>
                <a:off x="2638425" y="537537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40" name="Text Box 150"/>
              <p:cNvSpPr txBox="1">
                <a:spLocks noChangeArrowheads="1"/>
              </p:cNvSpPr>
              <p:nvPr/>
            </p:nvSpPr>
            <p:spPr bwMode="auto">
              <a:xfrm>
                <a:off x="2638425" y="48356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41" name="Text Box 151"/>
              <p:cNvSpPr txBox="1">
                <a:spLocks noChangeArrowheads="1"/>
              </p:cNvSpPr>
              <p:nvPr/>
            </p:nvSpPr>
            <p:spPr bwMode="auto">
              <a:xfrm>
                <a:off x="2638425" y="4289524"/>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sp>
            <p:nvSpPr>
              <p:cNvPr id="142" name="Text Box 152"/>
              <p:cNvSpPr txBox="1">
                <a:spLocks noChangeArrowheads="1"/>
              </p:cNvSpPr>
              <p:nvPr/>
            </p:nvSpPr>
            <p:spPr bwMode="auto">
              <a:xfrm>
                <a:off x="2638425" y="4008536"/>
                <a:ext cx="284515"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a:t>0</a:t>
                </a:r>
              </a:p>
            </p:txBody>
          </p:sp>
        </p:grpSp>
      </p:grpSp>
      <p:sp>
        <p:nvSpPr>
          <p:cNvPr id="294" name="AutoShape 73"/>
          <p:cNvSpPr>
            <a:spLocks noChangeArrowheads="1"/>
          </p:cNvSpPr>
          <p:nvPr/>
        </p:nvSpPr>
        <p:spPr bwMode="auto">
          <a:xfrm>
            <a:off x="4311382" y="3096760"/>
            <a:ext cx="4348163"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Phase shifter</a:t>
            </a: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a:t>
            </a:r>
            <a:endParaRPr lang="en-US" dirty="0"/>
          </a:p>
        </p:txBody>
      </p:sp>
      <p:sp>
        <p:nvSpPr>
          <p:cNvPr id="3" name="Content Placeholder 2"/>
          <p:cNvSpPr>
            <a:spLocks noGrp="1"/>
          </p:cNvSpPr>
          <p:nvPr>
            <p:ph idx="1"/>
          </p:nvPr>
        </p:nvSpPr>
        <p:spPr>
          <a:xfrm>
            <a:off x="676275" y="2208562"/>
            <a:ext cx="8229600" cy="4257524"/>
          </a:xfrm>
        </p:spPr>
        <p:txBody>
          <a:bodyPr/>
          <a:lstStyle/>
          <a:p>
            <a:r>
              <a:rPr lang="en-US" dirty="0" smtClean="0"/>
              <a:t>For </a:t>
            </a:r>
            <a:r>
              <a:rPr lang="en-US" dirty="0" err="1" smtClean="0"/>
              <a:t>n</a:t>
            </a:r>
            <a:r>
              <a:rPr lang="en-US" dirty="0" smtClean="0"/>
              <a:t>-bit LFSR there are</a:t>
            </a:r>
          </a:p>
          <a:p>
            <a:pPr lvl="1">
              <a:spcBef>
                <a:spcPts val="0"/>
              </a:spcBef>
            </a:pPr>
            <a:r>
              <a:rPr lang="en-US" dirty="0" err="1" smtClean="0"/>
              <a:t>n</a:t>
            </a:r>
            <a:r>
              <a:rPr lang="en-US" dirty="0" smtClean="0"/>
              <a:t> variables </a:t>
            </a:r>
          </a:p>
          <a:p>
            <a:pPr lvl="1">
              <a:spcBef>
                <a:spcPts val="0"/>
              </a:spcBef>
            </a:pPr>
            <a:r>
              <a:rPr lang="en-US" dirty="0" smtClean="0"/>
              <a:t>at most </a:t>
            </a:r>
            <a:r>
              <a:rPr lang="en-US" dirty="0" err="1" smtClean="0"/>
              <a:t>n</a:t>
            </a:r>
            <a:r>
              <a:rPr lang="en-US" dirty="0" smtClean="0"/>
              <a:t> linearly independent equations</a:t>
            </a:r>
          </a:p>
          <a:p>
            <a:r>
              <a:rPr lang="en-US" dirty="0" smtClean="0"/>
              <a:t>The number of encoded positions in scan chains does not exceed the LFSR size</a:t>
            </a:r>
          </a:p>
          <a:p>
            <a:r>
              <a:rPr lang="en-US" dirty="0" smtClean="0"/>
              <a:t>Example:</a:t>
            </a:r>
          </a:p>
          <a:p>
            <a:pPr lvl="1">
              <a:spcBef>
                <a:spcPts val="0"/>
              </a:spcBef>
            </a:pPr>
            <a:r>
              <a:rPr lang="en-US" dirty="0" smtClean="0"/>
              <a:t>10M gate design</a:t>
            </a:r>
          </a:p>
          <a:p>
            <a:pPr lvl="1">
              <a:spcBef>
                <a:spcPts val="0"/>
              </a:spcBef>
            </a:pPr>
            <a:r>
              <a:rPr lang="en-US" dirty="0" smtClean="0"/>
              <a:t>500K flip-flop design</a:t>
            </a:r>
          </a:p>
          <a:p>
            <a:pPr lvl="1">
              <a:spcBef>
                <a:spcPts val="0"/>
              </a:spcBef>
            </a:pPr>
            <a:r>
              <a:rPr lang="en-US" dirty="0" smtClean="0"/>
              <a:t>2% fill rate</a:t>
            </a:r>
          </a:p>
          <a:p>
            <a:pPr lvl="1">
              <a:spcBef>
                <a:spcPts val="0"/>
              </a:spcBef>
            </a:pPr>
            <a:r>
              <a:rPr lang="en-US" dirty="0" smtClean="0"/>
              <a:t>10,000-bit test cube</a:t>
            </a:r>
          </a:p>
          <a:p>
            <a:pPr lvl="1">
              <a:spcBef>
                <a:spcPts val="0"/>
              </a:spcBef>
            </a:pPr>
            <a:r>
              <a:rPr lang="en-US" dirty="0" smtClean="0"/>
              <a:t>combined required LFSR: &gt;10,000 bits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polynomial reseeding</a:t>
            </a:r>
            <a:endParaRPr lang="en-US" dirty="0"/>
          </a:p>
        </p:txBody>
      </p:sp>
      <p:sp>
        <p:nvSpPr>
          <p:cNvPr id="18" name="Rectangle 3"/>
          <p:cNvSpPr txBox="1">
            <a:spLocks noChangeArrowheads="1"/>
          </p:cNvSpPr>
          <p:nvPr/>
        </p:nvSpPr>
        <p:spPr bwMode="auto">
          <a:xfrm>
            <a:off x="673028" y="4380556"/>
            <a:ext cx="8181975" cy="16043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spcBef>
                <a:spcPct val="20000"/>
              </a:spcBef>
              <a:spcAft>
                <a:spcPct val="0"/>
              </a:spcAft>
              <a:buClr>
                <a:schemeClr val="tx1"/>
              </a:buClr>
              <a:buSzPct val="80000"/>
              <a:buFont typeface="Arial"/>
              <a:buChar char="•"/>
              <a:tabLst/>
              <a:defRPr/>
            </a:pPr>
            <a:r>
              <a:rPr kumimoji="0" lang="en-US" sz="2400" b="0" i="0" u="none" strike="noStrike" kern="0" cap="none" spc="0" normalizeH="0" baseline="0" dirty="0" smtClean="0">
                <a:ln>
                  <a:noFill/>
                </a:ln>
                <a:solidFill>
                  <a:srgbClr val="000000"/>
                </a:solidFill>
                <a:effectLst/>
                <a:uLnTx/>
                <a:uFillTx/>
                <a:latin typeface="+mn-lt"/>
                <a:ea typeface="+mn-ea"/>
                <a:cs typeface="+mn-cs"/>
              </a:rPr>
              <a:t>Encoding may not be possible due to linear dependencies</a:t>
            </a:r>
          </a:p>
          <a:p>
            <a:pPr marL="342900" marR="0" lvl="0" indent="-342900" algn="l" defTabSz="914400" rtl="0" eaLnBrk="1" fontAlgn="base" latinLnBrk="0" hangingPunct="1">
              <a:spcBef>
                <a:spcPct val="20000"/>
              </a:spcBef>
              <a:spcAft>
                <a:spcPct val="0"/>
              </a:spcAft>
              <a:buClr>
                <a:schemeClr val="tx1"/>
              </a:buClr>
              <a:buSzPct val="80000"/>
              <a:buFont typeface="Arial"/>
              <a:buChar char="•"/>
              <a:tabLst/>
              <a:defRPr/>
            </a:pPr>
            <a:r>
              <a:rPr kumimoji="0" lang="en-US" sz="2400" b="0" i="0" u="none" strike="noStrike" kern="0" cap="none" spc="0" normalizeH="0" baseline="0" dirty="0" smtClean="0">
                <a:ln>
                  <a:noFill/>
                </a:ln>
                <a:solidFill>
                  <a:srgbClr val="000000"/>
                </a:solidFill>
                <a:effectLst/>
                <a:uLnTx/>
                <a:uFillTx/>
                <a:latin typeface="+mn-lt"/>
                <a:ea typeface="+mn-ea"/>
                <a:cs typeface="+mn-cs"/>
              </a:rPr>
              <a:t>For </a:t>
            </a:r>
            <a:r>
              <a:rPr kumimoji="0" lang="en-US" sz="2400" b="0" i="0" u="none" strike="noStrike" kern="0" cap="none" spc="0" normalizeH="0" baseline="0" dirty="0" err="1" smtClean="0">
                <a:ln>
                  <a:noFill/>
                </a:ln>
                <a:solidFill>
                  <a:srgbClr val="000000"/>
                </a:solidFill>
                <a:effectLst/>
                <a:uLnTx/>
                <a:uFillTx/>
                <a:latin typeface="+mn-lt"/>
                <a:ea typeface="+mn-ea"/>
                <a:cs typeface="+mn-cs"/>
              </a:rPr>
              <a:t>s</a:t>
            </a:r>
            <a:r>
              <a:rPr kumimoji="0" lang="en-US" sz="2400" b="0" i="0" u="none" strike="noStrike" kern="0" cap="none" spc="0" normalizeH="0" baseline="0" dirty="0" smtClean="0">
                <a:ln>
                  <a:noFill/>
                </a:ln>
                <a:solidFill>
                  <a:srgbClr val="000000"/>
                </a:solidFill>
                <a:effectLst/>
                <a:uLnTx/>
                <a:uFillTx/>
                <a:latin typeface="+mn-lt"/>
                <a:ea typeface="+mn-ea"/>
                <a:cs typeface="+mn-cs"/>
              </a:rPr>
              <a:t> </a:t>
            </a:r>
            <a:r>
              <a:rPr lang="en-US" sz="2400" kern="0" dirty="0" smtClean="0">
                <a:solidFill>
                  <a:srgbClr val="000000"/>
                </a:solidFill>
                <a:latin typeface="+mn-lt"/>
                <a:ea typeface="+mn-ea"/>
                <a:cs typeface="+mn-cs"/>
              </a:rPr>
              <a:t>sp</a:t>
            </a:r>
            <a:r>
              <a:rPr kumimoji="0" lang="en-US" sz="2400" b="0" i="0" u="none" strike="noStrike" kern="0" cap="none" spc="0" normalizeH="0" baseline="0" dirty="0" smtClean="0">
                <a:ln>
                  <a:noFill/>
                </a:ln>
                <a:solidFill>
                  <a:srgbClr val="000000"/>
                </a:solidFill>
                <a:effectLst/>
                <a:uLnTx/>
                <a:uFillTx/>
                <a:latin typeface="+mn-lt"/>
                <a:ea typeface="+mn-ea"/>
                <a:cs typeface="+mn-cs"/>
              </a:rPr>
              <a:t>ecified bits, an LFSR of size </a:t>
            </a:r>
            <a:r>
              <a:rPr kumimoji="0" lang="en-US" sz="2400" b="0" i="0" u="none" strike="noStrike" kern="0" cap="none" spc="0" normalizeH="0" baseline="0" dirty="0" err="1" smtClean="0">
                <a:ln>
                  <a:noFill/>
                </a:ln>
                <a:solidFill>
                  <a:srgbClr val="000000"/>
                </a:solidFill>
                <a:effectLst/>
                <a:uLnTx/>
                <a:uFillTx/>
                <a:latin typeface="+mn-lt"/>
                <a:ea typeface="+mn-ea"/>
                <a:cs typeface="+mn-cs"/>
              </a:rPr>
              <a:t>s</a:t>
            </a:r>
            <a:r>
              <a:rPr kumimoji="0" lang="en-US" sz="2400" b="0" i="0" u="none" strike="noStrike" kern="0" cap="none" spc="0" normalizeH="0" baseline="0" dirty="0" smtClean="0">
                <a:ln>
                  <a:noFill/>
                </a:ln>
                <a:solidFill>
                  <a:srgbClr val="000000"/>
                </a:solidFill>
                <a:effectLst/>
                <a:uLnTx/>
                <a:uFillTx/>
                <a:latin typeface="+mn-lt"/>
                <a:ea typeface="+mn-ea"/>
                <a:cs typeface="+mn-cs"/>
              </a:rPr>
              <a:t> + 20 guarantees</a:t>
            </a:r>
            <a:r>
              <a:rPr kumimoji="0" lang="en-US" sz="2400" b="0" i="0" u="none" strike="noStrike" kern="0" cap="none" spc="0" normalizeH="0" dirty="0" smtClean="0">
                <a:ln>
                  <a:noFill/>
                </a:ln>
                <a:solidFill>
                  <a:srgbClr val="000000"/>
                </a:solidFill>
                <a:effectLst/>
                <a:uLnTx/>
                <a:uFillTx/>
                <a:latin typeface="+mn-lt"/>
                <a:ea typeface="+mn-ea"/>
                <a:cs typeface="+mn-cs"/>
              </a:rPr>
              <a:t> </a:t>
            </a:r>
            <a:r>
              <a:rPr kumimoji="0" lang="en-US" sz="2400" b="0" i="0" u="none" strike="noStrike" kern="0" cap="none" spc="0" normalizeH="0" baseline="0" dirty="0" smtClean="0">
                <a:ln>
                  <a:noFill/>
                </a:ln>
                <a:solidFill>
                  <a:srgbClr val="000000"/>
                </a:solidFill>
                <a:effectLst/>
                <a:uLnTx/>
                <a:uFillTx/>
                <a:latin typeface="+mn-lt"/>
                <a:ea typeface="+mn-ea"/>
                <a:cs typeface="+mn-cs"/>
              </a:rPr>
              <a:t>the probability of encoding failure below 10</a:t>
            </a:r>
            <a:r>
              <a:rPr kumimoji="0" lang="en-US" sz="2400" b="0" i="0" u="none" strike="noStrike" kern="0" cap="none" spc="0" normalizeH="0" baseline="30000" dirty="0" smtClean="0">
                <a:ln>
                  <a:noFill/>
                </a:ln>
                <a:solidFill>
                  <a:srgbClr val="000000"/>
                </a:solidFill>
                <a:effectLst/>
                <a:uLnTx/>
                <a:uFillTx/>
                <a:latin typeface="+mn-lt"/>
                <a:ea typeface="+mn-ea"/>
                <a:cs typeface="+mn-cs"/>
              </a:rPr>
              <a:t>-6</a:t>
            </a:r>
          </a:p>
          <a:p>
            <a:pPr marL="342900" lvl="0" indent="-342900" defTabSz="914400">
              <a:spcBef>
                <a:spcPct val="20000"/>
              </a:spcBef>
              <a:buClr>
                <a:schemeClr val="tx1"/>
              </a:buClr>
              <a:buSzPct val="80000"/>
              <a:buFont typeface="Arial"/>
              <a:buChar char="•"/>
              <a:defRPr/>
            </a:pPr>
            <a:r>
              <a:rPr lang="en-US" sz="2400" kern="0" dirty="0" smtClean="0">
                <a:solidFill>
                  <a:srgbClr val="000000"/>
                </a:solidFill>
                <a:latin typeface="+mn-lt"/>
                <a:ea typeface="+mn-ea"/>
                <a:cs typeface="+mn-cs"/>
              </a:rPr>
              <a:t>Using multiple polynomials reduces the LFSR size</a:t>
            </a:r>
            <a:endParaRPr kumimoji="0" lang="en-US" sz="2400" b="0" i="0" u="none" strike="noStrike" kern="0" cap="none" spc="0" normalizeH="0" baseline="0" dirty="0">
              <a:ln>
                <a:noFill/>
              </a:ln>
              <a:solidFill>
                <a:srgbClr val="000000"/>
              </a:solidFill>
              <a:effectLst/>
              <a:uLnTx/>
              <a:uFillTx/>
              <a:latin typeface="+mn-lt"/>
              <a:ea typeface="+mn-ea"/>
              <a:cs typeface="+mn-cs"/>
            </a:endParaRPr>
          </a:p>
        </p:txBody>
      </p:sp>
      <p:grpSp>
        <p:nvGrpSpPr>
          <p:cNvPr id="3" name="Group 2"/>
          <p:cNvGrpSpPr/>
          <p:nvPr/>
        </p:nvGrpSpPr>
        <p:grpSpPr>
          <a:xfrm>
            <a:off x="1934116" y="1597271"/>
            <a:ext cx="6660356" cy="2367895"/>
            <a:chOff x="1934116" y="1832471"/>
            <a:chExt cx="6660356" cy="2367895"/>
          </a:xfrm>
        </p:grpSpPr>
        <p:sp>
          <p:nvSpPr>
            <p:cNvPr id="112" name="Rectangle 111"/>
            <p:cNvSpPr/>
            <p:nvPr/>
          </p:nvSpPr>
          <p:spPr>
            <a:xfrm>
              <a:off x="3819877" y="1984871"/>
              <a:ext cx="4774595" cy="1806575"/>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Line 32"/>
            <p:cNvSpPr>
              <a:spLocks noChangeShapeType="1"/>
            </p:cNvSpPr>
            <p:nvPr/>
          </p:nvSpPr>
          <p:spPr bwMode="auto">
            <a:xfrm flipV="1">
              <a:off x="4655091"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04" name="Line 32"/>
            <p:cNvSpPr>
              <a:spLocks noChangeShapeType="1"/>
            </p:cNvSpPr>
            <p:nvPr/>
          </p:nvSpPr>
          <p:spPr bwMode="auto">
            <a:xfrm flipV="1">
              <a:off x="5199603"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07" name="Line 32"/>
            <p:cNvSpPr>
              <a:spLocks noChangeShapeType="1"/>
            </p:cNvSpPr>
            <p:nvPr/>
          </p:nvSpPr>
          <p:spPr bwMode="auto">
            <a:xfrm flipV="1">
              <a:off x="5747291"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08" name="Line 32"/>
            <p:cNvSpPr>
              <a:spLocks noChangeShapeType="1"/>
            </p:cNvSpPr>
            <p:nvPr/>
          </p:nvSpPr>
          <p:spPr bwMode="auto">
            <a:xfrm flipV="1">
              <a:off x="6282279"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09" name="Line 32"/>
            <p:cNvSpPr>
              <a:spLocks noChangeShapeType="1"/>
            </p:cNvSpPr>
            <p:nvPr/>
          </p:nvSpPr>
          <p:spPr bwMode="auto">
            <a:xfrm flipV="1">
              <a:off x="6829967"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10" name="Line 32"/>
            <p:cNvSpPr>
              <a:spLocks noChangeShapeType="1"/>
            </p:cNvSpPr>
            <p:nvPr/>
          </p:nvSpPr>
          <p:spPr bwMode="auto">
            <a:xfrm flipV="1">
              <a:off x="7364955"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11" name="Line 32"/>
            <p:cNvSpPr>
              <a:spLocks noChangeShapeType="1"/>
            </p:cNvSpPr>
            <p:nvPr/>
          </p:nvSpPr>
          <p:spPr bwMode="auto">
            <a:xfrm flipV="1">
              <a:off x="7912643" y="2122983"/>
              <a:ext cx="0" cy="5461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5" name="Group 94"/>
            <p:cNvGrpSpPr>
              <a:grpSpLocks/>
            </p:cNvGrpSpPr>
            <p:nvPr/>
          </p:nvGrpSpPr>
          <p:grpSpPr bwMode="auto">
            <a:xfrm>
              <a:off x="2194466" y="2969121"/>
              <a:ext cx="431800" cy="428625"/>
              <a:chOff x="839" y="3113"/>
              <a:chExt cx="272" cy="270"/>
            </a:xfrm>
          </p:grpSpPr>
          <p:sp>
            <p:nvSpPr>
              <p:cNvPr id="6" name="Line 90"/>
              <p:cNvSpPr>
                <a:spLocks noChangeShapeType="1"/>
              </p:cNvSpPr>
              <p:nvPr/>
            </p:nvSpPr>
            <p:spPr bwMode="auto">
              <a:xfrm flipH="1">
                <a:off x="839" y="3113"/>
                <a:ext cx="272" cy="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7" name="Line 91"/>
              <p:cNvSpPr>
                <a:spLocks noChangeShapeType="1"/>
              </p:cNvSpPr>
              <p:nvPr/>
            </p:nvSpPr>
            <p:spPr bwMode="auto">
              <a:xfrm flipH="1">
                <a:off x="839" y="3203"/>
                <a:ext cx="272" cy="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8" name="Line 92"/>
              <p:cNvSpPr>
                <a:spLocks noChangeShapeType="1"/>
              </p:cNvSpPr>
              <p:nvPr/>
            </p:nvSpPr>
            <p:spPr bwMode="auto">
              <a:xfrm flipH="1">
                <a:off x="839" y="3293"/>
                <a:ext cx="272" cy="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9" name="Line 93"/>
              <p:cNvSpPr>
                <a:spLocks noChangeShapeType="1"/>
              </p:cNvSpPr>
              <p:nvPr/>
            </p:nvSpPr>
            <p:spPr bwMode="auto">
              <a:xfrm flipH="1">
                <a:off x="839" y="3383"/>
                <a:ext cx="272" cy="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sp>
          <p:nvSpPr>
            <p:cNvPr id="10" name="Freeform 88"/>
            <p:cNvSpPr>
              <a:spLocks/>
            </p:cNvSpPr>
            <p:nvPr/>
          </p:nvSpPr>
          <p:spPr bwMode="auto">
            <a:xfrm flipV="1">
              <a:off x="2842166" y="2711946"/>
              <a:ext cx="4413250" cy="576262"/>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1" name="Freeform 87"/>
            <p:cNvSpPr>
              <a:spLocks/>
            </p:cNvSpPr>
            <p:nvPr/>
          </p:nvSpPr>
          <p:spPr bwMode="auto">
            <a:xfrm flipV="1">
              <a:off x="2842166" y="2711946"/>
              <a:ext cx="3875087" cy="504825"/>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2" name="Freeform 86"/>
            <p:cNvSpPr>
              <a:spLocks/>
            </p:cNvSpPr>
            <p:nvPr/>
          </p:nvSpPr>
          <p:spPr bwMode="auto">
            <a:xfrm flipV="1">
              <a:off x="2842166" y="2711946"/>
              <a:ext cx="3330575" cy="431800"/>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3" name="Freeform 85"/>
            <p:cNvSpPr>
              <a:spLocks/>
            </p:cNvSpPr>
            <p:nvPr/>
          </p:nvSpPr>
          <p:spPr bwMode="auto">
            <a:xfrm flipV="1">
              <a:off x="2842166" y="2645271"/>
              <a:ext cx="4948237" cy="720725"/>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4" name="Freeform 84"/>
            <p:cNvSpPr>
              <a:spLocks/>
            </p:cNvSpPr>
            <p:nvPr/>
          </p:nvSpPr>
          <p:spPr bwMode="auto">
            <a:xfrm flipV="1">
              <a:off x="2842166" y="2711946"/>
              <a:ext cx="2787650" cy="360362"/>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5" name="Freeform 83"/>
            <p:cNvSpPr>
              <a:spLocks/>
            </p:cNvSpPr>
            <p:nvPr/>
          </p:nvSpPr>
          <p:spPr bwMode="auto">
            <a:xfrm flipV="1">
              <a:off x="2842166" y="2711946"/>
              <a:ext cx="2224087" cy="288925"/>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6" name="Freeform 82"/>
            <p:cNvSpPr>
              <a:spLocks/>
            </p:cNvSpPr>
            <p:nvPr/>
          </p:nvSpPr>
          <p:spPr bwMode="auto">
            <a:xfrm flipV="1">
              <a:off x="2842166" y="2697658"/>
              <a:ext cx="1700212" cy="220663"/>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9" name="Line 32"/>
            <p:cNvSpPr>
              <a:spLocks noChangeShapeType="1"/>
            </p:cNvSpPr>
            <p:nvPr/>
          </p:nvSpPr>
          <p:spPr bwMode="auto">
            <a:xfrm flipV="1">
              <a:off x="4743991"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30" name="AutoShape 4"/>
            <p:cNvSpPr>
              <a:spLocks noChangeArrowheads="1"/>
            </p:cNvSpPr>
            <p:nvPr/>
          </p:nvSpPr>
          <p:spPr bwMode="auto">
            <a:xfrm rot="16200000">
              <a:off x="4464591"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3" name="Line 40"/>
            <p:cNvSpPr>
              <a:spLocks noChangeShapeType="1"/>
            </p:cNvSpPr>
            <p:nvPr/>
          </p:nvSpPr>
          <p:spPr bwMode="auto">
            <a:xfrm flipV="1">
              <a:off x="5288503"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34" name="AutoShape 41"/>
            <p:cNvSpPr>
              <a:spLocks noChangeArrowheads="1"/>
            </p:cNvSpPr>
            <p:nvPr/>
          </p:nvSpPr>
          <p:spPr bwMode="auto">
            <a:xfrm rot="16200000">
              <a:off x="5009103"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7" name="Line 46"/>
            <p:cNvSpPr>
              <a:spLocks noChangeShapeType="1"/>
            </p:cNvSpPr>
            <p:nvPr/>
          </p:nvSpPr>
          <p:spPr bwMode="auto">
            <a:xfrm flipV="1">
              <a:off x="5833016"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38" name="AutoShape 47"/>
            <p:cNvSpPr>
              <a:spLocks noChangeArrowheads="1"/>
            </p:cNvSpPr>
            <p:nvPr/>
          </p:nvSpPr>
          <p:spPr bwMode="auto">
            <a:xfrm rot="16200000">
              <a:off x="5553616"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1" name="Line 52"/>
            <p:cNvSpPr>
              <a:spLocks noChangeShapeType="1"/>
            </p:cNvSpPr>
            <p:nvPr/>
          </p:nvSpPr>
          <p:spPr bwMode="auto">
            <a:xfrm flipV="1">
              <a:off x="6375941"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42" name="AutoShape 53"/>
            <p:cNvSpPr>
              <a:spLocks noChangeArrowheads="1"/>
            </p:cNvSpPr>
            <p:nvPr/>
          </p:nvSpPr>
          <p:spPr bwMode="auto">
            <a:xfrm rot="16200000">
              <a:off x="6096541"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5" name="Line 58"/>
            <p:cNvSpPr>
              <a:spLocks noChangeShapeType="1"/>
            </p:cNvSpPr>
            <p:nvPr/>
          </p:nvSpPr>
          <p:spPr bwMode="auto">
            <a:xfrm flipV="1">
              <a:off x="6920453"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46" name="AutoShape 59"/>
            <p:cNvSpPr>
              <a:spLocks noChangeArrowheads="1"/>
            </p:cNvSpPr>
            <p:nvPr/>
          </p:nvSpPr>
          <p:spPr bwMode="auto">
            <a:xfrm rot="16200000">
              <a:off x="6641053"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9" name="Line 64"/>
            <p:cNvSpPr>
              <a:spLocks noChangeShapeType="1"/>
            </p:cNvSpPr>
            <p:nvPr/>
          </p:nvSpPr>
          <p:spPr bwMode="auto">
            <a:xfrm flipV="1">
              <a:off x="7463378"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50" name="AutoShape 65"/>
            <p:cNvSpPr>
              <a:spLocks noChangeArrowheads="1"/>
            </p:cNvSpPr>
            <p:nvPr/>
          </p:nvSpPr>
          <p:spPr bwMode="auto">
            <a:xfrm rot="16200000">
              <a:off x="7183978"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3" name="Line 70"/>
            <p:cNvSpPr>
              <a:spLocks noChangeShapeType="1"/>
            </p:cNvSpPr>
            <p:nvPr/>
          </p:nvSpPr>
          <p:spPr bwMode="auto">
            <a:xfrm flipV="1">
              <a:off x="8007891" y="2640508"/>
              <a:ext cx="0" cy="1150938"/>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54" name="AutoShape 71"/>
            <p:cNvSpPr>
              <a:spLocks noChangeArrowheads="1"/>
            </p:cNvSpPr>
            <p:nvPr/>
          </p:nvSpPr>
          <p:spPr bwMode="auto">
            <a:xfrm rot="16200000">
              <a:off x="7728491" y="2443658"/>
              <a:ext cx="368300" cy="330200"/>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4" name="Rectangle 89"/>
            <p:cNvSpPr>
              <a:spLocks noChangeArrowheads="1"/>
            </p:cNvSpPr>
            <p:nvPr/>
          </p:nvSpPr>
          <p:spPr bwMode="auto">
            <a:xfrm>
              <a:off x="2554828" y="2669083"/>
              <a:ext cx="431800" cy="1003300"/>
            </a:xfrm>
            <a:prstGeom prst="rect">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65" name="Text Box 95"/>
            <p:cNvSpPr txBox="1">
              <a:spLocks noChangeArrowheads="1"/>
            </p:cNvSpPr>
            <p:nvPr/>
          </p:nvSpPr>
          <p:spPr bwMode="auto">
            <a:xfrm>
              <a:off x="1934116" y="3677146"/>
              <a:ext cx="1152525" cy="523220"/>
            </a:xfrm>
            <a:prstGeom prst="rect">
              <a:avLst/>
            </a:prstGeom>
            <a:noFill/>
            <a:ln w="9525">
              <a:noFill/>
              <a:miter lim="800000"/>
              <a:headEnd/>
              <a:tailEnd/>
            </a:ln>
            <a:effectLst/>
          </p:spPr>
          <p:txBody>
            <a:bodyPr>
              <a:prstTxWarp prst="textNoShape">
                <a:avLst/>
              </a:prstTxWarp>
              <a:spAutoFit/>
            </a:bodyPr>
            <a:lstStyle/>
            <a:p>
              <a:pPr algn="r"/>
              <a:r>
                <a:rPr lang="en-US" sz="1400" dirty="0" smtClean="0"/>
                <a:t>Polynomial decoder</a:t>
              </a:r>
              <a:endParaRPr lang="en-US" sz="1400" dirty="0"/>
            </a:p>
          </p:txBody>
        </p:sp>
        <p:sp>
          <p:nvSpPr>
            <p:cNvPr id="67" name="AutoShape 73"/>
            <p:cNvSpPr>
              <a:spLocks noChangeArrowheads="1"/>
            </p:cNvSpPr>
            <p:nvPr/>
          </p:nvSpPr>
          <p:spPr bwMode="auto">
            <a:xfrm>
              <a:off x="4355053"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8" name="AutoShape 73"/>
            <p:cNvSpPr>
              <a:spLocks noChangeArrowheads="1"/>
            </p:cNvSpPr>
            <p:nvPr/>
          </p:nvSpPr>
          <p:spPr bwMode="auto">
            <a:xfrm>
              <a:off x="4902082"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9" name="AutoShape 73"/>
            <p:cNvSpPr>
              <a:spLocks noChangeArrowheads="1"/>
            </p:cNvSpPr>
            <p:nvPr/>
          </p:nvSpPr>
          <p:spPr bwMode="auto">
            <a:xfrm>
              <a:off x="5449111"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70" name="AutoShape 73"/>
            <p:cNvSpPr>
              <a:spLocks noChangeArrowheads="1"/>
            </p:cNvSpPr>
            <p:nvPr/>
          </p:nvSpPr>
          <p:spPr bwMode="auto">
            <a:xfrm>
              <a:off x="5996140"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71" name="AutoShape 73"/>
            <p:cNvSpPr>
              <a:spLocks noChangeArrowheads="1"/>
            </p:cNvSpPr>
            <p:nvPr/>
          </p:nvSpPr>
          <p:spPr bwMode="auto">
            <a:xfrm>
              <a:off x="6543169"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72" name="AutoShape 73"/>
            <p:cNvSpPr>
              <a:spLocks noChangeArrowheads="1"/>
            </p:cNvSpPr>
            <p:nvPr/>
          </p:nvSpPr>
          <p:spPr bwMode="auto">
            <a:xfrm>
              <a:off x="7090198"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73" name="AutoShape 73"/>
            <p:cNvSpPr>
              <a:spLocks noChangeArrowheads="1"/>
            </p:cNvSpPr>
            <p:nvPr/>
          </p:nvSpPr>
          <p:spPr bwMode="auto">
            <a:xfrm>
              <a:off x="7637227"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74" name="AutoShape 73"/>
            <p:cNvSpPr>
              <a:spLocks noChangeArrowheads="1"/>
            </p:cNvSpPr>
            <p:nvPr/>
          </p:nvSpPr>
          <p:spPr bwMode="auto">
            <a:xfrm>
              <a:off x="8184258" y="3534963"/>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grpSp>
          <p:nvGrpSpPr>
            <p:cNvPr id="75" name="Group 31"/>
            <p:cNvGrpSpPr>
              <a:grpSpLocks/>
            </p:cNvGrpSpPr>
            <p:nvPr/>
          </p:nvGrpSpPr>
          <p:grpSpPr bwMode="auto">
            <a:xfrm>
              <a:off x="6130284" y="1832471"/>
              <a:ext cx="304800" cy="304800"/>
              <a:chOff x="2544" y="1584"/>
              <a:chExt cx="192" cy="192"/>
            </a:xfrm>
            <a:solidFill>
              <a:srgbClr val="FFFFFF"/>
            </a:solidFill>
          </p:grpSpPr>
          <p:sp>
            <p:nvSpPr>
              <p:cNvPr id="76"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7"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8"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6" name="Group 31"/>
            <p:cNvGrpSpPr>
              <a:grpSpLocks/>
            </p:cNvGrpSpPr>
            <p:nvPr/>
          </p:nvGrpSpPr>
          <p:grpSpPr bwMode="auto">
            <a:xfrm>
              <a:off x="6672815" y="1832471"/>
              <a:ext cx="304800" cy="304800"/>
              <a:chOff x="2544" y="1584"/>
              <a:chExt cx="192" cy="192"/>
            </a:xfrm>
            <a:solidFill>
              <a:srgbClr val="FFFFFF"/>
            </a:solidFill>
          </p:grpSpPr>
          <p:sp>
            <p:nvSpPr>
              <p:cNvPr id="79"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2"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83" name="Group 31"/>
            <p:cNvGrpSpPr>
              <a:grpSpLocks/>
            </p:cNvGrpSpPr>
            <p:nvPr/>
          </p:nvGrpSpPr>
          <p:grpSpPr bwMode="auto">
            <a:xfrm>
              <a:off x="7215346" y="1832471"/>
              <a:ext cx="304800" cy="304800"/>
              <a:chOff x="2544" y="1584"/>
              <a:chExt cx="192" cy="192"/>
            </a:xfrm>
            <a:solidFill>
              <a:srgbClr val="FFFFFF"/>
            </a:solidFill>
          </p:grpSpPr>
          <p:sp>
            <p:nvSpPr>
              <p:cNvPr id="84"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5"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6"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87" name="Group 31"/>
            <p:cNvGrpSpPr>
              <a:grpSpLocks/>
            </p:cNvGrpSpPr>
            <p:nvPr/>
          </p:nvGrpSpPr>
          <p:grpSpPr bwMode="auto">
            <a:xfrm>
              <a:off x="4502691" y="1832471"/>
              <a:ext cx="304800" cy="304800"/>
              <a:chOff x="2544" y="1584"/>
              <a:chExt cx="192" cy="192"/>
            </a:xfrm>
            <a:solidFill>
              <a:srgbClr val="FFFFFF"/>
            </a:solidFill>
          </p:grpSpPr>
          <p:sp>
            <p:nvSpPr>
              <p:cNvPr id="88"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9"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0"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91" name="Group 31"/>
            <p:cNvGrpSpPr>
              <a:grpSpLocks/>
            </p:cNvGrpSpPr>
            <p:nvPr/>
          </p:nvGrpSpPr>
          <p:grpSpPr bwMode="auto">
            <a:xfrm>
              <a:off x="5045222" y="1832471"/>
              <a:ext cx="304800" cy="304800"/>
              <a:chOff x="2544" y="1584"/>
              <a:chExt cx="192" cy="192"/>
            </a:xfrm>
            <a:solidFill>
              <a:srgbClr val="FFFFFF"/>
            </a:solidFill>
          </p:grpSpPr>
          <p:sp>
            <p:nvSpPr>
              <p:cNvPr id="92"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3"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4"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95" name="Group 31"/>
            <p:cNvGrpSpPr>
              <a:grpSpLocks/>
            </p:cNvGrpSpPr>
            <p:nvPr/>
          </p:nvGrpSpPr>
          <p:grpSpPr bwMode="auto">
            <a:xfrm>
              <a:off x="5587753" y="1832471"/>
              <a:ext cx="304800" cy="304800"/>
              <a:chOff x="2544" y="1584"/>
              <a:chExt cx="192" cy="192"/>
            </a:xfrm>
            <a:solidFill>
              <a:srgbClr val="FFFFFF"/>
            </a:solidFill>
          </p:grpSpPr>
          <p:sp>
            <p:nvSpPr>
              <p:cNvPr id="96"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7"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8"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99" name="Group 31"/>
            <p:cNvGrpSpPr>
              <a:grpSpLocks/>
            </p:cNvGrpSpPr>
            <p:nvPr/>
          </p:nvGrpSpPr>
          <p:grpSpPr bwMode="auto">
            <a:xfrm>
              <a:off x="7757877" y="1832471"/>
              <a:ext cx="304800" cy="304800"/>
              <a:chOff x="2544" y="1584"/>
              <a:chExt cx="192" cy="192"/>
            </a:xfrm>
            <a:solidFill>
              <a:srgbClr val="FFFFFF"/>
            </a:solidFill>
          </p:grpSpPr>
          <p:sp>
            <p:nvSpPr>
              <p:cNvPr id="100"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1"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2"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cxnSp>
          <p:nvCxnSpPr>
            <p:cNvPr id="114" name="Straight Arrow Connector 113"/>
            <p:cNvCxnSpPr/>
            <p:nvPr/>
          </p:nvCxnSpPr>
          <p:spPr>
            <a:xfrm>
              <a:off x="3921628" y="3789858"/>
              <a:ext cx="433425" cy="1588"/>
            </a:xfrm>
            <a:prstGeom prst="straightConnector1">
              <a:avLst/>
            </a:prstGeom>
            <a:ln w="12700" cap="flat" cmpd="sng" algn="ctr">
              <a:solidFill>
                <a:srgbClr val="000000"/>
              </a:solidFill>
              <a:prstDash val="solid"/>
              <a:round/>
              <a:headEnd type="none" w="med" len="med"/>
              <a:tailEnd type="stealth" w="lg" len="lg"/>
            </a:ln>
            <a:effectLst/>
          </p:spPr>
          <p:style>
            <a:lnRef idx="2">
              <a:schemeClr val="accent1"/>
            </a:lnRef>
            <a:fillRef idx="0">
              <a:schemeClr val="accent1"/>
            </a:fillRef>
            <a:effectRef idx="1">
              <a:schemeClr val="accent1"/>
            </a:effectRef>
            <a:fontRef idx="minor">
              <a:schemeClr val="tx1"/>
            </a:fontRef>
          </p:style>
        </p:cxnSp>
      </p:grpSp>
      <p:grpSp>
        <p:nvGrpSpPr>
          <p:cNvPr id="106" name="Group 105"/>
          <p:cNvGrpSpPr/>
          <p:nvPr/>
        </p:nvGrpSpPr>
        <p:grpSpPr>
          <a:xfrm>
            <a:off x="113292" y="6390980"/>
            <a:ext cx="5675767" cy="381543"/>
            <a:chOff x="113292" y="6390980"/>
            <a:chExt cx="5675767" cy="381543"/>
          </a:xfrm>
        </p:grpSpPr>
        <p:pic>
          <p:nvPicPr>
            <p:cNvPr id="80" name="Picture 79"/>
            <p:cNvPicPr>
              <a:picLocks noChangeAspect="1"/>
            </p:cNvPicPr>
            <p:nvPr/>
          </p:nvPicPr>
          <p:blipFill>
            <a:blip r:embed="rId3"/>
            <a:stretch>
              <a:fillRect/>
            </a:stretch>
          </p:blipFill>
          <p:spPr>
            <a:xfrm>
              <a:off x="113292" y="6448404"/>
              <a:ext cx="645220" cy="324119"/>
            </a:xfrm>
            <a:prstGeom prst="rect">
              <a:avLst/>
            </a:prstGeom>
          </p:spPr>
        </p:pic>
        <p:sp>
          <p:nvSpPr>
            <p:cNvPr id="105" name="TextBox 104"/>
            <p:cNvSpPr txBox="1"/>
            <p:nvPr/>
          </p:nvSpPr>
          <p:spPr>
            <a:xfrm>
              <a:off x="709924" y="6390980"/>
              <a:ext cx="5079135" cy="338554"/>
            </a:xfrm>
            <a:prstGeom prst="rect">
              <a:avLst/>
            </a:prstGeom>
            <a:noFill/>
          </p:spPr>
          <p:txBody>
            <a:bodyPr wrap="none" rtlCol="0">
              <a:spAutoFit/>
            </a:bodyPr>
            <a:lstStyle/>
            <a:p>
              <a:r>
                <a:rPr lang="en-US" sz="1600" dirty="0" smtClean="0">
                  <a:latin typeface="Comic Sans MS"/>
                  <a:cs typeface="Comic Sans MS"/>
                </a:rPr>
                <a:t>S. </a:t>
              </a:r>
              <a:r>
                <a:rPr lang="en-US" sz="1600" dirty="0" err="1" smtClean="0">
                  <a:latin typeface="Comic Sans MS"/>
                  <a:cs typeface="Comic Sans MS"/>
                </a:rPr>
                <a:t>Hellebrand</a:t>
              </a:r>
              <a:r>
                <a:rPr lang="en-US" sz="1600" dirty="0" smtClean="0">
                  <a:latin typeface="Comic Sans MS"/>
                  <a:cs typeface="Comic Sans MS"/>
                </a:rPr>
                <a:t> et al., IEEE Trans. Computers, 1995</a:t>
              </a:r>
              <a:endParaRPr lang="en-US" sz="1600" dirty="0">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411110" y="145973"/>
            <a:ext cx="7442405" cy="609677"/>
          </a:xfrm>
        </p:spPr>
        <p:txBody>
          <a:bodyPr/>
          <a:lstStyle/>
          <a:p>
            <a:r>
              <a:rPr lang="en-US" dirty="0" smtClean="0"/>
              <a:t>Volume of test data</a:t>
            </a:r>
            <a:endParaRPr lang="en-US" dirty="0"/>
          </a:p>
        </p:txBody>
      </p:sp>
      <p:sp>
        <p:nvSpPr>
          <p:cNvPr id="35843" name="Text Box 3"/>
          <p:cNvSpPr txBox="1">
            <a:spLocks noChangeArrowheads="1"/>
          </p:cNvSpPr>
          <p:nvPr/>
        </p:nvSpPr>
        <p:spPr bwMode="auto">
          <a:xfrm>
            <a:off x="5851981" y="5112177"/>
            <a:ext cx="1632002" cy="307777"/>
          </a:xfrm>
          <a:prstGeom prst="rect">
            <a:avLst/>
          </a:prstGeom>
          <a:noFill/>
          <a:ln w="9525">
            <a:noFill/>
            <a:miter lim="800000"/>
            <a:headEnd/>
            <a:tailEnd/>
          </a:ln>
          <a:effectLst/>
        </p:spPr>
        <p:txBody>
          <a:bodyPr wrap="none">
            <a:prstTxWarp prst="textNoShape">
              <a:avLst/>
            </a:prstTxWarp>
            <a:spAutoFit/>
          </a:bodyPr>
          <a:lstStyle/>
          <a:p>
            <a:pPr>
              <a:spcBef>
                <a:spcPct val="20000"/>
              </a:spcBef>
              <a:buClr>
                <a:srgbClr val="B31919"/>
              </a:buClr>
              <a:buSzPct val="125000"/>
            </a:pPr>
            <a:r>
              <a:rPr lang="en-US" sz="1400" dirty="0" smtClean="0">
                <a:latin typeface="AvantGarde Md BT" pitchFamily="34" charset="0"/>
              </a:rPr>
              <a:t>Technology nodes</a:t>
            </a:r>
            <a:endParaRPr lang="en-US" sz="1400" dirty="0">
              <a:latin typeface="AvantGarde Md BT" pitchFamily="34" charset="0"/>
            </a:endParaRPr>
          </a:p>
        </p:txBody>
      </p:sp>
      <p:sp>
        <p:nvSpPr>
          <p:cNvPr id="35844" name="Rectangle 4"/>
          <p:cNvSpPr>
            <a:spLocks noChangeArrowheads="1"/>
          </p:cNvSpPr>
          <p:nvPr/>
        </p:nvSpPr>
        <p:spPr bwMode="auto">
          <a:xfrm>
            <a:off x="511175" y="1196975"/>
            <a:ext cx="3608388" cy="1554692"/>
          </a:xfrm>
          <a:prstGeom prst="rect">
            <a:avLst/>
          </a:prstGeom>
          <a:noFill/>
          <a:ln w="9525">
            <a:noFill/>
            <a:miter lim="800000"/>
            <a:headEnd/>
            <a:tailEnd/>
          </a:ln>
          <a:effectLst/>
        </p:spPr>
        <p:txBody>
          <a:bodyPr>
            <a:prstTxWarp prst="textNoShape">
              <a:avLst/>
            </a:prstTxWarp>
          </a:bodyPr>
          <a:lstStyle/>
          <a:p>
            <a:pPr>
              <a:spcBef>
                <a:spcPct val="20000"/>
              </a:spcBef>
              <a:buClr>
                <a:srgbClr val="B31919"/>
              </a:buClr>
              <a:buSzPct val="125000"/>
            </a:pPr>
            <a:r>
              <a:rPr lang="en-US" sz="2800" dirty="0" smtClean="0">
                <a:solidFill>
                  <a:srgbClr val="000000"/>
                </a:solidFill>
              </a:rPr>
              <a:t>Impact of gate count and increased pattern count</a:t>
            </a:r>
            <a:endParaRPr lang="en-US" sz="2800" dirty="0">
              <a:solidFill>
                <a:srgbClr val="000000"/>
              </a:solidFill>
            </a:endParaRPr>
          </a:p>
        </p:txBody>
      </p:sp>
      <p:sp>
        <p:nvSpPr>
          <p:cNvPr id="35846" name="Text Box 6"/>
          <p:cNvSpPr txBox="1">
            <a:spLocks noChangeArrowheads="1"/>
          </p:cNvSpPr>
          <p:nvPr/>
        </p:nvSpPr>
        <p:spPr bwMode="auto">
          <a:xfrm>
            <a:off x="494695" y="2736871"/>
            <a:ext cx="3924300" cy="2055947"/>
          </a:xfrm>
          <a:prstGeom prst="rect">
            <a:avLst/>
          </a:prstGeom>
          <a:noFill/>
          <a:ln w="9525">
            <a:noFill/>
            <a:miter lim="800000"/>
            <a:headEnd/>
            <a:tailEnd/>
          </a:ln>
          <a:effectLst/>
        </p:spPr>
        <p:txBody>
          <a:bodyPr>
            <a:prstTxWarp prst="textNoShape">
              <a:avLst/>
            </a:prstTxWarp>
            <a:spAutoFit/>
          </a:bodyPr>
          <a:lstStyle/>
          <a:p>
            <a:pPr marL="179388" lvl="1">
              <a:spcBef>
                <a:spcPct val="20000"/>
              </a:spcBef>
              <a:buSzPct val="80000"/>
              <a:buFont typeface="Arial"/>
              <a:buChar char="•"/>
            </a:pPr>
            <a:r>
              <a:rPr lang="en-US" sz="2200" dirty="0" smtClean="0">
                <a:latin typeface="AvantGarde Md BT" pitchFamily="34" charset="0"/>
              </a:rPr>
              <a:t> stuck-at – 1x</a:t>
            </a:r>
          </a:p>
          <a:p>
            <a:pPr marL="179388" lvl="1">
              <a:spcBef>
                <a:spcPct val="20000"/>
              </a:spcBef>
              <a:buSzPct val="80000"/>
              <a:buFont typeface="Arial"/>
              <a:buChar char="•"/>
            </a:pPr>
            <a:r>
              <a:rPr lang="en-US" sz="2200" dirty="0" smtClean="0">
                <a:latin typeface="AvantGarde Md BT" pitchFamily="34" charset="0"/>
              </a:rPr>
              <a:t> multiple detects – 2x</a:t>
            </a:r>
          </a:p>
          <a:p>
            <a:pPr marL="179388" lvl="1">
              <a:spcBef>
                <a:spcPct val="20000"/>
              </a:spcBef>
              <a:buSzPct val="80000"/>
              <a:buFont typeface="Arial"/>
              <a:buChar char="•"/>
            </a:pPr>
            <a:r>
              <a:rPr lang="en-US" sz="2200" dirty="0" smtClean="0">
                <a:latin typeface="AvantGarde Md BT" pitchFamily="34" charset="0"/>
              </a:rPr>
              <a:t> transition – 3</a:t>
            </a:r>
            <a:r>
              <a:rPr lang="en-US" sz="2200" dirty="0">
                <a:latin typeface="AvantGarde Md BT" pitchFamily="34" charset="0"/>
              </a:rPr>
              <a:t>-5x</a:t>
            </a:r>
          </a:p>
          <a:p>
            <a:pPr marL="179388" lvl="1">
              <a:spcBef>
                <a:spcPct val="20000"/>
              </a:spcBef>
              <a:buSzPct val="80000"/>
              <a:buFont typeface="Arial"/>
              <a:buChar char="•"/>
            </a:pPr>
            <a:r>
              <a:rPr lang="en-US" sz="2200" dirty="0" smtClean="0">
                <a:latin typeface="AvantGarde Md BT" pitchFamily="34" charset="0"/>
              </a:rPr>
              <a:t> bridging </a:t>
            </a:r>
            <a:r>
              <a:rPr lang="en-US" sz="2200" dirty="0">
                <a:latin typeface="AvantGarde Md BT" pitchFamily="34" charset="0"/>
              </a:rPr>
              <a:t>– 2-</a:t>
            </a:r>
            <a:r>
              <a:rPr lang="en-US" sz="2200" dirty="0" smtClean="0">
                <a:latin typeface="AvantGarde Md BT" pitchFamily="34" charset="0"/>
              </a:rPr>
              <a:t>5x</a:t>
            </a:r>
          </a:p>
          <a:p>
            <a:pPr marL="179388" lvl="1">
              <a:spcBef>
                <a:spcPct val="20000"/>
              </a:spcBef>
              <a:buSzPct val="80000"/>
              <a:buFont typeface="Arial"/>
              <a:buChar char="•"/>
            </a:pPr>
            <a:r>
              <a:rPr lang="en-US" sz="2200" dirty="0" smtClean="0">
                <a:latin typeface="AvantGarde Md BT" pitchFamily="34" charset="0"/>
              </a:rPr>
              <a:t> small delay – 5</a:t>
            </a:r>
            <a:r>
              <a:rPr lang="en-US" sz="2200" dirty="0">
                <a:latin typeface="AvantGarde Md BT" pitchFamily="34" charset="0"/>
              </a:rPr>
              <a:t>-10x</a:t>
            </a:r>
          </a:p>
        </p:txBody>
      </p:sp>
      <p:graphicFrame>
        <p:nvGraphicFramePr>
          <p:cNvPr id="11" name="Object 2"/>
          <p:cNvGraphicFramePr>
            <a:graphicFrameLocks noGrp="1" noChangeAspect="1"/>
          </p:cNvGraphicFramePr>
          <p:nvPr>
            <p:ph idx="1"/>
          </p:nvPr>
        </p:nvGraphicFramePr>
        <p:xfrm>
          <a:off x="3911636" y="981075"/>
          <a:ext cx="4948237"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35848" name="Rectangle 8"/>
          <p:cNvSpPr>
            <a:spLocks noChangeArrowheads="1"/>
          </p:cNvSpPr>
          <p:nvPr/>
        </p:nvSpPr>
        <p:spPr bwMode="auto">
          <a:xfrm>
            <a:off x="539750" y="5473962"/>
            <a:ext cx="8064500" cy="830997"/>
          </a:xfrm>
          <a:prstGeom prst="rect">
            <a:avLst/>
          </a:prstGeom>
          <a:noFill/>
          <a:ln w="9525">
            <a:noFill/>
            <a:miter lim="800000"/>
            <a:headEnd/>
            <a:tailEnd/>
          </a:ln>
          <a:effectLst/>
        </p:spPr>
        <p:txBody>
          <a:bodyPr>
            <a:prstTxWarp prst="textNoShape">
              <a:avLst/>
            </a:prstTxWarp>
            <a:spAutoFit/>
          </a:bodyPr>
          <a:lstStyle/>
          <a:p>
            <a:r>
              <a:rPr lang="en-US" sz="2400" dirty="0" smtClean="0">
                <a:solidFill>
                  <a:srgbClr val="000000"/>
                </a:solidFill>
              </a:rPr>
              <a:t>Approximately 1 KB test data per gate</a:t>
            </a:r>
          </a:p>
          <a:p>
            <a:r>
              <a:rPr lang="en-US" sz="2400" dirty="0" smtClean="0">
                <a:solidFill>
                  <a:srgbClr val="000000"/>
                </a:solidFill>
              </a:rPr>
              <a:t>For 5M gates: 4.77 GB test data</a:t>
            </a:r>
            <a:endParaRPr lang="en-US" sz="2400" dirty="0">
              <a:solidFill>
                <a:srgbClr val="000000"/>
              </a:solidFill>
            </a:endParaRPr>
          </a:p>
        </p:txBody>
      </p:sp>
      <p:sp>
        <p:nvSpPr>
          <p:cNvPr id="35849" name="Text Box 9"/>
          <p:cNvSpPr txBox="1">
            <a:spLocks noChangeArrowheads="1"/>
          </p:cNvSpPr>
          <p:nvPr/>
        </p:nvSpPr>
        <p:spPr bwMode="auto">
          <a:xfrm rot="-1593903">
            <a:off x="6466034" y="2873198"/>
            <a:ext cx="1428596" cy="369332"/>
          </a:xfrm>
          <a:prstGeom prst="rect">
            <a:avLst/>
          </a:prstGeom>
          <a:solidFill>
            <a:schemeClr val="bg1"/>
          </a:solidFill>
          <a:ln w="9525">
            <a:noFill/>
            <a:miter lim="800000"/>
            <a:headEnd/>
            <a:tailEnd/>
          </a:ln>
          <a:effectLst/>
        </p:spPr>
        <p:txBody>
          <a:bodyPr wrap="none">
            <a:prstTxWarp prst="textNoShape">
              <a:avLst/>
            </a:prstTxWarp>
            <a:spAutoFit/>
          </a:bodyPr>
          <a:lstStyle/>
          <a:p>
            <a:r>
              <a:rPr lang="en-US" dirty="0" smtClean="0"/>
              <a:t>Moore’s law</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t>Dynamic reseeding</a:t>
            </a:r>
            <a:endParaRPr lang="en-GB" dirty="0"/>
          </a:p>
        </p:txBody>
      </p:sp>
      <p:grpSp>
        <p:nvGrpSpPr>
          <p:cNvPr id="2" name="Group 3"/>
          <p:cNvGrpSpPr>
            <a:grpSpLocks/>
          </p:cNvGrpSpPr>
          <p:nvPr/>
        </p:nvGrpSpPr>
        <p:grpSpPr bwMode="auto">
          <a:xfrm>
            <a:off x="3108325" y="2443418"/>
            <a:ext cx="635000" cy="469900"/>
            <a:chOff x="1858" y="1693"/>
            <a:chExt cx="492" cy="296"/>
          </a:xfrm>
        </p:grpSpPr>
        <p:sp>
          <p:nvSpPr>
            <p:cNvPr id="54276" name="Freeform 4"/>
            <p:cNvSpPr>
              <a:spLocks/>
            </p:cNvSpPr>
            <p:nvPr/>
          </p:nvSpPr>
          <p:spPr bwMode="auto">
            <a:xfrm>
              <a:off x="1862" y="1909"/>
              <a:ext cx="488" cy="80"/>
            </a:xfrm>
            <a:custGeom>
              <a:avLst/>
              <a:gdLst/>
              <a:ahLst/>
              <a:cxnLst>
                <a:cxn ang="0">
                  <a:pos x="0" y="1"/>
                </a:cxn>
                <a:cxn ang="0">
                  <a:pos x="272" y="0"/>
                </a:cxn>
                <a:cxn ang="0">
                  <a:pos x="272" y="80"/>
                </a:cxn>
                <a:cxn ang="0">
                  <a:pos x="488" y="80"/>
                </a:cxn>
              </a:cxnLst>
              <a:rect l="0" t="0" r="r" b="b"/>
              <a:pathLst>
                <a:path w="488" h="80">
                  <a:moveTo>
                    <a:pt x="0" y="1"/>
                  </a:moveTo>
                  <a:lnTo>
                    <a:pt x="272" y="0"/>
                  </a:lnTo>
                  <a:lnTo>
                    <a:pt x="272" y="80"/>
                  </a:lnTo>
                  <a:lnTo>
                    <a:pt x="488" y="80"/>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4277" name="Freeform 5"/>
            <p:cNvSpPr>
              <a:spLocks/>
            </p:cNvSpPr>
            <p:nvPr/>
          </p:nvSpPr>
          <p:spPr bwMode="auto">
            <a:xfrm>
              <a:off x="1858" y="1693"/>
              <a:ext cx="492" cy="80"/>
            </a:xfrm>
            <a:custGeom>
              <a:avLst/>
              <a:gdLst/>
              <a:ahLst/>
              <a:cxnLst>
                <a:cxn ang="0">
                  <a:pos x="0" y="78"/>
                </a:cxn>
                <a:cxn ang="0">
                  <a:pos x="276" y="80"/>
                </a:cxn>
                <a:cxn ang="0">
                  <a:pos x="276" y="0"/>
                </a:cxn>
                <a:cxn ang="0">
                  <a:pos x="492" y="0"/>
                </a:cxn>
              </a:cxnLst>
              <a:rect l="0" t="0" r="r" b="b"/>
              <a:pathLst>
                <a:path w="492" h="80">
                  <a:moveTo>
                    <a:pt x="0" y="78"/>
                  </a:moveTo>
                  <a:lnTo>
                    <a:pt x="276" y="80"/>
                  </a:lnTo>
                  <a:lnTo>
                    <a:pt x="276" y="0"/>
                  </a:lnTo>
                  <a:lnTo>
                    <a:pt x="492" y="0"/>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grpSp>
      <p:grpSp>
        <p:nvGrpSpPr>
          <p:cNvPr id="3" name="Group 6"/>
          <p:cNvGrpSpPr>
            <a:grpSpLocks/>
          </p:cNvGrpSpPr>
          <p:nvPr/>
        </p:nvGrpSpPr>
        <p:grpSpPr bwMode="auto">
          <a:xfrm>
            <a:off x="407988" y="2506918"/>
            <a:ext cx="2795587" cy="350837"/>
            <a:chOff x="1434" y="1896"/>
            <a:chExt cx="1136" cy="221"/>
          </a:xfrm>
          <a:solidFill>
            <a:schemeClr val="bg1"/>
          </a:solidFill>
        </p:grpSpPr>
        <p:sp>
          <p:nvSpPr>
            <p:cNvPr id="54279" name="Rectangle 7"/>
            <p:cNvSpPr>
              <a:spLocks noChangeArrowheads="1"/>
            </p:cNvSpPr>
            <p:nvPr/>
          </p:nvSpPr>
          <p:spPr bwMode="auto">
            <a:xfrm>
              <a:off x="1434" y="189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280" name="Rectangle 8"/>
            <p:cNvSpPr>
              <a:spLocks noChangeArrowheads="1"/>
            </p:cNvSpPr>
            <p:nvPr/>
          </p:nvSpPr>
          <p:spPr bwMode="auto">
            <a:xfrm>
              <a:off x="1434" y="203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sp>
        <p:nvSpPr>
          <p:cNvPr id="54281" name="Freeform 9"/>
          <p:cNvSpPr>
            <a:spLocks/>
          </p:cNvSpPr>
          <p:nvPr/>
        </p:nvSpPr>
        <p:spPr bwMode="auto">
          <a:xfrm>
            <a:off x="3825875" y="889255"/>
            <a:ext cx="4573588" cy="3455988"/>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chemeClr val="tx1"/>
            </a:solidFill>
            <a:round/>
            <a:headEnd/>
            <a:tailEnd/>
          </a:ln>
          <a:effectLst/>
        </p:spPr>
        <p:txBody>
          <a:bodyPr>
            <a:prstTxWarp prst="textNoShape">
              <a:avLst/>
            </a:prstTxWarp>
          </a:bodyPr>
          <a:lstStyle/>
          <a:p>
            <a:endParaRPr lang="en-US"/>
          </a:p>
        </p:txBody>
      </p:sp>
      <p:grpSp>
        <p:nvGrpSpPr>
          <p:cNvPr id="4" name="Group 10"/>
          <p:cNvGrpSpPr>
            <a:grpSpLocks/>
          </p:cNvGrpSpPr>
          <p:nvPr/>
        </p:nvGrpSpPr>
        <p:grpSpPr bwMode="auto">
          <a:xfrm>
            <a:off x="8229600" y="2002093"/>
            <a:ext cx="166688" cy="1435100"/>
            <a:chOff x="4912" y="1578"/>
            <a:chExt cx="241" cy="904"/>
          </a:xfrm>
        </p:grpSpPr>
        <p:sp>
          <p:nvSpPr>
            <p:cNvPr id="54283" name="Line 11"/>
            <p:cNvSpPr>
              <a:spLocks noChangeShapeType="1"/>
            </p:cNvSpPr>
            <p:nvPr/>
          </p:nvSpPr>
          <p:spPr bwMode="auto">
            <a:xfrm>
              <a:off x="4912" y="1578"/>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4284" name="Line 12"/>
            <p:cNvSpPr>
              <a:spLocks noChangeShapeType="1"/>
            </p:cNvSpPr>
            <p:nvPr/>
          </p:nvSpPr>
          <p:spPr bwMode="auto">
            <a:xfrm>
              <a:off x="4915" y="1880"/>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4285" name="Line 13"/>
            <p:cNvSpPr>
              <a:spLocks noChangeShapeType="1"/>
            </p:cNvSpPr>
            <p:nvPr/>
          </p:nvSpPr>
          <p:spPr bwMode="auto">
            <a:xfrm>
              <a:off x="4924" y="2482"/>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4286" name="Line 14"/>
            <p:cNvSpPr>
              <a:spLocks noChangeShapeType="1"/>
            </p:cNvSpPr>
            <p:nvPr/>
          </p:nvSpPr>
          <p:spPr bwMode="auto">
            <a:xfrm>
              <a:off x="4919" y="2179"/>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grpSp>
      <p:sp>
        <p:nvSpPr>
          <p:cNvPr id="54287" name="Rectangle 15"/>
          <p:cNvSpPr>
            <a:spLocks noChangeArrowheads="1"/>
          </p:cNvSpPr>
          <p:nvPr/>
        </p:nvSpPr>
        <p:spPr bwMode="auto">
          <a:xfrm>
            <a:off x="8335963" y="194176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4288" name="Rectangle 16"/>
          <p:cNvSpPr>
            <a:spLocks noChangeArrowheads="1"/>
          </p:cNvSpPr>
          <p:nvPr/>
        </p:nvSpPr>
        <p:spPr bwMode="auto">
          <a:xfrm>
            <a:off x="8335963" y="241960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4289" name="Rectangle 17"/>
          <p:cNvSpPr>
            <a:spLocks noChangeArrowheads="1"/>
          </p:cNvSpPr>
          <p:nvPr/>
        </p:nvSpPr>
        <p:spPr bwMode="auto">
          <a:xfrm>
            <a:off x="8335963" y="289744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4290" name="Rectangle 18"/>
          <p:cNvSpPr>
            <a:spLocks noChangeArrowheads="1"/>
          </p:cNvSpPr>
          <p:nvPr/>
        </p:nvSpPr>
        <p:spPr bwMode="auto">
          <a:xfrm>
            <a:off x="8335963" y="337686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5" name="Group 19"/>
          <p:cNvGrpSpPr>
            <a:grpSpLocks/>
          </p:cNvGrpSpPr>
          <p:nvPr/>
        </p:nvGrpSpPr>
        <p:grpSpPr bwMode="auto">
          <a:xfrm>
            <a:off x="3794125" y="2446593"/>
            <a:ext cx="273050" cy="466725"/>
            <a:chOff x="3085" y="1858"/>
            <a:chExt cx="492" cy="294"/>
          </a:xfrm>
        </p:grpSpPr>
        <p:sp>
          <p:nvSpPr>
            <p:cNvPr id="54292" name="Line 20"/>
            <p:cNvSpPr>
              <a:spLocks noChangeShapeType="1"/>
            </p:cNvSpPr>
            <p:nvPr/>
          </p:nvSpPr>
          <p:spPr bwMode="auto">
            <a:xfrm flipH="1">
              <a:off x="3107" y="1858"/>
              <a:ext cx="47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4293" name="Line 21"/>
            <p:cNvSpPr>
              <a:spLocks noChangeShapeType="1"/>
            </p:cNvSpPr>
            <p:nvPr/>
          </p:nvSpPr>
          <p:spPr bwMode="auto">
            <a:xfrm flipH="1">
              <a:off x="3085" y="2152"/>
              <a:ext cx="47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54294" name="Text Box 22"/>
          <p:cNvSpPr txBox="1">
            <a:spLocks noChangeArrowheads="1"/>
          </p:cNvSpPr>
          <p:nvPr/>
        </p:nvSpPr>
        <p:spPr bwMode="auto">
          <a:xfrm>
            <a:off x="1042988" y="2968880"/>
            <a:ext cx="1655762" cy="457200"/>
          </a:xfrm>
          <a:prstGeom prst="rect">
            <a:avLst/>
          </a:prstGeom>
          <a:noFill/>
          <a:ln w="9525">
            <a:noFill/>
            <a:miter lim="800000"/>
            <a:headEnd/>
            <a:tailEnd/>
          </a:ln>
          <a:effectLst/>
        </p:spPr>
        <p:txBody>
          <a:bodyPr wrap="none">
            <a:prstTxWarp prst="textNoShape">
              <a:avLst/>
            </a:prstTxWarp>
            <a:spAutoFit/>
          </a:bodyPr>
          <a:lstStyle/>
          <a:p>
            <a:pPr eaLnBrk="0" hangingPunct="0"/>
            <a:r>
              <a:rPr lang="pl-PL" sz="2400" dirty="0"/>
              <a:t>Test (</a:t>
            </a:r>
            <a:r>
              <a:rPr lang="en-US" sz="2400" dirty="0"/>
              <a:t>ATE</a:t>
            </a:r>
            <a:r>
              <a:rPr lang="pl-PL" sz="2400" dirty="0"/>
              <a:t>)</a:t>
            </a:r>
            <a:endParaRPr lang="en-US" sz="2800" b="1" dirty="0"/>
          </a:p>
        </p:txBody>
      </p:sp>
      <p:sp>
        <p:nvSpPr>
          <p:cNvPr id="54295" name="Rectangle 23"/>
          <p:cNvSpPr>
            <a:spLocks noChangeArrowheads="1"/>
          </p:cNvSpPr>
          <p:nvPr/>
        </p:nvSpPr>
        <p:spPr bwMode="auto">
          <a:xfrm flipH="1">
            <a:off x="3756170" y="238309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6" name="Group 24"/>
          <p:cNvGrpSpPr>
            <a:grpSpLocks/>
          </p:cNvGrpSpPr>
          <p:nvPr/>
        </p:nvGrpSpPr>
        <p:grpSpPr bwMode="auto">
          <a:xfrm>
            <a:off x="4476750" y="1540130"/>
            <a:ext cx="3325813" cy="2476500"/>
            <a:chOff x="3126" y="1287"/>
            <a:chExt cx="768" cy="1560"/>
          </a:xfrm>
        </p:grpSpPr>
        <p:sp>
          <p:nvSpPr>
            <p:cNvPr id="54297" name="Line 25"/>
            <p:cNvSpPr>
              <a:spLocks noChangeShapeType="1"/>
            </p:cNvSpPr>
            <p:nvPr/>
          </p:nvSpPr>
          <p:spPr bwMode="auto">
            <a:xfrm flipH="1">
              <a:off x="3126" y="128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298" name="Line 26"/>
            <p:cNvSpPr>
              <a:spLocks noChangeShapeType="1"/>
            </p:cNvSpPr>
            <p:nvPr/>
          </p:nvSpPr>
          <p:spPr bwMode="auto">
            <a:xfrm flipH="1">
              <a:off x="3126" y="1428"/>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299" name="Line 27"/>
            <p:cNvSpPr>
              <a:spLocks noChangeShapeType="1"/>
            </p:cNvSpPr>
            <p:nvPr/>
          </p:nvSpPr>
          <p:spPr bwMode="auto">
            <a:xfrm flipH="1">
              <a:off x="3126" y="1570"/>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0" name="Line 28"/>
            <p:cNvSpPr>
              <a:spLocks noChangeShapeType="1"/>
            </p:cNvSpPr>
            <p:nvPr/>
          </p:nvSpPr>
          <p:spPr bwMode="auto">
            <a:xfrm flipH="1">
              <a:off x="3126" y="1712"/>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1" name="Line 29"/>
            <p:cNvSpPr>
              <a:spLocks noChangeShapeType="1"/>
            </p:cNvSpPr>
            <p:nvPr/>
          </p:nvSpPr>
          <p:spPr bwMode="auto">
            <a:xfrm flipH="1">
              <a:off x="3126" y="1854"/>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2" name="Line 30"/>
            <p:cNvSpPr>
              <a:spLocks noChangeShapeType="1"/>
            </p:cNvSpPr>
            <p:nvPr/>
          </p:nvSpPr>
          <p:spPr bwMode="auto">
            <a:xfrm flipH="1">
              <a:off x="3126" y="1996"/>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3" name="Line 31"/>
            <p:cNvSpPr>
              <a:spLocks noChangeShapeType="1"/>
            </p:cNvSpPr>
            <p:nvPr/>
          </p:nvSpPr>
          <p:spPr bwMode="auto">
            <a:xfrm flipH="1">
              <a:off x="3126" y="213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4" name="Line 32"/>
            <p:cNvSpPr>
              <a:spLocks noChangeShapeType="1"/>
            </p:cNvSpPr>
            <p:nvPr/>
          </p:nvSpPr>
          <p:spPr bwMode="auto">
            <a:xfrm flipH="1">
              <a:off x="3126" y="2279"/>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5" name="Line 33"/>
            <p:cNvSpPr>
              <a:spLocks noChangeShapeType="1"/>
            </p:cNvSpPr>
            <p:nvPr/>
          </p:nvSpPr>
          <p:spPr bwMode="auto">
            <a:xfrm flipH="1">
              <a:off x="3126" y="2421"/>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6" name="Line 34"/>
            <p:cNvSpPr>
              <a:spLocks noChangeShapeType="1"/>
            </p:cNvSpPr>
            <p:nvPr/>
          </p:nvSpPr>
          <p:spPr bwMode="auto">
            <a:xfrm flipH="1">
              <a:off x="3126" y="2563"/>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7" name="Line 35"/>
            <p:cNvSpPr>
              <a:spLocks noChangeShapeType="1"/>
            </p:cNvSpPr>
            <p:nvPr/>
          </p:nvSpPr>
          <p:spPr bwMode="auto">
            <a:xfrm flipH="1">
              <a:off x="3126" y="2705"/>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308" name="Line 36"/>
            <p:cNvSpPr>
              <a:spLocks noChangeShapeType="1"/>
            </p:cNvSpPr>
            <p:nvPr/>
          </p:nvSpPr>
          <p:spPr bwMode="auto">
            <a:xfrm flipH="1">
              <a:off x="3126" y="284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54309" name="Rectangle 37"/>
          <p:cNvSpPr>
            <a:spLocks noChangeArrowheads="1"/>
          </p:cNvSpPr>
          <p:nvPr/>
        </p:nvSpPr>
        <p:spPr bwMode="auto">
          <a:xfrm flipH="1">
            <a:off x="3756170" y="285140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7" name="Group 38"/>
          <p:cNvGrpSpPr>
            <a:grpSpLocks/>
          </p:cNvGrpSpPr>
          <p:nvPr/>
        </p:nvGrpSpPr>
        <p:grpSpPr bwMode="auto">
          <a:xfrm>
            <a:off x="4773613" y="1476630"/>
            <a:ext cx="2876550" cy="2590800"/>
            <a:chOff x="3656" y="2016"/>
            <a:chExt cx="1136" cy="1632"/>
          </a:xfrm>
          <a:solidFill>
            <a:srgbClr val="FFFFFF"/>
          </a:solidFill>
        </p:grpSpPr>
        <p:sp>
          <p:nvSpPr>
            <p:cNvPr id="54311" name="Rectangle 39"/>
            <p:cNvSpPr>
              <a:spLocks noChangeArrowheads="1"/>
            </p:cNvSpPr>
            <p:nvPr/>
          </p:nvSpPr>
          <p:spPr bwMode="auto">
            <a:xfrm>
              <a:off x="3656" y="215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2" name="Rectangle 40"/>
            <p:cNvSpPr>
              <a:spLocks noChangeArrowheads="1"/>
            </p:cNvSpPr>
            <p:nvPr/>
          </p:nvSpPr>
          <p:spPr bwMode="auto">
            <a:xfrm>
              <a:off x="3656" y="229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3" name="Rectangle 41"/>
            <p:cNvSpPr>
              <a:spLocks noChangeArrowheads="1"/>
            </p:cNvSpPr>
            <p:nvPr/>
          </p:nvSpPr>
          <p:spPr bwMode="auto">
            <a:xfrm>
              <a:off x="3656" y="243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4" name="Rectangle 42"/>
            <p:cNvSpPr>
              <a:spLocks noChangeArrowheads="1"/>
            </p:cNvSpPr>
            <p:nvPr/>
          </p:nvSpPr>
          <p:spPr bwMode="auto">
            <a:xfrm>
              <a:off x="3656" y="258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5" name="Rectangle 43"/>
            <p:cNvSpPr>
              <a:spLocks noChangeArrowheads="1"/>
            </p:cNvSpPr>
            <p:nvPr/>
          </p:nvSpPr>
          <p:spPr bwMode="auto">
            <a:xfrm>
              <a:off x="3656" y="2721"/>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6" name="Rectangle 44"/>
            <p:cNvSpPr>
              <a:spLocks noChangeArrowheads="1"/>
            </p:cNvSpPr>
            <p:nvPr/>
          </p:nvSpPr>
          <p:spPr bwMode="auto">
            <a:xfrm>
              <a:off x="3656" y="2862"/>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7" name="Rectangle 45"/>
            <p:cNvSpPr>
              <a:spLocks noChangeArrowheads="1"/>
            </p:cNvSpPr>
            <p:nvPr/>
          </p:nvSpPr>
          <p:spPr bwMode="auto">
            <a:xfrm>
              <a:off x="3656" y="3003"/>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8" name="Rectangle 46"/>
            <p:cNvSpPr>
              <a:spLocks noChangeArrowheads="1"/>
            </p:cNvSpPr>
            <p:nvPr/>
          </p:nvSpPr>
          <p:spPr bwMode="auto">
            <a:xfrm>
              <a:off x="3656" y="3144"/>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19" name="Rectangle 47"/>
            <p:cNvSpPr>
              <a:spLocks noChangeArrowheads="1"/>
            </p:cNvSpPr>
            <p:nvPr/>
          </p:nvSpPr>
          <p:spPr bwMode="auto">
            <a:xfrm>
              <a:off x="3656" y="3285"/>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20" name="Rectangle 48"/>
            <p:cNvSpPr>
              <a:spLocks noChangeArrowheads="1"/>
            </p:cNvSpPr>
            <p:nvPr/>
          </p:nvSpPr>
          <p:spPr bwMode="auto">
            <a:xfrm>
              <a:off x="3656" y="342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21" name="Rectangle 49"/>
            <p:cNvSpPr>
              <a:spLocks noChangeArrowheads="1"/>
            </p:cNvSpPr>
            <p:nvPr/>
          </p:nvSpPr>
          <p:spPr bwMode="auto">
            <a:xfrm>
              <a:off x="3656" y="35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4322" name="Rectangle 50"/>
            <p:cNvSpPr>
              <a:spLocks noChangeArrowheads="1"/>
            </p:cNvSpPr>
            <p:nvPr/>
          </p:nvSpPr>
          <p:spPr bwMode="auto">
            <a:xfrm>
              <a:off x="3656" y="201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9" name="Group 64"/>
          <p:cNvGrpSpPr>
            <a:grpSpLocks/>
          </p:cNvGrpSpPr>
          <p:nvPr/>
        </p:nvGrpSpPr>
        <p:grpSpPr bwMode="auto">
          <a:xfrm>
            <a:off x="395288" y="2506918"/>
            <a:ext cx="2808287" cy="350837"/>
            <a:chOff x="1616" y="2016"/>
            <a:chExt cx="1136" cy="221"/>
          </a:xfrm>
        </p:grpSpPr>
        <p:sp>
          <p:nvSpPr>
            <p:cNvPr id="54337" name="Rectangle 65"/>
            <p:cNvSpPr>
              <a:spLocks noChangeArrowheads="1"/>
            </p:cNvSpPr>
            <p:nvPr/>
          </p:nvSpPr>
          <p:spPr bwMode="auto">
            <a:xfrm>
              <a:off x="1616" y="2157"/>
              <a:ext cx="1136"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54338" name="Rectangle 66"/>
            <p:cNvSpPr>
              <a:spLocks noChangeArrowheads="1"/>
            </p:cNvSpPr>
            <p:nvPr/>
          </p:nvSpPr>
          <p:spPr bwMode="auto">
            <a:xfrm>
              <a:off x="1616" y="2016"/>
              <a:ext cx="1136"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grpSp>
      <p:sp>
        <p:nvSpPr>
          <p:cNvPr id="78" name="Rectangle 4"/>
          <p:cNvSpPr>
            <a:spLocks noChangeArrowheads="1"/>
          </p:cNvSpPr>
          <p:nvPr/>
        </p:nvSpPr>
        <p:spPr bwMode="auto">
          <a:xfrm>
            <a:off x="612224" y="4012612"/>
            <a:ext cx="7610174" cy="1909244"/>
          </a:xfrm>
          <a:prstGeom prst="rect">
            <a:avLst/>
          </a:prstGeom>
          <a:noFill/>
          <a:ln w="9525">
            <a:noFill/>
            <a:miter lim="800000"/>
            <a:headEnd/>
            <a:tailEnd/>
          </a:ln>
          <a:effectLst/>
        </p:spPr>
        <p:txBody>
          <a:bodyPr>
            <a:prstTxWarp prst="textNoShape">
              <a:avLst/>
            </a:prstTxWarp>
          </a:bodyPr>
          <a:lstStyle/>
          <a:p>
            <a:pPr marL="358775" lvl="1" indent="-285750" defTabSz="261938">
              <a:spcBef>
                <a:spcPct val="20000"/>
              </a:spcBef>
              <a:buSzPct val="75000"/>
              <a:buFontTx/>
              <a:buChar char="•"/>
            </a:pPr>
            <a:r>
              <a:rPr lang="en-US" sz="2000" dirty="0" smtClean="0">
                <a:solidFill>
                  <a:srgbClr val="000000"/>
                </a:solidFill>
              </a:rPr>
              <a:t>Reduce</a:t>
            </a:r>
            <a:endParaRPr lang="en-US" sz="2000" dirty="0" smtClean="0">
              <a:solidFill>
                <a:srgbClr val="000000"/>
              </a:solidFill>
              <a:latin typeface="AvantGarde Md BT" pitchFamily="34" charset="0"/>
            </a:endParaRPr>
          </a:p>
          <a:p>
            <a:pPr marL="815975" lvl="2" indent="-285750" defTabSz="261938">
              <a:spcBef>
                <a:spcPct val="20000"/>
              </a:spcBef>
              <a:buSzPct val="70000"/>
              <a:buFont typeface="Wingdings" charset="2"/>
              <a:buChar char=""/>
            </a:pPr>
            <a:r>
              <a:rPr lang="en-US" sz="1600" dirty="0" smtClean="0">
                <a:solidFill>
                  <a:srgbClr val="000000"/>
                </a:solidFill>
                <a:latin typeface="AvantGarde Md BT" pitchFamily="34" charset="0"/>
              </a:rPr>
              <a:t>the </a:t>
            </a:r>
            <a:r>
              <a:rPr lang="en-US" sz="1600" dirty="0">
                <a:solidFill>
                  <a:srgbClr val="000000"/>
                </a:solidFill>
                <a:latin typeface="AvantGarde Md BT" pitchFamily="34" charset="0"/>
              </a:rPr>
              <a:t>number of tester channels</a:t>
            </a:r>
          </a:p>
          <a:p>
            <a:pPr marL="815975" lvl="2" indent="-285750" defTabSz="261938">
              <a:spcBef>
                <a:spcPct val="20000"/>
              </a:spcBef>
              <a:buSzPct val="70000"/>
              <a:buFont typeface="Wingdings" charset="2"/>
              <a:buChar char=""/>
            </a:pPr>
            <a:r>
              <a:rPr lang="en-US" sz="1600" dirty="0">
                <a:solidFill>
                  <a:srgbClr val="000000"/>
                </a:solidFill>
                <a:latin typeface="AvantGarde Md BT" pitchFamily="34" charset="0"/>
              </a:rPr>
              <a:t>volume of test data, test time</a:t>
            </a:r>
            <a:r>
              <a:rPr lang="pl-PL" sz="1600" dirty="0">
                <a:solidFill>
                  <a:srgbClr val="000000"/>
                </a:solidFill>
                <a:latin typeface="AvantGarde Md BT" pitchFamily="34" charset="0"/>
              </a:rPr>
              <a:t>,</a:t>
            </a:r>
            <a:r>
              <a:rPr lang="en-US" sz="1600" dirty="0">
                <a:solidFill>
                  <a:srgbClr val="000000"/>
                </a:solidFill>
                <a:latin typeface="AvantGarde Md BT" pitchFamily="34" charset="0"/>
              </a:rPr>
              <a:t> and memory</a:t>
            </a:r>
          </a:p>
          <a:p>
            <a:pPr marL="815975" lvl="2" indent="-285750" defTabSz="261938">
              <a:spcBef>
                <a:spcPct val="20000"/>
              </a:spcBef>
              <a:buSzPct val="70000"/>
              <a:buFont typeface="Wingdings" charset="2"/>
              <a:buChar char=""/>
            </a:pPr>
            <a:r>
              <a:rPr lang="en-US" sz="1600" dirty="0">
                <a:solidFill>
                  <a:srgbClr val="000000"/>
                </a:solidFill>
                <a:latin typeface="AvantGarde Md BT" pitchFamily="34" charset="0"/>
              </a:rPr>
              <a:t>dependence on tester frequency and </a:t>
            </a:r>
            <a:r>
              <a:rPr lang="en-US" sz="1600" dirty="0" smtClean="0">
                <a:solidFill>
                  <a:srgbClr val="000000"/>
                </a:solidFill>
                <a:latin typeface="AvantGarde Md BT" pitchFamily="34" charset="0"/>
              </a:rPr>
              <a:t>precision</a:t>
            </a:r>
          </a:p>
          <a:p>
            <a:pPr marL="358775" lvl="1" indent="-285750" defTabSz="261938">
              <a:spcBef>
                <a:spcPct val="20000"/>
              </a:spcBef>
              <a:buSzPct val="75000"/>
              <a:buFontTx/>
              <a:buChar char="•"/>
            </a:pPr>
            <a:r>
              <a:rPr lang="en-US" sz="2000" dirty="0" smtClean="0">
                <a:solidFill>
                  <a:srgbClr val="000000"/>
                </a:solidFill>
                <a:latin typeface="AvantGarde Md BT" pitchFamily="34" charset="0"/>
              </a:rPr>
              <a:t>SmartBIST</a:t>
            </a:r>
            <a:r>
              <a:rPr lang="en-US" sz="2000" baseline="30000" dirty="0" smtClean="0">
                <a:solidFill>
                  <a:srgbClr val="000000"/>
                </a:solidFill>
                <a:latin typeface="AvantGarde Md BT" pitchFamily="34" charset="0"/>
              </a:rPr>
              <a:t>1</a:t>
            </a:r>
            <a:endParaRPr lang="en-US" sz="2000" baseline="30000" dirty="0" smtClean="0">
              <a:solidFill>
                <a:srgbClr val="000000"/>
              </a:solidFill>
              <a:latin typeface="AvantGarde Md BT" pitchFamily="34" charset="0"/>
            </a:endParaRPr>
          </a:p>
          <a:p>
            <a:pPr marL="358775" lvl="1" indent="-285750" defTabSz="261938">
              <a:spcBef>
                <a:spcPct val="20000"/>
              </a:spcBef>
              <a:buSzPct val="75000"/>
              <a:buFontTx/>
              <a:buChar char="•"/>
            </a:pPr>
            <a:r>
              <a:rPr lang="en-US" sz="2000" dirty="0" smtClean="0">
                <a:solidFill>
                  <a:srgbClr val="000000"/>
                </a:solidFill>
                <a:latin typeface="AvantGarde Md BT" pitchFamily="34" charset="0"/>
              </a:rPr>
              <a:t>Embedded Deterministic </a:t>
            </a:r>
            <a:r>
              <a:rPr lang="en-US" sz="2000" dirty="0" smtClean="0">
                <a:solidFill>
                  <a:srgbClr val="000000"/>
                </a:solidFill>
                <a:latin typeface="AvantGarde Md BT" pitchFamily="34" charset="0"/>
              </a:rPr>
              <a:t>Test</a:t>
            </a:r>
            <a:r>
              <a:rPr lang="en-US" sz="2000" baseline="30000" dirty="0" smtClean="0">
                <a:solidFill>
                  <a:srgbClr val="000000"/>
                </a:solidFill>
                <a:latin typeface="AvantGarde Md BT" pitchFamily="34" charset="0"/>
              </a:rPr>
              <a:t>2</a:t>
            </a:r>
            <a:endParaRPr lang="en-US" sz="2000" baseline="30000" dirty="0" smtClean="0">
              <a:solidFill>
                <a:srgbClr val="000000"/>
              </a:solidFill>
              <a:latin typeface="AvantGarde Md BT" pitchFamily="34" charset="0"/>
            </a:endParaRPr>
          </a:p>
          <a:p>
            <a:pPr marL="908050" lvl="1" indent="-285750">
              <a:spcBef>
                <a:spcPct val="20000"/>
              </a:spcBef>
              <a:buSzPct val="75000"/>
              <a:buFontTx/>
              <a:buChar char="•"/>
            </a:pPr>
            <a:endParaRPr lang="en-US" sz="2000" dirty="0">
              <a:solidFill>
                <a:srgbClr val="000000"/>
              </a:solidFill>
              <a:latin typeface="AvantGarde Md BT" pitchFamily="34" charset="0"/>
            </a:endParaRPr>
          </a:p>
        </p:txBody>
      </p:sp>
      <p:sp>
        <p:nvSpPr>
          <p:cNvPr id="82" name="AutoShape 81"/>
          <p:cNvSpPr>
            <a:spLocks noChangeArrowheads="1"/>
          </p:cNvSpPr>
          <p:nvPr/>
        </p:nvSpPr>
        <p:spPr bwMode="auto">
          <a:xfrm rot="5400000" flipH="1">
            <a:off x="6510951" y="2560105"/>
            <a:ext cx="2956719"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sp>
        <p:nvSpPr>
          <p:cNvPr id="83" name="AutoShape 74"/>
          <p:cNvSpPr>
            <a:spLocks noChangeArrowheads="1"/>
          </p:cNvSpPr>
          <p:nvPr/>
        </p:nvSpPr>
        <p:spPr bwMode="auto">
          <a:xfrm>
            <a:off x="4079443" y="1305671"/>
            <a:ext cx="419100" cy="2898094"/>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84" name="Text Box 72"/>
          <p:cNvSpPr txBox="1">
            <a:spLocks noChangeArrowheads="1"/>
          </p:cNvSpPr>
          <p:nvPr/>
        </p:nvSpPr>
        <p:spPr bwMode="auto">
          <a:xfrm>
            <a:off x="4103660" y="2124452"/>
            <a:ext cx="362499" cy="1205458"/>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90000"/>
              </a:lnSpc>
            </a:pPr>
            <a:r>
              <a:rPr lang="pl-PL" sz="2000" dirty="0">
                <a:latin typeface="Comic Sans MS" pitchFamily="-112" charset="0"/>
              </a:rPr>
              <a:t>L</a:t>
            </a:r>
          </a:p>
          <a:p>
            <a:pPr algn="ctr" eaLnBrk="0" hangingPunct="0">
              <a:lnSpc>
                <a:spcPct val="90000"/>
              </a:lnSpc>
            </a:pPr>
            <a:r>
              <a:rPr lang="pl-PL" sz="2000" dirty="0">
                <a:latin typeface="Comic Sans MS" pitchFamily="-112" charset="0"/>
              </a:rPr>
              <a:t>F</a:t>
            </a:r>
          </a:p>
          <a:p>
            <a:pPr algn="ctr" eaLnBrk="0" hangingPunct="0">
              <a:lnSpc>
                <a:spcPct val="90000"/>
              </a:lnSpc>
            </a:pPr>
            <a:r>
              <a:rPr lang="pl-PL" sz="2000" dirty="0">
                <a:latin typeface="Comic Sans MS" pitchFamily="-112" charset="0"/>
              </a:rPr>
              <a:t>S</a:t>
            </a:r>
          </a:p>
          <a:p>
            <a:pPr algn="ctr" eaLnBrk="0" hangingPunct="0">
              <a:lnSpc>
                <a:spcPct val="90000"/>
              </a:lnSpc>
            </a:pPr>
            <a:r>
              <a:rPr lang="en-US" sz="2000" dirty="0">
                <a:latin typeface="Comic Sans MS" pitchFamily="-112" charset="0"/>
              </a:rPr>
              <a:t>R</a:t>
            </a:r>
          </a:p>
        </p:txBody>
      </p:sp>
      <p:sp>
        <p:nvSpPr>
          <p:cNvPr id="85" name="AutoShape 74"/>
          <p:cNvSpPr>
            <a:spLocks noChangeArrowheads="1"/>
          </p:cNvSpPr>
          <p:nvPr/>
        </p:nvSpPr>
        <p:spPr bwMode="auto">
          <a:xfrm>
            <a:off x="4079443" y="1300995"/>
            <a:ext cx="419100" cy="2898094"/>
          </a:xfrm>
          <a:prstGeom prst="roundRect">
            <a:avLst>
              <a:gd name="adj" fmla="val 16667"/>
            </a:avLst>
          </a:prstGeom>
          <a:solidFill>
            <a:srgbClr val="FFAD97">
              <a:alpha val="50000"/>
            </a:srgbClr>
          </a:solidFill>
          <a:ln w="22225" cap="flat" cmpd="sng" algn="ctr">
            <a:no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grpSp>
        <p:nvGrpSpPr>
          <p:cNvPr id="87" name="Group 50"/>
          <p:cNvGrpSpPr>
            <a:grpSpLocks/>
          </p:cNvGrpSpPr>
          <p:nvPr/>
        </p:nvGrpSpPr>
        <p:grpSpPr bwMode="auto">
          <a:xfrm>
            <a:off x="4773613" y="1476630"/>
            <a:ext cx="2870200" cy="2590800"/>
            <a:chOff x="3832" y="2016"/>
            <a:chExt cx="1136" cy="1632"/>
          </a:xfrm>
          <a:solidFill>
            <a:srgbClr val="FFAD97"/>
          </a:solidFill>
        </p:grpSpPr>
        <p:sp>
          <p:nvSpPr>
            <p:cNvPr id="88" name="Rectangle 51"/>
            <p:cNvSpPr>
              <a:spLocks noChangeArrowheads="1"/>
            </p:cNvSpPr>
            <p:nvPr/>
          </p:nvSpPr>
          <p:spPr bwMode="auto">
            <a:xfrm>
              <a:off x="3832" y="2157"/>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9" name="Rectangle 52"/>
            <p:cNvSpPr>
              <a:spLocks noChangeArrowheads="1"/>
            </p:cNvSpPr>
            <p:nvPr/>
          </p:nvSpPr>
          <p:spPr bwMode="auto">
            <a:xfrm>
              <a:off x="3832" y="229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0" name="Rectangle 53"/>
            <p:cNvSpPr>
              <a:spLocks noChangeArrowheads="1"/>
            </p:cNvSpPr>
            <p:nvPr/>
          </p:nvSpPr>
          <p:spPr bwMode="auto">
            <a:xfrm>
              <a:off x="3832" y="2439"/>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1" name="Rectangle 54"/>
            <p:cNvSpPr>
              <a:spLocks noChangeArrowheads="1"/>
            </p:cNvSpPr>
            <p:nvPr/>
          </p:nvSpPr>
          <p:spPr bwMode="auto">
            <a:xfrm>
              <a:off x="3832" y="2580"/>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2" name="Rectangle 55"/>
            <p:cNvSpPr>
              <a:spLocks noChangeArrowheads="1"/>
            </p:cNvSpPr>
            <p:nvPr/>
          </p:nvSpPr>
          <p:spPr bwMode="auto">
            <a:xfrm>
              <a:off x="3832" y="2721"/>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3" name="Rectangle 56"/>
            <p:cNvSpPr>
              <a:spLocks noChangeArrowheads="1"/>
            </p:cNvSpPr>
            <p:nvPr/>
          </p:nvSpPr>
          <p:spPr bwMode="auto">
            <a:xfrm>
              <a:off x="3832" y="2862"/>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4" name="Rectangle 57"/>
            <p:cNvSpPr>
              <a:spLocks noChangeArrowheads="1"/>
            </p:cNvSpPr>
            <p:nvPr/>
          </p:nvSpPr>
          <p:spPr bwMode="auto">
            <a:xfrm>
              <a:off x="3832" y="3003"/>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5" name="Rectangle 58"/>
            <p:cNvSpPr>
              <a:spLocks noChangeArrowheads="1"/>
            </p:cNvSpPr>
            <p:nvPr/>
          </p:nvSpPr>
          <p:spPr bwMode="auto">
            <a:xfrm>
              <a:off x="3832" y="3144"/>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6" name="Rectangle 59"/>
            <p:cNvSpPr>
              <a:spLocks noChangeArrowheads="1"/>
            </p:cNvSpPr>
            <p:nvPr/>
          </p:nvSpPr>
          <p:spPr bwMode="auto">
            <a:xfrm>
              <a:off x="3832" y="3285"/>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7" name="Rectangle 60"/>
            <p:cNvSpPr>
              <a:spLocks noChangeArrowheads="1"/>
            </p:cNvSpPr>
            <p:nvPr/>
          </p:nvSpPr>
          <p:spPr bwMode="auto">
            <a:xfrm>
              <a:off x="3832" y="342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8" name="Rectangle 61"/>
            <p:cNvSpPr>
              <a:spLocks noChangeArrowheads="1"/>
            </p:cNvSpPr>
            <p:nvPr/>
          </p:nvSpPr>
          <p:spPr bwMode="auto">
            <a:xfrm>
              <a:off x="3832" y="356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9" name="Rectangle 62"/>
            <p:cNvSpPr>
              <a:spLocks noChangeArrowheads="1"/>
            </p:cNvSpPr>
            <p:nvPr/>
          </p:nvSpPr>
          <p:spPr bwMode="auto">
            <a:xfrm>
              <a:off x="3832" y="201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8" name="Group 7"/>
          <p:cNvGrpSpPr/>
          <p:nvPr/>
        </p:nvGrpSpPr>
        <p:grpSpPr>
          <a:xfrm>
            <a:off x="113292" y="6377670"/>
            <a:ext cx="6371871" cy="394853"/>
            <a:chOff x="113292" y="6377670"/>
            <a:chExt cx="6371871" cy="394853"/>
          </a:xfrm>
        </p:grpSpPr>
        <p:sp>
          <p:nvSpPr>
            <p:cNvPr id="79" name="TextBox 78"/>
            <p:cNvSpPr txBox="1"/>
            <p:nvPr/>
          </p:nvSpPr>
          <p:spPr>
            <a:xfrm>
              <a:off x="709924" y="6377670"/>
              <a:ext cx="5775239" cy="338554"/>
            </a:xfrm>
            <a:prstGeom prst="rect">
              <a:avLst/>
            </a:prstGeom>
            <a:noFill/>
          </p:spPr>
          <p:txBody>
            <a:bodyPr wrap="none" rtlCol="0">
              <a:spAutoFit/>
            </a:bodyPr>
            <a:lstStyle/>
            <a:p>
              <a:r>
                <a:rPr lang="en-US" sz="1600" noProof="1" smtClean="0">
                  <a:latin typeface="Comic Sans MS"/>
                  <a:cs typeface="Comic Sans MS"/>
                </a:rPr>
                <a:t>1) B. Koenemann et al., ATS’</a:t>
              </a:r>
              <a:r>
                <a:rPr lang="en-US" sz="1600" noProof="1" smtClean="0">
                  <a:latin typeface="Comic Sans MS"/>
                  <a:cs typeface="Comic Sans MS"/>
                </a:rPr>
                <a:t>01     2</a:t>
              </a:r>
              <a:r>
                <a:rPr lang="en-US" sz="1600" noProof="1" smtClean="0">
                  <a:latin typeface="Comic Sans MS"/>
                  <a:cs typeface="Comic Sans MS"/>
                </a:rPr>
                <a:t>) J. Rajski et al., ITC’02</a:t>
              </a:r>
              <a:endParaRPr lang="en-US" sz="1600" noProof="1">
                <a:latin typeface="Comic Sans MS"/>
                <a:cs typeface="Comic Sans MS"/>
              </a:endParaRPr>
            </a:p>
          </p:txBody>
        </p:sp>
        <p:pic>
          <p:nvPicPr>
            <p:cNvPr id="80" name="Picture 79"/>
            <p:cNvPicPr>
              <a:picLocks noChangeAspect="1"/>
            </p:cNvPicPr>
            <p:nvPr/>
          </p:nvPicPr>
          <p:blipFill>
            <a:blip r:embed="rId3"/>
            <a:stretch>
              <a:fillRect/>
            </a:stretch>
          </p:blipFill>
          <p:spPr>
            <a:xfrm>
              <a:off x="113292" y="6448404"/>
              <a:ext cx="645220" cy="324119"/>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wipe(left)">
                                      <p:cBhvr>
                                        <p:cTn id="10" dur="2000"/>
                                        <p:tgtEl>
                                          <p:spTgt spid="85"/>
                                        </p:tgtEl>
                                      </p:cBhvr>
                                    </p:animEffect>
                                  </p:childTnLst>
                                </p:cTn>
                              </p:par>
                              <p:par>
                                <p:cTn id="11" presetID="22" presetClass="entr" presetSubtype="8" fill="hold" nodeType="with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wipe(left)">
                                      <p:cBhvr>
                                        <p:cTn id="13"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flipH="1">
            <a:off x="812796" y="1491431"/>
            <a:ext cx="152400" cy="3311525"/>
            <a:chOff x="7859719" y="1860250"/>
            <a:chExt cx="152400" cy="3311525"/>
          </a:xfrm>
        </p:grpSpPr>
        <p:sp>
          <p:nvSpPr>
            <p:cNvPr id="135" name="Trapezoid 134"/>
            <p:cNvSpPr/>
            <p:nvPr/>
          </p:nvSpPr>
          <p:spPr bwMode="auto">
            <a:xfrm rot="5400000">
              <a:off x="7822413" y="4982069"/>
              <a:ext cx="227012"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36" name="Trapezoid 135"/>
            <p:cNvSpPr/>
            <p:nvPr/>
          </p:nvSpPr>
          <p:spPr bwMode="auto">
            <a:xfrm rot="5400000">
              <a:off x="7821619" y="46733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37" name="Trapezoid 136"/>
            <p:cNvSpPr/>
            <p:nvPr/>
          </p:nvSpPr>
          <p:spPr bwMode="auto">
            <a:xfrm rot="5400000">
              <a:off x="7821619" y="4365325"/>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38" name="Trapezoid 137"/>
            <p:cNvSpPr/>
            <p:nvPr/>
          </p:nvSpPr>
          <p:spPr bwMode="auto">
            <a:xfrm rot="5400000">
              <a:off x="7821619" y="405735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39" name="Trapezoid 138"/>
            <p:cNvSpPr/>
            <p:nvPr/>
          </p:nvSpPr>
          <p:spPr bwMode="auto">
            <a:xfrm rot="5400000">
              <a:off x="7822412" y="3748582"/>
              <a:ext cx="227013"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40" name="Trapezoid 139"/>
            <p:cNvSpPr/>
            <p:nvPr/>
          </p:nvSpPr>
          <p:spPr bwMode="auto">
            <a:xfrm rot="5400000">
              <a:off x="7821619" y="3439813"/>
              <a:ext cx="228600"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41" name="Trapezoid 140"/>
            <p:cNvSpPr/>
            <p:nvPr/>
          </p:nvSpPr>
          <p:spPr bwMode="auto">
            <a:xfrm rot="5400000">
              <a:off x="7821619" y="3131838"/>
              <a:ext cx="228600"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42" name="Trapezoid 141"/>
            <p:cNvSpPr/>
            <p:nvPr/>
          </p:nvSpPr>
          <p:spPr bwMode="auto">
            <a:xfrm rot="5400000">
              <a:off x="7821619" y="2823863"/>
              <a:ext cx="228600"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43" name="Trapezoid 142"/>
            <p:cNvSpPr/>
            <p:nvPr/>
          </p:nvSpPr>
          <p:spPr bwMode="auto">
            <a:xfrm rot="5400000">
              <a:off x="7822413" y="2515094"/>
              <a:ext cx="227012"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44" name="Trapezoid 143"/>
            <p:cNvSpPr/>
            <p:nvPr/>
          </p:nvSpPr>
          <p:spPr bwMode="auto">
            <a:xfrm rot="5400000">
              <a:off x="7821619" y="2206325"/>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45" name="Trapezoid 144"/>
            <p:cNvSpPr/>
            <p:nvPr/>
          </p:nvSpPr>
          <p:spPr bwMode="auto">
            <a:xfrm rot="5400000">
              <a:off x="7821619" y="189835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grpSp>
        <p:nvGrpSpPr>
          <p:cNvPr id="120" name="Group 119"/>
          <p:cNvGrpSpPr/>
          <p:nvPr/>
        </p:nvGrpSpPr>
        <p:grpSpPr>
          <a:xfrm>
            <a:off x="8148644" y="1491431"/>
            <a:ext cx="152400" cy="3311525"/>
            <a:chOff x="7859719" y="1860250"/>
            <a:chExt cx="152400" cy="3311525"/>
          </a:xfrm>
        </p:grpSpPr>
        <p:sp>
          <p:nvSpPr>
            <p:cNvPr id="105" name="Trapezoid 104"/>
            <p:cNvSpPr/>
            <p:nvPr/>
          </p:nvSpPr>
          <p:spPr bwMode="auto">
            <a:xfrm rot="5400000">
              <a:off x="7822413" y="4982069"/>
              <a:ext cx="227012"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6" name="Trapezoid 105"/>
            <p:cNvSpPr/>
            <p:nvPr/>
          </p:nvSpPr>
          <p:spPr bwMode="auto">
            <a:xfrm rot="5400000">
              <a:off x="7821619" y="46733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7" name="Trapezoid 106"/>
            <p:cNvSpPr/>
            <p:nvPr/>
          </p:nvSpPr>
          <p:spPr bwMode="auto">
            <a:xfrm rot="5400000">
              <a:off x="7821619" y="4365325"/>
              <a:ext cx="228600" cy="152400"/>
            </a:xfrm>
            <a:prstGeom prst="trapezoid">
              <a:avLst/>
            </a:prstGeom>
            <a:no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8" name="Trapezoid 107"/>
            <p:cNvSpPr/>
            <p:nvPr/>
          </p:nvSpPr>
          <p:spPr bwMode="auto">
            <a:xfrm rot="5400000">
              <a:off x="7821619" y="4057350"/>
              <a:ext cx="228600"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9" name="Trapezoid 108"/>
            <p:cNvSpPr/>
            <p:nvPr/>
          </p:nvSpPr>
          <p:spPr bwMode="auto">
            <a:xfrm rot="5400000">
              <a:off x="7822412" y="3748582"/>
              <a:ext cx="227013"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0" name="Trapezoid 109"/>
            <p:cNvSpPr/>
            <p:nvPr/>
          </p:nvSpPr>
          <p:spPr bwMode="auto">
            <a:xfrm rot="5400000">
              <a:off x="7821619" y="343981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1" name="Trapezoid 110"/>
            <p:cNvSpPr/>
            <p:nvPr/>
          </p:nvSpPr>
          <p:spPr bwMode="auto">
            <a:xfrm rot="5400000">
              <a:off x="7821619" y="3131838"/>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2" name="Trapezoid 111"/>
            <p:cNvSpPr/>
            <p:nvPr/>
          </p:nvSpPr>
          <p:spPr bwMode="auto">
            <a:xfrm rot="5400000">
              <a:off x="7821619" y="282386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3" name="Trapezoid 112"/>
            <p:cNvSpPr/>
            <p:nvPr/>
          </p:nvSpPr>
          <p:spPr bwMode="auto">
            <a:xfrm rot="5400000">
              <a:off x="7822413" y="2515094"/>
              <a:ext cx="227012"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4" name="Trapezoid 113"/>
            <p:cNvSpPr/>
            <p:nvPr/>
          </p:nvSpPr>
          <p:spPr bwMode="auto">
            <a:xfrm rot="5400000">
              <a:off x="7821619" y="2206325"/>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5" name="Trapezoid 114"/>
            <p:cNvSpPr/>
            <p:nvPr/>
          </p:nvSpPr>
          <p:spPr bwMode="auto">
            <a:xfrm rot="5400000">
              <a:off x="7821619" y="189835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grpSp>
        <p:nvGrpSpPr>
          <p:cNvPr id="118" name="Group 117"/>
          <p:cNvGrpSpPr/>
          <p:nvPr/>
        </p:nvGrpSpPr>
        <p:grpSpPr>
          <a:xfrm>
            <a:off x="1379309" y="5293276"/>
            <a:ext cx="6397625" cy="152400"/>
            <a:chOff x="1003300" y="5741922"/>
            <a:chExt cx="6397625" cy="152400"/>
          </a:xfrm>
        </p:grpSpPr>
        <p:sp>
          <p:nvSpPr>
            <p:cNvPr id="81" name="Trapezoid 80"/>
            <p:cNvSpPr/>
            <p:nvPr/>
          </p:nvSpPr>
          <p:spPr bwMode="auto">
            <a:xfrm flipV="1">
              <a:off x="7172325"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2" name="Trapezoid 81"/>
            <p:cNvSpPr/>
            <p:nvPr/>
          </p:nvSpPr>
          <p:spPr bwMode="auto">
            <a:xfrm flipV="1">
              <a:off x="6862763"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3" name="Trapezoid 82"/>
            <p:cNvSpPr/>
            <p:nvPr/>
          </p:nvSpPr>
          <p:spPr bwMode="auto">
            <a:xfrm flipV="1">
              <a:off x="6554788"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4" name="Trapezoid 83"/>
            <p:cNvSpPr/>
            <p:nvPr/>
          </p:nvSpPr>
          <p:spPr bwMode="auto">
            <a:xfrm flipV="1">
              <a:off x="6246813"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5" name="Trapezoid 84"/>
            <p:cNvSpPr/>
            <p:nvPr/>
          </p:nvSpPr>
          <p:spPr bwMode="auto">
            <a:xfrm flipV="1">
              <a:off x="5938838"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6" name="Trapezoid 85"/>
            <p:cNvSpPr/>
            <p:nvPr/>
          </p:nvSpPr>
          <p:spPr bwMode="auto">
            <a:xfrm flipV="1">
              <a:off x="5629275"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7" name="Trapezoid 86"/>
            <p:cNvSpPr/>
            <p:nvPr/>
          </p:nvSpPr>
          <p:spPr bwMode="auto">
            <a:xfrm flipV="1">
              <a:off x="5321300"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8" name="Trapezoid 87"/>
            <p:cNvSpPr/>
            <p:nvPr/>
          </p:nvSpPr>
          <p:spPr bwMode="auto">
            <a:xfrm flipV="1">
              <a:off x="5013325"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9" name="Trapezoid 88"/>
            <p:cNvSpPr/>
            <p:nvPr/>
          </p:nvSpPr>
          <p:spPr bwMode="auto">
            <a:xfrm flipV="1">
              <a:off x="4703763"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0" name="Trapezoid 89"/>
            <p:cNvSpPr/>
            <p:nvPr/>
          </p:nvSpPr>
          <p:spPr bwMode="auto">
            <a:xfrm flipV="1">
              <a:off x="4395788"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1" name="Trapezoid 90"/>
            <p:cNvSpPr/>
            <p:nvPr/>
          </p:nvSpPr>
          <p:spPr bwMode="auto">
            <a:xfrm flipV="1">
              <a:off x="4087813"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2" name="Trapezoid 91"/>
            <p:cNvSpPr/>
            <p:nvPr/>
          </p:nvSpPr>
          <p:spPr bwMode="auto">
            <a:xfrm flipV="1">
              <a:off x="3779838"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3" name="Trapezoid 92"/>
            <p:cNvSpPr/>
            <p:nvPr/>
          </p:nvSpPr>
          <p:spPr bwMode="auto">
            <a:xfrm flipV="1">
              <a:off x="3470275"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4" name="Trapezoid 93"/>
            <p:cNvSpPr/>
            <p:nvPr/>
          </p:nvSpPr>
          <p:spPr bwMode="auto">
            <a:xfrm flipV="1">
              <a:off x="3162300"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5" name="Trapezoid 94"/>
            <p:cNvSpPr/>
            <p:nvPr/>
          </p:nvSpPr>
          <p:spPr bwMode="auto">
            <a:xfrm flipV="1">
              <a:off x="2854325"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6" name="Trapezoid 95"/>
            <p:cNvSpPr/>
            <p:nvPr/>
          </p:nvSpPr>
          <p:spPr bwMode="auto">
            <a:xfrm flipV="1">
              <a:off x="2544763"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7" name="Trapezoid 96"/>
            <p:cNvSpPr/>
            <p:nvPr/>
          </p:nvSpPr>
          <p:spPr bwMode="auto">
            <a:xfrm flipV="1">
              <a:off x="2236788"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8" name="Trapezoid 97"/>
            <p:cNvSpPr/>
            <p:nvPr/>
          </p:nvSpPr>
          <p:spPr bwMode="auto">
            <a:xfrm flipV="1">
              <a:off x="1928813"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9" name="Trapezoid 98"/>
            <p:cNvSpPr/>
            <p:nvPr/>
          </p:nvSpPr>
          <p:spPr bwMode="auto">
            <a:xfrm flipV="1">
              <a:off x="1620838"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0" name="Trapezoid 99"/>
            <p:cNvSpPr/>
            <p:nvPr/>
          </p:nvSpPr>
          <p:spPr bwMode="auto">
            <a:xfrm flipV="1">
              <a:off x="1311275"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1" name="Trapezoid 100"/>
            <p:cNvSpPr/>
            <p:nvPr/>
          </p:nvSpPr>
          <p:spPr bwMode="auto">
            <a:xfrm flipV="1">
              <a:off x="1003300" y="5741922"/>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grpSp>
        <p:nvGrpSpPr>
          <p:cNvPr id="119" name="Group 118"/>
          <p:cNvGrpSpPr/>
          <p:nvPr/>
        </p:nvGrpSpPr>
        <p:grpSpPr>
          <a:xfrm>
            <a:off x="1379309" y="875937"/>
            <a:ext cx="6397625" cy="152400"/>
            <a:chOff x="1003300" y="1324583"/>
            <a:chExt cx="6397625" cy="152400"/>
          </a:xfrm>
        </p:grpSpPr>
        <p:sp>
          <p:nvSpPr>
            <p:cNvPr id="58" name="Trapezoid 57"/>
            <p:cNvSpPr/>
            <p:nvPr/>
          </p:nvSpPr>
          <p:spPr bwMode="auto">
            <a:xfrm>
              <a:off x="7172325"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59" name="Trapezoid 58"/>
            <p:cNvSpPr/>
            <p:nvPr/>
          </p:nvSpPr>
          <p:spPr bwMode="auto">
            <a:xfrm>
              <a:off x="6862763"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0" name="Trapezoid 59"/>
            <p:cNvSpPr/>
            <p:nvPr/>
          </p:nvSpPr>
          <p:spPr bwMode="auto">
            <a:xfrm>
              <a:off x="6554788"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1" name="Trapezoid 60"/>
            <p:cNvSpPr/>
            <p:nvPr/>
          </p:nvSpPr>
          <p:spPr bwMode="auto">
            <a:xfrm>
              <a:off x="6246813"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2" name="Trapezoid 61"/>
            <p:cNvSpPr/>
            <p:nvPr/>
          </p:nvSpPr>
          <p:spPr bwMode="auto">
            <a:xfrm>
              <a:off x="5938838"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3" name="Trapezoid 62"/>
            <p:cNvSpPr/>
            <p:nvPr/>
          </p:nvSpPr>
          <p:spPr bwMode="auto">
            <a:xfrm>
              <a:off x="5629275"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4" name="Trapezoid 63"/>
            <p:cNvSpPr/>
            <p:nvPr/>
          </p:nvSpPr>
          <p:spPr bwMode="auto">
            <a:xfrm>
              <a:off x="5321300"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5" name="Trapezoid 64"/>
            <p:cNvSpPr/>
            <p:nvPr/>
          </p:nvSpPr>
          <p:spPr bwMode="auto">
            <a:xfrm>
              <a:off x="5013325"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6" name="Trapezoid 65"/>
            <p:cNvSpPr/>
            <p:nvPr/>
          </p:nvSpPr>
          <p:spPr bwMode="auto">
            <a:xfrm>
              <a:off x="4703763"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7" name="Trapezoid 66"/>
            <p:cNvSpPr/>
            <p:nvPr/>
          </p:nvSpPr>
          <p:spPr bwMode="auto">
            <a:xfrm>
              <a:off x="4395788"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8" name="Trapezoid 67"/>
            <p:cNvSpPr/>
            <p:nvPr/>
          </p:nvSpPr>
          <p:spPr bwMode="auto">
            <a:xfrm>
              <a:off x="4087813"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9" name="Trapezoid 68"/>
            <p:cNvSpPr/>
            <p:nvPr/>
          </p:nvSpPr>
          <p:spPr bwMode="auto">
            <a:xfrm>
              <a:off x="3779838"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0" name="Trapezoid 69"/>
            <p:cNvSpPr/>
            <p:nvPr/>
          </p:nvSpPr>
          <p:spPr bwMode="auto">
            <a:xfrm>
              <a:off x="3470275"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1" name="Trapezoid 70"/>
            <p:cNvSpPr/>
            <p:nvPr/>
          </p:nvSpPr>
          <p:spPr bwMode="auto">
            <a:xfrm>
              <a:off x="3162300"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2" name="Trapezoid 71"/>
            <p:cNvSpPr/>
            <p:nvPr/>
          </p:nvSpPr>
          <p:spPr bwMode="auto">
            <a:xfrm>
              <a:off x="2854325"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3" name="Trapezoid 72"/>
            <p:cNvSpPr/>
            <p:nvPr/>
          </p:nvSpPr>
          <p:spPr bwMode="auto">
            <a:xfrm>
              <a:off x="2544763"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4" name="Trapezoid 73"/>
            <p:cNvSpPr/>
            <p:nvPr/>
          </p:nvSpPr>
          <p:spPr bwMode="auto">
            <a:xfrm>
              <a:off x="2236788"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5" name="Trapezoid 74"/>
            <p:cNvSpPr/>
            <p:nvPr/>
          </p:nvSpPr>
          <p:spPr bwMode="auto">
            <a:xfrm>
              <a:off x="1928813"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6" name="Trapezoid 75"/>
            <p:cNvSpPr/>
            <p:nvPr/>
          </p:nvSpPr>
          <p:spPr bwMode="auto">
            <a:xfrm>
              <a:off x="1620838"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7" name="Trapezoid 76"/>
            <p:cNvSpPr/>
            <p:nvPr/>
          </p:nvSpPr>
          <p:spPr bwMode="auto">
            <a:xfrm>
              <a:off x="1311275"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8" name="Trapezoid 77"/>
            <p:cNvSpPr/>
            <p:nvPr/>
          </p:nvSpPr>
          <p:spPr bwMode="auto">
            <a:xfrm>
              <a:off x="1003300" y="1324583"/>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sp>
        <p:nvSpPr>
          <p:cNvPr id="15362" name="Title 1"/>
          <p:cNvSpPr>
            <a:spLocks noGrp="1"/>
          </p:cNvSpPr>
          <p:nvPr>
            <p:ph type="title"/>
          </p:nvPr>
        </p:nvSpPr>
        <p:spPr>
          <a:xfrm>
            <a:off x="3751263" y="165100"/>
            <a:ext cx="5095875" cy="579438"/>
          </a:xfrm>
        </p:spPr>
        <p:txBody>
          <a:bodyPr/>
          <a:lstStyle/>
          <a:p>
            <a:pPr eaLnBrk="1" hangingPunct="1"/>
            <a:r>
              <a:rPr lang="en-US" dirty="0" smtClean="0">
                <a:latin typeface="Arial Rounded MT Bold" charset="0"/>
              </a:rPr>
              <a:t>EDT architecture</a:t>
            </a:r>
          </a:p>
        </p:txBody>
      </p:sp>
      <p:sp>
        <p:nvSpPr>
          <p:cNvPr id="4" name="AutoShape 86"/>
          <p:cNvSpPr>
            <a:spLocks noChangeArrowheads="1"/>
          </p:cNvSpPr>
          <p:nvPr/>
        </p:nvSpPr>
        <p:spPr bwMode="auto">
          <a:xfrm>
            <a:off x="962703" y="1031513"/>
            <a:ext cx="7185708" cy="4263870"/>
          </a:xfrm>
          <a:prstGeom prst="octagon">
            <a:avLst>
              <a:gd name="adj" fmla="val 7028"/>
            </a:avLst>
          </a:prstGeom>
          <a:noFill/>
          <a:ln w="9525">
            <a:solidFill>
              <a:srgbClr val="000000"/>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 name="Line 35"/>
          <p:cNvSpPr>
            <a:spLocks noChangeShapeType="1"/>
          </p:cNvSpPr>
          <p:nvPr/>
        </p:nvSpPr>
        <p:spPr bwMode="auto">
          <a:xfrm>
            <a:off x="1538288" y="2930165"/>
            <a:ext cx="6119812" cy="0"/>
          </a:xfrm>
          <a:prstGeom prst="line">
            <a:avLst/>
          </a:prstGeom>
          <a:noFill/>
          <a:ln w="12700">
            <a:solidFill>
              <a:srgbClr val="4D4D4D"/>
            </a:solidFill>
            <a:round/>
            <a:headEnd/>
            <a:tailEnd/>
          </a:ln>
        </p:spPr>
        <p:txBody>
          <a:bodyPr wrap="none"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6" name="Freeform 36"/>
          <p:cNvSpPr>
            <a:spLocks/>
          </p:cNvSpPr>
          <p:nvPr/>
        </p:nvSpPr>
        <p:spPr bwMode="auto">
          <a:xfrm>
            <a:off x="1465263" y="2734903"/>
            <a:ext cx="6154737" cy="157162"/>
          </a:xfrm>
          <a:custGeom>
            <a:avLst/>
            <a:gdLst>
              <a:gd name="T0" fmla="*/ 0 w 3877"/>
              <a:gd name="T1" fmla="*/ 2147483647 h 99"/>
              <a:gd name="T2" fmla="*/ 2147483647 w 3877"/>
              <a:gd name="T3" fmla="*/ 0 h 99"/>
              <a:gd name="T4" fmla="*/ 2147483647 w 3877"/>
              <a:gd name="T5" fmla="*/ 2147483647 h 99"/>
              <a:gd name="T6" fmla="*/ 0 60000 65536"/>
              <a:gd name="T7" fmla="*/ 0 60000 65536"/>
              <a:gd name="T8" fmla="*/ 0 60000 65536"/>
              <a:gd name="T9" fmla="*/ 0 w 3877"/>
              <a:gd name="T10" fmla="*/ 0 h 99"/>
              <a:gd name="T11" fmla="*/ 3877 w 3877"/>
              <a:gd name="T12" fmla="*/ 99 h 99"/>
            </a:gdLst>
            <a:ahLst/>
            <a:cxnLst>
              <a:cxn ang="T6">
                <a:pos x="T0" y="T1"/>
              </a:cxn>
              <a:cxn ang="T7">
                <a:pos x="T2" y="T3"/>
              </a:cxn>
              <a:cxn ang="T8">
                <a:pos x="T4" y="T5"/>
              </a:cxn>
            </a:cxnLst>
            <a:rect l="T9" t="T10" r="T11" b="T12"/>
            <a:pathLst>
              <a:path w="3877" h="99">
                <a:moveTo>
                  <a:pt x="0" y="5"/>
                </a:moveTo>
                <a:lnTo>
                  <a:pt x="3592" y="0"/>
                </a:lnTo>
                <a:lnTo>
                  <a:pt x="3877" y="99"/>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7" name="Freeform 37"/>
          <p:cNvSpPr>
            <a:spLocks/>
          </p:cNvSpPr>
          <p:nvPr/>
        </p:nvSpPr>
        <p:spPr bwMode="auto">
          <a:xfrm>
            <a:off x="1465263" y="2549165"/>
            <a:ext cx="6197600" cy="319088"/>
          </a:xfrm>
          <a:custGeom>
            <a:avLst/>
            <a:gdLst>
              <a:gd name="T0" fmla="*/ 0 w 3904"/>
              <a:gd name="T1" fmla="*/ 2147483647 h 201"/>
              <a:gd name="T2" fmla="*/ 2147483647 w 3904"/>
              <a:gd name="T3" fmla="*/ 0 h 201"/>
              <a:gd name="T4" fmla="*/ 2147483647 w 3904"/>
              <a:gd name="T5" fmla="*/ 2147483647 h 201"/>
              <a:gd name="T6" fmla="*/ 0 60000 65536"/>
              <a:gd name="T7" fmla="*/ 0 60000 65536"/>
              <a:gd name="T8" fmla="*/ 0 60000 65536"/>
              <a:gd name="T9" fmla="*/ 0 w 3904"/>
              <a:gd name="T10" fmla="*/ 0 h 201"/>
              <a:gd name="T11" fmla="*/ 3904 w 3904"/>
              <a:gd name="T12" fmla="*/ 201 h 201"/>
            </a:gdLst>
            <a:ahLst/>
            <a:cxnLst>
              <a:cxn ang="T6">
                <a:pos x="T0" y="T1"/>
              </a:cxn>
              <a:cxn ang="T7">
                <a:pos x="T2" y="T3"/>
              </a:cxn>
              <a:cxn ang="T8">
                <a:pos x="T4" y="T5"/>
              </a:cxn>
            </a:cxnLst>
            <a:rect l="T9" t="T10" r="T11" b="T12"/>
            <a:pathLst>
              <a:path w="3904" h="201">
                <a:moveTo>
                  <a:pt x="0" y="7"/>
                </a:moveTo>
                <a:lnTo>
                  <a:pt x="3616" y="0"/>
                </a:lnTo>
                <a:lnTo>
                  <a:pt x="3904" y="201"/>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8" name="Freeform 38"/>
          <p:cNvSpPr>
            <a:spLocks/>
          </p:cNvSpPr>
          <p:nvPr/>
        </p:nvSpPr>
        <p:spPr bwMode="auto">
          <a:xfrm>
            <a:off x="1538288" y="2363428"/>
            <a:ext cx="6048375" cy="419100"/>
          </a:xfrm>
          <a:custGeom>
            <a:avLst/>
            <a:gdLst>
              <a:gd name="T0" fmla="*/ 0 w 3810"/>
              <a:gd name="T1" fmla="*/ 2147483647 h 264"/>
              <a:gd name="T2" fmla="*/ 2147483647 w 3810"/>
              <a:gd name="T3" fmla="*/ 0 h 264"/>
              <a:gd name="T4" fmla="*/ 2147483647 w 3810"/>
              <a:gd name="T5" fmla="*/ 2147483647 h 264"/>
              <a:gd name="T6" fmla="*/ 0 60000 65536"/>
              <a:gd name="T7" fmla="*/ 0 60000 65536"/>
              <a:gd name="T8" fmla="*/ 0 60000 65536"/>
              <a:gd name="T9" fmla="*/ 0 w 3810"/>
              <a:gd name="T10" fmla="*/ 0 h 264"/>
              <a:gd name="T11" fmla="*/ 3810 w 3810"/>
              <a:gd name="T12" fmla="*/ 264 h 264"/>
            </a:gdLst>
            <a:ahLst/>
            <a:cxnLst>
              <a:cxn ang="T6">
                <a:pos x="T0" y="T1"/>
              </a:cxn>
              <a:cxn ang="T7">
                <a:pos x="T2" y="T3"/>
              </a:cxn>
              <a:cxn ang="T8">
                <a:pos x="T4" y="T5"/>
              </a:cxn>
            </a:cxnLst>
            <a:rect l="T9" t="T10" r="T11" b="T12"/>
            <a:pathLst>
              <a:path w="3810" h="264">
                <a:moveTo>
                  <a:pt x="0" y="6"/>
                </a:moveTo>
                <a:lnTo>
                  <a:pt x="3594" y="0"/>
                </a:lnTo>
                <a:lnTo>
                  <a:pt x="3810" y="264"/>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9" name="Freeform 39"/>
          <p:cNvSpPr>
            <a:spLocks/>
          </p:cNvSpPr>
          <p:nvPr/>
        </p:nvSpPr>
        <p:spPr bwMode="auto">
          <a:xfrm>
            <a:off x="1533525" y="2172928"/>
            <a:ext cx="6072188" cy="571500"/>
          </a:xfrm>
          <a:custGeom>
            <a:avLst/>
            <a:gdLst>
              <a:gd name="T0" fmla="*/ 0 w 3825"/>
              <a:gd name="T1" fmla="*/ 2147483647 h 360"/>
              <a:gd name="T2" fmla="*/ 2147483647 w 3825"/>
              <a:gd name="T3" fmla="*/ 0 h 360"/>
              <a:gd name="T4" fmla="*/ 2147483647 w 3825"/>
              <a:gd name="T5" fmla="*/ 2147483647 h 360"/>
              <a:gd name="T6" fmla="*/ 0 60000 65536"/>
              <a:gd name="T7" fmla="*/ 0 60000 65536"/>
              <a:gd name="T8" fmla="*/ 0 60000 65536"/>
              <a:gd name="T9" fmla="*/ 0 w 3825"/>
              <a:gd name="T10" fmla="*/ 0 h 360"/>
              <a:gd name="T11" fmla="*/ 3825 w 3825"/>
              <a:gd name="T12" fmla="*/ 360 h 360"/>
            </a:gdLst>
            <a:ahLst/>
            <a:cxnLst>
              <a:cxn ang="T6">
                <a:pos x="T0" y="T1"/>
              </a:cxn>
              <a:cxn ang="T7">
                <a:pos x="T2" y="T3"/>
              </a:cxn>
              <a:cxn ang="T8">
                <a:pos x="T4" y="T5"/>
              </a:cxn>
            </a:cxnLst>
            <a:rect l="T9" t="T10" r="T11" b="T12"/>
            <a:pathLst>
              <a:path w="3825" h="360">
                <a:moveTo>
                  <a:pt x="0" y="8"/>
                </a:moveTo>
                <a:lnTo>
                  <a:pt x="3636" y="0"/>
                </a:lnTo>
                <a:lnTo>
                  <a:pt x="3825" y="36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0" name="Freeform 40"/>
          <p:cNvSpPr>
            <a:spLocks/>
          </p:cNvSpPr>
          <p:nvPr/>
        </p:nvSpPr>
        <p:spPr bwMode="auto">
          <a:xfrm>
            <a:off x="1538288" y="1987190"/>
            <a:ext cx="6086475" cy="690563"/>
          </a:xfrm>
          <a:custGeom>
            <a:avLst/>
            <a:gdLst>
              <a:gd name="T0" fmla="*/ 0 w 3834"/>
              <a:gd name="T1" fmla="*/ 2147483647 h 435"/>
              <a:gd name="T2" fmla="*/ 2147483647 w 3834"/>
              <a:gd name="T3" fmla="*/ 0 h 435"/>
              <a:gd name="T4" fmla="*/ 2147483647 w 3834"/>
              <a:gd name="T5" fmla="*/ 2147483647 h 435"/>
              <a:gd name="T6" fmla="*/ 0 60000 65536"/>
              <a:gd name="T7" fmla="*/ 0 60000 65536"/>
              <a:gd name="T8" fmla="*/ 0 60000 65536"/>
              <a:gd name="T9" fmla="*/ 0 w 3834"/>
              <a:gd name="T10" fmla="*/ 0 h 435"/>
              <a:gd name="T11" fmla="*/ 3834 w 3834"/>
              <a:gd name="T12" fmla="*/ 435 h 435"/>
            </a:gdLst>
            <a:ahLst/>
            <a:cxnLst>
              <a:cxn ang="T6">
                <a:pos x="T0" y="T1"/>
              </a:cxn>
              <a:cxn ang="T7">
                <a:pos x="T2" y="T3"/>
              </a:cxn>
              <a:cxn ang="T8">
                <a:pos x="T4" y="T5"/>
              </a:cxn>
            </a:cxnLst>
            <a:rect l="T9" t="T10" r="T11" b="T12"/>
            <a:pathLst>
              <a:path w="3834" h="435">
                <a:moveTo>
                  <a:pt x="0" y="7"/>
                </a:moveTo>
                <a:lnTo>
                  <a:pt x="3678" y="0"/>
                </a:lnTo>
                <a:lnTo>
                  <a:pt x="3834" y="435"/>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1" name="Freeform 41"/>
          <p:cNvSpPr>
            <a:spLocks/>
          </p:cNvSpPr>
          <p:nvPr/>
        </p:nvSpPr>
        <p:spPr bwMode="auto">
          <a:xfrm>
            <a:off x="1538288" y="1804628"/>
            <a:ext cx="6134100" cy="858837"/>
          </a:xfrm>
          <a:custGeom>
            <a:avLst/>
            <a:gdLst>
              <a:gd name="T0" fmla="*/ 0 w 3864"/>
              <a:gd name="T1" fmla="*/ 2147483647 h 541"/>
              <a:gd name="T2" fmla="*/ 2147483647 w 3864"/>
              <a:gd name="T3" fmla="*/ 0 h 541"/>
              <a:gd name="T4" fmla="*/ 2147483647 w 3864"/>
              <a:gd name="T5" fmla="*/ 2147483647 h 541"/>
              <a:gd name="T6" fmla="*/ 0 60000 65536"/>
              <a:gd name="T7" fmla="*/ 0 60000 65536"/>
              <a:gd name="T8" fmla="*/ 0 60000 65536"/>
              <a:gd name="T9" fmla="*/ 0 w 3864"/>
              <a:gd name="T10" fmla="*/ 0 h 541"/>
              <a:gd name="T11" fmla="*/ 3864 w 3864"/>
              <a:gd name="T12" fmla="*/ 541 h 541"/>
            </a:gdLst>
            <a:ahLst/>
            <a:cxnLst>
              <a:cxn ang="T6">
                <a:pos x="T0" y="T1"/>
              </a:cxn>
              <a:cxn ang="T7">
                <a:pos x="T2" y="T3"/>
              </a:cxn>
              <a:cxn ang="T8">
                <a:pos x="T4" y="T5"/>
              </a:cxn>
            </a:cxnLst>
            <a:rect l="T9" t="T10" r="T11" b="T12"/>
            <a:pathLst>
              <a:path w="3864" h="541">
                <a:moveTo>
                  <a:pt x="0" y="1"/>
                </a:moveTo>
                <a:lnTo>
                  <a:pt x="3720" y="0"/>
                </a:lnTo>
                <a:lnTo>
                  <a:pt x="3864" y="541"/>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2" name="Freeform 42"/>
          <p:cNvSpPr>
            <a:spLocks/>
          </p:cNvSpPr>
          <p:nvPr/>
        </p:nvSpPr>
        <p:spPr bwMode="auto">
          <a:xfrm>
            <a:off x="1538288" y="1610953"/>
            <a:ext cx="6172200" cy="1052512"/>
          </a:xfrm>
          <a:custGeom>
            <a:avLst/>
            <a:gdLst>
              <a:gd name="T0" fmla="*/ 0 w 3888"/>
              <a:gd name="T1" fmla="*/ 2147483647 h 663"/>
              <a:gd name="T2" fmla="*/ 2147483647 w 3888"/>
              <a:gd name="T3" fmla="*/ 0 h 663"/>
              <a:gd name="T4" fmla="*/ 2147483647 w 3888"/>
              <a:gd name="T5" fmla="*/ 2147483647 h 663"/>
              <a:gd name="T6" fmla="*/ 0 60000 65536"/>
              <a:gd name="T7" fmla="*/ 0 60000 65536"/>
              <a:gd name="T8" fmla="*/ 0 60000 65536"/>
              <a:gd name="T9" fmla="*/ 0 w 3888"/>
              <a:gd name="T10" fmla="*/ 0 h 663"/>
              <a:gd name="T11" fmla="*/ 3888 w 3888"/>
              <a:gd name="T12" fmla="*/ 663 h 663"/>
            </a:gdLst>
            <a:ahLst/>
            <a:cxnLst>
              <a:cxn ang="T6">
                <a:pos x="T0" y="T1"/>
              </a:cxn>
              <a:cxn ang="T7">
                <a:pos x="T2" y="T3"/>
              </a:cxn>
              <a:cxn ang="T8">
                <a:pos x="T4" y="T5"/>
              </a:cxn>
            </a:cxnLst>
            <a:rect l="T9" t="T10" r="T11" b="T12"/>
            <a:pathLst>
              <a:path w="3888" h="663">
                <a:moveTo>
                  <a:pt x="0" y="8"/>
                </a:moveTo>
                <a:lnTo>
                  <a:pt x="3786" y="0"/>
                </a:lnTo>
                <a:lnTo>
                  <a:pt x="3888" y="663"/>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3" name="Freeform 43"/>
          <p:cNvSpPr>
            <a:spLocks/>
          </p:cNvSpPr>
          <p:nvPr/>
        </p:nvSpPr>
        <p:spPr bwMode="auto">
          <a:xfrm>
            <a:off x="1465263" y="1429978"/>
            <a:ext cx="6280150" cy="1244600"/>
          </a:xfrm>
          <a:custGeom>
            <a:avLst/>
            <a:gdLst>
              <a:gd name="T0" fmla="*/ 0 w 3956"/>
              <a:gd name="T1" fmla="*/ 2147483647 h 784"/>
              <a:gd name="T2" fmla="*/ 2147483647 w 3956"/>
              <a:gd name="T3" fmla="*/ 0 h 784"/>
              <a:gd name="T4" fmla="*/ 2147483647 w 3956"/>
              <a:gd name="T5" fmla="*/ 2147483647 h 784"/>
              <a:gd name="T6" fmla="*/ 0 60000 65536"/>
              <a:gd name="T7" fmla="*/ 0 60000 65536"/>
              <a:gd name="T8" fmla="*/ 0 60000 65536"/>
              <a:gd name="T9" fmla="*/ 0 w 3956"/>
              <a:gd name="T10" fmla="*/ 0 h 784"/>
              <a:gd name="T11" fmla="*/ 3956 w 3956"/>
              <a:gd name="T12" fmla="*/ 784 h 784"/>
            </a:gdLst>
            <a:ahLst/>
            <a:cxnLst>
              <a:cxn ang="T6">
                <a:pos x="T0" y="T1"/>
              </a:cxn>
              <a:cxn ang="T7">
                <a:pos x="T2" y="T3"/>
              </a:cxn>
              <a:cxn ang="T8">
                <a:pos x="T4" y="T5"/>
              </a:cxn>
            </a:cxnLst>
            <a:rect l="T9" t="T10" r="T11" b="T12"/>
            <a:pathLst>
              <a:path w="3956" h="784">
                <a:moveTo>
                  <a:pt x="0" y="1"/>
                </a:moveTo>
                <a:lnTo>
                  <a:pt x="3928" y="0"/>
                </a:lnTo>
                <a:lnTo>
                  <a:pt x="3956" y="784"/>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4" name="Freeform 44"/>
          <p:cNvSpPr>
            <a:spLocks/>
          </p:cNvSpPr>
          <p:nvPr/>
        </p:nvSpPr>
        <p:spPr bwMode="auto">
          <a:xfrm>
            <a:off x="1538288" y="3115903"/>
            <a:ext cx="6111875" cy="6350"/>
          </a:xfrm>
          <a:custGeom>
            <a:avLst/>
            <a:gdLst>
              <a:gd name="T0" fmla="*/ 0 w 3850"/>
              <a:gd name="T1" fmla="*/ 2147483647 h 4"/>
              <a:gd name="T2" fmla="*/ 2147483647 w 3850"/>
              <a:gd name="T3" fmla="*/ 0 h 4"/>
              <a:gd name="T4" fmla="*/ 0 60000 65536"/>
              <a:gd name="T5" fmla="*/ 0 60000 65536"/>
              <a:gd name="T6" fmla="*/ 0 w 3850"/>
              <a:gd name="T7" fmla="*/ 0 h 4"/>
              <a:gd name="T8" fmla="*/ 3850 w 3850"/>
              <a:gd name="T9" fmla="*/ 4 h 4"/>
            </a:gdLst>
            <a:ahLst/>
            <a:cxnLst>
              <a:cxn ang="T4">
                <a:pos x="T0" y="T1"/>
              </a:cxn>
              <a:cxn ang="T5">
                <a:pos x="T2" y="T3"/>
              </a:cxn>
            </a:cxnLst>
            <a:rect l="T6" t="T7" r="T8" b="T9"/>
            <a:pathLst>
              <a:path w="3850" h="4">
                <a:moveTo>
                  <a:pt x="0" y="4"/>
                </a:moveTo>
                <a:lnTo>
                  <a:pt x="385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5" name="Freeform 45"/>
          <p:cNvSpPr>
            <a:spLocks/>
          </p:cNvSpPr>
          <p:nvPr/>
        </p:nvSpPr>
        <p:spPr bwMode="auto">
          <a:xfrm>
            <a:off x="1393825" y="3395303"/>
            <a:ext cx="6310313" cy="1222375"/>
          </a:xfrm>
          <a:custGeom>
            <a:avLst/>
            <a:gdLst>
              <a:gd name="T0" fmla="*/ 0 w 3975"/>
              <a:gd name="T1" fmla="*/ 0 h 770"/>
              <a:gd name="T2" fmla="*/ 2147483647 w 3975"/>
              <a:gd name="T3" fmla="*/ 2147483647 h 770"/>
              <a:gd name="T4" fmla="*/ 2147483647 w 3975"/>
              <a:gd name="T5" fmla="*/ 2147483647 h 770"/>
              <a:gd name="T6" fmla="*/ 0 60000 65536"/>
              <a:gd name="T7" fmla="*/ 0 60000 65536"/>
              <a:gd name="T8" fmla="*/ 0 60000 65536"/>
              <a:gd name="T9" fmla="*/ 0 w 3975"/>
              <a:gd name="T10" fmla="*/ 0 h 770"/>
              <a:gd name="T11" fmla="*/ 3975 w 3975"/>
              <a:gd name="T12" fmla="*/ 770 h 770"/>
            </a:gdLst>
            <a:ahLst/>
            <a:cxnLst>
              <a:cxn ang="T6">
                <a:pos x="T0" y="T1"/>
              </a:cxn>
              <a:cxn ang="T7">
                <a:pos x="T2" y="T3"/>
              </a:cxn>
              <a:cxn ang="T8">
                <a:pos x="T4" y="T5"/>
              </a:cxn>
            </a:cxnLst>
            <a:rect l="T9" t="T10" r="T11" b="T12"/>
            <a:pathLst>
              <a:path w="3975" h="770">
                <a:moveTo>
                  <a:pt x="0" y="0"/>
                </a:moveTo>
                <a:lnTo>
                  <a:pt x="87" y="769"/>
                </a:lnTo>
                <a:lnTo>
                  <a:pt x="3975" y="77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6" name="Freeform 46"/>
          <p:cNvSpPr>
            <a:spLocks/>
          </p:cNvSpPr>
          <p:nvPr/>
        </p:nvSpPr>
        <p:spPr bwMode="auto">
          <a:xfrm>
            <a:off x="1423988" y="3425465"/>
            <a:ext cx="6178550" cy="998538"/>
          </a:xfrm>
          <a:custGeom>
            <a:avLst/>
            <a:gdLst>
              <a:gd name="T0" fmla="*/ 2147483647 w 3892"/>
              <a:gd name="T1" fmla="*/ 2147483647 h 629"/>
              <a:gd name="T2" fmla="*/ 2147483647 w 3892"/>
              <a:gd name="T3" fmla="*/ 2147483647 h 629"/>
              <a:gd name="T4" fmla="*/ 0 w 3892"/>
              <a:gd name="T5" fmla="*/ 0 h 629"/>
              <a:gd name="T6" fmla="*/ 0 60000 65536"/>
              <a:gd name="T7" fmla="*/ 0 60000 65536"/>
              <a:gd name="T8" fmla="*/ 0 60000 65536"/>
              <a:gd name="T9" fmla="*/ 0 w 3892"/>
              <a:gd name="T10" fmla="*/ 0 h 629"/>
              <a:gd name="T11" fmla="*/ 3892 w 3892"/>
              <a:gd name="T12" fmla="*/ 629 h 629"/>
            </a:gdLst>
            <a:ahLst/>
            <a:cxnLst>
              <a:cxn ang="T6">
                <a:pos x="T0" y="T1"/>
              </a:cxn>
              <a:cxn ang="T7">
                <a:pos x="T2" y="T3"/>
              </a:cxn>
              <a:cxn ang="T8">
                <a:pos x="T4" y="T5"/>
              </a:cxn>
            </a:cxnLst>
            <a:rect l="T9" t="T10" r="T11" b="T12"/>
            <a:pathLst>
              <a:path w="3892" h="629">
                <a:moveTo>
                  <a:pt x="3892" y="629"/>
                </a:moveTo>
                <a:lnTo>
                  <a:pt x="169" y="625"/>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7" name="Freeform 47"/>
          <p:cNvSpPr>
            <a:spLocks/>
          </p:cNvSpPr>
          <p:nvPr/>
        </p:nvSpPr>
        <p:spPr bwMode="auto">
          <a:xfrm>
            <a:off x="1462088" y="3349265"/>
            <a:ext cx="6165850" cy="904875"/>
          </a:xfrm>
          <a:custGeom>
            <a:avLst/>
            <a:gdLst>
              <a:gd name="T0" fmla="*/ 2147483647 w 3884"/>
              <a:gd name="T1" fmla="*/ 2147483647 h 570"/>
              <a:gd name="T2" fmla="*/ 2147483647 w 3884"/>
              <a:gd name="T3" fmla="*/ 2147483647 h 570"/>
              <a:gd name="T4" fmla="*/ 0 w 3884"/>
              <a:gd name="T5" fmla="*/ 0 h 570"/>
              <a:gd name="T6" fmla="*/ 0 60000 65536"/>
              <a:gd name="T7" fmla="*/ 0 60000 65536"/>
              <a:gd name="T8" fmla="*/ 0 60000 65536"/>
              <a:gd name="T9" fmla="*/ 0 w 3884"/>
              <a:gd name="T10" fmla="*/ 0 h 570"/>
              <a:gd name="T11" fmla="*/ 3884 w 3884"/>
              <a:gd name="T12" fmla="*/ 570 h 570"/>
            </a:gdLst>
            <a:ahLst/>
            <a:cxnLst>
              <a:cxn ang="T6">
                <a:pos x="T0" y="T1"/>
              </a:cxn>
              <a:cxn ang="T7">
                <a:pos x="T2" y="T3"/>
              </a:cxn>
              <a:cxn ang="T8">
                <a:pos x="T4" y="T5"/>
              </a:cxn>
            </a:cxnLst>
            <a:rect l="T9" t="T10" r="T11" b="T12"/>
            <a:pathLst>
              <a:path w="3884" h="570">
                <a:moveTo>
                  <a:pt x="3884" y="559"/>
                </a:moveTo>
                <a:lnTo>
                  <a:pt x="184" y="570"/>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8" name="Freeform 48"/>
          <p:cNvSpPr>
            <a:spLocks/>
          </p:cNvSpPr>
          <p:nvPr/>
        </p:nvSpPr>
        <p:spPr bwMode="auto">
          <a:xfrm>
            <a:off x="1490663" y="3339740"/>
            <a:ext cx="6118225" cy="715963"/>
          </a:xfrm>
          <a:custGeom>
            <a:avLst/>
            <a:gdLst>
              <a:gd name="T0" fmla="*/ 2147483647 w 3854"/>
              <a:gd name="T1" fmla="*/ 2147483647 h 451"/>
              <a:gd name="T2" fmla="*/ 2147483647 w 3854"/>
              <a:gd name="T3" fmla="*/ 2147483647 h 451"/>
              <a:gd name="T4" fmla="*/ 0 w 3854"/>
              <a:gd name="T5" fmla="*/ 0 h 451"/>
              <a:gd name="T6" fmla="*/ 0 60000 65536"/>
              <a:gd name="T7" fmla="*/ 0 60000 65536"/>
              <a:gd name="T8" fmla="*/ 0 60000 65536"/>
              <a:gd name="T9" fmla="*/ 0 w 3854"/>
              <a:gd name="T10" fmla="*/ 0 h 451"/>
              <a:gd name="T11" fmla="*/ 3854 w 3854"/>
              <a:gd name="T12" fmla="*/ 451 h 451"/>
            </a:gdLst>
            <a:ahLst/>
            <a:cxnLst>
              <a:cxn ang="T6">
                <a:pos x="T0" y="T1"/>
              </a:cxn>
              <a:cxn ang="T7">
                <a:pos x="T2" y="T3"/>
              </a:cxn>
              <a:cxn ang="T8">
                <a:pos x="T4" y="T5"/>
              </a:cxn>
            </a:cxnLst>
            <a:rect l="T9" t="T10" r="T11" b="T12"/>
            <a:pathLst>
              <a:path w="3854" h="451">
                <a:moveTo>
                  <a:pt x="3854" y="451"/>
                </a:moveTo>
                <a:lnTo>
                  <a:pt x="220" y="450"/>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9" name="Freeform 49"/>
          <p:cNvSpPr>
            <a:spLocks/>
          </p:cNvSpPr>
          <p:nvPr/>
        </p:nvSpPr>
        <p:spPr bwMode="auto">
          <a:xfrm>
            <a:off x="1500188" y="3301640"/>
            <a:ext cx="6262687" cy="566738"/>
          </a:xfrm>
          <a:custGeom>
            <a:avLst/>
            <a:gdLst>
              <a:gd name="T0" fmla="*/ 2147483647 w 3945"/>
              <a:gd name="T1" fmla="*/ 2147483647 h 357"/>
              <a:gd name="T2" fmla="*/ 2147483647 w 3945"/>
              <a:gd name="T3" fmla="*/ 2147483647 h 357"/>
              <a:gd name="T4" fmla="*/ 0 w 3945"/>
              <a:gd name="T5" fmla="*/ 0 h 357"/>
              <a:gd name="T6" fmla="*/ 0 60000 65536"/>
              <a:gd name="T7" fmla="*/ 0 60000 65536"/>
              <a:gd name="T8" fmla="*/ 0 60000 65536"/>
              <a:gd name="T9" fmla="*/ 0 w 3945"/>
              <a:gd name="T10" fmla="*/ 0 h 357"/>
              <a:gd name="T11" fmla="*/ 3945 w 3945"/>
              <a:gd name="T12" fmla="*/ 357 h 357"/>
            </a:gdLst>
            <a:ahLst/>
            <a:cxnLst>
              <a:cxn ang="T6">
                <a:pos x="T0" y="T1"/>
              </a:cxn>
              <a:cxn ang="T7">
                <a:pos x="T2" y="T3"/>
              </a:cxn>
              <a:cxn ang="T8">
                <a:pos x="T4" y="T5"/>
              </a:cxn>
            </a:cxnLst>
            <a:rect l="T9" t="T10" r="T11" b="T12"/>
            <a:pathLst>
              <a:path w="3945" h="357">
                <a:moveTo>
                  <a:pt x="3945" y="353"/>
                </a:moveTo>
                <a:lnTo>
                  <a:pt x="256" y="357"/>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0" name="Freeform 50"/>
          <p:cNvSpPr>
            <a:spLocks/>
          </p:cNvSpPr>
          <p:nvPr/>
        </p:nvSpPr>
        <p:spPr bwMode="auto">
          <a:xfrm>
            <a:off x="1538288" y="3244490"/>
            <a:ext cx="6102350" cy="438150"/>
          </a:xfrm>
          <a:custGeom>
            <a:avLst/>
            <a:gdLst>
              <a:gd name="T0" fmla="*/ 2147483647 w 3844"/>
              <a:gd name="T1" fmla="*/ 2147483647 h 276"/>
              <a:gd name="T2" fmla="*/ 2147483647 w 3844"/>
              <a:gd name="T3" fmla="*/ 2147483647 h 276"/>
              <a:gd name="T4" fmla="*/ 0 w 3844"/>
              <a:gd name="T5" fmla="*/ 0 h 276"/>
              <a:gd name="T6" fmla="*/ 0 60000 65536"/>
              <a:gd name="T7" fmla="*/ 0 60000 65536"/>
              <a:gd name="T8" fmla="*/ 0 60000 65536"/>
              <a:gd name="T9" fmla="*/ 0 w 3844"/>
              <a:gd name="T10" fmla="*/ 0 h 276"/>
              <a:gd name="T11" fmla="*/ 3844 w 3844"/>
              <a:gd name="T12" fmla="*/ 276 h 276"/>
            </a:gdLst>
            <a:ahLst/>
            <a:cxnLst>
              <a:cxn ang="T6">
                <a:pos x="T0" y="T1"/>
              </a:cxn>
              <a:cxn ang="T7">
                <a:pos x="T2" y="T3"/>
              </a:cxn>
              <a:cxn ang="T8">
                <a:pos x="T4" y="T5"/>
              </a:cxn>
            </a:cxnLst>
            <a:rect l="T9" t="T10" r="T11" b="T12"/>
            <a:pathLst>
              <a:path w="3844" h="276">
                <a:moveTo>
                  <a:pt x="3844" y="276"/>
                </a:moveTo>
                <a:lnTo>
                  <a:pt x="253" y="276"/>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1" name="Freeform 51"/>
          <p:cNvSpPr>
            <a:spLocks/>
          </p:cNvSpPr>
          <p:nvPr/>
        </p:nvSpPr>
        <p:spPr bwMode="auto">
          <a:xfrm>
            <a:off x="1547813" y="3206390"/>
            <a:ext cx="6018212" cy="288925"/>
          </a:xfrm>
          <a:custGeom>
            <a:avLst/>
            <a:gdLst>
              <a:gd name="T0" fmla="*/ 2147483647 w 3791"/>
              <a:gd name="T1" fmla="*/ 2147483647 h 182"/>
              <a:gd name="T2" fmla="*/ 2147483647 w 3791"/>
              <a:gd name="T3" fmla="*/ 2147483647 h 182"/>
              <a:gd name="T4" fmla="*/ 0 w 3791"/>
              <a:gd name="T5" fmla="*/ 0 h 182"/>
              <a:gd name="T6" fmla="*/ 0 60000 65536"/>
              <a:gd name="T7" fmla="*/ 0 60000 65536"/>
              <a:gd name="T8" fmla="*/ 0 60000 65536"/>
              <a:gd name="T9" fmla="*/ 0 w 3791"/>
              <a:gd name="T10" fmla="*/ 0 h 182"/>
              <a:gd name="T11" fmla="*/ 3791 w 3791"/>
              <a:gd name="T12" fmla="*/ 182 h 182"/>
            </a:gdLst>
            <a:ahLst/>
            <a:cxnLst>
              <a:cxn ang="T6">
                <a:pos x="T0" y="T1"/>
              </a:cxn>
              <a:cxn ang="T7">
                <a:pos x="T2" y="T3"/>
              </a:cxn>
              <a:cxn ang="T8">
                <a:pos x="T4" y="T5"/>
              </a:cxn>
            </a:cxnLst>
            <a:rect l="T9" t="T10" r="T11" b="T12"/>
            <a:pathLst>
              <a:path w="3791" h="182">
                <a:moveTo>
                  <a:pt x="3791" y="182"/>
                </a:moveTo>
                <a:lnTo>
                  <a:pt x="244" y="180"/>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2" name="Freeform 52"/>
          <p:cNvSpPr>
            <a:spLocks/>
          </p:cNvSpPr>
          <p:nvPr/>
        </p:nvSpPr>
        <p:spPr bwMode="auto">
          <a:xfrm>
            <a:off x="1524000" y="3158765"/>
            <a:ext cx="6081713" cy="152400"/>
          </a:xfrm>
          <a:custGeom>
            <a:avLst/>
            <a:gdLst>
              <a:gd name="T0" fmla="*/ 2147483647 w 3831"/>
              <a:gd name="T1" fmla="*/ 2147483647 h 96"/>
              <a:gd name="T2" fmla="*/ 2147483647 w 3831"/>
              <a:gd name="T3" fmla="*/ 2147483647 h 96"/>
              <a:gd name="T4" fmla="*/ 0 w 3831"/>
              <a:gd name="T5" fmla="*/ 0 h 96"/>
              <a:gd name="T6" fmla="*/ 0 60000 65536"/>
              <a:gd name="T7" fmla="*/ 0 60000 65536"/>
              <a:gd name="T8" fmla="*/ 0 60000 65536"/>
              <a:gd name="T9" fmla="*/ 0 w 3831"/>
              <a:gd name="T10" fmla="*/ 0 h 96"/>
              <a:gd name="T11" fmla="*/ 3831 w 3831"/>
              <a:gd name="T12" fmla="*/ 96 h 96"/>
            </a:gdLst>
            <a:ahLst/>
            <a:cxnLst>
              <a:cxn ang="T6">
                <a:pos x="T0" y="T1"/>
              </a:cxn>
              <a:cxn ang="T7">
                <a:pos x="T2" y="T3"/>
              </a:cxn>
              <a:cxn ang="T8">
                <a:pos x="T4" y="T5"/>
              </a:cxn>
            </a:cxnLst>
            <a:rect l="T9" t="T10" r="T11" b="T12"/>
            <a:pathLst>
              <a:path w="3831" h="96">
                <a:moveTo>
                  <a:pt x="3831" y="91"/>
                </a:moveTo>
                <a:lnTo>
                  <a:pt x="253" y="96"/>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3" name="Rectangle 53"/>
          <p:cNvSpPr>
            <a:spLocks noChangeArrowheads="1"/>
          </p:cNvSpPr>
          <p:nvPr/>
        </p:nvSpPr>
        <p:spPr bwMode="auto">
          <a:xfrm>
            <a:off x="2041525" y="1383940"/>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4" name="Rectangle 54"/>
          <p:cNvSpPr>
            <a:spLocks noChangeArrowheads="1"/>
          </p:cNvSpPr>
          <p:nvPr/>
        </p:nvSpPr>
        <p:spPr bwMode="auto">
          <a:xfrm>
            <a:off x="1825625" y="1571265"/>
            <a:ext cx="47529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5" name="Rectangle 55"/>
          <p:cNvSpPr>
            <a:spLocks noChangeArrowheads="1"/>
          </p:cNvSpPr>
          <p:nvPr/>
        </p:nvSpPr>
        <p:spPr bwMode="auto">
          <a:xfrm>
            <a:off x="2041525" y="1758590"/>
            <a:ext cx="46799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6" name="Rectangle 56"/>
          <p:cNvSpPr>
            <a:spLocks noChangeArrowheads="1"/>
          </p:cNvSpPr>
          <p:nvPr/>
        </p:nvSpPr>
        <p:spPr bwMode="auto">
          <a:xfrm>
            <a:off x="1825625" y="1945915"/>
            <a:ext cx="5040313"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eaLnBrk="0" fontAlgn="auto" hangingPunct="0">
              <a:spcBef>
                <a:spcPts val="0"/>
              </a:spcBef>
              <a:spcAft>
                <a:spcPts val="0"/>
              </a:spcAft>
              <a:defRPr/>
            </a:pPr>
            <a:endParaRPr lang="en-US" kern="0">
              <a:solidFill>
                <a:sysClr val="windowText" lastClr="000000"/>
              </a:solidFill>
              <a:latin typeface="+mn-lt"/>
              <a:ea typeface="+mn-ea"/>
              <a:cs typeface="+mn-cs"/>
            </a:endParaRPr>
          </a:p>
        </p:txBody>
      </p:sp>
      <p:sp>
        <p:nvSpPr>
          <p:cNvPr id="27" name="Rectangle 57"/>
          <p:cNvSpPr>
            <a:spLocks noChangeArrowheads="1"/>
          </p:cNvSpPr>
          <p:nvPr/>
        </p:nvSpPr>
        <p:spPr bwMode="auto">
          <a:xfrm>
            <a:off x="2257425" y="2133240"/>
            <a:ext cx="4608513"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8" name="Rectangle 58"/>
          <p:cNvSpPr>
            <a:spLocks noChangeArrowheads="1"/>
          </p:cNvSpPr>
          <p:nvPr/>
        </p:nvSpPr>
        <p:spPr bwMode="auto">
          <a:xfrm>
            <a:off x="1970088" y="2320565"/>
            <a:ext cx="51847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9" name="Rectangle 59"/>
          <p:cNvSpPr>
            <a:spLocks noChangeArrowheads="1"/>
          </p:cNvSpPr>
          <p:nvPr/>
        </p:nvSpPr>
        <p:spPr bwMode="auto">
          <a:xfrm>
            <a:off x="1897063" y="2507890"/>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0" name="Rectangle 60"/>
          <p:cNvSpPr>
            <a:spLocks noChangeArrowheads="1"/>
          </p:cNvSpPr>
          <p:nvPr/>
        </p:nvSpPr>
        <p:spPr bwMode="auto">
          <a:xfrm>
            <a:off x="1970088" y="2695215"/>
            <a:ext cx="4824412"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1" name="Rectangle 61"/>
          <p:cNvSpPr>
            <a:spLocks noChangeArrowheads="1"/>
          </p:cNvSpPr>
          <p:nvPr/>
        </p:nvSpPr>
        <p:spPr bwMode="auto">
          <a:xfrm>
            <a:off x="2185988" y="3069865"/>
            <a:ext cx="4824412"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2" name="Rectangle 62"/>
          <p:cNvSpPr>
            <a:spLocks noChangeArrowheads="1"/>
          </p:cNvSpPr>
          <p:nvPr/>
        </p:nvSpPr>
        <p:spPr bwMode="auto">
          <a:xfrm>
            <a:off x="2401888" y="3257190"/>
            <a:ext cx="44640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3" name="Rectangle 63"/>
          <p:cNvSpPr>
            <a:spLocks noChangeArrowheads="1"/>
          </p:cNvSpPr>
          <p:nvPr/>
        </p:nvSpPr>
        <p:spPr bwMode="auto">
          <a:xfrm>
            <a:off x="2401888" y="3444515"/>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4" name="Rectangle 64"/>
          <p:cNvSpPr>
            <a:spLocks noChangeArrowheads="1"/>
          </p:cNvSpPr>
          <p:nvPr/>
        </p:nvSpPr>
        <p:spPr bwMode="auto">
          <a:xfrm>
            <a:off x="2185988" y="3631840"/>
            <a:ext cx="46799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5" name="Rectangle 65"/>
          <p:cNvSpPr>
            <a:spLocks noChangeArrowheads="1"/>
          </p:cNvSpPr>
          <p:nvPr/>
        </p:nvSpPr>
        <p:spPr bwMode="auto">
          <a:xfrm>
            <a:off x="2041525" y="3819165"/>
            <a:ext cx="4608513"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6" name="Rectangle 66"/>
          <p:cNvSpPr>
            <a:spLocks noChangeArrowheads="1"/>
          </p:cNvSpPr>
          <p:nvPr/>
        </p:nvSpPr>
        <p:spPr bwMode="auto">
          <a:xfrm>
            <a:off x="2112963" y="4006490"/>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7" name="Rectangle 67"/>
          <p:cNvSpPr>
            <a:spLocks noChangeArrowheads="1"/>
          </p:cNvSpPr>
          <p:nvPr/>
        </p:nvSpPr>
        <p:spPr bwMode="auto">
          <a:xfrm>
            <a:off x="2257425" y="4193815"/>
            <a:ext cx="44640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8" name="Rectangle 68"/>
          <p:cNvSpPr>
            <a:spLocks noChangeArrowheads="1"/>
          </p:cNvSpPr>
          <p:nvPr/>
        </p:nvSpPr>
        <p:spPr bwMode="auto">
          <a:xfrm>
            <a:off x="2401888" y="4381140"/>
            <a:ext cx="45370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9" name="Rectangle 69"/>
          <p:cNvSpPr>
            <a:spLocks noChangeArrowheads="1"/>
          </p:cNvSpPr>
          <p:nvPr/>
        </p:nvSpPr>
        <p:spPr bwMode="auto">
          <a:xfrm>
            <a:off x="1681163" y="4568465"/>
            <a:ext cx="4897437"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0" name="Rectangle 70"/>
          <p:cNvSpPr>
            <a:spLocks noChangeArrowheads="1"/>
          </p:cNvSpPr>
          <p:nvPr/>
        </p:nvSpPr>
        <p:spPr bwMode="auto">
          <a:xfrm>
            <a:off x="2112963" y="2882540"/>
            <a:ext cx="47529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1" name="Freeform 71"/>
          <p:cNvSpPr>
            <a:spLocks/>
          </p:cNvSpPr>
          <p:nvPr/>
        </p:nvSpPr>
        <p:spPr bwMode="auto">
          <a:xfrm>
            <a:off x="2927350" y="4738328"/>
            <a:ext cx="4657725" cy="255587"/>
          </a:xfrm>
          <a:custGeom>
            <a:avLst/>
            <a:gdLst>
              <a:gd name="T0" fmla="*/ 0 w 2934"/>
              <a:gd name="T1" fmla="*/ 2147483647 h 161"/>
              <a:gd name="T2" fmla="*/ 2147483647 w 2934"/>
              <a:gd name="T3" fmla="*/ 2147483647 h 161"/>
              <a:gd name="T4" fmla="*/ 2147483647 w 2934"/>
              <a:gd name="T5" fmla="*/ 0 h 161"/>
              <a:gd name="T6" fmla="*/ 0 60000 65536"/>
              <a:gd name="T7" fmla="*/ 0 60000 65536"/>
              <a:gd name="T8" fmla="*/ 0 60000 65536"/>
              <a:gd name="T9" fmla="*/ 0 w 2934"/>
              <a:gd name="T10" fmla="*/ 0 h 161"/>
              <a:gd name="T11" fmla="*/ 2934 w 2934"/>
              <a:gd name="T12" fmla="*/ 161 h 161"/>
            </a:gdLst>
            <a:ahLst/>
            <a:cxnLst>
              <a:cxn ang="T6">
                <a:pos x="T0" y="T1"/>
              </a:cxn>
              <a:cxn ang="T7">
                <a:pos x="T2" y="T3"/>
              </a:cxn>
              <a:cxn ang="T8">
                <a:pos x="T4" y="T5"/>
              </a:cxn>
            </a:cxnLst>
            <a:rect l="T9" t="T10" r="T11" b="T12"/>
            <a:pathLst>
              <a:path w="2934" h="161">
                <a:moveTo>
                  <a:pt x="0" y="161"/>
                </a:moveTo>
                <a:lnTo>
                  <a:pt x="2560" y="160"/>
                </a:lnTo>
                <a:lnTo>
                  <a:pt x="2934" y="0"/>
                </a:lnTo>
              </a:path>
            </a:pathLst>
          </a:custGeom>
          <a:noFill/>
          <a:ln w="28575">
            <a:solidFill>
              <a:srgbClr val="000000"/>
            </a:solidFill>
            <a:round/>
            <a:headEnd/>
            <a:tailEnd type="stealth"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2" name="Freeform 72"/>
          <p:cNvSpPr>
            <a:spLocks/>
          </p:cNvSpPr>
          <p:nvPr/>
        </p:nvSpPr>
        <p:spPr bwMode="auto">
          <a:xfrm>
            <a:off x="1357312" y="3450865"/>
            <a:ext cx="1570037" cy="1524000"/>
          </a:xfrm>
          <a:custGeom>
            <a:avLst/>
            <a:gdLst>
              <a:gd name="T0" fmla="*/ 2147483647 w 671"/>
              <a:gd name="T1" fmla="*/ 2147483647 h 986"/>
              <a:gd name="T2" fmla="*/ 0 w 671"/>
              <a:gd name="T3" fmla="*/ 2147483647 h 986"/>
              <a:gd name="T4" fmla="*/ 0 w 671"/>
              <a:gd name="T5" fmla="*/ 2147483647 h 986"/>
              <a:gd name="T6" fmla="*/ 2147483647 w 671"/>
              <a:gd name="T7" fmla="*/ 0 h 986"/>
              <a:gd name="T8" fmla="*/ 0 60000 65536"/>
              <a:gd name="T9" fmla="*/ 0 60000 65536"/>
              <a:gd name="T10" fmla="*/ 0 60000 65536"/>
              <a:gd name="T11" fmla="*/ 0 60000 65536"/>
              <a:gd name="T12" fmla="*/ 0 w 671"/>
              <a:gd name="T13" fmla="*/ 0 h 986"/>
              <a:gd name="T14" fmla="*/ 671 w 671"/>
              <a:gd name="T15" fmla="*/ 986 h 986"/>
              <a:gd name="connsiteX0" fmla="*/ 671 w 671"/>
              <a:gd name="connsiteY0" fmla="*/ 659 h 659"/>
              <a:gd name="connsiteX1" fmla="*/ 0 w 671"/>
              <a:gd name="connsiteY1" fmla="*/ 659 h 659"/>
              <a:gd name="connsiteX2" fmla="*/ 0 w 671"/>
              <a:gd name="connsiteY2" fmla="*/ 0 h 659"/>
            </a:gdLst>
            <a:ahLst/>
            <a:cxnLst>
              <a:cxn ang="0">
                <a:pos x="connsiteX0" y="connsiteY0"/>
              </a:cxn>
              <a:cxn ang="0">
                <a:pos x="connsiteX1" y="connsiteY1"/>
              </a:cxn>
              <a:cxn ang="0">
                <a:pos x="connsiteX2" y="connsiteY2"/>
              </a:cxn>
            </a:cxnLst>
            <a:rect l="l" t="t" r="r" b="b"/>
            <a:pathLst>
              <a:path w="671" h="659">
                <a:moveTo>
                  <a:pt x="671" y="659"/>
                </a:moveTo>
                <a:lnTo>
                  <a:pt x="0" y="659"/>
                </a:lnTo>
                <a:lnTo>
                  <a:pt x="0" y="0"/>
                </a:lnTo>
              </a:path>
            </a:pathLst>
          </a:custGeom>
          <a:noFill/>
          <a:ln w="28575">
            <a:solidFill>
              <a:srgbClr val="000000"/>
            </a:solidFill>
            <a:round/>
            <a:headEnd/>
            <a:tailEnd type="stealth"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3" name="Freeform 74"/>
          <p:cNvSpPr>
            <a:spLocks/>
          </p:cNvSpPr>
          <p:nvPr/>
        </p:nvSpPr>
        <p:spPr bwMode="auto">
          <a:xfrm>
            <a:off x="1485900" y="1222015"/>
            <a:ext cx="6427788" cy="1509713"/>
          </a:xfrm>
          <a:custGeom>
            <a:avLst/>
            <a:gdLst>
              <a:gd name="T0" fmla="*/ 0 w 4049"/>
              <a:gd name="T1" fmla="*/ 2147483647 h 951"/>
              <a:gd name="T2" fmla="*/ 2147483647 w 4049"/>
              <a:gd name="T3" fmla="*/ 0 h 951"/>
              <a:gd name="T4" fmla="*/ 2147483647 w 4049"/>
              <a:gd name="T5" fmla="*/ 2147483647 h 951"/>
              <a:gd name="T6" fmla="*/ 2147483647 w 4049"/>
              <a:gd name="T7" fmla="*/ 2147483647 h 951"/>
              <a:gd name="T8" fmla="*/ 0 60000 65536"/>
              <a:gd name="T9" fmla="*/ 0 60000 65536"/>
              <a:gd name="T10" fmla="*/ 0 60000 65536"/>
              <a:gd name="T11" fmla="*/ 0 60000 65536"/>
              <a:gd name="T12" fmla="*/ 0 w 4049"/>
              <a:gd name="T13" fmla="*/ 0 h 951"/>
              <a:gd name="T14" fmla="*/ 4049 w 4049"/>
              <a:gd name="T15" fmla="*/ 951 h 951"/>
            </a:gdLst>
            <a:ahLst/>
            <a:cxnLst>
              <a:cxn ang="T8">
                <a:pos x="T0" y="T1"/>
              </a:cxn>
              <a:cxn ang="T9">
                <a:pos x="T2" y="T3"/>
              </a:cxn>
              <a:cxn ang="T10">
                <a:pos x="T4" y="T5"/>
              </a:cxn>
              <a:cxn ang="T11">
                <a:pos x="T6" y="T7"/>
              </a:cxn>
            </a:cxnLst>
            <a:rect l="T12" t="T13" r="T14" b="T15"/>
            <a:pathLst>
              <a:path w="4049" h="951">
                <a:moveTo>
                  <a:pt x="0" y="107"/>
                </a:moveTo>
                <a:lnTo>
                  <a:pt x="160" y="0"/>
                </a:lnTo>
                <a:lnTo>
                  <a:pt x="4049" y="6"/>
                </a:lnTo>
                <a:lnTo>
                  <a:pt x="3966" y="951"/>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4" name="Rectangle 75"/>
          <p:cNvSpPr>
            <a:spLocks noChangeArrowheads="1"/>
          </p:cNvSpPr>
          <p:nvPr/>
        </p:nvSpPr>
        <p:spPr bwMode="auto">
          <a:xfrm>
            <a:off x="1970088" y="1187090"/>
            <a:ext cx="5688012"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5" name="AutoShape 73"/>
          <p:cNvSpPr>
            <a:spLocks noChangeArrowheads="1"/>
          </p:cNvSpPr>
          <p:nvPr/>
        </p:nvSpPr>
        <p:spPr bwMode="auto">
          <a:xfrm>
            <a:off x="2718914" y="4825414"/>
            <a:ext cx="1228972"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Control</a:t>
            </a:r>
          </a:p>
        </p:txBody>
      </p:sp>
      <p:sp>
        <p:nvSpPr>
          <p:cNvPr id="117" name="AutoShape 73"/>
          <p:cNvSpPr>
            <a:spLocks noChangeArrowheads="1"/>
          </p:cNvSpPr>
          <p:nvPr/>
        </p:nvSpPr>
        <p:spPr bwMode="auto">
          <a:xfrm>
            <a:off x="1825624" y="4825414"/>
            <a:ext cx="805319"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PLL</a:t>
            </a:r>
            <a:endParaRPr lang="en-US" sz="1200" kern="0" dirty="0">
              <a:solidFill>
                <a:srgbClr val="000000"/>
              </a:solidFill>
              <a:latin typeface="Arial"/>
            </a:endParaRPr>
          </a:p>
        </p:txBody>
      </p:sp>
      <p:sp>
        <p:nvSpPr>
          <p:cNvPr id="121" name="Rectangle 2"/>
          <p:cNvSpPr>
            <a:spLocks noChangeArrowheads="1"/>
          </p:cNvSpPr>
          <p:nvPr/>
        </p:nvSpPr>
        <p:spPr bwMode="auto">
          <a:xfrm>
            <a:off x="1971965" y="5682052"/>
            <a:ext cx="5545137" cy="576262"/>
          </a:xfrm>
          <a:prstGeom prst="rect">
            <a:avLst/>
          </a:prstGeom>
          <a:solidFill>
            <a:srgbClr val="DDDDDD"/>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4" name="Text Box 88"/>
          <p:cNvSpPr txBox="1">
            <a:spLocks noChangeArrowheads="1"/>
          </p:cNvSpPr>
          <p:nvPr/>
        </p:nvSpPr>
        <p:spPr bwMode="auto">
          <a:xfrm>
            <a:off x="1933865" y="5647127"/>
            <a:ext cx="520508" cy="307777"/>
          </a:xfrm>
          <a:prstGeom prst="rect">
            <a:avLst/>
          </a:prstGeom>
          <a:noFill/>
          <a:ln w="28575">
            <a:noFill/>
            <a:miter lim="800000"/>
            <a:headEnd/>
            <a:tailEnd/>
          </a:ln>
          <a:effectLst/>
        </p:spPr>
        <p:txBody>
          <a:bodyPr wrap="none">
            <a:prstTxWarp prst="textNoShape">
              <a:avLst/>
            </a:prstTxWarp>
            <a:spAutoFit/>
          </a:bodyPr>
          <a:lstStyle/>
          <a:p>
            <a:pPr eaLnBrk="0" hangingPunct="0"/>
            <a:r>
              <a:rPr lang="pl-PL" sz="1400" dirty="0" smtClean="0"/>
              <a:t>ATE</a:t>
            </a:r>
            <a:endParaRPr lang="en-GB" sz="1400" dirty="0"/>
          </a:p>
        </p:txBody>
      </p:sp>
      <p:sp>
        <p:nvSpPr>
          <p:cNvPr id="125" name="Freeform 6"/>
          <p:cNvSpPr>
            <a:spLocks/>
          </p:cNvSpPr>
          <p:nvPr/>
        </p:nvSpPr>
        <p:spPr bwMode="auto">
          <a:xfrm>
            <a:off x="7235825" y="3450865"/>
            <a:ext cx="1455738" cy="2518067"/>
          </a:xfrm>
          <a:custGeom>
            <a:avLst/>
            <a:gdLst>
              <a:gd name="connsiteX0" fmla="*/ 0 w 846"/>
              <a:gd name="connsiteY0" fmla="*/ 1459 h 1459"/>
              <a:gd name="connsiteX1" fmla="*/ 837 w 846"/>
              <a:gd name="connsiteY1" fmla="*/ 1458 h 1459"/>
              <a:gd name="connsiteX2" fmla="*/ 846 w 846"/>
              <a:gd name="connsiteY2" fmla="*/ 0 h 1459"/>
              <a:gd name="connsiteX3" fmla="*/ 510 w 846"/>
              <a:gd name="connsiteY3" fmla="*/ 0 h 1459"/>
              <a:gd name="connsiteX0" fmla="*/ 0 w 846"/>
              <a:gd name="connsiteY0" fmla="*/ 1459 h 1459"/>
              <a:gd name="connsiteX1" fmla="*/ 837 w 846"/>
              <a:gd name="connsiteY1" fmla="*/ 1458 h 1459"/>
              <a:gd name="connsiteX2" fmla="*/ 846 w 846"/>
              <a:gd name="connsiteY2" fmla="*/ 0 h 1459"/>
              <a:gd name="connsiteX3" fmla="*/ 510 w 846"/>
              <a:gd name="connsiteY3" fmla="*/ 0 h 1459"/>
              <a:gd name="connsiteX0" fmla="*/ 0 w 917"/>
              <a:gd name="connsiteY0" fmla="*/ 1459 h 1459"/>
              <a:gd name="connsiteX1" fmla="*/ 908 w 917"/>
              <a:gd name="connsiteY1" fmla="*/ 1458 h 1459"/>
              <a:gd name="connsiteX2" fmla="*/ 917 w 917"/>
              <a:gd name="connsiteY2" fmla="*/ 0 h 1459"/>
              <a:gd name="connsiteX3" fmla="*/ 581 w 917"/>
              <a:gd name="connsiteY3" fmla="*/ 0 h 1459"/>
              <a:gd name="connsiteX0" fmla="*/ 0 w 917"/>
              <a:gd name="connsiteY0" fmla="*/ 1459 h 1459"/>
              <a:gd name="connsiteX1" fmla="*/ 908 w 917"/>
              <a:gd name="connsiteY1" fmla="*/ 1458 h 1459"/>
              <a:gd name="connsiteX2" fmla="*/ 917 w 917"/>
              <a:gd name="connsiteY2" fmla="*/ 0 h 1459"/>
            </a:gdLst>
            <a:ahLst/>
            <a:cxnLst>
              <a:cxn ang="0">
                <a:pos x="connsiteX0" y="connsiteY0"/>
              </a:cxn>
              <a:cxn ang="0">
                <a:pos x="connsiteX1" y="connsiteY1"/>
              </a:cxn>
              <a:cxn ang="0">
                <a:pos x="connsiteX2" y="connsiteY2"/>
              </a:cxn>
            </a:cxnLst>
            <a:rect l="l" t="t" r="r" b="b"/>
            <a:pathLst>
              <a:path w="917" h="1459">
                <a:moveTo>
                  <a:pt x="0" y="1459"/>
                </a:moveTo>
                <a:lnTo>
                  <a:pt x="908" y="1458"/>
                </a:lnTo>
                <a:lnTo>
                  <a:pt x="917" y="0"/>
                </a:lnTo>
              </a:path>
            </a:pathLst>
          </a:custGeom>
          <a:noFill/>
          <a:ln w="28575" cap="flat" cmpd="sng">
            <a:solidFill>
              <a:schemeClr val="tx1"/>
            </a:solidFill>
            <a:prstDash val="solid"/>
            <a:round/>
            <a:headEnd type="stealth" w="lg" len="lg"/>
            <a:tailEnd type="none" w="med" len="med"/>
          </a:ln>
          <a:effectLst/>
        </p:spPr>
        <p:txBody>
          <a:bodyPr wrap="none" anchor="ctr">
            <a:prstTxWarp prst="textNoShape">
              <a:avLst/>
            </a:prstTxWarp>
          </a:bodyPr>
          <a:lstStyle/>
          <a:p>
            <a:endParaRPr lang="en-US"/>
          </a:p>
        </p:txBody>
      </p:sp>
      <p:sp>
        <p:nvSpPr>
          <p:cNvPr id="126" name="Freeform 8"/>
          <p:cNvSpPr>
            <a:spLocks/>
          </p:cNvSpPr>
          <p:nvPr/>
        </p:nvSpPr>
        <p:spPr bwMode="auto">
          <a:xfrm>
            <a:off x="601207" y="2524057"/>
            <a:ext cx="2312947" cy="3444875"/>
          </a:xfrm>
          <a:custGeom>
            <a:avLst/>
            <a:gdLst>
              <a:gd name="connsiteX0" fmla="*/ 1921 w 1921"/>
              <a:gd name="connsiteY0" fmla="*/ 2170 h 2170"/>
              <a:gd name="connsiteX1" fmla="*/ 0 w 1921"/>
              <a:gd name="connsiteY1" fmla="*/ 2169 h 2170"/>
              <a:gd name="connsiteX2" fmla="*/ 10 w 1921"/>
              <a:gd name="connsiteY2" fmla="*/ 0 h 2170"/>
              <a:gd name="connsiteX3" fmla="*/ 310 w 1921"/>
              <a:gd name="connsiteY3" fmla="*/ 0 h 2170"/>
              <a:gd name="connsiteX0" fmla="*/ 1921 w 1921"/>
              <a:gd name="connsiteY0" fmla="*/ 2170 h 2170"/>
              <a:gd name="connsiteX1" fmla="*/ 0 w 1921"/>
              <a:gd name="connsiteY1" fmla="*/ 2169 h 2170"/>
              <a:gd name="connsiteX2" fmla="*/ 10 w 1921"/>
              <a:gd name="connsiteY2" fmla="*/ 0 h 2170"/>
            </a:gdLst>
            <a:ahLst/>
            <a:cxnLst>
              <a:cxn ang="0">
                <a:pos x="connsiteX0" y="connsiteY0"/>
              </a:cxn>
              <a:cxn ang="0">
                <a:pos x="connsiteX1" y="connsiteY1"/>
              </a:cxn>
              <a:cxn ang="0">
                <a:pos x="connsiteX2" y="connsiteY2"/>
              </a:cxn>
            </a:cxnLst>
            <a:rect l="l" t="t" r="r" b="b"/>
            <a:pathLst>
              <a:path w="1921" h="2170">
                <a:moveTo>
                  <a:pt x="1921" y="2170"/>
                </a:moveTo>
                <a:lnTo>
                  <a:pt x="0" y="2169"/>
                </a:lnTo>
                <a:cubicBezTo>
                  <a:pt x="3" y="1446"/>
                  <a:pt x="7" y="723"/>
                  <a:pt x="10" y="0"/>
                </a:cubicBez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154" name="Group 153"/>
          <p:cNvGrpSpPr/>
          <p:nvPr/>
        </p:nvGrpSpPr>
        <p:grpSpPr>
          <a:xfrm>
            <a:off x="7772401" y="3450865"/>
            <a:ext cx="928213" cy="303588"/>
            <a:chOff x="7772401" y="3585186"/>
            <a:chExt cx="928213" cy="303588"/>
          </a:xfrm>
        </p:grpSpPr>
        <p:sp>
          <p:nvSpPr>
            <p:cNvPr id="132" name="Line 85"/>
            <p:cNvSpPr>
              <a:spLocks noChangeShapeType="1"/>
            </p:cNvSpPr>
            <p:nvPr/>
          </p:nvSpPr>
          <p:spPr bwMode="auto">
            <a:xfrm>
              <a:off x="7772401" y="3888774"/>
              <a:ext cx="92821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3" name="Line 86"/>
            <p:cNvSpPr>
              <a:spLocks noChangeShapeType="1"/>
            </p:cNvSpPr>
            <p:nvPr/>
          </p:nvSpPr>
          <p:spPr bwMode="auto">
            <a:xfrm>
              <a:off x="7772401" y="3585186"/>
              <a:ext cx="92821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sp>
        <p:nvSpPr>
          <p:cNvPr id="122" name="AutoShape 76"/>
          <p:cNvSpPr>
            <a:spLocks noChangeArrowheads="1"/>
          </p:cNvSpPr>
          <p:nvPr/>
        </p:nvSpPr>
        <p:spPr bwMode="auto">
          <a:xfrm>
            <a:off x="2470160" y="5804743"/>
            <a:ext cx="19621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54000"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Compressed stimuli</a:t>
            </a:r>
            <a:endParaRPr lang="en-US" sz="1200" kern="0" dirty="0">
              <a:solidFill>
                <a:srgbClr val="000000"/>
              </a:solidFill>
              <a:latin typeface="Arial"/>
            </a:endParaRPr>
          </a:p>
        </p:txBody>
      </p:sp>
      <p:sp>
        <p:nvSpPr>
          <p:cNvPr id="123" name="AutoShape 79"/>
          <p:cNvSpPr>
            <a:spLocks noChangeArrowheads="1"/>
          </p:cNvSpPr>
          <p:nvPr/>
        </p:nvSpPr>
        <p:spPr bwMode="auto">
          <a:xfrm>
            <a:off x="4996090" y="5804743"/>
            <a:ext cx="223202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64800"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Compacted responses</a:t>
            </a:r>
            <a:endParaRPr lang="en-US" sz="1200" kern="0" dirty="0">
              <a:solidFill>
                <a:srgbClr val="000000"/>
              </a:solidFill>
              <a:latin typeface="Arial"/>
            </a:endParaRPr>
          </a:p>
        </p:txBody>
      </p:sp>
      <p:grpSp>
        <p:nvGrpSpPr>
          <p:cNvPr id="155" name="Group 154"/>
          <p:cNvGrpSpPr/>
          <p:nvPr/>
        </p:nvGrpSpPr>
        <p:grpSpPr>
          <a:xfrm>
            <a:off x="601207" y="2526325"/>
            <a:ext cx="661185" cy="607177"/>
            <a:chOff x="601207" y="2660646"/>
            <a:chExt cx="661185" cy="607177"/>
          </a:xfrm>
        </p:grpSpPr>
        <p:sp>
          <p:nvSpPr>
            <p:cNvPr id="148" name="Line 84"/>
            <p:cNvSpPr>
              <a:spLocks noChangeShapeType="1"/>
            </p:cNvSpPr>
            <p:nvPr/>
          </p:nvSpPr>
          <p:spPr bwMode="auto">
            <a:xfrm>
              <a:off x="601207" y="3267823"/>
              <a:ext cx="65052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49" name="Line 85"/>
            <p:cNvSpPr>
              <a:spLocks noChangeShapeType="1"/>
            </p:cNvSpPr>
            <p:nvPr/>
          </p:nvSpPr>
          <p:spPr bwMode="auto">
            <a:xfrm>
              <a:off x="611870" y="2964234"/>
              <a:ext cx="65052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50" name="Line 86"/>
            <p:cNvSpPr>
              <a:spLocks noChangeShapeType="1"/>
            </p:cNvSpPr>
            <p:nvPr/>
          </p:nvSpPr>
          <p:spPr bwMode="auto">
            <a:xfrm>
              <a:off x="601207" y="2660646"/>
              <a:ext cx="65052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sp>
        <p:nvSpPr>
          <p:cNvPr id="45" name="AutoShape 76"/>
          <p:cNvSpPr>
            <a:spLocks noChangeArrowheads="1"/>
          </p:cNvSpPr>
          <p:nvPr/>
        </p:nvSpPr>
        <p:spPr bwMode="auto">
          <a:xfrm rot="5400000" flipH="1">
            <a:off x="281514" y="2185626"/>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
        <p:nvSpPr>
          <p:cNvPr id="50" name="AutoShape 81"/>
          <p:cNvSpPr>
            <a:spLocks noChangeArrowheads="1"/>
          </p:cNvSpPr>
          <p:nvPr/>
        </p:nvSpPr>
        <p:spPr bwMode="auto">
          <a:xfrm rot="5400000" flipH="1">
            <a:off x="6613525" y="3508015"/>
            <a:ext cx="2160587"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grpSp>
        <p:nvGrpSpPr>
          <p:cNvPr id="146" name="Group 145"/>
          <p:cNvGrpSpPr/>
          <p:nvPr/>
        </p:nvGrpSpPr>
        <p:grpSpPr>
          <a:xfrm>
            <a:off x="113292" y="6390980"/>
            <a:ext cx="2939842" cy="381543"/>
            <a:chOff x="113292" y="6390980"/>
            <a:chExt cx="2939842" cy="381543"/>
          </a:xfrm>
        </p:grpSpPr>
        <p:pic>
          <p:nvPicPr>
            <p:cNvPr id="147" name="Picture 146"/>
            <p:cNvPicPr>
              <a:picLocks noChangeAspect="1"/>
            </p:cNvPicPr>
            <p:nvPr/>
          </p:nvPicPr>
          <p:blipFill>
            <a:blip r:embed="rId3"/>
            <a:stretch>
              <a:fillRect/>
            </a:stretch>
          </p:blipFill>
          <p:spPr>
            <a:xfrm>
              <a:off x="113292" y="6448404"/>
              <a:ext cx="645220" cy="324119"/>
            </a:xfrm>
            <a:prstGeom prst="rect">
              <a:avLst/>
            </a:prstGeom>
          </p:spPr>
        </p:pic>
        <p:sp>
          <p:nvSpPr>
            <p:cNvPr id="151" name="TextBox 150"/>
            <p:cNvSpPr txBox="1"/>
            <p:nvPr/>
          </p:nvSpPr>
          <p:spPr>
            <a:xfrm>
              <a:off x="709924" y="6390980"/>
              <a:ext cx="2343210" cy="338554"/>
            </a:xfrm>
            <a:prstGeom prst="rect">
              <a:avLst/>
            </a:prstGeom>
            <a:noFill/>
          </p:spPr>
          <p:txBody>
            <a:bodyPr wrap="none" rtlCol="0">
              <a:spAutoFit/>
            </a:bodyPr>
            <a:lstStyle/>
            <a:p>
              <a:r>
                <a:rPr lang="en-US" sz="1600" noProof="1" smtClean="0">
                  <a:latin typeface="Comic Sans MS"/>
                  <a:cs typeface="Comic Sans MS"/>
                </a:rPr>
                <a:t>J. Rajski et al., ITC’02</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 name="Group 163"/>
          <p:cNvGrpSpPr/>
          <p:nvPr/>
        </p:nvGrpSpPr>
        <p:grpSpPr>
          <a:xfrm>
            <a:off x="577866" y="4057645"/>
            <a:ext cx="8354467" cy="1679032"/>
            <a:chOff x="577866" y="3716338"/>
            <a:chExt cx="8354467" cy="1679032"/>
          </a:xfrm>
        </p:grpSpPr>
        <p:grpSp>
          <p:nvGrpSpPr>
            <p:cNvPr id="3" name="Group 211"/>
            <p:cNvGrpSpPr>
              <a:grpSpLocks/>
            </p:cNvGrpSpPr>
            <p:nvPr/>
          </p:nvGrpSpPr>
          <p:grpSpPr bwMode="auto">
            <a:xfrm>
              <a:off x="762016" y="4496845"/>
              <a:ext cx="8005763" cy="898525"/>
              <a:chOff x="428" y="3046"/>
              <a:chExt cx="5043" cy="453"/>
            </a:xfrm>
          </p:grpSpPr>
          <p:sp>
            <p:nvSpPr>
              <p:cNvPr id="25762" name="Line 162"/>
              <p:cNvSpPr>
                <a:spLocks noChangeShapeType="1"/>
              </p:cNvSpPr>
              <p:nvPr/>
            </p:nvSpPr>
            <p:spPr bwMode="auto">
              <a:xfrm>
                <a:off x="857"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3" name="Line 163"/>
              <p:cNvSpPr>
                <a:spLocks noChangeShapeType="1"/>
              </p:cNvSpPr>
              <p:nvPr/>
            </p:nvSpPr>
            <p:spPr bwMode="auto">
              <a:xfrm>
                <a:off x="535"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4" name="Line 164"/>
              <p:cNvSpPr>
                <a:spLocks noChangeShapeType="1"/>
              </p:cNvSpPr>
              <p:nvPr/>
            </p:nvSpPr>
            <p:spPr bwMode="auto">
              <a:xfrm>
                <a:off x="1179"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5" name="Line 165"/>
              <p:cNvSpPr>
                <a:spLocks noChangeShapeType="1"/>
              </p:cNvSpPr>
              <p:nvPr/>
            </p:nvSpPr>
            <p:spPr bwMode="auto">
              <a:xfrm>
                <a:off x="1500"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6" name="Line 166"/>
              <p:cNvSpPr>
                <a:spLocks noChangeShapeType="1"/>
              </p:cNvSpPr>
              <p:nvPr/>
            </p:nvSpPr>
            <p:spPr bwMode="auto">
              <a:xfrm>
                <a:off x="1822"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7" name="Line 167"/>
              <p:cNvSpPr>
                <a:spLocks noChangeShapeType="1"/>
              </p:cNvSpPr>
              <p:nvPr/>
            </p:nvSpPr>
            <p:spPr bwMode="auto">
              <a:xfrm>
                <a:off x="2144"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8" name="Line 168"/>
              <p:cNvSpPr>
                <a:spLocks noChangeShapeType="1"/>
              </p:cNvSpPr>
              <p:nvPr/>
            </p:nvSpPr>
            <p:spPr bwMode="auto">
              <a:xfrm>
                <a:off x="4076"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69" name="Line 169"/>
              <p:cNvSpPr>
                <a:spLocks noChangeShapeType="1"/>
              </p:cNvSpPr>
              <p:nvPr/>
            </p:nvSpPr>
            <p:spPr bwMode="auto">
              <a:xfrm>
                <a:off x="3754"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0" name="Line 170"/>
              <p:cNvSpPr>
                <a:spLocks noChangeShapeType="1"/>
              </p:cNvSpPr>
              <p:nvPr/>
            </p:nvSpPr>
            <p:spPr bwMode="auto">
              <a:xfrm>
                <a:off x="4398"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1" name="Line 171"/>
              <p:cNvSpPr>
                <a:spLocks noChangeShapeType="1"/>
              </p:cNvSpPr>
              <p:nvPr/>
            </p:nvSpPr>
            <p:spPr bwMode="auto">
              <a:xfrm>
                <a:off x="4719"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2" name="Line 172"/>
              <p:cNvSpPr>
                <a:spLocks noChangeShapeType="1"/>
              </p:cNvSpPr>
              <p:nvPr/>
            </p:nvSpPr>
            <p:spPr bwMode="auto">
              <a:xfrm>
                <a:off x="5041"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3" name="Line 173"/>
              <p:cNvSpPr>
                <a:spLocks noChangeShapeType="1"/>
              </p:cNvSpPr>
              <p:nvPr/>
            </p:nvSpPr>
            <p:spPr bwMode="auto">
              <a:xfrm>
                <a:off x="5363"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4" name="Line 174"/>
              <p:cNvSpPr>
                <a:spLocks noChangeShapeType="1"/>
              </p:cNvSpPr>
              <p:nvPr/>
            </p:nvSpPr>
            <p:spPr bwMode="auto">
              <a:xfrm>
                <a:off x="2788"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5" name="Line 175"/>
              <p:cNvSpPr>
                <a:spLocks noChangeShapeType="1"/>
              </p:cNvSpPr>
              <p:nvPr/>
            </p:nvSpPr>
            <p:spPr bwMode="auto">
              <a:xfrm>
                <a:off x="2466"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6" name="Line 176"/>
              <p:cNvSpPr>
                <a:spLocks noChangeShapeType="1"/>
              </p:cNvSpPr>
              <p:nvPr/>
            </p:nvSpPr>
            <p:spPr bwMode="auto">
              <a:xfrm>
                <a:off x="3110"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7" name="Line 177"/>
              <p:cNvSpPr>
                <a:spLocks noChangeShapeType="1"/>
              </p:cNvSpPr>
              <p:nvPr/>
            </p:nvSpPr>
            <p:spPr bwMode="auto">
              <a:xfrm>
                <a:off x="3432"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8" name="Line 178"/>
              <p:cNvSpPr>
                <a:spLocks noChangeShapeType="1"/>
              </p:cNvSpPr>
              <p:nvPr/>
            </p:nvSpPr>
            <p:spPr bwMode="auto">
              <a:xfrm>
                <a:off x="964"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79" name="Line 179"/>
              <p:cNvSpPr>
                <a:spLocks noChangeShapeType="1"/>
              </p:cNvSpPr>
              <p:nvPr/>
            </p:nvSpPr>
            <p:spPr bwMode="auto">
              <a:xfrm>
                <a:off x="749"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0" name="Line 180"/>
              <p:cNvSpPr>
                <a:spLocks noChangeShapeType="1"/>
              </p:cNvSpPr>
              <p:nvPr/>
            </p:nvSpPr>
            <p:spPr bwMode="auto">
              <a:xfrm>
                <a:off x="1393"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1" name="Line 181"/>
              <p:cNvSpPr>
                <a:spLocks noChangeShapeType="1"/>
              </p:cNvSpPr>
              <p:nvPr/>
            </p:nvSpPr>
            <p:spPr bwMode="auto">
              <a:xfrm>
                <a:off x="1608"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2" name="Line 182"/>
              <p:cNvSpPr>
                <a:spLocks noChangeShapeType="1"/>
              </p:cNvSpPr>
              <p:nvPr/>
            </p:nvSpPr>
            <p:spPr bwMode="auto">
              <a:xfrm>
                <a:off x="2037"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3" name="Line 183"/>
              <p:cNvSpPr>
                <a:spLocks noChangeShapeType="1"/>
              </p:cNvSpPr>
              <p:nvPr/>
            </p:nvSpPr>
            <p:spPr bwMode="auto">
              <a:xfrm>
                <a:off x="2252"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4" name="Line 184"/>
              <p:cNvSpPr>
                <a:spLocks noChangeShapeType="1"/>
              </p:cNvSpPr>
              <p:nvPr/>
            </p:nvSpPr>
            <p:spPr bwMode="auto">
              <a:xfrm>
                <a:off x="4290"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5" name="Line 185"/>
              <p:cNvSpPr>
                <a:spLocks noChangeShapeType="1"/>
              </p:cNvSpPr>
              <p:nvPr/>
            </p:nvSpPr>
            <p:spPr bwMode="auto">
              <a:xfrm>
                <a:off x="3968"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6" name="Line 186"/>
              <p:cNvSpPr>
                <a:spLocks noChangeShapeType="1"/>
              </p:cNvSpPr>
              <p:nvPr/>
            </p:nvSpPr>
            <p:spPr bwMode="auto">
              <a:xfrm>
                <a:off x="4612"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7" name="Line 187"/>
              <p:cNvSpPr>
                <a:spLocks noChangeShapeType="1"/>
              </p:cNvSpPr>
              <p:nvPr/>
            </p:nvSpPr>
            <p:spPr bwMode="auto">
              <a:xfrm>
                <a:off x="4827"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8" name="Line 188"/>
              <p:cNvSpPr>
                <a:spLocks noChangeShapeType="1"/>
              </p:cNvSpPr>
              <p:nvPr/>
            </p:nvSpPr>
            <p:spPr bwMode="auto">
              <a:xfrm>
                <a:off x="5256"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89" name="Line 189"/>
              <p:cNvSpPr>
                <a:spLocks noChangeShapeType="1"/>
              </p:cNvSpPr>
              <p:nvPr/>
            </p:nvSpPr>
            <p:spPr bwMode="auto">
              <a:xfrm>
                <a:off x="5471"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0" name="Line 190"/>
              <p:cNvSpPr>
                <a:spLocks noChangeShapeType="1"/>
              </p:cNvSpPr>
              <p:nvPr/>
            </p:nvSpPr>
            <p:spPr bwMode="auto">
              <a:xfrm>
                <a:off x="3003"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1" name="Line 191"/>
              <p:cNvSpPr>
                <a:spLocks noChangeShapeType="1"/>
              </p:cNvSpPr>
              <p:nvPr/>
            </p:nvSpPr>
            <p:spPr bwMode="auto">
              <a:xfrm>
                <a:off x="2573"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2" name="Line 192"/>
              <p:cNvSpPr>
                <a:spLocks noChangeShapeType="1"/>
              </p:cNvSpPr>
              <p:nvPr/>
            </p:nvSpPr>
            <p:spPr bwMode="auto">
              <a:xfrm>
                <a:off x="3217"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3" name="Line 193"/>
              <p:cNvSpPr>
                <a:spLocks noChangeShapeType="1"/>
              </p:cNvSpPr>
              <p:nvPr/>
            </p:nvSpPr>
            <p:spPr bwMode="auto">
              <a:xfrm>
                <a:off x="3539"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4" name="Line 194"/>
              <p:cNvSpPr>
                <a:spLocks noChangeShapeType="1"/>
              </p:cNvSpPr>
              <p:nvPr/>
            </p:nvSpPr>
            <p:spPr bwMode="auto">
              <a:xfrm>
                <a:off x="642"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5" name="Line 195"/>
              <p:cNvSpPr>
                <a:spLocks noChangeShapeType="1"/>
              </p:cNvSpPr>
              <p:nvPr/>
            </p:nvSpPr>
            <p:spPr bwMode="auto">
              <a:xfrm>
                <a:off x="428"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6" name="Line 196"/>
              <p:cNvSpPr>
                <a:spLocks noChangeShapeType="1"/>
              </p:cNvSpPr>
              <p:nvPr/>
            </p:nvSpPr>
            <p:spPr bwMode="auto">
              <a:xfrm>
                <a:off x="1071"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7" name="Line 197"/>
              <p:cNvSpPr>
                <a:spLocks noChangeShapeType="1"/>
              </p:cNvSpPr>
              <p:nvPr/>
            </p:nvSpPr>
            <p:spPr bwMode="auto">
              <a:xfrm>
                <a:off x="1286"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8" name="Line 198"/>
              <p:cNvSpPr>
                <a:spLocks noChangeShapeType="1"/>
              </p:cNvSpPr>
              <p:nvPr/>
            </p:nvSpPr>
            <p:spPr bwMode="auto">
              <a:xfrm>
                <a:off x="1715"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99" name="Line 199"/>
              <p:cNvSpPr>
                <a:spLocks noChangeShapeType="1"/>
              </p:cNvSpPr>
              <p:nvPr/>
            </p:nvSpPr>
            <p:spPr bwMode="auto">
              <a:xfrm>
                <a:off x="1930"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0" name="Line 200"/>
              <p:cNvSpPr>
                <a:spLocks noChangeShapeType="1"/>
              </p:cNvSpPr>
              <p:nvPr/>
            </p:nvSpPr>
            <p:spPr bwMode="auto">
              <a:xfrm>
                <a:off x="3861"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1" name="Line 201"/>
              <p:cNvSpPr>
                <a:spLocks noChangeShapeType="1"/>
              </p:cNvSpPr>
              <p:nvPr/>
            </p:nvSpPr>
            <p:spPr bwMode="auto">
              <a:xfrm>
                <a:off x="3646"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2" name="Line 202"/>
              <p:cNvSpPr>
                <a:spLocks noChangeShapeType="1"/>
              </p:cNvSpPr>
              <p:nvPr/>
            </p:nvSpPr>
            <p:spPr bwMode="auto">
              <a:xfrm>
                <a:off x="4183"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3" name="Line 203"/>
              <p:cNvSpPr>
                <a:spLocks noChangeShapeType="1"/>
              </p:cNvSpPr>
              <p:nvPr/>
            </p:nvSpPr>
            <p:spPr bwMode="auto">
              <a:xfrm>
                <a:off x="4505"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4" name="Line 204"/>
              <p:cNvSpPr>
                <a:spLocks noChangeShapeType="1"/>
              </p:cNvSpPr>
              <p:nvPr/>
            </p:nvSpPr>
            <p:spPr bwMode="auto">
              <a:xfrm>
                <a:off x="4934"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5" name="Line 205"/>
              <p:cNvSpPr>
                <a:spLocks noChangeShapeType="1"/>
              </p:cNvSpPr>
              <p:nvPr/>
            </p:nvSpPr>
            <p:spPr bwMode="auto">
              <a:xfrm>
                <a:off x="5149"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6" name="Line 206"/>
              <p:cNvSpPr>
                <a:spLocks noChangeShapeType="1"/>
              </p:cNvSpPr>
              <p:nvPr/>
            </p:nvSpPr>
            <p:spPr bwMode="auto">
              <a:xfrm>
                <a:off x="2681"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7" name="Line 207"/>
              <p:cNvSpPr>
                <a:spLocks noChangeShapeType="1"/>
              </p:cNvSpPr>
              <p:nvPr/>
            </p:nvSpPr>
            <p:spPr bwMode="auto">
              <a:xfrm>
                <a:off x="2359"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8" name="Line 208"/>
              <p:cNvSpPr>
                <a:spLocks noChangeShapeType="1"/>
              </p:cNvSpPr>
              <p:nvPr/>
            </p:nvSpPr>
            <p:spPr bwMode="auto">
              <a:xfrm>
                <a:off x="2895"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809" name="Line 209"/>
              <p:cNvSpPr>
                <a:spLocks noChangeShapeType="1"/>
              </p:cNvSpPr>
              <p:nvPr/>
            </p:nvSpPr>
            <p:spPr bwMode="auto">
              <a:xfrm>
                <a:off x="3325" y="3046"/>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grpSp>
        <p:grpSp>
          <p:nvGrpSpPr>
            <p:cNvPr id="4" name="Group 159"/>
            <p:cNvGrpSpPr>
              <a:grpSpLocks/>
            </p:cNvGrpSpPr>
            <p:nvPr/>
          </p:nvGrpSpPr>
          <p:grpSpPr bwMode="auto">
            <a:xfrm>
              <a:off x="922354" y="3716338"/>
              <a:ext cx="7562850" cy="719137"/>
              <a:chOff x="529" y="2341"/>
              <a:chExt cx="4764" cy="453"/>
            </a:xfrm>
          </p:grpSpPr>
          <p:sp>
            <p:nvSpPr>
              <p:cNvPr id="25743" name="Line 143"/>
              <p:cNvSpPr>
                <a:spLocks noChangeShapeType="1"/>
              </p:cNvSpPr>
              <p:nvPr/>
            </p:nvSpPr>
            <p:spPr bwMode="auto">
              <a:xfrm>
                <a:off x="748"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44" name="Line 144"/>
              <p:cNvSpPr>
                <a:spLocks noChangeShapeType="1"/>
              </p:cNvSpPr>
              <p:nvPr/>
            </p:nvSpPr>
            <p:spPr bwMode="auto">
              <a:xfrm>
                <a:off x="529"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45" name="Line 145"/>
              <p:cNvSpPr>
                <a:spLocks noChangeShapeType="1"/>
              </p:cNvSpPr>
              <p:nvPr/>
            </p:nvSpPr>
            <p:spPr bwMode="auto">
              <a:xfrm>
                <a:off x="1190"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46" name="Line 146"/>
              <p:cNvSpPr>
                <a:spLocks noChangeShapeType="1"/>
              </p:cNvSpPr>
              <p:nvPr/>
            </p:nvSpPr>
            <p:spPr bwMode="auto">
              <a:xfrm>
                <a:off x="1399"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47" name="Line 147"/>
              <p:cNvSpPr>
                <a:spLocks noChangeShapeType="1"/>
              </p:cNvSpPr>
              <p:nvPr/>
            </p:nvSpPr>
            <p:spPr bwMode="auto">
              <a:xfrm>
                <a:off x="1829"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48" name="Line 148"/>
              <p:cNvSpPr>
                <a:spLocks noChangeShapeType="1"/>
              </p:cNvSpPr>
              <p:nvPr/>
            </p:nvSpPr>
            <p:spPr bwMode="auto">
              <a:xfrm>
                <a:off x="2040"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49" name="Line 149"/>
              <p:cNvSpPr>
                <a:spLocks noChangeShapeType="1"/>
              </p:cNvSpPr>
              <p:nvPr/>
            </p:nvSpPr>
            <p:spPr bwMode="auto">
              <a:xfrm>
                <a:off x="4217"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0" name="Line 150"/>
              <p:cNvSpPr>
                <a:spLocks noChangeShapeType="1"/>
              </p:cNvSpPr>
              <p:nvPr/>
            </p:nvSpPr>
            <p:spPr bwMode="auto">
              <a:xfrm>
                <a:off x="4001"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1" name="Line 151"/>
              <p:cNvSpPr>
                <a:spLocks noChangeShapeType="1"/>
              </p:cNvSpPr>
              <p:nvPr/>
            </p:nvSpPr>
            <p:spPr bwMode="auto">
              <a:xfrm>
                <a:off x="4409"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2" name="Line 152"/>
              <p:cNvSpPr>
                <a:spLocks noChangeShapeType="1"/>
              </p:cNvSpPr>
              <p:nvPr/>
            </p:nvSpPr>
            <p:spPr bwMode="auto">
              <a:xfrm>
                <a:off x="4626"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3" name="Line 153"/>
              <p:cNvSpPr>
                <a:spLocks noChangeShapeType="1"/>
              </p:cNvSpPr>
              <p:nvPr/>
            </p:nvSpPr>
            <p:spPr bwMode="auto">
              <a:xfrm>
                <a:off x="5076"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4" name="Line 154"/>
              <p:cNvSpPr>
                <a:spLocks noChangeShapeType="1"/>
              </p:cNvSpPr>
              <p:nvPr/>
            </p:nvSpPr>
            <p:spPr bwMode="auto">
              <a:xfrm>
                <a:off x="5293"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5" name="Line 155"/>
              <p:cNvSpPr>
                <a:spLocks noChangeShapeType="1"/>
              </p:cNvSpPr>
              <p:nvPr/>
            </p:nvSpPr>
            <p:spPr bwMode="auto">
              <a:xfrm>
                <a:off x="2917"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6" name="Line 156"/>
              <p:cNvSpPr>
                <a:spLocks noChangeShapeType="1"/>
              </p:cNvSpPr>
              <p:nvPr/>
            </p:nvSpPr>
            <p:spPr bwMode="auto">
              <a:xfrm>
                <a:off x="2481"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sp>
            <p:nvSpPr>
              <p:cNvPr id="25757" name="Line 157"/>
              <p:cNvSpPr>
                <a:spLocks noChangeShapeType="1"/>
              </p:cNvSpPr>
              <p:nvPr/>
            </p:nvSpPr>
            <p:spPr bwMode="auto">
              <a:xfrm>
                <a:off x="3131" y="2341"/>
                <a:ext cx="0" cy="453"/>
              </a:xfrm>
              <a:prstGeom prst="line">
                <a:avLst/>
              </a:prstGeom>
              <a:noFill/>
              <a:ln w="19050">
                <a:solidFill>
                  <a:schemeClr val="tx1"/>
                </a:solidFill>
                <a:round/>
                <a:headEnd/>
                <a:tailEnd type="triangle" w="med" len="med"/>
              </a:ln>
              <a:effectLst/>
            </p:spPr>
            <p:txBody>
              <a:bodyPr>
                <a:prstTxWarp prst="textNoShape">
                  <a:avLst/>
                </a:prstTxWarp>
              </a:bodyPr>
              <a:lstStyle/>
              <a:p>
                <a:endParaRPr lang="en-US"/>
              </a:p>
            </p:txBody>
          </p:sp>
        </p:grpSp>
        <p:sp>
          <p:nvSpPr>
            <p:cNvPr id="163" name="AutoShape 73"/>
            <p:cNvSpPr>
              <a:spLocks noChangeArrowheads="1"/>
            </p:cNvSpPr>
            <p:nvPr/>
          </p:nvSpPr>
          <p:spPr bwMode="auto">
            <a:xfrm>
              <a:off x="577866" y="4446055"/>
              <a:ext cx="8354467"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Phase shifter</a:t>
              </a:r>
              <a:endParaRPr lang="en-US" sz="1200" kern="0" dirty="0">
                <a:solidFill>
                  <a:srgbClr val="000000"/>
                </a:solidFill>
                <a:latin typeface="Arial"/>
              </a:endParaRPr>
            </a:p>
          </p:txBody>
        </p:sp>
      </p:grpSp>
      <p:sp>
        <p:nvSpPr>
          <p:cNvPr id="25602" name="Freeform 2"/>
          <p:cNvSpPr>
            <a:spLocks/>
          </p:cNvSpPr>
          <p:nvPr/>
        </p:nvSpPr>
        <p:spPr bwMode="auto">
          <a:xfrm flipV="1">
            <a:off x="577866" y="2327270"/>
            <a:ext cx="7924800" cy="1524000"/>
          </a:xfrm>
          <a:custGeom>
            <a:avLst/>
            <a:gdLst/>
            <a:ahLst/>
            <a:cxnLst>
              <a:cxn ang="0">
                <a:pos x="5088" y="0"/>
              </a:cxn>
              <a:cxn ang="0">
                <a:pos x="0" y="0"/>
              </a:cxn>
              <a:cxn ang="0">
                <a:pos x="0" y="624"/>
              </a:cxn>
              <a:cxn ang="0">
                <a:pos x="144" y="624"/>
              </a:cxn>
            </a:cxnLst>
            <a:rect l="0" t="0" r="r" b="b"/>
            <a:pathLst>
              <a:path w="5088" h="624">
                <a:moveTo>
                  <a:pt x="5088" y="0"/>
                </a:moveTo>
                <a:lnTo>
                  <a:pt x="0" y="0"/>
                </a:lnTo>
                <a:lnTo>
                  <a:pt x="0" y="624"/>
                </a:lnTo>
                <a:lnTo>
                  <a:pt x="144" y="624"/>
                </a:lnTo>
              </a:path>
            </a:pathLst>
          </a:custGeom>
          <a:noFill/>
          <a:ln w="28575" cap="flat" cmpd="sng">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03" name="Freeform 3"/>
          <p:cNvSpPr>
            <a:spLocks/>
          </p:cNvSpPr>
          <p:nvPr/>
        </p:nvSpPr>
        <p:spPr bwMode="auto">
          <a:xfrm flipH="1">
            <a:off x="930650" y="2319942"/>
            <a:ext cx="7876816" cy="1531327"/>
          </a:xfrm>
          <a:custGeom>
            <a:avLst/>
            <a:gdLst>
              <a:gd name="connsiteX0" fmla="*/ 5088 w 6414"/>
              <a:gd name="connsiteY0" fmla="*/ 3 h 627"/>
              <a:gd name="connsiteX1" fmla="*/ 6412 w 6414"/>
              <a:gd name="connsiteY1" fmla="*/ 0 h 627"/>
              <a:gd name="connsiteX2" fmla="*/ 0 w 6414"/>
              <a:gd name="connsiteY2" fmla="*/ 3 h 627"/>
              <a:gd name="connsiteX3" fmla="*/ 0 w 6414"/>
              <a:gd name="connsiteY3" fmla="*/ 627 h 627"/>
              <a:gd name="connsiteX4" fmla="*/ 144 w 6414"/>
              <a:gd name="connsiteY4" fmla="*/ 627 h 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4" h="627">
                <a:moveTo>
                  <a:pt x="5088" y="3"/>
                </a:moveTo>
                <a:cubicBezTo>
                  <a:pt x="5086" y="2"/>
                  <a:pt x="6414" y="1"/>
                  <a:pt x="6412" y="0"/>
                </a:cubicBezTo>
                <a:lnTo>
                  <a:pt x="0" y="3"/>
                </a:lnTo>
                <a:lnTo>
                  <a:pt x="0" y="627"/>
                </a:lnTo>
                <a:lnTo>
                  <a:pt x="144" y="627"/>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5" name="Group 4"/>
          <p:cNvGrpSpPr>
            <a:grpSpLocks/>
          </p:cNvGrpSpPr>
          <p:nvPr/>
        </p:nvGrpSpPr>
        <p:grpSpPr bwMode="auto">
          <a:xfrm>
            <a:off x="4197366" y="3698870"/>
            <a:ext cx="304800" cy="304800"/>
            <a:chOff x="2544" y="1584"/>
            <a:chExt cx="192" cy="192"/>
          </a:xfrm>
          <a:solidFill>
            <a:srgbClr val="FFFFFF"/>
          </a:solidFill>
        </p:grpSpPr>
        <p:sp>
          <p:nvSpPr>
            <p:cNvPr id="25605" name="Oval 5"/>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06" name="Line 6"/>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07" name="Line 7"/>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 name="Group 8"/>
          <p:cNvGrpSpPr>
            <a:grpSpLocks/>
          </p:cNvGrpSpPr>
          <p:nvPr/>
        </p:nvGrpSpPr>
        <p:grpSpPr bwMode="auto">
          <a:xfrm>
            <a:off x="2482866" y="3698870"/>
            <a:ext cx="304800" cy="304800"/>
            <a:chOff x="2544" y="1584"/>
            <a:chExt cx="192" cy="192"/>
          </a:xfrm>
          <a:solidFill>
            <a:srgbClr val="FFFFFF"/>
          </a:solidFill>
        </p:grpSpPr>
        <p:sp>
          <p:nvSpPr>
            <p:cNvPr id="25609" name="Oval 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10" name="Line 1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11" name="Line 1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7" name="Group 12"/>
          <p:cNvGrpSpPr>
            <a:grpSpLocks/>
          </p:cNvGrpSpPr>
          <p:nvPr/>
        </p:nvGrpSpPr>
        <p:grpSpPr bwMode="auto">
          <a:xfrm>
            <a:off x="5238766" y="3698870"/>
            <a:ext cx="304800" cy="304800"/>
            <a:chOff x="2544" y="1584"/>
            <a:chExt cx="192" cy="192"/>
          </a:xfrm>
          <a:solidFill>
            <a:srgbClr val="FFFFFF"/>
          </a:solidFill>
        </p:grpSpPr>
        <p:sp>
          <p:nvSpPr>
            <p:cNvPr id="25613" name="Oval 13"/>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14" name="Line 14"/>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15" name="Line 15"/>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5616" name="Line 16"/>
          <p:cNvSpPr>
            <a:spLocks noChangeShapeType="1"/>
          </p:cNvSpPr>
          <p:nvPr/>
        </p:nvSpPr>
        <p:spPr bwMode="auto">
          <a:xfrm>
            <a:off x="4349766" y="2327270"/>
            <a:ext cx="0" cy="1346200"/>
          </a:xfrm>
          <a:prstGeom prst="line">
            <a:avLst/>
          </a:prstGeom>
          <a:noFill/>
          <a:ln w="28575">
            <a:solidFill>
              <a:schemeClr val="tx1"/>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5617" name="Freeform 17"/>
          <p:cNvSpPr>
            <a:spLocks/>
          </p:cNvSpPr>
          <p:nvPr/>
        </p:nvSpPr>
        <p:spPr bwMode="auto">
          <a:xfrm flipH="1">
            <a:off x="2635266" y="2325682"/>
            <a:ext cx="520700" cy="1360488"/>
          </a:xfrm>
          <a:custGeom>
            <a:avLst/>
            <a:gdLst/>
            <a:ahLst/>
            <a:cxnLst>
              <a:cxn ang="0">
                <a:pos x="0" y="0"/>
              </a:cxn>
              <a:cxn ang="0">
                <a:pos x="0" y="288"/>
              </a:cxn>
              <a:cxn ang="0">
                <a:pos x="144" y="288"/>
              </a:cxn>
              <a:cxn ang="0">
                <a:pos x="144" y="480"/>
              </a:cxn>
            </a:cxnLst>
            <a:rect l="0" t="0" r="r" b="b"/>
            <a:pathLst>
              <a:path w="144" h="480">
                <a:moveTo>
                  <a:pt x="0" y="0"/>
                </a:moveTo>
                <a:lnTo>
                  <a:pt x="0" y="288"/>
                </a:lnTo>
                <a:lnTo>
                  <a:pt x="144" y="288"/>
                </a:lnTo>
                <a:lnTo>
                  <a:pt x="144" y="480"/>
                </a:lnTo>
              </a:path>
            </a:pathLst>
          </a:custGeom>
          <a:noFill/>
          <a:ln w="28575" cap="flat" cmpd="sng">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5618" name="Line 18"/>
          <p:cNvSpPr>
            <a:spLocks noChangeShapeType="1"/>
          </p:cNvSpPr>
          <p:nvPr/>
        </p:nvSpPr>
        <p:spPr bwMode="auto">
          <a:xfrm>
            <a:off x="5391166" y="2333620"/>
            <a:ext cx="0" cy="1339850"/>
          </a:xfrm>
          <a:prstGeom prst="line">
            <a:avLst/>
          </a:prstGeom>
          <a:noFill/>
          <a:ln w="28575">
            <a:solidFill>
              <a:schemeClr val="tx1"/>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25651" name="Text Box 51"/>
          <p:cNvSpPr txBox="1">
            <a:spLocks noChangeArrowheads="1"/>
          </p:cNvSpPr>
          <p:nvPr/>
        </p:nvSpPr>
        <p:spPr bwMode="auto">
          <a:xfrm>
            <a:off x="3236929" y="5911850"/>
            <a:ext cx="2857500" cy="457200"/>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r>
              <a:rPr lang="en-US" sz="2400" i="1">
                <a:latin typeface="Times New Roman" pitchFamily="-112" charset="0"/>
              </a:rPr>
              <a:t>x</a:t>
            </a:r>
            <a:r>
              <a:rPr lang="en-US" sz="2400" baseline="34000">
                <a:latin typeface="Times New Roman" pitchFamily="-112" charset="0"/>
              </a:rPr>
              <a:t>32 </a:t>
            </a:r>
            <a:r>
              <a:rPr lang="en-US" sz="2400">
                <a:latin typeface="Times New Roman" pitchFamily="-112" charset="0"/>
              </a:rPr>
              <a:t>+ </a:t>
            </a:r>
            <a:r>
              <a:rPr lang="en-US" sz="2400" i="1">
                <a:latin typeface="Times New Roman" pitchFamily="-112" charset="0"/>
              </a:rPr>
              <a:t>x</a:t>
            </a:r>
            <a:r>
              <a:rPr lang="en-US" sz="2400" baseline="34000">
                <a:latin typeface="Times New Roman" pitchFamily="-112" charset="0"/>
              </a:rPr>
              <a:t>18</a:t>
            </a:r>
            <a:r>
              <a:rPr lang="en-US" sz="2400">
                <a:latin typeface="Times New Roman" pitchFamily="-112" charset="0"/>
              </a:rPr>
              <a:t> + </a:t>
            </a:r>
            <a:r>
              <a:rPr lang="en-US" sz="2400" i="1">
                <a:latin typeface="Times New Roman" pitchFamily="-112" charset="0"/>
              </a:rPr>
              <a:t>x</a:t>
            </a:r>
            <a:r>
              <a:rPr lang="en-US" sz="2400" baseline="34000">
                <a:latin typeface="Times New Roman" pitchFamily="-112" charset="0"/>
              </a:rPr>
              <a:t>14</a:t>
            </a:r>
            <a:r>
              <a:rPr lang="en-US" sz="2400">
                <a:latin typeface="Times New Roman" pitchFamily="-112" charset="0"/>
              </a:rPr>
              <a:t> + </a:t>
            </a:r>
            <a:r>
              <a:rPr lang="en-US" sz="2400" i="1">
                <a:latin typeface="Times New Roman" pitchFamily="-112" charset="0"/>
              </a:rPr>
              <a:t>x</a:t>
            </a:r>
            <a:r>
              <a:rPr lang="en-US" sz="2400" baseline="34000">
                <a:latin typeface="Times New Roman" pitchFamily="-112" charset="0"/>
              </a:rPr>
              <a:t>9</a:t>
            </a:r>
            <a:r>
              <a:rPr lang="en-US" sz="2400">
                <a:latin typeface="Times New Roman" pitchFamily="-112" charset="0"/>
              </a:rPr>
              <a:t> + 1</a:t>
            </a:r>
            <a:endParaRPr lang="en-US" sz="4000">
              <a:latin typeface="Times New Roman" pitchFamily="-112" charset="0"/>
            </a:endParaRPr>
          </a:p>
        </p:txBody>
      </p:sp>
      <p:sp>
        <p:nvSpPr>
          <p:cNvPr id="25652" name="Rectangle 52"/>
          <p:cNvSpPr>
            <a:spLocks noGrp="1" noChangeArrowheads="1"/>
          </p:cNvSpPr>
          <p:nvPr>
            <p:ph type="title"/>
          </p:nvPr>
        </p:nvSpPr>
        <p:spPr/>
        <p:txBody>
          <a:bodyPr/>
          <a:lstStyle/>
          <a:p>
            <a:r>
              <a:rPr lang="en-US" smtClean="0"/>
              <a:t>Sequential decompressor</a:t>
            </a:r>
            <a:endParaRPr lang="en-US"/>
          </a:p>
        </p:txBody>
      </p:sp>
      <p:grpSp>
        <p:nvGrpSpPr>
          <p:cNvPr id="8" name="Group 53"/>
          <p:cNvGrpSpPr>
            <a:grpSpLocks/>
          </p:cNvGrpSpPr>
          <p:nvPr/>
        </p:nvGrpSpPr>
        <p:grpSpPr bwMode="auto">
          <a:xfrm>
            <a:off x="1454166" y="1590670"/>
            <a:ext cx="6489700" cy="2413000"/>
            <a:chOff x="864" y="728"/>
            <a:chExt cx="4088" cy="1520"/>
          </a:xfrm>
        </p:grpSpPr>
        <p:grpSp>
          <p:nvGrpSpPr>
            <p:cNvPr id="9" name="Group 54"/>
            <p:cNvGrpSpPr>
              <a:grpSpLocks/>
            </p:cNvGrpSpPr>
            <p:nvPr/>
          </p:nvGrpSpPr>
          <p:grpSpPr bwMode="auto">
            <a:xfrm>
              <a:off x="872" y="1096"/>
              <a:ext cx="192" cy="192"/>
              <a:chOff x="1016" y="1792"/>
              <a:chExt cx="192" cy="192"/>
            </a:xfrm>
          </p:grpSpPr>
          <p:sp>
            <p:nvSpPr>
              <p:cNvPr id="25655" name="Oval 55"/>
              <p:cNvSpPr>
                <a:spLocks noChangeArrowheads="1"/>
              </p:cNvSpPr>
              <p:nvPr/>
            </p:nvSpPr>
            <p:spPr bwMode="auto">
              <a:xfrm>
                <a:off x="1016" y="1792"/>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56" name="Line 56"/>
              <p:cNvSpPr>
                <a:spLocks noChangeShapeType="1"/>
              </p:cNvSpPr>
              <p:nvPr/>
            </p:nvSpPr>
            <p:spPr bwMode="auto">
              <a:xfrm>
                <a:off x="1112" y="1840"/>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57" name="Line 57"/>
              <p:cNvSpPr>
                <a:spLocks noChangeShapeType="1"/>
              </p:cNvSpPr>
              <p:nvPr/>
            </p:nvSpPr>
            <p:spPr bwMode="auto">
              <a:xfrm>
                <a:off x="1064" y="1888"/>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5658" name="Line 58"/>
            <p:cNvSpPr>
              <a:spLocks noChangeShapeType="1"/>
            </p:cNvSpPr>
            <p:nvPr/>
          </p:nvSpPr>
          <p:spPr bwMode="auto">
            <a:xfrm flipH="1">
              <a:off x="960" y="1290"/>
              <a:ext cx="0" cy="754"/>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0" name="Group 59"/>
            <p:cNvGrpSpPr>
              <a:grpSpLocks/>
            </p:cNvGrpSpPr>
            <p:nvPr/>
          </p:nvGrpSpPr>
          <p:grpSpPr bwMode="auto">
            <a:xfrm>
              <a:off x="3672" y="1096"/>
              <a:ext cx="192" cy="192"/>
              <a:chOff x="2544" y="1584"/>
              <a:chExt cx="192" cy="192"/>
            </a:xfrm>
          </p:grpSpPr>
          <p:sp>
            <p:nvSpPr>
              <p:cNvPr id="25660" name="Oval 60"/>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61" name="Line 61"/>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62" name="Line 62"/>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1" name="Group 63"/>
            <p:cNvGrpSpPr>
              <a:grpSpLocks/>
            </p:cNvGrpSpPr>
            <p:nvPr/>
          </p:nvGrpSpPr>
          <p:grpSpPr bwMode="auto">
            <a:xfrm>
              <a:off x="3672" y="2056"/>
              <a:ext cx="192" cy="192"/>
              <a:chOff x="2544" y="1584"/>
              <a:chExt cx="192" cy="192"/>
            </a:xfrm>
          </p:grpSpPr>
          <p:sp>
            <p:nvSpPr>
              <p:cNvPr id="25664" name="Oval 64"/>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65" name="Line 65"/>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66" name="Line 66"/>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5667" name="Line 67"/>
            <p:cNvSpPr>
              <a:spLocks noChangeShapeType="1"/>
            </p:cNvSpPr>
            <p:nvPr/>
          </p:nvSpPr>
          <p:spPr bwMode="auto">
            <a:xfrm>
              <a:off x="3766" y="1288"/>
              <a:ext cx="0" cy="768"/>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2" name="Group 68"/>
            <p:cNvGrpSpPr>
              <a:grpSpLocks/>
            </p:cNvGrpSpPr>
            <p:nvPr/>
          </p:nvGrpSpPr>
          <p:grpSpPr bwMode="auto">
            <a:xfrm>
              <a:off x="4760" y="1096"/>
              <a:ext cx="192" cy="192"/>
              <a:chOff x="2544" y="1584"/>
              <a:chExt cx="192" cy="192"/>
            </a:xfrm>
          </p:grpSpPr>
          <p:sp>
            <p:nvSpPr>
              <p:cNvPr id="25669" name="Oval 69"/>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70" name="Line 70"/>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71" name="Line 71"/>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3" name="Group 72"/>
            <p:cNvGrpSpPr>
              <a:grpSpLocks/>
            </p:cNvGrpSpPr>
            <p:nvPr/>
          </p:nvGrpSpPr>
          <p:grpSpPr bwMode="auto">
            <a:xfrm>
              <a:off x="4760" y="2056"/>
              <a:ext cx="192" cy="192"/>
              <a:chOff x="2544" y="1584"/>
              <a:chExt cx="192" cy="192"/>
            </a:xfrm>
          </p:grpSpPr>
          <p:sp>
            <p:nvSpPr>
              <p:cNvPr id="25673" name="Oval 73"/>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74" name="Line 74"/>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75" name="Line 75"/>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5676" name="Line 76"/>
            <p:cNvSpPr>
              <a:spLocks noChangeShapeType="1"/>
            </p:cNvSpPr>
            <p:nvPr/>
          </p:nvSpPr>
          <p:spPr bwMode="auto">
            <a:xfrm flipH="1">
              <a:off x="4856" y="1292"/>
              <a:ext cx="0" cy="754"/>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4" name="Group 77"/>
            <p:cNvGrpSpPr>
              <a:grpSpLocks/>
            </p:cNvGrpSpPr>
            <p:nvPr/>
          </p:nvGrpSpPr>
          <p:grpSpPr bwMode="auto">
            <a:xfrm>
              <a:off x="2166" y="1096"/>
              <a:ext cx="192" cy="192"/>
              <a:chOff x="2544" y="1584"/>
              <a:chExt cx="192" cy="192"/>
            </a:xfrm>
          </p:grpSpPr>
          <p:sp>
            <p:nvSpPr>
              <p:cNvPr id="25678" name="Oval 78"/>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79" name="Line 79"/>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80" name="Line 80"/>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5" name="Group 81"/>
            <p:cNvGrpSpPr>
              <a:grpSpLocks/>
            </p:cNvGrpSpPr>
            <p:nvPr/>
          </p:nvGrpSpPr>
          <p:grpSpPr bwMode="auto">
            <a:xfrm>
              <a:off x="2160" y="2056"/>
              <a:ext cx="192" cy="192"/>
              <a:chOff x="2544" y="1584"/>
              <a:chExt cx="192" cy="192"/>
            </a:xfrm>
          </p:grpSpPr>
          <p:sp>
            <p:nvSpPr>
              <p:cNvPr id="25682" name="Oval 82"/>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83" name="Line 83"/>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84" name="Line 84"/>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5685" name="Line 85"/>
            <p:cNvSpPr>
              <a:spLocks noChangeShapeType="1"/>
            </p:cNvSpPr>
            <p:nvPr/>
          </p:nvSpPr>
          <p:spPr bwMode="auto">
            <a:xfrm flipH="1">
              <a:off x="2260" y="1296"/>
              <a:ext cx="0" cy="768"/>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5686" name="Line 86"/>
            <p:cNvSpPr>
              <a:spLocks noChangeShapeType="1"/>
            </p:cNvSpPr>
            <p:nvPr/>
          </p:nvSpPr>
          <p:spPr bwMode="auto">
            <a:xfrm>
              <a:off x="968" y="728"/>
              <a:ext cx="0" cy="360"/>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5687" name="Line 87"/>
            <p:cNvSpPr>
              <a:spLocks noChangeShapeType="1"/>
            </p:cNvSpPr>
            <p:nvPr/>
          </p:nvSpPr>
          <p:spPr bwMode="auto">
            <a:xfrm>
              <a:off x="3768" y="728"/>
              <a:ext cx="0" cy="360"/>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5688" name="Line 88"/>
            <p:cNvSpPr>
              <a:spLocks noChangeShapeType="1"/>
            </p:cNvSpPr>
            <p:nvPr/>
          </p:nvSpPr>
          <p:spPr bwMode="auto">
            <a:xfrm>
              <a:off x="4856" y="728"/>
              <a:ext cx="0" cy="360"/>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5689" name="Line 89"/>
            <p:cNvSpPr>
              <a:spLocks noChangeShapeType="1"/>
            </p:cNvSpPr>
            <p:nvPr/>
          </p:nvSpPr>
          <p:spPr bwMode="auto">
            <a:xfrm>
              <a:off x="2256" y="728"/>
              <a:ext cx="0" cy="360"/>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6" name="Group 90"/>
            <p:cNvGrpSpPr>
              <a:grpSpLocks/>
            </p:cNvGrpSpPr>
            <p:nvPr/>
          </p:nvGrpSpPr>
          <p:grpSpPr bwMode="auto">
            <a:xfrm>
              <a:off x="864" y="2056"/>
              <a:ext cx="192" cy="192"/>
              <a:chOff x="864" y="2056"/>
              <a:chExt cx="192" cy="192"/>
            </a:xfrm>
          </p:grpSpPr>
          <p:sp>
            <p:nvSpPr>
              <p:cNvPr id="25691" name="Oval 91"/>
              <p:cNvSpPr>
                <a:spLocks noChangeArrowheads="1"/>
              </p:cNvSpPr>
              <p:nvPr/>
            </p:nvSpPr>
            <p:spPr bwMode="auto">
              <a:xfrm>
                <a:off x="864" y="2056"/>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92" name="Line 92"/>
              <p:cNvSpPr>
                <a:spLocks noChangeShapeType="1"/>
              </p:cNvSpPr>
              <p:nvPr/>
            </p:nvSpPr>
            <p:spPr bwMode="auto">
              <a:xfrm>
                <a:off x="960" y="2104"/>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693" name="Line 93"/>
              <p:cNvSpPr>
                <a:spLocks noChangeShapeType="1"/>
              </p:cNvSpPr>
              <p:nvPr/>
            </p:nvSpPr>
            <p:spPr bwMode="auto">
              <a:xfrm>
                <a:off x="912" y="2152"/>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sp>
        <p:nvSpPr>
          <p:cNvPr id="189" name="AutoShape 73"/>
          <p:cNvSpPr>
            <a:spLocks noChangeArrowheads="1"/>
          </p:cNvSpPr>
          <p:nvPr/>
        </p:nvSpPr>
        <p:spPr bwMode="auto">
          <a:xfrm>
            <a:off x="5621354" y="205898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196" name="Group 195"/>
          <p:cNvGrpSpPr/>
          <p:nvPr/>
        </p:nvGrpSpPr>
        <p:grpSpPr>
          <a:xfrm>
            <a:off x="809115" y="2058982"/>
            <a:ext cx="7823199" cy="533400"/>
            <a:chOff x="552451" y="1717675"/>
            <a:chExt cx="7823199" cy="533400"/>
          </a:xfrm>
        </p:grpSpPr>
        <p:sp>
          <p:nvSpPr>
            <p:cNvPr id="180" name="AutoShape 73"/>
            <p:cNvSpPr>
              <a:spLocks noChangeArrowheads="1"/>
            </p:cNvSpPr>
            <p:nvPr/>
          </p:nvSpPr>
          <p:spPr bwMode="auto">
            <a:xfrm>
              <a:off x="552451"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1" name="AutoShape 73"/>
            <p:cNvSpPr>
              <a:spLocks noChangeArrowheads="1"/>
            </p:cNvSpPr>
            <p:nvPr/>
          </p:nvSpPr>
          <p:spPr bwMode="auto">
            <a:xfrm>
              <a:off x="909638"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2" name="AutoShape 73"/>
            <p:cNvSpPr>
              <a:spLocks noChangeArrowheads="1"/>
            </p:cNvSpPr>
            <p:nvPr/>
          </p:nvSpPr>
          <p:spPr bwMode="auto">
            <a:xfrm>
              <a:off x="1616075"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3" name="AutoShape 73"/>
            <p:cNvSpPr>
              <a:spLocks noChangeArrowheads="1"/>
            </p:cNvSpPr>
            <p:nvPr/>
          </p:nvSpPr>
          <p:spPr bwMode="auto">
            <a:xfrm>
              <a:off x="1946276"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4" name="AutoShape 73"/>
            <p:cNvSpPr>
              <a:spLocks noChangeArrowheads="1"/>
            </p:cNvSpPr>
            <p:nvPr/>
          </p:nvSpPr>
          <p:spPr bwMode="auto">
            <a:xfrm>
              <a:off x="2598739"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5" name="AutoShape 73"/>
            <p:cNvSpPr>
              <a:spLocks noChangeArrowheads="1"/>
            </p:cNvSpPr>
            <p:nvPr/>
          </p:nvSpPr>
          <p:spPr bwMode="auto">
            <a:xfrm>
              <a:off x="2955926"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6" name="AutoShape 73"/>
            <p:cNvSpPr>
              <a:spLocks noChangeArrowheads="1"/>
            </p:cNvSpPr>
            <p:nvPr/>
          </p:nvSpPr>
          <p:spPr bwMode="auto">
            <a:xfrm>
              <a:off x="3640138"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7" name="AutoShape 73"/>
            <p:cNvSpPr>
              <a:spLocks noChangeArrowheads="1"/>
            </p:cNvSpPr>
            <p:nvPr/>
          </p:nvSpPr>
          <p:spPr bwMode="auto">
            <a:xfrm>
              <a:off x="432435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88" name="AutoShape 73"/>
            <p:cNvSpPr>
              <a:spLocks noChangeArrowheads="1"/>
            </p:cNvSpPr>
            <p:nvPr/>
          </p:nvSpPr>
          <p:spPr bwMode="auto">
            <a:xfrm>
              <a:off x="4670426"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0" name="AutoShape 73"/>
            <p:cNvSpPr>
              <a:spLocks noChangeArrowheads="1"/>
            </p:cNvSpPr>
            <p:nvPr/>
          </p:nvSpPr>
          <p:spPr bwMode="auto">
            <a:xfrm>
              <a:off x="604520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1" name="AutoShape 73"/>
            <p:cNvSpPr>
              <a:spLocks noChangeArrowheads="1"/>
            </p:cNvSpPr>
            <p:nvPr/>
          </p:nvSpPr>
          <p:spPr bwMode="auto">
            <a:xfrm>
              <a:off x="6377517"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2" name="AutoShape 73"/>
            <p:cNvSpPr>
              <a:spLocks noChangeArrowheads="1"/>
            </p:cNvSpPr>
            <p:nvPr/>
          </p:nvSpPr>
          <p:spPr bwMode="auto">
            <a:xfrm>
              <a:off x="6709834"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3" name="AutoShape 73"/>
            <p:cNvSpPr>
              <a:spLocks noChangeArrowheads="1"/>
            </p:cNvSpPr>
            <p:nvPr/>
          </p:nvSpPr>
          <p:spPr bwMode="auto">
            <a:xfrm>
              <a:off x="704215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4" name="AutoShape 73"/>
            <p:cNvSpPr>
              <a:spLocks noChangeArrowheads="1"/>
            </p:cNvSpPr>
            <p:nvPr/>
          </p:nvSpPr>
          <p:spPr bwMode="auto">
            <a:xfrm>
              <a:off x="7759701"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5" name="AutoShape 73"/>
            <p:cNvSpPr>
              <a:spLocks noChangeArrowheads="1"/>
            </p:cNvSpPr>
            <p:nvPr/>
          </p:nvSpPr>
          <p:spPr bwMode="auto">
            <a:xfrm>
              <a:off x="812165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grpSp>
        <p:nvGrpSpPr>
          <p:cNvPr id="197" name="Group 196"/>
          <p:cNvGrpSpPr/>
          <p:nvPr/>
        </p:nvGrpSpPr>
        <p:grpSpPr>
          <a:xfrm>
            <a:off x="809115" y="3584570"/>
            <a:ext cx="7823199" cy="533400"/>
            <a:chOff x="552451" y="1717675"/>
            <a:chExt cx="7823199" cy="533400"/>
          </a:xfrm>
        </p:grpSpPr>
        <p:sp>
          <p:nvSpPr>
            <p:cNvPr id="198" name="AutoShape 73"/>
            <p:cNvSpPr>
              <a:spLocks noChangeArrowheads="1"/>
            </p:cNvSpPr>
            <p:nvPr/>
          </p:nvSpPr>
          <p:spPr bwMode="auto">
            <a:xfrm>
              <a:off x="552451"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99" name="AutoShape 73"/>
            <p:cNvSpPr>
              <a:spLocks noChangeArrowheads="1"/>
            </p:cNvSpPr>
            <p:nvPr/>
          </p:nvSpPr>
          <p:spPr bwMode="auto">
            <a:xfrm>
              <a:off x="909638"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0" name="AutoShape 73"/>
            <p:cNvSpPr>
              <a:spLocks noChangeArrowheads="1"/>
            </p:cNvSpPr>
            <p:nvPr/>
          </p:nvSpPr>
          <p:spPr bwMode="auto">
            <a:xfrm>
              <a:off x="1616075"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1" name="AutoShape 73"/>
            <p:cNvSpPr>
              <a:spLocks noChangeArrowheads="1"/>
            </p:cNvSpPr>
            <p:nvPr/>
          </p:nvSpPr>
          <p:spPr bwMode="auto">
            <a:xfrm>
              <a:off x="1946276"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2" name="AutoShape 73"/>
            <p:cNvSpPr>
              <a:spLocks noChangeArrowheads="1"/>
            </p:cNvSpPr>
            <p:nvPr/>
          </p:nvSpPr>
          <p:spPr bwMode="auto">
            <a:xfrm>
              <a:off x="2598739"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3" name="AutoShape 73"/>
            <p:cNvSpPr>
              <a:spLocks noChangeArrowheads="1"/>
            </p:cNvSpPr>
            <p:nvPr/>
          </p:nvSpPr>
          <p:spPr bwMode="auto">
            <a:xfrm>
              <a:off x="2955926"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4" name="AutoShape 73"/>
            <p:cNvSpPr>
              <a:spLocks noChangeArrowheads="1"/>
            </p:cNvSpPr>
            <p:nvPr/>
          </p:nvSpPr>
          <p:spPr bwMode="auto">
            <a:xfrm>
              <a:off x="3640138"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5" name="AutoShape 73"/>
            <p:cNvSpPr>
              <a:spLocks noChangeArrowheads="1"/>
            </p:cNvSpPr>
            <p:nvPr/>
          </p:nvSpPr>
          <p:spPr bwMode="auto">
            <a:xfrm>
              <a:off x="432435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6" name="AutoShape 73"/>
            <p:cNvSpPr>
              <a:spLocks noChangeArrowheads="1"/>
            </p:cNvSpPr>
            <p:nvPr/>
          </p:nvSpPr>
          <p:spPr bwMode="auto">
            <a:xfrm>
              <a:off x="4670426"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7" name="AutoShape 73"/>
            <p:cNvSpPr>
              <a:spLocks noChangeArrowheads="1"/>
            </p:cNvSpPr>
            <p:nvPr/>
          </p:nvSpPr>
          <p:spPr bwMode="auto">
            <a:xfrm>
              <a:off x="604520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8" name="AutoShape 73"/>
            <p:cNvSpPr>
              <a:spLocks noChangeArrowheads="1"/>
            </p:cNvSpPr>
            <p:nvPr/>
          </p:nvSpPr>
          <p:spPr bwMode="auto">
            <a:xfrm>
              <a:off x="6377517"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9" name="AutoShape 73"/>
            <p:cNvSpPr>
              <a:spLocks noChangeArrowheads="1"/>
            </p:cNvSpPr>
            <p:nvPr/>
          </p:nvSpPr>
          <p:spPr bwMode="auto">
            <a:xfrm>
              <a:off x="6709834"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10" name="AutoShape 73"/>
            <p:cNvSpPr>
              <a:spLocks noChangeArrowheads="1"/>
            </p:cNvSpPr>
            <p:nvPr/>
          </p:nvSpPr>
          <p:spPr bwMode="auto">
            <a:xfrm>
              <a:off x="704215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11" name="AutoShape 73"/>
            <p:cNvSpPr>
              <a:spLocks noChangeArrowheads="1"/>
            </p:cNvSpPr>
            <p:nvPr/>
          </p:nvSpPr>
          <p:spPr bwMode="auto">
            <a:xfrm>
              <a:off x="7759701"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12" name="AutoShape 73"/>
            <p:cNvSpPr>
              <a:spLocks noChangeArrowheads="1"/>
            </p:cNvSpPr>
            <p:nvPr/>
          </p:nvSpPr>
          <p:spPr bwMode="auto">
            <a:xfrm>
              <a:off x="8121650" y="171767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164"/>
                                        </p:tgtEl>
                                        <p:attrNameLst>
                                          <p:attrName>style.visibility</p:attrName>
                                        </p:attrNameLst>
                                      </p:cBhvr>
                                      <p:to>
                                        <p:strVal val="visible"/>
                                      </p:to>
                                    </p:set>
                                    <p:animEffect transition="in" filter="wipe(up)">
                                      <p:cBhvr>
                                        <p:cTn id="13"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title"/>
          </p:nvPr>
        </p:nvSpPr>
        <p:spPr/>
        <p:txBody>
          <a:bodyPr/>
          <a:lstStyle/>
          <a:p>
            <a:pPr>
              <a:lnSpc>
                <a:spcPct val="85000"/>
              </a:lnSpc>
            </a:pPr>
            <a:r>
              <a:rPr lang="en-GB" dirty="0" smtClean="0"/>
              <a:t>Stimuli compression</a:t>
            </a:r>
            <a:endParaRPr lang="en-GB" dirty="0"/>
          </a:p>
        </p:txBody>
      </p:sp>
      <p:sp>
        <p:nvSpPr>
          <p:cNvPr id="86023" name="Line 7"/>
          <p:cNvSpPr>
            <a:spLocks noChangeShapeType="1"/>
          </p:cNvSpPr>
          <p:nvPr/>
        </p:nvSpPr>
        <p:spPr bwMode="auto">
          <a:xfrm rot="-5400000">
            <a:off x="5413375" y="820515"/>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4" name="Line 8"/>
          <p:cNvSpPr>
            <a:spLocks noChangeShapeType="1"/>
          </p:cNvSpPr>
          <p:nvPr/>
        </p:nvSpPr>
        <p:spPr bwMode="auto">
          <a:xfrm rot="-5400000">
            <a:off x="5413375" y="1218978"/>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5" name="Line 9"/>
          <p:cNvSpPr>
            <a:spLocks noChangeShapeType="1"/>
          </p:cNvSpPr>
          <p:nvPr/>
        </p:nvSpPr>
        <p:spPr bwMode="auto">
          <a:xfrm rot="-5400000">
            <a:off x="5413375" y="1619028"/>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6" name="Line 10"/>
          <p:cNvSpPr>
            <a:spLocks noChangeShapeType="1"/>
          </p:cNvSpPr>
          <p:nvPr/>
        </p:nvSpPr>
        <p:spPr bwMode="auto">
          <a:xfrm rot="-5400000">
            <a:off x="5413375" y="2019078"/>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7" name="Line 11"/>
          <p:cNvSpPr>
            <a:spLocks noChangeShapeType="1"/>
          </p:cNvSpPr>
          <p:nvPr/>
        </p:nvSpPr>
        <p:spPr bwMode="auto">
          <a:xfrm rot="-5400000">
            <a:off x="5413375" y="241754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8" name="Line 12"/>
          <p:cNvSpPr>
            <a:spLocks noChangeShapeType="1"/>
          </p:cNvSpPr>
          <p:nvPr/>
        </p:nvSpPr>
        <p:spPr bwMode="auto">
          <a:xfrm rot="-5400000">
            <a:off x="5413375" y="281759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9" name="Line 13"/>
          <p:cNvSpPr>
            <a:spLocks noChangeShapeType="1"/>
          </p:cNvSpPr>
          <p:nvPr/>
        </p:nvSpPr>
        <p:spPr bwMode="auto">
          <a:xfrm rot="-5400000">
            <a:off x="5413375" y="321764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30" name="Line 14"/>
          <p:cNvSpPr>
            <a:spLocks noChangeShapeType="1"/>
          </p:cNvSpPr>
          <p:nvPr/>
        </p:nvSpPr>
        <p:spPr bwMode="auto">
          <a:xfrm rot="-5400000">
            <a:off x="5413375" y="361769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31" name="Line 15"/>
          <p:cNvSpPr>
            <a:spLocks noChangeShapeType="1"/>
          </p:cNvSpPr>
          <p:nvPr/>
        </p:nvSpPr>
        <p:spPr bwMode="auto">
          <a:xfrm rot="-5400000">
            <a:off x="4447485" y="1906365"/>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32" name="Line 16"/>
          <p:cNvSpPr>
            <a:spLocks noChangeShapeType="1"/>
          </p:cNvSpPr>
          <p:nvPr/>
        </p:nvSpPr>
        <p:spPr bwMode="auto">
          <a:xfrm rot="-5400000">
            <a:off x="4472885" y="2535015"/>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2" name="Group 17"/>
          <p:cNvGrpSpPr>
            <a:grpSpLocks/>
          </p:cNvGrpSpPr>
          <p:nvPr/>
        </p:nvGrpSpPr>
        <p:grpSpPr bwMode="auto">
          <a:xfrm>
            <a:off x="5788025" y="1050703"/>
            <a:ext cx="2882900" cy="3113087"/>
            <a:chOff x="3294" y="683"/>
            <a:chExt cx="1816" cy="1961"/>
          </a:xfrm>
          <a:solidFill>
            <a:srgbClr val="FFFFFF"/>
          </a:solidFill>
        </p:grpSpPr>
        <p:sp>
          <p:nvSpPr>
            <p:cNvPr id="86034" name="Rectangle 18"/>
            <p:cNvSpPr>
              <a:spLocks noChangeArrowheads="1"/>
            </p:cNvSpPr>
            <p:nvPr/>
          </p:nvSpPr>
          <p:spPr bwMode="auto">
            <a:xfrm flipV="1">
              <a:off x="3294"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35" name="Rectangle 19"/>
            <p:cNvSpPr>
              <a:spLocks noChangeArrowheads="1"/>
            </p:cNvSpPr>
            <p:nvPr/>
          </p:nvSpPr>
          <p:spPr bwMode="auto">
            <a:xfrm flipV="1">
              <a:off x="3524"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36" name="Rectangle 20"/>
            <p:cNvSpPr>
              <a:spLocks noChangeArrowheads="1"/>
            </p:cNvSpPr>
            <p:nvPr/>
          </p:nvSpPr>
          <p:spPr bwMode="auto">
            <a:xfrm flipV="1">
              <a:off x="3754"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37" name="Rectangle 21"/>
            <p:cNvSpPr>
              <a:spLocks noChangeArrowheads="1"/>
            </p:cNvSpPr>
            <p:nvPr/>
          </p:nvSpPr>
          <p:spPr bwMode="auto">
            <a:xfrm flipV="1">
              <a:off x="3984"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38" name="Rectangle 22"/>
            <p:cNvSpPr>
              <a:spLocks noChangeArrowheads="1"/>
            </p:cNvSpPr>
            <p:nvPr/>
          </p:nvSpPr>
          <p:spPr bwMode="auto">
            <a:xfrm flipV="1">
              <a:off x="4215"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39" name="Rectangle 23"/>
            <p:cNvSpPr>
              <a:spLocks noChangeArrowheads="1"/>
            </p:cNvSpPr>
            <p:nvPr/>
          </p:nvSpPr>
          <p:spPr bwMode="auto">
            <a:xfrm flipV="1">
              <a:off x="4445"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0" name="Rectangle 24"/>
            <p:cNvSpPr>
              <a:spLocks noChangeArrowheads="1"/>
            </p:cNvSpPr>
            <p:nvPr/>
          </p:nvSpPr>
          <p:spPr bwMode="auto">
            <a:xfrm flipV="1">
              <a:off x="4675"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1" name="Rectangle 25"/>
            <p:cNvSpPr>
              <a:spLocks noChangeArrowheads="1"/>
            </p:cNvSpPr>
            <p:nvPr/>
          </p:nvSpPr>
          <p:spPr bwMode="auto">
            <a:xfrm flipV="1">
              <a:off x="4906" y="68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2" name="Rectangle 26"/>
            <p:cNvSpPr>
              <a:spLocks noChangeArrowheads="1"/>
            </p:cNvSpPr>
            <p:nvPr/>
          </p:nvSpPr>
          <p:spPr bwMode="auto">
            <a:xfrm flipV="1">
              <a:off x="3294" y="934"/>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3" name="Rectangle 27"/>
            <p:cNvSpPr>
              <a:spLocks noChangeArrowheads="1"/>
            </p:cNvSpPr>
            <p:nvPr/>
          </p:nvSpPr>
          <p:spPr bwMode="auto">
            <a:xfrm flipV="1">
              <a:off x="3524" y="934"/>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4" name="Rectangle 28"/>
            <p:cNvSpPr>
              <a:spLocks noChangeArrowheads="1"/>
            </p:cNvSpPr>
            <p:nvPr/>
          </p:nvSpPr>
          <p:spPr bwMode="auto">
            <a:xfrm flipV="1">
              <a:off x="3754" y="934"/>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1</a:t>
              </a:r>
            </a:p>
          </p:txBody>
        </p:sp>
        <p:sp>
          <p:nvSpPr>
            <p:cNvPr id="86045" name="Rectangle 29"/>
            <p:cNvSpPr>
              <a:spLocks noChangeArrowheads="1"/>
            </p:cNvSpPr>
            <p:nvPr/>
          </p:nvSpPr>
          <p:spPr bwMode="auto">
            <a:xfrm flipV="1">
              <a:off x="3984" y="934"/>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6" name="Rectangle 30"/>
            <p:cNvSpPr>
              <a:spLocks noChangeArrowheads="1"/>
            </p:cNvSpPr>
            <p:nvPr/>
          </p:nvSpPr>
          <p:spPr bwMode="auto">
            <a:xfrm flipV="1">
              <a:off x="4215" y="934"/>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1</a:t>
              </a:r>
            </a:p>
          </p:txBody>
        </p:sp>
        <p:sp>
          <p:nvSpPr>
            <p:cNvPr id="86047" name="Rectangle 31"/>
            <p:cNvSpPr>
              <a:spLocks noChangeArrowheads="1"/>
            </p:cNvSpPr>
            <p:nvPr/>
          </p:nvSpPr>
          <p:spPr bwMode="auto">
            <a:xfrm flipV="1">
              <a:off x="4445" y="934"/>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8" name="Rectangle 32"/>
            <p:cNvSpPr>
              <a:spLocks noChangeArrowheads="1"/>
            </p:cNvSpPr>
            <p:nvPr/>
          </p:nvSpPr>
          <p:spPr bwMode="auto">
            <a:xfrm flipV="1">
              <a:off x="4675" y="934"/>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49" name="Rectangle 33"/>
            <p:cNvSpPr>
              <a:spLocks noChangeArrowheads="1"/>
            </p:cNvSpPr>
            <p:nvPr/>
          </p:nvSpPr>
          <p:spPr bwMode="auto">
            <a:xfrm flipV="1">
              <a:off x="4906" y="934"/>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0" name="Rectangle 34"/>
            <p:cNvSpPr>
              <a:spLocks noChangeArrowheads="1"/>
            </p:cNvSpPr>
            <p:nvPr/>
          </p:nvSpPr>
          <p:spPr bwMode="auto">
            <a:xfrm flipV="1">
              <a:off x="3294" y="1186"/>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1" name="Rectangle 35"/>
            <p:cNvSpPr>
              <a:spLocks noChangeArrowheads="1"/>
            </p:cNvSpPr>
            <p:nvPr/>
          </p:nvSpPr>
          <p:spPr bwMode="auto">
            <a:xfrm flipV="1">
              <a:off x="3524" y="1186"/>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2" name="Rectangle 36"/>
            <p:cNvSpPr>
              <a:spLocks noChangeArrowheads="1"/>
            </p:cNvSpPr>
            <p:nvPr/>
          </p:nvSpPr>
          <p:spPr bwMode="auto">
            <a:xfrm flipV="1">
              <a:off x="3754" y="1186"/>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0</a:t>
              </a:r>
            </a:p>
          </p:txBody>
        </p:sp>
        <p:sp>
          <p:nvSpPr>
            <p:cNvPr id="86053" name="Rectangle 37"/>
            <p:cNvSpPr>
              <a:spLocks noChangeArrowheads="1"/>
            </p:cNvSpPr>
            <p:nvPr/>
          </p:nvSpPr>
          <p:spPr bwMode="auto">
            <a:xfrm flipV="1">
              <a:off x="3984" y="1186"/>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4" name="Rectangle 38"/>
            <p:cNvSpPr>
              <a:spLocks noChangeArrowheads="1"/>
            </p:cNvSpPr>
            <p:nvPr/>
          </p:nvSpPr>
          <p:spPr bwMode="auto">
            <a:xfrm flipV="1">
              <a:off x="4215" y="1186"/>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0</a:t>
              </a:r>
            </a:p>
          </p:txBody>
        </p:sp>
        <p:sp>
          <p:nvSpPr>
            <p:cNvPr id="86055" name="Rectangle 39"/>
            <p:cNvSpPr>
              <a:spLocks noChangeArrowheads="1"/>
            </p:cNvSpPr>
            <p:nvPr/>
          </p:nvSpPr>
          <p:spPr bwMode="auto">
            <a:xfrm flipV="1">
              <a:off x="4445" y="1186"/>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6" name="Rectangle 40"/>
            <p:cNvSpPr>
              <a:spLocks noChangeArrowheads="1"/>
            </p:cNvSpPr>
            <p:nvPr/>
          </p:nvSpPr>
          <p:spPr bwMode="auto">
            <a:xfrm flipV="1">
              <a:off x="4675" y="1186"/>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7" name="Rectangle 41"/>
            <p:cNvSpPr>
              <a:spLocks noChangeArrowheads="1"/>
            </p:cNvSpPr>
            <p:nvPr/>
          </p:nvSpPr>
          <p:spPr bwMode="auto">
            <a:xfrm flipV="1">
              <a:off x="4906" y="1186"/>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8" name="Rectangle 42"/>
            <p:cNvSpPr>
              <a:spLocks noChangeArrowheads="1"/>
            </p:cNvSpPr>
            <p:nvPr/>
          </p:nvSpPr>
          <p:spPr bwMode="auto">
            <a:xfrm flipV="1">
              <a:off x="3294" y="1438"/>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59" name="Rectangle 43"/>
            <p:cNvSpPr>
              <a:spLocks noChangeArrowheads="1"/>
            </p:cNvSpPr>
            <p:nvPr/>
          </p:nvSpPr>
          <p:spPr bwMode="auto">
            <a:xfrm flipV="1">
              <a:off x="3524" y="1438"/>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0" name="Rectangle 44"/>
            <p:cNvSpPr>
              <a:spLocks noChangeArrowheads="1"/>
            </p:cNvSpPr>
            <p:nvPr/>
          </p:nvSpPr>
          <p:spPr bwMode="auto">
            <a:xfrm flipV="1">
              <a:off x="3754" y="1438"/>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1" name="Rectangle 45"/>
            <p:cNvSpPr>
              <a:spLocks noChangeArrowheads="1"/>
            </p:cNvSpPr>
            <p:nvPr/>
          </p:nvSpPr>
          <p:spPr bwMode="auto">
            <a:xfrm flipV="1">
              <a:off x="3984" y="1438"/>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2" name="Rectangle 46"/>
            <p:cNvSpPr>
              <a:spLocks noChangeArrowheads="1"/>
            </p:cNvSpPr>
            <p:nvPr/>
          </p:nvSpPr>
          <p:spPr bwMode="auto">
            <a:xfrm flipV="1">
              <a:off x="4215" y="1438"/>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0</a:t>
              </a:r>
            </a:p>
          </p:txBody>
        </p:sp>
        <p:sp>
          <p:nvSpPr>
            <p:cNvPr id="86063" name="Rectangle 47"/>
            <p:cNvSpPr>
              <a:spLocks noChangeArrowheads="1"/>
            </p:cNvSpPr>
            <p:nvPr/>
          </p:nvSpPr>
          <p:spPr bwMode="auto">
            <a:xfrm flipV="1">
              <a:off x="4445" y="1438"/>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4" name="Rectangle 48"/>
            <p:cNvSpPr>
              <a:spLocks noChangeArrowheads="1"/>
            </p:cNvSpPr>
            <p:nvPr/>
          </p:nvSpPr>
          <p:spPr bwMode="auto">
            <a:xfrm flipV="1">
              <a:off x="4675" y="1438"/>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5" name="Rectangle 49"/>
            <p:cNvSpPr>
              <a:spLocks noChangeArrowheads="1"/>
            </p:cNvSpPr>
            <p:nvPr/>
          </p:nvSpPr>
          <p:spPr bwMode="auto">
            <a:xfrm flipV="1">
              <a:off x="4906" y="1438"/>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1</a:t>
              </a:r>
            </a:p>
          </p:txBody>
        </p:sp>
        <p:sp>
          <p:nvSpPr>
            <p:cNvPr id="86066" name="Rectangle 50"/>
            <p:cNvSpPr>
              <a:spLocks noChangeArrowheads="1"/>
            </p:cNvSpPr>
            <p:nvPr/>
          </p:nvSpPr>
          <p:spPr bwMode="auto">
            <a:xfrm flipV="1">
              <a:off x="3294" y="1689"/>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7" name="Rectangle 51"/>
            <p:cNvSpPr>
              <a:spLocks noChangeArrowheads="1"/>
            </p:cNvSpPr>
            <p:nvPr/>
          </p:nvSpPr>
          <p:spPr bwMode="auto">
            <a:xfrm flipV="1">
              <a:off x="3524" y="1689"/>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68" name="Rectangle 52"/>
            <p:cNvSpPr>
              <a:spLocks noChangeArrowheads="1"/>
            </p:cNvSpPr>
            <p:nvPr/>
          </p:nvSpPr>
          <p:spPr bwMode="auto">
            <a:xfrm flipV="1">
              <a:off x="3754" y="1689"/>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0</a:t>
              </a:r>
            </a:p>
          </p:txBody>
        </p:sp>
        <p:sp>
          <p:nvSpPr>
            <p:cNvPr id="86069" name="Rectangle 53"/>
            <p:cNvSpPr>
              <a:spLocks noChangeArrowheads="1"/>
            </p:cNvSpPr>
            <p:nvPr/>
          </p:nvSpPr>
          <p:spPr bwMode="auto">
            <a:xfrm flipV="1">
              <a:off x="3984" y="1689"/>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0" name="Rectangle 54"/>
            <p:cNvSpPr>
              <a:spLocks noChangeArrowheads="1"/>
            </p:cNvSpPr>
            <p:nvPr/>
          </p:nvSpPr>
          <p:spPr bwMode="auto">
            <a:xfrm flipV="1">
              <a:off x="4215" y="1689"/>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1" name="Rectangle 55"/>
            <p:cNvSpPr>
              <a:spLocks noChangeArrowheads="1"/>
            </p:cNvSpPr>
            <p:nvPr/>
          </p:nvSpPr>
          <p:spPr bwMode="auto">
            <a:xfrm flipV="1">
              <a:off x="4445" y="1689"/>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2" name="Rectangle 56"/>
            <p:cNvSpPr>
              <a:spLocks noChangeArrowheads="1"/>
            </p:cNvSpPr>
            <p:nvPr/>
          </p:nvSpPr>
          <p:spPr bwMode="auto">
            <a:xfrm flipV="1">
              <a:off x="4675" y="1689"/>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1</a:t>
              </a:r>
            </a:p>
          </p:txBody>
        </p:sp>
        <p:sp>
          <p:nvSpPr>
            <p:cNvPr id="86073" name="Rectangle 57"/>
            <p:cNvSpPr>
              <a:spLocks noChangeArrowheads="1"/>
            </p:cNvSpPr>
            <p:nvPr/>
          </p:nvSpPr>
          <p:spPr bwMode="auto">
            <a:xfrm flipV="1">
              <a:off x="4906" y="1689"/>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4" name="Rectangle 58"/>
            <p:cNvSpPr>
              <a:spLocks noChangeArrowheads="1"/>
            </p:cNvSpPr>
            <p:nvPr/>
          </p:nvSpPr>
          <p:spPr bwMode="auto">
            <a:xfrm flipV="1">
              <a:off x="3294" y="194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5" name="Rectangle 59"/>
            <p:cNvSpPr>
              <a:spLocks noChangeArrowheads="1"/>
            </p:cNvSpPr>
            <p:nvPr/>
          </p:nvSpPr>
          <p:spPr bwMode="auto">
            <a:xfrm flipV="1">
              <a:off x="3524" y="194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6" name="Rectangle 60"/>
            <p:cNvSpPr>
              <a:spLocks noChangeArrowheads="1"/>
            </p:cNvSpPr>
            <p:nvPr/>
          </p:nvSpPr>
          <p:spPr bwMode="auto">
            <a:xfrm flipV="1">
              <a:off x="3754" y="194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7" name="Rectangle 61"/>
            <p:cNvSpPr>
              <a:spLocks noChangeArrowheads="1"/>
            </p:cNvSpPr>
            <p:nvPr/>
          </p:nvSpPr>
          <p:spPr bwMode="auto">
            <a:xfrm flipV="1">
              <a:off x="3984" y="194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78" name="Rectangle 62"/>
            <p:cNvSpPr>
              <a:spLocks noChangeArrowheads="1"/>
            </p:cNvSpPr>
            <p:nvPr/>
          </p:nvSpPr>
          <p:spPr bwMode="auto">
            <a:xfrm flipV="1">
              <a:off x="4215" y="1941"/>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1</a:t>
              </a:r>
            </a:p>
          </p:txBody>
        </p:sp>
        <p:sp>
          <p:nvSpPr>
            <p:cNvPr id="86079" name="Rectangle 63"/>
            <p:cNvSpPr>
              <a:spLocks noChangeArrowheads="1"/>
            </p:cNvSpPr>
            <p:nvPr/>
          </p:nvSpPr>
          <p:spPr bwMode="auto">
            <a:xfrm flipV="1">
              <a:off x="4445" y="1941"/>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rgbClr val="FFFFFF"/>
                  </a:solidFill>
                </a:rPr>
                <a:t>0</a:t>
              </a:r>
            </a:p>
          </p:txBody>
        </p:sp>
        <p:sp>
          <p:nvSpPr>
            <p:cNvPr id="86080" name="Rectangle 64"/>
            <p:cNvSpPr>
              <a:spLocks noChangeArrowheads="1"/>
            </p:cNvSpPr>
            <p:nvPr/>
          </p:nvSpPr>
          <p:spPr bwMode="auto">
            <a:xfrm flipV="1">
              <a:off x="4675" y="194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1" name="Rectangle 65"/>
            <p:cNvSpPr>
              <a:spLocks noChangeArrowheads="1"/>
            </p:cNvSpPr>
            <p:nvPr/>
          </p:nvSpPr>
          <p:spPr bwMode="auto">
            <a:xfrm flipV="1">
              <a:off x="4906" y="194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2" name="Rectangle 66"/>
            <p:cNvSpPr>
              <a:spLocks noChangeArrowheads="1"/>
            </p:cNvSpPr>
            <p:nvPr/>
          </p:nvSpPr>
          <p:spPr bwMode="auto">
            <a:xfrm flipV="1">
              <a:off x="3294"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3" name="Rectangle 67"/>
            <p:cNvSpPr>
              <a:spLocks noChangeArrowheads="1"/>
            </p:cNvSpPr>
            <p:nvPr/>
          </p:nvSpPr>
          <p:spPr bwMode="auto">
            <a:xfrm flipV="1">
              <a:off x="3524"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4" name="Rectangle 68"/>
            <p:cNvSpPr>
              <a:spLocks noChangeArrowheads="1"/>
            </p:cNvSpPr>
            <p:nvPr/>
          </p:nvSpPr>
          <p:spPr bwMode="auto">
            <a:xfrm flipV="1">
              <a:off x="3754"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5" name="Rectangle 69"/>
            <p:cNvSpPr>
              <a:spLocks noChangeArrowheads="1"/>
            </p:cNvSpPr>
            <p:nvPr/>
          </p:nvSpPr>
          <p:spPr bwMode="auto">
            <a:xfrm flipV="1">
              <a:off x="3984"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6" name="Rectangle 70"/>
            <p:cNvSpPr>
              <a:spLocks noChangeArrowheads="1"/>
            </p:cNvSpPr>
            <p:nvPr/>
          </p:nvSpPr>
          <p:spPr bwMode="auto">
            <a:xfrm flipV="1">
              <a:off x="4215"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7" name="Rectangle 71"/>
            <p:cNvSpPr>
              <a:spLocks noChangeArrowheads="1"/>
            </p:cNvSpPr>
            <p:nvPr/>
          </p:nvSpPr>
          <p:spPr bwMode="auto">
            <a:xfrm flipV="1">
              <a:off x="4445"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8" name="Rectangle 72"/>
            <p:cNvSpPr>
              <a:spLocks noChangeArrowheads="1"/>
            </p:cNvSpPr>
            <p:nvPr/>
          </p:nvSpPr>
          <p:spPr bwMode="auto">
            <a:xfrm flipV="1">
              <a:off x="4675"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89" name="Rectangle 73"/>
            <p:cNvSpPr>
              <a:spLocks noChangeArrowheads="1"/>
            </p:cNvSpPr>
            <p:nvPr/>
          </p:nvSpPr>
          <p:spPr bwMode="auto">
            <a:xfrm flipV="1">
              <a:off x="4906" y="219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0" name="Rectangle 74"/>
            <p:cNvSpPr>
              <a:spLocks noChangeArrowheads="1"/>
            </p:cNvSpPr>
            <p:nvPr/>
          </p:nvSpPr>
          <p:spPr bwMode="auto">
            <a:xfrm flipV="1">
              <a:off x="3294"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1" name="Rectangle 75"/>
            <p:cNvSpPr>
              <a:spLocks noChangeArrowheads="1"/>
            </p:cNvSpPr>
            <p:nvPr/>
          </p:nvSpPr>
          <p:spPr bwMode="auto">
            <a:xfrm flipV="1">
              <a:off x="3524"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2" name="Rectangle 76"/>
            <p:cNvSpPr>
              <a:spLocks noChangeArrowheads="1"/>
            </p:cNvSpPr>
            <p:nvPr/>
          </p:nvSpPr>
          <p:spPr bwMode="auto">
            <a:xfrm flipV="1">
              <a:off x="3754"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3" name="Rectangle 77"/>
            <p:cNvSpPr>
              <a:spLocks noChangeArrowheads="1"/>
            </p:cNvSpPr>
            <p:nvPr/>
          </p:nvSpPr>
          <p:spPr bwMode="auto">
            <a:xfrm flipV="1">
              <a:off x="3984"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4" name="Rectangle 78"/>
            <p:cNvSpPr>
              <a:spLocks noChangeArrowheads="1"/>
            </p:cNvSpPr>
            <p:nvPr/>
          </p:nvSpPr>
          <p:spPr bwMode="auto">
            <a:xfrm flipV="1">
              <a:off x="4215"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5" name="Rectangle 79"/>
            <p:cNvSpPr>
              <a:spLocks noChangeArrowheads="1"/>
            </p:cNvSpPr>
            <p:nvPr/>
          </p:nvSpPr>
          <p:spPr bwMode="auto">
            <a:xfrm flipV="1">
              <a:off x="4445"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6" name="Rectangle 80"/>
            <p:cNvSpPr>
              <a:spLocks noChangeArrowheads="1"/>
            </p:cNvSpPr>
            <p:nvPr/>
          </p:nvSpPr>
          <p:spPr bwMode="auto">
            <a:xfrm flipV="1">
              <a:off x="4675"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sp>
          <p:nvSpPr>
            <p:cNvPr id="86097" name="Rectangle 81"/>
            <p:cNvSpPr>
              <a:spLocks noChangeArrowheads="1"/>
            </p:cNvSpPr>
            <p:nvPr/>
          </p:nvSpPr>
          <p:spPr bwMode="auto">
            <a:xfrm flipV="1">
              <a:off x="4906" y="2445"/>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3" name="Group 82"/>
          <p:cNvGrpSpPr>
            <a:grpSpLocks/>
          </p:cNvGrpSpPr>
          <p:nvPr/>
        </p:nvGrpSpPr>
        <p:grpSpPr bwMode="auto">
          <a:xfrm>
            <a:off x="1034966" y="3530379"/>
            <a:ext cx="4176713" cy="3205164"/>
            <a:chOff x="132" y="2165"/>
            <a:chExt cx="2631" cy="2019"/>
          </a:xfrm>
        </p:grpSpPr>
        <p:sp>
          <p:nvSpPr>
            <p:cNvPr id="86099" name="Text Box 83"/>
            <p:cNvSpPr txBox="1">
              <a:spLocks noChangeArrowheads="1"/>
            </p:cNvSpPr>
            <p:nvPr/>
          </p:nvSpPr>
          <p:spPr bwMode="auto">
            <a:xfrm>
              <a:off x="141" y="2165"/>
              <a:ext cx="1201"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d</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g</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k</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1</a:t>
              </a:r>
              <a:endParaRPr lang="en-US" sz="1800">
                <a:solidFill>
                  <a:srgbClr val="000000"/>
                </a:solidFill>
                <a:latin typeface="Times New Roman" charset="0"/>
              </a:endParaRPr>
            </a:p>
          </p:txBody>
        </p:sp>
        <p:sp>
          <p:nvSpPr>
            <p:cNvPr id="86100" name="Text Box 84"/>
            <p:cNvSpPr txBox="1">
              <a:spLocks noChangeArrowheads="1"/>
            </p:cNvSpPr>
            <p:nvPr/>
          </p:nvSpPr>
          <p:spPr bwMode="auto">
            <a:xfrm>
              <a:off x="141" y="2364"/>
              <a:ext cx="1807"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dirty="0">
                  <a:solidFill>
                    <a:srgbClr val="000000"/>
                  </a:solidFill>
                  <a:latin typeface="Times New Roman" charset="0"/>
                </a:rPr>
                <a:t>a</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b</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d</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h</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i</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j</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k</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o</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1</a:t>
              </a:r>
              <a:endParaRPr lang="en-US" sz="1800" dirty="0">
                <a:solidFill>
                  <a:srgbClr val="000000"/>
                </a:solidFill>
                <a:latin typeface="Times New Roman" charset="0"/>
              </a:endParaRPr>
            </a:p>
          </p:txBody>
        </p:sp>
        <p:sp>
          <p:nvSpPr>
            <p:cNvPr id="86101" name="Text Box 85"/>
            <p:cNvSpPr txBox="1">
              <a:spLocks noChangeArrowheads="1"/>
            </p:cNvSpPr>
            <p:nvPr/>
          </p:nvSpPr>
          <p:spPr bwMode="auto">
            <a:xfrm>
              <a:off x="141" y="2562"/>
              <a:ext cx="1193"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c</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d</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j</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k</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2" name="Text Box 86"/>
            <p:cNvSpPr txBox="1">
              <a:spLocks noChangeArrowheads="1"/>
            </p:cNvSpPr>
            <p:nvPr/>
          </p:nvSpPr>
          <p:spPr bwMode="auto">
            <a:xfrm>
              <a:off x="141" y="2761"/>
              <a:ext cx="1839"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a</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c</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g</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h</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n</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o</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3" name="Text Box 87"/>
            <p:cNvSpPr txBox="1">
              <a:spLocks noChangeArrowheads="1"/>
            </p:cNvSpPr>
            <p:nvPr/>
          </p:nvSpPr>
          <p:spPr bwMode="auto">
            <a:xfrm>
              <a:off x="141" y="2959"/>
              <a:ext cx="1831"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c</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g</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m</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p</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4" name="Text Box 88"/>
            <p:cNvSpPr txBox="1">
              <a:spLocks noChangeArrowheads="1"/>
            </p:cNvSpPr>
            <p:nvPr/>
          </p:nvSpPr>
          <p:spPr bwMode="auto">
            <a:xfrm>
              <a:off x="141" y="3158"/>
              <a:ext cx="2622"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a</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d</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h</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k</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l</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m</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o</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s</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v</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1</a:t>
              </a:r>
              <a:endParaRPr lang="en-US" sz="1800">
                <a:solidFill>
                  <a:srgbClr val="000000"/>
                </a:solidFill>
                <a:latin typeface="Times New Roman" charset="0"/>
              </a:endParaRPr>
            </a:p>
          </p:txBody>
        </p:sp>
        <p:sp>
          <p:nvSpPr>
            <p:cNvPr id="86105" name="Text Box 89"/>
            <p:cNvSpPr txBox="1">
              <a:spLocks noChangeArrowheads="1"/>
            </p:cNvSpPr>
            <p:nvPr/>
          </p:nvSpPr>
          <p:spPr bwMode="auto">
            <a:xfrm>
              <a:off x="141" y="3356"/>
              <a:ext cx="935"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j</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l</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6" name="Text Box 90"/>
            <p:cNvSpPr txBox="1">
              <a:spLocks noChangeArrowheads="1"/>
            </p:cNvSpPr>
            <p:nvPr/>
          </p:nvSpPr>
          <p:spPr bwMode="auto">
            <a:xfrm>
              <a:off x="141" y="3555"/>
              <a:ext cx="1613"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dirty="0">
                  <a:solidFill>
                    <a:srgbClr val="000000"/>
                  </a:solidFill>
                  <a:latin typeface="Times New Roman" charset="0"/>
                </a:rPr>
                <a:t>a</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c</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f</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m</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n</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r</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t</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1</a:t>
              </a:r>
              <a:endParaRPr lang="en-US" sz="1800" dirty="0">
                <a:solidFill>
                  <a:srgbClr val="000000"/>
                </a:solidFill>
                <a:latin typeface="Times New Roman" charset="0"/>
              </a:endParaRPr>
            </a:p>
          </p:txBody>
        </p:sp>
        <p:sp>
          <p:nvSpPr>
            <p:cNvPr id="86107" name="Text Box 91"/>
            <p:cNvSpPr txBox="1">
              <a:spLocks noChangeArrowheads="1"/>
            </p:cNvSpPr>
            <p:nvPr/>
          </p:nvSpPr>
          <p:spPr bwMode="auto">
            <a:xfrm>
              <a:off x="132" y="3753"/>
              <a:ext cx="790" cy="233"/>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pl-PL" sz="1800" i="1" dirty="0" err="1">
                  <a:solidFill>
                    <a:srgbClr val="000000"/>
                  </a:solidFill>
                  <a:latin typeface="Times New Roman" charset="0"/>
                </a:rPr>
                <a:t>c</a:t>
              </a:r>
              <a:r>
                <a:rPr lang="pl-PL" sz="1800" dirty="0">
                  <a:solidFill>
                    <a:srgbClr val="000000"/>
                  </a:solidFill>
                  <a:latin typeface="Times New Roman" charset="0"/>
                </a:rPr>
                <a:t> </a:t>
              </a:r>
              <a:r>
                <a:rPr lang="pl-PL" sz="1400"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g</a:t>
              </a:r>
              <a:r>
                <a:rPr lang="pl-PL" sz="1800" dirty="0">
                  <a:solidFill>
                    <a:srgbClr val="000000"/>
                  </a:solidFill>
                  <a:latin typeface="Times New Roman" charset="0"/>
                </a:rPr>
                <a:t> </a:t>
              </a:r>
              <a:r>
                <a:rPr lang="pl-PL" sz="1400"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l</a:t>
              </a:r>
              <a:r>
                <a:rPr lang="pl-PL" sz="1800" dirty="0">
                  <a:solidFill>
                    <a:srgbClr val="000000"/>
                  </a:solidFill>
                  <a:latin typeface="Times New Roman" charset="0"/>
                </a:rPr>
                <a:t> </a:t>
              </a:r>
              <a:r>
                <a:rPr lang="pl-PL" sz="1400" dirty="0">
                  <a:solidFill>
                    <a:srgbClr val="000000"/>
                  </a:solidFill>
                  <a:latin typeface="Times New Roman" charset="0"/>
                </a:rPr>
                <a:t>=</a:t>
              </a:r>
              <a:r>
                <a:rPr lang="pl-PL" sz="1800" dirty="0">
                  <a:solidFill>
                    <a:srgbClr val="000000"/>
                  </a:solidFill>
                  <a:latin typeface="Times New Roman" charset="0"/>
                </a:rPr>
                <a:t> 1</a:t>
              </a:r>
              <a:endParaRPr lang="en-US" sz="1800" dirty="0">
                <a:solidFill>
                  <a:srgbClr val="000000"/>
                </a:solidFill>
                <a:latin typeface="Times New Roman" charset="0"/>
              </a:endParaRPr>
            </a:p>
          </p:txBody>
        </p:sp>
        <p:sp>
          <p:nvSpPr>
            <p:cNvPr id="86108" name="Text Box 92"/>
            <p:cNvSpPr txBox="1">
              <a:spLocks noChangeArrowheads="1"/>
            </p:cNvSpPr>
            <p:nvPr/>
          </p:nvSpPr>
          <p:spPr bwMode="auto">
            <a:xfrm>
              <a:off x="141" y="3951"/>
              <a:ext cx="1210" cy="233"/>
            </a:xfrm>
            <a:prstGeom prst="rect">
              <a:avLst/>
            </a:prstGeom>
            <a:noFill/>
            <a:ln w="9525">
              <a:noFill/>
              <a:miter lim="800000"/>
              <a:headEnd/>
              <a:tailEnd/>
            </a:ln>
            <a:effectLst/>
          </p:spPr>
          <p:txBody>
            <a:bodyPr wrap="none" anchor="ctr">
              <a:prstTxWarp prst="textNoShape">
                <a:avLst/>
              </a:prstTxWarp>
              <a:spAutoFit/>
            </a:bodyPr>
            <a:lstStyle/>
            <a:p>
              <a:pPr eaLnBrk="0" hangingPunct="0"/>
              <a:r>
                <a:rPr lang="pl-PL" sz="1800" i="1">
                  <a:solidFill>
                    <a:srgbClr val="000000"/>
                  </a:solidFill>
                  <a:latin typeface="Times New Roman" charset="0"/>
                </a:rPr>
                <a:t>a</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n</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en-GB" sz="1800">
                  <a:solidFill>
                    <a:srgbClr val="000000"/>
                  </a:solidFill>
                  <a:latin typeface="Times New Roman" charset="0"/>
                </a:rPr>
                <a:t>0</a:t>
              </a:r>
              <a:endParaRPr lang="en-US" sz="1800">
                <a:solidFill>
                  <a:srgbClr val="000000"/>
                </a:solidFill>
                <a:latin typeface="Times New Roman" charset="0"/>
              </a:endParaRPr>
            </a:p>
          </p:txBody>
        </p:sp>
      </p:grpSp>
      <p:grpSp>
        <p:nvGrpSpPr>
          <p:cNvPr id="4" name="Group 93"/>
          <p:cNvGrpSpPr>
            <a:grpSpLocks/>
          </p:cNvGrpSpPr>
          <p:nvPr/>
        </p:nvGrpSpPr>
        <p:grpSpPr bwMode="auto">
          <a:xfrm>
            <a:off x="1107385" y="2120679"/>
            <a:ext cx="2882900" cy="944563"/>
            <a:chOff x="542" y="1277"/>
            <a:chExt cx="1816" cy="595"/>
          </a:xfrm>
          <a:solidFill>
            <a:srgbClr val="FFFFFF"/>
          </a:solidFill>
        </p:grpSpPr>
        <p:grpSp>
          <p:nvGrpSpPr>
            <p:cNvPr id="5" name="Group 94"/>
            <p:cNvGrpSpPr>
              <a:grpSpLocks/>
            </p:cNvGrpSpPr>
            <p:nvPr/>
          </p:nvGrpSpPr>
          <p:grpSpPr bwMode="auto">
            <a:xfrm>
              <a:off x="542" y="1673"/>
              <a:ext cx="1816" cy="199"/>
              <a:chOff x="534" y="1201"/>
              <a:chExt cx="1816" cy="199"/>
            </a:xfrm>
            <a:grpFill/>
          </p:grpSpPr>
          <p:sp>
            <p:nvSpPr>
              <p:cNvPr id="86111" name="Rectangle 95"/>
              <p:cNvSpPr>
                <a:spLocks noChangeArrowheads="1"/>
              </p:cNvSpPr>
              <p:nvPr/>
            </p:nvSpPr>
            <p:spPr bwMode="auto">
              <a:xfrm flipV="1">
                <a:off x="53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o</a:t>
                </a:r>
              </a:p>
            </p:txBody>
          </p:sp>
          <p:sp>
            <p:nvSpPr>
              <p:cNvPr id="86112" name="Rectangle 96"/>
              <p:cNvSpPr>
                <a:spLocks noChangeArrowheads="1"/>
              </p:cNvSpPr>
              <p:nvPr/>
            </p:nvSpPr>
            <p:spPr bwMode="auto">
              <a:xfrm flipV="1">
                <a:off x="76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m</a:t>
                </a:r>
              </a:p>
            </p:txBody>
          </p:sp>
          <p:sp>
            <p:nvSpPr>
              <p:cNvPr id="86113" name="Rectangle 97"/>
              <p:cNvSpPr>
                <a:spLocks noChangeArrowheads="1"/>
              </p:cNvSpPr>
              <p:nvPr/>
            </p:nvSpPr>
            <p:spPr bwMode="auto">
              <a:xfrm flipV="1">
                <a:off x="99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k</a:t>
                </a:r>
              </a:p>
            </p:txBody>
          </p:sp>
          <p:sp>
            <p:nvSpPr>
              <p:cNvPr id="86114" name="Rectangle 98"/>
              <p:cNvSpPr>
                <a:spLocks noChangeArrowheads="1"/>
              </p:cNvSpPr>
              <p:nvPr/>
            </p:nvSpPr>
            <p:spPr bwMode="auto">
              <a:xfrm flipV="1">
                <a:off x="122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i</a:t>
                </a:r>
              </a:p>
            </p:txBody>
          </p:sp>
          <p:sp>
            <p:nvSpPr>
              <p:cNvPr id="86115" name="Rectangle 99"/>
              <p:cNvSpPr>
                <a:spLocks noChangeArrowheads="1"/>
              </p:cNvSpPr>
              <p:nvPr/>
            </p:nvSpPr>
            <p:spPr bwMode="auto">
              <a:xfrm flipV="1">
                <a:off x="1455"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g</a:t>
                </a:r>
              </a:p>
            </p:txBody>
          </p:sp>
          <p:sp>
            <p:nvSpPr>
              <p:cNvPr id="86116" name="Rectangle 100"/>
              <p:cNvSpPr>
                <a:spLocks noChangeArrowheads="1"/>
              </p:cNvSpPr>
              <p:nvPr/>
            </p:nvSpPr>
            <p:spPr bwMode="auto">
              <a:xfrm flipV="1">
                <a:off x="1685"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e</a:t>
                </a:r>
              </a:p>
            </p:txBody>
          </p:sp>
          <p:sp>
            <p:nvSpPr>
              <p:cNvPr id="86117" name="Rectangle 101"/>
              <p:cNvSpPr>
                <a:spLocks noChangeArrowheads="1"/>
              </p:cNvSpPr>
              <p:nvPr/>
            </p:nvSpPr>
            <p:spPr bwMode="auto">
              <a:xfrm flipV="1">
                <a:off x="1915"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c</a:t>
                </a:r>
              </a:p>
            </p:txBody>
          </p:sp>
          <p:sp>
            <p:nvSpPr>
              <p:cNvPr id="86118" name="Rectangle 102"/>
              <p:cNvSpPr>
                <a:spLocks noChangeArrowheads="1"/>
              </p:cNvSpPr>
              <p:nvPr/>
            </p:nvSpPr>
            <p:spPr bwMode="auto">
              <a:xfrm flipV="1">
                <a:off x="2146"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a</a:t>
                </a:r>
              </a:p>
            </p:txBody>
          </p:sp>
        </p:grpSp>
        <p:grpSp>
          <p:nvGrpSpPr>
            <p:cNvPr id="6" name="Group 103"/>
            <p:cNvGrpSpPr>
              <a:grpSpLocks/>
            </p:cNvGrpSpPr>
            <p:nvPr/>
          </p:nvGrpSpPr>
          <p:grpSpPr bwMode="auto">
            <a:xfrm>
              <a:off x="542" y="1277"/>
              <a:ext cx="1816" cy="199"/>
              <a:chOff x="534" y="1453"/>
              <a:chExt cx="1816" cy="199"/>
            </a:xfrm>
            <a:grpFill/>
          </p:grpSpPr>
          <p:sp>
            <p:nvSpPr>
              <p:cNvPr id="86120" name="Rectangle 104"/>
              <p:cNvSpPr>
                <a:spLocks noChangeArrowheads="1"/>
              </p:cNvSpPr>
              <p:nvPr/>
            </p:nvSpPr>
            <p:spPr bwMode="auto">
              <a:xfrm flipV="1">
                <a:off x="53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p</a:t>
                </a:r>
              </a:p>
            </p:txBody>
          </p:sp>
          <p:sp>
            <p:nvSpPr>
              <p:cNvPr id="86121" name="Rectangle 105"/>
              <p:cNvSpPr>
                <a:spLocks noChangeArrowheads="1"/>
              </p:cNvSpPr>
              <p:nvPr/>
            </p:nvSpPr>
            <p:spPr bwMode="auto">
              <a:xfrm flipV="1">
                <a:off x="76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n</a:t>
                </a:r>
              </a:p>
            </p:txBody>
          </p:sp>
          <p:sp>
            <p:nvSpPr>
              <p:cNvPr id="86122" name="Rectangle 106"/>
              <p:cNvSpPr>
                <a:spLocks noChangeArrowheads="1"/>
              </p:cNvSpPr>
              <p:nvPr/>
            </p:nvSpPr>
            <p:spPr bwMode="auto">
              <a:xfrm flipV="1">
                <a:off x="99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l</a:t>
                </a:r>
              </a:p>
            </p:txBody>
          </p:sp>
          <p:sp>
            <p:nvSpPr>
              <p:cNvPr id="86123" name="Rectangle 107"/>
              <p:cNvSpPr>
                <a:spLocks noChangeArrowheads="1"/>
              </p:cNvSpPr>
              <p:nvPr/>
            </p:nvSpPr>
            <p:spPr bwMode="auto">
              <a:xfrm flipV="1">
                <a:off x="122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j</a:t>
                </a:r>
              </a:p>
            </p:txBody>
          </p:sp>
          <p:sp>
            <p:nvSpPr>
              <p:cNvPr id="86124" name="Rectangle 108"/>
              <p:cNvSpPr>
                <a:spLocks noChangeArrowheads="1"/>
              </p:cNvSpPr>
              <p:nvPr/>
            </p:nvSpPr>
            <p:spPr bwMode="auto">
              <a:xfrm flipV="1">
                <a:off x="1455"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h</a:t>
                </a:r>
              </a:p>
            </p:txBody>
          </p:sp>
          <p:sp>
            <p:nvSpPr>
              <p:cNvPr id="86125" name="Rectangle 109"/>
              <p:cNvSpPr>
                <a:spLocks noChangeArrowheads="1"/>
              </p:cNvSpPr>
              <p:nvPr/>
            </p:nvSpPr>
            <p:spPr bwMode="auto">
              <a:xfrm flipV="1">
                <a:off x="1685"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f</a:t>
                </a:r>
              </a:p>
            </p:txBody>
          </p:sp>
          <p:sp>
            <p:nvSpPr>
              <p:cNvPr id="86126" name="Rectangle 110"/>
              <p:cNvSpPr>
                <a:spLocks noChangeArrowheads="1"/>
              </p:cNvSpPr>
              <p:nvPr/>
            </p:nvSpPr>
            <p:spPr bwMode="auto">
              <a:xfrm flipV="1">
                <a:off x="1915"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d</a:t>
                </a:r>
              </a:p>
            </p:txBody>
          </p:sp>
          <p:sp>
            <p:nvSpPr>
              <p:cNvPr id="86127" name="Rectangle 111"/>
              <p:cNvSpPr>
                <a:spLocks noChangeArrowheads="1"/>
              </p:cNvSpPr>
              <p:nvPr/>
            </p:nvSpPr>
            <p:spPr bwMode="auto">
              <a:xfrm flipV="1">
                <a:off x="2146"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b</a:t>
                </a:r>
              </a:p>
            </p:txBody>
          </p:sp>
        </p:grpSp>
      </p:grpSp>
      <p:sp>
        <p:nvSpPr>
          <p:cNvPr id="86131" name="Freeform 115"/>
          <p:cNvSpPr>
            <a:spLocks/>
          </p:cNvSpPr>
          <p:nvPr/>
        </p:nvSpPr>
        <p:spPr bwMode="auto">
          <a:xfrm>
            <a:off x="3767666" y="2963640"/>
            <a:ext cx="4373033" cy="2959100"/>
          </a:xfrm>
          <a:custGeom>
            <a:avLst/>
            <a:gdLst/>
            <a:ahLst/>
            <a:cxnLst>
              <a:cxn ang="0">
                <a:pos x="3488" y="0"/>
              </a:cxn>
              <a:cxn ang="0">
                <a:pos x="3488" y="2016"/>
              </a:cxn>
              <a:cxn ang="0">
                <a:pos x="0" y="2016"/>
              </a:cxn>
            </a:cxnLst>
            <a:rect l="0" t="0" r="r" b="b"/>
            <a:pathLst>
              <a:path w="3488" h="2016">
                <a:moveTo>
                  <a:pt x="3488" y="0"/>
                </a:moveTo>
                <a:lnTo>
                  <a:pt x="3488" y="2016"/>
                </a:lnTo>
                <a:lnTo>
                  <a:pt x="0" y="2016"/>
                </a:lnTo>
              </a:path>
            </a:pathLst>
          </a:custGeom>
          <a:noFill/>
          <a:ln w="9525">
            <a:solidFill>
              <a:schemeClr val="tx1"/>
            </a:solidFill>
            <a:round/>
            <a:headEnd type="diamond" w="med" len="med"/>
            <a:tailEnd type="triangle" w="med" len="med"/>
          </a:ln>
          <a:effectLst/>
        </p:spPr>
        <p:txBody>
          <a:bodyPr>
            <a:prstTxWarp prst="textNoShape">
              <a:avLst/>
            </a:prstTxWarp>
          </a:bodyPr>
          <a:lstStyle/>
          <a:p>
            <a:endParaRPr lang="en-US">
              <a:solidFill>
                <a:srgbClr val="000000"/>
              </a:solidFill>
            </a:endParaRPr>
          </a:p>
        </p:txBody>
      </p:sp>
      <p:sp>
        <p:nvSpPr>
          <p:cNvPr id="86132" name="Freeform 116"/>
          <p:cNvSpPr>
            <a:spLocks/>
          </p:cNvSpPr>
          <p:nvPr/>
        </p:nvSpPr>
        <p:spPr bwMode="auto">
          <a:xfrm>
            <a:off x="2870200" y="2963640"/>
            <a:ext cx="3810000" cy="2667000"/>
          </a:xfrm>
          <a:custGeom>
            <a:avLst/>
            <a:gdLst/>
            <a:ahLst/>
            <a:cxnLst>
              <a:cxn ang="0">
                <a:pos x="3488" y="0"/>
              </a:cxn>
              <a:cxn ang="0">
                <a:pos x="3488" y="2016"/>
              </a:cxn>
              <a:cxn ang="0">
                <a:pos x="0" y="2016"/>
              </a:cxn>
            </a:cxnLst>
            <a:rect l="0" t="0" r="r" b="b"/>
            <a:pathLst>
              <a:path w="3488" h="2016">
                <a:moveTo>
                  <a:pt x="3488" y="0"/>
                </a:moveTo>
                <a:lnTo>
                  <a:pt x="3488" y="2016"/>
                </a:lnTo>
                <a:lnTo>
                  <a:pt x="0" y="2016"/>
                </a:lnTo>
              </a:path>
            </a:pathLst>
          </a:custGeom>
          <a:noFill/>
          <a:ln w="9525">
            <a:solidFill>
              <a:schemeClr val="tx1"/>
            </a:solidFill>
            <a:round/>
            <a:headEnd type="diamond" w="med" len="med"/>
            <a:tailEnd type="triangle" w="med" len="med"/>
          </a:ln>
          <a:effectLst/>
        </p:spPr>
        <p:txBody>
          <a:bodyPr>
            <a:prstTxWarp prst="textNoShape">
              <a:avLst/>
            </a:prstTxWarp>
          </a:bodyPr>
          <a:lstStyle/>
          <a:p>
            <a:endParaRPr lang="en-US">
              <a:solidFill>
                <a:srgbClr val="000000"/>
              </a:solidFill>
            </a:endParaRPr>
          </a:p>
        </p:txBody>
      </p:sp>
      <p:sp>
        <p:nvSpPr>
          <p:cNvPr id="118" name="AutoShape 76"/>
          <p:cNvSpPr>
            <a:spLocks noChangeArrowheads="1"/>
          </p:cNvSpPr>
          <p:nvPr/>
        </p:nvSpPr>
        <p:spPr bwMode="auto">
          <a:xfrm rot="5400000" flipH="1">
            <a:off x="3465910" y="2420319"/>
            <a:ext cx="3120232"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3"/>
          <p:cNvGrpSpPr>
            <a:grpSpLocks/>
          </p:cNvGrpSpPr>
          <p:nvPr/>
        </p:nvGrpSpPr>
        <p:grpSpPr bwMode="auto">
          <a:xfrm>
            <a:off x="1107385" y="2746957"/>
            <a:ext cx="2882900" cy="315912"/>
            <a:chOff x="534" y="1201"/>
            <a:chExt cx="1816" cy="199"/>
          </a:xfrm>
          <a:solidFill>
            <a:srgbClr val="FFFFFF"/>
          </a:solidFill>
        </p:grpSpPr>
        <p:sp>
          <p:nvSpPr>
            <p:cNvPr id="184" name="Rectangle 94"/>
            <p:cNvSpPr>
              <a:spLocks noChangeArrowheads="1"/>
            </p:cNvSpPr>
            <p:nvPr/>
          </p:nvSpPr>
          <p:spPr bwMode="auto">
            <a:xfrm flipV="1">
              <a:off x="53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5" name="Rectangle 95"/>
            <p:cNvSpPr>
              <a:spLocks noChangeArrowheads="1"/>
            </p:cNvSpPr>
            <p:nvPr/>
          </p:nvSpPr>
          <p:spPr bwMode="auto">
            <a:xfrm flipV="1">
              <a:off x="76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6" name="Rectangle 96"/>
            <p:cNvSpPr>
              <a:spLocks noChangeArrowheads="1"/>
            </p:cNvSpPr>
            <p:nvPr/>
          </p:nvSpPr>
          <p:spPr bwMode="auto">
            <a:xfrm flipV="1">
              <a:off x="99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7" name="Rectangle 97"/>
            <p:cNvSpPr>
              <a:spLocks noChangeArrowheads="1"/>
            </p:cNvSpPr>
            <p:nvPr/>
          </p:nvSpPr>
          <p:spPr bwMode="auto">
            <a:xfrm flipV="1">
              <a:off x="1224"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8" name="Rectangle 98"/>
            <p:cNvSpPr>
              <a:spLocks noChangeArrowheads="1"/>
            </p:cNvSpPr>
            <p:nvPr/>
          </p:nvSpPr>
          <p:spPr bwMode="auto">
            <a:xfrm flipV="1">
              <a:off x="1455"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9" name="Rectangle 99"/>
            <p:cNvSpPr>
              <a:spLocks noChangeArrowheads="1"/>
            </p:cNvSpPr>
            <p:nvPr/>
          </p:nvSpPr>
          <p:spPr bwMode="auto">
            <a:xfrm flipV="1">
              <a:off x="1685"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90" name="Rectangle 100"/>
            <p:cNvSpPr>
              <a:spLocks noChangeArrowheads="1"/>
            </p:cNvSpPr>
            <p:nvPr/>
          </p:nvSpPr>
          <p:spPr bwMode="auto">
            <a:xfrm flipV="1">
              <a:off x="1915"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91" name="Rectangle 101"/>
            <p:cNvSpPr>
              <a:spLocks noChangeArrowheads="1"/>
            </p:cNvSpPr>
            <p:nvPr/>
          </p:nvSpPr>
          <p:spPr bwMode="auto">
            <a:xfrm flipV="1">
              <a:off x="2146" y="1201"/>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grpSp>
      <p:grpSp>
        <p:nvGrpSpPr>
          <p:cNvPr id="192" name="Group 102"/>
          <p:cNvGrpSpPr>
            <a:grpSpLocks/>
          </p:cNvGrpSpPr>
          <p:nvPr/>
        </p:nvGrpSpPr>
        <p:grpSpPr bwMode="auto">
          <a:xfrm>
            <a:off x="1107385" y="2118307"/>
            <a:ext cx="2882900" cy="315912"/>
            <a:chOff x="534" y="1453"/>
            <a:chExt cx="1816" cy="199"/>
          </a:xfrm>
          <a:solidFill>
            <a:srgbClr val="FFFFFF"/>
          </a:solidFill>
        </p:grpSpPr>
        <p:sp>
          <p:nvSpPr>
            <p:cNvPr id="193" name="Rectangle 103"/>
            <p:cNvSpPr>
              <a:spLocks noChangeArrowheads="1"/>
            </p:cNvSpPr>
            <p:nvPr/>
          </p:nvSpPr>
          <p:spPr bwMode="auto">
            <a:xfrm flipV="1">
              <a:off x="53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94" name="Rectangle 104"/>
            <p:cNvSpPr>
              <a:spLocks noChangeArrowheads="1"/>
            </p:cNvSpPr>
            <p:nvPr/>
          </p:nvSpPr>
          <p:spPr bwMode="auto">
            <a:xfrm flipV="1">
              <a:off x="76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95" name="Rectangle 105"/>
            <p:cNvSpPr>
              <a:spLocks noChangeArrowheads="1"/>
            </p:cNvSpPr>
            <p:nvPr/>
          </p:nvSpPr>
          <p:spPr bwMode="auto">
            <a:xfrm flipV="1">
              <a:off x="99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96" name="Rectangle 106"/>
            <p:cNvSpPr>
              <a:spLocks noChangeArrowheads="1"/>
            </p:cNvSpPr>
            <p:nvPr/>
          </p:nvSpPr>
          <p:spPr bwMode="auto">
            <a:xfrm flipV="1">
              <a:off x="1224"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97" name="Rectangle 107"/>
            <p:cNvSpPr>
              <a:spLocks noChangeArrowheads="1"/>
            </p:cNvSpPr>
            <p:nvPr/>
          </p:nvSpPr>
          <p:spPr bwMode="auto">
            <a:xfrm flipV="1">
              <a:off x="1455"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98" name="Rectangle 108"/>
            <p:cNvSpPr>
              <a:spLocks noChangeArrowheads="1"/>
            </p:cNvSpPr>
            <p:nvPr/>
          </p:nvSpPr>
          <p:spPr bwMode="auto">
            <a:xfrm flipV="1">
              <a:off x="1685"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99" name="Rectangle 109"/>
            <p:cNvSpPr>
              <a:spLocks noChangeArrowheads="1"/>
            </p:cNvSpPr>
            <p:nvPr/>
          </p:nvSpPr>
          <p:spPr bwMode="auto">
            <a:xfrm flipV="1">
              <a:off x="1915"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200" name="Rectangle 110"/>
            <p:cNvSpPr>
              <a:spLocks noChangeArrowheads="1"/>
            </p:cNvSpPr>
            <p:nvPr/>
          </p:nvSpPr>
          <p:spPr bwMode="auto">
            <a:xfrm flipV="1">
              <a:off x="2146" y="1453"/>
              <a:ext cx="204" cy="199"/>
            </a:xfrm>
            <a:prstGeom prst="rect">
              <a:avLst/>
            </a:prstGeom>
            <a:grp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grpSp>
      <p:grpSp>
        <p:nvGrpSpPr>
          <p:cNvPr id="115" name="Group 17"/>
          <p:cNvGrpSpPr>
            <a:grpSpLocks/>
          </p:cNvGrpSpPr>
          <p:nvPr/>
        </p:nvGrpSpPr>
        <p:grpSpPr bwMode="auto">
          <a:xfrm>
            <a:off x="5788025" y="1048332"/>
            <a:ext cx="2882900" cy="3113087"/>
            <a:chOff x="3294" y="683"/>
            <a:chExt cx="1816" cy="1961"/>
          </a:xfrm>
        </p:grpSpPr>
        <p:sp>
          <p:nvSpPr>
            <p:cNvPr id="119" name="Rectangle 18"/>
            <p:cNvSpPr>
              <a:spLocks noChangeArrowheads="1"/>
            </p:cNvSpPr>
            <p:nvPr/>
          </p:nvSpPr>
          <p:spPr bwMode="auto">
            <a:xfrm flipV="1">
              <a:off x="3294" y="68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20" name="Rectangle 19"/>
            <p:cNvSpPr>
              <a:spLocks noChangeArrowheads="1"/>
            </p:cNvSpPr>
            <p:nvPr/>
          </p:nvSpPr>
          <p:spPr bwMode="auto">
            <a:xfrm flipV="1">
              <a:off x="3524" y="68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21" name="Rectangle 20"/>
            <p:cNvSpPr>
              <a:spLocks noChangeArrowheads="1"/>
            </p:cNvSpPr>
            <p:nvPr/>
          </p:nvSpPr>
          <p:spPr bwMode="auto">
            <a:xfrm flipV="1">
              <a:off x="3754" y="68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22" name="Rectangle 21"/>
            <p:cNvSpPr>
              <a:spLocks noChangeArrowheads="1"/>
            </p:cNvSpPr>
            <p:nvPr/>
          </p:nvSpPr>
          <p:spPr bwMode="auto">
            <a:xfrm flipV="1">
              <a:off x="3984" y="68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23" name="Rectangle 22"/>
            <p:cNvSpPr>
              <a:spLocks noChangeArrowheads="1"/>
            </p:cNvSpPr>
            <p:nvPr/>
          </p:nvSpPr>
          <p:spPr bwMode="auto">
            <a:xfrm flipV="1">
              <a:off x="4215" y="68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24" name="Rectangle 23"/>
            <p:cNvSpPr>
              <a:spLocks noChangeArrowheads="1"/>
            </p:cNvSpPr>
            <p:nvPr/>
          </p:nvSpPr>
          <p:spPr bwMode="auto">
            <a:xfrm flipV="1">
              <a:off x="4445" y="68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25" name="Rectangle 24"/>
            <p:cNvSpPr>
              <a:spLocks noChangeArrowheads="1"/>
            </p:cNvSpPr>
            <p:nvPr/>
          </p:nvSpPr>
          <p:spPr bwMode="auto">
            <a:xfrm flipV="1">
              <a:off x="4675" y="68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26" name="Rectangle 25"/>
            <p:cNvSpPr>
              <a:spLocks noChangeArrowheads="1"/>
            </p:cNvSpPr>
            <p:nvPr/>
          </p:nvSpPr>
          <p:spPr bwMode="auto">
            <a:xfrm flipV="1">
              <a:off x="4906" y="68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27" name="Rectangle 26"/>
            <p:cNvSpPr>
              <a:spLocks noChangeArrowheads="1"/>
            </p:cNvSpPr>
            <p:nvPr/>
          </p:nvSpPr>
          <p:spPr bwMode="auto">
            <a:xfrm flipV="1">
              <a:off x="3294" y="934"/>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28" name="Rectangle 27"/>
            <p:cNvSpPr>
              <a:spLocks noChangeArrowheads="1"/>
            </p:cNvSpPr>
            <p:nvPr/>
          </p:nvSpPr>
          <p:spPr bwMode="auto">
            <a:xfrm flipV="1">
              <a:off x="3524" y="934"/>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29" name="Rectangle 28"/>
            <p:cNvSpPr>
              <a:spLocks noChangeArrowheads="1"/>
            </p:cNvSpPr>
            <p:nvPr/>
          </p:nvSpPr>
          <p:spPr bwMode="auto">
            <a:xfrm flipV="1">
              <a:off x="3754" y="934"/>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1</a:t>
              </a:r>
            </a:p>
          </p:txBody>
        </p:sp>
        <p:sp>
          <p:nvSpPr>
            <p:cNvPr id="130" name="Rectangle 29"/>
            <p:cNvSpPr>
              <a:spLocks noChangeArrowheads="1"/>
            </p:cNvSpPr>
            <p:nvPr/>
          </p:nvSpPr>
          <p:spPr bwMode="auto">
            <a:xfrm flipV="1">
              <a:off x="3984" y="934"/>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1" name="Rectangle 30"/>
            <p:cNvSpPr>
              <a:spLocks noChangeArrowheads="1"/>
            </p:cNvSpPr>
            <p:nvPr/>
          </p:nvSpPr>
          <p:spPr bwMode="auto">
            <a:xfrm flipV="1">
              <a:off x="4215" y="934"/>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1</a:t>
              </a:r>
            </a:p>
          </p:txBody>
        </p:sp>
        <p:sp>
          <p:nvSpPr>
            <p:cNvPr id="132" name="Rectangle 31"/>
            <p:cNvSpPr>
              <a:spLocks noChangeArrowheads="1"/>
            </p:cNvSpPr>
            <p:nvPr/>
          </p:nvSpPr>
          <p:spPr bwMode="auto">
            <a:xfrm flipV="1">
              <a:off x="4445" y="934"/>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3" name="Rectangle 32"/>
            <p:cNvSpPr>
              <a:spLocks noChangeArrowheads="1"/>
            </p:cNvSpPr>
            <p:nvPr/>
          </p:nvSpPr>
          <p:spPr bwMode="auto">
            <a:xfrm flipV="1">
              <a:off x="4675" y="934"/>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4" name="Rectangle 33"/>
            <p:cNvSpPr>
              <a:spLocks noChangeArrowheads="1"/>
            </p:cNvSpPr>
            <p:nvPr/>
          </p:nvSpPr>
          <p:spPr bwMode="auto">
            <a:xfrm flipV="1">
              <a:off x="4906" y="934"/>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5" name="Rectangle 34"/>
            <p:cNvSpPr>
              <a:spLocks noChangeArrowheads="1"/>
            </p:cNvSpPr>
            <p:nvPr/>
          </p:nvSpPr>
          <p:spPr bwMode="auto">
            <a:xfrm flipV="1">
              <a:off x="3294" y="1186"/>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6" name="Rectangle 35"/>
            <p:cNvSpPr>
              <a:spLocks noChangeArrowheads="1"/>
            </p:cNvSpPr>
            <p:nvPr/>
          </p:nvSpPr>
          <p:spPr bwMode="auto">
            <a:xfrm flipV="1">
              <a:off x="3524" y="1186"/>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7" name="Rectangle 36"/>
            <p:cNvSpPr>
              <a:spLocks noChangeArrowheads="1"/>
            </p:cNvSpPr>
            <p:nvPr/>
          </p:nvSpPr>
          <p:spPr bwMode="auto">
            <a:xfrm flipV="1">
              <a:off x="3754" y="1186"/>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0</a:t>
              </a:r>
            </a:p>
          </p:txBody>
        </p:sp>
        <p:sp>
          <p:nvSpPr>
            <p:cNvPr id="138" name="Rectangle 37"/>
            <p:cNvSpPr>
              <a:spLocks noChangeArrowheads="1"/>
            </p:cNvSpPr>
            <p:nvPr/>
          </p:nvSpPr>
          <p:spPr bwMode="auto">
            <a:xfrm flipV="1">
              <a:off x="3984" y="1186"/>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39" name="Rectangle 38"/>
            <p:cNvSpPr>
              <a:spLocks noChangeArrowheads="1"/>
            </p:cNvSpPr>
            <p:nvPr/>
          </p:nvSpPr>
          <p:spPr bwMode="auto">
            <a:xfrm flipV="1">
              <a:off x="4215" y="1186"/>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0</a:t>
              </a:r>
            </a:p>
          </p:txBody>
        </p:sp>
        <p:sp>
          <p:nvSpPr>
            <p:cNvPr id="140" name="Rectangle 39"/>
            <p:cNvSpPr>
              <a:spLocks noChangeArrowheads="1"/>
            </p:cNvSpPr>
            <p:nvPr/>
          </p:nvSpPr>
          <p:spPr bwMode="auto">
            <a:xfrm flipV="1">
              <a:off x="4445" y="1186"/>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41" name="Rectangle 40"/>
            <p:cNvSpPr>
              <a:spLocks noChangeArrowheads="1"/>
            </p:cNvSpPr>
            <p:nvPr/>
          </p:nvSpPr>
          <p:spPr bwMode="auto">
            <a:xfrm flipV="1">
              <a:off x="4675" y="1186"/>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42" name="Rectangle 41"/>
            <p:cNvSpPr>
              <a:spLocks noChangeArrowheads="1"/>
            </p:cNvSpPr>
            <p:nvPr/>
          </p:nvSpPr>
          <p:spPr bwMode="auto">
            <a:xfrm flipV="1">
              <a:off x="4906" y="1186"/>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43" name="Rectangle 42"/>
            <p:cNvSpPr>
              <a:spLocks noChangeArrowheads="1"/>
            </p:cNvSpPr>
            <p:nvPr/>
          </p:nvSpPr>
          <p:spPr bwMode="auto">
            <a:xfrm flipV="1">
              <a:off x="3294" y="1438"/>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44" name="Rectangle 43"/>
            <p:cNvSpPr>
              <a:spLocks noChangeArrowheads="1"/>
            </p:cNvSpPr>
            <p:nvPr/>
          </p:nvSpPr>
          <p:spPr bwMode="auto">
            <a:xfrm flipV="1">
              <a:off x="3524" y="1438"/>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45" name="Rectangle 44"/>
            <p:cNvSpPr>
              <a:spLocks noChangeArrowheads="1"/>
            </p:cNvSpPr>
            <p:nvPr/>
          </p:nvSpPr>
          <p:spPr bwMode="auto">
            <a:xfrm flipV="1">
              <a:off x="3754" y="1438"/>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46" name="Rectangle 45"/>
            <p:cNvSpPr>
              <a:spLocks noChangeArrowheads="1"/>
            </p:cNvSpPr>
            <p:nvPr/>
          </p:nvSpPr>
          <p:spPr bwMode="auto">
            <a:xfrm flipV="1">
              <a:off x="3984" y="1438"/>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47" name="Rectangle 46"/>
            <p:cNvSpPr>
              <a:spLocks noChangeArrowheads="1"/>
            </p:cNvSpPr>
            <p:nvPr/>
          </p:nvSpPr>
          <p:spPr bwMode="auto">
            <a:xfrm flipV="1">
              <a:off x="4215" y="1438"/>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0</a:t>
              </a:r>
            </a:p>
          </p:txBody>
        </p:sp>
        <p:sp>
          <p:nvSpPr>
            <p:cNvPr id="148" name="Rectangle 47"/>
            <p:cNvSpPr>
              <a:spLocks noChangeArrowheads="1"/>
            </p:cNvSpPr>
            <p:nvPr/>
          </p:nvSpPr>
          <p:spPr bwMode="auto">
            <a:xfrm flipV="1">
              <a:off x="4445" y="1438"/>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49" name="Rectangle 48"/>
            <p:cNvSpPr>
              <a:spLocks noChangeArrowheads="1"/>
            </p:cNvSpPr>
            <p:nvPr/>
          </p:nvSpPr>
          <p:spPr bwMode="auto">
            <a:xfrm flipV="1">
              <a:off x="4675" y="1438"/>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50" name="Rectangle 49"/>
            <p:cNvSpPr>
              <a:spLocks noChangeArrowheads="1"/>
            </p:cNvSpPr>
            <p:nvPr/>
          </p:nvSpPr>
          <p:spPr bwMode="auto">
            <a:xfrm flipV="1">
              <a:off x="4906" y="1438"/>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1</a:t>
              </a:r>
            </a:p>
          </p:txBody>
        </p:sp>
        <p:sp>
          <p:nvSpPr>
            <p:cNvPr id="151" name="Rectangle 50"/>
            <p:cNvSpPr>
              <a:spLocks noChangeArrowheads="1"/>
            </p:cNvSpPr>
            <p:nvPr/>
          </p:nvSpPr>
          <p:spPr bwMode="auto">
            <a:xfrm flipV="1">
              <a:off x="3294" y="1689"/>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52" name="Rectangle 51"/>
            <p:cNvSpPr>
              <a:spLocks noChangeArrowheads="1"/>
            </p:cNvSpPr>
            <p:nvPr/>
          </p:nvSpPr>
          <p:spPr bwMode="auto">
            <a:xfrm flipV="1">
              <a:off x="3524" y="1689"/>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53" name="Rectangle 52"/>
            <p:cNvSpPr>
              <a:spLocks noChangeArrowheads="1"/>
            </p:cNvSpPr>
            <p:nvPr/>
          </p:nvSpPr>
          <p:spPr bwMode="auto">
            <a:xfrm flipV="1">
              <a:off x="3754" y="1689"/>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0</a:t>
              </a:r>
            </a:p>
          </p:txBody>
        </p:sp>
        <p:sp>
          <p:nvSpPr>
            <p:cNvPr id="154" name="Rectangle 53"/>
            <p:cNvSpPr>
              <a:spLocks noChangeArrowheads="1"/>
            </p:cNvSpPr>
            <p:nvPr/>
          </p:nvSpPr>
          <p:spPr bwMode="auto">
            <a:xfrm flipV="1">
              <a:off x="3984" y="1689"/>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55" name="Rectangle 54"/>
            <p:cNvSpPr>
              <a:spLocks noChangeArrowheads="1"/>
            </p:cNvSpPr>
            <p:nvPr/>
          </p:nvSpPr>
          <p:spPr bwMode="auto">
            <a:xfrm flipV="1">
              <a:off x="4215" y="1689"/>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56" name="Rectangle 55"/>
            <p:cNvSpPr>
              <a:spLocks noChangeArrowheads="1"/>
            </p:cNvSpPr>
            <p:nvPr/>
          </p:nvSpPr>
          <p:spPr bwMode="auto">
            <a:xfrm flipV="1">
              <a:off x="4445" y="1689"/>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57" name="Rectangle 56"/>
            <p:cNvSpPr>
              <a:spLocks noChangeArrowheads="1"/>
            </p:cNvSpPr>
            <p:nvPr/>
          </p:nvSpPr>
          <p:spPr bwMode="auto">
            <a:xfrm flipV="1">
              <a:off x="4675" y="1689"/>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1</a:t>
              </a:r>
            </a:p>
          </p:txBody>
        </p:sp>
        <p:sp>
          <p:nvSpPr>
            <p:cNvPr id="158" name="Rectangle 57"/>
            <p:cNvSpPr>
              <a:spLocks noChangeArrowheads="1"/>
            </p:cNvSpPr>
            <p:nvPr/>
          </p:nvSpPr>
          <p:spPr bwMode="auto">
            <a:xfrm flipV="1">
              <a:off x="4906" y="1689"/>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59" name="Rectangle 58"/>
            <p:cNvSpPr>
              <a:spLocks noChangeArrowheads="1"/>
            </p:cNvSpPr>
            <p:nvPr/>
          </p:nvSpPr>
          <p:spPr bwMode="auto">
            <a:xfrm flipV="1">
              <a:off x="3294" y="1941"/>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0" name="Rectangle 59"/>
            <p:cNvSpPr>
              <a:spLocks noChangeArrowheads="1"/>
            </p:cNvSpPr>
            <p:nvPr/>
          </p:nvSpPr>
          <p:spPr bwMode="auto">
            <a:xfrm flipV="1">
              <a:off x="3524" y="1941"/>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1" name="Rectangle 60"/>
            <p:cNvSpPr>
              <a:spLocks noChangeArrowheads="1"/>
            </p:cNvSpPr>
            <p:nvPr/>
          </p:nvSpPr>
          <p:spPr bwMode="auto">
            <a:xfrm flipV="1">
              <a:off x="3754" y="1941"/>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2" name="Rectangle 61"/>
            <p:cNvSpPr>
              <a:spLocks noChangeArrowheads="1"/>
            </p:cNvSpPr>
            <p:nvPr/>
          </p:nvSpPr>
          <p:spPr bwMode="auto">
            <a:xfrm flipV="1">
              <a:off x="3984" y="1941"/>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3" name="Rectangle 62"/>
            <p:cNvSpPr>
              <a:spLocks noChangeArrowheads="1"/>
            </p:cNvSpPr>
            <p:nvPr/>
          </p:nvSpPr>
          <p:spPr bwMode="auto">
            <a:xfrm flipV="1">
              <a:off x="4215" y="1941"/>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1</a:t>
              </a:r>
            </a:p>
          </p:txBody>
        </p:sp>
        <p:sp>
          <p:nvSpPr>
            <p:cNvPr id="164" name="Rectangle 63"/>
            <p:cNvSpPr>
              <a:spLocks noChangeArrowheads="1"/>
            </p:cNvSpPr>
            <p:nvPr/>
          </p:nvSpPr>
          <p:spPr bwMode="auto">
            <a:xfrm flipV="1">
              <a:off x="4445" y="1941"/>
              <a:ext cx="204" cy="199"/>
            </a:xfrm>
            <a:prstGeom prst="rect">
              <a:avLst/>
            </a:prstGeom>
            <a:solidFill>
              <a:srgbClr val="FF0000"/>
            </a:solidFill>
            <a:ln w="6350">
              <a:solidFill>
                <a:schemeClr val="tx1"/>
              </a:solidFill>
              <a:miter lim="800000"/>
              <a:headEnd/>
              <a:tailEnd/>
            </a:ln>
            <a:effectLst/>
          </p:spPr>
          <p:txBody>
            <a:bodyPr rot="10800000" wrap="none" anchor="ctr">
              <a:prstTxWarp prst="textNoShape">
                <a:avLst/>
              </a:prstTxWarp>
            </a:bodyPr>
            <a:lstStyle/>
            <a:p>
              <a:pPr algn="ctr"/>
              <a:r>
                <a:rPr lang="en-GB" sz="1600">
                  <a:solidFill>
                    <a:schemeClr val="bg1"/>
                  </a:solidFill>
                </a:rPr>
                <a:t>0</a:t>
              </a:r>
            </a:p>
          </p:txBody>
        </p:sp>
        <p:sp>
          <p:nvSpPr>
            <p:cNvPr id="165" name="Rectangle 64"/>
            <p:cNvSpPr>
              <a:spLocks noChangeArrowheads="1"/>
            </p:cNvSpPr>
            <p:nvPr/>
          </p:nvSpPr>
          <p:spPr bwMode="auto">
            <a:xfrm flipV="1">
              <a:off x="4675" y="1941"/>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6" name="Rectangle 65"/>
            <p:cNvSpPr>
              <a:spLocks noChangeArrowheads="1"/>
            </p:cNvSpPr>
            <p:nvPr/>
          </p:nvSpPr>
          <p:spPr bwMode="auto">
            <a:xfrm flipV="1">
              <a:off x="4906" y="1941"/>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67" name="Rectangle 66"/>
            <p:cNvSpPr>
              <a:spLocks noChangeArrowheads="1"/>
            </p:cNvSpPr>
            <p:nvPr/>
          </p:nvSpPr>
          <p:spPr bwMode="auto">
            <a:xfrm flipV="1">
              <a:off x="3294" y="219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8" name="Rectangle 67"/>
            <p:cNvSpPr>
              <a:spLocks noChangeArrowheads="1"/>
            </p:cNvSpPr>
            <p:nvPr/>
          </p:nvSpPr>
          <p:spPr bwMode="auto">
            <a:xfrm flipV="1">
              <a:off x="3524" y="219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69" name="Rectangle 68"/>
            <p:cNvSpPr>
              <a:spLocks noChangeArrowheads="1"/>
            </p:cNvSpPr>
            <p:nvPr/>
          </p:nvSpPr>
          <p:spPr bwMode="auto">
            <a:xfrm flipV="1">
              <a:off x="3754" y="219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0" name="Rectangle 69"/>
            <p:cNvSpPr>
              <a:spLocks noChangeArrowheads="1"/>
            </p:cNvSpPr>
            <p:nvPr/>
          </p:nvSpPr>
          <p:spPr bwMode="auto">
            <a:xfrm flipV="1">
              <a:off x="3984" y="219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1" name="Rectangle 70"/>
            <p:cNvSpPr>
              <a:spLocks noChangeArrowheads="1"/>
            </p:cNvSpPr>
            <p:nvPr/>
          </p:nvSpPr>
          <p:spPr bwMode="auto">
            <a:xfrm flipV="1">
              <a:off x="4215" y="2193"/>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2" name="Rectangle 71"/>
            <p:cNvSpPr>
              <a:spLocks noChangeArrowheads="1"/>
            </p:cNvSpPr>
            <p:nvPr/>
          </p:nvSpPr>
          <p:spPr bwMode="auto">
            <a:xfrm flipV="1">
              <a:off x="4445" y="219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73" name="Rectangle 72"/>
            <p:cNvSpPr>
              <a:spLocks noChangeArrowheads="1"/>
            </p:cNvSpPr>
            <p:nvPr/>
          </p:nvSpPr>
          <p:spPr bwMode="auto">
            <a:xfrm flipV="1">
              <a:off x="4675" y="219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4" name="Rectangle 73"/>
            <p:cNvSpPr>
              <a:spLocks noChangeArrowheads="1"/>
            </p:cNvSpPr>
            <p:nvPr/>
          </p:nvSpPr>
          <p:spPr bwMode="auto">
            <a:xfrm flipV="1">
              <a:off x="4906" y="2193"/>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5" name="Rectangle 74"/>
            <p:cNvSpPr>
              <a:spLocks noChangeArrowheads="1"/>
            </p:cNvSpPr>
            <p:nvPr/>
          </p:nvSpPr>
          <p:spPr bwMode="auto">
            <a:xfrm flipV="1">
              <a:off x="3294" y="2445"/>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76" name="Rectangle 75"/>
            <p:cNvSpPr>
              <a:spLocks noChangeArrowheads="1"/>
            </p:cNvSpPr>
            <p:nvPr/>
          </p:nvSpPr>
          <p:spPr bwMode="auto">
            <a:xfrm flipV="1">
              <a:off x="3524" y="2445"/>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7" name="Rectangle 76"/>
            <p:cNvSpPr>
              <a:spLocks noChangeArrowheads="1"/>
            </p:cNvSpPr>
            <p:nvPr/>
          </p:nvSpPr>
          <p:spPr bwMode="auto">
            <a:xfrm flipV="1">
              <a:off x="3754" y="2445"/>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78" name="Rectangle 77"/>
            <p:cNvSpPr>
              <a:spLocks noChangeArrowheads="1"/>
            </p:cNvSpPr>
            <p:nvPr/>
          </p:nvSpPr>
          <p:spPr bwMode="auto">
            <a:xfrm flipV="1">
              <a:off x="3984" y="2445"/>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79" name="Rectangle 78"/>
            <p:cNvSpPr>
              <a:spLocks noChangeArrowheads="1"/>
            </p:cNvSpPr>
            <p:nvPr/>
          </p:nvSpPr>
          <p:spPr bwMode="auto">
            <a:xfrm flipV="1">
              <a:off x="4215" y="2445"/>
              <a:ext cx="204" cy="199"/>
            </a:xfrm>
            <a:prstGeom prst="rect">
              <a:avLst/>
            </a:prstGeom>
            <a:solidFill>
              <a:schemeClr val="bg1">
                <a:alpha val="74001"/>
              </a:scheme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0" name="Rectangle 79"/>
            <p:cNvSpPr>
              <a:spLocks noChangeArrowheads="1"/>
            </p:cNvSpPr>
            <p:nvPr/>
          </p:nvSpPr>
          <p:spPr bwMode="auto">
            <a:xfrm flipV="1">
              <a:off x="4445" y="2445"/>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1</a:t>
              </a:r>
            </a:p>
          </p:txBody>
        </p:sp>
        <p:sp>
          <p:nvSpPr>
            <p:cNvPr id="181" name="Rectangle 80"/>
            <p:cNvSpPr>
              <a:spLocks noChangeArrowheads="1"/>
            </p:cNvSpPr>
            <p:nvPr/>
          </p:nvSpPr>
          <p:spPr bwMode="auto">
            <a:xfrm flipV="1">
              <a:off x="4675" y="2445"/>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sp>
          <p:nvSpPr>
            <p:cNvPr id="182" name="Rectangle 81"/>
            <p:cNvSpPr>
              <a:spLocks noChangeArrowheads="1"/>
            </p:cNvSpPr>
            <p:nvPr/>
          </p:nvSpPr>
          <p:spPr bwMode="auto">
            <a:xfrm flipV="1">
              <a:off x="4906" y="2445"/>
              <a:ext cx="204" cy="199"/>
            </a:xfrm>
            <a:prstGeom prst="rect">
              <a:avLst/>
            </a:prstGeom>
            <a:solidFill>
              <a:srgbClr val="FFFFFF">
                <a:alpha val="74001"/>
              </a:srgbClr>
            </a:solidFill>
            <a:ln w="6350">
              <a:solidFill>
                <a:schemeClr val="tx1"/>
              </a:solidFill>
              <a:miter lim="800000"/>
              <a:headEnd/>
              <a:tailEnd/>
            </a:ln>
            <a:effectLst/>
          </p:spPr>
          <p:txBody>
            <a:bodyPr rot="10800000" wrap="none" anchor="ctr">
              <a:prstTxWarp prst="textNoShape">
                <a:avLst/>
              </a:prstTxWarp>
            </a:bodyPr>
            <a:lstStyle/>
            <a:p>
              <a:pPr algn="ctr"/>
              <a:r>
                <a:rPr lang="en-GB" sz="1600"/>
                <a:t>0</a:t>
              </a:r>
            </a:p>
          </p:txBody>
        </p:sp>
      </p:grpSp>
      <p:sp>
        <p:nvSpPr>
          <p:cNvPr id="86020" name="Rectangle 4"/>
          <p:cNvSpPr>
            <a:spLocks noGrp="1" noChangeArrowheads="1"/>
          </p:cNvSpPr>
          <p:nvPr>
            <p:ph type="title"/>
          </p:nvPr>
        </p:nvSpPr>
        <p:spPr/>
        <p:txBody>
          <a:bodyPr/>
          <a:lstStyle/>
          <a:p>
            <a:pPr>
              <a:lnSpc>
                <a:spcPct val="85000"/>
              </a:lnSpc>
            </a:pPr>
            <a:r>
              <a:rPr lang="en-GB" dirty="0" smtClean="0"/>
              <a:t>Stimuli compression</a:t>
            </a:r>
            <a:endParaRPr lang="en-GB" dirty="0"/>
          </a:p>
        </p:txBody>
      </p:sp>
      <p:sp>
        <p:nvSpPr>
          <p:cNvPr id="86023" name="Line 7"/>
          <p:cNvSpPr>
            <a:spLocks noChangeShapeType="1"/>
          </p:cNvSpPr>
          <p:nvPr/>
        </p:nvSpPr>
        <p:spPr bwMode="auto">
          <a:xfrm rot="-5400000">
            <a:off x="5413375" y="820515"/>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4" name="Line 8"/>
          <p:cNvSpPr>
            <a:spLocks noChangeShapeType="1"/>
          </p:cNvSpPr>
          <p:nvPr/>
        </p:nvSpPr>
        <p:spPr bwMode="auto">
          <a:xfrm rot="-5400000">
            <a:off x="5413375" y="1218978"/>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5" name="Line 9"/>
          <p:cNvSpPr>
            <a:spLocks noChangeShapeType="1"/>
          </p:cNvSpPr>
          <p:nvPr/>
        </p:nvSpPr>
        <p:spPr bwMode="auto">
          <a:xfrm rot="-5400000">
            <a:off x="5413375" y="1619028"/>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6" name="Line 10"/>
          <p:cNvSpPr>
            <a:spLocks noChangeShapeType="1"/>
          </p:cNvSpPr>
          <p:nvPr/>
        </p:nvSpPr>
        <p:spPr bwMode="auto">
          <a:xfrm rot="-5400000">
            <a:off x="5413375" y="2019078"/>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7" name="Line 11"/>
          <p:cNvSpPr>
            <a:spLocks noChangeShapeType="1"/>
          </p:cNvSpPr>
          <p:nvPr/>
        </p:nvSpPr>
        <p:spPr bwMode="auto">
          <a:xfrm rot="-5400000">
            <a:off x="5413375" y="241754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8" name="Line 12"/>
          <p:cNvSpPr>
            <a:spLocks noChangeShapeType="1"/>
          </p:cNvSpPr>
          <p:nvPr/>
        </p:nvSpPr>
        <p:spPr bwMode="auto">
          <a:xfrm rot="-5400000">
            <a:off x="5413375" y="281759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29" name="Line 13"/>
          <p:cNvSpPr>
            <a:spLocks noChangeShapeType="1"/>
          </p:cNvSpPr>
          <p:nvPr/>
        </p:nvSpPr>
        <p:spPr bwMode="auto">
          <a:xfrm rot="-5400000">
            <a:off x="5413375" y="321764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30" name="Line 14"/>
          <p:cNvSpPr>
            <a:spLocks noChangeShapeType="1"/>
          </p:cNvSpPr>
          <p:nvPr/>
        </p:nvSpPr>
        <p:spPr bwMode="auto">
          <a:xfrm rot="-5400000">
            <a:off x="5413375" y="3617690"/>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31" name="Line 15"/>
          <p:cNvSpPr>
            <a:spLocks noChangeShapeType="1"/>
          </p:cNvSpPr>
          <p:nvPr/>
        </p:nvSpPr>
        <p:spPr bwMode="auto">
          <a:xfrm rot="-5400000">
            <a:off x="4447485" y="1906365"/>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6032" name="Line 16"/>
          <p:cNvSpPr>
            <a:spLocks noChangeShapeType="1"/>
          </p:cNvSpPr>
          <p:nvPr/>
        </p:nvSpPr>
        <p:spPr bwMode="auto">
          <a:xfrm rot="-5400000">
            <a:off x="4472885" y="2535015"/>
            <a:ext cx="0" cy="774700"/>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3" name="Group 82"/>
          <p:cNvGrpSpPr>
            <a:grpSpLocks/>
          </p:cNvGrpSpPr>
          <p:nvPr/>
        </p:nvGrpSpPr>
        <p:grpSpPr bwMode="auto">
          <a:xfrm>
            <a:off x="1034966" y="3530379"/>
            <a:ext cx="4176713" cy="3205164"/>
            <a:chOff x="132" y="2165"/>
            <a:chExt cx="2631" cy="2019"/>
          </a:xfrm>
        </p:grpSpPr>
        <p:sp>
          <p:nvSpPr>
            <p:cNvPr id="86099" name="Text Box 83"/>
            <p:cNvSpPr txBox="1">
              <a:spLocks noChangeArrowheads="1"/>
            </p:cNvSpPr>
            <p:nvPr/>
          </p:nvSpPr>
          <p:spPr bwMode="auto">
            <a:xfrm>
              <a:off x="141" y="2165"/>
              <a:ext cx="1201"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d</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g</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k</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1</a:t>
              </a:r>
              <a:endParaRPr lang="en-US" sz="1800">
                <a:solidFill>
                  <a:srgbClr val="000000"/>
                </a:solidFill>
                <a:latin typeface="Times New Roman" charset="0"/>
              </a:endParaRPr>
            </a:p>
          </p:txBody>
        </p:sp>
        <p:sp>
          <p:nvSpPr>
            <p:cNvPr id="86100" name="Text Box 84"/>
            <p:cNvSpPr txBox="1">
              <a:spLocks noChangeArrowheads="1"/>
            </p:cNvSpPr>
            <p:nvPr/>
          </p:nvSpPr>
          <p:spPr bwMode="auto">
            <a:xfrm>
              <a:off x="141" y="2364"/>
              <a:ext cx="1807"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dirty="0">
                  <a:solidFill>
                    <a:srgbClr val="000000"/>
                  </a:solidFill>
                  <a:latin typeface="Times New Roman" charset="0"/>
                </a:rPr>
                <a:t>a</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b</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d</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h</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i</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j</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k</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o</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1</a:t>
              </a:r>
              <a:endParaRPr lang="en-US" sz="1800" dirty="0">
                <a:solidFill>
                  <a:srgbClr val="000000"/>
                </a:solidFill>
                <a:latin typeface="Times New Roman" charset="0"/>
              </a:endParaRPr>
            </a:p>
          </p:txBody>
        </p:sp>
        <p:sp>
          <p:nvSpPr>
            <p:cNvPr id="86101" name="Text Box 85"/>
            <p:cNvSpPr txBox="1">
              <a:spLocks noChangeArrowheads="1"/>
            </p:cNvSpPr>
            <p:nvPr/>
          </p:nvSpPr>
          <p:spPr bwMode="auto">
            <a:xfrm>
              <a:off x="141" y="2562"/>
              <a:ext cx="1193"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c</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d</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j</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k</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2" name="Text Box 86"/>
            <p:cNvSpPr txBox="1">
              <a:spLocks noChangeArrowheads="1"/>
            </p:cNvSpPr>
            <p:nvPr/>
          </p:nvSpPr>
          <p:spPr bwMode="auto">
            <a:xfrm>
              <a:off x="141" y="2761"/>
              <a:ext cx="1839"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a</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c</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g</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h</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n</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o</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3" name="Text Box 87"/>
            <p:cNvSpPr txBox="1">
              <a:spLocks noChangeArrowheads="1"/>
            </p:cNvSpPr>
            <p:nvPr/>
          </p:nvSpPr>
          <p:spPr bwMode="auto">
            <a:xfrm>
              <a:off x="141" y="2959"/>
              <a:ext cx="1831"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c</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g</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m</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p</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4" name="Text Box 88"/>
            <p:cNvSpPr txBox="1">
              <a:spLocks noChangeArrowheads="1"/>
            </p:cNvSpPr>
            <p:nvPr/>
          </p:nvSpPr>
          <p:spPr bwMode="auto">
            <a:xfrm>
              <a:off x="141" y="3158"/>
              <a:ext cx="2622"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a</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d</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h</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k</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l</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m</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o</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s</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v</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1</a:t>
              </a:r>
              <a:endParaRPr lang="en-US" sz="1800">
                <a:solidFill>
                  <a:srgbClr val="000000"/>
                </a:solidFill>
                <a:latin typeface="Times New Roman" charset="0"/>
              </a:endParaRPr>
            </a:p>
          </p:txBody>
        </p:sp>
        <p:sp>
          <p:nvSpPr>
            <p:cNvPr id="86105" name="Text Box 89"/>
            <p:cNvSpPr txBox="1">
              <a:spLocks noChangeArrowheads="1"/>
            </p:cNvSpPr>
            <p:nvPr/>
          </p:nvSpPr>
          <p:spPr bwMode="auto">
            <a:xfrm>
              <a:off x="141" y="3356"/>
              <a:ext cx="935"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f</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j</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l</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0</a:t>
              </a:r>
              <a:endParaRPr lang="en-US" sz="1800">
                <a:solidFill>
                  <a:srgbClr val="000000"/>
                </a:solidFill>
                <a:latin typeface="Times New Roman" charset="0"/>
              </a:endParaRPr>
            </a:p>
          </p:txBody>
        </p:sp>
        <p:sp>
          <p:nvSpPr>
            <p:cNvPr id="86106" name="Text Box 90"/>
            <p:cNvSpPr txBox="1">
              <a:spLocks noChangeArrowheads="1"/>
            </p:cNvSpPr>
            <p:nvPr/>
          </p:nvSpPr>
          <p:spPr bwMode="auto">
            <a:xfrm>
              <a:off x="141" y="3555"/>
              <a:ext cx="1613" cy="233"/>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pl-PL" sz="1800" i="1" dirty="0">
                  <a:solidFill>
                    <a:srgbClr val="000000"/>
                  </a:solidFill>
                  <a:latin typeface="Times New Roman" charset="0"/>
                </a:rPr>
                <a:t>a</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c</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f</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m</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n</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r</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t</a:t>
              </a:r>
              <a:r>
                <a:rPr lang="pl-PL" sz="1800" dirty="0">
                  <a:solidFill>
                    <a:srgbClr val="000000"/>
                  </a:solidFill>
                  <a:latin typeface="Times New Roman" charset="0"/>
                </a:rPr>
                <a:t> </a:t>
              </a:r>
              <a:r>
                <a:rPr lang="pl-PL" sz="1400" b="1" dirty="0">
                  <a:solidFill>
                    <a:srgbClr val="000000"/>
                  </a:solidFill>
                  <a:latin typeface="Times New Roman" charset="0"/>
                </a:rPr>
                <a:t>=</a:t>
              </a:r>
              <a:r>
                <a:rPr lang="pl-PL" sz="1800" dirty="0">
                  <a:solidFill>
                    <a:srgbClr val="000000"/>
                  </a:solidFill>
                  <a:latin typeface="Times New Roman" charset="0"/>
                </a:rPr>
                <a:t> 1</a:t>
              </a:r>
              <a:endParaRPr lang="en-US" sz="1800" dirty="0">
                <a:solidFill>
                  <a:srgbClr val="000000"/>
                </a:solidFill>
                <a:latin typeface="Times New Roman" charset="0"/>
              </a:endParaRPr>
            </a:p>
          </p:txBody>
        </p:sp>
        <p:sp>
          <p:nvSpPr>
            <p:cNvPr id="86107" name="Text Box 91"/>
            <p:cNvSpPr txBox="1">
              <a:spLocks noChangeArrowheads="1"/>
            </p:cNvSpPr>
            <p:nvPr/>
          </p:nvSpPr>
          <p:spPr bwMode="auto">
            <a:xfrm>
              <a:off x="132" y="3753"/>
              <a:ext cx="790" cy="233"/>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pl-PL" sz="1800" i="1" dirty="0" err="1">
                  <a:solidFill>
                    <a:srgbClr val="000000"/>
                  </a:solidFill>
                  <a:latin typeface="Times New Roman" charset="0"/>
                </a:rPr>
                <a:t>c</a:t>
              </a:r>
              <a:r>
                <a:rPr lang="pl-PL" sz="1800" dirty="0">
                  <a:solidFill>
                    <a:srgbClr val="000000"/>
                  </a:solidFill>
                  <a:latin typeface="Times New Roman" charset="0"/>
                </a:rPr>
                <a:t> </a:t>
              </a:r>
              <a:r>
                <a:rPr lang="pl-PL" sz="1400" dirty="0">
                  <a:solidFill>
                    <a:srgbClr val="000000"/>
                  </a:solidFill>
                  <a:latin typeface="Times New Roman" charset="0"/>
                </a:rPr>
                <a:t>+</a:t>
              </a:r>
              <a:r>
                <a:rPr lang="pl-PL" sz="1800" dirty="0">
                  <a:solidFill>
                    <a:srgbClr val="000000"/>
                  </a:solidFill>
                  <a:latin typeface="Times New Roman" charset="0"/>
                </a:rPr>
                <a:t> </a:t>
              </a:r>
              <a:r>
                <a:rPr lang="pl-PL" sz="1800" i="1" dirty="0" err="1">
                  <a:solidFill>
                    <a:srgbClr val="000000"/>
                  </a:solidFill>
                  <a:latin typeface="Times New Roman" charset="0"/>
                </a:rPr>
                <a:t>g</a:t>
              </a:r>
              <a:r>
                <a:rPr lang="pl-PL" sz="1800" dirty="0">
                  <a:solidFill>
                    <a:srgbClr val="000000"/>
                  </a:solidFill>
                  <a:latin typeface="Times New Roman" charset="0"/>
                </a:rPr>
                <a:t> </a:t>
              </a:r>
              <a:r>
                <a:rPr lang="pl-PL" sz="1400" dirty="0">
                  <a:solidFill>
                    <a:srgbClr val="000000"/>
                  </a:solidFill>
                  <a:latin typeface="Times New Roman" charset="0"/>
                </a:rPr>
                <a:t>+</a:t>
              </a:r>
              <a:r>
                <a:rPr lang="pl-PL" sz="1800" dirty="0">
                  <a:solidFill>
                    <a:srgbClr val="000000"/>
                  </a:solidFill>
                  <a:latin typeface="Times New Roman" charset="0"/>
                </a:rPr>
                <a:t> </a:t>
              </a:r>
              <a:r>
                <a:rPr lang="pl-PL" sz="1800" i="1" dirty="0">
                  <a:solidFill>
                    <a:srgbClr val="000000"/>
                  </a:solidFill>
                  <a:latin typeface="Times New Roman" charset="0"/>
                </a:rPr>
                <a:t>l</a:t>
              </a:r>
              <a:r>
                <a:rPr lang="pl-PL" sz="1800" dirty="0">
                  <a:solidFill>
                    <a:srgbClr val="000000"/>
                  </a:solidFill>
                  <a:latin typeface="Times New Roman" charset="0"/>
                </a:rPr>
                <a:t> </a:t>
              </a:r>
              <a:r>
                <a:rPr lang="pl-PL" sz="1400" dirty="0">
                  <a:solidFill>
                    <a:srgbClr val="000000"/>
                  </a:solidFill>
                  <a:latin typeface="Times New Roman" charset="0"/>
                </a:rPr>
                <a:t>=</a:t>
              </a:r>
              <a:r>
                <a:rPr lang="pl-PL" sz="1800" dirty="0">
                  <a:solidFill>
                    <a:srgbClr val="000000"/>
                  </a:solidFill>
                  <a:latin typeface="Times New Roman" charset="0"/>
                </a:rPr>
                <a:t> 1</a:t>
              </a:r>
              <a:endParaRPr lang="en-US" sz="1800" dirty="0">
                <a:solidFill>
                  <a:srgbClr val="000000"/>
                </a:solidFill>
                <a:latin typeface="Times New Roman" charset="0"/>
              </a:endParaRPr>
            </a:p>
          </p:txBody>
        </p:sp>
        <p:sp>
          <p:nvSpPr>
            <p:cNvPr id="86108" name="Text Box 92"/>
            <p:cNvSpPr txBox="1">
              <a:spLocks noChangeArrowheads="1"/>
            </p:cNvSpPr>
            <p:nvPr/>
          </p:nvSpPr>
          <p:spPr bwMode="auto">
            <a:xfrm>
              <a:off x="141" y="3951"/>
              <a:ext cx="1210" cy="233"/>
            </a:xfrm>
            <a:prstGeom prst="rect">
              <a:avLst/>
            </a:prstGeom>
            <a:noFill/>
            <a:ln w="9525">
              <a:noFill/>
              <a:miter lim="800000"/>
              <a:headEnd/>
              <a:tailEnd/>
            </a:ln>
            <a:effectLst/>
          </p:spPr>
          <p:txBody>
            <a:bodyPr wrap="none" anchor="ctr">
              <a:prstTxWarp prst="textNoShape">
                <a:avLst/>
              </a:prstTxWarp>
              <a:spAutoFit/>
            </a:bodyPr>
            <a:lstStyle/>
            <a:p>
              <a:pPr eaLnBrk="0" hangingPunct="0"/>
              <a:r>
                <a:rPr lang="pl-PL" sz="1800" i="1">
                  <a:solidFill>
                    <a:srgbClr val="000000"/>
                  </a:solidFill>
                  <a:latin typeface="Times New Roman" charset="0"/>
                </a:rPr>
                <a:t>a</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b</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e</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i</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pl-PL" sz="1800" i="1">
                  <a:solidFill>
                    <a:srgbClr val="000000"/>
                  </a:solidFill>
                  <a:latin typeface="Times New Roman" charset="0"/>
                </a:rPr>
                <a:t>n</a:t>
              </a:r>
              <a:r>
                <a:rPr lang="pl-PL" sz="1800">
                  <a:solidFill>
                    <a:srgbClr val="000000"/>
                  </a:solidFill>
                  <a:latin typeface="Times New Roman" charset="0"/>
                </a:rPr>
                <a:t> </a:t>
              </a:r>
              <a:r>
                <a:rPr lang="pl-PL" sz="1400" b="1">
                  <a:solidFill>
                    <a:srgbClr val="000000"/>
                  </a:solidFill>
                  <a:latin typeface="Times New Roman" charset="0"/>
                </a:rPr>
                <a:t>=</a:t>
              </a:r>
              <a:r>
                <a:rPr lang="pl-PL" sz="1800">
                  <a:solidFill>
                    <a:srgbClr val="000000"/>
                  </a:solidFill>
                  <a:latin typeface="Times New Roman" charset="0"/>
                </a:rPr>
                <a:t> </a:t>
              </a:r>
              <a:r>
                <a:rPr lang="en-GB" sz="1800">
                  <a:solidFill>
                    <a:srgbClr val="000000"/>
                  </a:solidFill>
                  <a:latin typeface="Times New Roman" charset="0"/>
                </a:rPr>
                <a:t>0</a:t>
              </a:r>
              <a:endParaRPr lang="en-US" sz="1800">
                <a:solidFill>
                  <a:srgbClr val="000000"/>
                </a:solidFill>
                <a:latin typeface="Times New Roman" charset="0"/>
              </a:endParaRPr>
            </a:p>
          </p:txBody>
        </p:sp>
      </p:grpSp>
      <p:sp>
        <p:nvSpPr>
          <p:cNvPr id="86131" name="Freeform 115"/>
          <p:cNvSpPr>
            <a:spLocks/>
          </p:cNvSpPr>
          <p:nvPr/>
        </p:nvSpPr>
        <p:spPr bwMode="auto">
          <a:xfrm>
            <a:off x="3767666" y="2963640"/>
            <a:ext cx="4373033" cy="2959100"/>
          </a:xfrm>
          <a:custGeom>
            <a:avLst/>
            <a:gdLst/>
            <a:ahLst/>
            <a:cxnLst>
              <a:cxn ang="0">
                <a:pos x="3488" y="0"/>
              </a:cxn>
              <a:cxn ang="0">
                <a:pos x="3488" y="2016"/>
              </a:cxn>
              <a:cxn ang="0">
                <a:pos x="0" y="2016"/>
              </a:cxn>
            </a:cxnLst>
            <a:rect l="0" t="0" r="r" b="b"/>
            <a:pathLst>
              <a:path w="3488" h="2016">
                <a:moveTo>
                  <a:pt x="3488" y="0"/>
                </a:moveTo>
                <a:lnTo>
                  <a:pt x="3488" y="2016"/>
                </a:lnTo>
                <a:lnTo>
                  <a:pt x="0" y="2016"/>
                </a:lnTo>
              </a:path>
            </a:pathLst>
          </a:custGeom>
          <a:noFill/>
          <a:ln w="9525">
            <a:solidFill>
              <a:schemeClr val="tx1"/>
            </a:solidFill>
            <a:round/>
            <a:headEnd type="diamond" w="med" len="med"/>
            <a:tailEnd type="triangle" w="med" len="med"/>
          </a:ln>
          <a:effectLst/>
        </p:spPr>
        <p:txBody>
          <a:bodyPr>
            <a:prstTxWarp prst="textNoShape">
              <a:avLst/>
            </a:prstTxWarp>
          </a:bodyPr>
          <a:lstStyle/>
          <a:p>
            <a:endParaRPr lang="en-US">
              <a:solidFill>
                <a:srgbClr val="000000"/>
              </a:solidFill>
            </a:endParaRPr>
          </a:p>
        </p:txBody>
      </p:sp>
      <p:sp>
        <p:nvSpPr>
          <p:cNvPr id="86132" name="Freeform 116"/>
          <p:cNvSpPr>
            <a:spLocks/>
          </p:cNvSpPr>
          <p:nvPr/>
        </p:nvSpPr>
        <p:spPr bwMode="auto">
          <a:xfrm>
            <a:off x="2870200" y="2963640"/>
            <a:ext cx="3810000" cy="2667000"/>
          </a:xfrm>
          <a:custGeom>
            <a:avLst/>
            <a:gdLst/>
            <a:ahLst/>
            <a:cxnLst>
              <a:cxn ang="0">
                <a:pos x="3488" y="0"/>
              </a:cxn>
              <a:cxn ang="0">
                <a:pos x="3488" y="2016"/>
              </a:cxn>
              <a:cxn ang="0">
                <a:pos x="0" y="2016"/>
              </a:cxn>
            </a:cxnLst>
            <a:rect l="0" t="0" r="r" b="b"/>
            <a:pathLst>
              <a:path w="3488" h="2016">
                <a:moveTo>
                  <a:pt x="3488" y="0"/>
                </a:moveTo>
                <a:lnTo>
                  <a:pt x="3488" y="2016"/>
                </a:lnTo>
                <a:lnTo>
                  <a:pt x="0" y="2016"/>
                </a:lnTo>
              </a:path>
            </a:pathLst>
          </a:custGeom>
          <a:noFill/>
          <a:ln w="9525">
            <a:solidFill>
              <a:schemeClr val="tx1"/>
            </a:solidFill>
            <a:round/>
            <a:headEnd type="diamond" w="med" len="med"/>
            <a:tailEnd type="triangle" w="med" len="med"/>
          </a:ln>
          <a:effectLst/>
        </p:spPr>
        <p:txBody>
          <a:bodyPr>
            <a:prstTxWarp prst="textNoShape">
              <a:avLst/>
            </a:prstTxWarp>
          </a:bodyPr>
          <a:lstStyle/>
          <a:p>
            <a:endParaRPr lang="en-US">
              <a:solidFill>
                <a:srgbClr val="000000"/>
              </a:solidFill>
            </a:endParaRPr>
          </a:p>
        </p:txBody>
      </p:sp>
      <p:sp>
        <p:nvSpPr>
          <p:cNvPr id="118" name="AutoShape 76"/>
          <p:cNvSpPr>
            <a:spLocks noChangeArrowheads="1"/>
          </p:cNvSpPr>
          <p:nvPr/>
        </p:nvSpPr>
        <p:spPr bwMode="auto">
          <a:xfrm rot="5400000" flipH="1">
            <a:off x="3465910" y="2420319"/>
            <a:ext cx="3120232"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How much can we encode?</a:t>
            </a:r>
            <a:endParaRPr lang="en-US"/>
          </a:p>
        </p:txBody>
      </p:sp>
      <p:graphicFrame>
        <p:nvGraphicFramePr>
          <p:cNvPr id="10" name="Object 2"/>
          <p:cNvGraphicFramePr>
            <a:graphicFrameLocks noChangeAspect="1"/>
          </p:cNvGraphicFramePr>
          <p:nvPr>
            <p:extLst>
              <p:ext uri="{D42A27DB-BD31-4B8C-83A1-F6EECF244321}">
                <p14:modId xmlns:p14="http://schemas.microsoft.com/office/powerpoint/2010/main" val="544438992"/>
              </p:ext>
            </p:extLst>
          </p:nvPr>
        </p:nvGraphicFramePr>
        <p:xfrm>
          <a:off x="1181100" y="1720850"/>
          <a:ext cx="7223742" cy="4441354"/>
        </p:xfrm>
        <a:graphic>
          <a:graphicData uri="http://schemas.openxmlformats.org/drawingml/2006/chart">
            <c:chart xmlns:c="http://schemas.openxmlformats.org/drawingml/2006/chart" xmlns:r="http://schemas.openxmlformats.org/officeDocument/2006/relationships" r:id="rId3"/>
          </a:graphicData>
        </a:graphic>
      </p:graphicFrame>
      <p:sp>
        <p:nvSpPr>
          <p:cNvPr id="62469" name="Text Box 5"/>
          <p:cNvSpPr txBox="1">
            <a:spLocks noChangeArrowheads="1"/>
          </p:cNvSpPr>
          <p:nvPr/>
        </p:nvSpPr>
        <p:spPr bwMode="auto">
          <a:xfrm>
            <a:off x="6491601" y="5828256"/>
            <a:ext cx="1721157"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err="1" smtClean="0"/>
              <a:t>Decompressor</a:t>
            </a:r>
            <a:r>
              <a:rPr lang="en-US" sz="1400" dirty="0" smtClean="0"/>
              <a:t> size</a:t>
            </a:r>
            <a:endParaRPr lang="en-US" sz="1200" dirty="0"/>
          </a:p>
        </p:txBody>
      </p:sp>
      <p:sp>
        <p:nvSpPr>
          <p:cNvPr id="62470" name="Text Box 6"/>
          <p:cNvSpPr txBox="1">
            <a:spLocks noChangeArrowheads="1"/>
          </p:cNvSpPr>
          <p:nvPr/>
        </p:nvSpPr>
        <p:spPr bwMode="auto">
          <a:xfrm>
            <a:off x="1330678" y="1650901"/>
            <a:ext cx="1222698"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smtClean="0"/>
              <a:t>Encoded bits</a:t>
            </a:r>
            <a:endParaRPr lang="en-US" sz="1200" dirty="0"/>
          </a:p>
        </p:txBody>
      </p:sp>
      <p:sp>
        <p:nvSpPr>
          <p:cNvPr id="62471" name="Text Box 7"/>
          <p:cNvSpPr txBox="1">
            <a:spLocks noChangeArrowheads="1"/>
          </p:cNvSpPr>
          <p:nvPr/>
        </p:nvSpPr>
        <p:spPr bwMode="auto">
          <a:xfrm>
            <a:off x="5915264" y="3471333"/>
            <a:ext cx="1952578" cy="1569660"/>
          </a:xfrm>
          <a:prstGeom prst="rect">
            <a:avLst/>
          </a:prstGeom>
          <a:solidFill>
            <a:srgbClr val="FFFFFF"/>
          </a:solidFill>
          <a:ln w="12700" cap="flat" cmpd="sng" algn="ctr">
            <a:solidFill>
              <a:schemeClr val="tx1"/>
            </a:solidFill>
            <a:prstDash val="solid"/>
            <a:miter lim="800000"/>
            <a:headEnd type="none" w="med" len="med"/>
            <a:tailEnd type="none" w="med" len="med"/>
          </a:ln>
          <a:effectLst/>
        </p:spPr>
        <p:txBody>
          <a:bodyPr wrap="none">
            <a:prstTxWarp prst="textNoShape">
              <a:avLst/>
            </a:prstTxWarp>
            <a:spAutoFit/>
          </a:bodyPr>
          <a:lstStyle/>
          <a:p>
            <a:pPr eaLnBrk="0" hangingPunct="0"/>
            <a:r>
              <a:rPr lang="en-US" sz="1600" dirty="0"/>
              <a:t>16</a:t>
            </a:r>
            <a:r>
              <a:rPr lang="en-US" sz="1600" dirty="0" smtClean="0"/>
              <a:t> ATE channels</a:t>
            </a:r>
          </a:p>
          <a:p>
            <a:pPr eaLnBrk="0" hangingPunct="0"/>
            <a:r>
              <a:rPr lang="en-US" sz="1600" dirty="0" smtClean="0"/>
              <a:t>128-bit scan chains</a:t>
            </a:r>
          </a:p>
          <a:p>
            <a:pPr eaLnBrk="0" hangingPunct="0"/>
            <a:r>
              <a:rPr lang="en-US" sz="1600" b="1" dirty="0">
                <a:solidFill>
                  <a:schemeClr val="bg1"/>
                </a:solidFill>
                <a:effectLst>
                  <a:outerShdw blurRad="38100" dist="38100" dir="2700000" algn="tl">
                    <a:srgbClr val="000000"/>
                  </a:outerShdw>
                </a:effectLst>
              </a:rPr>
              <a:t>  </a:t>
            </a:r>
            <a:r>
              <a:rPr lang="en-US" sz="1600" dirty="0">
                <a:solidFill>
                  <a:srgbClr val="FF3300"/>
                </a:solidFill>
              </a:rPr>
              <a:t>128</a:t>
            </a:r>
            <a:r>
              <a:rPr lang="en-US" sz="1600" dirty="0" smtClean="0">
                <a:solidFill>
                  <a:srgbClr val="FF3300"/>
                </a:solidFill>
              </a:rPr>
              <a:t> scans</a:t>
            </a:r>
            <a:endParaRPr lang="en-US" sz="1600" dirty="0" smtClean="0">
              <a:solidFill>
                <a:schemeClr val="bg1"/>
              </a:solidFill>
            </a:endParaRPr>
          </a:p>
          <a:p>
            <a:pPr eaLnBrk="0" hangingPunct="0"/>
            <a:r>
              <a:rPr lang="en-US" sz="1600" b="1" dirty="0">
                <a:solidFill>
                  <a:schemeClr val="bg1"/>
                </a:solidFill>
                <a:effectLst>
                  <a:outerShdw blurRad="38100" dist="38100" dir="2700000" algn="tl">
                    <a:srgbClr val="000000"/>
                  </a:outerShdw>
                </a:effectLst>
              </a:rPr>
              <a:t>  </a:t>
            </a:r>
            <a:r>
              <a:rPr lang="en-US" sz="1600" dirty="0">
                <a:solidFill>
                  <a:srgbClr val="FFFF00"/>
                </a:solidFill>
              </a:rPr>
              <a:t>256</a:t>
            </a:r>
            <a:r>
              <a:rPr lang="en-US" sz="1600" dirty="0" smtClean="0">
                <a:solidFill>
                  <a:srgbClr val="FFFF00"/>
                </a:solidFill>
              </a:rPr>
              <a:t> scans</a:t>
            </a:r>
            <a:endParaRPr lang="en-US" sz="1600" dirty="0" smtClean="0">
              <a:solidFill>
                <a:schemeClr val="bg1"/>
              </a:solidFill>
            </a:endParaRPr>
          </a:p>
          <a:p>
            <a:pPr eaLnBrk="0" hangingPunct="0"/>
            <a:r>
              <a:rPr lang="en-US" sz="1600" dirty="0">
                <a:solidFill>
                  <a:schemeClr val="bg1"/>
                </a:solidFill>
              </a:rPr>
              <a:t>  </a:t>
            </a:r>
            <a:r>
              <a:rPr lang="en-US" sz="1600" dirty="0">
                <a:solidFill>
                  <a:srgbClr val="3366FF"/>
                </a:solidFill>
              </a:rPr>
              <a:t>512</a:t>
            </a:r>
            <a:r>
              <a:rPr lang="en-US" sz="1600" dirty="0" smtClean="0">
                <a:solidFill>
                  <a:srgbClr val="3366FF"/>
                </a:solidFill>
              </a:rPr>
              <a:t> scans</a:t>
            </a:r>
          </a:p>
          <a:p>
            <a:pPr eaLnBrk="0" hangingPunct="0"/>
            <a:r>
              <a:rPr lang="en-US" sz="1600" dirty="0"/>
              <a:t>1024</a:t>
            </a:r>
            <a:r>
              <a:rPr lang="en-US" sz="1600" dirty="0" smtClean="0"/>
              <a:t> scans</a:t>
            </a:r>
            <a:endParaRPr lang="en-US" sz="1600" dirty="0"/>
          </a:p>
        </p:txBody>
      </p:sp>
      <p:sp>
        <p:nvSpPr>
          <p:cNvPr id="62472" name="Text Box 8"/>
          <p:cNvSpPr txBox="1">
            <a:spLocks noChangeArrowheads="1"/>
          </p:cNvSpPr>
          <p:nvPr/>
        </p:nvSpPr>
        <p:spPr bwMode="auto">
          <a:xfrm>
            <a:off x="5086363" y="1720850"/>
            <a:ext cx="2120643" cy="307777"/>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smtClean="0">
                <a:solidFill>
                  <a:srgbClr val="000000"/>
                </a:solidFill>
              </a:rPr>
              <a:t>The number of variables</a:t>
            </a:r>
            <a:endParaRPr lang="en-US" sz="1200" dirty="0">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Grp="1" noChangeArrowheads="1"/>
          </p:cNvSpPr>
          <p:nvPr>
            <p:ph type="title"/>
          </p:nvPr>
        </p:nvSpPr>
        <p:spPr/>
        <p:txBody>
          <a:bodyPr/>
          <a:lstStyle/>
          <a:p>
            <a:pPr>
              <a:lnSpc>
                <a:spcPct val="85000"/>
              </a:lnSpc>
            </a:pPr>
            <a:r>
              <a:rPr lang="en-GB" dirty="0" smtClean="0"/>
              <a:t>Maximum compression </a:t>
            </a:r>
            <a:r>
              <a:rPr lang="en-GB" dirty="0"/>
              <a:t>rate</a:t>
            </a:r>
          </a:p>
        </p:txBody>
      </p:sp>
      <p:grpSp>
        <p:nvGrpSpPr>
          <p:cNvPr id="2" name="Group 5"/>
          <p:cNvGrpSpPr>
            <a:grpSpLocks/>
          </p:cNvGrpSpPr>
          <p:nvPr/>
        </p:nvGrpSpPr>
        <p:grpSpPr bwMode="auto">
          <a:xfrm>
            <a:off x="818571" y="1047301"/>
            <a:ext cx="7948613" cy="5214938"/>
            <a:chOff x="362" y="702"/>
            <a:chExt cx="5007" cy="3285"/>
          </a:xfrm>
        </p:grpSpPr>
        <p:sp>
          <p:nvSpPr>
            <p:cNvPr id="92166" name="Text Box 6"/>
            <p:cNvSpPr txBox="1">
              <a:spLocks noChangeArrowheads="1"/>
            </p:cNvSpPr>
            <p:nvPr/>
          </p:nvSpPr>
          <p:spPr bwMode="auto">
            <a:xfrm>
              <a:off x="4878" y="1670"/>
              <a:ext cx="391" cy="208"/>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1%</a:t>
              </a:r>
              <a:endParaRPr lang="en-GB" sz="1600" b="1">
                <a:solidFill>
                  <a:srgbClr val="000000"/>
                </a:solidFill>
                <a:effectLst>
                  <a:outerShdw blurRad="38100" dist="38100" dir="2700000" algn="tl">
                    <a:srgbClr val="000000"/>
                  </a:outerShdw>
                </a:effectLst>
              </a:endParaRPr>
            </a:p>
          </p:txBody>
        </p:sp>
        <p:sp>
          <p:nvSpPr>
            <p:cNvPr id="92167" name="Text Box 7"/>
            <p:cNvSpPr txBox="1">
              <a:spLocks noChangeArrowheads="1"/>
            </p:cNvSpPr>
            <p:nvPr/>
          </p:nvSpPr>
          <p:spPr bwMode="auto">
            <a:xfrm>
              <a:off x="4905" y="3041"/>
              <a:ext cx="464" cy="209"/>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0.2%</a:t>
              </a:r>
              <a:endParaRPr lang="en-GB" sz="1600" b="1">
                <a:solidFill>
                  <a:srgbClr val="000000"/>
                </a:solidFill>
                <a:effectLst>
                  <a:outerShdw blurRad="38100" dist="38100" dir="2700000" algn="tl">
                    <a:srgbClr val="000000"/>
                  </a:outerShdw>
                </a:effectLst>
              </a:endParaRPr>
            </a:p>
          </p:txBody>
        </p:sp>
        <p:sp>
          <p:nvSpPr>
            <p:cNvPr id="92168" name="Line 8"/>
            <p:cNvSpPr>
              <a:spLocks noChangeShapeType="1"/>
            </p:cNvSpPr>
            <p:nvPr/>
          </p:nvSpPr>
          <p:spPr bwMode="auto">
            <a:xfrm>
              <a:off x="742" y="965"/>
              <a:ext cx="1" cy="2578"/>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69" name="Line 9"/>
            <p:cNvSpPr>
              <a:spLocks noChangeShapeType="1"/>
            </p:cNvSpPr>
            <p:nvPr/>
          </p:nvSpPr>
          <p:spPr bwMode="auto">
            <a:xfrm>
              <a:off x="702" y="35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0" name="Line 10"/>
            <p:cNvSpPr>
              <a:spLocks noChangeShapeType="1"/>
            </p:cNvSpPr>
            <p:nvPr/>
          </p:nvSpPr>
          <p:spPr bwMode="auto">
            <a:xfrm>
              <a:off x="702" y="329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1" name="Line 11"/>
            <p:cNvSpPr>
              <a:spLocks noChangeShapeType="1"/>
            </p:cNvSpPr>
            <p:nvPr/>
          </p:nvSpPr>
          <p:spPr bwMode="auto">
            <a:xfrm>
              <a:off x="702" y="30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2" name="Line 12"/>
            <p:cNvSpPr>
              <a:spLocks noChangeShapeType="1"/>
            </p:cNvSpPr>
            <p:nvPr/>
          </p:nvSpPr>
          <p:spPr bwMode="auto">
            <a:xfrm>
              <a:off x="702" y="277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3" name="Line 13"/>
            <p:cNvSpPr>
              <a:spLocks noChangeShapeType="1"/>
            </p:cNvSpPr>
            <p:nvPr/>
          </p:nvSpPr>
          <p:spPr bwMode="auto">
            <a:xfrm>
              <a:off x="702" y="2512"/>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4" name="Line 14"/>
            <p:cNvSpPr>
              <a:spLocks noChangeShapeType="1"/>
            </p:cNvSpPr>
            <p:nvPr/>
          </p:nvSpPr>
          <p:spPr bwMode="auto">
            <a:xfrm>
              <a:off x="702" y="2259"/>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5" name="Line 15"/>
            <p:cNvSpPr>
              <a:spLocks noChangeShapeType="1"/>
            </p:cNvSpPr>
            <p:nvPr/>
          </p:nvSpPr>
          <p:spPr bwMode="auto">
            <a:xfrm>
              <a:off x="702" y="1996"/>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6" name="Line 16"/>
            <p:cNvSpPr>
              <a:spLocks noChangeShapeType="1"/>
            </p:cNvSpPr>
            <p:nvPr/>
          </p:nvSpPr>
          <p:spPr bwMode="auto">
            <a:xfrm>
              <a:off x="702" y="17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7" name="Line 17"/>
            <p:cNvSpPr>
              <a:spLocks noChangeShapeType="1"/>
            </p:cNvSpPr>
            <p:nvPr/>
          </p:nvSpPr>
          <p:spPr bwMode="auto">
            <a:xfrm>
              <a:off x="702" y="148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8" name="Line 18"/>
            <p:cNvSpPr>
              <a:spLocks noChangeShapeType="1"/>
            </p:cNvSpPr>
            <p:nvPr/>
          </p:nvSpPr>
          <p:spPr bwMode="auto">
            <a:xfrm>
              <a:off x="702" y="12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9" name="Line 19"/>
            <p:cNvSpPr>
              <a:spLocks noChangeShapeType="1"/>
            </p:cNvSpPr>
            <p:nvPr/>
          </p:nvSpPr>
          <p:spPr bwMode="auto">
            <a:xfrm>
              <a:off x="702" y="96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0" name="Line 20"/>
            <p:cNvSpPr>
              <a:spLocks noChangeShapeType="1"/>
            </p:cNvSpPr>
            <p:nvPr/>
          </p:nvSpPr>
          <p:spPr bwMode="auto">
            <a:xfrm>
              <a:off x="742" y="3543"/>
              <a:ext cx="4377"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1" name="Line 21"/>
            <p:cNvSpPr>
              <a:spLocks noChangeShapeType="1"/>
            </p:cNvSpPr>
            <p:nvPr/>
          </p:nvSpPr>
          <p:spPr bwMode="auto">
            <a:xfrm flipV="1">
              <a:off x="742"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2" name="Line 22"/>
            <p:cNvSpPr>
              <a:spLocks noChangeShapeType="1"/>
            </p:cNvSpPr>
            <p:nvPr/>
          </p:nvSpPr>
          <p:spPr bwMode="auto">
            <a:xfrm flipV="1">
              <a:off x="133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3" name="Line 23"/>
            <p:cNvSpPr>
              <a:spLocks noChangeShapeType="1"/>
            </p:cNvSpPr>
            <p:nvPr/>
          </p:nvSpPr>
          <p:spPr bwMode="auto">
            <a:xfrm flipV="1">
              <a:off x="1927"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4" name="Line 24"/>
            <p:cNvSpPr>
              <a:spLocks noChangeShapeType="1"/>
            </p:cNvSpPr>
            <p:nvPr/>
          </p:nvSpPr>
          <p:spPr bwMode="auto">
            <a:xfrm flipV="1">
              <a:off x="2519"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5" name="Line 25"/>
            <p:cNvSpPr>
              <a:spLocks noChangeShapeType="1"/>
            </p:cNvSpPr>
            <p:nvPr/>
          </p:nvSpPr>
          <p:spPr bwMode="auto">
            <a:xfrm flipV="1">
              <a:off x="3101"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6" name="Line 26"/>
            <p:cNvSpPr>
              <a:spLocks noChangeShapeType="1"/>
            </p:cNvSpPr>
            <p:nvPr/>
          </p:nvSpPr>
          <p:spPr bwMode="auto">
            <a:xfrm flipV="1">
              <a:off x="369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7" name="Line 27"/>
            <p:cNvSpPr>
              <a:spLocks noChangeShapeType="1"/>
            </p:cNvSpPr>
            <p:nvPr/>
          </p:nvSpPr>
          <p:spPr bwMode="auto">
            <a:xfrm flipV="1">
              <a:off x="4286"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8" name="Freeform 28"/>
            <p:cNvSpPr>
              <a:spLocks/>
            </p:cNvSpPr>
            <p:nvPr/>
          </p:nvSpPr>
          <p:spPr bwMode="auto">
            <a:xfrm>
              <a:off x="772" y="948"/>
              <a:ext cx="4337" cy="2508"/>
            </a:xfrm>
            <a:custGeom>
              <a:avLst/>
              <a:gdLst/>
              <a:ahLst/>
              <a:cxnLst>
                <a:cxn ang="0">
                  <a:pos x="50" y="825"/>
                </a:cxn>
                <a:cxn ang="0">
                  <a:pos x="131" y="1126"/>
                </a:cxn>
                <a:cxn ang="0">
                  <a:pos x="201" y="1467"/>
                </a:cxn>
                <a:cxn ang="0">
                  <a:pos x="271" y="1846"/>
                </a:cxn>
                <a:cxn ang="0">
                  <a:pos x="351" y="1768"/>
                </a:cxn>
                <a:cxn ang="0">
                  <a:pos x="422" y="1944"/>
                </a:cxn>
                <a:cxn ang="0">
                  <a:pos x="492" y="1934"/>
                </a:cxn>
                <a:cxn ang="0">
                  <a:pos x="572" y="1934"/>
                </a:cxn>
                <a:cxn ang="0">
                  <a:pos x="643" y="1905"/>
                </a:cxn>
                <a:cxn ang="0">
                  <a:pos x="723" y="1944"/>
                </a:cxn>
                <a:cxn ang="0">
                  <a:pos x="793" y="2021"/>
                </a:cxn>
                <a:cxn ang="0">
                  <a:pos x="863" y="1905"/>
                </a:cxn>
                <a:cxn ang="0">
                  <a:pos x="944" y="2362"/>
                </a:cxn>
                <a:cxn ang="0">
                  <a:pos x="1014" y="2352"/>
                </a:cxn>
                <a:cxn ang="0">
                  <a:pos x="1084" y="2372"/>
                </a:cxn>
                <a:cxn ang="0">
                  <a:pos x="1165" y="2323"/>
                </a:cxn>
                <a:cxn ang="0">
                  <a:pos x="1235" y="2313"/>
                </a:cxn>
                <a:cxn ang="0">
                  <a:pos x="1305" y="2343"/>
                </a:cxn>
                <a:cxn ang="0">
                  <a:pos x="1385" y="2352"/>
                </a:cxn>
                <a:cxn ang="0">
                  <a:pos x="1456" y="2381"/>
                </a:cxn>
                <a:cxn ang="0">
                  <a:pos x="1526" y="2372"/>
                </a:cxn>
                <a:cxn ang="0">
                  <a:pos x="1606" y="2391"/>
                </a:cxn>
                <a:cxn ang="0">
                  <a:pos x="1677" y="2391"/>
                </a:cxn>
                <a:cxn ang="0">
                  <a:pos x="1757" y="2401"/>
                </a:cxn>
                <a:cxn ang="0">
                  <a:pos x="1827" y="2411"/>
                </a:cxn>
                <a:cxn ang="0">
                  <a:pos x="1897" y="2450"/>
                </a:cxn>
                <a:cxn ang="0">
                  <a:pos x="1978" y="2450"/>
                </a:cxn>
                <a:cxn ang="0">
                  <a:pos x="2048" y="2459"/>
                </a:cxn>
                <a:cxn ang="0">
                  <a:pos x="2118" y="2479"/>
                </a:cxn>
                <a:cxn ang="0">
                  <a:pos x="2199" y="2450"/>
                </a:cxn>
                <a:cxn ang="0">
                  <a:pos x="2269" y="2469"/>
                </a:cxn>
                <a:cxn ang="0">
                  <a:pos x="2339" y="2450"/>
                </a:cxn>
                <a:cxn ang="0">
                  <a:pos x="2420" y="2450"/>
                </a:cxn>
                <a:cxn ang="0">
                  <a:pos x="2490" y="2450"/>
                </a:cxn>
                <a:cxn ang="0">
                  <a:pos x="2560" y="2469"/>
                </a:cxn>
                <a:cxn ang="0">
                  <a:pos x="2640" y="2469"/>
                </a:cxn>
                <a:cxn ang="0">
                  <a:pos x="2711" y="2459"/>
                </a:cxn>
                <a:cxn ang="0">
                  <a:pos x="2791" y="2450"/>
                </a:cxn>
                <a:cxn ang="0">
                  <a:pos x="2861" y="2450"/>
                </a:cxn>
                <a:cxn ang="0">
                  <a:pos x="2932" y="2450"/>
                </a:cxn>
                <a:cxn ang="0">
                  <a:pos x="3012" y="2459"/>
                </a:cxn>
                <a:cxn ang="0">
                  <a:pos x="3082" y="2459"/>
                </a:cxn>
                <a:cxn ang="0">
                  <a:pos x="3152" y="2459"/>
                </a:cxn>
                <a:cxn ang="0">
                  <a:pos x="3233" y="2469"/>
                </a:cxn>
                <a:cxn ang="0">
                  <a:pos x="3303" y="2479"/>
                </a:cxn>
                <a:cxn ang="0">
                  <a:pos x="3373" y="2479"/>
                </a:cxn>
                <a:cxn ang="0">
                  <a:pos x="3454" y="2469"/>
                </a:cxn>
                <a:cxn ang="0">
                  <a:pos x="3524" y="2459"/>
                </a:cxn>
                <a:cxn ang="0">
                  <a:pos x="3594" y="2489"/>
                </a:cxn>
                <a:cxn ang="0">
                  <a:pos x="3674" y="2469"/>
                </a:cxn>
                <a:cxn ang="0">
                  <a:pos x="3745" y="2489"/>
                </a:cxn>
                <a:cxn ang="0">
                  <a:pos x="3825" y="2479"/>
                </a:cxn>
                <a:cxn ang="0">
                  <a:pos x="3895" y="2489"/>
                </a:cxn>
                <a:cxn ang="0">
                  <a:pos x="3966" y="2489"/>
                </a:cxn>
                <a:cxn ang="0">
                  <a:pos x="4046" y="2498"/>
                </a:cxn>
                <a:cxn ang="0">
                  <a:pos x="4116" y="2498"/>
                </a:cxn>
                <a:cxn ang="0">
                  <a:pos x="4186" y="2479"/>
                </a:cxn>
                <a:cxn ang="0">
                  <a:pos x="4267" y="2479"/>
                </a:cxn>
                <a:cxn ang="0">
                  <a:pos x="4337" y="2469"/>
                </a:cxn>
              </a:cxnLst>
              <a:rect l="0" t="0" r="r" b="b"/>
              <a:pathLst>
                <a:path w="4337" h="2508">
                  <a:moveTo>
                    <a:pt x="0" y="0"/>
                  </a:moveTo>
                  <a:lnTo>
                    <a:pt x="12" y="164"/>
                  </a:lnTo>
                  <a:lnTo>
                    <a:pt x="30" y="601"/>
                  </a:lnTo>
                  <a:lnTo>
                    <a:pt x="50" y="825"/>
                  </a:lnTo>
                  <a:lnTo>
                    <a:pt x="70" y="990"/>
                  </a:lnTo>
                  <a:lnTo>
                    <a:pt x="90" y="1399"/>
                  </a:lnTo>
                  <a:lnTo>
                    <a:pt x="111" y="1097"/>
                  </a:lnTo>
                  <a:lnTo>
                    <a:pt x="131" y="1126"/>
                  </a:lnTo>
                  <a:lnTo>
                    <a:pt x="141" y="1214"/>
                  </a:lnTo>
                  <a:lnTo>
                    <a:pt x="161" y="1408"/>
                  </a:lnTo>
                  <a:lnTo>
                    <a:pt x="181" y="1506"/>
                  </a:lnTo>
                  <a:lnTo>
                    <a:pt x="201" y="1467"/>
                  </a:lnTo>
                  <a:lnTo>
                    <a:pt x="221" y="1564"/>
                  </a:lnTo>
                  <a:lnTo>
                    <a:pt x="241" y="1661"/>
                  </a:lnTo>
                  <a:lnTo>
                    <a:pt x="261" y="1807"/>
                  </a:lnTo>
                  <a:lnTo>
                    <a:pt x="271" y="1846"/>
                  </a:lnTo>
                  <a:lnTo>
                    <a:pt x="291" y="1817"/>
                  </a:lnTo>
                  <a:lnTo>
                    <a:pt x="311" y="1846"/>
                  </a:lnTo>
                  <a:lnTo>
                    <a:pt x="331" y="1564"/>
                  </a:lnTo>
                  <a:lnTo>
                    <a:pt x="351" y="1768"/>
                  </a:lnTo>
                  <a:lnTo>
                    <a:pt x="372" y="1739"/>
                  </a:lnTo>
                  <a:lnTo>
                    <a:pt x="382" y="1875"/>
                  </a:lnTo>
                  <a:lnTo>
                    <a:pt x="402" y="1885"/>
                  </a:lnTo>
                  <a:lnTo>
                    <a:pt x="422" y="1944"/>
                  </a:lnTo>
                  <a:lnTo>
                    <a:pt x="442" y="1934"/>
                  </a:lnTo>
                  <a:lnTo>
                    <a:pt x="462" y="1866"/>
                  </a:lnTo>
                  <a:lnTo>
                    <a:pt x="482" y="1856"/>
                  </a:lnTo>
                  <a:lnTo>
                    <a:pt x="492" y="1934"/>
                  </a:lnTo>
                  <a:lnTo>
                    <a:pt x="512" y="1798"/>
                  </a:lnTo>
                  <a:lnTo>
                    <a:pt x="532" y="1827"/>
                  </a:lnTo>
                  <a:lnTo>
                    <a:pt x="552" y="1846"/>
                  </a:lnTo>
                  <a:lnTo>
                    <a:pt x="572" y="1934"/>
                  </a:lnTo>
                  <a:lnTo>
                    <a:pt x="592" y="1983"/>
                  </a:lnTo>
                  <a:lnTo>
                    <a:pt x="602" y="1914"/>
                  </a:lnTo>
                  <a:lnTo>
                    <a:pt x="623" y="1905"/>
                  </a:lnTo>
                  <a:lnTo>
                    <a:pt x="643" y="1905"/>
                  </a:lnTo>
                  <a:lnTo>
                    <a:pt x="663" y="1924"/>
                  </a:lnTo>
                  <a:lnTo>
                    <a:pt x="683" y="1944"/>
                  </a:lnTo>
                  <a:lnTo>
                    <a:pt x="703" y="1798"/>
                  </a:lnTo>
                  <a:lnTo>
                    <a:pt x="723" y="1944"/>
                  </a:lnTo>
                  <a:lnTo>
                    <a:pt x="733" y="1914"/>
                  </a:lnTo>
                  <a:lnTo>
                    <a:pt x="753" y="1973"/>
                  </a:lnTo>
                  <a:lnTo>
                    <a:pt x="773" y="1992"/>
                  </a:lnTo>
                  <a:lnTo>
                    <a:pt x="793" y="2021"/>
                  </a:lnTo>
                  <a:lnTo>
                    <a:pt x="813" y="2031"/>
                  </a:lnTo>
                  <a:lnTo>
                    <a:pt x="833" y="2002"/>
                  </a:lnTo>
                  <a:lnTo>
                    <a:pt x="843" y="2021"/>
                  </a:lnTo>
                  <a:lnTo>
                    <a:pt x="863" y="1905"/>
                  </a:lnTo>
                  <a:lnTo>
                    <a:pt x="884" y="1924"/>
                  </a:lnTo>
                  <a:lnTo>
                    <a:pt x="904" y="2187"/>
                  </a:lnTo>
                  <a:lnTo>
                    <a:pt x="924" y="2304"/>
                  </a:lnTo>
                  <a:lnTo>
                    <a:pt x="944" y="2362"/>
                  </a:lnTo>
                  <a:lnTo>
                    <a:pt x="954" y="2333"/>
                  </a:lnTo>
                  <a:lnTo>
                    <a:pt x="974" y="2323"/>
                  </a:lnTo>
                  <a:lnTo>
                    <a:pt x="994" y="2362"/>
                  </a:lnTo>
                  <a:lnTo>
                    <a:pt x="1014" y="2352"/>
                  </a:lnTo>
                  <a:lnTo>
                    <a:pt x="1034" y="2323"/>
                  </a:lnTo>
                  <a:lnTo>
                    <a:pt x="1054" y="2333"/>
                  </a:lnTo>
                  <a:lnTo>
                    <a:pt x="1064" y="2343"/>
                  </a:lnTo>
                  <a:lnTo>
                    <a:pt x="1084" y="2372"/>
                  </a:lnTo>
                  <a:lnTo>
                    <a:pt x="1104" y="2343"/>
                  </a:lnTo>
                  <a:lnTo>
                    <a:pt x="1124" y="2313"/>
                  </a:lnTo>
                  <a:lnTo>
                    <a:pt x="1145" y="2352"/>
                  </a:lnTo>
                  <a:lnTo>
                    <a:pt x="1165" y="2323"/>
                  </a:lnTo>
                  <a:lnTo>
                    <a:pt x="1175" y="2333"/>
                  </a:lnTo>
                  <a:lnTo>
                    <a:pt x="1195" y="2313"/>
                  </a:lnTo>
                  <a:lnTo>
                    <a:pt x="1215" y="2323"/>
                  </a:lnTo>
                  <a:lnTo>
                    <a:pt x="1235" y="2313"/>
                  </a:lnTo>
                  <a:lnTo>
                    <a:pt x="1255" y="2323"/>
                  </a:lnTo>
                  <a:lnTo>
                    <a:pt x="1275" y="2391"/>
                  </a:lnTo>
                  <a:lnTo>
                    <a:pt x="1295" y="2362"/>
                  </a:lnTo>
                  <a:lnTo>
                    <a:pt x="1305" y="2343"/>
                  </a:lnTo>
                  <a:lnTo>
                    <a:pt x="1325" y="2333"/>
                  </a:lnTo>
                  <a:lnTo>
                    <a:pt x="1345" y="2343"/>
                  </a:lnTo>
                  <a:lnTo>
                    <a:pt x="1365" y="2343"/>
                  </a:lnTo>
                  <a:lnTo>
                    <a:pt x="1385" y="2352"/>
                  </a:lnTo>
                  <a:lnTo>
                    <a:pt x="1406" y="2323"/>
                  </a:lnTo>
                  <a:lnTo>
                    <a:pt x="1416" y="2352"/>
                  </a:lnTo>
                  <a:lnTo>
                    <a:pt x="1436" y="2352"/>
                  </a:lnTo>
                  <a:lnTo>
                    <a:pt x="1456" y="2381"/>
                  </a:lnTo>
                  <a:lnTo>
                    <a:pt x="1476" y="2333"/>
                  </a:lnTo>
                  <a:lnTo>
                    <a:pt x="1496" y="2372"/>
                  </a:lnTo>
                  <a:lnTo>
                    <a:pt x="1516" y="2372"/>
                  </a:lnTo>
                  <a:lnTo>
                    <a:pt x="1526" y="2372"/>
                  </a:lnTo>
                  <a:lnTo>
                    <a:pt x="1546" y="2381"/>
                  </a:lnTo>
                  <a:lnTo>
                    <a:pt x="1566" y="2391"/>
                  </a:lnTo>
                  <a:lnTo>
                    <a:pt x="1586" y="2401"/>
                  </a:lnTo>
                  <a:lnTo>
                    <a:pt x="1606" y="2391"/>
                  </a:lnTo>
                  <a:lnTo>
                    <a:pt x="1626" y="2391"/>
                  </a:lnTo>
                  <a:lnTo>
                    <a:pt x="1636" y="2391"/>
                  </a:lnTo>
                  <a:lnTo>
                    <a:pt x="1657" y="2381"/>
                  </a:lnTo>
                  <a:lnTo>
                    <a:pt x="1677" y="2391"/>
                  </a:lnTo>
                  <a:lnTo>
                    <a:pt x="1697" y="2391"/>
                  </a:lnTo>
                  <a:lnTo>
                    <a:pt x="1717" y="2411"/>
                  </a:lnTo>
                  <a:lnTo>
                    <a:pt x="1737" y="2411"/>
                  </a:lnTo>
                  <a:lnTo>
                    <a:pt x="1757" y="2401"/>
                  </a:lnTo>
                  <a:lnTo>
                    <a:pt x="1767" y="2391"/>
                  </a:lnTo>
                  <a:lnTo>
                    <a:pt x="1787" y="2381"/>
                  </a:lnTo>
                  <a:lnTo>
                    <a:pt x="1807" y="2420"/>
                  </a:lnTo>
                  <a:lnTo>
                    <a:pt x="1827" y="2411"/>
                  </a:lnTo>
                  <a:lnTo>
                    <a:pt x="1847" y="2420"/>
                  </a:lnTo>
                  <a:lnTo>
                    <a:pt x="1867" y="2459"/>
                  </a:lnTo>
                  <a:lnTo>
                    <a:pt x="1877" y="2440"/>
                  </a:lnTo>
                  <a:lnTo>
                    <a:pt x="1897" y="2450"/>
                  </a:lnTo>
                  <a:lnTo>
                    <a:pt x="1918" y="2459"/>
                  </a:lnTo>
                  <a:lnTo>
                    <a:pt x="1938" y="2459"/>
                  </a:lnTo>
                  <a:lnTo>
                    <a:pt x="1958" y="2450"/>
                  </a:lnTo>
                  <a:lnTo>
                    <a:pt x="1978" y="2450"/>
                  </a:lnTo>
                  <a:lnTo>
                    <a:pt x="1988" y="2459"/>
                  </a:lnTo>
                  <a:lnTo>
                    <a:pt x="2008" y="2459"/>
                  </a:lnTo>
                  <a:lnTo>
                    <a:pt x="2028" y="2450"/>
                  </a:lnTo>
                  <a:lnTo>
                    <a:pt x="2048" y="2459"/>
                  </a:lnTo>
                  <a:lnTo>
                    <a:pt x="2068" y="2459"/>
                  </a:lnTo>
                  <a:lnTo>
                    <a:pt x="2088" y="2450"/>
                  </a:lnTo>
                  <a:lnTo>
                    <a:pt x="2098" y="2459"/>
                  </a:lnTo>
                  <a:lnTo>
                    <a:pt x="2118" y="2479"/>
                  </a:lnTo>
                  <a:lnTo>
                    <a:pt x="2138" y="2450"/>
                  </a:lnTo>
                  <a:lnTo>
                    <a:pt x="2159" y="2469"/>
                  </a:lnTo>
                  <a:lnTo>
                    <a:pt x="2179" y="2459"/>
                  </a:lnTo>
                  <a:lnTo>
                    <a:pt x="2199" y="2450"/>
                  </a:lnTo>
                  <a:lnTo>
                    <a:pt x="2219" y="2479"/>
                  </a:lnTo>
                  <a:lnTo>
                    <a:pt x="2229" y="2459"/>
                  </a:lnTo>
                  <a:lnTo>
                    <a:pt x="2249" y="2450"/>
                  </a:lnTo>
                  <a:lnTo>
                    <a:pt x="2269" y="2469"/>
                  </a:lnTo>
                  <a:lnTo>
                    <a:pt x="2289" y="2469"/>
                  </a:lnTo>
                  <a:lnTo>
                    <a:pt x="2309" y="2479"/>
                  </a:lnTo>
                  <a:lnTo>
                    <a:pt x="2329" y="2459"/>
                  </a:lnTo>
                  <a:lnTo>
                    <a:pt x="2339" y="2450"/>
                  </a:lnTo>
                  <a:lnTo>
                    <a:pt x="2359" y="2479"/>
                  </a:lnTo>
                  <a:lnTo>
                    <a:pt x="2379" y="2450"/>
                  </a:lnTo>
                  <a:lnTo>
                    <a:pt x="2399" y="2459"/>
                  </a:lnTo>
                  <a:lnTo>
                    <a:pt x="2420" y="2450"/>
                  </a:lnTo>
                  <a:lnTo>
                    <a:pt x="2440" y="2459"/>
                  </a:lnTo>
                  <a:lnTo>
                    <a:pt x="2450" y="2459"/>
                  </a:lnTo>
                  <a:lnTo>
                    <a:pt x="2470" y="2459"/>
                  </a:lnTo>
                  <a:lnTo>
                    <a:pt x="2490" y="2450"/>
                  </a:lnTo>
                  <a:lnTo>
                    <a:pt x="2510" y="2450"/>
                  </a:lnTo>
                  <a:lnTo>
                    <a:pt x="2530" y="2469"/>
                  </a:lnTo>
                  <a:lnTo>
                    <a:pt x="2550" y="2450"/>
                  </a:lnTo>
                  <a:lnTo>
                    <a:pt x="2560" y="2469"/>
                  </a:lnTo>
                  <a:lnTo>
                    <a:pt x="2580" y="2450"/>
                  </a:lnTo>
                  <a:lnTo>
                    <a:pt x="2600" y="2459"/>
                  </a:lnTo>
                  <a:lnTo>
                    <a:pt x="2620" y="2450"/>
                  </a:lnTo>
                  <a:lnTo>
                    <a:pt x="2640" y="2469"/>
                  </a:lnTo>
                  <a:lnTo>
                    <a:pt x="2660" y="2469"/>
                  </a:lnTo>
                  <a:lnTo>
                    <a:pt x="2681" y="2450"/>
                  </a:lnTo>
                  <a:lnTo>
                    <a:pt x="2691" y="2469"/>
                  </a:lnTo>
                  <a:lnTo>
                    <a:pt x="2711" y="2459"/>
                  </a:lnTo>
                  <a:lnTo>
                    <a:pt x="2731" y="2469"/>
                  </a:lnTo>
                  <a:lnTo>
                    <a:pt x="2751" y="2479"/>
                  </a:lnTo>
                  <a:lnTo>
                    <a:pt x="2771" y="2469"/>
                  </a:lnTo>
                  <a:lnTo>
                    <a:pt x="2791" y="2450"/>
                  </a:lnTo>
                  <a:lnTo>
                    <a:pt x="2801" y="2489"/>
                  </a:lnTo>
                  <a:lnTo>
                    <a:pt x="2821" y="2479"/>
                  </a:lnTo>
                  <a:lnTo>
                    <a:pt x="2841" y="2450"/>
                  </a:lnTo>
                  <a:lnTo>
                    <a:pt x="2861" y="2450"/>
                  </a:lnTo>
                  <a:lnTo>
                    <a:pt x="2881" y="2459"/>
                  </a:lnTo>
                  <a:lnTo>
                    <a:pt x="2901" y="2479"/>
                  </a:lnTo>
                  <a:lnTo>
                    <a:pt x="2911" y="2459"/>
                  </a:lnTo>
                  <a:lnTo>
                    <a:pt x="2932" y="2450"/>
                  </a:lnTo>
                  <a:lnTo>
                    <a:pt x="2952" y="2479"/>
                  </a:lnTo>
                  <a:lnTo>
                    <a:pt x="2972" y="2459"/>
                  </a:lnTo>
                  <a:lnTo>
                    <a:pt x="2992" y="2469"/>
                  </a:lnTo>
                  <a:lnTo>
                    <a:pt x="3012" y="2459"/>
                  </a:lnTo>
                  <a:lnTo>
                    <a:pt x="3022" y="2440"/>
                  </a:lnTo>
                  <a:lnTo>
                    <a:pt x="3042" y="2459"/>
                  </a:lnTo>
                  <a:lnTo>
                    <a:pt x="3062" y="2469"/>
                  </a:lnTo>
                  <a:lnTo>
                    <a:pt x="3082" y="2459"/>
                  </a:lnTo>
                  <a:lnTo>
                    <a:pt x="3102" y="2459"/>
                  </a:lnTo>
                  <a:lnTo>
                    <a:pt x="3122" y="2459"/>
                  </a:lnTo>
                  <a:lnTo>
                    <a:pt x="3142" y="2459"/>
                  </a:lnTo>
                  <a:lnTo>
                    <a:pt x="3152" y="2459"/>
                  </a:lnTo>
                  <a:lnTo>
                    <a:pt x="3172" y="2479"/>
                  </a:lnTo>
                  <a:lnTo>
                    <a:pt x="3193" y="2469"/>
                  </a:lnTo>
                  <a:lnTo>
                    <a:pt x="3213" y="2469"/>
                  </a:lnTo>
                  <a:lnTo>
                    <a:pt x="3233" y="2469"/>
                  </a:lnTo>
                  <a:lnTo>
                    <a:pt x="3253" y="2469"/>
                  </a:lnTo>
                  <a:lnTo>
                    <a:pt x="3263" y="2459"/>
                  </a:lnTo>
                  <a:lnTo>
                    <a:pt x="3283" y="2469"/>
                  </a:lnTo>
                  <a:lnTo>
                    <a:pt x="3303" y="2479"/>
                  </a:lnTo>
                  <a:lnTo>
                    <a:pt x="3323" y="2479"/>
                  </a:lnTo>
                  <a:lnTo>
                    <a:pt x="3343" y="2469"/>
                  </a:lnTo>
                  <a:lnTo>
                    <a:pt x="3363" y="2479"/>
                  </a:lnTo>
                  <a:lnTo>
                    <a:pt x="3373" y="2479"/>
                  </a:lnTo>
                  <a:lnTo>
                    <a:pt x="3393" y="2489"/>
                  </a:lnTo>
                  <a:lnTo>
                    <a:pt x="3413" y="2479"/>
                  </a:lnTo>
                  <a:lnTo>
                    <a:pt x="3433" y="2469"/>
                  </a:lnTo>
                  <a:lnTo>
                    <a:pt x="3454" y="2469"/>
                  </a:lnTo>
                  <a:lnTo>
                    <a:pt x="3474" y="2469"/>
                  </a:lnTo>
                  <a:lnTo>
                    <a:pt x="3484" y="2489"/>
                  </a:lnTo>
                  <a:lnTo>
                    <a:pt x="3504" y="2489"/>
                  </a:lnTo>
                  <a:lnTo>
                    <a:pt x="3524" y="2459"/>
                  </a:lnTo>
                  <a:lnTo>
                    <a:pt x="3544" y="2479"/>
                  </a:lnTo>
                  <a:lnTo>
                    <a:pt x="3564" y="2469"/>
                  </a:lnTo>
                  <a:lnTo>
                    <a:pt x="3584" y="2479"/>
                  </a:lnTo>
                  <a:lnTo>
                    <a:pt x="3594" y="2489"/>
                  </a:lnTo>
                  <a:lnTo>
                    <a:pt x="3614" y="2489"/>
                  </a:lnTo>
                  <a:lnTo>
                    <a:pt x="3634" y="2469"/>
                  </a:lnTo>
                  <a:lnTo>
                    <a:pt x="3654" y="2489"/>
                  </a:lnTo>
                  <a:lnTo>
                    <a:pt x="3674" y="2469"/>
                  </a:lnTo>
                  <a:lnTo>
                    <a:pt x="3694" y="2459"/>
                  </a:lnTo>
                  <a:lnTo>
                    <a:pt x="3715" y="2489"/>
                  </a:lnTo>
                  <a:lnTo>
                    <a:pt x="3725" y="2489"/>
                  </a:lnTo>
                  <a:lnTo>
                    <a:pt x="3745" y="2489"/>
                  </a:lnTo>
                  <a:lnTo>
                    <a:pt x="3765" y="2459"/>
                  </a:lnTo>
                  <a:lnTo>
                    <a:pt x="3785" y="2469"/>
                  </a:lnTo>
                  <a:lnTo>
                    <a:pt x="3805" y="2479"/>
                  </a:lnTo>
                  <a:lnTo>
                    <a:pt x="3825" y="2479"/>
                  </a:lnTo>
                  <a:lnTo>
                    <a:pt x="3835" y="2479"/>
                  </a:lnTo>
                  <a:lnTo>
                    <a:pt x="3855" y="2498"/>
                  </a:lnTo>
                  <a:lnTo>
                    <a:pt x="3875" y="2479"/>
                  </a:lnTo>
                  <a:lnTo>
                    <a:pt x="3895" y="2489"/>
                  </a:lnTo>
                  <a:lnTo>
                    <a:pt x="3915" y="2479"/>
                  </a:lnTo>
                  <a:lnTo>
                    <a:pt x="3935" y="2469"/>
                  </a:lnTo>
                  <a:lnTo>
                    <a:pt x="3945" y="2489"/>
                  </a:lnTo>
                  <a:lnTo>
                    <a:pt x="3966" y="2489"/>
                  </a:lnTo>
                  <a:lnTo>
                    <a:pt x="3986" y="2498"/>
                  </a:lnTo>
                  <a:lnTo>
                    <a:pt x="4006" y="2479"/>
                  </a:lnTo>
                  <a:lnTo>
                    <a:pt x="4026" y="2489"/>
                  </a:lnTo>
                  <a:lnTo>
                    <a:pt x="4046" y="2498"/>
                  </a:lnTo>
                  <a:lnTo>
                    <a:pt x="4056" y="2479"/>
                  </a:lnTo>
                  <a:lnTo>
                    <a:pt x="4076" y="2508"/>
                  </a:lnTo>
                  <a:lnTo>
                    <a:pt x="4096" y="2479"/>
                  </a:lnTo>
                  <a:lnTo>
                    <a:pt x="4116" y="2498"/>
                  </a:lnTo>
                  <a:lnTo>
                    <a:pt x="4136" y="2459"/>
                  </a:lnTo>
                  <a:lnTo>
                    <a:pt x="4156" y="2469"/>
                  </a:lnTo>
                  <a:lnTo>
                    <a:pt x="4176" y="2479"/>
                  </a:lnTo>
                  <a:lnTo>
                    <a:pt x="4186" y="2479"/>
                  </a:lnTo>
                  <a:lnTo>
                    <a:pt x="4206" y="2498"/>
                  </a:lnTo>
                  <a:lnTo>
                    <a:pt x="4227" y="2498"/>
                  </a:lnTo>
                  <a:lnTo>
                    <a:pt x="4247" y="2489"/>
                  </a:lnTo>
                  <a:lnTo>
                    <a:pt x="4267" y="2479"/>
                  </a:lnTo>
                  <a:lnTo>
                    <a:pt x="4287" y="2479"/>
                  </a:lnTo>
                  <a:lnTo>
                    <a:pt x="4297" y="2489"/>
                  </a:lnTo>
                  <a:lnTo>
                    <a:pt x="4317" y="2489"/>
                  </a:lnTo>
                  <a:lnTo>
                    <a:pt x="4337" y="2469"/>
                  </a:lnTo>
                </a:path>
              </a:pathLst>
            </a:custGeom>
            <a:noFill/>
            <a:ln w="28575" cmpd="sng">
              <a:solidFill>
                <a:srgbClr val="FF0000"/>
              </a:solidFill>
              <a:prstDash val="solid"/>
              <a:round/>
              <a:headEnd/>
              <a:tailEnd/>
            </a:ln>
          </p:spPr>
          <p:txBody>
            <a:bodyPr>
              <a:prstTxWarp prst="textNoShape">
                <a:avLst/>
              </a:prstTxWarp>
            </a:bodyPr>
            <a:lstStyle/>
            <a:p>
              <a:endParaRPr lang="en-US">
                <a:solidFill>
                  <a:srgbClr val="000000"/>
                </a:solidFill>
              </a:endParaRPr>
            </a:p>
          </p:txBody>
        </p:sp>
        <p:sp>
          <p:nvSpPr>
            <p:cNvPr id="92189" name="Rectangle 29"/>
            <p:cNvSpPr>
              <a:spLocks noChangeArrowheads="1"/>
            </p:cNvSpPr>
            <p:nvPr/>
          </p:nvSpPr>
          <p:spPr bwMode="auto">
            <a:xfrm>
              <a:off x="605" y="3466"/>
              <a:ext cx="6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0</a:t>
              </a:r>
              <a:endParaRPr lang="en-GB" sz="1600">
                <a:solidFill>
                  <a:srgbClr val="000000"/>
                </a:solidFill>
              </a:endParaRPr>
            </a:p>
          </p:txBody>
        </p:sp>
        <p:sp>
          <p:nvSpPr>
            <p:cNvPr id="92190" name="Rectangle 30"/>
            <p:cNvSpPr>
              <a:spLocks noChangeArrowheads="1"/>
            </p:cNvSpPr>
            <p:nvPr/>
          </p:nvSpPr>
          <p:spPr bwMode="auto">
            <a:xfrm>
              <a:off x="477" y="3213"/>
              <a:ext cx="189"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a:t>
              </a:r>
              <a:endParaRPr lang="en-GB" sz="1600">
                <a:solidFill>
                  <a:srgbClr val="000000"/>
                </a:solidFill>
              </a:endParaRPr>
            </a:p>
          </p:txBody>
        </p:sp>
        <p:sp>
          <p:nvSpPr>
            <p:cNvPr id="92191" name="Rectangle 31"/>
            <p:cNvSpPr>
              <a:spLocks noChangeArrowheads="1"/>
            </p:cNvSpPr>
            <p:nvPr/>
          </p:nvSpPr>
          <p:spPr bwMode="auto">
            <a:xfrm>
              <a:off x="410" y="29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1000</a:t>
              </a:r>
              <a:endParaRPr lang="en-GB" sz="1600">
                <a:solidFill>
                  <a:srgbClr val="000000"/>
                </a:solidFill>
              </a:endParaRPr>
            </a:p>
          </p:txBody>
        </p:sp>
        <p:sp>
          <p:nvSpPr>
            <p:cNvPr id="92192" name="Rectangle 32"/>
            <p:cNvSpPr>
              <a:spLocks noChangeArrowheads="1"/>
            </p:cNvSpPr>
            <p:nvPr/>
          </p:nvSpPr>
          <p:spPr bwMode="auto">
            <a:xfrm>
              <a:off x="410" y="269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1500</a:t>
              </a:r>
              <a:endParaRPr lang="en-GB" sz="1600">
                <a:solidFill>
                  <a:srgbClr val="000000"/>
                </a:solidFill>
              </a:endParaRPr>
            </a:p>
          </p:txBody>
        </p:sp>
        <p:sp>
          <p:nvSpPr>
            <p:cNvPr id="92193" name="Rectangle 33"/>
            <p:cNvSpPr>
              <a:spLocks noChangeArrowheads="1"/>
            </p:cNvSpPr>
            <p:nvPr/>
          </p:nvSpPr>
          <p:spPr bwMode="auto">
            <a:xfrm>
              <a:off x="410" y="2434"/>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2000</a:t>
              </a:r>
              <a:endParaRPr lang="en-GB" sz="1600">
                <a:solidFill>
                  <a:srgbClr val="000000"/>
                </a:solidFill>
              </a:endParaRPr>
            </a:p>
          </p:txBody>
        </p:sp>
        <p:sp>
          <p:nvSpPr>
            <p:cNvPr id="92194" name="Rectangle 34"/>
            <p:cNvSpPr>
              <a:spLocks noChangeArrowheads="1"/>
            </p:cNvSpPr>
            <p:nvPr/>
          </p:nvSpPr>
          <p:spPr bwMode="auto">
            <a:xfrm>
              <a:off x="410" y="218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2500</a:t>
              </a:r>
              <a:endParaRPr lang="en-GB" sz="1600">
                <a:solidFill>
                  <a:srgbClr val="000000"/>
                </a:solidFill>
              </a:endParaRPr>
            </a:p>
          </p:txBody>
        </p:sp>
        <p:sp>
          <p:nvSpPr>
            <p:cNvPr id="92195" name="Rectangle 35"/>
            <p:cNvSpPr>
              <a:spLocks noChangeArrowheads="1"/>
            </p:cNvSpPr>
            <p:nvPr/>
          </p:nvSpPr>
          <p:spPr bwMode="auto">
            <a:xfrm>
              <a:off x="410" y="1919"/>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3000</a:t>
              </a:r>
              <a:endParaRPr lang="en-GB" sz="1600">
                <a:solidFill>
                  <a:srgbClr val="000000"/>
                </a:solidFill>
              </a:endParaRPr>
            </a:p>
          </p:txBody>
        </p:sp>
        <p:sp>
          <p:nvSpPr>
            <p:cNvPr id="92196" name="Rectangle 36"/>
            <p:cNvSpPr>
              <a:spLocks noChangeArrowheads="1"/>
            </p:cNvSpPr>
            <p:nvPr/>
          </p:nvSpPr>
          <p:spPr bwMode="auto">
            <a:xfrm>
              <a:off x="410" y="1666"/>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3500</a:t>
              </a:r>
              <a:endParaRPr lang="en-GB" sz="1600">
                <a:solidFill>
                  <a:srgbClr val="000000"/>
                </a:solidFill>
              </a:endParaRPr>
            </a:p>
          </p:txBody>
        </p:sp>
        <p:sp>
          <p:nvSpPr>
            <p:cNvPr id="92197" name="Rectangle 37"/>
            <p:cNvSpPr>
              <a:spLocks noChangeArrowheads="1"/>
            </p:cNvSpPr>
            <p:nvPr/>
          </p:nvSpPr>
          <p:spPr bwMode="auto">
            <a:xfrm>
              <a:off x="410" y="1403"/>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4000</a:t>
              </a:r>
              <a:endParaRPr lang="en-GB" sz="1600">
                <a:solidFill>
                  <a:srgbClr val="000000"/>
                </a:solidFill>
              </a:endParaRPr>
            </a:p>
          </p:txBody>
        </p:sp>
        <p:sp>
          <p:nvSpPr>
            <p:cNvPr id="92198" name="Rectangle 38"/>
            <p:cNvSpPr>
              <a:spLocks noChangeArrowheads="1"/>
            </p:cNvSpPr>
            <p:nvPr/>
          </p:nvSpPr>
          <p:spPr bwMode="auto">
            <a:xfrm>
              <a:off x="410" y="11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4500</a:t>
              </a:r>
              <a:endParaRPr lang="en-GB" sz="1600">
                <a:solidFill>
                  <a:srgbClr val="000000"/>
                </a:solidFill>
              </a:endParaRPr>
            </a:p>
          </p:txBody>
        </p:sp>
        <p:sp>
          <p:nvSpPr>
            <p:cNvPr id="92199" name="Rectangle 39"/>
            <p:cNvSpPr>
              <a:spLocks noChangeArrowheads="1"/>
            </p:cNvSpPr>
            <p:nvPr/>
          </p:nvSpPr>
          <p:spPr bwMode="auto">
            <a:xfrm>
              <a:off x="410" y="88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5000</a:t>
              </a:r>
              <a:endParaRPr lang="en-GB" sz="1600">
                <a:solidFill>
                  <a:srgbClr val="000000"/>
                </a:solidFill>
              </a:endParaRPr>
            </a:p>
          </p:txBody>
        </p:sp>
        <p:sp>
          <p:nvSpPr>
            <p:cNvPr id="92200" name="Rectangle 40"/>
            <p:cNvSpPr>
              <a:spLocks noChangeArrowheads="1"/>
            </p:cNvSpPr>
            <p:nvPr/>
          </p:nvSpPr>
          <p:spPr bwMode="auto">
            <a:xfrm>
              <a:off x="724" y="3651"/>
              <a:ext cx="126"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64</a:t>
              </a:r>
              <a:endParaRPr lang="en-GB" sz="1600">
                <a:solidFill>
                  <a:srgbClr val="000000"/>
                </a:solidFill>
              </a:endParaRPr>
            </a:p>
          </p:txBody>
        </p:sp>
        <p:sp>
          <p:nvSpPr>
            <p:cNvPr id="92201" name="Rectangle 41"/>
            <p:cNvSpPr>
              <a:spLocks noChangeArrowheads="1"/>
            </p:cNvSpPr>
            <p:nvPr/>
          </p:nvSpPr>
          <p:spPr bwMode="auto">
            <a:xfrm>
              <a:off x="1257" y="3651"/>
              <a:ext cx="24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2112</a:t>
              </a:r>
              <a:endParaRPr lang="en-GB" sz="1600">
                <a:solidFill>
                  <a:srgbClr val="000000"/>
                </a:solidFill>
              </a:endParaRPr>
            </a:p>
          </p:txBody>
        </p:sp>
        <p:sp>
          <p:nvSpPr>
            <p:cNvPr id="92202" name="Rectangle 42"/>
            <p:cNvSpPr>
              <a:spLocks noChangeArrowheads="1"/>
            </p:cNvSpPr>
            <p:nvPr/>
          </p:nvSpPr>
          <p:spPr bwMode="auto">
            <a:xfrm>
              <a:off x="1845"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4160</a:t>
              </a:r>
              <a:endParaRPr lang="en-GB" sz="1600">
                <a:solidFill>
                  <a:srgbClr val="000000"/>
                </a:solidFill>
              </a:endParaRPr>
            </a:p>
          </p:txBody>
        </p:sp>
        <p:sp>
          <p:nvSpPr>
            <p:cNvPr id="92203" name="Rectangle 43"/>
            <p:cNvSpPr>
              <a:spLocks noChangeArrowheads="1"/>
            </p:cNvSpPr>
            <p:nvPr/>
          </p:nvSpPr>
          <p:spPr bwMode="auto">
            <a:xfrm>
              <a:off x="2438"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6208</a:t>
              </a:r>
              <a:endParaRPr lang="en-GB" sz="1600">
                <a:solidFill>
                  <a:srgbClr val="000000"/>
                </a:solidFill>
              </a:endParaRPr>
            </a:p>
          </p:txBody>
        </p:sp>
        <p:sp>
          <p:nvSpPr>
            <p:cNvPr id="92204" name="Rectangle 44"/>
            <p:cNvSpPr>
              <a:spLocks noChangeArrowheads="1"/>
            </p:cNvSpPr>
            <p:nvPr/>
          </p:nvSpPr>
          <p:spPr bwMode="auto">
            <a:xfrm>
              <a:off x="3020"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8256</a:t>
              </a:r>
              <a:endParaRPr lang="en-GB" sz="1600">
                <a:solidFill>
                  <a:srgbClr val="000000"/>
                </a:solidFill>
              </a:endParaRPr>
            </a:p>
          </p:txBody>
        </p:sp>
        <p:sp>
          <p:nvSpPr>
            <p:cNvPr id="92205" name="Rectangle 45"/>
            <p:cNvSpPr>
              <a:spLocks noChangeArrowheads="1"/>
            </p:cNvSpPr>
            <p:nvPr/>
          </p:nvSpPr>
          <p:spPr bwMode="auto">
            <a:xfrm>
              <a:off x="3586"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10304</a:t>
              </a:r>
              <a:endParaRPr lang="en-GB" sz="1600">
                <a:solidFill>
                  <a:srgbClr val="000000"/>
                </a:solidFill>
              </a:endParaRPr>
            </a:p>
          </p:txBody>
        </p:sp>
        <p:sp>
          <p:nvSpPr>
            <p:cNvPr id="92206" name="Rectangle 46"/>
            <p:cNvSpPr>
              <a:spLocks noChangeArrowheads="1"/>
            </p:cNvSpPr>
            <p:nvPr/>
          </p:nvSpPr>
          <p:spPr bwMode="auto">
            <a:xfrm>
              <a:off x="4178"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12352</a:t>
              </a:r>
              <a:endParaRPr lang="en-GB" sz="1600">
                <a:solidFill>
                  <a:srgbClr val="000000"/>
                </a:solidFill>
              </a:endParaRPr>
            </a:p>
          </p:txBody>
        </p:sp>
        <p:sp>
          <p:nvSpPr>
            <p:cNvPr id="92207" name="Rectangle 47"/>
            <p:cNvSpPr>
              <a:spLocks noChangeArrowheads="1"/>
            </p:cNvSpPr>
            <p:nvPr/>
          </p:nvSpPr>
          <p:spPr bwMode="auto">
            <a:xfrm>
              <a:off x="4771"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dirty="0">
                  <a:solidFill>
                    <a:srgbClr val="000000"/>
                  </a:solidFill>
                </a:rPr>
                <a:t>14400</a:t>
              </a:r>
              <a:endParaRPr lang="en-GB" sz="1600" dirty="0">
                <a:solidFill>
                  <a:srgbClr val="000000"/>
                </a:solidFill>
              </a:endParaRPr>
            </a:p>
          </p:txBody>
        </p:sp>
        <p:sp>
          <p:nvSpPr>
            <p:cNvPr id="92208" name="Line 48"/>
            <p:cNvSpPr>
              <a:spLocks noChangeShapeType="1"/>
            </p:cNvSpPr>
            <p:nvPr/>
          </p:nvSpPr>
          <p:spPr bwMode="auto">
            <a:xfrm>
              <a:off x="752" y="96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09" name="Line 49"/>
            <p:cNvSpPr>
              <a:spLocks noChangeShapeType="1"/>
            </p:cNvSpPr>
            <p:nvPr/>
          </p:nvSpPr>
          <p:spPr bwMode="auto">
            <a:xfrm>
              <a:off x="760" y="148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0" name="Line 50"/>
            <p:cNvSpPr>
              <a:spLocks noChangeShapeType="1"/>
            </p:cNvSpPr>
            <p:nvPr/>
          </p:nvSpPr>
          <p:spPr bwMode="auto">
            <a:xfrm>
              <a:off x="768" y="199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1" name="Line 51"/>
            <p:cNvSpPr>
              <a:spLocks noChangeShapeType="1"/>
            </p:cNvSpPr>
            <p:nvPr/>
          </p:nvSpPr>
          <p:spPr bwMode="auto">
            <a:xfrm>
              <a:off x="768" y="251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2" name="Line 52"/>
            <p:cNvSpPr>
              <a:spLocks noChangeShapeType="1"/>
            </p:cNvSpPr>
            <p:nvPr/>
          </p:nvSpPr>
          <p:spPr bwMode="auto">
            <a:xfrm>
              <a:off x="768" y="3024"/>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3" name="Line 53"/>
            <p:cNvSpPr>
              <a:spLocks noChangeShapeType="1"/>
            </p:cNvSpPr>
            <p:nvPr/>
          </p:nvSpPr>
          <p:spPr bwMode="auto">
            <a:xfrm rot="5400000">
              <a:off x="-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4" name="Line 54"/>
            <p:cNvSpPr>
              <a:spLocks noChangeShapeType="1"/>
            </p:cNvSpPr>
            <p:nvPr/>
          </p:nvSpPr>
          <p:spPr bwMode="auto">
            <a:xfrm rot="5400000">
              <a:off x="58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5" name="Line 55"/>
            <p:cNvSpPr>
              <a:spLocks noChangeShapeType="1"/>
            </p:cNvSpPr>
            <p:nvPr/>
          </p:nvSpPr>
          <p:spPr bwMode="auto">
            <a:xfrm rot="5400000">
              <a:off x="118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6" name="Line 56"/>
            <p:cNvSpPr>
              <a:spLocks noChangeShapeType="1"/>
            </p:cNvSpPr>
            <p:nvPr/>
          </p:nvSpPr>
          <p:spPr bwMode="auto">
            <a:xfrm rot="5400000">
              <a:off x="176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7" name="Line 57"/>
            <p:cNvSpPr>
              <a:spLocks noChangeShapeType="1"/>
            </p:cNvSpPr>
            <p:nvPr/>
          </p:nvSpPr>
          <p:spPr bwMode="auto">
            <a:xfrm rot="5400000">
              <a:off x="2356"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8" name="Line 58"/>
            <p:cNvSpPr>
              <a:spLocks noChangeShapeType="1"/>
            </p:cNvSpPr>
            <p:nvPr/>
          </p:nvSpPr>
          <p:spPr bwMode="auto">
            <a:xfrm rot="5400000">
              <a:off x="294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9" name="Line 59"/>
            <p:cNvSpPr>
              <a:spLocks noChangeShapeType="1"/>
            </p:cNvSpPr>
            <p:nvPr/>
          </p:nvSpPr>
          <p:spPr bwMode="auto">
            <a:xfrm rot="5400000">
              <a:off x="354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20" name="Line 60"/>
            <p:cNvSpPr>
              <a:spLocks noChangeShapeType="1"/>
            </p:cNvSpPr>
            <p:nvPr/>
          </p:nvSpPr>
          <p:spPr bwMode="auto">
            <a:xfrm>
              <a:off x="744" y="3192"/>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92221" name="Line 61"/>
            <p:cNvSpPr>
              <a:spLocks noChangeShapeType="1"/>
            </p:cNvSpPr>
            <p:nvPr/>
          </p:nvSpPr>
          <p:spPr bwMode="auto">
            <a:xfrm>
              <a:off x="744" y="1840"/>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92222" name="Text Box 62"/>
            <p:cNvSpPr txBox="1">
              <a:spLocks noChangeArrowheads="1"/>
            </p:cNvSpPr>
            <p:nvPr/>
          </p:nvSpPr>
          <p:spPr bwMode="auto">
            <a:xfrm>
              <a:off x="2692" y="3793"/>
              <a:ext cx="657"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Test cubes</a:t>
              </a:r>
            </a:p>
          </p:txBody>
        </p:sp>
        <p:sp>
          <p:nvSpPr>
            <p:cNvPr id="92223" name="Text Box 63"/>
            <p:cNvSpPr txBox="1">
              <a:spLocks noChangeArrowheads="1"/>
            </p:cNvSpPr>
            <p:nvPr/>
          </p:nvSpPr>
          <p:spPr bwMode="auto">
            <a:xfrm>
              <a:off x="362" y="702"/>
              <a:ext cx="789"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Specified bits</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WordArt 1966"/>
          <p:cNvSpPr>
            <a:spLocks noChangeArrowheads="1" noChangeShapeType="1" noTextEdit="1"/>
          </p:cNvSpPr>
          <p:nvPr/>
        </p:nvSpPr>
        <p:spPr bwMode="auto">
          <a:xfrm>
            <a:off x="3912214" y="2829157"/>
            <a:ext cx="1728788" cy="2592387"/>
          </a:xfrm>
          <a:prstGeom prst="rect">
            <a:avLst/>
          </a:prstGeom>
        </p:spPr>
        <p:txBody>
          <a:bodyPr wrap="none" fromWordArt="1">
            <a:prstTxWarp prst="textPlain">
              <a:avLst>
                <a:gd name="adj" fmla="val 50000"/>
              </a:avLst>
            </a:prstTxWarp>
          </a:bodyPr>
          <a:lstStyle/>
          <a:p>
            <a:pPr algn="ctr"/>
            <a:r>
              <a:rPr lang="en-US" sz="3600" b="1" kern="10" dirty="0">
                <a:ln w="9525">
                  <a:noFill/>
                  <a:round/>
                  <a:headEnd/>
                  <a:tailEnd/>
                </a:ln>
                <a:solidFill>
                  <a:srgbClr val="B2B2B2">
                    <a:alpha val="49001"/>
                  </a:srgbClr>
                </a:solidFill>
                <a:effectLst>
                  <a:outerShdw blurRad="63500" dist="17961" dir="2700000" algn="ctr" rotWithShape="0">
                    <a:schemeClr val="tx1">
                      <a:alpha val="74998"/>
                    </a:schemeClr>
                  </a:outerShdw>
                </a:effectLst>
                <a:latin typeface="Times New Roman"/>
                <a:ea typeface="Times New Roman"/>
                <a:cs typeface="Times New Roman"/>
              </a:rPr>
              <a:t>?</a:t>
            </a:r>
          </a:p>
        </p:txBody>
      </p:sp>
      <p:sp>
        <p:nvSpPr>
          <p:cNvPr id="92164" name="Rectangle 4"/>
          <p:cNvSpPr>
            <a:spLocks noGrp="1" noChangeArrowheads="1"/>
          </p:cNvSpPr>
          <p:nvPr>
            <p:ph type="title"/>
          </p:nvPr>
        </p:nvSpPr>
        <p:spPr/>
        <p:txBody>
          <a:bodyPr/>
          <a:lstStyle/>
          <a:p>
            <a:pPr>
              <a:lnSpc>
                <a:spcPct val="85000"/>
              </a:lnSpc>
            </a:pPr>
            <a:r>
              <a:rPr lang="en-GB" dirty="0" smtClean="0"/>
              <a:t>Maximum compression </a:t>
            </a:r>
            <a:r>
              <a:rPr lang="en-GB" dirty="0"/>
              <a:t>rate</a:t>
            </a:r>
          </a:p>
        </p:txBody>
      </p:sp>
      <p:grpSp>
        <p:nvGrpSpPr>
          <p:cNvPr id="2" name="Group 5"/>
          <p:cNvGrpSpPr>
            <a:grpSpLocks/>
          </p:cNvGrpSpPr>
          <p:nvPr/>
        </p:nvGrpSpPr>
        <p:grpSpPr bwMode="auto">
          <a:xfrm>
            <a:off x="849927" y="1047301"/>
            <a:ext cx="7948613" cy="5214938"/>
            <a:chOff x="362" y="702"/>
            <a:chExt cx="5007" cy="3285"/>
          </a:xfrm>
        </p:grpSpPr>
        <p:sp>
          <p:nvSpPr>
            <p:cNvPr id="92166" name="Text Box 6"/>
            <p:cNvSpPr txBox="1">
              <a:spLocks noChangeArrowheads="1"/>
            </p:cNvSpPr>
            <p:nvPr/>
          </p:nvSpPr>
          <p:spPr bwMode="auto">
            <a:xfrm>
              <a:off x="4878" y="1670"/>
              <a:ext cx="391" cy="208"/>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1%</a:t>
              </a:r>
              <a:endParaRPr lang="en-GB" sz="1600" b="1">
                <a:solidFill>
                  <a:srgbClr val="000000"/>
                </a:solidFill>
                <a:effectLst>
                  <a:outerShdw blurRad="38100" dist="38100" dir="2700000" algn="tl">
                    <a:srgbClr val="000000"/>
                  </a:outerShdw>
                </a:effectLst>
              </a:endParaRPr>
            </a:p>
          </p:txBody>
        </p:sp>
        <p:sp>
          <p:nvSpPr>
            <p:cNvPr id="92167" name="Text Box 7"/>
            <p:cNvSpPr txBox="1">
              <a:spLocks noChangeArrowheads="1"/>
            </p:cNvSpPr>
            <p:nvPr/>
          </p:nvSpPr>
          <p:spPr bwMode="auto">
            <a:xfrm>
              <a:off x="4905" y="3041"/>
              <a:ext cx="464" cy="209"/>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0.2%</a:t>
              </a:r>
              <a:endParaRPr lang="en-GB" sz="1600" b="1">
                <a:solidFill>
                  <a:srgbClr val="000000"/>
                </a:solidFill>
                <a:effectLst>
                  <a:outerShdw blurRad="38100" dist="38100" dir="2700000" algn="tl">
                    <a:srgbClr val="000000"/>
                  </a:outerShdw>
                </a:effectLst>
              </a:endParaRPr>
            </a:p>
          </p:txBody>
        </p:sp>
        <p:sp>
          <p:nvSpPr>
            <p:cNvPr id="92168" name="Line 8"/>
            <p:cNvSpPr>
              <a:spLocks noChangeShapeType="1"/>
            </p:cNvSpPr>
            <p:nvPr/>
          </p:nvSpPr>
          <p:spPr bwMode="auto">
            <a:xfrm>
              <a:off x="742" y="965"/>
              <a:ext cx="1" cy="2578"/>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69" name="Line 9"/>
            <p:cNvSpPr>
              <a:spLocks noChangeShapeType="1"/>
            </p:cNvSpPr>
            <p:nvPr/>
          </p:nvSpPr>
          <p:spPr bwMode="auto">
            <a:xfrm>
              <a:off x="702" y="35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0" name="Line 10"/>
            <p:cNvSpPr>
              <a:spLocks noChangeShapeType="1"/>
            </p:cNvSpPr>
            <p:nvPr/>
          </p:nvSpPr>
          <p:spPr bwMode="auto">
            <a:xfrm>
              <a:off x="702" y="329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1" name="Line 11"/>
            <p:cNvSpPr>
              <a:spLocks noChangeShapeType="1"/>
            </p:cNvSpPr>
            <p:nvPr/>
          </p:nvSpPr>
          <p:spPr bwMode="auto">
            <a:xfrm>
              <a:off x="702" y="30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2" name="Line 12"/>
            <p:cNvSpPr>
              <a:spLocks noChangeShapeType="1"/>
            </p:cNvSpPr>
            <p:nvPr/>
          </p:nvSpPr>
          <p:spPr bwMode="auto">
            <a:xfrm>
              <a:off x="702" y="277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3" name="Line 13"/>
            <p:cNvSpPr>
              <a:spLocks noChangeShapeType="1"/>
            </p:cNvSpPr>
            <p:nvPr/>
          </p:nvSpPr>
          <p:spPr bwMode="auto">
            <a:xfrm>
              <a:off x="702" y="2512"/>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4" name="Line 14"/>
            <p:cNvSpPr>
              <a:spLocks noChangeShapeType="1"/>
            </p:cNvSpPr>
            <p:nvPr/>
          </p:nvSpPr>
          <p:spPr bwMode="auto">
            <a:xfrm>
              <a:off x="702" y="2259"/>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5" name="Line 15"/>
            <p:cNvSpPr>
              <a:spLocks noChangeShapeType="1"/>
            </p:cNvSpPr>
            <p:nvPr/>
          </p:nvSpPr>
          <p:spPr bwMode="auto">
            <a:xfrm>
              <a:off x="702" y="1996"/>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6" name="Line 16"/>
            <p:cNvSpPr>
              <a:spLocks noChangeShapeType="1"/>
            </p:cNvSpPr>
            <p:nvPr/>
          </p:nvSpPr>
          <p:spPr bwMode="auto">
            <a:xfrm>
              <a:off x="702" y="17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7" name="Line 17"/>
            <p:cNvSpPr>
              <a:spLocks noChangeShapeType="1"/>
            </p:cNvSpPr>
            <p:nvPr/>
          </p:nvSpPr>
          <p:spPr bwMode="auto">
            <a:xfrm>
              <a:off x="702" y="148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8" name="Line 18"/>
            <p:cNvSpPr>
              <a:spLocks noChangeShapeType="1"/>
            </p:cNvSpPr>
            <p:nvPr/>
          </p:nvSpPr>
          <p:spPr bwMode="auto">
            <a:xfrm>
              <a:off x="702" y="12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79" name="Line 19"/>
            <p:cNvSpPr>
              <a:spLocks noChangeShapeType="1"/>
            </p:cNvSpPr>
            <p:nvPr/>
          </p:nvSpPr>
          <p:spPr bwMode="auto">
            <a:xfrm>
              <a:off x="702" y="96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0" name="Line 20"/>
            <p:cNvSpPr>
              <a:spLocks noChangeShapeType="1"/>
            </p:cNvSpPr>
            <p:nvPr/>
          </p:nvSpPr>
          <p:spPr bwMode="auto">
            <a:xfrm>
              <a:off x="742" y="3543"/>
              <a:ext cx="4377"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1" name="Line 21"/>
            <p:cNvSpPr>
              <a:spLocks noChangeShapeType="1"/>
            </p:cNvSpPr>
            <p:nvPr/>
          </p:nvSpPr>
          <p:spPr bwMode="auto">
            <a:xfrm flipV="1">
              <a:off x="742"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2" name="Line 22"/>
            <p:cNvSpPr>
              <a:spLocks noChangeShapeType="1"/>
            </p:cNvSpPr>
            <p:nvPr/>
          </p:nvSpPr>
          <p:spPr bwMode="auto">
            <a:xfrm flipV="1">
              <a:off x="133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3" name="Line 23"/>
            <p:cNvSpPr>
              <a:spLocks noChangeShapeType="1"/>
            </p:cNvSpPr>
            <p:nvPr/>
          </p:nvSpPr>
          <p:spPr bwMode="auto">
            <a:xfrm flipV="1">
              <a:off x="1927"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4" name="Line 24"/>
            <p:cNvSpPr>
              <a:spLocks noChangeShapeType="1"/>
            </p:cNvSpPr>
            <p:nvPr/>
          </p:nvSpPr>
          <p:spPr bwMode="auto">
            <a:xfrm flipV="1">
              <a:off x="2519"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5" name="Line 25"/>
            <p:cNvSpPr>
              <a:spLocks noChangeShapeType="1"/>
            </p:cNvSpPr>
            <p:nvPr/>
          </p:nvSpPr>
          <p:spPr bwMode="auto">
            <a:xfrm flipV="1">
              <a:off x="3101"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6" name="Line 26"/>
            <p:cNvSpPr>
              <a:spLocks noChangeShapeType="1"/>
            </p:cNvSpPr>
            <p:nvPr/>
          </p:nvSpPr>
          <p:spPr bwMode="auto">
            <a:xfrm flipV="1">
              <a:off x="369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7" name="Line 27"/>
            <p:cNvSpPr>
              <a:spLocks noChangeShapeType="1"/>
            </p:cNvSpPr>
            <p:nvPr/>
          </p:nvSpPr>
          <p:spPr bwMode="auto">
            <a:xfrm flipV="1">
              <a:off x="4286"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2189" name="Rectangle 29"/>
            <p:cNvSpPr>
              <a:spLocks noChangeArrowheads="1"/>
            </p:cNvSpPr>
            <p:nvPr/>
          </p:nvSpPr>
          <p:spPr bwMode="auto">
            <a:xfrm>
              <a:off x="605" y="3466"/>
              <a:ext cx="6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0</a:t>
              </a:r>
              <a:endParaRPr lang="en-GB" sz="1600">
                <a:solidFill>
                  <a:srgbClr val="000000"/>
                </a:solidFill>
              </a:endParaRPr>
            </a:p>
          </p:txBody>
        </p:sp>
        <p:sp>
          <p:nvSpPr>
            <p:cNvPr id="92190" name="Rectangle 30"/>
            <p:cNvSpPr>
              <a:spLocks noChangeArrowheads="1"/>
            </p:cNvSpPr>
            <p:nvPr/>
          </p:nvSpPr>
          <p:spPr bwMode="auto">
            <a:xfrm>
              <a:off x="477" y="3213"/>
              <a:ext cx="189"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a:t>
              </a:r>
              <a:endParaRPr lang="en-GB" sz="1600">
                <a:solidFill>
                  <a:srgbClr val="000000"/>
                </a:solidFill>
              </a:endParaRPr>
            </a:p>
          </p:txBody>
        </p:sp>
        <p:sp>
          <p:nvSpPr>
            <p:cNvPr id="92191" name="Rectangle 31"/>
            <p:cNvSpPr>
              <a:spLocks noChangeArrowheads="1"/>
            </p:cNvSpPr>
            <p:nvPr/>
          </p:nvSpPr>
          <p:spPr bwMode="auto">
            <a:xfrm>
              <a:off x="410" y="29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1000</a:t>
              </a:r>
              <a:endParaRPr lang="en-GB" sz="1600">
                <a:solidFill>
                  <a:srgbClr val="000000"/>
                </a:solidFill>
              </a:endParaRPr>
            </a:p>
          </p:txBody>
        </p:sp>
        <p:sp>
          <p:nvSpPr>
            <p:cNvPr id="92192" name="Rectangle 32"/>
            <p:cNvSpPr>
              <a:spLocks noChangeArrowheads="1"/>
            </p:cNvSpPr>
            <p:nvPr/>
          </p:nvSpPr>
          <p:spPr bwMode="auto">
            <a:xfrm>
              <a:off x="410" y="269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1500</a:t>
              </a:r>
              <a:endParaRPr lang="en-GB" sz="1600">
                <a:solidFill>
                  <a:srgbClr val="000000"/>
                </a:solidFill>
              </a:endParaRPr>
            </a:p>
          </p:txBody>
        </p:sp>
        <p:sp>
          <p:nvSpPr>
            <p:cNvPr id="92193" name="Rectangle 33"/>
            <p:cNvSpPr>
              <a:spLocks noChangeArrowheads="1"/>
            </p:cNvSpPr>
            <p:nvPr/>
          </p:nvSpPr>
          <p:spPr bwMode="auto">
            <a:xfrm>
              <a:off x="410" y="2434"/>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2000</a:t>
              </a:r>
              <a:endParaRPr lang="en-GB" sz="1600">
                <a:solidFill>
                  <a:srgbClr val="000000"/>
                </a:solidFill>
              </a:endParaRPr>
            </a:p>
          </p:txBody>
        </p:sp>
        <p:sp>
          <p:nvSpPr>
            <p:cNvPr id="92194" name="Rectangle 34"/>
            <p:cNvSpPr>
              <a:spLocks noChangeArrowheads="1"/>
            </p:cNvSpPr>
            <p:nvPr/>
          </p:nvSpPr>
          <p:spPr bwMode="auto">
            <a:xfrm>
              <a:off x="410" y="218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2500</a:t>
              </a:r>
              <a:endParaRPr lang="en-GB" sz="1600">
                <a:solidFill>
                  <a:srgbClr val="000000"/>
                </a:solidFill>
              </a:endParaRPr>
            </a:p>
          </p:txBody>
        </p:sp>
        <p:sp>
          <p:nvSpPr>
            <p:cNvPr id="92195" name="Rectangle 35"/>
            <p:cNvSpPr>
              <a:spLocks noChangeArrowheads="1"/>
            </p:cNvSpPr>
            <p:nvPr/>
          </p:nvSpPr>
          <p:spPr bwMode="auto">
            <a:xfrm>
              <a:off x="410" y="1919"/>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3000</a:t>
              </a:r>
              <a:endParaRPr lang="en-GB" sz="1600">
                <a:solidFill>
                  <a:srgbClr val="000000"/>
                </a:solidFill>
              </a:endParaRPr>
            </a:p>
          </p:txBody>
        </p:sp>
        <p:sp>
          <p:nvSpPr>
            <p:cNvPr id="92196" name="Rectangle 36"/>
            <p:cNvSpPr>
              <a:spLocks noChangeArrowheads="1"/>
            </p:cNvSpPr>
            <p:nvPr/>
          </p:nvSpPr>
          <p:spPr bwMode="auto">
            <a:xfrm>
              <a:off x="410" y="1666"/>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3500</a:t>
              </a:r>
              <a:endParaRPr lang="en-GB" sz="1600">
                <a:solidFill>
                  <a:srgbClr val="000000"/>
                </a:solidFill>
              </a:endParaRPr>
            </a:p>
          </p:txBody>
        </p:sp>
        <p:sp>
          <p:nvSpPr>
            <p:cNvPr id="92197" name="Rectangle 37"/>
            <p:cNvSpPr>
              <a:spLocks noChangeArrowheads="1"/>
            </p:cNvSpPr>
            <p:nvPr/>
          </p:nvSpPr>
          <p:spPr bwMode="auto">
            <a:xfrm>
              <a:off x="410" y="1403"/>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4000</a:t>
              </a:r>
              <a:endParaRPr lang="en-GB" sz="1600">
                <a:solidFill>
                  <a:srgbClr val="000000"/>
                </a:solidFill>
              </a:endParaRPr>
            </a:p>
          </p:txBody>
        </p:sp>
        <p:sp>
          <p:nvSpPr>
            <p:cNvPr id="92198" name="Rectangle 38"/>
            <p:cNvSpPr>
              <a:spLocks noChangeArrowheads="1"/>
            </p:cNvSpPr>
            <p:nvPr/>
          </p:nvSpPr>
          <p:spPr bwMode="auto">
            <a:xfrm>
              <a:off x="410" y="11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4500</a:t>
              </a:r>
              <a:endParaRPr lang="en-GB" sz="1600">
                <a:solidFill>
                  <a:srgbClr val="000000"/>
                </a:solidFill>
              </a:endParaRPr>
            </a:p>
          </p:txBody>
        </p:sp>
        <p:sp>
          <p:nvSpPr>
            <p:cNvPr id="92199" name="Rectangle 39"/>
            <p:cNvSpPr>
              <a:spLocks noChangeArrowheads="1"/>
            </p:cNvSpPr>
            <p:nvPr/>
          </p:nvSpPr>
          <p:spPr bwMode="auto">
            <a:xfrm>
              <a:off x="410" y="88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5000</a:t>
              </a:r>
              <a:endParaRPr lang="en-GB" sz="1600">
                <a:solidFill>
                  <a:srgbClr val="000000"/>
                </a:solidFill>
              </a:endParaRPr>
            </a:p>
          </p:txBody>
        </p:sp>
        <p:sp>
          <p:nvSpPr>
            <p:cNvPr id="92200" name="Rectangle 40"/>
            <p:cNvSpPr>
              <a:spLocks noChangeArrowheads="1"/>
            </p:cNvSpPr>
            <p:nvPr/>
          </p:nvSpPr>
          <p:spPr bwMode="auto">
            <a:xfrm>
              <a:off x="724" y="3651"/>
              <a:ext cx="126"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64</a:t>
              </a:r>
              <a:endParaRPr lang="en-GB" sz="1600">
                <a:solidFill>
                  <a:srgbClr val="000000"/>
                </a:solidFill>
              </a:endParaRPr>
            </a:p>
          </p:txBody>
        </p:sp>
        <p:sp>
          <p:nvSpPr>
            <p:cNvPr id="92201" name="Rectangle 41"/>
            <p:cNvSpPr>
              <a:spLocks noChangeArrowheads="1"/>
            </p:cNvSpPr>
            <p:nvPr/>
          </p:nvSpPr>
          <p:spPr bwMode="auto">
            <a:xfrm>
              <a:off x="1257" y="3651"/>
              <a:ext cx="24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2112</a:t>
              </a:r>
              <a:endParaRPr lang="en-GB" sz="1600">
                <a:solidFill>
                  <a:srgbClr val="000000"/>
                </a:solidFill>
              </a:endParaRPr>
            </a:p>
          </p:txBody>
        </p:sp>
        <p:sp>
          <p:nvSpPr>
            <p:cNvPr id="92202" name="Rectangle 42"/>
            <p:cNvSpPr>
              <a:spLocks noChangeArrowheads="1"/>
            </p:cNvSpPr>
            <p:nvPr/>
          </p:nvSpPr>
          <p:spPr bwMode="auto">
            <a:xfrm>
              <a:off x="1845"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4160</a:t>
              </a:r>
              <a:endParaRPr lang="en-GB" sz="1600">
                <a:solidFill>
                  <a:srgbClr val="000000"/>
                </a:solidFill>
              </a:endParaRPr>
            </a:p>
          </p:txBody>
        </p:sp>
        <p:sp>
          <p:nvSpPr>
            <p:cNvPr id="92203" name="Rectangle 43"/>
            <p:cNvSpPr>
              <a:spLocks noChangeArrowheads="1"/>
            </p:cNvSpPr>
            <p:nvPr/>
          </p:nvSpPr>
          <p:spPr bwMode="auto">
            <a:xfrm>
              <a:off x="2438"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6208</a:t>
              </a:r>
              <a:endParaRPr lang="en-GB" sz="1600">
                <a:solidFill>
                  <a:srgbClr val="000000"/>
                </a:solidFill>
              </a:endParaRPr>
            </a:p>
          </p:txBody>
        </p:sp>
        <p:sp>
          <p:nvSpPr>
            <p:cNvPr id="92204" name="Rectangle 44"/>
            <p:cNvSpPr>
              <a:spLocks noChangeArrowheads="1"/>
            </p:cNvSpPr>
            <p:nvPr/>
          </p:nvSpPr>
          <p:spPr bwMode="auto">
            <a:xfrm>
              <a:off x="3020"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8256</a:t>
              </a:r>
              <a:endParaRPr lang="en-GB" sz="1600">
                <a:solidFill>
                  <a:srgbClr val="000000"/>
                </a:solidFill>
              </a:endParaRPr>
            </a:p>
          </p:txBody>
        </p:sp>
        <p:sp>
          <p:nvSpPr>
            <p:cNvPr id="92205" name="Rectangle 45"/>
            <p:cNvSpPr>
              <a:spLocks noChangeArrowheads="1"/>
            </p:cNvSpPr>
            <p:nvPr/>
          </p:nvSpPr>
          <p:spPr bwMode="auto">
            <a:xfrm>
              <a:off x="3586"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10304</a:t>
              </a:r>
              <a:endParaRPr lang="en-GB" sz="1600">
                <a:solidFill>
                  <a:srgbClr val="000000"/>
                </a:solidFill>
              </a:endParaRPr>
            </a:p>
          </p:txBody>
        </p:sp>
        <p:sp>
          <p:nvSpPr>
            <p:cNvPr id="92206" name="Rectangle 46"/>
            <p:cNvSpPr>
              <a:spLocks noChangeArrowheads="1"/>
            </p:cNvSpPr>
            <p:nvPr/>
          </p:nvSpPr>
          <p:spPr bwMode="auto">
            <a:xfrm>
              <a:off x="4178"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12352</a:t>
              </a:r>
              <a:endParaRPr lang="en-GB" sz="1600">
                <a:solidFill>
                  <a:srgbClr val="000000"/>
                </a:solidFill>
              </a:endParaRPr>
            </a:p>
          </p:txBody>
        </p:sp>
        <p:sp>
          <p:nvSpPr>
            <p:cNvPr id="92207" name="Rectangle 47"/>
            <p:cNvSpPr>
              <a:spLocks noChangeArrowheads="1"/>
            </p:cNvSpPr>
            <p:nvPr/>
          </p:nvSpPr>
          <p:spPr bwMode="auto">
            <a:xfrm>
              <a:off x="4771"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dirty="0">
                  <a:solidFill>
                    <a:srgbClr val="000000"/>
                  </a:solidFill>
                </a:rPr>
                <a:t>14400</a:t>
              </a:r>
              <a:endParaRPr lang="en-GB" sz="1600" dirty="0">
                <a:solidFill>
                  <a:srgbClr val="000000"/>
                </a:solidFill>
              </a:endParaRPr>
            </a:p>
          </p:txBody>
        </p:sp>
        <p:sp>
          <p:nvSpPr>
            <p:cNvPr id="92208" name="Line 48"/>
            <p:cNvSpPr>
              <a:spLocks noChangeShapeType="1"/>
            </p:cNvSpPr>
            <p:nvPr/>
          </p:nvSpPr>
          <p:spPr bwMode="auto">
            <a:xfrm>
              <a:off x="752" y="96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09" name="Line 49"/>
            <p:cNvSpPr>
              <a:spLocks noChangeShapeType="1"/>
            </p:cNvSpPr>
            <p:nvPr/>
          </p:nvSpPr>
          <p:spPr bwMode="auto">
            <a:xfrm>
              <a:off x="760" y="148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0" name="Line 50"/>
            <p:cNvSpPr>
              <a:spLocks noChangeShapeType="1"/>
            </p:cNvSpPr>
            <p:nvPr/>
          </p:nvSpPr>
          <p:spPr bwMode="auto">
            <a:xfrm>
              <a:off x="768" y="199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1" name="Line 51"/>
            <p:cNvSpPr>
              <a:spLocks noChangeShapeType="1"/>
            </p:cNvSpPr>
            <p:nvPr/>
          </p:nvSpPr>
          <p:spPr bwMode="auto">
            <a:xfrm>
              <a:off x="768" y="251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2" name="Line 52"/>
            <p:cNvSpPr>
              <a:spLocks noChangeShapeType="1"/>
            </p:cNvSpPr>
            <p:nvPr/>
          </p:nvSpPr>
          <p:spPr bwMode="auto">
            <a:xfrm>
              <a:off x="768" y="3024"/>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3" name="Line 53"/>
            <p:cNvSpPr>
              <a:spLocks noChangeShapeType="1"/>
            </p:cNvSpPr>
            <p:nvPr/>
          </p:nvSpPr>
          <p:spPr bwMode="auto">
            <a:xfrm rot="5400000">
              <a:off x="-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4" name="Line 54"/>
            <p:cNvSpPr>
              <a:spLocks noChangeShapeType="1"/>
            </p:cNvSpPr>
            <p:nvPr/>
          </p:nvSpPr>
          <p:spPr bwMode="auto">
            <a:xfrm rot="5400000">
              <a:off x="58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5" name="Line 55"/>
            <p:cNvSpPr>
              <a:spLocks noChangeShapeType="1"/>
            </p:cNvSpPr>
            <p:nvPr/>
          </p:nvSpPr>
          <p:spPr bwMode="auto">
            <a:xfrm rot="5400000">
              <a:off x="118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6" name="Line 56"/>
            <p:cNvSpPr>
              <a:spLocks noChangeShapeType="1"/>
            </p:cNvSpPr>
            <p:nvPr/>
          </p:nvSpPr>
          <p:spPr bwMode="auto">
            <a:xfrm rot="5400000">
              <a:off x="176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7" name="Line 57"/>
            <p:cNvSpPr>
              <a:spLocks noChangeShapeType="1"/>
            </p:cNvSpPr>
            <p:nvPr/>
          </p:nvSpPr>
          <p:spPr bwMode="auto">
            <a:xfrm rot="5400000">
              <a:off x="2356"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8" name="Line 58"/>
            <p:cNvSpPr>
              <a:spLocks noChangeShapeType="1"/>
            </p:cNvSpPr>
            <p:nvPr/>
          </p:nvSpPr>
          <p:spPr bwMode="auto">
            <a:xfrm rot="5400000">
              <a:off x="294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19" name="Line 59"/>
            <p:cNvSpPr>
              <a:spLocks noChangeShapeType="1"/>
            </p:cNvSpPr>
            <p:nvPr/>
          </p:nvSpPr>
          <p:spPr bwMode="auto">
            <a:xfrm rot="5400000">
              <a:off x="354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92220" name="Line 60"/>
            <p:cNvSpPr>
              <a:spLocks noChangeShapeType="1"/>
            </p:cNvSpPr>
            <p:nvPr/>
          </p:nvSpPr>
          <p:spPr bwMode="auto">
            <a:xfrm>
              <a:off x="744" y="3192"/>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92221" name="Line 61"/>
            <p:cNvSpPr>
              <a:spLocks noChangeShapeType="1"/>
            </p:cNvSpPr>
            <p:nvPr/>
          </p:nvSpPr>
          <p:spPr bwMode="auto">
            <a:xfrm>
              <a:off x="744" y="1840"/>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92222" name="Text Box 62"/>
            <p:cNvSpPr txBox="1">
              <a:spLocks noChangeArrowheads="1"/>
            </p:cNvSpPr>
            <p:nvPr/>
          </p:nvSpPr>
          <p:spPr bwMode="auto">
            <a:xfrm>
              <a:off x="2692" y="3793"/>
              <a:ext cx="657"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Test cubes</a:t>
              </a:r>
            </a:p>
          </p:txBody>
        </p:sp>
        <p:sp>
          <p:nvSpPr>
            <p:cNvPr id="92223" name="Text Box 63"/>
            <p:cNvSpPr txBox="1">
              <a:spLocks noChangeArrowheads="1"/>
            </p:cNvSpPr>
            <p:nvPr/>
          </p:nvSpPr>
          <p:spPr bwMode="auto">
            <a:xfrm>
              <a:off x="362" y="702"/>
              <a:ext cx="789"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Specified bits</a:t>
              </a:r>
            </a:p>
          </p:txBody>
        </p:sp>
      </p:grpSp>
      <p:sp>
        <p:nvSpPr>
          <p:cNvPr id="64" name="Freeform 27"/>
          <p:cNvSpPr>
            <a:spLocks/>
          </p:cNvSpPr>
          <p:nvPr/>
        </p:nvSpPr>
        <p:spPr bwMode="auto">
          <a:xfrm>
            <a:off x="1494452" y="2726197"/>
            <a:ext cx="6904037" cy="266700"/>
          </a:xfrm>
          <a:custGeom>
            <a:avLst/>
            <a:gdLst/>
            <a:ahLst/>
            <a:cxnLst>
              <a:cxn ang="0">
                <a:pos x="50" y="825"/>
              </a:cxn>
              <a:cxn ang="0">
                <a:pos x="131" y="1126"/>
              </a:cxn>
              <a:cxn ang="0">
                <a:pos x="201" y="1467"/>
              </a:cxn>
              <a:cxn ang="0">
                <a:pos x="271" y="1846"/>
              </a:cxn>
              <a:cxn ang="0">
                <a:pos x="351" y="1768"/>
              </a:cxn>
              <a:cxn ang="0">
                <a:pos x="422" y="1944"/>
              </a:cxn>
              <a:cxn ang="0">
                <a:pos x="492" y="1934"/>
              </a:cxn>
              <a:cxn ang="0">
                <a:pos x="572" y="1934"/>
              </a:cxn>
              <a:cxn ang="0">
                <a:pos x="643" y="1905"/>
              </a:cxn>
              <a:cxn ang="0">
                <a:pos x="723" y="1944"/>
              </a:cxn>
              <a:cxn ang="0">
                <a:pos x="793" y="2021"/>
              </a:cxn>
              <a:cxn ang="0">
                <a:pos x="863" y="1905"/>
              </a:cxn>
              <a:cxn ang="0">
                <a:pos x="944" y="2362"/>
              </a:cxn>
              <a:cxn ang="0">
                <a:pos x="1014" y="2352"/>
              </a:cxn>
              <a:cxn ang="0">
                <a:pos x="1084" y="2372"/>
              </a:cxn>
              <a:cxn ang="0">
                <a:pos x="1165" y="2323"/>
              </a:cxn>
              <a:cxn ang="0">
                <a:pos x="1235" y="2313"/>
              </a:cxn>
              <a:cxn ang="0">
                <a:pos x="1305" y="2343"/>
              </a:cxn>
              <a:cxn ang="0">
                <a:pos x="1385" y="2352"/>
              </a:cxn>
              <a:cxn ang="0">
                <a:pos x="1456" y="2381"/>
              </a:cxn>
              <a:cxn ang="0">
                <a:pos x="1526" y="2372"/>
              </a:cxn>
              <a:cxn ang="0">
                <a:pos x="1606" y="2391"/>
              </a:cxn>
              <a:cxn ang="0">
                <a:pos x="1677" y="2391"/>
              </a:cxn>
              <a:cxn ang="0">
                <a:pos x="1757" y="2401"/>
              </a:cxn>
              <a:cxn ang="0">
                <a:pos x="1827" y="2411"/>
              </a:cxn>
              <a:cxn ang="0">
                <a:pos x="1897" y="2450"/>
              </a:cxn>
              <a:cxn ang="0">
                <a:pos x="1978" y="2450"/>
              </a:cxn>
              <a:cxn ang="0">
                <a:pos x="2048" y="2459"/>
              </a:cxn>
              <a:cxn ang="0">
                <a:pos x="2118" y="2479"/>
              </a:cxn>
              <a:cxn ang="0">
                <a:pos x="2199" y="2450"/>
              </a:cxn>
              <a:cxn ang="0">
                <a:pos x="2269" y="2469"/>
              </a:cxn>
              <a:cxn ang="0">
                <a:pos x="2339" y="2450"/>
              </a:cxn>
              <a:cxn ang="0">
                <a:pos x="2420" y="2450"/>
              </a:cxn>
              <a:cxn ang="0">
                <a:pos x="2490" y="2450"/>
              </a:cxn>
              <a:cxn ang="0">
                <a:pos x="2560" y="2469"/>
              </a:cxn>
              <a:cxn ang="0">
                <a:pos x="2640" y="2469"/>
              </a:cxn>
              <a:cxn ang="0">
                <a:pos x="2711" y="2459"/>
              </a:cxn>
              <a:cxn ang="0">
                <a:pos x="2791" y="2450"/>
              </a:cxn>
              <a:cxn ang="0">
                <a:pos x="2861" y="2450"/>
              </a:cxn>
              <a:cxn ang="0">
                <a:pos x="2932" y="2450"/>
              </a:cxn>
              <a:cxn ang="0">
                <a:pos x="3012" y="2459"/>
              </a:cxn>
              <a:cxn ang="0">
                <a:pos x="3082" y="2459"/>
              </a:cxn>
              <a:cxn ang="0">
                <a:pos x="3152" y="2459"/>
              </a:cxn>
              <a:cxn ang="0">
                <a:pos x="3233" y="2469"/>
              </a:cxn>
              <a:cxn ang="0">
                <a:pos x="3303" y="2479"/>
              </a:cxn>
              <a:cxn ang="0">
                <a:pos x="3373" y="2479"/>
              </a:cxn>
              <a:cxn ang="0">
                <a:pos x="3454" y="2469"/>
              </a:cxn>
              <a:cxn ang="0">
                <a:pos x="3524" y="2459"/>
              </a:cxn>
              <a:cxn ang="0">
                <a:pos x="3594" y="2489"/>
              </a:cxn>
              <a:cxn ang="0">
                <a:pos x="3674" y="2469"/>
              </a:cxn>
              <a:cxn ang="0">
                <a:pos x="3745" y="2489"/>
              </a:cxn>
              <a:cxn ang="0">
                <a:pos x="3825" y="2479"/>
              </a:cxn>
              <a:cxn ang="0">
                <a:pos x="3895" y="2489"/>
              </a:cxn>
              <a:cxn ang="0">
                <a:pos x="3966" y="2489"/>
              </a:cxn>
              <a:cxn ang="0">
                <a:pos x="4046" y="2498"/>
              </a:cxn>
              <a:cxn ang="0">
                <a:pos x="4116" y="2498"/>
              </a:cxn>
              <a:cxn ang="0">
                <a:pos x="4186" y="2479"/>
              </a:cxn>
              <a:cxn ang="0">
                <a:pos x="4267" y="2479"/>
              </a:cxn>
              <a:cxn ang="0">
                <a:pos x="4337" y="2469"/>
              </a:cxn>
            </a:cxnLst>
            <a:rect l="0" t="0" r="r" b="b"/>
            <a:pathLst>
              <a:path w="4337" h="2508">
                <a:moveTo>
                  <a:pt x="0" y="0"/>
                </a:moveTo>
                <a:lnTo>
                  <a:pt x="12" y="164"/>
                </a:lnTo>
                <a:lnTo>
                  <a:pt x="30" y="601"/>
                </a:lnTo>
                <a:lnTo>
                  <a:pt x="50" y="825"/>
                </a:lnTo>
                <a:lnTo>
                  <a:pt x="70" y="990"/>
                </a:lnTo>
                <a:lnTo>
                  <a:pt x="90" y="1399"/>
                </a:lnTo>
                <a:lnTo>
                  <a:pt x="111" y="1097"/>
                </a:lnTo>
                <a:lnTo>
                  <a:pt x="131" y="1126"/>
                </a:lnTo>
                <a:lnTo>
                  <a:pt x="141" y="1214"/>
                </a:lnTo>
                <a:lnTo>
                  <a:pt x="161" y="1408"/>
                </a:lnTo>
                <a:lnTo>
                  <a:pt x="181" y="1506"/>
                </a:lnTo>
                <a:lnTo>
                  <a:pt x="201" y="1467"/>
                </a:lnTo>
                <a:lnTo>
                  <a:pt x="221" y="1564"/>
                </a:lnTo>
                <a:lnTo>
                  <a:pt x="241" y="1661"/>
                </a:lnTo>
                <a:lnTo>
                  <a:pt x="261" y="1807"/>
                </a:lnTo>
                <a:lnTo>
                  <a:pt x="271" y="1846"/>
                </a:lnTo>
                <a:lnTo>
                  <a:pt x="291" y="1817"/>
                </a:lnTo>
                <a:lnTo>
                  <a:pt x="311" y="1846"/>
                </a:lnTo>
                <a:lnTo>
                  <a:pt x="331" y="1564"/>
                </a:lnTo>
                <a:lnTo>
                  <a:pt x="351" y="1768"/>
                </a:lnTo>
                <a:lnTo>
                  <a:pt x="372" y="1739"/>
                </a:lnTo>
                <a:lnTo>
                  <a:pt x="382" y="1875"/>
                </a:lnTo>
                <a:lnTo>
                  <a:pt x="402" y="1885"/>
                </a:lnTo>
                <a:lnTo>
                  <a:pt x="422" y="1944"/>
                </a:lnTo>
                <a:lnTo>
                  <a:pt x="442" y="1934"/>
                </a:lnTo>
                <a:lnTo>
                  <a:pt x="462" y="1866"/>
                </a:lnTo>
                <a:lnTo>
                  <a:pt x="482" y="1856"/>
                </a:lnTo>
                <a:lnTo>
                  <a:pt x="492" y="1934"/>
                </a:lnTo>
                <a:lnTo>
                  <a:pt x="512" y="1798"/>
                </a:lnTo>
                <a:lnTo>
                  <a:pt x="532" y="1827"/>
                </a:lnTo>
                <a:lnTo>
                  <a:pt x="552" y="1846"/>
                </a:lnTo>
                <a:lnTo>
                  <a:pt x="572" y="1934"/>
                </a:lnTo>
                <a:lnTo>
                  <a:pt x="592" y="1983"/>
                </a:lnTo>
                <a:lnTo>
                  <a:pt x="602" y="1914"/>
                </a:lnTo>
                <a:lnTo>
                  <a:pt x="623" y="1905"/>
                </a:lnTo>
                <a:lnTo>
                  <a:pt x="643" y="1905"/>
                </a:lnTo>
                <a:lnTo>
                  <a:pt x="663" y="1924"/>
                </a:lnTo>
                <a:lnTo>
                  <a:pt x="683" y="1944"/>
                </a:lnTo>
                <a:lnTo>
                  <a:pt x="703" y="1798"/>
                </a:lnTo>
                <a:lnTo>
                  <a:pt x="723" y="1944"/>
                </a:lnTo>
                <a:lnTo>
                  <a:pt x="733" y="1914"/>
                </a:lnTo>
                <a:lnTo>
                  <a:pt x="753" y="1973"/>
                </a:lnTo>
                <a:lnTo>
                  <a:pt x="773" y="1992"/>
                </a:lnTo>
                <a:lnTo>
                  <a:pt x="793" y="2021"/>
                </a:lnTo>
                <a:lnTo>
                  <a:pt x="813" y="2031"/>
                </a:lnTo>
                <a:lnTo>
                  <a:pt x="833" y="2002"/>
                </a:lnTo>
                <a:lnTo>
                  <a:pt x="843" y="2021"/>
                </a:lnTo>
                <a:lnTo>
                  <a:pt x="863" y="1905"/>
                </a:lnTo>
                <a:lnTo>
                  <a:pt x="884" y="1924"/>
                </a:lnTo>
                <a:lnTo>
                  <a:pt x="904" y="2187"/>
                </a:lnTo>
                <a:lnTo>
                  <a:pt x="924" y="2304"/>
                </a:lnTo>
                <a:lnTo>
                  <a:pt x="944" y="2362"/>
                </a:lnTo>
                <a:lnTo>
                  <a:pt x="954" y="2333"/>
                </a:lnTo>
                <a:lnTo>
                  <a:pt x="974" y="2323"/>
                </a:lnTo>
                <a:lnTo>
                  <a:pt x="994" y="2362"/>
                </a:lnTo>
                <a:lnTo>
                  <a:pt x="1014" y="2352"/>
                </a:lnTo>
                <a:lnTo>
                  <a:pt x="1034" y="2323"/>
                </a:lnTo>
                <a:lnTo>
                  <a:pt x="1054" y="2333"/>
                </a:lnTo>
                <a:lnTo>
                  <a:pt x="1064" y="2343"/>
                </a:lnTo>
                <a:lnTo>
                  <a:pt x="1084" y="2372"/>
                </a:lnTo>
                <a:lnTo>
                  <a:pt x="1104" y="2343"/>
                </a:lnTo>
                <a:lnTo>
                  <a:pt x="1124" y="2313"/>
                </a:lnTo>
                <a:lnTo>
                  <a:pt x="1145" y="2352"/>
                </a:lnTo>
                <a:lnTo>
                  <a:pt x="1165" y="2323"/>
                </a:lnTo>
                <a:lnTo>
                  <a:pt x="1175" y="2333"/>
                </a:lnTo>
                <a:lnTo>
                  <a:pt x="1195" y="2313"/>
                </a:lnTo>
                <a:lnTo>
                  <a:pt x="1215" y="2323"/>
                </a:lnTo>
                <a:lnTo>
                  <a:pt x="1235" y="2313"/>
                </a:lnTo>
                <a:lnTo>
                  <a:pt x="1255" y="2323"/>
                </a:lnTo>
                <a:lnTo>
                  <a:pt x="1275" y="2391"/>
                </a:lnTo>
                <a:lnTo>
                  <a:pt x="1295" y="2362"/>
                </a:lnTo>
                <a:lnTo>
                  <a:pt x="1305" y="2343"/>
                </a:lnTo>
                <a:lnTo>
                  <a:pt x="1325" y="2333"/>
                </a:lnTo>
                <a:lnTo>
                  <a:pt x="1345" y="2343"/>
                </a:lnTo>
                <a:lnTo>
                  <a:pt x="1365" y="2343"/>
                </a:lnTo>
                <a:lnTo>
                  <a:pt x="1385" y="2352"/>
                </a:lnTo>
                <a:lnTo>
                  <a:pt x="1406" y="2323"/>
                </a:lnTo>
                <a:lnTo>
                  <a:pt x="1416" y="2352"/>
                </a:lnTo>
                <a:lnTo>
                  <a:pt x="1436" y="2352"/>
                </a:lnTo>
                <a:lnTo>
                  <a:pt x="1456" y="2381"/>
                </a:lnTo>
                <a:lnTo>
                  <a:pt x="1476" y="2333"/>
                </a:lnTo>
                <a:lnTo>
                  <a:pt x="1496" y="2372"/>
                </a:lnTo>
                <a:lnTo>
                  <a:pt x="1516" y="2372"/>
                </a:lnTo>
                <a:lnTo>
                  <a:pt x="1526" y="2372"/>
                </a:lnTo>
                <a:lnTo>
                  <a:pt x="1546" y="2381"/>
                </a:lnTo>
                <a:lnTo>
                  <a:pt x="1566" y="2391"/>
                </a:lnTo>
                <a:lnTo>
                  <a:pt x="1586" y="2401"/>
                </a:lnTo>
                <a:lnTo>
                  <a:pt x="1606" y="2391"/>
                </a:lnTo>
                <a:lnTo>
                  <a:pt x="1626" y="2391"/>
                </a:lnTo>
                <a:lnTo>
                  <a:pt x="1636" y="2391"/>
                </a:lnTo>
                <a:lnTo>
                  <a:pt x="1657" y="2381"/>
                </a:lnTo>
                <a:lnTo>
                  <a:pt x="1677" y="2391"/>
                </a:lnTo>
                <a:lnTo>
                  <a:pt x="1697" y="2391"/>
                </a:lnTo>
                <a:lnTo>
                  <a:pt x="1717" y="2411"/>
                </a:lnTo>
                <a:lnTo>
                  <a:pt x="1737" y="2411"/>
                </a:lnTo>
                <a:lnTo>
                  <a:pt x="1757" y="2401"/>
                </a:lnTo>
                <a:lnTo>
                  <a:pt x="1767" y="2391"/>
                </a:lnTo>
                <a:lnTo>
                  <a:pt x="1787" y="2381"/>
                </a:lnTo>
                <a:lnTo>
                  <a:pt x="1807" y="2420"/>
                </a:lnTo>
                <a:lnTo>
                  <a:pt x="1827" y="2411"/>
                </a:lnTo>
                <a:lnTo>
                  <a:pt x="1847" y="2420"/>
                </a:lnTo>
                <a:lnTo>
                  <a:pt x="1867" y="2459"/>
                </a:lnTo>
                <a:lnTo>
                  <a:pt x="1877" y="2440"/>
                </a:lnTo>
                <a:lnTo>
                  <a:pt x="1897" y="2450"/>
                </a:lnTo>
                <a:lnTo>
                  <a:pt x="1918" y="2459"/>
                </a:lnTo>
                <a:lnTo>
                  <a:pt x="1938" y="2459"/>
                </a:lnTo>
                <a:lnTo>
                  <a:pt x="1958" y="2450"/>
                </a:lnTo>
                <a:lnTo>
                  <a:pt x="1978" y="2450"/>
                </a:lnTo>
                <a:lnTo>
                  <a:pt x="1988" y="2459"/>
                </a:lnTo>
                <a:lnTo>
                  <a:pt x="2008" y="2459"/>
                </a:lnTo>
                <a:lnTo>
                  <a:pt x="2028" y="2450"/>
                </a:lnTo>
                <a:lnTo>
                  <a:pt x="2048" y="2459"/>
                </a:lnTo>
                <a:lnTo>
                  <a:pt x="2068" y="2459"/>
                </a:lnTo>
                <a:lnTo>
                  <a:pt x="2088" y="2450"/>
                </a:lnTo>
                <a:lnTo>
                  <a:pt x="2098" y="2459"/>
                </a:lnTo>
                <a:lnTo>
                  <a:pt x="2118" y="2479"/>
                </a:lnTo>
                <a:lnTo>
                  <a:pt x="2138" y="2450"/>
                </a:lnTo>
                <a:lnTo>
                  <a:pt x="2159" y="2469"/>
                </a:lnTo>
                <a:lnTo>
                  <a:pt x="2179" y="2459"/>
                </a:lnTo>
                <a:lnTo>
                  <a:pt x="2199" y="2450"/>
                </a:lnTo>
                <a:lnTo>
                  <a:pt x="2219" y="2479"/>
                </a:lnTo>
                <a:lnTo>
                  <a:pt x="2229" y="2459"/>
                </a:lnTo>
                <a:lnTo>
                  <a:pt x="2249" y="2450"/>
                </a:lnTo>
                <a:lnTo>
                  <a:pt x="2269" y="2469"/>
                </a:lnTo>
                <a:lnTo>
                  <a:pt x="2289" y="2469"/>
                </a:lnTo>
                <a:lnTo>
                  <a:pt x="2309" y="2479"/>
                </a:lnTo>
                <a:lnTo>
                  <a:pt x="2329" y="2459"/>
                </a:lnTo>
                <a:lnTo>
                  <a:pt x="2339" y="2450"/>
                </a:lnTo>
                <a:lnTo>
                  <a:pt x="2359" y="2479"/>
                </a:lnTo>
                <a:lnTo>
                  <a:pt x="2379" y="2450"/>
                </a:lnTo>
                <a:lnTo>
                  <a:pt x="2399" y="2459"/>
                </a:lnTo>
                <a:lnTo>
                  <a:pt x="2420" y="2450"/>
                </a:lnTo>
                <a:lnTo>
                  <a:pt x="2440" y="2459"/>
                </a:lnTo>
                <a:lnTo>
                  <a:pt x="2450" y="2459"/>
                </a:lnTo>
                <a:lnTo>
                  <a:pt x="2470" y="2459"/>
                </a:lnTo>
                <a:lnTo>
                  <a:pt x="2490" y="2450"/>
                </a:lnTo>
                <a:lnTo>
                  <a:pt x="2510" y="2450"/>
                </a:lnTo>
                <a:lnTo>
                  <a:pt x="2530" y="2469"/>
                </a:lnTo>
                <a:lnTo>
                  <a:pt x="2550" y="2450"/>
                </a:lnTo>
                <a:lnTo>
                  <a:pt x="2560" y="2469"/>
                </a:lnTo>
                <a:lnTo>
                  <a:pt x="2580" y="2450"/>
                </a:lnTo>
                <a:lnTo>
                  <a:pt x="2600" y="2459"/>
                </a:lnTo>
                <a:lnTo>
                  <a:pt x="2620" y="2450"/>
                </a:lnTo>
                <a:lnTo>
                  <a:pt x="2640" y="2469"/>
                </a:lnTo>
                <a:lnTo>
                  <a:pt x="2660" y="2469"/>
                </a:lnTo>
                <a:lnTo>
                  <a:pt x="2681" y="2450"/>
                </a:lnTo>
                <a:lnTo>
                  <a:pt x="2691" y="2469"/>
                </a:lnTo>
                <a:lnTo>
                  <a:pt x="2711" y="2459"/>
                </a:lnTo>
                <a:lnTo>
                  <a:pt x="2731" y="2469"/>
                </a:lnTo>
                <a:lnTo>
                  <a:pt x="2751" y="2479"/>
                </a:lnTo>
                <a:lnTo>
                  <a:pt x="2771" y="2469"/>
                </a:lnTo>
                <a:lnTo>
                  <a:pt x="2791" y="2450"/>
                </a:lnTo>
                <a:lnTo>
                  <a:pt x="2801" y="2489"/>
                </a:lnTo>
                <a:lnTo>
                  <a:pt x="2821" y="2479"/>
                </a:lnTo>
                <a:lnTo>
                  <a:pt x="2841" y="2450"/>
                </a:lnTo>
                <a:lnTo>
                  <a:pt x="2861" y="2450"/>
                </a:lnTo>
                <a:lnTo>
                  <a:pt x="2881" y="2459"/>
                </a:lnTo>
                <a:lnTo>
                  <a:pt x="2901" y="2479"/>
                </a:lnTo>
                <a:lnTo>
                  <a:pt x="2911" y="2459"/>
                </a:lnTo>
                <a:lnTo>
                  <a:pt x="2932" y="2450"/>
                </a:lnTo>
                <a:lnTo>
                  <a:pt x="2952" y="2479"/>
                </a:lnTo>
                <a:lnTo>
                  <a:pt x="2972" y="2459"/>
                </a:lnTo>
                <a:lnTo>
                  <a:pt x="2992" y="2469"/>
                </a:lnTo>
                <a:lnTo>
                  <a:pt x="3012" y="2459"/>
                </a:lnTo>
                <a:lnTo>
                  <a:pt x="3022" y="2440"/>
                </a:lnTo>
                <a:lnTo>
                  <a:pt x="3042" y="2459"/>
                </a:lnTo>
                <a:lnTo>
                  <a:pt x="3062" y="2469"/>
                </a:lnTo>
                <a:lnTo>
                  <a:pt x="3082" y="2459"/>
                </a:lnTo>
                <a:lnTo>
                  <a:pt x="3102" y="2459"/>
                </a:lnTo>
                <a:lnTo>
                  <a:pt x="3122" y="2459"/>
                </a:lnTo>
                <a:lnTo>
                  <a:pt x="3142" y="2459"/>
                </a:lnTo>
                <a:lnTo>
                  <a:pt x="3152" y="2459"/>
                </a:lnTo>
                <a:lnTo>
                  <a:pt x="3172" y="2479"/>
                </a:lnTo>
                <a:lnTo>
                  <a:pt x="3193" y="2469"/>
                </a:lnTo>
                <a:lnTo>
                  <a:pt x="3213" y="2469"/>
                </a:lnTo>
                <a:lnTo>
                  <a:pt x="3233" y="2469"/>
                </a:lnTo>
                <a:lnTo>
                  <a:pt x="3253" y="2469"/>
                </a:lnTo>
                <a:lnTo>
                  <a:pt x="3263" y="2459"/>
                </a:lnTo>
                <a:lnTo>
                  <a:pt x="3283" y="2469"/>
                </a:lnTo>
                <a:lnTo>
                  <a:pt x="3303" y="2479"/>
                </a:lnTo>
                <a:lnTo>
                  <a:pt x="3323" y="2479"/>
                </a:lnTo>
                <a:lnTo>
                  <a:pt x="3343" y="2469"/>
                </a:lnTo>
                <a:lnTo>
                  <a:pt x="3363" y="2479"/>
                </a:lnTo>
                <a:lnTo>
                  <a:pt x="3373" y="2479"/>
                </a:lnTo>
                <a:lnTo>
                  <a:pt x="3393" y="2489"/>
                </a:lnTo>
                <a:lnTo>
                  <a:pt x="3413" y="2479"/>
                </a:lnTo>
                <a:lnTo>
                  <a:pt x="3433" y="2469"/>
                </a:lnTo>
                <a:lnTo>
                  <a:pt x="3454" y="2469"/>
                </a:lnTo>
                <a:lnTo>
                  <a:pt x="3474" y="2469"/>
                </a:lnTo>
                <a:lnTo>
                  <a:pt x="3484" y="2489"/>
                </a:lnTo>
                <a:lnTo>
                  <a:pt x="3504" y="2489"/>
                </a:lnTo>
                <a:lnTo>
                  <a:pt x="3524" y="2459"/>
                </a:lnTo>
                <a:lnTo>
                  <a:pt x="3544" y="2479"/>
                </a:lnTo>
                <a:lnTo>
                  <a:pt x="3564" y="2469"/>
                </a:lnTo>
                <a:lnTo>
                  <a:pt x="3584" y="2479"/>
                </a:lnTo>
                <a:lnTo>
                  <a:pt x="3594" y="2489"/>
                </a:lnTo>
                <a:lnTo>
                  <a:pt x="3614" y="2489"/>
                </a:lnTo>
                <a:lnTo>
                  <a:pt x="3634" y="2469"/>
                </a:lnTo>
                <a:lnTo>
                  <a:pt x="3654" y="2489"/>
                </a:lnTo>
                <a:lnTo>
                  <a:pt x="3674" y="2469"/>
                </a:lnTo>
                <a:lnTo>
                  <a:pt x="3694" y="2459"/>
                </a:lnTo>
                <a:lnTo>
                  <a:pt x="3715" y="2489"/>
                </a:lnTo>
                <a:lnTo>
                  <a:pt x="3725" y="2489"/>
                </a:lnTo>
                <a:lnTo>
                  <a:pt x="3745" y="2489"/>
                </a:lnTo>
                <a:lnTo>
                  <a:pt x="3765" y="2459"/>
                </a:lnTo>
                <a:lnTo>
                  <a:pt x="3785" y="2469"/>
                </a:lnTo>
                <a:lnTo>
                  <a:pt x="3805" y="2479"/>
                </a:lnTo>
                <a:lnTo>
                  <a:pt x="3825" y="2479"/>
                </a:lnTo>
                <a:lnTo>
                  <a:pt x="3835" y="2479"/>
                </a:lnTo>
                <a:lnTo>
                  <a:pt x="3855" y="2498"/>
                </a:lnTo>
                <a:lnTo>
                  <a:pt x="3875" y="2479"/>
                </a:lnTo>
                <a:lnTo>
                  <a:pt x="3895" y="2489"/>
                </a:lnTo>
                <a:lnTo>
                  <a:pt x="3915" y="2479"/>
                </a:lnTo>
                <a:lnTo>
                  <a:pt x="3935" y="2469"/>
                </a:lnTo>
                <a:lnTo>
                  <a:pt x="3945" y="2489"/>
                </a:lnTo>
                <a:lnTo>
                  <a:pt x="3966" y="2489"/>
                </a:lnTo>
                <a:lnTo>
                  <a:pt x="3986" y="2498"/>
                </a:lnTo>
                <a:lnTo>
                  <a:pt x="4006" y="2479"/>
                </a:lnTo>
                <a:lnTo>
                  <a:pt x="4026" y="2489"/>
                </a:lnTo>
                <a:lnTo>
                  <a:pt x="4046" y="2498"/>
                </a:lnTo>
                <a:lnTo>
                  <a:pt x="4056" y="2479"/>
                </a:lnTo>
                <a:lnTo>
                  <a:pt x="4076" y="2508"/>
                </a:lnTo>
                <a:lnTo>
                  <a:pt x="4096" y="2479"/>
                </a:lnTo>
                <a:lnTo>
                  <a:pt x="4116" y="2498"/>
                </a:lnTo>
                <a:lnTo>
                  <a:pt x="4136" y="2459"/>
                </a:lnTo>
                <a:lnTo>
                  <a:pt x="4156" y="2469"/>
                </a:lnTo>
                <a:lnTo>
                  <a:pt x="4176" y="2479"/>
                </a:lnTo>
                <a:lnTo>
                  <a:pt x="4186" y="2479"/>
                </a:lnTo>
                <a:lnTo>
                  <a:pt x="4206" y="2498"/>
                </a:lnTo>
                <a:lnTo>
                  <a:pt x="4227" y="2498"/>
                </a:lnTo>
                <a:lnTo>
                  <a:pt x="4247" y="2489"/>
                </a:lnTo>
                <a:lnTo>
                  <a:pt x="4267" y="2479"/>
                </a:lnTo>
                <a:lnTo>
                  <a:pt x="4287" y="2479"/>
                </a:lnTo>
                <a:lnTo>
                  <a:pt x="4297" y="2489"/>
                </a:lnTo>
                <a:lnTo>
                  <a:pt x="4317" y="2489"/>
                </a:lnTo>
                <a:lnTo>
                  <a:pt x="4337" y="2469"/>
                </a:lnTo>
              </a:path>
            </a:pathLst>
          </a:custGeom>
          <a:noFill/>
          <a:ln w="28575" cmpd="sng">
            <a:solidFill>
              <a:srgbClr val="FF0000"/>
            </a:solidFill>
            <a:prstDash val="solid"/>
            <a:round/>
            <a:headEnd/>
            <a:tailEnd/>
          </a:ln>
        </p:spPr>
        <p:txBody>
          <a:bodyPr>
            <a:prstTxWarp prst="textNoShape">
              <a:avLst/>
            </a:prstTxWarp>
          </a:bodyPr>
          <a:lstStyle/>
          <a:p>
            <a:endParaRPr lang="en-US">
              <a:solidFill>
                <a:srgbClr val="000000"/>
              </a:solidFill>
            </a:endParaRPr>
          </a:p>
        </p:txBody>
      </p:sp>
      <p:grpSp>
        <p:nvGrpSpPr>
          <p:cNvPr id="65" name="Group 70"/>
          <p:cNvGrpSpPr>
            <a:grpSpLocks/>
          </p:cNvGrpSpPr>
          <p:nvPr/>
        </p:nvGrpSpPr>
        <p:grpSpPr bwMode="auto">
          <a:xfrm>
            <a:off x="3245464" y="1730834"/>
            <a:ext cx="3441700" cy="1057275"/>
            <a:chOff x="2100" y="1264"/>
            <a:chExt cx="2168" cy="666"/>
          </a:xfrm>
        </p:grpSpPr>
        <p:sp useBgFill="1">
          <p:nvSpPr>
            <p:cNvPr id="66" name="Text Box 64"/>
            <p:cNvSpPr txBox="1">
              <a:spLocks noChangeArrowheads="1"/>
            </p:cNvSpPr>
            <p:nvPr/>
          </p:nvSpPr>
          <p:spPr bwMode="auto">
            <a:xfrm>
              <a:off x="2100" y="1264"/>
              <a:ext cx="2168" cy="327"/>
            </a:xfrm>
            <a:prstGeom prst="rect">
              <a:avLst/>
            </a:prstGeom>
            <a:ln w="12700">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a:solidFill>
                    <a:srgbClr val="000000"/>
                  </a:solidFill>
                  <a:latin typeface="Comic Sans MS" charset="0"/>
                </a:rPr>
                <a:t>Encoding efficiency</a:t>
              </a:r>
            </a:p>
          </p:txBody>
        </p:sp>
        <p:sp useBgFill="1">
          <p:nvSpPr>
            <p:cNvPr id="67" name="Text Box 65"/>
            <p:cNvSpPr txBox="1">
              <a:spLocks noChangeArrowheads="1"/>
            </p:cNvSpPr>
            <p:nvPr/>
          </p:nvSpPr>
          <p:spPr bwMode="auto">
            <a:xfrm>
              <a:off x="2152" y="1603"/>
              <a:ext cx="2045" cy="327"/>
            </a:xfrm>
            <a:prstGeom prst="rect">
              <a:avLst/>
            </a:prstGeom>
            <a:ln w="12700">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a:solidFill>
                    <a:srgbClr val="000000"/>
                  </a:solidFill>
                  <a:latin typeface="Comic Sans MS" charset="0"/>
                </a:rPr>
                <a:t>Test cube fill rate</a:t>
              </a:r>
            </a:p>
          </p:txBody>
        </p:sp>
        <p:sp>
          <p:nvSpPr>
            <p:cNvPr id="68" name="Line 66"/>
            <p:cNvSpPr>
              <a:spLocks noChangeShapeType="1"/>
            </p:cNvSpPr>
            <p:nvPr/>
          </p:nvSpPr>
          <p:spPr bwMode="auto">
            <a:xfrm>
              <a:off x="2140" y="1613"/>
              <a:ext cx="2046" cy="0"/>
            </a:xfrm>
            <a:prstGeom prst="line">
              <a:avLst/>
            </a:prstGeom>
            <a:noFill/>
            <a:ln w="28575">
              <a:solidFill>
                <a:schemeClr val="tx1"/>
              </a:solidFill>
              <a:round/>
              <a:headEnd/>
              <a:tailEnd/>
            </a:ln>
            <a:effectLst/>
          </p:spPr>
          <p:txBody>
            <a:bodyPr rot="10800000" vert="eaVert" wrap="none" anchor="ctr">
              <a:prstTxWarp prst="textNoShape">
                <a:avLst/>
              </a:prstTxWarp>
            </a:bodyPr>
            <a:lstStyle/>
            <a:p>
              <a:endParaRPr 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Example</a:t>
            </a:r>
            <a:endParaRPr lang="en-US"/>
          </a:p>
        </p:txBody>
      </p:sp>
      <p:grpSp>
        <p:nvGrpSpPr>
          <p:cNvPr id="2" name="Group 3"/>
          <p:cNvGrpSpPr>
            <a:grpSpLocks/>
          </p:cNvGrpSpPr>
          <p:nvPr/>
        </p:nvGrpSpPr>
        <p:grpSpPr bwMode="auto">
          <a:xfrm>
            <a:off x="598488" y="4978400"/>
            <a:ext cx="5621338" cy="822325"/>
            <a:chOff x="377" y="3136"/>
            <a:chExt cx="3541" cy="518"/>
          </a:xfrm>
        </p:grpSpPr>
        <p:sp>
          <p:nvSpPr>
            <p:cNvPr id="28676" name="Text Box 4"/>
            <p:cNvSpPr txBox="1">
              <a:spLocks noChangeArrowheads="1"/>
            </p:cNvSpPr>
            <p:nvPr/>
          </p:nvSpPr>
          <p:spPr bwMode="auto">
            <a:xfrm>
              <a:off x="377" y="3324"/>
              <a:ext cx="1541" cy="33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b="1" smtClean="0">
                  <a:latin typeface="Comic Sans MS" pitchFamily="-112" charset="0"/>
                </a:rPr>
                <a:t>Shift cycles:</a:t>
              </a:r>
              <a:endParaRPr lang="en-US" sz="2400"/>
            </a:p>
          </p:txBody>
        </p:sp>
        <p:sp>
          <p:nvSpPr>
            <p:cNvPr id="28677" name="Text Box 5"/>
            <p:cNvSpPr txBox="1">
              <a:spLocks noChangeArrowheads="1"/>
            </p:cNvSpPr>
            <p:nvPr/>
          </p:nvSpPr>
          <p:spPr bwMode="auto">
            <a:xfrm>
              <a:off x="2221" y="3136"/>
              <a:ext cx="1697" cy="368"/>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b="1" dirty="0" smtClean="0">
                  <a:latin typeface="Comic Sans MS" pitchFamily="-112" charset="0"/>
                </a:rPr>
                <a:t>1573 </a:t>
              </a:r>
              <a:r>
                <a:rPr lang="en-US" sz="3200" b="1" dirty="0" err="1">
                  <a:latin typeface="Comic Sans MS" pitchFamily="-112" charset="0"/>
                  <a:sym typeface="Symbol" pitchFamily="-112" charset="2"/>
                </a:rPr>
                <a:t></a:t>
              </a:r>
              <a:r>
                <a:rPr lang="en-US" sz="2800" b="1" dirty="0" smtClean="0">
                  <a:latin typeface="Comic Sans MS" pitchFamily="-112" charset="0"/>
                </a:rPr>
                <a:t> 10868</a:t>
              </a:r>
              <a:endParaRPr lang="en-US" sz="2400" dirty="0"/>
            </a:p>
          </p:txBody>
        </p:sp>
      </p:grpSp>
      <p:sp>
        <p:nvSpPr>
          <p:cNvPr id="28680" name="AutoShape 8"/>
          <p:cNvSpPr>
            <a:spLocks noChangeArrowheads="1"/>
          </p:cNvSpPr>
          <p:nvPr/>
        </p:nvSpPr>
        <p:spPr bwMode="auto">
          <a:xfrm>
            <a:off x="1193800" y="1358900"/>
            <a:ext cx="6959600" cy="2946400"/>
          </a:xfrm>
          <a:prstGeom prst="roundRect">
            <a:avLst>
              <a:gd name="adj" fmla="val 3986"/>
            </a:avLst>
          </a:prstGeom>
          <a:solidFill>
            <a:srgbClr val="EAEAEA">
              <a:alpha val="55000"/>
            </a:srgbClr>
          </a:solidFill>
          <a:ln w="9525">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8684" name="Text Box 12"/>
          <p:cNvSpPr txBox="1">
            <a:spLocks noChangeArrowheads="1"/>
          </p:cNvSpPr>
          <p:nvPr/>
        </p:nvSpPr>
        <p:spPr bwMode="auto">
          <a:xfrm>
            <a:off x="3764749" y="2884488"/>
            <a:ext cx="2066942" cy="461665"/>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2400" dirty="0" smtClean="0"/>
              <a:t>1573 patterns</a:t>
            </a:r>
            <a:endParaRPr lang="en-US" dirty="0"/>
          </a:p>
        </p:txBody>
      </p:sp>
      <p:sp>
        <p:nvSpPr>
          <p:cNvPr id="28685" name="Line 13"/>
          <p:cNvSpPr>
            <a:spLocks noChangeShapeType="1"/>
          </p:cNvSpPr>
          <p:nvPr/>
        </p:nvSpPr>
        <p:spPr bwMode="auto">
          <a:xfrm>
            <a:off x="1849438" y="2054225"/>
            <a:ext cx="5942012" cy="1588"/>
          </a:xfrm>
          <a:prstGeom prst="line">
            <a:avLst/>
          </a:prstGeom>
          <a:noFill/>
          <a:ln w="11176">
            <a:solidFill>
              <a:schemeClr val="tx1"/>
            </a:solidFill>
            <a:round/>
            <a:headEnd type="stealth" w="med" len="med"/>
            <a:tailEnd type="stealth" w="med" len="med"/>
          </a:ln>
        </p:spPr>
        <p:txBody>
          <a:bodyPr>
            <a:prstTxWarp prst="textNoShape">
              <a:avLst/>
            </a:prstTxWarp>
          </a:bodyPr>
          <a:lstStyle/>
          <a:p>
            <a:endParaRPr lang="en-US"/>
          </a:p>
        </p:txBody>
      </p:sp>
      <p:sp>
        <p:nvSpPr>
          <p:cNvPr id="28686" name="Text Box 14"/>
          <p:cNvSpPr txBox="1">
            <a:spLocks noChangeArrowheads="1"/>
          </p:cNvSpPr>
          <p:nvPr/>
        </p:nvSpPr>
        <p:spPr bwMode="auto">
          <a:xfrm>
            <a:off x="4294512" y="2005013"/>
            <a:ext cx="897877" cy="400110"/>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2000" dirty="0" smtClean="0"/>
              <a:t>10868</a:t>
            </a:r>
            <a:endParaRPr lang="en-US" sz="2000" dirty="0"/>
          </a:p>
        </p:txBody>
      </p:sp>
      <p:grpSp>
        <p:nvGrpSpPr>
          <p:cNvPr id="3" name="Group 15"/>
          <p:cNvGrpSpPr>
            <a:grpSpLocks/>
          </p:cNvGrpSpPr>
          <p:nvPr/>
        </p:nvGrpSpPr>
        <p:grpSpPr bwMode="auto">
          <a:xfrm>
            <a:off x="1036638" y="1673225"/>
            <a:ext cx="7277100" cy="2209800"/>
            <a:chOff x="577" y="1010"/>
            <a:chExt cx="2956" cy="1392"/>
          </a:xfrm>
        </p:grpSpPr>
        <p:sp>
          <p:nvSpPr>
            <p:cNvPr id="28688" name="Line 16"/>
            <p:cNvSpPr>
              <a:spLocks noChangeShapeType="1"/>
            </p:cNvSpPr>
            <p:nvPr/>
          </p:nvSpPr>
          <p:spPr bwMode="auto">
            <a:xfrm>
              <a:off x="577" y="1114"/>
              <a:ext cx="295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8689" name="Line 17"/>
            <p:cNvSpPr>
              <a:spLocks noChangeShapeType="1"/>
            </p:cNvSpPr>
            <p:nvPr/>
          </p:nvSpPr>
          <p:spPr bwMode="auto">
            <a:xfrm>
              <a:off x="577" y="1010"/>
              <a:ext cx="295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8690" name="Line 18"/>
            <p:cNvSpPr>
              <a:spLocks noChangeShapeType="1"/>
            </p:cNvSpPr>
            <p:nvPr/>
          </p:nvSpPr>
          <p:spPr bwMode="auto">
            <a:xfrm>
              <a:off x="581" y="2402"/>
              <a:ext cx="295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sp>
        <p:nvSpPr>
          <p:cNvPr id="28691" name="Text Box 19"/>
          <p:cNvSpPr txBox="1">
            <a:spLocks noChangeArrowheads="1"/>
          </p:cNvSpPr>
          <p:nvPr/>
        </p:nvSpPr>
        <p:spPr bwMode="auto">
          <a:xfrm>
            <a:off x="1226996" y="2576513"/>
            <a:ext cx="327308" cy="400110"/>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2000" dirty="0" smtClean="0"/>
              <a:t>8</a:t>
            </a:r>
            <a:endParaRPr lang="en-US" sz="2000" dirty="0"/>
          </a:p>
        </p:txBody>
      </p:sp>
      <p:sp>
        <p:nvSpPr>
          <p:cNvPr id="28692" name="Rectangle 20"/>
          <p:cNvSpPr>
            <a:spLocks noChangeArrowheads="1"/>
          </p:cNvSpPr>
          <p:nvPr/>
        </p:nvSpPr>
        <p:spPr bwMode="auto">
          <a:xfrm rot="5400000">
            <a:off x="4749006" y="-1272380"/>
            <a:ext cx="98425" cy="5897562"/>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8693" name="Rectangle 21"/>
          <p:cNvSpPr>
            <a:spLocks noChangeArrowheads="1"/>
          </p:cNvSpPr>
          <p:nvPr/>
        </p:nvSpPr>
        <p:spPr bwMode="auto">
          <a:xfrm rot="5400000">
            <a:off x="4749006" y="937420"/>
            <a:ext cx="98425" cy="5897562"/>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8683" name="Rectangle 11"/>
          <p:cNvSpPr>
            <a:spLocks noChangeArrowheads="1"/>
          </p:cNvSpPr>
          <p:nvPr/>
        </p:nvSpPr>
        <p:spPr bwMode="auto">
          <a:xfrm rot="5400000">
            <a:off x="4749006" y="-1107280"/>
            <a:ext cx="98425" cy="5897562"/>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8731" name="AutoShape 59"/>
          <p:cNvSpPr>
            <a:spLocks/>
          </p:cNvSpPr>
          <p:nvPr/>
        </p:nvSpPr>
        <p:spPr bwMode="auto">
          <a:xfrm>
            <a:off x="1624013" y="1590675"/>
            <a:ext cx="215900" cy="2376488"/>
          </a:xfrm>
          <a:prstGeom prst="leftBrace">
            <a:avLst>
              <a:gd name="adj1" fmla="val 21301"/>
              <a:gd name="adj2" fmla="val 50000"/>
            </a:avLst>
          </a:prstGeom>
          <a:noFill/>
          <a:ln w="9525">
            <a:solidFill>
              <a:schemeClr val="tx1"/>
            </a:solidFill>
            <a:round/>
            <a:headEnd/>
            <a:tailEnd/>
          </a:ln>
          <a:effectLst/>
        </p:spPr>
        <p:txBody>
          <a:bodyPr wrap="none" anchor="ctr">
            <a:prstTxWarp prst="textNoShape">
              <a:avLst/>
            </a:prstTxWarp>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82" name="AutoShape 62"/>
          <p:cNvSpPr>
            <a:spLocks noChangeArrowheads="1"/>
          </p:cNvSpPr>
          <p:nvPr/>
        </p:nvSpPr>
        <p:spPr bwMode="auto">
          <a:xfrm>
            <a:off x="4722813" y="954088"/>
            <a:ext cx="3073400" cy="3365500"/>
          </a:xfrm>
          <a:prstGeom prst="roundRect">
            <a:avLst>
              <a:gd name="adj" fmla="val 3986"/>
            </a:avLst>
          </a:prstGeom>
          <a:solidFill>
            <a:srgbClr val="EAEAEA">
              <a:alpha val="55000"/>
            </a:srgbClr>
          </a:solidFill>
          <a:ln w="9525">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56387" name="Text Box 67"/>
          <p:cNvSpPr txBox="1">
            <a:spLocks noChangeArrowheads="1"/>
          </p:cNvSpPr>
          <p:nvPr/>
        </p:nvSpPr>
        <p:spPr bwMode="auto">
          <a:xfrm>
            <a:off x="5760364" y="2301876"/>
            <a:ext cx="1296749" cy="830997"/>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2400" dirty="0" smtClean="0"/>
              <a:t>1584</a:t>
            </a:r>
          </a:p>
          <a:p>
            <a:pPr algn="ctr" eaLnBrk="0" hangingPunct="0"/>
            <a:r>
              <a:rPr lang="en-US" sz="2400" dirty="0" smtClean="0"/>
              <a:t>patterns</a:t>
            </a:r>
            <a:endParaRPr lang="en-US" dirty="0"/>
          </a:p>
        </p:txBody>
      </p:sp>
      <p:grpSp>
        <p:nvGrpSpPr>
          <p:cNvPr id="2" name="Group 70"/>
          <p:cNvGrpSpPr>
            <a:grpSpLocks/>
          </p:cNvGrpSpPr>
          <p:nvPr/>
        </p:nvGrpSpPr>
        <p:grpSpPr bwMode="auto">
          <a:xfrm>
            <a:off x="5338763" y="1262063"/>
            <a:ext cx="2127250" cy="196850"/>
            <a:chOff x="2484" y="1042"/>
            <a:chExt cx="988" cy="124"/>
          </a:xfrm>
        </p:grpSpPr>
        <p:sp>
          <p:nvSpPr>
            <p:cNvPr id="56391" name="Line 71"/>
            <p:cNvSpPr>
              <a:spLocks noChangeShapeType="1"/>
            </p:cNvSpPr>
            <p:nvPr/>
          </p:nvSpPr>
          <p:spPr bwMode="auto">
            <a:xfrm>
              <a:off x="2484" y="1042"/>
              <a:ext cx="988" cy="4"/>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392" name="Line 72"/>
            <p:cNvSpPr>
              <a:spLocks noChangeShapeType="1"/>
            </p:cNvSpPr>
            <p:nvPr/>
          </p:nvSpPr>
          <p:spPr bwMode="auto">
            <a:xfrm>
              <a:off x="2484" y="1102"/>
              <a:ext cx="988" cy="4"/>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393" name="Line 73"/>
            <p:cNvSpPr>
              <a:spLocks noChangeShapeType="1"/>
            </p:cNvSpPr>
            <p:nvPr/>
          </p:nvSpPr>
          <p:spPr bwMode="auto">
            <a:xfrm>
              <a:off x="2484" y="1162"/>
              <a:ext cx="988" cy="4"/>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sp>
        <p:nvSpPr>
          <p:cNvPr id="56394" name="Rectangle 74"/>
          <p:cNvSpPr>
            <a:spLocks noChangeArrowheads="1"/>
          </p:cNvSpPr>
          <p:nvPr/>
        </p:nvSpPr>
        <p:spPr bwMode="auto">
          <a:xfrm rot="5400000">
            <a:off x="6365082" y="865982"/>
            <a:ext cx="55563" cy="1177925"/>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grpSp>
        <p:nvGrpSpPr>
          <p:cNvPr id="3" name="Group 75"/>
          <p:cNvGrpSpPr>
            <a:grpSpLocks/>
          </p:cNvGrpSpPr>
          <p:nvPr/>
        </p:nvGrpSpPr>
        <p:grpSpPr bwMode="auto">
          <a:xfrm>
            <a:off x="4552951" y="2227263"/>
            <a:ext cx="647700" cy="793750"/>
            <a:chOff x="2005" y="1522"/>
            <a:chExt cx="216" cy="500"/>
          </a:xfrm>
        </p:grpSpPr>
        <p:sp>
          <p:nvSpPr>
            <p:cNvPr id="56396" name="Line 76"/>
            <p:cNvSpPr>
              <a:spLocks noChangeShapeType="1"/>
            </p:cNvSpPr>
            <p:nvPr/>
          </p:nvSpPr>
          <p:spPr bwMode="auto">
            <a:xfrm>
              <a:off x="2005" y="1522"/>
              <a:ext cx="21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397" name="Line 77"/>
            <p:cNvSpPr>
              <a:spLocks noChangeShapeType="1"/>
            </p:cNvSpPr>
            <p:nvPr/>
          </p:nvSpPr>
          <p:spPr bwMode="auto">
            <a:xfrm>
              <a:off x="2005" y="1606"/>
              <a:ext cx="21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398" name="Line 78"/>
            <p:cNvSpPr>
              <a:spLocks noChangeShapeType="1"/>
            </p:cNvSpPr>
            <p:nvPr/>
          </p:nvSpPr>
          <p:spPr bwMode="auto">
            <a:xfrm>
              <a:off x="2005" y="2022"/>
              <a:ext cx="21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grpSp>
        <p:nvGrpSpPr>
          <p:cNvPr id="4" name="Group 79"/>
          <p:cNvGrpSpPr>
            <a:grpSpLocks/>
          </p:cNvGrpSpPr>
          <p:nvPr/>
        </p:nvGrpSpPr>
        <p:grpSpPr bwMode="auto">
          <a:xfrm>
            <a:off x="7535863" y="2227263"/>
            <a:ext cx="520700" cy="793750"/>
            <a:chOff x="3692" y="1522"/>
            <a:chExt cx="216" cy="500"/>
          </a:xfrm>
        </p:grpSpPr>
        <p:sp>
          <p:nvSpPr>
            <p:cNvPr id="56400" name="Line 80"/>
            <p:cNvSpPr>
              <a:spLocks noChangeShapeType="1"/>
            </p:cNvSpPr>
            <p:nvPr/>
          </p:nvSpPr>
          <p:spPr bwMode="auto">
            <a:xfrm flipH="1">
              <a:off x="3692" y="1522"/>
              <a:ext cx="21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401" name="Line 81"/>
            <p:cNvSpPr>
              <a:spLocks noChangeShapeType="1"/>
            </p:cNvSpPr>
            <p:nvPr/>
          </p:nvSpPr>
          <p:spPr bwMode="auto">
            <a:xfrm flipH="1">
              <a:off x="3692" y="1606"/>
              <a:ext cx="21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402" name="Line 82"/>
            <p:cNvSpPr>
              <a:spLocks noChangeShapeType="1"/>
            </p:cNvSpPr>
            <p:nvPr/>
          </p:nvSpPr>
          <p:spPr bwMode="auto">
            <a:xfrm flipH="1">
              <a:off x="3692" y="2022"/>
              <a:ext cx="21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sp>
        <p:nvSpPr>
          <p:cNvPr id="56403" name="Text Box 83"/>
          <p:cNvSpPr txBox="1">
            <a:spLocks noChangeArrowheads="1"/>
          </p:cNvSpPr>
          <p:nvPr/>
        </p:nvSpPr>
        <p:spPr bwMode="auto">
          <a:xfrm>
            <a:off x="4756009" y="2476501"/>
            <a:ext cx="327308" cy="400110"/>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2000" dirty="0" smtClean="0"/>
              <a:t>8</a:t>
            </a:r>
            <a:endParaRPr lang="en-US" sz="2000" dirty="0"/>
          </a:p>
        </p:txBody>
      </p:sp>
      <p:sp>
        <p:nvSpPr>
          <p:cNvPr id="56404" name="Line 84"/>
          <p:cNvSpPr>
            <a:spLocks noChangeShapeType="1"/>
          </p:cNvSpPr>
          <p:nvPr/>
        </p:nvSpPr>
        <p:spPr bwMode="auto">
          <a:xfrm>
            <a:off x="5326063" y="3992563"/>
            <a:ext cx="2127250" cy="635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6405" name="Rectangle 85"/>
          <p:cNvSpPr>
            <a:spLocks noChangeArrowheads="1"/>
          </p:cNvSpPr>
          <p:nvPr/>
        </p:nvSpPr>
        <p:spPr bwMode="auto">
          <a:xfrm rot="5400000">
            <a:off x="6352382" y="3405982"/>
            <a:ext cx="55563" cy="1177925"/>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56408" name="Text Box 88"/>
          <p:cNvSpPr txBox="1">
            <a:spLocks noChangeArrowheads="1"/>
          </p:cNvSpPr>
          <p:nvPr/>
        </p:nvSpPr>
        <p:spPr bwMode="auto">
          <a:xfrm>
            <a:off x="5496385" y="3479801"/>
            <a:ext cx="1667544" cy="338554"/>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1600" dirty="0" smtClean="0"/>
              <a:t>836 scan chains</a:t>
            </a:r>
            <a:endParaRPr lang="en-US" sz="1600" dirty="0"/>
          </a:p>
        </p:txBody>
      </p:sp>
      <p:sp>
        <p:nvSpPr>
          <p:cNvPr id="56409" name="Line 89"/>
          <p:cNvSpPr>
            <a:spLocks noChangeShapeType="1"/>
          </p:cNvSpPr>
          <p:nvPr/>
        </p:nvSpPr>
        <p:spPr bwMode="auto">
          <a:xfrm>
            <a:off x="5818188" y="1598613"/>
            <a:ext cx="1152525" cy="0"/>
          </a:xfrm>
          <a:prstGeom prst="line">
            <a:avLst/>
          </a:prstGeom>
          <a:noFill/>
          <a:ln w="11176">
            <a:solidFill>
              <a:schemeClr val="tx1"/>
            </a:solidFill>
            <a:round/>
            <a:headEnd type="stealth" w="med" len="med"/>
            <a:tailEnd type="stealth" w="med" len="med"/>
          </a:ln>
        </p:spPr>
        <p:txBody>
          <a:bodyPr>
            <a:prstTxWarp prst="textNoShape">
              <a:avLst/>
            </a:prstTxWarp>
          </a:bodyPr>
          <a:lstStyle/>
          <a:p>
            <a:endParaRPr lang="en-US"/>
          </a:p>
        </p:txBody>
      </p:sp>
      <p:sp>
        <p:nvSpPr>
          <p:cNvPr id="56410" name="Text Box 90"/>
          <p:cNvSpPr txBox="1">
            <a:spLocks noChangeArrowheads="1"/>
          </p:cNvSpPr>
          <p:nvPr/>
        </p:nvSpPr>
        <p:spPr bwMode="auto">
          <a:xfrm>
            <a:off x="6100061" y="1574801"/>
            <a:ext cx="612593" cy="400110"/>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2000" dirty="0" smtClean="0"/>
              <a:t>104</a:t>
            </a:r>
            <a:endParaRPr lang="en-US" sz="2000" dirty="0"/>
          </a:p>
        </p:txBody>
      </p:sp>
      <p:sp>
        <p:nvSpPr>
          <p:cNvPr id="56322" name="Rectangle 2"/>
          <p:cNvSpPr>
            <a:spLocks noGrp="1" noChangeArrowheads="1"/>
          </p:cNvSpPr>
          <p:nvPr>
            <p:ph type="title"/>
          </p:nvPr>
        </p:nvSpPr>
        <p:spPr/>
        <p:txBody>
          <a:bodyPr/>
          <a:lstStyle/>
          <a:p>
            <a:r>
              <a:rPr lang="en-US" smtClean="0"/>
              <a:t>Example</a:t>
            </a:r>
            <a:endParaRPr lang="en-US"/>
          </a:p>
        </p:txBody>
      </p:sp>
      <p:grpSp>
        <p:nvGrpSpPr>
          <p:cNvPr id="5" name="Group 3"/>
          <p:cNvGrpSpPr>
            <a:grpSpLocks/>
          </p:cNvGrpSpPr>
          <p:nvPr/>
        </p:nvGrpSpPr>
        <p:grpSpPr bwMode="auto">
          <a:xfrm>
            <a:off x="598488" y="4978400"/>
            <a:ext cx="5621338" cy="822325"/>
            <a:chOff x="377" y="3136"/>
            <a:chExt cx="3541" cy="518"/>
          </a:xfrm>
        </p:grpSpPr>
        <p:sp>
          <p:nvSpPr>
            <p:cNvPr id="56324" name="Text Box 4"/>
            <p:cNvSpPr txBox="1">
              <a:spLocks noChangeArrowheads="1"/>
            </p:cNvSpPr>
            <p:nvPr/>
          </p:nvSpPr>
          <p:spPr bwMode="auto">
            <a:xfrm>
              <a:off x="377" y="3324"/>
              <a:ext cx="1541" cy="33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b="1" smtClean="0">
                  <a:latin typeface="Comic Sans MS" pitchFamily="-112" charset="0"/>
                </a:rPr>
                <a:t>Shift cycles:</a:t>
              </a:r>
              <a:endParaRPr lang="en-US" sz="2400"/>
            </a:p>
          </p:txBody>
        </p:sp>
        <p:sp>
          <p:nvSpPr>
            <p:cNvPr id="56325" name="Text Box 5"/>
            <p:cNvSpPr txBox="1">
              <a:spLocks noChangeArrowheads="1"/>
            </p:cNvSpPr>
            <p:nvPr/>
          </p:nvSpPr>
          <p:spPr bwMode="auto">
            <a:xfrm>
              <a:off x="2221" y="3136"/>
              <a:ext cx="1697" cy="368"/>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b="1" dirty="0" smtClean="0">
                  <a:latin typeface="Comic Sans MS" pitchFamily="-112" charset="0"/>
                </a:rPr>
                <a:t>1573 </a:t>
              </a:r>
              <a:r>
                <a:rPr lang="en-US" sz="3200" b="1" dirty="0" err="1">
                  <a:latin typeface="Comic Sans MS" pitchFamily="-112" charset="0"/>
                  <a:sym typeface="Symbol" pitchFamily="-112" charset="2"/>
                </a:rPr>
                <a:t></a:t>
              </a:r>
              <a:r>
                <a:rPr lang="en-US" sz="2800" b="1" dirty="0" smtClean="0">
                  <a:latin typeface="Comic Sans MS" pitchFamily="-112" charset="0"/>
                </a:rPr>
                <a:t> 10868</a:t>
              </a:r>
              <a:endParaRPr lang="en-US" sz="2400" dirty="0"/>
            </a:p>
          </p:txBody>
        </p:sp>
      </p:grpSp>
      <p:sp>
        <p:nvSpPr>
          <p:cNvPr id="56326" name="Text Box 6"/>
          <p:cNvSpPr txBox="1">
            <a:spLocks noChangeArrowheads="1"/>
          </p:cNvSpPr>
          <p:nvPr/>
        </p:nvSpPr>
        <p:spPr bwMode="auto">
          <a:xfrm>
            <a:off x="6694488" y="5301784"/>
            <a:ext cx="1803824" cy="523220"/>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b="1" dirty="0">
                <a:latin typeface="Comic Sans MS" pitchFamily="-112" charset="0"/>
              </a:rPr>
              <a:t>=</a:t>
            </a:r>
            <a:r>
              <a:rPr lang="en-US" sz="2800" b="1" dirty="0" smtClean="0">
                <a:latin typeface="Comic Sans MS" pitchFamily="-112" charset="0"/>
              </a:rPr>
              <a:t> 96.36x</a:t>
            </a:r>
            <a:endParaRPr lang="en-US" sz="2400" dirty="0"/>
          </a:p>
        </p:txBody>
      </p:sp>
      <p:grpSp>
        <p:nvGrpSpPr>
          <p:cNvPr id="6" name="Group 22"/>
          <p:cNvGrpSpPr>
            <a:grpSpLocks/>
          </p:cNvGrpSpPr>
          <p:nvPr/>
        </p:nvGrpSpPr>
        <p:grpSpPr bwMode="auto">
          <a:xfrm>
            <a:off x="3187700" y="5537205"/>
            <a:ext cx="3429000" cy="584201"/>
            <a:chOff x="2008" y="3488"/>
            <a:chExt cx="2160" cy="368"/>
          </a:xfrm>
        </p:grpSpPr>
        <p:sp>
          <p:nvSpPr>
            <p:cNvPr id="56343" name="Text Box 23"/>
            <p:cNvSpPr txBox="1">
              <a:spLocks noChangeArrowheads="1"/>
            </p:cNvSpPr>
            <p:nvPr/>
          </p:nvSpPr>
          <p:spPr bwMode="auto">
            <a:xfrm>
              <a:off x="2057" y="3488"/>
              <a:ext cx="2059" cy="368"/>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b="1" dirty="0" smtClean="0">
                  <a:latin typeface="Comic Sans MS" pitchFamily="-112" charset="0"/>
                </a:rPr>
                <a:t>1584 </a:t>
              </a:r>
              <a:r>
                <a:rPr lang="en-US" sz="3200" b="1" dirty="0" err="1">
                  <a:latin typeface="Comic Sans MS" pitchFamily="-112" charset="0"/>
                  <a:sym typeface="Symbol" pitchFamily="-112" charset="2"/>
                </a:rPr>
                <a:t></a:t>
              </a:r>
              <a:r>
                <a:rPr lang="en-US" sz="2800" b="1" dirty="0">
                  <a:latin typeface="Comic Sans MS" pitchFamily="-112" charset="0"/>
                </a:rPr>
                <a:t> </a:t>
              </a:r>
              <a:r>
                <a:rPr lang="en-US" sz="2800" b="1" dirty="0" smtClean="0">
                  <a:latin typeface="Comic Sans MS" pitchFamily="-112" charset="0"/>
                </a:rPr>
                <a:t>(104 </a:t>
              </a:r>
              <a:r>
                <a:rPr lang="en-US" sz="2800" b="1" dirty="0">
                  <a:latin typeface="Comic Sans MS" pitchFamily="-112" charset="0"/>
                </a:rPr>
                <a:t>+</a:t>
              </a:r>
              <a:r>
                <a:rPr lang="en-US" sz="2800" b="1" dirty="0" smtClean="0">
                  <a:latin typeface="Comic Sans MS" pitchFamily="-112" charset="0"/>
                </a:rPr>
                <a:t> 8)</a:t>
              </a:r>
              <a:endParaRPr lang="en-US" sz="2400" dirty="0"/>
            </a:p>
          </p:txBody>
        </p:sp>
        <p:sp>
          <p:nvSpPr>
            <p:cNvPr id="56344" name="Line 24"/>
            <p:cNvSpPr>
              <a:spLocks noChangeShapeType="1"/>
            </p:cNvSpPr>
            <p:nvPr/>
          </p:nvSpPr>
          <p:spPr bwMode="auto">
            <a:xfrm>
              <a:off x="2008" y="3512"/>
              <a:ext cx="2160" cy="0"/>
            </a:xfrm>
            <a:prstGeom prst="line">
              <a:avLst/>
            </a:prstGeom>
            <a:noFill/>
            <a:ln w="38100">
              <a:solidFill>
                <a:schemeClr val="tx1"/>
              </a:solidFill>
              <a:round/>
              <a:headEnd/>
              <a:tailEnd/>
            </a:ln>
            <a:effectLst/>
          </p:spPr>
          <p:txBody>
            <a:bodyPr wrap="none" anchor="ctr">
              <a:prstTxWarp prst="textNoShape">
                <a:avLst/>
              </a:prstTxWarp>
            </a:bodyPr>
            <a:lstStyle/>
            <a:p>
              <a:endParaRPr lang="en-US"/>
            </a:p>
          </p:txBody>
        </p:sp>
      </p:grpSp>
      <p:sp>
        <p:nvSpPr>
          <p:cNvPr id="56377" name="Text Box 57"/>
          <p:cNvSpPr txBox="1">
            <a:spLocks noChangeArrowheads="1"/>
          </p:cNvSpPr>
          <p:nvPr/>
        </p:nvSpPr>
        <p:spPr bwMode="auto">
          <a:xfrm>
            <a:off x="1165226" y="1187877"/>
            <a:ext cx="2787650" cy="830997"/>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2400" smtClean="0"/>
              <a:t>Coverage: 99.88</a:t>
            </a:r>
            <a:r>
              <a:rPr lang="en-US" sz="2400"/>
              <a:t>%</a:t>
            </a:r>
            <a:r>
              <a:rPr lang="en-US" sz="2400" smtClean="0"/>
              <a:t> CPU time: 1.05s</a:t>
            </a:r>
            <a:endParaRPr lang="en-US" sz="2400"/>
          </a:p>
        </p:txBody>
      </p:sp>
      <p:sp>
        <p:nvSpPr>
          <p:cNvPr id="56378" name="Text Box 58"/>
          <p:cNvSpPr txBox="1">
            <a:spLocks noChangeArrowheads="1"/>
          </p:cNvSpPr>
          <p:nvPr/>
        </p:nvSpPr>
        <p:spPr bwMode="auto">
          <a:xfrm>
            <a:off x="1165226" y="2332696"/>
            <a:ext cx="3506787" cy="1348061"/>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2400"/>
              <a:t>EDT: 64 </a:t>
            </a:r>
            <a:r>
              <a:rPr lang="en-US" sz="2400" smtClean="0"/>
              <a:t>bits</a:t>
            </a:r>
          </a:p>
          <a:p>
            <a:pPr eaLnBrk="0" hangingPunct="0">
              <a:spcBef>
                <a:spcPct val="20000"/>
              </a:spcBef>
              <a:buClr>
                <a:srgbClr val="B31919"/>
              </a:buClr>
              <a:buSzPct val="125000"/>
            </a:pPr>
            <a:r>
              <a:rPr lang="en-US" sz="2400" smtClean="0"/>
              <a:t>Area: </a:t>
            </a:r>
            <a:r>
              <a:rPr lang="en-US" sz="2400"/>
              <a:t>0.31%</a:t>
            </a:r>
            <a:endParaRPr lang="en-US" sz="2400" smtClean="0"/>
          </a:p>
          <a:p>
            <a:pPr eaLnBrk="0" hangingPunct="0">
              <a:spcBef>
                <a:spcPct val="20000"/>
              </a:spcBef>
              <a:buClr>
                <a:srgbClr val="B31919"/>
              </a:buClr>
              <a:buSzPct val="125000"/>
            </a:pPr>
            <a:r>
              <a:rPr lang="en-US" sz="2400" smtClean="0"/>
              <a:t>EDT test: </a:t>
            </a:r>
            <a:r>
              <a:rPr lang="en-US" sz="2400"/>
              <a:t>18</a:t>
            </a:r>
            <a:r>
              <a:rPr lang="en-US" sz="2400" smtClean="0"/>
              <a:t> patterns</a:t>
            </a:r>
            <a:endParaRPr lang="en-US" sz="2400"/>
          </a:p>
        </p:txBody>
      </p:sp>
      <p:sp>
        <p:nvSpPr>
          <p:cNvPr id="56411" name="AutoShape 91"/>
          <p:cNvSpPr>
            <a:spLocks noChangeArrowheads="1"/>
          </p:cNvSpPr>
          <p:nvPr/>
        </p:nvSpPr>
        <p:spPr bwMode="auto">
          <a:xfrm>
            <a:off x="5176838" y="1114426"/>
            <a:ext cx="288925" cy="3024187"/>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56388" name="Rectangle 68"/>
          <p:cNvSpPr>
            <a:spLocks noChangeArrowheads="1"/>
          </p:cNvSpPr>
          <p:nvPr/>
        </p:nvSpPr>
        <p:spPr bwMode="auto">
          <a:xfrm rot="5400000">
            <a:off x="6365082" y="675482"/>
            <a:ext cx="55563" cy="1177925"/>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56389" name="Rectangle 69"/>
          <p:cNvSpPr>
            <a:spLocks noChangeArrowheads="1"/>
          </p:cNvSpPr>
          <p:nvPr/>
        </p:nvSpPr>
        <p:spPr bwMode="auto">
          <a:xfrm rot="5400000">
            <a:off x="6365082" y="770732"/>
            <a:ext cx="55563" cy="1177925"/>
          </a:xfrm>
          <a:prstGeom prst="rect">
            <a:avLst/>
          </a:prstGeom>
          <a:solidFill>
            <a:srgbClr val="B2B2B2"/>
          </a:solidFill>
          <a:ln w="9525">
            <a:solidFill>
              <a:schemeClr val="tx1"/>
            </a:solid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56412" name="AutoShape 92"/>
          <p:cNvSpPr>
            <a:spLocks noChangeArrowheads="1"/>
          </p:cNvSpPr>
          <p:nvPr/>
        </p:nvSpPr>
        <p:spPr bwMode="auto">
          <a:xfrm>
            <a:off x="7235826" y="1114426"/>
            <a:ext cx="288925" cy="3024187"/>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632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6377"/>
                                        </p:tgtEl>
                                        <p:attrNameLst>
                                          <p:attrName>style.visibility</p:attrName>
                                        </p:attrNameLst>
                                      </p:cBhvr>
                                      <p:to>
                                        <p:strVal val="visible"/>
                                      </p:to>
                                    </p:set>
                                    <p:animEffect transition="in" filter="wipe(up)">
                                      <p:cBhvr>
                                        <p:cTn id="14" dur="500"/>
                                        <p:tgtEl>
                                          <p:spTgt spid="56377"/>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56378"/>
                                        </p:tgtEl>
                                        <p:attrNameLst>
                                          <p:attrName>style.visibility</p:attrName>
                                        </p:attrNameLst>
                                      </p:cBhvr>
                                      <p:to>
                                        <p:strVal val="visible"/>
                                      </p:to>
                                    </p:set>
                                    <p:animEffect transition="in" filter="wipe(up)">
                                      <p:cBhvr>
                                        <p:cTn id="18" dur="500"/>
                                        <p:tgtEl>
                                          <p:spTgt spid="563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autoUpdateAnimBg="0"/>
      <p:bldP spid="56377" grpId="0" autoUpdateAnimBg="0"/>
      <p:bldP spid="5637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617136" y="249238"/>
            <a:ext cx="7251700" cy="458787"/>
          </a:xfrm>
        </p:spPr>
        <p:txBody>
          <a:bodyPr/>
          <a:lstStyle/>
          <a:p>
            <a:r>
              <a:rPr lang="en-US" dirty="0" smtClean="0"/>
              <a:t>Test interface bottlenecks</a:t>
            </a:r>
            <a:endParaRPr lang="en-US" dirty="0"/>
          </a:p>
        </p:txBody>
      </p:sp>
      <p:sp>
        <p:nvSpPr>
          <p:cNvPr id="36867" name="Text Box 3"/>
          <p:cNvSpPr txBox="1">
            <a:spLocks noChangeArrowheads="1"/>
          </p:cNvSpPr>
          <p:nvPr/>
        </p:nvSpPr>
        <p:spPr bwMode="auto">
          <a:xfrm>
            <a:off x="1361210" y="4276585"/>
            <a:ext cx="1475259"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smtClean="0"/>
              <a:t>ATE stimuli</a:t>
            </a:r>
            <a:endParaRPr lang="en-US" sz="2400" b="1"/>
          </a:p>
        </p:txBody>
      </p:sp>
      <p:sp>
        <p:nvSpPr>
          <p:cNvPr id="36868" name="Text Box 4"/>
          <p:cNvSpPr txBox="1">
            <a:spLocks noChangeArrowheads="1"/>
          </p:cNvSpPr>
          <p:nvPr/>
        </p:nvSpPr>
        <p:spPr bwMode="auto">
          <a:xfrm>
            <a:off x="6573136" y="4276585"/>
            <a:ext cx="1832052"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smtClean="0"/>
              <a:t>ATE reference</a:t>
            </a:r>
            <a:endParaRPr lang="en-US" sz="2000"/>
          </a:p>
        </p:txBody>
      </p:sp>
      <p:sp>
        <p:nvSpPr>
          <p:cNvPr id="36869" name="Rectangle 5"/>
          <p:cNvSpPr>
            <a:spLocks noChangeArrowheads="1"/>
          </p:cNvSpPr>
          <p:nvPr/>
        </p:nvSpPr>
        <p:spPr bwMode="auto">
          <a:xfrm>
            <a:off x="677549" y="5177953"/>
            <a:ext cx="7172854" cy="1058334"/>
          </a:xfrm>
          <a:prstGeom prst="rect">
            <a:avLst/>
          </a:prstGeom>
          <a:noFill/>
          <a:ln w="9525">
            <a:noFill/>
            <a:miter lim="800000"/>
            <a:headEnd/>
            <a:tailEnd/>
          </a:ln>
          <a:effectLst/>
        </p:spPr>
        <p:txBody>
          <a:bodyPr>
            <a:prstTxWarp prst="textNoShape">
              <a:avLst/>
            </a:prstTxWarp>
          </a:bodyPr>
          <a:lstStyle/>
          <a:p>
            <a:pPr marL="342900" indent="-342900" defTabSz="914400">
              <a:lnSpc>
                <a:spcPct val="80000"/>
              </a:lnSpc>
              <a:spcBef>
                <a:spcPct val="20000"/>
              </a:spcBef>
              <a:buClr>
                <a:schemeClr val="tx1"/>
              </a:buClr>
              <a:buSzPct val="80000"/>
              <a:buFont typeface="Arial"/>
              <a:buChar char="•"/>
              <a:defRPr/>
            </a:pPr>
            <a:r>
              <a:rPr lang="en-US" sz="2400" kern="0" dirty="0" smtClean="0">
                <a:solidFill>
                  <a:srgbClr val="000000"/>
                </a:solidFill>
                <a:latin typeface="+mn-lt"/>
                <a:ea typeface="+mn-ea"/>
                <a:cs typeface="+mn-cs"/>
              </a:rPr>
              <a:t>The same width and frequency</a:t>
            </a:r>
          </a:p>
          <a:p>
            <a:pPr marL="342900" indent="-342900" defTabSz="914400">
              <a:lnSpc>
                <a:spcPct val="80000"/>
              </a:lnSpc>
              <a:spcBef>
                <a:spcPct val="20000"/>
              </a:spcBef>
              <a:buClr>
                <a:schemeClr val="tx1"/>
              </a:buClr>
              <a:buSzPct val="80000"/>
              <a:buFont typeface="Arial"/>
              <a:buChar char="•"/>
              <a:defRPr/>
            </a:pPr>
            <a:r>
              <a:rPr lang="en-US" sz="2400" kern="0" dirty="0" smtClean="0">
                <a:solidFill>
                  <a:srgbClr val="000000"/>
                </a:solidFill>
                <a:latin typeface="+mn-lt"/>
                <a:ea typeface="+mn-ea"/>
                <a:cs typeface="+mn-cs"/>
              </a:rPr>
              <a:t>Mirror images: ATE and scan</a:t>
            </a:r>
          </a:p>
          <a:p>
            <a:pPr marL="342900" indent="-342900" defTabSz="914400">
              <a:lnSpc>
                <a:spcPct val="80000"/>
              </a:lnSpc>
              <a:spcBef>
                <a:spcPct val="20000"/>
              </a:spcBef>
              <a:buClr>
                <a:schemeClr val="tx1"/>
              </a:buClr>
              <a:buSzPct val="80000"/>
              <a:buFont typeface="Arial"/>
              <a:buChar char="•"/>
              <a:defRPr/>
            </a:pPr>
            <a:r>
              <a:rPr lang="en-US" sz="2400" kern="0" dirty="0" smtClean="0">
                <a:solidFill>
                  <a:srgbClr val="000000"/>
                </a:solidFill>
                <a:latin typeface="+mn-lt"/>
                <a:ea typeface="+mn-ea"/>
                <a:cs typeface="+mn-cs"/>
              </a:rPr>
              <a:t>Test time: 2 – 10 ¢/</a:t>
            </a:r>
            <a:r>
              <a:rPr lang="en-US" sz="2400" kern="0" dirty="0" err="1" smtClean="0">
                <a:solidFill>
                  <a:srgbClr val="000000"/>
                </a:solidFill>
                <a:latin typeface="+mn-lt"/>
                <a:ea typeface="+mn-ea"/>
                <a:cs typeface="+mn-cs"/>
              </a:rPr>
              <a:t>s</a:t>
            </a:r>
            <a:endParaRPr lang="en-US" sz="2400" kern="0" dirty="0">
              <a:solidFill>
                <a:srgbClr val="000000"/>
              </a:solidFill>
              <a:latin typeface="+mn-lt"/>
              <a:ea typeface="+mn-ea"/>
              <a:cs typeface="+mn-cs"/>
            </a:endParaRPr>
          </a:p>
        </p:txBody>
      </p:sp>
      <p:sp>
        <p:nvSpPr>
          <p:cNvPr id="36870" name="Line 6"/>
          <p:cNvSpPr>
            <a:spLocks noChangeShapeType="1"/>
          </p:cNvSpPr>
          <p:nvPr/>
        </p:nvSpPr>
        <p:spPr bwMode="auto">
          <a:xfrm>
            <a:off x="3428135" y="25811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1" name="Line 7"/>
          <p:cNvSpPr>
            <a:spLocks noChangeShapeType="1"/>
          </p:cNvSpPr>
          <p:nvPr/>
        </p:nvSpPr>
        <p:spPr bwMode="auto">
          <a:xfrm>
            <a:off x="3428135" y="19715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2" name="Line 8"/>
          <p:cNvSpPr>
            <a:spLocks noChangeShapeType="1"/>
          </p:cNvSpPr>
          <p:nvPr/>
        </p:nvSpPr>
        <p:spPr bwMode="auto">
          <a:xfrm>
            <a:off x="3428135" y="21239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3" name="Line 9"/>
          <p:cNvSpPr>
            <a:spLocks noChangeShapeType="1"/>
          </p:cNvSpPr>
          <p:nvPr/>
        </p:nvSpPr>
        <p:spPr bwMode="auto">
          <a:xfrm>
            <a:off x="3428135" y="22763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4" name="Line 10"/>
          <p:cNvSpPr>
            <a:spLocks noChangeShapeType="1"/>
          </p:cNvSpPr>
          <p:nvPr/>
        </p:nvSpPr>
        <p:spPr bwMode="auto">
          <a:xfrm>
            <a:off x="3428135" y="24287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5" name="Line 11"/>
          <p:cNvSpPr>
            <a:spLocks noChangeShapeType="1"/>
          </p:cNvSpPr>
          <p:nvPr/>
        </p:nvSpPr>
        <p:spPr bwMode="auto">
          <a:xfrm>
            <a:off x="3428135" y="27335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6" name="Line 12"/>
          <p:cNvSpPr>
            <a:spLocks noChangeShapeType="1"/>
          </p:cNvSpPr>
          <p:nvPr/>
        </p:nvSpPr>
        <p:spPr bwMode="auto">
          <a:xfrm>
            <a:off x="3428135" y="28859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7" name="Line 13"/>
          <p:cNvSpPr>
            <a:spLocks noChangeShapeType="1"/>
          </p:cNvSpPr>
          <p:nvPr/>
        </p:nvSpPr>
        <p:spPr bwMode="auto">
          <a:xfrm>
            <a:off x="3428135" y="30383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8" name="Line 14"/>
          <p:cNvSpPr>
            <a:spLocks noChangeShapeType="1"/>
          </p:cNvSpPr>
          <p:nvPr/>
        </p:nvSpPr>
        <p:spPr bwMode="auto">
          <a:xfrm>
            <a:off x="3428135" y="31907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79" name="Line 15"/>
          <p:cNvSpPr>
            <a:spLocks noChangeShapeType="1"/>
          </p:cNvSpPr>
          <p:nvPr/>
        </p:nvSpPr>
        <p:spPr bwMode="auto">
          <a:xfrm>
            <a:off x="3428135" y="33431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80" name="Line 16"/>
          <p:cNvSpPr>
            <a:spLocks noChangeShapeType="1"/>
          </p:cNvSpPr>
          <p:nvPr/>
        </p:nvSpPr>
        <p:spPr bwMode="auto">
          <a:xfrm>
            <a:off x="3428135" y="34955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81" name="Line 17"/>
          <p:cNvSpPr>
            <a:spLocks noChangeShapeType="1"/>
          </p:cNvSpPr>
          <p:nvPr/>
        </p:nvSpPr>
        <p:spPr bwMode="auto">
          <a:xfrm>
            <a:off x="3428135" y="36479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82" name="Line 18"/>
          <p:cNvSpPr>
            <a:spLocks noChangeShapeType="1"/>
          </p:cNvSpPr>
          <p:nvPr/>
        </p:nvSpPr>
        <p:spPr bwMode="auto">
          <a:xfrm>
            <a:off x="3428135" y="38003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883" name="Line 19"/>
          <p:cNvSpPr>
            <a:spLocks noChangeShapeType="1"/>
          </p:cNvSpPr>
          <p:nvPr/>
        </p:nvSpPr>
        <p:spPr bwMode="auto">
          <a:xfrm>
            <a:off x="3428135" y="3952735"/>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901" name="Line 37"/>
          <p:cNvSpPr>
            <a:spLocks noChangeShapeType="1"/>
          </p:cNvSpPr>
          <p:nvPr/>
        </p:nvSpPr>
        <p:spPr bwMode="auto">
          <a:xfrm>
            <a:off x="3428135" y="4095610"/>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902" name="Line 38"/>
          <p:cNvSpPr>
            <a:spLocks noChangeShapeType="1"/>
          </p:cNvSpPr>
          <p:nvPr/>
        </p:nvSpPr>
        <p:spPr bwMode="auto">
          <a:xfrm>
            <a:off x="3437660" y="4248010"/>
            <a:ext cx="2771775"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6937" name="Freeform 73"/>
          <p:cNvSpPr>
            <a:spLocks/>
          </p:cNvSpPr>
          <p:nvPr/>
        </p:nvSpPr>
        <p:spPr bwMode="auto">
          <a:xfrm>
            <a:off x="3651972" y="1442898"/>
            <a:ext cx="2354263" cy="2989262"/>
          </a:xfrm>
          <a:custGeom>
            <a:avLst/>
            <a:gdLst/>
            <a:ahLst/>
            <a:cxnLst>
              <a:cxn ang="0">
                <a:pos x="0" y="0"/>
              </a:cxn>
              <a:cxn ang="0">
                <a:pos x="0" y="1905"/>
              </a:cxn>
              <a:cxn ang="0">
                <a:pos x="2722" y="1905"/>
              </a:cxn>
              <a:cxn ang="0">
                <a:pos x="2727" y="568"/>
              </a:cxn>
            </a:cxnLst>
            <a:rect l="0" t="0" r="r" b="b"/>
            <a:pathLst>
              <a:path w="2727" h="1905">
                <a:moveTo>
                  <a:pt x="0" y="0"/>
                </a:moveTo>
                <a:lnTo>
                  <a:pt x="0" y="1905"/>
                </a:lnTo>
                <a:lnTo>
                  <a:pt x="2722" y="1905"/>
                </a:lnTo>
                <a:lnTo>
                  <a:pt x="2727" y="568"/>
                </a:lnTo>
              </a:path>
            </a:pathLst>
          </a:custGeom>
          <a:noFill/>
          <a:ln w="19050" cmpd="sng">
            <a:solidFill>
              <a:srgbClr val="000000"/>
            </a:solidFill>
            <a:round/>
            <a:headEnd/>
            <a:tailEnd/>
          </a:ln>
          <a:effectLst/>
        </p:spPr>
        <p:txBody>
          <a:bodyPr>
            <a:prstTxWarp prst="textNoShape">
              <a:avLst/>
            </a:prstTxWarp>
          </a:bodyPr>
          <a:lstStyle/>
          <a:p>
            <a:endParaRPr lang="en-US"/>
          </a:p>
        </p:txBody>
      </p:sp>
      <p:sp>
        <p:nvSpPr>
          <p:cNvPr id="36938" name="Freeform 74"/>
          <p:cNvSpPr>
            <a:spLocks/>
          </p:cNvSpPr>
          <p:nvPr/>
        </p:nvSpPr>
        <p:spPr bwMode="auto">
          <a:xfrm>
            <a:off x="1348510" y="1595298"/>
            <a:ext cx="1511300" cy="215900"/>
          </a:xfrm>
          <a:custGeom>
            <a:avLst/>
            <a:gdLst/>
            <a:ahLst/>
            <a:cxnLst>
              <a:cxn ang="0">
                <a:pos x="0" y="136"/>
              </a:cxn>
              <a:cxn ang="0">
                <a:pos x="136" y="136"/>
              </a:cxn>
              <a:cxn ang="0">
                <a:pos x="136" y="0"/>
              </a:cxn>
              <a:cxn ang="0">
                <a:pos x="272" y="0"/>
              </a:cxn>
              <a:cxn ang="0">
                <a:pos x="272" y="136"/>
              </a:cxn>
              <a:cxn ang="0">
                <a:pos x="408" y="136"/>
              </a:cxn>
              <a:cxn ang="0">
                <a:pos x="408" y="0"/>
              </a:cxn>
              <a:cxn ang="0">
                <a:pos x="544" y="0"/>
              </a:cxn>
              <a:cxn ang="0">
                <a:pos x="544" y="136"/>
              </a:cxn>
              <a:cxn ang="0">
                <a:pos x="680" y="136"/>
              </a:cxn>
              <a:cxn ang="0">
                <a:pos x="680" y="0"/>
              </a:cxn>
              <a:cxn ang="0">
                <a:pos x="816" y="0"/>
              </a:cxn>
              <a:cxn ang="0">
                <a:pos x="816" y="136"/>
              </a:cxn>
              <a:cxn ang="0">
                <a:pos x="952" y="136"/>
              </a:cxn>
            </a:cxnLst>
            <a:rect l="0" t="0" r="r" b="b"/>
            <a:pathLst>
              <a:path w="952" h="136">
                <a:moveTo>
                  <a:pt x="0" y="136"/>
                </a:moveTo>
                <a:lnTo>
                  <a:pt x="136" y="136"/>
                </a:lnTo>
                <a:lnTo>
                  <a:pt x="136" y="0"/>
                </a:lnTo>
                <a:lnTo>
                  <a:pt x="272" y="0"/>
                </a:lnTo>
                <a:lnTo>
                  <a:pt x="272" y="136"/>
                </a:lnTo>
                <a:lnTo>
                  <a:pt x="408" y="136"/>
                </a:lnTo>
                <a:lnTo>
                  <a:pt x="408" y="0"/>
                </a:lnTo>
                <a:lnTo>
                  <a:pt x="544" y="0"/>
                </a:lnTo>
                <a:lnTo>
                  <a:pt x="544" y="136"/>
                </a:lnTo>
                <a:lnTo>
                  <a:pt x="680" y="136"/>
                </a:lnTo>
                <a:lnTo>
                  <a:pt x="680" y="0"/>
                </a:lnTo>
                <a:lnTo>
                  <a:pt x="816" y="0"/>
                </a:lnTo>
                <a:lnTo>
                  <a:pt x="816" y="136"/>
                </a:lnTo>
                <a:lnTo>
                  <a:pt x="952" y="136"/>
                </a:lnTo>
              </a:path>
            </a:pathLst>
          </a:custGeom>
          <a:noFill/>
          <a:ln w="19050" cmpd="sng">
            <a:solidFill>
              <a:srgbClr val="000000"/>
            </a:solidFill>
            <a:round/>
            <a:headEnd/>
            <a:tailEnd/>
          </a:ln>
          <a:effectLst/>
        </p:spPr>
        <p:txBody>
          <a:bodyPr>
            <a:prstTxWarp prst="textNoShape">
              <a:avLst/>
            </a:prstTxWarp>
          </a:bodyPr>
          <a:lstStyle/>
          <a:p>
            <a:endParaRPr lang="en-US"/>
          </a:p>
        </p:txBody>
      </p:sp>
      <p:sp>
        <p:nvSpPr>
          <p:cNvPr id="36939" name="Freeform 75"/>
          <p:cNvSpPr>
            <a:spLocks/>
          </p:cNvSpPr>
          <p:nvPr/>
        </p:nvSpPr>
        <p:spPr bwMode="auto">
          <a:xfrm>
            <a:off x="4083772" y="1595298"/>
            <a:ext cx="1511300" cy="215900"/>
          </a:xfrm>
          <a:custGeom>
            <a:avLst/>
            <a:gdLst/>
            <a:ahLst/>
            <a:cxnLst>
              <a:cxn ang="0">
                <a:pos x="0" y="136"/>
              </a:cxn>
              <a:cxn ang="0">
                <a:pos x="136" y="136"/>
              </a:cxn>
              <a:cxn ang="0">
                <a:pos x="136" y="0"/>
              </a:cxn>
              <a:cxn ang="0">
                <a:pos x="272" y="0"/>
              </a:cxn>
              <a:cxn ang="0">
                <a:pos x="272" y="136"/>
              </a:cxn>
              <a:cxn ang="0">
                <a:pos x="408" y="136"/>
              </a:cxn>
              <a:cxn ang="0">
                <a:pos x="408" y="0"/>
              </a:cxn>
              <a:cxn ang="0">
                <a:pos x="544" y="0"/>
              </a:cxn>
              <a:cxn ang="0">
                <a:pos x="544" y="136"/>
              </a:cxn>
              <a:cxn ang="0">
                <a:pos x="680" y="136"/>
              </a:cxn>
              <a:cxn ang="0">
                <a:pos x="680" y="0"/>
              </a:cxn>
              <a:cxn ang="0">
                <a:pos x="816" y="0"/>
              </a:cxn>
              <a:cxn ang="0">
                <a:pos x="816" y="136"/>
              </a:cxn>
              <a:cxn ang="0">
                <a:pos x="952" y="136"/>
              </a:cxn>
            </a:cxnLst>
            <a:rect l="0" t="0" r="r" b="b"/>
            <a:pathLst>
              <a:path w="952" h="136">
                <a:moveTo>
                  <a:pt x="0" y="136"/>
                </a:moveTo>
                <a:lnTo>
                  <a:pt x="136" y="136"/>
                </a:lnTo>
                <a:lnTo>
                  <a:pt x="136" y="0"/>
                </a:lnTo>
                <a:lnTo>
                  <a:pt x="272" y="0"/>
                </a:lnTo>
                <a:lnTo>
                  <a:pt x="272" y="136"/>
                </a:lnTo>
                <a:lnTo>
                  <a:pt x="408" y="136"/>
                </a:lnTo>
                <a:lnTo>
                  <a:pt x="408" y="0"/>
                </a:lnTo>
                <a:lnTo>
                  <a:pt x="544" y="0"/>
                </a:lnTo>
                <a:lnTo>
                  <a:pt x="544" y="136"/>
                </a:lnTo>
                <a:lnTo>
                  <a:pt x="680" y="136"/>
                </a:lnTo>
                <a:lnTo>
                  <a:pt x="680" y="0"/>
                </a:lnTo>
                <a:lnTo>
                  <a:pt x="816" y="0"/>
                </a:lnTo>
                <a:lnTo>
                  <a:pt x="816" y="136"/>
                </a:lnTo>
                <a:lnTo>
                  <a:pt x="952" y="136"/>
                </a:lnTo>
              </a:path>
            </a:pathLst>
          </a:custGeom>
          <a:noFill/>
          <a:ln w="19050" cmpd="sng">
            <a:solidFill>
              <a:srgbClr val="000000"/>
            </a:solidFill>
            <a:round/>
            <a:headEnd/>
            <a:tailEnd/>
          </a:ln>
          <a:effectLst/>
        </p:spPr>
        <p:txBody>
          <a:bodyPr>
            <a:prstTxWarp prst="textNoShape">
              <a:avLst/>
            </a:prstTxWarp>
          </a:bodyPr>
          <a:lstStyle/>
          <a:p>
            <a:endParaRPr lang="en-US"/>
          </a:p>
        </p:txBody>
      </p:sp>
      <p:sp>
        <p:nvSpPr>
          <p:cNvPr id="36940" name="Freeform 76"/>
          <p:cNvSpPr>
            <a:spLocks/>
          </p:cNvSpPr>
          <p:nvPr/>
        </p:nvSpPr>
        <p:spPr bwMode="auto">
          <a:xfrm>
            <a:off x="6749185" y="1595298"/>
            <a:ext cx="1511300" cy="215900"/>
          </a:xfrm>
          <a:custGeom>
            <a:avLst/>
            <a:gdLst/>
            <a:ahLst/>
            <a:cxnLst>
              <a:cxn ang="0">
                <a:pos x="0" y="136"/>
              </a:cxn>
              <a:cxn ang="0">
                <a:pos x="136" y="136"/>
              </a:cxn>
              <a:cxn ang="0">
                <a:pos x="136" y="0"/>
              </a:cxn>
              <a:cxn ang="0">
                <a:pos x="272" y="0"/>
              </a:cxn>
              <a:cxn ang="0">
                <a:pos x="272" y="136"/>
              </a:cxn>
              <a:cxn ang="0">
                <a:pos x="408" y="136"/>
              </a:cxn>
              <a:cxn ang="0">
                <a:pos x="408" y="0"/>
              </a:cxn>
              <a:cxn ang="0">
                <a:pos x="544" y="0"/>
              </a:cxn>
              <a:cxn ang="0">
                <a:pos x="544" y="136"/>
              </a:cxn>
              <a:cxn ang="0">
                <a:pos x="680" y="136"/>
              </a:cxn>
              <a:cxn ang="0">
                <a:pos x="680" y="0"/>
              </a:cxn>
              <a:cxn ang="0">
                <a:pos x="816" y="0"/>
              </a:cxn>
              <a:cxn ang="0">
                <a:pos x="816" y="136"/>
              </a:cxn>
              <a:cxn ang="0">
                <a:pos x="952" y="136"/>
              </a:cxn>
            </a:cxnLst>
            <a:rect l="0" t="0" r="r" b="b"/>
            <a:pathLst>
              <a:path w="952" h="136">
                <a:moveTo>
                  <a:pt x="0" y="136"/>
                </a:moveTo>
                <a:lnTo>
                  <a:pt x="136" y="136"/>
                </a:lnTo>
                <a:lnTo>
                  <a:pt x="136" y="0"/>
                </a:lnTo>
                <a:lnTo>
                  <a:pt x="272" y="0"/>
                </a:lnTo>
                <a:lnTo>
                  <a:pt x="272" y="136"/>
                </a:lnTo>
                <a:lnTo>
                  <a:pt x="408" y="136"/>
                </a:lnTo>
                <a:lnTo>
                  <a:pt x="408" y="0"/>
                </a:lnTo>
                <a:lnTo>
                  <a:pt x="544" y="0"/>
                </a:lnTo>
                <a:lnTo>
                  <a:pt x="544" y="136"/>
                </a:lnTo>
                <a:lnTo>
                  <a:pt x="680" y="136"/>
                </a:lnTo>
                <a:lnTo>
                  <a:pt x="680" y="0"/>
                </a:lnTo>
                <a:lnTo>
                  <a:pt x="816" y="0"/>
                </a:lnTo>
                <a:lnTo>
                  <a:pt x="816" y="136"/>
                </a:lnTo>
                <a:lnTo>
                  <a:pt x="952" y="136"/>
                </a:lnTo>
              </a:path>
            </a:pathLst>
          </a:custGeom>
          <a:noFill/>
          <a:ln w="19050" cmpd="sng">
            <a:solidFill>
              <a:srgbClr val="000000"/>
            </a:solidFill>
            <a:round/>
            <a:headEnd/>
            <a:tailEnd/>
          </a:ln>
          <a:effectLst/>
        </p:spPr>
        <p:txBody>
          <a:bodyPr>
            <a:prstTxWarp prst="textNoShape">
              <a:avLst/>
            </a:prstTxWarp>
          </a:bodyPr>
          <a:lstStyle/>
          <a:p>
            <a:endParaRPr lang="en-US"/>
          </a:p>
        </p:txBody>
      </p:sp>
      <p:grpSp>
        <p:nvGrpSpPr>
          <p:cNvPr id="2" name="Group 93"/>
          <p:cNvGrpSpPr>
            <a:grpSpLocks/>
          </p:cNvGrpSpPr>
          <p:nvPr/>
        </p:nvGrpSpPr>
        <p:grpSpPr bwMode="auto">
          <a:xfrm>
            <a:off x="3825010" y="1976298"/>
            <a:ext cx="2016125" cy="2276475"/>
            <a:chOff x="5283" y="935"/>
            <a:chExt cx="1270" cy="1434"/>
          </a:xfrm>
        </p:grpSpPr>
        <p:sp>
          <p:nvSpPr>
            <p:cNvPr id="36941" name="Line 77"/>
            <p:cNvSpPr>
              <a:spLocks noChangeShapeType="1"/>
            </p:cNvSpPr>
            <p:nvPr/>
          </p:nvSpPr>
          <p:spPr bwMode="auto">
            <a:xfrm>
              <a:off x="5283" y="935"/>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2" name="Line 78"/>
            <p:cNvSpPr>
              <a:spLocks noChangeShapeType="1"/>
            </p:cNvSpPr>
            <p:nvPr/>
          </p:nvSpPr>
          <p:spPr bwMode="auto">
            <a:xfrm>
              <a:off x="5283" y="1030"/>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3" name="Line 79"/>
            <p:cNvSpPr>
              <a:spLocks noChangeShapeType="1"/>
            </p:cNvSpPr>
            <p:nvPr/>
          </p:nvSpPr>
          <p:spPr bwMode="auto">
            <a:xfrm>
              <a:off x="5283" y="1126"/>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4" name="Line 80"/>
            <p:cNvSpPr>
              <a:spLocks noChangeShapeType="1"/>
            </p:cNvSpPr>
            <p:nvPr/>
          </p:nvSpPr>
          <p:spPr bwMode="auto">
            <a:xfrm>
              <a:off x="5283" y="1221"/>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5" name="Line 81"/>
            <p:cNvSpPr>
              <a:spLocks noChangeShapeType="1"/>
            </p:cNvSpPr>
            <p:nvPr/>
          </p:nvSpPr>
          <p:spPr bwMode="auto">
            <a:xfrm>
              <a:off x="5283" y="1317"/>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6" name="Line 82"/>
            <p:cNvSpPr>
              <a:spLocks noChangeShapeType="1"/>
            </p:cNvSpPr>
            <p:nvPr/>
          </p:nvSpPr>
          <p:spPr bwMode="auto">
            <a:xfrm>
              <a:off x="5283" y="1413"/>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7" name="Line 83"/>
            <p:cNvSpPr>
              <a:spLocks noChangeShapeType="1"/>
            </p:cNvSpPr>
            <p:nvPr/>
          </p:nvSpPr>
          <p:spPr bwMode="auto">
            <a:xfrm>
              <a:off x="5283" y="1508"/>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8" name="Line 84"/>
            <p:cNvSpPr>
              <a:spLocks noChangeShapeType="1"/>
            </p:cNvSpPr>
            <p:nvPr/>
          </p:nvSpPr>
          <p:spPr bwMode="auto">
            <a:xfrm>
              <a:off x="5283" y="1604"/>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49" name="Line 85"/>
            <p:cNvSpPr>
              <a:spLocks noChangeShapeType="1"/>
            </p:cNvSpPr>
            <p:nvPr/>
          </p:nvSpPr>
          <p:spPr bwMode="auto">
            <a:xfrm>
              <a:off x="5283" y="1699"/>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0" name="Line 86"/>
            <p:cNvSpPr>
              <a:spLocks noChangeShapeType="1"/>
            </p:cNvSpPr>
            <p:nvPr/>
          </p:nvSpPr>
          <p:spPr bwMode="auto">
            <a:xfrm>
              <a:off x="5283" y="1795"/>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1" name="Line 87"/>
            <p:cNvSpPr>
              <a:spLocks noChangeShapeType="1"/>
            </p:cNvSpPr>
            <p:nvPr/>
          </p:nvSpPr>
          <p:spPr bwMode="auto">
            <a:xfrm>
              <a:off x="5283" y="1891"/>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2" name="Line 88"/>
            <p:cNvSpPr>
              <a:spLocks noChangeShapeType="1"/>
            </p:cNvSpPr>
            <p:nvPr/>
          </p:nvSpPr>
          <p:spPr bwMode="auto">
            <a:xfrm>
              <a:off x="5283" y="1986"/>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3" name="Line 89"/>
            <p:cNvSpPr>
              <a:spLocks noChangeShapeType="1"/>
            </p:cNvSpPr>
            <p:nvPr/>
          </p:nvSpPr>
          <p:spPr bwMode="auto">
            <a:xfrm>
              <a:off x="5283" y="2082"/>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4" name="Line 90"/>
            <p:cNvSpPr>
              <a:spLocks noChangeShapeType="1"/>
            </p:cNvSpPr>
            <p:nvPr/>
          </p:nvSpPr>
          <p:spPr bwMode="auto">
            <a:xfrm>
              <a:off x="5283" y="2177"/>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5" name="Line 91"/>
            <p:cNvSpPr>
              <a:spLocks noChangeShapeType="1"/>
            </p:cNvSpPr>
            <p:nvPr/>
          </p:nvSpPr>
          <p:spPr bwMode="auto">
            <a:xfrm>
              <a:off x="5283" y="2273"/>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36956" name="Line 92"/>
            <p:cNvSpPr>
              <a:spLocks noChangeShapeType="1"/>
            </p:cNvSpPr>
            <p:nvPr/>
          </p:nvSpPr>
          <p:spPr bwMode="auto">
            <a:xfrm>
              <a:off x="5283" y="2369"/>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grpSp>
      <p:grpSp>
        <p:nvGrpSpPr>
          <p:cNvPr id="3" name="Group 94"/>
          <p:cNvGrpSpPr>
            <a:grpSpLocks/>
          </p:cNvGrpSpPr>
          <p:nvPr/>
        </p:nvGrpSpPr>
        <p:grpSpPr bwMode="auto">
          <a:xfrm>
            <a:off x="6488835" y="1976298"/>
            <a:ext cx="2016125" cy="2276475"/>
            <a:chOff x="5283" y="935"/>
            <a:chExt cx="1270" cy="1434"/>
          </a:xfrm>
        </p:grpSpPr>
        <p:sp>
          <p:nvSpPr>
            <p:cNvPr id="36959" name="Line 95"/>
            <p:cNvSpPr>
              <a:spLocks noChangeShapeType="1"/>
            </p:cNvSpPr>
            <p:nvPr/>
          </p:nvSpPr>
          <p:spPr bwMode="auto">
            <a:xfrm>
              <a:off x="5283" y="935"/>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0" name="Line 96"/>
            <p:cNvSpPr>
              <a:spLocks noChangeShapeType="1"/>
            </p:cNvSpPr>
            <p:nvPr/>
          </p:nvSpPr>
          <p:spPr bwMode="auto">
            <a:xfrm>
              <a:off x="5283" y="1030"/>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1" name="Line 97"/>
            <p:cNvSpPr>
              <a:spLocks noChangeShapeType="1"/>
            </p:cNvSpPr>
            <p:nvPr/>
          </p:nvSpPr>
          <p:spPr bwMode="auto">
            <a:xfrm>
              <a:off x="5283" y="1126"/>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2" name="Line 98"/>
            <p:cNvSpPr>
              <a:spLocks noChangeShapeType="1"/>
            </p:cNvSpPr>
            <p:nvPr/>
          </p:nvSpPr>
          <p:spPr bwMode="auto">
            <a:xfrm>
              <a:off x="5283" y="1221"/>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3" name="Line 99"/>
            <p:cNvSpPr>
              <a:spLocks noChangeShapeType="1"/>
            </p:cNvSpPr>
            <p:nvPr/>
          </p:nvSpPr>
          <p:spPr bwMode="auto">
            <a:xfrm>
              <a:off x="5283" y="1317"/>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4" name="Line 100"/>
            <p:cNvSpPr>
              <a:spLocks noChangeShapeType="1"/>
            </p:cNvSpPr>
            <p:nvPr/>
          </p:nvSpPr>
          <p:spPr bwMode="auto">
            <a:xfrm>
              <a:off x="5283" y="1413"/>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5" name="Line 101"/>
            <p:cNvSpPr>
              <a:spLocks noChangeShapeType="1"/>
            </p:cNvSpPr>
            <p:nvPr/>
          </p:nvSpPr>
          <p:spPr bwMode="auto">
            <a:xfrm>
              <a:off x="5283" y="1508"/>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6" name="Line 102"/>
            <p:cNvSpPr>
              <a:spLocks noChangeShapeType="1"/>
            </p:cNvSpPr>
            <p:nvPr/>
          </p:nvSpPr>
          <p:spPr bwMode="auto">
            <a:xfrm>
              <a:off x="5283" y="1604"/>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7" name="Line 103"/>
            <p:cNvSpPr>
              <a:spLocks noChangeShapeType="1"/>
            </p:cNvSpPr>
            <p:nvPr/>
          </p:nvSpPr>
          <p:spPr bwMode="auto">
            <a:xfrm>
              <a:off x="5283" y="1699"/>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8" name="Line 104"/>
            <p:cNvSpPr>
              <a:spLocks noChangeShapeType="1"/>
            </p:cNvSpPr>
            <p:nvPr/>
          </p:nvSpPr>
          <p:spPr bwMode="auto">
            <a:xfrm>
              <a:off x="5283" y="1795"/>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69" name="Line 105"/>
            <p:cNvSpPr>
              <a:spLocks noChangeShapeType="1"/>
            </p:cNvSpPr>
            <p:nvPr/>
          </p:nvSpPr>
          <p:spPr bwMode="auto">
            <a:xfrm>
              <a:off x="5283" y="1891"/>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70" name="Line 106"/>
            <p:cNvSpPr>
              <a:spLocks noChangeShapeType="1"/>
            </p:cNvSpPr>
            <p:nvPr/>
          </p:nvSpPr>
          <p:spPr bwMode="auto">
            <a:xfrm>
              <a:off x="5283" y="1986"/>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71" name="Line 107"/>
            <p:cNvSpPr>
              <a:spLocks noChangeShapeType="1"/>
            </p:cNvSpPr>
            <p:nvPr/>
          </p:nvSpPr>
          <p:spPr bwMode="auto">
            <a:xfrm>
              <a:off x="5283" y="2082"/>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72" name="Line 108"/>
            <p:cNvSpPr>
              <a:spLocks noChangeShapeType="1"/>
            </p:cNvSpPr>
            <p:nvPr/>
          </p:nvSpPr>
          <p:spPr bwMode="auto">
            <a:xfrm>
              <a:off x="5283" y="2177"/>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73" name="Line 109"/>
            <p:cNvSpPr>
              <a:spLocks noChangeShapeType="1"/>
            </p:cNvSpPr>
            <p:nvPr/>
          </p:nvSpPr>
          <p:spPr bwMode="auto">
            <a:xfrm>
              <a:off x="5283" y="2273"/>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6974" name="Line 110"/>
            <p:cNvSpPr>
              <a:spLocks noChangeShapeType="1"/>
            </p:cNvSpPr>
            <p:nvPr/>
          </p:nvSpPr>
          <p:spPr bwMode="auto">
            <a:xfrm>
              <a:off x="5283" y="2369"/>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grpSp>
      <p:grpSp>
        <p:nvGrpSpPr>
          <p:cNvPr id="4" name="Group 145"/>
          <p:cNvGrpSpPr>
            <a:grpSpLocks/>
          </p:cNvGrpSpPr>
          <p:nvPr/>
        </p:nvGrpSpPr>
        <p:grpSpPr bwMode="auto">
          <a:xfrm>
            <a:off x="1088160" y="1976298"/>
            <a:ext cx="2016125" cy="2276475"/>
            <a:chOff x="5283" y="935"/>
            <a:chExt cx="1270" cy="1434"/>
          </a:xfrm>
        </p:grpSpPr>
        <p:sp>
          <p:nvSpPr>
            <p:cNvPr id="37010" name="Line 146"/>
            <p:cNvSpPr>
              <a:spLocks noChangeShapeType="1"/>
            </p:cNvSpPr>
            <p:nvPr/>
          </p:nvSpPr>
          <p:spPr bwMode="auto">
            <a:xfrm>
              <a:off x="5283" y="935"/>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1" name="Line 147"/>
            <p:cNvSpPr>
              <a:spLocks noChangeShapeType="1"/>
            </p:cNvSpPr>
            <p:nvPr/>
          </p:nvSpPr>
          <p:spPr bwMode="auto">
            <a:xfrm>
              <a:off x="5283" y="1030"/>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2" name="Line 148"/>
            <p:cNvSpPr>
              <a:spLocks noChangeShapeType="1"/>
            </p:cNvSpPr>
            <p:nvPr/>
          </p:nvSpPr>
          <p:spPr bwMode="auto">
            <a:xfrm>
              <a:off x="5283" y="1126"/>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3" name="Line 149"/>
            <p:cNvSpPr>
              <a:spLocks noChangeShapeType="1"/>
            </p:cNvSpPr>
            <p:nvPr/>
          </p:nvSpPr>
          <p:spPr bwMode="auto">
            <a:xfrm>
              <a:off x="5283" y="1221"/>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4" name="Line 150"/>
            <p:cNvSpPr>
              <a:spLocks noChangeShapeType="1"/>
            </p:cNvSpPr>
            <p:nvPr/>
          </p:nvSpPr>
          <p:spPr bwMode="auto">
            <a:xfrm>
              <a:off x="5283" y="1317"/>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5" name="Line 151"/>
            <p:cNvSpPr>
              <a:spLocks noChangeShapeType="1"/>
            </p:cNvSpPr>
            <p:nvPr/>
          </p:nvSpPr>
          <p:spPr bwMode="auto">
            <a:xfrm>
              <a:off x="5283" y="1413"/>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6" name="Line 152"/>
            <p:cNvSpPr>
              <a:spLocks noChangeShapeType="1"/>
            </p:cNvSpPr>
            <p:nvPr/>
          </p:nvSpPr>
          <p:spPr bwMode="auto">
            <a:xfrm>
              <a:off x="5283" y="1508"/>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7" name="Line 153"/>
            <p:cNvSpPr>
              <a:spLocks noChangeShapeType="1"/>
            </p:cNvSpPr>
            <p:nvPr/>
          </p:nvSpPr>
          <p:spPr bwMode="auto">
            <a:xfrm>
              <a:off x="5283" y="1604"/>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8" name="Line 154"/>
            <p:cNvSpPr>
              <a:spLocks noChangeShapeType="1"/>
            </p:cNvSpPr>
            <p:nvPr/>
          </p:nvSpPr>
          <p:spPr bwMode="auto">
            <a:xfrm>
              <a:off x="5283" y="1699"/>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19" name="Line 155"/>
            <p:cNvSpPr>
              <a:spLocks noChangeShapeType="1"/>
            </p:cNvSpPr>
            <p:nvPr/>
          </p:nvSpPr>
          <p:spPr bwMode="auto">
            <a:xfrm>
              <a:off x="5283" y="1795"/>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20" name="Line 156"/>
            <p:cNvSpPr>
              <a:spLocks noChangeShapeType="1"/>
            </p:cNvSpPr>
            <p:nvPr/>
          </p:nvSpPr>
          <p:spPr bwMode="auto">
            <a:xfrm>
              <a:off x="5283" y="1891"/>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21" name="Line 157"/>
            <p:cNvSpPr>
              <a:spLocks noChangeShapeType="1"/>
            </p:cNvSpPr>
            <p:nvPr/>
          </p:nvSpPr>
          <p:spPr bwMode="auto">
            <a:xfrm>
              <a:off x="5283" y="1986"/>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22" name="Line 158"/>
            <p:cNvSpPr>
              <a:spLocks noChangeShapeType="1"/>
            </p:cNvSpPr>
            <p:nvPr/>
          </p:nvSpPr>
          <p:spPr bwMode="auto">
            <a:xfrm>
              <a:off x="5283" y="2082"/>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23" name="Line 159"/>
            <p:cNvSpPr>
              <a:spLocks noChangeShapeType="1"/>
            </p:cNvSpPr>
            <p:nvPr/>
          </p:nvSpPr>
          <p:spPr bwMode="auto">
            <a:xfrm>
              <a:off x="5283" y="2177"/>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24" name="Line 160"/>
            <p:cNvSpPr>
              <a:spLocks noChangeShapeType="1"/>
            </p:cNvSpPr>
            <p:nvPr/>
          </p:nvSpPr>
          <p:spPr bwMode="auto">
            <a:xfrm>
              <a:off x="5283" y="2273"/>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sp>
          <p:nvSpPr>
            <p:cNvPr id="37025" name="Line 161"/>
            <p:cNvSpPr>
              <a:spLocks noChangeShapeType="1"/>
            </p:cNvSpPr>
            <p:nvPr/>
          </p:nvSpPr>
          <p:spPr bwMode="auto">
            <a:xfrm>
              <a:off x="5283" y="2369"/>
              <a:ext cx="1270" cy="0"/>
            </a:xfrm>
            <a:prstGeom prst="line">
              <a:avLst/>
            </a:prstGeom>
            <a:noFill/>
            <a:ln w="57150">
              <a:solidFill>
                <a:srgbClr val="FF0000"/>
              </a:solidFill>
              <a:round/>
              <a:headEnd/>
              <a:tailEnd/>
            </a:ln>
            <a:effectLst/>
          </p:spPr>
          <p:txBody>
            <a:bodyPr>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ATE memory</a:t>
            </a:r>
            <a:endParaRPr lang="en-US"/>
          </a:p>
        </p:txBody>
      </p:sp>
      <p:sp>
        <p:nvSpPr>
          <p:cNvPr id="65540" name="Text Box 4"/>
          <p:cNvSpPr txBox="1">
            <a:spLocks noChangeArrowheads="1"/>
          </p:cNvSpPr>
          <p:nvPr/>
        </p:nvSpPr>
        <p:spPr bwMode="auto">
          <a:xfrm>
            <a:off x="6023834" y="1304925"/>
            <a:ext cx="1947468" cy="400110"/>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2000" dirty="0" smtClean="0"/>
              <a:t>97 EDT vectors </a:t>
            </a:r>
            <a:endParaRPr lang="en-US" sz="2000" dirty="0"/>
          </a:p>
        </p:txBody>
      </p:sp>
      <p:sp>
        <p:nvSpPr>
          <p:cNvPr id="65541" name="Text Box 5"/>
          <p:cNvSpPr txBox="1">
            <a:spLocks noChangeArrowheads="1"/>
          </p:cNvSpPr>
          <p:nvPr/>
        </p:nvSpPr>
        <p:spPr bwMode="auto">
          <a:xfrm>
            <a:off x="1479891" y="1304925"/>
            <a:ext cx="1838965" cy="400110"/>
          </a:xfrm>
          <a:prstGeom prst="rect">
            <a:avLst/>
          </a:prstGeom>
          <a:noFill/>
          <a:ln w="9525">
            <a:noFill/>
            <a:miter lim="800000"/>
            <a:headEnd/>
            <a:tailEnd/>
          </a:ln>
          <a:effectLst/>
        </p:spPr>
        <p:txBody>
          <a:bodyPr wrap="none">
            <a:prstTxWarp prst="textNoShape">
              <a:avLst/>
            </a:prstTxWarp>
            <a:spAutoFit/>
          </a:bodyPr>
          <a:lstStyle/>
          <a:p>
            <a:pPr algn="ctr" eaLnBrk="0" hangingPunct="0"/>
            <a:r>
              <a:rPr lang="en-US" sz="2000" dirty="0"/>
              <a:t>1</a:t>
            </a:r>
            <a:r>
              <a:rPr lang="en-US" sz="2000" dirty="0" smtClean="0"/>
              <a:t> ATPG vector  </a:t>
            </a:r>
            <a:endParaRPr lang="en-US" sz="2000" dirty="0"/>
          </a:p>
        </p:txBody>
      </p:sp>
      <p:sp>
        <p:nvSpPr>
          <p:cNvPr id="65542" name="Rectangle 6"/>
          <p:cNvSpPr>
            <a:spLocks noChangeArrowheads="1"/>
          </p:cNvSpPr>
          <p:nvPr/>
        </p:nvSpPr>
        <p:spPr bwMode="auto">
          <a:xfrm>
            <a:off x="1284949" y="1687513"/>
            <a:ext cx="2174875" cy="42291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65543" name="Line 7"/>
          <p:cNvSpPr>
            <a:spLocks noChangeShapeType="1"/>
          </p:cNvSpPr>
          <p:nvPr/>
        </p:nvSpPr>
        <p:spPr bwMode="auto">
          <a:xfrm>
            <a:off x="1359561" y="6169170"/>
            <a:ext cx="2081213" cy="0"/>
          </a:xfrm>
          <a:prstGeom prst="line">
            <a:avLst/>
          </a:prstGeom>
          <a:noFill/>
          <a:ln w="11176">
            <a:solidFill>
              <a:srgbClr val="000000"/>
            </a:solidFill>
            <a:round/>
            <a:headEnd type="triangle" w="med" len="med"/>
            <a:tailEnd type="triangle" w="med" len="med"/>
          </a:ln>
        </p:spPr>
        <p:txBody>
          <a:bodyPr>
            <a:prstTxWarp prst="textNoShape">
              <a:avLst/>
            </a:prstTxWarp>
          </a:bodyPr>
          <a:lstStyle/>
          <a:p>
            <a:endParaRPr lang="en-US"/>
          </a:p>
        </p:txBody>
      </p:sp>
      <p:sp>
        <p:nvSpPr>
          <p:cNvPr id="65545" name="Rectangle 9"/>
          <p:cNvSpPr>
            <a:spLocks noChangeArrowheads="1"/>
          </p:cNvSpPr>
          <p:nvPr/>
        </p:nvSpPr>
        <p:spPr bwMode="auto">
          <a:xfrm>
            <a:off x="1337912" y="1741031"/>
            <a:ext cx="2059200" cy="3475269"/>
          </a:xfrm>
          <a:prstGeom prst="rect">
            <a:avLst/>
          </a:prstGeom>
          <a:gradFill>
            <a:gsLst>
              <a:gs pos="0">
                <a:schemeClr val="bg1">
                  <a:lumMod val="65000"/>
                </a:schemeClr>
              </a:gs>
              <a:gs pos="100000">
                <a:schemeClr val="bg1">
                  <a:lumMod val="85000"/>
                </a:schemeClr>
              </a:gs>
            </a:gsLst>
          </a:gra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endParaRPr lang="en-US"/>
          </a:p>
          <a:p>
            <a:pPr algn="ctr" eaLnBrk="0" hangingPunct="0"/>
            <a:endParaRPr lang="en-US"/>
          </a:p>
        </p:txBody>
      </p:sp>
      <p:sp>
        <p:nvSpPr>
          <p:cNvPr id="65547" name="Line 11"/>
          <p:cNvSpPr>
            <a:spLocks noChangeShapeType="1"/>
          </p:cNvSpPr>
          <p:nvPr/>
        </p:nvSpPr>
        <p:spPr bwMode="auto">
          <a:xfrm rot="5400000">
            <a:off x="-579711" y="3473875"/>
            <a:ext cx="3484854" cy="0"/>
          </a:xfrm>
          <a:prstGeom prst="line">
            <a:avLst/>
          </a:prstGeom>
          <a:noFill/>
          <a:ln w="11176">
            <a:solidFill>
              <a:srgbClr val="000000"/>
            </a:solidFill>
            <a:round/>
            <a:headEnd type="triangle" w="med" len="med"/>
            <a:tailEnd type="triangle" w="med" len="med"/>
          </a:ln>
          <a:effectLst/>
        </p:spPr>
        <p:txBody>
          <a:bodyPr>
            <a:prstTxWarp prst="textNoShape">
              <a:avLst/>
            </a:prstTxWarp>
          </a:bodyPr>
          <a:lstStyle/>
          <a:p>
            <a:endParaRPr lang="en-US"/>
          </a:p>
        </p:txBody>
      </p:sp>
      <p:sp>
        <p:nvSpPr>
          <p:cNvPr id="65548" name="Text Box 12"/>
          <p:cNvSpPr txBox="1">
            <a:spLocks noChangeArrowheads="1"/>
          </p:cNvSpPr>
          <p:nvPr/>
        </p:nvSpPr>
        <p:spPr bwMode="auto">
          <a:xfrm>
            <a:off x="541234" y="3254956"/>
            <a:ext cx="683914"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10868</a:t>
            </a:r>
            <a:endParaRPr lang="en-US" sz="1400" dirty="0"/>
          </a:p>
        </p:txBody>
      </p:sp>
      <p:sp useBgFill="1">
        <p:nvSpPr>
          <p:cNvPr id="65549" name="Text Box 13"/>
          <p:cNvSpPr txBox="1">
            <a:spLocks noChangeArrowheads="1"/>
          </p:cNvSpPr>
          <p:nvPr/>
        </p:nvSpPr>
        <p:spPr bwMode="auto">
          <a:xfrm>
            <a:off x="2303153" y="6018357"/>
            <a:ext cx="284515" cy="307777"/>
          </a:xfrm>
          <a:prstGeom prst="rect">
            <a:avLst/>
          </a:prstGeom>
          <a:ln w="9525">
            <a:noFill/>
            <a:miter lim="800000"/>
            <a:headEnd/>
            <a:tailEnd/>
          </a:ln>
          <a:effectLst/>
        </p:spPr>
        <p:txBody>
          <a:bodyPr wrap="none">
            <a:prstTxWarp prst="textNoShape">
              <a:avLst/>
            </a:prstTxWarp>
            <a:spAutoFit/>
          </a:bodyPr>
          <a:lstStyle/>
          <a:p>
            <a:pPr algn="ctr" eaLnBrk="0" hangingPunct="0"/>
            <a:r>
              <a:rPr lang="pl-PL" sz="1400" dirty="0" smtClean="0"/>
              <a:t>8</a:t>
            </a:r>
            <a:endParaRPr lang="en-US" sz="1400" dirty="0"/>
          </a:p>
        </p:txBody>
      </p:sp>
      <p:sp>
        <p:nvSpPr>
          <p:cNvPr id="65550" name="Rectangle 14"/>
          <p:cNvSpPr>
            <a:spLocks noChangeArrowheads="1"/>
          </p:cNvSpPr>
          <p:nvPr/>
        </p:nvSpPr>
        <p:spPr bwMode="auto">
          <a:xfrm>
            <a:off x="5907749" y="1687513"/>
            <a:ext cx="2174875" cy="42291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a:solidFill>
                <a:srgbClr val="000000"/>
              </a:solidFill>
              <a:latin typeface="Arial"/>
            </a:endParaRPr>
          </a:p>
        </p:txBody>
      </p:sp>
      <p:sp>
        <p:nvSpPr>
          <p:cNvPr id="65551" name="Line 15"/>
          <p:cNvSpPr>
            <a:spLocks noChangeShapeType="1"/>
          </p:cNvSpPr>
          <p:nvPr/>
        </p:nvSpPr>
        <p:spPr bwMode="auto">
          <a:xfrm>
            <a:off x="5982361" y="6169170"/>
            <a:ext cx="2081213" cy="0"/>
          </a:xfrm>
          <a:prstGeom prst="line">
            <a:avLst/>
          </a:prstGeom>
          <a:noFill/>
          <a:ln w="11176">
            <a:solidFill>
              <a:srgbClr val="000000"/>
            </a:solidFill>
            <a:round/>
            <a:headEnd type="triangle" w="med" len="med"/>
            <a:tailEnd type="triangle" w="med" len="med"/>
          </a:ln>
        </p:spPr>
        <p:txBody>
          <a:bodyPr>
            <a:prstTxWarp prst="textNoShape">
              <a:avLst/>
            </a:prstTxWarp>
          </a:bodyPr>
          <a:lstStyle/>
          <a:p>
            <a:endParaRPr lang="en-US"/>
          </a:p>
        </p:txBody>
      </p:sp>
      <p:sp useBgFill="1">
        <p:nvSpPr>
          <p:cNvPr id="65552" name="Text Box 16"/>
          <p:cNvSpPr txBox="1">
            <a:spLocks noChangeArrowheads="1"/>
          </p:cNvSpPr>
          <p:nvPr/>
        </p:nvSpPr>
        <p:spPr bwMode="auto">
          <a:xfrm>
            <a:off x="6925953" y="6018357"/>
            <a:ext cx="284515" cy="307777"/>
          </a:xfrm>
          <a:prstGeom prst="rect">
            <a:avLst/>
          </a:prstGeom>
          <a:ln w="9525">
            <a:noFill/>
            <a:miter lim="800000"/>
            <a:headEnd/>
            <a:tailEnd/>
          </a:ln>
          <a:effectLst/>
        </p:spPr>
        <p:txBody>
          <a:bodyPr wrap="none">
            <a:prstTxWarp prst="textNoShape">
              <a:avLst/>
            </a:prstTxWarp>
            <a:spAutoFit/>
          </a:bodyPr>
          <a:lstStyle/>
          <a:p>
            <a:pPr algn="ctr" eaLnBrk="0" hangingPunct="0"/>
            <a:r>
              <a:rPr lang="pl-PL" sz="1400" dirty="0" smtClean="0"/>
              <a:t>8</a:t>
            </a:r>
            <a:endParaRPr lang="en-US" sz="1400" dirty="0"/>
          </a:p>
        </p:txBody>
      </p:sp>
      <p:sp>
        <p:nvSpPr>
          <p:cNvPr id="65555" name="Text Box 19"/>
          <p:cNvSpPr txBox="1">
            <a:spLocks noChangeArrowheads="1"/>
          </p:cNvSpPr>
          <p:nvPr/>
        </p:nvSpPr>
        <p:spPr bwMode="auto">
          <a:xfrm>
            <a:off x="8098004" y="1671493"/>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58" name="Text Box 22"/>
          <p:cNvSpPr txBox="1">
            <a:spLocks noChangeArrowheads="1"/>
          </p:cNvSpPr>
          <p:nvPr/>
        </p:nvSpPr>
        <p:spPr bwMode="auto">
          <a:xfrm>
            <a:off x="8098004" y="1904487"/>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61" name="Text Box 25"/>
          <p:cNvSpPr txBox="1">
            <a:spLocks noChangeArrowheads="1"/>
          </p:cNvSpPr>
          <p:nvPr/>
        </p:nvSpPr>
        <p:spPr bwMode="auto">
          <a:xfrm>
            <a:off x="8098004" y="2137481"/>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63" name="Text Box 27"/>
          <p:cNvSpPr txBox="1">
            <a:spLocks noChangeArrowheads="1"/>
          </p:cNvSpPr>
          <p:nvPr/>
        </p:nvSpPr>
        <p:spPr bwMode="auto">
          <a:xfrm>
            <a:off x="8098004" y="2370475"/>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65" name="Text Box 29"/>
          <p:cNvSpPr txBox="1">
            <a:spLocks noChangeArrowheads="1"/>
          </p:cNvSpPr>
          <p:nvPr/>
        </p:nvSpPr>
        <p:spPr bwMode="auto">
          <a:xfrm>
            <a:off x="8098004" y="2603469"/>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67" name="Text Box 31"/>
          <p:cNvSpPr txBox="1">
            <a:spLocks noChangeArrowheads="1"/>
          </p:cNvSpPr>
          <p:nvPr/>
        </p:nvSpPr>
        <p:spPr bwMode="auto">
          <a:xfrm>
            <a:off x="8098004" y="2836463"/>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73" name="Text Box 37"/>
          <p:cNvSpPr txBox="1">
            <a:spLocks noChangeArrowheads="1"/>
          </p:cNvSpPr>
          <p:nvPr/>
        </p:nvSpPr>
        <p:spPr bwMode="auto">
          <a:xfrm>
            <a:off x="8098004" y="3302451"/>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575" name="Text Box 39"/>
          <p:cNvSpPr txBox="1">
            <a:spLocks noChangeArrowheads="1"/>
          </p:cNvSpPr>
          <p:nvPr/>
        </p:nvSpPr>
        <p:spPr bwMode="auto">
          <a:xfrm>
            <a:off x="8098004" y="3069457"/>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65612" name="Text Box 76"/>
          <p:cNvSpPr txBox="1">
            <a:spLocks noChangeArrowheads="1"/>
          </p:cNvSpPr>
          <p:nvPr/>
        </p:nvSpPr>
        <p:spPr bwMode="auto">
          <a:xfrm>
            <a:off x="4536890" y="2047148"/>
            <a:ext cx="763600" cy="523220"/>
          </a:xfrm>
          <a:prstGeom prst="rect">
            <a:avLst/>
          </a:prstGeom>
          <a:noFill/>
          <a:ln w="9525">
            <a:noFill/>
            <a:miter lim="800000"/>
            <a:headEnd/>
            <a:tailEnd/>
          </a:ln>
          <a:effectLst/>
        </p:spPr>
        <p:txBody>
          <a:bodyPr wrap="none">
            <a:prstTxWarp prst="textNoShape">
              <a:avLst/>
            </a:prstTxWarp>
            <a:spAutoFit/>
          </a:bodyPr>
          <a:lstStyle/>
          <a:p>
            <a:r>
              <a:rPr lang="pl-PL" sz="2800" dirty="0" smtClean="0">
                <a:latin typeface="AvantGarde Md BT" pitchFamily="34" charset="0"/>
              </a:rPr>
              <a:t>97x</a:t>
            </a:r>
            <a:endParaRPr lang="en-GB" sz="2800" dirty="0">
              <a:latin typeface="AvantGarde Md BT" pitchFamily="34" charset="0"/>
            </a:endParaRPr>
          </a:p>
        </p:txBody>
      </p:sp>
      <p:sp>
        <p:nvSpPr>
          <p:cNvPr id="54" name="Rectangle 53"/>
          <p:cNvSpPr/>
          <p:nvPr/>
        </p:nvSpPr>
        <p:spPr>
          <a:xfrm>
            <a:off x="5946281" y="1726683"/>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5946281" y="1960046"/>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5946281" y="2193409"/>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5946281" y="2426772"/>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ctangle 57"/>
          <p:cNvSpPr/>
          <p:nvPr/>
        </p:nvSpPr>
        <p:spPr>
          <a:xfrm>
            <a:off x="5946281" y="2660135"/>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p:nvPr/>
        </p:nvSpPr>
        <p:spPr>
          <a:xfrm>
            <a:off x="5946281" y="2893498"/>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Rectangle 59"/>
          <p:cNvSpPr/>
          <p:nvPr/>
        </p:nvSpPr>
        <p:spPr>
          <a:xfrm>
            <a:off x="5946281" y="3126861"/>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ectangle 60"/>
          <p:cNvSpPr/>
          <p:nvPr/>
        </p:nvSpPr>
        <p:spPr>
          <a:xfrm>
            <a:off x="5946281" y="3360224"/>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Arrow Connector 37"/>
          <p:cNvCxnSpPr>
            <a:endCxn id="65577" idx="1"/>
          </p:cNvCxnSpPr>
          <p:nvPr/>
        </p:nvCxnSpPr>
        <p:spPr>
          <a:xfrm>
            <a:off x="3571959" y="1760539"/>
            <a:ext cx="22733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rot="5400000" flipH="1" flipV="1">
            <a:off x="3073294" y="2444335"/>
            <a:ext cx="3270630" cy="22733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4" name="Text Box 33"/>
          <p:cNvSpPr txBox="1">
            <a:spLocks noChangeArrowheads="1"/>
          </p:cNvSpPr>
          <p:nvPr/>
        </p:nvSpPr>
        <p:spPr bwMode="auto">
          <a:xfrm>
            <a:off x="8098004" y="4482068"/>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45" name="Rectangle 44"/>
          <p:cNvSpPr/>
          <p:nvPr/>
        </p:nvSpPr>
        <p:spPr>
          <a:xfrm>
            <a:off x="5946281" y="4540581"/>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 Box 33"/>
          <p:cNvSpPr txBox="1">
            <a:spLocks noChangeArrowheads="1"/>
          </p:cNvSpPr>
          <p:nvPr/>
        </p:nvSpPr>
        <p:spPr bwMode="auto">
          <a:xfrm>
            <a:off x="8098004" y="4719945"/>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47" name="Rectangle 46"/>
          <p:cNvSpPr/>
          <p:nvPr/>
        </p:nvSpPr>
        <p:spPr>
          <a:xfrm>
            <a:off x="5946281" y="4778458"/>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 Box 33"/>
          <p:cNvSpPr txBox="1">
            <a:spLocks noChangeArrowheads="1"/>
          </p:cNvSpPr>
          <p:nvPr/>
        </p:nvSpPr>
        <p:spPr bwMode="auto">
          <a:xfrm>
            <a:off x="8098004" y="4957822"/>
            <a:ext cx="470890" cy="307777"/>
          </a:xfrm>
          <a:prstGeom prst="rect">
            <a:avLst/>
          </a:prstGeom>
          <a:noFill/>
          <a:ln w="9525">
            <a:noFill/>
            <a:miter lim="800000"/>
            <a:headEnd/>
            <a:tailEnd/>
          </a:ln>
          <a:effectLst/>
        </p:spPr>
        <p:txBody>
          <a:bodyPr wrap="none">
            <a:prstTxWarp prst="textNoShape">
              <a:avLst/>
            </a:prstTxWarp>
            <a:spAutoFit/>
          </a:bodyPr>
          <a:lstStyle/>
          <a:p>
            <a:pPr algn="ctr" eaLnBrk="0" hangingPunct="0"/>
            <a:r>
              <a:rPr lang="pl-PL" sz="1400" dirty="0" smtClean="0"/>
              <a:t>112</a:t>
            </a:r>
            <a:endParaRPr lang="en-US" sz="1400" dirty="0"/>
          </a:p>
        </p:txBody>
      </p:sp>
      <p:sp>
        <p:nvSpPr>
          <p:cNvPr id="49" name="Rectangle 48"/>
          <p:cNvSpPr/>
          <p:nvPr/>
        </p:nvSpPr>
        <p:spPr>
          <a:xfrm>
            <a:off x="5946281" y="5016335"/>
            <a:ext cx="2094839" cy="199965"/>
          </a:xfrm>
          <a:prstGeom prst="rect">
            <a:avLst/>
          </a:prstGeom>
          <a:gradFill>
            <a:gsLst>
              <a:gs pos="0">
                <a:schemeClr val="bg1">
                  <a:lumMod val="65000"/>
                </a:schemeClr>
              </a:gs>
              <a:gs pos="100000">
                <a:schemeClr val="bg1">
                  <a:lumMod val="85000"/>
                </a:schemeClr>
              </a:gs>
            </a:gsLst>
          </a:gra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TextBox 49"/>
          <p:cNvSpPr txBox="1"/>
          <p:nvPr/>
        </p:nvSpPr>
        <p:spPr>
          <a:xfrm rot="5400000">
            <a:off x="6899810" y="3793942"/>
            <a:ext cx="543739" cy="523220"/>
          </a:xfrm>
          <a:prstGeom prst="rect">
            <a:avLst/>
          </a:prstGeom>
          <a:noFill/>
        </p:spPr>
        <p:txBody>
          <a:bodyPr wrap="none" rtlCol="0">
            <a:spAutoFit/>
          </a:bodyPr>
          <a:lstStyle/>
          <a:p>
            <a:r>
              <a:rPr lang="en-US" sz="2800" dirty="0" smtClean="0"/>
              <a:t>…</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smtClean="0"/>
              <a:t>Decompressor as PRPG</a:t>
            </a:r>
            <a:endParaRPr lang="en-US" dirty="0"/>
          </a:p>
        </p:txBody>
      </p:sp>
      <p:sp>
        <p:nvSpPr>
          <p:cNvPr id="64519" name="Line 7"/>
          <p:cNvSpPr>
            <a:spLocks noChangeShapeType="1"/>
          </p:cNvSpPr>
          <p:nvPr/>
        </p:nvSpPr>
        <p:spPr bwMode="auto">
          <a:xfrm>
            <a:off x="5791200" y="2246313"/>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21" name="Line 9"/>
          <p:cNvSpPr>
            <a:spLocks noChangeShapeType="1"/>
          </p:cNvSpPr>
          <p:nvPr/>
        </p:nvSpPr>
        <p:spPr bwMode="auto">
          <a:xfrm>
            <a:off x="5791200" y="2490788"/>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23" name="Line 11"/>
          <p:cNvSpPr>
            <a:spLocks noChangeShapeType="1"/>
          </p:cNvSpPr>
          <p:nvPr/>
        </p:nvSpPr>
        <p:spPr bwMode="auto">
          <a:xfrm>
            <a:off x="5791200" y="2735263"/>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25" name="Line 13"/>
          <p:cNvSpPr>
            <a:spLocks noChangeShapeType="1"/>
          </p:cNvSpPr>
          <p:nvPr/>
        </p:nvSpPr>
        <p:spPr bwMode="auto">
          <a:xfrm>
            <a:off x="5791200" y="2979738"/>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27" name="Line 15"/>
          <p:cNvSpPr>
            <a:spLocks noChangeShapeType="1"/>
          </p:cNvSpPr>
          <p:nvPr/>
        </p:nvSpPr>
        <p:spPr bwMode="auto">
          <a:xfrm>
            <a:off x="5791200" y="3224213"/>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29" name="Line 17"/>
          <p:cNvSpPr>
            <a:spLocks noChangeShapeType="1"/>
          </p:cNvSpPr>
          <p:nvPr/>
        </p:nvSpPr>
        <p:spPr bwMode="auto">
          <a:xfrm>
            <a:off x="5791200" y="3468688"/>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31" name="Line 19"/>
          <p:cNvSpPr>
            <a:spLocks noChangeShapeType="1"/>
          </p:cNvSpPr>
          <p:nvPr/>
        </p:nvSpPr>
        <p:spPr bwMode="auto">
          <a:xfrm>
            <a:off x="5791200" y="3713163"/>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33" name="Line 21"/>
          <p:cNvSpPr>
            <a:spLocks noChangeShapeType="1"/>
          </p:cNvSpPr>
          <p:nvPr/>
        </p:nvSpPr>
        <p:spPr bwMode="auto">
          <a:xfrm>
            <a:off x="5791200" y="3957638"/>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35" name="Line 23"/>
          <p:cNvSpPr>
            <a:spLocks noChangeShapeType="1"/>
          </p:cNvSpPr>
          <p:nvPr/>
        </p:nvSpPr>
        <p:spPr bwMode="auto">
          <a:xfrm>
            <a:off x="5791200" y="4202113"/>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37" name="Line 25"/>
          <p:cNvSpPr>
            <a:spLocks noChangeShapeType="1"/>
          </p:cNvSpPr>
          <p:nvPr/>
        </p:nvSpPr>
        <p:spPr bwMode="auto">
          <a:xfrm>
            <a:off x="5791200" y="2001838"/>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39" name="Line 27"/>
          <p:cNvSpPr>
            <a:spLocks noChangeShapeType="1"/>
          </p:cNvSpPr>
          <p:nvPr/>
        </p:nvSpPr>
        <p:spPr bwMode="auto">
          <a:xfrm>
            <a:off x="5791200" y="236855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41" name="Line 29"/>
          <p:cNvSpPr>
            <a:spLocks noChangeShapeType="1"/>
          </p:cNvSpPr>
          <p:nvPr/>
        </p:nvSpPr>
        <p:spPr bwMode="auto">
          <a:xfrm>
            <a:off x="5791200" y="261302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43" name="Line 31"/>
          <p:cNvSpPr>
            <a:spLocks noChangeShapeType="1"/>
          </p:cNvSpPr>
          <p:nvPr/>
        </p:nvSpPr>
        <p:spPr bwMode="auto">
          <a:xfrm>
            <a:off x="5791200" y="285750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45" name="Line 33"/>
          <p:cNvSpPr>
            <a:spLocks noChangeShapeType="1"/>
          </p:cNvSpPr>
          <p:nvPr/>
        </p:nvSpPr>
        <p:spPr bwMode="auto">
          <a:xfrm>
            <a:off x="5791200" y="310197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47" name="Line 35"/>
          <p:cNvSpPr>
            <a:spLocks noChangeShapeType="1"/>
          </p:cNvSpPr>
          <p:nvPr/>
        </p:nvSpPr>
        <p:spPr bwMode="auto">
          <a:xfrm>
            <a:off x="5791200" y="334645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49" name="Line 37"/>
          <p:cNvSpPr>
            <a:spLocks noChangeShapeType="1"/>
          </p:cNvSpPr>
          <p:nvPr/>
        </p:nvSpPr>
        <p:spPr bwMode="auto">
          <a:xfrm>
            <a:off x="5791200" y="359092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51" name="Line 39"/>
          <p:cNvSpPr>
            <a:spLocks noChangeShapeType="1"/>
          </p:cNvSpPr>
          <p:nvPr/>
        </p:nvSpPr>
        <p:spPr bwMode="auto">
          <a:xfrm>
            <a:off x="5791200" y="383540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53" name="Line 41"/>
          <p:cNvSpPr>
            <a:spLocks noChangeShapeType="1"/>
          </p:cNvSpPr>
          <p:nvPr/>
        </p:nvSpPr>
        <p:spPr bwMode="auto">
          <a:xfrm>
            <a:off x="5791200" y="407987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55" name="Line 43"/>
          <p:cNvSpPr>
            <a:spLocks noChangeShapeType="1"/>
          </p:cNvSpPr>
          <p:nvPr/>
        </p:nvSpPr>
        <p:spPr bwMode="auto">
          <a:xfrm>
            <a:off x="5791200" y="4324350"/>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57" name="Line 45"/>
          <p:cNvSpPr>
            <a:spLocks noChangeShapeType="1"/>
          </p:cNvSpPr>
          <p:nvPr/>
        </p:nvSpPr>
        <p:spPr bwMode="auto">
          <a:xfrm>
            <a:off x="5791200" y="2124075"/>
            <a:ext cx="23622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4559" name="Line 47"/>
          <p:cNvSpPr>
            <a:spLocks noChangeShapeType="1"/>
          </p:cNvSpPr>
          <p:nvPr/>
        </p:nvSpPr>
        <p:spPr bwMode="auto">
          <a:xfrm rot="5400000" flipV="1">
            <a:off x="8652669" y="3055144"/>
            <a:ext cx="0" cy="334962"/>
          </a:xfrm>
          <a:prstGeom prst="line">
            <a:avLst/>
          </a:prstGeom>
          <a:noFill/>
          <a:ln w="19050">
            <a:solidFill>
              <a:schemeClr val="bg1"/>
            </a:solidFill>
            <a:round/>
            <a:headEnd/>
            <a:tailEnd/>
          </a:ln>
          <a:effectLst/>
        </p:spPr>
        <p:txBody>
          <a:bodyPr>
            <a:prstTxWarp prst="textNoShape">
              <a:avLst/>
            </a:prstTxWarp>
          </a:bodyPr>
          <a:lstStyle/>
          <a:p>
            <a:endParaRPr lang="en-US"/>
          </a:p>
        </p:txBody>
      </p:sp>
      <p:sp>
        <p:nvSpPr>
          <p:cNvPr id="64560" name="Line 48"/>
          <p:cNvSpPr>
            <a:spLocks noChangeShapeType="1"/>
          </p:cNvSpPr>
          <p:nvPr/>
        </p:nvSpPr>
        <p:spPr bwMode="auto">
          <a:xfrm rot="5400000" flipV="1">
            <a:off x="5262125" y="2993231"/>
            <a:ext cx="0" cy="417513"/>
          </a:xfrm>
          <a:prstGeom prst="line">
            <a:avLst/>
          </a:prstGeom>
          <a:noFill/>
          <a:ln w="19050">
            <a:solidFill>
              <a:srgbClr val="000000"/>
            </a:solidFill>
            <a:round/>
            <a:headEnd/>
            <a:tailEnd/>
          </a:ln>
          <a:effectLst/>
        </p:spPr>
        <p:txBody>
          <a:bodyPr>
            <a:prstTxWarp prst="textNoShape">
              <a:avLst/>
            </a:prstTxWarp>
          </a:bodyPr>
          <a:lstStyle/>
          <a:p>
            <a:endParaRPr lang="en-US"/>
          </a:p>
        </p:txBody>
      </p:sp>
      <p:grpSp>
        <p:nvGrpSpPr>
          <p:cNvPr id="3" name="Group 51"/>
          <p:cNvGrpSpPr>
            <a:grpSpLocks/>
          </p:cNvGrpSpPr>
          <p:nvPr/>
        </p:nvGrpSpPr>
        <p:grpSpPr bwMode="auto">
          <a:xfrm>
            <a:off x="6056313" y="1977497"/>
            <a:ext cx="1841500" cy="2363787"/>
            <a:chOff x="2269" y="919"/>
            <a:chExt cx="1160" cy="1489"/>
          </a:xfrm>
        </p:grpSpPr>
        <p:sp>
          <p:nvSpPr>
            <p:cNvPr id="64564" name="Rectangle 52"/>
            <p:cNvSpPr>
              <a:spLocks noChangeArrowheads="1"/>
            </p:cNvSpPr>
            <p:nvPr/>
          </p:nvSpPr>
          <p:spPr bwMode="auto">
            <a:xfrm rot="5400000">
              <a:off x="2836" y="506"/>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65" name="Rectangle 53"/>
            <p:cNvSpPr>
              <a:spLocks noChangeArrowheads="1"/>
            </p:cNvSpPr>
            <p:nvPr/>
          </p:nvSpPr>
          <p:spPr bwMode="auto">
            <a:xfrm rot="5400000">
              <a:off x="2836" y="660"/>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66" name="Rectangle 54"/>
            <p:cNvSpPr>
              <a:spLocks noChangeArrowheads="1"/>
            </p:cNvSpPr>
            <p:nvPr/>
          </p:nvSpPr>
          <p:spPr bwMode="auto">
            <a:xfrm rot="5400000">
              <a:off x="2836" y="814"/>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67" name="Rectangle 55"/>
            <p:cNvSpPr>
              <a:spLocks noChangeArrowheads="1"/>
            </p:cNvSpPr>
            <p:nvPr/>
          </p:nvSpPr>
          <p:spPr bwMode="auto">
            <a:xfrm rot="5400000">
              <a:off x="2836" y="968"/>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68" name="Rectangle 56"/>
            <p:cNvSpPr>
              <a:spLocks noChangeArrowheads="1"/>
            </p:cNvSpPr>
            <p:nvPr/>
          </p:nvSpPr>
          <p:spPr bwMode="auto">
            <a:xfrm rot="5400000">
              <a:off x="2836" y="1122"/>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69" name="Rectangle 57"/>
            <p:cNvSpPr>
              <a:spLocks noChangeArrowheads="1"/>
            </p:cNvSpPr>
            <p:nvPr/>
          </p:nvSpPr>
          <p:spPr bwMode="auto">
            <a:xfrm rot="5400000">
              <a:off x="2836" y="1276"/>
              <a:ext cx="25"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0" name="Rectangle 58"/>
            <p:cNvSpPr>
              <a:spLocks noChangeArrowheads="1"/>
            </p:cNvSpPr>
            <p:nvPr/>
          </p:nvSpPr>
          <p:spPr bwMode="auto">
            <a:xfrm rot="5400000">
              <a:off x="2836" y="1430"/>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1" name="Rectangle 59"/>
            <p:cNvSpPr>
              <a:spLocks noChangeArrowheads="1"/>
            </p:cNvSpPr>
            <p:nvPr/>
          </p:nvSpPr>
          <p:spPr bwMode="auto">
            <a:xfrm rot="5400000">
              <a:off x="2836" y="1584"/>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2" name="Rectangle 60"/>
            <p:cNvSpPr>
              <a:spLocks noChangeArrowheads="1"/>
            </p:cNvSpPr>
            <p:nvPr/>
          </p:nvSpPr>
          <p:spPr bwMode="auto">
            <a:xfrm rot="5400000">
              <a:off x="2836" y="1738"/>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3" name="Rectangle 61"/>
            <p:cNvSpPr>
              <a:spLocks noChangeArrowheads="1"/>
            </p:cNvSpPr>
            <p:nvPr/>
          </p:nvSpPr>
          <p:spPr bwMode="auto">
            <a:xfrm rot="5400000">
              <a:off x="2836" y="352"/>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4" name="Rectangle 62"/>
            <p:cNvSpPr>
              <a:spLocks noChangeArrowheads="1"/>
            </p:cNvSpPr>
            <p:nvPr/>
          </p:nvSpPr>
          <p:spPr bwMode="auto">
            <a:xfrm rot="5400000">
              <a:off x="2836" y="583"/>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5" name="Rectangle 63"/>
            <p:cNvSpPr>
              <a:spLocks noChangeArrowheads="1"/>
            </p:cNvSpPr>
            <p:nvPr/>
          </p:nvSpPr>
          <p:spPr bwMode="auto">
            <a:xfrm rot="5400000">
              <a:off x="2836" y="737"/>
              <a:ext cx="25"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6" name="Rectangle 64"/>
            <p:cNvSpPr>
              <a:spLocks noChangeArrowheads="1"/>
            </p:cNvSpPr>
            <p:nvPr/>
          </p:nvSpPr>
          <p:spPr bwMode="auto">
            <a:xfrm rot="5400000">
              <a:off x="2836" y="891"/>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7" name="Rectangle 65"/>
            <p:cNvSpPr>
              <a:spLocks noChangeArrowheads="1"/>
            </p:cNvSpPr>
            <p:nvPr/>
          </p:nvSpPr>
          <p:spPr bwMode="auto">
            <a:xfrm rot="5400000">
              <a:off x="2836" y="1045"/>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8" name="Rectangle 66"/>
            <p:cNvSpPr>
              <a:spLocks noChangeArrowheads="1"/>
            </p:cNvSpPr>
            <p:nvPr/>
          </p:nvSpPr>
          <p:spPr bwMode="auto">
            <a:xfrm rot="5400000">
              <a:off x="2836" y="1199"/>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79" name="Rectangle 67"/>
            <p:cNvSpPr>
              <a:spLocks noChangeArrowheads="1"/>
            </p:cNvSpPr>
            <p:nvPr/>
          </p:nvSpPr>
          <p:spPr bwMode="auto">
            <a:xfrm rot="5400000">
              <a:off x="2836" y="1353"/>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80" name="Rectangle 68"/>
            <p:cNvSpPr>
              <a:spLocks noChangeArrowheads="1"/>
            </p:cNvSpPr>
            <p:nvPr/>
          </p:nvSpPr>
          <p:spPr bwMode="auto">
            <a:xfrm rot="5400000">
              <a:off x="2836" y="1507"/>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81" name="Rectangle 69"/>
            <p:cNvSpPr>
              <a:spLocks noChangeArrowheads="1"/>
            </p:cNvSpPr>
            <p:nvPr/>
          </p:nvSpPr>
          <p:spPr bwMode="auto">
            <a:xfrm rot="5400000">
              <a:off x="2836" y="1661"/>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82" name="Rectangle 70"/>
            <p:cNvSpPr>
              <a:spLocks noChangeArrowheads="1"/>
            </p:cNvSpPr>
            <p:nvPr/>
          </p:nvSpPr>
          <p:spPr bwMode="auto">
            <a:xfrm rot="5400000">
              <a:off x="2836" y="1815"/>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64583" name="Rectangle 71"/>
            <p:cNvSpPr>
              <a:spLocks noChangeArrowheads="1"/>
            </p:cNvSpPr>
            <p:nvPr/>
          </p:nvSpPr>
          <p:spPr bwMode="auto">
            <a:xfrm rot="5400000">
              <a:off x="2836" y="429"/>
              <a:ext cx="26" cy="116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grpSp>
      <p:sp>
        <p:nvSpPr>
          <p:cNvPr id="64607" name="Text Box 95"/>
          <p:cNvSpPr txBox="1">
            <a:spLocks noChangeArrowheads="1"/>
          </p:cNvSpPr>
          <p:nvPr/>
        </p:nvSpPr>
        <p:spPr bwMode="auto">
          <a:xfrm>
            <a:off x="4511675" y="2960688"/>
            <a:ext cx="557213" cy="45720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400"/>
              <a:t>“1”</a:t>
            </a:r>
          </a:p>
        </p:txBody>
      </p:sp>
      <p:sp>
        <p:nvSpPr>
          <p:cNvPr id="64608" name="Freeform 96"/>
          <p:cNvSpPr>
            <a:spLocks/>
          </p:cNvSpPr>
          <p:nvPr/>
        </p:nvSpPr>
        <p:spPr bwMode="auto">
          <a:xfrm flipV="1">
            <a:off x="4284663" y="1537945"/>
            <a:ext cx="2692400" cy="419100"/>
          </a:xfrm>
          <a:custGeom>
            <a:avLst/>
            <a:gdLst/>
            <a:ahLst/>
            <a:cxnLst>
              <a:cxn ang="0">
                <a:pos x="0" y="472"/>
              </a:cxn>
              <a:cxn ang="0">
                <a:pos x="880" y="472"/>
              </a:cxn>
              <a:cxn ang="0">
                <a:pos x="880" y="0"/>
              </a:cxn>
            </a:cxnLst>
            <a:rect l="0" t="0" r="r" b="b"/>
            <a:pathLst>
              <a:path w="880" h="472">
                <a:moveTo>
                  <a:pt x="0" y="472"/>
                </a:moveTo>
                <a:lnTo>
                  <a:pt x="880" y="472"/>
                </a:lnTo>
                <a:lnTo>
                  <a:pt x="880" y="0"/>
                </a:lnTo>
              </a:path>
            </a:pathLst>
          </a:custGeom>
          <a:noFill/>
          <a:ln w="19050" cap="flat" cmpd="sng">
            <a:solidFill>
              <a:srgbClr val="000000"/>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64609" name="Text Box 97"/>
          <p:cNvSpPr txBox="1">
            <a:spLocks noChangeArrowheads="1"/>
          </p:cNvSpPr>
          <p:nvPr/>
        </p:nvSpPr>
        <p:spPr bwMode="auto">
          <a:xfrm>
            <a:off x="4306953" y="1160090"/>
            <a:ext cx="774571" cy="40011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000" smtClean="0"/>
              <a:t>clock</a:t>
            </a:r>
            <a:endParaRPr lang="en-US" sz="2000"/>
          </a:p>
        </p:txBody>
      </p:sp>
      <p:sp>
        <p:nvSpPr>
          <p:cNvPr id="64610" name="Text Box 98"/>
          <p:cNvSpPr txBox="1">
            <a:spLocks noChangeArrowheads="1"/>
          </p:cNvSpPr>
          <p:nvPr/>
        </p:nvSpPr>
        <p:spPr bwMode="auto">
          <a:xfrm>
            <a:off x="477838" y="1589088"/>
            <a:ext cx="184150" cy="457200"/>
          </a:xfrm>
          <a:prstGeom prst="rect">
            <a:avLst/>
          </a:prstGeom>
          <a:noFill/>
          <a:ln w="9525">
            <a:noFill/>
            <a:miter lim="800000"/>
            <a:headEnd/>
            <a:tailEnd/>
          </a:ln>
          <a:effectLst>
            <a:outerShdw blurRad="63500" dist="63500" dir="2212194" algn="ctr" rotWithShape="0">
              <a:schemeClr val="tx1">
                <a:alpha val="74998"/>
              </a:schemeClr>
            </a:outerShdw>
          </a:effectLst>
        </p:spPr>
        <p:txBody>
          <a:bodyPr wrap="none" anchor="ctr">
            <a:prstTxWarp prst="textNoShape">
              <a:avLst/>
            </a:prstTxWarp>
            <a:spAutoFit/>
          </a:bodyPr>
          <a:lstStyle/>
          <a:p>
            <a:pPr algn="ctr" eaLnBrk="0" hangingPunct="0">
              <a:spcBef>
                <a:spcPct val="20000"/>
              </a:spcBef>
              <a:buClr>
                <a:srgbClr val="B31919"/>
              </a:buClr>
              <a:buSzPct val="125000"/>
            </a:pPr>
            <a:endParaRPr lang="en-US" sz="2400" b="1">
              <a:solidFill>
                <a:schemeClr val="bg1"/>
              </a:solidFill>
              <a:effectLst>
                <a:outerShdw blurRad="38100" dist="38100" dir="2700000" algn="tl">
                  <a:srgbClr val="000000"/>
                </a:outerShdw>
              </a:effectLst>
            </a:endParaRPr>
          </a:p>
        </p:txBody>
      </p:sp>
      <p:sp>
        <p:nvSpPr>
          <p:cNvPr id="64612" name="Freeform 100"/>
          <p:cNvSpPr>
            <a:spLocks/>
          </p:cNvSpPr>
          <p:nvPr/>
        </p:nvSpPr>
        <p:spPr bwMode="auto">
          <a:xfrm>
            <a:off x="1042988" y="1352207"/>
            <a:ext cx="3111500" cy="431800"/>
          </a:xfrm>
          <a:custGeom>
            <a:avLst/>
            <a:gdLst/>
            <a:ahLst/>
            <a:cxnLst>
              <a:cxn ang="0">
                <a:pos x="0" y="4"/>
              </a:cxn>
              <a:cxn ang="0">
                <a:pos x="276" y="4"/>
              </a:cxn>
              <a:cxn ang="0">
                <a:pos x="276" y="268"/>
              </a:cxn>
              <a:cxn ang="0">
                <a:pos x="564" y="268"/>
              </a:cxn>
              <a:cxn ang="0">
                <a:pos x="564" y="4"/>
              </a:cxn>
              <a:cxn ang="0">
                <a:pos x="852" y="4"/>
              </a:cxn>
              <a:cxn ang="0">
                <a:pos x="852" y="268"/>
              </a:cxn>
              <a:cxn ang="0">
                <a:pos x="1128" y="268"/>
              </a:cxn>
              <a:cxn ang="0">
                <a:pos x="1128" y="0"/>
              </a:cxn>
              <a:cxn ang="0">
                <a:pos x="1412" y="0"/>
              </a:cxn>
              <a:cxn ang="0">
                <a:pos x="1412" y="272"/>
              </a:cxn>
              <a:cxn ang="0">
                <a:pos x="1696" y="272"/>
              </a:cxn>
              <a:cxn ang="0">
                <a:pos x="1696" y="4"/>
              </a:cxn>
              <a:cxn ang="0">
                <a:pos x="1960" y="4"/>
              </a:cxn>
              <a:cxn ang="0">
                <a:pos x="1960" y="268"/>
              </a:cxn>
            </a:cxnLst>
            <a:rect l="0" t="0" r="r" b="b"/>
            <a:pathLst>
              <a:path w="1960" h="272">
                <a:moveTo>
                  <a:pt x="0" y="4"/>
                </a:moveTo>
                <a:lnTo>
                  <a:pt x="276" y="4"/>
                </a:lnTo>
                <a:lnTo>
                  <a:pt x="276" y="268"/>
                </a:lnTo>
                <a:lnTo>
                  <a:pt x="564" y="268"/>
                </a:lnTo>
                <a:lnTo>
                  <a:pt x="564" y="4"/>
                </a:lnTo>
                <a:lnTo>
                  <a:pt x="852" y="4"/>
                </a:lnTo>
                <a:lnTo>
                  <a:pt x="852" y="268"/>
                </a:lnTo>
                <a:lnTo>
                  <a:pt x="1128" y="268"/>
                </a:lnTo>
                <a:lnTo>
                  <a:pt x="1128" y="0"/>
                </a:lnTo>
                <a:lnTo>
                  <a:pt x="1412" y="0"/>
                </a:lnTo>
                <a:lnTo>
                  <a:pt x="1412" y="272"/>
                </a:lnTo>
                <a:lnTo>
                  <a:pt x="1696" y="272"/>
                </a:lnTo>
                <a:lnTo>
                  <a:pt x="1696" y="4"/>
                </a:lnTo>
                <a:lnTo>
                  <a:pt x="1960" y="4"/>
                </a:lnTo>
                <a:lnTo>
                  <a:pt x="1960" y="268"/>
                </a:lnTo>
              </a:path>
            </a:pathLst>
          </a:custGeom>
          <a:noFill/>
          <a:ln w="28575"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64614" name="Rectangle 102"/>
          <p:cNvSpPr>
            <a:spLocks noGrp="1" noChangeArrowheads="1"/>
          </p:cNvSpPr>
          <p:nvPr>
            <p:ph type="body" idx="1"/>
          </p:nvPr>
        </p:nvSpPr>
        <p:spPr>
          <a:xfrm>
            <a:off x="674200" y="4325000"/>
            <a:ext cx="6880401" cy="1707091"/>
          </a:xfrm>
          <a:noFill/>
          <a:ln/>
        </p:spPr>
        <p:txBody>
          <a:bodyPr/>
          <a:lstStyle/>
          <a:p>
            <a:r>
              <a:rPr lang="en-US" dirty="0" smtClean="0"/>
              <a:t>Simple configuration</a:t>
            </a:r>
          </a:p>
          <a:p>
            <a:r>
              <a:rPr lang="en-US" dirty="0" smtClean="0"/>
              <a:t>Clock drives decompressor and scan chains</a:t>
            </a:r>
          </a:p>
          <a:p>
            <a:r>
              <a:rPr lang="en-US" dirty="0" smtClean="0">
                <a:solidFill>
                  <a:srgbClr val="000000"/>
                </a:solidFill>
              </a:rPr>
              <a:t>Decompressor driven by a constant value (pseudorandom generator)</a:t>
            </a:r>
          </a:p>
          <a:p>
            <a:endParaRPr lang="en-US" dirty="0"/>
          </a:p>
        </p:txBody>
      </p:sp>
      <p:sp>
        <p:nvSpPr>
          <p:cNvPr id="64615" name="Rectangle 103"/>
          <p:cNvSpPr>
            <a:spLocks noChangeArrowheads="1"/>
          </p:cNvSpPr>
          <p:nvPr/>
        </p:nvSpPr>
        <p:spPr bwMode="auto">
          <a:xfrm>
            <a:off x="627726" y="5369278"/>
            <a:ext cx="5585554" cy="1133475"/>
          </a:xfrm>
          <a:prstGeom prst="rect">
            <a:avLst/>
          </a:prstGeom>
          <a:noFill/>
          <a:ln w="9525">
            <a:noFill/>
            <a:miter lim="800000"/>
            <a:headEnd/>
            <a:tailEnd/>
          </a:ln>
          <a:effectLst/>
        </p:spPr>
        <p:txBody>
          <a:bodyPr>
            <a:prstTxWarp prst="textNoShape">
              <a:avLst/>
            </a:prstTxWarp>
          </a:bodyPr>
          <a:lstStyle/>
          <a:p>
            <a:pPr>
              <a:spcBef>
                <a:spcPct val="20000"/>
              </a:spcBef>
              <a:buSzPct val="70000"/>
            </a:pPr>
            <a:endParaRPr lang="en-US" sz="2400" dirty="0">
              <a:solidFill>
                <a:srgbClr val="000000"/>
              </a:solidFill>
            </a:endParaRPr>
          </a:p>
        </p:txBody>
      </p:sp>
      <p:sp>
        <p:nvSpPr>
          <p:cNvPr id="101" name="AutoShape 76"/>
          <p:cNvSpPr>
            <a:spLocks noChangeArrowheads="1"/>
          </p:cNvSpPr>
          <p:nvPr/>
        </p:nvSpPr>
        <p:spPr bwMode="auto">
          <a:xfrm rot="5400000" flipH="1">
            <a:off x="4396541" y="2951558"/>
            <a:ext cx="2509043"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
        <p:nvSpPr>
          <p:cNvPr id="102" name="AutoShape 81"/>
          <p:cNvSpPr>
            <a:spLocks noChangeArrowheads="1"/>
          </p:cNvSpPr>
          <p:nvPr/>
        </p:nvSpPr>
        <p:spPr bwMode="auto">
          <a:xfrm rot="5400000" flipH="1">
            <a:off x="7061200" y="2962274"/>
            <a:ext cx="2487613"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First silicon with EDT – 2001</a:t>
            </a:r>
            <a:endParaRPr lang="en-US" dirty="0">
              <a:sym typeface="Symbol" pitchFamily="-112" charset="2"/>
            </a:endParaRPr>
          </a:p>
        </p:txBody>
      </p:sp>
      <p:sp>
        <p:nvSpPr>
          <p:cNvPr id="30723" name="Rectangle 3"/>
          <p:cNvSpPr>
            <a:spLocks noGrp="1" noChangeArrowheads="1"/>
          </p:cNvSpPr>
          <p:nvPr>
            <p:ph type="body" idx="1"/>
          </p:nvPr>
        </p:nvSpPr>
        <p:spPr>
          <a:xfrm>
            <a:off x="677964" y="2669616"/>
            <a:ext cx="4013208" cy="3484714"/>
          </a:xfrm>
        </p:spPr>
        <p:txBody>
          <a:bodyPr/>
          <a:lstStyle/>
          <a:p>
            <a:pPr>
              <a:spcBef>
                <a:spcPct val="0"/>
              </a:spcBef>
            </a:pPr>
            <a:r>
              <a:rPr lang="en-US" dirty="0" smtClean="0"/>
              <a:t>500K gates</a:t>
            </a:r>
          </a:p>
          <a:p>
            <a:pPr>
              <a:spcBef>
                <a:spcPct val="0"/>
              </a:spcBef>
            </a:pPr>
            <a:r>
              <a:rPr lang="en-US" dirty="0" smtClean="0"/>
              <a:t>31K scan cells</a:t>
            </a:r>
          </a:p>
          <a:p>
            <a:pPr>
              <a:spcBef>
                <a:spcPct val="0"/>
              </a:spcBef>
            </a:pPr>
            <a:r>
              <a:rPr lang="en-US" dirty="0" smtClean="0"/>
              <a:t>20 clock domains</a:t>
            </a:r>
          </a:p>
          <a:p>
            <a:pPr>
              <a:spcBef>
                <a:spcPct val="0"/>
              </a:spcBef>
            </a:pPr>
            <a:r>
              <a:rPr lang="en-US" dirty="0" smtClean="0"/>
              <a:t>Embedded memories</a:t>
            </a:r>
          </a:p>
          <a:p>
            <a:pPr>
              <a:spcBef>
                <a:spcPct val="0"/>
              </a:spcBef>
            </a:pPr>
            <a:r>
              <a:rPr lang="en-US" dirty="0" smtClean="0"/>
              <a:t>5 EDT channels</a:t>
            </a:r>
          </a:p>
          <a:p>
            <a:pPr>
              <a:spcBef>
                <a:spcPct val="0"/>
              </a:spcBef>
            </a:pPr>
            <a:r>
              <a:rPr lang="en-US" dirty="0"/>
              <a:t>65</a:t>
            </a:r>
            <a:r>
              <a:rPr lang="en-US" dirty="0" smtClean="0"/>
              <a:t> scan chains</a:t>
            </a:r>
          </a:p>
          <a:p>
            <a:pPr>
              <a:spcBef>
                <a:spcPct val="0"/>
              </a:spcBef>
            </a:pPr>
            <a:r>
              <a:rPr lang="en-US" dirty="0" smtClean="0"/>
              <a:t>Longest scan chain: 460</a:t>
            </a:r>
          </a:p>
          <a:p>
            <a:pPr>
              <a:spcBef>
                <a:spcPct val="0"/>
              </a:spcBef>
            </a:pPr>
            <a:r>
              <a:rPr lang="en-US" dirty="0" smtClean="0"/>
              <a:t>20-bit decompressor</a:t>
            </a:r>
          </a:p>
          <a:p>
            <a:pPr>
              <a:spcBef>
                <a:spcPct val="0"/>
              </a:spcBef>
            </a:pPr>
            <a:r>
              <a:rPr lang="en-US" dirty="0" smtClean="0"/>
              <a:t>Compression: 11.8x</a:t>
            </a:r>
          </a:p>
        </p:txBody>
      </p:sp>
      <p:grpSp>
        <p:nvGrpSpPr>
          <p:cNvPr id="2" name="Group 4"/>
          <p:cNvGrpSpPr>
            <a:grpSpLocks/>
          </p:cNvGrpSpPr>
          <p:nvPr/>
        </p:nvGrpSpPr>
        <p:grpSpPr bwMode="auto">
          <a:xfrm>
            <a:off x="4997450" y="1099343"/>
            <a:ext cx="3829050" cy="3776663"/>
            <a:chOff x="354" y="717"/>
            <a:chExt cx="2412" cy="2379"/>
          </a:xfrm>
        </p:grpSpPr>
        <p:pic>
          <p:nvPicPr>
            <p:cNvPr id="30725" name="Picture 5"/>
            <p:cNvPicPr>
              <a:picLocks noChangeAspect="1" noChangeArrowheads="1"/>
            </p:cNvPicPr>
            <p:nvPr/>
          </p:nvPicPr>
          <p:blipFill>
            <a:blip r:embed="rId3">
              <a:lum bright="-12000"/>
            </a:blip>
            <a:srcRect/>
            <a:stretch>
              <a:fillRect/>
            </a:stretch>
          </p:blipFill>
          <p:spPr bwMode="auto">
            <a:xfrm>
              <a:off x="354" y="717"/>
              <a:ext cx="2412" cy="2375"/>
            </a:xfrm>
            <a:prstGeom prst="rect">
              <a:avLst/>
            </a:prstGeom>
            <a:noFill/>
            <a:ln w="9525">
              <a:noFill/>
              <a:miter lim="800000"/>
              <a:headEnd/>
              <a:tailEnd/>
            </a:ln>
          </p:spPr>
        </p:pic>
        <p:sp>
          <p:nvSpPr>
            <p:cNvPr id="30726" name="Rectangle 6"/>
            <p:cNvSpPr>
              <a:spLocks noChangeArrowheads="1"/>
            </p:cNvSpPr>
            <p:nvPr/>
          </p:nvSpPr>
          <p:spPr bwMode="auto">
            <a:xfrm>
              <a:off x="376" y="744"/>
              <a:ext cx="2360" cy="2352"/>
            </a:xfrm>
            <a:prstGeom prst="rect">
              <a:avLst/>
            </a:prstGeom>
            <a:noFill/>
            <a:ln w="76200">
              <a:noFill/>
              <a:miter lim="800000"/>
              <a:headEnd/>
              <a:tailEnd/>
            </a:ln>
            <a:effectLst/>
          </p:spPr>
          <p:txBody>
            <a:bodyPr wrap="none" anchor="ctr">
              <a:prstTxWarp prst="textNoShape">
                <a:avLst/>
              </a:prstTxWarp>
            </a:bodyPr>
            <a:lstStyle/>
            <a:p>
              <a:endParaRPr lang="en-US"/>
            </a:p>
          </p:txBody>
        </p:sp>
      </p:grpSp>
      <p:sp>
        <p:nvSpPr>
          <p:cNvPr id="8" name="Text Box 14"/>
          <p:cNvSpPr txBox="1">
            <a:spLocks noChangeArrowheads="1"/>
          </p:cNvSpPr>
          <p:nvPr/>
        </p:nvSpPr>
        <p:spPr bwMode="auto">
          <a:xfrm>
            <a:off x="5032375" y="4876006"/>
            <a:ext cx="3746500" cy="549242"/>
          </a:xfrm>
          <a:prstGeom prst="rect">
            <a:avLst/>
          </a:prstGeom>
          <a:noFill/>
          <a:ln w="9525">
            <a:noFill/>
            <a:miter lim="800000"/>
            <a:headEnd/>
            <a:tailEnd/>
          </a:ln>
          <a:effectLst/>
        </p:spPr>
        <p:txBody>
          <a:bodyPr>
            <a:prstTxWarp prst="textNoShape">
              <a:avLst/>
            </a:prstTxWarp>
          </a:bodyPr>
          <a:lstStyle/>
          <a:p>
            <a:pPr algn="l">
              <a:spcBef>
                <a:spcPct val="20000"/>
              </a:spcBef>
              <a:buSzPct val="75000"/>
              <a:buFont typeface="Wingdings" charset="2"/>
              <a:buNone/>
            </a:pPr>
            <a:r>
              <a:rPr lang="en-US" sz="1600" dirty="0">
                <a:solidFill>
                  <a:srgbClr val="000000"/>
                </a:solidFill>
                <a:latin typeface="AvantGarde Md BT" pitchFamily="34" charset="0"/>
              </a:rPr>
              <a:t>Courtesy of Jun </a:t>
            </a:r>
            <a:r>
              <a:rPr lang="en-US" sz="1600" dirty="0" err="1">
                <a:solidFill>
                  <a:srgbClr val="000000"/>
                </a:solidFill>
                <a:latin typeface="AvantGarde Md BT" pitchFamily="34" charset="0"/>
              </a:rPr>
              <a:t>Qian</a:t>
            </a:r>
            <a:r>
              <a:rPr lang="en-US" sz="1600" dirty="0">
                <a:solidFill>
                  <a:srgbClr val="000000"/>
                </a:solidFill>
                <a:latin typeface="AvantGarde Md BT" pitchFamily="34" charset="0"/>
              </a:rPr>
              <a:t>, CISCO Systems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Sequential compression</a:t>
            </a:r>
            <a:endParaRPr lang="en-US"/>
          </a:p>
        </p:txBody>
      </p:sp>
      <p:sp>
        <p:nvSpPr>
          <p:cNvPr id="52228" name="Rectangle 4"/>
          <p:cNvSpPr>
            <a:spLocks noGrp="1" noChangeArrowheads="1"/>
          </p:cNvSpPr>
          <p:nvPr>
            <p:ph type="body" idx="1"/>
          </p:nvPr>
        </p:nvSpPr>
        <p:spPr>
          <a:xfrm>
            <a:off x="671511" y="3752123"/>
            <a:ext cx="7990865" cy="2532337"/>
          </a:xfrm>
          <a:noFill/>
          <a:ln/>
        </p:spPr>
        <p:txBody>
          <a:bodyPr/>
          <a:lstStyle/>
          <a:p>
            <a:pPr>
              <a:lnSpc>
                <a:spcPct val="90000"/>
              </a:lnSpc>
            </a:pPr>
            <a:r>
              <a:rPr lang="en-US" dirty="0" smtClean="0"/>
              <a:t>Data injected during a shift cycle encode specified bits in subsequent time frames</a:t>
            </a:r>
          </a:p>
          <a:p>
            <a:pPr>
              <a:lnSpc>
                <a:spcPct val="90000"/>
              </a:lnSpc>
            </a:pPr>
            <a:r>
              <a:rPr lang="en-US" dirty="0" smtClean="0"/>
              <a:t>High compression – even for a single input channel</a:t>
            </a:r>
          </a:p>
          <a:p>
            <a:pPr>
              <a:lnSpc>
                <a:spcPct val="90000"/>
              </a:lnSpc>
            </a:pPr>
            <a:r>
              <a:rPr lang="en-US" dirty="0" smtClean="0"/>
              <a:t>Overdrive mode – data delivered in selected cycles to elevate compression</a:t>
            </a:r>
          </a:p>
          <a:p>
            <a:pPr>
              <a:lnSpc>
                <a:spcPct val="90000"/>
              </a:lnSpc>
            </a:pPr>
            <a:r>
              <a:rPr lang="en-US" dirty="0" smtClean="0"/>
              <a:t>Sophisticated solvers of linear equations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4"/>
          <p:cNvSpPr>
            <a:spLocks noGrp="1" noChangeArrowheads="1"/>
          </p:cNvSpPr>
          <p:nvPr>
            <p:ph type="title"/>
          </p:nvPr>
        </p:nvSpPr>
        <p:spPr/>
        <p:txBody>
          <a:bodyPr/>
          <a:lstStyle/>
          <a:p>
            <a:pPr>
              <a:lnSpc>
                <a:spcPct val="85000"/>
              </a:lnSpc>
            </a:pPr>
            <a:r>
              <a:rPr lang="en-GB" dirty="0" smtClean="0"/>
              <a:t>Commercial compression </a:t>
            </a:r>
            <a:r>
              <a:rPr lang="en-GB" dirty="0"/>
              <a:t>solutions</a:t>
            </a:r>
          </a:p>
        </p:txBody>
      </p:sp>
      <p:sp>
        <p:nvSpPr>
          <p:cNvPr id="81925" name="Rectangle 5"/>
          <p:cNvSpPr>
            <a:spLocks noChangeArrowheads="1"/>
          </p:cNvSpPr>
          <p:nvPr/>
        </p:nvSpPr>
        <p:spPr bwMode="auto">
          <a:xfrm>
            <a:off x="681870" y="3356932"/>
            <a:ext cx="7870598" cy="2754107"/>
          </a:xfrm>
          <a:prstGeom prst="rect">
            <a:avLst/>
          </a:prstGeom>
          <a:noFill/>
          <a:ln w="9525">
            <a:noFill/>
            <a:miter lim="800000"/>
            <a:headEnd/>
            <a:tailEnd/>
          </a:ln>
          <a:effectLst/>
        </p:spPr>
        <p:txBody>
          <a:bodyPr>
            <a:prstTxWarp prst="textNoShape">
              <a:avLst/>
            </a:prstTxWarp>
          </a:bodyPr>
          <a:lstStyle/>
          <a:p>
            <a:pPr marL="442913" indent="-442913">
              <a:spcBef>
                <a:spcPct val="20000"/>
              </a:spcBef>
              <a:buSzPct val="75000"/>
              <a:buFont typeface="Arial"/>
              <a:buChar char="•"/>
              <a:tabLst>
                <a:tab pos="7534275" algn="r"/>
              </a:tabLst>
            </a:pPr>
            <a:r>
              <a:rPr lang="en-US" sz="2400" dirty="0" err="1" smtClean="0">
                <a:solidFill>
                  <a:srgbClr val="000000"/>
                </a:solidFill>
                <a:latin typeface="Arial"/>
                <a:cs typeface="Arial"/>
              </a:rPr>
              <a:t>TestKompress</a:t>
            </a:r>
            <a:r>
              <a:rPr lang="en-US" sz="2400" dirty="0" smtClean="0">
                <a:solidFill>
                  <a:srgbClr val="000000"/>
                </a:solidFill>
                <a:latin typeface="Arial"/>
                <a:cs typeface="Arial"/>
              </a:rPr>
              <a:t> (Mentor Graphics), </a:t>
            </a:r>
            <a:r>
              <a:rPr lang="en-US" sz="2400" dirty="0">
                <a:solidFill>
                  <a:srgbClr val="000000"/>
                </a:solidFill>
                <a:latin typeface="Arial"/>
                <a:cs typeface="Arial"/>
              </a:rPr>
              <a:t>5-10x, 100x	2001</a:t>
            </a:r>
          </a:p>
          <a:p>
            <a:pPr marL="442913" indent="-442913">
              <a:spcBef>
                <a:spcPct val="20000"/>
              </a:spcBef>
              <a:buSzPct val="75000"/>
              <a:buFont typeface="Arial"/>
              <a:buChar char="•"/>
              <a:tabLst>
                <a:tab pos="7534275" algn="r"/>
              </a:tabLst>
            </a:pPr>
            <a:r>
              <a:rPr lang="en-US" sz="2400" dirty="0" smtClean="0">
                <a:solidFill>
                  <a:srgbClr val="000000"/>
                </a:solidFill>
                <a:latin typeface="Arial"/>
                <a:cs typeface="Arial"/>
              </a:rPr>
              <a:t>OPMISR (Cadence), </a:t>
            </a:r>
            <a:r>
              <a:rPr lang="en-US" sz="2400" dirty="0">
                <a:solidFill>
                  <a:srgbClr val="000000"/>
                </a:solidFill>
                <a:latin typeface="Arial"/>
                <a:cs typeface="Arial"/>
              </a:rPr>
              <a:t>2x time, 10x volume	</a:t>
            </a:r>
            <a:r>
              <a:rPr lang="en-US" sz="2400" dirty="0" smtClean="0">
                <a:solidFill>
                  <a:srgbClr val="000000"/>
                </a:solidFill>
                <a:latin typeface="Arial"/>
                <a:cs typeface="Arial"/>
              </a:rPr>
              <a:t>2001</a:t>
            </a:r>
          </a:p>
          <a:p>
            <a:pPr marL="442913" indent="-442913">
              <a:spcBef>
                <a:spcPct val="20000"/>
              </a:spcBef>
              <a:buSzPct val="75000"/>
              <a:buFont typeface="Arial"/>
              <a:buChar char="•"/>
              <a:tabLst>
                <a:tab pos="7534275" algn="r"/>
              </a:tabLst>
            </a:pPr>
            <a:r>
              <a:rPr lang="en-US" sz="2400" dirty="0" smtClean="0">
                <a:solidFill>
                  <a:srgbClr val="000000"/>
                </a:solidFill>
                <a:latin typeface="Arial"/>
                <a:cs typeface="Arial"/>
              </a:rPr>
              <a:t>                              40x </a:t>
            </a:r>
            <a:r>
              <a:rPr lang="en-US" sz="2400" dirty="0">
                <a:solidFill>
                  <a:srgbClr val="000000"/>
                </a:solidFill>
                <a:latin typeface="Arial"/>
                <a:cs typeface="Arial"/>
              </a:rPr>
              <a:t>time, 100x volume	2005</a:t>
            </a:r>
          </a:p>
          <a:p>
            <a:pPr marL="442913" indent="-442913">
              <a:spcBef>
                <a:spcPct val="20000"/>
              </a:spcBef>
              <a:buSzPct val="75000"/>
              <a:buFont typeface="Arial"/>
              <a:buChar char="•"/>
              <a:tabLst>
                <a:tab pos="7534275" algn="r"/>
              </a:tabLst>
            </a:pPr>
            <a:r>
              <a:rPr lang="en-US" sz="2400" dirty="0" err="1" smtClean="0">
                <a:solidFill>
                  <a:srgbClr val="000000"/>
                </a:solidFill>
                <a:latin typeface="Arial"/>
                <a:cs typeface="Arial"/>
              </a:rPr>
              <a:t>VirtualScan</a:t>
            </a:r>
            <a:r>
              <a:rPr lang="en-US" sz="2400" dirty="0" smtClean="0">
                <a:solidFill>
                  <a:srgbClr val="000000"/>
                </a:solidFill>
                <a:latin typeface="Arial"/>
                <a:cs typeface="Arial"/>
              </a:rPr>
              <a:t> (</a:t>
            </a:r>
            <a:r>
              <a:rPr lang="en-US" sz="2400" dirty="0" err="1" smtClean="0">
                <a:solidFill>
                  <a:srgbClr val="000000"/>
                </a:solidFill>
                <a:latin typeface="Arial"/>
                <a:cs typeface="Arial"/>
              </a:rPr>
              <a:t>SynTest</a:t>
            </a:r>
            <a:r>
              <a:rPr lang="en-US" sz="2400" dirty="0" smtClean="0">
                <a:solidFill>
                  <a:srgbClr val="000000"/>
                </a:solidFill>
                <a:latin typeface="Arial"/>
                <a:cs typeface="Arial"/>
              </a:rPr>
              <a:t>), </a:t>
            </a:r>
            <a:r>
              <a:rPr lang="en-US" sz="2400" dirty="0">
                <a:solidFill>
                  <a:srgbClr val="000000"/>
                </a:solidFill>
                <a:latin typeface="Arial"/>
                <a:cs typeface="Arial"/>
              </a:rPr>
              <a:t>15x (5x-50x)	2002</a:t>
            </a:r>
          </a:p>
          <a:p>
            <a:pPr marL="442913" indent="-442913">
              <a:spcBef>
                <a:spcPct val="20000"/>
              </a:spcBef>
              <a:buSzPct val="75000"/>
              <a:buFont typeface="Arial"/>
              <a:buChar char="•"/>
              <a:tabLst>
                <a:tab pos="7534275" algn="r"/>
              </a:tabLst>
            </a:pPr>
            <a:r>
              <a:rPr lang="en-US" sz="2400" dirty="0" err="1" smtClean="0">
                <a:solidFill>
                  <a:srgbClr val="000000"/>
                </a:solidFill>
                <a:latin typeface="Arial"/>
                <a:cs typeface="Arial"/>
              </a:rPr>
              <a:t>SoCBIST</a:t>
            </a:r>
            <a:r>
              <a:rPr lang="en-US" sz="2400" dirty="0" smtClean="0">
                <a:solidFill>
                  <a:srgbClr val="000000"/>
                </a:solidFill>
                <a:latin typeface="Arial"/>
                <a:cs typeface="Arial"/>
              </a:rPr>
              <a:t> (Synopsys), </a:t>
            </a:r>
            <a:r>
              <a:rPr lang="en-US" sz="2400" dirty="0">
                <a:solidFill>
                  <a:srgbClr val="000000"/>
                </a:solidFill>
                <a:latin typeface="Arial"/>
                <a:cs typeface="Arial"/>
              </a:rPr>
              <a:t>10x time, 400x volume	2002</a:t>
            </a:r>
            <a:endParaRPr lang="en-US" sz="2400" dirty="0" smtClean="0">
              <a:solidFill>
                <a:srgbClr val="000000"/>
              </a:solidFill>
              <a:latin typeface="Arial"/>
              <a:cs typeface="Arial"/>
            </a:endParaRPr>
          </a:p>
          <a:p>
            <a:pPr marL="442913" indent="-442913">
              <a:spcBef>
                <a:spcPct val="20000"/>
              </a:spcBef>
              <a:buSzPct val="75000"/>
              <a:buFont typeface="Arial"/>
              <a:buChar char="•"/>
              <a:tabLst>
                <a:tab pos="7534275" algn="r"/>
              </a:tabLst>
            </a:pPr>
            <a:r>
              <a:rPr lang="en-US" sz="2400" dirty="0" smtClean="0">
                <a:solidFill>
                  <a:srgbClr val="000000"/>
                </a:solidFill>
                <a:latin typeface="Arial"/>
                <a:cs typeface="Arial"/>
              </a:rPr>
              <a:t>Talus </a:t>
            </a:r>
            <a:r>
              <a:rPr lang="en-US" sz="2400" dirty="0">
                <a:solidFill>
                  <a:srgbClr val="000000"/>
                </a:solidFill>
                <a:latin typeface="Arial"/>
                <a:cs typeface="Arial"/>
              </a:rPr>
              <a:t>ATPG-</a:t>
            </a:r>
            <a:r>
              <a:rPr lang="en-US" sz="2400" dirty="0" smtClean="0">
                <a:solidFill>
                  <a:srgbClr val="000000"/>
                </a:solidFill>
                <a:latin typeface="Arial"/>
                <a:cs typeface="Arial"/>
              </a:rPr>
              <a:t>X (Magma), </a:t>
            </a:r>
            <a:r>
              <a:rPr lang="en-US" sz="2400" dirty="0">
                <a:solidFill>
                  <a:srgbClr val="000000"/>
                </a:solidFill>
                <a:latin typeface="Arial"/>
                <a:cs typeface="Arial"/>
              </a:rPr>
              <a:t>40x	2007</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p:cNvSpPr>
            <a:spLocks noGrp="1" noChangeArrowheads="1"/>
          </p:cNvSpPr>
          <p:nvPr>
            <p:ph type="title"/>
          </p:nvPr>
        </p:nvSpPr>
        <p:spPr/>
        <p:txBody>
          <a:bodyPr/>
          <a:lstStyle/>
          <a:p>
            <a:pPr>
              <a:lnSpc>
                <a:spcPct val="85000"/>
              </a:lnSpc>
            </a:pPr>
            <a:r>
              <a:rPr lang="en-US" dirty="0" smtClean="0"/>
              <a:t>Generations of compression</a:t>
            </a:r>
            <a:endParaRPr lang="en-GB" dirty="0"/>
          </a:p>
        </p:txBody>
      </p:sp>
      <p:sp>
        <p:nvSpPr>
          <p:cNvPr id="5" name="Rectangle 5"/>
          <p:cNvSpPr>
            <a:spLocks noChangeArrowheads="1"/>
          </p:cNvSpPr>
          <p:nvPr/>
        </p:nvSpPr>
        <p:spPr bwMode="auto">
          <a:xfrm>
            <a:off x="682902" y="2092664"/>
            <a:ext cx="8051144" cy="4076096"/>
          </a:xfrm>
          <a:prstGeom prst="rect">
            <a:avLst/>
          </a:prstGeom>
          <a:noFill/>
          <a:ln w="9525">
            <a:noFill/>
            <a:miter lim="800000"/>
            <a:headEnd/>
            <a:tailEnd/>
          </a:ln>
          <a:effectLst/>
        </p:spPr>
        <p:txBody>
          <a:bodyPr>
            <a:prstTxWarp prst="textNoShape">
              <a:avLst/>
            </a:prstTxWarp>
          </a:bodyPr>
          <a:lstStyle/>
          <a:p>
            <a:pPr marL="442913" indent="-442913">
              <a:spcBef>
                <a:spcPct val="20000"/>
              </a:spcBef>
              <a:buSzPct val="75000"/>
              <a:buFont typeface="Arial"/>
              <a:buChar char="•"/>
            </a:pPr>
            <a:r>
              <a:rPr lang="en-US" sz="2400" dirty="0" smtClean="0">
                <a:solidFill>
                  <a:srgbClr val="000000"/>
                </a:solidFill>
                <a:latin typeface="Arial"/>
                <a:cs typeface="Arial"/>
              </a:rPr>
              <a:t>1</a:t>
            </a:r>
            <a:r>
              <a:rPr lang="en-US" sz="2400" baseline="30000" dirty="0" smtClean="0">
                <a:solidFill>
                  <a:srgbClr val="000000"/>
                </a:solidFill>
                <a:latin typeface="Arial"/>
                <a:cs typeface="Arial"/>
              </a:rPr>
              <a:t>st</a:t>
            </a:r>
            <a:r>
              <a:rPr lang="en-US" sz="2400" dirty="0" smtClean="0">
                <a:solidFill>
                  <a:srgbClr val="000000"/>
                </a:solidFill>
                <a:latin typeface="Arial"/>
                <a:cs typeface="Arial"/>
              </a:rPr>
              <a:t> generation</a:t>
            </a:r>
          </a:p>
          <a:p>
            <a:pPr marL="900113" lvl="1" indent="-442913">
              <a:spcBef>
                <a:spcPct val="20000"/>
              </a:spcBef>
              <a:buSzPct val="75000"/>
              <a:buFont typeface="Wingdings" charset="2"/>
              <a:buChar char=""/>
            </a:pPr>
            <a:r>
              <a:rPr lang="en-US" sz="2400" dirty="0" smtClean="0">
                <a:solidFill>
                  <a:srgbClr val="000000"/>
                </a:solidFill>
                <a:latin typeface="Arial"/>
                <a:cs typeface="Arial"/>
              </a:rPr>
              <a:t>exploits </a:t>
            </a:r>
            <a:r>
              <a:rPr lang="en-US" sz="2400" dirty="0">
                <a:solidFill>
                  <a:srgbClr val="000000"/>
                </a:solidFill>
                <a:latin typeface="Arial"/>
                <a:cs typeface="Arial"/>
              </a:rPr>
              <a:t>don’t care positions in test cubes</a:t>
            </a:r>
            <a:endParaRPr lang="en-US" sz="2400" dirty="0" smtClean="0">
              <a:solidFill>
                <a:srgbClr val="000000"/>
              </a:solidFill>
              <a:latin typeface="Arial"/>
              <a:cs typeface="Arial"/>
            </a:endParaRPr>
          </a:p>
          <a:p>
            <a:pPr marL="900113" lvl="1" indent="-442913">
              <a:spcBef>
                <a:spcPct val="20000"/>
              </a:spcBef>
              <a:buSzPct val="75000"/>
              <a:buFont typeface="Wingdings" charset="2"/>
              <a:buChar char=""/>
            </a:pPr>
            <a:r>
              <a:rPr lang="en-US" sz="2400" dirty="0">
                <a:solidFill>
                  <a:srgbClr val="000000"/>
                </a:solidFill>
                <a:latin typeface="Arial"/>
                <a:cs typeface="Arial"/>
              </a:rPr>
              <a:t>c</a:t>
            </a:r>
            <a:r>
              <a:rPr lang="en-US" sz="2400" dirty="0" smtClean="0">
                <a:solidFill>
                  <a:srgbClr val="000000"/>
                </a:solidFill>
                <a:latin typeface="Arial"/>
                <a:cs typeface="Arial"/>
              </a:rPr>
              <a:t>ompresses </a:t>
            </a:r>
            <a:r>
              <a:rPr lang="en-US" sz="2400" dirty="0">
                <a:solidFill>
                  <a:srgbClr val="000000"/>
                </a:solidFill>
                <a:latin typeface="Arial"/>
                <a:cs typeface="Arial"/>
              </a:rPr>
              <a:t>one scan load at a </a:t>
            </a:r>
            <a:r>
              <a:rPr lang="en-US" sz="2400" dirty="0" smtClean="0">
                <a:solidFill>
                  <a:srgbClr val="000000"/>
                </a:solidFill>
                <a:latin typeface="Arial"/>
                <a:cs typeface="Arial"/>
              </a:rPr>
              <a:t>time</a:t>
            </a:r>
          </a:p>
          <a:p>
            <a:pPr marL="442913" indent="-442913">
              <a:spcBef>
                <a:spcPct val="20000"/>
              </a:spcBef>
              <a:buSzPct val="75000"/>
              <a:buFont typeface="Arial"/>
              <a:buChar char="•"/>
            </a:pPr>
            <a:r>
              <a:rPr lang="en-US" sz="2400" dirty="0" smtClean="0">
                <a:solidFill>
                  <a:srgbClr val="000000"/>
                </a:solidFill>
                <a:latin typeface="Arial"/>
                <a:cs typeface="Arial"/>
              </a:rPr>
              <a:t>2</a:t>
            </a:r>
            <a:r>
              <a:rPr lang="en-US" sz="2400" baseline="30000" dirty="0" smtClean="0">
                <a:solidFill>
                  <a:srgbClr val="000000"/>
                </a:solidFill>
                <a:latin typeface="Arial"/>
                <a:cs typeface="Arial"/>
              </a:rPr>
              <a:t>nd</a:t>
            </a:r>
            <a:r>
              <a:rPr lang="en-US" sz="2400" dirty="0" smtClean="0">
                <a:solidFill>
                  <a:srgbClr val="000000"/>
                </a:solidFill>
                <a:latin typeface="Arial"/>
                <a:cs typeface="Arial"/>
              </a:rPr>
              <a:t> generation</a:t>
            </a:r>
          </a:p>
          <a:p>
            <a:pPr marL="900113" lvl="1" indent="-442913">
              <a:spcBef>
                <a:spcPct val="20000"/>
              </a:spcBef>
              <a:buSzPct val="75000"/>
              <a:buFont typeface="Wingdings" charset="2"/>
              <a:buChar char=""/>
            </a:pPr>
            <a:r>
              <a:rPr lang="en-US" sz="2400" dirty="0" smtClean="0">
                <a:solidFill>
                  <a:srgbClr val="000000"/>
                </a:solidFill>
                <a:latin typeface="Arial"/>
                <a:cs typeface="Arial"/>
              </a:rPr>
              <a:t>leverages spatial correlations within test cubes</a:t>
            </a:r>
          </a:p>
          <a:p>
            <a:pPr marL="900113" lvl="1" indent="-442913">
              <a:spcBef>
                <a:spcPct val="20000"/>
              </a:spcBef>
              <a:buSzPct val="75000"/>
              <a:buFont typeface="Wingdings" charset="2"/>
              <a:buChar char=""/>
            </a:pPr>
            <a:r>
              <a:rPr lang="en-US" sz="2400" dirty="0" smtClean="0">
                <a:solidFill>
                  <a:srgbClr val="000000"/>
                </a:solidFill>
                <a:latin typeface="Arial"/>
                <a:cs typeface="Arial"/>
              </a:rPr>
              <a:t>channel broadcasting of test stimulus</a:t>
            </a:r>
          </a:p>
          <a:p>
            <a:pPr marL="900113" lvl="1" indent="-442913">
              <a:spcBef>
                <a:spcPct val="20000"/>
              </a:spcBef>
              <a:buSzPct val="75000"/>
              <a:buFont typeface="Wingdings" charset="2"/>
              <a:buChar char=""/>
            </a:pPr>
            <a:r>
              <a:rPr lang="en-US" sz="2400" dirty="0" smtClean="0">
                <a:solidFill>
                  <a:srgbClr val="000000"/>
                </a:solidFill>
                <a:latin typeface="Arial"/>
                <a:cs typeface="Arial"/>
              </a:rPr>
              <a:t>modular design, multiple configurations</a:t>
            </a:r>
          </a:p>
          <a:p>
            <a:pPr marL="900113" lvl="1" indent="-442913">
              <a:spcBef>
                <a:spcPct val="20000"/>
              </a:spcBef>
              <a:buSzPct val="75000"/>
              <a:buFont typeface="Wingdings" charset="2"/>
              <a:buChar char=""/>
            </a:pPr>
            <a:r>
              <a:rPr lang="en-US" sz="2400" dirty="0" smtClean="0">
                <a:solidFill>
                  <a:srgbClr val="000000"/>
                </a:solidFill>
                <a:latin typeface="Arial"/>
                <a:cs typeface="Arial"/>
              </a:rPr>
              <a:t>dynamic channel allocation</a:t>
            </a:r>
          </a:p>
          <a:p>
            <a:pPr marL="900113" lvl="1" indent="-442913">
              <a:spcBef>
                <a:spcPct val="20000"/>
              </a:spcBef>
              <a:buSzPct val="75000"/>
              <a:buFont typeface="Wingdings" charset="2"/>
              <a:buChar char=""/>
            </a:pPr>
            <a:r>
              <a:rPr lang="en-US" sz="2400" dirty="0" smtClean="0">
                <a:solidFill>
                  <a:srgbClr val="000000"/>
                </a:solidFill>
                <a:latin typeface="Arial"/>
                <a:cs typeface="Arial"/>
              </a:rPr>
              <a:t>LBIST enabled embedded compression</a:t>
            </a:r>
          </a:p>
          <a:p>
            <a:pPr marL="442913" indent="-442913">
              <a:spcBef>
                <a:spcPct val="20000"/>
              </a:spcBef>
              <a:buSzPct val="75000"/>
              <a:buFont typeface="Wingdings" charset="2"/>
              <a:buChar char=""/>
            </a:pPr>
            <a:endParaRPr lang="en-US" sz="2400" dirty="0">
              <a:solidFill>
                <a:srgbClr val="000000"/>
              </a:solidFill>
              <a:latin typeface="AvantGarde Md BT"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Group 86"/>
          <p:cNvGrpSpPr/>
          <p:nvPr/>
        </p:nvGrpSpPr>
        <p:grpSpPr>
          <a:xfrm>
            <a:off x="2743201" y="1112831"/>
            <a:ext cx="1339850" cy="708026"/>
            <a:chOff x="2743201" y="1070768"/>
            <a:chExt cx="1339850" cy="708026"/>
          </a:xfrm>
        </p:grpSpPr>
        <p:sp>
          <p:nvSpPr>
            <p:cNvPr id="390264" name="Arc 120"/>
            <p:cNvSpPr>
              <a:spLocks/>
            </p:cNvSpPr>
            <p:nvPr/>
          </p:nvSpPr>
          <p:spPr bwMode="auto">
            <a:xfrm rot="5400000" flipH="1">
              <a:off x="3077369" y="773113"/>
              <a:ext cx="671513" cy="1339850"/>
            </a:xfrm>
            <a:custGeom>
              <a:avLst/>
              <a:gdLst>
                <a:gd name="G0" fmla="+- 0 0 0"/>
                <a:gd name="G1" fmla="+- 21591 0 0"/>
                <a:gd name="G2" fmla="+- 21600 0 0"/>
                <a:gd name="T0" fmla="*/ 613 w 21600"/>
                <a:gd name="T1" fmla="*/ 0 h 43177"/>
                <a:gd name="T2" fmla="*/ 786 w 21600"/>
                <a:gd name="T3" fmla="*/ 43177 h 43177"/>
                <a:gd name="T4" fmla="*/ 0 w 21600"/>
                <a:gd name="T5" fmla="*/ 21591 h 43177"/>
              </a:gdLst>
              <a:ahLst/>
              <a:cxnLst>
                <a:cxn ang="0">
                  <a:pos x="T0" y="T1"/>
                </a:cxn>
                <a:cxn ang="0">
                  <a:pos x="T2" y="T3"/>
                </a:cxn>
                <a:cxn ang="0">
                  <a:pos x="T4" y="T5"/>
                </a:cxn>
              </a:cxnLst>
              <a:rect l="0" t="0" r="r" b="b"/>
              <a:pathLst>
                <a:path w="21600" h="43177" fill="none" extrusionOk="0">
                  <a:moveTo>
                    <a:pt x="613" y="-1"/>
                  </a:moveTo>
                  <a:cubicBezTo>
                    <a:pt x="12298" y="331"/>
                    <a:pt x="21600" y="9900"/>
                    <a:pt x="21600" y="21591"/>
                  </a:cubicBezTo>
                  <a:cubicBezTo>
                    <a:pt x="21600" y="33214"/>
                    <a:pt x="12401" y="42753"/>
                    <a:pt x="785" y="43176"/>
                  </a:cubicBezTo>
                </a:path>
                <a:path w="21600" h="43177" stroke="0" extrusionOk="0">
                  <a:moveTo>
                    <a:pt x="613" y="-1"/>
                  </a:moveTo>
                  <a:cubicBezTo>
                    <a:pt x="12298" y="331"/>
                    <a:pt x="21600" y="9900"/>
                    <a:pt x="21600" y="21591"/>
                  </a:cubicBezTo>
                  <a:cubicBezTo>
                    <a:pt x="21600" y="33214"/>
                    <a:pt x="12401" y="42753"/>
                    <a:pt x="785" y="43176"/>
                  </a:cubicBezTo>
                  <a:lnTo>
                    <a:pt x="0" y="21591"/>
                  </a:lnTo>
                  <a:close/>
                </a:path>
              </a:pathLst>
            </a:custGeom>
            <a:solidFill>
              <a:srgbClr val="FFFFFF"/>
            </a:solidFill>
            <a:ln w="12700">
              <a:solidFill>
                <a:srgbClr val="000000"/>
              </a:solidFill>
              <a:round/>
              <a:headEnd/>
              <a:tailEnd/>
            </a:ln>
            <a:effectLst/>
          </p:spPr>
          <p:txBody>
            <a:bodyPr anchor="ctr">
              <a:prstTxWarp prst="textNoShape">
                <a:avLst/>
              </a:prstTxWarp>
              <a:spAutoFit/>
            </a:bodyPr>
            <a:lstStyle/>
            <a:p>
              <a:endParaRPr lang="en-US"/>
            </a:p>
          </p:txBody>
        </p:sp>
        <p:sp>
          <p:nvSpPr>
            <p:cNvPr id="390265" name="Line 121"/>
            <p:cNvSpPr>
              <a:spLocks noChangeShapeType="1"/>
            </p:cNvSpPr>
            <p:nvPr/>
          </p:nvSpPr>
          <p:spPr bwMode="auto">
            <a:xfrm rot="5400000">
              <a:off x="3359944" y="1122362"/>
              <a:ext cx="103188" cy="0"/>
            </a:xfrm>
            <a:prstGeom prst="line">
              <a:avLst/>
            </a:prstGeom>
            <a:noFill/>
            <a:ln w="38100" cmpd="dbl">
              <a:solidFill>
                <a:srgbClr val="000000"/>
              </a:solidFill>
              <a:round/>
              <a:headEnd/>
              <a:tailEnd/>
            </a:ln>
            <a:effectLst/>
          </p:spPr>
          <p:txBody>
            <a:bodyPr>
              <a:prstTxWarp prst="textNoShape">
                <a:avLst/>
              </a:prstTxWarp>
              <a:spAutoFit/>
            </a:bodyPr>
            <a:lstStyle/>
            <a:p>
              <a:endParaRPr lang="en-US"/>
            </a:p>
          </p:txBody>
        </p:sp>
        <p:sp>
          <p:nvSpPr>
            <p:cNvPr id="390266" name="Line 122"/>
            <p:cNvSpPr>
              <a:spLocks noChangeShapeType="1"/>
            </p:cNvSpPr>
            <p:nvPr/>
          </p:nvSpPr>
          <p:spPr bwMode="auto">
            <a:xfrm rot="17761099" flipV="1">
              <a:off x="3614738" y="114855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67" name="Line 123"/>
            <p:cNvSpPr>
              <a:spLocks noChangeShapeType="1"/>
            </p:cNvSpPr>
            <p:nvPr/>
          </p:nvSpPr>
          <p:spPr bwMode="auto">
            <a:xfrm rot="14638901">
              <a:off x="3151188" y="11501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68" name="Text Box 124"/>
            <p:cNvSpPr txBox="1">
              <a:spLocks noChangeArrowheads="1"/>
            </p:cNvSpPr>
            <p:nvPr/>
          </p:nvSpPr>
          <p:spPr bwMode="auto">
            <a:xfrm rot="10800000">
              <a:off x="3205163" y="1218406"/>
              <a:ext cx="409575" cy="396875"/>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2000" dirty="0">
                  <a:solidFill>
                    <a:srgbClr val="000000"/>
                  </a:solidFill>
                  <a:latin typeface="Arial" charset="0"/>
                  <a:sym typeface="Symbol" charset="2"/>
                </a:rPr>
                <a:t>%</a:t>
              </a:r>
            </a:p>
          </p:txBody>
        </p:sp>
        <p:sp>
          <p:nvSpPr>
            <p:cNvPr id="390269" name="Arc 125"/>
            <p:cNvSpPr>
              <a:spLocks/>
            </p:cNvSpPr>
            <p:nvPr/>
          </p:nvSpPr>
          <p:spPr bwMode="auto">
            <a:xfrm rot="5400000" flipH="1">
              <a:off x="3472657" y="1211263"/>
              <a:ext cx="468313" cy="660400"/>
            </a:xfrm>
            <a:custGeom>
              <a:avLst/>
              <a:gdLst>
                <a:gd name="G0" fmla="+- 0 0 0"/>
                <a:gd name="G1" fmla="+- 21587 0 0"/>
                <a:gd name="G2" fmla="+- 21600 0 0"/>
                <a:gd name="T0" fmla="*/ 755 w 15998"/>
                <a:gd name="T1" fmla="*/ 0 h 21587"/>
                <a:gd name="T2" fmla="*/ 15998 w 15998"/>
                <a:gd name="T3" fmla="*/ 7074 h 21587"/>
                <a:gd name="T4" fmla="*/ 0 w 15998"/>
                <a:gd name="T5" fmla="*/ 21587 h 21587"/>
              </a:gdLst>
              <a:ahLst/>
              <a:cxnLst>
                <a:cxn ang="0">
                  <a:pos x="T0" y="T1"/>
                </a:cxn>
                <a:cxn ang="0">
                  <a:pos x="T2" y="T3"/>
                </a:cxn>
                <a:cxn ang="0">
                  <a:pos x="T4" y="T5"/>
                </a:cxn>
              </a:cxnLst>
              <a:rect l="0" t="0" r="r" b="b"/>
              <a:pathLst>
                <a:path w="15998" h="21587" fill="none" extrusionOk="0">
                  <a:moveTo>
                    <a:pt x="754" y="0"/>
                  </a:moveTo>
                  <a:cubicBezTo>
                    <a:pt x="6582" y="204"/>
                    <a:pt x="12080" y="2755"/>
                    <a:pt x="15997" y="7074"/>
                  </a:cubicBezTo>
                </a:path>
                <a:path w="15998" h="21587" stroke="0" extrusionOk="0">
                  <a:moveTo>
                    <a:pt x="754" y="0"/>
                  </a:moveTo>
                  <a:cubicBezTo>
                    <a:pt x="6582" y="204"/>
                    <a:pt x="12080" y="2755"/>
                    <a:pt x="15997" y="7074"/>
                  </a:cubicBezTo>
                  <a:lnTo>
                    <a:pt x="0" y="21587"/>
                  </a:lnTo>
                  <a:close/>
                </a:path>
              </a:pathLst>
            </a:custGeom>
            <a:noFill/>
            <a:ln w="76200">
              <a:solidFill>
                <a:srgbClr val="FF3300"/>
              </a:solidFill>
              <a:round/>
              <a:headEnd/>
              <a:tailEnd/>
            </a:ln>
            <a:effectLst/>
          </p:spPr>
          <p:txBody>
            <a:bodyPr anchor="ctr">
              <a:prstTxWarp prst="textNoShape">
                <a:avLst/>
              </a:prstTxWarp>
              <a:spAutoFit/>
            </a:bodyPr>
            <a:lstStyle/>
            <a:p>
              <a:endParaRPr lang="en-US"/>
            </a:p>
          </p:txBody>
        </p:sp>
        <p:sp>
          <p:nvSpPr>
            <p:cNvPr id="390270" name="Arc 126"/>
            <p:cNvSpPr>
              <a:spLocks/>
            </p:cNvSpPr>
            <p:nvPr/>
          </p:nvSpPr>
          <p:spPr bwMode="auto">
            <a:xfrm rot="5400000" flipH="1" flipV="1">
              <a:off x="2886869" y="1208088"/>
              <a:ext cx="468313" cy="660400"/>
            </a:xfrm>
            <a:custGeom>
              <a:avLst/>
              <a:gdLst>
                <a:gd name="G0" fmla="+- 0 0 0"/>
                <a:gd name="G1" fmla="+- 21590 0 0"/>
                <a:gd name="G2" fmla="+- 21600 0 0"/>
                <a:gd name="T0" fmla="*/ 650 w 15998"/>
                <a:gd name="T1" fmla="*/ 0 h 21590"/>
                <a:gd name="T2" fmla="*/ 15998 w 15998"/>
                <a:gd name="T3" fmla="*/ 7077 h 21590"/>
                <a:gd name="T4" fmla="*/ 0 w 15998"/>
                <a:gd name="T5" fmla="*/ 21590 h 21590"/>
              </a:gdLst>
              <a:ahLst/>
              <a:cxnLst>
                <a:cxn ang="0">
                  <a:pos x="T0" y="T1"/>
                </a:cxn>
                <a:cxn ang="0">
                  <a:pos x="T2" y="T3"/>
                </a:cxn>
                <a:cxn ang="0">
                  <a:pos x="T4" y="T5"/>
                </a:cxn>
              </a:cxnLst>
              <a:rect l="0" t="0" r="r" b="b"/>
              <a:pathLst>
                <a:path w="15998" h="21590" fill="none" extrusionOk="0">
                  <a:moveTo>
                    <a:pt x="650" y="-1"/>
                  </a:moveTo>
                  <a:cubicBezTo>
                    <a:pt x="6514" y="176"/>
                    <a:pt x="12055" y="2731"/>
                    <a:pt x="15997" y="7077"/>
                  </a:cubicBezTo>
                </a:path>
                <a:path w="15998" h="21590" stroke="0" extrusionOk="0">
                  <a:moveTo>
                    <a:pt x="650" y="-1"/>
                  </a:moveTo>
                  <a:cubicBezTo>
                    <a:pt x="6514" y="176"/>
                    <a:pt x="12055" y="2731"/>
                    <a:pt x="15997" y="7077"/>
                  </a:cubicBezTo>
                  <a:lnTo>
                    <a:pt x="0" y="21590"/>
                  </a:lnTo>
                  <a:close/>
                </a:path>
              </a:pathLst>
            </a:custGeom>
            <a:noFill/>
            <a:ln w="76200">
              <a:solidFill>
                <a:srgbClr val="3399FF"/>
              </a:solidFill>
              <a:round/>
              <a:headEnd/>
              <a:tailEnd/>
            </a:ln>
            <a:effectLst/>
          </p:spPr>
          <p:txBody>
            <a:bodyPr anchor="ctr">
              <a:prstTxWarp prst="textNoShape">
                <a:avLst/>
              </a:prstTxWarp>
              <a:spAutoFit/>
            </a:bodyPr>
            <a:lstStyle/>
            <a:p>
              <a:endParaRPr lang="en-US"/>
            </a:p>
          </p:txBody>
        </p:sp>
        <p:sp>
          <p:nvSpPr>
            <p:cNvPr id="390271" name="Line 127"/>
            <p:cNvSpPr>
              <a:spLocks noChangeShapeType="1"/>
            </p:cNvSpPr>
            <p:nvPr/>
          </p:nvSpPr>
          <p:spPr bwMode="auto">
            <a:xfrm rot="1768066">
              <a:off x="2778126"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72" name="Line 128"/>
            <p:cNvSpPr>
              <a:spLocks noChangeShapeType="1"/>
            </p:cNvSpPr>
            <p:nvPr/>
          </p:nvSpPr>
          <p:spPr bwMode="auto">
            <a:xfrm rot="8189762" flipV="1">
              <a:off x="3802063" y="1266031"/>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73" name="Line 129"/>
            <p:cNvSpPr>
              <a:spLocks noChangeShapeType="1"/>
            </p:cNvSpPr>
            <p:nvPr/>
          </p:nvSpPr>
          <p:spPr bwMode="auto">
            <a:xfrm rot="2610238">
              <a:off x="2946401" y="12644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74" name="Line 130"/>
            <p:cNvSpPr>
              <a:spLocks noChangeShapeType="1"/>
            </p:cNvSpPr>
            <p:nvPr/>
          </p:nvSpPr>
          <p:spPr bwMode="auto">
            <a:xfrm rot="9031934" flipV="1">
              <a:off x="3962401"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grpSp>
      <p:grpSp>
        <p:nvGrpSpPr>
          <p:cNvPr id="3" name="Group 94"/>
          <p:cNvGrpSpPr>
            <a:grpSpLocks/>
          </p:cNvGrpSpPr>
          <p:nvPr/>
        </p:nvGrpSpPr>
        <p:grpSpPr bwMode="auto">
          <a:xfrm>
            <a:off x="2264996" y="2075656"/>
            <a:ext cx="4422775" cy="1809750"/>
            <a:chOff x="2077" y="986"/>
            <a:chExt cx="1482" cy="1140"/>
          </a:xfrm>
        </p:grpSpPr>
        <p:sp>
          <p:nvSpPr>
            <p:cNvPr id="390172" name="Line 28"/>
            <p:cNvSpPr>
              <a:spLocks noChangeShapeType="1"/>
            </p:cNvSpPr>
            <p:nvPr/>
          </p:nvSpPr>
          <p:spPr bwMode="auto">
            <a:xfrm>
              <a:off x="2077" y="1311"/>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3" name="Line 29"/>
            <p:cNvSpPr>
              <a:spLocks noChangeShapeType="1"/>
            </p:cNvSpPr>
            <p:nvPr/>
          </p:nvSpPr>
          <p:spPr bwMode="auto">
            <a:xfrm>
              <a:off x="2077" y="986"/>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4" name="Line 30"/>
            <p:cNvSpPr>
              <a:spLocks noChangeShapeType="1"/>
            </p:cNvSpPr>
            <p:nvPr/>
          </p:nvSpPr>
          <p:spPr bwMode="auto">
            <a:xfrm>
              <a:off x="2077" y="1067"/>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5" name="Line 31"/>
            <p:cNvSpPr>
              <a:spLocks noChangeShapeType="1"/>
            </p:cNvSpPr>
            <p:nvPr/>
          </p:nvSpPr>
          <p:spPr bwMode="auto">
            <a:xfrm>
              <a:off x="2077" y="1149"/>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6" name="Line 32"/>
            <p:cNvSpPr>
              <a:spLocks noChangeShapeType="1"/>
            </p:cNvSpPr>
            <p:nvPr/>
          </p:nvSpPr>
          <p:spPr bwMode="auto">
            <a:xfrm>
              <a:off x="2077" y="1230"/>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7" name="Line 33"/>
            <p:cNvSpPr>
              <a:spLocks noChangeShapeType="1"/>
            </p:cNvSpPr>
            <p:nvPr/>
          </p:nvSpPr>
          <p:spPr bwMode="auto">
            <a:xfrm>
              <a:off x="2077" y="1393"/>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8" name="Line 34"/>
            <p:cNvSpPr>
              <a:spLocks noChangeShapeType="1"/>
            </p:cNvSpPr>
            <p:nvPr/>
          </p:nvSpPr>
          <p:spPr bwMode="auto">
            <a:xfrm>
              <a:off x="2077" y="1474"/>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9" name="Line 35"/>
            <p:cNvSpPr>
              <a:spLocks noChangeShapeType="1"/>
            </p:cNvSpPr>
            <p:nvPr/>
          </p:nvSpPr>
          <p:spPr bwMode="auto">
            <a:xfrm>
              <a:off x="2077" y="1556"/>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0" name="Line 36"/>
            <p:cNvSpPr>
              <a:spLocks noChangeShapeType="1"/>
            </p:cNvSpPr>
            <p:nvPr/>
          </p:nvSpPr>
          <p:spPr bwMode="auto">
            <a:xfrm>
              <a:off x="2077" y="1637"/>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1" name="Line 37"/>
            <p:cNvSpPr>
              <a:spLocks noChangeShapeType="1"/>
            </p:cNvSpPr>
            <p:nvPr/>
          </p:nvSpPr>
          <p:spPr bwMode="auto">
            <a:xfrm>
              <a:off x="2077" y="1719"/>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2" name="Line 38"/>
            <p:cNvSpPr>
              <a:spLocks noChangeShapeType="1"/>
            </p:cNvSpPr>
            <p:nvPr/>
          </p:nvSpPr>
          <p:spPr bwMode="auto">
            <a:xfrm>
              <a:off x="2077" y="1800"/>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3" name="Line 39"/>
            <p:cNvSpPr>
              <a:spLocks noChangeShapeType="1"/>
            </p:cNvSpPr>
            <p:nvPr/>
          </p:nvSpPr>
          <p:spPr bwMode="auto">
            <a:xfrm>
              <a:off x="2077" y="1882"/>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4" name="Line 40"/>
            <p:cNvSpPr>
              <a:spLocks noChangeShapeType="1"/>
            </p:cNvSpPr>
            <p:nvPr/>
          </p:nvSpPr>
          <p:spPr bwMode="auto">
            <a:xfrm>
              <a:off x="2077" y="1963"/>
              <a:ext cx="1481"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90185" name="Line 41"/>
            <p:cNvSpPr>
              <a:spLocks noChangeShapeType="1"/>
            </p:cNvSpPr>
            <p:nvPr/>
          </p:nvSpPr>
          <p:spPr bwMode="auto">
            <a:xfrm>
              <a:off x="2077" y="2045"/>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6" name="Line 42"/>
            <p:cNvSpPr>
              <a:spLocks noChangeShapeType="1"/>
            </p:cNvSpPr>
            <p:nvPr/>
          </p:nvSpPr>
          <p:spPr bwMode="auto">
            <a:xfrm>
              <a:off x="2077" y="2126"/>
              <a:ext cx="1482"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grpSp>
      <p:sp>
        <p:nvSpPr>
          <p:cNvPr id="390233" name="Text Box 89"/>
          <p:cNvSpPr txBox="1">
            <a:spLocks noChangeArrowheads="1"/>
          </p:cNvSpPr>
          <p:nvPr/>
        </p:nvSpPr>
        <p:spPr bwMode="auto">
          <a:xfrm>
            <a:off x="1713658" y="1492263"/>
            <a:ext cx="853456" cy="307777"/>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1400" dirty="0">
                <a:solidFill>
                  <a:srgbClr val="000000"/>
                </a:solidFill>
                <a:latin typeface="AvantGarde Md BT" pitchFamily="34" charset="0"/>
                <a:sym typeface="Symbol" charset="2"/>
              </a:rPr>
              <a:t>Toggling</a:t>
            </a:r>
          </a:p>
        </p:txBody>
      </p:sp>
      <p:sp>
        <p:nvSpPr>
          <p:cNvPr id="390216" name="Text Box 72"/>
          <p:cNvSpPr txBox="1">
            <a:spLocks noChangeArrowheads="1"/>
          </p:cNvSpPr>
          <p:nvPr/>
        </p:nvSpPr>
        <p:spPr bwMode="auto">
          <a:xfrm>
            <a:off x="6467716" y="1492263"/>
            <a:ext cx="979755" cy="307777"/>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1400" dirty="0">
                <a:solidFill>
                  <a:srgbClr val="000000"/>
                </a:solidFill>
                <a:latin typeface="AvantGarde Md BT" pitchFamily="34" charset="0"/>
                <a:sym typeface="Symbol" charset="2"/>
              </a:rPr>
              <a:t>Scan shift</a:t>
            </a:r>
          </a:p>
        </p:txBody>
      </p:sp>
      <p:sp>
        <p:nvSpPr>
          <p:cNvPr id="390146" name="Rectangle 2"/>
          <p:cNvSpPr>
            <a:spLocks noGrp="1" noChangeArrowheads="1"/>
          </p:cNvSpPr>
          <p:nvPr>
            <p:ph type="title"/>
          </p:nvPr>
        </p:nvSpPr>
        <p:spPr/>
        <p:txBody>
          <a:bodyPr/>
          <a:lstStyle/>
          <a:p>
            <a:r>
              <a:rPr lang="en-GB"/>
              <a:t>EDT and scan fill</a:t>
            </a:r>
          </a:p>
        </p:txBody>
      </p:sp>
      <p:sp>
        <p:nvSpPr>
          <p:cNvPr id="390152" name="Freeform 8"/>
          <p:cNvSpPr>
            <a:spLocks/>
          </p:cNvSpPr>
          <p:nvPr/>
        </p:nvSpPr>
        <p:spPr bwMode="auto">
          <a:xfrm>
            <a:off x="1803033" y="1778794"/>
            <a:ext cx="5311775" cy="2528887"/>
          </a:xfrm>
          <a:custGeom>
            <a:avLst/>
            <a:gdLst/>
            <a:ahLst/>
            <a:cxnLst>
              <a:cxn ang="0">
                <a:pos x="0" y="0"/>
              </a:cxn>
              <a:cxn ang="0">
                <a:pos x="0" y="2097"/>
              </a:cxn>
              <a:cxn ang="0">
                <a:pos x="2310" y="2097"/>
              </a:cxn>
              <a:cxn ang="0">
                <a:pos x="2322" y="752"/>
              </a:cxn>
            </a:cxnLst>
            <a:rect l="0" t="0" r="r" b="b"/>
            <a:pathLst>
              <a:path w="2322" h="2097">
                <a:moveTo>
                  <a:pt x="0" y="0"/>
                </a:moveTo>
                <a:lnTo>
                  <a:pt x="0" y="2097"/>
                </a:lnTo>
                <a:lnTo>
                  <a:pt x="2310" y="2097"/>
                </a:lnTo>
                <a:lnTo>
                  <a:pt x="2322" y="752"/>
                </a:lnTo>
              </a:path>
            </a:pathLst>
          </a:custGeom>
          <a:noFill/>
          <a:ln w="9525">
            <a:solidFill>
              <a:schemeClr val="bg1"/>
            </a:solidFill>
            <a:round/>
            <a:headEnd/>
            <a:tailEnd/>
          </a:ln>
          <a:effectLst/>
        </p:spPr>
        <p:txBody>
          <a:bodyPr>
            <a:prstTxWarp prst="textNoShape">
              <a:avLst/>
            </a:prstTxWarp>
          </a:bodyPr>
          <a:lstStyle/>
          <a:p>
            <a:endParaRPr lang="en-US"/>
          </a:p>
        </p:txBody>
      </p:sp>
      <p:sp>
        <p:nvSpPr>
          <p:cNvPr id="390156" name="Freeform 12"/>
          <p:cNvSpPr>
            <a:spLocks/>
          </p:cNvSpPr>
          <p:nvPr/>
        </p:nvSpPr>
        <p:spPr bwMode="auto">
          <a:xfrm>
            <a:off x="6408916" y="2980532"/>
            <a:ext cx="955661" cy="1730728"/>
          </a:xfrm>
          <a:custGeom>
            <a:avLst/>
            <a:gdLst>
              <a:gd name="connsiteX0" fmla="*/ 548 w 857"/>
              <a:gd name="connsiteY0" fmla="*/ 9 h 1434"/>
              <a:gd name="connsiteX1" fmla="*/ 351 w 857"/>
              <a:gd name="connsiteY1" fmla="*/ 0 h 1434"/>
              <a:gd name="connsiteX2" fmla="*/ 857 w 857"/>
              <a:gd name="connsiteY2" fmla="*/ 9 h 1434"/>
              <a:gd name="connsiteX3" fmla="*/ 857 w 857"/>
              <a:gd name="connsiteY3" fmla="*/ 1434 h 1434"/>
              <a:gd name="connsiteX4" fmla="*/ 0 w 857"/>
              <a:gd name="connsiteY4" fmla="*/ 1434 h 1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 h="1434">
                <a:moveTo>
                  <a:pt x="548" y="9"/>
                </a:moveTo>
                <a:cubicBezTo>
                  <a:pt x="550" y="6"/>
                  <a:pt x="349" y="3"/>
                  <a:pt x="351" y="0"/>
                </a:cubicBezTo>
                <a:lnTo>
                  <a:pt x="857" y="9"/>
                </a:lnTo>
                <a:lnTo>
                  <a:pt x="857" y="1434"/>
                </a:lnTo>
                <a:lnTo>
                  <a:pt x="0" y="1434"/>
                </a:lnTo>
              </a:path>
            </a:pathLst>
          </a:custGeom>
          <a:noFill/>
          <a:ln w="82550" cap="flat" cmpd="sng">
            <a:solidFill>
              <a:srgbClr val="BFBFBF"/>
            </a:solidFill>
            <a:prstDash val="solid"/>
            <a:round/>
            <a:headEnd type="none" w="sm" len="sm"/>
            <a:tailEnd type="triangle" w="sm" len="sm"/>
          </a:ln>
          <a:effectLst>
            <a:outerShdw blurRad="50800" dist="38100" dir="2700000">
              <a:srgbClr val="000000">
                <a:alpha val="43000"/>
              </a:srgbClr>
            </a:outerShdw>
          </a:effectLst>
        </p:spPr>
        <p:txBody>
          <a:bodyPr wrap="none" anchor="ctr">
            <a:prstTxWarp prst="textNoShape">
              <a:avLst/>
            </a:prstTxWarp>
          </a:bodyPr>
          <a:lstStyle/>
          <a:p>
            <a:endParaRPr lang="en-US"/>
          </a:p>
        </p:txBody>
      </p:sp>
      <p:sp>
        <p:nvSpPr>
          <p:cNvPr id="390187" name="Line 43"/>
          <p:cNvSpPr>
            <a:spLocks noChangeShapeType="1"/>
          </p:cNvSpPr>
          <p:nvPr/>
        </p:nvSpPr>
        <p:spPr bwMode="auto">
          <a:xfrm>
            <a:off x="2366596" y="4013994"/>
            <a:ext cx="4181475" cy="0"/>
          </a:xfrm>
          <a:prstGeom prst="line">
            <a:avLst/>
          </a:prstGeom>
          <a:noFill/>
          <a:ln w="19050">
            <a:solidFill>
              <a:schemeClr val="bg1"/>
            </a:solidFill>
            <a:round/>
            <a:headEnd type="none" w="sm" len="sm"/>
            <a:tailEnd type="triangle" w="med" len="med"/>
          </a:ln>
          <a:effectLst/>
        </p:spPr>
        <p:txBody>
          <a:bodyPr wrap="none" anchor="ctr">
            <a:prstTxWarp prst="textNoShape">
              <a:avLst/>
            </a:prstTxWarp>
          </a:bodyPr>
          <a:lstStyle/>
          <a:p>
            <a:endParaRPr lang="en-US"/>
          </a:p>
        </p:txBody>
      </p:sp>
      <p:sp>
        <p:nvSpPr>
          <p:cNvPr id="390188" name="Freeform 44"/>
          <p:cNvSpPr>
            <a:spLocks/>
          </p:cNvSpPr>
          <p:nvPr/>
        </p:nvSpPr>
        <p:spPr bwMode="auto">
          <a:xfrm>
            <a:off x="1718361" y="2978772"/>
            <a:ext cx="1076325" cy="1363663"/>
          </a:xfrm>
          <a:custGeom>
            <a:avLst/>
            <a:gdLst/>
            <a:ahLst/>
            <a:cxnLst>
              <a:cxn ang="0">
                <a:pos x="817" y="1428"/>
              </a:cxn>
              <a:cxn ang="0">
                <a:pos x="0" y="1425"/>
              </a:cxn>
              <a:cxn ang="0">
                <a:pos x="0" y="0"/>
              </a:cxn>
              <a:cxn ang="0">
                <a:pos x="309" y="0"/>
              </a:cxn>
            </a:cxnLst>
            <a:rect l="0" t="0" r="r" b="b"/>
            <a:pathLst>
              <a:path w="817" h="1428">
                <a:moveTo>
                  <a:pt x="817" y="1428"/>
                </a:moveTo>
                <a:lnTo>
                  <a:pt x="0" y="1425"/>
                </a:lnTo>
                <a:lnTo>
                  <a:pt x="0" y="0"/>
                </a:lnTo>
                <a:lnTo>
                  <a:pt x="309" y="0"/>
                </a:lnTo>
              </a:path>
            </a:pathLst>
          </a:custGeom>
          <a:noFill/>
          <a:ln w="82550" cap="flat" cmpd="sng">
            <a:solidFill>
              <a:schemeClr val="bg1">
                <a:lumMod val="75000"/>
              </a:schemeClr>
            </a:solidFill>
            <a:prstDash val="solid"/>
            <a:round/>
            <a:headEnd type="none" w="sm" len="sm"/>
            <a:tailEnd type="triangle" w="sm" len="sm"/>
          </a:ln>
          <a:effectLst>
            <a:outerShdw blurRad="50800" dist="38100" dir="2700000">
              <a:srgbClr val="000000">
                <a:alpha val="43000"/>
              </a:srgbClr>
            </a:outerShdw>
          </a:effectLst>
        </p:spPr>
        <p:txBody>
          <a:bodyPr wrap="none" anchor="ctr">
            <a:prstTxWarp prst="textNoShape">
              <a:avLst/>
            </a:prstTxWarp>
          </a:bodyPr>
          <a:lstStyle/>
          <a:p>
            <a:endParaRPr lang="en-US"/>
          </a:p>
        </p:txBody>
      </p:sp>
      <p:sp>
        <p:nvSpPr>
          <p:cNvPr id="390198" name="Rectangle 54"/>
          <p:cNvSpPr>
            <a:spLocks noChangeArrowheads="1"/>
          </p:cNvSpPr>
          <p:nvPr/>
        </p:nvSpPr>
        <p:spPr bwMode="auto">
          <a:xfrm>
            <a:off x="683253" y="5240338"/>
            <a:ext cx="6454775" cy="1219200"/>
          </a:xfrm>
          <a:prstGeom prst="rect">
            <a:avLst/>
          </a:prstGeom>
          <a:noFill/>
          <a:ln w="9525">
            <a:noFill/>
            <a:miter lim="800000"/>
            <a:headEnd/>
            <a:tailEnd/>
          </a:ln>
          <a:effectLst/>
        </p:spPr>
        <p:txBody>
          <a:bodyPr>
            <a:prstTxWarp prst="textNoShape">
              <a:avLst/>
            </a:prstTxWarp>
          </a:bodyPr>
          <a:lstStyle/>
          <a:p>
            <a:pPr marL="357188" indent="-357188" algn="l">
              <a:lnSpc>
                <a:spcPct val="90000"/>
              </a:lnSpc>
              <a:spcBef>
                <a:spcPct val="20000"/>
              </a:spcBef>
              <a:buSzPct val="75000"/>
              <a:buFont typeface="Arial"/>
              <a:buChar char="•"/>
            </a:pPr>
            <a:r>
              <a:rPr lang="en-US" sz="2400" dirty="0">
                <a:solidFill>
                  <a:srgbClr val="000000"/>
                </a:solidFill>
                <a:latin typeface="AvantGarde Md BT" pitchFamily="34" charset="0"/>
              </a:rPr>
              <a:t>Typical scan fill – 50% toggling </a:t>
            </a:r>
          </a:p>
          <a:p>
            <a:pPr marL="357188" indent="-357188" algn="l">
              <a:lnSpc>
                <a:spcPct val="90000"/>
              </a:lnSpc>
              <a:spcBef>
                <a:spcPct val="20000"/>
              </a:spcBef>
              <a:buSzPct val="75000"/>
              <a:buFont typeface="Arial"/>
              <a:buChar char="•"/>
            </a:pPr>
            <a:r>
              <a:rPr lang="en-US" sz="2400" dirty="0">
                <a:solidFill>
                  <a:srgbClr val="000000"/>
                </a:solidFill>
                <a:latin typeface="AvantGarde Md BT" pitchFamily="34" charset="0"/>
              </a:rPr>
              <a:t>Low power decompression &lt; 15%</a:t>
            </a:r>
          </a:p>
          <a:p>
            <a:pPr marL="357188" indent="-357188" algn="l">
              <a:lnSpc>
                <a:spcPct val="90000"/>
              </a:lnSpc>
              <a:spcBef>
                <a:spcPct val="20000"/>
              </a:spcBef>
              <a:buSzPct val="75000"/>
              <a:buFont typeface="Arial"/>
              <a:buChar char="•"/>
            </a:pPr>
            <a:r>
              <a:rPr lang="en-US" sz="2400" dirty="0">
                <a:solidFill>
                  <a:srgbClr val="000000"/>
                </a:solidFill>
                <a:latin typeface="AvantGarde Md BT" pitchFamily="34" charset="0"/>
              </a:rPr>
              <a:t>Reduced switching and accelerated shift</a:t>
            </a:r>
          </a:p>
        </p:txBody>
      </p:sp>
      <p:grpSp>
        <p:nvGrpSpPr>
          <p:cNvPr id="5" name="Group 97"/>
          <p:cNvGrpSpPr>
            <a:grpSpLocks/>
          </p:cNvGrpSpPr>
          <p:nvPr/>
        </p:nvGrpSpPr>
        <p:grpSpPr bwMode="auto">
          <a:xfrm rot="5400000">
            <a:off x="3370263" y="1072476"/>
            <a:ext cx="82550" cy="1390650"/>
            <a:chOff x="744" y="1318"/>
            <a:chExt cx="52" cy="876"/>
          </a:xfrm>
        </p:grpSpPr>
        <p:sp>
          <p:nvSpPr>
            <p:cNvPr id="390229" name="AutoShape 85"/>
            <p:cNvSpPr>
              <a:spLocks noChangeArrowheads="1"/>
            </p:cNvSpPr>
            <p:nvPr/>
          </p:nvSpPr>
          <p:spPr bwMode="auto">
            <a:xfrm>
              <a:off x="744" y="1752"/>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000000"/>
            </a:solidFill>
            <a:ln w="3175">
              <a:noFill/>
              <a:miter lim="800000"/>
              <a:headEnd/>
              <a:tailEnd/>
            </a:ln>
            <a:effectLst>
              <a:outerShdw blurRad="38100" dist="12700" dir="16200000" algn="ctr" rotWithShape="0">
                <a:srgbClr val="000000">
                  <a:alpha val="74998"/>
                </a:srgbClr>
              </a:outerShdw>
            </a:effectLst>
          </p:spPr>
          <p:txBody>
            <a:bodyPr anchor="ctr">
              <a:prstTxWarp prst="textNoShape">
                <a:avLst/>
              </a:prstTxWarp>
              <a:spAutoFit/>
            </a:bodyPr>
            <a:lstStyle/>
            <a:p>
              <a:endParaRPr lang="en-US"/>
            </a:p>
          </p:txBody>
        </p:sp>
        <p:sp>
          <p:nvSpPr>
            <p:cNvPr id="390240" name="AutoShape 96"/>
            <p:cNvSpPr>
              <a:spLocks noChangeArrowheads="1"/>
            </p:cNvSpPr>
            <p:nvPr/>
          </p:nvSpPr>
          <p:spPr bwMode="auto">
            <a:xfrm flipV="1">
              <a:off x="744" y="1318"/>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175">
              <a:noFill/>
              <a:miter lim="800000"/>
              <a:headEnd/>
              <a:tailEnd/>
            </a:ln>
            <a:effectLst>
              <a:outerShdw blurRad="63500" dist="12700" dir="16200000" algn="ctr" rotWithShape="0">
                <a:srgbClr val="000000">
                  <a:alpha val="74998"/>
                </a:srgbClr>
              </a:outerShdw>
            </a:effectLst>
          </p:spPr>
          <p:txBody>
            <a:bodyPr anchor="ctr">
              <a:prstTxWarp prst="textNoShape">
                <a:avLst/>
              </a:prstTxWarp>
              <a:spAutoFit/>
            </a:bodyPr>
            <a:lstStyle/>
            <a:p>
              <a:endParaRPr lang="en-US"/>
            </a:p>
          </p:txBody>
        </p:sp>
      </p:grpSp>
      <p:grpSp>
        <p:nvGrpSpPr>
          <p:cNvPr id="7" name="Group 105"/>
          <p:cNvGrpSpPr>
            <a:grpSpLocks/>
          </p:cNvGrpSpPr>
          <p:nvPr/>
        </p:nvGrpSpPr>
        <p:grpSpPr bwMode="auto">
          <a:xfrm>
            <a:off x="3284538" y="1631764"/>
            <a:ext cx="244475" cy="244475"/>
            <a:chOff x="690" y="1683"/>
            <a:chExt cx="154" cy="154"/>
          </a:xfrm>
        </p:grpSpPr>
        <p:sp>
          <p:nvSpPr>
            <p:cNvPr id="390230" name="Oval 86"/>
            <p:cNvSpPr>
              <a:spLocks noChangeArrowheads="1"/>
            </p:cNvSpPr>
            <p:nvPr/>
          </p:nvSpPr>
          <p:spPr bwMode="auto">
            <a:xfrm>
              <a:off x="690" y="1683"/>
              <a:ext cx="154" cy="154"/>
            </a:xfrm>
            <a:prstGeom prst="ellipse">
              <a:avLst/>
            </a:prstGeom>
            <a:solidFill>
              <a:schemeClr val="bg1"/>
            </a:solidFill>
            <a:ln w="9525">
              <a:solidFill>
                <a:srgbClr val="000000"/>
              </a:solidFill>
              <a:round/>
              <a:headEnd/>
              <a:tailEnd/>
            </a:ln>
            <a:effectLst/>
          </p:spPr>
          <p:txBody>
            <a:bodyPr anchor="ctr">
              <a:prstTxWarp prst="textNoShape">
                <a:avLst/>
              </a:prstTxWarp>
              <a:spAutoFit/>
            </a:bodyPr>
            <a:lstStyle/>
            <a:p>
              <a:endParaRPr lang="en-US"/>
            </a:p>
          </p:txBody>
        </p:sp>
        <p:sp>
          <p:nvSpPr>
            <p:cNvPr id="390231" name="Oval 87"/>
            <p:cNvSpPr>
              <a:spLocks noChangeArrowheads="1"/>
            </p:cNvSpPr>
            <p:nvPr/>
          </p:nvSpPr>
          <p:spPr bwMode="auto">
            <a:xfrm>
              <a:off x="721" y="1714"/>
              <a:ext cx="93" cy="93"/>
            </a:xfrm>
            <a:prstGeom prst="ellipse">
              <a:avLst/>
            </a:prstGeom>
            <a:solidFill>
              <a:srgbClr val="000000"/>
            </a:solidFill>
            <a:ln w="28575">
              <a:noFill/>
              <a:round/>
              <a:headEnd/>
              <a:tailEnd/>
            </a:ln>
            <a:effectLst/>
          </p:spPr>
          <p:txBody>
            <a:bodyPr wrap="none" anchor="ctr">
              <a:prstTxWarp prst="textNoShape">
                <a:avLst/>
              </a:prstTxWarp>
              <a:spAutoFit/>
            </a:bodyPr>
            <a:lstStyle/>
            <a:p>
              <a:endParaRPr lang="en-US"/>
            </a:p>
          </p:txBody>
        </p:sp>
        <p:sp>
          <p:nvSpPr>
            <p:cNvPr id="390232" name="Oval 88"/>
            <p:cNvSpPr>
              <a:spLocks noChangeArrowheads="1"/>
            </p:cNvSpPr>
            <p:nvPr/>
          </p:nvSpPr>
          <p:spPr bwMode="auto">
            <a:xfrm>
              <a:off x="768" y="1758"/>
              <a:ext cx="31" cy="31"/>
            </a:xfrm>
            <a:prstGeom prst="ellipse">
              <a:avLst/>
            </a:prstGeom>
            <a:solidFill>
              <a:schemeClr val="tx1"/>
            </a:solidFill>
            <a:ln w="28575">
              <a:noFill/>
              <a:round/>
              <a:headEnd/>
              <a:tailEnd/>
            </a:ln>
            <a:effectLst/>
          </p:spPr>
          <p:txBody>
            <a:bodyPr anchor="ctr">
              <a:prstTxWarp prst="textNoShape">
                <a:avLst/>
              </a:prstTxWarp>
              <a:spAutoFit/>
            </a:bodyPr>
            <a:lstStyle/>
            <a:p>
              <a:endParaRPr lang="en-US"/>
            </a:p>
          </p:txBody>
        </p:sp>
      </p:grpSp>
      <p:sp>
        <p:nvSpPr>
          <p:cNvPr id="390254" name="Oval 110"/>
          <p:cNvSpPr>
            <a:spLocks noChangeArrowheads="1"/>
          </p:cNvSpPr>
          <p:nvPr/>
        </p:nvSpPr>
        <p:spPr bwMode="auto">
          <a:xfrm>
            <a:off x="3362326" y="1697831"/>
            <a:ext cx="36512" cy="36512"/>
          </a:xfrm>
          <a:prstGeom prst="ellipse">
            <a:avLst/>
          </a:prstGeom>
          <a:solidFill>
            <a:srgbClr val="C0C0C0"/>
          </a:solidFill>
          <a:ln w="9525">
            <a:noFill/>
            <a:round/>
            <a:headEnd/>
            <a:tailEnd/>
          </a:ln>
          <a:effectLst/>
        </p:spPr>
        <p:txBody>
          <a:bodyPr wrap="none" anchor="ctr">
            <a:prstTxWarp prst="textNoShape">
              <a:avLst/>
            </a:prstTxWarp>
          </a:bodyPr>
          <a:lstStyle/>
          <a:p>
            <a:endParaRPr lang="en-US"/>
          </a:p>
        </p:txBody>
      </p:sp>
      <p:sp>
        <p:nvSpPr>
          <p:cNvPr id="98" name="AutoShape 76"/>
          <p:cNvSpPr>
            <a:spLocks noChangeArrowheads="1"/>
          </p:cNvSpPr>
          <p:nvPr/>
        </p:nvSpPr>
        <p:spPr bwMode="auto">
          <a:xfrm>
            <a:off x="2743200" y="4189621"/>
            <a:ext cx="19621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54000"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Compressed stimuli</a:t>
            </a:r>
            <a:endParaRPr lang="en-US" sz="1200" kern="0" dirty="0">
              <a:solidFill>
                <a:srgbClr val="000000"/>
              </a:solidFill>
              <a:latin typeface="Arial"/>
            </a:endParaRPr>
          </a:p>
        </p:txBody>
      </p:sp>
      <p:sp>
        <p:nvSpPr>
          <p:cNvPr id="99" name="AutoShape 79"/>
          <p:cNvSpPr>
            <a:spLocks noChangeArrowheads="1"/>
          </p:cNvSpPr>
          <p:nvPr/>
        </p:nvSpPr>
        <p:spPr bwMode="auto">
          <a:xfrm>
            <a:off x="4164527" y="4563097"/>
            <a:ext cx="223202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64800"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Compacted responses</a:t>
            </a:r>
            <a:endParaRPr lang="en-US" sz="1200" kern="0" dirty="0">
              <a:solidFill>
                <a:srgbClr val="000000"/>
              </a:solidFill>
              <a:latin typeface="Arial"/>
            </a:endParaRPr>
          </a:p>
        </p:txBody>
      </p:sp>
      <p:sp>
        <p:nvSpPr>
          <p:cNvPr id="100" name="AutoShape 76"/>
          <p:cNvSpPr>
            <a:spLocks noChangeArrowheads="1"/>
          </p:cNvSpPr>
          <p:nvPr/>
        </p:nvSpPr>
        <p:spPr bwMode="auto">
          <a:xfrm rot="5400000" flipH="1">
            <a:off x="1240274" y="2809193"/>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
        <p:nvSpPr>
          <p:cNvPr id="101" name="AutoShape 81"/>
          <p:cNvSpPr>
            <a:spLocks noChangeArrowheads="1"/>
          </p:cNvSpPr>
          <p:nvPr/>
        </p:nvSpPr>
        <p:spPr bwMode="auto">
          <a:xfrm rot="5400000" flipH="1">
            <a:off x="5647959" y="2809192"/>
            <a:ext cx="2160587"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grpSp>
        <p:nvGrpSpPr>
          <p:cNvPr id="119" name="Group 118"/>
          <p:cNvGrpSpPr/>
          <p:nvPr/>
        </p:nvGrpSpPr>
        <p:grpSpPr>
          <a:xfrm>
            <a:off x="2743200" y="2075656"/>
            <a:ext cx="3616325" cy="1807812"/>
            <a:chOff x="2892792" y="1209675"/>
            <a:chExt cx="3616325" cy="1807812"/>
          </a:xfrm>
        </p:grpSpPr>
        <p:cxnSp>
          <p:nvCxnSpPr>
            <p:cNvPr id="103" name="Straight Connector 102"/>
            <p:cNvCxnSpPr/>
            <p:nvPr/>
          </p:nvCxnSpPr>
          <p:spPr>
            <a:xfrm>
              <a:off x="2892792" y="1209675"/>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a:off x="2892792" y="1338691"/>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a:off x="2892792" y="1467707"/>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a:off x="2892792" y="1596723"/>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a:off x="2892792" y="1725739"/>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a:off x="2892792" y="1854755"/>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p:cNvCxnSpPr/>
            <p:nvPr/>
          </p:nvCxnSpPr>
          <p:spPr>
            <a:xfrm>
              <a:off x="2892792" y="1983771"/>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a:xfrm>
              <a:off x="2892792" y="2112787"/>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2892792" y="2241803"/>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a:off x="2892792" y="2370819"/>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a:off x="2892792" y="2499835"/>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2892792" y="2628851"/>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p:nvPr/>
          </p:nvCxnSpPr>
          <p:spPr>
            <a:xfrm>
              <a:off x="2892792" y="2757867"/>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2892792" y="2886883"/>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a:off x="2892792" y="3015899"/>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88" name="Group 87"/>
          <p:cNvGrpSpPr/>
          <p:nvPr/>
        </p:nvGrpSpPr>
        <p:grpSpPr>
          <a:xfrm>
            <a:off x="5019675" y="1112831"/>
            <a:ext cx="1339850" cy="708026"/>
            <a:chOff x="2743201" y="1070768"/>
            <a:chExt cx="1339850" cy="708026"/>
          </a:xfrm>
        </p:grpSpPr>
        <p:sp>
          <p:nvSpPr>
            <p:cNvPr id="89" name="Arc 120"/>
            <p:cNvSpPr>
              <a:spLocks/>
            </p:cNvSpPr>
            <p:nvPr/>
          </p:nvSpPr>
          <p:spPr bwMode="auto">
            <a:xfrm rot="5400000" flipH="1">
              <a:off x="3077369" y="773113"/>
              <a:ext cx="671513" cy="1339850"/>
            </a:xfrm>
            <a:custGeom>
              <a:avLst/>
              <a:gdLst>
                <a:gd name="G0" fmla="+- 0 0 0"/>
                <a:gd name="G1" fmla="+- 21591 0 0"/>
                <a:gd name="G2" fmla="+- 21600 0 0"/>
                <a:gd name="T0" fmla="*/ 613 w 21600"/>
                <a:gd name="T1" fmla="*/ 0 h 43177"/>
                <a:gd name="T2" fmla="*/ 786 w 21600"/>
                <a:gd name="T3" fmla="*/ 43177 h 43177"/>
                <a:gd name="T4" fmla="*/ 0 w 21600"/>
                <a:gd name="T5" fmla="*/ 21591 h 43177"/>
              </a:gdLst>
              <a:ahLst/>
              <a:cxnLst>
                <a:cxn ang="0">
                  <a:pos x="T0" y="T1"/>
                </a:cxn>
                <a:cxn ang="0">
                  <a:pos x="T2" y="T3"/>
                </a:cxn>
                <a:cxn ang="0">
                  <a:pos x="T4" y="T5"/>
                </a:cxn>
              </a:cxnLst>
              <a:rect l="0" t="0" r="r" b="b"/>
              <a:pathLst>
                <a:path w="21600" h="43177" fill="none" extrusionOk="0">
                  <a:moveTo>
                    <a:pt x="613" y="-1"/>
                  </a:moveTo>
                  <a:cubicBezTo>
                    <a:pt x="12298" y="331"/>
                    <a:pt x="21600" y="9900"/>
                    <a:pt x="21600" y="21591"/>
                  </a:cubicBezTo>
                  <a:cubicBezTo>
                    <a:pt x="21600" y="33214"/>
                    <a:pt x="12401" y="42753"/>
                    <a:pt x="785" y="43176"/>
                  </a:cubicBezTo>
                </a:path>
                <a:path w="21600" h="43177" stroke="0" extrusionOk="0">
                  <a:moveTo>
                    <a:pt x="613" y="-1"/>
                  </a:moveTo>
                  <a:cubicBezTo>
                    <a:pt x="12298" y="331"/>
                    <a:pt x="21600" y="9900"/>
                    <a:pt x="21600" y="21591"/>
                  </a:cubicBezTo>
                  <a:cubicBezTo>
                    <a:pt x="21600" y="33214"/>
                    <a:pt x="12401" y="42753"/>
                    <a:pt x="785" y="43176"/>
                  </a:cubicBezTo>
                  <a:lnTo>
                    <a:pt x="0" y="21591"/>
                  </a:lnTo>
                  <a:close/>
                </a:path>
              </a:pathLst>
            </a:custGeom>
            <a:solidFill>
              <a:srgbClr val="FFFFFF"/>
            </a:solidFill>
            <a:ln w="12700">
              <a:solidFill>
                <a:srgbClr val="000000"/>
              </a:solidFill>
              <a:round/>
              <a:headEnd/>
              <a:tailEnd/>
            </a:ln>
            <a:effectLst/>
          </p:spPr>
          <p:txBody>
            <a:bodyPr anchor="ctr">
              <a:prstTxWarp prst="textNoShape">
                <a:avLst/>
              </a:prstTxWarp>
              <a:spAutoFit/>
            </a:bodyPr>
            <a:lstStyle/>
            <a:p>
              <a:endParaRPr lang="en-US"/>
            </a:p>
          </p:txBody>
        </p:sp>
        <p:sp>
          <p:nvSpPr>
            <p:cNvPr id="90" name="Line 121"/>
            <p:cNvSpPr>
              <a:spLocks noChangeShapeType="1"/>
            </p:cNvSpPr>
            <p:nvPr/>
          </p:nvSpPr>
          <p:spPr bwMode="auto">
            <a:xfrm rot="5400000">
              <a:off x="3359944" y="1122362"/>
              <a:ext cx="103188" cy="0"/>
            </a:xfrm>
            <a:prstGeom prst="line">
              <a:avLst/>
            </a:prstGeom>
            <a:noFill/>
            <a:ln w="38100" cmpd="dbl">
              <a:solidFill>
                <a:srgbClr val="000000"/>
              </a:solidFill>
              <a:round/>
              <a:headEnd/>
              <a:tailEnd/>
            </a:ln>
            <a:effectLst/>
          </p:spPr>
          <p:txBody>
            <a:bodyPr>
              <a:prstTxWarp prst="textNoShape">
                <a:avLst/>
              </a:prstTxWarp>
              <a:spAutoFit/>
            </a:bodyPr>
            <a:lstStyle/>
            <a:p>
              <a:endParaRPr lang="en-US"/>
            </a:p>
          </p:txBody>
        </p:sp>
        <p:sp>
          <p:nvSpPr>
            <p:cNvPr id="91" name="Line 122"/>
            <p:cNvSpPr>
              <a:spLocks noChangeShapeType="1"/>
            </p:cNvSpPr>
            <p:nvPr/>
          </p:nvSpPr>
          <p:spPr bwMode="auto">
            <a:xfrm rot="17761099" flipV="1">
              <a:off x="3614738" y="114855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92" name="Line 123"/>
            <p:cNvSpPr>
              <a:spLocks noChangeShapeType="1"/>
            </p:cNvSpPr>
            <p:nvPr/>
          </p:nvSpPr>
          <p:spPr bwMode="auto">
            <a:xfrm rot="14638901">
              <a:off x="3151188" y="11501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94" name="Arc 125"/>
            <p:cNvSpPr>
              <a:spLocks/>
            </p:cNvSpPr>
            <p:nvPr/>
          </p:nvSpPr>
          <p:spPr bwMode="auto">
            <a:xfrm rot="5400000" flipH="1">
              <a:off x="3472657" y="1211263"/>
              <a:ext cx="468313" cy="660400"/>
            </a:xfrm>
            <a:custGeom>
              <a:avLst/>
              <a:gdLst>
                <a:gd name="G0" fmla="+- 0 0 0"/>
                <a:gd name="G1" fmla="+- 21587 0 0"/>
                <a:gd name="G2" fmla="+- 21600 0 0"/>
                <a:gd name="T0" fmla="*/ 755 w 15998"/>
                <a:gd name="T1" fmla="*/ 0 h 21587"/>
                <a:gd name="T2" fmla="*/ 15998 w 15998"/>
                <a:gd name="T3" fmla="*/ 7074 h 21587"/>
                <a:gd name="T4" fmla="*/ 0 w 15998"/>
                <a:gd name="T5" fmla="*/ 21587 h 21587"/>
              </a:gdLst>
              <a:ahLst/>
              <a:cxnLst>
                <a:cxn ang="0">
                  <a:pos x="T0" y="T1"/>
                </a:cxn>
                <a:cxn ang="0">
                  <a:pos x="T2" y="T3"/>
                </a:cxn>
                <a:cxn ang="0">
                  <a:pos x="T4" y="T5"/>
                </a:cxn>
              </a:cxnLst>
              <a:rect l="0" t="0" r="r" b="b"/>
              <a:pathLst>
                <a:path w="15998" h="21587" fill="none" extrusionOk="0">
                  <a:moveTo>
                    <a:pt x="754" y="0"/>
                  </a:moveTo>
                  <a:cubicBezTo>
                    <a:pt x="6582" y="204"/>
                    <a:pt x="12080" y="2755"/>
                    <a:pt x="15997" y="7074"/>
                  </a:cubicBezTo>
                </a:path>
                <a:path w="15998" h="21587" stroke="0" extrusionOk="0">
                  <a:moveTo>
                    <a:pt x="754" y="0"/>
                  </a:moveTo>
                  <a:cubicBezTo>
                    <a:pt x="6582" y="204"/>
                    <a:pt x="12080" y="2755"/>
                    <a:pt x="15997" y="7074"/>
                  </a:cubicBezTo>
                  <a:lnTo>
                    <a:pt x="0" y="21587"/>
                  </a:lnTo>
                  <a:close/>
                </a:path>
              </a:pathLst>
            </a:custGeom>
            <a:noFill/>
            <a:ln w="76200">
              <a:solidFill>
                <a:srgbClr val="FF3300"/>
              </a:solidFill>
              <a:round/>
              <a:headEnd/>
              <a:tailEnd/>
            </a:ln>
            <a:effectLst/>
          </p:spPr>
          <p:txBody>
            <a:bodyPr anchor="ctr">
              <a:prstTxWarp prst="textNoShape">
                <a:avLst/>
              </a:prstTxWarp>
              <a:spAutoFit/>
            </a:bodyPr>
            <a:lstStyle/>
            <a:p>
              <a:endParaRPr lang="en-US"/>
            </a:p>
          </p:txBody>
        </p:sp>
        <p:sp>
          <p:nvSpPr>
            <p:cNvPr id="95" name="Arc 126"/>
            <p:cNvSpPr>
              <a:spLocks/>
            </p:cNvSpPr>
            <p:nvPr/>
          </p:nvSpPr>
          <p:spPr bwMode="auto">
            <a:xfrm rot="5400000" flipH="1" flipV="1">
              <a:off x="2886869" y="1208088"/>
              <a:ext cx="468313" cy="660400"/>
            </a:xfrm>
            <a:custGeom>
              <a:avLst/>
              <a:gdLst>
                <a:gd name="G0" fmla="+- 0 0 0"/>
                <a:gd name="G1" fmla="+- 21590 0 0"/>
                <a:gd name="G2" fmla="+- 21600 0 0"/>
                <a:gd name="T0" fmla="*/ 650 w 15998"/>
                <a:gd name="T1" fmla="*/ 0 h 21590"/>
                <a:gd name="T2" fmla="*/ 15998 w 15998"/>
                <a:gd name="T3" fmla="*/ 7077 h 21590"/>
                <a:gd name="T4" fmla="*/ 0 w 15998"/>
                <a:gd name="T5" fmla="*/ 21590 h 21590"/>
              </a:gdLst>
              <a:ahLst/>
              <a:cxnLst>
                <a:cxn ang="0">
                  <a:pos x="T0" y="T1"/>
                </a:cxn>
                <a:cxn ang="0">
                  <a:pos x="T2" y="T3"/>
                </a:cxn>
                <a:cxn ang="0">
                  <a:pos x="T4" y="T5"/>
                </a:cxn>
              </a:cxnLst>
              <a:rect l="0" t="0" r="r" b="b"/>
              <a:pathLst>
                <a:path w="15998" h="21590" fill="none" extrusionOk="0">
                  <a:moveTo>
                    <a:pt x="650" y="-1"/>
                  </a:moveTo>
                  <a:cubicBezTo>
                    <a:pt x="6514" y="176"/>
                    <a:pt x="12055" y="2731"/>
                    <a:pt x="15997" y="7077"/>
                  </a:cubicBezTo>
                </a:path>
                <a:path w="15998" h="21590" stroke="0" extrusionOk="0">
                  <a:moveTo>
                    <a:pt x="650" y="-1"/>
                  </a:moveTo>
                  <a:cubicBezTo>
                    <a:pt x="6514" y="176"/>
                    <a:pt x="12055" y="2731"/>
                    <a:pt x="15997" y="7077"/>
                  </a:cubicBezTo>
                  <a:lnTo>
                    <a:pt x="0" y="21590"/>
                  </a:lnTo>
                  <a:close/>
                </a:path>
              </a:pathLst>
            </a:custGeom>
            <a:noFill/>
            <a:ln w="76200">
              <a:solidFill>
                <a:srgbClr val="3399FF"/>
              </a:solidFill>
              <a:round/>
              <a:headEnd/>
              <a:tailEnd/>
            </a:ln>
            <a:effectLst/>
          </p:spPr>
          <p:txBody>
            <a:bodyPr anchor="ctr">
              <a:prstTxWarp prst="textNoShape">
                <a:avLst/>
              </a:prstTxWarp>
              <a:spAutoFit/>
            </a:bodyPr>
            <a:lstStyle/>
            <a:p>
              <a:endParaRPr lang="en-US"/>
            </a:p>
          </p:txBody>
        </p:sp>
        <p:sp>
          <p:nvSpPr>
            <p:cNvPr id="97" name="Line 127"/>
            <p:cNvSpPr>
              <a:spLocks noChangeShapeType="1"/>
            </p:cNvSpPr>
            <p:nvPr/>
          </p:nvSpPr>
          <p:spPr bwMode="auto">
            <a:xfrm rot="1768066">
              <a:off x="2778126"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102" name="Line 128"/>
            <p:cNvSpPr>
              <a:spLocks noChangeShapeType="1"/>
            </p:cNvSpPr>
            <p:nvPr/>
          </p:nvSpPr>
          <p:spPr bwMode="auto">
            <a:xfrm rot="8189762" flipV="1">
              <a:off x="3802063" y="1266031"/>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104" name="Line 129"/>
            <p:cNvSpPr>
              <a:spLocks noChangeShapeType="1"/>
            </p:cNvSpPr>
            <p:nvPr/>
          </p:nvSpPr>
          <p:spPr bwMode="auto">
            <a:xfrm rot="2610238">
              <a:off x="2946401" y="12644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120" name="Line 130"/>
            <p:cNvSpPr>
              <a:spLocks noChangeShapeType="1"/>
            </p:cNvSpPr>
            <p:nvPr/>
          </p:nvSpPr>
          <p:spPr bwMode="auto">
            <a:xfrm rot="9031934" flipV="1">
              <a:off x="3962401"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grpSp>
      <p:sp>
        <p:nvSpPr>
          <p:cNvPr id="390206" name="Text Box 62"/>
          <p:cNvSpPr txBox="1">
            <a:spLocks noChangeArrowheads="1"/>
          </p:cNvSpPr>
          <p:nvPr/>
        </p:nvSpPr>
        <p:spPr bwMode="auto">
          <a:xfrm flipH="1">
            <a:off x="5445411" y="1271030"/>
            <a:ext cx="514350" cy="304800"/>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1400" dirty="0">
                <a:solidFill>
                  <a:srgbClr val="000000"/>
                </a:solidFill>
                <a:latin typeface="AvantGarde Md BT" pitchFamily="34" charset="0"/>
                <a:sym typeface="Symbol" charset="2"/>
              </a:rPr>
              <a:t>MHz</a:t>
            </a:r>
          </a:p>
        </p:txBody>
      </p:sp>
      <p:grpSp>
        <p:nvGrpSpPr>
          <p:cNvPr id="125" name="Group 74"/>
          <p:cNvGrpSpPr>
            <a:grpSpLocks/>
          </p:cNvGrpSpPr>
          <p:nvPr/>
        </p:nvGrpSpPr>
        <p:grpSpPr bwMode="auto">
          <a:xfrm rot="5400000">
            <a:off x="5646737" y="1072476"/>
            <a:ext cx="82550" cy="1390650"/>
            <a:chOff x="744" y="1318"/>
            <a:chExt cx="52" cy="876"/>
          </a:xfrm>
        </p:grpSpPr>
        <p:sp>
          <p:nvSpPr>
            <p:cNvPr id="126" name="AutoShape 75"/>
            <p:cNvSpPr>
              <a:spLocks noChangeArrowheads="1"/>
            </p:cNvSpPr>
            <p:nvPr/>
          </p:nvSpPr>
          <p:spPr bwMode="auto">
            <a:xfrm>
              <a:off x="744" y="1752"/>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tx1"/>
            </a:solidFill>
            <a:ln w="3175">
              <a:noFill/>
              <a:miter lim="800000"/>
              <a:headEnd/>
              <a:tailEnd/>
            </a:ln>
            <a:effectLst>
              <a:outerShdw blurRad="38100" dist="12700" dir="16200000" algn="ctr" rotWithShape="0">
                <a:srgbClr val="000000">
                  <a:alpha val="74998"/>
                </a:srgbClr>
              </a:outerShdw>
            </a:effectLst>
          </p:spPr>
          <p:txBody>
            <a:bodyPr anchor="ctr">
              <a:prstTxWarp prst="textNoShape">
                <a:avLst/>
              </a:prstTxWarp>
              <a:spAutoFit/>
            </a:bodyPr>
            <a:lstStyle/>
            <a:p>
              <a:endParaRPr lang="en-US"/>
            </a:p>
          </p:txBody>
        </p:sp>
        <p:sp>
          <p:nvSpPr>
            <p:cNvPr id="127" name="AutoShape 76"/>
            <p:cNvSpPr>
              <a:spLocks noChangeArrowheads="1"/>
            </p:cNvSpPr>
            <p:nvPr/>
          </p:nvSpPr>
          <p:spPr bwMode="auto">
            <a:xfrm flipV="1">
              <a:off x="744" y="1318"/>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175">
              <a:noFill/>
              <a:miter lim="800000"/>
              <a:headEnd/>
              <a:tailEnd/>
            </a:ln>
            <a:effectLst>
              <a:outerShdw blurRad="63500" dist="12700" dir="16200000" algn="ctr" rotWithShape="0">
                <a:srgbClr val="000000">
                  <a:alpha val="74998"/>
                </a:srgbClr>
              </a:outerShdw>
            </a:effectLst>
          </p:spPr>
          <p:txBody>
            <a:bodyPr anchor="ctr">
              <a:prstTxWarp prst="textNoShape">
                <a:avLst/>
              </a:prstTxWarp>
              <a:spAutoFit/>
            </a:bodyPr>
            <a:lstStyle/>
            <a:p>
              <a:endParaRPr lang="en-US"/>
            </a:p>
          </p:txBody>
        </p:sp>
      </p:grpSp>
      <p:grpSp>
        <p:nvGrpSpPr>
          <p:cNvPr id="128" name="Group 127"/>
          <p:cNvGrpSpPr/>
          <p:nvPr/>
        </p:nvGrpSpPr>
        <p:grpSpPr>
          <a:xfrm>
            <a:off x="5559424" y="1631764"/>
            <a:ext cx="244475" cy="244475"/>
            <a:chOff x="7869226" y="5665788"/>
            <a:chExt cx="244475" cy="244475"/>
          </a:xfrm>
        </p:grpSpPr>
        <p:grpSp>
          <p:nvGrpSpPr>
            <p:cNvPr id="8" name="Group 102"/>
            <p:cNvGrpSpPr>
              <a:grpSpLocks/>
            </p:cNvGrpSpPr>
            <p:nvPr/>
          </p:nvGrpSpPr>
          <p:grpSpPr bwMode="auto">
            <a:xfrm>
              <a:off x="7869226" y="5665788"/>
              <a:ext cx="244475" cy="244475"/>
              <a:chOff x="4954" y="1734"/>
              <a:chExt cx="154" cy="154"/>
            </a:xfrm>
          </p:grpSpPr>
          <p:sp>
            <p:nvSpPr>
              <p:cNvPr id="390213" name="Oval 69"/>
              <p:cNvSpPr>
                <a:spLocks noChangeArrowheads="1"/>
              </p:cNvSpPr>
              <p:nvPr/>
            </p:nvSpPr>
            <p:spPr bwMode="auto">
              <a:xfrm flipH="1">
                <a:off x="4954" y="1734"/>
                <a:ext cx="154" cy="154"/>
              </a:xfrm>
              <a:prstGeom prst="ellipse">
                <a:avLst/>
              </a:prstGeom>
              <a:solidFill>
                <a:schemeClr val="bg1"/>
              </a:solidFill>
              <a:ln w="9525">
                <a:solidFill>
                  <a:srgbClr val="000000"/>
                </a:solidFill>
                <a:round/>
                <a:headEnd/>
                <a:tailEnd/>
              </a:ln>
              <a:effectLst/>
            </p:spPr>
            <p:txBody>
              <a:bodyPr anchor="ctr">
                <a:prstTxWarp prst="textNoShape">
                  <a:avLst/>
                </a:prstTxWarp>
                <a:spAutoFit/>
              </a:bodyPr>
              <a:lstStyle/>
              <a:p>
                <a:endParaRPr lang="en-US"/>
              </a:p>
            </p:txBody>
          </p:sp>
          <p:sp>
            <p:nvSpPr>
              <p:cNvPr id="390214" name="Oval 70"/>
              <p:cNvSpPr>
                <a:spLocks noChangeArrowheads="1"/>
              </p:cNvSpPr>
              <p:nvPr/>
            </p:nvSpPr>
            <p:spPr bwMode="auto">
              <a:xfrm flipH="1">
                <a:off x="4984" y="1765"/>
                <a:ext cx="93" cy="93"/>
              </a:xfrm>
              <a:prstGeom prst="ellipse">
                <a:avLst/>
              </a:prstGeom>
              <a:solidFill>
                <a:srgbClr val="000000"/>
              </a:solidFill>
              <a:ln w="28575">
                <a:noFill/>
                <a:round/>
                <a:headEnd/>
                <a:tailEnd/>
              </a:ln>
              <a:effectLst/>
            </p:spPr>
            <p:txBody>
              <a:bodyPr wrap="none" anchor="ctr">
                <a:prstTxWarp prst="textNoShape">
                  <a:avLst/>
                </a:prstTxWarp>
                <a:spAutoFit/>
              </a:bodyPr>
              <a:lstStyle/>
              <a:p>
                <a:endParaRPr lang="en-US"/>
              </a:p>
            </p:txBody>
          </p:sp>
          <p:sp>
            <p:nvSpPr>
              <p:cNvPr id="390215" name="Oval 71"/>
              <p:cNvSpPr>
                <a:spLocks noChangeArrowheads="1"/>
              </p:cNvSpPr>
              <p:nvPr/>
            </p:nvSpPr>
            <p:spPr bwMode="auto">
              <a:xfrm flipH="1">
                <a:off x="4999" y="1809"/>
                <a:ext cx="31" cy="31"/>
              </a:xfrm>
              <a:prstGeom prst="ellipse">
                <a:avLst/>
              </a:prstGeom>
              <a:solidFill>
                <a:schemeClr val="tx1"/>
              </a:solidFill>
              <a:ln w="28575">
                <a:noFill/>
                <a:round/>
                <a:headEnd/>
                <a:tailEnd/>
              </a:ln>
              <a:effectLst/>
            </p:spPr>
            <p:txBody>
              <a:bodyPr anchor="ctr">
                <a:prstTxWarp prst="textNoShape">
                  <a:avLst/>
                </a:prstTxWarp>
                <a:spAutoFit/>
              </a:bodyPr>
              <a:lstStyle/>
              <a:p>
                <a:endParaRPr lang="en-US"/>
              </a:p>
            </p:txBody>
          </p:sp>
        </p:grpSp>
        <p:sp>
          <p:nvSpPr>
            <p:cNvPr id="390256" name="Oval 112"/>
            <p:cNvSpPr>
              <a:spLocks noChangeArrowheads="1"/>
            </p:cNvSpPr>
            <p:nvPr/>
          </p:nvSpPr>
          <p:spPr bwMode="auto">
            <a:xfrm>
              <a:off x="8012101" y="5745163"/>
              <a:ext cx="36513" cy="36513"/>
            </a:xfrm>
            <a:prstGeom prst="ellipse">
              <a:avLst/>
            </a:prstGeom>
            <a:solidFill>
              <a:srgbClr val="C0C0C0"/>
            </a:solidFill>
            <a:ln w="9525">
              <a:noFill/>
              <a:round/>
              <a:headEnd/>
              <a:tailEnd/>
            </a:ln>
            <a:effectLst/>
          </p:spPr>
          <p:txBody>
            <a:bodyPr wrap="none" anchor="ctr">
              <a:prstTxWarp prst="textNoShape">
                <a:avLst/>
              </a:prstTxWarp>
            </a:bodyPr>
            <a:lstStyle/>
            <a:p>
              <a:endParaRPr lang="en-US"/>
            </a:p>
          </p:txBody>
        </p:sp>
      </p:grpSp>
      <p:grpSp>
        <p:nvGrpSpPr>
          <p:cNvPr id="123" name="Group 122"/>
          <p:cNvGrpSpPr/>
          <p:nvPr/>
        </p:nvGrpSpPr>
        <p:grpSpPr>
          <a:xfrm>
            <a:off x="2750608" y="2006768"/>
            <a:ext cx="3616325" cy="1982788"/>
            <a:chOff x="2750608" y="2006768"/>
            <a:chExt cx="3616325" cy="1982788"/>
          </a:xfrm>
        </p:grpSpPr>
        <p:pic>
          <p:nvPicPr>
            <p:cNvPr id="93" name="Picture 113" descr="100-random-time-state-24bit-x"/>
            <p:cNvPicPr>
              <a:picLocks noChangeAspect="1" noChangeArrowheads="1"/>
            </p:cNvPicPr>
            <p:nvPr/>
          </p:nvPicPr>
          <p:blipFill>
            <a:blip r:embed="rId3">
              <a:clrChange>
                <a:clrFrom>
                  <a:srgbClr val="003063"/>
                </a:clrFrom>
                <a:clrTo>
                  <a:srgbClr val="003063">
                    <a:alpha val="0"/>
                  </a:srgbClr>
                </a:clrTo>
              </a:clrChange>
              <a:grayscl/>
              <a:biLevel thresh="50000"/>
            </a:blip>
            <a:srcRect t="1331" r="923"/>
            <a:stretch>
              <a:fillRect/>
            </a:stretch>
          </p:blipFill>
          <p:spPr bwMode="auto">
            <a:xfrm>
              <a:off x="2750608" y="2006768"/>
              <a:ext cx="3616325" cy="1982788"/>
            </a:xfrm>
            <a:prstGeom prst="rect">
              <a:avLst/>
            </a:prstGeom>
            <a:noFill/>
          </p:spPr>
        </p:pic>
        <p:cxnSp>
          <p:nvCxnSpPr>
            <p:cNvPr id="122" name="Straight Connector 121"/>
            <p:cNvCxnSpPr/>
            <p:nvPr/>
          </p:nvCxnSpPr>
          <p:spPr>
            <a:xfrm>
              <a:off x="2750608" y="3964661"/>
              <a:ext cx="3608917" cy="1588"/>
            </a:xfrm>
            <a:prstGeom prst="line">
              <a:avLst/>
            </a:prstGeom>
            <a:ln w="53975"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0"/>
                                        <p:tgtEl>
                                          <p:spTgt spid="123"/>
                                        </p:tgtEl>
                                      </p:cBhvr>
                                    </p:animEffect>
                                  </p:childTnLst>
                                </p:cTn>
                              </p:par>
                              <p:par>
                                <p:cTn id="8" presetID="8" presetClass="emph" presetSubtype="0" fill="hold" nodeType="withEffect">
                                  <p:stCondLst>
                                    <p:cond delay="0"/>
                                  </p:stCondLst>
                                  <p:childTnLst>
                                    <p:animRot by="9600000">
                                      <p:cBhvr>
                                        <p:cTn id="9" dur="5000" fill="hold"/>
                                        <p:tgtEl>
                                          <p:spTgt spid="5"/>
                                        </p:tgtEl>
                                        <p:attrNameLst>
                                          <p:attrName>r</p:attrName>
                                        </p:attrNameLst>
                                      </p:cBhvr>
                                    </p:animRot>
                                  </p:childTnLst>
                                </p:cTn>
                              </p:par>
                              <p:par>
                                <p:cTn id="10" presetID="8" presetClass="emph" presetSubtype="0" fill="hold" nodeType="withEffect">
                                  <p:stCondLst>
                                    <p:cond delay="0"/>
                                  </p:stCondLst>
                                  <p:childTnLst>
                                    <p:animRot by="1800000">
                                      <p:cBhvr>
                                        <p:cTn id="11" dur="5000" fill="hold"/>
                                        <p:tgtEl>
                                          <p:spTgt spid="1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6"/>
          <p:cNvGrpSpPr/>
          <p:nvPr/>
        </p:nvGrpSpPr>
        <p:grpSpPr>
          <a:xfrm>
            <a:off x="2743201" y="1112831"/>
            <a:ext cx="1339850" cy="708026"/>
            <a:chOff x="2743201" y="1070768"/>
            <a:chExt cx="1339850" cy="708026"/>
          </a:xfrm>
        </p:grpSpPr>
        <p:sp>
          <p:nvSpPr>
            <p:cNvPr id="390264" name="Arc 120"/>
            <p:cNvSpPr>
              <a:spLocks/>
            </p:cNvSpPr>
            <p:nvPr/>
          </p:nvSpPr>
          <p:spPr bwMode="auto">
            <a:xfrm rot="5400000" flipH="1">
              <a:off x="3077369" y="773113"/>
              <a:ext cx="671513" cy="1339850"/>
            </a:xfrm>
            <a:custGeom>
              <a:avLst/>
              <a:gdLst>
                <a:gd name="G0" fmla="+- 0 0 0"/>
                <a:gd name="G1" fmla="+- 21591 0 0"/>
                <a:gd name="G2" fmla="+- 21600 0 0"/>
                <a:gd name="T0" fmla="*/ 613 w 21600"/>
                <a:gd name="T1" fmla="*/ 0 h 43177"/>
                <a:gd name="T2" fmla="*/ 786 w 21600"/>
                <a:gd name="T3" fmla="*/ 43177 h 43177"/>
                <a:gd name="T4" fmla="*/ 0 w 21600"/>
                <a:gd name="T5" fmla="*/ 21591 h 43177"/>
              </a:gdLst>
              <a:ahLst/>
              <a:cxnLst>
                <a:cxn ang="0">
                  <a:pos x="T0" y="T1"/>
                </a:cxn>
                <a:cxn ang="0">
                  <a:pos x="T2" y="T3"/>
                </a:cxn>
                <a:cxn ang="0">
                  <a:pos x="T4" y="T5"/>
                </a:cxn>
              </a:cxnLst>
              <a:rect l="0" t="0" r="r" b="b"/>
              <a:pathLst>
                <a:path w="21600" h="43177" fill="none" extrusionOk="0">
                  <a:moveTo>
                    <a:pt x="613" y="-1"/>
                  </a:moveTo>
                  <a:cubicBezTo>
                    <a:pt x="12298" y="331"/>
                    <a:pt x="21600" y="9900"/>
                    <a:pt x="21600" y="21591"/>
                  </a:cubicBezTo>
                  <a:cubicBezTo>
                    <a:pt x="21600" y="33214"/>
                    <a:pt x="12401" y="42753"/>
                    <a:pt x="785" y="43176"/>
                  </a:cubicBezTo>
                </a:path>
                <a:path w="21600" h="43177" stroke="0" extrusionOk="0">
                  <a:moveTo>
                    <a:pt x="613" y="-1"/>
                  </a:moveTo>
                  <a:cubicBezTo>
                    <a:pt x="12298" y="331"/>
                    <a:pt x="21600" y="9900"/>
                    <a:pt x="21600" y="21591"/>
                  </a:cubicBezTo>
                  <a:cubicBezTo>
                    <a:pt x="21600" y="33214"/>
                    <a:pt x="12401" y="42753"/>
                    <a:pt x="785" y="43176"/>
                  </a:cubicBezTo>
                  <a:lnTo>
                    <a:pt x="0" y="21591"/>
                  </a:lnTo>
                  <a:close/>
                </a:path>
              </a:pathLst>
            </a:custGeom>
            <a:solidFill>
              <a:srgbClr val="FFFFFF"/>
            </a:solidFill>
            <a:ln w="12700">
              <a:solidFill>
                <a:srgbClr val="000000"/>
              </a:solidFill>
              <a:round/>
              <a:headEnd/>
              <a:tailEnd/>
            </a:ln>
            <a:effectLst/>
          </p:spPr>
          <p:txBody>
            <a:bodyPr anchor="ctr">
              <a:prstTxWarp prst="textNoShape">
                <a:avLst/>
              </a:prstTxWarp>
              <a:spAutoFit/>
            </a:bodyPr>
            <a:lstStyle/>
            <a:p>
              <a:endParaRPr lang="en-US"/>
            </a:p>
          </p:txBody>
        </p:sp>
        <p:sp>
          <p:nvSpPr>
            <p:cNvPr id="390265" name="Line 121"/>
            <p:cNvSpPr>
              <a:spLocks noChangeShapeType="1"/>
            </p:cNvSpPr>
            <p:nvPr/>
          </p:nvSpPr>
          <p:spPr bwMode="auto">
            <a:xfrm rot="5400000">
              <a:off x="3359944" y="1122362"/>
              <a:ext cx="103188" cy="0"/>
            </a:xfrm>
            <a:prstGeom prst="line">
              <a:avLst/>
            </a:prstGeom>
            <a:noFill/>
            <a:ln w="38100" cmpd="dbl">
              <a:solidFill>
                <a:srgbClr val="000000"/>
              </a:solidFill>
              <a:round/>
              <a:headEnd/>
              <a:tailEnd/>
            </a:ln>
            <a:effectLst/>
          </p:spPr>
          <p:txBody>
            <a:bodyPr>
              <a:prstTxWarp prst="textNoShape">
                <a:avLst/>
              </a:prstTxWarp>
              <a:spAutoFit/>
            </a:bodyPr>
            <a:lstStyle/>
            <a:p>
              <a:endParaRPr lang="en-US"/>
            </a:p>
          </p:txBody>
        </p:sp>
        <p:sp>
          <p:nvSpPr>
            <p:cNvPr id="390266" name="Line 122"/>
            <p:cNvSpPr>
              <a:spLocks noChangeShapeType="1"/>
            </p:cNvSpPr>
            <p:nvPr/>
          </p:nvSpPr>
          <p:spPr bwMode="auto">
            <a:xfrm rot="17761099" flipV="1">
              <a:off x="3614738" y="114855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67" name="Line 123"/>
            <p:cNvSpPr>
              <a:spLocks noChangeShapeType="1"/>
            </p:cNvSpPr>
            <p:nvPr/>
          </p:nvSpPr>
          <p:spPr bwMode="auto">
            <a:xfrm rot="14638901">
              <a:off x="3151188" y="11501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68" name="Text Box 124"/>
            <p:cNvSpPr txBox="1">
              <a:spLocks noChangeArrowheads="1"/>
            </p:cNvSpPr>
            <p:nvPr/>
          </p:nvSpPr>
          <p:spPr bwMode="auto">
            <a:xfrm rot="10800000">
              <a:off x="3205163" y="1218406"/>
              <a:ext cx="409575" cy="396875"/>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2000" dirty="0">
                  <a:solidFill>
                    <a:srgbClr val="000000"/>
                  </a:solidFill>
                  <a:latin typeface="Arial" charset="0"/>
                  <a:sym typeface="Symbol" charset="2"/>
                </a:rPr>
                <a:t>%</a:t>
              </a:r>
            </a:p>
          </p:txBody>
        </p:sp>
        <p:sp>
          <p:nvSpPr>
            <p:cNvPr id="390269" name="Arc 125"/>
            <p:cNvSpPr>
              <a:spLocks/>
            </p:cNvSpPr>
            <p:nvPr/>
          </p:nvSpPr>
          <p:spPr bwMode="auto">
            <a:xfrm rot="5400000" flipH="1">
              <a:off x="3472657" y="1211263"/>
              <a:ext cx="468313" cy="660400"/>
            </a:xfrm>
            <a:custGeom>
              <a:avLst/>
              <a:gdLst>
                <a:gd name="G0" fmla="+- 0 0 0"/>
                <a:gd name="G1" fmla="+- 21587 0 0"/>
                <a:gd name="G2" fmla="+- 21600 0 0"/>
                <a:gd name="T0" fmla="*/ 755 w 15998"/>
                <a:gd name="T1" fmla="*/ 0 h 21587"/>
                <a:gd name="T2" fmla="*/ 15998 w 15998"/>
                <a:gd name="T3" fmla="*/ 7074 h 21587"/>
                <a:gd name="T4" fmla="*/ 0 w 15998"/>
                <a:gd name="T5" fmla="*/ 21587 h 21587"/>
              </a:gdLst>
              <a:ahLst/>
              <a:cxnLst>
                <a:cxn ang="0">
                  <a:pos x="T0" y="T1"/>
                </a:cxn>
                <a:cxn ang="0">
                  <a:pos x="T2" y="T3"/>
                </a:cxn>
                <a:cxn ang="0">
                  <a:pos x="T4" y="T5"/>
                </a:cxn>
              </a:cxnLst>
              <a:rect l="0" t="0" r="r" b="b"/>
              <a:pathLst>
                <a:path w="15998" h="21587" fill="none" extrusionOk="0">
                  <a:moveTo>
                    <a:pt x="754" y="0"/>
                  </a:moveTo>
                  <a:cubicBezTo>
                    <a:pt x="6582" y="204"/>
                    <a:pt x="12080" y="2755"/>
                    <a:pt x="15997" y="7074"/>
                  </a:cubicBezTo>
                </a:path>
                <a:path w="15998" h="21587" stroke="0" extrusionOk="0">
                  <a:moveTo>
                    <a:pt x="754" y="0"/>
                  </a:moveTo>
                  <a:cubicBezTo>
                    <a:pt x="6582" y="204"/>
                    <a:pt x="12080" y="2755"/>
                    <a:pt x="15997" y="7074"/>
                  </a:cubicBezTo>
                  <a:lnTo>
                    <a:pt x="0" y="21587"/>
                  </a:lnTo>
                  <a:close/>
                </a:path>
              </a:pathLst>
            </a:custGeom>
            <a:noFill/>
            <a:ln w="76200">
              <a:solidFill>
                <a:srgbClr val="FF3300"/>
              </a:solidFill>
              <a:round/>
              <a:headEnd/>
              <a:tailEnd/>
            </a:ln>
            <a:effectLst/>
          </p:spPr>
          <p:txBody>
            <a:bodyPr anchor="ctr">
              <a:prstTxWarp prst="textNoShape">
                <a:avLst/>
              </a:prstTxWarp>
              <a:spAutoFit/>
            </a:bodyPr>
            <a:lstStyle/>
            <a:p>
              <a:endParaRPr lang="en-US"/>
            </a:p>
          </p:txBody>
        </p:sp>
        <p:sp>
          <p:nvSpPr>
            <p:cNvPr id="390270" name="Arc 126"/>
            <p:cNvSpPr>
              <a:spLocks/>
            </p:cNvSpPr>
            <p:nvPr/>
          </p:nvSpPr>
          <p:spPr bwMode="auto">
            <a:xfrm rot="5400000" flipH="1" flipV="1">
              <a:off x="2886869" y="1208088"/>
              <a:ext cx="468313" cy="660400"/>
            </a:xfrm>
            <a:custGeom>
              <a:avLst/>
              <a:gdLst>
                <a:gd name="G0" fmla="+- 0 0 0"/>
                <a:gd name="G1" fmla="+- 21590 0 0"/>
                <a:gd name="G2" fmla="+- 21600 0 0"/>
                <a:gd name="T0" fmla="*/ 650 w 15998"/>
                <a:gd name="T1" fmla="*/ 0 h 21590"/>
                <a:gd name="T2" fmla="*/ 15998 w 15998"/>
                <a:gd name="T3" fmla="*/ 7077 h 21590"/>
                <a:gd name="T4" fmla="*/ 0 w 15998"/>
                <a:gd name="T5" fmla="*/ 21590 h 21590"/>
              </a:gdLst>
              <a:ahLst/>
              <a:cxnLst>
                <a:cxn ang="0">
                  <a:pos x="T0" y="T1"/>
                </a:cxn>
                <a:cxn ang="0">
                  <a:pos x="T2" y="T3"/>
                </a:cxn>
                <a:cxn ang="0">
                  <a:pos x="T4" y="T5"/>
                </a:cxn>
              </a:cxnLst>
              <a:rect l="0" t="0" r="r" b="b"/>
              <a:pathLst>
                <a:path w="15998" h="21590" fill="none" extrusionOk="0">
                  <a:moveTo>
                    <a:pt x="650" y="-1"/>
                  </a:moveTo>
                  <a:cubicBezTo>
                    <a:pt x="6514" y="176"/>
                    <a:pt x="12055" y="2731"/>
                    <a:pt x="15997" y="7077"/>
                  </a:cubicBezTo>
                </a:path>
                <a:path w="15998" h="21590" stroke="0" extrusionOk="0">
                  <a:moveTo>
                    <a:pt x="650" y="-1"/>
                  </a:moveTo>
                  <a:cubicBezTo>
                    <a:pt x="6514" y="176"/>
                    <a:pt x="12055" y="2731"/>
                    <a:pt x="15997" y="7077"/>
                  </a:cubicBezTo>
                  <a:lnTo>
                    <a:pt x="0" y="21590"/>
                  </a:lnTo>
                  <a:close/>
                </a:path>
              </a:pathLst>
            </a:custGeom>
            <a:noFill/>
            <a:ln w="76200">
              <a:solidFill>
                <a:srgbClr val="3399FF"/>
              </a:solidFill>
              <a:round/>
              <a:headEnd/>
              <a:tailEnd/>
            </a:ln>
            <a:effectLst/>
          </p:spPr>
          <p:txBody>
            <a:bodyPr anchor="ctr">
              <a:prstTxWarp prst="textNoShape">
                <a:avLst/>
              </a:prstTxWarp>
              <a:spAutoFit/>
            </a:bodyPr>
            <a:lstStyle/>
            <a:p>
              <a:endParaRPr lang="en-US"/>
            </a:p>
          </p:txBody>
        </p:sp>
        <p:sp>
          <p:nvSpPr>
            <p:cNvPr id="390271" name="Line 127"/>
            <p:cNvSpPr>
              <a:spLocks noChangeShapeType="1"/>
            </p:cNvSpPr>
            <p:nvPr/>
          </p:nvSpPr>
          <p:spPr bwMode="auto">
            <a:xfrm rot="1768066">
              <a:off x="2778126"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72" name="Line 128"/>
            <p:cNvSpPr>
              <a:spLocks noChangeShapeType="1"/>
            </p:cNvSpPr>
            <p:nvPr/>
          </p:nvSpPr>
          <p:spPr bwMode="auto">
            <a:xfrm rot="8189762" flipV="1">
              <a:off x="3802063" y="1266031"/>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73" name="Line 129"/>
            <p:cNvSpPr>
              <a:spLocks noChangeShapeType="1"/>
            </p:cNvSpPr>
            <p:nvPr/>
          </p:nvSpPr>
          <p:spPr bwMode="auto">
            <a:xfrm rot="2610238">
              <a:off x="2946401" y="12644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390274" name="Line 130"/>
            <p:cNvSpPr>
              <a:spLocks noChangeShapeType="1"/>
            </p:cNvSpPr>
            <p:nvPr/>
          </p:nvSpPr>
          <p:spPr bwMode="auto">
            <a:xfrm rot="9031934" flipV="1">
              <a:off x="3962401"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grpSp>
      <p:grpSp>
        <p:nvGrpSpPr>
          <p:cNvPr id="3" name="Group 94"/>
          <p:cNvGrpSpPr>
            <a:grpSpLocks/>
          </p:cNvGrpSpPr>
          <p:nvPr/>
        </p:nvGrpSpPr>
        <p:grpSpPr bwMode="auto">
          <a:xfrm>
            <a:off x="2264996" y="2075656"/>
            <a:ext cx="4422775" cy="1809750"/>
            <a:chOff x="2077" y="986"/>
            <a:chExt cx="1482" cy="1140"/>
          </a:xfrm>
        </p:grpSpPr>
        <p:sp>
          <p:nvSpPr>
            <p:cNvPr id="390172" name="Line 28"/>
            <p:cNvSpPr>
              <a:spLocks noChangeShapeType="1"/>
            </p:cNvSpPr>
            <p:nvPr/>
          </p:nvSpPr>
          <p:spPr bwMode="auto">
            <a:xfrm>
              <a:off x="2077" y="1311"/>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3" name="Line 29"/>
            <p:cNvSpPr>
              <a:spLocks noChangeShapeType="1"/>
            </p:cNvSpPr>
            <p:nvPr/>
          </p:nvSpPr>
          <p:spPr bwMode="auto">
            <a:xfrm>
              <a:off x="2077" y="986"/>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4" name="Line 30"/>
            <p:cNvSpPr>
              <a:spLocks noChangeShapeType="1"/>
            </p:cNvSpPr>
            <p:nvPr/>
          </p:nvSpPr>
          <p:spPr bwMode="auto">
            <a:xfrm>
              <a:off x="2077" y="1067"/>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5" name="Line 31"/>
            <p:cNvSpPr>
              <a:spLocks noChangeShapeType="1"/>
            </p:cNvSpPr>
            <p:nvPr/>
          </p:nvSpPr>
          <p:spPr bwMode="auto">
            <a:xfrm>
              <a:off x="2077" y="1149"/>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6" name="Line 32"/>
            <p:cNvSpPr>
              <a:spLocks noChangeShapeType="1"/>
            </p:cNvSpPr>
            <p:nvPr/>
          </p:nvSpPr>
          <p:spPr bwMode="auto">
            <a:xfrm>
              <a:off x="2077" y="1230"/>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7" name="Line 33"/>
            <p:cNvSpPr>
              <a:spLocks noChangeShapeType="1"/>
            </p:cNvSpPr>
            <p:nvPr/>
          </p:nvSpPr>
          <p:spPr bwMode="auto">
            <a:xfrm>
              <a:off x="2077" y="1393"/>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8" name="Line 34"/>
            <p:cNvSpPr>
              <a:spLocks noChangeShapeType="1"/>
            </p:cNvSpPr>
            <p:nvPr/>
          </p:nvSpPr>
          <p:spPr bwMode="auto">
            <a:xfrm>
              <a:off x="2077" y="1474"/>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79" name="Line 35"/>
            <p:cNvSpPr>
              <a:spLocks noChangeShapeType="1"/>
            </p:cNvSpPr>
            <p:nvPr/>
          </p:nvSpPr>
          <p:spPr bwMode="auto">
            <a:xfrm>
              <a:off x="2077" y="1556"/>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0" name="Line 36"/>
            <p:cNvSpPr>
              <a:spLocks noChangeShapeType="1"/>
            </p:cNvSpPr>
            <p:nvPr/>
          </p:nvSpPr>
          <p:spPr bwMode="auto">
            <a:xfrm>
              <a:off x="2077" y="1637"/>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1" name="Line 37"/>
            <p:cNvSpPr>
              <a:spLocks noChangeShapeType="1"/>
            </p:cNvSpPr>
            <p:nvPr/>
          </p:nvSpPr>
          <p:spPr bwMode="auto">
            <a:xfrm>
              <a:off x="2077" y="1719"/>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2" name="Line 38"/>
            <p:cNvSpPr>
              <a:spLocks noChangeShapeType="1"/>
            </p:cNvSpPr>
            <p:nvPr/>
          </p:nvSpPr>
          <p:spPr bwMode="auto">
            <a:xfrm>
              <a:off x="2077" y="1800"/>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3" name="Line 39"/>
            <p:cNvSpPr>
              <a:spLocks noChangeShapeType="1"/>
            </p:cNvSpPr>
            <p:nvPr/>
          </p:nvSpPr>
          <p:spPr bwMode="auto">
            <a:xfrm>
              <a:off x="2077" y="1882"/>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4" name="Line 40"/>
            <p:cNvSpPr>
              <a:spLocks noChangeShapeType="1"/>
            </p:cNvSpPr>
            <p:nvPr/>
          </p:nvSpPr>
          <p:spPr bwMode="auto">
            <a:xfrm>
              <a:off x="2077" y="1963"/>
              <a:ext cx="1481"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90185" name="Line 41"/>
            <p:cNvSpPr>
              <a:spLocks noChangeShapeType="1"/>
            </p:cNvSpPr>
            <p:nvPr/>
          </p:nvSpPr>
          <p:spPr bwMode="auto">
            <a:xfrm>
              <a:off x="2077" y="2045"/>
              <a:ext cx="1481"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390186" name="Line 42"/>
            <p:cNvSpPr>
              <a:spLocks noChangeShapeType="1"/>
            </p:cNvSpPr>
            <p:nvPr/>
          </p:nvSpPr>
          <p:spPr bwMode="auto">
            <a:xfrm>
              <a:off x="2077" y="2126"/>
              <a:ext cx="1482"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grpSp>
      <p:sp>
        <p:nvSpPr>
          <p:cNvPr id="390146" name="Rectangle 2"/>
          <p:cNvSpPr>
            <a:spLocks noGrp="1" noChangeArrowheads="1"/>
          </p:cNvSpPr>
          <p:nvPr>
            <p:ph type="title"/>
          </p:nvPr>
        </p:nvSpPr>
        <p:spPr/>
        <p:txBody>
          <a:bodyPr/>
          <a:lstStyle/>
          <a:p>
            <a:r>
              <a:rPr lang="en-GB"/>
              <a:t>EDT and scan fill</a:t>
            </a:r>
          </a:p>
        </p:txBody>
      </p:sp>
      <p:sp>
        <p:nvSpPr>
          <p:cNvPr id="390152" name="Freeform 8"/>
          <p:cNvSpPr>
            <a:spLocks/>
          </p:cNvSpPr>
          <p:nvPr/>
        </p:nvSpPr>
        <p:spPr bwMode="auto">
          <a:xfrm>
            <a:off x="1803033" y="1778794"/>
            <a:ext cx="5311775" cy="2528887"/>
          </a:xfrm>
          <a:custGeom>
            <a:avLst/>
            <a:gdLst/>
            <a:ahLst/>
            <a:cxnLst>
              <a:cxn ang="0">
                <a:pos x="0" y="0"/>
              </a:cxn>
              <a:cxn ang="0">
                <a:pos x="0" y="2097"/>
              </a:cxn>
              <a:cxn ang="0">
                <a:pos x="2310" y="2097"/>
              </a:cxn>
              <a:cxn ang="0">
                <a:pos x="2322" y="752"/>
              </a:cxn>
            </a:cxnLst>
            <a:rect l="0" t="0" r="r" b="b"/>
            <a:pathLst>
              <a:path w="2322" h="2097">
                <a:moveTo>
                  <a:pt x="0" y="0"/>
                </a:moveTo>
                <a:lnTo>
                  <a:pt x="0" y="2097"/>
                </a:lnTo>
                <a:lnTo>
                  <a:pt x="2310" y="2097"/>
                </a:lnTo>
                <a:lnTo>
                  <a:pt x="2322" y="752"/>
                </a:lnTo>
              </a:path>
            </a:pathLst>
          </a:custGeom>
          <a:noFill/>
          <a:ln w="9525">
            <a:solidFill>
              <a:schemeClr val="bg1"/>
            </a:solidFill>
            <a:round/>
            <a:headEnd/>
            <a:tailEnd/>
          </a:ln>
          <a:effectLst/>
        </p:spPr>
        <p:txBody>
          <a:bodyPr>
            <a:prstTxWarp prst="textNoShape">
              <a:avLst/>
            </a:prstTxWarp>
          </a:bodyPr>
          <a:lstStyle/>
          <a:p>
            <a:endParaRPr lang="en-US"/>
          </a:p>
        </p:txBody>
      </p:sp>
      <p:sp>
        <p:nvSpPr>
          <p:cNvPr id="390156" name="Freeform 12"/>
          <p:cNvSpPr>
            <a:spLocks/>
          </p:cNvSpPr>
          <p:nvPr/>
        </p:nvSpPr>
        <p:spPr bwMode="auto">
          <a:xfrm>
            <a:off x="6408916" y="2980532"/>
            <a:ext cx="955661" cy="1730728"/>
          </a:xfrm>
          <a:custGeom>
            <a:avLst/>
            <a:gdLst>
              <a:gd name="connsiteX0" fmla="*/ 548 w 857"/>
              <a:gd name="connsiteY0" fmla="*/ 9 h 1434"/>
              <a:gd name="connsiteX1" fmla="*/ 351 w 857"/>
              <a:gd name="connsiteY1" fmla="*/ 0 h 1434"/>
              <a:gd name="connsiteX2" fmla="*/ 857 w 857"/>
              <a:gd name="connsiteY2" fmla="*/ 9 h 1434"/>
              <a:gd name="connsiteX3" fmla="*/ 857 w 857"/>
              <a:gd name="connsiteY3" fmla="*/ 1434 h 1434"/>
              <a:gd name="connsiteX4" fmla="*/ 0 w 857"/>
              <a:gd name="connsiteY4" fmla="*/ 1434 h 1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 h="1434">
                <a:moveTo>
                  <a:pt x="548" y="9"/>
                </a:moveTo>
                <a:cubicBezTo>
                  <a:pt x="550" y="6"/>
                  <a:pt x="349" y="3"/>
                  <a:pt x="351" y="0"/>
                </a:cubicBezTo>
                <a:lnTo>
                  <a:pt x="857" y="9"/>
                </a:lnTo>
                <a:lnTo>
                  <a:pt x="857" y="1434"/>
                </a:lnTo>
                <a:lnTo>
                  <a:pt x="0" y="1434"/>
                </a:lnTo>
              </a:path>
            </a:pathLst>
          </a:custGeom>
          <a:noFill/>
          <a:ln w="82550" cap="flat" cmpd="sng">
            <a:solidFill>
              <a:srgbClr val="BFBFBF"/>
            </a:solidFill>
            <a:prstDash val="solid"/>
            <a:round/>
            <a:headEnd type="none" w="sm" len="sm"/>
            <a:tailEnd type="triangle" w="sm" len="sm"/>
          </a:ln>
          <a:effectLst>
            <a:outerShdw blurRad="50800" dist="38100" dir="2700000">
              <a:srgbClr val="000000">
                <a:alpha val="43000"/>
              </a:srgbClr>
            </a:outerShdw>
          </a:effectLst>
        </p:spPr>
        <p:txBody>
          <a:bodyPr wrap="none" anchor="ctr">
            <a:prstTxWarp prst="textNoShape">
              <a:avLst/>
            </a:prstTxWarp>
          </a:bodyPr>
          <a:lstStyle/>
          <a:p>
            <a:endParaRPr lang="en-US"/>
          </a:p>
        </p:txBody>
      </p:sp>
      <p:sp>
        <p:nvSpPr>
          <p:cNvPr id="390187" name="Line 43"/>
          <p:cNvSpPr>
            <a:spLocks noChangeShapeType="1"/>
          </p:cNvSpPr>
          <p:nvPr/>
        </p:nvSpPr>
        <p:spPr bwMode="auto">
          <a:xfrm>
            <a:off x="2366596" y="4013994"/>
            <a:ext cx="4181475" cy="0"/>
          </a:xfrm>
          <a:prstGeom prst="line">
            <a:avLst/>
          </a:prstGeom>
          <a:noFill/>
          <a:ln w="19050">
            <a:solidFill>
              <a:schemeClr val="bg1"/>
            </a:solidFill>
            <a:round/>
            <a:headEnd type="none" w="sm" len="sm"/>
            <a:tailEnd type="triangle" w="med" len="med"/>
          </a:ln>
          <a:effectLst/>
        </p:spPr>
        <p:txBody>
          <a:bodyPr wrap="none" anchor="ctr">
            <a:prstTxWarp prst="textNoShape">
              <a:avLst/>
            </a:prstTxWarp>
          </a:bodyPr>
          <a:lstStyle/>
          <a:p>
            <a:endParaRPr lang="en-US"/>
          </a:p>
        </p:txBody>
      </p:sp>
      <p:sp>
        <p:nvSpPr>
          <p:cNvPr id="390188" name="Freeform 44"/>
          <p:cNvSpPr>
            <a:spLocks/>
          </p:cNvSpPr>
          <p:nvPr/>
        </p:nvSpPr>
        <p:spPr bwMode="auto">
          <a:xfrm>
            <a:off x="1718361" y="2978772"/>
            <a:ext cx="1076325" cy="1363663"/>
          </a:xfrm>
          <a:custGeom>
            <a:avLst/>
            <a:gdLst/>
            <a:ahLst/>
            <a:cxnLst>
              <a:cxn ang="0">
                <a:pos x="817" y="1428"/>
              </a:cxn>
              <a:cxn ang="0">
                <a:pos x="0" y="1425"/>
              </a:cxn>
              <a:cxn ang="0">
                <a:pos x="0" y="0"/>
              </a:cxn>
              <a:cxn ang="0">
                <a:pos x="309" y="0"/>
              </a:cxn>
            </a:cxnLst>
            <a:rect l="0" t="0" r="r" b="b"/>
            <a:pathLst>
              <a:path w="817" h="1428">
                <a:moveTo>
                  <a:pt x="817" y="1428"/>
                </a:moveTo>
                <a:lnTo>
                  <a:pt x="0" y="1425"/>
                </a:lnTo>
                <a:lnTo>
                  <a:pt x="0" y="0"/>
                </a:lnTo>
                <a:lnTo>
                  <a:pt x="309" y="0"/>
                </a:lnTo>
              </a:path>
            </a:pathLst>
          </a:custGeom>
          <a:noFill/>
          <a:ln w="82550" cap="flat" cmpd="sng">
            <a:solidFill>
              <a:schemeClr val="bg1">
                <a:lumMod val="75000"/>
              </a:schemeClr>
            </a:solidFill>
            <a:prstDash val="solid"/>
            <a:round/>
            <a:headEnd type="none" w="sm" len="sm"/>
            <a:tailEnd type="triangle" w="sm" len="sm"/>
          </a:ln>
          <a:effectLst>
            <a:outerShdw blurRad="50800" dist="38100" dir="2700000">
              <a:srgbClr val="000000">
                <a:alpha val="43000"/>
              </a:srgbClr>
            </a:outerShdw>
          </a:effectLst>
        </p:spPr>
        <p:txBody>
          <a:bodyPr wrap="none" anchor="ctr">
            <a:prstTxWarp prst="textNoShape">
              <a:avLst/>
            </a:prstTxWarp>
          </a:bodyPr>
          <a:lstStyle/>
          <a:p>
            <a:endParaRPr lang="en-US"/>
          </a:p>
        </p:txBody>
      </p:sp>
      <p:sp>
        <p:nvSpPr>
          <p:cNvPr id="390198" name="Rectangle 54"/>
          <p:cNvSpPr>
            <a:spLocks noChangeArrowheads="1"/>
          </p:cNvSpPr>
          <p:nvPr/>
        </p:nvSpPr>
        <p:spPr bwMode="auto">
          <a:xfrm>
            <a:off x="683253" y="5240338"/>
            <a:ext cx="6454775" cy="1219200"/>
          </a:xfrm>
          <a:prstGeom prst="rect">
            <a:avLst/>
          </a:prstGeom>
          <a:noFill/>
          <a:ln w="9525">
            <a:noFill/>
            <a:miter lim="800000"/>
            <a:headEnd/>
            <a:tailEnd/>
          </a:ln>
          <a:effectLst/>
        </p:spPr>
        <p:txBody>
          <a:bodyPr>
            <a:prstTxWarp prst="textNoShape">
              <a:avLst/>
            </a:prstTxWarp>
          </a:bodyPr>
          <a:lstStyle/>
          <a:p>
            <a:pPr marL="357188" indent="-357188" algn="l">
              <a:lnSpc>
                <a:spcPct val="90000"/>
              </a:lnSpc>
              <a:spcBef>
                <a:spcPct val="20000"/>
              </a:spcBef>
              <a:buSzPct val="75000"/>
              <a:buFont typeface="Arial"/>
              <a:buChar char="•"/>
            </a:pPr>
            <a:r>
              <a:rPr lang="en-US" sz="2400" dirty="0">
                <a:solidFill>
                  <a:srgbClr val="000000"/>
                </a:solidFill>
                <a:latin typeface="AvantGarde Md BT" pitchFamily="34" charset="0"/>
              </a:rPr>
              <a:t>Typical scan fill – 50% toggling </a:t>
            </a:r>
          </a:p>
          <a:p>
            <a:pPr marL="357188" indent="-357188" algn="l">
              <a:lnSpc>
                <a:spcPct val="90000"/>
              </a:lnSpc>
              <a:spcBef>
                <a:spcPct val="20000"/>
              </a:spcBef>
              <a:buSzPct val="75000"/>
              <a:buFont typeface="Arial"/>
              <a:buChar char="•"/>
            </a:pPr>
            <a:r>
              <a:rPr lang="en-US" sz="2400" dirty="0">
                <a:solidFill>
                  <a:srgbClr val="000000"/>
                </a:solidFill>
                <a:latin typeface="AvantGarde Md BT" pitchFamily="34" charset="0"/>
              </a:rPr>
              <a:t>Low power decompression &lt; 15%</a:t>
            </a:r>
          </a:p>
          <a:p>
            <a:pPr marL="357188" indent="-357188" algn="l">
              <a:lnSpc>
                <a:spcPct val="90000"/>
              </a:lnSpc>
              <a:spcBef>
                <a:spcPct val="20000"/>
              </a:spcBef>
              <a:buSzPct val="75000"/>
              <a:buFont typeface="Arial"/>
              <a:buChar char="•"/>
            </a:pPr>
            <a:r>
              <a:rPr lang="en-US" sz="2400" dirty="0">
                <a:solidFill>
                  <a:srgbClr val="000000"/>
                </a:solidFill>
                <a:latin typeface="AvantGarde Md BT" pitchFamily="34" charset="0"/>
              </a:rPr>
              <a:t>Reduced switching and accelerated shift</a:t>
            </a:r>
          </a:p>
        </p:txBody>
      </p:sp>
      <p:sp>
        <p:nvSpPr>
          <p:cNvPr id="98" name="AutoShape 76"/>
          <p:cNvSpPr>
            <a:spLocks noChangeArrowheads="1"/>
          </p:cNvSpPr>
          <p:nvPr/>
        </p:nvSpPr>
        <p:spPr bwMode="auto">
          <a:xfrm>
            <a:off x="2743200" y="4189621"/>
            <a:ext cx="19621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54000"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Compressed stimuli</a:t>
            </a:r>
            <a:endParaRPr lang="en-US" sz="1200" kern="0" dirty="0">
              <a:solidFill>
                <a:srgbClr val="000000"/>
              </a:solidFill>
              <a:latin typeface="Arial"/>
            </a:endParaRPr>
          </a:p>
        </p:txBody>
      </p:sp>
      <p:sp>
        <p:nvSpPr>
          <p:cNvPr id="99" name="AutoShape 79"/>
          <p:cNvSpPr>
            <a:spLocks noChangeArrowheads="1"/>
          </p:cNvSpPr>
          <p:nvPr/>
        </p:nvSpPr>
        <p:spPr bwMode="auto">
          <a:xfrm>
            <a:off x="4164527" y="4563097"/>
            <a:ext cx="223202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tIns="64800"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Compacted responses</a:t>
            </a:r>
            <a:endParaRPr lang="en-US" sz="1200" kern="0" dirty="0">
              <a:solidFill>
                <a:srgbClr val="000000"/>
              </a:solidFill>
              <a:latin typeface="Arial"/>
            </a:endParaRPr>
          </a:p>
        </p:txBody>
      </p:sp>
      <p:sp>
        <p:nvSpPr>
          <p:cNvPr id="100" name="AutoShape 76"/>
          <p:cNvSpPr>
            <a:spLocks noChangeArrowheads="1"/>
          </p:cNvSpPr>
          <p:nvPr/>
        </p:nvSpPr>
        <p:spPr bwMode="auto">
          <a:xfrm rot="5400000" flipH="1">
            <a:off x="1240274" y="2809193"/>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
        <p:nvSpPr>
          <p:cNvPr id="101" name="AutoShape 81"/>
          <p:cNvSpPr>
            <a:spLocks noChangeArrowheads="1"/>
          </p:cNvSpPr>
          <p:nvPr/>
        </p:nvSpPr>
        <p:spPr bwMode="auto">
          <a:xfrm rot="5400000" flipH="1">
            <a:off x="5647959" y="2809192"/>
            <a:ext cx="2160587"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grpSp>
        <p:nvGrpSpPr>
          <p:cNvPr id="6" name="Group 118"/>
          <p:cNvGrpSpPr/>
          <p:nvPr/>
        </p:nvGrpSpPr>
        <p:grpSpPr>
          <a:xfrm>
            <a:off x="2743200" y="2075656"/>
            <a:ext cx="3616325" cy="1807812"/>
            <a:chOff x="2892792" y="1209675"/>
            <a:chExt cx="3616325" cy="1807812"/>
          </a:xfrm>
        </p:grpSpPr>
        <p:cxnSp>
          <p:nvCxnSpPr>
            <p:cNvPr id="103" name="Straight Connector 102"/>
            <p:cNvCxnSpPr/>
            <p:nvPr/>
          </p:nvCxnSpPr>
          <p:spPr>
            <a:xfrm>
              <a:off x="2892792" y="1209675"/>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a:off x="2892792" y="1338691"/>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a:off x="2892792" y="1467707"/>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a:off x="2892792" y="1596723"/>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a:off x="2892792" y="1725739"/>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a:off x="2892792" y="1854755"/>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p:cNvCxnSpPr/>
            <p:nvPr/>
          </p:nvCxnSpPr>
          <p:spPr>
            <a:xfrm>
              <a:off x="2892792" y="1983771"/>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a:xfrm>
              <a:off x="2892792" y="2112787"/>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2892792" y="2241803"/>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a:off x="2892792" y="2370819"/>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a:off x="2892792" y="2499835"/>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2892792" y="2628851"/>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p:nvPr/>
          </p:nvCxnSpPr>
          <p:spPr>
            <a:xfrm>
              <a:off x="2892792" y="2757867"/>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2892792" y="2886883"/>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a:off x="2892792" y="3015899"/>
              <a:ext cx="3616325" cy="1588"/>
            </a:xfrm>
            <a:prstGeom prst="line">
              <a:avLst/>
            </a:prstGeom>
            <a:ln w="76200" cap="flat" cmpd="sng" algn="ctr">
              <a:solidFill>
                <a:schemeClr val="bg1">
                  <a:lumMod val="8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7" name="Group 87"/>
          <p:cNvGrpSpPr/>
          <p:nvPr/>
        </p:nvGrpSpPr>
        <p:grpSpPr>
          <a:xfrm>
            <a:off x="5019675" y="1112831"/>
            <a:ext cx="1339850" cy="708026"/>
            <a:chOff x="2743201" y="1070768"/>
            <a:chExt cx="1339850" cy="708026"/>
          </a:xfrm>
        </p:grpSpPr>
        <p:sp>
          <p:nvSpPr>
            <p:cNvPr id="89" name="Arc 120"/>
            <p:cNvSpPr>
              <a:spLocks/>
            </p:cNvSpPr>
            <p:nvPr/>
          </p:nvSpPr>
          <p:spPr bwMode="auto">
            <a:xfrm rot="5400000" flipH="1">
              <a:off x="3077369" y="773113"/>
              <a:ext cx="671513" cy="1339850"/>
            </a:xfrm>
            <a:custGeom>
              <a:avLst/>
              <a:gdLst>
                <a:gd name="G0" fmla="+- 0 0 0"/>
                <a:gd name="G1" fmla="+- 21591 0 0"/>
                <a:gd name="G2" fmla="+- 21600 0 0"/>
                <a:gd name="T0" fmla="*/ 613 w 21600"/>
                <a:gd name="T1" fmla="*/ 0 h 43177"/>
                <a:gd name="T2" fmla="*/ 786 w 21600"/>
                <a:gd name="T3" fmla="*/ 43177 h 43177"/>
                <a:gd name="T4" fmla="*/ 0 w 21600"/>
                <a:gd name="T5" fmla="*/ 21591 h 43177"/>
              </a:gdLst>
              <a:ahLst/>
              <a:cxnLst>
                <a:cxn ang="0">
                  <a:pos x="T0" y="T1"/>
                </a:cxn>
                <a:cxn ang="0">
                  <a:pos x="T2" y="T3"/>
                </a:cxn>
                <a:cxn ang="0">
                  <a:pos x="T4" y="T5"/>
                </a:cxn>
              </a:cxnLst>
              <a:rect l="0" t="0" r="r" b="b"/>
              <a:pathLst>
                <a:path w="21600" h="43177" fill="none" extrusionOk="0">
                  <a:moveTo>
                    <a:pt x="613" y="-1"/>
                  </a:moveTo>
                  <a:cubicBezTo>
                    <a:pt x="12298" y="331"/>
                    <a:pt x="21600" y="9900"/>
                    <a:pt x="21600" y="21591"/>
                  </a:cubicBezTo>
                  <a:cubicBezTo>
                    <a:pt x="21600" y="33214"/>
                    <a:pt x="12401" y="42753"/>
                    <a:pt x="785" y="43176"/>
                  </a:cubicBezTo>
                </a:path>
                <a:path w="21600" h="43177" stroke="0" extrusionOk="0">
                  <a:moveTo>
                    <a:pt x="613" y="-1"/>
                  </a:moveTo>
                  <a:cubicBezTo>
                    <a:pt x="12298" y="331"/>
                    <a:pt x="21600" y="9900"/>
                    <a:pt x="21600" y="21591"/>
                  </a:cubicBezTo>
                  <a:cubicBezTo>
                    <a:pt x="21600" y="33214"/>
                    <a:pt x="12401" y="42753"/>
                    <a:pt x="785" y="43176"/>
                  </a:cubicBezTo>
                  <a:lnTo>
                    <a:pt x="0" y="21591"/>
                  </a:lnTo>
                  <a:close/>
                </a:path>
              </a:pathLst>
            </a:custGeom>
            <a:solidFill>
              <a:srgbClr val="FFFFFF"/>
            </a:solidFill>
            <a:ln w="12700">
              <a:solidFill>
                <a:srgbClr val="000000"/>
              </a:solidFill>
              <a:round/>
              <a:headEnd/>
              <a:tailEnd/>
            </a:ln>
            <a:effectLst/>
          </p:spPr>
          <p:txBody>
            <a:bodyPr anchor="ctr">
              <a:prstTxWarp prst="textNoShape">
                <a:avLst/>
              </a:prstTxWarp>
              <a:spAutoFit/>
            </a:bodyPr>
            <a:lstStyle/>
            <a:p>
              <a:endParaRPr lang="en-US"/>
            </a:p>
          </p:txBody>
        </p:sp>
        <p:sp>
          <p:nvSpPr>
            <p:cNvPr id="90" name="Line 121"/>
            <p:cNvSpPr>
              <a:spLocks noChangeShapeType="1"/>
            </p:cNvSpPr>
            <p:nvPr/>
          </p:nvSpPr>
          <p:spPr bwMode="auto">
            <a:xfrm rot="5400000">
              <a:off x="3359944" y="1122362"/>
              <a:ext cx="103188" cy="0"/>
            </a:xfrm>
            <a:prstGeom prst="line">
              <a:avLst/>
            </a:prstGeom>
            <a:noFill/>
            <a:ln w="38100" cmpd="dbl">
              <a:solidFill>
                <a:srgbClr val="000000"/>
              </a:solidFill>
              <a:round/>
              <a:headEnd/>
              <a:tailEnd/>
            </a:ln>
            <a:effectLst/>
          </p:spPr>
          <p:txBody>
            <a:bodyPr>
              <a:prstTxWarp prst="textNoShape">
                <a:avLst/>
              </a:prstTxWarp>
              <a:spAutoFit/>
            </a:bodyPr>
            <a:lstStyle/>
            <a:p>
              <a:endParaRPr lang="en-US"/>
            </a:p>
          </p:txBody>
        </p:sp>
        <p:sp>
          <p:nvSpPr>
            <p:cNvPr id="91" name="Line 122"/>
            <p:cNvSpPr>
              <a:spLocks noChangeShapeType="1"/>
            </p:cNvSpPr>
            <p:nvPr/>
          </p:nvSpPr>
          <p:spPr bwMode="auto">
            <a:xfrm rot="17761099" flipV="1">
              <a:off x="3614738" y="114855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92" name="Line 123"/>
            <p:cNvSpPr>
              <a:spLocks noChangeShapeType="1"/>
            </p:cNvSpPr>
            <p:nvPr/>
          </p:nvSpPr>
          <p:spPr bwMode="auto">
            <a:xfrm rot="14638901">
              <a:off x="3151188" y="11501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94" name="Arc 125"/>
            <p:cNvSpPr>
              <a:spLocks/>
            </p:cNvSpPr>
            <p:nvPr/>
          </p:nvSpPr>
          <p:spPr bwMode="auto">
            <a:xfrm rot="5400000" flipH="1">
              <a:off x="3472657" y="1211263"/>
              <a:ext cx="468313" cy="660400"/>
            </a:xfrm>
            <a:custGeom>
              <a:avLst/>
              <a:gdLst>
                <a:gd name="G0" fmla="+- 0 0 0"/>
                <a:gd name="G1" fmla="+- 21587 0 0"/>
                <a:gd name="G2" fmla="+- 21600 0 0"/>
                <a:gd name="T0" fmla="*/ 755 w 15998"/>
                <a:gd name="T1" fmla="*/ 0 h 21587"/>
                <a:gd name="T2" fmla="*/ 15998 w 15998"/>
                <a:gd name="T3" fmla="*/ 7074 h 21587"/>
                <a:gd name="T4" fmla="*/ 0 w 15998"/>
                <a:gd name="T5" fmla="*/ 21587 h 21587"/>
              </a:gdLst>
              <a:ahLst/>
              <a:cxnLst>
                <a:cxn ang="0">
                  <a:pos x="T0" y="T1"/>
                </a:cxn>
                <a:cxn ang="0">
                  <a:pos x="T2" y="T3"/>
                </a:cxn>
                <a:cxn ang="0">
                  <a:pos x="T4" y="T5"/>
                </a:cxn>
              </a:cxnLst>
              <a:rect l="0" t="0" r="r" b="b"/>
              <a:pathLst>
                <a:path w="15998" h="21587" fill="none" extrusionOk="0">
                  <a:moveTo>
                    <a:pt x="754" y="0"/>
                  </a:moveTo>
                  <a:cubicBezTo>
                    <a:pt x="6582" y="204"/>
                    <a:pt x="12080" y="2755"/>
                    <a:pt x="15997" y="7074"/>
                  </a:cubicBezTo>
                </a:path>
                <a:path w="15998" h="21587" stroke="0" extrusionOk="0">
                  <a:moveTo>
                    <a:pt x="754" y="0"/>
                  </a:moveTo>
                  <a:cubicBezTo>
                    <a:pt x="6582" y="204"/>
                    <a:pt x="12080" y="2755"/>
                    <a:pt x="15997" y="7074"/>
                  </a:cubicBezTo>
                  <a:lnTo>
                    <a:pt x="0" y="21587"/>
                  </a:lnTo>
                  <a:close/>
                </a:path>
              </a:pathLst>
            </a:custGeom>
            <a:noFill/>
            <a:ln w="76200">
              <a:solidFill>
                <a:srgbClr val="FF3300"/>
              </a:solidFill>
              <a:round/>
              <a:headEnd/>
              <a:tailEnd/>
            </a:ln>
            <a:effectLst/>
          </p:spPr>
          <p:txBody>
            <a:bodyPr anchor="ctr">
              <a:prstTxWarp prst="textNoShape">
                <a:avLst/>
              </a:prstTxWarp>
              <a:spAutoFit/>
            </a:bodyPr>
            <a:lstStyle/>
            <a:p>
              <a:endParaRPr lang="en-US"/>
            </a:p>
          </p:txBody>
        </p:sp>
        <p:sp>
          <p:nvSpPr>
            <p:cNvPr id="95" name="Arc 126"/>
            <p:cNvSpPr>
              <a:spLocks/>
            </p:cNvSpPr>
            <p:nvPr/>
          </p:nvSpPr>
          <p:spPr bwMode="auto">
            <a:xfrm rot="5400000" flipH="1" flipV="1">
              <a:off x="2886869" y="1208088"/>
              <a:ext cx="468313" cy="660400"/>
            </a:xfrm>
            <a:custGeom>
              <a:avLst/>
              <a:gdLst>
                <a:gd name="G0" fmla="+- 0 0 0"/>
                <a:gd name="G1" fmla="+- 21590 0 0"/>
                <a:gd name="G2" fmla="+- 21600 0 0"/>
                <a:gd name="T0" fmla="*/ 650 w 15998"/>
                <a:gd name="T1" fmla="*/ 0 h 21590"/>
                <a:gd name="T2" fmla="*/ 15998 w 15998"/>
                <a:gd name="T3" fmla="*/ 7077 h 21590"/>
                <a:gd name="T4" fmla="*/ 0 w 15998"/>
                <a:gd name="T5" fmla="*/ 21590 h 21590"/>
              </a:gdLst>
              <a:ahLst/>
              <a:cxnLst>
                <a:cxn ang="0">
                  <a:pos x="T0" y="T1"/>
                </a:cxn>
                <a:cxn ang="0">
                  <a:pos x="T2" y="T3"/>
                </a:cxn>
                <a:cxn ang="0">
                  <a:pos x="T4" y="T5"/>
                </a:cxn>
              </a:cxnLst>
              <a:rect l="0" t="0" r="r" b="b"/>
              <a:pathLst>
                <a:path w="15998" h="21590" fill="none" extrusionOk="0">
                  <a:moveTo>
                    <a:pt x="650" y="-1"/>
                  </a:moveTo>
                  <a:cubicBezTo>
                    <a:pt x="6514" y="176"/>
                    <a:pt x="12055" y="2731"/>
                    <a:pt x="15997" y="7077"/>
                  </a:cubicBezTo>
                </a:path>
                <a:path w="15998" h="21590" stroke="0" extrusionOk="0">
                  <a:moveTo>
                    <a:pt x="650" y="-1"/>
                  </a:moveTo>
                  <a:cubicBezTo>
                    <a:pt x="6514" y="176"/>
                    <a:pt x="12055" y="2731"/>
                    <a:pt x="15997" y="7077"/>
                  </a:cubicBezTo>
                  <a:lnTo>
                    <a:pt x="0" y="21590"/>
                  </a:lnTo>
                  <a:close/>
                </a:path>
              </a:pathLst>
            </a:custGeom>
            <a:noFill/>
            <a:ln w="76200">
              <a:solidFill>
                <a:srgbClr val="3399FF"/>
              </a:solidFill>
              <a:round/>
              <a:headEnd/>
              <a:tailEnd/>
            </a:ln>
            <a:effectLst/>
          </p:spPr>
          <p:txBody>
            <a:bodyPr anchor="ctr">
              <a:prstTxWarp prst="textNoShape">
                <a:avLst/>
              </a:prstTxWarp>
              <a:spAutoFit/>
            </a:bodyPr>
            <a:lstStyle/>
            <a:p>
              <a:endParaRPr lang="en-US"/>
            </a:p>
          </p:txBody>
        </p:sp>
        <p:sp>
          <p:nvSpPr>
            <p:cNvPr id="97" name="Line 127"/>
            <p:cNvSpPr>
              <a:spLocks noChangeShapeType="1"/>
            </p:cNvSpPr>
            <p:nvPr/>
          </p:nvSpPr>
          <p:spPr bwMode="auto">
            <a:xfrm rot="1768066">
              <a:off x="2778126"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102" name="Line 128"/>
            <p:cNvSpPr>
              <a:spLocks noChangeShapeType="1"/>
            </p:cNvSpPr>
            <p:nvPr/>
          </p:nvSpPr>
          <p:spPr bwMode="auto">
            <a:xfrm rot="8189762" flipV="1">
              <a:off x="3802063" y="1266031"/>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104" name="Line 129"/>
            <p:cNvSpPr>
              <a:spLocks noChangeShapeType="1"/>
            </p:cNvSpPr>
            <p:nvPr/>
          </p:nvSpPr>
          <p:spPr bwMode="auto">
            <a:xfrm rot="2610238">
              <a:off x="2946401" y="1264444"/>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sp>
          <p:nvSpPr>
            <p:cNvPr id="120" name="Line 130"/>
            <p:cNvSpPr>
              <a:spLocks noChangeShapeType="1"/>
            </p:cNvSpPr>
            <p:nvPr/>
          </p:nvSpPr>
          <p:spPr bwMode="auto">
            <a:xfrm rot="9031934" flipV="1">
              <a:off x="3962401" y="1447006"/>
              <a:ext cx="74613" cy="1588"/>
            </a:xfrm>
            <a:prstGeom prst="line">
              <a:avLst/>
            </a:prstGeom>
            <a:noFill/>
            <a:ln w="28575">
              <a:solidFill>
                <a:srgbClr val="000000"/>
              </a:solidFill>
              <a:round/>
              <a:headEnd/>
              <a:tailEnd/>
            </a:ln>
            <a:effectLst/>
          </p:spPr>
          <p:txBody>
            <a:bodyPr>
              <a:prstTxWarp prst="textNoShape">
                <a:avLst/>
              </a:prstTxWarp>
              <a:spAutoFit/>
            </a:bodyPr>
            <a:lstStyle/>
            <a:p>
              <a:endParaRPr lang="en-US"/>
            </a:p>
          </p:txBody>
        </p:sp>
      </p:grpSp>
      <p:sp>
        <p:nvSpPr>
          <p:cNvPr id="390206" name="Text Box 62"/>
          <p:cNvSpPr txBox="1">
            <a:spLocks noChangeArrowheads="1"/>
          </p:cNvSpPr>
          <p:nvPr/>
        </p:nvSpPr>
        <p:spPr bwMode="auto">
          <a:xfrm flipH="1">
            <a:off x="5445411" y="1271030"/>
            <a:ext cx="514350" cy="304800"/>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1400" dirty="0">
                <a:solidFill>
                  <a:srgbClr val="000000"/>
                </a:solidFill>
                <a:latin typeface="AvantGarde Md BT" pitchFamily="34" charset="0"/>
                <a:sym typeface="Symbol" charset="2"/>
              </a:rPr>
              <a:t>MHz</a:t>
            </a:r>
          </a:p>
        </p:txBody>
      </p:sp>
      <p:grpSp>
        <p:nvGrpSpPr>
          <p:cNvPr id="8" name="Group 74"/>
          <p:cNvGrpSpPr>
            <a:grpSpLocks/>
          </p:cNvGrpSpPr>
          <p:nvPr/>
        </p:nvGrpSpPr>
        <p:grpSpPr bwMode="auto">
          <a:xfrm rot="5400000">
            <a:off x="3371678" y="1072476"/>
            <a:ext cx="82550" cy="1390650"/>
            <a:chOff x="744" y="1318"/>
            <a:chExt cx="52" cy="876"/>
          </a:xfrm>
        </p:grpSpPr>
        <p:sp>
          <p:nvSpPr>
            <p:cNvPr id="126" name="AutoShape 75"/>
            <p:cNvSpPr>
              <a:spLocks noChangeArrowheads="1"/>
            </p:cNvSpPr>
            <p:nvPr/>
          </p:nvSpPr>
          <p:spPr bwMode="auto">
            <a:xfrm>
              <a:off x="744" y="1752"/>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tx1"/>
            </a:solidFill>
            <a:ln w="3175">
              <a:noFill/>
              <a:miter lim="800000"/>
              <a:headEnd/>
              <a:tailEnd/>
            </a:ln>
            <a:effectLst>
              <a:outerShdw blurRad="38100" dist="12700" dir="16200000" algn="ctr" rotWithShape="0">
                <a:srgbClr val="000000">
                  <a:alpha val="74998"/>
                </a:srgbClr>
              </a:outerShdw>
            </a:effectLst>
          </p:spPr>
          <p:txBody>
            <a:bodyPr anchor="ctr">
              <a:prstTxWarp prst="textNoShape">
                <a:avLst/>
              </a:prstTxWarp>
              <a:spAutoFit/>
            </a:bodyPr>
            <a:lstStyle/>
            <a:p>
              <a:endParaRPr lang="en-US"/>
            </a:p>
          </p:txBody>
        </p:sp>
        <p:sp>
          <p:nvSpPr>
            <p:cNvPr id="127" name="AutoShape 76"/>
            <p:cNvSpPr>
              <a:spLocks noChangeArrowheads="1"/>
            </p:cNvSpPr>
            <p:nvPr/>
          </p:nvSpPr>
          <p:spPr bwMode="auto">
            <a:xfrm flipV="1">
              <a:off x="744" y="1318"/>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175">
              <a:noFill/>
              <a:miter lim="800000"/>
              <a:headEnd/>
              <a:tailEnd/>
            </a:ln>
            <a:effectLst>
              <a:outerShdw blurRad="63500" dist="12700" dir="16200000" algn="ctr" rotWithShape="0">
                <a:srgbClr val="000000">
                  <a:alpha val="74998"/>
                </a:srgbClr>
              </a:outerShdw>
            </a:effectLst>
          </p:spPr>
          <p:txBody>
            <a:bodyPr anchor="ctr">
              <a:prstTxWarp prst="textNoShape">
                <a:avLst/>
              </a:prstTxWarp>
              <a:spAutoFit/>
            </a:bodyPr>
            <a:lstStyle/>
            <a:p>
              <a:endParaRPr lang="en-US"/>
            </a:p>
          </p:txBody>
        </p:sp>
      </p:grpSp>
      <p:grpSp>
        <p:nvGrpSpPr>
          <p:cNvPr id="93" name="Group 92"/>
          <p:cNvGrpSpPr/>
          <p:nvPr/>
        </p:nvGrpSpPr>
        <p:grpSpPr>
          <a:xfrm>
            <a:off x="2717628" y="2008658"/>
            <a:ext cx="3643313" cy="1954213"/>
            <a:chOff x="1155529" y="4505325"/>
            <a:chExt cx="3643313" cy="1954213"/>
          </a:xfrm>
        </p:grpSpPr>
        <p:sp>
          <p:nvSpPr>
            <p:cNvPr id="119" name="Rectangle 118"/>
            <p:cNvSpPr/>
            <p:nvPr/>
          </p:nvSpPr>
          <p:spPr>
            <a:xfrm>
              <a:off x="1155529" y="4505325"/>
              <a:ext cx="3643313" cy="19542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1" name="Picture 90" descr="lp"/>
            <p:cNvPicPr>
              <a:picLocks noChangeAspect="1" noChangeArrowheads="1"/>
            </p:cNvPicPr>
            <p:nvPr/>
          </p:nvPicPr>
          <p:blipFill>
            <a:blip r:embed="rId3">
              <a:clrChange>
                <a:clrFrom>
                  <a:srgbClr val="000000"/>
                </a:clrFrom>
                <a:clrTo>
                  <a:srgbClr val="000000">
                    <a:alpha val="0"/>
                  </a:srgbClr>
                </a:clrTo>
              </a:clrChange>
            </a:blip>
            <a:srcRect/>
            <a:stretch>
              <a:fillRect/>
            </a:stretch>
          </p:blipFill>
          <p:spPr bwMode="auto">
            <a:xfrm>
              <a:off x="1155529" y="4505325"/>
              <a:ext cx="3643313" cy="1954213"/>
            </a:xfrm>
            <a:prstGeom prst="rect">
              <a:avLst/>
            </a:prstGeom>
            <a:noFill/>
            <a:ln w="9525">
              <a:noFill/>
              <a:miter lim="800000"/>
              <a:headEnd/>
              <a:tailEnd/>
            </a:ln>
          </p:spPr>
        </p:pic>
      </p:grpSp>
      <p:grpSp>
        <p:nvGrpSpPr>
          <p:cNvPr id="4" name="Group 97"/>
          <p:cNvGrpSpPr>
            <a:grpSpLocks/>
          </p:cNvGrpSpPr>
          <p:nvPr/>
        </p:nvGrpSpPr>
        <p:grpSpPr bwMode="auto">
          <a:xfrm rot="5400000">
            <a:off x="5658949" y="1072476"/>
            <a:ext cx="82550" cy="1390650"/>
            <a:chOff x="744" y="1318"/>
            <a:chExt cx="52" cy="876"/>
          </a:xfrm>
        </p:grpSpPr>
        <p:sp>
          <p:nvSpPr>
            <p:cNvPr id="390229" name="AutoShape 85"/>
            <p:cNvSpPr>
              <a:spLocks noChangeArrowheads="1"/>
            </p:cNvSpPr>
            <p:nvPr/>
          </p:nvSpPr>
          <p:spPr bwMode="auto">
            <a:xfrm>
              <a:off x="744" y="1752"/>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000000"/>
            </a:solidFill>
            <a:ln w="3175">
              <a:noFill/>
              <a:miter lim="800000"/>
              <a:headEnd/>
              <a:tailEnd/>
            </a:ln>
            <a:effectLst>
              <a:outerShdw blurRad="38100" dist="12700" dir="16200000" algn="ctr" rotWithShape="0">
                <a:srgbClr val="000000">
                  <a:alpha val="74998"/>
                </a:srgbClr>
              </a:outerShdw>
            </a:effectLst>
          </p:spPr>
          <p:txBody>
            <a:bodyPr anchor="ctr">
              <a:prstTxWarp prst="textNoShape">
                <a:avLst/>
              </a:prstTxWarp>
              <a:spAutoFit/>
            </a:bodyPr>
            <a:lstStyle/>
            <a:p>
              <a:endParaRPr lang="en-US"/>
            </a:p>
          </p:txBody>
        </p:sp>
        <p:sp>
          <p:nvSpPr>
            <p:cNvPr id="390240" name="AutoShape 96"/>
            <p:cNvSpPr>
              <a:spLocks noChangeArrowheads="1"/>
            </p:cNvSpPr>
            <p:nvPr/>
          </p:nvSpPr>
          <p:spPr bwMode="auto">
            <a:xfrm flipV="1">
              <a:off x="744" y="1318"/>
              <a:ext cx="52" cy="44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175">
              <a:noFill/>
              <a:miter lim="800000"/>
              <a:headEnd/>
              <a:tailEnd/>
            </a:ln>
            <a:effectLst>
              <a:outerShdw blurRad="63500" dist="12700" dir="16200000" algn="ctr" rotWithShape="0">
                <a:srgbClr val="000000">
                  <a:alpha val="74998"/>
                </a:srgbClr>
              </a:outerShdw>
            </a:effectLst>
          </p:spPr>
          <p:txBody>
            <a:bodyPr anchor="ctr">
              <a:prstTxWarp prst="textNoShape">
                <a:avLst/>
              </a:prstTxWarp>
              <a:spAutoFit/>
            </a:bodyPr>
            <a:lstStyle/>
            <a:p>
              <a:endParaRPr lang="en-US"/>
            </a:p>
          </p:txBody>
        </p:sp>
      </p:grpSp>
      <p:grpSp>
        <p:nvGrpSpPr>
          <p:cNvPr id="9" name="Group 127"/>
          <p:cNvGrpSpPr/>
          <p:nvPr/>
        </p:nvGrpSpPr>
        <p:grpSpPr>
          <a:xfrm>
            <a:off x="5559424" y="1631764"/>
            <a:ext cx="244475" cy="244475"/>
            <a:chOff x="7869226" y="5665788"/>
            <a:chExt cx="244475" cy="244475"/>
          </a:xfrm>
        </p:grpSpPr>
        <p:grpSp>
          <p:nvGrpSpPr>
            <p:cNvPr id="10" name="Group 102"/>
            <p:cNvGrpSpPr>
              <a:grpSpLocks/>
            </p:cNvGrpSpPr>
            <p:nvPr/>
          </p:nvGrpSpPr>
          <p:grpSpPr bwMode="auto">
            <a:xfrm>
              <a:off x="7869226" y="5665788"/>
              <a:ext cx="244475" cy="244475"/>
              <a:chOff x="4954" y="1734"/>
              <a:chExt cx="154" cy="154"/>
            </a:xfrm>
          </p:grpSpPr>
          <p:sp>
            <p:nvSpPr>
              <p:cNvPr id="390213" name="Oval 69"/>
              <p:cNvSpPr>
                <a:spLocks noChangeArrowheads="1"/>
              </p:cNvSpPr>
              <p:nvPr/>
            </p:nvSpPr>
            <p:spPr bwMode="auto">
              <a:xfrm flipH="1">
                <a:off x="4954" y="1734"/>
                <a:ext cx="154" cy="154"/>
              </a:xfrm>
              <a:prstGeom prst="ellipse">
                <a:avLst/>
              </a:prstGeom>
              <a:solidFill>
                <a:schemeClr val="bg1"/>
              </a:solidFill>
              <a:ln w="9525">
                <a:solidFill>
                  <a:srgbClr val="000000"/>
                </a:solidFill>
                <a:round/>
                <a:headEnd/>
                <a:tailEnd/>
              </a:ln>
              <a:effectLst/>
            </p:spPr>
            <p:txBody>
              <a:bodyPr anchor="ctr">
                <a:prstTxWarp prst="textNoShape">
                  <a:avLst/>
                </a:prstTxWarp>
                <a:spAutoFit/>
              </a:bodyPr>
              <a:lstStyle/>
              <a:p>
                <a:endParaRPr lang="en-US"/>
              </a:p>
            </p:txBody>
          </p:sp>
          <p:sp>
            <p:nvSpPr>
              <p:cNvPr id="390214" name="Oval 70"/>
              <p:cNvSpPr>
                <a:spLocks noChangeArrowheads="1"/>
              </p:cNvSpPr>
              <p:nvPr/>
            </p:nvSpPr>
            <p:spPr bwMode="auto">
              <a:xfrm flipH="1">
                <a:off x="4984" y="1765"/>
                <a:ext cx="93" cy="93"/>
              </a:xfrm>
              <a:prstGeom prst="ellipse">
                <a:avLst/>
              </a:prstGeom>
              <a:solidFill>
                <a:srgbClr val="000000"/>
              </a:solidFill>
              <a:ln w="28575">
                <a:noFill/>
                <a:round/>
                <a:headEnd/>
                <a:tailEnd/>
              </a:ln>
              <a:effectLst/>
            </p:spPr>
            <p:txBody>
              <a:bodyPr wrap="none" anchor="ctr">
                <a:prstTxWarp prst="textNoShape">
                  <a:avLst/>
                </a:prstTxWarp>
                <a:spAutoFit/>
              </a:bodyPr>
              <a:lstStyle/>
              <a:p>
                <a:endParaRPr lang="en-US"/>
              </a:p>
            </p:txBody>
          </p:sp>
          <p:sp>
            <p:nvSpPr>
              <p:cNvPr id="390215" name="Oval 71"/>
              <p:cNvSpPr>
                <a:spLocks noChangeArrowheads="1"/>
              </p:cNvSpPr>
              <p:nvPr/>
            </p:nvSpPr>
            <p:spPr bwMode="auto">
              <a:xfrm flipH="1">
                <a:off x="4999" y="1809"/>
                <a:ext cx="31" cy="31"/>
              </a:xfrm>
              <a:prstGeom prst="ellipse">
                <a:avLst/>
              </a:prstGeom>
              <a:solidFill>
                <a:schemeClr val="tx1"/>
              </a:solidFill>
              <a:ln w="28575">
                <a:noFill/>
                <a:round/>
                <a:headEnd/>
                <a:tailEnd/>
              </a:ln>
              <a:effectLst/>
            </p:spPr>
            <p:txBody>
              <a:bodyPr anchor="ctr">
                <a:prstTxWarp prst="textNoShape">
                  <a:avLst/>
                </a:prstTxWarp>
                <a:spAutoFit/>
              </a:bodyPr>
              <a:lstStyle/>
              <a:p>
                <a:endParaRPr lang="en-US"/>
              </a:p>
            </p:txBody>
          </p:sp>
        </p:grpSp>
        <p:sp>
          <p:nvSpPr>
            <p:cNvPr id="390256" name="Oval 112"/>
            <p:cNvSpPr>
              <a:spLocks noChangeArrowheads="1"/>
            </p:cNvSpPr>
            <p:nvPr/>
          </p:nvSpPr>
          <p:spPr bwMode="auto">
            <a:xfrm>
              <a:off x="8012101" y="5745163"/>
              <a:ext cx="36513" cy="36513"/>
            </a:xfrm>
            <a:prstGeom prst="ellipse">
              <a:avLst/>
            </a:prstGeom>
            <a:solidFill>
              <a:srgbClr val="C0C0C0"/>
            </a:solidFill>
            <a:ln w="9525">
              <a:noFill/>
              <a:round/>
              <a:headEnd/>
              <a:tailEnd/>
            </a:ln>
            <a:effectLst/>
          </p:spPr>
          <p:txBody>
            <a:bodyPr wrap="none" anchor="ctr">
              <a:prstTxWarp prst="textNoShape">
                <a:avLst/>
              </a:prstTxWarp>
            </a:bodyPr>
            <a:lstStyle/>
            <a:p>
              <a:endParaRPr lang="en-US"/>
            </a:p>
          </p:txBody>
        </p:sp>
      </p:grpSp>
      <p:sp>
        <p:nvSpPr>
          <p:cNvPr id="122" name="Text Box 89"/>
          <p:cNvSpPr txBox="1">
            <a:spLocks noChangeArrowheads="1"/>
          </p:cNvSpPr>
          <p:nvPr/>
        </p:nvSpPr>
        <p:spPr bwMode="auto">
          <a:xfrm>
            <a:off x="1713658" y="1492263"/>
            <a:ext cx="853456" cy="307777"/>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1400" dirty="0">
                <a:solidFill>
                  <a:srgbClr val="000000"/>
                </a:solidFill>
                <a:latin typeface="AvantGarde Md BT" pitchFamily="34" charset="0"/>
                <a:sym typeface="Symbol" charset="2"/>
              </a:rPr>
              <a:t>Toggling</a:t>
            </a:r>
          </a:p>
        </p:txBody>
      </p:sp>
      <p:sp>
        <p:nvSpPr>
          <p:cNvPr id="123" name="Text Box 72"/>
          <p:cNvSpPr txBox="1">
            <a:spLocks noChangeArrowheads="1"/>
          </p:cNvSpPr>
          <p:nvPr/>
        </p:nvSpPr>
        <p:spPr bwMode="auto">
          <a:xfrm>
            <a:off x="6467716" y="1492263"/>
            <a:ext cx="979755" cy="307777"/>
          </a:xfrm>
          <a:prstGeom prst="rect">
            <a:avLst/>
          </a:prstGeom>
          <a:noFill/>
          <a:ln w="28575">
            <a:noFill/>
            <a:miter lim="800000"/>
            <a:headEnd/>
            <a:tailEnd/>
          </a:ln>
          <a:effectLst/>
        </p:spPr>
        <p:txBody>
          <a:bodyPr wrap="none">
            <a:prstTxWarp prst="textNoShape">
              <a:avLst/>
            </a:prstTxWarp>
            <a:spAutoFit/>
          </a:bodyPr>
          <a:lstStyle/>
          <a:p>
            <a:pPr algn="l" eaLnBrk="0" hangingPunct="0"/>
            <a:r>
              <a:rPr lang="en-GB" sz="1400" dirty="0">
                <a:solidFill>
                  <a:srgbClr val="000000"/>
                </a:solidFill>
                <a:latin typeface="AvantGarde Md BT" pitchFamily="34" charset="0"/>
                <a:sym typeface="Symbol" charset="2"/>
              </a:rPr>
              <a:t>Scan shift</a:t>
            </a:r>
          </a:p>
        </p:txBody>
      </p:sp>
      <p:grpSp>
        <p:nvGrpSpPr>
          <p:cNvPr id="124" name="Group 123"/>
          <p:cNvGrpSpPr/>
          <p:nvPr/>
        </p:nvGrpSpPr>
        <p:grpSpPr>
          <a:xfrm>
            <a:off x="3284538" y="1631764"/>
            <a:ext cx="244475" cy="244475"/>
            <a:chOff x="3284538" y="1631764"/>
            <a:chExt cx="244475" cy="244475"/>
          </a:xfrm>
        </p:grpSpPr>
        <p:sp>
          <p:nvSpPr>
            <p:cNvPr id="390254" name="Oval 110"/>
            <p:cNvSpPr>
              <a:spLocks noChangeArrowheads="1"/>
            </p:cNvSpPr>
            <p:nvPr/>
          </p:nvSpPr>
          <p:spPr bwMode="auto">
            <a:xfrm>
              <a:off x="3362326" y="1697831"/>
              <a:ext cx="36512" cy="36512"/>
            </a:xfrm>
            <a:prstGeom prst="ellipse">
              <a:avLst/>
            </a:prstGeom>
            <a:solidFill>
              <a:srgbClr val="C0C0C0"/>
            </a:solidFill>
            <a:ln w="9525">
              <a:noFill/>
              <a:round/>
              <a:headEnd/>
              <a:tailEnd/>
            </a:ln>
            <a:effectLst/>
          </p:spPr>
          <p:txBody>
            <a:bodyPr wrap="none" anchor="ctr">
              <a:prstTxWarp prst="textNoShape">
                <a:avLst/>
              </a:prstTxWarp>
            </a:bodyPr>
            <a:lstStyle/>
            <a:p>
              <a:endParaRPr lang="en-US"/>
            </a:p>
          </p:txBody>
        </p:sp>
        <p:sp>
          <p:nvSpPr>
            <p:cNvPr id="390230" name="Oval 86"/>
            <p:cNvSpPr>
              <a:spLocks noChangeArrowheads="1"/>
            </p:cNvSpPr>
            <p:nvPr/>
          </p:nvSpPr>
          <p:spPr bwMode="auto">
            <a:xfrm>
              <a:off x="3284538" y="1631764"/>
              <a:ext cx="244475" cy="244475"/>
            </a:xfrm>
            <a:prstGeom prst="ellipse">
              <a:avLst/>
            </a:prstGeom>
            <a:solidFill>
              <a:schemeClr val="bg1"/>
            </a:solidFill>
            <a:ln w="9525">
              <a:solidFill>
                <a:srgbClr val="000000"/>
              </a:solidFill>
              <a:round/>
              <a:headEnd/>
              <a:tailEnd/>
            </a:ln>
            <a:effectLst/>
          </p:spPr>
          <p:txBody>
            <a:bodyPr anchor="ctr">
              <a:prstTxWarp prst="textNoShape">
                <a:avLst/>
              </a:prstTxWarp>
              <a:spAutoFit/>
            </a:bodyPr>
            <a:lstStyle/>
            <a:p>
              <a:endParaRPr lang="en-US"/>
            </a:p>
          </p:txBody>
        </p:sp>
        <p:sp>
          <p:nvSpPr>
            <p:cNvPr id="390231" name="Oval 87"/>
            <p:cNvSpPr>
              <a:spLocks noChangeArrowheads="1"/>
            </p:cNvSpPr>
            <p:nvPr/>
          </p:nvSpPr>
          <p:spPr bwMode="auto">
            <a:xfrm>
              <a:off x="3333751" y="1680977"/>
              <a:ext cx="147638" cy="147638"/>
            </a:xfrm>
            <a:prstGeom prst="ellipse">
              <a:avLst/>
            </a:prstGeom>
            <a:solidFill>
              <a:srgbClr val="000000"/>
            </a:solidFill>
            <a:ln w="28575">
              <a:noFill/>
              <a:round/>
              <a:headEnd/>
              <a:tailEnd/>
            </a:ln>
            <a:effectLst/>
          </p:spPr>
          <p:txBody>
            <a:bodyPr wrap="none" anchor="ctr">
              <a:prstTxWarp prst="textNoShape">
                <a:avLst/>
              </a:prstTxWarp>
              <a:spAutoFit/>
            </a:bodyPr>
            <a:lstStyle/>
            <a:p>
              <a:endParaRPr lang="en-US"/>
            </a:p>
          </p:txBody>
        </p:sp>
        <p:sp>
          <p:nvSpPr>
            <p:cNvPr id="390232" name="Oval 88"/>
            <p:cNvSpPr>
              <a:spLocks noChangeArrowheads="1"/>
            </p:cNvSpPr>
            <p:nvPr/>
          </p:nvSpPr>
          <p:spPr bwMode="auto">
            <a:xfrm>
              <a:off x="3414713" y="1703202"/>
              <a:ext cx="36000" cy="36000"/>
            </a:xfrm>
            <a:prstGeom prst="ellipse">
              <a:avLst/>
            </a:prstGeom>
            <a:solidFill>
              <a:schemeClr val="bg1">
                <a:lumMod val="75000"/>
              </a:schemeClr>
            </a:solidFill>
            <a:ln w="28575">
              <a:noFill/>
              <a:round/>
              <a:headEnd/>
              <a:tailEnd/>
            </a:ln>
            <a:effectLst/>
          </p:spPr>
          <p:txBody>
            <a:bodyPr anchor="ctr">
              <a:prstTxWarp prst="textNoShape">
                <a:avLst/>
              </a:prstTxWarp>
              <a:spAutoFit/>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5000"/>
                                        <p:tgtEl>
                                          <p:spTgt spid="93"/>
                                        </p:tgtEl>
                                      </p:cBhvr>
                                    </p:animEffect>
                                  </p:childTnLst>
                                </p:cTn>
                              </p:par>
                              <p:par>
                                <p:cTn id="8" presetID="8" presetClass="emph" presetSubtype="0" fill="hold" nodeType="withEffect">
                                  <p:stCondLst>
                                    <p:cond delay="0"/>
                                  </p:stCondLst>
                                  <p:childTnLst>
                                    <p:animRot by="9600000">
                                      <p:cBhvr>
                                        <p:cTn id="9" dur="5000" fill="hold"/>
                                        <p:tgtEl>
                                          <p:spTgt spid="4"/>
                                        </p:tgtEl>
                                        <p:attrNameLst>
                                          <p:attrName>r</p:attrName>
                                        </p:attrNameLst>
                                      </p:cBhvr>
                                    </p:animRot>
                                  </p:childTnLst>
                                </p:cTn>
                              </p:par>
                              <p:par>
                                <p:cTn id="10" presetID="8" presetClass="emph" presetSubtype="0" fill="hold" nodeType="withEffect">
                                  <p:stCondLst>
                                    <p:cond delay="0"/>
                                  </p:stCondLst>
                                  <p:childTnLst>
                                    <p:animRot by="1800000">
                                      <p:cBhvr>
                                        <p:cTn id="11" dur="5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Power dissipation</a:t>
            </a:r>
            <a:endParaRPr lang="en-US" dirty="0"/>
          </a:p>
        </p:txBody>
      </p:sp>
      <p:grpSp>
        <p:nvGrpSpPr>
          <p:cNvPr id="2" name="Group 3"/>
          <p:cNvGrpSpPr>
            <a:grpSpLocks/>
          </p:cNvGrpSpPr>
          <p:nvPr/>
        </p:nvGrpSpPr>
        <p:grpSpPr bwMode="auto">
          <a:xfrm>
            <a:off x="278918" y="1346200"/>
            <a:ext cx="8556625" cy="1882775"/>
            <a:chOff x="181" y="703"/>
            <a:chExt cx="5390" cy="1186"/>
          </a:xfrm>
          <a:solidFill>
            <a:srgbClr val="FFFFFF"/>
          </a:solidFill>
        </p:grpSpPr>
        <p:sp>
          <p:nvSpPr>
            <p:cNvPr id="32772" name="Line 4"/>
            <p:cNvSpPr>
              <a:spLocks noChangeShapeType="1"/>
            </p:cNvSpPr>
            <p:nvPr/>
          </p:nvSpPr>
          <p:spPr bwMode="auto">
            <a:xfrm rot="-5400000">
              <a:off x="287" y="1086"/>
              <a:ext cx="0" cy="212"/>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773" name="Line 5"/>
            <p:cNvSpPr>
              <a:spLocks noChangeShapeType="1"/>
            </p:cNvSpPr>
            <p:nvPr/>
          </p:nvSpPr>
          <p:spPr bwMode="auto">
            <a:xfrm rot="-5400000">
              <a:off x="287" y="1291"/>
              <a:ext cx="0" cy="212"/>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774" name="Line 6"/>
            <p:cNvSpPr>
              <a:spLocks noChangeShapeType="1"/>
            </p:cNvSpPr>
            <p:nvPr/>
          </p:nvSpPr>
          <p:spPr bwMode="auto">
            <a:xfrm rot="-5400000">
              <a:off x="661" y="720"/>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777" name="Rectangle 9"/>
            <p:cNvSpPr>
              <a:spLocks noChangeArrowheads="1"/>
            </p:cNvSpPr>
            <p:nvPr/>
          </p:nvSpPr>
          <p:spPr bwMode="auto">
            <a:xfrm flipV="1">
              <a:off x="72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78" name="Rectangle 10"/>
            <p:cNvSpPr>
              <a:spLocks noChangeArrowheads="1"/>
            </p:cNvSpPr>
            <p:nvPr/>
          </p:nvSpPr>
          <p:spPr bwMode="auto">
            <a:xfrm flipV="1">
              <a:off x="872"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79" name="Rectangle 11"/>
            <p:cNvSpPr>
              <a:spLocks noChangeArrowheads="1"/>
            </p:cNvSpPr>
            <p:nvPr/>
          </p:nvSpPr>
          <p:spPr bwMode="auto">
            <a:xfrm flipV="1">
              <a:off x="1024"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0" name="Rectangle 12"/>
            <p:cNvSpPr>
              <a:spLocks noChangeArrowheads="1"/>
            </p:cNvSpPr>
            <p:nvPr/>
          </p:nvSpPr>
          <p:spPr bwMode="auto">
            <a:xfrm flipV="1">
              <a:off x="1176"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1" name="Rectangle 13"/>
            <p:cNvSpPr>
              <a:spLocks noChangeArrowheads="1"/>
            </p:cNvSpPr>
            <p:nvPr/>
          </p:nvSpPr>
          <p:spPr bwMode="auto">
            <a:xfrm flipV="1">
              <a:off x="1328"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2" name="Rectangle 14"/>
            <p:cNvSpPr>
              <a:spLocks noChangeArrowheads="1"/>
            </p:cNvSpPr>
            <p:nvPr/>
          </p:nvSpPr>
          <p:spPr bwMode="auto">
            <a:xfrm flipV="1">
              <a:off x="148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3" name="Rectangle 15"/>
            <p:cNvSpPr>
              <a:spLocks noChangeArrowheads="1"/>
            </p:cNvSpPr>
            <p:nvPr/>
          </p:nvSpPr>
          <p:spPr bwMode="auto">
            <a:xfrm flipV="1">
              <a:off x="1632"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4" name="Rectangle 16"/>
            <p:cNvSpPr>
              <a:spLocks noChangeArrowheads="1"/>
            </p:cNvSpPr>
            <p:nvPr/>
          </p:nvSpPr>
          <p:spPr bwMode="auto">
            <a:xfrm flipV="1">
              <a:off x="1784"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5" name="Rectangle 17"/>
            <p:cNvSpPr>
              <a:spLocks noChangeArrowheads="1"/>
            </p:cNvSpPr>
            <p:nvPr/>
          </p:nvSpPr>
          <p:spPr bwMode="auto">
            <a:xfrm flipV="1">
              <a:off x="1936"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6" name="Rectangle 18"/>
            <p:cNvSpPr>
              <a:spLocks noChangeArrowheads="1"/>
            </p:cNvSpPr>
            <p:nvPr/>
          </p:nvSpPr>
          <p:spPr bwMode="auto">
            <a:xfrm flipV="1">
              <a:off x="2088"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7" name="Rectangle 19"/>
            <p:cNvSpPr>
              <a:spLocks noChangeArrowheads="1"/>
            </p:cNvSpPr>
            <p:nvPr/>
          </p:nvSpPr>
          <p:spPr bwMode="auto">
            <a:xfrm flipV="1">
              <a:off x="224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8" name="Rectangle 20"/>
            <p:cNvSpPr>
              <a:spLocks noChangeArrowheads="1"/>
            </p:cNvSpPr>
            <p:nvPr/>
          </p:nvSpPr>
          <p:spPr bwMode="auto">
            <a:xfrm flipV="1">
              <a:off x="2392"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89" name="Rectangle 21"/>
            <p:cNvSpPr>
              <a:spLocks noChangeArrowheads="1"/>
            </p:cNvSpPr>
            <p:nvPr/>
          </p:nvSpPr>
          <p:spPr bwMode="auto">
            <a:xfrm flipV="1">
              <a:off x="2544"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1" name="Rectangle 23"/>
            <p:cNvSpPr>
              <a:spLocks noChangeArrowheads="1"/>
            </p:cNvSpPr>
            <p:nvPr/>
          </p:nvSpPr>
          <p:spPr bwMode="auto">
            <a:xfrm flipV="1">
              <a:off x="2848"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2" name="Rectangle 24"/>
            <p:cNvSpPr>
              <a:spLocks noChangeArrowheads="1"/>
            </p:cNvSpPr>
            <p:nvPr/>
          </p:nvSpPr>
          <p:spPr bwMode="auto">
            <a:xfrm flipV="1">
              <a:off x="300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3" name="Rectangle 25"/>
            <p:cNvSpPr>
              <a:spLocks noChangeArrowheads="1"/>
            </p:cNvSpPr>
            <p:nvPr/>
          </p:nvSpPr>
          <p:spPr bwMode="auto">
            <a:xfrm flipV="1">
              <a:off x="3152"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4" name="Rectangle 26"/>
            <p:cNvSpPr>
              <a:spLocks noChangeArrowheads="1"/>
            </p:cNvSpPr>
            <p:nvPr/>
          </p:nvSpPr>
          <p:spPr bwMode="auto">
            <a:xfrm flipV="1">
              <a:off x="3304"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5" name="Rectangle 27"/>
            <p:cNvSpPr>
              <a:spLocks noChangeArrowheads="1"/>
            </p:cNvSpPr>
            <p:nvPr/>
          </p:nvSpPr>
          <p:spPr bwMode="auto">
            <a:xfrm flipV="1">
              <a:off x="3456"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6" name="Rectangle 28"/>
            <p:cNvSpPr>
              <a:spLocks noChangeArrowheads="1"/>
            </p:cNvSpPr>
            <p:nvPr/>
          </p:nvSpPr>
          <p:spPr bwMode="auto">
            <a:xfrm flipV="1">
              <a:off x="3608"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7" name="Rectangle 29"/>
            <p:cNvSpPr>
              <a:spLocks noChangeArrowheads="1"/>
            </p:cNvSpPr>
            <p:nvPr/>
          </p:nvSpPr>
          <p:spPr bwMode="auto">
            <a:xfrm flipV="1">
              <a:off x="376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799" name="Rectangle 31"/>
            <p:cNvSpPr>
              <a:spLocks noChangeArrowheads="1"/>
            </p:cNvSpPr>
            <p:nvPr/>
          </p:nvSpPr>
          <p:spPr bwMode="auto">
            <a:xfrm flipV="1">
              <a:off x="4064"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0" name="Rectangle 32"/>
            <p:cNvSpPr>
              <a:spLocks noChangeArrowheads="1"/>
            </p:cNvSpPr>
            <p:nvPr/>
          </p:nvSpPr>
          <p:spPr bwMode="auto">
            <a:xfrm flipV="1">
              <a:off x="4216"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1" name="Rectangle 33"/>
            <p:cNvSpPr>
              <a:spLocks noChangeArrowheads="1"/>
            </p:cNvSpPr>
            <p:nvPr/>
          </p:nvSpPr>
          <p:spPr bwMode="auto">
            <a:xfrm flipV="1">
              <a:off x="4368"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2" name="Rectangle 34"/>
            <p:cNvSpPr>
              <a:spLocks noChangeArrowheads="1"/>
            </p:cNvSpPr>
            <p:nvPr/>
          </p:nvSpPr>
          <p:spPr bwMode="auto">
            <a:xfrm flipV="1">
              <a:off x="452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3" name="Rectangle 35"/>
            <p:cNvSpPr>
              <a:spLocks noChangeArrowheads="1"/>
            </p:cNvSpPr>
            <p:nvPr/>
          </p:nvSpPr>
          <p:spPr bwMode="auto">
            <a:xfrm flipV="1">
              <a:off x="4672"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4" name="Rectangle 36"/>
            <p:cNvSpPr>
              <a:spLocks noChangeArrowheads="1"/>
            </p:cNvSpPr>
            <p:nvPr/>
          </p:nvSpPr>
          <p:spPr bwMode="auto">
            <a:xfrm flipV="1">
              <a:off x="4824"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5" name="Rectangle 37"/>
            <p:cNvSpPr>
              <a:spLocks noChangeArrowheads="1"/>
            </p:cNvSpPr>
            <p:nvPr/>
          </p:nvSpPr>
          <p:spPr bwMode="auto">
            <a:xfrm flipV="1">
              <a:off x="4976"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6" name="Rectangle 38"/>
            <p:cNvSpPr>
              <a:spLocks noChangeArrowheads="1"/>
            </p:cNvSpPr>
            <p:nvPr/>
          </p:nvSpPr>
          <p:spPr bwMode="auto">
            <a:xfrm flipV="1">
              <a:off x="5128"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7" name="Rectangle 39"/>
            <p:cNvSpPr>
              <a:spLocks noChangeArrowheads="1"/>
            </p:cNvSpPr>
            <p:nvPr/>
          </p:nvSpPr>
          <p:spPr bwMode="auto">
            <a:xfrm flipV="1">
              <a:off x="5280"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8" name="Rectangle 40"/>
            <p:cNvSpPr>
              <a:spLocks noChangeArrowheads="1"/>
            </p:cNvSpPr>
            <p:nvPr/>
          </p:nvSpPr>
          <p:spPr bwMode="auto">
            <a:xfrm flipV="1">
              <a:off x="5432" y="70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09" name="Rectangle 41"/>
            <p:cNvSpPr>
              <a:spLocks noChangeArrowheads="1"/>
            </p:cNvSpPr>
            <p:nvPr/>
          </p:nvSpPr>
          <p:spPr bwMode="auto">
            <a:xfrm flipV="1">
              <a:off x="72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1" name="Rectangle 43"/>
            <p:cNvSpPr>
              <a:spLocks noChangeArrowheads="1"/>
            </p:cNvSpPr>
            <p:nvPr/>
          </p:nvSpPr>
          <p:spPr bwMode="auto">
            <a:xfrm flipV="1">
              <a:off x="1024"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2" name="Rectangle 44"/>
            <p:cNvSpPr>
              <a:spLocks noChangeArrowheads="1"/>
            </p:cNvSpPr>
            <p:nvPr/>
          </p:nvSpPr>
          <p:spPr bwMode="auto">
            <a:xfrm flipV="1">
              <a:off x="1176"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3" name="Rectangle 45"/>
            <p:cNvSpPr>
              <a:spLocks noChangeArrowheads="1"/>
            </p:cNvSpPr>
            <p:nvPr/>
          </p:nvSpPr>
          <p:spPr bwMode="auto">
            <a:xfrm flipV="1">
              <a:off x="1328"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4" name="Rectangle 46"/>
            <p:cNvSpPr>
              <a:spLocks noChangeArrowheads="1"/>
            </p:cNvSpPr>
            <p:nvPr/>
          </p:nvSpPr>
          <p:spPr bwMode="auto">
            <a:xfrm flipV="1">
              <a:off x="148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5" name="Rectangle 47"/>
            <p:cNvSpPr>
              <a:spLocks noChangeArrowheads="1"/>
            </p:cNvSpPr>
            <p:nvPr/>
          </p:nvSpPr>
          <p:spPr bwMode="auto">
            <a:xfrm flipV="1">
              <a:off x="1632"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6" name="Rectangle 48"/>
            <p:cNvSpPr>
              <a:spLocks noChangeArrowheads="1"/>
            </p:cNvSpPr>
            <p:nvPr/>
          </p:nvSpPr>
          <p:spPr bwMode="auto">
            <a:xfrm flipV="1">
              <a:off x="1784"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7" name="Rectangle 49"/>
            <p:cNvSpPr>
              <a:spLocks noChangeArrowheads="1"/>
            </p:cNvSpPr>
            <p:nvPr/>
          </p:nvSpPr>
          <p:spPr bwMode="auto">
            <a:xfrm flipV="1">
              <a:off x="1936"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8" name="Rectangle 50"/>
            <p:cNvSpPr>
              <a:spLocks noChangeArrowheads="1"/>
            </p:cNvSpPr>
            <p:nvPr/>
          </p:nvSpPr>
          <p:spPr bwMode="auto">
            <a:xfrm flipV="1">
              <a:off x="2088"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19" name="Rectangle 51"/>
            <p:cNvSpPr>
              <a:spLocks noChangeArrowheads="1"/>
            </p:cNvSpPr>
            <p:nvPr/>
          </p:nvSpPr>
          <p:spPr bwMode="auto">
            <a:xfrm flipV="1">
              <a:off x="224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0" name="Rectangle 52"/>
            <p:cNvSpPr>
              <a:spLocks noChangeArrowheads="1"/>
            </p:cNvSpPr>
            <p:nvPr/>
          </p:nvSpPr>
          <p:spPr bwMode="auto">
            <a:xfrm flipV="1">
              <a:off x="2392"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1" name="Rectangle 53"/>
            <p:cNvSpPr>
              <a:spLocks noChangeArrowheads="1"/>
            </p:cNvSpPr>
            <p:nvPr/>
          </p:nvSpPr>
          <p:spPr bwMode="auto">
            <a:xfrm flipV="1">
              <a:off x="2544"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2" name="Rectangle 54"/>
            <p:cNvSpPr>
              <a:spLocks noChangeArrowheads="1"/>
            </p:cNvSpPr>
            <p:nvPr/>
          </p:nvSpPr>
          <p:spPr bwMode="auto">
            <a:xfrm flipV="1">
              <a:off x="2696"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3" name="Rectangle 55"/>
            <p:cNvSpPr>
              <a:spLocks noChangeArrowheads="1"/>
            </p:cNvSpPr>
            <p:nvPr/>
          </p:nvSpPr>
          <p:spPr bwMode="auto">
            <a:xfrm flipV="1">
              <a:off x="2848"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4" name="Rectangle 56"/>
            <p:cNvSpPr>
              <a:spLocks noChangeArrowheads="1"/>
            </p:cNvSpPr>
            <p:nvPr/>
          </p:nvSpPr>
          <p:spPr bwMode="auto">
            <a:xfrm flipV="1">
              <a:off x="300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5" name="Rectangle 57"/>
            <p:cNvSpPr>
              <a:spLocks noChangeArrowheads="1"/>
            </p:cNvSpPr>
            <p:nvPr/>
          </p:nvSpPr>
          <p:spPr bwMode="auto">
            <a:xfrm flipV="1">
              <a:off x="3152"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6" name="Rectangle 58"/>
            <p:cNvSpPr>
              <a:spLocks noChangeArrowheads="1"/>
            </p:cNvSpPr>
            <p:nvPr/>
          </p:nvSpPr>
          <p:spPr bwMode="auto">
            <a:xfrm flipV="1">
              <a:off x="3304"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7" name="Rectangle 59"/>
            <p:cNvSpPr>
              <a:spLocks noChangeArrowheads="1"/>
            </p:cNvSpPr>
            <p:nvPr/>
          </p:nvSpPr>
          <p:spPr bwMode="auto">
            <a:xfrm flipV="1">
              <a:off x="3456"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8" name="Rectangle 60"/>
            <p:cNvSpPr>
              <a:spLocks noChangeArrowheads="1"/>
            </p:cNvSpPr>
            <p:nvPr/>
          </p:nvSpPr>
          <p:spPr bwMode="auto">
            <a:xfrm flipV="1">
              <a:off x="3608"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29" name="Rectangle 61"/>
            <p:cNvSpPr>
              <a:spLocks noChangeArrowheads="1"/>
            </p:cNvSpPr>
            <p:nvPr/>
          </p:nvSpPr>
          <p:spPr bwMode="auto">
            <a:xfrm flipV="1">
              <a:off x="376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0" name="Rectangle 62"/>
            <p:cNvSpPr>
              <a:spLocks noChangeArrowheads="1"/>
            </p:cNvSpPr>
            <p:nvPr/>
          </p:nvSpPr>
          <p:spPr bwMode="auto">
            <a:xfrm flipV="1">
              <a:off x="3912"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1" name="Rectangle 63"/>
            <p:cNvSpPr>
              <a:spLocks noChangeArrowheads="1"/>
            </p:cNvSpPr>
            <p:nvPr/>
          </p:nvSpPr>
          <p:spPr bwMode="auto">
            <a:xfrm flipV="1">
              <a:off x="4064"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2" name="Rectangle 64"/>
            <p:cNvSpPr>
              <a:spLocks noChangeArrowheads="1"/>
            </p:cNvSpPr>
            <p:nvPr/>
          </p:nvSpPr>
          <p:spPr bwMode="auto">
            <a:xfrm flipV="1">
              <a:off x="4216"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3" name="Rectangle 65"/>
            <p:cNvSpPr>
              <a:spLocks noChangeArrowheads="1"/>
            </p:cNvSpPr>
            <p:nvPr/>
          </p:nvSpPr>
          <p:spPr bwMode="auto">
            <a:xfrm flipV="1">
              <a:off x="4368"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4" name="Rectangle 66"/>
            <p:cNvSpPr>
              <a:spLocks noChangeArrowheads="1"/>
            </p:cNvSpPr>
            <p:nvPr/>
          </p:nvSpPr>
          <p:spPr bwMode="auto">
            <a:xfrm flipV="1">
              <a:off x="452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5" name="Rectangle 67"/>
            <p:cNvSpPr>
              <a:spLocks noChangeArrowheads="1"/>
            </p:cNvSpPr>
            <p:nvPr/>
          </p:nvSpPr>
          <p:spPr bwMode="auto">
            <a:xfrm flipV="1">
              <a:off x="4672"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6" name="Rectangle 68"/>
            <p:cNvSpPr>
              <a:spLocks noChangeArrowheads="1"/>
            </p:cNvSpPr>
            <p:nvPr/>
          </p:nvSpPr>
          <p:spPr bwMode="auto">
            <a:xfrm flipV="1">
              <a:off x="4824"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7" name="Rectangle 69"/>
            <p:cNvSpPr>
              <a:spLocks noChangeArrowheads="1"/>
            </p:cNvSpPr>
            <p:nvPr/>
          </p:nvSpPr>
          <p:spPr bwMode="auto">
            <a:xfrm flipV="1">
              <a:off x="4976"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8" name="Rectangle 70"/>
            <p:cNvSpPr>
              <a:spLocks noChangeArrowheads="1"/>
            </p:cNvSpPr>
            <p:nvPr/>
          </p:nvSpPr>
          <p:spPr bwMode="auto">
            <a:xfrm flipV="1">
              <a:off x="5128"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39" name="Rectangle 71"/>
            <p:cNvSpPr>
              <a:spLocks noChangeArrowheads="1"/>
            </p:cNvSpPr>
            <p:nvPr/>
          </p:nvSpPr>
          <p:spPr bwMode="auto">
            <a:xfrm flipV="1">
              <a:off x="5280"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0" name="Rectangle 72"/>
            <p:cNvSpPr>
              <a:spLocks noChangeArrowheads="1"/>
            </p:cNvSpPr>
            <p:nvPr/>
          </p:nvSpPr>
          <p:spPr bwMode="auto">
            <a:xfrm flipV="1">
              <a:off x="5432" y="91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1" name="Rectangle 73"/>
            <p:cNvSpPr>
              <a:spLocks noChangeArrowheads="1"/>
            </p:cNvSpPr>
            <p:nvPr/>
          </p:nvSpPr>
          <p:spPr bwMode="auto">
            <a:xfrm flipV="1">
              <a:off x="72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3" name="Rectangle 75"/>
            <p:cNvSpPr>
              <a:spLocks noChangeArrowheads="1"/>
            </p:cNvSpPr>
            <p:nvPr/>
          </p:nvSpPr>
          <p:spPr bwMode="auto">
            <a:xfrm flipV="1">
              <a:off x="1024"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4" name="Rectangle 76"/>
            <p:cNvSpPr>
              <a:spLocks noChangeArrowheads="1"/>
            </p:cNvSpPr>
            <p:nvPr/>
          </p:nvSpPr>
          <p:spPr bwMode="auto">
            <a:xfrm flipV="1">
              <a:off x="1176"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5" name="Rectangle 77"/>
            <p:cNvSpPr>
              <a:spLocks noChangeArrowheads="1"/>
            </p:cNvSpPr>
            <p:nvPr/>
          </p:nvSpPr>
          <p:spPr bwMode="auto">
            <a:xfrm flipV="1">
              <a:off x="1328"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6" name="Rectangle 78"/>
            <p:cNvSpPr>
              <a:spLocks noChangeArrowheads="1"/>
            </p:cNvSpPr>
            <p:nvPr/>
          </p:nvSpPr>
          <p:spPr bwMode="auto">
            <a:xfrm flipV="1">
              <a:off x="148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7" name="Rectangle 79"/>
            <p:cNvSpPr>
              <a:spLocks noChangeArrowheads="1"/>
            </p:cNvSpPr>
            <p:nvPr/>
          </p:nvSpPr>
          <p:spPr bwMode="auto">
            <a:xfrm flipV="1">
              <a:off x="1632"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8" name="Rectangle 80"/>
            <p:cNvSpPr>
              <a:spLocks noChangeArrowheads="1"/>
            </p:cNvSpPr>
            <p:nvPr/>
          </p:nvSpPr>
          <p:spPr bwMode="auto">
            <a:xfrm flipV="1">
              <a:off x="1784"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49" name="Rectangle 81"/>
            <p:cNvSpPr>
              <a:spLocks noChangeArrowheads="1"/>
            </p:cNvSpPr>
            <p:nvPr/>
          </p:nvSpPr>
          <p:spPr bwMode="auto">
            <a:xfrm flipV="1">
              <a:off x="1936"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0" name="Rectangle 82"/>
            <p:cNvSpPr>
              <a:spLocks noChangeArrowheads="1"/>
            </p:cNvSpPr>
            <p:nvPr/>
          </p:nvSpPr>
          <p:spPr bwMode="auto">
            <a:xfrm flipV="1">
              <a:off x="2088"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1" name="Rectangle 83"/>
            <p:cNvSpPr>
              <a:spLocks noChangeArrowheads="1"/>
            </p:cNvSpPr>
            <p:nvPr/>
          </p:nvSpPr>
          <p:spPr bwMode="auto">
            <a:xfrm flipV="1">
              <a:off x="224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2" name="Rectangle 84"/>
            <p:cNvSpPr>
              <a:spLocks noChangeArrowheads="1"/>
            </p:cNvSpPr>
            <p:nvPr/>
          </p:nvSpPr>
          <p:spPr bwMode="auto">
            <a:xfrm flipV="1">
              <a:off x="2392"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3" name="Rectangle 85"/>
            <p:cNvSpPr>
              <a:spLocks noChangeArrowheads="1"/>
            </p:cNvSpPr>
            <p:nvPr/>
          </p:nvSpPr>
          <p:spPr bwMode="auto">
            <a:xfrm flipV="1">
              <a:off x="2544"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4" name="Rectangle 86"/>
            <p:cNvSpPr>
              <a:spLocks noChangeArrowheads="1"/>
            </p:cNvSpPr>
            <p:nvPr/>
          </p:nvSpPr>
          <p:spPr bwMode="auto">
            <a:xfrm flipV="1">
              <a:off x="2696"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5" name="Rectangle 87"/>
            <p:cNvSpPr>
              <a:spLocks noChangeArrowheads="1"/>
            </p:cNvSpPr>
            <p:nvPr/>
          </p:nvSpPr>
          <p:spPr bwMode="auto">
            <a:xfrm flipV="1">
              <a:off x="2848"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6" name="Rectangle 88"/>
            <p:cNvSpPr>
              <a:spLocks noChangeArrowheads="1"/>
            </p:cNvSpPr>
            <p:nvPr/>
          </p:nvSpPr>
          <p:spPr bwMode="auto">
            <a:xfrm flipV="1">
              <a:off x="300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7" name="Rectangle 89"/>
            <p:cNvSpPr>
              <a:spLocks noChangeArrowheads="1"/>
            </p:cNvSpPr>
            <p:nvPr/>
          </p:nvSpPr>
          <p:spPr bwMode="auto">
            <a:xfrm flipV="1">
              <a:off x="3152"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8" name="Rectangle 90"/>
            <p:cNvSpPr>
              <a:spLocks noChangeArrowheads="1"/>
            </p:cNvSpPr>
            <p:nvPr/>
          </p:nvSpPr>
          <p:spPr bwMode="auto">
            <a:xfrm flipV="1">
              <a:off x="3304"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59" name="Rectangle 91"/>
            <p:cNvSpPr>
              <a:spLocks noChangeArrowheads="1"/>
            </p:cNvSpPr>
            <p:nvPr/>
          </p:nvSpPr>
          <p:spPr bwMode="auto">
            <a:xfrm flipV="1">
              <a:off x="3456"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0" name="Rectangle 92"/>
            <p:cNvSpPr>
              <a:spLocks noChangeArrowheads="1"/>
            </p:cNvSpPr>
            <p:nvPr/>
          </p:nvSpPr>
          <p:spPr bwMode="auto">
            <a:xfrm flipV="1">
              <a:off x="3608"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1" name="Rectangle 93"/>
            <p:cNvSpPr>
              <a:spLocks noChangeArrowheads="1"/>
            </p:cNvSpPr>
            <p:nvPr/>
          </p:nvSpPr>
          <p:spPr bwMode="auto">
            <a:xfrm flipV="1">
              <a:off x="376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2" name="Rectangle 94"/>
            <p:cNvSpPr>
              <a:spLocks noChangeArrowheads="1"/>
            </p:cNvSpPr>
            <p:nvPr/>
          </p:nvSpPr>
          <p:spPr bwMode="auto">
            <a:xfrm flipV="1">
              <a:off x="3912"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3" name="Rectangle 95"/>
            <p:cNvSpPr>
              <a:spLocks noChangeArrowheads="1"/>
            </p:cNvSpPr>
            <p:nvPr/>
          </p:nvSpPr>
          <p:spPr bwMode="auto">
            <a:xfrm flipV="1">
              <a:off x="4064"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4" name="Rectangle 96"/>
            <p:cNvSpPr>
              <a:spLocks noChangeArrowheads="1"/>
            </p:cNvSpPr>
            <p:nvPr/>
          </p:nvSpPr>
          <p:spPr bwMode="auto">
            <a:xfrm flipV="1">
              <a:off x="4216"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5" name="Rectangle 97"/>
            <p:cNvSpPr>
              <a:spLocks noChangeArrowheads="1"/>
            </p:cNvSpPr>
            <p:nvPr/>
          </p:nvSpPr>
          <p:spPr bwMode="auto">
            <a:xfrm flipV="1">
              <a:off x="4368"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6" name="Rectangle 98"/>
            <p:cNvSpPr>
              <a:spLocks noChangeArrowheads="1"/>
            </p:cNvSpPr>
            <p:nvPr/>
          </p:nvSpPr>
          <p:spPr bwMode="auto">
            <a:xfrm flipV="1">
              <a:off x="452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7" name="Rectangle 99"/>
            <p:cNvSpPr>
              <a:spLocks noChangeArrowheads="1"/>
            </p:cNvSpPr>
            <p:nvPr/>
          </p:nvSpPr>
          <p:spPr bwMode="auto">
            <a:xfrm flipV="1">
              <a:off x="4672"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8" name="Rectangle 100"/>
            <p:cNvSpPr>
              <a:spLocks noChangeArrowheads="1"/>
            </p:cNvSpPr>
            <p:nvPr/>
          </p:nvSpPr>
          <p:spPr bwMode="auto">
            <a:xfrm flipV="1">
              <a:off x="4824"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69" name="Rectangle 101"/>
            <p:cNvSpPr>
              <a:spLocks noChangeArrowheads="1"/>
            </p:cNvSpPr>
            <p:nvPr/>
          </p:nvSpPr>
          <p:spPr bwMode="auto">
            <a:xfrm flipV="1">
              <a:off x="4976"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0" name="Rectangle 102"/>
            <p:cNvSpPr>
              <a:spLocks noChangeArrowheads="1"/>
            </p:cNvSpPr>
            <p:nvPr/>
          </p:nvSpPr>
          <p:spPr bwMode="auto">
            <a:xfrm flipV="1">
              <a:off x="5128"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1" name="Rectangle 103"/>
            <p:cNvSpPr>
              <a:spLocks noChangeArrowheads="1"/>
            </p:cNvSpPr>
            <p:nvPr/>
          </p:nvSpPr>
          <p:spPr bwMode="auto">
            <a:xfrm flipV="1">
              <a:off x="5280"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2" name="Rectangle 104"/>
            <p:cNvSpPr>
              <a:spLocks noChangeArrowheads="1"/>
            </p:cNvSpPr>
            <p:nvPr/>
          </p:nvSpPr>
          <p:spPr bwMode="auto">
            <a:xfrm flipV="1">
              <a:off x="5432" y="112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3" name="Rectangle 105"/>
            <p:cNvSpPr>
              <a:spLocks noChangeArrowheads="1"/>
            </p:cNvSpPr>
            <p:nvPr/>
          </p:nvSpPr>
          <p:spPr bwMode="auto">
            <a:xfrm flipV="1">
              <a:off x="720"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4" name="Rectangle 106"/>
            <p:cNvSpPr>
              <a:spLocks noChangeArrowheads="1"/>
            </p:cNvSpPr>
            <p:nvPr/>
          </p:nvSpPr>
          <p:spPr bwMode="auto">
            <a:xfrm flipV="1">
              <a:off x="872"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5" name="Rectangle 107"/>
            <p:cNvSpPr>
              <a:spLocks noChangeArrowheads="1"/>
            </p:cNvSpPr>
            <p:nvPr/>
          </p:nvSpPr>
          <p:spPr bwMode="auto">
            <a:xfrm flipV="1">
              <a:off x="1024"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6" name="Rectangle 108"/>
            <p:cNvSpPr>
              <a:spLocks noChangeArrowheads="1"/>
            </p:cNvSpPr>
            <p:nvPr/>
          </p:nvSpPr>
          <p:spPr bwMode="auto">
            <a:xfrm flipV="1">
              <a:off x="1176"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7" name="Rectangle 109"/>
            <p:cNvSpPr>
              <a:spLocks noChangeArrowheads="1"/>
            </p:cNvSpPr>
            <p:nvPr/>
          </p:nvSpPr>
          <p:spPr bwMode="auto">
            <a:xfrm flipV="1">
              <a:off x="1328"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8" name="Rectangle 110"/>
            <p:cNvSpPr>
              <a:spLocks noChangeArrowheads="1"/>
            </p:cNvSpPr>
            <p:nvPr/>
          </p:nvSpPr>
          <p:spPr bwMode="auto">
            <a:xfrm flipV="1">
              <a:off x="1480"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79" name="Rectangle 111"/>
            <p:cNvSpPr>
              <a:spLocks noChangeArrowheads="1"/>
            </p:cNvSpPr>
            <p:nvPr/>
          </p:nvSpPr>
          <p:spPr bwMode="auto">
            <a:xfrm flipV="1">
              <a:off x="1632"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0" name="Rectangle 112"/>
            <p:cNvSpPr>
              <a:spLocks noChangeArrowheads="1"/>
            </p:cNvSpPr>
            <p:nvPr/>
          </p:nvSpPr>
          <p:spPr bwMode="auto">
            <a:xfrm flipV="1">
              <a:off x="1784"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1" name="Rectangle 113"/>
            <p:cNvSpPr>
              <a:spLocks noChangeArrowheads="1"/>
            </p:cNvSpPr>
            <p:nvPr/>
          </p:nvSpPr>
          <p:spPr bwMode="auto">
            <a:xfrm flipV="1">
              <a:off x="1936"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2" name="Rectangle 114"/>
            <p:cNvSpPr>
              <a:spLocks noChangeArrowheads="1"/>
            </p:cNvSpPr>
            <p:nvPr/>
          </p:nvSpPr>
          <p:spPr bwMode="auto">
            <a:xfrm flipV="1">
              <a:off x="2088"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4" name="Rectangle 116"/>
            <p:cNvSpPr>
              <a:spLocks noChangeArrowheads="1"/>
            </p:cNvSpPr>
            <p:nvPr/>
          </p:nvSpPr>
          <p:spPr bwMode="auto">
            <a:xfrm flipV="1">
              <a:off x="2392"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5" name="Rectangle 117"/>
            <p:cNvSpPr>
              <a:spLocks noChangeArrowheads="1"/>
            </p:cNvSpPr>
            <p:nvPr/>
          </p:nvSpPr>
          <p:spPr bwMode="auto">
            <a:xfrm flipV="1">
              <a:off x="2544"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6" name="Rectangle 118"/>
            <p:cNvSpPr>
              <a:spLocks noChangeArrowheads="1"/>
            </p:cNvSpPr>
            <p:nvPr/>
          </p:nvSpPr>
          <p:spPr bwMode="auto">
            <a:xfrm flipV="1">
              <a:off x="2696"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7" name="Rectangle 119"/>
            <p:cNvSpPr>
              <a:spLocks noChangeArrowheads="1"/>
            </p:cNvSpPr>
            <p:nvPr/>
          </p:nvSpPr>
          <p:spPr bwMode="auto">
            <a:xfrm flipV="1">
              <a:off x="2848"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8" name="Rectangle 120"/>
            <p:cNvSpPr>
              <a:spLocks noChangeArrowheads="1"/>
            </p:cNvSpPr>
            <p:nvPr/>
          </p:nvSpPr>
          <p:spPr bwMode="auto">
            <a:xfrm flipV="1">
              <a:off x="3000"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89" name="Rectangle 121"/>
            <p:cNvSpPr>
              <a:spLocks noChangeArrowheads="1"/>
            </p:cNvSpPr>
            <p:nvPr/>
          </p:nvSpPr>
          <p:spPr bwMode="auto">
            <a:xfrm flipV="1">
              <a:off x="3152"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0" name="Rectangle 122"/>
            <p:cNvSpPr>
              <a:spLocks noChangeArrowheads="1"/>
            </p:cNvSpPr>
            <p:nvPr/>
          </p:nvSpPr>
          <p:spPr bwMode="auto">
            <a:xfrm flipV="1">
              <a:off x="3304"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1" name="Rectangle 123"/>
            <p:cNvSpPr>
              <a:spLocks noChangeArrowheads="1"/>
            </p:cNvSpPr>
            <p:nvPr/>
          </p:nvSpPr>
          <p:spPr bwMode="auto">
            <a:xfrm flipV="1">
              <a:off x="3456"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2" name="Rectangle 124"/>
            <p:cNvSpPr>
              <a:spLocks noChangeArrowheads="1"/>
            </p:cNvSpPr>
            <p:nvPr/>
          </p:nvSpPr>
          <p:spPr bwMode="auto">
            <a:xfrm flipV="1">
              <a:off x="3608"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3" name="Rectangle 125"/>
            <p:cNvSpPr>
              <a:spLocks noChangeArrowheads="1"/>
            </p:cNvSpPr>
            <p:nvPr/>
          </p:nvSpPr>
          <p:spPr bwMode="auto">
            <a:xfrm flipV="1">
              <a:off x="3760"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4" name="Rectangle 126"/>
            <p:cNvSpPr>
              <a:spLocks noChangeArrowheads="1"/>
            </p:cNvSpPr>
            <p:nvPr/>
          </p:nvSpPr>
          <p:spPr bwMode="auto">
            <a:xfrm flipV="1">
              <a:off x="3912"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6" name="Rectangle 128"/>
            <p:cNvSpPr>
              <a:spLocks noChangeArrowheads="1"/>
            </p:cNvSpPr>
            <p:nvPr/>
          </p:nvSpPr>
          <p:spPr bwMode="auto">
            <a:xfrm flipV="1">
              <a:off x="4216"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7" name="Rectangle 129"/>
            <p:cNvSpPr>
              <a:spLocks noChangeArrowheads="1"/>
            </p:cNvSpPr>
            <p:nvPr/>
          </p:nvSpPr>
          <p:spPr bwMode="auto">
            <a:xfrm flipV="1">
              <a:off x="4368"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8" name="Rectangle 130"/>
            <p:cNvSpPr>
              <a:spLocks noChangeArrowheads="1"/>
            </p:cNvSpPr>
            <p:nvPr/>
          </p:nvSpPr>
          <p:spPr bwMode="auto">
            <a:xfrm flipV="1">
              <a:off x="4520"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899" name="Rectangle 131"/>
            <p:cNvSpPr>
              <a:spLocks noChangeArrowheads="1"/>
            </p:cNvSpPr>
            <p:nvPr/>
          </p:nvSpPr>
          <p:spPr bwMode="auto">
            <a:xfrm flipV="1">
              <a:off x="4672"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0" name="Rectangle 132"/>
            <p:cNvSpPr>
              <a:spLocks noChangeArrowheads="1"/>
            </p:cNvSpPr>
            <p:nvPr/>
          </p:nvSpPr>
          <p:spPr bwMode="auto">
            <a:xfrm flipV="1">
              <a:off x="4824"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1" name="Rectangle 133"/>
            <p:cNvSpPr>
              <a:spLocks noChangeArrowheads="1"/>
            </p:cNvSpPr>
            <p:nvPr/>
          </p:nvSpPr>
          <p:spPr bwMode="auto">
            <a:xfrm flipV="1">
              <a:off x="4976"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2" name="Rectangle 134"/>
            <p:cNvSpPr>
              <a:spLocks noChangeArrowheads="1"/>
            </p:cNvSpPr>
            <p:nvPr/>
          </p:nvSpPr>
          <p:spPr bwMode="auto">
            <a:xfrm flipV="1">
              <a:off x="5128"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3" name="Rectangle 135"/>
            <p:cNvSpPr>
              <a:spLocks noChangeArrowheads="1"/>
            </p:cNvSpPr>
            <p:nvPr/>
          </p:nvSpPr>
          <p:spPr bwMode="auto">
            <a:xfrm flipV="1">
              <a:off x="5280" y="133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5" name="Rectangle 137"/>
            <p:cNvSpPr>
              <a:spLocks noChangeArrowheads="1"/>
            </p:cNvSpPr>
            <p:nvPr/>
          </p:nvSpPr>
          <p:spPr bwMode="auto">
            <a:xfrm flipV="1">
              <a:off x="72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6" name="Rectangle 138"/>
            <p:cNvSpPr>
              <a:spLocks noChangeArrowheads="1"/>
            </p:cNvSpPr>
            <p:nvPr/>
          </p:nvSpPr>
          <p:spPr bwMode="auto">
            <a:xfrm flipV="1">
              <a:off x="87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7" name="Rectangle 139"/>
            <p:cNvSpPr>
              <a:spLocks noChangeArrowheads="1"/>
            </p:cNvSpPr>
            <p:nvPr/>
          </p:nvSpPr>
          <p:spPr bwMode="auto">
            <a:xfrm flipV="1">
              <a:off x="1024"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8" name="Rectangle 140"/>
            <p:cNvSpPr>
              <a:spLocks noChangeArrowheads="1"/>
            </p:cNvSpPr>
            <p:nvPr/>
          </p:nvSpPr>
          <p:spPr bwMode="auto">
            <a:xfrm flipV="1">
              <a:off x="1176"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09" name="Rectangle 141"/>
            <p:cNvSpPr>
              <a:spLocks noChangeArrowheads="1"/>
            </p:cNvSpPr>
            <p:nvPr/>
          </p:nvSpPr>
          <p:spPr bwMode="auto">
            <a:xfrm flipV="1">
              <a:off x="1328"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0" name="Rectangle 142"/>
            <p:cNvSpPr>
              <a:spLocks noChangeArrowheads="1"/>
            </p:cNvSpPr>
            <p:nvPr/>
          </p:nvSpPr>
          <p:spPr bwMode="auto">
            <a:xfrm flipV="1">
              <a:off x="148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1" name="Rectangle 143"/>
            <p:cNvSpPr>
              <a:spLocks noChangeArrowheads="1"/>
            </p:cNvSpPr>
            <p:nvPr/>
          </p:nvSpPr>
          <p:spPr bwMode="auto">
            <a:xfrm flipV="1">
              <a:off x="163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2" name="Rectangle 144"/>
            <p:cNvSpPr>
              <a:spLocks noChangeArrowheads="1"/>
            </p:cNvSpPr>
            <p:nvPr/>
          </p:nvSpPr>
          <p:spPr bwMode="auto">
            <a:xfrm flipV="1">
              <a:off x="1784"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3" name="Rectangle 145"/>
            <p:cNvSpPr>
              <a:spLocks noChangeArrowheads="1"/>
            </p:cNvSpPr>
            <p:nvPr/>
          </p:nvSpPr>
          <p:spPr bwMode="auto">
            <a:xfrm flipV="1">
              <a:off x="1936"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4" name="Rectangle 146"/>
            <p:cNvSpPr>
              <a:spLocks noChangeArrowheads="1"/>
            </p:cNvSpPr>
            <p:nvPr/>
          </p:nvSpPr>
          <p:spPr bwMode="auto">
            <a:xfrm flipV="1">
              <a:off x="2088"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5" name="Rectangle 147"/>
            <p:cNvSpPr>
              <a:spLocks noChangeArrowheads="1"/>
            </p:cNvSpPr>
            <p:nvPr/>
          </p:nvSpPr>
          <p:spPr bwMode="auto">
            <a:xfrm flipV="1">
              <a:off x="224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6" name="Rectangle 148"/>
            <p:cNvSpPr>
              <a:spLocks noChangeArrowheads="1"/>
            </p:cNvSpPr>
            <p:nvPr/>
          </p:nvSpPr>
          <p:spPr bwMode="auto">
            <a:xfrm flipV="1">
              <a:off x="239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7" name="Rectangle 149"/>
            <p:cNvSpPr>
              <a:spLocks noChangeArrowheads="1"/>
            </p:cNvSpPr>
            <p:nvPr/>
          </p:nvSpPr>
          <p:spPr bwMode="auto">
            <a:xfrm flipV="1">
              <a:off x="2544"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19" name="Rectangle 151"/>
            <p:cNvSpPr>
              <a:spLocks noChangeArrowheads="1"/>
            </p:cNvSpPr>
            <p:nvPr/>
          </p:nvSpPr>
          <p:spPr bwMode="auto">
            <a:xfrm flipV="1">
              <a:off x="2848"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0" name="Rectangle 152"/>
            <p:cNvSpPr>
              <a:spLocks noChangeArrowheads="1"/>
            </p:cNvSpPr>
            <p:nvPr/>
          </p:nvSpPr>
          <p:spPr bwMode="auto">
            <a:xfrm flipV="1">
              <a:off x="300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1" name="Rectangle 153"/>
            <p:cNvSpPr>
              <a:spLocks noChangeArrowheads="1"/>
            </p:cNvSpPr>
            <p:nvPr/>
          </p:nvSpPr>
          <p:spPr bwMode="auto">
            <a:xfrm flipV="1">
              <a:off x="315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2" name="Rectangle 154"/>
            <p:cNvSpPr>
              <a:spLocks noChangeArrowheads="1"/>
            </p:cNvSpPr>
            <p:nvPr/>
          </p:nvSpPr>
          <p:spPr bwMode="auto">
            <a:xfrm flipV="1">
              <a:off x="3304"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3" name="Rectangle 155"/>
            <p:cNvSpPr>
              <a:spLocks noChangeArrowheads="1"/>
            </p:cNvSpPr>
            <p:nvPr/>
          </p:nvSpPr>
          <p:spPr bwMode="auto">
            <a:xfrm flipV="1">
              <a:off x="3456"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4" name="Rectangle 156"/>
            <p:cNvSpPr>
              <a:spLocks noChangeArrowheads="1"/>
            </p:cNvSpPr>
            <p:nvPr/>
          </p:nvSpPr>
          <p:spPr bwMode="auto">
            <a:xfrm flipV="1">
              <a:off x="3608"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5" name="Rectangle 157"/>
            <p:cNvSpPr>
              <a:spLocks noChangeArrowheads="1"/>
            </p:cNvSpPr>
            <p:nvPr/>
          </p:nvSpPr>
          <p:spPr bwMode="auto">
            <a:xfrm flipV="1">
              <a:off x="376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6" name="Rectangle 158"/>
            <p:cNvSpPr>
              <a:spLocks noChangeArrowheads="1"/>
            </p:cNvSpPr>
            <p:nvPr/>
          </p:nvSpPr>
          <p:spPr bwMode="auto">
            <a:xfrm flipV="1">
              <a:off x="391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7" name="Rectangle 159"/>
            <p:cNvSpPr>
              <a:spLocks noChangeArrowheads="1"/>
            </p:cNvSpPr>
            <p:nvPr/>
          </p:nvSpPr>
          <p:spPr bwMode="auto">
            <a:xfrm flipV="1">
              <a:off x="4064"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8" name="Rectangle 160"/>
            <p:cNvSpPr>
              <a:spLocks noChangeArrowheads="1"/>
            </p:cNvSpPr>
            <p:nvPr/>
          </p:nvSpPr>
          <p:spPr bwMode="auto">
            <a:xfrm flipV="1">
              <a:off x="4216"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29" name="Rectangle 161"/>
            <p:cNvSpPr>
              <a:spLocks noChangeArrowheads="1"/>
            </p:cNvSpPr>
            <p:nvPr/>
          </p:nvSpPr>
          <p:spPr bwMode="auto">
            <a:xfrm flipV="1">
              <a:off x="4368"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0" name="Rectangle 162"/>
            <p:cNvSpPr>
              <a:spLocks noChangeArrowheads="1"/>
            </p:cNvSpPr>
            <p:nvPr/>
          </p:nvSpPr>
          <p:spPr bwMode="auto">
            <a:xfrm flipV="1">
              <a:off x="452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1" name="Rectangle 163"/>
            <p:cNvSpPr>
              <a:spLocks noChangeArrowheads="1"/>
            </p:cNvSpPr>
            <p:nvPr/>
          </p:nvSpPr>
          <p:spPr bwMode="auto">
            <a:xfrm flipV="1">
              <a:off x="467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2" name="Rectangle 164"/>
            <p:cNvSpPr>
              <a:spLocks noChangeArrowheads="1"/>
            </p:cNvSpPr>
            <p:nvPr/>
          </p:nvSpPr>
          <p:spPr bwMode="auto">
            <a:xfrm flipV="1">
              <a:off x="4824"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3" name="Rectangle 165"/>
            <p:cNvSpPr>
              <a:spLocks noChangeArrowheads="1"/>
            </p:cNvSpPr>
            <p:nvPr/>
          </p:nvSpPr>
          <p:spPr bwMode="auto">
            <a:xfrm flipV="1">
              <a:off x="4976"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4" name="Rectangle 166"/>
            <p:cNvSpPr>
              <a:spLocks noChangeArrowheads="1"/>
            </p:cNvSpPr>
            <p:nvPr/>
          </p:nvSpPr>
          <p:spPr bwMode="auto">
            <a:xfrm flipV="1">
              <a:off x="5128"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5" name="Rectangle 167"/>
            <p:cNvSpPr>
              <a:spLocks noChangeArrowheads="1"/>
            </p:cNvSpPr>
            <p:nvPr/>
          </p:nvSpPr>
          <p:spPr bwMode="auto">
            <a:xfrm flipV="1">
              <a:off x="5280"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6" name="Rectangle 168"/>
            <p:cNvSpPr>
              <a:spLocks noChangeArrowheads="1"/>
            </p:cNvSpPr>
            <p:nvPr/>
          </p:nvSpPr>
          <p:spPr bwMode="auto">
            <a:xfrm flipV="1">
              <a:off x="5432" y="154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7" name="Rectangle 169"/>
            <p:cNvSpPr>
              <a:spLocks noChangeArrowheads="1"/>
            </p:cNvSpPr>
            <p:nvPr/>
          </p:nvSpPr>
          <p:spPr bwMode="auto">
            <a:xfrm flipV="1">
              <a:off x="72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8" name="Rectangle 170"/>
            <p:cNvSpPr>
              <a:spLocks noChangeArrowheads="1"/>
            </p:cNvSpPr>
            <p:nvPr/>
          </p:nvSpPr>
          <p:spPr bwMode="auto">
            <a:xfrm flipV="1">
              <a:off x="87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39" name="Rectangle 171"/>
            <p:cNvSpPr>
              <a:spLocks noChangeArrowheads="1"/>
            </p:cNvSpPr>
            <p:nvPr/>
          </p:nvSpPr>
          <p:spPr bwMode="auto">
            <a:xfrm flipV="1">
              <a:off x="1024"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0" name="Rectangle 172"/>
            <p:cNvSpPr>
              <a:spLocks noChangeArrowheads="1"/>
            </p:cNvSpPr>
            <p:nvPr/>
          </p:nvSpPr>
          <p:spPr bwMode="auto">
            <a:xfrm flipV="1">
              <a:off x="1176"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1" name="Rectangle 173"/>
            <p:cNvSpPr>
              <a:spLocks noChangeArrowheads="1"/>
            </p:cNvSpPr>
            <p:nvPr/>
          </p:nvSpPr>
          <p:spPr bwMode="auto">
            <a:xfrm flipV="1">
              <a:off x="1328"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2" name="Rectangle 174"/>
            <p:cNvSpPr>
              <a:spLocks noChangeArrowheads="1"/>
            </p:cNvSpPr>
            <p:nvPr/>
          </p:nvSpPr>
          <p:spPr bwMode="auto">
            <a:xfrm flipV="1">
              <a:off x="148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3" name="Rectangle 175"/>
            <p:cNvSpPr>
              <a:spLocks noChangeArrowheads="1"/>
            </p:cNvSpPr>
            <p:nvPr/>
          </p:nvSpPr>
          <p:spPr bwMode="auto">
            <a:xfrm flipV="1">
              <a:off x="163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4" name="Rectangle 176"/>
            <p:cNvSpPr>
              <a:spLocks noChangeArrowheads="1"/>
            </p:cNvSpPr>
            <p:nvPr/>
          </p:nvSpPr>
          <p:spPr bwMode="auto">
            <a:xfrm flipV="1">
              <a:off x="1784"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5" name="Rectangle 177"/>
            <p:cNvSpPr>
              <a:spLocks noChangeArrowheads="1"/>
            </p:cNvSpPr>
            <p:nvPr/>
          </p:nvSpPr>
          <p:spPr bwMode="auto">
            <a:xfrm flipV="1">
              <a:off x="1936"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6" name="Rectangle 178"/>
            <p:cNvSpPr>
              <a:spLocks noChangeArrowheads="1"/>
            </p:cNvSpPr>
            <p:nvPr/>
          </p:nvSpPr>
          <p:spPr bwMode="auto">
            <a:xfrm flipV="1">
              <a:off x="2088"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7" name="Rectangle 179"/>
            <p:cNvSpPr>
              <a:spLocks noChangeArrowheads="1"/>
            </p:cNvSpPr>
            <p:nvPr/>
          </p:nvSpPr>
          <p:spPr bwMode="auto">
            <a:xfrm flipV="1">
              <a:off x="224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8" name="Rectangle 180"/>
            <p:cNvSpPr>
              <a:spLocks noChangeArrowheads="1"/>
            </p:cNvSpPr>
            <p:nvPr/>
          </p:nvSpPr>
          <p:spPr bwMode="auto">
            <a:xfrm flipV="1">
              <a:off x="239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49" name="Rectangle 181"/>
            <p:cNvSpPr>
              <a:spLocks noChangeArrowheads="1"/>
            </p:cNvSpPr>
            <p:nvPr/>
          </p:nvSpPr>
          <p:spPr bwMode="auto">
            <a:xfrm flipV="1">
              <a:off x="2544"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0" name="Rectangle 182"/>
            <p:cNvSpPr>
              <a:spLocks noChangeArrowheads="1"/>
            </p:cNvSpPr>
            <p:nvPr/>
          </p:nvSpPr>
          <p:spPr bwMode="auto">
            <a:xfrm flipV="1">
              <a:off x="2696"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1" name="Rectangle 183"/>
            <p:cNvSpPr>
              <a:spLocks noChangeArrowheads="1"/>
            </p:cNvSpPr>
            <p:nvPr/>
          </p:nvSpPr>
          <p:spPr bwMode="auto">
            <a:xfrm flipV="1">
              <a:off x="2848"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2" name="Rectangle 184"/>
            <p:cNvSpPr>
              <a:spLocks noChangeArrowheads="1"/>
            </p:cNvSpPr>
            <p:nvPr/>
          </p:nvSpPr>
          <p:spPr bwMode="auto">
            <a:xfrm flipV="1">
              <a:off x="300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3" name="Rectangle 185"/>
            <p:cNvSpPr>
              <a:spLocks noChangeArrowheads="1"/>
            </p:cNvSpPr>
            <p:nvPr/>
          </p:nvSpPr>
          <p:spPr bwMode="auto">
            <a:xfrm flipV="1">
              <a:off x="315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5" name="Rectangle 187"/>
            <p:cNvSpPr>
              <a:spLocks noChangeArrowheads="1"/>
            </p:cNvSpPr>
            <p:nvPr/>
          </p:nvSpPr>
          <p:spPr bwMode="auto">
            <a:xfrm flipV="1">
              <a:off x="3456"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6" name="Rectangle 188"/>
            <p:cNvSpPr>
              <a:spLocks noChangeArrowheads="1"/>
            </p:cNvSpPr>
            <p:nvPr/>
          </p:nvSpPr>
          <p:spPr bwMode="auto">
            <a:xfrm flipV="1">
              <a:off x="3608"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7" name="Rectangle 189"/>
            <p:cNvSpPr>
              <a:spLocks noChangeArrowheads="1"/>
            </p:cNvSpPr>
            <p:nvPr/>
          </p:nvSpPr>
          <p:spPr bwMode="auto">
            <a:xfrm flipV="1">
              <a:off x="376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8" name="Rectangle 190"/>
            <p:cNvSpPr>
              <a:spLocks noChangeArrowheads="1"/>
            </p:cNvSpPr>
            <p:nvPr/>
          </p:nvSpPr>
          <p:spPr bwMode="auto">
            <a:xfrm flipV="1">
              <a:off x="391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59" name="Rectangle 191"/>
            <p:cNvSpPr>
              <a:spLocks noChangeArrowheads="1"/>
            </p:cNvSpPr>
            <p:nvPr/>
          </p:nvSpPr>
          <p:spPr bwMode="auto">
            <a:xfrm flipV="1">
              <a:off x="4064"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0" name="Rectangle 192"/>
            <p:cNvSpPr>
              <a:spLocks noChangeArrowheads="1"/>
            </p:cNvSpPr>
            <p:nvPr/>
          </p:nvSpPr>
          <p:spPr bwMode="auto">
            <a:xfrm flipV="1">
              <a:off x="4216"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1" name="Rectangle 193"/>
            <p:cNvSpPr>
              <a:spLocks noChangeArrowheads="1"/>
            </p:cNvSpPr>
            <p:nvPr/>
          </p:nvSpPr>
          <p:spPr bwMode="auto">
            <a:xfrm flipV="1">
              <a:off x="4368"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2" name="Rectangle 194"/>
            <p:cNvSpPr>
              <a:spLocks noChangeArrowheads="1"/>
            </p:cNvSpPr>
            <p:nvPr/>
          </p:nvSpPr>
          <p:spPr bwMode="auto">
            <a:xfrm flipV="1">
              <a:off x="452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3" name="Rectangle 195"/>
            <p:cNvSpPr>
              <a:spLocks noChangeArrowheads="1"/>
            </p:cNvSpPr>
            <p:nvPr/>
          </p:nvSpPr>
          <p:spPr bwMode="auto">
            <a:xfrm flipV="1">
              <a:off x="467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4" name="Rectangle 196"/>
            <p:cNvSpPr>
              <a:spLocks noChangeArrowheads="1"/>
            </p:cNvSpPr>
            <p:nvPr/>
          </p:nvSpPr>
          <p:spPr bwMode="auto">
            <a:xfrm flipV="1">
              <a:off x="4824"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5" name="Rectangle 197"/>
            <p:cNvSpPr>
              <a:spLocks noChangeArrowheads="1"/>
            </p:cNvSpPr>
            <p:nvPr/>
          </p:nvSpPr>
          <p:spPr bwMode="auto">
            <a:xfrm flipV="1">
              <a:off x="4976"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6" name="Rectangle 198"/>
            <p:cNvSpPr>
              <a:spLocks noChangeArrowheads="1"/>
            </p:cNvSpPr>
            <p:nvPr/>
          </p:nvSpPr>
          <p:spPr bwMode="auto">
            <a:xfrm flipV="1">
              <a:off x="5128"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7" name="Rectangle 199"/>
            <p:cNvSpPr>
              <a:spLocks noChangeArrowheads="1"/>
            </p:cNvSpPr>
            <p:nvPr/>
          </p:nvSpPr>
          <p:spPr bwMode="auto">
            <a:xfrm flipV="1">
              <a:off x="5280"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8" name="Rectangle 200"/>
            <p:cNvSpPr>
              <a:spLocks noChangeArrowheads="1"/>
            </p:cNvSpPr>
            <p:nvPr/>
          </p:nvSpPr>
          <p:spPr bwMode="auto">
            <a:xfrm flipV="1">
              <a:off x="5432" y="1753"/>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endParaRPr lang="en-US" b="1"/>
            </a:p>
          </p:txBody>
        </p:sp>
        <p:sp>
          <p:nvSpPr>
            <p:cNvPr id="32969" name="Line 201"/>
            <p:cNvSpPr>
              <a:spLocks noChangeShapeType="1"/>
            </p:cNvSpPr>
            <p:nvPr/>
          </p:nvSpPr>
          <p:spPr bwMode="auto">
            <a:xfrm rot="-5400000">
              <a:off x="661" y="928"/>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970" name="Line 202"/>
            <p:cNvSpPr>
              <a:spLocks noChangeShapeType="1"/>
            </p:cNvSpPr>
            <p:nvPr/>
          </p:nvSpPr>
          <p:spPr bwMode="auto">
            <a:xfrm rot="-5400000">
              <a:off x="661" y="1139"/>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971" name="Line 203"/>
            <p:cNvSpPr>
              <a:spLocks noChangeShapeType="1"/>
            </p:cNvSpPr>
            <p:nvPr/>
          </p:nvSpPr>
          <p:spPr bwMode="auto">
            <a:xfrm rot="-5400000">
              <a:off x="661" y="1350"/>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972" name="Line 204"/>
            <p:cNvSpPr>
              <a:spLocks noChangeShapeType="1"/>
            </p:cNvSpPr>
            <p:nvPr/>
          </p:nvSpPr>
          <p:spPr bwMode="auto">
            <a:xfrm rot="-5400000">
              <a:off x="661" y="1561"/>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sp>
          <p:nvSpPr>
            <p:cNvPr id="32973" name="Line 205"/>
            <p:cNvSpPr>
              <a:spLocks noChangeShapeType="1"/>
            </p:cNvSpPr>
            <p:nvPr/>
          </p:nvSpPr>
          <p:spPr bwMode="auto">
            <a:xfrm rot="-5400000">
              <a:off x="661" y="1769"/>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b="1"/>
            </a:p>
          </p:txBody>
        </p:sp>
      </p:grpSp>
      <p:sp>
        <p:nvSpPr>
          <p:cNvPr id="508" name="AutoShape 76"/>
          <p:cNvSpPr>
            <a:spLocks noChangeArrowheads="1"/>
          </p:cNvSpPr>
          <p:nvPr/>
        </p:nvSpPr>
        <p:spPr bwMode="auto">
          <a:xfrm rot="5400000" flipH="1">
            <a:off x="-260202" y="2105462"/>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
        <p:nvSpPr>
          <p:cNvPr id="510" name="Rectangle 22"/>
          <p:cNvSpPr>
            <a:spLocks noChangeArrowheads="1"/>
          </p:cNvSpPr>
          <p:nvPr/>
        </p:nvSpPr>
        <p:spPr bwMode="auto">
          <a:xfrm flipV="1">
            <a:off x="4271481" y="134620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1</a:t>
            </a:r>
          </a:p>
        </p:txBody>
      </p:sp>
      <p:sp>
        <p:nvSpPr>
          <p:cNvPr id="511" name="Rectangle 30"/>
          <p:cNvSpPr>
            <a:spLocks noChangeArrowheads="1"/>
          </p:cNvSpPr>
          <p:nvPr/>
        </p:nvSpPr>
        <p:spPr bwMode="auto">
          <a:xfrm flipV="1">
            <a:off x="6201881" y="134620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0</a:t>
            </a:r>
          </a:p>
        </p:txBody>
      </p:sp>
      <p:sp>
        <p:nvSpPr>
          <p:cNvPr id="512" name="Rectangle 42"/>
          <p:cNvSpPr>
            <a:spLocks noChangeArrowheads="1"/>
          </p:cNvSpPr>
          <p:nvPr/>
        </p:nvSpPr>
        <p:spPr bwMode="auto">
          <a:xfrm flipV="1">
            <a:off x="1375881" y="167957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1</a:t>
            </a:r>
          </a:p>
        </p:txBody>
      </p:sp>
      <p:sp>
        <p:nvSpPr>
          <p:cNvPr id="513" name="Rectangle 74"/>
          <p:cNvSpPr>
            <a:spLocks noChangeArrowheads="1"/>
          </p:cNvSpPr>
          <p:nvPr/>
        </p:nvSpPr>
        <p:spPr bwMode="auto">
          <a:xfrm flipV="1">
            <a:off x="1375881" y="201295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0</a:t>
            </a:r>
          </a:p>
        </p:txBody>
      </p:sp>
      <p:sp>
        <p:nvSpPr>
          <p:cNvPr id="514" name="Rectangle 115"/>
          <p:cNvSpPr>
            <a:spLocks noChangeArrowheads="1"/>
          </p:cNvSpPr>
          <p:nvPr/>
        </p:nvSpPr>
        <p:spPr bwMode="auto">
          <a:xfrm flipV="1">
            <a:off x="3547581" y="234632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1</a:t>
            </a:r>
          </a:p>
        </p:txBody>
      </p:sp>
      <p:sp>
        <p:nvSpPr>
          <p:cNvPr id="515" name="Rectangle 127"/>
          <p:cNvSpPr>
            <a:spLocks noChangeArrowheads="1"/>
          </p:cNvSpPr>
          <p:nvPr/>
        </p:nvSpPr>
        <p:spPr bwMode="auto">
          <a:xfrm flipV="1">
            <a:off x="6443181" y="234632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0</a:t>
            </a:r>
          </a:p>
        </p:txBody>
      </p:sp>
      <p:sp>
        <p:nvSpPr>
          <p:cNvPr id="516" name="Rectangle 136"/>
          <p:cNvSpPr>
            <a:spLocks noChangeArrowheads="1"/>
          </p:cNvSpPr>
          <p:nvPr/>
        </p:nvSpPr>
        <p:spPr bwMode="auto">
          <a:xfrm flipV="1">
            <a:off x="8614881" y="234632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0</a:t>
            </a:r>
          </a:p>
        </p:txBody>
      </p:sp>
      <p:sp>
        <p:nvSpPr>
          <p:cNvPr id="517" name="Rectangle 150"/>
          <p:cNvSpPr>
            <a:spLocks noChangeArrowheads="1"/>
          </p:cNvSpPr>
          <p:nvPr/>
        </p:nvSpPr>
        <p:spPr bwMode="auto">
          <a:xfrm flipV="1">
            <a:off x="4271481" y="267970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0</a:t>
            </a:r>
          </a:p>
        </p:txBody>
      </p:sp>
      <p:sp>
        <p:nvSpPr>
          <p:cNvPr id="518" name="Rectangle 186"/>
          <p:cNvSpPr>
            <a:spLocks noChangeArrowheads="1"/>
          </p:cNvSpPr>
          <p:nvPr/>
        </p:nvSpPr>
        <p:spPr bwMode="auto">
          <a:xfrm flipV="1">
            <a:off x="5236681" y="301307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400">
                <a:solidFill>
                  <a:srgbClr val="FFFFFF"/>
                </a:solidFill>
              </a:rPr>
              <a:t>1</a:t>
            </a:r>
          </a:p>
        </p:txBody>
      </p:sp>
      <p:grpSp>
        <p:nvGrpSpPr>
          <p:cNvPr id="528" name="Group 527"/>
          <p:cNvGrpSpPr/>
          <p:nvPr/>
        </p:nvGrpSpPr>
        <p:grpSpPr>
          <a:xfrm>
            <a:off x="278918" y="3848102"/>
            <a:ext cx="8556626" cy="2382838"/>
            <a:chOff x="107950" y="3848102"/>
            <a:chExt cx="8556626" cy="2382838"/>
          </a:xfrm>
        </p:grpSpPr>
        <p:grpSp>
          <p:nvGrpSpPr>
            <p:cNvPr id="3" name="Group 206"/>
            <p:cNvGrpSpPr>
              <a:grpSpLocks/>
            </p:cNvGrpSpPr>
            <p:nvPr/>
          </p:nvGrpSpPr>
          <p:grpSpPr bwMode="auto">
            <a:xfrm>
              <a:off x="107950" y="3848102"/>
              <a:ext cx="8556625" cy="2382838"/>
              <a:chOff x="181" y="2279"/>
              <a:chExt cx="5390" cy="1501"/>
            </a:xfrm>
            <a:solidFill>
              <a:srgbClr val="FFFFFF"/>
            </a:solidFill>
          </p:grpSpPr>
          <p:grpSp>
            <p:nvGrpSpPr>
              <p:cNvPr id="4" name="Group 207"/>
              <p:cNvGrpSpPr>
                <a:grpSpLocks/>
              </p:cNvGrpSpPr>
              <p:nvPr/>
            </p:nvGrpSpPr>
            <p:grpSpPr bwMode="auto">
              <a:xfrm>
                <a:off x="181" y="2594"/>
                <a:ext cx="5390" cy="1186"/>
                <a:chOff x="181" y="2594"/>
                <a:chExt cx="5390" cy="1186"/>
              </a:xfrm>
              <a:grpFill/>
            </p:grpSpPr>
            <p:sp>
              <p:nvSpPr>
                <p:cNvPr id="32976" name="Line 208"/>
                <p:cNvSpPr>
                  <a:spLocks noChangeShapeType="1"/>
                </p:cNvSpPr>
                <p:nvPr/>
              </p:nvSpPr>
              <p:spPr bwMode="auto">
                <a:xfrm rot="-5400000">
                  <a:off x="287" y="2977"/>
                  <a:ext cx="0" cy="212"/>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2977" name="Line 209"/>
                <p:cNvSpPr>
                  <a:spLocks noChangeShapeType="1"/>
                </p:cNvSpPr>
                <p:nvPr/>
              </p:nvSpPr>
              <p:spPr bwMode="auto">
                <a:xfrm rot="-5400000">
                  <a:off x="287" y="3182"/>
                  <a:ext cx="0" cy="212"/>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2978" name="Line 210"/>
                <p:cNvSpPr>
                  <a:spLocks noChangeShapeType="1"/>
                </p:cNvSpPr>
                <p:nvPr/>
              </p:nvSpPr>
              <p:spPr bwMode="auto">
                <a:xfrm rot="-5400000">
                  <a:off x="661" y="2611"/>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2981" name="Rectangle 213"/>
                <p:cNvSpPr>
                  <a:spLocks noChangeArrowheads="1"/>
                </p:cNvSpPr>
                <p:nvPr/>
              </p:nvSpPr>
              <p:spPr bwMode="auto">
                <a:xfrm flipV="1">
                  <a:off x="72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82" name="Rectangle 214"/>
                <p:cNvSpPr>
                  <a:spLocks noChangeArrowheads="1"/>
                </p:cNvSpPr>
                <p:nvPr/>
              </p:nvSpPr>
              <p:spPr bwMode="auto">
                <a:xfrm flipV="1">
                  <a:off x="872"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83" name="Rectangle 215"/>
                <p:cNvSpPr>
                  <a:spLocks noChangeArrowheads="1"/>
                </p:cNvSpPr>
                <p:nvPr/>
              </p:nvSpPr>
              <p:spPr bwMode="auto">
                <a:xfrm flipV="1">
                  <a:off x="1024"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84" name="Rectangle 216"/>
                <p:cNvSpPr>
                  <a:spLocks noChangeArrowheads="1"/>
                </p:cNvSpPr>
                <p:nvPr/>
              </p:nvSpPr>
              <p:spPr bwMode="auto">
                <a:xfrm flipV="1">
                  <a:off x="1176"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85" name="Rectangle 217"/>
                <p:cNvSpPr>
                  <a:spLocks noChangeArrowheads="1"/>
                </p:cNvSpPr>
                <p:nvPr/>
              </p:nvSpPr>
              <p:spPr bwMode="auto">
                <a:xfrm flipV="1">
                  <a:off x="1328"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86" name="Rectangle 218"/>
                <p:cNvSpPr>
                  <a:spLocks noChangeArrowheads="1"/>
                </p:cNvSpPr>
                <p:nvPr/>
              </p:nvSpPr>
              <p:spPr bwMode="auto">
                <a:xfrm flipV="1">
                  <a:off x="148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87" name="Rectangle 219"/>
                <p:cNvSpPr>
                  <a:spLocks noChangeArrowheads="1"/>
                </p:cNvSpPr>
                <p:nvPr/>
              </p:nvSpPr>
              <p:spPr bwMode="auto">
                <a:xfrm flipV="1">
                  <a:off x="1632"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88" name="Rectangle 220"/>
                <p:cNvSpPr>
                  <a:spLocks noChangeArrowheads="1"/>
                </p:cNvSpPr>
                <p:nvPr/>
              </p:nvSpPr>
              <p:spPr bwMode="auto">
                <a:xfrm flipV="1">
                  <a:off x="1784"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89" name="Rectangle 221"/>
                <p:cNvSpPr>
                  <a:spLocks noChangeArrowheads="1"/>
                </p:cNvSpPr>
                <p:nvPr/>
              </p:nvSpPr>
              <p:spPr bwMode="auto">
                <a:xfrm flipV="1">
                  <a:off x="1936"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90" name="Rectangle 222"/>
                <p:cNvSpPr>
                  <a:spLocks noChangeArrowheads="1"/>
                </p:cNvSpPr>
                <p:nvPr/>
              </p:nvSpPr>
              <p:spPr bwMode="auto">
                <a:xfrm flipV="1">
                  <a:off x="2088"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91" name="Rectangle 223"/>
                <p:cNvSpPr>
                  <a:spLocks noChangeArrowheads="1"/>
                </p:cNvSpPr>
                <p:nvPr/>
              </p:nvSpPr>
              <p:spPr bwMode="auto">
                <a:xfrm flipV="1">
                  <a:off x="224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92" name="Rectangle 224"/>
                <p:cNvSpPr>
                  <a:spLocks noChangeArrowheads="1"/>
                </p:cNvSpPr>
                <p:nvPr/>
              </p:nvSpPr>
              <p:spPr bwMode="auto">
                <a:xfrm flipV="1">
                  <a:off x="2392"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93" name="Rectangle 225"/>
                <p:cNvSpPr>
                  <a:spLocks noChangeArrowheads="1"/>
                </p:cNvSpPr>
                <p:nvPr/>
              </p:nvSpPr>
              <p:spPr bwMode="auto">
                <a:xfrm flipV="1">
                  <a:off x="2544"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95" name="Rectangle 227"/>
                <p:cNvSpPr>
                  <a:spLocks noChangeArrowheads="1"/>
                </p:cNvSpPr>
                <p:nvPr/>
              </p:nvSpPr>
              <p:spPr bwMode="auto">
                <a:xfrm flipV="1">
                  <a:off x="2848"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96" name="Rectangle 228"/>
                <p:cNvSpPr>
                  <a:spLocks noChangeArrowheads="1"/>
                </p:cNvSpPr>
                <p:nvPr/>
              </p:nvSpPr>
              <p:spPr bwMode="auto">
                <a:xfrm flipV="1">
                  <a:off x="300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97" name="Rectangle 229"/>
                <p:cNvSpPr>
                  <a:spLocks noChangeArrowheads="1"/>
                </p:cNvSpPr>
                <p:nvPr/>
              </p:nvSpPr>
              <p:spPr bwMode="auto">
                <a:xfrm flipV="1">
                  <a:off x="3152"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2998" name="Rectangle 230"/>
                <p:cNvSpPr>
                  <a:spLocks noChangeArrowheads="1"/>
                </p:cNvSpPr>
                <p:nvPr/>
              </p:nvSpPr>
              <p:spPr bwMode="auto">
                <a:xfrm flipV="1">
                  <a:off x="3304"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2999" name="Rectangle 231"/>
                <p:cNvSpPr>
                  <a:spLocks noChangeArrowheads="1"/>
                </p:cNvSpPr>
                <p:nvPr/>
              </p:nvSpPr>
              <p:spPr bwMode="auto">
                <a:xfrm flipV="1">
                  <a:off x="3456"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00" name="Rectangle 232"/>
                <p:cNvSpPr>
                  <a:spLocks noChangeArrowheads="1"/>
                </p:cNvSpPr>
                <p:nvPr/>
              </p:nvSpPr>
              <p:spPr bwMode="auto">
                <a:xfrm flipV="1">
                  <a:off x="3608"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01" name="Rectangle 233"/>
                <p:cNvSpPr>
                  <a:spLocks noChangeArrowheads="1"/>
                </p:cNvSpPr>
                <p:nvPr/>
              </p:nvSpPr>
              <p:spPr bwMode="auto">
                <a:xfrm flipV="1">
                  <a:off x="376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03" name="Rectangle 235"/>
                <p:cNvSpPr>
                  <a:spLocks noChangeArrowheads="1"/>
                </p:cNvSpPr>
                <p:nvPr/>
              </p:nvSpPr>
              <p:spPr bwMode="auto">
                <a:xfrm flipV="1">
                  <a:off x="4064"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04" name="Rectangle 236"/>
                <p:cNvSpPr>
                  <a:spLocks noChangeArrowheads="1"/>
                </p:cNvSpPr>
                <p:nvPr/>
              </p:nvSpPr>
              <p:spPr bwMode="auto">
                <a:xfrm flipV="1">
                  <a:off x="4216"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05" name="Rectangle 237"/>
                <p:cNvSpPr>
                  <a:spLocks noChangeArrowheads="1"/>
                </p:cNvSpPr>
                <p:nvPr/>
              </p:nvSpPr>
              <p:spPr bwMode="auto">
                <a:xfrm flipV="1">
                  <a:off x="4368"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06" name="Rectangle 238"/>
                <p:cNvSpPr>
                  <a:spLocks noChangeArrowheads="1"/>
                </p:cNvSpPr>
                <p:nvPr/>
              </p:nvSpPr>
              <p:spPr bwMode="auto">
                <a:xfrm flipV="1">
                  <a:off x="452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07" name="Rectangle 239"/>
                <p:cNvSpPr>
                  <a:spLocks noChangeArrowheads="1"/>
                </p:cNvSpPr>
                <p:nvPr/>
              </p:nvSpPr>
              <p:spPr bwMode="auto">
                <a:xfrm flipV="1">
                  <a:off x="4672"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08" name="Rectangle 240"/>
                <p:cNvSpPr>
                  <a:spLocks noChangeArrowheads="1"/>
                </p:cNvSpPr>
                <p:nvPr/>
              </p:nvSpPr>
              <p:spPr bwMode="auto">
                <a:xfrm flipV="1">
                  <a:off x="4824"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09" name="Rectangle 241"/>
                <p:cNvSpPr>
                  <a:spLocks noChangeArrowheads="1"/>
                </p:cNvSpPr>
                <p:nvPr/>
              </p:nvSpPr>
              <p:spPr bwMode="auto">
                <a:xfrm flipV="1">
                  <a:off x="4976"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10" name="Rectangle 242"/>
                <p:cNvSpPr>
                  <a:spLocks noChangeArrowheads="1"/>
                </p:cNvSpPr>
                <p:nvPr/>
              </p:nvSpPr>
              <p:spPr bwMode="auto">
                <a:xfrm flipV="1">
                  <a:off x="5128"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11" name="Rectangle 243"/>
                <p:cNvSpPr>
                  <a:spLocks noChangeArrowheads="1"/>
                </p:cNvSpPr>
                <p:nvPr/>
              </p:nvSpPr>
              <p:spPr bwMode="auto">
                <a:xfrm flipV="1">
                  <a:off x="5280"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12" name="Rectangle 244"/>
                <p:cNvSpPr>
                  <a:spLocks noChangeArrowheads="1"/>
                </p:cNvSpPr>
                <p:nvPr/>
              </p:nvSpPr>
              <p:spPr bwMode="auto">
                <a:xfrm flipV="1">
                  <a:off x="5432" y="259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13" name="Rectangle 245"/>
                <p:cNvSpPr>
                  <a:spLocks noChangeArrowheads="1"/>
                </p:cNvSpPr>
                <p:nvPr/>
              </p:nvSpPr>
              <p:spPr bwMode="auto">
                <a:xfrm flipV="1">
                  <a:off x="72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15" name="Rectangle 247"/>
                <p:cNvSpPr>
                  <a:spLocks noChangeArrowheads="1"/>
                </p:cNvSpPr>
                <p:nvPr/>
              </p:nvSpPr>
              <p:spPr bwMode="auto">
                <a:xfrm flipV="1">
                  <a:off x="1024"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16" name="Rectangle 248"/>
                <p:cNvSpPr>
                  <a:spLocks noChangeArrowheads="1"/>
                </p:cNvSpPr>
                <p:nvPr/>
              </p:nvSpPr>
              <p:spPr bwMode="auto">
                <a:xfrm flipV="1">
                  <a:off x="1176"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17" name="Rectangle 249"/>
                <p:cNvSpPr>
                  <a:spLocks noChangeArrowheads="1"/>
                </p:cNvSpPr>
                <p:nvPr/>
              </p:nvSpPr>
              <p:spPr bwMode="auto">
                <a:xfrm flipV="1">
                  <a:off x="1328"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18" name="Rectangle 250"/>
                <p:cNvSpPr>
                  <a:spLocks noChangeArrowheads="1"/>
                </p:cNvSpPr>
                <p:nvPr/>
              </p:nvSpPr>
              <p:spPr bwMode="auto">
                <a:xfrm flipV="1">
                  <a:off x="148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19" name="Rectangle 251"/>
                <p:cNvSpPr>
                  <a:spLocks noChangeArrowheads="1"/>
                </p:cNvSpPr>
                <p:nvPr/>
              </p:nvSpPr>
              <p:spPr bwMode="auto">
                <a:xfrm flipV="1">
                  <a:off x="1632"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20" name="Rectangle 252"/>
                <p:cNvSpPr>
                  <a:spLocks noChangeArrowheads="1"/>
                </p:cNvSpPr>
                <p:nvPr/>
              </p:nvSpPr>
              <p:spPr bwMode="auto">
                <a:xfrm flipV="1">
                  <a:off x="1784"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21" name="Rectangle 253"/>
                <p:cNvSpPr>
                  <a:spLocks noChangeArrowheads="1"/>
                </p:cNvSpPr>
                <p:nvPr/>
              </p:nvSpPr>
              <p:spPr bwMode="auto">
                <a:xfrm flipV="1">
                  <a:off x="1936"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22" name="Rectangle 254"/>
                <p:cNvSpPr>
                  <a:spLocks noChangeArrowheads="1"/>
                </p:cNvSpPr>
                <p:nvPr/>
              </p:nvSpPr>
              <p:spPr bwMode="auto">
                <a:xfrm flipV="1">
                  <a:off x="2088"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23" name="Rectangle 255"/>
                <p:cNvSpPr>
                  <a:spLocks noChangeArrowheads="1"/>
                </p:cNvSpPr>
                <p:nvPr/>
              </p:nvSpPr>
              <p:spPr bwMode="auto">
                <a:xfrm flipV="1">
                  <a:off x="224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24" name="Rectangle 256"/>
                <p:cNvSpPr>
                  <a:spLocks noChangeArrowheads="1"/>
                </p:cNvSpPr>
                <p:nvPr/>
              </p:nvSpPr>
              <p:spPr bwMode="auto">
                <a:xfrm flipV="1">
                  <a:off x="2392"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25" name="Rectangle 257"/>
                <p:cNvSpPr>
                  <a:spLocks noChangeArrowheads="1"/>
                </p:cNvSpPr>
                <p:nvPr/>
              </p:nvSpPr>
              <p:spPr bwMode="auto">
                <a:xfrm flipV="1">
                  <a:off x="2544"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26" name="Rectangle 258"/>
                <p:cNvSpPr>
                  <a:spLocks noChangeArrowheads="1"/>
                </p:cNvSpPr>
                <p:nvPr/>
              </p:nvSpPr>
              <p:spPr bwMode="auto">
                <a:xfrm flipV="1">
                  <a:off x="2696"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27" name="Rectangle 259"/>
                <p:cNvSpPr>
                  <a:spLocks noChangeArrowheads="1"/>
                </p:cNvSpPr>
                <p:nvPr/>
              </p:nvSpPr>
              <p:spPr bwMode="auto">
                <a:xfrm flipV="1">
                  <a:off x="2848"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28" name="Rectangle 260"/>
                <p:cNvSpPr>
                  <a:spLocks noChangeArrowheads="1"/>
                </p:cNvSpPr>
                <p:nvPr/>
              </p:nvSpPr>
              <p:spPr bwMode="auto">
                <a:xfrm flipV="1">
                  <a:off x="300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29" name="Rectangle 261"/>
                <p:cNvSpPr>
                  <a:spLocks noChangeArrowheads="1"/>
                </p:cNvSpPr>
                <p:nvPr/>
              </p:nvSpPr>
              <p:spPr bwMode="auto">
                <a:xfrm flipV="1">
                  <a:off x="3152"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30" name="Rectangle 262"/>
                <p:cNvSpPr>
                  <a:spLocks noChangeArrowheads="1"/>
                </p:cNvSpPr>
                <p:nvPr/>
              </p:nvSpPr>
              <p:spPr bwMode="auto">
                <a:xfrm flipV="1">
                  <a:off x="3304"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31" name="Rectangle 263"/>
                <p:cNvSpPr>
                  <a:spLocks noChangeArrowheads="1"/>
                </p:cNvSpPr>
                <p:nvPr/>
              </p:nvSpPr>
              <p:spPr bwMode="auto">
                <a:xfrm flipV="1">
                  <a:off x="3456"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32" name="Rectangle 264"/>
                <p:cNvSpPr>
                  <a:spLocks noChangeArrowheads="1"/>
                </p:cNvSpPr>
                <p:nvPr/>
              </p:nvSpPr>
              <p:spPr bwMode="auto">
                <a:xfrm flipV="1">
                  <a:off x="3608"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33" name="Rectangle 265"/>
                <p:cNvSpPr>
                  <a:spLocks noChangeArrowheads="1"/>
                </p:cNvSpPr>
                <p:nvPr/>
              </p:nvSpPr>
              <p:spPr bwMode="auto">
                <a:xfrm flipV="1">
                  <a:off x="376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34" name="Rectangle 266"/>
                <p:cNvSpPr>
                  <a:spLocks noChangeArrowheads="1"/>
                </p:cNvSpPr>
                <p:nvPr/>
              </p:nvSpPr>
              <p:spPr bwMode="auto">
                <a:xfrm flipV="1">
                  <a:off x="3912"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35" name="Rectangle 267"/>
                <p:cNvSpPr>
                  <a:spLocks noChangeArrowheads="1"/>
                </p:cNvSpPr>
                <p:nvPr/>
              </p:nvSpPr>
              <p:spPr bwMode="auto">
                <a:xfrm flipV="1">
                  <a:off x="4064"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36" name="Rectangle 268"/>
                <p:cNvSpPr>
                  <a:spLocks noChangeArrowheads="1"/>
                </p:cNvSpPr>
                <p:nvPr/>
              </p:nvSpPr>
              <p:spPr bwMode="auto">
                <a:xfrm flipV="1">
                  <a:off x="4216"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37" name="Rectangle 269"/>
                <p:cNvSpPr>
                  <a:spLocks noChangeArrowheads="1"/>
                </p:cNvSpPr>
                <p:nvPr/>
              </p:nvSpPr>
              <p:spPr bwMode="auto">
                <a:xfrm flipV="1">
                  <a:off x="4368"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38" name="Rectangle 270"/>
                <p:cNvSpPr>
                  <a:spLocks noChangeArrowheads="1"/>
                </p:cNvSpPr>
                <p:nvPr/>
              </p:nvSpPr>
              <p:spPr bwMode="auto">
                <a:xfrm flipV="1">
                  <a:off x="452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39" name="Rectangle 271"/>
                <p:cNvSpPr>
                  <a:spLocks noChangeArrowheads="1"/>
                </p:cNvSpPr>
                <p:nvPr/>
              </p:nvSpPr>
              <p:spPr bwMode="auto">
                <a:xfrm flipV="1">
                  <a:off x="4672"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40" name="Rectangle 272"/>
                <p:cNvSpPr>
                  <a:spLocks noChangeArrowheads="1"/>
                </p:cNvSpPr>
                <p:nvPr/>
              </p:nvSpPr>
              <p:spPr bwMode="auto">
                <a:xfrm flipV="1">
                  <a:off x="4824"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41" name="Rectangle 273"/>
                <p:cNvSpPr>
                  <a:spLocks noChangeArrowheads="1"/>
                </p:cNvSpPr>
                <p:nvPr/>
              </p:nvSpPr>
              <p:spPr bwMode="auto">
                <a:xfrm flipV="1">
                  <a:off x="4976"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42" name="Rectangle 274"/>
                <p:cNvSpPr>
                  <a:spLocks noChangeArrowheads="1"/>
                </p:cNvSpPr>
                <p:nvPr/>
              </p:nvSpPr>
              <p:spPr bwMode="auto">
                <a:xfrm flipV="1">
                  <a:off x="5128"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43" name="Rectangle 275"/>
                <p:cNvSpPr>
                  <a:spLocks noChangeArrowheads="1"/>
                </p:cNvSpPr>
                <p:nvPr/>
              </p:nvSpPr>
              <p:spPr bwMode="auto">
                <a:xfrm flipV="1">
                  <a:off x="5280"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44" name="Rectangle 276"/>
                <p:cNvSpPr>
                  <a:spLocks noChangeArrowheads="1"/>
                </p:cNvSpPr>
                <p:nvPr/>
              </p:nvSpPr>
              <p:spPr bwMode="auto">
                <a:xfrm flipV="1">
                  <a:off x="5432" y="280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45" name="Rectangle 277"/>
                <p:cNvSpPr>
                  <a:spLocks noChangeArrowheads="1"/>
                </p:cNvSpPr>
                <p:nvPr/>
              </p:nvSpPr>
              <p:spPr bwMode="auto">
                <a:xfrm flipV="1">
                  <a:off x="72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47" name="Rectangle 279"/>
                <p:cNvSpPr>
                  <a:spLocks noChangeArrowheads="1"/>
                </p:cNvSpPr>
                <p:nvPr/>
              </p:nvSpPr>
              <p:spPr bwMode="auto">
                <a:xfrm flipV="1">
                  <a:off x="1024"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48" name="Rectangle 280"/>
                <p:cNvSpPr>
                  <a:spLocks noChangeArrowheads="1"/>
                </p:cNvSpPr>
                <p:nvPr/>
              </p:nvSpPr>
              <p:spPr bwMode="auto">
                <a:xfrm flipV="1">
                  <a:off x="1176"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49" name="Rectangle 281"/>
                <p:cNvSpPr>
                  <a:spLocks noChangeArrowheads="1"/>
                </p:cNvSpPr>
                <p:nvPr/>
              </p:nvSpPr>
              <p:spPr bwMode="auto">
                <a:xfrm flipV="1">
                  <a:off x="1328"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50" name="Rectangle 282"/>
                <p:cNvSpPr>
                  <a:spLocks noChangeArrowheads="1"/>
                </p:cNvSpPr>
                <p:nvPr/>
              </p:nvSpPr>
              <p:spPr bwMode="auto">
                <a:xfrm flipV="1">
                  <a:off x="148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51" name="Rectangle 283"/>
                <p:cNvSpPr>
                  <a:spLocks noChangeArrowheads="1"/>
                </p:cNvSpPr>
                <p:nvPr/>
              </p:nvSpPr>
              <p:spPr bwMode="auto">
                <a:xfrm flipV="1">
                  <a:off x="1632"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52" name="Rectangle 284"/>
                <p:cNvSpPr>
                  <a:spLocks noChangeArrowheads="1"/>
                </p:cNvSpPr>
                <p:nvPr/>
              </p:nvSpPr>
              <p:spPr bwMode="auto">
                <a:xfrm flipV="1">
                  <a:off x="1784"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53" name="Rectangle 285"/>
                <p:cNvSpPr>
                  <a:spLocks noChangeArrowheads="1"/>
                </p:cNvSpPr>
                <p:nvPr/>
              </p:nvSpPr>
              <p:spPr bwMode="auto">
                <a:xfrm flipV="1">
                  <a:off x="1936"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54" name="Rectangle 286"/>
                <p:cNvSpPr>
                  <a:spLocks noChangeArrowheads="1"/>
                </p:cNvSpPr>
                <p:nvPr/>
              </p:nvSpPr>
              <p:spPr bwMode="auto">
                <a:xfrm flipV="1">
                  <a:off x="2088"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55" name="Rectangle 287"/>
                <p:cNvSpPr>
                  <a:spLocks noChangeArrowheads="1"/>
                </p:cNvSpPr>
                <p:nvPr/>
              </p:nvSpPr>
              <p:spPr bwMode="auto">
                <a:xfrm flipV="1">
                  <a:off x="224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56" name="Rectangle 288"/>
                <p:cNvSpPr>
                  <a:spLocks noChangeArrowheads="1"/>
                </p:cNvSpPr>
                <p:nvPr/>
              </p:nvSpPr>
              <p:spPr bwMode="auto">
                <a:xfrm flipV="1">
                  <a:off x="2392"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57" name="Rectangle 289"/>
                <p:cNvSpPr>
                  <a:spLocks noChangeArrowheads="1"/>
                </p:cNvSpPr>
                <p:nvPr/>
              </p:nvSpPr>
              <p:spPr bwMode="auto">
                <a:xfrm flipV="1">
                  <a:off x="2544"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58" name="Rectangle 290"/>
                <p:cNvSpPr>
                  <a:spLocks noChangeArrowheads="1"/>
                </p:cNvSpPr>
                <p:nvPr/>
              </p:nvSpPr>
              <p:spPr bwMode="auto">
                <a:xfrm flipV="1">
                  <a:off x="2696"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59" name="Rectangle 291"/>
                <p:cNvSpPr>
                  <a:spLocks noChangeArrowheads="1"/>
                </p:cNvSpPr>
                <p:nvPr/>
              </p:nvSpPr>
              <p:spPr bwMode="auto">
                <a:xfrm flipV="1">
                  <a:off x="2848"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60" name="Rectangle 292"/>
                <p:cNvSpPr>
                  <a:spLocks noChangeArrowheads="1"/>
                </p:cNvSpPr>
                <p:nvPr/>
              </p:nvSpPr>
              <p:spPr bwMode="auto">
                <a:xfrm flipV="1">
                  <a:off x="300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61" name="Rectangle 293"/>
                <p:cNvSpPr>
                  <a:spLocks noChangeArrowheads="1"/>
                </p:cNvSpPr>
                <p:nvPr/>
              </p:nvSpPr>
              <p:spPr bwMode="auto">
                <a:xfrm flipV="1">
                  <a:off x="3152"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62" name="Rectangle 294"/>
                <p:cNvSpPr>
                  <a:spLocks noChangeArrowheads="1"/>
                </p:cNvSpPr>
                <p:nvPr/>
              </p:nvSpPr>
              <p:spPr bwMode="auto">
                <a:xfrm flipV="1">
                  <a:off x="3304"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63" name="Rectangle 295"/>
                <p:cNvSpPr>
                  <a:spLocks noChangeArrowheads="1"/>
                </p:cNvSpPr>
                <p:nvPr/>
              </p:nvSpPr>
              <p:spPr bwMode="auto">
                <a:xfrm flipV="1">
                  <a:off x="3456"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64" name="Rectangle 296"/>
                <p:cNvSpPr>
                  <a:spLocks noChangeArrowheads="1"/>
                </p:cNvSpPr>
                <p:nvPr/>
              </p:nvSpPr>
              <p:spPr bwMode="auto">
                <a:xfrm flipV="1">
                  <a:off x="3608"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65" name="Rectangle 297"/>
                <p:cNvSpPr>
                  <a:spLocks noChangeArrowheads="1"/>
                </p:cNvSpPr>
                <p:nvPr/>
              </p:nvSpPr>
              <p:spPr bwMode="auto">
                <a:xfrm flipV="1">
                  <a:off x="376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66" name="Rectangle 298"/>
                <p:cNvSpPr>
                  <a:spLocks noChangeArrowheads="1"/>
                </p:cNvSpPr>
                <p:nvPr/>
              </p:nvSpPr>
              <p:spPr bwMode="auto">
                <a:xfrm flipV="1">
                  <a:off x="3912"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67" name="Rectangle 299"/>
                <p:cNvSpPr>
                  <a:spLocks noChangeArrowheads="1"/>
                </p:cNvSpPr>
                <p:nvPr/>
              </p:nvSpPr>
              <p:spPr bwMode="auto">
                <a:xfrm flipV="1">
                  <a:off x="4064"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68" name="Rectangle 300"/>
                <p:cNvSpPr>
                  <a:spLocks noChangeArrowheads="1"/>
                </p:cNvSpPr>
                <p:nvPr/>
              </p:nvSpPr>
              <p:spPr bwMode="auto">
                <a:xfrm flipV="1">
                  <a:off x="4216"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69" name="Rectangle 301"/>
                <p:cNvSpPr>
                  <a:spLocks noChangeArrowheads="1"/>
                </p:cNvSpPr>
                <p:nvPr/>
              </p:nvSpPr>
              <p:spPr bwMode="auto">
                <a:xfrm flipV="1">
                  <a:off x="4368"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70" name="Rectangle 302"/>
                <p:cNvSpPr>
                  <a:spLocks noChangeArrowheads="1"/>
                </p:cNvSpPr>
                <p:nvPr/>
              </p:nvSpPr>
              <p:spPr bwMode="auto">
                <a:xfrm flipV="1">
                  <a:off x="452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71" name="Rectangle 303"/>
                <p:cNvSpPr>
                  <a:spLocks noChangeArrowheads="1"/>
                </p:cNvSpPr>
                <p:nvPr/>
              </p:nvSpPr>
              <p:spPr bwMode="auto">
                <a:xfrm flipV="1">
                  <a:off x="4672"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72" name="Rectangle 304"/>
                <p:cNvSpPr>
                  <a:spLocks noChangeArrowheads="1"/>
                </p:cNvSpPr>
                <p:nvPr/>
              </p:nvSpPr>
              <p:spPr bwMode="auto">
                <a:xfrm flipV="1">
                  <a:off x="4824"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73" name="Rectangle 305"/>
                <p:cNvSpPr>
                  <a:spLocks noChangeArrowheads="1"/>
                </p:cNvSpPr>
                <p:nvPr/>
              </p:nvSpPr>
              <p:spPr bwMode="auto">
                <a:xfrm flipV="1">
                  <a:off x="4976"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74" name="Rectangle 306"/>
                <p:cNvSpPr>
                  <a:spLocks noChangeArrowheads="1"/>
                </p:cNvSpPr>
                <p:nvPr/>
              </p:nvSpPr>
              <p:spPr bwMode="auto">
                <a:xfrm flipV="1">
                  <a:off x="5128"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75" name="Rectangle 307"/>
                <p:cNvSpPr>
                  <a:spLocks noChangeArrowheads="1"/>
                </p:cNvSpPr>
                <p:nvPr/>
              </p:nvSpPr>
              <p:spPr bwMode="auto">
                <a:xfrm flipV="1">
                  <a:off x="5280"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76" name="Rectangle 308"/>
                <p:cNvSpPr>
                  <a:spLocks noChangeArrowheads="1"/>
                </p:cNvSpPr>
                <p:nvPr/>
              </p:nvSpPr>
              <p:spPr bwMode="auto">
                <a:xfrm flipV="1">
                  <a:off x="5432" y="301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77" name="Rectangle 309"/>
                <p:cNvSpPr>
                  <a:spLocks noChangeArrowheads="1"/>
                </p:cNvSpPr>
                <p:nvPr/>
              </p:nvSpPr>
              <p:spPr bwMode="auto">
                <a:xfrm flipV="1">
                  <a:off x="720"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78" name="Rectangle 310"/>
                <p:cNvSpPr>
                  <a:spLocks noChangeArrowheads="1"/>
                </p:cNvSpPr>
                <p:nvPr/>
              </p:nvSpPr>
              <p:spPr bwMode="auto">
                <a:xfrm flipV="1">
                  <a:off x="872"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79" name="Rectangle 311"/>
                <p:cNvSpPr>
                  <a:spLocks noChangeArrowheads="1"/>
                </p:cNvSpPr>
                <p:nvPr/>
              </p:nvSpPr>
              <p:spPr bwMode="auto">
                <a:xfrm flipV="1">
                  <a:off x="1024"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80" name="Rectangle 312"/>
                <p:cNvSpPr>
                  <a:spLocks noChangeArrowheads="1"/>
                </p:cNvSpPr>
                <p:nvPr/>
              </p:nvSpPr>
              <p:spPr bwMode="auto">
                <a:xfrm flipV="1">
                  <a:off x="1176"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81" name="Rectangle 313"/>
                <p:cNvSpPr>
                  <a:spLocks noChangeArrowheads="1"/>
                </p:cNvSpPr>
                <p:nvPr/>
              </p:nvSpPr>
              <p:spPr bwMode="auto">
                <a:xfrm flipV="1">
                  <a:off x="1328"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82" name="Rectangle 314"/>
                <p:cNvSpPr>
                  <a:spLocks noChangeArrowheads="1"/>
                </p:cNvSpPr>
                <p:nvPr/>
              </p:nvSpPr>
              <p:spPr bwMode="auto">
                <a:xfrm flipV="1">
                  <a:off x="1480"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83" name="Rectangle 315"/>
                <p:cNvSpPr>
                  <a:spLocks noChangeArrowheads="1"/>
                </p:cNvSpPr>
                <p:nvPr/>
              </p:nvSpPr>
              <p:spPr bwMode="auto">
                <a:xfrm flipV="1">
                  <a:off x="1632"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84" name="Rectangle 316"/>
                <p:cNvSpPr>
                  <a:spLocks noChangeArrowheads="1"/>
                </p:cNvSpPr>
                <p:nvPr/>
              </p:nvSpPr>
              <p:spPr bwMode="auto">
                <a:xfrm flipV="1">
                  <a:off x="1784"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85" name="Rectangle 317"/>
                <p:cNvSpPr>
                  <a:spLocks noChangeArrowheads="1"/>
                </p:cNvSpPr>
                <p:nvPr/>
              </p:nvSpPr>
              <p:spPr bwMode="auto">
                <a:xfrm flipV="1">
                  <a:off x="1936"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86" name="Rectangle 318"/>
                <p:cNvSpPr>
                  <a:spLocks noChangeArrowheads="1"/>
                </p:cNvSpPr>
                <p:nvPr/>
              </p:nvSpPr>
              <p:spPr bwMode="auto">
                <a:xfrm flipV="1">
                  <a:off x="2088"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88" name="Rectangle 320"/>
                <p:cNvSpPr>
                  <a:spLocks noChangeArrowheads="1"/>
                </p:cNvSpPr>
                <p:nvPr/>
              </p:nvSpPr>
              <p:spPr bwMode="auto">
                <a:xfrm flipV="1">
                  <a:off x="2392"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89" name="Rectangle 321"/>
                <p:cNvSpPr>
                  <a:spLocks noChangeArrowheads="1"/>
                </p:cNvSpPr>
                <p:nvPr/>
              </p:nvSpPr>
              <p:spPr bwMode="auto">
                <a:xfrm flipV="1">
                  <a:off x="2544"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90" name="Rectangle 322"/>
                <p:cNvSpPr>
                  <a:spLocks noChangeArrowheads="1"/>
                </p:cNvSpPr>
                <p:nvPr/>
              </p:nvSpPr>
              <p:spPr bwMode="auto">
                <a:xfrm flipV="1">
                  <a:off x="2696"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91" name="Rectangle 323"/>
                <p:cNvSpPr>
                  <a:spLocks noChangeArrowheads="1"/>
                </p:cNvSpPr>
                <p:nvPr/>
              </p:nvSpPr>
              <p:spPr bwMode="auto">
                <a:xfrm flipV="1">
                  <a:off x="2848"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92" name="Rectangle 324"/>
                <p:cNvSpPr>
                  <a:spLocks noChangeArrowheads="1"/>
                </p:cNvSpPr>
                <p:nvPr/>
              </p:nvSpPr>
              <p:spPr bwMode="auto">
                <a:xfrm flipV="1">
                  <a:off x="3000"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93" name="Rectangle 325"/>
                <p:cNvSpPr>
                  <a:spLocks noChangeArrowheads="1"/>
                </p:cNvSpPr>
                <p:nvPr/>
              </p:nvSpPr>
              <p:spPr bwMode="auto">
                <a:xfrm flipV="1">
                  <a:off x="3152"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94" name="Rectangle 326"/>
                <p:cNvSpPr>
                  <a:spLocks noChangeArrowheads="1"/>
                </p:cNvSpPr>
                <p:nvPr/>
              </p:nvSpPr>
              <p:spPr bwMode="auto">
                <a:xfrm flipV="1">
                  <a:off x="3304"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95" name="Rectangle 327"/>
                <p:cNvSpPr>
                  <a:spLocks noChangeArrowheads="1"/>
                </p:cNvSpPr>
                <p:nvPr/>
              </p:nvSpPr>
              <p:spPr bwMode="auto">
                <a:xfrm flipV="1">
                  <a:off x="3456"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96" name="Rectangle 328"/>
                <p:cNvSpPr>
                  <a:spLocks noChangeArrowheads="1"/>
                </p:cNvSpPr>
                <p:nvPr/>
              </p:nvSpPr>
              <p:spPr bwMode="auto">
                <a:xfrm flipV="1">
                  <a:off x="3608"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097" name="Rectangle 329"/>
                <p:cNvSpPr>
                  <a:spLocks noChangeArrowheads="1"/>
                </p:cNvSpPr>
                <p:nvPr/>
              </p:nvSpPr>
              <p:spPr bwMode="auto">
                <a:xfrm flipV="1">
                  <a:off x="3760"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098" name="Rectangle 330"/>
                <p:cNvSpPr>
                  <a:spLocks noChangeArrowheads="1"/>
                </p:cNvSpPr>
                <p:nvPr/>
              </p:nvSpPr>
              <p:spPr bwMode="auto">
                <a:xfrm flipV="1">
                  <a:off x="3912"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00" name="Rectangle 332"/>
                <p:cNvSpPr>
                  <a:spLocks noChangeArrowheads="1"/>
                </p:cNvSpPr>
                <p:nvPr/>
              </p:nvSpPr>
              <p:spPr bwMode="auto">
                <a:xfrm flipV="1">
                  <a:off x="4216"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01" name="Rectangle 333"/>
                <p:cNvSpPr>
                  <a:spLocks noChangeArrowheads="1"/>
                </p:cNvSpPr>
                <p:nvPr/>
              </p:nvSpPr>
              <p:spPr bwMode="auto">
                <a:xfrm flipV="1">
                  <a:off x="4368"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02" name="Rectangle 334"/>
                <p:cNvSpPr>
                  <a:spLocks noChangeArrowheads="1"/>
                </p:cNvSpPr>
                <p:nvPr/>
              </p:nvSpPr>
              <p:spPr bwMode="auto">
                <a:xfrm flipV="1">
                  <a:off x="4520"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03" name="Rectangle 335"/>
                <p:cNvSpPr>
                  <a:spLocks noChangeArrowheads="1"/>
                </p:cNvSpPr>
                <p:nvPr/>
              </p:nvSpPr>
              <p:spPr bwMode="auto">
                <a:xfrm flipV="1">
                  <a:off x="4672"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04" name="Rectangle 336"/>
                <p:cNvSpPr>
                  <a:spLocks noChangeArrowheads="1"/>
                </p:cNvSpPr>
                <p:nvPr/>
              </p:nvSpPr>
              <p:spPr bwMode="auto">
                <a:xfrm flipV="1">
                  <a:off x="4824"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05" name="Rectangle 337"/>
                <p:cNvSpPr>
                  <a:spLocks noChangeArrowheads="1"/>
                </p:cNvSpPr>
                <p:nvPr/>
              </p:nvSpPr>
              <p:spPr bwMode="auto">
                <a:xfrm flipV="1">
                  <a:off x="4976"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06" name="Rectangle 338"/>
                <p:cNvSpPr>
                  <a:spLocks noChangeArrowheads="1"/>
                </p:cNvSpPr>
                <p:nvPr/>
              </p:nvSpPr>
              <p:spPr bwMode="auto">
                <a:xfrm flipV="1">
                  <a:off x="5128"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07" name="Rectangle 339"/>
                <p:cNvSpPr>
                  <a:spLocks noChangeArrowheads="1"/>
                </p:cNvSpPr>
                <p:nvPr/>
              </p:nvSpPr>
              <p:spPr bwMode="auto">
                <a:xfrm flipV="1">
                  <a:off x="5280" y="322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09" name="Rectangle 341"/>
                <p:cNvSpPr>
                  <a:spLocks noChangeArrowheads="1"/>
                </p:cNvSpPr>
                <p:nvPr/>
              </p:nvSpPr>
              <p:spPr bwMode="auto">
                <a:xfrm flipV="1">
                  <a:off x="72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10" name="Rectangle 342"/>
                <p:cNvSpPr>
                  <a:spLocks noChangeArrowheads="1"/>
                </p:cNvSpPr>
                <p:nvPr/>
              </p:nvSpPr>
              <p:spPr bwMode="auto">
                <a:xfrm flipV="1">
                  <a:off x="87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11" name="Rectangle 343"/>
                <p:cNvSpPr>
                  <a:spLocks noChangeArrowheads="1"/>
                </p:cNvSpPr>
                <p:nvPr/>
              </p:nvSpPr>
              <p:spPr bwMode="auto">
                <a:xfrm flipV="1">
                  <a:off x="1024"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12" name="Rectangle 344"/>
                <p:cNvSpPr>
                  <a:spLocks noChangeArrowheads="1"/>
                </p:cNvSpPr>
                <p:nvPr/>
              </p:nvSpPr>
              <p:spPr bwMode="auto">
                <a:xfrm flipV="1">
                  <a:off x="1176"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13" name="Rectangle 345"/>
                <p:cNvSpPr>
                  <a:spLocks noChangeArrowheads="1"/>
                </p:cNvSpPr>
                <p:nvPr/>
              </p:nvSpPr>
              <p:spPr bwMode="auto">
                <a:xfrm flipV="1">
                  <a:off x="1328"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14" name="Rectangle 346"/>
                <p:cNvSpPr>
                  <a:spLocks noChangeArrowheads="1"/>
                </p:cNvSpPr>
                <p:nvPr/>
              </p:nvSpPr>
              <p:spPr bwMode="auto">
                <a:xfrm flipV="1">
                  <a:off x="148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15" name="Rectangle 347"/>
                <p:cNvSpPr>
                  <a:spLocks noChangeArrowheads="1"/>
                </p:cNvSpPr>
                <p:nvPr/>
              </p:nvSpPr>
              <p:spPr bwMode="auto">
                <a:xfrm flipV="1">
                  <a:off x="163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16" name="Rectangle 348"/>
                <p:cNvSpPr>
                  <a:spLocks noChangeArrowheads="1"/>
                </p:cNvSpPr>
                <p:nvPr/>
              </p:nvSpPr>
              <p:spPr bwMode="auto">
                <a:xfrm flipV="1">
                  <a:off x="1784"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17" name="Rectangle 349"/>
                <p:cNvSpPr>
                  <a:spLocks noChangeArrowheads="1"/>
                </p:cNvSpPr>
                <p:nvPr/>
              </p:nvSpPr>
              <p:spPr bwMode="auto">
                <a:xfrm flipV="1">
                  <a:off x="1936"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18" name="Rectangle 350"/>
                <p:cNvSpPr>
                  <a:spLocks noChangeArrowheads="1"/>
                </p:cNvSpPr>
                <p:nvPr/>
              </p:nvSpPr>
              <p:spPr bwMode="auto">
                <a:xfrm flipV="1">
                  <a:off x="2088"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19" name="Rectangle 351"/>
                <p:cNvSpPr>
                  <a:spLocks noChangeArrowheads="1"/>
                </p:cNvSpPr>
                <p:nvPr/>
              </p:nvSpPr>
              <p:spPr bwMode="auto">
                <a:xfrm flipV="1">
                  <a:off x="224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20" name="Rectangle 352"/>
                <p:cNvSpPr>
                  <a:spLocks noChangeArrowheads="1"/>
                </p:cNvSpPr>
                <p:nvPr/>
              </p:nvSpPr>
              <p:spPr bwMode="auto">
                <a:xfrm flipV="1">
                  <a:off x="239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21" name="Rectangle 353"/>
                <p:cNvSpPr>
                  <a:spLocks noChangeArrowheads="1"/>
                </p:cNvSpPr>
                <p:nvPr/>
              </p:nvSpPr>
              <p:spPr bwMode="auto">
                <a:xfrm flipV="1">
                  <a:off x="2544"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23" name="Rectangle 355"/>
                <p:cNvSpPr>
                  <a:spLocks noChangeArrowheads="1"/>
                </p:cNvSpPr>
                <p:nvPr/>
              </p:nvSpPr>
              <p:spPr bwMode="auto">
                <a:xfrm flipV="1">
                  <a:off x="2848"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24" name="Rectangle 356"/>
                <p:cNvSpPr>
                  <a:spLocks noChangeArrowheads="1"/>
                </p:cNvSpPr>
                <p:nvPr/>
              </p:nvSpPr>
              <p:spPr bwMode="auto">
                <a:xfrm flipV="1">
                  <a:off x="300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25" name="Rectangle 357"/>
                <p:cNvSpPr>
                  <a:spLocks noChangeArrowheads="1"/>
                </p:cNvSpPr>
                <p:nvPr/>
              </p:nvSpPr>
              <p:spPr bwMode="auto">
                <a:xfrm flipV="1">
                  <a:off x="315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26" name="Rectangle 358"/>
                <p:cNvSpPr>
                  <a:spLocks noChangeArrowheads="1"/>
                </p:cNvSpPr>
                <p:nvPr/>
              </p:nvSpPr>
              <p:spPr bwMode="auto">
                <a:xfrm flipV="1">
                  <a:off x="3304"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27" name="Rectangle 359"/>
                <p:cNvSpPr>
                  <a:spLocks noChangeArrowheads="1"/>
                </p:cNvSpPr>
                <p:nvPr/>
              </p:nvSpPr>
              <p:spPr bwMode="auto">
                <a:xfrm flipV="1">
                  <a:off x="3456"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28" name="Rectangle 360"/>
                <p:cNvSpPr>
                  <a:spLocks noChangeArrowheads="1"/>
                </p:cNvSpPr>
                <p:nvPr/>
              </p:nvSpPr>
              <p:spPr bwMode="auto">
                <a:xfrm flipV="1">
                  <a:off x="3608"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29" name="Rectangle 361"/>
                <p:cNvSpPr>
                  <a:spLocks noChangeArrowheads="1"/>
                </p:cNvSpPr>
                <p:nvPr/>
              </p:nvSpPr>
              <p:spPr bwMode="auto">
                <a:xfrm flipV="1">
                  <a:off x="376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30" name="Rectangle 362"/>
                <p:cNvSpPr>
                  <a:spLocks noChangeArrowheads="1"/>
                </p:cNvSpPr>
                <p:nvPr/>
              </p:nvSpPr>
              <p:spPr bwMode="auto">
                <a:xfrm flipV="1">
                  <a:off x="391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31" name="Rectangle 363"/>
                <p:cNvSpPr>
                  <a:spLocks noChangeArrowheads="1"/>
                </p:cNvSpPr>
                <p:nvPr/>
              </p:nvSpPr>
              <p:spPr bwMode="auto">
                <a:xfrm flipV="1">
                  <a:off x="4064"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32" name="Rectangle 364"/>
                <p:cNvSpPr>
                  <a:spLocks noChangeArrowheads="1"/>
                </p:cNvSpPr>
                <p:nvPr/>
              </p:nvSpPr>
              <p:spPr bwMode="auto">
                <a:xfrm flipV="1">
                  <a:off x="4216"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33" name="Rectangle 365"/>
                <p:cNvSpPr>
                  <a:spLocks noChangeArrowheads="1"/>
                </p:cNvSpPr>
                <p:nvPr/>
              </p:nvSpPr>
              <p:spPr bwMode="auto">
                <a:xfrm flipV="1">
                  <a:off x="4368"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34" name="Rectangle 366"/>
                <p:cNvSpPr>
                  <a:spLocks noChangeArrowheads="1"/>
                </p:cNvSpPr>
                <p:nvPr/>
              </p:nvSpPr>
              <p:spPr bwMode="auto">
                <a:xfrm flipV="1">
                  <a:off x="452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35" name="Rectangle 367"/>
                <p:cNvSpPr>
                  <a:spLocks noChangeArrowheads="1"/>
                </p:cNvSpPr>
                <p:nvPr/>
              </p:nvSpPr>
              <p:spPr bwMode="auto">
                <a:xfrm flipV="1">
                  <a:off x="467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36" name="Rectangle 368"/>
                <p:cNvSpPr>
                  <a:spLocks noChangeArrowheads="1"/>
                </p:cNvSpPr>
                <p:nvPr/>
              </p:nvSpPr>
              <p:spPr bwMode="auto">
                <a:xfrm flipV="1">
                  <a:off x="4824"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37" name="Rectangle 369"/>
                <p:cNvSpPr>
                  <a:spLocks noChangeArrowheads="1"/>
                </p:cNvSpPr>
                <p:nvPr/>
              </p:nvSpPr>
              <p:spPr bwMode="auto">
                <a:xfrm flipV="1">
                  <a:off x="4976"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38" name="Rectangle 370"/>
                <p:cNvSpPr>
                  <a:spLocks noChangeArrowheads="1"/>
                </p:cNvSpPr>
                <p:nvPr/>
              </p:nvSpPr>
              <p:spPr bwMode="auto">
                <a:xfrm flipV="1">
                  <a:off x="5128"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39" name="Rectangle 371"/>
                <p:cNvSpPr>
                  <a:spLocks noChangeArrowheads="1"/>
                </p:cNvSpPr>
                <p:nvPr/>
              </p:nvSpPr>
              <p:spPr bwMode="auto">
                <a:xfrm flipV="1">
                  <a:off x="5280"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40" name="Rectangle 372"/>
                <p:cNvSpPr>
                  <a:spLocks noChangeArrowheads="1"/>
                </p:cNvSpPr>
                <p:nvPr/>
              </p:nvSpPr>
              <p:spPr bwMode="auto">
                <a:xfrm flipV="1">
                  <a:off x="5432" y="343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41" name="Rectangle 373"/>
                <p:cNvSpPr>
                  <a:spLocks noChangeArrowheads="1"/>
                </p:cNvSpPr>
                <p:nvPr/>
              </p:nvSpPr>
              <p:spPr bwMode="auto">
                <a:xfrm flipV="1">
                  <a:off x="72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42" name="Rectangle 374"/>
                <p:cNvSpPr>
                  <a:spLocks noChangeArrowheads="1"/>
                </p:cNvSpPr>
                <p:nvPr/>
              </p:nvSpPr>
              <p:spPr bwMode="auto">
                <a:xfrm flipV="1">
                  <a:off x="87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43" name="Rectangle 375"/>
                <p:cNvSpPr>
                  <a:spLocks noChangeArrowheads="1"/>
                </p:cNvSpPr>
                <p:nvPr/>
              </p:nvSpPr>
              <p:spPr bwMode="auto">
                <a:xfrm flipV="1">
                  <a:off x="1024"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44" name="Rectangle 376"/>
                <p:cNvSpPr>
                  <a:spLocks noChangeArrowheads="1"/>
                </p:cNvSpPr>
                <p:nvPr/>
              </p:nvSpPr>
              <p:spPr bwMode="auto">
                <a:xfrm flipV="1">
                  <a:off x="1176"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45" name="Rectangle 377"/>
                <p:cNvSpPr>
                  <a:spLocks noChangeArrowheads="1"/>
                </p:cNvSpPr>
                <p:nvPr/>
              </p:nvSpPr>
              <p:spPr bwMode="auto">
                <a:xfrm flipV="1">
                  <a:off x="1328"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46" name="Rectangle 378"/>
                <p:cNvSpPr>
                  <a:spLocks noChangeArrowheads="1"/>
                </p:cNvSpPr>
                <p:nvPr/>
              </p:nvSpPr>
              <p:spPr bwMode="auto">
                <a:xfrm flipV="1">
                  <a:off x="148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47" name="Rectangle 379"/>
                <p:cNvSpPr>
                  <a:spLocks noChangeArrowheads="1"/>
                </p:cNvSpPr>
                <p:nvPr/>
              </p:nvSpPr>
              <p:spPr bwMode="auto">
                <a:xfrm flipV="1">
                  <a:off x="163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48" name="Rectangle 380"/>
                <p:cNvSpPr>
                  <a:spLocks noChangeArrowheads="1"/>
                </p:cNvSpPr>
                <p:nvPr/>
              </p:nvSpPr>
              <p:spPr bwMode="auto">
                <a:xfrm flipV="1">
                  <a:off x="1784"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49" name="Rectangle 381"/>
                <p:cNvSpPr>
                  <a:spLocks noChangeArrowheads="1"/>
                </p:cNvSpPr>
                <p:nvPr/>
              </p:nvSpPr>
              <p:spPr bwMode="auto">
                <a:xfrm flipV="1">
                  <a:off x="1936"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50" name="Rectangle 382"/>
                <p:cNvSpPr>
                  <a:spLocks noChangeArrowheads="1"/>
                </p:cNvSpPr>
                <p:nvPr/>
              </p:nvSpPr>
              <p:spPr bwMode="auto">
                <a:xfrm flipV="1">
                  <a:off x="2088"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51" name="Rectangle 383"/>
                <p:cNvSpPr>
                  <a:spLocks noChangeArrowheads="1"/>
                </p:cNvSpPr>
                <p:nvPr/>
              </p:nvSpPr>
              <p:spPr bwMode="auto">
                <a:xfrm flipV="1">
                  <a:off x="224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52" name="Rectangle 384"/>
                <p:cNvSpPr>
                  <a:spLocks noChangeArrowheads="1"/>
                </p:cNvSpPr>
                <p:nvPr/>
              </p:nvSpPr>
              <p:spPr bwMode="auto">
                <a:xfrm flipV="1">
                  <a:off x="239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53" name="Rectangle 385"/>
                <p:cNvSpPr>
                  <a:spLocks noChangeArrowheads="1"/>
                </p:cNvSpPr>
                <p:nvPr/>
              </p:nvSpPr>
              <p:spPr bwMode="auto">
                <a:xfrm flipV="1">
                  <a:off x="2544"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54" name="Rectangle 386"/>
                <p:cNvSpPr>
                  <a:spLocks noChangeArrowheads="1"/>
                </p:cNvSpPr>
                <p:nvPr/>
              </p:nvSpPr>
              <p:spPr bwMode="auto">
                <a:xfrm flipV="1">
                  <a:off x="2696"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55" name="Rectangle 387"/>
                <p:cNvSpPr>
                  <a:spLocks noChangeArrowheads="1"/>
                </p:cNvSpPr>
                <p:nvPr/>
              </p:nvSpPr>
              <p:spPr bwMode="auto">
                <a:xfrm flipV="1">
                  <a:off x="2848"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56" name="Rectangle 388"/>
                <p:cNvSpPr>
                  <a:spLocks noChangeArrowheads="1"/>
                </p:cNvSpPr>
                <p:nvPr/>
              </p:nvSpPr>
              <p:spPr bwMode="auto">
                <a:xfrm flipV="1">
                  <a:off x="300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57" name="Rectangle 389"/>
                <p:cNvSpPr>
                  <a:spLocks noChangeArrowheads="1"/>
                </p:cNvSpPr>
                <p:nvPr/>
              </p:nvSpPr>
              <p:spPr bwMode="auto">
                <a:xfrm flipV="1">
                  <a:off x="315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59" name="Rectangle 391"/>
                <p:cNvSpPr>
                  <a:spLocks noChangeArrowheads="1"/>
                </p:cNvSpPr>
                <p:nvPr/>
              </p:nvSpPr>
              <p:spPr bwMode="auto">
                <a:xfrm flipV="1">
                  <a:off x="3456"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60" name="Rectangle 392"/>
                <p:cNvSpPr>
                  <a:spLocks noChangeArrowheads="1"/>
                </p:cNvSpPr>
                <p:nvPr/>
              </p:nvSpPr>
              <p:spPr bwMode="auto">
                <a:xfrm flipV="1">
                  <a:off x="3608"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61" name="Rectangle 393"/>
                <p:cNvSpPr>
                  <a:spLocks noChangeArrowheads="1"/>
                </p:cNvSpPr>
                <p:nvPr/>
              </p:nvSpPr>
              <p:spPr bwMode="auto">
                <a:xfrm flipV="1">
                  <a:off x="376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62" name="Rectangle 394"/>
                <p:cNvSpPr>
                  <a:spLocks noChangeArrowheads="1"/>
                </p:cNvSpPr>
                <p:nvPr/>
              </p:nvSpPr>
              <p:spPr bwMode="auto">
                <a:xfrm flipV="1">
                  <a:off x="391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63" name="Rectangle 395"/>
                <p:cNvSpPr>
                  <a:spLocks noChangeArrowheads="1"/>
                </p:cNvSpPr>
                <p:nvPr/>
              </p:nvSpPr>
              <p:spPr bwMode="auto">
                <a:xfrm flipV="1">
                  <a:off x="4064"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64" name="Rectangle 396"/>
                <p:cNvSpPr>
                  <a:spLocks noChangeArrowheads="1"/>
                </p:cNvSpPr>
                <p:nvPr/>
              </p:nvSpPr>
              <p:spPr bwMode="auto">
                <a:xfrm flipV="1">
                  <a:off x="4216"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65" name="Rectangle 397"/>
                <p:cNvSpPr>
                  <a:spLocks noChangeArrowheads="1"/>
                </p:cNvSpPr>
                <p:nvPr/>
              </p:nvSpPr>
              <p:spPr bwMode="auto">
                <a:xfrm flipV="1">
                  <a:off x="4368"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66" name="Rectangle 398"/>
                <p:cNvSpPr>
                  <a:spLocks noChangeArrowheads="1"/>
                </p:cNvSpPr>
                <p:nvPr/>
              </p:nvSpPr>
              <p:spPr bwMode="auto">
                <a:xfrm flipV="1">
                  <a:off x="452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67" name="Rectangle 399"/>
                <p:cNvSpPr>
                  <a:spLocks noChangeArrowheads="1"/>
                </p:cNvSpPr>
                <p:nvPr/>
              </p:nvSpPr>
              <p:spPr bwMode="auto">
                <a:xfrm flipV="1">
                  <a:off x="467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68" name="Rectangle 400"/>
                <p:cNvSpPr>
                  <a:spLocks noChangeArrowheads="1"/>
                </p:cNvSpPr>
                <p:nvPr/>
              </p:nvSpPr>
              <p:spPr bwMode="auto">
                <a:xfrm flipV="1">
                  <a:off x="4824"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69" name="Rectangle 401"/>
                <p:cNvSpPr>
                  <a:spLocks noChangeArrowheads="1"/>
                </p:cNvSpPr>
                <p:nvPr/>
              </p:nvSpPr>
              <p:spPr bwMode="auto">
                <a:xfrm flipV="1">
                  <a:off x="4976"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70" name="Rectangle 402"/>
                <p:cNvSpPr>
                  <a:spLocks noChangeArrowheads="1"/>
                </p:cNvSpPr>
                <p:nvPr/>
              </p:nvSpPr>
              <p:spPr bwMode="auto">
                <a:xfrm flipV="1">
                  <a:off x="5128"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71" name="Rectangle 403"/>
                <p:cNvSpPr>
                  <a:spLocks noChangeArrowheads="1"/>
                </p:cNvSpPr>
                <p:nvPr/>
              </p:nvSpPr>
              <p:spPr bwMode="auto">
                <a:xfrm flipV="1">
                  <a:off x="5280"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3172" name="Rectangle 404"/>
                <p:cNvSpPr>
                  <a:spLocks noChangeArrowheads="1"/>
                </p:cNvSpPr>
                <p:nvPr/>
              </p:nvSpPr>
              <p:spPr bwMode="auto">
                <a:xfrm flipV="1">
                  <a:off x="5432" y="3644"/>
                  <a:ext cx="139" cy="136"/>
                </a:xfrm>
                <a:prstGeom prst="rect">
                  <a:avLst/>
                </a:prstGeom>
                <a:grp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3173" name="Line 405"/>
                <p:cNvSpPr>
                  <a:spLocks noChangeShapeType="1"/>
                </p:cNvSpPr>
                <p:nvPr/>
              </p:nvSpPr>
              <p:spPr bwMode="auto">
                <a:xfrm rot="-5400000">
                  <a:off x="661" y="2819"/>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3174" name="Line 406"/>
                <p:cNvSpPr>
                  <a:spLocks noChangeShapeType="1"/>
                </p:cNvSpPr>
                <p:nvPr/>
              </p:nvSpPr>
              <p:spPr bwMode="auto">
                <a:xfrm rot="-5400000">
                  <a:off x="661" y="3030"/>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3175" name="Line 407"/>
                <p:cNvSpPr>
                  <a:spLocks noChangeShapeType="1"/>
                </p:cNvSpPr>
                <p:nvPr/>
              </p:nvSpPr>
              <p:spPr bwMode="auto">
                <a:xfrm rot="-5400000">
                  <a:off x="661" y="3241"/>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3176" name="Line 408"/>
                <p:cNvSpPr>
                  <a:spLocks noChangeShapeType="1"/>
                </p:cNvSpPr>
                <p:nvPr/>
              </p:nvSpPr>
              <p:spPr bwMode="auto">
                <a:xfrm rot="-5400000">
                  <a:off x="661" y="3452"/>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3177" name="Line 409"/>
                <p:cNvSpPr>
                  <a:spLocks noChangeShapeType="1"/>
                </p:cNvSpPr>
                <p:nvPr/>
              </p:nvSpPr>
              <p:spPr bwMode="auto">
                <a:xfrm rot="-5400000">
                  <a:off x="661" y="3660"/>
                  <a:ext cx="0" cy="104"/>
                </a:xfrm>
                <a:prstGeom prst="line">
                  <a:avLst/>
                </a:prstGeom>
                <a:grp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grpSp>
          <p:sp>
            <p:nvSpPr>
              <p:cNvPr id="33178" name="Text Box 410"/>
              <p:cNvSpPr txBox="1">
                <a:spLocks noChangeArrowheads="1"/>
              </p:cNvSpPr>
              <p:nvPr/>
            </p:nvSpPr>
            <p:spPr bwMode="auto">
              <a:xfrm>
                <a:off x="654" y="2279"/>
                <a:ext cx="1713" cy="213"/>
              </a:xfrm>
              <a:prstGeom prst="rect">
                <a:avLst/>
              </a:prstGeom>
              <a:grpFill/>
              <a:ln w="12700">
                <a:noFill/>
                <a:miter lim="800000"/>
                <a:headEnd/>
                <a:tailEnd/>
              </a:ln>
              <a:effectLst/>
            </p:spPr>
            <p:txBody>
              <a:bodyPr>
                <a:prstTxWarp prst="textNoShape">
                  <a:avLst/>
                </a:prstTxWarp>
                <a:spAutoFit/>
              </a:bodyPr>
              <a:lstStyle/>
              <a:p>
                <a:r>
                  <a:rPr lang="en-US" sz="1600" dirty="0" smtClean="0">
                    <a:solidFill>
                      <a:srgbClr val="000000"/>
                    </a:solidFill>
                  </a:rPr>
                  <a:t>Random fill</a:t>
                </a:r>
                <a:endParaRPr lang="en-US" dirty="0">
                  <a:solidFill>
                    <a:srgbClr val="000000"/>
                  </a:solidFill>
                </a:endParaRPr>
              </a:p>
            </p:txBody>
          </p:sp>
        </p:grpSp>
        <p:sp>
          <p:nvSpPr>
            <p:cNvPr id="519" name="Rectangle 226"/>
            <p:cNvSpPr>
              <a:spLocks noChangeArrowheads="1"/>
            </p:cNvSpPr>
            <p:nvPr/>
          </p:nvSpPr>
          <p:spPr bwMode="auto">
            <a:xfrm flipV="1">
              <a:off x="4100513" y="434816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520" name="Rectangle 234"/>
            <p:cNvSpPr>
              <a:spLocks noChangeArrowheads="1"/>
            </p:cNvSpPr>
            <p:nvPr/>
          </p:nvSpPr>
          <p:spPr bwMode="auto">
            <a:xfrm flipV="1">
              <a:off x="6030913" y="434816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521" name="Rectangle 246"/>
            <p:cNvSpPr>
              <a:spLocks noChangeArrowheads="1"/>
            </p:cNvSpPr>
            <p:nvPr/>
          </p:nvSpPr>
          <p:spPr bwMode="auto">
            <a:xfrm flipV="1">
              <a:off x="1204913" y="468154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522" name="Rectangle 278"/>
            <p:cNvSpPr>
              <a:spLocks noChangeArrowheads="1"/>
            </p:cNvSpPr>
            <p:nvPr/>
          </p:nvSpPr>
          <p:spPr bwMode="auto">
            <a:xfrm flipV="1">
              <a:off x="1204913" y="501491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523" name="Rectangle 319"/>
            <p:cNvSpPr>
              <a:spLocks noChangeArrowheads="1"/>
            </p:cNvSpPr>
            <p:nvPr/>
          </p:nvSpPr>
          <p:spPr bwMode="auto">
            <a:xfrm flipV="1">
              <a:off x="3376613" y="534829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524" name="Rectangle 331"/>
            <p:cNvSpPr>
              <a:spLocks noChangeArrowheads="1"/>
            </p:cNvSpPr>
            <p:nvPr/>
          </p:nvSpPr>
          <p:spPr bwMode="auto">
            <a:xfrm flipV="1">
              <a:off x="6272213" y="534829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525" name="Rectangle 340"/>
            <p:cNvSpPr>
              <a:spLocks noChangeArrowheads="1"/>
            </p:cNvSpPr>
            <p:nvPr/>
          </p:nvSpPr>
          <p:spPr bwMode="auto">
            <a:xfrm flipV="1">
              <a:off x="8443913" y="534829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526" name="Rectangle 354"/>
            <p:cNvSpPr>
              <a:spLocks noChangeArrowheads="1"/>
            </p:cNvSpPr>
            <p:nvPr/>
          </p:nvSpPr>
          <p:spPr bwMode="auto">
            <a:xfrm flipV="1">
              <a:off x="4100513" y="5681665"/>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527" name="Rectangle 390"/>
            <p:cNvSpPr>
              <a:spLocks noChangeArrowheads="1"/>
            </p:cNvSpPr>
            <p:nvPr/>
          </p:nvSpPr>
          <p:spPr bwMode="auto">
            <a:xfrm flipV="1">
              <a:off x="5065713" y="6015040"/>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grpSp>
      <p:grpSp>
        <p:nvGrpSpPr>
          <p:cNvPr id="5" name="Group 411"/>
          <p:cNvGrpSpPr>
            <a:grpSpLocks/>
          </p:cNvGrpSpPr>
          <p:nvPr/>
        </p:nvGrpSpPr>
        <p:grpSpPr bwMode="auto">
          <a:xfrm>
            <a:off x="1317143" y="4262440"/>
            <a:ext cx="7646988" cy="1968500"/>
            <a:chOff x="835" y="2546"/>
            <a:chExt cx="4817" cy="1240"/>
          </a:xfrm>
        </p:grpSpPr>
        <p:sp>
          <p:nvSpPr>
            <p:cNvPr id="33180" name="Freeform 412"/>
            <p:cNvSpPr>
              <a:spLocks/>
            </p:cNvSpPr>
            <p:nvPr/>
          </p:nvSpPr>
          <p:spPr bwMode="auto">
            <a:xfrm>
              <a:off x="5235" y="2546"/>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1" name="Freeform 413"/>
            <p:cNvSpPr>
              <a:spLocks/>
            </p:cNvSpPr>
            <p:nvPr/>
          </p:nvSpPr>
          <p:spPr bwMode="auto">
            <a:xfrm>
              <a:off x="1872" y="2546"/>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2" name="Freeform 414"/>
            <p:cNvSpPr>
              <a:spLocks/>
            </p:cNvSpPr>
            <p:nvPr/>
          </p:nvSpPr>
          <p:spPr bwMode="auto">
            <a:xfrm>
              <a:off x="4098" y="2546"/>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3" name="Freeform 415"/>
            <p:cNvSpPr>
              <a:spLocks/>
            </p:cNvSpPr>
            <p:nvPr/>
          </p:nvSpPr>
          <p:spPr bwMode="auto">
            <a:xfrm>
              <a:off x="3349" y="2546"/>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4" name="Freeform 416"/>
            <p:cNvSpPr>
              <a:spLocks/>
            </p:cNvSpPr>
            <p:nvPr/>
          </p:nvSpPr>
          <p:spPr bwMode="auto">
            <a:xfrm>
              <a:off x="2472" y="2546"/>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5" name="Freeform 417"/>
            <p:cNvSpPr>
              <a:spLocks/>
            </p:cNvSpPr>
            <p:nvPr/>
          </p:nvSpPr>
          <p:spPr bwMode="auto">
            <a:xfrm>
              <a:off x="3783" y="2546"/>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6" name="Freeform 418"/>
            <p:cNvSpPr>
              <a:spLocks/>
            </p:cNvSpPr>
            <p:nvPr/>
          </p:nvSpPr>
          <p:spPr bwMode="auto">
            <a:xfrm>
              <a:off x="4679" y="2546"/>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7" name="Freeform 419"/>
            <p:cNvSpPr>
              <a:spLocks/>
            </p:cNvSpPr>
            <p:nvPr/>
          </p:nvSpPr>
          <p:spPr bwMode="auto">
            <a:xfrm>
              <a:off x="1284" y="2546"/>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8" name="Freeform 420"/>
            <p:cNvSpPr>
              <a:spLocks/>
            </p:cNvSpPr>
            <p:nvPr/>
          </p:nvSpPr>
          <p:spPr bwMode="auto">
            <a:xfrm>
              <a:off x="1575" y="2546"/>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89" name="Freeform 421"/>
            <p:cNvSpPr>
              <a:spLocks/>
            </p:cNvSpPr>
            <p:nvPr/>
          </p:nvSpPr>
          <p:spPr bwMode="auto">
            <a:xfrm>
              <a:off x="2155" y="2546"/>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0" name="Freeform 422"/>
            <p:cNvSpPr>
              <a:spLocks/>
            </p:cNvSpPr>
            <p:nvPr/>
          </p:nvSpPr>
          <p:spPr bwMode="auto">
            <a:xfrm>
              <a:off x="3057" y="2546"/>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1" name="Freeform 423"/>
            <p:cNvSpPr>
              <a:spLocks/>
            </p:cNvSpPr>
            <p:nvPr/>
          </p:nvSpPr>
          <p:spPr bwMode="auto">
            <a:xfrm>
              <a:off x="1134" y="2546"/>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2" name="Freeform 424"/>
            <p:cNvSpPr>
              <a:spLocks/>
            </p:cNvSpPr>
            <p:nvPr/>
          </p:nvSpPr>
          <p:spPr bwMode="auto">
            <a:xfrm>
              <a:off x="2014" y="2546"/>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3" name="Freeform 425"/>
            <p:cNvSpPr>
              <a:spLocks/>
            </p:cNvSpPr>
            <p:nvPr/>
          </p:nvSpPr>
          <p:spPr bwMode="auto">
            <a:xfrm>
              <a:off x="3207" y="2546"/>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4" name="Freeform 426"/>
            <p:cNvSpPr>
              <a:spLocks/>
            </p:cNvSpPr>
            <p:nvPr/>
          </p:nvSpPr>
          <p:spPr bwMode="auto">
            <a:xfrm>
              <a:off x="3496" y="2546"/>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5" name="Freeform 427"/>
            <p:cNvSpPr>
              <a:spLocks/>
            </p:cNvSpPr>
            <p:nvPr/>
          </p:nvSpPr>
          <p:spPr bwMode="auto">
            <a:xfrm>
              <a:off x="4270" y="2546"/>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6" name="Freeform 428"/>
            <p:cNvSpPr>
              <a:spLocks/>
            </p:cNvSpPr>
            <p:nvPr/>
          </p:nvSpPr>
          <p:spPr bwMode="auto">
            <a:xfrm>
              <a:off x="835" y="2747"/>
              <a:ext cx="6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7" name="Freeform 429"/>
            <p:cNvSpPr>
              <a:spLocks/>
            </p:cNvSpPr>
            <p:nvPr/>
          </p:nvSpPr>
          <p:spPr bwMode="auto">
            <a:xfrm>
              <a:off x="2910" y="2747"/>
              <a:ext cx="180"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8" name="Freeform 430"/>
            <p:cNvSpPr>
              <a:spLocks/>
            </p:cNvSpPr>
            <p:nvPr/>
          </p:nvSpPr>
          <p:spPr bwMode="auto">
            <a:xfrm>
              <a:off x="980" y="2747"/>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199" name="Freeform 431"/>
            <p:cNvSpPr>
              <a:spLocks/>
            </p:cNvSpPr>
            <p:nvPr/>
          </p:nvSpPr>
          <p:spPr bwMode="auto">
            <a:xfrm>
              <a:off x="1430" y="2747"/>
              <a:ext cx="101"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0" name="Freeform 432"/>
            <p:cNvSpPr>
              <a:spLocks/>
            </p:cNvSpPr>
            <p:nvPr/>
          </p:nvSpPr>
          <p:spPr bwMode="auto">
            <a:xfrm>
              <a:off x="1723" y="2747"/>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1" name="Freeform 433"/>
            <p:cNvSpPr>
              <a:spLocks/>
            </p:cNvSpPr>
            <p:nvPr/>
          </p:nvSpPr>
          <p:spPr bwMode="auto">
            <a:xfrm>
              <a:off x="1872" y="2747"/>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2" name="Freeform 434"/>
            <p:cNvSpPr>
              <a:spLocks/>
            </p:cNvSpPr>
            <p:nvPr/>
          </p:nvSpPr>
          <p:spPr bwMode="auto">
            <a:xfrm>
              <a:off x="2313" y="2747"/>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3" name="Freeform 435"/>
            <p:cNvSpPr>
              <a:spLocks/>
            </p:cNvSpPr>
            <p:nvPr/>
          </p:nvSpPr>
          <p:spPr bwMode="auto">
            <a:xfrm>
              <a:off x="3057" y="2747"/>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4" name="Freeform 436"/>
            <p:cNvSpPr>
              <a:spLocks/>
            </p:cNvSpPr>
            <p:nvPr/>
          </p:nvSpPr>
          <p:spPr bwMode="auto">
            <a:xfrm>
              <a:off x="3208" y="2747"/>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5" name="Freeform 437"/>
            <p:cNvSpPr>
              <a:spLocks/>
            </p:cNvSpPr>
            <p:nvPr/>
          </p:nvSpPr>
          <p:spPr bwMode="auto">
            <a:xfrm>
              <a:off x="3349" y="2747"/>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6" name="Freeform 438"/>
            <p:cNvSpPr>
              <a:spLocks/>
            </p:cNvSpPr>
            <p:nvPr/>
          </p:nvSpPr>
          <p:spPr bwMode="auto">
            <a:xfrm>
              <a:off x="3634" y="2747"/>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7" name="Freeform 439"/>
            <p:cNvSpPr>
              <a:spLocks/>
            </p:cNvSpPr>
            <p:nvPr/>
          </p:nvSpPr>
          <p:spPr bwMode="auto">
            <a:xfrm>
              <a:off x="3943" y="2747"/>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8" name="Freeform 440"/>
            <p:cNvSpPr>
              <a:spLocks/>
            </p:cNvSpPr>
            <p:nvPr/>
          </p:nvSpPr>
          <p:spPr bwMode="auto">
            <a:xfrm>
              <a:off x="4098" y="2747"/>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09" name="Freeform 441"/>
            <p:cNvSpPr>
              <a:spLocks/>
            </p:cNvSpPr>
            <p:nvPr/>
          </p:nvSpPr>
          <p:spPr bwMode="auto">
            <a:xfrm>
              <a:off x="4546" y="2747"/>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0" name="Freeform 442"/>
            <p:cNvSpPr>
              <a:spLocks/>
            </p:cNvSpPr>
            <p:nvPr/>
          </p:nvSpPr>
          <p:spPr bwMode="auto">
            <a:xfrm>
              <a:off x="5091" y="2747"/>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1" name="Freeform 443"/>
            <p:cNvSpPr>
              <a:spLocks/>
            </p:cNvSpPr>
            <p:nvPr/>
          </p:nvSpPr>
          <p:spPr bwMode="auto">
            <a:xfrm>
              <a:off x="2766" y="2961"/>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2" name="Freeform 444"/>
            <p:cNvSpPr>
              <a:spLocks/>
            </p:cNvSpPr>
            <p:nvPr/>
          </p:nvSpPr>
          <p:spPr bwMode="auto">
            <a:xfrm>
              <a:off x="4262" y="2961"/>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3" name="Freeform 445"/>
            <p:cNvSpPr>
              <a:spLocks/>
            </p:cNvSpPr>
            <p:nvPr/>
          </p:nvSpPr>
          <p:spPr bwMode="auto">
            <a:xfrm>
              <a:off x="980" y="2961"/>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4" name="Freeform 446"/>
            <p:cNvSpPr>
              <a:spLocks/>
            </p:cNvSpPr>
            <p:nvPr/>
          </p:nvSpPr>
          <p:spPr bwMode="auto">
            <a:xfrm>
              <a:off x="1574" y="2961"/>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5" name="Freeform 447"/>
            <p:cNvSpPr>
              <a:spLocks/>
            </p:cNvSpPr>
            <p:nvPr/>
          </p:nvSpPr>
          <p:spPr bwMode="auto">
            <a:xfrm>
              <a:off x="1722" y="2961"/>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6" name="Freeform 448"/>
            <p:cNvSpPr>
              <a:spLocks/>
            </p:cNvSpPr>
            <p:nvPr/>
          </p:nvSpPr>
          <p:spPr bwMode="auto">
            <a:xfrm>
              <a:off x="1872" y="2961"/>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7" name="Freeform 449"/>
            <p:cNvSpPr>
              <a:spLocks/>
            </p:cNvSpPr>
            <p:nvPr/>
          </p:nvSpPr>
          <p:spPr bwMode="auto">
            <a:xfrm>
              <a:off x="2013" y="2961"/>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8" name="Freeform 450"/>
            <p:cNvSpPr>
              <a:spLocks/>
            </p:cNvSpPr>
            <p:nvPr/>
          </p:nvSpPr>
          <p:spPr bwMode="auto">
            <a:xfrm>
              <a:off x="2314" y="2961"/>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19" name="Freeform 451"/>
            <p:cNvSpPr>
              <a:spLocks/>
            </p:cNvSpPr>
            <p:nvPr/>
          </p:nvSpPr>
          <p:spPr bwMode="auto">
            <a:xfrm>
              <a:off x="2625" y="2961"/>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0" name="Freeform 452"/>
            <p:cNvSpPr>
              <a:spLocks/>
            </p:cNvSpPr>
            <p:nvPr/>
          </p:nvSpPr>
          <p:spPr bwMode="auto">
            <a:xfrm>
              <a:off x="3207" y="2961"/>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1" name="Freeform 453"/>
            <p:cNvSpPr>
              <a:spLocks/>
            </p:cNvSpPr>
            <p:nvPr/>
          </p:nvSpPr>
          <p:spPr bwMode="auto">
            <a:xfrm>
              <a:off x="3783" y="2961"/>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2" name="Freeform 454"/>
            <p:cNvSpPr>
              <a:spLocks/>
            </p:cNvSpPr>
            <p:nvPr/>
          </p:nvSpPr>
          <p:spPr bwMode="auto">
            <a:xfrm>
              <a:off x="3943" y="2961"/>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3" name="Freeform 455"/>
            <p:cNvSpPr>
              <a:spLocks/>
            </p:cNvSpPr>
            <p:nvPr/>
          </p:nvSpPr>
          <p:spPr bwMode="auto">
            <a:xfrm>
              <a:off x="4098" y="2961"/>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4" name="Freeform 456"/>
            <p:cNvSpPr>
              <a:spLocks/>
            </p:cNvSpPr>
            <p:nvPr/>
          </p:nvSpPr>
          <p:spPr bwMode="auto">
            <a:xfrm>
              <a:off x="4546" y="2961"/>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5" name="Freeform 457"/>
            <p:cNvSpPr>
              <a:spLocks/>
            </p:cNvSpPr>
            <p:nvPr/>
          </p:nvSpPr>
          <p:spPr bwMode="auto">
            <a:xfrm>
              <a:off x="4828" y="2961"/>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6" name="Freeform 458"/>
            <p:cNvSpPr>
              <a:spLocks/>
            </p:cNvSpPr>
            <p:nvPr/>
          </p:nvSpPr>
          <p:spPr bwMode="auto">
            <a:xfrm>
              <a:off x="4978" y="2961"/>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7" name="Freeform 459"/>
            <p:cNvSpPr>
              <a:spLocks/>
            </p:cNvSpPr>
            <p:nvPr/>
          </p:nvSpPr>
          <p:spPr bwMode="auto">
            <a:xfrm>
              <a:off x="835" y="3169"/>
              <a:ext cx="6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8" name="Freeform 460"/>
            <p:cNvSpPr>
              <a:spLocks/>
            </p:cNvSpPr>
            <p:nvPr/>
          </p:nvSpPr>
          <p:spPr bwMode="auto">
            <a:xfrm>
              <a:off x="1284" y="3169"/>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29" name="Freeform 461"/>
            <p:cNvSpPr>
              <a:spLocks/>
            </p:cNvSpPr>
            <p:nvPr/>
          </p:nvSpPr>
          <p:spPr bwMode="auto">
            <a:xfrm>
              <a:off x="1430" y="3169"/>
              <a:ext cx="101"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0" name="Freeform 462"/>
            <p:cNvSpPr>
              <a:spLocks/>
            </p:cNvSpPr>
            <p:nvPr/>
          </p:nvSpPr>
          <p:spPr bwMode="auto">
            <a:xfrm>
              <a:off x="2472" y="316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1" name="Freeform 463"/>
            <p:cNvSpPr>
              <a:spLocks/>
            </p:cNvSpPr>
            <p:nvPr/>
          </p:nvSpPr>
          <p:spPr bwMode="auto">
            <a:xfrm>
              <a:off x="2625" y="316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2" name="Freeform 464"/>
            <p:cNvSpPr>
              <a:spLocks/>
            </p:cNvSpPr>
            <p:nvPr/>
          </p:nvSpPr>
          <p:spPr bwMode="auto">
            <a:xfrm>
              <a:off x="2766" y="3169"/>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3" name="Freeform 465"/>
            <p:cNvSpPr>
              <a:spLocks/>
            </p:cNvSpPr>
            <p:nvPr/>
          </p:nvSpPr>
          <p:spPr bwMode="auto">
            <a:xfrm>
              <a:off x="2909" y="3169"/>
              <a:ext cx="180"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4" name="Freeform 466"/>
            <p:cNvSpPr>
              <a:spLocks/>
            </p:cNvSpPr>
            <p:nvPr/>
          </p:nvSpPr>
          <p:spPr bwMode="auto">
            <a:xfrm>
              <a:off x="3208" y="3169"/>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5" name="Freeform 467"/>
            <p:cNvSpPr>
              <a:spLocks/>
            </p:cNvSpPr>
            <p:nvPr/>
          </p:nvSpPr>
          <p:spPr bwMode="auto">
            <a:xfrm>
              <a:off x="3496" y="3169"/>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6" name="Freeform 468"/>
            <p:cNvSpPr>
              <a:spLocks/>
            </p:cNvSpPr>
            <p:nvPr/>
          </p:nvSpPr>
          <p:spPr bwMode="auto">
            <a:xfrm>
              <a:off x="3634" y="3169"/>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7" name="Freeform 469"/>
            <p:cNvSpPr>
              <a:spLocks/>
            </p:cNvSpPr>
            <p:nvPr/>
          </p:nvSpPr>
          <p:spPr bwMode="auto">
            <a:xfrm>
              <a:off x="4098" y="3169"/>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8" name="Freeform 470"/>
            <p:cNvSpPr>
              <a:spLocks/>
            </p:cNvSpPr>
            <p:nvPr/>
          </p:nvSpPr>
          <p:spPr bwMode="auto">
            <a:xfrm>
              <a:off x="4679" y="316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39" name="Freeform 471"/>
            <p:cNvSpPr>
              <a:spLocks/>
            </p:cNvSpPr>
            <p:nvPr/>
          </p:nvSpPr>
          <p:spPr bwMode="auto">
            <a:xfrm>
              <a:off x="4829" y="316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0" name="Freeform 472"/>
            <p:cNvSpPr>
              <a:spLocks/>
            </p:cNvSpPr>
            <p:nvPr/>
          </p:nvSpPr>
          <p:spPr bwMode="auto">
            <a:xfrm>
              <a:off x="5091" y="3169"/>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1" name="Freeform 473"/>
            <p:cNvSpPr>
              <a:spLocks/>
            </p:cNvSpPr>
            <p:nvPr/>
          </p:nvSpPr>
          <p:spPr bwMode="auto">
            <a:xfrm>
              <a:off x="1134" y="3379"/>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2" name="Freeform 474"/>
            <p:cNvSpPr>
              <a:spLocks/>
            </p:cNvSpPr>
            <p:nvPr/>
          </p:nvSpPr>
          <p:spPr bwMode="auto">
            <a:xfrm>
              <a:off x="1284" y="3379"/>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3" name="Freeform 475"/>
            <p:cNvSpPr>
              <a:spLocks/>
            </p:cNvSpPr>
            <p:nvPr/>
          </p:nvSpPr>
          <p:spPr bwMode="auto">
            <a:xfrm>
              <a:off x="1722" y="3379"/>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4" name="Freeform 476"/>
            <p:cNvSpPr>
              <a:spLocks/>
            </p:cNvSpPr>
            <p:nvPr/>
          </p:nvSpPr>
          <p:spPr bwMode="auto">
            <a:xfrm>
              <a:off x="2314" y="3379"/>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5" name="Freeform 477"/>
            <p:cNvSpPr>
              <a:spLocks/>
            </p:cNvSpPr>
            <p:nvPr/>
          </p:nvSpPr>
          <p:spPr bwMode="auto">
            <a:xfrm>
              <a:off x="2472" y="337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6" name="Freeform 478"/>
            <p:cNvSpPr>
              <a:spLocks/>
            </p:cNvSpPr>
            <p:nvPr/>
          </p:nvSpPr>
          <p:spPr bwMode="auto">
            <a:xfrm>
              <a:off x="2625" y="337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7" name="Freeform 479"/>
            <p:cNvSpPr>
              <a:spLocks/>
            </p:cNvSpPr>
            <p:nvPr/>
          </p:nvSpPr>
          <p:spPr bwMode="auto">
            <a:xfrm>
              <a:off x="2767" y="3379"/>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8" name="Freeform 480"/>
            <p:cNvSpPr>
              <a:spLocks/>
            </p:cNvSpPr>
            <p:nvPr/>
          </p:nvSpPr>
          <p:spPr bwMode="auto">
            <a:xfrm>
              <a:off x="3057" y="3379"/>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49" name="Freeform 481"/>
            <p:cNvSpPr>
              <a:spLocks/>
            </p:cNvSpPr>
            <p:nvPr/>
          </p:nvSpPr>
          <p:spPr bwMode="auto">
            <a:xfrm>
              <a:off x="3349" y="3379"/>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0" name="Freeform 482"/>
            <p:cNvSpPr>
              <a:spLocks/>
            </p:cNvSpPr>
            <p:nvPr/>
          </p:nvSpPr>
          <p:spPr bwMode="auto">
            <a:xfrm>
              <a:off x="3496" y="3379"/>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1" name="Freeform 483"/>
            <p:cNvSpPr>
              <a:spLocks/>
            </p:cNvSpPr>
            <p:nvPr/>
          </p:nvSpPr>
          <p:spPr bwMode="auto">
            <a:xfrm>
              <a:off x="3943" y="3379"/>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2" name="Freeform 484"/>
            <p:cNvSpPr>
              <a:spLocks/>
            </p:cNvSpPr>
            <p:nvPr/>
          </p:nvSpPr>
          <p:spPr bwMode="auto">
            <a:xfrm>
              <a:off x="4546" y="3379"/>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3" name="Freeform 485"/>
            <p:cNvSpPr>
              <a:spLocks/>
            </p:cNvSpPr>
            <p:nvPr/>
          </p:nvSpPr>
          <p:spPr bwMode="auto">
            <a:xfrm>
              <a:off x="4680" y="337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4" name="Freeform 486"/>
            <p:cNvSpPr>
              <a:spLocks/>
            </p:cNvSpPr>
            <p:nvPr/>
          </p:nvSpPr>
          <p:spPr bwMode="auto">
            <a:xfrm>
              <a:off x="5034" y="337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5" name="Freeform 487"/>
            <p:cNvSpPr>
              <a:spLocks/>
            </p:cNvSpPr>
            <p:nvPr/>
          </p:nvSpPr>
          <p:spPr bwMode="auto">
            <a:xfrm>
              <a:off x="5194" y="3379"/>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6" name="Freeform 488"/>
            <p:cNvSpPr>
              <a:spLocks/>
            </p:cNvSpPr>
            <p:nvPr/>
          </p:nvSpPr>
          <p:spPr bwMode="auto">
            <a:xfrm>
              <a:off x="835" y="3590"/>
              <a:ext cx="6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7" name="Freeform 489"/>
            <p:cNvSpPr>
              <a:spLocks/>
            </p:cNvSpPr>
            <p:nvPr/>
          </p:nvSpPr>
          <p:spPr bwMode="auto">
            <a:xfrm>
              <a:off x="1134" y="3590"/>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8" name="Freeform 490"/>
            <p:cNvSpPr>
              <a:spLocks/>
            </p:cNvSpPr>
            <p:nvPr/>
          </p:nvSpPr>
          <p:spPr bwMode="auto">
            <a:xfrm>
              <a:off x="1284" y="3590"/>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59" name="Freeform 491"/>
            <p:cNvSpPr>
              <a:spLocks/>
            </p:cNvSpPr>
            <p:nvPr/>
          </p:nvSpPr>
          <p:spPr bwMode="auto">
            <a:xfrm>
              <a:off x="1430" y="3590"/>
              <a:ext cx="101"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0" name="Freeform 492"/>
            <p:cNvSpPr>
              <a:spLocks/>
            </p:cNvSpPr>
            <p:nvPr/>
          </p:nvSpPr>
          <p:spPr bwMode="auto">
            <a:xfrm>
              <a:off x="1574" y="3590"/>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1" name="Freeform 493"/>
            <p:cNvSpPr>
              <a:spLocks/>
            </p:cNvSpPr>
            <p:nvPr/>
          </p:nvSpPr>
          <p:spPr bwMode="auto">
            <a:xfrm>
              <a:off x="1872" y="3590"/>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2" name="Freeform 494"/>
            <p:cNvSpPr>
              <a:spLocks/>
            </p:cNvSpPr>
            <p:nvPr/>
          </p:nvSpPr>
          <p:spPr bwMode="auto">
            <a:xfrm>
              <a:off x="2154" y="3590"/>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3" name="Freeform 495"/>
            <p:cNvSpPr>
              <a:spLocks/>
            </p:cNvSpPr>
            <p:nvPr/>
          </p:nvSpPr>
          <p:spPr bwMode="auto">
            <a:xfrm>
              <a:off x="2313" y="3590"/>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4" name="Freeform 496"/>
            <p:cNvSpPr>
              <a:spLocks/>
            </p:cNvSpPr>
            <p:nvPr/>
          </p:nvSpPr>
          <p:spPr bwMode="auto">
            <a:xfrm>
              <a:off x="2767" y="3590"/>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5" name="Freeform 497"/>
            <p:cNvSpPr>
              <a:spLocks/>
            </p:cNvSpPr>
            <p:nvPr/>
          </p:nvSpPr>
          <p:spPr bwMode="auto">
            <a:xfrm>
              <a:off x="3349" y="3590"/>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6" name="Freeform 498"/>
            <p:cNvSpPr>
              <a:spLocks/>
            </p:cNvSpPr>
            <p:nvPr/>
          </p:nvSpPr>
          <p:spPr bwMode="auto">
            <a:xfrm>
              <a:off x="3496" y="3590"/>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7" name="Freeform 499"/>
            <p:cNvSpPr>
              <a:spLocks/>
            </p:cNvSpPr>
            <p:nvPr/>
          </p:nvSpPr>
          <p:spPr bwMode="auto">
            <a:xfrm>
              <a:off x="3634" y="3590"/>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8" name="Freeform 500"/>
            <p:cNvSpPr>
              <a:spLocks/>
            </p:cNvSpPr>
            <p:nvPr/>
          </p:nvSpPr>
          <p:spPr bwMode="auto">
            <a:xfrm>
              <a:off x="3791" y="3590"/>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69" name="Freeform 501"/>
            <p:cNvSpPr>
              <a:spLocks/>
            </p:cNvSpPr>
            <p:nvPr/>
          </p:nvSpPr>
          <p:spPr bwMode="auto">
            <a:xfrm>
              <a:off x="4098" y="3590"/>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70" name="Freeform 502"/>
            <p:cNvSpPr>
              <a:spLocks/>
            </p:cNvSpPr>
            <p:nvPr/>
          </p:nvSpPr>
          <p:spPr bwMode="auto">
            <a:xfrm>
              <a:off x="4387" y="3590"/>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71" name="Freeform 503"/>
            <p:cNvSpPr>
              <a:spLocks/>
            </p:cNvSpPr>
            <p:nvPr/>
          </p:nvSpPr>
          <p:spPr bwMode="auto">
            <a:xfrm>
              <a:off x="4546" y="3590"/>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72" name="Freeform 504"/>
            <p:cNvSpPr>
              <a:spLocks/>
            </p:cNvSpPr>
            <p:nvPr/>
          </p:nvSpPr>
          <p:spPr bwMode="auto">
            <a:xfrm>
              <a:off x="5034" y="3590"/>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3273" name="Freeform 505"/>
            <p:cNvSpPr>
              <a:spLocks/>
            </p:cNvSpPr>
            <p:nvPr/>
          </p:nvSpPr>
          <p:spPr bwMode="auto">
            <a:xfrm>
              <a:off x="5194" y="3590"/>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grpSp>
      <p:sp>
        <p:nvSpPr>
          <p:cNvPr id="509" name="AutoShape 76"/>
          <p:cNvSpPr>
            <a:spLocks noChangeArrowheads="1"/>
          </p:cNvSpPr>
          <p:nvPr/>
        </p:nvSpPr>
        <p:spPr bwMode="auto">
          <a:xfrm rot="5400000" flipH="1">
            <a:off x="-260202" y="5077619"/>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9"/>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528"/>
                                        </p:tgtEl>
                                        <p:attrNameLst>
                                          <p:attrName>style.visibility</p:attrName>
                                        </p:attrNameLst>
                                      </p:cBhvr>
                                      <p:to>
                                        <p:strVal val="visible"/>
                                      </p:to>
                                    </p:set>
                                    <p:animEffect transition="in" filter="wipe(left)">
                                      <p:cBhvr>
                                        <p:cTn id="10" dur="2000"/>
                                        <p:tgtEl>
                                          <p:spTgt spid="528"/>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ppt_w/2"/>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a:lnSpc>
                <a:spcPct val="85000"/>
              </a:lnSpc>
            </a:pPr>
            <a:r>
              <a:rPr lang="en-GB" dirty="0"/>
              <a:t>2</a:t>
            </a:r>
            <a:r>
              <a:rPr lang="en-GB" baseline="30000" dirty="0"/>
              <a:t>nd</a:t>
            </a:r>
            <a:r>
              <a:rPr lang="en-GB" dirty="0"/>
              <a:t> </a:t>
            </a:r>
            <a:r>
              <a:rPr lang="en-GB" dirty="0" smtClean="0"/>
              <a:t>generation </a:t>
            </a:r>
            <a:r>
              <a:rPr lang="en-GB" dirty="0" err="1" smtClean="0"/>
              <a:t>decompressor</a:t>
            </a:r>
            <a:endParaRPr lang="en-GB" dirty="0"/>
          </a:p>
        </p:txBody>
      </p:sp>
      <p:grpSp>
        <p:nvGrpSpPr>
          <p:cNvPr id="2" name="Group 3"/>
          <p:cNvGrpSpPr>
            <a:grpSpLocks/>
          </p:cNvGrpSpPr>
          <p:nvPr/>
        </p:nvGrpSpPr>
        <p:grpSpPr bwMode="auto">
          <a:xfrm>
            <a:off x="2879126" y="1985367"/>
            <a:ext cx="965200" cy="1779588"/>
            <a:chOff x="3895" y="2143"/>
            <a:chExt cx="1133" cy="460"/>
          </a:xfrm>
        </p:grpSpPr>
        <p:sp>
          <p:nvSpPr>
            <p:cNvPr id="157700" name="Line 4"/>
            <p:cNvSpPr>
              <a:spLocks noChangeShapeType="1"/>
            </p:cNvSpPr>
            <p:nvPr/>
          </p:nvSpPr>
          <p:spPr bwMode="auto">
            <a:xfrm>
              <a:off x="3895" y="2511"/>
              <a:ext cx="1133"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157701" name="Line 5"/>
            <p:cNvSpPr>
              <a:spLocks noChangeShapeType="1"/>
            </p:cNvSpPr>
            <p:nvPr/>
          </p:nvSpPr>
          <p:spPr bwMode="auto">
            <a:xfrm>
              <a:off x="3895" y="2143"/>
              <a:ext cx="1133"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157702" name="Line 6"/>
            <p:cNvSpPr>
              <a:spLocks noChangeShapeType="1"/>
            </p:cNvSpPr>
            <p:nvPr/>
          </p:nvSpPr>
          <p:spPr bwMode="auto">
            <a:xfrm>
              <a:off x="3895" y="2235"/>
              <a:ext cx="1133"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157703" name="Line 7"/>
            <p:cNvSpPr>
              <a:spLocks noChangeShapeType="1"/>
            </p:cNvSpPr>
            <p:nvPr/>
          </p:nvSpPr>
          <p:spPr bwMode="auto">
            <a:xfrm>
              <a:off x="3895" y="2327"/>
              <a:ext cx="1133"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157704" name="Line 8"/>
            <p:cNvSpPr>
              <a:spLocks noChangeShapeType="1"/>
            </p:cNvSpPr>
            <p:nvPr/>
          </p:nvSpPr>
          <p:spPr bwMode="auto">
            <a:xfrm>
              <a:off x="3895" y="2419"/>
              <a:ext cx="1133"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sp>
          <p:nvSpPr>
            <p:cNvPr id="157705" name="Line 9"/>
            <p:cNvSpPr>
              <a:spLocks noChangeShapeType="1"/>
            </p:cNvSpPr>
            <p:nvPr/>
          </p:nvSpPr>
          <p:spPr bwMode="auto">
            <a:xfrm>
              <a:off x="3895" y="2603"/>
              <a:ext cx="1133" cy="0"/>
            </a:xfrm>
            <a:prstGeom prst="line">
              <a:avLst/>
            </a:prstGeom>
            <a:noFill/>
            <a:ln w="12700">
              <a:solidFill>
                <a:srgbClr val="000000"/>
              </a:solidFill>
              <a:round/>
              <a:headEnd type="none" w="sm" len="sm"/>
              <a:tailEnd type="none" w="sm" len="sm"/>
            </a:ln>
            <a:effectLst/>
          </p:spPr>
          <p:txBody>
            <a:bodyPr wrap="none" anchor="ctr">
              <a:prstTxWarp prst="textNoShape">
                <a:avLst/>
              </a:prstTxWarp>
            </a:bodyPr>
            <a:lstStyle/>
            <a:p>
              <a:endParaRPr lang="en-US"/>
            </a:p>
          </p:txBody>
        </p:sp>
      </p:grpSp>
      <p:grpSp>
        <p:nvGrpSpPr>
          <p:cNvPr id="3" name="Group 10"/>
          <p:cNvGrpSpPr>
            <a:grpSpLocks/>
          </p:cNvGrpSpPr>
          <p:nvPr/>
        </p:nvGrpSpPr>
        <p:grpSpPr bwMode="auto">
          <a:xfrm>
            <a:off x="4006251" y="1413867"/>
            <a:ext cx="1363662" cy="2921000"/>
            <a:chOff x="2276" y="817"/>
            <a:chExt cx="1134" cy="1840"/>
          </a:xfrm>
        </p:grpSpPr>
        <p:sp>
          <p:nvSpPr>
            <p:cNvPr id="157707" name="Line 11"/>
            <p:cNvSpPr>
              <a:spLocks noChangeShapeType="1"/>
            </p:cNvSpPr>
            <p:nvPr/>
          </p:nvSpPr>
          <p:spPr bwMode="auto">
            <a:xfrm>
              <a:off x="2276" y="1185"/>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08" name="Line 12"/>
            <p:cNvSpPr>
              <a:spLocks noChangeShapeType="1"/>
            </p:cNvSpPr>
            <p:nvPr/>
          </p:nvSpPr>
          <p:spPr bwMode="auto">
            <a:xfrm>
              <a:off x="2276" y="817"/>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09" name="Line 13"/>
            <p:cNvSpPr>
              <a:spLocks noChangeShapeType="1"/>
            </p:cNvSpPr>
            <p:nvPr/>
          </p:nvSpPr>
          <p:spPr bwMode="auto">
            <a:xfrm>
              <a:off x="2276" y="909"/>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0" name="Line 14"/>
            <p:cNvSpPr>
              <a:spLocks noChangeShapeType="1"/>
            </p:cNvSpPr>
            <p:nvPr/>
          </p:nvSpPr>
          <p:spPr bwMode="auto">
            <a:xfrm>
              <a:off x="2276" y="1001"/>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1" name="Line 15"/>
            <p:cNvSpPr>
              <a:spLocks noChangeShapeType="1"/>
            </p:cNvSpPr>
            <p:nvPr/>
          </p:nvSpPr>
          <p:spPr bwMode="auto">
            <a:xfrm>
              <a:off x="2276" y="1093"/>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2" name="Line 16"/>
            <p:cNvSpPr>
              <a:spLocks noChangeShapeType="1"/>
            </p:cNvSpPr>
            <p:nvPr/>
          </p:nvSpPr>
          <p:spPr bwMode="auto">
            <a:xfrm>
              <a:off x="2276" y="1277"/>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3" name="Line 17"/>
            <p:cNvSpPr>
              <a:spLocks noChangeShapeType="1"/>
            </p:cNvSpPr>
            <p:nvPr/>
          </p:nvSpPr>
          <p:spPr bwMode="auto">
            <a:xfrm>
              <a:off x="2276" y="1369"/>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4" name="Line 18"/>
            <p:cNvSpPr>
              <a:spLocks noChangeShapeType="1"/>
            </p:cNvSpPr>
            <p:nvPr/>
          </p:nvSpPr>
          <p:spPr bwMode="auto">
            <a:xfrm>
              <a:off x="2276" y="1461"/>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5" name="Line 19"/>
            <p:cNvSpPr>
              <a:spLocks noChangeShapeType="1"/>
            </p:cNvSpPr>
            <p:nvPr/>
          </p:nvSpPr>
          <p:spPr bwMode="auto">
            <a:xfrm>
              <a:off x="2276" y="1553"/>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6" name="Line 20"/>
            <p:cNvSpPr>
              <a:spLocks noChangeShapeType="1"/>
            </p:cNvSpPr>
            <p:nvPr/>
          </p:nvSpPr>
          <p:spPr bwMode="auto">
            <a:xfrm>
              <a:off x="2276" y="1645"/>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7" name="Line 21"/>
            <p:cNvSpPr>
              <a:spLocks noChangeShapeType="1"/>
            </p:cNvSpPr>
            <p:nvPr/>
          </p:nvSpPr>
          <p:spPr bwMode="auto">
            <a:xfrm>
              <a:off x="2276" y="1737"/>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8" name="Line 22"/>
            <p:cNvSpPr>
              <a:spLocks noChangeShapeType="1"/>
            </p:cNvSpPr>
            <p:nvPr/>
          </p:nvSpPr>
          <p:spPr bwMode="auto">
            <a:xfrm>
              <a:off x="2276" y="1829"/>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19" name="Line 23"/>
            <p:cNvSpPr>
              <a:spLocks noChangeShapeType="1"/>
            </p:cNvSpPr>
            <p:nvPr/>
          </p:nvSpPr>
          <p:spPr bwMode="auto">
            <a:xfrm>
              <a:off x="2276" y="1921"/>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0" name="Line 24"/>
            <p:cNvSpPr>
              <a:spLocks noChangeShapeType="1"/>
            </p:cNvSpPr>
            <p:nvPr/>
          </p:nvSpPr>
          <p:spPr bwMode="auto">
            <a:xfrm>
              <a:off x="2276" y="2013"/>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1" name="Line 25"/>
            <p:cNvSpPr>
              <a:spLocks noChangeShapeType="1"/>
            </p:cNvSpPr>
            <p:nvPr/>
          </p:nvSpPr>
          <p:spPr bwMode="auto">
            <a:xfrm>
              <a:off x="2276" y="2105"/>
              <a:ext cx="1134"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2" name="Line 26"/>
            <p:cNvSpPr>
              <a:spLocks noChangeShapeType="1"/>
            </p:cNvSpPr>
            <p:nvPr/>
          </p:nvSpPr>
          <p:spPr bwMode="auto">
            <a:xfrm>
              <a:off x="2276" y="2565"/>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3" name="Line 27"/>
            <p:cNvSpPr>
              <a:spLocks noChangeShapeType="1"/>
            </p:cNvSpPr>
            <p:nvPr/>
          </p:nvSpPr>
          <p:spPr bwMode="auto">
            <a:xfrm>
              <a:off x="2276" y="2197"/>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4" name="Line 28"/>
            <p:cNvSpPr>
              <a:spLocks noChangeShapeType="1"/>
            </p:cNvSpPr>
            <p:nvPr/>
          </p:nvSpPr>
          <p:spPr bwMode="auto">
            <a:xfrm>
              <a:off x="2276" y="2289"/>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5" name="Line 29"/>
            <p:cNvSpPr>
              <a:spLocks noChangeShapeType="1"/>
            </p:cNvSpPr>
            <p:nvPr/>
          </p:nvSpPr>
          <p:spPr bwMode="auto">
            <a:xfrm>
              <a:off x="2276" y="2381"/>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6" name="Line 30"/>
            <p:cNvSpPr>
              <a:spLocks noChangeShapeType="1"/>
            </p:cNvSpPr>
            <p:nvPr/>
          </p:nvSpPr>
          <p:spPr bwMode="auto">
            <a:xfrm>
              <a:off x="2276" y="2473"/>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57727" name="Line 31"/>
            <p:cNvSpPr>
              <a:spLocks noChangeShapeType="1"/>
            </p:cNvSpPr>
            <p:nvPr/>
          </p:nvSpPr>
          <p:spPr bwMode="auto">
            <a:xfrm>
              <a:off x="2276" y="2657"/>
              <a:ext cx="113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grpSp>
      <p:sp>
        <p:nvSpPr>
          <p:cNvPr id="157728" name="Rectangle 32"/>
          <p:cNvSpPr>
            <a:spLocks noChangeArrowheads="1"/>
          </p:cNvSpPr>
          <p:nvPr/>
        </p:nvSpPr>
        <p:spPr bwMode="auto">
          <a:xfrm>
            <a:off x="666484" y="5445990"/>
            <a:ext cx="7375524" cy="931862"/>
          </a:xfrm>
          <a:prstGeom prst="rect">
            <a:avLst/>
          </a:prstGeom>
          <a:noFill/>
          <a:ln w="9525">
            <a:noFill/>
            <a:miter lim="800000"/>
            <a:headEnd/>
            <a:tailEnd/>
          </a:ln>
          <a:effectLst/>
        </p:spPr>
        <p:txBody>
          <a:bodyPr>
            <a:prstTxWarp prst="textNoShape">
              <a:avLst/>
            </a:prstTxWarp>
          </a:bodyPr>
          <a:lstStyle/>
          <a:p>
            <a:pPr marL="357188" indent="-357188">
              <a:lnSpc>
                <a:spcPct val="90000"/>
              </a:lnSpc>
              <a:buSzPct val="75000"/>
              <a:buFont typeface="Arial"/>
              <a:buChar char="•"/>
            </a:pPr>
            <a:r>
              <a:rPr lang="en-US" sz="2400" dirty="0" smtClean="0">
                <a:solidFill>
                  <a:srgbClr val="000000"/>
                </a:solidFill>
                <a:latin typeface="AvantGarde Md BT" pitchFamily="34" charset="0"/>
              </a:rPr>
              <a:t>Hold register </a:t>
            </a:r>
            <a:r>
              <a:rPr lang="en-US" sz="2400" dirty="0">
                <a:solidFill>
                  <a:srgbClr val="000000"/>
                </a:solidFill>
                <a:latin typeface="AvantGarde Md BT" pitchFamily="34" charset="0"/>
              </a:rPr>
              <a:t>to sustain </a:t>
            </a:r>
            <a:r>
              <a:rPr lang="en-US" sz="2400" dirty="0" err="1">
                <a:solidFill>
                  <a:srgbClr val="000000"/>
                </a:solidFill>
                <a:latin typeface="AvantGarde Md BT" pitchFamily="34" charset="0"/>
              </a:rPr>
              <a:t>decompressor</a:t>
            </a:r>
            <a:r>
              <a:rPr lang="en-US" sz="2400" dirty="0">
                <a:solidFill>
                  <a:srgbClr val="000000"/>
                </a:solidFill>
                <a:latin typeface="AvantGarde Md BT" pitchFamily="34" charset="0"/>
              </a:rPr>
              <a:t> output</a:t>
            </a:r>
          </a:p>
          <a:p>
            <a:pPr marL="357188" indent="-357188">
              <a:lnSpc>
                <a:spcPct val="90000"/>
              </a:lnSpc>
              <a:buSzPct val="75000"/>
              <a:buFont typeface="Arial"/>
              <a:buChar char="•"/>
            </a:pPr>
            <a:r>
              <a:rPr lang="en-US" sz="2400" dirty="0">
                <a:solidFill>
                  <a:srgbClr val="000000"/>
                </a:solidFill>
                <a:latin typeface="AvantGarde Md BT" pitchFamily="34" charset="0"/>
              </a:rPr>
              <a:t>Identical data for several shift cycles</a:t>
            </a:r>
          </a:p>
          <a:p>
            <a:pPr marL="357188" indent="-357188">
              <a:lnSpc>
                <a:spcPct val="90000"/>
              </a:lnSpc>
              <a:buSzPct val="75000"/>
              <a:buFont typeface="Wingdings" charset="2"/>
              <a:buNone/>
            </a:pPr>
            <a:endParaRPr lang="en-US" sz="2800" dirty="0">
              <a:solidFill>
                <a:schemeClr val="bg1"/>
              </a:solidFill>
              <a:effectLst>
                <a:outerShdw blurRad="38100" dist="38100" dir="2700000" algn="tl">
                  <a:srgbClr val="000000"/>
                </a:outerShdw>
              </a:effectLst>
              <a:latin typeface="AvantGarde Md BT" pitchFamily="34" charset="0"/>
            </a:endParaRPr>
          </a:p>
        </p:txBody>
      </p:sp>
      <p:sp>
        <p:nvSpPr>
          <p:cNvPr id="157730" name="Line 34"/>
          <p:cNvSpPr>
            <a:spLocks noChangeShapeType="1"/>
          </p:cNvSpPr>
          <p:nvPr/>
        </p:nvSpPr>
        <p:spPr bwMode="auto">
          <a:xfrm>
            <a:off x="1266226" y="2336205"/>
            <a:ext cx="1343025" cy="0"/>
          </a:xfrm>
          <a:prstGeom prst="line">
            <a:avLst/>
          </a:prstGeom>
          <a:noFill/>
          <a:ln w="19050">
            <a:solidFill>
              <a:srgbClr val="000000"/>
            </a:solidFill>
            <a:round/>
            <a:headEnd type="none" w="sm" len="sm"/>
            <a:tailEnd type="triangle" w="med" len="med"/>
          </a:ln>
          <a:effectLst/>
        </p:spPr>
        <p:txBody>
          <a:bodyPr wrap="none" anchor="ctr">
            <a:prstTxWarp prst="textNoShape">
              <a:avLst/>
            </a:prstTxWarp>
          </a:bodyPr>
          <a:lstStyle/>
          <a:p>
            <a:endParaRPr lang="en-US"/>
          </a:p>
        </p:txBody>
      </p:sp>
      <p:sp>
        <p:nvSpPr>
          <p:cNvPr id="157731" name="Line 35"/>
          <p:cNvSpPr>
            <a:spLocks noChangeShapeType="1"/>
          </p:cNvSpPr>
          <p:nvPr/>
        </p:nvSpPr>
        <p:spPr bwMode="auto">
          <a:xfrm>
            <a:off x="1266226" y="2694980"/>
            <a:ext cx="1343025" cy="0"/>
          </a:xfrm>
          <a:prstGeom prst="line">
            <a:avLst/>
          </a:prstGeom>
          <a:noFill/>
          <a:ln w="19050">
            <a:solidFill>
              <a:srgbClr val="000000"/>
            </a:solidFill>
            <a:round/>
            <a:headEnd type="none" w="sm" len="sm"/>
            <a:tailEnd type="triangle" w="med" len="med"/>
          </a:ln>
          <a:effectLst/>
        </p:spPr>
        <p:txBody>
          <a:bodyPr wrap="none" anchor="ctr">
            <a:prstTxWarp prst="textNoShape">
              <a:avLst/>
            </a:prstTxWarp>
          </a:bodyPr>
          <a:lstStyle/>
          <a:p>
            <a:endParaRPr lang="en-US"/>
          </a:p>
        </p:txBody>
      </p:sp>
      <p:sp>
        <p:nvSpPr>
          <p:cNvPr id="157732" name="Line 36"/>
          <p:cNvSpPr>
            <a:spLocks noChangeShapeType="1"/>
          </p:cNvSpPr>
          <p:nvPr/>
        </p:nvSpPr>
        <p:spPr bwMode="auto">
          <a:xfrm>
            <a:off x="1266226" y="3055342"/>
            <a:ext cx="1343025" cy="0"/>
          </a:xfrm>
          <a:prstGeom prst="line">
            <a:avLst/>
          </a:prstGeom>
          <a:noFill/>
          <a:ln w="19050">
            <a:solidFill>
              <a:srgbClr val="000000"/>
            </a:solidFill>
            <a:round/>
            <a:headEnd type="none" w="sm" len="sm"/>
            <a:tailEnd type="triangle" w="med" len="med"/>
          </a:ln>
          <a:effectLst/>
        </p:spPr>
        <p:txBody>
          <a:bodyPr wrap="none" anchor="ctr">
            <a:prstTxWarp prst="textNoShape">
              <a:avLst/>
            </a:prstTxWarp>
          </a:bodyPr>
          <a:lstStyle/>
          <a:p>
            <a:endParaRPr lang="en-US"/>
          </a:p>
        </p:txBody>
      </p:sp>
      <p:sp>
        <p:nvSpPr>
          <p:cNvPr id="157733" name="Line 37"/>
          <p:cNvSpPr>
            <a:spLocks noChangeShapeType="1"/>
          </p:cNvSpPr>
          <p:nvPr/>
        </p:nvSpPr>
        <p:spPr bwMode="auto">
          <a:xfrm>
            <a:off x="1266226" y="3415705"/>
            <a:ext cx="1343025" cy="0"/>
          </a:xfrm>
          <a:prstGeom prst="line">
            <a:avLst/>
          </a:prstGeom>
          <a:noFill/>
          <a:ln w="19050">
            <a:solidFill>
              <a:srgbClr val="000000"/>
            </a:solidFill>
            <a:round/>
            <a:headEnd type="none" w="sm" len="sm"/>
            <a:tailEnd type="triangle" w="med" len="med"/>
          </a:ln>
          <a:effectLst/>
        </p:spPr>
        <p:txBody>
          <a:bodyPr wrap="none" anchor="ctr">
            <a:prstTxWarp prst="textNoShape">
              <a:avLst/>
            </a:prstTxWarp>
          </a:bodyPr>
          <a:lstStyle/>
          <a:p>
            <a:endParaRPr lang="en-US"/>
          </a:p>
        </p:txBody>
      </p:sp>
      <p:sp useBgFill="1">
        <p:nvSpPr>
          <p:cNvPr id="157735" name="AutoShape 39"/>
          <p:cNvSpPr>
            <a:spLocks noChangeArrowheads="1"/>
          </p:cNvSpPr>
          <p:nvPr/>
        </p:nvSpPr>
        <p:spPr bwMode="auto">
          <a:xfrm rot="16200000" flipH="1" flipV="1">
            <a:off x="1694851" y="2707680"/>
            <a:ext cx="2178050" cy="323850"/>
          </a:xfrm>
          <a:prstGeom prst="roundRect">
            <a:avLst>
              <a:gd name="adj" fmla="val 47426"/>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72000" anchor="ctr"/>
          <a:lstStyle/>
          <a:p>
            <a:pPr algn="ctr" defTabSz="914400" eaLnBrk="0" fontAlgn="auto" hangingPunct="0">
              <a:lnSpc>
                <a:spcPct val="80000"/>
              </a:lnSpc>
              <a:spcBef>
                <a:spcPts val="0"/>
              </a:spcBef>
              <a:spcAft>
                <a:spcPts val="0"/>
              </a:spcAft>
              <a:defRPr/>
            </a:pPr>
            <a:r>
              <a:rPr lang="pl-PL" sz="1200" kern="0" noProof="1" smtClean="0">
                <a:solidFill>
                  <a:srgbClr val="000000"/>
                </a:solidFill>
                <a:latin typeface="Arial"/>
              </a:rPr>
              <a:t>Ring generator</a:t>
            </a:r>
            <a:endParaRPr lang="pl-PL" sz="1200" kern="0" noProof="1">
              <a:solidFill>
                <a:srgbClr val="000000"/>
              </a:solidFill>
              <a:latin typeface="Arial"/>
            </a:endParaRPr>
          </a:p>
        </p:txBody>
      </p:sp>
      <p:grpSp>
        <p:nvGrpSpPr>
          <p:cNvPr id="4" name="Group 40"/>
          <p:cNvGrpSpPr>
            <a:grpSpLocks/>
          </p:cNvGrpSpPr>
          <p:nvPr/>
        </p:nvGrpSpPr>
        <p:grpSpPr bwMode="auto">
          <a:xfrm>
            <a:off x="1329726" y="1215430"/>
            <a:ext cx="3498850" cy="3878262"/>
            <a:chOff x="653" y="981"/>
            <a:chExt cx="2204" cy="2443"/>
          </a:xfrm>
        </p:grpSpPr>
        <p:sp>
          <p:nvSpPr>
            <p:cNvPr id="157737" name="Freeform 41"/>
            <p:cNvSpPr>
              <a:spLocks/>
            </p:cNvSpPr>
            <p:nvPr/>
          </p:nvSpPr>
          <p:spPr bwMode="auto">
            <a:xfrm rot="-5400000">
              <a:off x="1509" y="2232"/>
              <a:ext cx="336" cy="2047"/>
            </a:xfrm>
            <a:custGeom>
              <a:avLst/>
              <a:gdLst/>
              <a:ahLst/>
              <a:cxnLst>
                <a:cxn ang="0">
                  <a:pos x="0" y="0"/>
                </a:cxn>
                <a:cxn ang="0">
                  <a:pos x="0" y="636"/>
                </a:cxn>
                <a:cxn ang="0">
                  <a:pos x="178" y="636"/>
                </a:cxn>
              </a:cxnLst>
              <a:rect l="0" t="0" r="r" b="b"/>
              <a:pathLst>
                <a:path w="178" h="636">
                  <a:moveTo>
                    <a:pt x="0" y="0"/>
                  </a:moveTo>
                  <a:lnTo>
                    <a:pt x="0" y="636"/>
                  </a:lnTo>
                  <a:lnTo>
                    <a:pt x="178" y="636"/>
                  </a:lnTo>
                </a:path>
              </a:pathLst>
            </a:custGeom>
            <a:noFill/>
            <a:ln w="19050" cap="flat" cmpd="sng">
              <a:solidFill>
                <a:srgbClr val="000000"/>
              </a:solidFill>
              <a:prstDash val="solid"/>
              <a:round/>
              <a:headEnd type="none" w="med" len="med"/>
              <a:tailEnd type="triangle" w="med" len="med"/>
            </a:ln>
            <a:effectLst/>
          </p:spPr>
          <p:txBody>
            <a:bodyPr wrap="none" anchor="ctr">
              <a:prstTxWarp prst="textNoShape">
                <a:avLst/>
              </a:prstTxWarp>
            </a:bodyPr>
            <a:lstStyle/>
            <a:p>
              <a:endParaRPr lang="en-US"/>
            </a:p>
          </p:txBody>
        </p:sp>
        <p:sp useBgFill="1">
          <p:nvSpPr>
            <p:cNvPr id="157738" name="Rectangle 42"/>
            <p:cNvSpPr>
              <a:spLocks noChangeArrowheads="1"/>
            </p:cNvSpPr>
            <p:nvPr/>
          </p:nvSpPr>
          <p:spPr bwMode="auto">
            <a:xfrm>
              <a:off x="2570" y="981"/>
              <a:ext cx="287" cy="2086"/>
            </a:xfrm>
            <a:prstGeom prst="rect">
              <a:avLst/>
            </a:prstGeom>
            <a:ln w="28575" cap="flat" cmpd="sng" algn="ctr">
              <a:solidFill>
                <a:srgbClr val="000000"/>
              </a:solidFill>
              <a:prstDash val="solid"/>
              <a:miter lim="800000"/>
              <a:headEnd type="none" w="med" len="med"/>
              <a:tailEnd type="none" w="med" len="med"/>
            </a:ln>
            <a:effectLst>
              <a:outerShdw blurRad="165100" dist="38100" dir="2700000">
                <a:srgbClr val="000000">
                  <a:alpha val="43000"/>
                </a:srgbClr>
              </a:outerShdw>
            </a:effectLst>
          </p:spPr>
          <p:txBody>
            <a:bodyPr rot="10800000" wrap="none" anchor="ctr">
              <a:prstTxWarp prst="textNoShape">
                <a:avLst/>
              </a:prstTxWarp>
            </a:bodyPr>
            <a:lstStyle/>
            <a:p>
              <a:endParaRPr lang="en-US"/>
            </a:p>
          </p:txBody>
        </p:sp>
        <p:sp>
          <p:nvSpPr>
            <p:cNvPr id="157739" name="Text Box 43"/>
            <p:cNvSpPr txBox="1">
              <a:spLocks noChangeArrowheads="1"/>
            </p:cNvSpPr>
            <p:nvPr/>
          </p:nvSpPr>
          <p:spPr bwMode="auto">
            <a:xfrm rot="5400000" flipH="1">
              <a:off x="2320" y="1907"/>
              <a:ext cx="792" cy="200"/>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90000"/>
                </a:lnSpc>
              </a:pPr>
              <a:r>
                <a:rPr lang="en-US" sz="1600" dirty="0">
                  <a:solidFill>
                    <a:srgbClr val="000000"/>
                  </a:solidFill>
                </a:rPr>
                <a:t>Constant fill</a:t>
              </a:r>
            </a:p>
          </p:txBody>
        </p:sp>
      </p:grpSp>
      <p:grpSp>
        <p:nvGrpSpPr>
          <p:cNvPr id="310" name="Group 309"/>
          <p:cNvGrpSpPr/>
          <p:nvPr/>
        </p:nvGrpSpPr>
        <p:grpSpPr>
          <a:xfrm>
            <a:off x="1629763" y="1790105"/>
            <a:ext cx="1890713" cy="3168650"/>
            <a:chOff x="1336675" y="2132013"/>
            <a:chExt cx="1890713" cy="3168650"/>
          </a:xfrm>
        </p:grpSpPr>
        <p:sp>
          <p:nvSpPr>
            <p:cNvPr id="157741" name="Freeform 45"/>
            <p:cNvSpPr>
              <a:spLocks/>
            </p:cNvSpPr>
            <p:nvPr/>
          </p:nvSpPr>
          <p:spPr bwMode="auto">
            <a:xfrm>
              <a:off x="1778000" y="3765551"/>
              <a:ext cx="282575" cy="1009650"/>
            </a:xfrm>
            <a:custGeom>
              <a:avLst/>
              <a:gdLst/>
              <a:ahLst/>
              <a:cxnLst>
                <a:cxn ang="0">
                  <a:pos x="0" y="0"/>
                </a:cxn>
                <a:cxn ang="0">
                  <a:pos x="0" y="636"/>
                </a:cxn>
                <a:cxn ang="0">
                  <a:pos x="178" y="636"/>
                </a:cxn>
              </a:cxnLst>
              <a:rect l="0" t="0" r="r" b="b"/>
              <a:pathLst>
                <a:path w="178" h="636">
                  <a:moveTo>
                    <a:pt x="0" y="0"/>
                  </a:moveTo>
                  <a:lnTo>
                    <a:pt x="0" y="636"/>
                  </a:lnTo>
                  <a:lnTo>
                    <a:pt x="178" y="636"/>
                  </a:lnTo>
                </a:path>
              </a:pathLst>
            </a:custGeom>
            <a:noFill/>
            <a:ln w="19050" cap="flat" cmpd="sng">
              <a:solidFill>
                <a:srgbClr val="000000"/>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157742" name="Freeform 46"/>
            <p:cNvSpPr>
              <a:spLocks/>
            </p:cNvSpPr>
            <p:nvPr/>
          </p:nvSpPr>
          <p:spPr bwMode="auto">
            <a:xfrm>
              <a:off x="1644650" y="3403601"/>
              <a:ext cx="415925" cy="1493838"/>
            </a:xfrm>
            <a:custGeom>
              <a:avLst/>
              <a:gdLst/>
              <a:ahLst/>
              <a:cxnLst>
                <a:cxn ang="0">
                  <a:pos x="0" y="0"/>
                </a:cxn>
                <a:cxn ang="0">
                  <a:pos x="0" y="636"/>
                </a:cxn>
                <a:cxn ang="0">
                  <a:pos x="178" y="636"/>
                </a:cxn>
              </a:cxnLst>
              <a:rect l="0" t="0" r="r" b="b"/>
              <a:pathLst>
                <a:path w="178" h="636">
                  <a:moveTo>
                    <a:pt x="0" y="0"/>
                  </a:moveTo>
                  <a:lnTo>
                    <a:pt x="0" y="636"/>
                  </a:lnTo>
                  <a:lnTo>
                    <a:pt x="178" y="636"/>
                  </a:lnTo>
                </a:path>
              </a:pathLst>
            </a:custGeom>
            <a:noFill/>
            <a:ln w="19050" cap="flat" cmpd="sng">
              <a:solidFill>
                <a:srgbClr val="000000"/>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157743" name="Freeform 47"/>
            <p:cNvSpPr>
              <a:spLocks/>
            </p:cNvSpPr>
            <p:nvPr/>
          </p:nvSpPr>
          <p:spPr bwMode="auto">
            <a:xfrm>
              <a:off x="1497013" y="3043238"/>
              <a:ext cx="563563" cy="1978025"/>
            </a:xfrm>
            <a:custGeom>
              <a:avLst/>
              <a:gdLst/>
              <a:ahLst/>
              <a:cxnLst>
                <a:cxn ang="0">
                  <a:pos x="0" y="0"/>
                </a:cxn>
                <a:cxn ang="0">
                  <a:pos x="0" y="636"/>
                </a:cxn>
                <a:cxn ang="0">
                  <a:pos x="178" y="636"/>
                </a:cxn>
              </a:cxnLst>
              <a:rect l="0" t="0" r="r" b="b"/>
              <a:pathLst>
                <a:path w="178" h="636">
                  <a:moveTo>
                    <a:pt x="0" y="0"/>
                  </a:moveTo>
                  <a:lnTo>
                    <a:pt x="0" y="636"/>
                  </a:lnTo>
                  <a:lnTo>
                    <a:pt x="178" y="636"/>
                  </a:lnTo>
                </a:path>
              </a:pathLst>
            </a:custGeom>
            <a:noFill/>
            <a:ln w="19050" cap="flat" cmpd="sng">
              <a:solidFill>
                <a:srgbClr val="000000"/>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157744" name="Freeform 48"/>
            <p:cNvSpPr>
              <a:spLocks/>
            </p:cNvSpPr>
            <p:nvPr/>
          </p:nvSpPr>
          <p:spPr bwMode="auto">
            <a:xfrm>
              <a:off x="1336675" y="2687638"/>
              <a:ext cx="723900" cy="2462213"/>
            </a:xfrm>
            <a:custGeom>
              <a:avLst/>
              <a:gdLst/>
              <a:ahLst/>
              <a:cxnLst>
                <a:cxn ang="0">
                  <a:pos x="0" y="0"/>
                </a:cxn>
                <a:cxn ang="0">
                  <a:pos x="0" y="636"/>
                </a:cxn>
                <a:cxn ang="0">
                  <a:pos x="178" y="636"/>
                </a:cxn>
              </a:cxnLst>
              <a:rect l="0" t="0" r="r" b="b"/>
              <a:pathLst>
                <a:path w="178" h="636">
                  <a:moveTo>
                    <a:pt x="0" y="0"/>
                  </a:moveTo>
                  <a:lnTo>
                    <a:pt x="0" y="636"/>
                  </a:lnTo>
                  <a:lnTo>
                    <a:pt x="178" y="636"/>
                  </a:lnTo>
                </a:path>
              </a:pathLst>
            </a:custGeom>
            <a:noFill/>
            <a:ln w="19050" cap="flat" cmpd="sng">
              <a:solidFill>
                <a:srgbClr val="000000"/>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157745" name="Freeform 49"/>
            <p:cNvSpPr>
              <a:spLocks/>
            </p:cNvSpPr>
            <p:nvPr/>
          </p:nvSpPr>
          <p:spPr bwMode="auto">
            <a:xfrm rot="16200000">
              <a:off x="2435225" y="4346575"/>
              <a:ext cx="647700" cy="593725"/>
            </a:xfrm>
            <a:custGeom>
              <a:avLst/>
              <a:gdLst/>
              <a:ahLst/>
              <a:cxnLst>
                <a:cxn ang="0">
                  <a:pos x="0" y="0"/>
                </a:cxn>
                <a:cxn ang="0">
                  <a:pos x="0" y="636"/>
                </a:cxn>
                <a:cxn ang="0">
                  <a:pos x="178" y="636"/>
                </a:cxn>
              </a:cxnLst>
              <a:rect l="0" t="0" r="r" b="b"/>
              <a:pathLst>
                <a:path w="178" h="636">
                  <a:moveTo>
                    <a:pt x="0" y="0"/>
                  </a:moveTo>
                  <a:lnTo>
                    <a:pt x="0" y="636"/>
                  </a:lnTo>
                  <a:lnTo>
                    <a:pt x="178" y="636"/>
                  </a:lnTo>
                </a:path>
              </a:pathLst>
            </a:custGeom>
            <a:noFill/>
            <a:ln w="19050" cap="flat" cmpd="sng">
              <a:solidFill>
                <a:srgbClr val="000000"/>
              </a:solidFill>
              <a:prstDash val="solid"/>
              <a:round/>
              <a:headEnd type="none" w="med" len="med"/>
              <a:tailEnd type="triangle" w="med" len="med"/>
            </a:ln>
            <a:effectLst/>
          </p:spPr>
          <p:txBody>
            <a:bodyPr wrap="none" anchor="ctr">
              <a:prstTxWarp prst="textNoShape">
                <a:avLst/>
              </a:prstTxWarp>
            </a:bodyPr>
            <a:lstStyle/>
            <a:p>
              <a:endParaRPr lang="en-US"/>
            </a:p>
          </p:txBody>
        </p:sp>
        <p:grpSp>
          <p:nvGrpSpPr>
            <p:cNvPr id="6" name="Group 50"/>
            <p:cNvGrpSpPr>
              <a:grpSpLocks/>
            </p:cNvGrpSpPr>
            <p:nvPr/>
          </p:nvGrpSpPr>
          <p:grpSpPr bwMode="auto">
            <a:xfrm>
              <a:off x="2047875" y="4614863"/>
              <a:ext cx="438150" cy="685800"/>
              <a:chOff x="1315" y="2618"/>
              <a:chExt cx="276" cy="432"/>
            </a:xfrm>
          </p:grpSpPr>
          <p:sp>
            <p:nvSpPr>
              <p:cNvPr id="157747" name="AutoShape 51"/>
              <p:cNvSpPr>
                <a:spLocks noChangeArrowheads="1"/>
              </p:cNvSpPr>
              <p:nvPr/>
            </p:nvSpPr>
            <p:spPr bwMode="auto">
              <a:xfrm>
                <a:off x="1326" y="2618"/>
                <a:ext cx="252" cy="432"/>
              </a:xfrm>
              <a:prstGeom prst="roundRect">
                <a:avLst>
                  <a:gd name="adj" fmla="val 50000"/>
                </a:avLst>
              </a:prstGeom>
              <a:solidFill>
                <a:srgbClr val="D9A984"/>
              </a:solidFill>
              <a:ln w="28575" cap="flat" cmpd="sng" algn="ctr">
                <a:solidFill>
                  <a:srgbClr val="000000"/>
                </a:solidFill>
                <a:prstDash val="solid"/>
                <a:round/>
                <a:headEnd type="none" w="med" len="med"/>
                <a:tailEnd type="none" w="med" len="med"/>
              </a:ln>
              <a:effectLst/>
            </p:spPr>
            <p:txBody>
              <a:bodyPr rot="10800000" wrap="none" anchor="ctr">
                <a:prstTxWarp prst="textNoShape">
                  <a:avLst/>
                </a:prstTxWarp>
              </a:bodyPr>
              <a:lstStyle/>
              <a:p>
                <a:endParaRPr lang="en-US"/>
              </a:p>
            </p:txBody>
          </p:sp>
          <p:sp>
            <p:nvSpPr>
              <p:cNvPr id="157748" name="Text Box 52"/>
              <p:cNvSpPr txBox="1">
                <a:spLocks noChangeArrowheads="1"/>
              </p:cNvSpPr>
              <p:nvPr/>
            </p:nvSpPr>
            <p:spPr bwMode="auto">
              <a:xfrm>
                <a:off x="1315" y="2689"/>
                <a:ext cx="276" cy="288"/>
              </a:xfrm>
              <a:prstGeom prst="rect">
                <a:avLst/>
              </a:prstGeom>
              <a:noFill/>
              <a:ln w="38100">
                <a:noFill/>
                <a:miter lim="800000"/>
                <a:headEnd/>
                <a:tailEnd/>
              </a:ln>
              <a:effectLst/>
            </p:spPr>
            <p:txBody>
              <a:bodyPr rot="10800000" wrap="none" anchor="ctr">
                <a:prstTxWarp prst="textNoShape">
                  <a:avLst/>
                </a:prstTxWarp>
              </a:bodyPr>
              <a:lstStyle/>
              <a:p>
                <a:pPr algn="ctr">
                  <a:lnSpc>
                    <a:spcPct val="80000"/>
                  </a:lnSpc>
                </a:pPr>
                <a:r>
                  <a:rPr lang="en-GB" sz="2800" dirty="0">
                    <a:solidFill>
                      <a:srgbClr val="000000"/>
                    </a:solidFill>
                  </a:rPr>
                  <a:t>+</a:t>
                </a:r>
              </a:p>
            </p:txBody>
          </p:sp>
        </p:grpSp>
        <p:grpSp>
          <p:nvGrpSpPr>
            <p:cNvPr id="7" name="Group 53"/>
            <p:cNvGrpSpPr>
              <a:grpSpLocks/>
            </p:cNvGrpSpPr>
            <p:nvPr/>
          </p:nvGrpSpPr>
          <p:grpSpPr bwMode="auto">
            <a:xfrm>
              <a:off x="2867025" y="2132013"/>
              <a:ext cx="360363" cy="2160588"/>
              <a:chOff x="1831" y="1186"/>
              <a:chExt cx="227" cy="1361"/>
            </a:xfrm>
          </p:grpSpPr>
          <p:sp useBgFill="1">
            <p:nvSpPr>
              <p:cNvPr id="157750" name="Rectangle 54"/>
              <p:cNvSpPr>
                <a:spLocks noChangeArrowheads="1"/>
              </p:cNvSpPr>
              <p:nvPr/>
            </p:nvSpPr>
            <p:spPr bwMode="auto">
              <a:xfrm>
                <a:off x="1831" y="1186"/>
                <a:ext cx="227" cy="1361"/>
              </a:xfrm>
              <a:prstGeom prst="rect">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57751" name="Text Box 55"/>
              <p:cNvSpPr txBox="1">
                <a:spLocks noChangeArrowheads="1"/>
              </p:cNvSpPr>
              <p:nvPr/>
            </p:nvSpPr>
            <p:spPr bwMode="auto">
              <a:xfrm rot="5400000" flipH="1">
                <a:off x="1526" y="1796"/>
                <a:ext cx="819" cy="165"/>
              </a:xfrm>
              <a:prstGeom prst="rect">
                <a:avLst/>
              </a:prstGeom>
              <a:noFill/>
              <a:ln w="22225" cap="flat" cmpd="sng" algn="ctr">
                <a:no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90000"/>
                  </a:lnSpc>
                  <a:spcBef>
                    <a:spcPts val="0"/>
                  </a:spcBef>
                  <a:spcAft>
                    <a:spcPts val="0"/>
                  </a:spcAft>
                  <a:defRPr/>
                </a:pPr>
                <a:r>
                  <a:rPr lang="en-US" sz="1200" kern="0" dirty="0" smtClean="0">
                    <a:solidFill>
                      <a:srgbClr val="000000"/>
                    </a:solidFill>
                    <a:latin typeface="Arial"/>
                  </a:rPr>
                  <a:t>Hold </a:t>
                </a:r>
                <a:r>
                  <a:rPr lang="en-US" sz="1200" kern="0" dirty="0">
                    <a:solidFill>
                      <a:srgbClr val="000000"/>
                    </a:solidFill>
                    <a:latin typeface="Arial"/>
                  </a:rPr>
                  <a:t>register</a:t>
                </a:r>
              </a:p>
            </p:txBody>
          </p:sp>
        </p:grpSp>
      </p:grpSp>
      <p:grpSp>
        <p:nvGrpSpPr>
          <p:cNvPr id="8" name="Group 56"/>
          <p:cNvGrpSpPr>
            <a:grpSpLocks/>
          </p:cNvGrpSpPr>
          <p:nvPr/>
        </p:nvGrpSpPr>
        <p:grpSpPr bwMode="auto">
          <a:xfrm>
            <a:off x="5225451" y="1380530"/>
            <a:ext cx="3240087" cy="2995612"/>
            <a:chOff x="3107" y="1085"/>
            <a:chExt cx="2041" cy="1887"/>
          </a:xfrm>
        </p:grpSpPr>
        <p:sp useBgFill="1">
          <p:nvSpPr>
            <p:cNvPr id="157753" name="Rectangle 57"/>
            <p:cNvSpPr>
              <a:spLocks noChangeArrowheads="1"/>
            </p:cNvSpPr>
            <p:nvPr/>
          </p:nvSpPr>
          <p:spPr bwMode="auto">
            <a:xfrm>
              <a:off x="3107" y="1085"/>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54" name="Rectangle 58"/>
            <p:cNvSpPr>
              <a:spLocks noChangeArrowheads="1"/>
            </p:cNvSpPr>
            <p:nvPr/>
          </p:nvSpPr>
          <p:spPr bwMode="auto">
            <a:xfrm>
              <a:off x="3107" y="1177"/>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55" name="Rectangle 59"/>
            <p:cNvSpPr>
              <a:spLocks noChangeArrowheads="1"/>
            </p:cNvSpPr>
            <p:nvPr/>
          </p:nvSpPr>
          <p:spPr bwMode="auto">
            <a:xfrm>
              <a:off x="3107" y="1269"/>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56" name="Rectangle 60"/>
            <p:cNvSpPr>
              <a:spLocks noChangeArrowheads="1"/>
            </p:cNvSpPr>
            <p:nvPr/>
          </p:nvSpPr>
          <p:spPr bwMode="auto">
            <a:xfrm>
              <a:off x="3107" y="1361"/>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57" name="Rectangle 61"/>
            <p:cNvSpPr>
              <a:spLocks noChangeArrowheads="1"/>
            </p:cNvSpPr>
            <p:nvPr/>
          </p:nvSpPr>
          <p:spPr bwMode="auto">
            <a:xfrm>
              <a:off x="3107" y="1453"/>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58" name="Rectangle 62"/>
            <p:cNvSpPr>
              <a:spLocks noChangeArrowheads="1"/>
            </p:cNvSpPr>
            <p:nvPr/>
          </p:nvSpPr>
          <p:spPr bwMode="auto">
            <a:xfrm>
              <a:off x="3107" y="1545"/>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59" name="Rectangle 63"/>
            <p:cNvSpPr>
              <a:spLocks noChangeArrowheads="1"/>
            </p:cNvSpPr>
            <p:nvPr/>
          </p:nvSpPr>
          <p:spPr bwMode="auto">
            <a:xfrm>
              <a:off x="3107" y="1637"/>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0" name="Rectangle 64"/>
            <p:cNvSpPr>
              <a:spLocks noChangeArrowheads="1"/>
            </p:cNvSpPr>
            <p:nvPr/>
          </p:nvSpPr>
          <p:spPr bwMode="auto">
            <a:xfrm>
              <a:off x="3107" y="1729"/>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1" name="Rectangle 65"/>
            <p:cNvSpPr>
              <a:spLocks noChangeArrowheads="1"/>
            </p:cNvSpPr>
            <p:nvPr/>
          </p:nvSpPr>
          <p:spPr bwMode="auto">
            <a:xfrm>
              <a:off x="3107" y="1821"/>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2" name="Rectangle 66"/>
            <p:cNvSpPr>
              <a:spLocks noChangeArrowheads="1"/>
            </p:cNvSpPr>
            <p:nvPr/>
          </p:nvSpPr>
          <p:spPr bwMode="auto">
            <a:xfrm>
              <a:off x="3107" y="1913"/>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3" name="Rectangle 67"/>
            <p:cNvSpPr>
              <a:spLocks noChangeArrowheads="1"/>
            </p:cNvSpPr>
            <p:nvPr/>
          </p:nvSpPr>
          <p:spPr bwMode="auto">
            <a:xfrm>
              <a:off x="3107" y="2005"/>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4" name="Rectangle 68"/>
            <p:cNvSpPr>
              <a:spLocks noChangeArrowheads="1"/>
            </p:cNvSpPr>
            <p:nvPr/>
          </p:nvSpPr>
          <p:spPr bwMode="auto">
            <a:xfrm>
              <a:off x="3107" y="2097"/>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5" name="Rectangle 69"/>
            <p:cNvSpPr>
              <a:spLocks noChangeArrowheads="1"/>
            </p:cNvSpPr>
            <p:nvPr/>
          </p:nvSpPr>
          <p:spPr bwMode="auto">
            <a:xfrm>
              <a:off x="3107" y="2189"/>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6" name="Rectangle 70"/>
            <p:cNvSpPr>
              <a:spLocks noChangeArrowheads="1"/>
            </p:cNvSpPr>
            <p:nvPr/>
          </p:nvSpPr>
          <p:spPr bwMode="auto">
            <a:xfrm>
              <a:off x="3107" y="2281"/>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7" name="Rectangle 71"/>
            <p:cNvSpPr>
              <a:spLocks noChangeArrowheads="1"/>
            </p:cNvSpPr>
            <p:nvPr/>
          </p:nvSpPr>
          <p:spPr bwMode="auto">
            <a:xfrm>
              <a:off x="3107" y="2373"/>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8" name="Rectangle 72"/>
            <p:cNvSpPr>
              <a:spLocks noChangeArrowheads="1"/>
            </p:cNvSpPr>
            <p:nvPr/>
          </p:nvSpPr>
          <p:spPr bwMode="auto">
            <a:xfrm>
              <a:off x="3107" y="2465"/>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69" name="Rectangle 73"/>
            <p:cNvSpPr>
              <a:spLocks noChangeArrowheads="1"/>
            </p:cNvSpPr>
            <p:nvPr/>
          </p:nvSpPr>
          <p:spPr bwMode="auto">
            <a:xfrm>
              <a:off x="3107" y="2557"/>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70" name="Rectangle 74"/>
            <p:cNvSpPr>
              <a:spLocks noChangeArrowheads="1"/>
            </p:cNvSpPr>
            <p:nvPr/>
          </p:nvSpPr>
          <p:spPr bwMode="auto">
            <a:xfrm>
              <a:off x="3107" y="2649"/>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71" name="Rectangle 75"/>
            <p:cNvSpPr>
              <a:spLocks noChangeArrowheads="1"/>
            </p:cNvSpPr>
            <p:nvPr/>
          </p:nvSpPr>
          <p:spPr bwMode="auto">
            <a:xfrm>
              <a:off x="3107" y="2833"/>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72" name="Rectangle 76"/>
            <p:cNvSpPr>
              <a:spLocks noChangeArrowheads="1"/>
            </p:cNvSpPr>
            <p:nvPr/>
          </p:nvSpPr>
          <p:spPr bwMode="auto">
            <a:xfrm>
              <a:off x="3107" y="2926"/>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sp useBgFill="1">
          <p:nvSpPr>
            <p:cNvPr id="157773" name="Rectangle 77"/>
            <p:cNvSpPr>
              <a:spLocks noChangeArrowheads="1"/>
            </p:cNvSpPr>
            <p:nvPr/>
          </p:nvSpPr>
          <p:spPr bwMode="auto">
            <a:xfrm>
              <a:off x="3107" y="2741"/>
              <a:ext cx="2041" cy="46"/>
            </a:xfrm>
            <a:prstGeom prst="rect">
              <a:avLst/>
            </a:prstGeom>
            <a:ln w="6350">
              <a:solidFill>
                <a:srgbClr val="595959"/>
              </a:solidFill>
              <a:miter lim="800000"/>
              <a:headEnd/>
              <a:tailEnd/>
            </a:ln>
            <a:effectLst/>
          </p:spPr>
          <p:txBody>
            <a:bodyPr wrap="none" anchor="ctr">
              <a:prstTxWarp prst="textNoShape">
                <a:avLst/>
              </a:prstTxWarp>
            </a:bodyPr>
            <a:lstStyle/>
            <a:p>
              <a:endParaRPr lang="en-US"/>
            </a:p>
          </p:txBody>
        </p:sp>
      </p:grpSp>
      <p:grpSp>
        <p:nvGrpSpPr>
          <p:cNvPr id="411" name="Group 199"/>
          <p:cNvGrpSpPr>
            <a:grpSpLocks/>
          </p:cNvGrpSpPr>
          <p:nvPr/>
        </p:nvGrpSpPr>
        <p:grpSpPr bwMode="auto">
          <a:xfrm>
            <a:off x="5225451" y="1672630"/>
            <a:ext cx="3240087" cy="2703512"/>
            <a:chOff x="930" y="1482"/>
            <a:chExt cx="2041" cy="1703"/>
          </a:xfrm>
        </p:grpSpPr>
        <p:sp>
          <p:nvSpPr>
            <p:cNvPr id="412" name="Rectangle 200"/>
            <p:cNvSpPr>
              <a:spLocks noChangeArrowheads="1"/>
            </p:cNvSpPr>
            <p:nvPr/>
          </p:nvSpPr>
          <p:spPr bwMode="auto">
            <a:xfrm>
              <a:off x="930" y="1482"/>
              <a:ext cx="2041" cy="46"/>
            </a:xfrm>
            <a:prstGeom prst="rect">
              <a:avLst/>
            </a:prstGeom>
            <a:solidFill>
              <a:srgbClr val="FF0000"/>
            </a:solidFill>
            <a:ln w="6350">
              <a:solidFill>
                <a:srgbClr val="FF0000"/>
              </a:solidFill>
              <a:miter lim="800000"/>
              <a:headEnd/>
              <a:tailEnd/>
            </a:ln>
            <a:effectLst/>
          </p:spPr>
          <p:txBody>
            <a:bodyPr wrap="none" anchor="ctr">
              <a:prstTxWarp prst="textNoShape">
                <a:avLst/>
              </a:prstTxWarp>
            </a:bodyPr>
            <a:lstStyle/>
            <a:p>
              <a:endParaRPr lang="en-US"/>
            </a:p>
          </p:txBody>
        </p:sp>
        <p:sp>
          <p:nvSpPr>
            <p:cNvPr id="413" name="Rectangle 201"/>
            <p:cNvSpPr>
              <a:spLocks noChangeArrowheads="1"/>
            </p:cNvSpPr>
            <p:nvPr/>
          </p:nvSpPr>
          <p:spPr bwMode="auto">
            <a:xfrm>
              <a:off x="930" y="1758"/>
              <a:ext cx="2041" cy="46"/>
            </a:xfrm>
            <a:prstGeom prst="rect">
              <a:avLst/>
            </a:prstGeom>
            <a:solidFill>
              <a:srgbClr val="FF0000"/>
            </a:solidFill>
            <a:ln w="6350">
              <a:noFill/>
              <a:miter lim="800000"/>
              <a:headEnd/>
              <a:tailEnd/>
            </a:ln>
            <a:effectLst/>
          </p:spPr>
          <p:txBody>
            <a:bodyPr wrap="none" anchor="ctr">
              <a:prstTxWarp prst="textNoShape">
                <a:avLst/>
              </a:prstTxWarp>
            </a:bodyPr>
            <a:lstStyle/>
            <a:p>
              <a:endParaRPr lang="en-US"/>
            </a:p>
          </p:txBody>
        </p:sp>
        <p:sp>
          <p:nvSpPr>
            <p:cNvPr id="414" name="Rectangle 202"/>
            <p:cNvSpPr>
              <a:spLocks noChangeArrowheads="1"/>
            </p:cNvSpPr>
            <p:nvPr/>
          </p:nvSpPr>
          <p:spPr bwMode="auto">
            <a:xfrm>
              <a:off x="930" y="2126"/>
              <a:ext cx="2041" cy="46"/>
            </a:xfrm>
            <a:prstGeom prst="rect">
              <a:avLst/>
            </a:prstGeom>
            <a:solidFill>
              <a:srgbClr val="FF0000"/>
            </a:solidFill>
            <a:ln w="6350">
              <a:noFill/>
              <a:miter lim="800000"/>
              <a:headEnd/>
              <a:tailEnd/>
            </a:ln>
            <a:effectLst/>
          </p:spPr>
          <p:txBody>
            <a:bodyPr wrap="none" anchor="ctr">
              <a:prstTxWarp prst="textNoShape">
                <a:avLst/>
              </a:prstTxWarp>
            </a:bodyPr>
            <a:lstStyle/>
            <a:p>
              <a:endParaRPr lang="en-US"/>
            </a:p>
          </p:txBody>
        </p:sp>
        <p:sp>
          <p:nvSpPr>
            <p:cNvPr id="415" name="Rectangle 203"/>
            <p:cNvSpPr>
              <a:spLocks noChangeArrowheads="1"/>
            </p:cNvSpPr>
            <p:nvPr/>
          </p:nvSpPr>
          <p:spPr bwMode="auto">
            <a:xfrm>
              <a:off x="930" y="2218"/>
              <a:ext cx="2041" cy="46"/>
            </a:xfrm>
            <a:prstGeom prst="rect">
              <a:avLst/>
            </a:prstGeom>
            <a:solidFill>
              <a:srgbClr val="FF0000"/>
            </a:solidFill>
            <a:ln w="6350">
              <a:noFill/>
              <a:miter lim="800000"/>
              <a:headEnd/>
              <a:tailEnd/>
            </a:ln>
            <a:effectLst/>
          </p:spPr>
          <p:txBody>
            <a:bodyPr wrap="none" anchor="ctr">
              <a:prstTxWarp prst="textNoShape">
                <a:avLst/>
              </a:prstTxWarp>
            </a:bodyPr>
            <a:lstStyle/>
            <a:p>
              <a:endParaRPr lang="en-US"/>
            </a:p>
          </p:txBody>
        </p:sp>
        <p:sp>
          <p:nvSpPr>
            <p:cNvPr id="416" name="Rectangle 204"/>
            <p:cNvSpPr>
              <a:spLocks noChangeArrowheads="1"/>
            </p:cNvSpPr>
            <p:nvPr/>
          </p:nvSpPr>
          <p:spPr bwMode="auto">
            <a:xfrm>
              <a:off x="930" y="2310"/>
              <a:ext cx="2041" cy="46"/>
            </a:xfrm>
            <a:prstGeom prst="rect">
              <a:avLst/>
            </a:prstGeom>
            <a:solidFill>
              <a:schemeClr val="tx1"/>
            </a:solidFill>
            <a:ln w="6350">
              <a:solidFill>
                <a:schemeClr val="tx1"/>
              </a:solidFill>
              <a:miter lim="800000"/>
              <a:headEnd/>
              <a:tailEnd/>
            </a:ln>
            <a:effectLst/>
          </p:spPr>
          <p:txBody>
            <a:bodyPr wrap="none" anchor="ctr">
              <a:prstTxWarp prst="textNoShape">
                <a:avLst/>
              </a:prstTxWarp>
            </a:bodyPr>
            <a:lstStyle/>
            <a:p>
              <a:endParaRPr lang="en-US"/>
            </a:p>
          </p:txBody>
        </p:sp>
        <p:sp>
          <p:nvSpPr>
            <p:cNvPr id="417" name="Rectangle 205"/>
            <p:cNvSpPr>
              <a:spLocks noChangeArrowheads="1"/>
            </p:cNvSpPr>
            <p:nvPr/>
          </p:nvSpPr>
          <p:spPr bwMode="auto">
            <a:xfrm>
              <a:off x="930" y="2402"/>
              <a:ext cx="2041" cy="46"/>
            </a:xfrm>
            <a:prstGeom prst="rect">
              <a:avLst/>
            </a:prstGeom>
            <a:solidFill>
              <a:srgbClr val="FF0000"/>
            </a:solidFill>
            <a:ln w="6350">
              <a:noFill/>
              <a:miter lim="800000"/>
              <a:headEnd/>
              <a:tailEnd/>
            </a:ln>
            <a:effectLst/>
          </p:spPr>
          <p:txBody>
            <a:bodyPr wrap="none" anchor="ctr">
              <a:prstTxWarp prst="textNoShape">
                <a:avLst/>
              </a:prstTxWarp>
            </a:bodyPr>
            <a:lstStyle/>
            <a:p>
              <a:endParaRPr lang="en-US"/>
            </a:p>
          </p:txBody>
        </p:sp>
        <p:sp>
          <p:nvSpPr>
            <p:cNvPr id="418" name="Rectangle 206"/>
            <p:cNvSpPr>
              <a:spLocks noChangeArrowheads="1"/>
            </p:cNvSpPr>
            <p:nvPr/>
          </p:nvSpPr>
          <p:spPr bwMode="auto">
            <a:xfrm>
              <a:off x="930" y="2862"/>
              <a:ext cx="2041" cy="46"/>
            </a:xfrm>
            <a:prstGeom prst="rect">
              <a:avLst/>
            </a:prstGeom>
            <a:solidFill>
              <a:srgbClr val="FF0000"/>
            </a:solidFill>
            <a:ln w="6350">
              <a:noFill/>
              <a:miter lim="800000"/>
              <a:headEnd/>
              <a:tailEnd/>
            </a:ln>
            <a:effectLst/>
          </p:spPr>
          <p:txBody>
            <a:bodyPr wrap="none" anchor="ctr">
              <a:prstTxWarp prst="textNoShape">
                <a:avLst/>
              </a:prstTxWarp>
            </a:bodyPr>
            <a:lstStyle/>
            <a:p>
              <a:endParaRPr lang="en-US"/>
            </a:p>
          </p:txBody>
        </p:sp>
        <p:sp>
          <p:nvSpPr>
            <p:cNvPr id="419" name="Rectangle 207"/>
            <p:cNvSpPr>
              <a:spLocks noChangeArrowheads="1"/>
            </p:cNvSpPr>
            <p:nvPr/>
          </p:nvSpPr>
          <p:spPr bwMode="auto">
            <a:xfrm>
              <a:off x="930" y="3139"/>
              <a:ext cx="2041" cy="46"/>
            </a:xfrm>
            <a:prstGeom prst="rect">
              <a:avLst/>
            </a:prstGeom>
            <a:solidFill>
              <a:srgbClr val="FF0000"/>
            </a:solidFill>
            <a:ln w="6350">
              <a:noFill/>
              <a:miter lim="800000"/>
              <a:headEnd/>
              <a:tailEnd/>
            </a:ln>
            <a:effectLst/>
          </p:spPr>
          <p:txBody>
            <a:bodyPr wrap="none" anchor="ctr">
              <a:prstTxWarp prst="textNoShape">
                <a:avLst/>
              </a:prstTxWarp>
            </a:bodyPr>
            <a:lstStyle/>
            <a:p>
              <a:endParaRPr lang="en-US"/>
            </a:p>
          </p:txBody>
        </p:sp>
        <p:sp>
          <p:nvSpPr>
            <p:cNvPr id="420" name="Rectangle 208"/>
            <p:cNvSpPr>
              <a:spLocks noChangeArrowheads="1"/>
            </p:cNvSpPr>
            <p:nvPr/>
          </p:nvSpPr>
          <p:spPr bwMode="auto">
            <a:xfrm>
              <a:off x="930" y="2954"/>
              <a:ext cx="2041" cy="46"/>
            </a:xfrm>
            <a:prstGeom prst="rect">
              <a:avLst/>
            </a:prstGeom>
            <a:solidFill>
              <a:schemeClr val="tx1"/>
            </a:solidFill>
            <a:ln w="6350">
              <a:solidFill>
                <a:schemeClr val="tx1"/>
              </a:solidFill>
              <a:miter lim="800000"/>
              <a:headEnd/>
              <a:tailEnd/>
            </a:ln>
            <a:effectLst/>
          </p:spPr>
          <p:txBody>
            <a:bodyPr wrap="none" anchor="ctr">
              <a:prstTxWarp prst="textNoShape">
                <a:avLst/>
              </a:prstTxWarp>
            </a:bodyPr>
            <a:lstStyle/>
            <a:p>
              <a:endParaRPr lang="en-US"/>
            </a:p>
          </p:txBody>
        </p:sp>
      </p:grpSp>
      <p:grpSp>
        <p:nvGrpSpPr>
          <p:cNvPr id="421" name="Group 78"/>
          <p:cNvGrpSpPr>
            <a:grpSpLocks/>
          </p:cNvGrpSpPr>
          <p:nvPr/>
        </p:nvGrpSpPr>
        <p:grpSpPr bwMode="auto">
          <a:xfrm>
            <a:off x="5225451" y="1380530"/>
            <a:ext cx="3238500" cy="2870200"/>
            <a:chOff x="3390" y="787"/>
            <a:chExt cx="2040" cy="1808"/>
          </a:xfrm>
        </p:grpSpPr>
        <p:grpSp>
          <p:nvGrpSpPr>
            <p:cNvPr id="422" name="Group 79"/>
            <p:cNvGrpSpPr>
              <a:grpSpLocks/>
            </p:cNvGrpSpPr>
            <p:nvPr/>
          </p:nvGrpSpPr>
          <p:grpSpPr bwMode="auto">
            <a:xfrm>
              <a:off x="3390" y="787"/>
              <a:ext cx="2040" cy="57"/>
              <a:chOff x="772" y="2702"/>
              <a:chExt cx="2040" cy="57"/>
            </a:xfrm>
          </p:grpSpPr>
          <p:sp>
            <p:nvSpPr>
              <p:cNvPr id="533" name="Rectangle 8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34" name="Rectangle 8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35" name="Rectangle 8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36" name="Rectangle 8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37" name="Rectangle 84"/>
              <p:cNvSpPr>
                <a:spLocks noChangeArrowheads="1"/>
              </p:cNvSpPr>
              <p:nvPr/>
            </p:nvSpPr>
            <p:spPr bwMode="auto">
              <a:xfrm>
                <a:off x="2549" y="2702"/>
                <a:ext cx="263"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38" name="Rectangle 85"/>
              <p:cNvSpPr>
                <a:spLocks noChangeArrowheads="1"/>
              </p:cNvSpPr>
              <p:nvPr/>
            </p:nvSpPr>
            <p:spPr bwMode="auto">
              <a:xfrm>
                <a:off x="1462" y="2702"/>
                <a:ext cx="21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39" name="Rectangle 8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40" name="Rectangle 8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41" name="Rectangle 8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23" name="Group 89"/>
            <p:cNvGrpSpPr>
              <a:grpSpLocks/>
            </p:cNvGrpSpPr>
            <p:nvPr/>
          </p:nvGrpSpPr>
          <p:grpSpPr bwMode="auto">
            <a:xfrm>
              <a:off x="3390" y="878"/>
              <a:ext cx="2040" cy="57"/>
              <a:chOff x="772" y="2702"/>
              <a:chExt cx="2040" cy="57"/>
            </a:xfrm>
          </p:grpSpPr>
          <p:sp>
            <p:nvSpPr>
              <p:cNvPr id="524" name="Rectangle 90"/>
              <p:cNvSpPr>
                <a:spLocks noChangeArrowheads="1"/>
              </p:cNvSpPr>
              <p:nvPr/>
            </p:nvSpPr>
            <p:spPr bwMode="auto">
              <a:xfrm>
                <a:off x="772" y="2702"/>
                <a:ext cx="368"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25" name="Rectangle 91"/>
              <p:cNvSpPr>
                <a:spLocks noChangeArrowheads="1"/>
              </p:cNvSpPr>
              <p:nvPr/>
            </p:nvSpPr>
            <p:spPr bwMode="auto">
              <a:xfrm>
                <a:off x="1140" y="2702"/>
                <a:ext cx="32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26" name="Rectangle 9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27" name="Rectangle 9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28" name="Rectangle 9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29" name="Rectangle 9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530" name="Rectangle 9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31" name="Rectangle 97"/>
              <p:cNvSpPr>
                <a:spLocks noChangeArrowheads="1"/>
              </p:cNvSpPr>
              <p:nvPr/>
            </p:nvSpPr>
            <p:spPr bwMode="auto">
              <a:xfrm>
                <a:off x="2224" y="2702"/>
                <a:ext cx="216"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32" name="Rectangle 98"/>
              <p:cNvSpPr>
                <a:spLocks noChangeArrowheads="1"/>
              </p:cNvSpPr>
              <p:nvPr/>
            </p:nvSpPr>
            <p:spPr bwMode="auto">
              <a:xfrm>
                <a:off x="2440" y="2702"/>
                <a:ext cx="109"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grpSp>
        <p:grpSp>
          <p:nvGrpSpPr>
            <p:cNvPr id="424" name="Group 99"/>
            <p:cNvGrpSpPr>
              <a:grpSpLocks/>
            </p:cNvGrpSpPr>
            <p:nvPr/>
          </p:nvGrpSpPr>
          <p:grpSpPr bwMode="auto">
            <a:xfrm>
              <a:off x="3390" y="1062"/>
              <a:ext cx="2040" cy="57"/>
              <a:chOff x="772" y="2702"/>
              <a:chExt cx="2040" cy="57"/>
            </a:xfrm>
          </p:grpSpPr>
          <p:sp>
            <p:nvSpPr>
              <p:cNvPr id="515" name="Rectangle 10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16" name="Rectangle 10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17" name="Rectangle 102"/>
              <p:cNvSpPr>
                <a:spLocks noChangeArrowheads="1"/>
              </p:cNvSpPr>
              <p:nvPr/>
            </p:nvSpPr>
            <p:spPr bwMode="auto">
              <a:xfrm>
                <a:off x="1676" y="2702"/>
                <a:ext cx="245"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18" name="Rectangle 10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19" name="Rectangle 104"/>
              <p:cNvSpPr>
                <a:spLocks noChangeArrowheads="1"/>
              </p:cNvSpPr>
              <p:nvPr/>
            </p:nvSpPr>
            <p:spPr bwMode="auto">
              <a:xfrm>
                <a:off x="2549" y="2702"/>
                <a:ext cx="263"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20" name="Rectangle 10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521" name="Rectangle 10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22" name="Rectangle 10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23" name="Rectangle 10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25" name="Group 109"/>
            <p:cNvGrpSpPr>
              <a:grpSpLocks/>
            </p:cNvGrpSpPr>
            <p:nvPr/>
          </p:nvGrpSpPr>
          <p:grpSpPr bwMode="auto">
            <a:xfrm>
              <a:off x="3390" y="1156"/>
              <a:ext cx="2040" cy="57"/>
              <a:chOff x="772" y="2702"/>
              <a:chExt cx="2040" cy="57"/>
            </a:xfrm>
          </p:grpSpPr>
          <p:sp>
            <p:nvSpPr>
              <p:cNvPr id="506" name="Rectangle 11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07" name="Rectangle 11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08" name="Rectangle 11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09" name="Rectangle 11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10" name="Rectangle 11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11" name="Rectangle 11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512" name="Rectangle 11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13" name="Rectangle 11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14" name="Rectangle 11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26" name="Group 119"/>
            <p:cNvGrpSpPr>
              <a:grpSpLocks/>
            </p:cNvGrpSpPr>
            <p:nvPr/>
          </p:nvGrpSpPr>
          <p:grpSpPr bwMode="auto">
            <a:xfrm>
              <a:off x="3390" y="1340"/>
              <a:ext cx="2040" cy="57"/>
              <a:chOff x="772" y="2702"/>
              <a:chExt cx="2040" cy="57"/>
            </a:xfrm>
          </p:grpSpPr>
          <p:sp>
            <p:nvSpPr>
              <p:cNvPr id="497" name="Rectangle 120"/>
              <p:cNvSpPr>
                <a:spLocks noChangeArrowheads="1"/>
              </p:cNvSpPr>
              <p:nvPr/>
            </p:nvSpPr>
            <p:spPr bwMode="auto">
              <a:xfrm>
                <a:off x="772" y="2702"/>
                <a:ext cx="368"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98" name="Rectangle 121"/>
              <p:cNvSpPr>
                <a:spLocks noChangeArrowheads="1"/>
              </p:cNvSpPr>
              <p:nvPr/>
            </p:nvSpPr>
            <p:spPr bwMode="auto">
              <a:xfrm>
                <a:off x="1140" y="2702"/>
                <a:ext cx="32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99" name="Rectangle 12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00" name="Rectangle 12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01" name="Rectangle 12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02" name="Rectangle 12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503" name="Rectangle 12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504" name="Rectangle 12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505" name="Rectangle 12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27" name="Group 129"/>
            <p:cNvGrpSpPr>
              <a:grpSpLocks/>
            </p:cNvGrpSpPr>
            <p:nvPr/>
          </p:nvGrpSpPr>
          <p:grpSpPr bwMode="auto">
            <a:xfrm>
              <a:off x="3390" y="1431"/>
              <a:ext cx="2040" cy="57"/>
              <a:chOff x="772" y="2702"/>
              <a:chExt cx="2040" cy="57"/>
            </a:xfrm>
          </p:grpSpPr>
          <p:sp>
            <p:nvSpPr>
              <p:cNvPr id="488" name="Rectangle 13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89" name="Rectangle 131"/>
              <p:cNvSpPr>
                <a:spLocks noChangeArrowheads="1"/>
              </p:cNvSpPr>
              <p:nvPr/>
            </p:nvSpPr>
            <p:spPr bwMode="auto">
              <a:xfrm>
                <a:off x="1140" y="2702"/>
                <a:ext cx="32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90" name="Rectangle 13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91" name="Rectangle 133"/>
              <p:cNvSpPr>
                <a:spLocks noChangeArrowheads="1"/>
              </p:cNvSpPr>
              <p:nvPr/>
            </p:nvSpPr>
            <p:spPr bwMode="auto">
              <a:xfrm>
                <a:off x="1919" y="2702"/>
                <a:ext cx="13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92" name="Rectangle 13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93" name="Rectangle 13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494" name="Rectangle 136"/>
              <p:cNvSpPr>
                <a:spLocks noChangeArrowheads="1"/>
              </p:cNvSpPr>
              <p:nvPr/>
            </p:nvSpPr>
            <p:spPr bwMode="auto">
              <a:xfrm>
                <a:off x="2051" y="2702"/>
                <a:ext cx="175"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95" name="Rectangle 13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96" name="Rectangle 13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28" name="Group 139"/>
            <p:cNvGrpSpPr>
              <a:grpSpLocks/>
            </p:cNvGrpSpPr>
            <p:nvPr/>
          </p:nvGrpSpPr>
          <p:grpSpPr bwMode="auto">
            <a:xfrm>
              <a:off x="3390" y="1525"/>
              <a:ext cx="2040" cy="57"/>
              <a:chOff x="772" y="2702"/>
              <a:chExt cx="2040" cy="57"/>
            </a:xfrm>
          </p:grpSpPr>
          <p:sp>
            <p:nvSpPr>
              <p:cNvPr id="479" name="Rectangle 14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80" name="Rectangle 14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81" name="Rectangle 142"/>
              <p:cNvSpPr>
                <a:spLocks noChangeArrowheads="1"/>
              </p:cNvSpPr>
              <p:nvPr/>
            </p:nvSpPr>
            <p:spPr bwMode="auto">
              <a:xfrm>
                <a:off x="1676" y="2702"/>
                <a:ext cx="245"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82" name="Rectangle 14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83" name="Rectangle 14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84" name="Rectangle 145"/>
              <p:cNvSpPr>
                <a:spLocks noChangeArrowheads="1"/>
              </p:cNvSpPr>
              <p:nvPr/>
            </p:nvSpPr>
            <p:spPr bwMode="auto">
              <a:xfrm>
                <a:off x="1462" y="2702"/>
                <a:ext cx="213"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85" name="Rectangle 14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86" name="Rectangle 14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87" name="Rectangle 14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29" name="Group 149"/>
            <p:cNvGrpSpPr>
              <a:grpSpLocks/>
            </p:cNvGrpSpPr>
            <p:nvPr/>
          </p:nvGrpSpPr>
          <p:grpSpPr bwMode="auto">
            <a:xfrm>
              <a:off x="3390" y="2171"/>
              <a:ext cx="2040" cy="57"/>
              <a:chOff x="772" y="2702"/>
              <a:chExt cx="2040" cy="57"/>
            </a:xfrm>
          </p:grpSpPr>
          <p:sp>
            <p:nvSpPr>
              <p:cNvPr id="470" name="Rectangle 150"/>
              <p:cNvSpPr>
                <a:spLocks noChangeArrowheads="1"/>
              </p:cNvSpPr>
              <p:nvPr/>
            </p:nvSpPr>
            <p:spPr bwMode="auto">
              <a:xfrm>
                <a:off x="772" y="2702"/>
                <a:ext cx="368"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71" name="Rectangle 151"/>
              <p:cNvSpPr>
                <a:spLocks noChangeArrowheads="1"/>
              </p:cNvSpPr>
              <p:nvPr/>
            </p:nvSpPr>
            <p:spPr bwMode="auto">
              <a:xfrm>
                <a:off x="1140" y="2702"/>
                <a:ext cx="32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72" name="Rectangle 152"/>
              <p:cNvSpPr>
                <a:spLocks noChangeArrowheads="1"/>
              </p:cNvSpPr>
              <p:nvPr/>
            </p:nvSpPr>
            <p:spPr bwMode="auto">
              <a:xfrm>
                <a:off x="1676" y="2702"/>
                <a:ext cx="245"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73" name="Rectangle 15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74" name="Rectangle 15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75" name="Rectangle 155"/>
              <p:cNvSpPr>
                <a:spLocks noChangeArrowheads="1"/>
              </p:cNvSpPr>
              <p:nvPr/>
            </p:nvSpPr>
            <p:spPr bwMode="auto">
              <a:xfrm>
                <a:off x="1462" y="2702"/>
                <a:ext cx="213"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76" name="Rectangle 15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77" name="Rectangle 15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78" name="Rectangle 15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30" name="Group 159"/>
            <p:cNvGrpSpPr>
              <a:grpSpLocks/>
            </p:cNvGrpSpPr>
            <p:nvPr/>
          </p:nvGrpSpPr>
          <p:grpSpPr bwMode="auto">
            <a:xfrm>
              <a:off x="3390" y="1985"/>
              <a:ext cx="2040" cy="57"/>
              <a:chOff x="772" y="2702"/>
              <a:chExt cx="2040" cy="57"/>
            </a:xfrm>
          </p:grpSpPr>
          <p:sp>
            <p:nvSpPr>
              <p:cNvPr id="461" name="Rectangle 16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62" name="Rectangle 16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63" name="Rectangle 16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64" name="Rectangle 16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65" name="Rectangle 164"/>
              <p:cNvSpPr>
                <a:spLocks noChangeArrowheads="1"/>
              </p:cNvSpPr>
              <p:nvPr/>
            </p:nvSpPr>
            <p:spPr bwMode="auto">
              <a:xfrm>
                <a:off x="2549" y="2702"/>
                <a:ext cx="263"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66" name="Rectangle 16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467" name="Rectangle 166"/>
              <p:cNvSpPr>
                <a:spLocks noChangeArrowheads="1"/>
              </p:cNvSpPr>
              <p:nvPr/>
            </p:nvSpPr>
            <p:spPr bwMode="auto">
              <a:xfrm>
                <a:off x="2051" y="2702"/>
                <a:ext cx="175"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68" name="Rectangle 16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69" name="Rectangle 168"/>
              <p:cNvSpPr>
                <a:spLocks noChangeArrowheads="1"/>
              </p:cNvSpPr>
              <p:nvPr/>
            </p:nvSpPr>
            <p:spPr bwMode="auto">
              <a:xfrm>
                <a:off x="2440" y="2702"/>
                <a:ext cx="109"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grpSp>
        <p:grpSp>
          <p:nvGrpSpPr>
            <p:cNvPr id="431" name="Group 169"/>
            <p:cNvGrpSpPr>
              <a:grpSpLocks/>
            </p:cNvGrpSpPr>
            <p:nvPr/>
          </p:nvGrpSpPr>
          <p:grpSpPr bwMode="auto">
            <a:xfrm>
              <a:off x="3390" y="2078"/>
              <a:ext cx="2040" cy="57"/>
              <a:chOff x="772" y="2702"/>
              <a:chExt cx="2040" cy="57"/>
            </a:xfrm>
          </p:grpSpPr>
          <p:sp>
            <p:nvSpPr>
              <p:cNvPr id="452" name="Rectangle 17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53" name="Rectangle 171"/>
              <p:cNvSpPr>
                <a:spLocks noChangeArrowheads="1"/>
              </p:cNvSpPr>
              <p:nvPr/>
            </p:nvSpPr>
            <p:spPr bwMode="auto">
              <a:xfrm>
                <a:off x="1140" y="2702"/>
                <a:ext cx="32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54" name="Rectangle 17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55" name="Rectangle 17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56" name="Rectangle 17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57" name="Rectangle 17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458" name="Rectangle 17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59" name="Rectangle 17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60" name="Rectangle 17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32" name="Group 179"/>
            <p:cNvGrpSpPr>
              <a:grpSpLocks/>
            </p:cNvGrpSpPr>
            <p:nvPr/>
          </p:nvGrpSpPr>
          <p:grpSpPr bwMode="auto">
            <a:xfrm>
              <a:off x="3390" y="2263"/>
              <a:ext cx="2040" cy="57"/>
              <a:chOff x="772" y="2702"/>
              <a:chExt cx="2040" cy="57"/>
            </a:xfrm>
          </p:grpSpPr>
          <p:sp>
            <p:nvSpPr>
              <p:cNvPr id="443" name="Rectangle 18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44" name="Rectangle 18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45" name="Rectangle 18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46" name="Rectangle 18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47" name="Rectangle 184"/>
              <p:cNvSpPr>
                <a:spLocks noChangeArrowheads="1"/>
              </p:cNvSpPr>
              <p:nvPr/>
            </p:nvSpPr>
            <p:spPr bwMode="auto">
              <a:xfrm>
                <a:off x="2549" y="2702"/>
                <a:ext cx="263"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48" name="Rectangle 185"/>
              <p:cNvSpPr>
                <a:spLocks noChangeArrowheads="1"/>
              </p:cNvSpPr>
              <p:nvPr/>
            </p:nvSpPr>
            <p:spPr bwMode="auto">
              <a:xfrm>
                <a:off x="1462" y="2702"/>
                <a:ext cx="213" cy="57"/>
              </a:xfrm>
              <a:prstGeom prst="rect">
                <a:avLst/>
              </a:prstGeom>
              <a:solidFill>
                <a:srgbClr val="000000"/>
              </a:solidFill>
              <a:ln w="9525">
                <a:noFill/>
                <a:miter lim="800000"/>
                <a:headEnd/>
                <a:tailEnd/>
              </a:ln>
              <a:effectLst/>
            </p:spPr>
            <p:txBody>
              <a:bodyPr wrap="none" anchor="ctr">
                <a:prstTxWarp prst="textNoShape">
                  <a:avLst/>
                </a:prstTxWarp>
              </a:bodyPr>
              <a:lstStyle/>
              <a:p>
                <a:endParaRPr lang="en-US"/>
              </a:p>
            </p:txBody>
          </p:sp>
          <p:sp>
            <p:nvSpPr>
              <p:cNvPr id="449" name="Rectangle 186"/>
              <p:cNvSpPr>
                <a:spLocks noChangeArrowheads="1"/>
              </p:cNvSpPr>
              <p:nvPr/>
            </p:nvSpPr>
            <p:spPr bwMode="auto">
              <a:xfrm>
                <a:off x="2051" y="2702"/>
                <a:ext cx="17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50" name="Rectangle 187"/>
              <p:cNvSpPr>
                <a:spLocks noChangeArrowheads="1"/>
              </p:cNvSpPr>
              <p:nvPr/>
            </p:nvSpPr>
            <p:spPr bwMode="auto">
              <a:xfrm>
                <a:off x="2224" y="2702"/>
                <a:ext cx="216"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51" name="Rectangle 18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nvGrpSpPr>
            <p:cNvPr id="433" name="Group 189"/>
            <p:cNvGrpSpPr>
              <a:grpSpLocks/>
            </p:cNvGrpSpPr>
            <p:nvPr/>
          </p:nvGrpSpPr>
          <p:grpSpPr bwMode="auto">
            <a:xfrm>
              <a:off x="3390" y="2538"/>
              <a:ext cx="2040" cy="57"/>
              <a:chOff x="772" y="2702"/>
              <a:chExt cx="2040" cy="57"/>
            </a:xfrm>
          </p:grpSpPr>
          <p:sp>
            <p:nvSpPr>
              <p:cNvPr id="434" name="Rectangle 190"/>
              <p:cNvSpPr>
                <a:spLocks noChangeArrowheads="1"/>
              </p:cNvSpPr>
              <p:nvPr/>
            </p:nvSpPr>
            <p:spPr bwMode="auto">
              <a:xfrm>
                <a:off x="772" y="2702"/>
                <a:ext cx="368"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35" name="Rectangle 191"/>
              <p:cNvSpPr>
                <a:spLocks noChangeArrowheads="1"/>
              </p:cNvSpPr>
              <p:nvPr/>
            </p:nvSpPr>
            <p:spPr bwMode="auto">
              <a:xfrm>
                <a:off x="1140" y="2702"/>
                <a:ext cx="322"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36" name="Rectangle 192"/>
              <p:cNvSpPr>
                <a:spLocks noChangeArrowheads="1"/>
              </p:cNvSpPr>
              <p:nvPr/>
            </p:nvSpPr>
            <p:spPr bwMode="auto">
              <a:xfrm>
                <a:off x="1676" y="2702"/>
                <a:ext cx="245"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37" name="Rectangle 193"/>
              <p:cNvSpPr>
                <a:spLocks noChangeArrowheads="1"/>
              </p:cNvSpPr>
              <p:nvPr/>
            </p:nvSpPr>
            <p:spPr bwMode="auto">
              <a:xfrm>
                <a:off x="1919" y="2702"/>
                <a:ext cx="132"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38" name="Rectangle 194"/>
              <p:cNvSpPr>
                <a:spLocks noChangeArrowheads="1"/>
              </p:cNvSpPr>
              <p:nvPr/>
            </p:nvSpPr>
            <p:spPr bwMode="auto">
              <a:xfrm>
                <a:off x="2549" y="2702"/>
                <a:ext cx="26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39" name="Rectangle 195"/>
              <p:cNvSpPr>
                <a:spLocks noChangeArrowheads="1"/>
              </p:cNvSpPr>
              <p:nvPr/>
            </p:nvSpPr>
            <p:spPr bwMode="auto">
              <a:xfrm>
                <a:off x="1462" y="2702"/>
                <a:ext cx="213"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40" name="Rectangle 196"/>
              <p:cNvSpPr>
                <a:spLocks noChangeArrowheads="1"/>
              </p:cNvSpPr>
              <p:nvPr/>
            </p:nvSpPr>
            <p:spPr bwMode="auto">
              <a:xfrm>
                <a:off x="2051" y="2702"/>
                <a:ext cx="175" cy="57"/>
              </a:xfrm>
              <a:prstGeom prst="rect">
                <a:avLst/>
              </a:prstGeom>
              <a:solidFill>
                <a:schemeClr val="tx1"/>
              </a:solidFill>
              <a:ln w="9525">
                <a:noFill/>
                <a:miter lim="800000"/>
                <a:headEnd/>
                <a:tailEnd/>
              </a:ln>
              <a:effectLst/>
            </p:spPr>
            <p:txBody>
              <a:bodyPr wrap="none" anchor="ctr">
                <a:prstTxWarp prst="textNoShape">
                  <a:avLst/>
                </a:prstTxWarp>
              </a:bodyPr>
              <a:lstStyle/>
              <a:p>
                <a:endParaRPr lang="en-US"/>
              </a:p>
            </p:txBody>
          </p:sp>
          <p:sp>
            <p:nvSpPr>
              <p:cNvPr id="441" name="Rectangle 197"/>
              <p:cNvSpPr>
                <a:spLocks noChangeArrowheads="1"/>
              </p:cNvSpPr>
              <p:nvPr/>
            </p:nvSpPr>
            <p:spPr bwMode="auto">
              <a:xfrm>
                <a:off x="2224" y="2702"/>
                <a:ext cx="216"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sp>
            <p:nvSpPr>
              <p:cNvPr id="442" name="Rectangle 198"/>
              <p:cNvSpPr>
                <a:spLocks noChangeArrowheads="1"/>
              </p:cNvSpPr>
              <p:nvPr/>
            </p:nvSpPr>
            <p:spPr bwMode="auto">
              <a:xfrm>
                <a:off x="2440" y="2702"/>
                <a:ext cx="109" cy="57"/>
              </a:xfrm>
              <a:prstGeom prst="rect">
                <a:avLst/>
              </a:prstGeom>
              <a:solidFill>
                <a:srgbClr val="FF0000"/>
              </a:solidFill>
              <a:ln w="9525">
                <a:noFill/>
                <a:miter lim="800000"/>
                <a:headEnd/>
                <a:tailEnd/>
              </a:ln>
              <a:effectLst/>
            </p:spPr>
            <p:txBody>
              <a:bodyPr wrap="none" anchor="ctr">
                <a:prstTxWarp prst="textNoShape">
                  <a:avLst/>
                </a:prstTxWarp>
              </a:bodyPr>
              <a:lstStyle/>
              <a:p>
                <a:endParaRPr lang="en-US"/>
              </a:p>
            </p:txBody>
          </p:sp>
        </p:grpSp>
      </p:grpSp>
      <p:grpSp>
        <p:nvGrpSpPr>
          <p:cNvPr id="311" name="Group 310"/>
          <p:cNvGrpSpPr/>
          <p:nvPr/>
        </p:nvGrpSpPr>
        <p:grpSpPr>
          <a:xfrm>
            <a:off x="5249262" y="1371004"/>
            <a:ext cx="3184525" cy="3005138"/>
            <a:chOff x="5295900" y="1057275"/>
            <a:chExt cx="3184525" cy="3005138"/>
          </a:xfrm>
        </p:grpSpPr>
        <p:grpSp>
          <p:nvGrpSpPr>
            <p:cNvPr id="312" name="Group 101"/>
            <p:cNvGrpSpPr/>
            <p:nvPr/>
          </p:nvGrpSpPr>
          <p:grpSpPr>
            <a:xfrm>
              <a:off x="5564188" y="1057275"/>
              <a:ext cx="2809875" cy="3005138"/>
              <a:chOff x="5219701" y="1714500"/>
              <a:chExt cx="2809875" cy="3005138"/>
            </a:xfrm>
            <a:solidFill>
              <a:srgbClr val="FF0000"/>
            </a:solidFill>
          </p:grpSpPr>
          <p:sp>
            <p:nvSpPr>
              <p:cNvPr id="353" name="Oval 210"/>
              <p:cNvSpPr>
                <a:spLocks noChangeArrowheads="1"/>
              </p:cNvSpPr>
              <p:nvPr/>
            </p:nvSpPr>
            <p:spPr bwMode="auto">
              <a:xfrm>
                <a:off x="5435601" y="20081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54" name="Oval 212"/>
              <p:cNvSpPr>
                <a:spLocks noChangeArrowheads="1"/>
              </p:cNvSpPr>
              <p:nvPr/>
            </p:nvSpPr>
            <p:spPr bwMode="auto">
              <a:xfrm>
                <a:off x="5219701"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55" name="Oval 213"/>
              <p:cNvSpPr>
                <a:spLocks noChangeArrowheads="1"/>
              </p:cNvSpPr>
              <p:nvPr/>
            </p:nvSpPr>
            <p:spPr bwMode="auto">
              <a:xfrm>
                <a:off x="5219701" y="303053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56" name="Oval 214"/>
              <p:cNvSpPr>
                <a:spLocks noChangeArrowheads="1"/>
              </p:cNvSpPr>
              <p:nvPr/>
            </p:nvSpPr>
            <p:spPr bwMode="auto">
              <a:xfrm>
                <a:off x="5651501" y="31797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57" name="Oval 215"/>
              <p:cNvSpPr>
                <a:spLocks noChangeArrowheads="1"/>
              </p:cNvSpPr>
              <p:nvPr/>
            </p:nvSpPr>
            <p:spPr bwMode="auto">
              <a:xfrm>
                <a:off x="5651501" y="34686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58" name="Oval 216"/>
              <p:cNvSpPr>
                <a:spLocks noChangeArrowheads="1"/>
              </p:cNvSpPr>
              <p:nvPr/>
            </p:nvSpPr>
            <p:spPr bwMode="auto">
              <a:xfrm>
                <a:off x="5651501" y="42084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59" name="Oval 217"/>
              <p:cNvSpPr>
                <a:spLocks noChangeArrowheads="1"/>
              </p:cNvSpPr>
              <p:nvPr/>
            </p:nvSpPr>
            <p:spPr bwMode="auto">
              <a:xfrm>
                <a:off x="5364163"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0" name="Oval 236"/>
              <p:cNvSpPr>
                <a:spLocks noChangeArrowheads="1"/>
              </p:cNvSpPr>
              <p:nvPr/>
            </p:nvSpPr>
            <p:spPr bwMode="auto">
              <a:xfrm>
                <a:off x="5938838"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1" name="Oval 237"/>
              <p:cNvSpPr>
                <a:spLocks noChangeArrowheads="1"/>
              </p:cNvSpPr>
              <p:nvPr/>
            </p:nvSpPr>
            <p:spPr bwMode="auto">
              <a:xfrm>
                <a:off x="6083301"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2" name="Oval 238"/>
              <p:cNvSpPr>
                <a:spLocks noChangeArrowheads="1"/>
              </p:cNvSpPr>
              <p:nvPr/>
            </p:nvSpPr>
            <p:spPr bwMode="auto">
              <a:xfrm>
                <a:off x="6299201"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3" name="Oval 239"/>
              <p:cNvSpPr>
                <a:spLocks noChangeArrowheads="1"/>
              </p:cNvSpPr>
              <p:nvPr/>
            </p:nvSpPr>
            <p:spPr bwMode="auto">
              <a:xfrm>
                <a:off x="6731001"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4" name="Oval 240"/>
              <p:cNvSpPr>
                <a:spLocks noChangeArrowheads="1"/>
              </p:cNvSpPr>
              <p:nvPr/>
            </p:nvSpPr>
            <p:spPr bwMode="auto">
              <a:xfrm>
                <a:off x="7164388"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5" name="Oval 241"/>
              <p:cNvSpPr>
                <a:spLocks noChangeArrowheads="1"/>
              </p:cNvSpPr>
              <p:nvPr/>
            </p:nvSpPr>
            <p:spPr bwMode="auto">
              <a:xfrm>
                <a:off x="7378701" y="4646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6" name="Oval 242"/>
              <p:cNvSpPr>
                <a:spLocks noChangeArrowheads="1"/>
              </p:cNvSpPr>
              <p:nvPr/>
            </p:nvSpPr>
            <p:spPr bwMode="auto">
              <a:xfrm>
                <a:off x="5795963" y="42084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7" name="Oval 243"/>
              <p:cNvSpPr>
                <a:spLocks noChangeArrowheads="1"/>
              </p:cNvSpPr>
              <p:nvPr/>
            </p:nvSpPr>
            <p:spPr bwMode="auto">
              <a:xfrm>
                <a:off x="7594601" y="42084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8" name="Oval 244"/>
              <p:cNvSpPr>
                <a:spLocks noChangeArrowheads="1"/>
              </p:cNvSpPr>
              <p:nvPr/>
            </p:nvSpPr>
            <p:spPr bwMode="auto">
              <a:xfrm>
                <a:off x="5867401" y="34686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69" name="Oval 245"/>
              <p:cNvSpPr>
                <a:spLocks noChangeArrowheads="1"/>
              </p:cNvSpPr>
              <p:nvPr/>
            </p:nvSpPr>
            <p:spPr bwMode="auto">
              <a:xfrm>
                <a:off x="5988051" y="34686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0" name="Oval 246"/>
              <p:cNvSpPr>
                <a:spLocks noChangeArrowheads="1"/>
              </p:cNvSpPr>
              <p:nvPr/>
            </p:nvSpPr>
            <p:spPr bwMode="auto">
              <a:xfrm>
                <a:off x="6084888" y="34686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1" name="Oval 247"/>
              <p:cNvSpPr>
                <a:spLocks noChangeArrowheads="1"/>
              </p:cNvSpPr>
              <p:nvPr/>
            </p:nvSpPr>
            <p:spPr bwMode="auto">
              <a:xfrm>
                <a:off x="7667626" y="34686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2" name="Oval 248"/>
              <p:cNvSpPr>
                <a:spLocks noChangeArrowheads="1"/>
              </p:cNvSpPr>
              <p:nvPr/>
            </p:nvSpPr>
            <p:spPr bwMode="auto">
              <a:xfrm>
                <a:off x="5795963" y="31797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3" name="Oval 249"/>
              <p:cNvSpPr>
                <a:spLocks noChangeArrowheads="1"/>
              </p:cNvSpPr>
              <p:nvPr/>
            </p:nvSpPr>
            <p:spPr bwMode="auto">
              <a:xfrm>
                <a:off x="5940426" y="31797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4" name="Oval 250"/>
              <p:cNvSpPr>
                <a:spLocks noChangeArrowheads="1"/>
              </p:cNvSpPr>
              <p:nvPr/>
            </p:nvSpPr>
            <p:spPr bwMode="auto">
              <a:xfrm>
                <a:off x="6515101" y="31797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5" name="Oval 251"/>
              <p:cNvSpPr>
                <a:spLocks noChangeArrowheads="1"/>
              </p:cNvSpPr>
              <p:nvPr/>
            </p:nvSpPr>
            <p:spPr bwMode="auto">
              <a:xfrm>
                <a:off x="7089776" y="31797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6" name="Oval 252"/>
              <p:cNvSpPr>
                <a:spLocks noChangeArrowheads="1"/>
              </p:cNvSpPr>
              <p:nvPr/>
            </p:nvSpPr>
            <p:spPr bwMode="auto">
              <a:xfrm>
                <a:off x="5365751" y="303053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7" name="Oval 253"/>
              <p:cNvSpPr>
                <a:spLocks noChangeArrowheads="1"/>
              </p:cNvSpPr>
              <p:nvPr/>
            </p:nvSpPr>
            <p:spPr bwMode="auto">
              <a:xfrm>
                <a:off x="5494338" y="303053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8" name="Oval 254"/>
              <p:cNvSpPr>
                <a:spLocks noChangeArrowheads="1"/>
              </p:cNvSpPr>
              <p:nvPr/>
            </p:nvSpPr>
            <p:spPr bwMode="auto">
              <a:xfrm>
                <a:off x="7883526" y="303053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79" name="Oval 255"/>
              <p:cNvSpPr>
                <a:spLocks noChangeArrowheads="1"/>
              </p:cNvSpPr>
              <p:nvPr/>
            </p:nvSpPr>
            <p:spPr bwMode="auto">
              <a:xfrm>
                <a:off x="5867401"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0" name="Oval 256"/>
              <p:cNvSpPr>
                <a:spLocks noChangeArrowheads="1"/>
              </p:cNvSpPr>
              <p:nvPr/>
            </p:nvSpPr>
            <p:spPr bwMode="auto">
              <a:xfrm>
                <a:off x="6083301"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1" name="Oval 257"/>
              <p:cNvSpPr>
                <a:spLocks noChangeArrowheads="1"/>
              </p:cNvSpPr>
              <p:nvPr/>
            </p:nvSpPr>
            <p:spPr bwMode="auto">
              <a:xfrm>
                <a:off x="6196013"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2" name="Oval 258"/>
              <p:cNvSpPr>
                <a:spLocks noChangeArrowheads="1"/>
              </p:cNvSpPr>
              <p:nvPr/>
            </p:nvSpPr>
            <p:spPr bwMode="auto">
              <a:xfrm>
                <a:off x="6515101"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3" name="Oval 259"/>
              <p:cNvSpPr>
                <a:spLocks noChangeArrowheads="1"/>
              </p:cNvSpPr>
              <p:nvPr/>
            </p:nvSpPr>
            <p:spPr bwMode="auto">
              <a:xfrm>
                <a:off x="6659563"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4" name="Oval 260"/>
              <p:cNvSpPr>
                <a:spLocks noChangeArrowheads="1"/>
              </p:cNvSpPr>
              <p:nvPr/>
            </p:nvSpPr>
            <p:spPr bwMode="auto">
              <a:xfrm>
                <a:off x="7235826"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5" name="Oval 261"/>
              <p:cNvSpPr>
                <a:spLocks noChangeArrowheads="1"/>
              </p:cNvSpPr>
              <p:nvPr/>
            </p:nvSpPr>
            <p:spPr bwMode="auto">
              <a:xfrm>
                <a:off x="7373938"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6" name="Oval 262"/>
              <p:cNvSpPr>
                <a:spLocks noChangeArrowheads="1"/>
              </p:cNvSpPr>
              <p:nvPr/>
            </p:nvSpPr>
            <p:spPr bwMode="auto">
              <a:xfrm>
                <a:off x="7512051" y="24511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7" name="Oval 263"/>
              <p:cNvSpPr>
                <a:spLocks noChangeArrowheads="1"/>
              </p:cNvSpPr>
              <p:nvPr/>
            </p:nvSpPr>
            <p:spPr bwMode="auto">
              <a:xfrm>
                <a:off x="7740651" y="20081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8" name="Oval 264"/>
              <p:cNvSpPr>
                <a:spLocks noChangeArrowheads="1"/>
              </p:cNvSpPr>
              <p:nvPr/>
            </p:nvSpPr>
            <p:spPr bwMode="auto">
              <a:xfrm>
                <a:off x="5867401" y="20081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89" name="Oval 265"/>
              <p:cNvSpPr>
                <a:spLocks noChangeArrowheads="1"/>
              </p:cNvSpPr>
              <p:nvPr/>
            </p:nvSpPr>
            <p:spPr bwMode="auto">
              <a:xfrm>
                <a:off x="6659563" y="44942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0" name="Oval 267"/>
              <p:cNvSpPr>
                <a:spLocks noChangeArrowheads="1"/>
              </p:cNvSpPr>
              <p:nvPr/>
            </p:nvSpPr>
            <p:spPr bwMode="auto">
              <a:xfrm>
                <a:off x="5651501" y="405765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1" name="Oval 268"/>
              <p:cNvSpPr>
                <a:spLocks noChangeArrowheads="1"/>
              </p:cNvSpPr>
              <p:nvPr/>
            </p:nvSpPr>
            <p:spPr bwMode="auto">
              <a:xfrm>
                <a:off x="7145338" y="39100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2" name="Oval 269"/>
              <p:cNvSpPr>
                <a:spLocks noChangeArrowheads="1"/>
              </p:cNvSpPr>
              <p:nvPr/>
            </p:nvSpPr>
            <p:spPr bwMode="auto">
              <a:xfrm>
                <a:off x="7596188" y="37639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3" name="Oval 270"/>
              <p:cNvSpPr>
                <a:spLocks noChangeArrowheads="1"/>
              </p:cNvSpPr>
              <p:nvPr/>
            </p:nvSpPr>
            <p:spPr bwMode="auto">
              <a:xfrm>
                <a:off x="6372226" y="376396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4" name="Oval 271"/>
              <p:cNvSpPr>
                <a:spLocks noChangeArrowheads="1"/>
              </p:cNvSpPr>
              <p:nvPr/>
            </p:nvSpPr>
            <p:spPr bwMode="auto">
              <a:xfrm>
                <a:off x="5940426" y="3616325"/>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5" name="Oval 272"/>
              <p:cNvSpPr>
                <a:spLocks noChangeArrowheads="1"/>
              </p:cNvSpPr>
              <p:nvPr/>
            </p:nvSpPr>
            <p:spPr bwMode="auto">
              <a:xfrm>
                <a:off x="5651501" y="2886075"/>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6" name="Oval 273"/>
              <p:cNvSpPr>
                <a:spLocks noChangeArrowheads="1"/>
              </p:cNvSpPr>
              <p:nvPr/>
            </p:nvSpPr>
            <p:spPr bwMode="auto">
              <a:xfrm>
                <a:off x="6156326" y="2886075"/>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7" name="Oval 274"/>
              <p:cNvSpPr>
                <a:spLocks noChangeArrowheads="1"/>
              </p:cNvSpPr>
              <p:nvPr/>
            </p:nvSpPr>
            <p:spPr bwMode="auto">
              <a:xfrm>
                <a:off x="7164388" y="2886075"/>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8" name="Oval 275"/>
              <p:cNvSpPr>
                <a:spLocks noChangeArrowheads="1"/>
              </p:cNvSpPr>
              <p:nvPr/>
            </p:nvSpPr>
            <p:spPr bwMode="auto">
              <a:xfrm>
                <a:off x="6372226" y="27416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399" name="Oval 276"/>
              <p:cNvSpPr>
                <a:spLocks noChangeArrowheads="1"/>
              </p:cNvSpPr>
              <p:nvPr/>
            </p:nvSpPr>
            <p:spPr bwMode="auto">
              <a:xfrm>
                <a:off x="6659563" y="2593975"/>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0" name="Oval 277"/>
              <p:cNvSpPr>
                <a:spLocks noChangeArrowheads="1"/>
              </p:cNvSpPr>
              <p:nvPr/>
            </p:nvSpPr>
            <p:spPr bwMode="auto">
              <a:xfrm>
                <a:off x="7667626" y="2593975"/>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1" name="Oval 278"/>
              <p:cNvSpPr>
                <a:spLocks noChangeArrowheads="1"/>
              </p:cNvSpPr>
              <p:nvPr/>
            </p:nvSpPr>
            <p:spPr bwMode="auto">
              <a:xfrm>
                <a:off x="6659563" y="230505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2" name="Oval 279"/>
              <p:cNvSpPr>
                <a:spLocks noChangeArrowheads="1"/>
              </p:cNvSpPr>
              <p:nvPr/>
            </p:nvSpPr>
            <p:spPr bwMode="auto">
              <a:xfrm>
                <a:off x="7596188" y="21574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3" name="Oval 280"/>
              <p:cNvSpPr>
                <a:spLocks noChangeArrowheads="1"/>
              </p:cNvSpPr>
              <p:nvPr/>
            </p:nvSpPr>
            <p:spPr bwMode="auto">
              <a:xfrm>
                <a:off x="7092951" y="21574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4" name="Oval 281"/>
              <p:cNvSpPr>
                <a:spLocks noChangeArrowheads="1"/>
              </p:cNvSpPr>
              <p:nvPr/>
            </p:nvSpPr>
            <p:spPr bwMode="auto">
              <a:xfrm>
                <a:off x="5795963" y="21574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5" name="Oval 282"/>
              <p:cNvSpPr>
                <a:spLocks noChangeArrowheads="1"/>
              </p:cNvSpPr>
              <p:nvPr/>
            </p:nvSpPr>
            <p:spPr bwMode="auto">
              <a:xfrm>
                <a:off x="6372226" y="18684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6" name="Oval 283"/>
              <p:cNvSpPr>
                <a:spLocks noChangeArrowheads="1"/>
              </p:cNvSpPr>
              <p:nvPr/>
            </p:nvSpPr>
            <p:spPr bwMode="auto">
              <a:xfrm>
                <a:off x="7235826" y="1868488"/>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7" name="Oval 284"/>
              <p:cNvSpPr>
                <a:spLocks noChangeArrowheads="1"/>
              </p:cNvSpPr>
              <p:nvPr/>
            </p:nvSpPr>
            <p:spPr bwMode="auto">
              <a:xfrm>
                <a:off x="5867401" y="17145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8" name="Oval 285"/>
              <p:cNvSpPr>
                <a:spLocks noChangeArrowheads="1"/>
              </p:cNvSpPr>
              <p:nvPr/>
            </p:nvSpPr>
            <p:spPr bwMode="auto">
              <a:xfrm>
                <a:off x="5651501" y="17145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09" name="Oval 295"/>
              <p:cNvSpPr>
                <a:spLocks noChangeArrowheads="1"/>
              </p:cNvSpPr>
              <p:nvPr/>
            </p:nvSpPr>
            <p:spPr bwMode="auto">
              <a:xfrm>
                <a:off x="7235826" y="4494213"/>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sp>
            <p:nvSpPr>
              <p:cNvPr id="410" name="Oval 297"/>
              <p:cNvSpPr>
                <a:spLocks noChangeArrowheads="1"/>
              </p:cNvSpPr>
              <p:nvPr/>
            </p:nvSpPr>
            <p:spPr bwMode="auto">
              <a:xfrm>
                <a:off x="7956551" y="1714500"/>
                <a:ext cx="73025" cy="73025"/>
              </a:xfrm>
              <a:prstGeom prst="ellipse">
                <a:avLst/>
              </a:prstGeom>
              <a:grpFill/>
              <a:ln w="6350">
                <a:solidFill>
                  <a:schemeClr val="bg1"/>
                </a:solidFill>
                <a:round/>
                <a:headEnd/>
                <a:tailEnd/>
              </a:ln>
              <a:effectLst/>
            </p:spPr>
            <p:txBody>
              <a:bodyPr wrap="none" anchor="ctr">
                <a:prstTxWarp prst="textNoShape">
                  <a:avLst/>
                </a:prstTxWarp>
              </a:bodyPr>
              <a:lstStyle/>
              <a:p>
                <a:endParaRPr lang="en-US"/>
              </a:p>
            </p:txBody>
          </p:sp>
        </p:grpSp>
        <p:grpSp>
          <p:nvGrpSpPr>
            <p:cNvPr id="313" name="Group 102"/>
            <p:cNvGrpSpPr/>
            <p:nvPr/>
          </p:nvGrpSpPr>
          <p:grpSpPr>
            <a:xfrm>
              <a:off x="5295900" y="1057275"/>
              <a:ext cx="3184525" cy="2852738"/>
              <a:chOff x="4951413" y="1714500"/>
              <a:chExt cx="3184525" cy="2852738"/>
            </a:xfrm>
          </p:grpSpPr>
          <p:sp>
            <p:nvSpPr>
              <p:cNvPr id="314" name="Oval 211"/>
              <p:cNvSpPr>
                <a:spLocks noChangeArrowheads="1"/>
              </p:cNvSpPr>
              <p:nvPr/>
            </p:nvSpPr>
            <p:spPr bwMode="auto">
              <a:xfrm>
                <a:off x="57959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15" name="Oval 218"/>
              <p:cNvSpPr>
                <a:spLocks noChangeArrowheads="1"/>
              </p:cNvSpPr>
              <p:nvPr/>
            </p:nvSpPr>
            <p:spPr bwMode="auto">
              <a:xfrm>
                <a:off x="5291138"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16" name="Oval 219"/>
              <p:cNvSpPr>
                <a:spLocks noChangeArrowheads="1"/>
              </p:cNvSpPr>
              <p:nvPr/>
            </p:nvSpPr>
            <p:spPr bwMode="auto">
              <a:xfrm>
                <a:off x="5508626"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17" name="Oval 220"/>
              <p:cNvSpPr>
                <a:spLocks noChangeArrowheads="1"/>
              </p:cNvSpPr>
              <p:nvPr/>
            </p:nvSpPr>
            <p:spPr bwMode="auto">
              <a:xfrm>
                <a:off x="6084888"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18" name="Oval 221"/>
              <p:cNvSpPr>
                <a:spLocks noChangeArrowheads="1"/>
              </p:cNvSpPr>
              <p:nvPr/>
            </p:nvSpPr>
            <p:spPr bwMode="auto">
              <a:xfrm>
                <a:off x="6659563"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19" name="Oval 222"/>
              <p:cNvSpPr>
                <a:spLocks noChangeArrowheads="1"/>
              </p:cNvSpPr>
              <p:nvPr/>
            </p:nvSpPr>
            <p:spPr bwMode="auto">
              <a:xfrm>
                <a:off x="6875463"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0" name="Oval 223"/>
              <p:cNvSpPr>
                <a:spLocks noChangeArrowheads="1"/>
              </p:cNvSpPr>
              <p:nvPr/>
            </p:nvSpPr>
            <p:spPr bwMode="auto">
              <a:xfrm>
                <a:off x="7764463"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1" name="Oval 224"/>
              <p:cNvSpPr>
                <a:spLocks noChangeArrowheads="1"/>
              </p:cNvSpPr>
              <p:nvPr/>
            </p:nvSpPr>
            <p:spPr bwMode="auto">
              <a:xfrm>
                <a:off x="7883526"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2" name="Oval 225"/>
              <p:cNvSpPr>
                <a:spLocks noChangeArrowheads="1"/>
              </p:cNvSpPr>
              <p:nvPr/>
            </p:nvSpPr>
            <p:spPr bwMode="auto">
              <a:xfrm>
                <a:off x="6964363" y="435133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3" name="Oval 226"/>
              <p:cNvSpPr>
                <a:spLocks noChangeArrowheads="1"/>
              </p:cNvSpPr>
              <p:nvPr/>
            </p:nvSpPr>
            <p:spPr bwMode="auto">
              <a:xfrm>
                <a:off x="6116638"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4" name="Oval 227"/>
              <p:cNvSpPr>
                <a:spLocks noChangeArrowheads="1"/>
              </p:cNvSpPr>
              <p:nvPr/>
            </p:nvSpPr>
            <p:spPr bwMode="auto">
              <a:xfrm>
                <a:off x="62277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5" name="Oval 228"/>
              <p:cNvSpPr>
                <a:spLocks noChangeArrowheads="1"/>
              </p:cNvSpPr>
              <p:nvPr/>
            </p:nvSpPr>
            <p:spPr bwMode="auto">
              <a:xfrm>
                <a:off x="5219701"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6" name="Oval 229"/>
              <p:cNvSpPr>
                <a:spLocks noChangeArrowheads="1"/>
              </p:cNvSpPr>
              <p:nvPr/>
            </p:nvSpPr>
            <p:spPr bwMode="auto">
              <a:xfrm>
                <a:off x="68881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7" name="Oval 230"/>
              <p:cNvSpPr>
                <a:spLocks noChangeArrowheads="1"/>
              </p:cNvSpPr>
              <p:nvPr/>
            </p:nvSpPr>
            <p:spPr bwMode="auto">
              <a:xfrm>
                <a:off x="69897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8" name="Oval 231"/>
              <p:cNvSpPr>
                <a:spLocks noChangeArrowheads="1"/>
              </p:cNvSpPr>
              <p:nvPr/>
            </p:nvSpPr>
            <p:spPr bwMode="auto">
              <a:xfrm>
                <a:off x="70913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29" name="Oval 232"/>
              <p:cNvSpPr>
                <a:spLocks noChangeArrowheads="1"/>
              </p:cNvSpPr>
              <p:nvPr/>
            </p:nvSpPr>
            <p:spPr bwMode="auto">
              <a:xfrm>
                <a:off x="72056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0" name="Oval 233"/>
              <p:cNvSpPr>
                <a:spLocks noChangeArrowheads="1"/>
              </p:cNvSpPr>
              <p:nvPr/>
            </p:nvSpPr>
            <p:spPr bwMode="auto">
              <a:xfrm>
                <a:off x="7883526"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1" name="Oval 234"/>
              <p:cNvSpPr>
                <a:spLocks noChangeArrowheads="1"/>
              </p:cNvSpPr>
              <p:nvPr/>
            </p:nvSpPr>
            <p:spPr bwMode="auto">
              <a:xfrm>
                <a:off x="5364163"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2" name="Oval 235"/>
              <p:cNvSpPr>
                <a:spLocks noChangeArrowheads="1"/>
              </p:cNvSpPr>
              <p:nvPr/>
            </p:nvSpPr>
            <p:spPr bwMode="auto">
              <a:xfrm>
                <a:off x="5481638" y="33289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3" name="Oval 266"/>
              <p:cNvSpPr>
                <a:spLocks noChangeArrowheads="1"/>
              </p:cNvSpPr>
              <p:nvPr/>
            </p:nvSpPr>
            <p:spPr bwMode="auto">
              <a:xfrm>
                <a:off x="5364163" y="1714500"/>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4" name="Oval 286"/>
              <p:cNvSpPr>
                <a:spLocks noChangeArrowheads="1"/>
              </p:cNvSpPr>
              <p:nvPr/>
            </p:nvSpPr>
            <p:spPr bwMode="auto">
              <a:xfrm>
                <a:off x="7596188" y="1868488"/>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5" name="Oval 287"/>
              <p:cNvSpPr>
                <a:spLocks noChangeArrowheads="1"/>
              </p:cNvSpPr>
              <p:nvPr/>
            </p:nvSpPr>
            <p:spPr bwMode="auto">
              <a:xfrm>
                <a:off x="7235826" y="215741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6" name="Oval 288"/>
              <p:cNvSpPr>
                <a:spLocks noChangeArrowheads="1"/>
              </p:cNvSpPr>
              <p:nvPr/>
            </p:nvSpPr>
            <p:spPr bwMode="auto">
              <a:xfrm>
                <a:off x="6372226" y="215741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7" name="Oval 289"/>
              <p:cNvSpPr>
                <a:spLocks noChangeArrowheads="1"/>
              </p:cNvSpPr>
              <p:nvPr/>
            </p:nvSpPr>
            <p:spPr bwMode="auto">
              <a:xfrm>
                <a:off x="4951413" y="215741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8" name="Oval 290"/>
              <p:cNvSpPr>
                <a:spLocks noChangeArrowheads="1"/>
              </p:cNvSpPr>
              <p:nvPr/>
            </p:nvSpPr>
            <p:spPr bwMode="auto">
              <a:xfrm>
                <a:off x="5003801" y="2886075"/>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39" name="Oval 291"/>
              <p:cNvSpPr>
                <a:spLocks noChangeArrowheads="1"/>
              </p:cNvSpPr>
              <p:nvPr/>
            </p:nvSpPr>
            <p:spPr bwMode="auto">
              <a:xfrm>
                <a:off x="6877051" y="376396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0" name="Oval 292"/>
              <p:cNvSpPr>
                <a:spLocks noChangeArrowheads="1"/>
              </p:cNvSpPr>
              <p:nvPr/>
            </p:nvSpPr>
            <p:spPr bwMode="auto">
              <a:xfrm>
                <a:off x="5580063" y="376396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1" name="Oval 293"/>
              <p:cNvSpPr>
                <a:spLocks noChangeArrowheads="1"/>
              </p:cNvSpPr>
              <p:nvPr/>
            </p:nvSpPr>
            <p:spPr bwMode="auto">
              <a:xfrm>
                <a:off x="5292726" y="449421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2" name="Oval 294"/>
              <p:cNvSpPr>
                <a:spLocks noChangeArrowheads="1"/>
              </p:cNvSpPr>
              <p:nvPr/>
            </p:nvSpPr>
            <p:spPr bwMode="auto">
              <a:xfrm>
                <a:off x="7102476" y="449421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3" name="Oval 296"/>
              <p:cNvSpPr>
                <a:spLocks noChangeArrowheads="1"/>
              </p:cNvSpPr>
              <p:nvPr/>
            </p:nvSpPr>
            <p:spPr bwMode="auto">
              <a:xfrm>
                <a:off x="6877051" y="1714500"/>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4" name="Oval 298"/>
              <p:cNvSpPr>
                <a:spLocks noChangeArrowheads="1"/>
              </p:cNvSpPr>
              <p:nvPr/>
            </p:nvSpPr>
            <p:spPr bwMode="auto">
              <a:xfrm>
                <a:off x="5508626" y="2593975"/>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5" name="Oval 299"/>
              <p:cNvSpPr>
                <a:spLocks noChangeArrowheads="1"/>
              </p:cNvSpPr>
              <p:nvPr/>
            </p:nvSpPr>
            <p:spPr bwMode="auto">
              <a:xfrm>
                <a:off x="6877051" y="2593975"/>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6" name="Oval 300"/>
              <p:cNvSpPr>
                <a:spLocks noChangeArrowheads="1"/>
              </p:cNvSpPr>
              <p:nvPr/>
            </p:nvSpPr>
            <p:spPr bwMode="auto">
              <a:xfrm>
                <a:off x="7245351" y="2886075"/>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7" name="Oval 301"/>
              <p:cNvSpPr>
                <a:spLocks noChangeArrowheads="1"/>
              </p:cNvSpPr>
              <p:nvPr/>
            </p:nvSpPr>
            <p:spPr bwMode="auto">
              <a:xfrm>
                <a:off x="5292726" y="3616325"/>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8" name="Oval 302"/>
              <p:cNvSpPr>
                <a:spLocks noChangeArrowheads="1"/>
              </p:cNvSpPr>
              <p:nvPr/>
            </p:nvSpPr>
            <p:spPr bwMode="auto">
              <a:xfrm>
                <a:off x="6804026" y="3616325"/>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49" name="Oval 303"/>
              <p:cNvSpPr>
                <a:spLocks noChangeArrowheads="1"/>
              </p:cNvSpPr>
              <p:nvPr/>
            </p:nvSpPr>
            <p:spPr bwMode="auto">
              <a:xfrm>
                <a:off x="5724526" y="376396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50" name="Oval 304"/>
              <p:cNvSpPr>
                <a:spLocks noChangeArrowheads="1"/>
              </p:cNvSpPr>
              <p:nvPr/>
            </p:nvSpPr>
            <p:spPr bwMode="auto">
              <a:xfrm>
                <a:off x="6246813" y="4057650"/>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51" name="Oval 305"/>
              <p:cNvSpPr>
                <a:spLocks noChangeArrowheads="1"/>
              </p:cNvSpPr>
              <p:nvPr/>
            </p:nvSpPr>
            <p:spPr bwMode="auto">
              <a:xfrm>
                <a:off x="5397501" y="4057650"/>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sp>
            <p:nvSpPr>
              <p:cNvPr id="352" name="Oval 306"/>
              <p:cNvSpPr>
                <a:spLocks noChangeArrowheads="1"/>
              </p:cNvSpPr>
              <p:nvPr/>
            </p:nvSpPr>
            <p:spPr bwMode="auto">
              <a:xfrm>
                <a:off x="8062913" y="4494213"/>
                <a:ext cx="73025" cy="73025"/>
              </a:xfrm>
              <a:prstGeom prst="ellipse">
                <a:avLst/>
              </a:prstGeom>
              <a:solidFill>
                <a:schemeClr val="tx1"/>
              </a:solidFill>
              <a:ln w="6350">
                <a:solidFill>
                  <a:schemeClr val="bg1"/>
                </a:solidFill>
                <a:round/>
                <a:headEnd/>
                <a:tailEnd/>
              </a:ln>
              <a:effectLst/>
            </p:spPr>
            <p:txBody>
              <a:bodyPr wrap="none" anchor="ctr">
                <a:prstTxWarp prst="textNoShape">
                  <a:avLst/>
                </a:prstTxWarp>
              </a:bodyPr>
              <a:lstStyle/>
              <a:p>
                <a:endParaRPr lang="en-US"/>
              </a:p>
            </p:txBody>
          </p:sp>
        </p:grpSp>
      </p:grpSp>
      <p:sp>
        <p:nvSpPr>
          <p:cNvPr id="542" name="AutoShape 73"/>
          <p:cNvSpPr>
            <a:spLocks noChangeArrowheads="1"/>
          </p:cNvSpPr>
          <p:nvPr/>
        </p:nvSpPr>
        <p:spPr bwMode="auto">
          <a:xfrm rot="5400000" flipH="1">
            <a:off x="2186581" y="2729507"/>
            <a:ext cx="3486945"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Phase shifter</a:t>
            </a:r>
            <a:endParaRPr lang="en-US" sz="1200" kern="0" dirty="0">
              <a:solidFill>
                <a:srgbClr val="000000"/>
              </a:solidFill>
              <a:latin typeface="Arial"/>
            </a:endParaRPr>
          </a:p>
        </p:txBody>
      </p:sp>
      <p:grpSp>
        <p:nvGrpSpPr>
          <p:cNvPr id="309" name="Group 308"/>
          <p:cNvGrpSpPr/>
          <p:nvPr/>
        </p:nvGrpSpPr>
        <p:grpSpPr>
          <a:xfrm>
            <a:off x="113292" y="6390980"/>
            <a:ext cx="2974507" cy="381543"/>
            <a:chOff x="113292" y="6390980"/>
            <a:chExt cx="2974507" cy="381543"/>
          </a:xfrm>
        </p:grpSpPr>
        <p:pic>
          <p:nvPicPr>
            <p:cNvPr id="543" name="Picture 542"/>
            <p:cNvPicPr>
              <a:picLocks noChangeAspect="1"/>
            </p:cNvPicPr>
            <p:nvPr/>
          </p:nvPicPr>
          <p:blipFill>
            <a:blip r:embed="rId3"/>
            <a:stretch>
              <a:fillRect/>
            </a:stretch>
          </p:blipFill>
          <p:spPr>
            <a:xfrm>
              <a:off x="113292" y="6448404"/>
              <a:ext cx="645220" cy="324119"/>
            </a:xfrm>
            <a:prstGeom prst="rect">
              <a:avLst/>
            </a:prstGeom>
          </p:spPr>
        </p:pic>
        <p:sp>
          <p:nvSpPr>
            <p:cNvPr id="544" name="TextBox 543"/>
            <p:cNvSpPr txBox="1"/>
            <p:nvPr/>
          </p:nvSpPr>
          <p:spPr>
            <a:xfrm>
              <a:off x="709924" y="6390980"/>
              <a:ext cx="2377875" cy="338554"/>
            </a:xfrm>
            <a:prstGeom prst="rect">
              <a:avLst/>
            </a:prstGeom>
            <a:noFill/>
          </p:spPr>
          <p:txBody>
            <a:bodyPr wrap="none" rtlCol="0">
              <a:spAutoFit/>
            </a:bodyPr>
            <a:lstStyle/>
            <a:p>
              <a:r>
                <a:rPr lang="en-US" sz="1600" noProof="1" smtClean="0">
                  <a:latin typeface="Comic Sans MS"/>
                  <a:cs typeface="Comic Sans MS"/>
                </a:rPr>
                <a:t>D. Czysz, et al., ITC’08</a:t>
              </a:r>
              <a:endParaRPr lang="en-US" sz="1600" noProof="1">
                <a:latin typeface="Comic Sans MS"/>
                <a:cs typeface="Comic Sans MS"/>
              </a:endParaRPr>
            </a:p>
          </p:txBody>
        </p:sp>
      </p:grpSp>
    </p:spTree>
    <p:extLst>
      <p:ext uri="{BB962C8B-B14F-4D97-AF65-F5344CB8AC3E}">
        <p14:creationId xmlns:p14="http://schemas.microsoft.com/office/powerpoint/2010/main" val="3140981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11"/>
                                        </p:tgtEl>
                                        <p:attrNameLst>
                                          <p:attrName>style.visibility</p:attrName>
                                        </p:attrNameLst>
                                      </p:cBhvr>
                                      <p:to>
                                        <p:strVal val="visible"/>
                                      </p:to>
                                    </p:set>
                                    <p:animEffect transition="in" filter="wipe(left)">
                                      <p:cBhvr>
                                        <p:cTn id="15" dur="2000"/>
                                        <p:tgtEl>
                                          <p:spTgt spid="41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21"/>
                                        </p:tgtEl>
                                        <p:attrNameLst>
                                          <p:attrName>style.visibility</p:attrName>
                                        </p:attrNameLst>
                                      </p:cBhvr>
                                      <p:to>
                                        <p:strVal val="visible"/>
                                      </p:to>
                                    </p:set>
                                    <p:animEffect transition="in" filter="wipe(left)">
                                      <p:cBhvr>
                                        <p:cTn id="24" dur="2000"/>
                                        <p:tgtEl>
                                          <p:spTgt spid="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167682" y="2697858"/>
            <a:ext cx="3279935" cy="457200"/>
          </a:xfrm>
          <a:prstGeom prst="rect">
            <a:avLst/>
          </a:prstGeom>
          <a:noFill/>
          <a:ln w="9525">
            <a:noFill/>
            <a:miter lim="800000"/>
            <a:headEnd/>
            <a:tailEnd/>
          </a:ln>
          <a:effectLst/>
        </p:spPr>
        <p:txBody>
          <a:bodyPr wrap="square" anchor="ctr">
            <a:prstTxWarp prst="textNoShape">
              <a:avLst/>
            </a:prstTxWarp>
            <a:spAutoFit/>
          </a:bodyPr>
          <a:lstStyle/>
          <a:p>
            <a:pPr eaLnBrk="0" hangingPunct="0">
              <a:spcBef>
                <a:spcPct val="20000"/>
              </a:spcBef>
              <a:buClr>
                <a:srgbClr val="B31919"/>
              </a:buClr>
              <a:buSzPct val="125000"/>
            </a:pPr>
            <a:r>
              <a:rPr lang="en-US" sz="2400" dirty="0" smtClean="0"/>
              <a:t>31250 cells per scan</a:t>
            </a:r>
            <a:endParaRPr lang="en-US" sz="2400" dirty="0"/>
          </a:p>
        </p:txBody>
      </p:sp>
      <p:sp>
        <p:nvSpPr>
          <p:cNvPr id="50179" name="Rectangle 3"/>
          <p:cNvSpPr>
            <a:spLocks noGrp="1" noChangeArrowheads="1"/>
          </p:cNvSpPr>
          <p:nvPr>
            <p:ph type="title"/>
          </p:nvPr>
        </p:nvSpPr>
        <p:spPr/>
        <p:txBody>
          <a:bodyPr/>
          <a:lstStyle/>
          <a:p>
            <a:r>
              <a:rPr lang="en-US" smtClean="0"/>
              <a:t>Motivation</a:t>
            </a:r>
            <a:endParaRPr lang="en-US"/>
          </a:p>
        </p:txBody>
      </p:sp>
      <p:graphicFrame>
        <p:nvGraphicFramePr>
          <p:cNvPr id="50180" name="Object 4"/>
          <p:cNvGraphicFramePr>
            <a:graphicFrameLocks noGrp="1" noChangeAspect="1"/>
          </p:cNvGraphicFramePr>
          <p:nvPr>
            <p:ph idx="1"/>
          </p:nvPr>
        </p:nvGraphicFramePr>
        <p:xfrm>
          <a:off x="351979" y="1172716"/>
          <a:ext cx="3240087" cy="1919288"/>
        </p:xfrm>
        <a:graphic>
          <a:graphicData uri="http://schemas.openxmlformats.org/presentationml/2006/ole">
            <mc:AlternateContent xmlns:mc="http://schemas.openxmlformats.org/markup-compatibility/2006">
              <mc:Choice xmlns:v="urn:schemas-microsoft-com:vml" Requires="v">
                <p:oleObj spid="_x0000_s374956" name="CorelDRAW" r:id="rId4" imgW="6447960" imgH="4171320" progId="">
                  <p:embed/>
                </p:oleObj>
              </mc:Choice>
              <mc:Fallback>
                <p:oleObj name="CorelDRAW" r:id="rId4" imgW="6447960" imgH="4171320" progId="">
                  <p:embed/>
                  <p:pic>
                    <p:nvPicPr>
                      <p:cNvPr id="0" name="Picture 2"/>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351979" y="1172716"/>
                        <a:ext cx="3240087" cy="19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0183" name="Text Box 7"/>
          <p:cNvSpPr txBox="1">
            <a:spLocks noChangeArrowheads="1"/>
          </p:cNvSpPr>
          <p:nvPr/>
        </p:nvSpPr>
        <p:spPr bwMode="auto">
          <a:xfrm>
            <a:off x="2841117" y="3137430"/>
            <a:ext cx="2665513" cy="4616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400" dirty="0"/>
              <a:t>1</a:t>
            </a:r>
            <a:r>
              <a:rPr lang="en-US" sz="2400" dirty="0" smtClean="0"/>
              <a:t>0K scan patterns</a:t>
            </a:r>
            <a:endParaRPr lang="en-US" sz="2400" dirty="0"/>
          </a:p>
        </p:txBody>
      </p:sp>
      <p:sp>
        <p:nvSpPr>
          <p:cNvPr id="50185" name="Text Box 9"/>
          <p:cNvSpPr txBox="1">
            <a:spLocks noChangeArrowheads="1"/>
          </p:cNvSpPr>
          <p:nvPr/>
        </p:nvSpPr>
        <p:spPr bwMode="auto">
          <a:xfrm>
            <a:off x="2457069" y="3581467"/>
            <a:ext cx="1895170" cy="461665"/>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400" dirty="0"/>
              <a:t>312M</a:t>
            </a:r>
            <a:r>
              <a:rPr lang="en-US" sz="2400" dirty="0" smtClean="0"/>
              <a:t> cycles</a:t>
            </a:r>
            <a:endParaRPr lang="en-US" sz="2400" dirty="0"/>
          </a:p>
        </p:txBody>
      </p:sp>
      <p:sp>
        <p:nvSpPr>
          <p:cNvPr id="50187" name="Text Box 11"/>
          <p:cNvSpPr txBox="1">
            <a:spLocks noChangeArrowheads="1"/>
          </p:cNvSpPr>
          <p:nvPr/>
        </p:nvSpPr>
        <p:spPr bwMode="auto">
          <a:xfrm>
            <a:off x="2142632" y="4025505"/>
            <a:ext cx="3399346" cy="461665"/>
          </a:xfrm>
          <a:prstGeom prst="rect">
            <a:avLst/>
          </a:prstGeom>
          <a:noFill/>
          <a:ln w="9525">
            <a:noFill/>
            <a:miter lim="800000"/>
            <a:headEnd/>
            <a:tailEnd/>
          </a:ln>
          <a:effectLst/>
        </p:spPr>
        <p:txBody>
          <a:bodyPr wrap="square" anchor="ctr">
            <a:prstTxWarp prst="textNoShape">
              <a:avLst/>
            </a:prstTxWarp>
            <a:spAutoFit/>
          </a:bodyPr>
          <a:lstStyle/>
          <a:p>
            <a:pPr eaLnBrk="0" hangingPunct="0">
              <a:spcBef>
                <a:spcPct val="20000"/>
              </a:spcBef>
              <a:buClr>
                <a:srgbClr val="B31919"/>
              </a:buClr>
              <a:buSzPct val="125000"/>
            </a:pPr>
            <a:r>
              <a:rPr lang="en-US" sz="2400" dirty="0"/>
              <a:t>20MHz</a:t>
            </a:r>
            <a:r>
              <a:rPr lang="en-US" sz="2400" dirty="0" smtClean="0"/>
              <a:t> shift frequency</a:t>
            </a:r>
            <a:endParaRPr lang="en-US" sz="2400" dirty="0"/>
          </a:p>
        </p:txBody>
      </p:sp>
      <p:sp>
        <p:nvSpPr>
          <p:cNvPr id="50188" name="Text Box 12"/>
          <p:cNvSpPr txBox="1">
            <a:spLocks noChangeArrowheads="1"/>
          </p:cNvSpPr>
          <p:nvPr/>
        </p:nvSpPr>
        <p:spPr bwMode="auto">
          <a:xfrm>
            <a:off x="1262285" y="4863664"/>
            <a:ext cx="6829425" cy="646331"/>
          </a:xfrm>
          <a:prstGeom prst="rect">
            <a:avLst/>
          </a:prstGeom>
          <a:noFill/>
          <a:ln w="9525">
            <a:noFill/>
            <a:miter lim="800000"/>
            <a:headEnd/>
            <a:tailEnd/>
          </a:ln>
          <a:effectLst/>
        </p:spPr>
        <p:txBody>
          <a:bodyPr wrap="square" anchor="ctr">
            <a:prstTxWarp prst="textNoShape">
              <a:avLst/>
            </a:prstTxWarp>
            <a:spAutoFit/>
          </a:bodyPr>
          <a:lstStyle/>
          <a:p>
            <a:pPr algn="ctr" eaLnBrk="0" hangingPunct="0">
              <a:spcBef>
                <a:spcPct val="20000"/>
              </a:spcBef>
              <a:buClr>
                <a:srgbClr val="B31919"/>
              </a:buClr>
              <a:buSzPct val="125000"/>
            </a:pPr>
            <a:r>
              <a:rPr lang="en-US" sz="3600" b="1" dirty="0" smtClean="0">
                <a:latin typeface="Comic Sans MS" pitchFamily="-112" charset="0"/>
              </a:rPr>
              <a:t>Scan test time: R</a:t>
            </a:r>
            <a:r>
              <a:rPr lang="en-US" sz="1600" b="1" dirty="0" smtClean="0">
                <a:latin typeface="Comic Sans MS" pitchFamily="-112" charset="0"/>
              </a:rPr>
              <a:t> </a:t>
            </a:r>
            <a:r>
              <a:rPr lang="en-US" sz="3600" b="1" dirty="0" smtClean="0">
                <a:latin typeface="Comic Sans MS" pitchFamily="-112" charset="0"/>
              </a:rPr>
              <a:t>×</a:t>
            </a:r>
            <a:r>
              <a:rPr lang="en-US" sz="1600" b="1" dirty="0" smtClean="0">
                <a:latin typeface="Comic Sans MS" pitchFamily="-112" charset="0"/>
              </a:rPr>
              <a:t> </a:t>
            </a:r>
            <a:r>
              <a:rPr lang="en-US" sz="3600" b="1" dirty="0" smtClean="0">
                <a:latin typeface="Comic Sans MS" pitchFamily="-112" charset="0"/>
              </a:rPr>
              <a:t>15.6s</a:t>
            </a:r>
            <a:endParaRPr lang="en-US" sz="2400" b="1" dirty="0">
              <a:latin typeface="Comic Sans MS" pitchFamily="-112" charset="0"/>
            </a:endParaRPr>
          </a:p>
        </p:txBody>
      </p:sp>
      <p:sp>
        <p:nvSpPr>
          <p:cNvPr id="50189" name="Text Box 13"/>
          <p:cNvSpPr txBox="1">
            <a:spLocks noChangeArrowheads="1"/>
          </p:cNvSpPr>
          <p:nvPr/>
        </p:nvSpPr>
        <p:spPr bwMode="auto">
          <a:xfrm>
            <a:off x="4186862" y="1370212"/>
            <a:ext cx="1621808" cy="4616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SzPct val="125000"/>
            </a:pPr>
            <a:r>
              <a:rPr lang="en-US" sz="2400" dirty="0"/>
              <a:t>10M</a:t>
            </a:r>
            <a:r>
              <a:rPr lang="en-US" sz="2400" dirty="0" smtClean="0"/>
              <a:t> gates</a:t>
            </a:r>
            <a:endParaRPr lang="en-US" sz="2400" dirty="0"/>
          </a:p>
        </p:txBody>
      </p:sp>
      <p:sp>
        <p:nvSpPr>
          <p:cNvPr id="50191" name="Text Box 15"/>
          <p:cNvSpPr txBox="1">
            <a:spLocks noChangeArrowheads="1"/>
          </p:cNvSpPr>
          <p:nvPr/>
        </p:nvSpPr>
        <p:spPr bwMode="auto">
          <a:xfrm>
            <a:off x="3867832" y="1814249"/>
            <a:ext cx="2340304" cy="4616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2400" dirty="0"/>
              <a:t>500K</a:t>
            </a:r>
            <a:r>
              <a:rPr lang="en-US" sz="2400" dirty="0" smtClean="0"/>
              <a:t> scan cells</a:t>
            </a:r>
            <a:endParaRPr lang="en-US" sz="2400" dirty="0"/>
          </a:p>
        </p:txBody>
      </p:sp>
      <p:sp>
        <p:nvSpPr>
          <p:cNvPr id="50194" name="Text Box 18"/>
          <p:cNvSpPr txBox="1">
            <a:spLocks noChangeArrowheads="1"/>
          </p:cNvSpPr>
          <p:nvPr/>
        </p:nvSpPr>
        <p:spPr bwMode="auto">
          <a:xfrm>
            <a:off x="3540536" y="2258286"/>
            <a:ext cx="3013075" cy="457200"/>
          </a:xfrm>
          <a:prstGeom prst="rect">
            <a:avLst/>
          </a:prstGeom>
          <a:noFill/>
          <a:ln w="9525">
            <a:noFill/>
            <a:miter lim="800000"/>
            <a:headEnd/>
            <a:tailEnd/>
          </a:ln>
          <a:effectLst/>
        </p:spPr>
        <p:txBody>
          <a:bodyPr anchor="ctr">
            <a:prstTxWarp prst="textNoShape">
              <a:avLst/>
            </a:prstTxWarp>
            <a:spAutoFit/>
          </a:bodyPr>
          <a:lstStyle/>
          <a:p>
            <a:pPr eaLnBrk="0" hangingPunct="0">
              <a:spcBef>
                <a:spcPct val="20000"/>
              </a:spcBef>
              <a:buClr>
                <a:srgbClr val="B31919"/>
              </a:buClr>
              <a:buSzPct val="125000"/>
            </a:pPr>
            <a:r>
              <a:rPr lang="en-US" sz="2400" dirty="0" smtClean="0"/>
              <a:t>16 scan chains</a:t>
            </a:r>
            <a:endParaRPr lang="en-US" sz="2400" dirty="0"/>
          </a:p>
        </p:txBody>
      </p:sp>
      <p:sp>
        <p:nvSpPr>
          <p:cNvPr id="50199" name="Text Box 23"/>
          <p:cNvSpPr txBox="1">
            <a:spLocks noChangeArrowheads="1"/>
          </p:cNvSpPr>
          <p:nvPr/>
        </p:nvSpPr>
        <p:spPr bwMode="auto">
          <a:xfrm>
            <a:off x="1574800" y="5477342"/>
            <a:ext cx="6069458" cy="457200"/>
          </a:xfrm>
          <a:prstGeom prst="rect">
            <a:avLst/>
          </a:prstGeom>
          <a:noFill/>
          <a:ln w="9525">
            <a:noFill/>
            <a:miter lim="800000"/>
            <a:headEnd/>
            <a:tailEnd/>
          </a:ln>
          <a:effectLst/>
        </p:spPr>
        <p:txBody>
          <a:bodyPr wrap="square" anchor="ctr">
            <a:prstTxWarp prst="textNoShape">
              <a:avLst/>
            </a:prstTxWarp>
            <a:spAutoFit/>
          </a:bodyPr>
          <a:lstStyle/>
          <a:p>
            <a:pPr algn="ctr" eaLnBrk="0" hangingPunct="0">
              <a:spcBef>
                <a:spcPct val="20000"/>
              </a:spcBef>
              <a:buClr>
                <a:srgbClr val="B31919"/>
              </a:buClr>
              <a:buSzPct val="125000"/>
            </a:pPr>
            <a:r>
              <a:rPr lang="en-US" sz="2400" dirty="0" smtClean="0">
                <a:latin typeface="Comic Sans MS" pitchFamily="-112" charset="0"/>
              </a:rPr>
              <a:t>R</a:t>
            </a:r>
            <a:r>
              <a:rPr lang="en-US" b="1" dirty="0" smtClean="0">
                <a:latin typeface="Comic Sans MS" pitchFamily="-112" charset="0"/>
              </a:rPr>
              <a:t> </a:t>
            </a:r>
            <a:r>
              <a:rPr lang="en-US" sz="2000" dirty="0" smtClean="0"/>
              <a:t>– the number of repeats for different voltages</a:t>
            </a:r>
            <a:endParaRPr lang="en-US" sz="2000" dirty="0"/>
          </a:p>
        </p:txBody>
      </p:sp>
      <p:sp>
        <p:nvSpPr>
          <p:cNvPr id="18" name="Oval 17"/>
          <p:cNvSpPr/>
          <p:nvPr/>
        </p:nvSpPr>
        <p:spPr>
          <a:xfrm>
            <a:off x="3926921" y="153319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9" name="Oval 18"/>
          <p:cNvSpPr/>
          <p:nvPr/>
        </p:nvSpPr>
        <p:spPr>
          <a:xfrm>
            <a:off x="3592066" y="196676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1" name="Oval 20"/>
          <p:cNvSpPr/>
          <p:nvPr/>
        </p:nvSpPr>
        <p:spPr>
          <a:xfrm>
            <a:off x="1838832" y="4168561"/>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 name="Oval 21"/>
          <p:cNvSpPr/>
          <p:nvPr/>
        </p:nvSpPr>
        <p:spPr>
          <a:xfrm>
            <a:off x="2891118" y="2841723"/>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 name="Oval 22"/>
          <p:cNvSpPr/>
          <p:nvPr/>
        </p:nvSpPr>
        <p:spPr>
          <a:xfrm>
            <a:off x="2547864" y="327125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4" name="Oval 23"/>
          <p:cNvSpPr/>
          <p:nvPr/>
        </p:nvSpPr>
        <p:spPr>
          <a:xfrm>
            <a:off x="2172661" y="3724229"/>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5" name="Oval 24"/>
          <p:cNvSpPr/>
          <p:nvPr/>
        </p:nvSpPr>
        <p:spPr>
          <a:xfrm>
            <a:off x="3237053" y="241184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50188"/>
                                        </p:tgtEl>
                                        <p:attrNameLst>
                                          <p:attrName>style.visibility</p:attrName>
                                        </p:attrNameLst>
                                      </p:cBhvr>
                                      <p:to>
                                        <p:strVal val="visible"/>
                                      </p:to>
                                    </p:set>
                                    <p:anim calcmode="lin" valueType="num">
                                      <p:cBhvr>
                                        <p:cTn id="7" dur="500" fill="hold"/>
                                        <p:tgtEl>
                                          <p:spTgt spid="50188"/>
                                        </p:tgtEl>
                                        <p:attrNameLst>
                                          <p:attrName>ppt_w</p:attrName>
                                        </p:attrNameLst>
                                      </p:cBhvr>
                                      <p:tavLst>
                                        <p:tav tm="0">
                                          <p:val>
                                            <p:fltVal val="0"/>
                                          </p:val>
                                        </p:tav>
                                        <p:tav tm="100000">
                                          <p:val>
                                            <p:strVal val="#ppt_w"/>
                                          </p:val>
                                        </p:tav>
                                      </p:tavLst>
                                    </p:anim>
                                    <p:anim calcmode="lin" valueType="num">
                                      <p:cBhvr>
                                        <p:cTn id="8" dur="500" fill="hold"/>
                                        <p:tgtEl>
                                          <p:spTgt spid="50188"/>
                                        </p:tgtEl>
                                        <p:attrNameLst>
                                          <p:attrName>ppt_h</p:attrName>
                                        </p:attrNameLst>
                                      </p:cBhvr>
                                      <p:tavLst>
                                        <p:tav tm="0">
                                          <p:val>
                                            <p:fltVal val="0"/>
                                          </p:val>
                                        </p:tav>
                                        <p:tav tm="100000">
                                          <p:val>
                                            <p:strVal val="#ppt_h"/>
                                          </p:val>
                                        </p:tav>
                                      </p:tavLst>
                                    </p:anim>
                                    <p:anim calcmode="lin" valueType="num">
                                      <p:cBhvr>
                                        <p:cTn id="9" dur="500" fill="hold"/>
                                        <p:tgtEl>
                                          <p:spTgt spid="50188"/>
                                        </p:tgtEl>
                                        <p:attrNameLst>
                                          <p:attrName>ppt_x</p:attrName>
                                        </p:attrNameLst>
                                      </p:cBhvr>
                                      <p:tavLst>
                                        <p:tav tm="0">
                                          <p:val>
                                            <p:fltVal val="0.5"/>
                                          </p:val>
                                        </p:tav>
                                        <p:tav tm="100000">
                                          <p:val>
                                            <p:strVal val="#ppt_x"/>
                                          </p:val>
                                        </p:tav>
                                      </p:tavLst>
                                    </p:anim>
                                    <p:anim calcmode="lin" valueType="num">
                                      <p:cBhvr>
                                        <p:cTn id="10" dur="500" fill="hold"/>
                                        <p:tgtEl>
                                          <p:spTgt spid="5018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50199"/>
                                        </p:tgtEl>
                                        <p:attrNameLst>
                                          <p:attrName>style.visibility</p:attrName>
                                        </p:attrNameLst>
                                      </p:cBhvr>
                                      <p:to>
                                        <p:strVal val="visible"/>
                                      </p:to>
                                    </p:set>
                                    <p:anim calcmode="lin" valueType="num">
                                      <p:cBhvr>
                                        <p:cTn id="14" dur="500" fill="hold"/>
                                        <p:tgtEl>
                                          <p:spTgt spid="50199"/>
                                        </p:tgtEl>
                                        <p:attrNameLst>
                                          <p:attrName>ppt_w</p:attrName>
                                        </p:attrNameLst>
                                      </p:cBhvr>
                                      <p:tavLst>
                                        <p:tav tm="0">
                                          <p:val>
                                            <p:fltVal val="0"/>
                                          </p:val>
                                        </p:tav>
                                        <p:tav tm="100000">
                                          <p:val>
                                            <p:strVal val="#ppt_w"/>
                                          </p:val>
                                        </p:tav>
                                      </p:tavLst>
                                    </p:anim>
                                    <p:anim calcmode="lin" valueType="num">
                                      <p:cBhvr>
                                        <p:cTn id="15" dur="500" fill="hold"/>
                                        <p:tgtEl>
                                          <p:spTgt spid="50199"/>
                                        </p:tgtEl>
                                        <p:attrNameLst>
                                          <p:attrName>ppt_h</p:attrName>
                                        </p:attrNameLst>
                                      </p:cBhvr>
                                      <p:tavLst>
                                        <p:tav tm="0">
                                          <p:val>
                                            <p:fltVal val="0"/>
                                          </p:val>
                                        </p:tav>
                                        <p:tav tm="100000">
                                          <p:val>
                                            <p:strVal val="#ppt_h"/>
                                          </p:val>
                                        </p:tav>
                                      </p:tavLst>
                                    </p:anim>
                                    <p:anim calcmode="lin" valueType="num">
                                      <p:cBhvr>
                                        <p:cTn id="16" dur="500" fill="hold"/>
                                        <p:tgtEl>
                                          <p:spTgt spid="50199"/>
                                        </p:tgtEl>
                                        <p:attrNameLst>
                                          <p:attrName>ppt_x</p:attrName>
                                        </p:attrNameLst>
                                      </p:cBhvr>
                                      <p:tavLst>
                                        <p:tav tm="0">
                                          <p:val>
                                            <p:fltVal val="0.5"/>
                                          </p:val>
                                        </p:tav>
                                        <p:tav tm="100000">
                                          <p:val>
                                            <p:strVal val="#ppt_x"/>
                                          </p:val>
                                        </p:tav>
                                      </p:tavLst>
                                    </p:anim>
                                    <p:anim calcmode="lin" valueType="num">
                                      <p:cBhvr>
                                        <p:cTn id="17" dur="500" fill="hold"/>
                                        <p:tgtEl>
                                          <p:spTgt spid="5019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8" grpId="0" autoUpdateAnimBg="0"/>
      <p:bldP spid="50199"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p:txBody>
          <a:bodyPr/>
          <a:lstStyle/>
          <a:p>
            <a:r>
              <a:rPr lang="en-GB" dirty="0"/>
              <a:t>T</a:t>
            </a:r>
            <a:r>
              <a:rPr lang="en-GB" dirty="0" smtClean="0"/>
              <a:t>est </a:t>
            </a:r>
            <a:r>
              <a:rPr lang="en-GB" dirty="0"/>
              <a:t>cube encoding</a:t>
            </a:r>
          </a:p>
        </p:txBody>
      </p:sp>
      <p:sp>
        <p:nvSpPr>
          <p:cNvPr id="382979" name="Rectangle 3"/>
          <p:cNvSpPr>
            <a:spLocks noGrp="1" noChangeArrowheads="1"/>
          </p:cNvSpPr>
          <p:nvPr>
            <p:ph type="body" idx="1"/>
          </p:nvPr>
        </p:nvSpPr>
        <p:spPr>
          <a:xfrm>
            <a:off x="1107281" y="6026757"/>
            <a:ext cx="5488783" cy="456293"/>
          </a:xfrm>
        </p:spPr>
        <p:txBody>
          <a:bodyPr/>
          <a:lstStyle/>
          <a:p>
            <a:pPr>
              <a:buFont typeface="Wingdings" charset="2"/>
              <a:buNone/>
            </a:pPr>
            <a:r>
              <a:rPr lang="en-GB" sz="2000" dirty="0"/>
              <a:t>Extra equations to control</a:t>
            </a:r>
            <a:r>
              <a:rPr lang="en-GB" sz="2000" dirty="0" smtClean="0"/>
              <a:t> hold register</a:t>
            </a:r>
            <a:endParaRPr lang="en-GB" sz="2000" dirty="0"/>
          </a:p>
        </p:txBody>
      </p:sp>
      <p:sp>
        <p:nvSpPr>
          <p:cNvPr id="382980" name="AutoShape 4"/>
          <p:cNvSpPr>
            <a:spLocks noChangeAspect="1" noChangeArrowheads="1"/>
          </p:cNvSpPr>
          <p:nvPr/>
        </p:nvSpPr>
        <p:spPr bwMode="auto">
          <a:xfrm>
            <a:off x="544760" y="1522413"/>
            <a:ext cx="280987" cy="1524000"/>
          </a:xfrm>
          <a:prstGeom prst="roundRect">
            <a:avLst>
              <a:gd name="adj" fmla="val 50000"/>
            </a:avLst>
          </a:prstGeom>
          <a:solidFill>
            <a:srgbClr val="FF0000"/>
          </a:solidFill>
          <a:ln w="19050">
            <a:noFill/>
            <a:round/>
            <a:headEnd/>
            <a:tailEnd/>
          </a:ln>
          <a:effectLst/>
        </p:spPr>
        <p:txBody>
          <a:bodyPr wrap="none" anchor="ctr">
            <a:prstTxWarp prst="textNoShape">
              <a:avLst/>
            </a:prstTxWarp>
          </a:bodyPr>
          <a:lstStyle/>
          <a:p>
            <a:endParaRPr lang="en-GB"/>
          </a:p>
        </p:txBody>
      </p:sp>
      <p:sp>
        <p:nvSpPr>
          <p:cNvPr id="382981" name="AutoShape 5"/>
          <p:cNvSpPr>
            <a:spLocks noChangeAspect="1" noChangeArrowheads="1"/>
          </p:cNvSpPr>
          <p:nvPr/>
        </p:nvSpPr>
        <p:spPr bwMode="auto">
          <a:xfrm>
            <a:off x="2540000" y="917575"/>
            <a:ext cx="1325563" cy="2801938"/>
          </a:xfrm>
          <a:prstGeom prst="roundRect">
            <a:avLst>
              <a:gd name="adj" fmla="val 7903"/>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2982" name="Line 6"/>
          <p:cNvSpPr>
            <a:spLocks noChangeShapeType="1"/>
          </p:cNvSpPr>
          <p:nvPr/>
        </p:nvSpPr>
        <p:spPr bwMode="auto">
          <a:xfrm flipH="1" flipV="1">
            <a:off x="8269288" y="4198938"/>
            <a:ext cx="744537" cy="1174750"/>
          </a:xfrm>
          <a:prstGeom prst="line">
            <a:avLst/>
          </a:prstGeom>
          <a:noFill/>
          <a:ln w="57150" cap="rnd">
            <a:solidFill>
              <a:srgbClr val="FF0000"/>
            </a:solidFill>
            <a:round/>
            <a:headEnd/>
            <a:tailEnd/>
          </a:ln>
          <a:effectLst>
            <a:outerShdw blurRad="63500" dist="29783" dir="6914402" algn="ctr" rotWithShape="0">
              <a:srgbClr val="000000">
                <a:alpha val="74998"/>
              </a:srgbClr>
            </a:outerShdw>
          </a:effectLst>
        </p:spPr>
        <p:txBody>
          <a:bodyPr>
            <a:prstTxWarp prst="textNoShape">
              <a:avLst/>
            </a:prstTxWarp>
            <a:spAutoFit/>
          </a:bodyPr>
          <a:lstStyle/>
          <a:p>
            <a:endParaRPr lang="en-US"/>
          </a:p>
        </p:txBody>
      </p:sp>
      <p:grpSp>
        <p:nvGrpSpPr>
          <p:cNvPr id="2" name="Group 176"/>
          <p:cNvGrpSpPr>
            <a:grpSpLocks/>
          </p:cNvGrpSpPr>
          <p:nvPr/>
        </p:nvGrpSpPr>
        <p:grpSpPr bwMode="auto">
          <a:xfrm>
            <a:off x="1204913" y="3579813"/>
            <a:ext cx="7645400" cy="2208212"/>
            <a:chOff x="759" y="2255"/>
            <a:chExt cx="4816" cy="1391"/>
          </a:xfrm>
        </p:grpSpPr>
        <p:grpSp>
          <p:nvGrpSpPr>
            <p:cNvPr id="3" name="Group 8"/>
            <p:cNvGrpSpPr>
              <a:grpSpLocks/>
            </p:cNvGrpSpPr>
            <p:nvPr/>
          </p:nvGrpSpPr>
          <p:grpSpPr bwMode="auto">
            <a:xfrm>
              <a:off x="1148" y="2255"/>
              <a:ext cx="4047" cy="1391"/>
              <a:chOff x="1082" y="2405"/>
              <a:chExt cx="4047" cy="1557"/>
            </a:xfrm>
          </p:grpSpPr>
          <p:sp>
            <p:nvSpPr>
              <p:cNvPr id="382985" name="Line 9"/>
              <p:cNvSpPr>
                <a:spLocks noChangeShapeType="1"/>
              </p:cNvSpPr>
              <p:nvPr/>
            </p:nvSpPr>
            <p:spPr bwMode="auto">
              <a:xfrm>
                <a:off x="5129" y="2405"/>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86" name="Line 10"/>
              <p:cNvSpPr>
                <a:spLocks noChangeShapeType="1"/>
              </p:cNvSpPr>
              <p:nvPr/>
            </p:nvSpPr>
            <p:spPr bwMode="auto">
              <a:xfrm>
                <a:off x="4556"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87" name="Line 11"/>
              <p:cNvSpPr>
                <a:spLocks noChangeShapeType="1"/>
              </p:cNvSpPr>
              <p:nvPr/>
            </p:nvSpPr>
            <p:spPr bwMode="auto">
              <a:xfrm>
                <a:off x="4089"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88" name="Line 12"/>
              <p:cNvSpPr>
                <a:spLocks noChangeShapeType="1"/>
              </p:cNvSpPr>
              <p:nvPr/>
            </p:nvSpPr>
            <p:spPr bwMode="auto">
              <a:xfrm>
                <a:off x="3805"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89" name="Line 13"/>
              <p:cNvSpPr>
                <a:spLocks noChangeShapeType="1"/>
              </p:cNvSpPr>
              <p:nvPr/>
            </p:nvSpPr>
            <p:spPr bwMode="auto">
              <a:xfrm>
                <a:off x="2980"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90" name="Line 14"/>
              <p:cNvSpPr>
                <a:spLocks noChangeShapeType="1"/>
              </p:cNvSpPr>
              <p:nvPr/>
            </p:nvSpPr>
            <p:spPr bwMode="auto">
              <a:xfrm>
                <a:off x="2634"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91" name="Line 15"/>
              <p:cNvSpPr>
                <a:spLocks noChangeShapeType="1"/>
              </p:cNvSpPr>
              <p:nvPr/>
            </p:nvSpPr>
            <p:spPr bwMode="auto">
              <a:xfrm>
                <a:off x="2384"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92" name="Line 16"/>
              <p:cNvSpPr>
                <a:spLocks noChangeShapeType="1"/>
              </p:cNvSpPr>
              <p:nvPr/>
            </p:nvSpPr>
            <p:spPr bwMode="auto">
              <a:xfrm>
                <a:off x="1506"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sp>
            <p:nvSpPr>
              <p:cNvPr id="382993" name="Line 17"/>
              <p:cNvSpPr>
                <a:spLocks noChangeShapeType="1"/>
              </p:cNvSpPr>
              <p:nvPr/>
            </p:nvSpPr>
            <p:spPr bwMode="auto">
              <a:xfrm>
                <a:off x="1082" y="2426"/>
                <a:ext cx="0" cy="1536"/>
              </a:xfrm>
              <a:prstGeom prst="line">
                <a:avLst/>
              </a:prstGeom>
              <a:noFill/>
              <a:ln w="9525">
                <a:solidFill>
                  <a:schemeClr val="tx1"/>
                </a:solidFill>
                <a:prstDash val="dash"/>
                <a:round/>
                <a:headEnd/>
                <a:tailEnd/>
              </a:ln>
              <a:effectLst/>
            </p:spPr>
            <p:txBody>
              <a:bodyPr>
                <a:prstTxWarp prst="textNoShape">
                  <a:avLst/>
                </a:prstTxWarp>
                <a:spAutoFit/>
              </a:bodyPr>
              <a:lstStyle/>
              <a:p>
                <a:endParaRPr lang="en-US"/>
              </a:p>
            </p:txBody>
          </p:sp>
        </p:grpSp>
        <p:sp>
          <p:nvSpPr>
            <p:cNvPr id="382994" name="Line 18"/>
            <p:cNvSpPr>
              <a:spLocks noChangeShapeType="1"/>
            </p:cNvSpPr>
            <p:nvPr/>
          </p:nvSpPr>
          <p:spPr bwMode="auto">
            <a:xfrm flipH="1">
              <a:off x="829" y="2649"/>
              <a:ext cx="4652" cy="0"/>
            </a:xfrm>
            <a:prstGeom prst="line">
              <a:avLst/>
            </a:prstGeom>
            <a:noFill/>
            <a:ln w="9525">
              <a:solidFill>
                <a:schemeClr val="tx1"/>
              </a:solidFill>
              <a:prstDash val="dash"/>
              <a:round/>
              <a:headEnd/>
              <a:tailEnd type="none" w="lg" len="lg"/>
            </a:ln>
            <a:effectLst/>
          </p:spPr>
          <p:txBody>
            <a:bodyPr>
              <a:prstTxWarp prst="textNoShape">
                <a:avLst/>
              </a:prstTxWarp>
              <a:spAutoFit/>
            </a:bodyPr>
            <a:lstStyle/>
            <a:p>
              <a:endParaRPr lang="en-US"/>
            </a:p>
          </p:txBody>
        </p:sp>
        <p:sp>
          <p:nvSpPr>
            <p:cNvPr id="382995" name="Line 19"/>
            <p:cNvSpPr>
              <a:spLocks noChangeShapeType="1"/>
            </p:cNvSpPr>
            <p:nvPr/>
          </p:nvSpPr>
          <p:spPr bwMode="auto">
            <a:xfrm flipH="1">
              <a:off x="759" y="3586"/>
              <a:ext cx="4816" cy="0"/>
            </a:xfrm>
            <a:prstGeom prst="line">
              <a:avLst/>
            </a:prstGeom>
            <a:noFill/>
            <a:ln w="12700">
              <a:solidFill>
                <a:schemeClr val="tx1"/>
              </a:solidFill>
              <a:round/>
              <a:headEnd/>
              <a:tailEnd type="stealth" w="lg" len="lg"/>
            </a:ln>
            <a:effectLst/>
          </p:spPr>
          <p:txBody>
            <a:bodyPr>
              <a:prstTxWarp prst="textNoShape">
                <a:avLst/>
              </a:prstTxWarp>
              <a:spAutoFit/>
            </a:bodyPr>
            <a:lstStyle/>
            <a:p>
              <a:endParaRPr lang="en-US"/>
            </a:p>
          </p:txBody>
        </p:sp>
      </p:grpSp>
      <p:sp>
        <p:nvSpPr>
          <p:cNvPr id="382996" name="AutoShape 20"/>
          <p:cNvSpPr>
            <a:spLocks noChangeAspect="1" noChangeArrowheads="1"/>
          </p:cNvSpPr>
          <p:nvPr/>
        </p:nvSpPr>
        <p:spPr bwMode="auto">
          <a:xfrm>
            <a:off x="1857375" y="917575"/>
            <a:ext cx="603250" cy="2801938"/>
          </a:xfrm>
          <a:prstGeom prst="roundRect">
            <a:avLst>
              <a:gd name="adj" fmla="val 15509"/>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2997" name="AutoShape 21"/>
          <p:cNvSpPr>
            <a:spLocks noChangeAspect="1" noChangeArrowheads="1"/>
          </p:cNvSpPr>
          <p:nvPr/>
        </p:nvSpPr>
        <p:spPr bwMode="auto">
          <a:xfrm>
            <a:off x="951648" y="1535113"/>
            <a:ext cx="280987" cy="1511300"/>
          </a:xfrm>
          <a:prstGeom prst="roundRect">
            <a:avLst>
              <a:gd name="adj" fmla="val 17431"/>
            </a:avLst>
          </a:prstGeom>
          <a:noFill/>
          <a:ln w="19050">
            <a:solidFill>
              <a:srgbClr val="969696"/>
            </a:solidFill>
            <a:round/>
            <a:headEnd/>
            <a:tailEnd/>
          </a:ln>
          <a:effectLst/>
        </p:spPr>
        <p:txBody>
          <a:bodyPr wrap="none" anchor="ctr">
            <a:prstTxWarp prst="textNoShape">
              <a:avLst/>
            </a:prstTxWarp>
          </a:bodyPr>
          <a:lstStyle/>
          <a:p>
            <a:endParaRPr lang="en-US"/>
          </a:p>
        </p:txBody>
      </p:sp>
      <p:grpSp>
        <p:nvGrpSpPr>
          <p:cNvPr id="4" name="Group 29"/>
          <p:cNvGrpSpPr>
            <a:grpSpLocks/>
          </p:cNvGrpSpPr>
          <p:nvPr/>
        </p:nvGrpSpPr>
        <p:grpSpPr bwMode="auto">
          <a:xfrm>
            <a:off x="322510" y="2030413"/>
            <a:ext cx="212725" cy="590550"/>
            <a:chOff x="250" y="2265"/>
            <a:chExt cx="1323" cy="372"/>
          </a:xfrm>
        </p:grpSpPr>
        <p:sp>
          <p:nvSpPr>
            <p:cNvPr id="383006" name="Line 30"/>
            <p:cNvSpPr>
              <a:spLocks noChangeShapeType="1"/>
            </p:cNvSpPr>
            <p:nvPr/>
          </p:nvSpPr>
          <p:spPr bwMode="auto">
            <a:xfrm flipH="1">
              <a:off x="250" y="2637"/>
              <a:ext cx="1323" cy="0"/>
            </a:xfrm>
            <a:prstGeom prst="line">
              <a:avLst/>
            </a:prstGeom>
            <a:noFill/>
            <a:ln w="12700">
              <a:solidFill>
                <a:schemeClr val="tx1">
                  <a:lumMod val="75000"/>
                  <a:lumOff val="25000"/>
                </a:schemeClr>
              </a:solidFill>
              <a:round/>
              <a:headEnd type="stealth" w="med" len="med"/>
              <a:tailEnd/>
            </a:ln>
            <a:effectLst/>
          </p:spPr>
          <p:txBody>
            <a:bodyPr>
              <a:prstTxWarp prst="textNoShape">
                <a:avLst/>
              </a:prstTxWarp>
              <a:spAutoFit/>
            </a:bodyPr>
            <a:lstStyle/>
            <a:p>
              <a:endParaRPr lang="en-US"/>
            </a:p>
          </p:txBody>
        </p:sp>
        <p:sp>
          <p:nvSpPr>
            <p:cNvPr id="383007" name="Line 31"/>
            <p:cNvSpPr>
              <a:spLocks noChangeShapeType="1"/>
            </p:cNvSpPr>
            <p:nvPr/>
          </p:nvSpPr>
          <p:spPr bwMode="auto">
            <a:xfrm flipH="1">
              <a:off x="250" y="2265"/>
              <a:ext cx="1323" cy="0"/>
            </a:xfrm>
            <a:prstGeom prst="line">
              <a:avLst/>
            </a:prstGeom>
            <a:noFill/>
            <a:ln w="12700">
              <a:solidFill>
                <a:schemeClr val="tx1">
                  <a:lumMod val="75000"/>
                  <a:lumOff val="25000"/>
                </a:schemeClr>
              </a:solidFill>
              <a:round/>
              <a:headEnd type="stealth" w="med" len="med"/>
              <a:tailEnd/>
            </a:ln>
            <a:effectLst/>
          </p:spPr>
          <p:txBody>
            <a:bodyPr>
              <a:prstTxWarp prst="textNoShape">
                <a:avLst/>
              </a:prstTxWarp>
              <a:spAutoFit/>
            </a:bodyPr>
            <a:lstStyle/>
            <a:p>
              <a:endParaRPr lang="en-US"/>
            </a:p>
          </p:txBody>
        </p:sp>
      </p:grpSp>
      <p:grpSp>
        <p:nvGrpSpPr>
          <p:cNvPr id="5" name="Group 41"/>
          <p:cNvGrpSpPr>
            <a:grpSpLocks/>
          </p:cNvGrpSpPr>
          <p:nvPr/>
        </p:nvGrpSpPr>
        <p:grpSpPr bwMode="auto">
          <a:xfrm>
            <a:off x="1233735" y="1708150"/>
            <a:ext cx="111125" cy="1217613"/>
            <a:chOff x="1735" y="1905"/>
            <a:chExt cx="2477" cy="1106"/>
          </a:xfrm>
        </p:grpSpPr>
        <p:sp>
          <p:nvSpPr>
            <p:cNvPr id="383018" name="Line 42"/>
            <p:cNvSpPr>
              <a:spLocks noChangeShapeType="1"/>
            </p:cNvSpPr>
            <p:nvPr/>
          </p:nvSpPr>
          <p:spPr bwMode="auto">
            <a:xfrm>
              <a:off x="1735" y="1905"/>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9" name="Line 43"/>
            <p:cNvSpPr>
              <a:spLocks noChangeShapeType="1"/>
            </p:cNvSpPr>
            <p:nvPr/>
          </p:nvSpPr>
          <p:spPr bwMode="auto">
            <a:xfrm>
              <a:off x="1735" y="2063"/>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0" name="Line 44"/>
            <p:cNvSpPr>
              <a:spLocks noChangeShapeType="1"/>
            </p:cNvSpPr>
            <p:nvPr/>
          </p:nvSpPr>
          <p:spPr bwMode="auto">
            <a:xfrm>
              <a:off x="1735" y="2221"/>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1" name="Line 45"/>
            <p:cNvSpPr>
              <a:spLocks noChangeShapeType="1"/>
            </p:cNvSpPr>
            <p:nvPr/>
          </p:nvSpPr>
          <p:spPr bwMode="auto">
            <a:xfrm>
              <a:off x="1735" y="2537"/>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2" name="Line 46"/>
            <p:cNvSpPr>
              <a:spLocks noChangeShapeType="1"/>
            </p:cNvSpPr>
            <p:nvPr/>
          </p:nvSpPr>
          <p:spPr bwMode="auto">
            <a:xfrm>
              <a:off x="1735" y="2379"/>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3" name="Line 47"/>
            <p:cNvSpPr>
              <a:spLocks noChangeShapeType="1"/>
            </p:cNvSpPr>
            <p:nvPr/>
          </p:nvSpPr>
          <p:spPr bwMode="auto">
            <a:xfrm>
              <a:off x="1735" y="2695"/>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4" name="Line 48"/>
            <p:cNvSpPr>
              <a:spLocks noChangeShapeType="1"/>
            </p:cNvSpPr>
            <p:nvPr/>
          </p:nvSpPr>
          <p:spPr bwMode="auto">
            <a:xfrm>
              <a:off x="1735" y="2853"/>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5" name="Line 49"/>
            <p:cNvSpPr>
              <a:spLocks noChangeShapeType="1"/>
            </p:cNvSpPr>
            <p:nvPr/>
          </p:nvSpPr>
          <p:spPr bwMode="auto">
            <a:xfrm>
              <a:off x="1735" y="3011"/>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grpSp>
      <p:grpSp>
        <p:nvGrpSpPr>
          <p:cNvPr id="6" name="Group 50"/>
          <p:cNvGrpSpPr>
            <a:grpSpLocks/>
          </p:cNvGrpSpPr>
          <p:nvPr/>
        </p:nvGrpSpPr>
        <p:grpSpPr bwMode="auto">
          <a:xfrm>
            <a:off x="1649413" y="1004888"/>
            <a:ext cx="6642100" cy="2633662"/>
            <a:chOff x="1458" y="726"/>
            <a:chExt cx="3876" cy="1659"/>
          </a:xfrm>
        </p:grpSpPr>
        <p:grpSp>
          <p:nvGrpSpPr>
            <p:cNvPr id="7" name="Group 51"/>
            <p:cNvGrpSpPr>
              <a:grpSpLocks/>
            </p:cNvGrpSpPr>
            <p:nvPr/>
          </p:nvGrpSpPr>
          <p:grpSpPr bwMode="auto">
            <a:xfrm>
              <a:off x="1458" y="726"/>
              <a:ext cx="3876" cy="72"/>
              <a:chOff x="1458" y="726"/>
              <a:chExt cx="3876" cy="72"/>
            </a:xfrm>
          </p:grpSpPr>
          <p:sp>
            <p:nvSpPr>
              <p:cNvPr id="383028" name="Line 52"/>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29" name="Rectangle 53"/>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8" name="Group 54"/>
            <p:cNvGrpSpPr>
              <a:grpSpLocks/>
            </p:cNvGrpSpPr>
            <p:nvPr/>
          </p:nvGrpSpPr>
          <p:grpSpPr bwMode="auto">
            <a:xfrm>
              <a:off x="1458" y="858"/>
              <a:ext cx="3876" cy="72"/>
              <a:chOff x="1458" y="726"/>
              <a:chExt cx="3876" cy="72"/>
            </a:xfrm>
          </p:grpSpPr>
          <p:sp>
            <p:nvSpPr>
              <p:cNvPr id="383031" name="Line 55"/>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32" name="Rectangle 56"/>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9" name="Group 57"/>
            <p:cNvGrpSpPr>
              <a:grpSpLocks/>
            </p:cNvGrpSpPr>
            <p:nvPr/>
          </p:nvGrpSpPr>
          <p:grpSpPr bwMode="auto">
            <a:xfrm>
              <a:off x="1458" y="990"/>
              <a:ext cx="3876" cy="72"/>
              <a:chOff x="1458" y="726"/>
              <a:chExt cx="3876" cy="72"/>
            </a:xfrm>
          </p:grpSpPr>
          <p:sp>
            <p:nvSpPr>
              <p:cNvPr id="383034" name="Line 58"/>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35" name="Rectangle 59"/>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0" name="Group 60"/>
            <p:cNvGrpSpPr>
              <a:grpSpLocks/>
            </p:cNvGrpSpPr>
            <p:nvPr/>
          </p:nvGrpSpPr>
          <p:grpSpPr bwMode="auto">
            <a:xfrm>
              <a:off x="1458" y="1122"/>
              <a:ext cx="3876" cy="72"/>
              <a:chOff x="1458" y="726"/>
              <a:chExt cx="3876" cy="72"/>
            </a:xfrm>
          </p:grpSpPr>
          <p:sp>
            <p:nvSpPr>
              <p:cNvPr id="383037" name="Line 61"/>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38" name="Rectangle 62"/>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1" name="Group 63"/>
            <p:cNvGrpSpPr>
              <a:grpSpLocks/>
            </p:cNvGrpSpPr>
            <p:nvPr/>
          </p:nvGrpSpPr>
          <p:grpSpPr bwMode="auto">
            <a:xfrm>
              <a:off x="1458" y="1255"/>
              <a:ext cx="3876" cy="72"/>
              <a:chOff x="1458" y="726"/>
              <a:chExt cx="3876" cy="72"/>
            </a:xfrm>
          </p:grpSpPr>
          <p:sp>
            <p:nvSpPr>
              <p:cNvPr id="383040" name="Line 64"/>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41" name="Rectangle 65"/>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2" name="Group 66"/>
            <p:cNvGrpSpPr>
              <a:grpSpLocks/>
            </p:cNvGrpSpPr>
            <p:nvPr/>
          </p:nvGrpSpPr>
          <p:grpSpPr bwMode="auto">
            <a:xfrm>
              <a:off x="1458" y="1387"/>
              <a:ext cx="3876" cy="72"/>
              <a:chOff x="1458" y="726"/>
              <a:chExt cx="3876" cy="72"/>
            </a:xfrm>
          </p:grpSpPr>
          <p:sp>
            <p:nvSpPr>
              <p:cNvPr id="383043" name="Line 67"/>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44" name="Rectangle 68"/>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3" name="Group 69"/>
            <p:cNvGrpSpPr>
              <a:grpSpLocks/>
            </p:cNvGrpSpPr>
            <p:nvPr/>
          </p:nvGrpSpPr>
          <p:grpSpPr bwMode="auto">
            <a:xfrm>
              <a:off x="1458" y="1519"/>
              <a:ext cx="3876" cy="72"/>
              <a:chOff x="1458" y="726"/>
              <a:chExt cx="3876" cy="72"/>
            </a:xfrm>
          </p:grpSpPr>
          <p:sp>
            <p:nvSpPr>
              <p:cNvPr id="383046" name="Line 70"/>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47" name="Rectangle 71"/>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4" name="Group 72"/>
            <p:cNvGrpSpPr>
              <a:grpSpLocks/>
            </p:cNvGrpSpPr>
            <p:nvPr/>
          </p:nvGrpSpPr>
          <p:grpSpPr bwMode="auto">
            <a:xfrm>
              <a:off x="1458" y="1651"/>
              <a:ext cx="3876" cy="72"/>
              <a:chOff x="1458" y="726"/>
              <a:chExt cx="3876" cy="72"/>
            </a:xfrm>
          </p:grpSpPr>
          <p:sp>
            <p:nvSpPr>
              <p:cNvPr id="383049" name="Line 73"/>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50" name="Rectangle 74"/>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5" name="Group 75"/>
            <p:cNvGrpSpPr>
              <a:grpSpLocks/>
            </p:cNvGrpSpPr>
            <p:nvPr/>
          </p:nvGrpSpPr>
          <p:grpSpPr bwMode="auto">
            <a:xfrm>
              <a:off x="1458" y="1784"/>
              <a:ext cx="3876" cy="72"/>
              <a:chOff x="1458" y="726"/>
              <a:chExt cx="3876" cy="72"/>
            </a:xfrm>
          </p:grpSpPr>
          <p:sp>
            <p:nvSpPr>
              <p:cNvPr id="383052" name="Line 76"/>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53" name="Rectangle 77"/>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6" name="Group 78"/>
            <p:cNvGrpSpPr>
              <a:grpSpLocks/>
            </p:cNvGrpSpPr>
            <p:nvPr/>
          </p:nvGrpSpPr>
          <p:grpSpPr bwMode="auto">
            <a:xfrm>
              <a:off x="1458" y="1916"/>
              <a:ext cx="3876" cy="72"/>
              <a:chOff x="1458" y="726"/>
              <a:chExt cx="3876" cy="72"/>
            </a:xfrm>
          </p:grpSpPr>
          <p:sp>
            <p:nvSpPr>
              <p:cNvPr id="383055" name="Line 79"/>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56" name="Rectangle 80"/>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7" name="Group 81"/>
            <p:cNvGrpSpPr>
              <a:grpSpLocks/>
            </p:cNvGrpSpPr>
            <p:nvPr/>
          </p:nvGrpSpPr>
          <p:grpSpPr bwMode="auto">
            <a:xfrm>
              <a:off x="1458" y="2048"/>
              <a:ext cx="3876" cy="72"/>
              <a:chOff x="1458" y="726"/>
              <a:chExt cx="3876" cy="72"/>
            </a:xfrm>
          </p:grpSpPr>
          <p:sp>
            <p:nvSpPr>
              <p:cNvPr id="383058" name="Line 82"/>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59" name="Rectangle 83"/>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8" name="Group 84"/>
            <p:cNvGrpSpPr>
              <a:grpSpLocks/>
            </p:cNvGrpSpPr>
            <p:nvPr/>
          </p:nvGrpSpPr>
          <p:grpSpPr bwMode="auto">
            <a:xfrm>
              <a:off x="1458" y="2180"/>
              <a:ext cx="3876" cy="72"/>
              <a:chOff x="1458" y="726"/>
              <a:chExt cx="3876" cy="72"/>
            </a:xfrm>
          </p:grpSpPr>
          <p:sp>
            <p:nvSpPr>
              <p:cNvPr id="383061" name="Line 85"/>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62" name="Rectangle 86"/>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nvGrpSpPr>
            <p:cNvPr id="19" name="Group 87"/>
            <p:cNvGrpSpPr>
              <a:grpSpLocks/>
            </p:cNvGrpSpPr>
            <p:nvPr/>
          </p:nvGrpSpPr>
          <p:grpSpPr bwMode="auto">
            <a:xfrm>
              <a:off x="1458" y="2313"/>
              <a:ext cx="3876" cy="72"/>
              <a:chOff x="1458" y="726"/>
              <a:chExt cx="3876" cy="72"/>
            </a:xfrm>
          </p:grpSpPr>
          <p:sp>
            <p:nvSpPr>
              <p:cNvPr id="383064" name="Line 88"/>
              <p:cNvSpPr>
                <a:spLocks noChangeShapeType="1"/>
              </p:cNvSpPr>
              <p:nvPr/>
            </p:nvSpPr>
            <p:spPr bwMode="auto">
              <a:xfrm>
                <a:off x="1458" y="762"/>
                <a:ext cx="101"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65" name="Rectangle 89"/>
              <p:cNvSpPr>
                <a:spLocks noChangeArrowheads="1"/>
              </p:cNvSpPr>
              <p:nvPr/>
            </p:nvSpPr>
            <p:spPr bwMode="auto">
              <a:xfrm>
                <a:off x="1557" y="726"/>
                <a:ext cx="3777" cy="72"/>
              </a:xfrm>
              <a:prstGeom prst="rect">
                <a:avLst/>
              </a:prstGeom>
              <a:solidFill>
                <a:srgbClr val="FFFFFF">
                  <a:alpha val="20000"/>
                </a:srgbClr>
              </a:solidFill>
              <a:ln w="9525">
                <a:solidFill>
                  <a:srgbClr val="969696"/>
                </a:solidFill>
                <a:miter lim="800000"/>
                <a:headEnd/>
                <a:tailEnd/>
              </a:ln>
              <a:effectLst/>
            </p:spPr>
            <p:txBody>
              <a:bodyPr wrap="none" lIns="0" tIns="0" rIns="0" bIns="0" anchor="ctr" anchorCtr="1">
                <a:prstTxWarp prst="textNoShape">
                  <a:avLst/>
                </a:prstTxWarp>
              </a:bodyPr>
              <a:lstStyle/>
              <a:p>
                <a:pPr marL="444500" indent="-431800" algn="r" eaLnBrk="0" fontAlgn="b" hangingPunct="0"/>
                <a:endParaRPr lang="en-GB" sz="1000" b="1">
                  <a:solidFill>
                    <a:srgbClr val="FFFFFF"/>
                  </a:solidFill>
                  <a:effectLst>
                    <a:outerShdw blurRad="38100" dist="38100" dir="2700000" algn="tl">
                      <a:srgbClr val="DDDDDD"/>
                    </a:outerShdw>
                  </a:effectLst>
                  <a:latin typeface="Arial" charset="0"/>
                </a:endParaRPr>
              </a:p>
            </p:txBody>
          </p:sp>
        </p:grpSp>
      </p:grpSp>
      <p:sp>
        <p:nvSpPr>
          <p:cNvPr id="383066" name="Oval 90"/>
          <p:cNvSpPr>
            <a:spLocks noChangeArrowheads="1"/>
          </p:cNvSpPr>
          <p:nvPr/>
        </p:nvSpPr>
        <p:spPr bwMode="auto">
          <a:xfrm>
            <a:off x="2163763" y="226853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67" name="Oval 91"/>
          <p:cNvSpPr>
            <a:spLocks noChangeArrowheads="1"/>
          </p:cNvSpPr>
          <p:nvPr/>
        </p:nvSpPr>
        <p:spPr bwMode="auto">
          <a:xfrm>
            <a:off x="1982788" y="31099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68" name="Oval 92"/>
          <p:cNvSpPr>
            <a:spLocks noChangeArrowheads="1"/>
          </p:cNvSpPr>
          <p:nvPr/>
        </p:nvSpPr>
        <p:spPr bwMode="auto">
          <a:xfrm>
            <a:off x="1973263" y="24780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69" name="Oval 93"/>
          <p:cNvSpPr>
            <a:spLocks noChangeArrowheads="1"/>
          </p:cNvSpPr>
          <p:nvPr/>
        </p:nvSpPr>
        <p:spPr bwMode="auto">
          <a:xfrm>
            <a:off x="3036888" y="226853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70" name="Oval 94"/>
          <p:cNvSpPr>
            <a:spLocks noChangeArrowheads="1"/>
          </p:cNvSpPr>
          <p:nvPr/>
        </p:nvSpPr>
        <p:spPr bwMode="auto">
          <a:xfrm>
            <a:off x="2027238" y="26908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71" name="Oval 95"/>
          <p:cNvSpPr>
            <a:spLocks noChangeArrowheads="1"/>
          </p:cNvSpPr>
          <p:nvPr/>
        </p:nvSpPr>
        <p:spPr bwMode="auto">
          <a:xfrm>
            <a:off x="1811338" y="35321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72" name="Oval 96"/>
          <p:cNvSpPr>
            <a:spLocks noChangeArrowheads="1"/>
          </p:cNvSpPr>
          <p:nvPr/>
        </p:nvSpPr>
        <p:spPr bwMode="auto">
          <a:xfrm>
            <a:off x="2776538" y="24780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73" name="AutoShape 97"/>
          <p:cNvSpPr>
            <a:spLocks noChangeAspect="1" noChangeArrowheads="1"/>
          </p:cNvSpPr>
          <p:nvPr/>
        </p:nvSpPr>
        <p:spPr bwMode="auto">
          <a:xfrm>
            <a:off x="3930650" y="917575"/>
            <a:ext cx="330200" cy="2801938"/>
          </a:xfrm>
          <a:prstGeom prst="roundRect">
            <a:avLst>
              <a:gd name="adj" fmla="val 15509"/>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3074" name="AutoShape 98"/>
          <p:cNvSpPr>
            <a:spLocks noChangeAspect="1" noChangeArrowheads="1"/>
          </p:cNvSpPr>
          <p:nvPr/>
        </p:nvSpPr>
        <p:spPr bwMode="auto">
          <a:xfrm>
            <a:off x="4329113" y="917575"/>
            <a:ext cx="458787" cy="2801938"/>
          </a:xfrm>
          <a:prstGeom prst="roundRect">
            <a:avLst>
              <a:gd name="adj" fmla="val 15509"/>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3075" name="AutoShape 99"/>
          <p:cNvSpPr>
            <a:spLocks noChangeAspect="1" noChangeArrowheads="1"/>
          </p:cNvSpPr>
          <p:nvPr/>
        </p:nvSpPr>
        <p:spPr bwMode="auto">
          <a:xfrm>
            <a:off x="4865688" y="917575"/>
            <a:ext cx="1244600" cy="2801938"/>
          </a:xfrm>
          <a:prstGeom prst="roundRect">
            <a:avLst>
              <a:gd name="adj" fmla="val 8162"/>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3076" name="AutoShape 100"/>
          <p:cNvSpPr>
            <a:spLocks noChangeAspect="1" noChangeArrowheads="1"/>
          </p:cNvSpPr>
          <p:nvPr/>
        </p:nvSpPr>
        <p:spPr bwMode="auto">
          <a:xfrm>
            <a:off x="6188075" y="917575"/>
            <a:ext cx="381000" cy="2801938"/>
          </a:xfrm>
          <a:prstGeom prst="roundRect">
            <a:avLst>
              <a:gd name="adj" fmla="val 8162"/>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3077" name="AutoShape 101"/>
          <p:cNvSpPr>
            <a:spLocks noChangeAspect="1" noChangeArrowheads="1"/>
          </p:cNvSpPr>
          <p:nvPr/>
        </p:nvSpPr>
        <p:spPr bwMode="auto">
          <a:xfrm>
            <a:off x="6630988" y="917575"/>
            <a:ext cx="668337" cy="2801938"/>
          </a:xfrm>
          <a:prstGeom prst="roundRect">
            <a:avLst>
              <a:gd name="adj" fmla="val 15509"/>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3078" name="AutoShape 102"/>
          <p:cNvSpPr>
            <a:spLocks noChangeAspect="1" noChangeArrowheads="1"/>
          </p:cNvSpPr>
          <p:nvPr/>
        </p:nvSpPr>
        <p:spPr bwMode="auto">
          <a:xfrm>
            <a:off x="7369175" y="917575"/>
            <a:ext cx="850900" cy="2801938"/>
          </a:xfrm>
          <a:prstGeom prst="roundRect">
            <a:avLst>
              <a:gd name="adj" fmla="val 15509"/>
            </a:avLst>
          </a:prstGeom>
          <a:noFill/>
          <a:ln w="9525">
            <a:solidFill>
              <a:srgbClr val="C0C0C0"/>
            </a:solidFill>
            <a:round/>
            <a:headEnd/>
            <a:tailEnd/>
          </a:ln>
          <a:effectLst/>
        </p:spPr>
        <p:txBody>
          <a:bodyPr wrap="none" anchor="ctr">
            <a:prstTxWarp prst="textNoShape">
              <a:avLst/>
            </a:prstTxWarp>
          </a:bodyPr>
          <a:lstStyle/>
          <a:p>
            <a:endParaRPr lang="en-US"/>
          </a:p>
        </p:txBody>
      </p:sp>
      <p:sp>
        <p:nvSpPr>
          <p:cNvPr id="383079" name="Oval 103"/>
          <p:cNvSpPr>
            <a:spLocks noChangeArrowheads="1"/>
          </p:cNvSpPr>
          <p:nvPr/>
        </p:nvSpPr>
        <p:spPr bwMode="auto">
          <a:xfrm>
            <a:off x="2092325" y="18526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80" name="Oval 104"/>
          <p:cNvSpPr>
            <a:spLocks noChangeArrowheads="1"/>
          </p:cNvSpPr>
          <p:nvPr/>
        </p:nvSpPr>
        <p:spPr bwMode="auto">
          <a:xfrm>
            <a:off x="2065338" y="12207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81" name="Oval 105"/>
          <p:cNvSpPr>
            <a:spLocks noChangeArrowheads="1"/>
          </p:cNvSpPr>
          <p:nvPr/>
        </p:nvSpPr>
        <p:spPr bwMode="auto">
          <a:xfrm>
            <a:off x="1995488" y="1014413"/>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82" name="Oval 106"/>
          <p:cNvSpPr>
            <a:spLocks noChangeArrowheads="1"/>
          </p:cNvSpPr>
          <p:nvPr/>
        </p:nvSpPr>
        <p:spPr bwMode="auto">
          <a:xfrm>
            <a:off x="3289300" y="18526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83" name="Oval 107"/>
          <p:cNvSpPr>
            <a:spLocks noChangeArrowheads="1"/>
          </p:cNvSpPr>
          <p:nvPr/>
        </p:nvSpPr>
        <p:spPr bwMode="auto">
          <a:xfrm>
            <a:off x="2571750" y="143033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84" name="Oval 108"/>
          <p:cNvSpPr>
            <a:spLocks noChangeArrowheads="1"/>
          </p:cNvSpPr>
          <p:nvPr/>
        </p:nvSpPr>
        <p:spPr bwMode="auto">
          <a:xfrm>
            <a:off x="3068638" y="12207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85" name="Oval 109"/>
          <p:cNvSpPr>
            <a:spLocks noChangeArrowheads="1"/>
          </p:cNvSpPr>
          <p:nvPr/>
        </p:nvSpPr>
        <p:spPr bwMode="auto">
          <a:xfrm>
            <a:off x="2843213" y="16398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86" name="Oval 110"/>
          <p:cNvSpPr>
            <a:spLocks noChangeArrowheads="1"/>
          </p:cNvSpPr>
          <p:nvPr/>
        </p:nvSpPr>
        <p:spPr bwMode="auto">
          <a:xfrm>
            <a:off x="3157538" y="2898775"/>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87" name="Oval 111"/>
          <p:cNvSpPr>
            <a:spLocks noChangeArrowheads="1"/>
          </p:cNvSpPr>
          <p:nvPr/>
        </p:nvSpPr>
        <p:spPr bwMode="auto">
          <a:xfrm>
            <a:off x="3981450" y="20589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88" name="Oval 112"/>
          <p:cNvSpPr>
            <a:spLocks noChangeArrowheads="1"/>
          </p:cNvSpPr>
          <p:nvPr/>
        </p:nvSpPr>
        <p:spPr bwMode="auto">
          <a:xfrm>
            <a:off x="3946525" y="2898775"/>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89" name="Oval 113"/>
          <p:cNvSpPr>
            <a:spLocks noChangeArrowheads="1"/>
          </p:cNvSpPr>
          <p:nvPr/>
        </p:nvSpPr>
        <p:spPr bwMode="auto">
          <a:xfrm>
            <a:off x="4024313" y="143033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0" name="Oval 114"/>
          <p:cNvSpPr>
            <a:spLocks noChangeArrowheads="1"/>
          </p:cNvSpPr>
          <p:nvPr/>
        </p:nvSpPr>
        <p:spPr bwMode="auto">
          <a:xfrm>
            <a:off x="2733675" y="35321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1" name="Oval 115"/>
          <p:cNvSpPr>
            <a:spLocks noChangeArrowheads="1"/>
          </p:cNvSpPr>
          <p:nvPr/>
        </p:nvSpPr>
        <p:spPr bwMode="auto">
          <a:xfrm>
            <a:off x="4278313" y="12207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2" name="Oval 116"/>
          <p:cNvSpPr>
            <a:spLocks noChangeArrowheads="1"/>
          </p:cNvSpPr>
          <p:nvPr/>
        </p:nvSpPr>
        <p:spPr bwMode="auto">
          <a:xfrm>
            <a:off x="5018088" y="10144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3" name="Oval 117"/>
          <p:cNvSpPr>
            <a:spLocks noChangeArrowheads="1"/>
          </p:cNvSpPr>
          <p:nvPr/>
        </p:nvSpPr>
        <p:spPr bwMode="auto">
          <a:xfrm>
            <a:off x="4481513" y="16398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94" name="Oval 118"/>
          <p:cNvSpPr>
            <a:spLocks noChangeArrowheads="1"/>
          </p:cNvSpPr>
          <p:nvPr/>
        </p:nvSpPr>
        <p:spPr bwMode="auto">
          <a:xfrm>
            <a:off x="4068763" y="226853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95" name="Oval 119"/>
          <p:cNvSpPr>
            <a:spLocks noChangeArrowheads="1"/>
          </p:cNvSpPr>
          <p:nvPr/>
        </p:nvSpPr>
        <p:spPr bwMode="auto">
          <a:xfrm>
            <a:off x="4570413" y="31099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6" name="Oval 120"/>
          <p:cNvSpPr>
            <a:spLocks noChangeArrowheads="1"/>
          </p:cNvSpPr>
          <p:nvPr/>
        </p:nvSpPr>
        <p:spPr bwMode="auto">
          <a:xfrm>
            <a:off x="5354638" y="26908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7" name="Oval 121"/>
          <p:cNvSpPr>
            <a:spLocks noChangeArrowheads="1"/>
          </p:cNvSpPr>
          <p:nvPr/>
        </p:nvSpPr>
        <p:spPr bwMode="auto">
          <a:xfrm>
            <a:off x="5056188" y="3109913"/>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098" name="Oval 122"/>
          <p:cNvSpPr>
            <a:spLocks noChangeArrowheads="1"/>
          </p:cNvSpPr>
          <p:nvPr/>
        </p:nvSpPr>
        <p:spPr bwMode="auto">
          <a:xfrm>
            <a:off x="5672138" y="20589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099" name="Oval 123"/>
          <p:cNvSpPr>
            <a:spLocks noChangeArrowheads="1"/>
          </p:cNvSpPr>
          <p:nvPr/>
        </p:nvSpPr>
        <p:spPr bwMode="auto">
          <a:xfrm>
            <a:off x="5735638" y="12207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00" name="Oval 124"/>
          <p:cNvSpPr>
            <a:spLocks noChangeArrowheads="1"/>
          </p:cNvSpPr>
          <p:nvPr/>
        </p:nvSpPr>
        <p:spPr bwMode="auto">
          <a:xfrm>
            <a:off x="6335713" y="20589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01" name="Oval 125"/>
          <p:cNvSpPr>
            <a:spLocks noChangeArrowheads="1"/>
          </p:cNvSpPr>
          <p:nvPr/>
        </p:nvSpPr>
        <p:spPr bwMode="auto">
          <a:xfrm>
            <a:off x="6827838" y="20589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02" name="Oval 126"/>
          <p:cNvSpPr>
            <a:spLocks noChangeArrowheads="1"/>
          </p:cNvSpPr>
          <p:nvPr/>
        </p:nvSpPr>
        <p:spPr bwMode="auto">
          <a:xfrm>
            <a:off x="6291263" y="24780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03" name="Oval 127"/>
          <p:cNvSpPr>
            <a:spLocks noChangeArrowheads="1"/>
          </p:cNvSpPr>
          <p:nvPr/>
        </p:nvSpPr>
        <p:spPr bwMode="auto">
          <a:xfrm>
            <a:off x="6297613" y="26908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04" name="Oval 128"/>
          <p:cNvSpPr>
            <a:spLocks noChangeArrowheads="1"/>
          </p:cNvSpPr>
          <p:nvPr/>
        </p:nvSpPr>
        <p:spPr bwMode="auto">
          <a:xfrm>
            <a:off x="6780213" y="2898775"/>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05" name="Oval 129"/>
          <p:cNvSpPr>
            <a:spLocks noChangeArrowheads="1"/>
          </p:cNvSpPr>
          <p:nvPr/>
        </p:nvSpPr>
        <p:spPr bwMode="auto">
          <a:xfrm>
            <a:off x="7148513" y="3109913"/>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06" name="Oval 130"/>
          <p:cNvSpPr>
            <a:spLocks noChangeArrowheads="1"/>
          </p:cNvSpPr>
          <p:nvPr/>
        </p:nvSpPr>
        <p:spPr bwMode="auto">
          <a:xfrm>
            <a:off x="7516813" y="33162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07" name="Oval 131"/>
          <p:cNvSpPr>
            <a:spLocks noChangeArrowheads="1"/>
          </p:cNvSpPr>
          <p:nvPr/>
        </p:nvSpPr>
        <p:spPr bwMode="auto">
          <a:xfrm>
            <a:off x="7885113" y="35321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08" name="Oval 132"/>
          <p:cNvSpPr>
            <a:spLocks noChangeArrowheads="1"/>
          </p:cNvSpPr>
          <p:nvPr/>
        </p:nvSpPr>
        <p:spPr bwMode="auto">
          <a:xfrm>
            <a:off x="7910513" y="20589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09" name="Oval 133"/>
          <p:cNvSpPr>
            <a:spLocks noChangeArrowheads="1"/>
          </p:cNvSpPr>
          <p:nvPr/>
        </p:nvSpPr>
        <p:spPr bwMode="auto">
          <a:xfrm>
            <a:off x="7602538" y="143033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10" name="Oval 134"/>
          <p:cNvSpPr>
            <a:spLocks noChangeArrowheads="1"/>
          </p:cNvSpPr>
          <p:nvPr/>
        </p:nvSpPr>
        <p:spPr bwMode="auto">
          <a:xfrm>
            <a:off x="7446963" y="12207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11" name="Oval 135"/>
          <p:cNvSpPr>
            <a:spLocks noChangeArrowheads="1"/>
          </p:cNvSpPr>
          <p:nvPr/>
        </p:nvSpPr>
        <p:spPr bwMode="auto">
          <a:xfrm>
            <a:off x="7034213" y="143033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12" name="Oval 136"/>
          <p:cNvSpPr>
            <a:spLocks noChangeArrowheads="1"/>
          </p:cNvSpPr>
          <p:nvPr/>
        </p:nvSpPr>
        <p:spPr bwMode="auto">
          <a:xfrm>
            <a:off x="5211763" y="16398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13" name="Oval 137"/>
          <p:cNvSpPr>
            <a:spLocks noChangeArrowheads="1"/>
          </p:cNvSpPr>
          <p:nvPr/>
        </p:nvSpPr>
        <p:spPr bwMode="auto">
          <a:xfrm>
            <a:off x="7761288" y="2690813"/>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14" name="Oval 138"/>
          <p:cNvSpPr>
            <a:spLocks noChangeArrowheads="1"/>
          </p:cNvSpPr>
          <p:nvPr/>
        </p:nvSpPr>
        <p:spPr bwMode="auto">
          <a:xfrm>
            <a:off x="7958138" y="16398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15" name="Oval 139"/>
          <p:cNvSpPr>
            <a:spLocks noChangeArrowheads="1"/>
          </p:cNvSpPr>
          <p:nvPr/>
        </p:nvSpPr>
        <p:spPr bwMode="auto">
          <a:xfrm>
            <a:off x="7872413" y="1014413"/>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16" name="Oval 140"/>
          <p:cNvSpPr>
            <a:spLocks noChangeArrowheads="1"/>
          </p:cNvSpPr>
          <p:nvPr/>
        </p:nvSpPr>
        <p:spPr bwMode="auto">
          <a:xfrm>
            <a:off x="6323013" y="3532188"/>
            <a:ext cx="101600" cy="101600"/>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17" name="Oval 141"/>
          <p:cNvSpPr>
            <a:spLocks noChangeArrowheads="1"/>
          </p:cNvSpPr>
          <p:nvPr/>
        </p:nvSpPr>
        <p:spPr bwMode="auto">
          <a:xfrm>
            <a:off x="6938963" y="1220788"/>
            <a:ext cx="101600" cy="101600"/>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19" name="Line 143"/>
          <p:cNvSpPr>
            <a:spLocks noChangeShapeType="1"/>
          </p:cNvSpPr>
          <p:nvPr/>
        </p:nvSpPr>
        <p:spPr bwMode="auto">
          <a:xfrm>
            <a:off x="8269288" y="4195763"/>
            <a:ext cx="0" cy="1454150"/>
          </a:xfrm>
          <a:prstGeom prst="line">
            <a:avLst/>
          </a:prstGeom>
          <a:noFill/>
          <a:ln w="57150" cap="rnd">
            <a:solidFill>
              <a:srgbClr val="FF0000"/>
            </a:solidFill>
            <a:round/>
            <a:headEnd/>
            <a:tailEnd/>
          </a:ln>
          <a:effectLst>
            <a:outerShdw blurRad="63500" dist="29783" dir="6914402" algn="ctr" rotWithShape="0">
              <a:srgbClr val="000000">
                <a:alpha val="74998"/>
              </a:srgbClr>
            </a:outerShdw>
          </a:effectLst>
        </p:spPr>
        <p:txBody>
          <a:bodyPr>
            <a:prstTxWarp prst="textNoShape">
              <a:avLst/>
            </a:prstTxWarp>
            <a:spAutoFit/>
          </a:bodyPr>
          <a:lstStyle/>
          <a:p>
            <a:endParaRPr lang="en-US"/>
          </a:p>
        </p:txBody>
      </p:sp>
      <p:sp>
        <p:nvSpPr>
          <p:cNvPr id="383122" name="Line 146"/>
          <p:cNvSpPr>
            <a:spLocks noChangeShapeType="1"/>
          </p:cNvSpPr>
          <p:nvPr/>
        </p:nvSpPr>
        <p:spPr bwMode="auto">
          <a:xfrm flipH="1" flipV="1">
            <a:off x="7351713" y="4229100"/>
            <a:ext cx="920750" cy="1412875"/>
          </a:xfrm>
          <a:prstGeom prst="line">
            <a:avLst/>
          </a:prstGeom>
          <a:noFill/>
          <a:ln w="57150" cap="rnd">
            <a:solidFill>
              <a:srgbClr val="FF0000"/>
            </a:solidFill>
            <a:round/>
            <a:headEnd/>
            <a:tailEnd/>
          </a:ln>
          <a:effectLst>
            <a:outerShdw blurRad="63500" dist="29783" dir="6914402" algn="ctr" rotWithShape="0">
              <a:srgbClr val="000000">
                <a:alpha val="74998"/>
              </a:srgbClr>
            </a:outerShdw>
          </a:effectLst>
        </p:spPr>
        <p:txBody>
          <a:bodyPr>
            <a:prstTxWarp prst="textNoShape">
              <a:avLst/>
            </a:prstTxWarp>
            <a:spAutoFit/>
          </a:bodyPr>
          <a:lstStyle/>
          <a:p>
            <a:endParaRPr lang="en-US"/>
          </a:p>
        </p:txBody>
      </p:sp>
      <p:sp>
        <p:nvSpPr>
          <p:cNvPr id="383125" name="Line 149"/>
          <p:cNvSpPr>
            <a:spLocks noChangeShapeType="1"/>
          </p:cNvSpPr>
          <p:nvPr/>
        </p:nvSpPr>
        <p:spPr bwMode="auto">
          <a:xfrm>
            <a:off x="7345363" y="4203700"/>
            <a:ext cx="0" cy="1196975"/>
          </a:xfrm>
          <a:prstGeom prst="line">
            <a:avLst/>
          </a:prstGeom>
          <a:noFill/>
          <a:ln w="57150" cap="rnd">
            <a:solidFill>
              <a:srgbClr val="FF0000"/>
            </a:solidFill>
            <a:round/>
            <a:headEnd/>
            <a:tailEnd/>
          </a:ln>
          <a:effectLst>
            <a:outerShdw blurRad="63500" dist="29783" dir="6914402" algn="ctr" rotWithShape="0">
              <a:srgbClr val="000000">
                <a:alpha val="74998"/>
              </a:srgbClr>
            </a:outerShdw>
          </a:effectLst>
        </p:spPr>
        <p:txBody>
          <a:bodyPr>
            <a:prstTxWarp prst="textNoShape">
              <a:avLst/>
            </a:prstTxWarp>
            <a:spAutoFit/>
          </a:bodyPr>
          <a:lstStyle/>
          <a:p>
            <a:endParaRPr lang="en-US"/>
          </a:p>
        </p:txBody>
      </p:sp>
      <p:sp>
        <p:nvSpPr>
          <p:cNvPr id="383128" name="Freeform 152"/>
          <p:cNvSpPr>
            <a:spLocks/>
          </p:cNvSpPr>
          <p:nvPr/>
        </p:nvSpPr>
        <p:spPr bwMode="auto">
          <a:xfrm>
            <a:off x="1828800" y="4208463"/>
            <a:ext cx="5510213" cy="1490662"/>
          </a:xfrm>
          <a:custGeom>
            <a:avLst/>
            <a:gdLst/>
            <a:ahLst/>
            <a:cxnLst>
              <a:cxn ang="0">
                <a:pos x="3471" y="748"/>
              </a:cxn>
              <a:cxn ang="0">
                <a:pos x="2991" y="0"/>
              </a:cxn>
              <a:cxn ang="0">
                <a:pos x="2991" y="583"/>
              </a:cxn>
              <a:cxn ang="0">
                <a:pos x="2718" y="130"/>
              </a:cxn>
              <a:cxn ang="0">
                <a:pos x="2724" y="931"/>
              </a:cxn>
              <a:cxn ang="0">
                <a:pos x="2112" y="7"/>
              </a:cxn>
              <a:cxn ang="0">
                <a:pos x="1896" y="7"/>
              </a:cxn>
              <a:cxn ang="0">
                <a:pos x="1890" y="409"/>
              </a:cxn>
              <a:cxn ang="0">
                <a:pos x="1646" y="0"/>
              </a:cxn>
              <a:cxn ang="0">
                <a:pos x="1542" y="1"/>
              </a:cxn>
              <a:cxn ang="0">
                <a:pos x="1542" y="541"/>
              </a:cxn>
              <a:cxn ang="0">
                <a:pos x="1296" y="151"/>
              </a:cxn>
              <a:cxn ang="0">
                <a:pos x="1290" y="925"/>
              </a:cxn>
              <a:cxn ang="0">
                <a:pos x="690" y="1"/>
              </a:cxn>
              <a:cxn ang="0">
                <a:pos x="420" y="1"/>
              </a:cxn>
              <a:cxn ang="0">
                <a:pos x="415" y="939"/>
              </a:cxn>
              <a:cxn ang="0">
                <a:pos x="0" y="265"/>
              </a:cxn>
            </a:cxnLst>
            <a:rect l="0" t="0" r="r" b="b"/>
            <a:pathLst>
              <a:path w="3471" h="939">
                <a:moveTo>
                  <a:pt x="3471" y="748"/>
                </a:moveTo>
                <a:lnTo>
                  <a:pt x="2991" y="0"/>
                </a:lnTo>
                <a:lnTo>
                  <a:pt x="2991" y="583"/>
                </a:lnTo>
                <a:lnTo>
                  <a:pt x="2718" y="130"/>
                </a:lnTo>
                <a:lnTo>
                  <a:pt x="2724" y="931"/>
                </a:lnTo>
                <a:lnTo>
                  <a:pt x="2112" y="7"/>
                </a:lnTo>
                <a:lnTo>
                  <a:pt x="1896" y="7"/>
                </a:lnTo>
                <a:lnTo>
                  <a:pt x="1890" y="409"/>
                </a:lnTo>
                <a:lnTo>
                  <a:pt x="1646" y="0"/>
                </a:lnTo>
                <a:lnTo>
                  <a:pt x="1542" y="1"/>
                </a:lnTo>
                <a:lnTo>
                  <a:pt x="1542" y="541"/>
                </a:lnTo>
                <a:lnTo>
                  <a:pt x="1296" y="151"/>
                </a:lnTo>
                <a:lnTo>
                  <a:pt x="1290" y="925"/>
                </a:lnTo>
                <a:lnTo>
                  <a:pt x="690" y="1"/>
                </a:lnTo>
                <a:lnTo>
                  <a:pt x="420" y="1"/>
                </a:lnTo>
                <a:lnTo>
                  <a:pt x="415" y="939"/>
                </a:lnTo>
                <a:lnTo>
                  <a:pt x="0" y="265"/>
                </a:lnTo>
              </a:path>
            </a:pathLst>
          </a:custGeom>
          <a:noFill/>
          <a:ln w="57150" cap="rnd" cmpd="sng">
            <a:solidFill>
              <a:srgbClr val="FF0000"/>
            </a:solidFill>
            <a:prstDash val="solid"/>
            <a:round/>
            <a:headEnd/>
            <a:tailEnd/>
          </a:ln>
          <a:effectLst>
            <a:outerShdw blurRad="63500" dist="28398" dir="6993903" algn="ctr" rotWithShape="0">
              <a:srgbClr val="000000"/>
            </a:outerShdw>
          </a:effectLst>
        </p:spPr>
        <p:txBody>
          <a:bodyPr>
            <a:prstTxWarp prst="textNoShape">
              <a:avLst/>
            </a:prstTxWarp>
            <a:spAutoFit/>
          </a:bodyPr>
          <a:lstStyle/>
          <a:p>
            <a:endParaRPr lang="en-US"/>
          </a:p>
        </p:txBody>
      </p:sp>
      <p:grpSp>
        <p:nvGrpSpPr>
          <p:cNvPr id="20" name="Group 175"/>
          <p:cNvGrpSpPr>
            <a:grpSpLocks/>
          </p:cNvGrpSpPr>
          <p:nvPr/>
        </p:nvGrpSpPr>
        <p:grpSpPr bwMode="auto">
          <a:xfrm>
            <a:off x="1978025" y="1012825"/>
            <a:ext cx="5772150" cy="2617788"/>
            <a:chOff x="1126" y="638"/>
            <a:chExt cx="3636" cy="1649"/>
          </a:xfrm>
        </p:grpSpPr>
        <p:sp>
          <p:nvSpPr>
            <p:cNvPr id="383136" name="Oval 160"/>
            <p:cNvSpPr>
              <a:spLocks noChangeArrowheads="1"/>
            </p:cNvSpPr>
            <p:nvPr/>
          </p:nvSpPr>
          <p:spPr bwMode="auto">
            <a:xfrm>
              <a:off x="3185" y="771"/>
              <a:ext cx="64" cy="64"/>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37" name="Oval 161"/>
            <p:cNvSpPr>
              <a:spLocks noChangeArrowheads="1"/>
            </p:cNvSpPr>
            <p:nvPr/>
          </p:nvSpPr>
          <p:spPr bwMode="auto">
            <a:xfrm>
              <a:off x="1813" y="1164"/>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38" name="Oval 162"/>
            <p:cNvSpPr>
              <a:spLocks noChangeArrowheads="1"/>
            </p:cNvSpPr>
            <p:nvPr/>
          </p:nvSpPr>
          <p:spPr bwMode="auto">
            <a:xfrm>
              <a:off x="1616" y="1425"/>
              <a:ext cx="64" cy="64"/>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39" name="Oval 163"/>
            <p:cNvSpPr>
              <a:spLocks noChangeArrowheads="1"/>
            </p:cNvSpPr>
            <p:nvPr/>
          </p:nvSpPr>
          <p:spPr bwMode="auto">
            <a:xfrm>
              <a:off x="1741" y="1824"/>
              <a:ext cx="64" cy="64"/>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40" name="Oval 164"/>
            <p:cNvSpPr>
              <a:spLocks noChangeArrowheads="1"/>
            </p:cNvSpPr>
            <p:nvPr/>
          </p:nvSpPr>
          <p:spPr bwMode="auto">
            <a:xfrm>
              <a:off x="1573" y="1827"/>
              <a:ext cx="64" cy="64"/>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41" name="Oval 165"/>
            <p:cNvSpPr>
              <a:spLocks noChangeArrowheads="1"/>
            </p:cNvSpPr>
            <p:nvPr/>
          </p:nvSpPr>
          <p:spPr bwMode="auto">
            <a:xfrm>
              <a:off x="4698" y="1301"/>
              <a:ext cx="64" cy="64"/>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42" name="Oval 166"/>
            <p:cNvSpPr>
              <a:spLocks noChangeArrowheads="1"/>
            </p:cNvSpPr>
            <p:nvPr/>
          </p:nvSpPr>
          <p:spPr bwMode="auto">
            <a:xfrm>
              <a:off x="4681" y="638"/>
              <a:ext cx="64" cy="64"/>
            </a:xfrm>
            <a:prstGeom prst="ellipse">
              <a:avLst/>
            </a:prstGeom>
            <a:solidFill>
              <a:srgbClr val="000000"/>
            </a:solidFill>
            <a:ln w="9525">
              <a:solidFill>
                <a:schemeClr val="tx1"/>
              </a:solidFill>
              <a:round/>
              <a:headEnd/>
              <a:tailEnd/>
            </a:ln>
            <a:effectLst/>
          </p:spPr>
          <p:txBody>
            <a:bodyPr wrap="none" anchor="ctr">
              <a:prstTxWarp prst="textNoShape">
                <a:avLst/>
              </a:prstTxWarp>
              <a:spAutoFit/>
            </a:bodyPr>
            <a:lstStyle/>
            <a:p>
              <a:endParaRPr lang="en-US"/>
            </a:p>
          </p:txBody>
        </p:sp>
        <p:sp>
          <p:nvSpPr>
            <p:cNvPr id="383143" name="Oval 167"/>
            <p:cNvSpPr>
              <a:spLocks noChangeArrowheads="1"/>
            </p:cNvSpPr>
            <p:nvPr/>
          </p:nvSpPr>
          <p:spPr bwMode="auto">
            <a:xfrm>
              <a:off x="3309" y="1300"/>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44" name="Oval 168"/>
            <p:cNvSpPr>
              <a:spLocks noChangeArrowheads="1"/>
            </p:cNvSpPr>
            <p:nvPr/>
          </p:nvSpPr>
          <p:spPr bwMode="auto">
            <a:xfrm>
              <a:off x="3014" y="1298"/>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45" name="Oval 169"/>
            <p:cNvSpPr>
              <a:spLocks noChangeArrowheads="1"/>
            </p:cNvSpPr>
            <p:nvPr/>
          </p:nvSpPr>
          <p:spPr bwMode="auto">
            <a:xfrm>
              <a:off x="3052" y="1693"/>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46" name="Oval 170"/>
            <p:cNvSpPr>
              <a:spLocks noChangeArrowheads="1"/>
            </p:cNvSpPr>
            <p:nvPr/>
          </p:nvSpPr>
          <p:spPr bwMode="auto">
            <a:xfrm>
              <a:off x="2635" y="1961"/>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47" name="Oval 171"/>
            <p:cNvSpPr>
              <a:spLocks noChangeArrowheads="1"/>
            </p:cNvSpPr>
            <p:nvPr/>
          </p:nvSpPr>
          <p:spPr bwMode="auto">
            <a:xfrm>
              <a:off x="4568" y="1695"/>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48" name="Oval 172"/>
            <p:cNvSpPr>
              <a:spLocks noChangeArrowheads="1"/>
            </p:cNvSpPr>
            <p:nvPr/>
          </p:nvSpPr>
          <p:spPr bwMode="auto">
            <a:xfrm>
              <a:off x="4613" y="2223"/>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49" name="Oval 173"/>
            <p:cNvSpPr>
              <a:spLocks noChangeArrowheads="1"/>
            </p:cNvSpPr>
            <p:nvPr/>
          </p:nvSpPr>
          <p:spPr bwMode="auto">
            <a:xfrm>
              <a:off x="1503" y="772"/>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sp>
          <p:nvSpPr>
            <p:cNvPr id="383150" name="Oval 174"/>
            <p:cNvSpPr>
              <a:spLocks noChangeArrowheads="1"/>
            </p:cNvSpPr>
            <p:nvPr/>
          </p:nvSpPr>
          <p:spPr bwMode="auto">
            <a:xfrm>
              <a:off x="1126" y="1431"/>
              <a:ext cx="64" cy="64"/>
            </a:xfrm>
            <a:prstGeom prst="ellipse">
              <a:avLst/>
            </a:prstGeom>
            <a:solidFill>
              <a:srgbClr val="FF0000"/>
            </a:solidFill>
            <a:ln w="9525">
              <a:solidFill>
                <a:srgbClr val="1C1C1C"/>
              </a:solidFill>
              <a:round/>
              <a:headEnd/>
              <a:tailEnd/>
            </a:ln>
            <a:effectLst/>
          </p:spPr>
          <p:txBody>
            <a:bodyPr wrap="none" anchor="ctr">
              <a:prstTxWarp prst="textNoShape">
                <a:avLst/>
              </a:prstTxWarp>
              <a:spAutoFit/>
            </a:bodyPr>
            <a:lstStyle/>
            <a:p>
              <a:endParaRPr lang="en-US"/>
            </a:p>
          </p:txBody>
        </p:sp>
      </p:grpSp>
      <p:grpSp>
        <p:nvGrpSpPr>
          <p:cNvPr id="21" name="Group 32"/>
          <p:cNvGrpSpPr>
            <a:grpSpLocks/>
          </p:cNvGrpSpPr>
          <p:nvPr/>
        </p:nvGrpSpPr>
        <p:grpSpPr bwMode="auto">
          <a:xfrm>
            <a:off x="833685" y="1708150"/>
            <a:ext cx="125412" cy="1217613"/>
            <a:chOff x="1735" y="1905"/>
            <a:chExt cx="2477" cy="1106"/>
          </a:xfrm>
        </p:grpSpPr>
        <p:sp>
          <p:nvSpPr>
            <p:cNvPr id="383009" name="Line 33"/>
            <p:cNvSpPr>
              <a:spLocks noChangeShapeType="1"/>
            </p:cNvSpPr>
            <p:nvPr/>
          </p:nvSpPr>
          <p:spPr bwMode="auto">
            <a:xfrm>
              <a:off x="1735" y="1905"/>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0" name="Line 34"/>
            <p:cNvSpPr>
              <a:spLocks noChangeShapeType="1"/>
            </p:cNvSpPr>
            <p:nvPr/>
          </p:nvSpPr>
          <p:spPr bwMode="auto">
            <a:xfrm>
              <a:off x="1735" y="2063"/>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1" name="Line 35"/>
            <p:cNvSpPr>
              <a:spLocks noChangeShapeType="1"/>
            </p:cNvSpPr>
            <p:nvPr/>
          </p:nvSpPr>
          <p:spPr bwMode="auto">
            <a:xfrm>
              <a:off x="1735" y="2221"/>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2" name="Line 36"/>
            <p:cNvSpPr>
              <a:spLocks noChangeShapeType="1"/>
            </p:cNvSpPr>
            <p:nvPr/>
          </p:nvSpPr>
          <p:spPr bwMode="auto">
            <a:xfrm>
              <a:off x="1735" y="2537"/>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3" name="Line 37"/>
            <p:cNvSpPr>
              <a:spLocks noChangeShapeType="1"/>
            </p:cNvSpPr>
            <p:nvPr/>
          </p:nvSpPr>
          <p:spPr bwMode="auto">
            <a:xfrm>
              <a:off x="1735" y="2379"/>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4" name="Line 38"/>
            <p:cNvSpPr>
              <a:spLocks noChangeShapeType="1"/>
            </p:cNvSpPr>
            <p:nvPr/>
          </p:nvSpPr>
          <p:spPr bwMode="auto">
            <a:xfrm>
              <a:off x="1735" y="2695"/>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5" name="Line 39"/>
            <p:cNvSpPr>
              <a:spLocks noChangeShapeType="1"/>
            </p:cNvSpPr>
            <p:nvPr/>
          </p:nvSpPr>
          <p:spPr bwMode="auto">
            <a:xfrm>
              <a:off x="1735" y="2853"/>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sp>
          <p:nvSpPr>
            <p:cNvPr id="383016" name="Line 40"/>
            <p:cNvSpPr>
              <a:spLocks noChangeShapeType="1"/>
            </p:cNvSpPr>
            <p:nvPr/>
          </p:nvSpPr>
          <p:spPr bwMode="auto">
            <a:xfrm>
              <a:off x="1735" y="3011"/>
              <a:ext cx="2477" cy="0"/>
            </a:xfrm>
            <a:prstGeom prst="line">
              <a:avLst/>
            </a:prstGeom>
            <a:noFill/>
            <a:ln w="12700">
              <a:solidFill>
                <a:srgbClr val="969696"/>
              </a:solidFill>
              <a:round/>
              <a:headEnd/>
              <a:tailEnd/>
            </a:ln>
            <a:effectLst/>
          </p:spPr>
          <p:txBody>
            <a:bodyPr>
              <a:prstTxWarp prst="textNoShape">
                <a:avLst/>
              </a:prstTxWarp>
              <a:spAutoFit/>
            </a:bodyPr>
            <a:lstStyle/>
            <a:p>
              <a:endParaRPr lang="en-US"/>
            </a:p>
          </p:txBody>
        </p:sp>
      </p:grpSp>
      <p:grpSp>
        <p:nvGrpSpPr>
          <p:cNvPr id="22" name="Group 177"/>
          <p:cNvGrpSpPr>
            <a:grpSpLocks/>
          </p:cNvGrpSpPr>
          <p:nvPr/>
        </p:nvGrpSpPr>
        <p:grpSpPr bwMode="auto">
          <a:xfrm>
            <a:off x="1978025" y="1011238"/>
            <a:ext cx="5772150" cy="2617787"/>
            <a:chOff x="1126" y="638"/>
            <a:chExt cx="3636" cy="1649"/>
          </a:xfrm>
        </p:grpSpPr>
        <p:sp>
          <p:nvSpPr>
            <p:cNvPr id="383154" name="Oval 178"/>
            <p:cNvSpPr>
              <a:spLocks noChangeArrowheads="1"/>
            </p:cNvSpPr>
            <p:nvPr/>
          </p:nvSpPr>
          <p:spPr bwMode="auto">
            <a:xfrm>
              <a:off x="3185" y="771"/>
              <a:ext cx="64" cy="64"/>
            </a:xfrm>
            <a:prstGeom prst="ellipse">
              <a:avLst/>
            </a:prstGeom>
            <a:noFill/>
            <a:ln w="9525">
              <a:solidFill>
                <a:schemeClr val="tx1"/>
              </a:solidFill>
              <a:round/>
              <a:headEnd/>
              <a:tailEnd/>
            </a:ln>
            <a:effectLst/>
          </p:spPr>
          <p:txBody>
            <a:bodyPr wrap="none" anchor="ctr">
              <a:prstTxWarp prst="textNoShape">
                <a:avLst/>
              </a:prstTxWarp>
              <a:spAutoFit/>
            </a:bodyPr>
            <a:lstStyle/>
            <a:p>
              <a:endParaRPr lang="en-US"/>
            </a:p>
          </p:txBody>
        </p:sp>
        <p:sp>
          <p:nvSpPr>
            <p:cNvPr id="383155" name="Oval 179"/>
            <p:cNvSpPr>
              <a:spLocks noChangeArrowheads="1"/>
            </p:cNvSpPr>
            <p:nvPr/>
          </p:nvSpPr>
          <p:spPr bwMode="auto">
            <a:xfrm>
              <a:off x="1813" y="1164"/>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56" name="Oval 180"/>
            <p:cNvSpPr>
              <a:spLocks noChangeArrowheads="1"/>
            </p:cNvSpPr>
            <p:nvPr/>
          </p:nvSpPr>
          <p:spPr bwMode="auto">
            <a:xfrm>
              <a:off x="1616" y="1425"/>
              <a:ext cx="64" cy="64"/>
            </a:xfrm>
            <a:prstGeom prst="ellipse">
              <a:avLst/>
            </a:prstGeom>
            <a:noFill/>
            <a:ln w="9525">
              <a:solidFill>
                <a:schemeClr val="tx1"/>
              </a:solidFill>
              <a:round/>
              <a:headEnd/>
              <a:tailEnd/>
            </a:ln>
            <a:effectLst/>
          </p:spPr>
          <p:txBody>
            <a:bodyPr wrap="none" anchor="ctr">
              <a:prstTxWarp prst="textNoShape">
                <a:avLst/>
              </a:prstTxWarp>
              <a:spAutoFit/>
            </a:bodyPr>
            <a:lstStyle/>
            <a:p>
              <a:endParaRPr lang="en-US"/>
            </a:p>
          </p:txBody>
        </p:sp>
        <p:sp>
          <p:nvSpPr>
            <p:cNvPr id="383157" name="Oval 181"/>
            <p:cNvSpPr>
              <a:spLocks noChangeArrowheads="1"/>
            </p:cNvSpPr>
            <p:nvPr/>
          </p:nvSpPr>
          <p:spPr bwMode="auto">
            <a:xfrm>
              <a:off x="1741" y="1824"/>
              <a:ext cx="64" cy="64"/>
            </a:xfrm>
            <a:prstGeom prst="ellipse">
              <a:avLst/>
            </a:prstGeom>
            <a:noFill/>
            <a:ln w="9525">
              <a:solidFill>
                <a:schemeClr val="tx1"/>
              </a:solidFill>
              <a:round/>
              <a:headEnd/>
              <a:tailEnd/>
            </a:ln>
            <a:effectLst/>
          </p:spPr>
          <p:txBody>
            <a:bodyPr wrap="none" anchor="ctr">
              <a:prstTxWarp prst="textNoShape">
                <a:avLst/>
              </a:prstTxWarp>
              <a:spAutoFit/>
            </a:bodyPr>
            <a:lstStyle/>
            <a:p>
              <a:endParaRPr lang="en-US"/>
            </a:p>
          </p:txBody>
        </p:sp>
        <p:sp>
          <p:nvSpPr>
            <p:cNvPr id="383158" name="Oval 182"/>
            <p:cNvSpPr>
              <a:spLocks noChangeArrowheads="1"/>
            </p:cNvSpPr>
            <p:nvPr/>
          </p:nvSpPr>
          <p:spPr bwMode="auto">
            <a:xfrm>
              <a:off x="1573" y="1827"/>
              <a:ext cx="64" cy="64"/>
            </a:xfrm>
            <a:prstGeom prst="ellipse">
              <a:avLst/>
            </a:prstGeom>
            <a:noFill/>
            <a:ln w="9525">
              <a:solidFill>
                <a:schemeClr val="tx1"/>
              </a:solidFill>
              <a:round/>
              <a:headEnd/>
              <a:tailEnd/>
            </a:ln>
            <a:effectLst/>
          </p:spPr>
          <p:txBody>
            <a:bodyPr wrap="none" anchor="ctr">
              <a:prstTxWarp prst="textNoShape">
                <a:avLst/>
              </a:prstTxWarp>
              <a:spAutoFit/>
            </a:bodyPr>
            <a:lstStyle/>
            <a:p>
              <a:endParaRPr lang="en-US"/>
            </a:p>
          </p:txBody>
        </p:sp>
        <p:sp>
          <p:nvSpPr>
            <p:cNvPr id="383159" name="Oval 183"/>
            <p:cNvSpPr>
              <a:spLocks noChangeArrowheads="1"/>
            </p:cNvSpPr>
            <p:nvPr/>
          </p:nvSpPr>
          <p:spPr bwMode="auto">
            <a:xfrm>
              <a:off x="4698" y="1301"/>
              <a:ext cx="64" cy="64"/>
            </a:xfrm>
            <a:prstGeom prst="ellipse">
              <a:avLst/>
            </a:prstGeom>
            <a:noFill/>
            <a:ln w="9525">
              <a:solidFill>
                <a:schemeClr val="tx1"/>
              </a:solidFill>
              <a:round/>
              <a:headEnd/>
              <a:tailEnd/>
            </a:ln>
            <a:effectLst/>
          </p:spPr>
          <p:txBody>
            <a:bodyPr wrap="none" anchor="ctr">
              <a:prstTxWarp prst="textNoShape">
                <a:avLst/>
              </a:prstTxWarp>
              <a:spAutoFit/>
            </a:bodyPr>
            <a:lstStyle/>
            <a:p>
              <a:endParaRPr lang="en-US"/>
            </a:p>
          </p:txBody>
        </p:sp>
        <p:sp>
          <p:nvSpPr>
            <p:cNvPr id="383160" name="Oval 184"/>
            <p:cNvSpPr>
              <a:spLocks noChangeArrowheads="1"/>
            </p:cNvSpPr>
            <p:nvPr/>
          </p:nvSpPr>
          <p:spPr bwMode="auto">
            <a:xfrm>
              <a:off x="4681" y="638"/>
              <a:ext cx="64" cy="64"/>
            </a:xfrm>
            <a:prstGeom prst="ellipse">
              <a:avLst/>
            </a:prstGeom>
            <a:noFill/>
            <a:ln w="9525">
              <a:solidFill>
                <a:schemeClr val="tx1"/>
              </a:solidFill>
              <a:round/>
              <a:headEnd/>
              <a:tailEnd/>
            </a:ln>
            <a:effectLst/>
          </p:spPr>
          <p:txBody>
            <a:bodyPr wrap="none" anchor="ctr">
              <a:prstTxWarp prst="textNoShape">
                <a:avLst/>
              </a:prstTxWarp>
              <a:spAutoFit/>
            </a:bodyPr>
            <a:lstStyle/>
            <a:p>
              <a:endParaRPr lang="en-US"/>
            </a:p>
          </p:txBody>
        </p:sp>
        <p:sp>
          <p:nvSpPr>
            <p:cNvPr id="383161" name="Oval 185"/>
            <p:cNvSpPr>
              <a:spLocks noChangeArrowheads="1"/>
            </p:cNvSpPr>
            <p:nvPr/>
          </p:nvSpPr>
          <p:spPr bwMode="auto">
            <a:xfrm>
              <a:off x="3309" y="1300"/>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2" name="Oval 186"/>
            <p:cNvSpPr>
              <a:spLocks noChangeArrowheads="1"/>
            </p:cNvSpPr>
            <p:nvPr/>
          </p:nvSpPr>
          <p:spPr bwMode="auto">
            <a:xfrm>
              <a:off x="3014" y="1298"/>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3" name="Oval 187"/>
            <p:cNvSpPr>
              <a:spLocks noChangeArrowheads="1"/>
            </p:cNvSpPr>
            <p:nvPr/>
          </p:nvSpPr>
          <p:spPr bwMode="auto">
            <a:xfrm>
              <a:off x="3052" y="1693"/>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4" name="Oval 188"/>
            <p:cNvSpPr>
              <a:spLocks noChangeArrowheads="1"/>
            </p:cNvSpPr>
            <p:nvPr/>
          </p:nvSpPr>
          <p:spPr bwMode="auto">
            <a:xfrm>
              <a:off x="2635" y="1961"/>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5" name="Oval 189"/>
            <p:cNvSpPr>
              <a:spLocks noChangeArrowheads="1"/>
            </p:cNvSpPr>
            <p:nvPr/>
          </p:nvSpPr>
          <p:spPr bwMode="auto">
            <a:xfrm>
              <a:off x="4568" y="1695"/>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6" name="Oval 190"/>
            <p:cNvSpPr>
              <a:spLocks noChangeArrowheads="1"/>
            </p:cNvSpPr>
            <p:nvPr/>
          </p:nvSpPr>
          <p:spPr bwMode="auto">
            <a:xfrm>
              <a:off x="4613" y="2223"/>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7" name="Oval 191"/>
            <p:cNvSpPr>
              <a:spLocks noChangeArrowheads="1"/>
            </p:cNvSpPr>
            <p:nvPr/>
          </p:nvSpPr>
          <p:spPr bwMode="auto">
            <a:xfrm>
              <a:off x="1503" y="772"/>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sp>
          <p:nvSpPr>
            <p:cNvPr id="383168" name="Oval 192"/>
            <p:cNvSpPr>
              <a:spLocks noChangeArrowheads="1"/>
            </p:cNvSpPr>
            <p:nvPr/>
          </p:nvSpPr>
          <p:spPr bwMode="auto">
            <a:xfrm>
              <a:off x="1126" y="1431"/>
              <a:ext cx="64" cy="64"/>
            </a:xfrm>
            <a:prstGeom prst="ellipse">
              <a:avLst/>
            </a:prstGeom>
            <a:noFill/>
            <a:ln w="9525">
              <a:solidFill>
                <a:srgbClr val="1C1C1C"/>
              </a:solidFill>
              <a:round/>
              <a:headEnd/>
              <a:tailEnd/>
            </a:ln>
            <a:effectLst/>
          </p:spPr>
          <p:txBody>
            <a:bodyPr wrap="none" anchor="ctr">
              <a:prstTxWarp prst="textNoShape">
                <a:avLst/>
              </a:prstTxWarp>
              <a:spAutoFit/>
            </a:bodyPr>
            <a:lstStyle/>
            <a:p>
              <a:endParaRPr lang="en-US"/>
            </a:p>
          </p:txBody>
        </p:sp>
      </p:grpSp>
      <p:grpSp>
        <p:nvGrpSpPr>
          <p:cNvPr id="23" name="Group 189"/>
          <p:cNvGrpSpPr/>
          <p:nvPr/>
        </p:nvGrpSpPr>
        <p:grpSpPr>
          <a:xfrm>
            <a:off x="552698" y="1538288"/>
            <a:ext cx="279400" cy="1223961"/>
            <a:chOff x="479426" y="1538288"/>
            <a:chExt cx="279400" cy="1223961"/>
          </a:xfrm>
        </p:grpSpPr>
        <p:sp useBgFill="1">
          <p:nvSpPr>
            <p:cNvPr id="383130" name="Rectangle 154"/>
            <p:cNvSpPr>
              <a:spLocks noChangeArrowheads="1"/>
            </p:cNvSpPr>
            <p:nvPr/>
          </p:nvSpPr>
          <p:spPr bwMode="auto">
            <a:xfrm>
              <a:off x="479426" y="1660524"/>
              <a:ext cx="279400" cy="1101725"/>
            </a:xfrm>
            <a:prstGeom prst="rect">
              <a:avLst/>
            </a:prstGeom>
            <a:ln w="28575">
              <a:noFill/>
              <a:miter lim="800000"/>
              <a:headEnd/>
              <a:tailEnd/>
            </a:ln>
            <a:effectLst/>
          </p:spPr>
          <p:txBody>
            <a:bodyPr wrap="square" anchor="ctr">
              <a:prstTxWarp prst="textNoShape">
                <a:avLst/>
              </a:prstTxWarp>
              <a:spAutoFit/>
            </a:bodyPr>
            <a:lstStyle/>
            <a:p>
              <a:endParaRPr lang="en-US"/>
            </a:p>
          </p:txBody>
        </p:sp>
        <p:sp>
          <p:nvSpPr>
            <p:cNvPr id="189" name="Block Arc 188"/>
            <p:cNvSpPr/>
            <p:nvPr/>
          </p:nvSpPr>
          <p:spPr>
            <a:xfrm>
              <a:off x="488950" y="1538288"/>
              <a:ext cx="259200" cy="249238"/>
            </a:xfrm>
            <a:prstGeom prst="blockArc">
              <a:avLst>
                <a:gd name="adj1" fmla="val 10750435"/>
                <a:gd name="adj2" fmla="val 21599999"/>
                <a:gd name="adj3" fmla="val 50000"/>
              </a:avLst>
            </a:prstGeom>
            <a:solidFill>
              <a:schemeClr val="bg1"/>
            </a:solidFill>
            <a:ln w="28575">
              <a:noFill/>
              <a:miter lim="800000"/>
              <a:headEnd/>
              <a:tailEnd/>
            </a:ln>
            <a:effectLst/>
          </p:spPr>
          <p:txBody>
            <a:bodyPr wrap="square" anchor="ctr">
              <a:prstTxWarp prst="textNoShape">
                <a:avLst/>
              </a:prstTxWarp>
              <a:spAutoFit/>
            </a:bodyPr>
            <a:lstStyle/>
            <a:p>
              <a:endParaRPr lang="en-US">
                <a:solidFill>
                  <a:schemeClr val="tx1"/>
                </a:solidFill>
                <a:latin typeface="Arial" charset="0"/>
                <a:ea typeface="ＭＳ Ｐゴシック" charset="-128"/>
                <a:cs typeface="ＭＳ Ｐゴシック" charset="-128"/>
              </a:endParaRPr>
            </a:p>
          </p:txBody>
        </p:sp>
      </p:grpSp>
      <p:sp>
        <p:nvSpPr>
          <p:cNvPr id="383131" name="AutoShape 155"/>
          <p:cNvSpPr>
            <a:spLocks noChangeAspect="1" noChangeArrowheads="1"/>
          </p:cNvSpPr>
          <p:nvPr/>
        </p:nvSpPr>
        <p:spPr bwMode="auto">
          <a:xfrm>
            <a:off x="551110" y="1528763"/>
            <a:ext cx="280987" cy="1524000"/>
          </a:xfrm>
          <a:prstGeom prst="roundRect">
            <a:avLst>
              <a:gd name="adj" fmla="val 50000"/>
            </a:avLst>
          </a:prstGeom>
          <a:noFill/>
          <a:ln w="19050">
            <a:solidFill>
              <a:srgbClr val="404040"/>
            </a:solidFill>
            <a:round/>
            <a:headEnd/>
            <a:tailEnd/>
          </a:ln>
          <a:effectLst/>
        </p:spPr>
        <p:txBody>
          <a:bodyPr wrap="none" anchor="ctr">
            <a:prstTxWarp prst="textNoShape">
              <a:avLst/>
            </a:prstTxWarp>
          </a:bodyPr>
          <a:lstStyle/>
          <a:p>
            <a:endParaRPr lang="en-GB"/>
          </a:p>
        </p:txBody>
      </p:sp>
      <p:sp>
        <p:nvSpPr>
          <p:cNvPr id="191" name="Rounded Rectangle 190"/>
          <p:cNvSpPr/>
          <p:nvPr/>
        </p:nvSpPr>
        <p:spPr>
          <a:xfrm>
            <a:off x="1340462" y="921852"/>
            <a:ext cx="360362" cy="2801938"/>
          </a:xfrm>
          <a:prstGeom prst="roundRect">
            <a:avLst>
              <a:gd name="adj" fmla="val 50000"/>
            </a:avLst>
          </a:prstGeom>
          <a:solidFill>
            <a:schemeClr val="bg1"/>
          </a:solidFill>
          <a:ln w="19050">
            <a:solidFill>
              <a:srgbClr val="969696"/>
            </a:solidFill>
            <a:miter lim="800000"/>
            <a:headEnd/>
            <a:tailEnd/>
          </a:ln>
          <a:effectLst/>
        </p:spPr>
        <p:txBody>
          <a:bodyPr wrap="none"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grpSp>
        <p:nvGrpSpPr>
          <p:cNvPr id="24" name="Group 24"/>
          <p:cNvGrpSpPr>
            <a:grpSpLocks noChangeAspect="1"/>
          </p:cNvGrpSpPr>
          <p:nvPr/>
        </p:nvGrpSpPr>
        <p:grpSpPr bwMode="auto">
          <a:xfrm>
            <a:off x="1417885" y="2190750"/>
            <a:ext cx="214312" cy="219075"/>
            <a:chOff x="227" y="2079"/>
            <a:chExt cx="57" cy="58"/>
          </a:xfrm>
        </p:grpSpPr>
        <p:sp>
          <p:nvSpPr>
            <p:cNvPr id="383001" name="Oval 25"/>
            <p:cNvSpPr>
              <a:spLocks noChangeAspect="1" noChangeArrowheads="1"/>
            </p:cNvSpPr>
            <p:nvPr/>
          </p:nvSpPr>
          <p:spPr bwMode="auto">
            <a:xfrm>
              <a:off x="227" y="2080"/>
              <a:ext cx="57" cy="57"/>
            </a:xfrm>
            <a:prstGeom prst="ellipse">
              <a:avLst/>
            </a:prstGeom>
            <a:noFill/>
            <a:ln w="9525">
              <a:solidFill>
                <a:srgbClr val="969696"/>
              </a:solidFill>
              <a:round/>
              <a:headEnd/>
              <a:tailEnd/>
            </a:ln>
            <a:effectLst/>
          </p:spPr>
          <p:txBody>
            <a:bodyPr wrap="none" anchor="ctr">
              <a:prstTxWarp prst="textNoShape">
                <a:avLst/>
              </a:prstTxWarp>
            </a:bodyPr>
            <a:lstStyle/>
            <a:p>
              <a:endParaRPr lang="en-US"/>
            </a:p>
          </p:txBody>
        </p:sp>
        <p:sp>
          <p:nvSpPr>
            <p:cNvPr id="383002" name="Oval 26"/>
            <p:cNvSpPr>
              <a:spLocks noChangeAspect="1" noChangeArrowheads="1"/>
            </p:cNvSpPr>
            <p:nvPr/>
          </p:nvSpPr>
          <p:spPr bwMode="auto">
            <a:xfrm>
              <a:off x="227" y="2079"/>
              <a:ext cx="57" cy="57"/>
            </a:xfrm>
            <a:prstGeom prst="ellipse">
              <a:avLst/>
            </a:prstGeom>
            <a:noFill/>
            <a:ln w="9525">
              <a:solidFill>
                <a:srgbClr val="969696"/>
              </a:solidFill>
              <a:round/>
              <a:headEnd/>
              <a:tailEnd/>
            </a:ln>
            <a:effectLst/>
          </p:spPr>
          <p:txBody>
            <a:bodyPr wrap="none" anchor="ctr">
              <a:prstTxWarp prst="textNoShape">
                <a:avLst/>
              </a:prstTxWarp>
              <a:spAutoFit/>
            </a:bodyPr>
            <a:lstStyle/>
            <a:p>
              <a:endParaRPr lang="en-US"/>
            </a:p>
          </p:txBody>
        </p:sp>
        <p:sp>
          <p:nvSpPr>
            <p:cNvPr id="383003" name="Line 27"/>
            <p:cNvSpPr>
              <a:spLocks noChangeAspect="1" noChangeShapeType="1"/>
            </p:cNvSpPr>
            <p:nvPr/>
          </p:nvSpPr>
          <p:spPr bwMode="auto">
            <a:xfrm>
              <a:off x="256" y="2085"/>
              <a:ext cx="0" cy="45"/>
            </a:xfrm>
            <a:prstGeom prst="line">
              <a:avLst/>
            </a:prstGeom>
            <a:noFill/>
            <a:ln w="9525">
              <a:solidFill>
                <a:srgbClr val="969696"/>
              </a:solidFill>
              <a:round/>
              <a:headEnd/>
              <a:tailEnd/>
            </a:ln>
            <a:effectLst/>
          </p:spPr>
          <p:txBody>
            <a:bodyPr>
              <a:prstTxWarp prst="textNoShape">
                <a:avLst/>
              </a:prstTxWarp>
              <a:spAutoFit/>
            </a:bodyPr>
            <a:lstStyle/>
            <a:p>
              <a:endParaRPr lang="en-US"/>
            </a:p>
          </p:txBody>
        </p:sp>
        <p:sp>
          <p:nvSpPr>
            <p:cNvPr id="383004" name="Line 28"/>
            <p:cNvSpPr>
              <a:spLocks noChangeAspect="1" noChangeShapeType="1"/>
            </p:cNvSpPr>
            <p:nvPr/>
          </p:nvSpPr>
          <p:spPr bwMode="auto">
            <a:xfrm rot="5400000">
              <a:off x="256" y="2085"/>
              <a:ext cx="0" cy="45"/>
            </a:xfrm>
            <a:prstGeom prst="line">
              <a:avLst/>
            </a:prstGeom>
            <a:noFill/>
            <a:ln w="9525">
              <a:solidFill>
                <a:srgbClr val="969696"/>
              </a:solidFill>
              <a:round/>
              <a:headEnd/>
              <a:tailEnd/>
            </a:ln>
            <a:effectLst/>
          </p:spPr>
          <p:txBody>
            <a:bodyPr>
              <a:prstTxWarp prst="textNoShape">
                <a:avLst/>
              </a:prstTxWarp>
              <a:spAutoFit/>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grpId="0" nodeType="clickEffect">
                                  <p:stCondLst>
                                    <p:cond delay="0"/>
                                  </p:stCondLst>
                                  <p:childTnLst>
                                    <p:animMotion origin="layout" path="M 3.61111E-6 3.7037E-6 L 0.03229 3.7037E-6 " pathEditMode="relative" rAng="0" ptsTypes="AA">
                                      <p:cBhvr>
                                        <p:cTn id="10" dur="1000" fill="hold"/>
                                        <p:tgtEl>
                                          <p:spTgt spid="383115"/>
                                        </p:tgtEl>
                                        <p:attrNameLst>
                                          <p:attrName>ppt_x</p:attrName>
                                          <p:attrName>ppt_y</p:attrName>
                                        </p:attrNameLst>
                                      </p:cBhvr>
                                      <p:rCtr x="16" y="0"/>
                                    </p:animMotion>
                                  </p:childTnLst>
                                </p:cTn>
                              </p:par>
                              <p:par>
                                <p:cTn id="11" presetID="63" presetClass="path" presetSubtype="0" accel="50000" decel="50000" fill="hold" grpId="0" nodeType="withEffect">
                                  <p:stCondLst>
                                    <p:cond delay="0"/>
                                  </p:stCondLst>
                                  <p:childTnLst>
                                    <p:animMotion origin="layout" path="M 2.77778E-7 -1.85185E-6 L 0.07917 0.00046 " pathEditMode="relative" rAng="0" ptsTypes="AA">
                                      <p:cBhvr>
                                        <p:cTn id="12" dur="1000" fill="hold"/>
                                        <p:tgtEl>
                                          <p:spTgt spid="383110"/>
                                        </p:tgtEl>
                                        <p:attrNameLst>
                                          <p:attrName>ppt_x</p:attrName>
                                          <p:attrName>ppt_y</p:attrName>
                                        </p:attrNameLst>
                                      </p:cBhvr>
                                      <p:rCtr x="40" y="0"/>
                                    </p:animMotion>
                                  </p:childTnLst>
                                </p:cTn>
                              </p:par>
                              <p:par>
                                <p:cTn id="13" presetID="63" presetClass="path" presetSubtype="0" accel="50000" decel="50000" fill="hold" grpId="0" nodeType="withEffect">
                                  <p:stCondLst>
                                    <p:cond delay="0"/>
                                  </p:stCondLst>
                                  <p:childTnLst>
                                    <p:animMotion origin="layout" path="M 0.00035 1.48148E-6 L 0.06198 1.48148E-6 " pathEditMode="relative" rAng="0" ptsTypes="AA">
                                      <p:cBhvr>
                                        <p:cTn id="14" dur="1000" fill="hold"/>
                                        <p:tgtEl>
                                          <p:spTgt spid="383109"/>
                                        </p:tgtEl>
                                        <p:attrNameLst>
                                          <p:attrName>ppt_x</p:attrName>
                                          <p:attrName>ppt_y</p:attrName>
                                        </p:attrNameLst>
                                      </p:cBhvr>
                                      <p:rCtr x="31" y="0"/>
                                    </p:animMotion>
                                  </p:childTnLst>
                                </p:cTn>
                              </p:par>
                              <p:par>
                                <p:cTn id="15" presetID="63" presetClass="path" presetSubtype="0" accel="50000" decel="50000" fill="hold" grpId="0" nodeType="withEffect">
                                  <p:stCondLst>
                                    <p:cond delay="0"/>
                                  </p:stCondLst>
                                  <p:childTnLst>
                                    <p:animMotion origin="layout" path="M 0.00069 0 L 0.02309 0 " pathEditMode="relative" rAng="0" ptsTypes="AA">
                                      <p:cBhvr>
                                        <p:cTn id="16" dur="1000" fill="hold"/>
                                        <p:tgtEl>
                                          <p:spTgt spid="383114"/>
                                        </p:tgtEl>
                                        <p:attrNameLst>
                                          <p:attrName>ppt_x</p:attrName>
                                          <p:attrName>ppt_y</p:attrName>
                                        </p:attrNameLst>
                                      </p:cBhvr>
                                      <p:rCtr x="11" y="0"/>
                                    </p:animMotion>
                                  </p:childTnLst>
                                </p:cTn>
                              </p:par>
                              <p:par>
                                <p:cTn id="17" presetID="63" presetClass="path" presetSubtype="0" accel="50000" decel="50000" fill="hold" grpId="0" nodeType="withEffect">
                                  <p:stCondLst>
                                    <p:cond delay="0"/>
                                  </p:stCondLst>
                                  <p:childTnLst>
                                    <p:animMotion origin="layout" path="M -0.00035 0.00023 L 0.02847 1.85185E-6 " pathEditMode="relative" rAng="0" ptsTypes="AA">
                                      <p:cBhvr>
                                        <p:cTn id="18" dur="1000" fill="hold"/>
                                        <p:tgtEl>
                                          <p:spTgt spid="383108"/>
                                        </p:tgtEl>
                                        <p:attrNameLst>
                                          <p:attrName>ppt_x</p:attrName>
                                          <p:attrName>ppt_y</p:attrName>
                                        </p:attrNameLst>
                                      </p:cBhvr>
                                      <p:rCtr x="14" y="0"/>
                                    </p:animMotion>
                                  </p:childTnLst>
                                </p:cTn>
                              </p:par>
                              <p:par>
                                <p:cTn id="19" presetID="63" presetClass="path" presetSubtype="0" accel="50000" decel="50000" fill="hold" grpId="0" nodeType="withEffect">
                                  <p:stCondLst>
                                    <p:cond delay="0"/>
                                  </p:stCondLst>
                                  <p:childTnLst>
                                    <p:animMotion origin="layout" path="M -1.94444E-6 -4.81481E-6 L 0.04497 -0.00023 " pathEditMode="relative" rAng="0" ptsTypes="AA">
                                      <p:cBhvr>
                                        <p:cTn id="20" dur="1000" fill="hold"/>
                                        <p:tgtEl>
                                          <p:spTgt spid="383113"/>
                                        </p:tgtEl>
                                        <p:attrNameLst>
                                          <p:attrName>ppt_x</p:attrName>
                                          <p:attrName>ppt_y</p:attrName>
                                        </p:attrNameLst>
                                      </p:cBhvr>
                                      <p:rCtr x="22" y="0"/>
                                    </p:animMotion>
                                  </p:childTnLst>
                                </p:cTn>
                              </p:par>
                              <p:par>
                                <p:cTn id="21" presetID="63" presetClass="path" presetSubtype="0" accel="50000" decel="50000" fill="hold" grpId="0" nodeType="withEffect">
                                  <p:stCondLst>
                                    <p:cond delay="0"/>
                                  </p:stCondLst>
                                  <p:childTnLst>
                                    <p:animMotion origin="layout" path="M 0.00034 -4.44444E-6 L 0.07135 0.00047 " pathEditMode="relative" rAng="0" ptsTypes="AA">
                                      <p:cBhvr>
                                        <p:cTn id="22" dur="1000" fill="hold"/>
                                        <p:tgtEl>
                                          <p:spTgt spid="383106"/>
                                        </p:tgtEl>
                                        <p:attrNameLst>
                                          <p:attrName>ppt_x</p:attrName>
                                          <p:attrName>ppt_y</p:attrName>
                                        </p:attrNameLst>
                                      </p:cBhvr>
                                      <p:rCtr x="35" y="0"/>
                                    </p:animMotion>
                                  </p:childTnLst>
                                </p:cTn>
                              </p:par>
                              <p:par>
                                <p:cTn id="23" presetID="63" presetClass="path" presetSubtype="0" accel="50000" decel="50000" fill="hold" grpId="0" nodeType="withEffect">
                                  <p:stCondLst>
                                    <p:cond delay="0"/>
                                  </p:stCondLst>
                                  <p:childTnLst>
                                    <p:animMotion origin="layout" path="M 1.94444E-6 -1.48148E-6 L 0.03125 0.00046 " pathEditMode="relative" rAng="0" ptsTypes="AA">
                                      <p:cBhvr>
                                        <p:cTn id="24" dur="1000" fill="hold"/>
                                        <p:tgtEl>
                                          <p:spTgt spid="383107"/>
                                        </p:tgtEl>
                                        <p:attrNameLst>
                                          <p:attrName>ppt_x</p:attrName>
                                          <p:attrName>ppt_y</p:attrName>
                                        </p:attrNameLst>
                                      </p:cBhvr>
                                      <p:rCtr x="16" y="0"/>
                                    </p:animMotion>
                                  </p:childTnLst>
                                </p:cTn>
                              </p:par>
                            </p:childTnLst>
                          </p:cTn>
                        </p:par>
                        <p:par>
                          <p:cTn id="25" fill="hold">
                            <p:stCondLst>
                              <p:cond delay="1000"/>
                            </p:stCondLst>
                            <p:childTnLst>
                              <p:par>
                                <p:cTn id="26" presetID="63" presetClass="path" presetSubtype="0" accel="50000" decel="50000" fill="hold" grpId="0" nodeType="afterEffect">
                                  <p:stCondLst>
                                    <p:cond delay="0"/>
                                  </p:stCondLst>
                                  <p:childTnLst>
                                    <p:animMotion origin="layout" path="M 5E-6 1.11111E-6 L 0.03369 0.00046 " pathEditMode="relative" rAng="0" ptsTypes="AA">
                                      <p:cBhvr>
                                        <p:cTn id="27" dur="1000" fill="hold"/>
                                        <p:tgtEl>
                                          <p:spTgt spid="383117"/>
                                        </p:tgtEl>
                                        <p:attrNameLst>
                                          <p:attrName>ppt_x</p:attrName>
                                          <p:attrName>ppt_y</p:attrName>
                                        </p:attrNameLst>
                                      </p:cBhvr>
                                      <p:rCtr x="17" y="0"/>
                                    </p:animMotion>
                                  </p:childTnLst>
                                </p:cTn>
                              </p:par>
                              <p:par>
                                <p:cTn id="28" presetID="63" presetClass="path" presetSubtype="0" accel="50000" decel="50000" fill="hold" grpId="0" nodeType="withEffect">
                                  <p:stCondLst>
                                    <p:cond delay="0"/>
                                  </p:stCondLst>
                                  <p:childTnLst>
                                    <p:animMotion origin="layout" path="M 3.88889E-6 1.48148E-6 L 0.02361 1.48148E-6 " pathEditMode="relative" rAng="0" ptsTypes="AA">
                                      <p:cBhvr>
                                        <p:cTn id="29" dur="1000" fill="hold"/>
                                        <p:tgtEl>
                                          <p:spTgt spid="383111"/>
                                        </p:tgtEl>
                                        <p:attrNameLst>
                                          <p:attrName>ppt_x</p:attrName>
                                          <p:attrName>ppt_y</p:attrName>
                                        </p:attrNameLst>
                                      </p:cBhvr>
                                      <p:rCtr x="12" y="0"/>
                                    </p:animMotion>
                                  </p:childTnLst>
                                </p:cTn>
                              </p:par>
                              <p:par>
                                <p:cTn id="30" presetID="0" presetClass="path" presetSubtype="0" accel="50000" decel="50000" fill="hold" grpId="0" nodeType="withEffect">
                                  <p:stCondLst>
                                    <p:cond delay="0"/>
                                  </p:stCondLst>
                                  <p:childTnLst>
                                    <p:animMotion origin="layout" path="M 0.00017 -0.00046 L 0.04601 -0.00046 " pathEditMode="relative" ptsTypes="AA">
                                      <p:cBhvr>
                                        <p:cTn id="31" dur="1000" fill="hold"/>
                                        <p:tgtEl>
                                          <p:spTgt spid="383101"/>
                                        </p:tgtEl>
                                        <p:attrNameLst>
                                          <p:attrName>ppt_x</p:attrName>
                                          <p:attrName>ppt_y</p:attrName>
                                        </p:attrNameLst>
                                      </p:cBhvr>
                                    </p:animMotion>
                                  </p:childTnLst>
                                </p:cTn>
                              </p:par>
                              <p:par>
                                <p:cTn id="32" presetID="0" presetClass="path" presetSubtype="0" accel="50000" decel="50000" fill="hold" grpId="0" nodeType="withEffect">
                                  <p:stCondLst>
                                    <p:cond delay="0"/>
                                  </p:stCondLst>
                                  <p:childTnLst>
                                    <p:animMotion origin="layout" path="M 0.00017 -0.00046 L 0.05122 -0.00046 " pathEditMode="relative" ptsTypes="AA">
                                      <p:cBhvr>
                                        <p:cTn id="33" dur="1000" fill="hold"/>
                                        <p:tgtEl>
                                          <p:spTgt spid="383104"/>
                                        </p:tgtEl>
                                        <p:attrNameLst>
                                          <p:attrName>ppt_x</p:attrName>
                                          <p:attrName>ppt_y</p:attrName>
                                        </p:attrNameLst>
                                      </p:cBhvr>
                                    </p:animMotion>
                                  </p:childTnLst>
                                </p:cTn>
                              </p:par>
                              <p:par>
                                <p:cTn id="34" presetID="0" presetClass="path" presetSubtype="0" accel="50000" decel="50000" fill="hold" grpId="0" nodeType="withEffect">
                                  <p:stCondLst>
                                    <p:cond delay="0"/>
                                  </p:stCondLst>
                                  <p:childTnLst>
                                    <p:animMotion origin="layout" path="M 4.72222E-6 4.07407E-6 L 0.01093 4.07407E-6 " pathEditMode="relative" rAng="0" ptsTypes="AA">
                                      <p:cBhvr>
                                        <p:cTn id="35" dur="1000" fill="hold"/>
                                        <p:tgtEl>
                                          <p:spTgt spid="383105"/>
                                        </p:tgtEl>
                                        <p:attrNameLst>
                                          <p:attrName>ppt_x</p:attrName>
                                          <p:attrName>ppt_y</p:attrName>
                                        </p:attrNameLst>
                                      </p:cBhvr>
                                      <p:rCtr x="5" y="0"/>
                                    </p:animMotion>
                                  </p:childTnLst>
                                </p:cTn>
                              </p:par>
                            </p:childTnLst>
                          </p:cTn>
                        </p:par>
                        <p:par>
                          <p:cTn id="36" fill="hold">
                            <p:stCondLst>
                              <p:cond delay="2000"/>
                            </p:stCondLst>
                            <p:childTnLst>
                              <p:par>
                                <p:cTn id="37" presetID="0" presetClass="path" presetSubtype="0" accel="50000" decel="50000" fill="hold" grpId="0" nodeType="afterEffect">
                                  <p:stCondLst>
                                    <p:cond delay="0"/>
                                  </p:stCondLst>
                                  <p:childTnLst>
                                    <p:animMotion origin="layout" path="M 3.61111E-6 1.85185E-6 L 0.01979 1.85185E-6 " pathEditMode="relative" rAng="0" ptsTypes="AA">
                                      <p:cBhvr>
                                        <p:cTn id="38" dur="1000" fill="hold"/>
                                        <p:tgtEl>
                                          <p:spTgt spid="383100"/>
                                        </p:tgtEl>
                                        <p:attrNameLst>
                                          <p:attrName>ppt_x</p:attrName>
                                          <p:attrName>ppt_y</p:attrName>
                                        </p:attrNameLst>
                                      </p:cBhvr>
                                      <p:rCtr x="10" y="0"/>
                                    </p:animMotion>
                                  </p:childTnLst>
                                </p:cTn>
                              </p:par>
                              <p:par>
                                <p:cTn id="39" presetID="0" presetClass="path" presetSubtype="0" accel="50000" decel="50000" fill="hold" grpId="0" nodeType="withEffect">
                                  <p:stCondLst>
                                    <p:cond delay="0"/>
                                  </p:stCondLst>
                                  <p:childTnLst>
                                    <p:animMotion origin="layout" path="M 1.11111E-6 -3.33333E-6 L 0.02396 -3.33333E-6 " pathEditMode="relative" rAng="0" ptsTypes="AA">
                                      <p:cBhvr>
                                        <p:cTn id="40" dur="1000" fill="hold"/>
                                        <p:tgtEl>
                                          <p:spTgt spid="383102"/>
                                        </p:tgtEl>
                                        <p:attrNameLst>
                                          <p:attrName>ppt_x</p:attrName>
                                          <p:attrName>ppt_y</p:attrName>
                                        </p:attrNameLst>
                                      </p:cBhvr>
                                      <p:rCtr x="12" y="0"/>
                                    </p:animMotion>
                                  </p:childTnLst>
                                </p:cTn>
                              </p:par>
                              <p:par>
                                <p:cTn id="41" presetID="0" presetClass="path" presetSubtype="0" accel="50000" decel="50000" fill="hold" grpId="0" nodeType="withEffect">
                                  <p:stCondLst>
                                    <p:cond delay="0"/>
                                  </p:stCondLst>
                                  <p:childTnLst>
                                    <p:animMotion origin="layout" path="M -2.5E-6 -3.7037E-7 L 0.02396 -3.7037E-7 " pathEditMode="relative" rAng="0" ptsTypes="AA">
                                      <p:cBhvr>
                                        <p:cTn id="42" dur="1000" fill="hold"/>
                                        <p:tgtEl>
                                          <p:spTgt spid="383103"/>
                                        </p:tgtEl>
                                        <p:attrNameLst>
                                          <p:attrName>ppt_x</p:attrName>
                                          <p:attrName>ppt_y</p:attrName>
                                        </p:attrNameLst>
                                      </p:cBhvr>
                                      <p:rCtr x="12" y="0"/>
                                    </p:animMotion>
                                  </p:childTnLst>
                                </p:cTn>
                              </p:par>
                              <p:par>
                                <p:cTn id="43" presetID="0" presetClass="path" presetSubtype="0" accel="50000" decel="50000" fill="hold" grpId="0" nodeType="withEffect">
                                  <p:stCondLst>
                                    <p:cond delay="0"/>
                                  </p:stCondLst>
                                  <p:childTnLst>
                                    <p:animMotion origin="layout" path="M -0.00017 -0.00047 L 0.02118 -0.00047 " pathEditMode="relative" ptsTypes="AA">
                                      <p:cBhvr>
                                        <p:cTn id="44" dur="1000" fill="hold"/>
                                        <p:tgtEl>
                                          <p:spTgt spid="383116"/>
                                        </p:tgtEl>
                                        <p:attrNameLst>
                                          <p:attrName>ppt_x</p:attrName>
                                          <p:attrName>ppt_y</p:attrName>
                                        </p:attrNameLst>
                                      </p:cBhvr>
                                    </p:animMotion>
                                  </p:childTnLst>
                                </p:cTn>
                              </p:par>
                            </p:childTnLst>
                          </p:cTn>
                        </p:par>
                        <p:par>
                          <p:cTn id="45" fill="hold">
                            <p:stCondLst>
                              <p:cond delay="3000"/>
                            </p:stCondLst>
                            <p:childTnLst>
                              <p:par>
                                <p:cTn id="46" presetID="0" presetClass="path" presetSubtype="0" accel="50000" decel="50000" fill="hold" grpId="0" nodeType="afterEffect">
                                  <p:stCondLst>
                                    <p:cond delay="0"/>
                                  </p:stCondLst>
                                  <p:childTnLst>
                                    <p:animMotion origin="layout" path="M -0.00035 -0.00047 L 0.11389 -0.00047 " pathEditMode="relative" ptsTypes="AA">
                                      <p:cBhvr>
                                        <p:cTn id="47" dur="1000" fill="hold"/>
                                        <p:tgtEl>
                                          <p:spTgt spid="383092"/>
                                        </p:tgtEl>
                                        <p:attrNameLst>
                                          <p:attrName>ppt_x</p:attrName>
                                          <p:attrName>ppt_y</p:attrName>
                                        </p:attrNameLst>
                                      </p:cBhvr>
                                    </p:animMotion>
                                  </p:childTnLst>
                                </p:cTn>
                              </p:par>
                              <p:par>
                                <p:cTn id="48" presetID="0" presetClass="path" presetSubtype="0" accel="50000" decel="50000" fill="hold" grpId="0" nodeType="withEffect">
                                  <p:stCondLst>
                                    <p:cond delay="0"/>
                                  </p:stCondLst>
                                  <p:childTnLst>
                                    <p:animMotion origin="layout" path="M -0.00017 1.11111E-6 L 0.03473 1.11111E-6 " pathEditMode="relative" ptsTypes="AA">
                                      <p:cBhvr>
                                        <p:cTn id="49" dur="1000" fill="hold"/>
                                        <p:tgtEl>
                                          <p:spTgt spid="383099"/>
                                        </p:tgtEl>
                                        <p:attrNameLst>
                                          <p:attrName>ppt_x</p:attrName>
                                          <p:attrName>ppt_y</p:attrName>
                                        </p:attrNameLst>
                                      </p:cBhvr>
                                    </p:animMotion>
                                  </p:childTnLst>
                                </p:cTn>
                              </p:par>
                              <p:par>
                                <p:cTn id="50" presetID="0" presetClass="path" presetSubtype="0" accel="50000" decel="50000" fill="hold" grpId="0" nodeType="withEffect">
                                  <p:stCondLst>
                                    <p:cond delay="0"/>
                                  </p:stCondLst>
                                  <p:childTnLst>
                                    <p:animMotion origin="layout" path="M -0.00017 -0.00069 L 0.09254 -0.00069 " pathEditMode="relative" ptsTypes="AA">
                                      <p:cBhvr>
                                        <p:cTn id="51" dur="1000" fill="hold"/>
                                        <p:tgtEl>
                                          <p:spTgt spid="383112"/>
                                        </p:tgtEl>
                                        <p:attrNameLst>
                                          <p:attrName>ppt_x</p:attrName>
                                          <p:attrName>ppt_y</p:attrName>
                                        </p:attrNameLst>
                                      </p:cBhvr>
                                    </p:animMotion>
                                  </p:childTnLst>
                                </p:cTn>
                              </p:par>
                              <p:par>
                                <p:cTn id="52" presetID="0" presetClass="path" presetSubtype="0" accel="50000" decel="50000" fill="hold" grpId="0" nodeType="withEffect">
                                  <p:stCondLst>
                                    <p:cond delay="0"/>
                                  </p:stCondLst>
                                  <p:childTnLst>
                                    <p:animMotion origin="layout" path="M 0.00035 -1.11111E-6 L 0.04219 -1.11111E-6 " pathEditMode="relative" rAng="0" ptsTypes="AA">
                                      <p:cBhvr>
                                        <p:cTn id="53" dur="1000" fill="hold"/>
                                        <p:tgtEl>
                                          <p:spTgt spid="383098"/>
                                        </p:tgtEl>
                                        <p:attrNameLst>
                                          <p:attrName>ppt_x</p:attrName>
                                          <p:attrName>ppt_y</p:attrName>
                                        </p:attrNameLst>
                                      </p:cBhvr>
                                      <p:rCtr x="21" y="0"/>
                                    </p:animMotion>
                                  </p:childTnLst>
                                </p:cTn>
                              </p:par>
                              <p:par>
                                <p:cTn id="54" presetID="0" presetClass="path" presetSubtype="0" accel="50000" decel="50000" fill="hold" grpId="0" nodeType="withEffect">
                                  <p:stCondLst>
                                    <p:cond delay="0"/>
                                  </p:stCondLst>
                                  <p:childTnLst>
                                    <p:animMotion origin="layout" path="M -3.88889E-6 2.22222E-6 L 0.07709 2.22222E-6 " pathEditMode="relative" rAng="0" ptsTypes="AA">
                                      <p:cBhvr>
                                        <p:cTn id="55" dur="1000" fill="hold"/>
                                        <p:tgtEl>
                                          <p:spTgt spid="383096"/>
                                        </p:tgtEl>
                                        <p:attrNameLst>
                                          <p:attrName>ppt_x</p:attrName>
                                          <p:attrName>ppt_y</p:attrName>
                                        </p:attrNameLst>
                                      </p:cBhvr>
                                      <p:rCtr x="39" y="0"/>
                                    </p:animMotion>
                                  </p:childTnLst>
                                </p:cTn>
                              </p:par>
                              <p:par>
                                <p:cTn id="56" presetID="0" presetClass="path" presetSubtype="0" accel="50000" decel="50000" fill="hold" grpId="0" nodeType="withEffect">
                                  <p:stCondLst>
                                    <p:cond delay="0"/>
                                  </p:stCondLst>
                                  <p:childTnLst>
                                    <p:animMotion origin="layout" path="M -0.00017 -0.00023 L 0.10972 -0.00023 " pathEditMode="relative" ptsTypes="AA">
                                      <p:cBhvr>
                                        <p:cTn id="57" dur="1000" fill="hold"/>
                                        <p:tgtEl>
                                          <p:spTgt spid="383097"/>
                                        </p:tgtEl>
                                        <p:attrNameLst>
                                          <p:attrName>ppt_x</p:attrName>
                                          <p:attrName>ppt_y</p:attrName>
                                        </p:attrNameLst>
                                      </p:cBhvr>
                                    </p:animMotion>
                                  </p:childTnLst>
                                </p:cTn>
                              </p:par>
                            </p:childTnLst>
                          </p:cTn>
                        </p:par>
                        <p:par>
                          <p:cTn id="58" fill="hold">
                            <p:stCondLst>
                              <p:cond delay="4000"/>
                            </p:stCondLst>
                            <p:childTnLst>
                              <p:par>
                                <p:cTn id="59" presetID="0" presetClass="path" presetSubtype="0" accel="50000" decel="50000" fill="hold" grpId="0" nodeType="afterEffect">
                                  <p:stCondLst>
                                    <p:cond delay="0"/>
                                  </p:stCondLst>
                                  <p:childTnLst>
                                    <p:animMotion origin="layout" path="M 8.33333E-7 -4.44444E-6 L 0.05 -4.44444E-6 " pathEditMode="relative" rAng="0" ptsTypes="AA">
                                      <p:cBhvr>
                                        <p:cTn id="60" dur="1000" fill="hold"/>
                                        <p:tgtEl>
                                          <p:spTgt spid="383091"/>
                                        </p:tgtEl>
                                        <p:attrNameLst>
                                          <p:attrName>ppt_x</p:attrName>
                                          <p:attrName>ppt_y</p:attrName>
                                        </p:attrNameLst>
                                      </p:cBhvr>
                                      <p:rCtr x="25" y="0"/>
                                    </p:animMotion>
                                  </p:childTnLst>
                                </p:cTn>
                              </p:par>
                              <p:par>
                                <p:cTn id="61" presetID="0" presetClass="path" presetSubtype="0" accel="50000" decel="50000" fill="hold" grpId="0" nodeType="withEffect">
                                  <p:stCondLst>
                                    <p:cond delay="0"/>
                                  </p:stCondLst>
                                  <p:childTnLst>
                                    <p:animMotion origin="layout" path="M 0.00018 0 L 0.02778 0 " pathEditMode="relative" ptsTypes="AA">
                                      <p:cBhvr>
                                        <p:cTn id="62" dur="1000" fill="hold"/>
                                        <p:tgtEl>
                                          <p:spTgt spid="383093"/>
                                        </p:tgtEl>
                                        <p:attrNameLst>
                                          <p:attrName>ppt_x</p:attrName>
                                          <p:attrName>ppt_y</p:attrName>
                                        </p:attrNameLst>
                                      </p:cBhvr>
                                    </p:animMotion>
                                  </p:childTnLst>
                                </p:cTn>
                              </p:par>
                              <p:par>
                                <p:cTn id="63" presetID="0" presetClass="path" presetSubtype="0" accel="50000" decel="50000" fill="hold" grpId="0" nodeType="withEffect">
                                  <p:stCondLst>
                                    <p:cond delay="0"/>
                                  </p:stCondLst>
                                  <p:childTnLst>
                                    <p:animMotion origin="layout" path="M -0.00017 -0.00023 L 0.01806 -0.00023 " pathEditMode="relative" rAng="0" ptsTypes="AA">
                                      <p:cBhvr>
                                        <p:cTn id="64" dur="1000" fill="hold"/>
                                        <p:tgtEl>
                                          <p:spTgt spid="383095"/>
                                        </p:tgtEl>
                                        <p:attrNameLst>
                                          <p:attrName>ppt_x</p:attrName>
                                          <p:attrName>ppt_y</p:attrName>
                                        </p:attrNameLst>
                                      </p:cBhvr>
                                      <p:rCtr x="9" y="0"/>
                                    </p:animMotion>
                                  </p:childTnLst>
                                </p:cTn>
                              </p:par>
                            </p:childTnLst>
                          </p:cTn>
                        </p:par>
                        <p:par>
                          <p:cTn id="65" fill="hold">
                            <p:stCondLst>
                              <p:cond delay="5000"/>
                            </p:stCondLst>
                            <p:childTnLst>
                              <p:par>
                                <p:cTn id="66" presetID="0" presetClass="path" presetSubtype="0" accel="50000" decel="50000" fill="hold" grpId="0" nodeType="afterEffect">
                                  <p:stCondLst>
                                    <p:cond delay="0"/>
                                  </p:stCondLst>
                                  <p:childTnLst>
                                    <p:animMotion origin="layout" path="M 4.16667E-6 0 L 0.02031 0 " pathEditMode="relative" rAng="0" ptsTypes="AA">
                                      <p:cBhvr>
                                        <p:cTn id="67" dur="1000" fill="hold"/>
                                        <p:tgtEl>
                                          <p:spTgt spid="383089"/>
                                        </p:tgtEl>
                                        <p:attrNameLst>
                                          <p:attrName>ppt_x</p:attrName>
                                          <p:attrName>ppt_y</p:attrName>
                                        </p:attrNameLst>
                                      </p:cBhvr>
                                      <p:rCtr x="10" y="0"/>
                                    </p:animMotion>
                                  </p:childTnLst>
                                </p:cTn>
                              </p:par>
                              <p:par>
                                <p:cTn id="68" presetID="0" presetClass="path" presetSubtype="0" accel="50000" decel="50000" fill="hold" grpId="0" nodeType="withEffect">
                                  <p:stCondLst>
                                    <p:cond delay="0"/>
                                  </p:stCondLst>
                                  <p:childTnLst>
                                    <p:animMotion origin="layout" path="M 0.00018 0.00023 L 0.02466 0.00023 " pathEditMode="relative" rAng="0" ptsTypes="AA">
                                      <p:cBhvr>
                                        <p:cTn id="69" dur="1000" fill="hold"/>
                                        <p:tgtEl>
                                          <p:spTgt spid="383087"/>
                                        </p:tgtEl>
                                        <p:attrNameLst>
                                          <p:attrName>ppt_x</p:attrName>
                                          <p:attrName>ppt_y</p:attrName>
                                        </p:attrNameLst>
                                      </p:cBhvr>
                                      <p:rCtr x="12" y="0"/>
                                    </p:animMotion>
                                  </p:childTnLst>
                                </p:cTn>
                              </p:par>
                              <p:par>
                                <p:cTn id="70" presetID="0" presetClass="path" presetSubtype="0" accel="50000" decel="50000" fill="hold" grpId="0" nodeType="withEffect">
                                  <p:stCondLst>
                                    <p:cond delay="0"/>
                                  </p:stCondLst>
                                  <p:childTnLst>
                                    <p:animMotion origin="layout" path="M 3.05556E-6 -7.40741E-7 L 0.0151 -7.40741E-7 " pathEditMode="relative" rAng="0" ptsTypes="AA">
                                      <p:cBhvr>
                                        <p:cTn id="71" dur="1000" fill="hold"/>
                                        <p:tgtEl>
                                          <p:spTgt spid="383094"/>
                                        </p:tgtEl>
                                        <p:attrNameLst>
                                          <p:attrName>ppt_x</p:attrName>
                                          <p:attrName>ppt_y</p:attrName>
                                        </p:attrNameLst>
                                      </p:cBhvr>
                                      <p:rCtr x="7" y="0"/>
                                    </p:animMotion>
                                  </p:childTnLst>
                                </p:cTn>
                              </p:par>
                              <p:par>
                                <p:cTn id="72" presetID="0" presetClass="path" presetSubtype="0" accel="50000" decel="50000" fill="hold" grpId="0" nodeType="withEffect">
                                  <p:stCondLst>
                                    <p:cond delay="0"/>
                                  </p:stCondLst>
                                  <p:childTnLst>
                                    <p:animMotion origin="layout" path="M 0.00018 -0.00046 L 0.02882 -0.00046 " pathEditMode="relative" ptsTypes="AA">
                                      <p:cBhvr>
                                        <p:cTn id="73" dur="1000" fill="hold"/>
                                        <p:tgtEl>
                                          <p:spTgt spid="383088"/>
                                        </p:tgtEl>
                                        <p:attrNameLst>
                                          <p:attrName>ppt_x</p:attrName>
                                          <p:attrName>ppt_y</p:attrName>
                                        </p:attrNameLst>
                                      </p:cBhvr>
                                    </p:animMotion>
                                  </p:childTnLst>
                                </p:cTn>
                              </p:par>
                            </p:childTnLst>
                          </p:cTn>
                        </p:par>
                        <p:par>
                          <p:cTn id="74" fill="hold">
                            <p:stCondLst>
                              <p:cond delay="6000"/>
                            </p:stCondLst>
                            <p:childTnLst>
                              <p:par>
                                <p:cTn id="75" presetID="0" presetClass="path" presetSubtype="0" accel="50000" decel="50000" fill="hold" grpId="0" nodeType="afterEffect">
                                  <p:stCondLst>
                                    <p:cond delay="0"/>
                                  </p:stCondLst>
                                  <p:childTnLst>
                                    <p:animMotion origin="layout" path="M 8.33333E-7 2.59259E-6 L 0.08177 2.59259E-6 " pathEditMode="relative" rAng="0" ptsTypes="AA">
                                      <p:cBhvr>
                                        <p:cTn id="76" dur="1000" fill="hold"/>
                                        <p:tgtEl>
                                          <p:spTgt spid="383084"/>
                                        </p:tgtEl>
                                        <p:attrNameLst>
                                          <p:attrName>ppt_x</p:attrName>
                                          <p:attrName>ppt_y</p:attrName>
                                        </p:attrNameLst>
                                      </p:cBhvr>
                                      <p:rCtr x="41" y="0"/>
                                    </p:animMotion>
                                  </p:childTnLst>
                                </p:cTn>
                              </p:par>
                              <p:par>
                                <p:cTn id="77" presetID="0" presetClass="path" presetSubtype="0" accel="50000" decel="50000" fill="hold" grpId="0" nodeType="withEffect">
                                  <p:stCondLst>
                                    <p:cond delay="0"/>
                                  </p:stCondLst>
                                  <p:childTnLst>
                                    <p:animMotion origin="layout" path="M -0.00035 -4.44444E-6 L 0.13593 -4.44444E-6 " pathEditMode="relative" rAng="0" ptsTypes="AA">
                                      <p:cBhvr>
                                        <p:cTn id="78" dur="1000" fill="hold"/>
                                        <p:tgtEl>
                                          <p:spTgt spid="383083"/>
                                        </p:tgtEl>
                                        <p:attrNameLst>
                                          <p:attrName>ppt_x</p:attrName>
                                          <p:attrName>ppt_y</p:attrName>
                                        </p:attrNameLst>
                                      </p:cBhvr>
                                      <p:rCtr x="68" y="0"/>
                                    </p:animMotion>
                                  </p:childTnLst>
                                </p:cTn>
                              </p:par>
                              <p:par>
                                <p:cTn id="79" presetID="0" presetClass="path" presetSubtype="0" accel="50000" decel="50000" fill="hold" grpId="0" nodeType="withEffect">
                                  <p:stCondLst>
                                    <p:cond delay="0"/>
                                  </p:stCondLst>
                                  <p:childTnLst>
                                    <p:animMotion origin="layout" path="M -1.94444E-6 0 L 0.10625 0 " pathEditMode="relative" rAng="0" ptsTypes="AA">
                                      <p:cBhvr>
                                        <p:cTn id="80" dur="1000" fill="hold"/>
                                        <p:tgtEl>
                                          <p:spTgt spid="383085"/>
                                        </p:tgtEl>
                                        <p:attrNameLst>
                                          <p:attrName>ppt_x</p:attrName>
                                          <p:attrName>ppt_y</p:attrName>
                                        </p:attrNameLst>
                                      </p:cBhvr>
                                      <p:rCtr x="53" y="0"/>
                                    </p:animMotion>
                                  </p:childTnLst>
                                </p:cTn>
                              </p:par>
                              <p:par>
                                <p:cTn id="81" presetID="0" presetClass="path" presetSubtype="0" accel="50000" decel="50000" fill="hold" grpId="0" nodeType="withEffect">
                                  <p:stCondLst>
                                    <p:cond delay="0"/>
                                  </p:stCondLst>
                                  <p:childTnLst>
                                    <p:animMotion origin="layout" path="M 4.16667E-6 -1.11111E-6 L 0.05729 -1.11111E-6 " pathEditMode="relative" rAng="0" ptsTypes="AA">
                                      <p:cBhvr>
                                        <p:cTn id="82" dur="1000" fill="hold"/>
                                        <p:tgtEl>
                                          <p:spTgt spid="383082"/>
                                        </p:tgtEl>
                                        <p:attrNameLst>
                                          <p:attrName>ppt_x</p:attrName>
                                          <p:attrName>ppt_y</p:attrName>
                                        </p:attrNameLst>
                                      </p:cBhvr>
                                      <p:rCtr x="29" y="0"/>
                                    </p:animMotion>
                                  </p:childTnLst>
                                </p:cTn>
                              </p:par>
                              <p:par>
                                <p:cTn id="83" presetID="0" presetClass="path" presetSubtype="0" accel="50000" decel="50000" fill="hold" grpId="0" nodeType="withEffect">
                                  <p:stCondLst>
                                    <p:cond delay="0"/>
                                  </p:stCondLst>
                                  <p:childTnLst>
                                    <p:animMotion origin="layout" path="M 0.00034 3.33333E-6 L 0.08489 3.33333E-6 " pathEditMode="relative" rAng="0" ptsTypes="AA">
                                      <p:cBhvr>
                                        <p:cTn id="84" dur="1000" fill="hold"/>
                                        <p:tgtEl>
                                          <p:spTgt spid="383069"/>
                                        </p:tgtEl>
                                        <p:attrNameLst>
                                          <p:attrName>ppt_x</p:attrName>
                                          <p:attrName>ppt_y</p:attrName>
                                        </p:attrNameLst>
                                      </p:cBhvr>
                                      <p:rCtr x="42" y="0"/>
                                    </p:animMotion>
                                  </p:childTnLst>
                                </p:cTn>
                              </p:par>
                              <p:par>
                                <p:cTn id="85" presetID="0" presetClass="path" presetSubtype="0" accel="50000" decel="50000" fill="hold" grpId="0" nodeType="withEffect">
                                  <p:stCondLst>
                                    <p:cond delay="0"/>
                                  </p:stCondLst>
                                  <p:childTnLst>
                                    <p:animMotion origin="layout" path="M -3.05556E-6 -7.40741E-7 L 0.1132 -7.40741E-7 " pathEditMode="relative" rAng="0" ptsTypes="AA">
                                      <p:cBhvr>
                                        <p:cTn id="86" dur="1000" fill="hold"/>
                                        <p:tgtEl>
                                          <p:spTgt spid="383072"/>
                                        </p:tgtEl>
                                        <p:attrNameLst>
                                          <p:attrName>ppt_x</p:attrName>
                                          <p:attrName>ppt_y</p:attrName>
                                        </p:attrNameLst>
                                      </p:cBhvr>
                                      <p:rCtr x="57" y="0"/>
                                    </p:animMotion>
                                  </p:childTnLst>
                                </p:cTn>
                              </p:par>
                              <p:par>
                                <p:cTn id="87" presetID="0" presetClass="path" presetSubtype="0" accel="50000" decel="50000" fill="hold" grpId="0" nodeType="withEffect">
                                  <p:stCondLst>
                                    <p:cond delay="0"/>
                                  </p:stCondLst>
                                  <p:childTnLst>
                                    <p:animMotion origin="layout" path="M 3.05556E-6 -3.33333E-6 L 0.07187 -3.33333E-6 " pathEditMode="relative" rAng="0" ptsTypes="AA">
                                      <p:cBhvr>
                                        <p:cTn id="88" dur="1000" fill="hold"/>
                                        <p:tgtEl>
                                          <p:spTgt spid="383086"/>
                                        </p:tgtEl>
                                        <p:attrNameLst>
                                          <p:attrName>ppt_x</p:attrName>
                                          <p:attrName>ppt_y</p:attrName>
                                        </p:attrNameLst>
                                      </p:cBhvr>
                                      <p:rCtr x="36" y="0"/>
                                    </p:animMotion>
                                  </p:childTnLst>
                                </p:cTn>
                              </p:par>
                              <p:par>
                                <p:cTn id="89" presetID="0" presetClass="path" presetSubtype="0" accel="50000" decel="50000" fill="hold" grpId="0" nodeType="withEffect">
                                  <p:stCondLst>
                                    <p:cond delay="0"/>
                                  </p:stCondLst>
                                  <p:childTnLst>
                                    <p:animMotion origin="layout" path="M 4.44444E-6 0.00023 L 0.11822 0.00023 " pathEditMode="relative" ptsTypes="AA">
                                      <p:cBhvr>
                                        <p:cTn id="90" dur="1000" fill="hold"/>
                                        <p:tgtEl>
                                          <p:spTgt spid="383090"/>
                                        </p:tgtEl>
                                        <p:attrNameLst>
                                          <p:attrName>ppt_x</p:attrName>
                                          <p:attrName>ppt_y</p:attrName>
                                        </p:attrNameLst>
                                      </p:cBhvr>
                                    </p:animMotion>
                                  </p:childTnLst>
                                </p:cTn>
                              </p:par>
                            </p:childTnLst>
                          </p:cTn>
                        </p:par>
                        <p:par>
                          <p:cTn id="91" fill="hold">
                            <p:stCondLst>
                              <p:cond delay="7000"/>
                            </p:stCondLst>
                            <p:childTnLst>
                              <p:par>
                                <p:cTn id="92" presetID="0" presetClass="path" presetSubtype="0" accel="50000" decel="50000" fill="hold" grpId="0" nodeType="afterEffect">
                                  <p:stCondLst>
                                    <p:cond delay="0"/>
                                  </p:stCondLst>
                                  <p:childTnLst>
                                    <p:animMotion origin="layout" path="M 3.61111E-6 -0.00047 L 0.04531 -0.00047 " pathEditMode="relative" ptsTypes="AA">
                                      <p:cBhvr>
                                        <p:cTn id="93" dur="1000" fill="hold"/>
                                        <p:tgtEl>
                                          <p:spTgt spid="383081"/>
                                        </p:tgtEl>
                                        <p:attrNameLst>
                                          <p:attrName>ppt_x</p:attrName>
                                          <p:attrName>ppt_y</p:attrName>
                                        </p:attrNameLst>
                                      </p:cBhvr>
                                    </p:animMotion>
                                  </p:childTnLst>
                                </p:cTn>
                              </p:par>
                              <p:par>
                                <p:cTn id="94" presetID="0" presetClass="path" presetSubtype="0" accel="50000" decel="50000" fill="hold" grpId="0" nodeType="withEffect">
                                  <p:stCondLst>
                                    <p:cond delay="0"/>
                                  </p:stCondLst>
                                  <p:childTnLst>
                                    <p:animMotion origin="layout" path="M 0.00034 1.11111E-6 L 0.03732 1.11111E-6 " pathEditMode="relative" rAng="0" ptsTypes="AA">
                                      <p:cBhvr>
                                        <p:cTn id="95" dur="1000" fill="hold"/>
                                        <p:tgtEl>
                                          <p:spTgt spid="383080"/>
                                        </p:tgtEl>
                                        <p:attrNameLst>
                                          <p:attrName>ppt_x</p:attrName>
                                          <p:attrName>ppt_y</p:attrName>
                                        </p:attrNameLst>
                                      </p:cBhvr>
                                      <p:rCtr x="18" y="0"/>
                                    </p:animMotion>
                                  </p:childTnLst>
                                </p:cTn>
                              </p:par>
                              <p:par>
                                <p:cTn id="96" presetID="0" presetClass="path" presetSubtype="0" accel="50000" decel="50000" fill="hold" grpId="0" nodeType="withEffect">
                                  <p:stCondLst>
                                    <p:cond delay="0"/>
                                  </p:stCondLst>
                                  <p:childTnLst>
                                    <p:animMotion origin="layout" path="M 3.33333E-6 -0.00023 L 0.03489 -0.00023 " pathEditMode="relative" ptsTypes="AA">
                                      <p:cBhvr>
                                        <p:cTn id="97" dur="1000" fill="hold"/>
                                        <p:tgtEl>
                                          <p:spTgt spid="383079"/>
                                        </p:tgtEl>
                                        <p:attrNameLst>
                                          <p:attrName>ppt_x</p:attrName>
                                          <p:attrName>ppt_y</p:attrName>
                                        </p:attrNameLst>
                                      </p:cBhvr>
                                    </p:animMotion>
                                  </p:childTnLst>
                                </p:cTn>
                              </p:par>
                              <p:par>
                                <p:cTn id="98" presetID="0" presetClass="path" presetSubtype="0" accel="50000" decel="50000" fill="hold" grpId="0" nodeType="withEffect">
                                  <p:stCondLst>
                                    <p:cond delay="0"/>
                                  </p:stCondLst>
                                  <p:childTnLst>
                                    <p:animMotion origin="layout" path="M 8.33333E-7 -0.00023 L 0.02656 -0.00023 " pathEditMode="relative" ptsTypes="AA">
                                      <p:cBhvr>
                                        <p:cTn id="99" dur="1000" fill="hold"/>
                                        <p:tgtEl>
                                          <p:spTgt spid="383066"/>
                                        </p:tgtEl>
                                        <p:attrNameLst>
                                          <p:attrName>ppt_x</p:attrName>
                                          <p:attrName>ppt_y</p:attrName>
                                        </p:attrNameLst>
                                      </p:cBhvr>
                                    </p:animMotion>
                                  </p:childTnLst>
                                </p:cTn>
                              </p:par>
                              <p:par>
                                <p:cTn id="100" presetID="0" presetClass="path" presetSubtype="0" accel="50000" decel="50000" fill="hold" grpId="0" nodeType="withEffect">
                                  <p:stCondLst>
                                    <p:cond delay="0"/>
                                  </p:stCondLst>
                                  <p:childTnLst>
                                    <p:animMotion origin="layout" path="M 0.00034 -2.22222E-6 L 0.04774 -2.22222E-6 " pathEditMode="relative" rAng="0" ptsTypes="AA">
                                      <p:cBhvr>
                                        <p:cTn id="101" dur="1000" fill="hold"/>
                                        <p:tgtEl>
                                          <p:spTgt spid="383068"/>
                                        </p:tgtEl>
                                        <p:attrNameLst>
                                          <p:attrName>ppt_x</p:attrName>
                                          <p:attrName>ppt_y</p:attrName>
                                        </p:attrNameLst>
                                      </p:cBhvr>
                                      <p:rCtr x="24" y="0"/>
                                    </p:animMotion>
                                  </p:childTnLst>
                                </p:cTn>
                              </p:par>
                              <p:par>
                                <p:cTn id="102" presetID="0" presetClass="path" presetSubtype="0" accel="50000" decel="50000" fill="hold" grpId="0" nodeType="withEffect">
                                  <p:stCondLst>
                                    <p:cond delay="0"/>
                                  </p:stCondLst>
                                  <p:childTnLst>
                                    <p:animMotion origin="layout" path="M 0.00017 -0.00046 L 0.04184 -0.00046 " pathEditMode="relative" ptsTypes="AA">
                                      <p:cBhvr>
                                        <p:cTn id="103" dur="1000" fill="hold"/>
                                        <p:tgtEl>
                                          <p:spTgt spid="383070"/>
                                        </p:tgtEl>
                                        <p:attrNameLst>
                                          <p:attrName>ppt_x</p:attrName>
                                          <p:attrName>ppt_y</p:attrName>
                                        </p:attrNameLst>
                                      </p:cBhvr>
                                    </p:animMotion>
                                  </p:childTnLst>
                                </p:cTn>
                              </p:par>
                              <p:par>
                                <p:cTn id="104" presetID="0" presetClass="path" presetSubtype="0" accel="50000" decel="50000" fill="hold" grpId="0" nodeType="withEffect">
                                  <p:stCondLst>
                                    <p:cond delay="0"/>
                                  </p:stCondLst>
                                  <p:childTnLst>
                                    <p:animMotion origin="layout" path="M 2.5E-6 0.00023 L 0.0467 0.00023 " pathEditMode="relative" rAng="0" ptsTypes="AA">
                                      <p:cBhvr>
                                        <p:cTn id="105" dur="1000" fill="hold"/>
                                        <p:tgtEl>
                                          <p:spTgt spid="383067"/>
                                        </p:tgtEl>
                                        <p:attrNameLst>
                                          <p:attrName>ppt_x</p:attrName>
                                          <p:attrName>ppt_y</p:attrName>
                                        </p:attrNameLst>
                                      </p:cBhvr>
                                      <p:rCtr x="23" y="0"/>
                                    </p:animMotion>
                                  </p:childTnLst>
                                </p:cTn>
                              </p:par>
                              <p:par>
                                <p:cTn id="106" presetID="0" presetClass="path" presetSubtype="0" accel="50000" decel="50000" fill="hold" grpId="0" nodeType="withEffect">
                                  <p:stCondLst>
                                    <p:cond delay="0"/>
                                  </p:stCondLst>
                                  <p:childTnLst>
                                    <p:animMotion origin="layout" path="M 2.5E-6 0.00023 L 0.0651 0.00023 " pathEditMode="relative" ptsTypes="AA">
                                      <p:cBhvr>
                                        <p:cTn id="107" dur="1000" fill="hold"/>
                                        <p:tgtEl>
                                          <p:spTgt spid="383071"/>
                                        </p:tgtEl>
                                        <p:attrNameLst>
                                          <p:attrName>ppt_x</p:attrName>
                                          <p:attrName>ppt_y</p:attrName>
                                        </p:attrNameLst>
                                      </p:cBhvr>
                                    </p:animMotion>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nodeType="clickEffect">
                                  <p:stCondLst>
                                    <p:cond delay="0"/>
                                  </p:stCondLst>
                                  <p:childTnLst>
                                    <p:set>
                                      <p:cBhvr>
                                        <p:cTn id="111" dur="1" fill="hold">
                                          <p:stCondLst>
                                            <p:cond delay="0"/>
                                          </p:stCondLst>
                                        </p:cTn>
                                        <p:tgtEl>
                                          <p:spTgt spid="2"/>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grpId="0" nodeType="clickEffect">
                                  <p:stCondLst>
                                    <p:cond delay="0"/>
                                  </p:stCondLst>
                                  <p:childTnLst>
                                    <p:set>
                                      <p:cBhvr>
                                        <p:cTn id="115" dur="1" fill="hold">
                                          <p:stCondLst>
                                            <p:cond delay="0"/>
                                          </p:stCondLst>
                                        </p:cTn>
                                        <p:tgtEl>
                                          <p:spTgt spid="382982"/>
                                        </p:tgtEl>
                                        <p:attrNameLst>
                                          <p:attrName>style.visibility</p:attrName>
                                        </p:attrNameLst>
                                      </p:cBhvr>
                                      <p:to>
                                        <p:strVal val="visible"/>
                                      </p:to>
                                    </p:set>
                                    <p:animEffect transition="in" filter="wipe(down)">
                                      <p:cBhvr>
                                        <p:cTn id="116" dur="1000"/>
                                        <p:tgtEl>
                                          <p:spTgt spid="382982"/>
                                        </p:tgtEl>
                                      </p:cBhvr>
                                    </p:animEffect>
                                  </p:childTnLst>
                                </p:cTn>
                              </p:par>
                            </p:childTnLst>
                          </p:cTn>
                        </p:par>
                        <p:par>
                          <p:cTn id="117" fill="hold">
                            <p:stCondLst>
                              <p:cond delay="1000"/>
                            </p:stCondLst>
                            <p:childTnLst>
                              <p:par>
                                <p:cTn id="118" presetID="22" presetClass="entr" presetSubtype="4" fill="hold" grpId="0" nodeType="afterEffect">
                                  <p:stCondLst>
                                    <p:cond delay="0"/>
                                  </p:stCondLst>
                                  <p:childTnLst>
                                    <p:set>
                                      <p:cBhvr>
                                        <p:cTn id="119" dur="1" fill="hold">
                                          <p:stCondLst>
                                            <p:cond delay="0"/>
                                          </p:stCondLst>
                                        </p:cTn>
                                        <p:tgtEl>
                                          <p:spTgt spid="382980"/>
                                        </p:tgtEl>
                                        <p:attrNameLst>
                                          <p:attrName>style.visibility</p:attrName>
                                        </p:attrNameLst>
                                      </p:cBhvr>
                                      <p:to>
                                        <p:strVal val="visible"/>
                                      </p:to>
                                    </p:set>
                                    <p:animEffect transition="in" filter="wipe(down)">
                                      <p:cBhvr>
                                        <p:cTn id="120" dur="1000"/>
                                        <p:tgtEl>
                                          <p:spTgt spid="382980"/>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1" fill="hold" grpId="0" nodeType="clickEffect">
                                  <p:stCondLst>
                                    <p:cond delay="0"/>
                                  </p:stCondLst>
                                  <p:childTnLst>
                                    <p:set>
                                      <p:cBhvr>
                                        <p:cTn id="124" dur="1" fill="hold">
                                          <p:stCondLst>
                                            <p:cond delay="0"/>
                                          </p:stCondLst>
                                        </p:cTn>
                                        <p:tgtEl>
                                          <p:spTgt spid="383119"/>
                                        </p:tgtEl>
                                        <p:attrNameLst>
                                          <p:attrName>style.visibility</p:attrName>
                                        </p:attrNameLst>
                                      </p:cBhvr>
                                      <p:to>
                                        <p:strVal val="visible"/>
                                      </p:to>
                                    </p:set>
                                    <p:animEffect transition="in" filter="wipe(up)">
                                      <p:cBhvr>
                                        <p:cTn id="125" dur="1000"/>
                                        <p:tgtEl>
                                          <p:spTgt spid="383119"/>
                                        </p:tgtEl>
                                      </p:cBhvr>
                                    </p:animEffect>
                                  </p:childTnLst>
                                </p:cTn>
                              </p:par>
                            </p:childTnLst>
                          </p:cTn>
                        </p:par>
                        <p:par>
                          <p:cTn id="126" fill="hold">
                            <p:stCondLst>
                              <p:cond delay="1000"/>
                            </p:stCondLst>
                            <p:childTnLst>
                              <p:par>
                                <p:cTn id="127" presetID="22" presetClass="exit" presetSubtype="1" fill="hold" grpId="1" nodeType="afterEffect">
                                  <p:stCondLst>
                                    <p:cond delay="0"/>
                                  </p:stCondLst>
                                  <p:childTnLst>
                                    <p:animEffect transition="out" filter="wipe(up)">
                                      <p:cBhvr>
                                        <p:cTn id="128" dur="500"/>
                                        <p:tgtEl>
                                          <p:spTgt spid="382980"/>
                                        </p:tgtEl>
                                      </p:cBhvr>
                                    </p:animEffect>
                                    <p:set>
                                      <p:cBhvr>
                                        <p:cTn id="129" dur="1" fill="hold">
                                          <p:stCondLst>
                                            <p:cond delay="499"/>
                                          </p:stCondLst>
                                        </p:cTn>
                                        <p:tgtEl>
                                          <p:spTgt spid="382980"/>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grpId="0" nodeType="clickEffect">
                                  <p:stCondLst>
                                    <p:cond delay="0"/>
                                  </p:stCondLst>
                                  <p:childTnLst>
                                    <p:set>
                                      <p:cBhvr>
                                        <p:cTn id="133" dur="1" fill="hold">
                                          <p:stCondLst>
                                            <p:cond delay="0"/>
                                          </p:stCondLst>
                                        </p:cTn>
                                        <p:tgtEl>
                                          <p:spTgt spid="383122"/>
                                        </p:tgtEl>
                                        <p:attrNameLst>
                                          <p:attrName>style.visibility</p:attrName>
                                        </p:attrNameLst>
                                      </p:cBhvr>
                                      <p:to>
                                        <p:strVal val="visible"/>
                                      </p:to>
                                    </p:set>
                                    <p:animEffect transition="in" filter="wipe(down)">
                                      <p:cBhvr>
                                        <p:cTn id="134" dur="1000"/>
                                        <p:tgtEl>
                                          <p:spTgt spid="383122"/>
                                        </p:tgtEl>
                                      </p:cBhvr>
                                    </p:animEffect>
                                  </p:childTnLst>
                                </p:cTn>
                              </p:par>
                            </p:childTnLst>
                          </p:cTn>
                        </p:par>
                        <p:par>
                          <p:cTn id="135" fill="hold">
                            <p:stCondLst>
                              <p:cond delay="1000"/>
                            </p:stCondLst>
                            <p:childTnLst>
                              <p:par>
                                <p:cTn id="136" presetID="22" presetClass="entr" presetSubtype="4" fill="hold" grpId="2" nodeType="afterEffect">
                                  <p:stCondLst>
                                    <p:cond delay="0"/>
                                  </p:stCondLst>
                                  <p:childTnLst>
                                    <p:set>
                                      <p:cBhvr>
                                        <p:cTn id="137" dur="1" fill="hold">
                                          <p:stCondLst>
                                            <p:cond delay="0"/>
                                          </p:stCondLst>
                                        </p:cTn>
                                        <p:tgtEl>
                                          <p:spTgt spid="382980"/>
                                        </p:tgtEl>
                                        <p:attrNameLst>
                                          <p:attrName>style.visibility</p:attrName>
                                        </p:attrNameLst>
                                      </p:cBhvr>
                                      <p:to>
                                        <p:strVal val="visible"/>
                                      </p:to>
                                    </p:set>
                                    <p:animEffect transition="in" filter="wipe(down)">
                                      <p:cBhvr>
                                        <p:cTn id="138" dur="1000"/>
                                        <p:tgtEl>
                                          <p:spTgt spid="382980"/>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1" fill="hold" grpId="0" nodeType="clickEffect">
                                  <p:stCondLst>
                                    <p:cond delay="0"/>
                                  </p:stCondLst>
                                  <p:childTnLst>
                                    <p:set>
                                      <p:cBhvr>
                                        <p:cTn id="142" dur="1" fill="hold">
                                          <p:stCondLst>
                                            <p:cond delay="0"/>
                                          </p:stCondLst>
                                        </p:cTn>
                                        <p:tgtEl>
                                          <p:spTgt spid="383125"/>
                                        </p:tgtEl>
                                        <p:attrNameLst>
                                          <p:attrName>style.visibility</p:attrName>
                                        </p:attrNameLst>
                                      </p:cBhvr>
                                      <p:to>
                                        <p:strVal val="visible"/>
                                      </p:to>
                                    </p:set>
                                    <p:animEffect transition="in" filter="wipe(up)">
                                      <p:cBhvr>
                                        <p:cTn id="143" dur="1000"/>
                                        <p:tgtEl>
                                          <p:spTgt spid="383125"/>
                                        </p:tgtEl>
                                      </p:cBhvr>
                                    </p:animEffect>
                                  </p:childTnLst>
                                </p:cTn>
                              </p:par>
                            </p:childTnLst>
                          </p:cTn>
                        </p:par>
                        <p:par>
                          <p:cTn id="144" fill="hold">
                            <p:stCondLst>
                              <p:cond delay="1000"/>
                            </p:stCondLst>
                            <p:childTnLst>
                              <p:par>
                                <p:cTn id="145" presetID="22" presetClass="entr" presetSubtype="1" fill="hold" nodeType="afterEffect">
                                  <p:stCondLst>
                                    <p:cond delay="0"/>
                                  </p:stCondLst>
                                  <p:childTnLst>
                                    <p:set>
                                      <p:cBhvr>
                                        <p:cTn id="146" dur="1" fill="hold">
                                          <p:stCondLst>
                                            <p:cond delay="0"/>
                                          </p:stCondLst>
                                        </p:cTn>
                                        <p:tgtEl>
                                          <p:spTgt spid="23"/>
                                        </p:tgtEl>
                                        <p:attrNameLst>
                                          <p:attrName>style.visibility</p:attrName>
                                        </p:attrNameLst>
                                      </p:cBhvr>
                                      <p:to>
                                        <p:strVal val="visible"/>
                                      </p:to>
                                    </p:set>
                                    <p:animEffect transition="in" filter="wipe(up)">
                                      <p:cBhvr>
                                        <p:cTn id="147" dur="500"/>
                                        <p:tgtEl>
                                          <p:spTgt spid="23"/>
                                        </p:tgtEl>
                                      </p:cBhvr>
                                    </p:animEffect>
                                  </p:childTnLst>
                                </p:cTn>
                              </p:par>
                            </p:childTnLst>
                          </p:cTn>
                        </p:par>
                      </p:childTnLst>
                    </p:cTn>
                  </p:par>
                  <p:par>
                    <p:cTn id="148" fill="hold">
                      <p:stCondLst>
                        <p:cond delay="indefinite"/>
                      </p:stCondLst>
                      <p:childTnLst>
                        <p:par>
                          <p:cTn id="149" fill="hold">
                            <p:stCondLst>
                              <p:cond delay="0"/>
                            </p:stCondLst>
                            <p:childTnLst>
                              <p:par>
                                <p:cTn id="150" presetID="22" presetClass="entr" presetSubtype="2" fill="hold" grpId="0" nodeType="clickEffect">
                                  <p:stCondLst>
                                    <p:cond delay="0"/>
                                  </p:stCondLst>
                                  <p:childTnLst>
                                    <p:set>
                                      <p:cBhvr>
                                        <p:cTn id="151" dur="1" fill="hold">
                                          <p:stCondLst>
                                            <p:cond delay="0"/>
                                          </p:stCondLst>
                                        </p:cTn>
                                        <p:tgtEl>
                                          <p:spTgt spid="383128"/>
                                        </p:tgtEl>
                                        <p:attrNameLst>
                                          <p:attrName>style.visibility</p:attrName>
                                        </p:attrNameLst>
                                      </p:cBhvr>
                                      <p:to>
                                        <p:strVal val="visible"/>
                                      </p:to>
                                    </p:set>
                                    <p:animEffect transition="in" filter="wipe(right)">
                                      <p:cBhvr>
                                        <p:cTn id="152" dur="2000"/>
                                        <p:tgtEl>
                                          <p:spTgt spid="383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80" grpId="0" animBg="1"/>
      <p:bldP spid="382980" grpId="1" animBg="1"/>
      <p:bldP spid="382980" grpId="2" animBg="1"/>
      <p:bldP spid="382982" grpId="0" animBg="1"/>
      <p:bldP spid="383066" grpId="0" animBg="1"/>
      <p:bldP spid="383067" grpId="0" animBg="1"/>
      <p:bldP spid="383068" grpId="0" animBg="1"/>
      <p:bldP spid="383069" grpId="0" animBg="1"/>
      <p:bldP spid="383070" grpId="0" animBg="1"/>
      <p:bldP spid="383071" grpId="0" animBg="1"/>
      <p:bldP spid="383072" grpId="0" animBg="1"/>
      <p:bldP spid="383079" grpId="0" animBg="1"/>
      <p:bldP spid="383080" grpId="0" animBg="1"/>
      <p:bldP spid="383081" grpId="0" animBg="1"/>
      <p:bldP spid="383082" grpId="0" animBg="1"/>
      <p:bldP spid="383083" grpId="0" animBg="1"/>
      <p:bldP spid="383084" grpId="0" animBg="1"/>
      <p:bldP spid="383085" grpId="0" animBg="1"/>
      <p:bldP spid="383086" grpId="0" animBg="1"/>
      <p:bldP spid="383087" grpId="0" animBg="1"/>
      <p:bldP spid="383088" grpId="0" animBg="1"/>
      <p:bldP spid="383089" grpId="0" animBg="1"/>
      <p:bldP spid="383090" grpId="0" animBg="1"/>
      <p:bldP spid="383091" grpId="0" animBg="1"/>
      <p:bldP spid="383092" grpId="0" animBg="1"/>
      <p:bldP spid="383093" grpId="0" animBg="1"/>
      <p:bldP spid="383094" grpId="0" animBg="1"/>
      <p:bldP spid="383095" grpId="0" animBg="1"/>
      <p:bldP spid="383096" grpId="0" animBg="1"/>
      <p:bldP spid="383097" grpId="0" animBg="1"/>
      <p:bldP spid="383098" grpId="0" animBg="1"/>
      <p:bldP spid="383099" grpId="0" animBg="1"/>
      <p:bldP spid="383100" grpId="0" animBg="1"/>
      <p:bldP spid="383101" grpId="0" animBg="1"/>
      <p:bldP spid="383102" grpId="0" animBg="1"/>
      <p:bldP spid="383103" grpId="0" animBg="1"/>
      <p:bldP spid="383104" grpId="0" animBg="1"/>
      <p:bldP spid="383105" grpId="0" animBg="1"/>
      <p:bldP spid="383106" grpId="0" animBg="1"/>
      <p:bldP spid="383107" grpId="0" animBg="1"/>
      <p:bldP spid="383108" grpId="0" animBg="1"/>
      <p:bldP spid="383109" grpId="0" animBg="1"/>
      <p:bldP spid="383110" grpId="0" animBg="1"/>
      <p:bldP spid="383111" grpId="0" animBg="1"/>
      <p:bldP spid="383112" grpId="0" animBg="1"/>
      <p:bldP spid="383113" grpId="0" animBg="1"/>
      <p:bldP spid="383114" grpId="0" animBg="1"/>
      <p:bldP spid="383115" grpId="0" animBg="1"/>
      <p:bldP spid="383116" grpId="0" animBg="1"/>
      <p:bldP spid="383117" grpId="0" animBg="1"/>
      <p:bldP spid="383119" grpId="0" animBg="1"/>
      <p:bldP spid="383122" grpId="0" animBg="1"/>
      <p:bldP spid="383125" grpId="0" animBg="1"/>
      <p:bldP spid="38312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err="1" smtClean="0"/>
              <a:t>Decompressor</a:t>
            </a:r>
            <a:r>
              <a:rPr lang="en-US" dirty="0" smtClean="0"/>
              <a:t> freeze</a:t>
            </a:r>
            <a:endParaRPr lang="en-US" dirty="0"/>
          </a:p>
        </p:txBody>
      </p:sp>
      <p:sp>
        <p:nvSpPr>
          <p:cNvPr id="66564" name="Text Box 4"/>
          <p:cNvSpPr txBox="1">
            <a:spLocks noChangeArrowheads="1"/>
          </p:cNvSpPr>
          <p:nvPr/>
        </p:nvSpPr>
        <p:spPr bwMode="auto">
          <a:xfrm>
            <a:off x="1416064" y="2235994"/>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pl-PL" sz="2000"/>
              <a:t>0</a:t>
            </a:r>
          </a:p>
        </p:txBody>
      </p:sp>
      <p:sp>
        <p:nvSpPr>
          <p:cNvPr id="66566" name="Line 6"/>
          <p:cNvSpPr>
            <a:spLocks noChangeShapeType="1"/>
          </p:cNvSpPr>
          <p:nvPr/>
        </p:nvSpPr>
        <p:spPr bwMode="auto">
          <a:xfrm rot="5400000" flipH="1" flipV="1">
            <a:off x="2594783" y="1854200"/>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67" name="Line 7"/>
          <p:cNvSpPr>
            <a:spLocks noChangeShapeType="1"/>
          </p:cNvSpPr>
          <p:nvPr/>
        </p:nvSpPr>
        <p:spPr bwMode="auto">
          <a:xfrm rot="5400000" flipH="1" flipV="1">
            <a:off x="2594783" y="2744787"/>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68" name="Line 8"/>
          <p:cNvSpPr>
            <a:spLocks noChangeShapeType="1"/>
          </p:cNvSpPr>
          <p:nvPr/>
        </p:nvSpPr>
        <p:spPr bwMode="auto">
          <a:xfrm rot="5400000" flipH="1" flipV="1">
            <a:off x="2594783" y="3643312"/>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69" name="Line 9"/>
          <p:cNvSpPr>
            <a:spLocks noChangeShapeType="1"/>
          </p:cNvSpPr>
          <p:nvPr/>
        </p:nvSpPr>
        <p:spPr bwMode="auto">
          <a:xfrm rot="5400000" flipH="1" flipV="1">
            <a:off x="2594783" y="4533900"/>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70" name="AutoShape 10"/>
          <p:cNvSpPr>
            <a:spLocks noChangeArrowheads="1"/>
          </p:cNvSpPr>
          <p:nvPr/>
        </p:nvSpPr>
        <p:spPr bwMode="auto">
          <a:xfrm>
            <a:off x="1816114" y="4560094"/>
            <a:ext cx="665162" cy="577850"/>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1" name="AutoShape 11"/>
          <p:cNvSpPr>
            <a:spLocks noChangeArrowheads="1"/>
          </p:cNvSpPr>
          <p:nvPr/>
        </p:nvSpPr>
        <p:spPr bwMode="auto">
          <a:xfrm>
            <a:off x="1762139" y="3658394"/>
            <a:ext cx="708025" cy="600075"/>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2" name="AutoShape 12"/>
          <p:cNvSpPr>
            <a:spLocks noChangeArrowheads="1"/>
          </p:cNvSpPr>
          <p:nvPr/>
        </p:nvSpPr>
        <p:spPr bwMode="auto">
          <a:xfrm>
            <a:off x="1765314" y="2756694"/>
            <a:ext cx="693737" cy="585788"/>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3" name="AutoShape 13"/>
          <p:cNvSpPr>
            <a:spLocks noChangeArrowheads="1"/>
          </p:cNvSpPr>
          <p:nvPr/>
        </p:nvSpPr>
        <p:spPr bwMode="auto">
          <a:xfrm>
            <a:off x="1778014" y="1854994"/>
            <a:ext cx="693737" cy="584200"/>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4" name="Freeform 14"/>
          <p:cNvSpPr>
            <a:spLocks/>
          </p:cNvSpPr>
          <p:nvPr/>
        </p:nvSpPr>
        <p:spPr bwMode="auto">
          <a:xfrm>
            <a:off x="2133614" y="1667669"/>
            <a:ext cx="347662" cy="3560763"/>
          </a:xfrm>
          <a:custGeom>
            <a:avLst/>
            <a:gdLst/>
            <a:ahLst/>
            <a:cxnLst>
              <a:cxn ang="0">
                <a:pos x="10" y="323"/>
              </a:cxn>
              <a:cxn ang="0">
                <a:pos x="0" y="2243"/>
              </a:cxn>
              <a:cxn ang="0">
                <a:pos x="344" y="2243"/>
              </a:cxn>
              <a:cxn ang="0">
                <a:pos x="344" y="0"/>
              </a:cxn>
              <a:cxn ang="0">
                <a:pos x="19" y="0"/>
              </a:cxn>
              <a:cxn ang="0">
                <a:pos x="15" y="194"/>
              </a:cxn>
            </a:cxnLst>
            <a:rect l="0" t="0" r="r" b="b"/>
            <a:pathLst>
              <a:path w="344" h="2243">
                <a:moveTo>
                  <a:pt x="10" y="323"/>
                </a:moveTo>
                <a:lnTo>
                  <a:pt x="0" y="2243"/>
                </a:lnTo>
                <a:lnTo>
                  <a:pt x="344" y="2243"/>
                </a:lnTo>
                <a:lnTo>
                  <a:pt x="344" y="0"/>
                </a:lnTo>
                <a:lnTo>
                  <a:pt x="19" y="0"/>
                </a:lnTo>
                <a:lnTo>
                  <a:pt x="15" y="194"/>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75" name="Line 15"/>
          <p:cNvSpPr>
            <a:spLocks noChangeShapeType="1"/>
          </p:cNvSpPr>
          <p:nvPr/>
        </p:nvSpPr>
        <p:spPr bwMode="auto">
          <a:xfrm rot="5400000" flipH="1" flipV="1">
            <a:off x="1757376" y="2364582"/>
            <a:ext cx="0" cy="482600"/>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2" name="Group 16"/>
          <p:cNvGrpSpPr>
            <a:grpSpLocks/>
          </p:cNvGrpSpPr>
          <p:nvPr/>
        </p:nvGrpSpPr>
        <p:grpSpPr bwMode="auto">
          <a:xfrm>
            <a:off x="2000264" y="3361532"/>
            <a:ext cx="271462" cy="271462"/>
            <a:chOff x="2544" y="1584"/>
            <a:chExt cx="192" cy="192"/>
          </a:xfrm>
          <a:solidFill>
            <a:srgbClr val="FFFFFF"/>
          </a:solidFill>
        </p:grpSpPr>
        <p:sp>
          <p:nvSpPr>
            <p:cNvPr id="66577" name="Oval 17"/>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78" name="Line 18"/>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79" name="Line 19"/>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 name="Group 25"/>
          <p:cNvGrpSpPr>
            <a:grpSpLocks/>
          </p:cNvGrpSpPr>
          <p:nvPr/>
        </p:nvGrpSpPr>
        <p:grpSpPr bwMode="auto">
          <a:xfrm>
            <a:off x="2000264" y="4258469"/>
            <a:ext cx="271462" cy="271463"/>
            <a:chOff x="2544" y="1584"/>
            <a:chExt cx="192" cy="192"/>
          </a:xfrm>
          <a:solidFill>
            <a:srgbClr val="FFFFFF"/>
          </a:solidFill>
        </p:grpSpPr>
        <p:sp>
          <p:nvSpPr>
            <p:cNvPr id="66586" name="Oval 26"/>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7" name="Line 27"/>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8" name="Line 28"/>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6592" name="Line 32"/>
          <p:cNvSpPr>
            <a:spLocks noChangeShapeType="1"/>
          </p:cNvSpPr>
          <p:nvPr/>
        </p:nvSpPr>
        <p:spPr bwMode="auto">
          <a:xfrm rot="5400000" flipH="1" flipV="1">
            <a:off x="1749439" y="4161632"/>
            <a:ext cx="0" cy="482600"/>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93" name="Freeform 33"/>
          <p:cNvSpPr>
            <a:spLocks/>
          </p:cNvSpPr>
          <p:nvPr/>
        </p:nvSpPr>
        <p:spPr bwMode="auto">
          <a:xfrm>
            <a:off x="1776426" y="2794794"/>
            <a:ext cx="350838" cy="711200"/>
          </a:xfrm>
          <a:custGeom>
            <a:avLst/>
            <a:gdLst/>
            <a:ahLst/>
            <a:cxnLst>
              <a:cxn ang="0">
                <a:pos x="295" y="0"/>
              </a:cxn>
              <a:cxn ang="0">
                <a:pos x="0" y="0"/>
              </a:cxn>
              <a:cxn ang="0">
                <a:pos x="0" y="429"/>
              </a:cxn>
              <a:cxn ang="0">
                <a:pos x="170" y="429"/>
              </a:cxn>
            </a:cxnLst>
            <a:rect l="0" t="0" r="r" b="b"/>
            <a:pathLst>
              <a:path w="295" h="429">
                <a:moveTo>
                  <a:pt x="295" y="0"/>
                </a:moveTo>
                <a:lnTo>
                  <a:pt x="0" y="0"/>
                </a:lnTo>
                <a:lnTo>
                  <a:pt x="0" y="429"/>
                </a:lnTo>
                <a:lnTo>
                  <a:pt x="170" y="429"/>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94" name="Text Box 34"/>
          <p:cNvSpPr txBox="1">
            <a:spLocks noChangeArrowheads="1"/>
          </p:cNvSpPr>
          <p:nvPr/>
        </p:nvSpPr>
        <p:spPr bwMode="auto">
          <a:xfrm>
            <a:off x="1416064" y="4040982"/>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pl-PL" sz="2000"/>
              <a:t>0</a:t>
            </a:r>
          </a:p>
        </p:txBody>
      </p:sp>
      <p:sp>
        <p:nvSpPr>
          <p:cNvPr id="66595" name="Text Box 35"/>
          <p:cNvSpPr txBox="1">
            <a:spLocks noChangeArrowheads="1"/>
          </p:cNvSpPr>
          <p:nvPr/>
        </p:nvSpPr>
        <p:spPr bwMode="auto">
          <a:xfrm>
            <a:off x="1416064" y="2591594"/>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en-GB" sz="2000"/>
              <a:t>1</a:t>
            </a:r>
            <a:endParaRPr lang="pl-PL" sz="2000"/>
          </a:p>
        </p:txBody>
      </p:sp>
      <p:sp>
        <p:nvSpPr>
          <p:cNvPr id="66596" name="Text Box 36"/>
          <p:cNvSpPr txBox="1">
            <a:spLocks noChangeArrowheads="1"/>
          </p:cNvSpPr>
          <p:nvPr/>
        </p:nvSpPr>
        <p:spPr bwMode="auto">
          <a:xfrm>
            <a:off x="1416064" y="4371182"/>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en-GB" sz="2000"/>
              <a:t>1</a:t>
            </a:r>
            <a:endParaRPr lang="pl-PL" sz="2000"/>
          </a:p>
        </p:txBody>
      </p:sp>
      <p:grpSp>
        <p:nvGrpSpPr>
          <p:cNvPr id="5" name="Group 37"/>
          <p:cNvGrpSpPr>
            <a:grpSpLocks/>
          </p:cNvGrpSpPr>
          <p:nvPr/>
        </p:nvGrpSpPr>
        <p:grpSpPr bwMode="auto">
          <a:xfrm flipV="1">
            <a:off x="3883025" y="1535113"/>
            <a:ext cx="3897313" cy="4087812"/>
            <a:chOff x="1472" y="655"/>
            <a:chExt cx="2455" cy="2575"/>
          </a:xfrm>
        </p:grpSpPr>
        <p:sp>
          <p:nvSpPr>
            <p:cNvPr id="66598" name="Line 38"/>
            <p:cNvSpPr>
              <a:spLocks noChangeShapeType="1"/>
            </p:cNvSpPr>
            <p:nvPr/>
          </p:nvSpPr>
          <p:spPr bwMode="auto">
            <a:xfrm flipV="1">
              <a:off x="2249" y="815"/>
              <a:ext cx="940" cy="230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599" name="Arc 39"/>
            <p:cNvSpPr>
              <a:spLocks/>
            </p:cNvSpPr>
            <p:nvPr/>
          </p:nvSpPr>
          <p:spPr bwMode="auto">
            <a:xfrm rot="34895057">
              <a:off x="1472" y="2657"/>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0" name="Line 40"/>
            <p:cNvSpPr>
              <a:spLocks noChangeShapeType="1"/>
            </p:cNvSpPr>
            <p:nvPr/>
          </p:nvSpPr>
          <p:spPr bwMode="auto">
            <a:xfrm flipH="1" flipV="1">
              <a:off x="1647" y="2413"/>
              <a:ext cx="1976" cy="441"/>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1" name="Line 41"/>
            <p:cNvSpPr>
              <a:spLocks noChangeShapeType="1"/>
            </p:cNvSpPr>
            <p:nvPr/>
          </p:nvSpPr>
          <p:spPr bwMode="auto">
            <a:xfrm>
              <a:off x="1575" y="1452"/>
              <a:ext cx="1986" cy="132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2" name="Line 42"/>
            <p:cNvSpPr>
              <a:spLocks noChangeShapeType="1"/>
            </p:cNvSpPr>
            <p:nvPr/>
          </p:nvSpPr>
          <p:spPr bwMode="auto">
            <a:xfrm flipH="1">
              <a:off x="1650" y="1025"/>
              <a:ext cx="1963" cy="39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3" name="Line 43"/>
            <p:cNvSpPr>
              <a:spLocks noChangeShapeType="1"/>
            </p:cNvSpPr>
            <p:nvPr/>
          </p:nvSpPr>
          <p:spPr bwMode="auto">
            <a:xfrm flipV="1">
              <a:off x="1896" y="1007"/>
              <a:ext cx="1632" cy="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4" name="Line 44"/>
            <p:cNvSpPr>
              <a:spLocks noChangeShapeType="1"/>
            </p:cNvSpPr>
            <p:nvPr/>
          </p:nvSpPr>
          <p:spPr bwMode="auto">
            <a:xfrm flipH="1" flipV="1">
              <a:off x="1915" y="1066"/>
              <a:ext cx="2012" cy="1387"/>
            </a:xfrm>
            <a:prstGeom prst="line">
              <a:avLst/>
            </a:prstGeom>
            <a:noFill/>
            <a:ln w="952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605" name="Arc 45"/>
            <p:cNvSpPr>
              <a:spLocks/>
            </p:cNvSpPr>
            <p:nvPr/>
          </p:nvSpPr>
          <p:spPr bwMode="auto">
            <a:xfrm rot="16200000" flipV="1">
              <a:off x="3398" y="1836"/>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6" name="Line 46"/>
            <p:cNvSpPr>
              <a:spLocks noChangeShapeType="1"/>
            </p:cNvSpPr>
            <p:nvPr/>
          </p:nvSpPr>
          <p:spPr bwMode="auto">
            <a:xfrm flipV="1">
              <a:off x="1479" y="1451"/>
              <a:ext cx="2337" cy="48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7" name="Line 47"/>
            <p:cNvSpPr>
              <a:spLocks noChangeShapeType="1"/>
            </p:cNvSpPr>
            <p:nvPr/>
          </p:nvSpPr>
          <p:spPr bwMode="auto">
            <a:xfrm flipH="1" flipV="1">
              <a:off x="1537" y="1983"/>
              <a:ext cx="1202" cy="124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8" name="Line 48"/>
            <p:cNvSpPr>
              <a:spLocks noChangeShapeType="1"/>
            </p:cNvSpPr>
            <p:nvPr/>
          </p:nvSpPr>
          <p:spPr bwMode="auto">
            <a:xfrm>
              <a:off x="2728" y="655"/>
              <a:ext cx="8" cy="2479"/>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9" name="Arc 49"/>
            <p:cNvSpPr>
              <a:spLocks/>
            </p:cNvSpPr>
            <p:nvPr/>
          </p:nvSpPr>
          <p:spPr bwMode="auto">
            <a:xfrm>
              <a:off x="2317" y="718"/>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0" name="Line 50"/>
            <p:cNvSpPr>
              <a:spLocks noChangeShapeType="1"/>
            </p:cNvSpPr>
            <p:nvPr/>
          </p:nvSpPr>
          <p:spPr bwMode="auto">
            <a:xfrm flipH="1" flipV="1">
              <a:off x="2775" y="717"/>
              <a:ext cx="443" cy="2411"/>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1" name="Line 51"/>
            <p:cNvSpPr>
              <a:spLocks noChangeShapeType="1"/>
            </p:cNvSpPr>
            <p:nvPr/>
          </p:nvSpPr>
          <p:spPr bwMode="auto">
            <a:xfrm>
              <a:off x="1842" y="2846"/>
              <a:ext cx="1282" cy="26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2" name="Line 52"/>
            <p:cNvSpPr>
              <a:spLocks noChangeShapeType="1"/>
            </p:cNvSpPr>
            <p:nvPr/>
          </p:nvSpPr>
          <p:spPr bwMode="auto">
            <a:xfrm flipH="1">
              <a:off x="1862" y="698"/>
              <a:ext cx="384" cy="206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6" name="Group 53"/>
          <p:cNvGrpSpPr>
            <a:grpSpLocks/>
          </p:cNvGrpSpPr>
          <p:nvPr/>
        </p:nvGrpSpPr>
        <p:grpSpPr bwMode="auto">
          <a:xfrm flipV="1">
            <a:off x="3878263" y="1522413"/>
            <a:ext cx="4019550" cy="4138612"/>
            <a:chOff x="1469" y="631"/>
            <a:chExt cx="2532" cy="2607"/>
          </a:xfrm>
        </p:grpSpPr>
        <p:sp>
          <p:nvSpPr>
            <p:cNvPr id="66614" name="Arc 54"/>
            <p:cNvSpPr>
              <a:spLocks/>
            </p:cNvSpPr>
            <p:nvPr/>
          </p:nvSpPr>
          <p:spPr bwMode="auto">
            <a:xfrm rot="-83865198">
              <a:off x="3110" y="1046"/>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5" name="Line 55"/>
            <p:cNvSpPr>
              <a:spLocks noChangeShapeType="1"/>
            </p:cNvSpPr>
            <p:nvPr/>
          </p:nvSpPr>
          <p:spPr bwMode="auto">
            <a:xfrm>
              <a:off x="1600" y="1431"/>
              <a:ext cx="2192" cy="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6" name="Line 56"/>
            <p:cNvSpPr>
              <a:spLocks noChangeShapeType="1"/>
            </p:cNvSpPr>
            <p:nvPr/>
          </p:nvSpPr>
          <p:spPr bwMode="auto">
            <a:xfrm flipH="1" flipV="1">
              <a:off x="1639" y="1454"/>
              <a:ext cx="2226" cy="97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7" name="Line 57"/>
            <p:cNvSpPr>
              <a:spLocks noChangeShapeType="1"/>
            </p:cNvSpPr>
            <p:nvPr/>
          </p:nvSpPr>
          <p:spPr bwMode="auto">
            <a:xfrm flipV="1">
              <a:off x="2264" y="2455"/>
              <a:ext cx="1542" cy="66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8" name="Line 58"/>
            <p:cNvSpPr>
              <a:spLocks noChangeShapeType="1"/>
            </p:cNvSpPr>
            <p:nvPr/>
          </p:nvSpPr>
          <p:spPr bwMode="auto">
            <a:xfrm flipH="1">
              <a:off x="2339" y="2855"/>
              <a:ext cx="1232" cy="27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9" name="Line 59"/>
            <p:cNvSpPr>
              <a:spLocks noChangeShapeType="1"/>
            </p:cNvSpPr>
            <p:nvPr/>
          </p:nvSpPr>
          <p:spPr bwMode="auto">
            <a:xfrm>
              <a:off x="1469" y="1931"/>
              <a:ext cx="2059" cy="86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0" name="Arc 60"/>
            <p:cNvSpPr>
              <a:spLocks/>
            </p:cNvSpPr>
            <p:nvPr/>
          </p:nvSpPr>
          <p:spPr bwMode="auto">
            <a:xfrm rot="14716699" flipH="1">
              <a:off x="1269" y="2320"/>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1" name="Line 61"/>
            <p:cNvSpPr>
              <a:spLocks noChangeShapeType="1"/>
            </p:cNvSpPr>
            <p:nvPr/>
          </p:nvSpPr>
          <p:spPr bwMode="auto">
            <a:xfrm flipH="1">
              <a:off x="1917" y="1945"/>
              <a:ext cx="2084" cy="87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2" name="Line 62"/>
            <p:cNvSpPr>
              <a:spLocks noChangeShapeType="1"/>
            </p:cNvSpPr>
            <p:nvPr/>
          </p:nvSpPr>
          <p:spPr bwMode="auto">
            <a:xfrm>
              <a:off x="2261" y="740"/>
              <a:ext cx="1668" cy="115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3" name="Line 63"/>
            <p:cNvSpPr>
              <a:spLocks noChangeShapeType="1"/>
            </p:cNvSpPr>
            <p:nvPr/>
          </p:nvSpPr>
          <p:spPr bwMode="auto">
            <a:xfrm flipH="1">
              <a:off x="2319" y="631"/>
              <a:ext cx="356" cy="81"/>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4" name="Arc 64"/>
            <p:cNvSpPr>
              <a:spLocks/>
            </p:cNvSpPr>
            <p:nvPr/>
          </p:nvSpPr>
          <p:spPr bwMode="auto">
            <a:xfrm rot="20274763" flipH="1">
              <a:off x="1815" y="765"/>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5" name="Line 65"/>
            <p:cNvSpPr>
              <a:spLocks noChangeShapeType="1"/>
            </p:cNvSpPr>
            <p:nvPr/>
          </p:nvSpPr>
          <p:spPr bwMode="auto">
            <a:xfrm flipH="1" flipV="1">
              <a:off x="1914" y="1042"/>
              <a:ext cx="1658" cy="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6" name="Line 66"/>
            <p:cNvSpPr>
              <a:spLocks noChangeShapeType="1"/>
            </p:cNvSpPr>
            <p:nvPr/>
          </p:nvSpPr>
          <p:spPr bwMode="auto">
            <a:xfrm flipV="1">
              <a:off x="3190" y="1099"/>
              <a:ext cx="387" cy="204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7" name="Line 67"/>
            <p:cNvSpPr>
              <a:spLocks noChangeShapeType="1"/>
            </p:cNvSpPr>
            <p:nvPr/>
          </p:nvSpPr>
          <p:spPr bwMode="auto">
            <a:xfrm flipV="1">
              <a:off x="2732" y="3141"/>
              <a:ext cx="380" cy="9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8" name="Line 68"/>
            <p:cNvSpPr>
              <a:spLocks noChangeShapeType="1"/>
            </p:cNvSpPr>
            <p:nvPr/>
          </p:nvSpPr>
          <p:spPr bwMode="auto">
            <a:xfrm flipH="1">
              <a:off x="2760" y="721"/>
              <a:ext cx="448" cy="242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7" name="Group 69"/>
          <p:cNvGrpSpPr>
            <a:grpSpLocks/>
          </p:cNvGrpSpPr>
          <p:nvPr/>
        </p:nvGrpSpPr>
        <p:grpSpPr bwMode="auto">
          <a:xfrm flipV="1">
            <a:off x="3878263" y="1501775"/>
            <a:ext cx="4032250" cy="4006850"/>
            <a:chOff x="1469" y="727"/>
            <a:chExt cx="2540" cy="2524"/>
          </a:xfrm>
        </p:grpSpPr>
        <p:sp>
          <p:nvSpPr>
            <p:cNvPr id="66630" name="Arc 70"/>
            <p:cNvSpPr>
              <a:spLocks/>
            </p:cNvSpPr>
            <p:nvPr/>
          </p:nvSpPr>
          <p:spPr bwMode="auto">
            <a:xfrm flipH="1">
              <a:off x="2279" y="732"/>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1" name="Line 71"/>
            <p:cNvSpPr>
              <a:spLocks noChangeShapeType="1"/>
            </p:cNvSpPr>
            <p:nvPr/>
          </p:nvSpPr>
          <p:spPr bwMode="auto">
            <a:xfrm flipV="1">
              <a:off x="1837" y="776"/>
              <a:ext cx="332" cy="23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2" name="Line 72"/>
            <p:cNvSpPr>
              <a:spLocks noChangeShapeType="1"/>
            </p:cNvSpPr>
            <p:nvPr/>
          </p:nvSpPr>
          <p:spPr bwMode="auto">
            <a:xfrm>
              <a:off x="3218" y="727"/>
              <a:ext cx="332" cy="23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3" name="Line 73"/>
            <p:cNvSpPr>
              <a:spLocks noChangeShapeType="1"/>
            </p:cNvSpPr>
            <p:nvPr/>
          </p:nvSpPr>
          <p:spPr bwMode="auto">
            <a:xfrm>
              <a:off x="3626" y="1000"/>
              <a:ext cx="217" cy="35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4" name="Line 74"/>
            <p:cNvSpPr>
              <a:spLocks noChangeShapeType="1"/>
            </p:cNvSpPr>
            <p:nvPr/>
          </p:nvSpPr>
          <p:spPr bwMode="auto">
            <a:xfrm flipV="1">
              <a:off x="1564" y="1086"/>
              <a:ext cx="226" cy="33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5" name="Line 75"/>
            <p:cNvSpPr>
              <a:spLocks noChangeShapeType="1"/>
            </p:cNvSpPr>
            <p:nvPr/>
          </p:nvSpPr>
          <p:spPr bwMode="auto">
            <a:xfrm>
              <a:off x="3899" y="1437"/>
              <a:ext cx="89" cy="40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6" name="Line 76"/>
            <p:cNvSpPr>
              <a:spLocks noChangeShapeType="1"/>
            </p:cNvSpPr>
            <p:nvPr/>
          </p:nvSpPr>
          <p:spPr bwMode="auto">
            <a:xfrm flipV="1">
              <a:off x="1469" y="1512"/>
              <a:ext cx="79" cy="399"/>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7" name="Line 77"/>
            <p:cNvSpPr>
              <a:spLocks noChangeShapeType="1"/>
            </p:cNvSpPr>
            <p:nvPr/>
          </p:nvSpPr>
          <p:spPr bwMode="auto">
            <a:xfrm flipH="1">
              <a:off x="3912" y="1964"/>
              <a:ext cx="97" cy="38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8" name="Line 78"/>
            <p:cNvSpPr>
              <a:spLocks noChangeShapeType="1"/>
            </p:cNvSpPr>
            <p:nvPr/>
          </p:nvSpPr>
          <p:spPr bwMode="auto">
            <a:xfrm flipH="1" flipV="1">
              <a:off x="1472" y="2021"/>
              <a:ext cx="97" cy="38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9" name="Line 79"/>
            <p:cNvSpPr>
              <a:spLocks noChangeShapeType="1"/>
            </p:cNvSpPr>
            <p:nvPr/>
          </p:nvSpPr>
          <p:spPr bwMode="auto">
            <a:xfrm flipH="1" flipV="1">
              <a:off x="1608" y="2503"/>
              <a:ext cx="222" cy="34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0" name="Line 80"/>
            <p:cNvSpPr>
              <a:spLocks noChangeShapeType="1"/>
            </p:cNvSpPr>
            <p:nvPr/>
          </p:nvSpPr>
          <p:spPr bwMode="auto">
            <a:xfrm flipH="1">
              <a:off x="3675" y="2431"/>
              <a:ext cx="222" cy="34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1" name="Line 81"/>
            <p:cNvSpPr>
              <a:spLocks noChangeShapeType="1"/>
            </p:cNvSpPr>
            <p:nvPr/>
          </p:nvSpPr>
          <p:spPr bwMode="auto">
            <a:xfrm flipH="1">
              <a:off x="3291" y="2862"/>
              <a:ext cx="328" cy="22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2" name="Line 82"/>
            <p:cNvSpPr>
              <a:spLocks noChangeShapeType="1"/>
            </p:cNvSpPr>
            <p:nvPr/>
          </p:nvSpPr>
          <p:spPr bwMode="auto">
            <a:xfrm flipH="1" flipV="1">
              <a:off x="1908" y="2911"/>
              <a:ext cx="302" cy="21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3" name="Line 83"/>
            <p:cNvSpPr>
              <a:spLocks noChangeShapeType="1"/>
            </p:cNvSpPr>
            <p:nvPr/>
          </p:nvSpPr>
          <p:spPr bwMode="auto">
            <a:xfrm flipH="1" flipV="1">
              <a:off x="2322" y="3157"/>
              <a:ext cx="383" cy="9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4" name="Line 84"/>
            <p:cNvSpPr>
              <a:spLocks noChangeShapeType="1"/>
            </p:cNvSpPr>
            <p:nvPr/>
          </p:nvSpPr>
          <p:spPr bwMode="auto">
            <a:xfrm flipH="1">
              <a:off x="2818" y="3136"/>
              <a:ext cx="383" cy="10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8" name="Group 85"/>
          <p:cNvGrpSpPr>
            <a:grpSpLocks/>
          </p:cNvGrpSpPr>
          <p:nvPr/>
        </p:nvGrpSpPr>
        <p:grpSpPr bwMode="auto">
          <a:xfrm flipV="1">
            <a:off x="3984625" y="1606550"/>
            <a:ext cx="3867150" cy="4060825"/>
            <a:chOff x="1536" y="627"/>
            <a:chExt cx="2436" cy="2558"/>
          </a:xfrm>
        </p:grpSpPr>
        <p:sp>
          <p:nvSpPr>
            <p:cNvPr id="66646" name="Line 86"/>
            <p:cNvSpPr>
              <a:spLocks noChangeShapeType="1"/>
            </p:cNvSpPr>
            <p:nvPr/>
          </p:nvSpPr>
          <p:spPr bwMode="auto">
            <a:xfrm flipH="1" flipV="1">
              <a:off x="3254" y="816"/>
              <a:ext cx="718" cy="110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7" name="Line 87"/>
            <p:cNvSpPr>
              <a:spLocks noChangeShapeType="1"/>
            </p:cNvSpPr>
            <p:nvPr/>
          </p:nvSpPr>
          <p:spPr bwMode="auto">
            <a:xfrm flipV="1">
              <a:off x="2238" y="2001"/>
              <a:ext cx="1713" cy="111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8" name="Line 88"/>
            <p:cNvSpPr>
              <a:spLocks noChangeShapeType="1"/>
            </p:cNvSpPr>
            <p:nvPr/>
          </p:nvSpPr>
          <p:spPr bwMode="auto">
            <a:xfrm>
              <a:off x="1903" y="2883"/>
              <a:ext cx="268" cy="18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9" name="Line 89"/>
            <p:cNvSpPr>
              <a:spLocks noChangeShapeType="1"/>
            </p:cNvSpPr>
            <p:nvPr/>
          </p:nvSpPr>
          <p:spPr bwMode="auto">
            <a:xfrm flipH="1">
              <a:off x="1927" y="1434"/>
              <a:ext cx="1971" cy="135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0" name="Arc 90"/>
            <p:cNvSpPr>
              <a:spLocks/>
            </p:cNvSpPr>
            <p:nvPr/>
          </p:nvSpPr>
          <p:spPr bwMode="auto">
            <a:xfrm rot="5400000">
              <a:off x="3411" y="1864"/>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1" name="Line 91"/>
            <p:cNvSpPr>
              <a:spLocks noChangeShapeType="1"/>
            </p:cNvSpPr>
            <p:nvPr/>
          </p:nvSpPr>
          <p:spPr bwMode="auto">
            <a:xfrm>
              <a:off x="2263" y="747"/>
              <a:ext cx="1551" cy="162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2" name="Line 92"/>
            <p:cNvSpPr>
              <a:spLocks noChangeShapeType="1"/>
            </p:cNvSpPr>
            <p:nvPr/>
          </p:nvSpPr>
          <p:spPr bwMode="auto">
            <a:xfrm flipH="1" flipV="1">
              <a:off x="2263" y="826"/>
              <a:ext cx="948" cy="230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3" name="Line 93"/>
            <p:cNvSpPr>
              <a:spLocks noChangeShapeType="1"/>
            </p:cNvSpPr>
            <p:nvPr/>
          </p:nvSpPr>
          <p:spPr bwMode="auto">
            <a:xfrm>
              <a:off x="1581" y="2404"/>
              <a:ext cx="1542" cy="70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4" name="Line 94"/>
            <p:cNvSpPr>
              <a:spLocks noChangeShapeType="1"/>
            </p:cNvSpPr>
            <p:nvPr/>
          </p:nvSpPr>
          <p:spPr bwMode="auto">
            <a:xfrm flipH="1" flipV="1">
              <a:off x="1638" y="2468"/>
              <a:ext cx="1018" cy="71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5" name="Line 95"/>
            <p:cNvSpPr>
              <a:spLocks noChangeShapeType="1"/>
            </p:cNvSpPr>
            <p:nvPr/>
          </p:nvSpPr>
          <p:spPr bwMode="auto">
            <a:xfrm>
              <a:off x="1859" y="1019"/>
              <a:ext cx="843" cy="2119"/>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6" name="Arc 96"/>
            <p:cNvSpPr>
              <a:spLocks/>
            </p:cNvSpPr>
            <p:nvPr/>
          </p:nvSpPr>
          <p:spPr bwMode="auto">
            <a:xfrm rot="17559434" flipH="1">
              <a:off x="1256" y="1428"/>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7" name="Line 97"/>
            <p:cNvSpPr>
              <a:spLocks noChangeShapeType="1"/>
            </p:cNvSpPr>
            <p:nvPr/>
          </p:nvSpPr>
          <p:spPr bwMode="auto">
            <a:xfrm flipH="1" flipV="1">
              <a:off x="1536" y="1976"/>
              <a:ext cx="2060" cy="86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8" name="Line 98"/>
            <p:cNvSpPr>
              <a:spLocks noChangeShapeType="1"/>
            </p:cNvSpPr>
            <p:nvPr/>
          </p:nvSpPr>
          <p:spPr bwMode="auto">
            <a:xfrm>
              <a:off x="3617" y="994"/>
              <a:ext cx="0" cy="175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9" name="Arc 99"/>
            <p:cNvSpPr>
              <a:spLocks/>
            </p:cNvSpPr>
            <p:nvPr/>
          </p:nvSpPr>
          <p:spPr bwMode="auto">
            <a:xfrm rot="1255380" flipH="1">
              <a:off x="2683" y="794"/>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60" name="Line 100"/>
            <p:cNvSpPr>
              <a:spLocks noChangeShapeType="1"/>
            </p:cNvSpPr>
            <p:nvPr/>
          </p:nvSpPr>
          <p:spPr bwMode="auto">
            <a:xfrm flipH="1" flipV="1">
              <a:off x="2824" y="627"/>
              <a:ext cx="377" cy="10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9" name="Group 101"/>
          <p:cNvGrpSpPr>
            <a:grpSpLocks/>
          </p:cNvGrpSpPr>
          <p:nvPr/>
        </p:nvGrpSpPr>
        <p:grpSpPr bwMode="auto">
          <a:xfrm flipV="1">
            <a:off x="3563938" y="1209675"/>
            <a:ext cx="4641850" cy="4756150"/>
            <a:chOff x="1271" y="439"/>
            <a:chExt cx="2924" cy="2996"/>
          </a:xfrm>
        </p:grpSpPr>
        <p:sp>
          <p:nvSpPr>
            <p:cNvPr id="66662" name="Oval 102"/>
            <p:cNvSpPr>
              <a:spLocks noChangeArrowheads="1"/>
            </p:cNvSpPr>
            <p:nvPr/>
          </p:nvSpPr>
          <p:spPr bwMode="auto">
            <a:xfrm>
              <a:off x="2046" y="53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3" name="Oval 103"/>
            <p:cNvSpPr>
              <a:spLocks noChangeArrowheads="1"/>
            </p:cNvSpPr>
            <p:nvPr/>
          </p:nvSpPr>
          <p:spPr bwMode="auto">
            <a:xfrm>
              <a:off x="2538" y="439"/>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4" name="Oval 104"/>
            <p:cNvSpPr>
              <a:spLocks noChangeArrowheads="1"/>
            </p:cNvSpPr>
            <p:nvPr/>
          </p:nvSpPr>
          <p:spPr bwMode="auto">
            <a:xfrm>
              <a:off x="3012" y="543"/>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5" name="Oval 105"/>
            <p:cNvSpPr>
              <a:spLocks noChangeArrowheads="1"/>
            </p:cNvSpPr>
            <p:nvPr/>
          </p:nvSpPr>
          <p:spPr bwMode="auto">
            <a:xfrm>
              <a:off x="3422" y="831"/>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6" name="Oval 106"/>
            <p:cNvSpPr>
              <a:spLocks noChangeArrowheads="1"/>
            </p:cNvSpPr>
            <p:nvPr/>
          </p:nvSpPr>
          <p:spPr bwMode="auto">
            <a:xfrm>
              <a:off x="3698" y="124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7" name="Oval 107"/>
            <p:cNvSpPr>
              <a:spLocks noChangeArrowheads="1"/>
            </p:cNvSpPr>
            <p:nvPr/>
          </p:nvSpPr>
          <p:spPr bwMode="auto">
            <a:xfrm>
              <a:off x="3808" y="174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8" name="Oval 108"/>
            <p:cNvSpPr>
              <a:spLocks noChangeArrowheads="1"/>
            </p:cNvSpPr>
            <p:nvPr/>
          </p:nvSpPr>
          <p:spPr bwMode="auto">
            <a:xfrm>
              <a:off x="3693" y="2243"/>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9" name="Oval 109"/>
            <p:cNvSpPr>
              <a:spLocks noChangeArrowheads="1"/>
            </p:cNvSpPr>
            <p:nvPr/>
          </p:nvSpPr>
          <p:spPr bwMode="auto">
            <a:xfrm>
              <a:off x="3426" y="2664"/>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0" name="Oval 110"/>
            <p:cNvSpPr>
              <a:spLocks noChangeArrowheads="1"/>
            </p:cNvSpPr>
            <p:nvPr/>
          </p:nvSpPr>
          <p:spPr bwMode="auto">
            <a:xfrm>
              <a:off x="3016" y="2955"/>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1" name="Oval 111"/>
            <p:cNvSpPr>
              <a:spLocks noChangeArrowheads="1"/>
            </p:cNvSpPr>
            <p:nvPr/>
          </p:nvSpPr>
          <p:spPr bwMode="auto">
            <a:xfrm>
              <a:off x="2541" y="304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2" name="Oval 112"/>
            <p:cNvSpPr>
              <a:spLocks noChangeArrowheads="1"/>
            </p:cNvSpPr>
            <p:nvPr/>
          </p:nvSpPr>
          <p:spPr bwMode="auto">
            <a:xfrm>
              <a:off x="2052" y="2939"/>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3" name="Oval 113"/>
            <p:cNvSpPr>
              <a:spLocks noChangeArrowheads="1"/>
            </p:cNvSpPr>
            <p:nvPr/>
          </p:nvSpPr>
          <p:spPr bwMode="auto">
            <a:xfrm>
              <a:off x="1646" y="2664"/>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4" name="Oval 114"/>
            <p:cNvSpPr>
              <a:spLocks noChangeArrowheads="1"/>
            </p:cNvSpPr>
            <p:nvPr/>
          </p:nvSpPr>
          <p:spPr bwMode="auto">
            <a:xfrm>
              <a:off x="1369" y="2242"/>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5" name="Oval 115"/>
            <p:cNvSpPr>
              <a:spLocks noChangeArrowheads="1"/>
            </p:cNvSpPr>
            <p:nvPr/>
          </p:nvSpPr>
          <p:spPr bwMode="auto">
            <a:xfrm>
              <a:off x="1271" y="1750"/>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6" name="Oval 116"/>
            <p:cNvSpPr>
              <a:spLocks noChangeArrowheads="1"/>
            </p:cNvSpPr>
            <p:nvPr/>
          </p:nvSpPr>
          <p:spPr bwMode="auto">
            <a:xfrm>
              <a:off x="1371" y="1254"/>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7" name="Oval 117"/>
            <p:cNvSpPr>
              <a:spLocks noChangeArrowheads="1"/>
            </p:cNvSpPr>
            <p:nvPr/>
          </p:nvSpPr>
          <p:spPr bwMode="auto">
            <a:xfrm>
              <a:off x="1650" y="832"/>
              <a:ext cx="387" cy="387"/>
            </a:xfrm>
            <a:prstGeom prst="ellipse">
              <a:avLst/>
            </a:prstGeom>
            <a:noFill/>
            <a:ln w="9525">
              <a:noFill/>
              <a:round/>
              <a:headEnd/>
              <a:tailEnd/>
            </a:ln>
            <a:effectLst/>
          </p:spPr>
          <p:txBody>
            <a:bodyPr wrap="none" anchor="ctr">
              <a:prstTxWarp prst="textNoShape">
                <a:avLst/>
              </a:prstTxWarp>
            </a:bodyPr>
            <a:lstStyle/>
            <a:p>
              <a:endParaRPr lang="en-US"/>
            </a:p>
          </p:txBody>
        </p:sp>
      </p:grpSp>
      <p:grpSp>
        <p:nvGrpSpPr>
          <p:cNvPr id="10" name="Group 118"/>
          <p:cNvGrpSpPr>
            <a:grpSpLocks/>
          </p:cNvGrpSpPr>
          <p:nvPr/>
        </p:nvGrpSpPr>
        <p:grpSpPr bwMode="auto">
          <a:xfrm>
            <a:off x="3722688" y="1382713"/>
            <a:ext cx="4329112" cy="4427537"/>
            <a:chOff x="1371" y="457"/>
            <a:chExt cx="2727" cy="2789"/>
          </a:xfrm>
        </p:grpSpPr>
        <p:sp>
          <p:nvSpPr>
            <p:cNvPr id="66679" name="Oval 119"/>
            <p:cNvSpPr>
              <a:spLocks noChangeArrowheads="1"/>
            </p:cNvSpPr>
            <p:nvPr/>
          </p:nvSpPr>
          <p:spPr bwMode="auto">
            <a:xfrm>
              <a:off x="1371" y="1758"/>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3</a:t>
              </a:r>
            </a:p>
          </p:txBody>
        </p:sp>
        <p:sp>
          <p:nvSpPr>
            <p:cNvPr id="66680" name="Oval 120"/>
            <p:cNvSpPr>
              <a:spLocks noChangeArrowheads="1"/>
            </p:cNvSpPr>
            <p:nvPr/>
          </p:nvSpPr>
          <p:spPr bwMode="auto">
            <a:xfrm>
              <a:off x="1475" y="2256"/>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400" b="1">
                  <a:solidFill>
                    <a:srgbClr val="FFFFFF"/>
                  </a:solidFill>
                  <a:latin typeface="Comic Sans MS" pitchFamily="-112" charset="0"/>
                </a:rPr>
                <a:t>2</a:t>
              </a:r>
            </a:p>
          </p:txBody>
        </p:sp>
        <p:sp>
          <p:nvSpPr>
            <p:cNvPr id="66681" name="Oval 121"/>
            <p:cNvSpPr>
              <a:spLocks noChangeArrowheads="1"/>
            </p:cNvSpPr>
            <p:nvPr/>
          </p:nvSpPr>
          <p:spPr bwMode="auto">
            <a:xfrm>
              <a:off x="1749" y="2677"/>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4</a:t>
              </a:r>
            </a:p>
          </p:txBody>
        </p:sp>
        <p:sp>
          <p:nvSpPr>
            <p:cNvPr id="66682" name="Oval 122"/>
            <p:cNvSpPr>
              <a:spLocks noChangeArrowheads="1"/>
            </p:cNvSpPr>
            <p:nvPr/>
          </p:nvSpPr>
          <p:spPr bwMode="auto">
            <a:xfrm>
              <a:off x="2152" y="29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8</a:t>
              </a:r>
            </a:p>
          </p:txBody>
        </p:sp>
        <p:sp>
          <p:nvSpPr>
            <p:cNvPr id="66683" name="Oval 123"/>
            <p:cNvSpPr>
              <a:spLocks noChangeArrowheads="1"/>
            </p:cNvSpPr>
            <p:nvPr/>
          </p:nvSpPr>
          <p:spPr bwMode="auto">
            <a:xfrm>
              <a:off x="2641" y="3061"/>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400" b="1">
                  <a:solidFill>
                    <a:srgbClr val="FFFFFF"/>
                  </a:solidFill>
                  <a:latin typeface="Comic Sans MS" pitchFamily="-112" charset="0"/>
                </a:rPr>
                <a:t>0</a:t>
              </a:r>
            </a:p>
          </p:txBody>
        </p:sp>
        <p:sp>
          <p:nvSpPr>
            <p:cNvPr id="66684" name="Oval 124"/>
            <p:cNvSpPr>
              <a:spLocks noChangeArrowheads="1"/>
            </p:cNvSpPr>
            <p:nvPr/>
          </p:nvSpPr>
          <p:spPr bwMode="auto">
            <a:xfrm>
              <a:off x="3117" y="29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1</a:t>
              </a:r>
            </a:p>
          </p:txBody>
        </p:sp>
        <p:sp>
          <p:nvSpPr>
            <p:cNvPr id="66685" name="Oval 125"/>
            <p:cNvSpPr>
              <a:spLocks noChangeArrowheads="1"/>
            </p:cNvSpPr>
            <p:nvPr/>
          </p:nvSpPr>
          <p:spPr bwMode="auto">
            <a:xfrm>
              <a:off x="3529" y="2677"/>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6</a:t>
              </a:r>
            </a:p>
          </p:txBody>
        </p:sp>
        <p:sp>
          <p:nvSpPr>
            <p:cNvPr id="66686" name="Oval 126"/>
            <p:cNvSpPr>
              <a:spLocks noChangeArrowheads="1"/>
            </p:cNvSpPr>
            <p:nvPr/>
          </p:nvSpPr>
          <p:spPr bwMode="auto">
            <a:xfrm>
              <a:off x="3803" y="2256"/>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12</a:t>
              </a:r>
            </a:p>
          </p:txBody>
        </p:sp>
        <p:sp>
          <p:nvSpPr>
            <p:cNvPr id="66687" name="Oval 127"/>
            <p:cNvSpPr>
              <a:spLocks noChangeArrowheads="1"/>
            </p:cNvSpPr>
            <p:nvPr/>
          </p:nvSpPr>
          <p:spPr bwMode="auto">
            <a:xfrm>
              <a:off x="3913" y="1758"/>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400" b="1">
                  <a:solidFill>
                    <a:srgbClr val="FFFFFF"/>
                  </a:solidFill>
                  <a:latin typeface="Comic Sans MS" pitchFamily="-112" charset="0"/>
                </a:rPr>
                <a:t>9</a:t>
              </a:r>
            </a:p>
          </p:txBody>
        </p:sp>
        <p:sp>
          <p:nvSpPr>
            <p:cNvPr id="66688" name="Oval 128"/>
            <p:cNvSpPr>
              <a:spLocks noChangeArrowheads="1"/>
            </p:cNvSpPr>
            <p:nvPr/>
          </p:nvSpPr>
          <p:spPr bwMode="auto">
            <a:xfrm>
              <a:off x="3803" y="1262"/>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7</a:t>
              </a:r>
            </a:p>
          </p:txBody>
        </p:sp>
        <p:sp>
          <p:nvSpPr>
            <p:cNvPr id="66689" name="Oval 129"/>
            <p:cNvSpPr>
              <a:spLocks noChangeArrowheads="1"/>
            </p:cNvSpPr>
            <p:nvPr/>
          </p:nvSpPr>
          <p:spPr bwMode="auto">
            <a:xfrm>
              <a:off x="3529" y="842"/>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10</a:t>
              </a:r>
            </a:p>
          </p:txBody>
        </p:sp>
        <p:sp>
          <p:nvSpPr>
            <p:cNvPr id="66690" name="Oval 130"/>
            <p:cNvSpPr>
              <a:spLocks noChangeArrowheads="1"/>
            </p:cNvSpPr>
            <p:nvPr/>
          </p:nvSpPr>
          <p:spPr bwMode="auto">
            <a:xfrm>
              <a:off x="3117" y="5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5</a:t>
              </a:r>
            </a:p>
          </p:txBody>
        </p:sp>
        <p:sp>
          <p:nvSpPr>
            <p:cNvPr id="66691" name="Oval 131"/>
            <p:cNvSpPr>
              <a:spLocks noChangeArrowheads="1"/>
            </p:cNvSpPr>
            <p:nvPr/>
          </p:nvSpPr>
          <p:spPr bwMode="auto">
            <a:xfrm>
              <a:off x="2641" y="457"/>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14</a:t>
              </a:r>
            </a:p>
          </p:txBody>
        </p:sp>
        <p:sp>
          <p:nvSpPr>
            <p:cNvPr id="66692" name="Oval 132"/>
            <p:cNvSpPr>
              <a:spLocks noChangeArrowheads="1"/>
            </p:cNvSpPr>
            <p:nvPr/>
          </p:nvSpPr>
          <p:spPr bwMode="auto">
            <a:xfrm>
              <a:off x="2152" y="5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13</a:t>
              </a:r>
            </a:p>
          </p:txBody>
        </p:sp>
        <p:sp>
          <p:nvSpPr>
            <p:cNvPr id="66693" name="Oval 133"/>
            <p:cNvSpPr>
              <a:spLocks noChangeArrowheads="1"/>
            </p:cNvSpPr>
            <p:nvPr/>
          </p:nvSpPr>
          <p:spPr bwMode="auto">
            <a:xfrm>
              <a:off x="1749" y="842"/>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15</a:t>
              </a:r>
            </a:p>
          </p:txBody>
        </p:sp>
        <p:sp>
          <p:nvSpPr>
            <p:cNvPr id="66694" name="Oval 134"/>
            <p:cNvSpPr>
              <a:spLocks noChangeArrowheads="1"/>
            </p:cNvSpPr>
            <p:nvPr/>
          </p:nvSpPr>
          <p:spPr bwMode="auto">
            <a:xfrm>
              <a:off x="1475" y="1262"/>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200" b="1">
                  <a:solidFill>
                    <a:srgbClr val="FFFFFF"/>
                  </a:solidFill>
                  <a:latin typeface="Comic Sans MS" pitchFamily="-112" charset="0"/>
                </a:rPr>
                <a:t>11</a:t>
              </a:r>
            </a:p>
          </p:txBody>
        </p:sp>
      </p:grpSp>
      <p:grpSp>
        <p:nvGrpSpPr>
          <p:cNvPr id="11" name="Group 135"/>
          <p:cNvGrpSpPr>
            <a:grpSpLocks/>
          </p:cNvGrpSpPr>
          <p:nvPr/>
        </p:nvGrpSpPr>
        <p:grpSpPr bwMode="auto">
          <a:xfrm>
            <a:off x="3594100" y="4238625"/>
            <a:ext cx="587375" cy="482600"/>
            <a:chOff x="1290" y="2256"/>
            <a:chExt cx="370" cy="304"/>
          </a:xfrm>
        </p:grpSpPr>
        <p:sp>
          <p:nvSpPr>
            <p:cNvPr id="66696" name="Arc 136"/>
            <p:cNvSpPr>
              <a:spLocks/>
            </p:cNvSpPr>
            <p:nvPr/>
          </p:nvSpPr>
          <p:spPr bwMode="auto">
            <a:xfrm>
              <a:off x="1290" y="2326"/>
              <a:ext cx="232" cy="234"/>
            </a:xfrm>
            <a:custGeom>
              <a:avLst/>
              <a:gdLst>
                <a:gd name="G0" fmla="+- 21600 0 0"/>
                <a:gd name="G1" fmla="+- 21600 0 0"/>
                <a:gd name="G2" fmla="+- 21600 0 0"/>
                <a:gd name="T0" fmla="*/ 43095 w 43200"/>
                <a:gd name="T1" fmla="*/ 19469 h 43200"/>
                <a:gd name="T2" fmla="*/ 33398 w 43200"/>
                <a:gd name="T3" fmla="*/ 3507 h 43200"/>
                <a:gd name="T4" fmla="*/ 21600 w 43200"/>
                <a:gd name="T5" fmla="*/ 21600 h 43200"/>
              </a:gdLst>
              <a:ahLst/>
              <a:cxnLst>
                <a:cxn ang="0">
                  <a:pos x="T0" y="T1"/>
                </a:cxn>
                <a:cxn ang="0">
                  <a:pos x="T2" y="T3"/>
                </a:cxn>
                <a:cxn ang="0">
                  <a:pos x="T4" y="T5"/>
                </a:cxn>
              </a:cxnLst>
              <a:rect l="0" t="0" r="r" b="b"/>
              <a:pathLst>
                <a:path w="43200" h="43200" fill="none" extrusionOk="0">
                  <a:moveTo>
                    <a:pt x="43094" y="19469"/>
                  </a:moveTo>
                  <a:cubicBezTo>
                    <a:pt x="43164" y="20177"/>
                    <a:pt x="43200" y="20888"/>
                    <a:pt x="43200" y="21600"/>
                  </a:cubicBezTo>
                  <a:cubicBezTo>
                    <a:pt x="43200" y="33529"/>
                    <a:pt x="33529" y="43200"/>
                    <a:pt x="21600" y="43200"/>
                  </a:cubicBezTo>
                  <a:cubicBezTo>
                    <a:pt x="9670" y="43200"/>
                    <a:pt x="0" y="33529"/>
                    <a:pt x="0" y="21600"/>
                  </a:cubicBezTo>
                  <a:cubicBezTo>
                    <a:pt x="0" y="9670"/>
                    <a:pt x="9670" y="0"/>
                    <a:pt x="21600" y="0"/>
                  </a:cubicBezTo>
                  <a:cubicBezTo>
                    <a:pt x="25789" y="0"/>
                    <a:pt x="29888" y="1218"/>
                    <a:pt x="33398" y="3506"/>
                  </a:cubicBezTo>
                </a:path>
                <a:path w="43200" h="43200" stroke="0" extrusionOk="0">
                  <a:moveTo>
                    <a:pt x="43094" y="19469"/>
                  </a:moveTo>
                  <a:cubicBezTo>
                    <a:pt x="43164" y="20177"/>
                    <a:pt x="43200" y="20888"/>
                    <a:pt x="43200" y="21600"/>
                  </a:cubicBezTo>
                  <a:cubicBezTo>
                    <a:pt x="43200" y="33529"/>
                    <a:pt x="33529" y="43200"/>
                    <a:pt x="21600" y="43200"/>
                  </a:cubicBezTo>
                  <a:cubicBezTo>
                    <a:pt x="9670" y="43200"/>
                    <a:pt x="0" y="33529"/>
                    <a:pt x="0" y="21600"/>
                  </a:cubicBezTo>
                  <a:cubicBezTo>
                    <a:pt x="0" y="9670"/>
                    <a:pt x="9670" y="0"/>
                    <a:pt x="21600" y="0"/>
                  </a:cubicBezTo>
                  <a:cubicBezTo>
                    <a:pt x="25789" y="0"/>
                    <a:pt x="29888" y="1218"/>
                    <a:pt x="33398" y="3506"/>
                  </a:cubicBezTo>
                  <a:lnTo>
                    <a:pt x="21600" y="2160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697" name="Oval 137"/>
            <p:cNvSpPr>
              <a:spLocks noChangeArrowheads="1"/>
            </p:cNvSpPr>
            <p:nvPr/>
          </p:nvSpPr>
          <p:spPr bwMode="auto">
            <a:xfrm>
              <a:off x="1475" y="2256"/>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solidFill>
                    <a:srgbClr val="FFFFFF"/>
                  </a:solidFill>
                  <a:latin typeface="Comic Sans MS" pitchFamily="-112" charset="0"/>
                </a:rPr>
                <a:t>2</a:t>
              </a:r>
            </a:p>
          </p:txBody>
        </p:sp>
      </p:grpSp>
      <p:grpSp>
        <p:nvGrpSpPr>
          <p:cNvPr id="12" name="Group 138"/>
          <p:cNvGrpSpPr>
            <a:grpSpLocks/>
          </p:cNvGrpSpPr>
          <p:nvPr/>
        </p:nvGrpSpPr>
        <p:grpSpPr bwMode="auto">
          <a:xfrm>
            <a:off x="3619500" y="2501900"/>
            <a:ext cx="561975" cy="452438"/>
            <a:chOff x="1306" y="1162"/>
            <a:chExt cx="354" cy="285"/>
          </a:xfrm>
        </p:grpSpPr>
        <p:sp>
          <p:nvSpPr>
            <p:cNvPr id="66699" name="Arc 139"/>
            <p:cNvSpPr>
              <a:spLocks/>
            </p:cNvSpPr>
            <p:nvPr/>
          </p:nvSpPr>
          <p:spPr bwMode="auto">
            <a:xfrm>
              <a:off x="1306" y="1162"/>
              <a:ext cx="230" cy="234"/>
            </a:xfrm>
            <a:custGeom>
              <a:avLst/>
              <a:gdLst>
                <a:gd name="G0" fmla="+- 21600 0 0"/>
                <a:gd name="G1" fmla="+- 21600 0 0"/>
                <a:gd name="G2" fmla="+- 21600 0 0"/>
                <a:gd name="T0" fmla="*/ 30804 w 42976"/>
                <a:gd name="T1" fmla="*/ 41141 h 43200"/>
                <a:gd name="T2" fmla="*/ 42976 w 42976"/>
                <a:gd name="T3" fmla="*/ 18494 h 43200"/>
                <a:gd name="T4" fmla="*/ 21600 w 42976"/>
                <a:gd name="T5" fmla="*/ 21600 h 43200"/>
              </a:gdLst>
              <a:ahLst/>
              <a:cxnLst>
                <a:cxn ang="0">
                  <a:pos x="T0" y="T1"/>
                </a:cxn>
                <a:cxn ang="0">
                  <a:pos x="T2" y="T3"/>
                </a:cxn>
                <a:cxn ang="0">
                  <a:pos x="T4" y="T5"/>
                </a:cxn>
              </a:cxnLst>
              <a:rect l="0" t="0" r="r" b="b"/>
              <a:pathLst>
                <a:path w="42976" h="43200" fill="none" extrusionOk="0">
                  <a:moveTo>
                    <a:pt x="30803" y="41140"/>
                  </a:moveTo>
                  <a:cubicBezTo>
                    <a:pt x="27925" y="42496"/>
                    <a:pt x="24782" y="43199"/>
                    <a:pt x="21600" y="43199"/>
                  </a:cubicBezTo>
                  <a:cubicBezTo>
                    <a:pt x="9670" y="43200"/>
                    <a:pt x="0" y="33529"/>
                    <a:pt x="0" y="21600"/>
                  </a:cubicBezTo>
                  <a:cubicBezTo>
                    <a:pt x="0" y="9670"/>
                    <a:pt x="9670" y="0"/>
                    <a:pt x="21600" y="0"/>
                  </a:cubicBezTo>
                  <a:cubicBezTo>
                    <a:pt x="32329" y="0"/>
                    <a:pt x="41432" y="7875"/>
                    <a:pt x="42975" y="18494"/>
                  </a:cubicBezTo>
                </a:path>
                <a:path w="42976" h="43200" stroke="0" extrusionOk="0">
                  <a:moveTo>
                    <a:pt x="30803" y="41140"/>
                  </a:moveTo>
                  <a:cubicBezTo>
                    <a:pt x="27925" y="42496"/>
                    <a:pt x="24782" y="43199"/>
                    <a:pt x="21600" y="43199"/>
                  </a:cubicBezTo>
                  <a:cubicBezTo>
                    <a:pt x="9670" y="43200"/>
                    <a:pt x="0" y="33529"/>
                    <a:pt x="0" y="21600"/>
                  </a:cubicBezTo>
                  <a:cubicBezTo>
                    <a:pt x="0" y="9670"/>
                    <a:pt x="9670" y="0"/>
                    <a:pt x="21600" y="0"/>
                  </a:cubicBezTo>
                  <a:cubicBezTo>
                    <a:pt x="32329" y="0"/>
                    <a:pt x="41432" y="7875"/>
                    <a:pt x="42975" y="18494"/>
                  </a:cubicBezTo>
                  <a:lnTo>
                    <a:pt x="21600" y="2160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700" name="Oval 140"/>
            <p:cNvSpPr>
              <a:spLocks noChangeArrowheads="1"/>
            </p:cNvSpPr>
            <p:nvPr/>
          </p:nvSpPr>
          <p:spPr bwMode="auto">
            <a:xfrm>
              <a:off x="1475" y="1262"/>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solidFill>
                    <a:srgbClr val="FFFFFF"/>
                  </a:solidFill>
                  <a:latin typeface="Comic Sans MS" pitchFamily="-112" charset="0"/>
                </a:rPr>
                <a:t>11</a:t>
              </a:r>
            </a:p>
          </p:txBody>
        </p:sp>
      </p:grpSp>
      <p:grpSp>
        <p:nvGrpSpPr>
          <p:cNvPr id="13" name="Group 141"/>
          <p:cNvGrpSpPr>
            <a:grpSpLocks/>
          </p:cNvGrpSpPr>
          <p:nvPr/>
        </p:nvGrpSpPr>
        <p:grpSpPr bwMode="auto">
          <a:xfrm>
            <a:off x="7758113" y="3402013"/>
            <a:ext cx="576262" cy="373062"/>
            <a:chOff x="3913" y="1729"/>
            <a:chExt cx="363" cy="235"/>
          </a:xfrm>
        </p:grpSpPr>
        <p:sp>
          <p:nvSpPr>
            <p:cNvPr id="66702" name="Arc 142"/>
            <p:cNvSpPr>
              <a:spLocks/>
            </p:cNvSpPr>
            <p:nvPr/>
          </p:nvSpPr>
          <p:spPr bwMode="auto">
            <a:xfrm>
              <a:off x="4057" y="1729"/>
              <a:ext cx="219" cy="235"/>
            </a:xfrm>
            <a:custGeom>
              <a:avLst/>
              <a:gdLst>
                <a:gd name="G0" fmla="+- 19166 0 0"/>
                <a:gd name="G1" fmla="+- 21600 0 0"/>
                <a:gd name="G2" fmla="+- 21600 0 0"/>
                <a:gd name="T0" fmla="*/ 1320 w 40766"/>
                <a:gd name="T1" fmla="*/ 9431 h 43200"/>
                <a:gd name="T2" fmla="*/ 0 w 40766"/>
                <a:gd name="T3" fmla="*/ 31562 h 43200"/>
                <a:gd name="T4" fmla="*/ 19166 w 40766"/>
                <a:gd name="T5" fmla="*/ 21600 h 43200"/>
              </a:gdLst>
              <a:ahLst/>
              <a:cxnLst>
                <a:cxn ang="0">
                  <a:pos x="T0" y="T1"/>
                </a:cxn>
                <a:cxn ang="0">
                  <a:pos x="T2" y="T3"/>
                </a:cxn>
                <a:cxn ang="0">
                  <a:pos x="T4" y="T5"/>
                </a:cxn>
              </a:cxnLst>
              <a:rect l="0" t="0" r="r" b="b"/>
              <a:pathLst>
                <a:path w="40766" h="43200" fill="none" extrusionOk="0">
                  <a:moveTo>
                    <a:pt x="1320" y="9431"/>
                  </a:moveTo>
                  <a:cubicBezTo>
                    <a:pt x="5343" y="3530"/>
                    <a:pt x="12024" y="-1"/>
                    <a:pt x="19166" y="-1"/>
                  </a:cubicBezTo>
                  <a:cubicBezTo>
                    <a:pt x="31095" y="0"/>
                    <a:pt x="40766" y="9670"/>
                    <a:pt x="40766" y="21600"/>
                  </a:cubicBezTo>
                  <a:cubicBezTo>
                    <a:pt x="40766" y="33529"/>
                    <a:pt x="31095" y="43200"/>
                    <a:pt x="19166" y="43200"/>
                  </a:cubicBezTo>
                  <a:cubicBezTo>
                    <a:pt x="11106" y="43199"/>
                    <a:pt x="3717" y="38712"/>
                    <a:pt x="0" y="31561"/>
                  </a:cubicBezTo>
                </a:path>
                <a:path w="40766" h="43200" stroke="0" extrusionOk="0">
                  <a:moveTo>
                    <a:pt x="1320" y="9431"/>
                  </a:moveTo>
                  <a:cubicBezTo>
                    <a:pt x="5343" y="3530"/>
                    <a:pt x="12024" y="-1"/>
                    <a:pt x="19166" y="-1"/>
                  </a:cubicBezTo>
                  <a:cubicBezTo>
                    <a:pt x="31095" y="0"/>
                    <a:pt x="40766" y="9670"/>
                    <a:pt x="40766" y="21600"/>
                  </a:cubicBezTo>
                  <a:cubicBezTo>
                    <a:pt x="40766" y="33529"/>
                    <a:pt x="31095" y="43200"/>
                    <a:pt x="19166" y="43200"/>
                  </a:cubicBezTo>
                  <a:cubicBezTo>
                    <a:pt x="11106" y="43199"/>
                    <a:pt x="3717" y="38712"/>
                    <a:pt x="0" y="31561"/>
                  </a:cubicBezTo>
                  <a:lnTo>
                    <a:pt x="19166" y="2160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703" name="Oval 143"/>
            <p:cNvSpPr>
              <a:spLocks noChangeArrowheads="1"/>
            </p:cNvSpPr>
            <p:nvPr/>
          </p:nvSpPr>
          <p:spPr bwMode="auto">
            <a:xfrm>
              <a:off x="3913" y="1758"/>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solidFill>
                    <a:srgbClr val="FFFFFF"/>
                  </a:solidFill>
                  <a:latin typeface="Comic Sans MS" pitchFamily="-112" charset="0"/>
                </a:rPr>
                <a:t>9</a:t>
              </a:r>
            </a:p>
          </p:txBody>
        </p:sp>
      </p:grpSp>
      <p:grpSp>
        <p:nvGrpSpPr>
          <p:cNvPr id="14" name="Group 144"/>
          <p:cNvGrpSpPr>
            <a:grpSpLocks/>
          </p:cNvGrpSpPr>
          <p:nvPr/>
        </p:nvGrpSpPr>
        <p:grpSpPr bwMode="auto">
          <a:xfrm>
            <a:off x="5686425" y="5521325"/>
            <a:ext cx="368300" cy="588963"/>
            <a:chOff x="2608" y="3064"/>
            <a:chExt cx="232" cy="371"/>
          </a:xfrm>
        </p:grpSpPr>
        <p:sp>
          <p:nvSpPr>
            <p:cNvPr id="66705" name="Arc 145"/>
            <p:cNvSpPr>
              <a:spLocks/>
            </p:cNvSpPr>
            <p:nvPr/>
          </p:nvSpPr>
          <p:spPr bwMode="auto">
            <a:xfrm>
              <a:off x="2608" y="3220"/>
              <a:ext cx="232" cy="215"/>
            </a:xfrm>
            <a:custGeom>
              <a:avLst/>
              <a:gdLst>
                <a:gd name="G0" fmla="+- 21600 0 0"/>
                <a:gd name="G1" fmla="+- 18170 0 0"/>
                <a:gd name="G2" fmla="+- 21600 0 0"/>
                <a:gd name="T0" fmla="*/ 35416 w 43200"/>
                <a:gd name="T1" fmla="*/ 1567 h 39770"/>
                <a:gd name="T2" fmla="*/ 9920 w 43200"/>
                <a:gd name="T3" fmla="*/ 0 h 39770"/>
                <a:gd name="T4" fmla="*/ 21600 w 43200"/>
                <a:gd name="T5" fmla="*/ 18170 h 39770"/>
              </a:gdLst>
              <a:ahLst/>
              <a:cxnLst>
                <a:cxn ang="0">
                  <a:pos x="T0" y="T1"/>
                </a:cxn>
                <a:cxn ang="0">
                  <a:pos x="T2" y="T3"/>
                </a:cxn>
                <a:cxn ang="0">
                  <a:pos x="T4" y="T5"/>
                </a:cxn>
              </a:cxnLst>
              <a:rect l="0" t="0" r="r" b="b"/>
              <a:pathLst>
                <a:path w="43200" h="39770" fill="none" extrusionOk="0">
                  <a:moveTo>
                    <a:pt x="35416" y="1566"/>
                  </a:moveTo>
                  <a:cubicBezTo>
                    <a:pt x="40347" y="5670"/>
                    <a:pt x="43200" y="11754"/>
                    <a:pt x="43200" y="18170"/>
                  </a:cubicBezTo>
                  <a:cubicBezTo>
                    <a:pt x="43200" y="30099"/>
                    <a:pt x="33529" y="39770"/>
                    <a:pt x="21600" y="39770"/>
                  </a:cubicBezTo>
                  <a:cubicBezTo>
                    <a:pt x="9670" y="39770"/>
                    <a:pt x="0" y="30099"/>
                    <a:pt x="0" y="18170"/>
                  </a:cubicBezTo>
                  <a:cubicBezTo>
                    <a:pt x="0" y="10820"/>
                    <a:pt x="3737" y="3974"/>
                    <a:pt x="9920" y="0"/>
                  </a:cubicBezTo>
                </a:path>
                <a:path w="43200" h="39770" stroke="0" extrusionOk="0">
                  <a:moveTo>
                    <a:pt x="35416" y="1566"/>
                  </a:moveTo>
                  <a:cubicBezTo>
                    <a:pt x="40347" y="5670"/>
                    <a:pt x="43200" y="11754"/>
                    <a:pt x="43200" y="18170"/>
                  </a:cubicBezTo>
                  <a:cubicBezTo>
                    <a:pt x="43200" y="30099"/>
                    <a:pt x="33529" y="39770"/>
                    <a:pt x="21600" y="39770"/>
                  </a:cubicBezTo>
                  <a:cubicBezTo>
                    <a:pt x="9670" y="39770"/>
                    <a:pt x="0" y="30099"/>
                    <a:pt x="0" y="18170"/>
                  </a:cubicBezTo>
                  <a:cubicBezTo>
                    <a:pt x="0" y="10820"/>
                    <a:pt x="3737" y="3974"/>
                    <a:pt x="9920" y="0"/>
                  </a:cubicBezTo>
                  <a:lnTo>
                    <a:pt x="21600" y="1817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706" name="Oval 146"/>
            <p:cNvSpPr>
              <a:spLocks noChangeArrowheads="1"/>
            </p:cNvSpPr>
            <p:nvPr/>
          </p:nvSpPr>
          <p:spPr bwMode="auto">
            <a:xfrm>
              <a:off x="2641" y="3064"/>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solidFill>
                    <a:srgbClr val="FFFFFF"/>
                  </a:solidFill>
                  <a:latin typeface="Comic Sans MS" pitchFamily="-112" charset="0"/>
                </a:rPr>
                <a:t>0</a:t>
              </a:r>
            </a:p>
          </p:txBody>
        </p:sp>
      </p:grpSp>
      <p:sp>
        <p:nvSpPr>
          <p:cNvPr id="66707" name="Rectangle 147"/>
          <p:cNvSpPr>
            <a:spLocks noChangeArrowheads="1"/>
          </p:cNvSpPr>
          <p:nvPr/>
        </p:nvSpPr>
        <p:spPr bwMode="auto">
          <a:xfrm>
            <a:off x="1946289" y="4663282"/>
            <a:ext cx="360362" cy="36036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6708" name="Rectangle 148"/>
          <p:cNvSpPr>
            <a:spLocks noChangeArrowheads="1"/>
          </p:cNvSpPr>
          <p:nvPr/>
        </p:nvSpPr>
        <p:spPr bwMode="auto">
          <a:xfrm>
            <a:off x="1958989" y="3767932"/>
            <a:ext cx="360362" cy="36036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6709" name="Rectangle 149"/>
          <p:cNvSpPr>
            <a:spLocks noChangeArrowheads="1"/>
          </p:cNvSpPr>
          <p:nvPr/>
        </p:nvSpPr>
        <p:spPr bwMode="auto">
          <a:xfrm>
            <a:off x="1958989" y="2869407"/>
            <a:ext cx="360362" cy="36036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6710" name="Rectangle 150"/>
          <p:cNvSpPr>
            <a:spLocks noChangeArrowheads="1"/>
          </p:cNvSpPr>
          <p:nvPr/>
        </p:nvSpPr>
        <p:spPr bwMode="auto">
          <a:xfrm>
            <a:off x="1958989" y="1978819"/>
            <a:ext cx="360362" cy="360363"/>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grpSp>
        <p:nvGrpSpPr>
          <p:cNvPr id="3" name="Group 21"/>
          <p:cNvGrpSpPr>
            <a:grpSpLocks/>
          </p:cNvGrpSpPr>
          <p:nvPr/>
        </p:nvGrpSpPr>
        <p:grpSpPr bwMode="auto">
          <a:xfrm>
            <a:off x="2000264" y="2464594"/>
            <a:ext cx="271462" cy="271463"/>
            <a:chOff x="2544" y="1584"/>
            <a:chExt cx="192" cy="192"/>
          </a:xfrm>
          <a:solidFill>
            <a:srgbClr val="FFFFFF"/>
          </a:solidFill>
        </p:grpSpPr>
        <p:sp>
          <p:nvSpPr>
            <p:cNvPr id="66582" name="Oval 2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3" name="Line 2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4" name="Line 2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47" name="Group 146"/>
          <p:cNvGrpSpPr/>
          <p:nvPr/>
        </p:nvGrpSpPr>
        <p:grpSpPr>
          <a:xfrm>
            <a:off x="113292" y="6390980"/>
            <a:ext cx="7210843" cy="381543"/>
            <a:chOff x="113292" y="6390980"/>
            <a:chExt cx="7210843" cy="381543"/>
          </a:xfrm>
        </p:grpSpPr>
        <p:pic>
          <p:nvPicPr>
            <p:cNvPr id="148" name="Picture 147"/>
            <p:cNvPicPr>
              <a:picLocks noChangeAspect="1"/>
            </p:cNvPicPr>
            <p:nvPr/>
          </p:nvPicPr>
          <p:blipFill>
            <a:blip r:embed="rId3"/>
            <a:stretch>
              <a:fillRect/>
            </a:stretch>
          </p:blipFill>
          <p:spPr>
            <a:xfrm>
              <a:off x="113292" y="6448404"/>
              <a:ext cx="645220" cy="324119"/>
            </a:xfrm>
            <a:prstGeom prst="rect">
              <a:avLst/>
            </a:prstGeom>
          </p:spPr>
        </p:pic>
        <p:sp>
          <p:nvSpPr>
            <p:cNvPr id="149" name="TextBox 148"/>
            <p:cNvSpPr txBox="1"/>
            <p:nvPr/>
          </p:nvSpPr>
          <p:spPr>
            <a:xfrm>
              <a:off x="709924" y="6390980"/>
              <a:ext cx="6614211" cy="338554"/>
            </a:xfrm>
            <a:prstGeom prst="rect">
              <a:avLst/>
            </a:prstGeom>
            <a:noFill/>
          </p:spPr>
          <p:txBody>
            <a:bodyPr wrap="none" rtlCol="0">
              <a:spAutoFit/>
            </a:bodyPr>
            <a:lstStyle/>
            <a:p>
              <a:r>
                <a:rPr lang="en-US" sz="1600" noProof="1" smtClean="0">
                  <a:latin typeface="Comic Sans MS"/>
                  <a:cs typeface="Comic Sans MS"/>
                </a:rPr>
                <a:t>D. Czysz, G. Mrugalski, J. Rajski, J. Tyszer, IEEE Trans. CAD, 2008</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59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66564"/>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659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66595"/>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66594"/>
                                        </p:tgtEl>
                                        <p:attrNameLst>
                                          <p:attrName>style.visibility</p:attrName>
                                        </p:attrNameLst>
                                      </p:cBhvr>
                                      <p:to>
                                        <p:strVal val="hidden"/>
                                      </p:to>
                                    </p:set>
                                  </p:childTnLst>
                                </p:cTn>
                              </p:par>
                              <p:par>
                                <p:cTn id="33" presetID="1" presetClass="entr" presetSubtype="0" fill="hold" grpId="2" nodeType="withEffect">
                                  <p:stCondLst>
                                    <p:cond delay="0"/>
                                  </p:stCondLst>
                                  <p:childTnLst>
                                    <p:set>
                                      <p:cBhvr>
                                        <p:cTn id="34" dur="1" fill="hold">
                                          <p:stCondLst>
                                            <p:cond delay="0"/>
                                          </p:stCondLst>
                                        </p:cTn>
                                        <p:tgtEl>
                                          <p:spTgt spid="6656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659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3" nodeType="clickEffect">
                                  <p:stCondLst>
                                    <p:cond delay="0"/>
                                  </p:stCondLst>
                                  <p:childTnLst>
                                    <p:set>
                                      <p:cBhvr>
                                        <p:cTn id="46" dur="1" fill="hold">
                                          <p:stCondLst>
                                            <p:cond delay="0"/>
                                          </p:stCondLst>
                                        </p:cTn>
                                        <p:tgtEl>
                                          <p:spTgt spid="66564"/>
                                        </p:tgtEl>
                                        <p:attrNameLst>
                                          <p:attrName>style.visibility</p:attrName>
                                        </p:attrNameLst>
                                      </p:cBhvr>
                                      <p:to>
                                        <p:strVal val="hidden"/>
                                      </p:to>
                                    </p:set>
                                  </p:childTnLst>
                                </p:cTn>
                              </p:par>
                              <p:par>
                                <p:cTn id="47" presetID="1" presetClass="entr" presetSubtype="0" fill="hold" grpId="2" nodeType="withEffect">
                                  <p:stCondLst>
                                    <p:cond delay="0"/>
                                  </p:stCondLst>
                                  <p:childTnLst>
                                    <p:set>
                                      <p:cBhvr>
                                        <p:cTn id="48" dur="1" fill="hold">
                                          <p:stCondLst>
                                            <p:cond delay="0"/>
                                          </p:stCondLst>
                                        </p:cTn>
                                        <p:tgtEl>
                                          <p:spTgt spid="6659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4" grpId="0"/>
      <p:bldP spid="66564" grpId="1"/>
      <p:bldP spid="66564" grpId="2"/>
      <p:bldP spid="66564" grpId="3"/>
      <p:bldP spid="66594" grpId="0"/>
      <p:bldP spid="66594" grpId="1"/>
      <p:bldP spid="66595" grpId="0"/>
      <p:bldP spid="66595" grpId="1"/>
      <p:bldP spid="66595" grpId="2"/>
      <p:bldP spid="6659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smtClean="0"/>
              <a:t>Decompressor freeze</a:t>
            </a:r>
            <a:endParaRPr lang="en-US" dirty="0"/>
          </a:p>
        </p:txBody>
      </p:sp>
      <p:sp>
        <p:nvSpPr>
          <p:cNvPr id="66564" name="Text Box 4"/>
          <p:cNvSpPr txBox="1">
            <a:spLocks noChangeArrowheads="1"/>
          </p:cNvSpPr>
          <p:nvPr/>
        </p:nvSpPr>
        <p:spPr bwMode="auto">
          <a:xfrm>
            <a:off x="1416064" y="2235994"/>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pl-PL" sz="2000"/>
              <a:t>0</a:t>
            </a:r>
          </a:p>
        </p:txBody>
      </p:sp>
      <p:sp>
        <p:nvSpPr>
          <p:cNvPr id="66566" name="Line 6"/>
          <p:cNvSpPr>
            <a:spLocks noChangeShapeType="1"/>
          </p:cNvSpPr>
          <p:nvPr/>
        </p:nvSpPr>
        <p:spPr bwMode="auto">
          <a:xfrm rot="5400000" flipH="1" flipV="1">
            <a:off x="2594783" y="1854200"/>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67" name="Line 7"/>
          <p:cNvSpPr>
            <a:spLocks noChangeShapeType="1"/>
          </p:cNvSpPr>
          <p:nvPr/>
        </p:nvSpPr>
        <p:spPr bwMode="auto">
          <a:xfrm rot="5400000" flipH="1" flipV="1">
            <a:off x="2594783" y="2744787"/>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68" name="Line 8"/>
          <p:cNvSpPr>
            <a:spLocks noChangeShapeType="1"/>
          </p:cNvSpPr>
          <p:nvPr/>
        </p:nvSpPr>
        <p:spPr bwMode="auto">
          <a:xfrm rot="5400000" flipH="1" flipV="1">
            <a:off x="2594783" y="3643312"/>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69" name="Line 9"/>
          <p:cNvSpPr>
            <a:spLocks noChangeShapeType="1"/>
          </p:cNvSpPr>
          <p:nvPr/>
        </p:nvSpPr>
        <p:spPr bwMode="auto">
          <a:xfrm rot="5400000" flipH="1" flipV="1">
            <a:off x="2594783" y="4533900"/>
            <a:ext cx="0" cy="62071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70" name="AutoShape 10"/>
          <p:cNvSpPr>
            <a:spLocks noChangeArrowheads="1"/>
          </p:cNvSpPr>
          <p:nvPr/>
        </p:nvSpPr>
        <p:spPr bwMode="auto">
          <a:xfrm>
            <a:off x="1816114" y="4560094"/>
            <a:ext cx="665162" cy="577850"/>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1" name="AutoShape 11"/>
          <p:cNvSpPr>
            <a:spLocks noChangeArrowheads="1"/>
          </p:cNvSpPr>
          <p:nvPr/>
        </p:nvSpPr>
        <p:spPr bwMode="auto">
          <a:xfrm>
            <a:off x="1762139" y="3658394"/>
            <a:ext cx="708025" cy="600075"/>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2" name="AutoShape 12"/>
          <p:cNvSpPr>
            <a:spLocks noChangeArrowheads="1"/>
          </p:cNvSpPr>
          <p:nvPr/>
        </p:nvSpPr>
        <p:spPr bwMode="auto">
          <a:xfrm>
            <a:off x="1765314" y="2756694"/>
            <a:ext cx="693737" cy="585788"/>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3" name="AutoShape 13"/>
          <p:cNvSpPr>
            <a:spLocks noChangeArrowheads="1"/>
          </p:cNvSpPr>
          <p:nvPr/>
        </p:nvSpPr>
        <p:spPr bwMode="auto">
          <a:xfrm>
            <a:off x="1778014" y="1854994"/>
            <a:ext cx="693737" cy="584200"/>
          </a:xfrm>
          <a:prstGeom prst="roundRect">
            <a:avLst>
              <a:gd name="adj" fmla="val 37361"/>
            </a:avLst>
          </a:prstGeom>
          <a:noFill/>
          <a:ln w="9525">
            <a:noFill/>
            <a:round/>
            <a:headEnd/>
            <a:tailEnd/>
          </a:ln>
          <a:effectLst/>
        </p:spPr>
        <p:txBody>
          <a:bodyPr wrap="none" anchor="ctr">
            <a:prstTxWarp prst="textNoShape">
              <a:avLst/>
            </a:prstTxWarp>
          </a:bodyPr>
          <a:lstStyle/>
          <a:p>
            <a:endParaRPr lang="en-US"/>
          </a:p>
        </p:txBody>
      </p:sp>
      <p:sp>
        <p:nvSpPr>
          <p:cNvPr id="66574" name="Freeform 14"/>
          <p:cNvSpPr>
            <a:spLocks/>
          </p:cNvSpPr>
          <p:nvPr/>
        </p:nvSpPr>
        <p:spPr bwMode="auto">
          <a:xfrm>
            <a:off x="2133614" y="1667669"/>
            <a:ext cx="347662" cy="3560763"/>
          </a:xfrm>
          <a:custGeom>
            <a:avLst/>
            <a:gdLst/>
            <a:ahLst/>
            <a:cxnLst>
              <a:cxn ang="0">
                <a:pos x="10" y="323"/>
              </a:cxn>
              <a:cxn ang="0">
                <a:pos x="0" y="2243"/>
              </a:cxn>
              <a:cxn ang="0">
                <a:pos x="344" y="2243"/>
              </a:cxn>
              <a:cxn ang="0">
                <a:pos x="344" y="0"/>
              </a:cxn>
              <a:cxn ang="0">
                <a:pos x="19" y="0"/>
              </a:cxn>
              <a:cxn ang="0">
                <a:pos x="15" y="194"/>
              </a:cxn>
            </a:cxnLst>
            <a:rect l="0" t="0" r="r" b="b"/>
            <a:pathLst>
              <a:path w="344" h="2243">
                <a:moveTo>
                  <a:pt x="10" y="323"/>
                </a:moveTo>
                <a:lnTo>
                  <a:pt x="0" y="2243"/>
                </a:lnTo>
                <a:lnTo>
                  <a:pt x="344" y="2243"/>
                </a:lnTo>
                <a:lnTo>
                  <a:pt x="344" y="0"/>
                </a:lnTo>
                <a:lnTo>
                  <a:pt x="19" y="0"/>
                </a:lnTo>
                <a:lnTo>
                  <a:pt x="15" y="194"/>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75" name="Line 15"/>
          <p:cNvSpPr>
            <a:spLocks noChangeShapeType="1"/>
          </p:cNvSpPr>
          <p:nvPr/>
        </p:nvSpPr>
        <p:spPr bwMode="auto">
          <a:xfrm rot="5400000" flipH="1" flipV="1">
            <a:off x="1757376" y="2364582"/>
            <a:ext cx="0" cy="482600"/>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2" name="Group 16"/>
          <p:cNvGrpSpPr>
            <a:grpSpLocks/>
          </p:cNvGrpSpPr>
          <p:nvPr/>
        </p:nvGrpSpPr>
        <p:grpSpPr bwMode="auto">
          <a:xfrm>
            <a:off x="2000264" y="3361532"/>
            <a:ext cx="271462" cy="271462"/>
            <a:chOff x="2544" y="1584"/>
            <a:chExt cx="192" cy="192"/>
          </a:xfrm>
          <a:solidFill>
            <a:srgbClr val="FFFFFF"/>
          </a:solidFill>
        </p:grpSpPr>
        <p:sp>
          <p:nvSpPr>
            <p:cNvPr id="66577" name="Oval 17"/>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78" name="Line 18"/>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79" name="Line 19"/>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3" name="Group 25"/>
          <p:cNvGrpSpPr>
            <a:grpSpLocks/>
          </p:cNvGrpSpPr>
          <p:nvPr/>
        </p:nvGrpSpPr>
        <p:grpSpPr bwMode="auto">
          <a:xfrm>
            <a:off x="2000264" y="4258469"/>
            <a:ext cx="271462" cy="271463"/>
            <a:chOff x="2544" y="1584"/>
            <a:chExt cx="192" cy="192"/>
          </a:xfrm>
          <a:solidFill>
            <a:srgbClr val="FFFFFF"/>
          </a:solidFill>
        </p:grpSpPr>
        <p:sp>
          <p:nvSpPr>
            <p:cNvPr id="66586" name="Oval 26"/>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7" name="Line 27"/>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8" name="Line 28"/>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6592" name="Line 32"/>
          <p:cNvSpPr>
            <a:spLocks noChangeShapeType="1"/>
          </p:cNvSpPr>
          <p:nvPr/>
        </p:nvSpPr>
        <p:spPr bwMode="auto">
          <a:xfrm rot="5400000" flipH="1" flipV="1">
            <a:off x="1749439" y="4161632"/>
            <a:ext cx="0" cy="482600"/>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93" name="Freeform 33"/>
          <p:cNvSpPr>
            <a:spLocks/>
          </p:cNvSpPr>
          <p:nvPr/>
        </p:nvSpPr>
        <p:spPr bwMode="auto">
          <a:xfrm>
            <a:off x="1776426" y="2794794"/>
            <a:ext cx="350838" cy="711200"/>
          </a:xfrm>
          <a:custGeom>
            <a:avLst/>
            <a:gdLst/>
            <a:ahLst/>
            <a:cxnLst>
              <a:cxn ang="0">
                <a:pos x="295" y="0"/>
              </a:cxn>
              <a:cxn ang="0">
                <a:pos x="0" y="0"/>
              </a:cxn>
              <a:cxn ang="0">
                <a:pos x="0" y="429"/>
              </a:cxn>
              <a:cxn ang="0">
                <a:pos x="170" y="429"/>
              </a:cxn>
            </a:cxnLst>
            <a:rect l="0" t="0" r="r" b="b"/>
            <a:pathLst>
              <a:path w="295" h="429">
                <a:moveTo>
                  <a:pt x="295" y="0"/>
                </a:moveTo>
                <a:lnTo>
                  <a:pt x="0" y="0"/>
                </a:lnTo>
                <a:lnTo>
                  <a:pt x="0" y="429"/>
                </a:lnTo>
                <a:lnTo>
                  <a:pt x="170" y="429"/>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594" name="Text Box 34"/>
          <p:cNvSpPr txBox="1">
            <a:spLocks noChangeArrowheads="1"/>
          </p:cNvSpPr>
          <p:nvPr/>
        </p:nvSpPr>
        <p:spPr bwMode="auto">
          <a:xfrm>
            <a:off x="1416064" y="4040982"/>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pl-PL" sz="2000"/>
              <a:t>0</a:t>
            </a:r>
          </a:p>
        </p:txBody>
      </p:sp>
      <p:sp>
        <p:nvSpPr>
          <p:cNvPr id="66595" name="Text Box 35"/>
          <p:cNvSpPr txBox="1">
            <a:spLocks noChangeArrowheads="1"/>
          </p:cNvSpPr>
          <p:nvPr/>
        </p:nvSpPr>
        <p:spPr bwMode="auto">
          <a:xfrm>
            <a:off x="1416064" y="2591594"/>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en-GB" sz="2000"/>
              <a:t>1</a:t>
            </a:r>
            <a:endParaRPr lang="pl-PL" sz="2000"/>
          </a:p>
        </p:txBody>
      </p:sp>
      <p:sp>
        <p:nvSpPr>
          <p:cNvPr id="66596" name="Text Box 36"/>
          <p:cNvSpPr txBox="1">
            <a:spLocks noChangeArrowheads="1"/>
          </p:cNvSpPr>
          <p:nvPr/>
        </p:nvSpPr>
        <p:spPr bwMode="auto">
          <a:xfrm>
            <a:off x="1416064" y="4371182"/>
            <a:ext cx="3254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en-GB" sz="2000"/>
              <a:t>1</a:t>
            </a:r>
            <a:endParaRPr lang="pl-PL" sz="2000"/>
          </a:p>
        </p:txBody>
      </p:sp>
      <p:grpSp>
        <p:nvGrpSpPr>
          <p:cNvPr id="4" name="Group 37"/>
          <p:cNvGrpSpPr>
            <a:grpSpLocks/>
          </p:cNvGrpSpPr>
          <p:nvPr/>
        </p:nvGrpSpPr>
        <p:grpSpPr bwMode="auto">
          <a:xfrm flipV="1">
            <a:off x="3883025" y="1535113"/>
            <a:ext cx="3897313" cy="4087812"/>
            <a:chOff x="1472" y="655"/>
            <a:chExt cx="2455" cy="2575"/>
          </a:xfrm>
        </p:grpSpPr>
        <p:sp>
          <p:nvSpPr>
            <p:cNvPr id="66598" name="Line 38"/>
            <p:cNvSpPr>
              <a:spLocks noChangeShapeType="1"/>
            </p:cNvSpPr>
            <p:nvPr/>
          </p:nvSpPr>
          <p:spPr bwMode="auto">
            <a:xfrm flipV="1">
              <a:off x="2249" y="815"/>
              <a:ext cx="940" cy="230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599" name="Arc 39"/>
            <p:cNvSpPr>
              <a:spLocks/>
            </p:cNvSpPr>
            <p:nvPr/>
          </p:nvSpPr>
          <p:spPr bwMode="auto">
            <a:xfrm rot="34895057">
              <a:off x="1472" y="2657"/>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0" name="Line 40"/>
            <p:cNvSpPr>
              <a:spLocks noChangeShapeType="1"/>
            </p:cNvSpPr>
            <p:nvPr/>
          </p:nvSpPr>
          <p:spPr bwMode="auto">
            <a:xfrm flipH="1" flipV="1">
              <a:off x="1647" y="2413"/>
              <a:ext cx="1976" cy="441"/>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1" name="Line 41"/>
            <p:cNvSpPr>
              <a:spLocks noChangeShapeType="1"/>
            </p:cNvSpPr>
            <p:nvPr/>
          </p:nvSpPr>
          <p:spPr bwMode="auto">
            <a:xfrm>
              <a:off x="1575" y="1452"/>
              <a:ext cx="1986" cy="132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2" name="Line 42"/>
            <p:cNvSpPr>
              <a:spLocks noChangeShapeType="1"/>
            </p:cNvSpPr>
            <p:nvPr/>
          </p:nvSpPr>
          <p:spPr bwMode="auto">
            <a:xfrm flipH="1">
              <a:off x="1650" y="1025"/>
              <a:ext cx="1963" cy="39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3" name="Line 43"/>
            <p:cNvSpPr>
              <a:spLocks noChangeShapeType="1"/>
            </p:cNvSpPr>
            <p:nvPr/>
          </p:nvSpPr>
          <p:spPr bwMode="auto">
            <a:xfrm flipV="1">
              <a:off x="1896" y="1007"/>
              <a:ext cx="1632" cy="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4" name="Line 44"/>
            <p:cNvSpPr>
              <a:spLocks noChangeShapeType="1"/>
            </p:cNvSpPr>
            <p:nvPr/>
          </p:nvSpPr>
          <p:spPr bwMode="auto">
            <a:xfrm flipH="1" flipV="1">
              <a:off x="1915" y="1066"/>
              <a:ext cx="2012" cy="1387"/>
            </a:xfrm>
            <a:prstGeom prst="line">
              <a:avLst/>
            </a:prstGeom>
            <a:noFill/>
            <a:ln w="952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6605" name="Arc 45"/>
            <p:cNvSpPr>
              <a:spLocks/>
            </p:cNvSpPr>
            <p:nvPr/>
          </p:nvSpPr>
          <p:spPr bwMode="auto">
            <a:xfrm rot="16200000" flipV="1">
              <a:off x="3398" y="1836"/>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6" name="Line 46"/>
            <p:cNvSpPr>
              <a:spLocks noChangeShapeType="1"/>
            </p:cNvSpPr>
            <p:nvPr/>
          </p:nvSpPr>
          <p:spPr bwMode="auto">
            <a:xfrm flipV="1">
              <a:off x="1479" y="1451"/>
              <a:ext cx="2337" cy="48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7" name="Line 47"/>
            <p:cNvSpPr>
              <a:spLocks noChangeShapeType="1"/>
            </p:cNvSpPr>
            <p:nvPr/>
          </p:nvSpPr>
          <p:spPr bwMode="auto">
            <a:xfrm flipH="1" flipV="1">
              <a:off x="1537" y="1983"/>
              <a:ext cx="1202" cy="124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8" name="Line 48"/>
            <p:cNvSpPr>
              <a:spLocks noChangeShapeType="1"/>
            </p:cNvSpPr>
            <p:nvPr/>
          </p:nvSpPr>
          <p:spPr bwMode="auto">
            <a:xfrm>
              <a:off x="2728" y="655"/>
              <a:ext cx="8" cy="2479"/>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09" name="Arc 49"/>
            <p:cNvSpPr>
              <a:spLocks/>
            </p:cNvSpPr>
            <p:nvPr/>
          </p:nvSpPr>
          <p:spPr bwMode="auto">
            <a:xfrm>
              <a:off x="2317" y="718"/>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0" name="Line 50"/>
            <p:cNvSpPr>
              <a:spLocks noChangeShapeType="1"/>
            </p:cNvSpPr>
            <p:nvPr/>
          </p:nvSpPr>
          <p:spPr bwMode="auto">
            <a:xfrm flipH="1" flipV="1">
              <a:off x="2775" y="717"/>
              <a:ext cx="443" cy="2411"/>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1" name="Line 51"/>
            <p:cNvSpPr>
              <a:spLocks noChangeShapeType="1"/>
            </p:cNvSpPr>
            <p:nvPr/>
          </p:nvSpPr>
          <p:spPr bwMode="auto">
            <a:xfrm>
              <a:off x="1842" y="2846"/>
              <a:ext cx="1282" cy="26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2" name="Line 52"/>
            <p:cNvSpPr>
              <a:spLocks noChangeShapeType="1"/>
            </p:cNvSpPr>
            <p:nvPr/>
          </p:nvSpPr>
          <p:spPr bwMode="auto">
            <a:xfrm flipH="1">
              <a:off x="1862" y="698"/>
              <a:ext cx="384" cy="206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5" name="Group 53"/>
          <p:cNvGrpSpPr>
            <a:grpSpLocks/>
          </p:cNvGrpSpPr>
          <p:nvPr/>
        </p:nvGrpSpPr>
        <p:grpSpPr bwMode="auto">
          <a:xfrm flipV="1">
            <a:off x="3878263" y="1522413"/>
            <a:ext cx="4019550" cy="4138612"/>
            <a:chOff x="1469" y="631"/>
            <a:chExt cx="2532" cy="2607"/>
          </a:xfrm>
        </p:grpSpPr>
        <p:sp>
          <p:nvSpPr>
            <p:cNvPr id="66614" name="Arc 54"/>
            <p:cNvSpPr>
              <a:spLocks/>
            </p:cNvSpPr>
            <p:nvPr/>
          </p:nvSpPr>
          <p:spPr bwMode="auto">
            <a:xfrm rot="-83865198">
              <a:off x="3110" y="1046"/>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5" name="Line 55"/>
            <p:cNvSpPr>
              <a:spLocks noChangeShapeType="1"/>
            </p:cNvSpPr>
            <p:nvPr/>
          </p:nvSpPr>
          <p:spPr bwMode="auto">
            <a:xfrm>
              <a:off x="1600" y="1431"/>
              <a:ext cx="2192" cy="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6" name="Line 56"/>
            <p:cNvSpPr>
              <a:spLocks noChangeShapeType="1"/>
            </p:cNvSpPr>
            <p:nvPr/>
          </p:nvSpPr>
          <p:spPr bwMode="auto">
            <a:xfrm flipH="1" flipV="1">
              <a:off x="1639" y="1454"/>
              <a:ext cx="2226" cy="97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7" name="Line 57"/>
            <p:cNvSpPr>
              <a:spLocks noChangeShapeType="1"/>
            </p:cNvSpPr>
            <p:nvPr/>
          </p:nvSpPr>
          <p:spPr bwMode="auto">
            <a:xfrm flipV="1">
              <a:off x="2264" y="2455"/>
              <a:ext cx="1542" cy="66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8" name="Line 58"/>
            <p:cNvSpPr>
              <a:spLocks noChangeShapeType="1"/>
            </p:cNvSpPr>
            <p:nvPr/>
          </p:nvSpPr>
          <p:spPr bwMode="auto">
            <a:xfrm flipH="1">
              <a:off x="2339" y="2855"/>
              <a:ext cx="1232" cy="27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19" name="Line 59"/>
            <p:cNvSpPr>
              <a:spLocks noChangeShapeType="1"/>
            </p:cNvSpPr>
            <p:nvPr/>
          </p:nvSpPr>
          <p:spPr bwMode="auto">
            <a:xfrm>
              <a:off x="1469" y="1931"/>
              <a:ext cx="2059" cy="86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0" name="Arc 60"/>
            <p:cNvSpPr>
              <a:spLocks/>
            </p:cNvSpPr>
            <p:nvPr/>
          </p:nvSpPr>
          <p:spPr bwMode="auto">
            <a:xfrm rot="14716699" flipH="1">
              <a:off x="1269" y="2320"/>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1" name="Line 61"/>
            <p:cNvSpPr>
              <a:spLocks noChangeShapeType="1"/>
            </p:cNvSpPr>
            <p:nvPr/>
          </p:nvSpPr>
          <p:spPr bwMode="auto">
            <a:xfrm flipH="1">
              <a:off x="1917" y="1945"/>
              <a:ext cx="2084" cy="87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2" name="Line 62"/>
            <p:cNvSpPr>
              <a:spLocks noChangeShapeType="1"/>
            </p:cNvSpPr>
            <p:nvPr/>
          </p:nvSpPr>
          <p:spPr bwMode="auto">
            <a:xfrm>
              <a:off x="2261" y="740"/>
              <a:ext cx="1668" cy="115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3" name="Line 63"/>
            <p:cNvSpPr>
              <a:spLocks noChangeShapeType="1"/>
            </p:cNvSpPr>
            <p:nvPr/>
          </p:nvSpPr>
          <p:spPr bwMode="auto">
            <a:xfrm flipH="1">
              <a:off x="2319" y="631"/>
              <a:ext cx="356" cy="81"/>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4" name="Arc 64"/>
            <p:cNvSpPr>
              <a:spLocks/>
            </p:cNvSpPr>
            <p:nvPr/>
          </p:nvSpPr>
          <p:spPr bwMode="auto">
            <a:xfrm rot="20274763" flipH="1">
              <a:off x="1815" y="765"/>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5" name="Line 65"/>
            <p:cNvSpPr>
              <a:spLocks noChangeShapeType="1"/>
            </p:cNvSpPr>
            <p:nvPr/>
          </p:nvSpPr>
          <p:spPr bwMode="auto">
            <a:xfrm flipH="1" flipV="1">
              <a:off x="1914" y="1042"/>
              <a:ext cx="1658" cy="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6" name="Line 66"/>
            <p:cNvSpPr>
              <a:spLocks noChangeShapeType="1"/>
            </p:cNvSpPr>
            <p:nvPr/>
          </p:nvSpPr>
          <p:spPr bwMode="auto">
            <a:xfrm flipV="1">
              <a:off x="3190" y="1099"/>
              <a:ext cx="387" cy="204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7" name="Line 67"/>
            <p:cNvSpPr>
              <a:spLocks noChangeShapeType="1"/>
            </p:cNvSpPr>
            <p:nvPr/>
          </p:nvSpPr>
          <p:spPr bwMode="auto">
            <a:xfrm flipV="1">
              <a:off x="2732" y="3141"/>
              <a:ext cx="380" cy="9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28" name="Line 68"/>
            <p:cNvSpPr>
              <a:spLocks noChangeShapeType="1"/>
            </p:cNvSpPr>
            <p:nvPr/>
          </p:nvSpPr>
          <p:spPr bwMode="auto">
            <a:xfrm flipH="1">
              <a:off x="2760" y="721"/>
              <a:ext cx="448" cy="242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6" name="Group 69"/>
          <p:cNvGrpSpPr>
            <a:grpSpLocks/>
          </p:cNvGrpSpPr>
          <p:nvPr/>
        </p:nvGrpSpPr>
        <p:grpSpPr bwMode="auto">
          <a:xfrm flipV="1">
            <a:off x="3878263" y="1501775"/>
            <a:ext cx="4032250" cy="4006850"/>
            <a:chOff x="1469" y="727"/>
            <a:chExt cx="2540" cy="2524"/>
          </a:xfrm>
        </p:grpSpPr>
        <p:sp>
          <p:nvSpPr>
            <p:cNvPr id="66630" name="Arc 70"/>
            <p:cNvSpPr>
              <a:spLocks/>
            </p:cNvSpPr>
            <p:nvPr/>
          </p:nvSpPr>
          <p:spPr bwMode="auto">
            <a:xfrm flipH="1">
              <a:off x="2279" y="732"/>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1" name="Line 71"/>
            <p:cNvSpPr>
              <a:spLocks noChangeShapeType="1"/>
            </p:cNvSpPr>
            <p:nvPr/>
          </p:nvSpPr>
          <p:spPr bwMode="auto">
            <a:xfrm flipV="1">
              <a:off x="1837" y="776"/>
              <a:ext cx="332" cy="23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2" name="Line 72"/>
            <p:cNvSpPr>
              <a:spLocks noChangeShapeType="1"/>
            </p:cNvSpPr>
            <p:nvPr/>
          </p:nvSpPr>
          <p:spPr bwMode="auto">
            <a:xfrm>
              <a:off x="3218" y="727"/>
              <a:ext cx="332" cy="23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3" name="Line 73"/>
            <p:cNvSpPr>
              <a:spLocks noChangeShapeType="1"/>
            </p:cNvSpPr>
            <p:nvPr/>
          </p:nvSpPr>
          <p:spPr bwMode="auto">
            <a:xfrm>
              <a:off x="3626" y="1000"/>
              <a:ext cx="217" cy="35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4" name="Line 74"/>
            <p:cNvSpPr>
              <a:spLocks noChangeShapeType="1"/>
            </p:cNvSpPr>
            <p:nvPr/>
          </p:nvSpPr>
          <p:spPr bwMode="auto">
            <a:xfrm flipV="1">
              <a:off x="1564" y="1086"/>
              <a:ext cx="226" cy="33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5" name="Line 75"/>
            <p:cNvSpPr>
              <a:spLocks noChangeShapeType="1"/>
            </p:cNvSpPr>
            <p:nvPr/>
          </p:nvSpPr>
          <p:spPr bwMode="auto">
            <a:xfrm>
              <a:off x="3899" y="1437"/>
              <a:ext cx="89" cy="40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6" name="Line 76"/>
            <p:cNvSpPr>
              <a:spLocks noChangeShapeType="1"/>
            </p:cNvSpPr>
            <p:nvPr/>
          </p:nvSpPr>
          <p:spPr bwMode="auto">
            <a:xfrm flipV="1">
              <a:off x="1469" y="1512"/>
              <a:ext cx="79" cy="399"/>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7" name="Line 77"/>
            <p:cNvSpPr>
              <a:spLocks noChangeShapeType="1"/>
            </p:cNvSpPr>
            <p:nvPr/>
          </p:nvSpPr>
          <p:spPr bwMode="auto">
            <a:xfrm flipH="1">
              <a:off x="3912" y="1964"/>
              <a:ext cx="97" cy="38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8" name="Line 78"/>
            <p:cNvSpPr>
              <a:spLocks noChangeShapeType="1"/>
            </p:cNvSpPr>
            <p:nvPr/>
          </p:nvSpPr>
          <p:spPr bwMode="auto">
            <a:xfrm flipH="1" flipV="1">
              <a:off x="1472" y="2021"/>
              <a:ext cx="97" cy="38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39" name="Line 79"/>
            <p:cNvSpPr>
              <a:spLocks noChangeShapeType="1"/>
            </p:cNvSpPr>
            <p:nvPr/>
          </p:nvSpPr>
          <p:spPr bwMode="auto">
            <a:xfrm flipH="1" flipV="1">
              <a:off x="1608" y="2503"/>
              <a:ext cx="222" cy="34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0" name="Line 80"/>
            <p:cNvSpPr>
              <a:spLocks noChangeShapeType="1"/>
            </p:cNvSpPr>
            <p:nvPr/>
          </p:nvSpPr>
          <p:spPr bwMode="auto">
            <a:xfrm flipH="1">
              <a:off x="3675" y="2431"/>
              <a:ext cx="222" cy="34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1" name="Line 81"/>
            <p:cNvSpPr>
              <a:spLocks noChangeShapeType="1"/>
            </p:cNvSpPr>
            <p:nvPr/>
          </p:nvSpPr>
          <p:spPr bwMode="auto">
            <a:xfrm flipH="1">
              <a:off x="3291" y="2862"/>
              <a:ext cx="328" cy="22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2" name="Line 82"/>
            <p:cNvSpPr>
              <a:spLocks noChangeShapeType="1"/>
            </p:cNvSpPr>
            <p:nvPr/>
          </p:nvSpPr>
          <p:spPr bwMode="auto">
            <a:xfrm flipH="1" flipV="1">
              <a:off x="1908" y="2911"/>
              <a:ext cx="302" cy="21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3" name="Line 83"/>
            <p:cNvSpPr>
              <a:spLocks noChangeShapeType="1"/>
            </p:cNvSpPr>
            <p:nvPr/>
          </p:nvSpPr>
          <p:spPr bwMode="auto">
            <a:xfrm flipH="1" flipV="1">
              <a:off x="2322" y="3157"/>
              <a:ext cx="383" cy="9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4" name="Line 84"/>
            <p:cNvSpPr>
              <a:spLocks noChangeShapeType="1"/>
            </p:cNvSpPr>
            <p:nvPr/>
          </p:nvSpPr>
          <p:spPr bwMode="auto">
            <a:xfrm flipH="1">
              <a:off x="2818" y="3136"/>
              <a:ext cx="383" cy="103"/>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7" name="Group 85"/>
          <p:cNvGrpSpPr>
            <a:grpSpLocks/>
          </p:cNvGrpSpPr>
          <p:nvPr/>
        </p:nvGrpSpPr>
        <p:grpSpPr bwMode="auto">
          <a:xfrm flipV="1">
            <a:off x="3984625" y="1606550"/>
            <a:ext cx="3867150" cy="4060825"/>
            <a:chOff x="1536" y="627"/>
            <a:chExt cx="2436" cy="2558"/>
          </a:xfrm>
        </p:grpSpPr>
        <p:sp>
          <p:nvSpPr>
            <p:cNvPr id="66646" name="Line 86"/>
            <p:cNvSpPr>
              <a:spLocks noChangeShapeType="1"/>
            </p:cNvSpPr>
            <p:nvPr/>
          </p:nvSpPr>
          <p:spPr bwMode="auto">
            <a:xfrm flipH="1" flipV="1">
              <a:off x="3254" y="816"/>
              <a:ext cx="718" cy="1108"/>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7" name="Line 87"/>
            <p:cNvSpPr>
              <a:spLocks noChangeShapeType="1"/>
            </p:cNvSpPr>
            <p:nvPr/>
          </p:nvSpPr>
          <p:spPr bwMode="auto">
            <a:xfrm flipV="1">
              <a:off x="2238" y="2001"/>
              <a:ext cx="1713" cy="111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8" name="Line 88"/>
            <p:cNvSpPr>
              <a:spLocks noChangeShapeType="1"/>
            </p:cNvSpPr>
            <p:nvPr/>
          </p:nvSpPr>
          <p:spPr bwMode="auto">
            <a:xfrm>
              <a:off x="1903" y="2883"/>
              <a:ext cx="268" cy="18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49" name="Line 89"/>
            <p:cNvSpPr>
              <a:spLocks noChangeShapeType="1"/>
            </p:cNvSpPr>
            <p:nvPr/>
          </p:nvSpPr>
          <p:spPr bwMode="auto">
            <a:xfrm flipH="1">
              <a:off x="1927" y="1434"/>
              <a:ext cx="1971" cy="1354"/>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0" name="Arc 90"/>
            <p:cNvSpPr>
              <a:spLocks/>
            </p:cNvSpPr>
            <p:nvPr/>
          </p:nvSpPr>
          <p:spPr bwMode="auto">
            <a:xfrm rot="5400000">
              <a:off x="3411" y="1864"/>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1" name="Line 91"/>
            <p:cNvSpPr>
              <a:spLocks noChangeShapeType="1"/>
            </p:cNvSpPr>
            <p:nvPr/>
          </p:nvSpPr>
          <p:spPr bwMode="auto">
            <a:xfrm>
              <a:off x="2263" y="747"/>
              <a:ext cx="1551" cy="162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2" name="Line 92"/>
            <p:cNvSpPr>
              <a:spLocks noChangeShapeType="1"/>
            </p:cNvSpPr>
            <p:nvPr/>
          </p:nvSpPr>
          <p:spPr bwMode="auto">
            <a:xfrm flipH="1" flipV="1">
              <a:off x="2263" y="826"/>
              <a:ext cx="948" cy="230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3" name="Line 93"/>
            <p:cNvSpPr>
              <a:spLocks noChangeShapeType="1"/>
            </p:cNvSpPr>
            <p:nvPr/>
          </p:nvSpPr>
          <p:spPr bwMode="auto">
            <a:xfrm>
              <a:off x="1581" y="2404"/>
              <a:ext cx="1542" cy="700"/>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4" name="Line 94"/>
            <p:cNvSpPr>
              <a:spLocks noChangeShapeType="1"/>
            </p:cNvSpPr>
            <p:nvPr/>
          </p:nvSpPr>
          <p:spPr bwMode="auto">
            <a:xfrm flipH="1" flipV="1">
              <a:off x="1638" y="2468"/>
              <a:ext cx="1018" cy="71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5" name="Line 95"/>
            <p:cNvSpPr>
              <a:spLocks noChangeShapeType="1"/>
            </p:cNvSpPr>
            <p:nvPr/>
          </p:nvSpPr>
          <p:spPr bwMode="auto">
            <a:xfrm>
              <a:off x="1859" y="1019"/>
              <a:ext cx="843" cy="2119"/>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6" name="Arc 96"/>
            <p:cNvSpPr>
              <a:spLocks/>
            </p:cNvSpPr>
            <p:nvPr/>
          </p:nvSpPr>
          <p:spPr bwMode="auto">
            <a:xfrm rot="17559434" flipH="1">
              <a:off x="1256" y="1428"/>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7" name="Line 97"/>
            <p:cNvSpPr>
              <a:spLocks noChangeShapeType="1"/>
            </p:cNvSpPr>
            <p:nvPr/>
          </p:nvSpPr>
          <p:spPr bwMode="auto">
            <a:xfrm flipH="1" flipV="1">
              <a:off x="1536" y="1976"/>
              <a:ext cx="2060" cy="862"/>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8" name="Line 98"/>
            <p:cNvSpPr>
              <a:spLocks noChangeShapeType="1"/>
            </p:cNvSpPr>
            <p:nvPr/>
          </p:nvSpPr>
          <p:spPr bwMode="auto">
            <a:xfrm>
              <a:off x="3617" y="994"/>
              <a:ext cx="0" cy="1755"/>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59" name="Arc 99"/>
            <p:cNvSpPr>
              <a:spLocks/>
            </p:cNvSpPr>
            <p:nvPr/>
          </p:nvSpPr>
          <p:spPr bwMode="auto">
            <a:xfrm rot="1255380" flipH="1">
              <a:off x="2683" y="794"/>
              <a:ext cx="873" cy="152"/>
            </a:xfrm>
            <a:custGeom>
              <a:avLst/>
              <a:gdLst>
                <a:gd name="G0" fmla="+- 19366 0 0"/>
                <a:gd name="G1" fmla="+- 0 0 0"/>
                <a:gd name="G2" fmla="+- 21600 0 0"/>
                <a:gd name="T0" fmla="*/ 40135 w 40135"/>
                <a:gd name="T1" fmla="*/ 5932 h 21600"/>
                <a:gd name="T2" fmla="*/ 0 w 40135"/>
                <a:gd name="T3" fmla="*/ 9567 h 21600"/>
                <a:gd name="T4" fmla="*/ 19366 w 40135"/>
                <a:gd name="T5" fmla="*/ 0 h 21600"/>
              </a:gdLst>
              <a:ahLst/>
              <a:cxnLst>
                <a:cxn ang="0">
                  <a:pos x="T0" y="T1"/>
                </a:cxn>
                <a:cxn ang="0">
                  <a:pos x="T2" y="T3"/>
                </a:cxn>
                <a:cxn ang="0">
                  <a:pos x="T4" y="T5"/>
                </a:cxn>
              </a:cxnLst>
              <a:rect l="0" t="0" r="r" b="b"/>
              <a:pathLst>
                <a:path w="40135" h="21600" fill="none" extrusionOk="0">
                  <a:moveTo>
                    <a:pt x="40135" y="5932"/>
                  </a:moveTo>
                  <a:cubicBezTo>
                    <a:pt x="37486" y="15205"/>
                    <a:pt x="29010" y="21599"/>
                    <a:pt x="19366" y="21599"/>
                  </a:cubicBezTo>
                  <a:cubicBezTo>
                    <a:pt x="11147" y="21599"/>
                    <a:pt x="3640" y="16935"/>
                    <a:pt x="0" y="9566"/>
                  </a:cubicBezTo>
                </a:path>
                <a:path w="40135" h="21600" stroke="0" extrusionOk="0">
                  <a:moveTo>
                    <a:pt x="40135" y="5932"/>
                  </a:moveTo>
                  <a:cubicBezTo>
                    <a:pt x="37486" y="15205"/>
                    <a:pt x="29010" y="21599"/>
                    <a:pt x="19366" y="21599"/>
                  </a:cubicBezTo>
                  <a:cubicBezTo>
                    <a:pt x="11147" y="21599"/>
                    <a:pt x="3640" y="16935"/>
                    <a:pt x="0" y="9566"/>
                  </a:cubicBezTo>
                  <a:lnTo>
                    <a:pt x="19366" y="0"/>
                  </a:lnTo>
                  <a:close/>
                </a:path>
              </a:pathLst>
            </a:cu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660" name="Line 100"/>
            <p:cNvSpPr>
              <a:spLocks noChangeShapeType="1"/>
            </p:cNvSpPr>
            <p:nvPr/>
          </p:nvSpPr>
          <p:spPr bwMode="auto">
            <a:xfrm flipH="1" flipV="1">
              <a:off x="2824" y="627"/>
              <a:ext cx="377" cy="107"/>
            </a:xfrm>
            <a:prstGeom prst="line">
              <a:avLst/>
            </a:prstGeom>
            <a:noFill/>
            <a:ln w="9525">
              <a:solidFill>
                <a:srgbClr val="000000"/>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8" name="Group 101"/>
          <p:cNvGrpSpPr>
            <a:grpSpLocks/>
          </p:cNvGrpSpPr>
          <p:nvPr/>
        </p:nvGrpSpPr>
        <p:grpSpPr bwMode="auto">
          <a:xfrm flipV="1">
            <a:off x="3563938" y="1209675"/>
            <a:ext cx="4641850" cy="4756150"/>
            <a:chOff x="1271" y="439"/>
            <a:chExt cx="2924" cy="2996"/>
          </a:xfrm>
        </p:grpSpPr>
        <p:sp>
          <p:nvSpPr>
            <p:cNvPr id="66662" name="Oval 102"/>
            <p:cNvSpPr>
              <a:spLocks noChangeArrowheads="1"/>
            </p:cNvSpPr>
            <p:nvPr/>
          </p:nvSpPr>
          <p:spPr bwMode="auto">
            <a:xfrm>
              <a:off x="2046" y="53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3" name="Oval 103"/>
            <p:cNvSpPr>
              <a:spLocks noChangeArrowheads="1"/>
            </p:cNvSpPr>
            <p:nvPr/>
          </p:nvSpPr>
          <p:spPr bwMode="auto">
            <a:xfrm>
              <a:off x="2538" y="439"/>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4" name="Oval 104"/>
            <p:cNvSpPr>
              <a:spLocks noChangeArrowheads="1"/>
            </p:cNvSpPr>
            <p:nvPr/>
          </p:nvSpPr>
          <p:spPr bwMode="auto">
            <a:xfrm>
              <a:off x="3012" y="543"/>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5" name="Oval 105"/>
            <p:cNvSpPr>
              <a:spLocks noChangeArrowheads="1"/>
            </p:cNvSpPr>
            <p:nvPr/>
          </p:nvSpPr>
          <p:spPr bwMode="auto">
            <a:xfrm>
              <a:off x="3422" y="831"/>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6" name="Oval 106"/>
            <p:cNvSpPr>
              <a:spLocks noChangeArrowheads="1"/>
            </p:cNvSpPr>
            <p:nvPr/>
          </p:nvSpPr>
          <p:spPr bwMode="auto">
            <a:xfrm>
              <a:off x="3698" y="124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7" name="Oval 107"/>
            <p:cNvSpPr>
              <a:spLocks noChangeArrowheads="1"/>
            </p:cNvSpPr>
            <p:nvPr/>
          </p:nvSpPr>
          <p:spPr bwMode="auto">
            <a:xfrm>
              <a:off x="3808" y="174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8" name="Oval 108"/>
            <p:cNvSpPr>
              <a:spLocks noChangeArrowheads="1"/>
            </p:cNvSpPr>
            <p:nvPr/>
          </p:nvSpPr>
          <p:spPr bwMode="auto">
            <a:xfrm>
              <a:off x="3693" y="2243"/>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69" name="Oval 109"/>
            <p:cNvSpPr>
              <a:spLocks noChangeArrowheads="1"/>
            </p:cNvSpPr>
            <p:nvPr/>
          </p:nvSpPr>
          <p:spPr bwMode="auto">
            <a:xfrm>
              <a:off x="3426" y="2664"/>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0" name="Oval 110"/>
            <p:cNvSpPr>
              <a:spLocks noChangeArrowheads="1"/>
            </p:cNvSpPr>
            <p:nvPr/>
          </p:nvSpPr>
          <p:spPr bwMode="auto">
            <a:xfrm>
              <a:off x="3016" y="2955"/>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1" name="Oval 111"/>
            <p:cNvSpPr>
              <a:spLocks noChangeArrowheads="1"/>
            </p:cNvSpPr>
            <p:nvPr/>
          </p:nvSpPr>
          <p:spPr bwMode="auto">
            <a:xfrm>
              <a:off x="2541" y="3048"/>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2" name="Oval 112"/>
            <p:cNvSpPr>
              <a:spLocks noChangeArrowheads="1"/>
            </p:cNvSpPr>
            <p:nvPr/>
          </p:nvSpPr>
          <p:spPr bwMode="auto">
            <a:xfrm>
              <a:off x="2052" y="2939"/>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3" name="Oval 113"/>
            <p:cNvSpPr>
              <a:spLocks noChangeArrowheads="1"/>
            </p:cNvSpPr>
            <p:nvPr/>
          </p:nvSpPr>
          <p:spPr bwMode="auto">
            <a:xfrm>
              <a:off x="1646" y="2664"/>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4" name="Oval 114"/>
            <p:cNvSpPr>
              <a:spLocks noChangeArrowheads="1"/>
            </p:cNvSpPr>
            <p:nvPr/>
          </p:nvSpPr>
          <p:spPr bwMode="auto">
            <a:xfrm>
              <a:off x="1369" y="2242"/>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5" name="Oval 115"/>
            <p:cNvSpPr>
              <a:spLocks noChangeArrowheads="1"/>
            </p:cNvSpPr>
            <p:nvPr/>
          </p:nvSpPr>
          <p:spPr bwMode="auto">
            <a:xfrm>
              <a:off x="1271" y="1750"/>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6" name="Oval 116"/>
            <p:cNvSpPr>
              <a:spLocks noChangeArrowheads="1"/>
            </p:cNvSpPr>
            <p:nvPr/>
          </p:nvSpPr>
          <p:spPr bwMode="auto">
            <a:xfrm>
              <a:off x="1371" y="1254"/>
              <a:ext cx="387" cy="387"/>
            </a:xfrm>
            <a:prstGeom prst="ellipse">
              <a:avLst/>
            </a:prstGeom>
            <a:noFill/>
            <a:ln w="9525">
              <a:noFill/>
              <a:round/>
              <a:headEnd/>
              <a:tailEnd/>
            </a:ln>
            <a:effectLst/>
          </p:spPr>
          <p:txBody>
            <a:bodyPr wrap="none" anchor="ctr">
              <a:prstTxWarp prst="textNoShape">
                <a:avLst/>
              </a:prstTxWarp>
            </a:bodyPr>
            <a:lstStyle/>
            <a:p>
              <a:endParaRPr lang="en-US"/>
            </a:p>
          </p:txBody>
        </p:sp>
        <p:sp>
          <p:nvSpPr>
            <p:cNvPr id="66677" name="Oval 117"/>
            <p:cNvSpPr>
              <a:spLocks noChangeArrowheads="1"/>
            </p:cNvSpPr>
            <p:nvPr/>
          </p:nvSpPr>
          <p:spPr bwMode="auto">
            <a:xfrm>
              <a:off x="1650" y="832"/>
              <a:ext cx="387" cy="387"/>
            </a:xfrm>
            <a:prstGeom prst="ellipse">
              <a:avLst/>
            </a:prstGeom>
            <a:noFill/>
            <a:ln w="9525">
              <a:noFill/>
              <a:round/>
              <a:headEnd/>
              <a:tailEnd/>
            </a:ln>
            <a:effectLst/>
          </p:spPr>
          <p:txBody>
            <a:bodyPr wrap="none" anchor="ctr">
              <a:prstTxWarp prst="textNoShape">
                <a:avLst/>
              </a:prstTxWarp>
            </a:bodyPr>
            <a:lstStyle/>
            <a:p>
              <a:endParaRPr lang="en-US"/>
            </a:p>
          </p:txBody>
        </p:sp>
      </p:grpSp>
      <p:grpSp>
        <p:nvGrpSpPr>
          <p:cNvPr id="9" name="Group 118"/>
          <p:cNvGrpSpPr>
            <a:grpSpLocks/>
          </p:cNvGrpSpPr>
          <p:nvPr/>
        </p:nvGrpSpPr>
        <p:grpSpPr bwMode="auto">
          <a:xfrm>
            <a:off x="3722688" y="1382713"/>
            <a:ext cx="4329112" cy="4427537"/>
            <a:chOff x="1371" y="457"/>
            <a:chExt cx="2727" cy="2789"/>
          </a:xfrm>
        </p:grpSpPr>
        <p:sp>
          <p:nvSpPr>
            <p:cNvPr id="66679" name="Oval 119"/>
            <p:cNvSpPr>
              <a:spLocks noChangeArrowheads="1"/>
            </p:cNvSpPr>
            <p:nvPr/>
          </p:nvSpPr>
          <p:spPr bwMode="auto">
            <a:xfrm>
              <a:off x="1371" y="1758"/>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3</a:t>
              </a:r>
            </a:p>
          </p:txBody>
        </p:sp>
        <p:sp>
          <p:nvSpPr>
            <p:cNvPr id="66680" name="Oval 120"/>
            <p:cNvSpPr>
              <a:spLocks noChangeArrowheads="1"/>
            </p:cNvSpPr>
            <p:nvPr/>
          </p:nvSpPr>
          <p:spPr bwMode="auto">
            <a:xfrm>
              <a:off x="1475" y="2256"/>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400" b="1">
                  <a:solidFill>
                    <a:srgbClr val="FFFFFF"/>
                  </a:solidFill>
                  <a:latin typeface="Comic Sans MS" pitchFamily="-112" charset="0"/>
                </a:rPr>
                <a:t>2</a:t>
              </a:r>
            </a:p>
          </p:txBody>
        </p:sp>
        <p:sp>
          <p:nvSpPr>
            <p:cNvPr id="66681" name="Oval 121"/>
            <p:cNvSpPr>
              <a:spLocks noChangeArrowheads="1"/>
            </p:cNvSpPr>
            <p:nvPr/>
          </p:nvSpPr>
          <p:spPr bwMode="auto">
            <a:xfrm>
              <a:off x="1749" y="2677"/>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4</a:t>
              </a:r>
            </a:p>
          </p:txBody>
        </p:sp>
        <p:sp>
          <p:nvSpPr>
            <p:cNvPr id="66682" name="Oval 122"/>
            <p:cNvSpPr>
              <a:spLocks noChangeArrowheads="1"/>
            </p:cNvSpPr>
            <p:nvPr/>
          </p:nvSpPr>
          <p:spPr bwMode="auto">
            <a:xfrm>
              <a:off x="2152" y="29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8</a:t>
              </a:r>
            </a:p>
          </p:txBody>
        </p:sp>
        <p:sp>
          <p:nvSpPr>
            <p:cNvPr id="66683" name="Oval 123"/>
            <p:cNvSpPr>
              <a:spLocks noChangeArrowheads="1"/>
            </p:cNvSpPr>
            <p:nvPr/>
          </p:nvSpPr>
          <p:spPr bwMode="auto">
            <a:xfrm>
              <a:off x="2641" y="3061"/>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400" b="1">
                  <a:solidFill>
                    <a:srgbClr val="FFFFFF"/>
                  </a:solidFill>
                  <a:latin typeface="Comic Sans MS" pitchFamily="-112" charset="0"/>
                </a:rPr>
                <a:t>0</a:t>
              </a:r>
            </a:p>
          </p:txBody>
        </p:sp>
        <p:sp>
          <p:nvSpPr>
            <p:cNvPr id="66684" name="Oval 124"/>
            <p:cNvSpPr>
              <a:spLocks noChangeArrowheads="1"/>
            </p:cNvSpPr>
            <p:nvPr/>
          </p:nvSpPr>
          <p:spPr bwMode="auto">
            <a:xfrm>
              <a:off x="3117" y="29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1</a:t>
              </a:r>
            </a:p>
          </p:txBody>
        </p:sp>
        <p:sp>
          <p:nvSpPr>
            <p:cNvPr id="66685" name="Oval 125"/>
            <p:cNvSpPr>
              <a:spLocks noChangeArrowheads="1"/>
            </p:cNvSpPr>
            <p:nvPr/>
          </p:nvSpPr>
          <p:spPr bwMode="auto">
            <a:xfrm>
              <a:off x="3529" y="2677"/>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6</a:t>
              </a:r>
            </a:p>
          </p:txBody>
        </p:sp>
        <p:sp>
          <p:nvSpPr>
            <p:cNvPr id="66686" name="Oval 126"/>
            <p:cNvSpPr>
              <a:spLocks noChangeArrowheads="1"/>
            </p:cNvSpPr>
            <p:nvPr/>
          </p:nvSpPr>
          <p:spPr bwMode="auto">
            <a:xfrm>
              <a:off x="3803" y="2256"/>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12</a:t>
              </a:r>
            </a:p>
          </p:txBody>
        </p:sp>
        <p:sp>
          <p:nvSpPr>
            <p:cNvPr id="66687" name="Oval 127"/>
            <p:cNvSpPr>
              <a:spLocks noChangeArrowheads="1"/>
            </p:cNvSpPr>
            <p:nvPr/>
          </p:nvSpPr>
          <p:spPr bwMode="auto">
            <a:xfrm>
              <a:off x="3913" y="1758"/>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400" b="1">
                  <a:solidFill>
                    <a:srgbClr val="FFFFFF"/>
                  </a:solidFill>
                  <a:latin typeface="Comic Sans MS" pitchFamily="-112" charset="0"/>
                </a:rPr>
                <a:t>9</a:t>
              </a:r>
            </a:p>
          </p:txBody>
        </p:sp>
        <p:sp>
          <p:nvSpPr>
            <p:cNvPr id="66688" name="Oval 128"/>
            <p:cNvSpPr>
              <a:spLocks noChangeArrowheads="1"/>
            </p:cNvSpPr>
            <p:nvPr/>
          </p:nvSpPr>
          <p:spPr bwMode="auto">
            <a:xfrm>
              <a:off x="3803" y="1262"/>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7</a:t>
              </a:r>
            </a:p>
          </p:txBody>
        </p:sp>
        <p:sp>
          <p:nvSpPr>
            <p:cNvPr id="66689" name="Oval 129"/>
            <p:cNvSpPr>
              <a:spLocks noChangeArrowheads="1"/>
            </p:cNvSpPr>
            <p:nvPr/>
          </p:nvSpPr>
          <p:spPr bwMode="auto">
            <a:xfrm>
              <a:off x="3529" y="842"/>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10</a:t>
              </a:r>
            </a:p>
          </p:txBody>
        </p:sp>
        <p:sp>
          <p:nvSpPr>
            <p:cNvPr id="66690" name="Oval 130"/>
            <p:cNvSpPr>
              <a:spLocks noChangeArrowheads="1"/>
            </p:cNvSpPr>
            <p:nvPr/>
          </p:nvSpPr>
          <p:spPr bwMode="auto">
            <a:xfrm>
              <a:off x="3117" y="5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latin typeface="Comic Sans MS" pitchFamily="-112" charset="0"/>
                </a:rPr>
                <a:t>5</a:t>
              </a:r>
            </a:p>
          </p:txBody>
        </p:sp>
        <p:sp>
          <p:nvSpPr>
            <p:cNvPr id="66691" name="Oval 131"/>
            <p:cNvSpPr>
              <a:spLocks noChangeArrowheads="1"/>
            </p:cNvSpPr>
            <p:nvPr/>
          </p:nvSpPr>
          <p:spPr bwMode="auto">
            <a:xfrm>
              <a:off x="2641" y="457"/>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14</a:t>
              </a:r>
            </a:p>
          </p:txBody>
        </p:sp>
        <p:sp>
          <p:nvSpPr>
            <p:cNvPr id="66692" name="Oval 132"/>
            <p:cNvSpPr>
              <a:spLocks noChangeArrowheads="1"/>
            </p:cNvSpPr>
            <p:nvPr/>
          </p:nvSpPr>
          <p:spPr bwMode="auto">
            <a:xfrm>
              <a:off x="2152" y="560"/>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13</a:t>
              </a:r>
            </a:p>
          </p:txBody>
        </p:sp>
        <p:sp>
          <p:nvSpPr>
            <p:cNvPr id="66693" name="Oval 133"/>
            <p:cNvSpPr>
              <a:spLocks noChangeArrowheads="1"/>
            </p:cNvSpPr>
            <p:nvPr/>
          </p:nvSpPr>
          <p:spPr bwMode="auto">
            <a:xfrm>
              <a:off x="1749" y="842"/>
              <a:ext cx="185" cy="185"/>
            </a:xfrm>
            <a:prstGeom prst="ellipse">
              <a:avLst/>
            </a:prstGeom>
            <a:solidFill>
              <a:schemeClr val="bg1"/>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latin typeface="Comic Sans MS" pitchFamily="-112" charset="0"/>
                </a:rPr>
                <a:t>15</a:t>
              </a:r>
            </a:p>
          </p:txBody>
        </p:sp>
        <p:sp>
          <p:nvSpPr>
            <p:cNvPr id="66694" name="Oval 134"/>
            <p:cNvSpPr>
              <a:spLocks noChangeArrowheads="1"/>
            </p:cNvSpPr>
            <p:nvPr/>
          </p:nvSpPr>
          <p:spPr bwMode="auto">
            <a:xfrm>
              <a:off x="1475" y="1262"/>
              <a:ext cx="185" cy="185"/>
            </a:xfrm>
            <a:prstGeom prst="ellipse">
              <a:avLst/>
            </a:prstGeom>
            <a:solidFill>
              <a:srgbClr val="FF0000"/>
            </a:solidFill>
            <a:ln w="12700">
              <a:solidFill>
                <a:srgbClr val="000000"/>
              </a:solidFill>
              <a:round/>
              <a:headEnd/>
              <a:tailEnd/>
            </a:ln>
            <a:effectLst/>
          </p:spPr>
          <p:txBody>
            <a:bodyPr wrap="none" anchor="ctr">
              <a:prstTxWarp prst="textNoShape">
                <a:avLst/>
              </a:prstTxWarp>
            </a:bodyPr>
            <a:lstStyle/>
            <a:p>
              <a:pPr algn="ctr"/>
              <a:r>
                <a:rPr lang="en-GB" sz="1200" b="1">
                  <a:solidFill>
                    <a:srgbClr val="FFFFFF"/>
                  </a:solidFill>
                  <a:latin typeface="Comic Sans MS" pitchFamily="-112" charset="0"/>
                </a:rPr>
                <a:t>11</a:t>
              </a:r>
            </a:p>
          </p:txBody>
        </p:sp>
      </p:grpSp>
      <p:grpSp>
        <p:nvGrpSpPr>
          <p:cNvPr id="10" name="Group 135"/>
          <p:cNvGrpSpPr>
            <a:grpSpLocks/>
          </p:cNvGrpSpPr>
          <p:nvPr/>
        </p:nvGrpSpPr>
        <p:grpSpPr bwMode="auto">
          <a:xfrm>
            <a:off x="3594100" y="4238625"/>
            <a:ext cx="587375" cy="482600"/>
            <a:chOff x="1290" y="2256"/>
            <a:chExt cx="370" cy="304"/>
          </a:xfrm>
        </p:grpSpPr>
        <p:sp>
          <p:nvSpPr>
            <p:cNvPr id="66696" name="Arc 136"/>
            <p:cNvSpPr>
              <a:spLocks/>
            </p:cNvSpPr>
            <p:nvPr/>
          </p:nvSpPr>
          <p:spPr bwMode="auto">
            <a:xfrm>
              <a:off x="1290" y="2326"/>
              <a:ext cx="232" cy="234"/>
            </a:xfrm>
            <a:custGeom>
              <a:avLst/>
              <a:gdLst>
                <a:gd name="G0" fmla="+- 21600 0 0"/>
                <a:gd name="G1" fmla="+- 21600 0 0"/>
                <a:gd name="G2" fmla="+- 21600 0 0"/>
                <a:gd name="T0" fmla="*/ 43095 w 43200"/>
                <a:gd name="T1" fmla="*/ 19469 h 43200"/>
                <a:gd name="T2" fmla="*/ 33398 w 43200"/>
                <a:gd name="T3" fmla="*/ 3507 h 43200"/>
                <a:gd name="T4" fmla="*/ 21600 w 43200"/>
                <a:gd name="T5" fmla="*/ 21600 h 43200"/>
              </a:gdLst>
              <a:ahLst/>
              <a:cxnLst>
                <a:cxn ang="0">
                  <a:pos x="T0" y="T1"/>
                </a:cxn>
                <a:cxn ang="0">
                  <a:pos x="T2" y="T3"/>
                </a:cxn>
                <a:cxn ang="0">
                  <a:pos x="T4" y="T5"/>
                </a:cxn>
              </a:cxnLst>
              <a:rect l="0" t="0" r="r" b="b"/>
              <a:pathLst>
                <a:path w="43200" h="43200" fill="none" extrusionOk="0">
                  <a:moveTo>
                    <a:pt x="43094" y="19469"/>
                  </a:moveTo>
                  <a:cubicBezTo>
                    <a:pt x="43164" y="20177"/>
                    <a:pt x="43200" y="20888"/>
                    <a:pt x="43200" y="21600"/>
                  </a:cubicBezTo>
                  <a:cubicBezTo>
                    <a:pt x="43200" y="33529"/>
                    <a:pt x="33529" y="43200"/>
                    <a:pt x="21600" y="43200"/>
                  </a:cubicBezTo>
                  <a:cubicBezTo>
                    <a:pt x="9670" y="43200"/>
                    <a:pt x="0" y="33529"/>
                    <a:pt x="0" y="21600"/>
                  </a:cubicBezTo>
                  <a:cubicBezTo>
                    <a:pt x="0" y="9670"/>
                    <a:pt x="9670" y="0"/>
                    <a:pt x="21600" y="0"/>
                  </a:cubicBezTo>
                  <a:cubicBezTo>
                    <a:pt x="25789" y="0"/>
                    <a:pt x="29888" y="1218"/>
                    <a:pt x="33398" y="3506"/>
                  </a:cubicBezTo>
                </a:path>
                <a:path w="43200" h="43200" stroke="0" extrusionOk="0">
                  <a:moveTo>
                    <a:pt x="43094" y="19469"/>
                  </a:moveTo>
                  <a:cubicBezTo>
                    <a:pt x="43164" y="20177"/>
                    <a:pt x="43200" y="20888"/>
                    <a:pt x="43200" y="21600"/>
                  </a:cubicBezTo>
                  <a:cubicBezTo>
                    <a:pt x="43200" y="33529"/>
                    <a:pt x="33529" y="43200"/>
                    <a:pt x="21600" y="43200"/>
                  </a:cubicBezTo>
                  <a:cubicBezTo>
                    <a:pt x="9670" y="43200"/>
                    <a:pt x="0" y="33529"/>
                    <a:pt x="0" y="21600"/>
                  </a:cubicBezTo>
                  <a:cubicBezTo>
                    <a:pt x="0" y="9670"/>
                    <a:pt x="9670" y="0"/>
                    <a:pt x="21600" y="0"/>
                  </a:cubicBezTo>
                  <a:cubicBezTo>
                    <a:pt x="25789" y="0"/>
                    <a:pt x="29888" y="1218"/>
                    <a:pt x="33398" y="3506"/>
                  </a:cubicBezTo>
                  <a:lnTo>
                    <a:pt x="21600" y="2160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697" name="Oval 137"/>
            <p:cNvSpPr>
              <a:spLocks noChangeArrowheads="1"/>
            </p:cNvSpPr>
            <p:nvPr/>
          </p:nvSpPr>
          <p:spPr bwMode="auto">
            <a:xfrm>
              <a:off x="1475" y="2256"/>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solidFill>
                    <a:srgbClr val="FFFFFF"/>
                  </a:solidFill>
                  <a:latin typeface="Comic Sans MS" pitchFamily="-112" charset="0"/>
                </a:rPr>
                <a:t>2</a:t>
              </a:r>
            </a:p>
          </p:txBody>
        </p:sp>
      </p:grpSp>
      <p:grpSp>
        <p:nvGrpSpPr>
          <p:cNvPr id="11" name="Group 138"/>
          <p:cNvGrpSpPr>
            <a:grpSpLocks/>
          </p:cNvGrpSpPr>
          <p:nvPr/>
        </p:nvGrpSpPr>
        <p:grpSpPr bwMode="auto">
          <a:xfrm>
            <a:off x="3619500" y="2501900"/>
            <a:ext cx="561975" cy="452438"/>
            <a:chOff x="1306" y="1162"/>
            <a:chExt cx="354" cy="285"/>
          </a:xfrm>
        </p:grpSpPr>
        <p:sp>
          <p:nvSpPr>
            <p:cNvPr id="66699" name="Arc 139"/>
            <p:cNvSpPr>
              <a:spLocks/>
            </p:cNvSpPr>
            <p:nvPr/>
          </p:nvSpPr>
          <p:spPr bwMode="auto">
            <a:xfrm>
              <a:off x="1306" y="1162"/>
              <a:ext cx="230" cy="234"/>
            </a:xfrm>
            <a:custGeom>
              <a:avLst/>
              <a:gdLst>
                <a:gd name="G0" fmla="+- 21600 0 0"/>
                <a:gd name="G1" fmla="+- 21600 0 0"/>
                <a:gd name="G2" fmla="+- 21600 0 0"/>
                <a:gd name="T0" fmla="*/ 30804 w 42976"/>
                <a:gd name="T1" fmla="*/ 41141 h 43200"/>
                <a:gd name="T2" fmla="*/ 42976 w 42976"/>
                <a:gd name="T3" fmla="*/ 18494 h 43200"/>
                <a:gd name="T4" fmla="*/ 21600 w 42976"/>
                <a:gd name="T5" fmla="*/ 21600 h 43200"/>
              </a:gdLst>
              <a:ahLst/>
              <a:cxnLst>
                <a:cxn ang="0">
                  <a:pos x="T0" y="T1"/>
                </a:cxn>
                <a:cxn ang="0">
                  <a:pos x="T2" y="T3"/>
                </a:cxn>
                <a:cxn ang="0">
                  <a:pos x="T4" y="T5"/>
                </a:cxn>
              </a:cxnLst>
              <a:rect l="0" t="0" r="r" b="b"/>
              <a:pathLst>
                <a:path w="42976" h="43200" fill="none" extrusionOk="0">
                  <a:moveTo>
                    <a:pt x="30803" y="41140"/>
                  </a:moveTo>
                  <a:cubicBezTo>
                    <a:pt x="27925" y="42496"/>
                    <a:pt x="24782" y="43199"/>
                    <a:pt x="21600" y="43199"/>
                  </a:cubicBezTo>
                  <a:cubicBezTo>
                    <a:pt x="9670" y="43200"/>
                    <a:pt x="0" y="33529"/>
                    <a:pt x="0" y="21600"/>
                  </a:cubicBezTo>
                  <a:cubicBezTo>
                    <a:pt x="0" y="9670"/>
                    <a:pt x="9670" y="0"/>
                    <a:pt x="21600" y="0"/>
                  </a:cubicBezTo>
                  <a:cubicBezTo>
                    <a:pt x="32329" y="0"/>
                    <a:pt x="41432" y="7875"/>
                    <a:pt x="42975" y="18494"/>
                  </a:cubicBezTo>
                </a:path>
                <a:path w="42976" h="43200" stroke="0" extrusionOk="0">
                  <a:moveTo>
                    <a:pt x="30803" y="41140"/>
                  </a:moveTo>
                  <a:cubicBezTo>
                    <a:pt x="27925" y="42496"/>
                    <a:pt x="24782" y="43199"/>
                    <a:pt x="21600" y="43199"/>
                  </a:cubicBezTo>
                  <a:cubicBezTo>
                    <a:pt x="9670" y="43200"/>
                    <a:pt x="0" y="33529"/>
                    <a:pt x="0" y="21600"/>
                  </a:cubicBezTo>
                  <a:cubicBezTo>
                    <a:pt x="0" y="9670"/>
                    <a:pt x="9670" y="0"/>
                    <a:pt x="21600" y="0"/>
                  </a:cubicBezTo>
                  <a:cubicBezTo>
                    <a:pt x="32329" y="0"/>
                    <a:pt x="41432" y="7875"/>
                    <a:pt x="42975" y="18494"/>
                  </a:cubicBezTo>
                  <a:lnTo>
                    <a:pt x="21600" y="2160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700" name="Oval 140"/>
            <p:cNvSpPr>
              <a:spLocks noChangeArrowheads="1"/>
            </p:cNvSpPr>
            <p:nvPr/>
          </p:nvSpPr>
          <p:spPr bwMode="auto">
            <a:xfrm>
              <a:off x="1475" y="1262"/>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200" b="1">
                  <a:solidFill>
                    <a:srgbClr val="FFFFFF"/>
                  </a:solidFill>
                  <a:latin typeface="Comic Sans MS" pitchFamily="-112" charset="0"/>
                </a:rPr>
                <a:t>11</a:t>
              </a:r>
            </a:p>
          </p:txBody>
        </p:sp>
      </p:grpSp>
      <p:grpSp>
        <p:nvGrpSpPr>
          <p:cNvPr id="12" name="Group 141"/>
          <p:cNvGrpSpPr>
            <a:grpSpLocks/>
          </p:cNvGrpSpPr>
          <p:nvPr/>
        </p:nvGrpSpPr>
        <p:grpSpPr bwMode="auto">
          <a:xfrm>
            <a:off x="7758113" y="3402013"/>
            <a:ext cx="576262" cy="373062"/>
            <a:chOff x="3913" y="1729"/>
            <a:chExt cx="363" cy="235"/>
          </a:xfrm>
        </p:grpSpPr>
        <p:sp>
          <p:nvSpPr>
            <p:cNvPr id="66702" name="Arc 142"/>
            <p:cNvSpPr>
              <a:spLocks/>
            </p:cNvSpPr>
            <p:nvPr/>
          </p:nvSpPr>
          <p:spPr bwMode="auto">
            <a:xfrm>
              <a:off x="4057" y="1729"/>
              <a:ext cx="219" cy="235"/>
            </a:xfrm>
            <a:custGeom>
              <a:avLst/>
              <a:gdLst>
                <a:gd name="G0" fmla="+- 19166 0 0"/>
                <a:gd name="G1" fmla="+- 21600 0 0"/>
                <a:gd name="G2" fmla="+- 21600 0 0"/>
                <a:gd name="T0" fmla="*/ 1320 w 40766"/>
                <a:gd name="T1" fmla="*/ 9431 h 43200"/>
                <a:gd name="T2" fmla="*/ 0 w 40766"/>
                <a:gd name="T3" fmla="*/ 31562 h 43200"/>
                <a:gd name="T4" fmla="*/ 19166 w 40766"/>
                <a:gd name="T5" fmla="*/ 21600 h 43200"/>
              </a:gdLst>
              <a:ahLst/>
              <a:cxnLst>
                <a:cxn ang="0">
                  <a:pos x="T0" y="T1"/>
                </a:cxn>
                <a:cxn ang="0">
                  <a:pos x="T2" y="T3"/>
                </a:cxn>
                <a:cxn ang="0">
                  <a:pos x="T4" y="T5"/>
                </a:cxn>
              </a:cxnLst>
              <a:rect l="0" t="0" r="r" b="b"/>
              <a:pathLst>
                <a:path w="40766" h="43200" fill="none" extrusionOk="0">
                  <a:moveTo>
                    <a:pt x="1320" y="9431"/>
                  </a:moveTo>
                  <a:cubicBezTo>
                    <a:pt x="5343" y="3530"/>
                    <a:pt x="12024" y="-1"/>
                    <a:pt x="19166" y="-1"/>
                  </a:cubicBezTo>
                  <a:cubicBezTo>
                    <a:pt x="31095" y="0"/>
                    <a:pt x="40766" y="9670"/>
                    <a:pt x="40766" y="21600"/>
                  </a:cubicBezTo>
                  <a:cubicBezTo>
                    <a:pt x="40766" y="33529"/>
                    <a:pt x="31095" y="43200"/>
                    <a:pt x="19166" y="43200"/>
                  </a:cubicBezTo>
                  <a:cubicBezTo>
                    <a:pt x="11106" y="43199"/>
                    <a:pt x="3717" y="38712"/>
                    <a:pt x="0" y="31561"/>
                  </a:cubicBezTo>
                </a:path>
                <a:path w="40766" h="43200" stroke="0" extrusionOk="0">
                  <a:moveTo>
                    <a:pt x="1320" y="9431"/>
                  </a:moveTo>
                  <a:cubicBezTo>
                    <a:pt x="5343" y="3530"/>
                    <a:pt x="12024" y="-1"/>
                    <a:pt x="19166" y="-1"/>
                  </a:cubicBezTo>
                  <a:cubicBezTo>
                    <a:pt x="31095" y="0"/>
                    <a:pt x="40766" y="9670"/>
                    <a:pt x="40766" y="21600"/>
                  </a:cubicBezTo>
                  <a:cubicBezTo>
                    <a:pt x="40766" y="33529"/>
                    <a:pt x="31095" y="43200"/>
                    <a:pt x="19166" y="43200"/>
                  </a:cubicBezTo>
                  <a:cubicBezTo>
                    <a:pt x="11106" y="43199"/>
                    <a:pt x="3717" y="38712"/>
                    <a:pt x="0" y="31561"/>
                  </a:cubicBezTo>
                  <a:lnTo>
                    <a:pt x="19166" y="2160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703" name="Oval 143"/>
            <p:cNvSpPr>
              <a:spLocks noChangeArrowheads="1"/>
            </p:cNvSpPr>
            <p:nvPr/>
          </p:nvSpPr>
          <p:spPr bwMode="auto">
            <a:xfrm>
              <a:off x="3913" y="1758"/>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solidFill>
                    <a:srgbClr val="FFFFFF"/>
                  </a:solidFill>
                  <a:latin typeface="Comic Sans MS" pitchFamily="-112" charset="0"/>
                </a:rPr>
                <a:t>9</a:t>
              </a:r>
            </a:p>
          </p:txBody>
        </p:sp>
      </p:grpSp>
      <p:grpSp>
        <p:nvGrpSpPr>
          <p:cNvPr id="13" name="Group 144"/>
          <p:cNvGrpSpPr>
            <a:grpSpLocks/>
          </p:cNvGrpSpPr>
          <p:nvPr/>
        </p:nvGrpSpPr>
        <p:grpSpPr bwMode="auto">
          <a:xfrm>
            <a:off x="5686425" y="5521325"/>
            <a:ext cx="368300" cy="588963"/>
            <a:chOff x="2608" y="3064"/>
            <a:chExt cx="232" cy="371"/>
          </a:xfrm>
        </p:grpSpPr>
        <p:sp>
          <p:nvSpPr>
            <p:cNvPr id="66705" name="Arc 145"/>
            <p:cNvSpPr>
              <a:spLocks/>
            </p:cNvSpPr>
            <p:nvPr/>
          </p:nvSpPr>
          <p:spPr bwMode="auto">
            <a:xfrm>
              <a:off x="2608" y="3220"/>
              <a:ext cx="232" cy="215"/>
            </a:xfrm>
            <a:custGeom>
              <a:avLst/>
              <a:gdLst>
                <a:gd name="G0" fmla="+- 21600 0 0"/>
                <a:gd name="G1" fmla="+- 18170 0 0"/>
                <a:gd name="G2" fmla="+- 21600 0 0"/>
                <a:gd name="T0" fmla="*/ 35416 w 43200"/>
                <a:gd name="T1" fmla="*/ 1567 h 39770"/>
                <a:gd name="T2" fmla="*/ 9920 w 43200"/>
                <a:gd name="T3" fmla="*/ 0 h 39770"/>
                <a:gd name="T4" fmla="*/ 21600 w 43200"/>
                <a:gd name="T5" fmla="*/ 18170 h 39770"/>
              </a:gdLst>
              <a:ahLst/>
              <a:cxnLst>
                <a:cxn ang="0">
                  <a:pos x="T0" y="T1"/>
                </a:cxn>
                <a:cxn ang="0">
                  <a:pos x="T2" y="T3"/>
                </a:cxn>
                <a:cxn ang="0">
                  <a:pos x="T4" y="T5"/>
                </a:cxn>
              </a:cxnLst>
              <a:rect l="0" t="0" r="r" b="b"/>
              <a:pathLst>
                <a:path w="43200" h="39770" fill="none" extrusionOk="0">
                  <a:moveTo>
                    <a:pt x="35416" y="1566"/>
                  </a:moveTo>
                  <a:cubicBezTo>
                    <a:pt x="40347" y="5670"/>
                    <a:pt x="43200" y="11754"/>
                    <a:pt x="43200" y="18170"/>
                  </a:cubicBezTo>
                  <a:cubicBezTo>
                    <a:pt x="43200" y="30099"/>
                    <a:pt x="33529" y="39770"/>
                    <a:pt x="21600" y="39770"/>
                  </a:cubicBezTo>
                  <a:cubicBezTo>
                    <a:pt x="9670" y="39770"/>
                    <a:pt x="0" y="30099"/>
                    <a:pt x="0" y="18170"/>
                  </a:cubicBezTo>
                  <a:cubicBezTo>
                    <a:pt x="0" y="10820"/>
                    <a:pt x="3737" y="3974"/>
                    <a:pt x="9920" y="0"/>
                  </a:cubicBezTo>
                </a:path>
                <a:path w="43200" h="39770" stroke="0" extrusionOk="0">
                  <a:moveTo>
                    <a:pt x="35416" y="1566"/>
                  </a:moveTo>
                  <a:cubicBezTo>
                    <a:pt x="40347" y="5670"/>
                    <a:pt x="43200" y="11754"/>
                    <a:pt x="43200" y="18170"/>
                  </a:cubicBezTo>
                  <a:cubicBezTo>
                    <a:pt x="43200" y="30099"/>
                    <a:pt x="33529" y="39770"/>
                    <a:pt x="21600" y="39770"/>
                  </a:cubicBezTo>
                  <a:cubicBezTo>
                    <a:pt x="9670" y="39770"/>
                    <a:pt x="0" y="30099"/>
                    <a:pt x="0" y="18170"/>
                  </a:cubicBezTo>
                  <a:cubicBezTo>
                    <a:pt x="0" y="10820"/>
                    <a:pt x="3737" y="3974"/>
                    <a:pt x="9920" y="0"/>
                  </a:cubicBezTo>
                  <a:lnTo>
                    <a:pt x="21600" y="18170"/>
                  </a:lnTo>
                  <a:close/>
                </a:path>
              </a:pathLst>
            </a:custGeom>
            <a:noFill/>
            <a:ln w="12700" cap="flat" cmpd="sng" algn="ctr">
              <a:solidFill>
                <a:srgbClr val="000000"/>
              </a:solidFill>
              <a:prstDash val="solid"/>
              <a:round/>
              <a:headEnd type="triangle" w="med" len="med"/>
              <a:tailEnd type="none" w="med" len="med"/>
            </a:ln>
            <a:effectLst/>
          </p:spPr>
          <p:txBody>
            <a:bodyPr wrap="none" lIns="92075" tIns="46038" rIns="92075" bIns="46038" anchor="ctr">
              <a:prstTxWarp prst="textNoShape">
                <a:avLst/>
              </a:prstTxWarp>
            </a:bodyPr>
            <a:lstStyle/>
            <a:p>
              <a:endParaRPr lang="en-US"/>
            </a:p>
          </p:txBody>
        </p:sp>
        <p:sp>
          <p:nvSpPr>
            <p:cNvPr id="66706" name="Oval 146"/>
            <p:cNvSpPr>
              <a:spLocks noChangeArrowheads="1"/>
            </p:cNvSpPr>
            <p:nvPr/>
          </p:nvSpPr>
          <p:spPr bwMode="auto">
            <a:xfrm>
              <a:off x="2641" y="3064"/>
              <a:ext cx="185" cy="185"/>
            </a:xfrm>
            <a:prstGeom prst="ellipse">
              <a:avLst/>
            </a:prstGeom>
            <a:solidFill>
              <a:srgbClr val="FF3300"/>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pPr algn="ctr"/>
              <a:r>
                <a:rPr lang="en-GB" sz="1400" b="1">
                  <a:solidFill>
                    <a:srgbClr val="FFFFFF"/>
                  </a:solidFill>
                  <a:latin typeface="Comic Sans MS" pitchFamily="-112" charset="0"/>
                </a:rPr>
                <a:t>0</a:t>
              </a:r>
            </a:p>
          </p:txBody>
        </p:sp>
      </p:grpSp>
      <p:sp>
        <p:nvSpPr>
          <p:cNvPr id="66707" name="Rectangle 147"/>
          <p:cNvSpPr>
            <a:spLocks noChangeArrowheads="1"/>
          </p:cNvSpPr>
          <p:nvPr/>
        </p:nvSpPr>
        <p:spPr bwMode="auto">
          <a:xfrm>
            <a:off x="1946289" y="4663282"/>
            <a:ext cx="360362" cy="36036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6708" name="Rectangle 148"/>
          <p:cNvSpPr>
            <a:spLocks noChangeArrowheads="1"/>
          </p:cNvSpPr>
          <p:nvPr/>
        </p:nvSpPr>
        <p:spPr bwMode="auto">
          <a:xfrm>
            <a:off x="1958989" y="3767932"/>
            <a:ext cx="360362" cy="36036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6709" name="Rectangle 149"/>
          <p:cNvSpPr>
            <a:spLocks noChangeArrowheads="1"/>
          </p:cNvSpPr>
          <p:nvPr/>
        </p:nvSpPr>
        <p:spPr bwMode="auto">
          <a:xfrm>
            <a:off x="1958989" y="2869407"/>
            <a:ext cx="360362" cy="360362"/>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66710" name="Rectangle 150"/>
          <p:cNvSpPr>
            <a:spLocks noChangeArrowheads="1"/>
          </p:cNvSpPr>
          <p:nvPr/>
        </p:nvSpPr>
        <p:spPr bwMode="auto">
          <a:xfrm>
            <a:off x="1958989" y="1978819"/>
            <a:ext cx="360362" cy="360363"/>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grpSp>
        <p:nvGrpSpPr>
          <p:cNvPr id="14" name="Group 21"/>
          <p:cNvGrpSpPr>
            <a:grpSpLocks/>
          </p:cNvGrpSpPr>
          <p:nvPr/>
        </p:nvGrpSpPr>
        <p:grpSpPr bwMode="auto">
          <a:xfrm>
            <a:off x="2000264" y="2464594"/>
            <a:ext cx="271462" cy="271463"/>
            <a:chOff x="2544" y="1584"/>
            <a:chExt cx="192" cy="192"/>
          </a:xfrm>
          <a:solidFill>
            <a:srgbClr val="FFFFFF"/>
          </a:solidFill>
        </p:grpSpPr>
        <p:sp>
          <p:nvSpPr>
            <p:cNvPr id="66582" name="Oval 2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3" name="Line 2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584" name="Line 2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47" name="Group 146"/>
          <p:cNvGrpSpPr/>
          <p:nvPr/>
        </p:nvGrpSpPr>
        <p:grpSpPr>
          <a:xfrm>
            <a:off x="113292" y="6390980"/>
            <a:ext cx="7210843" cy="381543"/>
            <a:chOff x="113292" y="6390980"/>
            <a:chExt cx="7210843" cy="381543"/>
          </a:xfrm>
        </p:grpSpPr>
        <p:pic>
          <p:nvPicPr>
            <p:cNvPr id="148" name="Picture 147"/>
            <p:cNvPicPr>
              <a:picLocks noChangeAspect="1"/>
            </p:cNvPicPr>
            <p:nvPr/>
          </p:nvPicPr>
          <p:blipFill>
            <a:blip r:embed="rId3"/>
            <a:stretch>
              <a:fillRect/>
            </a:stretch>
          </p:blipFill>
          <p:spPr>
            <a:xfrm>
              <a:off x="113292" y="6448404"/>
              <a:ext cx="645220" cy="324119"/>
            </a:xfrm>
            <a:prstGeom prst="rect">
              <a:avLst/>
            </a:prstGeom>
          </p:spPr>
        </p:pic>
        <p:sp>
          <p:nvSpPr>
            <p:cNvPr id="149" name="TextBox 148"/>
            <p:cNvSpPr txBox="1"/>
            <p:nvPr/>
          </p:nvSpPr>
          <p:spPr>
            <a:xfrm>
              <a:off x="709924" y="6390980"/>
              <a:ext cx="6614211" cy="338554"/>
            </a:xfrm>
            <a:prstGeom prst="rect">
              <a:avLst/>
            </a:prstGeom>
            <a:noFill/>
          </p:spPr>
          <p:txBody>
            <a:bodyPr wrap="none" rtlCol="0">
              <a:spAutoFit/>
            </a:bodyPr>
            <a:lstStyle/>
            <a:p>
              <a:r>
                <a:rPr lang="en-US" sz="1600" noProof="1" smtClean="0">
                  <a:latin typeface="Comic Sans MS"/>
                  <a:cs typeface="Comic Sans MS"/>
                </a:rPr>
                <a:t>D. Czysz, G. Mrugalski, J. Rajski, J. Tyszer, IEEE Trans. CAD, 2008</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Power dissipation again</a:t>
            </a:r>
            <a:endParaRPr lang="en-US" dirty="0"/>
          </a:p>
        </p:txBody>
      </p:sp>
      <p:sp>
        <p:nvSpPr>
          <p:cNvPr id="33890" name="Line 98"/>
          <p:cNvSpPr>
            <a:spLocks noChangeShapeType="1"/>
          </p:cNvSpPr>
          <p:nvPr/>
        </p:nvSpPr>
        <p:spPr bwMode="auto">
          <a:xfrm rot="-5400000">
            <a:off x="408723" y="1811579"/>
            <a:ext cx="0" cy="33655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3891" name="Line 99"/>
          <p:cNvSpPr>
            <a:spLocks noChangeShapeType="1"/>
          </p:cNvSpPr>
          <p:nvPr/>
        </p:nvSpPr>
        <p:spPr bwMode="auto">
          <a:xfrm rot="-5400000">
            <a:off x="408723" y="2137016"/>
            <a:ext cx="0" cy="33655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532" name="Group 531"/>
          <p:cNvGrpSpPr/>
          <p:nvPr/>
        </p:nvGrpSpPr>
        <p:grpSpPr>
          <a:xfrm>
            <a:off x="919898" y="1203566"/>
            <a:ext cx="7877175" cy="1882775"/>
            <a:chOff x="919898" y="1203566"/>
            <a:chExt cx="7877175" cy="1882775"/>
          </a:xfrm>
        </p:grpSpPr>
        <p:sp>
          <p:nvSpPr>
            <p:cNvPr id="33892" name="Line 100"/>
            <p:cNvSpPr>
              <a:spLocks noChangeShapeType="1"/>
            </p:cNvSpPr>
            <p:nvPr/>
          </p:nvSpPr>
          <p:spPr bwMode="auto">
            <a:xfrm rot="-5400000">
              <a:off x="1002448" y="1230554"/>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3895" name="Rectangle 103"/>
            <p:cNvSpPr>
              <a:spLocks noChangeArrowheads="1"/>
            </p:cNvSpPr>
            <p:nvPr/>
          </p:nvSpPr>
          <p:spPr bwMode="auto">
            <a:xfrm flipV="1">
              <a:off x="1096110" y="12035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chemeClr val="bg1"/>
                  </a:solidFill>
                </a:rPr>
                <a:t>0</a:t>
              </a:r>
            </a:p>
          </p:txBody>
        </p:sp>
        <p:sp>
          <p:nvSpPr>
            <p:cNvPr id="33896" name="Rectangle 104"/>
            <p:cNvSpPr>
              <a:spLocks noChangeArrowheads="1"/>
            </p:cNvSpPr>
            <p:nvPr/>
          </p:nvSpPr>
          <p:spPr bwMode="auto">
            <a:xfrm flipV="1">
              <a:off x="13374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897" name="Rectangle 105"/>
            <p:cNvSpPr>
              <a:spLocks noChangeArrowheads="1"/>
            </p:cNvSpPr>
            <p:nvPr/>
          </p:nvSpPr>
          <p:spPr bwMode="auto">
            <a:xfrm flipV="1">
              <a:off x="15787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898" name="Rectangle 106"/>
            <p:cNvSpPr>
              <a:spLocks noChangeArrowheads="1"/>
            </p:cNvSpPr>
            <p:nvPr/>
          </p:nvSpPr>
          <p:spPr bwMode="auto">
            <a:xfrm flipV="1">
              <a:off x="18200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899" name="Rectangle 107"/>
            <p:cNvSpPr>
              <a:spLocks noChangeArrowheads="1"/>
            </p:cNvSpPr>
            <p:nvPr/>
          </p:nvSpPr>
          <p:spPr bwMode="auto">
            <a:xfrm flipV="1">
              <a:off x="20613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0" name="Rectangle 108"/>
            <p:cNvSpPr>
              <a:spLocks noChangeArrowheads="1"/>
            </p:cNvSpPr>
            <p:nvPr/>
          </p:nvSpPr>
          <p:spPr bwMode="auto">
            <a:xfrm flipV="1">
              <a:off x="23026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1" name="Rectangle 109"/>
            <p:cNvSpPr>
              <a:spLocks noChangeArrowheads="1"/>
            </p:cNvSpPr>
            <p:nvPr/>
          </p:nvSpPr>
          <p:spPr bwMode="auto">
            <a:xfrm flipV="1">
              <a:off x="25439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2" name="Rectangle 110"/>
            <p:cNvSpPr>
              <a:spLocks noChangeArrowheads="1"/>
            </p:cNvSpPr>
            <p:nvPr/>
          </p:nvSpPr>
          <p:spPr bwMode="auto">
            <a:xfrm flipV="1">
              <a:off x="27852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3" name="Rectangle 111"/>
            <p:cNvSpPr>
              <a:spLocks noChangeArrowheads="1"/>
            </p:cNvSpPr>
            <p:nvPr/>
          </p:nvSpPr>
          <p:spPr bwMode="auto">
            <a:xfrm flipV="1">
              <a:off x="3026510" y="12035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4" name="Rectangle 112"/>
            <p:cNvSpPr>
              <a:spLocks noChangeArrowheads="1"/>
            </p:cNvSpPr>
            <p:nvPr/>
          </p:nvSpPr>
          <p:spPr bwMode="auto">
            <a:xfrm flipV="1">
              <a:off x="3267810" y="12035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5" name="Rectangle 113"/>
            <p:cNvSpPr>
              <a:spLocks noChangeArrowheads="1"/>
            </p:cNvSpPr>
            <p:nvPr/>
          </p:nvSpPr>
          <p:spPr bwMode="auto">
            <a:xfrm flipV="1">
              <a:off x="3509110" y="12035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6" name="Rectangle 114"/>
            <p:cNvSpPr>
              <a:spLocks noChangeArrowheads="1"/>
            </p:cNvSpPr>
            <p:nvPr/>
          </p:nvSpPr>
          <p:spPr bwMode="auto">
            <a:xfrm flipV="1">
              <a:off x="3750410" y="12035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07" name="Rectangle 115"/>
            <p:cNvSpPr>
              <a:spLocks noChangeArrowheads="1"/>
            </p:cNvSpPr>
            <p:nvPr/>
          </p:nvSpPr>
          <p:spPr bwMode="auto">
            <a:xfrm flipV="1">
              <a:off x="3991710" y="12035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08" name="Rectangle 116"/>
            <p:cNvSpPr>
              <a:spLocks noChangeArrowheads="1"/>
            </p:cNvSpPr>
            <p:nvPr/>
          </p:nvSpPr>
          <p:spPr bwMode="auto">
            <a:xfrm flipV="1">
              <a:off x="4233010" y="120356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1</a:t>
              </a:r>
            </a:p>
          </p:txBody>
        </p:sp>
        <p:sp>
          <p:nvSpPr>
            <p:cNvPr id="33909" name="Rectangle 117"/>
            <p:cNvSpPr>
              <a:spLocks noChangeArrowheads="1"/>
            </p:cNvSpPr>
            <p:nvPr/>
          </p:nvSpPr>
          <p:spPr bwMode="auto">
            <a:xfrm flipV="1">
              <a:off x="44743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10" name="Rectangle 118"/>
            <p:cNvSpPr>
              <a:spLocks noChangeArrowheads="1"/>
            </p:cNvSpPr>
            <p:nvPr/>
          </p:nvSpPr>
          <p:spPr bwMode="auto">
            <a:xfrm flipV="1">
              <a:off x="4715610" y="12035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11" name="Rectangle 119"/>
            <p:cNvSpPr>
              <a:spLocks noChangeArrowheads="1"/>
            </p:cNvSpPr>
            <p:nvPr/>
          </p:nvSpPr>
          <p:spPr bwMode="auto">
            <a:xfrm flipV="1">
              <a:off x="49569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12" name="Rectangle 120"/>
            <p:cNvSpPr>
              <a:spLocks noChangeArrowheads="1"/>
            </p:cNvSpPr>
            <p:nvPr/>
          </p:nvSpPr>
          <p:spPr bwMode="auto">
            <a:xfrm flipV="1">
              <a:off x="51982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13" name="Rectangle 121"/>
            <p:cNvSpPr>
              <a:spLocks noChangeArrowheads="1"/>
            </p:cNvSpPr>
            <p:nvPr/>
          </p:nvSpPr>
          <p:spPr bwMode="auto">
            <a:xfrm flipV="1">
              <a:off x="54395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14" name="Rectangle 122"/>
            <p:cNvSpPr>
              <a:spLocks noChangeArrowheads="1"/>
            </p:cNvSpPr>
            <p:nvPr/>
          </p:nvSpPr>
          <p:spPr bwMode="auto">
            <a:xfrm flipV="1">
              <a:off x="56808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15" name="Rectangle 123"/>
            <p:cNvSpPr>
              <a:spLocks noChangeArrowheads="1"/>
            </p:cNvSpPr>
            <p:nvPr/>
          </p:nvSpPr>
          <p:spPr bwMode="auto">
            <a:xfrm flipV="1">
              <a:off x="5922110" y="12035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16" name="Rectangle 124"/>
            <p:cNvSpPr>
              <a:spLocks noChangeArrowheads="1"/>
            </p:cNvSpPr>
            <p:nvPr/>
          </p:nvSpPr>
          <p:spPr bwMode="auto">
            <a:xfrm flipV="1">
              <a:off x="6163410" y="120356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0</a:t>
              </a:r>
            </a:p>
          </p:txBody>
        </p:sp>
        <p:sp>
          <p:nvSpPr>
            <p:cNvPr id="33917" name="Rectangle 125"/>
            <p:cNvSpPr>
              <a:spLocks noChangeArrowheads="1"/>
            </p:cNvSpPr>
            <p:nvPr/>
          </p:nvSpPr>
          <p:spPr bwMode="auto">
            <a:xfrm flipV="1">
              <a:off x="64047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18" name="Rectangle 126"/>
            <p:cNvSpPr>
              <a:spLocks noChangeArrowheads="1"/>
            </p:cNvSpPr>
            <p:nvPr/>
          </p:nvSpPr>
          <p:spPr bwMode="auto">
            <a:xfrm flipV="1">
              <a:off x="6646010" y="12035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19" name="Rectangle 127"/>
            <p:cNvSpPr>
              <a:spLocks noChangeArrowheads="1"/>
            </p:cNvSpPr>
            <p:nvPr/>
          </p:nvSpPr>
          <p:spPr bwMode="auto">
            <a:xfrm flipV="1">
              <a:off x="68873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0" name="Rectangle 128"/>
            <p:cNvSpPr>
              <a:spLocks noChangeArrowheads="1"/>
            </p:cNvSpPr>
            <p:nvPr/>
          </p:nvSpPr>
          <p:spPr bwMode="auto">
            <a:xfrm flipV="1">
              <a:off x="71286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1" name="Rectangle 129"/>
            <p:cNvSpPr>
              <a:spLocks noChangeArrowheads="1"/>
            </p:cNvSpPr>
            <p:nvPr/>
          </p:nvSpPr>
          <p:spPr bwMode="auto">
            <a:xfrm flipV="1">
              <a:off x="73699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2" name="Rectangle 130"/>
            <p:cNvSpPr>
              <a:spLocks noChangeArrowheads="1"/>
            </p:cNvSpPr>
            <p:nvPr/>
          </p:nvSpPr>
          <p:spPr bwMode="auto">
            <a:xfrm flipV="1">
              <a:off x="76112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3" name="Rectangle 131"/>
            <p:cNvSpPr>
              <a:spLocks noChangeArrowheads="1"/>
            </p:cNvSpPr>
            <p:nvPr/>
          </p:nvSpPr>
          <p:spPr bwMode="auto">
            <a:xfrm flipV="1">
              <a:off x="78525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4" name="Rectangle 132"/>
            <p:cNvSpPr>
              <a:spLocks noChangeArrowheads="1"/>
            </p:cNvSpPr>
            <p:nvPr/>
          </p:nvSpPr>
          <p:spPr bwMode="auto">
            <a:xfrm flipV="1">
              <a:off x="80938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5" name="Rectangle 133"/>
            <p:cNvSpPr>
              <a:spLocks noChangeArrowheads="1"/>
            </p:cNvSpPr>
            <p:nvPr/>
          </p:nvSpPr>
          <p:spPr bwMode="auto">
            <a:xfrm flipV="1">
              <a:off x="8335110" y="12035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26" name="Rectangle 134"/>
            <p:cNvSpPr>
              <a:spLocks noChangeArrowheads="1"/>
            </p:cNvSpPr>
            <p:nvPr/>
          </p:nvSpPr>
          <p:spPr bwMode="auto">
            <a:xfrm flipV="1">
              <a:off x="8576410" y="1203566"/>
              <a:ext cx="220663" cy="215900"/>
            </a:xfrm>
            <a:prstGeom prst="rect">
              <a:avLst/>
            </a:prstGeom>
            <a:solidFill>
              <a:srgbClr val="0080FF"/>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27" name="Rectangle 135"/>
            <p:cNvSpPr>
              <a:spLocks noChangeArrowheads="1"/>
            </p:cNvSpPr>
            <p:nvPr/>
          </p:nvSpPr>
          <p:spPr bwMode="auto">
            <a:xfrm flipV="1">
              <a:off x="1096110" y="15369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chemeClr val="bg1"/>
                  </a:solidFill>
                </a:rPr>
                <a:t>1</a:t>
              </a:r>
            </a:p>
          </p:txBody>
        </p:sp>
        <p:sp>
          <p:nvSpPr>
            <p:cNvPr id="33928" name="Rectangle 136"/>
            <p:cNvSpPr>
              <a:spLocks noChangeArrowheads="1"/>
            </p:cNvSpPr>
            <p:nvPr/>
          </p:nvSpPr>
          <p:spPr bwMode="auto">
            <a:xfrm flipV="1">
              <a:off x="1337410" y="153694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1</a:t>
              </a:r>
            </a:p>
          </p:txBody>
        </p:sp>
        <p:sp>
          <p:nvSpPr>
            <p:cNvPr id="33929" name="Rectangle 137"/>
            <p:cNvSpPr>
              <a:spLocks noChangeArrowheads="1"/>
            </p:cNvSpPr>
            <p:nvPr/>
          </p:nvSpPr>
          <p:spPr bwMode="auto">
            <a:xfrm flipV="1">
              <a:off x="15787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0" name="Rectangle 138"/>
            <p:cNvSpPr>
              <a:spLocks noChangeArrowheads="1"/>
            </p:cNvSpPr>
            <p:nvPr/>
          </p:nvSpPr>
          <p:spPr bwMode="auto">
            <a:xfrm flipV="1">
              <a:off x="18200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1" name="Rectangle 139"/>
            <p:cNvSpPr>
              <a:spLocks noChangeArrowheads="1"/>
            </p:cNvSpPr>
            <p:nvPr/>
          </p:nvSpPr>
          <p:spPr bwMode="auto">
            <a:xfrm flipV="1">
              <a:off x="20613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2" name="Rectangle 140"/>
            <p:cNvSpPr>
              <a:spLocks noChangeArrowheads="1"/>
            </p:cNvSpPr>
            <p:nvPr/>
          </p:nvSpPr>
          <p:spPr bwMode="auto">
            <a:xfrm flipV="1">
              <a:off x="23026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3" name="Rectangle 141"/>
            <p:cNvSpPr>
              <a:spLocks noChangeArrowheads="1"/>
            </p:cNvSpPr>
            <p:nvPr/>
          </p:nvSpPr>
          <p:spPr bwMode="auto">
            <a:xfrm flipV="1">
              <a:off x="25439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4" name="Rectangle 142"/>
            <p:cNvSpPr>
              <a:spLocks noChangeArrowheads="1"/>
            </p:cNvSpPr>
            <p:nvPr/>
          </p:nvSpPr>
          <p:spPr bwMode="auto">
            <a:xfrm flipV="1">
              <a:off x="27852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5" name="Rectangle 143"/>
            <p:cNvSpPr>
              <a:spLocks noChangeArrowheads="1"/>
            </p:cNvSpPr>
            <p:nvPr/>
          </p:nvSpPr>
          <p:spPr bwMode="auto">
            <a:xfrm flipV="1">
              <a:off x="3026510" y="15369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6" name="Rectangle 144"/>
            <p:cNvSpPr>
              <a:spLocks noChangeArrowheads="1"/>
            </p:cNvSpPr>
            <p:nvPr/>
          </p:nvSpPr>
          <p:spPr bwMode="auto">
            <a:xfrm flipV="1">
              <a:off x="3267810" y="15369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7" name="Rectangle 145"/>
            <p:cNvSpPr>
              <a:spLocks noChangeArrowheads="1"/>
            </p:cNvSpPr>
            <p:nvPr/>
          </p:nvSpPr>
          <p:spPr bwMode="auto">
            <a:xfrm flipV="1">
              <a:off x="3509110" y="15369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8" name="Rectangle 146"/>
            <p:cNvSpPr>
              <a:spLocks noChangeArrowheads="1"/>
            </p:cNvSpPr>
            <p:nvPr/>
          </p:nvSpPr>
          <p:spPr bwMode="auto">
            <a:xfrm flipV="1">
              <a:off x="3750410" y="15369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39" name="Rectangle 147"/>
            <p:cNvSpPr>
              <a:spLocks noChangeArrowheads="1"/>
            </p:cNvSpPr>
            <p:nvPr/>
          </p:nvSpPr>
          <p:spPr bwMode="auto">
            <a:xfrm flipV="1">
              <a:off x="3991710" y="15369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40" name="Rectangle 148"/>
            <p:cNvSpPr>
              <a:spLocks noChangeArrowheads="1"/>
            </p:cNvSpPr>
            <p:nvPr/>
          </p:nvSpPr>
          <p:spPr bwMode="auto">
            <a:xfrm flipV="1">
              <a:off x="42330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1" name="Rectangle 149"/>
            <p:cNvSpPr>
              <a:spLocks noChangeArrowheads="1"/>
            </p:cNvSpPr>
            <p:nvPr/>
          </p:nvSpPr>
          <p:spPr bwMode="auto">
            <a:xfrm flipV="1">
              <a:off x="44743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2" name="Rectangle 150"/>
            <p:cNvSpPr>
              <a:spLocks noChangeArrowheads="1"/>
            </p:cNvSpPr>
            <p:nvPr/>
          </p:nvSpPr>
          <p:spPr bwMode="auto">
            <a:xfrm flipV="1">
              <a:off x="4715610" y="15369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43" name="Rectangle 151"/>
            <p:cNvSpPr>
              <a:spLocks noChangeArrowheads="1"/>
            </p:cNvSpPr>
            <p:nvPr/>
          </p:nvSpPr>
          <p:spPr bwMode="auto">
            <a:xfrm flipV="1">
              <a:off x="49569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4" name="Rectangle 152"/>
            <p:cNvSpPr>
              <a:spLocks noChangeArrowheads="1"/>
            </p:cNvSpPr>
            <p:nvPr/>
          </p:nvSpPr>
          <p:spPr bwMode="auto">
            <a:xfrm flipV="1">
              <a:off x="51982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5" name="Rectangle 153"/>
            <p:cNvSpPr>
              <a:spLocks noChangeArrowheads="1"/>
            </p:cNvSpPr>
            <p:nvPr/>
          </p:nvSpPr>
          <p:spPr bwMode="auto">
            <a:xfrm flipV="1">
              <a:off x="54395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6" name="Rectangle 154"/>
            <p:cNvSpPr>
              <a:spLocks noChangeArrowheads="1"/>
            </p:cNvSpPr>
            <p:nvPr/>
          </p:nvSpPr>
          <p:spPr bwMode="auto">
            <a:xfrm flipV="1">
              <a:off x="56808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7" name="Rectangle 155"/>
            <p:cNvSpPr>
              <a:spLocks noChangeArrowheads="1"/>
            </p:cNvSpPr>
            <p:nvPr/>
          </p:nvSpPr>
          <p:spPr bwMode="auto">
            <a:xfrm flipV="1">
              <a:off x="5922110" y="15369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48" name="Rectangle 156"/>
            <p:cNvSpPr>
              <a:spLocks noChangeArrowheads="1"/>
            </p:cNvSpPr>
            <p:nvPr/>
          </p:nvSpPr>
          <p:spPr bwMode="auto">
            <a:xfrm flipV="1">
              <a:off x="61634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49" name="Rectangle 157"/>
            <p:cNvSpPr>
              <a:spLocks noChangeArrowheads="1"/>
            </p:cNvSpPr>
            <p:nvPr/>
          </p:nvSpPr>
          <p:spPr bwMode="auto">
            <a:xfrm flipV="1">
              <a:off x="64047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0" name="Rectangle 158"/>
            <p:cNvSpPr>
              <a:spLocks noChangeArrowheads="1"/>
            </p:cNvSpPr>
            <p:nvPr/>
          </p:nvSpPr>
          <p:spPr bwMode="auto">
            <a:xfrm flipV="1">
              <a:off x="6646010" y="15369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51" name="Rectangle 159"/>
            <p:cNvSpPr>
              <a:spLocks noChangeArrowheads="1"/>
            </p:cNvSpPr>
            <p:nvPr/>
          </p:nvSpPr>
          <p:spPr bwMode="auto">
            <a:xfrm flipV="1">
              <a:off x="68873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2" name="Rectangle 160"/>
            <p:cNvSpPr>
              <a:spLocks noChangeArrowheads="1"/>
            </p:cNvSpPr>
            <p:nvPr/>
          </p:nvSpPr>
          <p:spPr bwMode="auto">
            <a:xfrm flipV="1">
              <a:off x="71286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3" name="Rectangle 161"/>
            <p:cNvSpPr>
              <a:spLocks noChangeArrowheads="1"/>
            </p:cNvSpPr>
            <p:nvPr/>
          </p:nvSpPr>
          <p:spPr bwMode="auto">
            <a:xfrm flipV="1">
              <a:off x="73699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4" name="Rectangle 162"/>
            <p:cNvSpPr>
              <a:spLocks noChangeArrowheads="1"/>
            </p:cNvSpPr>
            <p:nvPr/>
          </p:nvSpPr>
          <p:spPr bwMode="auto">
            <a:xfrm flipV="1">
              <a:off x="76112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5" name="Rectangle 163"/>
            <p:cNvSpPr>
              <a:spLocks noChangeArrowheads="1"/>
            </p:cNvSpPr>
            <p:nvPr/>
          </p:nvSpPr>
          <p:spPr bwMode="auto">
            <a:xfrm flipV="1">
              <a:off x="78525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6" name="Rectangle 164"/>
            <p:cNvSpPr>
              <a:spLocks noChangeArrowheads="1"/>
            </p:cNvSpPr>
            <p:nvPr/>
          </p:nvSpPr>
          <p:spPr bwMode="auto">
            <a:xfrm flipV="1">
              <a:off x="80938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7" name="Rectangle 165"/>
            <p:cNvSpPr>
              <a:spLocks noChangeArrowheads="1"/>
            </p:cNvSpPr>
            <p:nvPr/>
          </p:nvSpPr>
          <p:spPr bwMode="auto">
            <a:xfrm flipV="1">
              <a:off x="8335110" y="15369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58" name="Rectangle 166"/>
            <p:cNvSpPr>
              <a:spLocks noChangeArrowheads="1"/>
            </p:cNvSpPr>
            <p:nvPr/>
          </p:nvSpPr>
          <p:spPr bwMode="auto">
            <a:xfrm flipV="1">
              <a:off x="8576410" y="1536941"/>
              <a:ext cx="220663" cy="215900"/>
            </a:xfrm>
            <a:prstGeom prst="rect">
              <a:avLst/>
            </a:prstGeom>
            <a:solidFill>
              <a:srgbClr val="0080FF"/>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59" name="Rectangle 167"/>
            <p:cNvSpPr>
              <a:spLocks noChangeArrowheads="1"/>
            </p:cNvSpPr>
            <p:nvPr/>
          </p:nvSpPr>
          <p:spPr bwMode="auto">
            <a:xfrm flipV="1">
              <a:off x="1096110" y="187031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chemeClr val="bg1"/>
                  </a:solidFill>
                </a:rPr>
                <a:t>0</a:t>
              </a:r>
            </a:p>
          </p:txBody>
        </p:sp>
        <p:sp>
          <p:nvSpPr>
            <p:cNvPr id="33960" name="Rectangle 168"/>
            <p:cNvSpPr>
              <a:spLocks noChangeArrowheads="1"/>
            </p:cNvSpPr>
            <p:nvPr/>
          </p:nvSpPr>
          <p:spPr bwMode="auto">
            <a:xfrm flipV="1">
              <a:off x="1337410" y="187031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0</a:t>
              </a:r>
            </a:p>
          </p:txBody>
        </p:sp>
        <p:sp>
          <p:nvSpPr>
            <p:cNvPr id="33961" name="Rectangle 169"/>
            <p:cNvSpPr>
              <a:spLocks noChangeArrowheads="1"/>
            </p:cNvSpPr>
            <p:nvPr/>
          </p:nvSpPr>
          <p:spPr bwMode="auto">
            <a:xfrm flipV="1">
              <a:off x="15787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2" name="Rectangle 170"/>
            <p:cNvSpPr>
              <a:spLocks noChangeArrowheads="1"/>
            </p:cNvSpPr>
            <p:nvPr/>
          </p:nvSpPr>
          <p:spPr bwMode="auto">
            <a:xfrm flipV="1">
              <a:off x="18200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3" name="Rectangle 171"/>
            <p:cNvSpPr>
              <a:spLocks noChangeArrowheads="1"/>
            </p:cNvSpPr>
            <p:nvPr/>
          </p:nvSpPr>
          <p:spPr bwMode="auto">
            <a:xfrm flipV="1">
              <a:off x="20613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4" name="Rectangle 172"/>
            <p:cNvSpPr>
              <a:spLocks noChangeArrowheads="1"/>
            </p:cNvSpPr>
            <p:nvPr/>
          </p:nvSpPr>
          <p:spPr bwMode="auto">
            <a:xfrm flipV="1">
              <a:off x="23026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5" name="Rectangle 173"/>
            <p:cNvSpPr>
              <a:spLocks noChangeArrowheads="1"/>
            </p:cNvSpPr>
            <p:nvPr/>
          </p:nvSpPr>
          <p:spPr bwMode="auto">
            <a:xfrm flipV="1">
              <a:off x="25439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6" name="Rectangle 174"/>
            <p:cNvSpPr>
              <a:spLocks noChangeArrowheads="1"/>
            </p:cNvSpPr>
            <p:nvPr/>
          </p:nvSpPr>
          <p:spPr bwMode="auto">
            <a:xfrm flipV="1">
              <a:off x="27852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7" name="Rectangle 175"/>
            <p:cNvSpPr>
              <a:spLocks noChangeArrowheads="1"/>
            </p:cNvSpPr>
            <p:nvPr/>
          </p:nvSpPr>
          <p:spPr bwMode="auto">
            <a:xfrm flipV="1">
              <a:off x="3026510" y="187031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8" name="Rectangle 176"/>
            <p:cNvSpPr>
              <a:spLocks noChangeArrowheads="1"/>
            </p:cNvSpPr>
            <p:nvPr/>
          </p:nvSpPr>
          <p:spPr bwMode="auto">
            <a:xfrm flipV="1">
              <a:off x="3267810" y="18703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69" name="Rectangle 177"/>
            <p:cNvSpPr>
              <a:spLocks noChangeArrowheads="1"/>
            </p:cNvSpPr>
            <p:nvPr/>
          </p:nvSpPr>
          <p:spPr bwMode="auto">
            <a:xfrm flipV="1">
              <a:off x="3509110" y="18703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0" name="Rectangle 178"/>
            <p:cNvSpPr>
              <a:spLocks noChangeArrowheads="1"/>
            </p:cNvSpPr>
            <p:nvPr/>
          </p:nvSpPr>
          <p:spPr bwMode="auto">
            <a:xfrm flipV="1">
              <a:off x="3750410" y="18703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1" name="Rectangle 179"/>
            <p:cNvSpPr>
              <a:spLocks noChangeArrowheads="1"/>
            </p:cNvSpPr>
            <p:nvPr/>
          </p:nvSpPr>
          <p:spPr bwMode="auto">
            <a:xfrm flipV="1">
              <a:off x="3991710" y="187031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72" name="Rectangle 180"/>
            <p:cNvSpPr>
              <a:spLocks noChangeArrowheads="1"/>
            </p:cNvSpPr>
            <p:nvPr/>
          </p:nvSpPr>
          <p:spPr bwMode="auto">
            <a:xfrm flipV="1">
              <a:off x="42330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3" name="Rectangle 181"/>
            <p:cNvSpPr>
              <a:spLocks noChangeArrowheads="1"/>
            </p:cNvSpPr>
            <p:nvPr/>
          </p:nvSpPr>
          <p:spPr bwMode="auto">
            <a:xfrm flipV="1">
              <a:off x="44743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4" name="Rectangle 182"/>
            <p:cNvSpPr>
              <a:spLocks noChangeArrowheads="1"/>
            </p:cNvSpPr>
            <p:nvPr/>
          </p:nvSpPr>
          <p:spPr bwMode="auto">
            <a:xfrm flipV="1">
              <a:off x="4715610" y="187031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75" name="Rectangle 183"/>
            <p:cNvSpPr>
              <a:spLocks noChangeArrowheads="1"/>
            </p:cNvSpPr>
            <p:nvPr/>
          </p:nvSpPr>
          <p:spPr bwMode="auto">
            <a:xfrm flipV="1">
              <a:off x="49569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6" name="Rectangle 184"/>
            <p:cNvSpPr>
              <a:spLocks noChangeArrowheads="1"/>
            </p:cNvSpPr>
            <p:nvPr/>
          </p:nvSpPr>
          <p:spPr bwMode="auto">
            <a:xfrm flipV="1">
              <a:off x="51982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7" name="Rectangle 185"/>
            <p:cNvSpPr>
              <a:spLocks noChangeArrowheads="1"/>
            </p:cNvSpPr>
            <p:nvPr/>
          </p:nvSpPr>
          <p:spPr bwMode="auto">
            <a:xfrm flipV="1">
              <a:off x="54395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8" name="Rectangle 186"/>
            <p:cNvSpPr>
              <a:spLocks noChangeArrowheads="1"/>
            </p:cNvSpPr>
            <p:nvPr/>
          </p:nvSpPr>
          <p:spPr bwMode="auto">
            <a:xfrm flipV="1">
              <a:off x="56808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79" name="Rectangle 187"/>
            <p:cNvSpPr>
              <a:spLocks noChangeArrowheads="1"/>
            </p:cNvSpPr>
            <p:nvPr/>
          </p:nvSpPr>
          <p:spPr bwMode="auto">
            <a:xfrm flipV="1">
              <a:off x="5922110" y="187031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3980" name="Rectangle 188"/>
            <p:cNvSpPr>
              <a:spLocks noChangeArrowheads="1"/>
            </p:cNvSpPr>
            <p:nvPr/>
          </p:nvSpPr>
          <p:spPr bwMode="auto">
            <a:xfrm flipV="1">
              <a:off x="61634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1" name="Rectangle 189"/>
            <p:cNvSpPr>
              <a:spLocks noChangeArrowheads="1"/>
            </p:cNvSpPr>
            <p:nvPr/>
          </p:nvSpPr>
          <p:spPr bwMode="auto">
            <a:xfrm flipV="1">
              <a:off x="64047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2" name="Rectangle 190"/>
            <p:cNvSpPr>
              <a:spLocks noChangeArrowheads="1"/>
            </p:cNvSpPr>
            <p:nvPr/>
          </p:nvSpPr>
          <p:spPr bwMode="auto">
            <a:xfrm flipV="1">
              <a:off x="6646010" y="187031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83" name="Rectangle 191"/>
            <p:cNvSpPr>
              <a:spLocks noChangeArrowheads="1"/>
            </p:cNvSpPr>
            <p:nvPr/>
          </p:nvSpPr>
          <p:spPr bwMode="auto">
            <a:xfrm flipV="1">
              <a:off x="68873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4" name="Rectangle 192"/>
            <p:cNvSpPr>
              <a:spLocks noChangeArrowheads="1"/>
            </p:cNvSpPr>
            <p:nvPr/>
          </p:nvSpPr>
          <p:spPr bwMode="auto">
            <a:xfrm flipV="1">
              <a:off x="71286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5" name="Rectangle 193"/>
            <p:cNvSpPr>
              <a:spLocks noChangeArrowheads="1"/>
            </p:cNvSpPr>
            <p:nvPr/>
          </p:nvSpPr>
          <p:spPr bwMode="auto">
            <a:xfrm flipV="1">
              <a:off x="73699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6" name="Rectangle 194"/>
            <p:cNvSpPr>
              <a:spLocks noChangeArrowheads="1"/>
            </p:cNvSpPr>
            <p:nvPr/>
          </p:nvSpPr>
          <p:spPr bwMode="auto">
            <a:xfrm flipV="1">
              <a:off x="76112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7" name="Rectangle 195"/>
            <p:cNvSpPr>
              <a:spLocks noChangeArrowheads="1"/>
            </p:cNvSpPr>
            <p:nvPr/>
          </p:nvSpPr>
          <p:spPr bwMode="auto">
            <a:xfrm flipV="1">
              <a:off x="78525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8" name="Rectangle 196"/>
            <p:cNvSpPr>
              <a:spLocks noChangeArrowheads="1"/>
            </p:cNvSpPr>
            <p:nvPr/>
          </p:nvSpPr>
          <p:spPr bwMode="auto">
            <a:xfrm flipV="1">
              <a:off x="80938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89" name="Rectangle 197"/>
            <p:cNvSpPr>
              <a:spLocks noChangeArrowheads="1"/>
            </p:cNvSpPr>
            <p:nvPr/>
          </p:nvSpPr>
          <p:spPr bwMode="auto">
            <a:xfrm flipV="1">
              <a:off x="8335110" y="18703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0" name="Rectangle 198"/>
            <p:cNvSpPr>
              <a:spLocks noChangeArrowheads="1"/>
            </p:cNvSpPr>
            <p:nvPr/>
          </p:nvSpPr>
          <p:spPr bwMode="auto">
            <a:xfrm flipV="1">
              <a:off x="8576410" y="1870316"/>
              <a:ext cx="220663" cy="215900"/>
            </a:xfrm>
            <a:prstGeom prst="rect">
              <a:avLst/>
            </a:prstGeom>
            <a:solidFill>
              <a:srgbClr val="0080FF"/>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3991" name="Rectangle 199"/>
            <p:cNvSpPr>
              <a:spLocks noChangeArrowheads="1"/>
            </p:cNvSpPr>
            <p:nvPr/>
          </p:nvSpPr>
          <p:spPr bwMode="auto">
            <a:xfrm flipV="1">
              <a:off x="1096110" y="220369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chemeClr val="bg1"/>
                  </a:solidFill>
                </a:rPr>
                <a:t>1</a:t>
              </a:r>
            </a:p>
          </p:txBody>
        </p:sp>
        <p:sp>
          <p:nvSpPr>
            <p:cNvPr id="33992" name="Rectangle 200"/>
            <p:cNvSpPr>
              <a:spLocks noChangeArrowheads="1"/>
            </p:cNvSpPr>
            <p:nvPr/>
          </p:nvSpPr>
          <p:spPr bwMode="auto">
            <a:xfrm flipV="1">
              <a:off x="13374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3" name="Rectangle 201"/>
            <p:cNvSpPr>
              <a:spLocks noChangeArrowheads="1"/>
            </p:cNvSpPr>
            <p:nvPr/>
          </p:nvSpPr>
          <p:spPr bwMode="auto">
            <a:xfrm flipV="1">
              <a:off x="15787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4" name="Rectangle 202"/>
            <p:cNvSpPr>
              <a:spLocks noChangeArrowheads="1"/>
            </p:cNvSpPr>
            <p:nvPr/>
          </p:nvSpPr>
          <p:spPr bwMode="auto">
            <a:xfrm flipV="1">
              <a:off x="18200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5" name="Rectangle 203"/>
            <p:cNvSpPr>
              <a:spLocks noChangeArrowheads="1"/>
            </p:cNvSpPr>
            <p:nvPr/>
          </p:nvSpPr>
          <p:spPr bwMode="auto">
            <a:xfrm flipV="1">
              <a:off x="20613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6" name="Rectangle 204"/>
            <p:cNvSpPr>
              <a:spLocks noChangeArrowheads="1"/>
            </p:cNvSpPr>
            <p:nvPr/>
          </p:nvSpPr>
          <p:spPr bwMode="auto">
            <a:xfrm flipV="1">
              <a:off x="23026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7" name="Rectangle 205"/>
            <p:cNvSpPr>
              <a:spLocks noChangeArrowheads="1"/>
            </p:cNvSpPr>
            <p:nvPr/>
          </p:nvSpPr>
          <p:spPr bwMode="auto">
            <a:xfrm flipV="1">
              <a:off x="25439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8" name="Rectangle 206"/>
            <p:cNvSpPr>
              <a:spLocks noChangeArrowheads="1"/>
            </p:cNvSpPr>
            <p:nvPr/>
          </p:nvSpPr>
          <p:spPr bwMode="auto">
            <a:xfrm flipV="1">
              <a:off x="27852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3999" name="Rectangle 207"/>
            <p:cNvSpPr>
              <a:spLocks noChangeArrowheads="1"/>
            </p:cNvSpPr>
            <p:nvPr/>
          </p:nvSpPr>
          <p:spPr bwMode="auto">
            <a:xfrm flipV="1">
              <a:off x="30265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0" name="Rectangle 208"/>
            <p:cNvSpPr>
              <a:spLocks noChangeArrowheads="1"/>
            </p:cNvSpPr>
            <p:nvPr/>
          </p:nvSpPr>
          <p:spPr bwMode="auto">
            <a:xfrm flipV="1">
              <a:off x="3267810" y="220369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1" name="Rectangle 209"/>
            <p:cNvSpPr>
              <a:spLocks noChangeArrowheads="1"/>
            </p:cNvSpPr>
            <p:nvPr/>
          </p:nvSpPr>
          <p:spPr bwMode="auto">
            <a:xfrm flipV="1">
              <a:off x="3509110" y="220369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1</a:t>
              </a:r>
            </a:p>
          </p:txBody>
        </p:sp>
        <p:sp>
          <p:nvSpPr>
            <p:cNvPr id="34002" name="Rectangle 210"/>
            <p:cNvSpPr>
              <a:spLocks noChangeArrowheads="1"/>
            </p:cNvSpPr>
            <p:nvPr/>
          </p:nvSpPr>
          <p:spPr bwMode="auto">
            <a:xfrm flipV="1">
              <a:off x="37504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3" name="Rectangle 211"/>
            <p:cNvSpPr>
              <a:spLocks noChangeArrowheads="1"/>
            </p:cNvSpPr>
            <p:nvPr/>
          </p:nvSpPr>
          <p:spPr bwMode="auto">
            <a:xfrm flipV="1">
              <a:off x="3991710" y="220369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004" name="Rectangle 212"/>
            <p:cNvSpPr>
              <a:spLocks noChangeArrowheads="1"/>
            </p:cNvSpPr>
            <p:nvPr/>
          </p:nvSpPr>
          <p:spPr bwMode="auto">
            <a:xfrm flipV="1">
              <a:off x="42330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5" name="Rectangle 213"/>
            <p:cNvSpPr>
              <a:spLocks noChangeArrowheads="1"/>
            </p:cNvSpPr>
            <p:nvPr/>
          </p:nvSpPr>
          <p:spPr bwMode="auto">
            <a:xfrm flipV="1">
              <a:off x="44743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6" name="Rectangle 214"/>
            <p:cNvSpPr>
              <a:spLocks noChangeArrowheads="1"/>
            </p:cNvSpPr>
            <p:nvPr/>
          </p:nvSpPr>
          <p:spPr bwMode="auto">
            <a:xfrm flipV="1">
              <a:off x="4715610" y="220369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007" name="Rectangle 215"/>
            <p:cNvSpPr>
              <a:spLocks noChangeArrowheads="1"/>
            </p:cNvSpPr>
            <p:nvPr/>
          </p:nvSpPr>
          <p:spPr bwMode="auto">
            <a:xfrm flipV="1">
              <a:off x="49569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8" name="Rectangle 216"/>
            <p:cNvSpPr>
              <a:spLocks noChangeArrowheads="1"/>
            </p:cNvSpPr>
            <p:nvPr/>
          </p:nvSpPr>
          <p:spPr bwMode="auto">
            <a:xfrm flipV="1">
              <a:off x="51982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09" name="Rectangle 217"/>
            <p:cNvSpPr>
              <a:spLocks noChangeArrowheads="1"/>
            </p:cNvSpPr>
            <p:nvPr/>
          </p:nvSpPr>
          <p:spPr bwMode="auto">
            <a:xfrm flipV="1">
              <a:off x="54395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0" name="Rectangle 218"/>
            <p:cNvSpPr>
              <a:spLocks noChangeArrowheads="1"/>
            </p:cNvSpPr>
            <p:nvPr/>
          </p:nvSpPr>
          <p:spPr bwMode="auto">
            <a:xfrm flipV="1">
              <a:off x="56808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1" name="Rectangle 219"/>
            <p:cNvSpPr>
              <a:spLocks noChangeArrowheads="1"/>
            </p:cNvSpPr>
            <p:nvPr/>
          </p:nvSpPr>
          <p:spPr bwMode="auto">
            <a:xfrm flipV="1">
              <a:off x="5922110" y="220369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012" name="Rectangle 220"/>
            <p:cNvSpPr>
              <a:spLocks noChangeArrowheads="1"/>
            </p:cNvSpPr>
            <p:nvPr/>
          </p:nvSpPr>
          <p:spPr bwMode="auto">
            <a:xfrm flipV="1">
              <a:off x="61634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3" name="Rectangle 221"/>
            <p:cNvSpPr>
              <a:spLocks noChangeArrowheads="1"/>
            </p:cNvSpPr>
            <p:nvPr/>
          </p:nvSpPr>
          <p:spPr bwMode="auto">
            <a:xfrm flipV="1">
              <a:off x="6404710" y="220369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0</a:t>
              </a:r>
            </a:p>
          </p:txBody>
        </p:sp>
        <p:sp>
          <p:nvSpPr>
            <p:cNvPr id="34014" name="Rectangle 222"/>
            <p:cNvSpPr>
              <a:spLocks noChangeArrowheads="1"/>
            </p:cNvSpPr>
            <p:nvPr/>
          </p:nvSpPr>
          <p:spPr bwMode="auto">
            <a:xfrm flipV="1">
              <a:off x="6646010" y="220369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15" name="Rectangle 223"/>
            <p:cNvSpPr>
              <a:spLocks noChangeArrowheads="1"/>
            </p:cNvSpPr>
            <p:nvPr/>
          </p:nvSpPr>
          <p:spPr bwMode="auto">
            <a:xfrm flipV="1">
              <a:off x="68873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6" name="Rectangle 224"/>
            <p:cNvSpPr>
              <a:spLocks noChangeArrowheads="1"/>
            </p:cNvSpPr>
            <p:nvPr/>
          </p:nvSpPr>
          <p:spPr bwMode="auto">
            <a:xfrm flipV="1">
              <a:off x="71286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7" name="Rectangle 225"/>
            <p:cNvSpPr>
              <a:spLocks noChangeArrowheads="1"/>
            </p:cNvSpPr>
            <p:nvPr/>
          </p:nvSpPr>
          <p:spPr bwMode="auto">
            <a:xfrm flipV="1">
              <a:off x="73699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8" name="Rectangle 226"/>
            <p:cNvSpPr>
              <a:spLocks noChangeArrowheads="1"/>
            </p:cNvSpPr>
            <p:nvPr/>
          </p:nvSpPr>
          <p:spPr bwMode="auto">
            <a:xfrm flipV="1">
              <a:off x="76112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19" name="Rectangle 227"/>
            <p:cNvSpPr>
              <a:spLocks noChangeArrowheads="1"/>
            </p:cNvSpPr>
            <p:nvPr/>
          </p:nvSpPr>
          <p:spPr bwMode="auto">
            <a:xfrm flipV="1">
              <a:off x="78525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0" name="Rectangle 228"/>
            <p:cNvSpPr>
              <a:spLocks noChangeArrowheads="1"/>
            </p:cNvSpPr>
            <p:nvPr/>
          </p:nvSpPr>
          <p:spPr bwMode="auto">
            <a:xfrm flipV="1">
              <a:off x="80938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1" name="Rectangle 229"/>
            <p:cNvSpPr>
              <a:spLocks noChangeArrowheads="1"/>
            </p:cNvSpPr>
            <p:nvPr/>
          </p:nvSpPr>
          <p:spPr bwMode="auto">
            <a:xfrm flipV="1">
              <a:off x="8335110" y="22036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2" name="Rectangle 230"/>
            <p:cNvSpPr>
              <a:spLocks noChangeArrowheads="1"/>
            </p:cNvSpPr>
            <p:nvPr/>
          </p:nvSpPr>
          <p:spPr bwMode="auto">
            <a:xfrm flipV="1">
              <a:off x="8576410" y="2203691"/>
              <a:ext cx="220663" cy="215900"/>
            </a:xfrm>
            <a:prstGeom prst="rect">
              <a:avLst/>
            </a:prstGeom>
            <a:solidFill>
              <a:srgbClr val="0080FF"/>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23" name="Rectangle 231"/>
            <p:cNvSpPr>
              <a:spLocks noChangeArrowheads="1"/>
            </p:cNvSpPr>
            <p:nvPr/>
          </p:nvSpPr>
          <p:spPr bwMode="auto">
            <a:xfrm flipV="1">
              <a:off x="1096110" y="25370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chemeClr val="bg1"/>
                  </a:solidFill>
                </a:rPr>
                <a:t>0</a:t>
              </a:r>
            </a:p>
          </p:txBody>
        </p:sp>
        <p:sp>
          <p:nvSpPr>
            <p:cNvPr id="34024" name="Rectangle 232"/>
            <p:cNvSpPr>
              <a:spLocks noChangeArrowheads="1"/>
            </p:cNvSpPr>
            <p:nvPr/>
          </p:nvSpPr>
          <p:spPr bwMode="auto">
            <a:xfrm flipV="1">
              <a:off x="13374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5" name="Rectangle 233"/>
            <p:cNvSpPr>
              <a:spLocks noChangeArrowheads="1"/>
            </p:cNvSpPr>
            <p:nvPr/>
          </p:nvSpPr>
          <p:spPr bwMode="auto">
            <a:xfrm flipV="1">
              <a:off x="15787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6" name="Rectangle 234"/>
            <p:cNvSpPr>
              <a:spLocks noChangeArrowheads="1"/>
            </p:cNvSpPr>
            <p:nvPr/>
          </p:nvSpPr>
          <p:spPr bwMode="auto">
            <a:xfrm flipV="1">
              <a:off x="18200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7" name="Rectangle 235"/>
            <p:cNvSpPr>
              <a:spLocks noChangeArrowheads="1"/>
            </p:cNvSpPr>
            <p:nvPr/>
          </p:nvSpPr>
          <p:spPr bwMode="auto">
            <a:xfrm flipV="1">
              <a:off x="20613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8" name="Rectangle 236"/>
            <p:cNvSpPr>
              <a:spLocks noChangeArrowheads="1"/>
            </p:cNvSpPr>
            <p:nvPr/>
          </p:nvSpPr>
          <p:spPr bwMode="auto">
            <a:xfrm flipV="1">
              <a:off x="23026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29" name="Rectangle 237"/>
            <p:cNvSpPr>
              <a:spLocks noChangeArrowheads="1"/>
            </p:cNvSpPr>
            <p:nvPr/>
          </p:nvSpPr>
          <p:spPr bwMode="auto">
            <a:xfrm flipV="1">
              <a:off x="25439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0" name="Rectangle 238"/>
            <p:cNvSpPr>
              <a:spLocks noChangeArrowheads="1"/>
            </p:cNvSpPr>
            <p:nvPr/>
          </p:nvSpPr>
          <p:spPr bwMode="auto">
            <a:xfrm flipV="1">
              <a:off x="27852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1" name="Rectangle 239"/>
            <p:cNvSpPr>
              <a:spLocks noChangeArrowheads="1"/>
            </p:cNvSpPr>
            <p:nvPr/>
          </p:nvSpPr>
          <p:spPr bwMode="auto">
            <a:xfrm flipV="1">
              <a:off x="30265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2" name="Rectangle 240"/>
            <p:cNvSpPr>
              <a:spLocks noChangeArrowheads="1"/>
            </p:cNvSpPr>
            <p:nvPr/>
          </p:nvSpPr>
          <p:spPr bwMode="auto">
            <a:xfrm flipV="1">
              <a:off x="3267810" y="2537066"/>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3" name="Rectangle 241"/>
            <p:cNvSpPr>
              <a:spLocks noChangeArrowheads="1"/>
            </p:cNvSpPr>
            <p:nvPr/>
          </p:nvSpPr>
          <p:spPr bwMode="auto">
            <a:xfrm flipV="1">
              <a:off x="35091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4" name="Rectangle 242"/>
            <p:cNvSpPr>
              <a:spLocks noChangeArrowheads="1"/>
            </p:cNvSpPr>
            <p:nvPr/>
          </p:nvSpPr>
          <p:spPr bwMode="auto">
            <a:xfrm flipV="1">
              <a:off x="37504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5" name="Rectangle 243"/>
            <p:cNvSpPr>
              <a:spLocks noChangeArrowheads="1"/>
            </p:cNvSpPr>
            <p:nvPr/>
          </p:nvSpPr>
          <p:spPr bwMode="auto">
            <a:xfrm flipV="1">
              <a:off x="3991710" y="25370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36" name="Rectangle 244"/>
            <p:cNvSpPr>
              <a:spLocks noChangeArrowheads="1"/>
            </p:cNvSpPr>
            <p:nvPr/>
          </p:nvSpPr>
          <p:spPr bwMode="auto">
            <a:xfrm flipV="1">
              <a:off x="4233010" y="253706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0</a:t>
              </a:r>
            </a:p>
          </p:txBody>
        </p:sp>
        <p:sp>
          <p:nvSpPr>
            <p:cNvPr id="34037" name="Rectangle 245"/>
            <p:cNvSpPr>
              <a:spLocks noChangeArrowheads="1"/>
            </p:cNvSpPr>
            <p:nvPr/>
          </p:nvSpPr>
          <p:spPr bwMode="auto">
            <a:xfrm flipV="1">
              <a:off x="44743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38" name="Rectangle 246"/>
            <p:cNvSpPr>
              <a:spLocks noChangeArrowheads="1"/>
            </p:cNvSpPr>
            <p:nvPr/>
          </p:nvSpPr>
          <p:spPr bwMode="auto">
            <a:xfrm flipV="1">
              <a:off x="4715610" y="25370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39" name="Rectangle 247"/>
            <p:cNvSpPr>
              <a:spLocks noChangeArrowheads="1"/>
            </p:cNvSpPr>
            <p:nvPr/>
          </p:nvSpPr>
          <p:spPr bwMode="auto">
            <a:xfrm flipV="1">
              <a:off x="49569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0" name="Rectangle 248"/>
            <p:cNvSpPr>
              <a:spLocks noChangeArrowheads="1"/>
            </p:cNvSpPr>
            <p:nvPr/>
          </p:nvSpPr>
          <p:spPr bwMode="auto">
            <a:xfrm flipV="1">
              <a:off x="51982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1" name="Rectangle 249"/>
            <p:cNvSpPr>
              <a:spLocks noChangeArrowheads="1"/>
            </p:cNvSpPr>
            <p:nvPr/>
          </p:nvSpPr>
          <p:spPr bwMode="auto">
            <a:xfrm flipV="1">
              <a:off x="54395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2" name="Rectangle 250"/>
            <p:cNvSpPr>
              <a:spLocks noChangeArrowheads="1"/>
            </p:cNvSpPr>
            <p:nvPr/>
          </p:nvSpPr>
          <p:spPr bwMode="auto">
            <a:xfrm flipV="1">
              <a:off x="56808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3" name="Rectangle 251"/>
            <p:cNvSpPr>
              <a:spLocks noChangeArrowheads="1"/>
            </p:cNvSpPr>
            <p:nvPr/>
          </p:nvSpPr>
          <p:spPr bwMode="auto">
            <a:xfrm flipV="1">
              <a:off x="5922110" y="25370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44" name="Rectangle 252"/>
            <p:cNvSpPr>
              <a:spLocks noChangeArrowheads="1"/>
            </p:cNvSpPr>
            <p:nvPr/>
          </p:nvSpPr>
          <p:spPr bwMode="auto">
            <a:xfrm flipV="1">
              <a:off x="61634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5" name="Rectangle 253"/>
            <p:cNvSpPr>
              <a:spLocks noChangeArrowheads="1"/>
            </p:cNvSpPr>
            <p:nvPr/>
          </p:nvSpPr>
          <p:spPr bwMode="auto">
            <a:xfrm flipV="1">
              <a:off x="64047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6" name="Rectangle 254"/>
            <p:cNvSpPr>
              <a:spLocks noChangeArrowheads="1"/>
            </p:cNvSpPr>
            <p:nvPr/>
          </p:nvSpPr>
          <p:spPr bwMode="auto">
            <a:xfrm flipV="1">
              <a:off x="6646010" y="2537066"/>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47" name="Rectangle 255"/>
            <p:cNvSpPr>
              <a:spLocks noChangeArrowheads="1"/>
            </p:cNvSpPr>
            <p:nvPr/>
          </p:nvSpPr>
          <p:spPr bwMode="auto">
            <a:xfrm flipV="1">
              <a:off x="68873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8" name="Rectangle 256"/>
            <p:cNvSpPr>
              <a:spLocks noChangeArrowheads="1"/>
            </p:cNvSpPr>
            <p:nvPr/>
          </p:nvSpPr>
          <p:spPr bwMode="auto">
            <a:xfrm flipV="1">
              <a:off x="71286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49" name="Rectangle 257"/>
            <p:cNvSpPr>
              <a:spLocks noChangeArrowheads="1"/>
            </p:cNvSpPr>
            <p:nvPr/>
          </p:nvSpPr>
          <p:spPr bwMode="auto">
            <a:xfrm flipV="1">
              <a:off x="73699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0" name="Rectangle 258"/>
            <p:cNvSpPr>
              <a:spLocks noChangeArrowheads="1"/>
            </p:cNvSpPr>
            <p:nvPr/>
          </p:nvSpPr>
          <p:spPr bwMode="auto">
            <a:xfrm flipV="1">
              <a:off x="76112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1" name="Rectangle 259"/>
            <p:cNvSpPr>
              <a:spLocks noChangeArrowheads="1"/>
            </p:cNvSpPr>
            <p:nvPr/>
          </p:nvSpPr>
          <p:spPr bwMode="auto">
            <a:xfrm flipV="1">
              <a:off x="78525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2" name="Rectangle 260"/>
            <p:cNvSpPr>
              <a:spLocks noChangeArrowheads="1"/>
            </p:cNvSpPr>
            <p:nvPr/>
          </p:nvSpPr>
          <p:spPr bwMode="auto">
            <a:xfrm flipV="1">
              <a:off x="80938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3" name="Rectangle 261"/>
            <p:cNvSpPr>
              <a:spLocks noChangeArrowheads="1"/>
            </p:cNvSpPr>
            <p:nvPr/>
          </p:nvSpPr>
          <p:spPr bwMode="auto">
            <a:xfrm flipV="1">
              <a:off x="8335110" y="25370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4" name="Rectangle 262"/>
            <p:cNvSpPr>
              <a:spLocks noChangeArrowheads="1"/>
            </p:cNvSpPr>
            <p:nvPr/>
          </p:nvSpPr>
          <p:spPr bwMode="auto">
            <a:xfrm flipV="1">
              <a:off x="8576410" y="2537066"/>
              <a:ext cx="220663" cy="215900"/>
            </a:xfrm>
            <a:prstGeom prst="rect">
              <a:avLst/>
            </a:prstGeom>
            <a:solidFill>
              <a:srgbClr val="0080FF"/>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55" name="Rectangle 263"/>
            <p:cNvSpPr>
              <a:spLocks noChangeArrowheads="1"/>
            </p:cNvSpPr>
            <p:nvPr/>
          </p:nvSpPr>
          <p:spPr bwMode="auto">
            <a:xfrm flipV="1">
              <a:off x="1096110" y="28704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chemeClr val="bg1"/>
                  </a:solidFill>
                </a:rPr>
                <a:t>1</a:t>
              </a:r>
            </a:p>
          </p:txBody>
        </p:sp>
        <p:sp>
          <p:nvSpPr>
            <p:cNvPr id="34056" name="Rectangle 264"/>
            <p:cNvSpPr>
              <a:spLocks noChangeArrowheads="1"/>
            </p:cNvSpPr>
            <p:nvPr/>
          </p:nvSpPr>
          <p:spPr bwMode="auto">
            <a:xfrm flipV="1">
              <a:off x="13374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7" name="Rectangle 265"/>
            <p:cNvSpPr>
              <a:spLocks noChangeArrowheads="1"/>
            </p:cNvSpPr>
            <p:nvPr/>
          </p:nvSpPr>
          <p:spPr bwMode="auto">
            <a:xfrm flipV="1">
              <a:off x="15787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8" name="Rectangle 266"/>
            <p:cNvSpPr>
              <a:spLocks noChangeArrowheads="1"/>
            </p:cNvSpPr>
            <p:nvPr/>
          </p:nvSpPr>
          <p:spPr bwMode="auto">
            <a:xfrm flipV="1">
              <a:off x="18200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59" name="Rectangle 267"/>
            <p:cNvSpPr>
              <a:spLocks noChangeArrowheads="1"/>
            </p:cNvSpPr>
            <p:nvPr/>
          </p:nvSpPr>
          <p:spPr bwMode="auto">
            <a:xfrm flipV="1">
              <a:off x="20613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0" name="Rectangle 268"/>
            <p:cNvSpPr>
              <a:spLocks noChangeArrowheads="1"/>
            </p:cNvSpPr>
            <p:nvPr/>
          </p:nvSpPr>
          <p:spPr bwMode="auto">
            <a:xfrm flipV="1">
              <a:off x="23026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1" name="Rectangle 269"/>
            <p:cNvSpPr>
              <a:spLocks noChangeArrowheads="1"/>
            </p:cNvSpPr>
            <p:nvPr/>
          </p:nvSpPr>
          <p:spPr bwMode="auto">
            <a:xfrm flipV="1">
              <a:off x="25439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2" name="Rectangle 270"/>
            <p:cNvSpPr>
              <a:spLocks noChangeArrowheads="1"/>
            </p:cNvSpPr>
            <p:nvPr/>
          </p:nvSpPr>
          <p:spPr bwMode="auto">
            <a:xfrm flipV="1">
              <a:off x="27852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3" name="Rectangle 271"/>
            <p:cNvSpPr>
              <a:spLocks noChangeArrowheads="1"/>
            </p:cNvSpPr>
            <p:nvPr/>
          </p:nvSpPr>
          <p:spPr bwMode="auto">
            <a:xfrm flipV="1">
              <a:off x="30265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4" name="Rectangle 272"/>
            <p:cNvSpPr>
              <a:spLocks noChangeArrowheads="1"/>
            </p:cNvSpPr>
            <p:nvPr/>
          </p:nvSpPr>
          <p:spPr bwMode="auto">
            <a:xfrm flipV="1">
              <a:off x="3267810" y="2870441"/>
              <a:ext cx="220663" cy="215900"/>
            </a:xfrm>
            <a:prstGeom prst="rect">
              <a:avLst/>
            </a:prstGeom>
            <a:solidFill>
              <a:schemeClr val="bg1">
                <a:alpha val="74001"/>
              </a:scheme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5" name="Rectangle 273"/>
            <p:cNvSpPr>
              <a:spLocks noChangeArrowheads="1"/>
            </p:cNvSpPr>
            <p:nvPr/>
          </p:nvSpPr>
          <p:spPr bwMode="auto">
            <a:xfrm flipV="1">
              <a:off x="35091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6" name="Rectangle 274"/>
            <p:cNvSpPr>
              <a:spLocks noChangeArrowheads="1"/>
            </p:cNvSpPr>
            <p:nvPr/>
          </p:nvSpPr>
          <p:spPr bwMode="auto">
            <a:xfrm flipV="1">
              <a:off x="37504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7" name="Rectangle 275"/>
            <p:cNvSpPr>
              <a:spLocks noChangeArrowheads="1"/>
            </p:cNvSpPr>
            <p:nvPr/>
          </p:nvSpPr>
          <p:spPr bwMode="auto">
            <a:xfrm flipV="1">
              <a:off x="3991710" y="28704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068" name="Rectangle 276"/>
            <p:cNvSpPr>
              <a:spLocks noChangeArrowheads="1"/>
            </p:cNvSpPr>
            <p:nvPr/>
          </p:nvSpPr>
          <p:spPr bwMode="auto">
            <a:xfrm flipV="1">
              <a:off x="42330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69" name="Rectangle 277"/>
            <p:cNvSpPr>
              <a:spLocks noChangeArrowheads="1"/>
            </p:cNvSpPr>
            <p:nvPr/>
          </p:nvSpPr>
          <p:spPr bwMode="auto">
            <a:xfrm flipV="1">
              <a:off x="44743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70" name="Rectangle 278"/>
            <p:cNvSpPr>
              <a:spLocks noChangeArrowheads="1"/>
            </p:cNvSpPr>
            <p:nvPr/>
          </p:nvSpPr>
          <p:spPr bwMode="auto">
            <a:xfrm flipV="1">
              <a:off x="4715610" y="28704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071" name="Rectangle 279"/>
            <p:cNvSpPr>
              <a:spLocks noChangeArrowheads="1"/>
            </p:cNvSpPr>
            <p:nvPr/>
          </p:nvSpPr>
          <p:spPr bwMode="auto">
            <a:xfrm flipV="1">
              <a:off x="49569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72" name="Rectangle 280"/>
            <p:cNvSpPr>
              <a:spLocks noChangeArrowheads="1"/>
            </p:cNvSpPr>
            <p:nvPr/>
          </p:nvSpPr>
          <p:spPr bwMode="auto">
            <a:xfrm flipV="1">
              <a:off x="5198210" y="287044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1</a:t>
              </a:r>
            </a:p>
          </p:txBody>
        </p:sp>
        <p:sp>
          <p:nvSpPr>
            <p:cNvPr id="34073" name="Rectangle 281"/>
            <p:cNvSpPr>
              <a:spLocks noChangeArrowheads="1"/>
            </p:cNvSpPr>
            <p:nvPr/>
          </p:nvSpPr>
          <p:spPr bwMode="auto">
            <a:xfrm flipV="1">
              <a:off x="54395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74" name="Rectangle 282"/>
            <p:cNvSpPr>
              <a:spLocks noChangeArrowheads="1"/>
            </p:cNvSpPr>
            <p:nvPr/>
          </p:nvSpPr>
          <p:spPr bwMode="auto">
            <a:xfrm flipV="1">
              <a:off x="56808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75" name="Rectangle 283"/>
            <p:cNvSpPr>
              <a:spLocks noChangeArrowheads="1"/>
            </p:cNvSpPr>
            <p:nvPr/>
          </p:nvSpPr>
          <p:spPr bwMode="auto">
            <a:xfrm flipV="1">
              <a:off x="5922110" y="28704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076" name="Rectangle 284"/>
            <p:cNvSpPr>
              <a:spLocks noChangeArrowheads="1"/>
            </p:cNvSpPr>
            <p:nvPr/>
          </p:nvSpPr>
          <p:spPr bwMode="auto">
            <a:xfrm flipV="1">
              <a:off x="61634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77" name="Rectangle 285"/>
            <p:cNvSpPr>
              <a:spLocks noChangeArrowheads="1"/>
            </p:cNvSpPr>
            <p:nvPr/>
          </p:nvSpPr>
          <p:spPr bwMode="auto">
            <a:xfrm flipV="1">
              <a:off x="64047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78" name="Rectangle 286"/>
            <p:cNvSpPr>
              <a:spLocks noChangeArrowheads="1"/>
            </p:cNvSpPr>
            <p:nvPr/>
          </p:nvSpPr>
          <p:spPr bwMode="auto">
            <a:xfrm flipV="1">
              <a:off x="6646010" y="2870441"/>
              <a:ext cx="220663" cy="215900"/>
            </a:xfrm>
            <a:prstGeom prst="rect">
              <a:avLst/>
            </a:prstGeom>
            <a:solidFill>
              <a:srgbClr val="0080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79" name="Rectangle 287"/>
            <p:cNvSpPr>
              <a:spLocks noChangeArrowheads="1"/>
            </p:cNvSpPr>
            <p:nvPr/>
          </p:nvSpPr>
          <p:spPr bwMode="auto">
            <a:xfrm flipV="1">
              <a:off x="68873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0" name="Rectangle 288"/>
            <p:cNvSpPr>
              <a:spLocks noChangeArrowheads="1"/>
            </p:cNvSpPr>
            <p:nvPr/>
          </p:nvSpPr>
          <p:spPr bwMode="auto">
            <a:xfrm flipV="1">
              <a:off x="71286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1" name="Rectangle 289"/>
            <p:cNvSpPr>
              <a:spLocks noChangeArrowheads="1"/>
            </p:cNvSpPr>
            <p:nvPr/>
          </p:nvSpPr>
          <p:spPr bwMode="auto">
            <a:xfrm flipV="1">
              <a:off x="73699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2" name="Rectangle 290"/>
            <p:cNvSpPr>
              <a:spLocks noChangeArrowheads="1"/>
            </p:cNvSpPr>
            <p:nvPr/>
          </p:nvSpPr>
          <p:spPr bwMode="auto">
            <a:xfrm flipV="1">
              <a:off x="76112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3" name="Rectangle 291"/>
            <p:cNvSpPr>
              <a:spLocks noChangeArrowheads="1"/>
            </p:cNvSpPr>
            <p:nvPr/>
          </p:nvSpPr>
          <p:spPr bwMode="auto">
            <a:xfrm flipV="1">
              <a:off x="78525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4" name="Rectangle 292"/>
            <p:cNvSpPr>
              <a:spLocks noChangeArrowheads="1"/>
            </p:cNvSpPr>
            <p:nvPr/>
          </p:nvSpPr>
          <p:spPr bwMode="auto">
            <a:xfrm flipV="1">
              <a:off x="80938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5" name="Rectangle 293"/>
            <p:cNvSpPr>
              <a:spLocks noChangeArrowheads="1"/>
            </p:cNvSpPr>
            <p:nvPr/>
          </p:nvSpPr>
          <p:spPr bwMode="auto">
            <a:xfrm flipV="1">
              <a:off x="8335110" y="28704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34086" name="Rectangle 294"/>
            <p:cNvSpPr>
              <a:spLocks noChangeArrowheads="1"/>
            </p:cNvSpPr>
            <p:nvPr/>
          </p:nvSpPr>
          <p:spPr bwMode="auto">
            <a:xfrm flipV="1">
              <a:off x="8576410" y="2870441"/>
              <a:ext cx="220663" cy="215900"/>
            </a:xfrm>
            <a:prstGeom prst="rect">
              <a:avLst/>
            </a:prstGeom>
            <a:solidFill>
              <a:srgbClr val="0080FF"/>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087" name="Line 295"/>
            <p:cNvSpPr>
              <a:spLocks noChangeShapeType="1"/>
            </p:cNvSpPr>
            <p:nvPr/>
          </p:nvSpPr>
          <p:spPr bwMode="auto">
            <a:xfrm rot="-5400000">
              <a:off x="1002448" y="1560754"/>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88" name="Line 296"/>
            <p:cNvSpPr>
              <a:spLocks noChangeShapeType="1"/>
            </p:cNvSpPr>
            <p:nvPr/>
          </p:nvSpPr>
          <p:spPr bwMode="auto">
            <a:xfrm rot="-5400000">
              <a:off x="1002448" y="1895716"/>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89" name="Line 297"/>
            <p:cNvSpPr>
              <a:spLocks noChangeShapeType="1"/>
            </p:cNvSpPr>
            <p:nvPr/>
          </p:nvSpPr>
          <p:spPr bwMode="auto">
            <a:xfrm rot="-5400000">
              <a:off x="1002448" y="2230679"/>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90" name="Line 298"/>
            <p:cNvSpPr>
              <a:spLocks noChangeShapeType="1"/>
            </p:cNvSpPr>
            <p:nvPr/>
          </p:nvSpPr>
          <p:spPr bwMode="auto">
            <a:xfrm rot="-5400000">
              <a:off x="1002448" y="2565641"/>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91" name="Line 299"/>
            <p:cNvSpPr>
              <a:spLocks noChangeShapeType="1"/>
            </p:cNvSpPr>
            <p:nvPr/>
          </p:nvSpPr>
          <p:spPr bwMode="auto">
            <a:xfrm rot="-5400000">
              <a:off x="1002448" y="2895841"/>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grpSp>
      <p:sp>
        <p:nvSpPr>
          <p:cNvPr id="34094" name="Line 302"/>
          <p:cNvSpPr>
            <a:spLocks noChangeShapeType="1"/>
          </p:cNvSpPr>
          <p:nvPr/>
        </p:nvSpPr>
        <p:spPr bwMode="auto">
          <a:xfrm rot="16200000">
            <a:off x="408723" y="4884979"/>
            <a:ext cx="0" cy="33655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95" name="Line 303"/>
          <p:cNvSpPr>
            <a:spLocks noChangeShapeType="1"/>
          </p:cNvSpPr>
          <p:nvPr/>
        </p:nvSpPr>
        <p:spPr bwMode="auto">
          <a:xfrm rot="16200000">
            <a:off x="408723" y="5210416"/>
            <a:ext cx="0" cy="33655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96" name="Line 304"/>
          <p:cNvSpPr>
            <a:spLocks noChangeShapeType="1"/>
          </p:cNvSpPr>
          <p:nvPr/>
        </p:nvSpPr>
        <p:spPr bwMode="auto">
          <a:xfrm rot="16200000">
            <a:off x="1002448" y="4303954"/>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099" name="Rectangle 307"/>
          <p:cNvSpPr>
            <a:spLocks noChangeArrowheads="1"/>
          </p:cNvSpPr>
          <p:nvPr/>
        </p:nvSpPr>
        <p:spPr bwMode="auto">
          <a:xfrm flipV="1">
            <a:off x="10961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0" name="Rectangle 308"/>
          <p:cNvSpPr>
            <a:spLocks noChangeArrowheads="1"/>
          </p:cNvSpPr>
          <p:nvPr/>
        </p:nvSpPr>
        <p:spPr bwMode="auto">
          <a:xfrm flipV="1">
            <a:off x="13374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t>0</a:t>
            </a:r>
          </a:p>
        </p:txBody>
      </p:sp>
      <p:sp>
        <p:nvSpPr>
          <p:cNvPr id="34101" name="Rectangle 309"/>
          <p:cNvSpPr>
            <a:spLocks noChangeArrowheads="1"/>
          </p:cNvSpPr>
          <p:nvPr/>
        </p:nvSpPr>
        <p:spPr bwMode="auto">
          <a:xfrm flipV="1">
            <a:off x="15787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2" name="Rectangle 310"/>
          <p:cNvSpPr>
            <a:spLocks noChangeArrowheads="1"/>
          </p:cNvSpPr>
          <p:nvPr/>
        </p:nvSpPr>
        <p:spPr bwMode="auto">
          <a:xfrm flipV="1">
            <a:off x="18200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3" name="Rectangle 311"/>
          <p:cNvSpPr>
            <a:spLocks noChangeArrowheads="1"/>
          </p:cNvSpPr>
          <p:nvPr/>
        </p:nvSpPr>
        <p:spPr bwMode="auto">
          <a:xfrm flipV="1">
            <a:off x="20613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4" name="Rectangle 312"/>
          <p:cNvSpPr>
            <a:spLocks noChangeArrowheads="1"/>
          </p:cNvSpPr>
          <p:nvPr/>
        </p:nvSpPr>
        <p:spPr bwMode="auto">
          <a:xfrm flipV="1">
            <a:off x="23026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5" name="Rectangle 313"/>
          <p:cNvSpPr>
            <a:spLocks noChangeArrowheads="1"/>
          </p:cNvSpPr>
          <p:nvPr/>
        </p:nvSpPr>
        <p:spPr bwMode="auto">
          <a:xfrm flipV="1">
            <a:off x="25439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6" name="Rectangle 314"/>
          <p:cNvSpPr>
            <a:spLocks noChangeArrowheads="1"/>
          </p:cNvSpPr>
          <p:nvPr/>
        </p:nvSpPr>
        <p:spPr bwMode="auto">
          <a:xfrm flipV="1">
            <a:off x="27852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7" name="Rectangle 315"/>
          <p:cNvSpPr>
            <a:spLocks noChangeArrowheads="1"/>
          </p:cNvSpPr>
          <p:nvPr/>
        </p:nvSpPr>
        <p:spPr bwMode="auto">
          <a:xfrm flipV="1">
            <a:off x="30265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8" name="Rectangle 316"/>
          <p:cNvSpPr>
            <a:spLocks noChangeArrowheads="1"/>
          </p:cNvSpPr>
          <p:nvPr/>
        </p:nvSpPr>
        <p:spPr bwMode="auto">
          <a:xfrm flipV="1">
            <a:off x="32678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09" name="Rectangle 317"/>
          <p:cNvSpPr>
            <a:spLocks noChangeArrowheads="1"/>
          </p:cNvSpPr>
          <p:nvPr/>
        </p:nvSpPr>
        <p:spPr bwMode="auto">
          <a:xfrm flipV="1">
            <a:off x="35091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10" name="Rectangle 318"/>
          <p:cNvSpPr>
            <a:spLocks noChangeArrowheads="1"/>
          </p:cNvSpPr>
          <p:nvPr/>
        </p:nvSpPr>
        <p:spPr bwMode="auto">
          <a:xfrm flipV="1">
            <a:off x="37504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11" name="Rectangle 319"/>
          <p:cNvSpPr>
            <a:spLocks noChangeArrowheads="1"/>
          </p:cNvSpPr>
          <p:nvPr/>
        </p:nvSpPr>
        <p:spPr bwMode="auto">
          <a:xfrm flipV="1">
            <a:off x="39917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12" name="Rectangle 320"/>
          <p:cNvSpPr>
            <a:spLocks noChangeArrowheads="1"/>
          </p:cNvSpPr>
          <p:nvPr/>
        </p:nvSpPr>
        <p:spPr bwMode="auto">
          <a:xfrm flipV="1">
            <a:off x="4233011" y="427696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1</a:t>
            </a:r>
          </a:p>
        </p:txBody>
      </p:sp>
      <p:sp>
        <p:nvSpPr>
          <p:cNvPr id="34113" name="Rectangle 321"/>
          <p:cNvSpPr>
            <a:spLocks noChangeArrowheads="1"/>
          </p:cNvSpPr>
          <p:nvPr/>
        </p:nvSpPr>
        <p:spPr bwMode="auto">
          <a:xfrm flipV="1">
            <a:off x="44743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14" name="Rectangle 322"/>
          <p:cNvSpPr>
            <a:spLocks noChangeArrowheads="1"/>
          </p:cNvSpPr>
          <p:nvPr/>
        </p:nvSpPr>
        <p:spPr bwMode="auto">
          <a:xfrm flipV="1">
            <a:off x="47156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15" name="Rectangle 323"/>
          <p:cNvSpPr>
            <a:spLocks noChangeArrowheads="1"/>
          </p:cNvSpPr>
          <p:nvPr/>
        </p:nvSpPr>
        <p:spPr bwMode="auto">
          <a:xfrm flipV="1">
            <a:off x="49569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16" name="Rectangle 324"/>
          <p:cNvSpPr>
            <a:spLocks noChangeArrowheads="1"/>
          </p:cNvSpPr>
          <p:nvPr/>
        </p:nvSpPr>
        <p:spPr bwMode="auto">
          <a:xfrm flipV="1">
            <a:off x="51982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17" name="Rectangle 325"/>
          <p:cNvSpPr>
            <a:spLocks noChangeArrowheads="1"/>
          </p:cNvSpPr>
          <p:nvPr/>
        </p:nvSpPr>
        <p:spPr bwMode="auto">
          <a:xfrm flipV="1">
            <a:off x="54395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18" name="Rectangle 326"/>
          <p:cNvSpPr>
            <a:spLocks noChangeArrowheads="1"/>
          </p:cNvSpPr>
          <p:nvPr/>
        </p:nvSpPr>
        <p:spPr bwMode="auto">
          <a:xfrm flipV="1">
            <a:off x="56808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19" name="Rectangle 327"/>
          <p:cNvSpPr>
            <a:spLocks noChangeArrowheads="1"/>
          </p:cNvSpPr>
          <p:nvPr/>
        </p:nvSpPr>
        <p:spPr bwMode="auto">
          <a:xfrm flipV="1">
            <a:off x="59221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20" name="Rectangle 328"/>
          <p:cNvSpPr>
            <a:spLocks noChangeArrowheads="1"/>
          </p:cNvSpPr>
          <p:nvPr/>
        </p:nvSpPr>
        <p:spPr bwMode="auto">
          <a:xfrm flipV="1">
            <a:off x="6163411" y="427696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121" name="Rectangle 329"/>
          <p:cNvSpPr>
            <a:spLocks noChangeArrowheads="1"/>
          </p:cNvSpPr>
          <p:nvPr/>
        </p:nvSpPr>
        <p:spPr bwMode="auto">
          <a:xfrm flipV="1">
            <a:off x="64047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22" name="Rectangle 330"/>
          <p:cNvSpPr>
            <a:spLocks noChangeArrowheads="1"/>
          </p:cNvSpPr>
          <p:nvPr/>
        </p:nvSpPr>
        <p:spPr bwMode="auto">
          <a:xfrm flipV="1">
            <a:off x="6646011" y="42769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3" name="Rectangle 331"/>
          <p:cNvSpPr>
            <a:spLocks noChangeArrowheads="1"/>
          </p:cNvSpPr>
          <p:nvPr/>
        </p:nvSpPr>
        <p:spPr bwMode="auto">
          <a:xfrm flipV="1">
            <a:off x="68873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4" name="Rectangle 332"/>
          <p:cNvSpPr>
            <a:spLocks noChangeArrowheads="1"/>
          </p:cNvSpPr>
          <p:nvPr/>
        </p:nvSpPr>
        <p:spPr bwMode="auto">
          <a:xfrm flipV="1">
            <a:off x="71286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5" name="Rectangle 333"/>
          <p:cNvSpPr>
            <a:spLocks noChangeArrowheads="1"/>
          </p:cNvSpPr>
          <p:nvPr/>
        </p:nvSpPr>
        <p:spPr bwMode="auto">
          <a:xfrm flipV="1">
            <a:off x="73699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6" name="Rectangle 334"/>
          <p:cNvSpPr>
            <a:spLocks noChangeArrowheads="1"/>
          </p:cNvSpPr>
          <p:nvPr/>
        </p:nvSpPr>
        <p:spPr bwMode="auto">
          <a:xfrm flipV="1">
            <a:off x="76112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7" name="Rectangle 335"/>
          <p:cNvSpPr>
            <a:spLocks noChangeArrowheads="1"/>
          </p:cNvSpPr>
          <p:nvPr/>
        </p:nvSpPr>
        <p:spPr bwMode="auto">
          <a:xfrm flipV="1">
            <a:off x="78525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8" name="Rectangle 336"/>
          <p:cNvSpPr>
            <a:spLocks noChangeArrowheads="1"/>
          </p:cNvSpPr>
          <p:nvPr/>
        </p:nvSpPr>
        <p:spPr bwMode="auto">
          <a:xfrm flipV="1">
            <a:off x="80938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29" name="Rectangle 337"/>
          <p:cNvSpPr>
            <a:spLocks noChangeArrowheads="1"/>
          </p:cNvSpPr>
          <p:nvPr/>
        </p:nvSpPr>
        <p:spPr bwMode="auto">
          <a:xfrm flipV="1">
            <a:off x="83351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30" name="Rectangle 338"/>
          <p:cNvSpPr>
            <a:spLocks noChangeArrowheads="1"/>
          </p:cNvSpPr>
          <p:nvPr/>
        </p:nvSpPr>
        <p:spPr bwMode="auto">
          <a:xfrm flipV="1">
            <a:off x="8576411" y="42769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31" name="Rectangle 339"/>
          <p:cNvSpPr>
            <a:spLocks noChangeArrowheads="1"/>
          </p:cNvSpPr>
          <p:nvPr/>
        </p:nvSpPr>
        <p:spPr bwMode="auto">
          <a:xfrm flipV="1">
            <a:off x="10961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2" name="Rectangle 340"/>
          <p:cNvSpPr>
            <a:spLocks noChangeArrowheads="1"/>
          </p:cNvSpPr>
          <p:nvPr/>
        </p:nvSpPr>
        <p:spPr bwMode="auto">
          <a:xfrm flipV="1">
            <a:off x="1337411" y="461034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133" name="Rectangle 341"/>
          <p:cNvSpPr>
            <a:spLocks noChangeArrowheads="1"/>
          </p:cNvSpPr>
          <p:nvPr/>
        </p:nvSpPr>
        <p:spPr bwMode="auto">
          <a:xfrm flipV="1">
            <a:off x="15787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4" name="Rectangle 342"/>
          <p:cNvSpPr>
            <a:spLocks noChangeArrowheads="1"/>
          </p:cNvSpPr>
          <p:nvPr/>
        </p:nvSpPr>
        <p:spPr bwMode="auto">
          <a:xfrm flipV="1">
            <a:off x="18200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5" name="Rectangle 343"/>
          <p:cNvSpPr>
            <a:spLocks noChangeArrowheads="1"/>
          </p:cNvSpPr>
          <p:nvPr/>
        </p:nvSpPr>
        <p:spPr bwMode="auto">
          <a:xfrm flipV="1">
            <a:off x="20613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6" name="Rectangle 344"/>
          <p:cNvSpPr>
            <a:spLocks noChangeArrowheads="1"/>
          </p:cNvSpPr>
          <p:nvPr/>
        </p:nvSpPr>
        <p:spPr bwMode="auto">
          <a:xfrm flipV="1">
            <a:off x="23026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7" name="Rectangle 345"/>
          <p:cNvSpPr>
            <a:spLocks noChangeArrowheads="1"/>
          </p:cNvSpPr>
          <p:nvPr/>
        </p:nvSpPr>
        <p:spPr bwMode="auto">
          <a:xfrm flipV="1">
            <a:off x="25439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8" name="Rectangle 346"/>
          <p:cNvSpPr>
            <a:spLocks noChangeArrowheads="1"/>
          </p:cNvSpPr>
          <p:nvPr/>
        </p:nvSpPr>
        <p:spPr bwMode="auto">
          <a:xfrm flipV="1">
            <a:off x="27852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39" name="Rectangle 347"/>
          <p:cNvSpPr>
            <a:spLocks noChangeArrowheads="1"/>
          </p:cNvSpPr>
          <p:nvPr/>
        </p:nvSpPr>
        <p:spPr bwMode="auto">
          <a:xfrm flipV="1">
            <a:off x="30265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0" name="Rectangle 348"/>
          <p:cNvSpPr>
            <a:spLocks noChangeArrowheads="1"/>
          </p:cNvSpPr>
          <p:nvPr/>
        </p:nvSpPr>
        <p:spPr bwMode="auto">
          <a:xfrm flipV="1">
            <a:off x="32678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1" name="Rectangle 349"/>
          <p:cNvSpPr>
            <a:spLocks noChangeArrowheads="1"/>
          </p:cNvSpPr>
          <p:nvPr/>
        </p:nvSpPr>
        <p:spPr bwMode="auto">
          <a:xfrm flipV="1">
            <a:off x="35091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2" name="Rectangle 350"/>
          <p:cNvSpPr>
            <a:spLocks noChangeArrowheads="1"/>
          </p:cNvSpPr>
          <p:nvPr/>
        </p:nvSpPr>
        <p:spPr bwMode="auto">
          <a:xfrm flipV="1">
            <a:off x="37504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3" name="Rectangle 351"/>
          <p:cNvSpPr>
            <a:spLocks noChangeArrowheads="1"/>
          </p:cNvSpPr>
          <p:nvPr/>
        </p:nvSpPr>
        <p:spPr bwMode="auto">
          <a:xfrm flipV="1">
            <a:off x="39917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4" name="Rectangle 352"/>
          <p:cNvSpPr>
            <a:spLocks noChangeArrowheads="1"/>
          </p:cNvSpPr>
          <p:nvPr/>
        </p:nvSpPr>
        <p:spPr bwMode="auto">
          <a:xfrm flipV="1">
            <a:off x="42330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45" name="Rectangle 353"/>
          <p:cNvSpPr>
            <a:spLocks noChangeArrowheads="1"/>
          </p:cNvSpPr>
          <p:nvPr/>
        </p:nvSpPr>
        <p:spPr bwMode="auto">
          <a:xfrm flipV="1">
            <a:off x="44743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6" name="Rectangle 354"/>
          <p:cNvSpPr>
            <a:spLocks noChangeArrowheads="1"/>
          </p:cNvSpPr>
          <p:nvPr/>
        </p:nvSpPr>
        <p:spPr bwMode="auto">
          <a:xfrm flipV="1">
            <a:off x="47156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7" name="Rectangle 355"/>
          <p:cNvSpPr>
            <a:spLocks noChangeArrowheads="1"/>
          </p:cNvSpPr>
          <p:nvPr/>
        </p:nvSpPr>
        <p:spPr bwMode="auto">
          <a:xfrm flipV="1">
            <a:off x="49569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8" name="Rectangle 356"/>
          <p:cNvSpPr>
            <a:spLocks noChangeArrowheads="1"/>
          </p:cNvSpPr>
          <p:nvPr/>
        </p:nvSpPr>
        <p:spPr bwMode="auto">
          <a:xfrm flipV="1">
            <a:off x="51982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49" name="Rectangle 357"/>
          <p:cNvSpPr>
            <a:spLocks noChangeArrowheads="1"/>
          </p:cNvSpPr>
          <p:nvPr/>
        </p:nvSpPr>
        <p:spPr bwMode="auto">
          <a:xfrm flipV="1">
            <a:off x="54395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50" name="Rectangle 358"/>
          <p:cNvSpPr>
            <a:spLocks noChangeArrowheads="1"/>
          </p:cNvSpPr>
          <p:nvPr/>
        </p:nvSpPr>
        <p:spPr bwMode="auto">
          <a:xfrm flipV="1">
            <a:off x="56808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51" name="Rectangle 359"/>
          <p:cNvSpPr>
            <a:spLocks noChangeArrowheads="1"/>
          </p:cNvSpPr>
          <p:nvPr/>
        </p:nvSpPr>
        <p:spPr bwMode="auto">
          <a:xfrm flipV="1">
            <a:off x="59221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52" name="Rectangle 360"/>
          <p:cNvSpPr>
            <a:spLocks noChangeArrowheads="1"/>
          </p:cNvSpPr>
          <p:nvPr/>
        </p:nvSpPr>
        <p:spPr bwMode="auto">
          <a:xfrm flipV="1">
            <a:off x="61634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53" name="Rectangle 361"/>
          <p:cNvSpPr>
            <a:spLocks noChangeArrowheads="1"/>
          </p:cNvSpPr>
          <p:nvPr/>
        </p:nvSpPr>
        <p:spPr bwMode="auto">
          <a:xfrm flipV="1">
            <a:off x="64047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54" name="Rectangle 362"/>
          <p:cNvSpPr>
            <a:spLocks noChangeArrowheads="1"/>
          </p:cNvSpPr>
          <p:nvPr/>
        </p:nvSpPr>
        <p:spPr bwMode="auto">
          <a:xfrm flipV="1">
            <a:off x="6646011" y="46103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55" name="Rectangle 363"/>
          <p:cNvSpPr>
            <a:spLocks noChangeArrowheads="1"/>
          </p:cNvSpPr>
          <p:nvPr/>
        </p:nvSpPr>
        <p:spPr bwMode="auto">
          <a:xfrm flipV="1">
            <a:off x="68873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56" name="Rectangle 364"/>
          <p:cNvSpPr>
            <a:spLocks noChangeArrowheads="1"/>
          </p:cNvSpPr>
          <p:nvPr/>
        </p:nvSpPr>
        <p:spPr bwMode="auto">
          <a:xfrm flipV="1">
            <a:off x="71286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57" name="Rectangle 365"/>
          <p:cNvSpPr>
            <a:spLocks noChangeArrowheads="1"/>
          </p:cNvSpPr>
          <p:nvPr/>
        </p:nvSpPr>
        <p:spPr bwMode="auto">
          <a:xfrm flipV="1">
            <a:off x="73699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58" name="Rectangle 366"/>
          <p:cNvSpPr>
            <a:spLocks noChangeArrowheads="1"/>
          </p:cNvSpPr>
          <p:nvPr/>
        </p:nvSpPr>
        <p:spPr bwMode="auto">
          <a:xfrm flipV="1">
            <a:off x="76112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59" name="Rectangle 367"/>
          <p:cNvSpPr>
            <a:spLocks noChangeArrowheads="1"/>
          </p:cNvSpPr>
          <p:nvPr/>
        </p:nvSpPr>
        <p:spPr bwMode="auto">
          <a:xfrm flipV="1">
            <a:off x="78525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0" name="Rectangle 368"/>
          <p:cNvSpPr>
            <a:spLocks noChangeArrowheads="1"/>
          </p:cNvSpPr>
          <p:nvPr/>
        </p:nvSpPr>
        <p:spPr bwMode="auto">
          <a:xfrm flipV="1">
            <a:off x="80938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1" name="Rectangle 369"/>
          <p:cNvSpPr>
            <a:spLocks noChangeArrowheads="1"/>
          </p:cNvSpPr>
          <p:nvPr/>
        </p:nvSpPr>
        <p:spPr bwMode="auto">
          <a:xfrm flipV="1">
            <a:off x="83351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2" name="Rectangle 370"/>
          <p:cNvSpPr>
            <a:spLocks noChangeArrowheads="1"/>
          </p:cNvSpPr>
          <p:nvPr/>
        </p:nvSpPr>
        <p:spPr bwMode="auto">
          <a:xfrm flipV="1">
            <a:off x="8576411" y="46103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3" name="Rectangle 371"/>
          <p:cNvSpPr>
            <a:spLocks noChangeArrowheads="1"/>
          </p:cNvSpPr>
          <p:nvPr/>
        </p:nvSpPr>
        <p:spPr bwMode="auto">
          <a:xfrm flipV="1">
            <a:off x="10961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4" name="Rectangle 372"/>
          <p:cNvSpPr>
            <a:spLocks noChangeArrowheads="1"/>
          </p:cNvSpPr>
          <p:nvPr/>
        </p:nvSpPr>
        <p:spPr bwMode="auto">
          <a:xfrm flipV="1">
            <a:off x="1337411" y="494371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165" name="Rectangle 373"/>
          <p:cNvSpPr>
            <a:spLocks noChangeArrowheads="1"/>
          </p:cNvSpPr>
          <p:nvPr/>
        </p:nvSpPr>
        <p:spPr bwMode="auto">
          <a:xfrm flipV="1">
            <a:off x="15787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6" name="Rectangle 374"/>
          <p:cNvSpPr>
            <a:spLocks noChangeArrowheads="1"/>
          </p:cNvSpPr>
          <p:nvPr/>
        </p:nvSpPr>
        <p:spPr bwMode="auto">
          <a:xfrm flipV="1">
            <a:off x="18200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7" name="Rectangle 375"/>
          <p:cNvSpPr>
            <a:spLocks noChangeArrowheads="1"/>
          </p:cNvSpPr>
          <p:nvPr/>
        </p:nvSpPr>
        <p:spPr bwMode="auto">
          <a:xfrm flipV="1">
            <a:off x="20613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8" name="Rectangle 376"/>
          <p:cNvSpPr>
            <a:spLocks noChangeArrowheads="1"/>
          </p:cNvSpPr>
          <p:nvPr/>
        </p:nvSpPr>
        <p:spPr bwMode="auto">
          <a:xfrm flipV="1">
            <a:off x="23026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69" name="Rectangle 377"/>
          <p:cNvSpPr>
            <a:spLocks noChangeArrowheads="1"/>
          </p:cNvSpPr>
          <p:nvPr/>
        </p:nvSpPr>
        <p:spPr bwMode="auto">
          <a:xfrm flipV="1">
            <a:off x="25439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0" name="Rectangle 378"/>
          <p:cNvSpPr>
            <a:spLocks noChangeArrowheads="1"/>
          </p:cNvSpPr>
          <p:nvPr/>
        </p:nvSpPr>
        <p:spPr bwMode="auto">
          <a:xfrm flipV="1">
            <a:off x="27852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1" name="Rectangle 379"/>
          <p:cNvSpPr>
            <a:spLocks noChangeArrowheads="1"/>
          </p:cNvSpPr>
          <p:nvPr/>
        </p:nvSpPr>
        <p:spPr bwMode="auto">
          <a:xfrm flipV="1">
            <a:off x="30265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2" name="Rectangle 380"/>
          <p:cNvSpPr>
            <a:spLocks noChangeArrowheads="1"/>
          </p:cNvSpPr>
          <p:nvPr/>
        </p:nvSpPr>
        <p:spPr bwMode="auto">
          <a:xfrm flipV="1">
            <a:off x="32678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3" name="Rectangle 381"/>
          <p:cNvSpPr>
            <a:spLocks noChangeArrowheads="1"/>
          </p:cNvSpPr>
          <p:nvPr/>
        </p:nvSpPr>
        <p:spPr bwMode="auto">
          <a:xfrm flipV="1">
            <a:off x="35091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4" name="Rectangle 382"/>
          <p:cNvSpPr>
            <a:spLocks noChangeArrowheads="1"/>
          </p:cNvSpPr>
          <p:nvPr/>
        </p:nvSpPr>
        <p:spPr bwMode="auto">
          <a:xfrm flipV="1">
            <a:off x="37504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5" name="Rectangle 383"/>
          <p:cNvSpPr>
            <a:spLocks noChangeArrowheads="1"/>
          </p:cNvSpPr>
          <p:nvPr/>
        </p:nvSpPr>
        <p:spPr bwMode="auto">
          <a:xfrm flipV="1">
            <a:off x="39917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76" name="Rectangle 384"/>
          <p:cNvSpPr>
            <a:spLocks noChangeArrowheads="1"/>
          </p:cNvSpPr>
          <p:nvPr/>
        </p:nvSpPr>
        <p:spPr bwMode="auto">
          <a:xfrm flipV="1">
            <a:off x="42330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77" name="Rectangle 385"/>
          <p:cNvSpPr>
            <a:spLocks noChangeArrowheads="1"/>
          </p:cNvSpPr>
          <p:nvPr/>
        </p:nvSpPr>
        <p:spPr bwMode="auto">
          <a:xfrm flipV="1">
            <a:off x="44743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78" name="Rectangle 386"/>
          <p:cNvSpPr>
            <a:spLocks noChangeArrowheads="1"/>
          </p:cNvSpPr>
          <p:nvPr/>
        </p:nvSpPr>
        <p:spPr bwMode="auto">
          <a:xfrm flipV="1">
            <a:off x="47156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79" name="Rectangle 387"/>
          <p:cNvSpPr>
            <a:spLocks noChangeArrowheads="1"/>
          </p:cNvSpPr>
          <p:nvPr/>
        </p:nvSpPr>
        <p:spPr bwMode="auto">
          <a:xfrm flipV="1">
            <a:off x="49569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0" name="Rectangle 388"/>
          <p:cNvSpPr>
            <a:spLocks noChangeArrowheads="1"/>
          </p:cNvSpPr>
          <p:nvPr/>
        </p:nvSpPr>
        <p:spPr bwMode="auto">
          <a:xfrm flipV="1">
            <a:off x="51982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1" name="Rectangle 389"/>
          <p:cNvSpPr>
            <a:spLocks noChangeArrowheads="1"/>
          </p:cNvSpPr>
          <p:nvPr/>
        </p:nvSpPr>
        <p:spPr bwMode="auto">
          <a:xfrm flipV="1">
            <a:off x="54395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2" name="Rectangle 390"/>
          <p:cNvSpPr>
            <a:spLocks noChangeArrowheads="1"/>
          </p:cNvSpPr>
          <p:nvPr/>
        </p:nvSpPr>
        <p:spPr bwMode="auto">
          <a:xfrm flipV="1">
            <a:off x="56808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3" name="Rectangle 391"/>
          <p:cNvSpPr>
            <a:spLocks noChangeArrowheads="1"/>
          </p:cNvSpPr>
          <p:nvPr/>
        </p:nvSpPr>
        <p:spPr bwMode="auto">
          <a:xfrm flipV="1">
            <a:off x="59221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4" name="Rectangle 392"/>
          <p:cNvSpPr>
            <a:spLocks noChangeArrowheads="1"/>
          </p:cNvSpPr>
          <p:nvPr/>
        </p:nvSpPr>
        <p:spPr bwMode="auto">
          <a:xfrm flipV="1">
            <a:off x="61634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5" name="Rectangle 393"/>
          <p:cNvSpPr>
            <a:spLocks noChangeArrowheads="1"/>
          </p:cNvSpPr>
          <p:nvPr/>
        </p:nvSpPr>
        <p:spPr bwMode="auto">
          <a:xfrm flipV="1">
            <a:off x="64047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86" name="Rectangle 394"/>
          <p:cNvSpPr>
            <a:spLocks noChangeArrowheads="1"/>
          </p:cNvSpPr>
          <p:nvPr/>
        </p:nvSpPr>
        <p:spPr bwMode="auto">
          <a:xfrm flipV="1">
            <a:off x="6646011" y="494371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87" name="Rectangle 395"/>
          <p:cNvSpPr>
            <a:spLocks noChangeArrowheads="1"/>
          </p:cNvSpPr>
          <p:nvPr/>
        </p:nvSpPr>
        <p:spPr bwMode="auto">
          <a:xfrm flipV="1">
            <a:off x="68873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88" name="Rectangle 396"/>
          <p:cNvSpPr>
            <a:spLocks noChangeArrowheads="1"/>
          </p:cNvSpPr>
          <p:nvPr/>
        </p:nvSpPr>
        <p:spPr bwMode="auto">
          <a:xfrm flipV="1">
            <a:off x="71286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89" name="Rectangle 397"/>
          <p:cNvSpPr>
            <a:spLocks noChangeArrowheads="1"/>
          </p:cNvSpPr>
          <p:nvPr/>
        </p:nvSpPr>
        <p:spPr bwMode="auto">
          <a:xfrm flipV="1">
            <a:off x="73699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90" name="Rectangle 398"/>
          <p:cNvSpPr>
            <a:spLocks noChangeArrowheads="1"/>
          </p:cNvSpPr>
          <p:nvPr/>
        </p:nvSpPr>
        <p:spPr bwMode="auto">
          <a:xfrm flipV="1">
            <a:off x="76112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91" name="Rectangle 399"/>
          <p:cNvSpPr>
            <a:spLocks noChangeArrowheads="1"/>
          </p:cNvSpPr>
          <p:nvPr/>
        </p:nvSpPr>
        <p:spPr bwMode="auto">
          <a:xfrm flipV="1">
            <a:off x="78525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92" name="Rectangle 400"/>
          <p:cNvSpPr>
            <a:spLocks noChangeArrowheads="1"/>
          </p:cNvSpPr>
          <p:nvPr/>
        </p:nvSpPr>
        <p:spPr bwMode="auto">
          <a:xfrm flipV="1">
            <a:off x="80938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93" name="Rectangle 401"/>
          <p:cNvSpPr>
            <a:spLocks noChangeArrowheads="1"/>
          </p:cNvSpPr>
          <p:nvPr/>
        </p:nvSpPr>
        <p:spPr bwMode="auto">
          <a:xfrm flipV="1">
            <a:off x="83351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94" name="Rectangle 402"/>
          <p:cNvSpPr>
            <a:spLocks noChangeArrowheads="1"/>
          </p:cNvSpPr>
          <p:nvPr/>
        </p:nvSpPr>
        <p:spPr bwMode="auto">
          <a:xfrm flipV="1">
            <a:off x="8576411" y="494371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195" name="Rectangle 403"/>
          <p:cNvSpPr>
            <a:spLocks noChangeArrowheads="1"/>
          </p:cNvSpPr>
          <p:nvPr/>
        </p:nvSpPr>
        <p:spPr bwMode="auto">
          <a:xfrm flipV="1">
            <a:off x="10961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96" name="Rectangle 404"/>
          <p:cNvSpPr>
            <a:spLocks noChangeArrowheads="1"/>
          </p:cNvSpPr>
          <p:nvPr/>
        </p:nvSpPr>
        <p:spPr bwMode="auto">
          <a:xfrm flipV="1">
            <a:off x="13374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97" name="Rectangle 405"/>
          <p:cNvSpPr>
            <a:spLocks noChangeArrowheads="1"/>
          </p:cNvSpPr>
          <p:nvPr/>
        </p:nvSpPr>
        <p:spPr bwMode="auto">
          <a:xfrm flipV="1">
            <a:off x="15787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98" name="Rectangle 406"/>
          <p:cNvSpPr>
            <a:spLocks noChangeArrowheads="1"/>
          </p:cNvSpPr>
          <p:nvPr/>
        </p:nvSpPr>
        <p:spPr bwMode="auto">
          <a:xfrm flipV="1">
            <a:off x="18200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199" name="Rectangle 407"/>
          <p:cNvSpPr>
            <a:spLocks noChangeArrowheads="1"/>
          </p:cNvSpPr>
          <p:nvPr/>
        </p:nvSpPr>
        <p:spPr bwMode="auto">
          <a:xfrm flipV="1">
            <a:off x="20613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0" name="Rectangle 408"/>
          <p:cNvSpPr>
            <a:spLocks noChangeArrowheads="1"/>
          </p:cNvSpPr>
          <p:nvPr/>
        </p:nvSpPr>
        <p:spPr bwMode="auto">
          <a:xfrm flipV="1">
            <a:off x="23026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1" name="Rectangle 409"/>
          <p:cNvSpPr>
            <a:spLocks noChangeArrowheads="1"/>
          </p:cNvSpPr>
          <p:nvPr/>
        </p:nvSpPr>
        <p:spPr bwMode="auto">
          <a:xfrm flipV="1">
            <a:off x="25439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2" name="Rectangle 410"/>
          <p:cNvSpPr>
            <a:spLocks noChangeArrowheads="1"/>
          </p:cNvSpPr>
          <p:nvPr/>
        </p:nvSpPr>
        <p:spPr bwMode="auto">
          <a:xfrm flipV="1">
            <a:off x="27852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3" name="Rectangle 411"/>
          <p:cNvSpPr>
            <a:spLocks noChangeArrowheads="1"/>
          </p:cNvSpPr>
          <p:nvPr/>
        </p:nvSpPr>
        <p:spPr bwMode="auto">
          <a:xfrm flipV="1">
            <a:off x="30265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4" name="Rectangle 412"/>
          <p:cNvSpPr>
            <a:spLocks noChangeArrowheads="1"/>
          </p:cNvSpPr>
          <p:nvPr/>
        </p:nvSpPr>
        <p:spPr bwMode="auto">
          <a:xfrm flipV="1">
            <a:off x="32678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5" name="Rectangle 413"/>
          <p:cNvSpPr>
            <a:spLocks noChangeArrowheads="1"/>
          </p:cNvSpPr>
          <p:nvPr/>
        </p:nvSpPr>
        <p:spPr bwMode="auto">
          <a:xfrm flipV="1">
            <a:off x="3509111" y="527709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dirty="0">
                <a:solidFill>
                  <a:srgbClr val="FFFFFF"/>
                </a:solidFill>
              </a:rPr>
              <a:t>1</a:t>
            </a:r>
          </a:p>
        </p:txBody>
      </p:sp>
      <p:sp>
        <p:nvSpPr>
          <p:cNvPr id="34206" name="Rectangle 414"/>
          <p:cNvSpPr>
            <a:spLocks noChangeArrowheads="1"/>
          </p:cNvSpPr>
          <p:nvPr/>
        </p:nvSpPr>
        <p:spPr bwMode="auto">
          <a:xfrm flipV="1">
            <a:off x="37504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7" name="Rectangle 415"/>
          <p:cNvSpPr>
            <a:spLocks noChangeArrowheads="1"/>
          </p:cNvSpPr>
          <p:nvPr/>
        </p:nvSpPr>
        <p:spPr bwMode="auto">
          <a:xfrm flipV="1">
            <a:off x="39917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08" name="Rectangle 416"/>
          <p:cNvSpPr>
            <a:spLocks noChangeArrowheads="1"/>
          </p:cNvSpPr>
          <p:nvPr/>
        </p:nvSpPr>
        <p:spPr bwMode="auto">
          <a:xfrm flipV="1">
            <a:off x="42330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09" name="Rectangle 417"/>
          <p:cNvSpPr>
            <a:spLocks noChangeArrowheads="1"/>
          </p:cNvSpPr>
          <p:nvPr/>
        </p:nvSpPr>
        <p:spPr bwMode="auto">
          <a:xfrm flipV="1">
            <a:off x="44743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10" name="Rectangle 418"/>
          <p:cNvSpPr>
            <a:spLocks noChangeArrowheads="1"/>
          </p:cNvSpPr>
          <p:nvPr/>
        </p:nvSpPr>
        <p:spPr bwMode="auto">
          <a:xfrm flipV="1">
            <a:off x="47156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11" name="Rectangle 419"/>
          <p:cNvSpPr>
            <a:spLocks noChangeArrowheads="1"/>
          </p:cNvSpPr>
          <p:nvPr/>
        </p:nvSpPr>
        <p:spPr bwMode="auto">
          <a:xfrm flipV="1">
            <a:off x="49569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12" name="Rectangle 420"/>
          <p:cNvSpPr>
            <a:spLocks noChangeArrowheads="1"/>
          </p:cNvSpPr>
          <p:nvPr/>
        </p:nvSpPr>
        <p:spPr bwMode="auto">
          <a:xfrm flipV="1">
            <a:off x="51982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13" name="Rectangle 421"/>
          <p:cNvSpPr>
            <a:spLocks noChangeArrowheads="1"/>
          </p:cNvSpPr>
          <p:nvPr/>
        </p:nvSpPr>
        <p:spPr bwMode="auto">
          <a:xfrm flipV="1">
            <a:off x="54395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14" name="Rectangle 422"/>
          <p:cNvSpPr>
            <a:spLocks noChangeArrowheads="1"/>
          </p:cNvSpPr>
          <p:nvPr/>
        </p:nvSpPr>
        <p:spPr bwMode="auto">
          <a:xfrm flipV="1">
            <a:off x="56808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15" name="Rectangle 423"/>
          <p:cNvSpPr>
            <a:spLocks noChangeArrowheads="1"/>
          </p:cNvSpPr>
          <p:nvPr/>
        </p:nvSpPr>
        <p:spPr bwMode="auto">
          <a:xfrm flipV="1">
            <a:off x="59221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16" name="Rectangle 424"/>
          <p:cNvSpPr>
            <a:spLocks noChangeArrowheads="1"/>
          </p:cNvSpPr>
          <p:nvPr/>
        </p:nvSpPr>
        <p:spPr bwMode="auto">
          <a:xfrm flipV="1">
            <a:off x="61634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17" name="Rectangle 425"/>
          <p:cNvSpPr>
            <a:spLocks noChangeArrowheads="1"/>
          </p:cNvSpPr>
          <p:nvPr/>
        </p:nvSpPr>
        <p:spPr bwMode="auto">
          <a:xfrm flipV="1">
            <a:off x="6404711" y="527709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218" name="Rectangle 426"/>
          <p:cNvSpPr>
            <a:spLocks noChangeArrowheads="1"/>
          </p:cNvSpPr>
          <p:nvPr/>
        </p:nvSpPr>
        <p:spPr bwMode="auto">
          <a:xfrm flipV="1">
            <a:off x="6646011" y="527709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19" name="Rectangle 427"/>
          <p:cNvSpPr>
            <a:spLocks noChangeArrowheads="1"/>
          </p:cNvSpPr>
          <p:nvPr/>
        </p:nvSpPr>
        <p:spPr bwMode="auto">
          <a:xfrm flipV="1">
            <a:off x="68873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0" name="Rectangle 428"/>
          <p:cNvSpPr>
            <a:spLocks noChangeArrowheads="1"/>
          </p:cNvSpPr>
          <p:nvPr/>
        </p:nvSpPr>
        <p:spPr bwMode="auto">
          <a:xfrm flipV="1">
            <a:off x="71286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1" name="Rectangle 429"/>
          <p:cNvSpPr>
            <a:spLocks noChangeArrowheads="1"/>
          </p:cNvSpPr>
          <p:nvPr/>
        </p:nvSpPr>
        <p:spPr bwMode="auto">
          <a:xfrm flipV="1">
            <a:off x="73699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2" name="Rectangle 430"/>
          <p:cNvSpPr>
            <a:spLocks noChangeArrowheads="1"/>
          </p:cNvSpPr>
          <p:nvPr/>
        </p:nvSpPr>
        <p:spPr bwMode="auto">
          <a:xfrm flipV="1">
            <a:off x="76112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3" name="Rectangle 431"/>
          <p:cNvSpPr>
            <a:spLocks noChangeArrowheads="1"/>
          </p:cNvSpPr>
          <p:nvPr/>
        </p:nvSpPr>
        <p:spPr bwMode="auto">
          <a:xfrm flipV="1">
            <a:off x="78525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4" name="Rectangle 432"/>
          <p:cNvSpPr>
            <a:spLocks noChangeArrowheads="1"/>
          </p:cNvSpPr>
          <p:nvPr/>
        </p:nvSpPr>
        <p:spPr bwMode="auto">
          <a:xfrm flipV="1">
            <a:off x="80938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5" name="Rectangle 433"/>
          <p:cNvSpPr>
            <a:spLocks noChangeArrowheads="1"/>
          </p:cNvSpPr>
          <p:nvPr/>
        </p:nvSpPr>
        <p:spPr bwMode="auto">
          <a:xfrm flipV="1">
            <a:off x="8335111" y="527709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6" name="Rectangle 434"/>
          <p:cNvSpPr>
            <a:spLocks noChangeArrowheads="1"/>
          </p:cNvSpPr>
          <p:nvPr/>
        </p:nvSpPr>
        <p:spPr bwMode="auto">
          <a:xfrm flipV="1">
            <a:off x="8576411" y="527709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227" name="Rectangle 435"/>
          <p:cNvSpPr>
            <a:spLocks noChangeArrowheads="1"/>
          </p:cNvSpPr>
          <p:nvPr/>
        </p:nvSpPr>
        <p:spPr bwMode="auto">
          <a:xfrm flipV="1">
            <a:off x="10961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8" name="Rectangle 436"/>
          <p:cNvSpPr>
            <a:spLocks noChangeArrowheads="1"/>
          </p:cNvSpPr>
          <p:nvPr/>
        </p:nvSpPr>
        <p:spPr bwMode="auto">
          <a:xfrm flipV="1">
            <a:off x="13374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29" name="Rectangle 437"/>
          <p:cNvSpPr>
            <a:spLocks noChangeArrowheads="1"/>
          </p:cNvSpPr>
          <p:nvPr/>
        </p:nvSpPr>
        <p:spPr bwMode="auto">
          <a:xfrm flipV="1">
            <a:off x="15787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0" name="Rectangle 438"/>
          <p:cNvSpPr>
            <a:spLocks noChangeArrowheads="1"/>
          </p:cNvSpPr>
          <p:nvPr/>
        </p:nvSpPr>
        <p:spPr bwMode="auto">
          <a:xfrm flipV="1">
            <a:off x="18200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1" name="Rectangle 439"/>
          <p:cNvSpPr>
            <a:spLocks noChangeArrowheads="1"/>
          </p:cNvSpPr>
          <p:nvPr/>
        </p:nvSpPr>
        <p:spPr bwMode="auto">
          <a:xfrm flipV="1">
            <a:off x="20613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2" name="Rectangle 440"/>
          <p:cNvSpPr>
            <a:spLocks noChangeArrowheads="1"/>
          </p:cNvSpPr>
          <p:nvPr/>
        </p:nvSpPr>
        <p:spPr bwMode="auto">
          <a:xfrm flipV="1">
            <a:off x="23026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3" name="Rectangle 441"/>
          <p:cNvSpPr>
            <a:spLocks noChangeArrowheads="1"/>
          </p:cNvSpPr>
          <p:nvPr/>
        </p:nvSpPr>
        <p:spPr bwMode="auto">
          <a:xfrm flipV="1">
            <a:off x="25439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4" name="Rectangle 442"/>
          <p:cNvSpPr>
            <a:spLocks noChangeArrowheads="1"/>
          </p:cNvSpPr>
          <p:nvPr/>
        </p:nvSpPr>
        <p:spPr bwMode="auto">
          <a:xfrm flipV="1">
            <a:off x="27852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5" name="Rectangle 443"/>
          <p:cNvSpPr>
            <a:spLocks noChangeArrowheads="1"/>
          </p:cNvSpPr>
          <p:nvPr/>
        </p:nvSpPr>
        <p:spPr bwMode="auto">
          <a:xfrm flipV="1">
            <a:off x="30265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6" name="Rectangle 444"/>
          <p:cNvSpPr>
            <a:spLocks noChangeArrowheads="1"/>
          </p:cNvSpPr>
          <p:nvPr/>
        </p:nvSpPr>
        <p:spPr bwMode="auto">
          <a:xfrm flipV="1">
            <a:off x="32678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7" name="Rectangle 445"/>
          <p:cNvSpPr>
            <a:spLocks noChangeArrowheads="1"/>
          </p:cNvSpPr>
          <p:nvPr/>
        </p:nvSpPr>
        <p:spPr bwMode="auto">
          <a:xfrm flipV="1">
            <a:off x="35091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8" name="Rectangle 446"/>
          <p:cNvSpPr>
            <a:spLocks noChangeArrowheads="1"/>
          </p:cNvSpPr>
          <p:nvPr/>
        </p:nvSpPr>
        <p:spPr bwMode="auto">
          <a:xfrm flipV="1">
            <a:off x="37504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39" name="Rectangle 447"/>
          <p:cNvSpPr>
            <a:spLocks noChangeArrowheads="1"/>
          </p:cNvSpPr>
          <p:nvPr/>
        </p:nvSpPr>
        <p:spPr bwMode="auto">
          <a:xfrm flipV="1">
            <a:off x="39917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0" name="Rectangle 448"/>
          <p:cNvSpPr>
            <a:spLocks noChangeArrowheads="1"/>
          </p:cNvSpPr>
          <p:nvPr/>
        </p:nvSpPr>
        <p:spPr bwMode="auto">
          <a:xfrm flipV="1">
            <a:off x="4233011" y="5610466"/>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0</a:t>
            </a:r>
          </a:p>
        </p:txBody>
      </p:sp>
      <p:sp>
        <p:nvSpPr>
          <p:cNvPr id="34241" name="Rectangle 449"/>
          <p:cNvSpPr>
            <a:spLocks noChangeArrowheads="1"/>
          </p:cNvSpPr>
          <p:nvPr/>
        </p:nvSpPr>
        <p:spPr bwMode="auto">
          <a:xfrm flipV="1">
            <a:off x="44743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42" name="Rectangle 450"/>
          <p:cNvSpPr>
            <a:spLocks noChangeArrowheads="1"/>
          </p:cNvSpPr>
          <p:nvPr/>
        </p:nvSpPr>
        <p:spPr bwMode="auto">
          <a:xfrm flipV="1">
            <a:off x="47156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3" name="Rectangle 451"/>
          <p:cNvSpPr>
            <a:spLocks noChangeArrowheads="1"/>
          </p:cNvSpPr>
          <p:nvPr/>
        </p:nvSpPr>
        <p:spPr bwMode="auto">
          <a:xfrm flipV="1">
            <a:off x="49569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4" name="Rectangle 452"/>
          <p:cNvSpPr>
            <a:spLocks noChangeArrowheads="1"/>
          </p:cNvSpPr>
          <p:nvPr/>
        </p:nvSpPr>
        <p:spPr bwMode="auto">
          <a:xfrm flipV="1">
            <a:off x="51982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5" name="Rectangle 453"/>
          <p:cNvSpPr>
            <a:spLocks noChangeArrowheads="1"/>
          </p:cNvSpPr>
          <p:nvPr/>
        </p:nvSpPr>
        <p:spPr bwMode="auto">
          <a:xfrm flipV="1">
            <a:off x="54395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6" name="Rectangle 454"/>
          <p:cNvSpPr>
            <a:spLocks noChangeArrowheads="1"/>
          </p:cNvSpPr>
          <p:nvPr/>
        </p:nvSpPr>
        <p:spPr bwMode="auto">
          <a:xfrm flipV="1">
            <a:off x="56808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7" name="Rectangle 455"/>
          <p:cNvSpPr>
            <a:spLocks noChangeArrowheads="1"/>
          </p:cNvSpPr>
          <p:nvPr/>
        </p:nvSpPr>
        <p:spPr bwMode="auto">
          <a:xfrm flipV="1">
            <a:off x="59221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8" name="Rectangle 456"/>
          <p:cNvSpPr>
            <a:spLocks noChangeArrowheads="1"/>
          </p:cNvSpPr>
          <p:nvPr/>
        </p:nvSpPr>
        <p:spPr bwMode="auto">
          <a:xfrm flipV="1">
            <a:off x="61634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49" name="Rectangle 457"/>
          <p:cNvSpPr>
            <a:spLocks noChangeArrowheads="1"/>
          </p:cNvSpPr>
          <p:nvPr/>
        </p:nvSpPr>
        <p:spPr bwMode="auto">
          <a:xfrm flipV="1">
            <a:off x="64047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50" name="Rectangle 458"/>
          <p:cNvSpPr>
            <a:spLocks noChangeArrowheads="1"/>
          </p:cNvSpPr>
          <p:nvPr/>
        </p:nvSpPr>
        <p:spPr bwMode="auto">
          <a:xfrm flipV="1">
            <a:off x="6646011" y="5610466"/>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1" name="Rectangle 459"/>
          <p:cNvSpPr>
            <a:spLocks noChangeArrowheads="1"/>
          </p:cNvSpPr>
          <p:nvPr/>
        </p:nvSpPr>
        <p:spPr bwMode="auto">
          <a:xfrm flipV="1">
            <a:off x="68873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2" name="Rectangle 460"/>
          <p:cNvSpPr>
            <a:spLocks noChangeArrowheads="1"/>
          </p:cNvSpPr>
          <p:nvPr/>
        </p:nvSpPr>
        <p:spPr bwMode="auto">
          <a:xfrm flipV="1">
            <a:off x="71286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3" name="Rectangle 461"/>
          <p:cNvSpPr>
            <a:spLocks noChangeArrowheads="1"/>
          </p:cNvSpPr>
          <p:nvPr/>
        </p:nvSpPr>
        <p:spPr bwMode="auto">
          <a:xfrm flipV="1">
            <a:off x="73699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4" name="Rectangle 462"/>
          <p:cNvSpPr>
            <a:spLocks noChangeArrowheads="1"/>
          </p:cNvSpPr>
          <p:nvPr/>
        </p:nvSpPr>
        <p:spPr bwMode="auto">
          <a:xfrm flipV="1">
            <a:off x="76112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5" name="Rectangle 463"/>
          <p:cNvSpPr>
            <a:spLocks noChangeArrowheads="1"/>
          </p:cNvSpPr>
          <p:nvPr/>
        </p:nvSpPr>
        <p:spPr bwMode="auto">
          <a:xfrm flipV="1">
            <a:off x="78525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6" name="Rectangle 464"/>
          <p:cNvSpPr>
            <a:spLocks noChangeArrowheads="1"/>
          </p:cNvSpPr>
          <p:nvPr/>
        </p:nvSpPr>
        <p:spPr bwMode="auto">
          <a:xfrm flipV="1">
            <a:off x="80938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7" name="Rectangle 465"/>
          <p:cNvSpPr>
            <a:spLocks noChangeArrowheads="1"/>
          </p:cNvSpPr>
          <p:nvPr/>
        </p:nvSpPr>
        <p:spPr bwMode="auto">
          <a:xfrm flipV="1">
            <a:off x="83351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8" name="Rectangle 466"/>
          <p:cNvSpPr>
            <a:spLocks noChangeArrowheads="1"/>
          </p:cNvSpPr>
          <p:nvPr/>
        </p:nvSpPr>
        <p:spPr bwMode="auto">
          <a:xfrm flipV="1">
            <a:off x="8576411" y="5610466"/>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59" name="Rectangle 467"/>
          <p:cNvSpPr>
            <a:spLocks noChangeArrowheads="1"/>
          </p:cNvSpPr>
          <p:nvPr/>
        </p:nvSpPr>
        <p:spPr bwMode="auto">
          <a:xfrm flipV="1">
            <a:off x="10961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0" name="Rectangle 468"/>
          <p:cNvSpPr>
            <a:spLocks noChangeArrowheads="1"/>
          </p:cNvSpPr>
          <p:nvPr/>
        </p:nvSpPr>
        <p:spPr bwMode="auto">
          <a:xfrm flipV="1">
            <a:off x="13374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1" name="Rectangle 469"/>
          <p:cNvSpPr>
            <a:spLocks noChangeArrowheads="1"/>
          </p:cNvSpPr>
          <p:nvPr/>
        </p:nvSpPr>
        <p:spPr bwMode="auto">
          <a:xfrm flipV="1">
            <a:off x="15787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2" name="Rectangle 470"/>
          <p:cNvSpPr>
            <a:spLocks noChangeArrowheads="1"/>
          </p:cNvSpPr>
          <p:nvPr/>
        </p:nvSpPr>
        <p:spPr bwMode="auto">
          <a:xfrm flipV="1">
            <a:off x="18200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3" name="Rectangle 471"/>
          <p:cNvSpPr>
            <a:spLocks noChangeArrowheads="1"/>
          </p:cNvSpPr>
          <p:nvPr/>
        </p:nvSpPr>
        <p:spPr bwMode="auto">
          <a:xfrm flipV="1">
            <a:off x="20613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4" name="Rectangle 472"/>
          <p:cNvSpPr>
            <a:spLocks noChangeArrowheads="1"/>
          </p:cNvSpPr>
          <p:nvPr/>
        </p:nvSpPr>
        <p:spPr bwMode="auto">
          <a:xfrm flipV="1">
            <a:off x="23026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5" name="Rectangle 473"/>
          <p:cNvSpPr>
            <a:spLocks noChangeArrowheads="1"/>
          </p:cNvSpPr>
          <p:nvPr/>
        </p:nvSpPr>
        <p:spPr bwMode="auto">
          <a:xfrm flipV="1">
            <a:off x="25439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6" name="Rectangle 474"/>
          <p:cNvSpPr>
            <a:spLocks noChangeArrowheads="1"/>
          </p:cNvSpPr>
          <p:nvPr/>
        </p:nvSpPr>
        <p:spPr bwMode="auto">
          <a:xfrm flipV="1">
            <a:off x="27852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7" name="Rectangle 475"/>
          <p:cNvSpPr>
            <a:spLocks noChangeArrowheads="1"/>
          </p:cNvSpPr>
          <p:nvPr/>
        </p:nvSpPr>
        <p:spPr bwMode="auto">
          <a:xfrm flipV="1">
            <a:off x="30265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8" name="Rectangle 476"/>
          <p:cNvSpPr>
            <a:spLocks noChangeArrowheads="1"/>
          </p:cNvSpPr>
          <p:nvPr/>
        </p:nvSpPr>
        <p:spPr bwMode="auto">
          <a:xfrm flipV="1">
            <a:off x="32678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69" name="Rectangle 477"/>
          <p:cNvSpPr>
            <a:spLocks noChangeArrowheads="1"/>
          </p:cNvSpPr>
          <p:nvPr/>
        </p:nvSpPr>
        <p:spPr bwMode="auto">
          <a:xfrm flipV="1">
            <a:off x="35091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0" name="Rectangle 478"/>
          <p:cNvSpPr>
            <a:spLocks noChangeArrowheads="1"/>
          </p:cNvSpPr>
          <p:nvPr/>
        </p:nvSpPr>
        <p:spPr bwMode="auto">
          <a:xfrm flipV="1">
            <a:off x="37504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1" name="Rectangle 479"/>
          <p:cNvSpPr>
            <a:spLocks noChangeArrowheads="1"/>
          </p:cNvSpPr>
          <p:nvPr/>
        </p:nvSpPr>
        <p:spPr bwMode="auto">
          <a:xfrm flipV="1">
            <a:off x="39917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2" name="Rectangle 480"/>
          <p:cNvSpPr>
            <a:spLocks noChangeArrowheads="1"/>
          </p:cNvSpPr>
          <p:nvPr/>
        </p:nvSpPr>
        <p:spPr bwMode="auto">
          <a:xfrm flipV="1">
            <a:off x="42330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3" name="Rectangle 481"/>
          <p:cNvSpPr>
            <a:spLocks noChangeArrowheads="1"/>
          </p:cNvSpPr>
          <p:nvPr/>
        </p:nvSpPr>
        <p:spPr bwMode="auto">
          <a:xfrm flipV="1">
            <a:off x="44743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74" name="Rectangle 482"/>
          <p:cNvSpPr>
            <a:spLocks noChangeArrowheads="1"/>
          </p:cNvSpPr>
          <p:nvPr/>
        </p:nvSpPr>
        <p:spPr bwMode="auto">
          <a:xfrm flipV="1">
            <a:off x="47156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5" name="Rectangle 483"/>
          <p:cNvSpPr>
            <a:spLocks noChangeArrowheads="1"/>
          </p:cNvSpPr>
          <p:nvPr/>
        </p:nvSpPr>
        <p:spPr bwMode="auto">
          <a:xfrm flipV="1">
            <a:off x="49569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6" name="Rectangle 484"/>
          <p:cNvSpPr>
            <a:spLocks noChangeArrowheads="1"/>
          </p:cNvSpPr>
          <p:nvPr/>
        </p:nvSpPr>
        <p:spPr bwMode="auto">
          <a:xfrm flipV="1">
            <a:off x="5198211" y="5943841"/>
            <a:ext cx="220663" cy="215900"/>
          </a:xfrm>
          <a:prstGeom prst="rect">
            <a:avLst/>
          </a:prstGeom>
          <a:solidFill>
            <a:srgbClr val="FF0000"/>
          </a:solidFill>
          <a:ln w="12700">
            <a:solidFill>
              <a:schemeClr val="tx1"/>
            </a:solidFill>
            <a:miter lim="800000"/>
            <a:headEnd/>
            <a:tailEnd/>
          </a:ln>
          <a:effectLst/>
        </p:spPr>
        <p:txBody>
          <a:bodyPr rot="10800000" wrap="none" anchor="ctr">
            <a:prstTxWarp prst="textNoShape">
              <a:avLst/>
            </a:prstTxWarp>
          </a:bodyPr>
          <a:lstStyle/>
          <a:p>
            <a:pPr algn="ctr"/>
            <a:r>
              <a:rPr lang="en-GB" sz="1000" b="1">
                <a:solidFill>
                  <a:srgbClr val="FFFFFF"/>
                </a:solidFill>
              </a:rPr>
              <a:t>1</a:t>
            </a:r>
          </a:p>
        </p:txBody>
      </p:sp>
      <p:sp>
        <p:nvSpPr>
          <p:cNvPr id="34277" name="Rectangle 485"/>
          <p:cNvSpPr>
            <a:spLocks noChangeArrowheads="1"/>
          </p:cNvSpPr>
          <p:nvPr/>
        </p:nvSpPr>
        <p:spPr bwMode="auto">
          <a:xfrm flipV="1">
            <a:off x="54395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8" name="Rectangle 486"/>
          <p:cNvSpPr>
            <a:spLocks noChangeArrowheads="1"/>
          </p:cNvSpPr>
          <p:nvPr/>
        </p:nvSpPr>
        <p:spPr bwMode="auto">
          <a:xfrm flipV="1">
            <a:off x="56808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79" name="Rectangle 487"/>
          <p:cNvSpPr>
            <a:spLocks noChangeArrowheads="1"/>
          </p:cNvSpPr>
          <p:nvPr/>
        </p:nvSpPr>
        <p:spPr bwMode="auto">
          <a:xfrm flipV="1">
            <a:off x="59221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80" name="Rectangle 488"/>
          <p:cNvSpPr>
            <a:spLocks noChangeArrowheads="1"/>
          </p:cNvSpPr>
          <p:nvPr/>
        </p:nvSpPr>
        <p:spPr bwMode="auto">
          <a:xfrm flipV="1">
            <a:off x="61634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1</a:t>
            </a:r>
          </a:p>
        </p:txBody>
      </p:sp>
      <p:sp>
        <p:nvSpPr>
          <p:cNvPr id="34281" name="Rectangle 489"/>
          <p:cNvSpPr>
            <a:spLocks noChangeArrowheads="1"/>
          </p:cNvSpPr>
          <p:nvPr/>
        </p:nvSpPr>
        <p:spPr bwMode="auto">
          <a:xfrm flipV="1">
            <a:off x="64047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2" name="Rectangle 490"/>
          <p:cNvSpPr>
            <a:spLocks noChangeArrowheads="1"/>
          </p:cNvSpPr>
          <p:nvPr/>
        </p:nvSpPr>
        <p:spPr bwMode="auto">
          <a:xfrm flipV="1">
            <a:off x="6646011" y="5943841"/>
            <a:ext cx="220663" cy="215900"/>
          </a:xfrm>
          <a:prstGeom prst="rect">
            <a:avLst/>
          </a:prstGeom>
          <a:solidFill>
            <a:srgbClr val="FFFFFF"/>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3" name="Rectangle 491"/>
          <p:cNvSpPr>
            <a:spLocks noChangeArrowheads="1"/>
          </p:cNvSpPr>
          <p:nvPr/>
        </p:nvSpPr>
        <p:spPr bwMode="auto">
          <a:xfrm flipV="1">
            <a:off x="68873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4" name="Rectangle 492"/>
          <p:cNvSpPr>
            <a:spLocks noChangeArrowheads="1"/>
          </p:cNvSpPr>
          <p:nvPr/>
        </p:nvSpPr>
        <p:spPr bwMode="auto">
          <a:xfrm flipV="1">
            <a:off x="71286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5" name="Rectangle 493"/>
          <p:cNvSpPr>
            <a:spLocks noChangeArrowheads="1"/>
          </p:cNvSpPr>
          <p:nvPr/>
        </p:nvSpPr>
        <p:spPr bwMode="auto">
          <a:xfrm flipV="1">
            <a:off x="73699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6" name="Rectangle 494"/>
          <p:cNvSpPr>
            <a:spLocks noChangeArrowheads="1"/>
          </p:cNvSpPr>
          <p:nvPr/>
        </p:nvSpPr>
        <p:spPr bwMode="auto">
          <a:xfrm flipV="1">
            <a:off x="76112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7" name="Rectangle 495"/>
          <p:cNvSpPr>
            <a:spLocks noChangeArrowheads="1"/>
          </p:cNvSpPr>
          <p:nvPr/>
        </p:nvSpPr>
        <p:spPr bwMode="auto">
          <a:xfrm flipV="1">
            <a:off x="78525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8" name="Rectangle 496"/>
          <p:cNvSpPr>
            <a:spLocks noChangeArrowheads="1"/>
          </p:cNvSpPr>
          <p:nvPr/>
        </p:nvSpPr>
        <p:spPr bwMode="auto">
          <a:xfrm flipV="1">
            <a:off x="80938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89" name="Rectangle 497"/>
          <p:cNvSpPr>
            <a:spLocks noChangeArrowheads="1"/>
          </p:cNvSpPr>
          <p:nvPr/>
        </p:nvSpPr>
        <p:spPr bwMode="auto">
          <a:xfrm flipV="1">
            <a:off x="83351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90" name="Rectangle 498"/>
          <p:cNvSpPr>
            <a:spLocks noChangeArrowheads="1"/>
          </p:cNvSpPr>
          <p:nvPr/>
        </p:nvSpPr>
        <p:spPr bwMode="auto">
          <a:xfrm flipV="1">
            <a:off x="8576411" y="5943841"/>
            <a:ext cx="220663" cy="215900"/>
          </a:xfrm>
          <a:prstGeom prst="rect">
            <a:avLst/>
          </a:prstGeom>
          <a:solidFill>
            <a:srgbClr val="FFFFFF">
              <a:alpha val="74001"/>
            </a:srgbClr>
          </a:solidFill>
          <a:ln w="12700">
            <a:solidFill>
              <a:schemeClr val="tx1"/>
            </a:solidFill>
            <a:miter lim="800000"/>
            <a:headEnd/>
            <a:tailEnd/>
          </a:ln>
          <a:effectLst/>
        </p:spPr>
        <p:txBody>
          <a:bodyPr rot="10800000" wrap="none" anchor="ctr">
            <a:prstTxWarp prst="textNoShape">
              <a:avLst/>
            </a:prstTxWarp>
          </a:bodyPr>
          <a:lstStyle/>
          <a:p>
            <a:pPr algn="ctr"/>
            <a:r>
              <a:rPr lang="en-GB" sz="1000" b="1"/>
              <a:t>0</a:t>
            </a:r>
          </a:p>
        </p:txBody>
      </p:sp>
      <p:sp>
        <p:nvSpPr>
          <p:cNvPr id="34291" name="Line 499"/>
          <p:cNvSpPr>
            <a:spLocks noChangeShapeType="1"/>
          </p:cNvSpPr>
          <p:nvPr/>
        </p:nvSpPr>
        <p:spPr bwMode="auto">
          <a:xfrm rot="16200000">
            <a:off x="1002448" y="4634154"/>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292" name="Line 500"/>
          <p:cNvSpPr>
            <a:spLocks noChangeShapeType="1"/>
          </p:cNvSpPr>
          <p:nvPr/>
        </p:nvSpPr>
        <p:spPr bwMode="auto">
          <a:xfrm rot="16200000">
            <a:off x="1002448" y="4969116"/>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293" name="Line 501"/>
          <p:cNvSpPr>
            <a:spLocks noChangeShapeType="1"/>
          </p:cNvSpPr>
          <p:nvPr/>
        </p:nvSpPr>
        <p:spPr bwMode="auto">
          <a:xfrm rot="16200000">
            <a:off x="1002448" y="5304079"/>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294" name="Line 502"/>
          <p:cNvSpPr>
            <a:spLocks noChangeShapeType="1"/>
          </p:cNvSpPr>
          <p:nvPr/>
        </p:nvSpPr>
        <p:spPr bwMode="auto">
          <a:xfrm rot="16200000">
            <a:off x="1002448" y="5639041"/>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295" name="Line 503"/>
          <p:cNvSpPr>
            <a:spLocks noChangeShapeType="1"/>
          </p:cNvSpPr>
          <p:nvPr/>
        </p:nvSpPr>
        <p:spPr bwMode="auto">
          <a:xfrm rot="16200000">
            <a:off x="1002448" y="5969241"/>
            <a:ext cx="0" cy="165100"/>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4296" name="Text Box 504"/>
          <p:cNvSpPr txBox="1">
            <a:spLocks noChangeArrowheads="1"/>
          </p:cNvSpPr>
          <p:nvPr/>
        </p:nvSpPr>
        <p:spPr bwMode="auto">
          <a:xfrm>
            <a:off x="991336" y="3708641"/>
            <a:ext cx="2719388" cy="366713"/>
          </a:xfrm>
          <a:prstGeom prst="rect">
            <a:avLst/>
          </a:prstGeom>
          <a:noFill/>
          <a:ln w="12700">
            <a:noFill/>
            <a:miter lim="800000"/>
            <a:headEnd/>
            <a:tailEnd/>
          </a:ln>
          <a:effectLst/>
        </p:spPr>
        <p:txBody>
          <a:bodyPr>
            <a:prstTxWarp prst="textNoShape">
              <a:avLst/>
            </a:prstTxWarp>
            <a:spAutoFit/>
          </a:bodyPr>
          <a:lstStyle/>
          <a:p>
            <a:r>
              <a:rPr lang="en-US" dirty="0" smtClean="0"/>
              <a:t>Low power fill</a:t>
            </a:r>
            <a:endParaRPr lang="en-US" sz="2000" dirty="0"/>
          </a:p>
        </p:txBody>
      </p:sp>
      <p:sp>
        <p:nvSpPr>
          <p:cNvPr id="34313" name="AutoShape 521"/>
          <p:cNvSpPr>
            <a:spLocks/>
          </p:cNvSpPr>
          <p:nvPr/>
        </p:nvSpPr>
        <p:spPr bwMode="auto">
          <a:xfrm rot="-5400000">
            <a:off x="2600266" y="1658385"/>
            <a:ext cx="119063" cy="3101975"/>
          </a:xfrm>
          <a:prstGeom prst="leftBrace">
            <a:avLst>
              <a:gd name="adj1" fmla="val 49332"/>
              <a:gd name="adj2" fmla="val 50000"/>
            </a:avLst>
          </a:prstGeom>
          <a:noFill/>
          <a:ln w="19050">
            <a:solidFill>
              <a:srgbClr val="000000"/>
            </a:solidFill>
            <a:round/>
            <a:headEnd/>
            <a:tailEnd/>
          </a:ln>
          <a:effectLst/>
        </p:spPr>
        <p:txBody>
          <a:bodyPr vert="eaVert" wrap="none" anchor="ctr">
            <a:prstTxWarp prst="textNoShape">
              <a:avLst/>
            </a:prstTxWarp>
          </a:bodyPr>
          <a:lstStyle/>
          <a:p>
            <a:pPr algn="ctr"/>
            <a:endParaRPr lang="en-US">
              <a:solidFill>
                <a:schemeClr val="bg1"/>
              </a:solidFill>
            </a:endParaRPr>
          </a:p>
        </p:txBody>
      </p:sp>
      <p:sp>
        <p:nvSpPr>
          <p:cNvPr id="34314" name="Text Box 522"/>
          <p:cNvSpPr txBox="1">
            <a:spLocks noChangeArrowheads="1"/>
          </p:cNvSpPr>
          <p:nvPr/>
        </p:nvSpPr>
        <p:spPr bwMode="auto">
          <a:xfrm>
            <a:off x="2502635" y="3184766"/>
            <a:ext cx="403225" cy="396875"/>
          </a:xfrm>
          <a:prstGeom prst="rect">
            <a:avLst/>
          </a:prstGeom>
          <a:noFill/>
          <a:ln w="9525">
            <a:noFill/>
            <a:miter lim="800000"/>
            <a:headEnd/>
            <a:tailEnd/>
          </a:ln>
          <a:effectLst/>
        </p:spPr>
        <p:txBody>
          <a:bodyPr wrap="none">
            <a:prstTxWarp prst="textNoShape">
              <a:avLst/>
            </a:prstTxWarp>
            <a:spAutoFit/>
          </a:bodyPr>
          <a:lstStyle/>
          <a:p>
            <a:pPr algn="ctr"/>
            <a:r>
              <a:rPr lang="en-GB" sz="2000"/>
              <a:t>s</a:t>
            </a:r>
            <a:r>
              <a:rPr lang="en-GB" sz="2000" baseline="-25000"/>
              <a:t>1</a:t>
            </a:r>
          </a:p>
        </p:txBody>
      </p:sp>
      <p:sp>
        <p:nvSpPr>
          <p:cNvPr id="34315" name="AutoShape 523"/>
          <p:cNvSpPr>
            <a:spLocks/>
          </p:cNvSpPr>
          <p:nvPr/>
        </p:nvSpPr>
        <p:spPr bwMode="auto">
          <a:xfrm rot="-5400000">
            <a:off x="5364103" y="2501348"/>
            <a:ext cx="119063" cy="1416050"/>
          </a:xfrm>
          <a:prstGeom prst="leftBrace">
            <a:avLst>
              <a:gd name="adj1" fmla="val 22520"/>
              <a:gd name="adj2" fmla="val 50000"/>
            </a:avLst>
          </a:prstGeom>
          <a:noFill/>
          <a:ln w="19050">
            <a:solidFill>
              <a:srgbClr val="000000"/>
            </a:solidFill>
            <a:round/>
            <a:headEnd/>
            <a:tailEnd/>
          </a:ln>
          <a:effectLst/>
        </p:spPr>
        <p:txBody>
          <a:bodyPr vert="eaVert" wrap="none" anchor="ctr">
            <a:prstTxWarp prst="textNoShape">
              <a:avLst/>
            </a:prstTxWarp>
          </a:bodyPr>
          <a:lstStyle/>
          <a:p>
            <a:pPr algn="ctr"/>
            <a:endParaRPr lang="en-US">
              <a:solidFill>
                <a:schemeClr val="bg1"/>
              </a:solidFill>
            </a:endParaRPr>
          </a:p>
        </p:txBody>
      </p:sp>
      <p:sp>
        <p:nvSpPr>
          <p:cNvPr id="34316" name="Text Box 524"/>
          <p:cNvSpPr txBox="1">
            <a:spLocks noChangeArrowheads="1"/>
          </p:cNvSpPr>
          <p:nvPr/>
        </p:nvSpPr>
        <p:spPr bwMode="auto">
          <a:xfrm>
            <a:off x="5266473" y="3184766"/>
            <a:ext cx="403225" cy="396875"/>
          </a:xfrm>
          <a:prstGeom prst="rect">
            <a:avLst/>
          </a:prstGeom>
          <a:noFill/>
          <a:ln w="9525">
            <a:noFill/>
            <a:miter lim="800000"/>
            <a:headEnd/>
            <a:tailEnd/>
          </a:ln>
          <a:effectLst/>
        </p:spPr>
        <p:txBody>
          <a:bodyPr wrap="none">
            <a:prstTxWarp prst="textNoShape">
              <a:avLst/>
            </a:prstTxWarp>
            <a:spAutoFit/>
          </a:bodyPr>
          <a:lstStyle/>
          <a:p>
            <a:pPr algn="ctr"/>
            <a:r>
              <a:rPr lang="en-GB" sz="2000"/>
              <a:t>s</a:t>
            </a:r>
            <a:r>
              <a:rPr lang="en-GB" sz="2000" baseline="-25000"/>
              <a:t>2</a:t>
            </a:r>
          </a:p>
        </p:txBody>
      </p:sp>
      <p:sp>
        <p:nvSpPr>
          <p:cNvPr id="34317" name="AutoShape 525"/>
          <p:cNvSpPr>
            <a:spLocks/>
          </p:cNvSpPr>
          <p:nvPr/>
        </p:nvSpPr>
        <p:spPr bwMode="auto">
          <a:xfrm rot="-5400000">
            <a:off x="7663597" y="2137017"/>
            <a:ext cx="119063" cy="2144712"/>
          </a:xfrm>
          <a:prstGeom prst="leftBrace">
            <a:avLst>
              <a:gd name="adj1" fmla="val 34108"/>
              <a:gd name="adj2" fmla="val 50000"/>
            </a:avLst>
          </a:prstGeom>
          <a:noFill/>
          <a:ln w="19050">
            <a:solidFill>
              <a:srgbClr val="000000"/>
            </a:solidFill>
            <a:round/>
            <a:headEnd/>
            <a:tailEnd/>
          </a:ln>
          <a:effectLst/>
        </p:spPr>
        <p:txBody>
          <a:bodyPr vert="eaVert" wrap="none" anchor="ctr">
            <a:prstTxWarp prst="textNoShape">
              <a:avLst/>
            </a:prstTxWarp>
          </a:bodyPr>
          <a:lstStyle/>
          <a:p>
            <a:pPr algn="ctr"/>
            <a:endParaRPr lang="en-US">
              <a:solidFill>
                <a:schemeClr val="bg1"/>
              </a:solidFill>
            </a:endParaRPr>
          </a:p>
        </p:txBody>
      </p:sp>
      <p:sp>
        <p:nvSpPr>
          <p:cNvPr id="34318" name="Text Box 526"/>
          <p:cNvSpPr txBox="1">
            <a:spLocks noChangeArrowheads="1"/>
          </p:cNvSpPr>
          <p:nvPr/>
        </p:nvSpPr>
        <p:spPr bwMode="auto">
          <a:xfrm>
            <a:off x="7573110" y="3184766"/>
            <a:ext cx="403225" cy="396875"/>
          </a:xfrm>
          <a:prstGeom prst="rect">
            <a:avLst/>
          </a:prstGeom>
          <a:noFill/>
          <a:ln w="9525">
            <a:noFill/>
            <a:miter lim="800000"/>
            <a:headEnd/>
            <a:tailEnd/>
          </a:ln>
          <a:effectLst/>
        </p:spPr>
        <p:txBody>
          <a:bodyPr wrap="none">
            <a:prstTxWarp prst="textNoShape">
              <a:avLst/>
            </a:prstTxWarp>
            <a:spAutoFit/>
          </a:bodyPr>
          <a:lstStyle/>
          <a:p>
            <a:pPr algn="ctr"/>
            <a:r>
              <a:rPr lang="en-GB" sz="2000"/>
              <a:t>s</a:t>
            </a:r>
            <a:r>
              <a:rPr lang="en-GB" sz="2000" baseline="-25000"/>
              <a:t>0</a:t>
            </a:r>
          </a:p>
        </p:txBody>
      </p:sp>
      <p:sp>
        <p:nvSpPr>
          <p:cNvPr id="529" name="AutoShape 76"/>
          <p:cNvSpPr>
            <a:spLocks noChangeArrowheads="1"/>
          </p:cNvSpPr>
          <p:nvPr/>
        </p:nvSpPr>
        <p:spPr bwMode="auto">
          <a:xfrm rot="5400000" flipH="1">
            <a:off x="-309050" y="1983352"/>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
        <p:nvSpPr>
          <p:cNvPr id="530" name="AutoShape 76"/>
          <p:cNvSpPr>
            <a:spLocks noChangeArrowheads="1"/>
          </p:cNvSpPr>
          <p:nvPr/>
        </p:nvSpPr>
        <p:spPr bwMode="auto">
          <a:xfrm rot="5400000" flipH="1">
            <a:off x="-309050" y="5004353"/>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grpSp>
        <p:nvGrpSpPr>
          <p:cNvPr id="2" name="Group 3"/>
          <p:cNvGrpSpPr>
            <a:grpSpLocks/>
          </p:cNvGrpSpPr>
          <p:nvPr/>
        </p:nvGrpSpPr>
        <p:grpSpPr bwMode="auto">
          <a:xfrm>
            <a:off x="1278673" y="4184891"/>
            <a:ext cx="7646987" cy="1968500"/>
            <a:chOff x="835" y="2546"/>
            <a:chExt cx="4817" cy="1240"/>
          </a:xfrm>
        </p:grpSpPr>
        <p:sp>
          <p:nvSpPr>
            <p:cNvPr id="33796" name="Freeform 4"/>
            <p:cNvSpPr>
              <a:spLocks/>
            </p:cNvSpPr>
            <p:nvPr/>
          </p:nvSpPr>
          <p:spPr bwMode="auto">
            <a:xfrm>
              <a:off x="5235" y="2546"/>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797" name="Freeform 5"/>
            <p:cNvSpPr>
              <a:spLocks/>
            </p:cNvSpPr>
            <p:nvPr/>
          </p:nvSpPr>
          <p:spPr bwMode="auto">
            <a:xfrm>
              <a:off x="1872" y="2546"/>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798" name="Freeform 6"/>
            <p:cNvSpPr>
              <a:spLocks/>
            </p:cNvSpPr>
            <p:nvPr/>
          </p:nvSpPr>
          <p:spPr bwMode="auto">
            <a:xfrm>
              <a:off x="4098" y="2546"/>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799" name="Freeform 7"/>
            <p:cNvSpPr>
              <a:spLocks/>
            </p:cNvSpPr>
            <p:nvPr/>
          </p:nvSpPr>
          <p:spPr bwMode="auto">
            <a:xfrm>
              <a:off x="3349" y="2546"/>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0" name="Freeform 8"/>
            <p:cNvSpPr>
              <a:spLocks/>
            </p:cNvSpPr>
            <p:nvPr/>
          </p:nvSpPr>
          <p:spPr bwMode="auto">
            <a:xfrm>
              <a:off x="2472" y="2546"/>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1" name="Freeform 9"/>
            <p:cNvSpPr>
              <a:spLocks/>
            </p:cNvSpPr>
            <p:nvPr/>
          </p:nvSpPr>
          <p:spPr bwMode="auto">
            <a:xfrm>
              <a:off x="3783" y="2546"/>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2" name="Freeform 10"/>
            <p:cNvSpPr>
              <a:spLocks/>
            </p:cNvSpPr>
            <p:nvPr/>
          </p:nvSpPr>
          <p:spPr bwMode="auto">
            <a:xfrm>
              <a:off x="4679" y="2546"/>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3" name="Freeform 11"/>
            <p:cNvSpPr>
              <a:spLocks/>
            </p:cNvSpPr>
            <p:nvPr/>
          </p:nvSpPr>
          <p:spPr bwMode="auto">
            <a:xfrm>
              <a:off x="1284" y="2546"/>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4" name="Freeform 12"/>
            <p:cNvSpPr>
              <a:spLocks/>
            </p:cNvSpPr>
            <p:nvPr/>
          </p:nvSpPr>
          <p:spPr bwMode="auto">
            <a:xfrm>
              <a:off x="1575" y="2546"/>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5" name="Freeform 13"/>
            <p:cNvSpPr>
              <a:spLocks/>
            </p:cNvSpPr>
            <p:nvPr/>
          </p:nvSpPr>
          <p:spPr bwMode="auto">
            <a:xfrm>
              <a:off x="2155" y="2546"/>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6" name="Freeform 14"/>
            <p:cNvSpPr>
              <a:spLocks/>
            </p:cNvSpPr>
            <p:nvPr/>
          </p:nvSpPr>
          <p:spPr bwMode="auto">
            <a:xfrm>
              <a:off x="3057" y="2546"/>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7" name="Freeform 15"/>
            <p:cNvSpPr>
              <a:spLocks/>
            </p:cNvSpPr>
            <p:nvPr/>
          </p:nvSpPr>
          <p:spPr bwMode="auto">
            <a:xfrm>
              <a:off x="1134" y="2546"/>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8" name="Freeform 16"/>
            <p:cNvSpPr>
              <a:spLocks/>
            </p:cNvSpPr>
            <p:nvPr/>
          </p:nvSpPr>
          <p:spPr bwMode="auto">
            <a:xfrm>
              <a:off x="2014" y="2546"/>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09" name="Freeform 17"/>
            <p:cNvSpPr>
              <a:spLocks/>
            </p:cNvSpPr>
            <p:nvPr/>
          </p:nvSpPr>
          <p:spPr bwMode="auto">
            <a:xfrm>
              <a:off x="3207" y="2546"/>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0" name="Freeform 18"/>
            <p:cNvSpPr>
              <a:spLocks/>
            </p:cNvSpPr>
            <p:nvPr/>
          </p:nvSpPr>
          <p:spPr bwMode="auto">
            <a:xfrm>
              <a:off x="3496" y="2546"/>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1" name="Freeform 19"/>
            <p:cNvSpPr>
              <a:spLocks/>
            </p:cNvSpPr>
            <p:nvPr/>
          </p:nvSpPr>
          <p:spPr bwMode="auto">
            <a:xfrm>
              <a:off x="4270" y="2546"/>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2" name="Freeform 20"/>
            <p:cNvSpPr>
              <a:spLocks/>
            </p:cNvSpPr>
            <p:nvPr/>
          </p:nvSpPr>
          <p:spPr bwMode="auto">
            <a:xfrm>
              <a:off x="835" y="2747"/>
              <a:ext cx="6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3" name="Freeform 21"/>
            <p:cNvSpPr>
              <a:spLocks/>
            </p:cNvSpPr>
            <p:nvPr/>
          </p:nvSpPr>
          <p:spPr bwMode="auto">
            <a:xfrm>
              <a:off x="2910" y="2747"/>
              <a:ext cx="180"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4" name="Freeform 22"/>
            <p:cNvSpPr>
              <a:spLocks/>
            </p:cNvSpPr>
            <p:nvPr/>
          </p:nvSpPr>
          <p:spPr bwMode="auto">
            <a:xfrm>
              <a:off x="980" y="2747"/>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5" name="Freeform 23"/>
            <p:cNvSpPr>
              <a:spLocks/>
            </p:cNvSpPr>
            <p:nvPr/>
          </p:nvSpPr>
          <p:spPr bwMode="auto">
            <a:xfrm>
              <a:off x="1430" y="2747"/>
              <a:ext cx="101"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6" name="Freeform 24"/>
            <p:cNvSpPr>
              <a:spLocks/>
            </p:cNvSpPr>
            <p:nvPr/>
          </p:nvSpPr>
          <p:spPr bwMode="auto">
            <a:xfrm>
              <a:off x="1723" y="2747"/>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7" name="Freeform 25"/>
            <p:cNvSpPr>
              <a:spLocks/>
            </p:cNvSpPr>
            <p:nvPr/>
          </p:nvSpPr>
          <p:spPr bwMode="auto">
            <a:xfrm>
              <a:off x="1872" y="2747"/>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8" name="Freeform 26"/>
            <p:cNvSpPr>
              <a:spLocks/>
            </p:cNvSpPr>
            <p:nvPr/>
          </p:nvSpPr>
          <p:spPr bwMode="auto">
            <a:xfrm>
              <a:off x="2313" y="2747"/>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19" name="Freeform 27"/>
            <p:cNvSpPr>
              <a:spLocks/>
            </p:cNvSpPr>
            <p:nvPr/>
          </p:nvSpPr>
          <p:spPr bwMode="auto">
            <a:xfrm>
              <a:off x="3057" y="2747"/>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0" name="Freeform 28"/>
            <p:cNvSpPr>
              <a:spLocks/>
            </p:cNvSpPr>
            <p:nvPr/>
          </p:nvSpPr>
          <p:spPr bwMode="auto">
            <a:xfrm>
              <a:off x="3208" y="2747"/>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1" name="Freeform 29"/>
            <p:cNvSpPr>
              <a:spLocks/>
            </p:cNvSpPr>
            <p:nvPr/>
          </p:nvSpPr>
          <p:spPr bwMode="auto">
            <a:xfrm>
              <a:off x="3349" y="2747"/>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2" name="Freeform 30"/>
            <p:cNvSpPr>
              <a:spLocks/>
            </p:cNvSpPr>
            <p:nvPr/>
          </p:nvSpPr>
          <p:spPr bwMode="auto">
            <a:xfrm>
              <a:off x="3634" y="2747"/>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3" name="Freeform 31"/>
            <p:cNvSpPr>
              <a:spLocks/>
            </p:cNvSpPr>
            <p:nvPr/>
          </p:nvSpPr>
          <p:spPr bwMode="auto">
            <a:xfrm>
              <a:off x="3943" y="2747"/>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4" name="Freeform 32"/>
            <p:cNvSpPr>
              <a:spLocks/>
            </p:cNvSpPr>
            <p:nvPr/>
          </p:nvSpPr>
          <p:spPr bwMode="auto">
            <a:xfrm>
              <a:off x="4098" y="2747"/>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5" name="Freeform 33"/>
            <p:cNvSpPr>
              <a:spLocks/>
            </p:cNvSpPr>
            <p:nvPr/>
          </p:nvSpPr>
          <p:spPr bwMode="auto">
            <a:xfrm>
              <a:off x="4546" y="2747"/>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6" name="Freeform 34"/>
            <p:cNvSpPr>
              <a:spLocks/>
            </p:cNvSpPr>
            <p:nvPr/>
          </p:nvSpPr>
          <p:spPr bwMode="auto">
            <a:xfrm>
              <a:off x="5091" y="2747"/>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7" name="Freeform 35"/>
            <p:cNvSpPr>
              <a:spLocks/>
            </p:cNvSpPr>
            <p:nvPr/>
          </p:nvSpPr>
          <p:spPr bwMode="auto">
            <a:xfrm>
              <a:off x="2766" y="2961"/>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8" name="Freeform 36"/>
            <p:cNvSpPr>
              <a:spLocks/>
            </p:cNvSpPr>
            <p:nvPr/>
          </p:nvSpPr>
          <p:spPr bwMode="auto">
            <a:xfrm>
              <a:off x="4262" y="2961"/>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29" name="Freeform 37"/>
            <p:cNvSpPr>
              <a:spLocks/>
            </p:cNvSpPr>
            <p:nvPr/>
          </p:nvSpPr>
          <p:spPr bwMode="auto">
            <a:xfrm>
              <a:off x="980" y="2961"/>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0" name="Freeform 38"/>
            <p:cNvSpPr>
              <a:spLocks/>
            </p:cNvSpPr>
            <p:nvPr/>
          </p:nvSpPr>
          <p:spPr bwMode="auto">
            <a:xfrm>
              <a:off x="1574" y="2961"/>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1" name="Freeform 39"/>
            <p:cNvSpPr>
              <a:spLocks/>
            </p:cNvSpPr>
            <p:nvPr/>
          </p:nvSpPr>
          <p:spPr bwMode="auto">
            <a:xfrm>
              <a:off x="1722" y="2961"/>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2" name="Freeform 40"/>
            <p:cNvSpPr>
              <a:spLocks/>
            </p:cNvSpPr>
            <p:nvPr/>
          </p:nvSpPr>
          <p:spPr bwMode="auto">
            <a:xfrm>
              <a:off x="1872" y="2961"/>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3" name="Freeform 41"/>
            <p:cNvSpPr>
              <a:spLocks/>
            </p:cNvSpPr>
            <p:nvPr/>
          </p:nvSpPr>
          <p:spPr bwMode="auto">
            <a:xfrm>
              <a:off x="2013" y="2961"/>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4" name="Freeform 42"/>
            <p:cNvSpPr>
              <a:spLocks/>
            </p:cNvSpPr>
            <p:nvPr/>
          </p:nvSpPr>
          <p:spPr bwMode="auto">
            <a:xfrm>
              <a:off x="2314" y="2961"/>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5" name="Freeform 43"/>
            <p:cNvSpPr>
              <a:spLocks/>
            </p:cNvSpPr>
            <p:nvPr/>
          </p:nvSpPr>
          <p:spPr bwMode="auto">
            <a:xfrm>
              <a:off x="2625" y="2961"/>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6" name="Freeform 44"/>
            <p:cNvSpPr>
              <a:spLocks/>
            </p:cNvSpPr>
            <p:nvPr/>
          </p:nvSpPr>
          <p:spPr bwMode="auto">
            <a:xfrm>
              <a:off x="3207" y="2961"/>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7" name="Freeform 45"/>
            <p:cNvSpPr>
              <a:spLocks/>
            </p:cNvSpPr>
            <p:nvPr/>
          </p:nvSpPr>
          <p:spPr bwMode="auto">
            <a:xfrm>
              <a:off x="3783" y="2961"/>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8" name="Freeform 46"/>
            <p:cNvSpPr>
              <a:spLocks/>
            </p:cNvSpPr>
            <p:nvPr/>
          </p:nvSpPr>
          <p:spPr bwMode="auto">
            <a:xfrm>
              <a:off x="3943" y="2961"/>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39" name="Freeform 47"/>
            <p:cNvSpPr>
              <a:spLocks/>
            </p:cNvSpPr>
            <p:nvPr/>
          </p:nvSpPr>
          <p:spPr bwMode="auto">
            <a:xfrm>
              <a:off x="4098" y="2961"/>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0" name="Freeform 48"/>
            <p:cNvSpPr>
              <a:spLocks/>
            </p:cNvSpPr>
            <p:nvPr/>
          </p:nvSpPr>
          <p:spPr bwMode="auto">
            <a:xfrm>
              <a:off x="4546" y="2961"/>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1" name="Freeform 49"/>
            <p:cNvSpPr>
              <a:spLocks/>
            </p:cNvSpPr>
            <p:nvPr/>
          </p:nvSpPr>
          <p:spPr bwMode="auto">
            <a:xfrm>
              <a:off x="4828" y="2961"/>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2" name="Freeform 50"/>
            <p:cNvSpPr>
              <a:spLocks/>
            </p:cNvSpPr>
            <p:nvPr/>
          </p:nvSpPr>
          <p:spPr bwMode="auto">
            <a:xfrm>
              <a:off x="4978" y="2961"/>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3" name="Freeform 51"/>
            <p:cNvSpPr>
              <a:spLocks/>
            </p:cNvSpPr>
            <p:nvPr/>
          </p:nvSpPr>
          <p:spPr bwMode="auto">
            <a:xfrm>
              <a:off x="835" y="3169"/>
              <a:ext cx="6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4" name="Freeform 52"/>
            <p:cNvSpPr>
              <a:spLocks/>
            </p:cNvSpPr>
            <p:nvPr/>
          </p:nvSpPr>
          <p:spPr bwMode="auto">
            <a:xfrm>
              <a:off x="1284" y="3169"/>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5" name="Freeform 53"/>
            <p:cNvSpPr>
              <a:spLocks/>
            </p:cNvSpPr>
            <p:nvPr/>
          </p:nvSpPr>
          <p:spPr bwMode="auto">
            <a:xfrm>
              <a:off x="1430" y="3169"/>
              <a:ext cx="101"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6" name="Freeform 54"/>
            <p:cNvSpPr>
              <a:spLocks/>
            </p:cNvSpPr>
            <p:nvPr/>
          </p:nvSpPr>
          <p:spPr bwMode="auto">
            <a:xfrm>
              <a:off x="2472" y="316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7" name="Freeform 55"/>
            <p:cNvSpPr>
              <a:spLocks/>
            </p:cNvSpPr>
            <p:nvPr/>
          </p:nvSpPr>
          <p:spPr bwMode="auto">
            <a:xfrm>
              <a:off x="2625" y="316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8" name="Freeform 56"/>
            <p:cNvSpPr>
              <a:spLocks/>
            </p:cNvSpPr>
            <p:nvPr/>
          </p:nvSpPr>
          <p:spPr bwMode="auto">
            <a:xfrm>
              <a:off x="2766" y="3169"/>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49" name="Freeform 57"/>
            <p:cNvSpPr>
              <a:spLocks/>
            </p:cNvSpPr>
            <p:nvPr/>
          </p:nvSpPr>
          <p:spPr bwMode="auto">
            <a:xfrm>
              <a:off x="2909" y="3169"/>
              <a:ext cx="180"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0" name="Freeform 58"/>
            <p:cNvSpPr>
              <a:spLocks/>
            </p:cNvSpPr>
            <p:nvPr/>
          </p:nvSpPr>
          <p:spPr bwMode="auto">
            <a:xfrm>
              <a:off x="3208" y="3169"/>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1" name="Freeform 59"/>
            <p:cNvSpPr>
              <a:spLocks/>
            </p:cNvSpPr>
            <p:nvPr/>
          </p:nvSpPr>
          <p:spPr bwMode="auto">
            <a:xfrm>
              <a:off x="3496" y="3169"/>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2" name="Freeform 60"/>
            <p:cNvSpPr>
              <a:spLocks/>
            </p:cNvSpPr>
            <p:nvPr/>
          </p:nvSpPr>
          <p:spPr bwMode="auto">
            <a:xfrm>
              <a:off x="3634" y="3169"/>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3" name="Freeform 61"/>
            <p:cNvSpPr>
              <a:spLocks/>
            </p:cNvSpPr>
            <p:nvPr/>
          </p:nvSpPr>
          <p:spPr bwMode="auto">
            <a:xfrm>
              <a:off x="4098" y="3169"/>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4" name="Freeform 62"/>
            <p:cNvSpPr>
              <a:spLocks/>
            </p:cNvSpPr>
            <p:nvPr/>
          </p:nvSpPr>
          <p:spPr bwMode="auto">
            <a:xfrm>
              <a:off x="4679" y="316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5" name="Freeform 63"/>
            <p:cNvSpPr>
              <a:spLocks/>
            </p:cNvSpPr>
            <p:nvPr/>
          </p:nvSpPr>
          <p:spPr bwMode="auto">
            <a:xfrm>
              <a:off x="4829" y="316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6" name="Freeform 64"/>
            <p:cNvSpPr>
              <a:spLocks/>
            </p:cNvSpPr>
            <p:nvPr/>
          </p:nvSpPr>
          <p:spPr bwMode="auto">
            <a:xfrm>
              <a:off x="5091" y="3169"/>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7" name="Freeform 65"/>
            <p:cNvSpPr>
              <a:spLocks/>
            </p:cNvSpPr>
            <p:nvPr/>
          </p:nvSpPr>
          <p:spPr bwMode="auto">
            <a:xfrm>
              <a:off x="1134" y="3379"/>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8" name="Freeform 66"/>
            <p:cNvSpPr>
              <a:spLocks/>
            </p:cNvSpPr>
            <p:nvPr/>
          </p:nvSpPr>
          <p:spPr bwMode="auto">
            <a:xfrm>
              <a:off x="1284" y="3379"/>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59" name="Freeform 67"/>
            <p:cNvSpPr>
              <a:spLocks/>
            </p:cNvSpPr>
            <p:nvPr/>
          </p:nvSpPr>
          <p:spPr bwMode="auto">
            <a:xfrm>
              <a:off x="1722" y="3379"/>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0" name="Freeform 68"/>
            <p:cNvSpPr>
              <a:spLocks/>
            </p:cNvSpPr>
            <p:nvPr/>
          </p:nvSpPr>
          <p:spPr bwMode="auto">
            <a:xfrm>
              <a:off x="2314" y="3379"/>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1" name="Freeform 69"/>
            <p:cNvSpPr>
              <a:spLocks/>
            </p:cNvSpPr>
            <p:nvPr/>
          </p:nvSpPr>
          <p:spPr bwMode="auto">
            <a:xfrm>
              <a:off x="2472" y="337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2" name="Freeform 70"/>
            <p:cNvSpPr>
              <a:spLocks/>
            </p:cNvSpPr>
            <p:nvPr/>
          </p:nvSpPr>
          <p:spPr bwMode="auto">
            <a:xfrm>
              <a:off x="2625" y="337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3" name="Freeform 71"/>
            <p:cNvSpPr>
              <a:spLocks/>
            </p:cNvSpPr>
            <p:nvPr/>
          </p:nvSpPr>
          <p:spPr bwMode="auto">
            <a:xfrm>
              <a:off x="2767" y="3379"/>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4" name="Freeform 72"/>
            <p:cNvSpPr>
              <a:spLocks/>
            </p:cNvSpPr>
            <p:nvPr/>
          </p:nvSpPr>
          <p:spPr bwMode="auto">
            <a:xfrm>
              <a:off x="3057" y="3379"/>
              <a:ext cx="17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5" name="Freeform 73"/>
            <p:cNvSpPr>
              <a:spLocks/>
            </p:cNvSpPr>
            <p:nvPr/>
          </p:nvSpPr>
          <p:spPr bwMode="auto">
            <a:xfrm>
              <a:off x="3349" y="3379"/>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6" name="Freeform 74"/>
            <p:cNvSpPr>
              <a:spLocks/>
            </p:cNvSpPr>
            <p:nvPr/>
          </p:nvSpPr>
          <p:spPr bwMode="auto">
            <a:xfrm>
              <a:off x="3496" y="3379"/>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7" name="Freeform 75"/>
            <p:cNvSpPr>
              <a:spLocks/>
            </p:cNvSpPr>
            <p:nvPr/>
          </p:nvSpPr>
          <p:spPr bwMode="auto">
            <a:xfrm>
              <a:off x="3943" y="3379"/>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8" name="Freeform 76"/>
            <p:cNvSpPr>
              <a:spLocks/>
            </p:cNvSpPr>
            <p:nvPr/>
          </p:nvSpPr>
          <p:spPr bwMode="auto">
            <a:xfrm>
              <a:off x="4546" y="3379"/>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69" name="Freeform 77"/>
            <p:cNvSpPr>
              <a:spLocks/>
            </p:cNvSpPr>
            <p:nvPr/>
          </p:nvSpPr>
          <p:spPr bwMode="auto">
            <a:xfrm>
              <a:off x="4680" y="337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0" name="Freeform 78"/>
            <p:cNvSpPr>
              <a:spLocks/>
            </p:cNvSpPr>
            <p:nvPr/>
          </p:nvSpPr>
          <p:spPr bwMode="auto">
            <a:xfrm>
              <a:off x="5034" y="3379"/>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1" name="Freeform 79"/>
            <p:cNvSpPr>
              <a:spLocks/>
            </p:cNvSpPr>
            <p:nvPr/>
          </p:nvSpPr>
          <p:spPr bwMode="auto">
            <a:xfrm>
              <a:off x="5194" y="3379"/>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2" name="Freeform 80"/>
            <p:cNvSpPr>
              <a:spLocks/>
            </p:cNvSpPr>
            <p:nvPr/>
          </p:nvSpPr>
          <p:spPr bwMode="auto">
            <a:xfrm>
              <a:off x="835" y="3590"/>
              <a:ext cx="6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3" name="Freeform 81"/>
            <p:cNvSpPr>
              <a:spLocks/>
            </p:cNvSpPr>
            <p:nvPr/>
          </p:nvSpPr>
          <p:spPr bwMode="auto">
            <a:xfrm>
              <a:off x="1134" y="3590"/>
              <a:ext cx="74"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4" name="Freeform 82"/>
            <p:cNvSpPr>
              <a:spLocks/>
            </p:cNvSpPr>
            <p:nvPr/>
          </p:nvSpPr>
          <p:spPr bwMode="auto">
            <a:xfrm>
              <a:off x="1284" y="3590"/>
              <a:ext cx="85"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5" name="Freeform 83"/>
            <p:cNvSpPr>
              <a:spLocks/>
            </p:cNvSpPr>
            <p:nvPr/>
          </p:nvSpPr>
          <p:spPr bwMode="auto">
            <a:xfrm>
              <a:off x="1430" y="3590"/>
              <a:ext cx="101"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6" name="Freeform 84"/>
            <p:cNvSpPr>
              <a:spLocks/>
            </p:cNvSpPr>
            <p:nvPr/>
          </p:nvSpPr>
          <p:spPr bwMode="auto">
            <a:xfrm>
              <a:off x="1574" y="3590"/>
              <a:ext cx="11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7" name="Freeform 85"/>
            <p:cNvSpPr>
              <a:spLocks/>
            </p:cNvSpPr>
            <p:nvPr/>
          </p:nvSpPr>
          <p:spPr bwMode="auto">
            <a:xfrm>
              <a:off x="1872" y="3590"/>
              <a:ext cx="1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8" name="Freeform 86"/>
            <p:cNvSpPr>
              <a:spLocks/>
            </p:cNvSpPr>
            <p:nvPr/>
          </p:nvSpPr>
          <p:spPr bwMode="auto">
            <a:xfrm>
              <a:off x="2154" y="3590"/>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79" name="Freeform 87"/>
            <p:cNvSpPr>
              <a:spLocks/>
            </p:cNvSpPr>
            <p:nvPr/>
          </p:nvSpPr>
          <p:spPr bwMode="auto">
            <a:xfrm>
              <a:off x="2313" y="3590"/>
              <a:ext cx="13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0" name="Freeform 88"/>
            <p:cNvSpPr>
              <a:spLocks/>
            </p:cNvSpPr>
            <p:nvPr/>
          </p:nvSpPr>
          <p:spPr bwMode="auto">
            <a:xfrm>
              <a:off x="2767" y="3590"/>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1" name="Freeform 89"/>
            <p:cNvSpPr>
              <a:spLocks/>
            </p:cNvSpPr>
            <p:nvPr/>
          </p:nvSpPr>
          <p:spPr bwMode="auto">
            <a:xfrm>
              <a:off x="3349" y="3590"/>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2" name="Freeform 90"/>
            <p:cNvSpPr>
              <a:spLocks/>
            </p:cNvSpPr>
            <p:nvPr/>
          </p:nvSpPr>
          <p:spPr bwMode="auto">
            <a:xfrm>
              <a:off x="3496" y="3590"/>
              <a:ext cx="196"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3" name="Freeform 91"/>
            <p:cNvSpPr>
              <a:spLocks/>
            </p:cNvSpPr>
            <p:nvPr/>
          </p:nvSpPr>
          <p:spPr bwMode="auto">
            <a:xfrm>
              <a:off x="3634" y="3590"/>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4" name="Freeform 92"/>
            <p:cNvSpPr>
              <a:spLocks/>
            </p:cNvSpPr>
            <p:nvPr/>
          </p:nvSpPr>
          <p:spPr bwMode="auto">
            <a:xfrm>
              <a:off x="3791" y="3590"/>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5" name="Freeform 93"/>
            <p:cNvSpPr>
              <a:spLocks/>
            </p:cNvSpPr>
            <p:nvPr/>
          </p:nvSpPr>
          <p:spPr bwMode="auto">
            <a:xfrm>
              <a:off x="4098" y="3590"/>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6" name="Freeform 94"/>
            <p:cNvSpPr>
              <a:spLocks/>
            </p:cNvSpPr>
            <p:nvPr/>
          </p:nvSpPr>
          <p:spPr bwMode="auto">
            <a:xfrm>
              <a:off x="4387" y="3590"/>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7" name="Freeform 95"/>
            <p:cNvSpPr>
              <a:spLocks/>
            </p:cNvSpPr>
            <p:nvPr/>
          </p:nvSpPr>
          <p:spPr bwMode="auto">
            <a:xfrm>
              <a:off x="4546" y="3590"/>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8" name="Freeform 96"/>
            <p:cNvSpPr>
              <a:spLocks/>
            </p:cNvSpPr>
            <p:nvPr/>
          </p:nvSpPr>
          <p:spPr bwMode="auto">
            <a:xfrm>
              <a:off x="5034" y="3590"/>
              <a:ext cx="30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sp>
          <p:nvSpPr>
            <p:cNvPr id="33889" name="Freeform 97"/>
            <p:cNvSpPr>
              <a:spLocks/>
            </p:cNvSpPr>
            <p:nvPr/>
          </p:nvSpPr>
          <p:spPr bwMode="auto">
            <a:xfrm>
              <a:off x="5194" y="3590"/>
              <a:ext cx="417"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B7B7">
                <a:alpha val="60001"/>
              </a:srgbClr>
            </a:solidFill>
            <a:ln w="9525">
              <a:solidFill>
                <a:srgbClr val="C2C2C2"/>
              </a:solidFill>
              <a:round/>
              <a:headEnd/>
              <a:tailEnd/>
            </a:ln>
            <a:effectLst/>
          </p:spPr>
          <p:txBody>
            <a:bodyPr>
              <a:prstTxWarp prst="textNoShape">
                <a:avLst/>
              </a:prstTxWarp>
            </a:bodyPr>
            <a:lstStyle/>
            <a:p>
              <a:endParaRPr lang="en-US"/>
            </a:p>
          </p:txBody>
        </p:sp>
      </p:grpSp>
      <p:grpSp>
        <p:nvGrpSpPr>
          <p:cNvPr id="5" name="Group 505"/>
          <p:cNvGrpSpPr>
            <a:grpSpLocks/>
          </p:cNvGrpSpPr>
          <p:nvPr/>
        </p:nvGrpSpPr>
        <p:grpSpPr bwMode="auto">
          <a:xfrm>
            <a:off x="4125060" y="4184891"/>
            <a:ext cx="2687638" cy="1968500"/>
            <a:chOff x="2628" y="2536"/>
            <a:chExt cx="1693" cy="1240"/>
          </a:xfrm>
        </p:grpSpPr>
        <p:sp>
          <p:nvSpPr>
            <p:cNvPr id="34298" name="Freeform 506"/>
            <p:cNvSpPr>
              <a:spLocks/>
            </p:cNvSpPr>
            <p:nvPr/>
          </p:nvSpPr>
          <p:spPr bwMode="auto">
            <a:xfrm>
              <a:off x="4098" y="2536"/>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299" name="Freeform 507"/>
            <p:cNvSpPr>
              <a:spLocks/>
            </p:cNvSpPr>
            <p:nvPr/>
          </p:nvSpPr>
          <p:spPr bwMode="auto">
            <a:xfrm>
              <a:off x="3793" y="2536"/>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0" name="Freeform 508"/>
            <p:cNvSpPr>
              <a:spLocks/>
            </p:cNvSpPr>
            <p:nvPr/>
          </p:nvSpPr>
          <p:spPr bwMode="auto">
            <a:xfrm>
              <a:off x="3946" y="2737"/>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1" name="Freeform 509"/>
            <p:cNvSpPr>
              <a:spLocks/>
            </p:cNvSpPr>
            <p:nvPr/>
          </p:nvSpPr>
          <p:spPr bwMode="auto">
            <a:xfrm>
              <a:off x="4098" y="2737"/>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2" name="Freeform 510"/>
            <p:cNvSpPr>
              <a:spLocks/>
            </p:cNvSpPr>
            <p:nvPr/>
          </p:nvSpPr>
          <p:spPr bwMode="auto">
            <a:xfrm>
              <a:off x="2628" y="2951"/>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3" name="Freeform 511"/>
            <p:cNvSpPr>
              <a:spLocks/>
            </p:cNvSpPr>
            <p:nvPr/>
          </p:nvSpPr>
          <p:spPr bwMode="auto">
            <a:xfrm>
              <a:off x="2628" y="3159"/>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4" name="Freeform 512"/>
            <p:cNvSpPr>
              <a:spLocks/>
            </p:cNvSpPr>
            <p:nvPr/>
          </p:nvSpPr>
          <p:spPr bwMode="auto">
            <a:xfrm>
              <a:off x="2909" y="3159"/>
              <a:ext cx="180"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5" name="Freeform 513"/>
            <p:cNvSpPr>
              <a:spLocks/>
            </p:cNvSpPr>
            <p:nvPr/>
          </p:nvSpPr>
          <p:spPr bwMode="auto">
            <a:xfrm>
              <a:off x="2767" y="3369"/>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6" name="Freeform 514"/>
            <p:cNvSpPr>
              <a:spLocks/>
            </p:cNvSpPr>
            <p:nvPr/>
          </p:nvSpPr>
          <p:spPr bwMode="auto">
            <a:xfrm>
              <a:off x="3946" y="3369"/>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7" name="Freeform 515"/>
            <p:cNvSpPr>
              <a:spLocks/>
            </p:cNvSpPr>
            <p:nvPr/>
          </p:nvSpPr>
          <p:spPr bwMode="auto">
            <a:xfrm>
              <a:off x="2767" y="3580"/>
              <a:ext cx="15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8" name="Freeform 516"/>
            <p:cNvSpPr>
              <a:spLocks/>
            </p:cNvSpPr>
            <p:nvPr/>
          </p:nvSpPr>
          <p:spPr bwMode="auto">
            <a:xfrm>
              <a:off x="2628" y="2737"/>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09" name="Freeform 517"/>
            <p:cNvSpPr>
              <a:spLocks/>
            </p:cNvSpPr>
            <p:nvPr/>
          </p:nvSpPr>
          <p:spPr bwMode="auto">
            <a:xfrm>
              <a:off x="2780" y="2536"/>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10" name="Freeform 518"/>
            <p:cNvSpPr>
              <a:spLocks/>
            </p:cNvSpPr>
            <p:nvPr/>
          </p:nvSpPr>
          <p:spPr bwMode="auto">
            <a:xfrm>
              <a:off x="3946" y="3580"/>
              <a:ext cx="223"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11" name="Freeform 519"/>
            <p:cNvSpPr>
              <a:spLocks/>
            </p:cNvSpPr>
            <p:nvPr/>
          </p:nvSpPr>
          <p:spPr bwMode="auto">
            <a:xfrm>
              <a:off x="3794" y="3159"/>
              <a:ext cx="239"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sp>
          <p:nvSpPr>
            <p:cNvPr id="34312" name="Freeform 520"/>
            <p:cNvSpPr>
              <a:spLocks/>
            </p:cNvSpPr>
            <p:nvPr/>
          </p:nvSpPr>
          <p:spPr bwMode="auto">
            <a:xfrm>
              <a:off x="2780" y="2737"/>
              <a:ext cx="132" cy="196"/>
            </a:xfrm>
            <a:custGeom>
              <a:avLst/>
              <a:gdLst/>
              <a:ahLst/>
              <a:cxnLst>
                <a:cxn ang="0">
                  <a:pos x="0" y="159"/>
                </a:cxn>
                <a:cxn ang="0">
                  <a:pos x="48" y="159"/>
                </a:cxn>
                <a:cxn ang="0">
                  <a:pos x="48" y="0"/>
                </a:cxn>
                <a:cxn ang="0">
                  <a:pos x="198" y="0"/>
                </a:cxn>
                <a:cxn ang="0">
                  <a:pos x="198" y="159"/>
                </a:cxn>
                <a:cxn ang="0">
                  <a:pos x="267" y="159"/>
                </a:cxn>
              </a:cxnLst>
              <a:rect l="0" t="0" r="r" b="b"/>
              <a:pathLst>
                <a:path w="267" h="159">
                  <a:moveTo>
                    <a:pt x="0" y="159"/>
                  </a:moveTo>
                  <a:lnTo>
                    <a:pt x="48" y="159"/>
                  </a:lnTo>
                  <a:lnTo>
                    <a:pt x="48" y="0"/>
                  </a:lnTo>
                  <a:lnTo>
                    <a:pt x="198" y="0"/>
                  </a:lnTo>
                  <a:lnTo>
                    <a:pt x="198" y="159"/>
                  </a:lnTo>
                  <a:lnTo>
                    <a:pt x="267" y="159"/>
                  </a:lnTo>
                </a:path>
              </a:pathLst>
            </a:custGeom>
            <a:solidFill>
              <a:srgbClr val="FF0000"/>
            </a:solidFill>
            <a:ln w="9525">
              <a:solidFill>
                <a:srgbClr val="C2C2C2"/>
              </a:solidFill>
              <a:round/>
              <a:headEnd/>
              <a:tailEnd/>
            </a:ln>
            <a:effectLst/>
          </p:spPr>
          <p:txBody>
            <a:bodyPr>
              <a:prstTxWarp prst="textNoShape">
                <a:avLst/>
              </a:prstTxWarp>
            </a:bodyPr>
            <a:lstStyle/>
            <a:p>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ppt_w/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3"/>
          <p:cNvSpPr>
            <a:spLocks noGrp="1" noChangeArrowheads="1"/>
          </p:cNvSpPr>
          <p:nvPr>
            <p:ph type="title"/>
          </p:nvPr>
        </p:nvSpPr>
        <p:spPr>
          <a:xfrm>
            <a:off x="1220788" y="249238"/>
            <a:ext cx="7605712" cy="458787"/>
          </a:xfrm>
        </p:spPr>
        <p:txBody>
          <a:bodyPr/>
          <a:lstStyle/>
          <a:p>
            <a:pPr>
              <a:lnSpc>
                <a:spcPct val="85000"/>
              </a:lnSpc>
            </a:pPr>
            <a:r>
              <a:rPr lang="en-GB" dirty="0" smtClean="0"/>
              <a:t>Design with </a:t>
            </a:r>
            <a:r>
              <a:rPr lang="en-GB" dirty="0"/>
              <a:t>modular compression</a:t>
            </a:r>
          </a:p>
        </p:txBody>
      </p:sp>
      <p:sp>
        <p:nvSpPr>
          <p:cNvPr id="142340" name="Freeform 4"/>
          <p:cNvSpPr>
            <a:spLocks/>
          </p:cNvSpPr>
          <p:nvPr/>
        </p:nvSpPr>
        <p:spPr bwMode="auto">
          <a:xfrm>
            <a:off x="4058638" y="1781189"/>
            <a:ext cx="4481513" cy="992188"/>
          </a:xfrm>
          <a:custGeom>
            <a:avLst/>
            <a:gdLst/>
            <a:ahLst/>
            <a:cxnLst>
              <a:cxn ang="0">
                <a:pos x="0" y="696"/>
              </a:cxn>
              <a:cxn ang="0">
                <a:pos x="272" y="696"/>
              </a:cxn>
              <a:cxn ang="0">
                <a:pos x="272" y="0"/>
              </a:cxn>
              <a:cxn ang="0">
                <a:pos x="3048" y="0"/>
              </a:cxn>
            </a:cxnLst>
            <a:rect l="0" t="0" r="r" b="b"/>
            <a:pathLst>
              <a:path w="3048" h="696">
                <a:moveTo>
                  <a:pt x="0" y="696"/>
                </a:moveTo>
                <a:lnTo>
                  <a:pt x="272" y="696"/>
                </a:lnTo>
                <a:lnTo>
                  <a:pt x="272" y="0"/>
                </a:lnTo>
                <a:lnTo>
                  <a:pt x="3048" y="0"/>
                </a:lnTo>
              </a:path>
            </a:pathLst>
          </a:custGeom>
          <a:noFill/>
          <a:ln w="19050" cap="flat" cmpd="sng" algn="ctr">
            <a:solidFill>
              <a:schemeClr val="tx1"/>
            </a:solidFill>
            <a:prstDash val="solid"/>
            <a:round/>
            <a:headEnd type="none" w="sm" len="sm"/>
            <a:tailEnd type="stealth" w="med" len="med"/>
          </a:ln>
          <a:effectLst/>
        </p:spPr>
        <p:txBody>
          <a:bodyPr wrap="none" anchor="ctr">
            <a:prstTxWarp prst="textNoShape">
              <a:avLst/>
            </a:prstTxWarp>
          </a:bodyPr>
          <a:lstStyle/>
          <a:p>
            <a:endParaRPr lang="en-US"/>
          </a:p>
        </p:txBody>
      </p:sp>
      <p:sp>
        <p:nvSpPr>
          <p:cNvPr id="142341" name="Freeform 5"/>
          <p:cNvSpPr>
            <a:spLocks/>
          </p:cNvSpPr>
          <p:nvPr/>
        </p:nvSpPr>
        <p:spPr bwMode="auto">
          <a:xfrm flipV="1">
            <a:off x="4058638" y="4881577"/>
            <a:ext cx="4481513" cy="1047750"/>
          </a:xfrm>
          <a:custGeom>
            <a:avLst/>
            <a:gdLst/>
            <a:ahLst/>
            <a:cxnLst>
              <a:cxn ang="0">
                <a:pos x="0" y="696"/>
              </a:cxn>
              <a:cxn ang="0">
                <a:pos x="272" y="696"/>
              </a:cxn>
              <a:cxn ang="0">
                <a:pos x="272" y="0"/>
              </a:cxn>
              <a:cxn ang="0">
                <a:pos x="3048" y="0"/>
              </a:cxn>
            </a:cxnLst>
            <a:rect l="0" t="0" r="r" b="b"/>
            <a:pathLst>
              <a:path w="3048" h="696">
                <a:moveTo>
                  <a:pt x="0" y="696"/>
                </a:moveTo>
                <a:lnTo>
                  <a:pt x="272" y="696"/>
                </a:lnTo>
                <a:lnTo>
                  <a:pt x="272" y="0"/>
                </a:lnTo>
                <a:lnTo>
                  <a:pt x="3048" y="0"/>
                </a:lnTo>
              </a:path>
            </a:pathLst>
          </a:custGeom>
          <a:noFill/>
          <a:ln w="19050" cap="flat" cmpd="sng" algn="ctr">
            <a:solidFill>
              <a:schemeClr val="tx1"/>
            </a:solidFill>
            <a:prstDash val="solid"/>
            <a:round/>
            <a:headEnd type="none" w="sm" len="sm"/>
            <a:tailEnd type="stealth" w="med" len="med"/>
          </a:ln>
          <a:effectLst/>
        </p:spPr>
        <p:txBody>
          <a:bodyPr wrap="none" anchor="ctr">
            <a:prstTxWarp prst="textNoShape">
              <a:avLst/>
            </a:prstTxWarp>
          </a:bodyPr>
          <a:lstStyle/>
          <a:p>
            <a:endParaRPr lang="en-US"/>
          </a:p>
        </p:txBody>
      </p:sp>
      <p:grpSp>
        <p:nvGrpSpPr>
          <p:cNvPr id="2" name="Group 139"/>
          <p:cNvGrpSpPr>
            <a:grpSpLocks/>
          </p:cNvGrpSpPr>
          <p:nvPr/>
        </p:nvGrpSpPr>
        <p:grpSpPr bwMode="auto">
          <a:xfrm>
            <a:off x="7578126" y="2740039"/>
            <a:ext cx="966787" cy="2130425"/>
            <a:chOff x="4589" y="1926"/>
            <a:chExt cx="817" cy="1342"/>
          </a:xfrm>
        </p:grpSpPr>
        <p:sp>
          <p:nvSpPr>
            <p:cNvPr id="142342" name="Line 6"/>
            <p:cNvSpPr>
              <a:spLocks noChangeShapeType="1"/>
            </p:cNvSpPr>
            <p:nvPr/>
          </p:nvSpPr>
          <p:spPr bwMode="auto">
            <a:xfrm>
              <a:off x="4589" y="1926"/>
              <a:ext cx="817" cy="0"/>
            </a:xfrm>
            <a:prstGeom prst="line">
              <a:avLst/>
            </a:prstGeom>
            <a:noFill/>
            <a:ln w="19050" cap="flat" cmpd="sng" algn="ctr">
              <a:solidFill>
                <a:schemeClr val="tx1"/>
              </a:solidFill>
              <a:prstDash val="solid"/>
              <a:round/>
              <a:headEnd type="none" w="sm" len="sm"/>
              <a:tailEnd type="stealth" w="med" len="med"/>
            </a:ln>
            <a:effectLst/>
          </p:spPr>
          <p:txBody>
            <a:bodyPr wrap="none" anchor="ctr">
              <a:prstTxWarp prst="textNoShape">
                <a:avLst/>
              </a:prstTxWarp>
            </a:bodyPr>
            <a:lstStyle/>
            <a:p>
              <a:endParaRPr lang="en-US"/>
            </a:p>
          </p:txBody>
        </p:sp>
        <p:sp>
          <p:nvSpPr>
            <p:cNvPr id="142343" name="Line 7"/>
            <p:cNvSpPr>
              <a:spLocks noChangeShapeType="1"/>
            </p:cNvSpPr>
            <p:nvPr/>
          </p:nvSpPr>
          <p:spPr bwMode="auto">
            <a:xfrm>
              <a:off x="4589" y="3268"/>
              <a:ext cx="817" cy="0"/>
            </a:xfrm>
            <a:prstGeom prst="line">
              <a:avLst/>
            </a:prstGeom>
            <a:noFill/>
            <a:ln w="19050" cap="flat" cmpd="sng" algn="ctr">
              <a:solidFill>
                <a:schemeClr val="tx1"/>
              </a:solidFill>
              <a:prstDash val="solid"/>
              <a:round/>
              <a:headEnd type="none" w="sm" len="sm"/>
              <a:tailEnd type="stealth" w="med" len="med"/>
            </a:ln>
            <a:effectLst/>
          </p:spPr>
          <p:txBody>
            <a:bodyPr wrap="none" anchor="ctr">
              <a:prstTxWarp prst="textNoShape">
                <a:avLst/>
              </a:prstTxWarp>
            </a:bodyPr>
            <a:lstStyle/>
            <a:p>
              <a:endParaRPr lang="en-US"/>
            </a:p>
          </p:txBody>
        </p:sp>
      </p:grpSp>
      <p:sp>
        <p:nvSpPr>
          <p:cNvPr id="142373" name="Oval 37"/>
          <p:cNvSpPr>
            <a:spLocks noChangeArrowheads="1"/>
          </p:cNvSpPr>
          <p:nvPr/>
        </p:nvSpPr>
        <p:spPr bwMode="auto">
          <a:xfrm>
            <a:off x="1513876" y="3663964"/>
            <a:ext cx="53975" cy="53975"/>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42374" name="Freeform 38"/>
          <p:cNvSpPr>
            <a:spLocks/>
          </p:cNvSpPr>
          <p:nvPr/>
        </p:nvSpPr>
        <p:spPr bwMode="auto">
          <a:xfrm flipV="1">
            <a:off x="1270988" y="1265252"/>
            <a:ext cx="6840538" cy="4854575"/>
          </a:xfrm>
          <a:custGeom>
            <a:avLst/>
            <a:gdLst/>
            <a:ahLst/>
            <a:cxnLst>
              <a:cxn ang="0">
                <a:pos x="9" y="2115"/>
              </a:cxn>
              <a:cxn ang="0">
                <a:pos x="0" y="0"/>
              </a:cxn>
              <a:cxn ang="0">
                <a:pos x="4601" y="0"/>
              </a:cxn>
              <a:cxn ang="0">
                <a:pos x="4601" y="3117"/>
              </a:cxn>
            </a:cxnLst>
            <a:rect l="0" t="0" r="r" b="b"/>
            <a:pathLst>
              <a:path w="4601" h="3117">
                <a:moveTo>
                  <a:pt x="9" y="2115"/>
                </a:moveTo>
                <a:lnTo>
                  <a:pt x="0" y="0"/>
                </a:lnTo>
                <a:lnTo>
                  <a:pt x="4601" y="0"/>
                </a:lnTo>
                <a:lnTo>
                  <a:pt x="4601" y="3117"/>
                </a:lnTo>
              </a:path>
            </a:pathLst>
          </a:custGeom>
          <a:noFill/>
          <a:ln w="12700" cap="flat" cmpd="sng">
            <a:solidFill>
              <a:schemeClr val="tx1">
                <a:lumMod val="50000"/>
                <a:lumOff val="50000"/>
              </a:schemeClr>
            </a:solidFill>
            <a:prstDash val="solid"/>
            <a:round/>
            <a:headEnd type="none" w="med" len="med"/>
            <a:tailEnd type="none" w="med" len="med"/>
          </a:ln>
          <a:effectLst/>
        </p:spPr>
        <p:txBody>
          <a:bodyPr>
            <a:prstTxWarp prst="textNoShape">
              <a:avLst/>
            </a:prstTxWarp>
          </a:bodyPr>
          <a:lstStyle/>
          <a:p>
            <a:endParaRPr lang="en-US"/>
          </a:p>
        </p:txBody>
      </p:sp>
      <p:sp>
        <p:nvSpPr>
          <p:cNvPr id="142375" name="Freeform 39"/>
          <p:cNvSpPr>
            <a:spLocks/>
          </p:cNvSpPr>
          <p:nvPr/>
        </p:nvSpPr>
        <p:spPr bwMode="auto">
          <a:xfrm>
            <a:off x="1637701" y="2814652"/>
            <a:ext cx="350837" cy="1973262"/>
          </a:xfrm>
          <a:custGeom>
            <a:avLst/>
            <a:gdLst/>
            <a:ahLst/>
            <a:cxnLst>
              <a:cxn ang="0">
                <a:pos x="181" y="0"/>
              </a:cxn>
              <a:cxn ang="0">
                <a:pos x="0" y="0"/>
              </a:cxn>
              <a:cxn ang="0">
                <a:pos x="0" y="1769"/>
              </a:cxn>
              <a:cxn ang="0">
                <a:pos x="181" y="1769"/>
              </a:cxn>
            </a:cxnLst>
            <a:rect l="0" t="0" r="r" b="b"/>
            <a:pathLst>
              <a:path w="181" h="1769">
                <a:moveTo>
                  <a:pt x="181" y="0"/>
                </a:moveTo>
                <a:lnTo>
                  <a:pt x="0" y="0"/>
                </a:lnTo>
                <a:lnTo>
                  <a:pt x="0" y="1769"/>
                </a:lnTo>
                <a:lnTo>
                  <a:pt x="181" y="1769"/>
                </a:lnTo>
              </a:path>
            </a:pathLst>
          </a:custGeom>
          <a:noFill/>
          <a:ln w="19050" cap="flat" cmpd="sng" algn="ctr">
            <a:solidFill>
              <a:schemeClr val="tx1"/>
            </a:solidFill>
            <a:prstDash val="solid"/>
            <a:round/>
            <a:headEnd type="stealth" w="med" len="med"/>
            <a:tailEnd type="stealth" w="med" len="med"/>
          </a:ln>
          <a:effectLst/>
        </p:spPr>
        <p:txBody>
          <a:bodyPr wrap="none" anchor="ctr">
            <a:prstTxWarp prst="textNoShape">
              <a:avLst/>
            </a:prstTxWarp>
          </a:bodyPr>
          <a:lstStyle/>
          <a:p>
            <a:endParaRPr lang="en-US"/>
          </a:p>
        </p:txBody>
      </p:sp>
      <p:sp>
        <p:nvSpPr>
          <p:cNvPr id="142376" name="Freeform 40"/>
          <p:cNvSpPr>
            <a:spLocks/>
          </p:cNvSpPr>
          <p:nvPr/>
        </p:nvSpPr>
        <p:spPr bwMode="auto">
          <a:xfrm>
            <a:off x="1544038" y="2603514"/>
            <a:ext cx="438150" cy="2403475"/>
          </a:xfrm>
          <a:custGeom>
            <a:avLst/>
            <a:gdLst/>
            <a:ahLst/>
            <a:cxnLst>
              <a:cxn ang="0">
                <a:pos x="181" y="0"/>
              </a:cxn>
              <a:cxn ang="0">
                <a:pos x="0" y="0"/>
              </a:cxn>
              <a:cxn ang="0">
                <a:pos x="0" y="1769"/>
              </a:cxn>
              <a:cxn ang="0">
                <a:pos x="181" y="1769"/>
              </a:cxn>
            </a:cxnLst>
            <a:rect l="0" t="0" r="r" b="b"/>
            <a:pathLst>
              <a:path w="181" h="1769">
                <a:moveTo>
                  <a:pt x="181" y="0"/>
                </a:moveTo>
                <a:lnTo>
                  <a:pt x="0" y="0"/>
                </a:lnTo>
                <a:lnTo>
                  <a:pt x="0" y="1769"/>
                </a:lnTo>
                <a:lnTo>
                  <a:pt x="181" y="1769"/>
                </a:lnTo>
              </a:path>
            </a:pathLst>
          </a:custGeom>
          <a:noFill/>
          <a:ln w="19050" cap="flat" cmpd="sng" algn="ctr">
            <a:solidFill>
              <a:schemeClr val="tx1"/>
            </a:solidFill>
            <a:prstDash val="solid"/>
            <a:round/>
            <a:headEnd type="stealth" w="med" len="med"/>
            <a:tailEnd type="stealth" w="med" len="med"/>
          </a:ln>
          <a:effectLst/>
        </p:spPr>
        <p:txBody>
          <a:bodyPr wrap="none" anchor="ctr">
            <a:prstTxWarp prst="textNoShape">
              <a:avLst/>
            </a:prstTxWarp>
          </a:bodyPr>
          <a:lstStyle/>
          <a:p>
            <a:endParaRPr lang="en-US"/>
          </a:p>
        </p:txBody>
      </p:sp>
      <p:sp>
        <p:nvSpPr>
          <p:cNvPr id="142464" name="Oval 128"/>
          <p:cNvSpPr>
            <a:spLocks noChangeArrowheads="1"/>
          </p:cNvSpPr>
          <p:nvPr/>
        </p:nvSpPr>
        <p:spPr bwMode="auto">
          <a:xfrm>
            <a:off x="1612301" y="3879864"/>
            <a:ext cx="53975" cy="53975"/>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42465" name="Freeform 129"/>
          <p:cNvSpPr>
            <a:spLocks/>
          </p:cNvSpPr>
          <p:nvPr/>
        </p:nvSpPr>
        <p:spPr bwMode="auto">
          <a:xfrm>
            <a:off x="4990501" y="2817827"/>
            <a:ext cx="361950" cy="1973262"/>
          </a:xfrm>
          <a:custGeom>
            <a:avLst/>
            <a:gdLst/>
            <a:ahLst/>
            <a:cxnLst>
              <a:cxn ang="0">
                <a:pos x="181" y="0"/>
              </a:cxn>
              <a:cxn ang="0">
                <a:pos x="0" y="0"/>
              </a:cxn>
              <a:cxn ang="0">
                <a:pos x="0" y="1769"/>
              </a:cxn>
              <a:cxn ang="0">
                <a:pos x="181" y="1769"/>
              </a:cxn>
            </a:cxnLst>
            <a:rect l="0" t="0" r="r" b="b"/>
            <a:pathLst>
              <a:path w="181" h="1769">
                <a:moveTo>
                  <a:pt x="181" y="0"/>
                </a:moveTo>
                <a:lnTo>
                  <a:pt x="0" y="0"/>
                </a:lnTo>
                <a:lnTo>
                  <a:pt x="0" y="1769"/>
                </a:lnTo>
                <a:lnTo>
                  <a:pt x="181" y="1769"/>
                </a:lnTo>
              </a:path>
            </a:pathLst>
          </a:custGeom>
          <a:noFill/>
          <a:ln w="19050" cap="flat" cmpd="sng" algn="ctr">
            <a:solidFill>
              <a:schemeClr val="tx1"/>
            </a:solidFill>
            <a:prstDash val="solid"/>
            <a:round/>
            <a:headEnd type="stealth" w="med" len="med"/>
            <a:tailEnd type="stealth" w="med" len="med"/>
          </a:ln>
          <a:effectLst/>
        </p:spPr>
        <p:txBody>
          <a:bodyPr wrap="none" anchor="ctr">
            <a:prstTxWarp prst="textNoShape">
              <a:avLst/>
            </a:prstTxWarp>
          </a:bodyPr>
          <a:lstStyle/>
          <a:p>
            <a:endParaRPr lang="en-US"/>
          </a:p>
        </p:txBody>
      </p:sp>
      <p:sp>
        <p:nvSpPr>
          <p:cNvPr id="142466" name="Freeform 130"/>
          <p:cNvSpPr>
            <a:spLocks/>
          </p:cNvSpPr>
          <p:nvPr/>
        </p:nvSpPr>
        <p:spPr bwMode="auto">
          <a:xfrm>
            <a:off x="4903188" y="2606689"/>
            <a:ext cx="438150" cy="2403475"/>
          </a:xfrm>
          <a:custGeom>
            <a:avLst/>
            <a:gdLst/>
            <a:ahLst/>
            <a:cxnLst>
              <a:cxn ang="0">
                <a:pos x="181" y="0"/>
              </a:cxn>
              <a:cxn ang="0">
                <a:pos x="0" y="0"/>
              </a:cxn>
              <a:cxn ang="0">
                <a:pos x="0" y="1769"/>
              </a:cxn>
              <a:cxn ang="0">
                <a:pos x="181" y="1769"/>
              </a:cxn>
            </a:cxnLst>
            <a:rect l="0" t="0" r="r" b="b"/>
            <a:pathLst>
              <a:path w="181" h="1769">
                <a:moveTo>
                  <a:pt x="181" y="0"/>
                </a:moveTo>
                <a:lnTo>
                  <a:pt x="0" y="0"/>
                </a:lnTo>
                <a:lnTo>
                  <a:pt x="0" y="1769"/>
                </a:lnTo>
                <a:lnTo>
                  <a:pt x="181" y="1769"/>
                </a:lnTo>
              </a:path>
            </a:pathLst>
          </a:custGeom>
          <a:noFill/>
          <a:ln w="19050" cap="flat" cmpd="sng" algn="ctr">
            <a:solidFill>
              <a:schemeClr val="tx1"/>
            </a:solidFill>
            <a:prstDash val="solid"/>
            <a:round/>
            <a:headEnd type="stealth" w="med" len="med"/>
            <a:tailEnd type="stealth" w="med" len="med"/>
          </a:ln>
          <a:effectLst/>
        </p:spPr>
        <p:txBody>
          <a:bodyPr wrap="none" anchor="ctr">
            <a:prstTxWarp prst="textNoShape">
              <a:avLst/>
            </a:prstTxWarp>
          </a:bodyPr>
          <a:lstStyle/>
          <a:p>
            <a:endParaRPr lang="en-US"/>
          </a:p>
        </p:txBody>
      </p:sp>
      <p:sp>
        <p:nvSpPr>
          <p:cNvPr id="142467" name="Line 131"/>
          <p:cNvSpPr>
            <a:spLocks noChangeShapeType="1"/>
          </p:cNvSpPr>
          <p:nvPr/>
        </p:nvSpPr>
        <p:spPr bwMode="auto">
          <a:xfrm>
            <a:off x="839188" y="3692539"/>
            <a:ext cx="4057650" cy="0"/>
          </a:xfrm>
          <a:prstGeom prst="line">
            <a:avLst/>
          </a:prstGeom>
          <a:noFill/>
          <a:ln w="1905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42468" name="Line 132"/>
          <p:cNvSpPr>
            <a:spLocks noChangeShapeType="1"/>
          </p:cNvSpPr>
          <p:nvPr/>
        </p:nvSpPr>
        <p:spPr bwMode="auto">
          <a:xfrm>
            <a:off x="847126" y="3908439"/>
            <a:ext cx="4143375" cy="0"/>
          </a:xfrm>
          <a:prstGeom prst="line">
            <a:avLst/>
          </a:prstGeom>
          <a:noFill/>
          <a:ln w="1905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useBgFill="1">
        <p:nvSpPr>
          <p:cNvPr id="142469" name="Rectangle 133"/>
          <p:cNvSpPr>
            <a:spLocks noChangeArrowheads="1"/>
          </p:cNvSpPr>
          <p:nvPr/>
        </p:nvSpPr>
        <p:spPr bwMode="auto">
          <a:xfrm flipH="1">
            <a:off x="8051201" y="171768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useBgFill="1">
        <p:nvSpPr>
          <p:cNvPr id="142470" name="Rectangle 134"/>
          <p:cNvSpPr>
            <a:spLocks noChangeArrowheads="1"/>
          </p:cNvSpPr>
          <p:nvPr/>
        </p:nvSpPr>
        <p:spPr bwMode="auto">
          <a:xfrm flipH="1">
            <a:off x="8051201" y="2674952"/>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useBgFill="1">
        <p:nvSpPr>
          <p:cNvPr id="142471" name="Rectangle 135"/>
          <p:cNvSpPr>
            <a:spLocks noChangeArrowheads="1"/>
          </p:cNvSpPr>
          <p:nvPr/>
        </p:nvSpPr>
        <p:spPr bwMode="auto">
          <a:xfrm flipH="1">
            <a:off x="8051201" y="4805377"/>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useBgFill="1">
        <p:nvSpPr>
          <p:cNvPr id="142472" name="Rectangle 136"/>
          <p:cNvSpPr>
            <a:spLocks noChangeArrowheads="1"/>
          </p:cNvSpPr>
          <p:nvPr/>
        </p:nvSpPr>
        <p:spPr bwMode="auto">
          <a:xfrm flipH="1">
            <a:off x="8051201" y="5862652"/>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useBgFill="1">
        <p:nvSpPr>
          <p:cNvPr id="142473" name="Rectangle 137"/>
          <p:cNvSpPr>
            <a:spLocks noChangeArrowheads="1"/>
          </p:cNvSpPr>
          <p:nvPr/>
        </p:nvSpPr>
        <p:spPr bwMode="auto">
          <a:xfrm flipH="1">
            <a:off x="1215426" y="384493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useBgFill="1">
        <p:nvSpPr>
          <p:cNvPr id="142474" name="Rectangle 138"/>
          <p:cNvSpPr>
            <a:spLocks noChangeArrowheads="1"/>
          </p:cNvSpPr>
          <p:nvPr/>
        </p:nvSpPr>
        <p:spPr bwMode="auto">
          <a:xfrm flipH="1">
            <a:off x="1215426" y="3632214"/>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166" name="Group 165"/>
          <p:cNvGrpSpPr/>
          <p:nvPr/>
        </p:nvGrpSpPr>
        <p:grpSpPr>
          <a:xfrm>
            <a:off x="1999651" y="1941526"/>
            <a:ext cx="2287589" cy="1622425"/>
            <a:chOff x="1706562" y="2259012"/>
            <a:chExt cx="2287589" cy="1622425"/>
          </a:xfrm>
        </p:grpSpPr>
        <p:grpSp>
          <p:nvGrpSpPr>
            <p:cNvPr id="165" name="Group 164"/>
            <p:cNvGrpSpPr/>
            <p:nvPr/>
          </p:nvGrpSpPr>
          <p:grpSpPr>
            <a:xfrm>
              <a:off x="1849438" y="2370138"/>
              <a:ext cx="2057400" cy="1422400"/>
              <a:chOff x="1849438" y="2370138"/>
              <a:chExt cx="2057400" cy="1422400"/>
            </a:xfrm>
          </p:grpSpPr>
          <p:sp>
            <p:nvSpPr>
              <p:cNvPr id="142346" name="Line 10"/>
              <p:cNvSpPr>
                <a:spLocks noChangeShapeType="1"/>
              </p:cNvSpPr>
              <p:nvPr/>
            </p:nvSpPr>
            <p:spPr bwMode="auto">
              <a:xfrm>
                <a:off x="1849438" y="2887374"/>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47" name="Line 11"/>
              <p:cNvSpPr>
                <a:spLocks noChangeShapeType="1"/>
              </p:cNvSpPr>
              <p:nvPr/>
            </p:nvSpPr>
            <p:spPr bwMode="auto">
              <a:xfrm>
                <a:off x="1849438" y="23701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48" name="Line 12"/>
              <p:cNvSpPr>
                <a:spLocks noChangeShapeType="1"/>
              </p:cNvSpPr>
              <p:nvPr/>
            </p:nvSpPr>
            <p:spPr bwMode="auto">
              <a:xfrm>
                <a:off x="1849438" y="2499447"/>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49" name="Line 13"/>
              <p:cNvSpPr>
                <a:spLocks noChangeShapeType="1"/>
              </p:cNvSpPr>
              <p:nvPr/>
            </p:nvSpPr>
            <p:spPr bwMode="auto">
              <a:xfrm>
                <a:off x="1849438" y="2628756"/>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0" name="Line 14"/>
              <p:cNvSpPr>
                <a:spLocks noChangeShapeType="1"/>
              </p:cNvSpPr>
              <p:nvPr/>
            </p:nvSpPr>
            <p:spPr bwMode="auto">
              <a:xfrm>
                <a:off x="1849438" y="2758065"/>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1" name="Line 15"/>
              <p:cNvSpPr>
                <a:spLocks noChangeShapeType="1"/>
              </p:cNvSpPr>
              <p:nvPr/>
            </p:nvSpPr>
            <p:spPr bwMode="auto">
              <a:xfrm>
                <a:off x="1849438" y="3016683"/>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2" name="Line 16"/>
              <p:cNvSpPr>
                <a:spLocks noChangeShapeType="1"/>
              </p:cNvSpPr>
              <p:nvPr/>
            </p:nvSpPr>
            <p:spPr bwMode="auto">
              <a:xfrm>
                <a:off x="1849438" y="3145992"/>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3" name="Line 17"/>
              <p:cNvSpPr>
                <a:spLocks noChangeShapeType="1"/>
              </p:cNvSpPr>
              <p:nvPr/>
            </p:nvSpPr>
            <p:spPr bwMode="auto">
              <a:xfrm>
                <a:off x="1849438" y="3275301"/>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4" name="Line 18"/>
              <p:cNvSpPr>
                <a:spLocks noChangeShapeType="1"/>
              </p:cNvSpPr>
              <p:nvPr/>
            </p:nvSpPr>
            <p:spPr bwMode="auto">
              <a:xfrm>
                <a:off x="1849438" y="3404610"/>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5" name="Line 19"/>
              <p:cNvSpPr>
                <a:spLocks noChangeShapeType="1"/>
              </p:cNvSpPr>
              <p:nvPr/>
            </p:nvSpPr>
            <p:spPr bwMode="auto">
              <a:xfrm>
                <a:off x="1849438" y="3533919"/>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6" name="Line 20"/>
              <p:cNvSpPr>
                <a:spLocks noChangeShapeType="1"/>
              </p:cNvSpPr>
              <p:nvPr/>
            </p:nvSpPr>
            <p:spPr bwMode="auto">
              <a:xfrm>
                <a:off x="1849438" y="366322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42357" name="Line 21"/>
              <p:cNvSpPr>
                <a:spLocks noChangeShapeType="1"/>
              </p:cNvSpPr>
              <p:nvPr/>
            </p:nvSpPr>
            <p:spPr bwMode="auto">
              <a:xfrm>
                <a:off x="1849438" y="37925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grpSp>
        <p:sp useBgFill="1">
          <p:nvSpPr>
            <p:cNvPr id="141" name="AutoShape 39"/>
            <p:cNvSpPr>
              <a:spLocks noChangeArrowheads="1"/>
            </p:cNvSpPr>
            <p:nvPr/>
          </p:nvSpPr>
          <p:spPr bwMode="auto">
            <a:xfrm rot="16200000" flipH="1" flipV="1">
              <a:off x="1025525" y="2940049"/>
              <a:ext cx="1622425" cy="260351"/>
            </a:xfrm>
            <a:prstGeom prst="roundRect">
              <a:avLst>
                <a:gd name="adj" fmla="val 47426"/>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720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sp useBgFill="1">
          <p:nvSpPr>
            <p:cNvPr id="142" name="AutoShape 39"/>
            <p:cNvSpPr>
              <a:spLocks noChangeArrowheads="1"/>
            </p:cNvSpPr>
            <p:nvPr/>
          </p:nvSpPr>
          <p:spPr bwMode="auto">
            <a:xfrm rot="16200000" flipH="1" flipV="1">
              <a:off x="3052763" y="2940049"/>
              <a:ext cx="1622425" cy="260351"/>
            </a:xfrm>
            <a:prstGeom prst="roundRect">
              <a:avLst>
                <a:gd name="adj" fmla="val 47426"/>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grpSp>
          <p:nvGrpSpPr>
            <p:cNvPr id="164" name="Group 163"/>
            <p:cNvGrpSpPr/>
            <p:nvPr/>
          </p:nvGrpSpPr>
          <p:grpSpPr>
            <a:xfrm>
              <a:off x="2120108" y="2348708"/>
              <a:ext cx="1429542" cy="1465788"/>
              <a:chOff x="4739484" y="2341564"/>
              <a:chExt cx="1842294" cy="1465788"/>
            </a:xfrm>
          </p:grpSpPr>
          <p:sp>
            <p:nvSpPr>
              <p:cNvPr id="144" name="Rectangle 52"/>
              <p:cNvSpPr>
                <a:spLocks noChangeArrowheads="1"/>
              </p:cNvSpPr>
              <p:nvPr/>
            </p:nvSpPr>
            <p:spPr bwMode="auto">
              <a:xfrm rot="5400000">
                <a:off x="5640390" y="1700454"/>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45" name="Rectangle 53"/>
              <p:cNvSpPr>
                <a:spLocks noChangeArrowheads="1"/>
              </p:cNvSpPr>
              <p:nvPr/>
            </p:nvSpPr>
            <p:spPr bwMode="auto">
              <a:xfrm rot="5400000">
                <a:off x="5640390" y="1959456"/>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46" name="Rectangle 54"/>
              <p:cNvSpPr>
                <a:spLocks noChangeArrowheads="1"/>
              </p:cNvSpPr>
              <p:nvPr/>
            </p:nvSpPr>
            <p:spPr bwMode="auto">
              <a:xfrm rot="5400000">
                <a:off x="5640390" y="2218458"/>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47" name="Rectangle 55"/>
              <p:cNvSpPr>
                <a:spLocks noChangeArrowheads="1"/>
              </p:cNvSpPr>
              <p:nvPr/>
            </p:nvSpPr>
            <p:spPr bwMode="auto">
              <a:xfrm rot="5400000">
                <a:off x="5640390" y="2477460"/>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48" name="Rectangle 56"/>
              <p:cNvSpPr>
                <a:spLocks noChangeArrowheads="1"/>
              </p:cNvSpPr>
              <p:nvPr/>
            </p:nvSpPr>
            <p:spPr bwMode="auto">
              <a:xfrm rot="5400000">
                <a:off x="5640390" y="273646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53" name="Rectangle 61"/>
              <p:cNvSpPr>
                <a:spLocks noChangeArrowheads="1"/>
              </p:cNvSpPr>
              <p:nvPr/>
            </p:nvSpPr>
            <p:spPr bwMode="auto">
              <a:xfrm rot="5400000">
                <a:off x="5640390" y="144145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54" name="Rectangle 62"/>
              <p:cNvSpPr>
                <a:spLocks noChangeArrowheads="1"/>
              </p:cNvSpPr>
              <p:nvPr/>
            </p:nvSpPr>
            <p:spPr bwMode="auto">
              <a:xfrm rot="5400000">
                <a:off x="5640390" y="182995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55" name="Rectangle 63"/>
              <p:cNvSpPr>
                <a:spLocks noChangeArrowheads="1"/>
              </p:cNvSpPr>
              <p:nvPr/>
            </p:nvSpPr>
            <p:spPr bwMode="auto">
              <a:xfrm rot="5400000">
                <a:off x="5640390" y="2088957"/>
                <a:ext cx="39687"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56" name="Rectangle 64"/>
              <p:cNvSpPr>
                <a:spLocks noChangeArrowheads="1"/>
              </p:cNvSpPr>
              <p:nvPr/>
            </p:nvSpPr>
            <p:spPr bwMode="auto">
              <a:xfrm rot="5400000">
                <a:off x="5640390" y="2347959"/>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57" name="Rectangle 65"/>
              <p:cNvSpPr>
                <a:spLocks noChangeArrowheads="1"/>
              </p:cNvSpPr>
              <p:nvPr/>
            </p:nvSpPr>
            <p:spPr bwMode="auto">
              <a:xfrm rot="5400000">
                <a:off x="5640390" y="2606961"/>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58" name="Rectangle 66"/>
              <p:cNvSpPr>
                <a:spLocks noChangeArrowheads="1"/>
              </p:cNvSpPr>
              <p:nvPr/>
            </p:nvSpPr>
            <p:spPr bwMode="auto">
              <a:xfrm rot="5400000">
                <a:off x="5640390" y="286596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63" name="Rectangle 71"/>
              <p:cNvSpPr>
                <a:spLocks noChangeArrowheads="1"/>
              </p:cNvSpPr>
              <p:nvPr/>
            </p:nvSpPr>
            <p:spPr bwMode="auto">
              <a:xfrm rot="5400000">
                <a:off x="5640390" y="1570953"/>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grpSp>
      </p:grpSp>
      <p:grpSp>
        <p:nvGrpSpPr>
          <p:cNvPr id="167" name="Group 166"/>
          <p:cNvGrpSpPr/>
          <p:nvPr/>
        </p:nvGrpSpPr>
        <p:grpSpPr>
          <a:xfrm>
            <a:off x="5358801" y="1941526"/>
            <a:ext cx="2287589" cy="1622425"/>
            <a:chOff x="1706562" y="2259012"/>
            <a:chExt cx="2287589" cy="1622425"/>
          </a:xfrm>
        </p:grpSpPr>
        <p:grpSp>
          <p:nvGrpSpPr>
            <p:cNvPr id="168" name="Group 167"/>
            <p:cNvGrpSpPr/>
            <p:nvPr/>
          </p:nvGrpSpPr>
          <p:grpSpPr>
            <a:xfrm>
              <a:off x="1849438" y="2370138"/>
              <a:ext cx="2057400" cy="1422400"/>
              <a:chOff x="1849438" y="2370138"/>
              <a:chExt cx="2057400" cy="1422400"/>
            </a:xfrm>
          </p:grpSpPr>
          <p:sp>
            <p:nvSpPr>
              <p:cNvPr id="184" name="Line 10"/>
              <p:cNvSpPr>
                <a:spLocks noChangeShapeType="1"/>
              </p:cNvSpPr>
              <p:nvPr/>
            </p:nvSpPr>
            <p:spPr bwMode="auto">
              <a:xfrm>
                <a:off x="1849438" y="2887374"/>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85" name="Line 11"/>
              <p:cNvSpPr>
                <a:spLocks noChangeShapeType="1"/>
              </p:cNvSpPr>
              <p:nvPr/>
            </p:nvSpPr>
            <p:spPr bwMode="auto">
              <a:xfrm>
                <a:off x="1849438" y="23701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86" name="Line 12"/>
              <p:cNvSpPr>
                <a:spLocks noChangeShapeType="1"/>
              </p:cNvSpPr>
              <p:nvPr/>
            </p:nvSpPr>
            <p:spPr bwMode="auto">
              <a:xfrm>
                <a:off x="1849438" y="2499447"/>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87" name="Line 13"/>
              <p:cNvSpPr>
                <a:spLocks noChangeShapeType="1"/>
              </p:cNvSpPr>
              <p:nvPr/>
            </p:nvSpPr>
            <p:spPr bwMode="auto">
              <a:xfrm>
                <a:off x="1849438" y="2628756"/>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88" name="Line 14"/>
              <p:cNvSpPr>
                <a:spLocks noChangeShapeType="1"/>
              </p:cNvSpPr>
              <p:nvPr/>
            </p:nvSpPr>
            <p:spPr bwMode="auto">
              <a:xfrm>
                <a:off x="1849438" y="2758065"/>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89" name="Line 15"/>
              <p:cNvSpPr>
                <a:spLocks noChangeShapeType="1"/>
              </p:cNvSpPr>
              <p:nvPr/>
            </p:nvSpPr>
            <p:spPr bwMode="auto">
              <a:xfrm>
                <a:off x="1849438" y="3016683"/>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90" name="Line 16"/>
              <p:cNvSpPr>
                <a:spLocks noChangeShapeType="1"/>
              </p:cNvSpPr>
              <p:nvPr/>
            </p:nvSpPr>
            <p:spPr bwMode="auto">
              <a:xfrm>
                <a:off x="1849438" y="3145992"/>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91" name="Line 17"/>
              <p:cNvSpPr>
                <a:spLocks noChangeShapeType="1"/>
              </p:cNvSpPr>
              <p:nvPr/>
            </p:nvSpPr>
            <p:spPr bwMode="auto">
              <a:xfrm>
                <a:off x="1849438" y="3275301"/>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92" name="Line 18"/>
              <p:cNvSpPr>
                <a:spLocks noChangeShapeType="1"/>
              </p:cNvSpPr>
              <p:nvPr/>
            </p:nvSpPr>
            <p:spPr bwMode="auto">
              <a:xfrm>
                <a:off x="1849438" y="3404610"/>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93" name="Line 19"/>
              <p:cNvSpPr>
                <a:spLocks noChangeShapeType="1"/>
              </p:cNvSpPr>
              <p:nvPr/>
            </p:nvSpPr>
            <p:spPr bwMode="auto">
              <a:xfrm>
                <a:off x="1849438" y="3533919"/>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94" name="Line 20"/>
              <p:cNvSpPr>
                <a:spLocks noChangeShapeType="1"/>
              </p:cNvSpPr>
              <p:nvPr/>
            </p:nvSpPr>
            <p:spPr bwMode="auto">
              <a:xfrm>
                <a:off x="1849438" y="366322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95" name="Line 21"/>
              <p:cNvSpPr>
                <a:spLocks noChangeShapeType="1"/>
              </p:cNvSpPr>
              <p:nvPr/>
            </p:nvSpPr>
            <p:spPr bwMode="auto">
              <a:xfrm>
                <a:off x="1849438" y="37925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grpSp>
        <p:sp useBgFill="1">
          <p:nvSpPr>
            <p:cNvPr id="169" name="AutoShape 39"/>
            <p:cNvSpPr>
              <a:spLocks noChangeArrowheads="1"/>
            </p:cNvSpPr>
            <p:nvPr/>
          </p:nvSpPr>
          <p:spPr bwMode="auto">
            <a:xfrm rot="16200000" flipH="1" flipV="1">
              <a:off x="1025525" y="2940049"/>
              <a:ext cx="1622425" cy="260351"/>
            </a:xfrm>
            <a:prstGeom prst="roundRect">
              <a:avLst>
                <a:gd name="adj" fmla="val 47426"/>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720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sp useBgFill="1">
          <p:nvSpPr>
            <p:cNvPr id="170" name="AutoShape 39"/>
            <p:cNvSpPr>
              <a:spLocks noChangeArrowheads="1"/>
            </p:cNvSpPr>
            <p:nvPr/>
          </p:nvSpPr>
          <p:spPr bwMode="auto">
            <a:xfrm rot="16200000" flipH="1" flipV="1">
              <a:off x="3052763" y="2940049"/>
              <a:ext cx="1622425" cy="260351"/>
            </a:xfrm>
            <a:prstGeom prst="roundRect">
              <a:avLst>
                <a:gd name="adj" fmla="val 47426"/>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grpSp>
          <p:nvGrpSpPr>
            <p:cNvPr id="171" name="Group 170"/>
            <p:cNvGrpSpPr/>
            <p:nvPr/>
          </p:nvGrpSpPr>
          <p:grpSpPr>
            <a:xfrm>
              <a:off x="2120108" y="2348708"/>
              <a:ext cx="1429542" cy="1465788"/>
              <a:chOff x="4739484" y="2341564"/>
              <a:chExt cx="1842294" cy="1465788"/>
            </a:xfrm>
          </p:grpSpPr>
          <p:sp>
            <p:nvSpPr>
              <p:cNvPr id="172" name="Rectangle 52"/>
              <p:cNvSpPr>
                <a:spLocks noChangeArrowheads="1"/>
              </p:cNvSpPr>
              <p:nvPr/>
            </p:nvSpPr>
            <p:spPr bwMode="auto">
              <a:xfrm rot="5400000">
                <a:off x="5640390" y="1700454"/>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3" name="Rectangle 53"/>
              <p:cNvSpPr>
                <a:spLocks noChangeArrowheads="1"/>
              </p:cNvSpPr>
              <p:nvPr/>
            </p:nvSpPr>
            <p:spPr bwMode="auto">
              <a:xfrm rot="5400000">
                <a:off x="5640390" y="1959456"/>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4" name="Rectangle 54"/>
              <p:cNvSpPr>
                <a:spLocks noChangeArrowheads="1"/>
              </p:cNvSpPr>
              <p:nvPr/>
            </p:nvSpPr>
            <p:spPr bwMode="auto">
              <a:xfrm rot="5400000">
                <a:off x="5640390" y="2218458"/>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5" name="Rectangle 55"/>
              <p:cNvSpPr>
                <a:spLocks noChangeArrowheads="1"/>
              </p:cNvSpPr>
              <p:nvPr/>
            </p:nvSpPr>
            <p:spPr bwMode="auto">
              <a:xfrm rot="5400000">
                <a:off x="5640390" y="2477460"/>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6" name="Rectangle 56"/>
              <p:cNvSpPr>
                <a:spLocks noChangeArrowheads="1"/>
              </p:cNvSpPr>
              <p:nvPr/>
            </p:nvSpPr>
            <p:spPr bwMode="auto">
              <a:xfrm rot="5400000">
                <a:off x="5640390" y="273646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7" name="Rectangle 61"/>
              <p:cNvSpPr>
                <a:spLocks noChangeArrowheads="1"/>
              </p:cNvSpPr>
              <p:nvPr/>
            </p:nvSpPr>
            <p:spPr bwMode="auto">
              <a:xfrm rot="5400000">
                <a:off x="5640390" y="144145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8" name="Rectangle 62"/>
              <p:cNvSpPr>
                <a:spLocks noChangeArrowheads="1"/>
              </p:cNvSpPr>
              <p:nvPr/>
            </p:nvSpPr>
            <p:spPr bwMode="auto">
              <a:xfrm rot="5400000">
                <a:off x="5640390" y="182995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79" name="Rectangle 63"/>
              <p:cNvSpPr>
                <a:spLocks noChangeArrowheads="1"/>
              </p:cNvSpPr>
              <p:nvPr/>
            </p:nvSpPr>
            <p:spPr bwMode="auto">
              <a:xfrm rot="5400000">
                <a:off x="5640390" y="2088957"/>
                <a:ext cx="39687"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80" name="Rectangle 64"/>
              <p:cNvSpPr>
                <a:spLocks noChangeArrowheads="1"/>
              </p:cNvSpPr>
              <p:nvPr/>
            </p:nvSpPr>
            <p:spPr bwMode="auto">
              <a:xfrm rot="5400000">
                <a:off x="5640390" y="2347959"/>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81" name="Rectangle 65"/>
              <p:cNvSpPr>
                <a:spLocks noChangeArrowheads="1"/>
              </p:cNvSpPr>
              <p:nvPr/>
            </p:nvSpPr>
            <p:spPr bwMode="auto">
              <a:xfrm rot="5400000">
                <a:off x="5640390" y="2606961"/>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82" name="Rectangle 66"/>
              <p:cNvSpPr>
                <a:spLocks noChangeArrowheads="1"/>
              </p:cNvSpPr>
              <p:nvPr/>
            </p:nvSpPr>
            <p:spPr bwMode="auto">
              <a:xfrm rot="5400000">
                <a:off x="5640390" y="286596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183" name="Rectangle 71"/>
              <p:cNvSpPr>
                <a:spLocks noChangeArrowheads="1"/>
              </p:cNvSpPr>
              <p:nvPr/>
            </p:nvSpPr>
            <p:spPr bwMode="auto">
              <a:xfrm rot="5400000">
                <a:off x="5640390" y="1570953"/>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grpSp>
      </p:grpSp>
      <p:grpSp>
        <p:nvGrpSpPr>
          <p:cNvPr id="196" name="Group 195"/>
          <p:cNvGrpSpPr/>
          <p:nvPr/>
        </p:nvGrpSpPr>
        <p:grpSpPr>
          <a:xfrm>
            <a:off x="1999651" y="4076752"/>
            <a:ext cx="2287589" cy="1622425"/>
            <a:chOff x="1706562" y="2259012"/>
            <a:chExt cx="2287589" cy="1622425"/>
          </a:xfrm>
        </p:grpSpPr>
        <p:grpSp>
          <p:nvGrpSpPr>
            <p:cNvPr id="197" name="Group 196"/>
            <p:cNvGrpSpPr/>
            <p:nvPr/>
          </p:nvGrpSpPr>
          <p:grpSpPr>
            <a:xfrm>
              <a:off x="1849438" y="2370138"/>
              <a:ext cx="2057400" cy="1422400"/>
              <a:chOff x="1849438" y="2370138"/>
              <a:chExt cx="2057400" cy="1422400"/>
            </a:xfrm>
          </p:grpSpPr>
          <p:sp>
            <p:nvSpPr>
              <p:cNvPr id="213" name="Line 10"/>
              <p:cNvSpPr>
                <a:spLocks noChangeShapeType="1"/>
              </p:cNvSpPr>
              <p:nvPr/>
            </p:nvSpPr>
            <p:spPr bwMode="auto">
              <a:xfrm>
                <a:off x="1849438" y="2887374"/>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14" name="Line 11"/>
              <p:cNvSpPr>
                <a:spLocks noChangeShapeType="1"/>
              </p:cNvSpPr>
              <p:nvPr/>
            </p:nvSpPr>
            <p:spPr bwMode="auto">
              <a:xfrm>
                <a:off x="1849438" y="23701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15" name="Line 12"/>
              <p:cNvSpPr>
                <a:spLocks noChangeShapeType="1"/>
              </p:cNvSpPr>
              <p:nvPr/>
            </p:nvSpPr>
            <p:spPr bwMode="auto">
              <a:xfrm>
                <a:off x="1849438" y="2499447"/>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16" name="Line 13"/>
              <p:cNvSpPr>
                <a:spLocks noChangeShapeType="1"/>
              </p:cNvSpPr>
              <p:nvPr/>
            </p:nvSpPr>
            <p:spPr bwMode="auto">
              <a:xfrm>
                <a:off x="1849438" y="2628756"/>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17" name="Line 14"/>
              <p:cNvSpPr>
                <a:spLocks noChangeShapeType="1"/>
              </p:cNvSpPr>
              <p:nvPr/>
            </p:nvSpPr>
            <p:spPr bwMode="auto">
              <a:xfrm>
                <a:off x="1849438" y="2758065"/>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18" name="Line 15"/>
              <p:cNvSpPr>
                <a:spLocks noChangeShapeType="1"/>
              </p:cNvSpPr>
              <p:nvPr/>
            </p:nvSpPr>
            <p:spPr bwMode="auto">
              <a:xfrm>
                <a:off x="1849438" y="3016683"/>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19" name="Line 16"/>
              <p:cNvSpPr>
                <a:spLocks noChangeShapeType="1"/>
              </p:cNvSpPr>
              <p:nvPr/>
            </p:nvSpPr>
            <p:spPr bwMode="auto">
              <a:xfrm>
                <a:off x="1849438" y="3145992"/>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20" name="Line 17"/>
              <p:cNvSpPr>
                <a:spLocks noChangeShapeType="1"/>
              </p:cNvSpPr>
              <p:nvPr/>
            </p:nvSpPr>
            <p:spPr bwMode="auto">
              <a:xfrm>
                <a:off x="1849438" y="3275301"/>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21" name="Line 18"/>
              <p:cNvSpPr>
                <a:spLocks noChangeShapeType="1"/>
              </p:cNvSpPr>
              <p:nvPr/>
            </p:nvSpPr>
            <p:spPr bwMode="auto">
              <a:xfrm>
                <a:off x="1849438" y="3404610"/>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22" name="Line 19"/>
              <p:cNvSpPr>
                <a:spLocks noChangeShapeType="1"/>
              </p:cNvSpPr>
              <p:nvPr/>
            </p:nvSpPr>
            <p:spPr bwMode="auto">
              <a:xfrm>
                <a:off x="1849438" y="3533919"/>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23" name="Line 20"/>
              <p:cNvSpPr>
                <a:spLocks noChangeShapeType="1"/>
              </p:cNvSpPr>
              <p:nvPr/>
            </p:nvSpPr>
            <p:spPr bwMode="auto">
              <a:xfrm>
                <a:off x="1849438" y="366322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24" name="Line 21"/>
              <p:cNvSpPr>
                <a:spLocks noChangeShapeType="1"/>
              </p:cNvSpPr>
              <p:nvPr/>
            </p:nvSpPr>
            <p:spPr bwMode="auto">
              <a:xfrm>
                <a:off x="1849438" y="37925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grpSp>
        <p:sp useBgFill="1">
          <p:nvSpPr>
            <p:cNvPr id="198" name="AutoShape 39"/>
            <p:cNvSpPr>
              <a:spLocks noChangeArrowheads="1"/>
            </p:cNvSpPr>
            <p:nvPr/>
          </p:nvSpPr>
          <p:spPr bwMode="auto">
            <a:xfrm rot="16200000" flipH="1" flipV="1">
              <a:off x="1025525" y="2940049"/>
              <a:ext cx="1622425" cy="260351"/>
            </a:xfrm>
            <a:prstGeom prst="roundRect">
              <a:avLst>
                <a:gd name="adj" fmla="val 47426"/>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720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sp useBgFill="1">
          <p:nvSpPr>
            <p:cNvPr id="199" name="AutoShape 39"/>
            <p:cNvSpPr>
              <a:spLocks noChangeArrowheads="1"/>
            </p:cNvSpPr>
            <p:nvPr/>
          </p:nvSpPr>
          <p:spPr bwMode="auto">
            <a:xfrm rot="16200000" flipH="1" flipV="1">
              <a:off x="3052763" y="2940049"/>
              <a:ext cx="1622425" cy="260351"/>
            </a:xfrm>
            <a:prstGeom prst="roundRect">
              <a:avLst>
                <a:gd name="adj" fmla="val 47426"/>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grpSp>
          <p:nvGrpSpPr>
            <p:cNvPr id="200" name="Group 199"/>
            <p:cNvGrpSpPr/>
            <p:nvPr/>
          </p:nvGrpSpPr>
          <p:grpSpPr>
            <a:xfrm>
              <a:off x="2120108" y="2348708"/>
              <a:ext cx="1429542" cy="1465788"/>
              <a:chOff x="4739484" y="2341564"/>
              <a:chExt cx="1842294" cy="1465788"/>
            </a:xfrm>
          </p:grpSpPr>
          <p:sp>
            <p:nvSpPr>
              <p:cNvPr id="201" name="Rectangle 52"/>
              <p:cNvSpPr>
                <a:spLocks noChangeArrowheads="1"/>
              </p:cNvSpPr>
              <p:nvPr/>
            </p:nvSpPr>
            <p:spPr bwMode="auto">
              <a:xfrm rot="5400000">
                <a:off x="5640390" y="1700454"/>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2" name="Rectangle 53"/>
              <p:cNvSpPr>
                <a:spLocks noChangeArrowheads="1"/>
              </p:cNvSpPr>
              <p:nvPr/>
            </p:nvSpPr>
            <p:spPr bwMode="auto">
              <a:xfrm rot="5400000">
                <a:off x="5640390" y="1959456"/>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3" name="Rectangle 54"/>
              <p:cNvSpPr>
                <a:spLocks noChangeArrowheads="1"/>
              </p:cNvSpPr>
              <p:nvPr/>
            </p:nvSpPr>
            <p:spPr bwMode="auto">
              <a:xfrm rot="5400000">
                <a:off x="5640390" y="2218458"/>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4" name="Rectangle 55"/>
              <p:cNvSpPr>
                <a:spLocks noChangeArrowheads="1"/>
              </p:cNvSpPr>
              <p:nvPr/>
            </p:nvSpPr>
            <p:spPr bwMode="auto">
              <a:xfrm rot="5400000">
                <a:off x="5640390" y="2477460"/>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5" name="Rectangle 56"/>
              <p:cNvSpPr>
                <a:spLocks noChangeArrowheads="1"/>
              </p:cNvSpPr>
              <p:nvPr/>
            </p:nvSpPr>
            <p:spPr bwMode="auto">
              <a:xfrm rot="5400000">
                <a:off x="5640390" y="273646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6" name="Rectangle 61"/>
              <p:cNvSpPr>
                <a:spLocks noChangeArrowheads="1"/>
              </p:cNvSpPr>
              <p:nvPr/>
            </p:nvSpPr>
            <p:spPr bwMode="auto">
              <a:xfrm rot="5400000">
                <a:off x="5640390" y="144145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7" name="Rectangle 62"/>
              <p:cNvSpPr>
                <a:spLocks noChangeArrowheads="1"/>
              </p:cNvSpPr>
              <p:nvPr/>
            </p:nvSpPr>
            <p:spPr bwMode="auto">
              <a:xfrm rot="5400000">
                <a:off x="5640390" y="182995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8" name="Rectangle 63"/>
              <p:cNvSpPr>
                <a:spLocks noChangeArrowheads="1"/>
              </p:cNvSpPr>
              <p:nvPr/>
            </p:nvSpPr>
            <p:spPr bwMode="auto">
              <a:xfrm rot="5400000">
                <a:off x="5640390" y="2088957"/>
                <a:ext cx="39687"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09" name="Rectangle 64"/>
              <p:cNvSpPr>
                <a:spLocks noChangeArrowheads="1"/>
              </p:cNvSpPr>
              <p:nvPr/>
            </p:nvSpPr>
            <p:spPr bwMode="auto">
              <a:xfrm rot="5400000">
                <a:off x="5640390" y="2347959"/>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10" name="Rectangle 65"/>
              <p:cNvSpPr>
                <a:spLocks noChangeArrowheads="1"/>
              </p:cNvSpPr>
              <p:nvPr/>
            </p:nvSpPr>
            <p:spPr bwMode="auto">
              <a:xfrm rot="5400000">
                <a:off x="5640390" y="2606961"/>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11" name="Rectangle 66"/>
              <p:cNvSpPr>
                <a:spLocks noChangeArrowheads="1"/>
              </p:cNvSpPr>
              <p:nvPr/>
            </p:nvSpPr>
            <p:spPr bwMode="auto">
              <a:xfrm rot="5400000">
                <a:off x="5640390" y="286596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12" name="Rectangle 71"/>
              <p:cNvSpPr>
                <a:spLocks noChangeArrowheads="1"/>
              </p:cNvSpPr>
              <p:nvPr/>
            </p:nvSpPr>
            <p:spPr bwMode="auto">
              <a:xfrm rot="5400000">
                <a:off x="5640390" y="1570953"/>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grpSp>
      </p:grpSp>
      <p:grpSp>
        <p:nvGrpSpPr>
          <p:cNvPr id="225" name="Group 224"/>
          <p:cNvGrpSpPr/>
          <p:nvPr/>
        </p:nvGrpSpPr>
        <p:grpSpPr>
          <a:xfrm>
            <a:off x="5358801" y="4076752"/>
            <a:ext cx="2287589" cy="1622425"/>
            <a:chOff x="1706562" y="2259012"/>
            <a:chExt cx="2287589" cy="1622425"/>
          </a:xfrm>
        </p:grpSpPr>
        <p:grpSp>
          <p:nvGrpSpPr>
            <p:cNvPr id="226" name="Group 225"/>
            <p:cNvGrpSpPr/>
            <p:nvPr/>
          </p:nvGrpSpPr>
          <p:grpSpPr>
            <a:xfrm>
              <a:off x="1849438" y="2370138"/>
              <a:ext cx="2057400" cy="1422400"/>
              <a:chOff x="1849438" y="2370138"/>
              <a:chExt cx="2057400" cy="1422400"/>
            </a:xfrm>
          </p:grpSpPr>
          <p:sp>
            <p:nvSpPr>
              <p:cNvPr id="242" name="Line 10"/>
              <p:cNvSpPr>
                <a:spLocks noChangeShapeType="1"/>
              </p:cNvSpPr>
              <p:nvPr/>
            </p:nvSpPr>
            <p:spPr bwMode="auto">
              <a:xfrm>
                <a:off x="1849438" y="2887374"/>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3" name="Line 11"/>
              <p:cNvSpPr>
                <a:spLocks noChangeShapeType="1"/>
              </p:cNvSpPr>
              <p:nvPr/>
            </p:nvSpPr>
            <p:spPr bwMode="auto">
              <a:xfrm>
                <a:off x="1849438" y="23701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4" name="Line 12"/>
              <p:cNvSpPr>
                <a:spLocks noChangeShapeType="1"/>
              </p:cNvSpPr>
              <p:nvPr/>
            </p:nvSpPr>
            <p:spPr bwMode="auto">
              <a:xfrm>
                <a:off x="1849438" y="2499447"/>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5" name="Line 13"/>
              <p:cNvSpPr>
                <a:spLocks noChangeShapeType="1"/>
              </p:cNvSpPr>
              <p:nvPr/>
            </p:nvSpPr>
            <p:spPr bwMode="auto">
              <a:xfrm>
                <a:off x="1849438" y="2628756"/>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6" name="Line 14"/>
              <p:cNvSpPr>
                <a:spLocks noChangeShapeType="1"/>
              </p:cNvSpPr>
              <p:nvPr/>
            </p:nvSpPr>
            <p:spPr bwMode="auto">
              <a:xfrm>
                <a:off x="1849438" y="2758065"/>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7" name="Line 15"/>
              <p:cNvSpPr>
                <a:spLocks noChangeShapeType="1"/>
              </p:cNvSpPr>
              <p:nvPr/>
            </p:nvSpPr>
            <p:spPr bwMode="auto">
              <a:xfrm>
                <a:off x="1849438" y="3016683"/>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8" name="Line 16"/>
              <p:cNvSpPr>
                <a:spLocks noChangeShapeType="1"/>
              </p:cNvSpPr>
              <p:nvPr/>
            </p:nvSpPr>
            <p:spPr bwMode="auto">
              <a:xfrm>
                <a:off x="1849438" y="3145992"/>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49" name="Line 17"/>
              <p:cNvSpPr>
                <a:spLocks noChangeShapeType="1"/>
              </p:cNvSpPr>
              <p:nvPr/>
            </p:nvSpPr>
            <p:spPr bwMode="auto">
              <a:xfrm>
                <a:off x="1849438" y="3275301"/>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50" name="Line 18"/>
              <p:cNvSpPr>
                <a:spLocks noChangeShapeType="1"/>
              </p:cNvSpPr>
              <p:nvPr/>
            </p:nvSpPr>
            <p:spPr bwMode="auto">
              <a:xfrm>
                <a:off x="1849438" y="3404610"/>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51" name="Line 19"/>
              <p:cNvSpPr>
                <a:spLocks noChangeShapeType="1"/>
              </p:cNvSpPr>
              <p:nvPr/>
            </p:nvSpPr>
            <p:spPr bwMode="auto">
              <a:xfrm>
                <a:off x="1849438" y="3533919"/>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52" name="Line 20"/>
              <p:cNvSpPr>
                <a:spLocks noChangeShapeType="1"/>
              </p:cNvSpPr>
              <p:nvPr/>
            </p:nvSpPr>
            <p:spPr bwMode="auto">
              <a:xfrm>
                <a:off x="1849438" y="366322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53" name="Line 21"/>
              <p:cNvSpPr>
                <a:spLocks noChangeShapeType="1"/>
              </p:cNvSpPr>
              <p:nvPr/>
            </p:nvSpPr>
            <p:spPr bwMode="auto">
              <a:xfrm>
                <a:off x="1849438" y="3792538"/>
                <a:ext cx="2057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grpSp>
        <p:sp useBgFill="1">
          <p:nvSpPr>
            <p:cNvPr id="227" name="AutoShape 39"/>
            <p:cNvSpPr>
              <a:spLocks noChangeArrowheads="1"/>
            </p:cNvSpPr>
            <p:nvPr/>
          </p:nvSpPr>
          <p:spPr bwMode="auto">
            <a:xfrm rot="16200000" flipH="1" flipV="1">
              <a:off x="1025525" y="2940049"/>
              <a:ext cx="1622425" cy="260351"/>
            </a:xfrm>
            <a:prstGeom prst="roundRect">
              <a:avLst>
                <a:gd name="adj" fmla="val 47426"/>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720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sp useBgFill="1">
          <p:nvSpPr>
            <p:cNvPr id="228" name="AutoShape 39"/>
            <p:cNvSpPr>
              <a:spLocks noChangeArrowheads="1"/>
            </p:cNvSpPr>
            <p:nvPr/>
          </p:nvSpPr>
          <p:spPr bwMode="auto">
            <a:xfrm rot="16200000" flipH="1" flipV="1">
              <a:off x="3052763" y="2940049"/>
              <a:ext cx="1622425" cy="260351"/>
            </a:xfrm>
            <a:prstGeom prst="roundRect">
              <a:avLst>
                <a:gd name="adj" fmla="val 47426"/>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80000"/>
                </a:lnSpc>
                <a:spcBef>
                  <a:spcPts val="0"/>
                </a:spcBef>
                <a:spcAft>
                  <a:spcPts val="0"/>
                </a:spcAft>
                <a:defRPr/>
              </a:pPr>
              <a:endParaRPr lang="pl-PL" sz="1200" kern="0" noProof="1">
                <a:solidFill>
                  <a:srgbClr val="000000"/>
                </a:solidFill>
                <a:latin typeface="Arial"/>
              </a:endParaRPr>
            </a:p>
          </p:txBody>
        </p:sp>
        <p:grpSp>
          <p:nvGrpSpPr>
            <p:cNvPr id="229" name="Group 228"/>
            <p:cNvGrpSpPr/>
            <p:nvPr/>
          </p:nvGrpSpPr>
          <p:grpSpPr>
            <a:xfrm>
              <a:off x="2120108" y="2348708"/>
              <a:ext cx="1429542" cy="1465788"/>
              <a:chOff x="4739484" y="2341564"/>
              <a:chExt cx="1842294" cy="1465788"/>
            </a:xfrm>
          </p:grpSpPr>
          <p:sp>
            <p:nvSpPr>
              <p:cNvPr id="230" name="Rectangle 52"/>
              <p:cNvSpPr>
                <a:spLocks noChangeArrowheads="1"/>
              </p:cNvSpPr>
              <p:nvPr/>
            </p:nvSpPr>
            <p:spPr bwMode="auto">
              <a:xfrm rot="5400000">
                <a:off x="5640390" y="1700454"/>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1" name="Rectangle 53"/>
              <p:cNvSpPr>
                <a:spLocks noChangeArrowheads="1"/>
              </p:cNvSpPr>
              <p:nvPr/>
            </p:nvSpPr>
            <p:spPr bwMode="auto">
              <a:xfrm rot="5400000">
                <a:off x="5640390" y="1959456"/>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2" name="Rectangle 54"/>
              <p:cNvSpPr>
                <a:spLocks noChangeArrowheads="1"/>
              </p:cNvSpPr>
              <p:nvPr/>
            </p:nvSpPr>
            <p:spPr bwMode="auto">
              <a:xfrm rot="5400000">
                <a:off x="5640390" y="2218458"/>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3" name="Rectangle 55"/>
              <p:cNvSpPr>
                <a:spLocks noChangeArrowheads="1"/>
              </p:cNvSpPr>
              <p:nvPr/>
            </p:nvSpPr>
            <p:spPr bwMode="auto">
              <a:xfrm rot="5400000">
                <a:off x="5640390" y="2477460"/>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4" name="Rectangle 56"/>
              <p:cNvSpPr>
                <a:spLocks noChangeArrowheads="1"/>
              </p:cNvSpPr>
              <p:nvPr/>
            </p:nvSpPr>
            <p:spPr bwMode="auto">
              <a:xfrm rot="5400000">
                <a:off x="5640390" y="273646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5" name="Rectangle 61"/>
              <p:cNvSpPr>
                <a:spLocks noChangeArrowheads="1"/>
              </p:cNvSpPr>
              <p:nvPr/>
            </p:nvSpPr>
            <p:spPr bwMode="auto">
              <a:xfrm rot="5400000">
                <a:off x="5640390" y="1441452"/>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6" name="Rectangle 62"/>
              <p:cNvSpPr>
                <a:spLocks noChangeArrowheads="1"/>
              </p:cNvSpPr>
              <p:nvPr/>
            </p:nvSpPr>
            <p:spPr bwMode="auto">
              <a:xfrm rot="5400000">
                <a:off x="5640390" y="182995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7" name="Rectangle 63"/>
              <p:cNvSpPr>
                <a:spLocks noChangeArrowheads="1"/>
              </p:cNvSpPr>
              <p:nvPr/>
            </p:nvSpPr>
            <p:spPr bwMode="auto">
              <a:xfrm rot="5400000">
                <a:off x="5640390" y="2088957"/>
                <a:ext cx="39687"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8" name="Rectangle 64"/>
              <p:cNvSpPr>
                <a:spLocks noChangeArrowheads="1"/>
              </p:cNvSpPr>
              <p:nvPr/>
            </p:nvSpPr>
            <p:spPr bwMode="auto">
              <a:xfrm rot="5400000">
                <a:off x="5640390" y="2347959"/>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39" name="Rectangle 65"/>
              <p:cNvSpPr>
                <a:spLocks noChangeArrowheads="1"/>
              </p:cNvSpPr>
              <p:nvPr/>
            </p:nvSpPr>
            <p:spPr bwMode="auto">
              <a:xfrm rot="5400000">
                <a:off x="5640390" y="2606961"/>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40" name="Rectangle 66"/>
              <p:cNvSpPr>
                <a:spLocks noChangeArrowheads="1"/>
              </p:cNvSpPr>
              <p:nvPr/>
            </p:nvSpPr>
            <p:spPr bwMode="auto">
              <a:xfrm rot="5400000">
                <a:off x="5640390" y="2865965"/>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sp>
            <p:nvSpPr>
              <p:cNvPr id="241" name="Rectangle 71"/>
              <p:cNvSpPr>
                <a:spLocks noChangeArrowheads="1"/>
              </p:cNvSpPr>
              <p:nvPr/>
            </p:nvSpPr>
            <p:spPr bwMode="auto">
              <a:xfrm rot="5400000">
                <a:off x="5640390" y="1570953"/>
                <a:ext cx="41275" cy="1841500"/>
              </a:xfrm>
              <a:prstGeom prst="rect">
                <a:avLst/>
              </a:prstGeom>
              <a:solidFill>
                <a:srgbClr val="B2B2B2"/>
              </a:solidFill>
              <a:ln w="9525">
                <a:noFill/>
                <a:miter lim="800000"/>
                <a:headEnd/>
                <a:tailEnd/>
              </a:ln>
              <a:effectLst/>
            </p:spPr>
            <p:txBody>
              <a:bodyPr wrap="none" lIns="92075" tIns="46038" rIns="92075" bIns="46038" anchor="ctr">
                <a:prstTxWarp prst="textNoShape">
                  <a:avLst/>
                </a:prstTxWarp>
              </a:bodyPr>
              <a:lstStyle/>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a:p>
                <a:pPr algn="ctr" eaLnBrk="0" hangingPunct="0"/>
                <a:endParaRPr lang="en-US" b="1">
                  <a:solidFill>
                    <a:srgbClr val="FFFF00"/>
                  </a:solidFill>
                  <a:latin typeface="Tahoma" pitchFamily="-112"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title"/>
          </p:nvPr>
        </p:nvSpPr>
        <p:spPr/>
        <p:txBody>
          <a:bodyPr/>
          <a:lstStyle/>
          <a:p>
            <a:pPr>
              <a:lnSpc>
                <a:spcPct val="85000"/>
              </a:lnSpc>
            </a:pPr>
            <a:r>
              <a:rPr lang="en-GB" dirty="0" smtClean="0"/>
              <a:t>Maximum compression </a:t>
            </a:r>
            <a:r>
              <a:rPr lang="en-GB" dirty="0"/>
              <a:t>rate</a:t>
            </a:r>
          </a:p>
        </p:txBody>
      </p:sp>
      <p:grpSp>
        <p:nvGrpSpPr>
          <p:cNvPr id="67" name="Group 5"/>
          <p:cNvGrpSpPr>
            <a:grpSpLocks/>
          </p:cNvGrpSpPr>
          <p:nvPr/>
        </p:nvGrpSpPr>
        <p:grpSpPr bwMode="auto">
          <a:xfrm>
            <a:off x="834249" y="1047301"/>
            <a:ext cx="7948613" cy="5214938"/>
            <a:chOff x="362" y="702"/>
            <a:chExt cx="5007" cy="3285"/>
          </a:xfrm>
        </p:grpSpPr>
        <p:sp>
          <p:nvSpPr>
            <p:cNvPr id="68" name="Text Box 6"/>
            <p:cNvSpPr txBox="1">
              <a:spLocks noChangeArrowheads="1"/>
            </p:cNvSpPr>
            <p:nvPr/>
          </p:nvSpPr>
          <p:spPr bwMode="auto">
            <a:xfrm>
              <a:off x="4878" y="1670"/>
              <a:ext cx="391" cy="208"/>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1%</a:t>
              </a:r>
              <a:endParaRPr lang="en-GB" sz="1600" b="1">
                <a:solidFill>
                  <a:srgbClr val="000000"/>
                </a:solidFill>
                <a:effectLst>
                  <a:outerShdw blurRad="38100" dist="38100" dir="2700000" algn="tl">
                    <a:srgbClr val="000000"/>
                  </a:outerShdw>
                </a:effectLst>
              </a:endParaRPr>
            </a:p>
          </p:txBody>
        </p:sp>
        <p:sp>
          <p:nvSpPr>
            <p:cNvPr id="69" name="Text Box 7"/>
            <p:cNvSpPr txBox="1">
              <a:spLocks noChangeArrowheads="1"/>
            </p:cNvSpPr>
            <p:nvPr/>
          </p:nvSpPr>
          <p:spPr bwMode="auto">
            <a:xfrm>
              <a:off x="4905" y="3041"/>
              <a:ext cx="464" cy="209"/>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0.2%</a:t>
              </a:r>
              <a:endParaRPr lang="en-GB" sz="1600" b="1">
                <a:solidFill>
                  <a:srgbClr val="000000"/>
                </a:solidFill>
                <a:effectLst>
                  <a:outerShdw blurRad="38100" dist="38100" dir="2700000" algn="tl">
                    <a:srgbClr val="000000"/>
                  </a:outerShdw>
                </a:effectLst>
              </a:endParaRPr>
            </a:p>
          </p:txBody>
        </p:sp>
        <p:sp>
          <p:nvSpPr>
            <p:cNvPr id="70" name="Line 8"/>
            <p:cNvSpPr>
              <a:spLocks noChangeShapeType="1"/>
            </p:cNvSpPr>
            <p:nvPr/>
          </p:nvSpPr>
          <p:spPr bwMode="auto">
            <a:xfrm>
              <a:off x="742" y="965"/>
              <a:ext cx="1" cy="2578"/>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1" name="Line 9"/>
            <p:cNvSpPr>
              <a:spLocks noChangeShapeType="1"/>
            </p:cNvSpPr>
            <p:nvPr/>
          </p:nvSpPr>
          <p:spPr bwMode="auto">
            <a:xfrm>
              <a:off x="702" y="35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2" name="Line 10"/>
            <p:cNvSpPr>
              <a:spLocks noChangeShapeType="1"/>
            </p:cNvSpPr>
            <p:nvPr/>
          </p:nvSpPr>
          <p:spPr bwMode="auto">
            <a:xfrm>
              <a:off x="702" y="329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3" name="Line 11"/>
            <p:cNvSpPr>
              <a:spLocks noChangeShapeType="1"/>
            </p:cNvSpPr>
            <p:nvPr/>
          </p:nvSpPr>
          <p:spPr bwMode="auto">
            <a:xfrm>
              <a:off x="702" y="30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4" name="Line 12"/>
            <p:cNvSpPr>
              <a:spLocks noChangeShapeType="1"/>
            </p:cNvSpPr>
            <p:nvPr/>
          </p:nvSpPr>
          <p:spPr bwMode="auto">
            <a:xfrm>
              <a:off x="702" y="277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5" name="Line 13"/>
            <p:cNvSpPr>
              <a:spLocks noChangeShapeType="1"/>
            </p:cNvSpPr>
            <p:nvPr/>
          </p:nvSpPr>
          <p:spPr bwMode="auto">
            <a:xfrm>
              <a:off x="702" y="2512"/>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6" name="Line 14"/>
            <p:cNvSpPr>
              <a:spLocks noChangeShapeType="1"/>
            </p:cNvSpPr>
            <p:nvPr/>
          </p:nvSpPr>
          <p:spPr bwMode="auto">
            <a:xfrm>
              <a:off x="702" y="2259"/>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7" name="Line 15"/>
            <p:cNvSpPr>
              <a:spLocks noChangeShapeType="1"/>
            </p:cNvSpPr>
            <p:nvPr/>
          </p:nvSpPr>
          <p:spPr bwMode="auto">
            <a:xfrm>
              <a:off x="702" y="1996"/>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8" name="Line 16"/>
            <p:cNvSpPr>
              <a:spLocks noChangeShapeType="1"/>
            </p:cNvSpPr>
            <p:nvPr/>
          </p:nvSpPr>
          <p:spPr bwMode="auto">
            <a:xfrm>
              <a:off x="702" y="17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9" name="Line 17"/>
            <p:cNvSpPr>
              <a:spLocks noChangeShapeType="1"/>
            </p:cNvSpPr>
            <p:nvPr/>
          </p:nvSpPr>
          <p:spPr bwMode="auto">
            <a:xfrm>
              <a:off x="702" y="148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0" name="Line 18"/>
            <p:cNvSpPr>
              <a:spLocks noChangeShapeType="1"/>
            </p:cNvSpPr>
            <p:nvPr/>
          </p:nvSpPr>
          <p:spPr bwMode="auto">
            <a:xfrm>
              <a:off x="702" y="12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1" name="Line 19"/>
            <p:cNvSpPr>
              <a:spLocks noChangeShapeType="1"/>
            </p:cNvSpPr>
            <p:nvPr/>
          </p:nvSpPr>
          <p:spPr bwMode="auto">
            <a:xfrm>
              <a:off x="702" y="96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2" name="Line 20"/>
            <p:cNvSpPr>
              <a:spLocks noChangeShapeType="1"/>
            </p:cNvSpPr>
            <p:nvPr/>
          </p:nvSpPr>
          <p:spPr bwMode="auto">
            <a:xfrm>
              <a:off x="742" y="3543"/>
              <a:ext cx="4377"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3" name="Line 21"/>
            <p:cNvSpPr>
              <a:spLocks noChangeShapeType="1"/>
            </p:cNvSpPr>
            <p:nvPr/>
          </p:nvSpPr>
          <p:spPr bwMode="auto">
            <a:xfrm flipV="1">
              <a:off x="742"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4" name="Line 22"/>
            <p:cNvSpPr>
              <a:spLocks noChangeShapeType="1"/>
            </p:cNvSpPr>
            <p:nvPr/>
          </p:nvSpPr>
          <p:spPr bwMode="auto">
            <a:xfrm flipV="1">
              <a:off x="133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5" name="Line 23"/>
            <p:cNvSpPr>
              <a:spLocks noChangeShapeType="1"/>
            </p:cNvSpPr>
            <p:nvPr/>
          </p:nvSpPr>
          <p:spPr bwMode="auto">
            <a:xfrm flipV="1">
              <a:off x="1927"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6" name="Line 24"/>
            <p:cNvSpPr>
              <a:spLocks noChangeShapeType="1"/>
            </p:cNvSpPr>
            <p:nvPr/>
          </p:nvSpPr>
          <p:spPr bwMode="auto">
            <a:xfrm flipV="1">
              <a:off x="2519"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7" name="Line 25"/>
            <p:cNvSpPr>
              <a:spLocks noChangeShapeType="1"/>
            </p:cNvSpPr>
            <p:nvPr/>
          </p:nvSpPr>
          <p:spPr bwMode="auto">
            <a:xfrm flipV="1">
              <a:off x="3101"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8" name="Line 26"/>
            <p:cNvSpPr>
              <a:spLocks noChangeShapeType="1"/>
            </p:cNvSpPr>
            <p:nvPr/>
          </p:nvSpPr>
          <p:spPr bwMode="auto">
            <a:xfrm flipV="1">
              <a:off x="369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9" name="Line 27"/>
            <p:cNvSpPr>
              <a:spLocks noChangeShapeType="1"/>
            </p:cNvSpPr>
            <p:nvPr/>
          </p:nvSpPr>
          <p:spPr bwMode="auto">
            <a:xfrm flipV="1">
              <a:off x="4286"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0" name="Rectangle 29"/>
            <p:cNvSpPr>
              <a:spLocks noChangeArrowheads="1"/>
            </p:cNvSpPr>
            <p:nvPr/>
          </p:nvSpPr>
          <p:spPr bwMode="auto">
            <a:xfrm>
              <a:off x="605" y="3466"/>
              <a:ext cx="6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0</a:t>
              </a:r>
              <a:endParaRPr lang="en-GB" sz="1600">
                <a:solidFill>
                  <a:srgbClr val="000000"/>
                </a:solidFill>
              </a:endParaRPr>
            </a:p>
          </p:txBody>
        </p:sp>
        <p:sp>
          <p:nvSpPr>
            <p:cNvPr id="91" name="Rectangle 30"/>
            <p:cNvSpPr>
              <a:spLocks noChangeArrowheads="1"/>
            </p:cNvSpPr>
            <p:nvPr/>
          </p:nvSpPr>
          <p:spPr bwMode="auto">
            <a:xfrm>
              <a:off x="477" y="3213"/>
              <a:ext cx="189"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a:t>
              </a:r>
              <a:endParaRPr lang="en-GB" sz="1600">
                <a:solidFill>
                  <a:srgbClr val="000000"/>
                </a:solidFill>
              </a:endParaRPr>
            </a:p>
          </p:txBody>
        </p:sp>
        <p:sp>
          <p:nvSpPr>
            <p:cNvPr id="92" name="Rectangle 31"/>
            <p:cNvSpPr>
              <a:spLocks noChangeArrowheads="1"/>
            </p:cNvSpPr>
            <p:nvPr/>
          </p:nvSpPr>
          <p:spPr bwMode="auto">
            <a:xfrm>
              <a:off x="410" y="29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1000</a:t>
              </a:r>
              <a:endParaRPr lang="en-GB" sz="1600">
                <a:solidFill>
                  <a:srgbClr val="000000"/>
                </a:solidFill>
              </a:endParaRPr>
            </a:p>
          </p:txBody>
        </p:sp>
        <p:sp>
          <p:nvSpPr>
            <p:cNvPr id="93" name="Rectangle 32"/>
            <p:cNvSpPr>
              <a:spLocks noChangeArrowheads="1"/>
            </p:cNvSpPr>
            <p:nvPr/>
          </p:nvSpPr>
          <p:spPr bwMode="auto">
            <a:xfrm>
              <a:off x="410" y="269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1500</a:t>
              </a:r>
              <a:endParaRPr lang="en-GB" sz="1600">
                <a:solidFill>
                  <a:srgbClr val="000000"/>
                </a:solidFill>
              </a:endParaRPr>
            </a:p>
          </p:txBody>
        </p:sp>
        <p:sp>
          <p:nvSpPr>
            <p:cNvPr id="94" name="Rectangle 33"/>
            <p:cNvSpPr>
              <a:spLocks noChangeArrowheads="1"/>
            </p:cNvSpPr>
            <p:nvPr/>
          </p:nvSpPr>
          <p:spPr bwMode="auto">
            <a:xfrm>
              <a:off x="410" y="2434"/>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2000</a:t>
              </a:r>
              <a:endParaRPr lang="en-GB" sz="1600">
                <a:solidFill>
                  <a:srgbClr val="000000"/>
                </a:solidFill>
              </a:endParaRPr>
            </a:p>
          </p:txBody>
        </p:sp>
        <p:sp>
          <p:nvSpPr>
            <p:cNvPr id="95" name="Rectangle 34"/>
            <p:cNvSpPr>
              <a:spLocks noChangeArrowheads="1"/>
            </p:cNvSpPr>
            <p:nvPr/>
          </p:nvSpPr>
          <p:spPr bwMode="auto">
            <a:xfrm>
              <a:off x="410" y="218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2500</a:t>
              </a:r>
              <a:endParaRPr lang="en-GB" sz="1600">
                <a:solidFill>
                  <a:srgbClr val="000000"/>
                </a:solidFill>
              </a:endParaRPr>
            </a:p>
          </p:txBody>
        </p:sp>
        <p:sp>
          <p:nvSpPr>
            <p:cNvPr id="96" name="Rectangle 35"/>
            <p:cNvSpPr>
              <a:spLocks noChangeArrowheads="1"/>
            </p:cNvSpPr>
            <p:nvPr/>
          </p:nvSpPr>
          <p:spPr bwMode="auto">
            <a:xfrm>
              <a:off x="410" y="1919"/>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3000</a:t>
              </a:r>
              <a:endParaRPr lang="en-GB" sz="1600">
                <a:solidFill>
                  <a:srgbClr val="000000"/>
                </a:solidFill>
              </a:endParaRPr>
            </a:p>
          </p:txBody>
        </p:sp>
        <p:sp>
          <p:nvSpPr>
            <p:cNvPr id="97" name="Rectangle 36"/>
            <p:cNvSpPr>
              <a:spLocks noChangeArrowheads="1"/>
            </p:cNvSpPr>
            <p:nvPr/>
          </p:nvSpPr>
          <p:spPr bwMode="auto">
            <a:xfrm>
              <a:off x="410" y="1666"/>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3500</a:t>
              </a:r>
              <a:endParaRPr lang="en-GB" sz="1600">
                <a:solidFill>
                  <a:srgbClr val="000000"/>
                </a:solidFill>
              </a:endParaRPr>
            </a:p>
          </p:txBody>
        </p:sp>
        <p:sp>
          <p:nvSpPr>
            <p:cNvPr id="98" name="Rectangle 37"/>
            <p:cNvSpPr>
              <a:spLocks noChangeArrowheads="1"/>
            </p:cNvSpPr>
            <p:nvPr/>
          </p:nvSpPr>
          <p:spPr bwMode="auto">
            <a:xfrm>
              <a:off x="410" y="1403"/>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4000</a:t>
              </a:r>
              <a:endParaRPr lang="en-GB" sz="1600">
                <a:solidFill>
                  <a:srgbClr val="000000"/>
                </a:solidFill>
              </a:endParaRPr>
            </a:p>
          </p:txBody>
        </p:sp>
        <p:sp>
          <p:nvSpPr>
            <p:cNvPr id="99" name="Rectangle 38"/>
            <p:cNvSpPr>
              <a:spLocks noChangeArrowheads="1"/>
            </p:cNvSpPr>
            <p:nvPr/>
          </p:nvSpPr>
          <p:spPr bwMode="auto">
            <a:xfrm>
              <a:off x="410" y="11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4500</a:t>
              </a:r>
              <a:endParaRPr lang="en-GB" sz="1600">
                <a:solidFill>
                  <a:srgbClr val="000000"/>
                </a:solidFill>
              </a:endParaRPr>
            </a:p>
          </p:txBody>
        </p:sp>
        <p:sp>
          <p:nvSpPr>
            <p:cNvPr id="100" name="Rectangle 39"/>
            <p:cNvSpPr>
              <a:spLocks noChangeArrowheads="1"/>
            </p:cNvSpPr>
            <p:nvPr/>
          </p:nvSpPr>
          <p:spPr bwMode="auto">
            <a:xfrm>
              <a:off x="410" y="88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5000</a:t>
              </a:r>
              <a:endParaRPr lang="en-GB" sz="1600">
                <a:solidFill>
                  <a:srgbClr val="000000"/>
                </a:solidFill>
              </a:endParaRPr>
            </a:p>
          </p:txBody>
        </p:sp>
        <p:sp>
          <p:nvSpPr>
            <p:cNvPr id="101" name="Rectangle 40"/>
            <p:cNvSpPr>
              <a:spLocks noChangeArrowheads="1"/>
            </p:cNvSpPr>
            <p:nvPr/>
          </p:nvSpPr>
          <p:spPr bwMode="auto">
            <a:xfrm>
              <a:off x="724" y="3651"/>
              <a:ext cx="126"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64</a:t>
              </a:r>
              <a:endParaRPr lang="en-GB" sz="1600">
                <a:solidFill>
                  <a:srgbClr val="000000"/>
                </a:solidFill>
              </a:endParaRPr>
            </a:p>
          </p:txBody>
        </p:sp>
        <p:sp>
          <p:nvSpPr>
            <p:cNvPr id="102" name="Rectangle 41"/>
            <p:cNvSpPr>
              <a:spLocks noChangeArrowheads="1"/>
            </p:cNvSpPr>
            <p:nvPr/>
          </p:nvSpPr>
          <p:spPr bwMode="auto">
            <a:xfrm>
              <a:off x="1257" y="3651"/>
              <a:ext cx="24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2112</a:t>
              </a:r>
              <a:endParaRPr lang="en-GB" sz="1600">
                <a:solidFill>
                  <a:srgbClr val="000000"/>
                </a:solidFill>
              </a:endParaRPr>
            </a:p>
          </p:txBody>
        </p:sp>
        <p:sp>
          <p:nvSpPr>
            <p:cNvPr id="103" name="Rectangle 42"/>
            <p:cNvSpPr>
              <a:spLocks noChangeArrowheads="1"/>
            </p:cNvSpPr>
            <p:nvPr/>
          </p:nvSpPr>
          <p:spPr bwMode="auto">
            <a:xfrm>
              <a:off x="1845"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4160</a:t>
              </a:r>
              <a:endParaRPr lang="en-GB" sz="1600">
                <a:solidFill>
                  <a:srgbClr val="000000"/>
                </a:solidFill>
              </a:endParaRPr>
            </a:p>
          </p:txBody>
        </p:sp>
        <p:sp>
          <p:nvSpPr>
            <p:cNvPr id="104" name="Rectangle 43"/>
            <p:cNvSpPr>
              <a:spLocks noChangeArrowheads="1"/>
            </p:cNvSpPr>
            <p:nvPr/>
          </p:nvSpPr>
          <p:spPr bwMode="auto">
            <a:xfrm>
              <a:off x="2438"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6208</a:t>
              </a:r>
              <a:endParaRPr lang="en-GB" sz="1600">
                <a:solidFill>
                  <a:srgbClr val="000000"/>
                </a:solidFill>
              </a:endParaRPr>
            </a:p>
          </p:txBody>
        </p:sp>
        <p:sp>
          <p:nvSpPr>
            <p:cNvPr id="105" name="Rectangle 44"/>
            <p:cNvSpPr>
              <a:spLocks noChangeArrowheads="1"/>
            </p:cNvSpPr>
            <p:nvPr/>
          </p:nvSpPr>
          <p:spPr bwMode="auto">
            <a:xfrm>
              <a:off x="3020"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8256</a:t>
              </a:r>
              <a:endParaRPr lang="en-GB" sz="1600">
                <a:solidFill>
                  <a:srgbClr val="000000"/>
                </a:solidFill>
              </a:endParaRPr>
            </a:p>
          </p:txBody>
        </p:sp>
        <p:sp>
          <p:nvSpPr>
            <p:cNvPr id="106" name="Rectangle 45"/>
            <p:cNvSpPr>
              <a:spLocks noChangeArrowheads="1"/>
            </p:cNvSpPr>
            <p:nvPr/>
          </p:nvSpPr>
          <p:spPr bwMode="auto">
            <a:xfrm>
              <a:off x="3586"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10304</a:t>
              </a:r>
              <a:endParaRPr lang="en-GB" sz="1600">
                <a:solidFill>
                  <a:srgbClr val="000000"/>
                </a:solidFill>
              </a:endParaRPr>
            </a:p>
          </p:txBody>
        </p:sp>
        <p:sp>
          <p:nvSpPr>
            <p:cNvPr id="107" name="Rectangle 46"/>
            <p:cNvSpPr>
              <a:spLocks noChangeArrowheads="1"/>
            </p:cNvSpPr>
            <p:nvPr/>
          </p:nvSpPr>
          <p:spPr bwMode="auto">
            <a:xfrm>
              <a:off x="4178"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12352</a:t>
              </a:r>
              <a:endParaRPr lang="en-GB" sz="1600">
                <a:solidFill>
                  <a:srgbClr val="000000"/>
                </a:solidFill>
              </a:endParaRPr>
            </a:p>
          </p:txBody>
        </p:sp>
        <p:sp>
          <p:nvSpPr>
            <p:cNvPr id="108" name="Rectangle 47"/>
            <p:cNvSpPr>
              <a:spLocks noChangeArrowheads="1"/>
            </p:cNvSpPr>
            <p:nvPr/>
          </p:nvSpPr>
          <p:spPr bwMode="auto">
            <a:xfrm>
              <a:off x="4771"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dirty="0">
                  <a:solidFill>
                    <a:srgbClr val="000000"/>
                  </a:solidFill>
                </a:rPr>
                <a:t>14400</a:t>
              </a:r>
              <a:endParaRPr lang="en-GB" sz="1600" dirty="0">
                <a:solidFill>
                  <a:srgbClr val="000000"/>
                </a:solidFill>
              </a:endParaRPr>
            </a:p>
          </p:txBody>
        </p:sp>
        <p:sp>
          <p:nvSpPr>
            <p:cNvPr id="109" name="Line 48"/>
            <p:cNvSpPr>
              <a:spLocks noChangeShapeType="1"/>
            </p:cNvSpPr>
            <p:nvPr/>
          </p:nvSpPr>
          <p:spPr bwMode="auto">
            <a:xfrm>
              <a:off x="752" y="96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0" name="Line 49"/>
            <p:cNvSpPr>
              <a:spLocks noChangeShapeType="1"/>
            </p:cNvSpPr>
            <p:nvPr/>
          </p:nvSpPr>
          <p:spPr bwMode="auto">
            <a:xfrm>
              <a:off x="760" y="148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1" name="Line 50"/>
            <p:cNvSpPr>
              <a:spLocks noChangeShapeType="1"/>
            </p:cNvSpPr>
            <p:nvPr/>
          </p:nvSpPr>
          <p:spPr bwMode="auto">
            <a:xfrm>
              <a:off x="768" y="199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2" name="Line 51"/>
            <p:cNvSpPr>
              <a:spLocks noChangeShapeType="1"/>
            </p:cNvSpPr>
            <p:nvPr/>
          </p:nvSpPr>
          <p:spPr bwMode="auto">
            <a:xfrm>
              <a:off x="768" y="251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3" name="Line 52"/>
            <p:cNvSpPr>
              <a:spLocks noChangeShapeType="1"/>
            </p:cNvSpPr>
            <p:nvPr/>
          </p:nvSpPr>
          <p:spPr bwMode="auto">
            <a:xfrm>
              <a:off x="768" y="3024"/>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4" name="Line 53"/>
            <p:cNvSpPr>
              <a:spLocks noChangeShapeType="1"/>
            </p:cNvSpPr>
            <p:nvPr/>
          </p:nvSpPr>
          <p:spPr bwMode="auto">
            <a:xfrm rot="5400000">
              <a:off x="-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5" name="Line 54"/>
            <p:cNvSpPr>
              <a:spLocks noChangeShapeType="1"/>
            </p:cNvSpPr>
            <p:nvPr/>
          </p:nvSpPr>
          <p:spPr bwMode="auto">
            <a:xfrm rot="5400000">
              <a:off x="58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6" name="Line 55"/>
            <p:cNvSpPr>
              <a:spLocks noChangeShapeType="1"/>
            </p:cNvSpPr>
            <p:nvPr/>
          </p:nvSpPr>
          <p:spPr bwMode="auto">
            <a:xfrm rot="5400000">
              <a:off x="118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7" name="Line 56"/>
            <p:cNvSpPr>
              <a:spLocks noChangeShapeType="1"/>
            </p:cNvSpPr>
            <p:nvPr/>
          </p:nvSpPr>
          <p:spPr bwMode="auto">
            <a:xfrm rot="5400000">
              <a:off x="176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8" name="Line 57"/>
            <p:cNvSpPr>
              <a:spLocks noChangeShapeType="1"/>
            </p:cNvSpPr>
            <p:nvPr/>
          </p:nvSpPr>
          <p:spPr bwMode="auto">
            <a:xfrm rot="5400000">
              <a:off x="2356"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9" name="Line 58"/>
            <p:cNvSpPr>
              <a:spLocks noChangeShapeType="1"/>
            </p:cNvSpPr>
            <p:nvPr/>
          </p:nvSpPr>
          <p:spPr bwMode="auto">
            <a:xfrm rot="5400000">
              <a:off x="294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20" name="Line 59"/>
            <p:cNvSpPr>
              <a:spLocks noChangeShapeType="1"/>
            </p:cNvSpPr>
            <p:nvPr/>
          </p:nvSpPr>
          <p:spPr bwMode="auto">
            <a:xfrm rot="5400000">
              <a:off x="354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21" name="Line 60"/>
            <p:cNvSpPr>
              <a:spLocks noChangeShapeType="1"/>
            </p:cNvSpPr>
            <p:nvPr/>
          </p:nvSpPr>
          <p:spPr bwMode="auto">
            <a:xfrm>
              <a:off x="744" y="3192"/>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122" name="Line 61"/>
            <p:cNvSpPr>
              <a:spLocks noChangeShapeType="1"/>
            </p:cNvSpPr>
            <p:nvPr/>
          </p:nvSpPr>
          <p:spPr bwMode="auto">
            <a:xfrm>
              <a:off x="744" y="1840"/>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123" name="Text Box 62"/>
            <p:cNvSpPr txBox="1">
              <a:spLocks noChangeArrowheads="1"/>
            </p:cNvSpPr>
            <p:nvPr/>
          </p:nvSpPr>
          <p:spPr bwMode="auto">
            <a:xfrm>
              <a:off x="2692" y="3793"/>
              <a:ext cx="657"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Test cubes</a:t>
              </a:r>
            </a:p>
          </p:txBody>
        </p:sp>
        <p:sp>
          <p:nvSpPr>
            <p:cNvPr id="124" name="Text Box 63"/>
            <p:cNvSpPr txBox="1">
              <a:spLocks noChangeArrowheads="1"/>
            </p:cNvSpPr>
            <p:nvPr/>
          </p:nvSpPr>
          <p:spPr bwMode="auto">
            <a:xfrm>
              <a:off x="362" y="702"/>
              <a:ext cx="789"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Specified bits</a:t>
              </a:r>
            </a:p>
          </p:txBody>
        </p:sp>
      </p:grpSp>
      <p:sp>
        <p:nvSpPr>
          <p:cNvPr id="125" name="Freeform 27"/>
          <p:cNvSpPr>
            <a:spLocks/>
          </p:cNvSpPr>
          <p:nvPr/>
        </p:nvSpPr>
        <p:spPr bwMode="auto">
          <a:xfrm>
            <a:off x="1478774" y="2726197"/>
            <a:ext cx="6904037" cy="266700"/>
          </a:xfrm>
          <a:custGeom>
            <a:avLst/>
            <a:gdLst/>
            <a:ahLst/>
            <a:cxnLst>
              <a:cxn ang="0">
                <a:pos x="50" y="825"/>
              </a:cxn>
              <a:cxn ang="0">
                <a:pos x="131" y="1126"/>
              </a:cxn>
              <a:cxn ang="0">
                <a:pos x="201" y="1467"/>
              </a:cxn>
              <a:cxn ang="0">
                <a:pos x="271" y="1846"/>
              </a:cxn>
              <a:cxn ang="0">
                <a:pos x="351" y="1768"/>
              </a:cxn>
              <a:cxn ang="0">
                <a:pos x="422" y="1944"/>
              </a:cxn>
              <a:cxn ang="0">
                <a:pos x="492" y="1934"/>
              </a:cxn>
              <a:cxn ang="0">
                <a:pos x="572" y="1934"/>
              </a:cxn>
              <a:cxn ang="0">
                <a:pos x="643" y="1905"/>
              </a:cxn>
              <a:cxn ang="0">
                <a:pos x="723" y="1944"/>
              </a:cxn>
              <a:cxn ang="0">
                <a:pos x="793" y="2021"/>
              </a:cxn>
              <a:cxn ang="0">
                <a:pos x="863" y="1905"/>
              </a:cxn>
              <a:cxn ang="0">
                <a:pos x="944" y="2362"/>
              </a:cxn>
              <a:cxn ang="0">
                <a:pos x="1014" y="2352"/>
              </a:cxn>
              <a:cxn ang="0">
                <a:pos x="1084" y="2372"/>
              </a:cxn>
              <a:cxn ang="0">
                <a:pos x="1165" y="2323"/>
              </a:cxn>
              <a:cxn ang="0">
                <a:pos x="1235" y="2313"/>
              </a:cxn>
              <a:cxn ang="0">
                <a:pos x="1305" y="2343"/>
              </a:cxn>
              <a:cxn ang="0">
                <a:pos x="1385" y="2352"/>
              </a:cxn>
              <a:cxn ang="0">
                <a:pos x="1456" y="2381"/>
              </a:cxn>
              <a:cxn ang="0">
                <a:pos x="1526" y="2372"/>
              </a:cxn>
              <a:cxn ang="0">
                <a:pos x="1606" y="2391"/>
              </a:cxn>
              <a:cxn ang="0">
                <a:pos x="1677" y="2391"/>
              </a:cxn>
              <a:cxn ang="0">
                <a:pos x="1757" y="2401"/>
              </a:cxn>
              <a:cxn ang="0">
                <a:pos x="1827" y="2411"/>
              </a:cxn>
              <a:cxn ang="0">
                <a:pos x="1897" y="2450"/>
              </a:cxn>
              <a:cxn ang="0">
                <a:pos x="1978" y="2450"/>
              </a:cxn>
              <a:cxn ang="0">
                <a:pos x="2048" y="2459"/>
              </a:cxn>
              <a:cxn ang="0">
                <a:pos x="2118" y="2479"/>
              </a:cxn>
              <a:cxn ang="0">
                <a:pos x="2199" y="2450"/>
              </a:cxn>
              <a:cxn ang="0">
                <a:pos x="2269" y="2469"/>
              </a:cxn>
              <a:cxn ang="0">
                <a:pos x="2339" y="2450"/>
              </a:cxn>
              <a:cxn ang="0">
                <a:pos x="2420" y="2450"/>
              </a:cxn>
              <a:cxn ang="0">
                <a:pos x="2490" y="2450"/>
              </a:cxn>
              <a:cxn ang="0">
                <a:pos x="2560" y="2469"/>
              </a:cxn>
              <a:cxn ang="0">
                <a:pos x="2640" y="2469"/>
              </a:cxn>
              <a:cxn ang="0">
                <a:pos x="2711" y="2459"/>
              </a:cxn>
              <a:cxn ang="0">
                <a:pos x="2791" y="2450"/>
              </a:cxn>
              <a:cxn ang="0">
                <a:pos x="2861" y="2450"/>
              </a:cxn>
              <a:cxn ang="0">
                <a:pos x="2932" y="2450"/>
              </a:cxn>
              <a:cxn ang="0">
                <a:pos x="3012" y="2459"/>
              </a:cxn>
              <a:cxn ang="0">
                <a:pos x="3082" y="2459"/>
              </a:cxn>
              <a:cxn ang="0">
                <a:pos x="3152" y="2459"/>
              </a:cxn>
              <a:cxn ang="0">
                <a:pos x="3233" y="2469"/>
              </a:cxn>
              <a:cxn ang="0">
                <a:pos x="3303" y="2479"/>
              </a:cxn>
              <a:cxn ang="0">
                <a:pos x="3373" y="2479"/>
              </a:cxn>
              <a:cxn ang="0">
                <a:pos x="3454" y="2469"/>
              </a:cxn>
              <a:cxn ang="0">
                <a:pos x="3524" y="2459"/>
              </a:cxn>
              <a:cxn ang="0">
                <a:pos x="3594" y="2489"/>
              </a:cxn>
              <a:cxn ang="0">
                <a:pos x="3674" y="2469"/>
              </a:cxn>
              <a:cxn ang="0">
                <a:pos x="3745" y="2489"/>
              </a:cxn>
              <a:cxn ang="0">
                <a:pos x="3825" y="2479"/>
              </a:cxn>
              <a:cxn ang="0">
                <a:pos x="3895" y="2489"/>
              </a:cxn>
              <a:cxn ang="0">
                <a:pos x="3966" y="2489"/>
              </a:cxn>
              <a:cxn ang="0">
                <a:pos x="4046" y="2498"/>
              </a:cxn>
              <a:cxn ang="0">
                <a:pos x="4116" y="2498"/>
              </a:cxn>
              <a:cxn ang="0">
                <a:pos x="4186" y="2479"/>
              </a:cxn>
              <a:cxn ang="0">
                <a:pos x="4267" y="2479"/>
              </a:cxn>
              <a:cxn ang="0">
                <a:pos x="4337" y="2469"/>
              </a:cxn>
            </a:cxnLst>
            <a:rect l="0" t="0" r="r" b="b"/>
            <a:pathLst>
              <a:path w="4337" h="2508">
                <a:moveTo>
                  <a:pt x="0" y="0"/>
                </a:moveTo>
                <a:lnTo>
                  <a:pt x="12" y="164"/>
                </a:lnTo>
                <a:lnTo>
                  <a:pt x="30" y="601"/>
                </a:lnTo>
                <a:lnTo>
                  <a:pt x="50" y="825"/>
                </a:lnTo>
                <a:lnTo>
                  <a:pt x="70" y="990"/>
                </a:lnTo>
                <a:lnTo>
                  <a:pt x="90" y="1399"/>
                </a:lnTo>
                <a:lnTo>
                  <a:pt x="111" y="1097"/>
                </a:lnTo>
                <a:lnTo>
                  <a:pt x="131" y="1126"/>
                </a:lnTo>
                <a:lnTo>
                  <a:pt x="141" y="1214"/>
                </a:lnTo>
                <a:lnTo>
                  <a:pt x="161" y="1408"/>
                </a:lnTo>
                <a:lnTo>
                  <a:pt x="181" y="1506"/>
                </a:lnTo>
                <a:lnTo>
                  <a:pt x="201" y="1467"/>
                </a:lnTo>
                <a:lnTo>
                  <a:pt x="221" y="1564"/>
                </a:lnTo>
                <a:lnTo>
                  <a:pt x="241" y="1661"/>
                </a:lnTo>
                <a:lnTo>
                  <a:pt x="261" y="1807"/>
                </a:lnTo>
                <a:lnTo>
                  <a:pt x="271" y="1846"/>
                </a:lnTo>
                <a:lnTo>
                  <a:pt x="291" y="1817"/>
                </a:lnTo>
                <a:lnTo>
                  <a:pt x="311" y="1846"/>
                </a:lnTo>
                <a:lnTo>
                  <a:pt x="331" y="1564"/>
                </a:lnTo>
                <a:lnTo>
                  <a:pt x="351" y="1768"/>
                </a:lnTo>
                <a:lnTo>
                  <a:pt x="372" y="1739"/>
                </a:lnTo>
                <a:lnTo>
                  <a:pt x="382" y="1875"/>
                </a:lnTo>
                <a:lnTo>
                  <a:pt x="402" y="1885"/>
                </a:lnTo>
                <a:lnTo>
                  <a:pt x="422" y="1944"/>
                </a:lnTo>
                <a:lnTo>
                  <a:pt x="442" y="1934"/>
                </a:lnTo>
                <a:lnTo>
                  <a:pt x="462" y="1866"/>
                </a:lnTo>
                <a:lnTo>
                  <a:pt x="482" y="1856"/>
                </a:lnTo>
                <a:lnTo>
                  <a:pt x="492" y="1934"/>
                </a:lnTo>
                <a:lnTo>
                  <a:pt x="512" y="1798"/>
                </a:lnTo>
                <a:lnTo>
                  <a:pt x="532" y="1827"/>
                </a:lnTo>
                <a:lnTo>
                  <a:pt x="552" y="1846"/>
                </a:lnTo>
                <a:lnTo>
                  <a:pt x="572" y="1934"/>
                </a:lnTo>
                <a:lnTo>
                  <a:pt x="592" y="1983"/>
                </a:lnTo>
                <a:lnTo>
                  <a:pt x="602" y="1914"/>
                </a:lnTo>
                <a:lnTo>
                  <a:pt x="623" y="1905"/>
                </a:lnTo>
                <a:lnTo>
                  <a:pt x="643" y="1905"/>
                </a:lnTo>
                <a:lnTo>
                  <a:pt x="663" y="1924"/>
                </a:lnTo>
                <a:lnTo>
                  <a:pt x="683" y="1944"/>
                </a:lnTo>
                <a:lnTo>
                  <a:pt x="703" y="1798"/>
                </a:lnTo>
                <a:lnTo>
                  <a:pt x="723" y="1944"/>
                </a:lnTo>
                <a:lnTo>
                  <a:pt x="733" y="1914"/>
                </a:lnTo>
                <a:lnTo>
                  <a:pt x="753" y="1973"/>
                </a:lnTo>
                <a:lnTo>
                  <a:pt x="773" y="1992"/>
                </a:lnTo>
                <a:lnTo>
                  <a:pt x="793" y="2021"/>
                </a:lnTo>
                <a:lnTo>
                  <a:pt x="813" y="2031"/>
                </a:lnTo>
                <a:lnTo>
                  <a:pt x="833" y="2002"/>
                </a:lnTo>
                <a:lnTo>
                  <a:pt x="843" y="2021"/>
                </a:lnTo>
                <a:lnTo>
                  <a:pt x="863" y="1905"/>
                </a:lnTo>
                <a:lnTo>
                  <a:pt x="884" y="1924"/>
                </a:lnTo>
                <a:lnTo>
                  <a:pt x="904" y="2187"/>
                </a:lnTo>
                <a:lnTo>
                  <a:pt x="924" y="2304"/>
                </a:lnTo>
                <a:lnTo>
                  <a:pt x="944" y="2362"/>
                </a:lnTo>
                <a:lnTo>
                  <a:pt x="954" y="2333"/>
                </a:lnTo>
                <a:lnTo>
                  <a:pt x="974" y="2323"/>
                </a:lnTo>
                <a:lnTo>
                  <a:pt x="994" y="2362"/>
                </a:lnTo>
                <a:lnTo>
                  <a:pt x="1014" y="2352"/>
                </a:lnTo>
                <a:lnTo>
                  <a:pt x="1034" y="2323"/>
                </a:lnTo>
                <a:lnTo>
                  <a:pt x="1054" y="2333"/>
                </a:lnTo>
                <a:lnTo>
                  <a:pt x="1064" y="2343"/>
                </a:lnTo>
                <a:lnTo>
                  <a:pt x="1084" y="2372"/>
                </a:lnTo>
                <a:lnTo>
                  <a:pt x="1104" y="2343"/>
                </a:lnTo>
                <a:lnTo>
                  <a:pt x="1124" y="2313"/>
                </a:lnTo>
                <a:lnTo>
                  <a:pt x="1145" y="2352"/>
                </a:lnTo>
                <a:lnTo>
                  <a:pt x="1165" y="2323"/>
                </a:lnTo>
                <a:lnTo>
                  <a:pt x="1175" y="2333"/>
                </a:lnTo>
                <a:lnTo>
                  <a:pt x="1195" y="2313"/>
                </a:lnTo>
                <a:lnTo>
                  <a:pt x="1215" y="2323"/>
                </a:lnTo>
                <a:lnTo>
                  <a:pt x="1235" y="2313"/>
                </a:lnTo>
                <a:lnTo>
                  <a:pt x="1255" y="2323"/>
                </a:lnTo>
                <a:lnTo>
                  <a:pt x="1275" y="2391"/>
                </a:lnTo>
                <a:lnTo>
                  <a:pt x="1295" y="2362"/>
                </a:lnTo>
                <a:lnTo>
                  <a:pt x="1305" y="2343"/>
                </a:lnTo>
                <a:lnTo>
                  <a:pt x="1325" y="2333"/>
                </a:lnTo>
                <a:lnTo>
                  <a:pt x="1345" y="2343"/>
                </a:lnTo>
                <a:lnTo>
                  <a:pt x="1365" y="2343"/>
                </a:lnTo>
                <a:lnTo>
                  <a:pt x="1385" y="2352"/>
                </a:lnTo>
                <a:lnTo>
                  <a:pt x="1406" y="2323"/>
                </a:lnTo>
                <a:lnTo>
                  <a:pt x="1416" y="2352"/>
                </a:lnTo>
                <a:lnTo>
                  <a:pt x="1436" y="2352"/>
                </a:lnTo>
                <a:lnTo>
                  <a:pt x="1456" y="2381"/>
                </a:lnTo>
                <a:lnTo>
                  <a:pt x="1476" y="2333"/>
                </a:lnTo>
                <a:lnTo>
                  <a:pt x="1496" y="2372"/>
                </a:lnTo>
                <a:lnTo>
                  <a:pt x="1516" y="2372"/>
                </a:lnTo>
                <a:lnTo>
                  <a:pt x="1526" y="2372"/>
                </a:lnTo>
                <a:lnTo>
                  <a:pt x="1546" y="2381"/>
                </a:lnTo>
                <a:lnTo>
                  <a:pt x="1566" y="2391"/>
                </a:lnTo>
                <a:lnTo>
                  <a:pt x="1586" y="2401"/>
                </a:lnTo>
                <a:lnTo>
                  <a:pt x="1606" y="2391"/>
                </a:lnTo>
                <a:lnTo>
                  <a:pt x="1626" y="2391"/>
                </a:lnTo>
                <a:lnTo>
                  <a:pt x="1636" y="2391"/>
                </a:lnTo>
                <a:lnTo>
                  <a:pt x="1657" y="2381"/>
                </a:lnTo>
                <a:lnTo>
                  <a:pt x="1677" y="2391"/>
                </a:lnTo>
                <a:lnTo>
                  <a:pt x="1697" y="2391"/>
                </a:lnTo>
                <a:lnTo>
                  <a:pt x="1717" y="2411"/>
                </a:lnTo>
                <a:lnTo>
                  <a:pt x="1737" y="2411"/>
                </a:lnTo>
                <a:lnTo>
                  <a:pt x="1757" y="2401"/>
                </a:lnTo>
                <a:lnTo>
                  <a:pt x="1767" y="2391"/>
                </a:lnTo>
                <a:lnTo>
                  <a:pt x="1787" y="2381"/>
                </a:lnTo>
                <a:lnTo>
                  <a:pt x="1807" y="2420"/>
                </a:lnTo>
                <a:lnTo>
                  <a:pt x="1827" y="2411"/>
                </a:lnTo>
                <a:lnTo>
                  <a:pt x="1847" y="2420"/>
                </a:lnTo>
                <a:lnTo>
                  <a:pt x="1867" y="2459"/>
                </a:lnTo>
                <a:lnTo>
                  <a:pt x="1877" y="2440"/>
                </a:lnTo>
                <a:lnTo>
                  <a:pt x="1897" y="2450"/>
                </a:lnTo>
                <a:lnTo>
                  <a:pt x="1918" y="2459"/>
                </a:lnTo>
                <a:lnTo>
                  <a:pt x="1938" y="2459"/>
                </a:lnTo>
                <a:lnTo>
                  <a:pt x="1958" y="2450"/>
                </a:lnTo>
                <a:lnTo>
                  <a:pt x="1978" y="2450"/>
                </a:lnTo>
                <a:lnTo>
                  <a:pt x="1988" y="2459"/>
                </a:lnTo>
                <a:lnTo>
                  <a:pt x="2008" y="2459"/>
                </a:lnTo>
                <a:lnTo>
                  <a:pt x="2028" y="2450"/>
                </a:lnTo>
                <a:lnTo>
                  <a:pt x="2048" y="2459"/>
                </a:lnTo>
                <a:lnTo>
                  <a:pt x="2068" y="2459"/>
                </a:lnTo>
                <a:lnTo>
                  <a:pt x="2088" y="2450"/>
                </a:lnTo>
                <a:lnTo>
                  <a:pt x="2098" y="2459"/>
                </a:lnTo>
                <a:lnTo>
                  <a:pt x="2118" y="2479"/>
                </a:lnTo>
                <a:lnTo>
                  <a:pt x="2138" y="2450"/>
                </a:lnTo>
                <a:lnTo>
                  <a:pt x="2159" y="2469"/>
                </a:lnTo>
                <a:lnTo>
                  <a:pt x="2179" y="2459"/>
                </a:lnTo>
                <a:lnTo>
                  <a:pt x="2199" y="2450"/>
                </a:lnTo>
                <a:lnTo>
                  <a:pt x="2219" y="2479"/>
                </a:lnTo>
                <a:lnTo>
                  <a:pt x="2229" y="2459"/>
                </a:lnTo>
                <a:lnTo>
                  <a:pt x="2249" y="2450"/>
                </a:lnTo>
                <a:lnTo>
                  <a:pt x="2269" y="2469"/>
                </a:lnTo>
                <a:lnTo>
                  <a:pt x="2289" y="2469"/>
                </a:lnTo>
                <a:lnTo>
                  <a:pt x="2309" y="2479"/>
                </a:lnTo>
                <a:lnTo>
                  <a:pt x="2329" y="2459"/>
                </a:lnTo>
                <a:lnTo>
                  <a:pt x="2339" y="2450"/>
                </a:lnTo>
                <a:lnTo>
                  <a:pt x="2359" y="2479"/>
                </a:lnTo>
                <a:lnTo>
                  <a:pt x="2379" y="2450"/>
                </a:lnTo>
                <a:lnTo>
                  <a:pt x="2399" y="2459"/>
                </a:lnTo>
                <a:lnTo>
                  <a:pt x="2420" y="2450"/>
                </a:lnTo>
                <a:lnTo>
                  <a:pt x="2440" y="2459"/>
                </a:lnTo>
                <a:lnTo>
                  <a:pt x="2450" y="2459"/>
                </a:lnTo>
                <a:lnTo>
                  <a:pt x="2470" y="2459"/>
                </a:lnTo>
                <a:lnTo>
                  <a:pt x="2490" y="2450"/>
                </a:lnTo>
                <a:lnTo>
                  <a:pt x="2510" y="2450"/>
                </a:lnTo>
                <a:lnTo>
                  <a:pt x="2530" y="2469"/>
                </a:lnTo>
                <a:lnTo>
                  <a:pt x="2550" y="2450"/>
                </a:lnTo>
                <a:lnTo>
                  <a:pt x="2560" y="2469"/>
                </a:lnTo>
                <a:lnTo>
                  <a:pt x="2580" y="2450"/>
                </a:lnTo>
                <a:lnTo>
                  <a:pt x="2600" y="2459"/>
                </a:lnTo>
                <a:lnTo>
                  <a:pt x="2620" y="2450"/>
                </a:lnTo>
                <a:lnTo>
                  <a:pt x="2640" y="2469"/>
                </a:lnTo>
                <a:lnTo>
                  <a:pt x="2660" y="2469"/>
                </a:lnTo>
                <a:lnTo>
                  <a:pt x="2681" y="2450"/>
                </a:lnTo>
                <a:lnTo>
                  <a:pt x="2691" y="2469"/>
                </a:lnTo>
                <a:lnTo>
                  <a:pt x="2711" y="2459"/>
                </a:lnTo>
                <a:lnTo>
                  <a:pt x="2731" y="2469"/>
                </a:lnTo>
                <a:lnTo>
                  <a:pt x="2751" y="2479"/>
                </a:lnTo>
                <a:lnTo>
                  <a:pt x="2771" y="2469"/>
                </a:lnTo>
                <a:lnTo>
                  <a:pt x="2791" y="2450"/>
                </a:lnTo>
                <a:lnTo>
                  <a:pt x="2801" y="2489"/>
                </a:lnTo>
                <a:lnTo>
                  <a:pt x="2821" y="2479"/>
                </a:lnTo>
                <a:lnTo>
                  <a:pt x="2841" y="2450"/>
                </a:lnTo>
                <a:lnTo>
                  <a:pt x="2861" y="2450"/>
                </a:lnTo>
                <a:lnTo>
                  <a:pt x="2881" y="2459"/>
                </a:lnTo>
                <a:lnTo>
                  <a:pt x="2901" y="2479"/>
                </a:lnTo>
                <a:lnTo>
                  <a:pt x="2911" y="2459"/>
                </a:lnTo>
                <a:lnTo>
                  <a:pt x="2932" y="2450"/>
                </a:lnTo>
                <a:lnTo>
                  <a:pt x="2952" y="2479"/>
                </a:lnTo>
                <a:lnTo>
                  <a:pt x="2972" y="2459"/>
                </a:lnTo>
                <a:lnTo>
                  <a:pt x="2992" y="2469"/>
                </a:lnTo>
                <a:lnTo>
                  <a:pt x="3012" y="2459"/>
                </a:lnTo>
                <a:lnTo>
                  <a:pt x="3022" y="2440"/>
                </a:lnTo>
                <a:lnTo>
                  <a:pt x="3042" y="2459"/>
                </a:lnTo>
                <a:lnTo>
                  <a:pt x="3062" y="2469"/>
                </a:lnTo>
                <a:lnTo>
                  <a:pt x="3082" y="2459"/>
                </a:lnTo>
                <a:lnTo>
                  <a:pt x="3102" y="2459"/>
                </a:lnTo>
                <a:lnTo>
                  <a:pt x="3122" y="2459"/>
                </a:lnTo>
                <a:lnTo>
                  <a:pt x="3142" y="2459"/>
                </a:lnTo>
                <a:lnTo>
                  <a:pt x="3152" y="2459"/>
                </a:lnTo>
                <a:lnTo>
                  <a:pt x="3172" y="2479"/>
                </a:lnTo>
                <a:lnTo>
                  <a:pt x="3193" y="2469"/>
                </a:lnTo>
                <a:lnTo>
                  <a:pt x="3213" y="2469"/>
                </a:lnTo>
                <a:lnTo>
                  <a:pt x="3233" y="2469"/>
                </a:lnTo>
                <a:lnTo>
                  <a:pt x="3253" y="2469"/>
                </a:lnTo>
                <a:lnTo>
                  <a:pt x="3263" y="2459"/>
                </a:lnTo>
                <a:lnTo>
                  <a:pt x="3283" y="2469"/>
                </a:lnTo>
                <a:lnTo>
                  <a:pt x="3303" y="2479"/>
                </a:lnTo>
                <a:lnTo>
                  <a:pt x="3323" y="2479"/>
                </a:lnTo>
                <a:lnTo>
                  <a:pt x="3343" y="2469"/>
                </a:lnTo>
                <a:lnTo>
                  <a:pt x="3363" y="2479"/>
                </a:lnTo>
                <a:lnTo>
                  <a:pt x="3373" y="2479"/>
                </a:lnTo>
                <a:lnTo>
                  <a:pt x="3393" y="2489"/>
                </a:lnTo>
                <a:lnTo>
                  <a:pt x="3413" y="2479"/>
                </a:lnTo>
                <a:lnTo>
                  <a:pt x="3433" y="2469"/>
                </a:lnTo>
                <a:lnTo>
                  <a:pt x="3454" y="2469"/>
                </a:lnTo>
                <a:lnTo>
                  <a:pt x="3474" y="2469"/>
                </a:lnTo>
                <a:lnTo>
                  <a:pt x="3484" y="2489"/>
                </a:lnTo>
                <a:lnTo>
                  <a:pt x="3504" y="2489"/>
                </a:lnTo>
                <a:lnTo>
                  <a:pt x="3524" y="2459"/>
                </a:lnTo>
                <a:lnTo>
                  <a:pt x="3544" y="2479"/>
                </a:lnTo>
                <a:lnTo>
                  <a:pt x="3564" y="2469"/>
                </a:lnTo>
                <a:lnTo>
                  <a:pt x="3584" y="2479"/>
                </a:lnTo>
                <a:lnTo>
                  <a:pt x="3594" y="2489"/>
                </a:lnTo>
                <a:lnTo>
                  <a:pt x="3614" y="2489"/>
                </a:lnTo>
                <a:lnTo>
                  <a:pt x="3634" y="2469"/>
                </a:lnTo>
                <a:lnTo>
                  <a:pt x="3654" y="2489"/>
                </a:lnTo>
                <a:lnTo>
                  <a:pt x="3674" y="2469"/>
                </a:lnTo>
                <a:lnTo>
                  <a:pt x="3694" y="2459"/>
                </a:lnTo>
                <a:lnTo>
                  <a:pt x="3715" y="2489"/>
                </a:lnTo>
                <a:lnTo>
                  <a:pt x="3725" y="2489"/>
                </a:lnTo>
                <a:lnTo>
                  <a:pt x="3745" y="2489"/>
                </a:lnTo>
                <a:lnTo>
                  <a:pt x="3765" y="2459"/>
                </a:lnTo>
                <a:lnTo>
                  <a:pt x="3785" y="2469"/>
                </a:lnTo>
                <a:lnTo>
                  <a:pt x="3805" y="2479"/>
                </a:lnTo>
                <a:lnTo>
                  <a:pt x="3825" y="2479"/>
                </a:lnTo>
                <a:lnTo>
                  <a:pt x="3835" y="2479"/>
                </a:lnTo>
                <a:lnTo>
                  <a:pt x="3855" y="2498"/>
                </a:lnTo>
                <a:lnTo>
                  <a:pt x="3875" y="2479"/>
                </a:lnTo>
                <a:lnTo>
                  <a:pt x="3895" y="2489"/>
                </a:lnTo>
                <a:lnTo>
                  <a:pt x="3915" y="2479"/>
                </a:lnTo>
                <a:lnTo>
                  <a:pt x="3935" y="2469"/>
                </a:lnTo>
                <a:lnTo>
                  <a:pt x="3945" y="2489"/>
                </a:lnTo>
                <a:lnTo>
                  <a:pt x="3966" y="2489"/>
                </a:lnTo>
                <a:lnTo>
                  <a:pt x="3986" y="2498"/>
                </a:lnTo>
                <a:lnTo>
                  <a:pt x="4006" y="2479"/>
                </a:lnTo>
                <a:lnTo>
                  <a:pt x="4026" y="2489"/>
                </a:lnTo>
                <a:lnTo>
                  <a:pt x="4046" y="2498"/>
                </a:lnTo>
                <a:lnTo>
                  <a:pt x="4056" y="2479"/>
                </a:lnTo>
                <a:lnTo>
                  <a:pt x="4076" y="2508"/>
                </a:lnTo>
                <a:lnTo>
                  <a:pt x="4096" y="2479"/>
                </a:lnTo>
                <a:lnTo>
                  <a:pt x="4116" y="2498"/>
                </a:lnTo>
                <a:lnTo>
                  <a:pt x="4136" y="2459"/>
                </a:lnTo>
                <a:lnTo>
                  <a:pt x="4156" y="2469"/>
                </a:lnTo>
                <a:lnTo>
                  <a:pt x="4176" y="2479"/>
                </a:lnTo>
                <a:lnTo>
                  <a:pt x="4186" y="2479"/>
                </a:lnTo>
                <a:lnTo>
                  <a:pt x="4206" y="2498"/>
                </a:lnTo>
                <a:lnTo>
                  <a:pt x="4227" y="2498"/>
                </a:lnTo>
                <a:lnTo>
                  <a:pt x="4247" y="2489"/>
                </a:lnTo>
                <a:lnTo>
                  <a:pt x="4267" y="2479"/>
                </a:lnTo>
                <a:lnTo>
                  <a:pt x="4287" y="2479"/>
                </a:lnTo>
                <a:lnTo>
                  <a:pt x="4297" y="2489"/>
                </a:lnTo>
                <a:lnTo>
                  <a:pt x="4317" y="2489"/>
                </a:lnTo>
                <a:lnTo>
                  <a:pt x="4337" y="2469"/>
                </a:lnTo>
              </a:path>
            </a:pathLst>
          </a:custGeom>
          <a:noFill/>
          <a:ln w="28575" cmpd="sng">
            <a:solidFill>
              <a:srgbClr val="FF0000"/>
            </a:solidFill>
            <a:prstDash val="solid"/>
            <a:round/>
            <a:headEnd/>
            <a:tailEnd/>
          </a:ln>
        </p:spPr>
        <p:txBody>
          <a:bodyPr>
            <a:prstTxWarp prst="textNoShape">
              <a:avLst/>
            </a:prstTxWarp>
          </a:bodyPr>
          <a:lstStyle/>
          <a:p>
            <a:endParaRPr lang="en-US">
              <a:solidFill>
                <a:srgbClr val="000000"/>
              </a:solidFill>
            </a:endParaRPr>
          </a:p>
        </p:txBody>
      </p:sp>
      <p:grpSp>
        <p:nvGrpSpPr>
          <p:cNvPr id="2" name="Group 70"/>
          <p:cNvGrpSpPr>
            <a:grpSpLocks/>
          </p:cNvGrpSpPr>
          <p:nvPr/>
        </p:nvGrpSpPr>
        <p:grpSpPr bwMode="auto">
          <a:xfrm>
            <a:off x="1509615" y="1736956"/>
            <a:ext cx="6740525" cy="1076325"/>
            <a:chOff x="721" y="1255"/>
            <a:chExt cx="4246" cy="678"/>
          </a:xfrm>
          <a:solidFill>
            <a:schemeClr val="bg1"/>
          </a:solidFill>
        </p:grpSpPr>
        <p:sp useBgFill="1">
          <p:nvSpPr>
            <p:cNvPr id="111680" name="Text Box 64"/>
            <p:cNvSpPr txBox="1">
              <a:spLocks noChangeArrowheads="1"/>
            </p:cNvSpPr>
            <p:nvPr/>
          </p:nvSpPr>
          <p:spPr bwMode="auto">
            <a:xfrm>
              <a:off x="721" y="1255"/>
              <a:ext cx="4246" cy="327"/>
            </a:xfrm>
            <a:prstGeom prst="rect">
              <a:avLst/>
            </a:prstGeom>
            <a:grpFill/>
            <a:ln w="12700">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dirty="0">
                  <a:solidFill>
                    <a:srgbClr val="000000"/>
                  </a:solidFill>
                  <a:latin typeface="Comic Sans MS" charset="0"/>
                </a:rPr>
                <a:t>Encoding efficiency </a:t>
              </a:r>
              <a:r>
                <a:rPr lang="en-US" sz="2800" dirty="0" err="1">
                  <a:solidFill>
                    <a:srgbClr val="000000"/>
                  </a:solidFill>
                  <a:latin typeface="Comic Sans MS" charset="0"/>
                </a:rPr>
                <a:t>x</a:t>
              </a:r>
              <a:r>
                <a:rPr lang="en-US" sz="2800" dirty="0">
                  <a:solidFill>
                    <a:srgbClr val="000000"/>
                  </a:solidFill>
                  <a:latin typeface="Comic Sans MS" charset="0"/>
                </a:rPr>
                <a:t> Regularity factor</a:t>
              </a:r>
            </a:p>
          </p:txBody>
        </p:sp>
        <p:sp useBgFill="1">
          <p:nvSpPr>
            <p:cNvPr id="111681" name="Text Box 65"/>
            <p:cNvSpPr txBox="1">
              <a:spLocks noChangeArrowheads="1"/>
            </p:cNvSpPr>
            <p:nvPr/>
          </p:nvSpPr>
          <p:spPr bwMode="auto">
            <a:xfrm>
              <a:off x="1709" y="1606"/>
              <a:ext cx="2045" cy="327"/>
            </a:xfrm>
            <a:prstGeom prst="rect">
              <a:avLst/>
            </a:prstGeom>
            <a:grpFill/>
            <a:ln w="12700">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dirty="0">
                  <a:solidFill>
                    <a:srgbClr val="000000"/>
                  </a:solidFill>
                  <a:latin typeface="Comic Sans MS" charset="0"/>
                </a:rPr>
                <a:t>Test cube fill rate</a:t>
              </a:r>
            </a:p>
          </p:txBody>
        </p:sp>
        <p:sp>
          <p:nvSpPr>
            <p:cNvPr id="111682" name="Line 66"/>
            <p:cNvSpPr>
              <a:spLocks noChangeShapeType="1"/>
            </p:cNvSpPr>
            <p:nvPr/>
          </p:nvSpPr>
          <p:spPr bwMode="auto">
            <a:xfrm>
              <a:off x="794" y="1598"/>
              <a:ext cx="4098" cy="0"/>
            </a:xfrm>
            <a:prstGeom prst="line">
              <a:avLst/>
            </a:prstGeom>
            <a:grpFill/>
            <a:ln w="28575">
              <a:solidFill>
                <a:srgbClr val="000000"/>
              </a:solidFill>
              <a:round/>
              <a:headEnd/>
              <a:tailEnd/>
            </a:ln>
            <a:effectLst/>
          </p:spPr>
          <p:txBody>
            <a:bodyPr rot="10800000" vert="eaVert" wrap="none" anchor="ctr">
              <a:prstTxWarp prst="textNoShape">
                <a:avLst/>
              </a:prstTxWarp>
            </a:bodyPr>
            <a:lstStyle/>
            <a:p>
              <a:endParaRPr 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Grp="1" noChangeArrowheads="1"/>
          </p:cNvSpPr>
          <p:nvPr>
            <p:ph type="title"/>
          </p:nvPr>
        </p:nvSpPr>
        <p:spPr/>
        <p:txBody>
          <a:bodyPr/>
          <a:lstStyle/>
          <a:p>
            <a:pPr>
              <a:lnSpc>
                <a:spcPct val="85000"/>
              </a:lnSpc>
            </a:pPr>
            <a:r>
              <a:rPr lang="en-US" dirty="0"/>
              <a:t>3</a:t>
            </a:r>
            <a:r>
              <a:rPr lang="en-US" baseline="30000" dirty="0"/>
              <a:t>rd</a:t>
            </a:r>
            <a:r>
              <a:rPr lang="en-US" dirty="0"/>
              <a:t> </a:t>
            </a:r>
            <a:r>
              <a:rPr lang="en-US" dirty="0" smtClean="0"/>
              <a:t>generation compression</a:t>
            </a:r>
            <a:endParaRPr lang="en-GB" dirty="0"/>
          </a:p>
        </p:txBody>
      </p:sp>
      <p:sp>
        <p:nvSpPr>
          <p:cNvPr id="113669" name="Rectangle 5"/>
          <p:cNvSpPr>
            <a:spLocks noChangeArrowheads="1"/>
          </p:cNvSpPr>
          <p:nvPr/>
        </p:nvSpPr>
        <p:spPr bwMode="auto">
          <a:xfrm>
            <a:off x="680375" y="4727352"/>
            <a:ext cx="8364537" cy="1424818"/>
          </a:xfrm>
          <a:prstGeom prst="rect">
            <a:avLst/>
          </a:prstGeom>
          <a:noFill/>
          <a:ln w="9525">
            <a:noFill/>
            <a:miter lim="800000"/>
            <a:headEnd/>
            <a:tailEnd/>
          </a:ln>
          <a:effectLst/>
        </p:spPr>
        <p:txBody>
          <a:bodyPr>
            <a:prstTxWarp prst="textNoShape">
              <a:avLst/>
            </a:prstTxWarp>
          </a:bodyPr>
          <a:lstStyle/>
          <a:p>
            <a:pPr marL="442913" indent="-442913">
              <a:spcBef>
                <a:spcPct val="20000"/>
              </a:spcBef>
              <a:buSzPct val="75000"/>
              <a:buFont typeface="Arial"/>
              <a:buChar char="•"/>
            </a:pPr>
            <a:r>
              <a:rPr lang="en-US" sz="2400" dirty="0">
                <a:solidFill>
                  <a:srgbClr val="000000"/>
                </a:solidFill>
                <a:latin typeface="Arial"/>
                <a:cs typeface="Arial"/>
              </a:rPr>
              <a:t>Leveraging time correlations between </a:t>
            </a:r>
            <a:r>
              <a:rPr lang="en-US" sz="2400" dirty="0" smtClean="0">
                <a:solidFill>
                  <a:srgbClr val="000000"/>
                </a:solidFill>
                <a:latin typeface="Arial"/>
                <a:cs typeface="Arial"/>
              </a:rPr>
              <a:t>vectors</a:t>
            </a:r>
          </a:p>
          <a:p>
            <a:pPr marL="442913" indent="-442913">
              <a:spcBef>
                <a:spcPct val="20000"/>
              </a:spcBef>
              <a:buSzPct val="75000"/>
              <a:buFont typeface="Arial"/>
              <a:buChar char="•"/>
            </a:pPr>
            <a:r>
              <a:rPr lang="en-US" sz="2400" dirty="0">
                <a:solidFill>
                  <a:srgbClr val="000000"/>
                </a:solidFill>
                <a:latin typeface="Arial"/>
                <a:cs typeface="Arial"/>
              </a:rPr>
              <a:t>Vector clustering</a:t>
            </a:r>
            <a:r>
              <a:rPr lang="en-US" sz="2400" dirty="0" smtClean="0">
                <a:solidFill>
                  <a:srgbClr val="000000"/>
                </a:solidFill>
                <a:latin typeface="Arial"/>
                <a:cs typeface="Arial"/>
              </a:rPr>
              <a:t> to compress </a:t>
            </a:r>
            <a:r>
              <a:rPr lang="en-US" sz="2400" dirty="0">
                <a:solidFill>
                  <a:srgbClr val="000000"/>
                </a:solidFill>
                <a:latin typeface="Arial"/>
                <a:cs typeface="Arial"/>
              </a:rPr>
              <a:t>incompatible vectors</a:t>
            </a:r>
          </a:p>
          <a:p>
            <a:pPr marL="442913" indent="-442913">
              <a:spcBef>
                <a:spcPct val="20000"/>
              </a:spcBef>
              <a:buSzPct val="75000"/>
              <a:buFont typeface="Arial"/>
              <a:buChar char="•"/>
            </a:pPr>
            <a:r>
              <a:rPr lang="en-US" sz="2400" dirty="0">
                <a:solidFill>
                  <a:srgbClr val="000000"/>
                </a:solidFill>
                <a:latin typeface="Arial"/>
                <a:cs typeface="Arial"/>
              </a:rPr>
              <a:t>Compresses</a:t>
            </a:r>
            <a:r>
              <a:rPr lang="en-US" sz="2400" dirty="0" smtClean="0">
                <a:solidFill>
                  <a:srgbClr val="000000"/>
                </a:solidFill>
                <a:latin typeface="Arial"/>
                <a:cs typeface="Arial"/>
              </a:rPr>
              <a:t> multiple </a:t>
            </a:r>
            <a:r>
              <a:rPr lang="en-US" sz="2400" dirty="0">
                <a:solidFill>
                  <a:srgbClr val="000000"/>
                </a:solidFill>
                <a:latin typeface="Arial"/>
                <a:cs typeface="Arial"/>
              </a:rPr>
              <a:t>incompatible vectors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5" name="Line 86"/>
          <p:cNvSpPr>
            <a:spLocks noChangeShapeType="1"/>
          </p:cNvSpPr>
          <p:nvPr/>
        </p:nvSpPr>
        <p:spPr bwMode="auto">
          <a:xfrm>
            <a:off x="2745060"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38" name="Title 3"/>
          <p:cNvSpPr>
            <a:spLocks noGrp="1"/>
          </p:cNvSpPr>
          <p:nvPr>
            <p:ph type="title"/>
          </p:nvPr>
        </p:nvSpPr>
        <p:spPr>
          <a:xfrm>
            <a:off x="919689" y="226592"/>
            <a:ext cx="7948538" cy="464094"/>
          </a:xfrm>
        </p:spPr>
        <p:txBody>
          <a:bodyPr/>
          <a:lstStyle/>
          <a:p>
            <a:r>
              <a:rPr lang="en-US" dirty="0"/>
              <a:t>Vector clustering</a:t>
            </a:r>
          </a:p>
        </p:txBody>
      </p:sp>
      <p:sp>
        <p:nvSpPr>
          <p:cNvPr id="14339" name="Freeform 103"/>
          <p:cNvSpPr>
            <a:spLocks/>
          </p:cNvSpPr>
          <p:nvPr/>
        </p:nvSpPr>
        <p:spPr bwMode="auto">
          <a:xfrm>
            <a:off x="6450881" y="1740135"/>
            <a:ext cx="748978" cy="620613"/>
          </a:xfrm>
          <a:custGeom>
            <a:avLst/>
            <a:gdLst>
              <a:gd name="T0" fmla="*/ 0 w 680"/>
              <a:gd name="T1" fmla="*/ 0 h 498"/>
              <a:gd name="T2" fmla="*/ 2147483647 w 680"/>
              <a:gd name="T3" fmla="*/ 0 h 498"/>
              <a:gd name="T4" fmla="*/ 2147483647 w 680"/>
              <a:gd name="T5" fmla="*/ 2147483647 h 498"/>
              <a:gd name="T6" fmla="*/ 0 60000 65536"/>
              <a:gd name="T7" fmla="*/ 0 60000 65536"/>
              <a:gd name="T8" fmla="*/ 0 60000 65536"/>
              <a:gd name="T9" fmla="*/ 0 w 680"/>
              <a:gd name="T10" fmla="*/ 0 h 498"/>
              <a:gd name="T11" fmla="*/ 680 w 680"/>
              <a:gd name="T12" fmla="*/ 498 h 498"/>
            </a:gdLst>
            <a:ahLst/>
            <a:cxnLst>
              <a:cxn ang="T6">
                <a:pos x="T0" y="T1"/>
              </a:cxn>
              <a:cxn ang="T7">
                <a:pos x="T2" y="T3"/>
              </a:cxn>
              <a:cxn ang="T8">
                <a:pos x="T4" y="T5"/>
              </a:cxn>
            </a:cxnLst>
            <a:rect l="T9" t="T10" r="T11" b="T12"/>
            <a:pathLst>
              <a:path w="680" h="498">
                <a:moveTo>
                  <a:pt x="0" y="0"/>
                </a:moveTo>
                <a:lnTo>
                  <a:pt x="680" y="0"/>
                </a:lnTo>
                <a:lnTo>
                  <a:pt x="680" y="498"/>
                </a:lnTo>
              </a:path>
            </a:pathLst>
          </a:custGeom>
          <a:noFill/>
          <a:ln w="12700">
            <a:solidFill>
              <a:srgbClr val="000000"/>
            </a:solidFill>
            <a:round/>
            <a:headEnd/>
            <a:tailEnd/>
          </a:ln>
        </p:spPr>
        <p:txBody>
          <a:bodyPr wrap="none" lIns="64734" tIns="32367" rIns="64734" bIns="32367" anchor="ctr">
            <a:prstTxWarp prst="textNoShape">
              <a:avLst/>
            </a:prstTxWarp>
          </a:bodyPr>
          <a:lstStyle/>
          <a:p>
            <a:pPr algn="ctr"/>
            <a:endParaRPr lang="pl-PL">
              <a:solidFill>
                <a:schemeClr val="tx2"/>
              </a:solidFill>
            </a:endParaRPr>
          </a:p>
        </p:txBody>
      </p:sp>
      <p:sp>
        <p:nvSpPr>
          <p:cNvPr id="14340" name="Freeform 102"/>
          <p:cNvSpPr>
            <a:spLocks/>
          </p:cNvSpPr>
          <p:nvPr/>
        </p:nvSpPr>
        <p:spPr bwMode="auto">
          <a:xfrm>
            <a:off x="6492181" y="1668697"/>
            <a:ext cx="934268" cy="692051"/>
          </a:xfrm>
          <a:custGeom>
            <a:avLst/>
            <a:gdLst>
              <a:gd name="T0" fmla="*/ 0 w 680"/>
              <a:gd name="T1" fmla="*/ 0 h 498"/>
              <a:gd name="T2" fmla="*/ 2147483647 w 680"/>
              <a:gd name="T3" fmla="*/ 0 h 498"/>
              <a:gd name="T4" fmla="*/ 2147483647 w 680"/>
              <a:gd name="T5" fmla="*/ 2147483647 h 498"/>
              <a:gd name="T6" fmla="*/ 0 60000 65536"/>
              <a:gd name="T7" fmla="*/ 0 60000 65536"/>
              <a:gd name="T8" fmla="*/ 0 60000 65536"/>
              <a:gd name="T9" fmla="*/ 0 w 680"/>
              <a:gd name="T10" fmla="*/ 0 h 498"/>
              <a:gd name="T11" fmla="*/ 680 w 680"/>
              <a:gd name="T12" fmla="*/ 498 h 498"/>
            </a:gdLst>
            <a:ahLst/>
            <a:cxnLst>
              <a:cxn ang="T6">
                <a:pos x="T0" y="T1"/>
              </a:cxn>
              <a:cxn ang="T7">
                <a:pos x="T2" y="T3"/>
              </a:cxn>
              <a:cxn ang="T8">
                <a:pos x="T4" y="T5"/>
              </a:cxn>
            </a:cxnLst>
            <a:rect l="T9" t="T10" r="T11" b="T12"/>
            <a:pathLst>
              <a:path w="680" h="498">
                <a:moveTo>
                  <a:pt x="0" y="0"/>
                </a:moveTo>
                <a:lnTo>
                  <a:pt x="680" y="0"/>
                </a:lnTo>
                <a:lnTo>
                  <a:pt x="680" y="498"/>
                </a:lnTo>
              </a:path>
            </a:pathLst>
          </a:custGeom>
          <a:noFill/>
          <a:ln w="12700">
            <a:solidFill>
              <a:srgbClr val="000000"/>
            </a:solidFill>
            <a:round/>
            <a:headEnd/>
            <a:tailEnd/>
          </a:ln>
        </p:spPr>
        <p:txBody>
          <a:bodyPr wrap="none" lIns="64734" tIns="32367" rIns="64734" bIns="32367" anchor="ctr">
            <a:prstTxWarp prst="textNoShape">
              <a:avLst/>
            </a:prstTxWarp>
          </a:bodyPr>
          <a:lstStyle/>
          <a:p>
            <a:pPr algn="ctr"/>
            <a:endParaRPr lang="pl-PL">
              <a:solidFill>
                <a:schemeClr val="tx2"/>
              </a:solidFill>
            </a:endParaRPr>
          </a:p>
        </p:txBody>
      </p:sp>
      <p:sp>
        <p:nvSpPr>
          <p:cNvPr id="14341" name="Line 101"/>
          <p:cNvSpPr>
            <a:spLocks noChangeShapeType="1"/>
          </p:cNvSpPr>
          <p:nvPr/>
        </p:nvSpPr>
        <p:spPr bwMode="auto">
          <a:xfrm>
            <a:off x="5852591" y="1363971"/>
            <a:ext cx="0" cy="373931"/>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2" name="Line 89"/>
          <p:cNvSpPr>
            <a:spLocks noChangeShapeType="1"/>
          </p:cNvSpPr>
          <p:nvPr/>
        </p:nvSpPr>
        <p:spPr bwMode="auto">
          <a:xfrm>
            <a:off x="5119241"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3" name="Line 90"/>
          <p:cNvSpPr>
            <a:spLocks noChangeShapeType="1"/>
          </p:cNvSpPr>
          <p:nvPr/>
        </p:nvSpPr>
        <p:spPr bwMode="auto">
          <a:xfrm>
            <a:off x="5324624"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4" name="Line 91"/>
          <p:cNvSpPr>
            <a:spLocks noChangeShapeType="1"/>
          </p:cNvSpPr>
          <p:nvPr/>
        </p:nvSpPr>
        <p:spPr bwMode="auto">
          <a:xfrm>
            <a:off x="5528890"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5" name="Line 92"/>
          <p:cNvSpPr>
            <a:spLocks noChangeShapeType="1"/>
          </p:cNvSpPr>
          <p:nvPr/>
        </p:nvSpPr>
        <p:spPr bwMode="auto">
          <a:xfrm>
            <a:off x="5734273"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6" name="Line 93"/>
          <p:cNvSpPr>
            <a:spLocks noChangeShapeType="1"/>
          </p:cNvSpPr>
          <p:nvPr/>
        </p:nvSpPr>
        <p:spPr bwMode="auto">
          <a:xfrm>
            <a:off x="5939656"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7" name="Line 94"/>
          <p:cNvSpPr>
            <a:spLocks noChangeShapeType="1"/>
          </p:cNvSpPr>
          <p:nvPr/>
        </p:nvSpPr>
        <p:spPr bwMode="auto">
          <a:xfrm>
            <a:off x="6143923"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8" name="Line 95"/>
          <p:cNvSpPr>
            <a:spLocks noChangeShapeType="1"/>
          </p:cNvSpPr>
          <p:nvPr/>
        </p:nvSpPr>
        <p:spPr bwMode="auto">
          <a:xfrm>
            <a:off x="6349306"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49" name="Line 96"/>
          <p:cNvSpPr>
            <a:spLocks noChangeShapeType="1"/>
          </p:cNvSpPr>
          <p:nvPr/>
        </p:nvSpPr>
        <p:spPr bwMode="auto">
          <a:xfrm>
            <a:off x="6553572" y="1864034"/>
            <a:ext cx="0" cy="497830"/>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0" name="Line 81"/>
          <p:cNvSpPr>
            <a:spLocks noChangeShapeType="1"/>
          </p:cNvSpPr>
          <p:nvPr/>
        </p:nvSpPr>
        <p:spPr bwMode="auto">
          <a:xfrm>
            <a:off x="1810792"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1" name="Line 82"/>
          <p:cNvSpPr>
            <a:spLocks noChangeShapeType="1"/>
          </p:cNvSpPr>
          <p:nvPr/>
        </p:nvSpPr>
        <p:spPr bwMode="auto">
          <a:xfrm>
            <a:off x="1997199"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2" name="Line 83"/>
          <p:cNvSpPr>
            <a:spLocks noChangeShapeType="1"/>
          </p:cNvSpPr>
          <p:nvPr/>
        </p:nvSpPr>
        <p:spPr bwMode="auto">
          <a:xfrm>
            <a:off x="2184722"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3" name="Line 84"/>
          <p:cNvSpPr>
            <a:spLocks noChangeShapeType="1"/>
          </p:cNvSpPr>
          <p:nvPr/>
        </p:nvSpPr>
        <p:spPr bwMode="auto">
          <a:xfrm>
            <a:off x="2372246"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4" name="Line 85"/>
          <p:cNvSpPr>
            <a:spLocks noChangeShapeType="1"/>
          </p:cNvSpPr>
          <p:nvPr/>
        </p:nvSpPr>
        <p:spPr bwMode="auto">
          <a:xfrm>
            <a:off x="2558653"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6" name="Line 98"/>
          <p:cNvSpPr>
            <a:spLocks noChangeShapeType="1"/>
          </p:cNvSpPr>
          <p:nvPr/>
        </p:nvSpPr>
        <p:spPr bwMode="auto">
          <a:xfrm>
            <a:off x="4305523"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7" name="Line 99"/>
          <p:cNvSpPr>
            <a:spLocks noChangeShapeType="1"/>
          </p:cNvSpPr>
          <p:nvPr/>
        </p:nvSpPr>
        <p:spPr bwMode="auto">
          <a:xfrm>
            <a:off x="4493046"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58" name="Line 100"/>
          <p:cNvSpPr>
            <a:spLocks noChangeShapeType="1"/>
          </p:cNvSpPr>
          <p:nvPr/>
        </p:nvSpPr>
        <p:spPr bwMode="auto">
          <a:xfrm>
            <a:off x="4681686" y="1379598"/>
            <a:ext cx="0" cy="982266"/>
          </a:xfrm>
          <a:prstGeom prst="line">
            <a:avLst/>
          </a:prstGeom>
          <a:noFill/>
          <a:ln w="12700">
            <a:solidFill>
              <a:srgbClr val="000000"/>
            </a:solidFill>
            <a:round/>
            <a:headEnd/>
            <a:tailEnd/>
          </a:ln>
        </p:spPr>
        <p:txBody>
          <a:bodyPr wrap="none" lIns="64738" tIns="32369" rIns="64738" bIns="32369" anchor="ctr">
            <a:prstTxWarp prst="textNoShape">
              <a:avLst/>
            </a:prstTxWarp>
          </a:bodyPr>
          <a:lstStyle/>
          <a:p>
            <a:endParaRPr lang="en-US"/>
          </a:p>
        </p:txBody>
      </p:sp>
      <p:sp>
        <p:nvSpPr>
          <p:cNvPr id="14360" name="Freeform 104"/>
          <p:cNvSpPr>
            <a:spLocks/>
          </p:cNvSpPr>
          <p:nvPr/>
        </p:nvSpPr>
        <p:spPr bwMode="auto">
          <a:xfrm>
            <a:off x="6416279" y="1811572"/>
            <a:ext cx="541362" cy="549176"/>
          </a:xfrm>
          <a:custGeom>
            <a:avLst/>
            <a:gdLst>
              <a:gd name="T0" fmla="*/ 0 w 680"/>
              <a:gd name="T1" fmla="*/ 0 h 498"/>
              <a:gd name="T2" fmla="*/ 2147483647 w 680"/>
              <a:gd name="T3" fmla="*/ 0 h 498"/>
              <a:gd name="T4" fmla="*/ 2147483647 w 680"/>
              <a:gd name="T5" fmla="*/ 2147483647 h 498"/>
              <a:gd name="T6" fmla="*/ 0 60000 65536"/>
              <a:gd name="T7" fmla="*/ 0 60000 65536"/>
              <a:gd name="T8" fmla="*/ 0 60000 65536"/>
              <a:gd name="T9" fmla="*/ 0 w 680"/>
              <a:gd name="T10" fmla="*/ 0 h 498"/>
              <a:gd name="T11" fmla="*/ 680 w 680"/>
              <a:gd name="T12" fmla="*/ 498 h 498"/>
            </a:gdLst>
            <a:ahLst/>
            <a:cxnLst>
              <a:cxn ang="T6">
                <a:pos x="T0" y="T1"/>
              </a:cxn>
              <a:cxn ang="T7">
                <a:pos x="T2" y="T3"/>
              </a:cxn>
              <a:cxn ang="T8">
                <a:pos x="T4" y="T5"/>
              </a:cxn>
            </a:cxnLst>
            <a:rect l="T9" t="T10" r="T11" b="T12"/>
            <a:pathLst>
              <a:path w="680" h="498">
                <a:moveTo>
                  <a:pt x="0" y="0"/>
                </a:moveTo>
                <a:lnTo>
                  <a:pt x="680" y="0"/>
                </a:lnTo>
                <a:lnTo>
                  <a:pt x="680" y="498"/>
                </a:lnTo>
              </a:path>
            </a:pathLst>
          </a:custGeom>
          <a:noFill/>
          <a:ln w="12700">
            <a:solidFill>
              <a:srgbClr val="000000"/>
            </a:solidFill>
            <a:round/>
            <a:headEnd/>
            <a:tailEnd/>
          </a:ln>
        </p:spPr>
        <p:txBody>
          <a:bodyPr wrap="none" lIns="64734" tIns="32367" rIns="64734" bIns="32367" anchor="ctr">
            <a:prstTxWarp prst="textNoShape">
              <a:avLst/>
            </a:prstTxWarp>
          </a:bodyPr>
          <a:lstStyle/>
          <a:p>
            <a:pPr algn="ctr"/>
            <a:endParaRPr lang="pl-PL">
              <a:solidFill>
                <a:schemeClr val="tx2"/>
              </a:solidFill>
            </a:endParaRPr>
          </a:p>
        </p:txBody>
      </p:sp>
      <p:sp>
        <p:nvSpPr>
          <p:cNvPr id="14361" name="AutoShape 75"/>
          <p:cNvSpPr>
            <a:spLocks noChangeArrowheads="1"/>
          </p:cNvSpPr>
          <p:nvPr/>
        </p:nvSpPr>
        <p:spPr bwMode="auto">
          <a:xfrm rot="10800000">
            <a:off x="4995342" y="1597260"/>
            <a:ext cx="1699990" cy="31253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53 w 21600"/>
              <a:gd name="T13" fmla="*/ 2453 h 21600"/>
              <a:gd name="T14" fmla="*/ 19147 w 21600"/>
              <a:gd name="T15" fmla="*/ 19147 h 21600"/>
            </a:gdLst>
            <a:ahLst/>
            <a:cxnLst>
              <a:cxn ang="T8">
                <a:pos x="T0" y="T1"/>
              </a:cxn>
              <a:cxn ang="T9">
                <a:pos x="T2" y="T3"/>
              </a:cxn>
              <a:cxn ang="T10">
                <a:pos x="T4" y="T5"/>
              </a:cxn>
              <a:cxn ang="T11">
                <a:pos x="T6" y="T7"/>
              </a:cxn>
            </a:cxnLst>
            <a:rect l="T12" t="T13" r="T14" b="T15"/>
            <a:pathLst>
              <a:path w="21600" h="21600">
                <a:moveTo>
                  <a:pt x="0" y="0"/>
                </a:moveTo>
                <a:lnTo>
                  <a:pt x="1306" y="21600"/>
                </a:lnTo>
                <a:lnTo>
                  <a:pt x="20294" y="21600"/>
                </a:lnTo>
                <a:lnTo>
                  <a:pt x="21600" y="0"/>
                </a:lnTo>
                <a:close/>
              </a:path>
            </a:pathLst>
          </a:custGeom>
          <a:solidFill>
            <a:srgbClr val="FFFFFF"/>
          </a:solidFill>
          <a:ln w="28575" cap="flat" cmpd="sng" algn="ctr">
            <a:solidFill>
              <a:srgbClr val="000000"/>
            </a:solidFill>
            <a:prstDash val="solid"/>
            <a:miter lim="800000"/>
            <a:headEnd type="none" w="med" len="med"/>
            <a:tailEnd type="none" w="med" len="med"/>
          </a:ln>
        </p:spPr>
        <p:txBody>
          <a:bodyPr rot="10800000" vert="eaVert" wrap="none" lIns="64734" tIns="32367" rIns="64734" bIns="32367" anchor="ctr">
            <a:prstTxWarp prst="textNoShape">
              <a:avLst/>
            </a:prstTxWarp>
          </a:bodyPr>
          <a:lstStyle/>
          <a:p>
            <a:pPr algn="ctr" eaLnBrk="0" hangingPunct="0">
              <a:lnSpc>
                <a:spcPct val="80000"/>
              </a:lnSpc>
            </a:pPr>
            <a:endParaRPr lang="pl-PL" sz="700" dirty="0">
              <a:solidFill>
                <a:schemeClr val="tx2"/>
              </a:solidFill>
              <a:ea typeface="Arial" charset="0"/>
              <a:cs typeface="Arial" charset="0"/>
            </a:endParaRPr>
          </a:p>
        </p:txBody>
      </p:sp>
      <p:sp useBgFill="1">
        <p:nvSpPr>
          <p:cNvPr id="14362" name="Freeform 294"/>
          <p:cNvSpPr>
            <a:spLocks/>
          </p:cNvSpPr>
          <p:nvPr/>
        </p:nvSpPr>
        <p:spPr bwMode="auto">
          <a:xfrm>
            <a:off x="1540669" y="4436939"/>
            <a:ext cx="2872010" cy="248915"/>
          </a:xfrm>
          <a:custGeom>
            <a:avLst/>
            <a:gdLst>
              <a:gd name="T0" fmla="*/ 0 w 2087"/>
              <a:gd name="T1" fmla="*/ 2147483647 h 181"/>
              <a:gd name="T2" fmla="*/ 0 w 2087"/>
              <a:gd name="T3" fmla="*/ 0 h 181"/>
              <a:gd name="T4" fmla="*/ 2147483647 w 2087"/>
              <a:gd name="T5" fmla="*/ 0 h 181"/>
              <a:gd name="T6" fmla="*/ 0 60000 65536"/>
              <a:gd name="T7" fmla="*/ 0 60000 65536"/>
              <a:gd name="T8" fmla="*/ 0 60000 65536"/>
              <a:gd name="T9" fmla="*/ 0 w 2087"/>
              <a:gd name="T10" fmla="*/ 0 h 181"/>
              <a:gd name="T11" fmla="*/ 2087 w 2087"/>
              <a:gd name="T12" fmla="*/ 181 h 181"/>
            </a:gdLst>
            <a:ahLst/>
            <a:cxnLst>
              <a:cxn ang="T6">
                <a:pos x="T0" y="T1"/>
              </a:cxn>
              <a:cxn ang="T7">
                <a:pos x="T2" y="T3"/>
              </a:cxn>
              <a:cxn ang="T8">
                <a:pos x="T4" y="T5"/>
              </a:cxn>
            </a:cxnLst>
            <a:rect l="T9" t="T10" r="T11" b="T12"/>
            <a:pathLst>
              <a:path w="2087" h="181">
                <a:moveTo>
                  <a:pt x="0" y="181"/>
                </a:moveTo>
                <a:lnTo>
                  <a:pt x="0" y="0"/>
                </a:lnTo>
                <a:lnTo>
                  <a:pt x="2087" y="0"/>
                </a:lnTo>
              </a:path>
            </a:pathLst>
          </a:custGeom>
          <a:ln w="12700">
            <a:solidFill>
              <a:srgbClr val="FF0000"/>
            </a:solidFill>
            <a:round/>
            <a:headEnd/>
            <a:tailEnd/>
          </a:ln>
        </p:spPr>
        <p:txBody>
          <a:bodyPr wrap="none" lIns="64288" tIns="32144" rIns="64288" bIns="32144" anchor="ctr">
            <a:prstTxWarp prst="textNoShape">
              <a:avLst/>
            </a:prstTxWarp>
          </a:bodyPr>
          <a:lstStyle/>
          <a:p>
            <a:pPr algn="ctr"/>
            <a:endParaRPr lang="pl-PL">
              <a:solidFill>
                <a:schemeClr val="tx2"/>
              </a:solidFill>
            </a:endParaRPr>
          </a:p>
        </p:txBody>
      </p:sp>
      <p:sp useBgFill="1">
        <p:nvSpPr>
          <p:cNvPr id="14363" name="Freeform 293"/>
          <p:cNvSpPr>
            <a:spLocks/>
          </p:cNvSpPr>
          <p:nvPr/>
        </p:nvSpPr>
        <p:spPr bwMode="auto">
          <a:xfrm>
            <a:off x="1586433" y="4490517"/>
            <a:ext cx="2870895" cy="247799"/>
          </a:xfrm>
          <a:custGeom>
            <a:avLst/>
            <a:gdLst>
              <a:gd name="T0" fmla="*/ 0 w 2087"/>
              <a:gd name="T1" fmla="*/ 2147483647 h 181"/>
              <a:gd name="T2" fmla="*/ 0 w 2087"/>
              <a:gd name="T3" fmla="*/ 0 h 181"/>
              <a:gd name="T4" fmla="*/ 2147483647 w 2087"/>
              <a:gd name="T5" fmla="*/ 0 h 181"/>
              <a:gd name="T6" fmla="*/ 0 60000 65536"/>
              <a:gd name="T7" fmla="*/ 0 60000 65536"/>
              <a:gd name="T8" fmla="*/ 0 60000 65536"/>
              <a:gd name="T9" fmla="*/ 0 w 2087"/>
              <a:gd name="T10" fmla="*/ 0 h 181"/>
              <a:gd name="T11" fmla="*/ 2087 w 2087"/>
              <a:gd name="T12" fmla="*/ 181 h 181"/>
            </a:gdLst>
            <a:ahLst/>
            <a:cxnLst>
              <a:cxn ang="T6">
                <a:pos x="T0" y="T1"/>
              </a:cxn>
              <a:cxn ang="T7">
                <a:pos x="T2" y="T3"/>
              </a:cxn>
              <a:cxn ang="T8">
                <a:pos x="T4" y="T5"/>
              </a:cxn>
            </a:cxnLst>
            <a:rect l="T9" t="T10" r="T11" b="T12"/>
            <a:pathLst>
              <a:path w="2087" h="181">
                <a:moveTo>
                  <a:pt x="0" y="181"/>
                </a:moveTo>
                <a:lnTo>
                  <a:pt x="0" y="0"/>
                </a:lnTo>
                <a:lnTo>
                  <a:pt x="2087" y="0"/>
                </a:lnTo>
              </a:path>
            </a:pathLst>
          </a:custGeom>
          <a:ln w="12700">
            <a:solidFill>
              <a:srgbClr val="FF0000"/>
            </a:solidFill>
            <a:round/>
            <a:headEnd/>
            <a:tailEnd/>
          </a:ln>
        </p:spPr>
        <p:txBody>
          <a:bodyPr wrap="none" lIns="64288" tIns="32144" rIns="64288" bIns="32144" anchor="ctr">
            <a:prstTxWarp prst="textNoShape">
              <a:avLst/>
            </a:prstTxWarp>
          </a:bodyPr>
          <a:lstStyle/>
          <a:p>
            <a:pPr algn="ctr"/>
            <a:endParaRPr lang="pl-PL">
              <a:solidFill>
                <a:schemeClr val="tx2"/>
              </a:solidFill>
            </a:endParaRPr>
          </a:p>
        </p:txBody>
      </p:sp>
      <p:sp useBgFill="1">
        <p:nvSpPr>
          <p:cNvPr id="14364" name="Freeform 292"/>
          <p:cNvSpPr>
            <a:spLocks/>
          </p:cNvSpPr>
          <p:nvPr/>
        </p:nvSpPr>
        <p:spPr bwMode="auto">
          <a:xfrm>
            <a:off x="1632198" y="4542979"/>
            <a:ext cx="2870895" cy="250031"/>
          </a:xfrm>
          <a:custGeom>
            <a:avLst/>
            <a:gdLst>
              <a:gd name="T0" fmla="*/ 0 w 2087"/>
              <a:gd name="T1" fmla="*/ 2147483647 h 181"/>
              <a:gd name="T2" fmla="*/ 0 w 2087"/>
              <a:gd name="T3" fmla="*/ 0 h 181"/>
              <a:gd name="T4" fmla="*/ 2147483647 w 2087"/>
              <a:gd name="T5" fmla="*/ 0 h 181"/>
              <a:gd name="T6" fmla="*/ 0 60000 65536"/>
              <a:gd name="T7" fmla="*/ 0 60000 65536"/>
              <a:gd name="T8" fmla="*/ 0 60000 65536"/>
              <a:gd name="T9" fmla="*/ 0 w 2087"/>
              <a:gd name="T10" fmla="*/ 0 h 181"/>
              <a:gd name="T11" fmla="*/ 2087 w 2087"/>
              <a:gd name="T12" fmla="*/ 181 h 181"/>
            </a:gdLst>
            <a:ahLst/>
            <a:cxnLst>
              <a:cxn ang="T6">
                <a:pos x="T0" y="T1"/>
              </a:cxn>
              <a:cxn ang="T7">
                <a:pos x="T2" y="T3"/>
              </a:cxn>
              <a:cxn ang="T8">
                <a:pos x="T4" y="T5"/>
              </a:cxn>
            </a:cxnLst>
            <a:rect l="T9" t="T10" r="T11" b="T12"/>
            <a:pathLst>
              <a:path w="2087" h="181">
                <a:moveTo>
                  <a:pt x="0" y="181"/>
                </a:moveTo>
                <a:lnTo>
                  <a:pt x="0" y="0"/>
                </a:lnTo>
                <a:lnTo>
                  <a:pt x="2087" y="0"/>
                </a:lnTo>
              </a:path>
            </a:pathLst>
          </a:custGeom>
          <a:ln w="12700">
            <a:solidFill>
              <a:srgbClr val="FF0000"/>
            </a:solidFill>
            <a:round/>
            <a:headEnd/>
            <a:tailEnd/>
          </a:ln>
        </p:spPr>
        <p:txBody>
          <a:bodyPr wrap="none" lIns="64288" tIns="32144" rIns="64288" bIns="32144" anchor="ctr">
            <a:prstTxWarp prst="textNoShape">
              <a:avLst/>
            </a:prstTxWarp>
          </a:bodyPr>
          <a:lstStyle/>
          <a:p>
            <a:pPr algn="ctr"/>
            <a:endParaRPr lang="pl-PL">
              <a:solidFill>
                <a:schemeClr val="tx2"/>
              </a:solidFill>
            </a:endParaRPr>
          </a:p>
        </p:txBody>
      </p:sp>
      <p:sp>
        <p:nvSpPr>
          <p:cNvPr id="14365" name="Line 261"/>
          <p:cNvSpPr>
            <a:spLocks noChangeShapeType="1"/>
          </p:cNvSpPr>
          <p:nvPr/>
        </p:nvSpPr>
        <p:spPr bwMode="auto">
          <a:xfrm>
            <a:off x="8176543" y="4922490"/>
            <a:ext cx="497830" cy="0"/>
          </a:xfrm>
          <a:prstGeom prst="line">
            <a:avLst/>
          </a:prstGeom>
          <a:noFill/>
          <a:ln w="12700">
            <a:solidFill>
              <a:srgbClr val="000000"/>
            </a:solidFill>
            <a:round/>
            <a:headEnd/>
            <a:tailEnd type="triangle" w="med" len="med"/>
          </a:ln>
        </p:spPr>
        <p:txBody>
          <a:bodyPr wrap="none" lIns="64738" tIns="32369" rIns="64738" bIns="32369" anchor="ctr">
            <a:prstTxWarp prst="textNoShape">
              <a:avLst/>
            </a:prstTxWarp>
          </a:bodyPr>
          <a:lstStyle/>
          <a:p>
            <a:endParaRPr lang="en-US"/>
          </a:p>
        </p:txBody>
      </p:sp>
      <p:sp>
        <p:nvSpPr>
          <p:cNvPr id="14366" name="Line 258"/>
          <p:cNvSpPr>
            <a:spLocks noChangeShapeType="1"/>
          </p:cNvSpPr>
          <p:nvPr/>
        </p:nvSpPr>
        <p:spPr bwMode="auto">
          <a:xfrm>
            <a:off x="7481143" y="4722689"/>
            <a:ext cx="623962" cy="0"/>
          </a:xfrm>
          <a:prstGeom prst="line">
            <a:avLst/>
          </a:prstGeom>
          <a:noFill/>
          <a:ln w="12700">
            <a:solidFill>
              <a:srgbClr val="000000"/>
            </a:solidFill>
            <a:round/>
            <a:headEnd/>
            <a:tailEnd type="triangle" w="med" len="med"/>
          </a:ln>
        </p:spPr>
        <p:txBody>
          <a:bodyPr wrap="none" lIns="64738" tIns="32369" rIns="64738" bIns="32369" anchor="ctr">
            <a:prstTxWarp prst="textNoShape">
              <a:avLst/>
            </a:prstTxWarp>
          </a:bodyPr>
          <a:lstStyle/>
          <a:p>
            <a:endParaRPr lang="en-US"/>
          </a:p>
        </p:txBody>
      </p:sp>
      <p:sp>
        <p:nvSpPr>
          <p:cNvPr id="14367" name="Freeform 257"/>
          <p:cNvSpPr>
            <a:spLocks/>
          </p:cNvSpPr>
          <p:nvPr/>
        </p:nvSpPr>
        <p:spPr bwMode="auto">
          <a:xfrm>
            <a:off x="1421234" y="5785321"/>
            <a:ext cx="6255246" cy="248915"/>
          </a:xfrm>
          <a:custGeom>
            <a:avLst/>
            <a:gdLst>
              <a:gd name="T0" fmla="*/ 2147483647 w 4547"/>
              <a:gd name="T1" fmla="*/ 0 h 181"/>
              <a:gd name="T2" fmla="*/ 2147483647 w 4547"/>
              <a:gd name="T3" fmla="*/ 0 h 181"/>
              <a:gd name="T4" fmla="*/ 2147483647 w 4547"/>
              <a:gd name="T5" fmla="*/ 2147483647 h 181"/>
              <a:gd name="T6" fmla="*/ 0 w 4547"/>
              <a:gd name="T7" fmla="*/ 2147483647 h 181"/>
              <a:gd name="T8" fmla="*/ 0 w 4547"/>
              <a:gd name="T9" fmla="*/ 0 h 181"/>
              <a:gd name="T10" fmla="*/ 2147483647 w 4547"/>
              <a:gd name="T11" fmla="*/ 0 h 181"/>
              <a:gd name="T12" fmla="*/ 0 60000 65536"/>
              <a:gd name="T13" fmla="*/ 0 60000 65536"/>
              <a:gd name="T14" fmla="*/ 0 60000 65536"/>
              <a:gd name="T15" fmla="*/ 0 60000 65536"/>
              <a:gd name="T16" fmla="*/ 0 60000 65536"/>
              <a:gd name="T17" fmla="*/ 0 60000 65536"/>
              <a:gd name="T18" fmla="*/ 0 w 4547"/>
              <a:gd name="T19" fmla="*/ 0 h 181"/>
              <a:gd name="T20" fmla="*/ 4547 w 4547"/>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4547" h="181">
                <a:moveTo>
                  <a:pt x="4322" y="0"/>
                </a:moveTo>
                <a:lnTo>
                  <a:pt x="4547" y="0"/>
                </a:lnTo>
                <a:lnTo>
                  <a:pt x="4547" y="181"/>
                </a:lnTo>
                <a:lnTo>
                  <a:pt x="0" y="180"/>
                </a:lnTo>
                <a:lnTo>
                  <a:pt x="0" y="0"/>
                </a:lnTo>
                <a:lnTo>
                  <a:pt x="187" y="0"/>
                </a:lnTo>
              </a:path>
            </a:pathLst>
          </a:custGeom>
          <a:noFill/>
          <a:ln w="12700">
            <a:solidFill>
              <a:srgbClr val="000000"/>
            </a:solidFill>
            <a:round/>
            <a:headEnd/>
            <a:tailEnd type="triangle" w="med" len="med"/>
          </a:ln>
        </p:spPr>
        <p:txBody>
          <a:bodyPr wrap="none" lIns="64734" tIns="32367" rIns="64734" bIns="32367" anchor="ctr">
            <a:prstTxWarp prst="textNoShape">
              <a:avLst/>
            </a:prstTxWarp>
          </a:bodyPr>
          <a:lstStyle/>
          <a:p>
            <a:pPr algn="ctr"/>
            <a:endParaRPr lang="pl-PL">
              <a:solidFill>
                <a:schemeClr val="tx2"/>
              </a:solidFill>
            </a:endParaRPr>
          </a:p>
        </p:txBody>
      </p:sp>
      <p:sp>
        <p:nvSpPr>
          <p:cNvPr id="14368" name="Freeform 256"/>
          <p:cNvSpPr>
            <a:spLocks/>
          </p:cNvSpPr>
          <p:nvPr/>
        </p:nvSpPr>
        <p:spPr bwMode="auto">
          <a:xfrm>
            <a:off x="1421234" y="5114479"/>
            <a:ext cx="6255246" cy="250031"/>
          </a:xfrm>
          <a:custGeom>
            <a:avLst/>
            <a:gdLst>
              <a:gd name="T0" fmla="*/ 2147483647 w 4547"/>
              <a:gd name="T1" fmla="*/ 0 h 181"/>
              <a:gd name="T2" fmla="*/ 2147483647 w 4547"/>
              <a:gd name="T3" fmla="*/ 0 h 181"/>
              <a:gd name="T4" fmla="*/ 2147483647 w 4547"/>
              <a:gd name="T5" fmla="*/ 2147483647 h 181"/>
              <a:gd name="T6" fmla="*/ 0 w 4547"/>
              <a:gd name="T7" fmla="*/ 2147483647 h 181"/>
              <a:gd name="T8" fmla="*/ 0 w 4547"/>
              <a:gd name="T9" fmla="*/ 0 h 181"/>
              <a:gd name="T10" fmla="*/ 2147483647 w 4547"/>
              <a:gd name="T11" fmla="*/ 0 h 181"/>
              <a:gd name="T12" fmla="*/ 0 60000 65536"/>
              <a:gd name="T13" fmla="*/ 0 60000 65536"/>
              <a:gd name="T14" fmla="*/ 0 60000 65536"/>
              <a:gd name="T15" fmla="*/ 0 60000 65536"/>
              <a:gd name="T16" fmla="*/ 0 60000 65536"/>
              <a:gd name="T17" fmla="*/ 0 60000 65536"/>
              <a:gd name="T18" fmla="*/ 0 w 4547"/>
              <a:gd name="T19" fmla="*/ 0 h 181"/>
              <a:gd name="T20" fmla="*/ 4547 w 4547"/>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4547" h="181">
                <a:moveTo>
                  <a:pt x="4322" y="0"/>
                </a:moveTo>
                <a:lnTo>
                  <a:pt x="4547" y="0"/>
                </a:lnTo>
                <a:lnTo>
                  <a:pt x="4547" y="181"/>
                </a:lnTo>
                <a:lnTo>
                  <a:pt x="0" y="180"/>
                </a:lnTo>
                <a:lnTo>
                  <a:pt x="0" y="0"/>
                </a:lnTo>
                <a:lnTo>
                  <a:pt x="187" y="0"/>
                </a:lnTo>
              </a:path>
            </a:pathLst>
          </a:custGeom>
          <a:noFill/>
          <a:ln w="12700">
            <a:solidFill>
              <a:srgbClr val="000000"/>
            </a:solidFill>
            <a:round/>
            <a:headEnd/>
            <a:tailEnd type="triangle" w="med" len="med"/>
          </a:ln>
        </p:spPr>
        <p:txBody>
          <a:bodyPr wrap="none" lIns="64734" tIns="32367" rIns="64734" bIns="32367" anchor="ctr">
            <a:prstTxWarp prst="textNoShape">
              <a:avLst/>
            </a:prstTxWarp>
          </a:bodyPr>
          <a:lstStyle/>
          <a:p>
            <a:pPr algn="ctr"/>
            <a:endParaRPr lang="pl-PL">
              <a:solidFill>
                <a:schemeClr val="tx2"/>
              </a:solidFill>
            </a:endParaRPr>
          </a:p>
        </p:txBody>
      </p:sp>
      <p:sp useBgFill="1">
        <p:nvSpPr>
          <p:cNvPr id="14369" name="Rectangle 76"/>
          <p:cNvSpPr>
            <a:spLocks noChangeArrowheads="1"/>
          </p:cNvSpPr>
          <p:nvPr/>
        </p:nvSpPr>
        <p:spPr bwMode="auto">
          <a:xfrm>
            <a:off x="1684660" y="4598790"/>
            <a:ext cx="5857875" cy="248915"/>
          </a:xfrm>
          <a:prstGeom prst="rect">
            <a:avLst/>
          </a:prstGeom>
          <a:ln w="31750" cap="flat" cmpd="sng" algn="ctr">
            <a:solidFill>
              <a:srgbClr val="FF0000"/>
            </a:solidFill>
            <a:prstDash val="solid"/>
            <a:miter lim="800000"/>
            <a:headEnd type="none" w="med" len="med"/>
            <a:tailEnd type="none" w="med" len="med"/>
          </a:ln>
        </p:spPr>
        <p:txBody>
          <a:bodyPr wrap="none" lIns="64288" tIns="32144" rIns="64288" bIns="32144" anchor="ctr">
            <a:prstTxWarp prst="textNoShape">
              <a:avLst/>
            </a:prstTxWarp>
          </a:bodyPr>
          <a:lstStyle/>
          <a:p>
            <a:pPr algn="ctr"/>
            <a:endParaRPr lang="pl-PL">
              <a:solidFill>
                <a:schemeClr val="tx2"/>
              </a:solidFill>
            </a:endParaRPr>
          </a:p>
        </p:txBody>
      </p:sp>
      <p:sp useBgFill="1">
        <p:nvSpPr>
          <p:cNvPr id="14370" name="Rectangle 77"/>
          <p:cNvSpPr>
            <a:spLocks noChangeArrowheads="1"/>
          </p:cNvSpPr>
          <p:nvPr/>
        </p:nvSpPr>
        <p:spPr bwMode="auto">
          <a:xfrm>
            <a:off x="1684660" y="5661422"/>
            <a:ext cx="5857875" cy="247799"/>
          </a:xfrm>
          <a:prstGeom prst="rect">
            <a:avLst/>
          </a:prstGeom>
          <a:ln w="31750" cap="flat" cmpd="sng" algn="ctr">
            <a:solidFill>
              <a:srgbClr val="0000FF"/>
            </a:solidFill>
            <a:prstDash val="solid"/>
            <a:miter lim="800000"/>
            <a:headEnd type="none" w="med" len="med"/>
            <a:tailEnd type="none" w="med" len="med"/>
          </a:ln>
        </p:spPr>
        <p:txBody>
          <a:bodyPr wrap="none" lIns="64288" tIns="32144" rIns="64288" bIns="32144" anchor="ctr">
            <a:prstTxWarp prst="textNoShape">
              <a:avLst/>
            </a:prstTxWarp>
          </a:bodyPr>
          <a:lstStyle/>
          <a:p>
            <a:pPr algn="ctr"/>
            <a:endParaRPr lang="pl-PL">
              <a:solidFill>
                <a:schemeClr val="tx2"/>
              </a:solidFill>
            </a:endParaRPr>
          </a:p>
        </p:txBody>
      </p:sp>
      <p:sp useBgFill="1">
        <p:nvSpPr>
          <p:cNvPr id="14371" name="Rectangle 78"/>
          <p:cNvSpPr>
            <a:spLocks noChangeArrowheads="1"/>
          </p:cNvSpPr>
          <p:nvPr/>
        </p:nvSpPr>
        <p:spPr bwMode="auto">
          <a:xfrm>
            <a:off x="1684660" y="4990580"/>
            <a:ext cx="5857875" cy="247799"/>
          </a:xfrm>
          <a:prstGeom prst="rect">
            <a:avLst/>
          </a:prstGeom>
          <a:ln w="31750" cap="flat" cmpd="sng" algn="ctr">
            <a:solidFill>
              <a:srgbClr val="000000"/>
            </a:solidFill>
            <a:prstDash val="solid"/>
            <a:miter lim="800000"/>
            <a:headEnd type="none" w="med" len="med"/>
            <a:tailEnd type="none" w="med" len="med"/>
          </a:ln>
        </p:spPr>
        <p:txBody>
          <a:bodyPr wrap="none" lIns="64288" tIns="32144" rIns="64288" bIns="32144" anchor="ctr">
            <a:prstTxWarp prst="textNoShape">
              <a:avLst/>
            </a:prstTxWarp>
          </a:bodyPr>
          <a:lstStyle/>
          <a:p>
            <a:pPr algn="ctr"/>
            <a:endParaRPr lang="pl-PL">
              <a:solidFill>
                <a:schemeClr val="tx2"/>
              </a:solidFill>
            </a:endParaRPr>
          </a:p>
        </p:txBody>
      </p:sp>
      <p:sp useBgFill="1">
        <p:nvSpPr>
          <p:cNvPr id="14372" name="AutoShape 79"/>
          <p:cNvSpPr>
            <a:spLocks noChangeArrowheads="1"/>
          </p:cNvSpPr>
          <p:nvPr/>
        </p:nvSpPr>
        <p:spPr bwMode="auto">
          <a:xfrm rot="-5400000">
            <a:off x="7867353" y="4827613"/>
            <a:ext cx="678656" cy="18752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730 w 21600"/>
              <a:gd name="T13" fmla="*/ 2730 h 21600"/>
              <a:gd name="T14" fmla="*/ 18870 w 21600"/>
              <a:gd name="T15" fmla="*/ 18870 h 21600"/>
            </a:gdLst>
            <a:ahLst/>
            <a:cxnLst>
              <a:cxn ang="T8">
                <a:pos x="T0" y="T1"/>
              </a:cxn>
              <a:cxn ang="T9">
                <a:pos x="T2" y="T3"/>
              </a:cxn>
              <a:cxn ang="T10">
                <a:pos x="T4" y="T5"/>
              </a:cxn>
              <a:cxn ang="T11">
                <a:pos x="T6" y="T7"/>
              </a:cxn>
            </a:cxnLst>
            <a:rect l="T12" t="T13" r="T14" b="T15"/>
            <a:pathLst>
              <a:path w="21600" h="21600">
                <a:moveTo>
                  <a:pt x="0" y="0"/>
                </a:moveTo>
                <a:lnTo>
                  <a:pt x="1859" y="21600"/>
                </a:lnTo>
                <a:lnTo>
                  <a:pt x="19741" y="21600"/>
                </a:lnTo>
                <a:lnTo>
                  <a:pt x="21600" y="0"/>
                </a:lnTo>
                <a:close/>
              </a:path>
            </a:pathLst>
          </a:custGeom>
          <a:ln w="22225" cap="flat" cmpd="sng" algn="ctr">
            <a:solidFill>
              <a:srgbClr val="000000"/>
            </a:solidFill>
            <a:prstDash val="solid"/>
            <a:miter lim="800000"/>
            <a:headEnd type="none" w="med" len="med"/>
            <a:tailEnd type="none" w="med" len="med"/>
          </a:ln>
        </p:spPr>
        <p:txBody>
          <a:bodyPr rot="10800000" wrap="none" lIns="64734" tIns="32367" rIns="64734" bIns="32367" anchor="ctr">
            <a:prstTxWarp prst="textNoShape">
              <a:avLst/>
            </a:prstTxWarp>
          </a:bodyPr>
          <a:lstStyle/>
          <a:p>
            <a:pPr algn="ctr" eaLnBrk="0" hangingPunct="0">
              <a:lnSpc>
                <a:spcPct val="80000"/>
              </a:lnSpc>
            </a:pPr>
            <a:endParaRPr lang="pl-PL" sz="700" dirty="0">
              <a:solidFill>
                <a:schemeClr val="tx2"/>
              </a:solidFill>
              <a:ea typeface="Arial" charset="0"/>
              <a:cs typeface="Arial" charset="0"/>
            </a:endParaRPr>
          </a:p>
        </p:txBody>
      </p:sp>
      <p:grpSp>
        <p:nvGrpSpPr>
          <p:cNvPr id="2" name="Group 205"/>
          <p:cNvGrpSpPr>
            <a:grpSpLocks/>
          </p:cNvGrpSpPr>
          <p:nvPr/>
        </p:nvGrpSpPr>
        <p:grpSpPr bwMode="auto">
          <a:xfrm>
            <a:off x="1669033" y="4843376"/>
            <a:ext cx="3147715" cy="403523"/>
            <a:chOff x="373" y="1761"/>
            <a:chExt cx="2289" cy="294"/>
          </a:xfrm>
        </p:grpSpPr>
        <p:sp>
          <p:nvSpPr>
            <p:cNvPr id="14532" name="Text Box 206"/>
            <p:cNvSpPr txBox="1">
              <a:spLocks noChangeArrowheads="1"/>
            </p:cNvSpPr>
            <p:nvPr/>
          </p:nvSpPr>
          <p:spPr bwMode="auto">
            <a:xfrm>
              <a:off x="373"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33" name="Text Box 207"/>
            <p:cNvSpPr txBox="1">
              <a:spLocks noChangeArrowheads="1"/>
            </p:cNvSpPr>
            <p:nvPr/>
          </p:nvSpPr>
          <p:spPr bwMode="auto">
            <a:xfrm>
              <a:off x="51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34" name="Text Box 208"/>
            <p:cNvSpPr txBox="1">
              <a:spLocks noChangeArrowheads="1"/>
            </p:cNvSpPr>
            <p:nvPr/>
          </p:nvSpPr>
          <p:spPr bwMode="auto">
            <a:xfrm>
              <a:off x="64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35" name="Text Box 209"/>
            <p:cNvSpPr txBox="1">
              <a:spLocks noChangeArrowheads="1"/>
            </p:cNvSpPr>
            <p:nvPr/>
          </p:nvSpPr>
          <p:spPr bwMode="auto">
            <a:xfrm>
              <a:off x="77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36" name="Text Box 210"/>
            <p:cNvSpPr txBox="1">
              <a:spLocks noChangeArrowheads="1"/>
            </p:cNvSpPr>
            <p:nvPr/>
          </p:nvSpPr>
          <p:spPr bwMode="auto">
            <a:xfrm>
              <a:off x="917"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37" name="Text Box 211"/>
            <p:cNvSpPr txBox="1">
              <a:spLocks noChangeArrowheads="1"/>
            </p:cNvSpPr>
            <p:nvPr/>
          </p:nvSpPr>
          <p:spPr bwMode="auto">
            <a:xfrm>
              <a:off x="1053"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38" name="Text Box 212"/>
            <p:cNvSpPr txBox="1">
              <a:spLocks noChangeArrowheads="1"/>
            </p:cNvSpPr>
            <p:nvPr/>
          </p:nvSpPr>
          <p:spPr bwMode="auto">
            <a:xfrm>
              <a:off x="2188"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39" name="Text Box 213"/>
            <p:cNvSpPr txBox="1">
              <a:spLocks noChangeArrowheads="1"/>
            </p:cNvSpPr>
            <p:nvPr/>
          </p:nvSpPr>
          <p:spPr bwMode="auto">
            <a:xfrm>
              <a:off x="2324"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40" name="Text Box 214"/>
            <p:cNvSpPr txBox="1">
              <a:spLocks noChangeArrowheads="1"/>
            </p:cNvSpPr>
            <p:nvPr/>
          </p:nvSpPr>
          <p:spPr bwMode="auto">
            <a:xfrm>
              <a:off x="2466"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41" name="Text Box 215"/>
            <p:cNvSpPr txBox="1">
              <a:spLocks noChangeArrowheads="1"/>
            </p:cNvSpPr>
            <p:nvPr/>
          </p:nvSpPr>
          <p:spPr bwMode="auto">
            <a:xfrm>
              <a:off x="1537" y="1761"/>
              <a:ext cx="308" cy="269"/>
            </a:xfrm>
            <a:prstGeom prst="rect">
              <a:avLst/>
            </a:prstGeom>
            <a:noFill/>
            <a:ln w="9525">
              <a:noFill/>
              <a:miter lim="800000"/>
              <a:headEnd/>
              <a:tailEnd/>
            </a:ln>
          </p:spPr>
          <p:txBody>
            <a:bodyPr lIns="91435" tIns="45718" rIns="91435" bIns="45718">
              <a:prstTxWarp prst="textNoShape">
                <a:avLst/>
              </a:prstTxWarp>
              <a:spAutoFit/>
            </a:bodyPr>
            <a:lstStyle/>
            <a:p>
              <a:pPr algn="ctr"/>
              <a:r>
                <a:rPr lang="en-GB">
                  <a:solidFill>
                    <a:srgbClr val="000000"/>
                  </a:solidFill>
                  <a:latin typeface="Times New Roman" charset="0"/>
                </a:rPr>
                <a:t>…</a:t>
              </a:r>
            </a:p>
          </p:txBody>
        </p:sp>
      </p:grpSp>
      <p:grpSp>
        <p:nvGrpSpPr>
          <p:cNvPr id="3" name="Group 216"/>
          <p:cNvGrpSpPr>
            <a:grpSpLocks/>
          </p:cNvGrpSpPr>
          <p:nvPr/>
        </p:nvGrpSpPr>
        <p:grpSpPr bwMode="auto">
          <a:xfrm>
            <a:off x="1669033" y="5516451"/>
            <a:ext cx="3147715" cy="403523"/>
            <a:chOff x="373" y="1761"/>
            <a:chExt cx="2289" cy="294"/>
          </a:xfrm>
        </p:grpSpPr>
        <p:sp>
          <p:nvSpPr>
            <p:cNvPr id="14522" name="Text Box 217"/>
            <p:cNvSpPr txBox="1">
              <a:spLocks noChangeArrowheads="1"/>
            </p:cNvSpPr>
            <p:nvPr/>
          </p:nvSpPr>
          <p:spPr bwMode="auto">
            <a:xfrm>
              <a:off x="373"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3" name="Text Box 218"/>
            <p:cNvSpPr txBox="1">
              <a:spLocks noChangeArrowheads="1"/>
            </p:cNvSpPr>
            <p:nvPr/>
          </p:nvSpPr>
          <p:spPr bwMode="auto">
            <a:xfrm>
              <a:off x="51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4" name="Text Box 219"/>
            <p:cNvSpPr txBox="1">
              <a:spLocks noChangeArrowheads="1"/>
            </p:cNvSpPr>
            <p:nvPr/>
          </p:nvSpPr>
          <p:spPr bwMode="auto">
            <a:xfrm>
              <a:off x="64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5" name="Text Box 220"/>
            <p:cNvSpPr txBox="1">
              <a:spLocks noChangeArrowheads="1"/>
            </p:cNvSpPr>
            <p:nvPr/>
          </p:nvSpPr>
          <p:spPr bwMode="auto">
            <a:xfrm>
              <a:off x="77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6" name="Text Box 221"/>
            <p:cNvSpPr txBox="1">
              <a:spLocks noChangeArrowheads="1"/>
            </p:cNvSpPr>
            <p:nvPr/>
          </p:nvSpPr>
          <p:spPr bwMode="auto">
            <a:xfrm>
              <a:off x="917"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7" name="Text Box 222"/>
            <p:cNvSpPr txBox="1">
              <a:spLocks noChangeArrowheads="1"/>
            </p:cNvSpPr>
            <p:nvPr/>
          </p:nvSpPr>
          <p:spPr bwMode="auto">
            <a:xfrm>
              <a:off x="1053"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8" name="Text Box 223"/>
            <p:cNvSpPr txBox="1">
              <a:spLocks noChangeArrowheads="1"/>
            </p:cNvSpPr>
            <p:nvPr/>
          </p:nvSpPr>
          <p:spPr bwMode="auto">
            <a:xfrm>
              <a:off x="2188"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29" name="Text Box 224"/>
            <p:cNvSpPr txBox="1">
              <a:spLocks noChangeArrowheads="1"/>
            </p:cNvSpPr>
            <p:nvPr/>
          </p:nvSpPr>
          <p:spPr bwMode="auto">
            <a:xfrm>
              <a:off x="2324"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30" name="Text Box 225"/>
            <p:cNvSpPr txBox="1">
              <a:spLocks noChangeArrowheads="1"/>
            </p:cNvSpPr>
            <p:nvPr/>
          </p:nvSpPr>
          <p:spPr bwMode="auto">
            <a:xfrm>
              <a:off x="2466"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31" name="Text Box 226"/>
            <p:cNvSpPr txBox="1">
              <a:spLocks noChangeArrowheads="1"/>
            </p:cNvSpPr>
            <p:nvPr/>
          </p:nvSpPr>
          <p:spPr bwMode="auto">
            <a:xfrm>
              <a:off x="1537" y="1761"/>
              <a:ext cx="308" cy="269"/>
            </a:xfrm>
            <a:prstGeom prst="rect">
              <a:avLst/>
            </a:prstGeom>
            <a:noFill/>
            <a:ln w="9525">
              <a:noFill/>
              <a:miter lim="800000"/>
              <a:headEnd/>
              <a:tailEnd/>
            </a:ln>
          </p:spPr>
          <p:txBody>
            <a:bodyPr lIns="91435" tIns="45718" rIns="91435" bIns="45718">
              <a:prstTxWarp prst="textNoShape">
                <a:avLst/>
              </a:prstTxWarp>
              <a:spAutoFit/>
            </a:bodyPr>
            <a:lstStyle/>
            <a:p>
              <a:pPr algn="ctr"/>
              <a:r>
                <a:rPr lang="en-GB">
                  <a:solidFill>
                    <a:srgbClr val="000000"/>
                  </a:solidFill>
                  <a:latin typeface="Times New Roman" charset="0"/>
                </a:rPr>
                <a:t>…</a:t>
              </a:r>
            </a:p>
          </p:txBody>
        </p:sp>
      </p:grpSp>
      <p:grpSp>
        <p:nvGrpSpPr>
          <p:cNvPr id="4" name="Group 253"/>
          <p:cNvGrpSpPr>
            <a:grpSpLocks/>
          </p:cNvGrpSpPr>
          <p:nvPr/>
        </p:nvGrpSpPr>
        <p:grpSpPr bwMode="auto">
          <a:xfrm>
            <a:off x="4984179" y="5626953"/>
            <a:ext cx="2577331" cy="292315"/>
            <a:chOff x="476" y="2643"/>
            <a:chExt cx="1874" cy="212"/>
          </a:xfrm>
        </p:grpSpPr>
        <p:sp>
          <p:nvSpPr>
            <p:cNvPr id="14511" name="Text Box 241"/>
            <p:cNvSpPr txBox="1">
              <a:spLocks noChangeArrowheads="1"/>
            </p:cNvSpPr>
            <p:nvPr/>
          </p:nvSpPr>
          <p:spPr bwMode="auto">
            <a:xfrm>
              <a:off x="476"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2" name="Text Box 242"/>
            <p:cNvSpPr txBox="1">
              <a:spLocks noChangeArrowheads="1"/>
            </p:cNvSpPr>
            <p:nvPr/>
          </p:nvSpPr>
          <p:spPr bwMode="auto">
            <a:xfrm>
              <a:off x="624"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3" name="Text Box 243"/>
            <p:cNvSpPr txBox="1">
              <a:spLocks noChangeArrowheads="1"/>
            </p:cNvSpPr>
            <p:nvPr/>
          </p:nvSpPr>
          <p:spPr bwMode="auto">
            <a:xfrm>
              <a:off x="770"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4" name="Text Box 244"/>
            <p:cNvSpPr txBox="1">
              <a:spLocks noChangeArrowheads="1"/>
            </p:cNvSpPr>
            <p:nvPr/>
          </p:nvSpPr>
          <p:spPr bwMode="auto">
            <a:xfrm>
              <a:off x="922"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5" name="Text Box 245"/>
            <p:cNvSpPr txBox="1">
              <a:spLocks noChangeArrowheads="1"/>
            </p:cNvSpPr>
            <p:nvPr/>
          </p:nvSpPr>
          <p:spPr bwMode="auto">
            <a:xfrm>
              <a:off x="1074"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6" name="Text Box 246"/>
            <p:cNvSpPr txBox="1">
              <a:spLocks noChangeArrowheads="1"/>
            </p:cNvSpPr>
            <p:nvPr/>
          </p:nvSpPr>
          <p:spPr bwMode="auto">
            <a:xfrm>
              <a:off x="1220"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7" name="Text Box 247"/>
            <p:cNvSpPr txBox="1">
              <a:spLocks noChangeArrowheads="1"/>
            </p:cNvSpPr>
            <p:nvPr/>
          </p:nvSpPr>
          <p:spPr bwMode="auto">
            <a:xfrm>
              <a:off x="1372"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8" name="Text Box 248"/>
            <p:cNvSpPr txBox="1">
              <a:spLocks noChangeArrowheads="1"/>
            </p:cNvSpPr>
            <p:nvPr/>
          </p:nvSpPr>
          <p:spPr bwMode="auto">
            <a:xfrm>
              <a:off x="1524"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19" name="Text Box 249"/>
            <p:cNvSpPr txBox="1">
              <a:spLocks noChangeArrowheads="1"/>
            </p:cNvSpPr>
            <p:nvPr/>
          </p:nvSpPr>
          <p:spPr bwMode="auto">
            <a:xfrm>
              <a:off x="1810"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20" name="Text Box 250"/>
            <p:cNvSpPr txBox="1">
              <a:spLocks noChangeArrowheads="1"/>
            </p:cNvSpPr>
            <p:nvPr/>
          </p:nvSpPr>
          <p:spPr bwMode="auto">
            <a:xfrm>
              <a:off x="1982"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21" name="Text Box 251"/>
            <p:cNvSpPr txBox="1">
              <a:spLocks noChangeArrowheads="1"/>
            </p:cNvSpPr>
            <p:nvPr/>
          </p:nvSpPr>
          <p:spPr bwMode="auto">
            <a:xfrm>
              <a:off x="2154" y="2643"/>
              <a:ext cx="196" cy="212"/>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grpSp>
      <p:sp>
        <p:nvSpPr>
          <p:cNvPr id="14376" name="Line 259"/>
          <p:cNvSpPr>
            <a:spLocks noChangeShapeType="1"/>
          </p:cNvSpPr>
          <p:nvPr/>
        </p:nvSpPr>
        <p:spPr bwMode="auto">
          <a:xfrm>
            <a:off x="7677597" y="5117828"/>
            <a:ext cx="412998" cy="0"/>
          </a:xfrm>
          <a:prstGeom prst="line">
            <a:avLst/>
          </a:prstGeom>
          <a:noFill/>
          <a:ln w="12700">
            <a:solidFill>
              <a:srgbClr val="000000"/>
            </a:solidFill>
            <a:round/>
            <a:headEnd type="oval" w="med" len="med"/>
            <a:tailEnd type="triangle" w="med" len="med"/>
          </a:ln>
        </p:spPr>
        <p:txBody>
          <a:bodyPr wrap="none" lIns="64738" tIns="32369" rIns="64738" bIns="32369" anchor="ctr">
            <a:prstTxWarp prst="textNoShape">
              <a:avLst/>
            </a:prstTxWarp>
          </a:bodyPr>
          <a:lstStyle/>
          <a:p>
            <a:endParaRPr lang="en-US"/>
          </a:p>
        </p:txBody>
      </p:sp>
      <p:sp>
        <p:nvSpPr>
          <p:cNvPr id="14377" name="Freeform 260"/>
          <p:cNvSpPr>
            <a:spLocks/>
          </p:cNvSpPr>
          <p:nvPr/>
        </p:nvSpPr>
        <p:spPr bwMode="auto">
          <a:xfrm>
            <a:off x="7676480" y="5245076"/>
            <a:ext cx="527968" cy="542479"/>
          </a:xfrm>
          <a:custGeom>
            <a:avLst/>
            <a:gdLst>
              <a:gd name="T0" fmla="*/ 0 w 363"/>
              <a:gd name="T1" fmla="*/ 2147483647 h 362"/>
              <a:gd name="T2" fmla="*/ 2147483647 w 363"/>
              <a:gd name="T3" fmla="*/ 2147483647 h 362"/>
              <a:gd name="T4" fmla="*/ 2147483647 w 363"/>
              <a:gd name="T5" fmla="*/ 0 h 362"/>
              <a:gd name="T6" fmla="*/ 0 60000 65536"/>
              <a:gd name="T7" fmla="*/ 0 60000 65536"/>
              <a:gd name="T8" fmla="*/ 0 60000 65536"/>
              <a:gd name="T9" fmla="*/ 0 w 363"/>
              <a:gd name="T10" fmla="*/ 0 h 362"/>
              <a:gd name="T11" fmla="*/ 363 w 363"/>
              <a:gd name="T12" fmla="*/ 362 h 362"/>
            </a:gdLst>
            <a:ahLst/>
            <a:cxnLst>
              <a:cxn ang="T6">
                <a:pos x="T0" y="T1"/>
              </a:cxn>
              <a:cxn ang="T7">
                <a:pos x="T2" y="T3"/>
              </a:cxn>
              <a:cxn ang="T8">
                <a:pos x="T4" y="T5"/>
              </a:cxn>
            </a:cxnLst>
            <a:rect l="T9" t="T10" r="T11" b="T12"/>
            <a:pathLst>
              <a:path w="363" h="362">
                <a:moveTo>
                  <a:pt x="0" y="362"/>
                </a:moveTo>
                <a:lnTo>
                  <a:pt x="363" y="362"/>
                </a:lnTo>
                <a:lnTo>
                  <a:pt x="363" y="0"/>
                </a:lnTo>
              </a:path>
            </a:pathLst>
          </a:custGeom>
          <a:noFill/>
          <a:ln w="12700">
            <a:solidFill>
              <a:srgbClr val="000000"/>
            </a:solidFill>
            <a:round/>
            <a:headEnd type="oval" w="med" len="med"/>
            <a:tailEnd type="triangle" w="med" len="med"/>
          </a:ln>
        </p:spPr>
        <p:txBody>
          <a:bodyPr wrap="none" lIns="64734" tIns="32367" rIns="64734" bIns="32367" anchor="ctr">
            <a:prstTxWarp prst="textNoShape">
              <a:avLst/>
            </a:prstTxWarp>
          </a:bodyPr>
          <a:lstStyle/>
          <a:p>
            <a:pPr algn="ctr"/>
            <a:endParaRPr lang="pl-PL">
              <a:solidFill>
                <a:schemeClr val="tx2"/>
              </a:solidFill>
            </a:endParaRPr>
          </a:p>
        </p:txBody>
      </p:sp>
      <p:sp>
        <p:nvSpPr>
          <p:cNvPr id="14378" name="Text Box 262"/>
          <p:cNvSpPr txBox="1">
            <a:spLocks noChangeArrowheads="1"/>
          </p:cNvSpPr>
          <p:nvPr/>
        </p:nvSpPr>
        <p:spPr bwMode="auto">
          <a:xfrm>
            <a:off x="8067154" y="5011788"/>
            <a:ext cx="219894" cy="171896"/>
          </a:xfrm>
          <a:prstGeom prst="rect">
            <a:avLst/>
          </a:prstGeom>
          <a:noFill/>
          <a:ln w="9525">
            <a:noFill/>
            <a:miter lim="800000"/>
            <a:headEnd/>
            <a:tailEnd/>
          </a:ln>
        </p:spPr>
        <p:txBody>
          <a:bodyPr lIns="64288" tIns="32144" rIns="64288" bIns="32144">
            <a:prstTxWarp prst="textNoShape">
              <a:avLst/>
            </a:prstTxWarp>
            <a:spAutoFit/>
          </a:bodyPr>
          <a:lstStyle/>
          <a:p>
            <a:pPr algn="ctr"/>
            <a:r>
              <a:rPr lang="pl-PL" sz="700" dirty="0">
                <a:solidFill>
                  <a:srgbClr val="000000"/>
                </a:solidFill>
              </a:rPr>
              <a:t>0</a:t>
            </a:r>
            <a:endParaRPr lang="en-GB" sz="700" dirty="0">
              <a:solidFill>
                <a:srgbClr val="000000"/>
              </a:solidFill>
            </a:endParaRPr>
          </a:p>
        </p:txBody>
      </p:sp>
      <p:sp>
        <p:nvSpPr>
          <p:cNvPr id="14379" name="Text Box 263"/>
          <p:cNvSpPr txBox="1">
            <a:spLocks noChangeArrowheads="1"/>
          </p:cNvSpPr>
          <p:nvPr/>
        </p:nvSpPr>
        <p:spPr bwMode="auto">
          <a:xfrm>
            <a:off x="8059341" y="4612184"/>
            <a:ext cx="219893" cy="173013"/>
          </a:xfrm>
          <a:prstGeom prst="rect">
            <a:avLst/>
          </a:prstGeom>
          <a:noFill/>
          <a:ln w="9525">
            <a:noFill/>
            <a:miter lim="800000"/>
            <a:headEnd/>
            <a:tailEnd/>
          </a:ln>
        </p:spPr>
        <p:txBody>
          <a:bodyPr lIns="64288" tIns="32144" rIns="64288" bIns="32144">
            <a:prstTxWarp prst="textNoShape">
              <a:avLst/>
            </a:prstTxWarp>
            <a:spAutoFit/>
          </a:bodyPr>
          <a:lstStyle/>
          <a:p>
            <a:pPr algn="ctr"/>
            <a:r>
              <a:rPr lang="pl-PL" sz="700" dirty="0">
                <a:solidFill>
                  <a:schemeClr val="tx2"/>
                </a:solidFill>
              </a:rPr>
              <a:t>1</a:t>
            </a:r>
            <a:endParaRPr lang="en-GB" sz="700" dirty="0">
              <a:solidFill>
                <a:schemeClr val="tx2"/>
              </a:solidFill>
            </a:endParaRPr>
          </a:p>
        </p:txBody>
      </p:sp>
      <p:grpSp>
        <p:nvGrpSpPr>
          <p:cNvPr id="5" name="Group 289"/>
          <p:cNvGrpSpPr>
            <a:grpSpLocks/>
          </p:cNvGrpSpPr>
          <p:nvPr/>
        </p:nvGrpSpPr>
        <p:grpSpPr bwMode="auto">
          <a:xfrm>
            <a:off x="4970785" y="4527347"/>
            <a:ext cx="2579564" cy="645685"/>
            <a:chOff x="2774" y="3073"/>
            <a:chExt cx="1874" cy="470"/>
          </a:xfrm>
        </p:grpSpPr>
        <p:sp>
          <p:nvSpPr>
            <p:cNvPr id="14500" name="Text Box 266"/>
            <p:cNvSpPr txBox="1">
              <a:spLocks noChangeArrowheads="1"/>
            </p:cNvSpPr>
            <p:nvPr/>
          </p:nvSpPr>
          <p:spPr bwMode="auto">
            <a:xfrm>
              <a:off x="2774" y="3107"/>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501" name="Text Box 267"/>
            <p:cNvSpPr txBox="1">
              <a:spLocks noChangeArrowheads="1"/>
            </p:cNvSpPr>
            <p:nvPr/>
          </p:nvSpPr>
          <p:spPr bwMode="auto">
            <a:xfrm>
              <a:off x="2922"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502" name="Text Box 268"/>
            <p:cNvSpPr txBox="1">
              <a:spLocks noChangeArrowheads="1"/>
            </p:cNvSpPr>
            <p:nvPr/>
          </p:nvSpPr>
          <p:spPr bwMode="auto">
            <a:xfrm>
              <a:off x="3068"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503" name="Text Box 269"/>
            <p:cNvSpPr txBox="1">
              <a:spLocks noChangeArrowheads="1"/>
            </p:cNvSpPr>
            <p:nvPr/>
          </p:nvSpPr>
          <p:spPr bwMode="auto">
            <a:xfrm>
              <a:off x="3220"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dirty="0" err="1">
                  <a:solidFill>
                    <a:srgbClr val="000000"/>
                  </a:solidFill>
                  <a:latin typeface="Times New Roman" charset="0"/>
                </a:rPr>
                <a:t>x</a:t>
              </a:r>
              <a:endParaRPr lang="en-GB" i="1" dirty="0">
                <a:solidFill>
                  <a:srgbClr val="000000"/>
                </a:solidFill>
                <a:latin typeface="Times New Roman" charset="0"/>
              </a:endParaRPr>
            </a:p>
          </p:txBody>
        </p:sp>
        <p:sp>
          <p:nvSpPr>
            <p:cNvPr id="14504" name="Text Box 270"/>
            <p:cNvSpPr txBox="1">
              <a:spLocks noChangeArrowheads="1"/>
            </p:cNvSpPr>
            <p:nvPr/>
          </p:nvSpPr>
          <p:spPr bwMode="auto">
            <a:xfrm>
              <a:off x="3372"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505" name="Text Box 271"/>
            <p:cNvSpPr txBox="1">
              <a:spLocks noChangeArrowheads="1"/>
            </p:cNvSpPr>
            <p:nvPr/>
          </p:nvSpPr>
          <p:spPr bwMode="auto">
            <a:xfrm>
              <a:off x="3518"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506" name="Text Box 272"/>
            <p:cNvSpPr txBox="1">
              <a:spLocks noChangeArrowheads="1"/>
            </p:cNvSpPr>
            <p:nvPr/>
          </p:nvSpPr>
          <p:spPr bwMode="auto">
            <a:xfrm>
              <a:off x="3670"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507" name="Text Box 273"/>
            <p:cNvSpPr txBox="1">
              <a:spLocks noChangeArrowheads="1"/>
            </p:cNvSpPr>
            <p:nvPr/>
          </p:nvSpPr>
          <p:spPr bwMode="auto">
            <a:xfrm>
              <a:off x="3822" y="3073"/>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508" name="Text Box 274"/>
            <p:cNvSpPr txBox="1">
              <a:spLocks noChangeArrowheads="1"/>
            </p:cNvSpPr>
            <p:nvPr/>
          </p:nvSpPr>
          <p:spPr bwMode="auto">
            <a:xfrm>
              <a:off x="4108" y="3107"/>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09" name="Text Box 275"/>
            <p:cNvSpPr txBox="1">
              <a:spLocks noChangeArrowheads="1"/>
            </p:cNvSpPr>
            <p:nvPr/>
          </p:nvSpPr>
          <p:spPr bwMode="auto">
            <a:xfrm>
              <a:off x="4280" y="3107"/>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510" name="Text Box 276"/>
            <p:cNvSpPr txBox="1">
              <a:spLocks noChangeArrowheads="1"/>
            </p:cNvSpPr>
            <p:nvPr/>
          </p:nvSpPr>
          <p:spPr bwMode="auto">
            <a:xfrm>
              <a:off x="4452" y="3107"/>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grpSp>
      <p:sp>
        <p:nvSpPr>
          <p:cNvPr id="14381" name="Text Box 295"/>
          <p:cNvSpPr txBox="1">
            <a:spLocks noChangeArrowheads="1"/>
          </p:cNvSpPr>
          <p:nvPr/>
        </p:nvSpPr>
        <p:spPr bwMode="auto">
          <a:xfrm>
            <a:off x="6939781" y="4997276"/>
            <a:ext cx="610568" cy="218804"/>
          </a:xfrm>
          <a:prstGeom prst="rect">
            <a:avLst/>
          </a:prstGeom>
          <a:noFill/>
          <a:ln w="9525">
            <a:noFill/>
            <a:miter lim="800000"/>
            <a:headEnd/>
            <a:tailEnd/>
          </a:ln>
        </p:spPr>
        <p:txBody>
          <a:bodyPr lIns="64288" tIns="32144" rIns="64288" bIns="32144">
            <a:prstTxWarp prst="textNoShape">
              <a:avLst/>
            </a:prstTxWarp>
            <a:spAutoFit/>
          </a:bodyPr>
          <a:lstStyle/>
          <a:p>
            <a:pPr algn="ctr"/>
            <a:r>
              <a:rPr lang="en-US" sz="1000" dirty="0">
                <a:solidFill>
                  <a:srgbClr val="000000"/>
                </a:solidFill>
              </a:rPr>
              <a:t>Parent</a:t>
            </a:r>
          </a:p>
        </p:txBody>
      </p:sp>
      <p:sp>
        <p:nvSpPr>
          <p:cNvPr id="14382" name="Text Box 302"/>
          <p:cNvSpPr txBox="1">
            <a:spLocks noChangeArrowheads="1"/>
          </p:cNvSpPr>
          <p:nvPr/>
        </p:nvSpPr>
        <p:spPr bwMode="auto">
          <a:xfrm>
            <a:off x="1651174" y="4613301"/>
            <a:ext cx="962174" cy="218804"/>
          </a:xfrm>
          <a:prstGeom prst="rect">
            <a:avLst/>
          </a:prstGeom>
          <a:noFill/>
          <a:ln w="9525">
            <a:noFill/>
            <a:miter lim="800000"/>
            <a:headEnd/>
            <a:tailEnd/>
          </a:ln>
        </p:spPr>
        <p:txBody>
          <a:bodyPr lIns="64288" tIns="32144" rIns="64288" bIns="32144">
            <a:prstTxWarp prst="textNoShape">
              <a:avLst/>
            </a:prstTxWarp>
            <a:spAutoFit/>
          </a:bodyPr>
          <a:lstStyle/>
          <a:p>
            <a:pPr algn="ctr"/>
            <a:r>
              <a:rPr lang="en-US" sz="1000" dirty="0">
                <a:solidFill>
                  <a:srgbClr val="000000"/>
                </a:solidFill>
              </a:rPr>
              <a:t>Incremental</a:t>
            </a:r>
          </a:p>
        </p:txBody>
      </p:sp>
      <p:grpSp>
        <p:nvGrpSpPr>
          <p:cNvPr id="6" name="Group 331"/>
          <p:cNvGrpSpPr>
            <a:grpSpLocks/>
          </p:cNvGrpSpPr>
          <p:nvPr/>
        </p:nvGrpSpPr>
        <p:grpSpPr bwMode="auto">
          <a:xfrm>
            <a:off x="1669033" y="2056022"/>
            <a:ext cx="5892478" cy="2542416"/>
            <a:chOff x="373" y="1437"/>
            <a:chExt cx="4284" cy="1849"/>
          </a:xfrm>
        </p:grpSpPr>
        <p:grpSp>
          <p:nvGrpSpPr>
            <p:cNvPr id="7" name="Group 304"/>
            <p:cNvGrpSpPr>
              <a:grpSpLocks/>
            </p:cNvGrpSpPr>
            <p:nvPr/>
          </p:nvGrpSpPr>
          <p:grpSpPr bwMode="auto">
            <a:xfrm>
              <a:off x="373" y="1578"/>
              <a:ext cx="4284" cy="1708"/>
              <a:chOff x="373" y="1578"/>
              <a:chExt cx="4284" cy="1708"/>
            </a:xfrm>
          </p:grpSpPr>
          <p:grpSp>
            <p:nvGrpSpPr>
              <p:cNvPr id="8" name="Group 142"/>
              <p:cNvGrpSpPr>
                <a:grpSpLocks/>
              </p:cNvGrpSpPr>
              <p:nvPr/>
            </p:nvGrpSpPr>
            <p:grpSpPr bwMode="auto">
              <a:xfrm>
                <a:off x="2783" y="1648"/>
                <a:ext cx="1874" cy="618"/>
                <a:chOff x="2783" y="1831"/>
                <a:chExt cx="1874" cy="618"/>
              </a:xfrm>
            </p:grpSpPr>
            <p:grpSp>
              <p:nvGrpSpPr>
                <p:cNvPr id="9" name="Group 129"/>
                <p:cNvGrpSpPr>
                  <a:grpSpLocks/>
                </p:cNvGrpSpPr>
                <p:nvPr/>
              </p:nvGrpSpPr>
              <p:grpSpPr bwMode="auto">
                <a:xfrm>
                  <a:off x="2783" y="1831"/>
                  <a:ext cx="1874" cy="470"/>
                  <a:chOff x="2783" y="1831"/>
                  <a:chExt cx="1874" cy="470"/>
                </a:xfrm>
              </p:grpSpPr>
              <p:sp>
                <p:nvSpPr>
                  <p:cNvPr id="14489" name="Text Box 116"/>
                  <p:cNvSpPr txBox="1">
                    <a:spLocks noChangeArrowheads="1"/>
                  </p:cNvSpPr>
                  <p:nvPr/>
                </p:nvSpPr>
                <p:spPr bwMode="auto">
                  <a:xfrm>
                    <a:off x="2783"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90" name="Text Box 117"/>
                  <p:cNvSpPr txBox="1">
                    <a:spLocks noChangeArrowheads="1"/>
                  </p:cNvSpPr>
                  <p:nvPr/>
                </p:nvSpPr>
                <p:spPr bwMode="auto">
                  <a:xfrm>
                    <a:off x="29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1" name="Text Box 118"/>
                  <p:cNvSpPr txBox="1">
                    <a:spLocks noChangeArrowheads="1"/>
                  </p:cNvSpPr>
                  <p:nvPr/>
                </p:nvSpPr>
                <p:spPr bwMode="auto">
                  <a:xfrm>
                    <a:off x="307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2" name="Text Box 119"/>
                  <p:cNvSpPr txBox="1">
                    <a:spLocks noChangeArrowheads="1"/>
                  </p:cNvSpPr>
                  <p:nvPr/>
                </p:nvSpPr>
                <p:spPr bwMode="auto">
                  <a:xfrm>
                    <a:off x="322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3" name="Text Box 120"/>
                  <p:cNvSpPr txBox="1">
                    <a:spLocks noChangeArrowheads="1"/>
                  </p:cNvSpPr>
                  <p:nvPr/>
                </p:nvSpPr>
                <p:spPr bwMode="auto">
                  <a:xfrm>
                    <a:off x="338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4" name="Text Box 121"/>
                  <p:cNvSpPr txBox="1">
                    <a:spLocks noChangeArrowheads="1"/>
                  </p:cNvSpPr>
                  <p:nvPr/>
                </p:nvSpPr>
                <p:spPr bwMode="auto">
                  <a:xfrm>
                    <a:off x="352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5" name="Text Box 122"/>
                  <p:cNvSpPr txBox="1">
                    <a:spLocks noChangeArrowheads="1"/>
                  </p:cNvSpPr>
                  <p:nvPr/>
                </p:nvSpPr>
                <p:spPr bwMode="auto">
                  <a:xfrm>
                    <a:off x="367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6" name="Text Box 123"/>
                  <p:cNvSpPr txBox="1">
                    <a:spLocks noChangeArrowheads="1"/>
                  </p:cNvSpPr>
                  <p:nvPr/>
                </p:nvSpPr>
                <p:spPr bwMode="auto">
                  <a:xfrm>
                    <a:off x="38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97" name="Text Box 124"/>
                  <p:cNvSpPr txBox="1">
                    <a:spLocks noChangeArrowheads="1"/>
                  </p:cNvSpPr>
                  <p:nvPr/>
                </p:nvSpPr>
                <p:spPr bwMode="auto">
                  <a:xfrm>
                    <a:off x="4117"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98" name="Text Box 125"/>
                  <p:cNvSpPr txBox="1">
                    <a:spLocks noChangeArrowheads="1"/>
                  </p:cNvSpPr>
                  <p:nvPr/>
                </p:nvSpPr>
                <p:spPr bwMode="auto">
                  <a:xfrm>
                    <a:off x="4289"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99" name="Text Box 126"/>
                  <p:cNvSpPr txBox="1">
                    <a:spLocks noChangeArrowheads="1"/>
                  </p:cNvSpPr>
                  <p:nvPr/>
                </p:nvSpPr>
                <p:spPr bwMode="auto">
                  <a:xfrm>
                    <a:off x="446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grpSp>
            <p:grpSp>
              <p:nvGrpSpPr>
                <p:cNvPr id="10" name="Group 130"/>
                <p:cNvGrpSpPr>
                  <a:grpSpLocks/>
                </p:cNvGrpSpPr>
                <p:nvPr/>
              </p:nvGrpSpPr>
              <p:grpSpPr bwMode="auto">
                <a:xfrm>
                  <a:off x="2783" y="1979"/>
                  <a:ext cx="1874" cy="470"/>
                  <a:chOff x="2783" y="1831"/>
                  <a:chExt cx="1874" cy="470"/>
                </a:xfrm>
              </p:grpSpPr>
              <p:sp>
                <p:nvSpPr>
                  <p:cNvPr id="14478" name="Text Box 131"/>
                  <p:cNvSpPr txBox="1">
                    <a:spLocks noChangeArrowheads="1"/>
                  </p:cNvSpPr>
                  <p:nvPr/>
                </p:nvSpPr>
                <p:spPr bwMode="auto">
                  <a:xfrm>
                    <a:off x="2783"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79" name="Text Box 132"/>
                  <p:cNvSpPr txBox="1">
                    <a:spLocks noChangeArrowheads="1"/>
                  </p:cNvSpPr>
                  <p:nvPr/>
                </p:nvSpPr>
                <p:spPr bwMode="auto">
                  <a:xfrm>
                    <a:off x="29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0" name="Text Box 133"/>
                  <p:cNvSpPr txBox="1">
                    <a:spLocks noChangeArrowheads="1"/>
                  </p:cNvSpPr>
                  <p:nvPr/>
                </p:nvSpPr>
                <p:spPr bwMode="auto">
                  <a:xfrm>
                    <a:off x="307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1" name="Text Box 134"/>
                  <p:cNvSpPr txBox="1">
                    <a:spLocks noChangeArrowheads="1"/>
                  </p:cNvSpPr>
                  <p:nvPr/>
                </p:nvSpPr>
                <p:spPr bwMode="auto">
                  <a:xfrm>
                    <a:off x="322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2" name="Text Box 135"/>
                  <p:cNvSpPr txBox="1">
                    <a:spLocks noChangeArrowheads="1"/>
                  </p:cNvSpPr>
                  <p:nvPr/>
                </p:nvSpPr>
                <p:spPr bwMode="auto">
                  <a:xfrm>
                    <a:off x="338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3" name="Text Box 136"/>
                  <p:cNvSpPr txBox="1">
                    <a:spLocks noChangeArrowheads="1"/>
                  </p:cNvSpPr>
                  <p:nvPr/>
                </p:nvSpPr>
                <p:spPr bwMode="auto">
                  <a:xfrm>
                    <a:off x="352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4" name="Text Box 137"/>
                  <p:cNvSpPr txBox="1">
                    <a:spLocks noChangeArrowheads="1"/>
                  </p:cNvSpPr>
                  <p:nvPr/>
                </p:nvSpPr>
                <p:spPr bwMode="auto">
                  <a:xfrm>
                    <a:off x="367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5" name="Text Box 138"/>
                  <p:cNvSpPr txBox="1">
                    <a:spLocks noChangeArrowheads="1"/>
                  </p:cNvSpPr>
                  <p:nvPr/>
                </p:nvSpPr>
                <p:spPr bwMode="auto">
                  <a:xfrm>
                    <a:off x="38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86" name="Text Box 139"/>
                  <p:cNvSpPr txBox="1">
                    <a:spLocks noChangeArrowheads="1"/>
                  </p:cNvSpPr>
                  <p:nvPr/>
                </p:nvSpPr>
                <p:spPr bwMode="auto">
                  <a:xfrm>
                    <a:off x="4117"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87" name="Text Box 140"/>
                  <p:cNvSpPr txBox="1">
                    <a:spLocks noChangeArrowheads="1"/>
                  </p:cNvSpPr>
                  <p:nvPr/>
                </p:nvSpPr>
                <p:spPr bwMode="auto">
                  <a:xfrm>
                    <a:off x="4289"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88" name="Text Box 141"/>
                  <p:cNvSpPr txBox="1">
                    <a:spLocks noChangeArrowheads="1"/>
                  </p:cNvSpPr>
                  <p:nvPr/>
                </p:nvSpPr>
                <p:spPr bwMode="auto">
                  <a:xfrm>
                    <a:off x="446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grpSp>
          </p:grpSp>
          <p:grpSp>
            <p:nvGrpSpPr>
              <p:cNvPr id="11" name="Group 143"/>
              <p:cNvGrpSpPr>
                <a:grpSpLocks/>
              </p:cNvGrpSpPr>
              <p:nvPr/>
            </p:nvGrpSpPr>
            <p:grpSpPr bwMode="auto">
              <a:xfrm>
                <a:off x="2783" y="1954"/>
                <a:ext cx="1874" cy="618"/>
                <a:chOff x="2783" y="1831"/>
                <a:chExt cx="1874" cy="618"/>
              </a:xfrm>
            </p:grpSpPr>
            <p:grpSp>
              <p:nvGrpSpPr>
                <p:cNvPr id="12" name="Group 144"/>
                <p:cNvGrpSpPr>
                  <a:grpSpLocks/>
                </p:cNvGrpSpPr>
                <p:nvPr/>
              </p:nvGrpSpPr>
              <p:grpSpPr bwMode="auto">
                <a:xfrm>
                  <a:off x="2783" y="1831"/>
                  <a:ext cx="1874" cy="470"/>
                  <a:chOff x="2783" y="1831"/>
                  <a:chExt cx="1874" cy="470"/>
                </a:xfrm>
              </p:grpSpPr>
              <p:sp>
                <p:nvSpPr>
                  <p:cNvPr id="14465" name="Text Box 145"/>
                  <p:cNvSpPr txBox="1">
                    <a:spLocks noChangeArrowheads="1"/>
                  </p:cNvSpPr>
                  <p:nvPr/>
                </p:nvSpPr>
                <p:spPr bwMode="auto">
                  <a:xfrm>
                    <a:off x="2783"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66" name="Text Box 146"/>
                  <p:cNvSpPr txBox="1">
                    <a:spLocks noChangeArrowheads="1"/>
                  </p:cNvSpPr>
                  <p:nvPr/>
                </p:nvSpPr>
                <p:spPr bwMode="auto">
                  <a:xfrm>
                    <a:off x="293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67" name="Text Box 147"/>
                  <p:cNvSpPr txBox="1">
                    <a:spLocks noChangeArrowheads="1"/>
                  </p:cNvSpPr>
                  <p:nvPr/>
                </p:nvSpPr>
                <p:spPr bwMode="auto">
                  <a:xfrm>
                    <a:off x="307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68" name="Text Box 148"/>
                  <p:cNvSpPr txBox="1">
                    <a:spLocks noChangeArrowheads="1"/>
                  </p:cNvSpPr>
                  <p:nvPr/>
                </p:nvSpPr>
                <p:spPr bwMode="auto">
                  <a:xfrm>
                    <a:off x="322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dirty="0" err="1">
                        <a:solidFill>
                          <a:srgbClr val="000000"/>
                        </a:solidFill>
                        <a:latin typeface="Times New Roman" charset="0"/>
                      </a:rPr>
                      <a:t>x</a:t>
                    </a:r>
                    <a:endParaRPr lang="en-GB" i="1" dirty="0">
                      <a:solidFill>
                        <a:srgbClr val="000000"/>
                      </a:solidFill>
                      <a:latin typeface="Times New Roman" charset="0"/>
                    </a:endParaRPr>
                  </a:p>
                </p:txBody>
              </p:sp>
              <p:sp>
                <p:nvSpPr>
                  <p:cNvPr id="14469" name="Text Box 149"/>
                  <p:cNvSpPr txBox="1">
                    <a:spLocks noChangeArrowheads="1"/>
                  </p:cNvSpPr>
                  <p:nvPr/>
                </p:nvSpPr>
                <p:spPr bwMode="auto">
                  <a:xfrm>
                    <a:off x="338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70" name="Text Box 150"/>
                  <p:cNvSpPr txBox="1">
                    <a:spLocks noChangeArrowheads="1"/>
                  </p:cNvSpPr>
                  <p:nvPr/>
                </p:nvSpPr>
                <p:spPr bwMode="auto">
                  <a:xfrm>
                    <a:off x="352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71" name="Text Box 151"/>
                  <p:cNvSpPr txBox="1">
                    <a:spLocks noChangeArrowheads="1"/>
                  </p:cNvSpPr>
                  <p:nvPr/>
                </p:nvSpPr>
                <p:spPr bwMode="auto">
                  <a:xfrm>
                    <a:off x="367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72" name="Text Box 152"/>
                  <p:cNvSpPr txBox="1">
                    <a:spLocks noChangeArrowheads="1"/>
                  </p:cNvSpPr>
                  <p:nvPr/>
                </p:nvSpPr>
                <p:spPr bwMode="auto">
                  <a:xfrm>
                    <a:off x="38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73" name="Text Box 153"/>
                  <p:cNvSpPr txBox="1">
                    <a:spLocks noChangeArrowheads="1"/>
                  </p:cNvSpPr>
                  <p:nvPr/>
                </p:nvSpPr>
                <p:spPr bwMode="auto">
                  <a:xfrm>
                    <a:off x="4117"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74" name="Text Box 154"/>
                  <p:cNvSpPr txBox="1">
                    <a:spLocks noChangeArrowheads="1"/>
                  </p:cNvSpPr>
                  <p:nvPr/>
                </p:nvSpPr>
                <p:spPr bwMode="auto">
                  <a:xfrm>
                    <a:off x="4289"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75" name="Text Box 155"/>
                  <p:cNvSpPr txBox="1">
                    <a:spLocks noChangeArrowheads="1"/>
                  </p:cNvSpPr>
                  <p:nvPr/>
                </p:nvSpPr>
                <p:spPr bwMode="auto">
                  <a:xfrm>
                    <a:off x="446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grpSp>
            <p:grpSp>
              <p:nvGrpSpPr>
                <p:cNvPr id="13" name="Group 268"/>
                <p:cNvGrpSpPr>
                  <a:grpSpLocks/>
                </p:cNvGrpSpPr>
                <p:nvPr/>
              </p:nvGrpSpPr>
              <p:grpSpPr bwMode="auto">
                <a:xfrm>
                  <a:off x="2783" y="1979"/>
                  <a:ext cx="1874" cy="470"/>
                  <a:chOff x="2783" y="1831"/>
                  <a:chExt cx="1874" cy="470"/>
                </a:xfrm>
              </p:grpSpPr>
              <p:sp>
                <p:nvSpPr>
                  <p:cNvPr id="14454" name="Text Box 157"/>
                  <p:cNvSpPr txBox="1">
                    <a:spLocks noChangeArrowheads="1"/>
                  </p:cNvSpPr>
                  <p:nvPr/>
                </p:nvSpPr>
                <p:spPr bwMode="auto">
                  <a:xfrm>
                    <a:off x="2783"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55" name="Text Box 158"/>
                  <p:cNvSpPr txBox="1">
                    <a:spLocks noChangeArrowheads="1"/>
                  </p:cNvSpPr>
                  <p:nvPr/>
                </p:nvSpPr>
                <p:spPr bwMode="auto">
                  <a:xfrm>
                    <a:off x="293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56" name="Text Box 159"/>
                  <p:cNvSpPr txBox="1">
                    <a:spLocks noChangeArrowheads="1"/>
                  </p:cNvSpPr>
                  <p:nvPr/>
                </p:nvSpPr>
                <p:spPr bwMode="auto">
                  <a:xfrm>
                    <a:off x="307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57" name="Text Box 160"/>
                  <p:cNvSpPr txBox="1">
                    <a:spLocks noChangeArrowheads="1"/>
                  </p:cNvSpPr>
                  <p:nvPr/>
                </p:nvSpPr>
                <p:spPr bwMode="auto">
                  <a:xfrm>
                    <a:off x="322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58" name="Text Box 161"/>
                  <p:cNvSpPr txBox="1">
                    <a:spLocks noChangeArrowheads="1"/>
                  </p:cNvSpPr>
                  <p:nvPr/>
                </p:nvSpPr>
                <p:spPr bwMode="auto">
                  <a:xfrm>
                    <a:off x="338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59" name="Text Box 162"/>
                  <p:cNvSpPr txBox="1">
                    <a:spLocks noChangeArrowheads="1"/>
                  </p:cNvSpPr>
                  <p:nvPr/>
                </p:nvSpPr>
                <p:spPr bwMode="auto">
                  <a:xfrm>
                    <a:off x="352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60" name="Text Box 163"/>
                  <p:cNvSpPr txBox="1">
                    <a:spLocks noChangeArrowheads="1"/>
                  </p:cNvSpPr>
                  <p:nvPr/>
                </p:nvSpPr>
                <p:spPr bwMode="auto">
                  <a:xfrm>
                    <a:off x="367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61" name="Text Box 164"/>
                  <p:cNvSpPr txBox="1">
                    <a:spLocks noChangeArrowheads="1"/>
                  </p:cNvSpPr>
                  <p:nvPr/>
                </p:nvSpPr>
                <p:spPr bwMode="auto">
                  <a:xfrm>
                    <a:off x="38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62" name="Text Box 165"/>
                  <p:cNvSpPr txBox="1">
                    <a:spLocks noChangeArrowheads="1"/>
                  </p:cNvSpPr>
                  <p:nvPr/>
                </p:nvSpPr>
                <p:spPr bwMode="auto">
                  <a:xfrm>
                    <a:off x="4117"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63" name="Text Box 166"/>
                  <p:cNvSpPr txBox="1">
                    <a:spLocks noChangeArrowheads="1"/>
                  </p:cNvSpPr>
                  <p:nvPr/>
                </p:nvSpPr>
                <p:spPr bwMode="auto">
                  <a:xfrm>
                    <a:off x="4289"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64" name="Text Box 167"/>
                  <p:cNvSpPr txBox="1">
                    <a:spLocks noChangeArrowheads="1"/>
                  </p:cNvSpPr>
                  <p:nvPr/>
                </p:nvSpPr>
                <p:spPr bwMode="auto">
                  <a:xfrm>
                    <a:off x="446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grpSp>
          </p:grpSp>
          <p:grpSp>
            <p:nvGrpSpPr>
              <p:cNvPr id="14" name="Group 168"/>
              <p:cNvGrpSpPr>
                <a:grpSpLocks/>
              </p:cNvGrpSpPr>
              <p:nvPr/>
            </p:nvGrpSpPr>
            <p:grpSpPr bwMode="auto">
              <a:xfrm>
                <a:off x="2783" y="2668"/>
                <a:ext cx="1874" cy="618"/>
                <a:chOff x="2783" y="1831"/>
                <a:chExt cx="1874" cy="618"/>
              </a:xfrm>
            </p:grpSpPr>
            <p:grpSp>
              <p:nvGrpSpPr>
                <p:cNvPr id="15" name="Group 169"/>
                <p:cNvGrpSpPr>
                  <a:grpSpLocks/>
                </p:cNvGrpSpPr>
                <p:nvPr/>
              </p:nvGrpSpPr>
              <p:grpSpPr bwMode="auto">
                <a:xfrm>
                  <a:off x="2783" y="1831"/>
                  <a:ext cx="1874" cy="470"/>
                  <a:chOff x="2783" y="1831"/>
                  <a:chExt cx="1874" cy="470"/>
                </a:xfrm>
              </p:grpSpPr>
              <p:sp>
                <p:nvSpPr>
                  <p:cNvPr id="14441" name="Text Box 170"/>
                  <p:cNvSpPr txBox="1">
                    <a:spLocks noChangeArrowheads="1"/>
                  </p:cNvSpPr>
                  <p:nvPr/>
                </p:nvSpPr>
                <p:spPr bwMode="auto">
                  <a:xfrm>
                    <a:off x="2783"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2" name="Text Box 171"/>
                  <p:cNvSpPr txBox="1">
                    <a:spLocks noChangeArrowheads="1"/>
                  </p:cNvSpPr>
                  <p:nvPr/>
                </p:nvSpPr>
                <p:spPr bwMode="auto">
                  <a:xfrm>
                    <a:off x="29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3" name="Text Box 172"/>
                  <p:cNvSpPr txBox="1">
                    <a:spLocks noChangeArrowheads="1"/>
                  </p:cNvSpPr>
                  <p:nvPr/>
                </p:nvSpPr>
                <p:spPr bwMode="auto">
                  <a:xfrm>
                    <a:off x="307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4" name="Text Box 173"/>
                  <p:cNvSpPr txBox="1">
                    <a:spLocks noChangeArrowheads="1"/>
                  </p:cNvSpPr>
                  <p:nvPr/>
                </p:nvSpPr>
                <p:spPr bwMode="auto">
                  <a:xfrm>
                    <a:off x="322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5" name="Text Box 174"/>
                  <p:cNvSpPr txBox="1">
                    <a:spLocks noChangeArrowheads="1"/>
                  </p:cNvSpPr>
                  <p:nvPr/>
                </p:nvSpPr>
                <p:spPr bwMode="auto">
                  <a:xfrm>
                    <a:off x="338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6" name="Text Box 175"/>
                  <p:cNvSpPr txBox="1">
                    <a:spLocks noChangeArrowheads="1"/>
                  </p:cNvSpPr>
                  <p:nvPr/>
                </p:nvSpPr>
                <p:spPr bwMode="auto">
                  <a:xfrm>
                    <a:off x="352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7" name="Text Box 176"/>
                  <p:cNvSpPr txBox="1">
                    <a:spLocks noChangeArrowheads="1"/>
                  </p:cNvSpPr>
                  <p:nvPr/>
                </p:nvSpPr>
                <p:spPr bwMode="auto">
                  <a:xfrm>
                    <a:off x="367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48" name="Text Box 177"/>
                  <p:cNvSpPr txBox="1">
                    <a:spLocks noChangeArrowheads="1"/>
                  </p:cNvSpPr>
                  <p:nvPr/>
                </p:nvSpPr>
                <p:spPr bwMode="auto">
                  <a:xfrm>
                    <a:off x="383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49" name="Text Box 178"/>
                  <p:cNvSpPr txBox="1">
                    <a:spLocks noChangeArrowheads="1"/>
                  </p:cNvSpPr>
                  <p:nvPr/>
                </p:nvSpPr>
                <p:spPr bwMode="auto">
                  <a:xfrm>
                    <a:off x="4117"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50" name="Text Box 179"/>
                  <p:cNvSpPr txBox="1">
                    <a:spLocks noChangeArrowheads="1"/>
                  </p:cNvSpPr>
                  <p:nvPr/>
                </p:nvSpPr>
                <p:spPr bwMode="auto">
                  <a:xfrm>
                    <a:off x="4289"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51" name="Text Box 180"/>
                  <p:cNvSpPr txBox="1">
                    <a:spLocks noChangeArrowheads="1"/>
                  </p:cNvSpPr>
                  <p:nvPr/>
                </p:nvSpPr>
                <p:spPr bwMode="auto">
                  <a:xfrm>
                    <a:off x="446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grpSp>
            <p:grpSp>
              <p:nvGrpSpPr>
                <p:cNvPr id="16" name="Group 181"/>
                <p:cNvGrpSpPr>
                  <a:grpSpLocks/>
                </p:cNvGrpSpPr>
                <p:nvPr/>
              </p:nvGrpSpPr>
              <p:grpSpPr bwMode="auto">
                <a:xfrm>
                  <a:off x="2783" y="1979"/>
                  <a:ext cx="1874" cy="470"/>
                  <a:chOff x="2783" y="1831"/>
                  <a:chExt cx="1874" cy="470"/>
                </a:xfrm>
              </p:grpSpPr>
              <p:sp>
                <p:nvSpPr>
                  <p:cNvPr id="14430" name="Text Box 182"/>
                  <p:cNvSpPr txBox="1">
                    <a:spLocks noChangeArrowheads="1"/>
                  </p:cNvSpPr>
                  <p:nvPr/>
                </p:nvSpPr>
                <p:spPr bwMode="auto">
                  <a:xfrm>
                    <a:off x="2783"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1" name="Text Box 183"/>
                  <p:cNvSpPr txBox="1">
                    <a:spLocks noChangeArrowheads="1"/>
                  </p:cNvSpPr>
                  <p:nvPr/>
                </p:nvSpPr>
                <p:spPr bwMode="auto">
                  <a:xfrm>
                    <a:off x="293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2" name="Text Box 184"/>
                  <p:cNvSpPr txBox="1">
                    <a:spLocks noChangeArrowheads="1"/>
                  </p:cNvSpPr>
                  <p:nvPr/>
                </p:nvSpPr>
                <p:spPr bwMode="auto">
                  <a:xfrm>
                    <a:off x="307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3" name="Text Box 185"/>
                  <p:cNvSpPr txBox="1">
                    <a:spLocks noChangeArrowheads="1"/>
                  </p:cNvSpPr>
                  <p:nvPr/>
                </p:nvSpPr>
                <p:spPr bwMode="auto">
                  <a:xfrm>
                    <a:off x="322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4" name="Text Box 186"/>
                  <p:cNvSpPr txBox="1">
                    <a:spLocks noChangeArrowheads="1"/>
                  </p:cNvSpPr>
                  <p:nvPr/>
                </p:nvSpPr>
                <p:spPr bwMode="auto">
                  <a:xfrm>
                    <a:off x="3381"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5" name="Text Box 187"/>
                  <p:cNvSpPr txBox="1">
                    <a:spLocks noChangeArrowheads="1"/>
                  </p:cNvSpPr>
                  <p:nvPr/>
                </p:nvSpPr>
                <p:spPr bwMode="auto">
                  <a:xfrm>
                    <a:off x="3527"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6" name="Text Box 188"/>
                  <p:cNvSpPr txBox="1">
                    <a:spLocks noChangeArrowheads="1"/>
                  </p:cNvSpPr>
                  <p:nvPr/>
                </p:nvSpPr>
                <p:spPr bwMode="auto">
                  <a:xfrm>
                    <a:off x="3679" y="1831"/>
                    <a:ext cx="187" cy="470"/>
                  </a:xfrm>
                  <a:prstGeom prst="rect">
                    <a:avLst/>
                  </a:prstGeom>
                  <a:noFill/>
                  <a:ln w="9525">
                    <a:noFill/>
                    <a:miter lim="800000"/>
                    <a:headEnd/>
                    <a:tailEnd/>
                  </a:ln>
                </p:spPr>
                <p:txBody>
                  <a:bodyPr lIns="91435" tIns="45718" rIns="91435" bIns="45718">
                    <a:prstTxWarp prst="textNoShape">
                      <a:avLst/>
                    </a:prstTxWarp>
                    <a:spAutoFit/>
                  </a:bodyPr>
                  <a:lstStyle/>
                  <a:p>
                    <a:pPr algn="ctr"/>
                    <a:r>
                      <a:rPr lang="en-GB" i="1">
                        <a:solidFill>
                          <a:srgbClr val="000000"/>
                        </a:solidFill>
                        <a:latin typeface="Times New Roman" charset="0"/>
                      </a:rPr>
                      <a:t>x</a:t>
                    </a:r>
                  </a:p>
                </p:txBody>
              </p:sp>
              <p:sp>
                <p:nvSpPr>
                  <p:cNvPr id="14437" name="Text Box 189"/>
                  <p:cNvSpPr txBox="1">
                    <a:spLocks noChangeArrowheads="1"/>
                  </p:cNvSpPr>
                  <p:nvPr/>
                </p:nvSpPr>
                <p:spPr bwMode="auto">
                  <a:xfrm>
                    <a:off x="383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38" name="Text Box 190"/>
                  <p:cNvSpPr txBox="1">
                    <a:spLocks noChangeArrowheads="1"/>
                  </p:cNvSpPr>
                  <p:nvPr/>
                </p:nvSpPr>
                <p:spPr bwMode="auto">
                  <a:xfrm>
                    <a:off x="4117"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39" name="Text Box 191"/>
                  <p:cNvSpPr txBox="1">
                    <a:spLocks noChangeArrowheads="1"/>
                  </p:cNvSpPr>
                  <p:nvPr/>
                </p:nvSpPr>
                <p:spPr bwMode="auto">
                  <a:xfrm>
                    <a:off x="4289"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40" name="Text Box 192"/>
                  <p:cNvSpPr txBox="1">
                    <a:spLocks noChangeArrowheads="1"/>
                  </p:cNvSpPr>
                  <p:nvPr/>
                </p:nvSpPr>
                <p:spPr bwMode="auto">
                  <a:xfrm>
                    <a:off x="4461" y="1878"/>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grpSp>
          </p:grpSp>
          <p:grpSp>
            <p:nvGrpSpPr>
              <p:cNvPr id="17" name="Group 204"/>
              <p:cNvGrpSpPr>
                <a:grpSpLocks/>
              </p:cNvGrpSpPr>
              <p:nvPr/>
            </p:nvGrpSpPr>
            <p:grpSpPr bwMode="auto">
              <a:xfrm>
                <a:off x="373" y="1578"/>
                <a:ext cx="2289" cy="294"/>
                <a:chOff x="373" y="1761"/>
                <a:chExt cx="2289" cy="294"/>
              </a:xfrm>
            </p:grpSpPr>
            <p:sp>
              <p:nvSpPr>
                <p:cNvPr id="14418" name="Text Box 107"/>
                <p:cNvSpPr txBox="1">
                  <a:spLocks noChangeArrowheads="1"/>
                </p:cNvSpPr>
                <p:nvPr/>
              </p:nvSpPr>
              <p:spPr bwMode="auto">
                <a:xfrm>
                  <a:off x="373"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19" name="Text Box 108"/>
                <p:cNvSpPr txBox="1">
                  <a:spLocks noChangeArrowheads="1"/>
                </p:cNvSpPr>
                <p:nvPr/>
              </p:nvSpPr>
              <p:spPr bwMode="auto">
                <a:xfrm>
                  <a:off x="51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20" name="Text Box 109"/>
                <p:cNvSpPr txBox="1">
                  <a:spLocks noChangeArrowheads="1"/>
                </p:cNvSpPr>
                <p:nvPr/>
              </p:nvSpPr>
              <p:spPr bwMode="auto">
                <a:xfrm>
                  <a:off x="64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21" name="Text Box 110"/>
                <p:cNvSpPr txBox="1">
                  <a:spLocks noChangeArrowheads="1"/>
                </p:cNvSpPr>
                <p:nvPr/>
              </p:nvSpPr>
              <p:spPr bwMode="auto">
                <a:xfrm>
                  <a:off x="775"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22" name="Text Box 111"/>
                <p:cNvSpPr txBox="1">
                  <a:spLocks noChangeArrowheads="1"/>
                </p:cNvSpPr>
                <p:nvPr/>
              </p:nvSpPr>
              <p:spPr bwMode="auto">
                <a:xfrm>
                  <a:off x="917"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23" name="Text Box 112"/>
                <p:cNvSpPr txBox="1">
                  <a:spLocks noChangeArrowheads="1"/>
                </p:cNvSpPr>
                <p:nvPr/>
              </p:nvSpPr>
              <p:spPr bwMode="auto">
                <a:xfrm>
                  <a:off x="1053"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24" name="Text Box 113"/>
                <p:cNvSpPr txBox="1">
                  <a:spLocks noChangeArrowheads="1"/>
                </p:cNvSpPr>
                <p:nvPr/>
              </p:nvSpPr>
              <p:spPr bwMode="auto">
                <a:xfrm>
                  <a:off x="2188"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25" name="Text Box 114"/>
                <p:cNvSpPr txBox="1">
                  <a:spLocks noChangeArrowheads="1"/>
                </p:cNvSpPr>
                <p:nvPr/>
              </p:nvSpPr>
              <p:spPr bwMode="auto">
                <a:xfrm>
                  <a:off x="2324"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1</a:t>
                  </a:r>
                </a:p>
              </p:txBody>
            </p:sp>
            <p:sp>
              <p:nvSpPr>
                <p:cNvPr id="14426" name="Text Box 115"/>
                <p:cNvSpPr txBox="1">
                  <a:spLocks noChangeArrowheads="1"/>
                </p:cNvSpPr>
                <p:nvPr/>
              </p:nvSpPr>
              <p:spPr bwMode="auto">
                <a:xfrm>
                  <a:off x="2466" y="1842"/>
                  <a:ext cx="196" cy="213"/>
                </a:xfrm>
                <a:prstGeom prst="rect">
                  <a:avLst/>
                </a:prstGeom>
                <a:noFill/>
                <a:ln w="9525">
                  <a:noFill/>
                  <a:miter lim="800000"/>
                  <a:headEnd/>
                  <a:tailEnd/>
                </a:ln>
              </p:spPr>
              <p:txBody>
                <a:bodyPr lIns="91435" tIns="45718" rIns="91435" bIns="45718">
                  <a:prstTxWarp prst="textNoShape">
                    <a:avLst/>
                  </a:prstTxWarp>
                  <a:spAutoFit/>
                </a:bodyPr>
                <a:lstStyle/>
                <a:p>
                  <a:pPr algn="ctr"/>
                  <a:r>
                    <a:rPr lang="en-GB" sz="1300" dirty="0">
                      <a:solidFill>
                        <a:srgbClr val="000000"/>
                      </a:solidFill>
                    </a:rPr>
                    <a:t>0</a:t>
                  </a:r>
                </a:p>
              </p:txBody>
            </p:sp>
            <p:sp>
              <p:nvSpPr>
                <p:cNvPr id="14427" name="Text Box 203"/>
                <p:cNvSpPr txBox="1">
                  <a:spLocks noChangeArrowheads="1"/>
                </p:cNvSpPr>
                <p:nvPr/>
              </p:nvSpPr>
              <p:spPr bwMode="auto">
                <a:xfrm>
                  <a:off x="1537" y="1761"/>
                  <a:ext cx="308" cy="269"/>
                </a:xfrm>
                <a:prstGeom prst="rect">
                  <a:avLst/>
                </a:prstGeom>
                <a:noFill/>
                <a:ln w="9525">
                  <a:noFill/>
                  <a:miter lim="800000"/>
                  <a:headEnd/>
                  <a:tailEnd/>
                </a:ln>
              </p:spPr>
              <p:txBody>
                <a:bodyPr lIns="91435" tIns="45718" rIns="91435" bIns="45718">
                  <a:prstTxWarp prst="textNoShape">
                    <a:avLst/>
                  </a:prstTxWarp>
                  <a:spAutoFit/>
                </a:bodyPr>
                <a:lstStyle/>
                <a:p>
                  <a:pPr algn="ctr"/>
                  <a:r>
                    <a:rPr lang="en-GB">
                      <a:solidFill>
                        <a:srgbClr val="000000"/>
                      </a:solidFill>
                      <a:latin typeface="Times New Roman" charset="0"/>
                    </a:rPr>
                    <a:t>…</a:t>
                  </a:r>
                </a:p>
              </p:txBody>
            </p:sp>
          </p:grpSp>
          <p:sp>
            <p:nvSpPr>
              <p:cNvPr id="14417" name="Text Box 254"/>
              <p:cNvSpPr txBox="1">
                <a:spLocks noChangeArrowheads="1"/>
              </p:cNvSpPr>
              <p:nvPr/>
            </p:nvSpPr>
            <p:spPr bwMode="auto">
              <a:xfrm rot="1743099">
                <a:off x="3424" y="2304"/>
                <a:ext cx="308" cy="269"/>
              </a:xfrm>
              <a:prstGeom prst="rect">
                <a:avLst/>
              </a:prstGeom>
              <a:noFill/>
              <a:ln w="9525">
                <a:noFill/>
                <a:miter lim="800000"/>
                <a:headEnd/>
                <a:tailEnd/>
              </a:ln>
            </p:spPr>
            <p:txBody>
              <a:bodyPr lIns="91435" tIns="45718" rIns="91435" bIns="45718">
                <a:prstTxWarp prst="textNoShape">
                  <a:avLst/>
                </a:prstTxWarp>
                <a:spAutoFit/>
              </a:bodyPr>
              <a:lstStyle/>
              <a:p>
                <a:pPr algn="ctr"/>
                <a:r>
                  <a:rPr lang="en-GB">
                    <a:solidFill>
                      <a:srgbClr val="000000"/>
                    </a:solidFill>
                    <a:latin typeface="Times New Roman" charset="0"/>
                  </a:rPr>
                  <a:t>…</a:t>
                </a:r>
              </a:p>
            </p:txBody>
          </p:sp>
        </p:grpSp>
        <p:grpSp>
          <p:nvGrpSpPr>
            <p:cNvPr id="18" name="Group 330"/>
            <p:cNvGrpSpPr>
              <a:grpSpLocks/>
            </p:cNvGrpSpPr>
            <p:nvPr/>
          </p:nvGrpSpPr>
          <p:grpSpPr bwMode="auto">
            <a:xfrm>
              <a:off x="2847" y="1437"/>
              <a:ext cx="1109" cy="175"/>
              <a:chOff x="2847" y="1437"/>
              <a:chExt cx="1109" cy="175"/>
            </a:xfrm>
          </p:grpSpPr>
          <p:grpSp>
            <p:nvGrpSpPr>
              <p:cNvPr id="19" name="Group 308"/>
              <p:cNvGrpSpPr>
                <a:grpSpLocks/>
              </p:cNvGrpSpPr>
              <p:nvPr/>
            </p:nvGrpSpPr>
            <p:grpSpPr bwMode="auto">
              <a:xfrm>
                <a:off x="2847" y="1437"/>
                <a:ext cx="66" cy="175"/>
                <a:chOff x="2847" y="1437"/>
                <a:chExt cx="66" cy="175"/>
              </a:xfrm>
            </p:grpSpPr>
            <p:sp>
              <p:nvSpPr>
                <p:cNvPr id="14411" name="Oval 306"/>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12" name="Oval 307"/>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0" name="Group 309"/>
              <p:cNvGrpSpPr>
                <a:grpSpLocks/>
              </p:cNvGrpSpPr>
              <p:nvPr/>
            </p:nvGrpSpPr>
            <p:grpSpPr bwMode="auto">
              <a:xfrm>
                <a:off x="2998" y="1437"/>
                <a:ext cx="66" cy="175"/>
                <a:chOff x="2847" y="1437"/>
                <a:chExt cx="66" cy="175"/>
              </a:xfrm>
            </p:grpSpPr>
            <p:sp>
              <p:nvSpPr>
                <p:cNvPr id="14409" name="Oval 310"/>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10" name="Oval 311"/>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1" name="Group 312"/>
              <p:cNvGrpSpPr>
                <a:grpSpLocks/>
              </p:cNvGrpSpPr>
              <p:nvPr/>
            </p:nvGrpSpPr>
            <p:grpSpPr bwMode="auto">
              <a:xfrm>
                <a:off x="3146" y="1437"/>
                <a:ext cx="66" cy="175"/>
                <a:chOff x="2847" y="1437"/>
                <a:chExt cx="66" cy="175"/>
              </a:xfrm>
            </p:grpSpPr>
            <p:sp>
              <p:nvSpPr>
                <p:cNvPr id="14407" name="Oval 313"/>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08" name="Oval 314"/>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2" name="Group 315"/>
              <p:cNvGrpSpPr>
                <a:grpSpLocks/>
              </p:cNvGrpSpPr>
              <p:nvPr/>
            </p:nvGrpSpPr>
            <p:grpSpPr bwMode="auto">
              <a:xfrm>
                <a:off x="3294" y="1437"/>
                <a:ext cx="66" cy="175"/>
                <a:chOff x="2847" y="1437"/>
                <a:chExt cx="66" cy="175"/>
              </a:xfrm>
            </p:grpSpPr>
            <p:sp>
              <p:nvSpPr>
                <p:cNvPr id="14405" name="Oval 316"/>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06" name="Oval 317"/>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3" name="Group 318"/>
              <p:cNvGrpSpPr>
                <a:grpSpLocks/>
              </p:cNvGrpSpPr>
              <p:nvPr/>
            </p:nvGrpSpPr>
            <p:grpSpPr bwMode="auto">
              <a:xfrm>
                <a:off x="3443" y="1437"/>
                <a:ext cx="66" cy="175"/>
                <a:chOff x="2847" y="1437"/>
                <a:chExt cx="66" cy="175"/>
              </a:xfrm>
            </p:grpSpPr>
            <p:sp>
              <p:nvSpPr>
                <p:cNvPr id="14403" name="Oval 319"/>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04" name="Oval 320"/>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4" name="Group 321"/>
              <p:cNvGrpSpPr>
                <a:grpSpLocks/>
              </p:cNvGrpSpPr>
              <p:nvPr/>
            </p:nvGrpSpPr>
            <p:grpSpPr bwMode="auto">
              <a:xfrm>
                <a:off x="3593" y="1437"/>
                <a:ext cx="66" cy="175"/>
                <a:chOff x="2847" y="1437"/>
                <a:chExt cx="66" cy="175"/>
              </a:xfrm>
            </p:grpSpPr>
            <p:sp>
              <p:nvSpPr>
                <p:cNvPr id="14401" name="Oval 322"/>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02" name="Oval 323"/>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5" name="Group 324"/>
              <p:cNvGrpSpPr>
                <a:grpSpLocks/>
              </p:cNvGrpSpPr>
              <p:nvPr/>
            </p:nvGrpSpPr>
            <p:grpSpPr bwMode="auto">
              <a:xfrm>
                <a:off x="3742" y="1437"/>
                <a:ext cx="66" cy="175"/>
                <a:chOff x="2847" y="1437"/>
                <a:chExt cx="66" cy="175"/>
              </a:xfrm>
            </p:grpSpPr>
            <p:sp>
              <p:nvSpPr>
                <p:cNvPr id="14399" name="Oval 325"/>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400" name="Oval 326"/>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nvGrpSpPr>
              <p:cNvPr id="26" name="Group 327"/>
              <p:cNvGrpSpPr>
                <a:grpSpLocks/>
              </p:cNvGrpSpPr>
              <p:nvPr/>
            </p:nvGrpSpPr>
            <p:grpSpPr bwMode="auto">
              <a:xfrm>
                <a:off x="3890" y="1437"/>
                <a:ext cx="66" cy="175"/>
                <a:chOff x="2847" y="1437"/>
                <a:chExt cx="66" cy="175"/>
              </a:xfrm>
            </p:grpSpPr>
            <p:sp>
              <p:nvSpPr>
                <p:cNvPr id="14397" name="Oval 328"/>
                <p:cNvSpPr>
                  <a:spLocks noChangeArrowheads="1"/>
                </p:cNvSpPr>
                <p:nvPr/>
              </p:nvSpPr>
              <p:spPr bwMode="auto">
                <a:xfrm>
                  <a:off x="2847" y="1437"/>
                  <a:ext cx="66" cy="66"/>
                </a:xfrm>
                <a:prstGeom prst="ellipse">
                  <a:avLst/>
                </a:prstGeom>
                <a:solidFill>
                  <a:schemeClr val="bg1"/>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sp>
              <p:nvSpPr>
                <p:cNvPr id="14398" name="Oval 329"/>
                <p:cNvSpPr>
                  <a:spLocks noChangeArrowheads="1"/>
                </p:cNvSpPr>
                <p:nvPr/>
              </p:nvSpPr>
              <p:spPr bwMode="auto">
                <a:xfrm>
                  <a:off x="2847" y="1546"/>
                  <a:ext cx="66" cy="66"/>
                </a:xfrm>
                <a:prstGeom prst="ellipse">
                  <a:avLst/>
                </a:prstGeom>
                <a:solidFill>
                  <a:srgbClr val="333300"/>
                </a:solidFill>
                <a:ln w="6350">
                  <a:solidFill>
                    <a:srgbClr val="333300"/>
                  </a:solidFill>
                  <a:round/>
                  <a:headEnd/>
                  <a:tailEnd/>
                </a:ln>
              </p:spPr>
              <p:txBody>
                <a:bodyPr wrap="none" lIns="91435" tIns="45718" rIns="91435" bIns="45718" anchor="ctr">
                  <a:prstTxWarp prst="textNoShape">
                    <a:avLst/>
                  </a:prstTxWarp>
                </a:bodyPr>
                <a:lstStyle/>
                <a:p>
                  <a:pPr algn="ctr"/>
                  <a:endParaRPr lang="pl-PL">
                    <a:solidFill>
                      <a:srgbClr val="000000"/>
                    </a:solidFill>
                  </a:endParaRPr>
                </a:p>
              </p:txBody>
            </p:sp>
          </p:grpSp>
        </p:grpSp>
      </p:grpSp>
      <p:grpSp>
        <p:nvGrpSpPr>
          <p:cNvPr id="27" name="Group 214"/>
          <p:cNvGrpSpPr>
            <a:grpSpLocks/>
          </p:cNvGrpSpPr>
          <p:nvPr/>
        </p:nvGrpSpPr>
        <p:grpSpPr bwMode="auto">
          <a:xfrm>
            <a:off x="439877" y="2976172"/>
            <a:ext cx="3865646" cy="873993"/>
            <a:chOff x="1139825" y="4519613"/>
            <a:chExt cx="5496119" cy="1243012"/>
          </a:xfrm>
        </p:grpSpPr>
        <p:sp>
          <p:nvSpPr>
            <p:cNvPr id="14385" name="AutoShape 341"/>
            <p:cNvSpPr>
              <a:spLocks noChangeArrowheads="1"/>
            </p:cNvSpPr>
            <p:nvPr/>
          </p:nvSpPr>
          <p:spPr bwMode="auto">
            <a:xfrm>
              <a:off x="1139825" y="4519613"/>
              <a:ext cx="5370450" cy="1243012"/>
            </a:xfrm>
            <a:prstGeom prst="roundRect">
              <a:avLst>
                <a:gd name="adj" fmla="val 16667"/>
              </a:avLst>
            </a:prstGeom>
            <a:noFill/>
            <a:ln w="22225" cap="flat" cmpd="sng" algn="ctr">
              <a:solidFill>
                <a:srgbClr val="333300"/>
              </a:solidFill>
              <a:prstDash val="solid"/>
              <a:round/>
              <a:headEnd type="none" w="med" len="med"/>
              <a:tailEnd type="none" w="med" len="med"/>
            </a:ln>
          </p:spPr>
          <p:txBody>
            <a:bodyPr wrap="none" lIns="91435" tIns="45718" rIns="91435" bIns="45718" anchor="ctr">
              <a:prstTxWarp prst="textNoShape">
                <a:avLst/>
              </a:prstTxWarp>
            </a:bodyPr>
            <a:lstStyle/>
            <a:p>
              <a:pPr algn="ctr"/>
              <a:endParaRPr lang="pl-PL">
                <a:solidFill>
                  <a:schemeClr val="tx2"/>
                </a:solidFill>
              </a:endParaRPr>
            </a:p>
          </p:txBody>
        </p:sp>
        <p:grpSp>
          <p:nvGrpSpPr>
            <p:cNvPr id="28" name="Group 340"/>
            <p:cNvGrpSpPr>
              <a:grpSpLocks/>
            </p:cNvGrpSpPr>
            <p:nvPr/>
          </p:nvGrpSpPr>
          <p:grpSpPr bwMode="auto">
            <a:xfrm>
              <a:off x="1220046" y="4629746"/>
              <a:ext cx="5415898" cy="1056569"/>
              <a:chOff x="125" y="2228"/>
              <a:chExt cx="2768" cy="540"/>
            </a:xfrm>
            <a:noFill/>
          </p:grpSpPr>
          <p:sp>
            <p:nvSpPr>
              <p:cNvPr id="207" name="Text Box 332"/>
              <p:cNvSpPr txBox="1">
                <a:spLocks noChangeArrowheads="1"/>
              </p:cNvSpPr>
              <p:nvPr/>
            </p:nvSpPr>
            <p:spPr bwMode="auto">
              <a:xfrm>
                <a:off x="349" y="2228"/>
                <a:ext cx="1189" cy="268"/>
              </a:xfrm>
              <a:prstGeom prst="rect">
                <a:avLst/>
              </a:prstGeom>
              <a:grpFill/>
              <a:ln w="9525">
                <a:noFill/>
                <a:miter lim="800000"/>
                <a:headEnd/>
                <a:tailEnd/>
              </a:ln>
              <a:effectLst/>
            </p:spPr>
            <p:txBody>
              <a:bodyPr wrap="square">
                <a:prstTxWarp prst="textNoShape">
                  <a:avLst/>
                </a:prstTxWarp>
                <a:spAutoFit/>
              </a:bodyPr>
              <a:lstStyle/>
              <a:p>
                <a:pPr algn="ctr">
                  <a:defRPr/>
                </a:pPr>
                <a:r>
                  <a:rPr lang="en-GB" dirty="0">
                    <a:solidFill>
                      <a:srgbClr val="000000"/>
                    </a:solidFill>
                    <a:latin typeface="Arial" pitchFamily="-109" charset="0"/>
                    <a:ea typeface="+mn-ea"/>
                    <a:cs typeface="+mn-cs"/>
                    <a:sym typeface="Didot" pitchFamily="-109" charset="0"/>
                  </a:rPr>
                  <a:t>(100 + 4) </a:t>
                </a:r>
                <a:r>
                  <a:rPr lang="en-US" dirty="0">
                    <a:solidFill>
                      <a:srgbClr val="000000"/>
                    </a:solidFill>
                    <a:latin typeface="Arial" pitchFamily="-109" charset="0"/>
                    <a:ea typeface="+mn-ea"/>
                    <a:cs typeface="+mn-cs"/>
                    <a:sym typeface="Didot" pitchFamily="-109" charset="0"/>
                  </a:rPr>
                  <a:t>×</a:t>
                </a:r>
                <a:r>
                  <a:rPr lang="en-GB" dirty="0">
                    <a:solidFill>
                      <a:srgbClr val="000000"/>
                    </a:solidFill>
                    <a:latin typeface="Arial" pitchFamily="-109" charset="0"/>
                    <a:ea typeface="+mn-ea"/>
                    <a:cs typeface="+mn-cs"/>
                    <a:sym typeface="Didot" pitchFamily="-109" charset="0"/>
                  </a:rPr>
                  <a:t>16</a:t>
                </a:r>
              </a:p>
            </p:txBody>
          </p:sp>
          <p:sp>
            <p:nvSpPr>
              <p:cNvPr id="208" name="Text Box 333"/>
              <p:cNvSpPr txBox="1">
                <a:spLocks noChangeArrowheads="1"/>
              </p:cNvSpPr>
              <p:nvPr/>
            </p:nvSpPr>
            <p:spPr bwMode="auto">
              <a:xfrm>
                <a:off x="125" y="2500"/>
                <a:ext cx="1604" cy="268"/>
              </a:xfrm>
              <a:prstGeom prst="rect">
                <a:avLst/>
              </a:prstGeom>
              <a:grpFill/>
              <a:ln w="9525">
                <a:noFill/>
                <a:miter lim="800000"/>
                <a:headEnd/>
                <a:tailEnd/>
              </a:ln>
              <a:effectLst/>
            </p:spPr>
            <p:txBody>
              <a:bodyPr wrap="square">
                <a:prstTxWarp prst="textNoShape">
                  <a:avLst/>
                </a:prstTxWarp>
                <a:spAutoFit/>
              </a:bodyPr>
              <a:lstStyle/>
              <a:p>
                <a:pPr algn="ctr">
                  <a:defRPr/>
                </a:pPr>
                <a:r>
                  <a:rPr lang="en-GB" dirty="0">
                    <a:solidFill>
                      <a:srgbClr val="0000FF"/>
                    </a:solidFill>
                    <a:latin typeface="Arial" pitchFamily="-109" charset="0"/>
                    <a:ea typeface="+mn-ea"/>
                    <a:cs typeface="+mn-cs"/>
                    <a:sym typeface="Didot" pitchFamily="-109" charset="0"/>
                  </a:rPr>
                  <a:t>111</a:t>
                </a:r>
                <a:r>
                  <a:rPr lang="en-GB" dirty="0">
                    <a:solidFill>
                      <a:schemeClr val="bg1"/>
                    </a:solidFill>
                    <a:latin typeface="Arial" pitchFamily="-109" charset="0"/>
                    <a:ea typeface="+mn-ea"/>
                    <a:cs typeface="+mn-cs"/>
                    <a:sym typeface="Didot" pitchFamily="-109" charset="0"/>
                  </a:rPr>
                  <a:t> </a:t>
                </a:r>
                <a:r>
                  <a:rPr lang="en-GB" dirty="0">
                    <a:solidFill>
                      <a:srgbClr val="000000"/>
                    </a:solidFill>
                    <a:latin typeface="Arial" pitchFamily="-109" charset="0"/>
                    <a:ea typeface="+mn-ea"/>
                    <a:cs typeface="+mn-cs"/>
                    <a:sym typeface="Didot" pitchFamily="-109" charset="0"/>
                  </a:rPr>
                  <a:t>+</a:t>
                </a:r>
                <a:r>
                  <a:rPr lang="en-GB" dirty="0">
                    <a:solidFill>
                      <a:schemeClr val="bg1"/>
                    </a:solidFill>
                    <a:latin typeface="Arial" pitchFamily="-109" charset="0"/>
                    <a:ea typeface="+mn-ea"/>
                    <a:cs typeface="+mn-cs"/>
                    <a:sym typeface="Didot" pitchFamily="-109" charset="0"/>
                  </a:rPr>
                  <a:t> </a:t>
                </a:r>
                <a:r>
                  <a:rPr lang="en-GB" dirty="0">
                    <a:solidFill>
                      <a:schemeClr val="tx2"/>
                    </a:solidFill>
                    <a:latin typeface="Arial" pitchFamily="-109" charset="0"/>
                    <a:ea typeface="+mn-ea"/>
                    <a:cs typeface="+mn-cs"/>
                    <a:sym typeface="Didot" pitchFamily="-109" charset="0"/>
                  </a:rPr>
                  <a:t>100</a:t>
                </a:r>
                <a:r>
                  <a:rPr lang="en-GB" dirty="0">
                    <a:solidFill>
                      <a:schemeClr val="bg1"/>
                    </a:solidFill>
                    <a:latin typeface="Arial" pitchFamily="-109" charset="0"/>
                    <a:ea typeface="+mn-ea"/>
                    <a:cs typeface="+mn-cs"/>
                    <a:sym typeface="Didot" pitchFamily="-109" charset="0"/>
                  </a:rPr>
                  <a:t> </a:t>
                </a:r>
                <a:r>
                  <a:rPr lang="en-GB" dirty="0">
                    <a:solidFill>
                      <a:srgbClr val="000000"/>
                    </a:solidFill>
                    <a:latin typeface="Arial" pitchFamily="-109" charset="0"/>
                    <a:ea typeface="+mn-ea"/>
                    <a:cs typeface="+mn-cs"/>
                    <a:sym typeface="Didot" pitchFamily="-109" charset="0"/>
                  </a:rPr>
                  <a:t>+ (</a:t>
                </a:r>
                <a:r>
                  <a:rPr lang="en-GB" dirty="0">
                    <a:solidFill>
                      <a:srgbClr val="FF0000"/>
                    </a:solidFill>
                    <a:latin typeface="Arial" pitchFamily="-109" charset="0"/>
                    <a:ea typeface="+mn-ea"/>
                    <a:cs typeface="+mn-cs"/>
                    <a:sym typeface="Didot" pitchFamily="-109" charset="0"/>
                  </a:rPr>
                  <a:t>4 </a:t>
                </a:r>
                <a:r>
                  <a:rPr lang="en-US" dirty="0">
                    <a:solidFill>
                      <a:srgbClr val="FF0000"/>
                    </a:solidFill>
                    <a:latin typeface="Arial" pitchFamily="-109" charset="0"/>
                    <a:ea typeface="+mn-ea"/>
                    <a:cs typeface="+mn-cs"/>
                    <a:sym typeface="Didot" pitchFamily="-109" charset="0"/>
                  </a:rPr>
                  <a:t>×</a:t>
                </a:r>
                <a:r>
                  <a:rPr lang="en-GB" dirty="0">
                    <a:solidFill>
                      <a:srgbClr val="FF0000"/>
                    </a:solidFill>
                    <a:latin typeface="Arial" pitchFamily="-109" charset="0"/>
                    <a:ea typeface="+mn-ea"/>
                    <a:cs typeface="+mn-cs"/>
                    <a:sym typeface="Didot" pitchFamily="-109" charset="0"/>
                  </a:rPr>
                  <a:t>16</a:t>
                </a:r>
                <a:r>
                  <a:rPr lang="en-GB" dirty="0">
                    <a:solidFill>
                      <a:srgbClr val="000000"/>
                    </a:solidFill>
                    <a:latin typeface="Arial" pitchFamily="-109" charset="0"/>
                    <a:ea typeface="+mn-ea"/>
                    <a:cs typeface="+mn-cs"/>
                    <a:sym typeface="Didot" pitchFamily="-109" charset="0"/>
                  </a:rPr>
                  <a:t>)</a:t>
                </a:r>
              </a:p>
            </p:txBody>
          </p:sp>
          <p:sp>
            <p:nvSpPr>
              <p:cNvPr id="209" name="Line 334"/>
              <p:cNvSpPr>
                <a:spLocks noChangeShapeType="1"/>
              </p:cNvSpPr>
              <p:nvPr/>
            </p:nvSpPr>
            <p:spPr bwMode="auto">
              <a:xfrm>
                <a:off x="137" y="2500"/>
                <a:ext cx="1497" cy="0"/>
              </a:xfrm>
              <a:prstGeom prst="line">
                <a:avLst/>
              </a:prstGeom>
              <a:grpFill/>
              <a:ln w="19050">
                <a:solidFill>
                  <a:srgbClr val="333300"/>
                </a:solidFill>
                <a:round/>
                <a:headEnd/>
                <a:tailEnd/>
              </a:ln>
              <a:effectLst/>
            </p:spPr>
            <p:txBody>
              <a:bodyPr>
                <a:prstTxWarp prst="textNoShape">
                  <a:avLst/>
                </a:prstTxWarp>
              </a:bodyPr>
              <a:lstStyle/>
              <a:p>
                <a:pPr algn="ctr">
                  <a:defRPr/>
                </a:pPr>
                <a:endParaRPr lang="pl-PL">
                  <a:latin typeface="Arial" pitchFamily="-109" charset="0"/>
                  <a:ea typeface="+mn-ea"/>
                  <a:cs typeface="+mn-cs"/>
                  <a:sym typeface="Didot" pitchFamily="-109" charset="0"/>
                </a:endParaRPr>
              </a:p>
            </p:txBody>
          </p:sp>
          <p:sp>
            <p:nvSpPr>
              <p:cNvPr id="210" name="Text Box 335"/>
              <p:cNvSpPr txBox="1">
                <a:spLocks noChangeArrowheads="1"/>
              </p:cNvSpPr>
              <p:nvPr/>
            </p:nvSpPr>
            <p:spPr bwMode="auto">
              <a:xfrm>
                <a:off x="2076" y="2371"/>
                <a:ext cx="817" cy="268"/>
              </a:xfrm>
              <a:prstGeom prst="rect">
                <a:avLst/>
              </a:prstGeom>
              <a:grpFill/>
              <a:ln w="9525">
                <a:noFill/>
                <a:miter lim="800000"/>
                <a:headEnd/>
                <a:tailEnd/>
              </a:ln>
              <a:effectLst/>
            </p:spPr>
            <p:txBody>
              <a:bodyPr wrap="square">
                <a:prstTxWarp prst="textNoShape">
                  <a:avLst/>
                </a:prstTxWarp>
                <a:spAutoFit/>
              </a:bodyPr>
              <a:lstStyle/>
              <a:p>
                <a:pPr algn="ctr">
                  <a:defRPr/>
                </a:pPr>
                <a:r>
                  <a:rPr lang="en-GB" dirty="0">
                    <a:solidFill>
                      <a:srgbClr val="000000"/>
                    </a:solidFill>
                    <a:latin typeface="Arial" pitchFamily="-109" charset="0"/>
                    <a:ea typeface="+mn-ea"/>
                    <a:cs typeface="+mn-cs"/>
                    <a:sym typeface="Didot" pitchFamily="-109" charset="0"/>
                  </a:rPr>
                  <a:t> = 6.05</a:t>
                </a:r>
              </a:p>
            </p:txBody>
          </p:sp>
          <p:sp>
            <p:nvSpPr>
              <p:cNvPr id="211" name="Text Box 336"/>
              <p:cNvSpPr txBox="1">
                <a:spLocks noChangeArrowheads="1"/>
              </p:cNvSpPr>
              <p:nvPr/>
            </p:nvSpPr>
            <p:spPr bwMode="auto">
              <a:xfrm>
                <a:off x="1729" y="2228"/>
                <a:ext cx="505" cy="268"/>
              </a:xfrm>
              <a:prstGeom prst="rect">
                <a:avLst/>
              </a:prstGeom>
              <a:grpFill/>
              <a:ln w="9525">
                <a:noFill/>
                <a:miter lim="800000"/>
                <a:headEnd/>
                <a:tailEnd/>
              </a:ln>
              <a:effectLst/>
            </p:spPr>
            <p:txBody>
              <a:bodyPr wrap="square">
                <a:prstTxWarp prst="textNoShape">
                  <a:avLst/>
                </a:prstTxWarp>
                <a:spAutoFit/>
              </a:bodyPr>
              <a:lstStyle/>
              <a:p>
                <a:pPr algn="ctr">
                  <a:defRPr/>
                </a:pPr>
                <a:r>
                  <a:rPr lang="en-GB" dirty="0">
                    <a:solidFill>
                      <a:srgbClr val="000000"/>
                    </a:solidFill>
                    <a:latin typeface="Arial" pitchFamily="-109" charset="0"/>
                    <a:ea typeface="+mn-ea"/>
                    <a:cs typeface="+mn-cs"/>
                    <a:sym typeface="Didot" pitchFamily="-109" charset="0"/>
                  </a:rPr>
                  <a:t>1664</a:t>
                </a:r>
              </a:p>
            </p:txBody>
          </p:sp>
          <p:sp>
            <p:nvSpPr>
              <p:cNvPr id="212" name="Text Box 337"/>
              <p:cNvSpPr txBox="1">
                <a:spLocks noChangeArrowheads="1"/>
              </p:cNvSpPr>
              <p:nvPr/>
            </p:nvSpPr>
            <p:spPr bwMode="auto">
              <a:xfrm>
                <a:off x="1773" y="2500"/>
                <a:ext cx="460" cy="268"/>
              </a:xfrm>
              <a:prstGeom prst="rect">
                <a:avLst/>
              </a:prstGeom>
              <a:grpFill/>
              <a:ln w="9525">
                <a:noFill/>
                <a:miter lim="800000"/>
                <a:headEnd/>
                <a:tailEnd/>
              </a:ln>
              <a:effectLst/>
            </p:spPr>
            <p:txBody>
              <a:bodyPr wrap="square">
                <a:prstTxWarp prst="textNoShape">
                  <a:avLst/>
                </a:prstTxWarp>
                <a:spAutoFit/>
              </a:bodyPr>
              <a:lstStyle/>
              <a:p>
                <a:pPr algn="ctr">
                  <a:defRPr/>
                </a:pPr>
                <a:r>
                  <a:rPr lang="en-GB" dirty="0">
                    <a:solidFill>
                      <a:srgbClr val="000000"/>
                    </a:solidFill>
                    <a:latin typeface="Arial" pitchFamily="-109" charset="0"/>
                    <a:ea typeface="+mn-ea"/>
                    <a:cs typeface="+mn-cs"/>
                    <a:sym typeface="Didot" pitchFamily="-109" charset="0"/>
                  </a:rPr>
                  <a:t>275</a:t>
                </a:r>
              </a:p>
            </p:txBody>
          </p:sp>
          <p:sp>
            <p:nvSpPr>
              <p:cNvPr id="213" name="Text Box 338"/>
              <p:cNvSpPr txBox="1">
                <a:spLocks noChangeArrowheads="1"/>
              </p:cNvSpPr>
              <p:nvPr/>
            </p:nvSpPr>
            <p:spPr bwMode="auto">
              <a:xfrm>
                <a:off x="1538" y="2371"/>
                <a:ext cx="297" cy="268"/>
              </a:xfrm>
              <a:prstGeom prst="rect">
                <a:avLst/>
              </a:prstGeom>
              <a:grpFill/>
              <a:ln w="9525">
                <a:noFill/>
                <a:miter lim="800000"/>
                <a:headEnd/>
                <a:tailEnd/>
              </a:ln>
              <a:effectLst/>
            </p:spPr>
            <p:txBody>
              <a:bodyPr>
                <a:prstTxWarp prst="textNoShape">
                  <a:avLst/>
                </a:prstTxWarp>
                <a:spAutoFit/>
              </a:bodyPr>
              <a:lstStyle/>
              <a:p>
                <a:pPr algn="ctr">
                  <a:defRPr/>
                </a:pPr>
                <a:r>
                  <a:rPr lang="en-GB" dirty="0">
                    <a:solidFill>
                      <a:srgbClr val="000000"/>
                    </a:solidFill>
                    <a:latin typeface="Arial" pitchFamily="-109" charset="0"/>
                    <a:ea typeface="+mn-ea"/>
                    <a:cs typeface="+mn-cs"/>
                    <a:sym typeface="Didot" pitchFamily="-109" charset="0"/>
                  </a:rPr>
                  <a:t> = </a:t>
                </a:r>
              </a:p>
            </p:txBody>
          </p:sp>
          <p:sp>
            <p:nvSpPr>
              <p:cNvPr id="214" name="Line 339"/>
              <p:cNvSpPr>
                <a:spLocks noChangeShapeType="1"/>
              </p:cNvSpPr>
              <p:nvPr/>
            </p:nvSpPr>
            <p:spPr bwMode="auto">
              <a:xfrm>
                <a:off x="1784" y="2500"/>
                <a:ext cx="363" cy="0"/>
              </a:xfrm>
              <a:prstGeom prst="line">
                <a:avLst/>
              </a:prstGeom>
              <a:grpFill/>
              <a:ln w="19050">
                <a:solidFill>
                  <a:srgbClr val="333300"/>
                </a:solidFill>
                <a:round/>
                <a:headEnd/>
                <a:tailEnd/>
              </a:ln>
              <a:effectLst/>
            </p:spPr>
            <p:txBody>
              <a:bodyPr>
                <a:prstTxWarp prst="textNoShape">
                  <a:avLst/>
                </a:prstTxWarp>
              </a:bodyPr>
              <a:lstStyle/>
              <a:p>
                <a:pPr algn="ctr">
                  <a:defRPr/>
                </a:pPr>
                <a:endParaRPr lang="pl-PL">
                  <a:latin typeface="Arial" pitchFamily="-109" charset="0"/>
                  <a:ea typeface="+mn-ea"/>
                  <a:cs typeface="+mn-cs"/>
                  <a:sym typeface="Didot" pitchFamily="-109" charset="0"/>
                </a:endParaRPr>
              </a:p>
            </p:txBody>
          </p:sp>
        </p:grpSp>
      </p:grpSp>
      <p:sp>
        <p:nvSpPr>
          <p:cNvPr id="14359" name="Freeform 80"/>
          <p:cNvSpPr>
            <a:spLocks/>
          </p:cNvSpPr>
          <p:nvPr/>
        </p:nvSpPr>
        <p:spPr bwMode="auto">
          <a:xfrm>
            <a:off x="1623269" y="1003436"/>
            <a:ext cx="5803180" cy="421928"/>
          </a:xfrm>
          <a:custGeom>
            <a:avLst/>
            <a:gdLst>
              <a:gd name="T0" fmla="*/ 0 w 4218"/>
              <a:gd name="T1" fmla="*/ 0 h 272"/>
              <a:gd name="T2" fmla="*/ 0 w 4218"/>
              <a:gd name="T3" fmla="*/ 2147483647 h 272"/>
              <a:gd name="T4" fmla="*/ 2147483647 w 4218"/>
              <a:gd name="T5" fmla="*/ 2147483647 h 272"/>
              <a:gd name="T6" fmla="*/ 2147483647 w 4218"/>
              <a:gd name="T7" fmla="*/ 0 h 272"/>
              <a:gd name="T8" fmla="*/ 0 60000 65536"/>
              <a:gd name="T9" fmla="*/ 0 60000 65536"/>
              <a:gd name="T10" fmla="*/ 0 60000 65536"/>
              <a:gd name="T11" fmla="*/ 0 60000 65536"/>
              <a:gd name="T12" fmla="*/ 0 w 4218"/>
              <a:gd name="T13" fmla="*/ 0 h 272"/>
              <a:gd name="T14" fmla="*/ 4218 w 4218"/>
              <a:gd name="T15" fmla="*/ 272 h 272"/>
            </a:gdLst>
            <a:ahLst/>
            <a:cxnLst>
              <a:cxn ang="T8">
                <a:pos x="T0" y="T1"/>
              </a:cxn>
              <a:cxn ang="T9">
                <a:pos x="T2" y="T3"/>
              </a:cxn>
              <a:cxn ang="T10">
                <a:pos x="T4" y="T5"/>
              </a:cxn>
              <a:cxn ang="T11">
                <a:pos x="T6" y="T7"/>
              </a:cxn>
            </a:cxnLst>
            <a:rect l="T12" t="T13" r="T14" b="T15"/>
            <a:pathLst>
              <a:path w="4218" h="272">
                <a:moveTo>
                  <a:pt x="0" y="0"/>
                </a:moveTo>
                <a:lnTo>
                  <a:pt x="0" y="272"/>
                </a:lnTo>
                <a:lnTo>
                  <a:pt x="4218" y="272"/>
                </a:lnTo>
                <a:lnTo>
                  <a:pt x="4218" y="0"/>
                </a:lnTo>
              </a:path>
            </a:pathLst>
          </a:custGeom>
          <a:gradFill flip="none" rotWithShape="1">
            <a:gsLst>
              <a:gs pos="0">
                <a:schemeClr val="bg1"/>
              </a:gs>
              <a:gs pos="100000">
                <a:schemeClr val="bg1">
                  <a:lumMod val="75000"/>
                </a:schemeClr>
              </a:gs>
            </a:gsLst>
            <a:lin ang="5400000" scaled="0"/>
            <a:tileRect/>
          </a:gradFill>
          <a:ln w="28575" cap="flat" cmpd="sng" algn="ctr">
            <a:solidFill>
              <a:srgbClr val="000000"/>
            </a:solidFill>
            <a:prstDash val="solid"/>
            <a:miter lim="800000"/>
            <a:headEnd type="none" w="med" len="med"/>
            <a:tailEnd type="none" w="med" len="med"/>
          </a:ln>
        </p:spPr>
        <p:txBody>
          <a:bodyPr vert="eaVert" wrap="none" lIns="64734" tIns="32367" rIns="64734" bIns="32367" anchor="ctr">
            <a:prstTxWarp prst="textNoShape">
              <a:avLst/>
            </a:prstTxWarp>
          </a:bodyPr>
          <a:lstStyle/>
          <a:p>
            <a:pPr algn="ctr" eaLnBrk="0" hangingPunct="0">
              <a:lnSpc>
                <a:spcPct val="80000"/>
              </a:lnSpc>
            </a:pPr>
            <a:endParaRPr lang="pl-PL" sz="700" dirty="0">
              <a:solidFill>
                <a:schemeClr val="tx2"/>
              </a:solidFill>
              <a:ea typeface="Arial" charset="0"/>
              <a:cs typeface="Arial" charset="0"/>
            </a:endParaRPr>
          </a:p>
        </p:txBody>
      </p:sp>
      <p:grpSp>
        <p:nvGrpSpPr>
          <p:cNvPr id="215" name="Group 214"/>
          <p:cNvGrpSpPr/>
          <p:nvPr/>
        </p:nvGrpSpPr>
        <p:grpSpPr>
          <a:xfrm>
            <a:off x="113292" y="6390980"/>
            <a:ext cx="2939842" cy="381543"/>
            <a:chOff x="113292" y="6390980"/>
            <a:chExt cx="2939842" cy="381543"/>
          </a:xfrm>
        </p:grpSpPr>
        <p:pic>
          <p:nvPicPr>
            <p:cNvPr id="217" name="Picture 216"/>
            <p:cNvPicPr>
              <a:picLocks noChangeAspect="1"/>
            </p:cNvPicPr>
            <p:nvPr/>
          </p:nvPicPr>
          <p:blipFill>
            <a:blip r:embed="rId3"/>
            <a:stretch>
              <a:fillRect/>
            </a:stretch>
          </p:blipFill>
          <p:spPr>
            <a:xfrm>
              <a:off x="113292" y="6448404"/>
              <a:ext cx="645220" cy="324119"/>
            </a:xfrm>
            <a:prstGeom prst="rect">
              <a:avLst/>
            </a:prstGeom>
          </p:spPr>
        </p:pic>
        <p:sp>
          <p:nvSpPr>
            <p:cNvPr id="218" name="TextBox 217"/>
            <p:cNvSpPr txBox="1"/>
            <p:nvPr/>
          </p:nvSpPr>
          <p:spPr>
            <a:xfrm>
              <a:off x="709924" y="6390980"/>
              <a:ext cx="2343210" cy="338554"/>
            </a:xfrm>
            <a:prstGeom prst="rect">
              <a:avLst/>
            </a:prstGeom>
            <a:noFill/>
          </p:spPr>
          <p:txBody>
            <a:bodyPr wrap="none" rtlCol="0">
              <a:spAutoFit/>
            </a:bodyPr>
            <a:lstStyle/>
            <a:p>
              <a:r>
                <a:rPr lang="en-US" sz="1600" noProof="1" smtClean="0">
                  <a:latin typeface="Comic Sans MS"/>
                  <a:cs typeface="Comic Sans MS"/>
                </a:rPr>
                <a:t>J. Rajski et al., ITC’09</a:t>
              </a:r>
              <a:endParaRPr lang="en-US" sz="1600" noProof="1">
                <a:latin typeface="Comic Sans MS"/>
                <a:cs typeface="Comic Sans MS"/>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43353" y="226592"/>
            <a:ext cx="7948538" cy="464094"/>
          </a:xfrm>
        </p:spPr>
        <p:txBody>
          <a:bodyPr/>
          <a:lstStyle/>
          <a:p>
            <a:r>
              <a:rPr lang="en-US" dirty="0"/>
              <a:t>Tri-modal decompressor</a:t>
            </a:r>
          </a:p>
        </p:txBody>
      </p:sp>
      <p:sp>
        <p:nvSpPr>
          <p:cNvPr id="18435" name="Line 4"/>
          <p:cNvSpPr>
            <a:spLocks noChangeShapeType="1"/>
          </p:cNvSpPr>
          <p:nvPr/>
        </p:nvSpPr>
        <p:spPr bwMode="auto">
          <a:xfrm>
            <a:off x="1505958" y="1429309"/>
            <a:ext cx="3391049" cy="0"/>
          </a:xfrm>
          <a:prstGeom prst="line">
            <a:avLst/>
          </a:prstGeom>
          <a:noFill/>
          <a:ln w="12700">
            <a:solidFill>
              <a:srgbClr val="000000"/>
            </a:solidFill>
            <a:round/>
            <a:headEnd/>
            <a:tailEnd type="stealth" w="med" len="med"/>
          </a:ln>
        </p:spPr>
        <p:txBody>
          <a:bodyPr wrap="none" lIns="64738" tIns="32369" rIns="64738" bIns="32369" anchor="ctr">
            <a:prstTxWarp prst="textNoShape">
              <a:avLst/>
            </a:prstTxWarp>
          </a:bodyPr>
          <a:lstStyle/>
          <a:p>
            <a:endParaRPr lang="en-US"/>
          </a:p>
        </p:txBody>
      </p:sp>
      <p:sp>
        <p:nvSpPr>
          <p:cNvPr id="18436" name="Freeform 5"/>
          <p:cNvSpPr>
            <a:spLocks/>
          </p:cNvSpPr>
          <p:nvPr/>
        </p:nvSpPr>
        <p:spPr bwMode="auto">
          <a:xfrm rot="10800000" flipH="1" flipV="1">
            <a:off x="2240425" y="5003416"/>
            <a:ext cx="2907730" cy="753442"/>
          </a:xfrm>
          <a:custGeom>
            <a:avLst/>
            <a:gdLst>
              <a:gd name="T0" fmla="*/ 2147483647 w 294"/>
              <a:gd name="T1" fmla="*/ 2147483647 h 1020"/>
              <a:gd name="T2" fmla="*/ 0 w 294"/>
              <a:gd name="T3" fmla="*/ 2147483647 h 1020"/>
              <a:gd name="T4" fmla="*/ 0 w 294"/>
              <a:gd name="T5" fmla="*/ 0 h 1020"/>
              <a:gd name="T6" fmla="*/ 0 60000 65536"/>
              <a:gd name="T7" fmla="*/ 0 60000 65536"/>
              <a:gd name="T8" fmla="*/ 0 60000 65536"/>
              <a:gd name="T9" fmla="*/ 0 w 294"/>
              <a:gd name="T10" fmla="*/ 0 h 1020"/>
              <a:gd name="T11" fmla="*/ 294 w 294"/>
              <a:gd name="T12" fmla="*/ 1020 h 1020"/>
            </a:gdLst>
            <a:ahLst/>
            <a:cxnLst>
              <a:cxn ang="T6">
                <a:pos x="T0" y="T1"/>
              </a:cxn>
              <a:cxn ang="T7">
                <a:pos x="T2" y="T3"/>
              </a:cxn>
              <a:cxn ang="T8">
                <a:pos x="T4" y="T5"/>
              </a:cxn>
            </a:cxnLst>
            <a:rect l="T9" t="T10" r="T11" b="T12"/>
            <a:pathLst>
              <a:path w="294" h="1020">
                <a:moveTo>
                  <a:pt x="294" y="1020"/>
                </a:moveTo>
                <a:lnTo>
                  <a:pt x="0" y="1020"/>
                </a:lnTo>
                <a:lnTo>
                  <a:pt x="0" y="0"/>
                </a:lnTo>
              </a:path>
            </a:pathLst>
          </a:custGeom>
          <a:noFill/>
          <a:ln w="12700">
            <a:solidFill>
              <a:srgbClr val="000000"/>
            </a:solidFill>
            <a:round/>
            <a:headEnd/>
            <a:tailEnd/>
          </a:ln>
        </p:spPr>
        <p:txBody>
          <a:bodyPr wrap="none" lIns="64734" tIns="32367" rIns="64734" bIns="32367" anchor="ctr">
            <a:prstTxWarp prst="textNoShape">
              <a:avLst/>
            </a:prstTxWarp>
          </a:bodyPr>
          <a:lstStyle/>
          <a:p>
            <a:pPr algn="ctr"/>
            <a:endParaRPr lang="pl-PL"/>
          </a:p>
        </p:txBody>
      </p:sp>
      <p:sp>
        <p:nvSpPr>
          <p:cNvPr id="18437" name="Freeform 6"/>
          <p:cNvSpPr>
            <a:spLocks/>
          </p:cNvSpPr>
          <p:nvPr/>
        </p:nvSpPr>
        <p:spPr bwMode="auto">
          <a:xfrm>
            <a:off x="3290779" y="4322528"/>
            <a:ext cx="2878708" cy="1920999"/>
          </a:xfrm>
          <a:custGeom>
            <a:avLst/>
            <a:gdLst>
              <a:gd name="T0" fmla="*/ 0 w 1930"/>
              <a:gd name="T1" fmla="*/ 0 h 1288"/>
              <a:gd name="T2" fmla="*/ 0 w 1930"/>
              <a:gd name="T3" fmla="*/ 2147483647 h 1288"/>
              <a:gd name="T4" fmla="*/ 2147483647 w 1930"/>
              <a:gd name="T5" fmla="*/ 2147483647 h 1288"/>
              <a:gd name="T6" fmla="*/ 2147483647 w 1930"/>
              <a:gd name="T7" fmla="*/ 2147483647 h 1288"/>
              <a:gd name="T8" fmla="*/ 0 60000 65536"/>
              <a:gd name="T9" fmla="*/ 0 60000 65536"/>
              <a:gd name="T10" fmla="*/ 0 60000 65536"/>
              <a:gd name="T11" fmla="*/ 0 60000 65536"/>
              <a:gd name="T12" fmla="*/ 0 w 1930"/>
              <a:gd name="T13" fmla="*/ 0 h 1288"/>
              <a:gd name="T14" fmla="*/ 1930 w 1930"/>
              <a:gd name="T15" fmla="*/ 1288 h 1288"/>
            </a:gdLst>
            <a:ahLst/>
            <a:cxnLst>
              <a:cxn ang="T8">
                <a:pos x="T0" y="T1"/>
              </a:cxn>
              <a:cxn ang="T9">
                <a:pos x="T2" y="T3"/>
              </a:cxn>
              <a:cxn ang="T10">
                <a:pos x="T4" y="T5"/>
              </a:cxn>
              <a:cxn ang="T11">
                <a:pos x="T6" y="T7"/>
              </a:cxn>
            </a:cxnLst>
            <a:rect l="T12" t="T13" r="T14" b="T15"/>
            <a:pathLst>
              <a:path w="1930" h="1288">
                <a:moveTo>
                  <a:pt x="0" y="0"/>
                </a:moveTo>
                <a:lnTo>
                  <a:pt x="0" y="1288"/>
                </a:lnTo>
                <a:lnTo>
                  <a:pt x="1930" y="1288"/>
                </a:lnTo>
                <a:lnTo>
                  <a:pt x="1929" y="1056"/>
                </a:lnTo>
              </a:path>
            </a:pathLst>
          </a:custGeom>
          <a:noFill/>
          <a:ln w="12700">
            <a:solidFill>
              <a:srgbClr val="000000"/>
            </a:solidFill>
            <a:round/>
            <a:headEnd type="oval" w="sm" len="sm"/>
            <a:tailEnd/>
          </a:ln>
        </p:spPr>
        <p:txBody>
          <a:bodyPr wrap="none" lIns="64734" tIns="32367" rIns="64734" bIns="32367" anchor="ctr">
            <a:prstTxWarp prst="textNoShape">
              <a:avLst/>
            </a:prstTxWarp>
          </a:bodyPr>
          <a:lstStyle/>
          <a:p>
            <a:pPr algn="ctr"/>
            <a:endParaRPr lang="pl-PL"/>
          </a:p>
        </p:txBody>
      </p:sp>
      <p:sp>
        <p:nvSpPr>
          <p:cNvPr id="18438" name="Freeform 7"/>
          <p:cNvSpPr>
            <a:spLocks/>
          </p:cNvSpPr>
          <p:nvPr/>
        </p:nvSpPr>
        <p:spPr bwMode="auto">
          <a:xfrm>
            <a:off x="3370030" y="4158444"/>
            <a:ext cx="2700115" cy="2015877"/>
          </a:xfrm>
          <a:custGeom>
            <a:avLst/>
            <a:gdLst>
              <a:gd name="T0" fmla="*/ 0 w 1810"/>
              <a:gd name="T1" fmla="*/ 0 h 1351"/>
              <a:gd name="T2" fmla="*/ 0 w 1810"/>
              <a:gd name="T3" fmla="*/ 2147483647 h 1351"/>
              <a:gd name="T4" fmla="*/ 2147483647 w 1810"/>
              <a:gd name="T5" fmla="*/ 2147483647 h 1351"/>
              <a:gd name="T6" fmla="*/ 2147483647 w 1810"/>
              <a:gd name="T7" fmla="*/ 2147483647 h 1351"/>
              <a:gd name="T8" fmla="*/ 0 60000 65536"/>
              <a:gd name="T9" fmla="*/ 0 60000 65536"/>
              <a:gd name="T10" fmla="*/ 0 60000 65536"/>
              <a:gd name="T11" fmla="*/ 0 60000 65536"/>
              <a:gd name="T12" fmla="*/ 0 w 1810"/>
              <a:gd name="T13" fmla="*/ 0 h 1351"/>
              <a:gd name="T14" fmla="*/ 1810 w 1810"/>
              <a:gd name="T15" fmla="*/ 1351 h 1351"/>
            </a:gdLst>
            <a:ahLst/>
            <a:cxnLst>
              <a:cxn ang="T8">
                <a:pos x="T0" y="T1"/>
              </a:cxn>
              <a:cxn ang="T9">
                <a:pos x="T2" y="T3"/>
              </a:cxn>
              <a:cxn ang="T10">
                <a:pos x="T4" y="T5"/>
              </a:cxn>
              <a:cxn ang="T11">
                <a:pos x="T6" y="T7"/>
              </a:cxn>
            </a:cxnLst>
            <a:rect l="T12" t="T13" r="T14" b="T15"/>
            <a:pathLst>
              <a:path w="1810" h="1351">
                <a:moveTo>
                  <a:pt x="0" y="0"/>
                </a:moveTo>
                <a:lnTo>
                  <a:pt x="0" y="1351"/>
                </a:lnTo>
                <a:lnTo>
                  <a:pt x="1810" y="1351"/>
                </a:lnTo>
                <a:lnTo>
                  <a:pt x="1810" y="1168"/>
                </a:lnTo>
              </a:path>
            </a:pathLst>
          </a:custGeom>
          <a:noFill/>
          <a:ln w="12700">
            <a:solidFill>
              <a:srgbClr val="000000"/>
            </a:solidFill>
            <a:round/>
            <a:headEnd type="oval" w="sm" len="sm"/>
            <a:tailEnd/>
          </a:ln>
        </p:spPr>
        <p:txBody>
          <a:bodyPr wrap="none" lIns="64734" tIns="32367" rIns="64734" bIns="32367" anchor="ctr">
            <a:prstTxWarp prst="textNoShape">
              <a:avLst/>
            </a:prstTxWarp>
          </a:bodyPr>
          <a:lstStyle/>
          <a:p>
            <a:pPr algn="ctr"/>
            <a:endParaRPr lang="pl-PL"/>
          </a:p>
        </p:txBody>
      </p:sp>
      <p:sp>
        <p:nvSpPr>
          <p:cNvPr id="18439" name="Freeform 8"/>
          <p:cNvSpPr>
            <a:spLocks/>
          </p:cNvSpPr>
          <p:nvPr/>
        </p:nvSpPr>
        <p:spPr bwMode="auto">
          <a:xfrm>
            <a:off x="3828794" y="3179527"/>
            <a:ext cx="1412006" cy="2861965"/>
          </a:xfrm>
          <a:custGeom>
            <a:avLst/>
            <a:gdLst>
              <a:gd name="T0" fmla="*/ 0 w 948"/>
              <a:gd name="T1" fmla="*/ 0 h 1918"/>
              <a:gd name="T2" fmla="*/ 0 w 948"/>
              <a:gd name="T3" fmla="*/ 2147483647 h 1918"/>
              <a:gd name="T4" fmla="*/ 2147483647 w 948"/>
              <a:gd name="T5" fmla="*/ 2147483647 h 1918"/>
              <a:gd name="T6" fmla="*/ 2147483647 w 948"/>
              <a:gd name="T7" fmla="*/ 2147483647 h 1918"/>
              <a:gd name="T8" fmla="*/ 0 60000 65536"/>
              <a:gd name="T9" fmla="*/ 0 60000 65536"/>
              <a:gd name="T10" fmla="*/ 0 60000 65536"/>
              <a:gd name="T11" fmla="*/ 0 60000 65536"/>
              <a:gd name="T12" fmla="*/ 0 w 948"/>
              <a:gd name="T13" fmla="*/ 0 h 1918"/>
              <a:gd name="T14" fmla="*/ 948 w 948"/>
              <a:gd name="T15" fmla="*/ 1918 h 1918"/>
            </a:gdLst>
            <a:ahLst/>
            <a:cxnLst>
              <a:cxn ang="T8">
                <a:pos x="T0" y="T1"/>
              </a:cxn>
              <a:cxn ang="T9">
                <a:pos x="T2" y="T3"/>
              </a:cxn>
              <a:cxn ang="T10">
                <a:pos x="T4" y="T5"/>
              </a:cxn>
              <a:cxn ang="T11">
                <a:pos x="T6" y="T7"/>
              </a:cxn>
            </a:cxnLst>
            <a:rect l="T12" t="T13" r="T14" b="T15"/>
            <a:pathLst>
              <a:path w="948" h="1918">
                <a:moveTo>
                  <a:pt x="0" y="0"/>
                </a:moveTo>
                <a:lnTo>
                  <a:pt x="0" y="1918"/>
                </a:lnTo>
                <a:lnTo>
                  <a:pt x="948" y="1918"/>
                </a:lnTo>
                <a:lnTo>
                  <a:pt x="945" y="1821"/>
                </a:lnTo>
              </a:path>
            </a:pathLst>
          </a:custGeom>
          <a:noFill/>
          <a:ln w="12700">
            <a:solidFill>
              <a:srgbClr val="000000"/>
            </a:solidFill>
            <a:round/>
            <a:headEnd type="oval" w="sm" len="sm"/>
            <a:tailEnd/>
          </a:ln>
        </p:spPr>
        <p:txBody>
          <a:bodyPr wrap="none" lIns="64734" tIns="32367" rIns="64734" bIns="32367" anchor="ctr">
            <a:prstTxWarp prst="textNoShape">
              <a:avLst/>
            </a:prstTxWarp>
          </a:bodyPr>
          <a:lstStyle/>
          <a:p>
            <a:pPr algn="ctr"/>
            <a:endParaRPr lang="pl-PL"/>
          </a:p>
        </p:txBody>
      </p:sp>
      <p:grpSp>
        <p:nvGrpSpPr>
          <p:cNvPr id="2" name="Group 9"/>
          <p:cNvGrpSpPr>
            <a:grpSpLocks/>
          </p:cNvGrpSpPr>
          <p:nvPr/>
        </p:nvGrpSpPr>
        <p:grpSpPr bwMode="auto">
          <a:xfrm>
            <a:off x="5255311" y="5344977"/>
            <a:ext cx="911944" cy="264542"/>
            <a:chOff x="2662" y="1202"/>
            <a:chExt cx="611" cy="178"/>
          </a:xfrm>
        </p:grpSpPr>
        <p:sp>
          <p:nvSpPr>
            <p:cNvPr id="18531" name="Line 10"/>
            <p:cNvSpPr>
              <a:spLocks noChangeShapeType="1"/>
            </p:cNvSpPr>
            <p:nvPr/>
          </p:nvSpPr>
          <p:spPr bwMode="auto">
            <a:xfrm rot="5400000">
              <a:off x="2573"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2" name="Line 11"/>
            <p:cNvSpPr>
              <a:spLocks noChangeShapeType="1"/>
            </p:cNvSpPr>
            <p:nvPr/>
          </p:nvSpPr>
          <p:spPr bwMode="auto">
            <a:xfrm rot="5400000">
              <a:off x="3184"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3" name="Line 12"/>
            <p:cNvSpPr>
              <a:spLocks noChangeShapeType="1"/>
            </p:cNvSpPr>
            <p:nvPr/>
          </p:nvSpPr>
          <p:spPr bwMode="auto">
            <a:xfrm rot="5400000">
              <a:off x="3009"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4" name="Line 13"/>
            <p:cNvSpPr>
              <a:spLocks noChangeShapeType="1"/>
            </p:cNvSpPr>
            <p:nvPr/>
          </p:nvSpPr>
          <p:spPr bwMode="auto">
            <a:xfrm rot="5400000">
              <a:off x="2834"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5" name="Line 14"/>
            <p:cNvSpPr>
              <a:spLocks noChangeShapeType="1"/>
            </p:cNvSpPr>
            <p:nvPr/>
          </p:nvSpPr>
          <p:spPr bwMode="auto">
            <a:xfrm rot="5400000">
              <a:off x="3096"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6" name="Line 15"/>
            <p:cNvSpPr>
              <a:spLocks noChangeShapeType="1"/>
            </p:cNvSpPr>
            <p:nvPr/>
          </p:nvSpPr>
          <p:spPr bwMode="auto">
            <a:xfrm rot="5400000">
              <a:off x="2922"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7" name="Line 16"/>
            <p:cNvSpPr>
              <a:spLocks noChangeShapeType="1"/>
            </p:cNvSpPr>
            <p:nvPr/>
          </p:nvSpPr>
          <p:spPr bwMode="auto">
            <a:xfrm rot="5400000">
              <a:off x="2747"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8" name="Line 17"/>
            <p:cNvSpPr>
              <a:spLocks noChangeShapeType="1"/>
            </p:cNvSpPr>
            <p:nvPr/>
          </p:nvSpPr>
          <p:spPr bwMode="auto">
            <a:xfrm rot="5400000">
              <a:off x="2660"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grpSp>
      <p:sp>
        <p:nvSpPr>
          <p:cNvPr id="18441" name="Line 18"/>
          <p:cNvSpPr>
            <a:spLocks noChangeShapeType="1"/>
          </p:cNvSpPr>
          <p:nvPr/>
        </p:nvSpPr>
        <p:spPr bwMode="auto">
          <a:xfrm rot="5400000" flipH="1">
            <a:off x="4686601" y="4318621"/>
            <a:ext cx="2046014" cy="0"/>
          </a:xfrm>
          <a:prstGeom prst="line">
            <a:avLst/>
          </a:prstGeom>
          <a:noFill/>
          <a:ln w="12700">
            <a:solidFill>
              <a:srgbClr val="0000FF"/>
            </a:solidFill>
            <a:round/>
            <a:headEnd/>
            <a:tailEnd/>
          </a:ln>
        </p:spPr>
        <p:txBody>
          <a:bodyPr wrap="none" lIns="64738" tIns="32369" rIns="64738" bIns="32369" anchor="ctr">
            <a:prstTxWarp prst="textNoShape">
              <a:avLst/>
            </a:prstTxWarp>
          </a:bodyPr>
          <a:lstStyle/>
          <a:p>
            <a:endParaRPr lang="en-US"/>
          </a:p>
        </p:txBody>
      </p:sp>
      <p:sp>
        <p:nvSpPr>
          <p:cNvPr id="18442" name="Line 19"/>
          <p:cNvSpPr>
            <a:spLocks noChangeShapeType="1"/>
          </p:cNvSpPr>
          <p:nvPr/>
        </p:nvSpPr>
        <p:spPr bwMode="auto">
          <a:xfrm rot="5400000" flipH="1">
            <a:off x="4133519" y="4089239"/>
            <a:ext cx="2504777" cy="0"/>
          </a:xfrm>
          <a:prstGeom prst="line">
            <a:avLst/>
          </a:prstGeom>
          <a:noFill/>
          <a:ln w="12700">
            <a:solidFill>
              <a:srgbClr val="0000FF"/>
            </a:solidFill>
            <a:round/>
            <a:headEnd/>
            <a:tailEnd/>
          </a:ln>
        </p:spPr>
        <p:txBody>
          <a:bodyPr wrap="none" lIns="64738" tIns="32369" rIns="64738" bIns="32369" anchor="ctr">
            <a:prstTxWarp prst="textNoShape">
              <a:avLst/>
            </a:prstTxWarp>
          </a:bodyPr>
          <a:lstStyle/>
          <a:p>
            <a:endParaRPr lang="en-US"/>
          </a:p>
        </p:txBody>
      </p:sp>
      <p:sp>
        <p:nvSpPr>
          <p:cNvPr id="18443" name="Line 20"/>
          <p:cNvSpPr>
            <a:spLocks noChangeShapeType="1"/>
          </p:cNvSpPr>
          <p:nvPr/>
        </p:nvSpPr>
        <p:spPr bwMode="auto">
          <a:xfrm rot="5400000" flipH="1">
            <a:off x="3647967" y="3851486"/>
            <a:ext cx="2844105" cy="0"/>
          </a:xfrm>
          <a:prstGeom prst="line">
            <a:avLst/>
          </a:prstGeom>
          <a:noFill/>
          <a:ln w="12700">
            <a:solidFill>
              <a:srgbClr val="0000FF"/>
            </a:solidFill>
            <a:round/>
            <a:headEnd/>
            <a:tailEnd/>
          </a:ln>
        </p:spPr>
        <p:txBody>
          <a:bodyPr wrap="none" lIns="64738" tIns="32369" rIns="64738" bIns="32369" anchor="ctr">
            <a:prstTxWarp prst="textNoShape">
              <a:avLst/>
            </a:prstTxWarp>
          </a:bodyPr>
          <a:lstStyle/>
          <a:p>
            <a:endParaRPr lang="en-US"/>
          </a:p>
        </p:txBody>
      </p:sp>
      <p:sp>
        <p:nvSpPr>
          <p:cNvPr id="18444" name="Line 21"/>
          <p:cNvSpPr>
            <a:spLocks noChangeShapeType="1"/>
          </p:cNvSpPr>
          <p:nvPr/>
        </p:nvSpPr>
        <p:spPr bwMode="auto">
          <a:xfrm rot="5400000" flipH="1">
            <a:off x="6076842" y="5022391"/>
            <a:ext cx="406301" cy="0"/>
          </a:xfrm>
          <a:prstGeom prst="line">
            <a:avLst/>
          </a:prstGeom>
          <a:noFill/>
          <a:ln w="12700">
            <a:solidFill>
              <a:srgbClr val="0000FF"/>
            </a:solidFill>
            <a:round/>
            <a:headEnd/>
            <a:tailEnd/>
          </a:ln>
        </p:spPr>
        <p:txBody>
          <a:bodyPr wrap="none" lIns="64738" tIns="32369" rIns="64738" bIns="32369" anchor="ctr">
            <a:prstTxWarp prst="textNoShape">
              <a:avLst/>
            </a:prstTxWarp>
          </a:bodyPr>
          <a:lstStyle/>
          <a:p>
            <a:endParaRPr lang="en-US"/>
          </a:p>
        </p:txBody>
      </p:sp>
      <p:sp>
        <p:nvSpPr>
          <p:cNvPr id="18445" name="Freeform 22"/>
          <p:cNvSpPr>
            <a:spLocks/>
          </p:cNvSpPr>
          <p:nvPr/>
        </p:nvSpPr>
        <p:spPr bwMode="auto">
          <a:xfrm flipH="1">
            <a:off x="6112561" y="1888071"/>
            <a:ext cx="139526" cy="278494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a:tailEnd/>
          </a:ln>
        </p:spPr>
        <p:txBody>
          <a:bodyPr wrap="none" lIns="64734" tIns="32367" rIns="64734" bIns="32367" anchor="ctr">
            <a:prstTxWarp prst="textNoShape">
              <a:avLst/>
            </a:prstTxWarp>
          </a:bodyPr>
          <a:lstStyle/>
          <a:p>
            <a:pPr algn="ctr"/>
            <a:endParaRPr lang="pl-PL"/>
          </a:p>
        </p:txBody>
      </p:sp>
      <p:sp>
        <p:nvSpPr>
          <p:cNvPr id="18446" name="Line 23"/>
          <p:cNvSpPr>
            <a:spLocks noChangeShapeType="1"/>
          </p:cNvSpPr>
          <p:nvPr/>
        </p:nvSpPr>
        <p:spPr bwMode="auto">
          <a:xfrm>
            <a:off x="4345599" y="4940908"/>
            <a:ext cx="1904256"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18447" name="Freeform 24"/>
          <p:cNvSpPr>
            <a:spLocks/>
          </p:cNvSpPr>
          <p:nvPr/>
        </p:nvSpPr>
        <p:spPr bwMode="auto">
          <a:xfrm flipH="1">
            <a:off x="5543293" y="1822215"/>
            <a:ext cx="146223" cy="1285875"/>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a:tailEnd/>
          </a:ln>
        </p:spPr>
        <p:txBody>
          <a:bodyPr wrap="none" lIns="64734" tIns="32367" rIns="64734" bIns="32367" anchor="ctr">
            <a:prstTxWarp prst="textNoShape">
              <a:avLst/>
            </a:prstTxWarp>
          </a:bodyPr>
          <a:lstStyle/>
          <a:p>
            <a:pPr algn="ctr"/>
            <a:endParaRPr lang="pl-PL"/>
          </a:p>
        </p:txBody>
      </p:sp>
      <p:sp>
        <p:nvSpPr>
          <p:cNvPr id="18448" name="Freeform 25"/>
          <p:cNvSpPr>
            <a:spLocks/>
          </p:cNvSpPr>
          <p:nvPr/>
        </p:nvSpPr>
        <p:spPr bwMode="auto">
          <a:xfrm flipH="1">
            <a:off x="5224057" y="1803239"/>
            <a:ext cx="146223" cy="880691"/>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a:tailEnd/>
          </a:ln>
        </p:spPr>
        <p:txBody>
          <a:bodyPr wrap="none" lIns="64734" tIns="32367" rIns="64734" bIns="32367" anchor="ctr">
            <a:prstTxWarp prst="textNoShape">
              <a:avLst/>
            </a:prstTxWarp>
          </a:bodyPr>
          <a:lstStyle/>
          <a:p>
            <a:pPr algn="ctr"/>
            <a:endParaRPr lang="pl-PL"/>
          </a:p>
        </p:txBody>
      </p:sp>
      <p:grpSp>
        <p:nvGrpSpPr>
          <p:cNvPr id="3" name="Group 26"/>
          <p:cNvGrpSpPr>
            <a:grpSpLocks/>
          </p:cNvGrpSpPr>
          <p:nvPr/>
        </p:nvGrpSpPr>
        <p:grpSpPr bwMode="auto">
          <a:xfrm>
            <a:off x="5097925" y="1583346"/>
            <a:ext cx="911945" cy="266774"/>
            <a:chOff x="2662" y="1202"/>
            <a:chExt cx="611" cy="178"/>
          </a:xfrm>
        </p:grpSpPr>
        <p:sp>
          <p:nvSpPr>
            <p:cNvPr id="18523" name="Line 27"/>
            <p:cNvSpPr>
              <a:spLocks noChangeShapeType="1"/>
            </p:cNvSpPr>
            <p:nvPr/>
          </p:nvSpPr>
          <p:spPr bwMode="auto">
            <a:xfrm rot="5400000">
              <a:off x="2573"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24" name="Line 28"/>
            <p:cNvSpPr>
              <a:spLocks noChangeShapeType="1"/>
            </p:cNvSpPr>
            <p:nvPr/>
          </p:nvSpPr>
          <p:spPr bwMode="auto">
            <a:xfrm rot="5400000">
              <a:off x="3184"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25" name="Line 29"/>
            <p:cNvSpPr>
              <a:spLocks noChangeShapeType="1"/>
            </p:cNvSpPr>
            <p:nvPr/>
          </p:nvSpPr>
          <p:spPr bwMode="auto">
            <a:xfrm rot="5400000">
              <a:off x="3009"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26" name="Line 30"/>
            <p:cNvSpPr>
              <a:spLocks noChangeShapeType="1"/>
            </p:cNvSpPr>
            <p:nvPr/>
          </p:nvSpPr>
          <p:spPr bwMode="auto">
            <a:xfrm rot="5400000">
              <a:off x="2834"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27" name="Line 31"/>
            <p:cNvSpPr>
              <a:spLocks noChangeShapeType="1"/>
            </p:cNvSpPr>
            <p:nvPr/>
          </p:nvSpPr>
          <p:spPr bwMode="auto">
            <a:xfrm rot="5400000">
              <a:off x="3096"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28" name="Line 32"/>
            <p:cNvSpPr>
              <a:spLocks noChangeShapeType="1"/>
            </p:cNvSpPr>
            <p:nvPr/>
          </p:nvSpPr>
          <p:spPr bwMode="auto">
            <a:xfrm rot="5400000">
              <a:off x="2922"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29" name="Line 33"/>
            <p:cNvSpPr>
              <a:spLocks noChangeShapeType="1"/>
            </p:cNvSpPr>
            <p:nvPr/>
          </p:nvSpPr>
          <p:spPr bwMode="auto">
            <a:xfrm rot="5400000">
              <a:off x="2747"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sp>
          <p:nvSpPr>
            <p:cNvPr id="18530" name="Line 34"/>
            <p:cNvSpPr>
              <a:spLocks noChangeShapeType="1"/>
            </p:cNvSpPr>
            <p:nvPr/>
          </p:nvSpPr>
          <p:spPr bwMode="auto">
            <a:xfrm rot="5400000">
              <a:off x="2660" y="1291"/>
              <a:ext cx="178" cy="0"/>
            </a:xfrm>
            <a:prstGeom prst="line">
              <a:avLst/>
            </a:prstGeom>
            <a:noFill/>
            <a:ln w="12700">
              <a:solidFill>
                <a:schemeClr val="tx2"/>
              </a:solidFill>
              <a:round/>
              <a:headEnd/>
              <a:tailEnd/>
            </a:ln>
          </p:spPr>
          <p:txBody>
            <a:bodyPr wrap="none" anchor="ctr">
              <a:prstTxWarp prst="textNoShape">
                <a:avLst/>
              </a:prstTxWarp>
            </a:bodyPr>
            <a:lstStyle/>
            <a:p>
              <a:endParaRPr lang="en-US"/>
            </a:p>
          </p:txBody>
        </p:sp>
      </p:grpSp>
      <p:sp>
        <p:nvSpPr>
          <p:cNvPr id="18450" name="Freeform 35"/>
          <p:cNvSpPr>
            <a:spLocks/>
          </p:cNvSpPr>
          <p:nvPr/>
        </p:nvSpPr>
        <p:spPr bwMode="auto">
          <a:xfrm flipH="1">
            <a:off x="4917099" y="1970671"/>
            <a:ext cx="198686" cy="27458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a:tailEnd/>
          </a:ln>
        </p:spPr>
        <p:txBody>
          <a:bodyPr wrap="none" lIns="64734" tIns="32367" rIns="64734" bIns="32367" anchor="ctr">
            <a:prstTxWarp prst="textNoShape">
              <a:avLst/>
            </a:prstTxWarp>
          </a:bodyPr>
          <a:lstStyle/>
          <a:p>
            <a:pPr algn="ctr"/>
            <a:endParaRPr lang="pl-PL"/>
          </a:p>
        </p:txBody>
      </p:sp>
      <p:grpSp>
        <p:nvGrpSpPr>
          <p:cNvPr id="4" name="Group 36"/>
          <p:cNvGrpSpPr>
            <a:grpSpLocks/>
          </p:cNvGrpSpPr>
          <p:nvPr/>
        </p:nvGrpSpPr>
        <p:grpSpPr bwMode="auto">
          <a:xfrm>
            <a:off x="3179159" y="3179527"/>
            <a:ext cx="1113979" cy="1143000"/>
            <a:chOff x="1833" y="1252"/>
            <a:chExt cx="341" cy="765"/>
          </a:xfrm>
        </p:grpSpPr>
        <p:sp>
          <p:nvSpPr>
            <p:cNvPr id="18515" name="Line 37"/>
            <p:cNvSpPr>
              <a:spLocks noChangeShapeType="1"/>
            </p:cNvSpPr>
            <p:nvPr/>
          </p:nvSpPr>
          <p:spPr bwMode="auto">
            <a:xfrm rot="-5400000">
              <a:off x="2001" y="1849"/>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16" name="Line 38"/>
            <p:cNvSpPr>
              <a:spLocks noChangeShapeType="1"/>
            </p:cNvSpPr>
            <p:nvPr/>
          </p:nvSpPr>
          <p:spPr bwMode="auto">
            <a:xfrm rot="-5400000">
              <a:off x="2001" y="17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17" name="Line 39"/>
            <p:cNvSpPr>
              <a:spLocks noChangeShapeType="1"/>
            </p:cNvSpPr>
            <p:nvPr/>
          </p:nvSpPr>
          <p:spPr bwMode="auto">
            <a:xfrm rot="-5400000">
              <a:off x="2001" y="163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18" name="Line 40"/>
            <p:cNvSpPr>
              <a:spLocks noChangeShapeType="1"/>
            </p:cNvSpPr>
            <p:nvPr/>
          </p:nvSpPr>
          <p:spPr bwMode="auto">
            <a:xfrm rot="-5400000">
              <a:off x="2002" y="1412"/>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19" name="Line 41"/>
            <p:cNvSpPr>
              <a:spLocks noChangeShapeType="1"/>
            </p:cNvSpPr>
            <p:nvPr/>
          </p:nvSpPr>
          <p:spPr bwMode="auto">
            <a:xfrm rot="-5400000">
              <a:off x="2002" y="1193"/>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20" name="Line 42"/>
            <p:cNvSpPr>
              <a:spLocks noChangeShapeType="1"/>
            </p:cNvSpPr>
            <p:nvPr/>
          </p:nvSpPr>
          <p:spPr bwMode="auto">
            <a:xfrm rot="-5400000">
              <a:off x="2002" y="1302"/>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21" name="Line 43"/>
            <p:cNvSpPr>
              <a:spLocks noChangeShapeType="1"/>
            </p:cNvSpPr>
            <p:nvPr/>
          </p:nvSpPr>
          <p:spPr bwMode="auto">
            <a:xfrm rot="-5400000">
              <a:off x="2002" y="1084"/>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522" name="Line 44"/>
            <p:cNvSpPr>
              <a:spLocks noChangeShapeType="1"/>
            </p:cNvSpPr>
            <p:nvPr/>
          </p:nvSpPr>
          <p:spPr bwMode="auto">
            <a:xfrm rot="-5400000">
              <a:off x="2004" y="1519"/>
              <a:ext cx="0" cy="34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18453" name="Text Box 46"/>
          <p:cNvSpPr txBox="1">
            <a:spLocks noChangeArrowheads="1"/>
          </p:cNvSpPr>
          <p:nvPr/>
        </p:nvSpPr>
        <p:spPr bwMode="auto">
          <a:xfrm>
            <a:off x="4715436" y="5510176"/>
            <a:ext cx="373187" cy="219254"/>
          </a:xfrm>
          <a:prstGeom prst="rect">
            <a:avLst/>
          </a:prstGeom>
          <a:noFill/>
          <a:ln w="12700">
            <a:noFill/>
            <a:miter lim="800000"/>
            <a:headEnd/>
            <a:tailEnd/>
          </a:ln>
        </p:spPr>
        <p:txBody>
          <a:bodyPr wrap="none" lIns="64734" tIns="32367" rIns="64734" bIns="32367">
            <a:prstTxWarp prst="textNoShape">
              <a:avLst/>
            </a:prstTxWarp>
            <a:spAutoFit/>
          </a:bodyPr>
          <a:lstStyle/>
          <a:p>
            <a:pPr algn="ctr" eaLnBrk="0" hangingPunct="0"/>
            <a:r>
              <a:rPr lang="en-GB" sz="1000" dirty="0">
                <a:solidFill>
                  <a:srgbClr val="000000"/>
                </a:solidFill>
                <a:ea typeface="Arial" charset="0"/>
                <a:cs typeface="Arial" charset="0"/>
              </a:rPr>
              <a:t>load</a:t>
            </a:r>
            <a:endParaRPr sz="1000" noProof="1">
              <a:solidFill>
                <a:srgbClr val="000000"/>
              </a:solidFill>
              <a:ea typeface="Arial" charset="0"/>
              <a:cs typeface="Arial" charset="0"/>
            </a:endParaRPr>
          </a:p>
        </p:txBody>
      </p:sp>
      <p:sp>
        <p:nvSpPr>
          <p:cNvPr id="18454" name="Line 47"/>
          <p:cNvSpPr>
            <a:spLocks noChangeShapeType="1"/>
          </p:cNvSpPr>
          <p:nvPr/>
        </p:nvSpPr>
        <p:spPr bwMode="auto">
          <a:xfrm rot="16200000" flipH="1">
            <a:off x="1509865" y="4280670"/>
            <a:ext cx="1358428" cy="0"/>
          </a:xfrm>
          <a:prstGeom prst="line">
            <a:avLst/>
          </a:prstGeom>
          <a:noFill/>
          <a:ln w="12700">
            <a:solidFill>
              <a:srgbClr val="000000"/>
            </a:solidFill>
            <a:round/>
            <a:headEnd type="none" w="sm" len="sm"/>
            <a:tailEnd/>
          </a:ln>
        </p:spPr>
        <p:txBody>
          <a:bodyPr wrap="none" lIns="64738" tIns="32369" rIns="64738" bIns="32369" anchor="ctr">
            <a:prstTxWarp prst="textNoShape">
              <a:avLst/>
            </a:prstTxWarp>
          </a:bodyPr>
          <a:lstStyle/>
          <a:p>
            <a:endParaRPr lang="en-US"/>
          </a:p>
        </p:txBody>
      </p:sp>
      <p:sp>
        <p:nvSpPr>
          <p:cNvPr id="18455" name="Line 48"/>
          <p:cNvSpPr>
            <a:spLocks noChangeShapeType="1"/>
          </p:cNvSpPr>
          <p:nvPr/>
        </p:nvSpPr>
        <p:spPr bwMode="auto">
          <a:xfrm rot="16200000" flipH="1">
            <a:off x="1331272" y="4321969"/>
            <a:ext cx="1441028" cy="0"/>
          </a:xfrm>
          <a:prstGeom prst="line">
            <a:avLst/>
          </a:prstGeom>
          <a:noFill/>
          <a:ln w="12700">
            <a:solidFill>
              <a:srgbClr val="000000"/>
            </a:solidFill>
            <a:round/>
            <a:headEnd type="none" w="sm" len="sm"/>
            <a:tailEnd/>
          </a:ln>
        </p:spPr>
        <p:txBody>
          <a:bodyPr wrap="none" lIns="64738" tIns="32369" rIns="64738" bIns="32369" anchor="ctr">
            <a:prstTxWarp prst="textNoShape">
              <a:avLst/>
            </a:prstTxWarp>
          </a:bodyPr>
          <a:lstStyle/>
          <a:p>
            <a:endParaRPr lang="en-US"/>
          </a:p>
        </p:txBody>
      </p:sp>
      <p:sp>
        <p:nvSpPr>
          <p:cNvPr id="18456" name="Line 49"/>
          <p:cNvSpPr>
            <a:spLocks noChangeShapeType="1"/>
          </p:cNvSpPr>
          <p:nvPr/>
        </p:nvSpPr>
        <p:spPr bwMode="auto">
          <a:xfrm rot="16200000" flipH="1">
            <a:off x="1983138" y="4507260"/>
            <a:ext cx="961058" cy="0"/>
          </a:xfrm>
          <a:prstGeom prst="line">
            <a:avLst/>
          </a:prstGeom>
          <a:noFill/>
          <a:ln w="12700">
            <a:solidFill>
              <a:srgbClr val="000000"/>
            </a:solidFill>
            <a:round/>
            <a:headEnd type="none" w="sm" len="sm"/>
            <a:tailEnd/>
          </a:ln>
        </p:spPr>
        <p:txBody>
          <a:bodyPr wrap="none" lIns="64738" tIns="32369" rIns="64738" bIns="32369" anchor="ctr">
            <a:prstTxWarp prst="textNoShape">
              <a:avLst/>
            </a:prstTxWarp>
          </a:bodyPr>
          <a:lstStyle/>
          <a:p>
            <a:endParaRPr lang="en-US"/>
          </a:p>
        </p:txBody>
      </p:sp>
      <p:sp>
        <p:nvSpPr>
          <p:cNvPr id="18457" name="Line 50"/>
          <p:cNvSpPr>
            <a:spLocks noChangeShapeType="1"/>
          </p:cNvSpPr>
          <p:nvPr/>
        </p:nvSpPr>
        <p:spPr bwMode="auto">
          <a:xfrm rot="16200000" flipH="1">
            <a:off x="1826869" y="4524004"/>
            <a:ext cx="996776" cy="0"/>
          </a:xfrm>
          <a:prstGeom prst="line">
            <a:avLst/>
          </a:prstGeom>
          <a:noFill/>
          <a:ln w="12700">
            <a:solidFill>
              <a:srgbClr val="000000"/>
            </a:solidFill>
            <a:round/>
            <a:headEnd type="none" w="sm" len="sm"/>
            <a:tailEnd/>
          </a:ln>
        </p:spPr>
        <p:txBody>
          <a:bodyPr wrap="none" lIns="64738" tIns="32369" rIns="64738" bIns="32369" anchor="ctr">
            <a:prstTxWarp prst="textNoShape">
              <a:avLst/>
            </a:prstTxWarp>
          </a:bodyPr>
          <a:lstStyle/>
          <a:p>
            <a:endParaRPr lang="en-US"/>
          </a:p>
        </p:txBody>
      </p:sp>
      <p:sp>
        <p:nvSpPr>
          <p:cNvPr id="18458" name="AutoShape 51"/>
          <p:cNvSpPr>
            <a:spLocks noChangeArrowheads="1"/>
          </p:cNvSpPr>
          <p:nvPr/>
        </p:nvSpPr>
        <p:spPr bwMode="auto">
          <a:xfrm>
            <a:off x="1904446" y="4921932"/>
            <a:ext cx="685354" cy="191988"/>
          </a:xfrm>
          <a:prstGeom prst="roundRect">
            <a:avLst>
              <a:gd name="adj" fmla="val 50000"/>
            </a:avLst>
          </a:prstGeom>
          <a:solidFill>
            <a:srgbClr val="FFFFFF"/>
          </a:solidFill>
          <a:ln w="22225" cap="flat" cmpd="sng" algn="ctr">
            <a:solidFill>
              <a:srgbClr val="000000"/>
            </a:solidFill>
            <a:prstDash val="solid"/>
            <a:round/>
            <a:headEnd type="none" w="med" len="med"/>
            <a:tailEnd type="none" w="med" len="med"/>
          </a:ln>
        </p:spPr>
        <p:txBody>
          <a:bodyPr wrap="none" lIns="64734" tIns="32367" rIns="64734" bIns="32367" anchor="ctr">
            <a:prstTxWarp prst="textNoShape">
              <a:avLst/>
            </a:prstTxWarp>
          </a:bodyPr>
          <a:lstStyle/>
          <a:p>
            <a:pPr algn="ctr"/>
            <a:endParaRPr lang="pl-PL"/>
          </a:p>
        </p:txBody>
      </p:sp>
      <p:sp>
        <p:nvSpPr>
          <p:cNvPr id="18459" name="AutoShape 52"/>
          <p:cNvSpPr>
            <a:spLocks noChangeArrowheads="1"/>
          </p:cNvSpPr>
          <p:nvPr/>
        </p:nvSpPr>
        <p:spPr bwMode="auto">
          <a:xfrm rot="5400000">
            <a:off x="2246006" y="3578015"/>
            <a:ext cx="1568277" cy="304725"/>
          </a:xfrm>
          <a:prstGeom prst="roundRect">
            <a:avLst>
              <a:gd name="adj" fmla="val 47426"/>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lnSpc>
                <a:spcPct val="80000"/>
              </a:lnSpc>
              <a:spcBef>
                <a:spcPts val="0"/>
              </a:spcBef>
              <a:spcAft>
                <a:spcPts val="0"/>
              </a:spcAft>
              <a:defRPr/>
            </a:pPr>
            <a:r>
              <a:rPr lang="pl-PL" sz="1200" kern="0" noProof="1" smtClean="0">
                <a:solidFill>
                  <a:srgbClr val="000000"/>
                </a:solidFill>
                <a:latin typeface="Arial"/>
              </a:rPr>
              <a:t>Ring generator</a:t>
            </a:r>
          </a:p>
        </p:txBody>
      </p:sp>
      <p:sp>
        <p:nvSpPr>
          <p:cNvPr id="18460" name="Line 53"/>
          <p:cNvSpPr>
            <a:spLocks noChangeShapeType="1"/>
          </p:cNvSpPr>
          <p:nvPr/>
        </p:nvSpPr>
        <p:spPr bwMode="auto">
          <a:xfrm>
            <a:off x="4279743" y="2499755"/>
            <a:ext cx="746745"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18461" name="Line 54"/>
          <p:cNvSpPr>
            <a:spLocks noChangeShapeType="1"/>
          </p:cNvSpPr>
          <p:nvPr/>
        </p:nvSpPr>
        <p:spPr bwMode="auto">
          <a:xfrm>
            <a:off x="4279743" y="2946239"/>
            <a:ext cx="1082725"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18462" name="Line 55"/>
          <p:cNvSpPr>
            <a:spLocks noChangeShapeType="1"/>
          </p:cNvSpPr>
          <p:nvPr/>
        </p:nvSpPr>
        <p:spPr bwMode="auto">
          <a:xfrm>
            <a:off x="4279743" y="3388258"/>
            <a:ext cx="1399729"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grpSp>
        <p:nvGrpSpPr>
          <p:cNvPr id="5" name="Group 57"/>
          <p:cNvGrpSpPr>
            <a:grpSpLocks/>
          </p:cNvGrpSpPr>
          <p:nvPr/>
        </p:nvGrpSpPr>
        <p:grpSpPr bwMode="auto">
          <a:xfrm>
            <a:off x="1570699" y="3534482"/>
            <a:ext cx="1297037" cy="428625"/>
            <a:chOff x="777" y="2304"/>
            <a:chExt cx="568" cy="287"/>
          </a:xfrm>
        </p:grpSpPr>
        <p:sp>
          <p:nvSpPr>
            <p:cNvPr id="18513" name="Line 58"/>
            <p:cNvSpPr>
              <a:spLocks noChangeShapeType="1"/>
            </p:cNvSpPr>
            <p:nvPr/>
          </p:nvSpPr>
          <p:spPr bwMode="auto">
            <a:xfrm>
              <a:off x="777" y="2591"/>
              <a:ext cx="568"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8514" name="Line 59"/>
            <p:cNvSpPr>
              <a:spLocks noChangeShapeType="1"/>
            </p:cNvSpPr>
            <p:nvPr/>
          </p:nvSpPr>
          <p:spPr bwMode="auto">
            <a:xfrm>
              <a:off x="777" y="2304"/>
              <a:ext cx="568"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sp>
        <p:nvSpPr>
          <p:cNvPr id="18465" name="Line 60"/>
          <p:cNvSpPr>
            <a:spLocks noChangeShapeType="1"/>
          </p:cNvSpPr>
          <p:nvPr/>
        </p:nvSpPr>
        <p:spPr bwMode="auto">
          <a:xfrm>
            <a:off x="5106855" y="2380320"/>
            <a:ext cx="1513582"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useBgFill="1">
        <p:nvSpPr>
          <p:cNvPr id="18466" name="Freeform 61"/>
          <p:cNvSpPr>
            <a:spLocks/>
          </p:cNvSpPr>
          <p:nvPr/>
        </p:nvSpPr>
        <p:spPr bwMode="auto">
          <a:xfrm>
            <a:off x="6626018" y="2307766"/>
            <a:ext cx="1650876" cy="135062"/>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p:nvSpPr>
          <p:cNvPr id="18467" name="AutoShape 62"/>
          <p:cNvSpPr>
            <a:spLocks noChangeArrowheads="1"/>
          </p:cNvSpPr>
          <p:nvPr/>
        </p:nvSpPr>
        <p:spPr bwMode="auto">
          <a:xfrm rot="-5400000">
            <a:off x="4865753" y="2307766"/>
            <a:ext cx="407417" cy="1350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541 w 21600"/>
              <a:gd name="T13" fmla="*/ 3541 h 21600"/>
              <a:gd name="T14" fmla="*/ 18059 w 21600"/>
              <a:gd name="T15" fmla="*/ 18059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vert="eaVert" wrap="none" lIns="64734" tIns="32367" rIns="64734" bIns="32367" anchor="ctr">
            <a:prstTxWarp prst="textNoShape">
              <a:avLst/>
            </a:prstTxWarp>
          </a:bodyPr>
          <a:lstStyle/>
          <a:p>
            <a:pPr algn="ctr"/>
            <a:endParaRPr lang="pl-PL"/>
          </a:p>
        </p:txBody>
      </p:sp>
      <p:sp>
        <p:nvSpPr>
          <p:cNvPr id="18468" name="Line 63"/>
          <p:cNvSpPr>
            <a:spLocks noChangeShapeType="1"/>
          </p:cNvSpPr>
          <p:nvPr/>
        </p:nvSpPr>
        <p:spPr bwMode="auto">
          <a:xfrm>
            <a:off x="5445067" y="2808945"/>
            <a:ext cx="1175370"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18469" name="Line 64"/>
          <p:cNvSpPr>
            <a:spLocks noChangeShapeType="1"/>
          </p:cNvSpPr>
          <p:nvPr/>
        </p:nvSpPr>
        <p:spPr bwMode="auto">
          <a:xfrm>
            <a:off x="5714073" y="3247616"/>
            <a:ext cx="906363"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18470" name="Line 65"/>
          <p:cNvSpPr>
            <a:spLocks noChangeShapeType="1"/>
          </p:cNvSpPr>
          <p:nvPr/>
        </p:nvSpPr>
        <p:spPr bwMode="auto">
          <a:xfrm>
            <a:off x="6262133" y="4819241"/>
            <a:ext cx="363885" cy="0"/>
          </a:xfrm>
          <a:prstGeom prst="line">
            <a:avLst/>
          </a:prstGeom>
          <a:noFill/>
          <a:ln w="12700">
            <a:solidFill>
              <a:schemeClr val="tx2"/>
            </a:solidFill>
            <a:round/>
            <a:headEnd/>
            <a:tailEnd/>
          </a:ln>
        </p:spPr>
        <p:txBody>
          <a:bodyPr wrap="none" lIns="64291" tIns="32146" rIns="64291" bIns="32146" anchor="ctr">
            <a:prstTxWarp prst="textNoShape">
              <a:avLst/>
            </a:prstTxWarp>
          </a:bodyPr>
          <a:lstStyle/>
          <a:p>
            <a:endParaRPr lang="en-US"/>
          </a:p>
        </p:txBody>
      </p:sp>
      <p:sp>
        <p:nvSpPr>
          <p:cNvPr id="18471" name="AutoShape 66"/>
          <p:cNvSpPr>
            <a:spLocks noChangeArrowheads="1"/>
          </p:cNvSpPr>
          <p:nvPr/>
        </p:nvSpPr>
        <p:spPr bwMode="auto">
          <a:xfrm rot="-5400000">
            <a:off x="5502552" y="3184551"/>
            <a:ext cx="407417" cy="13394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541 w 21600"/>
              <a:gd name="T13" fmla="*/ 3541 h 21600"/>
              <a:gd name="T14" fmla="*/ 18059 w 21600"/>
              <a:gd name="T15" fmla="*/ 18059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vert="eaVert" wrap="none" lIns="64734" tIns="32367" rIns="64734" bIns="32367" anchor="ctr">
            <a:prstTxWarp prst="textNoShape">
              <a:avLst/>
            </a:prstTxWarp>
          </a:bodyPr>
          <a:lstStyle/>
          <a:p>
            <a:pPr algn="ctr"/>
            <a:endParaRPr lang="pl-PL"/>
          </a:p>
        </p:txBody>
      </p:sp>
      <p:sp>
        <p:nvSpPr>
          <p:cNvPr id="18472" name="AutoShape 67"/>
          <p:cNvSpPr>
            <a:spLocks noChangeArrowheads="1"/>
          </p:cNvSpPr>
          <p:nvPr/>
        </p:nvSpPr>
        <p:spPr bwMode="auto">
          <a:xfrm>
            <a:off x="4904821" y="1277504"/>
            <a:ext cx="1298153" cy="304725"/>
          </a:xfrm>
          <a:prstGeom prst="roundRect">
            <a:avLst>
              <a:gd name="adj" fmla="val 47426"/>
            </a:avLst>
          </a:prstGeom>
          <a:solidFill>
            <a:schemeClr val="bg1"/>
          </a:solidFill>
          <a:ln w="22225" cap="flat" cmpd="sng" algn="ctr">
            <a:solidFill>
              <a:srgbClr val="FF0000"/>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61200" anchor="ctr"/>
          <a:lstStyle/>
          <a:p>
            <a:pPr algn="ctr" defTabSz="914400" eaLnBrk="0" fontAlgn="auto" hangingPunct="0">
              <a:lnSpc>
                <a:spcPct val="80000"/>
              </a:lnSpc>
              <a:spcBef>
                <a:spcPts val="0"/>
              </a:spcBef>
              <a:spcAft>
                <a:spcPts val="0"/>
              </a:spcAft>
              <a:defRPr/>
            </a:pPr>
            <a:r>
              <a:rPr lang="pl-PL" sz="1200" kern="0" noProof="1" smtClean="0">
                <a:solidFill>
                  <a:srgbClr val="000000"/>
                </a:solidFill>
                <a:latin typeface="Arial"/>
              </a:rPr>
              <a:t>Ring generator</a:t>
            </a:r>
          </a:p>
        </p:txBody>
      </p:sp>
      <p:sp>
        <p:nvSpPr>
          <p:cNvPr id="18473" name="AutoShape 68"/>
          <p:cNvSpPr>
            <a:spLocks noChangeArrowheads="1"/>
          </p:cNvSpPr>
          <p:nvPr/>
        </p:nvSpPr>
        <p:spPr bwMode="auto">
          <a:xfrm rot="-5400000">
            <a:off x="5178292" y="2750902"/>
            <a:ext cx="408533" cy="13394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541 w 21600"/>
              <a:gd name="T13" fmla="*/ 3541 h 21600"/>
              <a:gd name="T14" fmla="*/ 18059 w 21600"/>
              <a:gd name="T15" fmla="*/ 18059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vert="eaVert" wrap="none" lIns="64734" tIns="32367" rIns="64734" bIns="32367" anchor="ctr">
            <a:prstTxWarp prst="textNoShape">
              <a:avLst/>
            </a:prstTxWarp>
          </a:bodyPr>
          <a:lstStyle/>
          <a:p>
            <a:pPr algn="ctr"/>
            <a:endParaRPr lang="pl-PL"/>
          </a:p>
        </p:txBody>
      </p:sp>
      <p:sp>
        <p:nvSpPr>
          <p:cNvPr id="18474" name="AutoShape 69"/>
          <p:cNvSpPr>
            <a:spLocks noChangeArrowheads="1"/>
          </p:cNvSpPr>
          <p:nvPr/>
        </p:nvSpPr>
        <p:spPr bwMode="auto">
          <a:xfrm rot="-5400000">
            <a:off x="6070703" y="4741665"/>
            <a:ext cx="406301" cy="13506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541 w 21600"/>
              <a:gd name="T13" fmla="*/ 3541 h 21600"/>
              <a:gd name="T14" fmla="*/ 18059 w 21600"/>
              <a:gd name="T15" fmla="*/ 18059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vert="eaVert" wrap="none" lIns="64734" tIns="32367" rIns="64734" bIns="32367" anchor="ctr">
            <a:prstTxWarp prst="textNoShape">
              <a:avLst/>
            </a:prstTxWarp>
          </a:bodyPr>
          <a:lstStyle/>
          <a:p>
            <a:pPr algn="ctr"/>
            <a:endParaRPr lang="pl-PL"/>
          </a:p>
        </p:txBody>
      </p:sp>
      <p:sp>
        <p:nvSpPr>
          <p:cNvPr id="18475" name="Text Box 70"/>
          <p:cNvSpPr txBox="1">
            <a:spLocks noChangeArrowheads="1"/>
          </p:cNvSpPr>
          <p:nvPr/>
        </p:nvSpPr>
        <p:spPr bwMode="auto">
          <a:xfrm>
            <a:off x="6279993" y="1392867"/>
            <a:ext cx="2091505" cy="311587"/>
          </a:xfrm>
          <a:prstGeom prst="rect">
            <a:avLst/>
          </a:prstGeom>
          <a:noFill/>
          <a:ln w="12700">
            <a:noFill/>
            <a:miter lim="800000"/>
            <a:headEnd/>
            <a:tailEnd/>
          </a:ln>
        </p:spPr>
        <p:txBody>
          <a:bodyPr wrap="none" lIns="64734" tIns="32367" rIns="64734" bIns="32367">
            <a:prstTxWarp prst="textNoShape">
              <a:avLst/>
            </a:prstTxWarp>
            <a:spAutoFit/>
          </a:bodyPr>
          <a:lstStyle/>
          <a:p>
            <a:pPr algn="ctr" eaLnBrk="0" hangingPunct="0"/>
            <a:r>
              <a:rPr lang="en-GB" sz="1600" dirty="0">
                <a:solidFill>
                  <a:srgbClr val="000000"/>
                </a:solidFill>
                <a:latin typeface="Comic Sans MS" charset="0"/>
                <a:ea typeface="Arial" charset="0"/>
                <a:cs typeface="Arial" charset="0"/>
              </a:rPr>
              <a:t>Incremental pattern</a:t>
            </a:r>
          </a:p>
        </p:txBody>
      </p:sp>
      <p:sp>
        <p:nvSpPr>
          <p:cNvPr id="18476" name="Text Box 71"/>
          <p:cNvSpPr txBox="1">
            <a:spLocks noChangeArrowheads="1"/>
          </p:cNvSpPr>
          <p:nvPr/>
        </p:nvSpPr>
        <p:spPr bwMode="auto">
          <a:xfrm>
            <a:off x="6440456" y="5360603"/>
            <a:ext cx="1616816" cy="311587"/>
          </a:xfrm>
          <a:prstGeom prst="rect">
            <a:avLst/>
          </a:prstGeom>
          <a:noFill/>
          <a:ln w="12700">
            <a:noFill/>
            <a:miter lim="800000"/>
            <a:headEnd/>
            <a:tailEnd/>
          </a:ln>
        </p:spPr>
        <p:txBody>
          <a:bodyPr wrap="none" lIns="64734" tIns="32367" rIns="64734" bIns="32367">
            <a:prstTxWarp prst="textNoShape">
              <a:avLst/>
            </a:prstTxWarp>
            <a:spAutoFit/>
          </a:bodyPr>
          <a:lstStyle/>
          <a:p>
            <a:pPr algn="ctr" eaLnBrk="0" hangingPunct="0"/>
            <a:r>
              <a:rPr lang="en-GB" sz="1600" dirty="0">
                <a:solidFill>
                  <a:srgbClr val="000000"/>
                </a:solidFill>
                <a:latin typeface="Comic Sans MS" charset="0"/>
                <a:ea typeface="Arial" charset="0"/>
                <a:cs typeface="Arial" charset="0"/>
              </a:rPr>
              <a:t>Control pattern</a:t>
            </a:r>
          </a:p>
        </p:txBody>
      </p:sp>
      <p:sp>
        <p:nvSpPr>
          <p:cNvPr id="18477" name="Text Box 72"/>
          <p:cNvSpPr txBox="1">
            <a:spLocks noChangeArrowheads="1"/>
          </p:cNvSpPr>
          <p:nvPr/>
        </p:nvSpPr>
        <p:spPr bwMode="auto">
          <a:xfrm rot="5400000">
            <a:off x="3968716" y="4021149"/>
            <a:ext cx="1191720" cy="250032"/>
          </a:xfrm>
          <a:prstGeom prst="rect">
            <a:avLst/>
          </a:prstGeom>
          <a:noFill/>
          <a:ln w="12700">
            <a:noFill/>
            <a:miter lim="800000"/>
            <a:headEnd/>
            <a:tailEnd/>
          </a:ln>
        </p:spPr>
        <p:txBody>
          <a:bodyPr wrap="none" lIns="64734" tIns="32367" rIns="64734" bIns="32367">
            <a:prstTxWarp prst="textNoShape">
              <a:avLst/>
            </a:prstTxWarp>
            <a:spAutoFit/>
          </a:bodyPr>
          <a:lstStyle/>
          <a:p>
            <a:pPr algn="ctr" eaLnBrk="0" hangingPunct="0"/>
            <a:r>
              <a:rPr lang="en-GB" sz="1200" dirty="0">
                <a:solidFill>
                  <a:srgbClr val="000000"/>
                </a:solidFill>
                <a:latin typeface="Comic Sans MS" charset="0"/>
                <a:ea typeface="Arial" charset="0"/>
                <a:cs typeface="Arial" charset="0"/>
              </a:rPr>
              <a:t>Parent pattern</a:t>
            </a:r>
          </a:p>
        </p:txBody>
      </p:sp>
      <p:sp>
        <p:nvSpPr>
          <p:cNvPr id="18478" name="Text Box 73"/>
          <p:cNvSpPr txBox="1">
            <a:spLocks noChangeArrowheads="1"/>
          </p:cNvSpPr>
          <p:nvPr/>
        </p:nvSpPr>
        <p:spPr bwMode="auto">
          <a:xfrm>
            <a:off x="5620312" y="1918209"/>
            <a:ext cx="296544" cy="264971"/>
          </a:xfrm>
          <a:prstGeom prst="rect">
            <a:avLst/>
          </a:prstGeom>
          <a:noFill/>
          <a:ln w="9525">
            <a:noFill/>
            <a:miter lim="800000"/>
            <a:headEnd/>
            <a:tailEnd/>
          </a:ln>
        </p:spPr>
        <p:txBody>
          <a:bodyPr wrap="none" lIns="64288" tIns="32144" rIns="64288" bIns="32144">
            <a:prstTxWarp prst="textNoShape">
              <a:avLst/>
            </a:prstTxWarp>
            <a:spAutoFit/>
          </a:bodyPr>
          <a:lstStyle/>
          <a:p>
            <a:r>
              <a:rPr lang="en-GB" sz="1300" dirty="0">
                <a:solidFill>
                  <a:srgbClr val="333300"/>
                </a:solidFill>
                <a:ea typeface="Arial" charset="0"/>
                <a:cs typeface="Arial" charset="0"/>
              </a:rPr>
              <a:t>…</a:t>
            </a:r>
          </a:p>
        </p:txBody>
      </p:sp>
      <p:sp>
        <p:nvSpPr>
          <p:cNvPr id="18479" name="Text Box 74"/>
          <p:cNvSpPr txBox="1">
            <a:spLocks noChangeArrowheads="1"/>
          </p:cNvSpPr>
          <p:nvPr/>
        </p:nvSpPr>
        <p:spPr bwMode="auto">
          <a:xfrm rot="-5400000">
            <a:off x="6531883" y="3889781"/>
            <a:ext cx="296544" cy="264971"/>
          </a:xfrm>
          <a:prstGeom prst="rect">
            <a:avLst/>
          </a:prstGeom>
          <a:noFill/>
          <a:ln w="9525">
            <a:noFill/>
            <a:miter lim="800000"/>
            <a:headEnd/>
            <a:tailEnd/>
          </a:ln>
        </p:spPr>
        <p:txBody>
          <a:bodyPr wrap="none" lIns="64288" tIns="32144" rIns="64288" bIns="32144">
            <a:prstTxWarp prst="textNoShape">
              <a:avLst/>
            </a:prstTxWarp>
            <a:spAutoFit/>
          </a:bodyPr>
          <a:lstStyle/>
          <a:p>
            <a:r>
              <a:rPr lang="en-GB" sz="1300" dirty="0">
                <a:solidFill>
                  <a:srgbClr val="333300"/>
                </a:solidFill>
                <a:ea typeface="Arial" charset="0"/>
                <a:cs typeface="Arial" charset="0"/>
              </a:rPr>
              <a:t>…</a:t>
            </a:r>
          </a:p>
        </p:txBody>
      </p:sp>
      <p:sp>
        <p:nvSpPr>
          <p:cNvPr id="18480" name="Text Box 75"/>
          <p:cNvSpPr txBox="1">
            <a:spLocks noChangeArrowheads="1"/>
          </p:cNvSpPr>
          <p:nvPr/>
        </p:nvSpPr>
        <p:spPr bwMode="auto">
          <a:xfrm>
            <a:off x="5791092" y="4863889"/>
            <a:ext cx="388441" cy="264971"/>
          </a:xfrm>
          <a:prstGeom prst="rect">
            <a:avLst/>
          </a:prstGeom>
          <a:noFill/>
          <a:ln w="9525">
            <a:noFill/>
            <a:miter lim="800000"/>
            <a:headEnd/>
            <a:tailEnd/>
          </a:ln>
        </p:spPr>
        <p:txBody>
          <a:bodyPr lIns="64288" tIns="32144" rIns="64288" bIns="32144">
            <a:prstTxWarp prst="textNoShape">
              <a:avLst/>
            </a:prstTxWarp>
            <a:spAutoFit/>
          </a:bodyPr>
          <a:lstStyle/>
          <a:p>
            <a:r>
              <a:rPr lang="en-GB" sz="1300" dirty="0">
                <a:solidFill>
                  <a:srgbClr val="333300"/>
                </a:solidFill>
                <a:ea typeface="Arial" charset="0"/>
                <a:cs typeface="Arial" charset="0"/>
              </a:rPr>
              <a:t>…</a:t>
            </a:r>
          </a:p>
        </p:txBody>
      </p:sp>
      <p:sp>
        <p:nvSpPr>
          <p:cNvPr id="18481" name="Text Box 76"/>
          <p:cNvSpPr txBox="1">
            <a:spLocks noChangeArrowheads="1"/>
          </p:cNvSpPr>
          <p:nvPr/>
        </p:nvSpPr>
        <p:spPr bwMode="auto">
          <a:xfrm>
            <a:off x="5507574" y="5819366"/>
            <a:ext cx="387325" cy="264971"/>
          </a:xfrm>
          <a:prstGeom prst="rect">
            <a:avLst/>
          </a:prstGeom>
          <a:noFill/>
          <a:ln w="9525">
            <a:noFill/>
            <a:miter lim="800000"/>
            <a:headEnd/>
            <a:tailEnd/>
          </a:ln>
        </p:spPr>
        <p:txBody>
          <a:bodyPr lIns="64288" tIns="32144" rIns="64288" bIns="32144">
            <a:prstTxWarp prst="textNoShape">
              <a:avLst/>
            </a:prstTxWarp>
            <a:spAutoFit/>
          </a:bodyPr>
          <a:lstStyle/>
          <a:p>
            <a:r>
              <a:rPr lang="en-GB" sz="1300" dirty="0">
                <a:solidFill>
                  <a:srgbClr val="333300"/>
                </a:solidFill>
                <a:ea typeface="Arial" charset="0"/>
                <a:cs typeface="Arial" charset="0"/>
              </a:rPr>
              <a:t>…</a:t>
            </a:r>
          </a:p>
        </p:txBody>
      </p:sp>
      <p:sp>
        <p:nvSpPr>
          <p:cNvPr id="18482" name="Rectangle 77"/>
          <p:cNvSpPr>
            <a:spLocks noChangeArrowheads="1"/>
          </p:cNvSpPr>
          <p:nvPr/>
        </p:nvSpPr>
        <p:spPr bwMode="auto">
          <a:xfrm>
            <a:off x="4459840" y="1346709"/>
            <a:ext cx="165199" cy="170780"/>
          </a:xfrm>
          <a:prstGeom prst="rect">
            <a:avLst/>
          </a:prstGeom>
          <a:solidFill>
            <a:srgbClr val="FFFFFF"/>
          </a:solidFill>
          <a:ln w="25400" cap="flat" cmpd="sng" algn="ctr">
            <a:solidFill>
              <a:srgbClr val="FF0000"/>
            </a:solidFill>
            <a:prstDash val="solid"/>
            <a:miter lim="800000"/>
            <a:headEnd type="none" w="med" len="med"/>
            <a:tailEnd type="none" w="med" len="med"/>
          </a:ln>
        </p:spPr>
        <p:txBody>
          <a:bodyPr wrap="none" lIns="64288" tIns="32144" rIns="64288" bIns="32144" anchor="ctr">
            <a:prstTxWarp prst="textNoShape">
              <a:avLst/>
            </a:prstTxWarp>
          </a:bodyPr>
          <a:lstStyle/>
          <a:p>
            <a:pPr algn="ctr"/>
            <a:endParaRPr lang="pl-PL"/>
          </a:p>
        </p:txBody>
      </p:sp>
      <p:sp>
        <p:nvSpPr>
          <p:cNvPr id="18483" name="Text Box 78"/>
          <p:cNvSpPr txBox="1">
            <a:spLocks noChangeArrowheads="1"/>
          </p:cNvSpPr>
          <p:nvPr/>
        </p:nvSpPr>
        <p:spPr bwMode="auto">
          <a:xfrm rot="-5400000">
            <a:off x="4637673" y="3889781"/>
            <a:ext cx="296544" cy="264971"/>
          </a:xfrm>
          <a:prstGeom prst="rect">
            <a:avLst/>
          </a:prstGeom>
          <a:noFill/>
          <a:ln w="9525">
            <a:noFill/>
            <a:miter lim="800000"/>
            <a:headEnd/>
            <a:tailEnd/>
          </a:ln>
        </p:spPr>
        <p:txBody>
          <a:bodyPr wrap="none" lIns="64288" tIns="32144" rIns="64288" bIns="32144">
            <a:prstTxWarp prst="textNoShape">
              <a:avLst/>
            </a:prstTxWarp>
            <a:spAutoFit/>
          </a:bodyPr>
          <a:lstStyle/>
          <a:p>
            <a:r>
              <a:rPr lang="en-GB" sz="1300" dirty="0">
                <a:solidFill>
                  <a:srgbClr val="333300"/>
                </a:solidFill>
                <a:ea typeface="Arial" charset="0"/>
                <a:cs typeface="Arial" charset="0"/>
              </a:rPr>
              <a:t>…</a:t>
            </a:r>
          </a:p>
        </p:txBody>
      </p:sp>
      <p:sp useBgFill="1">
        <p:nvSpPr>
          <p:cNvPr id="18484" name="Freeform 79"/>
          <p:cNvSpPr>
            <a:spLocks/>
          </p:cNvSpPr>
          <p:nvPr/>
        </p:nvSpPr>
        <p:spPr bwMode="auto">
          <a:xfrm>
            <a:off x="6626018" y="2745321"/>
            <a:ext cx="1650876" cy="135062"/>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useBgFill="1">
        <p:nvSpPr>
          <p:cNvPr id="18485" name="Freeform 80"/>
          <p:cNvSpPr>
            <a:spLocks/>
          </p:cNvSpPr>
          <p:nvPr/>
        </p:nvSpPr>
        <p:spPr bwMode="auto">
          <a:xfrm>
            <a:off x="6626018" y="3173946"/>
            <a:ext cx="1650876" cy="135062"/>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useBgFill="1">
        <p:nvSpPr>
          <p:cNvPr id="18486" name="Freeform 81"/>
          <p:cNvSpPr>
            <a:spLocks/>
          </p:cNvSpPr>
          <p:nvPr/>
        </p:nvSpPr>
        <p:spPr bwMode="auto">
          <a:xfrm>
            <a:off x="6626018" y="4748920"/>
            <a:ext cx="1650876" cy="137294"/>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grpSp>
        <p:nvGrpSpPr>
          <p:cNvPr id="12" name="Group 101"/>
          <p:cNvGrpSpPr>
            <a:grpSpLocks/>
          </p:cNvGrpSpPr>
          <p:nvPr/>
        </p:nvGrpSpPr>
        <p:grpSpPr bwMode="auto">
          <a:xfrm>
            <a:off x="2196893" y="4968814"/>
            <a:ext cx="93762" cy="95994"/>
            <a:chOff x="2505" y="1162"/>
            <a:chExt cx="67" cy="67"/>
          </a:xfrm>
        </p:grpSpPr>
        <p:sp>
          <p:nvSpPr>
            <p:cNvPr id="18499" name="Line 102"/>
            <p:cNvSpPr>
              <a:spLocks noChangeShapeType="1"/>
            </p:cNvSpPr>
            <p:nvPr/>
          </p:nvSpPr>
          <p:spPr bwMode="auto">
            <a:xfrm>
              <a:off x="2505" y="1195"/>
              <a:ext cx="67" cy="0"/>
            </a:xfrm>
            <a:prstGeom prst="line">
              <a:avLst/>
            </a:prstGeom>
            <a:noFill/>
            <a:ln w="19050">
              <a:solidFill>
                <a:srgbClr val="000000"/>
              </a:solidFill>
              <a:round/>
              <a:headEnd/>
              <a:tailEnd/>
            </a:ln>
          </p:spPr>
          <p:txBody>
            <a:bodyPr>
              <a:prstTxWarp prst="textNoShape">
                <a:avLst/>
              </a:prstTxWarp>
            </a:bodyPr>
            <a:lstStyle/>
            <a:p>
              <a:endParaRPr lang="en-US"/>
            </a:p>
          </p:txBody>
        </p:sp>
        <p:sp>
          <p:nvSpPr>
            <p:cNvPr id="18500" name="Line 103"/>
            <p:cNvSpPr>
              <a:spLocks noChangeShapeType="1"/>
            </p:cNvSpPr>
            <p:nvPr/>
          </p:nvSpPr>
          <p:spPr bwMode="auto">
            <a:xfrm rot="5400000">
              <a:off x="2505" y="1196"/>
              <a:ext cx="67" cy="0"/>
            </a:xfrm>
            <a:prstGeom prst="line">
              <a:avLst/>
            </a:prstGeom>
            <a:noFill/>
            <a:ln w="19050">
              <a:solidFill>
                <a:srgbClr val="000000"/>
              </a:solidFill>
              <a:round/>
              <a:headEnd/>
              <a:tailEnd/>
            </a:ln>
          </p:spPr>
          <p:txBody>
            <a:bodyPr>
              <a:prstTxWarp prst="textNoShape">
                <a:avLst/>
              </a:prstTxWarp>
            </a:bodyPr>
            <a:lstStyle/>
            <a:p>
              <a:endParaRPr lang="en-US"/>
            </a:p>
          </p:txBody>
        </p:sp>
      </p:grpSp>
      <p:grpSp>
        <p:nvGrpSpPr>
          <p:cNvPr id="13" name="Group 104"/>
          <p:cNvGrpSpPr>
            <a:grpSpLocks/>
          </p:cNvGrpSpPr>
          <p:nvPr/>
        </p:nvGrpSpPr>
        <p:grpSpPr bwMode="auto">
          <a:xfrm>
            <a:off x="1993743" y="3468626"/>
            <a:ext cx="269006" cy="136178"/>
            <a:chOff x="754" y="2971"/>
            <a:chExt cx="182" cy="91"/>
          </a:xfrm>
          <a:solidFill>
            <a:srgbClr val="FFFFFF"/>
          </a:solidFill>
        </p:grpSpPr>
        <p:sp>
          <p:nvSpPr>
            <p:cNvPr id="18497" name="Rectangle 105"/>
            <p:cNvSpPr>
              <a:spLocks noChangeArrowheads="1"/>
            </p:cNvSpPr>
            <p:nvPr/>
          </p:nvSpPr>
          <p:spPr bwMode="auto">
            <a:xfrm>
              <a:off x="754" y="2971"/>
              <a:ext cx="91" cy="91"/>
            </a:xfrm>
            <a:prstGeom prst="rect">
              <a:avLst/>
            </a:prstGeom>
            <a:grpFill/>
            <a:ln w="22225" cap="flat" cmpd="sng" algn="ctr">
              <a:solidFill>
                <a:srgbClr val="000000"/>
              </a:solidFill>
              <a:prstDash val="solid"/>
              <a:miter lim="800000"/>
              <a:headEnd type="none" w="med" len="med"/>
              <a:tailEnd type="none" w="med" len="med"/>
            </a:ln>
          </p:spPr>
          <p:txBody>
            <a:bodyPr wrap="none" lIns="91435" tIns="45718" rIns="91435" bIns="45718" anchor="ctr">
              <a:prstTxWarp prst="textNoShape">
                <a:avLst/>
              </a:prstTxWarp>
            </a:bodyPr>
            <a:lstStyle/>
            <a:p>
              <a:pPr algn="ctr"/>
              <a:endParaRPr lang="pl-PL"/>
            </a:p>
          </p:txBody>
        </p:sp>
        <p:sp>
          <p:nvSpPr>
            <p:cNvPr id="18498" name="Rectangle 106"/>
            <p:cNvSpPr>
              <a:spLocks noChangeArrowheads="1"/>
            </p:cNvSpPr>
            <p:nvPr/>
          </p:nvSpPr>
          <p:spPr bwMode="auto">
            <a:xfrm>
              <a:off x="845" y="2971"/>
              <a:ext cx="91" cy="91"/>
            </a:xfrm>
            <a:prstGeom prst="rect">
              <a:avLst/>
            </a:prstGeom>
            <a:grpFill/>
            <a:ln w="22225" cap="flat" cmpd="sng" algn="ctr">
              <a:solidFill>
                <a:srgbClr val="000000"/>
              </a:solidFill>
              <a:prstDash val="solid"/>
              <a:miter lim="800000"/>
              <a:headEnd type="none" w="med" len="med"/>
              <a:tailEnd type="none" w="med" len="med"/>
            </a:ln>
          </p:spPr>
          <p:txBody>
            <a:bodyPr wrap="none" lIns="91435" tIns="45718" rIns="91435" bIns="45718" anchor="ctr">
              <a:prstTxWarp prst="textNoShape">
                <a:avLst/>
              </a:prstTxWarp>
            </a:bodyPr>
            <a:lstStyle/>
            <a:p>
              <a:pPr algn="ctr"/>
              <a:endParaRPr lang="pl-PL"/>
            </a:p>
          </p:txBody>
        </p:sp>
      </p:grpSp>
      <p:grpSp>
        <p:nvGrpSpPr>
          <p:cNvPr id="14" name="Group 107"/>
          <p:cNvGrpSpPr>
            <a:grpSpLocks/>
          </p:cNvGrpSpPr>
          <p:nvPr/>
        </p:nvGrpSpPr>
        <p:grpSpPr bwMode="auto">
          <a:xfrm>
            <a:off x="2260517" y="3893903"/>
            <a:ext cx="271240" cy="136178"/>
            <a:chOff x="754" y="2971"/>
            <a:chExt cx="182" cy="91"/>
          </a:xfrm>
          <a:solidFill>
            <a:srgbClr val="FFFFFF"/>
          </a:solidFill>
        </p:grpSpPr>
        <p:sp>
          <p:nvSpPr>
            <p:cNvPr id="18495" name="Rectangle 108"/>
            <p:cNvSpPr>
              <a:spLocks noChangeArrowheads="1"/>
            </p:cNvSpPr>
            <p:nvPr/>
          </p:nvSpPr>
          <p:spPr bwMode="auto">
            <a:xfrm>
              <a:off x="754" y="2971"/>
              <a:ext cx="91" cy="91"/>
            </a:xfrm>
            <a:prstGeom prst="rect">
              <a:avLst/>
            </a:prstGeom>
            <a:grpFill/>
            <a:ln w="22225" cap="flat" cmpd="sng" algn="ctr">
              <a:solidFill>
                <a:srgbClr val="000000"/>
              </a:solidFill>
              <a:prstDash val="solid"/>
              <a:miter lim="800000"/>
              <a:headEnd type="none" w="med" len="med"/>
              <a:tailEnd type="none" w="med" len="med"/>
            </a:ln>
          </p:spPr>
          <p:txBody>
            <a:bodyPr wrap="none" lIns="91435" tIns="45718" rIns="91435" bIns="45718" anchor="ctr">
              <a:prstTxWarp prst="textNoShape">
                <a:avLst/>
              </a:prstTxWarp>
            </a:bodyPr>
            <a:lstStyle/>
            <a:p>
              <a:pPr algn="ctr"/>
              <a:endParaRPr lang="pl-PL"/>
            </a:p>
          </p:txBody>
        </p:sp>
        <p:sp>
          <p:nvSpPr>
            <p:cNvPr id="18496" name="Rectangle 109"/>
            <p:cNvSpPr>
              <a:spLocks noChangeArrowheads="1"/>
            </p:cNvSpPr>
            <p:nvPr/>
          </p:nvSpPr>
          <p:spPr bwMode="auto">
            <a:xfrm>
              <a:off x="845" y="2971"/>
              <a:ext cx="91" cy="91"/>
            </a:xfrm>
            <a:prstGeom prst="rect">
              <a:avLst/>
            </a:prstGeom>
            <a:grpFill/>
            <a:ln w="22225" cap="flat" cmpd="sng" algn="ctr">
              <a:solidFill>
                <a:srgbClr val="000000"/>
              </a:solidFill>
              <a:prstDash val="solid"/>
              <a:miter lim="800000"/>
              <a:headEnd type="none" w="med" len="med"/>
              <a:tailEnd type="none" w="med" len="med"/>
            </a:ln>
          </p:spPr>
          <p:txBody>
            <a:bodyPr wrap="none" lIns="91435" tIns="45718" rIns="91435" bIns="45718" anchor="ctr">
              <a:prstTxWarp prst="textNoShape">
                <a:avLst/>
              </a:prstTxWarp>
            </a:bodyPr>
            <a:lstStyle/>
            <a:p>
              <a:pPr algn="ctr"/>
              <a:endParaRPr lang="pl-PL"/>
            </a:p>
          </p:txBody>
        </p:sp>
      </p:grpSp>
      <p:sp>
        <p:nvSpPr>
          <p:cNvPr id="108" name="Rectangle 107"/>
          <p:cNvSpPr/>
          <p:nvPr/>
        </p:nvSpPr>
        <p:spPr>
          <a:xfrm>
            <a:off x="5106856" y="5609519"/>
            <a:ext cx="1142999" cy="298028"/>
          </a:xfrm>
          <a:prstGeom prst="rect">
            <a:avLst/>
          </a:prstGeom>
          <a:solidFill>
            <a:srgbClr val="FFFFFF"/>
          </a:solidFill>
          <a:ln w="25400" cap="flat" cmpd="sng" algn="ctr">
            <a:solidFill>
              <a:srgbClr val="0000FF"/>
            </a:solidFill>
            <a:prstDash val="solid"/>
            <a:round/>
            <a:headEnd type="none" w="med" len="med"/>
            <a:tailEnd type="none" w="med" len="med"/>
          </a:ln>
          <a:effectLst>
            <a:outerShdw blurRad="50800" dist="38100" dir="2700000"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bIns="68400" rtlCol="0" anchor="ctr"/>
          <a:lstStyle/>
          <a:p>
            <a:pPr algn="ctr"/>
            <a:r>
              <a:rPr lang="en-US" sz="1100" dirty="0" smtClean="0">
                <a:solidFill>
                  <a:schemeClr val="tx1"/>
                </a:solidFill>
              </a:rPr>
              <a:t>Hold register</a:t>
            </a:r>
            <a:endParaRPr lang="en-US" sz="1100" dirty="0">
              <a:solidFill>
                <a:schemeClr val="tx1"/>
              </a:solidFill>
            </a:endParaRPr>
          </a:p>
        </p:txBody>
      </p:sp>
      <p:sp>
        <p:nvSpPr>
          <p:cNvPr id="110" name="AutoShape 73"/>
          <p:cNvSpPr>
            <a:spLocks noChangeArrowheads="1"/>
          </p:cNvSpPr>
          <p:nvPr/>
        </p:nvSpPr>
        <p:spPr bwMode="auto">
          <a:xfrm rot="5400000" flipH="1">
            <a:off x="2864425" y="3594720"/>
            <a:ext cx="273360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Phase shifter</a:t>
            </a:r>
            <a:endParaRPr lang="en-US" sz="1200" kern="0" dirty="0">
              <a:solidFill>
                <a:srgbClr val="000000"/>
              </a:solidFill>
              <a:latin typeface="Arial"/>
            </a:endParaRPr>
          </a:p>
        </p:txBody>
      </p:sp>
      <p:sp>
        <p:nvSpPr>
          <p:cNvPr id="111" name="AutoShape 73"/>
          <p:cNvSpPr>
            <a:spLocks noChangeArrowheads="1"/>
          </p:cNvSpPr>
          <p:nvPr/>
        </p:nvSpPr>
        <p:spPr bwMode="auto">
          <a:xfrm>
            <a:off x="4715436" y="1702251"/>
            <a:ext cx="1625948" cy="236614"/>
          </a:xfrm>
          <a:prstGeom prst="roundRect">
            <a:avLst>
              <a:gd name="adj" fmla="val 50000"/>
            </a:avLst>
          </a:prstGeom>
          <a:solidFill>
            <a:schemeClr val="bg1"/>
          </a:solidFill>
          <a:ln w="22225" cap="flat" cmpd="sng" algn="ctr">
            <a:solidFill>
              <a:srgbClr val="FF0000"/>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FF0000"/>
                </a:solidFill>
                <a:latin typeface="Arial"/>
              </a:rPr>
              <a:t>Phase shifter</a:t>
            </a:r>
            <a:endParaRPr lang="en-US" sz="1200" kern="0" dirty="0">
              <a:solidFill>
                <a:srgbClr val="FF0000"/>
              </a:solidFill>
              <a:latin typeface="Arial"/>
            </a:endParaRPr>
          </a:p>
        </p:txBody>
      </p:sp>
      <p:sp>
        <p:nvSpPr>
          <p:cNvPr id="112" name="AutoShape 73"/>
          <p:cNvSpPr>
            <a:spLocks noChangeArrowheads="1"/>
          </p:cNvSpPr>
          <p:nvPr/>
        </p:nvSpPr>
        <p:spPr bwMode="auto">
          <a:xfrm>
            <a:off x="4859608" y="5231788"/>
            <a:ext cx="1625948" cy="236614"/>
          </a:xfrm>
          <a:prstGeom prst="roundRect">
            <a:avLst>
              <a:gd name="adj" fmla="val 50000"/>
            </a:avLst>
          </a:prstGeom>
          <a:solidFill>
            <a:schemeClr val="bg1"/>
          </a:solidFill>
          <a:ln w="22225" cap="flat" cmpd="sng" algn="ctr">
            <a:solidFill>
              <a:srgbClr val="0000FF"/>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FF"/>
                </a:solidFill>
                <a:latin typeface="Arial"/>
              </a:rPr>
              <a:t>Phase shifter</a:t>
            </a:r>
            <a:endParaRPr lang="en-US" sz="1200" kern="0" dirty="0">
              <a:solidFill>
                <a:srgbClr val="0000FF"/>
              </a:solidFill>
              <a:latin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35"/>
          <p:cNvGrpSpPr>
            <a:grpSpLocks/>
          </p:cNvGrpSpPr>
          <p:nvPr/>
        </p:nvGrpSpPr>
        <p:grpSpPr bwMode="auto">
          <a:xfrm>
            <a:off x="1338494" y="3934644"/>
            <a:ext cx="4268391" cy="646286"/>
            <a:chOff x="921" y="4182"/>
            <a:chExt cx="3824" cy="579"/>
          </a:xfrm>
        </p:grpSpPr>
        <p:sp>
          <p:nvSpPr>
            <p:cNvPr id="26736" name="Line 55"/>
            <p:cNvSpPr>
              <a:spLocks noChangeShapeType="1"/>
            </p:cNvSpPr>
            <p:nvPr/>
          </p:nvSpPr>
          <p:spPr bwMode="auto">
            <a:xfrm>
              <a:off x="4476" y="4364"/>
              <a:ext cx="269" cy="0"/>
            </a:xfrm>
            <a:prstGeom prst="line">
              <a:avLst/>
            </a:prstGeom>
            <a:noFill/>
            <a:ln w="12700">
              <a:solidFill>
                <a:srgbClr val="000000"/>
              </a:solidFill>
              <a:round/>
              <a:headEnd/>
              <a:tailEnd/>
            </a:ln>
          </p:spPr>
          <p:txBody>
            <a:bodyPr wrap="none" anchor="ctr">
              <a:prstTxWarp prst="textNoShape">
                <a:avLst/>
              </a:prstTxWarp>
            </a:bodyPr>
            <a:lstStyle/>
            <a:p>
              <a:endParaRPr lang="en-US"/>
            </a:p>
          </p:txBody>
        </p:sp>
        <p:sp>
          <p:nvSpPr>
            <p:cNvPr id="26737" name="Line 55"/>
            <p:cNvSpPr>
              <a:spLocks noChangeShapeType="1"/>
            </p:cNvSpPr>
            <p:nvPr/>
          </p:nvSpPr>
          <p:spPr bwMode="auto">
            <a:xfrm>
              <a:off x="1559" y="4489"/>
              <a:ext cx="2855" cy="0"/>
            </a:xfrm>
            <a:prstGeom prst="line">
              <a:avLst/>
            </a:prstGeom>
            <a:noFill/>
            <a:ln w="12700">
              <a:solidFill>
                <a:srgbClr val="000000"/>
              </a:solidFill>
              <a:round/>
              <a:headEnd/>
              <a:tailEnd/>
            </a:ln>
          </p:spPr>
          <p:txBody>
            <a:bodyPr wrap="none" anchor="ctr">
              <a:prstTxWarp prst="textNoShape">
                <a:avLst/>
              </a:prstTxWarp>
            </a:bodyPr>
            <a:lstStyle/>
            <a:p>
              <a:endParaRPr lang="en-US"/>
            </a:p>
          </p:txBody>
        </p:sp>
        <p:sp>
          <p:nvSpPr>
            <p:cNvPr id="26738" name="Line 58"/>
            <p:cNvSpPr>
              <a:spLocks noChangeShapeType="1"/>
            </p:cNvSpPr>
            <p:nvPr/>
          </p:nvSpPr>
          <p:spPr bwMode="auto">
            <a:xfrm>
              <a:off x="921" y="4245"/>
              <a:ext cx="3472" cy="0"/>
            </a:xfrm>
            <a:prstGeom prst="line">
              <a:avLst/>
            </a:prstGeom>
            <a:noFill/>
            <a:ln w="22225" cap="flat" cmpd="sng" algn="ctr">
              <a:solidFill>
                <a:srgbClr val="000000"/>
              </a:solidFill>
              <a:prstDash val="solid"/>
              <a:round/>
              <a:headEnd type="none" w="med" len="med"/>
              <a:tailEnd type="stealth" w="med" len="med"/>
            </a:ln>
          </p:spPr>
          <p:txBody>
            <a:bodyPr wrap="none" lIns="92075" tIns="46038" rIns="92075" bIns="46038" anchor="ctr">
              <a:prstTxWarp prst="textNoShape">
                <a:avLst/>
              </a:prstTxWarp>
            </a:bodyPr>
            <a:lstStyle/>
            <a:p>
              <a:endParaRPr lang="en-US"/>
            </a:p>
          </p:txBody>
        </p:sp>
        <p:sp>
          <p:nvSpPr>
            <p:cNvPr id="26739" name="AutoShape 66"/>
            <p:cNvSpPr>
              <a:spLocks noChangeArrowheads="1"/>
            </p:cNvSpPr>
            <p:nvPr/>
          </p:nvSpPr>
          <p:spPr bwMode="auto">
            <a:xfrm rot="-5400000">
              <a:off x="1345" y="4431"/>
              <a:ext cx="365" cy="120"/>
            </a:xfrm>
            <a:custGeom>
              <a:avLst/>
              <a:gdLst>
                <a:gd name="T0" fmla="*/ 36288497 w 21600"/>
                <a:gd name="T1" fmla="*/ 11930465 h 21600"/>
                <a:gd name="T2" fmla="*/ 36288497 w 21600"/>
                <a:gd name="T3" fmla="*/ 11930465 h 21600"/>
                <a:gd name="T4" fmla="*/ 36288497 w 21600"/>
                <a:gd name="T5" fmla="*/ 11930465 h 21600"/>
                <a:gd name="T6" fmla="*/ 36288497 w 21600"/>
                <a:gd name="T7" fmla="*/ 0 h 21600"/>
                <a:gd name="T8" fmla="*/ 0 60000 65536"/>
                <a:gd name="T9" fmla="*/ 0 60000 65536"/>
                <a:gd name="T10" fmla="*/ 0 60000 65536"/>
                <a:gd name="T11" fmla="*/ 0 60000 65536"/>
                <a:gd name="T12" fmla="*/ 3551 w 21600"/>
                <a:gd name="T13" fmla="*/ 3600 h 21600"/>
                <a:gd name="T14" fmla="*/ 18049 w 21600"/>
                <a:gd name="T15" fmla="*/ 18000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rot="10800000" wrap="none" lIns="92070" tIns="46035" rIns="92070" bIns="46035" anchor="ctr">
              <a:prstTxWarp prst="textNoShape">
                <a:avLst/>
              </a:prstTxWarp>
            </a:bodyPr>
            <a:lstStyle/>
            <a:p>
              <a:pPr algn="ctr"/>
              <a:endParaRPr lang="pl-PL"/>
            </a:p>
          </p:txBody>
        </p:sp>
        <p:sp>
          <p:nvSpPr>
            <p:cNvPr id="26740" name="Rectangle 109"/>
            <p:cNvSpPr>
              <a:spLocks noChangeArrowheads="1"/>
            </p:cNvSpPr>
            <p:nvPr/>
          </p:nvSpPr>
          <p:spPr bwMode="auto">
            <a:xfrm>
              <a:off x="1740" y="4399"/>
              <a:ext cx="2447" cy="181"/>
            </a:xfrm>
            <a:prstGeom prst="rect">
              <a:avLst/>
            </a:prstGeom>
            <a:solidFill>
              <a:srgbClr val="FFFFFF"/>
            </a:solidFill>
            <a:ln w="25400" cap="flat" cmpd="sng" algn="ctr">
              <a:solidFill>
                <a:srgbClr val="000000"/>
              </a:solidFill>
              <a:prstDash val="solid"/>
              <a:miter lim="800000"/>
              <a:headEnd type="none" w="med" len="med"/>
              <a:tailEnd type="none" w="med" len="med"/>
            </a:ln>
          </p:spPr>
          <p:txBody>
            <a:bodyPr wrap="none" lIns="91435" tIns="45718" rIns="91435" bIns="45718" anchor="ctr">
              <a:prstTxWarp prst="textNoShape">
                <a:avLst/>
              </a:prstTxWarp>
            </a:bodyPr>
            <a:lstStyle/>
            <a:p>
              <a:pPr algn="ctr"/>
              <a:endParaRPr lang="pl-PL"/>
            </a:p>
          </p:txBody>
        </p:sp>
        <p:sp>
          <p:nvSpPr>
            <p:cNvPr id="26741" name="Freeform 141"/>
            <p:cNvSpPr>
              <a:spLocks/>
            </p:cNvSpPr>
            <p:nvPr/>
          </p:nvSpPr>
          <p:spPr bwMode="auto">
            <a:xfrm>
              <a:off x="1284" y="4489"/>
              <a:ext cx="3014" cy="272"/>
            </a:xfrm>
            <a:custGeom>
              <a:avLst/>
              <a:gdLst>
                <a:gd name="T0" fmla="*/ 3014 w 3014"/>
                <a:gd name="T1" fmla="*/ 0 h 272"/>
                <a:gd name="T2" fmla="*/ 3014 w 3014"/>
                <a:gd name="T3" fmla="*/ 272 h 272"/>
                <a:gd name="T4" fmla="*/ 0 w 3014"/>
                <a:gd name="T5" fmla="*/ 272 h 272"/>
                <a:gd name="T6" fmla="*/ 0 w 3014"/>
                <a:gd name="T7" fmla="*/ 91 h 272"/>
                <a:gd name="T8" fmla="*/ 177 w 3014"/>
                <a:gd name="T9" fmla="*/ 91 h 272"/>
                <a:gd name="T10" fmla="*/ 0 60000 65536"/>
                <a:gd name="T11" fmla="*/ 0 60000 65536"/>
                <a:gd name="T12" fmla="*/ 0 60000 65536"/>
                <a:gd name="T13" fmla="*/ 0 60000 65536"/>
                <a:gd name="T14" fmla="*/ 0 60000 65536"/>
                <a:gd name="T15" fmla="*/ 0 w 3014"/>
                <a:gd name="T16" fmla="*/ 0 h 272"/>
                <a:gd name="T17" fmla="*/ 3014 w 3014"/>
                <a:gd name="T18" fmla="*/ 272 h 272"/>
              </a:gdLst>
              <a:ahLst/>
              <a:cxnLst>
                <a:cxn ang="T10">
                  <a:pos x="T0" y="T1"/>
                </a:cxn>
                <a:cxn ang="T11">
                  <a:pos x="T2" y="T3"/>
                </a:cxn>
                <a:cxn ang="T12">
                  <a:pos x="T4" y="T5"/>
                </a:cxn>
                <a:cxn ang="T13">
                  <a:pos x="T6" y="T7"/>
                </a:cxn>
                <a:cxn ang="T14">
                  <a:pos x="T8" y="T9"/>
                </a:cxn>
              </a:cxnLst>
              <a:rect l="T15" t="T16" r="T17" b="T18"/>
              <a:pathLst>
                <a:path w="3014" h="272">
                  <a:moveTo>
                    <a:pt x="3014" y="0"/>
                  </a:moveTo>
                  <a:lnTo>
                    <a:pt x="3014" y="272"/>
                  </a:lnTo>
                  <a:lnTo>
                    <a:pt x="0" y="272"/>
                  </a:lnTo>
                  <a:lnTo>
                    <a:pt x="0" y="91"/>
                  </a:lnTo>
                  <a:lnTo>
                    <a:pt x="177" y="91"/>
                  </a:lnTo>
                </a:path>
              </a:pathLst>
            </a:custGeom>
            <a:noFill/>
            <a:ln w="12700">
              <a:solidFill>
                <a:srgbClr val="000000"/>
              </a:solidFill>
              <a:round/>
              <a:headEnd type="oval" w="sm" len="sm"/>
              <a:tailEnd type="stealth" w="med" len="med"/>
            </a:ln>
          </p:spPr>
          <p:txBody>
            <a:bodyPr wrap="none" lIns="92070" tIns="46035" rIns="92070" bIns="46035" anchor="ctr">
              <a:prstTxWarp prst="textNoShape">
                <a:avLst/>
              </a:prstTxWarp>
            </a:bodyPr>
            <a:lstStyle/>
            <a:p>
              <a:endParaRPr lang="en-US"/>
            </a:p>
          </p:txBody>
        </p:sp>
        <p:sp>
          <p:nvSpPr>
            <p:cNvPr id="26742" name="AutoShape 66"/>
            <p:cNvSpPr>
              <a:spLocks noChangeArrowheads="1"/>
            </p:cNvSpPr>
            <p:nvPr/>
          </p:nvSpPr>
          <p:spPr bwMode="auto">
            <a:xfrm rot="-5400000">
              <a:off x="4280" y="4305"/>
              <a:ext cx="365" cy="120"/>
            </a:xfrm>
            <a:custGeom>
              <a:avLst/>
              <a:gdLst>
                <a:gd name="T0" fmla="*/ 36288497 w 21600"/>
                <a:gd name="T1" fmla="*/ 11930465 h 21600"/>
                <a:gd name="T2" fmla="*/ 36288497 w 21600"/>
                <a:gd name="T3" fmla="*/ 11930465 h 21600"/>
                <a:gd name="T4" fmla="*/ 36288497 w 21600"/>
                <a:gd name="T5" fmla="*/ 11930465 h 21600"/>
                <a:gd name="T6" fmla="*/ 36288497 w 21600"/>
                <a:gd name="T7" fmla="*/ 0 h 21600"/>
                <a:gd name="T8" fmla="*/ 0 60000 65536"/>
                <a:gd name="T9" fmla="*/ 0 60000 65536"/>
                <a:gd name="T10" fmla="*/ 0 60000 65536"/>
                <a:gd name="T11" fmla="*/ 0 60000 65536"/>
                <a:gd name="T12" fmla="*/ 3551 w 21600"/>
                <a:gd name="T13" fmla="*/ 3600 h 21600"/>
                <a:gd name="T14" fmla="*/ 18049 w 21600"/>
                <a:gd name="T15" fmla="*/ 18000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rot="10800000" wrap="none" lIns="92070" tIns="46035" rIns="92070" bIns="46035" anchor="ctr">
              <a:prstTxWarp prst="textNoShape">
                <a:avLst/>
              </a:prstTxWarp>
            </a:bodyPr>
            <a:lstStyle/>
            <a:p>
              <a:pPr algn="ctr"/>
              <a:endParaRPr lang="pl-PL"/>
            </a:p>
          </p:txBody>
        </p:sp>
        <p:sp>
          <p:nvSpPr>
            <p:cNvPr id="2" name="Freeform 143"/>
            <p:cNvSpPr>
              <a:spLocks/>
            </p:cNvSpPr>
            <p:nvPr/>
          </p:nvSpPr>
          <p:spPr bwMode="auto">
            <a:xfrm>
              <a:off x="1284" y="4245"/>
              <a:ext cx="181" cy="119"/>
            </a:xfrm>
            <a:custGeom>
              <a:avLst/>
              <a:gdLst>
                <a:gd name="T0" fmla="*/ 0 w 181"/>
                <a:gd name="T1" fmla="*/ 0 h 136"/>
                <a:gd name="T2" fmla="*/ 0 w 181"/>
                <a:gd name="T3" fmla="*/ 136 h 136"/>
                <a:gd name="T4" fmla="*/ 181 w 181"/>
                <a:gd name="T5" fmla="*/ 136 h 136"/>
                <a:gd name="T6" fmla="*/ 0 60000 65536"/>
                <a:gd name="T7" fmla="*/ 0 60000 65536"/>
                <a:gd name="T8" fmla="*/ 0 60000 65536"/>
                <a:gd name="T9" fmla="*/ 0 w 181"/>
                <a:gd name="T10" fmla="*/ 0 h 136"/>
                <a:gd name="T11" fmla="*/ 181 w 181"/>
                <a:gd name="T12" fmla="*/ 136 h 136"/>
              </a:gdLst>
              <a:ahLst/>
              <a:cxnLst>
                <a:cxn ang="T6">
                  <a:pos x="T0" y="T1"/>
                </a:cxn>
                <a:cxn ang="T7">
                  <a:pos x="T2" y="T3"/>
                </a:cxn>
                <a:cxn ang="T8">
                  <a:pos x="T4" y="T5"/>
                </a:cxn>
              </a:cxnLst>
              <a:rect l="T9" t="T10" r="T11" b="T12"/>
              <a:pathLst>
                <a:path w="181" h="136">
                  <a:moveTo>
                    <a:pt x="0" y="0"/>
                  </a:moveTo>
                  <a:lnTo>
                    <a:pt x="0" y="136"/>
                  </a:lnTo>
                  <a:lnTo>
                    <a:pt x="181" y="136"/>
                  </a:lnTo>
                </a:path>
              </a:pathLst>
            </a:custGeom>
            <a:noFill/>
            <a:ln w="12700">
              <a:solidFill>
                <a:srgbClr val="000000"/>
              </a:solidFill>
              <a:round/>
              <a:headEnd type="oval" w="sm" len="sm"/>
              <a:tailEnd type="stealth" w="med" len="med"/>
            </a:ln>
          </p:spPr>
          <p:txBody>
            <a:bodyPr wrap="none" lIns="92070" tIns="46035" rIns="92070" bIns="46035" anchor="ctr">
              <a:prstTxWarp prst="textNoShape">
                <a:avLst/>
              </a:prstTxWarp>
            </a:bodyPr>
            <a:lstStyle/>
            <a:p>
              <a:endParaRPr lang="en-US"/>
            </a:p>
          </p:txBody>
        </p:sp>
      </p:grpSp>
      <p:grpSp>
        <p:nvGrpSpPr>
          <p:cNvPr id="5" name="Group 134"/>
          <p:cNvGrpSpPr>
            <a:grpSpLocks/>
          </p:cNvGrpSpPr>
          <p:nvPr/>
        </p:nvGrpSpPr>
        <p:grpSpPr bwMode="auto">
          <a:xfrm>
            <a:off x="1338494" y="4667995"/>
            <a:ext cx="4268391" cy="646286"/>
            <a:chOff x="921" y="4182"/>
            <a:chExt cx="3824" cy="579"/>
          </a:xfrm>
        </p:grpSpPr>
        <p:sp>
          <p:nvSpPr>
            <p:cNvPr id="26728" name="Line 55"/>
            <p:cNvSpPr>
              <a:spLocks noChangeShapeType="1"/>
            </p:cNvSpPr>
            <p:nvPr/>
          </p:nvSpPr>
          <p:spPr bwMode="auto">
            <a:xfrm>
              <a:off x="4476" y="4364"/>
              <a:ext cx="269" cy="0"/>
            </a:xfrm>
            <a:prstGeom prst="line">
              <a:avLst/>
            </a:prstGeom>
            <a:noFill/>
            <a:ln w="12700">
              <a:solidFill>
                <a:srgbClr val="000000"/>
              </a:solidFill>
              <a:round/>
              <a:headEnd/>
              <a:tailEnd/>
            </a:ln>
          </p:spPr>
          <p:txBody>
            <a:bodyPr wrap="none" anchor="ctr">
              <a:prstTxWarp prst="textNoShape">
                <a:avLst/>
              </a:prstTxWarp>
            </a:bodyPr>
            <a:lstStyle/>
            <a:p>
              <a:endParaRPr lang="en-US"/>
            </a:p>
          </p:txBody>
        </p:sp>
        <p:sp>
          <p:nvSpPr>
            <p:cNvPr id="26729" name="Line 55"/>
            <p:cNvSpPr>
              <a:spLocks noChangeShapeType="1"/>
            </p:cNvSpPr>
            <p:nvPr/>
          </p:nvSpPr>
          <p:spPr bwMode="auto">
            <a:xfrm>
              <a:off x="1559" y="4489"/>
              <a:ext cx="2855" cy="0"/>
            </a:xfrm>
            <a:prstGeom prst="line">
              <a:avLst/>
            </a:prstGeom>
            <a:noFill/>
            <a:ln w="12700">
              <a:solidFill>
                <a:srgbClr val="000000"/>
              </a:solidFill>
              <a:round/>
              <a:headEnd/>
              <a:tailEnd/>
            </a:ln>
          </p:spPr>
          <p:txBody>
            <a:bodyPr wrap="none" anchor="ctr">
              <a:prstTxWarp prst="textNoShape">
                <a:avLst/>
              </a:prstTxWarp>
            </a:bodyPr>
            <a:lstStyle/>
            <a:p>
              <a:endParaRPr lang="en-US"/>
            </a:p>
          </p:txBody>
        </p:sp>
        <p:sp>
          <p:nvSpPr>
            <p:cNvPr id="26730" name="Line 58"/>
            <p:cNvSpPr>
              <a:spLocks noChangeShapeType="1"/>
            </p:cNvSpPr>
            <p:nvPr/>
          </p:nvSpPr>
          <p:spPr bwMode="auto">
            <a:xfrm>
              <a:off x="921" y="4245"/>
              <a:ext cx="3472" cy="0"/>
            </a:xfrm>
            <a:prstGeom prst="line">
              <a:avLst/>
            </a:prstGeom>
            <a:noFill/>
            <a:ln w="22225" cap="flat" cmpd="sng" algn="ctr">
              <a:solidFill>
                <a:srgbClr val="000000"/>
              </a:solidFill>
              <a:prstDash val="solid"/>
              <a:round/>
              <a:headEnd type="none" w="med" len="med"/>
              <a:tailEnd type="stealth" w="med" len="med"/>
            </a:ln>
          </p:spPr>
          <p:txBody>
            <a:bodyPr wrap="none" lIns="92075" tIns="46038" rIns="92075" bIns="46038" anchor="ctr">
              <a:prstTxWarp prst="textNoShape">
                <a:avLst/>
              </a:prstTxWarp>
            </a:bodyPr>
            <a:lstStyle/>
            <a:p>
              <a:endParaRPr lang="en-US"/>
            </a:p>
          </p:txBody>
        </p:sp>
        <p:sp>
          <p:nvSpPr>
            <p:cNvPr id="26731" name="AutoShape 66"/>
            <p:cNvSpPr>
              <a:spLocks noChangeArrowheads="1"/>
            </p:cNvSpPr>
            <p:nvPr/>
          </p:nvSpPr>
          <p:spPr bwMode="auto">
            <a:xfrm rot="-5400000">
              <a:off x="1345" y="4431"/>
              <a:ext cx="365" cy="120"/>
            </a:xfrm>
            <a:custGeom>
              <a:avLst/>
              <a:gdLst>
                <a:gd name="T0" fmla="*/ 36288497 w 21600"/>
                <a:gd name="T1" fmla="*/ 11930465 h 21600"/>
                <a:gd name="T2" fmla="*/ 36288497 w 21600"/>
                <a:gd name="T3" fmla="*/ 11930465 h 21600"/>
                <a:gd name="T4" fmla="*/ 36288497 w 21600"/>
                <a:gd name="T5" fmla="*/ 11930465 h 21600"/>
                <a:gd name="T6" fmla="*/ 36288497 w 21600"/>
                <a:gd name="T7" fmla="*/ 0 h 21600"/>
                <a:gd name="T8" fmla="*/ 0 60000 65536"/>
                <a:gd name="T9" fmla="*/ 0 60000 65536"/>
                <a:gd name="T10" fmla="*/ 0 60000 65536"/>
                <a:gd name="T11" fmla="*/ 0 60000 65536"/>
                <a:gd name="T12" fmla="*/ 3551 w 21600"/>
                <a:gd name="T13" fmla="*/ 3600 h 21600"/>
                <a:gd name="T14" fmla="*/ 18049 w 21600"/>
                <a:gd name="T15" fmla="*/ 18000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rot="10800000" wrap="none" lIns="92070" tIns="46035" rIns="92070" bIns="46035" anchor="ctr">
              <a:prstTxWarp prst="textNoShape">
                <a:avLst/>
              </a:prstTxWarp>
            </a:bodyPr>
            <a:lstStyle/>
            <a:p>
              <a:pPr algn="ctr"/>
              <a:endParaRPr lang="pl-PL"/>
            </a:p>
          </p:txBody>
        </p:sp>
        <p:sp>
          <p:nvSpPr>
            <p:cNvPr id="26732" name="Rectangle 109"/>
            <p:cNvSpPr>
              <a:spLocks noChangeArrowheads="1"/>
            </p:cNvSpPr>
            <p:nvPr/>
          </p:nvSpPr>
          <p:spPr bwMode="auto">
            <a:xfrm>
              <a:off x="1740" y="4399"/>
              <a:ext cx="2447" cy="181"/>
            </a:xfrm>
            <a:prstGeom prst="rect">
              <a:avLst/>
            </a:prstGeom>
            <a:solidFill>
              <a:srgbClr val="FFFFFF"/>
            </a:solidFill>
            <a:ln w="25400" cap="flat" cmpd="sng" algn="ctr">
              <a:solidFill>
                <a:srgbClr val="000000"/>
              </a:solidFill>
              <a:prstDash val="solid"/>
              <a:miter lim="800000"/>
              <a:headEnd type="none" w="med" len="med"/>
              <a:tailEnd type="none" w="med" len="med"/>
            </a:ln>
          </p:spPr>
          <p:txBody>
            <a:bodyPr wrap="none" lIns="91435" tIns="45718" rIns="91435" bIns="45718" anchor="ctr">
              <a:prstTxWarp prst="textNoShape">
                <a:avLst/>
              </a:prstTxWarp>
            </a:bodyPr>
            <a:lstStyle/>
            <a:p>
              <a:pPr algn="ctr"/>
              <a:endParaRPr lang="pl-PL"/>
            </a:p>
          </p:txBody>
        </p:sp>
        <p:sp>
          <p:nvSpPr>
            <p:cNvPr id="3" name="Freeform 110"/>
            <p:cNvSpPr>
              <a:spLocks/>
            </p:cNvSpPr>
            <p:nvPr/>
          </p:nvSpPr>
          <p:spPr bwMode="auto">
            <a:xfrm>
              <a:off x="1284" y="4489"/>
              <a:ext cx="3014" cy="272"/>
            </a:xfrm>
            <a:custGeom>
              <a:avLst/>
              <a:gdLst>
                <a:gd name="T0" fmla="*/ 3014 w 3014"/>
                <a:gd name="T1" fmla="*/ 0 h 272"/>
                <a:gd name="T2" fmla="*/ 3014 w 3014"/>
                <a:gd name="T3" fmla="*/ 272 h 272"/>
                <a:gd name="T4" fmla="*/ 0 w 3014"/>
                <a:gd name="T5" fmla="*/ 272 h 272"/>
                <a:gd name="T6" fmla="*/ 0 w 3014"/>
                <a:gd name="T7" fmla="*/ 91 h 272"/>
                <a:gd name="T8" fmla="*/ 177 w 3014"/>
                <a:gd name="T9" fmla="*/ 91 h 272"/>
                <a:gd name="T10" fmla="*/ 0 60000 65536"/>
                <a:gd name="T11" fmla="*/ 0 60000 65536"/>
                <a:gd name="T12" fmla="*/ 0 60000 65536"/>
                <a:gd name="T13" fmla="*/ 0 60000 65536"/>
                <a:gd name="T14" fmla="*/ 0 60000 65536"/>
                <a:gd name="T15" fmla="*/ 0 w 3014"/>
                <a:gd name="T16" fmla="*/ 0 h 272"/>
                <a:gd name="T17" fmla="*/ 3014 w 3014"/>
                <a:gd name="T18" fmla="*/ 272 h 272"/>
              </a:gdLst>
              <a:ahLst/>
              <a:cxnLst>
                <a:cxn ang="T10">
                  <a:pos x="T0" y="T1"/>
                </a:cxn>
                <a:cxn ang="T11">
                  <a:pos x="T2" y="T3"/>
                </a:cxn>
                <a:cxn ang="T12">
                  <a:pos x="T4" y="T5"/>
                </a:cxn>
                <a:cxn ang="T13">
                  <a:pos x="T6" y="T7"/>
                </a:cxn>
                <a:cxn ang="T14">
                  <a:pos x="T8" y="T9"/>
                </a:cxn>
              </a:cxnLst>
              <a:rect l="T15" t="T16" r="T17" b="T18"/>
              <a:pathLst>
                <a:path w="3014" h="272">
                  <a:moveTo>
                    <a:pt x="3014" y="0"/>
                  </a:moveTo>
                  <a:lnTo>
                    <a:pt x="3014" y="272"/>
                  </a:lnTo>
                  <a:lnTo>
                    <a:pt x="0" y="272"/>
                  </a:lnTo>
                  <a:lnTo>
                    <a:pt x="0" y="91"/>
                  </a:lnTo>
                  <a:lnTo>
                    <a:pt x="177" y="91"/>
                  </a:lnTo>
                </a:path>
              </a:pathLst>
            </a:custGeom>
            <a:noFill/>
            <a:ln w="12700">
              <a:solidFill>
                <a:srgbClr val="000000"/>
              </a:solidFill>
              <a:round/>
              <a:headEnd type="oval" w="sm" len="sm"/>
              <a:tailEnd type="stealth" w="med" len="med"/>
            </a:ln>
          </p:spPr>
          <p:txBody>
            <a:bodyPr wrap="none" lIns="92070" tIns="46035" rIns="92070" bIns="46035" anchor="ctr">
              <a:prstTxWarp prst="textNoShape">
                <a:avLst/>
              </a:prstTxWarp>
            </a:bodyPr>
            <a:lstStyle/>
            <a:p>
              <a:endParaRPr lang="en-US"/>
            </a:p>
          </p:txBody>
        </p:sp>
        <p:sp>
          <p:nvSpPr>
            <p:cNvPr id="26734" name="AutoShape 66"/>
            <p:cNvSpPr>
              <a:spLocks noChangeArrowheads="1"/>
            </p:cNvSpPr>
            <p:nvPr/>
          </p:nvSpPr>
          <p:spPr bwMode="auto">
            <a:xfrm rot="-5400000">
              <a:off x="4280" y="4305"/>
              <a:ext cx="365" cy="120"/>
            </a:xfrm>
            <a:custGeom>
              <a:avLst/>
              <a:gdLst>
                <a:gd name="T0" fmla="*/ 36288497 w 21600"/>
                <a:gd name="T1" fmla="*/ 11930465 h 21600"/>
                <a:gd name="T2" fmla="*/ 36288497 w 21600"/>
                <a:gd name="T3" fmla="*/ 11930465 h 21600"/>
                <a:gd name="T4" fmla="*/ 36288497 w 21600"/>
                <a:gd name="T5" fmla="*/ 11930465 h 21600"/>
                <a:gd name="T6" fmla="*/ 36288497 w 21600"/>
                <a:gd name="T7" fmla="*/ 0 h 21600"/>
                <a:gd name="T8" fmla="*/ 0 60000 65536"/>
                <a:gd name="T9" fmla="*/ 0 60000 65536"/>
                <a:gd name="T10" fmla="*/ 0 60000 65536"/>
                <a:gd name="T11" fmla="*/ 0 60000 65536"/>
                <a:gd name="T12" fmla="*/ 3551 w 21600"/>
                <a:gd name="T13" fmla="*/ 3600 h 21600"/>
                <a:gd name="T14" fmla="*/ 18049 w 21600"/>
                <a:gd name="T15" fmla="*/ 18000 h 21600"/>
              </a:gdLst>
              <a:ahLst/>
              <a:cxnLst>
                <a:cxn ang="T8">
                  <a:pos x="T0" y="T1"/>
                </a:cxn>
                <a:cxn ang="T9">
                  <a:pos x="T2" y="T3"/>
                </a:cxn>
                <a:cxn ang="T10">
                  <a:pos x="T4" y="T5"/>
                </a:cxn>
                <a:cxn ang="T11">
                  <a:pos x="T6" y="T7"/>
                </a:cxn>
              </a:cxnLst>
              <a:rect l="T12" t="T13" r="T14" b="T15"/>
              <a:pathLst>
                <a:path w="21600" h="21600">
                  <a:moveTo>
                    <a:pt x="0" y="0"/>
                  </a:moveTo>
                  <a:lnTo>
                    <a:pt x="3481" y="21600"/>
                  </a:lnTo>
                  <a:lnTo>
                    <a:pt x="18119"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rot="10800000" wrap="none" lIns="92070" tIns="46035" rIns="92070" bIns="46035" anchor="ctr">
              <a:prstTxWarp prst="textNoShape">
                <a:avLst/>
              </a:prstTxWarp>
            </a:bodyPr>
            <a:lstStyle/>
            <a:p>
              <a:pPr algn="ctr"/>
              <a:endParaRPr lang="pl-PL"/>
            </a:p>
          </p:txBody>
        </p:sp>
        <p:sp>
          <p:nvSpPr>
            <p:cNvPr id="26735" name="Freeform 123"/>
            <p:cNvSpPr>
              <a:spLocks/>
            </p:cNvSpPr>
            <p:nvPr/>
          </p:nvSpPr>
          <p:spPr bwMode="auto">
            <a:xfrm>
              <a:off x="1284" y="4245"/>
              <a:ext cx="181" cy="119"/>
            </a:xfrm>
            <a:custGeom>
              <a:avLst/>
              <a:gdLst>
                <a:gd name="T0" fmla="*/ 0 w 181"/>
                <a:gd name="T1" fmla="*/ 0 h 136"/>
                <a:gd name="T2" fmla="*/ 0 w 181"/>
                <a:gd name="T3" fmla="*/ 136 h 136"/>
                <a:gd name="T4" fmla="*/ 181 w 181"/>
                <a:gd name="T5" fmla="*/ 136 h 136"/>
                <a:gd name="T6" fmla="*/ 0 60000 65536"/>
                <a:gd name="T7" fmla="*/ 0 60000 65536"/>
                <a:gd name="T8" fmla="*/ 0 60000 65536"/>
                <a:gd name="T9" fmla="*/ 0 w 181"/>
                <a:gd name="T10" fmla="*/ 0 h 136"/>
                <a:gd name="T11" fmla="*/ 181 w 181"/>
                <a:gd name="T12" fmla="*/ 136 h 136"/>
              </a:gdLst>
              <a:ahLst/>
              <a:cxnLst>
                <a:cxn ang="T6">
                  <a:pos x="T0" y="T1"/>
                </a:cxn>
                <a:cxn ang="T7">
                  <a:pos x="T2" y="T3"/>
                </a:cxn>
                <a:cxn ang="T8">
                  <a:pos x="T4" y="T5"/>
                </a:cxn>
              </a:cxnLst>
              <a:rect l="T9" t="T10" r="T11" b="T12"/>
              <a:pathLst>
                <a:path w="181" h="136">
                  <a:moveTo>
                    <a:pt x="0" y="0"/>
                  </a:moveTo>
                  <a:lnTo>
                    <a:pt x="0" y="136"/>
                  </a:lnTo>
                  <a:lnTo>
                    <a:pt x="181" y="136"/>
                  </a:lnTo>
                </a:path>
              </a:pathLst>
            </a:custGeom>
            <a:noFill/>
            <a:ln w="12700">
              <a:solidFill>
                <a:srgbClr val="000000"/>
              </a:solidFill>
              <a:round/>
              <a:headEnd type="oval" w="sm" len="sm"/>
              <a:tailEnd type="stealth" w="med" len="med"/>
            </a:ln>
          </p:spPr>
          <p:txBody>
            <a:bodyPr wrap="none" lIns="92070" tIns="46035" rIns="92070" bIns="46035" anchor="ctr">
              <a:prstTxWarp prst="textNoShape">
                <a:avLst/>
              </a:prstTxWarp>
            </a:bodyPr>
            <a:lstStyle/>
            <a:p>
              <a:endParaRPr lang="en-US"/>
            </a:p>
          </p:txBody>
        </p:sp>
      </p:grpSp>
      <p:sp>
        <p:nvSpPr>
          <p:cNvPr id="26628" name="Title 1"/>
          <p:cNvSpPr>
            <a:spLocks noGrp="1"/>
          </p:cNvSpPr>
          <p:nvPr>
            <p:ph type="title"/>
          </p:nvPr>
        </p:nvSpPr>
        <p:spPr>
          <a:xfrm>
            <a:off x="911801" y="227707"/>
            <a:ext cx="7948538" cy="474363"/>
          </a:xfrm>
        </p:spPr>
        <p:txBody>
          <a:bodyPr/>
          <a:lstStyle/>
          <a:p>
            <a:r>
              <a:rPr lang="en-US" dirty="0"/>
              <a:t>Test environment</a:t>
            </a:r>
          </a:p>
        </p:txBody>
      </p:sp>
      <p:sp>
        <p:nvSpPr>
          <p:cNvPr id="26629" name="Line 4"/>
          <p:cNvSpPr>
            <a:spLocks noChangeShapeType="1"/>
          </p:cNvSpPr>
          <p:nvPr/>
        </p:nvSpPr>
        <p:spPr bwMode="auto">
          <a:xfrm>
            <a:off x="1388724" y="2872011"/>
            <a:ext cx="4151189" cy="0"/>
          </a:xfrm>
          <a:prstGeom prst="line">
            <a:avLst/>
          </a:prstGeom>
          <a:noFill/>
          <a:ln w="22225" cap="flat" cmpd="sng" algn="ctr">
            <a:solidFill>
              <a:srgbClr val="000000"/>
            </a:solidFill>
            <a:prstDash val="solid"/>
            <a:round/>
            <a:headEnd type="none" w="med" len="med"/>
            <a:tailEnd type="stealth" w="med" len="med"/>
          </a:ln>
        </p:spPr>
        <p:txBody>
          <a:bodyPr wrap="none" lIns="64738" tIns="32369" rIns="64738" bIns="32369" anchor="ctr">
            <a:prstTxWarp prst="textNoShape">
              <a:avLst/>
            </a:prstTxWarp>
          </a:bodyPr>
          <a:lstStyle/>
          <a:p>
            <a:endParaRPr lang="en-US"/>
          </a:p>
        </p:txBody>
      </p:sp>
      <p:sp>
        <p:nvSpPr>
          <p:cNvPr id="26630" name="Line 60"/>
          <p:cNvSpPr>
            <a:spLocks noChangeShapeType="1"/>
          </p:cNvSpPr>
          <p:nvPr/>
        </p:nvSpPr>
        <p:spPr bwMode="auto">
          <a:xfrm>
            <a:off x="5903201" y="2380878"/>
            <a:ext cx="774650"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useBgFill="1">
        <p:nvSpPr>
          <p:cNvPr id="26631" name="Freeform 61"/>
          <p:cNvSpPr>
            <a:spLocks/>
          </p:cNvSpPr>
          <p:nvPr/>
        </p:nvSpPr>
        <p:spPr bwMode="auto">
          <a:xfrm>
            <a:off x="6573524" y="2308324"/>
            <a:ext cx="1650876" cy="135062"/>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p:nvSpPr>
          <p:cNvPr id="26632" name="Line 63"/>
          <p:cNvSpPr>
            <a:spLocks noChangeShapeType="1"/>
          </p:cNvSpPr>
          <p:nvPr/>
        </p:nvSpPr>
        <p:spPr bwMode="auto">
          <a:xfrm>
            <a:off x="5878777" y="2809503"/>
            <a:ext cx="774650"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26633" name="Line 64"/>
          <p:cNvSpPr>
            <a:spLocks noChangeShapeType="1"/>
          </p:cNvSpPr>
          <p:nvPr/>
        </p:nvSpPr>
        <p:spPr bwMode="auto">
          <a:xfrm>
            <a:off x="5759275" y="3248174"/>
            <a:ext cx="906363" cy="0"/>
          </a:xfrm>
          <a:prstGeom prst="line">
            <a:avLst/>
          </a:prstGeom>
          <a:noFill/>
          <a:ln w="12700">
            <a:solidFill>
              <a:srgbClr val="000000"/>
            </a:solidFill>
            <a:round/>
            <a:headEnd/>
            <a:tailEnd/>
          </a:ln>
        </p:spPr>
        <p:txBody>
          <a:bodyPr wrap="none" lIns="64291" tIns="32146" rIns="64291" bIns="32146" anchor="ctr">
            <a:prstTxWarp prst="textNoShape">
              <a:avLst/>
            </a:prstTxWarp>
          </a:bodyPr>
          <a:lstStyle/>
          <a:p>
            <a:endParaRPr lang="en-US"/>
          </a:p>
        </p:txBody>
      </p:sp>
      <p:sp>
        <p:nvSpPr>
          <p:cNvPr id="26634" name="Line 65"/>
          <p:cNvSpPr>
            <a:spLocks noChangeShapeType="1"/>
          </p:cNvSpPr>
          <p:nvPr/>
        </p:nvSpPr>
        <p:spPr bwMode="auto">
          <a:xfrm>
            <a:off x="5866565" y="4809195"/>
            <a:ext cx="780231" cy="10604"/>
          </a:xfrm>
          <a:prstGeom prst="line">
            <a:avLst/>
          </a:prstGeom>
          <a:noFill/>
          <a:ln w="12700">
            <a:solidFill>
              <a:schemeClr val="tx2"/>
            </a:solidFill>
            <a:round/>
            <a:headEnd/>
            <a:tailEnd/>
          </a:ln>
        </p:spPr>
        <p:txBody>
          <a:bodyPr wrap="none" lIns="64291" tIns="32146" rIns="64291" bIns="32146" anchor="ctr">
            <a:prstTxWarp prst="textNoShape">
              <a:avLst/>
            </a:prstTxWarp>
          </a:bodyPr>
          <a:lstStyle/>
          <a:p>
            <a:endParaRPr lang="en-US"/>
          </a:p>
        </p:txBody>
      </p:sp>
      <p:sp>
        <p:nvSpPr>
          <p:cNvPr id="26635" name="Text Box 70"/>
          <p:cNvSpPr txBox="1">
            <a:spLocks noChangeArrowheads="1"/>
          </p:cNvSpPr>
          <p:nvPr/>
        </p:nvSpPr>
        <p:spPr bwMode="auto">
          <a:xfrm>
            <a:off x="3076300" y="2466826"/>
            <a:ext cx="2191393" cy="311587"/>
          </a:xfrm>
          <a:prstGeom prst="rect">
            <a:avLst/>
          </a:prstGeom>
          <a:noFill/>
          <a:ln w="12700">
            <a:noFill/>
            <a:miter lim="800000"/>
            <a:headEnd/>
            <a:tailEnd/>
          </a:ln>
        </p:spPr>
        <p:txBody>
          <a:bodyPr wrap="none" lIns="64734" tIns="32367" rIns="64734" bIns="32367">
            <a:prstTxWarp prst="textNoShape">
              <a:avLst/>
            </a:prstTxWarp>
            <a:spAutoFit/>
          </a:bodyPr>
          <a:lstStyle/>
          <a:p>
            <a:pPr algn="ctr" eaLnBrk="0" hangingPunct="0"/>
            <a:r>
              <a:rPr lang="en-GB" sz="1600" dirty="0">
                <a:latin typeface="Comic Sans MS" charset="0"/>
                <a:ea typeface="Arial" charset="0"/>
                <a:cs typeface="Arial" charset="0"/>
              </a:rPr>
              <a:t>Incremental patterns</a:t>
            </a:r>
          </a:p>
        </p:txBody>
      </p:sp>
      <p:sp>
        <p:nvSpPr>
          <p:cNvPr id="26636" name="Text Box 71"/>
          <p:cNvSpPr txBox="1">
            <a:spLocks noChangeArrowheads="1"/>
          </p:cNvSpPr>
          <p:nvPr/>
        </p:nvSpPr>
        <p:spPr bwMode="auto">
          <a:xfrm>
            <a:off x="2832369" y="3620988"/>
            <a:ext cx="2430340" cy="311587"/>
          </a:xfrm>
          <a:prstGeom prst="rect">
            <a:avLst/>
          </a:prstGeom>
          <a:noFill/>
          <a:ln w="12700">
            <a:noFill/>
            <a:miter lim="800000"/>
            <a:headEnd/>
            <a:tailEnd/>
          </a:ln>
        </p:spPr>
        <p:txBody>
          <a:bodyPr wrap="none" lIns="64734" tIns="32367" rIns="64734" bIns="32367">
            <a:prstTxWarp prst="textNoShape">
              <a:avLst/>
            </a:prstTxWarp>
            <a:spAutoFit/>
          </a:bodyPr>
          <a:lstStyle/>
          <a:p>
            <a:pPr algn="ctr" eaLnBrk="0" hangingPunct="0"/>
            <a:r>
              <a:rPr lang="en-GB" sz="1600" dirty="0">
                <a:latin typeface="Comic Sans MS" charset="0"/>
                <a:ea typeface="Arial" charset="0"/>
                <a:cs typeface="Arial" charset="0"/>
              </a:rPr>
              <a:t>Parent/control patterns</a:t>
            </a:r>
          </a:p>
        </p:txBody>
      </p:sp>
      <p:sp>
        <p:nvSpPr>
          <p:cNvPr id="26637" name="Text Box 74"/>
          <p:cNvSpPr txBox="1">
            <a:spLocks noChangeArrowheads="1"/>
          </p:cNvSpPr>
          <p:nvPr/>
        </p:nvSpPr>
        <p:spPr bwMode="auto">
          <a:xfrm rot="-5400000">
            <a:off x="6479389" y="3890339"/>
            <a:ext cx="296544" cy="264971"/>
          </a:xfrm>
          <a:prstGeom prst="rect">
            <a:avLst/>
          </a:prstGeom>
          <a:noFill/>
          <a:ln w="9525">
            <a:noFill/>
            <a:miter lim="800000"/>
            <a:headEnd/>
            <a:tailEnd/>
          </a:ln>
        </p:spPr>
        <p:txBody>
          <a:bodyPr wrap="none" lIns="64288" tIns="32144" rIns="64288" bIns="32144">
            <a:prstTxWarp prst="textNoShape">
              <a:avLst/>
            </a:prstTxWarp>
            <a:spAutoFit/>
          </a:bodyPr>
          <a:lstStyle/>
          <a:p>
            <a:r>
              <a:rPr lang="en-GB" sz="1300" dirty="0">
                <a:solidFill>
                  <a:srgbClr val="333300"/>
                </a:solidFill>
                <a:ea typeface="Arial" charset="0"/>
                <a:cs typeface="Arial" charset="0"/>
              </a:rPr>
              <a:t>…</a:t>
            </a:r>
          </a:p>
        </p:txBody>
      </p:sp>
      <p:sp useBgFill="1">
        <p:nvSpPr>
          <p:cNvPr id="26638" name="Freeform 79"/>
          <p:cNvSpPr>
            <a:spLocks/>
          </p:cNvSpPr>
          <p:nvPr/>
        </p:nvSpPr>
        <p:spPr bwMode="auto">
          <a:xfrm>
            <a:off x="6573524" y="2745879"/>
            <a:ext cx="1650876" cy="135062"/>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useBgFill="1">
        <p:nvSpPr>
          <p:cNvPr id="26639" name="Freeform 80"/>
          <p:cNvSpPr>
            <a:spLocks/>
          </p:cNvSpPr>
          <p:nvPr/>
        </p:nvSpPr>
        <p:spPr bwMode="auto">
          <a:xfrm>
            <a:off x="6573524" y="3174504"/>
            <a:ext cx="1650876" cy="135062"/>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useBgFill="1">
        <p:nvSpPr>
          <p:cNvPr id="26640" name="Freeform 81"/>
          <p:cNvSpPr>
            <a:spLocks/>
          </p:cNvSpPr>
          <p:nvPr/>
        </p:nvSpPr>
        <p:spPr bwMode="auto">
          <a:xfrm>
            <a:off x="6573524" y="4749478"/>
            <a:ext cx="1650876" cy="137294"/>
          </a:xfrm>
          <a:custGeom>
            <a:avLst/>
            <a:gdLst>
              <a:gd name="T0" fmla="*/ 2147483647 w 545"/>
              <a:gd name="T1" fmla="*/ 0 h 91"/>
              <a:gd name="T2" fmla="*/ 0 w 545"/>
              <a:gd name="T3" fmla="*/ 0 h 91"/>
              <a:gd name="T4" fmla="*/ 0 w 545"/>
              <a:gd name="T5" fmla="*/ 2147483647 h 91"/>
              <a:gd name="T6" fmla="*/ 2147483647 w 545"/>
              <a:gd name="T7" fmla="*/ 2147483647 h 91"/>
              <a:gd name="T8" fmla="*/ 0 60000 65536"/>
              <a:gd name="T9" fmla="*/ 0 60000 65536"/>
              <a:gd name="T10" fmla="*/ 0 60000 65536"/>
              <a:gd name="T11" fmla="*/ 0 60000 65536"/>
              <a:gd name="T12" fmla="*/ 0 w 545"/>
              <a:gd name="T13" fmla="*/ 0 h 91"/>
              <a:gd name="T14" fmla="*/ 545 w 545"/>
              <a:gd name="T15" fmla="*/ 91 h 91"/>
            </a:gdLst>
            <a:ahLst/>
            <a:cxnLst>
              <a:cxn ang="T8">
                <a:pos x="T0" y="T1"/>
              </a:cxn>
              <a:cxn ang="T9">
                <a:pos x="T2" y="T3"/>
              </a:cxn>
              <a:cxn ang="T10">
                <a:pos x="T4" y="T5"/>
              </a:cxn>
              <a:cxn ang="T11">
                <a:pos x="T6" y="T7"/>
              </a:cxn>
            </a:cxnLst>
            <a:rect l="T12" t="T13" r="T14" b="T15"/>
            <a:pathLst>
              <a:path w="545" h="91">
                <a:moveTo>
                  <a:pt x="499" y="0"/>
                </a:moveTo>
                <a:lnTo>
                  <a:pt x="0" y="0"/>
                </a:lnTo>
                <a:lnTo>
                  <a:pt x="0" y="91"/>
                </a:lnTo>
                <a:lnTo>
                  <a:pt x="545" y="91"/>
                </a:lnTo>
              </a:path>
            </a:pathLst>
          </a:custGeom>
          <a:ln w="9525">
            <a:solidFill>
              <a:schemeClr val="tx1"/>
            </a:solidFill>
            <a:round/>
            <a:headEnd/>
            <a:tailEnd/>
          </a:ln>
        </p:spPr>
        <p:txBody>
          <a:bodyPr wrap="none" lIns="64288" tIns="32144" rIns="64288" bIns="32144" anchor="ctr">
            <a:prstTxWarp prst="textNoShape">
              <a:avLst/>
            </a:prstTxWarp>
          </a:bodyPr>
          <a:lstStyle/>
          <a:p>
            <a:pPr algn="ctr"/>
            <a:endParaRPr lang="pl-PL"/>
          </a:p>
        </p:txBody>
      </p:sp>
      <p:sp>
        <p:nvSpPr>
          <p:cNvPr id="26743" name="Text Box 119"/>
          <p:cNvSpPr txBox="1">
            <a:spLocks noChangeArrowheads="1"/>
          </p:cNvSpPr>
          <p:nvPr/>
        </p:nvSpPr>
        <p:spPr bwMode="auto">
          <a:xfrm rot="5400000">
            <a:off x="909870" y="3687961"/>
            <a:ext cx="406301" cy="236637"/>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wrap="none" lIns="64291" tIns="32146" rIns="64291" bIns="32146">
            <a:prstTxWarp prst="textNoShape">
              <a:avLst/>
            </a:prstTxWarp>
            <a:spAutoFit/>
          </a:bodyPr>
          <a:lstStyle/>
          <a:p>
            <a:pPr>
              <a:defRPr/>
            </a:pPr>
            <a:r>
              <a:rPr lang="en-US" sz="1100" dirty="0">
                <a:solidFill>
                  <a:srgbClr val="000000"/>
                </a:solidFill>
              </a:rPr>
              <a:t>ATE</a:t>
            </a:r>
          </a:p>
        </p:txBody>
      </p:sp>
      <p:sp>
        <p:nvSpPr>
          <p:cNvPr id="26644" name="AutoShape 120"/>
          <p:cNvSpPr>
            <a:spLocks/>
          </p:cNvSpPr>
          <p:nvPr/>
        </p:nvSpPr>
        <p:spPr bwMode="auto">
          <a:xfrm>
            <a:off x="1209014" y="2821781"/>
            <a:ext cx="151805" cy="1974578"/>
          </a:xfrm>
          <a:prstGeom prst="leftBrace">
            <a:avLst>
              <a:gd name="adj1" fmla="val 37637"/>
              <a:gd name="adj2" fmla="val 50000"/>
            </a:avLst>
          </a:prstGeom>
          <a:noFill/>
          <a:ln w="9525">
            <a:solidFill>
              <a:schemeClr val="tx1"/>
            </a:solidFill>
            <a:round/>
            <a:headEnd/>
            <a:tailEnd/>
          </a:ln>
        </p:spPr>
        <p:txBody>
          <a:bodyPr wrap="none" lIns="64291" tIns="32146" rIns="64291" bIns="32146" anchor="ctr">
            <a:prstTxWarp prst="textNoShape">
              <a:avLst/>
            </a:prstTxWarp>
          </a:bodyPr>
          <a:lstStyle/>
          <a:p>
            <a:endParaRPr lang="en-US"/>
          </a:p>
        </p:txBody>
      </p:sp>
      <p:grpSp>
        <p:nvGrpSpPr>
          <p:cNvPr id="7" name="Group 159"/>
          <p:cNvGrpSpPr>
            <a:grpSpLocks/>
          </p:cNvGrpSpPr>
          <p:nvPr/>
        </p:nvGrpSpPr>
        <p:grpSpPr bwMode="auto">
          <a:xfrm>
            <a:off x="1231895" y="1292014"/>
            <a:ext cx="7087939" cy="488900"/>
            <a:chOff x="966" y="5204"/>
            <a:chExt cx="6350" cy="272"/>
          </a:xfrm>
        </p:grpSpPr>
        <p:sp>
          <p:nvSpPr>
            <p:cNvPr id="26718" name="Rectangle 160"/>
            <p:cNvSpPr>
              <a:spLocks noChangeArrowheads="1"/>
            </p:cNvSpPr>
            <p:nvPr/>
          </p:nvSpPr>
          <p:spPr bwMode="auto">
            <a:xfrm>
              <a:off x="96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19" name="Rectangle 161"/>
            <p:cNvSpPr>
              <a:spLocks noChangeArrowheads="1"/>
            </p:cNvSpPr>
            <p:nvPr/>
          </p:nvSpPr>
          <p:spPr bwMode="auto">
            <a:xfrm>
              <a:off x="160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0" name="Rectangle 162"/>
            <p:cNvSpPr>
              <a:spLocks noChangeArrowheads="1"/>
            </p:cNvSpPr>
            <p:nvPr/>
          </p:nvSpPr>
          <p:spPr bwMode="auto">
            <a:xfrm>
              <a:off x="223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1" name="Rectangle 163"/>
            <p:cNvSpPr>
              <a:spLocks noChangeArrowheads="1"/>
            </p:cNvSpPr>
            <p:nvPr/>
          </p:nvSpPr>
          <p:spPr bwMode="auto">
            <a:xfrm>
              <a:off x="287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2" name="Rectangle 164"/>
            <p:cNvSpPr>
              <a:spLocks noChangeArrowheads="1"/>
            </p:cNvSpPr>
            <p:nvPr/>
          </p:nvSpPr>
          <p:spPr bwMode="auto">
            <a:xfrm>
              <a:off x="350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3" name="Rectangle 165"/>
            <p:cNvSpPr>
              <a:spLocks noChangeArrowheads="1"/>
            </p:cNvSpPr>
            <p:nvPr/>
          </p:nvSpPr>
          <p:spPr bwMode="auto">
            <a:xfrm>
              <a:off x="414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4" name="Rectangle 166"/>
            <p:cNvSpPr>
              <a:spLocks noChangeArrowheads="1"/>
            </p:cNvSpPr>
            <p:nvPr/>
          </p:nvSpPr>
          <p:spPr bwMode="auto">
            <a:xfrm>
              <a:off x="477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5" name="Rectangle 167"/>
            <p:cNvSpPr>
              <a:spLocks noChangeArrowheads="1"/>
            </p:cNvSpPr>
            <p:nvPr/>
          </p:nvSpPr>
          <p:spPr bwMode="auto">
            <a:xfrm>
              <a:off x="541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6" name="Rectangle 168"/>
            <p:cNvSpPr>
              <a:spLocks noChangeArrowheads="1"/>
            </p:cNvSpPr>
            <p:nvPr/>
          </p:nvSpPr>
          <p:spPr bwMode="auto">
            <a:xfrm>
              <a:off x="604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727" name="Rectangle 169"/>
            <p:cNvSpPr>
              <a:spLocks noChangeArrowheads="1"/>
            </p:cNvSpPr>
            <p:nvPr/>
          </p:nvSpPr>
          <p:spPr bwMode="auto">
            <a:xfrm>
              <a:off x="668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grpSp>
      <p:sp>
        <p:nvSpPr>
          <p:cNvPr id="26666" name="Line 170"/>
          <p:cNvSpPr>
            <a:spLocks noChangeShapeType="1"/>
          </p:cNvSpPr>
          <p:nvPr/>
        </p:nvSpPr>
        <p:spPr bwMode="auto">
          <a:xfrm>
            <a:off x="8219376" y="1780914"/>
            <a:ext cx="300261" cy="0"/>
          </a:xfrm>
          <a:prstGeom prst="line">
            <a:avLst/>
          </a:prstGeom>
          <a:noFill/>
          <a:ln w="19050">
            <a:solidFill>
              <a:schemeClr val="tx2"/>
            </a:solidFill>
            <a:round/>
            <a:headEnd/>
            <a:tailEnd type="triangle" w="med" len="med"/>
          </a:ln>
        </p:spPr>
        <p:txBody>
          <a:bodyPr>
            <a:prstTxWarp prst="textNoShape">
              <a:avLst/>
            </a:prstTxWarp>
          </a:bodyPr>
          <a:lstStyle/>
          <a:p>
            <a:endParaRPr lang="en-US"/>
          </a:p>
        </p:txBody>
      </p:sp>
      <p:grpSp>
        <p:nvGrpSpPr>
          <p:cNvPr id="8" name="Group 188"/>
          <p:cNvGrpSpPr>
            <a:grpSpLocks/>
          </p:cNvGrpSpPr>
          <p:nvPr/>
        </p:nvGrpSpPr>
        <p:grpSpPr bwMode="auto">
          <a:xfrm>
            <a:off x="1231895" y="1477305"/>
            <a:ext cx="588243" cy="303609"/>
            <a:chOff x="830" y="1439"/>
            <a:chExt cx="527" cy="272"/>
          </a:xfrm>
        </p:grpSpPr>
        <p:sp>
          <p:nvSpPr>
            <p:cNvPr id="26714" name="Rectangle 172"/>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15" name="Rectangle 185"/>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16" name="Rectangle 186"/>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17" name="Rectangle 187"/>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9" name="Group 189"/>
          <p:cNvGrpSpPr>
            <a:grpSpLocks/>
          </p:cNvGrpSpPr>
          <p:nvPr/>
        </p:nvGrpSpPr>
        <p:grpSpPr bwMode="auto">
          <a:xfrm>
            <a:off x="1933992" y="1477305"/>
            <a:ext cx="588243" cy="303609"/>
            <a:chOff x="830" y="1439"/>
            <a:chExt cx="527" cy="272"/>
          </a:xfrm>
        </p:grpSpPr>
        <p:sp>
          <p:nvSpPr>
            <p:cNvPr id="26710" name="Rectangle 190"/>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11" name="Rectangle 191"/>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12" name="Rectangle 192"/>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13" name="Rectangle 193"/>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0" name="Group 194"/>
          <p:cNvGrpSpPr>
            <a:grpSpLocks/>
          </p:cNvGrpSpPr>
          <p:nvPr/>
        </p:nvGrpSpPr>
        <p:grpSpPr bwMode="auto">
          <a:xfrm>
            <a:off x="2646134" y="1477305"/>
            <a:ext cx="588243" cy="303609"/>
            <a:chOff x="830" y="1439"/>
            <a:chExt cx="527" cy="272"/>
          </a:xfrm>
        </p:grpSpPr>
        <p:sp>
          <p:nvSpPr>
            <p:cNvPr id="26706" name="Rectangle 195"/>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7" name="Rectangle 196"/>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8" name="Rectangle 197"/>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9" name="Rectangle 198"/>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1" name="Group 199"/>
          <p:cNvGrpSpPr>
            <a:grpSpLocks/>
          </p:cNvGrpSpPr>
          <p:nvPr/>
        </p:nvGrpSpPr>
        <p:grpSpPr bwMode="auto">
          <a:xfrm>
            <a:off x="3354928" y="1477305"/>
            <a:ext cx="588243" cy="303609"/>
            <a:chOff x="830" y="1439"/>
            <a:chExt cx="527" cy="272"/>
          </a:xfrm>
        </p:grpSpPr>
        <p:sp>
          <p:nvSpPr>
            <p:cNvPr id="26702" name="Rectangle 200"/>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3" name="Rectangle 201"/>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4" name="Rectangle 202"/>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5" name="Rectangle 203"/>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2" name="Group 204"/>
          <p:cNvGrpSpPr>
            <a:grpSpLocks/>
          </p:cNvGrpSpPr>
          <p:nvPr/>
        </p:nvGrpSpPr>
        <p:grpSpPr bwMode="auto">
          <a:xfrm>
            <a:off x="4063722" y="1477305"/>
            <a:ext cx="588243" cy="303609"/>
            <a:chOff x="830" y="1439"/>
            <a:chExt cx="527" cy="272"/>
          </a:xfrm>
        </p:grpSpPr>
        <p:sp>
          <p:nvSpPr>
            <p:cNvPr id="26698" name="Rectangle 205"/>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9" name="Rectangle 206"/>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0" name="Rectangle 207"/>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701" name="Rectangle 208"/>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3" name="Group 209"/>
          <p:cNvGrpSpPr>
            <a:grpSpLocks/>
          </p:cNvGrpSpPr>
          <p:nvPr/>
        </p:nvGrpSpPr>
        <p:grpSpPr bwMode="auto">
          <a:xfrm>
            <a:off x="4772516" y="1477305"/>
            <a:ext cx="588243" cy="303609"/>
            <a:chOff x="830" y="1439"/>
            <a:chExt cx="527" cy="272"/>
          </a:xfrm>
        </p:grpSpPr>
        <p:sp>
          <p:nvSpPr>
            <p:cNvPr id="26694" name="Rectangle 210"/>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5" name="Rectangle 211"/>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6" name="Rectangle 212"/>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7" name="Rectangle 213"/>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4" name="Group 214"/>
          <p:cNvGrpSpPr>
            <a:grpSpLocks/>
          </p:cNvGrpSpPr>
          <p:nvPr/>
        </p:nvGrpSpPr>
        <p:grpSpPr bwMode="auto">
          <a:xfrm>
            <a:off x="5481310" y="1477305"/>
            <a:ext cx="588243" cy="303609"/>
            <a:chOff x="830" y="1439"/>
            <a:chExt cx="527" cy="272"/>
          </a:xfrm>
        </p:grpSpPr>
        <p:sp>
          <p:nvSpPr>
            <p:cNvPr id="26690" name="Rectangle 215"/>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1" name="Rectangle 216"/>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2" name="Rectangle 217"/>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93" name="Rectangle 218"/>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5" name="Group 219"/>
          <p:cNvGrpSpPr>
            <a:grpSpLocks/>
          </p:cNvGrpSpPr>
          <p:nvPr/>
        </p:nvGrpSpPr>
        <p:grpSpPr bwMode="auto">
          <a:xfrm>
            <a:off x="6190104" y="1477305"/>
            <a:ext cx="588243" cy="303609"/>
            <a:chOff x="830" y="1439"/>
            <a:chExt cx="527" cy="272"/>
          </a:xfrm>
        </p:grpSpPr>
        <p:sp>
          <p:nvSpPr>
            <p:cNvPr id="26686" name="Rectangle 220"/>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7" name="Rectangle 221"/>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8" name="Rectangle 222"/>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9" name="Rectangle 223"/>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6" name="Group 224"/>
          <p:cNvGrpSpPr>
            <a:grpSpLocks/>
          </p:cNvGrpSpPr>
          <p:nvPr/>
        </p:nvGrpSpPr>
        <p:grpSpPr bwMode="auto">
          <a:xfrm>
            <a:off x="6898898" y="1477305"/>
            <a:ext cx="588243" cy="303609"/>
            <a:chOff x="830" y="1439"/>
            <a:chExt cx="527" cy="272"/>
          </a:xfrm>
        </p:grpSpPr>
        <p:sp>
          <p:nvSpPr>
            <p:cNvPr id="26682" name="Rectangle 225"/>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3" name="Rectangle 226"/>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4" name="Rectangle 227"/>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5" name="Rectangle 228"/>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grpSp>
        <p:nvGrpSpPr>
          <p:cNvPr id="17" name="Group 229"/>
          <p:cNvGrpSpPr>
            <a:grpSpLocks/>
          </p:cNvGrpSpPr>
          <p:nvPr/>
        </p:nvGrpSpPr>
        <p:grpSpPr bwMode="auto">
          <a:xfrm>
            <a:off x="7607692" y="1477305"/>
            <a:ext cx="588243" cy="303609"/>
            <a:chOff x="830" y="1439"/>
            <a:chExt cx="527" cy="272"/>
          </a:xfrm>
        </p:grpSpPr>
        <p:sp>
          <p:nvSpPr>
            <p:cNvPr id="26678" name="Rectangle 230"/>
            <p:cNvSpPr>
              <a:spLocks noChangeArrowheads="1"/>
            </p:cNvSpPr>
            <p:nvPr/>
          </p:nvSpPr>
          <p:spPr bwMode="auto">
            <a:xfrm>
              <a:off x="830"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79" name="Rectangle 231"/>
            <p:cNvSpPr>
              <a:spLocks noChangeArrowheads="1"/>
            </p:cNvSpPr>
            <p:nvPr/>
          </p:nvSpPr>
          <p:spPr bwMode="auto">
            <a:xfrm>
              <a:off x="991"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0" name="Rectangle 232"/>
            <p:cNvSpPr>
              <a:spLocks noChangeArrowheads="1"/>
            </p:cNvSpPr>
            <p:nvPr/>
          </p:nvSpPr>
          <p:spPr bwMode="auto">
            <a:xfrm>
              <a:off x="1152"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sp>
          <p:nvSpPr>
            <p:cNvPr id="26681" name="Rectangle 233"/>
            <p:cNvSpPr>
              <a:spLocks noChangeArrowheads="1"/>
            </p:cNvSpPr>
            <p:nvPr/>
          </p:nvSpPr>
          <p:spPr bwMode="auto">
            <a:xfrm>
              <a:off x="1313" y="1439"/>
              <a:ext cx="44" cy="272"/>
            </a:xfrm>
            <a:prstGeom prst="rect">
              <a:avLst/>
            </a:prstGeom>
            <a:solidFill>
              <a:srgbClr val="0099FF"/>
            </a:solidFill>
            <a:ln w="12700">
              <a:solidFill>
                <a:schemeClr val="tx2"/>
              </a:solidFill>
              <a:miter lim="800000"/>
              <a:headEnd/>
              <a:tailEnd/>
            </a:ln>
          </p:spPr>
          <p:txBody>
            <a:bodyPr wrap="none" anchor="ctr">
              <a:prstTxWarp prst="textNoShape">
                <a:avLst/>
              </a:prstTxWarp>
            </a:bodyPr>
            <a:lstStyle/>
            <a:p>
              <a:endParaRPr lang="en-US"/>
            </a:p>
          </p:txBody>
        </p:sp>
      </p:grpSp>
      <p:sp useBgFill="1">
        <p:nvSpPr>
          <p:cNvPr id="26677" name="Rectangle 8"/>
          <p:cNvSpPr>
            <a:spLocks/>
          </p:cNvSpPr>
          <p:nvPr/>
        </p:nvSpPr>
        <p:spPr bwMode="auto">
          <a:xfrm>
            <a:off x="1125296" y="1114535"/>
            <a:ext cx="7392665" cy="202034"/>
          </a:xfrm>
          <a:prstGeom prst="rect">
            <a:avLst/>
          </a:prstGeom>
          <a:ln w="22225">
            <a:noFill/>
            <a:miter lim="800000"/>
            <a:headEnd/>
            <a:tailEnd/>
          </a:ln>
        </p:spPr>
        <p:txBody>
          <a:bodyPr wrap="none" lIns="91435" tIns="45718" rIns="91435" bIns="45718" anchor="ctr">
            <a:prstTxWarp prst="textNoShape">
              <a:avLst/>
            </a:prstTxWarp>
          </a:bodyPr>
          <a:lstStyle/>
          <a:p>
            <a:pPr algn="ctr"/>
            <a:endParaRPr lang="pl-PL"/>
          </a:p>
        </p:txBody>
      </p:sp>
      <p:grpSp>
        <p:nvGrpSpPr>
          <p:cNvPr id="18" name="Group 251"/>
          <p:cNvGrpSpPr>
            <a:grpSpLocks/>
          </p:cNvGrpSpPr>
          <p:nvPr/>
        </p:nvGrpSpPr>
        <p:grpSpPr bwMode="auto">
          <a:xfrm>
            <a:off x="1085115" y="5453807"/>
            <a:ext cx="7439546" cy="658564"/>
            <a:chOff x="694" y="4886"/>
            <a:chExt cx="6665" cy="590"/>
          </a:xfrm>
        </p:grpSpPr>
        <p:grpSp>
          <p:nvGrpSpPr>
            <p:cNvPr id="19" name="Group 157"/>
            <p:cNvGrpSpPr>
              <a:grpSpLocks/>
            </p:cNvGrpSpPr>
            <p:nvPr/>
          </p:nvGrpSpPr>
          <p:grpSpPr bwMode="auto">
            <a:xfrm>
              <a:off x="830" y="5022"/>
              <a:ext cx="6529" cy="454"/>
              <a:chOff x="830" y="5204"/>
              <a:chExt cx="6529" cy="272"/>
            </a:xfrm>
          </p:grpSpPr>
          <p:grpSp>
            <p:nvGrpSpPr>
              <p:cNvPr id="20" name="Group 155"/>
              <p:cNvGrpSpPr>
                <a:grpSpLocks/>
              </p:cNvGrpSpPr>
              <p:nvPr/>
            </p:nvGrpSpPr>
            <p:grpSpPr bwMode="auto">
              <a:xfrm>
                <a:off x="830" y="5204"/>
                <a:ext cx="6350" cy="272"/>
                <a:chOff x="966" y="5204"/>
                <a:chExt cx="6350" cy="272"/>
              </a:xfrm>
            </p:grpSpPr>
            <p:sp>
              <p:nvSpPr>
                <p:cNvPr id="26655" name="Rectangle 144"/>
                <p:cNvSpPr>
                  <a:spLocks noChangeArrowheads="1"/>
                </p:cNvSpPr>
                <p:nvPr/>
              </p:nvSpPr>
              <p:spPr bwMode="auto">
                <a:xfrm>
                  <a:off x="96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56" name="Rectangle 145"/>
                <p:cNvSpPr>
                  <a:spLocks noChangeArrowheads="1"/>
                </p:cNvSpPr>
                <p:nvPr/>
              </p:nvSpPr>
              <p:spPr bwMode="auto">
                <a:xfrm>
                  <a:off x="160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57" name="Rectangle 146"/>
                <p:cNvSpPr>
                  <a:spLocks noChangeArrowheads="1"/>
                </p:cNvSpPr>
                <p:nvPr/>
              </p:nvSpPr>
              <p:spPr bwMode="auto">
                <a:xfrm>
                  <a:off x="223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58" name="Rectangle 147"/>
                <p:cNvSpPr>
                  <a:spLocks noChangeArrowheads="1"/>
                </p:cNvSpPr>
                <p:nvPr/>
              </p:nvSpPr>
              <p:spPr bwMode="auto">
                <a:xfrm>
                  <a:off x="287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59" name="Rectangle 148"/>
                <p:cNvSpPr>
                  <a:spLocks noChangeArrowheads="1"/>
                </p:cNvSpPr>
                <p:nvPr/>
              </p:nvSpPr>
              <p:spPr bwMode="auto">
                <a:xfrm>
                  <a:off x="350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60" name="Rectangle 149"/>
                <p:cNvSpPr>
                  <a:spLocks noChangeArrowheads="1"/>
                </p:cNvSpPr>
                <p:nvPr/>
              </p:nvSpPr>
              <p:spPr bwMode="auto">
                <a:xfrm>
                  <a:off x="414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61" name="Rectangle 150"/>
                <p:cNvSpPr>
                  <a:spLocks noChangeArrowheads="1"/>
                </p:cNvSpPr>
                <p:nvPr/>
              </p:nvSpPr>
              <p:spPr bwMode="auto">
                <a:xfrm>
                  <a:off x="477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62" name="Rectangle 151"/>
                <p:cNvSpPr>
                  <a:spLocks noChangeArrowheads="1"/>
                </p:cNvSpPr>
                <p:nvPr/>
              </p:nvSpPr>
              <p:spPr bwMode="auto">
                <a:xfrm>
                  <a:off x="541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63" name="Rectangle 152"/>
                <p:cNvSpPr>
                  <a:spLocks noChangeArrowheads="1"/>
                </p:cNvSpPr>
                <p:nvPr/>
              </p:nvSpPr>
              <p:spPr bwMode="auto">
                <a:xfrm>
                  <a:off x="6046"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sp>
              <p:nvSpPr>
                <p:cNvPr id="26664" name="Rectangle 153"/>
                <p:cNvSpPr>
                  <a:spLocks noChangeArrowheads="1"/>
                </p:cNvSpPr>
                <p:nvPr/>
              </p:nvSpPr>
              <p:spPr bwMode="auto">
                <a:xfrm>
                  <a:off x="6681" y="5204"/>
                  <a:ext cx="635" cy="272"/>
                </a:xfrm>
                <a:prstGeom prst="rect">
                  <a:avLst/>
                </a:prstGeom>
                <a:noFill/>
                <a:ln w="19050">
                  <a:solidFill>
                    <a:srgbClr val="000000"/>
                  </a:solidFill>
                  <a:miter lim="800000"/>
                  <a:headEnd/>
                  <a:tailEnd/>
                </a:ln>
              </p:spPr>
              <p:txBody>
                <a:bodyPr wrap="none" anchor="ctr">
                  <a:prstTxWarp prst="textNoShape">
                    <a:avLst/>
                  </a:prstTxWarp>
                </a:bodyPr>
                <a:lstStyle/>
                <a:p>
                  <a:endParaRPr lang="en-US"/>
                </a:p>
              </p:txBody>
            </p:sp>
          </p:grpSp>
          <p:sp>
            <p:nvSpPr>
              <p:cNvPr id="26654" name="Line 156"/>
              <p:cNvSpPr>
                <a:spLocks noChangeShapeType="1"/>
              </p:cNvSpPr>
              <p:nvPr/>
            </p:nvSpPr>
            <p:spPr bwMode="auto">
              <a:xfrm>
                <a:off x="7090" y="5476"/>
                <a:ext cx="269" cy="0"/>
              </a:xfrm>
              <a:prstGeom prst="line">
                <a:avLst/>
              </a:prstGeom>
              <a:noFill/>
              <a:ln w="19050">
                <a:solidFill>
                  <a:srgbClr val="000000"/>
                </a:solidFill>
                <a:round/>
                <a:headEnd/>
                <a:tailEnd type="triangle" w="med" len="med"/>
              </a:ln>
            </p:spPr>
            <p:txBody>
              <a:bodyPr>
                <a:prstTxWarp prst="textNoShape">
                  <a:avLst/>
                </a:prstTxWarp>
              </a:bodyPr>
              <a:lstStyle/>
              <a:p>
                <a:endParaRPr lang="en-US"/>
              </a:p>
            </p:txBody>
          </p:sp>
        </p:grpSp>
        <p:grpSp>
          <p:nvGrpSpPr>
            <p:cNvPr id="21" name="Group 248"/>
            <p:cNvGrpSpPr>
              <a:grpSpLocks/>
            </p:cNvGrpSpPr>
            <p:nvPr/>
          </p:nvGrpSpPr>
          <p:grpSpPr bwMode="auto">
            <a:xfrm>
              <a:off x="830" y="5204"/>
              <a:ext cx="5715" cy="272"/>
              <a:chOff x="785" y="5567"/>
              <a:chExt cx="5715" cy="272"/>
            </a:xfrm>
          </p:grpSpPr>
          <p:sp>
            <p:nvSpPr>
              <p:cNvPr id="26650" name="Rectangle 237"/>
              <p:cNvSpPr>
                <a:spLocks noChangeArrowheads="1"/>
              </p:cNvSpPr>
              <p:nvPr/>
            </p:nvSpPr>
            <p:spPr bwMode="auto">
              <a:xfrm>
                <a:off x="785" y="5567"/>
                <a:ext cx="635" cy="272"/>
              </a:xfrm>
              <a:prstGeom prst="rect">
                <a:avLst/>
              </a:prstGeom>
              <a:solidFill>
                <a:srgbClr val="FF3300"/>
              </a:solidFill>
              <a:ln w="19050">
                <a:solidFill>
                  <a:srgbClr val="000000"/>
                </a:solidFill>
                <a:miter lim="800000"/>
                <a:headEnd/>
                <a:tailEnd/>
              </a:ln>
            </p:spPr>
            <p:txBody>
              <a:bodyPr wrap="none" anchor="ctr">
                <a:prstTxWarp prst="textNoShape">
                  <a:avLst/>
                </a:prstTxWarp>
              </a:bodyPr>
              <a:lstStyle/>
              <a:p>
                <a:endParaRPr lang="en-US"/>
              </a:p>
            </p:txBody>
          </p:sp>
          <p:sp>
            <p:nvSpPr>
              <p:cNvPr id="26651" name="Rectangle 241"/>
              <p:cNvSpPr>
                <a:spLocks noChangeArrowheads="1"/>
              </p:cNvSpPr>
              <p:nvPr/>
            </p:nvSpPr>
            <p:spPr bwMode="auto">
              <a:xfrm>
                <a:off x="3325" y="5567"/>
                <a:ext cx="635" cy="272"/>
              </a:xfrm>
              <a:prstGeom prst="rect">
                <a:avLst/>
              </a:prstGeom>
              <a:solidFill>
                <a:srgbClr val="FF3300"/>
              </a:solidFill>
              <a:ln w="19050">
                <a:solidFill>
                  <a:srgbClr val="000000"/>
                </a:solidFill>
                <a:miter lim="800000"/>
                <a:headEnd/>
                <a:tailEnd/>
              </a:ln>
            </p:spPr>
            <p:txBody>
              <a:bodyPr wrap="none" anchor="ctr">
                <a:prstTxWarp prst="textNoShape">
                  <a:avLst/>
                </a:prstTxWarp>
              </a:bodyPr>
              <a:lstStyle/>
              <a:p>
                <a:endParaRPr lang="en-US"/>
              </a:p>
            </p:txBody>
          </p:sp>
          <p:sp>
            <p:nvSpPr>
              <p:cNvPr id="26652" name="Rectangle 245"/>
              <p:cNvSpPr>
                <a:spLocks noChangeArrowheads="1"/>
              </p:cNvSpPr>
              <p:nvPr/>
            </p:nvSpPr>
            <p:spPr bwMode="auto">
              <a:xfrm>
                <a:off x="5865" y="5567"/>
                <a:ext cx="635" cy="272"/>
              </a:xfrm>
              <a:prstGeom prst="rect">
                <a:avLst/>
              </a:prstGeom>
              <a:solidFill>
                <a:srgbClr val="FF3300"/>
              </a:solidFill>
              <a:ln w="19050">
                <a:solidFill>
                  <a:srgbClr val="000000"/>
                </a:solidFill>
                <a:miter lim="800000"/>
                <a:headEnd/>
                <a:tailEnd/>
              </a:ln>
            </p:spPr>
            <p:txBody>
              <a:bodyPr wrap="none" anchor="ctr">
                <a:prstTxWarp prst="textNoShape">
                  <a:avLst/>
                </a:prstTxWarp>
              </a:bodyPr>
              <a:lstStyle/>
              <a:p>
                <a:endParaRPr lang="en-US"/>
              </a:p>
            </p:txBody>
          </p:sp>
        </p:grpSp>
        <p:sp useBgFill="1">
          <p:nvSpPr>
            <p:cNvPr id="26649" name="Rectangle 8"/>
            <p:cNvSpPr>
              <a:spLocks/>
            </p:cNvSpPr>
            <p:nvPr/>
          </p:nvSpPr>
          <p:spPr bwMode="auto">
            <a:xfrm>
              <a:off x="694" y="4886"/>
              <a:ext cx="6623" cy="181"/>
            </a:xfrm>
            <a:prstGeom prst="rect">
              <a:avLst/>
            </a:prstGeom>
            <a:ln w="22225">
              <a:noFill/>
              <a:miter lim="800000"/>
              <a:headEnd/>
              <a:tailEnd/>
            </a:ln>
          </p:spPr>
          <p:txBody>
            <a:bodyPr wrap="none" lIns="91435" tIns="45718" rIns="91435" bIns="45718" anchor="ctr">
              <a:prstTxWarp prst="textNoShape">
                <a:avLst/>
              </a:prstTxWarp>
            </a:bodyPr>
            <a:lstStyle/>
            <a:p>
              <a:pPr algn="ctr"/>
              <a:endParaRPr lang="pl-PL"/>
            </a:p>
          </p:txBody>
        </p:sp>
      </p:grpSp>
      <p:sp>
        <p:nvSpPr>
          <p:cNvPr id="121" name="AutoShape 76"/>
          <p:cNvSpPr>
            <a:spLocks noChangeArrowheads="1"/>
          </p:cNvSpPr>
          <p:nvPr/>
        </p:nvSpPr>
        <p:spPr bwMode="auto">
          <a:xfrm rot="5400000" flipH="1">
            <a:off x="4290818" y="3490577"/>
            <a:ext cx="2882975"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noProof="1" smtClean="0">
                <a:solidFill>
                  <a:srgbClr val="000000"/>
                </a:solidFill>
                <a:latin typeface="Arial"/>
              </a:rPr>
              <a:t>Decompressor</a:t>
            </a:r>
            <a:endParaRPr lang="en-US" sz="1200" kern="0" noProof="1">
              <a:solidFill>
                <a:srgbClr val="000000"/>
              </a:solidFill>
              <a:latin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Round Single Corner Rectangle 192"/>
          <p:cNvSpPr/>
          <p:nvPr/>
        </p:nvSpPr>
        <p:spPr>
          <a:xfrm>
            <a:off x="1088160" y="3632953"/>
            <a:ext cx="2016125" cy="1301903"/>
          </a:xfrm>
          <a:prstGeom prst="round1Rect">
            <a:avLst>
              <a:gd name="adj" fmla="val 30782"/>
            </a:avLst>
          </a:prstGeom>
          <a:solidFill>
            <a:schemeClr val="bg1">
              <a:lumMod val="85000"/>
            </a:schemeClr>
          </a:solidFill>
          <a:effectLst>
            <a:outerShdw blurRad="50800" dist="38100" dir="2700000">
              <a:srgbClr val="000000">
                <a:alpha val="43000"/>
              </a:srgbClr>
            </a:outerShdw>
          </a:effectLst>
        </p:spPr>
        <p:style>
          <a:lnRef idx="0">
            <a:schemeClr val="accent2"/>
          </a:lnRef>
          <a:fillRef idx="3">
            <a:schemeClr val="accent2"/>
          </a:fillRef>
          <a:effectRef idx="3">
            <a:schemeClr val="accent2"/>
          </a:effectRef>
          <a:fontRef idx="minor">
            <a:schemeClr val="lt1"/>
          </a:fontRef>
        </p:style>
        <p:txBody>
          <a:bodyPr rtlCol="0" anchor="t"/>
          <a:lstStyle/>
          <a:p>
            <a:pPr marL="0" indent="0" algn="ctr">
              <a:buFont typeface="Wingdings" pitchFamily="-112" charset="2"/>
              <a:buNone/>
            </a:pPr>
            <a:r>
              <a:rPr lang="en-US" sz="1400" dirty="0" smtClean="0">
                <a:solidFill>
                  <a:schemeClr val="tx1"/>
                </a:solidFill>
                <a:latin typeface="Arial"/>
                <a:cs typeface="Arial"/>
              </a:rPr>
              <a:t>Key observation: fraction of specified bits</a:t>
            </a:r>
            <a:r>
              <a:rPr lang="en-US" sz="1400" dirty="0" smtClean="0">
                <a:solidFill>
                  <a:schemeClr val="tx1"/>
                </a:solidFill>
              </a:rPr>
              <a:t> </a:t>
            </a:r>
            <a:r>
              <a:rPr lang="en-US" sz="1400" dirty="0" smtClean="0">
                <a:solidFill>
                  <a:schemeClr val="tx1"/>
                </a:solidFill>
                <a:latin typeface="Arial"/>
                <a:cs typeface="Arial"/>
              </a:rPr>
              <a:t>(scan cells) is very low, typically</a:t>
            </a:r>
            <a:br>
              <a:rPr lang="en-US" sz="1400" dirty="0" smtClean="0">
                <a:solidFill>
                  <a:schemeClr val="tx1"/>
                </a:solidFill>
                <a:latin typeface="Arial"/>
                <a:cs typeface="Arial"/>
              </a:rPr>
            </a:br>
            <a:r>
              <a:rPr lang="en-US" sz="1400" dirty="0" smtClean="0">
                <a:solidFill>
                  <a:schemeClr val="tx1"/>
                </a:solidFill>
                <a:latin typeface="Arial"/>
                <a:cs typeface="Arial"/>
              </a:rPr>
              <a:t>0.2% – 5%</a:t>
            </a:r>
            <a:endParaRPr lang="en-US" sz="1400" dirty="0">
              <a:solidFill>
                <a:schemeClr val="tx1"/>
              </a:solidFill>
              <a:latin typeface="Arial"/>
              <a:cs typeface="Arial"/>
            </a:endParaRPr>
          </a:p>
        </p:txBody>
      </p:sp>
      <p:grpSp>
        <p:nvGrpSpPr>
          <p:cNvPr id="128" name="Group 93"/>
          <p:cNvGrpSpPr>
            <a:grpSpLocks/>
          </p:cNvGrpSpPr>
          <p:nvPr/>
        </p:nvGrpSpPr>
        <p:grpSpPr bwMode="auto">
          <a:xfrm>
            <a:off x="3825010" y="1194635"/>
            <a:ext cx="2016125" cy="2276475"/>
            <a:chOff x="5283" y="935"/>
            <a:chExt cx="1270" cy="1434"/>
          </a:xfrm>
        </p:grpSpPr>
        <p:sp>
          <p:nvSpPr>
            <p:cNvPr id="129" name="Line 77"/>
            <p:cNvSpPr>
              <a:spLocks noChangeShapeType="1"/>
            </p:cNvSpPr>
            <p:nvPr/>
          </p:nvSpPr>
          <p:spPr bwMode="auto">
            <a:xfrm>
              <a:off x="5283" y="935"/>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0" name="Line 78"/>
            <p:cNvSpPr>
              <a:spLocks noChangeShapeType="1"/>
            </p:cNvSpPr>
            <p:nvPr/>
          </p:nvSpPr>
          <p:spPr bwMode="auto">
            <a:xfrm>
              <a:off x="5283" y="1030"/>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1" name="Line 79"/>
            <p:cNvSpPr>
              <a:spLocks noChangeShapeType="1"/>
            </p:cNvSpPr>
            <p:nvPr/>
          </p:nvSpPr>
          <p:spPr bwMode="auto">
            <a:xfrm>
              <a:off x="5283" y="1126"/>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2" name="Line 80"/>
            <p:cNvSpPr>
              <a:spLocks noChangeShapeType="1"/>
            </p:cNvSpPr>
            <p:nvPr/>
          </p:nvSpPr>
          <p:spPr bwMode="auto">
            <a:xfrm>
              <a:off x="5283" y="1221"/>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3" name="Line 81"/>
            <p:cNvSpPr>
              <a:spLocks noChangeShapeType="1"/>
            </p:cNvSpPr>
            <p:nvPr/>
          </p:nvSpPr>
          <p:spPr bwMode="auto">
            <a:xfrm>
              <a:off x="5283" y="1317"/>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4" name="Line 82"/>
            <p:cNvSpPr>
              <a:spLocks noChangeShapeType="1"/>
            </p:cNvSpPr>
            <p:nvPr/>
          </p:nvSpPr>
          <p:spPr bwMode="auto">
            <a:xfrm>
              <a:off x="5283" y="1413"/>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5" name="Line 83"/>
            <p:cNvSpPr>
              <a:spLocks noChangeShapeType="1"/>
            </p:cNvSpPr>
            <p:nvPr/>
          </p:nvSpPr>
          <p:spPr bwMode="auto">
            <a:xfrm>
              <a:off x="5283" y="1508"/>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6" name="Line 84"/>
            <p:cNvSpPr>
              <a:spLocks noChangeShapeType="1"/>
            </p:cNvSpPr>
            <p:nvPr/>
          </p:nvSpPr>
          <p:spPr bwMode="auto">
            <a:xfrm>
              <a:off x="5283" y="1604"/>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7" name="Line 85"/>
            <p:cNvSpPr>
              <a:spLocks noChangeShapeType="1"/>
            </p:cNvSpPr>
            <p:nvPr/>
          </p:nvSpPr>
          <p:spPr bwMode="auto">
            <a:xfrm>
              <a:off x="5283" y="1699"/>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8" name="Line 86"/>
            <p:cNvSpPr>
              <a:spLocks noChangeShapeType="1"/>
            </p:cNvSpPr>
            <p:nvPr/>
          </p:nvSpPr>
          <p:spPr bwMode="auto">
            <a:xfrm>
              <a:off x="5283" y="1795"/>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39" name="Line 87"/>
            <p:cNvSpPr>
              <a:spLocks noChangeShapeType="1"/>
            </p:cNvSpPr>
            <p:nvPr/>
          </p:nvSpPr>
          <p:spPr bwMode="auto">
            <a:xfrm>
              <a:off x="5283" y="1891"/>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40" name="Line 88"/>
            <p:cNvSpPr>
              <a:spLocks noChangeShapeType="1"/>
            </p:cNvSpPr>
            <p:nvPr/>
          </p:nvSpPr>
          <p:spPr bwMode="auto">
            <a:xfrm>
              <a:off x="5283" y="1986"/>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41" name="Line 89"/>
            <p:cNvSpPr>
              <a:spLocks noChangeShapeType="1"/>
            </p:cNvSpPr>
            <p:nvPr/>
          </p:nvSpPr>
          <p:spPr bwMode="auto">
            <a:xfrm>
              <a:off x="5283" y="2082"/>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42" name="Line 90"/>
            <p:cNvSpPr>
              <a:spLocks noChangeShapeType="1"/>
            </p:cNvSpPr>
            <p:nvPr/>
          </p:nvSpPr>
          <p:spPr bwMode="auto">
            <a:xfrm>
              <a:off x="5283" y="2177"/>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43" name="Line 91"/>
            <p:cNvSpPr>
              <a:spLocks noChangeShapeType="1"/>
            </p:cNvSpPr>
            <p:nvPr/>
          </p:nvSpPr>
          <p:spPr bwMode="auto">
            <a:xfrm>
              <a:off x="5283" y="2273"/>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sp>
          <p:nvSpPr>
            <p:cNvPr id="144" name="Line 92"/>
            <p:cNvSpPr>
              <a:spLocks noChangeShapeType="1"/>
            </p:cNvSpPr>
            <p:nvPr/>
          </p:nvSpPr>
          <p:spPr bwMode="auto">
            <a:xfrm>
              <a:off x="5283" y="2369"/>
              <a:ext cx="1270" cy="0"/>
            </a:xfrm>
            <a:prstGeom prst="line">
              <a:avLst/>
            </a:prstGeom>
            <a:noFill/>
            <a:ln w="57150">
              <a:solidFill>
                <a:schemeClr val="tx1">
                  <a:lumMod val="65000"/>
                  <a:lumOff val="35000"/>
                </a:schemeClr>
              </a:solidFill>
              <a:round/>
              <a:headEnd/>
              <a:tailEnd/>
            </a:ln>
            <a:effectLst/>
          </p:spPr>
          <p:txBody>
            <a:bodyPr>
              <a:prstTxWarp prst="textNoShape">
                <a:avLst/>
              </a:prstTxWarp>
            </a:bodyPr>
            <a:lstStyle/>
            <a:p>
              <a:endParaRPr lang="en-US"/>
            </a:p>
          </p:txBody>
        </p:sp>
      </p:grpSp>
      <p:grpSp>
        <p:nvGrpSpPr>
          <p:cNvPr id="145" name="Group 94"/>
          <p:cNvGrpSpPr>
            <a:grpSpLocks/>
          </p:cNvGrpSpPr>
          <p:nvPr/>
        </p:nvGrpSpPr>
        <p:grpSpPr bwMode="auto">
          <a:xfrm>
            <a:off x="6488835" y="1194635"/>
            <a:ext cx="2016125" cy="2276475"/>
            <a:chOff x="5283" y="935"/>
            <a:chExt cx="1270" cy="1434"/>
          </a:xfrm>
        </p:grpSpPr>
        <p:sp>
          <p:nvSpPr>
            <p:cNvPr id="146" name="Line 95"/>
            <p:cNvSpPr>
              <a:spLocks noChangeShapeType="1"/>
            </p:cNvSpPr>
            <p:nvPr/>
          </p:nvSpPr>
          <p:spPr bwMode="auto">
            <a:xfrm>
              <a:off x="5283" y="935"/>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47" name="Line 96"/>
            <p:cNvSpPr>
              <a:spLocks noChangeShapeType="1"/>
            </p:cNvSpPr>
            <p:nvPr/>
          </p:nvSpPr>
          <p:spPr bwMode="auto">
            <a:xfrm>
              <a:off x="5283" y="1030"/>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48" name="Line 97"/>
            <p:cNvSpPr>
              <a:spLocks noChangeShapeType="1"/>
            </p:cNvSpPr>
            <p:nvPr/>
          </p:nvSpPr>
          <p:spPr bwMode="auto">
            <a:xfrm>
              <a:off x="5283" y="1126"/>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49" name="Line 98"/>
            <p:cNvSpPr>
              <a:spLocks noChangeShapeType="1"/>
            </p:cNvSpPr>
            <p:nvPr/>
          </p:nvSpPr>
          <p:spPr bwMode="auto">
            <a:xfrm>
              <a:off x="5283" y="1221"/>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0" name="Line 99"/>
            <p:cNvSpPr>
              <a:spLocks noChangeShapeType="1"/>
            </p:cNvSpPr>
            <p:nvPr/>
          </p:nvSpPr>
          <p:spPr bwMode="auto">
            <a:xfrm>
              <a:off x="5283" y="1317"/>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1" name="Line 100"/>
            <p:cNvSpPr>
              <a:spLocks noChangeShapeType="1"/>
            </p:cNvSpPr>
            <p:nvPr/>
          </p:nvSpPr>
          <p:spPr bwMode="auto">
            <a:xfrm>
              <a:off x="5283" y="1413"/>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2" name="Line 101"/>
            <p:cNvSpPr>
              <a:spLocks noChangeShapeType="1"/>
            </p:cNvSpPr>
            <p:nvPr/>
          </p:nvSpPr>
          <p:spPr bwMode="auto">
            <a:xfrm>
              <a:off x="5283" y="1508"/>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3" name="Line 102"/>
            <p:cNvSpPr>
              <a:spLocks noChangeShapeType="1"/>
            </p:cNvSpPr>
            <p:nvPr/>
          </p:nvSpPr>
          <p:spPr bwMode="auto">
            <a:xfrm>
              <a:off x="5283" y="1604"/>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4" name="Line 103"/>
            <p:cNvSpPr>
              <a:spLocks noChangeShapeType="1"/>
            </p:cNvSpPr>
            <p:nvPr/>
          </p:nvSpPr>
          <p:spPr bwMode="auto">
            <a:xfrm>
              <a:off x="5283" y="1699"/>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5" name="Line 104"/>
            <p:cNvSpPr>
              <a:spLocks noChangeShapeType="1"/>
            </p:cNvSpPr>
            <p:nvPr/>
          </p:nvSpPr>
          <p:spPr bwMode="auto">
            <a:xfrm>
              <a:off x="5283" y="1795"/>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6" name="Line 105"/>
            <p:cNvSpPr>
              <a:spLocks noChangeShapeType="1"/>
            </p:cNvSpPr>
            <p:nvPr/>
          </p:nvSpPr>
          <p:spPr bwMode="auto">
            <a:xfrm>
              <a:off x="5283" y="1891"/>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7" name="Line 106"/>
            <p:cNvSpPr>
              <a:spLocks noChangeShapeType="1"/>
            </p:cNvSpPr>
            <p:nvPr/>
          </p:nvSpPr>
          <p:spPr bwMode="auto">
            <a:xfrm>
              <a:off x="5283" y="1986"/>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8" name="Line 107"/>
            <p:cNvSpPr>
              <a:spLocks noChangeShapeType="1"/>
            </p:cNvSpPr>
            <p:nvPr/>
          </p:nvSpPr>
          <p:spPr bwMode="auto">
            <a:xfrm>
              <a:off x="5283" y="2082"/>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59" name="Line 108"/>
            <p:cNvSpPr>
              <a:spLocks noChangeShapeType="1"/>
            </p:cNvSpPr>
            <p:nvPr/>
          </p:nvSpPr>
          <p:spPr bwMode="auto">
            <a:xfrm>
              <a:off x="5283" y="2177"/>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60" name="Line 109"/>
            <p:cNvSpPr>
              <a:spLocks noChangeShapeType="1"/>
            </p:cNvSpPr>
            <p:nvPr/>
          </p:nvSpPr>
          <p:spPr bwMode="auto">
            <a:xfrm>
              <a:off x="5283" y="2273"/>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sp>
          <p:nvSpPr>
            <p:cNvPr id="161" name="Line 110"/>
            <p:cNvSpPr>
              <a:spLocks noChangeShapeType="1"/>
            </p:cNvSpPr>
            <p:nvPr/>
          </p:nvSpPr>
          <p:spPr bwMode="auto">
            <a:xfrm>
              <a:off x="5283" y="2369"/>
              <a:ext cx="1270" cy="0"/>
            </a:xfrm>
            <a:prstGeom prst="line">
              <a:avLst/>
            </a:prstGeom>
            <a:noFill/>
            <a:ln w="57150">
              <a:solidFill>
                <a:srgbClr val="A6A6A6"/>
              </a:solidFill>
              <a:round/>
              <a:headEnd/>
              <a:tailEnd/>
            </a:ln>
            <a:effectLst/>
          </p:spPr>
          <p:txBody>
            <a:bodyPr>
              <a:prstTxWarp prst="textNoShape">
                <a:avLst/>
              </a:prstTxWarp>
            </a:bodyPr>
            <a:lstStyle/>
            <a:p>
              <a:endParaRPr lang="en-US"/>
            </a:p>
          </p:txBody>
        </p:sp>
      </p:grpSp>
      <p:grpSp>
        <p:nvGrpSpPr>
          <p:cNvPr id="162" name="Group 145"/>
          <p:cNvGrpSpPr>
            <a:grpSpLocks/>
          </p:cNvGrpSpPr>
          <p:nvPr/>
        </p:nvGrpSpPr>
        <p:grpSpPr bwMode="auto">
          <a:xfrm>
            <a:off x="1088160" y="1194635"/>
            <a:ext cx="2016125" cy="2276475"/>
            <a:chOff x="5283" y="935"/>
            <a:chExt cx="1270" cy="1434"/>
          </a:xfrm>
        </p:grpSpPr>
        <p:sp>
          <p:nvSpPr>
            <p:cNvPr id="163" name="Line 146"/>
            <p:cNvSpPr>
              <a:spLocks noChangeShapeType="1"/>
            </p:cNvSpPr>
            <p:nvPr/>
          </p:nvSpPr>
          <p:spPr bwMode="auto">
            <a:xfrm>
              <a:off x="5283" y="935"/>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64" name="Line 147"/>
            <p:cNvSpPr>
              <a:spLocks noChangeShapeType="1"/>
            </p:cNvSpPr>
            <p:nvPr/>
          </p:nvSpPr>
          <p:spPr bwMode="auto">
            <a:xfrm>
              <a:off x="5283" y="1030"/>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65" name="Line 148"/>
            <p:cNvSpPr>
              <a:spLocks noChangeShapeType="1"/>
            </p:cNvSpPr>
            <p:nvPr/>
          </p:nvSpPr>
          <p:spPr bwMode="auto">
            <a:xfrm>
              <a:off x="5283" y="1126"/>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66" name="Line 149"/>
            <p:cNvSpPr>
              <a:spLocks noChangeShapeType="1"/>
            </p:cNvSpPr>
            <p:nvPr/>
          </p:nvSpPr>
          <p:spPr bwMode="auto">
            <a:xfrm>
              <a:off x="5283" y="1221"/>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67" name="Line 150"/>
            <p:cNvSpPr>
              <a:spLocks noChangeShapeType="1"/>
            </p:cNvSpPr>
            <p:nvPr/>
          </p:nvSpPr>
          <p:spPr bwMode="auto">
            <a:xfrm>
              <a:off x="5283" y="1317"/>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68" name="Line 151"/>
            <p:cNvSpPr>
              <a:spLocks noChangeShapeType="1"/>
            </p:cNvSpPr>
            <p:nvPr/>
          </p:nvSpPr>
          <p:spPr bwMode="auto">
            <a:xfrm>
              <a:off x="5283" y="1413"/>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69" name="Line 152"/>
            <p:cNvSpPr>
              <a:spLocks noChangeShapeType="1"/>
            </p:cNvSpPr>
            <p:nvPr/>
          </p:nvSpPr>
          <p:spPr bwMode="auto">
            <a:xfrm>
              <a:off x="5283" y="1508"/>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0" name="Line 153"/>
            <p:cNvSpPr>
              <a:spLocks noChangeShapeType="1"/>
            </p:cNvSpPr>
            <p:nvPr/>
          </p:nvSpPr>
          <p:spPr bwMode="auto">
            <a:xfrm>
              <a:off x="5283" y="1604"/>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1" name="Line 154"/>
            <p:cNvSpPr>
              <a:spLocks noChangeShapeType="1"/>
            </p:cNvSpPr>
            <p:nvPr/>
          </p:nvSpPr>
          <p:spPr bwMode="auto">
            <a:xfrm>
              <a:off x="5283" y="1699"/>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2" name="Line 155"/>
            <p:cNvSpPr>
              <a:spLocks noChangeShapeType="1"/>
            </p:cNvSpPr>
            <p:nvPr/>
          </p:nvSpPr>
          <p:spPr bwMode="auto">
            <a:xfrm>
              <a:off x="5283" y="1795"/>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3" name="Line 156"/>
            <p:cNvSpPr>
              <a:spLocks noChangeShapeType="1"/>
            </p:cNvSpPr>
            <p:nvPr/>
          </p:nvSpPr>
          <p:spPr bwMode="auto">
            <a:xfrm>
              <a:off x="5283" y="1891"/>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4" name="Line 157"/>
            <p:cNvSpPr>
              <a:spLocks noChangeShapeType="1"/>
            </p:cNvSpPr>
            <p:nvPr/>
          </p:nvSpPr>
          <p:spPr bwMode="auto">
            <a:xfrm>
              <a:off x="5283" y="1986"/>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5" name="Line 158"/>
            <p:cNvSpPr>
              <a:spLocks noChangeShapeType="1"/>
            </p:cNvSpPr>
            <p:nvPr/>
          </p:nvSpPr>
          <p:spPr bwMode="auto">
            <a:xfrm>
              <a:off x="5283" y="2082"/>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6" name="Line 159"/>
            <p:cNvSpPr>
              <a:spLocks noChangeShapeType="1"/>
            </p:cNvSpPr>
            <p:nvPr/>
          </p:nvSpPr>
          <p:spPr bwMode="auto">
            <a:xfrm>
              <a:off x="5283" y="2177"/>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7" name="Line 160"/>
            <p:cNvSpPr>
              <a:spLocks noChangeShapeType="1"/>
            </p:cNvSpPr>
            <p:nvPr/>
          </p:nvSpPr>
          <p:spPr bwMode="auto">
            <a:xfrm>
              <a:off x="5283" y="2273"/>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sp>
          <p:nvSpPr>
            <p:cNvPr id="178" name="Line 161"/>
            <p:cNvSpPr>
              <a:spLocks noChangeShapeType="1"/>
            </p:cNvSpPr>
            <p:nvPr/>
          </p:nvSpPr>
          <p:spPr bwMode="auto">
            <a:xfrm>
              <a:off x="5283" y="2369"/>
              <a:ext cx="1270" cy="0"/>
            </a:xfrm>
            <a:prstGeom prst="line">
              <a:avLst/>
            </a:prstGeom>
            <a:noFill/>
            <a:ln w="57150">
              <a:solidFill>
                <a:schemeClr val="bg1">
                  <a:lumMod val="65000"/>
                </a:schemeClr>
              </a:solidFill>
              <a:round/>
              <a:headEnd/>
              <a:tailEnd/>
            </a:ln>
            <a:effectLst/>
          </p:spPr>
          <p:txBody>
            <a:bodyPr>
              <a:prstTxWarp prst="textNoShape">
                <a:avLst/>
              </a:prstTxWarp>
            </a:bodyPr>
            <a:lstStyle/>
            <a:p>
              <a:endParaRPr lang="en-US"/>
            </a:p>
          </p:txBody>
        </p:sp>
      </p:grpSp>
      <p:sp>
        <p:nvSpPr>
          <p:cNvPr id="76804" name="Rectangle 4"/>
          <p:cNvSpPr>
            <a:spLocks noGrp="1" noChangeArrowheads="1"/>
          </p:cNvSpPr>
          <p:nvPr>
            <p:ph type="title"/>
          </p:nvPr>
        </p:nvSpPr>
        <p:spPr/>
        <p:txBody>
          <a:bodyPr/>
          <a:lstStyle/>
          <a:p>
            <a:pPr>
              <a:lnSpc>
                <a:spcPct val="85000"/>
              </a:lnSpc>
            </a:pPr>
            <a:r>
              <a:rPr lang="en-GB" dirty="0" smtClean="0"/>
              <a:t>ATPG process</a:t>
            </a:r>
            <a:endParaRPr lang="en-GB" dirty="0"/>
          </a:p>
        </p:txBody>
      </p:sp>
      <p:sp>
        <p:nvSpPr>
          <p:cNvPr id="76840" name="AutoShape 40"/>
          <p:cNvSpPr>
            <a:spLocks noChangeArrowheads="1"/>
          </p:cNvSpPr>
          <p:nvPr/>
        </p:nvSpPr>
        <p:spPr bwMode="auto">
          <a:xfrm>
            <a:off x="3173175" y="2124547"/>
            <a:ext cx="571500" cy="558800"/>
          </a:xfrm>
          <a:prstGeom prst="rightArrow">
            <a:avLst>
              <a:gd name="adj1" fmla="val 50000"/>
              <a:gd name="adj2" fmla="val 25568"/>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a:p>
        </p:txBody>
      </p:sp>
      <p:sp>
        <p:nvSpPr>
          <p:cNvPr id="76841" name="AutoShape 41"/>
          <p:cNvSpPr>
            <a:spLocks noChangeArrowheads="1"/>
          </p:cNvSpPr>
          <p:nvPr/>
        </p:nvSpPr>
        <p:spPr bwMode="auto">
          <a:xfrm>
            <a:off x="5890990" y="2124547"/>
            <a:ext cx="571500" cy="558800"/>
          </a:xfrm>
          <a:prstGeom prst="rightArrow">
            <a:avLst>
              <a:gd name="adj1" fmla="val 50000"/>
              <a:gd name="adj2" fmla="val 25568"/>
            </a:avLst>
          </a:prstGeom>
          <a:solidFill>
            <a:schemeClr val="bg1"/>
          </a:solidFill>
          <a:ln w="9525">
            <a:solidFill>
              <a:schemeClr val="tx1"/>
            </a:solidFill>
            <a:miter lim="800000"/>
            <a:headEnd/>
            <a:tailEnd/>
          </a:ln>
          <a:effectLst/>
        </p:spPr>
        <p:txBody>
          <a:bodyPr wrap="none" anchor="ctr">
            <a:prstTxWarp prst="textNoShape">
              <a:avLst/>
            </a:prstTxWarp>
          </a:bodyPr>
          <a:lstStyle/>
          <a:p>
            <a:endParaRPr lang="en-US"/>
          </a:p>
        </p:txBody>
      </p:sp>
      <p:sp>
        <p:nvSpPr>
          <p:cNvPr id="76842" name="Text Box 42"/>
          <p:cNvSpPr txBox="1">
            <a:spLocks noChangeArrowheads="1"/>
          </p:cNvSpPr>
          <p:nvPr/>
        </p:nvSpPr>
        <p:spPr bwMode="auto">
          <a:xfrm>
            <a:off x="3411760" y="3953340"/>
            <a:ext cx="1862309"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dirty="0"/>
              <a:t>1. Target faults</a:t>
            </a:r>
          </a:p>
        </p:txBody>
      </p:sp>
      <p:sp>
        <p:nvSpPr>
          <p:cNvPr id="76843" name="Text Box 43"/>
          <p:cNvSpPr txBox="1">
            <a:spLocks noChangeArrowheads="1"/>
          </p:cNvSpPr>
          <p:nvPr/>
        </p:nvSpPr>
        <p:spPr bwMode="auto">
          <a:xfrm>
            <a:off x="3411760" y="4331109"/>
            <a:ext cx="2722545"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dirty="0">
                <a:solidFill>
                  <a:srgbClr val="000000"/>
                </a:solidFill>
              </a:rPr>
              <a:t>2. Generate test </a:t>
            </a:r>
            <a:r>
              <a:rPr lang="en-US" sz="2000" dirty="0" smtClean="0">
                <a:solidFill>
                  <a:srgbClr val="000000"/>
                </a:solidFill>
              </a:rPr>
              <a:t>cube</a:t>
            </a:r>
            <a:endParaRPr lang="en-US" sz="2000" dirty="0">
              <a:solidFill>
                <a:srgbClr val="FF0000"/>
              </a:solidFill>
            </a:endParaRPr>
          </a:p>
        </p:txBody>
      </p:sp>
      <p:sp>
        <p:nvSpPr>
          <p:cNvPr id="76844" name="Text Box 44"/>
          <p:cNvSpPr txBox="1">
            <a:spLocks noChangeArrowheads="1"/>
          </p:cNvSpPr>
          <p:nvPr/>
        </p:nvSpPr>
        <p:spPr bwMode="auto">
          <a:xfrm>
            <a:off x="3411760" y="4708878"/>
            <a:ext cx="1752728"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dirty="0">
                <a:solidFill>
                  <a:srgbClr val="000000"/>
                </a:solidFill>
              </a:rPr>
              <a:t>3. Random </a:t>
            </a:r>
            <a:r>
              <a:rPr lang="en-US" sz="2000" dirty="0" smtClean="0">
                <a:solidFill>
                  <a:srgbClr val="000000"/>
                </a:solidFill>
              </a:rPr>
              <a:t>fill</a:t>
            </a:r>
            <a:endParaRPr lang="en-US" sz="2000" dirty="0">
              <a:solidFill>
                <a:srgbClr val="000000"/>
              </a:solidFill>
            </a:endParaRPr>
          </a:p>
        </p:txBody>
      </p:sp>
      <p:sp>
        <p:nvSpPr>
          <p:cNvPr id="76845" name="Text Box 45"/>
          <p:cNvSpPr txBox="1">
            <a:spLocks noChangeArrowheads="1"/>
          </p:cNvSpPr>
          <p:nvPr/>
        </p:nvSpPr>
        <p:spPr bwMode="auto">
          <a:xfrm>
            <a:off x="1064293" y="5086647"/>
            <a:ext cx="2132815"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dirty="0">
                <a:solidFill>
                  <a:srgbClr val="000000"/>
                </a:solidFill>
              </a:rPr>
              <a:t>4. Stimuli on ATE</a:t>
            </a:r>
          </a:p>
        </p:txBody>
      </p:sp>
      <p:sp>
        <p:nvSpPr>
          <p:cNvPr id="76846" name="Text Box 46"/>
          <p:cNvSpPr txBox="1">
            <a:spLocks noChangeArrowheads="1"/>
          </p:cNvSpPr>
          <p:nvPr/>
        </p:nvSpPr>
        <p:spPr bwMode="auto">
          <a:xfrm>
            <a:off x="6193512" y="5464417"/>
            <a:ext cx="2518162" cy="400110"/>
          </a:xfrm>
          <a:prstGeom prst="rect">
            <a:avLst/>
          </a:prstGeom>
          <a:noFill/>
          <a:ln w="9525">
            <a:noFill/>
            <a:miter lim="800000"/>
            <a:headEnd/>
            <a:tailEnd/>
          </a:ln>
          <a:effectLst/>
        </p:spPr>
        <p:txBody>
          <a:bodyPr wrap="none">
            <a:prstTxWarp prst="textNoShape">
              <a:avLst/>
            </a:prstTxWarp>
            <a:spAutoFit/>
          </a:bodyPr>
          <a:lstStyle/>
          <a:p>
            <a:pPr eaLnBrk="0" hangingPunct="0"/>
            <a:r>
              <a:rPr lang="en-US" sz="2000" dirty="0">
                <a:solidFill>
                  <a:srgbClr val="000000"/>
                </a:solidFill>
              </a:rPr>
              <a:t>5. Response on ATE</a:t>
            </a:r>
          </a:p>
        </p:txBody>
      </p:sp>
      <p:grpSp>
        <p:nvGrpSpPr>
          <p:cNvPr id="191" name="Group 190"/>
          <p:cNvGrpSpPr/>
          <p:nvPr/>
        </p:nvGrpSpPr>
        <p:grpSpPr>
          <a:xfrm>
            <a:off x="4002061" y="1262648"/>
            <a:ext cx="1437608" cy="2138862"/>
            <a:chOff x="4002061" y="1380792"/>
            <a:chExt cx="1437608" cy="2138862"/>
          </a:xfrm>
        </p:grpSpPr>
        <p:sp>
          <p:nvSpPr>
            <p:cNvPr id="180" name="Oval 179"/>
            <p:cNvSpPr/>
            <p:nvPr/>
          </p:nvSpPr>
          <p:spPr>
            <a:xfrm>
              <a:off x="4002061" y="138079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1" name="Oval 180"/>
            <p:cNvSpPr/>
            <p:nvPr/>
          </p:nvSpPr>
          <p:spPr>
            <a:xfrm>
              <a:off x="4413657" y="169879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2" name="Oval 181"/>
            <p:cNvSpPr/>
            <p:nvPr/>
          </p:nvSpPr>
          <p:spPr>
            <a:xfrm>
              <a:off x="4662057" y="2139617"/>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3" name="Oval 182"/>
            <p:cNvSpPr/>
            <p:nvPr/>
          </p:nvSpPr>
          <p:spPr>
            <a:xfrm>
              <a:off x="4744857" y="262099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4" name="Oval 183"/>
            <p:cNvSpPr/>
            <p:nvPr/>
          </p:nvSpPr>
          <p:spPr>
            <a:xfrm>
              <a:off x="4002061" y="2747629"/>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5" name="Oval 184"/>
            <p:cNvSpPr/>
            <p:nvPr/>
          </p:nvSpPr>
          <p:spPr>
            <a:xfrm>
              <a:off x="5191269" y="305084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6" name="Oval 185"/>
            <p:cNvSpPr/>
            <p:nvPr/>
          </p:nvSpPr>
          <p:spPr>
            <a:xfrm>
              <a:off x="4330857" y="335405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7" name="Oval 186"/>
            <p:cNvSpPr/>
            <p:nvPr/>
          </p:nvSpPr>
          <p:spPr>
            <a:xfrm>
              <a:off x="5274069" y="154639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grpSp>
        <p:nvGrpSpPr>
          <p:cNvPr id="192" name="Group 191"/>
          <p:cNvGrpSpPr/>
          <p:nvPr/>
        </p:nvGrpSpPr>
        <p:grpSpPr>
          <a:xfrm>
            <a:off x="3919261" y="1718260"/>
            <a:ext cx="1686008" cy="1380038"/>
            <a:chOff x="3919261" y="1836404"/>
            <a:chExt cx="1686008" cy="1380038"/>
          </a:xfrm>
        </p:grpSpPr>
        <p:sp>
          <p:nvSpPr>
            <p:cNvPr id="179" name="Oval 178"/>
            <p:cNvSpPr/>
            <p:nvPr/>
          </p:nvSpPr>
          <p:spPr>
            <a:xfrm>
              <a:off x="5439669" y="258202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8" name="Oval 187"/>
            <p:cNvSpPr/>
            <p:nvPr/>
          </p:nvSpPr>
          <p:spPr>
            <a:xfrm>
              <a:off x="5025669" y="183640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9" name="Oval 188"/>
            <p:cNvSpPr/>
            <p:nvPr/>
          </p:nvSpPr>
          <p:spPr>
            <a:xfrm>
              <a:off x="3919261" y="213961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0" name="Oval 189"/>
            <p:cNvSpPr/>
            <p:nvPr/>
          </p:nvSpPr>
          <p:spPr>
            <a:xfrm>
              <a:off x="4579257" y="305084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09" name="Group 208"/>
          <p:cNvGrpSpPr/>
          <p:nvPr/>
        </p:nvGrpSpPr>
        <p:grpSpPr>
          <a:xfrm>
            <a:off x="1254579" y="1435632"/>
            <a:ext cx="1359311" cy="1946078"/>
            <a:chOff x="1254579" y="1435632"/>
            <a:chExt cx="1359311" cy="1946078"/>
          </a:xfrm>
        </p:grpSpPr>
        <p:sp>
          <p:nvSpPr>
            <p:cNvPr id="205" name="Oval 204"/>
            <p:cNvSpPr/>
            <p:nvPr/>
          </p:nvSpPr>
          <p:spPr>
            <a:xfrm flipH="1">
              <a:off x="1674996" y="1895473"/>
              <a:ext cx="126000" cy="126000"/>
            </a:xfrm>
            <a:prstGeom prst="ellipse">
              <a:avLst/>
            </a:prstGeom>
            <a:gradFill>
              <a:gsLst>
                <a:gs pos="0">
                  <a:schemeClr val="tx1"/>
                </a:gs>
                <a:gs pos="100000">
                  <a:schemeClr val="bg1"/>
                </a:gs>
              </a:gsLst>
            </a:gradFill>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6" name="Oval 205"/>
            <p:cNvSpPr/>
            <p:nvPr/>
          </p:nvSpPr>
          <p:spPr>
            <a:xfrm flipH="1">
              <a:off x="1953396" y="2651637"/>
              <a:ext cx="126000" cy="126000"/>
            </a:xfrm>
            <a:prstGeom prst="ellipse">
              <a:avLst/>
            </a:prstGeom>
            <a:gradFill>
              <a:gsLst>
                <a:gs pos="0">
                  <a:schemeClr val="tx1"/>
                </a:gs>
                <a:gs pos="100000">
                  <a:schemeClr val="bg1"/>
                </a:gs>
              </a:gsLst>
            </a:gradFill>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7" name="Oval 206"/>
            <p:cNvSpPr/>
            <p:nvPr/>
          </p:nvSpPr>
          <p:spPr>
            <a:xfrm flipH="1">
              <a:off x="2487890" y="1435632"/>
              <a:ext cx="126000" cy="126000"/>
            </a:xfrm>
            <a:prstGeom prst="ellipse">
              <a:avLst/>
            </a:prstGeom>
            <a:gradFill>
              <a:gsLst>
                <a:gs pos="0">
                  <a:schemeClr val="tx1"/>
                </a:gs>
                <a:gs pos="100000">
                  <a:schemeClr val="bg1"/>
                </a:gs>
              </a:gsLst>
            </a:gradFill>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8" name="Oval 207"/>
            <p:cNvSpPr/>
            <p:nvPr/>
          </p:nvSpPr>
          <p:spPr>
            <a:xfrm flipH="1">
              <a:off x="1254579" y="3255710"/>
              <a:ext cx="126000" cy="126000"/>
            </a:xfrm>
            <a:prstGeom prst="ellipse">
              <a:avLst/>
            </a:prstGeom>
            <a:gradFill>
              <a:gsLst>
                <a:gs pos="0">
                  <a:schemeClr val="tx1"/>
                </a:gs>
                <a:gs pos="100000">
                  <a:schemeClr val="bg1"/>
                </a:gs>
              </a:gsLst>
            </a:gradFill>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6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684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19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76844">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9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76845">
                                            <p:txEl>
                                              <p:pRg st="0" end="0"/>
                                            </p:txEl>
                                          </p:spTgt>
                                        </p:tgtEl>
                                        <p:attrNameLst>
                                          <p:attrName>style.visibility</p:attrName>
                                        </p:attrNameLst>
                                      </p:cBhvr>
                                      <p:to>
                                        <p:strVal val="visible"/>
                                      </p:to>
                                    </p:se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76840"/>
                                        </p:tgtEl>
                                        <p:attrNameLst>
                                          <p:attrName>style.visibility</p:attrName>
                                        </p:attrNameLst>
                                      </p:cBhvr>
                                      <p:to>
                                        <p:strVal val="visible"/>
                                      </p:to>
                                    </p:set>
                                    <p:animEffect transition="in" filter="wipe(left)">
                                      <p:cBhvr>
                                        <p:cTn id="37" dur="500"/>
                                        <p:tgtEl>
                                          <p:spTgt spid="76840"/>
                                        </p:tgtEl>
                                      </p:cBhvr>
                                    </p:animEffect>
                                  </p:childTnLst>
                                </p:cTn>
                              </p:par>
                            </p:childTnLst>
                          </p:cTn>
                        </p:par>
                        <p:par>
                          <p:cTn id="38" fill="hold">
                            <p:stCondLst>
                              <p:cond delay="1000"/>
                            </p:stCondLst>
                            <p:childTnLst>
                              <p:par>
                                <p:cTn id="39" presetID="1" presetClass="entr" presetSubtype="0" fill="hold" grpId="0" nodeType="afterEffect">
                                  <p:stCondLst>
                                    <p:cond delay="0"/>
                                  </p:stCondLst>
                                  <p:childTnLst>
                                    <p:set>
                                      <p:cBhvr>
                                        <p:cTn id="40" dur="1" fill="hold">
                                          <p:stCondLst>
                                            <p:cond delay="499"/>
                                          </p:stCondLst>
                                        </p:cTn>
                                        <p:tgtEl>
                                          <p:spTgt spid="76846">
                                            <p:txEl>
                                              <p:pRg st="0" end="0"/>
                                            </p:txEl>
                                          </p:spTgt>
                                        </p:tgtEl>
                                        <p:attrNameLst>
                                          <p:attrName>style.visibility</p:attrName>
                                        </p:attrNameLst>
                                      </p:cBhvr>
                                      <p:to>
                                        <p:strVal val="visible"/>
                                      </p:to>
                                    </p:se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76841"/>
                                        </p:tgtEl>
                                        <p:attrNameLst>
                                          <p:attrName>style.visibility</p:attrName>
                                        </p:attrNameLst>
                                      </p:cBhvr>
                                      <p:to>
                                        <p:strVal val="visible"/>
                                      </p:to>
                                    </p:set>
                                    <p:animEffect transition="in" filter="wipe(left)">
                                      <p:cBhvr>
                                        <p:cTn id="44" dur="500"/>
                                        <p:tgtEl>
                                          <p:spTgt spid="768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animBg="1"/>
      <p:bldP spid="76840" grpId="0" animBg="1"/>
      <p:bldP spid="76841" grpId="0" animBg="1"/>
      <p:bldP spid="76842" grpId="0" build="p" autoUpdateAnimBg="0"/>
      <p:bldP spid="76843" grpId="0" build="p" autoUpdateAnimBg="0"/>
      <p:bldP spid="76844" grpId="0" build="p" autoUpdateAnimBg="0"/>
      <p:bldP spid="76845" grpId="0" build="p" autoUpdateAnimBg="0"/>
      <p:bldP spid="76846"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918" name="Rectangle 86"/>
          <p:cNvSpPr>
            <a:spLocks noGrp="1" noChangeArrowheads="1"/>
          </p:cNvSpPr>
          <p:nvPr>
            <p:ph type="title"/>
          </p:nvPr>
        </p:nvSpPr>
        <p:spPr>
          <a:xfrm>
            <a:off x="684221" y="151150"/>
            <a:ext cx="8229600" cy="614903"/>
          </a:xfrm>
        </p:spPr>
        <p:txBody>
          <a:bodyPr/>
          <a:lstStyle/>
          <a:p>
            <a:pPr>
              <a:lnSpc>
                <a:spcPct val="85000"/>
              </a:lnSpc>
            </a:pPr>
            <a:r>
              <a:rPr lang="en-GB" dirty="0"/>
              <a:t>Compression </a:t>
            </a:r>
            <a:r>
              <a:rPr lang="en-GB" dirty="0" smtClean="0"/>
              <a:t>and efficiency</a:t>
            </a:r>
            <a:endParaRPr lang="en-GB" dirty="0"/>
          </a:p>
        </p:txBody>
      </p:sp>
      <p:graphicFrame>
        <p:nvGraphicFramePr>
          <p:cNvPr id="121092" name="Group 260"/>
          <p:cNvGraphicFramePr>
            <a:graphicFrameLocks noGrp="1"/>
          </p:cNvGraphicFramePr>
          <p:nvPr>
            <p:extLst>
              <p:ext uri="{D42A27DB-BD31-4B8C-83A1-F6EECF244321}">
                <p14:modId xmlns:p14="http://schemas.microsoft.com/office/powerpoint/2010/main" val="592418673"/>
              </p:ext>
            </p:extLst>
          </p:nvPr>
        </p:nvGraphicFramePr>
        <p:xfrm>
          <a:off x="1064765" y="2845162"/>
          <a:ext cx="7622035" cy="3146954"/>
        </p:xfrm>
        <a:graphic>
          <a:graphicData uri="http://schemas.openxmlformats.org/drawingml/2006/table">
            <a:tbl>
              <a:tblPr>
                <a:effectLst/>
              </a:tblPr>
              <a:tblGrid>
                <a:gridCol w="615522"/>
                <a:gridCol w="1533160"/>
                <a:gridCol w="876697"/>
                <a:gridCol w="1096929"/>
                <a:gridCol w="1087047"/>
                <a:gridCol w="1297398"/>
                <a:gridCol w="1115282"/>
              </a:tblGrid>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endParaRPr kumimoji="0" lang="en-US" sz="1600" b="0" i="0" u="none" strike="noStrike" cap="none" normalizeH="0" baseline="0" dirty="0">
                        <a:ln>
                          <a:noFill/>
                        </a:ln>
                        <a:solidFill>
                          <a:schemeClr val="bg1"/>
                        </a:solidFill>
                        <a:effectLst>
                          <a:outerShdw blurRad="38100" dist="38100" dir="2700000" algn="tl">
                            <a:srgbClr val="000000"/>
                          </a:outerShdw>
                        </a:effectLst>
                        <a:latin typeface="AvantGarde Md BT" pitchFamily="34" charset="0"/>
                        <a:ea typeface="Arial" charset="0"/>
                        <a:cs typeface="Arial" charset="0"/>
                      </a:endParaRP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cap="flat">
                      <a:noFill/>
                    </a:lnT>
                    <a:lnB w="1905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Scan</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65000"/>
                        </a:prstClr>
                      </a:solidFill>
                      <a:prstDash val="solid"/>
                      <a:round/>
                      <a:headEnd type="none" w="med" len="med"/>
                      <a:tailEnd type="none" w="med" len="med"/>
                    </a:lnR>
                    <a:lnT cap="flat">
                      <a:noFill/>
                    </a:lnT>
                    <a:lnB w="1905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Conf</a:t>
                      </a:r>
                    </a:p>
                  </a:txBody>
                  <a:tcPr marL="90000" marR="90000" marT="46800" marB="46800" anchor="ctr" horzOverflow="overflow">
                    <a:lnL w="12700" cap="flat" cmpd="sng" algn="ctr">
                      <a:solidFill>
                        <a:prstClr val="white">
                          <a:lumMod val="65000"/>
                        </a:prstClr>
                      </a:solidFill>
                      <a:prstDash val="solid"/>
                      <a:round/>
                      <a:headEnd type="none" w="med" len="med"/>
                      <a:tailEnd type="none" w="med" len="med"/>
                    </a:lnL>
                    <a:lnR w="12700" cap="flat" cmpd="sng" algn="ctr">
                      <a:solidFill>
                        <a:prstClr val="white">
                          <a:lumMod val="65000"/>
                        </a:prstClr>
                      </a:solidFill>
                      <a:prstDash val="solid"/>
                      <a:round/>
                      <a:headEnd type="none" w="med" len="med"/>
                      <a:tailEnd type="none" w="med" len="med"/>
                    </a:lnR>
                    <a:lnT cap="flat">
                      <a:noFill/>
                    </a:lnT>
                    <a:lnB w="1905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Parent</a:t>
                      </a:r>
                    </a:p>
                  </a:txBody>
                  <a:tcPr marL="90000" marR="90000" marT="46800" marB="46800" anchor="ctr" horzOverflow="overflow">
                    <a:lnL w="12700" cap="flat" cmpd="sng" algn="ctr">
                      <a:solidFill>
                        <a:prstClr val="white">
                          <a:lumMod val="65000"/>
                        </a:prstClr>
                      </a:solidFill>
                      <a:prstDash val="solid"/>
                      <a:round/>
                      <a:headEnd type="none" w="med" len="med"/>
                      <a:tailEnd type="none" w="med" len="med"/>
                    </a:lnL>
                    <a:lnR w="12700" cap="flat" cmpd="sng" algn="ctr">
                      <a:solidFill>
                        <a:prstClr val="white">
                          <a:lumMod val="65000"/>
                        </a:prstClr>
                      </a:solidFill>
                      <a:prstDash val="solid"/>
                      <a:round/>
                      <a:headEnd type="none" w="med" len="med"/>
                      <a:tailEnd type="none" w="med" len="med"/>
                    </a:lnR>
                    <a:lnT cap="flat">
                      <a:noFill/>
                    </a:lnT>
                    <a:lnB w="1905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Inc</a:t>
                      </a:r>
                    </a:p>
                  </a:txBody>
                  <a:tcPr marL="90000" marR="90000" marT="46800" marB="46800" anchor="ctr" horzOverflow="overflow">
                    <a:lnL w="12700" cap="flat" cmpd="sng" algn="ctr">
                      <a:solidFill>
                        <a:prstClr val="white">
                          <a:lumMod val="65000"/>
                        </a:prstClr>
                      </a:solidFill>
                      <a:prstDash val="solid"/>
                      <a:round/>
                      <a:headEnd type="none" w="med" len="med"/>
                      <a:tailEnd type="none" w="med" len="med"/>
                    </a:lnL>
                    <a:lnR w="19050" cap="flat" cmpd="sng" algn="ctr">
                      <a:solidFill>
                        <a:scrgbClr r="0" g="0" b="0"/>
                      </a:solidFill>
                      <a:prstDash val="solid"/>
                      <a:round/>
                      <a:headEnd type="none" w="med" len="med"/>
                      <a:tailEnd type="none" w="med" len="med"/>
                    </a:lnR>
                    <a:lnT cap="flat">
                      <a:noFill/>
                    </a:lnT>
                    <a:lnB w="1905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Efficacy</a:t>
                      </a:r>
                    </a:p>
                  </a:txBody>
                  <a:tcPr marL="90000" marR="90000" marT="46800" marB="46800" anchor="ctr" horzOverflow="overflow">
                    <a:lnL w="19050" cap="flat" cmpd="sng" algn="ctr">
                      <a:solidFill>
                        <a:scrgbClr r="0" g="0" b="0"/>
                      </a:solidFill>
                      <a:prstDash val="solid"/>
                      <a:round/>
                      <a:headEnd type="none" w="med" len="med"/>
                      <a:tailEnd type="none" w="med" len="med"/>
                    </a:lnL>
                    <a:lnR>
                      <a:noFill/>
                    </a:lnR>
                    <a:lnT cap="flat">
                      <a:noFill/>
                    </a:lnT>
                    <a:lnB w="1905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Comp [</a:t>
                      </a:r>
                      <a:r>
                        <a:rPr kumimoji="0" lang="en-GB" sz="1600" b="0" i="0" u="none" strike="noStrike" cap="none" normalizeH="0" baseline="0" dirty="0" err="1">
                          <a:ln>
                            <a:noFill/>
                          </a:ln>
                          <a:solidFill>
                            <a:srgbClr val="000000"/>
                          </a:solidFill>
                          <a:effectLst/>
                          <a:latin typeface="AvantGarde Md BT" pitchFamily="34" charset="0"/>
                          <a:ea typeface="Arial" charset="0"/>
                          <a:cs typeface="Arial" charset="0"/>
                        </a:rPr>
                        <a:t>x</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a:t>
                      </a:r>
                    </a:p>
                  </a:txBody>
                  <a:tcPr marL="90000" marR="90000" marT="46800" marB="46800" anchor="ctr" horzOverflow="overflow">
                    <a:lnL>
                      <a:noFill/>
                    </a:lnL>
                    <a:lnR cap="flat">
                      <a:noFill/>
                    </a:lnR>
                    <a:lnT cap="flat">
                      <a:noFill/>
                    </a:lnT>
                    <a:lnB w="19050" cap="flat" cmpd="sng" algn="ctr">
                      <a:solidFill>
                        <a:scrgbClr r="0" g="0" b="0"/>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D1</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122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104</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20</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23</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1963</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3.40</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373</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9050" cap="flat" cmpd="sng" algn="ctr">
                      <a:solidFill>
                        <a:scrgbClr r="0" g="0" b="0"/>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D2</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128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353</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84</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6938</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4.12</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416</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r>
              <a:tr h="391054">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D3</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80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1081</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73</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5209</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3.59</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754</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D4</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80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878</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70</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8810</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7.93</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1132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D5</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120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119</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972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36287</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3.71</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317</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D6</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244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588</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28</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169</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25520</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2.43</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4570</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lnTlToBr>
                      <a:noFill/>
                    </a:lnTlToBr>
                    <a:lnBlToTr>
                      <a:noFill/>
                    </a:lnBlToTr>
                    <a:solidFill>
                      <a:srgbClr val="BFBFBF"/>
                    </a:solidFill>
                  </a:tcPr>
                </a:tc>
              </a:tr>
              <a:tr h="393700">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D7</a:t>
                      </a:r>
                    </a:p>
                  </a:txBody>
                  <a:tcPr marL="90000" marR="90000" marT="46800" marB="46800" anchor="ctr" horzOverflow="overflow">
                    <a:lnL cap="flat">
                      <a:noFill/>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378 </a:t>
                      </a:r>
                      <a:r>
                        <a:rPr kumimoji="0" lang="en-US" sz="1600" b="0" i="0" u="none" strike="noStrike" cap="none" normalizeH="0" baseline="0" dirty="0">
                          <a:ln>
                            <a:noFill/>
                          </a:ln>
                          <a:solidFill>
                            <a:srgbClr val="000000"/>
                          </a:solidFill>
                          <a:effectLst/>
                          <a:latin typeface="AvantGarde Md BT" pitchFamily="34" charset="0"/>
                          <a:ea typeface="Arial" charset="0"/>
                          <a:cs typeface="Arial" charset="0"/>
                        </a:rPr>
                        <a:t>×</a:t>
                      </a: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 787</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32</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1547</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600" b="0" i="0" u="none" strike="noStrike" cap="none" normalizeH="0" baseline="0" dirty="0">
                          <a:ln>
                            <a:noFill/>
                          </a:ln>
                          <a:solidFill>
                            <a:srgbClr val="000000"/>
                          </a:solidFill>
                          <a:effectLst/>
                          <a:latin typeface="AvantGarde Md BT" pitchFamily="34" charset="0"/>
                          <a:ea typeface="Arial" charset="0"/>
                          <a:cs typeface="Arial" charset="0"/>
                        </a:rPr>
                        <a:t>51721</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w="19050" cap="flat" cmpd="sng" algn="ctr">
                      <a:solidFill>
                        <a:prstClr val="black"/>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3.09</a:t>
                      </a:r>
                    </a:p>
                  </a:txBody>
                  <a:tcPr marL="90000" marR="90000" marT="46800" marB="46800" anchor="ctr" horzOverflow="overflow">
                    <a:lnL w="19050" cap="flat" cmpd="sng" algn="ctr">
                      <a:solidFill>
                        <a:prstClr val="black"/>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5000"/>
                        <a:buFont typeface="Wingdings" charset="2"/>
                        <a:buNone/>
                        <a:tabLst/>
                      </a:pPr>
                      <a:r>
                        <a:rPr kumimoji="0" lang="en-GB" sz="1800" b="0" i="0" u="none" strike="noStrike" cap="none" normalizeH="0" baseline="0" dirty="0">
                          <a:ln>
                            <a:noFill/>
                          </a:ln>
                          <a:solidFill>
                            <a:srgbClr val="000000"/>
                          </a:solidFill>
                          <a:effectLst/>
                          <a:latin typeface="AvantGarde Md BT" pitchFamily="34" charset="0"/>
                          <a:ea typeface="Arial" charset="0"/>
                          <a:cs typeface="Arial" charset="0"/>
                        </a:rPr>
                        <a:t>1451</a:t>
                      </a:r>
                    </a:p>
                  </a:txBody>
                  <a:tcPr marL="90000" marR="90000" marT="46800" marB="46800" anchor="ctr" horzOverflow="overflow">
                    <a:lnL w="12700" cap="flat" cmpd="sng" algn="ctr">
                      <a:solidFill>
                        <a:prstClr val="white">
                          <a:lumMod val="50000"/>
                        </a:prstClr>
                      </a:solidFill>
                      <a:prstDash val="solid"/>
                      <a:round/>
                      <a:headEnd type="none" w="med" len="med"/>
                      <a:tailEnd type="none" w="med" len="med"/>
                    </a:lnL>
                    <a:lnR cap="flat">
                      <a:noFill/>
                    </a:lnR>
                    <a:lnT w="12700" cap="flat" cmpd="sng" algn="ctr">
                      <a:solidFill>
                        <a:prstClr val="white">
                          <a:lumMod val="50000"/>
                        </a:prstClr>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pPr>
              <a:lnSpc>
                <a:spcPct val="85000"/>
              </a:lnSpc>
            </a:pPr>
            <a:r>
              <a:rPr lang="en-GB" dirty="0" smtClean="0"/>
              <a:t>Maximum compression </a:t>
            </a:r>
            <a:r>
              <a:rPr lang="en-GB" dirty="0"/>
              <a:t>rate</a:t>
            </a:r>
          </a:p>
        </p:txBody>
      </p:sp>
      <p:grpSp>
        <p:nvGrpSpPr>
          <p:cNvPr id="67" name="Group 5"/>
          <p:cNvGrpSpPr>
            <a:grpSpLocks/>
          </p:cNvGrpSpPr>
          <p:nvPr/>
        </p:nvGrpSpPr>
        <p:grpSpPr bwMode="auto">
          <a:xfrm>
            <a:off x="818571" y="1047301"/>
            <a:ext cx="7948613" cy="5214938"/>
            <a:chOff x="362" y="702"/>
            <a:chExt cx="5007" cy="3285"/>
          </a:xfrm>
        </p:grpSpPr>
        <p:sp>
          <p:nvSpPr>
            <p:cNvPr id="68" name="Text Box 6"/>
            <p:cNvSpPr txBox="1">
              <a:spLocks noChangeArrowheads="1"/>
            </p:cNvSpPr>
            <p:nvPr/>
          </p:nvSpPr>
          <p:spPr bwMode="auto">
            <a:xfrm>
              <a:off x="4878" y="1670"/>
              <a:ext cx="391" cy="208"/>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1%</a:t>
              </a:r>
              <a:endParaRPr lang="en-GB" sz="1600" b="1">
                <a:solidFill>
                  <a:srgbClr val="000000"/>
                </a:solidFill>
                <a:effectLst>
                  <a:outerShdw blurRad="38100" dist="38100" dir="2700000" algn="tl">
                    <a:srgbClr val="000000"/>
                  </a:outerShdw>
                </a:effectLst>
              </a:endParaRPr>
            </a:p>
          </p:txBody>
        </p:sp>
        <p:sp>
          <p:nvSpPr>
            <p:cNvPr id="69" name="Text Box 7"/>
            <p:cNvSpPr txBox="1">
              <a:spLocks noChangeArrowheads="1"/>
            </p:cNvSpPr>
            <p:nvPr/>
          </p:nvSpPr>
          <p:spPr bwMode="auto">
            <a:xfrm>
              <a:off x="4905" y="3041"/>
              <a:ext cx="464" cy="209"/>
            </a:xfrm>
            <a:prstGeom prst="rect">
              <a:avLst/>
            </a:prstGeom>
            <a:noFill/>
            <a:ln w="9525">
              <a:noFill/>
              <a:miter lim="800000"/>
              <a:headEnd/>
              <a:tailEnd/>
            </a:ln>
            <a:effectLst/>
          </p:spPr>
          <p:txBody>
            <a:bodyPr>
              <a:prstTxWarp prst="textNoShape">
                <a:avLst/>
              </a:prstTxWarp>
            </a:bodyPr>
            <a:lstStyle/>
            <a:p>
              <a:pPr eaLnBrk="0" hangingPunct="0">
                <a:spcBef>
                  <a:spcPct val="20000"/>
                </a:spcBef>
                <a:buClr>
                  <a:srgbClr val="B31919"/>
                </a:buClr>
                <a:buSzPct val="125000"/>
              </a:pPr>
              <a:r>
                <a:rPr lang="en-GB" sz="1200">
                  <a:solidFill>
                    <a:srgbClr val="000000"/>
                  </a:solidFill>
                </a:rPr>
                <a:t>0.2%</a:t>
              </a:r>
              <a:endParaRPr lang="en-GB" sz="1600" b="1">
                <a:solidFill>
                  <a:srgbClr val="000000"/>
                </a:solidFill>
                <a:effectLst>
                  <a:outerShdw blurRad="38100" dist="38100" dir="2700000" algn="tl">
                    <a:srgbClr val="000000"/>
                  </a:outerShdw>
                </a:effectLst>
              </a:endParaRPr>
            </a:p>
          </p:txBody>
        </p:sp>
        <p:sp>
          <p:nvSpPr>
            <p:cNvPr id="70" name="Line 8"/>
            <p:cNvSpPr>
              <a:spLocks noChangeShapeType="1"/>
            </p:cNvSpPr>
            <p:nvPr/>
          </p:nvSpPr>
          <p:spPr bwMode="auto">
            <a:xfrm>
              <a:off x="742" y="965"/>
              <a:ext cx="1" cy="2578"/>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1" name="Line 9"/>
            <p:cNvSpPr>
              <a:spLocks noChangeShapeType="1"/>
            </p:cNvSpPr>
            <p:nvPr/>
          </p:nvSpPr>
          <p:spPr bwMode="auto">
            <a:xfrm>
              <a:off x="702" y="35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2" name="Line 10"/>
            <p:cNvSpPr>
              <a:spLocks noChangeShapeType="1"/>
            </p:cNvSpPr>
            <p:nvPr/>
          </p:nvSpPr>
          <p:spPr bwMode="auto">
            <a:xfrm>
              <a:off x="702" y="329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3" name="Line 11"/>
            <p:cNvSpPr>
              <a:spLocks noChangeShapeType="1"/>
            </p:cNvSpPr>
            <p:nvPr/>
          </p:nvSpPr>
          <p:spPr bwMode="auto">
            <a:xfrm>
              <a:off x="702" y="30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4" name="Line 12"/>
            <p:cNvSpPr>
              <a:spLocks noChangeShapeType="1"/>
            </p:cNvSpPr>
            <p:nvPr/>
          </p:nvSpPr>
          <p:spPr bwMode="auto">
            <a:xfrm>
              <a:off x="702" y="277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5" name="Line 13"/>
            <p:cNvSpPr>
              <a:spLocks noChangeShapeType="1"/>
            </p:cNvSpPr>
            <p:nvPr/>
          </p:nvSpPr>
          <p:spPr bwMode="auto">
            <a:xfrm>
              <a:off x="702" y="2512"/>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6" name="Line 14"/>
            <p:cNvSpPr>
              <a:spLocks noChangeShapeType="1"/>
            </p:cNvSpPr>
            <p:nvPr/>
          </p:nvSpPr>
          <p:spPr bwMode="auto">
            <a:xfrm>
              <a:off x="702" y="2259"/>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7" name="Line 15"/>
            <p:cNvSpPr>
              <a:spLocks noChangeShapeType="1"/>
            </p:cNvSpPr>
            <p:nvPr/>
          </p:nvSpPr>
          <p:spPr bwMode="auto">
            <a:xfrm>
              <a:off x="702" y="1996"/>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8" name="Line 16"/>
            <p:cNvSpPr>
              <a:spLocks noChangeShapeType="1"/>
            </p:cNvSpPr>
            <p:nvPr/>
          </p:nvSpPr>
          <p:spPr bwMode="auto">
            <a:xfrm>
              <a:off x="702" y="1743"/>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79" name="Line 17"/>
            <p:cNvSpPr>
              <a:spLocks noChangeShapeType="1"/>
            </p:cNvSpPr>
            <p:nvPr/>
          </p:nvSpPr>
          <p:spPr bwMode="auto">
            <a:xfrm>
              <a:off x="702" y="1481"/>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0" name="Line 18"/>
            <p:cNvSpPr>
              <a:spLocks noChangeShapeType="1"/>
            </p:cNvSpPr>
            <p:nvPr/>
          </p:nvSpPr>
          <p:spPr bwMode="auto">
            <a:xfrm>
              <a:off x="702" y="1228"/>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1" name="Line 19"/>
            <p:cNvSpPr>
              <a:spLocks noChangeShapeType="1"/>
            </p:cNvSpPr>
            <p:nvPr/>
          </p:nvSpPr>
          <p:spPr bwMode="auto">
            <a:xfrm>
              <a:off x="702" y="965"/>
              <a:ext cx="40"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2" name="Line 20"/>
            <p:cNvSpPr>
              <a:spLocks noChangeShapeType="1"/>
            </p:cNvSpPr>
            <p:nvPr/>
          </p:nvSpPr>
          <p:spPr bwMode="auto">
            <a:xfrm>
              <a:off x="742" y="3543"/>
              <a:ext cx="4377" cy="1"/>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3" name="Line 21"/>
            <p:cNvSpPr>
              <a:spLocks noChangeShapeType="1"/>
            </p:cNvSpPr>
            <p:nvPr/>
          </p:nvSpPr>
          <p:spPr bwMode="auto">
            <a:xfrm flipV="1">
              <a:off x="742"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4" name="Line 22"/>
            <p:cNvSpPr>
              <a:spLocks noChangeShapeType="1"/>
            </p:cNvSpPr>
            <p:nvPr/>
          </p:nvSpPr>
          <p:spPr bwMode="auto">
            <a:xfrm flipV="1">
              <a:off x="133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5" name="Line 23"/>
            <p:cNvSpPr>
              <a:spLocks noChangeShapeType="1"/>
            </p:cNvSpPr>
            <p:nvPr/>
          </p:nvSpPr>
          <p:spPr bwMode="auto">
            <a:xfrm flipV="1">
              <a:off x="1927"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6" name="Line 24"/>
            <p:cNvSpPr>
              <a:spLocks noChangeShapeType="1"/>
            </p:cNvSpPr>
            <p:nvPr/>
          </p:nvSpPr>
          <p:spPr bwMode="auto">
            <a:xfrm flipV="1">
              <a:off x="2519"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7" name="Line 25"/>
            <p:cNvSpPr>
              <a:spLocks noChangeShapeType="1"/>
            </p:cNvSpPr>
            <p:nvPr/>
          </p:nvSpPr>
          <p:spPr bwMode="auto">
            <a:xfrm flipV="1">
              <a:off x="3101"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8" name="Line 26"/>
            <p:cNvSpPr>
              <a:spLocks noChangeShapeType="1"/>
            </p:cNvSpPr>
            <p:nvPr/>
          </p:nvSpPr>
          <p:spPr bwMode="auto">
            <a:xfrm flipV="1">
              <a:off x="3694"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89" name="Line 27"/>
            <p:cNvSpPr>
              <a:spLocks noChangeShapeType="1"/>
            </p:cNvSpPr>
            <p:nvPr/>
          </p:nvSpPr>
          <p:spPr bwMode="auto">
            <a:xfrm flipV="1">
              <a:off x="4286" y="3543"/>
              <a:ext cx="1" cy="39"/>
            </a:xfrm>
            <a:prstGeom prst="line">
              <a:avLst/>
            </a:prstGeom>
            <a:noFill/>
            <a:ln w="15875">
              <a:solidFill>
                <a:srgbClr val="000000"/>
              </a:solidFill>
              <a:round/>
              <a:headEnd/>
              <a:tailEnd/>
            </a:ln>
          </p:spPr>
          <p:txBody>
            <a:bodyPr>
              <a:prstTxWarp prst="textNoShape">
                <a:avLst/>
              </a:prstTxWarp>
            </a:bodyPr>
            <a:lstStyle/>
            <a:p>
              <a:endParaRPr lang="en-US">
                <a:solidFill>
                  <a:srgbClr val="000000"/>
                </a:solidFill>
              </a:endParaRPr>
            </a:p>
          </p:txBody>
        </p:sp>
        <p:sp>
          <p:nvSpPr>
            <p:cNvPr id="90" name="Rectangle 29"/>
            <p:cNvSpPr>
              <a:spLocks noChangeArrowheads="1"/>
            </p:cNvSpPr>
            <p:nvPr/>
          </p:nvSpPr>
          <p:spPr bwMode="auto">
            <a:xfrm>
              <a:off x="605" y="3466"/>
              <a:ext cx="6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0</a:t>
              </a:r>
              <a:endParaRPr lang="en-GB" sz="1600">
                <a:solidFill>
                  <a:srgbClr val="000000"/>
                </a:solidFill>
              </a:endParaRPr>
            </a:p>
          </p:txBody>
        </p:sp>
        <p:sp>
          <p:nvSpPr>
            <p:cNvPr id="91" name="Rectangle 30"/>
            <p:cNvSpPr>
              <a:spLocks noChangeArrowheads="1"/>
            </p:cNvSpPr>
            <p:nvPr/>
          </p:nvSpPr>
          <p:spPr bwMode="auto">
            <a:xfrm>
              <a:off x="477" y="3213"/>
              <a:ext cx="189"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a:t>
              </a:r>
              <a:endParaRPr lang="en-GB" sz="1600">
                <a:solidFill>
                  <a:srgbClr val="000000"/>
                </a:solidFill>
              </a:endParaRPr>
            </a:p>
          </p:txBody>
        </p:sp>
        <p:sp>
          <p:nvSpPr>
            <p:cNvPr id="92" name="Rectangle 31"/>
            <p:cNvSpPr>
              <a:spLocks noChangeArrowheads="1"/>
            </p:cNvSpPr>
            <p:nvPr/>
          </p:nvSpPr>
          <p:spPr bwMode="auto">
            <a:xfrm>
              <a:off x="410" y="29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1000</a:t>
              </a:r>
              <a:endParaRPr lang="en-GB" sz="1600">
                <a:solidFill>
                  <a:srgbClr val="000000"/>
                </a:solidFill>
              </a:endParaRPr>
            </a:p>
          </p:txBody>
        </p:sp>
        <p:sp>
          <p:nvSpPr>
            <p:cNvPr id="93" name="Rectangle 32"/>
            <p:cNvSpPr>
              <a:spLocks noChangeArrowheads="1"/>
            </p:cNvSpPr>
            <p:nvPr/>
          </p:nvSpPr>
          <p:spPr bwMode="auto">
            <a:xfrm>
              <a:off x="410" y="269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1500</a:t>
              </a:r>
              <a:endParaRPr lang="en-GB" sz="1600">
                <a:solidFill>
                  <a:srgbClr val="000000"/>
                </a:solidFill>
              </a:endParaRPr>
            </a:p>
          </p:txBody>
        </p:sp>
        <p:sp>
          <p:nvSpPr>
            <p:cNvPr id="94" name="Rectangle 33"/>
            <p:cNvSpPr>
              <a:spLocks noChangeArrowheads="1"/>
            </p:cNvSpPr>
            <p:nvPr/>
          </p:nvSpPr>
          <p:spPr bwMode="auto">
            <a:xfrm>
              <a:off x="410" y="2434"/>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2000</a:t>
              </a:r>
              <a:endParaRPr lang="en-GB" sz="1600">
                <a:solidFill>
                  <a:srgbClr val="000000"/>
                </a:solidFill>
              </a:endParaRPr>
            </a:p>
          </p:txBody>
        </p:sp>
        <p:sp>
          <p:nvSpPr>
            <p:cNvPr id="95" name="Rectangle 34"/>
            <p:cNvSpPr>
              <a:spLocks noChangeArrowheads="1"/>
            </p:cNvSpPr>
            <p:nvPr/>
          </p:nvSpPr>
          <p:spPr bwMode="auto">
            <a:xfrm>
              <a:off x="410" y="218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2500</a:t>
              </a:r>
              <a:endParaRPr lang="en-GB" sz="1600">
                <a:solidFill>
                  <a:srgbClr val="000000"/>
                </a:solidFill>
              </a:endParaRPr>
            </a:p>
          </p:txBody>
        </p:sp>
        <p:sp>
          <p:nvSpPr>
            <p:cNvPr id="96" name="Rectangle 35"/>
            <p:cNvSpPr>
              <a:spLocks noChangeArrowheads="1"/>
            </p:cNvSpPr>
            <p:nvPr/>
          </p:nvSpPr>
          <p:spPr bwMode="auto">
            <a:xfrm>
              <a:off x="410" y="1919"/>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3000</a:t>
              </a:r>
              <a:endParaRPr lang="en-GB" sz="1600">
                <a:solidFill>
                  <a:srgbClr val="000000"/>
                </a:solidFill>
              </a:endParaRPr>
            </a:p>
          </p:txBody>
        </p:sp>
        <p:sp>
          <p:nvSpPr>
            <p:cNvPr id="97" name="Rectangle 36"/>
            <p:cNvSpPr>
              <a:spLocks noChangeArrowheads="1"/>
            </p:cNvSpPr>
            <p:nvPr/>
          </p:nvSpPr>
          <p:spPr bwMode="auto">
            <a:xfrm>
              <a:off x="410" y="1666"/>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3500</a:t>
              </a:r>
              <a:endParaRPr lang="en-GB" sz="1600">
                <a:solidFill>
                  <a:srgbClr val="000000"/>
                </a:solidFill>
              </a:endParaRPr>
            </a:p>
          </p:txBody>
        </p:sp>
        <p:sp>
          <p:nvSpPr>
            <p:cNvPr id="98" name="Rectangle 37"/>
            <p:cNvSpPr>
              <a:spLocks noChangeArrowheads="1"/>
            </p:cNvSpPr>
            <p:nvPr/>
          </p:nvSpPr>
          <p:spPr bwMode="auto">
            <a:xfrm>
              <a:off x="410" y="1403"/>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4000</a:t>
              </a:r>
              <a:endParaRPr lang="en-GB" sz="1600">
                <a:solidFill>
                  <a:srgbClr val="000000"/>
                </a:solidFill>
              </a:endParaRPr>
            </a:p>
          </p:txBody>
        </p:sp>
        <p:sp>
          <p:nvSpPr>
            <p:cNvPr id="99" name="Rectangle 38"/>
            <p:cNvSpPr>
              <a:spLocks noChangeArrowheads="1"/>
            </p:cNvSpPr>
            <p:nvPr/>
          </p:nvSpPr>
          <p:spPr bwMode="auto">
            <a:xfrm>
              <a:off x="410" y="1150"/>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4500</a:t>
              </a:r>
              <a:endParaRPr lang="en-GB" sz="1600">
                <a:solidFill>
                  <a:srgbClr val="000000"/>
                </a:solidFill>
              </a:endParaRPr>
            </a:p>
          </p:txBody>
        </p:sp>
        <p:sp>
          <p:nvSpPr>
            <p:cNvPr id="100" name="Rectangle 39"/>
            <p:cNvSpPr>
              <a:spLocks noChangeArrowheads="1"/>
            </p:cNvSpPr>
            <p:nvPr/>
          </p:nvSpPr>
          <p:spPr bwMode="auto">
            <a:xfrm>
              <a:off x="410" y="887"/>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5000</a:t>
              </a:r>
              <a:endParaRPr lang="en-GB" sz="1600">
                <a:solidFill>
                  <a:srgbClr val="000000"/>
                </a:solidFill>
              </a:endParaRPr>
            </a:p>
          </p:txBody>
        </p:sp>
        <p:sp>
          <p:nvSpPr>
            <p:cNvPr id="101" name="Rectangle 40"/>
            <p:cNvSpPr>
              <a:spLocks noChangeArrowheads="1"/>
            </p:cNvSpPr>
            <p:nvPr/>
          </p:nvSpPr>
          <p:spPr bwMode="auto">
            <a:xfrm>
              <a:off x="724" y="3651"/>
              <a:ext cx="126"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64</a:t>
              </a:r>
              <a:endParaRPr lang="en-GB" sz="1600">
                <a:solidFill>
                  <a:srgbClr val="000000"/>
                </a:solidFill>
              </a:endParaRPr>
            </a:p>
          </p:txBody>
        </p:sp>
        <p:sp>
          <p:nvSpPr>
            <p:cNvPr id="102" name="Rectangle 41"/>
            <p:cNvSpPr>
              <a:spLocks noChangeArrowheads="1"/>
            </p:cNvSpPr>
            <p:nvPr/>
          </p:nvSpPr>
          <p:spPr bwMode="auto">
            <a:xfrm>
              <a:off x="1257" y="3651"/>
              <a:ext cx="243"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2112</a:t>
              </a:r>
              <a:endParaRPr lang="en-GB" sz="1600">
                <a:solidFill>
                  <a:srgbClr val="000000"/>
                </a:solidFill>
              </a:endParaRPr>
            </a:p>
          </p:txBody>
        </p:sp>
        <p:sp>
          <p:nvSpPr>
            <p:cNvPr id="103" name="Rectangle 42"/>
            <p:cNvSpPr>
              <a:spLocks noChangeArrowheads="1"/>
            </p:cNvSpPr>
            <p:nvPr/>
          </p:nvSpPr>
          <p:spPr bwMode="auto">
            <a:xfrm>
              <a:off x="1845"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4160</a:t>
              </a:r>
              <a:endParaRPr lang="en-GB" sz="1600">
                <a:solidFill>
                  <a:srgbClr val="000000"/>
                </a:solidFill>
              </a:endParaRPr>
            </a:p>
          </p:txBody>
        </p:sp>
        <p:sp>
          <p:nvSpPr>
            <p:cNvPr id="104" name="Rectangle 43"/>
            <p:cNvSpPr>
              <a:spLocks noChangeArrowheads="1"/>
            </p:cNvSpPr>
            <p:nvPr/>
          </p:nvSpPr>
          <p:spPr bwMode="auto">
            <a:xfrm>
              <a:off x="2438"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6208</a:t>
              </a:r>
              <a:endParaRPr lang="en-GB" sz="1600">
                <a:solidFill>
                  <a:srgbClr val="000000"/>
                </a:solidFill>
              </a:endParaRPr>
            </a:p>
          </p:txBody>
        </p:sp>
        <p:sp>
          <p:nvSpPr>
            <p:cNvPr id="105" name="Rectangle 44"/>
            <p:cNvSpPr>
              <a:spLocks noChangeArrowheads="1"/>
            </p:cNvSpPr>
            <p:nvPr/>
          </p:nvSpPr>
          <p:spPr bwMode="auto">
            <a:xfrm>
              <a:off x="3020" y="3651"/>
              <a:ext cx="252"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8256</a:t>
              </a:r>
              <a:endParaRPr lang="en-GB" sz="1600">
                <a:solidFill>
                  <a:srgbClr val="000000"/>
                </a:solidFill>
              </a:endParaRPr>
            </a:p>
          </p:txBody>
        </p:sp>
        <p:sp>
          <p:nvSpPr>
            <p:cNvPr id="106" name="Rectangle 45"/>
            <p:cNvSpPr>
              <a:spLocks noChangeArrowheads="1"/>
            </p:cNvSpPr>
            <p:nvPr/>
          </p:nvSpPr>
          <p:spPr bwMode="auto">
            <a:xfrm>
              <a:off x="3586"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10304</a:t>
              </a:r>
              <a:endParaRPr lang="en-GB" sz="1600">
                <a:solidFill>
                  <a:srgbClr val="000000"/>
                </a:solidFill>
              </a:endParaRPr>
            </a:p>
          </p:txBody>
        </p:sp>
        <p:sp>
          <p:nvSpPr>
            <p:cNvPr id="107" name="Rectangle 46"/>
            <p:cNvSpPr>
              <a:spLocks noChangeArrowheads="1"/>
            </p:cNvSpPr>
            <p:nvPr/>
          </p:nvSpPr>
          <p:spPr bwMode="auto">
            <a:xfrm>
              <a:off x="4178"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a:solidFill>
                    <a:srgbClr val="000000"/>
                  </a:solidFill>
                </a:rPr>
                <a:t>12352</a:t>
              </a:r>
              <a:endParaRPr lang="en-GB" sz="1600">
                <a:solidFill>
                  <a:srgbClr val="000000"/>
                </a:solidFill>
              </a:endParaRPr>
            </a:p>
          </p:txBody>
        </p:sp>
        <p:sp>
          <p:nvSpPr>
            <p:cNvPr id="108" name="Rectangle 47"/>
            <p:cNvSpPr>
              <a:spLocks noChangeArrowheads="1"/>
            </p:cNvSpPr>
            <p:nvPr/>
          </p:nvSpPr>
          <p:spPr bwMode="auto">
            <a:xfrm>
              <a:off x="4771" y="3651"/>
              <a:ext cx="314" cy="136"/>
            </a:xfrm>
            <a:prstGeom prst="rect">
              <a:avLst/>
            </a:prstGeom>
            <a:noFill/>
            <a:ln w="9525">
              <a:noFill/>
              <a:miter lim="800000"/>
              <a:headEnd/>
              <a:tailEnd/>
            </a:ln>
          </p:spPr>
          <p:txBody>
            <a:bodyPr wrap="none" lIns="0" tIns="0" rIns="0" bIns="0">
              <a:prstTxWarp prst="textNoShape">
                <a:avLst/>
              </a:prstTxWarp>
              <a:spAutoFit/>
            </a:bodyPr>
            <a:lstStyle/>
            <a:p>
              <a:pPr algn="ctr"/>
              <a:r>
                <a:rPr lang="en-GB" sz="1400" dirty="0">
                  <a:solidFill>
                    <a:srgbClr val="000000"/>
                  </a:solidFill>
                </a:rPr>
                <a:t>14400</a:t>
              </a:r>
              <a:endParaRPr lang="en-GB" sz="1600" dirty="0">
                <a:solidFill>
                  <a:srgbClr val="000000"/>
                </a:solidFill>
              </a:endParaRPr>
            </a:p>
          </p:txBody>
        </p:sp>
        <p:sp>
          <p:nvSpPr>
            <p:cNvPr id="109" name="Line 48"/>
            <p:cNvSpPr>
              <a:spLocks noChangeShapeType="1"/>
            </p:cNvSpPr>
            <p:nvPr/>
          </p:nvSpPr>
          <p:spPr bwMode="auto">
            <a:xfrm>
              <a:off x="752" y="96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0" name="Line 49"/>
            <p:cNvSpPr>
              <a:spLocks noChangeShapeType="1"/>
            </p:cNvSpPr>
            <p:nvPr/>
          </p:nvSpPr>
          <p:spPr bwMode="auto">
            <a:xfrm>
              <a:off x="760" y="1480"/>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1" name="Line 50"/>
            <p:cNvSpPr>
              <a:spLocks noChangeShapeType="1"/>
            </p:cNvSpPr>
            <p:nvPr/>
          </p:nvSpPr>
          <p:spPr bwMode="auto">
            <a:xfrm>
              <a:off x="768" y="199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2" name="Line 51"/>
            <p:cNvSpPr>
              <a:spLocks noChangeShapeType="1"/>
            </p:cNvSpPr>
            <p:nvPr/>
          </p:nvSpPr>
          <p:spPr bwMode="auto">
            <a:xfrm>
              <a:off x="768" y="2512"/>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3" name="Line 52"/>
            <p:cNvSpPr>
              <a:spLocks noChangeShapeType="1"/>
            </p:cNvSpPr>
            <p:nvPr/>
          </p:nvSpPr>
          <p:spPr bwMode="auto">
            <a:xfrm>
              <a:off x="768" y="3024"/>
              <a:ext cx="4280"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4" name="Line 53"/>
            <p:cNvSpPr>
              <a:spLocks noChangeShapeType="1"/>
            </p:cNvSpPr>
            <p:nvPr/>
          </p:nvSpPr>
          <p:spPr bwMode="auto">
            <a:xfrm rot="5400000">
              <a:off x="-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5" name="Line 54"/>
            <p:cNvSpPr>
              <a:spLocks noChangeShapeType="1"/>
            </p:cNvSpPr>
            <p:nvPr/>
          </p:nvSpPr>
          <p:spPr bwMode="auto">
            <a:xfrm rot="5400000">
              <a:off x="58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6" name="Line 55"/>
            <p:cNvSpPr>
              <a:spLocks noChangeShapeType="1"/>
            </p:cNvSpPr>
            <p:nvPr/>
          </p:nvSpPr>
          <p:spPr bwMode="auto">
            <a:xfrm rot="5400000">
              <a:off x="118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7" name="Line 56"/>
            <p:cNvSpPr>
              <a:spLocks noChangeShapeType="1"/>
            </p:cNvSpPr>
            <p:nvPr/>
          </p:nvSpPr>
          <p:spPr bwMode="auto">
            <a:xfrm rot="5400000">
              <a:off x="1764"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8" name="Line 57"/>
            <p:cNvSpPr>
              <a:spLocks noChangeShapeType="1"/>
            </p:cNvSpPr>
            <p:nvPr/>
          </p:nvSpPr>
          <p:spPr bwMode="auto">
            <a:xfrm rot="5400000">
              <a:off x="2356"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19" name="Line 58"/>
            <p:cNvSpPr>
              <a:spLocks noChangeShapeType="1"/>
            </p:cNvSpPr>
            <p:nvPr/>
          </p:nvSpPr>
          <p:spPr bwMode="auto">
            <a:xfrm rot="5400000">
              <a:off x="2948"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20" name="Line 59"/>
            <p:cNvSpPr>
              <a:spLocks noChangeShapeType="1"/>
            </p:cNvSpPr>
            <p:nvPr/>
          </p:nvSpPr>
          <p:spPr bwMode="auto">
            <a:xfrm rot="5400000">
              <a:off x="3540" y="2220"/>
              <a:ext cx="2672" cy="0"/>
            </a:xfrm>
            <a:prstGeom prst="line">
              <a:avLst/>
            </a:prstGeom>
            <a:noFill/>
            <a:ln w="9525">
              <a:solidFill>
                <a:srgbClr val="000000"/>
              </a:solidFill>
              <a:prstDash val="dash"/>
              <a:round/>
              <a:headEnd/>
              <a:tailEnd/>
            </a:ln>
            <a:effectLst/>
          </p:spPr>
          <p:txBody>
            <a:bodyPr>
              <a:prstTxWarp prst="textNoShape">
                <a:avLst/>
              </a:prstTxWarp>
            </a:bodyPr>
            <a:lstStyle/>
            <a:p>
              <a:endParaRPr lang="en-US">
                <a:solidFill>
                  <a:srgbClr val="000000"/>
                </a:solidFill>
              </a:endParaRPr>
            </a:p>
          </p:txBody>
        </p:sp>
        <p:sp>
          <p:nvSpPr>
            <p:cNvPr id="121" name="Line 60"/>
            <p:cNvSpPr>
              <a:spLocks noChangeShapeType="1"/>
            </p:cNvSpPr>
            <p:nvPr/>
          </p:nvSpPr>
          <p:spPr bwMode="auto">
            <a:xfrm>
              <a:off x="744" y="3192"/>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122" name="Line 61"/>
            <p:cNvSpPr>
              <a:spLocks noChangeShapeType="1"/>
            </p:cNvSpPr>
            <p:nvPr/>
          </p:nvSpPr>
          <p:spPr bwMode="auto">
            <a:xfrm>
              <a:off x="744" y="1840"/>
              <a:ext cx="4280" cy="0"/>
            </a:xfrm>
            <a:prstGeom prst="line">
              <a:avLst/>
            </a:prstGeom>
            <a:noFill/>
            <a:ln w="19050">
              <a:solidFill>
                <a:srgbClr val="000000"/>
              </a:solidFill>
              <a:round/>
              <a:headEnd/>
              <a:tailEnd/>
            </a:ln>
            <a:effectLst/>
          </p:spPr>
          <p:txBody>
            <a:bodyPr>
              <a:prstTxWarp prst="textNoShape">
                <a:avLst/>
              </a:prstTxWarp>
            </a:bodyPr>
            <a:lstStyle/>
            <a:p>
              <a:endParaRPr lang="en-US">
                <a:solidFill>
                  <a:srgbClr val="000000"/>
                </a:solidFill>
              </a:endParaRPr>
            </a:p>
          </p:txBody>
        </p:sp>
        <p:sp>
          <p:nvSpPr>
            <p:cNvPr id="123" name="Text Box 62"/>
            <p:cNvSpPr txBox="1">
              <a:spLocks noChangeArrowheads="1"/>
            </p:cNvSpPr>
            <p:nvPr/>
          </p:nvSpPr>
          <p:spPr bwMode="auto">
            <a:xfrm>
              <a:off x="2692" y="3793"/>
              <a:ext cx="657"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Test cubes</a:t>
              </a:r>
            </a:p>
          </p:txBody>
        </p:sp>
        <p:sp>
          <p:nvSpPr>
            <p:cNvPr id="124" name="Text Box 63"/>
            <p:cNvSpPr txBox="1">
              <a:spLocks noChangeArrowheads="1"/>
            </p:cNvSpPr>
            <p:nvPr/>
          </p:nvSpPr>
          <p:spPr bwMode="auto">
            <a:xfrm>
              <a:off x="362" y="702"/>
              <a:ext cx="789" cy="194"/>
            </a:xfrm>
            <a:prstGeom prst="rect">
              <a:avLst/>
            </a:prstGeom>
            <a:noFill/>
            <a:ln w="9525">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1400" dirty="0">
                  <a:solidFill>
                    <a:srgbClr val="000000"/>
                  </a:solidFill>
                </a:rPr>
                <a:t>Specified bits</a:t>
              </a:r>
            </a:p>
          </p:txBody>
        </p:sp>
      </p:grpSp>
      <p:sp>
        <p:nvSpPr>
          <p:cNvPr id="125" name="Freeform 27"/>
          <p:cNvSpPr>
            <a:spLocks/>
          </p:cNvSpPr>
          <p:nvPr/>
        </p:nvSpPr>
        <p:spPr bwMode="auto">
          <a:xfrm>
            <a:off x="1463096" y="2726197"/>
            <a:ext cx="6904037" cy="266700"/>
          </a:xfrm>
          <a:custGeom>
            <a:avLst/>
            <a:gdLst/>
            <a:ahLst/>
            <a:cxnLst>
              <a:cxn ang="0">
                <a:pos x="50" y="825"/>
              </a:cxn>
              <a:cxn ang="0">
                <a:pos x="131" y="1126"/>
              </a:cxn>
              <a:cxn ang="0">
                <a:pos x="201" y="1467"/>
              </a:cxn>
              <a:cxn ang="0">
                <a:pos x="271" y="1846"/>
              </a:cxn>
              <a:cxn ang="0">
                <a:pos x="351" y="1768"/>
              </a:cxn>
              <a:cxn ang="0">
                <a:pos x="422" y="1944"/>
              </a:cxn>
              <a:cxn ang="0">
                <a:pos x="492" y="1934"/>
              </a:cxn>
              <a:cxn ang="0">
                <a:pos x="572" y="1934"/>
              </a:cxn>
              <a:cxn ang="0">
                <a:pos x="643" y="1905"/>
              </a:cxn>
              <a:cxn ang="0">
                <a:pos x="723" y="1944"/>
              </a:cxn>
              <a:cxn ang="0">
                <a:pos x="793" y="2021"/>
              </a:cxn>
              <a:cxn ang="0">
                <a:pos x="863" y="1905"/>
              </a:cxn>
              <a:cxn ang="0">
                <a:pos x="944" y="2362"/>
              </a:cxn>
              <a:cxn ang="0">
                <a:pos x="1014" y="2352"/>
              </a:cxn>
              <a:cxn ang="0">
                <a:pos x="1084" y="2372"/>
              </a:cxn>
              <a:cxn ang="0">
                <a:pos x="1165" y="2323"/>
              </a:cxn>
              <a:cxn ang="0">
                <a:pos x="1235" y="2313"/>
              </a:cxn>
              <a:cxn ang="0">
                <a:pos x="1305" y="2343"/>
              </a:cxn>
              <a:cxn ang="0">
                <a:pos x="1385" y="2352"/>
              </a:cxn>
              <a:cxn ang="0">
                <a:pos x="1456" y="2381"/>
              </a:cxn>
              <a:cxn ang="0">
                <a:pos x="1526" y="2372"/>
              </a:cxn>
              <a:cxn ang="0">
                <a:pos x="1606" y="2391"/>
              </a:cxn>
              <a:cxn ang="0">
                <a:pos x="1677" y="2391"/>
              </a:cxn>
              <a:cxn ang="0">
                <a:pos x="1757" y="2401"/>
              </a:cxn>
              <a:cxn ang="0">
                <a:pos x="1827" y="2411"/>
              </a:cxn>
              <a:cxn ang="0">
                <a:pos x="1897" y="2450"/>
              </a:cxn>
              <a:cxn ang="0">
                <a:pos x="1978" y="2450"/>
              </a:cxn>
              <a:cxn ang="0">
                <a:pos x="2048" y="2459"/>
              </a:cxn>
              <a:cxn ang="0">
                <a:pos x="2118" y="2479"/>
              </a:cxn>
              <a:cxn ang="0">
                <a:pos x="2199" y="2450"/>
              </a:cxn>
              <a:cxn ang="0">
                <a:pos x="2269" y="2469"/>
              </a:cxn>
              <a:cxn ang="0">
                <a:pos x="2339" y="2450"/>
              </a:cxn>
              <a:cxn ang="0">
                <a:pos x="2420" y="2450"/>
              </a:cxn>
              <a:cxn ang="0">
                <a:pos x="2490" y="2450"/>
              </a:cxn>
              <a:cxn ang="0">
                <a:pos x="2560" y="2469"/>
              </a:cxn>
              <a:cxn ang="0">
                <a:pos x="2640" y="2469"/>
              </a:cxn>
              <a:cxn ang="0">
                <a:pos x="2711" y="2459"/>
              </a:cxn>
              <a:cxn ang="0">
                <a:pos x="2791" y="2450"/>
              </a:cxn>
              <a:cxn ang="0">
                <a:pos x="2861" y="2450"/>
              </a:cxn>
              <a:cxn ang="0">
                <a:pos x="2932" y="2450"/>
              </a:cxn>
              <a:cxn ang="0">
                <a:pos x="3012" y="2459"/>
              </a:cxn>
              <a:cxn ang="0">
                <a:pos x="3082" y="2459"/>
              </a:cxn>
              <a:cxn ang="0">
                <a:pos x="3152" y="2459"/>
              </a:cxn>
              <a:cxn ang="0">
                <a:pos x="3233" y="2469"/>
              </a:cxn>
              <a:cxn ang="0">
                <a:pos x="3303" y="2479"/>
              </a:cxn>
              <a:cxn ang="0">
                <a:pos x="3373" y="2479"/>
              </a:cxn>
              <a:cxn ang="0">
                <a:pos x="3454" y="2469"/>
              </a:cxn>
              <a:cxn ang="0">
                <a:pos x="3524" y="2459"/>
              </a:cxn>
              <a:cxn ang="0">
                <a:pos x="3594" y="2489"/>
              </a:cxn>
              <a:cxn ang="0">
                <a:pos x="3674" y="2469"/>
              </a:cxn>
              <a:cxn ang="0">
                <a:pos x="3745" y="2489"/>
              </a:cxn>
              <a:cxn ang="0">
                <a:pos x="3825" y="2479"/>
              </a:cxn>
              <a:cxn ang="0">
                <a:pos x="3895" y="2489"/>
              </a:cxn>
              <a:cxn ang="0">
                <a:pos x="3966" y="2489"/>
              </a:cxn>
              <a:cxn ang="0">
                <a:pos x="4046" y="2498"/>
              </a:cxn>
              <a:cxn ang="0">
                <a:pos x="4116" y="2498"/>
              </a:cxn>
              <a:cxn ang="0">
                <a:pos x="4186" y="2479"/>
              </a:cxn>
              <a:cxn ang="0">
                <a:pos x="4267" y="2479"/>
              </a:cxn>
              <a:cxn ang="0">
                <a:pos x="4337" y="2469"/>
              </a:cxn>
            </a:cxnLst>
            <a:rect l="0" t="0" r="r" b="b"/>
            <a:pathLst>
              <a:path w="4337" h="2508">
                <a:moveTo>
                  <a:pt x="0" y="0"/>
                </a:moveTo>
                <a:lnTo>
                  <a:pt x="12" y="164"/>
                </a:lnTo>
                <a:lnTo>
                  <a:pt x="30" y="601"/>
                </a:lnTo>
                <a:lnTo>
                  <a:pt x="50" y="825"/>
                </a:lnTo>
                <a:lnTo>
                  <a:pt x="70" y="990"/>
                </a:lnTo>
                <a:lnTo>
                  <a:pt x="90" y="1399"/>
                </a:lnTo>
                <a:lnTo>
                  <a:pt x="111" y="1097"/>
                </a:lnTo>
                <a:lnTo>
                  <a:pt x="131" y="1126"/>
                </a:lnTo>
                <a:lnTo>
                  <a:pt x="141" y="1214"/>
                </a:lnTo>
                <a:lnTo>
                  <a:pt x="161" y="1408"/>
                </a:lnTo>
                <a:lnTo>
                  <a:pt x="181" y="1506"/>
                </a:lnTo>
                <a:lnTo>
                  <a:pt x="201" y="1467"/>
                </a:lnTo>
                <a:lnTo>
                  <a:pt x="221" y="1564"/>
                </a:lnTo>
                <a:lnTo>
                  <a:pt x="241" y="1661"/>
                </a:lnTo>
                <a:lnTo>
                  <a:pt x="261" y="1807"/>
                </a:lnTo>
                <a:lnTo>
                  <a:pt x="271" y="1846"/>
                </a:lnTo>
                <a:lnTo>
                  <a:pt x="291" y="1817"/>
                </a:lnTo>
                <a:lnTo>
                  <a:pt x="311" y="1846"/>
                </a:lnTo>
                <a:lnTo>
                  <a:pt x="331" y="1564"/>
                </a:lnTo>
                <a:lnTo>
                  <a:pt x="351" y="1768"/>
                </a:lnTo>
                <a:lnTo>
                  <a:pt x="372" y="1739"/>
                </a:lnTo>
                <a:lnTo>
                  <a:pt x="382" y="1875"/>
                </a:lnTo>
                <a:lnTo>
                  <a:pt x="402" y="1885"/>
                </a:lnTo>
                <a:lnTo>
                  <a:pt x="422" y="1944"/>
                </a:lnTo>
                <a:lnTo>
                  <a:pt x="442" y="1934"/>
                </a:lnTo>
                <a:lnTo>
                  <a:pt x="462" y="1866"/>
                </a:lnTo>
                <a:lnTo>
                  <a:pt x="482" y="1856"/>
                </a:lnTo>
                <a:lnTo>
                  <a:pt x="492" y="1934"/>
                </a:lnTo>
                <a:lnTo>
                  <a:pt x="512" y="1798"/>
                </a:lnTo>
                <a:lnTo>
                  <a:pt x="532" y="1827"/>
                </a:lnTo>
                <a:lnTo>
                  <a:pt x="552" y="1846"/>
                </a:lnTo>
                <a:lnTo>
                  <a:pt x="572" y="1934"/>
                </a:lnTo>
                <a:lnTo>
                  <a:pt x="592" y="1983"/>
                </a:lnTo>
                <a:lnTo>
                  <a:pt x="602" y="1914"/>
                </a:lnTo>
                <a:lnTo>
                  <a:pt x="623" y="1905"/>
                </a:lnTo>
                <a:lnTo>
                  <a:pt x="643" y="1905"/>
                </a:lnTo>
                <a:lnTo>
                  <a:pt x="663" y="1924"/>
                </a:lnTo>
                <a:lnTo>
                  <a:pt x="683" y="1944"/>
                </a:lnTo>
                <a:lnTo>
                  <a:pt x="703" y="1798"/>
                </a:lnTo>
                <a:lnTo>
                  <a:pt x="723" y="1944"/>
                </a:lnTo>
                <a:lnTo>
                  <a:pt x="733" y="1914"/>
                </a:lnTo>
                <a:lnTo>
                  <a:pt x="753" y="1973"/>
                </a:lnTo>
                <a:lnTo>
                  <a:pt x="773" y="1992"/>
                </a:lnTo>
                <a:lnTo>
                  <a:pt x="793" y="2021"/>
                </a:lnTo>
                <a:lnTo>
                  <a:pt x="813" y="2031"/>
                </a:lnTo>
                <a:lnTo>
                  <a:pt x="833" y="2002"/>
                </a:lnTo>
                <a:lnTo>
                  <a:pt x="843" y="2021"/>
                </a:lnTo>
                <a:lnTo>
                  <a:pt x="863" y="1905"/>
                </a:lnTo>
                <a:lnTo>
                  <a:pt x="884" y="1924"/>
                </a:lnTo>
                <a:lnTo>
                  <a:pt x="904" y="2187"/>
                </a:lnTo>
                <a:lnTo>
                  <a:pt x="924" y="2304"/>
                </a:lnTo>
                <a:lnTo>
                  <a:pt x="944" y="2362"/>
                </a:lnTo>
                <a:lnTo>
                  <a:pt x="954" y="2333"/>
                </a:lnTo>
                <a:lnTo>
                  <a:pt x="974" y="2323"/>
                </a:lnTo>
                <a:lnTo>
                  <a:pt x="994" y="2362"/>
                </a:lnTo>
                <a:lnTo>
                  <a:pt x="1014" y="2352"/>
                </a:lnTo>
                <a:lnTo>
                  <a:pt x="1034" y="2323"/>
                </a:lnTo>
                <a:lnTo>
                  <a:pt x="1054" y="2333"/>
                </a:lnTo>
                <a:lnTo>
                  <a:pt x="1064" y="2343"/>
                </a:lnTo>
                <a:lnTo>
                  <a:pt x="1084" y="2372"/>
                </a:lnTo>
                <a:lnTo>
                  <a:pt x="1104" y="2343"/>
                </a:lnTo>
                <a:lnTo>
                  <a:pt x="1124" y="2313"/>
                </a:lnTo>
                <a:lnTo>
                  <a:pt x="1145" y="2352"/>
                </a:lnTo>
                <a:lnTo>
                  <a:pt x="1165" y="2323"/>
                </a:lnTo>
                <a:lnTo>
                  <a:pt x="1175" y="2333"/>
                </a:lnTo>
                <a:lnTo>
                  <a:pt x="1195" y="2313"/>
                </a:lnTo>
                <a:lnTo>
                  <a:pt x="1215" y="2323"/>
                </a:lnTo>
                <a:lnTo>
                  <a:pt x="1235" y="2313"/>
                </a:lnTo>
                <a:lnTo>
                  <a:pt x="1255" y="2323"/>
                </a:lnTo>
                <a:lnTo>
                  <a:pt x="1275" y="2391"/>
                </a:lnTo>
                <a:lnTo>
                  <a:pt x="1295" y="2362"/>
                </a:lnTo>
                <a:lnTo>
                  <a:pt x="1305" y="2343"/>
                </a:lnTo>
                <a:lnTo>
                  <a:pt x="1325" y="2333"/>
                </a:lnTo>
                <a:lnTo>
                  <a:pt x="1345" y="2343"/>
                </a:lnTo>
                <a:lnTo>
                  <a:pt x="1365" y="2343"/>
                </a:lnTo>
                <a:lnTo>
                  <a:pt x="1385" y="2352"/>
                </a:lnTo>
                <a:lnTo>
                  <a:pt x="1406" y="2323"/>
                </a:lnTo>
                <a:lnTo>
                  <a:pt x="1416" y="2352"/>
                </a:lnTo>
                <a:lnTo>
                  <a:pt x="1436" y="2352"/>
                </a:lnTo>
                <a:lnTo>
                  <a:pt x="1456" y="2381"/>
                </a:lnTo>
                <a:lnTo>
                  <a:pt x="1476" y="2333"/>
                </a:lnTo>
                <a:lnTo>
                  <a:pt x="1496" y="2372"/>
                </a:lnTo>
                <a:lnTo>
                  <a:pt x="1516" y="2372"/>
                </a:lnTo>
                <a:lnTo>
                  <a:pt x="1526" y="2372"/>
                </a:lnTo>
                <a:lnTo>
                  <a:pt x="1546" y="2381"/>
                </a:lnTo>
                <a:lnTo>
                  <a:pt x="1566" y="2391"/>
                </a:lnTo>
                <a:lnTo>
                  <a:pt x="1586" y="2401"/>
                </a:lnTo>
                <a:lnTo>
                  <a:pt x="1606" y="2391"/>
                </a:lnTo>
                <a:lnTo>
                  <a:pt x="1626" y="2391"/>
                </a:lnTo>
                <a:lnTo>
                  <a:pt x="1636" y="2391"/>
                </a:lnTo>
                <a:lnTo>
                  <a:pt x="1657" y="2381"/>
                </a:lnTo>
                <a:lnTo>
                  <a:pt x="1677" y="2391"/>
                </a:lnTo>
                <a:lnTo>
                  <a:pt x="1697" y="2391"/>
                </a:lnTo>
                <a:lnTo>
                  <a:pt x="1717" y="2411"/>
                </a:lnTo>
                <a:lnTo>
                  <a:pt x="1737" y="2411"/>
                </a:lnTo>
                <a:lnTo>
                  <a:pt x="1757" y="2401"/>
                </a:lnTo>
                <a:lnTo>
                  <a:pt x="1767" y="2391"/>
                </a:lnTo>
                <a:lnTo>
                  <a:pt x="1787" y="2381"/>
                </a:lnTo>
                <a:lnTo>
                  <a:pt x="1807" y="2420"/>
                </a:lnTo>
                <a:lnTo>
                  <a:pt x="1827" y="2411"/>
                </a:lnTo>
                <a:lnTo>
                  <a:pt x="1847" y="2420"/>
                </a:lnTo>
                <a:lnTo>
                  <a:pt x="1867" y="2459"/>
                </a:lnTo>
                <a:lnTo>
                  <a:pt x="1877" y="2440"/>
                </a:lnTo>
                <a:lnTo>
                  <a:pt x="1897" y="2450"/>
                </a:lnTo>
                <a:lnTo>
                  <a:pt x="1918" y="2459"/>
                </a:lnTo>
                <a:lnTo>
                  <a:pt x="1938" y="2459"/>
                </a:lnTo>
                <a:lnTo>
                  <a:pt x="1958" y="2450"/>
                </a:lnTo>
                <a:lnTo>
                  <a:pt x="1978" y="2450"/>
                </a:lnTo>
                <a:lnTo>
                  <a:pt x="1988" y="2459"/>
                </a:lnTo>
                <a:lnTo>
                  <a:pt x="2008" y="2459"/>
                </a:lnTo>
                <a:lnTo>
                  <a:pt x="2028" y="2450"/>
                </a:lnTo>
                <a:lnTo>
                  <a:pt x="2048" y="2459"/>
                </a:lnTo>
                <a:lnTo>
                  <a:pt x="2068" y="2459"/>
                </a:lnTo>
                <a:lnTo>
                  <a:pt x="2088" y="2450"/>
                </a:lnTo>
                <a:lnTo>
                  <a:pt x="2098" y="2459"/>
                </a:lnTo>
                <a:lnTo>
                  <a:pt x="2118" y="2479"/>
                </a:lnTo>
                <a:lnTo>
                  <a:pt x="2138" y="2450"/>
                </a:lnTo>
                <a:lnTo>
                  <a:pt x="2159" y="2469"/>
                </a:lnTo>
                <a:lnTo>
                  <a:pt x="2179" y="2459"/>
                </a:lnTo>
                <a:lnTo>
                  <a:pt x="2199" y="2450"/>
                </a:lnTo>
                <a:lnTo>
                  <a:pt x="2219" y="2479"/>
                </a:lnTo>
                <a:lnTo>
                  <a:pt x="2229" y="2459"/>
                </a:lnTo>
                <a:lnTo>
                  <a:pt x="2249" y="2450"/>
                </a:lnTo>
                <a:lnTo>
                  <a:pt x="2269" y="2469"/>
                </a:lnTo>
                <a:lnTo>
                  <a:pt x="2289" y="2469"/>
                </a:lnTo>
                <a:lnTo>
                  <a:pt x="2309" y="2479"/>
                </a:lnTo>
                <a:lnTo>
                  <a:pt x="2329" y="2459"/>
                </a:lnTo>
                <a:lnTo>
                  <a:pt x="2339" y="2450"/>
                </a:lnTo>
                <a:lnTo>
                  <a:pt x="2359" y="2479"/>
                </a:lnTo>
                <a:lnTo>
                  <a:pt x="2379" y="2450"/>
                </a:lnTo>
                <a:lnTo>
                  <a:pt x="2399" y="2459"/>
                </a:lnTo>
                <a:lnTo>
                  <a:pt x="2420" y="2450"/>
                </a:lnTo>
                <a:lnTo>
                  <a:pt x="2440" y="2459"/>
                </a:lnTo>
                <a:lnTo>
                  <a:pt x="2450" y="2459"/>
                </a:lnTo>
                <a:lnTo>
                  <a:pt x="2470" y="2459"/>
                </a:lnTo>
                <a:lnTo>
                  <a:pt x="2490" y="2450"/>
                </a:lnTo>
                <a:lnTo>
                  <a:pt x="2510" y="2450"/>
                </a:lnTo>
                <a:lnTo>
                  <a:pt x="2530" y="2469"/>
                </a:lnTo>
                <a:lnTo>
                  <a:pt x="2550" y="2450"/>
                </a:lnTo>
                <a:lnTo>
                  <a:pt x="2560" y="2469"/>
                </a:lnTo>
                <a:lnTo>
                  <a:pt x="2580" y="2450"/>
                </a:lnTo>
                <a:lnTo>
                  <a:pt x="2600" y="2459"/>
                </a:lnTo>
                <a:lnTo>
                  <a:pt x="2620" y="2450"/>
                </a:lnTo>
                <a:lnTo>
                  <a:pt x="2640" y="2469"/>
                </a:lnTo>
                <a:lnTo>
                  <a:pt x="2660" y="2469"/>
                </a:lnTo>
                <a:lnTo>
                  <a:pt x="2681" y="2450"/>
                </a:lnTo>
                <a:lnTo>
                  <a:pt x="2691" y="2469"/>
                </a:lnTo>
                <a:lnTo>
                  <a:pt x="2711" y="2459"/>
                </a:lnTo>
                <a:lnTo>
                  <a:pt x="2731" y="2469"/>
                </a:lnTo>
                <a:lnTo>
                  <a:pt x="2751" y="2479"/>
                </a:lnTo>
                <a:lnTo>
                  <a:pt x="2771" y="2469"/>
                </a:lnTo>
                <a:lnTo>
                  <a:pt x="2791" y="2450"/>
                </a:lnTo>
                <a:lnTo>
                  <a:pt x="2801" y="2489"/>
                </a:lnTo>
                <a:lnTo>
                  <a:pt x="2821" y="2479"/>
                </a:lnTo>
                <a:lnTo>
                  <a:pt x="2841" y="2450"/>
                </a:lnTo>
                <a:lnTo>
                  <a:pt x="2861" y="2450"/>
                </a:lnTo>
                <a:lnTo>
                  <a:pt x="2881" y="2459"/>
                </a:lnTo>
                <a:lnTo>
                  <a:pt x="2901" y="2479"/>
                </a:lnTo>
                <a:lnTo>
                  <a:pt x="2911" y="2459"/>
                </a:lnTo>
                <a:lnTo>
                  <a:pt x="2932" y="2450"/>
                </a:lnTo>
                <a:lnTo>
                  <a:pt x="2952" y="2479"/>
                </a:lnTo>
                <a:lnTo>
                  <a:pt x="2972" y="2459"/>
                </a:lnTo>
                <a:lnTo>
                  <a:pt x="2992" y="2469"/>
                </a:lnTo>
                <a:lnTo>
                  <a:pt x="3012" y="2459"/>
                </a:lnTo>
                <a:lnTo>
                  <a:pt x="3022" y="2440"/>
                </a:lnTo>
                <a:lnTo>
                  <a:pt x="3042" y="2459"/>
                </a:lnTo>
                <a:lnTo>
                  <a:pt x="3062" y="2469"/>
                </a:lnTo>
                <a:lnTo>
                  <a:pt x="3082" y="2459"/>
                </a:lnTo>
                <a:lnTo>
                  <a:pt x="3102" y="2459"/>
                </a:lnTo>
                <a:lnTo>
                  <a:pt x="3122" y="2459"/>
                </a:lnTo>
                <a:lnTo>
                  <a:pt x="3142" y="2459"/>
                </a:lnTo>
                <a:lnTo>
                  <a:pt x="3152" y="2459"/>
                </a:lnTo>
                <a:lnTo>
                  <a:pt x="3172" y="2479"/>
                </a:lnTo>
                <a:lnTo>
                  <a:pt x="3193" y="2469"/>
                </a:lnTo>
                <a:lnTo>
                  <a:pt x="3213" y="2469"/>
                </a:lnTo>
                <a:lnTo>
                  <a:pt x="3233" y="2469"/>
                </a:lnTo>
                <a:lnTo>
                  <a:pt x="3253" y="2469"/>
                </a:lnTo>
                <a:lnTo>
                  <a:pt x="3263" y="2459"/>
                </a:lnTo>
                <a:lnTo>
                  <a:pt x="3283" y="2469"/>
                </a:lnTo>
                <a:lnTo>
                  <a:pt x="3303" y="2479"/>
                </a:lnTo>
                <a:lnTo>
                  <a:pt x="3323" y="2479"/>
                </a:lnTo>
                <a:lnTo>
                  <a:pt x="3343" y="2469"/>
                </a:lnTo>
                <a:lnTo>
                  <a:pt x="3363" y="2479"/>
                </a:lnTo>
                <a:lnTo>
                  <a:pt x="3373" y="2479"/>
                </a:lnTo>
                <a:lnTo>
                  <a:pt x="3393" y="2489"/>
                </a:lnTo>
                <a:lnTo>
                  <a:pt x="3413" y="2479"/>
                </a:lnTo>
                <a:lnTo>
                  <a:pt x="3433" y="2469"/>
                </a:lnTo>
                <a:lnTo>
                  <a:pt x="3454" y="2469"/>
                </a:lnTo>
                <a:lnTo>
                  <a:pt x="3474" y="2469"/>
                </a:lnTo>
                <a:lnTo>
                  <a:pt x="3484" y="2489"/>
                </a:lnTo>
                <a:lnTo>
                  <a:pt x="3504" y="2489"/>
                </a:lnTo>
                <a:lnTo>
                  <a:pt x="3524" y="2459"/>
                </a:lnTo>
                <a:lnTo>
                  <a:pt x="3544" y="2479"/>
                </a:lnTo>
                <a:lnTo>
                  <a:pt x="3564" y="2469"/>
                </a:lnTo>
                <a:lnTo>
                  <a:pt x="3584" y="2479"/>
                </a:lnTo>
                <a:lnTo>
                  <a:pt x="3594" y="2489"/>
                </a:lnTo>
                <a:lnTo>
                  <a:pt x="3614" y="2489"/>
                </a:lnTo>
                <a:lnTo>
                  <a:pt x="3634" y="2469"/>
                </a:lnTo>
                <a:lnTo>
                  <a:pt x="3654" y="2489"/>
                </a:lnTo>
                <a:lnTo>
                  <a:pt x="3674" y="2469"/>
                </a:lnTo>
                <a:lnTo>
                  <a:pt x="3694" y="2459"/>
                </a:lnTo>
                <a:lnTo>
                  <a:pt x="3715" y="2489"/>
                </a:lnTo>
                <a:lnTo>
                  <a:pt x="3725" y="2489"/>
                </a:lnTo>
                <a:lnTo>
                  <a:pt x="3745" y="2489"/>
                </a:lnTo>
                <a:lnTo>
                  <a:pt x="3765" y="2459"/>
                </a:lnTo>
                <a:lnTo>
                  <a:pt x="3785" y="2469"/>
                </a:lnTo>
                <a:lnTo>
                  <a:pt x="3805" y="2479"/>
                </a:lnTo>
                <a:lnTo>
                  <a:pt x="3825" y="2479"/>
                </a:lnTo>
                <a:lnTo>
                  <a:pt x="3835" y="2479"/>
                </a:lnTo>
                <a:lnTo>
                  <a:pt x="3855" y="2498"/>
                </a:lnTo>
                <a:lnTo>
                  <a:pt x="3875" y="2479"/>
                </a:lnTo>
                <a:lnTo>
                  <a:pt x="3895" y="2489"/>
                </a:lnTo>
                <a:lnTo>
                  <a:pt x="3915" y="2479"/>
                </a:lnTo>
                <a:lnTo>
                  <a:pt x="3935" y="2469"/>
                </a:lnTo>
                <a:lnTo>
                  <a:pt x="3945" y="2489"/>
                </a:lnTo>
                <a:lnTo>
                  <a:pt x="3966" y="2489"/>
                </a:lnTo>
                <a:lnTo>
                  <a:pt x="3986" y="2498"/>
                </a:lnTo>
                <a:lnTo>
                  <a:pt x="4006" y="2479"/>
                </a:lnTo>
                <a:lnTo>
                  <a:pt x="4026" y="2489"/>
                </a:lnTo>
                <a:lnTo>
                  <a:pt x="4046" y="2498"/>
                </a:lnTo>
                <a:lnTo>
                  <a:pt x="4056" y="2479"/>
                </a:lnTo>
                <a:lnTo>
                  <a:pt x="4076" y="2508"/>
                </a:lnTo>
                <a:lnTo>
                  <a:pt x="4096" y="2479"/>
                </a:lnTo>
                <a:lnTo>
                  <a:pt x="4116" y="2498"/>
                </a:lnTo>
                <a:lnTo>
                  <a:pt x="4136" y="2459"/>
                </a:lnTo>
                <a:lnTo>
                  <a:pt x="4156" y="2469"/>
                </a:lnTo>
                <a:lnTo>
                  <a:pt x="4176" y="2479"/>
                </a:lnTo>
                <a:lnTo>
                  <a:pt x="4186" y="2479"/>
                </a:lnTo>
                <a:lnTo>
                  <a:pt x="4206" y="2498"/>
                </a:lnTo>
                <a:lnTo>
                  <a:pt x="4227" y="2498"/>
                </a:lnTo>
                <a:lnTo>
                  <a:pt x="4247" y="2489"/>
                </a:lnTo>
                <a:lnTo>
                  <a:pt x="4267" y="2479"/>
                </a:lnTo>
                <a:lnTo>
                  <a:pt x="4287" y="2479"/>
                </a:lnTo>
                <a:lnTo>
                  <a:pt x="4297" y="2489"/>
                </a:lnTo>
                <a:lnTo>
                  <a:pt x="4317" y="2489"/>
                </a:lnTo>
                <a:lnTo>
                  <a:pt x="4337" y="2469"/>
                </a:lnTo>
              </a:path>
            </a:pathLst>
          </a:custGeom>
          <a:noFill/>
          <a:ln w="28575" cmpd="sng">
            <a:solidFill>
              <a:srgbClr val="FF0000"/>
            </a:solidFill>
            <a:prstDash val="solid"/>
            <a:round/>
            <a:headEnd/>
            <a:tailEnd/>
          </a:ln>
        </p:spPr>
        <p:txBody>
          <a:bodyPr>
            <a:prstTxWarp prst="textNoShape">
              <a:avLst/>
            </a:prstTxWarp>
          </a:bodyPr>
          <a:lstStyle/>
          <a:p>
            <a:endParaRPr lang="en-US">
              <a:solidFill>
                <a:srgbClr val="000000"/>
              </a:solidFill>
            </a:endParaRPr>
          </a:p>
        </p:txBody>
      </p:sp>
      <p:grpSp>
        <p:nvGrpSpPr>
          <p:cNvPr id="2" name="Group 60"/>
          <p:cNvGrpSpPr>
            <a:grpSpLocks/>
          </p:cNvGrpSpPr>
          <p:nvPr/>
        </p:nvGrpSpPr>
        <p:grpSpPr bwMode="auto">
          <a:xfrm>
            <a:off x="1520932" y="1736956"/>
            <a:ext cx="6721475" cy="1076325"/>
            <a:chOff x="716" y="1255"/>
            <a:chExt cx="4234" cy="678"/>
          </a:xfrm>
        </p:grpSpPr>
        <p:sp>
          <p:nvSpPr>
            <p:cNvPr id="184384" name="Line 64"/>
            <p:cNvSpPr>
              <a:spLocks noChangeShapeType="1"/>
            </p:cNvSpPr>
            <p:nvPr/>
          </p:nvSpPr>
          <p:spPr bwMode="auto">
            <a:xfrm>
              <a:off x="794" y="1598"/>
              <a:ext cx="4098" cy="0"/>
            </a:xfrm>
            <a:prstGeom prst="line">
              <a:avLst/>
            </a:prstGeom>
            <a:noFill/>
            <a:ln w="28575">
              <a:solidFill>
                <a:schemeClr val="tx1"/>
              </a:solidFill>
              <a:round/>
              <a:headEnd/>
              <a:tailEnd/>
            </a:ln>
            <a:effectLst/>
          </p:spPr>
          <p:txBody>
            <a:bodyPr rot="10800000" vert="eaVert" wrap="none" anchor="ctr">
              <a:prstTxWarp prst="textNoShape">
                <a:avLst/>
              </a:prstTxWarp>
            </a:bodyPr>
            <a:lstStyle/>
            <a:p>
              <a:endParaRPr lang="en-US">
                <a:solidFill>
                  <a:srgbClr val="000000"/>
                </a:solidFill>
              </a:endParaRPr>
            </a:p>
          </p:txBody>
        </p:sp>
        <p:sp>
          <p:nvSpPr>
            <p:cNvPr id="184382" name="Text Box 62"/>
            <p:cNvSpPr txBox="1">
              <a:spLocks noChangeArrowheads="1"/>
            </p:cNvSpPr>
            <p:nvPr/>
          </p:nvSpPr>
          <p:spPr bwMode="auto">
            <a:xfrm>
              <a:off x="716" y="1255"/>
              <a:ext cx="4234" cy="327"/>
            </a:xfrm>
            <a:prstGeom prst="rect">
              <a:avLst/>
            </a:prstGeom>
            <a:solidFill>
              <a:srgbClr val="FFFFFF"/>
            </a:solidFill>
            <a:ln w="12700">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dirty="0">
                  <a:solidFill>
                    <a:srgbClr val="000000"/>
                  </a:solidFill>
                  <a:latin typeface="Comic Sans MS" charset="0"/>
                </a:rPr>
                <a:t>Encoding efficiency </a:t>
              </a:r>
              <a:r>
                <a:rPr lang="en-US" sz="2800" dirty="0" err="1">
                  <a:solidFill>
                    <a:srgbClr val="000000"/>
                  </a:solidFill>
                  <a:latin typeface="Comic Sans MS" charset="0"/>
                </a:rPr>
                <a:t>x</a:t>
              </a:r>
              <a:r>
                <a:rPr lang="en-US" sz="2800" dirty="0">
                  <a:solidFill>
                    <a:srgbClr val="000000"/>
                  </a:solidFill>
                  <a:latin typeface="Comic Sans MS" charset="0"/>
                </a:rPr>
                <a:t> Clustering factor</a:t>
              </a:r>
            </a:p>
          </p:txBody>
        </p:sp>
        <p:sp>
          <p:nvSpPr>
            <p:cNvPr id="184383" name="Text Box 63"/>
            <p:cNvSpPr txBox="1">
              <a:spLocks noChangeArrowheads="1"/>
            </p:cNvSpPr>
            <p:nvPr/>
          </p:nvSpPr>
          <p:spPr bwMode="auto">
            <a:xfrm>
              <a:off x="1709" y="1606"/>
              <a:ext cx="2045" cy="327"/>
            </a:xfrm>
            <a:prstGeom prst="rect">
              <a:avLst/>
            </a:prstGeom>
            <a:solidFill>
              <a:srgbClr val="FFFFFF"/>
            </a:solidFill>
            <a:ln w="12700">
              <a:noFill/>
              <a:miter lim="800000"/>
              <a:headEnd/>
              <a:tailEnd/>
            </a:ln>
            <a:effectLst/>
          </p:spPr>
          <p:txBody>
            <a:bodyPr wrap="none" anchor="ctr">
              <a:prstTxWarp prst="textNoShape">
                <a:avLst/>
              </a:prstTxWarp>
              <a:spAutoFit/>
            </a:bodyPr>
            <a:lstStyle/>
            <a:p>
              <a:pPr eaLnBrk="0" hangingPunct="0">
                <a:spcBef>
                  <a:spcPct val="20000"/>
                </a:spcBef>
                <a:buClr>
                  <a:srgbClr val="B31919"/>
                </a:buClr>
                <a:buSzPct val="125000"/>
              </a:pPr>
              <a:r>
                <a:rPr lang="en-US" sz="2800" dirty="0">
                  <a:solidFill>
                    <a:srgbClr val="000000"/>
                  </a:solidFill>
                  <a:latin typeface="Comic Sans MS" charset="0"/>
                </a:rPr>
                <a:t>Test cube fill rate</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Code-based compression</a:t>
            </a:r>
            <a:endParaRPr lang="en-US" dirty="0"/>
          </a:p>
        </p:txBody>
      </p:sp>
      <p:sp>
        <p:nvSpPr>
          <p:cNvPr id="4" name="Content Placeholder 2"/>
          <p:cNvSpPr txBox="1">
            <a:spLocks/>
          </p:cNvSpPr>
          <p:nvPr/>
        </p:nvSpPr>
        <p:spPr bwMode="auto">
          <a:xfrm>
            <a:off x="676275" y="1288837"/>
            <a:ext cx="8229600" cy="47933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Use data compression codes to encode test cubes</a:t>
            </a: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Run-length</a:t>
            </a:r>
            <a:r>
              <a:rPr kumimoji="0" lang="en-US" sz="2400" b="0" i="0" u="none" strike="noStrike" kern="1200" cap="none" spc="0" normalizeH="0" noProof="0" dirty="0" smtClean="0">
                <a:ln>
                  <a:noFill/>
                </a:ln>
                <a:solidFill>
                  <a:schemeClr val="tx1"/>
                </a:solidFill>
                <a:effectLst/>
                <a:uLnTx/>
                <a:uFillTx/>
                <a:latin typeface="Arial"/>
                <a:ea typeface="ＭＳ Ｐゴシック" charset="-128"/>
                <a:cs typeface="Arial"/>
              </a:rPr>
              <a:t> (variable-to-fixed) codes</a:t>
            </a:r>
            <a:endPar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endParaRPr>
          </a:p>
          <a:p>
            <a:pPr marL="717550" marR="0" lvl="1" indent="-317500" algn="l" defTabSz="769938" rtl="0" eaLnBrk="0" fontAlgn="base" latinLnBrk="0" hangingPunct="0">
              <a:lnSpc>
                <a:spcPct val="100000"/>
              </a:lnSpc>
              <a:spcBef>
                <a:spcPts val="0"/>
              </a:spcBef>
              <a:spcAft>
                <a:spcPct val="0"/>
              </a:spcAft>
              <a:buClrTx/>
              <a:buSzPct val="80000"/>
              <a:buFont typeface="Wingdings" charset="2"/>
              <a:buChar char=""/>
              <a:tabLst/>
              <a:defRPr/>
            </a:pPr>
            <a:r>
              <a:rPr lang="en-US" sz="2000" dirty="0" err="1" smtClean="0">
                <a:latin typeface="Arial"/>
                <a:cs typeface="Arial"/>
              </a:rPr>
              <a:t>e</a:t>
            </a:r>
            <a:r>
              <a:rPr kumimoji="0" lang="en-US" sz="2000" b="0" i="0" u="none" strike="noStrike" kern="1200" cap="none" spc="0" normalizeH="0" baseline="0" noProof="0" dirty="0" err="1" smtClean="0">
                <a:ln>
                  <a:noFill/>
                </a:ln>
                <a:solidFill>
                  <a:schemeClr val="tx1"/>
                </a:solidFill>
                <a:effectLst/>
                <a:uLnTx/>
                <a:uFillTx/>
                <a:latin typeface="Arial"/>
                <a:ea typeface="ＭＳ Ｐゴシック" charset="-128"/>
                <a:cs typeface="Arial"/>
              </a:rPr>
              <a:t>ncode</a:t>
            </a:r>
            <a:r>
              <a:rPr kumimoji="0" lang="en-US" sz="2000" b="0" i="0" u="none" strike="noStrike" kern="1200" cap="none" spc="0" normalizeH="0" noProof="0" dirty="0" smtClean="0">
                <a:ln>
                  <a:noFill/>
                </a:ln>
                <a:solidFill>
                  <a:schemeClr val="tx1"/>
                </a:solidFill>
                <a:effectLst/>
                <a:uLnTx/>
                <a:uFillTx/>
                <a:latin typeface="Arial"/>
                <a:ea typeface="ＭＳ Ｐゴシック" charset="-128"/>
                <a:cs typeface="Arial"/>
              </a:rPr>
              <a:t> runs of repeated values</a:t>
            </a:r>
          </a:p>
          <a:p>
            <a:pPr marL="717550" marR="0" lvl="1" indent="-317500" algn="l" defTabSz="769938" rtl="0" eaLnBrk="0" fontAlgn="base" latinLnBrk="0" hangingPunct="0">
              <a:lnSpc>
                <a:spcPct val="100000"/>
              </a:lnSpc>
              <a:spcBef>
                <a:spcPts val="0"/>
              </a:spcBef>
              <a:spcAft>
                <a:spcPct val="0"/>
              </a:spcAft>
              <a:buClrTx/>
              <a:buSzPct val="80000"/>
              <a:buFont typeface="Wingdings" charset="2"/>
              <a:buChar char=""/>
              <a:tabLst/>
              <a:defRPr/>
            </a:pPr>
            <a:r>
              <a:rPr lang="en-US" sz="2000" baseline="0" dirty="0" err="1" smtClean="0">
                <a:latin typeface="Arial"/>
                <a:cs typeface="Arial"/>
              </a:rPr>
              <a:t>Golomb</a:t>
            </a:r>
            <a:r>
              <a:rPr lang="en-US" sz="2000" baseline="0" dirty="0" smtClean="0">
                <a:latin typeface="Arial"/>
                <a:cs typeface="Arial"/>
              </a:rPr>
              <a:t>, frequency directed, variable-input Huffman codes</a:t>
            </a:r>
            <a:endParaRPr kumimoji="0" lang="en-US" sz="2000" b="0" i="0" u="none" strike="noStrike" kern="1200" cap="none" spc="0" normalizeH="0" baseline="0" noProof="0" dirty="0" smtClean="0">
              <a:ln>
                <a:noFill/>
              </a:ln>
              <a:solidFill>
                <a:schemeClr val="tx1"/>
              </a:solidFill>
              <a:effectLst/>
              <a:uLnTx/>
              <a:uFillTx/>
              <a:latin typeface="Arial"/>
              <a:ea typeface="ＭＳ Ｐゴシック" charset="-128"/>
              <a:cs typeface="Arial"/>
            </a:endParaRP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Dictionary (fixed-to-fixed)</a:t>
            </a:r>
            <a:r>
              <a:rPr kumimoji="0" lang="en-US" sz="2400" b="0" i="0" u="none" strike="noStrike" kern="1200" cap="none" spc="0" normalizeH="0" noProof="0" dirty="0" smtClean="0">
                <a:ln>
                  <a:noFill/>
                </a:ln>
                <a:solidFill>
                  <a:schemeClr val="tx1"/>
                </a:solidFill>
                <a:effectLst/>
                <a:uLnTx/>
                <a:uFillTx/>
                <a:latin typeface="Arial"/>
                <a:ea typeface="ＭＳ Ｐゴシック" charset="-128"/>
                <a:cs typeface="Arial"/>
              </a:rPr>
              <a:t> </a:t>
            </a: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codes</a:t>
            </a:r>
          </a:p>
          <a:p>
            <a:pPr marL="717550" lvl="1" indent="-317500" defTabSz="769938" eaLnBrk="0" hangingPunct="0">
              <a:spcBef>
                <a:spcPts val="0"/>
              </a:spcBef>
              <a:buSzPct val="80000"/>
              <a:buFont typeface="Wingdings" charset="2"/>
              <a:buChar char=""/>
            </a:pPr>
            <a:r>
              <a:rPr lang="en-US" sz="2000" dirty="0" smtClean="0">
                <a:latin typeface="Arial"/>
                <a:cs typeface="Arial"/>
              </a:rPr>
              <a:t>replace test data with index in dictionary</a:t>
            </a:r>
          </a:p>
          <a:p>
            <a:pPr marL="717550" lvl="1" indent="-317500" defTabSz="769938" eaLnBrk="0" hangingPunct="0">
              <a:spcBef>
                <a:spcPts val="0"/>
              </a:spcBef>
              <a:buSzPct val="80000"/>
              <a:buFont typeface="Wingdings" charset="2"/>
              <a:buChar char=""/>
            </a:pPr>
            <a:r>
              <a:rPr lang="en-US" sz="2000" dirty="0" smtClean="0">
                <a:latin typeface="Arial"/>
                <a:cs typeface="Arial"/>
              </a:rPr>
              <a:t>some combinations may remain </a:t>
            </a:r>
            <a:r>
              <a:rPr lang="en-US" sz="2000" dirty="0" err="1" smtClean="0">
                <a:latin typeface="Arial"/>
                <a:cs typeface="Arial"/>
              </a:rPr>
              <a:t>unencoded</a:t>
            </a:r>
            <a:r>
              <a:rPr lang="en-US" sz="2000" dirty="0" smtClean="0">
                <a:latin typeface="Arial"/>
                <a:cs typeface="Arial"/>
              </a:rPr>
              <a:t> (bypass mode)</a:t>
            </a: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lang="en-US" sz="2400" dirty="0" smtClean="0">
                <a:latin typeface="Arial"/>
                <a:cs typeface="Arial"/>
              </a:rPr>
              <a:t>Statistical (fixed-to-variable) codes</a:t>
            </a:r>
          </a:p>
          <a:p>
            <a:pPr marL="717550" marR="0" lvl="1" indent="-317500" defTabSz="769938" eaLnBrk="0" latinLnBrk="0" hangingPunct="0">
              <a:lnSpc>
                <a:spcPct val="100000"/>
              </a:lnSpc>
              <a:spcBef>
                <a:spcPts val="0"/>
              </a:spcBef>
              <a:buClrTx/>
              <a:buSzPct val="80000"/>
              <a:buFont typeface="Wingdings" charset="2"/>
              <a:buChar char=""/>
              <a:tabLst/>
              <a:defRPr/>
            </a:pPr>
            <a:r>
              <a:rPr lang="en-US" sz="2000" dirty="0" smtClean="0">
                <a:latin typeface="Arial"/>
                <a:cs typeface="Arial"/>
              </a:rPr>
              <a:t>shorter code words assigned to data occurring more frequently</a:t>
            </a:r>
          </a:p>
          <a:p>
            <a:pPr marL="717550" marR="0" lvl="1" indent="-317500" defTabSz="769938" eaLnBrk="0" latinLnBrk="0" hangingPunct="0">
              <a:lnSpc>
                <a:spcPct val="100000"/>
              </a:lnSpc>
              <a:spcBef>
                <a:spcPts val="0"/>
              </a:spcBef>
              <a:buClrTx/>
              <a:buSzPct val="80000"/>
              <a:buFont typeface="Wingdings" charset="2"/>
              <a:buChar char=""/>
              <a:tabLst/>
              <a:defRPr/>
            </a:pPr>
            <a:r>
              <a:rPr lang="en-US" sz="2000" dirty="0" smtClean="0">
                <a:latin typeface="Arial"/>
                <a:cs typeface="Arial"/>
              </a:rPr>
              <a:t>selective Huffman coding (complex decoder)</a:t>
            </a: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Constructive</a:t>
            </a:r>
            <a:r>
              <a:rPr kumimoji="0" lang="en-US" sz="2400" b="0" i="0" u="none" strike="noStrike" kern="1200" cap="none" spc="0" normalizeH="0" noProof="0" dirty="0" smtClean="0">
                <a:ln>
                  <a:noFill/>
                </a:ln>
                <a:solidFill>
                  <a:schemeClr val="tx1"/>
                </a:solidFill>
                <a:effectLst/>
                <a:uLnTx/>
                <a:uFillTx/>
                <a:latin typeface="Arial"/>
                <a:ea typeface="ＭＳ Ｐゴシック" charset="-128"/>
                <a:cs typeface="Arial"/>
              </a:rPr>
              <a:t> (fixed-to-variable) codes</a:t>
            </a:r>
          </a:p>
          <a:p>
            <a:pPr marL="717550" lvl="1" indent="-317500" defTabSz="769938" eaLnBrk="0" hangingPunct="0">
              <a:spcBef>
                <a:spcPts val="0"/>
              </a:spcBef>
              <a:buSzPct val="80000"/>
              <a:buFont typeface="Wingdings" charset="2"/>
              <a:buChar char=""/>
            </a:pPr>
            <a:r>
              <a:rPr lang="en-US" sz="2000" dirty="0" smtClean="0">
                <a:latin typeface="Arial"/>
                <a:cs typeface="Arial"/>
              </a:rPr>
              <a:t>incrementally flips bits in successive scan slices</a:t>
            </a: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lang="en-US" sz="2400" baseline="0" dirty="0" smtClean="0">
                <a:latin typeface="Arial"/>
                <a:cs typeface="Arial"/>
              </a:rPr>
              <a:t>No commercial</a:t>
            </a:r>
            <a:r>
              <a:rPr lang="en-US" sz="2400" dirty="0" smtClean="0">
                <a:latin typeface="Arial"/>
                <a:cs typeface="Arial"/>
              </a:rPr>
              <a:t> tools available</a:t>
            </a:r>
            <a:endPar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endParaRP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endParaRPr kumimoji="0" lang="en-US" sz="2400" b="0" i="0" u="none" strike="noStrike" kern="1200" cap="none" spc="0" normalizeH="0" baseline="0" noProof="0" dirty="0" smtClean="0">
              <a:ln>
                <a:noFill/>
              </a:ln>
              <a:solidFill>
                <a:srgbClr val="FFFF00"/>
              </a:solidFill>
              <a:effectLst>
                <a:outerShdw blurRad="38100" dist="38100" dir="2700000" algn="tl">
                  <a:srgbClr val="000000"/>
                </a:outerShdw>
              </a:effectLst>
              <a:uLnTx/>
              <a:uFillTx/>
              <a:latin typeface="Arial"/>
              <a:ea typeface="ＭＳ Ｐゴシック" charset="-128"/>
              <a:cs typeface="Arial"/>
            </a:endParaRP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endParaRPr kumimoji="0" lang="en-US" sz="2400" b="0"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Arial"/>
              <a:ea typeface="ＭＳ Ｐゴシック" charset="-128"/>
              <a:cs typeface="Arial"/>
            </a:endParaRP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Arial"/>
              <a:ea typeface="ＭＳ Ｐゴシック" charset="-128"/>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Hybrid solution: BIST + compression</a:t>
            </a:r>
            <a:endParaRPr lang="en-US" dirty="0"/>
          </a:p>
        </p:txBody>
      </p:sp>
      <p:sp>
        <p:nvSpPr>
          <p:cNvPr id="4" name="Content Placeholder 2"/>
          <p:cNvSpPr txBox="1">
            <a:spLocks/>
          </p:cNvSpPr>
          <p:nvPr/>
        </p:nvSpPr>
        <p:spPr bwMode="auto">
          <a:xfrm>
            <a:off x="676275" y="3208054"/>
            <a:ext cx="8229600" cy="30402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Hybrid BIST schemes with top-up patterns</a:t>
            </a: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lang="en-US" sz="2400" dirty="0" smtClean="0">
                <a:latin typeface="Arial"/>
                <a:cs typeface="Arial"/>
              </a:rPr>
              <a:t>Reuse of existing BIST infrastructure to decompress test patterns</a:t>
            </a: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rPr>
              <a:t>Embedding test vectors by means of weights or perturbing pseudorandom</a:t>
            </a:r>
            <a:r>
              <a:rPr kumimoji="0" lang="en-US" sz="2400" b="0" i="0" u="none" strike="noStrike" kern="1200" cap="none" spc="0" normalizeH="0" noProof="0" dirty="0" smtClean="0">
                <a:ln>
                  <a:noFill/>
                </a:ln>
                <a:solidFill>
                  <a:schemeClr val="tx1"/>
                </a:solidFill>
                <a:effectLst/>
                <a:uLnTx/>
                <a:uFillTx/>
                <a:latin typeface="Arial"/>
                <a:ea typeface="ＭＳ Ｐゴシック" charset="-128"/>
                <a:cs typeface="Arial"/>
              </a:rPr>
              <a:t> patterns</a:t>
            </a:r>
            <a:endParaRPr kumimoji="0" lang="en-US" sz="2400" b="0" i="0" u="none" strike="noStrike" kern="1200" cap="none" spc="0" normalizeH="0" baseline="0" noProof="0" dirty="0" smtClean="0">
              <a:ln>
                <a:noFill/>
              </a:ln>
              <a:solidFill>
                <a:schemeClr val="tx1"/>
              </a:solidFill>
              <a:effectLst/>
              <a:uLnTx/>
              <a:uFillTx/>
              <a:latin typeface="Arial"/>
              <a:ea typeface="ＭＳ Ｐゴシック" charset="-128"/>
              <a:cs typeface="Arial"/>
            </a:endParaRPr>
          </a:p>
          <a:p>
            <a:pPr marL="342900" indent="-342900" eaLnBrk="0" hangingPunct="0">
              <a:spcBef>
                <a:spcPct val="20000"/>
              </a:spcBef>
              <a:buSzPct val="80000"/>
              <a:buFont typeface="Arial" charset="0"/>
              <a:buChar char="•"/>
              <a:defRPr/>
            </a:pPr>
            <a:r>
              <a:rPr lang="en-US" sz="2400" dirty="0" smtClean="0">
                <a:latin typeface="Arial"/>
                <a:cs typeface="Arial"/>
              </a:rPr>
              <a:t>Low power BIST generators to act as power-aware test data decompressors</a:t>
            </a:r>
            <a:endParaRPr lang="en-US" sz="2400" dirty="0">
              <a:latin typeface="Arial"/>
              <a:cs typeface="Arial"/>
            </a:endParaRP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endParaRPr kumimoji="0" lang="en-US" sz="2400" b="0" i="0" u="none" strike="noStrike" kern="1200" cap="none" spc="0" normalizeH="0" baseline="0" noProof="0" dirty="0" smtClean="0">
              <a:ln>
                <a:noFill/>
              </a:ln>
              <a:solidFill>
                <a:schemeClr val="tx1"/>
              </a:solidFill>
              <a:effectLst>
                <a:outerShdw blurRad="38100" dist="38100" dir="2700000" algn="tl">
                  <a:srgbClr val="000000"/>
                </a:outerShdw>
              </a:effectLst>
              <a:uLnTx/>
              <a:uFillTx/>
              <a:latin typeface="Arial"/>
              <a:ea typeface="ＭＳ Ｐゴシック" charset="-128"/>
              <a:cs typeface="Arial"/>
            </a:endParaRPr>
          </a:p>
          <a:p>
            <a:pPr marL="342900" marR="0" lvl="0" indent="-342900" algn="l" defTabSz="457200" rtl="0" eaLnBrk="0" fontAlgn="base" latinLnBrk="0" hangingPunct="0">
              <a:lnSpc>
                <a:spcPct val="100000"/>
              </a:lnSpc>
              <a:spcBef>
                <a:spcPct val="20000"/>
              </a:spcBef>
              <a:spcAft>
                <a:spcPct val="0"/>
              </a:spcAft>
              <a:buClrTx/>
              <a:buSzPct val="80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Arial"/>
              <a:ea typeface="ＭＳ Ｐゴシック" charset="-128"/>
              <a:cs typeface="Arial"/>
            </a:endParaRPr>
          </a:p>
        </p:txBody>
      </p:sp>
    </p:spTree>
    <p:extLst>
      <p:ext uri="{BB962C8B-B14F-4D97-AF65-F5344CB8AC3E}">
        <p14:creationId xmlns:p14="http://schemas.microsoft.com/office/powerpoint/2010/main" val="312447809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t>L</a:t>
            </a:r>
            <a:r>
              <a:rPr lang="en-US" dirty="0" smtClean="0"/>
              <a:t>ow power PRPG</a:t>
            </a:r>
            <a:endParaRPr lang="en-US" dirty="0"/>
          </a:p>
        </p:txBody>
      </p:sp>
      <p:sp>
        <p:nvSpPr>
          <p:cNvPr id="4" name="Freeform 32"/>
          <p:cNvSpPr>
            <a:spLocks/>
          </p:cNvSpPr>
          <p:nvPr/>
        </p:nvSpPr>
        <p:spPr bwMode="auto">
          <a:xfrm flipH="1" flipV="1">
            <a:off x="5111198" y="1859040"/>
            <a:ext cx="72008" cy="447385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5" name="Freeform 32"/>
          <p:cNvSpPr>
            <a:spLocks/>
          </p:cNvSpPr>
          <p:nvPr/>
        </p:nvSpPr>
        <p:spPr bwMode="auto">
          <a:xfrm flipH="1" flipV="1">
            <a:off x="4847169" y="2268239"/>
            <a:ext cx="101978" cy="221892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6" name="Right Arrow 167"/>
          <p:cNvSpPr/>
          <p:nvPr/>
        </p:nvSpPr>
        <p:spPr>
          <a:xfrm>
            <a:off x="4303404" y="1674496"/>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9" name="Dowolny kształt 8"/>
          <p:cNvSpPr/>
          <p:nvPr/>
        </p:nvSpPr>
        <p:spPr>
          <a:xfrm>
            <a:off x="4329491" y="1972258"/>
            <a:ext cx="2716702" cy="2180774"/>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Lst>
            <a:ahLst/>
            <a:cxnLst>
              <a:cxn ang="0">
                <a:pos x="connsiteX0" y="connsiteY0"/>
              </a:cxn>
              <a:cxn ang="0">
                <a:pos x="connsiteX1" y="connsiteY1"/>
              </a:cxn>
              <a:cxn ang="0">
                <a:pos x="connsiteX2" y="connsiteY2"/>
              </a:cxn>
              <a:cxn ang="0">
                <a:pos x="connsiteX3" y="connsiteY3"/>
              </a:cxn>
            </a:cxnLst>
            <a:rect l="l" t="t" r="r" b="b"/>
            <a:pathLst>
              <a:path w="1311768" h="2330830">
                <a:moveTo>
                  <a:pt x="0" y="0"/>
                </a:moveTo>
                <a:lnTo>
                  <a:pt x="0" y="1870257"/>
                </a:lnTo>
                <a:lnTo>
                  <a:pt x="1311768" y="1870257"/>
                </a:lnTo>
                <a:lnTo>
                  <a:pt x="1311768" y="2330830"/>
                </a:lnTo>
              </a:path>
            </a:pathLst>
          </a:custGeom>
          <a:noFill/>
          <a:ln w="12700">
            <a:solidFill>
              <a:srgbClr val="000000"/>
            </a:solidFill>
            <a:round/>
            <a:headEnd/>
            <a:tailEnd/>
          </a:ln>
        </p:spPr>
        <p:txBody>
          <a:bodyPr rtlCol="0" anchor="ctr"/>
          <a:lstStyle/>
          <a:p>
            <a:pPr algn="ctr"/>
            <a:endParaRPr lang="en-US"/>
          </a:p>
        </p:txBody>
      </p:sp>
      <p:sp>
        <p:nvSpPr>
          <p:cNvPr id="12" name="Dowolny kształt 11"/>
          <p:cNvSpPr/>
          <p:nvPr/>
        </p:nvSpPr>
        <p:spPr>
          <a:xfrm>
            <a:off x="7365435" y="1336966"/>
            <a:ext cx="377421" cy="927793"/>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latin typeface="Arial" charset="0"/>
            </a:endParaRPr>
          </a:p>
        </p:txBody>
      </p:sp>
      <p:sp>
        <p:nvSpPr>
          <p:cNvPr id="13" name="Line 67"/>
          <p:cNvSpPr>
            <a:spLocks noChangeShapeType="1"/>
          </p:cNvSpPr>
          <p:nvPr/>
        </p:nvSpPr>
        <p:spPr bwMode="auto">
          <a:xfrm rot="5400000">
            <a:off x="6063704" y="5167610"/>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4" name="Line 67"/>
          <p:cNvSpPr>
            <a:spLocks noChangeShapeType="1"/>
          </p:cNvSpPr>
          <p:nvPr/>
        </p:nvSpPr>
        <p:spPr bwMode="auto">
          <a:xfrm rot="5400000">
            <a:off x="5624285" y="4255995"/>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5" name="Line 67"/>
          <p:cNvSpPr>
            <a:spLocks noChangeShapeType="1"/>
          </p:cNvSpPr>
          <p:nvPr/>
        </p:nvSpPr>
        <p:spPr bwMode="auto">
          <a:xfrm rot="5400000" flipV="1">
            <a:off x="5775180" y="4395695"/>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6" name="Line 67"/>
          <p:cNvSpPr>
            <a:spLocks noChangeShapeType="1"/>
          </p:cNvSpPr>
          <p:nvPr/>
        </p:nvSpPr>
        <p:spPr bwMode="auto">
          <a:xfrm rot="5400000">
            <a:off x="5956775" y="4540699"/>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7" name="Line 67"/>
          <p:cNvSpPr>
            <a:spLocks noChangeShapeType="1"/>
          </p:cNvSpPr>
          <p:nvPr/>
        </p:nvSpPr>
        <p:spPr bwMode="auto">
          <a:xfrm rot="5400000">
            <a:off x="6132024" y="4692049"/>
            <a:ext cx="959187"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18" name="Grupa 17"/>
          <p:cNvGrpSpPr/>
          <p:nvPr/>
        </p:nvGrpSpPr>
        <p:grpSpPr>
          <a:xfrm>
            <a:off x="5660318" y="3720498"/>
            <a:ext cx="868077" cy="317378"/>
            <a:chOff x="6113822" y="3454400"/>
            <a:chExt cx="868077" cy="255974"/>
          </a:xfrm>
        </p:grpSpPr>
        <p:sp>
          <p:nvSpPr>
            <p:cNvPr id="19" name="Line 18"/>
            <p:cNvSpPr>
              <a:spLocks noChangeShapeType="1"/>
            </p:cNvSpPr>
            <p:nvPr/>
          </p:nvSpPr>
          <p:spPr bwMode="auto">
            <a:xfrm rot="16200000" flipH="1" flipV="1">
              <a:off x="5985835"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0" name="Line 18"/>
            <p:cNvSpPr>
              <a:spLocks noChangeShapeType="1"/>
            </p:cNvSpPr>
            <p:nvPr/>
          </p:nvSpPr>
          <p:spPr bwMode="auto">
            <a:xfrm rot="16200000" flipH="1" flipV="1">
              <a:off x="6853912"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1" name="Line 18"/>
            <p:cNvSpPr>
              <a:spLocks noChangeShapeType="1"/>
            </p:cNvSpPr>
            <p:nvPr/>
          </p:nvSpPr>
          <p:spPr bwMode="auto">
            <a:xfrm rot="16200000" flipH="1" flipV="1">
              <a:off x="6565880"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2" name="Line 18"/>
            <p:cNvSpPr>
              <a:spLocks noChangeShapeType="1"/>
            </p:cNvSpPr>
            <p:nvPr/>
          </p:nvSpPr>
          <p:spPr bwMode="auto">
            <a:xfrm rot="16200000" flipH="1" flipV="1">
              <a:off x="6277848"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grpSp>
        <p:nvGrpSpPr>
          <p:cNvPr id="23" name="Grupa 22"/>
          <p:cNvGrpSpPr/>
          <p:nvPr/>
        </p:nvGrpSpPr>
        <p:grpSpPr>
          <a:xfrm>
            <a:off x="5815087" y="1669889"/>
            <a:ext cx="1369200" cy="2342814"/>
            <a:chOff x="6340599" y="3229736"/>
            <a:chExt cx="1369200" cy="441930"/>
          </a:xfrm>
        </p:grpSpPr>
        <p:sp>
          <p:nvSpPr>
            <p:cNvPr id="24" name="Line 18"/>
            <p:cNvSpPr>
              <a:spLocks noChangeShapeType="1"/>
            </p:cNvSpPr>
            <p:nvPr/>
          </p:nvSpPr>
          <p:spPr bwMode="auto">
            <a:xfrm rot="5400000" flipH="1">
              <a:off x="7001521" y="3450701"/>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5" name="Line 18"/>
            <p:cNvSpPr>
              <a:spLocks noChangeShapeType="1"/>
            </p:cNvSpPr>
            <p:nvPr/>
          </p:nvSpPr>
          <p:spPr bwMode="auto">
            <a:xfrm rot="5400000" flipH="1">
              <a:off x="6412757" y="3450701"/>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6" name="Line 18"/>
            <p:cNvSpPr>
              <a:spLocks noChangeShapeType="1"/>
            </p:cNvSpPr>
            <p:nvPr/>
          </p:nvSpPr>
          <p:spPr bwMode="auto">
            <a:xfrm rot="5400000" flipH="1">
              <a:off x="6699530" y="3450701"/>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7" name="Line 18"/>
            <p:cNvSpPr>
              <a:spLocks noChangeShapeType="1"/>
            </p:cNvSpPr>
            <p:nvPr/>
          </p:nvSpPr>
          <p:spPr bwMode="auto">
            <a:xfrm rot="5400000" flipH="1">
              <a:off x="6119634" y="3450701"/>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8" name="Line 18"/>
            <p:cNvSpPr>
              <a:spLocks noChangeShapeType="1"/>
            </p:cNvSpPr>
            <p:nvPr/>
          </p:nvSpPr>
          <p:spPr bwMode="auto">
            <a:xfrm rot="5400000" flipH="1">
              <a:off x="7488834" y="3450701"/>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9" name="Freeform 104"/>
          <p:cNvSpPr>
            <a:spLocks/>
          </p:cNvSpPr>
          <p:nvPr/>
        </p:nvSpPr>
        <p:spPr bwMode="auto">
          <a:xfrm rot="5400000" flipV="1">
            <a:off x="6978617"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0" name="Freeform 104"/>
          <p:cNvSpPr>
            <a:spLocks/>
          </p:cNvSpPr>
          <p:nvPr/>
        </p:nvSpPr>
        <p:spPr bwMode="auto">
          <a:xfrm rot="5400000" flipV="1">
            <a:off x="6478604"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1" name="Freeform 104"/>
          <p:cNvSpPr>
            <a:spLocks/>
          </p:cNvSpPr>
          <p:nvPr/>
        </p:nvSpPr>
        <p:spPr bwMode="auto">
          <a:xfrm rot="5400000" flipV="1">
            <a:off x="5603067"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2" name="Freeform 104"/>
          <p:cNvSpPr>
            <a:spLocks/>
          </p:cNvSpPr>
          <p:nvPr/>
        </p:nvSpPr>
        <p:spPr bwMode="auto">
          <a:xfrm rot="5400000" flipV="1">
            <a:off x="5896190"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3" name="Freeform 104"/>
          <p:cNvSpPr>
            <a:spLocks/>
          </p:cNvSpPr>
          <p:nvPr/>
        </p:nvSpPr>
        <p:spPr bwMode="auto">
          <a:xfrm rot="5400000" flipV="1">
            <a:off x="6184222"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5" name="Line 18"/>
          <p:cNvSpPr>
            <a:spLocks noChangeShapeType="1"/>
          </p:cNvSpPr>
          <p:nvPr/>
        </p:nvSpPr>
        <p:spPr bwMode="auto">
          <a:xfrm flipH="1">
            <a:off x="5054600" y="1778921"/>
            <a:ext cx="1152128"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42" name="Line 67"/>
          <p:cNvSpPr>
            <a:spLocks noChangeShapeType="1"/>
          </p:cNvSpPr>
          <p:nvPr/>
        </p:nvSpPr>
        <p:spPr bwMode="auto">
          <a:xfrm>
            <a:off x="7775277" y="44304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3" name="Line 67"/>
          <p:cNvSpPr>
            <a:spLocks noChangeShapeType="1"/>
          </p:cNvSpPr>
          <p:nvPr/>
        </p:nvSpPr>
        <p:spPr bwMode="auto">
          <a:xfrm>
            <a:off x="7775277" y="45828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4" name="Line 67"/>
          <p:cNvSpPr>
            <a:spLocks noChangeShapeType="1"/>
          </p:cNvSpPr>
          <p:nvPr/>
        </p:nvSpPr>
        <p:spPr bwMode="auto">
          <a:xfrm>
            <a:off x="7775277" y="47352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5" name="Line 67"/>
          <p:cNvSpPr>
            <a:spLocks noChangeShapeType="1"/>
          </p:cNvSpPr>
          <p:nvPr/>
        </p:nvSpPr>
        <p:spPr bwMode="auto">
          <a:xfrm>
            <a:off x="7775277" y="48876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6" name="Line 67"/>
          <p:cNvSpPr>
            <a:spLocks noChangeShapeType="1"/>
          </p:cNvSpPr>
          <p:nvPr/>
        </p:nvSpPr>
        <p:spPr bwMode="auto">
          <a:xfrm>
            <a:off x="7775277" y="50400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7" name="Line 67"/>
          <p:cNvSpPr>
            <a:spLocks noChangeShapeType="1"/>
          </p:cNvSpPr>
          <p:nvPr/>
        </p:nvSpPr>
        <p:spPr bwMode="auto">
          <a:xfrm>
            <a:off x="7775277" y="51924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8" name="Line 67"/>
          <p:cNvSpPr>
            <a:spLocks noChangeShapeType="1"/>
          </p:cNvSpPr>
          <p:nvPr/>
        </p:nvSpPr>
        <p:spPr bwMode="auto">
          <a:xfrm>
            <a:off x="7775277" y="53448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9" name="Line 67"/>
          <p:cNvSpPr>
            <a:spLocks noChangeShapeType="1"/>
          </p:cNvSpPr>
          <p:nvPr/>
        </p:nvSpPr>
        <p:spPr bwMode="auto">
          <a:xfrm>
            <a:off x="7775277" y="54972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0" name="Line 67"/>
          <p:cNvSpPr>
            <a:spLocks noChangeShapeType="1"/>
          </p:cNvSpPr>
          <p:nvPr/>
        </p:nvSpPr>
        <p:spPr bwMode="auto">
          <a:xfrm>
            <a:off x="7775277" y="56496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1" name="Line 67"/>
          <p:cNvSpPr>
            <a:spLocks noChangeShapeType="1"/>
          </p:cNvSpPr>
          <p:nvPr/>
        </p:nvSpPr>
        <p:spPr bwMode="auto">
          <a:xfrm>
            <a:off x="7775277" y="58020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2" name="Line 67"/>
          <p:cNvSpPr>
            <a:spLocks noChangeShapeType="1"/>
          </p:cNvSpPr>
          <p:nvPr/>
        </p:nvSpPr>
        <p:spPr bwMode="auto">
          <a:xfrm>
            <a:off x="7775277" y="6516712"/>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53" name="Group 33"/>
          <p:cNvGrpSpPr>
            <a:grpSpLocks/>
          </p:cNvGrpSpPr>
          <p:nvPr/>
        </p:nvGrpSpPr>
        <p:grpSpPr bwMode="auto">
          <a:xfrm>
            <a:off x="2110508" y="4490184"/>
            <a:ext cx="5428367" cy="1845527"/>
            <a:chOff x="1833" y="1193"/>
            <a:chExt cx="337" cy="772"/>
          </a:xfrm>
        </p:grpSpPr>
        <p:sp>
          <p:nvSpPr>
            <p:cNvPr id="54"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5" name="Line 37"/>
            <p:cNvSpPr>
              <a:spLocks noChangeShapeType="1"/>
            </p:cNvSpPr>
            <p:nvPr/>
          </p:nvSpPr>
          <p:spPr bwMode="auto">
            <a:xfrm rot="16200000">
              <a:off x="2002" y="1366"/>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6"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7"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8"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59" name="AutoShape 53"/>
          <p:cNvSpPr>
            <a:spLocks noChangeArrowheads="1"/>
          </p:cNvSpPr>
          <p:nvPr/>
        </p:nvSpPr>
        <p:spPr bwMode="auto">
          <a:xfrm rot="5400000">
            <a:off x="1074029" y="5272448"/>
            <a:ext cx="2308695" cy="323850"/>
          </a:xfrm>
          <a:prstGeom prst="roundRect">
            <a:avLst>
              <a:gd name="adj" fmla="val 47426"/>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pl-PL" sz="1400" dirty="0"/>
              <a:t>Ring generator</a:t>
            </a:r>
          </a:p>
        </p:txBody>
      </p:sp>
      <p:sp>
        <p:nvSpPr>
          <p:cNvPr id="60" name="AutoShape 57"/>
          <p:cNvSpPr>
            <a:spLocks noChangeArrowheads="1"/>
          </p:cNvSpPr>
          <p:nvPr/>
        </p:nvSpPr>
        <p:spPr bwMode="auto">
          <a:xfrm rot="5400000">
            <a:off x="6388439" y="5258265"/>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sp>
        <p:nvSpPr>
          <p:cNvPr id="61" name="TextBox 162"/>
          <p:cNvSpPr txBox="1"/>
          <p:nvPr/>
        </p:nvSpPr>
        <p:spPr>
          <a:xfrm rot="16200000">
            <a:off x="7745872" y="5891723"/>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64" name="Rectangle 42"/>
          <p:cNvSpPr>
            <a:spLocks noChangeArrowheads="1"/>
          </p:cNvSpPr>
          <p:nvPr/>
        </p:nvSpPr>
        <p:spPr bwMode="auto">
          <a:xfrm rot="16200000" flipV="1">
            <a:off x="5633866" y="436552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5" name="Rectangle 42"/>
          <p:cNvSpPr>
            <a:spLocks noChangeArrowheads="1"/>
          </p:cNvSpPr>
          <p:nvPr/>
        </p:nvSpPr>
        <p:spPr bwMode="auto">
          <a:xfrm rot="16200000" flipV="1">
            <a:off x="5919616" y="464492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6" name="Rectangle 42"/>
          <p:cNvSpPr>
            <a:spLocks noChangeArrowheads="1"/>
          </p:cNvSpPr>
          <p:nvPr/>
        </p:nvSpPr>
        <p:spPr bwMode="auto">
          <a:xfrm rot="16200000" flipV="1">
            <a:off x="6205366" y="490527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7" name="Rectangle 42"/>
          <p:cNvSpPr>
            <a:spLocks noChangeArrowheads="1"/>
          </p:cNvSpPr>
          <p:nvPr/>
        </p:nvSpPr>
        <p:spPr bwMode="auto">
          <a:xfrm rot="16200000" flipV="1">
            <a:off x="6503816" y="516562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8" name="Rectangle 42"/>
          <p:cNvSpPr>
            <a:spLocks noChangeArrowheads="1"/>
          </p:cNvSpPr>
          <p:nvPr/>
        </p:nvSpPr>
        <p:spPr bwMode="auto">
          <a:xfrm rot="16200000" flipV="1">
            <a:off x="6985730" y="6200614"/>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9" name="Text Box 82"/>
          <p:cNvSpPr txBox="1">
            <a:spLocks noChangeArrowheads="1"/>
          </p:cNvSpPr>
          <p:nvPr/>
        </p:nvSpPr>
        <p:spPr bwMode="auto">
          <a:xfrm>
            <a:off x="6850929" y="2539388"/>
            <a:ext cx="412750" cy="276999"/>
          </a:xfrm>
          <a:prstGeom prst="rect">
            <a:avLst/>
          </a:prstGeom>
          <a:noFill/>
          <a:ln w="9525">
            <a:noFill/>
            <a:miter lim="800000"/>
            <a:headEnd/>
            <a:tailEnd/>
          </a:ln>
        </p:spPr>
        <p:txBody>
          <a:bodyPr>
            <a:prstTxWarp prst="textNoShape">
              <a:avLst/>
            </a:prstTxWarp>
            <a:spAutoFit/>
          </a:bodyPr>
          <a:lstStyle/>
          <a:p>
            <a:r>
              <a:rPr lang="en-GB" sz="1200" dirty="0">
                <a:latin typeface="Times New Roman"/>
                <a:cs typeface="Times New Roman"/>
              </a:rPr>
              <a:t>…</a:t>
            </a:r>
          </a:p>
        </p:txBody>
      </p:sp>
      <p:sp>
        <p:nvSpPr>
          <p:cNvPr id="80" name="Right Arrow 167"/>
          <p:cNvSpPr/>
          <p:nvPr/>
        </p:nvSpPr>
        <p:spPr>
          <a:xfrm>
            <a:off x="3667312" y="1674496"/>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81" name="Rectangle 83"/>
          <p:cNvSpPr>
            <a:spLocks noChangeArrowheads="1"/>
          </p:cNvSpPr>
          <p:nvPr/>
        </p:nvSpPr>
        <p:spPr bwMode="auto">
          <a:xfrm>
            <a:off x="6386748" y="1234005"/>
            <a:ext cx="1008112" cy="246977"/>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100" dirty="0"/>
              <a:t>Pattern count</a:t>
            </a:r>
          </a:p>
        </p:txBody>
      </p:sp>
      <p:sp>
        <p:nvSpPr>
          <p:cNvPr id="82" name="Rectangle 83"/>
          <p:cNvSpPr>
            <a:spLocks noChangeArrowheads="1"/>
          </p:cNvSpPr>
          <p:nvPr/>
        </p:nvSpPr>
        <p:spPr bwMode="auto">
          <a:xfrm>
            <a:off x="5702672" y="1641255"/>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83" name="Rectangle 83"/>
          <p:cNvSpPr>
            <a:spLocks noChangeArrowheads="1"/>
          </p:cNvSpPr>
          <p:nvPr/>
        </p:nvSpPr>
        <p:spPr bwMode="auto">
          <a:xfrm>
            <a:off x="5702672" y="2107341"/>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Toggle control register</a:t>
            </a:r>
          </a:p>
        </p:txBody>
      </p:sp>
      <p:sp>
        <p:nvSpPr>
          <p:cNvPr id="86" name="Rectangle 83"/>
          <p:cNvSpPr>
            <a:spLocks noChangeArrowheads="1"/>
          </p:cNvSpPr>
          <p:nvPr/>
        </p:nvSpPr>
        <p:spPr bwMode="auto">
          <a:xfrm rot="5400000">
            <a:off x="3944327" y="1654222"/>
            <a:ext cx="792088" cy="266126"/>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100" dirty="0"/>
              <a:t>Switching</a:t>
            </a:r>
          </a:p>
        </p:txBody>
      </p:sp>
      <p:sp>
        <p:nvSpPr>
          <p:cNvPr id="87" name="TextBox 162"/>
          <p:cNvSpPr txBox="1"/>
          <p:nvPr/>
        </p:nvSpPr>
        <p:spPr>
          <a:xfrm rot="16200000">
            <a:off x="2735497" y="5595741"/>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88" name="Prostokąt z rogami zaokrąglonymi z jednej strony 87"/>
          <p:cNvSpPr/>
          <p:nvPr/>
        </p:nvSpPr>
        <p:spPr>
          <a:xfrm rot="5400000">
            <a:off x="4227589" y="1561761"/>
            <a:ext cx="1656184" cy="432048"/>
          </a:xfrm>
          <a:prstGeom prst="round2SameRect">
            <a:avLst/>
          </a:pr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US" sz="1400" dirty="0" smtClean="0">
                <a:solidFill>
                  <a:schemeClr val="tx1"/>
                </a:solidFill>
                <a:latin typeface="Arial" charset="0"/>
              </a:rPr>
              <a:t>Weighted logic V</a:t>
            </a:r>
            <a:endParaRPr lang="en-US" sz="1400" dirty="0">
              <a:solidFill>
                <a:schemeClr val="tx1"/>
              </a:solidFill>
              <a:latin typeface="Arial" charset="0"/>
            </a:endParaRPr>
          </a:p>
        </p:txBody>
      </p:sp>
      <p:sp>
        <p:nvSpPr>
          <p:cNvPr id="89" name="PoleTekstowe 88"/>
          <p:cNvSpPr txBox="1"/>
          <p:nvPr/>
        </p:nvSpPr>
        <p:spPr>
          <a:xfrm>
            <a:off x="4281831" y="2359426"/>
            <a:ext cx="389850" cy="276999"/>
          </a:xfrm>
          <a:prstGeom prst="rect">
            <a:avLst/>
          </a:prstGeom>
          <a:noFill/>
        </p:spPr>
        <p:txBody>
          <a:bodyPr wrap="none" rtlCol="0">
            <a:spAutoFit/>
          </a:bodyPr>
          <a:lstStyle/>
          <a:p>
            <a:r>
              <a:rPr lang="en-US" sz="1200" dirty="0" smtClean="0"/>
              <a:t>Off</a:t>
            </a:r>
            <a:endParaRPr lang="en-US" sz="1200" dirty="0"/>
          </a:p>
        </p:txBody>
      </p:sp>
    </p:spTree>
    <p:extLst>
      <p:ext uri="{BB962C8B-B14F-4D97-AF65-F5344CB8AC3E}">
        <p14:creationId xmlns:p14="http://schemas.microsoft.com/office/powerpoint/2010/main" val="1333581600"/>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t>L</a:t>
            </a:r>
            <a:r>
              <a:rPr lang="en-US" dirty="0" smtClean="0"/>
              <a:t>ow power PRPG</a:t>
            </a:r>
            <a:endParaRPr lang="en-US" dirty="0"/>
          </a:p>
        </p:txBody>
      </p:sp>
      <p:sp>
        <p:nvSpPr>
          <p:cNvPr id="4" name="Freeform 32"/>
          <p:cNvSpPr>
            <a:spLocks/>
          </p:cNvSpPr>
          <p:nvPr/>
        </p:nvSpPr>
        <p:spPr bwMode="auto">
          <a:xfrm flipH="1" flipV="1">
            <a:off x="5111198" y="1859040"/>
            <a:ext cx="72008" cy="447385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5" name="Freeform 32"/>
          <p:cNvSpPr>
            <a:spLocks/>
          </p:cNvSpPr>
          <p:nvPr/>
        </p:nvSpPr>
        <p:spPr bwMode="auto">
          <a:xfrm flipH="1" flipV="1">
            <a:off x="4847169" y="2268239"/>
            <a:ext cx="101978" cy="221892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6" name="Right Arrow 167"/>
          <p:cNvSpPr/>
          <p:nvPr/>
        </p:nvSpPr>
        <p:spPr>
          <a:xfrm>
            <a:off x="4303404" y="1674496"/>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7" name="Right Arrow 167"/>
          <p:cNvSpPr/>
          <p:nvPr/>
        </p:nvSpPr>
        <p:spPr>
          <a:xfrm>
            <a:off x="2657128" y="3356827"/>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8" name="Right Arrow 167"/>
          <p:cNvSpPr/>
          <p:nvPr/>
        </p:nvSpPr>
        <p:spPr>
          <a:xfrm>
            <a:off x="2657128" y="2492731"/>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9" name="Dowolny kształt 8"/>
          <p:cNvSpPr/>
          <p:nvPr/>
        </p:nvSpPr>
        <p:spPr>
          <a:xfrm>
            <a:off x="4329491" y="1972258"/>
            <a:ext cx="2716702" cy="2180774"/>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Lst>
            <a:ahLst/>
            <a:cxnLst>
              <a:cxn ang="0">
                <a:pos x="connsiteX0" y="connsiteY0"/>
              </a:cxn>
              <a:cxn ang="0">
                <a:pos x="connsiteX1" y="connsiteY1"/>
              </a:cxn>
              <a:cxn ang="0">
                <a:pos x="connsiteX2" y="connsiteY2"/>
              </a:cxn>
              <a:cxn ang="0">
                <a:pos x="connsiteX3" y="connsiteY3"/>
              </a:cxn>
            </a:cxnLst>
            <a:rect l="l" t="t" r="r" b="b"/>
            <a:pathLst>
              <a:path w="1311768" h="2330830">
                <a:moveTo>
                  <a:pt x="0" y="0"/>
                </a:moveTo>
                <a:lnTo>
                  <a:pt x="0" y="1870257"/>
                </a:lnTo>
                <a:lnTo>
                  <a:pt x="1311768" y="1870257"/>
                </a:lnTo>
                <a:lnTo>
                  <a:pt x="1311768" y="2330830"/>
                </a:lnTo>
              </a:path>
            </a:pathLst>
          </a:custGeom>
          <a:noFill/>
          <a:ln w="12700">
            <a:solidFill>
              <a:srgbClr val="000000"/>
            </a:solidFill>
            <a:round/>
            <a:headEnd/>
            <a:tailEnd/>
          </a:ln>
        </p:spPr>
        <p:txBody>
          <a:bodyPr rtlCol="0" anchor="ctr"/>
          <a:lstStyle/>
          <a:p>
            <a:pPr algn="ctr"/>
            <a:endParaRPr lang="en-US"/>
          </a:p>
        </p:txBody>
      </p:sp>
      <p:sp>
        <p:nvSpPr>
          <p:cNvPr id="10" name="Freeform 32"/>
          <p:cNvSpPr>
            <a:spLocks/>
          </p:cNvSpPr>
          <p:nvPr/>
        </p:nvSpPr>
        <p:spPr bwMode="auto">
          <a:xfrm flipH="1" flipV="1">
            <a:off x="3473177" y="3492376"/>
            <a:ext cx="45719" cy="2840522"/>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1" name="Freeform 32"/>
          <p:cNvSpPr>
            <a:spLocks/>
          </p:cNvSpPr>
          <p:nvPr/>
        </p:nvSpPr>
        <p:spPr bwMode="auto">
          <a:xfrm flipH="1" flipV="1">
            <a:off x="3257152" y="3492375"/>
            <a:ext cx="45719" cy="994791"/>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2" name="Dowolny kształt 11"/>
          <p:cNvSpPr/>
          <p:nvPr/>
        </p:nvSpPr>
        <p:spPr>
          <a:xfrm>
            <a:off x="7365435" y="1336966"/>
            <a:ext cx="377421" cy="927793"/>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latin typeface="Arial" charset="0"/>
            </a:endParaRPr>
          </a:p>
        </p:txBody>
      </p:sp>
      <p:sp>
        <p:nvSpPr>
          <p:cNvPr id="13" name="Line 67"/>
          <p:cNvSpPr>
            <a:spLocks noChangeShapeType="1"/>
          </p:cNvSpPr>
          <p:nvPr/>
        </p:nvSpPr>
        <p:spPr bwMode="auto">
          <a:xfrm rot="5400000">
            <a:off x="6063704" y="5167610"/>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4" name="Line 67"/>
          <p:cNvSpPr>
            <a:spLocks noChangeShapeType="1"/>
          </p:cNvSpPr>
          <p:nvPr/>
        </p:nvSpPr>
        <p:spPr bwMode="auto">
          <a:xfrm rot="5400000">
            <a:off x="5624285" y="4255995"/>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5" name="Line 67"/>
          <p:cNvSpPr>
            <a:spLocks noChangeShapeType="1"/>
          </p:cNvSpPr>
          <p:nvPr/>
        </p:nvSpPr>
        <p:spPr bwMode="auto">
          <a:xfrm rot="5400000" flipV="1">
            <a:off x="5775180" y="4395695"/>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6" name="Line 67"/>
          <p:cNvSpPr>
            <a:spLocks noChangeShapeType="1"/>
          </p:cNvSpPr>
          <p:nvPr/>
        </p:nvSpPr>
        <p:spPr bwMode="auto">
          <a:xfrm rot="5400000">
            <a:off x="5956775" y="4540699"/>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7" name="Line 67"/>
          <p:cNvSpPr>
            <a:spLocks noChangeShapeType="1"/>
          </p:cNvSpPr>
          <p:nvPr/>
        </p:nvSpPr>
        <p:spPr bwMode="auto">
          <a:xfrm rot="5400000">
            <a:off x="6132024" y="4692049"/>
            <a:ext cx="959187"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18" name="Grupa 17"/>
          <p:cNvGrpSpPr/>
          <p:nvPr/>
        </p:nvGrpSpPr>
        <p:grpSpPr>
          <a:xfrm>
            <a:off x="5660318" y="3720498"/>
            <a:ext cx="868077" cy="317378"/>
            <a:chOff x="6113822" y="3454400"/>
            <a:chExt cx="868077" cy="255974"/>
          </a:xfrm>
        </p:grpSpPr>
        <p:sp>
          <p:nvSpPr>
            <p:cNvPr id="19" name="Line 18"/>
            <p:cNvSpPr>
              <a:spLocks noChangeShapeType="1"/>
            </p:cNvSpPr>
            <p:nvPr/>
          </p:nvSpPr>
          <p:spPr bwMode="auto">
            <a:xfrm rot="16200000" flipH="1" flipV="1">
              <a:off x="5985835"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0" name="Line 18"/>
            <p:cNvSpPr>
              <a:spLocks noChangeShapeType="1"/>
            </p:cNvSpPr>
            <p:nvPr/>
          </p:nvSpPr>
          <p:spPr bwMode="auto">
            <a:xfrm rot="16200000" flipH="1" flipV="1">
              <a:off x="6853912"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1" name="Line 18"/>
            <p:cNvSpPr>
              <a:spLocks noChangeShapeType="1"/>
            </p:cNvSpPr>
            <p:nvPr/>
          </p:nvSpPr>
          <p:spPr bwMode="auto">
            <a:xfrm rot="16200000" flipH="1" flipV="1">
              <a:off x="6565880"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2" name="Line 18"/>
            <p:cNvSpPr>
              <a:spLocks noChangeShapeType="1"/>
            </p:cNvSpPr>
            <p:nvPr/>
          </p:nvSpPr>
          <p:spPr bwMode="auto">
            <a:xfrm rot="16200000" flipH="1" flipV="1">
              <a:off x="6277848"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grpSp>
        <p:nvGrpSpPr>
          <p:cNvPr id="23" name="Grupa 22"/>
          <p:cNvGrpSpPr/>
          <p:nvPr/>
        </p:nvGrpSpPr>
        <p:grpSpPr>
          <a:xfrm>
            <a:off x="5815087" y="3348360"/>
            <a:ext cx="1369200" cy="721500"/>
            <a:chOff x="6340599" y="3210818"/>
            <a:chExt cx="1369200" cy="471630"/>
          </a:xfrm>
        </p:grpSpPr>
        <p:sp>
          <p:nvSpPr>
            <p:cNvPr id="24" name="Line 18"/>
            <p:cNvSpPr>
              <a:spLocks noChangeShapeType="1"/>
            </p:cNvSpPr>
            <p:nvPr/>
          </p:nvSpPr>
          <p:spPr bwMode="auto">
            <a:xfrm rot="5400000" flipH="1">
              <a:off x="7001521"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5" name="Line 18"/>
            <p:cNvSpPr>
              <a:spLocks noChangeShapeType="1"/>
            </p:cNvSpPr>
            <p:nvPr/>
          </p:nvSpPr>
          <p:spPr bwMode="auto">
            <a:xfrm rot="5400000" flipH="1">
              <a:off x="6412757"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6" name="Line 18"/>
            <p:cNvSpPr>
              <a:spLocks noChangeShapeType="1"/>
            </p:cNvSpPr>
            <p:nvPr/>
          </p:nvSpPr>
          <p:spPr bwMode="auto">
            <a:xfrm rot="5400000" flipH="1">
              <a:off x="6699530"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7" name="Line 18"/>
            <p:cNvSpPr>
              <a:spLocks noChangeShapeType="1"/>
            </p:cNvSpPr>
            <p:nvPr/>
          </p:nvSpPr>
          <p:spPr bwMode="auto">
            <a:xfrm rot="5400000" flipH="1">
              <a:off x="6119634" y="34614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8" name="Line 18"/>
            <p:cNvSpPr>
              <a:spLocks noChangeShapeType="1"/>
            </p:cNvSpPr>
            <p:nvPr/>
          </p:nvSpPr>
          <p:spPr bwMode="auto">
            <a:xfrm rot="5400000" flipH="1">
              <a:off x="7488834"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9" name="Freeform 104"/>
          <p:cNvSpPr>
            <a:spLocks/>
          </p:cNvSpPr>
          <p:nvPr/>
        </p:nvSpPr>
        <p:spPr bwMode="auto">
          <a:xfrm rot="5400000" flipV="1">
            <a:off x="6978617"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0" name="Freeform 104"/>
          <p:cNvSpPr>
            <a:spLocks/>
          </p:cNvSpPr>
          <p:nvPr/>
        </p:nvSpPr>
        <p:spPr bwMode="auto">
          <a:xfrm rot="5400000" flipV="1">
            <a:off x="6478604"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1" name="Freeform 104"/>
          <p:cNvSpPr>
            <a:spLocks/>
          </p:cNvSpPr>
          <p:nvPr/>
        </p:nvSpPr>
        <p:spPr bwMode="auto">
          <a:xfrm rot="5400000" flipV="1">
            <a:off x="5603067"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2" name="Freeform 104"/>
          <p:cNvSpPr>
            <a:spLocks/>
          </p:cNvSpPr>
          <p:nvPr/>
        </p:nvSpPr>
        <p:spPr bwMode="auto">
          <a:xfrm rot="5400000" flipV="1">
            <a:off x="5896190"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3" name="Freeform 104"/>
          <p:cNvSpPr>
            <a:spLocks/>
          </p:cNvSpPr>
          <p:nvPr/>
        </p:nvSpPr>
        <p:spPr bwMode="auto">
          <a:xfrm rot="5400000" flipV="1">
            <a:off x="6184222" y="395951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34" name="Freeform 32"/>
          <p:cNvSpPr>
            <a:spLocks/>
          </p:cNvSpPr>
          <p:nvPr/>
        </p:nvSpPr>
        <p:spPr bwMode="auto">
          <a:xfrm rot="16200000">
            <a:off x="5055889" y="1390099"/>
            <a:ext cx="395713" cy="369418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35" name="Line 18"/>
          <p:cNvSpPr>
            <a:spLocks noChangeShapeType="1"/>
          </p:cNvSpPr>
          <p:nvPr/>
        </p:nvSpPr>
        <p:spPr bwMode="auto">
          <a:xfrm flipH="1">
            <a:off x="5054600" y="1778921"/>
            <a:ext cx="1152128"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nvGrpSpPr>
          <p:cNvPr id="36" name="Grupa 35"/>
          <p:cNvGrpSpPr/>
          <p:nvPr/>
        </p:nvGrpSpPr>
        <p:grpSpPr>
          <a:xfrm>
            <a:off x="5877542" y="1859040"/>
            <a:ext cx="1384440" cy="1417313"/>
            <a:chOff x="6187030" y="2816931"/>
            <a:chExt cx="1384440" cy="609093"/>
          </a:xfrm>
        </p:grpSpPr>
        <p:sp>
          <p:nvSpPr>
            <p:cNvPr id="37" name="Line 18"/>
            <p:cNvSpPr>
              <a:spLocks noChangeShapeType="1"/>
            </p:cNvSpPr>
            <p:nvPr/>
          </p:nvSpPr>
          <p:spPr bwMode="auto">
            <a:xfrm rot="5400000" flipH="1">
              <a:off x="6188787"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38" name="Line 18"/>
            <p:cNvSpPr>
              <a:spLocks noChangeShapeType="1"/>
            </p:cNvSpPr>
            <p:nvPr/>
          </p:nvSpPr>
          <p:spPr bwMode="auto">
            <a:xfrm rot="5400000" flipH="1">
              <a:off x="6476819"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39" name="Line 18"/>
            <p:cNvSpPr>
              <a:spLocks noChangeShapeType="1"/>
            </p:cNvSpPr>
            <p:nvPr/>
          </p:nvSpPr>
          <p:spPr bwMode="auto">
            <a:xfrm rot="5400000" flipH="1">
              <a:off x="6764851"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40" name="Line 18"/>
            <p:cNvSpPr>
              <a:spLocks noChangeShapeType="1"/>
            </p:cNvSpPr>
            <p:nvPr/>
          </p:nvSpPr>
          <p:spPr bwMode="auto">
            <a:xfrm rot="5400000" flipH="1">
              <a:off x="588248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41" name="Line 18"/>
            <p:cNvSpPr>
              <a:spLocks noChangeShapeType="1"/>
            </p:cNvSpPr>
            <p:nvPr/>
          </p:nvSpPr>
          <p:spPr bwMode="auto">
            <a:xfrm rot="5400000" flipH="1">
              <a:off x="726692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42" name="Line 67"/>
          <p:cNvSpPr>
            <a:spLocks noChangeShapeType="1"/>
          </p:cNvSpPr>
          <p:nvPr/>
        </p:nvSpPr>
        <p:spPr bwMode="auto">
          <a:xfrm>
            <a:off x="7775277" y="44304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3" name="Line 67"/>
          <p:cNvSpPr>
            <a:spLocks noChangeShapeType="1"/>
          </p:cNvSpPr>
          <p:nvPr/>
        </p:nvSpPr>
        <p:spPr bwMode="auto">
          <a:xfrm>
            <a:off x="7775277" y="45828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4" name="Line 67"/>
          <p:cNvSpPr>
            <a:spLocks noChangeShapeType="1"/>
          </p:cNvSpPr>
          <p:nvPr/>
        </p:nvSpPr>
        <p:spPr bwMode="auto">
          <a:xfrm>
            <a:off x="7775277" y="47352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5" name="Line 67"/>
          <p:cNvSpPr>
            <a:spLocks noChangeShapeType="1"/>
          </p:cNvSpPr>
          <p:nvPr/>
        </p:nvSpPr>
        <p:spPr bwMode="auto">
          <a:xfrm>
            <a:off x="7775277" y="48876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6" name="Line 67"/>
          <p:cNvSpPr>
            <a:spLocks noChangeShapeType="1"/>
          </p:cNvSpPr>
          <p:nvPr/>
        </p:nvSpPr>
        <p:spPr bwMode="auto">
          <a:xfrm>
            <a:off x="7775277" y="50400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7" name="Line 67"/>
          <p:cNvSpPr>
            <a:spLocks noChangeShapeType="1"/>
          </p:cNvSpPr>
          <p:nvPr/>
        </p:nvSpPr>
        <p:spPr bwMode="auto">
          <a:xfrm>
            <a:off x="7775277" y="51924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8" name="Line 67"/>
          <p:cNvSpPr>
            <a:spLocks noChangeShapeType="1"/>
          </p:cNvSpPr>
          <p:nvPr/>
        </p:nvSpPr>
        <p:spPr bwMode="auto">
          <a:xfrm>
            <a:off x="7775277" y="53448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49" name="Line 67"/>
          <p:cNvSpPr>
            <a:spLocks noChangeShapeType="1"/>
          </p:cNvSpPr>
          <p:nvPr/>
        </p:nvSpPr>
        <p:spPr bwMode="auto">
          <a:xfrm>
            <a:off x="7775277" y="54972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0" name="Line 67"/>
          <p:cNvSpPr>
            <a:spLocks noChangeShapeType="1"/>
          </p:cNvSpPr>
          <p:nvPr/>
        </p:nvSpPr>
        <p:spPr bwMode="auto">
          <a:xfrm>
            <a:off x="7775277" y="56496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1" name="Line 67"/>
          <p:cNvSpPr>
            <a:spLocks noChangeShapeType="1"/>
          </p:cNvSpPr>
          <p:nvPr/>
        </p:nvSpPr>
        <p:spPr bwMode="auto">
          <a:xfrm>
            <a:off x="7775277" y="580207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2" name="Line 67"/>
          <p:cNvSpPr>
            <a:spLocks noChangeShapeType="1"/>
          </p:cNvSpPr>
          <p:nvPr/>
        </p:nvSpPr>
        <p:spPr bwMode="auto">
          <a:xfrm>
            <a:off x="7775277" y="6516712"/>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53" name="Group 33"/>
          <p:cNvGrpSpPr>
            <a:grpSpLocks/>
          </p:cNvGrpSpPr>
          <p:nvPr/>
        </p:nvGrpSpPr>
        <p:grpSpPr bwMode="auto">
          <a:xfrm>
            <a:off x="2110508" y="4490184"/>
            <a:ext cx="5428367" cy="1845527"/>
            <a:chOff x="1833" y="1193"/>
            <a:chExt cx="337" cy="772"/>
          </a:xfrm>
        </p:grpSpPr>
        <p:sp>
          <p:nvSpPr>
            <p:cNvPr id="54"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5" name="Line 37"/>
            <p:cNvSpPr>
              <a:spLocks noChangeShapeType="1"/>
            </p:cNvSpPr>
            <p:nvPr/>
          </p:nvSpPr>
          <p:spPr bwMode="auto">
            <a:xfrm rot="16200000">
              <a:off x="2002" y="1366"/>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6"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7"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8"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59" name="AutoShape 53"/>
          <p:cNvSpPr>
            <a:spLocks noChangeArrowheads="1"/>
          </p:cNvSpPr>
          <p:nvPr/>
        </p:nvSpPr>
        <p:spPr bwMode="auto">
          <a:xfrm rot="5400000">
            <a:off x="1074029" y="5272448"/>
            <a:ext cx="2308695" cy="323850"/>
          </a:xfrm>
          <a:prstGeom prst="roundRect">
            <a:avLst>
              <a:gd name="adj" fmla="val 47426"/>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pl-PL" sz="1400" dirty="0"/>
              <a:t>Ring generator</a:t>
            </a:r>
          </a:p>
        </p:txBody>
      </p:sp>
      <p:sp>
        <p:nvSpPr>
          <p:cNvPr id="60" name="AutoShape 57"/>
          <p:cNvSpPr>
            <a:spLocks noChangeArrowheads="1"/>
          </p:cNvSpPr>
          <p:nvPr/>
        </p:nvSpPr>
        <p:spPr bwMode="auto">
          <a:xfrm rot="5400000">
            <a:off x="6388439" y="5258265"/>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sp>
        <p:nvSpPr>
          <p:cNvPr id="61" name="TextBox 162"/>
          <p:cNvSpPr txBox="1"/>
          <p:nvPr/>
        </p:nvSpPr>
        <p:spPr>
          <a:xfrm rot="16200000">
            <a:off x="7745872" y="5891723"/>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62" name="Right Arrow 166"/>
          <p:cNvSpPr/>
          <p:nvPr/>
        </p:nvSpPr>
        <p:spPr>
          <a:xfrm>
            <a:off x="2038500" y="2491886"/>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63" name="Right Arrow 167"/>
          <p:cNvSpPr/>
          <p:nvPr/>
        </p:nvSpPr>
        <p:spPr>
          <a:xfrm>
            <a:off x="2038500" y="3367034"/>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64" name="Rectangle 42"/>
          <p:cNvSpPr>
            <a:spLocks noChangeArrowheads="1"/>
          </p:cNvSpPr>
          <p:nvPr/>
        </p:nvSpPr>
        <p:spPr bwMode="auto">
          <a:xfrm rot="16200000" flipV="1">
            <a:off x="5633866" y="436552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5" name="Rectangle 42"/>
          <p:cNvSpPr>
            <a:spLocks noChangeArrowheads="1"/>
          </p:cNvSpPr>
          <p:nvPr/>
        </p:nvSpPr>
        <p:spPr bwMode="auto">
          <a:xfrm rot="16200000" flipV="1">
            <a:off x="5919616" y="464492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6" name="Rectangle 42"/>
          <p:cNvSpPr>
            <a:spLocks noChangeArrowheads="1"/>
          </p:cNvSpPr>
          <p:nvPr/>
        </p:nvSpPr>
        <p:spPr bwMode="auto">
          <a:xfrm rot="16200000" flipV="1">
            <a:off x="6205366" y="490527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7" name="Rectangle 42"/>
          <p:cNvSpPr>
            <a:spLocks noChangeArrowheads="1"/>
          </p:cNvSpPr>
          <p:nvPr/>
        </p:nvSpPr>
        <p:spPr bwMode="auto">
          <a:xfrm rot="16200000" flipV="1">
            <a:off x="6503816" y="516562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8" name="Rectangle 42"/>
          <p:cNvSpPr>
            <a:spLocks noChangeArrowheads="1"/>
          </p:cNvSpPr>
          <p:nvPr/>
        </p:nvSpPr>
        <p:spPr bwMode="auto">
          <a:xfrm rot="16200000" flipV="1">
            <a:off x="6985730" y="6200614"/>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69" name="Text Box 82"/>
          <p:cNvSpPr txBox="1">
            <a:spLocks noChangeArrowheads="1"/>
          </p:cNvSpPr>
          <p:nvPr/>
        </p:nvSpPr>
        <p:spPr bwMode="auto">
          <a:xfrm>
            <a:off x="6850929" y="2539388"/>
            <a:ext cx="412750" cy="276999"/>
          </a:xfrm>
          <a:prstGeom prst="rect">
            <a:avLst/>
          </a:prstGeom>
          <a:noFill/>
          <a:ln w="9525">
            <a:noFill/>
            <a:miter lim="800000"/>
            <a:headEnd/>
            <a:tailEnd/>
          </a:ln>
        </p:spPr>
        <p:txBody>
          <a:bodyPr>
            <a:prstTxWarp prst="textNoShape">
              <a:avLst/>
            </a:prstTxWarp>
            <a:spAutoFit/>
          </a:bodyPr>
          <a:lstStyle/>
          <a:p>
            <a:r>
              <a:rPr lang="en-GB" sz="1200" dirty="0">
                <a:latin typeface="Times New Roman"/>
                <a:cs typeface="Times New Roman"/>
              </a:rPr>
              <a:t>…</a:t>
            </a:r>
          </a:p>
        </p:txBody>
      </p:sp>
      <p:grpSp>
        <p:nvGrpSpPr>
          <p:cNvPr id="70" name="Grupa 69"/>
          <p:cNvGrpSpPr/>
          <p:nvPr/>
        </p:nvGrpSpPr>
        <p:grpSpPr>
          <a:xfrm>
            <a:off x="5736125" y="3039335"/>
            <a:ext cx="883495" cy="412667"/>
            <a:chOff x="6261637" y="3145655"/>
            <a:chExt cx="883495" cy="255974"/>
          </a:xfrm>
        </p:grpSpPr>
        <p:sp>
          <p:nvSpPr>
            <p:cNvPr id="71" name="Line 18"/>
            <p:cNvSpPr>
              <a:spLocks noChangeShapeType="1"/>
            </p:cNvSpPr>
            <p:nvPr/>
          </p:nvSpPr>
          <p:spPr bwMode="auto">
            <a:xfrm rot="16200000" flipH="1" flipV="1">
              <a:off x="613365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72" name="Line 18"/>
            <p:cNvSpPr>
              <a:spLocks noChangeShapeType="1"/>
            </p:cNvSpPr>
            <p:nvPr/>
          </p:nvSpPr>
          <p:spPr bwMode="auto">
            <a:xfrm rot="16200000" flipH="1" flipV="1">
              <a:off x="643661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73" name="Line 18"/>
            <p:cNvSpPr>
              <a:spLocks noChangeShapeType="1"/>
            </p:cNvSpPr>
            <p:nvPr/>
          </p:nvSpPr>
          <p:spPr bwMode="auto">
            <a:xfrm rot="16200000" flipH="1" flipV="1">
              <a:off x="671418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74" name="Line 18"/>
            <p:cNvSpPr>
              <a:spLocks noChangeShapeType="1"/>
            </p:cNvSpPr>
            <p:nvPr/>
          </p:nvSpPr>
          <p:spPr bwMode="auto">
            <a:xfrm rot="16200000" flipH="1" flipV="1">
              <a:off x="701714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75" name="AutoShape 5"/>
          <p:cNvSpPr>
            <a:spLocks noChangeArrowheads="1"/>
          </p:cNvSpPr>
          <p:nvPr/>
        </p:nvSpPr>
        <p:spPr bwMode="auto">
          <a:xfrm rot="5400000" flipV="1">
            <a:off x="5675633" y="330197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76" name="AutoShape 5"/>
          <p:cNvSpPr>
            <a:spLocks noChangeArrowheads="1"/>
          </p:cNvSpPr>
          <p:nvPr/>
        </p:nvSpPr>
        <p:spPr bwMode="auto">
          <a:xfrm rot="5400000" flipV="1">
            <a:off x="5967733" y="330197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77" name="AutoShape 5"/>
          <p:cNvSpPr>
            <a:spLocks noChangeArrowheads="1"/>
          </p:cNvSpPr>
          <p:nvPr/>
        </p:nvSpPr>
        <p:spPr bwMode="auto">
          <a:xfrm rot="5400000" flipV="1">
            <a:off x="6253483" y="330197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78" name="AutoShape 5"/>
          <p:cNvSpPr>
            <a:spLocks noChangeArrowheads="1"/>
          </p:cNvSpPr>
          <p:nvPr/>
        </p:nvSpPr>
        <p:spPr bwMode="auto">
          <a:xfrm rot="5400000" flipV="1">
            <a:off x="6545492" y="330197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79" name="AutoShape 5"/>
          <p:cNvSpPr>
            <a:spLocks noChangeArrowheads="1"/>
          </p:cNvSpPr>
          <p:nvPr/>
        </p:nvSpPr>
        <p:spPr bwMode="auto">
          <a:xfrm rot="5400000" flipV="1">
            <a:off x="7040197" y="330197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80" name="Right Arrow 167"/>
          <p:cNvSpPr/>
          <p:nvPr/>
        </p:nvSpPr>
        <p:spPr>
          <a:xfrm>
            <a:off x="3667312" y="1674496"/>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81" name="Rectangle 83"/>
          <p:cNvSpPr>
            <a:spLocks noChangeArrowheads="1"/>
          </p:cNvSpPr>
          <p:nvPr/>
        </p:nvSpPr>
        <p:spPr bwMode="auto">
          <a:xfrm>
            <a:off x="6386748" y="1234005"/>
            <a:ext cx="1008112" cy="246977"/>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100" dirty="0"/>
              <a:t>Pattern count</a:t>
            </a:r>
          </a:p>
        </p:txBody>
      </p:sp>
      <p:sp>
        <p:nvSpPr>
          <p:cNvPr id="82" name="Rectangle 83"/>
          <p:cNvSpPr>
            <a:spLocks noChangeArrowheads="1"/>
          </p:cNvSpPr>
          <p:nvPr/>
        </p:nvSpPr>
        <p:spPr bwMode="auto">
          <a:xfrm>
            <a:off x="5702672" y="1641255"/>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83" name="Rectangle 83"/>
          <p:cNvSpPr>
            <a:spLocks noChangeArrowheads="1"/>
          </p:cNvSpPr>
          <p:nvPr/>
        </p:nvSpPr>
        <p:spPr bwMode="auto">
          <a:xfrm>
            <a:off x="5702672" y="2107341"/>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Toggle control register</a:t>
            </a:r>
          </a:p>
        </p:txBody>
      </p:sp>
      <p:sp>
        <p:nvSpPr>
          <p:cNvPr id="84" name="Rectangle 83"/>
          <p:cNvSpPr>
            <a:spLocks noChangeArrowheads="1"/>
          </p:cNvSpPr>
          <p:nvPr/>
        </p:nvSpPr>
        <p:spPr bwMode="auto">
          <a:xfrm rot="5400000">
            <a:off x="2315579" y="2467679"/>
            <a:ext cx="792088" cy="266126"/>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Toggle</a:t>
            </a:r>
          </a:p>
        </p:txBody>
      </p:sp>
      <p:sp>
        <p:nvSpPr>
          <p:cNvPr id="85" name="Rectangle 83"/>
          <p:cNvSpPr>
            <a:spLocks noChangeArrowheads="1"/>
          </p:cNvSpPr>
          <p:nvPr/>
        </p:nvSpPr>
        <p:spPr bwMode="auto">
          <a:xfrm rot="5400000">
            <a:off x="2326631" y="3342828"/>
            <a:ext cx="769984" cy="266126"/>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Hold</a:t>
            </a:r>
          </a:p>
        </p:txBody>
      </p:sp>
      <p:sp>
        <p:nvSpPr>
          <p:cNvPr id="86" name="Rectangle 83"/>
          <p:cNvSpPr>
            <a:spLocks noChangeArrowheads="1"/>
          </p:cNvSpPr>
          <p:nvPr/>
        </p:nvSpPr>
        <p:spPr bwMode="auto">
          <a:xfrm rot="5400000">
            <a:off x="3944327" y="1654222"/>
            <a:ext cx="792088" cy="266126"/>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100" dirty="0"/>
              <a:t>Switching</a:t>
            </a:r>
          </a:p>
        </p:txBody>
      </p:sp>
      <p:sp>
        <p:nvSpPr>
          <p:cNvPr id="87" name="TextBox 162"/>
          <p:cNvSpPr txBox="1"/>
          <p:nvPr/>
        </p:nvSpPr>
        <p:spPr>
          <a:xfrm rot="16200000">
            <a:off x="2735497" y="5595741"/>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88" name="Prostokąt z rogami zaokrąglonymi z jednej strony 87"/>
          <p:cNvSpPr/>
          <p:nvPr/>
        </p:nvSpPr>
        <p:spPr>
          <a:xfrm rot="5400000">
            <a:off x="4227589" y="1561761"/>
            <a:ext cx="1656184" cy="432048"/>
          </a:xfrm>
          <a:prstGeom prst="round2SameRect">
            <a:avLst/>
          </a:pr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US" sz="1400" dirty="0" smtClean="0">
                <a:solidFill>
                  <a:schemeClr val="tx1"/>
                </a:solidFill>
                <a:latin typeface="Arial" charset="0"/>
              </a:rPr>
              <a:t>Weighted logic V</a:t>
            </a:r>
            <a:endParaRPr lang="en-US" sz="1400" dirty="0">
              <a:solidFill>
                <a:schemeClr val="tx1"/>
              </a:solidFill>
              <a:latin typeface="Arial" charset="0"/>
            </a:endParaRPr>
          </a:p>
        </p:txBody>
      </p:sp>
      <p:sp>
        <p:nvSpPr>
          <p:cNvPr id="89" name="PoleTekstowe 88"/>
          <p:cNvSpPr txBox="1"/>
          <p:nvPr/>
        </p:nvSpPr>
        <p:spPr>
          <a:xfrm>
            <a:off x="4281831" y="2359426"/>
            <a:ext cx="389850" cy="276999"/>
          </a:xfrm>
          <a:prstGeom prst="rect">
            <a:avLst/>
          </a:prstGeom>
          <a:noFill/>
        </p:spPr>
        <p:txBody>
          <a:bodyPr wrap="none" rtlCol="0">
            <a:spAutoFit/>
          </a:bodyPr>
          <a:lstStyle/>
          <a:p>
            <a:r>
              <a:rPr lang="en-US" sz="1200" dirty="0" smtClean="0"/>
              <a:t>Off</a:t>
            </a:r>
            <a:endParaRPr lang="en-US" sz="1200" dirty="0"/>
          </a:p>
        </p:txBody>
      </p:sp>
      <p:grpSp>
        <p:nvGrpSpPr>
          <p:cNvPr id="90" name="Grupa 89"/>
          <p:cNvGrpSpPr/>
          <p:nvPr/>
        </p:nvGrpSpPr>
        <p:grpSpPr>
          <a:xfrm>
            <a:off x="3598144" y="2844304"/>
            <a:ext cx="304470" cy="385192"/>
            <a:chOff x="2975166" y="2755776"/>
            <a:chExt cx="304470" cy="385192"/>
          </a:xfrm>
        </p:grpSpPr>
        <p:sp>
          <p:nvSpPr>
            <p:cNvPr id="91" name="Rectangle 83"/>
            <p:cNvSpPr>
              <a:spLocks noChangeArrowheads="1"/>
            </p:cNvSpPr>
            <p:nvPr/>
          </p:nvSpPr>
          <p:spPr bwMode="auto">
            <a:xfrm>
              <a:off x="3001774" y="2755776"/>
              <a:ext cx="277862" cy="38519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pl-PL" sz="1200"/>
            </a:p>
          </p:txBody>
        </p:sp>
        <p:sp>
          <p:nvSpPr>
            <p:cNvPr id="92" name="TextBox 110"/>
            <p:cNvSpPr txBox="1"/>
            <p:nvPr/>
          </p:nvSpPr>
          <p:spPr>
            <a:xfrm>
              <a:off x="2975166" y="2759989"/>
              <a:ext cx="275887" cy="276999"/>
            </a:xfrm>
            <a:prstGeom prst="rect">
              <a:avLst/>
            </a:prstGeom>
            <a:noFill/>
            <a:ln w="19050">
              <a:noFill/>
              <a:miter lim="800000"/>
              <a:headEnd/>
              <a:tailEnd/>
            </a:ln>
            <a:effectLst/>
          </p:spPr>
          <p:txBody>
            <a:bodyPr wrap="none" lIns="92075" tIns="46038" rIns="92075" bIns="93600" anchor="ctr">
              <a:prstTxWarp prst="textNoShape">
                <a:avLst/>
              </a:prstTxWarp>
            </a:bodyPr>
            <a:lstStyle>
              <a:defPPr>
                <a:defRPr lang="en-US"/>
              </a:defPPr>
              <a:lvl1pPr algn="ctr">
                <a:defRPr sz="1200"/>
              </a:lvl1pPr>
            </a:lstStyle>
            <a:p>
              <a:r>
                <a:rPr lang="en-US" dirty="0"/>
                <a:t>T</a:t>
              </a:r>
            </a:p>
          </p:txBody>
        </p:sp>
      </p:grpSp>
      <p:sp>
        <p:nvSpPr>
          <p:cNvPr id="93" name="Prostokąt z rogami zaokrąglonymi z jednej strony 92"/>
          <p:cNvSpPr/>
          <p:nvPr/>
        </p:nvSpPr>
        <p:spPr>
          <a:xfrm rot="5400000">
            <a:off x="2581314" y="2816766"/>
            <a:ext cx="1656184" cy="432048"/>
          </a:xfrm>
          <a:prstGeom prst="round2SameRect">
            <a:avLst/>
          </a:pr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US" sz="1400" dirty="0" smtClean="0">
                <a:solidFill>
                  <a:schemeClr val="tx1"/>
                </a:solidFill>
                <a:latin typeface="Arial" charset="0"/>
              </a:rPr>
              <a:t>Weighted logic H</a:t>
            </a:r>
            <a:endParaRPr lang="en-US" sz="1400" dirty="0">
              <a:solidFill>
                <a:schemeClr val="tx1"/>
              </a:solidFill>
              <a:latin typeface="Arial" charset="0"/>
            </a:endParaRPr>
          </a:p>
        </p:txBody>
      </p:sp>
    </p:spTree>
    <p:extLst>
      <p:ext uri="{BB962C8B-B14F-4D97-AF65-F5344CB8AC3E}">
        <p14:creationId xmlns:p14="http://schemas.microsoft.com/office/powerpoint/2010/main" val="3688118461"/>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Toggling in scan chains</a:t>
            </a:r>
            <a:endParaRPr lang="en-US" dirty="0"/>
          </a:p>
        </p:txBody>
      </p:sp>
      <p:sp>
        <p:nvSpPr>
          <p:cNvPr id="12" name="PoleTekstowe 11"/>
          <p:cNvSpPr txBox="1"/>
          <p:nvPr/>
        </p:nvSpPr>
        <p:spPr>
          <a:xfrm>
            <a:off x="2255284" y="1384260"/>
            <a:ext cx="713720" cy="307777"/>
          </a:xfrm>
          <a:prstGeom prst="rect">
            <a:avLst/>
          </a:prstGeom>
          <a:noFill/>
        </p:spPr>
        <p:txBody>
          <a:bodyPr wrap="none" rtlCol="0">
            <a:spAutoFit/>
          </a:bodyPr>
          <a:lstStyle/>
          <a:p>
            <a:r>
              <a:rPr lang="en-US" sz="1400" dirty="0" smtClean="0"/>
              <a:t>Toggle</a:t>
            </a:r>
            <a:endParaRPr lang="en-US" sz="1400" dirty="0"/>
          </a:p>
        </p:txBody>
      </p:sp>
      <p:sp>
        <p:nvSpPr>
          <p:cNvPr id="13" name="PoleTekstowe 12"/>
          <p:cNvSpPr txBox="1"/>
          <p:nvPr/>
        </p:nvSpPr>
        <p:spPr>
          <a:xfrm>
            <a:off x="2969924" y="1384260"/>
            <a:ext cx="553908" cy="307777"/>
          </a:xfrm>
          <a:prstGeom prst="rect">
            <a:avLst/>
          </a:prstGeom>
          <a:noFill/>
        </p:spPr>
        <p:txBody>
          <a:bodyPr wrap="none" rtlCol="0">
            <a:spAutoFit/>
          </a:bodyPr>
          <a:lstStyle/>
          <a:p>
            <a:r>
              <a:rPr lang="en-US" sz="1400" dirty="0" smtClean="0"/>
              <a:t>Hold</a:t>
            </a:r>
            <a:endParaRPr lang="en-US" sz="1400" dirty="0"/>
          </a:p>
        </p:txBody>
      </p:sp>
      <p:sp>
        <p:nvSpPr>
          <p:cNvPr id="14" name="PoleTekstowe 13"/>
          <p:cNvSpPr txBox="1"/>
          <p:nvPr/>
        </p:nvSpPr>
        <p:spPr>
          <a:xfrm>
            <a:off x="3765418" y="1336332"/>
            <a:ext cx="300082" cy="369332"/>
          </a:xfrm>
          <a:prstGeom prst="rect">
            <a:avLst/>
          </a:prstGeom>
          <a:noFill/>
        </p:spPr>
        <p:txBody>
          <a:bodyPr wrap="none" rtlCol="0">
            <a:spAutoFit/>
          </a:bodyPr>
          <a:lstStyle/>
          <a:p>
            <a:r>
              <a:rPr lang="en-US" dirty="0" smtClean="0"/>
              <a:t>T</a:t>
            </a:r>
            <a:endParaRPr lang="en-US" dirty="0"/>
          </a:p>
        </p:txBody>
      </p:sp>
      <p:sp>
        <p:nvSpPr>
          <p:cNvPr id="15" name="PoleTekstowe 14"/>
          <p:cNvSpPr txBox="1"/>
          <p:nvPr/>
        </p:nvSpPr>
        <p:spPr>
          <a:xfrm>
            <a:off x="5154778" y="1336332"/>
            <a:ext cx="300082" cy="369332"/>
          </a:xfrm>
          <a:prstGeom prst="rect">
            <a:avLst/>
          </a:prstGeom>
          <a:noFill/>
        </p:spPr>
        <p:txBody>
          <a:bodyPr wrap="none" rtlCol="0">
            <a:spAutoFit/>
          </a:bodyPr>
          <a:lstStyle/>
          <a:p>
            <a:r>
              <a:rPr lang="en-US" dirty="0" smtClean="0"/>
              <a:t>T</a:t>
            </a:r>
            <a:endParaRPr lang="en-US" dirty="0"/>
          </a:p>
        </p:txBody>
      </p:sp>
      <p:sp>
        <p:nvSpPr>
          <p:cNvPr id="19" name="PoleTekstowe 18"/>
          <p:cNvSpPr txBox="1"/>
          <p:nvPr/>
        </p:nvSpPr>
        <p:spPr>
          <a:xfrm>
            <a:off x="4417744" y="1336332"/>
            <a:ext cx="328485" cy="369332"/>
          </a:xfrm>
          <a:prstGeom prst="rect">
            <a:avLst/>
          </a:prstGeom>
          <a:noFill/>
        </p:spPr>
        <p:txBody>
          <a:bodyPr wrap="none" rtlCol="0">
            <a:spAutoFit/>
          </a:bodyPr>
          <a:lstStyle/>
          <a:p>
            <a:r>
              <a:rPr lang="en-US" dirty="0" smtClean="0"/>
              <a:t>H</a:t>
            </a:r>
            <a:endParaRPr lang="en-US" dirty="0"/>
          </a:p>
        </p:txBody>
      </p:sp>
      <p:cxnSp>
        <p:nvCxnSpPr>
          <p:cNvPr id="24" name="Łącznik prosty 23"/>
          <p:cNvCxnSpPr/>
          <p:nvPr/>
        </p:nvCxnSpPr>
        <p:spPr>
          <a:xfrm>
            <a:off x="2204045" y="1826466"/>
            <a:ext cx="800383"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8" name="Łącznik prosty 27"/>
          <p:cNvCxnSpPr/>
          <p:nvPr/>
        </p:nvCxnSpPr>
        <p:spPr>
          <a:xfrm>
            <a:off x="3020454" y="1826466"/>
            <a:ext cx="450403"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9" name="Łącznik prosty 28"/>
          <p:cNvCxnSpPr/>
          <p:nvPr/>
        </p:nvCxnSpPr>
        <p:spPr>
          <a:xfrm>
            <a:off x="4341716" y="1826466"/>
            <a:ext cx="450403"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92" name="Łącznik prosty 91"/>
          <p:cNvCxnSpPr/>
          <p:nvPr/>
        </p:nvCxnSpPr>
        <p:spPr>
          <a:xfrm>
            <a:off x="4801578" y="2994597"/>
            <a:ext cx="931245"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6" name="Łącznik prosty 95"/>
          <p:cNvCxnSpPr/>
          <p:nvPr/>
        </p:nvCxnSpPr>
        <p:spPr>
          <a:xfrm>
            <a:off x="3020454" y="2994597"/>
            <a:ext cx="450403"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97" name="Łącznik prosty 96"/>
          <p:cNvCxnSpPr/>
          <p:nvPr/>
        </p:nvCxnSpPr>
        <p:spPr>
          <a:xfrm>
            <a:off x="4341716" y="2994597"/>
            <a:ext cx="450403"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107" name="Łącznik prosty 106"/>
          <p:cNvCxnSpPr/>
          <p:nvPr/>
        </p:nvCxnSpPr>
        <p:spPr>
          <a:xfrm>
            <a:off x="4341716" y="3327981"/>
            <a:ext cx="450403"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110" name="Łącznik prosty 109"/>
          <p:cNvCxnSpPr/>
          <p:nvPr/>
        </p:nvCxnSpPr>
        <p:spPr>
          <a:xfrm>
            <a:off x="2204045" y="3327981"/>
            <a:ext cx="800383"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1" name="Łącznik prosty 110"/>
          <p:cNvCxnSpPr/>
          <p:nvPr/>
        </p:nvCxnSpPr>
        <p:spPr>
          <a:xfrm>
            <a:off x="3479523" y="3327981"/>
            <a:ext cx="856417"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2" name="Łącznik prosty 111"/>
          <p:cNvCxnSpPr/>
          <p:nvPr/>
        </p:nvCxnSpPr>
        <p:spPr>
          <a:xfrm>
            <a:off x="4798403" y="3327981"/>
            <a:ext cx="931245"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6" name="Łącznik prosty 115"/>
          <p:cNvCxnSpPr/>
          <p:nvPr/>
        </p:nvCxnSpPr>
        <p:spPr>
          <a:xfrm>
            <a:off x="3020454" y="3327981"/>
            <a:ext cx="450403"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190" name="Łącznik prosty 189"/>
          <p:cNvCxnSpPr/>
          <p:nvPr/>
        </p:nvCxnSpPr>
        <p:spPr>
          <a:xfrm>
            <a:off x="2204045" y="4661517"/>
            <a:ext cx="800383"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91" name="Łącznik prosty 190"/>
          <p:cNvCxnSpPr/>
          <p:nvPr/>
        </p:nvCxnSpPr>
        <p:spPr>
          <a:xfrm>
            <a:off x="3479523" y="4661517"/>
            <a:ext cx="856417"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92" name="Łącznik prosty 191"/>
          <p:cNvCxnSpPr/>
          <p:nvPr/>
        </p:nvCxnSpPr>
        <p:spPr>
          <a:xfrm>
            <a:off x="4798403" y="4661517"/>
            <a:ext cx="931245"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96" name="Łącznik prosty 195"/>
          <p:cNvCxnSpPr/>
          <p:nvPr/>
        </p:nvCxnSpPr>
        <p:spPr>
          <a:xfrm>
            <a:off x="3020454" y="4661517"/>
            <a:ext cx="450403"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197" name="Łącznik prosty 196"/>
          <p:cNvCxnSpPr/>
          <p:nvPr/>
        </p:nvCxnSpPr>
        <p:spPr>
          <a:xfrm>
            <a:off x="4341716" y="4661517"/>
            <a:ext cx="450403"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00" name="Łącznik prosty 199"/>
          <p:cNvCxnSpPr/>
          <p:nvPr/>
        </p:nvCxnSpPr>
        <p:spPr>
          <a:xfrm>
            <a:off x="2204045" y="4828209"/>
            <a:ext cx="800383"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1" name="Łącznik prosty 200"/>
          <p:cNvCxnSpPr/>
          <p:nvPr/>
        </p:nvCxnSpPr>
        <p:spPr>
          <a:xfrm>
            <a:off x="3479523" y="4828209"/>
            <a:ext cx="856417"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2" name="Łącznik prosty 201"/>
          <p:cNvCxnSpPr/>
          <p:nvPr/>
        </p:nvCxnSpPr>
        <p:spPr>
          <a:xfrm>
            <a:off x="4798403" y="4828209"/>
            <a:ext cx="931245"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6" name="Łącznik prosty 205"/>
          <p:cNvCxnSpPr/>
          <p:nvPr/>
        </p:nvCxnSpPr>
        <p:spPr>
          <a:xfrm>
            <a:off x="3020454" y="4828209"/>
            <a:ext cx="450403"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07" name="Łącznik prosty 206"/>
          <p:cNvCxnSpPr/>
          <p:nvPr/>
        </p:nvCxnSpPr>
        <p:spPr>
          <a:xfrm>
            <a:off x="4341716" y="4828209"/>
            <a:ext cx="450403"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grpSp>
        <p:nvGrpSpPr>
          <p:cNvPr id="290" name="Grupa 289"/>
          <p:cNvGrpSpPr/>
          <p:nvPr/>
        </p:nvGrpSpPr>
        <p:grpSpPr>
          <a:xfrm>
            <a:off x="2204045" y="1994445"/>
            <a:ext cx="5847755" cy="3500525"/>
            <a:chOff x="2204045" y="1994445"/>
            <a:chExt cx="5847755" cy="3500525"/>
          </a:xfrm>
        </p:grpSpPr>
        <p:cxnSp>
          <p:nvCxnSpPr>
            <p:cNvPr id="100" name="Łącznik prosty 99"/>
            <p:cNvCxnSpPr/>
            <p:nvPr/>
          </p:nvCxnSpPr>
          <p:spPr>
            <a:xfrm>
              <a:off x="2204045" y="3161289"/>
              <a:ext cx="5847755"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32" name="Łącznik prosty 31"/>
            <p:cNvCxnSpPr/>
            <p:nvPr/>
          </p:nvCxnSpPr>
          <p:spPr>
            <a:xfrm>
              <a:off x="2204045" y="1994445"/>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42" name="Łącznik prosty 41"/>
            <p:cNvCxnSpPr/>
            <p:nvPr/>
          </p:nvCxnSpPr>
          <p:spPr>
            <a:xfrm>
              <a:off x="2204045" y="2161137"/>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52" name="Łącznik prosty 51"/>
            <p:cNvCxnSpPr/>
            <p:nvPr/>
          </p:nvCxnSpPr>
          <p:spPr>
            <a:xfrm>
              <a:off x="2204045" y="2327829"/>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62" name="Łącznik prosty 61"/>
            <p:cNvCxnSpPr/>
            <p:nvPr/>
          </p:nvCxnSpPr>
          <p:spPr>
            <a:xfrm>
              <a:off x="2204045" y="2494521"/>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72" name="Łącznik prosty 71"/>
            <p:cNvCxnSpPr/>
            <p:nvPr/>
          </p:nvCxnSpPr>
          <p:spPr>
            <a:xfrm>
              <a:off x="2204045" y="2661213"/>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82" name="Łącznik prosty 81"/>
            <p:cNvCxnSpPr/>
            <p:nvPr/>
          </p:nvCxnSpPr>
          <p:spPr>
            <a:xfrm>
              <a:off x="2204045" y="2827905"/>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120" name="Łącznik prosty 119"/>
            <p:cNvCxnSpPr/>
            <p:nvPr/>
          </p:nvCxnSpPr>
          <p:spPr>
            <a:xfrm>
              <a:off x="2204045" y="3494673"/>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130" name="Łącznik prosty 129"/>
            <p:cNvCxnSpPr/>
            <p:nvPr/>
          </p:nvCxnSpPr>
          <p:spPr>
            <a:xfrm>
              <a:off x="2204045" y="3661365"/>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140" name="Łącznik prosty 139"/>
            <p:cNvCxnSpPr/>
            <p:nvPr/>
          </p:nvCxnSpPr>
          <p:spPr>
            <a:xfrm>
              <a:off x="2204045" y="3828057"/>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150" name="Łącznik prosty 149"/>
            <p:cNvCxnSpPr/>
            <p:nvPr/>
          </p:nvCxnSpPr>
          <p:spPr>
            <a:xfrm>
              <a:off x="2204045" y="3994749"/>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160" name="Łącznik prosty 159"/>
            <p:cNvCxnSpPr/>
            <p:nvPr/>
          </p:nvCxnSpPr>
          <p:spPr>
            <a:xfrm>
              <a:off x="2204045" y="4161441"/>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170" name="Łącznik prosty 169"/>
            <p:cNvCxnSpPr/>
            <p:nvPr/>
          </p:nvCxnSpPr>
          <p:spPr>
            <a:xfrm>
              <a:off x="2204045" y="4328133"/>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180" name="Łącznik prosty 179"/>
            <p:cNvCxnSpPr/>
            <p:nvPr/>
          </p:nvCxnSpPr>
          <p:spPr>
            <a:xfrm>
              <a:off x="2204045" y="4494825"/>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10" name="Łącznik prosty 209"/>
            <p:cNvCxnSpPr/>
            <p:nvPr/>
          </p:nvCxnSpPr>
          <p:spPr>
            <a:xfrm>
              <a:off x="2204045" y="4994901"/>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20" name="Łącznik prosty 219"/>
            <p:cNvCxnSpPr/>
            <p:nvPr/>
          </p:nvCxnSpPr>
          <p:spPr>
            <a:xfrm>
              <a:off x="2204045" y="5161593"/>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30" name="Łącznik prosty 229"/>
            <p:cNvCxnSpPr/>
            <p:nvPr/>
          </p:nvCxnSpPr>
          <p:spPr>
            <a:xfrm>
              <a:off x="2204045" y="5328285"/>
              <a:ext cx="5846748"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40" name="Łącznik prosty 239"/>
            <p:cNvCxnSpPr/>
            <p:nvPr/>
          </p:nvCxnSpPr>
          <p:spPr>
            <a:xfrm>
              <a:off x="2204045" y="5494970"/>
              <a:ext cx="584674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grpSp>
      <p:cxnSp>
        <p:nvCxnSpPr>
          <p:cNvPr id="251" name="Łącznik prosty 250"/>
          <p:cNvCxnSpPr/>
          <p:nvPr/>
        </p:nvCxnSpPr>
        <p:spPr>
          <a:xfrm>
            <a:off x="4798403" y="1826466"/>
            <a:ext cx="931245"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52" name="Łącznik prosty 251"/>
          <p:cNvCxnSpPr/>
          <p:nvPr/>
        </p:nvCxnSpPr>
        <p:spPr>
          <a:xfrm>
            <a:off x="3479523" y="2994597"/>
            <a:ext cx="856417"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53" name="Łącznik prosty 252"/>
          <p:cNvCxnSpPr/>
          <p:nvPr/>
        </p:nvCxnSpPr>
        <p:spPr>
          <a:xfrm>
            <a:off x="3479523" y="1826466"/>
            <a:ext cx="856417"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54" name="Łącznik prosty 253"/>
          <p:cNvCxnSpPr/>
          <p:nvPr/>
        </p:nvCxnSpPr>
        <p:spPr>
          <a:xfrm>
            <a:off x="2204045" y="2994597"/>
            <a:ext cx="800383"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58" name="Prostokąt 257"/>
          <p:cNvSpPr/>
          <p:nvPr/>
        </p:nvSpPr>
        <p:spPr>
          <a:xfrm>
            <a:off x="1940813" y="1925469"/>
            <a:ext cx="214810" cy="972321"/>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9" name="Prostokąt 258"/>
          <p:cNvSpPr/>
          <p:nvPr/>
        </p:nvSpPr>
        <p:spPr>
          <a:xfrm>
            <a:off x="1940091" y="3423472"/>
            <a:ext cx="215532" cy="1132429"/>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0" name="Prostokąt 259"/>
          <p:cNvSpPr/>
          <p:nvPr/>
        </p:nvSpPr>
        <p:spPr>
          <a:xfrm>
            <a:off x="1933741" y="4940076"/>
            <a:ext cx="221882" cy="621039"/>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1" name="Prostokąt 260"/>
          <p:cNvSpPr/>
          <p:nvPr/>
        </p:nvSpPr>
        <p:spPr>
          <a:xfrm>
            <a:off x="1940091" y="3095945"/>
            <a:ext cx="215532" cy="123506"/>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3" name="Łącznik prosty 272"/>
          <p:cNvCxnSpPr/>
          <p:nvPr/>
        </p:nvCxnSpPr>
        <p:spPr>
          <a:xfrm>
            <a:off x="5723982" y="1492844"/>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74" name="Łącznik prosty 273"/>
          <p:cNvCxnSpPr/>
          <p:nvPr/>
        </p:nvCxnSpPr>
        <p:spPr>
          <a:xfrm>
            <a:off x="6283262" y="1492844"/>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75" name="Łącznik prosty 274"/>
          <p:cNvCxnSpPr/>
          <p:nvPr/>
        </p:nvCxnSpPr>
        <p:spPr>
          <a:xfrm>
            <a:off x="7360389" y="1492844"/>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278" name="PoleTekstowe 277"/>
          <p:cNvSpPr txBox="1"/>
          <p:nvPr/>
        </p:nvSpPr>
        <p:spPr>
          <a:xfrm>
            <a:off x="6696897" y="1336332"/>
            <a:ext cx="300082" cy="369332"/>
          </a:xfrm>
          <a:prstGeom prst="rect">
            <a:avLst/>
          </a:prstGeom>
          <a:noFill/>
        </p:spPr>
        <p:txBody>
          <a:bodyPr wrap="none" rtlCol="0">
            <a:spAutoFit/>
          </a:bodyPr>
          <a:lstStyle/>
          <a:p>
            <a:r>
              <a:rPr lang="en-US" dirty="0" smtClean="0"/>
              <a:t>T</a:t>
            </a:r>
            <a:endParaRPr lang="en-US" dirty="0"/>
          </a:p>
        </p:txBody>
      </p:sp>
      <p:sp>
        <p:nvSpPr>
          <p:cNvPr id="279" name="PoleTekstowe 278"/>
          <p:cNvSpPr txBox="1"/>
          <p:nvPr/>
        </p:nvSpPr>
        <p:spPr>
          <a:xfrm>
            <a:off x="5852043" y="1336332"/>
            <a:ext cx="328485" cy="369332"/>
          </a:xfrm>
          <a:prstGeom prst="rect">
            <a:avLst/>
          </a:prstGeom>
          <a:noFill/>
        </p:spPr>
        <p:txBody>
          <a:bodyPr wrap="none" rtlCol="0">
            <a:spAutoFit/>
          </a:bodyPr>
          <a:lstStyle/>
          <a:p>
            <a:r>
              <a:rPr lang="en-US" dirty="0" smtClean="0"/>
              <a:t>H</a:t>
            </a:r>
            <a:endParaRPr lang="en-US" dirty="0"/>
          </a:p>
        </p:txBody>
      </p:sp>
      <p:sp>
        <p:nvSpPr>
          <p:cNvPr id="280" name="PoleTekstowe 279"/>
          <p:cNvSpPr txBox="1"/>
          <p:nvPr/>
        </p:nvSpPr>
        <p:spPr>
          <a:xfrm>
            <a:off x="7573867" y="1336332"/>
            <a:ext cx="328485" cy="369332"/>
          </a:xfrm>
          <a:prstGeom prst="rect">
            <a:avLst/>
          </a:prstGeom>
          <a:noFill/>
        </p:spPr>
        <p:txBody>
          <a:bodyPr wrap="none" rtlCol="0">
            <a:spAutoFit/>
          </a:bodyPr>
          <a:lstStyle/>
          <a:p>
            <a:r>
              <a:rPr lang="en-US" dirty="0" smtClean="0"/>
              <a:t>H</a:t>
            </a:r>
            <a:endParaRPr lang="en-US" dirty="0"/>
          </a:p>
        </p:txBody>
      </p:sp>
      <p:cxnSp>
        <p:nvCxnSpPr>
          <p:cNvPr id="4" name="Łącznik prosty 3"/>
          <p:cNvCxnSpPr/>
          <p:nvPr/>
        </p:nvCxnSpPr>
        <p:spPr>
          <a:xfrm>
            <a:off x="3010929" y="1492844"/>
            <a:ext cx="5454" cy="4176464"/>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Łącznik prosty 4"/>
          <p:cNvCxnSpPr/>
          <p:nvPr/>
        </p:nvCxnSpPr>
        <p:spPr>
          <a:xfrm>
            <a:off x="3475595" y="1492844"/>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 name="Łącznik prosty 5"/>
          <p:cNvCxnSpPr/>
          <p:nvPr/>
        </p:nvCxnSpPr>
        <p:spPr>
          <a:xfrm>
            <a:off x="4340473" y="1492844"/>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 name="Łącznik prosty 6"/>
          <p:cNvCxnSpPr/>
          <p:nvPr/>
        </p:nvCxnSpPr>
        <p:spPr>
          <a:xfrm>
            <a:off x="4794812" y="1492844"/>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82" name="Łącznik prosty 281"/>
          <p:cNvCxnSpPr/>
          <p:nvPr/>
        </p:nvCxnSpPr>
        <p:spPr>
          <a:xfrm>
            <a:off x="5728388" y="1826466"/>
            <a:ext cx="545412"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83" name="Łącznik prosty 282"/>
          <p:cNvCxnSpPr/>
          <p:nvPr/>
        </p:nvCxnSpPr>
        <p:spPr>
          <a:xfrm>
            <a:off x="6292179" y="1826466"/>
            <a:ext cx="1061121"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84" name="Łącznik prosty 283"/>
          <p:cNvCxnSpPr/>
          <p:nvPr/>
        </p:nvCxnSpPr>
        <p:spPr>
          <a:xfrm>
            <a:off x="7366992" y="1826466"/>
            <a:ext cx="684808"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85" name="Łącznik prosty 284"/>
          <p:cNvCxnSpPr/>
          <p:nvPr/>
        </p:nvCxnSpPr>
        <p:spPr>
          <a:xfrm>
            <a:off x="5734745" y="2994597"/>
            <a:ext cx="542230"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86" name="Łącznik prosty 285"/>
          <p:cNvCxnSpPr/>
          <p:nvPr/>
        </p:nvCxnSpPr>
        <p:spPr>
          <a:xfrm>
            <a:off x="7367380" y="2994597"/>
            <a:ext cx="684420"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87" name="Łącznik prosty 286"/>
          <p:cNvCxnSpPr/>
          <p:nvPr/>
        </p:nvCxnSpPr>
        <p:spPr>
          <a:xfrm>
            <a:off x="5731976" y="3327981"/>
            <a:ext cx="544999"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91" name="Łącznik prosty 290"/>
          <p:cNvCxnSpPr/>
          <p:nvPr/>
        </p:nvCxnSpPr>
        <p:spPr>
          <a:xfrm>
            <a:off x="7368807" y="4828209"/>
            <a:ext cx="682993"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92" name="Łącznik prosty 291"/>
          <p:cNvCxnSpPr/>
          <p:nvPr/>
        </p:nvCxnSpPr>
        <p:spPr>
          <a:xfrm>
            <a:off x="5736949" y="4661517"/>
            <a:ext cx="543201" cy="0"/>
          </a:xfrm>
          <a:prstGeom prst="line">
            <a:avLst/>
          </a:prstGeom>
          <a:ln w="127000">
            <a:solidFill>
              <a:srgbClr val="CEBFA7"/>
            </a:solidFill>
          </a:ln>
          <a:effectLst/>
        </p:spPr>
        <p:style>
          <a:lnRef idx="2">
            <a:schemeClr val="accent1"/>
          </a:lnRef>
          <a:fillRef idx="0">
            <a:schemeClr val="accent1"/>
          </a:fillRef>
          <a:effectRef idx="1">
            <a:schemeClr val="accent1"/>
          </a:effectRef>
          <a:fontRef idx="minor">
            <a:schemeClr val="tx1"/>
          </a:fontRef>
        </p:style>
      </p:cxnSp>
      <p:cxnSp>
        <p:nvCxnSpPr>
          <p:cNvPr id="293" name="Łącznik prosty 292"/>
          <p:cNvCxnSpPr/>
          <p:nvPr/>
        </p:nvCxnSpPr>
        <p:spPr>
          <a:xfrm>
            <a:off x="5735644" y="4828209"/>
            <a:ext cx="544506"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94" name="Łącznik prosty 293"/>
          <p:cNvCxnSpPr/>
          <p:nvPr/>
        </p:nvCxnSpPr>
        <p:spPr>
          <a:xfrm>
            <a:off x="7367606" y="4661517"/>
            <a:ext cx="687369"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295" name="Łącznik prosty 294"/>
          <p:cNvCxnSpPr/>
          <p:nvPr/>
        </p:nvCxnSpPr>
        <p:spPr>
          <a:xfrm>
            <a:off x="7369980" y="3327981"/>
            <a:ext cx="681820" cy="0"/>
          </a:xfrm>
          <a:prstGeom prst="line">
            <a:avLst/>
          </a:prstGeom>
          <a:ln w="127000">
            <a:solidFill>
              <a:srgbClr val="5B5B5B"/>
            </a:solidFill>
          </a:ln>
          <a:effectLst/>
        </p:spPr>
        <p:style>
          <a:lnRef idx="2">
            <a:schemeClr val="accent1"/>
          </a:lnRef>
          <a:fillRef idx="0">
            <a:schemeClr val="accent1"/>
          </a:fillRef>
          <a:effectRef idx="1">
            <a:schemeClr val="accent1"/>
          </a:effectRef>
          <a:fontRef idx="minor">
            <a:schemeClr val="tx1"/>
          </a:fontRef>
        </p:style>
      </p:cxnSp>
      <p:cxnSp>
        <p:nvCxnSpPr>
          <p:cNvPr id="300" name="Łącznik prosty 299"/>
          <p:cNvCxnSpPr/>
          <p:nvPr/>
        </p:nvCxnSpPr>
        <p:spPr>
          <a:xfrm>
            <a:off x="6292179" y="2994597"/>
            <a:ext cx="1061121"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03" name="Łącznik prosty 302"/>
          <p:cNvCxnSpPr/>
          <p:nvPr/>
        </p:nvCxnSpPr>
        <p:spPr>
          <a:xfrm>
            <a:off x="6292707" y="3327981"/>
            <a:ext cx="1061121"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04" name="Łącznik prosty 303"/>
          <p:cNvCxnSpPr/>
          <p:nvPr/>
        </p:nvCxnSpPr>
        <p:spPr>
          <a:xfrm>
            <a:off x="6295086" y="4661517"/>
            <a:ext cx="1061121"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05" name="Łącznik prosty 304"/>
          <p:cNvCxnSpPr/>
          <p:nvPr/>
        </p:nvCxnSpPr>
        <p:spPr>
          <a:xfrm>
            <a:off x="6295984" y="4828209"/>
            <a:ext cx="1061121" cy="0"/>
          </a:xfrm>
          <a:prstGeom prst="line">
            <a:avLst/>
          </a:prstGeom>
          <a:ln w="127000">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268369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Main features</a:t>
            </a:r>
            <a:endParaRPr lang="en-US" dirty="0"/>
          </a:p>
        </p:txBody>
      </p:sp>
      <p:sp>
        <p:nvSpPr>
          <p:cNvPr id="3" name="Symbol zastępczy zawartości 2"/>
          <p:cNvSpPr>
            <a:spLocks noGrp="1"/>
          </p:cNvSpPr>
          <p:nvPr>
            <p:ph idx="1"/>
          </p:nvPr>
        </p:nvSpPr>
        <p:spPr>
          <a:xfrm>
            <a:off x="676275" y="4264263"/>
            <a:ext cx="7175500" cy="1803191"/>
          </a:xfrm>
        </p:spPr>
        <p:txBody>
          <a:bodyPr/>
          <a:lstStyle/>
          <a:p>
            <a:r>
              <a:rPr lang="en-US" dirty="0" smtClean="0"/>
              <a:t>Fully programmable low power test compression </a:t>
            </a:r>
          </a:p>
          <a:p>
            <a:r>
              <a:rPr lang="en-US" dirty="0" smtClean="0"/>
              <a:t>Integrated with power-aware BIST</a:t>
            </a:r>
          </a:p>
          <a:p>
            <a:r>
              <a:rPr lang="en-US" dirty="0" smtClean="0"/>
              <a:t>No hardware penalty</a:t>
            </a:r>
          </a:p>
          <a:p>
            <a:r>
              <a:rPr lang="en-US" dirty="0" smtClean="0"/>
              <a:t>Efficient hybrid solution</a:t>
            </a:r>
            <a:endParaRPr lang="en-US" dirty="0"/>
          </a:p>
        </p:txBody>
      </p:sp>
    </p:spTree>
    <p:extLst>
      <p:ext uri="{BB962C8B-B14F-4D97-AF65-F5344CB8AC3E}">
        <p14:creationId xmlns:p14="http://schemas.microsoft.com/office/powerpoint/2010/main" val="245744798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New decompressor</a:t>
            </a:r>
            <a:endParaRPr lang="en-US" dirty="0"/>
          </a:p>
        </p:txBody>
      </p:sp>
      <p:grpSp>
        <p:nvGrpSpPr>
          <p:cNvPr id="6" name="Group 5"/>
          <p:cNvGrpSpPr/>
          <p:nvPr/>
        </p:nvGrpSpPr>
        <p:grpSpPr>
          <a:xfrm>
            <a:off x="1277806" y="895578"/>
            <a:ext cx="6767728" cy="5785880"/>
            <a:chOff x="1763824" y="895578"/>
            <a:chExt cx="6767728" cy="5785880"/>
          </a:xfrm>
        </p:grpSpPr>
        <p:sp>
          <p:nvSpPr>
            <p:cNvPr id="4" name="Freeform 32"/>
            <p:cNvSpPr>
              <a:spLocks/>
            </p:cNvSpPr>
            <p:nvPr/>
          </p:nvSpPr>
          <p:spPr bwMode="auto">
            <a:xfrm rot="16200000">
              <a:off x="3629799" y="1813818"/>
              <a:ext cx="395713" cy="216024"/>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BFBFBF"/>
              </a:solidFill>
              <a:round/>
              <a:headEnd/>
              <a:tailEnd type="stealth" w="med" len="med"/>
            </a:ln>
          </p:spPr>
          <p:txBody>
            <a:bodyPr wrap="none" lIns="92075" tIns="46038" rIns="92075" bIns="46038" anchor="ctr">
              <a:prstTxWarp prst="textNoShape">
                <a:avLst/>
              </a:prstTxWarp>
            </a:bodyPr>
            <a:lstStyle/>
            <a:p>
              <a:endParaRPr lang="pl-PL"/>
            </a:p>
          </p:txBody>
        </p:sp>
        <p:sp>
          <p:nvSpPr>
            <p:cNvPr id="5" name="Line 67"/>
            <p:cNvSpPr>
              <a:spLocks noChangeShapeType="1"/>
            </p:cNvSpPr>
            <p:nvPr/>
          </p:nvSpPr>
          <p:spPr bwMode="auto">
            <a:xfrm rot="5400000">
              <a:off x="3470764" y="2678773"/>
              <a:ext cx="347552" cy="0"/>
            </a:xfrm>
            <a:prstGeom prst="line">
              <a:avLst/>
            </a:prstGeom>
            <a:noFill/>
            <a:ln w="12700">
              <a:solidFill>
                <a:srgbClr val="403C35"/>
              </a:solidFill>
              <a:round/>
              <a:headEnd/>
              <a:tailEnd type="stealth" w="med" len="med"/>
            </a:ln>
          </p:spPr>
          <p:txBody>
            <a:bodyPr wrap="none" lIns="92075" tIns="46038" rIns="92075" bIns="46038" anchor="ctr">
              <a:prstTxWarp prst="textNoShape">
                <a:avLst/>
              </a:prstTxWarp>
            </a:bodyPr>
            <a:lstStyle/>
            <a:p>
              <a:endParaRPr lang="en-US"/>
            </a:p>
          </p:txBody>
        </p:sp>
        <p:sp>
          <p:nvSpPr>
            <p:cNvPr id="8" name="Line 67"/>
            <p:cNvSpPr>
              <a:spLocks noChangeShapeType="1"/>
            </p:cNvSpPr>
            <p:nvPr/>
          </p:nvSpPr>
          <p:spPr bwMode="auto">
            <a:xfrm>
              <a:off x="5075168" y="3830730"/>
              <a:ext cx="518762" cy="0"/>
            </a:xfrm>
            <a:prstGeom prst="line">
              <a:avLst/>
            </a:prstGeom>
            <a:noFill/>
            <a:ln w="12700">
              <a:solidFill>
                <a:srgbClr val="403C35"/>
              </a:solidFill>
              <a:round/>
              <a:headEnd type="none"/>
              <a:tailEnd type="none" w="med" len="med"/>
            </a:ln>
          </p:spPr>
          <p:txBody>
            <a:bodyPr wrap="none" lIns="92075" tIns="46038" rIns="92075" bIns="46038" anchor="ctr">
              <a:prstTxWarp prst="textNoShape">
                <a:avLst/>
              </a:prstTxWarp>
            </a:bodyPr>
            <a:lstStyle/>
            <a:p>
              <a:endParaRPr lang="en-US"/>
            </a:p>
          </p:txBody>
        </p:sp>
        <p:sp>
          <p:nvSpPr>
            <p:cNvPr id="9" name="Line 67"/>
            <p:cNvSpPr>
              <a:spLocks noChangeShapeType="1"/>
            </p:cNvSpPr>
            <p:nvPr/>
          </p:nvSpPr>
          <p:spPr bwMode="auto">
            <a:xfrm>
              <a:off x="5075168" y="3678330"/>
              <a:ext cx="518762" cy="0"/>
            </a:xfrm>
            <a:prstGeom prst="line">
              <a:avLst/>
            </a:prstGeom>
            <a:noFill/>
            <a:ln w="12700">
              <a:solidFill>
                <a:srgbClr val="7F7F7F"/>
              </a:solidFill>
              <a:round/>
              <a:headEnd type="none"/>
              <a:tailEnd type="none" w="med" len="med"/>
            </a:ln>
          </p:spPr>
          <p:txBody>
            <a:bodyPr wrap="none" lIns="92075" tIns="46038" rIns="92075" bIns="46038" anchor="ctr">
              <a:prstTxWarp prst="textNoShape">
                <a:avLst/>
              </a:prstTxWarp>
            </a:bodyPr>
            <a:lstStyle/>
            <a:p>
              <a:endParaRPr lang="en-US"/>
            </a:p>
          </p:txBody>
        </p:sp>
        <p:sp>
          <p:nvSpPr>
            <p:cNvPr id="10" name="Line 67"/>
            <p:cNvSpPr>
              <a:spLocks noChangeShapeType="1"/>
            </p:cNvSpPr>
            <p:nvPr/>
          </p:nvSpPr>
          <p:spPr bwMode="auto">
            <a:xfrm>
              <a:off x="5075168" y="3134016"/>
              <a:ext cx="518762" cy="0"/>
            </a:xfrm>
            <a:prstGeom prst="line">
              <a:avLst/>
            </a:prstGeom>
            <a:noFill/>
            <a:ln w="12700">
              <a:solidFill>
                <a:srgbClr val="403C35"/>
              </a:solidFill>
              <a:round/>
              <a:headEnd type="none"/>
              <a:tailEnd type="none" w="med" len="med"/>
            </a:ln>
          </p:spPr>
          <p:txBody>
            <a:bodyPr wrap="none" lIns="92075" tIns="46038" rIns="92075" bIns="46038" anchor="ctr">
              <a:prstTxWarp prst="textNoShape">
                <a:avLst/>
              </a:prstTxWarp>
            </a:bodyPr>
            <a:lstStyle/>
            <a:p>
              <a:endParaRPr lang="en-US"/>
            </a:p>
          </p:txBody>
        </p:sp>
        <p:sp>
          <p:nvSpPr>
            <p:cNvPr id="11" name="Line 67"/>
            <p:cNvSpPr>
              <a:spLocks noChangeShapeType="1"/>
            </p:cNvSpPr>
            <p:nvPr/>
          </p:nvSpPr>
          <p:spPr bwMode="auto">
            <a:xfrm>
              <a:off x="3642021" y="2981768"/>
              <a:ext cx="1960294" cy="0"/>
            </a:xfrm>
            <a:prstGeom prst="line">
              <a:avLst/>
            </a:prstGeom>
            <a:noFill/>
            <a:ln w="12700">
              <a:solidFill>
                <a:srgbClr val="000000"/>
              </a:solidFill>
              <a:round/>
              <a:headEnd type="none"/>
              <a:tailEnd type="none" w="med" len="med"/>
            </a:ln>
          </p:spPr>
          <p:txBody>
            <a:bodyPr wrap="none" lIns="92075" tIns="46038" rIns="92075" bIns="46038" anchor="ctr">
              <a:prstTxWarp prst="textNoShape">
                <a:avLst/>
              </a:prstTxWarp>
            </a:bodyPr>
            <a:lstStyle/>
            <a:p>
              <a:endParaRPr lang="en-US"/>
            </a:p>
          </p:txBody>
        </p:sp>
        <p:sp>
          <p:nvSpPr>
            <p:cNvPr id="12" name="Freeform 32"/>
            <p:cNvSpPr>
              <a:spLocks/>
            </p:cNvSpPr>
            <p:nvPr/>
          </p:nvSpPr>
          <p:spPr bwMode="auto">
            <a:xfrm flipH="1" flipV="1">
              <a:off x="5278079" y="2479754"/>
              <a:ext cx="72008" cy="36004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bg1">
                  <a:lumMod val="75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13" name="Freeform 32"/>
            <p:cNvSpPr>
              <a:spLocks/>
            </p:cNvSpPr>
            <p:nvPr/>
          </p:nvSpPr>
          <p:spPr bwMode="auto">
            <a:xfrm flipH="1" flipV="1">
              <a:off x="5087454" y="2479753"/>
              <a:ext cx="48471" cy="34671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bg1">
                  <a:lumMod val="75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14" name="Freeform 32"/>
            <p:cNvSpPr>
              <a:spLocks/>
            </p:cNvSpPr>
            <p:nvPr/>
          </p:nvSpPr>
          <p:spPr bwMode="auto">
            <a:xfrm flipH="1">
              <a:off x="4768633" y="2047706"/>
              <a:ext cx="72008" cy="36004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bg1">
                  <a:lumMod val="75000"/>
                </a:schemeClr>
              </a:solidFill>
              <a:round/>
              <a:headEnd/>
              <a:tailEnd type="stealth" w="med" len="med"/>
            </a:ln>
          </p:spPr>
          <p:txBody>
            <a:bodyPr wrap="none" lIns="92075" tIns="46038" rIns="92075" bIns="46038" anchor="ctr">
              <a:prstTxWarp prst="textNoShape">
                <a:avLst/>
              </a:prstTxWarp>
            </a:bodyPr>
            <a:lstStyle/>
            <a:p>
              <a:endParaRPr lang="pl-PL"/>
            </a:p>
          </p:txBody>
        </p:sp>
        <p:sp>
          <p:nvSpPr>
            <p:cNvPr id="15" name="Dowolny kształt 14"/>
            <p:cNvSpPr/>
            <p:nvPr/>
          </p:nvSpPr>
          <p:spPr>
            <a:xfrm>
              <a:off x="2578360" y="2634028"/>
              <a:ext cx="1345704" cy="1408162"/>
            </a:xfrm>
            <a:custGeom>
              <a:avLst/>
              <a:gdLst>
                <a:gd name="connsiteX0" fmla="*/ 1473200 w 1473200"/>
                <a:gd name="connsiteY0" fmla="*/ 550334 h 1744134"/>
                <a:gd name="connsiteX1" fmla="*/ 1473200 w 1473200"/>
                <a:gd name="connsiteY1" fmla="*/ 550334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550334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728642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336325 h 1351817"/>
                <a:gd name="connsiteX1" fmla="*/ 1473200 w 1473200"/>
                <a:gd name="connsiteY1" fmla="*/ 348622 h 1351817"/>
                <a:gd name="connsiteX2" fmla="*/ 1473200 w 1473200"/>
                <a:gd name="connsiteY2" fmla="*/ 1351817 h 1351817"/>
                <a:gd name="connsiteX3" fmla="*/ 0 w 1473200"/>
                <a:gd name="connsiteY3" fmla="*/ 1351817 h 1351817"/>
                <a:gd name="connsiteX4" fmla="*/ 0 w 1473200"/>
                <a:gd name="connsiteY4" fmla="*/ 0 h 1351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200" h="1351817">
                  <a:moveTo>
                    <a:pt x="1473200" y="336325"/>
                  </a:moveTo>
                  <a:lnTo>
                    <a:pt x="1473200" y="348622"/>
                  </a:lnTo>
                  <a:lnTo>
                    <a:pt x="1473200" y="1351817"/>
                  </a:lnTo>
                  <a:lnTo>
                    <a:pt x="0" y="1351817"/>
                  </a:lnTo>
                  <a:lnTo>
                    <a:pt x="0" y="0"/>
                  </a:lnTo>
                </a:path>
              </a:pathLst>
            </a:custGeom>
            <a:noFill/>
            <a:ln w="12700">
              <a:solidFill>
                <a:srgbClr val="000000"/>
              </a:solidFill>
              <a:round/>
              <a:headEnd type="oval" w="sm" len="sm"/>
              <a:tailEnd type="none" w="sm" len="sm"/>
            </a:ln>
          </p:spPr>
          <p:txBody>
            <a:bodyPr wrap="none" lIns="92075" tIns="46038" rIns="92075" bIns="46038" anchor="ctr">
              <a:prstTxWarp prst="textNoShape">
                <a:avLst/>
              </a:prstTxWarp>
            </a:bodyPr>
            <a:lstStyle/>
            <a:p>
              <a:endParaRPr lang="en-US">
                <a:latin typeface="Arial" charset="0"/>
              </a:endParaRPr>
            </a:p>
          </p:txBody>
        </p:sp>
        <p:sp>
          <p:nvSpPr>
            <p:cNvPr id="20" name="Dowolny kształt 19"/>
            <p:cNvSpPr/>
            <p:nvPr/>
          </p:nvSpPr>
          <p:spPr>
            <a:xfrm>
              <a:off x="5723240" y="3742840"/>
              <a:ext cx="1631552" cy="430922"/>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 name="connsiteX0" fmla="*/ 0 w 1317240"/>
                <a:gd name="connsiteY0" fmla="*/ 0 h 3074750"/>
                <a:gd name="connsiteX1" fmla="*/ 5472 w 1317240"/>
                <a:gd name="connsiteY1" fmla="*/ 2614177 h 3074750"/>
                <a:gd name="connsiteX2" fmla="*/ 1317240 w 1317240"/>
                <a:gd name="connsiteY2" fmla="*/ 2614177 h 3074750"/>
                <a:gd name="connsiteX3" fmla="*/ 1317240 w 1317240"/>
                <a:gd name="connsiteY3" fmla="*/ 3074750 h 3074750"/>
                <a:gd name="connsiteX0" fmla="*/ 0 w 1311768"/>
                <a:gd name="connsiteY0" fmla="*/ 0 h 460573"/>
                <a:gd name="connsiteX1" fmla="*/ 1311768 w 1311768"/>
                <a:gd name="connsiteY1" fmla="*/ 0 h 460573"/>
                <a:gd name="connsiteX2" fmla="*/ 1311768 w 1311768"/>
                <a:gd name="connsiteY2" fmla="*/ 460573 h 460573"/>
              </a:gdLst>
              <a:ahLst/>
              <a:cxnLst>
                <a:cxn ang="0">
                  <a:pos x="connsiteX0" y="connsiteY0"/>
                </a:cxn>
                <a:cxn ang="0">
                  <a:pos x="connsiteX1" y="connsiteY1"/>
                </a:cxn>
                <a:cxn ang="0">
                  <a:pos x="connsiteX2" y="connsiteY2"/>
                </a:cxn>
              </a:cxnLst>
              <a:rect l="l" t="t" r="r" b="b"/>
              <a:pathLst>
                <a:path w="1311768" h="460573">
                  <a:moveTo>
                    <a:pt x="0" y="0"/>
                  </a:moveTo>
                  <a:lnTo>
                    <a:pt x="1311768" y="0"/>
                  </a:lnTo>
                  <a:lnTo>
                    <a:pt x="1311768" y="460573"/>
                  </a:lnTo>
                </a:path>
              </a:pathLst>
            </a:custGeom>
            <a:noFill/>
            <a:ln w="12700">
              <a:solidFill>
                <a:srgbClr val="000000"/>
              </a:solidFill>
              <a:round/>
              <a:headEnd/>
              <a:tailEnd/>
            </a:ln>
          </p:spPr>
          <p:txBody>
            <a:bodyPr rtlCol="0" anchor="ctr"/>
            <a:lstStyle/>
            <a:p>
              <a:pPr algn="ctr"/>
              <a:endParaRPr lang="en-US"/>
            </a:p>
          </p:txBody>
        </p:sp>
        <p:sp>
          <p:nvSpPr>
            <p:cNvPr id="21" name="Freeform 32"/>
            <p:cNvSpPr>
              <a:spLocks/>
            </p:cNvSpPr>
            <p:nvPr/>
          </p:nvSpPr>
          <p:spPr bwMode="auto">
            <a:xfrm flipH="1" flipV="1">
              <a:off x="3702583" y="4161178"/>
              <a:ext cx="48472" cy="219245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BFBFBF"/>
              </a:solidFill>
              <a:round/>
              <a:headEnd type="oval" w="sm" len="sm"/>
              <a:tailEnd/>
            </a:ln>
          </p:spPr>
          <p:txBody>
            <a:bodyPr wrap="none" lIns="92075" tIns="46038" rIns="92075" bIns="46038" anchor="ctr">
              <a:prstTxWarp prst="textNoShape">
                <a:avLst/>
              </a:prstTxWarp>
            </a:bodyPr>
            <a:lstStyle/>
            <a:p>
              <a:endParaRPr lang="pl-PL"/>
            </a:p>
          </p:txBody>
        </p:sp>
        <p:sp>
          <p:nvSpPr>
            <p:cNvPr id="22" name="Freeform 32"/>
            <p:cNvSpPr>
              <a:spLocks/>
            </p:cNvSpPr>
            <p:nvPr/>
          </p:nvSpPr>
          <p:spPr bwMode="auto">
            <a:xfrm flipH="1" flipV="1">
              <a:off x="3486558" y="4161177"/>
              <a:ext cx="48471" cy="34671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BFBFBF"/>
              </a:solidFill>
              <a:round/>
              <a:headEnd type="oval" w="sm" len="sm"/>
              <a:tailEnd/>
            </a:ln>
          </p:spPr>
          <p:txBody>
            <a:bodyPr wrap="none" lIns="92075" tIns="46038" rIns="92075" bIns="46038" anchor="ctr">
              <a:prstTxWarp prst="textNoShape">
                <a:avLst/>
              </a:prstTxWarp>
            </a:bodyPr>
            <a:lstStyle/>
            <a:p>
              <a:endParaRPr lang="pl-PL"/>
            </a:p>
          </p:txBody>
        </p:sp>
        <p:sp>
          <p:nvSpPr>
            <p:cNvPr id="23" name="Dowolny kształt 22"/>
            <p:cNvSpPr/>
            <p:nvPr/>
          </p:nvSpPr>
          <p:spPr>
            <a:xfrm>
              <a:off x="7674035" y="1133316"/>
              <a:ext cx="377421" cy="927793"/>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BFBFBF"/>
              </a:solidFill>
              <a:round/>
              <a:headEnd/>
              <a:tailEnd type="stealth" w="med" len="med"/>
            </a:ln>
          </p:spPr>
          <p:txBody>
            <a:bodyPr wrap="none" lIns="92075" tIns="46038" rIns="92075" bIns="46038" anchor="ctr">
              <a:prstTxWarp prst="textNoShape">
                <a:avLst/>
              </a:prstTxWarp>
            </a:bodyPr>
            <a:lstStyle/>
            <a:p>
              <a:endParaRPr lang="en-US">
                <a:latin typeface="Arial" charset="0"/>
              </a:endParaRPr>
            </a:p>
          </p:txBody>
        </p:sp>
        <p:sp>
          <p:nvSpPr>
            <p:cNvPr id="24" name="Freeform 32"/>
            <p:cNvSpPr>
              <a:spLocks/>
            </p:cNvSpPr>
            <p:nvPr/>
          </p:nvSpPr>
          <p:spPr bwMode="auto">
            <a:xfrm flipH="1">
              <a:off x="5661094" y="895578"/>
              <a:ext cx="134153" cy="55138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9050" cmpd="sng">
              <a:solidFill>
                <a:srgbClr val="403C35"/>
              </a:solidFill>
              <a:round/>
              <a:headEnd type="none" w="sm" len="sm"/>
              <a:tailEnd type="none"/>
            </a:ln>
          </p:spPr>
          <p:txBody>
            <a:bodyPr wrap="none" lIns="92075" tIns="46038" rIns="92075" bIns="46038" anchor="ctr">
              <a:prstTxWarp prst="textNoShape">
                <a:avLst/>
              </a:prstTxWarp>
            </a:bodyPr>
            <a:lstStyle/>
            <a:p>
              <a:endParaRPr lang="pl-PL"/>
            </a:p>
          </p:txBody>
        </p:sp>
        <p:sp>
          <p:nvSpPr>
            <p:cNvPr id="25" name="Line 18"/>
            <p:cNvSpPr>
              <a:spLocks noChangeShapeType="1"/>
            </p:cNvSpPr>
            <p:nvPr/>
          </p:nvSpPr>
          <p:spPr bwMode="auto">
            <a:xfrm flipH="1">
              <a:off x="5075168" y="1727962"/>
              <a:ext cx="828092" cy="0"/>
            </a:xfrm>
            <a:prstGeom prst="line">
              <a:avLst/>
            </a:prstGeom>
            <a:noFill/>
            <a:ln w="12700">
              <a:solidFill>
                <a:schemeClr val="bg1">
                  <a:lumMod val="75000"/>
                </a:schemeClr>
              </a:solidFill>
              <a:round/>
              <a:headEnd/>
              <a:tailEnd/>
            </a:ln>
          </p:spPr>
          <p:txBody>
            <a:bodyPr wrap="none" lIns="92075" tIns="46038" rIns="92075" bIns="46038" anchor="ctr">
              <a:prstTxWarp prst="textNoShape">
                <a:avLst/>
              </a:prstTxWarp>
            </a:bodyPr>
            <a:lstStyle/>
            <a:p>
              <a:endParaRPr lang="en-US"/>
            </a:p>
          </p:txBody>
        </p:sp>
        <p:sp>
          <p:nvSpPr>
            <p:cNvPr id="26" name="Line 67"/>
            <p:cNvSpPr>
              <a:spLocks noChangeShapeType="1"/>
            </p:cNvSpPr>
            <p:nvPr/>
          </p:nvSpPr>
          <p:spPr bwMode="auto">
            <a:xfrm rot="5400000">
              <a:off x="6372304" y="5188340"/>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7" name="Line 67"/>
            <p:cNvSpPr>
              <a:spLocks noChangeShapeType="1"/>
            </p:cNvSpPr>
            <p:nvPr/>
          </p:nvSpPr>
          <p:spPr bwMode="auto">
            <a:xfrm rot="5400000">
              <a:off x="5932885" y="4276725"/>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8" name="Line 67"/>
            <p:cNvSpPr>
              <a:spLocks noChangeShapeType="1"/>
            </p:cNvSpPr>
            <p:nvPr/>
          </p:nvSpPr>
          <p:spPr bwMode="auto">
            <a:xfrm rot="5400000" flipV="1">
              <a:off x="6083780" y="4416425"/>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9" name="Line 67"/>
            <p:cNvSpPr>
              <a:spLocks noChangeShapeType="1"/>
            </p:cNvSpPr>
            <p:nvPr/>
          </p:nvSpPr>
          <p:spPr bwMode="auto">
            <a:xfrm rot="5400000">
              <a:off x="6265375" y="4561429"/>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30" name="Line 67"/>
            <p:cNvSpPr>
              <a:spLocks noChangeShapeType="1"/>
            </p:cNvSpPr>
            <p:nvPr/>
          </p:nvSpPr>
          <p:spPr bwMode="auto">
            <a:xfrm rot="5400000">
              <a:off x="6440624" y="4712779"/>
              <a:ext cx="959187"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31" name="Grupa 30"/>
            <p:cNvGrpSpPr/>
            <p:nvPr/>
          </p:nvGrpSpPr>
          <p:grpSpPr>
            <a:xfrm>
              <a:off x="5968918" y="3741228"/>
              <a:ext cx="868077" cy="317378"/>
              <a:chOff x="6113822" y="3454400"/>
              <a:chExt cx="868077" cy="255974"/>
            </a:xfrm>
          </p:grpSpPr>
          <p:sp>
            <p:nvSpPr>
              <p:cNvPr id="32" name="Line 18"/>
              <p:cNvSpPr>
                <a:spLocks noChangeShapeType="1"/>
              </p:cNvSpPr>
              <p:nvPr/>
            </p:nvSpPr>
            <p:spPr bwMode="auto">
              <a:xfrm rot="16200000" flipH="1" flipV="1">
                <a:off x="5985835"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33" name="Line 18"/>
              <p:cNvSpPr>
                <a:spLocks noChangeShapeType="1"/>
              </p:cNvSpPr>
              <p:nvPr/>
            </p:nvSpPr>
            <p:spPr bwMode="auto">
              <a:xfrm rot="16200000" flipH="1" flipV="1">
                <a:off x="6853912"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34" name="Line 18"/>
              <p:cNvSpPr>
                <a:spLocks noChangeShapeType="1"/>
              </p:cNvSpPr>
              <p:nvPr/>
            </p:nvSpPr>
            <p:spPr bwMode="auto">
              <a:xfrm rot="16200000" flipH="1" flipV="1">
                <a:off x="6565880"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35" name="Line 18"/>
              <p:cNvSpPr>
                <a:spLocks noChangeShapeType="1"/>
              </p:cNvSpPr>
              <p:nvPr/>
            </p:nvSpPr>
            <p:spPr bwMode="auto">
              <a:xfrm rot="16200000" flipH="1" flipV="1">
                <a:off x="6277848"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grpSp>
          <p:nvGrpSpPr>
            <p:cNvPr id="36" name="Grupa 35"/>
            <p:cNvGrpSpPr/>
            <p:nvPr/>
          </p:nvGrpSpPr>
          <p:grpSpPr>
            <a:xfrm>
              <a:off x="6123687" y="3369090"/>
              <a:ext cx="1369200" cy="721500"/>
              <a:chOff x="6340599" y="3210818"/>
              <a:chExt cx="1369200" cy="471630"/>
            </a:xfrm>
          </p:grpSpPr>
          <p:sp>
            <p:nvSpPr>
              <p:cNvPr id="37" name="Line 18"/>
              <p:cNvSpPr>
                <a:spLocks noChangeShapeType="1"/>
              </p:cNvSpPr>
              <p:nvPr/>
            </p:nvSpPr>
            <p:spPr bwMode="auto">
              <a:xfrm rot="5400000" flipH="1">
                <a:off x="7001521"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38" name="Line 18"/>
              <p:cNvSpPr>
                <a:spLocks noChangeShapeType="1"/>
              </p:cNvSpPr>
              <p:nvPr/>
            </p:nvSpPr>
            <p:spPr bwMode="auto">
              <a:xfrm rot="5400000" flipH="1">
                <a:off x="6412757"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39" name="Line 18"/>
              <p:cNvSpPr>
                <a:spLocks noChangeShapeType="1"/>
              </p:cNvSpPr>
              <p:nvPr/>
            </p:nvSpPr>
            <p:spPr bwMode="auto">
              <a:xfrm rot="5400000" flipH="1">
                <a:off x="6699530"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40" name="Line 18"/>
              <p:cNvSpPr>
                <a:spLocks noChangeShapeType="1"/>
              </p:cNvSpPr>
              <p:nvPr/>
            </p:nvSpPr>
            <p:spPr bwMode="auto">
              <a:xfrm rot="5400000" flipH="1">
                <a:off x="6119634" y="34614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41" name="Line 18"/>
              <p:cNvSpPr>
                <a:spLocks noChangeShapeType="1"/>
              </p:cNvSpPr>
              <p:nvPr/>
            </p:nvSpPr>
            <p:spPr bwMode="auto">
              <a:xfrm rot="5400000" flipH="1">
                <a:off x="7488834"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42" name="Freeform 104"/>
            <p:cNvSpPr>
              <a:spLocks/>
            </p:cNvSpPr>
            <p:nvPr/>
          </p:nvSpPr>
          <p:spPr bwMode="auto">
            <a:xfrm rot="5400000" flipV="1">
              <a:off x="7287217" y="398024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43" name="Freeform 104"/>
            <p:cNvSpPr>
              <a:spLocks/>
            </p:cNvSpPr>
            <p:nvPr/>
          </p:nvSpPr>
          <p:spPr bwMode="auto">
            <a:xfrm rot="5400000" flipV="1">
              <a:off x="6787204" y="398024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44" name="Freeform 104"/>
            <p:cNvSpPr>
              <a:spLocks/>
            </p:cNvSpPr>
            <p:nvPr/>
          </p:nvSpPr>
          <p:spPr bwMode="auto">
            <a:xfrm rot="5400000" flipV="1">
              <a:off x="5911667" y="398024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45" name="Freeform 104"/>
            <p:cNvSpPr>
              <a:spLocks/>
            </p:cNvSpPr>
            <p:nvPr/>
          </p:nvSpPr>
          <p:spPr bwMode="auto">
            <a:xfrm rot="5400000" flipV="1">
              <a:off x="6204790" y="398024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46" name="Freeform 104"/>
            <p:cNvSpPr>
              <a:spLocks/>
            </p:cNvSpPr>
            <p:nvPr/>
          </p:nvSpPr>
          <p:spPr bwMode="auto">
            <a:xfrm rot="5400000" flipV="1">
              <a:off x="6492822" y="3980243"/>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47" name="Freeform 32"/>
            <p:cNvSpPr>
              <a:spLocks/>
            </p:cNvSpPr>
            <p:nvPr/>
          </p:nvSpPr>
          <p:spPr bwMode="auto">
            <a:xfrm rot="16200000">
              <a:off x="6404486" y="2450824"/>
              <a:ext cx="395713" cy="161418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48" name="Line 18"/>
            <p:cNvSpPr>
              <a:spLocks noChangeShapeType="1"/>
            </p:cNvSpPr>
            <p:nvPr/>
          </p:nvSpPr>
          <p:spPr bwMode="auto">
            <a:xfrm flipH="1">
              <a:off x="5796737" y="1575271"/>
              <a:ext cx="430559"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nvGrpSpPr>
            <p:cNvPr id="49" name="Grupa 48"/>
            <p:cNvGrpSpPr/>
            <p:nvPr/>
          </p:nvGrpSpPr>
          <p:grpSpPr>
            <a:xfrm>
              <a:off x="6186142" y="1533652"/>
              <a:ext cx="1384440" cy="1763431"/>
              <a:chOff x="6187030" y="2816931"/>
              <a:chExt cx="1384440" cy="609093"/>
            </a:xfrm>
          </p:grpSpPr>
          <p:sp>
            <p:nvSpPr>
              <p:cNvPr id="50" name="Line 18"/>
              <p:cNvSpPr>
                <a:spLocks noChangeShapeType="1"/>
              </p:cNvSpPr>
              <p:nvPr/>
            </p:nvSpPr>
            <p:spPr bwMode="auto">
              <a:xfrm rot="5400000" flipH="1">
                <a:off x="6188787"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1" name="Line 18"/>
              <p:cNvSpPr>
                <a:spLocks noChangeShapeType="1"/>
              </p:cNvSpPr>
              <p:nvPr/>
            </p:nvSpPr>
            <p:spPr bwMode="auto">
              <a:xfrm rot="5400000" flipH="1">
                <a:off x="6476819"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2" name="Line 18"/>
              <p:cNvSpPr>
                <a:spLocks noChangeShapeType="1"/>
              </p:cNvSpPr>
              <p:nvPr/>
            </p:nvSpPr>
            <p:spPr bwMode="auto">
              <a:xfrm rot="5400000" flipH="1">
                <a:off x="6764851"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3" name="Line 18"/>
              <p:cNvSpPr>
                <a:spLocks noChangeShapeType="1"/>
              </p:cNvSpPr>
              <p:nvPr/>
            </p:nvSpPr>
            <p:spPr bwMode="auto">
              <a:xfrm rot="5400000" flipH="1">
                <a:off x="588248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54" name="Line 18"/>
              <p:cNvSpPr>
                <a:spLocks noChangeShapeType="1"/>
              </p:cNvSpPr>
              <p:nvPr/>
            </p:nvSpPr>
            <p:spPr bwMode="auto">
              <a:xfrm rot="5400000" flipH="1">
                <a:off x="726692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55" name="Line 67"/>
            <p:cNvSpPr>
              <a:spLocks noChangeShapeType="1"/>
            </p:cNvSpPr>
            <p:nvPr/>
          </p:nvSpPr>
          <p:spPr bwMode="auto">
            <a:xfrm>
              <a:off x="8083877" y="44512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6" name="Line 67"/>
            <p:cNvSpPr>
              <a:spLocks noChangeShapeType="1"/>
            </p:cNvSpPr>
            <p:nvPr/>
          </p:nvSpPr>
          <p:spPr bwMode="auto">
            <a:xfrm>
              <a:off x="8083877" y="46036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7" name="Line 67"/>
            <p:cNvSpPr>
              <a:spLocks noChangeShapeType="1"/>
            </p:cNvSpPr>
            <p:nvPr/>
          </p:nvSpPr>
          <p:spPr bwMode="auto">
            <a:xfrm>
              <a:off x="8083877" y="47560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8" name="Line 67"/>
            <p:cNvSpPr>
              <a:spLocks noChangeShapeType="1"/>
            </p:cNvSpPr>
            <p:nvPr/>
          </p:nvSpPr>
          <p:spPr bwMode="auto">
            <a:xfrm>
              <a:off x="8083877" y="49084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59" name="Line 67"/>
            <p:cNvSpPr>
              <a:spLocks noChangeShapeType="1"/>
            </p:cNvSpPr>
            <p:nvPr/>
          </p:nvSpPr>
          <p:spPr bwMode="auto">
            <a:xfrm>
              <a:off x="8083877" y="50608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60" name="Line 67"/>
            <p:cNvSpPr>
              <a:spLocks noChangeShapeType="1"/>
            </p:cNvSpPr>
            <p:nvPr/>
          </p:nvSpPr>
          <p:spPr bwMode="auto">
            <a:xfrm>
              <a:off x="8083877" y="52132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61" name="Line 67"/>
            <p:cNvSpPr>
              <a:spLocks noChangeShapeType="1"/>
            </p:cNvSpPr>
            <p:nvPr/>
          </p:nvSpPr>
          <p:spPr bwMode="auto">
            <a:xfrm>
              <a:off x="8083877" y="53656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62" name="Line 67"/>
            <p:cNvSpPr>
              <a:spLocks noChangeShapeType="1"/>
            </p:cNvSpPr>
            <p:nvPr/>
          </p:nvSpPr>
          <p:spPr bwMode="auto">
            <a:xfrm>
              <a:off x="8083877" y="55180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63" name="Line 67"/>
            <p:cNvSpPr>
              <a:spLocks noChangeShapeType="1"/>
            </p:cNvSpPr>
            <p:nvPr/>
          </p:nvSpPr>
          <p:spPr bwMode="auto">
            <a:xfrm>
              <a:off x="8083877" y="56704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64" name="Line 67"/>
            <p:cNvSpPr>
              <a:spLocks noChangeShapeType="1"/>
            </p:cNvSpPr>
            <p:nvPr/>
          </p:nvSpPr>
          <p:spPr bwMode="auto">
            <a:xfrm>
              <a:off x="8083877" y="5822805"/>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65" name="Line 67"/>
            <p:cNvSpPr>
              <a:spLocks noChangeShapeType="1"/>
            </p:cNvSpPr>
            <p:nvPr/>
          </p:nvSpPr>
          <p:spPr bwMode="auto">
            <a:xfrm>
              <a:off x="8083877" y="6537442"/>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66" name="Group 33"/>
            <p:cNvGrpSpPr>
              <a:grpSpLocks/>
            </p:cNvGrpSpPr>
            <p:nvPr/>
          </p:nvGrpSpPr>
          <p:grpSpPr bwMode="auto">
            <a:xfrm>
              <a:off x="2455966" y="4510914"/>
              <a:ext cx="5391509" cy="1845527"/>
              <a:chOff x="1833" y="1193"/>
              <a:chExt cx="337" cy="772"/>
            </a:xfrm>
          </p:grpSpPr>
          <p:sp>
            <p:nvSpPr>
              <p:cNvPr id="67"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68" name="Line 37"/>
              <p:cNvSpPr>
                <a:spLocks noChangeShapeType="1"/>
              </p:cNvSpPr>
              <p:nvPr/>
            </p:nvSpPr>
            <p:spPr bwMode="auto">
              <a:xfrm rot="16200000">
                <a:off x="2002" y="1366"/>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69"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70"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71"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72" name="AutoShape 53"/>
            <p:cNvSpPr>
              <a:spLocks noChangeArrowheads="1"/>
            </p:cNvSpPr>
            <p:nvPr/>
          </p:nvSpPr>
          <p:spPr bwMode="auto">
            <a:xfrm rot="5400000">
              <a:off x="1299433" y="5293178"/>
              <a:ext cx="2308695" cy="323850"/>
            </a:xfrm>
            <a:prstGeom prst="roundRect">
              <a:avLst>
                <a:gd name="adj" fmla="val 47426"/>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pl-PL" sz="1200" dirty="0"/>
                <a:t>Ring generator</a:t>
              </a:r>
            </a:p>
          </p:txBody>
        </p:sp>
        <p:sp>
          <p:nvSpPr>
            <p:cNvPr id="73" name="AutoShape 57"/>
            <p:cNvSpPr>
              <a:spLocks noChangeArrowheads="1"/>
            </p:cNvSpPr>
            <p:nvPr/>
          </p:nvSpPr>
          <p:spPr bwMode="auto">
            <a:xfrm rot="5400000">
              <a:off x="6697039" y="5278995"/>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sp>
          <p:nvSpPr>
            <p:cNvPr id="74" name="TextBox 162"/>
            <p:cNvSpPr txBox="1"/>
            <p:nvPr/>
          </p:nvSpPr>
          <p:spPr>
            <a:xfrm rot="16200000">
              <a:off x="8054472" y="5912453"/>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75" name="Right Arrow 166"/>
            <p:cNvSpPr/>
            <p:nvPr/>
          </p:nvSpPr>
          <p:spPr>
            <a:xfrm>
              <a:off x="1910277" y="2512616"/>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76" name="Right Arrow 167"/>
            <p:cNvSpPr/>
            <p:nvPr/>
          </p:nvSpPr>
          <p:spPr>
            <a:xfrm>
              <a:off x="1910277" y="3387764"/>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77" name="Rectangle 42"/>
            <p:cNvSpPr>
              <a:spLocks noChangeArrowheads="1"/>
            </p:cNvSpPr>
            <p:nvPr/>
          </p:nvSpPr>
          <p:spPr bwMode="auto">
            <a:xfrm rot="16200000" flipV="1">
              <a:off x="5942466" y="438625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78" name="Rectangle 42"/>
            <p:cNvSpPr>
              <a:spLocks noChangeArrowheads="1"/>
            </p:cNvSpPr>
            <p:nvPr/>
          </p:nvSpPr>
          <p:spPr bwMode="auto">
            <a:xfrm rot="16200000" flipV="1">
              <a:off x="6228216" y="466565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79" name="Rectangle 42"/>
            <p:cNvSpPr>
              <a:spLocks noChangeArrowheads="1"/>
            </p:cNvSpPr>
            <p:nvPr/>
          </p:nvSpPr>
          <p:spPr bwMode="auto">
            <a:xfrm rot="16200000" flipV="1">
              <a:off x="6513966" y="492600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80" name="Rectangle 42"/>
            <p:cNvSpPr>
              <a:spLocks noChangeArrowheads="1"/>
            </p:cNvSpPr>
            <p:nvPr/>
          </p:nvSpPr>
          <p:spPr bwMode="auto">
            <a:xfrm rot="16200000" flipV="1">
              <a:off x="6812416" y="5186355"/>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81" name="Rectangle 42"/>
            <p:cNvSpPr>
              <a:spLocks noChangeArrowheads="1"/>
            </p:cNvSpPr>
            <p:nvPr/>
          </p:nvSpPr>
          <p:spPr bwMode="auto">
            <a:xfrm rot="16200000" flipV="1">
              <a:off x="7294330" y="6221344"/>
              <a:ext cx="228601" cy="263525"/>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82" name="Text Box 82"/>
            <p:cNvSpPr txBox="1">
              <a:spLocks noChangeArrowheads="1"/>
            </p:cNvSpPr>
            <p:nvPr/>
          </p:nvSpPr>
          <p:spPr bwMode="auto">
            <a:xfrm>
              <a:off x="7159529" y="2335738"/>
              <a:ext cx="412750" cy="276999"/>
            </a:xfrm>
            <a:prstGeom prst="rect">
              <a:avLst/>
            </a:prstGeom>
            <a:noFill/>
            <a:ln w="9525">
              <a:noFill/>
              <a:miter lim="800000"/>
              <a:headEnd/>
              <a:tailEnd/>
            </a:ln>
          </p:spPr>
          <p:txBody>
            <a:bodyPr>
              <a:prstTxWarp prst="textNoShape">
                <a:avLst/>
              </a:prstTxWarp>
              <a:spAutoFit/>
            </a:bodyPr>
            <a:lstStyle/>
            <a:p>
              <a:r>
                <a:rPr lang="en-GB" sz="1200" dirty="0">
                  <a:latin typeface="Times New Roman"/>
                  <a:cs typeface="Times New Roman"/>
                </a:rPr>
                <a:t>…</a:t>
              </a:r>
            </a:p>
          </p:txBody>
        </p:sp>
        <p:grpSp>
          <p:nvGrpSpPr>
            <p:cNvPr id="83" name="Grupa 82"/>
            <p:cNvGrpSpPr/>
            <p:nvPr/>
          </p:nvGrpSpPr>
          <p:grpSpPr>
            <a:xfrm>
              <a:off x="6044725" y="3060065"/>
              <a:ext cx="883495" cy="412667"/>
              <a:chOff x="6261637" y="3145655"/>
              <a:chExt cx="883495" cy="255974"/>
            </a:xfrm>
          </p:grpSpPr>
          <p:sp>
            <p:nvSpPr>
              <p:cNvPr id="84" name="Line 18"/>
              <p:cNvSpPr>
                <a:spLocks noChangeShapeType="1"/>
              </p:cNvSpPr>
              <p:nvPr/>
            </p:nvSpPr>
            <p:spPr bwMode="auto">
              <a:xfrm rot="16200000" flipH="1" flipV="1">
                <a:off x="613365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85" name="Line 18"/>
              <p:cNvSpPr>
                <a:spLocks noChangeShapeType="1"/>
              </p:cNvSpPr>
              <p:nvPr/>
            </p:nvSpPr>
            <p:spPr bwMode="auto">
              <a:xfrm rot="16200000" flipH="1" flipV="1">
                <a:off x="643661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86" name="Line 18"/>
              <p:cNvSpPr>
                <a:spLocks noChangeShapeType="1"/>
              </p:cNvSpPr>
              <p:nvPr/>
            </p:nvSpPr>
            <p:spPr bwMode="auto">
              <a:xfrm rot="16200000" flipH="1" flipV="1">
                <a:off x="671418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87" name="Line 18"/>
              <p:cNvSpPr>
                <a:spLocks noChangeShapeType="1"/>
              </p:cNvSpPr>
              <p:nvPr/>
            </p:nvSpPr>
            <p:spPr bwMode="auto">
              <a:xfrm rot="16200000" flipH="1" flipV="1">
                <a:off x="701714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88" name="AutoShape 5"/>
            <p:cNvSpPr>
              <a:spLocks noChangeArrowheads="1"/>
            </p:cNvSpPr>
            <p:nvPr/>
          </p:nvSpPr>
          <p:spPr bwMode="auto">
            <a:xfrm rot="5400000" flipV="1">
              <a:off x="5984233" y="332270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89" name="AutoShape 5"/>
            <p:cNvSpPr>
              <a:spLocks noChangeArrowheads="1"/>
            </p:cNvSpPr>
            <p:nvPr/>
          </p:nvSpPr>
          <p:spPr bwMode="auto">
            <a:xfrm rot="5400000" flipV="1">
              <a:off x="6276333" y="332270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90" name="AutoShape 5"/>
            <p:cNvSpPr>
              <a:spLocks noChangeArrowheads="1"/>
            </p:cNvSpPr>
            <p:nvPr/>
          </p:nvSpPr>
          <p:spPr bwMode="auto">
            <a:xfrm rot="5400000" flipV="1">
              <a:off x="6562083" y="332270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91" name="AutoShape 5"/>
            <p:cNvSpPr>
              <a:spLocks noChangeArrowheads="1"/>
            </p:cNvSpPr>
            <p:nvPr/>
          </p:nvSpPr>
          <p:spPr bwMode="auto">
            <a:xfrm rot="5400000" flipV="1">
              <a:off x="6854092" y="332270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92" name="AutoShape 5"/>
            <p:cNvSpPr>
              <a:spLocks noChangeArrowheads="1"/>
            </p:cNvSpPr>
            <p:nvPr/>
          </p:nvSpPr>
          <p:spPr bwMode="auto">
            <a:xfrm rot="5400000" flipV="1">
              <a:off x="7348797" y="3322709"/>
              <a:ext cx="280288" cy="250710"/>
            </a:xfrm>
            <a:prstGeom prst="flowChartDelay">
              <a:avLst/>
            </a:prstGeom>
            <a:solidFill>
              <a:schemeClr val="bg1"/>
            </a:solidFill>
            <a:ln w="19050">
              <a:solidFill>
                <a:srgbClr val="000000"/>
              </a:solidFill>
              <a:miter lim="800000"/>
              <a:headEnd/>
              <a:tailEnd/>
            </a:ln>
          </p:spPr>
          <p:txBody>
            <a:bodyPr wrap="none" anchor="ctr">
              <a:prstTxWarp prst="textNoShape">
                <a:avLst/>
              </a:prstTxWarp>
            </a:bodyPr>
            <a:lstStyle/>
            <a:p>
              <a:endParaRPr lang="en-US"/>
            </a:p>
          </p:txBody>
        </p:sp>
        <p:sp>
          <p:nvSpPr>
            <p:cNvPr id="93" name="Rectangle 83"/>
            <p:cNvSpPr>
              <a:spLocks noChangeArrowheads="1"/>
            </p:cNvSpPr>
            <p:nvPr/>
          </p:nvSpPr>
          <p:spPr bwMode="auto">
            <a:xfrm>
              <a:off x="6695348" y="1030355"/>
              <a:ext cx="1008112" cy="246977"/>
            </a:xfrm>
            <a:prstGeom prst="rect">
              <a:avLst/>
            </a:prstGeom>
            <a:solidFill>
              <a:schemeClr val="bg1"/>
            </a:solidFill>
            <a:ln w="19050">
              <a:solidFill>
                <a:srgbClr val="BFBFBF"/>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r>
                <a:rPr lang="en-US" sz="900" dirty="0" smtClean="0">
                  <a:solidFill>
                    <a:srgbClr val="D9D9D9"/>
                  </a:solidFill>
                </a:rPr>
                <a:t>Pattern count</a:t>
              </a:r>
              <a:endParaRPr lang="en-US" sz="900" dirty="0">
                <a:solidFill>
                  <a:srgbClr val="D9D9D9"/>
                </a:solidFill>
              </a:endParaRPr>
            </a:p>
          </p:txBody>
        </p:sp>
        <p:sp>
          <p:nvSpPr>
            <p:cNvPr id="94" name="Rectangle 83"/>
            <p:cNvSpPr>
              <a:spLocks noChangeArrowheads="1"/>
            </p:cNvSpPr>
            <p:nvPr/>
          </p:nvSpPr>
          <p:spPr bwMode="auto">
            <a:xfrm>
              <a:off x="6011272" y="1437605"/>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95" name="Trapez 94"/>
            <p:cNvSpPr/>
            <p:nvPr/>
          </p:nvSpPr>
          <p:spPr>
            <a:xfrm rot="5400000">
              <a:off x="5651232" y="1509842"/>
              <a:ext cx="432048" cy="144016"/>
            </a:xfrm>
            <a:prstGeom prst="trapezoid">
              <a:avLst/>
            </a:prstGeom>
            <a:solidFill>
              <a:schemeClr val="accent6">
                <a:lumMod val="60000"/>
                <a:lumOff val="40000"/>
              </a:schemeClr>
            </a:solidFill>
            <a:ln w="19050">
              <a:solidFill>
                <a:srgbClr val="0D0D0D"/>
              </a:solidFill>
              <a:miter lim="800000"/>
              <a:headEnd/>
              <a:tailEnd/>
            </a:ln>
            <a:effectLst/>
          </p:spPr>
          <p:txBody>
            <a:bodyPr wrap="none" lIns="92075" tIns="46038" rIns="92075" bIns="46038" anchor="ctr">
              <a:prstTxWarp prst="textNoShape">
                <a:avLst/>
              </a:prstTxWarp>
            </a:bodyPr>
            <a:lstStyle/>
            <a:p>
              <a:pPr algn="ctr"/>
              <a:endParaRPr lang="en-US" sz="1400">
                <a:solidFill>
                  <a:schemeClr val="bg1"/>
                </a:solidFill>
              </a:endParaRPr>
            </a:p>
          </p:txBody>
        </p:sp>
        <p:sp>
          <p:nvSpPr>
            <p:cNvPr id="96" name="Line 67"/>
            <p:cNvSpPr>
              <a:spLocks noChangeShapeType="1"/>
            </p:cNvSpPr>
            <p:nvPr/>
          </p:nvSpPr>
          <p:spPr bwMode="auto">
            <a:xfrm rot="16200000" flipH="1">
              <a:off x="5624734" y="1136004"/>
              <a:ext cx="480851" cy="0"/>
            </a:xfrm>
            <a:prstGeom prst="line">
              <a:avLst/>
            </a:prstGeom>
            <a:noFill/>
            <a:ln w="19050" cmpd="sng">
              <a:solidFill>
                <a:srgbClr val="403C35"/>
              </a:solidFill>
              <a:round/>
              <a:headEnd/>
              <a:tailEnd type="stealth" w="med" len="med"/>
            </a:ln>
          </p:spPr>
          <p:txBody>
            <a:bodyPr wrap="none" lIns="92075" tIns="46038" rIns="92075" bIns="46038" anchor="ctr">
              <a:prstTxWarp prst="textNoShape">
                <a:avLst/>
              </a:prstTxWarp>
            </a:bodyPr>
            <a:lstStyle/>
            <a:p>
              <a:endParaRPr lang="en-US"/>
            </a:p>
          </p:txBody>
        </p:sp>
        <p:sp>
          <p:nvSpPr>
            <p:cNvPr id="97" name="Rectangle 83"/>
            <p:cNvSpPr>
              <a:spLocks noChangeArrowheads="1"/>
            </p:cNvSpPr>
            <p:nvPr/>
          </p:nvSpPr>
          <p:spPr bwMode="auto">
            <a:xfrm>
              <a:off x="6011272" y="1903691"/>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Toggle control register</a:t>
              </a:r>
            </a:p>
          </p:txBody>
        </p:sp>
        <p:sp>
          <p:nvSpPr>
            <p:cNvPr id="100" name="Rectangle 83"/>
            <p:cNvSpPr>
              <a:spLocks noChangeArrowheads="1"/>
            </p:cNvSpPr>
            <p:nvPr/>
          </p:nvSpPr>
          <p:spPr bwMode="auto">
            <a:xfrm rot="5400000">
              <a:off x="4450301" y="1600107"/>
              <a:ext cx="792088" cy="266126"/>
            </a:xfrm>
            <a:prstGeom prst="rect">
              <a:avLst/>
            </a:prstGeom>
            <a:solidFill>
              <a:schemeClr val="bg1"/>
            </a:solidFill>
            <a:ln w="19050">
              <a:solidFill>
                <a:schemeClr val="bg1">
                  <a:lumMod val="75000"/>
                </a:schemeClr>
              </a:solidFill>
              <a:miter lim="800000"/>
              <a:headEnd/>
              <a:tailEnd/>
            </a:ln>
            <a:effectLst/>
          </p:spPr>
          <p:txBody>
            <a:bodyPr wrap="none" lIns="92075" tIns="46038" rIns="92075" bIns="46038" anchor="ctr">
              <a:prstTxWarp prst="textNoShape">
                <a:avLst/>
              </a:prstTxWarp>
            </a:bodyPr>
            <a:lstStyle/>
            <a:p>
              <a:pPr algn="ctr"/>
              <a:r>
                <a:rPr lang="en-US" sz="1000" dirty="0" smtClean="0">
                  <a:solidFill>
                    <a:srgbClr val="D9D9D9"/>
                  </a:solidFill>
                </a:rPr>
                <a:t>Switching</a:t>
              </a:r>
              <a:endParaRPr lang="en-US" sz="1000" dirty="0">
                <a:solidFill>
                  <a:srgbClr val="D9D9D9"/>
                </a:solidFill>
              </a:endParaRPr>
            </a:p>
          </p:txBody>
        </p:sp>
        <p:sp>
          <p:nvSpPr>
            <p:cNvPr id="101" name="TextBox 162"/>
            <p:cNvSpPr txBox="1"/>
            <p:nvPr/>
          </p:nvSpPr>
          <p:spPr>
            <a:xfrm rot="16200000">
              <a:off x="2604837" y="5616471"/>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102" name="Prostokąt z rogami zaokrąglonymi z jednej strony 101"/>
            <p:cNvSpPr/>
            <p:nvPr/>
          </p:nvSpPr>
          <p:spPr>
            <a:xfrm rot="5400000">
              <a:off x="4414924" y="1507646"/>
              <a:ext cx="1656184" cy="432048"/>
            </a:xfrm>
            <a:prstGeom prst="round2SameRect">
              <a:avLst/>
            </a:prstGeom>
            <a:solidFill>
              <a:schemeClr val="bg1"/>
            </a:solidFill>
            <a:ln w="28575">
              <a:solidFill>
                <a:schemeClr val="bg1">
                  <a:lumMod val="75000"/>
                </a:schemeClr>
              </a:solidFill>
              <a:miter lim="800000"/>
              <a:headEnd/>
              <a:tailEnd/>
            </a:ln>
          </p:spPr>
          <p:txBody>
            <a:bodyPr wrap="none" lIns="92075" tIns="46038" rIns="92075" bIns="46038" anchor="ctr">
              <a:prstTxWarp prst="textNoShape">
                <a:avLst/>
              </a:prstTxWarp>
            </a:bodyPr>
            <a:lstStyle/>
            <a:p>
              <a:pPr algn="ctr" eaLnBrk="0" hangingPunct="0"/>
              <a:r>
                <a:rPr lang="en-US" sz="1400" dirty="0" smtClean="0">
                  <a:solidFill>
                    <a:srgbClr val="D9D9D9"/>
                  </a:solidFill>
                  <a:latin typeface="Arial" charset="0"/>
                </a:rPr>
                <a:t>Weighted logic V</a:t>
              </a:r>
              <a:endParaRPr lang="en-US" sz="1400" dirty="0">
                <a:solidFill>
                  <a:srgbClr val="D9D9D9"/>
                </a:solidFill>
                <a:latin typeface="Arial" charset="0"/>
              </a:endParaRPr>
            </a:p>
          </p:txBody>
        </p:sp>
        <p:sp>
          <p:nvSpPr>
            <p:cNvPr id="103" name="PoleTekstowe 102"/>
            <p:cNvSpPr txBox="1"/>
            <p:nvPr/>
          </p:nvSpPr>
          <p:spPr>
            <a:xfrm>
              <a:off x="4977760" y="3460148"/>
              <a:ext cx="364202" cy="246221"/>
            </a:xfrm>
            <a:prstGeom prst="rect">
              <a:avLst/>
            </a:prstGeom>
            <a:noFill/>
          </p:spPr>
          <p:txBody>
            <a:bodyPr wrap="none" rtlCol="0">
              <a:spAutoFit/>
            </a:bodyPr>
            <a:lstStyle/>
            <a:p>
              <a:r>
                <a:rPr lang="en-US" sz="1000" dirty="0" smtClean="0">
                  <a:solidFill>
                    <a:srgbClr val="7F7F7F"/>
                  </a:solidFill>
                </a:rPr>
                <a:t>Off</a:t>
              </a:r>
              <a:endParaRPr lang="en-US" sz="1000" dirty="0">
                <a:solidFill>
                  <a:srgbClr val="7F7F7F"/>
                </a:solidFill>
              </a:endParaRPr>
            </a:p>
          </p:txBody>
        </p:sp>
        <p:sp>
          <p:nvSpPr>
            <p:cNvPr id="107" name="Prostokąt z rogami zaokrąglonymi z jednej strony 106"/>
            <p:cNvSpPr/>
            <p:nvPr/>
          </p:nvSpPr>
          <p:spPr>
            <a:xfrm rot="5400000">
              <a:off x="2782170" y="1507646"/>
              <a:ext cx="1656184" cy="432048"/>
            </a:xfrm>
            <a:prstGeom prst="round2SameRect">
              <a:avLst/>
            </a:prstGeom>
            <a:solidFill>
              <a:schemeClr val="bg1"/>
            </a:solidFill>
            <a:ln w="28575">
              <a:solidFill>
                <a:srgbClr val="BFBFBF"/>
              </a:solidFill>
              <a:miter lim="800000"/>
              <a:headEnd/>
              <a:tailEnd/>
            </a:ln>
          </p:spPr>
          <p:txBody>
            <a:bodyPr wrap="none" lIns="92075" tIns="46038" rIns="92075" bIns="46038" anchor="ctr">
              <a:prstTxWarp prst="textNoShape">
                <a:avLst/>
              </a:prstTxWarp>
            </a:bodyPr>
            <a:lstStyle/>
            <a:p>
              <a:pPr algn="ctr" eaLnBrk="0" hangingPunct="0"/>
              <a:r>
                <a:rPr lang="en-US" sz="1400" dirty="0" smtClean="0">
                  <a:solidFill>
                    <a:schemeClr val="bg1">
                      <a:lumMod val="85000"/>
                    </a:schemeClr>
                  </a:solidFill>
                  <a:latin typeface="Arial" charset="0"/>
                </a:rPr>
                <a:t>Weighted logic H</a:t>
              </a:r>
              <a:endParaRPr lang="en-US" sz="1400" dirty="0">
                <a:solidFill>
                  <a:schemeClr val="bg1">
                    <a:lumMod val="85000"/>
                  </a:schemeClr>
                </a:solidFill>
                <a:latin typeface="Arial" charset="0"/>
              </a:endParaRPr>
            </a:p>
          </p:txBody>
        </p:sp>
        <p:sp>
          <p:nvSpPr>
            <p:cNvPr id="112" name="Freeform 104"/>
            <p:cNvSpPr>
              <a:spLocks/>
            </p:cNvSpPr>
            <p:nvPr/>
          </p:nvSpPr>
          <p:spPr bwMode="auto">
            <a:xfrm flipV="1">
              <a:off x="5551666" y="2937042"/>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accent6">
                <a:lumMod val="60000"/>
                <a:lumOff val="40000"/>
              </a:schemeClr>
            </a:solidFill>
            <a:ln w="19050">
              <a:solidFill>
                <a:srgbClr val="0D0D0D"/>
              </a:solidFill>
              <a:miter lim="800000"/>
              <a:headEnd/>
              <a:tailEnd/>
            </a:ln>
            <a:effectLst/>
          </p:spPr>
          <p:txBody>
            <a:bodyPr wrap="none" lIns="92075" tIns="46038" rIns="92075" bIns="46038" anchor="ctr">
              <a:prstTxWarp prst="textNoShape">
                <a:avLst/>
              </a:prstTxWarp>
            </a:bodyPr>
            <a:lstStyle/>
            <a:p>
              <a:pPr algn="ctr"/>
              <a:endParaRPr lang="en-US" sz="1400">
                <a:solidFill>
                  <a:schemeClr val="bg1"/>
                </a:solidFill>
              </a:endParaRPr>
            </a:p>
          </p:txBody>
        </p:sp>
        <p:sp>
          <p:nvSpPr>
            <p:cNvPr id="113" name="Freeform 32"/>
            <p:cNvSpPr>
              <a:spLocks/>
            </p:cNvSpPr>
            <p:nvPr/>
          </p:nvSpPr>
          <p:spPr bwMode="auto">
            <a:xfrm flipH="1" flipV="1">
              <a:off x="5207639" y="4161178"/>
              <a:ext cx="48472" cy="219245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BFBFBF"/>
              </a:solidFill>
              <a:round/>
              <a:headEnd type="oval" w="sm" len="sm"/>
              <a:tailEnd/>
            </a:ln>
          </p:spPr>
          <p:txBody>
            <a:bodyPr wrap="none" lIns="92075" tIns="46038" rIns="92075" bIns="46038" anchor="ctr">
              <a:prstTxWarp prst="textNoShape">
                <a:avLst/>
              </a:prstTxWarp>
            </a:bodyPr>
            <a:lstStyle/>
            <a:p>
              <a:endParaRPr lang="pl-PL"/>
            </a:p>
          </p:txBody>
        </p:sp>
        <p:sp>
          <p:nvSpPr>
            <p:cNvPr id="114" name="Freeform 32"/>
            <p:cNvSpPr>
              <a:spLocks/>
            </p:cNvSpPr>
            <p:nvPr/>
          </p:nvSpPr>
          <p:spPr bwMode="auto">
            <a:xfrm flipH="1" flipV="1">
              <a:off x="4991614" y="4161177"/>
              <a:ext cx="48471" cy="34671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BFBFBF"/>
              </a:solidFill>
              <a:round/>
              <a:headEnd type="oval" w="sm" len="sm"/>
              <a:tailEnd/>
            </a:ln>
          </p:spPr>
          <p:txBody>
            <a:bodyPr wrap="none" lIns="92075" tIns="46038" rIns="92075" bIns="46038" anchor="ctr">
              <a:prstTxWarp prst="textNoShape">
                <a:avLst/>
              </a:prstTxWarp>
            </a:bodyPr>
            <a:lstStyle/>
            <a:p>
              <a:endParaRPr lang="pl-PL"/>
            </a:p>
          </p:txBody>
        </p:sp>
        <p:sp>
          <p:nvSpPr>
            <p:cNvPr id="115" name="Freeform 104"/>
            <p:cNvSpPr>
              <a:spLocks/>
            </p:cNvSpPr>
            <p:nvPr/>
          </p:nvSpPr>
          <p:spPr bwMode="auto">
            <a:xfrm flipV="1">
              <a:off x="5551666" y="3629564"/>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accent6">
                <a:lumMod val="60000"/>
                <a:lumOff val="40000"/>
              </a:schemeClr>
            </a:solidFill>
            <a:ln w="19050">
              <a:solidFill>
                <a:schemeClr val="tx1">
                  <a:lumMod val="95000"/>
                  <a:lumOff val="5000"/>
                </a:schemeClr>
              </a:solidFill>
              <a:miter lim="800000"/>
              <a:headEnd/>
              <a:tailEnd/>
            </a:ln>
            <a:effectLst/>
          </p:spPr>
          <p:txBody>
            <a:bodyPr wrap="none" lIns="92075" tIns="46038" rIns="92075" bIns="46038" anchor="ctr">
              <a:prstTxWarp prst="textNoShape">
                <a:avLst/>
              </a:prstTxWarp>
            </a:bodyPr>
            <a:lstStyle/>
            <a:p>
              <a:pPr algn="ctr"/>
              <a:endParaRPr lang="en-US" sz="1400">
                <a:solidFill>
                  <a:schemeClr val="bg1"/>
                </a:solidFill>
              </a:endParaRPr>
            </a:p>
          </p:txBody>
        </p:sp>
        <p:sp>
          <p:nvSpPr>
            <p:cNvPr id="116" name="PoleTekstowe 115"/>
            <p:cNvSpPr txBox="1"/>
            <p:nvPr/>
          </p:nvSpPr>
          <p:spPr>
            <a:xfrm>
              <a:off x="4816852" y="3089566"/>
              <a:ext cx="693143" cy="276999"/>
            </a:xfrm>
            <a:prstGeom prst="rect">
              <a:avLst/>
            </a:prstGeom>
            <a:noFill/>
          </p:spPr>
          <p:txBody>
            <a:bodyPr wrap="none" rtlCol="0">
              <a:spAutoFit/>
            </a:bodyPr>
            <a:lstStyle/>
            <a:p>
              <a:r>
                <a:rPr lang="en-US" sz="1200" dirty="0" smtClean="0"/>
                <a:t>No Hold</a:t>
              </a:r>
              <a:endParaRPr lang="en-US" sz="1200" dirty="0"/>
            </a:p>
          </p:txBody>
        </p:sp>
        <p:sp>
          <p:nvSpPr>
            <p:cNvPr id="117" name="PoleTekstowe 116"/>
            <p:cNvSpPr txBox="1"/>
            <p:nvPr/>
          </p:nvSpPr>
          <p:spPr>
            <a:xfrm>
              <a:off x="4732144" y="3783641"/>
              <a:ext cx="802548" cy="276999"/>
            </a:xfrm>
            <a:prstGeom prst="rect">
              <a:avLst/>
            </a:prstGeom>
            <a:noFill/>
          </p:spPr>
          <p:txBody>
            <a:bodyPr wrap="none" rtlCol="0">
              <a:spAutoFit/>
            </a:bodyPr>
            <a:lstStyle/>
            <a:p>
              <a:r>
                <a:rPr lang="en-US" sz="1200" dirty="0" smtClean="0"/>
                <a:t>First cycle</a:t>
              </a:r>
              <a:endParaRPr lang="en-US" sz="1200" dirty="0"/>
            </a:p>
          </p:txBody>
        </p:sp>
        <p:sp>
          <p:nvSpPr>
            <p:cNvPr id="118" name="Right Arrow 167"/>
            <p:cNvSpPr/>
            <p:nvPr/>
          </p:nvSpPr>
          <p:spPr>
            <a:xfrm flipH="1">
              <a:off x="3534432" y="2443528"/>
              <a:ext cx="520095" cy="217715"/>
            </a:xfrm>
            <a:prstGeom prst="rightArrow">
              <a:avLst/>
            </a:prstGeom>
            <a:solidFill>
              <a:schemeClr val="accent6">
                <a:lumMod val="75000"/>
              </a:schemeClr>
            </a:solidFill>
            <a:ln w="19050">
              <a:noFill/>
              <a:miter lim="800000"/>
              <a:headEnd/>
              <a:tailEnd/>
            </a:ln>
            <a:effectLst/>
          </p:spPr>
          <p:txBody>
            <a:bodyPr wrap="none" lIns="92075" tIns="46038" rIns="92075" bIns="46038" anchor="ctr">
              <a:prstTxWarp prst="textNoShape">
                <a:avLst/>
              </a:prstTxWarp>
            </a:bodyPr>
            <a:lstStyle/>
            <a:p>
              <a:pPr algn="ctr"/>
              <a:endParaRPr lang="en-US" sz="1400" dirty="0">
                <a:solidFill>
                  <a:schemeClr val="bg1"/>
                </a:solidFill>
              </a:endParaRPr>
            </a:p>
          </p:txBody>
        </p:sp>
        <p:sp>
          <p:nvSpPr>
            <p:cNvPr id="119" name="PoleTekstowe 118"/>
            <p:cNvSpPr txBox="1"/>
            <p:nvPr/>
          </p:nvSpPr>
          <p:spPr>
            <a:xfrm>
              <a:off x="4021850" y="2408066"/>
              <a:ext cx="543914" cy="276999"/>
            </a:xfrm>
            <a:prstGeom prst="rect">
              <a:avLst/>
            </a:prstGeom>
            <a:noFill/>
          </p:spPr>
          <p:txBody>
            <a:bodyPr wrap="none" rtlCol="0">
              <a:spAutoFit/>
            </a:bodyPr>
            <a:lstStyle/>
            <a:p>
              <a:r>
                <a:rPr lang="en-US" sz="1200" dirty="0" smtClean="0"/>
                <a:t>offset</a:t>
              </a:r>
              <a:endParaRPr lang="en-US" sz="1200" dirty="0"/>
            </a:p>
          </p:txBody>
        </p:sp>
        <p:grpSp>
          <p:nvGrpSpPr>
            <p:cNvPr id="3" name="Grupa 2"/>
            <p:cNvGrpSpPr/>
            <p:nvPr/>
          </p:nvGrpSpPr>
          <p:grpSpPr>
            <a:xfrm>
              <a:off x="1763824" y="5229087"/>
              <a:ext cx="519683" cy="460860"/>
              <a:chOff x="1763824" y="5229087"/>
              <a:chExt cx="519683" cy="460860"/>
            </a:xfrm>
          </p:grpSpPr>
          <p:sp>
            <p:nvSpPr>
              <p:cNvPr id="109" name="Line 67"/>
              <p:cNvSpPr>
                <a:spLocks noChangeShapeType="1"/>
              </p:cNvSpPr>
              <p:nvPr/>
            </p:nvSpPr>
            <p:spPr bwMode="auto">
              <a:xfrm>
                <a:off x="1835832" y="5229087"/>
                <a:ext cx="447675" cy="0"/>
              </a:xfrm>
              <a:prstGeom prst="line">
                <a:avLst/>
              </a:prstGeom>
              <a:noFill/>
              <a:ln w="19050" cmpd="sng">
                <a:solidFill>
                  <a:srgbClr val="403C35"/>
                </a:solidFill>
                <a:round/>
                <a:headEnd/>
                <a:tailEnd type="stealth" w="med" len="med"/>
              </a:ln>
            </p:spPr>
            <p:txBody>
              <a:bodyPr wrap="none" lIns="92075" tIns="46038" rIns="92075" bIns="46038" anchor="ctr">
                <a:prstTxWarp prst="textNoShape">
                  <a:avLst/>
                </a:prstTxWarp>
              </a:bodyPr>
              <a:lstStyle/>
              <a:p>
                <a:endParaRPr lang="en-US"/>
              </a:p>
            </p:txBody>
          </p:sp>
          <p:sp>
            <p:nvSpPr>
              <p:cNvPr id="110" name="Line 67"/>
              <p:cNvSpPr>
                <a:spLocks noChangeShapeType="1"/>
              </p:cNvSpPr>
              <p:nvPr/>
            </p:nvSpPr>
            <p:spPr bwMode="auto">
              <a:xfrm>
                <a:off x="1835832" y="5689947"/>
                <a:ext cx="447675" cy="0"/>
              </a:xfrm>
              <a:prstGeom prst="line">
                <a:avLst/>
              </a:prstGeom>
              <a:noFill/>
              <a:ln w="19050" cmpd="sng">
                <a:solidFill>
                  <a:srgbClr val="403C35"/>
                </a:solidFill>
                <a:round/>
                <a:headEnd/>
                <a:tailEnd type="stealth" w="med" len="med"/>
              </a:ln>
            </p:spPr>
            <p:txBody>
              <a:bodyPr wrap="none" lIns="92075" tIns="46038" rIns="92075" bIns="46038" anchor="ctr">
                <a:prstTxWarp prst="textNoShape">
                  <a:avLst/>
                </a:prstTxWarp>
              </a:bodyPr>
              <a:lstStyle/>
              <a:p>
                <a:endParaRPr lang="en-US"/>
              </a:p>
            </p:txBody>
          </p:sp>
          <p:sp>
            <p:nvSpPr>
              <p:cNvPr id="122" name="TextBox 162"/>
              <p:cNvSpPr txBox="1"/>
              <p:nvPr/>
            </p:nvSpPr>
            <p:spPr>
              <a:xfrm rot="16200000">
                <a:off x="1776470" y="5264381"/>
                <a:ext cx="344039" cy="369332"/>
              </a:xfrm>
              <a:prstGeom prst="rect">
                <a:avLst/>
              </a:prstGeom>
              <a:noFill/>
              <a:ln w="19050" cmpd="sng">
                <a:noFill/>
                <a:round/>
                <a:headEnd/>
                <a:tailEnd type="stealth" w="med" len="med"/>
              </a:ln>
            </p:spPr>
            <p:txBody>
              <a:bodyPr wrap="none" lIns="92075" tIns="46038" rIns="92075" bIns="46038" anchor="ctr">
                <a:prstTxWarp prst="textNoShape">
                  <a:avLst/>
                </a:prstTxWarp>
              </a:bodyPr>
              <a:lstStyle>
                <a:defPPr>
                  <a:defRPr lang="en-US"/>
                </a:defPPr>
              </a:lstStyle>
              <a:p>
                <a:r>
                  <a:rPr lang="en-US" dirty="0"/>
                  <a:t>…</a:t>
                </a:r>
              </a:p>
            </p:txBody>
          </p:sp>
        </p:grpSp>
        <p:sp>
          <p:nvSpPr>
            <p:cNvPr id="18" name="Right Arrow 167"/>
            <p:cNvSpPr/>
            <p:nvPr/>
          </p:nvSpPr>
          <p:spPr>
            <a:xfrm>
              <a:off x="2649407" y="3377557"/>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9" name="Right Arrow 167"/>
            <p:cNvSpPr/>
            <p:nvPr/>
          </p:nvSpPr>
          <p:spPr>
            <a:xfrm>
              <a:off x="2649407" y="2513461"/>
              <a:ext cx="520095" cy="217715"/>
            </a:xfrm>
            <a:prstGeom prst="rightArrow">
              <a:avLst/>
            </a:prstGeom>
            <a:solidFill>
              <a:schemeClr val="bg1"/>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98" name="Rectangle 83"/>
            <p:cNvSpPr>
              <a:spLocks noChangeArrowheads="1"/>
            </p:cNvSpPr>
            <p:nvPr/>
          </p:nvSpPr>
          <p:spPr bwMode="auto">
            <a:xfrm rot="5400000">
              <a:off x="2187356" y="2488409"/>
              <a:ext cx="792088" cy="266126"/>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Toggle</a:t>
              </a:r>
            </a:p>
          </p:txBody>
        </p:sp>
        <p:sp>
          <p:nvSpPr>
            <p:cNvPr id="99" name="Rectangle 83"/>
            <p:cNvSpPr>
              <a:spLocks noChangeArrowheads="1"/>
            </p:cNvSpPr>
            <p:nvPr/>
          </p:nvSpPr>
          <p:spPr bwMode="auto">
            <a:xfrm rot="5400000">
              <a:off x="2198408" y="3363558"/>
              <a:ext cx="769984" cy="266126"/>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Hold</a:t>
              </a:r>
            </a:p>
          </p:txBody>
        </p:sp>
        <p:sp>
          <p:nvSpPr>
            <p:cNvPr id="124" name="Right Arrow 167"/>
            <p:cNvSpPr/>
            <p:nvPr/>
          </p:nvSpPr>
          <p:spPr>
            <a:xfrm>
              <a:off x="2872774" y="1931010"/>
              <a:ext cx="520095" cy="217715"/>
            </a:xfrm>
            <a:prstGeom prst="rightArrow">
              <a:avLst/>
            </a:prstGeom>
            <a:solidFill>
              <a:schemeClr val="bg1"/>
            </a:solidFill>
            <a:ln w="12700" cap="flat" cmpd="sng" algn="ctr">
              <a:solidFill>
                <a:schemeClr val="bg1">
                  <a:lumMod val="7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25" name="Right Arrow 167"/>
            <p:cNvSpPr/>
            <p:nvPr/>
          </p:nvSpPr>
          <p:spPr>
            <a:xfrm>
              <a:off x="2872774" y="1066914"/>
              <a:ext cx="520095" cy="217715"/>
            </a:xfrm>
            <a:prstGeom prst="rightArrow">
              <a:avLst/>
            </a:prstGeom>
            <a:solidFill>
              <a:schemeClr val="bg1"/>
            </a:solidFill>
            <a:ln w="12700" cap="flat" cmpd="sng" algn="ctr">
              <a:solidFill>
                <a:schemeClr val="bg1">
                  <a:lumMod val="7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26" name="Right Arrow 167"/>
            <p:cNvSpPr/>
            <p:nvPr/>
          </p:nvSpPr>
          <p:spPr>
            <a:xfrm>
              <a:off x="4182467" y="1623167"/>
              <a:ext cx="520095" cy="217715"/>
            </a:xfrm>
            <a:prstGeom prst="rightArrow">
              <a:avLst/>
            </a:prstGeom>
            <a:solidFill>
              <a:schemeClr val="bg1"/>
            </a:solidFill>
            <a:ln w="12700" cap="flat" cmpd="sng" algn="ctr">
              <a:solidFill>
                <a:srgbClr val="BFBFBF"/>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grpSp>
          <p:nvGrpSpPr>
            <p:cNvPr id="104" name="Grupa 103"/>
            <p:cNvGrpSpPr/>
            <p:nvPr/>
          </p:nvGrpSpPr>
          <p:grpSpPr>
            <a:xfrm>
              <a:off x="3498366" y="2865034"/>
              <a:ext cx="304470" cy="385192"/>
              <a:chOff x="2975166" y="2755776"/>
              <a:chExt cx="304470" cy="385192"/>
            </a:xfrm>
          </p:grpSpPr>
          <p:sp>
            <p:nvSpPr>
              <p:cNvPr id="105" name="Rectangle 83"/>
              <p:cNvSpPr>
                <a:spLocks noChangeArrowheads="1"/>
              </p:cNvSpPr>
              <p:nvPr/>
            </p:nvSpPr>
            <p:spPr bwMode="auto">
              <a:xfrm>
                <a:off x="3001774" y="2755776"/>
                <a:ext cx="277862" cy="385192"/>
              </a:xfrm>
              <a:prstGeom prst="rect">
                <a:avLst/>
              </a:prstGeom>
              <a:solidFill>
                <a:srgbClr val="FFFFFF"/>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endParaRPr lang="pl-PL"/>
              </a:p>
            </p:txBody>
          </p:sp>
          <p:sp>
            <p:nvSpPr>
              <p:cNvPr id="106" name="TextBox 110"/>
              <p:cNvSpPr txBox="1"/>
              <p:nvPr/>
            </p:nvSpPr>
            <p:spPr>
              <a:xfrm>
                <a:off x="2975166" y="2759989"/>
                <a:ext cx="275887" cy="276999"/>
              </a:xfrm>
              <a:prstGeom prst="rect">
                <a:avLst/>
              </a:prstGeom>
              <a:noFill/>
            </p:spPr>
            <p:txBody>
              <a:bodyPr wrap="none" rtlCol="0">
                <a:spAutoFit/>
              </a:bodyPr>
              <a:lstStyle/>
              <a:p>
                <a:r>
                  <a:rPr lang="en-US" sz="1200" dirty="0" smtClean="0"/>
                  <a:t>T</a:t>
                </a:r>
                <a:endParaRPr lang="en-US" sz="1200" dirty="0"/>
              </a:p>
            </p:txBody>
          </p:sp>
        </p:grpSp>
        <p:sp>
          <p:nvSpPr>
            <p:cNvPr id="111" name="Rectangle 83"/>
            <p:cNvSpPr>
              <a:spLocks noChangeArrowheads="1"/>
            </p:cNvSpPr>
            <p:nvPr/>
          </p:nvSpPr>
          <p:spPr bwMode="auto">
            <a:xfrm rot="5400000">
              <a:off x="2498840" y="2892514"/>
              <a:ext cx="1692188" cy="341084"/>
            </a:xfrm>
            <a:prstGeom prst="rect">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pPr>
              <a:r>
                <a:rPr lang="en-US" sz="1200" kern="0" dirty="0">
                  <a:solidFill>
                    <a:srgbClr val="000000"/>
                  </a:solidFill>
                  <a:latin typeface="Arial"/>
                </a:rPr>
                <a:t>Down counter</a:t>
              </a:r>
            </a:p>
          </p:txBody>
        </p:sp>
      </p:grpSp>
    </p:spTree>
    <p:extLst>
      <p:ext uri="{BB962C8B-B14F-4D97-AF65-F5344CB8AC3E}">
        <p14:creationId xmlns:p14="http://schemas.microsoft.com/office/powerpoint/2010/main" val="89357994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Low power template</a:t>
            </a:r>
            <a:endParaRPr lang="en-US" dirty="0"/>
          </a:p>
        </p:txBody>
      </p:sp>
      <p:sp>
        <p:nvSpPr>
          <p:cNvPr id="3" name="Symbol zastępczy zawartości 2"/>
          <p:cNvSpPr>
            <a:spLocks noGrp="1"/>
          </p:cNvSpPr>
          <p:nvPr>
            <p:ph idx="1"/>
          </p:nvPr>
        </p:nvSpPr>
        <p:spPr>
          <a:xfrm>
            <a:off x="676275" y="3868824"/>
            <a:ext cx="6824980" cy="2372456"/>
          </a:xfrm>
        </p:spPr>
        <p:txBody>
          <a:bodyPr/>
          <a:lstStyle/>
          <a:p>
            <a:r>
              <a:rPr lang="en-US" dirty="0" smtClean="0"/>
              <a:t>Durations of Toggle and Hold periods</a:t>
            </a:r>
          </a:p>
          <a:p>
            <a:r>
              <a:rPr lang="en-US" dirty="0" smtClean="0"/>
              <a:t>The number of offset cycles</a:t>
            </a:r>
          </a:p>
          <a:p>
            <a:r>
              <a:rPr lang="en-US" dirty="0" smtClean="0"/>
              <a:t>Content of the toggle control register</a:t>
            </a:r>
          </a:p>
          <a:p>
            <a:r>
              <a:rPr lang="en-US" dirty="0" smtClean="0"/>
              <a:t>Determined prior to test encoding</a:t>
            </a:r>
          </a:p>
          <a:p>
            <a:r>
              <a:rPr lang="en-US" dirty="0" smtClean="0"/>
              <a:t>No repetitions in flow</a:t>
            </a:r>
            <a:endParaRPr lang="en-US" dirty="0"/>
          </a:p>
        </p:txBody>
      </p:sp>
      <p:grpSp>
        <p:nvGrpSpPr>
          <p:cNvPr id="33" name="Grupa 32"/>
          <p:cNvGrpSpPr/>
          <p:nvPr/>
        </p:nvGrpSpPr>
        <p:grpSpPr>
          <a:xfrm>
            <a:off x="1460833" y="1862484"/>
            <a:ext cx="6945193" cy="1588548"/>
            <a:chOff x="1549958" y="4993239"/>
            <a:chExt cx="6945193" cy="1588548"/>
          </a:xfrm>
        </p:grpSpPr>
        <p:sp>
          <p:nvSpPr>
            <p:cNvPr id="11" name="Prostokąt 72"/>
            <p:cNvSpPr/>
            <p:nvPr/>
          </p:nvSpPr>
          <p:spPr>
            <a:xfrm>
              <a:off x="1839412" y="5521326"/>
              <a:ext cx="189170" cy="498924"/>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2" name="Prostokąt 70"/>
            <p:cNvSpPr/>
            <p:nvPr/>
          </p:nvSpPr>
          <p:spPr>
            <a:xfrm>
              <a:off x="2036246" y="5521192"/>
              <a:ext cx="1038324" cy="499058"/>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234000" anchor="ctr">
              <a:prstTxWarp prst="textNoShape">
                <a:avLst/>
              </a:prstTxWarp>
            </a:bodyPr>
            <a:lstStyle/>
            <a:p>
              <a:pPr algn="ctr" eaLnBrk="0" hangingPunct="0"/>
              <a:r>
                <a:rPr lang="pl-PL" sz="2200" baseline="-25000" dirty="0" smtClean="0"/>
                <a:t>Hold</a:t>
              </a:r>
              <a:endParaRPr lang="en-US" sz="2200" baseline="-25000" dirty="0"/>
            </a:p>
          </p:txBody>
        </p:sp>
        <p:sp>
          <p:nvSpPr>
            <p:cNvPr id="14" name="Prostokąt 59"/>
            <p:cNvSpPr/>
            <p:nvPr/>
          </p:nvSpPr>
          <p:spPr>
            <a:xfrm>
              <a:off x="3629632" y="5521192"/>
              <a:ext cx="1038324" cy="499058"/>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dirty="0">
                <a:solidFill>
                  <a:schemeClr val="tx1"/>
                </a:solidFill>
              </a:endParaRPr>
            </a:p>
          </p:txBody>
        </p:sp>
        <p:sp>
          <p:nvSpPr>
            <p:cNvPr id="16" name="Prostokąt 61"/>
            <p:cNvSpPr/>
            <p:nvPr/>
          </p:nvSpPr>
          <p:spPr>
            <a:xfrm>
              <a:off x="5237284" y="5521006"/>
              <a:ext cx="1038324" cy="49924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8" name="Prostokąt 63"/>
            <p:cNvSpPr/>
            <p:nvPr/>
          </p:nvSpPr>
          <p:spPr>
            <a:xfrm>
              <a:off x="6844936" y="5516926"/>
              <a:ext cx="1038324" cy="50332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5" name="Prostokąt 60"/>
            <p:cNvSpPr/>
            <p:nvPr/>
          </p:nvSpPr>
          <p:spPr>
            <a:xfrm>
              <a:off x="4678085" y="5518151"/>
              <a:ext cx="546624" cy="502099"/>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000" baseline="-25000" dirty="0" smtClean="0">
                  <a:solidFill>
                    <a:schemeClr val="tx1"/>
                  </a:solidFill>
                </a:rPr>
                <a:t> </a:t>
              </a:r>
              <a:endParaRPr lang="en-US" sz="1000" baseline="-25000" dirty="0">
                <a:solidFill>
                  <a:schemeClr val="tx1"/>
                </a:solidFill>
              </a:endParaRPr>
            </a:p>
          </p:txBody>
        </p:sp>
        <p:sp>
          <p:nvSpPr>
            <p:cNvPr id="17" name="Prostokąt 62"/>
            <p:cNvSpPr/>
            <p:nvPr/>
          </p:nvSpPr>
          <p:spPr>
            <a:xfrm>
              <a:off x="6285737" y="5518151"/>
              <a:ext cx="546624" cy="502099"/>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9" name="Prostokąt 55"/>
            <p:cNvSpPr/>
            <p:nvPr/>
          </p:nvSpPr>
          <p:spPr>
            <a:xfrm>
              <a:off x="7891613" y="5518151"/>
              <a:ext cx="546624" cy="502099"/>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22" name="Prostokąt 20"/>
            <p:cNvSpPr/>
            <p:nvPr/>
          </p:nvSpPr>
          <p:spPr>
            <a:xfrm>
              <a:off x="3084002" y="5518151"/>
              <a:ext cx="545471" cy="502099"/>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234000" anchor="ctr">
              <a:prstTxWarp prst="textNoShape">
                <a:avLst/>
              </a:prstTxWarp>
            </a:bodyPr>
            <a:lstStyle/>
            <a:p>
              <a:pPr algn="ctr" eaLnBrk="0" hangingPunct="0"/>
              <a:r>
                <a:rPr lang="pl-PL" sz="2200" baseline="-25000" dirty="0" smtClean="0">
                  <a:solidFill>
                    <a:schemeClr val="tx1"/>
                  </a:solidFill>
                </a:rPr>
                <a:t>Toggle</a:t>
              </a:r>
              <a:endParaRPr lang="en-US" sz="2200" baseline="-25000" dirty="0">
                <a:solidFill>
                  <a:schemeClr val="tx1"/>
                </a:solidFill>
              </a:endParaRPr>
            </a:p>
          </p:txBody>
        </p:sp>
        <p:sp>
          <p:nvSpPr>
            <p:cNvPr id="21" name="PoleTekstowe 89"/>
            <p:cNvSpPr txBox="1"/>
            <p:nvPr/>
          </p:nvSpPr>
          <p:spPr>
            <a:xfrm flipH="1">
              <a:off x="1549958" y="6212455"/>
              <a:ext cx="800228" cy="369332"/>
            </a:xfrm>
            <a:prstGeom prst="rect">
              <a:avLst/>
            </a:prstGeom>
            <a:noFill/>
          </p:spPr>
          <p:txBody>
            <a:bodyPr wrap="square" rtlCol="0">
              <a:spAutoFit/>
            </a:bodyPr>
            <a:lstStyle/>
            <a:p>
              <a:r>
                <a:rPr lang="en-US" dirty="0" smtClean="0"/>
                <a:t>Offset</a:t>
              </a:r>
              <a:endParaRPr lang="en-US" dirty="0"/>
            </a:p>
          </p:txBody>
        </p:sp>
        <p:cxnSp>
          <p:nvCxnSpPr>
            <p:cNvPr id="24" name="Straight Arrow Connector 33"/>
            <p:cNvCxnSpPr/>
            <p:nvPr/>
          </p:nvCxnSpPr>
          <p:spPr>
            <a:xfrm>
              <a:off x="1850345" y="6206396"/>
              <a:ext cx="349857" cy="1588"/>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34"/>
            <p:cNvCxnSpPr/>
            <p:nvPr/>
          </p:nvCxnSpPr>
          <p:spPr>
            <a:xfrm>
              <a:off x="2891966" y="6198448"/>
              <a:ext cx="349857" cy="1588"/>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6" name="Rectangle 35"/>
            <p:cNvSpPr/>
            <p:nvPr/>
          </p:nvSpPr>
          <p:spPr>
            <a:xfrm>
              <a:off x="3619102" y="4993239"/>
              <a:ext cx="4876049" cy="1165699"/>
            </a:xfrm>
            <a:prstGeom prst="rect">
              <a:avLst/>
            </a:prstGeom>
            <a:solidFill>
              <a:srgbClr val="FFFFFF">
                <a:alpha val="5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traight Arrow Connector 31"/>
            <p:cNvCxnSpPr/>
            <p:nvPr/>
          </p:nvCxnSpPr>
          <p:spPr>
            <a:xfrm>
              <a:off x="3424704" y="6206400"/>
              <a:ext cx="349857" cy="1588"/>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8" name="Nawias klamrowy zamykający 27"/>
            <p:cNvSpPr/>
            <p:nvPr/>
          </p:nvSpPr>
          <p:spPr>
            <a:xfrm rot="16200000">
              <a:off x="2732729" y="4558089"/>
              <a:ext cx="207736" cy="1566337"/>
            </a:xfrm>
            <a:prstGeom prst="rightBrace">
              <a:avLst>
                <a:gd name="adj1" fmla="val 41846"/>
                <a:gd name="adj2" fmla="val 50000"/>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Nawias klamrowy zamykający 28"/>
            <p:cNvSpPr/>
            <p:nvPr/>
          </p:nvSpPr>
          <p:spPr>
            <a:xfrm rot="16200000">
              <a:off x="4329756" y="4558089"/>
              <a:ext cx="207736" cy="1566337"/>
            </a:xfrm>
            <a:prstGeom prst="rightBrace">
              <a:avLst>
                <a:gd name="adj1" fmla="val 41846"/>
                <a:gd name="adj2" fmla="val 50000"/>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Nawias klamrowy zamykający 29"/>
            <p:cNvSpPr/>
            <p:nvPr/>
          </p:nvSpPr>
          <p:spPr>
            <a:xfrm rot="16200000">
              <a:off x="5933132" y="4558089"/>
              <a:ext cx="207736" cy="1566337"/>
            </a:xfrm>
            <a:prstGeom prst="rightBrace">
              <a:avLst>
                <a:gd name="adj1" fmla="val 41846"/>
                <a:gd name="adj2" fmla="val 50000"/>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Nawias klamrowy zamykający 30"/>
            <p:cNvSpPr/>
            <p:nvPr/>
          </p:nvSpPr>
          <p:spPr>
            <a:xfrm rot="16200000">
              <a:off x="7536508" y="4558089"/>
              <a:ext cx="207736" cy="1566337"/>
            </a:xfrm>
            <a:prstGeom prst="rightBrace">
              <a:avLst>
                <a:gd name="adj1" fmla="val 41846"/>
                <a:gd name="adj2" fmla="val 50000"/>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70670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Stimuli replication</a:t>
            </a:r>
            <a:endParaRPr lang="en-US"/>
          </a:p>
        </p:txBody>
      </p:sp>
      <p:grpSp>
        <p:nvGrpSpPr>
          <p:cNvPr id="2" name="Group 3"/>
          <p:cNvGrpSpPr>
            <a:grpSpLocks/>
          </p:cNvGrpSpPr>
          <p:nvPr/>
        </p:nvGrpSpPr>
        <p:grpSpPr bwMode="auto">
          <a:xfrm>
            <a:off x="6575425" y="1733550"/>
            <a:ext cx="311150" cy="2476500"/>
            <a:chOff x="3126" y="1287"/>
            <a:chExt cx="768" cy="1560"/>
          </a:xfrm>
        </p:grpSpPr>
        <p:sp>
          <p:nvSpPr>
            <p:cNvPr id="38916" name="Line 4"/>
            <p:cNvSpPr>
              <a:spLocks noChangeShapeType="1"/>
            </p:cNvSpPr>
            <p:nvPr/>
          </p:nvSpPr>
          <p:spPr bwMode="auto">
            <a:xfrm flipH="1">
              <a:off x="3126" y="1287"/>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17" name="Line 5"/>
            <p:cNvSpPr>
              <a:spLocks noChangeShapeType="1"/>
            </p:cNvSpPr>
            <p:nvPr/>
          </p:nvSpPr>
          <p:spPr bwMode="auto">
            <a:xfrm flipH="1">
              <a:off x="3126" y="1428"/>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18" name="Line 6"/>
            <p:cNvSpPr>
              <a:spLocks noChangeShapeType="1"/>
            </p:cNvSpPr>
            <p:nvPr/>
          </p:nvSpPr>
          <p:spPr bwMode="auto">
            <a:xfrm flipH="1">
              <a:off x="3126" y="1570"/>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19" name="Line 7"/>
            <p:cNvSpPr>
              <a:spLocks noChangeShapeType="1"/>
            </p:cNvSpPr>
            <p:nvPr/>
          </p:nvSpPr>
          <p:spPr bwMode="auto">
            <a:xfrm flipH="1">
              <a:off x="3126" y="1712"/>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0" name="Line 8"/>
            <p:cNvSpPr>
              <a:spLocks noChangeShapeType="1"/>
            </p:cNvSpPr>
            <p:nvPr/>
          </p:nvSpPr>
          <p:spPr bwMode="auto">
            <a:xfrm flipH="1">
              <a:off x="3126" y="1854"/>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1" name="Line 9"/>
            <p:cNvSpPr>
              <a:spLocks noChangeShapeType="1"/>
            </p:cNvSpPr>
            <p:nvPr/>
          </p:nvSpPr>
          <p:spPr bwMode="auto">
            <a:xfrm flipH="1">
              <a:off x="3126" y="1996"/>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2" name="Line 10"/>
            <p:cNvSpPr>
              <a:spLocks noChangeShapeType="1"/>
            </p:cNvSpPr>
            <p:nvPr/>
          </p:nvSpPr>
          <p:spPr bwMode="auto">
            <a:xfrm flipH="1">
              <a:off x="3126" y="2137"/>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3" name="Line 11"/>
            <p:cNvSpPr>
              <a:spLocks noChangeShapeType="1"/>
            </p:cNvSpPr>
            <p:nvPr/>
          </p:nvSpPr>
          <p:spPr bwMode="auto">
            <a:xfrm flipH="1">
              <a:off x="3126" y="2279"/>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4" name="Line 12"/>
            <p:cNvSpPr>
              <a:spLocks noChangeShapeType="1"/>
            </p:cNvSpPr>
            <p:nvPr/>
          </p:nvSpPr>
          <p:spPr bwMode="auto">
            <a:xfrm flipH="1">
              <a:off x="3126" y="2421"/>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5" name="Line 13"/>
            <p:cNvSpPr>
              <a:spLocks noChangeShapeType="1"/>
            </p:cNvSpPr>
            <p:nvPr/>
          </p:nvSpPr>
          <p:spPr bwMode="auto">
            <a:xfrm flipH="1">
              <a:off x="3126" y="2563"/>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6" name="Line 14"/>
            <p:cNvSpPr>
              <a:spLocks noChangeShapeType="1"/>
            </p:cNvSpPr>
            <p:nvPr/>
          </p:nvSpPr>
          <p:spPr bwMode="auto">
            <a:xfrm flipH="1">
              <a:off x="3126" y="2705"/>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27" name="Line 15"/>
            <p:cNvSpPr>
              <a:spLocks noChangeShapeType="1"/>
            </p:cNvSpPr>
            <p:nvPr/>
          </p:nvSpPr>
          <p:spPr bwMode="auto">
            <a:xfrm flipH="1">
              <a:off x="3126" y="2847"/>
              <a:ext cx="768" cy="0"/>
            </a:xfrm>
            <a:prstGeom prst="line">
              <a:avLst/>
            </a:prstGeom>
            <a:noFill/>
            <a:ln w="127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8928" name="Freeform 16"/>
          <p:cNvSpPr>
            <a:spLocks/>
          </p:cNvSpPr>
          <p:nvPr/>
        </p:nvSpPr>
        <p:spPr bwMode="auto">
          <a:xfrm>
            <a:off x="3951288" y="1082675"/>
            <a:ext cx="3505200" cy="3455988"/>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rgbClr val="000000"/>
            </a:solidFill>
            <a:round/>
            <a:headEnd/>
            <a:tailEnd/>
          </a:ln>
          <a:effectLst/>
        </p:spPr>
        <p:txBody>
          <a:bodyPr>
            <a:prstTxWarp prst="textNoShape">
              <a:avLst/>
            </a:prstTxWarp>
          </a:bodyPr>
          <a:lstStyle/>
          <a:p>
            <a:endParaRPr lang="en-US"/>
          </a:p>
        </p:txBody>
      </p:sp>
      <p:grpSp>
        <p:nvGrpSpPr>
          <p:cNvPr id="3" name="Group 17"/>
          <p:cNvGrpSpPr>
            <a:grpSpLocks/>
          </p:cNvGrpSpPr>
          <p:nvPr/>
        </p:nvGrpSpPr>
        <p:grpSpPr bwMode="auto">
          <a:xfrm>
            <a:off x="7280275" y="2195513"/>
            <a:ext cx="173038" cy="1435100"/>
            <a:chOff x="4454" y="1383"/>
            <a:chExt cx="241" cy="904"/>
          </a:xfrm>
        </p:grpSpPr>
        <p:sp>
          <p:nvSpPr>
            <p:cNvPr id="38930" name="Line 18"/>
            <p:cNvSpPr>
              <a:spLocks noChangeShapeType="1"/>
            </p:cNvSpPr>
            <p:nvPr/>
          </p:nvSpPr>
          <p:spPr bwMode="auto">
            <a:xfrm>
              <a:off x="4454" y="1383"/>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38931" name="Line 19"/>
            <p:cNvSpPr>
              <a:spLocks noChangeShapeType="1"/>
            </p:cNvSpPr>
            <p:nvPr/>
          </p:nvSpPr>
          <p:spPr bwMode="auto">
            <a:xfrm>
              <a:off x="4457" y="1685"/>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38932" name="Line 20"/>
            <p:cNvSpPr>
              <a:spLocks noChangeShapeType="1"/>
            </p:cNvSpPr>
            <p:nvPr/>
          </p:nvSpPr>
          <p:spPr bwMode="auto">
            <a:xfrm>
              <a:off x="4466" y="2287"/>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38933" name="Line 21"/>
            <p:cNvSpPr>
              <a:spLocks noChangeShapeType="1"/>
            </p:cNvSpPr>
            <p:nvPr/>
          </p:nvSpPr>
          <p:spPr bwMode="auto">
            <a:xfrm>
              <a:off x="4461" y="1984"/>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grpSp>
      <p:sp>
        <p:nvSpPr>
          <p:cNvPr id="38934" name="Rectangle 22"/>
          <p:cNvSpPr>
            <a:spLocks noChangeArrowheads="1"/>
          </p:cNvSpPr>
          <p:nvPr/>
        </p:nvSpPr>
        <p:spPr bwMode="auto">
          <a:xfrm>
            <a:off x="7392988" y="213518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35" name="Rectangle 23"/>
          <p:cNvSpPr>
            <a:spLocks noChangeArrowheads="1"/>
          </p:cNvSpPr>
          <p:nvPr/>
        </p:nvSpPr>
        <p:spPr bwMode="auto">
          <a:xfrm>
            <a:off x="7392988" y="261302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36" name="Rectangle 24"/>
          <p:cNvSpPr>
            <a:spLocks noChangeArrowheads="1"/>
          </p:cNvSpPr>
          <p:nvPr/>
        </p:nvSpPr>
        <p:spPr bwMode="auto">
          <a:xfrm>
            <a:off x="7392988" y="309086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37" name="Rectangle 25"/>
          <p:cNvSpPr>
            <a:spLocks noChangeArrowheads="1"/>
          </p:cNvSpPr>
          <p:nvPr/>
        </p:nvSpPr>
        <p:spPr bwMode="auto">
          <a:xfrm>
            <a:off x="7392988" y="357028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38" name="Line 26"/>
          <p:cNvSpPr>
            <a:spLocks noChangeShapeType="1"/>
          </p:cNvSpPr>
          <p:nvPr/>
        </p:nvSpPr>
        <p:spPr bwMode="auto">
          <a:xfrm flipH="1">
            <a:off x="4003675" y="1722438"/>
            <a:ext cx="7874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39" name="Rectangle 27"/>
          <p:cNvSpPr>
            <a:spLocks noChangeArrowheads="1"/>
          </p:cNvSpPr>
          <p:nvPr/>
        </p:nvSpPr>
        <p:spPr bwMode="auto">
          <a:xfrm flipH="1">
            <a:off x="3886200" y="165417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40" name="Freeform 28"/>
          <p:cNvSpPr>
            <a:spLocks/>
          </p:cNvSpPr>
          <p:nvPr/>
        </p:nvSpPr>
        <p:spPr bwMode="auto">
          <a:xfrm>
            <a:off x="4375150" y="1735138"/>
            <a:ext cx="41275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41" name="Freeform 29"/>
          <p:cNvSpPr>
            <a:spLocks/>
          </p:cNvSpPr>
          <p:nvPr/>
        </p:nvSpPr>
        <p:spPr bwMode="auto">
          <a:xfrm>
            <a:off x="4375150" y="1957388"/>
            <a:ext cx="420688"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42" name="Freeform 30"/>
          <p:cNvSpPr>
            <a:spLocks/>
          </p:cNvSpPr>
          <p:nvPr/>
        </p:nvSpPr>
        <p:spPr bwMode="auto">
          <a:xfrm>
            <a:off x="4375150" y="2173288"/>
            <a:ext cx="427038"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43" name="Line 31"/>
          <p:cNvSpPr>
            <a:spLocks noChangeShapeType="1"/>
          </p:cNvSpPr>
          <p:nvPr/>
        </p:nvSpPr>
        <p:spPr bwMode="auto">
          <a:xfrm flipH="1">
            <a:off x="4003675" y="2617788"/>
            <a:ext cx="781050"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a:p>
        </p:txBody>
      </p:sp>
      <p:sp>
        <p:nvSpPr>
          <p:cNvPr id="38944" name="Rectangle 32"/>
          <p:cNvSpPr>
            <a:spLocks noChangeArrowheads="1"/>
          </p:cNvSpPr>
          <p:nvPr/>
        </p:nvSpPr>
        <p:spPr bwMode="auto">
          <a:xfrm flipH="1">
            <a:off x="3886200" y="254952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45" name="Freeform 33"/>
          <p:cNvSpPr>
            <a:spLocks/>
          </p:cNvSpPr>
          <p:nvPr/>
        </p:nvSpPr>
        <p:spPr bwMode="auto">
          <a:xfrm>
            <a:off x="4375150" y="2630488"/>
            <a:ext cx="427038"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46" name="Freeform 34"/>
          <p:cNvSpPr>
            <a:spLocks/>
          </p:cNvSpPr>
          <p:nvPr/>
        </p:nvSpPr>
        <p:spPr bwMode="auto">
          <a:xfrm>
            <a:off x="4375150" y="2852738"/>
            <a:ext cx="427038"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47" name="Freeform 35"/>
          <p:cNvSpPr>
            <a:spLocks/>
          </p:cNvSpPr>
          <p:nvPr/>
        </p:nvSpPr>
        <p:spPr bwMode="auto">
          <a:xfrm>
            <a:off x="4375150" y="3068638"/>
            <a:ext cx="427038"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48" name="Line 36"/>
          <p:cNvSpPr>
            <a:spLocks noChangeShapeType="1"/>
          </p:cNvSpPr>
          <p:nvPr/>
        </p:nvSpPr>
        <p:spPr bwMode="auto">
          <a:xfrm flipH="1">
            <a:off x="4003674" y="3513138"/>
            <a:ext cx="798513" cy="0"/>
          </a:xfrm>
          <a:prstGeom prst="line">
            <a:avLst/>
          </a:prstGeom>
          <a:noFill/>
          <a:ln w="22225" cap="flat" cmpd="sng" algn="ctr">
            <a:solidFill>
              <a:schemeClr val="tx1"/>
            </a:solidFill>
            <a:prstDash val="solid"/>
            <a:round/>
            <a:headEnd type="none" w="med" len="med"/>
            <a:tailEnd w="med" len="med"/>
          </a:ln>
          <a:effectLst/>
        </p:spPr>
        <p:txBody>
          <a:bodyPr wrap="none" anchor="ctr">
            <a:prstTxWarp prst="textNoShape">
              <a:avLst/>
            </a:prstTxWarp>
          </a:bodyPr>
          <a:lstStyle/>
          <a:p>
            <a:endParaRPr lang="en-US"/>
          </a:p>
        </p:txBody>
      </p:sp>
      <p:sp>
        <p:nvSpPr>
          <p:cNvPr id="38949" name="Rectangle 37"/>
          <p:cNvSpPr>
            <a:spLocks noChangeArrowheads="1"/>
          </p:cNvSpPr>
          <p:nvPr/>
        </p:nvSpPr>
        <p:spPr bwMode="auto">
          <a:xfrm flipH="1">
            <a:off x="3886200" y="344487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38950" name="Freeform 38"/>
          <p:cNvSpPr>
            <a:spLocks/>
          </p:cNvSpPr>
          <p:nvPr/>
        </p:nvSpPr>
        <p:spPr bwMode="auto">
          <a:xfrm>
            <a:off x="4375150" y="3525838"/>
            <a:ext cx="41910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1" name="Freeform 39"/>
          <p:cNvSpPr>
            <a:spLocks/>
          </p:cNvSpPr>
          <p:nvPr/>
        </p:nvSpPr>
        <p:spPr bwMode="auto">
          <a:xfrm>
            <a:off x="4375150" y="3748088"/>
            <a:ext cx="41275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952" name="Freeform 40"/>
          <p:cNvSpPr>
            <a:spLocks/>
          </p:cNvSpPr>
          <p:nvPr/>
        </p:nvSpPr>
        <p:spPr bwMode="auto">
          <a:xfrm>
            <a:off x="4375150" y="3963988"/>
            <a:ext cx="427038"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4" name="Group 41"/>
          <p:cNvGrpSpPr>
            <a:grpSpLocks/>
          </p:cNvGrpSpPr>
          <p:nvPr/>
        </p:nvGrpSpPr>
        <p:grpSpPr bwMode="auto">
          <a:xfrm>
            <a:off x="4794250" y="1658938"/>
            <a:ext cx="1803400" cy="2590800"/>
            <a:chOff x="3656" y="2016"/>
            <a:chExt cx="1136" cy="1632"/>
          </a:xfrm>
          <a:solidFill>
            <a:schemeClr val="bg1"/>
          </a:solidFill>
        </p:grpSpPr>
        <p:sp>
          <p:nvSpPr>
            <p:cNvPr id="38954" name="Rectangle 42"/>
            <p:cNvSpPr>
              <a:spLocks noChangeArrowheads="1"/>
            </p:cNvSpPr>
            <p:nvPr/>
          </p:nvSpPr>
          <p:spPr bwMode="auto">
            <a:xfrm>
              <a:off x="3656" y="215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55" name="Rectangle 43"/>
            <p:cNvSpPr>
              <a:spLocks noChangeArrowheads="1"/>
            </p:cNvSpPr>
            <p:nvPr/>
          </p:nvSpPr>
          <p:spPr bwMode="auto">
            <a:xfrm>
              <a:off x="3656" y="229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56" name="Rectangle 44"/>
            <p:cNvSpPr>
              <a:spLocks noChangeArrowheads="1"/>
            </p:cNvSpPr>
            <p:nvPr/>
          </p:nvSpPr>
          <p:spPr bwMode="auto">
            <a:xfrm>
              <a:off x="3656" y="243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57" name="Rectangle 45"/>
            <p:cNvSpPr>
              <a:spLocks noChangeArrowheads="1"/>
            </p:cNvSpPr>
            <p:nvPr/>
          </p:nvSpPr>
          <p:spPr bwMode="auto">
            <a:xfrm>
              <a:off x="3656" y="258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58" name="Rectangle 46"/>
            <p:cNvSpPr>
              <a:spLocks noChangeArrowheads="1"/>
            </p:cNvSpPr>
            <p:nvPr/>
          </p:nvSpPr>
          <p:spPr bwMode="auto">
            <a:xfrm>
              <a:off x="3656" y="2721"/>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59" name="Rectangle 47"/>
            <p:cNvSpPr>
              <a:spLocks noChangeArrowheads="1"/>
            </p:cNvSpPr>
            <p:nvPr/>
          </p:nvSpPr>
          <p:spPr bwMode="auto">
            <a:xfrm>
              <a:off x="3656" y="2862"/>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60" name="Rectangle 48"/>
            <p:cNvSpPr>
              <a:spLocks noChangeArrowheads="1"/>
            </p:cNvSpPr>
            <p:nvPr/>
          </p:nvSpPr>
          <p:spPr bwMode="auto">
            <a:xfrm>
              <a:off x="3656" y="3003"/>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61" name="Rectangle 49"/>
            <p:cNvSpPr>
              <a:spLocks noChangeArrowheads="1"/>
            </p:cNvSpPr>
            <p:nvPr/>
          </p:nvSpPr>
          <p:spPr bwMode="auto">
            <a:xfrm>
              <a:off x="3656" y="3144"/>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62" name="Rectangle 50"/>
            <p:cNvSpPr>
              <a:spLocks noChangeArrowheads="1"/>
            </p:cNvSpPr>
            <p:nvPr/>
          </p:nvSpPr>
          <p:spPr bwMode="auto">
            <a:xfrm>
              <a:off x="3656" y="3285"/>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63" name="Rectangle 51"/>
            <p:cNvSpPr>
              <a:spLocks noChangeArrowheads="1"/>
            </p:cNvSpPr>
            <p:nvPr/>
          </p:nvSpPr>
          <p:spPr bwMode="auto">
            <a:xfrm>
              <a:off x="3656" y="342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64" name="Rectangle 52"/>
            <p:cNvSpPr>
              <a:spLocks noChangeArrowheads="1"/>
            </p:cNvSpPr>
            <p:nvPr/>
          </p:nvSpPr>
          <p:spPr bwMode="auto">
            <a:xfrm>
              <a:off x="3656" y="35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65" name="Rectangle 53"/>
            <p:cNvSpPr>
              <a:spLocks noChangeArrowheads="1"/>
            </p:cNvSpPr>
            <p:nvPr/>
          </p:nvSpPr>
          <p:spPr bwMode="auto">
            <a:xfrm>
              <a:off x="3656" y="201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5" name="Group 54"/>
          <p:cNvGrpSpPr>
            <a:grpSpLocks/>
          </p:cNvGrpSpPr>
          <p:nvPr/>
        </p:nvGrpSpPr>
        <p:grpSpPr bwMode="auto">
          <a:xfrm>
            <a:off x="4794250" y="1658938"/>
            <a:ext cx="1803400" cy="2590800"/>
            <a:chOff x="1288" y="1992"/>
            <a:chExt cx="1136" cy="1632"/>
          </a:xfrm>
        </p:grpSpPr>
        <p:sp>
          <p:nvSpPr>
            <p:cNvPr id="38967" name="Rectangle 55"/>
            <p:cNvSpPr>
              <a:spLocks noChangeArrowheads="1"/>
            </p:cNvSpPr>
            <p:nvPr/>
          </p:nvSpPr>
          <p:spPr bwMode="auto">
            <a:xfrm>
              <a:off x="1288" y="2133"/>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68" name="Rectangle 56"/>
            <p:cNvSpPr>
              <a:spLocks noChangeArrowheads="1"/>
            </p:cNvSpPr>
            <p:nvPr/>
          </p:nvSpPr>
          <p:spPr bwMode="auto">
            <a:xfrm>
              <a:off x="1288" y="2274"/>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69" name="Rectangle 57"/>
            <p:cNvSpPr>
              <a:spLocks noChangeArrowheads="1"/>
            </p:cNvSpPr>
            <p:nvPr/>
          </p:nvSpPr>
          <p:spPr bwMode="auto">
            <a:xfrm>
              <a:off x="1288" y="2415"/>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0" name="Rectangle 58"/>
            <p:cNvSpPr>
              <a:spLocks noChangeArrowheads="1"/>
            </p:cNvSpPr>
            <p:nvPr/>
          </p:nvSpPr>
          <p:spPr bwMode="auto">
            <a:xfrm>
              <a:off x="1288" y="2556"/>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1" name="Rectangle 59"/>
            <p:cNvSpPr>
              <a:spLocks noChangeArrowheads="1"/>
            </p:cNvSpPr>
            <p:nvPr/>
          </p:nvSpPr>
          <p:spPr bwMode="auto">
            <a:xfrm>
              <a:off x="1288" y="2697"/>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2" name="Rectangle 60"/>
            <p:cNvSpPr>
              <a:spLocks noChangeArrowheads="1"/>
            </p:cNvSpPr>
            <p:nvPr/>
          </p:nvSpPr>
          <p:spPr bwMode="auto">
            <a:xfrm>
              <a:off x="1288" y="2838"/>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3" name="Rectangle 61"/>
            <p:cNvSpPr>
              <a:spLocks noChangeArrowheads="1"/>
            </p:cNvSpPr>
            <p:nvPr/>
          </p:nvSpPr>
          <p:spPr bwMode="auto">
            <a:xfrm>
              <a:off x="1288" y="2979"/>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4" name="Rectangle 62"/>
            <p:cNvSpPr>
              <a:spLocks noChangeArrowheads="1"/>
            </p:cNvSpPr>
            <p:nvPr/>
          </p:nvSpPr>
          <p:spPr bwMode="auto">
            <a:xfrm>
              <a:off x="1288" y="3120"/>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5" name="Rectangle 63"/>
            <p:cNvSpPr>
              <a:spLocks noChangeArrowheads="1"/>
            </p:cNvSpPr>
            <p:nvPr/>
          </p:nvSpPr>
          <p:spPr bwMode="auto">
            <a:xfrm>
              <a:off x="1288" y="3261"/>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6" name="Rectangle 64"/>
            <p:cNvSpPr>
              <a:spLocks noChangeArrowheads="1"/>
            </p:cNvSpPr>
            <p:nvPr/>
          </p:nvSpPr>
          <p:spPr bwMode="auto">
            <a:xfrm>
              <a:off x="1288" y="3402"/>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7" name="Rectangle 65"/>
            <p:cNvSpPr>
              <a:spLocks noChangeArrowheads="1"/>
            </p:cNvSpPr>
            <p:nvPr/>
          </p:nvSpPr>
          <p:spPr bwMode="auto">
            <a:xfrm>
              <a:off x="1288" y="3544"/>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78" name="Rectangle 66"/>
            <p:cNvSpPr>
              <a:spLocks noChangeArrowheads="1"/>
            </p:cNvSpPr>
            <p:nvPr/>
          </p:nvSpPr>
          <p:spPr bwMode="auto">
            <a:xfrm>
              <a:off x="1288" y="1992"/>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grpSp>
      <p:sp>
        <p:nvSpPr>
          <p:cNvPr id="38979" name="Line 67"/>
          <p:cNvSpPr>
            <a:spLocks noChangeShapeType="1"/>
          </p:cNvSpPr>
          <p:nvPr/>
        </p:nvSpPr>
        <p:spPr bwMode="auto">
          <a:xfrm>
            <a:off x="3067050" y="2611438"/>
            <a:ext cx="812800"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38980" name="Freeform 68"/>
          <p:cNvSpPr>
            <a:spLocks/>
          </p:cNvSpPr>
          <p:nvPr/>
        </p:nvSpPr>
        <p:spPr bwMode="auto">
          <a:xfrm>
            <a:off x="3124200" y="1722438"/>
            <a:ext cx="774700" cy="666750"/>
          </a:xfrm>
          <a:custGeom>
            <a:avLst/>
            <a:gdLst/>
            <a:ahLst/>
            <a:cxnLst>
              <a:cxn ang="0">
                <a:pos x="0" y="408"/>
              </a:cxn>
              <a:cxn ang="0">
                <a:pos x="264" y="408"/>
              </a:cxn>
              <a:cxn ang="0">
                <a:pos x="264" y="0"/>
              </a:cxn>
              <a:cxn ang="0">
                <a:pos x="488" y="0"/>
              </a:cxn>
            </a:cxnLst>
            <a:rect l="0" t="0" r="r" b="b"/>
            <a:pathLst>
              <a:path w="488" h="408">
                <a:moveTo>
                  <a:pt x="0" y="408"/>
                </a:moveTo>
                <a:lnTo>
                  <a:pt x="264" y="408"/>
                </a:lnTo>
                <a:lnTo>
                  <a:pt x="264" y="0"/>
                </a:lnTo>
                <a:lnTo>
                  <a:pt x="488" y="0"/>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38981" name="Freeform 69"/>
          <p:cNvSpPr>
            <a:spLocks/>
          </p:cNvSpPr>
          <p:nvPr/>
        </p:nvSpPr>
        <p:spPr bwMode="auto">
          <a:xfrm>
            <a:off x="3111500" y="2830513"/>
            <a:ext cx="774700" cy="695325"/>
          </a:xfrm>
          <a:custGeom>
            <a:avLst/>
            <a:gdLst/>
            <a:ahLst/>
            <a:cxnLst>
              <a:cxn ang="0">
                <a:pos x="0" y="0"/>
              </a:cxn>
              <a:cxn ang="0">
                <a:pos x="264" y="0"/>
              </a:cxn>
              <a:cxn ang="0">
                <a:pos x="264" y="456"/>
              </a:cxn>
              <a:cxn ang="0">
                <a:pos x="488" y="456"/>
              </a:cxn>
            </a:cxnLst>
            <a:rect l="0" t="0" r="r" b="b"/>
            <a:pathLst>
              <a:path w="488" h="456">
                <a:moveTo>
                  <a:pt x="0" y="0"/>
                </a:moveTo>
                <a:lnTo>
                  <a:pt x="264" y="0"/>
                </a:lnTo>
                <a:lnTo>
                  <a:pt x="264" y="456"/>
                </a:lnTo>
                <a:lnTo>
                  <a:pt x="488" y="456"/>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38982" name="Text Box 70"/>
          <p:cNvSpPr txBox="1">
            <a:spLocks noChangeArrowheads="1"/>
          </p:cNvSpPr>
          <p:nvPr/>
        </p:nvSpPr>
        <p:spPr bwMode="auto">
          <a:xfrm>
            <a:off x="1300163" y="2971800"/>
            <a:ext cx="1655762" cy="457200"/>
          </a:xfrm>
          <a:prstGeom prst="rect">
            <a:avLst/>
          </a:prstGeom>
          <a:noFill/>
          <a:ln w="9525">
            <a:noFill/>
            <a:miter lim="800000"/>
            <a:headEnd/>
            <a:tailEnd/>
          </a:ln>
          <a:effectLst/>
        </p:spPr>
        <p:txBody>
          <a:bodyPr wrap="none">
            <a:prstTxWarp prst="textNoShape">
              <a:avLst/>
            </a:prstTxWarp>
            <a:spAutoFit/>
          </a:bodyPr>
          <a:lstStyle/>
          <a:p>
            <a:pPr eaLnBrk="0" hangingPunct="0"/>
            <a:r>
              <a:rPr lang="pl-PL" sz="2400" dirty="0"/>
              <a:t>Test (ATE)</a:t>
            </a:r>
            <a:endParaRPr lang="en-US" sz="2400" dirty="0"/>
          </a:p>
        </p:txBody>
      </p:sp>
      <p:grpSp>
        <p:nvGrpSpPr>
          <p:cNvPr id="6" name="Group 71"/>
          <p:cNvGrpSpPr>
            <a:grpSpLocks/>
          </p:cNvGrpSpPr>
          <p:nvPr/>
        </p:nvGrpSpPr>
        <p:grpSpPr bwMode="auto">
          <a:xfrm>
            <a:off x="1338263" y="2327275"/>
            <a:ext cx="1803400" cy="574675"/>
            <a:chOff x="432" y="2168"/>
            <a:chExt cx="1136" cy="362"/>
          </a:xfrm>
        </p:grpSpPr>
        <p:sp>
          <p:nvSpPr>
            <p:cNvPr id="38984" name="Rectangle 72"/>
            <p:cNvSpPr>
              <a:spLocks noChangeArrowheads="1"/>
            </p:cNvSpPr>
            <p:nvPr/>
          </p:nvSpPr>
          <p:spPr bwMode="auto">
            <a:xfrm>
              <a:off x="432" y="2309"/>
              <a:ext cx="1136" cy="80"/>
            </a:xfrm>
            <a:prstGeom prst="rect">
              <a:avLst/>
            </a:prstGeom>
            <a:solidFill>
              <a:schemeClr val="bg1"/>
            </a:solid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85" name="Rectangle 73"/>
            <p:cNvSpPr>
              <a:spLocks noChangeArrowheads="1"/>
            </p:cNvSpPr>
            <p:nvPr/>
          </p:nvSpPr>
          <p:spPr bwMode="auto">
            <a:xfrm>
              <a:off x="432" y="2450"/>
              <a:ext cx="1136" cy="80"/>
            </a:xfrm>
            <a:prstGeom prst="rect">
              <a:avLst/>
            </a:prstGeom>
            <a:solidFill>
              <a:schemeClr val="bg1"/>
            </a:solid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38986" name="Rectangle 74"/>
            <p:cNvSpPr>
              <a:spLocks noChangeArrowheads="1"/>
            </p:cNvSpPr>
            <p:nvPr/>
          </p:nvSpPr>
          <p:spPr bwMode="auto">
            <a:xfrm>
              <a:off x="432" y="2168"/>
              <a:ext cx="1136" cy="80"/>
            </a:xfrm>
            <a:prstGeom prst="rect">
              <a:avLst/>
            </a:prstGeom>
            <a:solidFill>
              <a:schemeClr val="bg1"/>
            </a:solid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7" name="Group 75"/>
          <p:cNvGrpSpPr>
            <a:grpSpLocks/>
          </p:cNvGrpSpPr>
          <p:nvPr/>
        </p:nvGrpSpPr>
        <p:grpSpPr bwMode="auto">
          <a:xfrm>
            <a:off x="1338263" y="2327275"/>
            <a:ext cx="1803400" cy="574675"/>
            <a:chOff x="432" y="2168"/>
            <a:chExt cx="1136" cy="362"/>
          </a:xfrm>
        </p:grpSpPr>
        <p:sp>
          <p:nvSpPr>
            <p:cNvPr id="38988" name="Rectangle 76"/>
            <p:cNvSpPr>
              <a:spLocks noChangeArrowheads="1"/>
            </p:cNvSpPr>
            <p:nvPr/>
          </p:nvSpPr>
          <p:spPr bwMode="auto">
            <a:xfrm>
              <a:off x="432" y="2309"/>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89" name="Rectangle 77"/>
            <p:cNvSpPr>
              <a:spLocks noChangeArrowheads="1"/>
            </p:cNvSpPr>
            <p:nvPr/>
          </p:nvSpPr>
          <p:spPr bwMode="auto">
            <a:xfrm>
              <a:off x="432" y="2450"/>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38990" name="Rectangle 78"/>
            <p:cNvSpPr>
              <a:spLocks noChangeArrowheads="1"/>
            </p:cNvSpPr>
            <p:nvPr/>
          </p:nvSpPr>
          <p:spPr bwMode="auto">
            <a:xfrm>
              <a:off x="432" y="2168"/>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grpSp>
      <p:sp>
        <p:nvSpPr>
          <p:cNvPr id="38991" name="Rectangle 79"/>
          <p:cNvSpPr>
            <a:spLocks noChangeArrowheads="1"/>
          </p:cNvSpPr>
          <p:nvPr/>
        </p:nvSpPr>
        <p:spPr bwMode="auto">
          <a:xfrm>
            <a:off x="673122" y="5217886"/>
            <a:ext cx="6744607" cy="1101372"/>
          </a:xfrm>
          <a:prstGeom prst="rect">
            <a:avLst/>
          </a:prstGeom>
          <a:noFill/>
          <a:ln w="9525">
            <a:noFill/>
            <a:miter lim="800000"/>
            <a:headEnd/>
            <a:tailEnd/>
          </a:ln>
          <a:effectLst/>
        </p:spPr>
        <p:txBody>
          <a:bodyPr>
            <a:prstTxWarp prst="textNoShape">
              <a:avLst/>
            </a:prstTxWarp>
          </a:bodyPr>
          <a:lstStyle/>
          <a:p>
            <a:pPr marL="444500" indent="-444500">
              <a:buSzPct val="80000"/>
              <a:buFont typeface="Arial"/>
              <a:buChar char="•"/>
            </a:pPr>
            <a:r>
              <a:rPr lang="en-US" sz="2400" dirty="0"/>
              <a:t>Broadcast </a:t>
            </a:r>
            <a:r>
              <a:rPr lang="en-US" sz="2400" dirty="0" smtClean="0"/>
              <a:t>scan</a:t>
            </a:r>
            <a:r>
              <a:rPr lang="en-US" sz="2400" baseline="30000" dirty="0" smtClean="0"/>
              <a:t>1</a:t>
            </a:r>
            <a:r>
              <a:rPr lang="en-US" dirty="0" smtClean="0"/>
              <a:t> </a:t>
            </a:r>
            <a:endParaRPr lang="en-US" sz="2400" dirty="0"/>
          </a:p>
          <a:p>
            <a:pPr marL="444500" indent="-444500">
              <a:buSzPct val="80000"/>
              <a:buFont typeface="Arial"/>
              <a:buChar char="•"/>
            </a:pPr>
            <a:r>
              <a:rPr lang="en-US" sz="2400" dirty="0"/>
              <a:t>Illinois </a:t>
            </a:r>
            <a:r>
              <a:rPr lang="en-US" sz="2400" dirty="0" smtClean="0"/>
              <a:t>scan</a:t>
            </a:r>
            <a:r>
              <a:rPr lang="en-US" sz="2400" baseline="30000" dirty="0" smtClean="0"/>
              <a:t>2</a:t>
            </a:r>
            <a:endParaRPr lang="pl-PL" sz="2400" baseline="30000" dirty="0"/>
          </a:p>
        </p:txBody>
      </p:sp>
      <p:sp>
        <p:nvSpPr>
          <p:cNvPr id="84" name="AutoShape 81"/>
          <p:cNvSpPr>
            <a:spLocks noChangeArrowheads="1"/>
          </p:cNvSpPr>
          <p:nvPr/>
        </p:nvSpPr>
        <p:spPr bwMode="auto">
          <a:xfrm rot="5400000" flipH="1">
            <a:off x="5588397" y="2768996"/>
            <a:ext cx="2956719"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grpSp>
        <p:nvGrpSpPr>
          <p:cNvPr id="82" name="Group 81"/>
          <p:cNvGrpSpPr/>
          <p:nvPr/>
        </p:nvGrpSpPr>
        <p:grpSpPr>
          <a:xfrm>
            <a:off x="113292" y="6390980"/>
            <a:ext cx="6871307" cy="381543"/>
            <a:chOff x="113292" y="6390980"/>
            <a:chExt cx="6871307" cy="381543"/>
          </a:xfrm>
        </p:grpSpPr>
        <p:pic>
          <p:nvPicPr>
            <p:cNvPr id="85" name="Picture 84"/>
            <p:cNvPicPr>
              <a:picLocks noChangeAspect="1"/>
            </p:cNvPicPr>
            <p:nvPr/>
          </p:nvPicPr>
          <p:blipFill>
            <a:blip r:embed="rId3"/>
            <a:stretch>
              <a:fillRect/>
            </a:stretch>
          </p:blipFill>
          <p:spPr>
            <a:xfrm>
              <a:off x="113292" y="6448404"/>
              <a:ext cx="645220" cy="324119"/>
            </a:xfrm>
            <a:prstGeom prst="rect">
              <a:avLst/>
            </a:prstGeom>
          </p:spPr>
        </p:pic>
        <p:sp>
          <p:nvSpPr>
            <p:cNvPr id="86" name="TextBox 85"/>
            <p:cNvSpPr txBox="1"/>
            <p:nvPr/>
          </p:nvSpPr>
          <p:spPr>
            <a:xfrm>
              <a:off x="709924" y="6390980"/>
              <a:ext cx="6274675" cy="338554"/>
            </a:xfrm>
            <a:prstGeom prst="rect">
              <a:avLst/>
            </a:prstGeom>
            <a:noFill/>
          </p:spPr>
          <p:txBody>
            <a:bodyPr wrap="none" rtlCol="0">
              <a:spAutoFit/>
            </a:bodyPr>
            <a:lstStyle/>
            <a:p>
              <a:r>
                <a:rPr lang="en-US" sz="1600" dirty="0" smtClean="0">
                  <a:latin typeface="Comic Sans MS"/>
                  <a:cs typeface="Comic Sans MS"/>
                </a:rPr>
                <a:t>1) K.-J. Lee et al., ICCAD’98; 2) I. </a:t>
              </a:r>
              <a:r>
                <a:rPr lang="en-US" sz="1600" dirty="0" err="1" smtClean="0">
                  <a:latin typeface="Comic Sans MS"/>
                  <a:cs typeface="Comic Sans MS"/>
                </a:rPr>
                <a:t>Hamzaoglu</a:t>
              </a:r>
              <a:r>
                <a:rPr lang="en-US" sz="1600" dirty="0" smtClean="0">
                  <a:latin typeface="Comic Sans MS"/>
                  <a:cs typeface="Comic Sans MS"/>
                </a:rPr>
                <a:t>, J. Patel, FTCS’99</a:t>
              </a:r>
              <a:endParaRPr lang="en-US" sz="1600" dirty="0">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Transitions in test cubes</a:t>
            </a:r>
            <a:endParaRPr lang="en-US" dirty="0"/>
          </a:p>
        </p:txBody>
      </p:sp>
      <p:sp>
        <p:nvSpPr>
          <p:cNvPr id="6" name="TextBox 162"/>
          <p:cNvSpPr txBox="1"/>
          <p:nvPr/>
        </p:nvSpPr>
        <p:spPr>
          <a:xfrm rot="16200000">
            <a:off x="4347130" y="3009320"/>
            <a:ext cx="543739" cy="523220"/>
          </a:xfrm>
          <a:prstGeom prst="rect">
            <a:avLst/>
          </a:prstGeom>
          <a:noFill/>
        </p:spPr>
        <p:txBody>
          <a:bodyPr wrap="none" rtlCol="0">
            <a:spAutoFit/>
          </a:bodyPr>
          <a:lstStyle/>
          <a:p>
            <a:r>
              <a:rPr lang="en-US" sz="2800" dirty="0" smtClean="0">
                <a:latin typeface="Times New Roman"/>
                <a:cs typeface="Times New Roman"/>
              </a:rPr>
              <a:t>…</a:t>
            </a:r>
            <a:endParaRPr lang="en-US" sz="2800" dirty="0">
              <a:latin typeface="Times New Roman"/>
              <a:cs typeface="Times New Roman"/>
            </a:endParaRPr>
          </a:p>
        </p:txBody>
      </p:sp>
      <p:sp>
        <p:nvSpPr>
          <p:cNvPr id="3" name="Strzałka w prawo 2"/>
          <p:cNvSpPr/>
          <p:nvPr/>
        </p:nvSpPr>
        <p:spPr>
          <a:xfrm>
            <a:off x="1909775" y="2584078"/>
            <a:ext cx="764639"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20" name="Strzałka w prawo 119"/>
          <p:cNvSpPr/>
          <p:nvPr/>
        </p:nvSpPr>
        <p:spPr>
          <a:xfrm>
            <a:off x="2675434" y="2820350"/>
            <a:ext cx="786380"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21" name="Strzałka w prawo 120"/>
          <p:cNvSpPr/>
          <p:nvPr/>
        </p:nvSpPr>
        <p:spPr>
          <a:xfrm>
            <a:off x="5017166" y="2584078"/>
            <a:ext cx="1308497"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22" name="Strzałka w prawo 121"/>
          <p:cNvSpPr/>
          <p:nvPr/>
        </p:nvSpPr>
        <p:spPr>
          <a:xfrm>
            <a:off x="6822025" y="2584078"/>
            <a:ext cx="1033990"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47" name="Strzałka w prawo 146"/>
          <p:cNvSpPr/>
          <p:nvPr/>
        </p:nvSpPr>
        <p:spPr>
          <a:xfrm>
            <a:off x="2672269" y="4296521"/>
            <a:ext cx="808595"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48" name="Strzałka w prawo 147"/>
          <p:cNvSpPr/>
          <p:nvPr/>
        </p:nvSpPr>
        <p:spPr>
          <a:xfrm>
            <a:off x="3472185" y="4586814"/>
            <a:ext cx="535729"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49" name="Strzałka w prawo 148"/>
          <p:cNvSpPr/>
          <p:nvPr/>
        </p:nvSpPr>
        <p:spPr>
          <a:xfrm>
            <a:off x="3983005" y="4296521"/>
            <a:ext cx="564659"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50" name="Strzałka w prawo 149"/>
          <p:cNvSpPr/>
          <p:nvPr/>
        </p:nvSpPr>
        <p:spPr>
          <a:xfrm>
            <a:off x="5253625" y="4296521"/>
            <a:ext cx="767239"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51" name="Strzałka w prawo 150"/>
          <p:cNvSpPr/>
          <p:nvPr/>
        </p:nvSpPr>
        <p:spPr>
          <a:xfrm>
            <a:off x="7339629" y="4296521"/>
            <a:ext cx="1030735" cy="227651"/>
          </a:xfrm>
          <a:prstGeom prst="rightArrow">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grpSp>
        <p:nvGrpSpPr>
          <p:cNvPr id="174" name="Grupa 173"/>
          <p:cNvGrpSpPr/>
          <p:nvPr/>
        </p:nvGrpSpPr>
        <p:grpSpPr>
          <a:xfrm>
            <a:off x="1276005" y="1993930"/>
            <a:ext cx="7177375" cy="584776"/>
            <a:chOff x="1586091" y="2321386"/>
            <a:chExt cx="7177375" cy="584776"/>
          </a:xfrm>
        </p:grpSpPr>
        <p:sp>
          <p:nvSpPr>
            <p:cNvPr id="7" name="PoleTekstowe 6"/>
            <p:cNvSpPr txBox="1"/>
            <p:nvPr/>
          </p:nvSpPr>
          <p:spPr>
            <a:xfrm>
              <a:off x="2044312" y="2321386"/>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8" name="PoleTekstowe 7"/>
            <p:cNvSpPr txBox="1"/>
            <p:nvPr/>
          </p:nvSpPr>
          <p:spPr>
            <a:xfrm>
              <a:off x="2785668" y="2321386"/>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9" name="PoleTekstowe 8"/>
            <p:cNvSpPr txBox="1"/>
            <p:nvPr/>
          </p:nvSpPr>
          <p:spPr>
            <a:xfrm>
              <a:off x="3588674" y="2321386"/>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10" name="PoleTekstowe 9"/>
            <p:cNvSpPr txBox="1"/>
            <p:nvPr/>
          </p:nvSpPr>
          <p:spPr>
            <a:xfrm>
              <a:off x="7963266" y="2321386"/>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11" name="PoleTekstowe 10"/>
            <p:cNvSpPr txBox="1"/>
            <p:nvPr/>
          </p:nvSpPr>
          <p:spPr>
            <a:xfrm>
              <a:off x="5145366" y="2321386"/>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12" name="PoleTekstowe 11"/>
            <p:cNvSpPr txBox="1"/>
            <p:nvPr/>
          </p:nvSpPr>
          <p:spPr>
            <a:xfrm>
              <a:off x="4113959" y="2321386"/>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14" name="PoleTekstowe 13"/>
            <p:cNvSpPr txBox="1"/>
            <p:nvPr/>
          </p:nvSpPr>
          <p:spPr>
            <a:xfrm>
              <a:off x="6931859" y="2321386"/>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15" name="PoleTekstowe 14"/>
            <p:cNvSpPr txBox="1"/>
            <p:nvPr/>
          </p:nvSpPr>
          <p:spPr>
            <a:xfrm>
              <a:off x="6405174" y="2321386"/>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123" name="PoleTekstowe 122"/>
            <p:cNvSpPr txBox="1"/>
            <p:nvPr/>
          </p:nvSpPr>
          <p:spPr>
            <a:xfrm>
              <a:off x="2328866"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29" name="PoleTekstowe 128"/>
            <p:cNvSpPr txBox="1"/>
            <p:nvPr/>
          </p:nvSpPr>
          <p:spPr>
            <a:xfrm>
              <a:off x="2557267"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0" name="PoleTekstowe 129"/>
            <p:cNvSpPr txBox="1"/>
            <p:nvPr/>
          </p:nvSpPr>
          <p:spPr>
            <a:xfrm>
              <a:off x="3071272"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1" name="PoleTekstowe 130"/>
            <p:cNvSpPr txBox="1"/>
            <p:nvPr/>
          </p:nvSpPr>
          <p:spPr>
            <a:xfrm>
              <a:off x="3324333"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2" name="PoleTekstowe 131"/>
            <p:cNvSpPr txBox="1"/>
            <p:nvPr/>
          </p:nvSpPr>
          <p:spPr>
            <a:xfrm>
              <a:off x="3861598"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3" name="PoleTekstowe 132"/>
            <p:cNvSpPr txBox="1"/>
            <p:nvPr/>
          </p:nvSpPr>
          <p:spPr>
            <a:xfrm>
              <a:off x="4436203"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4" name="PoleTekstowe 133"/>
            <p:cNvSpPr txBox="1"/>
            <p:nvPr/>
          </p:nvSpPr>
          <p:spPr>
            <a:xfrm>
              <a:off x="4664604"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5" name="PoleTekstowe 134"/>
            <p:cNvSpPr txBox="1"/>
            <p:nvPr/>
          </p:nvSpPr>
          <p:spPr>
            <a:xfrm>
              <a:off x="4893005"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6" name="PoleTekstowe 135"/>
            <p:cNvSpPr txBox="1"/>
            <p:nvPr/>
          </p:nvSpPr>
          <p:spPr>
            <a:xfrm>
              <a:off x="5467610"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7" name="PoleTekstowe 136"/>
            <p:cNvSpPr txBox="1"/>
            <p:nvPr/>
          </p:nvSpPr>
          <p:spPr>
            <a:xfrm>
              <a:off x="5696011"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8" name="PoleTekstowe 137"/>
            <p:cNvSpPr txBox="1"/>
            <p:nvPr/>
          </p:nvSpPr>
          <p:spPr>
            <a:xfrm>
              <a:off x="5924412"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39" name="PoleTekstowe 138"/>
            <p:cNvSpPr txBox="1"/>
            <p:nvPr/>
          </p:nvSpPr>
          <p:spPr>
            <a:xfrm>
              <a:off x="6152813"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0" name="PoleTekstowe 139"/>
            <p:cNvSpPr txBox="1"/>
            <p:nvPr/>
          </p:nvSpPr>
          <p:spPr>
            <a:xfrm>
              <a:off x="6679498"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1" name="PoleTekstowe 140"/>
            <p:cNvSpPr txBox="1"/>
            <p:nvPr/>
          </p:nvSpPr>
          <p:spPr>
            <a:xfrm>
              <a:off x="7242123"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2" name="PoleTekstowe 141"/>
            <p:cNvSpPr txBox="1"/>
            <p:nvPr/>
          </p:nvSpPr>
          <p:spPr>
            <a:xfrm>
              <a:off x="7470524"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3" name="PoleTekstowe 142"/>
            <p:cNvSpPr txBox="1"/>
            <p:nvPr/>
          </p:nvSpPr>
          <p:spPr>
            <a:xfrm>
              <a:off x="7698925"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4" name="PoleTekstowe 143"/>
            <p:cNvSpPr txBox="1"/>
            <p:nvPr/>
          </p:nvSpPr>
          <p:spPr>
            <a:xfrm>
              <a:off x="8237580"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5" name="PoleTekstowe 144"/>
            <p:cNvSpPr txBox="1"/>
            <p:nvPr/>
          </p:nvSpPr>
          <p:spPr>
            <a:xfrm>
              <a:off x="1815911"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46" name="PoleTekstowe 145"/>
            <p:cNvSpPr txBox="1"/>
            <p:nvPr/>
          </p:nvSpPr>
          <p:spPr>
            <a:xfrm>
              <a:off x="8488613"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52" name="PoleTekstowe 151"/>
            <p:cNvSpPr txBox="1"/>
            <p:nvPr/>
          </p:nvSpPr>
          <p:spPr>
            <a:xfrm>
              <a:off x="1586091" y="2321386"/>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grpSp>
      <p:grpSp>
        <p:nvGrpSpPr>
          <p:cNvPr id="175" name="Grupa 174"/>
          <p:cNvGrpSpPr/>
          <p:nvPr/>
        </p:nvGrpSpPr>
        <p:grpSpPr>
          <a:xfrm>
            <a:off x="1284642" y="3688616"/>
            <a:ext cx="7254130" cy="587092"/>
            <a:chOff x="1594728" y="4016072"/>
            <a:chExt cx="7254130" cy="587092"/>
          </a:xfrm>
        </p:grpSpPr>
        <p:sp>
          <p:nvSpPr>
            <p:cNvPr id="13" name="PoleTekstowe 12"/>
            <p:cNvSpPr txBox="1"/>
            <p:nvPr/>
          </p:nvSpPr>
          <p:spPr>
            <a:xfrm>
              <a:off x="1821482" y="4018388"/>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16" name="PoleTekstowe 15"/>
            <p:cNvSpPr txBox="1"/>
            <p:nvPr/>
          </p:nvSpPr>
          <p:spPr>
            <a:xfrm>
              <a:off x="2791530" y="4018388"/>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17" name="PoleTekstowe 16"/>
            <p:cNvSpPr txBox="1"/>
            <p:nvPr/>
          </p:nvSpPr>
          <p:spPr>
            <a:xfrm>
              <a:off x="3595470" y="4018388"/>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18" name="PoleTekstowe 17"/>
            <p:cNvSpPr txBox="1"/>
            <p:nvPr/>
          </p:nvSpPr>
          <p:spPr>
            <a:xfrm>
              <a:off x="4663738" y="4018388"/>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19" name="PoleTekstowe 18"/>
            <p:cNvSpPr txBox="1"/>
            <p:nvPr/>
          </p:nvSpPr>
          <p:spPr>
            <a:xfrm>
              <a:off x="4123614" y="4018388"/>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20" name="PoleTekstowe 19"/>
            <p:cNvSpPr txBox="1"/>
            <p:nvPr/>
          </p:nvSpPr>
          <p:spPr>
            <a:xfrm>
              <a:off x="7459942" y="4018388"/>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21" name="PoleTekstowe 20"/>
            <p:cNvSpPr txBox="1"/>
            <p:nvPr/>
          </p:nvSpPr>
          <p:spPr>
            <a:xfrm>
              <a:off x="8456202" y="4018388"/>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22" name="PoleTekstowe 21"/>
            <p:cNvSpPr txBox="1"/>
            <p:nvPr/>
          </p:nvSpPr>
          <p:spPr>
            <a:xfrm>
              <a:off x="6147755" y="4018388"/>
              <a:ext cx="392656" cy="584776"/>
            </a:xfrm>
            <a:prstGeom prst="rect">
              <a:avLst/>
            </a:prstGeom>
            <a:noFill/>
          </p:spPr>
          <p:txBody>
            <a:bodyPr wrap="none" rtlCol="0">
              <a:spAutoFit/>
            </a:bodyPr>
            <a:lstStyle/>
            <a:p>
              <a:r>
                <a:rPr lang="en-US" sz="3200" dirty="0" smtClean="0">
                  <a:cs typeface="Times New Roman"/>
                </a:rPr>
                <a:t>0</a:t>
              </a:r>
              <a:endParaRPr lang="en-US" sz="3200" dirty="0">
                <a:cs typeface="Times New Roman"/>
              </a:endParaRPr>
            </a:p>
          </p:txBody>
        </p:sp>
        <p:sp>
          <p:nvSpPr>
            <p:cNvPr id="76" name="PoleTekstowe 75"/>
            <p:cNvSpPr txBox="1"/>
            <p:nvPr/>
          </p:nvSpPr>
          <p:spPr>
            <a:xfrm>
              <a:off x="4897106" y="4018388"/>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77" name="PoleTekstowe 76"/>
            <p:cNvSpPr txBox="1"/>
            <p:nvPr/>
          </p:nvSpPr>
          <p:spPr>
            <a:xfrm>
              <a:off x="5363842" y="4018388"/>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78" name="PoleTekstowe 77"/>
            <p:cNvSpPr txBox="1"/>
            <p:nvPr/>
          </p:nvSpPr>
          <p:spPr>
            <a:xfrm>
              <a:off x="5142454" y="4018388"/>
              <a:ext cx="392656" cy="584776"/>
            </a:xfrm>
            <a:prstGeom prst="rect">
              <a:avLst/>
            </a:prstGeom>
            <a:noFill/>
          </p:spPr>
          <p:txBody>
            <a:bodyPr wrap="none" rtlCol="0">
              <a:spAutoFit/>
            </a:bodyPr>
            <a:lstStyle/>
            <a:p>
              <a:r>
                <a:rPr lang="en-US" sz="3200" dirty="0" smtClean="0">
                  <a:cs typeface="Times New Roman"/>
                </a:rPr>
                <a:t>1</a:t>
              </a:r>
              <a:endParaRPr lang="en-US" sz="3200" dirty="0">
                <a:cs typeface="Times New Roman"/>
              </a:endParaRPr>
            </a:p>
          </p:txBody>
        </p:sp>
        <p:sp>
          <p:nvSpPr>
            <p:cNvPr id="154" name="PoleTekstowe 153"/>
            <p:cNvSpPr txBox="1"/>
            <p:nvPr/>
          </p:nvSpPr>
          <p:spPr>
            <a:xfrm>
              <a:off x="1594728"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56" name="PoleTekstowe 155"/>
            <p:cNvSpPr txBox="1"/>
            <p:nvPr/>
          </p:nvSpPr>
          <p:spPr>
            <a:xfrm>
              <a:off x="2108672"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57" name="PoleTekstowe 156"/>
            <p:cNvSpPr txBox="1"/>
            <p:nvPr/>
          </p:nvSpPr>
          <p:spPr>
            <a:xfrm>
              <a:off x="2337073"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58" name="PoleTekstowe 157"/>
            <p:cNvSpPr txBox="1"/>
            <p:nvPr/>
          </p:nvSpPr>
          <p:spPr>
            <a:xfrm>
              <a:off x="2565474"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59" name="PoleTekstowe 158"/>
            <p:cNvSpPr txBox="1"/>
            <p:nvPr/>
          </p:nvSpPr>
          <p:spPr>
            <a:xfrm>
              <a:off x="3091888"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0" name="PoleTekstowe 159"/>
            <p:cNvSpPr txBox="1"/>
            <p:nvPr/>
          </p:nvSpPr>
          <p:spPr>
            <a:xfrm>
              <a:off x="3344949"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1" name="PoleTekstowe 160"/>
            <p:cNvSpPr txBox="1"/>
            <p:nvPr/>
          </p:nvSpPr>
          <p:spPr>
            <a:xfrm>
              <a:off x="3882214"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2" name="PoleTekstowe 161"/>
            <p:cNvSpPr txBox="1"/>
            <p:nvPr/>
          </p:nvSpPr>
          <p:spPr>
            <a:xfrm>
              <a:off x="4429966"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3" name="PoleTekstowe 162"/>
            <p:cNvSpPr txBox="1"/>
            <p:nvPr/>
          </p:nvSpPr>
          <p:spPr>
            <a:xfrm>
              <a:off x="5668706"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4" name="PoleTekstowe 163"/>
            <p:cNvSpPr txBox="1"/>
            <p:nvPr/>
          </p:nvSpPr>
          <p:spPr>
            <a:xfrm>
              <a:off x="5897107"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5" name="PoleTekstowe 164"/>
            <p:cNvSpPr txBox="1"/>
            <p:nvPr/>
          </p:nvSpPr>
          <p:spPr>
            <a:xfrm>
              <a:off x="6482596"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6" name="PoleTekstowe 165"/>
            <p:cNvSpPr txBox="1"/>
            <p:nvPr/>
          </p:nvSpPr>
          <p:spPr>
            <a:xfrm>
              <a:off x="6710997"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7" name="PoleTekstowe 166"/>
            <p:cNvSpPr txBox="1"/>
            <p:nvPr/>
          </p:nvSpPr>
          <p:spPr>
            <a:xfrm>
              <a:off x="6939398"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8" name="PoleTekstowe 167"/>
            <p:cNvSpPr txBox="1"/>
            <p:nvPr/>
          </p:nvSpPr>
          <p:spPr>
            <a:xfrm>
              <a:off x="7167799"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69" name="PoleTekstowe 168"/>
            <p:cNvSpPr txBox="1"/>
            <p:nvPr/>
          </p:nvSpPr>
          <p:spPr>
            <a:xfrm>
              <a:off x="7785111"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70" name="PoleTekstowe 169"/>
            <p:cNvSpPr txBox="1"/>
            <p:nvPr/>
          </p:nvSpPr>
          <p:spPr>
            <a:xfrm>
              <a:off x="8013512"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sp>
          <p:nvSpPr>
            <p:cNvPr id="171" name="PoleTekstowe 170"/>
            <p:cNvSpPr txBox="1"/>
            <p:nvPr/>
          </p:nvSpPr>
          <p:spPr>
            <a:xfrm>
              <a:off x="8241913" y="4016072"/>
              <a:ext cx="274853" cy="584776"/>
            </a:xfrm>
            <a:prstGeom prst="rect">
              <a:avLst/>
            </a:prstGeom>
            <a:noFill/>
          </p:spPr>
          <p:txBody>
            <a:bodyPr wrap="square" rtlCol="0">
              <a:spAutoFit/>
            </a:bodyPr>
            <a:lstStyle/>
            <a:p>
              <a:r>
                <a:rPr lang="en-US" sz="3200" i="1" dirty="0" smtClean="0">
                  <a:solidFill>
                    <a:schemeClr val="bg1">
                      <a:lumMod val="50000"/>
                    </a:schemeClr>
                  </a:solidFill>
                  <a:latin typeface="Times New Roman"/>
                  <a:cs typeface="Times New Roman"/>
                </a:rPr>
                <a:t>x</a:t>
              </a:r>
              <a:endParaRPr lang="en-US" sz="3200" i="1" dirty="0">
                <a:solidFill>
                  <a:schemeClr val="bg1">
                    <a:lumMod val="50000"/>
                  </a:schemeClr>
                </a:solidFill>
                <a:latin typeface="Times New Roman"/>
                <a:cs typeface="Times New Roman"/>
              </a:endParaRPr>
            </a:p>
          </p:txBody>
        </p:sp>
      </p:grpSp>
      <p:sp>
        <p:nvSpPr>
          <p:cNvPr id="71" name="Symbol zastępczy zawartości 2"/>
          <p:cNvSpPr>
            <a:spLocks noGrp="1"/>
          </p:cNvSpPr>
          <p:nvPr>
            <p:ph idx="1"/>
          </p:nvPr>
        </p:nvSpPr>
        <p:spPr>
          <a:xfrm>
            <a:off x="676275" y="5309495"/>
            <a:ext cx="7175500" cy="1038745"/>
          </a:xfrm>
        </p:spPr>
        <p:txBody>
          <a:bodyPr>
            <a:normAutofit/>
          </a:bodyPr>
          <a:lstStyle/>
          <a:p>
            <a:r>
              <a:rPr lang="en-US" sz="2400" dirty="0" smtClean="0"/>
              <a:t>Initially Toggle to Hold ratio minimal</a:t>
            </a:r>
          </a:p>
          <a:p>
            <a:r>
              <a:rPr lang="en-US" sz="2400" dirty="0" smtClean="0"/>
              <a:t>No transitions within a single Hold period</a:t>
            </a:r>
          </a:p>
        </p:txBody>
      </p:sp>
    </p:spTree>
    <p:extLst>
      <p:ext uri="{BB962C8B-B14F-4D97-AF65-F5344CB8AC3E}">
        <p14:creationId xmlns:p14="http://schemas.microsoft.com/office/powerpoint/2010/main" val="237703915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a 9"/>
          <p:cNvGrpSpPr/>
          <p:nvPr/>
        </p:nvGrpSpPr>
        <p:grpSpPr>
          <a:xfrm>
            <a:off x="1595603" y="1783574"/>
            <a:ext cx="7133334" cy="510473"/>
            <a:chOff x="1600339" y="2238890"/>
            <a:chExt cx="7133334" cy="510473"/>
          </a:xfrm>
        </p:grpSpPr>
        <p:sp>
          <p:nvSpPr>
            <p:cNvPr id="5"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6" name="Straight Arrow Connector 46"/>
            <p:cNvCxnSpPr/>
            <p:nvPr/>
          </p:nvCxnSpPr>
          <p:spPr>
            <a:xfrm>
              <a:off x="2248411" y="2394850"/>
              <a:ext cx="720080" cy="0"/>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47"/>
            <p:cNvCxnSpPr/>
            <p:nvPr/>
          </p:nvCxnSpPr>
          <p:spPr>
            <a:xfrm>
              <a:off x="3256523" y="2394850"/>
              <a:ext cx="1512168" cy="0"/>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48"/>
            <p:cNvCxnSpPr/>
            <p:nvPr/>
          </p:nvCxnSpPr>
          <p:spPr>
            <a:xfrm flipV="1">
              <a:off x="5976059" y="2394842"/>
              <a:ext cx="1843472" cy="8"/>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45"/>
            <p:cNvCxnSpPr/>
            <p:nvPr/>
          </p:nvCxnSpPr>
          <p:spPr>
            <a:xfrm>
              <a:off x="1985030" y="2598557"/>
              <a:ext cx="4788676" cy="0"/>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 name="Tytuł 1"/>
          <p:cNvSpPr>
            <a:spLocks noGrp="1"/>
          </p:cNvSpPr>
          <p:nvPr>
            <p:ph type="title"/>
          </p:nvPr>
        </p:nvSpPr>
        <p:spPr/>
        <p:txBody>
          <a:bodyPr/>
          <a:lstStyle/>
          <a:p>
            <a:r>
              <a:rPr lang="en-US" dirty="0" smtClean="0"/>
              <a:t>Encoding algorithm</a:t>
            </a:r>
            <a:endParaRPr lang="en-US" dirty="0"/>
          </a:p>
        </p:txBody>
      </p:sp>
      <p:sp>
        <p:nvSpPr>
          <p:cNvPr id="34" name="Strzałka w prawo 33"/>
          <p:cNvSpPr/>
          <p:nvPr/>
        </p:nvSpPr>
        <p:spPr>
          <a:xfrm rot="5400000">
            <a:off x="2687150" y="1407776"/>
            <a:ext cx="500502" cy="227651"/>
          </a:xfrm>
          <a:prstGeom prst="rightArrow">
            <a:avLst>
              <a:gd name="adj1" fmla="val 50000"/>
              <a:gd name="adj2" fmla="val 62553"/>
            </a:avLst>
          </a:prstGeom>
          <a:solidFill>
            <a:schemeClr val="bg2">
              <a:lumMod val="25000"/>
            </a:schemeClr>
          </a:solidFill>
          <a:ln w="12700" cap="flat" cmpd="sng" algn="ctr">
            <a:solidFill>
              <a:srgbClr val="000000"/>
            </a:solidFill>
            <a:prstDash val="solid"/>
            <a:miter lim="800000"/>
            <a:headEnd type="none" w="med" len="med"/>
            <a:tailEnd type="none" w="med" len="med"/>
          </a:ln>
          <a:effectLst>
            <a:outerShdw blurRad="25400" dist="25400" dir="270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60" name="Grupa 59"/>
          <p:cNvGrpSpPr/>
          <p:nvPr/>
        </p:nvGrpSpPr>
        <p:grpSpPr>
          <a:xfrm>
            <a:off x="1595603" y="3604423"/>
            <a:ext cx="7133334" cy="1062939"/>
            <a:chOff x="1684199" y="3604423"/>
            <a:chExt cx="7133334" cy="1062939"/>
          </a:xfrm>
        </p:grpSpPr>
        <p:sp>
          <p:nvSpPr>
            <p:cNvPr id="19" name="Prostokąt 18"/>
            <p:cNvSpPr/>
            <p:nvPr/>
          </p:nvSpPr>
          <p:spPr>
            <a:xfrm>
              <a:off x="2937775" y="4156187"/>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41" name="Grupa 40"/>
            <p:cNvGrpSpPr/>
            <p:nvPr/>
          </p:nvGrpSpPr>
          <p:grpSpPr>
            <a:xfrm>
              <a:off x="1684199" y="4153236"/>
              <a:ext cx="7133334" cy="510473"/>
              <a:chOff x="1600339" y="2238890"/>
              <a:chExt cx="7133334" cy="510473"/>
            </a:xfrm>
          </p:grpSpPr>
          <p:sp>
            <p:nvSpPr>
              <p:cNvPr id="42"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43"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8"/>
              <p:cNvCxnSpPr/>
              <p:nvPr/>
            </p:nvCxnSpPr>
            <p:spPr>
              <a:xfrm flipV="1">
                <a:off x="5976059" y="2394842"/>
                <a:ext cx="1843472" cy="8"/>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53" name="Strzałka w prawo 52"/>
            <p:cNvSpPr/>
            <p:nvPr/>
          </p:nvSpPr>
          <p:spPr>
            <a:xfrm rot="5400000">
              <a:off x="3167752" y="3740848"/>
              <a:ext cx="500502" cy="227651"/>
            </a:xfrm>
            <a:prstGeom prst="rightArrow">
              <a:avLst>
                <a:gd name="adj1" fmla="val 50000"/>
                <a:gd name="adj2" fmla="val 62553"/>
              </a:avLst>
            </a:prstGeom>
            <a:solidFill>
              <a:srgbClr val="4A452A"/>
            </a:solidFill>
            <a:ln w="12700" cap="flat" cmpd="sng" algn="ctr">
              <a:solidFill>
                <a:srgbClr val="000000"/>
              </a:solidFill>
              <a:prstDash val="solid"/>
              <a:miter lim="800000"/>
              <a:headEnd type="none" w="med" len="med"/>
              <a:tailEnd type="none" w="med" len="med"/>
            </a:ln>
            <a:effectLst>
              <a:outerShdw blurRad="25400" dist="25400" dir="270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grpSp>
        <p:nvGrpSpPr>
          <p:cNvPr id="61" name="Grupa 60"/>
          <p:cNvGrpSpPr/>
          <p:nvPr/>
        </p:nvGrpSpPr>
        <p:grpSpPr>
          <a:xfrm>
            <a:off x="1595603" y="4775265"/>
            <a:ext cx="7133334" cy="1044622"/>
            <a:chOff x="1684199" y="4775265"/>
            <a:chExt cx="7133334" cy="1044622"/>
          </a:xfrm>
        </p:grpSpPr>
        <p:sp>
          <p:nvSpPr>
            <p:cNvPr id="23" name="Prostokąt 22"/>
            <p:cNvSpPr/>
            <p:nvPr/>
          </p:nvSpPr>
          <p:spPr>
            <a:xfrm>
              <a:off x="2937775" y="5311887"/>
              <a:ext cx="3244456" cy="508000"/>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47" name="Grupa 46"/>
            <p:cNvGrpSpPr/>
            <p:nvPr/>
          </p:nvGrpSpPr>
          <p:grpSpPr>
            <a:xfrm>
              <a:off x="1684199" y="5308111"/>
              <a:ext cx="7133334" cy="510473"/>
              <a:chOff x="1600339" y="2238890"/>
              <a:chExt cx="7133334" cy="510473"/>
            </a:xfrm>
          </p:grpSpPr>
          <p:sp>
            <p:nvSpPr>
              <p:cNvPr id="48"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49"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48"/>
              <p:cNvCxnSpPr/>
              <p:nvPr/>
            </p:nvCxnSpPr>
            <p:spPr>
              <a:xfrm flipV="1">
                <a:off x="5976059" y="2394842"/>
                <a:ext cx="1843472" cy="8"/>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54" name="Strzałka w prawo 53"/>
            <p:cNvSpPr/>
            <p:nvPr/>
          </p:nvSpPr>
          <p:spPr>
            <a:xfrm rot="5400000">
              <a:off x="5859988" y="4911690"/>
              <a:ext cx="500502" cy="227651"/>
            </a:xfrm>
            <a:prstGeom prst="rightArrow">
              <a:avLst>
                <a:gd name="adj1" fmla="val 50000"/>
                <a:gd name="adj2" fmla="val 62553"/>
              </a:avLst>
            </a:prstGeom>
            <a:solidFill>
              <a:srgbClr val="4A452A"/>
            </a:solidFill>
            <a:ln w="12700" cap="flat" cmpd="sng" algn="ctr">
              <a:solidFill>
                <a:srgbClr val="000000"/>
              </a:solidFill>
              <a:prstDash val="solid"/>
              <a:miter lim="800000"/>
              <a:headEnd type="none" w="med" len="med"/>
              <a:tailEnd type="none" w="med" len="med"/>
            </a:ln>
            <a:effectLst>
              <a:outerShdw blurRad="25400" dist="25400" dir="270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sp>
        <p:nvSpPr>
          <p:cNvPr id="11" name="Znak zakazu 10"/>
          <p:cNvSpPr/>
          <p:nvPr/>
        </p:nvSpPr>
        <p:spPr>
          <a:xfrm>
            <a:off x="4138037" y="5168969"/>
            <a:ext cx="826089" cy="826089"/>
          </a:xfrm>
          <a:prstGeom prst="noSmoking">
            <a:avLst>
              <a:gd name="adj" fmla="val 1309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59" name="Grupa 58"/>
          <p:cNvGrpSpPr/>
          <p:nvPr/>
        </p:nvGrpSpPr>
        <p:grpSpPr>
          <a:xfrm>
            <a:off x="1595603" y="2579186"/>
            <a:ext cx="7133334" cy="906055"/>
            <a:chOff x="1684199" y="2579186"/>
            <a:chExt cx="7133334" cy="906055"/>
          </a:xfrm>
        </p:grpSpPr>
        <p:sp>
          <p:nvSpPr>
            <p:cNvPr id="14" name="Prostokąt 13"/>
            <p:cNvSpPr/>
            <p:nvPr/>
          </p:nvSpPr>
          <p:spPr>
            <a:xfrm>
              <a:off x="2937775" y="2977241"/>
              <a:ext cx="186931" cy="508000"/>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35" name="Grupa 34"/>
            <p:cNvGrpSpPr/>
            <p:nvPr/>
          </p:nvGrpSpPr>
          <p:grpSpPr>
            <a:xfrm>
              <a:off x="1684199" y="2974396"/>
              <a:ext cx="7133334" cy="510473"/>
              <a:chOff x="1600339" y="2238890"/>
              <a:chExt cx="7133334" cy="510473"/>
            </a:xfrm>
          </p:grpSpPr>
          <p:sp>
            <p:nvSpPr>
              <p:cNvPr id="36"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37" name="Straight Arrow Connector 46"/>
              <p:cNvCxnSpPr/>
              <p:nvPr/>
            </p:nvCxnSpPr>
            <p:spPr>
              <a:xfrm>
                <a:off x="2248411" y="2394850"/>
                <a:ext cx="720080"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47"/>
              <p:cNvCxnSpPr/>
              <p:nvPr/>
            </p:nvCxnSpPr>
            <p:spPr>
              <a:xfrm>
                <a:off x="3256523" y="2394850"/>
                <a:ext cx="1512168" cy="0"/>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48"/>
              <p:cNvCxnSpPr/>
              <p:nvPr/>
            </p:nvCxnSpPr>
            <p:spPr>
              <a:xfrm flipV="1">
                <a:off x="5976059" y="2394842"/>
                <a:ext cx="1843472" cy="8"/>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45"/>
              <p:cNvCxnSpPr/>
              <p:nvPr/>
            </p:nvCxnSpPr>
            <p:spPr>
              <a:xfrm>
                <a:off x="1985030" y="2598557"/>
                <a:ext cx="4788676"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58" name="PoleTekstowe 57"/>
            <p:cNvSpPr txBox="1"/>
            <p:nvPr/>
          </p:nvSpPr>
          <p:spPr>
            <a:xfrm flipH="1">
              <a:off x="2855135" y="2579186"/>
              <a:ext cx="858772" cy="369332"/>
            </a:xfrm>
            <a:prstGeom prst="rect">
              <a:avLst/>
            </a:prstGeom>
            <a:noFill/>
          </p:spPr>
          <p:txBody>
            <a:bodyPr wrap="square" rtlCol="0">
              <a:spAutoFit/>
            </a:bodyPr>
            <a:lstStyle/>
            <a:p>
              <a:r>
                <a:rPr lang="en-US" dirty="0" smtClean="0"/>
                <a:t>Toggle</a:t>
              </a:r>
              <a:endParaRPr lang="en-US" dirty="0"/>
            </a:p>
          </p:txBody>
        </p:sp>
      </p:grpSp>
    </p:spTree>
    <p:extLst>
      <p:ext uri="{BB962C8B-B14F-4D97-AF65-F5344CB8AC3E}">
        <p14:creationId xmlns:p14="http://schemas.microsoft.com/office/powerpoint/2010/main" val="42227409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11"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Encoding algorithm</a:t>
            </a:r>
            <a:endParaRPr lang="en-US" dirty="0"/>
          </a:p>
        </p:txBody>
      </p:sp>
      <p:grpSp>
        <p:nvGrpSpPr>
          <p:cNvPr id="55" name="Grupa 54"/>
          <p:cNvGrpSpPr/>
          <p:nvPr/>
        </p:nvGrpSpPr>
        <p:grpSpPr>
          <a:xfrm>
            <a:off x="1708159" y="2884354"/>
            <a:ext cx="7140565" cy="514772"/>
            <a:chOff x="1708159" y="2400554"/>
            <a:chExt cx="7140565" cy="514772"/>
          </a:xfrm>
        </p:grpSpPr>
        <p:sp>
          <p:nvSpPr>
            <p:cNvPr id="56" name="Prostokąt 55"/>
            <p:cNvSpPr/>
            <p:nvPr/>
          </p:nvSpPr>
          <p:spPr>
            <a:xfrm>
              <a:off x="8334915" y="2408827"/>
              <a:ext cx="513809" cy="50332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57" name="Prostokąt 56"/>
            <p:cNvSpPr/>
            <p:nvPr/>
          </p:nvSpPr>
          <p:spPr>
            <a:xfrm>
              <a:off x="7779401" y="2404151"/>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62" name="Prostokąt 61"/>
            <p:cNvSpPr/>
            <p:nvPr/>
          </p:nvSpPr>
          <p:spPr>
            <a:xfrm>
              <a:off x="3520045" y="2406743"/>
              <a:ext cx="1038324" cy="504000"/>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63" name="Prostokąt 62"/>
            <p:cNvSpPr/>
            <p:nvPr/>
          </p:nvSpPr>
          <p:spPr>
            <a:xfrm>
              <a:off x="4568498" y="2404151"/>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000" baseline="-25000" dirty="0" smtClean="0">
                  <a:solidFill>
                    <a:schemeClr val="tx1"/>
                  </a:solidFill>
                </a:rPr>
                <a:t> </a:t>
              </a:r>
              <a:endParaRPr lang="en-US" sz="1000" baseline="-25000" dirty="0">
                <a:solidFill>
                  <a:schemeClr val="tx1"/>
                </a:solidFill>
              </a:endParaRPr>
            </a:p>
          </p:txBody>
        </p:sp>
        <p:sp>
          <p:nvSpPr>
            <p:cNvPr id="64" name="Prostokąt 63"/>
            <p:cNvSpPr/>
            <p:nvPr/>
          </p:nvSpPr>
          <p:spPr>
            <a:xfrm>
              <a:off x="5127697" y="2409732"/>
              <a:ext cx="1038324" cy="49924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65" name="Prostokąt 64"/>
            <p:cNvSpPr/>
            <p:nvPr/>
          </p:nvSpPr>
          <p:spPr>
            <a:xfrm>
              <a:off x="6176150" y="2404151"/>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66" name="Prostokąt 65"/>
            <p:cNvSpPr/>
            <p:nvPr/>
          </p:nvSpPr>
          <p:spPr>
            <a:xfrm>
              <a:off x="6735349" y="2408827"/>
              <a:ext cx="1038324" cy="50332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grpSp>
          <p:nvGrpSpPr>
            <p:cNvPr id="67" name="Grupa 66"/>
            <p:cNvGrpSpPr/>
            <p:nvPr/>
          </p:nvGrpSpPr>
          <p:grpSpPr>
            <a:xfrm>
              <a:off x="1708159" y="2400554"/>
              <a:ext cx="7133334" cy="514772"/>
              <a:chOff x="1708159" y="1361511"/>
              <a:chExt cx="7133334" cy="514772"/>
            </a:xfrm>
          </p:grpSpPr>
          <p:sp>
            <p:nvSpPr>
              <p:cNvPr id="68" name="Prostokąt 67"/>
              <p:cNvSpPr/>
              <p:nvPr/>
            </p:nvSpPr>
            <p:spPr>
              <a:xfrm>
                <a:off x="2961735" y="1365108"/>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69" name="Grupa 68"/>
              <p:cNvGrpSpPr/>
              <p:nvPr/>
            </p:nvGrpSpPr>
            <p:grpSpPr>
              <a:xfrm>
                <a:off x="1708159" y="1361511"/>
                <a:ext cx="7133334" cy="510473"/>
                <a:chOff x="1600339" y="2238890"/>
                <a:chExt cx="7133334" cy="510473"/>
              </a:xfrm>
            </p:grpSpPr>
            <p:sp>
              <p:nvSpPr>
                <p:cNvPr id="70"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71"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3" name="Straight Arrow Connector 48"/>
                <p:cNvCxnSpPr/>
                <p:nvPr/>
              </p:nvCxnSpPr>
              <p:spPr>
                <a:xfrm flipV="1">
                  <a:off x="5976059" y="2394842"/>
                  <a:ext cx="1843472" cy="8"/>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grpSp>
      <p:grpSp>
        <p:nvGrpSpPr>
          <p:cNvPr id="75" name="Grupa 74"/>
          <p:cNvGrpSpPr/>
          <p:nvPr/>
        </p:nvGrpSpPr>
        <p:grpSpPr>
          <a:xfrm>
            <a:off x="1708159" y="4997221"/>
            <a:ext cx="7138490" cy="511977"/>
            <a:chOff x="1708159" y="4477136"/>
            <a:chExt cx="7138490" cy="511977"/>
          </a:xfrm>
        </p:grpSpPr>
        <p:sp>
          <p:nvSpPr>
            <p:cNvPr id="76" name="Prostokąt 75"/>
            <p:cNvSpPr/>
            <p:nvPr/>
          </p:nvSpPr>
          <p:spPr>
            <a:xfrm>
              <a:off x="1717506" y="4477136"/>
              <a:ext cx="189170"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77" name="Prostokąt 76"/>
            <p:cNvSpPr/>
            <p:nvPr/>
          </p:nvSpPr>
          <p:spPr>
            <a:xfrm>
              <a:off x="1914340" y="4483486"/>
              <a:ext cx="1038324" cy="499058"/>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78" name="Prostokąt 77"/>
            <p:cNvSpPr/>
            <p:nvPr/>
          </p:nvSpPr>
          <p:spPr>
            <a:xfrm>
              <a:off x="8332840" y="4477136"/>
              <a:ext cx="513809" cy="50332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79" name="Prostokąt 78"/>
            <p:cNvSpPr/>
            <p:nvPr/>
          </p:nvSpPr>
          <p:spPr>
            <a:xfrm>
              <a:off x="3517970" y="4483486"/>
              <a:ext cx="1038324" cy="499058"/>
            </a:xfrm>
            <a:prstGeom prst="rect">
              <a:avLst/>
            </a:prstGeom>
            <a:solidFill>
              <a:srgbClr val="AFA590"/>
            </a:solidFill>
            <a:ln w="12700" cap="flat" cmpd="sng" algn="ctr">
              <a:no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80" name="Prostokąt 79"/>
            <p:cNvSpPr/>
            <p:nvPr/>
          </p:nvSpPr>
          <p:spPr>
            <a:xfrm>
              <a:off x="4566423" y="4477136"/>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000" baseline="-25000" dirty="0" smtClean="0">
                  <a:solidFill>
                    <a:schemeClr val="tx1"/>
                  </a:solidFill>
                </a:rPr>
                <a:t> </a:t>
              </a:r>
              <a:endParaRPr lang="en-US" sz="1000" baseline="-25000" dirty="0">
                <a:solidFill>
                  <a:schemeClr val="tx1"/>
                </a:solidFill>
              </a:endParaRPr>
            </a:p>
          </p:txBody>
        </p:sp>
        <p:sp>
          <p:nvSpPr>
            <p:cNvPr id="81" name="Prostokąt 80"/>
            <p:cNvSpPr/>
            <p:nvPr/>
          </p:nvSpPr>
          <p:spPr>
            <a:xfrm>
              <a:off x="5125622" y="4483486"/>
              <a:ext cx="1038324" cy="499244"/>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82" name="Prostokąt 81"/>
            <p:cNvSpPr/>
            <p:nvPr/>
          </p:nvSpPr>
          <p:spPr>
            <a:xfrm>
              <a:off x="6174075" y="4477136"/>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83" name="Prostokąt 82"/>
            <p:cNvSpPr/>
            <p:nvPr/>
          </p:nvSpPr>
          <p:spPr>
            <a:xfrm>
              <a:off x="6730099" y="4480311"/>
              <a:ext cx="1038324" cy="503324"/>
            </a:xfrm>
            <a:prstGeom prst="rect">
              <a:avLst/>
            </a:prstGeom>
            <a:solidFill>
              <a:srgbClr val="AFA590"/>
            </a:solidFill>
            <a:ln w="12700" cap="flat" cmpd="sng" algn="ctr">
              <a:no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84" name="Prostokąt 83"/>
            <p:cNvSpPr/>
            <p:nvPr/>
          </p:nvSpPr>
          <p:spPr>
            <a:xfrm>
              <a:off x="7779401" y="4477136"/>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85" name="Grupa 84"/>
            <p:cNvGrpSpPr/>
            <p:nvPr/>
          </p:nvGrpSpPr>
          <p:grpSpPr>
            <a:xfrm>
              <a:off x="1708159" y="4477136"/>
              <a:ext cx="7133334" cy="511977"/>
              <a:chOff x="1708159" y="1360007"/>
              <a:chExt cx="7133334" cy="511977"/>
            </a:xfrm>
          </p:grpSpPr>
          <p:sp>
            <p:nvSpPr>
              <p:cNvPr id="87" name="Prostokąt 86"/>
              <p:cNvSpPr/>
              <p:nvPr/>
            </p:nvSpPr>
            <p:spPr>
              <a:xfrm>
                <a:off x="2961735" y="1360007"/>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88" name="Grupa 87"/>
              <p:cNvGrpSpPr/>
              <p:nvPr/>
            </p:nvGrpSpPr>
            <p:grpSpPr>
              <a:xfrm>
                <a:off x="1708159" y="1361511"/>
                <a:ext cx="7133334" cy="510473"/>
                <a:chOff x="1600339" y="2238890"/>
                <a:chExt cx="7133334" cy="510473"/>
              </a:xfrm>
            </p:grpSpPr>
            <p:sp>
              <p:nvSpPr>
                <p:cNvPr id="89"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90"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1"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48"/>
                <p:cNvCxnSpPr/>
                <p:nvPr/>
              </p:nvCxnSpPr>
              <p:spPr>
                <a:xfrm flipV="1">
                  <a:off x="5976059" y="2394842"/>
                  <a:ext cx="1843472" cy="8"/>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3"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cxnSp>
          <p:nvCxnSpPr>
            <p:cNvPr id="86" name="Straight Arrow Connector 48"/>
            <p:cNvCxnSpPr/>
            <p:nvPr/>
          </p:nvCxnSpPr>
          <p:spPr>
            <a:xfrm>
              <a:off x="5298148" y="4631860"/>
              <a:ext cx="604177" cy="0"/>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94" name="Grupa 93"/>
          <p:cNvGrpSpPr/>
          <p:nvPr/>
        </p:nvGrpSpPr>
        <p:grpSpPr>
          <a:xfrm>
            <a:off x="1643762" y="3716315"/>
            <a:ext cx="7197731" cy="874790"/>
            <a:chOff x="1643762" y="3075280"/>
            <a:chExt cx="7197731" cy="874790"/>
          </a:xfrm>
        </p:grpSpPr>
        <p:sp>
          <p:nvSpPr>
            <p:cNvPr id="95" name="Prostokąt 94"/>
            <p:cNvSpPr/>
            <p:nvPr/>
          </p:nvSpPr>
          <p:spPr>
            <a:xfrm>
              <a:off x="1714500" y="3440850"/>
              <a:ext cx="189170" cy="507700"/>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96" name="Prostokąt 95"/>
            <p:cNvSpPr/>
            <p:nvPr/>
          </p:nvSpPr>
          <p:spPr>
            <a:xfrm>
              <a:off x="1911334" y="3449492"/>
              <a:ext cx="1038324" cy="499058"/>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97" name="Prostokąt 96"/>
            <p:cNvSpPr/>
            <p:nvPr/>
          </p:nvSpPr>
          <p:spPr>
            <a:xfrm>
              <a:off x="8319590" y="3442051"/>
              <a:ext cx="513809" cy="50332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98" name="Prostokąt 97"/>
            <p:cNvSpPr/>
            <p:nvPr/>
          </p:nvSpPr>
          <p:spPr>
            <a:xfrm>
              <a:off x="3504720" y="3446317"/>
              <a:ext cx="1038324" cy="499058"/>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99" name="Prostokąt 98"/>
            <p:cNvSpPr/>
            <p:nvPr/>
          </p:nvSpPr>
          <p:spPr>
            <a:xfrm>
              <a:off x="4553173" y="3437375"/>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000" baseline="-25000" dirty="0" smtClean="0">
                  <a:solidFill>
                    <a:schemeClr val="tx1"/>
                  </a:solidFill>
                </a:rPr>
                <a:t> </a:t>
              </a:r>
              <a:endParaRPr lang="en-US" sz="1000" baseline="-25000" dirty="0">
                <a:solidFill>
                  <a:schemeClr val="tx1"/>
                </a:solidFill>
              </a:endParaRPr>
            </a:p>
          </p:txBody>
        </p:sp>
        <p:sp>
          <p:nvSpPr>
            <p:cNvPr id="100" name="Prostokąt 99"/>
            <p:cNvSpPr/>
            <p:nvPr/>
          </p:nvSpPr>
          <p:spPr>
            <a:xfrm>
              <a:off x="5112372" y="3446131"/>
              <a:ext cx="1038324" cy="49924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01" name="Prostokąt 100"/>
            <p:cNvSpPr/>
            <p:nvPr/>
          </p:nvSpPr>
          <p:spPr>
            <a:xfrm>
              <a:off x="6160825" y="3437375"/>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02" name="Prostokąt 101"/>
            <p:cNvSpPr/>
            <p:nvPr/>
          </p:nvSpPr>
          <p:spPr>
            <a:xfrm>
              <a:off x="6720024" y="3442051"/>
              <a:ext cx="1038324" cy="503324"/>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03" name="Prostokąt 102"/>
            <p:cNvSpPr/>
            <p:nvPr/>
          </p:nvSpPr>
          <p:spPr>
            <a:xfrm>
              <a:off x="7766701" y="3437375"/>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104" name="Grupa 103"/>
            <p:cNvGrpSpPr/>
            <p:nvPr/>
          </p:nvGrpSpPr>
          <p:grpSpPr>
            <a:xfrm>
              <a:off x="1708159" y="3437375"/>
              <a:ext cx="7133334" cy="512695"/>
              <a:chOff x="1708159" y="1359289"/>
              <a:chExt cx="7133334" cy="512695"/>
            </a:xfrm>
          </p:grpSpPr>
          <p:sp>
            <p:nvSpPr>
              <p:cNvPr id="106" name="Prostokąt 105"/>
              <p:cNvSpPr/>
              <p:nvPr/>
            </p:nvSpPr>
            <p:spPr>
              <a:xfrm>
                <a:off x="2961735" y="1359289"/>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107" name="Grupa 106"/>
              <p:cNvGrpSpPr/>
              <p:nvPr/>
            </p:nvGrpSpPr>
            <p:grpSpPr>
              <a:xfrm>
                <a:off x="1708159" y="1361511"/>
                <a:ext cx="7133334" cy="510473"/>
                <a:chOff x="1600339" y="2238890"/>
                <a:chExt cx="7133334" cy="510473"/>
              </a:xfrm>
            </p:grpSpPr>
            <p:sp>
              <p:nvSpPr>
                <p:cNvPr id="108"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109"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1" name="Straight Arrow Connector 48"/>
                <p:cNvCxnSpPr/>
                <p:nvPr/>
              </p:nvCxnSpPr>
              <p:spPr>
                <a:xfrm flipV="1">
                  <a:off x="5976059" y="2394842"/>
                  <a:ext cx="1843472" cy="8"/>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2"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sp>
          <p:nvSpPr>
            <p:cNvPr id="105" name="PoleTekstowe 104"/>
            <p:cNvSpPr txBox="1"/>
            <p:nvPr/>
          </p:nvSpPr>
          <p:spPr>
            <a:xfrm flipH="1">
              <a:off x="1643762" y="3075280"/>
              <a:ext cx="800228" cy="369332"/>
            </a:xfrm>
            <a:prstGeom prst="rect">
              <a:avLst/>
            </a:prstGeom>
            <a:noFill/>
          </p:spPr>
          <p:txBody>
            <a:bodyPr wrap="square" rtlCol="0">
              <a:spAutoFit/>
            </a:bodyPr>
            <a:lstStyle/>
            <a:p>
              <a:r>
                <a:rPr lang="en-US" dirty="0" smtClean="0"/>
                <a:t>Offset</a:t>
              </a:r>
              <a:endParaRPr lang="en-US" dirty="0"/>
            </a:p>
          </p:txBody>
        </p:sp>
      </p:grpSp>
      <p:grpSp>
        <p:nvGrpSpPr>
          <p:cNvPr id="113" name="Grupa 112"/>
          <p:cNvGrpSpPr/>
          <p:nvPr/>
        </p:nvGrpSpPr>
        <p:grpSpPr>
          <a:xfrm>
            <a:off x="1708159" y="1429707"/>
            <a:ext cx="7133334" cy="929730"/>
            <a:chOff x="1708159" y="945907"/>
            <a:chExt cx="7133334" cy="929730"/>
          </a:xfrm>
        </p:grpSpPr>
        <p:sp>
          <p:nvSpPr>
            <p:cNvPr id="114" name="Prostokąt 113"/>
            <p:cNvSpPr/>
            <p:nvPr/>
          </p:nvSpPr>
          <p:spPr>
            <a:xfrm>
              <a:off x="7779401" y="1363557"/>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15" name="Prostokąt 114"/>
            <p:cNvSpPr/>
            <p:nvPr/>
          </p:nvSpPr>
          <p:spPr>
            <a:xfrm>
              <a:off x="3520395" y="1362075"/>
              <a:ext cx="4270474" cy="513216"/>
            </a:xfrm>
            <a:prstGeom prst="rect">
              <a:avLst/>
            </a:prstGeom>
            <a:solidFill>
              <a:srgbClr val="AFA590"/>
            </a:solidFill>
            <a:ln w="12700" cap="flat" cmpd="sng" algn="ctr">
              <a:solidFill>
                <a:schemeClr val="bg2">
                  <a:lumMod val="25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16" name="Prostokąt 115"/>
            <p:cNvSpPr/>
            <p:nvPr/>
          </p:nvSpPr>
          <p:spPr>
            <a:xfrm>
              <a:off x="2961735" y="1364462"/>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117" name="Grupa 116"/>
            <p:cNvGrpSpPr/>
            <p:nvPr/>
          </p:nvGrpSpPr>
          <p:grpSpPr>
            <a:xfrm>
              <a:off x="1708159" y="1361511"/>
              <a:ext cx="7133334" cy="510473"/>
              <a:chOff x="1600339" y="2238890"/>
              <a:chExt cx="7133334" cy="510473"/>
            </a:xfrm>
          </p:grpSpPr>
          <p:sp>
            <p:nvSpPr>
              <p:cNvPr id="121"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122"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3"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4" name="Straight Arrow Connector 48"/>
              <p:cNvCxnSpPr/>
              <p:nvPr/>
            </p:nvCxnSpPr>
            <p:spPr>
              <a:xfrm flipV="1">
                <a:off x="5976059" y="2394842"/>
                <a:ext cx="1843472" cy="8"/>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18" name="PoleTekstowe 117"/>
            <p:cNvSpPr txBox="1"/>
            <p:nvPr/>
          </p:nvSpPr>
          <p:spPr>
            <a:xfrm flipH="1">
              <a:off x="2867126" y="945907"/>
              <a:ext cx="841273" cy="338554"/>
            </a:xfrm>
            <a:prstGeom prst="rect">
              <a:avLst/>
            </a:prstGeom>
            <a:noFill/>
          </p:spPr>
          <p:txBody>
            <a:bodyPr wrap="square" rtlCol="0">
              <a:spAutoFit/>
            </a:bodyPr>
            <a:lstStyle/>
            <a:p>
              <a:r>
                <a:rPr lang="en-US" sz="1600" dirty="0" smtClean="0"/>
                <a:t>Toggle   </a:t>
              </a:r>
              <a:endParaRPr lang="en-US" sz="1600" dirty="0"/>
            </a:p>
          </p:txBody>
        </p:sp>
        <p:sp>
          <p:nvSpPr>
            <p:cNvPr id="119" name="PoleTekstowe 118"/>
            <p:cNvSpPr txBox="1"/>
            <p:nvPr/>
          </p:nvSpPr>
          <p:spPr>
            <a:xfrm flipH="1">
              <a:off x="5396955" y="945907"/>
              <a:ext cx="763869" cy="369332"/>
            </a:xfrm>
            <a:prstGeom prst="rect">
              <a:avLst/>
            </a:prstGeom>
            <a:noFill/>
          </p:spPr>
          <p:txBody>
            <a:bodyPr wrap="square" rtlCol="0">
              <a:spAutoFit/>
            </a:bodyPr>
            <a:lstStyle/>
            <a:p>
              <a:r>
                <a:rPr lang="en-US" dirty="0" smtClean="0"/>
                <a:t>Hold</a:t>
              </a:r>
              <a:endParaRPr lang="en-US" dirty="0"/>
            </a:p>
          </p:txBody>
        </p:sp>
        <p:sp>
          <p:nvSpPr>
            <p:cNvPr id="120" name="PoleTekstowe 119"/>
            <p:cNvSpPr txBox="1"/>
            <p:nvPr/>
          </p:nvSpPr>
          <p:spPr>
            <a:xfrm flipH="1">
              <a:off x="7667902" y="945907"/>
              <a:ext cx="881755" cy="338554"/>
            </a:xfrm>
            <a:prstGeom prst="rect">
              <a:avLst/>
            </a:prstGeom>
            <a:noFill/>
          </p:spPr>
          <p:txBody>
            <a:bodyPr wrap="square" rtlCol="0">
              <a:spAutoFit/>
            </a:bodyPr>
            <a:lstStyle/>
            <a:p>
              <a:r>
                <a:rPr lang="en-US" sz="1600" dirty="0" smtClean="0"/>
                <a:t>Toggle   </a:t>
              </a:r>
              <a:endParaRPr lang="en-US" sz="1600" dirty="0"/>
            </a:p>
          </p:txBody>
        </p:sp>
      </p:grpSp>
      <p:grpSp>
        <p:nvGrpSpPr>
          <p:cNvPr id="126" name="Grupa 125"/>
          <p:cNvGrpSpPr/>
          <p:nvPr/>
        </p:nvGrpSpPr>
        <p:grpSpPr>
          <a:xfrm>
            <a:off x="1708159" y="5904499"/>
            <a:ext cx="7133334" cy="514369"/>
            <a:chOff x="1708159" y="5517459"/>
            <a:chExt cx="7133334" cy="514369"/>
          </a:xfrm>
        </p:grpSpPr>
        <p:sp>
          <p:nvSpPr>
            <p:cNvPr id="127" name="Prostokąt 126"/>
            <p:cNvSpPr/>
            <p:nvPr/>
          </p:nvSpPr>
          <p:spPr>
            <a:xfrm>
              <a:off x="7064490" y="5519884"/>
              <a:ext cx="713203" cy="499244"/>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28" name="Prostokąt 127"/>
            <p:cNvSpPr/>
            <p:nvPr/>
          </p:nvSpPr>
          <p:spPr>
            <a:xfrm>
              <a:off x="7784561" y="5517459"/>
              <a:ext cx="880015"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29" name="Prostokąt 128"/>
            <p:cNvSpPr/>
            <p:nvPr/>
          </p:nvSpPr>
          <p:spPr>
            <a:xfrm>
              <a:off x="8672099" y="5519884"/>
              <a:ext cx="160751" cy="499244"/>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0" name="Prostokąt 129"/>
            <p:cNvSpPr/>
            <p:nvPr/>
          </p:nvSpPr>
          <p:spPr>
            <a:xfrm>
              <a:off x="1718564" y="5520653"/>
              <a:ext cx="509228"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1" name="Prostokąt 130"/>
            <p:cNvSpPr/>
            <p:nvPr/>
          </p:nvSpPr>
          <p:spPr>
            <a:xfrm>
              <a:off x="6176952" y="5520653"/>
              <a:ext cx="880015"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2" name="Prostokąt 131"/>
            <p:cNvSpPr/>
            <p:nvPr/>
          </p:nvSpPr>
          <p:spPr>
            <a:xfrm>
              <a:off x="5466406" y="5523059"/>
              <a:ext cx="713203" cy="499244"/>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3" name="Prostokąt 132"/>
            <p:cNvSpPr/>
            <p:nvPr/>
          </p:nvSpPr>
          <p:spPr>
            <a:xfrm>
              <a:off x="4578868" y="5520653"/>
              <a:ext cx="880015"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4" name="Prostokąt 133"/>
            <p:cNvSpPr/>
            <p:nvPr/>
          </p:nvSpPr>
          <p:spPr>
            <a:xfrm>
              <a:off x="2239547" y="5523059"/>
              <a:ext cx="713203" cy="499244"/>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5" name="Prostokąt 134"/>
            <p:cNvSpPr/>
            <p:nvPr/>
          </p:nvSpPr>
          <p:spPr>
            <a:xfrm>
              <a:off x="3852447" y="5523059"/>
              <a:ext cx="713203" cy="499244"/>
            </a:xfrm>
            <a:prstGeom prst="rect">
              <a:avLst/>
            </a:prstGeom>
            <a:solidFill>
              <a:srgbClr val="AFA590"/>
            </a:solidFill>
            <a:ln w="12700" cap="flat" cmpd="sng" algn="ctr">
              <a:solidFill>
                <a:srgbClr val="4A452A"/>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6" name="Prostokąt 135"/>
            <p:cNvSpPr/>
            <p:nvPr/>
          </p:nvSpPr>
          <p:spPr>
            <a:xfrm>
              <a:off x="2961734" y="5520653"/>
              <a:ext cx="880015"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137" name="Grupa 136"/>
            <p:cNvGrpSpPr/>
            <p:nvPr/>
          </p:nvGrpSpPr>
          <p:grpSpPr>
            <a:xfrm>
              <a:off x="1708159" y="5517683"/>
              <a:ext cx="7133334" cy="510473"/>
              <a:chOff x="1600339" y="2238890"/>
              <a:chExt cx="7133334" cy="510473"/>
            </a:xfrm>
          </p:grpSpPr>
          <p:sp>
            <p:nvSpPr>
              <p:cNvPr id="139"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140"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1"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2" name="Straight Arrow Connector 48"/>
              <p:cNvCxnSpPr/>
              <p:nvPr/>
            </p:nvCxnSpPr>
            <p:spPr>
              <a:xfrm flipV="1">
                <a:off x="5976059" y="2394842"/>
                <a:ext cx="1843472" cy="8"/>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3" name="Straight Arrow Connector 45"/>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cxnSp>
          <p:nvCxnSpPr>
            <p:cNvPr id="138" name="Straight Arrow Connector 48"/>
            <p:cNvCxnSpPr/>
            <p:nvPr/>
          </p:nvCxnSpPr>
          <p:spPr>
            <a:xfrm>
              <a:off x="5298148" y="5673260"/>
              <a:ext cx="604177" cy="0"/>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44" name="Znak zakazu 143"/>
          <p:cNvSpPr/>
          <p:nvPr/>
        </p:nvSpPr>
        <p:spPr>
          <a:xfrm>
            <a:off x="4790470" y="1681114"/>
            <a:ext cx="826089" cy="826089"/>
          </a:xfrm>
          <a:prstGeom prst="noSmoking">
            <a:avLst>
              <a:gd name="adj" fmla="val 1309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145" name="Grupa 59"/>
          <p:cNvGrpSpPr/>
          <p:nvPr/>
        </p:nvGrpSpPr>
        <p:grpSpPr>
          <a:xfrm>
            <a:off x="1684199" y="4153236"/>
            <a:ext cx="7133334" cy="514126"/>
            <a:chOff x="1684199" y="4153236"/>
            <a:chExt cx="7133334" cy="514126"/>
          </a:xfrm>
        </p:grpSpPr>
        <p:sp>
          <p:nvSpPr>
            <p:cNvPr id="146" name="Prostokąt 18"/>
            <p:cNvSpPr/>
            <p:nvPr/>
          </p:nvSpPr>
          <p:spPr>
            <a:xfrm>
              <a:off x="2937775" y="4156187"/>
              <a:ext cx="546624" cy="511175"/>
            </a:xfrm>
            <a:prstGeom prst="rect">
              <a:avLst/>
            </a:prstGeom>
            <a:solidFill>
              <a:srgbClr val="EFDEC2"/>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147" name="Grupa 40"/>
            <p:cNvGrpSpPr/>
            <p:nvPr/>
          </p:nvGrpSpPr>
          <p:grpSpPr>
            <a:xfrm>
              <a:off x="1684199" y="4153236"/>
              <a:ext cx="7133334" cy="510473"/>
              <a:chOff x="1600339" y="2238890"/>
              <a:chExt cx="7133334" cy="510473"/>
            </a:xfrm>
          </p:grpSpPr>
          <p:sp>
            <p:nvSpPr>
              <p:cNvPr id="149" name="Rectangle 4"/>
              <p:cNvSpPr/>
              <p:nvPr/>
            </p:nvSpPr>
            <p:spPr>
              <a:xfrm>
                <a:off x="1600339" y="2238890"/>
                <a:ext cx="7133334" cy="510473"/>
              </a:xfrm>
              <a:prstGeom prst="rect">
                <a:avLst/>
              </a:prstGeom>
              <a:noFill/>
              <a:ln w="127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cxnSp>
            <p:nvCxnSpPr>
              <p:cNvPr id="150" name="Straight Arrow Connector 46"/>
              <p:cNvCxnSpPr/>
              <p:nvPr/>
            </p:nvCxnSpPr>
            <p:spPr>
              <a:xfrm>
                <a:off x="2248411" y="2394850"/>
                <a:ext cx="720080"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1" name="Straight Arrow Connector 47"/>
              <p:cNvCxnSpPr/>
              <p:nvPr/>
            </p:nvCxnSpPr>
            <p:spPr>
              <a:xfrm>
                <a:off x="3256523" y="2394850"/>
                <a:ext cx="1512168"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2" name="Straight Arrow Connector 48"/>
              <p:cNvCxnSpPr/>
              <p:nvPr/>
            </p:nvCxnSpPr>
            <p:spPr>
              <a:xfrm flipV="1">
                <a:off x="5976059" y="2394842"/>
                <a:ext cx="1843472" cy="8"/>
              </a:xfrm>
              <a:prstGeom prst="straightConnector1">
                <a:avLst/>
              </a:prstGeom>
              <a:ln w="5715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3" name="Straight Arrow Connector 152"/>
              <p:cNvCxnSpPr/>
              <p:nvPr/>
            </p:nvCxnSpPr>
            <p:spPr>
              <a:xfrm>
                <a:off x="1985030" y="2598557"/>
                <a:ext cx="4788676" cy="0"/>
              </a:xfrm>
              <a:prstGeom prst="straightConnector1">
                <a:avLst/>
              </a:prstGeom>
              <a:ln w="5715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0017618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1.94444E-6 -2.17492E-7 L -1.94444E-6 -0.46553 " pathEditMode="relative" rAng="0" ptsTypes="AA">
                                      <p:cBhvr>
                                        <p:cTn id="6" dur="2000" fill="hold"/>
                                        <p:tgtEl>
                                          <p:spTgt spid="145"/>
                                        </p:tgtEl>
                                        <p:attrNameLst>
                                          <p:attrName>ppt_x</p:attrName>
                                          <p:attrName>ppt_y</p:attrName>
                                        </p:attrNameLst>
                                      </p:cBhvr>
                                      <p:rCtr x="0" y="-233"/>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11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9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Further compression steps</a:t>
            </a:r>
            <a:endParaRPr lang="en-US" dirty="0"/>
          </a:p>
        </p:txBody>
      </p:sp>
      <p:sp>
        <p:nvSpPr>
          <p:cNvPr id="3" name="Symbol zastępczy zawartości 2"/>
          <p:cNvSpPr>
            <a:spLocks noGrp="1"/>
          </p:cNvSpPr>
          <p:nvPr>
            <p:ph idx="1"/>
          </p:nvPr>
        </p:nvSpPr>
        <p:spPr>
          <a:xfrm>
            <a:off x="676275" y="3499839"/>
            <a:ext cx="8229600" cy="2579211"/>
          </a:xfrm>
        </p:spPr>
        <p:txBody>
          <a:bodyPr>
            <a:normAutofit/>
          </a:bodyPr>
          <a:lstStyle/>
          <a:p>
            <a:r>
              <a:rPr lang="en-US" dirty="0" smtClean="0"/>
              <a:t>Scan chains with transitions enabled</a:t>
            </a:r>
          </a:p>
          <a:p>
            <a:r>
              <a:rPr lang="en-US" dirty="0" smtClean="0"/>
              <a:t>One active input of PS XOR gate suffices</a:t>
            </a:r>
          </a:p>
          <a:p>
            <a:r>
              <a:rPr lang="en-US" dirty="0" smtClean="0"/>
              <a:t>Minimum hitting set problem solved to determine the control toggling register</a:t>
            </a:r>
          </a:p>
          <a:p>
            <a:r>
              <a:rPr lang="en-US" dirty="0" smtClean="0"/>
              <a:t>The resultant template toggling verified against the desired switching activity</a:t>
            </a:r>
            <a:endParaRPr lang="en-US" dirty="0"/>
          </a:p>
        </p:txBody>
      </p:sp>
      <p:grpSp>
        <p:nvGrpSpPr>
          <p:cNvPr id="13" name="Grupa 12"/>
          <p:cNvGrpSpPr/>
          <p:nvPr/>
        </p:nvGrpSpPr>
        <p:grpSpPr>
          <a:xfrm>
            <a:off x="3136501" y="2122305"/>
            <a:ext cx="3917935" cy="1012752"/>
            <a:chOff x="3271174" y="5068239"/>
            <a:chExt cx="3917935" cy="1012752"/>
          </a:xfrm>
        </p:grpSpPr>
        <p:sp>
          <p:nvSpPr>
            <p:cNvPr id="4" name="PoleTekstowe 3"/>
            <p:cNvSpPr txBox="1"/>
            <p:nvPr/>
          </p:nvSpPr>
          <p:spPr>
            <a:xfrm>
              <a:off x="6346930" y="5068239"/>
              <a:ext cx="384641" cy="584776"/>
            </a:xfrm>
            <a:prstGeom prst="rect">
              <a:avLst/>
            </a:prstGeom>
            <a:noFill/>
          </p:spPr>
          <p:txBody>
            <a:bodyPr wrap="none" rtlCol="0">
              <a:spAutoFit/>
            </a:bodyPr>
            <a:lstStyle/>
            <a:p>
              <a:r>
                <a:rPr lang="en-US" sz="3200" dirty="0" smtClean="0"/>
                <a:t>T</a:t>
              </a:r>
              <a:endParaRPr lang="en-US" sz="3200" dirty="0"/>
            </a:p>
          </p:txBody>
        </p:sp>
        <p:sp>
          <p:nvSpPr>
            <p:cNvPr id="5" name="PoleTekstowe 4"/>
            <p:cNvSpPr txBox="1"/>
            <p:nvPr/>
          </p:nvSpPr>
          <p:spPr>
            <a:xfrm>
              <a:off x="6024125" y="5496215"/>
              <a:ext cx="1030250" cy="584776"/>
            </a:xfrm>
            <a:prstGeom prst="rect">
              <a:avLst/>
            </a:prstGeom>
            <a:noFill/>
          </p:spPr>
          <p:txBody>
            <a:bodyPr wrap="none" rtlCol="0">
              <a:spAutoFit/>
            </a:bodyPr>
            <a:lstStyle/>
            <a:p>
              <a:r>
                <a:rPr lang="en-US" sz="3200" dirty="0" smtClean="0"/>
                <a:t>T + H</a:t>
              </a:r>
              <a:endParaRPr lang="en-US" sz="3200" dirty="0"/>
            </a:p>
          </p:txBody>
        </p:sp>
        <p:cxnSp>
          <p:nvCxnSpPr>
            <p:cNvPr id="7" name="Łącznik prosty 6"/>
            <p:cNvCxnSpPr/>
            <p:nvPr/>
          </p:nvCxnSpPr>
          <p:spPr>
            <a:xfrm>
              <a:off x="6045689" y="5595431"/>
              <a:ext cx="114342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PoleTekstowe 7"/>
            <p:cNvSpPr txBox="1"/>
            <p:nvPr/>
          </p:nvSpPr>
          <p:spPr>
            <a:xfrm>
              <a:off x="3976051" y="5124786"/>
              <a:ext cx="1787418" cy="461665"/>
            </a:xfrm>
            <a:prstGeom prst="rect">
              <a:avLst/>
            </a:prstGeom>
            <a:noFill/>
          </p:spPr>
          <p:txBody>
            <a:bodyPr wrap="none" rtlCol="0">
              <a:spAutoFit/>
            </a:bodyPr>
            <a:lstStyle/>
            <a:p>
              <a:r>
                <a:rPr lang="en-US" sz="2400" dirty="0"/>
                <a:t>a</a:t>
              </a:r>
              <a:r>
                <a:rPr lang="en-US" sz="2400" dirty="0" smtClean="0"/>
                <a:t>ctive chains</a:t>
              </a:r>
              <a:endParaRPr lang="en-US" sz="2400" dirty="0"/>
            </a:p>
          </p:txBody>
        </p:sp>
        <p:sp>
          <p:nvSpPr>
            <p:cNvPr id="9" name="PoleTekstowe 8"/>
            <p:cNvSpPr txBox="1"/>
            <p:nvPr/>
          </p:nvSpPr>
          <p:spPr>
            <a:xfrm>
              <a:off x="3271174" y="5277184"/>
              <a:ext cx="600645" cy="584776"/>
            </a:xfrm>
            <a:prstGeom prst="rect">
              <a:avLst/>
            </a:prstGeom>
            <a:noFill/>
          </p:spPr>
          <p:txBody>
            <a:bodyPr wrap="none" rtlCol="0">
              <a:spAutoFit/>
            </a:bodyPr>
            <a:lstStyle/>
            <a:p>
              <a:r>
                <a:rPr lang="en-US" sz="3200" dirty="0" smtClean="0"/>
                <a:t>50</a:t>
              </a:r>
              <a:endParaRPr lang="en-US" sz="3200" dirty="0"/>
            </a:p>
          </p:txBody>
        </p:sp>
        <p:sp>
          <p:nvSpPr>
            <p:cNvPr id="10" name="PoleTekstowe 9"/>
            <p:cNvSpPr txBox="1"/>
            <p:nvPr/>
          </p:nvSpPr>
          <p:spPr>
            <a:xfrm>
              <a:off x="4202300" y="5552764"/>
              <a:ext cx="1334921" cy="461665"/>
            </a:xfrm>
            <a:prstGeom prst="rect">
              <a:avLst/>
            </a:prstGeom>
            <a:noFill/>
          </p:spPr>
          <p:txBody>
            <a:bodyPr wrap="none" rtlCol="0">
              <a:spAutoFit/>
            </a:bodyPr>
            <a:lstStyle/>
            <a:p>
              <a:r>
                <a:rPr lang="en-US" sz="2400" dirty="0" smtClean="0"/>
                <a:t>all chains</a:t>
              </a:r>
              <a:endParaRPr lang="en-US" sz="2400" dirty="0"/>
            </a:p>
          </p:txBody>
        </p:sp>
        <p:cxnSp>
          <p:nvCxnSpPr>
            <p:cNvPr id="11" name="Łącznik prosty 10"/>
            <p:cNvCxnSpPr/>
            <p:nvPr/>
          </p:nvCxnSpPr>
          <p:spPr>
            <a:xfrm>
              <a:off x="3973604" y="5592071"/>
              <a:ext cx="193239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90384784"/>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Dowolny kształt 36"/>
          <p:cNvSpPr/>
          <p:nvPr/>
        </p:nvSpPr>
        <p:spPr>
          <a:xfrm>
            <a:off x="2031931" y="3063372"/>
            <a:ext cx="1210015" cy="491248"/>
          </a:xfrm>
          <a:custGeom>
            <a:avLst/>
            <a:gdLst>
              <a:gd name="connsiteX0" fmla="*/ 0 w 1210015"/>
              <a:gd name="connsiteY0" fmla="*/ 0 h 491248"/>
              <a:gd name="connsiteX1" fmla="*/ 742782 w 1210015"/>
              <a:gd name="connsiteY1" fmla="*/ 0 h 491248"/>
              <a:gd name="connsiteX2" fmla="*/ 1210015 w 1210015"/>
              <a:gd name="connsiteY2" fmla="*/ 491248 h 491248"/>
            </a:gdLst>
            <a:ahLst/>
            <a:cxnLst>
              <a:cxn ang="0">
                <a:pos x="connsiteX0" y="connsiteY0"/>
              </a:cxn>
              <a:cxn ang="0">
                <a:pos x="connsiteX1" y="connsiteY1"/>
              </a:cxn>
              <a:cxn ang="0">
                <a:pos x="connsiteX2" y="connsiteY2"/>
              </a:cxn>
            </a:cxnLst>
            <a:rect l="l" t="t" r="r" b="b"/>
            <a:pathLst>
              <a:path w="1210015" h="491248">
                <a:moveTo>
                  <a:pt x="0" y="0"/>
                </a:moveTo>
                <a:lnTo>
                  <a:pt x="742782" y="0"/>
                </a:lnTo>
                <a:lnTo>
                  <a:pt x="1210015" y="491248"/>
                </a:lnTo>
              </a:path>
            </a:pathLst>
          </a:cu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35" name="Dowolny kształt 34"/>
          <p:cNvSpPr/>
          <p:nvPr/>
        </p:nvSpPr>
        <p:spPr>
          <a:xfrm>
            <a:off x="2031931" y="1928476"/>
            <a:ext cx="1210015" cy="491248"/>
          </a:xfrm>
          <a:custGeom>
            <a:avLst/>
            <a:gdLst>
              <a:gd name="connsiteX0" fmla="*/ 0 w 1210015"/>
              <a:gd name="connsiteY0" fmla="*/ 0 h 491248"/>
              <a:gd name="connsiteX1" fmla="*/ 742782 w 1210015"/>
              <a:gd name="connsiteY1" fmla="*/ 0 h 491248"/>
              <a:gd name="connsiteX2" fmla="*/ 1210015 w 1210015"/>
              <a:gd name="connsiteY2" fmla="*/ 491248 h 491248"/>
            </a:gdLst>
            <a:ahLst/>
            <a:cxnLst>
              <a:cxn ang="0">
                <a:pos x="connsiteX0" y="connsiteY0"/>
              </a:cxn>
              <a:cxn ang="0">
                <a:pos x="connsiteX1" y="connsiteY1"/>
              </a:cxn>
              <a:cxn ang="0">
                <a:pos x="connsiteX2" y="connsiteY2"/>
              </a:cxn>
            </a:cxnLst>
            <a:rect l="l" t="t" r="r" b="b"/>
            <a:pathLst>
              <a:path w="1210015" h="491248">
                <a:moveTo>
                  <a:pt x="0" y="0"/>
                </a:moveTo>
                <a:lnTo>
                  <a:pt x="742782" y="0"/>
                </a:lnTo>
                <a:lnTo>
                  <a:pt x="1210015" y="491248"/>
                </a:lnTo>
              </a:path>
            </a:pathLst>
          </a:cu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36" name="Dowolny kształt 35"/>
          <p:cNvSpPr/>
          <p:nvPr/>
        </p:nvSpPr>
        <p:spPr>
          <a:xfrm flipV="1">
            <a:off x="2031931" y="3734345"/>
            <a:ext cx="1210015" cy="491248"/>
          </a:xfrm>
          <a:custGeom>
            <a:avLst/>
            <a:gdLst>
              <a:gd name="connsiteX0" fmla="*/ 0 w 1210015"/>
              <a:gd name="connsiteY0" fmla="*/ 0 h 491248"/>
              <a:gd name="connsiteX1" fmla="*/ 742782 w 1210015"/>
              <a:gd name="connsiteY1" fmla="*/ 0 h 491248"/>
              <a:gd name="connsiteX2" fmla="*/ 1210015 w 1210015"/>
              <a:gd name="connsiteY2" fmla="*/ 491248 h 491248"/>
            </a:gdLst>
            <a:ahLst/>
            <a:cxnLst>
              <a:cxn ang="0">
                <a:pos x="connsiteX0" y="connsiteY0"/>
              </a:cxn>
              <a:cxn ang="0">
                <a:pos x="connsiteX1" y="connsiteY1"/>
              </a:cxn>
              <a:cxn ang="0">
                <a:pos x="connsiteX2" y="connsiteY2"/>
              </a:cxn>
            </a:cxnLst>
            <a:rect l="l" t="t" r="r" b="b"/>
            <a:pathLst>
              <a:path w="1210015" h="491248">
                <a:moveTo>
                  <a:pt x="0" y="0"/>
                </a:moveTo>
                <a:lnTo>
                  <a:pt x="742782" y="0"/>
                </a:lnTo>
                <a:lnTo>
                  <a:pt x="1210015" y="491248"/>
                </a:lnTo>
              </a:path>
            </a:pathLst>
          </a:cu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33" name="Line 40"/>
          <p:cNvSpPr>
            <a:spLocks noChangeShapeType="1"/>
          </p:cNvSpPr>
          <p:nvPr/>
        </p:nvSpPr>
        <p:spPr bwMode="auto">
          <a:xfrm rot="16200000">
            <a:off x="2191487" y="2545587"/>
            <a:ext cx="1131741" cy="1071719"/>
          </a:xfrm>
          <a:prstGeom prst="line">
            <a:avLst/>
          </a:prstGeom>
          <a:noFill/>
          <a:ln w="19050" cmpd="sng">
            <a:solidFill>
              <a:srgbClr val="000000"/>
            </a:solidFill>
            <a:round/>
            <a:headEnd type="oval" w="med" len="med"/>
            <a:tailEnd/>
          </a:ln>
        </p:spPr>
        <p:txBody>
          <a:bodyPr wrap="none" lIns="92075" tIns="46038" rIns="92075" bIns="46038" anchor="ctr">
            <a:prstTxWarp prst="textNoShape">
              <a:avLst/>
            </a:prstTxWarp>
          </a:bodyPr>
          <a:lstStyle/>
          <a:p>
            <a:endParaRPr lang="en-US"/>
          </a:p>
        </p:txBody>
      </p:sp>
      <p:sp>
        <p:nvSpPr>
          <p:cNvPr id="18" name="Line 34"/>
          <p:cNvSpPr>
            <a:spLocks noChangeShapeType="1"/>
          </p:cNvSpPr>
          <p:nvPr/>
        </p:nvSpPr>
        <p:spPr bwMode="auto">
          <a:xfrm rot="16200000">
            <a:off x="1681794" y="3873934"/>
            <a:ext cx="0" cy="702781"/>
          </a:xfrm>
          <a:prstGeom prst="line">
            <a:avLst/>
          </a:pr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19" name="Line 37"/>
          <p:cNvSpPr>
            <a:spLocks noChangeShapeType="1"/>
          </p:cNvSpPr>
          <p:nvPr/>
        </p:nvSpPr>
        <p:spPr bwMode="auto">
          <a:xfrm rot="16200000">
            <a:off x="2636325" y="2350146"/>
            <a:ext cx="0" cy="2607660"/>
          </a:xfrm>
          <a:prstGeom prst="line">
            <a:avLst/>
          </a:pr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20" name="Line 38"/>
          <p:cNvSpPr>
            <a:spLocks noChangeShapeType="1"/>
          </p:cNvSpPr>
          <p:nvPr/>
        </p:nvSpPr>
        <p:spPr bwMode="auto">
          <a:xfrm rot="16200000">
            <a:off x="2636325" y="1205057"/>
            <a:ext cx="0" cy="2607660"/>
          </a:xfrm>
          <a:prstGeom prst="line">
            <a:avLst/>
          </a:pr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21" name="Line 39"/>
          <p:cNvSpPr>
            <a:spLocks noChangeShapeType="1"/>
          </p:cNvSpPr>
          <p:nvPr/>
        </p:nvSpPr>
        <p:spPr bwMode="auto">
          <a:xfrm rot="16200000">
            <a:off x="1683885" y="2728845"/>
            <a:ext cx="0" cy="702781"/>
          </a:xfrm>
          <a:prstGeom prst="line">
            <a:avLst/>
          </a:pr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22" name="Line 40"/>
          <p:cNvSpPr>
            <a:spLocks noChangeShapeType="1"/>
          </p:cNvSpPr>
          <p:nvPr/>
        </p:nvSpPr>
        <p:spPr bwMode="auto">
          <a:xfrm rot="16200000">
            <a:off x="1683885" y="1586146"/>
            <a:ext cx="0" cy="702781"/>
          </a:xfrm>
          <a:prstGeom prst="line">
            <a:avLst/>
          </a:prstGeom>
          <a:noFill/>
          <a:ln w="19050" cmpd="sng">
            <a:solidFill>
              <a:srgbClr val="000000"/>
            </a:solidFill>
            <a:round/>
            <a:headEnd/>
            <a:tailEnd/>
          </a:ln>
        </p:spPr>
        <p:txBody>
          <a:bodyPr wrap="none" lIns="92075" tIns="46038" rIns="92075" bIns="46038" anchor="ctr">
            <a:prstTxWarp prst="textNoShape">
              <a:avLst/>
            </a:prstTxWarp>
          </a:bodyPr>
          <a:lstStyle/>
          <a:p>
            <a:endParaRPr lang="en-US"/>
          </a:p>
        </p:txBody>
      </p:sp>
      <p:sp>
        <p:nvSpPr>
          <p:cNvPr id="2" name="Tytuł 1"/>
          <p:cNvSpPr>
            <a:spLocks noGrp="1"/>
          </p:cNvSpPr>
          <p:nvPr>
            <p:ph type="title"/>
          </p:nvPr>
        </p:nvSpPr>
        <p:spPr/>
        <p:txBody>
          <a:bodyPr/>
          <a:lstStyle/>
          <a:p>
            <a:r>
              <a:rPr lang="en-US" dirty="0" smtClean="0"/>
              <a:t>Solving linear equations</a:t>
            </a:r>
            <a:endParaRPr lang="en-US" dirty="0"/>
          </a:p>
        </p:txBody>
      </p:sp>
      <p:sp>
        <p:nvSpPr>
          <p:cNvPr id="3" name="Symbol zastępczy zawartości 2"/>
          <p:cNvSpPr>
            <a:spLocks noGrp="1"/>
          </p:cNvSpPr>
          <p:nvPr>
            <p:ph idx="1"/>
          </p:nvPr>
        </p:nvSpPr>
        <p:spPr>
          <a:xfrm>
            <a:off x="982293" y="5880647"/>
            <a:ext cx="7175500" cy="584131"/>
          </a:xfrm>
        </p:spPr>
        <p:txBody>
          <a:bodyPr/>
          <a:lstStyle/>
          <a:p>
            <a:pPr marL="0" indent="0">
              <a:buNone/>
            </a:pPr>
            <a:r>
              <a:rPr lang="en-US" dirty="0" smtClean="0"/>
              <a:t>For each cell, 7 different equations</a:t>
            </a:r>
            <a:endParaRPr lang="en-US" dirty="0"/>
          </a:p>
        </p:txBody>
      </p:sp>
      <p:grpSp>
        <p:nvGrpSpPr>
          <p:cNvPr id="9" name="Grupa 8"/>
          <p:cNvGrpSpPr/>
          <p:nvPr/>
        </p:nvGrpSpPr>
        <p:grpSpPr>
          <a:xfrm>
            <a:off x="3091277" y="2296461"/>
            <a:ext cx="420215" cy="420215"/>
            <a:chOff x="5270500" y="2575199"/>
            <a:chExt cx="420215" cy="420215"/>
          </a:xfrm>
        </p:grpSpPr>
        <p:sp>
          <p:nvSpPr>
            <p:cNvPr id="4" name="Owal 3"/>
            <p:cNvSpPr/>
            <p:nvPr/>
          </p:nvSpPr>
          <p:spPr>
            <a:xfrm>
              <a:off x="5270500" y="2575199"/>
              <a:ext cx="420215" cy="420215"/>
            </a:xfrm>
            <a:prstGeom prst="ellipse">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upa 7"/>
            <p:cNvGrpSpPr/>
            <p:nvPr/>
          </p:nvGrpSpPr>
          <p:grpSpPr>
            <a:xfrm>
              <a:off x="5354814" y="2659513"/>
              <a:ext cx="251587" cy="251587"/>
              <a:chOff x="5337270" y="2641968"/>
              <a:chExt cx="251587" cy="251587"/>
            </a:xfrm>
          </p:grpSpPr>
          <p:cxnSp>
            <p:nvCxnSpPr>
              <p:cNvPr id="6" name="Łącznik prosty 5"/>
              <p:cNvCxnSpPr/>
              <p:nvPr/>
            </p:nvCxnSpPr>
            <p:spPr>
              <a:xfrm>
                <a:off x="5337270" y="2767762"/>
                <a:ext cx="251587" cy="0"/>
              </a:xfrm>
              <a:prstGeom prst="lin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cxnSp>
          <p:cxnSp>
            <p:nvCxnSpPr>
              <p:cNvPr id="7" name="Łącznik prosty 6"/>
              <p:cNvCxnSpPr/>
              <p:nvPr/>
            </p:nvCxnSpPr>
            <p:spPr>
              <a:xfrm rot="5400000">
                <a:off x="5337270" y="2767762"/>
                <a:ext cx="251587" cy="0"/>
              </a:xfrm>
              <a:prstGeom prst="lin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cxnSp>
        </p:grpSp>
      </p:grpSp>
      <p:sp>
        <p:nvSpPr>
          <p:cNvPr id="11" name="PoleTekstowe 10"/>
          <p:cNvSpPr txBox="1"/>
          <p:nvPr/>
        </p:nvSpPr>
        <p:spPr>
          <a:xfrm>
            <a:off x="1354070" y="989456"/>
            <a:ext cx="1126662" cy="646331"/>
          </a:xfrm>
          <a:prstGeom prst="rect">
            <a:avLst/>
          </a:prstGeom>
          <a:noFill/>
        </p:spPr>
        <p:txBody>
          <a:bodyPr wrap="square" rtlCol="0">
            <a:spAutoFit/>
          </a:bodyPr>
          <a:lstStyle/>
          <a:p>
            <a:pPr algn="ctr"/>
            <a:r>
              <a:rPr lang="en-US" dirty="0" smtClean="0"/>
              <a:t>Hold latches</a:t>
            </a:r>
            <a:endParaRPr lang="en-US" dirty="0"/>
          </a:p>
        </p:txBody>
      </p:sp>
      <p:sp>
        <p:nvSpPr>
          <p:cNvPr id="12" name="Prostokąt 11"/>
          <p:cNvSpPr/>
          <p:nvPr/>
        </p:nvSpPr>
        <p:spPr>
          <a:xfrm>
            <a:off x="1771709" y="1772730"/>
            <a:ext cx="347468" cy="347468"/>
          </a:xfrm>
          <a:prstGeom prst="rect">
            <a:avLst/>
          </a:prstGeom>
          <a:solidFill>
            <a:srgbClr val="FF0000"/>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3" name="Prostokąt 12"/>
          <p:cNvSpPr/>
          <p:nvPr/>
        </p:nvSpPr>
        <p:spPr>
          <a:xfrm>
            <a:off x="1771709" y="2341496"/>
            <a:ext cx="347468" cy="347468"/>
          </a:xfrm>
          <a:prstGeom prst="rect">
            <a:avLst/>
          </a:prstGeom>
          <a:solidFill>
            <a:srgbClr val="FF0000"/>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4" name="Prostokąt 13"/>
          <p:cNvSpPr/>
          <p:nvPr/>
        </p:nvSpPr>
        <p:spPr>
          <a:xfrm>
            <a:off x="1771709" y="2910262"/>
            <a:ext cx="347468" cy="347468"/>
          </a:xfrm>
          <a:prstGeom prst="rect">
            <a:avLst/>
          </a:prstGeom>
          <a:solidFill>
            <a:srgbClr val="00FF00"/>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5" name="Prostokąt 14"/>
          <p:cNvSpPr/>
          <p:nvPr/>
        </p:nvSpPr>
        <p:spPr>
          <a:xfrm>
            <a:off x="1771709" y="3479028"/>
            <a:ext cx="347468" cy="347468"/>
          </a:xfrm>
          <a:prstGeom prst="rect">
            <a:avLst/>
          </a:prstGeom>
          <a:solidFill>
            <a:srgbClr val="FF0000"/>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16" name="Prostokąt 15"/>
          <p:cNvSpPr/>
          <p:nvPr/>
        </p:nvSpPr>
        <p:spPr>
          <a:xfrm>
            <a:off x="1771709" y="4047792"/>
            <a:ext cx="347468" cy="347468"/>
          </a:xfrm>
          <a:prstGeom prst="rect">
            <a:avLst/>
          </a:prstGeom>
          <a:solidFill>
            <a:srgbClr val="00FF00"/>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23" name="Grupa 22"/>
          <p:cNvGrpSpPr/>
          <p:nvPr/>
        </p:nvGrpSpPr>
        <p:grpSpPr>
          <a:xfrm>
            <a:off x="3091277" y="3443341"/>
            <a:ext cx="420215" cy="420215"/>
            <a:chOff x="5270500" y="2575199"/>
            <a:chExt cx="420215" cy="420215"/>
          </a:xfrm>
        </p:grpSpPr>
        <p:sp>
          <p:nvSpPr>
            <p:cNvPr id="24" name="Owal 23"/>
            <p:cNvSpPr/>
            <p:nvPr/>
          </p:nvSpPr>
          <p:spPr>
            <a:xfrm>
              <a:off x="5270500" y="2575199"/>
              <a:ext cx="420215" cy="420215"/>
            </a:xfrm>
            <a:prstGeom prst="ellipse">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upa 24"/>
            <p:cNvGrpSpPr/>
            <p:nvPr/>
          </p:nvGrpSpPr>
          <p:grpSpPr>
            <a:xfrm>
              <a:off x="5354814" y="2659513"/>
              <a:ext cx="251587" cy="251587"/>
              <a:chOff x="5337270" y="2641968"/>
              <a:chExt cx="251587" cy="251587"/>
            </a:xfrm>
          </p:grpSpPr>
          <p:cxnSp>
            <p:nvCxnSpPr>
              <p:cNvPr id="26" name="Łącznik prosty 25"/>
              <p:cNvCxnSpPr/>
              <p:nvPr/>
            </p:nvCxnSpPr>
            <p:spPr>
              <a:xfrm>
                <a:off x="5337270" y="2767762"/>
                <a:ext cx="251587" cy="0"/>
              </a:xfrm>
              <a:prstGeom prst="lin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cxnSp>
          <p:cxnSp>
            <p:nvCxnSpPr>
              <p:cNvPr id="27" name="Łącznik prosty 26"/>
              <p:cNvCxnSpPr/>
              <p:nvPr/>
            </p:nvCxnSpPr>
            <p:spPr>
              <a:xfrm rot="5400000">
                <a:off x="5337270" y="2767762"/>
                <a:ext cx="251587" cy="0"/>
              </a:xfrm>
              <a:prstGeom prst="lin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cxnSp>
        </p:grpSp>
      </p:grpSp>
      <p:sp>
        <p:nvSpPr>
          <p:cNvPr id="39" name="Prostokąt 38"/>
          <p:cNvSpPr/>
          <p:nvPr/>
        </p:nvSpPr>
        <p:spPr>
          <a:xfrm>
            <a:off x="3952132" y="2323870"/>
            <a:ext cx="4205102" cy="371431"/>
          </a:xfrm>
          <a:prstGeom prst="rect">
            <a:avLst/>
          </a:prstGeom>
          <a:solidFill>
            <a:schemeClr val="bg1"/>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sp>
        <p:nvSpPr>
          <p:cNvPr id="40" name="Prostokąt 39"/>
          <p:cNvSpPr/>
          <p:nvPr/>
        </p:nvSpPr>
        <p:spPr>
          <a:xfrm>
            <a:off x="3952132" y="3458765"/>
            <a:ext cx="4205102" cy="371431"/>
          </a:xfrm>
          <a:prstGeom prst="rect">
            <a:avLst/>
          </a:prstGeom>
          <a:solidFill>
            <a:schemeClr val="bg1"/>
          </a:solidFill>
          <a:ln w="22225" cap="flat" cmpd="sng" algn="ctr">
            <a:solidFill>
              <a:srgbClr val="000000"/>
            </a:solidFill>
            <a:prstDash val="solid"/>
            <a:miter lim="800000"/>
            <a:headEnd type="none" w="med" len="med"/>
            <a:tailEnd type="none" w="med" len="med"/>
          </a:ln>
          <a:effectLst>
            <a:outerShdw blurRad="25400" dist="38100" dir="7920000">
              <a:srgbClr val="000000">
                <a:alpha val="43000"/>
              </a:srgbClr>
            </a:outerShdw>
          </a:effectLst>
        </p:spPr>
        <p:txBody>
          <a:bodyPr wrap="none" lIns="92075" tIns="46038" rIns="92075" bIns="46038" anchor="ctr">
            <a:prstTxWarp prst="textNoShape">
              <a:avLst/>
            </a:prstTxWarp>
          </a:bodyPr>
          <a:lstStyle/>
          <a:p>
            <a:pPr algn="ctr" eaLnBrk="0" hangingPunct="0"/>
            <a:endParaRPr lang="en-US" sz="1000" baseline="-25000">
              <a:solidFill>
                <a:schemeClr val="tx1"/>
              </a:solidFill>
            </a:endParaRPr>
          </a:p>
        </p:txBody>
      </p:sp>
      <p:grpSp>
        <p:nvGrpSpPr>
          <p:cNvPr id="17" name="Grupa 16"/>
          <p:cNvGrpSpPr/>
          <p:nvPr/>
        </p:nvGrpSpPr>
        <p:grpSpPr>
          <a:xfrm>
            <a:off x="4209566" y="2350775"/>
            <a:ext cx="3682392" cy="323505"/>
            <a:chOff x="4534418" y="2507107"/>
            <a:chExt cx="3682392" cy="323505"/>
          </a:xfrm>
        </p:grpSpPr>
        <p:cxnSp>
          <p:nvCxnSpPr>
            <p:cNvPr id="10" name="Łącznik prosty 9"/>
            <p:cNvCxnSpPr/>
            <p:nvPr/>
          </p:nvCxnSpPr>
          <p:spPr>
            <a:xfrm>
              <a:off x="4534418" y="2507107"/>
              <a:ext cx="0" cy="323505"/>
            </a:xfrm>
            <a:prstGeom prst="line">
              <a:avLst/>
            </a:prstGeom>
            <a:noFill/>
            <a:ln w="19050" cmpd="sng">
              <a:solidFill>
                <a:srgbClr val="000000"/>
              </a:solidFill>
              <a:round/>
              <a:headEnd/>
              <a:tailEnd/>
            </a:ln>
          </p:spPr>
        </p:cxnSp>
        <p:cxnSp>
          <p:nvCxnSpPr>
            <p:cNvPr id="49" name="Łącznik prosty 48"/>
            <p:cNvCxnSpPr/>
            <p:nvPr/>
          </p:nvCxnSpPr>
          <p:spPr>
            <a:xfrm>
              <a:off x="4797446" y="2507107"/>
              <a:ext cx="0" cy="323505"/>
            </a:xfrm>
            <a:prstGeom prst="line">
              <a:avLst/>
            </a:prstGeom>
            <a:noFill/>
            <a:ln w="19050" cmpd="sng">
              <a:solidFill>
                <a:srgbClr val="000000"/>
              </a:solidFill>
              <a:round/>
              <a:headEnd/>
              <a:tailEnd/>
            </a:ln>
          </p:spPr>
        </p:cxnSp>
        <p:cxnSp>
          <p:nvCxnSpPr>
            <p:cNvPr id="50" name="Łącznik prosty 49"/>
            <p:cNvCxnSpPr/>
            <p:nvPr/>
          </p:nvCxnSpPr>
          <p:spPr>
            <a:xfrm>
              <a:off x="5060474" y="2507107"/>
              <a:ext cx="0" cy="323505"/>
            </a:xfrm>
            <a:prstGeom prst="line">
              <a:avLst/>
            </a:prstGeom>
            <a:noFill/>
            <a:ln w="19050" cmpd="sng">
              <a:solidFill>
                <a:srgbClr val="000000"/>
              </a:solidFill>
              <a:round/>
              <a:headEnd/>
              <a:tailEnd/>
            </a:ln>
          </p:spPr>
        </p:cxnSp>
        <p:cxnSp>
          <p:nvCxnSpPr>
            <p:cNvPr id="51" name="Łącznik prosty 50"/>
            <p:cNvCxnSpPr/>
            <p:nvPr/>
          </p:nvCxnSpPr>
          <p:spPr>
            <a:xfrm>
              <a:off x="5323502" y="2507107"/>
              <a:ext cx="0" cy="323505"/>
            </a:xfrm>
            <a:prstGeom prst="line">
              <a:avLst/>
            </a:prstGeom>
            <a:noFill/>
            <a:ln w="19050" cmpd="sng">
              <a:solidFill>
                <a:srgbClr val="000000"/>
              </a:solidFill>
              <a:round/>
              <a:headEnd/>
              <a:tailEnd/>
            </a:ln>
          </p:spPr>
        </p:cxnSp>
        <p:cxnSp>
          <p:nvCxnSpPr>
            <p:cNvPr id="52" name="Łącznik prosty 51"/>
            <p:cNvCxnSpPr/>
            <p:nvPr/>
          </p:nvCxnSpPr>
          <p:spPr>
            <a:xfrm>
              <a:off x="5586530" y="2507107"/>
              <a:ext cx="0" cy="323505"/>
            </a:xfrm>
            <a:prstGeom prst="line">
              <a:avLst/>
            </a:prstGeom>
            <a:noFill/>
            <a:ln w="19050" cmpd="sng">
              <a:solidFill>
                <a:srgbClr val="000000"/>
              </a:solidFill>
              <a:round/>
              <a:headEnd/>
              <a:tailEnd/>
            </a:ln>
          </p:spPr>
        </p:cxnSp>
        <p:cxnSp>
          <p:nvCxnSpPr>
            <p:cNvPr id="53" name="Łącznik prosty 52"/>
            <p:cNvCxnSpPr/>
            <p:nvPr/>
          </p:nvCxnSpPr>
          <p:spPr>
            <a:xfrm>
              <a:off x="5849558" y="2507107"/>
              <a:ext cx="0" cy="323505"/>
            </a:xfrm>
            <a:prstGeom prst="line">
              <a:avLst/>
            </a:prstGeom>
            <a:noFill/>
            <a:ln w="19050" cmpd="sng">
              <a:solidFill>
                <a:srgbClr val="000000"/>
              </a:solidFill>
              <a:round/>
              <a:headEnd/>
              <a:tailEnd/>
            </a:ln>
          </p:spPr>
        </p:cxnSp>
        <p:cxnSp>
          <p:nvCxnSpPr>
            <p:cNvPr id="54" name="Łącznik prosty 53"/>
            <p:cNvCxnSpPr/>
            <p:nvPr/>
          </p:nvCxnSpPr>
          <p:spPr>
            <a:xfrm>
              <a:off x="6112586" y="2507107"/>
              <a:ext cx="0" cy="323505"/>
            </a:xfrm>
            <a:prstGeom prst="line">
              <a:avLst/>
            </a:prstGeom>
            <a:noFill/>
            <a:ln w="19050" cmpd="sng">
              <a:solidFill>
                <a:srgbClr val="000000"/>
              </a:solidFill>
              <a:round/>
              <a:headEnd/>
              <a:tailEnd/>
            </a:ln>
          </p:spPr>
        </p:cxnSp>
        <p:cxnSp>
          <p:nvCxnSpPr>
            <p:cNvPr id="55" name="Łącznik prosty 54"/>
            <p:cNvCxnSpPr/>
            <p:nvPr/>
          </p:nvCxnSpPr>
          <p:spPr>
            <a:xfrm>
              <a:off x="6375614" y="2507107"/>
              <a:ext cx="0" cy="323505"/>
            </a:xfrm>
            <a:prstGeom prst="line">
              <a:avLst/>
            </a:prstGeom>
            <a:noFill/>
            <a:ln w="19050" cmpd="sng">
              <a:solidFill>
                <a:srgbClr val="000000"/>
              </a:solidFill>
              <a:round/>
              <a:headEnd/>
              <a:tailEnd/>
            </a:ln>
          </p:spPr>
        </p:cxnSp>
        <p:cxnSp>
          <p:nvCxnSpPr>
            <p:cNvPr id="56" name="Łącznik prosty 55"/>
            <p:cNvCxnSpPr/>
            <p:nvPr/>
          </p:nvCxnSpPr>
          <p:spPr>
            <a:xfrm>
              <a:off x="6638642" y="2507107"/>
              <a:ext cx="0" cy="323505"/>
            </a:xfrm>
            <a:prstGeom prst="line">
              <a:avLst/>
            </a:prstGeom>
            <a:noFill/>
            <a:ln w="19050" cmpd="sng">
              <a:solidFill>
                <a:srgbClr val="000000"/>
              </a:solidFill>
              <a:round/>
              <a:headEnd/>
              <a:tailEnd/>
            </a:ln>
          </p:spPr>
        </p:cxnSp>
        <p:cxnSp>
          <p:nvCxnSpPr>
            <p:cNvPr id="57" name="Łącznik prosty 56"/>
            <p:cNvCxnSpPr/>
            <p:nvPr/>
          </p:nvCxnSpPr>
          <p:spPr>
            <a:xfrm>
              <a:off x="6901670" y="2507107"/>
              <a:ext cx="0" cy="323505"/>
            </a:xfrm>
            <a:prstGeom prst="line">
              <a:avLst/>
            </a:prstGeom>
            <a:noFill/>
            <a:ln w="19050" cmpd="sng">
              <a:solidFill>
                <a:srgbClr val="000000"/>
              </a:solidFill>
              <a:round/>
              <a:headEnd/>
              <a:tailEnd/>
            </a:ln>
          </p:spPr>
        </p:cxnSp>
        <p:cxnSp>
          <p:nvCxnSpPr>
            <p:cNvPr id="58" name="Łącznik prosty 57"/>
            <p:cNvCxnSpPr/>
            <p:nvPr/>
          </p:nvCxnSpPr>
          <p:spPr>
            <a:xfrm>
              <a:off x="7164698" y="2507107"/>
              <a:ext cx="0" cy="323505"/>
            </a:xfrm>
            <a:prstGeom prst="line">
              <a:avLst/>
            </a:prstGeom>
            <a:noFill/>
            <a:ln w="19050" cmpd="sng">
              <a:solidFill>
                <a:srgbClr val="000000"/>
              </a:solidFill>
              <a:round/>
              <a:headEnd/>
              <a:tailEnd/>
            </a:ln>
          </p:spPr>
        </p:cxnSp>
        <p:cxnSp>
          <p:nvCxnSpPr>
            <p:cNvPr id="59" name="Łącznik prosty 58"/>
            <p:cNvCxnSpPr/>
            <p:nvPr/>
          </p:nvCxnSpPr>
          <p:spPr>
            <a:xfrm>
              <a:off x="7427726" y="2507107"/>
              <a:ext cx="0" cy="323505"/>
            </a:xfrm>
            <a:prstGeom prst="line">
              <a:avLst/>
            </a:prstGeom>
            <a:noFill/>
            <a:ln w="19050" cmpd="sng">
              <a:solidFill>
                <a:srgbClr val="000000"/>
              </a:solidFill>
              <a:round/>
              <a:headEnd/>
              <a:tailEnd/>
            </a:ln>
          </p:spPr>
        </p:cxnSp>
        <p:cxnSp>
          <p:nvCxnSpPr>
            <p:cNvPr id="60" name="Łącznik prosty 59"/>
            <p:cNvCxnSpPr/>
            <p:nvPr/>
          </p:nvCxnSpPr>
          <p:spPr>
            <a:xfrm>
              <a:off x="7690754" y="2507107"/>
              <a:ext cx="0" cy="323505"/>
            </a:xfrm>
            <a:prstGeom prst="line">
              <a:avLst/>
            </a:prstGeom>
            <a:noFill/>
            <a:ln w="19050" cmpd="sng">
              <a:solidFill>
                <a:srgbClr val="000000"/>
              </a:solidFill>
              <a:round/>
              <a:headEnd/>
              <a:tailEnd/>
            </a:ln>
          </p:spPr>
        </p:cxnSp>
        <p:cxnSp>
          <p:nvCxnSpPr>
            <p:cNvPr id="61" name="Łącznik prosty 60"/>
            <p:cNvCxnSpPr/>
            <p:nvPr/>
          </p:nvCxnSpPr>
          <p:spPr>
            <a:xfrm>
              <a:off x="7953782" y="2507107"/>
              <a:ext cx="0" cy="323505"/>
            </a:xfrm>
            <a:prstGeom prst="line">
              <a:avLst/>
            </a:prstGeom>
            <a:noFill/>
            <a:ln w="19050" cmpd="sng">
              <a:solidFill>
                <a:srgbClr val="000000"/>
              </a:solidFill>
              <a:round/>
              <a:headEnd/>
              <a:tailEnd/>
            </a:ln>
          </p:spPr>
        </p:cxnSp>
        <p:cxnSp>
          <p:nvCxnSpPr>
            <p:cNvPr id="62" name="Łącznik prosty 61"/>
            <p:cNvCxnSpPr/>
            <p:nvPr/>
          </p:nvCxnSpPr>
          <p:spPr>
            <a:xfrm>
              <a:off x="8216810" y="2507107"/>
              <a:ext cx="0" cy="323505"/>
            </a:xfrm>
            <a:prstGeom prst="line">
              <a:avLst/>
            </a:prstGeom>
            <a:noFill/>
            <a:ln w="19050" cmpd="sng">
              <a:solidFill>
                <a:srgbClr val="000000"/>
              </a:solidFill>
              <a:round/>
              <a:headEnd/>
              <a:tailEnd/>
            </a:ln>
          </p:spPr>
        </p:cxnSp>
      </p:grpSp>
      <p:grpSp>
        <p:nvGrpSpPr>
          <p:cNvPr id="174" name="Grupa 173"/>
          <p:cNvGrpSpPr/>
          <p:nvPr/>
        </p:nvGrpSpPr>
        <p:grpSpPr>
          <a:xfrm>
            <a:off x="3828834" y="1289882"/>
            <a:ext cx="4436938" cy="1167532"/>
            <a:chOff x="4153686" y="1038826"/>
            <a:chExt cx="4436938" cy="1167532"/>
          </a:xfrm>
        </p:grpSpPr>
        <p:grpSp>
          <p:nvGrpSpPr>
            <p:cNvPr id="32" name="Grupa 31"/>
            <p:cNvGrpSpPr/>
            <p:nvPr/>
          </p:nvGrpSpPr>
          <p:grpSpPr>
            <a:xfrm>
              <a:off x="4153686" y="1038826"/>
              <a:ext cx="760695" cy="1167532"/>
              <a:chOff x="4153686" y="1446214"/>
              <a:chExt cx="760695" cy="1167532"/>
            </a:xfrm>
          </p:grpSpPr>
          <p:sp>
            <p:nvSpPr>
              <p:cNvPr id="41" name="PoleTekstowe 40"/>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42" name="PoleTekstowe 41"/>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29" name="Łącznik prosty 28"/>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81" name="Łącznik prosty 80"/>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82" name="Grupa 81"/>
            <p:cNvGrpSpPr/>
            <p:nvPr/>
          </p:nvGrpSpPr>
          <p:grpSpPr>
            <a:xfrm>
              <a:off x="4700635" y="1038826"/>
              <a:ext cx="760695" cy="1167532"/>
              <a:chOff x="4153686" y="1446214"/>
              <a:chExt cx="760695" cy="1167532"/>
            </a:xfrm>
          </p:grpSpPr>
          <p:sp>
            <p:nvSpPr>
              <p:cNvPr id="83" name="PoleTekstowe 82"/>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84" name="PoleTekstowe 83"/>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85" name="Łącznik prosty 84"/>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86" name="Łącznik prosty 85"/>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87" name="Grupa 86"/>
            <p:cNvGrpSpPr/>
            <p:nvPr/>
          </p:nvGrpSpPr>
          <p:grpSpPr>
            <a:xfrm>
              <a:off x="5247584" y="1038826"/>
              <a:ext cx="760695" cy="1167532"/>
              <a:chOff x="4153686" y="1446214"/>
              <a:chExt cx="760695" cy="1167532"/>
            </a:xfrm>
          </p:grpSpPr>
          <p:sp>
            <p:nvSpPr>
              <p:cNvPr id="88" name="PoleTekstowe 87"/>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89" name="PoleTekstowe 88"/>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90" name="Łącznik prosty 89"/>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91" name="Łącznik prosty 90"/>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92" name="Grupa 91"/>
            <p:cNvGrpSpPr/>
            <p:nvPr/>
          </p:nvGrpSpPr>
          <p:grpSpPr>
            <a:xfrm>
              <a:off x="5750083" y="1038826"/>
              <a:ext cx="760695" cy="1167532"/>
              <a:chOff x="4153686" y="1446214"/>
              <a:chExt cx="760695" cy="1167532"/>
            </a:xfrm>
          </p:grpSpPr>
          <p:sp>
            <p:nvSpPr>
              <p:cNvPr id="93" name="PoleTekstowe 92"/>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94" name="PoleTekstowe 93"/>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95" name="Łącznik prosty 94"/>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96" name="Łącznik prosty 95"/>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97" name="Grupa 96"/>
            <p:cNvGrpSpPr/>
            <p:nvPr/>
          </p:nvGrpSpPr>
          <p:grpSpPr>
            <a:xfrm>
              <a:off x="6265282" y="1038826"/>
              <a:ext cx="760695" cy="1167532"/>
              <a:chOff x="4153686" y="1446214"/>
              <a:chExt cx="760695" cy="1167532"/>
            </a:xfrm>
          </p:grpSpPr>
          <p:sp>
            <p:nvSpPr>
              <p:cNvPr id="98" name="PoleTekstowe 97"/>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99" name="PoleTekstowe 98"/>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100" name="Łącznik prosty 99"/>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101" name="Łącznik prosty 100"/>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102" name="Grupa 101"/>
            <p:cNvGrpSpPr/>
            <p:nvPr/>
          </p:nvGrpSpPr>
          <p:grpSpPr>
            <a:xfrm>
              <a:off x="6793181" y="1038826"/>
              <a:ext cx="760695" cy="1167532"/>
              <a:chOff x="4153686" y="1446214"/>
              <a:chExt cx="760695" cy="1167532"/>
            </a:xfrm>
          </p:grpSpPr>
          <p:sp>
            <p:nvSpPr>
              <p:cNvPr id="103" name="PoleTekstowe 102"/>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104" name="PoleTekstowe 103"/>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105" name="Łącznik prosty 104"/>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106" name="Łącznik prosty 105"/>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107" name="Grupa 106"/>
            <p:cNvGrpSpPr/>
            <p:nvPr/>
          </p:nvGrpSpPr>
          <p:grpSpPr>
            <a:xfrm>
              <a:off x="7314730" y="1038826"/>
              <a:ext cx="760695" cy="1167532"/>
              <a:chOff x="4153686" y="1446214"/>
              <a:chExt cx="760695" cy="1167532"/>
            </a:xfrm>
          </p:grpSpPr>
          <p:sp>
            <p:nvSpPr>
              <p:cNvPr id="108" name="PoleTekstowe 107"/>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109" name="PoleTekstowe 108"/>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110" name="Łącznik prosty 109"/>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111" name="Łącznik prosty 110"/>
              <p:cNvCxnSpPr/>
              <p:nvPr/>
            </p:nvCxnSpPr>
            <p:spPr>
              <a:xfrm>
                <a:off x="4665062" y="1750716"/>
                <a:ext cx="0" cy="863030"/>
              </a:xfrm>
              <a:prstGeom prst="line">
                <a:avLst/>
              </a:prstGeom>
              <a:noFill/>
              <a:ln w="9525" cmpd="sng">
                <a:solidFill>
                  <a:schemeClr val="bg1">
                    <a:lumMod val="50000"/>
                  </a:schemeClr>
                </a:solidFill>
                <a:round/>
                <a:headEnd/>
                <a:tailEnd/>
              </a:ln>
            </p:spPr>
          </p:cxnSp>
        </p:grpSp>
        <p:grpSp>
          <p:nvGrpSpPr>
            <p:cNvPr id="112" name="Grupa 111"/>
            <p:cNvGrpSpPr/>
            <p:nvPr/>
          </p:nvGrpSpPr>
          <p:grpSpPr>
            <a:xfrm>
              <a:off x="7829929" y="1038826"/>
              <a:ext cx="760695" cy="1167532"/>
              <a:chOff x="4153686" y="1446214"/>
              <a:chExt cx="760695" cy="1167532"/>
            </a:xfrm>
          </p:grpSpPr>
          <p:sp>
            <p:nvSpPr>
              <p:cNvPr id="113" name="PoleTekstowe 112"/>
              <p:cNvSpPr txBox="1"/>
              <p:nvPr/>
            </p:nvSpPr>
            <p:spPr>
              <a:xfrm>
                <a:off x="4153686" y="1766767"/>
                <a:ext cx="507809" cy="369332"/>
              </a:xfrm>
              <a:prstGeom prst="rect">
                <a:avLst/>
              </a:prstGeom>
              <a:noFill/>
            </p:spPr>
            <p:txBody>
              <a:bodyPr wrap="none" rtlCol="0">
                <a:spAutoFit/>
              </a:bodyPr>
              <a:lstStyle/>
              <a:p>
                <a:r>
                  <a:rPr lang="en-US" noProof="1" smtClean="0"/>
                  <a:t>a+c</a:t>
                </a:r>
                <a:endParaRPr lang="en-US" noProof="1"/>
              </a:p>
            </p:txBody>
          </p:sp>
          <p:sp>
            <p:nvSpPr>
              <p:cNvPr id="114" name="PoleTekstowe 113"/>
              <p:cNvSpPr txBox="1"/>
              <p:nvPr/>
            </p:nvSpPr>
            <p:spPr>
              <a:xfrm>
                <a:off x="4406572" y="1446214"/>
                <a:ext cx="507809" cy="369332"/>
              </a:xfrm>
              <a:prstGeom prst="rect">
                <a:avLst/>
              </a:prstGeom>
              <a:noFill/>
            </p:spPr>
            <p:txBody>
              <a:bodyPr wrap="none" rtlCol="0">
                <a:spAutoFit/>
              </a:bodyPr>
              <a:lstStyle/>
              <a:p>
                <a:r>
                  <a:rPr lang="en-US" noProof="1" smtClean="0"/>
                  <a:t>a+c</a:t>
                </a:r>
                <a:endParaRPr lang="en-US" noProof="1"/>
              </a:p>
            </p:txBody>
          </p:sp>
          <p:cxnSp>
            <p:nvCxnSpPr>
              <p:cNvPr id="115" name="Łącznik prosty 114"/>
              <p:cNvCxnSpPr/>
              <p:nvPr/>
            </p:nvCxnSpPr>
            <p:spPr>
              <a:xfrm>
                <a:off x="4401696" y="2071270"/>
                <a:ext cx="0" cy="542476"/>
              </a:xfrm>
              <a:prstGeom prst="line">
                <a:avLst/>
              </a:prstGeom>
              <a:noFill/>
              <a:ln w="9525" cmpd="sng">
                <a:solidFill>
                  <a:schemeClr val="bg1">
                    <a:lumMod val="50000"/>
                  </a:schemeClr>
                </a:solidFill>
                <a:round/>
                <a:headEnd/>
                <a:tailEnd/>
              </a:ln>
            </p:spPr>
          </p:cxnSp>
          <p:cxnSp>
            <p:nvCxnSpPr>
              <p:cNvPr id="116" name="Łącznik prosty 115"/>
              <p:cNvCxnSpPr/>
              <p:nvPr/>
            </p:nvCxnSpPr>
            <p:spPr>
              <a:xfrm>
                <a:off x="4665062" y="1750716"/>
                <a:ext cx="0" cy="863030"/>
              </a:xfrm>
              <a:prstGeom prst="line">
                <a:avLst/>
              </a:prstGeom>
              <a:noFill/>
              <a:ln w="9525" cmpd="sng">
                <a:solidFill>
                  <a:schemeClr val="bg1">
                    <a:lumMod val="50000"/>
                  </a:schemeClr>
                </a:solidFill>
                <a:round/>
                <a:headEnd/>
                <a:tailEnd/>
              </a:ln>
            </p:spPr>
          </p:cxnSp>
        </p:grpSp>
      </p:grpSp>
      <p:sp>
        <p:nvSpPr>
          <p:cNvPr id="118" name="PoleTekstowe 117"/>
          <p:cNvSpPr txBox="1"/>
          <p:nvPr/>
        </p:nvSpPr>
        <p:spPr>
          <a:xfrm flipH="1">
            <a:off x="6114393" y="3066091"/>
            <a:ext cx="841383" cy="369332"/>
          </a:xfrm>
          <a:prstGeom prst="rect">
            <a:avLst/>
          </a:prstGeom>
          <a:noFill/>
        </p:spPr>
        <p:txBody>
          <a:bodyPr wrap="square" rtlCol="0">
            <a:spAutoFit/>
          </a:bodyPr>
          <a:lstStyle/>
          <a:p>
            <a:r>
              <a:rPr lang="en-US" dirty="0" smtClean="0"/>
              <a:t>Hold</a:t>
            </a:r>
            <a:endParaRPr lang="en-US" dirty="0"/>
          </a:p>
        </p:txBody>
      </p:sp>
      <p:sp>
        <p:nvSpPr>
          <p:cNvPr id="120" name="PoleTekstowe 119"/>
          <p:cNvSpPr txBox="1"/>
          <p:nvPr/>
        </p:nvSpPr>
        <p:spPr>
          <a:xfrm>
            <a:off x="1359135" y="3296488"/>
            <a:ext cx="305943" cy="369332"/>
          </a:xfrm>
          <a:prstGeom prst="rect">
            <a:avLst/>
          </a:prstGeom>
          <a:noFill/>
        </p:spPr>
        <p:txBody>
          <a:bodyPr wrap="none" rtlCol="0">
            <a:spAutoFit/>
          </a:bodyPr>
          <a:lstStyle/>
          <a:p>
            <a:r>
              <a:rPr lang="en-US" noProof="1" smtClean="0"/>
              <a:t>b</a:t>
            </a:r>
            <a:endParaRPr lang="en-US" noProof="1"/>
          </a:p>
        </p:txBody>
      </p:sp>
      <p:sp>
        <p:nvSpPr>
          <p:cNvPr id="117" name="Prostokąt 116"/>
          <p:cNvSpPr/>
          <p:nvPr/>
        </p:nvSpPr>
        <p:spPr>
          <a:xfrm>
            <a:off x="5540037" y="3487719"/>
            <a:ext cx="1815436" cy="311999"/>
          </a:xfrm>
          <a:prstGeom prst="rect">
            <a:avLst/>
          </a:prstGeom>
          <a:solidFill>
            <a:srgbClr val="AFA590"/>
          </a:solidFill>
          <a:ln w="12700" cap="flat" cmpd="sng" algn="ctr">
            <a:noFill/>
            <a:prstDash val="solid"/>
            <a:miter lim="800000"/>
            <a:headEnd type="none" w="med" len="med"/>
            <a:tailEnd type="none" w="med" len="med"/>
          </a:ln>
          <a:effectLst/>
        </p:spPr>
        <p:txBody>
          <a:bodyPr wrap="none" lIns="92075" tIns="46038" rIns="92075" bIns="46038" anchor="ctr">
            <a:prstTxWarp prst="textNoShape">
              <a:avLst/>
            </a:prstTxWarp>
          </a:bodyPr>
          <a:lstStyle/>
          <a:p>
            <a:pPr algn="ctr" eaLnBrk="0" hangingPunct="0"/>
            <a:endParaRPr lang="en-US" sz="1000" baseline="-25000"/>
          </a:p>
        </p:txBody>
      </p:sp>
      <p:sp>
        <p:nvSpPr>
          <p:cNvPr id="153" name="PoleTekstowe 152"/>
          <p:cNvSpPr txBox="1"/>
          <p:nvPr/>
        </p:nvSpPr>
        <p:spPr>
          <a:xfrm>
            <a:off x="1177342" y="2166850"/>
            <a:ext cx="531478" cy="369332"/>
          </a:xfrm>
          <a:prstGeom prst="rect">
            <a:avLst/>
          </a:prstGeom>
          <a:noFill/>
        </p:spPr>
        <p:txBody>
          <a:bodyPr wrap="none" rtlCol="0">
            <a:spAutoFit/>
          </a:bodyPr>
          <a:lstStyle/>
          <a:p>
            <a:r>
              <a:rPr lang="en-US" noProof="1"/>
              <a:t>a</a:t>
            </a:r>
            <a:r>
              <a:rPr lang="en-US" noProof="1" smtClean="0"/>
              <a:t>+b</a:t>
            </a:r>
            <a:endParaRPr lang="en-US" noProof="1"/>
          </a:p>
        </p:txBody>
      </p:sp>
      <p:sp>
        <p:nvSpPr>
          <p:cNvPr id="154" name="PoleTekstowe 153"/>
          <p:cNvSpPr txBox="1"/>
          <p:nvPr/>
        </p:nvSpPr>
        <p:spPr>
          <a:xfrm>
            <a:off x="1370969" y="1603712"/>
            <a:ext cx="282274" cy="369332"/>
          </a:xfrm>
          <a:prstGeom prst="rect">
            <a:avLst/>
          </a:prstGeom>
          <a:noFill/>
        </p:spPr>
        <p:txBody>
          <a:bodyPr wrap="none" rtlCol="0">
            <a:spAutoFit/>
          </a:bodyPr>
          <a:lstStyle/>
          <a:p>
            <a:r>
              <a:rPr lang="en-US" noProof="1" smtClean="0"/>
              <a:t>c</a:t>
            </a:r>
            <a:endParaRPr lang="en-US" noProof="1"/>
          </a:p>
        </p:txBody>
      </p:sp>
      <p:grpSp>
        <p:nvGrpSpPr>
          <p:cNvPr id="178" name="Grupa 177"/>
          <p:cNvGrpSpPr/>
          <p:nvPr/>
        </p:nvGrpSpPr>
        <p:grpSpPr>
          <a:xfrm>
            <a:off x="5180567" y="3727543"/>
            <a:ext cx="2338413" cy="1129209"/>
            <a:chOff x="5505419" y="3476487"/>
            <a:chExt cx="2338413" cy="1129209"/>
          </a:xfrm>
        </p:grpSpPr>
        <p:sp>
          <p:nvSpPr>
            <p:cNvPr id="121" name="PoleTekstowe 120"/>
            <p:cNvSpPr txBox="1"/>
            <p:nvPr/>
          </p:nvSpPr>
          <p:spPr>
            <a:xfrm>
              <a:off x="5505419" y="4236364"/>
              <a:ext cx="529562" cy="369332"/>
            </a:xfrm>
            <a:prstGeom prst="rect">
              <a:avLst/>
            </a:prstGeom>
            <a:noFill/>
          </p:spPr>
          <p:txBody>
            <a:bodyPr wrap="none" rtlCol="0">
              <a:spAutoFit/>
            </a:bodyPr>
            <a:lstStyle/>
            <a:p>
              <a:r>
                <a:rPr lang="en-US" noProof="1" smtClean="0"/>
                <a:t>b+g</a:t>
              </a:r>
              <a:endParaRPr lang="en-US" noProof="1"/>
            </a:p>
          </p:txBody>
        </p:sp>
        <p:cxnSp>
          <p:nvCxnSpPr>
            <p:cNvPr id="131" name="Łącznik prosty 130"/>
            <p:cNvCxnSpPr/>
            <p:nvPr/>
          </p:nvCxnSpPr>
          <p:spPr>
            <a:xfrm>
              <a:off x="6029594" y="3476487"/>
              <a:ext cx="0" cy="542476"/>
            </a:xfrm>
            <a:prstGeom prst="line">
              <a:avLst/>
            </a:prstGeom>
            <a:noFill/>
            <a:ln w="9525" cmpd="sng">
              <a:solidFill>
                <a:schemeClr val="bg1">
                  <a:lumMod val="50000"/>
                </a:schemeClr>
              </a:solidFill>
              <a:round/>
              <a:headEnd/>
              <a:tailEnd/>
            </a:ln>
          </p:spPr>
        </p:cxnSp>
        <p:cxnSp>
          <p:nvCxnSpPr>
            <p:cNvPr id="132" name="Łącznik prosty 131"/>
            <p:cNvCxnSpPr/>
            <p:nvPr/>
          </p:nvCxnSpPr>
          <p:spPr>
            <a:xfrm>
              <a:off x="6292960" y="3476487"/>
              <a:ext cx="0" cy="863030"/>
            </a:xfrm>
            <a:prstGeom prst="line">
              <a:avLst/>
            </a:prstGeom>
            <a:noFill/>
            <a:ln w="9525" cmpd="sng">
              <a:solidFill>
                <a:schemeClr val="bg1">
                  <a:lumMod val="50000"/>
                </a:schemeClr>
              </a:solidFill>
              <a:round/>
              <a:headEnd/>
              <a:tailEnd/>
            </a:ln>
          </p:spPr>
        </p:cxnSp>
        <p:cxnSp>
          <p:nvCxnSpPr>
            <p:cNvPr id="134" name="Łącznik prosty 133"/>
            <p:cNvCxnSpPr/>
            <p:nvPr/>
          </p:nvCxnSpPr>
          <p:spPr>
            <a:xfrm>
              <a:off x="6517434" y="3476487"/>
              <a:ext cx="0" cy="542476"/>
            </a:xfrm>
            <a:prstGeom prst="line">
              <a:avLst/>
            </a:prstGeom>
            <a:noFill/>
            <a:ln w="9525" cmpd="sng">
              <a:solidFill>
                <a:schemeClr val="bg1">
                  <a:lumMod val="50000"/>
                </a:schemeClr>
              </a:solidFill>
              <a:round/>
              <a:headEnd/>
              <a:tailEnd/>
            </a:ln>
          </p:spPr>
        </p:cxnSp>
        <p:cxnSp>
          <p:nvCxnSpPr>
            <p:cNvPr id="135" name="Łącznik prosty 134"/>
            <p:cNvCxnSpPr/>
            <p:nvPr/>
          </p:nvCxnSpPr>
          <p:spPr>
            <a:xfrm>
              <a:off x="6780800" y="3476487"/>
              <a:ext cx="0" cy="863030"/>
            </a:xfrm>
            <a:prstGeom prst="line">
              <a:avLst/>
            </a:prstGeom>
            <a:noFill/>
            <a:ln w="9525" cmpd="sng">
              <a:solidFill>
                <a:schemeClr val="bg1">
                  <a:lumMod val="50000"/>
                </a:schemeClr>
              </a:solidFill>
              <a:round/>
              <a:headEnd/>
              <a:tailEnd/>
            </a:ln>
          </p:spPr>
        </p:cxnSp>
        <p:cxnSp>
          <p:nvCxnSpPr>
            <p:cNvPr id="137" name="Łącznik prosty 136"/>
            <p:cNvCxnSpPr/>
            <p:nvPr/>
          </p:nvCxnSpPr>
          <p:spPr>
            <a:xfrm>
              <a:off x="7017263" y="3476487"/>
              <a:ext cx="0" cy="542476"/>
            </a:xfrm>
            <a:prstGeom prst="line">
              <a:avLst/>
            </a:prstGeom>
            <a:noFill/>
            <a:ln w="9525" cmpd="sng">
              <a:solidFill>
                <a:schemeClr val="bg1">
                  <a:lumMod val="50000"/>
                </a:schemeClr>
              </a:solidFill>
              <a:round/>
              <a:headEnd/>
              <a:tailEnd/>
            </a:ln>
          </p:spPr>
        </p:cxnSp>
        <p:cxnSp>
          <p:nvCxnSpPr>
            <p:cNvPr id="138" name="Łącznik prosty 137"/>
            <p:cNvCxnSpPr/>
            <p:nvPr/>
          </p:nvCxnSpPr>
          <p:spPr>
            <a:xfrm>
              <a:off x="7280629" y="3476487"/>
              <a:ext cx="0" cy="863030"/>
            </a:xfrm>
            <a:prstGeom prst="line">
              <a:avLst/>
            </a:prstGeom>
            <a:noFill/>
            <a:ln w="9525" cmpd="sng">
              <a:solidFill>
                <a:schemeClr val="bg1">
                  <a:lumMod val="50000"/>
                </a:schemeClr>
              </a:solidFill>
              <a:round/>
              <a:headEnd/>
              <a:tailEnd/>
            </a:ln>
          </p:spPr>
        </p:cxnSp>
        <p:sp>
          <p:nvSpPr>
            <p:cNvPr id="145" name="PoleTekstowe 144"/>
            <p:cNvSpPr txBox="1"/>
            <p:nvPr/>
          </p:nvSpPr>
          <p:spPr>
            <a:xfrm>
              <a:off x="5759291" y="3909136"/>
              <a:ext cx="529562" cy="369332"/>
            </a:xfrm>
            <a:prstGeom prst="rect">
              <a:avLst/>
            </a:prstGeom>
            <a:noFill/>
          </p:spPr>
          <p:txBody>
            <a:bodyPr wrap="none" rtlCol="0">
              <a:spAutoFit/>
            </a:bodyPr>
            <a:lstStyle/>
            <a:p>
              <a:r>
                <a:rPr lang="en-US" noProof="1" smtClean="0"/>
                <a:t>b+g</a:t>
              </a:r>
              <a:endParaRPr lang="en-US" noProof="1"/>
            </a:p>
          </p:txBody>
        </p:sp>
        <p:sp>
          <p:nvSpPr>
            <p:cNvPr id="146" name="PoleTekstowe 145"/>
            <p:cNvSpPr txBox="1"/>
            <p:nvPr/>
          </p:nvSpPr>
          <p:spPr>
            <a:xfrm>
              <a:off x="6025863" y="4236364"/>
              <a:ext cx="529562" cy="369332"/>
            </a:xfrm>
            <a:prstGeom prst="rect">
              <a:avLst/>
            </a:prstGeom>
            <a:noFill/>
          </p:spPr>
          <p:txBody>
            <a:bodyPr wrap="none" rtlCol="0">
              <a:spAutoFit/>
            </a:bodyPr>
            <a:lstStyle/>
            <a:p>
              <a:r>
                <a:rPr lang="en-US" noProof="1" smtClean="0"/>
                <a:t>b+g</a:t>
              </a:r>
              <a:endParaRPr lang="en-US" noProof="1"/>
            </a:p>
          </p:txBody>
        </p:sp>
        <p:sp>
          <p:nvSpPr>
            <p:cNvPr id="147" name="PoleTekstowe 146"/>
            <p:cNvSpPr txBox="1"/>
            <p:nvPr/>
          </p:nvSpPr>
          <p:spPr>
            <a:xfrm>
              <a:off x="6255774" y="3909136"/>
              <a:ext cx="529562" cy="369332"/>
            </a:xfrm>
            <a:prstGeom prst="rect">
              <a:avLst/>
            </a:prstGeom>
            <a:noFill/>
          </p:spPr>
          <p:txBody>
            <a:bodyPr wrap="none" rtlCol="0">
              <a:spAutoFit/>
            </a:bodyPr>
            <a:lstStyle/>
            <a:p>
              <a:r>
                <a:rPr lang="en-US" noProof="1" smtClean="0"/>
                <a:t>b+g</a:t>
              </a:r>
              <a:endParaRPr lang="en-US" noProof="1"/>
            </a:p>
          </p:txBody>
        </p:sp>
        <p:sp>
          <p:nvSpPr>
            <p:cNvPr id="148" name="PoleTekstowe 147"/>
            <p:cNvSpPr txBox="1"/>
            <p:nvPr/>
          </p:nvSpPr>
          <p:spPr>
            <a:xfrm>
              <a:off x="6517435" y="4236364"/>
              <a:ext cx="529562" cy="369332"/>
            </a:xfrm>
            <a:prstGeom prst="rect">
              <a:avLst/>
            </a:prstGeom>
            <a:noFill/>
          </p:spPr>
          <p:txBody>
            <a:bodyPr wrap="none" rtlCol="0">
              <a:spAutoFit/>
            </a:bodyPr>
            <a:lstStyle/>
            <a:p>
              <a:r>
                <a:rPr lang="en-US" noProof="1" smtClean="0"/>
                <a:t>b+g</a:t>
              </a:r>
              <a:endParaRPr lang="en-US" noProof="1"/>
            </a:p>
          </p:txBody>
        </p:sp>
        <p:sp>
          <p:nvSpPr>
            <p:cNvPr id="149" name="PoleTekstowe 148"/>
            <p:cNvSpPr txBox="1"/>
            <p:nvPr/>
          </p:nvSpPr>
          <p:spPr>
            <a:xfrm>
              <a:off x="7010194" y="4236364"/>
              <a:ext cx="529562" cy="369332"/>
            </a:xfrm>
            <a:prstGeom prst="rect">
              <a:avLst/>
            </a:prstGeom>
            <a:noFill/>
          </p:spPr>
          <p:txBody>
            <a:bodyPr wrap="none" rtlCol="0">
              <a:spAutoFit/>
            </a:bodyPr>
            <a:lstStyle/>
            <a:p>
              <a:r>
                <a:rPr lang="en-US" noProof="1" smtClean="0"/>
                <a:t>b+g</a:t>
              </a:r>
              <a:endParaRPr lang="en-US" noProof="1"/>
            </a:p>
          </p:txBody>
        </p:sp>
        <p:sp>
          <p:nvSpPr>
            <p:cNvPr id="150" name="PoleTekstowe 149"/>
            <p:cNvSpPr txBox="1"/>
            <p:nvPr/>
          </p:nvSpPr>
          <p:spPr>
            <a:xfrm>
              <a:off x="6753821" y="3909136"/>
              <a:ext cx="529562" cy="369332"/>
            </a:xfrm>
            <a:prstGeom prst="rect">
              <a:avLst/>
            </a:prstGeom>
            <a:noFill/>
          </p:spPr>
          <p:txBody>
            <a:bodyPr wrap="none" rtlCol="0">
              <a:spAutoFit/>
            </a:bodyPr>
            <a:lstStyle/>
            <a:p>
              <a:r>
                <a:rPr lang="en-US" noProof="1" smtClean="0"/>
                <a:t>b+g</a:t>
              </a:r>
              <a:endParaRPr lang="en-US" noProof="1"/>
            </a:p>
          </p:txBody>
        </p:sp>
        <p:sp>
          <p:nvSpPr>
            <p:cNvPr id="151" name="PoleTekstowe 150"/>
            <p:cNvSpPr txBox="1"/>
            <p:nvPr/>
          </p:nvSpPr>
          <p:spPr>
            <a:xfrm>
              <a:off x="7314270" y="3909136"/>
              <a:ext cx="529562" cy="369332"/>
            </a:xfrm>
            <a:prstGeom prst="rect">
              <a:avLst/>
            </a:prstGeom>
            <a:noFill/>
          </p:spPr>
          <p:txBody>
            <a:bodyPr wrap="none" rtlCol="0">
              <a:spAutoFit/>
            </a:bodyPr>
            <a:lstStyle/>
            <a:p>
              <a:r>
                <a:rPr lang="en-US" noProof="1" smtClean="0"/>
                <a:t>b+g</a:t>
              </a:r>
              <a:endParaRPr lang="en-US" noProof="1"/>
            </a:p>
          </p:txBody>
        </p:sp>
        <p:cxnSp>
          <p:nvCxnSpPr>
            <p:cNvPr id="129" name="Łącznik prosty 128"/>
            <p:cNvCxnSpPr/>
            <p:nvPr/>
          </p:nvCxnSpPr>
          <p:spPr>
            <a:xfrm>
              <a:off x="5769180" y="3476487"/>
              <a:ext cx="0" cy="863030"/>
            </a:xfrm>
            <a:prstGeom prst="line">
              <a:avLst/>
            </a:prstGeom>
            <a:noFill/>
            <a:ln w="9525" cmpd="sng">
              <a:solidFill>
                <a:schemeClr val="bg1">
                  <a:lumMod val="50000"/>
                </a:schemeClr>
              </a:solidFill>
              <a:round/>
              <a:headEnd/>
              <a:tailEnd/>
            </a:ln>
          </p:spPr>
        </p:cxnSp>
        <p:cxnSp>
          <p:nvCxnSpPr>
            <p:cNvPr id="143" name="Łącznik prosty 142"/>
            <p:cNvCxnSpPr/>
            <p:nvPr/>
          </p:nvCxnSpPr>
          <p:spPr>
            <a:xfrm>
              <a:off x="7576995" y="3476487"/>
              <a:ext cx="0" cy="542476"/>
            </a:xfrm>
            <a:prstGeom prst="line">
              <a:avLst/>
            </a:prstGeom>
            <a:noFill/>
            <a:ln w="9525" cmpd="sng">
              <a:solidFill>
                <a:schemeClr val="bg1">
                  <a:lumMod val="50000"/>
                </a:schemeClr>
              </a:solidFill>
              <a:round/>
              <a:headEnd/>
              <a:tailEnd/>
            </a:ln>
          </p:spPr>
        </p:cxnSp>
      </p:grpSp>
      <p:grpSp>
        <p:nvGrpSpPr>
          <p:cNvPr id="179" name="Grupa 178"/>
          <p:cNvGrpSpPr/>
          <p:nvPr/>
        </p:nvGrpSpPr>
        <p:grpSpPr>
          <a:xfrm>
            <a:off x="3819516" y="3727543"/>
            <a:ext cx="4583026" cy="2024472"/>
            <a:chOff x="4144368" y="3476487"/>
            <a:chExt cx="4583026" cy="2024472"/>
          </a:xfrm>
        </p:grpSpPr>
        <p:grpSp>
          <p:nvGrpSpPr>
            <p:cNvPr id="34" name="Grupa 33"/>
            <p:cNvGrpSpPr/>
            <p:nvPr/>
          </p:nvGrpSpPr>
          <p:grpSpPr>
            <a:xfrm>
              <a:off x="4410329" y="3476487"/>
              <a:ext cx="263366" cy="1735533"/>
              <a:chOff x="4757761" y="4479172"/>
              <a:chExt cx="263366" cy="1735533"/>
            </a:xfrm>
          </p:grpSpPr>
          <p:cxnSp>
            <p:nvCxnSpPr>
              <p:cNvPr id="122" name="Łącznik prosty 121"/>
              <p:cNvCxnSpPr/>
              <p:nvPr/>
            </p:nvCxnSpPr>
            <p:spPr>
              <a:xfrm>
                <a:off x="4757761" y="4479172"/>
                <a:ext cx="0" cy="1735533"/>
              </a:xfrm>
              <a:prstGeom prst="line">
                <a:avLst/>
              </a:prstGeom>
              <a:noFill/>
              <a:ln w="9525" cmpd="sng">
                <a:solidFill>
                  <a:schemeClr val="bg1">
                    <a:lumMod val="50000"/>
                  </a:schemeClr>
                </a:solidFill>
                <a:round/>
                <a:headEnd/>
                <a:tailEnd/>
              </a:ln>
            </p:spPr>
          </p:cxnSp>
          <p:cxnSp>
            <p:nvCxnSpPr>
              <p:cNvPr id="123" name="Łącznik prosty 122"/>
              <p:cNvCxnSpPr/>
              <p:nvPr/>
            </p:nvCxnSpPr>
            <p:spPr>
              <a:xfrm>
                <a:off x="5021127" y="4479172"/>
                <a:ext cx="0" cy="1364102"/>
              </a:xfrm>
              <a:prstGeom prst="line">
                <a:avLst/>
              </a:prstGeom>
              <a:noFill/>
              <a:ln w="9525" cmpd="sng">
                <a:solidFill>
                  <a:schemeClr val="bg1">
                    <a:lumMod val="50000"/>
                  </a:schemeClr>
                </a:solidFill>
                <a:round/>
                <a:headEnd/>
                <a:tailEnd/>
              </a:ln>
            </p:spPr>
          </p:cxnSp>
        </p:grpSp>
        <p:grpSp>
          <p:nvGrpSpPr>
            <p:cNvPr id="124" name="Grupa 123"/>
            <p:cNvGrpSpPr/>
            <p:nvPr/>
          </p:nvGrpSpPr>
          <p:grpSpPr>
            <a:xfrm>
              <a:off x="4946092" y="3476487"/>
              <a:ext cx="263366" cy="1735533"/>
              <a:chOff x="4757761" y="4479172"/>
              <a:chExt cx="263366" cy="1735533"/>
            </a:xfrm>
          </p:grpSpPr>
          <p:cxnSp>
            <p:nvCxnSpPr>
              <p:cNvPr id="125" name="Łącznik prosty 124"/>
              <p:cNvCxnSpPr/>
              <p:nvPr/>
            </p:nvCxnSpPr>
            <p:spPr>
              <a:xfrm>
                <a:off x="4757761" y="4479172"/>
                <a:ext cx="0" cy="1735533"/>
              </a:xfrm>
              <a:prstGeom prst="line">
                <a:avLst/>
              </a:prstGeom>
              <a:noFill/>
              <a:ln w="9525" cmpd="sng">
                <a:solidFill>
                  <a:schemeClr val="bg1">
                    <a:lumMod val="50000"/>
                  </a:schemeClr>
                </a:solidFill>
                <a:round/>
                <a:headEnd/>
                <a:tailEnd/>
              </a:ln>
            </p:spPr>
          </p:cxnSp>
          <p:cxnSp>
            <p:nvCxnSpPr>
              <p:cNvPr id="126" name="Łącznik prosty 125"/>
              <p:cNvCxnSpPr/>
              <p:nvPr/>
            </p:nvCxnSpPr>
            <p:spPr>
              <a:xfrm>
                <a:off x="5021127" y="4479172"/>
                <a:ext cx="0" cy="1388065"/>
              </a:xfrm>
              <a:prstGeom prst="line">
                <a:avLst/>
              </a:prstGeom>
              <a:noFill/>
              <a:ln w="9525" cmpd="sng">
                <a:solidFill>
                  <a:schemeClr val="bg1">
                    <a:lumMod val="50000"/>
                  </a:schemeClr>
                </a:solidFill>
                <a:round/>
                <a:headEnd/>
                <a:tailEnd/>
              </a:ln>
            </p:spPr>
          </p:cxnSp>
        </p:grpSp>
        <p:cxnSp>
          <p:nvCxnSpPr>
            <p:cNvPr id="128" name="Łącznik prosty 127"/>
            <p:cNvCxnSpPr/>
            <p:nvPr/>
          </p:nvCxnSpPr>
          <p:spPr>
            <a:xfrm>
              <a:off x="5505814" y="3476487"/>
              <a:ext cx="0" cy="1723551"/>
            </a:xfrm>
            <a:prstGeom prst="line">
              <a:avLst/>
            </a:prstGeom>
            <a:noFill/>
            <a:ln w="9525" cmpd="sng">
              <a:solidFill>
                <a:schemeClr val="bg1">
                  <a:lumMod val="50000"/>
                </a:schemeClr>
              </a:solidFill>
              <a:round/>
              <a:headEnd/>
              <a:tailEnd/>
            </a:ln>
          </p:spPr>
        </p:cxnSp>
        <p:grpSp>
          <p:nvGrpSpPr>
            <p:cNvPr id="139" name="Grupa 138"/>
            <p:cNvGrpSpPr/>
            <p:nvPr/>
          </p:nvGrpSpPr>
          <p:grpSpPr>
            <a:xfrm>
              <a:off x="8090119" y="3476487"/>
              <a:ext cx="263365" cy="1723551"/>
              <a:chOff x="4827612" y="4479172"/>
              <a:chExt cx="263365" cy="1723551"/>
            </a:xfrm>
          </p:grpSpPr>
          <p:cxnSp>
            <p:nvCxnSpPr>
              <p:cNvPr id="140" name="Łącznik prosty 139"/>
              <p:cNvCxnSpPr/>
              <p:nvPr/>
            </p:nvCxnSpPr>
            <p:spPr>
              <a:xfrm>
                <a:off x="4827612" y="4479172"/>
                <a:ext cx="0" cy="1379146"/>
              </a:xfrm>
              <a:prstGeom prst="line">
                <a:avLst/>
              </a:prstGeom>
              <a:noFill/>
              <a:ln w="9525" cmpd="sng">
                <a:solidFill>
                  <a:schemeClr val="bg1">
                    <a:lumMod val="50000"/>
                  </a:schemeClr>
                </a:solidFill>
                <a:round/>
                <a:headEnd/>
                <a:tailEnd/>
              </a:ln>
            </p:spPr>
          </p:cxnSp>
          <p:cxnSp>
            <p:nvCxnSpPr>
              <p:cNvPr id="141" name="Łącznik prosty 140"/>
              <p:cNvCxnSpPr/>
              <p:nvPr/>
            </p:nvCxnSpPr>
            <p:spPr>
              <a:xfrm>
                <a:off x="5090977" y="4479172"/>
                <a:ext cx="0" cy="1723551"/>
              </a:xfrm>
              <a:prstGeom prst="line">
                <a:avLst/>
              </a:prstGeom>
              <a:noFill/>
              <a:ln w="9525" cmpd="sng">
                <a:solidFill>
                  <a:schemeClr val="bg1">
                    <a:lumMod val="50000"/>
                  </a:schemeClr>
                </a:solidFill>
                <a:round/>
                <a:headEnd/>
                <a:tailEnd/>
              </a:ln>
            </p:spPr>
          </p:cxnSp>
        </p:grpSp>
        <p:cxnSp>
          <p:nvCxnSpPr>
            <p:cNvPr id="144" name="Łącznik prosty 143"/>
            <p:cNvCxnSpPr/>
            <p:nvPr/>
          </p:nvCxnSpPr>
          <p:spPr>
            <a:xfrm>
              <a:off x="7840361" y="3476487"/>
              <a:ext cx="0" cy="1723551"/>
            </a:xfrm>
            <a:prstGeom prst="line">
              <a:avLst/>
            </a:prstGeom>
            <a:noFill/>
            <a:ln w="9525" cmpd="sng">
              <a:solidFill>
                <a:schemeClr val="bg1">
                  <a:lumMod val="50000"/>
                </a:schemeClr>
              </a:solidFill>
              <a:round/>
              <a:headEnd/>
              <a:tailEnd/>
            </a:ln>
          </p:spPr>
        </p:cxnSp>
        <p:sp>
          <p:nvSpPr>
            <p:cNvPr id="163" name="PoleTekstowe 162"/>
            <p:cNvSpPr txBox="1"/>
            <p:nvPr/>
          </p:nvSpPr>
          <p:spPr>
            <a:xfrm>
              <a:off x="4144368" y="5131627"/>
              <a:ext cx="542186" cy="369332"/>
            </a:xfrm>
            <a:prstGeom prst="rect">
              <a:avLst/>
            </a:prstGeom>
            <a:noFill/>
          </p:spPr>
          <p:txBody>
            <a:bodyPr wrap="none" rtlCol="0">
              <a:spAutoFit/>
            </a:bodyPr>
            <a:lstStyle/>
            <a:p>
              <a:r>
                <a:rPr lang="en-US" noProof="1"/>
                <a:t>b</a:t>
              </a:r>
              <a:r>
                <a:rPr lang="en-US" noProof="1" smtClean="0"/>
                <a:t>+d</a:t>
              </a:r>
              <a:endParaRPr lang="en-US" noProof="1"/>
            </a:p>
          </p:txBody>
        </p:sp>
        <p:sp>
          <p:nvSpPr>
            <p:cNvPr id="164" name="PoleTekstowe 163"/>
            <p:cNvSpPr txBox="1"/>
            <p:nvPr/>
          </p:nvSpPr>
          <p:spPr>
            <a:xfrm>
              <a:off x="4680859" y="5131627"/>
              <a:ext cx="531478" cy="369332"/>
            </a:xfrm>
            <a:prstGeom prst="rect">
              <a:avLst/>
            </a:prstGeom>
            <a:noFill/>
          </p:spPr>
          <p:txBody>
            <a:bodyPr wrap="none" rtlCol="0">
              <a:spAutoFit/>
            </a:bodyPr>
            <a:lstStyle/>
            <a:p>
              <a:r>
                <a:rPr lang="en-US" noProof="1"/>
                <a:t>a</a:t>
              </a:r>
              <a:r>
                <a:rPr lang="en-US" noProof="1" smtClean="0"/>
                <a:t>+d</a:t>
              </a:r>
              <a:endParaRPr lang="en-US" noProof="1"/>
            </a:p>
          </p:txBody>
        </p:sp>
        <p:sp>
          <p:nvSpPr>
            <p:cNvPr id="165" name="PoleTekstowe 164"/>
            <p:cNvSpPr txBox="1"/>
            <p:nvPr/>
          </p:nvSpPr>
          <p:spPr>
            <a:xfrm>
              <a:off x="5131061" y="5131627"/>
              <a:ext cx="772004" cy="369332"/>
            </a:xfrm>
            <a:prstGeom prst="rect">
              <a:avLst/>
            </a:prstGeom>
            <a:noFill/>
          </p:spPr>
          <p:txBody>
            <a:bodyPr wrap="none" rtlCol="0">
              <a:spAutoFit/>
            </a:bodyPr>
            <a:lstStyle/>
            <a:p>
              <a:r>
                <a:rPr lang="en-US" noProof="1"/>
                <a:t>b</a:t>
              </a:r>
              <a:r>
                <a:rPr lang="en-US" noProof="1" smtClean="0"/>
                <a:t>+d+e</a:t>
              </a:r>
              <a:endParaRPr lang="en-US" noProof="1"/>
            </a:p>
          </p:txBody>
        </p:sp>
        <p:sp>
          <p:nvSpPr>
            <p:cNvPr id="166" name="PoleTekstowe 165"/>
            <p:cNvSpPr txBox="1"/>
            <p:nvPr/>
          </p:nvSpPr>
          <p:spPr>
            <a:xfrm>
              <a:off x="7574855" y="5131627"/>
              <a:ext cx="542186" cy="369332"/>
            </a:xfrm>
            <a:prstGeom prst="rect">
              <a:avLst/>
            </a:prstGeom>
            <a:noFill/>
          </p:spPr>
          <p:txBody>
            <a:bodyPr wrap="none" rtlCol="0">
              <a:spAutoFit/>
            </a:bodyPr>
            <a:lstStyle/>
            <a:p>
              <a:r>
                <a:rPr lang="en-US" noProof="1"/>
                <a:t>b</a:t>
              </a:r>
              <a:r>
                <a:rPr lang="en-US" noProof="1" smtClean="0"/>
                <a:t>+h</a:t>
              </a:r>
              <a:endParaRPr lang="en-US" noProof="1"/>
            </a:p>
          </p:txBody>
        </p:sp>
        <p:sp>
          <p:nvSpPr>
            <p:cNvPr id="167" name="PoleTekstowe 166"/>
            <p:cNvSpPr txBox="1"/>
            <p:nvPr/>
          </p:nvSpPr>
          <p:spPr>
            <a:xfrm>
              <a:off x="8004119" y="5131627"/>
              <a:ext cx="723275" cy="369332"/>
            </a:xfrm>
            <a:prstGeom prst="rect">
              <a:avLst/>
            </a:prstGeom>
            <a:noFill/>
          </p:spPr>
          <p:txBody>
            <a:bodyPr wrap="none" rtlCol="0">
              <a:spAutoFit/>
            </a:bodyPr>
            <a:lstStyle/>
            <a:p>
              <a:r>
                <a:rPr lang="en-US" noProof="1"/>
                <a:t>b</a:t>
              </a:r>
              <a:r>
                <a:rPr lang="en-US" noProof="1" smtClean="0"/>
                <a:t>+e+f</a:t>
              </a:r>
              <a:endParaRPr lang="en-US" noProof="1"/>
            </a:p>
          </p:txBody>
        </p:sp>
        <p:sp>
          <p:nvSpPr>
            <p:cNvPr id="168" name="PoleTekstowe 167"/>
            <p:cNvSpPr txBox="1"/>
            <p:nvPr/>
          </p:nvSpPr>
          <p:spPr>
            <a:xfrm>
              <a:off x="4405311" y="4738064"/>
              <a:ext cx="531478" cy="369332"/>
            </a:xfrm>
            <a:prstGeom prst="rect">
              <a:avLst/>
            </a:prstGeom>
            <a:noFill/>
          </p:spPr>
          <p:txBody>
            <a:bodyPr wrap="none" rtlCol="0">
              <a:spAutoFit/>
            </a:bodyPr>
            <a:lstStyle/>
            <a:p>
              <a:r>
                <a:rPr lang="en-US" noProof="1"/>
                <a:t>b</a:t>
              </a:r>
              <a:r>
                <a:rPr lang="en-US" noProof="1" smtClean="0"/>
                <a:t>+a</a:t>
              </a:r>
              <a:endParaRPr lang="en-US" noProof="1"/>
            </a:p>
          </p:txBody>
        </p:sp>
        <p:sp>
          <p:nvSpPr>
            <p:cNvPr id="169" name="PoleTekstowe 168"/>
            <p:cNvSpPr txBox="1"/>
            <p:nvPr/>
          </p:nvSpPr>
          <p:spPr>
            <a:xfrm>
              <a:off x="4945273" y="4738064"/>
              <a:ext cx="518516" cy="369332"/>
            </a:xfrm>
            <a:prstGeom prst="rect">
              <a:avLst/>
            </a:prstGeom>
            <a:noFill/>
          </p:spPr>
          <p:txBody>
            <a:bodyPr wrap="none" rtlCol="0">
              <a:spAutoFit/>
            </a:bodyPr>
            <a:lstStyle/>
            <a:p>
              <a:r>
                <a:rPr lang="en-US" noProof="1"/>
                <a:t>b</a:t>
              </a:r>
              <a:r>
                <a:rPr lang="en-US" noProof="1" smtClean="0"/>
                <a:t>+c</a:t>
              </a:r>
              <a:endParaRPr lang="en-US" noProof="1"/>
            </a:p>
          </p:txBody>
        </p:sp>
        <p:sp>
          <p:nvSpPr>
            <p:cNvPr id="170" name="PoleTekstowe 169"/>
            <p:cNvSpPr txBox="1"/>
            <p:nvPr/>
          </p:nvSpPr>
          <p:spPr>
            <a:xfrm>
              <a:off x="7827753" y="4738064"/>
              <a:ext cx="535761" cy="369332"/>
            </a:xfrm>
            <a:prstGeom prst="rect">
              <a:avLst/>
            </a:prstGeom>
            <a:noFill/>
          </p:spPr>
          <p:txBody>
            <a:bodyPr wrap="none" rtlCol="0">
              <a:spAutoFit/>
            </a:bodyPr>
            <a:lstStyle/>
            <a:p>
              <a:r>
                <a:rPr lang="en-US" noProof="1"/>
                <a:t>b</a:t>
              </a:r>
              <a:r>
                <a:rPr lang="en-US" noProof="1" smtClean="0"/>
                <a:t>+e</a:t>
              </a:r>
              <a:endParaRPr lang="en-US" noProof="1"/>
            </a:p>
          </p:txBody>
        </p:sp>
      </p:grpSp>
      <p:grpSp>
        <p:nvGrpSpPr>
          <p:cNvPr id="65" name="Grupa 64"/>
          <p:cNvGrpSpPr/>
          <p:nvPr/>
        </p:nvGrpSpPr>
        <p:grpSpPr>
          <a:xfrm>
            <a:off x="4209566" y="3483351"/>
            <a:ext cx="3682392" cy="323505"/>
            <a:chOff x="4534418" y="2507107"/>
            <a:chExt cx="3682392" cy="323505"/>
          </a:xfrm>
        </p:grpSpPr>
        <p:cxnSp>
          <p:nvCxnSpPr>
            <p:cNvPr id="66" name="Łącznik prosty 65"/>
            <p:cNvCxnSpPr/>
            <p:nvPr/>
          </p:nvCxnSpPr>
          <p:spPr>
            <a:xfrm>
              <a:off x="4534418" y="2507107"/>
              <a:ext cx="0" cy="323505"/>
            </a:xfrm>
            <a:prstGeom prst="line">
              <a:avLst/>
            </a:prstGeom>
            <a:noFill/>
            <a:ln w="19050" cmpd="sng">
              <a:solidFill>
                <a:srgbClr val="000000"/>
              </a:solidFill>
              <a:round/>
              <a:headEnd/>
              <a:tailEnd/>
            </a:ln>
          </p:spPr>
        </p:cxnSp>
        <p:cxnSp>
          <p:nvCxnSpPr>
            <p:cNvPr id="67" name="Łącznik prosty 66"/>
            <p:cNvCxnSpPr/>
            <p:nvPr/>
          </p:nvCxnSpPr>
          <p:spPr>
            <a:xfrm>
              <a:off x="4797446" y="2507107"/>
              <a:ext cx="0" cy="323505"/>
            </a:xfrm>
            <a:prstGeom prst="line">
              <a:avLst/>
            </a:prstGeom>
            <a:noFill/>
            <a:ln w="19050" cmpd="sng">
              <a:solidFill>
                <a:srgbClr val="000000"/>
              </a:solidFill>
              <a:round/>
              <a:headEnd/>
              <a:tailEnd/>
            </a:ln>
          </p:spPr>
        </p:cxnSp>
        <p:cxnSp>
          <p:nvCxnSpPr>
            <p:cNvPr id="68" name="Łącznik prosty 67"/>
            <p:cNvCxnSpPr/>
            <p:nvPr/>
          </p:nvCxnSpPr>
          <p:spPr>
            <a:xfrm>
              <a:off x="5060474" y="2507107"/>
              <a:ext cx="0" cy="323505"/>
            </a:xfrm>
            <a:prstGeom prst="line">
              <a:avLst/>
            </a:prstGeom>
            <a:noFill/>
            <a:ln w="19050" cmpd="sng">
              <a:solidFill>
                <a:srgbClr val="000000"/>
              </a:solidFill>
              <a:round/>
              <a:headEnd/>
              <a:tailEnd/>
            </a:ln>
          </p:spPr>
        </p:cxnSp>
        <p:cxnSp>
          <p:nvCxnSpPr>
            <p:cNvPr id="69" name="Łącznik prosty 68"/>
            <p:cNvCxnSpPr/>
            <p:nvPr/>
          </p:nvCxnSpPr>
          <p:spPr>
            <a:xfrm>
              <a:off x="5323502" y="2507107"/>
              <a:ext cx="0" cy="323505"/>
            </a:xfrm>
            <a:prstGeom prst="line">
              <a:avLst/>
            </a:prstGeom>
            <a:noFill/>
            <a:ln w="19050" cmpd="sng">
              <a:solidFill>
                <a:srgbClr val="000000"/>
              </a:solidFill>
              <a:round/>
              <a:headEnd/>
              <a:tailEnd/>
            </a:ln>
          </p:spPr>
        </p:cxnSp>
        <p:cxnSp>
          <p:nvCxnSpPr>
            <p:cNvPr id="70" name="Łącznik prosty 69"/>
            <p:cNvCxnSpPr/>
            <p:nvPr/>
          </p:nvCxnSpPr>
          <p:spPr>
            <a:xfrm>
              <a:off x="5586530" y="2507107"/>
              <a:ext cx="0" cy="323505"/>
            </a:xfrm>
            <a:prstGeom prst="line">
              <a:avLst/>
            </a:prstGeom>
            <a:noFill/>
            <a:ln w="19050" cmpd="sng">
              <a:solidFill>
                <a:srgbClr val="000000"/>
              </a:solidFill>
              <a:round/>
              <a:headEnd/>
              <a:tailEnd/>
            </a:ln>
          </p:spPr>
        </p:cxnSp>
        <p:cxnSp>
          <p:nvCxnSpPr>
            <p:cNvPr id="71" name="Łącznik prosty 70"/>
            <p:cNvCxnSpPr/>
            <p:nvPr/>
          </p:nvCxnSpPr>
          <p:spPr>
            <a:xfrm>
              <a:off x="5849558" y="2507107"/>
              <a:ext cx="0" cy="323505"/>
            </a:xfrm>
            <a:prstGeom prst="line">
              <a:avLst/>
            </a:prstGeom>
            <a:noFill/>
            <a:ln w="19050" cmpd="sng">
              <a:solidFill>
                <a:srgbClr val="000000"/>
              </a:solidFill>
              <a:round/>
              <a:headEnd/>
              <a:tailEnd/>
            </a:ln>
          </p:spPr>
        </p:cxnSp>
        <p:cxnSp>
          <p:nvCxnSpPr>
            <p:cNvPr id="72" name="Łącznik prosty 71"/>
            <p:cNvCxnSpPr/>
            <p:nvPr/>
          </p:nvCxnSpPr>
          <p:spPr>
            <a:xfrm>
              <a:off x="6112586" y="2507107"/>
              <a:ext cx="0" cy="323505"/>
            </a:xfrm>
            <a:prstGeom prst="line">
              <a:avLst/>
            </a:prstGeom>
            <a:noFill/>
            <a:ln w="19050" cmpd="sng">
              <a:solidFill>
                <a:srgbClr val="000000"/>
              </a:solidFill>
              <a:round/>
              <a:headEnd/>
              <a:tailEnd/>
            </a:ln>
          </p:spPr>
        </p:cxnSp>
        <p:cxnSp>
          <p:nvCxnSpPr>
            <p:cNvPr id="73" name="Łącznik prosty 72"/>
            <p:cNvCxnSpPr/>
            <p:nvPr/>
          </p:nvCxnSpPr>
          <p:spPr>
            <a:xfrm>
              <a:off x="6375614" y="2507107"/>
              <a:ext cx="0" cy="323505"/>
            </a:xfrm>
            <a:prstGeom prst="line">
              <a:avLst/>
            </a:prstGeom>
            <a:noFill/>
            <a:ln w="19050" cmpd="sng">
              <a:solidFill>
                <a:srgbClr val="000000"/>
              </a:solidFill>
              <a:round/>
              <a:headEnd/>
              <a:tailEnd/>
            </a:ln>
          </p:spPr>
        </p:cxnSp>
        <p:cxnSp>
          <p:nvCxnSpPr>
            <p:cNvPr id="74" name="Łącznik prosty 73"/>
            <p:cNvCxnSpPr/>
            <p:nvPr/>
          </p:nvCxnSpPr>
          <p:spPr>
            <a:xfrm>
              <a:off x="6638642" y="2507107"/>
              <a:ext cx="0" cy="323505"/>
            </a:xfrm>
            <a:prstGeom prst="line">
              <a:avLst/>
            </a:prstGeom>
            <a:noFill/>
            <a:ln w="19050" cmpd="sng">
              <a:solidFill>
                <a:srgbClr val="000000"/>
              </a:solidFill>
              <a:round/>
              <a:headEnd/>
              <a:tailEnd/>
            </a:ln>
          </p:spPr>
        </p:cxnSp>
        <p:cxnSp>
          <p:nvCxnSpPr>
            <p:cNvPr id="75" name="Łącznik prosty 74"/>
            <p:cNvCxnSpPr/>
            <p:nvPr/>
          </p:nvCxnSpPr>
          <p:spPr>
            <a:xfrm>
              <a:off x="6901670" y="2507107"/>
              <a:ext cx="0" cy="323505"/>
            </a:xfrm>
            <a:prstGeom prst="line">
              <a:avLst/>
            </a:prstGeom>
            <a:noFill/>
            <a:ln w="19050" cmpd="sng">
              <a:solidFill>
                <a:srgbClr val="000000"/>
              </a:solidFill>
              <a:round/>
              <a:headEnd/>
              <a:tailEnd/>
            </a:ln>
          </p:spPr>
        </p:cxnSp>
        <p:cxnSp>
          <p:nvCxnSpPr>
            <p:cNvPr id="76" name="Łącznik prosty 75"/>
            <p:cNvCxnSpPr/>
            <p:nvPr/>
          </p:nvCxnSpPr>
          <p:spPr>
            <a:xfrm>
              <a:off x="7164698" y="2507107"/>
              <a:ext cx="0" cy="323505"/>
            </a:xfrm>
            <a:prstGeom prst="line">
              <a:avLst/>
            </a:prstGeom>
            <a:noFill/>
            <a:ln w="19050" cmpd="sng">
              <a:solidFill>
                <a:srgbClr val="000000"/>
              </a:solidFill>
              <a:round/>
              <a:headEnd/>
              <a:tailEnd/>
            </a:ln>
          </p:spPr>
        </p:cxnSp>
        <p:cxnSp>
          <p:nvCxnSpPr>
            <p:cNvPr id="77" name="Łącznik prosty 76"/>
            <p:cNvCxnSpPr/>
            <p:nvPr/>
          </p:nvCxnSpPr>
          <p:spPr>
            <a:xfrm>
              <a:off x="7427726" y="2507107"/>
              <a:ext cx="0" cy="323505"/>
            </a:xfrm>
            <a:prstGeom prst="line">
              <a:avLst/>
            </a:prstGeom>
            <a:noFill/>
            <a:ln w="19050" cmpd="sng">
              <a:solidFill>
                <a:srgbClr val="000000"/>
              </a:solidFill>
              <a:round/>
              <a:headEnd/>
              <a:tailEnd/>
            </a:ln>
          </p:spPr>
        </p:cxnSp>
        <p:cxnSp>
          <p:nvCxnSpPr>
            <p:cNvPr id="78" name="Łącznik prosty 77"/>
            <p:cNvCxnSpPr/>
            <p:nvPr/>
          </p:nvCxnSpPr>
          <p:spPr>
            <a:xfrm>
              <a:off x="7690754" y="2507107"/>
              <a:ext cx="0" cy="323505"/>
            </a:xfrm>
            <a:prstGeom prst="line">
              <a:avLst/>
            </a:prstGeom>
            <a:noFill/>
            <a:ln w="19050" cmpd="sng">
              <a:solidFill>
                <a:srgbClr val="000000"/>
              </a:solidFill>
              <a:round/>
              <a:headEnd/>
              <a:tailEnd/>
            </a:ln>
          </p:spPr>
        </p:cxnSp>
        <p:cxnSp>
          <p:nvCxnSpPr>
            <p:cNvPr id="79" name="Łącznik prosty 78"/>
            <p:cNvCxnSpPr/>
            <p:nvPr/>
          </p:nvCxnSpPr>
          <p:spPr>
            <a:xfrm>
              <a:off x="7953782" y="2507107"/>
              <a:ext cx="0" cy="323505"/>
            </a:xfrm>
            <a:prstGeom prst="line">
              <a:avLst/>
            </a:prstGeom>
            <a:noFill/>
            <a:ln w="19050" cmpd="sng">
              <a:solidFill>
                <a:srgbClr val="000000"/>
              </a:solidFill>
              <a:round/>
              <a:headEnd/>
              <a:tailEnd/>
            </a:ln>
          </p:spPr>
        </p:cxnSp>
        <p:cxnSp>
          <p:nvCxnSpPr>
            <p:cNvPr id="80" name="Łącznik prosty 79"/>
            <p:cNvCxnSpPr/>
            <p:nvPr/>
          </p:nvCxnSpPr>
          <p:spPr>
            <a:xfrm>
              <a:off x="8216810" y="2507107"/>
              <a:ext cx="0" cy="323505"/>
            </a:xfrm>
            <a:prstGeom prst="line">
              <a:avLst/>
            </a:prstGeom>
            <a:noFill/>
            <a:ln w="19050" cmpd="sng">
              <a:solidFill>
                <a:srgbClr val="000000"/>
              </a:solidFill>
              <a:round/>
              <a:headEnd/>
              <a:tailEnd/>
            </a:ln>
          </p:spPr>
        </p:cxnSp>
      </p:grpSp>
    </p:spTree>
    <p:extLst>
      <p:ext uri="{BB962C8B-B14F-4D97-AF65-F5344CB8AC3E}">
        <p14:creationId xmlns:p14="http://schemas.microsoft.com/office/powerpoint/2010/main" val="13348070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Stimuli conversion</a:t>
            </a:r>
            <a:endParaRPr lang="en-US"/>
          </a:p>
        </p:txBody>
      </p:sp>
      <p:grpSp>
        <p:nvGrpSpPr>
          <p:cNvPr id="2" name="Group 3"/>
          <p:cNvGrpSpPr>
            <a:grpSpLocks/>
          </p:cNvGrpSpPr>
          <p:nvPr/>
        </p:nvGrpSpPr>
        <p:grpSpPr bwMode="auto">
          <a:xfrm>
            <a:off x="7443788" y="1733550"/>
            <a:ext cx="311150" cy="2476500"/>
            <a:chOff x="3126" y="1287"/>
            <a:chExt cx="768" cy="1560"/>
          </a:xfrm>
        </p:grpSpPr>
        <p:sp>
          <p:nvSpPr>
            <p:cNvPr id="51204" name="Line 4"/>
            <p:cNvSpPr>
              <a:spLocks noChangeShapeType="1"/>
            </p:cNvSpPr>
            <p:nvPr/>
          </p:nvSpPr>
          <p:spPr bwMode="auto">
            <a:xfrm flipH="1">
              <a:off x="3126" y="128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05" name="Line 5"/>
            <p:cNvSpPr>
              <a:spLocks noChangeShapeType="1"/>
            </p:cNvSpPr>
            <p:nvPr/>
          </p:nvSpPr>
          <p:spPr bwMode="auto">
            <a:xfrm flipH="1">
              <a:off x="3126" y="1428"/>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06" name="Line 6"/>
            <p:cNvSpPr>
              <a:spLocks noChangeShapeType="1"/>
            </p:cNvSpPr>
            <p:nvPr/>
          </p:nvSpPr>
          <p:spPr bwMode="auto">
            <a:xfrm flipH="1">
              <a:off x="3126" y="1570"/>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07" name="Line 7"/>
            <p:cNvSpPr>
              <a:spLocks noChangeShapeType="1"/>
            </p:cNvSpPr>
            <p:nvPr/>
          </p:nvSpPr>
          <p:spPr bwMode="auto">
            <a:xfrm flipH="1">
              <a:off x="3126" y="1712"/>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08" name="Line 8"/>
            <p:cNvSpPr>
              <a:spLocks noChangeShapeType="1"/>
            </p:cNvSpPr>
            <p:nvPr/>
          </p:nvSpPr>
          <p:spPr bwMode="auto">
            <a:xfrm flipH="1">
              <a:off x="3126" y="1854"/>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09" name="Line 9"/>
            <p:cNvSpPr>
              <a:spLocks noChangeShapeType="1"/>
            </p:cNvSpPr>
            <p:nvPr/>
          </p:nvSpPr>
          <p:spPr bwMode="auto">
            <a:xfrm flipH="1">
              <a:off x="3126" y="1996"/>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10" name="Line 10"/>
            <p:cNvSpPr>
              <a:spLocks noChangeShapeType="1"/>
            </p:cNvSpPr>
            <p:nvPr/>
          </p:nvSpPr>
          <p:spPr bwMode="auto">
            <a:xfrm flipH="1">
              <a:off x="3126" y="213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11" name="Line 11"/>
            <p:cNvSpPr>
              <a:spLocks noChangeShapeType="1"/>
            </p:cNvSpPr>
            <p:nvPr/>
          </p:nvSpPr>
          <p:spPr bwMode="auto">
            <a:xfrm flipH="1">
              <a:off x="3126" y="2279"/>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12" name="Line 12"/>
            <p:cNvSpPr>
              <a:spLocks noChangeShapeType="1"/>
            </p:cNvSpPr>
            <p:nvPr/>
          </p:nvSpPr>
          <p:spPr bwMode="auto">
            <a:xfrm flipH="1">
              <a:off x="3126" y="2421"/>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13" name="Line 13"/>
            <p:cNvSpPr>
              <a:spLocks noChangeShapeType="1"/>
            </p:cNvSpPr>
            <p:nvPr/>
          </p:nvSpPr>
          <p:spPr bwMode="auto">
            <a:xfrm flipH="1">
              <a:off x="3126" y="2563"/>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14" name="Line 14"/>
            <p:cNvSpPr>
              <a:spLocks noChangeShapeType="1"/>
            </p:cNvSpPr>
            <p:nvPr/>
          </p:nvSpPr>
          <p:spPr bwMode="auto">
            <a:xfrm flipH="1">
              <a:off x="3126" y="2705"/>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215" name="Line 15"/>
            <p:cNvSpPr>
              <a:spLocks noChangeShapeType="1"/>
            </p:cNvSpPr>
            <p:nvPr/>
          </p:nvSpPr>
          <p:spPr bwMode="auto">
            <a:xfrm flipH="1">
              <a:off x="3126" y="284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51216" name="Freeform 16"/>
          <p:cNvSpPr>
            <a:spLocks/>
          </p:cNvSpPr>
          <p:nvPr/>
        </p:nvSpPr>
        <p:spPr bwMode="auto">
          <a:xfrm>
            <a:off x="4816475" y="1052513"/>
            <a:ext cx="3505200" cy="3455987"/>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chemeClr val="tx1"/>
            </a:solidFill>
            <a:round/>
            <a:headEnd/>
            <a:tailEnd/>
          </a:ln>
          <a:effectLst/>
        </p:spPr>
        <p:txBody>
          <a:bodyPr>
            <a:prstTxWarp prst="textNoShape">
              <a:avLst/>
            </a:prstTxWarp>
          </a:bodyPr>
          <a:lstStyle/>
          <a:p>
            <a:endParaRPr lang="en-US"/>
          </a:p>
        </p:txBody>
      </p:sp>
      <p:grpSp>
        <p:nvGrpSpPr>
          <p:cNvPr id="3" name="Group 17"/>
          <p:cNvGrpSpPr>
            <a:grpSpLocks/>
          </p:cNvGrpSpPr>
          <p:nvPr/>
        </p:nvGrpSpPr>
        <p:grpSpPr bwMode="auto">
          <a:xfrm>
            <a:off x="8148638" y="2195513"/>
            <a:ext cx="173037" cy="1435100"/>
            <a:chOff x="4454" y="1383"/>
            <a:chExt cx="241" cy="904"/>
          </a:xfrm>
        </p:grpSpPr>
        <p:sp>
          <p:nvSpPr>
            <p:cNvPr id="51218" name="Line 18"/>
            <p:cNvSpPr>
              <a:spLocks noChangeShapeType="1"/>
            </p:cNvSpPr>
            <p:nvPr/>
          </p:nvSpPr>
          <p:spPr bwMode="auto">
            <a:xfrm>
              <a:off x="4454" y="1383"/>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1219" name="Line 19"/>
            <p:cNvSpPr>
              <a:spLocks noChangeShapeType="1"/>
            </p:cNvSpPr>
            <p:nvPr/>
          </p:nvSpPr>
          <p:spPr bwMode="auto">
            <a:xfrm>
              <a:off x="4457" y="1685"/>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1220" name="Line 20"/>
            <p:cNvSpPr>
              <a:spLocks noChangeShapeType="1"/>
            </p:cNvSpPr>
            <p:nvPr/>
          </p:nvSpPr>
          <p:spPr bwMode="auto">
            <a:xfrm>
              <a:off x="4466" y="2287"/>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1221" name="Line 21"/>
            <p:cNvSpPr>
              <a:spLocks noChangeShapeType="1"/>
            </p:cNvSpPr>
            <p:nvPr/>
          </p:nvSpPr>
          <p:spPr bwMode="auto">
            <a:xfrm>
              <a:off x="4461" y="1984"/>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grpSp>
      <p:sp>
        <p:nvSpPr>
          <p:cNvPr id="51222" name="Rectangle 22"/>
          <p:cNvSpPr>
            <a:spLocks noChangeArrowheads="1"/>
          </p:cNvSpPr>
          <p:nvPr/>
        </p:nvSpPr>
        <p:spPr bwMode="auto">
          <a:xfrm>
            <a:off x="8261350" y="213518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23" name="Rectangle 23"/>
          <p:cNvSpPr>
            <a:spLocks noChangeArrowheads="1"/>
          </p:cNvSpPr>
          <p:nvPr/>
        </p:nvSpPr>
        <p:spPr bwMode="auto">
          <a:xfrm>
            <a:off x="8261350" y="261302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24" name="Rectangle 24"/>
          <p:cNvSpPr>
            <a:spLocks noChangeArrowheads="1"/>
          </p:cNvSpPr>
          <p:nvPr/>
        </p:nvSpPr>
        <p:spPr bwMode="auto">
          <a:xfrm>
            <a:off x="8261350" y="309086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25" name="Rectangle 25"/>
          <p:cNvSpPr>
            <a:spLocks noChangeArrowheads="1"/>
          </p:cNvSpPr>
          <p:nvPr/>
        </p:nvSpPr>
        <p:spPr bwMode="auto">
          <a:xfrm>
            <a:off x="8261350" y="357028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26" name="Line 26"/>
          <p:cNvSpPr>
            <a:spLocks noChangeShapeType="1"/>
          </p:cNvSpPr>
          <p:nvPr/>
        </p:nvSpPr>
        <p:spPr bwMode="auto">
          <a:xfrm flipH="1">
            <a:off x="4873625" y="1722438"/>
            <a:ext cx="78740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27" name="Rectangle 27"/>
          <p:cNvSpPr>
            <a:spLocks noChangeArrowheads="1"/>
          </p:cNvSpPr>
          <p:nvPr/>
        </p:nvSpPr>
        <p:spPr bwMode="auto">
          <a:xfrm flipH="1">
            <a:off x="4754563" y="165417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28" name="Freeform 28"/>
          <p:cNvSpPr>
            <a:spLocks/>
          </p:cNvSpPr>
          <p:nvPr/>
        </p:nvSpPr>
        <p:spPr bwMode="auto">
          <a:xfrm>
            <a:off x="5237163" y="1735138"/>
            <a:ext cx="427037"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29" name="Freeform 29"/>
          <p:cNvSpPr>
            <a:spLocks/>
          </p:cNvSpPr>
          <p:nvPr/>
        </p:nvSpPr>
        <p:spPr bwMode="auto">
          <a:xfrm>
            <a:off x="5237163" y="1957388"/>
            <a:ext cx="434975"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0" name="Freeform 30"/>
          <p:cNvSpPr>
            <a:spLocks/>
          </p:cNvSpPr>
          <p:nvPr/>
        </p:nvSpPr>
        <p:spPr bwMode="auto">
          <a:xfrm>
            <a:off x="5237163" y="2173288"/>
            <a:ext cx="41910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1" name="Line 31"/>
          <p:cNvSpPr>
            <a:spLocks noChangeShapeType="1"/>
          </p:cNvSpPr>
          <p:nvPr/>
        </p:nvSpPr>
        <p:spPr bwMode="auto">
          <a:xfrm flipH="1">
            <a:off x="4879975" y="2617788"/>
            <a:ext cx="781050"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2" name="Rectangle 32"/>
          <p:cNvSpPr>
            <a:spLocks noChangeArrowheads="1"/>
          </p:cNvSpPr>
          <p:nvPr/>
        </p:nvSpPr>
        <p:spPr bwMode="auto">
          <a:xfrm flipH="1">
            <a:off x="4754563" y="254952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33" name="Freeform 33"/>
          <p:cNvSpPr>
            <a:spLocks/>
          </p:cNvSpPr>
          <p:nvPr/>
        </p:nvSpPr>
        <p:spPr bwMode="auto">
          <a:xfrm>
            <a:off x="5233988" y="2630488"/>
            <a:ext cx="427037"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4" name="Freeform 34"/>
          <p:cNvSpPr>
            <a:spLocks/>
          </p:cNvSpPr>
          <p:nvPr/>
        </p:nvSpPr>
        <p:spPr bwMode="auto">
          <a:xfrm>
            <a:off x="5233988" y="2852738"/>
            <a:ext cx="427037"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5" name="Freeform 35"/>
          <p:cNvSpPr>
            <a:spLocks/>
          </p:cNvSpPr>
          <p:nvPr/>
        </p:nvSpPr>
        <p:spPr bwMode="auto">
          <a:xfrm>
            <a:off x="5233988" y="3068638"/>
            <a:ext cx="427037"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6" name="Line 36"/>
          <p:cNvSpPr>
            <a:spLocks noChangeShapeType="1"/>
          </p:cNvSpPr>
          <p:nvPr/>
        </p:nvSpPr>
        <p:spPr bwMode="auto">
          <a:xfrm flipH="1">
            <a:off x="4881563" y="3513138"/>
            <a:ext cx="779462"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7" name="Rectangle 37"/>
          <p:cNvSpPr>
            <a:spLocks noChangeArrowheads="1"/>
          </p:cNvSpPr>
          <p:nvPr/>
        </p:nvSpPr>
        <p:spPr bwMode="auto">
          <a:xfrm flipH="1">
            <a:off x="4754563" y="3444875"/>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1238" name="Freeform 38"/>
          <p:cNvSpPr>
            <a:spLocks/>
          </p:cNvSpPr>
          <p:nvPr/>
        </p:nvSpPr>
        <p:spPr bwMode="auto">
          <a:xfrm>
            <a:off x="5241925" y="3525838"/>
            <a:ext cx="41910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39" name="Freeform 39"/>
          <p:cNvSpPr>
            <a:spLocks/>
          </p:cNvSpPr>
          <p:nvPr/>
        </p:nvSpPr>
        <p:spPr bwMode="auto">
          <a:xfrm>
            <a:off x="5248275" y="3748088"/>
            <a:ext cx="41275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1240" name="Freeform 40"/>
          <p:cNvSpPr>
            <a:spLocks/>
          </p:cNvSpPr>
          <p:nvPr/>
        </p:nvSpPr>
        <p:spPr bwMode="auto">
          <a:xfrm>
            <a:off x="5254625" y="3963988"/>
            <a:ext cx="406400" cy="215900"/>
          </a:xfrm>
          <a:custGeom>
            <a:avLst/>
            <a:gdLst/>
            <a:ahLst/>
            <a:cxnLst>
              <a:cxn ang="0">
                <a:pos x="0" y="0"/>
              </a:cxn>
              <a:cxn ang="0">
                <a:pos x="0" y="168"/>
              </a:cxn>
              <a:cxn ang="0">
                <a:pos x="396" y="168"/>
              </a:cxn>
            </a:cxnLst>
            <a:rect l="0" t="0" r="r" b="b"/>
            <a:pathLst>
              <a:path w="396" h="168">
                <a:moveTo>
                  <a:pt x="0" y="0"/>
                </a:moveTo>
                <a:lnTo>
                  <a:pt x="0" y="168"/>
                </a:lnTo>
                <a:lnTo>
                  <a:pt x="396" y="168"/>
                </a:lnTo>
              </a:path>
            </a:pathLst>
          </a:cu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4" name="Group 41"/>
          <p:cNvGrpSpPr>
            <a:grpSpLocks/>
          </p:cNvGrpSpPr>
          <p:nvPr/>
        </p:nvGrpSpPr>
        <p:grpSpPr bwMode="auto">
          <a:xfrm>
            <a:off x="5662613" y="1658938"/>
            <a:ext cx="1803400" cy="2590800"/>
            <a:chOff x="3656" y="2016"/>
            <a:chExt cx="1136" cy="1632"/>
          </a:xfrm>
          <a:solidFill>
            <a:schemeClr val="bg1"/>
          </a:solidFill>
        </p:grpSpPr>
        <p:sp>
          <p:nvSpPr>
            <p:cNvPr id="51242" name="Rectangle 42"/>
            <p:cNvSpPr>
              <a:spLocks noChangeArrowheads="1"/>
            </p:cNvSpPr>
            <p:nvPr/>
          </p:nvSpPr>
          <p:spPr bwMode="auto">
            <a:xfrm>
              <a:off x="3656" y="215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3" name="Rectangle 43"/>
            <p:cNvSpPr>
              <a:spLocks noChangeArrowheads="1"/>
            </p:cNvSpPr>
            <p:nvPr/>
          </p:nvSpPr>
          <p:spPr bwMode="auto">
            <a:xfrm>
              <a:off x="3656" y="229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4" name="Rectangle 44"/>
            <p:cNvSpPr>
              <a:spLocks noChangeArrowheads="1"/>
            </p:cNvSpPr>
            <p:nvPr/>
          </p:nvSpPr>
          <p:spPr bwMode="auto">
            <a:xfrm>
              <a:off x="3656" y="243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5" name="Rectangle 45"/>
            <p:cNvSpPr>
              <a:spLocks noChangeArrowheads="1"/>
            </p:cNvSpPr>
            <p:nvPr/>
          </p:nvSpPr>
          <p:spPr bwMode="auto">
            <a:xfrm>
              <a:off x="3656" y="258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6" name="Rectangle 46"/>
            <p:cNvSpPr>
              <a:spLocks noChangeArrowheads="1"/>
            </p:cNvSpPr>
            <p:nvPr/>
          </p:nvSpPr>
          <p:spPr bwMode="auto">
            <a:xfrm>
              <a:off x="3656" y="2721"/>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7" name="Rectangle 47"/>
            <p:cNvSpPr>
              <a:spLocks noChangeArrowheads="1"/>
            </p:cNvSpPr>
            <p:nvPr/>
          </p:nvSpPr>
          <p:spPr bwMode="auto">
            <a:xfrm>
              <a:off x="3656" y="2862"/>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8" name="Rectangle 48"/>
            <p:cNvSpPr>
              <a:spLocks noChangeArrowheads="1"/>
            </p:cNvSpPr>
            <p:nvPr/>
          </p:nvSpPr>
          <p:spPr bwMode="auto">
            <a:xfrm>
              <a:off x="3656" y="3003"/>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49" name="Rectangle 49"/>
            <p:cNvSpPr>
              <a:spLocks noChangeArrowheads="1"/>
            </p:cNvSpPr>
            <p:nvPr/>
          </p:nvSpPr>
          <p:spPr bwMode="auto">
            <a:xfrm>
              <a:off x="3656" y="3144"/>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50" name="Rectangle 50"/>
            <p:cNvSpPr>
              <a:spLocks noChangeArrowheads="1"/>
            </p:cNvSpPr>
            <p:nvPr/>
          </p:nvSpPr>
          <p:spPr bwMode="auto">
            <a:xfrm>
              <a:off x="3656" y="3285"/>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51" name="Rectangle 51"/>
            <p:cNvSpPr>
              <a:spLocks noChangeArrowheads="1"/>
            </p:cNvSpPr>
            <p:nvPr/>
          </p:nvSpPr>
          <p:spPr bwMode="auto">
            <a:xfrm>
              <a:off x="3656" y="342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52" name="Rectangle 52"/>
            <p:cNvSpPr>
              <a:spLocks noChangeArrowheads="1"/>
            </p:cNvSpPr>
            <p:nvPr/>
          </p:nvSpPr>
          <p:spPr bwMode="auto">
            <a:xfrm>
              <a:off x="3656" y="35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53" name="Rectangle 53"/>
            <p:cNvSpPr>
              <a:spLocks noChangeArrowheads="1"/>
            </p:cNvSpPr>
            <p:nvPr/>
          </p:nvSpPr>
          <p:spPr bwMode="auto">
            <a:xfrm>
              <a:off x="3656" y="201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5" name="Group 54"/>
          <p:cNvGrpSpPr>
            <a:grpSpLocks/>
          </p:cNvGrpSpPr>
          <p:nvPr/>
        </p:nvGrpSpPr>
        <p:grpSpPr bwMode="auto">
          <a:xfrm>
            <a:off x="5662613" y="1658938"/>
            <a:ext cx="1803400" cy="2590800"/>
            <a:chOff x="1288" y="1992"/>
            <a:chExt cx="1136" cy="1632"/>
          </a:xfrm>
        </p:grpSpPr>
        <p:sp>
          <p:nvSpPr>
            <p:cNvPr id="51255" name="Rectangle 55"/>
            <p:cNvSpPr>
              <a:spLocks noChangeArrowheads="1"/>
            </p:cNvSpPr>
            <p:nvPr/>
          </p:nvSpPr>
          <p:spPr bwMode="auto">
            <a:xfrm>
              <a:off x="1288" y="2133"/>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56" name="Rectangle 56"/>
            <p:cNvSpPr>
              <a:spLocks noChangeArrowheads="1"/>
            </p:cNvSpPr>
            <p:nvPr/>
          </p:nvSpPr>
          <p:spPr bwMode="auto">
            <a:xfrm>
              <a:off x="1288" y="2274"/>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57" name="Rectangle 57"/>
            <p:cNvSpPr>
              <a:spLocks noChangeArrowheads="1"/>
            </p:cNvSpPr>
            <p:nvPr/>
          </p:nvSpPr>
          <p:spPr bwMode="auto">
            <a:xfrm>
              <a:off x="1288" y="2415"/>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58" name="Rectangle 58"/>
            <p:cNvSpPr>
              <a:spLocks noChangeArrowheads="1"/>
            </p:cNvSpPr>
            <p:nvPr/>
          </p:nvSpPr>
          <p:spPr bwMode="auto">
            <a:xfrm>
              <a:off x="1288" y="2556"/>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59" name="Rectangle 59"/>
            <p:cNvSpPr>
              <a:spLocks noChangeArrowheads="1"/>
            </p:cNvSpPr>
            <p:nvPr/>
          </p:nvSpPr>
          <p:spPr bwMode="auto">
            <a:xfrm>
              <a:off x="1288" y="2697"/>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0" name="Rectangle 60"/>
            <p:cNvSpPr>
              <a:spLocks noChangeArrowheads="1"/>
            </p:cNvSpPr>
            <p:nvPr/>
          </p:nvSpPr>
          <p:spPr bwMode="auto">
            <a:xfrm>
              <a:off x="1288" y="2838"/>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1" name="Rectangle 61"/>
            <p:cNvSpPr>
              <a:spLocks noChangeArrowheads="1"/>
            </p:cNvSpPr>
            <p:nvPr/>
          </p:nvSpPr>
          <p:spPr bwMode="auto">
            <a:xfrm>
              <a:off x="1288" y="2979"/>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2" name="Rectangle 62"/>
            <p:cNvSpPr>
              <a:spLocks noChangeArrowheads="1"/>
            </p:cNvSpPr>
            <p:nvPr/>
          </p:nvSpPr>
          <p:spPr bwMode="auto">
            <a:xfrm>
              <a:off x="1288" y="3120"/>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3" name="Rectangle 63"/>
            <p:cNvSpPr>
              <a:spLocks noChangeArrowheads="1"/>
            </p:cNvSpPr>
            <p:nvPr/>
          </p:nvSpPr>
          <p:spPr bwMode="auto">
            <a:xfrm>
              <a:off x="1288" y="3261"/>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4" name="Rectangle 64"/>
            <p:cNvSpPr>
              <a:spLocks noChangeArrowheads="1"/>
            </p:cNvSpPr>
            <p:nvPr/>
          </p:nvSpPr>
          <p:spPr bwMode="auto">
            <a:xfrm>
              <a:off x="1288" y="3402"/>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5" name="Rectangle 65"/>
            <p:cNvSpPr>
              <a:spLocks noChangeArrowheads="1"/>
            </p:cNvSpPr>
            <p:nvPr/>
          </p:nvSpPr>
          <p:spPr bwMode="auto">
            <a:xfrm>
              <a:off x="1288" y="3544"/>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66" name="Rectangle 66"/>
            <p:cNvSpPr>
              <a:spLocks noChangeArrowheads="1"/>
            </p:cNvSpPr>
            <p:nvPr/>
          </p:nvSpPr>
          <p:spPr bwMode="auto">
            <a:xfrm>
              <a:off x="1288" y="1992"/>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grpSp>
      <p:sp>
        <p:nvSpPr>
          <p:cNvPr id="51267" name="Line 67"/>
          <p:cNvSpPr>
            <a:spLocks noChangeShapeType="1"/>
          </p:cNvSpPr>
          <p:nvPr/>
        </p:nvSpPr>
        <p:spPr bwMode="auto">
          <a:xfrm>
            <a:off x="4140200" y="2611438"/>
            <a:ext cx="622300" cy="0"/>
          </a:xfrm>
          <a:prstGeom prst="line">
            <a:avLst/>
          </a:prstGeom>
          <a:noFill/>
          <a:ln w="28575">
            <a:solidFill>
              <a:schemeClr val="tx1"/>
            </a:solidFill>
            <a:round/>
            <a:headEnd/>
            <a:tailEnd type="stealth" w="med" len="med"/>
          </a:ln>
          <a:effectLst/>
        </p:spPr>
        <p:txBody>
          <a:bodyPr wrap="none" anchor="ctr">
            <a:prstTxWarp prst="textNoShape">
              <a:avLst/>
            </a:prstTxWarp>
          </a:bodyPr>
          <a:lstStyle/>
          <a:p>
            <a:endParaRPr lang="en-US"/>
          </a:p>
        </p:txBody>
      </p:sp>
      <p:grpSp>
        <p:nvGrpSpPr>
          <p:cNvPr id="6" name="Group 99"/>
          <p:cNvGrpSpPr>
            <a:grpSpLocks/>
          </p:cNvGrpSpPr>
          <p:nvPr/>
        </p:nvGrpSpPr>
        <p:grpSpPr bwMode="auto">
          <a:xfrm>
            <a:off x="4140200" y="1722438"/>
            <a:ext cx="615950" cy="1803400"/>
            <a:chOff x="2623" y="1085"/>
            <a:chExt cx="373" cy="1136"/>
          </a:xfrm>
        </p:grpSpPr>
        <p:sp>
          <p:nvSpPr>
            <p:cNvPr id="51268" name="Freeform 68"/>
            <p:cNvSpPr>
              <a:spLocks/>
            </p:cNvSpPr>
            <p:nvPr/>
          </p:nvSpPr>
          <p:spPr bwMode="auto">
            <a:xfrm>
              <a:off x="2623" y="1085"/>
              <a:ext cx="373" cy="420"/>
            </a:xfrm>
            <a:custGeom>
              <a:avLst/>
              <a:gdLst/>
              <a:ahLst/>
              <a:cxnLst>
                <a:cxn ang="0">
                  <a:pos x="0" y="408"/>
                </a:cxn>
                <a:cxn ang="0">
                  <a:pos x="264" y="408"/>
                </a:cxn>
                <a:cxn ang="0">
                  <a:pos x="264" y="0"/>
                </a:cxn>
                <a:cxn ang="0">
                  <a:pos x="488" y="0"/>
                </a:cxn>
              </a:cxnLst>
              <a:rect l="0" t="0" r="r" b="b"/>
              <a:pathLst>
                <a:path w="488" h="408">
                  <a:moveTo>
                    <a:pt x="0" y="408"/>
                  </a:moveTo>
                  <a:lnTo>
                    <a:pt x="264" y="408"/>
                  </a:lnTo>
                  <a:lnTo>
                    <a:pt x="264" y="0"/>
                  </a:lnTo>
                  <a:lnTo>
                    <a:pt x="488" y="0"/>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51269" name="Freeform 69"/>
            <p:cNvSpPr>
              <a:spLocks/>
            </p:cNvSpPr>
            <p:nvPr/>
          </p:nvSpPr>
          <p:spPr bwMode="auto">
            <a:xfrm>
              <a:off x="2623" y="1783"/>
              <a:ext cx="373" cy="438"/>
            </a:xfrm>
            <a:custGeom>
              <a:avLst/>
              <a:gdLst/>
              <a:ahLst/>
              <a:cxnLst>
                <a:cxn ang="0">
                  <a:pos x="0" y="0"/>
                </a:cxn>
                <a:cxn ang="0">
                  <a:pos x="264" y="0"/>
                </a:cxn>
                <a:cxn ang="0">
                  <a:pos x="264" y="456"/>
                </a:cxn>
                <a:cxn ang="0">
                  <a:pos x="488" y="456"/>
                </a:cxn>
              </a:cxnLst>
              <a:rect l="0" t="0" r="r" b="b"/>
              <a:pathLst>
                <a:path w="488" h="456">
                  <a:moveTo>
                    <a:pt x="0" y="0"/>
                  </a:moveTo>
                  <a:lnTo>
                    <a:pt x="264" y="0"/>
                  </a:lnTo>
                  <a:lnTo>
                    <a:pt x="264" y="456"/>
                  </a:lnTo>
                  <a:lnTo>
                    <a:pt x="488" y="456"/>
                  </a:lnTo>
                </a:path>
              </a:pathLst>
            </a:cu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grpSp>
      <p:sp>
        <p:nvSpPr>
          <p:cNvPr id="51270" name="Text Box 70"/>
          <p:cNvSpPr txBox="1">
            <a:spLocks noChangeArrowheads="1"/>
          </p:cNvSpPr>
          <p:nvPr/>
        </p:nvSpPr>
        <p:spPr bwMode="auto">
          <a:xfrm>
            <a:off x="1476375" y="2971800"/>
            <a:ext cx="1655763" cy="457200"/>
          </a:xfrm>
          <a:prstGeom prst="rect">
            <a:avLst/>
          </a:prstGeom>
          <a:noFill/>
          <a:ln w="9525">
            <a:noFill/>
            <a:miter lim="800000"/>
            <a:headEnd/>
            <a:tailEnd/>
          </a:ln>
          <a:effectLst/>
        </p:spPr>
        <p:txBody>
          <a:bodyPr wrap="none">
            <a:prstTxWarp prst="textNoShape">
              <a:avLst/>
            </a:prstTxWarp>
            <a:spAutoFit/>
          </a:bodyPr>
          <a:lstStyle/>
          <a:p>
            <a:pPr eaLnBrk="0" hangingPunct="0"/>
            <a:r>
              <a:rPr lang="pl-PL" sz="2400" dirty="0"/>
              <a:t>Test (ATE)</a:t>
            </a:r>
            <a:endParaRPr lang="en-US" sz="2400" dirty="0"/>
          </a:p>
        </p:txBody>
      </p:sp>
      <p:grpSp>
        <p:nvGrpSpPr>
          <p:cNvPr id="7" name="Group 71"/>
          <p:cNvGrpSpPr>
            <a:grpSpLocks/>
          </p:cNvGrpSpPr>
          <p:nvPr/>
        </p:nvGrpSpPr>
        <p:grpSpPr bwMode="auto">
          <a:xfrm>
            <a:off x="468313" y="2327275"/>
            <a:ext cx="3671887" cy="574675"/>
            <a:chOff x="432" y="2168"/>
            <a:chExt cx="1136" cy="362"/>
          </a:xfrm>
          <a:solidFill>
            <a:srgbClr val="FFFFFF"/>
          </a:solidFill>
        </p:grpSpPr>
        <p:sp>
          <p:nvSpPr>
            <p:cNvPr id="51272" name="Rectangle 72"/>
            <p:cNvSpPr>
              <a:spLocks noChangeArrowheads="1"/>
            </p:cNvSpPr>
            <p:nvPr/>
          </p:nvSpPr>
          <p:spPr bwMode="auto">
            <a:xfrm>
              <a:off x="432" y="230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73" name="Rectangle 73"/>
            <p:cNvSpPr>
              <a:spLocks noChangeArrowheads="1"/>
            </p:cNvSpPr>
            <p:nvPr/>
          </p:nvSpPr>
          <p:spPr bwMode="auto">
            <a:xfrm>
              <a:off x="432" y="245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1274" name="Rectangle 74"/>
            <p:cNvSpPr>
              <a:spLocks noChangeArrowheads="1"/>
            </p:cNvSpPr>
            <p:nvPr/>
          </p:nvSpPr>
          <p:spPr bwMode="auto">
            <a:xfrm>
              <a:off x="432" y="21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8" name="Group 75"/>
          <p:cNvGrpSpPr>
            <a:grpSpLocks/>
          </p:cNvGrpSpPr>
          <p:nvPr/>
        </p:nvGrpSpPr>
        <p:grpSpPr bwMode="auto">
          <a:xfrm>
            <a:off x="468313" y="2327275"/>
            <a:ext cx="3671887" cy="574675"/>
            <a:chOff x="432" y="2168"/>
            <a:chExt cx="1136" cy="362"/>
          </a:xfrm>
        </p:grpSpPr>
        <p:sp>
          <p:nvSpPr>
            <p:cNvPr id="51276" name="Rectangle 76"/>
            <p:cNvSpPr>
              <a:spLocks noChangeArrowheads="1"/>
            </p:cNvSpPr>
            <p:nvPr/>
          </p:nvSpPr>
          <p:spPr bwMode="auto">
            <a:xfrm>
              <a:off x="432" y="2309"/>
              <a:ext cx="1136" cy="80"/>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77" name="Rectangle 77"/>
            <p:cNvSpPr>
              <a:spLocks noChangeArrowheads="1"/>
            </p:cNvSpPr>
            <p:nvPr/>
          </p:nvSpPr>
          <p:spPr bwMode="auto">
            <a:xfrm>
              <a:off x="432" y="2450"/>
              <a:ext cx="1136" cy="80"/>
            </a:xfrm>
            <a:prstGeom prst="rect">
              <a:avLst/>
            </a:prstGeom>
            <a:solidFill>
              <a:srgbClr val="FF0000">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278" name="Rectangle 78"/>
            <p:cNvSpPr>
              <a:spLocks noChangeArrowheads="1"/>
            </p:cNvSpPr>
            <p:nvPr/>
          </p:nvSpPr>
          <p:spPr bwMode="auto">
            <a:xfrm>
              <a:off x="432" y="2168"/>
              <a:ext cx="1136" cy="80"/>
            </a:xfrm>
            <a:prstGeom prst="rect">
              <a:avLst/>
            </a:prstGeom>
            <a:solidFill>
              <a:srgbClr val="D9A984">
                <a:alpha val="74001"/>
              </a:srgbClr>
            </a:solidFill>
            <a:ln w="12700">
              <a:noFill/>
              <a:miter lim="800000"/>
              <a:headEnd/>
              <a:tailEnd/>
            </a:ln>
            <a:effectLst/>
          </p:spPr>
          <p:txBody>
            <a:bodyPr rot="10800000" wrap="none" anchor="ctr">
              <a:prstTxWarp prst="textNoShape">
                <a:avLst/>
              </a:prstTxWarp>
            </a:bodyPr>
            <a:lstStyle/>
            <a:p>
              <a:endParaRPr lang="en-US"/>
            </a:p>
          </p:txBody>
        </p:sp>
      </p:grpSp>
      <p:sp>
        <p:nvSpPr>
          <p:cNvPr id="51279" name="Rectangle 79"/>
          <p:cNvSpPr>
            <a:spLocks noChangeArrowheads="1"/>
          </p:cNvSpPr>
          <p:nvPr/>
        </p:nvSpPr>
        <p:spPr bwMode="auto">
          <a:xfrm>
            <a:off x="673835" y="5360627"/>
            <a:ext cx="7142163" cy="1029436"/>
          </a:xfrm>
          <a:prstGeom prst="rect">
            <a:avLst/>
          </a:prstGeom>
          <a:noFill/>
          <a:ln w="9525">
            <a:noFill/>
            <a:miter lim="800000"/>
            <a:headEnd/>
            <a:tailEnd/>
          </a:ln>
          <a:effectLst/>
        </p:spPr>
        <p:txBody>
          <a:bodyPr>
            <a:prstTxWarp prst="textNoShape">
              <a:avLst/>
            </a:prstTxWarp>
          </a:bodyPr>
          <a:lstStyle/>
          <a:p>
            <a:pPr marL="444500" indent="-444500">
              <a:buSzPct val="80000"/>
              <a:buFont typeface="Arial"/>
              <a:buChar char="•"/>
            </a:pPr>
            <a:r>
              <a:rPr lang="en-US" sz="2400" dirty="0" smtClean="0"/>
              <a:t>Faster ATE</a:t>
            </a:r>
          </a:p>
          <a:p>
            <a:pPr marL="444500" indent="-444500">
              <a:buSzPct val="80000"/>
              <a:buFont typeface="Arial"/>
              <a:buChar char="•"/>
            </a:pPr>
            <a:r>
              <a:rPr lang="en-US" sz="2400" dirty="0" smtClean="0"/>
              <a:t>Shorter test application time</a:t>
            </a:r>
          </a:p>
        </p:txBody>
      </p:sp>
      <p:grpSp>
        <p:nvGrpSpPr>
          <p:cNvPr id="9" name="Group 86"/>
          <p:cNvGrpSpPr>
            <a:grpSpLocks/>
          </p:cNvGrpSpPr>
          <p:nvPr/>
        </p:nvGrpSpPr>
        <p:grpSpPr bwMode="auto">
          <a:xfrm>
            <a:off x="5145088" y="1633538"/>
            <a:ext cx="173037" cy="839787"/>
            <a:chOff x="3246" y="1029"/>
            <a:chExt cx="109" cy="529"/>
          </a:xfrm>
        </p:grpSpPr>
        <p:sp>
          <p:nvSpPr>
            <p:cNvPr id="51282" name="Rectangle 82"/>
            <p:cNvSpPr>
              <a:spLocks noChangeArrowheads="1"/>
            </p:cNvSpPr>
            <p:nvPr/>
          </p:nvSpPr>
          <p:spPr bwMode="auto">
            <a:xfrm>
              <a:off x="3246" y="1029"/>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83" name="Rectangle 83"/>
            <p:cNvSpPr>
              <a:spLocks noChangeArrowheads="1"/>
            </p:cNvSpPr>
            <p:nvPr/>
          </p:nvSpPr>
          <p:spPr bwMode="auto">
            <a:xfrm>
              <a:off x="3246" y="1171"/>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84" name="Rectangle 84"/>
            <p:cNvSpPr>
              <a:spLocks noChangeArrowheads="1"/>
            </p:cNvSpPr>
            <p:nvPr/>
          </p:nvSpPr>
          <p:spPr bwMode="auto">
            <a:xfrm>
              <a:off x="3246" y="1313"/>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85" name="Rectangle 85"/>
            <p:cNvSpPr>
              <a:spLocks noChangeArrowheads="1"/>
            </p:cNvSpPr>
            <p:nvPr/>
          </p:nvSpPr>
          <p:spPr bwMode="auto">
            <a:xfrm>
              <a:off x="3249" y="1452"/>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10" name="Group 87"/>
          <p:cNvGrpSpPr>
            <a:grpSpLocks/>
          </p:cNvGrpSpPr>
          <p:nvPr/>
        </p:nvGrpSpPr>
        <p:grpSpPr bwMode="auto">
          <a:xfrm>
            <a:off x="5154613" y="2527300"/>
            <a:ext cx="173037" cy="839788"/>
            <a:chOff x="3246" y="1029"/>
            <a:chExt cx="109" cy="529"/>
          </a:xfrm>
        </p:grpSpPr>
        <p:sp>
          <p:nvSpPr>
            <p:cNvPr id="51288" name="Rectangle 88"/>
            <p:cNvSpPr>
              <a:spLocks noChangeArrowheads="1"/>
            </p:cNvSpPr>
            <p:nvPr/>
          </p:nvSpPr>
          <p:spPr bwMode="auto">
            <a:xfrm>
              <a:off x="3246" y="1029"/>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89" name="Rectangle 89"/>
            <p:cNvSpPr>
              <a:spLocks noChangeArrowheads="1"/>
            </p:cNvSpPr>
            <p:nvPr/>
          </p:nvSpPr>
          <p:spPr bwMode="auto">
            <a:xfrm>
              <a:off x="3246" y="1171"/>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90" name="Rectangle 90"/>
            <p:cNvSpPr>
              <a:spLocks noChangeArrowheads="1"/>
            </p:cNvSpPr>
            <p:nvPr/>
          </p:nvSpPr>
          <p:spPr bwMode="auto">
            <a:xfrm>
              <a:off x="3246" y="1313"/>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91" name="Rectangle 91"/>
            <p:cNvSpPr>
              <a:spLocks noChangeArrowheads="1"/>
            </p:cNvSpPr>
            <p:nvPr/>
          </p:nvSpPr>
          <p:spPr bwMode="auto">
            <a:xfrm>
              <a:off x="3249" y="1452"/>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11" name="Group 92"/>
          <p:cNvGrpSpPr>
            <a:grpSpLocks/>
          </p:cNvGrpSpPr>
          <p:nvPr/>
        </p:nvGrpSpPr>
        <p:grpSpPr bwMode="auto">
          <a:xfrm>
            <a:off x="5154613" y="3424238"/>
            <a:ext cx="173037" cy="839787"/>
            <a:chOff x="3246" y="1029"/>
            <a:chExt cx="109" cy="529"/>
          </a:xfrm>
        </p:grpSpPr>
        <p:sp>
          <p:nvSpPr>
            <p:cNvPr id="51293" name="Rectangle 93"/>
            <p:cNvSpPr>
              <a:spLocks noChangeArrowheads="1"/>
            </p:cNvSpPr>
            <p:nvPr/>
          </p:nvSpPr>
          <p:spPr bwMode="auto">
            <a:xfrm>
              <a:off x="3246" y="1029"/>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94" name="Rectangle 94"/>
            <p:cNvSpPr>
              <a:spLocks noChangeArrowheads="1"/>
            </p:cNvSpPr>
            <p:nvPr/>
          </p:nvSpPr>
          <p:spPr bwMode="auto">
            <a:xfrm>
              <a:off x="3246" y="1171"/>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95" name="Rectangle 95"/>
            <p:cNvSpPr>
              <a:spLocks noChangeArrowheads="1"/>
            </p:cNvSpPr>
            <p:nvPr/>
          </p:nvSpPr>
          <p:spPr bwMode="auto">
            <a:xfrm>
              <a:off x="3246" y="1313"/>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sp>
          <p:nvSpPr>
            <p:cNvPr id="51296" name="Rectangle 96"/>
            <p:cNvSpPr>
              <a:spLocks noChangeArrowheads="1"/>
            </p:cNvSpPr>
            <p:nvPr/>
          </p:nvSpPr>
          <p:spPr bwMode="auto">
            <a:xfrm>
              <a:off x="3249" y="1452"/>
              <a:ext cx="106" cy="106"/>
            </a:xfrm>
            <a:prstGeom prst="rect">
              <a:avLst/>
            </a:prstGeom>
            <a:gradFill rotWithShape="1">
              <a:gsLst>
                <a:gs pos="0">
                  <a:srgbClr val="EAEAEA">
                    <a:gamma/>
                    <a:shade val="83137"/>
                    <a:invGamma/>
                  </a:srgbClr>
                </a:gs>
                <a:gs pos="100000">
                  <a:srgbClr val="EAEAEA"/>
                </a:gs>
              </a:gsLst>
              <a:lin ang="2700000" scaled="1"/>
            </a:gradFill>
            <a:ln w="12700">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12" name="Group 100"/>
          <p:cNvGrpSpPr>
            <a:grpSpLocks/>
          </p:cNvGrpSpPr>
          <p:nvPr/>
        </p:nvGrpSpPr>
        <p:grpSpPr bwMode="auto">
          <a:xfrm>
            <a:off x="5157788" y="1635125"/>
            <a:ext cx="160337" cy="839788"/>
            <a:chOff x="3246" y="1029"/>
            <a:chExt cx="109" cy="529"/>
          </a:xfrm>
          <a:solidFill>
            <a:srgbClr val="D9A984"/>
          </a:solidFill>
        </p:grpSpPr>
        <p:sp>
          <p:nvSpPr>
            <p:cNvPr id="51301" name="Rectangle 101"/>
            <p:cNvSpPr>
              <a:spLocks noChangeArrowheads="1"/>
            </p:cNvSpPr>
            <p:nvPr/>
          </p:nvSpPr>
          <p:spPr bwMode="auto">
            <a:xfrm>
              <a:off x="3246" y="1029"/>
              <a:ext cx="106" cy="106"/>
            </a:xfrm>
            <a:prstGeom prst="rect">
              <a:avLst/>
            </a:prstGeom>
            <a:grpFill/>
            <a:ln w="12700">
              <a:noFill/>
              <a:miter lim="800000"/>
              <a:headEnd/>
              <a:tailEnd/>
            </a:ln>
            <a:effectLst/>
          </p:spPr>
          <p:txBody>
            <a:bodyPr rot="10800000" wrap="none" anchor="ctr">
              <a:prstTxWarp prst="textNoShape">
                <a:avLst/>
              </a:prstTxWarp>
            </a:bodyPr>
            <a:lstStyle/>
            <a:p>
              <a:endParaRPr lang="en-US"/>
            </a:p>
          </p:txBody>
        </p:sp>
        <p:sp>
          <p:nvSpPr>
            <p:cNvPr id="51302" name="Rectangle 102"/>
            <p:cNvSpPr>
              <a:spLocks noChangeArrowheads="1"/>
            </p:cNvSpPr>
            <p:nvPr/>
          </p:nvSpPr>
          <p:spPr bwMode="auto">
            <a:xfrm>
              <a:off x="3246" y="1171"/>
              <a:ext cx="106" cy="106"/>
            </a:xfrm>
            <a:prstGeom prst="rect">
              <a:avLst/>
            </a:prstGeom>
            <a:grpFill/>
            <a:ln w="12700">
              <a:noFill/>
              <a:miter lim="800000"/>
              <a:headEnd/>
              <a:tailEnd/>
            </a:ln>
            <a:effectLst/>
          </p:spPr>
          <p:txBody>
            <a:bodyPr rot="10800000" wrap="none" anchor="ctr">
              <a:prstTxWarp prst="textNoShape">
                <a:avLst/>
              </a:prstTxWarp>
            </a:bodyPr>
            <a:lstStyle/>
            <a:p>
              <a:endParaRPr lang="en-US"/>
            </a:p>
          </p:txBody>
        </p:sp>
        <p:sp>
          <p:nvSpPr>
            <p:cNvPr id="51303" name="Rectangle 103"/>
            <p:cNvSpPr>
              <a:spLocks noChangeArrowheads="1"/>
            </p:cNvSpPr>
            <p:nvPr/>
          </p:nvSpPr>
          <p:spPr bwMode="auto">
            <a:xfrm>
              <a:off x="3246" y="1313"/>
              <a:ext cx="106" cy="106"/>
            </a:xfrm>
            <a:prstGeom prst="rect">
              <a:avLst/>
            </a:prstGeom>
            <a:grpFill/>
            <a:ln w="12700">
              <a:noFill/>
              <a:miter lim="800000"/>
              <a:headEnd/>
              <a:tailEnd/>
            </a:ln>
            <a:effectLst/>
          </p:spPr>
          <p:txBody>
            <a:bodyPr rot="10800000" wrap="none" anchor="ctr">
              <a:prstTxWarp prst="textNoShape">
                <a:avLst/>
              </a:prstTxWarp>
            </a:bodyPr>
            <a:lstStyle/>
            <a:p>
              <a:endParaRPr lang="en-US"/>
            </a:p>
          </p:txBody>
        </p:sp>
        <p:sp>
          <p:nvSpPr>
            <p:cNvPr id="51304" name="Rectangle 104"/>
            <p:cNvSpPr>
              <a:spLocks noChangeArrowheads="1"/>
            </p:cNvSpPr>
            <p:nvPr/>
          </p:nvSpPr>
          <p:spPr bwMode="auto">
            <a:xfrm>
              <a:off x="3249" y="1452"/>
              <a:ext cx="106" cy="106"/>
            </a:xfrm>
            <a:prstGeom prst="rect">
              <a:avLst/>
            </a:prstGeom>
            <a:grpFill/>
            <a:ln w="12700">
              <a:noFill/>
              <a:miter lim="800000"/>
              <a:headEnd/>
              <a:tailEnd/>
            </a:ln>
            <a:effectLst/>
          </p:spPr>
          <p:txBody>
            <a:bodyPr rot="10800000" wrap="none" anchor="ctr">
              <a:prstTxWarp prst="textNoShape">
                <a:avLst/>
              </a:prstTxWarp>
            </a:bodyPr>
            <a:lstStyle/>
            <a:p>
              <a:endParaRPr lang="en-US"/>
            </a:p>
          </p:txBody>
        </p:sp>
      </p:grpSp>
      <p:grpSp>
        <p:nvGrpSpPr>
          <p:cNvPr id="13" name="Group 105"/>
          <p:cNvGrpSpPr>
            <a:grpSpLocks/>
          </p:cNvGrpSpPr>
          <p:nvPr/>
        </p:nvGrpSpPr>
        <p:grpSpPr bwMode="auto">
          <a:xfrm>
            <a:off x="5160963" y="3429000"/>
            <a:ext cx="160337" cy="839788"/>
            <a:chOff x="3246" y="1029"/>
            <a:chExt cx="109" cy="529"/>
          </a:xfrm>
        </p:grpSpPr>
        <p:sp>
          <p:nvSpPr>
            <p:cNvPr id="51306" name="Rectangle 106"/>
            <p:cNvSpPr>
              <a:spLocks noChangeArrowheads="1"/>
            </p:cNvSpPr>
            <p:nvPr/>
          </p:nvSpPr>
          <p:spPr bwMode="auto">
            <a:xfrm>
              <a:off x="3246" y="1029"/>
              <a:ext cx="106" cy="106"/>
            </a:xfrm>
            <a:prstGeom prst="rect">
              <a:avLst/>
            </a:prstGeom>
            <a:solidFill>
              <a:srgbClr val="FF3300"/>
            </a:solidFill>
            <a:ln w="12700">
              <a:noFill/>
              <a:miter lim="800000"/>
              <a:headEnd/>
              <a:tailEnd/>
            </a:ln>
            <a:effectLst/>
          </p:spPr>
          <p:txBody>
            <a:bodyPr rot="10800000" wrap="none" anchor="ctr">
              <a:prstTxWarp prst="textNoShape">
                <a:avLst/>
              </a:prstTxWarp>
            </a:bodyPr>
            <a:lstStyle/>
            <a:p>
              <a:endParaRPr lang="en-US"/>
            </a:p>
          </p:txBody>
        </p:sp>
        <p:sp>
          <p:nvSpPr>
            <p:cNvPr id="51307" name="Rectangle 107"/>
            <p:cNvSpPr>
              <a:spLocks noChangeArrowheads="1"/>
            </p:cNvSpPr>
            <p:nvPr/>
          </p:nvSpPr>
          <p:spPr bwMode="auto">
            <a:xfrm>
              <a:off x="3246" y="1171"/>
              <a:ext cx="106" cy="106"/>
            </a:xfrm>
            <a:prstGeom prst="rect">
              <a:avLst/>
            </a:prstGeom>
            <a:solidFill>
              <a:srgbClr val="FF3300"/>
            </a:solidFill>
            <a:ln w="12700">
              <a:noFill/>
              <a:miter lim="800000"/>
              <a:headEnd/>
              <a:tailEnd/>
            </a:ln>
            <a:effectLst/>
          </p:spPr>
          <p:txBody>
            <a:bodyPr rot="10800000" wrap="none" anchor="ctr">
              <a:prstTxWarp prst="textNoShape">
                <a:avLst/>
              </a:prstTxWarp>
            </a:bodyPr>
            <a:lstStyle/>
            <a:p>
              <a:endParaRPr lang="en-US"/>
            </a:p>
          </p:txBody>
        </p:sp>
        <p:sp>
          <p:nvSpPr>
            <p:cNvPr id="51308" name="Rectangle 108"/>
            <p:cNvSpPr>
              <a:spLocks noChangeArrowheads="1"/>
            </p:cNvSpPr>
            <p:nvPr/>
          </p:nvSpPr>
          <p:spPr bwMode="auto">
            <a:xfrm>
              <a:off x="3246" y="1313"/>
              <a:ext cx="106" cy="106"/>
            </a:xfrm>
            <a:prstGeom prst="rect">
              <a:avLst/>
            </a:prstGeom>
            <a:solidFill>
              <a:srgbClr val="FF3300"/>
            </a:solidFill>
            <a:ln w="12700">
              <a:noFill/>
              <a:miter lim="800000"/>
              <a:headEnd/>
              <a:tailEnd/>
            </a:ln>
            <a:effectLst/>
          </p:spPr>
          <p:txBody>
            <a:bodyPr rot="10800000" wrap="none" anchor="ctr">
              <a:prstTxWarp prst="textNoShape">
                <a:avLst/>
              </a:prstTxWarp>
            </a:bodyPr>
            <a:lstStyle/>
            <a:p>
              <a:endParaRPr lang="en-US"/>
            </a:p>
          </p:txBody>
        </p:sp>
        <p:sp>
          <p:nvSpPr>
            <p:cNvPr id="51309" name="Rectangle 109"/>
            <p:cNvSpPr>
              <a:spLocks noChangeArrowheads="1"/>
            </p:cNvSpPr>
            <p:nvPr/>
          </p:nvSpPr>
          <p:spPr bwMode="auto">
            <a:xfrm>
              <a:off x="3249" y="1452"/>
              <a:ext cx="106" cy="106"/>
            </a:xfrm>
            <a:prstGeom prst="rect">
              <a:avLst/>
            </a:prstGeom>
            <a:solidFill>
              <a:srgbClr val="FF3300"/>
            </a:solidFill>
            <a:ln w="12700">
              <a:noFill/>
              <a:miter lim="800000"/>
              <a:headEnd/>
              <a:tailEnd/>
            </a:ln>
            <a:effectLst/>
          </p:spPr>
          <p:txBody>
            <a:bodyPr rot="10800000" wrap="none" anchor="ctr">
              <a:prstTxWarp prst="textNoShape">
                <a:avLst/>
              </a:prstTxWarp>
            </a:bodyPr>
            <a:lstStyle/>
            <a:p>
              <a:endParaRPr lang="en-US"/>
            </a:p>
          </p:txBody>
        </p:sp>
      </p:grpSp>
      <p:grpSp>
        <p:nvGrpSpPr>
          <p:cNvPr id="14" name="Group 110"/>
          <p:cNvGrpSpPr>
            <a:grpSpLocks/>
          </p:cNvGrpSpPr>
          <p:nvPr/>
        </p:nvGrpSpPr>
        <p:grpSpPr bwMode="auto">
          <a:xfrm>
            <a:off x="5160963" y="2520950"/>
            <a:ext cx="166687" cy="839788"/>
            <a:chOff x="3246" y="1029"/>
            <a:chExt cx="109" cy="529"/>
          </a:xfrm>
        </p:grpSpPr>
        <p:sp>
          <p:nvSpPr>
            <p:cNvPr id="51311" name="Rectangle 111"/>
            <p:cNvSpPr>
              <a:spLocks noChangeArrowheads="1"/>
            </p:cNvSpPr>
            <p:nvPr/>
          </p:nvSpPr>
          <p:spPr bwMode="auto">
            <a:xfrm>
              <a:off x="3246" y="1029"/>
              <a:ext cx="106" cy="106"/>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312" name="Rectangle 112"/>
            <p:cNvSpPr>
              <a:spLocks noChangeArrowheads="1"/>
            </p:cNvSpPr>
            <p:nvPr/>
          </p:nvSpPr>
          <p:spPr bwMode="auto">
            <a:xfrm>
              <a:off x="3246" y="1171"/>
              <a:ext cx="106" cy="106"/>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313" name="Rectangle 113"/>
            <p:cNvSpPr>
              <a:spLocks noChangeArrowheads="1"/>
            </p:cNvSpPr>
            <p:nvPr/>
          </p:nvSpPr>
          <p:spPr bwMode="auto">
            <a:xfrm>
              <a:off x="3246" y="1313"/>
              <a:ext cx="106" cy="106"/>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sp>
          <p:nvSpPr>
            <p:cNvPr id="51314" name="Rectangle 114"/>
            <p:cNvSpPr>
              <a:spLocks noChangeArrowheads="1"/>
            </p:cNvSpPr>
            <p:nvPr/>
          </p:nvSpPr>
          <p:spPr bwMode="auto">
            <a:xfrm>
              <a:off x="3249" y="1452"/>
              <a:ext cx="106" cy="106"/>
            </a:xfrm>
            <a:prstGeom prst="rect">
              <a:avLst/>
            </a:prstGeom>
            <a:solidFill>
              <a:srgbClr val="4A9AF9">
                <a:alpha val="74001"/>
              </a:srgbClr>
            </a:solidFill>
            <a:ln w="12700">
              <a:noFill/>
              <a:miter lim="800000"/>
              <a:headEnd/>
              <a:tailEnd/>
            </a:ln>
            <a:effectLst/>
          </p:spPr>
          <p:txBody>
            <a:bodyPr rot="10800000" wrap="none" anchor="ctr">
              <a:prstTxWarp prst="textNoShape">
                <a:avLst/>
              </a:prstTxWarp>
            </a:bodyPr>
            <a:lstStyle/>
            <a:p>
              <a:endParaRPr lang="en-US"/>
            </a:p>
          </p:txBody>
        </p:sp>
      </p:grpSp>
      <p:sp>
        <p:nvSpPr>
          <p:cNvPr id="115" name="AutoShape 81"/>
          <p:cNvSpPr>
            <a:spLocks noChangeArrowheads="1"/>
          </p:cNvSpPr>
          <p:nvPr/>
        </p:nvSpPr>
        <p:spPr bwMode="auto">
          <a:xfrm rot="5400000" flipH="1">
            <a:off x="6456760" y="2734468"/>
            <a:ext cx="2956719"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grpSp>
        <p:nvGrpSpPr>
          <p:cNvPr id="113" name="Group 81"/>
          <p:cNvGrpSpPr/>
          <p:nvPr/>
        </p:nvGrpSpPr>
        <p:grpSpPr>
          <a:xfrm>
            <a:off x="113292" y="6390980"/>
            <a:ext cx="3347004" cy="381543"/>
            <a:chOff x="113292" y="6390980"/>
            <a:chExt cx="3347004" cy="381543"/>
          </a:xfrm>
        </p:grpSpPr>
        <p:pic>
          <p:nvPicPr>
            <p:cNvPr id="116" name="Picture 84"/>
            <p:cNvPicPr>
              <a:picLocks noChangeAspect="1"/>
            </p:cNvPicPr>
            <p:nvPr/>
          </p:nvPicPr>
          <p:blipFill>
            <a:blip r:embed="rId3"/>
            <a:stretch>
              <a:fillRect/>
            </a:stretch>
          </p:blipFill>
          <p:spPr>
            <a:xfrm>
              <a:off x="113292" y="6448404"/>
              <a:ext cx="645220" cy="324119"/>
            </a:xfrm>
            <a:prstGeom prst="rect">
              <a:avLst/>
            </a:prstGeom>
          </p:spPr>
        </p:pic>
        <p:sp>
          <p:nvSpPr>
            <p:cNvPr id="117" name="TextBox 85"/>
            <p:cNvSpPr txBox="1"/>
            <p:nvPr/>
          </p:nvSpPr>
          <p:spPr>
            <a:xfrm>
              <a:off x="709924" y="6390980"/>
              <a:ext cx="2750372" cy="338554"/>
            </a:xfrm>
            <a:prstGeom prst="rect">
              <a:avLst/>
            </a:prstGeom>
            <a:noFill/>
          </p:spPr>
          <p:txBody>
            <a:bodyPr wrap="none" rtlCol="0">
              <a:spAutoFit/>
            </a:bodyPr>
            <a:lstStyle/>
            <a:p>
              <a:r>
                <a:rPr lang="en-US" sz="1600" dirty="0" smtClean="0">
                  <a:latin typeface="Comic Sans MS"/>
                  <a:cs typeface="Comic Sans MS"/>
                </a:rPr>
                <a:t>1) H. </a:t>
              </a:r>
              <a:r>
                <a:rPr lang="en-US" sz="1600" dirty="0" err="1" smtClean="0">
                  <a:latin typeface="Comic Sans MS"/>
                  <a:cs typeface="Comic Sans MS"/>
                </a:rPr>
                <a:t>Vranken</a:t>
              </a:r>
              <a:r>
                <a:rPr lang="en-US" sz="1600" dirty="0" smtClean="0">
                  <a:latin typeface="Comic Sans MS"/>
                  <a:cs typeface="Comic Sans MS"/>
                </a:rPr>
                <a:t> et al., ITC’01</a:t>
              </a:r>
              <a:endParaRPr lang="en-US" sz="1600" dirty="0">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0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2000"/>
                                        <p:tgtEl>
                                          <p:spTgt spid="12"/>
                                        </p:tgtEl>
                                      </p:cBhvr>
                                    </p:animEffect>
                                  </p:childTnLst>
                                </p:cTn>
                              </p:par>
                              <p:par>
                                <p:cTn id="11" presetID="22" presetClass="entr" presetSubtype="1"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2000"/>
                                        <p:tgtEl>
                                          <p:spTgt spid="14"/>
                                        </p:tgtEl>
                                      </p:cBhvr>
                                    </p:animEffect>
                                  </p:childTnLst>
                                </p:cTn>
                              </p:par>
                              <p:par>
                                <p:cTn id="14" presetID="22"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2000"/>
                                        <p:tgtEl>
                                          <p:spTgt spid="13"/>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33" name="Line 85"/>
          <p:cNvSpPr>
            <a:spLocks noChangeShapeType="1"/>
          </p:cNvSpPr>
          <p:nvPr/>
        </p:nvSpPr>
        <p:spPr bwMode="auto">
          <a:xfrm flipH="1">
            <a:off x="3983773" y="3640138"/>
            <a:ext cx="313276"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6" name="Line 85"/>
          <p:cNvSpPr>
            <a:spLocks noChangeShapeType="1"/>
          </p:cNvSpPr>
          <p:nvPr/>
        </p:nvSpPr>
        <p:spPr bwMode="auto">
          <a:xfrm flipH="1">
            <a:off x="3983773" y="3421063"/>
            <a:ext cx="313276"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250" name="Rectangle 2"/>
          <p:cNvSpPr>
            <a:spLocks noGrp="1" noChangeArrowheads="1"/>
          </p:cNvSpPr>
          <p:nvPr>
            <p:ph type="title"/>
          </p:nvPr>
        </p:nvSpPr>
        <p:spPr/>
        <p:txBody>
          <a:bodyPr/>
          <a:lstStyle/>
          <a:p>
            <a:r>
              <a:rPr lang="en-US" smtClean="0"/>
              <a:t>Scan chain concealment </a:t>
            </a:r>
            <a:endParaRPr lang="en-US"/>
          </a:p>
        </p:txBody>
      </p:sp>
      <p:grpSp>
        <p:nvGrpSpPr>
          <p:cNvPr id="2" name="Group 9"/>
          <p:cNvGrpSpPr>
            <a:grpSpLocks/>
          </p:cNvGrpSpPr>
          <p:nvPr/>
        </p:nvGrpSpPr>
        <p:grpSpPr bwMode="auto">
          <a:xfrm>
            <a:off x="580538" y="3351213"/>
            <a:ext cx="2795587" cy="350838"/>
            <a:chOff x="1434" y="1896"/>
            <a:chExt cx="1136" cy="221"/>
          </a:xfrm>
          <a:solidFill>
            <a:srgbClr val="FFFFFF"/>
          </a:solidFill>
        </p:grpSpPr>
        <p:sp>
          <p:nvSpPr>
            <p:cNvPr id="53258" name="Rectangle 10"/>
            <p:cNvSpPr>
              <a:spLocks noChangeArrowheads="1"/>
            </p:cNvSpPr>
            <p:nvPr/>
          </p:nvSpPr>
          <p:spPr bwMode="auto">
            <a:xfrm>
              <a:off x="1434" y="189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59" name="Rectangle 11"/>
            <p:cNvSpPr>
              <a:spLocks noChangeArrowheads="1"/>
            </p:cNvSpPr>
            <p:nvPr/>
          </p:nvSpPr>
          <p:spPr bwMode="auto">
            <a:xfrm>
              <a:off x="1434" y="203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sp>
        <p:nvSpPr>
          <p:cNvPr id="53260" name="Freeform 12"/>
          <p:cNvSpPr>
            <a:spLocks/>
          </p:cNvSpPr>
          <p:nvPr/>
        </p:nvSpPr>
        <p:spPr bwMode="auto">
          <a:xfrm>
            <a:off x="3998425" y="1863726"/>
            <a:ext cx="4573588" cy="3455987"/>
          </a:xfrm>
          <a:custGeom>
            <a:avLst/>
            <a:gdLst/>
            <a:ahLst/>
            <a:cxnLst>
              <a:cxn ang="0">
                <a:pos x="0" y="0"/>
              </a:cxn>
              <a:cxn ang="0">
                <a:pos x="0" y="2177"/>
              </a:cxn>
              <a:cxn ang="0">
                <a:pos x="2208" y="2177"/>
              </a:cxn>
              <a:cxn ang="0">
                <a:pos x="2205" y="435"/>
              </a:cxn>
            </a:cxnLst>
            <a:rect l="0" t="0" r="r" b="b"/>
            <a:pathLst>
              <a:path w="2208" h="2177">
                <a:moveTo>
                  <a:pt x="0" y="0"/>
                </a:moveTo>
                <a:lnTo>
                  <a:pt x="0" y="2177"/>
                </a:lnTo>
                <a:lnTo>
                  <a:pt x="2208" y="2177"/>
                </a:lnTo>
                <a:lnTo>
                  <a:pt x="2205" y="435"/>
                </a:lnTo>
              </a:path>
            </a:pathLst>
          </a:custGeom>
          <a:noFill/>
          <a:ln w="9525">
            <a:solidFill>
              <a:schemeClr val="tx1"/>
            </a:solidFill>
            <a:round/>
            <a:headEnd/>
            <a:tailEnd/>
          </a:ln>
          <a:effectLst/>
        </p:spPr>
        <p:txBody>
          <a:bodyPr>
            <a:prstTxWarp prst="textNoShape">
              <a:avLst/>
            </a:prstTxWarp>
          </a:bodyPr>
          <a:lstStyle/>
          <a:p>
            <a:endParaRPr lang="en-US"/>
          </a:p>
        </p:txBody>
      </p:sp>
      <p:grpSp>
        <p:nvGrpSpPr>
          <p:cNvPr id="3" name="Group 13"/>
          <p:cNvGrpSpPr>
            <a:grpSpLocks/>
          </p:cNvGrpSpPr>
          <p:nvPr/>
        </p:nvGrpSpPr>
        <p:grpSpPr bwMode="auto">
          <a:xfrm>
            <a:off x="8402150" y="2976563"/>
            <a:ext cx="166688" cy="1435100"/>
            <a:chOff x="4912" y="1578"/>
            <a:chExt cx="241" cy="904"/>
          </a:xfrm>
        </p:grpSpPr>
        <p:sp>
          <p:nvSpPr>
            <p:cNvPr id="53262" name="Line 14"/>
            <p:cNvSpPr>
              <a:spLocks noChangeShapeType="1"/>
            </p:cNvSpPr>
            <p:nvPr/>
          </p:nvSpPr>
          <p:spPr bwMode="auto">
            <a:xfrm>
              <a:off x="4912" y="1578"/>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3263" name="Line 15"/>
            <p:cNvSpPr>
              <a:spLocks noChangeShapeType="1"/>
            </p:cNvSpPr>
            <p:nvPr/>
          </p:nvSpPr>
          <p:spPr bwMode="auto">
            <a:xfrm>
              <a:off x="4915" y="1880"/>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3264" name="Line 16"/>
            <p:cNvSpPr>
              <a:spLocks noChangeShapeType="1"/>
            </p:cNvSpPr>
            <p:nvPr/>
          </p:nvSpPr>
          <p:spPr bwMode="auto">
            <a:xfrm>
              <a:off x="4924" y="2482"/>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sp>
          <p:nvSpPr>
            <p:cNvPr id="53265" name="Line 17"/>
            <p:cNvSpPr>
              <a:spLocks noChangeShapeType="1"/>
            </p:cNvSpPr>
            <p:nvPr/>
          </p:nvSpPr>
          <p:spPr bwMode="auto">
            <a:xfrm>
              <a:off x="4919" y="2179"/>
              <a:ext cx="229" cy="0"/>
            </a:xfrm>
            <a:prstGeom prst="line">
              <a:avLst/>
            </a:prstGeom>
            <a:noFill/>
            <a:ln w="12700">
              <a:solidFill>
                <a:schemeClr val="bg1"/>
              </a:solidFill>
              <a:round/>
              <a:headEnd/>
              <a:tailEnd/>
            </a:ln>
            <a:effectLst/>
          </p:spPr>
          <p:txBody>
            <a:bodyPr wrap="none" anchor="ctr">
              <a:prstTxWarp prst="textNoShape">
                <a:avLst/>
              </a:prstTxWarp>
            </a:bodyPr>
            <a:lstStyle/>
            <a:p>
              <a:endParaRPr lang="en-US"/>
            </a:p>
          </p:txBody>
        </p:sp>
      </p:grpSp>
      <p:sp>
        <p:nvSpPr>
          <p:cNvPr id="53266" name="Rectangle 18"/>
          <p:cNvSpPr>
            <a:spLocks noChangeArrowheads="1"/>
          </p:cNvSpPr>
          <p:nvPr/>
        </p:nvSpPr>
        <p:spPr bwMode="auto">
          <a:xfrm>
            <a:off x="8508513" y="2916238"/>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3267" name="Rectangle 19"/>
          <p:cNvSpPr>
            <a:spLocks noChangeArrowheads="1"/>
          </p:cNvSpPr>
          <p:nvPr/>
        </p:nvSpPr>
        <p:spPr bwMode="auto">
          <a:xfrm>
            <a:off x="8508513" y="3394076"/>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3268" name="Rectangle 20"/>
          <p:cNvSpPr>
            <a:spLocks noChangeArrowheads="1"/>
          </p:cNvSpPr>
          <p:nvPr/>
        </p:nvSpPr>
        <p:spPr bwMode="auto">
          <a:xfrm>
            <a:off x="8508513" y="387191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3269" name="Rectangle 21"/>
          <p:cNvSpPr>
            <a:spLocks noChangeArrowheads="1"/>
          </p:cNvSpPr>
          <p:nvPr/>
        </p:nvSpPr>
        <p:spPr bwMode="auto">
          <a:xfrm>
            <a:off x="8508513" y="4338639"/>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3334" name="Line 86"/>
          <p:cNvSpPr>
            <a:spLocks noChangeShapeType="1"/>
          </p:cNvSpPr>
          <p:nvPr/>
        </p:nvSpPr>
        <p:spPr bwMode="auto">
          <a:xfrm flipH="1">
            <a:off x="3986098" y="4095751"/>
            <a:ext cx="31676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272" name="Line 24"/>
          <p:cNvSpPr>
            <a:spLocks noChangeShapeType="1"/>
          </p:cNvSpPr>
          <p:nvPr/>
        </p:nvSpPr>
        <p:spPr bwMode="auto">
          <a:xfrm flipH="1">
            <a:off x="3984935" y="3887788"/>
            <a:ext cx="312113" cy="0"/>
          </a:xfrm>
          <a:prstGeom prst="line">
            <a:avLst/>
          </a:prstGeom>
          <a:no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273" name="Text Box 25"/>
          <p:cNvSpPr txBox="1">
            <a:spLocks noChangeArrowheads="1"/>
          </p:cNvSpPr>
          <p:nvPr/>
        </p:nvSpPr>
        <p:spPr bwMode="auto">
          <a:xfrm>
            <a:off x="1155213" y="4311651"/>
            <a:ext cx="1655762" cy="457200"/>
          </a:xfrm>
          <a:prstGeom prst="rect">
            <a:avLst/>
          </a:prstGeom>
          <a:noFill/>
          <a:ln w="9525">
            <a:noFill/>
            <a:miter lim="800000"/>
            <a:headEnd/>
            <a:tailEnd/>
          </a:ln>
          <a:effectLst/>
        </p:spPr>
        <p:txBody>
          <a:bodyPr wrap="none">
            <a:prstTxWarp prst="textNoShape">
              <a:avLst/>
            </a:prstTxWarp>
            <a:spAutoFit/>
          </a:bodyPr>
          <a:lstStyle/>
          <a:p>
            <a:pPr eaLnBrk="0" hangingPunct="0"/>
            <a:r>
              <a:rPr lang="pl-PL" sz="2400" dirty="0"/>
              <a:t>Test (</a:t>
            </a:r>
            <a:r>
              <a:rPr lang="en-US" sz="2400" dirty="0"/>
              <a:t>ATE</a:t>
            </a:r>
            <a:r>
              <a:rPr lang="pl-PL" sz="2400" dirty="0"/>
              <a:t>)</a:t>
            </a:r>
            <a:endParaRPr lang="en-US" sz="2800" b="1" dirty="0"/>
          </a:p>
        </p:txBody>
      </p:sp>
      <p:sp>
        <p:nvSpPr>
          <p:cNvPr id="53274" name="Rectangle 26"/>
          <p:cNvSpPr>
            <a:spLocks noChangeArrowheads="1"/>
          </p:cNvSpPr>
          <p:nvPr/>
        </p:nvSpPr>
        <p:spPr bwMode="auto">
          <a:xfrm flipH="1">
            <a:off x="3928575" y="3357563"/>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4" name="Group 27"/>
          <p:cNvGrpSpPr>
            <a:grpSpLocks/>
          </p:cNvGrpSpPr>
          <p:nvPr/>
        </p:nvGrpSpPr>
        <p:grpSpPr bwMode="auto">
          <a:xfrm>
            <a:off x="4649300" y="2514601"/>
            <a:ext cx="3325813" cy="2476500"/>
            <a:chOff x="3126" y="1287"/>
            <a:chExt cx="768" cy="1560"/>
          </a:xfrm>
        </p:grpSpPr>
        <p:sp>
          <p:nvSpPr>
            <p:cNvPr id="53276" name="Line 28"/>
            <p:cNvSpPr>
              <a:spLocks noChangeShapeType="1"/>
            </p:cNvSpPr>
            <p:nvPr/>
          </p:nvSpPr>
          <p:spPr bwMode="auto">
            <a:xfrm flipH="1">
              <a:off x="3126" y="128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77" name="Line 29"/>
            <p:cNvSpPr>
              <a:spLocks noChangeShapeType="1"/>
            </p:cNvSpPr>
            <p:nvPr/>
          </p:nvSpPr>
          <p:spPr bwMode="auto">
            <a:xfrm flipH="1">
              <a:off x="3126" y="1428"/>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78" name="Line 30"/>
            <p:cNvSpPr>
              <a:spLocks noChangeShapeType="1"/>
            </p:cNvSpPr>
            <p:nvPr/>
          </p:nvSpPr>
          <p:spPr bwMode="auto">
            <a:xfrm flipH="1">
              <a:off x="3126" y="1570"/>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79" name="Line 31"/>
            <p:cNvSpPr>
              <a:spLocks noChangeShapeType="1"/>
            </p:cNvSpPr>
            <p:nvPr/>
          </p:nvSpPr>
          <p:spPr bwMode="auto">
            <a:xfrm flipH="1">
              <a:off x="3126" y="1712"/>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0" name="Line 32"/>
            <p:cNvSpPr>
              <a:spLocks noChangeShapeType="1"/>
            </p:cNvSpPr>
            <p:nvPr/>
          </p:nvSpPr>
          <p:spPr bwMode="auto">
            <a:xfrm flipH="1">
              <a:off x="3126" y="1854"/>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1" name="Line 33"/>
            <p:cNvSpPr>
              <a:spLocks noChangeShapeType="1"/>
            </p:cNvSpPr>
            <p:nvPr/>
          </p:nvSpPr>
          <p:spPr bwMode="auto">
            <a:xfrm flipH="1">
              <a:off x="3126" y="1996"/>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2" name="Line 34"/>
            <p:cNvSpPr>
              <a:spLocks noChangeShapeType="1"/>
            </p:cNvSpPr>
            <p:nvPr/>
          </p:nvSpPr>
          <p:spPr bwMode="auto">
            <a:xfrm flipH="1">
              <a:off x="3126" y="213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3" name="Line 35"/>
            <p:cNvSpPr>
              <a:spLocks noChangeShapeType="1"/>
            </p:cNvSpPr>
            <p:nvPr/>
          </p:nvSpPr>
          <p:spPr bwMode="auto">
            <a:xfrm flipH="1">
              <a:off x="3126" y="2279"/>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4" name="Line 36"/>
            <p:cNvSpPr>
              <a:spLocks noChangeShapeType="1"/>
            </p:cNvSpPr>
            <p:nvPr/>
          </p:nvSpPr>
          <p:spPr bwMode="auto">
            <a:xfrm flipH="1">
              <a:off x="3126" y="2421"/>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5" name="Line 37"/>
            <p:cNvSpPr>
              <a:spLocks noChangeShapeType="1"/>
            </p:cNvSpPr>
            <p:nvPr/>
          </p:nvSpPr>
          <p:spPr bwMode="auto">
            <a:xfrm flipH="1">
              <a:off x="3126" y="2563"/>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6" name="Line 38"/>
            <p:cNvSpPr>
              <a:spLocks noChangeShapeType="1"/>
            </p:cNvSpPr>
            <p:nvPr/>
          </p:nvSpPr>
          <p:spPr bwMode="auto">
            <a:xfrm flipH="1">
              <a:off x="3126" y="2705"/>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287" name="Line 39"/>
            <p:cNvSpPr>
              <a:spLocks noChangeShapeType="1"/>
            </p:cNvSpPr>
            <p:nvPr/>
          </p:nvSpPr>
          <p:spPr bwMode="auto">
            <a:xfrm flipH="1">
              <a:off x="3126" y="2847"/>
              <a:ext cx="76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53288" name="Rectangle 40"/>
          <p:cNvSpPr>
            <a:spLocks noChangeArrowheads="1"/>
          </p:cNvSpPr>
          <p:nvPr/>
        </p:nvSpPr>
        <p:spPr bwMode="auto">
          <a:xfrm flipH="1">
            <a:off x="3933338" y="3825876"/>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5" name="Group 41"/>
          <p:cNvGrpSpPr>
            <a:grpSpLocks/>
          </p:cNvGrpSpPr>
          <p:nvPr/>
        </p:nvGrpSpPr>
        <p:grpSpPr bwMode="auto">
          <a:xfrm>
            <a:off x="4946163" y="2451101"/>
            <a:ext cx="2876550" cy="2590800"/>
            <a:chOff x="3656" y="2016"/>
            <a:chExt cx="1136" cy="1632"/>
          </a:xfrm>
          <a:solidFill>
            <a:schemeClr val="bg1"/>
          </a:solidFill>
        </p:grpSpPr>
        <p:sp>
          <p:nvSpPr>
            <p:cNvPr id="53290" name="Rectangle 42"/>
            <p:cNvSpPr>
              <a:spLocks noChangeArrowheads="1"/>
            </p:cNvSpPr>
            <p:nvPr/>
          </p:nvSpPr>
          <p:spPr bwMode="auto">
            <a:xfrm>
              <a:off x="3656" y="215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1" name="Rectangle 43"/>
            <p:cNvSpPr>
              <a:spLocks noChangeArrowheads="1"/>
            </p:cNvSpPr>
            <p:nvPr/>
          </p:nvSpPr>
          <p:spPr bwMode="auto">
            <a:xfrm>
              <a:off x="3656" y="229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2" name="Rectangle 44"/>
            <p:cNvSpPr>
              <a:spLocks noChangeArrowheads="1"/>
            </p:cNvSpPr>
            <p:nvPr/>
          </p:nvSpPr>
          <p:spPr bwMode="auto">
            <a:xfrm>
              <a:off x="3656" y="2439"/>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3" name="Rectangle 45"/>
            <p:cNvSpPr>
              <a:spLocks noChangeArrowheads="1"/>
            </p:cNvSpPr>
            <p:nvPr/>
          </p:nvSpPr>
          <p:spPr bwMode="auto">
            <a:xfrm>
              <a:off x="3656" y="2580"/>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4" name="Rectangle 46"/>
            <p:cNvSpPr>
              <a:spLocks noChangeArrowheads="1"/>
            </p:cNvSpPr>
            <p:nvPr/>
          </p:nvSpPr>
          <p:spPr bwMode="auto">
            <a:xfrm>
              <a:off x="3656" y="2721"/>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5" name="Rectangle 47"/>
            <p:cNvSpPr>
              <a:spLocks noChangeArrowheads="1"/>
            </p:cNvSpPr>
            <p:nvPr/>
          </p:nvSpPr>
          <p:spPr bwMode="auto">
            <a:xfrm>
              <a:off x="3656" y="2862"/>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6" name="Rectangle 48"/>
            <p:cNvSpPr>
              <a:spLocks noChangeArrowheads="1"/>
            </p:cNvSpPr>
            <p:nvPr/>
          </p:nvSpPr>
          <p:spPr bwMode="auto">
            <a:xfrm>
              <a:off x="3656" y="3003"/>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7" name="Rectangle 49"/>
            <p:cNvSpPr>
              <a:spLocks noChangeArrowheads="1"/>
            </p:cNvSpPr>
            <p:nvPr/>
          </p:nvSpPr>
          <p:spPr bwMode="auto">
            <a:xfrm>
              <a:off x="3656" y="3144"/>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8" name="Rectangle 50"/>
            <p:cNvSpPr>
              <a:spLocks noChangeArrowheads="1"/>
            </p:cNvSpPr>
            <p:nvPr/>
          </p:nvSpPr>
          <p:spPr bwMode="auto">
            <a:xfrm>
              <a:off x="3656" y="3285"/>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299" name="Rectangle 51"/>
            <p:cNvSpPr>
              <a:spLocks noChangeArrowheads="1"/>
            </p:cNvSpPr>
            <p:nvPr/>
          </p:nvSpPr>
          <p:spPr bwMode="auto">
            <a:xfrm>
              <a:off x="3656" y="342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300" name="Rectangle 52"/>
            <p:cNvSpPr>
              <a:spLocks noChangeArrowheads="1"/>
            </p:cNvSpPr>
            <p:nvPr/>
          </p:nvSpPr>
          <p:spPr bwMode="auto">
            <a:xfrm>
              <a:off x="3656" y="3568"/>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301" name="Rectangle 53"/>
            <p:cNvSpPr>
              <a:spLocks noChangeArrowheads="1"/>
            </p:cNvSpPr>
            <p:nvPr/>
          </p:nvSpPr>
          <p:spPr bwMode="auto">
            <a:xfrm>
              <a:off x="3656" y="201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grpSp>
        <p:nvGrpSpPr>
          <p:cNvPr id="8" name="Group 78"/>
          <p:cNvGrpSpPr>
            <a:grpSpLocks/>
          </p:cNvGrpSpPr>
          <p:nvPr/>
        </p:nvGrpSpPr>
        <p:grpSpPr bwMode="auto">
          <a:xfrm>
            <a:off x="591650" y="3817938"/>
            <a:ext cx="2795588" cy="350838"/>
            <a:chOff x="1434" y="1896"/>
            <a:chExt cx="1136" cy="221"/>
          </a:xfrm>
          <a:solidFill>
            <a:srgbClr val="FFFFFF"/>
          </a:solidFill>
        </p:grpSpPr>
        <p:sp>
          <p:nvSpPr>
            <p:cNvPr id="53327" name="Rectangle 79"/>
            <p:cNvSpPr>
              <a:spLocks noChangeArrowheads="1"/>
            </p:cNvSpPr>
            <p:nvPr/>
          </p:nvSpPr>
          <p:spPr bwMode="auto">
            <a:xfrm>
              <a:off x="1434" y="1896"/>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sp>
          <p:nvSpPr>
            <p:cNvPr id="53328" name="Rectangle 80"/>
            <p:cNvSpPr>
              <a:spLocks noChangeArrowheads="1"/>
            </p:cNvSpPr>
            <p:nvPr/>
          </p:nvSpPr>
          <p:spPr bwMode="auto">
            <a:xfrm>
              <a:off x="1434" y="2037"/>
              <a:ext cx="1136" cy="80"/>
            </a:xfrm>
            <a:prstGeom prst="rect">
              <a:avLst/>
            </a:prstGeom>
            <a:grpFill/>
            <a:ln w="9525">
              <a:solidFill>
                <a:schemeClr val="tx1"/>
              </a:solidFill>
              <a:miter lim="800000"/>
              <a:headEnd/>
              <a:tailEnd/>
            </a:ln>
            <a:effectLst/>
          </p:spPr>
          <p:txBody>
            <a:bodyPr rot="10800000" wrap="none" anchor="ctr">
              <a:prstTxWarp prst="textNoShape">
                <a:avLst/>
              </a:prstTxWarp>
            </a:bodyPr>
            <a:lstStyle/>
            <a:p>
              <a:endParaRPr lang="en-US"/>
            </a:p>
          </p:txBody>
        </p:sp>
      </p:grpSp>
      <p:sp>
        <p:nvSpPr>
          <p:cNvPr id="53335" name="Rectangle 87"/>
          <p:cNvSpPr>
            <a:spLocks noChangeArrowheads="1"/>
          </p:cNvSpPr>
          <p:nvPr/>
        </p:nvSpPr>
        <p:spPr bwMode="auto">
          <a:xfrm flipH="1">
            <a:off x="3934925" y="3575051"/>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sp>
        <p:nvSpPr>
          <p:cNvPr id="53336" name="Rectangle 88"/>
          <p:cNvSpPr>
            <a:spLocks noChangeArrowheads="1"/>
          </p:cNvSpPr>
          <p:nvPr/>
        </p:nvSpPr>
        <p:spPr bwMode="auto">
          <a:xfrm flipH="1">
            <a:off x="3934925" y="4029076"/>
            <a:ext cx="127000" cy="127000"/>
          </a:xfrm>
          <a:prstGeom prst="rect">
            <a:avLst/>
          </a:prstGeom>
          <a:solidFill>
            <a:srgbClr val="FFFFFF"/>
          </a:solidFill>
          <a:ln w="12700">
            <a:solidFill>
              <a:srgbClr val="A6A6A6"/>
            </a:solidFill>
            <a:miter lim="800000"/>
            <a:headEnd/>
            <a:tailEnd/>
          </a:ln>
          <a:effectLst/>
        </p:spPr>
        <p:txBody>
          <a:bodyPr wrap="none" anchor="ctr">
            <a:prstTxWarp prst="textNoShape">
              <a:avLst/>
            </a:prstTxWarp>
          </a:bodyPr>
          <a:lstStyle/>
          <a:p>
            <a:endParaRPr lang="en-US"/>
          </a:p>
        </p:txBody>
      </p:sp>
      <p:grpSp>
        <p:nvGrpSpPr>
          <p:cNvPr id="98" name="Group 50"/>
          <p:cNvGrpSpPr>
            <a:grpSpLocks/>
          </p:cNvGrpSpPr>
          <p:nvPr/>
        </p:nvGrpSpPr>
        <p:grpSpPr bwMode="auto">
          <a:xfrm>
            <a:off x="4946163" y="2451101"/>
            <a:ext cx="2870200" cy="2590800"/>
            <a:chOff x="3832" y="2016"/>
            <a:chExt cx="1136" cy="1632"/>
          </a:xfrm>
          <a:solidFill>
            <a:srgbClr val="FFAD97"/>
          </a:solidFill>
        </p:grpSpPr>
        <p:sp>
          <p:nvSpPr>
            <p:cNvPr id="99" name="Rectangle 51"/>
            <p:cNvSpPr>
              <a:spLocks noChangeArrowheads="1"/>
            </p:cNvSpPr>
            <p:nvPr/>
          </p:nvSpPr>
          <p:spPr bwMode="auto">
            <a:xfrm>
              <a:off x="3832" y="2157"/>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0" name="Rectangle 52"/>
            <p:cNvSpPr>
              <a:spLocks noChangeArrowheads="1"/>
            </p:cNvSpPr>
            <p:nvPr/>
          </p:nvSpPr>
          <p:spPr bwMode="auto">
            <a:xfrm>
              <a:off x="3832" y="229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1" name="Rectangle 53"/>
            <p:cNvSpPr>
              <a:spLocks noChangeArrowheads="1"/>
            </p:cNvSpPr>
            <p:nvPr/>
          </p:nvSpPr>
          <p:spPr bwMode="auto">
            <a:xfrm>
              <a:off x="3832" y="2439"/>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2" name="Rectangle 54"/>
            <p:cNvSpPr>
              <a:spLocks noChangeArrowheads="1"/>
            </p:cNvSpPr>
            <p:nvPr/>
          </p:nvSpPr>
          <p:spPr bwMode="auto">
            <a:xfrm>
              <a:off x="3832" y="2580"/>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3" name="Rectangle 55"/>
            <p:cNvSpPr>
              <a:spLocks noChangeArrowheads="1"/>
            </p:cNvSpPr>
            <p:nvPr/>
          </p:nvSpPr>
          <p:spPr bwMode="auto">
            <a:xfrm>
              <a:off x="3832" y="2721"/>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4" name="Rectangle 56"/>
            <p:cNvSpPr>
              <a:spLocks noChangeArrowheads="1"/>
            </p:cNvSpPr>
            <p:nvPr/>
          </p:nvSpPr>
          <p:spPr bwMode="auto">
            <a:xfrm>
              <a:off x="3832" y="2862"/>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5" name="Rectangle 57"/>
            <p:cNvSpPr>
              <a:spLocks noChangeArrowheads="1"/>
            </p:cNvSpPr>
            <p:nvPr/>
          </p:nvSpPr>
          <p:spPr bwMode="auto">
            <a:xfrm>
              <a:off x="3832" y="3003"/>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6" name="Rectangle 58"/>
            <p:cNvSpPr>
              <a:spLocks noChangeArrowheads="1"/>
            </p:cNvSpPr>
            <p:nvPr/>
          </p:nvSpPr>
          <p:spPr bwMode="auto">
            <a:xfrm>
              <a:off x="3832" y="3144"/>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7" name="Rectangle 59"/>
            <p:cNvSpPr>
              <a:spLocks noChangeArrowheads="1"/>
            </p:cNvSpPr>
            <p:nvPr/>
          </p:nvSpPr>
          <p:spPr bwMode="auto">
            <a:xfrm>
              <a:off x="3832" y="3285"/>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8" name="Rectangle 60"/>
            <p:cNvSpPr>
              <a:spLocks noChangeArrowheads="1"/>
            </p:cNvSpPr>
            <p:nvPr/>
          </p:nvSpPr>
          <p:spPr bwMode="auto">
            <a:xfrm>
              <a:off x="3832" y="342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9" name="Rectangle 61"/>
            <p:cNvSpPr>
              <a:spLocks noChangeArrowheads="1"/>
            </p:cNvSpPr>
            <p:nvPr/>
          </p:nvSpPr>
          <p:spPr bwMode="auto">
            <a:xfrm>
              <a:off x="3832" y="3568"/>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0" name="Rectangle 62"/>
            <p:cNvSpPr>
              <a:spLocks noChangeArrowheads="1"/>
            </p:cNvSpPr>
            <p:nvPr/>
          </p:nvSpPr>
          <p:spPr bwMode="auto">
            <a:xfrm>
              <a:off x="3832" y="2016"/>
              <a:ext cx="1136" cy="80"/>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sp>
        <p:nvSpPr>
          <p:cNvPr id="111" name="AutoShape 81"/>
          <p:cNvSpPr>
            <a:spLocks noChangeArrowheads="1"/>
          </p:cNvSpPr>
          <p:nvPr/>
        </p:nvSpPr>
        <p:spPr bwMode="auto">
          <a:xfrm rot="5400000" flipH="1">
            <a:off x="6673688" y="3557810"/>
            <a:ext cx="2956719" cy="360363"/>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sp>
        <p:nvSpPr>
          <p:cNvPr id="112" name="AutoShape 74"/>
          <p:cNvSpPr>
            <a:spLocks noChangeArrowheads="1"/>
          </p:cNvSpPr>
          <p:nvPr/>
        </p:nvSpPr>
        <p:spPr bwMode="auto">
          <a:xfrm>
            <a:off x="4261229" y="2292027"/>
            <a:ext cx="419100" cy="2898094"/>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13" name="Text Box 72"/>
          <p:cNvSpPr txBox="1">
            <a:spLocks noChangeArrowheads="1"/>
          </p:cNvSpPr>
          <p:nvPr/>
        </p:nvSpPr>
        <p:spPr bwMode="auto">
          <a:xfrm>
            <a:off x="4261229" y="3292910"/>
            <a:ext cx="389425" cy="928459"/>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90000"/>
              </a:lnSpc>
            </a:pPr>
            <a:r>
              <a:rPr lang="pl-PL" sz="2000" dirty="0" smtClean="0">
                <a:latin typeface="Comic Sans MS" pitchFamily="-112" charset="0"/>
              </a:rPr>
              <a:t>X</a:t>
            </a:r>
          </a:p>
          <a:p>
            <a:pPr algn="ctr" eaLnBrk="0" hangingPunct="0">
              <a:lnSpc>
                <a:spcPct val="90000"/>
              </a:lnSpc>
            </a:pPr>
            <a:r>
              <a:rPr lang="pl-PL" sz="2000" dirty="0" smtClean="0">
                <a:latin typeface="Comic Sans MS" pitchFamily="-112" charset="0"/>
              </a:rPr>
              <a:t>O</a:t>
            </a:r>
          </a:p>
          <a:p>
            <a:pPr algn="ctr" eaLnBrk="0" hangingPunct="0">
              <a:lnSpc>
                <a:spcPct val="90000"/>
              </a:lnSpc>
            </a:pPr>
            <a:r>
              <a:rPr lang="en-US" sz="2000" dirty="0">
                <a:latin typeface="Comic Sans MS" pitchFamily="-112" charset="0"/>
              </a:rPr>
              <a:t>R</a:t>
            </a:r>
          </a:p>
        </p:txBody>
      </p:sp>
      <p:sp>
        <p:nvSpPr>
          <p:cNvPr id="114" name="AutoShape 74"/>
          <p:cNvSpPr>
            <a:spLocks noChangeArrowheads="1"/>
          </p:cNvSpPr>
          <p:nvPr/>
        </p:nvSpPr>
        <p:spPr bwMode="auto">
          <a:xfrm>
            <a:off x="4261229" y="2287351"/>
            <a:ext cx="419100" cy="2898094"/>
          </a:xfrm>
          <a:prstGeom prst="roundRect">
            <a:avLst>
              <a:gd name="adj" fmla="val 16667"/>
            </a:avLst>
          </a:prstGeom>
          <a:solidFill>
            <a:srgbClr val="FFAD97">
              <a:alpha val="50000"/>
            </a:srgbClr>
          </a:solidFill>
          <a:ln w="22225" cap="flat" cmpd="sng" algn="ctr">
            <a:noFill/>
            <a:prstDash val="solid"/>
            <a:round/>
            <a:headEnd type="none" w="med" len="med"/>
            <a:tailEnd type="none" w="med" len="med"/>
          </a:ln>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grpSp>
        <p:nvGrpSpPr>
          <p:cNvPr id="78" name="Group 77"/>
          <p:cNvGrpSpPr/>
          <p:nvPr/>
        </p:nvGrpSpPr>
        <p:grpSpPr>
          <a:xfrm>
            <a:off x="113292" y="6390980"/>
            <a:ext cx="4377234" cy="381543"/>
            <a:chOff x="113292" y="6390980"/>
            <a:chExt cx="4377234" cy="381543"/>
          </a:xfrm>
        </p:grpSpPr>
        <p:pic>
          <p:nvPicPr>
            <p:cNvPr id="79" name="Picture 78"/>
            <p:cNvPicPr>
              <a:picLocks noChangeAspect="1"/>
            </p:cNvPicPr>
            <p:nvPr/>
          </p:nvPicPr>
          <p:blipFill>
            <a:blip r:embed="rId3"/>
            <a:stretch>
              <a:fillRect/>
            </a:stretch>
          </p:blipFill>
          <p:spPr>
            <a:xfrm>
              <a:off x="113292" y="6448404"/>
              <a:ext cx="645220" cy="324119"/>
            </a:xfrm>
            <a:prstGeom prst="rect">
              <a:avLst/>
            </a:prstGeom>
          </p:spPr>
        </p:pic>
        <p:sp>
          <p:nvSpPr>
            <p:cNvPr id="80" name="TextBox 79"/>
            <p:cNvSpPr txBox="1"/>
            <p:nvPr/>
          </p:nvSpPr>
          <p:spPr>
            <a:xfrm>
              <a:off x="709924" y="6390980"/>
              <a:ext cx="3780602" cy="338554"/>
            </a:xfrm>
            <a:prstGeom prst="rect">
              <a:avLst/>
            </a:prstGeom>
            <a:noFill/>
          </p:spPr>
          <p:txBody>
            <a:bodyPr wrap="none" rtlCol="0">
              <a:spAutoFit/>
            </a:bodyPr>
            <a:lstStyle/>
            <a:p>
              <a:r>
                <a:rPr lang="pl-PL" sz="1600" dirty="0" smtClean="0">
                  <a:solidFill>
                    <a:srgbClr val="000000"/>
                  </a:solidFill>
                  <a:latin typeface="Comic Sans MS"/>
                  <a:cs typeface="Comic Sans MS"/>
                </a:rPr>
                <a:t>I. </a:t>
              </a:r>
              <a:r>
                <a:rPr lang="en-GB" sz="1600" dirty="0" err="1" smtClean="0">
                  <a:solidFill>
                    <a:srgbClr val="000000"/>
                  </a:solidFill>
                  <a:latin typeface="Comic Sans MS"/>
                  <a:cs typeface="Comic Sans MS"/>
                </a:rPr>
                <a:t>Bayraktaroglu</a:t>
              </a:r>
              <a:r>
                <a:rPr lang="en-GB" sz="1600" dirty="0" smtClean="0">
                  <a:solidFill>
                    <a:srgbClr val="000000"/>
                  </a:solidFill>
                  <a:latin typeface="Comic Sans MS"/>
                  <a:cs typeface="Comic Sans MS"/>
                </a:rPr>
                <a:t>, </a:t>
              </a:r>
              <a:r>
                <a:rPr lang="pl-PL" sz="1600" dirty="0" smtClean="0">
                  <a:solidFill>
                    <a:srgbClr val="000000"/>
                  </a:solidFill>
                  <a:latin typeface="Comic Sans MS"/>
                  <a:cs typeface="Comic Sans MS"/>
                </a:rPr>
                <a:t>A. </a:t>
              </a:r>
              <a:r>
                <a:rPr lang="en-GB" sz="1600" dirty="0" err="1" smtClean="0">
                  <a:solidFill>
                    <a:srgbClr val="000000"/>
                  </a:solidFill>
                  <a:latin typeface="Comic Sans MS"/>
                  <a:cs typeface="Comic Sans MS"/>
                </a:rPr>
                <a:t>Orailoglu</a:t>
              </a:r>
              <a:r>
                <a:rPr lang="en-GB" sz="1600" dirty="0" smtClean="0">
                  <a:solidFill>
                    <a:srgbClr val="000000"/>
                  </a:solidFill>
                  <a:latin typeface="Comic Sans MS"/>
                  <a:cs typeface="Comic Sans MS"/>
                </a:rPr>
                <a:t>,</a:t>
              </a:r>
              <a:r>
                <a:rPr lang="pl-PL" sz="1600" dirty="0" smtClean="0">
                  <a:solidFill>
                    <a:srgbClr val="000000"/>
                  </a:solidFill>
                  <a:latin typeface="Comic Sans MS"/>
                  <a:cs typeface="Comic Sans MS"/>
                </a:rPr>
                <a:t> DAC’01</a:t>
              </a:r>
              <a:endParaRPr lang="en-US" sz="1600" dirty="0">
                <a:latin typeface="Comic Sans MS"/>
                <a:cs typeface="Comic Sans MS"/>
              </a:endParaRPr>
            </a:p>
          </p:txBody>
        </p:sp>
      </p:grpSp>
      <p:grpSp>
        <p:nvGrpSpPr>
          <p:cNvPr id="87" name="Group 86"/>
          <p:cNvGrpSpPr/>
          <p:nvPr/>
        </p:nvGrpSpPr>
        <p:grpSpPr>
          <a:xfrm>
            <a:off x="3376124" y="3421063"/>
            <a:ext cx="549263" cy="666747"/>
            <a:chOff x="3294916" y="3421063"/>
            <a:chExt cx="874712" cy="666747"/>
          </a:xfrm>
        </p:grpSpPr>
        <p:sp>
          <p:nvSpPr>
            <p:cNvPr id="53271" name="Line 23"/>
            <p:cNvSpPr>
              <a:spLocks noChangeShapeType="1"/>
            </p:cNvSpPr>
            <p:nvPr/>
          </p:nvSpPr>
          <p:spPr bwMode="auto">
            <a:xfrm>
              <a:off x="3294916" y="3421063"/>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82" name="Line 23"/>
            <p:cNvSpPr>
              <a:spLocks noChangeShapeType="1"/>
            </p:cNvSpPr>
            <p:nvPr/>
          </p:nvSpPr>
          <p:spPr bwMode="auto">
            <a:xfrm>
              <a:off x="3294916" y="3643312"/>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83" name="Line 23"/>
            <p:cNvSpPr>
              <a:spLocks noChangeShapeType="1"/>
            </p:cNvSpPr>
            <p:nvPr/>
          </p:nvSpPr>
          <p:spPr bwMode="auto">
            <a:xfrm>
              <a:off x="3294916" y="3865561"/>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sp>
          <p:nvSpPr>
            <p:cNvPr id="85" name="Line 23"/>
            <p:cNvSpPr>
              <a:spLocks noChangeShapeType="1"/>
            </p:cNvSpPr>
            <p:nvPr/>
          </p:nvSpPr>
          <p:spPr bwMode="auto">
            <a:xfrm>
              <a:off x="3294916" y="4087810"/>
              <a:ext cx="874712" cy="0"/>
            </a:xfrm>
            <a:prstGeom prst="line">
              <a:avLst/>
            </a:prstGeom>
            <a:noFill/>
            <a:ln w="22225" cap="flat" cmpd="sng" algn="ctr">
              <a:solidFill>
                <a:schemeClr val="tx1"/>
              </a:solidFill>
              <a:prstDash val="solid"/>
              <a:round/>
              <a:headEnd type="none" w="med" len="med"/>
              <a:tailEnd type="stealth" w="med" len="med"/>
            </a:ln>
            <a:effectLst/>
          </p:spPr>
          <p:txBody>
            <a:bodyPr wrap="none" anchor="ctr">
              <a:prstTxWarp prst="textNoShape">
                <a:avLst/>
              </a:prstTxWarp>
            </a:bodyPr>
            <a:lstStyle/>
            <a:p>
              <a:endParaRPr lang="en-US"/>
            </a:p>
          </p:txBody>
        </p:sp>
      </p:grpSp>
      <p:grpSp>
        <p:nvGrpSpPr>
          <p:cNvPr id="9" name="Group 90"/>
          <p:cNvGrpSpPr>
            <a:grpSpLocks/>
          </p:cNvGrpSpPr>
          <p:nvPr/>
        </p:nvGrpSpPr>
        <p:grpSpPr bwMode="auto">
          <a:xfrm>
            <a:off x="593238" y="3351213"/>
            <a:ext cx="2794000" cy="817563"/>
            <a:chOff x="504" y="1600"/>
            <a:chExt cx="1559" cy="515"/>
          </a:xfrm>
        </p:grpSpPr>
        <p:sp>
          <p:nvSpPr>
            <p:cNvPr id="53316" name="Rectangle 68"/>
            <p:cNvSpPr>
              <a:spLocks noChangeArrowheads="1"/>
            </p:cNvSpPr>
            <p:nvPr/>
          </p:nvSpPr>
          <p:spPr bwMode="auto">
            <a:xfrm>
              <a:off x="504" y="1741"/>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53317" name="Rectangle 69"/>
            <p:cNvSpPr>
              <a:spLocks noChangeArrowheads="1"/>
            </p:cNvSpPr>
            <p:nvPr/>
          </p:nvSpPr>
          <p:spPr bwMode="auto">
            <a:xfrm>
              <a:off x="504" y="1600"/>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53330" name="Rectangle 82"/>
            <p:cNvSpPr>
              <a:spLocks noChangeArrowheads="1"/>
            </p:cNvSpPr>
            <p:nvPr/>
          </p:nvSpPr>
          <p:spPr bwMode="auto">
            <a:xfrm>
              <a:off x="504" y="2035"/>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53331" name="Rectangle 83"/>
            <p:cNvSpPr>
              <a:spLocks noChangeArrowheads="1"/>
            </p:cNvSpPr>
            <p:nvPr/>
          </p:nvSpPr>
          <p:spPr bwMode="auto">
            <a:xfrm>
              <a:off x="504" y="1894"/>
              <a:ext cx="1559" cy="80"/>
            </a:xfrm>
            <a:prstGeom prst="rect">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wipe(left)">
                                      <p:cBhvr>
                                        <p:cTn id="10" dur="2000"/>
                                        <p:tgtEl>
                                          <p:spTgt spid="9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4"/>
                                        </p:tgtEl>
                                        <p:attrNameLst>
                                          <p:attrName>style.visibility</p:attrName>
                                        </p:attrNameLst>
                                      </p:cBhvr>
                                      <p:to>
                                        <p:strVal val="visible"/>
                                      </p:to>
                                    </p:set>
                                    <p:animEffect transition="in" filter="wipe(left)">
                                      <p:cBhvr>
                                        <p:cTn id="13" dur="2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smtClean="0"/>
              <a:t>XOR encoding</a:t>
            </a:r>
            <a:endParaRPr lang="en-US" dirty="0"/>
          </a:p>
        </p:txBody>
      </p:sp>
      <p:grpSp>
        <p:nvGrpSpPr>
          <p:cNvPr id="155" name="Group 154"/>
          <p:cNvGrpSpPr/>
          <p:nvPr/>
        </p:nvGrpSpPr>
        <p:grpSpPr>
          <a:xfrm>
            <a:off x="1042481" y="5543985"/>
            <a:ext cx="1291318" cy="338554"/>
            <a:chOff x="1042481" y="5653884"/>
            <a:chExt cx="1291318" cy="338554"/>
          </a:xfrm>
        </p:grpSpPr>
        <p:sp>
          <p:nvSpPr>
            <p:cNvPr id="60492" name="Text Box 76"/>
            <p:cNvSpPr txBox="1">
              <a:spLocks noChangeArrowheads="1"/>
            </p:cNvSpPr>
            <p:nvPr/>
          </p:nvSpPr>
          <p:spPr bwMode="auto">
            <a:xfrm>
              <a:off x="1042481" y="5653884"/>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a:t>a</a:t>
              </a:r>
              <a:endParaRPr lang="en-GB" sz="1600" dirty="0"/>
            </a:p>
          </p:txBody>
        </p:sp>
        <p:sp>
          <p:nvSpPr>
            <p:cNvPr id="60493" name="Text Box 77"/>
            <p:cNvSpPr txBox="1">
              <a:spLocks noChangeArrowheads="1"/>
            </p:cNvSpPr>
            <p:nvPr/>
          </p:nvSpPr>
          <p:spPr bwMode="auto">
            <a:xfrm>
              <a:off x="1293496" y="5653884"/>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err="1"/>
                <a:t>b</a:t>
              </a:r>
              <a:endParaRPr lang="en-GB" sz="1600" dirty="0"/>
            </a:p>
          </p:txBody>
        </p:sp>
        <p:sp>
          <p:nvSpPr>
            <p:cNvPr id="60494" name="Text Box 78"/>
            <p:cNvSpPr txBox="1">
              <a:spLocks noChangeArrowheads="1"/>
            </p:cNvSpPr>
            <p:nvPr/>
          </p:nvSpPr>
          <p:spPr bwMode="auto">
            <a:xfrm>
              <a:off x="1544511" y="5653884"/>
              <a:ext cx="287258" cy="338554"/>
            </a:xfrm>
            <a:prstGeom prst="rect">
              <a:avLst/>
            </a:prstGeom>
            <a:noFill/>
            <a:ln w="9525">
              <a:noFill/>
              <a:miter lim="800000"/>
              <a:headEnd/>
              <a:tailEnd/>
            </a:ln>
            <a:effectLst/>
          </p:spPr>
          <p:txBody>
            <a:bodyPr wrap="none">
              <a:prstTxWarp prst="textNoShape">
                <a:avLst/>
              </a:prstTxWarp>
              <a:spAutoFit/>
            </a:bodyPr>
            <a:lstStyle/>
            <a:p>
              <a:r>
                <a:rPr lang="pl-PL" sz="1600" dirty="0" err="1"/>
                <a:t>c</a:t>
              </a:r>
              <a:endParaRPr lang="en-GB" sz="1600" dirty="0"/>
            </a:p>
          </p:txBody>
        </p:sp>
        <p:sp>
          <p:nvSpPr>
            <p:cNvPr id="60495" name="Text Box 79"/>
            <p:cNvSpPr txBox="1">
              <a:spLocks noChangeArrowheads="1"/>
            </p:cNvSpPr>
            <p:nvPr/>
          </p:nvSpPr>
          <p:spPr bwMode="auto">
            <a:xfrm>
              <a:off x="1784004" y="5653884"/>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err="1"/>
                <a:t>d</a:t>
              </a:r>
              <a:endParaRPr lang="en-GB" sz="1600" dirty="0"/>
            </a:p>
          </p:txBody>
        </p:sp>
        <p:sp>
          <p:nvSpPr>
            <p:cNvPr id="60496" name="Text Box 80"/>
            <p:cNvSpPr txBox="1">
              <a:spLocks noChangeArrowheads="1"/>
            </p:cNvSpPr>
            <p:nvPr/>
          </p:nvSpPr>
          <p:spPr bwMode="auto">
            <a:xfrm>
              <a:off x="2035019" y="5653884"/>
              <a:ext cx="298780" cy="338554"/>
            </a:xfrm>
            <a:prstGeom prst="rect">
              <a:avLst/>
            </a:prstGeom>
            <a:noFill/>
            <a:ln w="9525">
              <a:noFill/>
              <a:miter lim="800000"/>
              <a:headEnd/>
              <a:tailEnd/>
            </a:ln>
            <a:effectLst/>
          </p:spPr>
          <p:txBody>
            <a:bodyPr wrap="none">
              <a:prstTxWarp prst="textNoShape">
                <a:avLst/>
              </a:prstTxWarp>
              <a:spAutoFit/>
            </a:bodyPr>
            <a:lstStyle/>
            <a:p>
              <a:r>
                <a:rPr lang="pl-PL" sz="1600" dirty="0" err="1"/>
                <a:t>e</a:t>
              </a:r>
              <a:endParaRPr lang="en-GB" sz="1600" dirty="0"/>
            </a:p>
          </p:txBody>
        </p:sp>
      </p:grpSp>
      <p:sp>
        <p:nvSpPr>
          <p:cNvPr id="60534" name="Text Box 118"/>
          <p:cNvSpPr txBox="1">
            <a:spLocks noChangeArrowheads="1"/>
          </p:cNvSpPr>
          <p:nvPr/>
        </p:nvSpPr>
        <p:spPr bwMode="auto">
          <a:xfrm>
            <a:off x="3024922" y="5653881"/>
            <a:ext cx="1632127" cy="1015663"/>
          </a:xfrm>
          <a:prstGeom prst="rect">
            <a:avLst/>
          </a:prstGeom>
          <a:noFill/>
          <a:ln w="9525">
            <a:noFill/>
            <a:miter lim="800000"/>
            <a:headEnd/>
            <a:tailEnd/>
          </a:ln>
          <a:effectLst/>
        </p:spPr>
        <p:txBody>
          <a:bodyPr wrap="none">
            <a:prstTxWarp prst="textNoShape">
              <a:avLst/>
            </a:prstTxWarp>
            <a:spAutoFit/>
          </a:bodyPr>
          <a:lstStyle/>
          <a:p>
            <a:r>
              <a:rPr lang="pl-PL" sz="2000" dirty="0" smtClean="0"/>
              <a:t>a + </a:t>
            </a:r>
            <a:r>
              <a:rPr lang="pl-PL" sz="2000" dirty="0" err="1" smtClean="0"/>
              <a:t>b</a:t>
            </a:r>
            <a:r>
              <a:rPr lang="pl-PL" sz="2000" dirty="0" smtClean="0"/>
              <a:t> + </a:t>
            </a:r>
            <a:r>
              <a:rPr lang="pl-PL" sz="2000" dirty="0" err="1" smtClean="0"/>
              <a:t>c</a:t>
            </a:r>
            <a:r>
              <a:rPr lang="pl-PL" sz="2000" dirty="0" smtClean="0"/>
              <a:t> = 0</a:t>
            </a:r>
          </a:p>
          <a:p>
            <a:r>
              <a:rPr lang="pl-PL" sz="2000" dirty="0" smtClean="0"/>
              <a:t>a </a:t>
            </a:r>
            <a:r>
              <a:rPr lang="pl-PL" sz="2000" dirty="0"/>
              <a:t>+ </a:t>
            </a:r>
            <a:r>
              <a:rPr lang="pl-PL" sz="2000" dirty="0" err="1"/>
              <a:t>d</a:t>
            </a:r>
            <a:r>
              <a:rPr lang="pl-PL" sz="2000" dirty="0"/>
              <a:t> + </a:t>
            </a:r>
            <a:r>
              <a:rPr lang="pl-PL" sz="2000" dirty="0" err="1"/>
              <a:t>e</a:t>
            </a:r>
            <a:r>
              <a:rPr lang="pl-PL" sz="2000" dirty="0"/>
              <a:t> = 1</a:t>
            </a:r>
            <a:endParaRPr lang="pl-PL" sz="2000" dirty="0" smtClean="0"/>
          </a:p>
          <a:p>
            <a:r>
              <a:rPr lang="pl-PL" sz="2000" dirty="0" err="1" smtClean="0"/>
              <a:t>b</a:t>
            </a:r>
            <a:r>
              <a:rPr lang="pl-PL" sz="2000" dirty="0" smtClean="0"/>
              <a:t> </a:t>
            </a:r>
            <a:r>
              <a:rPr lang="pl-PL" sz="2000" dirty="0"/>
              <a:t>+ </a:t>
            </a:r>
            <a:r>
              <a:rPr lang="pl-PL" sz="2000" dirty="0" err="1"/>
              <a:t>c</a:t>
            </a:r>
            <a:r>
              <a:rPr lang="pl-PL" sz="2000" dirty="0"/>
              <a:t> + </a:t>
            </a:r>
            <a:r>
              <a:rPr lang="pl-PL" sz="2000" dirty="0" err="1"/>
              <a:t>d</a:t>
            </a:r>
            <a:r>
              <a:rPr lang="pl-PL" sz="2000" dirty="0"/>
              <a:t> = 1</a:t>
            </a:r>
            <a:endParaRPr lang="en-GB" sz="2000" dirty="0"/>
          </a:p>
        </p:txBody>
      </p:sp>
      <p:sp>
        <p:nvSpPr>
          <p:cNvPr id="60536" name="AutoShape 120"/>
          <p:cNvSpPr>
            <a:spLocks noChangeArrowheads="1"/>
          </p:cNvSpPr>
          <p:nvPr/>
        </p:nvSpPr>
        <p:spPr bwMode="auto">
          <a:xfrm>
            <a:off x="4778359" y="5882539"/>
            <a:ext cx="865187" cy="576263"/>
          </a:xfrm>
          <a:prstGeom prst="rightArrow">
            <a:avLst>
              <a:gd name="adj1" fmla="val 62714"/>
              <a:gd name="adj2" fmla="val 60845"/>
            </a:avLst>
          </a:prstGeom>
          <a:solidFill>
            <a:srgbClr val="BFBFBF"/>
          </a:solidFill>
          <a:ln>
            <a:noFill/>
            <a:headEnd/>
            <a:tailEn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pPr eaLnBrk="0" hangingPunct="0">
              <a:spcBef>
                <a:spcPct val="20000"/>
              </a:spcBef>
              <a:buClr>
                <a:srgbClr val="B31919"/>
              </a:buClr>
              <a:buSzPct val="125000"/>
            </a:pPr>
            <a:endParaRPr lang="en-US" sz="2400" b="1">
              <a:solidFill>
                <a:schemeClr val="accent1"/>
              </a:solidFill>
              <a:effectLst>
                <a:outerShdw blurRad="38100" dist="38100" dir="2700000" algn="tl">
                  <a:srgbClr val="000000"/>
                </a:outerShdw>
              </a:effectLst>
              <a:latin typeface="+mn-lt"/>
              <a:ea typeface="+mn-ea"/>
              <a:cs typeface="+mn-cs"/>
            </a:endParaRPr>
          </a:p>
        </p:txBody>
      </p:sp>
      <p:sp>
        <p:nvSpPr>
          <p:cNvPr id="60537" name="Text Box 121"/>
          <p:cNvSpPr txBox="1">
            <a:spLocks noChangeArrowheads="1"/>
          </p:cNvSpPr>
          <p:nvPr/>
        </p:nvSpPr>
        <p:spPr bwMode="auto">
          <a:xfrm>
            <a:off x="5733055" y="5653881"/>
            <a:ext cx="1696122" cy="1015663"/>
          </a:xfrm>
          <a:prstGeom prst="rect">
            <a:avLst/>
          </a:prstGeom>
          <a:noFill/>
          <a:ln w="9525">
            <a:noFill/>
            <a:miter lim="800000"/>
            <a:headEnd/>
            <a:tailEnd/>
          </a:ln>
          <a:effectLst/>
        </p:spPr>
        <p:txBody>
          <a:bodyPr wrap="none">
            <a:prstTxWarp prst="textNoShape">
              <a:avLst/>
            </a:prstTxWarp>
            <a:spAutoFit/>
          </a:bodyPr>
          <a:lstStyle/>
          <a:p>
            <a:r>
              <a:rPr lang="pl-PL" sz="2000" dirty="0"/>
              <a:t>a = </a:t>
            </a:r>
            <a:r>
              <a:rPr lang="pl-PL" sz="2000" dirty="0" smtClean="0"/>
              <a:t>1,    </a:t>
            </a:r>
            <a:r>
              <a:rPr lang="pl-PL" sz="2000" dirty="0" err="1" smtClean="0"/>
              <a:t>d</a:t>
            </a:r>
            <a:r>
              <a:rPr lang="pl-PL" sz="2000" dirty="0" smtClean="0"/>
              <a:t> = 0</a:t>
            </a:r>
            <a:br>
              <a:rPr lang="pl-PL" sz="2000" dirty="0" smtClean="0"/>
            </a:br>
            <a:r>
              <a:rPr lang="pl-PL" sz="2000" dirty="0" err="1" smtClean="0"/>
              <a:t>b</a:t>
            </a:r>
            <a:r>
              <a:rPr lang="pl-PL" sz="2000" dirty="0" smtClean="0"/>
              <a:t> </a:t>
            </a:r>
            <a:r>
              <a:rPr lang="pl-PL" sz="2000" dirty="0"/>
              <a:t>= </a:t>
            </a:r>
            <a:r>
              <a:rPr lang="pl-PL" sz="2000" dirty="0" smtClean="0"/>
              <a:t>1,    </a:t>
            </a:r>
            <a:r>
              <a:rPr lang="pl-PL" sz="2000" dirty="0" err="1" smtClean="0"/>
              <a:t>e</a:t>
            </a:r>
            <a:r>
              <a:rPr lang="pl-PL" sz="2000" dirty="0" smtClean="0"/>
              <a:t> = 0</a:t>
            </a:r>
            <a:br>
              <a:rPr lang="pl-PL" sz="2000" dirty="0" smtClean="0"/>
            </a:br>
            <a:r>
              <a:rPr lang="pl-PL" sz="2000" dirty="0" err="1" smtClean="0"/>
              <a:t>c</a:t>
            </a:r>
            <a:r>
              <a:rPr lang="pl-PL" sz="2000" dirty="0" smtClean="0"/>
              <a:t> </a:t>
            </a:r>
            <a:r>
              <a:rPr lang="pl-PL" sz="2000" dirty="0"/>
              <a:t>= </a:t>
            </a:r>
            <a:r>
              <a:rPr lang="pl-PL" sz="2000" dirty="0" smtClean="0"/>
              <a:t>0</a:t>
            </a:r>
            <a:endParaRPr lang="en-GB" sz="2000" dirty="0"/>
          </a:p>
        </p:txBody>
      </p:sp>
      <p:grpSp>
        <p:nvGrpSpPr>
          <p:cNvPr id="147" name="Group 146"/>
          <p:cNvGrpSpPr/>
          <p:nvPr/>
        </p:nvGrpSpPr>
        <p:grpSpPr>
          <a:xfrm>
            <a:off x="3475262" y="1266031"/>
            <a:ext cx="4834990" cy="3865944"/>
            <a:chOff x="2858777" y="1266031"/>
            <a:chExt cx="5469463" cy="3865944"/>
          </a:xfrm>
        </p:grpSpPr>
        <p:sp>
          <p:nvSpPr>
            <p:cNvPr id="60447" name="Line 31"/>
            <p:cNvSpPr>
              <a:spLocks noChangeShapeType="1"/>
            </p:cNvSpPr>
            <p:nvPr/>
          </p:nvSpPr>
          <p:spPr bwMode="auto">
            <a:xfrm>
              <a:off x="2876765" y="1266031"/>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83" name="Line 31"/>
            <p:cNvSpPr>
              <a:spLocks noChangeShapeType="1"/>
            </p:cNvSpPr>
            <p:nvPr/>
          </p:nvSpPr>
          <p:spPr bwMode="auto">
            <a:xfrm>
              <a:off x="2873767" y="1910355"/>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86" name="Line 31"/>
            <p:cNvSpPr>
              <a:spLocks noChangeShapeType="1"/>
            </p:cNvSpPr>
            <p:nvPr/>
          </p:nvSpPr>
          <p:spPr bwMode="auto">
            <a:xfrm>
              <a:off x="2870769" y="2554679"/>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89" name="Line 31"/>
            <p:cNvSpPr>
              <a:spLocks noChangeShapeType="1"/>
            </p:cNvSpPr>
            <p:nvPr/>
          </p:nvSpPr>
          <p:spPr bwMode="auto">
            <a:xfrm>
              <a:off x="2867771" y="3199003"/>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92" name="Line 31"/>
            <p:cNvSpPr>
              <a:spLocks noChangeShapeType="1"/>
            </p:cNvSpPr>
            <p:nvPr/>
          </p:nvSpPr>
          <p:spPr bwMode="auto">
            <a:xfrm>
              <a:off x="2864773" y="3843327"/>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95" name="Line 31"/>
            <p:cNvSpPr>
              <a:spLocks noChangeShapeType="1"/>
            </p:cNvSpPr>
            <p:nvPr/>
          </p:nvSpPr>
          <p:spPr bwMode="auto">
            <a:xfrm>
              <a:off x="2861775" y="4487651"/>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101" name="Line 31"/>
            <p:cNvSpPr>
              <a:spLocks noChangeShapeType="1"/>
            </p:cNvSpPr>
            <p:nvPr/>
          </p:nvSpPr>
          <p:spPr bwMode="auto">
            <a:xfrm>
              <a:off x="2858777" y="5131975"/>
              <a:ext cx="5451475" cy="0"/>
            </a:xfrm>
            <a:prstGeom prst="line">
              <a:avLst/>
            </a:prstGeom>
            <a:noFill/>
            <a:ln w="12700">
              <a:solidFill>
                <a:schemeClr val="tx1"/>
              </a:solidFill>
              <a:round/>
              <a:headEnd/>
              <a:tailEnd/>
            </a:ln>
            <a:effectLst/>
          </p:spPr>
          <p:txBody>
            <a:bodyPr>
              <a:prstTxWarp prst="textNoShape">
                <a:avLst/>
              </a:prstTxWarp>
            </a:bodyPr>
            <a:lstStyle/>
            <a:p>
              <a:endParaRPr lang="en-US"/>
            </a:p>
          </p:txBody>
        </p:sp>
      </p:grpSp>
      <p:grpSp>
        <p:nvGrpSpPr>
          <p:cNvPr id="193" name="Group 192"/>
          <p:cNvGrpSpPr/>
          <p:nvPr/>
        </p:nvGrpSpPr>
        <p:grpSpPr>
          <a:xfrm>
            <a:off x="6169459" y="1084848"/>
            <a:ext cx="2008992" cy="4228309"/>
            <a:chOff x="6169459" y="1084848"/>
            <a:chExt cx="2008992" cy="4228309"/>
          </a:xfrm>
        </p:grpSpPr>
        <p:sp>
          <p:nvSpPr>
            <p:cNvPr id="104" name="Rectangle 87"/>
            <p:cNvSpPr>
              <a:spLocks noChangeArrowheads="1"/>
            </p:cNvSpPr>
            <p:nvPr/>
          </p:nvSpPr>
          <p:spPr bwMode="auto">
            <a:xfrm>
              <a:off x="6169459" y="172917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dirty="0" err="1" smtClean="0"/>
                <a:t>x</a:t>
              </a:r>
              <a:endParaRPr lang="en-GB" sz="2000" dirty="0"/>
            </a:p>
          </p:txBody>
        </p:sp>
        <p:sp>
          <p:nvSpPr>
            <p:cNvPr id="111" name="Rectangle 89"/>
            <p:cNvSpPr>
              <a:spLocks noChangeArrowheads="1"/>
            </p:cNvSpPr>
            <p:nvPr/>
          </p:nvSpPr>
          <p:spPr bwMode="auto">
            <a:xfrm>
              <a:off x="6581116" y="172917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 name="Rectangle 90"/>
            <p:cNvSpPr>
              <a:spLocks noChangeArrowheads="1"/>
            </p:cNvSpPr>
            <p:nvPr/>
          </p:nvSpPr>
          <p:spPr bwMode="auto">
            <a:xfrm>
              <a:off x="6992773" y="172917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3" name="Rectangle 91"/>
            <p:cNvSpPr>
              <a:spLocks noChangeArrowheads="1"/>
            </p:cNvSpPr>
            <p:nvPr/>
          </p:nvSpPr>
          <p:spPr bwMode="auto">
            <a:xfrm>
              <a:off x="7404430" y="172917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4" name="Rectangle 92"/>
            <p:cNvSpPr>
              <a:spLocks noChangeArrowheads="1"/>
            </p:cNvSpPr>
            <p:nvPr/>
          </p:nvSpPr>
          <p:spPr bwMode="auto">
            <a:xfrm>
              <a:off x="7816086" y="172917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6" name="Rectangle 87"/>
            <p:cNvSpPr>
              <a:spLocks noChangeArrowheads="1"/>
            </p:cNvSpPr>
            <p:nvPr/>
          </p:nvSpPr>
          <p:spPr bwMode="auto">
            <a:xfrm>
              <a:off x="6169459" y="2373496"/>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a:t>1</a:t>
              </a:r>
              <a:endParaRPr lang="en-GB" sz="2000"/>
            </a:p>
          </p:txBody>
        </p:sp>
        <p:sp>
          <p:nvSpPr>
            <p:cNvPr id="117" name="Rectangle 89"/>
            <p:cNvSpPr>
              <a:spLocks noChangeArrowheads="1"/>
            </p:cNvSpPr>
            <p:nvPr/>
          </p:nvSpPr>
          <p:spPr bwMode="auto">
            <a:xfrm>
              <a:off x="6581116" y="2373496"/>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8" name="Rectangle 90"/>
            <p:cNvSpPr>
              <a:spLocks noChangeArrowheads="1"/>
            </p:cNvSpPr>
            <p:nvPr/>
          </p:nvSpPr>
          <p:spPr bwMode="auto">
            <a:xfrm>
              <a:off x="6992773" y="2373496"/>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9" name="Rectangle 91"/>
            <p:cNvSpPr>
              <a:spLocks noChangeArrowheads="1"/>
            </p:cNvSpPr>
            <p:nvPr/>
          </p:nvSpPr>
          <p:spPr bwMode="auto">
            <a:xfrm>
              <a:off x="7404430" y="2373496"/>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0" name="Rectangle 92"/>
            <p:cNvSpPr>
              <a:spLocks noChangeArrowheads="1"/>
            </p:cNvSpPr>
            <p:nvPr/>
          </p:nvSpPr>
          <p:spPr bwMode="auto">
            <a:xfrm>
              <a:off x="7816086" y="2373496"/>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2" name="Rectangle 87"/>
            <p:cNvSpPr>
              <a:spLocks noChangeArrowheads="1"/>
            </p:cNvSpPr>
            <p:nvPr/>
          </p:nvSpPr>
          <p:spPr bwMode="auto">
            <a:xfrm>
              <a:off x="6169459" y="3017820"/>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dirty="0" err="1" smtClean="0"/>
                <a:t>x</a:t>
              </a:r>
              <a:endParaRPr lang="en-GB" sz="2000" dirty="0"/>
            </a:p>
          </p:txBody>
        </p:sp>
        <p:sp>
          <p:nvSpPr>
            <p:cNvPr id="123" name="Rectangle 89"/>
            <p:cNvSpPr>
              <a:spLocks noChangeArrowheads="1"/>
            </p:cNvSpPr>
            <p:nvPr/>
          </p:nvSpPr>
          <p:spPr bwMode="auto">
            <a:xfrm>
              <a:off x="6581116" y="3017820"/>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4" name="Rectangle 90"/>
            <p:cNvSpPr>
              <a:spLocks noChangeArrowheads="1"/>
            </p:cNvSpPr>
            <p:nvPr/>
          </p:nvSpPr>
          <p:spPr bwMode="auto">
            <a:xfrm>
              <a:off x="6992773" y="3017820"/>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5" name="Rectangle 91"/>
            <p:cNvSpPr>
              <a:spLocks noChangeArrowheads="1"/>
            </p:cNvSpPr>
            <p:nvPr/>
          </p:nvSpPr>
          <p:spPr bwMode="auto">
            <a:xfrm>
              <a:off x="7404430" y="3017820"/>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6" name="Rectangle 92"/>
            <p:cNvSpPr>
              <a:spLocks noChangeArrowheads="1"/>
            </p:cNvSpPr>
            <p:nvPr/>
          </p:nvSpPr>
          <p:spPr bwMode="auto">
            <a:xfrm>
              <a:off x="7816086" y="3017820"/>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8" name="Rectangle 87"/>
            <p:cNvSpPr>
              <a:spLocks noChangeArrowheads="1"/>
            </p:cNvSpPr>
            <p:nvPr/>
          </p:nvSpPr>
          <p:spPr bwMode="auto">
            <a:xfrm>
              <a:off x="6169459" y="3662144"/>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dirty="0" err="1" smtClean="0"/>
                <a:t>x</a:t>
              </a:r>
              <a:endParaRPr lang="en-GB" sz="2000" dirty="0"/>
            </a:p>
          </p:txBody>
        </p:sp>
        <p:sp>
          <p:nvSpPr>
            <p:cNvPr id="129" name="Rectangle 89"/>
            <p:cNvSpPr>
              <a:spLocks noChangeArrowheads="1"/>
            </p:cNvSpPr>
            <p:nvPr/>
          </p:nvSpPr>
          <p:spPr bwMode="auto">
            <a:xfrm>
              <a:off x="6581116" y="3662144"/>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0" name="Rectangle 90"/>
            <p:cNvSpPr>
              <a:spLocks noChangeArrowheads="1"/>
            </p:cNvSpPr>
            <p:nvPr/>
          </p:nvSpPr>
          <p:spPr bwMode="auto">
            <a:xfrm>
              <a:off x="6992773" y="3662144"/>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1" name="Rectangle 91"/>
            <p:cNvSpPr>
              <a:spLocks noChangeArrowheads="1"/>
            </p:cNvSpPr>
            <p:nvPr/>
          </p:nvSpPr>
          <p:spPr bwMode="auto">
            <a:xfrm>
              <a:off x="7404430" y="3662144"/>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2" name="Rectangle 92"/>
            <p:cNvSpPr>
              <a:spLocks noChangeArrowheads="1"/>
            </p:cNvSpPr>
            <p:nvPr/>
          </p:nvSpPr>
          <p:spPr bwMode="auto">
            <a:xfrm>
              <a:off x="7816086" y="3662144"/>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4" name="Rectangle 87"/>
            <p:cNvSpPr>
              <a:spLocks noChangeArrowheads="1"/>
            </p:cNvSpPr>
            <p:nvPr/>
          </p:nvSpPr>
          <p:spPr bwMode="auto">
            <a:xfrm>
              <a:off x="6169459" y="430646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a:t>1</a:t>
              </a:r>
              <a:endParaRPr lang="en-GB" sz="2000"/>
            </a:p>
          </p:txBody>
        </p:sp>
        <p:sp>
          <p:nvSpPr>
            <p:cNvPr id="135" name="Rectangle 89"/>
            <p:cNvSpPr>
              <a:spLocks noChangeArrowheads="1"/>
            </p:cNvSpPr>
            <p:nvPr/>
          </p:nvSpPr>
          <p:spPr bwMode="auto">
            <a:xfrm>
              <a:off x="6581116" y="430646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6" name="Rectangle 90"/>
            <p:cNvSpPr>
              <a:spLocks noChangeArrowheads="1"/>
            </p:cNvSpPr>
            <p:nvPr/>
          </p:nvSpPr>
          <p:spPr bwMode="auto">
            <a:xfrm>
              <a:off x="6992773" y="430646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7" name="Rectangle 91"/>
            <p:cNvSpPr>
              <a:spLocks noChangeArrowheads="1"/>
            </p:cNvSpPr>
            <p:nvPr/>
          </p:nvSpPr>
          <p:spPr bwMode="auto">
            <a:xfrm>
              <a:off x="7404430" y="430646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8" name="Rectangle 92"/>
            <p:cNvSpPr>
              <a:spLocks noChangeArrowheads="1"/>
            </p:cNvSpPr>
            <p:nvPr/>
          </p:nvSpPr>
          <p:spPr bwMode="auto">
            <a:xfrm>
              <a:off x="7816086" y="430646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0" name="Rectangle 87"/>
            <p:cNvSpPr>
              <a:spLocks noChangeArrowheads="1"/>
            </p:cNvSpPr>
            <p:nvPr/>
          </p:nvSpPr>
          <p:spPr bwMode="auto">
            <a:xfrm>
              <a:off x="6169459" y="495079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dirty="0" err="1" smtClean="0"/>
                <a:t>x</a:t>
              </a:r>
              <a:endParaRPr lang="en-GB" sz="2000" dirty="0"/>
            </a:p>
          </p:txBody>
        </p:sp>
        <p:sp>
          <p:nvSpPr>
            <p:cNvPr id="141" name="Rectangle 89"/>
            <p:cNvSpPr>
              <a:spLocks noChangeArrowheads="1"/>
            </p:cNvSpPr>
            <p:nvPr/>
          </p:nvSpPr>
          <p:spPr bwMode="auto">
            <a:xfrm>
              <a:off x="6581116" y="495079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2" name="Rectangle 90"/>
            <p:cNvSpPr>
              <a:spLocks noChangeArrowheads="1"/>
            </p:cNvSpPr>
            <p:nvPr/>
          </p:nvSpPr>
          <p:spPr bwMode="auto">
            <a:xfrm>
              <a:off x="6992773" y="495079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 name="Rectangle 91"/>
            <p:cNvSpPr>
              <a:spLocks noChangeArrowheads="1"/>
            </p:cNvSpPr>
            <p:nvPr/>
          </p:nvSpPr>
          <p:spPr bwMode="auto">
            <a:xfrm>
              <a:off x="7404430" y="495079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4" name="Rectangle 92"/>
            <p:cNvSpPr>
              <a:spLocks noChangeArrowheads="1"/>
            </p:cNvSpPr>
            <p:nvPr/>
          </p:nvSpPr>
          <p:spPr bwMode="auto">
            <a:xfrm>
              <a:off x="7816086" y="4950792"/>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60503" name="Rectangle 87"/>
            <p:cNvSpPr>
              <a:spLocks noChangeArrowheads="1"/>
            </p:cNvSpPr>
            <p:nvPr/>
          </p:nvSpPr>
          <p:spPr bwMode="auto">
            <a:xfrm>
              <a:off x="6169459" y="108484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pPr algn="ctr"/>
              <a:r>
                <a:rPr lang="pl-PL" sz="2000" dirty="0" smtClean="0"/>
                <a:t>0</a:t>
              </a:r>
              <a:endParaRPr lang="en-GB" sz="2000" dirty="0"/>
            </a:p>
          </p:txBody>
        </p:sp>
        <p:sp>
          <p:nvSpPr>
            <p:cNvPr id="60505" name="Rectangle 89"/>
            <p:cNvSpPr>
              <a:spLocks noChangeArrowheads="1"/>
            </p:cNvSpPr>
            <p:nvPr/>
          </p:nvSpPr>
          <p:spPr bwMode="auto">
            <a:xfrm>
              <a:off x="6581116" y="108484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60506" name="Rectangle 90"/>
            <p:cNvSpPr>
              <a:spLocks noChangeArrowheads="1"/>
            </p:cNvSpPr>
            <p:nvPr/>
          </p:nvSpPr>
          <p:spPr bwMode="auto">
            <a:xfrm>
              <a:off x="6992773" y="108484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60507" name="Rectangle 91"/>
            <p:cNvSpPr>
              <a:spLocks noChangeArrowheads="1"/>
            </p:cNvSpPr>
            <p:nvPr/>
          </p:nvSpPr>
          <p:spPr bwMode="auto">
            <a:xfrm>
              <a:off x="7404430" y="108484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sp>
          <p:nvSpPr>
            <p:cNvPr id="60508" name="Rectangle 92"/>
            <p:cNvSpPr>
              <a:spLocks noChangeArrowheads="1"/>
            </p:cNvSpPr>
            <p:nvPr/>
          </p:nvSpPr>
          <p:spPr bwMode="auto">
            <a:xfrm>
              <a:off x="7816086" y="1084848"/>
              <a:ext cx="362365" cy="362365"/>
            </a:xfrm>
            <a:prstGeom prst="rect">
              <a:avLst/>
            </a:prstGeom>
            <a:solidFill>
              <a:srgbClr val="EAEAEA"/>
            </a:solid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49" name="Group 148"/>
          <p:cNvGrpSpPr/>
          <p:nvPr/>
        </p:nvGrpSpPr>
        <p:grpSpPr>
          <a:xfrm>
            <a:off x="4257658" y="1036719"/>
            <a:ext cx="1197188" cy="4264951"/>
            <a:chOff x="3557812" y="1036719"/>
            <a:chExt cx="1197188" cy="4264951"/>
          </a:xfrm>
        </p:grpSpPr>
        <p:sp useBgFill="1">
          <p:nvSpPr>
            <p:cNvPr id="60497" name="Text Box 81"/>
            <p:cNvSpPr txBox="1">
              <a:spLocks noChangeArrowheads="1"/>
            </p:cNvSpPr>
            <p:nvPr/>
          </p:nvSpPr>
          <p:spPr bwMode="auto">
            <a:xfrm>
              <a:off x="3557812" y="2311689"/>
              <a:ext cx="1197188" cy="400110"/>
            </a:xfrm>
            <a:prstGeom prst="rect">
              <a:avLst/>
            </a:prstGeom>
            <a:ln w="9525">
              <a:noFill/>
              <a:miter lim="800000"/>
              <a:headEnd/>
              <a:tailEnd/>
            </a:ln>
            <a:effectLst/>
          </p:spPr>
          <p:txBody>
            <a:bodyPr wrap="none">
              <a:prstTxWarp prst="textNoShape">
                <a:avLst/>
              </a:prstTxWarp>
              <a:spAutoFit/>
            </a:bodyPr>
            <a:lstStyle/>
            <a:p>
              <a:r>
                <a:rPr lang="pl-PL" sz="2000" dirty="0"/>
                <a:t>a + </a:t>
              </a:r>
              <a:r>
                <a:rPr lang="pl-PL" sz="2000" dirty="0" err="1"/>
                <a:t>d</a:t>
              </a:r>
              <a:r>
                <a:rPr lang="pl-PL" sz="2000" dirty="0"/>
                <a:t> + </a:t>
              </a:r>
              <a:r>
                <a:rPr lang="pl-PL" sz="2000" dirty="0" err="1"/>
                <a:t>e</a:t>
              </a:r>
              <a:endParaRPr lang="en-GB" sz="2000" dirty="0"/>
            </a:p>
          </p:txBody>
        </p:sp>
        <p:sp useBgFill="1">
          <p:nvSpPr>
            <p:cNvPr id="60498" name="Text Box 82"/>
            <p:cNvSpPr txBox="1">
              <a:spLocks noChangeArrowheads="1"/>
            </p:cNvSpPr>
            <p:nvPr/>
          </p:nvSpPr>
          <p:spPr bwMode="auto">
            <a:xfrm>
              <a:off x="3557812" y="3611844"/>
              <a:ext cx="1197188" cy="400110"/>
            </a:xfrm>
            <a:prstGeom prst="rect">
              <a:avLst/>
            </a:prstGeom>
            <a:ln w="9525">
              <a:noFill/>
              <a:miter lim="800000"/>
              <a:headEnd/>
              <a:tailEnd/>
            </a:ln>
            <a:effectLst/>
          </p:spPr>
          <p:txBody>
            <a:bodyPr wrap="none">
              <a:prstTxWarp prst="textNoShape">
                <a:avLst/>
              </a:prstTxWarp>
              <a:spAutoFit/>
            </a:bodyPr>
            <a:lstStyle/>
            <a:p>
              <a:r>
                <a:rPr lang="pl-PL" sz="2000" dirty="0"/>
                <a:t>a + </a:t>
              </a:r>
              <a:r>
                <a:rPr lang="pl-PL" sz="2000" dirty="0" err="1"/>
                <a:t>b</a:t>
              </a:r>
              <a:r>
                <a:rPr lang="pl-PL" sz="2000" dirty="0"/>
                <a:t> + </a:t>
              </a:r>
              <a:r>
                <a:rPr lang="pl-PL" sz="2000" dirty="0" err="1"/>
                <a:t>e</a:t>
              </a:r>
              <a:endParaRPr lang="en-GB" sz="2000" dirty="0"/>
            </a:p>
          </p:txBody>
        </p:sp>
        <p:sp useBgFill="1">
          <p:nvSpPr>
            <p:cNvPr id="60499" name="Text Box 83"/>
            <p:cNvSpPr txBox="1">
              <a:spLocks noChangeArrowheads="1"/>
            </p:cNvSpPr>
            <p:nvPr/>
          </p:nvSpPr>
          <p:spPr bwMode="auto">
            <a:xfrm>
              <a:off x="3557812" y="1036719"/>
              <a:ext cx="1182786" cy="400110"/>
            </a:xfrm>
            <a:prstGeom prst="rect">
              <a:avLst/>
            </a:prstGeom>
            <a:ln w="9525">
              <a:noFill/>
              <a:miter lim="800000"/>
              <a:headEnd/>
              <a:tailEnd/>
            </a:ln>
            <a:effectLst/>
          </p:spPr>
          <p:txBody>
            <a:bodyPr wrap="none">
              <a:prstTxWarp prst="textNoShape">
                <a:avLst/>
              </a:prstTxWarp>
              <a:spAutoFit/>
            </a:bodyPr>
            <a:lstStyle/>
            <a:p>
              <a:r>
                <a:rPr lang="pl-PL" sz="2000" dirty="0"/>
                <a:t>a + </a:t>
              </a:r>
              <a:r>
                <a:rPr lang="pl-PL" sz="2000" dirty="0" err="1"/>
                <a:t>b</a:t>
              </a:r>
              <a:r>
                <a:rPr lang="pl-PL" sz="2000" dirty="0"/>
                <a:t> + </a:t>
              </a:r>
              <a:r>
                <a:rPr lang="pl-PL" sz="2000" dirty="0" err="1"/>
                <a:t>c</a:t>
              </a:r>
              <a:endParaRPr lang="en-GB" sz="2000" dirty="0"/>
            </a:p>
          </p:txBody>
        </p:sp>
        <p:sp useBgFill="1">
          <p:nvSpPr>
            <p:cNvPr id="60500" name="Text Box 84"/>
            <p:cNvSpPr txBox="1">
              <a:spLocks noChangeArrowheads="1"/>
            </p:cNvSpPr>
            <p:nvPr/>
          </p:nvSpPr>
          <p:spPr bwMode="auto">
            <a:xfrm>
              <a:off x="3557812" y="4258931"/>
              <a:ext cx="1182786" cy="400110"/>
            </a:xfrm>
            <a:prstGeom prst="rect">
              <a:avLst/>
            </a:prstGeom>
            <a:ln w="9525">
              <a:noFill/>
              <a:miter lim="800000"/>
              <a:headEnd/>
              <a:tailEnd/>
            </a:ln>
            <a:effectLst/>
          </p:spPr>
          <p:txBody>
            <a:bodyPr wrap="none">
              <a:prstTxWarp prst="textNoShape">
                <a:avLst/>
              </a:prstTxWarp>
              <a:spAutoFit/>
            </a:bodyPr>
            <a:lstStyle/>
            <a:p>
              <a:r>
                <a:rPr lang="pl-PL" sz="2000" dirty="0" err="1"/>
                <a:t>b</a:t>
              </a:r>
              <a:r>
                <a:rPr lang="pl-PL" sz="2000" dirty="0"/>
                <a:t> + </a:t>
              </a:r>
              <a:r>
                <a:rPr lang="pl-PL" sz="2000" dirty="0" err="1"/>
                <a:t>c</a:t>
              </a:r>
              <a:r>
                <a:rPr lang="pl-PL" sz="2000" dirty="0"/>
                <a:t> + </a:t>
              </a:r>
              <a:r>
                <a:rPr lang="pl-PL" sz="2000" dirty="0" err="1"/>
                <a:t>d</a:t>
              </a:r>
              <a:endParaRPr lang="en-GB" sz="2000" dirty="0"/>
            </a:p>
          </p:txBody>
        </p:sp>
        <p:sp useBgFill="1">
          <p:nvSpPr>
            <p:cNvPr id="60501" name="Text Box 85"/>
            <p:cNvSpPr txBox="1">
              <a:spLocks noChangeArrowheads="1"/>
            </p:cNvSpPr>
            <p:nvPr/>
          </p:nvSpPr>
          <p:spPr bwMode="auto">
            <a:xfrm>
              <a:off x="3557812" y="4901560"/>
              <a:ext cx="1182786" cy="400110"/>
            </a:xfrm>
            <a:prstGeom prst="rect">
              <a:avLst/>
            </a:prstGeom>
            <a:ln w="9525">
              <a:noFill/>
              <a:miter lim="800000"/>
              <a:headEnd/>
              <a:tailEnd/>
            </a:ln>
            <a:effectLst/>
          </p:spPr>
          <p:txBody>
            <a:bodyPr wrap="none">
              <a:prstTxWarp prst="textNoShape">
                <a:avLst/>
              </a:prstTxWarp>
              <a:spAutoFit/>
            </a:bodyPr>
            <a:lstStyle/>
            <a:p>
              <a:r>
                <a:rPr lang="pl-PL" sz="2000" dirty="0" err="1"/>
                <a:t>c</a:t>
              </a:r>
              <a:r>
                <a:rPr lang="pl-PL" sz="2000" dirty="0"/>
                <a:t> + </a:t>
              </a:r>
              <a:r>
                <a:rPr lang="pl-PL" sz="2000" dirty="0" err="1"/>
                <a:t>d</a:t>
              </a:r>
              <a:r>
                <a:rPr lang="pl-PL" sz="2000" dirty="0"/>
                <a:t> + </a:t>
              </a:r>
              <a:r>
                <a:rPr lang="pl-PL" sz="2000" dirty="0" err="1"/>
                <a:t>e</a:t>
              </a:r>
              <a:endParaRPr lang="en-GB" sz="2000" dirty="0"/>
            </a:p>
          </p:txBody>
        </p:sp>
        <p:sp useBgFill="1">
          <p:nvSpPr>
            <p:cNvPr id="145" name="Text Box 83"/>
            <p:cNvSpPr txBox="1">
              <a:spLocks noChangeArrowheads="1"/>
            </p:cNvSpPr>
            <p:nvPr/>
          </p:nvSpPr>
          <p:spPr bwMode="auto">
            <a:xfrm>
              <a:off x="3557812" y="1669969"/>
              <a:ext cx="1197188" cy="400110"/>
            </a:xfrm>
            <a:prstGeom prst="rect">
              <a:avLst/>
            </a:prstGeom>
            <a:ln w="9525">
              <a:noFill/>
              <a:miter lim="800000"/>
              <a:headEnd/>
              <a:tailEnd/>
            </a:ln>
            <a:effectLst/>
          </p:spPr>
          <p:txBody>
            <a:bodyPr wrap="none">
              <a:prstTxWarp prst="textNoShape">
                <a:avLst/>
              </a:prstTxWarp>
              <a:spAutoFit/>
            </a:bodyPr>
            <a:lstStyle/>
            <a:p>
              <a:r>
                <a:rPr lang="pl-PL" sz="2000" dirty="0"/>
                <a:t>a + </a:t>
              </a:r>
              <a:r>
                <a:rPr lang="pl-PL" sz="2000" dirty="0" err="1"/>
                <a:t>b</a:t>
              </a:r>
              <a:r>
                <a:rPr lang="pl-PL" sz="2000" dirty="0"/>
                <a:t> +</a:t>
              </a:r>
              <a:r>
                <a:rPr lang="pl-PL" sz="2000" dirty="0" smtClean="0"/>
                <a:t> </a:t>
              </a:r>
              <a:r>
                <a:rPr lang="pl-PL" sz="2000" dirty="0" err="1" smtClean="0"/>
                <a:t>d</a:t>
              </a:r>
              <a:endParaRPr lang="en-GB" sz="2000" dirty="0"/>
            </a:p>
          </p:txBody>
        </p:sp>
        <p:sp useBgFill="1">
          <p:nvSpPr>
            <p:cNvPr id="146" name="Text Box 85"/>
            <p:cNvSpPr txBox="1">
              <a:spLocks noChangeArrowheads="1"/>
            </p:cNvSpPr>
            <p:nvPr/>
          </p:nvSpPr>
          <p:spPr bwMode="auto">
            <a:xfrm>
              <a:off x="3557812" y="2960042"/>
              <a:ext cx="1197188" cy="400110"/>
            </a:xfrm>
            <a:prstGeom prst="rect">
              <a:avLst/>
            </a:prstGeom>
            <a:ln w="9525">
              <a:noFill/>
              <a:miter lim="800000"/>
              <a:headEnd/>
              <a:tailEnd/>
            </a:ln>
            <a:effectLst/>
          </p:spPr>
          <p:txBody>
            <a:bodyPr wrap="none">
              <a:prstTxWarp prst="textNoShape">
                <a:avLst/>
              </a:prstTxWarp>
              <a:spAutoFit/>
            </a:bodyPr>
            <a:lstStyle/>
            <a:p>
              <a:r>
                <a:rPr lang="pl-PL" sz="2000" dirty="0" err="1" smtClean="0"/>
                <a:t>b</a:t>
              </a:r>
              <a:r>
                <a:rPr lang="pl-PL" sz="2000" dirty="0" smtClean="0"/>
                <a:t> </a:t>
              </a:r>
              <a:r>
                <a:rPr lang="pl-PL" sz="2000" dirty="0"/>
                <a:t>+ </a:t>
              </a:r>
              <a:r>
                <a:rPr lang="pl-PL" sz="2000" dirty="0" err="1"/>
                <a:t>d</a:t>
              </a:r>
              <a:r>
                <a:rPr lang="pl-PL" sz="2000" dirty="0"/>
                <a:t> + </a:t>
              </a:r>
              <a:r>
                <a:rPr lang="pl-PL" sz="2000" dirty="0" err="1"/>
                <a:t>e</a:t>
              </a:r>
              <a:endParaRPr lang="en-GB" sz="2000" dirty="0"/>
            </a:p>
          </p:txBody>
        </p:sp>
      </p:grpSp>
      <p:grpSp>
        <p:nvGrpSpPr>
          <p:cNvPr id="154" name="Group 153"/>
          <p:cNvGrpSpPr/>
          <p:nvPr/>
        </p:nvGrpSpPr>
        <p:grpSpPr>
          <a:xfrm>
            <a:off x="1212851" y="951245"/>
            <a:ext cx="971557" cy="4617162"/>
            <a:chOff x="1212851" y="1036722"/>
            <a:chExt cx="971557" cy="4617162"/>
          </a:xfrm>
        </p:grpSpPr>
        <p:sp>
          <p:nvSpPr>
            <p:cNvPr id="60484" name="Line 68"/>
            <p:cNvSpPr>
              <a:spLocks noChangeShapeType="1"/>
            </p:cNvSpPr>
            <p:nvPr/>
          </p:nvSpPr>
          <p:spPr bwMode="auto">
            <a:xfrm rot="16200000">
              <a:off x="-1095730" y="3345303"/>
              <a:ext cx="4617162" cy="0"/>
            </a:xfrm>
            <a:prstGeom prst="line">
              <a:avLst/>
            </a:prstGeom>
            <a:noFill/>
            <a:ln w="9525">
              <a:solidFill>
                <a:schemeClr val="tx1"/>
              </a:solidFill>
              <a:round/>
              <a:headEnd type="none" w="med" len="med"/>
              <a:tailEnd/>
            </a:ln>
            <a:effectLst/>
          </p:spPr>
          <p:txBody>
            <a:bodyPr>
              <a:prstTxWarp prst="textNoShape">
                <a:avLst/>
              </a:prstTxWarp>
            </a:bodyPr>
            <a:lstStyle/>
            <a:p>
              <a:endParaRPr lang="en-US"/>
            </a:p>
          </p:txBody>
        </p:sp>
        <p:sp>
          <p:nvSpPr>
            <p:cNvPr id="150" name="Line 68"/>
            <p:cNvSpPr>
              <a:spLocks noChangeShapeType="1"/>
            </p:cNvSpPr>
            <p:nvPr/>
          </p:nvSpPr>
          <p:spPr bwMode="auto">
            <a:xfrm rot="16200000">
              <a:off x="-852841" y="3345303"/>
              <a:ext cx="4617162" cy="0"/>
            </a:xfrm>
            <a:prstGeom prst="line">
              <a:avLst/>
            </a:prstGeom>
            <a:noFill/>
            <a:ln w="9525">
              <a:solidFill>
                <a:schemeClr val="tx1"/>
              </a:solidFill>
              <a:round/>
              <a:headEnd type="none" w="med" len="med"/>
              <a:tailEnd/>
            </a:ln>
            <a:effectLst/>
          </p:spPr>
          <p:txBody>
            <a:bodyPr>
              <a:prstTxWarp prst="textNoShape">
                <a:avLst/>
              </a:prstTxWarp>
            </a:bodyPr>
            <a:lstStyle/>
            <a:p>
              <a:endParaRPr lang="en-US"/>
            </a:p>
          </p:txBody>
        </p:sp>
        <p:sp>
          <p:nvSpPr>
            <p:cNvPr id="151" name="Line 68"/>
            <p:cNvSpPr>
              <a:spLocks noChangeShapeType="1"/>
            </p:cNvSpPr>
            <p:nvPr/>
          </p:nvSpPr>
          <p:spPr bwMode="auto">
            <a:xfrm rot="16200000">
              <a:off x="-609952" y="3345303"/>
              <a:ext cx="4617162" cy="0"/>
            </a:xfrm>
            <a:prstGeom prst="line">
              <a:avLst/>
            </a:prstGeom>
            <a:noFill/>
            <a:ln w="9525">
              <a:solidFill>
                <a:schemeClr val="tx1"/>
              </a:solidFill>
              <a:round/>
              <a:headEnd type="none" w="med" len="med"/>
              <a:tailEnd/>
            </a:ln>
            <a:effectLst/>
          </p:spPr>
          <p:txBody>
            <a:bodyPr>
              <a:prstTxWarp prst="textNoShape">
                <a:avLst/>
              </a:prstTxWarp>
            </a:bodyPr>
            <a:lstStyle/>
            <a:p>
              <a:endParaRPr lang="en-US"/>
            </a:p>
          </p:txBody>
        </p:sp>
        <p:sp>
          <p:nvSpPr>
            <p:cNvPr id="152" name="Line 68"/>
            <p:cNvSpPr>
              <a:spLocks noChangeShapeType="1"/>
            </p:cNvSpPr>
            <p:nvPr/>
          </p:nvSpPr>
          <p:spPr bwMode="auto">
            <a:xfrm rot="16200000">
              <a:off x="-367063" y="3345303"/>
              <a:ext cx="4617162" cy="0"/>
            </a:xfrm>
            <a:prstGeom prst="line">
              <a:avLst/>
            </a:prstGeom>
            <a:noFill/>
            <a:ln w="9525">
              <a:solidFill>
                <a:schemeClr val="tx1"/>
              </a:solidFill>
              <a:round/>
              <a:headEnd type="none" w="med" len="med"/>
              <a:tailEnd/>
            </a:ln>
            <a:effectLst/>
          </p:spPr>
          <p:txBody>
            <a:bodyPr>
              <a:prstTxWarp prst="textNoShape">
                <a:avLst/>
              </a:prstTxWarp>
            </a:bodyPr>
            <a:lstStyle/>
            <a:p>
              <a:endParaRPr lang="en-US"/>
            </a:p>
          </p:txBody>
        </p:sp>
        <p:sp>
          <p:nvSpPr>
            <p:cNvPr id="153" name="Line 68"/>
            <p:cNvSpPr>
              <a:spLocks noChangeShapeType="1"/>
            </p:cNvSpPr>
            <p:nvPr/>
          </p:nvSpPr>
          <p:spPr bwMode="auto">
            <a:xfrm rot="16200000">
              <a:off x="-124173" y="3345303"/>
              <a:ext cx="4617162" cy="0"/>
            </a:xfrm>
            <a:prstGeom prst="line">
              <a:avLst/>
            </a:prstGeom>
            <a:noFill/>
            <a:ln w="9525">
              <a:solidFill>
                <a:schemeClr val="tx1"/>
              </a:solidFill>
              <a:round/>
              <a:headEnd type="none" w="med" len="med"/>
              <a:tailEnd/>
            </a:ln>
            <a:effectLst/>
          </p:spPr>
          <p:txBody>
            <a:bodyPr>
              <a:prstTxWarp prst="textNoShape">
                <a:avLst/>
              </a:prstTxWarp>
            </a:bodyPr>
            <a:lstStyle/>
            <a:p>
              <a:endParaRPr lang="en-US"/>
            </a:p>
          </p:txBody>
        </p:sp>
      </p:grpSp>
      <p:grpSp>
        <p:nvGrpSpPr>
          <p:cNvPr id="158" name="Group 157"/>
          <p:cNvGrpSpPr/>
          <p:nvPr/>
        </p:nvGrpSpPr>
        <p:grpSpPr>
          <a:xfrm>
            <a:off x="1212850" y="1084848"/>
            <a:ext cx="2108204" cy="353644"/>
            <a:chOff x="1212850" y="1084848"/>
            <a:chExt cx="2108204" cy="353644"/>
          </a:xfrm>
        </p:grpSpPr>
        <p:sp>
          <p:nvSpPr>
            <p:cNvPr id="60482" name="Line 66"/>
            <p:cNvSpPr>
              <a:spLocks noChangeShapeType="1"/>
            </p:cNvSpPr>
            <p:nvPr/>
          </p:nvSpPr>
          <p:spPr bwMode="auto">
            <a:xfrm>
              <a:off x="1212850" y="1084848"/>
              <a:ext cx="2108203"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56" name="Line 66"/>
            <p:cNvSpPr>
              <a:spLocks noChangeShapeType="1"/>
            </p:cNvSpPr>
            <p:nvPr/>
          </p:nvSpPr>
          <p:spPr bwMode="auto">
            <a:xfrm>
              <a:off x="1450734" y="1261670"/>
              <a:ext cx="1870319"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57" name="Line 66"/>
            <p:cNvSpPr>
              <a:spLocks noChangeShapeType="1"/>
            </p:cNvSpPr>
            <p:nvPr/>
          </p:nvSpPr>
          <p:spPr bwMode="auto">
            <a:xfrm>
              <a:off x="1713044" y="1438492"/>
              <a:ext cx="1608010"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59" name="Group 158"/>
          <p:cNvGrpSpPr/>
          <p:nvPr/>
        </p:nvGrpSpPr>
        <p:grpSpPr>
          <a:xfrm>
            <a:off x="1212851" y="1723311"/>
            <a:ext cx="2108204" cy="353644"/>
            <a:chOff x="1212850" y="1084848"/>
            <a:chExt cx="2108204" cy="353644"/>
          </a:xfrm>
        </p:grpSpPr>
        <p:sp>
          <p:nvSpPr>
            <p:cNvPr id="160" name="Line 66"/>
            <p:cNvSpPr>
              <a:spLocks noChangeShapeType="1"/>
            </p:cNvSpPr>
            <p:nvPr/>
          </p:nvSpPr>
          <p:spPr bwMode="auto">
            <a:xfrm>
              <a:off x="1212850" y="1084848"/>
              <a:ext cx="2108203"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61" name="Line 66"/>
            <p:cNvSpPr>
              <a:spLocks noChangeShapeType="1"/>
            </p:cNvSpPr>
            <p:nvPr/>
          </p:nvSpPr>
          <p:spPr bwMode="auto">
            <a:xfrm>
              <a:off x="1450734" y="1261670"/>
              <a:ext cx="1870319"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62" name="Line 66"/>
            <p:cNvSpPr>
              <a:spLocks noChangeShapeType="1"/>
            </p:cNvSpPr>
            <p:nvPr/>
          </p:nvSpPr>
          <p:spPr bwMode="auto">
            <a:xfrm>
              <a:off x="1941518" y="1438492"/>
              <a:ext cx="1379536"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63" name="Group 162"/>
          <p:cNvGrpSpPr/>
          <p:nvPr/>
        </p:nvGrpSpPr>
        <p:grpSpPr>
          <a:xfrm>
            <a:off x="1212852" y="2368124"/>
            <a:ext cx="2108203" cy="353644"/>
            <a:chOff x="1212850" y="1084848"/>
            <a:chExt cx="2108203" cy="353644"/>
          </a:xfrm>
        </p:grpSpPr>
        <p:sp>
          <p:nvSpPr>
            <p:cNvPr id="164" name="Line 66"/>
            <p:cNvSpPr>
              <a:spLocks noChangeShapeType="1"/>
            </p:cNvSpPr>
            <p:nvPr/>
          </p:nvSpPr>
          <p:spPr bwMode="auto">
            <a:xfrm>
              <a:off x="1212850" y="1084848"/>
              <a:ext cx="2108203"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65" name="Line 66"/>
            <p:cNvSpPr>
              <a:spLocks noChangeShapeType="1"/>
            </p:cNvSpPr>
            <p:nvPr/>
          </p:nvSpPr>
          <p:spPr bwMode="auto">
            <a:xfrm>
              <a:off x="1941515" y="1261670"/>
              <a:ext cx="1379538"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66" name="Line 66"/>
            <p:cNvSpPr>
              <a:spLocks noChangeShapeType="1"/>
            </p:cNvSpPr>
            <p:nvPr/>
          </p:nvSpPr>
          <p:spPr bwMode="auto">
            <a:xfrm>
              <a:off x="2184406" y="1438492"/>
              <a:ext cx="1136647"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67" name="Group 166"/>
          <p:cNvGrpSpPr/>
          <p:nvPr/>
        </p:nvGrpSpPr>
        <p:grpSpPr>
          <a:xfrm>
            <a:off x="1450734" y="3012937"/>
            <a:ext cx="1870323" cy="353644"/>
            <a:chOff x="1450731" y="1084848"/>
            <a:chExt cx="1870323" cy="353644"/>
          </a:xfrm>
        </p:grpSpPr>
        <p:sp>
          <p:nvSpPr>
            <p:cNvPr id="168" name="Line 66"/>
            <p:cNvSpPr>
              <a:spLocks noChangeShapeType="1"/>
            </p:cNvSpPr>
            <p:nvPr/>
          </p:nvSpPr>
          <p:spPr bwMode="auto">
            <a:xfrm>
              <a:off x="1450731" y="1084848"/>
              <a:ext cx="1870322"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69" name="Line 66"/>
            <p:cNvSpPr>
              <a:spLocks noChangeShapeType="1"/>
            </p:cNvSpPr>
            <p:nvPr/>
          </p:nvSpPr>
          <p:spPr bwMode="auto">
            <a:xfrm>
              <a:off x="1941516" y="1261670"/>
              <a:ext cx="1379537"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70" name="Line 66"/>
            <p:cNvSpPr>
              <a:spLocks noChangeShapeType="1"/>
            </p:cNvSpPr>
            <p:nvPr/>
          </p:nvSpPr>
          <p:spPr bwMode="auto">
            <a:xfrm>
              <a:off x="2184404" y="1438492"/>
              <a:ext cx="1136650"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71" name="Group 170"/>
          <p:cNvGrpSpPr/>
          <p:nvPr/>
        </p:nvGrpSpPr>
        <p:grpSpPr>
          <a:xfrm>
            <a:off x="1212854" y="3657750"/>
            <a:ext cx="2108203" cy="353644"/>
            <a:chOff x="1212850" y="1084848"/>
            <a:chExt cx="2108203" cy="353644"/>
          </a:xfrm>
        </p:grpSpPr>
        <p:sp>
          <p:nvSpPr>
            <p:cNvPr id="172" name="Line 66"/>
            <p:cNvSpPr>
              <a:spLocks noChangeShapeType="1"/>
            </p:cNvSpPr>
            <p:nvPr/>
          </p:nvSpPr>
          <p:spPr bwMode="auto">
            <a:xfrm>
              <a:off x="1212850" y="1084848"/>
              <a:ext cx="2108203"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73" name="Line 66"/>
            <p:cNvSpPr>
              <a:spLocks noChangeShapeType="1"/>
            </p:cNvSpPr>
            <p:nvPr/>
          </p:nvSpPr>
          <p:spPr bwMode="auto">
            <a:xfrm>
              <a:off x="1450734" y="1261670"/>
              <a:ext cx="1870319"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74" name="Line 66"/>
            <p:cNvSpPr>
              <a:spLocks noChangeShapeType="1"/>
            </p:cNvSpPr>
            <p:nvPr/>
          </p:nvSpPr>
          <p:spPr bwMode="auto">
            <a:xfrm>
              <a:off x="2184404" y="1438492"/>
              <a:ext cx="1136649"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75" name="Group 174"/>
          <p:cNvGrpSpPr/>
          <p:nvPr/>
        </p:nvGrpSpPr>
        <p:grpSpPr>
          <a:xfrm>
            <a:off x="1455741" y="4308913"/>
            <a:ext cx="1865318" cy="353644"/>
            <a:chOff x="1455736" y="1084848"/>
            <a:chExt cx="1865318" cy="353644"/>
          </a:xfrm>
        </p:grpSpPr>
        <p:sp>
          <p:nvSpPr>
            <p:cNvPr id="176" name="Line 66"/>
            <p:cNvSpPr>
              <a:spLocks noChangeShapeType="1"/>
            </p:cNvSpPr>
            <p:nvPr/>
          </p:nvSpPr>
          <p:spPr bwMode="auto">
            <a:xfrm>
              <a:off x="1455736" y="1084848"/>
              <a:ext cx="1865317"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77" name="Line 66"/>
            <p:cNvSpPr>
              <a:spLocks noChangeShapeType="1"/>
            </p:cNvSpPr>
            <p:nvPr/>
          </p:nvSpPr>
          <p:spPr bwMode="auto">
            <a:xfrm>
              <a:off x="1698623" y="1261670"/>
              <a:ext cx="1622430"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78" name="Line 66"/>
            <p:cNvSpPr>
              <a:spLocks noChangeShapeType="1"/>
            </p:cNvSpPr>
            <p:nvPr/>
          </p:nvSpPr>
          <p:spPr bwMode="auto">
            <a:xfrm>
              <a:off x="1941512" y="1438492"/>
              <a:ext cx="1379542"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79" name="Group 178"/>
          <p:cNvGrpSpPr/>
          <p:nvPr/>
        </p:nvGrpSpPr>
        <p:grpSpPr>
          <a:xfrm>
            <a:off x="1698630" y="4947376"/>
            <a:ext cx="1622429" cy="353644"/>
            <a:chOff x="1698624" y="1084848"/>
            <a:chExt cx="1622429" cy="353644"/>
          </a:xfrm>
        </p:grpSpPr>
        <p:sp>
          <p:nvSpPr>
            <p:cNvPr id="180" name="Line 66"/>
            <p:cNvSpPr>
              <a:spLocks noChangeShapeType="1"/>
            </p:cNvSpPr>
            <p:nvPr/>
          </p:nvSpPr>
          <p:spPr bwMode="auto">
            <a:xfrm>
              <a:off x="1698624" y="1084848"/>
              <a:ext cx="1622429"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81" name="Line 66"/>
            <p:cNvSpPr>
              <a:spLocks noChangeShapeType="1"/>
            </p:cNvSpPr>
            <p:nvPr/>
          </p:nvSpPr>
          <p:spPr bwMode="auto">
            <a:xfrm>
              <a:off x="1941511" y="1261670"/>
              <a:ext cx="1379542" cy="0"/>
            </a:xfrm>
            <a:prstGeom prst="line">
              <a:avLst/>
            </a:prstGeom>
            <a:noFill/>
            <a:ln w="9525">
              <a:solidFill>
                <a:schemeClr val="tx1"/>
              </a:solidFill>
              <a:round/>
              <a:headEnd type="oval" w="med" len="med"/>
              <a:tailEnd/>
            </a:ln>
            <a:effectLst/>
          </p:spPr>
          <p:txBody>
            <a:bodyPr>
              <a:prstTxWarp prst="textNoShape">
                <a:avLst/>
              </a:prstTxWarp>
            </a:bodyPr>
            <a:lstStyle/>
            <a:p>
              <a:endParaRPr lang="en-US"/>
            </a:p>
          </p:txBody>
        </p:sp>
        <p:sp>
          <p:nvSpPr>
            <p:cNvPr id="182" name="Line 66"/>
            <p:cNvSpPr>
              <a:spLocks noChangeShapeType="1"/>
            </p:cNvSpPr>
            <p:nvPr/>
          </p:nvSpPr>
          <p:spPr bwMode="auto">
            <a:xfrm>
              <a:off x="2184400" y="1438492"/>
              <a:ext cx="1136653" cy="0"/>
            </a:xfrm>
            <a:prstGeom prst="line">
              <a:avLst/>
            </a:prstGeom>
            <a:noFill/>
            <a:ln w="9525">
              <a:solidFill>
                <a:schemeClr val="tx1"/>
              </a:solidFill>
              <a:round/>
              <a:headEnd type="oval" w="med" len="med"/>
              <a:tailEnd/>
            </a:ln>
            <a:effectLst/>
          </p:spPr>
          <p:txBody>
            <a:bodyPr>
              <a:prstTxWarp prst="textNoShape">
                <a:avLst/>
              </a:prstTxWarp>
            </a:bodyPr>
            <a:lstStyle/>
            <a:p>
              <a:endParaRPr lang="en-US" dirty="0"/>
            </a:p>
          </p:txBody>
        </p:sp>
      </p:grpSp>
      <p:grpSp>
        <p:nvGrpSpPr>
          <p:cNvPr id="148" name="Group 147"/>
          <p:cNvGrpSpPr/>
          <p:nvPr/>
        </p:nvGrpSpPr>
        <p:grpSpPr>
          <a:xfrm>
            <a:off x="3250899" y="972742"/>
            <a:ext cx="306913" cy="4452922"/>
            <a:chOff x="2592088" y="972742"/>
            <a:chExt cx="306913" cy="4452922"/>
          </a:xfrm>
        </p:grpSpPr>
        <p:sp>
          <p:nvSpPr>
            <p:cNvPr id="99" name="AutoShape 94"/>
            <p:cNvSpPr>
              <a:spLocks noChangeArrowheads="1"/>
            </p:cNvSpPr>
            <p:nvPr/>
          </p:nvSpPr>
          <p:spPr bwMode="auto">
            <a:xfrm rot="16200000" flipH="1">
              <a:off x="2461050" y="1121768"/>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sp>
          <p:nvSpPr>
            <p:cNvPr id="84" name="AutoShape 94"/>
            <p:cNvSpPr>
              <a:spLocks noChangeArrowheads="1"/>
            </p:cNvSpPr>
            <p:nvPr/>
          </p:nvSpPr>
          <p:spPr bwMode="auto">
            <a:xfrm rot="16200000" flipH="1">
              <a:off x="2458052" y="1766092"/>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sp>
          <p:nvSpPr>
            <p:cNvPr id="87" name="AutoShape 94"/>
            <p:cNvSpPr>
              <a:spLocks noChangeArrowheads="1"/>
            </p:cNvSpPr>
            <p:nvPr/>
          </p:nvSpPr>
          <p:spPr bwMode="auto">
            <a:xfrm rot="16200000" flipH="1">
              <a:off x="2455054" y="2410416"/>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sp>
          <p:nvSpPr>
            <p:cNvPr id="90" name="AutoShape 94"/>
            <p:cNvSpPr>
              <a:spLocks noChangeArrowheads="1"/>
            </p:cNvSpPr>
            <p:nvPr/>
          </p:nvSpPr>
          <p:spPr bwMode="auto">
            <a:xfrm rot="16200000" flipH="1">
              <a:off x="2452056" y="3054740"/>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sp>
          <p:nvSpPr>
            <p:cNvPr id="93" name="AutoShape 94"/>
            <p:cNvSpPr>
              <a:spLocks noChangeArrowheads="1"/>
            </p:cNvSpPr>
            <p:nvPr/>
          </p:nvSpPr>
          <p:spPr bwMode="auto">
            <a:xfrm rot="16200000" flipH="1">
              <a:off x="2449058" y="3699064"/>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sp>
          <p:nvSpPr>
            <p:cNvPr id="96" name="AutoShape 94"/>
            <p:cNvSpPr>
              <a:spLocks noChangeArrowheads="1"/>
            </p:cNvSpPr>
            <p:nvPr/>
          </p:nvSpPr>
          <p:spPr bwMode="auto">
            <a:xfrm rot="16200000" flipH="1">
              <a:off x="2446060" y="4343388"/>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sp>
          <p:nvSpPr>
            <p:cNvPr id="102" name="AutoShape 94"/>
            <p:cNvSpPr>
              <a:spLocks noChangeArrowheads="1"/>
            </p:cNvSpPr>
            <p:nvPr/>
          </p:nvSpPr>
          <p:spPr bwMode="auto">
            <a:xfrm rot="16200000" flipH="1">
              <a:off x="2443062" y="4987712"/>
              <a:ext cx="586978" cy="288925"/>
            </a:xfrm>
            <a:prstGeom prst="roundRect">
              <a:avLst>
                <a:gd name="adj" fmla="val 44506"/>
              </a:avLst>
            </a:prstGeom>
            <a:solidFill>
              <a:schemeClr val="bg1"/>
            </a:solidFill>
            <a:ln w="22225" cap="flat" cmpd="sng" algn="ctr">
              <a:solidFill>
                <a:schemeClr val="tx1"/>
              </a:solidFill>
              <a:prstDash val="solid"/>
              <a:round/>
              <a:headEnd type="none" w="med" len="med"/>
              <a:tailEnd type="none" w="med" len="med"/>
            </a:ln>
            <a:effectLst>
              <a:outerShdw blurRad="50800" dist="12700" dir="714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2400" kern="0" dirty="0">
                  <a:solidFill>
                    <a:srgbClr val="000000"/>
                  </a:solidFill>
                  <a:latin typeface="Arial"/>
                </a:rPr>
                <a:t>+</a:t>
              </a:r>
            </a:p>
          </p:txBody>
        </p:sp>
      </p:grpSp>
      <p:grpSp>
        <p:nvGrpSpPr>
          <p:cNvPr id="192" name="Group 191"/>
          <p:cNvGrpSpPr/>
          <p:nvPr/>
        </p:nvGrpSpPr>
        <p:grpSpPr>
          <a:xfrm>
            <a:off x="6169459" y="1729172"/>
            <a:ext cx="362365" cy="3583985"/>
            <a:chOff x="6169459" y="1729172"/>
            <a:chExt cx="362365" cy="3583985"/>
          </a:xfrm>
        </p:grpSpPr>
        <p:sp>
          <p:nvSpPr>
            <p:cNvPr id="184" name="Rectangle 87"/>
            <p:cNvSpPr>
              <a:spLocks noChangeArrowheads="1"/>
            </p:cNvSpPr>
            <p:nvPr/>
          </p:nvSpPr>
          <p:spPr bwMode="auto">
            <a:xfrm>
              <a:off x="6169459" y="1729172"/>
              <a:ext cx="362365" cy="36236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pl-PL" sz="2000" dirty="0" smtClean="0"/>
                <a:t>0</a:t>
              </a:r>
              <a:endParaRPr lang="en-GB" sz="2000" dirty="0"/>
            </a:p>
          </p:txBody>
        </p:sp>
        <p:sp>
          <p:nvSpPr>
            <p:cNvPr id="189" name="Rectangle 87"/>
            <p:cNvSpPr>
              <a:spLocks noChangeArrowheads="1"/>
            </p:cNvSpPr>
            <p:nvPr/>
          </p:nvSpPr>
          <p:spPr bwMode="auto">
            <a:xfrm>
              <a:off x="6169459" y="3017820"/>
              <a:ext cx="362365" cy="36236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pl-PL" sz="2000" dirty="0" smtClean="0"/>
                <a:t>1</a:t>
              </a:r>
              <a:endParaRPr lang="en-GB" sz="2000" dirty="0"/>
            </a:p>
          </p:txBody>
        </p:sp>
        <p:sp>
          <p:nvSpPr>
            <p:cNvPr id="190" name="Rectangle 87"/>
            <p:cNvSpPr>
              <a:spLocks noChangeArrowheads="1"/>
            </p:cNvSpPr>
            <p:nvPr/>
          </p:nvSpPr>
          <p:spPr bwMode="auto">
            <a:xfrm>
              <a:off x="6169459" y="3662144"/>
              <a:ext cx="362365" cy="36236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pl-PL" sz="2000" dirty="0" smtClean="0"/>
                <a:t>0</a:t>
              </a:r>
              <a:endParaRPr lang="en-GB" sz="2000" dirty="0"/>
            </a:p>
          </p:txBody>
        </p:sp>
        <p:sp>
          <p:nvSpPr>
            <p:cNvPr id="191" name="Rectangle 87"/>
            <p:cNvSpPr>
              <a:spLocks noChangeArrowheads="1"/>
            </p:cNvSpPr>
            <p:nvPr/>
          </p:nvSpPr>
          <p:spPr bwMode="auto">
            <a:xfrm>
              <a:off x="6169459" y="4950792"/>
              <a:ext cx="362365" cy="36236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pl-PL" sz="2000" dirty="0" smtClean="0"/>
                <a:t>0</a:t>
              </a:r>
              <a:endParaRPr lang="en-GB" sz="2000" dirty="0"/>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10563</TotalTime>
  <Words>14715</Words>
  <Application>Microsoft Macintosh PowerPoint</Application>
  <PresentationFormat>On-screen Show (4:3)</PresentationFormat>
  <Paragraphs>1967</Paragraphs>
  <Slides>64</Slides>
  <Notes>64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Office Theme</vt:lpstr>
      <vt:lpstr>CorelDRAW</vt:lpstr>
      <vt:lpstr>VLSI testing</vt:lpstr>
      <vt:lpstr>Volume of test data</vt:lpstr>
      <vt:lpstr>Test interface bottlenecks</vt:lpstr>
      <vt:lpstr>Motivation</vt:lpstr>
      <vt:lpstr>ATPG process</vt:lpstr>
      <vt:lpstr>Stimuli replication</vt:lpstr>
      <vt:lpstr>Stimuli conversion</vt:lpstr>
      <vt:lpstr>Scan chain concealment </vt:lpstr>
      <vt:lpstr>XOR encoding</vt:lpstr>
      <vt:lpstr>Combinational compression</vt:lpstr>
      <vt:lpstr>Limited sequential expansion</vt:lpstr>
      <vt:lpstr>Stimuli encoding</vt:lpstr>
      <vt:lpstr>Reseeding of LFSR</vt:lpstr>
      <vt:lpstr>Static reseeding</vt:lpstr>
      <vt:lpstr>Reseeding - example</vt:lpstr>
      <vt:lpstr>Solving linear equations</vt:lpstr>
      <vt:lpstr>Solution - seed</vt:lpstr>
      <vt:lpstr>Observations</vt:lpstr>
      <vt:lpstr>Multiple polynomial reseeding</vt:lpstr>
      <vt:lpstr>Dynamic reseeding</vt:lpstr>
      <vt:lpstr>EDT architecture</vt:lpstr>
      <vt:lpstr>Sequential decompressor</vt:lpstr>
      <vt:lpstr>Stimuli compression</vt:lpstr>
      <vt:lpstr>Stimuli compression</vt:lpstr>
      <vt:lpstr>How much can we encode?</vt:lpstr>
      <vt:lpstr>Maximum compression rate</vt:lpstr>
      <vt:lpstr>Maximum compression rate</vt:lpstr>
      <vt:lpstr>Example</vt:lpstr>
      <vt:lpstr>Example</vt:lpstr>
      <vt:lpstr>ATE memory</vt:lpstr>
      <vt:lpstr>Decompressor as PRPG</vt:lpstr>
      <vt:lpstr>First silicon with EDT – 2001</vt:lpstr>
      <vt:lpstr>Sequential compression</vt:lpstr>
      <vt:lpstr>Commercial compression solutions</vt:lpstr>
      <vt:lpstr>Generations of compression</vt:lpstr>
      <vt:lpstr>EDT and scan fill</vt:lpstr>
      <vt:lpstr>EDT and scan fill</vt:lpstr>
      <vt:lpstr>Power dissipation</vt:lpstr>
      <vt:lpstr>2nd generation decompressor</vt:lpstr>
      <vt:lpstr>Test cube encoding</vt:lpstr>
      <vt:lpstr>Decompressor freeze</vt:lpstr>
      <vt:lpstr>Decompressor freeze</vt:lpstr>
      <vt:lpstr>Power dissipation again</vt:lpstr>
      <vt:lpstr>Design with modular compression</vt:lpstr>
      <vt:lpstr>Maximum compression rate</vt:lpstr>
      <vt:lpstr>3rd generation compression</vt:lpstr>
      <vt:lpstr>Vector clustering</vt:lpstr>
      <vt:lpstr>Tri-modal decompressor</vt:lpstr>
      <vt:lpstr>Test environment</vt:lpstr>
      <vt:lpstr>Compression and efficiency</vt:lpstr>
      <vt:lpstr>Maximum compression rate</vt:lpstr>
      <vt:lpstr>Code-based compression</vt:lpstr>
      <vt:lpstr>Hybrid solution: BIST + compression</vt:lpstr>
      <vt:lpstr>Low power PRPG</vt:lpstr>
      <vt:lpstr>Low power PRPG</vt:lpstr>
      <vt:lpstr>Toggling in scan chains</vt:lpstr>
      <vt:lpstr>Main features</vt:lpstr>
      <vt:lpstr>New decompressor</vt:lpstr>
      <vt:lpstr>Low power template</vt:lpstr>
      <vt:lpstr>Transitions in test cubes</vt:lpstr>
      <vt:lpstr>Encoding algorithm</vt:lpstr>
      <vt:lpstr>Encoding algorithm</vt:lpstr>
      <vt:lpstr>Further compression steps</vt:lpstr>
      <vt:lpstr>Solving linear equations</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618</cp:revision>
  <cp:lastPrinted>2009-12-16T15:27:26Z</cp:lastPrinted>
  <dcterms:created xsi:type="dcterms:W3CDTF">2010-12-17T15:31:26Z</dcterms:created>
  <dcterms:modified xsi:type="dcterms:W3CDTF">2013-12-03T14:17:34Z</dcterms:modified>
  <cp:category/>
</cp:coreProperties>
</file>