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554" r:id="rId2"/>
    <p:sldId id="356" r:id="rId3"/>
    <p:sldId id="555" r:id="rId4"/>
    <p:sldId id="584" r:id="rId5"/>
    <p:sldId id="561" r:id="rId6"/>
    <p:sldId id="583" r:id="rId7"/>
    <p:sldId id="590" r:id="rId8"/>
    <p:sldId id="557" r:id="rId9"/>
    <p:sldId id="579" r:id="rId10"/>
    <p:sldId id="580" r:id="rId11"/>
    <p:sldId id="585" r:id="rId12"/>
    <p:sldId id="562" r:id="rId13"/>
    <p:sldId id="586" r:id="rId14"/>
    <p:sldId id="564" r:id="rId15"/>
    <p:sldId id="592" r:id="rId16"/>
    <p:sldId id="591" r:id="rId17"/>
    <p:sldId id="566" r:id="rId18"/>
    <p:sldId id="567" r:id="rId19"/>
    <p:sldId id="587" r:id="rId20"/>
    <p:sldId id="569" r:id="rId21"/>
    <p:sldId id="570" r:id="rId22"/>
    <p:sldId id="571" r:id="rId23"/>
    <p:sldId id="572" r:id="rId24"/>
    <p:sldId id="574" r:id="rId25"/>
    <p:sldId id="588" r:id="rId26"/>
    <p:sldId id="581" r:id="rId27"/>
    <p:sldId id="589" r:id="rId28"/>
    <p:sldId id="576" r:id="rId29"/>
    <p:sldId id="577" r:id="rId30"/>
    <p:sldId id="578"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C95253"/>
    <a:srgbClr val="7FBFFF"/>
    <a:srgbClr val="FF7D4D"/>
    <a:srgbClr val="0080FF"/>
    <a:srgbClr val="529DE6"/>
    <a:srgbClr val="CFCFCF"/>
    <a:srgbClr val="D9A984"/>
    <a:srgbClr val="FFAD97"/>
    <a:srgbClr val="3361BB"/>
    <a:srgbClr val="47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67" autoAdjust="0"/>
    <p:restoredTop sz="77796" autoAdjust="0"/>
  </p:normalViewPr>
  <p:slideViewPr>
    <p:cSldViewPr snapToGrid="0" snapToObjects="1">
      <p:cViewPr varScale="1">
        <p:scale>
          <a:sx n="85" d="100"/>
          <a:sy n="85" d="100"/>
        </p:scale>
        <p:origin x="-2136" y="-104"/>
      </p:cViewPr>
      <p:guideLst>
        <p:guide orient="horz" pos="2160"/>
        <p:guide pos="2880"/>
      </p:guideLst>
    </p:cSldViewPr>
  </p:slideViewPr>
  <p:notesTextViewPr>
    <p:cViewPr>
      <p:scale>
        <a:sx n="125" d="100"/>
        <a:sy n="125" d="100"/>
      </p:scale>
      <p:origin x="0" y="0"/>
    </p:cViewPr>
  </p:notesTextViewPr>
  <p:sorterViewPr>
    <p:cViewPr varScale="1">
      <p:scale>
        <a:sx n="100" d="100"/>
        <a:sy n="100" d="100"/>
      </p:scale>
      <p:origin x="0" y="768"/>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13/12/13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1954211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13/12/13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31608666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Fault simulation is more complex task than logic simulation due to an additional dimension: the behavior</a:t>
            </a:r>
            <a:r>
              <a:rPr lang="en-US" baseline="0" dirty="0" smtClean="0"/>
              <a:t> of the circuit containing modeled faults that must be taken into account. When simulating one fault at a time, the computational complexity of this process is approximately proportional to the circuit size, the number of test patterns, and the number of faults. Since the number of faults is closely related to the circuit size, the overall time complexity of fault simulation is O(</a:t>
            </a:r>
            <a:r>
              <a:rPr lang="en-US" i="1" baseline="0" dirty="0" smtClean="0"/>
              <a:t>pn</a:t>
            </a:r>
            <a:r>
              <a:rPr lang="en-US" baseline="30000" dirty="0" smtClean="0"/>
              <a:t>2</a:t>
            </a:r>
            <a:r>
              <a:rPr lang="en-US" baseline="0" dirty="0" smtClean="0"/>
              <a:t>), where </a:t>
            </a:r>
            <a:r>
              <a:rPr lang="en-US" i="1" baseline="0" dirty="0" smtClean="0"/>
              <a:t>p</a:t>
            </a:r>
            <a:r>
              <a:rPr lang="en-US" baseline="0" dirty="0" smtClean="0"/>
              <a:t> is the number of test patterns, and </a:t>
            </a:r>
            <a:r>
              <a:rPr lang="en-US" i="1" baseline="0" dirty="0" smtClean="0"/>
              <a:t>n</a:t>
            </a:r>
            <a:r>
              <a:rPr lang="en-US" baseline="0" dirty="0" smtClean="0"/>
              <a:t> is the number of logic gates. Clearly, for large circuits, fault simulation may become infeasible. Consequently, various techniques have been proposed to improve fault simulation performance. In this chapter, we will discuss the key fault simulation techniques assuming a single stuck-at fault model.</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1215549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fault list propagation</a:t>
            </a:r>
            <a:r>
              <a:rPr lang="en-US" baseline="0" dirty="0" smtClean="0"/>
              <a:t> for OR gate is done in a similar manner to that of AND gate.</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If </a:t>
            </a:r>
            <a:r>
              <a:rPr lang="en-US" i="1" baseline="0" dirty="0" err="1" smtClean="0"/>
              <a:t>ab</a:t>
            </a:r>
            <a:r>
              <a:rPr lang="en-US" baseline="0" dirty="0" smtClean="0"/>
              <a:t> = 00, then any fault that propagates to either </a:t>
            </a:r>
            <a:r>
              <a:rPr lang="en-US" i="1" baseline="0" dirty="0" smtClean="0"/>
              <a:t>a</a:t>
            </a:r>
            <a:r>
              <a:rPr lang="en-US" baseline="0" dirty="0" smtClean="0"/>
              <a:t> or </a:t>
            </a:r>
            <a:r>
              <a:rPr lang="en-US" i="1" baseline="0" dirty="0" smtClean="0"/>
              <a:t>b</a:t>
            </a:r>
            <a:r>
              <a:rPr lang="en-US" baseline="0" dirty="0" smtClean="0"/>
              <a:t>, or both at the same time, will cause the output to be erroneously 1. Thus, the output fault list is simply a union of L</a:t>
            </a:r>
            <a:r>
              <a:rPr lang="en-US" baseline="-25000" dirty="0" smtClean="0"/>
              <a:t>a</a:t>
            </a:r>
            <a:r>
              <a:rPr lang="en-US" baseline="0" dirty="0" smtClean="0"/>
              <a:t> and </a:t>
            </a:r>
            <a:r>
              <a:rPr lang="en-US" baseline="0" dirty="0" err="1" smtClean="0"/>
              <a:t>L</a:t>
            </a:r>
            <a:r>
              <a:rPr lang="en-US" baseline="-25000" dirty="0" err="1" smtClean="0"/>
              <a:t>b</a:t>
            </a:r>
            <a:r>
              <a:rPr lang="en-US" baseline="0" dirty="0" smtClean="0"/>
              <a:t>, that is, it is the set of all faults which are members of either L</a:t>
            </a:r>
            <a:r>
              <a:rPr lang="en-US" baseline="-25000" dirty="0" smtClean="0"/>
              <a:t>a</a:t>
            </a:r>
            <a:r>
              <a:rPr lang="en-US" baseline="0" dirty="0" smtClean="0"/>
              <a:t> or </a:t>
            </a:r>
            <a:r>
              <a:rPr lang="en-US" baseline="0" dirty="0" err="1" smtClean="0"/>
              <a:t>L</a:t>
            </a:r>
            <a:r>
              <a:rPr lang="en-US" baseline="-25000" dirty="0" err="1" smtClean="0"/>
              <a:t>b</a:t>
            </a:r>
            <a:r>
              <a:rPr lang="en-US" baseline="0" dirty="0" smtClean="0"/>
              <a:t> (plus a local fault </a:t>
            </a:r>
            <a:r>
              <a:rPr lang="en-US" i="1" baseline="0" dirty="0" smtClean="0"/>
              <a:t>c</a:t>
            </a:r>
            <a:r>
              <a:rPr lang="en-US" baseline="0" dirty="0" smtClean="0"/>
              <a:t>/1).</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Let now </a:t>
            </a:r>
            <a:r>
              <a:rPr lang="en-US" i="1" baseline="0" dirty="0" err="1" smtClean="0"/>
              <a:t>ab</a:t>
            </a:r>
            <a:r>
              <a:rPr lang="en-US" baseline="0" dirty="0" smtClean="0"/>
              <a:t> = 01. Then </a:t>
            </a:r>
            <a:r>
              <a:rPr lang="en-US" i="1" baseline="0" dirty="0" smtClean="0"/>
              <a:t>c</a:t>
            </a:r>
            <a:r>
              <a:rPr lang="en-US" baseline="0" dirty="0" smtClean="0"/>
              <a:t> = 1, and any fault that causes </a:t>
            </a:r>
            <a:r>
              <a:rPr lang="en-US" i="1" baseline="0" dirty="0" smtClean="0"/>
              <a:t>b</a:t>
            </a:r>
            <a:r>
              <a:rPr lang="en-US" baseline="0" dirty="0" smtClean="0"/>
              <a:t> to be 0 without changing </a:t>
            </a:r>
            <a:r>
              <a:rPr lang="en-US" i="1" baseline="0" dirty="0" smtClean="0"/>
              <a:t>a</a:t>
            </a:r>
            <a:r>
              <a:rPr lang="en-US" baseline="0" dirty="0" smtClean="0"/>
              <a:t>, will cause </a:t>
            </a:r>
            <a:r>
              <a:rPr lang="en-US" i="1" baseline="0" dirty="0" smtClean="0"/>
              <a:t>c</a:t>
            </a:r>
            <a:r>
              <a:rPr lang="en-US" baseline="0" dirty="0" smtClean="0"/>
              <a:t> to be in error, i.e., </a:t>
            </a:r>
            <a:r>
              <a:rPr lang="en-US" i="1" baseline="0" dirty="0" smtClean="0"/>
              <a:t>c</a:t>
            </a:r>
            <a:r>
              <a:rPr lang="en-US" baseline="0" dirty="0" smtClean="0"/>
              <a:t> = 0. These are the faults in </a:t>
            </a:r>
            <a:r>
              <a:rPr lang="en-US" baseline="0" dirty="0" err="1" smtClean="0"/>
              <a:t>L</a:t>
            </a:r>
            <a:r>
              <a:rPr lang="en-US" baseline="-25000" dirty="0" err="1" smtClean="0"/>
              <a:t>b</a:t>
            </a:r>
            <a:r>
              <a:rPr lang="en-US" baseline="0" dirty="0" smtClean="0"/>
              <a:t> that are not in L</a:t>
            </a:r>
            <a:r>
              <a:rPr lang="en-US" baseline="-25000" dirty="0" smtClean="0"/>
              <a:t>a</a:t>
            </a:r>
            <a:r>
              <a:rPr lang="en-US" baseline="0" dirty="0" smtClean="0"/>
              <a:t>. That’s why we will use here a set difference. Note that a fault whose effect propagates to both </a:t>
            </a:r>
            <a:r>
              <a:rPr lang="en-US" i="1" baseline="0" dirty="0" smtClean="0"/>
              <a:t>a</a:t>
            </a:r>
            <a:r>
              <a:rPr lang="en-US" baseline="0" dirty="0" smtClean="0"/>
              <a:t> and </a:t>
            </a:r>
            <a:r>
              <a:rPr lang="en-US" i="1" baseline="0" dirty="0" smtClean="0"/>
              <a:t>b</a:t>
            </a:r>
            <a:r>
              <a:rPr lang="en-US" baseline="0" dirty="0" smtClean="0"/>
              <a:t> does not effect </a:t>
            </a:r>
            <a:r>
              <a:rPr lang="en-US" i="1" baseline="0" dirty="0" smtClean="0"/>
              <a:t>c</a:t>
            </a:r>
            <a:r>
              <a:rPr lang="en-US" baseline="0" dirty="0" smtClean="0"/>
              <a:t>. Again, the local fault </a:t>
            </a:r>
            <a:r>
              <a:rPr lang="en-US" i="1" baseline="0" dirty="0" smtClean="0"/>
              <a:t>c</a:t>
            </a:r>
            <a:r>
              <a:rPr lang="en-US" baseline="0" dirty="0" smtClean="0"/>
              <a:t>/0 is added to the final output list </a:t>
            </a:r>
            <a:r>
              <a:rPr lang="en-US" baseline="0" dirty="0" err="1" smtClean="0"/>
              <a:t>L</a:t>
            </a:r>
            <a:r>
              <a:rPr lang="en-US" baseline="-25000" dirty="0" err="1" smtClean="0"/>
              <a:t>c</a:t>
            </a:r>
            <a:r>
              <a:rPr lang="en-US" baseline="0" dirty="0" smtClean="0"/>
              <a: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If the input vector </a:t>
            </a:r>
            <a:r>
              <a:rPr lang="en-US" i="1" baseline="0" dirty="0" err="1" smtClean="0"/>
              <a:t>ab</a:t>
            </a:r>
            <a:r>
              <a:rPr lang="en-US" baseline="0" dirty="0" smtClean="0"/>
              <a:t> is equal to 11, then only a fault that occurs on both lists L</a:t>
            </a:r>
            <a:r>
              <a:rPr lang="en-US" baseline="-25000" dirty="0" smtClean="0"/>
              <a:t>a</a:t>
            </a:r>
            <a:r>
              <a:rPr lang="en-US" baseline="0" dirty="0" smtClean="0"/>
              <a:t> and </a:t>
            </a:r>
            <a:r>
              <a:rPr lang="en-US" baseline="0" dirty="0" err="1" smtClean="0"/>
              <a:t>L</a:t>
            </a:r>
            <a:r>
              <a:rPr lang="en-US" baseline="-25000" dirty="0" err="1" smtClean="0"/>
              <a:t>b</a:t>
            </a:r>
            <a:r>
              <a:rPr lang="en-US" baseline="0" dirty="0" smtClean="0"/>
              <a:t> will cause the output </a:t>
            </a:r>
            <a:r>
              <a:rPr lang="en-US" i="1" baseline="0" dirty="0" smtClean="0"/>
              <a:t>c</a:t>
            </a:r>
            <a:r>
              <a:rPr lang="en-US" baseline="0" dirty="0" smtClean="0"/>
              <a:t> to be erroneously 0. Indeed, we need to change (erroneously) both inputs from 1 to 0 to force such a change on the gate output. This is why the output list becomes an intersection of both input lists. Furthermore, the output may differ from its fault-free value due to a local fault </a:t>
            </a:r>
            <a:r>
              <a:rPr lang="en-US" i="1" baseline="0" dirty="0" smtClean="0"/>
              <a:t>c</a:t>
            </a:r>
            <a:r>
              <a:rPr lang="en-US" baseline="0" dirty="0" smtClean="0"/>
              <a:t>/0. This fault is therefore added to the final list.</a:t>
            </a:r>
          </a:p>
          <a:p>
            <a:endParaRPr lang="en-US" baseline="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10</a:t>
            </a:fld>
            <a:endParaRPr lang="en-US"/>
          </a:p>
        </p:txBody>
      </p:sp>
    </p:spTree>
    <p:extLst>
      <p:ext uri="{BB962C8B-B14F-4D97-AF65-F5344CB8AC3E}">
        <p14:creationId xmlns:p14="http://schemas.microsoft.com/office/powerpoint/2010/main" val="1217480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Consider</a:t>
            </a:r>
            <a:r>
              <a:rPr lang="en-US" baseline="0" dirty="0" smtClean="0"/>
              <a:t> the circuit shown on the slide. Suppose the applied test vector is </a:t>
            </a:r>
            <a:r>
              <a:rPr lang="en-US" i="1" baseline="0" dirty="0" err="1" smtClean="0"/>
              <a:t>abcd</a:t>
            </a:r>
            <a:r>
              <a:rPr lang="en-US" baseline="0" dirty="0" smtClean="0"/>
              <a:t> = 1011. Clearly, the fault lists associated with the primary inputs comprise just local faults with the opposite polarizations than that of the fault-free values. Hence we have: L</a:t>
            </a:r>
            <a:r>
              <a:rPr lang="en-US" baseline="-25000" dirty="0" smtClean="0"/>
              <a:t>a</a:t>
            </a:r>
            <a:r>
              <a:rPr lang="en-US" baseline="0" dirty="0" smtClean="0"/>
              <a:t> = {</a:t>
            </a:r>
            <a:r>
              <a:rPr lang="en-US" i="1" baseline="0" dirty="0" smtClean="0"/>
              <a:t>a</a:t>
            </a:r>
            <a:r>
              <a:rPr lang="en-US" baseline="0" dirty="0" smtClean="0"/>
              <a:t>/0}, </a:t>
            </a:r>
            <a:r>
              <a:rPr lang="en-US" baseline="0" dirty="0" err="1" smtClean="0"/>
              <a:t>L</a:t>
            </a:r>
            <a:r>
              <a:rPr lang="en-US" baseline="-25000" dirty="0" err="1" smtClean="0"/>
              <a:t>b</a:t>
            </a:r>
            <a:r>
              <a:rPr lang="en-US" baseline="0" dirty="0" smtClean="0"/>
              <a:t> = {</a:t>
            </a:r>
            <a:r>
              <a:rPr lang="en-US" i="1" baseline="0" dirty="0" smtClean="0"/>
              <a:t>b</a:t>
            </a:r>
            <a:r>
              <a:rPr lang="en-US" baseline="0" dirty="0" smtClean="0"/>
              <a:t>/1}, </a:t>
            </a:r>
            <a:r>
              <a:rPr lang="en-US" baseline="0" dirty="0" err="1" smtClean="0"/>
              <a:t>L</a:t>
            </a:r>
            <a:r>
              <a:rPr lang="en-US" baseline="-25000" dirty="0" err="1" smtClean="0"/>
              <a:t>c</a:t>
            </a:r>
            <a:r>
              <a:rPr lang="en-US" baseline="0" dirty="0" smtClean="0"/>
              <a:t> = {</a:t>
            </a:r>
            <a:r>
              <a:rPr lang="en-US" i="1" baseline="0" dirty="0" smtClean="0"/>
              <a:t>c</a:t>
            </a:r>
            <a:r>
              <a:rPr lang="en-US" baseline="0" dirty="0" smtClean="0"/>
              <a:t>/0}, and </a:t>
            </a:r>
            <a:r>
              <a:rPr lang="en-US" baseline="0" dirty="0" err="1" smtClean="0"/>
              <a:t>L</a:t>
            </a:r>
            <a:r>
              <a:rPr lang="en-US" baseline="-25000" dirty="0" err="1" smtClean="0"/>
              <a:t>d</a:t>
            </a:r>
            <a:r>
              <a:rPr lang="en-US" baseline="0" dirty="0" smtClean="0"/>
              <a:t> = {</a:t>
            </a:r>
            <a:r>
              <a:rPr lang="en-US" i="1" baseline="0" dirty="0" smtClean="0"/>
              <a:t>d</a:t>
            </a:r>
            <a:r>
              <a:rPr lang="en-US" baseline="0" dirty="0" smtClean="0"/>
              <a:t>/0}. The fault lists for lines </a:t>
            </a:r>
            <a:r>
              <a:rPr lang="en-US" i="1" baseline="0" dirty="0" smtClean="0"/>
              <a:t>e</a:t>
            </a:r>
            <a:r>
              <a:rPr lang="en-US" baseline="0" dirty="0" smtClean="0"/>
              <a:t> and </a:t>
            </a:r>
            <a:r>
              <a:rPr lang="en-US" i="1" baseline="0" dirty="0" smtClean="0"/>
              <a:t>f</a:t>
            </a:r>
            <a:r>
              <a:rPr lang="en-US" baseline="0" dirty="0" smtClean="0"/>
              <a:t> (the fault-free value is equal here to 0) must contain faults that will cause these lines to differ from the fault-free value. In addition to local faults </a:t>
            </a:r>
            <a:r>
              <a:rPr lang="en-US" i="1" baseline="0" dirty="0" smtClean="0"/>
              <a:t>e</a:t>
            </a:r>
            <a:r>
              <a:rPr lang="en-US" baseline="0" dirty="0" smtClean="0"/>
              <a:t>/1 and </a:t>
            </a:r>
            <a:r>
              <a:rPr lang="en-US" i="1" baseline="0" dirty="0" smtClean="0"/>
              <a:t>f/</a:t>
            </a:r>
            <a:r>
              <a:rPr lang="en-US" baseline="0" dirty="0" smtClean="0"/>
              <a:t>1, any fault on list </a:t>
            </a:r>
            <a:r>
              <a:rPr lang="en-US" baseline="0" dirty="0" err="1" smtClean="0"/>
              <a:t>L</a:t>
            </a:r>
            <a:r>
              <a:rPr lang="en-US" baseline="-25000" dirty="0" err="1" smtClean="0"/>
              <a:t>b</a:t>
            </a:r>
            <a:r>
              <a:rPr lang="en-US" baseline="0" dirty="0" smtClean="0"/>
              <a:t> is able to change the output of the first AND gate provided that there is not the same fault on the list L</a:t>
            </a:r>
            <a:r>
              <a:rPr lang="en-US" baseline="-25000" dirty="0" smtClean="0"/>
              <a:t>a</a:t>
            </a:r>
            <a:r>
              <a:rPr lang="en-US" baseline="0" dirty="0" smtClean="0"/>
              <a:t>. Thus, we have a difference of </a:t>
            </a:r>
            <a:r>
              <a:rPr lang="en-US" baseline="0" dirty="0" err="1" smtClean="0"/>
              <a:t>L</a:t>
            </a:r>
            <a:r>
              <a:rPr lang="en-US" baseline="-25000" dirty="0" err="1" smtClean="0"/>
              <a:t>b</a:t>
            </a:r>
            <a:r>
              <a:rPr lang="en-US" baseline="0" dirty="0" smtClean="0"/>
              <a:t> and L</a:t>
            </a:r>
            <a:r>
              <a:rPr lang="en-US" baseline="-25000" dirty="0" smtClean="0"/>
              <a:t>a</a:t>
            </a:r>
            <a:r>
              <a:rPr lang="en-US" baseline="0" dirty="0" smtClean="0"/>
              <a:t>, which is essentially equal to {</a:t>
            </a:r>
            <a:r>
              <a:rPr lang="en-US" i="1" baseline="0" dirty="0" smtClean="0"/>
              <a:t>b</a:t>
            </a:r>
            <a:r>
              <a:rPr lang="en-US" baseline="0" dirty="0" smtClean="0"/>
              <a:t>/1}. The list </a:t>
            </a:r>
            <a:r>
              <a:rPr lang="en-US" baseline="0" dirty="0" err="1" smtClean="0"/>
              <a:t>L</a:t>
            </a:r>
            <a:r>
              <a:rPr lang="en-US" baseline="-25000" dirty="0" err="1" smtClean="0"/>
              <a:t>g</a:t>
            </a:r>
            <a:r>
              <a:rPr lang="en-US" baseline="0" dirty="0" smtClean="0"/>
              <a:t> is simply a copy of L</a:t>
            </a:r>
            <a:r>
              <a:rPr lang="en-US" baseline="-25000" dirty="0" smtClean="0"/>
              <a:t>f</a:t>
            </a:r>
            <a:r>
              <a:rPr lang="en-US" baseline="0" dirty="0" smtClean="0"/>
              <a:t> extended by a local fault </a:t>
            </a:r>
            <a:r>
              <a:rPr lang="en-US" i="1" baseline="0" dirty="0" smtClean="0"/>
              <a:t>g</a:t>
            </a:r>
            <a:r>
              <a:rPr lang="en-US" baseline="0" dirty="0" smtClean="0"/>
              <a:t>/0. The list </a:t>
            </a:r>
            <a:r>
              <a:rPr lang="en-US" baseline="0" dirty="0" err="1" smtClean="0"/>
              <a:t>L</a:t>
            </a:r>
            <a:r>
              <a:rPr lang="en-US" baseline="-25000" dirty="0" err="1" smtClean="0"/>
              <a:t>h</a:t>
            </a:r>
            <a:r>
              <a:rPr lang="en-US" baseline="0" dirty="0" smtClean="0"/>
              <a:t> and </a:t>
            </a:r>
            <a:r>
              <a:rPr lang="en-US" baseline="0" dirty="0" err="1" smtClean="0"/>
              <a:t>L</a:t>
            </a:r>
            <a:r>
              <a:rPr lang="en-US" baseline="-25000" dirty="0" err="1" smtClean="0"/>
              <a:t>k</a:t>
            </a:r>
            <a:r>
              <a:rPr lang="en-US" baseline="0" dirty="0" smtClean="0"/>
              <a:t> are determined in a similar fashion by using the formulas derived earlier. Finally, the output fault list is obtained by subtracting </a:t>
            </a:r>
            <a:r>
              <a:rPr lang="en-US" baseline="0" dirty="0" err="1" smtClean="0"/>
              <a:t>L</a:t>
            </a:r>
            <a:r>
              <a:rPr lang="en-US" baseline="-25000" dirty="0" err="1" smtClean="0"/>
              <a:t>h</a:t>
            </a:r>
            <a:r>
              <a:rPr lang="en-US" baseline="0" dirty="0" smtClean="0"/>
              <a:t> from </a:t>
            </a:r>
            <a:r>
              <a:rPr lang="en-US" baseline="0" dirty="0" err="1" smtClean="0"/>
              <a:t>L</a:t>
            </a:r>
            <a:r>
              <a:rPr lang="en-US" baseline="-25000" dirty="0" err="1" smtClean="0"/>
              <a:t>k</a:t>
            </a:r>
            <a:r>
              <a:rPr lang="en-US" baseline="0" dirty="0" smtClean="0"/>
              <a:t> as the fault free values on the inputs of the OR gate are equal to 0 and 1, respectively. Note that fault </a:t>
            </a:r>
            <a:r>
              <a:rPr lang="en-US" i="1" baseline="0" dirty="0" smtClean="0"/>
              <a:t>b</a:t>
            </a:r>
            <a:r>
              <a:rPr lang="en-US" baseline="0" dirty="0" smtClean="0"/>
              <a:t>/1 occurs on both lists, and therefore it is eventually missing on the list associated with primary output. Indeed, as can be easily verified, fault </a:t>
            </a:r>
            <a:r>
              <a:rPr lang="en-US" i="1" baseline="0" dirty="0" smtClean="0"/>
              <a:t>b</a:t>
            </a:r>
            <a:r>
              <a:rPr lang="en-US" baseline="0" dirty="0" smtClean="0"/>
              <a:t>/1, if present, would cause both lines: </a:t>
            </a:r>
            <a:r>
              <a:rPr lang="en-US" i="1" baseline="0" dirty="0" smtClean="0"/>
              <a:t>h</a:t>
            </a:r>
            <a:r>
              <a:rPr lang="en-US" baseline="0" dirty="0" smtClean="0"/>
              <a:t> and </a:t>
            </a:r>
            <a:r>
              <a:rPr lang="en-US" i="1" baseline="0" dirty="0" smtClean="0"/>
              <a:t>k</a:t>
            </a:r>
            <a:r>
              <a:rPr lang="en-US" baseline="0" dirty="0" smtClean="0"/>
              <a:t> to change erroneously their values at the same time, thus preserving the correct value on the output. As a result, this particular fault would not be detected. As can be seen, the output list is comprised of all faults that test pattern 1011 can detect in the circuit. Note that in this example we did not perform any form of fault collapsing to initially reduce the fault list.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11</a:t>
            </a:fld>
            <a:endParaRPr lang="en-US"/>
          </a:p>
        </p:txBody>
      </p:sp>
    </p:spTree>
    <p:extLst>
      <p:ext uri="{BB962C8B-B14F-4D97-AF65-F5344CB8AC3E}">
        <p14:creationId xmlns:p14="http://schemas.microsoft.com/office/powerpoint/2010/main" val="105475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Because</a:t>
            </a:r>
            <a:r>
              <a:rPr lang="en-US" baseline="0" dirty="0" smtClean="0"/>
              <a:t> a fault only affects logic in the fan-out cone from the fault site, the good circuit and faulty circuits typically differ in small areas. Concurrent fault simulation exploits this observation and simulates only the differential parts of the entire circuit. In principle, this approach is a conventional event-driven technique with the fault-free circuit and faulty circuits simulated altogether.</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In the concurrent fault simulation, each gate retains (conceptually) a list of items each of which stores the status of a fault exhibiting a difference from a fault-free value. Theoretically, all faults in a circuit could be processed in a single</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pass. Memory explosion problem, however, restricts the number of faults in each round. </a:t>
            </a:r>
            <a:endParaRPr lang="en-US" b="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12</a:t>
            </a:fld>
            <a:endParaRPr lang="en-US"/>
          </a:p>
        </p:txBody>
      </p:sp>
    </p:spTree>
    <p:extLst>
      <p:ext uri="{BB962C8B-B14F-4D97-AF65-F5344CB8AC3E}">
        <p14:creationId xmlns:p14="http://schemas.microsoft.com/office/powerpoint/2010/main" val="3007258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As mentioned earlier, in the concurrent fault simulation, every gate maintains a</a:t>
            </a:r>
            <a:r>
              <a:rPr lang="en-US" sz="120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fault list, which</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consists of a set of faulty gates (yellow gates on the slide)</a:t>
            </a:r>
            <a:r>
              <a:rPr lang="en-US" sz="1200" b="1" kern="1200" dirty="0" smtClean="0">
                <a:solidFill>
                  <a:schemeClr val="tx1"/>
                </a:solidFill>
                <a:latin typeface="+mn-lt"/>
                <a:ea typeface="+mn-ea"/>
                <a:cs typeface="+mn-cs"/>
              </a:rPr>
              <a:t>.</a:t>
            </a:r>
            <a:r>
              <a:rPr lang="en-US" sz="1200" b="1"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 faulty gate of gate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G</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represents an imaginary copy</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of gate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G</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in the presence of a fault. Every faulty gate contains a fault index and the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associated gate I/O values in the presence of the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corresponding fault. Initially, the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fault list of gate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G</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contains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local faults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of gate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G. The local faults of gate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G</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are faults on its inputs or outputs. As simulation proceeds, the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fault list contains not only local faults but also faults propagated from</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preceding stages of a circuit. Local faults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of gate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G</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remain in the fault list of G</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until they are detected.</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Consider, as an example,</a:t>
            </a:r>
            <a:r>
              <a:rPr lang="en-US" sz="1200" b="0" kern="1200" baseline="0" dirty="0" smtClean="0">
                <a:solidFill>
                  <a:schemeClr val="tx1"/>
                </a:solidFill>
                <a:latin typeface="+mn-lt"/>
                <a:ea typeface="+mn-ea"/>
                <a:cs typeface="+mn-cs"/>
              </a:rPr>
              <a:t> a list shown on the slide. The fault-free circuit consists here of a single AND gate with the input stimulus </a:t>
            </a:r>
            <a:r>
              <a:rPr lang="en-US" sz="1200" b="0" i="1" kern="1200" baseline="0" dirty="0" err="1" smtClean="0">
                <a:solidFill>
                  <a:schemeClr val="tx1"/>
                </a:solidFill>
                <a:latin typeface="+mn-lt"/>
                <a:ea typeface="+mn-ea"/>
                <a:cs typeface="+mn-cs"/>
              </a:rPr>
              <a:t>ab</a:t>
            </a:r>
            <a:r>
              <a:rPr lang="en-US" sz="1200" b="0" kern="1200" baseline="0" dirty="0" smtClean="0">
                <a:solidFill>
                  <a:schemeClr val="tx1"/>
                </a:solidFill>
                <a:latin typeface="+mn-lt"/>
                <a:ea typeface="+mn-ea"/>
                <a:cs typeface="+mn-cs"/>
              </a:rPr>
              <a:t> = 01. Faulty gates </a:t>
            </a:r>
            <a:r>
              <a:rPr lang="en-US" sz="1200" b="0" i="1" kern="1200" baseline="0" dirty="0" smtClean="0">
                <a:solidFill>
                  <a:schemeClr val="tx1"/>
                </a:solidFill>
                <a:latin typeface="+mn-lt"/>
                <a:ea typeface="+mn-ea"/>
                <a:cs typeface="+mn-cs"/>
              </a:rPr>
              <a:t>A</a:t>
            </a:r>
            <a:r>
              <a:rPr lang="en-US" sz="1200" b="0" kern="1200" baseline="0" dirty="0" smtClean="0">
                <a:solidFill>
                  <a:schemeClr val="tx1"/>
                </a:solidFill>
                <a:latin typeface="+mn-lt"/>
                <a:ea typeface="+mn-ea"/>
                <a:cs typeface="+mn-cs"/>
              </a:rPr>
              <a:t> and </a:t>
            </a:r>
            <a:r>
              <a:rPr lang="en-US" sz="1200" b="0" i="1" kern="1200" baseline="0" dirty="0" smtClean="0">
                <a:solidFill>
                  <a:schemeClr val="tx1"/>
                </a:solidFill>
                <a:latin typeface="+mn-lt"/>
                <a:ea typeface="+mn-ea"/>
                <a:cs typeface="+mn-cs"/>
              </a:rPr>
              <a:t>B </a:t>
            </a:r>
            <a:r>
              <a:rPr lang="en-US" sz="1200" b="0" i="0" kern="1200" baseline="0" dirty="0" smtClean="0">
                <a:solidFill>
                  <a:schemeClr val="tx1"/>
                </a:solidFill>
                <a:latin typeface="+mn-lt"/>
                <a:ea typeface="+mn-ea"/>
                <a:cs typeface="+mn-cs"/>
              </a:rPr>
              <a:t>represent faults whose effects reach the inputs of the gate in such a way that inputs </a:t>
            </a:r>
            <a:r>
              <a:rPr lang="en-US" sz="1200" b="0" i="1" kern="1200" baseline="0" dirty="0" smtClean="0">
                <a:solidFill>
                  <a:schemeClr val="tx1"/>
                </a:solidFill>
                <a:latin typeface="+mn-lt"/>
                <a:ea typeface="+mn-ea"/>
                <a:cs typeface="+mn-cs"/>
              </a:rPr>
              <a:t>a</a:t>
            </a:r>
            <a:r>
              <a:rPr lang="en-US" sz="1200" b="0" i="0" kern="1200" baseline="0" dirty="0" smtClean="0">
                <a:solidFill>
                  <a:schemeClr val="tx1"/>
                </a:solidFill>
                <a:latin typeface="+mn-lt"/>
                <a:ea typeface="+mn-ea"/>
                <a:cs typeface="+mn-cs"/>
              </a:rPr>
              <a:t> and </a:t>
            </a:r>
            <a:r>
              <a:rPr lang="en-US" sz="1200" b="0" i="1" kern="1200" baseline="0" dirty="0" smtClean="0">
                <a:solidFill>
                  <a:schemeClr val="tx1"/>
                </a:solidFill>
                <a:latin typeface="+mn-lt"/>
                <a:ea typeface="+mn-ea"/>
                <a:cs typeface="+mn-cs"/>
              </a:rPr>
              <a:t>b</a:t>
            </a:r>
            <a:r>
              <a:rPr lang="en-US" sz="1200" b="0" i="0" kern="1200" baseline="0" dirty="0" smtClean="0">
                <a:solidFill>
                  <a:schemeClr val="tx1"/>
                </a:solidFill>
                <a:latin typeface="+mn-lt"/>
                <a:ea typeface="+mn-ea"/>
                <a:cs typeface="+mn-cs"/>
              </a:rPr>
              <a:t> becomes erroneous, respectively. Note that in the first case the output of gate is erroneous as well. In the second case (</a:t>
            </a:r>
            <a:r>
              <a:rPr lang="en-US" sz="1200" b="0" i="1" kern="1200" baseline="0" dirty="0" smtClean="0">
                <a:solidFill>
                  <a:schemeClr val="tx1"/>
                </a:solidFill>
                <a:latin typeface="+mn-lt"/>
                <a:ea typeface="+mn-ea"/>
                <a:cs typeface="+mn-cs"/>
              </a:rPr>
              <a:t>B</a:t>
            </a:r>
            <a:r>
              <a:rPr lang="en-US" sz="1200" b="0" i="0" kern="1200" baseline="0" dirty="0" smtClean="0">
                <a:solidFill>
                  <a:schemeClr val="tx1"/>
                </a:solidFill>
                <a:latin typeface="+mn-lt"/>
                <a:ea typeface="+mn-ea"/>
                <a:cs typeface="+mn-cs"/>
              </a:rPr>
              <a:t>) the output remains unaffected, but since one of the inputs is different from its corresponding fault-free value, we retain a copy of the faulty gate of the list. The two remaining faulty gates correspond to local faults: line </a:t>
            </a:r>
            <a:r>
              <a:rPr lang="en-US" sz="1200" b="0" i="1" kern="1200" baseline="0" dirty="0" smtClean="0">
                <a:solidFill>
                  <a:schemeClr val="tx1"/>
                </a:solidFill>
                <a:latin typeface="+mn-lt"/>
                <a:ea typeface="+mn-ea"/>
                <a:cs typeface="+mn-cs"/>
              </a:rPr>
              <a:t>a</a:t>
            </a:r>
            <a:r>
              <a:rPr lang="en-US" sz="1200" b="0" i="0" kern="1200" baseline="0" dirty="0" smtClean="0">
                <a:solidFill>
                  <a:schemeClr val="tx1"/>
                </a:solidFill>
                <a:latin typeface="+mn-lt"/>
                <a:ea typeface="+mn-ea"/>
                <a:cs typeface="+mn-cs"/>
              </a:rPr>
              <a:t> stuck-at-1 and line </a:t>
            </a:r>
            <a:r>
              <a:rPr lang="en-US" sz="1200" b="0" i="1" kern="1200" baseline="0" dirty="0" smtClean="0">
                <a:solidFill>
                  <a:schemeClr val="tx1"/>
                </a:solidFill>
                <a:latin typeface="+mn-lt"/>
                <a:ea typeface="+mn-ea"/>
                <a:cs typeface="+mn-cs"/>
              </a:rPr>
              <a:t>b</a:t>
            </a:r>
            <a:r>
              <a:rPr lang="en-US" sz="1200" b="0" i="0" kern="1200" baseline="0" dirty="0" smtClean="0">
                <a:solidFill>
                  <a:schemeClr val="tx1"/>
                </a:solidFill>
                <a:latin typeface="+mn-lt"/>
                <a:ea typeface="+mn-ea"/>
                <a:cs typeface="+mn-cs"/>
              </a:rPr>
              <a:t> stuck-at-1. Only fault </a:t>
            </a:r>
            <a:r>
              <a:rPr lang="en-US" sz="1200" b="0" i="1" kern="1200" baseline="0" dirty="0" smtClean="0">
                <a:solidFill>
                  <a:schemeClr val="tx1"/>
                </a:solidFill>
                <a:latin typeface="+mn-lt"/>
                <a:ea typeface="+mn-ea"/>
                <a:cs typeface="+mn-cs"/>
              </a:rPr>
              <a:t>a</a:t>
            </a:r>
            <a:r>
              <a:rPr lang="en-US" sz="1200" b="0" i="0" kern="1200" baseline="-25000" dirty="0" smtClean="0">
                <a:solidFill>
                  <a:schemeClr val="tx1"/>
                </a:solidFill>
                <a:latin typeface="+mn-lt"/>
                <a:ea typeface="+mn-ea"/>
                <a:cs typeface="+mn-cs"/>
              </a:rPr>
              <a:t>1</a:t>
            </a:r>
            <a:r>
              <a:rPr lang="en-US" sz="1200" b="0" i="0" kern="1200" baseline="0" dirty="0" smtClean="0">
                <a:solidFill>
                  <a:schemeClr val="tx1"/>
                </a:solidFill>
                <a:latin typeface="+mn-lt"/>
                <a:ea typeface="+mn-ea"/>
                <a:cs typeface="+mn-cs"/>
              </a:rPr>
              <a:t> causes the output to change its value, but as a local fault, also </a:t>
            </a:r>
            <a:r>
              <a:rPr lang="en-US" sz="1200" b="0" i="1" kern="1200" baseline="0" dirty="0" smtClean="0">
                <a:solidFill>
                  <a:schemeClr val="tx1"/>
                </a:solidFill>
                <a:latin typeface="+mn-lt"/>
                <a:ea typeface="+mn-ea"/>
                <a:cs typeface="+mn-cs"/>
              </a:rPr>
              <a:t>b</a:t>
            </a:r>
            <a:r>
              <a:rPr lang="en-US" sz="1200" b="0" i="0" kern="1200" baseline="-25000" dirty="0" smtClean="0">
                <a:solidFill>
                  <a:schemeClr val="tx1"/>
                </a:solidFill>
                <a:latin typeface="+mn-lt"/>
                <a:ea typeface="+mn-ea"/>
                <a:cs typeface="+mn-cs"/>
              </a:rPr>
              <a:t>1</a:t>
            </a:r>
            <a:r>
              <a:rPr lang="en-US" sz="1200" b="0" i="0" kern="1200" baseline="0" dirty="0" smtClean="0">
                <a:solidFill>
                  <a:schemeClr val="tx1"/>
                </a:solidFill>
                <a:latin typeface="+mn-lt"/>
                <a:ea typeface="+mn-ea"/>
                <a:cs typeface="+mn-cs"/>
              </a:rPr>
              <a:t> is kept on the list until detected. By contrast, the fault list of </a:t>
            </a:r>
            <a:r>
              <a:rPr lang="en-US" sz="1200" b="0" i="1" kern="1200" baseline="0" dirty="0" smtClean="0">
                <a:solidFill>
                  <a:schemeClr val="tx1"/>
                </a:solidFill>
                <a:latin typeface="+mn-lt"/>
                <a:ea typeface="+mn-ea"/>
                <a:cs typeface="+mn-cs"/>
              </a:rPr>
              <a:t>c</a:t>
            </a:r>
            <a:r>
              <a:rPr lang="en-US" sz="1200" b="0" i="0" kern="1200" baseline="0" dirty="0" smtClean="0">
                <a:solidFill>
                  <a:schemeClr val="tx1"/>
                </a:solidFill>
                <a:latin typeface="+mn-lt"/>
                <a:ea typeface="+mn-ea"/>
                <a:cs typeface="+mn-cs"/>
              </a:rPr>
              <a:t> in deductive fault simulation would comprise only two elements: </a:t>
            </a:r>
            <a:r>
              <a:rPr lang="en-US" sz="1200" b="0" i="1" kern="1200" baseline="0" dirty="0" smtClean="0">
                <a:solidFill>
                  <a:schemeClr val="tx1"/>
                </a:solidFill>
                <a:latin typeface="+mn-lt"/>
                <a:ea typeface="+mn-ea"/>
                <a:cs typeface="+mn-cs"/>
              </a:rPr>
              <a:t>A</a:t>
            </a:r>
            <a:r>
              <a:rPr lang="en-US" sz="1200" b="0" i="0" kern="1200" baseline="0" dirty="0" smtClean="0">
                <a:solidFill>
                  <a:schemeClr val="tx1"/>
                </a:solidFill>
                <a:latin typeface="+mn-lt"/>
                <a:ea typeface="+mn-ea"/>
                <a:cs typeface="+mn-cs"/>
              </a:rPr>
              <a:t> and </a:t>
            </a:r>
            <a:r>
              <a:rPr lang="en-US" sz="1200" b="0" i="1" kern="1200" baseline="0" dirty="0" smtClean="0">
                <a:solidFill>
                  <a:schemeClr val="tx1"/>
                </a:solidFill>
                <a:latin typeface="+mn-lt"/>
                <a:ea typeface="+mn-ea"/>
                <a:cs typeface="+mn-cs"/>
              </a:rPr>
              <a:t>a</a:t>
            </a:r>
            <a:r>
              <a:rPr lang="en-US" sz="1200" b="0" i="0" kern="1200" baseline="-25000" dirty="0" smtClean="0">
                <a:solidFill>
                  <a:schemeClr val="tx1"/>
                </a:solidFill>
                <a:latin typeface="+mn-lt"/>
                <a:ea typeface="+mn-ea"/>
                <a:cs typeface="+mn-cs"/>
              </a:rPr>
              <a:t>1</a:t>
            </a:r>
            <a:r>
              <a:rPr lang="en-US" sz="1200" b="0" i="0" kern="1200" baseline="0" dirty="0" smtClean="0">
                <a:solidFill>
                  <a:schemeClr val="tx1"/>
                </a:solidFill>
                <a:latin typeface="+mn-lt"/>
                <a:ea typeface="+mn-ea"/>
                <a:cs typeface="+mn-cs"/>
              </a:rPr>
              <a:t>.</a:t>
            </a:r>
            <a:endParaRPr lang="en-US" i="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11510455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Most</a:t>
            </a:r>
            <a:r>
              <a:rPr lang="en-US" baseline="0" dirty="0" smtClean="0"/>
              <a:t> of the time, the concurrent fault simulation spends updating data structures that represent the fault lists. Fault insertion takes place during the initialization phase; the initial content of every list L(</a:t>
            </a:r>
            <a:r>
              <a:rPr lang="en-US" i="1" baseline="0" dirty="0" smtClean="0"/>
              <a:t>x</a:t>
            </a:r>
            <a:r>
              <a:rPr lang="en-US" baseline="0" dirty="0" smtClean="0"/>
              <a:t>) consists of entries corresponding to the local faults of </a:t>
            </a:r>
            <a:r>
              <a:rPr lang="en-US" i="1" baseline="0" dirty="0" smtClean="0"/>
              <a:t>x</a:t>
            </a:r>
            <a:r>
              <a:rPr lang="en-US" baseline="0" dirty="0" smtClean="0"/>
              <a:t>. During simulation, new entries in L(</a:t>
            </a:r>
            <a:r>
              <a:rPr lang="en-US" i="1" baseline="0" dirty="0" smtClean="0"/>
              <a:t>x</a:t>
            </a:r>
            <a:r>
              <a:rPr lang="en-US" baseline="0" dirty="0" smtClean="0"/>
              <a:t>) represent elements whose values become different from the values of </a:t>
            </a:r>
            <a:r>
              <a:rPr lang="en-US" i="1" baseline="0" dirty="0" smtClean="0"/>
              <a:t>x</a:t>
            </a:r>
            <a:r>
              <a:rPr lang="en-US" baseline="0" dirty="0" smtClean="0"/>
              <a:t>; these are said to diverge from </a:t>
            </a:r>
            <a:r>
              <a:rPr lang="en-US" i="1" baseline="0" dirty="0" smtClean="0"/>
              <a:t>x</a:t>
            </a:r>
            <a:r>
              <a:rPr lang="en-US" baseline="0" dirty="0" smtClean="0"/>
              <a:t>. Conversely, entries removed from L(</a:t>
            </a:r>
            <a:r>
              <a:rPr lang="en-US" i="1" baseline="0" dirty="0" smtClean="0"/>
              <a:t>x</a:t>
            </a:r>
            <a:r>
              <a:rPr lang="en-US" baseline="0" dirty="0" smtClean="0"/>
              <a:t>) represent elements whose values become identical to those of </a:t>
            </a:r>
            <a:r>
              <a:rPr lang="en-US" i="1" baseline="0" dirty="0" smtClean="0"/>
              <a:t>x</a:t>
            </a:r>
            <a:r>
              <a:rPr lang="en-US" baseline="0" dirty="0" smtClean="0"/>
              <a:t>; these are said to converge to </a:t>
            </a:r>
            <a:r>
              <a:rPr lang="en-US" i="1" baseline="0" dirty="0" smtClean="0"/>
              <a:t>x</a:t>
            </a:r>
            <a:r>
              <a:rPr lang="en-US" baseline="0" dirty="0" smtClean="0"/>
              <a:t>. A fault is dropped by removing its entries from every list where it appears.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24323516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leftmost</a:t>
            </a:r>
            <a:r>
              <a:rPr lang="en-US" baseline="0" dirty="0" smtClean="0"/>
              <a:t> part of the slide shows a circuit in a stable state with the logic values and associated fault lists. Assume that the primary input </a:t>
            </a:r>
            <a:r>
              <a:rPr lang="en-US" i="1" baseline="0" dirty="0" smtClean="0"/>
              <a:t>a</a:t>
            </a:r>
            <a:r>
              <a:rPr lang="en-US" baseline="0" dirty="0" smtClean="0"/>
              <a:t> changes from 1 to 0. This event occurs not only in the good circuit but also in all the faulty circuits that do not have entries in L(</a:t>
            </a:r>
            <a:r>
              <a:rPr lang="en-US" i="1" baseline="0" dirty="0" smtClean="0"/>
              <a:t>c</a:t>
            </a:r>
            <a:r>
              <a:rPr lang="en-US" baseline="0" dirty="0" smtClean="0"/>
              <a:t>): the entries in L(</a:t>
            </a:r>
            <a:r>
              <a:rPr lang="en-US" i="1" baseline="0" dirty="0" smtClean="0"/>
              <a:t>c</a:t>
            </a:r>
            <a:r>
              <a:rPr lang="en-US" baseline="0" dirty="0" smtClean="0"/>
              <a:t>) have to be analyzed separately. In the good circuit, </a:t>
            </a:r>
            <a:r>
              <a:rPr lang="en-US" i="1" baseline="0" dirty="0" smtClean="0"/>
              <a:t>c</a:t>
            </a:r>
            <a:r>
              <a:rPr lang="en-US" baseline="0" dirty="0" smtClean="0"/>
              <a:t> is scheduled to change from 0 to 1. The event on </a:t>
            </a:r>
            <a:r>
              <a:rPr lang="en-US" i="1" baseline="0" dirty="0" smtClean="0"/>
              <a:t>a</a:t>
            </a:r>
            <a:r>
              <a:rPr lang="en-US" baseline="0" dirty="0" smtClean="0"/>
              <a:t> does not propagate in the circuit </a:t>
            </a:r>
            <a:r>
              <a:rPr lang="en-US" i="1" baseline="0" dirty="0" smtClean="0"/>
              <a:t>a</a:t>
            </a:r>
            <a:r>
              <a:rPr lang="en-US" baseline="-25000" dirty="0" smtClean="0"/>
              <a:t>1</a:t>
            </a:r>
            <a:r>
              <a:rPr lang="en-US" baseline="0" dirty="0" smtClean="0"/>
              <a:t>, hence that gate is not evaluated. Evaluating gate </a:t>
            </a:r>
            <a:r>
              <a:rPr lang="en-US" baseline="0" dirty="0" err="1" smtClean="0"/>
              <a:t>c</a:t>
            </a:r>
            <a:r>
              <a:rPr lang="en-US" baseline="-25000" dirty="0" err="1" smtClean="0">
                <a:latin typeface="Symbol" charset="2"/>
                <a:cs typeface="Symbol" charset="2"/>
              </a:rPr>
              <a:t>a</a:t>
            </a:r>
            <a:r>
              <a:rPr lang="en-US" baseline="0" dirty="0" smtClean="0"/>
              <a:t> does not result in any event. When the value of </a:t>
            </a:r>
            <a:r>
              <a:rPr lang="en-US" i="1" baseline="0" dirty="0" smtClean="0"/>
              <a:t>c</a:t>
            </a:r>
            <a:r>
              <a:rPr lang="en-US" baseline="0" dirty="0" smtClean="0"/>
              <a:t> is updated, the fault </a:t>
            </a:r>
            <a:r>
              <a:rPr lang="en-US" i="1" baseline="0" dirty="0" smtClean="0"/>
              <a:t>a</a:t>
            </a:r>
            <a:r>
              <a:rPr lang="en-US" baseline="-25000" dirty="0" smtClean="0"/>
              <a:t>1</a:t>
            </a:r>
            <a:r>
              <a:rPr lang="en-US" baseline="0" dirty="0" smtClean="0"/>
              <a:t> becomes visible. In the good circuit, the change of </a:t>
            </a:r>
            <a:r>
              <a:rPr lang="en-US" i="1" baseline="0" dirty="0" smtClean="0"/>
              <a:t>c</a:t>
            </a:r>
            <a:r>
              <a:rPr lang="en-US" baseline="0" dirty="0" smtClean="0"/>
              <a:t> propagates to the gate </a:t>
            </a:r>
            <a:r>
              <a:rPr lang="en-US" i="1" baseline="0" dirty="0" smtClean="0"/>
              <a:t>e</a:t>
            </a:r>
            <a:r>
              <a:rPr lang="en-US" baseline="0" dirty="0" smtClean="0"/>
              <a:t>. At the same time, we propagate a list event to indicate that </a:t>
            </a:r>
            <a:r>
              <a:rPr lang="en-US" i="1" baseline="0" dirty="0" smtClean="0"/>
              <a:t>a</a:t>
            </a:r>
            <a:r>
              <a:rPr lang="en-US" baseline="-25000" dirty="0" smtClean="0"/>
              <a:t>1</a:t>
            </a:r>
            <a:r>
              <a:rPr lang="en-US" baseline="0" dirty="0" smtClean="0"/>
              <a:t> is a newly visible fault on line </a:t>
            </a:r>
            <a:r>
              <a:rPr lang="en-US" i="1" baseline="0" dirty="0" smtClean="0"/>
              <a:t>c</a:t>
            </a:r>
            <a:r>
              <a:rPr lang="en-US" baseline="0" dirty="0" smtClean="0"/>
              <a:t> (see the figure in the center of the slide). The evaluation of gate </a:t>
            </a:r>
            <a:r>
              <a:rPr lang="en-US" i="1" baseline="0" dirty="0" smtClean="0"/>
              <a:t>e</a:t>
            </a:r>
            <a:r>
              <a:rPr lang="en-US" baseline="0" dirty="0" smtClean="0"/>
              <a:t> in the good circuit does not produce any output event. An entry for the newly visible fault </a:t>
            </a:r>
            <a:r>
              <a:rPr lang="en-US" i="1" baseline="0" dirty="0" smtClean="0"/>
              <a:t>a</a:t>
            </a:r>
            <a:r>
              <a:rPr lang="en-US" baseline="-25000" dirty="0" smtClean="0"/>
              <a:t>1</a:t>
            </a:r>
            <a:r>
              <a:rPr lang="en-US" baseline="0" dirty="0" smtClean="0"/>
              <a:t> is added to L(</a:t>
            </a:r>
            <a:r>
              <a:rPr lang="en-US" i="1" baseline="0" dirty="0" smtClean="0"/>
              <a:t>e</a:t>
            </a:r>
            <a:r>
              <a:rPr lang="en-US" baseline="0" dirty="0" smtClean="0"/>
              <a:t>). The other entries in L(</a:t>
            </a:r>
            <a:r>
              <a:rPr lang="en-US" i="1" baseline="0" dirty="0" smtClean="0"/>
              <a:t>e</a:t>
            </a:r>
            <a:r>
              <a:rPr lang="en-US" baseline="0" dirty="0" smtClean="0"/>
              <a:t>) are analyzed as follows (the rightmost figure): </a:t>
            </a:r>
            <a:r>
              <a:rPr lang="en-US" i="1" baseline="0" dirty="0" smtClean="0"/>
              <a:t>c</a:t>
            </a:r>
            <a:r>
              <a:rPr lang="en-US" baseline="0" dirty="0" smtClean="0"/>
              <a:t> does not change in the circuit </a:t>
            </a:r>
            <a:r>
              <a:rPr lang="en-US" i="1" baseline="0" dirty="0" smtClean="0"/>
              <a:t>c</a:t>
            </a:r>
            <a:r>
              <a:rPr lang="en-US" baseline="-25000" dirty="0" smtClean="0"/>
              <a:t>1</a:t>
            </a:r>
            <a:r>
              <a:rPr lang="en-US" baseline="0" dirty="0" smtClean="0"/>
              <a:t> – the entry for </a:t>
            </a:r>
            <a:r>
              <a:rPr lang="en-US" i="1" baseline="0" dirty="0" smtClean="0"/>
              <a:t>c</a:t>
            </a:r>
            <a:r>
              <a:rPr lang="en-US" baseline="-25000" dirty="0" smtClean="0"/>
              <a:t>1</a:t>
            </a:r>
            <a:r>
              <a:rPr lang="en-US" baseline="0" dirty="0" smtClean="0"/>
              <a:t> remains in the list because </a:t>
            </a:r>
            <a:r>
              <a:rPr lang="en-US" i="1" baseline="0" dirty="0" smtClean="0"/>
              <a:t>c</a:t>
            </a:r>
            <a:r>
              <a:rPr lang="en-US" baseline="-25000" dirty="0" smtClean="0"/>
              <a:t>1</a:t>
            </a:r>
            <a:r>
              <a:rPr lang="en-US" baseline="0" dirty="0" smtClean="0"/>
              <a:t> is a local fault of gate </a:t>
            </a:r>
            <a:r>
              <a:rPr lang="en-US" i="1" baseline="0" dirty="0" smtClean="0"/>
              <a:t>e</a:t>
            </a:r>
            <a:r>
              <a:rPr lang="en-US" baseline="0" dirty="0" smtClean="0"/>
              <a:t>; gate </a:t>
            </a:r>
            <a:r>
              <a:rPr lang="en-US" i="1" baseline="0" dirty="0" smtClean="0"/>
              <a:t>e</a:t>
            </a:r>
            <a:r>
              <a:rPr lang="en-US" baseline="0" dirty="0" smtClean="0"/>
              <a:t> in the circuit </a:t>
            </a:r>
            <a:r>
              <a:rPr lang="en-US" i="1" baseline="0" dirty="0" smtClean="0"/>
              <a:t>d</a:t>
            </a:r>
            <a:r>
              <a:rPr lang="en-US" baseline="-25000" dirty="0" smtClean="0"/>
              <a:t>1</a:t>
            </a:r>
            <a:r>
              <a:rPr lang="en-US" baseline="0" dirty="0" smtClean="0"/>
              <a:t> is evaluated and generates a 1/0 event – the same event occurs in the circuit beta; </a:t>
            </a:r>
            <a:r>
              <a:rPr lang="en-US" i="1" baseline="0" dirty="0" smtClean="0"/>
              <a:t>c</a:t>
            </a:r>
            <a:r>
              <a:rPr lang="en-US" baseline="0" dirty="0" smtClean="0"/>
              <a:t> does not change in the circuit alpha – the entry for alpha is deleted from the list.</a:t>
            </a:r>
            <a:endParaRPr lang="en-US" sz="1200" dirty="0">
              <a:latin typeface="Symbol" charset="2"/>
              <a:cs typeface="Symbol" charset="2"/>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22132878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Various arguments</a:t>
            </a:r>
            <a:r>
              <a:rPr lang="en-US" baseline="0" dirty="0" smtClean="0"/>
              <a:t> suggest that concurrent fault simulation is faster than the deductive method. One significant difference between the two techniques is that a concurrent simulator processes only the active faulty circuits. This difference becomes more apparent when changes occur only in faulty circuits and especially when a faulty circuit oscillates. The reason is that a deductive simulator always re-computes a complete fault list (even to add or to delete a single entry), while a concurrent simulator propagates changes only in the active circuit. Another difference is that a concurrent simulator, being based on evaluation of individual elements, can make use of fast evaluation techniques, such as lookup tables or input counting.</a:t>
            </a:r>
          </a:p>
          <a:p>
            <a:endParaRPr lang="en-US" baseline="0" dirty="0" smtClean="0"/>
          </a:p>
          <a:p>
            <a:r>
              <a:rPr lang="en-US" baseline="0" dirty="0" smtClean="0"/>
              <a:t>The main disadvantage of concurrent fault simulation is that it requires more memory than the other methods. The reason is that values of every element in a fault list must be available for the individual evaluation. However, this disadvantage can be overcome by partitioning the set of faults for multi-pass simulation.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3089410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Critical path tracing is another popular</a:t>
            </a:r>
            <a:r>
              <a:rPr lang="en-US" sz="1200" kern="1200" baseline="0" dirty="0" smtClean="0">
                <a:solidFill>
                  <a:schemeClr val="tx1"/>
                </a:solidFill>
                <a:effectLst/>
                <a:latin typeface="+mn-lt"/>
                <a:ea typeface="+mn-ea"/>
                <a:cs typeface="+mn-cs"/>
              </a:rPr>
              <a:t> fault simulation technique. To demonstrate its particulars we need first to introduce a few key terms. </a:t>
            </a:r>
            <a:r>
              <a:rPr lang="en-US" sz="1200" kern="1200" dirty="0" smtClean="0">
                <a:solidFill>
                  <a:schemeClr val="tx1"/>
                </a:solidFill>
                <a:effectLst/>
                <a:latin typeface="+mn-lt"/>
                <a:ea typeface="+mn-ea"/>
                <a:cs typeface="+mn-cs"/>
              </a:rPr>
              <a:t>A line L is said to be critical with</a:t>
            </a:r>
            <a:r>
              <a:rPr lang="en-US" sz="1200" kern="1200" baseline="0" dirty="0" smtClean="0">
                <a:solidFill>
                  <a:schemeClr val="tx1"/>
                </a:solidFill>
                <a:effectLst/>
                <a:latin typeface="+mn-lt"/>
                <a:ea typeface="+mn-ea"/>
                <a:cs typeface="+mn-cs"/>
              </a:rPr>
              <a:t> respect to</a:t>
            </a:r>
            <a:r>
              <a:rPr lang="en-US" sz="1200" kern="1200" dirty="0" smtClean="0">
                <a:solidFill>
                  <a:schemeClr val="tx1"/>
                </a:solidFill>
                <a:effectLst/>
                <a:latin typeface="+mn-lt"/>
                <a:ea typeface="+mn-ea"/>
                <a:cs typeface="+mn-cs"/>
              </a:rPr>
              <a:t> a pattern T if and only if T detects the fault L/</a:t>
            </a:r>
            <a:r>
              <a:rPr lang="en-US" sz="1200" i="1" kern="1200" dirty="0" smtClean="0">
                <a:solidFill>
                  <a:schemeClr val="tx1"/>
                </a:solidFill>
                <a:effectLst/>
                <a:latin typeface="+mn-lt"/>
                <a:ea typeface="+mn-ea"/>
                <a:cs typeface="+mn-cs"/>
              </a:rPr>
              <a:t>v</a:t>
            </a:r>
            <a:r>
              <a:rPr lang="en-US" sz="1200" kern="1200" dirty="0" smtClean="0">
                <a:solidFill>
                  <a:schemeClr val="tx1"/>
                </a:solidFill>
                <a:effectLst/>
                <a:latin typeface="+mn-lt"/>
                <a:ea typeface="+mn-ea"/>
                <a:cs typeface="+mn-cs"/>
              </a:rPr>
              <a:t>’ when the fault-free value of L is </a:t>
            </a:r>
            <a:r>
              <a:rPr lang="en-US" sz="1200" i="1" kern="1200" dirty="0" smtClean="0">
                <a:solidFill>
                  <a:schemeClr val="tx1"/>
                </a:solidFill>
                <a:effectLst/>
                <a:latin typeface="+mn-lt"/>
                <a:ea typeface="+mn-ea"/>
                <a:cs typeface="+mn-cs"/>
              </a:rPr>
              <a:t>v</a:t>
            </a:r>
            <a:r>
              <a:rPr lang="en-US" sz="1200" kern="1200" dirty="0" smtClean="0">
                <a:solidFill>
                  <a:schemeClr val="tx1"/>
                </a:solidFill>
                <a:effectLst/>
                <a:latin typeface="+mn-lt"/>
                <a:ea typeface="+mn-ea"/>
                <a:cs typeface="+mn-cs"/>
              </a:rPr>
              <a:t> in T.  A path consisting of critical lines only is a critical path. In other words, a critical path is a path, usually staring from a</a:t>
            </a:r>
            <a:r>
              <a:rPr lang="en-US" sz="1200" kern="1200" baseline="0" dirty="0" smtClean="0">
                <a:solidFill>
                  <a:schemeClr val="tx1"/>
                </a:solidFill>
                <a:effectLst/>
                <a:latin typeface="+mn-lt"/>
                <a:ea typeface="+mn-ea"/>
                <a:cs typeface="+mn-cs"/>
              </a:rPr>
              <a:t> primary output</a:t>
            </a:r>
            <a:r>
              <a:rPr lang="en-US" sz="1200" kern="1200" dirty="0" smtClean="0">
                <a:solidFill>
                  <a:schemeClr val="tx1"/>
                </a:solidFill>
                <a:effectLst/>
                <a:latin typeface="+mn-lt"/>
                <a:ea typeface="+mn-ea"/>
                <a:cs typeface="+mn-cs"/>
              </a:rPr>
              <a:t>, in which each line has a fault detected by the applied pattern. Hence, by tracing</a:t>
            </a:r>
            <a:r>
              <a:rPr lang="en-US" sz="1200" kern="1200" baseline="0" dirty="0" smtClean="0">
                <a:solidFill>
                  <a:schemeClr val="tx1"/>
                </a:solidFill>
                <a:effectLst/>
                <a:latin typeface="+mn-lt"/>
                <a:ea typeface="+mn-ea"/>
                <a:cs typeface="+mn-cs"/>
              </a:rPr>
              <a:t> the critical path from a primary output to a primary input gives a critical lines and therefore a list of detected faults. It is worth noting that the primary outputs are always critical in any test pattern.</a:t>
            </a:r>
            <a:endParaRPr lang="en-US" sz="1200" kern="1200" dirty="0" smtClean="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3232265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can link the global property of criticality with the local property of sensitivity. A gate input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is sensitive, if complementing  the value of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changes the value of the gate output. For example, an AND gate with the output value of 1 has all its inputs sensitive, while with the output value of 0, it has one of its inputs to be sensitive provided it is set to 0, and the other</a:t>
            </a:r>
            <a:r>
              <a:rPr lang="en-US" sz="1200" kern="1200" baseline="0" dirty="0" smtClean="0">
                <a:solidFill>
                  <a:schemeClr val="tx1"/>
                </a:solidFill>
                <a:effectLst/>
                <a:latin typeface="+mn-lt"/>
                <a:ea typeface="+mn-ea"/>
                <a:cs typeface="+mn-cs"/>
              </a:rPr>
              <a:t> inputs</a:t>
            </a:r>
            <a:r>
              <a:rPr lang="en-US" sz="1200" kern="1200" dirty="0" smtClean="0">
                <a:solidFill>
                  <a:schemeClr val="tx1"/>
                </a:solidFill>
                <a:effectLst/>
                <a:latin typeface="+mn-lt"/>
                <a:ea typeface="+mn-ea"/>
                <a:cs typeface="+mn-cs"/>
              </a:rPr>
              <a:t> are set to 1. In general, </a:t>
            </a:r>
            <a:r>
              <a:rPr lang="en-US" dirty="0" smtClean="0"/>
              <a:t>If only one input has a controlling value of the gate, then this input is sensitive.</a:t>
            </a:r>
            <a:r>
              <a:rPr lang="en-US" baseline="0" dirty="0" smtClean="0"/>
              <a:t> Moreover, i</a:t>
            </a:r>
            <a:r>
              <a:rPr lang="en-US" dirty="0" smtClean="0"/>
              <a:t>f all inputs have a non-controlling value, then all inputs are sensitive.</a:t>
            </a:r>
            <a:r>
              <a:rPr lang="en-US" baseline="0" dirty="0" smtClean="0"/>
              <a:t> In the remaining cases, no input is sensitive. </a:t>
            </a:r>
            <a:r>
              <a:rPr lang="en-US" sz="1200" kern="1200" dirty="0" smtClean="0">
                <a:solidFill>
                  <a:schemeClr val="tx1"/>
                </a:solidFill>
                <a:effectLst/>
                <a:latin typeface="+mn-lt"/>
                <a:ea typeface="+mn-ea"/>
                <a:cs typeface="+mn-cs"/>
              </a:rPr>
              <a:t>The relation between sensitivity and criticality (that</a:t>
            </a:r>
            <a:r>
              <a:rPr lang="en-US" sz="1200" kern="1200" baseline="0" dirty="0" smtClean="0">
                <a:solidFill>
                  <a:schemeClr val="tx1"/>
                </a:solidFill>
                <a:effectLst/>
                <a:latin typeface="+mn-lt"/>
                <a:ea typeface="+mn-ea"/>
                <a:cs typeface="+mn-cs"/>
              </a:rPr>
              <a:t> forms the basis of the critical path tracing approach) </a:t>
            </a:r>
            <a:r>
              <a:rPr lang="en-US" sz="1200" kern="1200" dirty="0" smtClean="0">
                <a:solidFill>
                  <a:schemeClr val="tx1"/>
                </a:solidFill>
                <a:effectLst/>
                <a:latin typeface="+mn-lt"/>
                <a:ea typeface="+mn-ea"/>
                <a:cs typeface="+mn-cs"/>
              </a:rPr>
              <a:t>is that a gate input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is critical with</a:t>
            </a:r>
            <a:r>
              <a:rPr lang="en-US" sz="1200" kern="1200" baseline="0" dirty="0" smtClean="0">
                <a:solidFill>
                  <a:schemeClr val="tx1"/>
                </a:solidFill>
                <a:effectLst/>
                <a:latin typeface="+mn-lt"/>
                <a:ea typeface="+mn-ea"/>
                <a:cs typeface="+mn-cs"/>
              </a:rPr>
              <a:t> respect to</a:t>
            </a:r>
            <a:r>
              <a:rPr lang="en-US" sz="1200" kern="1200" dirty="0" smtClean="0">
                <a:solidFill>
                  <a:schemeClr val="tx1"/>
                </a:solidFill>
                <a:effectLst/>
                <a:latin typeface="+mn-lt"/>
                <a:ea typeface="+mn-ea"/>
                <a:cs typeface="+mn-cs"/>
              </a:rPr>
              <a:t> a test pattern T, if the gate output is critical, and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is sensitive with respect to T. </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3763635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shows a circuit, its line values for a</a:t>
            </a:r>
            <a:r>
              <a:rPr lang="en-US" baseline="0" dirty="0" smtClean="0"/>
              <a:t> given test pattern, and the sensitive gate inputs (marked by dots). Critical path tracing starts by marking the primary output as critical. The other critical lines are identified by a recursive application of the rule from the previous slide. The critical lines are shown here as the red (bold) lines. It is worth observing that critical path tracing has completely avoided the indicated (lower) part of the circuit, because by working backward from the output, it first determined that the two lower inputs of the OR gate are not critical. It is in a visible contrast to a conventional fault simulation that would propagate the effects of all faults in this area to the inputs of the OR gate, just to eventually discover that these faults are not detected on the output of this gate (because of the controlling value occurring on the first input of the gate). The presented approach can be easily adopted for fan-out-free circuits, as a simple depth-first tree-traversal suffices to mark as critical and recursively follow every sensitive input of a gate with critical output. However, it becomes more complicated when it comes to handling designs with </a:t>
            </a:r>
            <a:r>
              <a:rPr lang="en-US" baseline="0" dirty="0" err="1" smtClean="0"/>
              <a:t>reconvergent</a:t>
            </a:r>
            <a:r>
              <a:rPr lang="en-US" baseline="0" dirty="0" smtClean="0"/>
              <a:t> fan-out structures, as shown on the next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19</a:t>
            </a:fld>
            <a:endParaRPr lang="en-US"/>
          </a:p>
        </p:txBody>
      </p:sp>
    </p:spTree>
    <p:extLst>
      <p:ext uri="{BB962C8B-B14F-4D97-AF65-F5344CB8AC3E}">
        <p14:creationId xmlns:p14="http://schemas.microsoft.com/office/powerpoint/2010/main" val="122171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Fault simulation plays an important</a:t>
            </a:r>
            <a:r>
              <a:rPr lang="en-US" baseline="0" dirty="0" smtClean="0"/>
              <a:t> role in test generation, where it is used to evaluate a given test set, and then change that test set according to the results of fault simulation until the obtained fault coverage is regarded satisfactory. The test set is modified by adding new patterns or discarding some of them that do not contribute to a good test coverage. Furthermore, many test generation algorithms produce a test pattern for one specified (target) fault. As the same test pattern detects many other faults, they can be determined by means of fault simulation. Then all detected faults are discarded from the list of simulated faults and a new target fault is selected from the remaining ones. Fault simulation is also employed to construct fault dictionaries that store the output response of every faulty circuit corresponding to simulated faults. Such dictionaries are then used in the process of fault diagnosis. Finally, fault simulation can be deployed to analyze the operation of a circuit in the presence of faults, as faults can induce races and hazard conditions, may cause oscillations or deadlocks, may inhibit a proper circuit initialization, and eventually can even transform a purely combinational device into a sequential one. </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27850011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Consider</a:t>
            </a:r>
            <a:r>
              <a:rPr lang="en-US" baseline="0" dirty="0" smtClean="0"/>
              <a:t> and example shown on this slide. Let the upper circuit be stimulated by the test pattern 111. Critical path tracing starts at the primary output, and by repeatedly applying the rule from the previous slides, it identifies critical lines (in red). It cannot, however, determine whether the stem (here the second primary input) is critical without additional analysis. Indeed, the effects of the stem fault stuck-at-0 propagate on two paths with different inversion parities such that they cancel each other when they </a:t>
            </a:r>
            <a:r>
              <a:rPr lang="en-US" baseline="0" dirty="0" err="1" smtClean="0"/>
              <a:t>reconverge</a:t>
            </a:r>
            <a:r>
              <a:rPr lang="en-US" baseline="0" dirty="0" smtClean="0"/>
              <a:t> at the OR gate. This phenomenon, referred to as self-masking, does not occur for the test pattern 110 shown in the lower figure. This is because the propagation of the fault effect along the path starting at the input of the inverter stops at the subsequent AND gate. In this case, therefore, the stem is critical. The main problem is now to determine whether a stem </a:t>
            </a:r>
            <a:r>
              <a:rPr lang="en-US" i="1" baseline="0" dirty="0" smtClean="0"/>
              <a:t>x</a:t>
            </a:r>
            <a:r>
              <a:rPr lang="en-US" baseline="0" dirty="0" smtClean="0"/>
              <a:t> is critical, given that some of its fan-out branches are critical.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20</a:t>
            </a:fld>
            <a:endParaRPr lang="en-US"/>
          </a:p>
        </p:txBody>
      </p:sp>
    </p:spTree>
    <p:extLst>
      <p:ext uri="{BB962C8B-B14F-4D97-AF65-F5344CB8AC3E}">
        <p14:creationId xmlns:p14="http://schemas.microsoft.com/office/powerpoint/2010/main" val="3564927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solve the problem of stem criticality, critical path tracing employs</a:t>
            </a:r>
            <a:r>
              <a:rPr lang="en-US" baseline="0" dirty="0" smtClean="0"/>
              <a:t> the concept of capture lines. Let T be a </a:t>
            </a:r>
            <a:r>
              <a:rPr lang="en-US" sz="1200" dirty="0" smtClean="0"/>
              <a:t>test that activates fault F in a single-output combinational circuit. Let</a:t>
            </a:r>
            <a:r>
              <a:rPr lang="en-US" sz="1200" baseline="0" dirty="0" smtClean="0"/>
              <a:t> also </a:t>
            </a:r>
            <a:r>
              <a:rPr lang="en-US" sz="1200" i="1" baseline="0" dirty="0" smtClean="0"/>
              <a:t>x</a:t>
            </a:r>
            <a:r>
              <a:rPr lang="en-US" sz="1200" baseline="0" dirty="0" smtClean="0"/>
              <a:t> be a </a:t>
            </a:r>
            <a:r>
              <a:rPr lang="en-US" sz="1200" dirty="0" smtClean="0"/>
              <a:t>line with level L(</a:t>
            </a:r>
            <a:r>
              <a:rPr lang="en-US" sz="1200" i="1" dirty="0" smtClean="0"/>
              <a:t>x</a:t>
            </a:r>
            <a:r>
              <a:rPr lang="en-US" sz="1200" dirty="0" smtClean="0"/>
              <a:t>), sensitized to F by T. If every path sensitized to F either goes through </a:t>
            </a:r>
            <a:r>
              <a:rPr lang="en-US" sz="1200" i="1" dirty="0" smtClean="0"/>
              <a:t>x</a:t>
            </a:r>
            <a:r>
              <a:rPr lang="en-US" sz="1200" dirty="0" smtClean="0"/>
              <a:t> or does not reach any line with level greater than L(</a:t>
            </a:r>
            <a:r>
              <a:rPr lang="en-US" sz="1200" i="1" dirty="0" smtClean="0"/>
              <a:t>x</a:t>
            </a:r>
            <a:r>
              <a:rPr lang="en-US" sz="1200" dirty="0" smtClean="0"/>
              <a:t>), then </a:t>
            </a:r>
            <a:r>
              <a:rPr lang="en-US" sz="1200" i="1" dirty="0" smtClean="0"/>
              <a:t>x</a:t>
            </a:r>
            <a:r>
              <a:rPr lang="en-US" sz="1200" dirty="0" smtClean="0"/>
              <a:t> is said to be a capture line of F in T. A capture line, if one exists,</a:t>
            </a:r>
            <a:r>
              <a:rPr lang="en-US" sz="1200" baseline="0" dirty="0" smtClean="0"/>
              <a:t> is a bottleneck for the propagation of fault effects, because it is common to all the paths on which the effects of F can propagate to the primary output in test T. If T detects F, then there exists at least one capture line of F, namely the primary output itself. If the effect of F propagates on a single path, then every line on that path is a capture line of F. For example, the capture lines of the fault stuck-at-0 (as shown on the slide) are indicated by the red lines. The above observations bring us to the following conclusion: t</a:t>
            </a:r>
            <a:r>
              <a:rPr lang="en-US" sz="1200" dirty="0" smtClean="0"/>
              <a:t>est T detects the fault F if and only if all the capture lines of F in T are critical in 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21</a:t>
            </a:fld>
            <a:endParaRPr lang="en-US"/>
          </a:p>
        </p:txBody>
      </p:sp>
    </p:spTree>
    <p:extLst>
      <p:ext uri="{BB962C8B-B14F-4D97-AF65-F5344CB8AC3E}">
        <p14:creationId xmlns:p14="http://schemas.microsoft.com/office/powerpoint/2010/main" val="19210575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The last observation on the previous slide and the transitivity property of a set of capture</a:t>
            </a:r>
            <a:r>
              <a:rPr lang="en-US" baseline="0" dirty="0" smtClean="0"/>
              <a:t> lines</a:t>
            </a:r>
            <a:r>
              <a:rPr lang="en-US" dirty="0" smtClean="0"/>
              <a:t> indicate that in order </a:t>
            </a:r>
            <a:r>
              <a:rPr lang="en-US" sz="1200" dirty="0" smtClean="0"/>
              <a:t>to determine whether a stem is critical, there is no need to propagate the stem fault effects to a primary output as in explicit fault simulation.</a:t>
            </a:r>
            <a:r>
              <a:rPr lang="en-US" sz="1200" baseline="0" dirty="0" smtClean="0"/>
              <a:t> On the contrary, i</a:t>
            </a:r>
            <a:r>
              <a:rPr lang="en-US" sz="1200" dirty="0" smtClean="0"/>
              <a:t>t suffices to propagate fault effects to the closest capture line of the stem fault – the stem is critical if</a:t>
            </a:r>
            <a:r>
              <a:rPr lang="en-US" sz="1200" baseline="0" dirty="0" smtClean="0"/>
              <a:t> and only if</a:t>
            </a:r>
            <a:r>
              <a:rPr lang="en-US" sz="1200" dirty="0" smtClean="0"/>
              <a:t> the capture line is critical. Since capture lines are defined for a single-output circuit, circuits with more than one primary outputs are typically partitioned into single-output cones with logic feeding one primary output. To take</a:t>
            </a:r>
            <a:r>
              <a:rPr lang="en-US" sz="1200" baseline="0" dirty="0" smtClean="0"/>
              <a:t> advantage of the simplicity of critical path tracing in fan-out-free circuits, </a:t>
            </a:r>
            <a:r>
              <a:rPr lang="en-US" sz="1200" dirty="0" smtClean="0"/>
              <a:t>so-called fan-out-free regions (FFR) are identified </a:t>
            </a:r>
            <a:r>
              <a:rPr lang="en-US" sz="1200" baseline="0" dirty="0" smtClean="0"/>
              <a:t>w</a:t>
            </a:r>
            <a:r>
              <a:rPr lang="en-US" sz="1200" dirty="0" smtClean="0"/>
              <a:t>ithin each cone. </a:t>
            </a:r>
            <a:r>
              <a:rPr lang="en-US" sz="1800" dirty="0" smtClean="0"/>
              <a:t>The inputs of an FFR are checkpoints of the circuit (branches and/or primary inputs),</a:t>
            </a:r>
            <a:r>
              <a:rPr lang="en-US" sz="1800" baseline="0" dirty="0" smtClean="0"/>
              <a:t> whereas </a:t>
            </a:r>
            <a:r>
              <a:rPr lang="en-US" sz="1800" dirty="0" smtClean="0"/>
              <a:t>the output of an FFR is either a stem or a primary output. Constructing cones</a:t>
            </a:r>
            <a:r>
              <a:rPr lang="en-US" sz="1800" baseline="0" dirty="0" smtClean="0"/>
              <a:t> and FFRs is a preprocessing step of the main procedure.</a:t>
            </a:r>
            <a:endParaRPr lang="en-US" sz="120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22</a:t>
            </a:fld>
            <a:endParaRPr lang="en-US"/>
          </a:p>
        </p:txBody>
      </p:sp>
    </p:spTree>
    <p:extLst>
      <p:ext uri="{BB962C8B-B14F-4D97-AF65-F5344CB8AC3E}">
        <p14:creationId xmlns:p14="http://schemas.microsoft.com/office/powerpoint/2010/main" val="2468209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a:t>
            </a:r>
            <a:r>
              <a:rPr lang="en-US" baseline="0" dirty="0" smtClean="0"/>
              <a:t> shows a structure of a full adder with three primary inputs A, B, and CI (carry in), as well as with two primary outputs: S(um) and CO (carry out). All FFRs are shown in the figure using different colors for two cones (corresponding to the primary outputs).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978998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outlines the critical path tracing algorithm for evaluating a given</a:t>
            </a:r>
            <a:r>
              <a:rPr lang="en-US" baseline="0" dirty="0" smtClean="0"/>
              <a:t> test pattern. It assumes that fault-free simulation, including the marking of the sensitive gate inputs, has already been performed. The algorithm processes every cone starting at its primary output and alternates between two main operations: critical path tracing inside an FFR, and checking a stem for criticality. Once a stem is found to be critical, path tracing continues from that stem. Performing critical path tracing inside a given FFR is done recursively by backtracking all the critical paths inside an FFR starting from a given critical line by following lines marked as sensitive. The procedure stops at FFR inputs and collects all the stems reached in the corresponding set of stems to check. Checking whether a given stem is critical is done by a breadth-first propagation of the effects of the stem fault.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24</a:t>
            </a:fld>
            <a:endParaRPr lang="en-US"/>
          </a:p>
        </p:txBody>
      </p:sp>
    </p:spTree>
    <p:extLst>
      <p:ext uri="{BB962C8B-B14F-4D97-AF65-F5344CB8AC3E}">
        <p14:creationId xmlns:p14="http://schemas.microsoft.com/office/powerpoint/2010/main" val="3092643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figure</a:t>
            </a:r>
            <a:r>
              <a:rPr lang="en-US" baseline="0" dirty="0" smtClean="0"/>
              <a:t> shows the critical paths in the full-adder cone driving the primary output S for the test pattern 111. These results were obtained after running critical path tracing for the first cone (the sum output) starting at the primary output S and then processing successive FFRs (shown as yellow triangles in the figure). Note that when we analyze a stem, we have already backtracked a critical path between a primary output and one of the fan-out branches of the stem. The effect of the stem fault would propagate on the same critical path, unless self-masking occurs. This may take place only when effects of the stem fault reach a </a:t>
            </a:r>
            <a:r>
              <a:rPr lang="en-US" baseline="0" dirty="0" err="1" smtClean="0"/>
              <a:t>reconvergence</a:t>
            </a:r>
            <a:r>
              <a:rPr lang="en-US" baseline="0" dirty="0" smtClean="0"/>
              <a:t> gate on paths with different inversion parities.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12803108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sz="1200" b="0" i="0" u="none" strike="noStrike" baseline="0" dirty="0" smtClean="0"/>
              <a:t>It was shown that employing critical path tracing in PPSFP may result in a substantial simulation speed-up as it eliminates explicit fault simulations for faults within fan-out free regions. Furthermore, the dominator concept can be used in a single fault propagation. It can be readily applied to PPSFF to again reduce explicit fault simulation area. Finally, the stem region concept was introduced to decrease explicit fault simulation area for multiple output circuits. This approach simulates each region only once. Each stem region is first simulated to the exit lines (see the next slide) in the forward order and then the fan-out free regions in the backward order. The detectability of each stem is computed at the exit lines of the stem. If a stem </a:t>
            </a:r>
            <a:r>
              <a:rPr lang="en-US" sz="1200" b="0" i="1" u="none" strike="noStrike" baseline="0" dirty="0" smtClean="0"/>
              <a:t>S</a:t>
            </a:r>
            <a:r>
              <a:rPr lang="en-US" sz="1200" b="0" i="0" u="none" strike="noStrike" baseline="0" dirty="0" smtClean="0"/>
              <a:t> is</a:t>
            </a:r>
            <a:r>
              <a:rPr lang="en-US" sz="1200" b="1" i="0" u="none" strike="noStrike" baseline="0" dirty="0" smtClean="0"/>
              <a:t> </a:t>
            </a:r>
            <a:r>
              <a:rPr lang="en-US" sz="1200" b="0" i="0" u="none" strike="noStrike" baseline="0" dirty="0" smtClean="0"/>
              <a:t>not detectable at any of its exit line, the input cone of the stem, FFR(</a:t>
            </a:r>
            <a:r>
              <a:rPr lang="en-US" sz="1200" b="0" i="1" u="none" strike="noStrike" baseline="0" dirty="0" smtClean="0"/>
              <a:t>S</a:t>
            </a:r>
            <a:r>
              <a:rPr lang="en-US" sz="1200" b="0" i="0" u="none" strike="noStrike" baseline="0" dirty="0" smtClean="0"/>
              <a:t>), is pruned off. The backward simulation enables the computation of the global detectability of each signal line (with respect to primary outputs). If the detectability of a signal line is 0, then the input cone of the line is pruned off.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41685306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sz="1200" b="0" i="0" u="none" strike="noStrike" baseline="0" dirty="0" smtClean="0"/>
              <a:t>Let </a:t>
            </a:r>
            <a:r>
              <a:rPr lang="en-US" sz="1200" b="0" i="1" u="none" strike="noStrike" baseline="0" dirty="0" smtClean="0"/>
              <a:t>x</a:t>
            </a:r>
            <a:r>
              <a:rPr lang="en-US" sz="1200" b="1" i="1" u="none" strike="noStrike" baseline="0" dirty="0" smtClean="0"/>
              <a:t> </a:t>
            </a:r>
            <a:r>
              <a:rPr lang="en-US" sz="1200" b="0" i="0" u="none" strike="noStrike" baseline="0" dirty="0" smtClean="0"/>
              <a:t>be a line in the stem region of a stem A. </a:t>
            </a:r>
            <a:r>
              <a:rPr lang="en-US" sz="1200" b="0" i="1" u="none" strike="noStrike" baseline="0" dirty="0" smtClean="0"/>
              <a:t>x</a:t>
            </a:r>
            <a:r>
              <a:rPr lang="en-US" sz="1200" b="1" i="1" u="none" strike="noStrike" baseline="0" dirty="0" smtClean="0"/>
              <a:t> </a:t>
            </a:r>
            <a:r>
              <a:rPr lang="en-US" sz="1200" b="0" i="0" u="none" strike="noStrike" baseline="0" dirty="0" smtClean="0"/>
              <a:t>is an exit line for stem A if the following two conditions are met:</a:t>
            </a:r>
          </a:p>
          <a:p>
            <a:pPr marL="171450" indent="-171450">
              <a:buFont typeface="Arial"/>
              <a:buChar char="•"/>
            </a:pPr>
            <a:r>
              <a:rPr lang="en-US" sz="1200" b="0" i="1" u="none" strike="noStrike" baseline="0" dirty="0" smtClean="0"/>
              <a:t>x</a:t>
            </a:r>
            <a:r>
              <a:rPr lang="en-US" sz="1200" b="1" i="0" u="none" strike="noStrike" baseline="0" dirty="0" smtClean="0"/>
              <a:t> </a:t>
            </a:r>
            <a:r>
              <a:rPr lang="en-US" sz="1200" b="0" i="0" u="none" strike="noStrike" baseline="0" dirty="0" smtClean="0"/>
              <a:t>is an output line of a node that is in the stem region of A,</a:t>
            </a:r>
          </a:p>
          <a:p>
            <a:pPr marL="171450" indent="-171450">
              <a:buFont typeface="Arial"/>
              <a:buChar char="•"/>
            </a:pPr>
            <a:r>
              <a:rPr lang="en-US" sz="1200" b="0" i="1" u="none" strike="noStrike" baseline="0" dirty="0" smtClean="0"/>
              <a:t>x</a:t>
            </a:r>
            <a:r>
              <a:rPr lang="en-US" sz="1200" b="1" i="0" u="none" strike="noStrike" baseline="0" dirty="0" smtClean="0"/>
              <a:t> </a:t>
            </a:r>
            <a:r>
              <a:rPr lang="en-US" sz="1200" b="0" i="0" u="none" strike="noStrike" baseline="0" dirty="0" smtClean="0"/>
              <a:t>is an input line of a node that is not in the stem region of A.</a:t>
            </a:r>
          </a:p>
          <a:p>
            <a:r>
              <a:rPr lang="en-US" sz="1200" b="0" i="0" u="none" strike="noStrike" baseline="0" dirty="0" smtClean="0"/>
              <a:t>The exit lines of a stem region are the lines through which a logic signal can exit the stem region. The exit lines for the red stem region are shown in the figure. As can be further verified, the two </a:t>
            </a:r>
            <a:r>
              <a:rPr lang="en-US" sz="1200" b="0" i="0" u="none" strike="noStrike" baseline="0" dirty="0" err="1" smtClean="0"/>
              <a:t>reconvergent</a:t>
            </a:r>
            <a:r>
              <a:rPr lang="en-US" sz="1200" b="0" i="0" u="none" strike="noStrike" baseline="0" dirty="0" smtClean="0"/>
              <a:t> fan-out stems in the lower figure have one exit line each.</a:t>
            </a:r>
            <a:endParaRPr lang="en-US" b="0" i="0" dirty="0" smtClean="0"/>
          </a:p>
          <a:p>
            <a:endParaRPr lang="en-US" sz="1200" b="0" i="0" u="none" strike="noStrike" baseline="0" dirty="0" smtClean="0"/>
          </a:p>
          <a:p>
            <a:r>
              <a:rPr lang="en-US" sz="1200" b="0" i="0" u="none" strike="noStrike" baseline="0" dirty="0" smtClean="0"/>
              <a:t>Two circuits are used here to illustrate some concepts deployed by the stem region method. In the upper circuit</a:t>
            </a:r>
            <a:r>
              <a:rPr lang="en-US" sz="1200" b="1" i="0" u="none" strike="noStrike" baseline="0" dirty="0" smtClean="0"/>
              <a:t>, </a:t>
            </a:r>
            <a:r>
              <a:rPr lang="en-US" sz="1200" b="0" i="0" u="none" strike="noStrike" baseline="0" dirty="0" smtClean="0"/>
              <a:t>red circles are </a:t>
            </a:r>
            <a:r>
              <a:rPr lang="en-US" sz="1200" b="0" i="0" u="none" strike="noStrike" baseline="0" dirty="0" err="1" smtClean="0"/>
              <a:t>reconvergent</a:t>
            </a:r>
            <a:r>
              <a:rPr lang="en-US" sz="1200" b="0" i="0" u="none" strike="noStrike" baseline="0" dirty="0" smtClean="0"/>
              <a:t> fan-out stems. Gates G1 and G2, are primary </a:t>
            </a:r>
            <a:r>
              <a:rPr lang="en-US" sz="1200" b="0" i="0" u="none" strike="noStrike" baseline="0" dirty="0" err="1" smtClean="0"/>
              <a:t>reconvergence</a:t>
            </a:r>
            <a:r>
              <a:rPr lang="en-US" sz="1200" b="0" i="0" u="none" strike="noStrike" baseline="0" dirty="0" smtClean="0"/>
              <a:t> gates for the leftmost stem, while gate G3 is a primary </a:t>
            </a:r>
            <a:r>
              <a:rPr lang="en-US" sz="1200" b="0" i="0" u="none" strike="noStrike" baseline="0" dirty="0" err="1" smtClean="0"/>
              <a:t>reconvergence</a:t>
            </a:r>
            <a:r>
              <a:rPr lang="en-US" sz="1200" b="0" i="0" u="none" strike="noStrike" baseline="0" dirty="0" smtClean="0"/>
              <a:t> gate for the second stem. In the lower circuit, the red</a:t>
            </a:r>
            <a:r>
              <a:rPr lang="en-US" sz="1200" b="1" i="0" u="none" strike="noStrike" baseline="0" dirty="0" smtClean="0"/>
              <a:t> </a:t>
            </a:r>
            <a:r>
              <a:rPr lang="en-US" sz="1200" b="0" i="0" u="none" strike="noStrike" baseline="0" dirty="0" smtClean="0"/>
              <a:t>and blue circles</a:t>
            </a:r>
            <a:r>
              <a:rPr lang="en-US" sz="1200" b="1" i="1" u="none" strike="noStrike" baseline="0" dirty="0" smtClean="0"/>
              <a:t> </a:t>
            </a:r>
            <a:r>
              <a:rPr lang="en-US" sz="1200" b="0" i="0" u="none" strike="noStrike" baseline="0" dirty="0" smtClean="0"/>
              <a:t>are both </a:t>
            </a:r>
            <a:r>
              <a:rPr lang="en-US" sz="1200" b="0" i="0" u="none" strike="noStrike" baseline="0" dirty="0" err="1" smtClean="0"/>
              <a:t>reconvergent</a:t>
            </a:r>
            <a:r>
              <a:rPr lang="en-US" sz="1200" b="0" i="0" u="none" strike="noStrike" baseline="0" dirty="0" smtClean="0"/>
              <a:t> fan-out stems, and G1 and G2 are primary </a:t>
            </a:r>
            <a:r>
              <a:rPr lang="en-US" sz="1200" b="0" i="0" u="none" strike="noStrike" baseline="0" dirty="0" err="1" smtClean="0"/>
              <a:t>reconvergence</a:t>
            </a:r>
            <a:r>
              <a:rPr lang="en-US" sz="1200" b="0" i="0" u="none" strike="noStrike" baseline="0" dirty="0" smtClean="0"/>
              <a:t> gates for the red and blue stem,</a:t>
            </a:r>
            <a:r>
              <a:rPr lang="en-US" sz="1200" b="1" i="1" u="none" strike="noStrike" baseline="0" dirty="0" smtClean="0"/>
              <a:t> </a:t>
            </a:r>
            <a:r>
              <a:rPr lang="en-US" sz="1200" b="0" i="0" u="none" strike="noStrike" baseline="0" dirty="0" smtClean="0"/>
              <a:t>respectively. The </a:t>
            </a:r>
            <a:r>
              <a:rPr lang="en-US" sz="1200" b="0" i="1" u="none" strike="noStrike" baseline="0" dirty="0" smtClean="0"/>
              <a:t>stem region </a:t>
            </a:r>
            <a:r>
              <a:rPr lang="en-US" sz="1200" b="0" i="0" u="none" strike="noStrike" baseline="0" dirty="0" smtClean="0"/>
              <a:t>of a </a:t>
            </a:r>
            <a:r>
              <a:rPr lang="en-US" sz="1200" b="0" i="0" u="none" strike="noStrike" baseline="0" dirty="0" err="1" smtClean="0"/>
              <a:t>reconvergent</a:t>
            </a:r>
            <a:r>
              <a:rPr lang="en-US" sz="1200" b="0" i="0" u="none" strike="noStrike" baseline="0" dirty="0" smtClean="0"/>
              <a:t> fan-out stem A is composed of all the circuit nodes such that they are reached by the </a:t>
            </a:r>
            <a:r>
              <a:rPr lang="en-US" sz="1200" b="0" i="0" u="none" strike="noStrike" baseline="0" dirty="0" err="1" smtClean="0"/>
              <a:t>reconvergent</a:t>
            </a:r>
            <a:r>
              <a:rPr lang="en-US" sz="1200" b="0" i="0" u="none" strike="noStrike" baseline="0" dirty="0" smtClean="0"/>
              <a:t> fan-out stem, they reach a closing </a:t>
            </a:r>
            <a:r>
              <a:rPr lang="en-US" sz="1200" b="0" i="0" u="none" strike="noStrike" baseline="0" dirty="0" err="1" smtClean="0"/>
              <a:t>reconvergence</a:t>
            </a:r>
            <a:r>
              <a:rPr lang="en-US" sz="1200" b="0" i="0" u="none" strike="noStrike" baseline="0" dirty="0" smtClean="0"/>
              <a:t> gate of stem A, and of all the output lines of these nodes (fan-out branches of a stem and output of a gate). There are two stem regions in the first circuit</a:t>
            </a:r>
            <a:r>
              <a:rPr lang="en-US" sz="1200" b="1" i="0" u="none" strike="noStrike" baseline="0" dirty="0" smtClean="0"/>
              <a:t>. </a:t>
            </a:r>
            <a:r>
              <a:rPr lang="en-US" sz="1200" b="0" i="0" u="none" strike="noStrike" baseline="0" dirty="0" smtClean="0"/>
              <a:t>The stem region of the leftmost red circle is composed of all nodes.</a:t>
            </a:r>
            <a:r>
              <a:rPr lang="en-US" sz="1200" b="1" i="0" u="none" strike="noStrike" baseline="0" dirty="0" smtClean="0"/>
              <a:t> </a:t>
            </a:r>
            <a:r>
              <a:rPr lang="en-US" sz="1200" b="0" i="0" u="none" strike="noStrike" baseline="0" dirty="0" smtClean="0"/>
              <a:t>The other stem region is composed of red gates and lines</a:t>
            </a:r>
            <a:r>
              <a:rPr lang="en-US" sz="1200" b="1" i="0" u="none" strike="noStrike" baseline="0" dirty="0" smtClean="0"/>
              <a:t>. </a:t>
            </a:r>
            <a:r>
              <a:rPr lang="en-US" sz="1200" b="0" i="0" u="none" strike="noStrike" baseline="0" dirty="0" smtClean="0"/>
              <a:t>Two stem regions (red and blue) are also present in the lower circuit</a:t>
            </a:r>
            <a:r>
              <a:rPr lang="en-US" sz="1200" b="1" i="0" u="none" strike="noStrike" baseline="0" dirty="0" smtClean="0"/>
              <a:t>, </a:t>
            </a:r>
            <a:r>
              <a:rPr lang="en-US" sz="1200" b="0" i="0" u="none" strike="noStrike" baseline="0" dirty="0" smtClean="0"/>
              <a:t>where they are disjoint, as opposed to the stem regions of the upper figure that overlap each other.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1855425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a:bodyPr>
          <a:lstStyle/>
          <a:p>
            <a:pPr lvl="0" hangingPunct="0"/>
            <a:r>
              <a:rPr lang="en-US" sz="1200" kern="1200" dirty="0" smtClean="0">
                <a:solidFill>
                  <a:schemeClr val="tx1"/>
                </a:solidFill>
                <a:effectLst/>
                <a:latin typeface="+mn-lt"/>
                <a:ea typeface="+mn-ea"/>
                <a:cs typeface="+mn-cs"/>
              </a:rPr>
              <a:t>The computational complexity of fault simulation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proportional to the product of the circuit size, the number of faults, and the test set size. In general, there is a linear dependency of the test set size and the single stuck-at fault number on the circuit size which can be represented by the number of gates. Then the complexity of fault simulation is  O(G</a:t>
            </a:r>
            <a:r>
              <a:rPr lang="en-US" sz="1200" kern="1200" baseline="30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 – see, for example, the deductive simulation. This is higher than logic simulation but remarkably lower than test pattern generation. This is why fault simulation is used instead of ATPG whenever possible. The number of faults is one of three dimensions of complexity. It primarily depends on an assumed fault model, and may range from O(G) for single stuck-at faults to O(2</a:t>
            </a:r>
            <a:r>
              <a:rPr lang="en-US" sz="1200" kern="1200" baseline="30000" dirty="0" smtClean="0">
                <a:solidFill>
                  <a:schemeClr val="tx1"/>
                </a:solidFill>
                <a:effectLst/>
                <a:latin typeface="+mn-lt"/>
                <a:ea typeface="+mn-ea"/>
                <a:cs typeface="+mn-cs"/>
              </a:rPr>
              <a:t>G</a:t>
            </a:r>
            <a:r>
              <a:rPr lang="en-US" sz="1200" kern="1200" dirty="0" smtClean="0">
                <a:solidFill>
                  <a:schemeClr val="tx1"/>
                </a:solidFill>
                <a:effectLst/>
                <a:latin typeface="+mn-lt"/>
                <a:ea typeface="+mn-ea"/>
                <a:cs typeface="+mn-cs"/>
              </a:rPr>
              <a:t>) for single path delay faults. Clearly, the number of faults can be significantly reduced by fault collapsing, e.g., simple local fault collapsing can reduce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number of single stuck-at faults by almost 50%, as we have seen earlier. Moreover, whenever a fault is detected, it can be dropped, thus effectively</a:t>
            </a:r>
            <a:r>
              <a:rPr lang="en-US" sz="1200" kern="1200" baseline="0" dirty="0" smtClean="0">
                <a:solidFill>
                  <a:schemeClr val="tx1"/>
                </a:solidFill>
                <a:effectLst/>
                <a:latin typeface="+mn-lt"/>
                <a:ea typeface="+mn-ea"/>
                <a:cs typeface="+mn-cs"/>
              </a:rPr>
              <a:t> reducing the size of a fault list (unless fault simulation is performed for applications such as built-in self-test)</a:t>
            </a:r>
            <a:r>
              <a:rPr lang="en-US" sz="1200" kern="1200" dirty="0" smtClean="0">
                <a:solidFill>
                  <a:schemeClr val="tx1"/>
                </a:solidFill>
                <a:effectLst/>
                <a:latin typeface="+mn-lt"/>
                <a:ea typeface="+mn-ea"/>
                <a:cs typeface="+mn-cs"/>
              </a:rPr>
              <a:t>.</a:t>
            </a:r>
          </a:p>
          <a:p>
            <a:pPr lvl="0" hangingPunct="0"/>
            <a:endParaRPr lang="en-US" sz="1200" kern="1200" dirty="0" smtClean="0">
              <a:solidFill>
                <a:schemeClr val="tx1"/>
              </a:solidFill>
              <a:effectLst/>
              <a:latin typeface="+mn-lt"/>
              <a:ea typeface="+mn-ea"/>
              <a:cs typeface="+mn-cs"/>
            </a:endParaRPr>
          </a:p>
          <a:p>
            <a:pPr lvl="0" hangingPunct="0"/>
            <a:r>
              <a:rPr lang="en-US" sz="1200" kern="1200" dirty="0" smtClean="0">
                <a:solidFill>
                  <a:schemeClr val="tx1"/>
                </a:solidFill>
                <a:effectLst/>
                <a:latin typeface="+mn-lt"/>
                <a:ea typeface="+mn-ea"/>
                <a:cs typeface="+mn-cs"/>
              </a:rPr>
              <a:t>PPSFP and</a:t>
            </a:r>
            <a:r>
              <a:rPr lang="en-US" sz="1200" kern="1200" baseline="0" dirty="0" smtClean="0">
                <a:solidFill>
                  <a:schemeClr val="tx1"/>
                </a:solidFill>
                <a:effectLst/>
                <a:latin typeface="+mn-lt"/>
                <a:ea typeface="+mn-ea"/>
                <a:cs typeface="+mn-cs"/>
              </a:rPr>
              <a:t> concurrent fault simulation techniques are currently the most popular fault simulation techniques for combinational circuits, with concurrent simulation being also adopted for sequential designs.</a:t>
            </a:r>
            <a:endParaRPr lang="en-US" sz="1200" kern="1200" dirty="0" smtClean="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28</a:t>
            </a:fld>
            <a:endParaRPr lang="en-US"/>
          </a:p>
        </p:txBody>
      </p:sp>
    </p:spTree>
    <p:extLst>
      <p:ext uri="{BB962C8B-B14F-4D97-AF65-F5344CB8AC3E}">
        <p14:creationId xmlns:p14="http://schemas.microsoft.com/office/powerpoint/2010/main" val="42606624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noProof="0" dirty="0" smtClean="0">
                <a:solidFill>
                  <a:schemeClr val="tx1"/>
                </a:solidFill>
                <a:effectLst/>
                <a:latin typeface="+mn-lt"/>
                <a:ea typeface="+mn-ea"/>
                <a:cs typeface="+mn-cs"/>
              </a:rPr>
              <a:t>Statistical fault analysis (STAFAN) is a</a:t>
            </a:r>
            <a:r>
              <a:rPr lang="en-US" sz="1200" kern="1200" baseline="0" noProof="0" dirty="0" smtClean="0">
                <a:solidFill>
                  <a:schemeClr val="tx1"/>
                </a:solidFill>
                <a:effectLst/>
                <a:latin typeface="+mn-lt"/>
                <a:ea typeface="+mn-ea"/>
                <a:cs typeface="+mn-cs"/>
              </a:rPr>
              <a:t> popular</a:t>
            </a:r>
            <a:r>
              <a:rPr lang="en-US" sz="1200" kern="1200" noProof="0" dirty="0" smtClean="0">
                <a:solidFill>
                  <a:schemeClr val="tx1"/>
                </a:solidFill>
                <a:effectLst/>
                <a:latin typeface="+mn-lt"/>
                <a:ea typeface="+mn-ea"/>
                <a:cs typeface="+mn-cs"/>
              </a:rPr>
              <a:t> alternative to fault simulation. This</a:t>
            </a:r>
            <a:r>
              <a:rPr lang="en-US" sz="1200" kern="1200" baseline="0" noProof="0" dirty="0" smtClean="0">
                <a:solidFill>
                  <a:schemeClr val="tx1"/>
                </a:solidFill>
                <a:effectLst/>
                <a:latin typeface="+mn-lt"/>
                <a:ea typeface="+mn-ea"/>
                <a:cs typeface="+mn-cs"/>
              </a:rPr>
              <a:t> type of</a:t>
            </a:r>
            <a:r>
              <a:rPr lang="en-US" sz="1200" kern="1200" noProof="0" dirty="0" smtClean="0">
                <a:solidFill>
                  <a:schemeClr val="tx1"/>
                </a:solidFill>
                <a:effectLst/>
                <a:latin typeface="+mn-lt"/>
                <a:ea typeface="+mn-ea"/>
                <a:cs typeface="+mn-cs"/>
              </a:rPr>
              <a:t> analysis requires only fault-free simulation of a circuit. It utilizes the calculation of controllability and observability of the circuit nodes which are further computed as the probabilities estimated from the signal statistics provided by fault-free simulation. The detection probability of a fault and fault coverage are then computed from the appropriate controllability and observability measures. </a:t>
            </a:r>
            <a:r>
              <a:rPr lang="en-US" sz="1200" kern="1200" dirty="0" smtClean="0">
                <a:solidFill>
                  <a:schemeClr val="tx1"/>
                </a:solidFill>
                <a:effectLst/>
                <a:latin typeface="+mn-lt"/>
                <a:ea typeface="+mn-ea"/>
                <a:cs typeface="+mn-cs"/>
              </a:rPr>
              <a:t>These measures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are defined as</a:t>
            </a:r>
            <a:r>
              <a:rPr lang="en-US" sz="1200" kern="1200" baseline="0" dirty="0" smtClean="0">
                <a:solidFill>
                  <a:schemeClr val="tx1"/>
                </a:solidFill>
                <a:effectLst/>
                <a:latin typeface="+mn-lt"/>
                <a:ea typeface="+mn-ea"/>
                <a:cs typeface="+mn-cs"/>
              </a:rPr>
              <a:t> follows. </a:t>
            </a:r>
            <a:r>
              <a:rPr lang="en-US" sz="1200" kern="1200" dirty="0" smtClean="0">
                <a:solidFill>
                  <a:schemeClr val="tx1"/>
                </a:solidFill>
                <a:effectLst/>
                <a:latin typeface="+mn-lt"/>
                <a:ea typeface="+mn-ea"/>
                <a:cs typeface="+mn-cs"/>
              </a:rPr>
              <a:t>C</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or 1-controllability of line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is the probability of setting line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to the value of 1 by a random pattern. Similarly,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t>
            </a:r>
            <a:r>
              <a:rPr lang="en-US" sz="1200" kern="1200" baseline="-250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or 0-controllability of line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is the probability of setting line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to the value of 0 by a random pattern. C</a:t>
            </a:r>
            <a:r>
              <a:rPr lang="en-US" sz="1200" kern="1200" baseline="-250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and C</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are typically given by the number of times the node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assumes the value of 0 or 1, respectively, divided by the total number of input vectors.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b="0" kern="1200" dirty="0" smtClean="0">
                <a:solidFill>
                  <a:schemeClr val="tx1"/>
                </a:solidFill>
                <a:latin typeface="+mn-lt"/>
                <a:ea typeface="+mn-ea"/>
                <a:cs typeface="+mn-cs"/>
              </a:rPr>
              <a:t>The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observability</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of line </a:t>
            </a:r>
            <a:r>
              <a:rPr lang="en-US" sz="1200" b="0" i="1" kern="1200" dirty="0" smtClean="0">
                <a:solidFill>
                  <a:schemeClr val="tx1"/>
                </a:solidFill>
                <a:latin typeface="+mn-lt"/>
                <a:ea typeface="+mn-ea"/>
                <a:cs typeface="+mn-cs"/>
              </a:rPr>
              <a:t>a</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represents the probability that given patterns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propagate the fault effect on line </a:t>
            </a:r>
            <a:r>
              <a:rPr lang="en-US" sz="1200" b="0" i="1" kern="1200" dirty="0" smtClean="0">
                <a:solidFill>
                  <a:schemeClr val="tx1"/>
                </a:solidFill>
                <a:latin typeface="+mn-lt"/>
                <a:ea typeface="+mn-ea"/>
                <a:cs typeface="+mn-cs"/>
              </a:rPr>
              <a:t>a</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to the primary outputs. During fault-free simulation, STAFAN counts the number of times that every gate input is sensitized to</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its gate output. The sensitization probability</a:t>
            </a:r>
            <a:r>
              <a:rPr lang="en-US" sz="1200" b="0" kern="1200" baseline="0" dirty="0" smtClean="0">
                <a:solidFill>
                  <a:schemeClr val="tx1"/>
                </a:solidFill>
                <a:latin typeface="+mn-lt"/>
                <a:ea typeface="+mn-ea"/>
                <a:cs typeface="+mn-cs"/>
              </a:rPr>
              <a:t> S(</a:t>
            </a:r>
            <a:r>
              <a:rPr lang="en-US" sz="1200" b="0" i="1" kern="1200" baseline="0" dirty="0" smtClean="0">
                <a:solidFill>
                  <a:schemeClr val="tx1"/>
                </a:solidFill>
                <a:latin typeface="+mn-lt"/>
                <a:ea typeface="+mn-ea"/>
                <a:cs typeface="+mn-cs"/>
              </a:rPr>
              <a:t>x</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is then obtained by dividing the</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sensitization count of gate input</a:t>
            </a:r>
            <a:r>
              <a:rPr lang="en-US" sz="1200" b="0" kern="1200" baseline="0" dirty="0" smtClean="0">
                <a:solidFill>
                  <a:schemeClr val="tx1"/>
                </a:solidFill>
                <a:latin typeface="+mn-lt"/>
                <a:ea typeface="+mn-ea"/>
                <a:cs typeface="+mn-cs"/>
              </a:rPr>
              <a:t> </a:t>
            </a:r>
            <a:r>
              <a:rPr lang="en-US" sz="1200" b="0" i="1" kern="1200" baseline="0" dirty="0" smtClean="0">
                <a:solidFill>
                  <a:schemeClr val="tx1"/>
                </a:solidFill>
                <a:latin typeface="+mn-lt"/>
                <a:ea typeface="+mn-ea"/>
                <a:cs typeface="+mn-cs"/>
              </a:rPr>
              <a:t>x</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by the number of test patterns. The observability</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of primary outputs is 1, because fault effects on primary outputs are always observed. The observability of a gate input</a:t>
            </a:r>
            <a:r>
              <a:rPr lang="en-US" sz="1200" b="0" kern="1200" baseline="0" dirty="0" smtClean="0">
                <a:solidFill>
                  <a:schemeClr val="tx1"/>
                </a:solidFill>
                <a:latin typeface="+mn-lt"/>
                <a:ea typeface="+mn-ea"/>
                <a:cs typeface="+mn-cs"/>
              </a:rPr>
              <a:t> </a:t>
            </a:r>
            <a:r>
              <a:rPr lang="en-US" sz="1200" b="0" i="1" kern="1200" dirty="0" smtClean="0">
                <a:solidFill>
                  <a:schemeClr val="tx1"/>
                </a:solidFill>
                <a:latin typeface="+mn-lt"/>
                <a:ea typeface="+mn-ea"/>
                <a:cs typeface="+mn-cs"/>
              </a:rPr>
              <a:t>x</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is S(</a:t>
            </a:r>
            <a:r>
              <a:rPr lang="en-US" sz="1200" b="0" i="1" kern="1200" dirty="0" smtClean="0">
                <a:solidFill>
                  <a:schemeClr val="tx1"/>
                </a:solidFill>
                <a:latin typeface="+mn-lt"/>
                <a:ea typeface="+mn-ea"/>
                <a:cs typeface="+mn-cs"/>
              </a:rPr>
              <a:t>x</a:t>
            </a:r>
            <a:r>
              <a:rPr lang="en-US" sz="1200" b="0" kern="1200" dirty="0" smtClean="0">
                <a:solidFill>
                  <a:schemeClr val="tx1"/>
                </a:solidFill>
                <a:latin typeface="+mn-lt"/>
                <a:ea typeface="+mn-ea"/>
                <a:cs typeface="+mn-cs"/>
              </a:rPr>
              <a:t>)</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times the observability of its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gate output. The observability of</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every line can be calculated from primary outputs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to primary inputs</a:t>
            </a:r>
            <a:r>
              <a:rPr lang="en-US" sz="1200" kern="1200" dirty="0" smtClean="0">
                <a:solidFill>
                  <a:schemeClr val="tx1"/>
                </a:solidFill>
                <a:effectLst/>
                <a:latin typeface="+mn-lt"/>
                <a:ea typeface="+mn-ea"/>
                <a:cs typeface="+mn-cs"/>
              </a:rPr>
              <a:t>. Every line in the circuit has a sensitization counter. This counter is incremented when the path from the corresponding line to the output is sensitized. As in the case of controllability, the sensitization probability for line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can</a:t>
            </a:r>
            <a:r>
              <a:rPr lang="en-US" sz="1200" kern="1200" baseline="0" dirty="0" smtClean="0">
                <a:solidFill>
                  <a:schemeClr val="tx1"/>
                </a:solidFill>
                <a:effectLst/>
                <a:latin typeface="+mn-lt"/>
                <a:ea typeface="+mn-ea"/>
                <a:cs typeface="+mn-cs"/>
              </a:rPr>
              <a:t> be determined as a ratio of the sensitization counter and </a:t>
            </a:r>
            <a:r>
              <a:rPr lang="en-US" sz="1200" kern="1200" dirty="0" smtClean="0">
                <a:solidFill>
                  <a:schemeClr val="tx1"/>
                </a:solidFill>
                <a:effectLst/>
                <a:latin typeface="+mn-lt"/>
                <a:ea typeface="+mn-ea"/>
                <a:cs typeface="+mn-cs"/>
              </a:rPr>
              <a:t>the total number of input vectors.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noProof="0" dirty="0" smtClean="0"/>
          </a:p>
          <a:p>
            <a:endParaRPr lang="en-US" noProof="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29</a:t>
            </a:fld>
            <a:endParaRPr lang="en-US"/>
          </a:p>
        </p:txBody>
      </p:sp>
    </p:spTree>
    <p:extLst>
      <p:ext uri="{BB962C8B-B14F-4D97-AF65-F5344CB8AC3E}">
        <p14:creationId xmlns:p14="http://schemas.microsoft.com/office/powerpoint/2010/main" val="2495178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list presented above is by no means a</a:t>
            </a:r>
            <a:r>
              <a:rPr lang="en-US" baseline="0" dirty="0" smtClean="0"/>
              <a:t> complete list of proposed fault simulation techniques. However, in the remaining part of this chapter we will focus our attention on those techniques that explain best the key concepts used in the process of fault grading, and gained a reasonable amount of popularity. We will start with the simplest scenarios, and then illustrate how various heuristic and different techniques were gradually applied to enhance performance of fault simulators, especially in order to remain scalable with the increasing size of circuits.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3802489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noProof="0" dirty="0" smtClean="0">
                <a:solidFill>
                  <a:schemeClr val="tx1"/>
                </a:solidFill>
                <a:effectLst/>
                <a:latin typeface="+mn-lt"/>
                <a:ea typeface="+mn-ea"/>
                <a:cs typeface="+mn-cs"/>
              </a:rPr>
              <a:t>The circuit is back traced until the observability for each node is determined. The observability is calculated as the probability that an error on a given input will propagate to the gate output, multiplied by the corresponding observability of the gate’s output node. Finally, the probability of</a:t>
            </a:r>
            <a:r>
              <a:rPr lang="en-US" sz="1200" kern="1200" baseline="0" noProof="0" dirty="0" smtClean="0">
                <a:solidFill>
                  <a:schemeClr val="tx1"/>
                </a:solidFill>
                <a:effectLst/>
                <a:latin typeface="+mn-lt"/>
                <a:ea typeface="+mn-ea"/>
                <a:cs typeface="+mn-cs"/>
              </a:rPr>
              <a:t> detecting a given fault is determined as a product of the corresponding controllability (fault excitation) and observability (propagation of fault effects to at least one observation point).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noProof="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noProof="0" dirty="0" smtClean="0">
                <a:solidFill>
                  <a:schemeClr val="tx1"/>
                </a:solidFill>
                <a:effectLst/>
                <a:latin typeface="+mn-lt"/>
                <a:ea typeface="+mn-ea"/>
                <a:cs typeface="+mn-cs"/>
              </a:rPr>
              <a:t>It is worth noting that the observability calculation becomes complicated in the presence of fan-out branches. The lower bound of the observability of a fan-out stem is the maximum value of the observability of its branches. The upper bound of a fan-out stem is the union of the observability of its branches. This particular bound assumes that observing the fault effect via each fan-out branch is an independent event. Eventually, the observability of a fan-out stem is a linear combination of its upper and lower bounds. Unfortunately, in the presence of fan-out </a:t>
            </a:r>
            <a:r>
              <a:rPr lang="en-US" sz="1200" kern="1200" baseline="0" noProof="0" dirty="0" err="1" smtClean="0">
                <a:solidFill>
                  <a:schemeClr val="tx1"/>
                </a:solidFill>
                <a:effectLst/>
                <a:latin typeface="+mn-lt"/>
                <a:ea typeface="+mn-ea"/>
                <a:cs typeface="+mn-cs"/>
              </a:rPr>
              <a:t>reconvergence</a:t>
            </a:r>
            <a:r>
              <a:rPr lang="en-US" sz="1200" kern="1200" baseline="0" noProof="0" dirty="0" smtClean="0">
                <a:solidFill>
                  <a:schemeClr val="tx1"/>
                </a:solidFill>
                <a:effectLst/>
                <a:latin typeface="+mn-lt"/>
                <a:ea typeface="+mn-ea"/>
                <a:cs typeface="+mn-cs"/>
              </a:rPr>
              <a:t>, the independent observation of fan-out branches is not a valid assumption anymore.</a:t>
            </a:r>
            <a:endParaRPr lang="en-US" noProof="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1687443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One</a:t>
            </a:r>
            <a:r>
              <a:rPr lang="en-US" baseline="0" dirty="0" smtClean="0"/>
              <a:t> of the simplest techniques – p</a:t>
            </a:r>
            <a:r>
              <a:rPr lang="en-US" dirty="0" smtClean="0"/>
              <a:t>arallel fault simulation</a:t>
            </a:r>
            <a:r>
              <a:rPr lang="en-US" baseline="0" dirty="0" smtClean="0"/>
              <a:t> – takes advantage of computer bitwise operations to reduce fault simulation time. As a result, the good circuit and the number of faulty circuits are simulated simultaneously. The values of a signal in the good circuit and the values of the corresponding signals in a number of faulty circuits are packed together in the same memory location – typically one or more words. Consider an example shown on the slide. Assuming that the width of a computer word is 7, the first bit stores the fault-free (</a:t>
            </a:r>
            <a:r>
              <a:rPr lang="en-US" baseline="0" dirty="0" err="1" smtClean="0"/>
              <a:t>ff</a:t>
            </a:r>
            <a:r>
              <a:rPr lang="en-US" baseline="0" dirty="0" smtClean="0"/>
              <a:t>) circuit response, while the remaining bits store the faulty responses in the presence of faults a/0, a/1, b/0, b/1, c/0, and c/1. The output of AND gate is computed as shown on the slide. Note, that faults c/0 and c/1 and injected by forcing the two rightmost bits to the values of 0 and 1, respectively. This is achieved with the help of masks m</a:t>
            </a:r>
            <a:r>
              <a:rPr lang="en-US" baseline="-25000" dirty="0" smtClean="0"/>
              <a:t>0</a:t>
            </a:r>
            <a:r>
              <a:rPr lang="en-US" baseline="0" dirty="0" smtClean="0"/>
              <a:t> and m</a:t>
            </a:r>
            <a:r>
              <a:rPr lang="en-US" baseline="-25000" dirty="0" smtClean="0"/>
              <a:t>1</a:t>
            </a:r>
            <a:r>
              <a:rPr lang="en-US" baseline="0" dirty="0" smtClean="0"/>
              <a:t>, as illustrated above. Faults detected by a particular test pattern (in our case, vector 11) can be easily determined by comparing bit </a:t>
            </a:r>
            <a:r>
              <a:rPr lang="en-US" baseline="0" dirty="0" err="1" smtClean="0"/>
              <a:t>ff</a:t>
            </a:r>
            <a:r>
              <a:rPr lang="en-US" baseline="0" dirty="0" smtClean="0"/>
              <a:t> with the remaining bits of a word associated with a line considered as a primary output or another observation point. In our example, faults a/0, b/0, and c/0 are detected by test pattern 11. </a:t>
            </a:r>
          </a:p>
          <a:p>
            <a:endParaRPr lang="en-US" baseline="0" dirty="0" smtClean="0"/>
          </a:p>
          <a:p>
            <a:r>
              <a:rPr lang="en-US" baseline="0" dirty="0" smtClean="0"/>
              <a:t>Parallel fault simulation is only applicable to unit or zero delay models as several faults are evaluated at the same time. It becomes impractical for multivalued logic. Moreover, it cannot take full advantage of selective trace simulation or reductions in the number of faults caused by fault dropping.</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3694946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a manner similar to that of parallel fault simulation, parallel-pattern single-fault propagation (PPSFP) takes</a:t>
            </a:r>
            <a:r>
              <a:rPr lang="en-US" baseline="0" dirty="0" smtClean="0"/>
              <a:t> advantages of bitwise parallelism that this time is used to simulate test patterns in parallel. For a computer with a </a:t>
            </a:r>
            <a:r>
              <a:rPr lang="en-US" i="1" baseline="0" dirty="0" smtClean="0"/>
              <a:t>b</a:t>
            </a:r>
            <a:r>
              <a:rPr lang="en-US" baseline="0" dirty="0" smtClean="0"/>
              <a:t>-bit data word, the signal values for a sequence of </a:t>
            </a:r>
            <a:r>
              <a:rPr lang="en-US" i="1" baseline="0" dirty="0" smtClean="0"/>
              <a:t>b</a:t>
            </a:r>
            <a:r>
              <a:rPr lang="en-US" baseline="0" dirty="0" smtClean="0"/>
              <a:t> test patterns are packed into a data word. Again, for the fault-free or faulty circuit, </a:t>
            </a:r>
            <a:r>
              <a:rPr lang="en-US" i="1" baseline="0" dirty="0" smtClean="0"/>
              <a:t>b</a:t>
            </a:r>
            <a:r>
              <a:rPr lang="en-US" baseline="0" dirty="0" smtClean="0"/>
              <a:t> test patterns can be simulated in parallel by utilizing bitwise logic operations. Interestingly, a fault simulator using the PPSFP framework cannot be event-driven, as events may occur only in some of the </a:t>
            </a:r>
            <a:r>
              <a:rPr lang="en-US" i="1" baseline="0" dirty="0" smtClean="0"/>
              <a:t>b</a:t>
            </a:r>
            <a:r>
              <a:rPr lang="en-US" baseline="0" dirty="0" smtClean="0"/>
              <a:t> vectors simulated in parallel. This implies that all gates in the circuit should be evaluated in every vector, in the order of their level. Let </a:t>
            </a:r>
            <a:r>
              <a:rPr lang="en-US" i="1" baseline="0" dirty="0" smtClean="0"/>
              <a:t>g</a:t>
            </a:r>
            <a:r>
              <a:rPr lang="en-US" baseline="0" dirty="0" smtClean="0"/>
              <a:t> denote the average fraction of gates that have events on their inputs in one vector. Then PPSFP will simulate 1/</a:t>
            </a:r>
            <a:r>
              <a:rPr lang="en-US" i="1" baseline="0" dirty="0" smtClean="0"/>
              <a:t>g</a:t>
            </a:r>
            <a:r>
              <a:rPr lang="en-US" baseline="0" dirty="0" smtClean="0"/>
              <a:t> more gates than an even-driven simulator. However, because we simulate in parallel </a:t>
            </a:r>
            <a:r>
              <a:rPr lang="en-US" i="1" baseline="0" dirty="0" smtClean="0"/>
              <a:t>b</a:t>
            </a:r>
            <a:r>
              <a:rPr lang="en-US" baseline="0" dirty="0" smtClean="0"/>
              <a:t> vectors, PPSFP is more efficient if </a:t>
            </a:r>
            <a:r>
              <a:rPr lang="en-US" i="1" baseline="0" dirty="0" smtClean="0"/>
              <a:t>b</a:t>
            </a:r>
            <a:r>
              <a:rPr lang="en-US" baseline="0" dirty="0" smtClean="0"/>
              <a:t> &gt; 1/</a:t>
            </a:r>
            <a:r>
              <a:rPr lang="en-US" i="1" baseline="0" dirty="0" smtClean="0"/>
              <a:t>g</a:t>
            </a:r>
            <a:r>
              <a:rPr lang="en-US" baseline="0" dirty="0" smtClean="0"/>
              <a:t>. For example, </a:t>
            </a:r>
            <a:r>
              <a:rPr lang="en-US" i="1" baseline="0" dirty="0" smtClean="0"/>
              <a:t>b</a:t>
            </a:r>
            <a:r>
              <a:rPr lang="en-US" baseline="0" dirty="0" smtClean="0"/>
              <a:t> &gt; 20 will suffice to compensate for </a:t>
            </a:r>
            <a:r>
              <a:rPr lang="en-US" i="1" baseline="0" dirty="0" smtClean="0"/>
              <a:t>g</a:t>
            </a:r>
            <a:r>
              <a:rPr lang="en-US" baseline="0" dirty="0" smtClean="0"/>
              <a:t> = 5%. The overall speedup is equal to </a:t>
            </a:r>
            <a:r>
              <a:rPr lang="en-US" i="1" baseline="0" dirty="0" err="1" smtClean="0"/>
              <a:t>gb</a:t>
            </a:r>
            <a:r>
              <a:rPr lang="en-US" baseline="0" dirty="0" smtClean="0"/>
              <a:t>. The original work by J.A. </a:t>
            </a:r>
            <a:r>
              <a:rPr lang="en-US" sz="1200" dirty="0" err="1" smtClean="0">
                <a:latin typeface="Comic Sans MS"/>
                <a:cs typeface="Comic Sans MS"/>
              </a:rPr>
              <a:t>Waicukauski</a:t>
            </a:r>
            <a:r>
              <a:rPr lang="en-US" sz="1200" dirty="0" smtClean="0">
                <a:latin typeface="Comic Sans MS"/>
                <a:cs typeface="Comic Sans MS"/>
              </a:rPr>
              <a:t> et al. used </a:t>
            </a:r>
            <a:r>
              <a:rPr lang="en-US" sz="1200" i="1" dirty="0" smtClean="0">
                <a:latin typeface="Comic Sans MS"/>
                <a:cs typeface="Comic Sans MS"/>
              </a:rPr>
              <a:t>b</a:t>
            </a:r>
            <a:r>
              <a:rPr lang="en-US" sz="1200" dirty="0" smtClean="0">
                <a:latin typeface="Comic Sans MS"/>
                <a:cs typeface="Comic Sans MS"/>
              </a:rPr>
              <a:t> = 256 to successfully</a:t>
            </a:r>
            <a:r>
              <a:rPr lang="en-US" sz="1200" baseline="0" dirty="0" smtClean="0">
                <a:latin typeface="Comic Sans MS"/>
                <a:cs typeface="Comic Sans MS"/>
              </a:rPr>
              <a:t> evaluate large sets of random test patterns</a:t>
            </a:r>
            <a:r>
              <a:rPr lang="en-US" sz="1200" dirty="0" smtClean="0">
                <a:latin typeface="Comic Sans MS"/>
                <a:cs typeface="Comic Sans MS"/>
              </a:rPr>
              <a: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1895624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PPSFP is best suited for simulation of test patterns that come later in the test sequence,</a:t>
            </a:r>
            <a:r>
              <a:rPr lang="en-US" baseline="0" dirty="0" smtClean="0"/>
              <a:t> where the fault drop rate per pattern is low. It is worth noting that conventional parallel fault simulation does not perform well in this case as it cannot terminate a given pass until all faults being processed are detected. On the other hand, PPSFP cannot be used for sequential circuits since the circuit state for test pattern </a:t>
            </a:r>
            <a:r>
              <a:rPr lang="en-US" i="1" baseline="0" dirty="0" smtClean="0"/>
              <a:t>p</a:t>
            </a:r>
            <a:r>
              <a:rPr lang="en-US" baseline="0" dirty="0" smtClean="0"/>
              <a:t> in the </a:t>
            </a:r>
            <a:r>
              <a:rPr lang="en-US" i="1" baseline="0" dirty="0" smtClean="0"/>
              <a:t>b</a:t>
            </a:r>
            <a:r>
              <a:rPr lang="en-US" baseline="0" dirty="0" smtClean="0"/>
              <a:t>-bit word is dependent on the previous </a:t>
            </a:r>
            <a:r>
              <a:rPr lang="en-US" i="1" baseline="0" dirty="0" smtClean="0"/>
              <a:t>p</a:t>
            </a:r>
            <a:r>
              <a:rPr lang="en-US" baseline="0" dirty="0" smtClean="0"/>
              <a:t> – 1 patterns in the word, and this state is not available when the patterns are processed in parallel.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a:t>
            </a:fld>
            <a:endParaRPr lang="en-US"/>
          </a:p>
        </p:txBody>
      </p:sp>
    </p:spTree>
    <p:extLst>
      <p:ext uri="{BB962C8B-B14F-4D97-AF65-F5344CB8AC3E}">
        <p14:creationId xmlns:p14="http://schemas.microsoft.com/office/powerpoint/2010/main" val="773846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basically compares advantages and disadvantages of two</a:t>
            </a:r>
            <a:r>
              <a:rPr lang="en-US" baseline="0" dirty="0" smtClean="0"/>
              <a:t> primary fault simulation techniques that rest on bitwise parallelism inherent in the computer to reduce fault simulation time. As shown earlier, there are two ways to bring parallelism into fault simulation: process faults in parallel, or alternatively handle test patterns in parallel.</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a:t>
            </a:fld>
            <a:endParaRPr lang="en-US"/>
          </a:p>
        </p:txBody>
      </p:sp>
    </p:spTree>
    <p:extLst>
      <p:ext uri="{BB962C8B-B14F-4D97-AF65-F5344CB8AC3E}">
        <p14:creationId xmlns:p14="http://schemas.microsoft.com/office/powerpoint/2010/main" val="2622007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a:t>
            </a:r>
            <a:r>
              <a:rPr lang="en-US" baseline="0" dirty="0" smtClean="0"/>
              <a:t> d</a:t>
            </a:r>
            <a:r>
              <a:rPr lang="en-US" dirty="0" smtClean="0"/>
              <a:t>eductive fault simulation is based on logic reasoning rather than simulation, as done in the previous techniques. Given</a:t>
            </a:r>
            <a:r>
              <a:rPr lang="en-US" baseline="0" dirty="0" smtClean="0"/>
              <a:t> a test pattern, this approach identifies, all at once, faults that can be detected. In principle, the deductive fault simulation can be very time-efficient since the actual simulation has to be performed for a fault-free circuit only.</a:t>
            </a:r>
          </a:p>
          <a:p>
            <a:endParaRPr lang="en-US" baseline="0" dirty="0" smtClean="0"/>
          </a:p>
          <a:p>
            <a:r>
              <a:rPr lang="en-US" baseline="0" dirty="0" smtClean="0"/>
              <a:t>The method links a fault list L</a:t>
            </a:r>
            <a:r>
              <a:rPr lang="en-US" baseline="-25000" dirty="0" smtClean="0"/>
              <a:t>x</a:t>
            </a:r>
            <a:r>
              <a:rPr lang="en-US" baseline="0" dirty="0" smtClean="0"/>
              <a:t> with a signal line </a:t>
            </a:r>
            <a:r>
              <a:rPr lang="en-US" i="1" baseline="0" dirty="0" smtClean="0"/>
              <a:t>x</a:t>
            </a:r>
            <a:r>
              <a:rPr lang="en-US" baseline="0" dirty="0" smtClean="0"/>
              <a:t>. The list L</a:t>
            </a:r>
            <a:r>
              <a:rPr lang="en-US" baseline="-25000" dirty="0" smtClean="0"/>
              <a:t>x</a:t>
            </a:r>
            <a:r>
              <a:rPr lang="en-US" baseline="0" dirty="0" smtClean="0"/>
              <a:t> is comprised of faults that cause </a:t>
            </a:r>
            <a:r>
              <a:rPr lang="en-US" i="1" baseline="0" dirty="0" smtClean="0"/>
              <a:t>x</a:t>
            </a:r>
            <a:r>
              <a:rPr lang="en-US" baseline="0" dirty="0" smtClean="0"/>
              <a:t> to differ from its fault-free value. Given the fault-free values and the fault lists associated with the inputs of a gate, the basic step in deductive simulation is to compute the fault-free output value and the output fault list. The latter step is called </a:t>
            </a:r>
            <a:r>
              <a:rPr lang="en-US" i="1" baseline="0" dirty="0" smtClean="0"/>
              <a:t>fault-list propagation</a:t>
            </a:r>
            <a:r>
              <a:rPr lang="en-US" baseline="0" dirty="0" smtClean="0"/>
              <a:t>. Before we proceed to show how fault-list propagation can be carried out, it is worth noting that deductive fault simulation can save lots of memory. Indeed, parallel fault simulation needs to store the value of a given signal line for all faulty circuits, despite the fact that the value of the line in most faulty circuits can be the same as in the good machine. This waste is avoided in deductive fault simulation by keeping only fault id’s that do corrupt the line value.</a:t>
            </a:r>
            <a:endParaRPr lang="en-US" baseline="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8</a:t>
            </a:fld>
            <a:endParaRPr lang="en-US"/>
          </a:p>
        </p:txBody>
      </p:sp>
    </p:spTree>
    <p:extLst>
      <p:ext uri="{BB962C8B-B14F-4D97-AF65-F5344CB8AC3E}">
        <p14:creationId xmlns:p14="http://schemas.microsoft.com/office/powerpoint/2010/main" val="21616407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a:t>
            </a:r>
            <a:r>
              <a:rPr lang="en-US" baseline="0" dirty="0" smtClean="0"/>
              <a:t> illustrates how to determine the output fault lists for the AND gate and all possible input vectors assuming that there are two fault lists L</a:t>
            </a:r>
            <a:r>
              <a:rPr lang="en-US" baseline="-25000" dirty="0" smtClean="0"/>
              <a:t>a</a:t>
            </a:r>
            <a:r>
              <a:rPr lang="en-US" baseline="0" dirty="0" smtClean="0"/>
              <a:t> and </a:t>
            </a:r>
            <a:r>
              <a:rPr lang="en-US" baseline="0" dirty="0" err="1" smtClean="0"/>
              <a:t>L</a:t>
            </a:r>
            <a:r>
              <a:rPr lang="en-US" baseline="-25000" dirty="0" err="1" smtClean="0"/>
              <a:t>b</a:t>
            </a:r>
            <a:r>
              <a:rPr lang="en-US" baseline="0" dirty="0" smtClean="0"/>
              <a:t> associated with inputs </a:t>
            </a:r>
            <a:r>
              <a:rPr lang="en-US" i="1" baseline="0" dirty="0" smtClean="0"/>
              <a:t>a</a:t>
            </a:r>
            <a:r>
              <a:rPr lang="en-US" baseline="0" dirty="0" smtClean="0"/>
              <a:t> and </a:t>
            </a:r>
            <a:r>
              <a:rPr lang="en-US" i="1" baseline="0" dirty="0" smtClean="0"/>
              <a:t>b</a:t>
            </a:r>
            <a:r>
              <a:rPr lang="en-US" baseline="0" dirty="0" smtClean="0"/>
              <a:t> of the gate. Recall that faults occurring on list L</a:t>
            </a:r>
            <a:r>
              <a:rPr lang="en-US" baseline="-25000" dirty="0" smtClean="0"/>
              <a:t>a</a:t>
            </a:r>
            <a:r>
              <a:rPr lang="en-US" baseline="0" dirty="0" smtClean="0"/>
              <a:t> (</a:t>
            </a:r>
            <a:r>
              <a:rPr lang="en-US" baseline="0" dirty="0" err="1" smtClean="0"/>
              <a:t>L</a:t>
            </a:r>
            <a:r>
              <a:rPr lang="en-US" baseline="-25000" dirty="0" err="1" smtClean="0"/>
              <a:t>b</a:t>
            </a:r>
            <a:r>
              <a:rPr lang="en-US" baseline="0" dirty="0" smtClean="0"/>
              <a:t>) causes line </a:t>
            </a:r>
            <a:r>
              <a:rPr lang="en-US" i="1" baseline="0" dirty="0" smtClean="0"/>
              <a:t>a</a:t>
            </a:r>
            <a:r>
              <a:rPr lang="en-US" baseline="0" dirty="0" smtClean="0"/>
              <a:t> (</a:t>
            </a:r>
            <a:r>
              <a:rPr lang="en-US" i="1" baseline="0" dirty="0" smtClean="0"/>
              <a:t>b</a:t>
            </a:r>
            <a:r>
              <a:rPr lang="en-US" baseline="0" dirty="0" smtClean="0"/>
              <a:t>) to differ from its fault-free value. Now, if the input vector </a:t>
            </a:r>
            <a:r>
              <a:rPr lang="en-US" i="1" baseline="0" dirty="0" err="1" smtClean="0"/>
              <a:t>ab</a:t>
            </a:r>
            <a:r>
              <a:rPr lang="en-US" baseline="0" dirty="0" smtClean="0"/>
              <a:t> is equal to 00, then only a fault that occurs on both lists L</a:t>
            </a:r>
            <a:r>
              <a:rPr lang="en-US" baseline="-25000" dirty="0" smtClean="0"/>
              <a:t>a</a:t>
            </a:r>
            <a:r>
              <a:rPr lang="en-US" baseline="0" dirty="0" smtClean="0"/>
              <a:t> and </a:t>
            </a:r>
            <a:r>
              <a:rPr lang="en-US" baseline="0" dirty="0" err="1" smtClean="0"/>
              <a:t>L</a:t>
            </a:r>
            <a:r>
              <a:rPr lang="en-US" baseline="-25000" dirty="0" err="1" smtClean="0"/>
              <a:t>b</a:t>
            </a:r>
            <a:r>
              <a:rPr lang="en-US" baseline="0" dirty="0" smtClean="0"/>
              <a:t> will cause the output </a:t>
            </a:r>
            <a:r>
              <a:rPr lang="en-US" i="1" baseline="0" dirty="0" smtClean="0"/>
              <a:t>c</a:t>
            </a:r>
            <a:r>
              <a:rPr lang="en-US" baseline="0" dirty="0" smtClean="0"/>
              <a:t> to be erroneously 1. Indeed, we need to change (erroneously) both inputs from 0 to 1 to force such a change on the gate output. This is why the output list becomes an intersection of both input lists. Furthermore, the output may differ from its fault-free value due to a local fault </a:t>
            </a:r>
            <a:r>
              <a:rPr lang="en-US" i="1" baseline="0" dirty="0" smtClean="0"/>
              <a:t>c</a:t>
            </a:r>
            <a:r>
              <a:rPr lang="en-US" baseline="0" dirty="0" smtClean="0"/>
              <a:t>/1. This fault is therefore added to the final list.</a:t>
            </a:r>
          </a:p>
          <a:p>
            <a:endParaRPr lang="en-US" baseline="0" dirty="0" smtClean="0"/>
          </a:p>
          <a:p>
            <a:r>
              <a:rPr lang="en-US" baseline="0" dirty="0" smtClean="0"/>
              <a:t>Let now </a:t>
            </a:r>
            <a:r>
              <a:rPr lang="en-US" i="1" baseline="0" dirty="0" err="1" smtClean="0"/>
              <a:t>ab</a:t>
            </a:r>
            <a:r>
              <a:rPr lang="en-US" baseline="0" dirty="0" smtClean="0"/>
              <a:t> = 01. Then </a:t>
            </a:r>
            <a:r>
              <a:rPr lang="en-US" i="1" baseline="0" dirty="0" smtClean="0"/>
              <a:t>c</a:t>
            </a:r>
            <a:r>
              <a:rPr lang="en-US" baseline="0" dirty="0" smtClean="0"/>
              <a:t> = 0, and any fault that causes </a:t>
            </a:r>
            <a:r>
              <a:rPr lang="en-US" i="1" baseline="0" dirty="0" smtClean="0"/>
              <a:t>a</a:t>
            </a:r>
            <a:r>
              <a:rPr lang="en-US" baseline="0" dirty="0" smtClean="0"/>
              <a:t> to be 1 without changing </a:t>
            </a:r>
            <a:r>
              <a:rPr lang="en-US" i="1" baseline="0" dirty="0" smtClean="0"/>
              <a:t>b</a:t>
            </a:r>
            <a:r>
              <a:rPr lang="en-US" baseline="0" dirty="0" smtClean="0"/>
              <a:t>, will cause </a:t>
            </a:r>
            <a:r>
              <a:rPr lang="en-US" i="1" baseline="0" dirty="0" smtClean="0"/>
              <a:t>c</a:t>
            </a:r>
            <a:r>
              <a:rPr lang="en-US" baseline="0" dirty="0" smtClean="0"/>
              <a:t> to be in error, i.e., </a:t>
            </a:r>
            <a:r>
              <a:rPr lang="en-US" i="1" baseline="0" dirty="0" smtClean="0"/>
              <a:t>c</a:t>
            </a:r>
            <a:r>
              <a:rPr lang="en-US" baseline="0" dirty="0" smtClean="0"/>
              <a:t> = 1. These are the faults in L</a:t>
            </a:r>
            <a:r>
              <a:rPr lang="en-US" baseline="-25000" dirty="0" smtClean="0"/>
              <a:t>a</a:t>
            </a:r>
            <a:r>
              <a:rPr lang="en-US" baseline="0" dirty="0" smtClean="0"/>
              <a:t> that are not in L</a:t>
            </a:r>
            <a:r>
              <a:rPr lang="en-US" baseline="-25000" dirty="0" smtClean="0"/>
              <a:t>b</a:t>
            </a:r>
            <a:r>
              <a:rPr lang="en-US" baseline="0" dirty="0" smtClean="0"/>
              <a:t>. That’s why we will use here a set difference. Note that a fault whose effect propagates to both </a:t>
            </a:r>
            <a:r>
              <a:rPr lang="en-US" i="1" baseline="0" dirty="0" smtClean="0"/>
              <a:t>a</a:t>
            </a:r>
            <a:r>
              <a:rPr lang="en-US" baseline="0" dirty="0" smtClean="0"/>
              <a:t> and </a:t>
            </a:r>
            <a:r>
              <a:rPr lang="en-US" i="1" baseline="0" dirty="0" smtClean="0"/>
              <a:t>b</a:t>
            </a:r>
            <a:r>
              <a:rPr lang="en-US" baseline="0" dirty="0" smtClean="0"/>
              <a:t> does not effect </a:t>
            </a:r>
            <a:r>
              <a:rPr lang="en-US" i="1" baseline="0" dirty="0" smtClean="0"/>
              <a:t>c</a:t>
            </a:r>
            <a:r>
              <a:rPr lang="en-US" baseline="0" dirty="0" smtClean="0"/>
              <a:t>. Again, the local fault </a:t>
            </a:r>
            <a:r>
              <a:rPr lang="en-US" i="1" baseline="0" dirty="0" smtClean="0"/>
              <a:t>c</a:t>
            </a:r>
            <a:r>
              <a:rPr lang="en-US" baseline="0" dirty="0" smtClean="0"/>
              <a:t>/1 is added to the final output list </a:t>
            </a:r>
            <a:r>
              <a:rPr lang="en-US" baseline="0" dirty="0" err="1" smtClean="0"/>
              <a:t>L</a:t>
            </a:r>
            <a:r>
              <a:rPr lang="en-US" baseline="-25000" dirty="0" err="1" smtClean="0"/>
              <a:t>c</a:t>
            </a:r>
            <a:r>
              <a:rPr lang="en-US" baseline="0" dirty="0" smtClean="0"/>
              <a:t>.</a:t>
            </a:r>
          </a:p>
          <a:p>
            <a:endParaRPr lang="en-US" baseline="0" dirty="0" smtClean="0"/>
          </a:p>
          <a:p>
            <a:r>
              <a:rPr lang="en-US" baseline="0" dirty="0" smtClean="0"/>
              <a:t>If </a:t>
            </a:r>
            <a:r>
              <a:rPr lang="en-US" i="1" baseline="0" dirty="0" err="1" smtClean="0"/>
              <a:t>ab</a:t>
            </a:r>
            <a:r>
              <a:rPr lang="en-US" baseline="0" dirty="0" smtClean="0"/>
              <a:t> = 11, then any fault that propagates to either </a:t>
            </a:r>
            <a:r>
              <a:rPr lang="en-US" i="1" baseline="0" dirty="0" smtClean="0"/>
              <a:t>a</a:t>
            </a:r>
            <a:r>
              <a:rPr lang="en-US" baseline="0" dirty="0" smtClean="0"/>
              <a:t> or </a:t>
            </a:r>
            <a:r>
              <a:rPr lang="en-US" i="1" baseline="0" dirty="0" smtClean="0"/>
              <a:t>b</a:t>
            </a:r>
            <a:r>
              <a:rPr lang="en-US" baseline="0" dirty="0" smtClean="0"/>
              <a:t>, or both at the same time, will cause the output to be erroneously 0. Thus, the output fault list is simply a union of L</a:t>
            </a:r>
            <a:r>
              <a:rPr lang="en-US" baseline="-25000" dirty="0" smtClean="0"/>
              <a:t>a</a:t>
            </a:r>
            <a:r>
              <a:rPr lang="en-US" baseline="0" dirty="0" smtClean="0"/>
              <a:t> and </a:t>
            </a:r>
            <a:r>
              <a:rPr lang="en-US" baseline="0" dirty="0" err="1" smtClean="0"/>
              <a:t>L</a:t>
            </a:r>
            <a:r>
              <a:rPr lang="en-US" baseline="-25000" dirty="0" err="1" smtClean="0"/>
              <a:t>b</a:t>
            </a:r>
            <a:r>
              <a:rPr lang="en-US" baseline="0" dirty="0" smtClean="0"/>
              <a:t>, that is, it is the set of all faults which are members of either L</a:t>
            </a:r>
            <a:r>
              <a:rPr lang="en-US" baseline="-25000" dirty="0" smtClean="0"/>
              <a:t>a</a:t>
            </a:r>
            <a:r>
              <a:rPr lang="en-US" baseline="0" dirty="0" smtClean="0"/>
              <a:t> or </a:t>
            </a:r>
            <a:r>
              <a:rPr lang="en-US" baseline="0" dirty="0" err="1" smtClean="0"/>
              <a:t>L</a:t>
            </a:r>
            <a:r>
              <a:rPr lang="en-US" baseline="-25000" dirty="0" err="1" smtClean="0"/>
              <a:t>b</a:t>
            </a:r>
            <a:r>
              <a:rPr lang="en-US" baseline="0" dirty="0" smtClean="0"/>
              <a:t> (plus a local fault </a:t>
            </a:r>
            <a:r>
              <a:rPr lang="en-US" i="1" baseline="0" dirty="0" smtClean="0"/>
              <a:t>c</a:t>
            </a:r>
            <a:r>
              <a:rPr lang="en-US" baseline="0" dirty="0" smtClean="0"/>
              <a:t>/0).</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9</a:t>
            </a:fld>
            <a:endParaRPr lang="en-US"/>
          </a:p>
        </p:txBody>
      </p:sp>
    </p:spTree>
    <p:extLst>
      <p:ext uri="{BB962C8B-B14F-4D97-AF65-F5344CB8AC3E}">
        <p14:creationId xmlns:p14="http://schemas.microsoft.com/office/powerpoint/2010/main" val="2773598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3"/>
          <a:srcRect r="75833"/>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468563" y="477838"/>
            <a:ext cx="6280150" cy="720725"/>
          </a:xfrm>
          <a:noFill/>
        </p:spPr>
        <p:txBody>
          <a:bodyPr/>
          <a:lstStyle/>
          <a:p>
            <a:pPr eaLnBrk="1" hangingPunct="1"/>
            <a:r>
              <a:rPr lang="en-US" sz="4000" dirty="0" smtClean="0">
                <a:latin typeface="Arial Rounded MT Bold" charset="0"/>
                <a:ea typeface="Arial Rounded MT Bold" charset="0"/>
                <a:cs typeface="Arial Rounded MT Bold" charset="0"/>
              </a:rPr>
              <a:t>VLSI testing</a:t>
            </a:r>
          </a:p>
        </p:txBody>
      </p:sp>
      <p:sp>
        <p:nvSpPr>
          <p:cNvPr id="5" name="Rectangle 3"/>
          <p:cNvSpPr>
            <a:spLocks noGrp="1" noChangeArrowheads="1"/>
          </p:cNvSpPr>
          <p:nvPr>
            <p:ph type="subTitle" idx="1"/>
          </p:nvPr>
        </p:nvSpPr>
        <p:spPr>
          <a:xfrm>
            <a:off x="5410200" y="1284295"/>
            <a:ext cx="3338513" cy="767152"/>
          </a:xfrm>
        </p:spPr>
        <p:txBody>
          <a:bodyPr rtlCol="0">
            <a:normAutofit/>
          </a:bodyPr>
          <a:lstStyle/>
          <a:p>
            <a:pPr algn="r" eaLnBrk="1" fontAlgn="auto" hangingPunct="1">
              <a:lnSpc>
                <a:spcPct val="80000"/>
              </a:lnSpc>
              <a:spcAft>
                <a:spcPts val="0"/>
              </a:spcAft>
              <a:buFont typeface="Arial"/>
              <a:buNone/>
              <a:defRPr/>
            </a:pPr>
            <a:r>
              <a:rPr lang="en-US" dirty="0" smtClean="0">
                <a:solidFill>
                  <a:schemeClr val="tx1">
                    <a:lumMod val="65000"/>
                    <a:lumOff val="35000"/>
                  </a:schemeClr>
                </a:solidFill>
                <a:latin typeface="Arial Rounded MT Bold" charset="0"/>
                <a:ea typeface="Arial Rounded MT Bold" charset="0"/>
                <a:cs typeface="Arial Rounded MT Bold" charset="0"/>
              </a:rPr>
              <a:t>Fault simulation</a:t>
            </a:r>
            <a:br>
              <a:rPr lang="en-US" dirty="0" smtClean="0">
                <a:solidFill>
                  <a:schemeClr val="tx1">
                    <a:lumMod val="65000"/>
                    <a:lumOff val="35000"/>
                  </a:schemeClr>
                </a:solidFill>
                <a:latin typeface="Arial Rounded MT Bold" charset="0"/>
                <a:ea typeface="Arial Rounded MT Bold" charset="0"/>
                <a:cs typeface="Arial Rounded MT Bold" charset="0"/>
              </a:rPr>
            </a:br>
            <a:endParaRPr lang="en-US" dirty="0" smtClean="0">
              <a:solidFill>
                <a:schemeClr val="tx1">
                  <a:lumMod val="65000"/>
                  <a:lumOff val="35000"/>
                </a:schemeClr>
              </a:solidFill>
              <a:latin typeface="Arial Rounded MT Bold" charset="0"/>
              <a:ea typeface="Arial Rounded MT Bold" charset="0"/>
              <a:cs typeface="Arial Rounded MT Bold" charset="0"/>
            </a:endParaRPr>
          </a:p>
        </p:txBody>
      </p:sp>
      <p:grpSp>
        <p:nvGrpSpPr>
          <p:cNvPr id="70" name="Group 69"/>
          <p:cNvGrpSpPr/>
          <p:nvPr/>
        </p:nvGrpSpPr>
        <p:grpSpPr>
          <a:xfrm>
            <a:off x="7058741" y="5703803"/>
            <a:ext cx="1862251" cy="1020989"/>
            <a:chOff x="7058741" y="5703803"/>
            <a:chExt cx="1862251" cy="1020989"/>
          </a:xfrm>
        </p:grpSpPr>
        <p:pic>
          <p:nvPicPr>
            <p:cNvPr id="49" name="Picture 4" descr="rev_jpg_lr"/>
            <p:cNvPicPr>
              <a:picLocks noChangeAspect="1" noChangeArrowheads="1"/>
            </p:cNvPicPr>
            <p:nvPr/>
          </p:nvPicPr>
          <p:blipFill>
            <a:blip r:embed="rId3">
              <a:clrChange>
                <a:clrFrom>
                  <a:srgbClr val="000000"/>
                </a:clrFrom>
                <a:clrTo>
                  <a:srgbClr val="000000">
                    <a:alpha val="0"/>
                  </a:srgbClr>
                </a:clrTo>
              </a:clrChange>
              <a:lum bright="-100000" contrast="-100000"/>
            </a:blip>
            <a:srcRect/>
            <a:stretch>
              <a:fillRect/>
            </a:stretch>
          </p:blipFill>
          <p:spPr bwMode="auto">
            <a:xfrm>
              <a:off x="7726723" y="6054457"/>
              <a:ext cx="1194269" cy="394225"/>
            </a:xfrm>
            <a:prstGeom prst="rect">
              <a:avLst/>
            </a:prstGeom>
            <a:noFill/>
          </p:spPr>
        </p:pic>
        <p:pic>
          <p:nvPicPr>
            <p:cNvPr id="50" name="Picture 49"/>
            <p:cNvPicPr>
              <a:picLocks noChangeAspect="1"/>
            </p:cNvPicPr>
            <p:nvPr/>
          </p:nvPicPr>
          <p:blipFill>
            <a:blip r:embed="rId4">
              <a:alphaModFix/>
              <a:duotone>
                <a:schemeClr val="accent2">
                  <a:shade val="45000"/>
                  <a:satMod val="135000"/>
                </a:schemeClr>
                <a:prstClr val="white"/>
              </a:duotone>
              <a:lum bright="8000" contrast="6000"/>
            </a:blip>
            <a:stretch>
              <a:fillRect/>
            </a:stretch>
          </p:blipFill>
          <p:spPr>
            <a:xfrm flipH="1">
              <a:off x="7058741" y="5703803"/>
              <a:ext cx="1095904" cy="1020989"/>
            </a:xfrm>
            <a:prstGeom prst="rect">
              <a:avLst/>
            </a:prstGeom>
          </p:spPr>
        </p:pic>
        <p:sp>
          <p:nvSpPr>
            <p:cNvPr id="51" name="TextBox 50"/>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52" name="Rectangle 51"/>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Freeform 52"/>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 of fault lists - OR</a:t>
            </a:r>
            <a:endParaRPr lang="en-US" dirty="0"/>
          </a:p>
        </p:txBody>
      </p:sp>
      <p:sp>
        <p:nvSpPr>
          <p:cNvPr id="5" name="Line 3"/>
          <p:cNvSpPr>
            <a:spLocks noChangeShapeType="1"/>
          </p:cNvSpPr>
          <p:nvPr/>
        </p:nvSpPr>
        <p:spPr bwMode="auto">
          <a:xfrm>
            <a:off x="3840353" y="1677104"/>
            <a:ext cx="878658"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6" name="Line 4"/>
          <p:cNvSpPr>
            <a:spLocks noChangeShapeType="1"/>
          </p:cNvSpPr>
          <p:nvPr/>
        </p:nvSpPr>
        <p:spPr bwMode="auto">
          <a:xfrm flipH="1">
            <a:off x="2691338" y="1878463"/>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7" name="Line 5"/>
          <p:cNvSpPr>
            <a:spLocks noChangeShapeType="1"/>
          </p:cNvSpPr>
          <p:nvPr/>
        </p:nvSpPr>
        <p:spPr bwMode="auto">
          <a:xfrm flipH="1">
            <a:off x="2691338" y="1461664"/>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9" name="Text Box 7"/>
          <p:cNvSpPr txBox="1">
            <a:spLocks noChangeArrowheads="1"/>
          </p:cNvSpPr>
          <p:nvPr/>
        </p:nvSpPr>
        <p:spPr bwMode="auto">
          <a:xfrm>
            <a:off x="2867909" y="992631"/>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10" name="Text Box 8"/>
          <p:cNvSpPr txBox="1">
            <a:spLocks noChangeArrowheads="1"/>
          </p:cNvSpPr>
          <p:nvPr/>
        </p:nvSpPr>
        <p:spPr bwMode="auto">
          <a:xfrm>
            <a:off x="2867909" y="1710737"/>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b</a:t>
            </a:r>
          </a:p>
        </p:txBody>
      </p:sp>
      <p:sp>
        <p:nvSpPr>
          <p:cNvPr id="11" name="Text Box 9"/>
          <p:cNvSpPr txBox="1">
            <a:spLocks noChangeArrowheads="1"/>
          </p:cNvSpPr>
          <p:nvPr/>
        </p:nvSpPr>
        <p:spPr bwMode="auto">
          <a:xfrm>
            <a:off x="4322279" y="1194879"/>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12" name="Text Box 10"/>
          <p:cNvSpPr txBox="1">
            <a:spLocks noChangeArrowheads="1"/>
          </p:cNvSpPr>
          <p:nvPr/>
        </p:nvSpPr>
        <p:spPr bwMode="auto">
          <a:xfrm>
            <a:off x="2396908" y="1538654"/>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13" name="Text Box 11"/>
          <p:cNvSpPr txBox="1">
            <a:spLocks noChangeArrowheads="1"/>
          </p:cNvSpPr>
          <p:nvPr/>
        </p:nvSpPr>
        <p:spPr bwMode="auto">
          <a:xfrm>
            <a:off x="2396908" y="1133119"/>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14" name="Text Box 12"/>
          <p:cNvSpPr txBox="1">
            <a:spLocks noChangeArrowheads="1"/>
          </p:cNvSpPr>
          <p:nvPr/>
        </p:nvSpPr>
        <p:spPr bwMode="auto">
          <a:xfrm>
            <a:off x="4737180" y="1324628"/>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15" name="Line 13"/>
          <p:cNvSpPr>
            <a:spLocks noChangeShapeType="1"/>
          </p:cNvSpPr>
          <p:nvPr/>
        </p:nvSpPr>
        <p:spPr bwMode="auto">
          <a:xfrm>
            <a:off x="3840353" y="2758529"/>
            <a:ext cx="878658"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6" name="Line 14"/>
          <p:cNvSpPr>
            <a:spLocks noChangeShapeType="1"/>
          </p:cNvSpPr>
          <p:nvPr/>
        </p:nvSpPr>
        <p:spPr bwMode="auto">
          <a:xfrm flipH="1">
            <a:off x="2691338" y="2959888"/>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7" name="Line 15"/>
          <p:cNvSpPr>
            <a:spLocks noChangeShapeType="1"/>
          </p:cNvSpPr>
          <p:nvPr/>
        </p:nvSpPr>
        <p:spPr bwMode="auto">
          <a:xfrm flipH="1">
            <a:off x="2691338" y="2543089"/>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9" name="Text Box 17"/>
          <p:cNvSpPr txBox="1">
            <a:spLocks noChangeArrowheads="1"/>
          </p:cNvSpPr>
          <p:nvPr/>
        </p:nvSpPr>
        <p:spPr bwMode="auto">
          <a:xfrm>
            <a:off x="2867909" y="2086266"/>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20" name="Text Box 18"/>
          <p:cNvSpPr txBox="1">
            <a:spLocks noChangeArrowheads="1"/>
          </p:cNvSpPr>
          <p:nvPr/>
        </p:nvSpPr>
        <p:spPr bwMode="auto">
          <a:xfrm>
            <a:off x="2867909" y="2804373"/>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a:t>b</a:t>
            </a:r>
          </a:p>
        </p:txBody>
      </p:sp>
      <p:sp>
        <p:nvSpPr>
          <p:cNvPr id="21" name="Text Box 19"/>
          <p:cNvSpPr txBox="1">
            <a:spLocks noChangeArrowheads="1"/>
          </p:cNvSpPr>
          <p:nvPr/>
        </p:nvSpPr>
        <p:spPr bwMode="auto">
          <a:xfrm>
            <a:off x="4322279" y="2288515"/>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22" name="Text Box 20"/>
          <p:cNvSpPr txBox="1">
            <a:spLocks noChangeArrowheads="1"/>
          </p:cNvSpPr>
          <p:nvPr/>
        </p:nvSpPr>
        <p:spPr bwMode="auto">
          <a:xfrm>
            <a:off x="2396908" y="2620079"/>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23" name="Text Box 21"/>
          <p:cNvSpPr txBox="1">
            <a:spLocks noChangeArrowheads="1"/>
          </p:cNvSpPr>
          <p:nvPr/>
        </p:nvSpPr>
        <p:spPr bwMode="auto">
          <a:xfrm>
            <a:off x="2396908" y="2214545"/>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0</a:t>
            </a:r>
          </a:p>
        </p:txBody>
      </p:sp>
      <p:sp>
        <p:nvSpPr>
          <p:cNvPr id="24" name="Text Box 22"/>
          <p:cNvSpPr txBox="1">
            <a:spLocks noChangeArrowheads="1"/>
          </p:cNvSpPr>
          <p:nvPr/>
        </p:nvSpPr>
        <p:spPr bwMode="auto">
          <a:xfrm>
            <a:off x="4737180" y="2406053"/>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smtClean="0"/>
              <a:t>1</a:t>
            </a:r>
            <a:endParaRPr lang="pl-PL" dirty="0"/>
          </a:p>
        </p:txBody>
      </p:sp>
      <p:sp>
        <p:nvSpPr>
          <p:cNvPr id="25" name="Line 23"/>
          <p:cNvSpPr>
            <a:spLocks noChangeShapeType="1"/>
          </p:cNvSpPr>
          <p:nvPr/>
        </p:nvSpPr>
        <p:spPr bwMode="auto">
          <a:xfrm>
            <a:off x="3840353" y="3839955"/>
            <a:ext cx="878658"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6" name="Line 24"/>
          <p:cNvSpPr>
            <a:spLocks noChangeShapeType="1"/>
          </p:cNvSpPr>
          <p:nvPr/>
        </p:nvSpPr>
        <p:spPr bwMode="auto">
          <a:xfrm flipH="1">
            <a:off x="2691338" y="4041314"/>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7" name="Line 25"/>
          <p:cNvSpPr>
            <a:spLocks noChangeShapeType="1"/>
          </p:cNvSpPr>
          <p:nvPr/>
        </p:nvSpPr>
        <p:spPr bwMode="auto">
          <a:xfrm flipH="1">
            <a:off x="2691338" y="3624515"/>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9" name="Text Box 27"/>
          <p:cNvSpPr txBox="1">
            <a:spLocks noChangeArrowheads="1"/>
          </p:cNvSpPr>
          <p:nvPr/>
        </p:nvSpPr>
        <p:spPr bwMode="auto">
          <a:xfrm>
            <a:off x="2867909" y="3179903"/>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30" name="Text Box 28"/>
          <p:cNvSpPr txBox="1">
            <a:spLocks noChangeArrowheads="1"/>
          </p:cNvSpPr>
          <p:nvPr/>
        </p:nvSpPr>
        <p:spPr bwMode="auto">
          <a:xfrm>
            <a:off x="2867909" y="3898010"/>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a:t>b</a:t>
            </a:r>
          </a:p>
        </p:txBody>
      </p:sp>
      <p:sp>
        <p:nvSpPr>
          <p:cNvPr id="31" name="Text Box 29"/>
          <p:cNvSpPr txBox="1">
            <a:spLocks noChangeArrowheads="1"/>
          </p:cNvSpPr>
          <p:nvPr/>
        </p:nvSpPr>
        <p:spPr bwMode="auto">
          <a:xfrm>
            <a:off x="4322279" y="3369941"/>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32" name="Text Box 30"/>
          <p:cNvSpPr txBox="1">
            <a:spLocks noChangeArrowheads="1"/>
          </p:cNvSpPr>
          <p:nvPr/>
        </p:nvSpPr>
        <p:spPr bwMode="auto">
          <a:xfrm>
            <a:off x="2396908" y="3701505"/>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0</a:t>
            </a:r>
          </a:p>
        </p:txBody>
      </p:sp>
      <p:sp>
        <p:nvSpPr>
          <p:cNvPr id="33" name="Text Box 31"/>
          <p:cNvSpPr txBox="1">
            <a:spLocks noChangeArrowheads="1"/>
          </p:cNvSpPr>
          <p:nvPr/>
        </p:nvSpPr>
        <p:spPr bwMode="auto">
          <a:xfrm>
            <a:off x="2396908" y="3295971"/>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34" name="Text Box 32"/>
          <p:cNvSpPr txBox="1">
            <a:spLocks noChangeArrowheads="1"/>
          </p:cNvSpPr>
          <p:nvPr/>
        </p:nvSpPr>
        <p:spPr bwMode="auto">
          <a:xfrm>
            <a:off x="4737180" y="3487479"/>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smtClean="0"/>
              <a:t>1</a:t>
            </a:r>
            <a:endParaRPr lang="pl-PL" dirty="0"/>
          </a:p>
        </p:txBody>
      </p:sp>
      <p:sp>
        <p:nvSpPr>
          <p:cNvPr id="35" name="Line 33"/>
          <p:cNvSpPr>
            <a:spLocks noChangeShapeType="1"/>
          </p:cNvSpPr>
          <p:nvPr/>
        </p:nvSpPr>
        <p:spPr bwMode="auto">
          <a:xfrm>
            <a:off x="3840353" y="4921380"/>
            <a:ext cx="878658"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6" name="Line 34"/>
          <p:cNvSpPr>
            <a:spLocks noChangeShapeType="1"/>
          </p:cNvSpPr>
          <p:nvPr/>
        </p:nvSpPr>
        <p:spPr bwMode="auto">
          <a:xfrm flipH="1">
            <a:off x="2691338" y="5122739"/>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7" name="Line 35"/>
          <p:cNvSpPr>
            <a:spLocks noChangeShapeType="1"/>
          </p:cNvSpPr>
          <p:nvPr/>
        </p:nvSpPr>
        <p:spPr bwMode="auto">
          <a:xfrm flipH="1">
            <a:off x="2691338" y="4705940"/>
            <a:ext cx="7434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9" name="Text Box 37"/>
          <p:cNvSpPr txBox="1">
            <a:spLocks noChangeArrowheads="1"/>
          </p:cNvSpPr>
          <p:nvPr/>
        </p:nvSpPr>
        <p:spPr bwMode="auto">
          <a:xfrm>
            <a:off x="2867909" y="4249117"/>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40" name="Text Box 38"/>
          <p:cNvSpPr txBox="1">
            <a:spLocks noChangeArrowheads="1"/>
          </p:cNvSpPr>
          <p:nvPr/>
        </p:nvSpPr>
        <p:spPr bwMode="auto">
          <a:xfrm>
            <a:off x="2867909" y="4967224"/>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a:t>b</a:t>
            </a:r>
          </a:p>
        </p:txBody>
      </p:sp>
      <p:sp>
        <p:nvSpPr>
          <p:cNvPr id="41" name="Text Box 39"/>
          <p:cNvSpPr txBox="1">
            <a:spLocks noChangeArrowheads="1"/>
          </p:cNvSpPr>
          <p:nvPr/>
        </p:nvSpPr>
        <p:spPr bwMode="auto">
          <a:xfrm>
            <a:off x="4322279" y="4451366"/>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42" name="Text Box 40"/>
          <p:cNvSpPr txBox="1">
            <a:spLocks noChangeArrowheads="1"/>
          </p:cNvSpPr>
          <p:nvPr/>
        </p:nvSpPr>
        <p:spPr bwMode="auto">
          <a:xfrm>
            <a:off x="2396908" y="4782930"/>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43" name="Text Box 41"/>
          <p:cNvSpPr txBox="1">
            <a:spLocks noChangeArrowheads="1"/>
          </p:cNvSpPr>
          <p:nvPr/>
        </p:nvSpPr>
        <p:spPr bwMode="auto">
          <a:xfrm>
            <a:off x="2396908" y="4377395"/>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44" name="Text Box 42"/>
          <p:cNvSpPr txBox="1">
            <a:spLocks noChangeArrowheads="1"/>
          </p:cNvSpPr>
          <p:nvPr/>
        </p:nvSpPr>
        <p:spPr bwMode="auto">
          <a:xfrm>
            <a:off x="4737180" y="4568904"/>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45" name="Text Box 43"/>
          <p:cNvSpPr txBox="1">
            <a:spLocks noChangeArrowheads="1"/>
          </p:cNvSpPr>
          <p:nvPr/>
        </p:nvSpPr>
        <p:spPr bwMode="auto">
          <a:xfrm>
            <a:off x="5301621" y="1410206"/>
            <a:ext cx="2462583"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L</a:t>
            </a:r>
            <a:r>
              <a:rPr sz="2400" baseline="-25000" noProof="1"/>
              <a:t>a</a:t>
            </a:r>
            <a:r>
              <a:rPr sz="2400" noProof="1" smtClean="0"/>
              <a:t> </a:t>
            </a:r>
            <a:r>
              <a:rPr lang="en-US" sz="2400" noProof="1" smtClean="0">
                <a:sym typeface="Symbol" pitchFamily="-112" charset="2"/>
              </a:rPr>
              <a:t></a:t>
            </a:r>
            <a:r>
              <a:rPr sz="2400" noProof="1" smtClean="0"/>
              <a:t> </a:t>
            </a:r>
            <a:r>
              <a:rPr sz="2400" noProof="1"/>
              <a:t>L</a:t>
            </a:r>
            <a:r>
              <a:rPr sz="2400" baseline="-25000" noProof="1"/>
              <a:t>b</a:t>
            </a:r>
            <a:r>
              <a:rPr sz="2400" noProof="1"/>
              <a:t> </a:t>
            </a:r>
            <a:r>
              <a:rPr sz="2400" noProof="1">
                <a:sym typeface="Symbol" pitchFamily="-112" charset="2"/>
              </a:rPr>
              <a:t> </a:t>
            </a:r>
            <a:r>
              <a:rPr sz="2400" noProof="1"/>
              <a:t>c</a:t>
            </a:r>
            <a:r>
              <a:rPr sz="2400" baseline="-25000" noProof="1"/>
              <a:t>1</a:t>
            </a:r>
            <a:endParaRPr lang="pl-PL" dirty="0"/>
          </a:p>
        </p:txBody>
      </p:sp>
      <p:sp>
        <p:nvSpPr>
          <p:cNvPr id="46" name="Text Box 44"/>
          <p:cNvSpPr txBox="1">
            <a:spLocks noChangeArrowheads="1"/>
          </p:cNvSpPr>
          <p:nvPr/>
        </p:nvSpPr>
        <p:spPr bwMode="auto">
          <a:xfrm>
            <a:off x="5301621" y="2497162"/>
            <a:ext cx="2397361"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a:t>
            </a:r>
            <a:r>
              <a:rPr sz="2400" noProof="1" smtClean="0"/>
              <a:t>L</a:t>
            </a:r>
            <a:r>
              <a:rPr lang="pl-PL" sz="2400" baseline="-25000" noProof="1" smtClean="0"/>
              <a:t>b</a:t>
            </a:r>
            <a:r>
              <a:rPr sz="2400" noProof="1" smtClean="0"/>
              <a:t> </a:t>
            </a:r>
            <a:r>
              <a:rPr sz="2400" noProof="1">
                <a:sym typeface="Symbol" pitchFamily="-112" charset="2"/>
              </a:rPr>
              <a:t>–</a:t>
            </a:r>
            <a:r>
              <a:rPr sz="2400" noProof="1"/>
              <a:t> </a:t>
            </a:r>
            <a:r>
              <a:rPr sz="2400" noProof="1" smtClean="0"/>
              <a:t>L</a:t>
            </a:r>
            <a:r>
              <a:rPr lang="pl-PL" sz="2400" baseline="-25000" noProof="1" smtClean="0"/>
              <a:t>a</a:t>
            </a:r>
            <a:r>
              <a:rPr sz="2400" noProof="1" smtClean="0"/>
              <a:t> </a:t>
            </a:r>
            <a:r>
              <a:rPr sz="2400" noProof="1">
                <a:sym typeface="Symbol" pitchFamily="-112" charset="2"/>
              </a:rPr>
              <a:t> </a:t>
            </a:r>
            <a:r>
              <a:rPr sz="2400" noProof="1" smtClean="0"/>
              <a:t>c</a:t>
            </a:r>
            <a:r>
              <a:rPr lang="pl-PL" sz="2400" baseline="-25000" noProof="1" smtClean="0"/>
              <a:t>0</a:t>
            </a:r>
            <a:endParaRPr lang="pl-PL" dirty="0"/>
          </a:p>
        </p:txBody>
      </p:sp>
      <p:sp>
        <p:nvSpPr>
          <p:cNvPr id="47" name="Text Box 45"/>
          <p:cNvSpPr txBox="1">
            <a:spLocks noChangeArrowheads="1"/>
          </p:cNvSpPr>
          <p:nvPr/>
        </p:nvSpPr>
        <p:spPr bwMode="auto">
          <a:xfrm>
            <a:off x="5301621" y="3582041"/>
            <a:ext cx="2397361"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a:t>
            </a:r>
            <a:r>
              <a:rPr sz="2400" noProof="1" smtClean="0"/>
              <a:t>L</a:t>
            </a:r>
            <a:r>
              <a:rPr lang="pl-PL" sz="2400" baseline="-25000" noProof="1" smtClean="0"/>
              <a:t>a</a:t>
            </a:r>
            <a:r>
              <a:rPr sz="2400" noProof="1" smtClean="0"/>
              <a:t> </a:t>
            </a:r>
            <a:r>
              <a:rPr sz="2400" noProof="1">
                <a:sym typeface="Symbol" pitchFamily="-112" charset="2"/>
              </a:rPr>
              <a:t>–</a:t>
            </a:r>
            <a:r>
              <a:rPr sz="2400" noProof="1"/>
              <a:t> </a:t>
            </a:r>
            <a:r>
              <a:rPr sz="2400" noProof="1" smtClean="0"/>
              <a:t>L</a:t>
            </a:r>
            <a:r>
              <a:rPr lang="pl-PL" sz="2400" baseline="-25000" noProof="1" smtClean="0"/>
              <a:t>b</a:t>
            </a:r>
            <a:r>
              <a:rPr sz="2400" noProof="1" smtClean="0"/>
              <a:t> </a:t>
            </a:r>
            <a:r>
              <a:rPr sz="2400" noProof="1">
                <a:sym typeface="Symbol" pitchFamily="-112" charset="2"/>
              </a:rPr>
              <a:t> </a:t>
            </a:r>
            <a:r>
              <a:rPr sz="2400" noProof="1" smtClean="0"/>
              <a:t>c</a:t>
            </a:r>
            <a:r>
              <a:rPr lang="pl-PL" sz="2400" baseline="-25000" noProof="1" smtClean="0"/>
              <a:t>0</a:t>
            </a:r>
            <a:endParaRPr lang="pl-PL" sz="2400" baseline="-25000" dirty="0"/>
          </a:p>
        </p:txBody>
      </p:sp>
      <p:sp>
        <p:nvSpPr>
          <p:cNvPr id="48" name="Text Box 46"/>
          <p:cNvSpPr txBox="1">
            <a:spLocks noChangeArrowheads="1"/>
          </p:cNvSpPr>
          <p:nvPr/>
        </p:nvSpPr>
        <p:spPr bwMode="auto">
          <a:xfrm>
            <a:off x="5301621" y="4679131"/>
            <a:ext cx="2462583"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L</a:t>
            </a:r>
            <a:r>
              <a:rPr sz="2400" baseline="-25000" noProof="1"/>
              <a:t>a</a:t>
            </a:r>
            <a:r>
              <a:rPr sz="2400" noProof="1" smtClean="0"/>
              <a:t> </a:t>
            </a:r>
            <a:r>
              <a:rPr lang="en-US" sz="2400" noProof="1" smtClean="0">
                <a:sym typeface="Symbol" pitchFamily="-112" charset="2"/>
              </a:rPr>
              <a:t></a:t>
            </a:r>
            <a:r>
              <a:rPr sz="2400" noProof="1" smtClean="0"/>
              <a:t> </a:t>
            </a:r>
            <a:r>
              <a:rPr sz="2400" noProof="1"/>
              <a:t>L</a:t>
            </a:r>
            <a:r>
              <a:rPr sz="2400" baseline="-25000" noProof="1"/>
              <a:t>b</a:t>
            </a:r>
            <a:r>
              <a:rPr sz="2400" noProof="1"/>
              <a:t> </a:t>
            </a:r>
            <a:r>
              <a:rPr sz="2400" noProof="1">
                <a:sym typeface="Symbol" pitchFamily="-112" charset="2"/>
              </a:rPr>
              <a:t> </a:t>
            </a:r>
            <a:r>
              <a:rPr sz="2400" noProof="1"/>
              <a:t>c</a:t>
            </a:r>
            <a:r>
              <a:rPr sz="2400" baseline="-25000" noProof="1"/>
              <a:t>0</a:t>
            </a:r>
            <a:endParaRPr lang="pl-PL" sz="2400" baseline="-25000" dirty="0"/>
          </a:p>
        </p:txBody>
      </p:sp>
      <p:grpSp>
        <p:nvGrpSpPr>
          <p:cNvPr id="54" name="Group 72"/>
          <p:cNvGrpSpPr/>
          <p:nvPr/>
        </p:nvGrpSpPr>
        <p:grpSpPr>
          <a:xfrm>
            <a:off x="912560" y="1449455"/>
            <a:ext cx="1173163" cy="474663"/>
            <a:chOff x="1247053" y="1587500"/>
            <a:chExt cx="1173163" cy="474663"/>
          </a:xfrm>
        </p:grpSpPr>
        <p:sp>
          <p:nvSpPr>
            <p:cNvPr id="51" name="Freeform 49"/>
            <p:cNvSpPr>
              <a:spLocks/>
            </p:cNvSpPr>
            <p:nvPr/>
          </p:nvSpPr>
          <p:spPr bwMode="auto">
            <a:xfrm>
              <a:off x="1247053" y="1587500"/>
              <a:ext cx="1173163"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52" name="Freeform 50"/>
            <p:cNvSpPr>
              <a:spLocks/>
            </p:cNvSpPr>
            <p:nvPr/>
          </p:nvSpPr>
          <p:spPr bwMode="auto">
            <a:xfrm flipV="1">
              <a:off x="1247053" y="1862138"/>
              <a:ext cx="1173163"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grpSp>
      <p:grpSp>
        <p:nvGrpSpPr>
          <p:cNvPr id="57" name="Group 73"/>
          <p:cNvGrpSpPr/>
          <p:nvPr/>
        </p:nvGrpSpPr>
        <p:grpSpPr>
          <a:xfrm>
            <a:off x="882669" y="2291269"/>
            <a:ext cx="1195387" cy="685659"/>
            <a:chOff x="1194665" y="2608404"/>
            <a:chExt cx="1195387" cy="685659"/>
          </a:xfrm>
        </p:grpSpPr>
        <p:sp>
          <p:nvSpPr>
            <p:cNvPr id="55" name="Freeform 53"/>
            <p:cNvSpPr>
              <a:spLocks/>
            </p:cNvSpPr>
            <p:nvPr/>
          </p:nvSpPr>
          <p:spPr bwMode="auto">
            <a:xfrm>
              <a:off x="1194665" y="2819400"/>
              <a:ext cx="1173163"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56" name="Freeform 54"/>
            <p:cNvSpPr>
              <a:spLocks/>
            </p:cNvSpPr>
            <p:nvPr/>
          </p:nvSpPr>
          <p:spPr bwMode="auto">
            <a:xfrm flipV="1">
              <a:off x="1194665" y="3094038"/>
              <a:ext cx="1173163"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61" name="AutoShape 59"/>
            <p:cNvSpPr>
              <a:spLocks noChangeArrowheads="1"/>
            </p:cNvSpPr>
            <p:nvPr/>
          </p:nvSpPr>
          <p:spPr bwMode="auto">
            <a:xfrm>
              <a:off x="1932852" y="2608404"/>
              <a:ext cx="457200" cy="4572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rgbClr val="FF3300"/>
            </a:solidFill>
            <a:ln w="19050">
              <a:solidFill>
                <a:srgbClr val="FF0000"/>
              </a:solidFill>
              <a:miter lim="800000"/>
              <a:headEnd/>
              <a:tailEnd/>
            </a:ln>
            <a:effectLst/>
          </p:spPr>
          <p:txBody>
            <a:bodyPr wrap="none" anchor="ctr">
              <a:prstTxWarp prst="textNoShape">
                <a:avLst/>
              </a:prstTxWarp>
            </a:bodyPr>
            <a:lstStyle/>
            <a:p>
              <a:endParaRPr lang="en-US"/>
            </a:p>
          </p:txBody>
        </p:sp>
      </p:grpSp>
      <p:grpSp>
        <p:nvGrpSpPr>
          <p:cNvPr id="58" name="Group 74"/>
          <p:cNvGrpSpPr/>
          <p:nvPr/>
        </p:nvGrpSpPr>
        <p:grpSpPr>
          <a:xfrm>
            <a:off x="870457" y="3610290"/>
            <a:ext cx="1195387" cy="680407"/>
            <a:chOff x="1194665" y="4038600"/>
            <a:chExt cx="1195387" cy="680407"/>
          </a:xfrm>
        </p:grpSpPr>
        <p:sp>
          <p:nvSpPr>
            <p:cNvPr id="59" name="Freeform 57"/>
            <p:cNvSpPr>
              <a:spLocks/>
            </p:cNvSpPr>
            <p:nvPr/>
          </p:nvSpPr>
          <p:spPr bwMode="auto">
            <a:xfrm>
              <a:off x="1194665" y="4038600"/>
              <a:ext cx="1173163"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60" name="Freeform 58"/>
            <p:cNvSpPr>
              <a:spLocks/>
            </p:cNvSpPr>
            <p:nvPr/>
          </p:nvSpPr>
          <p:spPr bwMode="auto">
            <a:xfrm flipV="1">
              <a:off x="1194665" y="4313238"/>
              <a:ext cx="1173163"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62" name="AutoShape 60"/>
            <p:cNvSpPr>
              <a:spLocks noChangeArrowheads="1"/>
            </p:cNvSpPr>
            <p:nvPr/>
          </p:nvSpPr>
          <p:spPr bwMode="auto">
            <a:xfrm>
              <a:off x="1932852" y="4261807"/>
              <a:ext cx="457200" cy="4572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rgbClr val="FF3300"/>
            </a:solidFill>
            <a:ln w="19050">
              <a:solidFill>
                <a:srgbClr val="FF0000"/>
              </a:solidFill>
              <a:miter lim="800000"/>
              <a:headEnd/>
              <a:tailEnd/>
            </a:ln>
            <a:effectLst/>
          </p:spPr>
          <p:txBody>
            <a:bodyPr wrap="none" anchor="ctr">
              <a:prstTxWarp prst="textNoShape">
                <a:avLst/>
              </a:prstTxWarp>
            </a:bodyPr>
            <a:lstStyle/>
            <a:p>
              <a:endParaRPr lang="en-US"/>
            </a:p>
          </p:txBody>
        </p:sp>
      </p:grpSp>
      <p:grpSp>
        <p:nvGrpSpPr>
          <p:cNvPr id="65" name="Group 75"/>
          <p:cNvGrpSpPr/>
          <p:nvPr/>
        </p:nvGrpSpPr>
        <p:grpSpPr>
          <a:xfrm>
            <a:off x="946657" y="4685300"/>
            <a:ext cx="1173162" cy="474663"/>
            <a:chOff x="1270865" y="5257800"/>
            <a:chExt cx="1173162" cy="474663"/>
          </a:xfrm>
        </p:grpSpPr>
        <p:sp>
          <p:nvSpPr>
            <p:cNvPr id="63" name="Freeform 61"/>
            <p:cNvSpPr>
              <a:spLocks/>
            </p:cNvSpPr>
            <p:nvPr/>
          </p:nvSpPr>
          <p:spPr bwMode="auto">
            <a:xfrm>
              <a:off x="1270865" y="5257800"/>
              <a:ext cx="1173162"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ysDot"/>
              <a:round/>
              <a:headEnd/>
              <a:tailEnd type="stealth" w="med" len="med"/>
            </a:ln>
            <a:effectLst/>
          </p:spPr>
          <p:txBody>
            <a:bodyPr wrap="none" anchor="ctr">
              <a:prstTxWarp prst="textNoShape">
                <a:avLst/>
              </a:prstTxWarp>
            </a:bodyPr>
            <a:lstStyle/>
            <a:p>
              <a:endParaRPr lang="en-US"/>
            </a:p>
          </p:txBody>
        </p:sp>
        <p:sp>
          <p:nvSpPr>
            <p:cNvPr id="64" name="Freeform 62"/>
            <p:cNvSpPr>
              <a:spLocks/>
            </p:cNvSpPr>
            <p:nvPr/>
          </p:nvSpPr>
          <p:spPr bwMode="auto">
            <a:xfrm flipV="1">
              <a:off x="1270865" y="5532438"/>
              <a:ext cx="1173162"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ysDot"/>
              <a:round/>
              <a:headEnd/>
              <a:tailEnd type="stealth" w="med" len="med"/>
            </a:ln>
            <a:effectLst/>
          </p:spPr>
          <p:txBody>
            <a:bodyPr wrap="none" anchor="ctr">
              <a:prstTxWarp prst="textNoShape">
                <a:avLst/>
              </a:prstTxWarp>
            </a:bodyPr>
            <a:lstStyle/>
            <a:p>
              <a:endParaRPr lang="en-US"/>
            </a:p>
          </p:txBody>
        </p:sp>
      </p:grpSp>
      <p:sp>
        <p:nvSpPr>
          <p:cNvPr id="66" name="Oval 65"/>
          <p:cNvSpPr/>
          <p:nvPr/>
        </p:nvSpPr>
        <p:spPr>
          <a:xfrm>
            <a:off x="745267" y="1575850"/>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7" name="Oval 66"/>
          <p:cNvSpPr/>
          <p:nvPr/>
        </p:nvSpPr>
        <p:spPr>
          <a:xfrm>
            <a:off x="767764" y="2635873"/>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8" name="Oval 67"/>
          <p:cNvSpPr/>
          <p:nvPr/>
        </p:nvSpPr>
        <p:spPr>
          <a:xfrm>
            <a:off x="755552" y="3734120"/>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9" name="Oval 68"/>
          <p:cNvSpPr/>
          <p:nvPr/>
        </p:nvSpPr>
        <p:spPr>
          <a:xfrm>
            <a:off x="755552" y="4811563"/>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0" name="Freeform 104"/>
          <p:cNvSpPr>
            <a:spLocks/>
          </p:cNvSpPr>
          <p:nvPr/>
        </p:nvSpPr>
        <p:spPr bwMode="auto">
          <a:xfrm>
            <a:off x="3255046" y="2407306"/>
            <a:ext cx="770394" cy="689942"/>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810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a:p>
        </p:txBody>
      </p:sp>
      <p:sp>
        <p:nvSpPr>
          <p:cNvPr id="71" name="Freeform 104"/>
          <p:cNvSpPr>
            <a:spLocks/>
          </p:cNvSpPr>
          <p:nvPr/>
        </p:nvSpPr>
        <p:spPr bwMode="auto">
          <a:xfrm>
            <a:off x="3255046" y="4585606"/>
            <a:ext cx="770394" cy="689942"/>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810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a:p>
        </p:txBody>
      </p:sp>
      <p:sp>
        <p:nvSpPr>
          <p:cNvPr id="72" name="Freeform 104"/>
          <p:cNvSpPr>
            <a:spLocks/>
          </p:cNvSpPr>
          <p:nvPr/>
        </p:nvSpPr>
        <p:spPr bwMode="auto">
          <a:xfrm>
            <a:off x="3255046" y="3502111"/>
            <a:ext cx="770394" cy="689942"/>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810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a:p>
        </p:txBody>
      </p:sp>
      <p:sp>
        <p:nvSpPr>
          <p:cNvPr id="73" name="Freeform 104"/>
          <p:cNvSpPr>
            <a:spLocks/>
          </p:cNvSpPr>
          <p:nvPr/>
        </p:nvSpPr>
        <p:spPr bwMode="auto">
          <a:xfrm>
            <a:off x="3255046" y="1321879"/>
            <a:ext cx="770394" cy="689942"/>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810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5" name="Text Box 3"/>
          <p:cNvSpPr txBox="1">
            <a:spLocks noChangeArrowheads="1"/>
          </p:cNvSpPr>
          <p:nvPr/>
        </p:nvSpPr>
        <p:spPr bwMode="auto">
          <a:xfrm>
            <a:off x="1837731" y="3521605"/>
            <a:ext cx="5925612" cy="2708434"/>
          </a:xfrm>
          <a:prstGeom prst="rect">
            <a:avLst/>
          </a:prstGeom>
          <a:noFill/>
          <a:ln w="28575">
            <a:noFill/>
            <a:miter lim="800000"/>
            <a:headEnd/>
            <a:tailEnd/>
          </a:ln>
          <a:effectLst/>
        </p:spPr>
        <p:txBody>
          <a:bodyPr wrap="none" anchor="ctr">
            <a:prstTxWarp prst="textNoShape">
              <a:avLst/>
            </a:prstTxWarp>
            <a:spAutoFit/>
          </a:bodyPr>
          <a:lstStyle/>
          <a:p>
            <a:pPr eaLnBrk="0" hangingPunct="0">
              <a:spcBef>
                <a:spcPts val="1200"/>
              </a:spcBef>
            </a:pPr>
            <a:r>
              <a:rPr sz="2000" noProof="1"/>
              <a:t>L</a:t>
            </a:r>
            <a:r>
              <a:rPr sz="2000" baseline="-25000" noProof="1"/>
              <a:t>a</a:t>
            </a:r>
            <a:r>
              <a:rPr sz="2000" noProof="1"/>
              <a:t> = {a</a:t>
            </a:r>
            <a:r>
              <a:rPr sz="2000" baseline="-25000" noProof="1"/>
              <a:t>0</a:t>
            </a:r>
            <a:r>
              <a:rPr sz="2000" noProof="1">
                <a:latin typeface="Times New Roman"/>
                <a:cs typeface="Times New Roman"/>
              </a:rPr>
              <a:t>}</a:t>
            </a:r>
            <a:r>
              <a:rPr sz="2000" noProof="1"/>
              <a:t>	L</a:t>
            </a:r>
            <a:r>
              <a:rPr sz="2000" baseline="-25000" noProof="1"/>
              <a:t>e</a:t>
            </a:r>
            <a:r>
              <a:rPr sz="2000" noProof="1"/>
              <a:t> = L</a:t>
            </a:r>
            <a:r>
              <a:rPr sz="2000" baseline="-25000" noProof="1"/>
              <a:t>b</a:t>
            </a:r>
            <a:r>
              <a:rPr sz="2000" noProof="1"/>
              <a:t> – L</a:t>
            </a:r>
            <a:r>
              <a:rPr sz="2000" baseline="-25000" noProof="1"/>
              <a:t>a</a:t>
            </a:r>
            <a:r>
              <a:rPr sz="2000" noProof="1"/>
              <a:t> </a:t>
            </a:r>
            <a:r>
              <a:rPr sz="2000" noProof="1">
                <a:sym typeface="Symbol" pitchFamily="-112" charset="2"/>
              </a:rPr>
              <a:t> </a:t>
            </a:r>
            <a:r>
              <a:rPr sz="2000" noProof="1">
                <a:latin typeface="Times New Roman"/>
                <a:cs typeface="Times New Roman"/>
              </a:rPr>
              <a:t>{</a:t>
            </a:r>
            <a:r>
              <a:rPr sz="2000" noProof="1"/>
              <a:t>e</a:t>
            </a:r>
            <a:r>
              <a:rPr sz="2000" baseline="-25000" noProof="1"/>
              <a:t>1</a:t>
            </a:r>
            <a:r>
              <a:rPr sz="2000" noProof="1">
                <a:latin typeface="Times New Roman"/>
                <a:cs typeface="Times New Roman"/>
              </a:rPr>
              <a:t>}</a:t>
            </a:r>
            <a:r>
              <a:rPr sz="2000" noProof="1"/>
              <a:t> = </a:t>
            </a:r>
            <a:r>
              <a:rPr sz="2000" noProof="1">
                <a:latin typeface="Times New Roman"/>
                <a:cs typeface="Times New Roman"/>
              </a:rPr>
              <a:t>{</a:t>
            </a:r>
            <a:r>
              <a:rPr sz="2000" noProof="1"/>
              <a:t>b</a:t>
            </a:r>
            <a:r>
              <a:rPr sz="2000" baseline="-25000" noProof="1"/>
              <a:t>1</a:t>
            </a:r>
            <a:r>
              <a:rPr sz="2000" noProof="1"/>
              <a:t>, e</a:t>
            </a:r>
            <a:r>
              <a:rPr sz="2000" baseline="-25000" noProof="1"/>
              <a:t>1</a:t>
            </a:r>
            <a:r>
              <a:rPr sz="2000" noProof="1">
                <a:latin typeface="Times New Roman"/>
                <a:cs typeface="Times New Roman"/>
              </a:rPr>
              <a:t>}</a:t>
            </a:r>
          </a:p>
          <a:p>
            <a:pPr eaLnBrk="0" hangingPunct="0">
              <a:spcBef>
                <a:spcPts val="1200"/>
              </a:spcBef>
            </a:pPr>
            <a:r>
              <a:rPr sz="2000" noProof="1"/>
              <a:t>L</a:t>
            </a:r>
            <a:r>
              <a:rPr sz="2000" baseline="-25000" noProof="1"/>
              <a:t>b</a:t>
            </a:r>
            <a:r>
              <a:rPr sz="2000" noProof="1"/>
              <a:t> = </a:t>
            </a:r>
            <a:r>
              <a:rPr sz="2000" noProof="1">
                <a:latin typeface="Times New Roman"/>
                <a:cs typeface="Times New Roman"/>
              </a:rPr>
              <a:t>{</a:t>
            </a:r>
            <a:r>
              <a:rPr sz="2000" noProof="1"/>
              <a:t>b</a:t>
            </a:r>
            <a:r>
              <a:rPr sz="2000" baseline="-25000" noProof="1"/>
              <a:t>1</a:t>
            </a:r>
            <a:r>
              <a:rPr sz="2000" noProof="1">
                <a:latin typeface="Times New Roman"/>
                <a:cs typeface="Times New Roman"/>
              </a:rPr>
              <a:t>}</a:t>
            </a:r>
            <a:r>
              <a:rPr sz="2000" noProof="1"/>
              <a:t>	L</a:t>
            </a:r>
            <a:r>
              <a:rPr sz="2000" baseline="-25000" noProof="1"/>
              <a:t>f</a:t>
            </a:r>
            <a:r>
              <a:rPr sz="2000" noProof="1"/>
              <a:t> = </a:t>
            </a:r>
            <a:r>
              <a:rPr sz="2000" noProof="1">
                <a:latin typeface="Times New Roman"/>
                <a:cs typeface="Times New Roman"/>
              </a:rPr>
              <a:t>{</a:t>
            </a:r>
            <a:r>
              <a:rPr sz="2000" noProof="1"/>
              <a:t>b</a:t>
            </a:r>
            <a:r>
              <a:rPr sz="2000" baseline="-25000" noProof="1"/>
              <a:t>1</a:t>
            </a:r>
            <a:r>
              <a:rPr sz="2000" noProof="1"/>
              <a:t>, f</a:t>
            </a:r>
            <a:r>
              <a:rPr sz="2000" baseline="-25000" noProof="1"/>
              <a:t>1</a:t>
            </a:r>
            <a:r>
              <a:rPr sz="2000" noProof="1">
                <a:latin typeface="Times New Roman"/>
                <a:cs typeface="Times New Roman"/>
              </a:rPr>
              <a:t>}</a:t>
            </a:r>
          </a:p>
          <a:p>
            <a:pPr eaLnBrk="0" hangingPunct="0">
              <a:spcBef>
                <a:spcPts val="1200"/>
              </a:spcBef>
            </a:pPr>
            <a:r>
              <a:rPr sz="2000" noProof="1"/>
              <a:t>L</a:t>
            </a:r>
            <a:r>
              <a:rPr sz="2000" baseline="-25000" noProof="1"/>
              <a:t>c</a:t>
            </a:r>
            <a:r>
              <a:rPr sz="2000" noProof="1"/>
              <a:t> = </a:t>
            </a:r>
            <a:r>
              <a:rPr sz="2000" noProof="1">
                <a:latin typeface="Times New Roman"/>
                <a:cs typeface="Times New Roman"/>
              </a:rPr>
              <a:t>{</a:t>
            </a:r>
            <a:r>
              <a:rPr sz="2000" noProof="1"/>
              <a:t>c</a:t>
            </a:r>
            <a:r>
              <a:rPr sz="2000" baseline="-25000" noProof="1"/>
              <a:t>0</a:t>
            </a:r>
            <a:r>
              <a:rPr sz="2000" noProof="1">
                <a:latin typeface="Times New Roman"/>
                <a:cs typeface="Times New Roman"/>
              </a:rPr>
              <a:t>}</a:t>
            </a:r>
            <a:r>
              <a:rPr sz="2000" noProof="1" smtClean="0">
                <a:latin typeface="+mj-lt"/>
                <a:cs typeface="Times New Roman"/>
              </a:rPr>
              <a:t>	</a:t>
            </a:r>
            <a:r>
              <a:rPr sz="2000" noProof="1" smtClean="0"/>
              <a:t>L</a:t>
            </a:r>
            <a:r>
              <a:rPr sz="2000" baseline="-25000" noProof="1" smtClean="0"/>
              <a:t>g</a:t>
            </a:r>
            <a:r>
              <a:rPr sz="2000" noProof="1" smtClean="0"/>
              <a:t> </a:t>
            </a:r>
            <a:r>
              <a:rPr sz="2000" noProof="1"/>
              <a:t>= </a:t>
            </a:r>
            <a:r>
              <a:rPr sz="2000" noProof="1">
                <a:latin typeface="Times New Roman"/>
                <a:cs typeface="Times New Roman"/>
              </a:rPr>
              <a:t>{</a:t>
            </a:r>
            <a:r>
              <a:rPr sz="2000" noProof="1"/>
              <a:t>b</a:t>
            </a:r>
            <a:r>
              <a:rPr sz="2000" baseline="-25000" noProof="1"/>
              <a:t>1</a:t>
            </a:r>
            <a:r>
              <a:rPr sz="2000" noProof="1"/>
              <a:t>, f</a:t>
            </a:r>
            <a:r>
              <a:rPr sz="2000" baseline="-25000" noProof="1"/>
              <a:t>1</a:t>
            </a:r>
            <a:r>
              <a:rPr sz="2000" noProof="1"/>
              <a:t>, g</a:t>
            </a:r>
            <a:r>
              <a:rPr sz="2000" baseline="-25000" noProof="1"/>
              <a:t>0</a:t>
            </a:r>
            <a:r>
              <a:rPr sz="2000" noProof="1">
                <a:latin typeface="Times New Roman"/>
                <a:cs typeface="Times New Roman"/>
              </a:rPr>
              <a:t>}</a:t>
            </a:r>
            <a:r>
              <a:rPr sz="2000" noProof="1"/>
              <a:t>	 </a:t>
            </a:r>
          </a:p>
          <a:p>
            <a:pPr eaLnBrk="0" hangingPunct="0">
              <a:spcBef>
                <a:spcPts val="1200"/>
              </a:spcBef>
            </a:pPr>
            <a:r>
              <a:rPr sz="2000" noProof="1"/>
              <a:t>L</a:t>
            </a:r>
            <a:r>
              <a:rPr sz="2000" baseline="-25000" noProof="1"/>
              <a:t>d</a:t>
            </a:r>
            <a:r>
              <a:rPr sz="2000" noProof="1"/>
              <a:t> = </a:t>
            </a:r>
            <a:r>
              <a:rPr sz="2000" noProof="1">
                <a:latin typeface="Times New Roman"/>
                <a:cs typeface="Times New Roman"/>
              </a:rPr>
              <a:t>{</a:t>
            </a:r>
            <a:r>
              <a:rPr sz="2000" noProof="1"/>
              <a:t>d</a:t>
            </a:r>
            <a:r>
              <a:rPr sz="2000" baseline="-25000" noProof="1"/>
              <a:t>0</a:t>
            </a:r>
            <a:r>
              <a:rPr sz="2000" noProof="1">
                <a:latin typeface="Times New Roman"/>
                <a:cs typeface="Times New Roman"/>
              </a:rPr>
              <a:t>}</a:t>
            </a:r>
            <a:r>
              <a:rPr sz="2000" noProof="1"/>
              <a:t>	L</a:t>
            </a:r>
            <a:r>
              <a:rPr sz="2000" baseline="-25000" noProof="1"/>
              <a:t>h</a:t>
            </a:r>
            <a:r>
              <a:rPr sz="2000" noProof="1"/>
              <a:t> = L</a:t>
            </a:r>
            <a:r>
              <a:rPr sz="2000" baseline="-25000" noProof="1"/>
              <a:t>e</a:t>
            </a:r>
            <a:r>
              <a:rPr sz="2000" noProof="1"/>
              <a:t> – L</a:t>
            </a:r>
            <a:r>
              <a:rPr sz="2000" baseline="-25000" noProof="1"/>
              <a:t>c</a:t>
            </a:r>
            <a:r>
              <a:rPr sz="2000" noProof="1"/>
              <a:t> </a:t>
            </a:r>
            <a:r>
              <a:rPr sz="2000" noProof="1">
                <a:sym typeface="Symbol" pitchFamily="-112" charset="2"/>
              </a:rPr>
              <a:t> </a:t>
            </a:r>
            <a:r>
              <a:rPr sz="2000" noProof="1">
                <a:latin typeface="Times New Roman"/>
                <a:cs typeface="Times New Roman"/>
              </a:rPr>
              <a:t>{</a:t>
            </a:r>
            <a:r>
              <a:rPr sz="2000" noProof="1"/>
              <a:t>h</a:t>
            </a:r>
            <a:r>
              <a:rPr sz="2000" baseline="-25000" noProof="1"/>
              <a:t>1</a:t>
            </a:r>
            <a:r>
              <a:rPr sz="2000" noProof="1">
                <a:latin typeface="Times New Roman"/>
                <a:cs typeface="Times New Roman"/>
              </a:rPr>
              <a:t>}</a:t>
            </a:r>
            <a:r>
              <a:rPr sz="2000" noProof="1"/>
              <a:t> = </a:t>
            </a:r>
            <a:r>
              <a:rPr sz="2000" noProof="1">
                <a:latin typeface="Times New Roman"/>
                <a:cs typeface="Times New Roman"/>
              </a:rPr>
              <a:t>{</a:t>
            </a:r>
            <a:r>
              <a:rPr sz="2000" noProof="1"/>
              <a:t>b</a:t>
            </a:r>
            <a:r>
              <a:rPr sz="2000" baseline="-25000" noProof="1"/>
              <a:t>1</a:t>
            </a:r>
            <a:r>
              <a:rPr sz="2000" noProof="1"/>
              <a:t>, e</a:t>
            </a:r>
            <a:r>
              <a:rPr sz="2000" baseline="-25000" noProof="1"/>
              <a:t>1</a:t>
            </a:r>
            <a:r>
              <a:rPr sz="2000" noProof="1"/>
              <a:t>, h</a:t>
            </a:r>
            <a:r>
              <a:rPr sz="2000" baseline="-25000" noProof="1"/>
              <a:t>1</a:t>
            </a:r>
            <a:r>
              <a:rPr sz="2000" noProof="1">
                <a:latin typeface="Times New Roman"/>
                <a:cs typeface="Times New Roman"/>
              </a:rPr>
              <a:t>}</a:t>
            </a:r>
          </a:p>
          <a:p>
            <a:pPr eaLnBrk="0" hangingPunct="0">
              <a:spcBef>
                <a:spcPts val="1200"/>
              </a:spcBef>
            </a:pPr>
            <a:r>
              <a:rPr sz="2000" noProof="1"/>
              <a:t>	</a:t>
            </a:r>
            <a:r>
              <a:rPr sz="2000" noProof="1" smtClean="0"/>
              <a:t>	</a:t>
            </a:r>
            <a:r>
              <a:rPr lang="pl-PL" sz="2000" noProof="1" smtClean="0"/>
              <a:t>	</a:t>
            </a:r>
            <a:r>
              <a:rPr sz="2000" noProof="1" smtClean="0"/>
              <a:t>L</a:t>
            </a:r>
            <a:r>
              <a:rPr lang="pl-PL" sz="2000" baseline="-25000" noProof="1" smtClean="0"/>
              <a:t>k</a:t>
            </a:r>
            <a:r>
              <a:rPr sz="2000" noProof="1" smtClean="0"/>
              <a:t> </a:t>
            </a:r>
            <a:r>
              <a:rPr sz="2000" noProof="1"/>
              <a:t>= L</a:t>
            </a:r>
            <a:r>
              <a:rPr sz="2000" baseline="-25000" noProof="1"/>
              <a:t>g</a:t>
            </a:r>
            <a:r>
              <a:rPr sz="2000" noProof="1"/>
              <a:t> </a:t>
            </a:r>
            <a:r>
              <a:rPr sz="2000" noProof="1">
                <a:sym typeface="Symbol" pitchFamily="-112" charset="2"/>
              </a:rPr>
              <a:t></a:t>
            </a:r>
            <a:r>
              <a:rPr sz="2000" noProof="1"/>
              <a:t> L</a:t>
            </a:r>
            <a:r>
              <a:rPr sz="2000" baseline="-25000" noProof="1"/>
              <a:t>d</a:t>
            </a:r>
            <a:r>
              <a:rPr sz="2000" noProof="1"/>
              <a:t> </a:t>
            </a:r>
            <a:r>
              <a:rPr sz="2000" noProof="1">
                <a:sym typeface="Symbol" pitchFamily="-112" charset="2"/>
              </a:rPr>
              <a:t> </a:t>
            </a:r>
            <a:r>
              <a:rPr sz="2000" noProof="1" smtClean="0">
                <a:latin typeface="Times New Roman"/>
                <a:cs typeface="Times New Roman"/>
              </a:rPr>
              <a:t>{</a:t>
            </a:r>
            <a:r>
              <a:rPr lang="pl-PL" sz="2000" noProof="1" smtClean="0"/>
              <a:t>k</a:t>
            </a:r>
            <a:r>
              <a:rPr sz="2000" baseline="-25000" noProof="1" smtClean="0"/>
              <a:t>0</a:t>
            </a:r>
            <a:r>
              <a:rPr sz="2000" noProof="1">
                <a:latin typeface="Times New Roman"/>
                <a:cs typeface="Times New Roman"/>
              </a:rPr>
              <a:t>}</a:t>
            </a:r>
            <a:r>
              <a:rPr sz="2000" noProof="1"/>
              <a:t> = </a:t>
            </a:r>
            <a:r>
              <a:rPr sz="2000" noProof="1">
                <a:latin typeface="Times New Roman"/>
                <a:cs typeface="Times New Roman"/>
              </a:rPr>
              <a:t>{</a:t>
            </a:r>
            <a:r>
              <a:rPr sz="2000" noProof="1"/>
              <a:t>b</a:t>
            </a:r>
            <a:r>
              <a:rPr sz="2000" baseline="-25000" noProof="1"/>
              <a:t>1</a:t>
            </a:r>
            <a:r>
              <a:rPr sz="2000" noProof="1"/>
              <a:t>, d</a:t>
            </a:r>
            <a:r>
              <a:rPr sz="2000" baseline="-25000" noProof="1"/>
              <a:t>0</a:t>
            </a:r>
            <a:r>
              <a:rPr sz="2000" noProof="1"/>
              <a:t>, f</a:t>
            </a:r>
            <a:r>
              <a:rPr sz="2000" baseline="-25000" noProof="1"/>
              <a:t>1</a:t>
            </a:r>
            <a:r>
              <a:rPr sz="2000" noProof="1"/>
              <a:t>, g</a:t>
            </a:r>
            <a:r>
              <a:rPr sz="2000" baseline="-25000" noProof="1"/>
              <a:t>0</a:t>
            </a:r>
            <a:r>
              <a:rPr sz="2000" noProof="1"/>
              <a:t>,</a:t>
            </a:r>
            <a:r>
              <a:rPr sz="2000" noProof="1" smtClean="0"/>
              <a:t> </a:t>
            </a:r>
            <a:r>
              <a:rPr lang="pl-PL" sz="2000" noProof="1" smtClean="0"/>
              <a:t>k</a:t>
            </a:r>
            <a:r>
              <a:rPr sz="2000" baseline="-25000" noProof="1" smtClean="0"/>
              <a:t>0</a:t>
            </a:r>
            <a:r>
              <a:rPr sz="2000" noProof="1">
                <a:latin typeface="Times New Roman"/>
                <a:cs typeface="Times New Roman"/>
              </a:rPr>
              <a:t>}</a:t>
            </a:r>
          </a:p>
          <a:p>
            <a:pPr eaLnBrk="0" hangingPunct="0">
              <a:spcBef>
                <a:spcPts val="1200"/>
              </a:spcBef>
            </a:pPr>
            <a:r>
              <a:rPr sz="2000" noProof="1"/>
              <a:t>	</a:t>
            </a:r>
            <a:r>
              <a:rPr sz="2000" noProof="1" smtClean="0"/>
              <a:t>	</a:t>
            </a:r>
            <a:r>
              <a:rPr lang="pl-PL" sz="2000" noProof="1" smtClean="0"/>
              <a:t>	</a:t>
            </a:r>
            <a:r>
              <a:rPr sz="2000" noProof="1" smtClean="0">
                <a:solidFill>
                  <a:srgbClr val="FF0000"/>
                </a:solidFill>
              </a:rPr>
              <a:t>L</a:t>
            </a:r>
            <a:r>
              <a:rPr lang="pl-PL" sz="2000" baseline="-25000" noProof="1" smtClean="0">
                <a:solidFill>
                  <a:srgbClr val="FF0000"/>
                </a:solidFill>
              </a:rPr>
              <a:t>n</a:t>
            </a:r>
            <a:r>
              <a:rPr sz="2000" noProof="1" smtClean="0">
                <a:solidFill>
                  <a:srgbClr val="FF0000"/>
                </a:solidFill>
              </a:rPr>
              <a:t> </a:t>
            </a:r>
            <a:r>
              <a:rPr sz="2000" noProof="1">
                <a:solidFill>
                  <a:srgbClr val="FF0000"/>
                </a:solidFill>
              </a:rPr>
              <a:t>= </a:t>
            </a:r>
            <a:r>
              <a:rPr sz="2000" noProof="1" smtClean="0">
                <a:solidFill>
                  <a:srgbClr val="FF0000"/>
                </a:solidFill>
              </a:rPr>
              <a:t>L</a:t>
            </a:r>
            <a:r>
              <a:rPr lang="pl-PL" sz="2000" baseline="-25000" noProof="1" smtClean="0">
                <a:solidFill>
                  <a:srgbClr val="FF0000"/>
                </a:solidFill>
              </a:rPr>
              <a:t>k</a:t>
            </a:r>
            <a:r>
              <a:rPr sz="2000" noProof="1" smtClean="0">
                <a:solidFill>
                  <a:srgbClr val="FF0000"/>
                </a:solidFill>
              </a:rPr>
              <a:t> </a:t>
            </a:r>
            <a:r>
              <a:rPr sz="2000" noProof="1">
                <a:solidFill>
                  <a:srgbClr val="FF0000"/>
                </a:solidFill>
              </a:rPr>
              <a:t>– L</a:t>
            </a:r>
            <a:r>
              <a:rPr sz="2000" baseline="-25000" noProof="1">
                <a:solidFill>
                  <a:srgbClr val="FF0000"/>
                </a:solidFill>
              </a:rPr>
              <a:t>h</a:t>
            </a:r>
            <a:r>
              <a:rPr sz="2000" noProof="1">
                <a:solidFill>
                  <a:srgbClr val="FF0000"/>
                </a:solidFill>
              </a:rPr>
              <a:t> </a:t>
            </a:r>
            <a:r>
              <a:rPr sz="2000" noProof="1">
                <a:solidFill>
                  <a:srgbClr val="FF0000"/>
                </a:solidFill>
                <a:sym typeface="Symbol" pitchFamily="-112" charset="2"/>
              </a:rPr>
              <a:t> </a:t>
            </a:r>
            <a:r>
              <a:rPr sz="2000" noProof="1" smtClean="0">
                <a:solidFill>
                  <a:srgbClr val="FF0000"/>
                </a:solidFill>
                <a:latin typeface="Times New Roman"/>
                <a:cs typeface="Times New Roman"/>
              </a:rPr>
              <a:t>{</a:t>
            </a:r>
            <a:r>
              <a:rPr lang="pl-PL" sz="2000" noProof="1" smtClean="0">
                <a:solidFill>
                  <a:srgbClr val="FF0000"/>
                </a:solidFill>
              </a:rPr>
              <a:t>n</a:t>
            </a:r>
            <a:r>
              <a:rPr sz="2000" baseline="-25000" noProof="1" smtClean="0">
                <a:solidFill>
                  <a:srgbClr val="FF0000"/>
                </a:solidFill>
              </a:rPr>
              <a:t>0</a:t>
            </a:r>
            <a:r>
              <a:rPr sz="2000" noProof="1">
                <a:solidFill>
                  <a:srgbClr val="FF0000"/>
                </a:solidFill>
                <a:latin typeface="Times New Roman"/>
                <a:cs typeface="Times New Roman"/>
              </a:rPr>
              <a:t>}</a:t>
            </a:r>
            <a:r>
              <a:rPr sz="2000" noProof="1">
                <a:solidFill>
                  <a:srgbClr val="FF0000"/>
                </a:solidFill>
              </a:rPr>
              <a:t> = </a:t>
            </a:r>
            <a:r>
              <a:rPr sz="2000" noProof="1">
                <a:solidFill>
                  <a:srgbClr val="FF0000"/>
                </a:solidFill>
                <a:latin typeface="Times New Roman"/>
                <a:cs typeface="Times New Roman"/>
              </a:rPr>
              <a:t>{</a:t>
            </a:r>
            <a:r>
              <a:rPr sz="2000" noProof="1">
                <a:solidFill>
                  <a:srgbClr val="FF0000"/>
                </a:solidFill>
              </a:rPr>
              <a:t>d</a:t>
            </a:r>
            <a:r>
              <a:rPr sz="2000" baseline="-25000" noProof="1">
                <a:solidFill>
                  <a:srgbClr val="FF0000"/>
                </a:solidFill>
              </a:rPr>
              <a:t>0</a:t>
            </a:r>
            <a:r>
              <a:rPr sz="2000" noProof="1">
                <a:solidFill>
                  <a:srgbClr val="FF0000"/>
                </a:solidFill>
              </a:rPr>
              <a:t>, f</a:t>
            </a:r>
            <a:r>
              <a:rPr sz="2000" baseline="-25000" noProof="1">
                <a:solidFill>
                  <a:srgbClr val="FF0000"/>
                </a:solidFill>
              </a:rPr>
              <a:t>1</a:t>
            </a:r>
            <a:r>
              <a:rPr sz="2000" noProof="1">
                <a:solidFill>
                  <a:srgbClr val="FF0000"/>
                </a:solidFill>
              </a:rPr>
              <a:t>, g</a:t>
            </a:r>
            <a:r>
              <a:rPr sz="2000" baseline="-25000" noProof="1">
                <a:solidFill>
                  <a:srgbClr val="FF0000"/>
                </a:solidFill>
              </a:rPr>
              <a:t>0</a:t>
            </a:r>
            <a:r>
              <a:rPr sz="2000" noProof="1">
                <a:solidFill>
                  <a:srgbClr val="FF0000"/>
                </a:solidFill>
              </a:rPr>
              <a:t>,</a:t>
            </a:r>
            <a:r>
              <a:rPr sz="2000" noProof="1" smtClean="0">
                <a:solidFill>
                  <a:srgbClr val="FF0000"/>
                </a:solidFill>
              </a:rPr>
              <a:t> </a:t>
            </a:r>
            <a:r>
              <a:rPr lang="pl-PL" sz="2000" noProof="1" smtClean="0">
                <a:solidFill>
                  <a:srgbClr val="FF0000"/>
                </a:solidFill>
              </a:rPr>
              <a:t>k</a:t>
            </a:r>
            <a:r>
              <a:rPr sz="2000" baseline="-25000" noProof="1" smtClean="0">
                <a:solidFill>
                  <a:srgbClr val="FF0000"/>
                </a:solidFill>
              </a:rPr>
              <a:t>0 </a:t>
            </a:r>
            <a:r>
              <a:rPr sz="2000" noProof="1">
                <a:solidFill>
                  <a:srgbClr val="FF0000"/>
                </a:solidFill>
              </a:rPr>
              <a:t>,</a:t>
            </a:r>
            <a:r>
              <a:rPr sz="2000" noProof="1" smtClean="0">
                <a:solidFill>
                  <a:srgbClr val="FF0000"/>
                </a:solidFill>
              </a:rPr>
              <a:t> </a:t>
            </a:r>
            <a:r>
              <a:rPr lang="pl-PL" sz="2000" noProof="1" smtClean="0">
                <a:solidFill>
                  <a:srgbClr val="FF0000"/>
                </a:solidFill>
              </a:rPr>
              <a:t>n</a:t>
            </a:r>
            <a:r>
              <a:rPr sz="2000" baseline="-25000" noProof="1" smtClean="0">
                <a:solidFill>
                  <a:srgbClr val="FF0000"/>
                </a:solidFill>
              </a:rPr>
              <a:t>0</a:t>
            </a:r>
            <a:r>
              <a:rPr sz="2000" noProof="1">
                <a:solidFill>
                  <a:srgbClr val="FF0000"/>
                </a:solidFill>
                <a:latin typeface="Times New Roman"/>
                <a:cs typeface="Times New Roman"/>
              </a:rPr>
              <a:t>}</a:t>
            </a:r>
          </a:p>
        </p:txBody>
      </p:sp>
      <p:sp>
        <p:nvSpPr>
          <p:cNvPr id="6" name="Text Box 4"/>
          <p:cNvSpPr txBox="1">
            <a:spLocks noChangeArrowheads="1"/>
          </p:cNvSpPr>
          <p:nvPr/>
        </p:nvSpPr>
        <p:spPr bwMode="auto">
          <a:xfrm>
            <a:off x="3289220" y="2400727"/>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d</a:t>
            </a:r>
            <a:endParaRPr lang="pl-PL" noProof="1"/>
          </a:p>
        </p:txBody>
      </p:sp>
      <p:sp>
        <p:nvSpPr>
          <p:cNvPr id="7" name="Line 5"/>
          <p:cNvSpPr>
            <a:spLocks noChangeShapeType="1"/>
          </p:cNvSpPr>
          <p:nvPr/>
        </p:nvSpPr>
        <p:spPr bwMode="auto">
          <a:xfrm>
            <a:off x="3160578" y="2118448"/>
            <a:ext cx="575317" cy="0"/>
          </a:xfrm>
          <a:prstGeom prst="line">
            <a:avLst/>
          </a:prstGeom>
          <a:noFill/>
          <a:ln w="2540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sz="1400"/>
          </a:p>
        </p:txBody>
      </p:sp>
      <p:sp>
        <p:nvSpPr>
          <p:cNvPr id="8" name="Line 6"/>
          <p:cNvSpPr>
            <a:spLocks noChangeShapeType="1"/>
          </p:cNvSpPr>
          <p:nvPr/>
        </p:nvSpPr>
        <p:spPr bwMode="auto">
          <a:xfrm flipH="1">
            <a:off x="1946020" y="2320874"/>
            <a:ext cx="703165" cy="0"/>
          </a:xfrm>
          <a:prstGeom prst="line">
            <a:avLst/>
          </a:pr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9" name="Line 7"/>
          <p:cNvSpPr>
            <a:spLocks noChangeShapeType="1"/>
          </p:cNvSpPr>
          <p:nvPr/>
        </p:nvSpPr>
        <p:spPr bwMode="auto">
          <a:xfrm flipH="1">
            <a:off x="1946020" y="1926676"/>
            <a:ext cx="703165" cy="0"/>
          </a:xfrm>
          <a:prstGeom prst="line">
            <a:avLst/>
          </a:pr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10" name="Line 8"/>
          <p:cNvSpPr>
            <a:spLocks noChangeShapeType="1"/>
          </p:cNvSpPr>
          <p:nvPr/>
        </p:nvSpPr>
        <p:spPr bwMode="auto">
          <a:xfrm flipH="1">
            <a:off x="3160578" y="2906845"/>
            <a:ext cx="2109495" cy="0"/>
          </a:xfrm>
          <a:prstGeom prst="line">
            <a:avLst/>
          </a:pr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11" name="Line 9"/>
          <p:cNvSpPr>
            <a:spLocks noChangeShapeType="1"/>
          </p:cNvSpPr>
          <p:nvPr/>
        </p:nvSpPr>
        <p:spPr bwMode="auto">
          <a:xfrm flipH="1">
            <a:off x="3160578" y="1351359"/>
            <a:ext cx="2109495" cy="0"/>
          </a:xfrm>
          <a:prstGeom prst="line">
            <a:avLst/>
          </a:pr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12" name="Freeform 10"/>
          <p:cNvSpPr>
            <a:spLocks/>
          </p:cNvSpPr>
          <p:nvPr/>
        </p:nvSpPr>
        <p:spPr bwMode="auto">
          <a:xfrm>
            <a:off x="3735895" y="1734904"/>
            <a:ext cx="1598102" cy="781739"/>
          </a:xfrm>
          <a:custGeom>
            <a:avLst/>
            <a:gdLst/>
            <a:ahLst/>
            <a:cxnLst>
              <a:cxn ang="0">
                <a:pos x="1152" y="624"/>
              </a:cxn>
              <a:cxn ang="0">
                <a:pos x="0" y="624"/>
              </a:cxn>
              <a:cxn ang="0">
                <a:pos x="0" y="0"/>
              </a:cxn>
              <a:cxn ang="0">
                <a:pos x="1200" y="0"/>
              </a:cxn>
            </a:cxnLst>
            <a:rect l="0" t="0" r="r" b="b"/>
            <a:pathLst>
              <a:path w="1200" h="624">
                <a:moveTo>
                  <a:pt x="1152" y="624"/>
                </a:moveTo>
                <a:lnTo>
                  <a:pt x="0" y="624"/>
                </a:lnTo>
                <a:lnTo>
                  <a:pt x="0" y="0"/>
                </a:lnTo>
                <a:lnTo>
                  <a:pt x="1200" y="0"/>
                </a:lnTo>
              </a:path>
            </a:pathLst>
          </a:cu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13" name="Freeform 11"/>
          <p:cNvSpPr>
            <a:spLocks/>
          </p:cNvSpPr>
          <p:nvPr/>
        </p:nvSpPr>
        <p:spPr bwMode="auto">
          <a:xfrm flipV="1">
            <a:off x="5786793" y="2322206"/>
            <a:ext cx="958861" cy="383544"/>
          </a:xfrm>
          <a:custGeom>
            <a:avLst/>
            <a:gdLst/>
            <a:ahLst/>
            <a:cxnLst>
              <a:cxn ang="0">
                <a:pos x="0" y="0"/>
              </a:cxn>
              <a:cxn ang="0">
                <a:pos x="336" y="0"/>
              </a:cxn>
              <a:cxn ang="0">
                <a:pos x="336" y="288"/>
              </a:cxn>
              <a:cxn ang="0">
                <a:pos x="720" y="288"/>
              </a:cxn>
            </a:cxnLst>
            <a:rect l="0" t="0" r="r" b="b"/>
            <a:pathLst>
              <a:path w="720" h="288">
                <a:moveTo>
                  <a:pt x="0" y="0"/>
                </a:moveTo>
                <a:lnTo>
                  <a:pt x="336" y="0"/>
                </a:lnTo>
                <a:lnTo>
                  <a:pt x="336" y="288"/>
                </a:lnTo>
                <a:lnTo>
                  <a:pt x="720" y="288"/>
                </a:lnTo>
              </a:path>
            </a:pathLst>
          </a:cu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14" name="Freeform 12"/>
          <p:cNvSpPr>
            <a:spLocks/>
          </p:cNvSpPr>
          <p:nvPr/>
        </p:nvSpPr>
        <p:spPr bwMode="auto">
          <a:xfrm>
            <a:off x="5781466" y="1543131"/>
            <a:ext cx="958861" cy="383544"/>
          </a:xfrm>
          <a:custGeom>
            <a:avLst/>
            <a:gdLst/>
            <a:ahLst/>
            <a:cxnLst>
              <a:cxn ang="0">
                <a:pos x="0" y="0"/>
              </a:cxn>
              <a:cxn ang="0">
                <a:pos x="336" y="0"/>
              </a:cxn>
              <a:cxn ang="0">
                <a:pos x="336" y="288"/>
              </a:cxn>
              <a:cxn ang="0">
                <a:pos x="720" y="288"/>
              </a:cxn>
            </a:cxnLst>
            <a:rect l="0" t="0" r="r" b="b"/>
            <a:pathLst>
              <a:path w="720" h="288">
                <a:moveTo>
                  <a:pt x="0" y="0"/>
                </a:moveTo>
                <a:lnTo>
                  <a:pt x="336" y="0"/>
                </a:lnTo>
                <a:lnTo>
                  <a:pt x="336" y="288"/>
                </a:lnTo>
                <a:lnTo>
                  <a:pt x="720" y="288"/>
                </a:lnTo>
              </a:path>
            </a:pathLst>
          </a:cu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15" name="Line 13"/>
          <p:cNvSpPr>
            <a:spLocks noChangeShapeType="1"/>
          </p:cNvSpPr>
          <p:nvPr/>
        </p:nvSpPr>
        <p:spPr bwMode="auto">
          <a:xfrm>
            <a:off x="7123872" y="2118448"/>
            <a:ext cx="831013" cy="0"/>
          </a:xfrm>
          <a:prstGeom prst="line">
            <a:avLst/>
          </a:prstGeom>
          <a:noFill/>
          <a:ln w="25400"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sz="1400"/>
          </a:p>
        </p:txBody>
      </p:sp>
      <p:sp>
        <p:nvSpPr>
          <p:cNvPr id="16" name="AutoShape 14"/>
          <p:cNvSpPr>
            <a:spLocks noChangeAspect="1" noChangeArrowheads="1"/>
          </p:cNvSpPr>
          <p:nvPr/>
        </p:nvSpPr>
        <p:spPr bwMode="auto">
          <a:xfrm>
            <a:off x="5142225" y="1223511"/>
            <a:ext cx="733796" cy="655222"/>
          </a:xfrm>
          <a:prstGeom prst="flowChartDelay">
            <a:avLst/>
          </a:prstGeom>
          <a:solidFill>
            <a:srgbClr val="FFFFFF"/>
          </a:solidFill>
          <a:ln w="381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17" name="AutoShape 15"/>
          <p:cNvSpPr>
            <a:spLocks noChangeAspect="1" noChangeArrowheads="1"/>
          </p:cNvSpPr>
          <p:nvPr/>
        </p:nvSpPr>
        <p:spPr bwMode="auto">
          <a:xfrm>
            <a:off x="5142225" y="2374144"/>
            <a:ext cx="733796" cy="655222"/>
          </a:xfrm>
          <a:prstGeom prst="flowChartDelay">
            <a:avLst/>
          </a:prstGeom>
          <a:solidFill>
            <a:srgbClr val="FFFFFF"/>
          </a:solidFill>
          <a:ln w="381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22" name="AutoShape 20"/>
          <p:cNvSpPr>
            <a:spLocks noChangeAspect="1" noChangeArrowheads="1"/>
          </p:cNvSpPr>
          <p:nvPr/>
        </p:nvSpPr>
        <p:spPr bwMode="auto">
          <a:xfrm>
            <a:off x="2521337" y="1798828"/>
            <a:ext cx="733796" cy="655222"/>
          </a:xfrm>
          <a:prstGeom prst="flowChartDelay">
            <a:avLst/>
          </a:prstGeom>
          <a:solidFill>
            <a:srgbClr val="FFFFFF"/>
          </a:solidFill>
          <a:ln w="381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nvGrpSpPr>
          <p:cNvPr id="3" name="Group 21"/>
          <p:cNvGrpSpPr>
            <a:grpSpLocks/>
          </p:cNvGrpSpPr>
          <p:nvPr/>
        </p:nvGrpSpPr>
        <p:grpSpPr bwMode="auto">
          <a:xfrm>
            <a:off x="4175373" y="2290244"/>
            <a:ext cx="554009" cy="451463"/>
            <a:chOff x="816" y="2976"/>
            <a:chExt cx="416" cy="339"/>
          </a:xfrm>
          <a:solidFill>
            <a:srgbClr val="FFFFFF"/>
          </a:solidFill>
        </p:grpSpPr>
        <p:sp>
          <p:nvSpPr>
            <p:cNvPr id="24" name="AutoShape 22"/>
            <p:cNvSpPr>
              <a:spLocks noChangeAspect="1" noChangeArrowheads="1"/>
            </p:cNvSpPr>
            <p:nvPr/>
          </p:nvSpPr>
          <p:spPr bwMode="auto">
            <a:xfrm>
              <a:off x="1150" y="3099"/>
              <a:ext cx="82" cy="81"/>
            </a:xfrm>
            <a:prstGeom prst="flowChartConnector">
              <a:avLst/>
            </a:prstGeom>
            <a:grpFill/>
            <a:ln w="349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5" name="AutoShape 23"/>
            <p:cNvSpPr>
              <a:spLocks noChangeAspect="1" noChangeArrowheads="1"/>
            </p:cNvSpPr>
            <p:nvPr/>
          </p:nvSpPr>
          <p:spPr bwMode="auto">
            <a:xfrm rot="5400000">
              <a:off x="809" y="2983"/>
              <a:ext cx="339" cy="325"/>
            </a:xfrm>
            <a:prstGeom prst="triangle">
              <a:avLst>
                <a:gd name="adj" fmla="val 50000"/>
              </a:avLst>
            </a:prstGeom>
            <a:grp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sp>
        <p:nvSpPr>
          <p:cNvPr id="26" name="Text Box 24"/>
          <p:cNvSpPr txBox="1">
            <a:spLocks noChangeArrowheads="1"/>
          </p:cNvSpPr>
          <p:nvPr/>
        </p:nvSpPr>
        <p:spPr bwMode="auto">
          <a:xfrm>
            <a:off x="2085069" y="1425824"/>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a</a:t>
            </a:r>
            <a:endParaRPr lang="pl-PL" noProof="1"/>
          </a:p>
        </p:txBody>
      </p:sp>
      <p:sp>
        <p:nvSpPr>
          <p:cNvPr id="27" name="Text Box 25"/>
          <p:cNvSpPr txBox="1">
            <a:spLocks noChangeArrowheads="1"/>
          </p:cNvSpPr>
          <p:nvPr/>
        </p:nvSpPr>
        <p:spPr bwMode="auto">
          <a:xfrm>
            <a:off x="2117031" y="2137491"/>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b</a:t>
            </a:r>
            <a:endParaRPr lang="pl-PL" noProof="1"/>
          </a:p>
        </p:txBody>
      </p:sp>
      <p:sp>
        <p:nvSpPr>
          <p:cNvPr id="28" name="Text Box 26"/>
          <p:cNvSpPr txBox="1">
            <a:spLocks noChangeArrowheads="1"/>
          </p:cNvSpPr>
          <p:nvPr/>
        </p:nvSpPr>
        <p:spPr bwMode="auto">
          <a:xfrm>
            <a:off x="3309044" y="834812"/>
            <a:ext cx="262496"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c</a:t>
            </a:r>
            <a:endParaRPr lang="pl-PL" noProof="1"/>
          </a:p>
        </p:txBody>
      </p:sp>
      <p:sp>
        <p:nvSpPr>
          <p:cNvPr id="29" name="Text Box 27"/>
          <p:cNvSpPr txBox="1">
            <a:spLocks noChangeArrowheads="1"/>
          </p:cNvSpPr>
          <p:nvPr/>
        </p:nvSpPr>
        <p:spPr bwMode="auto">
          <a:xfrm>
            <a:off x="3819010" y="1237821"/>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e</a:t>
            </a:r>
            <a:endParaRPr lang="pl-PL" noProof="1"/>
          </a:p>
        </p:txBody>
      </p:sp>
      <p:sp>
        <p:nvSpPr>
          <p:cNvPr id="30" name="Text Box 28"/>
          <p:cNvSpPr txBox="1">
            <a:spLocks noChangeArrowheads="1"/>
          </p:cNvSpPr>
          <p:nvPr/>
        </p:nvSpPr>
        <p:spPr bwMode="auto">
          <a:xfrm>
            <a:off x="3812317" y="1989216"/>
            <a:ext cx="230222"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err="1"/>
              <a:t>f</a:t>
            </a:r>
            <a:endParaRPr lang="pl-PL" dirty="0"/>
          </a:p>
        </p:txBody>
      </p:sp>
      <p:sp>
        <p:nvSpPr>
          <p:cNvPr id="31" name="Text Box 29"/>
          <p:cNvSpPr txBox="1">
            <a:spLocks noChangeArrowheads="1"/>
          </p:cNvSpPr>
          <p:nvPr/>
        </p:nvSpPr>
        <p:spPr bwMode="auto">
          <a:xfrm>
            <a:off x="4765660" y="1966925"/>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g</a:t>
            </a:r>
            <a:endParaRPr lang="pl-PL" noProof="1"/>
          </a:p>
        </p:txBody>
      </p:sp>
      <p:sp>
        <p:nvSpPr>
          <p:cNvPr id="32" name="Text Box 30"/>
          <p:cNvSpPr txBox="1">
            <a:spLocks noChangeArrowheads="1"/>
          </p:cNvSpPr>
          <p:nvPr/>
        </p:nvSpPr>
        <p:spPr bwMode="auto">
          <a:xfrm>
            <a:off x="5896543" y="1034575"/>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h</a:t>
            </a:r>
            <a:endParaRPr lang="pl-PL" noProof="1"/>
          </a:p>
        </p:txBody>
      </p:sp>
      <p:sp>
        <p:nvSpPr>
          <p:cNvPr id="33" name="Text Box 31"/>
          <p:cNvSpPr txBox="1">
            <a:spLocks noChangeArrowheads="1"/>
          </p:cNvSpPr>
          <p:nvPr/>
        </p:nvSpPr>
        <p:spPr bwMode="auto">
          <a:xfrm>
            <a:off x="5935878" y="2521035"/>
            <a:ext cx="262496"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k</a:t>
            </a:r>
            <a:endParaRPr lang="pl-PL" noProof="1"/>
          </a:p>
        </p:txBody>
      </p:sp>
      <p:sp>
        <p:nvSpPr>
          <p:cNvPr id="34" name="Text Box 32"/>
          <p:cNvSpPr txBox="1">
            <a:spLocks noChangeArrowheads="1"/>
          </p:cNvSpPr>
          <p:nvPr/>
        </p:nvSpPr>
        <p:spPr bwMode="auto">
          <a:xfrm>
            <a:off x="7320187" y="1602351"/>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n</a:t>
            </a:r>
            <a:endParaRPr lang="pl-PL" noProof="1"/>
          </a:p>
        </p:txBody>
      </p:sp>
      <p:sp>
        <p:nvSpPr>
          <p:cNvPr id="35" name="Text Box 33"/>
          <p:cNvSpPr txBox="1">
            <a:spLocks noChangeArrowheads="1"/>
          </p:cNvSpPr>
          <p:nvPr/>
        </p:nvSpPr>
        <p:spPr bwMode="auto">
          <a:xfrm>
            <a:off x="1628705" y="1981675"/>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36" name="Text Box 34"/>
          <p:cNvSpPr txBox="1">
            <a:spLocks noChangeArrowheads="1"/>
          </p:cNvSpPr>
          <p:nvPr/>
        </p:nvSpPr>
        <p:spPr bwMode="auto">
          <a:xfrm>
            <a:off x="3323598" y="1633638"/>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37" name="Text Box 35"/>
          <p:cNvSpPr txBox="1">
            <a:spLocks noChangeArrowheads="1"/>
          </p:cNvSpPr>
          <p:nvPr/>
        </p:nvSpPr>
        <p:spPr bwMode="auto">
          <a:xfrm>
            <a:off x="6239683" y="1430105"/>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38" name="Text Box 36"/>
          <p:cNvSpPr txBox="1">
            <a:spLocks noChangeArrowheads="1"/>
          </p:cNvSpPr>
          <p:nvPr/>
        </p:nvSpPr>
        <p:spPr bwMode="auto">
          <a:xfrm>
            <a:off x="1612724" y="1573709"/>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1</a:t>
            </a:r>
          </a:p>
        </p:txBody>
      </p:sp>
      <p:sp>
        <p:nvSpPr>
          <p:cNvPr id="39" name="Text Box 37"/>
          <p:cNvSpPr txBox="1">
            <a:spLocks noChangeArrowheads="1"/>
          </p:cNvSpPr>
          <p:nvPr/>
        </p:nvSpPr>
        <p:spPr bwMode="auto">
          <a:xfrm>
            <a:off x="2867234" y="998618"/>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1</a:t>
            </a:r>
          </a:p>
        </p:txBody>
      </p:sp>
      <p:sp>
        <p:nvSpPr>
          <p:cNvPr id="40" name="Text Box 38"/>
          <p:cNvSpPr txBox="1">
            <a:spLocks noChangeArrowheads="1"/>
          </p:cNvSpPr>
          <p:nvPr/>
        </p:nvSpPr>
        <p:spPr bwMode="auto">
          <a:xfrm>
            <a:off x="2851253" y="2560762"/>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1</a:t>
            </a:r>
          </a:p>
        </p:txBody>
      </p:sp>
      <p:sp>
        <p:nvSpPr>
          <p:cNvPr id="41" name="Text Box 39"/>
          <p:cNvSpPr txBox="1">
            <a:spLocks noChangeArrowheads="1"/>
          </p:cNvSpPr>
          <p:nvPr/>
        </p:nvSpPr>
        <p:spPr bwMode="auto">
          <a:xfrm>
            <a:off x="6255664" y="2125280"/>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1</a:t>
            </a:r>
          </a:p>
        </p:txBody>
      </p:sp>
      <p:sp>
        <p:nvSpPr>
          <p:cNvPr id="42" name="Text Box 40"/>
          <p:cNvSpPr txBox="1">
            <a:spLocks noChangeArrowheads="1"/>
          </p:cNvSpPr>
          <p:nvPr/>
        </p:nvSpPr>
        <p:spPr bwMode="auto">
          <a:xfrm>
            <a:off x="7646465" y="1614112"/>
            <a:ext cx="274578"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1</a:t>
            </a:r>
          </a:p>
        </p:txBody>
      </p:sp>
      <p:sp>
        <p:nvSpPr>
          <p:cNvPr id="43" name="Text Box 41"/>
          <p:cNvSpPr txBox="1">
            <a:spLocks noChangeArrowheads="1"/>
          </p:cNvSpPr>
          <p:nvPr/>
        </p:nvSpPr>
        <p:spPr bwMode="auto">
          <a:xfrm>
            <a:off x="4771869" y="2308244"/>
            <a:ext cx="262612" cy="615553"/>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1</a:t>
            </a:r>
            <a:endParaRPr lang="pl-PL" dirty="0"/>
          </a:p>
        </p:txBody>
      </p:sp>
      <p:sp>
        <p:nvSpPr>
          <p:cNvPr id="45" name="Freeform 104"/>
          <p:cNvSpPr>
            <a:spLocks/>
          </p:cNvSpPr>
          <p:nvPr/>
        </p:nvSpPr>
        <p:spPr bwMode="auto">
          <a:xfrm>
            <a:off x="6585400" y="1837613"/>
            <a:ext cx="647700" cy="580061"/>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810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Concurrent fault simulation</a:t>
            </a:r>
            <a:endParaRPr lang="en-US" dirty="0"/>
          </a:p>
        </p:txBody>
      </p:sp>
      <p:sp>
        <p:nvSpPr>
          <p:cNvPr id="3" name="Content Placeholder 2"/>
          <p:cNvSpPr>
            <a:spLocks noGrp="1"/>
          </p:cNvSpPr>
          <p:nvPr>
            <p:ph idx="1"/>
          </p:nvPr>
        </p:nvSpPr>
        <p:spPr>
          <a:xfrm>
            <a:off x="709924" y="3781611"/>
            <a:ext cx="8116576" cy="2338919"/>
          </a:xfrm>
        </p:spPr>
        <p:txBody>
          <a:bodyPr/>
          <a:lstStyle/>
          <a:p>
            <a:r>
              <a:rPr lang="en-US" dirty="0" smtClean="0"/>
              <a:t>The method simulates </a:t>
            </a:r>
          </a:p>
          <a:p>
            <a:pPr lvl="1"/>
            <a:r>
              <a:rPr lang="en-US" dirty="0" smtClean="0"/>
              <a:t>the good circuit, and </a:t>
            </a:r>
          </a:p>
          <a:p>
            <a:pPr lvl="1"/>
            <a:r>
              <a:rPr lang="en-US" dirty="0" smtClean="0"/>
              <a:t>for every faulty circuit only those elements that are different from the corresponding ones in the fault-free circuit</a:t>
            </a:r>
          </a:p>
          <a:p>
            <a:r>
              <a:rPr lang="en-US" dirty="0" smtClean="0"/>
              <a:t>The differences are maintained for every element in the circuit as a fault list</a:t>
            </a:r>
            <a:endParaRPr lang="en-US" dirty="0"/>
          </a:p>
        </p:txBody>
      </p:sp>
      <p:grpSp>
        <p:nvGrpSpPr>
          <p:cNvPr id="5" name="Group 4"/>
          <p:cNvGrpSpPr/>
          <p:nvPr/>
        </p:nvGrpSpPr>
        <p:grpSpPr>
          <a:xfrm>
            <a:off x="113292" y="6390980"/>
            <a:ext cx="5102994" cy="381543"/>
            <a:chOff x="113292" y="6390980"/>
            <a:chExt cx="5102994"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4506362" cy="338554"/>
            </a:xfrm>
            <a:prstGeom prst="rect">
              <a:avLst/>
            </a:prstGeom>
            <a:noFill/>
          </p:spPr>
          <p:txBody>
            <a:bodyPr wrap="none" rtlCol="0">
              <a:spAutoFit/>
            </a:bodyPr>
            <a:lstStyle/>
            <a:p>
              <a:r>
                <a:rPr lang="en-US" sz="1600" dirty="0" smtClean="0">
                  <a:latin typeface="Comic Sans MS"/>
                  <a:cs typeface="Comic Sans MS"/>
                </a:rPr>
                <a:t>E.G. Ulrich, T.G. Baker, IEEE Computer, 1974</a:t>
              </a:r>
              <a:endParaRPr lang="en-US" sz="1600" dirty="0">
                <a:latin typeface="Comic Sans MS"/>
                <a:cs typeface="Comic Sans MS"/>
              </a:endParaRPr>
            </a:p>
          </p:txBody>
        </p:sp>
      </p:grpSp>
      <p:sp>
        <p:nvSpPr>
          <p:cNvPr id="8" name="TextBox 7"/>
          <p:cNvSpPr txBox="1"/>
          <p:nvPr/>
        </p:nvSpPr>
        <p:spPr>
          <a:xfrm>
            <a:off x="1318796" y="1893081"/>
            <a:ext cx="7229701" cy="1200328"/>
          </a:xfrm>
          <a:prstGeom prst="rect">
            <a:avLst/>
          </a:prstGeom>
          <a:noFill/>
        </p:spPr>
        <p:txBody>
          <a:bodyPr wrap="square" rtlCol="0">
            <a:spAutoFit/>
          </a:bodyPr>
          <a:lstStyle/>
          <a:p>
            <a:pPr algn="ctr"/>
            <a:r>
              <a:rPr lang="en-US" sz="2400" dirty="0" smtClean="0"/>
              <a:t>Most of the time during simulation, most of the values in most of the faulty circuits agree with their corresponding values in the fault-free circuit</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list</a:t>
            </a:r>
            <a:endParaRPr lang="en-US" dirty="0"/>
          </a:p>
        </p:txBody>
      </p:sp>
      <p:sp>
        <p:nvSpPr>
          <p:cNvPr id="5" name="Line 77"/>
          <p:cNvSpPr>
            <a:spLocks noChangeShapeType="1"/>
          </p:cNvSpPr>
          <p:nvPr/>
        </p:nvSpPr>
        <p:spPr bwMode="auto">
          <a:xfrm>
            <a:off x="2186647" y="2212806"/>
            <a:ext cx="0" cy="3533595"/>
          </a:xfrm>
          <a:prstGeom prst="line">
            <a:avLst/>
          </a:prstGeom>
          <a:noFill/>
          <a:ln w="12700">
            <a:solidFill>
              <a:schemeClr val="tx1"/>
            </a:solidFill>
            <a:round/>
            <a:headEnd/>
            <a:tailEnd/>
          </a:ln>
          <a:effectLst/>
        </p:spPr>
        <p:txBody>
          <a:bodyPr>
            <a:prstTxWarp prst="textNoShape">
              <a:avLst/>
            </a:prstTxWarp>
          </a:bodyPr>
          <a:lstStyle/>
          <a:p>
            <a:endParaRPr lang="en-US" sz="1600"/>
          </a:p>
        </p:txBody>
      </p:sp>
      <p:sp>
        <p:nvSpPr>
          <p:cNvPr id="6" name="Line 4"/>
          <p:cNvSpPr>
            <a:spLocks noChangeShapeType="1"/>
          </p:cNvSpPr>
          <p:nvPr/>
        </p:nvSpPr>
        <p:spPr bwMode="auto">
          <a:xfrm>
            <a:off x="2425596" y="2040087"/>
            <a:ext cx="810351"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7" name="Line 5"/>
          <p:cNvSpPr>
            <a:spLocks noChangeShapeType="1"/>
          </p:cNvSpPr>
          <p:nvPr/>
        </p:nvSpPr>
        <p:spPr bwMode="auto">
          <a:xfrm flipH="1">
            <a:off x="1365907" y="2225792"/>
            <a:ext cx="685681"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8" name="Line 6"/>
          <p:cNvSpPr>
            <a:spLocks noChangeShapeType="1"/>
          </p:cNvSpPr>
          <p:nvPr/>
        </p:nvSpPr>
        <p:spPr bwMode="auto">
          <a:xfrm flipH="1">
            <a:off x="1365907" y="1841395"/>
            <a:ext cx="685681"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9" name="AutoShape 7"/>
          <p:cNvSpPr>
            <a:spLocks noChangeAspect="1" noChangeArrowheads="1"/>
          </p:cNvSpPr>
          <p:nvPr/>
        </p:nvSpPr>
        <p:spPr bwMode="auto">
          <a:xfrm>
            <a:off x="1926919" y="1716726"/>
            <a:ext cx="715550" cy="638930"/>
          </a:xfrm>
          <a:prstGeom prst="flowChartDelay">
            <a:avLst/>
          </a:prstGeom>
          <a:solidFill>
            <a:schemeClr val="bg1"/>
          </a:solid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0" name="Text Box 8"/>
          <p:cNvSpPr txBox="1">
            <a:spLocks noChangeArrowheads="1"/>
          </p:cNvSpPr>
          <p:nvPr/>
        </p:nvSpPr>
        <p:spPr bwMode="auto">
          <a:xfrm>
            <a:off x="1166867" y="1484261"/>
            <a:ext cx="738177" cy="369332"/>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a = 0</a:t>
            </a:r>
            <a:endParaRPr lang="pl-PL" noProof="1"/>
          </a:p>
        </p:txBody>
      </p:sp>
      <p:sp>
        <p:nvSpPr>
          <p:cNvPr id="11" name="Text Box 9"/>
          <p:cNvSpPr txBox="1">
            <a:spLocks noChangeArrowheads="1"/>
          </p:cNvSpPr>
          <p:nvPr/>
        </p:nvSpPr>
        <p:spPr bwMode="auto">
          <a:xfrm>
            <a:off x="1093595" y="1860866"/>
            <a:ext cx="873236" cy="369332"/>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b = 1</a:t>
            </a:r>
            <a:endParaRPr lang="pl-PL" noProof="1"/>
          </a:p>
        </p:txBody>
      </p:sp>
      <p:sp>
        <p:nvSpPr>
          <p:cNvPr id="12" name="Text Box 10"/>
          <p:cNvSpPr txBox="1">
            <a:spLocks noChangeArrowheads="1"/>
          </p:cNvSpPr>
          <p:nvPr/>
        </p:nvSpPr>
        <p:spPr bwMode="auto">
          <a:xfrm>
            <a:off x="2612230" y="1695164"/>
            <a:ext cx="831656" cy="369332"/>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noProof="1" smtClean="0"/>
              <a:t>c = 0</a:t>
            </a:r>
            <a:endParaRPr lang="pl-PL" noProof="1"/>
          </a:p>
        </p:txBody>
      </p:sp>
      <p:grpSp>
        <p:nvGrpSpPr>
          <p:cNvPr id="3" name="Group 44"/>
          <p:cNvGrpSpPr>
            <a:grpSpLocks/>
          </p:cNvGrpSpPr>
          <p:nvPr/>
        </p:nvGrpSpPr>
        <p:grpSpPr bwMode="auto">
          <a:xfrm>
            <a:off x="1337337" y="2301114"/>
            <a:ext cx="1870040" cy="1041510"/>
            <a:chOff x="793" y="1321"/>
            <a:chExt cx="1440" cy="802"/>
          </a:xfrm>
        </p:grpSpPr>
        <p:sp>
          <p:nvSpPr>
            <p:cNvPr id="14" name="Line 11"/>
            <p:cNvSpPr>
              <a:spLocks noChangeShapeType="1"/>
            </p:cNvSpPr>
            <p:nvPr/>
          </p:nvSpPr>
          <p:spPr bwMode="auto">
            <a:xfrm>
              <a:off x="1609" y="1841"/>
              <a:ext cx="624"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5" name="Line 12"/>
            <p:cNvSpPr>
              <a:spLocks noChangeShapeType="1"/>
            </p:cNvSpPr>
            <p:nvPr/>
          </p:nvSpPr>
          <p:spPr bwMode="auto">
            <a:xfrm flipH="1">
              <a:off x="793" y="1984"/>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6" name="Line 13"/>
            <p:cNvSpPr>
              <a:spLocks noChangeShapeType="1"/>
            </p:cNvSpPr>
            <p:nvPr/>
          </p:nvSpPr>
          <p:spPr bwMode="auto">
            <a:xfrm flipH="1">
              <a:off x="793" y="1688"/>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7" name="AutoShape 14"/>
            <p:cNvSpPr>
              <a:spLocks noChangeAspect="1" noChangeArrowheads="1"/>
            </p:cNvSpPr>
            <p:nvPr/>
          </p:nvSpPr>
          <p:spPr bwMode="auto">
            <a:xfrm>
              <a:off x="1225" y="1592"/>
              <a:ext cx="551" cy="492"/>
            </a:xfrm>
            <a:prstGeom prst="flowChartDelay">
              <a:avLst/>
            </a:prstGeom>
            <a:solidFill>
              <a:srgbClr val="D9D9D9"/>
            </a:solid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18" name="Text Box 15"/>
            <p:cNvSpPr txBox="1">
              <a:spLocks noChangeArrowheads="1"/>
            </p:cNvSpPr>
            <p:nvPr/>
          </p:nvSpPr>
          <p:spPr bwMode="auto">
            <a:xfrm>
              <a:off x="901" y="1321"/>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solidFill>
                    <a:srgbClr val="FF3300"/>
                  </a:solidFill>
                </a:rPr>
                <a:t>1</a:t>
              </a:r>
            </a:p>
          </p:txBody>
        </p:sp>
        <p:sp>
          <p:nvSpPr>
            <p:cNvPr id="19" name="Text Box 16"/>
            <p:cNvSpPr txBox="1">
              <a:spLocks noChangeArrowheads="1"/>
            </p:cNvSpPr>
            <p:nvPr/>
          </p:nvSpPr>
          <p:spPr bwMode="auto">
            <a:xfrm>
              <a:off x="901" y="1625"/>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1</a:t>
              </a:r>
            </a:p>
          </p:txBody>
        </p:sp>
        <p:sp>
          <p:nvSpPr>
            <p:cNvPr id="20" name="Text Box 17"/>
            <p:cNvSpPr txBox="1">
              <a:spLocks noChangeArrowheads="1"/>
            </p:cNvSpPr>
            <p:nvPr/>
          </p:nvSpPr>
          <p:spPr bwMode="auto">
            <a:xfrm>
              <a:off x="1872" y="1474"/>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solidFill>
                    <a:srgbClr val="FF3300"/>
                  </a:solidFill>
                </a:rPr>
                <a:t>1</a:t>
              </a:r>
            </a:p>
          </p:txBody>
        </p:sp>
      </p:grpSp>
      <p:grpSp>
        <p:nvGrpSpPr>
          <p:cNvPr id="13" name="Group 45"/>
          <p:cNvGrpSpPr>
            <a:grpSpLocks/>
          </p:cNvGrpSpPr>
          <p:nvPr/>
        </p:nvGrpSpPr>
        <p:grpSpPr bwMode="auto">
          <a:xfrm>
            <a:off x="1337337" y="3167307"/>
            <a:ext cx="1870040" cy="1041510"/>
            <a:chOff x="793" y="1291"/>
            <a:chExt cx="1440" cy="802"/>
          </a:xfrm>
        </p:grpSpPr>
        <p:sp>
          <p:nvSpPr>
            <p:cNvPr id="22" name="Line 46"/>
            <p:cNvSpPr>
              <a:spLocks noChangeShapeType="1"/>
            </p:cNvSpPr>
            <p:nvPr/>
          </p:nvSpPr>
          <p:spPr bwMode="auto">
            <a:xfrm>
              <a:off x="1609" y="1841"/>
              <a:ext cx="624"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3" name="Line 47"/>
            <p:cNvSpPr>
              <a:spLocks noChangeShapeType="1"/>
            </p:cNvSpPr>
            <p:nvPr/>
          </p:nvSpPr>
          <p:spPr bwMode="auto">
            <a:xfrm flipH="1">
              <a:off x="793" y="1984"/>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4" name="Line 48"/>
            <p:cNvSpPr>
              <a:spLocks noChangeShapeType="1"/>
            </p:cNvSpPr>
            <p:nvPr/>
          </p:nvSpPr>
          <p:spPr bwMode="auto">
            <a:xfrm flipH="1">
              <a:off x="793" y="1688"/>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5" name="AutoShape 49"/>
            <p:cNvSpPr>
              <a:spLocks noChangeAspect="1" noChangeArrowheads="1"/>
            </p:cNvSpPr>
            <p:nvPr/>
          </p:nvSpPr>
          <p:spPr bwMode="auto">
            <a:xfrm>
              <a:off x="1225" y="1592"/>
              <a:ext cx="551" cy="492"/>
            </a:xfrm>
            <a:prstGeom prst="flowChartDelay">
              <a:avLst/>
            </a:prstGeom>
            <a:solidFill>
              <a:srgbClr val="D9D9D9"/>
            </a:solid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26" name="Text Box 50"/>
            <p:cNvSpPr txBox="1">
              <a:spLocks noChangeArrowheads="1"/>
            </p:cNvSpPr>
            <p:nvPr/>
          </p:nvSpPr>
          <p:spPr bwMode="auto">
            <a:xfrm>
              <a:off x="901" y="1291"/>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27" name="Text Box 51"/>
            <p:cNvSpPr txBox="1">
              <a:spLocks noChangeArrowheads="1"/>
            </p:cNvSpPr>
            <p:nvPr/>
          </p:nvSpPr>
          <p:spPr bwMode="auto">
            <a:xfrm>
              <a:off x="901" y="1595"/>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solidFill>
                    <a:srgbClr val="FF3300"/>
                  </a:solidFill>
                </a:rPr>
                <a:t>0</a:t>
              </a:r>
            </a:p>
          </p:txBody>
        </p:sp>
        <p:sp>
          <p:nvSpPr>
            <p:cNvPr id="28" name="Text Box 52"/>
            <p:cNvSpPr txBox="1">
              <a:spLocks noChangeArrowheads="1"/>
            </p:cNvSpPr>
            <p:nvPr/>
          </p:nvSpPr>
          <p:spPr bwMode="auto">
            <a:xfrm>
              <a:off x="1872" y="1453"/>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grpSp>
      <p:grpSp>
        <p:nvGrpSpPr>
          <p:cNvPr id="21" name="Group 53"/>
          <p:cNvGrpSpPr>
            <a:grpSpLocks/>
          </p:cNvGrpSpPr>
          <p:nvPr/>
        </p:nvGrpSpPr>
        <p:grpSpPr bwMode="auto">
          <a:xfrm>
            <a:off x="1337337" y="4098430"/>
            <a:ext cx="1870040" cy="1041510"/>
            <a:chOff x="793" y="1311"/>
            <a:chExt cx="1440" cy="802"/>
          </a:xfrm>
        </p:grpSpPr>
        <p:sp>
          <p:nvSpPr>
            <p:cNvPr id="30" name="Line 54"/>
            <p:cNvSpPr>
              <a:spLocks noChangeShapeType="1"/>
            </p:cNvSpPr>
            <p:nvPr/>
          </p:nvSpPr>
          <p:spPr bwMode="auto">
            <a:xfrm>
              <a:off x="1609" y="1841"/>
              <a:ext cx="624"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1" name="Line 55"/>
            <p:cNvSpPr>
              <a:spLocks noChangeShapeType="1"/>
            </p:cNvSpPr>
            <p:nvPr/>
          </p:nvSpPr>
          <p:spPr bwMode="auto">
            <a:xfrm flipH="1">
              <a:off x="793" y="1984"/>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2" name="Line 56"/>
            <p:cNvSpPr>
              <a:spLocks noChangeShapeType="1"/>
            </p:cNvSpPr>
            <p:nvPr/>
          </p:nvSpPr>
          <p:spPr bwMode="auto">
            <a:xfrm flipH="1">
              <a:off x="793" y="1688"/>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3" name="AutoShape 57"/>
            <p:cNvSpPr>
              <a:spLocks noChangeAspect="1" noChangeArrowheads="1"/>
            </p:cNvSpPr>
            <p:nvPr/>
          </p:nvSpPr>
          <p:spPr bwMode="auto">
            <a:xfrm>
              <a:off x="1225" y="1592"/>
              <a:ext cx="551" cy="492"/>
            </a:xfrm>
            <a:prstGeom prst="flowChartDelay">
              <a:avLst/>
            </a:prstGeom>
            <a:solidFill>
              <a:srgbClr val="D9D9D9"/>
            </a:solid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34" name="Text Box 58"/>
            <p:cNvSpPr txBox="1">
              <a:spLocks noChangeArrowheads="1"/>
            </p:cNvSpPr>
            <p:nvPr/>
          </p:nvSpPr>
          <p:spPr bwMode="auto">
            <a:xfrm>
              <a:off x="901" y="1311"/>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solidFill>
                    <a:srgbClr val="FF3300"/>
                  </a:solidFill>
                </a:rPr>
                <a:t>1</a:t>
              </a:r>
            </a:p>
          </p:txBody>
        </p:sp>
        <p:sp>
          <p:nvSpPr>
            <p:cNvPr id="35" name="Text Box 59"/>
            <p:cNvSpPr txBox="1">
              <a:spLocks noChangeArrowheads="1"/>
            </p:cNvSpPr>
            <p:nvPr/>
          </p:nvSpPr>
          <p:spPr bwMode="auto">
            <a:xfrm>
              <a:off x="901" y="1615"/>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36" name="Text Box 60"/>
            <p:cNvSpPr txBox="1">
              <a:spLocks noChangeArrowheads="1"/>
            </p:cNvSpPr>
            <p:nvPr/>
          </p:nvSpPr>
          <p:spPr bwMode="auto">
            <a:xfrm>
              <a:off x="1872" y="1454"/>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solidFill>
                    <a:srgbClr val="FF3300"/>
                  </a:solidFill>
                </a:rPr>
                <a:t>1</a:t>
              </a:r>
            </a:p>
          </p:txBody>
        </p:sp>
      </p:grpSp>
      <p:grpSp>
        <p:nvGrpSpPr>
          <p:cNvPr id="29" name="Group 61"/>
          <p:cNvGrpSpPr>
            <a:grpSpLocks/>
          </p:cNvGrpSpPr>
          <p:nvPr/>
        </p:nvGrpSpPr>
        <p:grpSpPr bwMode="auto">
          <a:xfrm>
            <a:off x="1337337" y="5015268"/>
            <a:ext cx="1870040" cy="1029822"/>
            <a:chOff x="793" y="1320"/>
            <a:chExt cx="1440" cy="793"/>
          </a:xfrm>
        </p:grpSpPr>
        <p:sp>
          <p:nvSpPr>
            <p:cNvPr id="38" name="Line 62"/>
            <p:cNvSpPr>
              <a:spLocks noChangeShapeType="1"/>
            </p:cNvSpPr>
            <p:nvPr/>
          </p:nvSpPr>
          <p:spPr bwMode="auto">
            <a:xfrm>
              <a:off x="1609" y="1841"/>
              <a:ext cx="624"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9" name="Line 63"/>
            <p:cNvSpPr>
              <a:spLocks noChangeShapeType="1"/>
            </p:cNvSpPr>
            <p:nvPr/>
          </p:nvSpPr>
          <p:spPr bwMode="auto">
            <a:xfrm flipH="1">
              <a:off x="793" y="1984"/>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40" name="Line 64"/>
            <p:cNvSpPr>
              <a:spLocks noChangeShapeType="1"/>
            </p:cNvSpPr>
            <p:nvPr/>
          </p:nvSpPr>
          <p:spPr bwMode="auto">
            <a:xfrm flipH="1">
              <a:off x="793" y="1688"/>
              <a:ext cx="528"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41" name="AutoShape 65"/>
            <p:cNvSpPr>
              <a:spLocks noChangeAspect="1" noChangeArrowheads="1"/>
            </p:cNvSpPr>
            <p:nvPr/>
          </p:nvSpPr>
          <p:spPr bwMode="auto">
            <a:xfrm>
              <a:off x="1225" y="1592"/>
              <a:ext cx="551" cy="492"/>
            </a:xfrm>
            <a:prstGeom prst="flowChartDelay">
              <a:avLst/>
            </a:prstGeom>
            <a:solidFill>
              <a:schemeClr val="bg1">
                <a:lumMod val="85000"/>
              </a:schemeClr>
            </a:solid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42" name="Text Box 66"/>
            <p:cNvSpPr txBox="1">
              <a:spLocks noChangeArrowheads="1"/>
            </p:cNvSpPr>
            <p:nvPr/>
          </p:nvSpPr>
          <p:spPr bwMode="auto">
            <a:xfrm>
              <a:off x="901" y="1320"/>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43" name="Text Box 67"/>
            <p:cNvSpPr txBox="1">
              <a:spLocks noChangeArrowheads="1"/>
            </p:cNvSpPr>
            <p:nvPr/>
          </p:nvSpPr>
          <p:spPr bwMode="auto">
            <a:xfrm>
              <a:off x="901" y="1615"/>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1</a:t>
              </a:r>
            </a:p>
          </p:txBody>
        </p:sp>
        <p:sp>
          <p:nvSpPr>
            <p:cNvPr id="44" name="Text Box 68"/>
            <p:cNvSpPr txBox="1">
              <a:spLocks noChangeArrowheads="1"/>
            </p:cNvSpPr>
            <p:nvPr/>
          </p:nvSpPr>
          <p:spPr bwMode="auto">
            <a:xfrm>
              <a:off x="1872" y="1464"/>
              <a:ext cx="197" cy="498"/>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grpSp>
      <p:sp>
        <p:nvSpPr>
          <p:cNvPr id="45" name="Text Box 79"/>
          <p:cNvSpPr txBox="1">
            <a:spLocks noChangeArrowheads="1"/>
          </p:cNvSpPr>
          <p:nvPr/>
        </p:nvSpPr>
        <p:spPr bwMode="auto">
          <a:xfrm>
            <a:off x="790769" y="2641050"/>
            <a:ext cx="444500" cy="519112"/>
          </a:xfrm>
          <a:prstGeom prst="rect">
            <a:avLst/>
          </a:prstGeom>
          <a:noFill/>
          <a:ln w="9525">
            <a:noFill/>
            <a:miter lim="800000"/>
            <a:headEnd/>
            <a:tailEnd/>
          </a:ln>
          <a:effectLst/>
        </p:spPr>
        <p:txBody>
          <a:bodyPr wrap="none">
            <a:prstTxWarp prst="textNoShape">
              <a:avLst/>
            </a:prstTxWarp>
            <a:spAutoFit/>
          </a:bodyPr>
          <a:lstStyle/>
          <a:p>
            <a:r>
              <a:rPr lang="pl-PL" sz="2800" dirty="0">
                <a:latin typeface="Comic Sans MS" pitchFamily="-112" charset="0"/>
              </a:rPr>
              <a:t>A</a:t>
            </a:r>
            <a:endParaRPr lang="en-GB" sz="2800" dirty="0">
              <a:latin typeface="Comic Sans MS" pitchFamily="-112" charset="0"/>
            </a:endParaRPr>
          </a:p>
        </p:txBody>
      </p:sp>
      <p:sp>
        <p:nvSpPr>
          <p:cNvPr id="46" name="Text Box 80"/>
          <p:cNvSpPr txBox="1">
            <a:spLocks noChangeArrowheads="1"/>
          </p:cNvSpPr>
          <p:nvPr/>
        </p:nvSpPr>
        <p:spPr bwMode="auto">
          <a:xfrm>
            <a:off x="809026" y="3551274"/>
            <a:ext cx="407987" cy="519112"/>
          </a:xfrm>
          <a:prstGeom prst="rect">
            <a:avLst/>
          </a:prstGeom>
          <a:noFill/>
          <a:ln w="9525">
            <a:noFill/>
            <a:miter lim="800000"/>
            <a:headEnd/>
            <a:tailEnd/>
          </a:ln>
          <a:effectLst/>
        </p:spPr>
        <p:txBody>
          <a:bodyPr wrap="none">
            <a:prstTxWarp prst="textNoShape">
              <a:avLst/>
            </a:prstTxWarp>
            <a:spAutoFit/>
          </a:bodyPr>
          <a:lstStyle/>
          <a:p>
            <a:r>
              <a:rPr lang="pl-PL" sz="2800" dirty="0">
                <a:latin typeface="Comic Sans MS" pitchFamily="-112" charset="0"/>
              </a:rPr>
              <a:t>B</a:t>
            </a:r>
            <a:endParaRPr lang="en-GB" sz="2800" dirty="0">
              <a:latin typeface="Comic Sans MS" pitchFamily="-112" charset="0"/>
            </a:endParaRPr>
          </a:p>
        </p:txBody>
      </p:sp>
      <p:sp>
        <p:nvSpPr>
          <p:cNvPr id="47" name="Text Box 81"/>
          <p:cNvSpPr txBox="1">
            <a:spLocks noChangeArrowheads="1"/>
          </p:cNvSpPr>
          <p:nvPr/>
        </p:nvSpPr>
        <p:spPr bwMode="auto">
          <a:xfrm>
            <a:off x="775688" y="4427221"/>
            <a:ext cx="474662" cy="523220"/>
          </a:xfrm>
          <a:prstGeom prst="rect">
            <a:avLst/>
          </a:prstGeom>
          <a:noFill/>
          <a:ln w="9525">
            <a:noFill/>
            <a:miter lim="800000"/>
            <a:headEnd/>
            <a:tailEnd/>
          </a:ln>
          <a:effectLst/>
        </p:spPr>
        <p:txBody>
          <a:bodyPr wrap="square">
            <a:prstTxWarp prst="textNoShape">
              <a:avLst/>
            </a:prstTxWarp>
            <a:spAutoFit/>
          </a:bodyPr>
          <a:lstStyle/>
          <a:p>
            <a:r>
              <a:rPr lang="pl-PL" sz="2800" dirty="0">
                <a:latin typeface="Comic Sans MS" pitchFamily="-112" charset="0"/>
              </a:rPr>
              <a:t>a</a:t>
            </a:r>
            <a:r>
              <a:rPr lang="pl-PL" sz="2800" baseline="-25000" dirty="0">
                <a:latin typeface="Comic Sans MS" pitchFamily="-112" charset="0"/>
              </a:rPr>
              <a:t>1</a:t>
            </a:r>
            <a:endParaRPr lang="en-GB" sz="2800" baseline="-25000" dirty="0">
              <a:latin typeface="Comic Sans MS" pitchFamily="-112" charset="0"/>
            </a:endParaRPr>
          </a:p>
        </p:txBody>
      </p:sp>
      <p:sp>
        <p:nvSpPr>
          <p:cNvPr id="48" name="Text Box 82"/>
          <p:cNvSpPr txBox="1">
            <a:spLocks noChangeArrowheads="1"/>
          </p:cNvSpPr>
          <p:nvPr/>
        </p:nvSpPr>
        <p:spPr bwMode="auto">
          <a:xfrm>
            <a:off x="761401" y="5302826"/>
            <a:ext cx="503237" cy="519113"/>
          </a:xfrm>
          <a:prstGeom prst="rect">
            <a:avLst/>
          </a:prstGeom>
          <a:noFill/>
          <a:ln w="9525">
            <a:noFill/>
            <a:miter lim="800000"/>
            <a:headEnd/>
            <a:tailEnd/>
          </a:ln>
          <a:effectLst/>
        </p:spPr>
        <p:txBody>
          <a:bodyPr wrap="none">
            <a:prstTxWarp prst="textNoShape">
              <a:avLst/>
            </a:prstTxWarp>
            <a:spAutoFit/>
          </a:bodyPr>
          <a:lstStyle/>
          <a:p>
            <a:r>
              <a:rPr lang="pl-PL" sz="2800" dirty="0">
                <a:latin typeface="Comic Sans MS" pitchFamily="-112" charset="0"/>
              </a:rPr>
              <a:t>b</a:t>
            </a:r>
            <a:r>
              <a:rPr lang="pl-PL" sz="2800" baseline="-25000" dirty="0">
                <a:latin typeface="Comic Sans MS" pitchFamily="-112" charset="0"/>
              </a:rPr>
              <a:t>1</a:t>
            </a:r>
            <a:endParaRPr lang="en-GB" sz="2800" baseline="-25000" dirty="0">
              <a:latin typeface="Comic Sans MS" pitchFamily="-112" charset="0"/>
            </a:endParaRPr>
          </a:p>
        </p:txBody>
      </p:sp>
      <p:sp>
        <p:nvSpPr>
          <p:cNvPr id="49" name="TextBox 48"/>
          <p:cNvSpPr txBox="1"/>
          <p:nvPr/>
        </p:nvSpPr>
        <p:spPr>
          <a:xfrm>
            <a:off x="3657236" y="1855408"/>
            <a:ext cx="1172466" cy="369332"/>
          </a:xfrm>
          <a:prstGeom prst="rect">
            <a:avLst/>
          </a:prstGeom>
          <a:noFill/>
        </p:spPr>
        <p:txBody>
          <a:bodyPr wrap="none" rtlCol="0">
            <a:spAutoFit/>
          </a:bodyPr>
          <a:lstStyle/>
          <a:p>
            <a:r>
              <a:rPr lang="en-US" dirty="0" smtClean="0"/>
              <a:t>Fault-free</a:t>
            </a:r>
            <a:endParaRPr lang="en-US" dirty="0"/>
          </a:p>
        </p:txBody>
      </p:sp>
      <p:sp>
        <p:nvSpPr>
          <p:cNvPr id="50" name="TextBox 49"/>
          <p:cNvSpPr txBox="1"/>
          <p:nvPr/>
        </p:nvSpPr>
        <p:spPr>
          <a:xfrm>
            <a:off x="3657236" y="2700450"/>
            <a:ext cx="5169264" cy="646331"/>
          </a:xfrm>
          <a:prstGeom prst="rect">
            <a:avLst/>
          </a:prstGeom>
          <a:noFill/>
        </p:spPr>
        <p:txBody>
          <a:bodyPr wrap="square" rtlCol="0">
            <a:spAutoFit/>
          </a:bodyPr>
          <a:lstStyle/>
          <a:p>
            <a:r>
              <a:rPr lang="en-US" dirty="0" smtClean="0"/>
              <a:t>A, B – faults whose effects propagate to the gate and cause a = 1 and </a:t>
            </a:r>
            <a:r>
              <a:rPr lang="en-US" dirty="0" err="1" smtClean="0"/>
              <a:t>b</a:t>
            </a:r>
            <a:r>
              <a:rPr lang="en-US" dirty="0" smtClean="0"/>
              <a:t> = 0, respectively</a:t>
            </a:r>
            <a:endParaRPr lang="en-US" dirty="0"/>
          </a:p>
        </p:txBody>
      </p:sp>
      <p:sp>
        <p:nvSpPr>
          <p:cNvPr id="51" name="TextBox 50"/>
          <p:cNvSpPr txBox="1"/>
          <p:nvPr/>
        </p:nvSpPr>
        <p:spPr>
          <a:xfrm>
            <a:off x="3657236" y="3817018"/>
            <a:ext cx="4443331" cy="646331"/>
          </a:xfrm>
          <a:prstGeom prst="rect">
            <a:avLst/>
          </a:prstGeom>
          <a:noFill/>
        </p:spPr>
        <p:txBody>
          <a:bodyPr wrap="square" rtlCol="0">
            <a:spAutoFit/>
          </a:bodyPr>
          <a:lstStyle/>
          <a:p>
            <a:r>
              <a:rPr lang="en-US" dirty="0" smtClean="0"/>
              <a:t>Local faults remain on the list even if all values agree with the fault-free ones</a:t>
            </a:r>
            <a:endParaRPr lang="en-US" dirty="0"/>
          </a:p>
        </p:txBody>
      </p:sp>
      <p:sp>
        <p:nvSpPr>
          <p:cNvPr id="52" name="TextBox 51"/>
          <p:cNvSpPr txBox="1"/>
          <p:nvPr/>
        </p:nvSpPr>
        <p:spPr>
          <a:xfrm>
            <a:off x="3657236" y="4822006"/>
            <a:ext cx="4443331" cy="646331"/>
          </a:xfrm>
          <a:prstGeom prst="rect">
            <a:avLst/>
          </a:prstGeom>
          <a:noFill/>
        </p:spPr>
        <p:txBody>
          <a:bodyPr wrap="square" rtlCol="0">
            <a:spAutoFit/>
          </a:bodyPr>
          <a:lstStyle/>
          <a:p>
            <a:r>
              <a:rPr lang="en-US" dirty="0" smtClean="0"/>
              <a:t>Compare: deductive fault simulation</a:t>
            </a:r>
            <a:br>
              <a:rPr lang="en-US" dirty="0" smtClean="0"/>
            </a:br>
            <a:r>
              <a:rPr lang="en-US" dirty="0" err="1" smtClean="0"/>
              <a:t>L</a:t>
            </a:r>
            <a:r>
              <a:rPr lang="en-US" baseline="-25000" dirty="0" err="1" smtClean="0"/>
              <a:t>c</a:t>
            </a:r>
            <a:r>
              <a:rPr lang="en-US" dirty="0" smtClean="0"/>
              <a:t> = {A, a</a:t>
            </a:r>
            <a:r>
              <a:rPr lang="en-US" baseline="-25000" dirty="0" smtClean="0"/>
              <a:t>1</a:t>
            </a:r>
            <a:r>
              <a:rPr lang="en-US" dirty="0" smtClean="0"/>
              <a:t>}</a:t>
            </a:r>
            <a:endParaRPr lang="en-US" dirty="0"/>
          </a:p>
        </p:txBody>
      </p:sp>
      <p:sp>
        <p:nvSpPr>
          <p:cNvPr id="53" name="TextBox 52"/>
          <p:cNvSpPr txBox="1"/>
          <p:nvPr/>
        </p:nvSpPr>
        <p:spPr>
          <a:xfrm>
            <a:off x="3706084" y="5828607"/>
            <a:ext cx="3212688" cy="461665"/>
          </a:xfrm>
          <a:prstGeom prst="rect">
            <a:avLst/>
          </a:prstGeom>
          <a:noFill/>
        </p:spPr>
        <p:txBody>
          <a:bodyPr wrap="none" rtlCol="0">
            <a:spAutoFit/>
          </a:bodyPr>
          <a:lstStyle/>
          <a:p>
            <a:r>
              <a:rPr lang="en-US" sz="2400" dirty="0" smtClean="0">
                <a:solidFill>
                  <a:srgbClr val="FF0000"/>
                </a:solidFill>
              </a:rPr>
              <a:t>More storage required</a:t>
            </a:r>
            <a:endParaRPr lang="en-US" sz="2400"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fault lists</a:t>
            </a:r>
            <a:endParaRPr lang="en-US" dirty="0"/>
          </a:p>
        </p:txBody>
      </p:sp>
      <p:sp>
        <p:nvSpPr>
          <p:cNvPr id="3" name="Content Placeholder 2"/>
          <p:cNvSpPr>
            <a:spLocks noGrp="1"/>
          </p:cNvSpPr>
          <p:nvPr>
            <p:ph idx="1"/>
          </p:nvPr>
        </p:nvSpPr>
        <p:spPr>
          <a:xfrm>
            <a:off x="676275" y="2051684"/>
            <a:ext cx="8150225" cy="4226266"/>
          </a:xfrm>
        </p:spPr>
        <p:txBody>
          <a:bodyPr/>
          <a:lstStyle/>
          <a:p>
            <a:r>
              <a:rPr lang="en-US" dirty="0" smtClean="0"/>
              <a:t>Initially, every list </a:t>
            </a:r>
            <a:r>
              <a:rPr lang="en-US" dirty="0" err="1" smtClean="0"/>
              <a:t>L(x</a:t>
            </a:r>
            <a:r>
              <a:rPr lang="en-US" dirty="0" smtClean="0"/>
              <a:t>) consists of entries corresponding to the local faults of element </a:t>
            </a:r>
            <a:r>
              <a:rPr lang="en-US" dirty="0" err="1" smtClean="0"/>
              <a:t>x</a:t>
            </a:r>
            <a:endParaRPr lang="en-US" dirty="0" smtClean="0"/>
          </a:p>
          <a:p>
            <a:r>
              <a:rPr lang="en-US" dirty="0" smtClean="0"/>
              <a:t>During simulation new entries represent element </a:t>
            </a:r>
            <a:r>
              <a:rPr lang="en-US" dirty="0" err="1" smtClean="0"/>
              <a:t>x</a:t>
            </a:r>
            <a:r>
              <a:rPr lang="en-US" baseline="-25000" dirty="0" err="1" smtClean="0"/>
              <a:t>f</a:t>
            </a:r>
            <a:r>
              <a:rPr lang="en-US" dirty="0" smtClean="0"/>
              <a:t>, whose values are different from values of x – they diverge from x</a:t>
            </a:r>
          </a:p>
          <a:p>
            <a:r>
              <a:rPr lang="en-US" dirty="0" smtClean="0"/>
              <a:t>Entries removed from the list represent element </a:t>
            </a:r>
            <a:r>
              <a:rPr lang="en-US" dirty="0" err="1" smtClean="0"/>
              <a:t>x</a:t>
            </a:r>
            <a:r>
              <a:rPr lang="en-US" baseline="-25000" dirty="0" err="1" smtClean="0"/>
              <a:t>f</a:t>
            </a:r>
            <a:r>
              <a:rPr lang="en-US" dirty="0" smtClean="0"/>
              <a:t> whose values are identical to x – they converge to x</a:t>
            </a:r>
          </a:p>
          <a:p>
            <a:r>
              <a:rPr lang="en-US" dirty="0" smtClean="0"/>
              <a:t>Removing a fault leads to removal all corresponding entries from all lists</a:t>
            </a:r>
          </a:p>
          <a:p>
            <a:r>
              <a:rPr lang="en-US" dirty="0" smtClean="0"/>
              <a:t>Event</a:t>
            </a:r>
            <a:r>
              <a:rPr lang="en-US" dirty="0"/>
              <a:t>-driven </a:t>
            </a:r>
            <a:r>
              <a:rPr lang="en-US" dirty="0" smtClean="0"/>
              <a:t>simulation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in fault lists</a:t>
            </a:r>
            <a:endParaRPr lang="en-US" dirty="0"/>
          </a:p>
        </p:txBody>
      </p:sp>
      <p:sp>
        <p:nvSpPr>
          <p:cNvPr id="5" name="Line 327"/>
          <p:cNvSpPr>
            <a:spLocks noChangeShapeType="1"/>
          </p:cNvSpPr>
          <p:nvPr/>
        </p:nvSpPr>
        <p:spPr bwMode="auto">
          <a:xfrm>
            <a:off x="8166459" y="4785483"/>
            <a:ext cx="431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6" name="Line 326"/>
          <p:cNvSpPr>
            <a:spLocks noChangeShapeType="1"/>
          </p:cNvSpPr>
          <p:nvPr/>
        </p:nvSpPr>
        <p:spPr bwMode="auto">
          <a:xfrm>
            <a:off x="8166459" y="4119584"/>
            <a:ext cx="431800" cy="0"/>
          </a:xfrm>
          <a:prstGeom prst="line">
            <a:avLst/>
          </a:prstGeom>
          <a:noFill/>
          <a:ln w="9525">
            <a:solidFill>
              <a:schemeClr val="tx1"/>
            </a:solidFill>
            <a:round/>
            <a:headEnd/>
            <a:tailEnd/>
          </a:ln>
          <a:effectLst/>
        </p:spPr>
        <p:txBody>
          <a:bodyPr>
            <a:prstTxWarp prst="textNoShape">
              <a:avLst/>
            </a:prstTxWarp>
          </a:bodyPr>
          <a:lstStyle/>
          <a:p>
            <a:endParaRPr lang="en-US"/>
          </a:p>
        </p:txBody>
      </p:sp>
      <p:grpSp>
        <p:nvGrpSpPr>
          <p:cNvPr id="256" name="Group 255"/>
          <p:cNvGrpSpPr/>
          <p:nvPr/>
        </p:nvGrpSpPr>
        <p:grpSpPr>
          <a:xfrm>
            <a:off x="967699" y="1481875"/>
            <a:ext cx="7589838" cy="3758963"/>
            <a:chOff x="132374" y="1473937"/>
            <a:chExt cx="8712200" cy="4314826"/>
          </a:xfrm>
        </p:grpSpPr>
        <p:grpSp>
          <p:nvGrpSpPr>
            <p:cNvPr id="3" name="Group 166"/>
            <p:cNvGrpSpPr>
              <a:grpSpLocks/>
            </p:cNvGrpSpPr>
            <p:nvPr/>
          </p:nvGrpSpPr>
          <p:grpSpPr bwMode="auto">
            <a:xfrm>
              <a:off x="132374" y="1473937"/>
              <a:ext cx="2792413" cy="4314825"/>
              <a:chOff x="249" y="990"/>
              <a:chExt cx="1759" cy="2718"/>
            </a:xfrm>
          </p:grpSpPr>
          <p:sp>
            <p:nvSpPr>
              <p:cNvPr id="8" name="Line 47"/>
              <p:cNvSpPr>
                <a:spLocks noChangeShapeType="1"/>
              </p:cNvSpPr>
              <p:nvPr/>
            </p:nvSpPr>
            <p:spPr bwMode="auto">
              <a:xfrm>
                <a:off x="1509" y="1451"/>
                <a:ext cx="49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9" name="Line 46"/>
              <p:cNvSpPr>
                <a:spLocks noChangeShapeType="1"/>
              </p:cNvSpPr>
              <p:nvPr/>
            </p:nvSpPr>
            <p:spPr bwMode="auto">
              <a:xfrm>
                <a:off x="1465" y="1516"/>
                <a:ext cx="0" cy="1950"/>
              </a:xfrm>
              <a:prstGeom prst="line">
                <a:avLst/>
              </a:prstGeom>
              <a:noFill/>
              <a:ln w="19050">
                <a:solidFill>
                  <a:schemeClr val="tx1"/>
                </a:solidFill>
                <a:prstDash val="sysDot"/>
                <a:round/>
                <a:headEnd/>
                <a:tailEnd/>
              </a:ln>
              <a:effectLst/>
            </p:spPr>
            <p:txBody>
              <a:bodyPr>
                <a:prstTxWarp prst="textNoShape">
                  <a:avLst/>
                </a:prstTxWarp>
              </a:bodyPr>
              <a:lstStyle/>
              <a:p>
                <a:endParaRPr lang="en-US" sz="1600"/>
              </a:p>
            </p:txBody>
          </p:sp>
          <p:sp>
            <p:nvSpPr>
              <p:cNvPr id="10" name="Line 45"/>
              <p:cNvSpPr>
                <a:spLocks noChangeShapeType="1"/>
              </p:cNvSpPr>
              <p:nvPr/>
            </p:nvSpPr>
            <p:spPr bwMode="auto">
              <a:xfrm>
                <a:off x="684" y="1387"/>
                <a:ext cx="0" cy="862"/>
              </a:xfrm>
              <a:prstGeom prst="line">
                <a:avLst/>
              </a:prstGeom>
              <a:noFill/>
              <a:ln w="19050">
                <a:solidFill>
                  <a:schemeClr val="tx1"/>
                </a:solidFill>
                <a:prstDash val="sysDot"/>
                <a:round/>
                <a:headEnd/>
                <a:tailEnd/>
              </a:ln>
              <a:effectLst/>
            </p:spPr>
            <p:txBody>
              <a:bodyPr>
                <a:prstTxWarp prst="textNoShape">
                  <a:avLst/>
                </a:prstTxWarp>
              </a:bodyPr>
              <a:lstStyle/>
              <a:p>
                <a:endParaRPr lang="en-US" sz="1600"/>
              </a:p>
            </p:txBody>
          </p:sp>
          <p:sp>
            <p:nvSpPr>
              <p:cNvPr id="11" name="Line 43"/>
              <p:cNvSpPr>
                <a:spLocks noChangeShapeType="1"/>
              </p:cNvSpPr>
              <p:nvPr/>
            </p:nvSpPr>
            <p:spPr bwMode="auto">
              <a:xfrm>
                <a:off x="295" y="1218"/>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12" name="Line 44"/>
              <p:cNvSpPr>
                <a:spLocks noChangeShapeType="1"/>
              </p:cNvSpPr>
              <p:nvPr/>
            </p:nvSpPr>
            <p:spPr bwMode="auto">
              <a:xfrm>
                <a:off x="295" y="1435"/>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13" name="Line 42"/>
              <p:cNvSpPr>
                <a:spLocks noChangeShapeType="1"/>
              </p:cNvSpPr>
              <p:nvPr/>
            </p:nvSpPr>
            <p:spPr bwMode="auto">
              <a:xfrm>
                <a:off x="1137" y="1544"/>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14" name="Line 41"/>
              <p:cNvSpPr>
                <a:spLocks noChangeShapeType="1"/>
              </p:cNvSpPr>
              <p:nvPr/>
            </p:nvSpPr>
            <p:spPr bwMode="auto">
              <a:xfrm>
                <a:off x="893" y="1337"/>
                <a:ext cx="49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grpSp>
            <p:nvGrpSpPr>
              <p:cNvPr id="7" name="Group 14"/>
              <p:cNvGrpSpPr>
                <a:grpSpLocks/>
              </p:cNvGrpSpPr>
              <p:nvPr/>
            </p:nvGrpSpPr>
            <p:grpSpPr bwMode="auto">
              <a:xfrm>
                <a:off x="1301" y="1265"/>
                <a:ext cx="499" cy="364"/>
                <a:chOff x="567" y="841"/>
                <a:chExt cx="499" cy="364"/>
              </a:xfrm>
            </p:grpSpPr>
            <p:sp>
              <p:nvSpPr>
                <p:cNvPr id="79" name="AutoShape 15"/>
                <p:cNvSpPr>
                  <a:spLocks noChangeAspect="1" noChangeArrowheads="1"/>
                </p:cNvSpPr>
                <p:nvPr/>
              </p:nvSpPr>
              <p:spPr bwMode="auto">
                <a:xfrm>
                  <a:off x="567" y="841"/>
                  <a:ext cx="408" cy="364"/>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80" name="Oval 16"/>
                <p:cNvSpPr>
                  <a:spLocks noChangeArrowheads="1"/>
                </p:cNvSpPr>
                <p:nvPr/>
              </p:nvSpPr>
              <p:spPr bwMode="auto">
                <a:xfrm>
                  <a:off x="975" y="981"/>
                  <a:ext cx="91" cy="91"/>
                </a:xfrm>
                <a:prstGeom prst="ellipse">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15" name="Group 17"/>
              <p:cNvGrpSpPr>
                <a:grpSpLocks/>
              </p:cNvGrpSpPr>
              <p:nvPr/>
            </p:nvGrpSpPr>
            <p:grpSpPr bwMode="auto">
              <a:xfrm>
                <a:off x="1301" y="1746"/>
                <a:ext cx="499" cy="364"/>
                <a:chOff x="567" y="841"/>
                <a:chExt cx="499" cy="364"/>
              </a:xfrm>
            </p:grpSpPr>
            <p:sp>
              <p:nvSpPr>
                <p:cNvPr id="77" name="AutoShape 18"/>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78" name="Oval 19"/>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16" name="Group 20"/>
              <p:cNvGrpSpPr>
                <a:grpSpLocks/>
              </p:cNvGrpSpPr>
              <p:nvPr/>
            </p:nvGrpSpPr>
            <p:grpSpPr bwMode="auto">
              <a:xfrm>
                <a:off x="1301" y="2228"/>
                <a:ext cx="499" cy="364"/>
                <a:chOff x="567" y="841"/>
                <a:chExt cx="499" cy="364"/>
              </a:xfrm>
            </p:grpSpPr>
            <p:sp>
              <p:nvSpPr>
                <p:cNvPr id="75" name="AutoShape 21"/>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76" name="Oval 22"/>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17" name="Group 23"/>
              <p:cNvGrpSpPr>
                <a:grpSpLocks/>
              </p:cNvGrpSpPr>
              <p:nvPr/>
            </p:nvGrpSpPr>
            <p:grpSpPr bwMode="auto">
              <a:xfrm>
                <a:off x="1301" y="2709"/>
                <a:ext cx="499" cy="364"/>
                <a:chOff x="567" y="841"/>
                <a:chExt cx="499" cy="364"/>
              </a:xfrm>
            </p:grpSpPr>
            <p:sp>
              <p:nvSpPr>
                <p:cNvPr id="73" name="AutoShape 24"/>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74" name="Oval 25"/>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18" name="Group 26"/>
              <p:cNvGrpSpPr>
                <a:grpSpLocks/>
              </p:cNvGrpSpPr>
              <p:nvPr/>
            </p:nvGrpSpPr>
            <p:grpSpPr bwMode="auto">
              <a:xfrm>
                <a:off x="1301" y="3191"/>
                <a:ext cx="499" cy="364"/>
                <a:chOff x="567" y="841"/>
                <a:chExt cx="499" cy="364"/>
              </a:xfrm>
            </p:grpSpPr>
            <p:sp>
              <p:nvSpPr>
                <p:cNvPr id="71" name="AutoShape 27"/>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72" name="Oval 28"/>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19" name="Group 32"/>
              <p:cNvGrpSpPr>
                <a:grpSpLocks/>
              </p:cNvGrpSpPr>
              <p:nvPr/>
            </p:nvGrpSpPr>
            <p:grpSpPr bwMode="auto">
              <a:xfrm>
                <a:off x="521" y="1150"/>
                <a:ext cx="499" cy="364"/>
                <a:chOff x="567" y="841"/>
                <a:chExt cx="499" cy="364"/>
              </a:xfrm>
            </p:grpSpPr>
            <p:sp>
              <p:nvSpPr>
                <p:cNvPr id="69" name="AutoShape 33"/>
                <p:cNvSpPr>
                  <a:spLocks noChangeAspect="1" noChangeArrowheads="1"/>
                </p:cNvSpPr>
                <p:nvPr/>
              </p:nvSpPr>
              <p:spPr bwMode="auto">
                <a:xfrm>
                  <a:off x="567" y="841"/>
                  <a:ext cx="408" cy="364"/>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70" name="Oval 34"/>
                <p:cNvSpPr>
                  <a:spLocks noChangeArrowheads="1"/>
                </p:cNvSpPr>
                <p:nvPr/>
              </p:nvSpPr>
              <p:spPr bwMode="auto">
                <a:xfrm>
                  <a:off x="975" y="981"/>
                  <a:ext cx="91" cy="91"/>
                </a:xfrm>
                <a:prstGeom prst="ellipse">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0" name="Group 35"/>
              <p:cNvGrpSpPr>
                <a:grpSpLocks/>
              </p:cNvGrpSpPr>
              <p:nvPr/>
            </p:nvGrpSpPr>
            <p:grpSpPr bwMode="auto">
              <a:xfrm>
                <a:off x="521" y="1631"/>
                <a:ext cx="499" cy="364"/>
                <a:chOff x="567" y="841"/>
                <a:chExt cx="499" cy="364"/>
              </a:xfrm>
            </p:grpSpPr>
            <p:sp>
              <p:nvSpPr>
                <p:cNvPr id="67" name="AutoShape 36"/>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68" name="Oval 37"/>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1" name="Group 38"/>
              <p:cNvGrpSpPr>
                <a:grpSpLocks/>
              </p:cNvGrpSpPr>
              <p:nvPr/>
            </p:nvGrpSpPr>
            <p:grpSpPr bwMode="auto">
              <a:xfrm>
                <a:off x="521" y="2113"/>
                <a:ext cx="499" cy="364"/>
                <a:chOff x="567" y="841"/>
                <a:chExt cx="499" cy="364"/>
              </a:xfrm>
            </p:grpSpPr>
            <p:sp>
              <p:nvSpPr>
                <p:cNvPr id="65" name="AutoShape 39"/>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66" name="Oval 40"/>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2" name="Group 122"/>
              <p:cNvGrpSpPr>
                <a:grpSpLocks/>
              </p:cNvGrpSpPr>
              <p:nvPr/>
            </p:nvGrpSpPr>
            <p:grpSpPr bwMode="auto">
              <a:xfrm>
                <a:off x="499" y="1131"/>
                <a:ext cx="440" cy="534"/>
                <a:chOff x="499" y="959"/>
                <a:chExt cx="440" cy="534"/>
              </a:xfrm>
            </p:grpSpPr>
            <p:sp>
              <p:nvSpPr>
                <p:cNvPr id="62" name="Text Box 119"/>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63" name="Text Box 120"/>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64" name="Text Box 121"/>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grpSp>
          <p:grpSp>
            <p:nvGrpSpPr>
              <p:cNvPr id="23" name="Group 123"/>
              <p:cNvGrpSpPr>
                <a:grpSpLocks/>
              </p:cNvGrpSpPr>
              <p:nvPr/>
            </p:nvGrpSpPr>
            <p:grpSpPr bwMode="auto">
              <a:xfrm>
                <a:off x="500" y="1618"/>
                <a:ext cx="440" cy="534"/>
                <a:chOff x="499" y="959"/>
                <a:chExt cx="440" cy="534"/>
              </a:xfrm>
            </p:grpSpPr>
            <p:sp>
              <p:nvSpPr>
                <p:cNvPr id="59" name="Text Box 124"/>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60" name="Text Box 125"/>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61" name="Text Box 126"/>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grpSp>
          <p:grpSp>
            <p:nvGrpSpPr>
              <p:cNvPr id="24" name="Group 127"/>
              <p:cNvGrpSpPr>
                <a:grpSpLocks/>
              </p:cNvGrpSpPr>
              <p:nvPr/>
            </p:nvGrpSpPr>
            <p:grpSpPr bwMode="auto">
              <a:xfrm>
                <a:off x="500" y="2092"/>
                <a:ext cx="440" cy="534"/>
                <a:chOff x="499" y="959"/>
                <a:chExt cx="440" cy="534"/>
              </a:xfrm>
            </p:grpSpPr>
            <p:sp>
              <p:nvSpPr>
                <p:cNvPr id="56" name="Text Box 128"/>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57" name="Text Box 129"/>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58" name="Text Box 130"/>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5" name="Group 131"/>
              <p:cNvGrpSpPr>
                <a:grpSpLocks/>
              </p:cNvGrpSpPr>
              <p:nvPr/>
            </p:nvGrpSpPr>
            <p:grpSpPr bwMode="auto">
              <a:xfrm>
                <a:off x="1284" y="1249"/>
                <a:ext cx="440" cy="534"/>
                <a:chOff x="499" y="959"/>
                <a:chExt cx="440" cy="534"/>
              </a:xfrm>
            </p:grpSpPr>
            <p:sp>
              <p:nvSpPr>
                <p:cNvPr id="53" name="Text Box 132"/>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54" name="Text Box 133"/>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dirty="0"/>
                    <a:t>0</a:t>
                  </a:r>
                  <a:endParaRPr lang="en-GB" sz="1200" b="1" dirty="0"/>
                </a:p>
              </p:txBody>
            </p:sp>
            <p:sp>
              <p:nvSpPr>
                <p:cNvPr id="55" name="Text Box 134"/>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6" name="Group 135"/>
              <p:cNvGrpSpPr>
                <a:grpSpLocks/>
              </p:cNvGrpSpPr>
              <p:nvPr/>
            </p:nvGrpSpPr>
            <p:grpSpPr bwMode="auto">
              <a:xfrm>
                <a:off x="1284" y="1733"/>
                <a:ext cx="440" cy="534"/>
                <a:chOff x="499" y="959"/>
                <a:chExt cx="440" cy="534"/>
              </a:xfrm>
            </p:grpSpPr>
            <p:sp>
              <p:nvSpPr>
                <p:cNvPr id="50" name="Text Box 136"/>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51" name="Text Box 137"/>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52" name="Text Box 138"/>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7" name="Group 139"/>
              <p:cNvGrpSpPr>
                <a:grpSpLocks/>
              </p:cNvGrpSpPr>
              <p:nvPr/>
            </p:nvGrpSpPr>
            <p:grpSpPr bwMode="auto">
              <a:xfrm>
                <a:off x="1284" y="2212"/>
                <a:ext cx="440" cy="534"/>
                <a:chOff x="499" y="959"/>
                <a:chExt cx="440" cy="534"/>
              </a:xfrm>
            </p:grpSpPr>
            <p:sp>
              <p:nvSpPr>
                <p:cNvPr id="47" name="Text Box 140"/>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48" name="Text Box 141"/>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49" name="Text Box 142"/>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8" name="Group 143"/>
              <p:cNvGrpSpPr>
                <a:grpSpLocks/>
              </p:cNvGrpSpPr>
              <p:nvPr/>
            </p:nvGrpSpPr>
            <p:grpSpPr bwMode="auto">
              <a:xfrm>
                <a:off x="1288" y="2695"/>
                <a:ext cx="440" cy="534"/>
                <a:chOff x="499" y="959"/>
                <a:chExt cx="440" cy="534"/>
              </a:xfrm>
            </p:grpSpPr>
            <p:sp>
              <p:nvSpPr>
                <p:cNvPr id="44" name="Text Box 144"/>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45" name="Text Box 145"/>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46" name="Text Box 146"/>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9" name="Group 147"/>
              <p:cNvGrpSpPr>
                <a:grpSpLocks/>
              </p:cNvGrpSpPr>
              <p:nvPr/>
            </p:nvGrpSpPr>
            <p:grpSpPr bwMode="auto">
              <a:xfrm>
                <a:off x="1288" y="3174"/>
                <a:ext cx="440" cy="534"/>
                <a:chOff x="499" y="959"/>
                <a:chExt cx="440" cy="534"/>
              </a:xfrm>
            </p:grpSpPr>
            <p:sp>
              <p:nvSpPr>
                <p:cNvPr id="41" name="Text Box 148"/>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42" name="Text Box 149"/>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43" name="Text Box 150"/>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sp>
            <p:nvSpPr>
              <p:cNvPr id="31" name="Text Box 156"/>
              <p:cNvSpPr txBox="1">
                <a:spLocks noChangeArrowheads="1"/>
              </p:cNvSpPr>
              <p:nvPr/>
            </p:nvSpPr>
            <p:spPr bwMode="auto">
              <a:xfrm>
                <a:off x="276" y="1638"/>
                <a:ext cx="328" cy="245"/>
              </a:xfrm>
              <a:prstGeom prst="rect">
                <a:avLst/>
              </a:prstGeom>
              <a:noFill/>
              <a:ln w="9525">
                <a:noFill/>
                <a:miter lim="800000"/>
                <a:headEnd/>
                <a:tailEnd/>
              </a:ln>
              <a:effectLst/>
            </p:spPr>
            <p:txBody>
              <a:bodyPr wrap="square">
                <a:prstTxWarp prst="textNoShape">
                  <a:avLst/>
                </a:prstTxWarp>
                <a:spAutoFit/>
              </a:bodyPr>
              <a:lstStyle/>
              <a:p>
                <a:r>
                  <a:rPr lang="pl-PL" sz="1600" dirty="0"/>
                  <a:t>a</a:t>
                </a:r>
                <a:r>
                  <a:rPr lang="pl-PL" sz="1600" baseline="-25000" dirty="0"/>
                  <a:t>1</a:t>
                </a:r>
                <a:endParaRPr lang="en-GB" sz="1600" baseline="-25000" dirty="0"/>
              </a:p>
            </p:txBody>
          </p:sp>
          <p:sp>
            <p:nvSpPr>
              <p:cNvPr id="32" name="Text Box 157"/>
              <p:cNvSpPr txBox="1">
                <a:spLocks noChangeArrowheads="1"/>
              </p:cNvSpPr>
              <p:nvPr/>
            </p:nvSpPr>
            <p:spPr bwMode="auto">
              <a:xfrm>
                <a:off x="249" y="2123"/>
                <a:ext cx="237" cy="267"/>
              </a:xfrm>
              <a:prstGeom prst="rect">
                <a:avLst/>
              </a:prstGeom>
              <a:noFill/>
              <a:ln w="9525">
                <a:noFill/>
                <a:miter lim="800000"/>
                <a:headEnd/>
                <a:tailEnd/>
              </a:ln>
              <a:effectLst/>
            </p:spPr>
            <p:txBody>
              <a:bodyPr wrap="square">
                <a:prstTxWarp prst="textNoShape">
                  <a:avLst/>
                </a:prstTxWarp>
                <a:spAutoFit/>
              </a:bodyPr>
              <a:lstStyle/>
              <a:p>
                <a:r>
                  <a:rPr lang="pl-PL">
                    <a:latin typeface="Symbol" pitchFamily="-112" charset="2"/>
                  </a:rPr>
                  <a:t>a</a:t>
                </a:r>
                <a:endParaRPr lang="en-GB" baseline="-25000">
                  <a:latin typeface="Symbol" pitchFamily="-112" charset="2"/>
                </a:endParaRPr>
              </a:p>
            </p:txBody>
          </p:sp>
          <p:sp>
            <p:nvSpPr>
              <p:cNvPr id="33" name="Text Box 158"/>
              <p:cNvSpPr txBox="1">
                <a:spLocks noChangeArrowheads="1"/>
              </p:cNvSpPr>
              <p:nvPr/>
            </p:nvSpPr>
            <p:spPr bwMode="auto">
              <a:xfrm>
                <a:off x="271" y="990"/>
                <a:ext cx="205" cy="363"/>
              </a:xfrm>
              <a:prstGeom prst="rect">
                <a:avLst/>
              </a:prstGeom>
              <a:noFill/>
              <a:ln w="9525">
                <a:noFill/>
                <a:miter lim="800000"/>
                <a:headEnd/>
                <a:tailEnd/>
              </a:ln>
              <a:effectLst/>
            </p:spPr>
            <p:txBody>
              <a:bodyPr wrap="square">
                <a:prstTxWarp prst="textNoShape">
                  <a:avLst/>
                </a:prstTxWarp>
                <a:spAutoFit/>
              </a:bodyPr>
              <a:lstStyle/>
              <a:p>
                <a:r>
                  <a:rPr lang="pl-PL" sz="1600" dirty="0"/>
                  <a:t>a</a:t>
                </a:r>
                <a:endParaRPr lang="en-GB" sz="1600" baseline="-25000" dirty="0"/>
              </a:p>
            </p:txBody>
          </p:sp>
          <p:sp>
            <p:nvSpPr>
              <p:cNvPr id="34" name="Text Box 159"/>
              <p:cNvSpPr txBox="1">
                <a:spLocks noChangeArrowheads="1"/>
              </p:cNvSpPr>
              <p:nvPr/>
            </p:nvSpPr>
            <p:spPr bwMode="auto">
              <a:xfrm>
                <a:off x="271" y="1216"/>
                <a:ext cx="205" cy="363"/>
              </a:xfrm>
              <a:prstGeom prst="rect">
                <a:avLst/>
              </a:prstGeom>
              <a:noFill/>
              <a:ln w="9525">
                <a:noFill/>
                <a:miter lim="800000"/>
                <a:headEnd/>
                <a:tailEnd/>
              </a:ln>
              <a:effectLst/>
            </p:spPr>
            <p:txBody>
              <a:bodyPr wrap="square">
                <a:prstTxWarp prst="textNoShape">
                  <a:avLst/>
                </a:prstTxWarp>
                <a:spAutoFit/>
              </a:bodyPr>
              <a:lstStyle/>
              <a:p>
                <a:r>
                  <a:rPr lang="pl-PL" sz="1600"/>
                  <a:t>b</a:t>
                </a:r>
                <a:endParaRPr lang="en-GB" sz="1600" baseline="-25000"/>
              </a:p>
            </p:txBody>
          </p:sp>
          <p:sp>
            <p:nvSpPr>
              <p:cNvPr id="35" name="Text Box 160"/>
              <p:cNvSpPr txBox="1">
                <a:spLocks noChangeArrowheads="1"/>
              </p:cNvSpPr>
              <p:nvPr/>
            </p:nvSpPr>
            <p:spPr bwMode="auto">
              <a:xfrm>
                <a:off x="1066" y="1110"/>
                <a:ext cx="196" cy="363"/>
              </a:xfrm>
              <a:prstGeom prst="rect">
                <a:avLst/>
              </a:prstGeom>
              <a:noFill/>
              <a:ln w="9525">
                <a:noFill/>
                <a:miter lim="800000"/>
                <a:headEnd/>
                <a:tailEnd/>
              </a:ln>
              <a:effectLst/>
            </p:spPr>
            <p:txBody>
              <a:bodyPr wrap="square">
                <a:prstTxWarp prst="textNoShape">
                  <a:avLst/>
                </a:prstTxWarp>
                <a:spAutoFit/>
              </a:bodyPr>
              <a:lstStyle/>
              <a:p>
                <a:r>
                  <a:rPr lang="pl-PL" sz="1600" dirty="0"/>
                  <a:t>c</a:t>
                </a:r>
                <a:endParaRPr lang="en-GB" sz="1600" baseline="-25000" dirty="0"/>
              </a:p>
            </p:txBody>
          </p:sp>
          <p:sp>
            <p:nvSpPr>
              <p:cNvPr id="36" name="Text Box 161"/>
              <p:cNvSpPr txBox="1">
                <a:spLocks noChangeArrowheads="1"/>
              </p:cNvSpPr>
              <p:nvPr/>
            </p:nvSpPr>
            <p:spPr bwMode="auto">
              <a:xfrm>
                <a:off x="1057" y="1316"/>
                <a:ext cx="205" cy="363"/>
              </a:xfrm>
              <a:prstGeom prst="rect">
                <a:avLst/>
              </a:prstGeom>
              <a:noFill/>
              <a:ln w="9525">
                <a:noFill/>
                <a:miter lim="800000"/>
                <a:headEnd/>
                <a:tailEnd/>
              </a:ln>
              <a:effectLst/>
            </p:spPr>
            <p:txBody>
              <a:bodyPr wrap="square">
                <a:prstTxWarp prst="textNoShape">
                  <a:avLst/>
                </a:prstTxWarp>
                <a:spAutoFit/>
              </a:bodyPr>
              <a:lstStyle/>
              <a:p>
                <a:r>
                  <a:rPr lang="pl-PL" sz="1600"/>
                  <a:t>d</a:t>
                </a:r>
                <a:endParaRPr lang="en-GB" sz="1600" baseline="-25000"/>
              </a:p>
            </p:txBody>
          </p:sp>
          <p:sp>
            <p:nvSpPr>
              <p:cNvPr id="37" name="Text Box 162"/>
              <p:cNvSpPr txBox="1">
                <a:spLocks noChangeArrowheads="1"/>
              </p:cNvSpPr>
              <p:nvPr/>
            </p:nvSpPr>
            <p:spPr bwMode="auto">
              <a:xfrm>
                <a:off x="1057" y="1756"/>
                <a:ext cx="254" cy="363"/>
              </a:xfrm>
              <a:prstGeom prst="rect">
                <a:avLst/>
              </a:prstGeom>
              <a:noFill/>
              <a:ln w="9525">
                <a:noFill/>
                <a:miter lim="800000"/>
                <a:headEnd/>
                <a:tailEnd/>
              </a:ln>
              <a:effectLst/>
            </p:spPr>
            <p:txBody>
              <a:bodyPr wrap="square">
                <a:prstTxWarp prst="textNoShape">
                  <a:avLst/>
                </a:prstTxWarp>
                <a:spAutoFit/>
              </a:bodyPr>
              <a:lstStyle/>
              <a:p>
                <a:r>
                  <a:rPr lang="pl-PL" sz="1600"/>
                  <a:t>c</a:t>
                </a:r>
                <a:r>
                  <a:rPr lang="pl-PL" sz="1600" baseline="-25000"/>
                  <a:t>1</a:t>
                </a:r>
                <a:endParaRPr lang="en-GB" sz="1600" baseline="-25000"/>
              </a:p>
            </p:txBody>
          </p:sp>
          <p:sp>
            <p:nvSpPr>
              <p:cNvPr id="38" name="Text Box 163"/>
              <p:cNvSpPr txBox="1">
                <a:spLocks noChangeArrowheads="1"/>
              </p:cNvSpPr>
              <p:nvPr/>
            </p:nvSpPr>
            <p:spPr bwMode="auto">
              <a:xfrm>
                <a:off x="1075" y="2255"/>
                <a:ext cx="263" cy="363"/>
              </a:xfrm>
              <a:prstGeom prst="rect">
                <a:avLst/>
              </a:prstGeom>
              <a:noFill/>
              <a:ln w="9525">
                <a:noFill/>
                <a:miter lim="800000"/>
                <a:headEnd/>
                <a:tailEnd/>
              </a:ln>
              <a:effectLst/>
            </p:spPr>
            <p:txBody>
              <a:bodyPr wrap="square">
                <a:prstTxWarp prst="textNoShape">
                  <a:avLst/>
                </a:prstTxWarp>
                <a:spAutoFit/>
              </a:bodyPr>
              <a:lstStyle/>
              <a:p>
                <a:r>
                  <a:rPr lang="pl-PL" sz="1600"/>
                  <a:t>d</a:t>
                </a:r>
                <a:r>
                  <a:rPr lang="pl-PL" sz="1600" baseline="-25000"/>
                  <a:t>1</a:t>
                </a:r>
                <a:endParaRPr lang="en-GB" sz="1600" baseline="-25000"/>
              </a:p>
            </p:txBody>
          </p:sp>
          <p:sp>
            <p:nvSpPr>
              <p:cNvPr id="39" name="Text Box 164"/>
              <p:cNvSpPr txBox="1">
                <a:spLocks noChangeArrowheads="1"/>
              </p:cNvSpPr>
              <p:nvPr/>
            </p:nvSpPr>
            <p:spPr bwMode="auto">
              <a:xfrm>
                <a:off x="1037" y="2734"/>
                <a:ext cx="237" cy="267"/>
              </a:xfrm>
              <a:prstGeom prst="rect">
                <a:avLst/>
              </a:prstGeom>
              <a:noFill/>
              <a:ln w="9525">
                <a:noFill/>
                <a:miter lim="800000"/>
                <a:headEnd/>
                <a:tailEnd/>
              </a:ln>
              <a:effectLst/>
            </p:spPr>
            <p:txBody>
              <a:bodyPr wrap="square">
                <a:prstTxWarp prst="textNoShape">
                  <a:avLst/>
                </a:prstTxWarp>
                <a:spAutoFit/>
              </a:bodyPr>
              <a:lstStyle/>
              <a:p>
                <a:r>
                  <a:rPr lang="pl-PL" dirty="0">
                    <a:latin typeface="Symbol" pitchFamily="-112" charset="2"/>
                  </a:rPr>
                  <a:t>a</a:t>
                </a:r>
                <a:endParaRPr lang="en-GB" baseline="-25000" dirty="0">
                  <a:latin typeface="Symbol" pitchFamily="-112" charset="2"/>
                </a:endParaRPr>
              </a:p>
            </p:txBody>
          </p:sp>
          <p:sp>
            <p:nvSpPr>
              <p:cNvPr id="40" name="Text Box 165"/>
              <p:cNvSpPr txBox="1">
                <a:spLocks noChangeArrowheads="1"/>
              </p:cNvSpPr>
              <p:nvPr/>
            </p:nvSpPr>
            <p:spPr bwMode="auto">
              <a:xfrm>
                <a:off x="1065" y="3221"/>
                <a:ext cx="221" cy="267"/>
              </a:xfrm>
              <a:prstGeom prst="rect">
                <a:avLst/>
              </a:prstGeom>
              <a:noFill/>
              <a:ln w="9525">
                <a:noFill/>
                <a:miter lim="800000"/>
                <a:headEnd/>
                <a:tailEnd/>
              </a:ln>
              <a:effectLst/>
            </p:spPr>
            <p:txBody>
              <a:bodyPr wrap="square">
                <a:prstTxWarp prst="textNoShape">
                  <a:avLst/>
                </a:prstTxWarp>
                <a:spAutoFit/>
              </a:bodyPr>
              <a:lstStyle/>
              <a:p>
                <a:r>
                  <a:rPr lang="pl-PL">
                    <a:latin typeface="Symbol" pitchFamily="-112" charset="2"/>
                  </a:rPr>
                  <a:t>b</a:t>
                </a:r>
                <a:endParaRPr lang="en-GB" baseline="-25000">
                  <a:latin typeface="Symbol" pitchFamily="-112" charset="2"/>
                </a:endParaRPr>
              </a:p>
            </p:txBody>
          </p:sp>
          <p:sp>
            <p:nvSpPr>
              <p:cNvPr id="259" name="Text Box 160"/>
              <p:cNvSpPr txBox="1">
                <a:spLocks noChangeArrowheads="1"/>
              </p:cNvSpPr>
              <p:nvPr/>
            </p:nvSpPr>
            <p:spPr bwMode="auto">
              <a:xfrm>
                <a:off x="1768" y="1201"/>
                <a:ext cx="196" cy="245"/>
              </a:xfrm>
              <a:prstGeom prst="rect">
                <a:avLst/>
              </a:prstGeom>
              <a:noFill/>
              <a:ln w="9525">
                <a:noFill/>
                <a:miter lim="800000"/>
                <a:headEnd/>
                <a:tailEnd/>
              </a:ln>
              <a:effectLst/>
            </p:spPr>
            <p:txBody>
              <a:bodyPr wrap="square">
                <a:prstTxWarp prst="textNoShape">
                  <a:avLst/>
                </a:prstTxWarp>
                <a:spAutoFit/>
              </a:bodyPr>
              <a:lstStyle/>
              <a:p>
                <a:r>
                  <a:rPr lang="pl-PL" sz="1600" dirty="0" smtClean="0"/>
                  <a:t>e</a:t>
                </a:r>
                <a:endParaRPr lang="en-GB" sz="1600" baseline="-25000" dirty="0"/>
              </a:p>
            </p:txBody>
          </p:sp>
        </p:grpSp>
        <p:grpSp>
          <p:nvGrpSpPr>
            <p:cNvPr id="30" name="Group 316"/>
            <p:cNvGrpSpPr>
              <a:grpSpLocks/>
            </p:cNvGrpSpPr>
            <p:nvPr/>
          </p:nvGrpSpPr>
          <p:grpSpPr bwMode="auto">
            <a:xfrm>
              <a:off x="3099412" y="1697775"/>
              <a:ext cx="3328987" cy="4090988"/>
              <a:chOff x="1937" y="1131"/>
              <a:chExt cx="2097" cy="2577"/>
            </a:xfrm>
          </p:grpSpPr>
          <p:sp>
            <p:nvSpPr>
              <p:cNvPr id="82" name="Line 168"/>
              <p:cNvSpPr>
                <a:spLocks noChangeShapeType="1"/>
              </p:cNvSpPr>
              <p:nvPr/>
            </p:nvSpPr>
            <p:spPr bwMode="auto">
              <a:xfrm>
                <a:off x="3197" y="1451"/>
                <a:ext cx="49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83" name="Line 169"/>
              <p:cNvSpPr>
                <a:spLocks noChangeShapeType="1"/>
              </p:cNvSpPr>
              <p:nvPr/>
            </p:nvSpPr>
            <p:spPr bwMode="auto">
              <a:xfrm>
                <a:off x="3153" y="1516"/>
                <a:ext cx="0" cy="1950"/>
              </a:xfrm>
              <a:prstGeom prst="line">
                <a:avLst/>
              </a:prstGeom>
              <a:noFill/>
              <a:ln w="19050">
                <a:solidFill>
                  <a:schemeClr val="tx1"/>
                </a:solidFill>
                <a:prstDash val="sysDot"/>
                <a:round/>
                <a:headEnd/>
                <a:tailEnd/>
              </a:ln>
              <a:effectLst/>
            </p:spPr>
            <p:txBody>
              <a:bodyPr>
                <a:prstTxWarp prst="textNoShape">
                  <a:avLst/>
                </a:prstTxWarp>
              </a:bodyPr>
              <a:lstStyle/>
              <a:p>
                <a:endParaRPr lang="en-US" sz="1600"/>
              </a:p>
            </p:txBody>
          </p:sp>
          <p:sp>
            <p:nvSpPr>
              <p:cNvPr id="84" name="Line 170"/>
              <p:cNvSpPr>
                <a:spLocks noChangeShapeType="1"/>
              </p:cNvSpPr>
              <p:nvPr/>
            </p:nvSpPr>
            <p:spPr bwMode="auto">
              <a:xfrm>
                <a:off x="2372" y="1387"/>
                <a:ext cx="0" cy="862"/>
              </a:xfrm>
              <a:prstGeom prst="line">
                <a:avLst/>
              </a:prstGeom>
              <a:noFill/>
              <a:ln w="19050">
                <a:solidFill>
                  <a:schemeClr val="tx1"/>
                </a:solidFill>
                <a:prstDash val="sysDot"/>
                <a:round/>
                <a:headEnd/>
                <a:tailEnd/>
              </a:ln>
              <a:effectLst/>
            </p:spPr>
            <p:txBody>
              <a:bodyPr>
                <a:prstTxWarp prst="textNoShape">
                  <a:avLst/>
                </a:prstTxWarp>
              </a:bodyPr>
              <a:lstStyle/>
              <a:p>
                <a:endParaRPr lang="en-US" sz="1600"/>
              </a:p>
            </p:txBody>
          </p:sp>
          <p:sp>
            <p:nvSpPr>
              <p:cNvPr id="85" name="Line 171"/>
              <p:cNvSpPr>
                <a:spLocks noChangeShapeType="1"/>
              </p:cNvSpPr>
              <p:nvPr/>
            </p:nvSpPr>
            <p:spPr bwMode="auto">
              <a:xfrm>
                <a:off x="1983" y="1218"/>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86" name="Line 172"/>
              <p:cNvSpPr>
                <a:spLocks noChangeShapeType="1"/>
              </p:cNvSpPr>
              <p:nvPr/>
            </p:nvSpPr>
            <p:spPr bwMode="auto">
              <a:xfrm>
                <a:off x="1983" y="1435"/>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87" name="Line 173"/>
              <p:cNvSpPr>
                <a:spLocks noChangeShapeType="1"/>
              </p:cNvSpPr>
              <p:nvPr/>
            </p:nvSpPr>
            <p:spPr bwMode="auto">
              <a:xfrm>
                <a:off x="2825" y="1544"/>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88" name="Line 174"/>
              <p:cNvSpPr>
                <a:spLocks noChangeShapeType="1"/>
              </p:cNvSpPr>
              <p:nvPr/>
            </p:nvSpPr>
            <p:spPr bwMode="auto">
              <a:xfrm>
                <a:off x="2581" y="1337"/>
                <a:ext cx="49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grpSp>
            <p:nvGrpSpPr>
              <p:cNvPr id="230" name="Group 175"/>
              <p:cNvGrpSpPr>
                <a:grpSpLocks/>
              </p:cNvGrpSpPr>
              <p:nvPr/>
            </p:nvGrpSpPr>
            <p:grpSpPr bwMode="auto">
              <a:xfrm>
                <a:off x="2989" y="1265"/>
                <a:ext cx="499" cy="364"/>
                <a:chOff x="567" y="841"/>
                <a:chExt cx="499" cy="364"/>
              </a:xfrm>
            </p:grpSpPr>
            <p:sp>
              <p:nvSpPr>
                <p:cNvPr id="150" name="AutoShape 176"/>
                <p:cNvSpPr>
                  <a:spLocks noChangeAspect="1" noChangeArrowheads="1"/>
                </p:cNvSpPr>
                <p:nvPr/>
              </p:nvSpPr>
              <p:spPr bwMode="auto">
                <a:xfrm>
                  <a:off x="567" y="841"/>
                  <a:ext cx="408" cy="364"/>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51" name="Oval 177"/>
                <p:cNvSpPr>
                  <a:spLocks noChangeArrowheads="1"/>
                </p:cNvSpPr>
                <p:nvPr/>
              </p:nvSpPr>
              <p:spPr bwMode="auto">
                <a:xfrm>
                  <a:off x="975" y="981"/>
                  <a:ext cx="91" cy="91"/>
                </a:xfrm>
                <a:prstGeom prst="ellipse">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1" name="Group 178"/>
              <p:cNvGrpSpPr>
                <a:grpSpLocks/>
              </p:cNvGrpSpPr>
              <p:nvPr/>
            </p:nvGrpSpPr>
            <p:grpSpPr bwMode="auto">
              <a:xfrm>
                <a:off x="2989" y="1746"/>
                <a:ext cx="499" cy="364"/>
                <a:chOff x="567" y="841"/>
                <a:chExt cx="499" cy="364"/>
              </a:xfrm>
            </p:grpSpPr>
            <p:sp>
              <p:nvSpPr>
                <p:cNvPr id="148" name="AutoShape 179"/>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49" name="Oval 180"/>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2" name="Group 181"/>
              <p:cNvGrpSpPr>
                <a:grpSpLocks/>
              </p:cNvGrpSpPr>
              <p:nvPr/>
            </p:nvGrpSpPr>
            <p:grpSpPr bwMode="auto">
              <a:xfrm>
                <a:off x="2989" y="2228"/>
                <a:ext cx="499" cy="364"/>
                <a:chOff x="567" y="841"/>
                <a:chExt cx="499" cy="364"/>
              </a:xfrm>
            </p:grpSpPr>
            <p:sp>
              <p:nvSpPr>
                <p:cNvPr id="146" name="AutoShape 182"/>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47" name="Oval 183"/>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3" name="Group 184"/>
              <p:cNvGrpSpPr>
                <a:grpSpLocks/>
              </p:cNvGrpSpPr>
              <p:nvPr/>
            </p:nvGrpSpPr>
            <p:grpSpPr bwMode="auto">
              <a:xfrm>
                <a:off x="2989" y="2709"/>
                <a:ext cx="499" cy="364"/>
                <a:chOff x="567" y="841"/>
                <a:chExt cx="499" cy="364"/>
              </a:xfrm>
            </p:grpSpPr>
            <p:sp>
              <p:nvSpPr>
                <p:cNvPr id="144" name="AutoShape 185"/>
                <p:cNvSpPr>
                  <a:spLocks noChangeAspect="1" noChangeArrowheads="1"/>
                </p:cNvSpPr>
                <p:nvPr/>
              </p:nvSpPr>
              <p:spPr bwMode="auto">
                <a:xfrm>
                  <a:off x="567" y="841"/>
                  <a:ext cx="408" cy="364"/>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45" name="Oval 186"/>
                <p:cNvSpPr>
                  <a:spLocks noChangeArrowheads="1"/>
                </p:cNvSpPr>
                <p:nvPr/>
              </p:nvSpPr>
              <p:spPr bwMode="auto">
                <a:xfrm>
                  <a:off x="975" y="981"/>
                  <a:ext cx="91" cy="91"/>
                </a:xfrm>
                <a:prstGeom prst="ellipse">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4" name="Group 187"/>
              <p:cNvGrpSpPr>
                <a:grpSpLocks/>
              </p:cNvGrpSpPr>
              <p:nvPr/>
            </p:nvGrpSpPr>
            <p:grpSpPr bwMode="auto">
              <a:xfrm>
                <a:off x="2989" y="3191"/>
                <a:ext cx="499" cy="364"/>
                <a:chOff x="567" y="841"/>
                <a:chExt cx="499" cy="364"/>
              </a:xfrm>
            </p:grpSpPr>
            <p:sp>
              <p:nvSpPr>
                <p:cNvPr id="142" name="AutoShape 188"/>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43" name="Oval 189"/>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5" name="Group 190"/>
              <p:cNvGrpSpPr>
                <a:grpSpLocks/>
              </p:cNvGrpSpPr>
              <p:nvPr/>
            </p:nvGrpSpPr>
            <p:grpSpPr bwMode="auto">
              <a:xfrm>
                <a:off x="2209" y="1150"/>
                <a:ext cx="499" cy="364"/>
                <a:chOff x="567" y="841"/>
                <a:chExt cx="499" cy="364"/>
              </a:xfrm>
            </p:grpSpPr>
            <p:sp>
              <p:nvSpPr>
                <p:cNvPr id="140" name="AutoShape 191"/>
                <p:cNvSpPr>
                  <a:spLocks noChangeAspect="1" noChangeArrowheads="1"/>
                </p:cNvSpPr>
                <p:nvPr/>
              </p:nvSpPr>
              <p:spPr bwMode="auto">
                <a:xfrm>
                  <a:off x="567" y="841"/>
                  <a:ext cx="408" cy="364"/>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41" name="Oval 192"/>
                <p:cNvSpPr>
                  <a:spLocks noChangeArrowheads="1"/>
                </p:cNvSpPr>
                <p:nvPr/>
              </p:nvSpPr>
              <p:spPr bwMode="auto">
                <a:xfrm>
                  <a:off x="975" y="981"/>
                  <a:ext cx="91" cy="91"/>
                </a:xfrm>
                <a:prstGeom prst="ellipse">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6" name="Group 193"/>
              <p:cNvGrpSpPr>
                <a:grpSpLocks/>
              </p:cNvGrpSpPr>
              <p:nvPr/>
            </p:nvGrpSpPr>
            <p:grpSpPr bwMode="auto">
              <a:xfrm>
                <a:off x="2209" y="1631"/>
                <a:ext cx="499" cy="364"/>
                <a:chOff x="567" y="841"/>
                <a:chExt cx="499" cy="364"/>
              </a:xfrm>
            </p:grpSpPr>
            <p:sp>
              <p:nvSpPr>
                <p:cNvPr id="138" name="AutoShape 194"/>
                <p:cNvSpPr>
                  <a:spLocks noChangeAspect="1" noChangeArrowheads="1"/>
                </p:cNvSpPr>
                <p:nvPr/>
              </p:nvSpPr>
              <p:spPr bwMode="auto">
                <a:xfrm>
                  <a:off x="567" y="841"/>
                  <a:ext cx="408" cy="364"/>
                </a:xfrm>
                <a:prstGeom prst="flowChartDelay">
                  <a:avLst/>
                </a:prstGeom>
                <a:solidFill>
                  <a:srgbClr val="7FB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39" name="Oval 195"/>
                <p:cNvSpPr>
                  <a:spLocks noChangeArrowheads="1"/>
                </p:cNvSpPr>
                <p:nvPr/>
              </p:nvSpPr>
              <p:spPr bwMode="auto">
                <a:xfrm>
                  <a:off x="975" y="981"/>
                  <a:ext cx="91" cy="91"/>
                </a:xfrm>
                <a:prstGeom prst="ellipse">
                  <a:avLst/>
                </a:prstGeom>
                <a:solidFill>
                  <a:srgbClr val="7FB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7" name="Group 196"/>
              <p:cNvGrpSpPr>
                <a:grpSpLocks/>
              </p:cNvGrpSpPr>
              <p:nvPr/>
            </p:nvGrpSpPr>
            <p:grpSpPr bwMode="auto">
              <a:xfrm>
                <a:off x="2209" y="2113"/>
                <a:ext cx="499" cy="364"/>
                <a:chOff x="567" y="841"/>
                <a:chExt cx="499" cy="364"/>
              </a:xfrm>
            </p:grpSpPr>
            <p:sp>
              <p:nvSpPr>
                <p:cNvPr id="136" name="AutoShape 197"/>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37" name="Oval 198"/>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38" name="Group 199"/>
              <p:cNvGrpSpPr>
                <a:grpSpLocks/>
              </p:cNvGrpSpPr>
              <p:nvPr/>
            </p:nvGrpSpPr>
            <p:grpSpPr bwMode="auto">
              <a:xfrm>
                <a:off x="2187" y="1131"/>
                <a:ext cx="440" cy="534"/>
                <a:chOff x="499" y="959"/>
                <a:chExt cx="440" cy="534"/>
              </a:xfrm>
            </p:grpSpPr>
            <p:sp>
              <p:nvSpPr>
                <p:cNvPr id="133" name="Text Box 200"/>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34" name="Text Box 201"/>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35" name="Text Box 202"/>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39" name="Group 203"/>
              <p:cNvGrpSpPr>
                <a:grpSpLocks/>
              </p:cNvGrpSpPr>
              <p:nvPr/>
            </p:nvGrpSpPr>
            <p:grpSpPr bwMode="auto">
              <a:xfrm>
                <a:off x="2188" y="1618"/>
                <a:ext cx="440" cy="534"/>
                <a:chOff x="499" y="959"/>
                <a:chExt cx="440" cy="534"/>
              </a:xfrm>
            </p:grpSpPr>
            <p:sp>
              <p:nvSpPr>
                <p:cNvPr id="130" name="Text Box 204"/>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31" name="Text Box 205"/>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32" name="Text Box 206"/>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grpSp>
          <p:grpSp>
            <p:nvGrpSpPr>
              <p:cNvPr id="240" name="Group 207"/>
              <p:cNvGrpSpPr>
                <a:grpSpLocks/>
              </p:cNvGrpSpPr>
              <p:nvPr/>
            </p:nvGrpSpPr>
            <p:grpSpPr bwMode="auto">
              <a:xfrm>
                <a:off x="2188" y="2092"/>
                <a:ext cx="440" cy="534"/>
                <a:chOff x="499" y="959"/>
                <a:chExt cx="440" cy="534"/>
              </a:xfrm>
            </p:grpSpPr>
            <p:sp>
              <p:nvSpPr>
                <p:cNvPr id="127" name="Text Box 208"/>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28" name="Text Box 209"/>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29" name="Text Box 210"/>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41" name="Group 211"/>
              <p:cNvGrpSpPr>
                <a:grpSpLocks/>
              </p:cNvGrpSpPr>
              <p:nvPr/>
            </p:nvGrpSpPr>
            <p:grpSpPr bwMode="auto">
              <a:xfrm>
                <a:off x="2972" y="1249"/>
                <a:ext cx="440" cy="534"/>
                <a:chOff x="499" y="959"/>
                <a:chExt cx="440" cy="534"/>
              </a:xfrm>
            </p:grpSpPr>
            <p:sp>
              <p:nvSpPr>
                <p:cNvPr id="124" name="Text Box 212"/>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25" name="Text Box 213"/>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26" name="Text Box 214"/>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42" name="Group 215"/>
              <p:cNvGrpSpPr>
                <a:grpSpLocks/>
              </p:cNvGrpSpPr>
              <p:nvPr/>
            </p:nvGrpSpPr>
            <p:grpSpPr bwMode="auto">
              <a:xfrm>
                <a:off x="2972" y="1733"/>
                <a:ext cx="440" cy="534"/>
                <a:chOff x="499" y="959"/>
                <a:chExt cx="440" cy="534"/>
              </a:xfrm>
            </p:grpSpPr>
            <p:sp>
              <p:nvSpPr>
                <p:cNvPr id="121" name="Text Box 216"/>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22" name="Text Box 217"/>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23" name="Text Box 218"/>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43" name="Group 219"/>
              <p:cNvGrpSpPr>
                <a:grpSpLocks/>
              </p:cNvGrpSpPr>
              <p:nvPr/>
            </p:nvGrpSpPr>
            <p:grpSpPr bwMode="auto">
              <a:xfrm>
                <a:off x="2972" y="2212"/>
                <a:ext cx="440" cy="534"/>
                <a:chOff x="499" y="959"/>
                <a:chExt cx="440" cy="534"/>
              </a:xfrm>
            </p:grpSpPr>
            <p:sp>
              <p:nvSpPr>
                <p:cNvPr id="118" name="Text Box 220"/>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19" name="Text Box 221"/>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20" name="Text Box 222"/>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44" name="Group 223"/>
              <p:cNvGrpSpPr>
                <a:grpSpLocks/>
              </p:cNvGrpSpPr>
              <p:nvPr/>
            </p:nvGrpSpPr>
            <p:grpSpPr bwMode="auto">
              <a:xfrm>
                <a:off x="2976" y="2695"/>
                <a:ext cx="440" cy="534"/>
                <a:chOff x="499" y="959"/>
                <a:chExt cx="440" cy="534"/>
              </a:xfrm>
            </p:grpSpPr>
            <p:sp>
              <p:nvSpPr>
                <p:cNvPr id="115" name="Text Box 224"/>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16" name="Text Box 225"/>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17" name="Text Box 226"/>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245" name="Group 227"/>
              <p:cNvGrpSpPr>
                <a:grpSpLocks/>
              </p:cNvGrpSpPr>
              <p:nvPr/>
            </p:nvGrpSpPr>
            <p:grpSpPr bwMode="auto">
              <a:xfrm>
                <a:off x="2976" y="3174"/>
                <a:ext cx="440" cy="534"/>
                <a:chOff x="499" y="959"/>
                <a:chExt cx="440" cy="534"/>
              </a:xfrm>
            </p:grpSpPr>
            <p:sp>
              <p:nvSpPr>
                <p:cNvPr id="112" name="Text Box 228"/>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13" name="Text Box 229"/>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14" name="Text Box 230"/>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sp>
            <p:nvSpPr>
              <p:cNvPr id="105" name="Text Box 231"/>
              <p:cNvSpPr txBox="1">
                <a:spLocks noChangeArrowheads="1"/>
              </p:cNvSpPr>
              <p:nvPr/>
            </p:nvSpPr>
            <p:spPr bwMode="auto">
              <a:xfrm>
                <a:off x="1964" y="1638"/>
                <a:ext cx="328" cy="245"/>
              </a:xfrm>
              <a:prstGeom prst="rect">
                <a:avLst/>
              </a:prstGeom>
              <a:noFill/>
              <a:ln w="9525">
                <a:noFill/>
                <a:miter lim="800000"/>
                <a:headEnd/>
                <a:tailEnd/>
              </a:ln>
              <a:effectLst/>
            </p:spPr>
            <p:txBody>
              <a:bodyPr wrap="square">
                <a:prstTxWarp prst="textNoShape">
                  <a:avLst/>
                </a:prstTxWarp>
                <a:spAutoFit/>
              </a:bodyPr>
              <a:lstStyle/>
              <a:p>
                <a:r>
                  <a:rPr lang="pl-PL" sz="1600" dirty="0"/>
                  <a:t>a</a:t>
                </a:r>
                <a:r>
                  <a:rPr lang="pl-PL" sz="1600" baseline="-25000" dirty="0"/>
                  <a:t>1</a:t>
                </a:r>
                <a:endParaRPr lang="en-GB" sz="1600" baseline="-25000" dirty="0"/>
              </a:p>
            </p:txBody>
          </p:sp>
          <p:sp>
            <p:nvSpPr>
              <p:cNvPr id="106" name="Text Box 232"/>
              <p:cNvSpPr txBox="1">
                <a:spLocks noChangeArrowheads="1"/>
              </p:cNvSpPr>
              <p:nvPr/>
            </p:nvSpPr>
            <p:spPr bwMode="auto">
              <a:xfrm>
                <a:off x="1937" y="2123"/>
                <a:ext cx="237" cy="267"/>
              </a:xfrm>
              <a:prstGeom prst="rect">
                <a:avLst/>
              </a:prstGeom>
              <a:noFill/>
              <a:ln w="9525">
                <a:noFill/>
                <a:miter lim="800000"/>
                <a:headEnd/>
                <a:tailEnd/>
              </a:ln>
              <a:effectLst/>
            </p:spPr>
            <p:txBody>
              <a:bodyPr wrap="square">
                <a:prstTxWarp prst="textNoShape">
                  <a:avLst/>
                </a:prstTxWarp>
                <a:spAutoFit/>
              </a:bodyPr>
              <a:lstStyle/>
              <a:p>
                <a:r>
                  <a:rPr lang="pl-PL">
                    <a:latin typeface="Symbol" pitchFamily="-112" charset="2"/>
                  </a:rPr>
                  <a:t>a</a:t>
                </a:r>
                <a:endParaRPr lang="en-GB" baseline="-25000">
                  <a:latin typeface="Symbol" pitchFamily="-112" charset="2"/>
                </a:endParaRPr>
              </a:p>
            </p:txBody>
          </p:sp>
          <p:sp>
            <p:nvSpPr>
              <p:cNvPr id="107" name="Text Box 237"/>
              <p:cNvSpPr txBox="1">
                <a:spLocks noChangeArrowheads="1"/>
              </p:cNvSpPr>
              <p:nvPr/>
            </p:nvSpPr>
            <p:spPr bwMode="auto">
              <a:xfrm>
                <a:off x="2745" y="1756"/>
                <a:ext cx="389" cy="245"/>
              </a:xfrm>
              <a:prstGeom prst="rect">
                <a:avLst/>
              </a:prstGeom>
              <a:noFill/>
              <a:ln w="9525">
                <a:noFill/>
                <a:miter lim="800000"/>
                <a:headEnd/>
                <a:tailEnd/>
              </a:ln>
              <a:effectLst/>
            </p:spPr>
            <p:txBody>
              <a:bodyPr wrap="square">
                <a:prstTxWarp prst="textNoShape">
                  <a:avLst/>
                </a:prstTxWarp>
                <a:spAutoFit/>
              </a:bodyPr>
              <a:lstStyle/>
              <a:p>
                <a:r>
                  <a:rPr lang="pl-PL" sz="1600" dirty="0"/>
                  <a:t>c</a:t>
                </a:r>
                <a:r>
                  <a:rPr lang="pl-PL" sz="1600" baseline="-25000" dirty="0"/>
                  <a:t>1</a:t>
                </a:r>
                <a:endParaRPr lang="en-GB" sz="1600" baseline="-25000" dirty="0"/>
              </a:p>
            </p:txBody>
          </p:sp>
          <p:sp>
            <p:nvSpPr>
              <p:cNvPr id="108" name="Text Box 238"/>
              <p:cNvSpPr txBox="1">
                <a:spLocks noChangeArrowheads="1"/>
              </p:cNvSpPr>
              <p:nvPr/>
            </p:nvSpPr>
            <p:spPr bwMode="auto">
              <a:xfrm>
                <a:off x="2763" y="2255"/>
                <a:ext cx="371" cy="245"/>
              </a:xfrm>
              <a:prstGeom prst="rect">
                <a:avLst/>
              </a:prstGeom>
              <a:noFill/>
              <a:ln w="9525">
                <a:noFill/>
                <a:miter lim="800000"/>
                <a:headEnd/>
                <a:tailEnd/>
              </a:ln>
              <a:effectLst/>
            </p:spPr>
            <p:txBody>
              <a:bodyPr wrap="square">
                <a:prstTxWarp prst="textNoShape">
                  <a:avLst/>
                </a:prstTxWarp>
                <a:spAutoFit/>
              </a:bodyPr>
              <a:lstStyle/>
              <a:p>
                <a:r>
                  <a:rPr lang="pl-PL" sz="1600" dirty="0"/>
                  <a:t>d</a:t>
                </a:r>
                <a:r>
                  <a:rPr lang="pl-PL" sz="1600" baseline="-25000" dirty="0"/>
                  <a:t>1</a:t>
                </a:r>
                <a:endParaRPr lang="en-GB" sz="1600" baseline="-25000" dirty="0"/>
              </a:p>
            </p:txBody>
          </p:sp>
          <p:sp>
            <p:nvSpPr>
              <p:cNvPr id="109" name="Text Box 239"/>
              <p:cNvSpPr txBox="1">
                <a:spLocks noChangeArrowheads="1"/>
              </p:cNvSpPr>
              <p:nvPr/>
            </p:nvSpPr>
            <p:spPr bwMode="auto">
              <a:xfrm>
                <a:off x="2725" y="2734"/>
                <a:ext cx="237" cy="267"/>
              </a:xfrm>
              <a:prstGeom prst="rect">
                <a:avLst/>
              </a:prstGeom>
              <a:noFill/>
              <a:ln w="9525">
                <a:noFill/>
                <a:miter lim="800000"/>
                <a:headEnd/>
                <a:tailEnd/>
              </a:ln>
              <a:effectLst/>
            </p:spPr>
            <p:txBody>
              <a:bodyPr wrap="square">
                <a:prstTxWarp prst="textNoShape">
                  <a:avLst/>
                </a:prstTxWarp>
                <a:spAutoFit/>
              </a:bodyPr>
              <a:lstStyle/>
              <a:p>
                <a:r>
                  <a:rPr lang="pl-PL">
                    <a:latin typeface="Symbol" pitchFamily="-112" charset="2"/>
                  </a:rPr>
                  <a:t>a</a:t>
                </a:r>
                <a:endParaRPr lang="en-GB" baseline="-25000">
                  <a:latin typeface="Symbol" pitchFamily="-112" charset="2"/>
                </a:endParaRPr>
              </a:p>
            </p:txBody>
          </p:sp>
          <p:sp>
            <p:nvSpPr>
              <p:cNvPr id="110" name="Text Box 240"/>
              <p:cNvSpPr txBox="1">
                <a:spLocks noChangeArrowheads="1"/>
              </p:cNvSpPr>
              <p:nvPr/>
            </p:nvSpPr>
            <p:spPr bwMode="auto">
              <a:xfrm>
                <a:off x="2753" y="3221"/>
                <a:ext cx="221" cy="267"/>
              </a:xfrm>
              <a:prstGeom prst="rect">
                <a:avLst/>
              </a:prstGeom>
              <a:noFill/>
              <a:ln w="9525">
                <a:noFill/>
                <a:miter lim="800000"/>
                <a:headEnd/>
                <a:tailEnd/>
              </a:ln>
              <a:effectLst/>
            </p:spPr>
            <p:txBody>
              <a:bodyPr wrap="square">
                <a:prstTxWarp prst="textNoShape">
                  <a:avLst/>
                </a:prstTxWarp>
                <a:spAutoFit/>
              </a:bodyPr>
              <a:lstStyle/>
              <a:p>
                <a:r>
                  <a:rPr lang="pl-PL">
                    <a:latin typeface="Symbol" pitchFamily="-112" charset="2"/>
                  </a:rPr>
                  <a:t>b</a:t>
                </a:r>
                <a:endParaRPr lang="en-GB" baseline="-25000">
                  <a:latin typeface="Symbol" pitchFamily="-112" charset="2"/>
                </a:endParaRPr>
              </a:p>
            </p:txBody>
          </p:sp>
          <p:sp>
            <p:nvSpPr>
              <p:cNvPr id="111" name="Text Box 306"/>
              <p:cNvSpPr txBox="1">
                <a:spLocks noChangeArrowheads="1"/>
              </p:cNvSpPr>
              <p:nvPr/>
            </p:nvSpPr>
            <p:spPr bwMode="auto">
              <a:xfrm>
                <a:off x="3797" y="2123"/>
                <a:ext cx="237" cy="267"/>
              </a:xfrm>
              <a:prstGeom prst="rect">
                <a:avLst/>
              </a:prstGeom>
              <a:noFill/>
              <a:ln w="9525">
                <a:noFill/>
                <a:miter lim="800000"/>
                <a:headEnd/>
                <a:tailEnd/>
              </a:ln>
              <a:effectLst/>
            </p:spPr>
            <p:txBody>
              <a:bodyPr wrap="square">
                <a:prstTxWarp prst="textNoShape">
                  <a:avLst/>
                </a:prstTxWarp>
                <a:spAutoFit/>
              </a:bodyPr>
              <a:lstStyle/>
              <a:p>
                <a:r>
                  <a:rPr lang="pl-PL">
                    <a:latin typeface="Symbol" pitchFamily="-112" charset="2"/>
                  </a:rPr>
                  <a:t>a</a:t>
                </a:r>
                <a:endParaRPr lang="en-GB" baseline="-25000">
                  <a:latin typeface="Symbol" pitchFamily="-112" charset="2"/>
                </a:endParaRPr>
              </a:p>
            </p:txBody>
          </p:sp>
        </p:grpSp>
        <p:grpSp>
          <p:nvGrpSpPr>
            <p:cNvPr id="246" name="Group 317"/>
            <p:cNvGrpSpPr>
              <a:grpSpLocks/>
            </p:cNvGrpSpPr>
            <p:nvPr/>
          </p:nvGrpSpPr>
          <p:grpSpPr bwMode="auto">
            <a:xfrm>
              <a:off x="6095024" y="1697775"/>
              <a:ext cx="2749550" cy="4090988"/>
              <a:chOff x="3824" y="1131"/>
              <a:chExt cx="1732" cy="2577"/>
            </a:xfrm>
          </p:grpSpPr>
          <p:sp>
            <p:nvSpPr>
              <p:cNvPr id="153" name="Line 242"/>
              <p:cNvSpPr>
                <a:spLocks noChangeShapeType="1"/>
              </p:cNvSpPr>
              <p:nvPr/>
            </p:nvSpPr>
            <p:spPr bwMode="auto">
              <a:xfrm>
                <a:off x="5057" y="1451"/>
                <a:ext cx="49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154" name="Line 243"/>
              <p:cNvSpPr>
                <a:spLocks noChangeShapeType="1"/>
              </p:cNvSpPr>
              <p:nvPr/>
            </p:nvSpPr>
            <p:spPr bwMode="auto">
              <a:xfrm>
                <a:off x="5013" y="1516"/>
                <a:ext cx="0" cy="1950"/>
              </a:xfrm>
              <a:prstGeom prst="line">
                <a:avLst/>
              </a:prstGeom>
              <a:noFill/>
              <a:ln w="19050">
                <a:solidFill>
                  <a:schemeClr val="tx1"/>
                </a:solidFill>
                <a:prstDash val="sysDot"/>
                <a:round/>
                <a:headEnd/>
                <a:tailEnd/>
              </a:ln>
              <a:effectLst/>
            </p:spPr>
            <p:txBody>
              <a:bodyPr>
                <a:prstTxWarp prst="textNoShape">
                  <a:avLst/>
                </a:prstTxWarp>
              </a:bodyPr>
              <a:lstStyle/>
              <a:p>
                <a:endParaRPr lang="en-US" sz="1600"/>
              </a:p>
            </p:txBody>
          </p:sp>
          <p:sp>
            <p:nvSpPr>
              <p:cNvPr id="155" name="Line 244"/>
              <p:cNvSpPr>
                <a:spLocks noChangeShapeType="1"/>
              </p:cNvSpPr>
              <p:nvPr/>
            </p:nvSpPr>
            <p:spPr bwMode="auto">
              <a:xfrm>
                <a:off x="4232" y="1387"/>
                <a:ext cx="0" cy="862"/>
              </a:xfrm>
              <a:prstGeom prst="line">
                <a:avLst/>
              </a:prstGeom>
              <a:noFill/>
              <a:ln w="19050">
                <a:solidFill>
                  <a:schemeClr val="tx1"/>
                </a:solidFill>
                <a:prstDash val="sysDot"/>
                <a:round/>
                <a:headEnd/>
                <a:tailEnd/>
              </a:ln>
              <a:effectLst/>
            </p:spPr>
            <p:txBody>
              <a:bodyPr>
                <a:prstTxWarp prst="textNoShape">
                  <a:avLst/>
                </a:prstTxWarp>
              </a:bodyPr>
              <a:lstStyle/>
              <a:p>
                <a:endParaRPr lang="en-US" sz="1600"/>
              </a:p>
            </p:txBody>
          </p:sp>
          <p:sp>
            <p:nvSpPr>
              <p:cNvPr id="156" name="Line 245"/>
              <p:cNvSpPr>
                <a:spLocks noChangeShapeType="1"/>
              </p:cNvSpPr>
              <p:nvPr/>
            </p:nvSpPr>
            <p:spPr bwMode="auto">
              <a:xfrm>
                <a:off x="3843" y="1218"/>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157" name="Line 246"/>
              <p:cNvSpPr>
                <a:spLocks noChangeShapeType="1"/>
              </p:cNvSpPr>
              <p:nvPr/>
            </p:nvSpPr>
            <p:spPr bwMode="auto">
              <a:xfrm>
                <a:off x="3843" y="1435"/>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158" name="Line 247"/>
              <p:cNvSpPr>
                <a:spLocks noChangeShapeType="1"/>
              </p:cNvSpPr>
              <p:nvPr/>
            </p:nvSpPr>
            <p:spPr bwMode="auto">
              <a:xfrm>
                <a:off x="4685" y="1544"/>
                <a:ext cx="30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sp>
            <p:nvSpPr>
              <p:cNvPr id="159" name="Line 248"/>
              <p:cNvSpPr>
                <a:spLocks noChangeShapeType="1"/>
              </p:cNvSpPr>
              <p:nvPr/>
            </p:nvSpPr>
            <p:spPr bwMode="auto">
              <a:xfrm>
                <a:off x="4441" y="1337"/>
                <a:ext cx="499" cy="0"/>
              </a:xfrm>
              <a:prstGeom prst="line">
                <a:avLst/>
              </a:prstGeom>
              <a:noFill/>
              <a:ln w="19050">
                <a:solidFill>
                  <a:schemeClr val="tx1"/>
                </a:solidFill>
                <a:round/>
                <a:headEnd/>
                <a:tailEnd/>
              </a:ln>
              <a:effectLst/>
            </p:spPr>
            <p:txBody>
              <a:bodyPr>
                <a:prstTxWarp prst="textNoShape">
                  <a:avLst/>
                </a:prstTxWarp>
              </a:bodyPr>
              <a:lstStyle/>
              <a:p>
                <a:endParaRPr lang="en-US" sz="1600"/>
              </a:p>
            </p:txBody>
          </p:sp>
          <p:grpSp>
            <p:nvGrpSpPr>
              <p:cNvPr id="247" name="Group 249"/>
              <p:cNvGrpSpPr>
                <a:grpSpLocks/>
              </p:cNvGrpSpPr>
              <p:nvPr/>
            </p:nvGrpSpPr>
            <p:grpSpPr bwMode="auto">
              <a:xfrm>
                <a:off x="4849" y="1265"/>
                <a:ext cx="499" cy="364"/>
                <a:chOff x="567" y="841"/>
                <a:chExt cx="499" cy="364"/>
              </a:xfrm>
            </p:grpSpPr>
            <p:sp>
              <p:nvSpPr>
                <p:cNvPr id="219" name="AutoShape 250"/>
                <p:cNvSpPr>
                  <a:spLocks noChangeAspect="1" noChangeArrowheads="1"/>
                </p:cNvSpPr>
                <p:nvPr/>
              </p:nvSpPr>
              <p:spPr bwMode="auto">
                <a:xfrm>
                  <a:off x="567" y="841"/>
                  <a:ext cx="408" cy="364"/>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20" name="Oval 251"/>
                <p:cNvSpPr>
                  <a:spLocks noChangeArrowheads="1"/>
                </p:cNvSpPr>
                <p:nvPr/>
              </p:nvSpPr>
              <p:spPr bwMode="auto">
                <a:xfrm>
                  <a:off x="975" y="981"/>
                  <a:ext cx="91" cy="91"/>
                </a:xfrm>
                <a:prstGeom prst="ellipse">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48" name="Group 252"/>
              <p:cNvGrpSpPr>
                <a:grpSpLocks/>
              </p:cNvGrpSpPr>
              <p:nvPr/>
            </p:nvGrpSpPr>
            <p:grpSpPr bwMode="auto">
              <a:xfrm>
                <a:off x="4849" y="1746"/>
                <a:ext cx="499" cy="364"/>
                <a:chOff x="567" y="841"/>
                <a:chExt cx="499" cy="364"/>
              </a:xfrm>
            </p:grpSpPr>
            <p:sp>
              <p:nvSpPr>
                <p:cNvPr id="217" name="AutoShape 253"/>
                <p:cNvSpPr>
                  <a:spLocks noChangeAspect="1" noChangeArrowheads="1"/>
                </p:cNvSpPr>
                <p:nvPr/>
              </p:nvSpPr>
              <p:spPr bwMode="auto">
                <a:xfrm>
                  <a:off x="567" y="841"/>
                  <a:ext cx="408" cy="364"/>
                </a:xfrm>
                <a:prstGeom prst="flowChartDelay">
                  <a:avLst/>
                </a:prstGeom>
                <a:solidFill>
                  <a:srgbClr val="7FB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18" name="Oval 254"/>
                <p:cNvSpPr>
                  <a:spLocks noChangeArrowheads="1"/>
                </p:cNvSpPr>
                <p:nvPr/>
              </p:nvSpPr>
              <p:spPr bwMode="auto">
                <a:xfrm>
                  <a:off x="975" y="981"/>
                  <a:ext cx="91" cy="91"/>
                </a:xfrm>
                <a:prstGeom prst="ellipse">
                  <a:avLst/>
                </a:prstGeom>
                <a:solidFill>
                  <a:srgbClr val="7FB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49" name="Group 255"/>
              <p:cNvGrpSpPr>
                <a:grpSpLocks/>
              </p:cNvGrpSpPr>
              <p:nvPr/>
            </p:nvGrpSpPr>
            <p:grpSpPr bwMode="auto">
              <a:xfrm>
                <a:off x="4849" y="2228"/>
                <a:ext cx="499" cy="364"/>
                <a:chOff x="567" y="841"/>
                <a:chExt cx="499" cy="364"/>
              </a:xfrm>
            </p:grpSpPr>
            <p:sp>
              <p:nvSpPr>
                <p:cNvPr id="215" name="AutoShape 256"/>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16" name="Oval 257"/>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50" name="Group 258"/>
              <p:cNvGrpSpPr>
                <a:grpSpLocks/>
              </p:cNvGrpSpPr>
              <p:nvPr/>
            </p:nvGrpSpPr>
            <p:grpSpPr bwMode="auto">
              <a:xfrm>
                <a:off x="4849" y="2709"/>
                <a:ext cx="499" cy="364"/>
                <a:chOff x="567" y="841"/>
                <a:chExt cx="499" cy="364"/>
              </a:xfrm>
            </p:grpSpPr>
            <p:sp>
              <p:nvSpPr>
                <p:cNvPr id="213" name="AutoShape 259"/>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14" name="Oval 260"/>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51" name="Group 261"/>
              <p:cNvGrpSpPr>
                <a:grpSpLocks/>
              </p:cNvGrpSpPr>
              <p:nvPr/>
            </p:nvGrpSpPr>
            <p:grpSpPr bwMode="auto">
              <a:xfrm>
                <a:off x="4849" y="3191"/>
                <a:ext cx="499" cy="364"/>
                <a:chOff x="567" y="841"/>
                <a:chExt cx="499" cy="364"/>
              </a:xfrm>
            </p:grpSpPr>
            <p:sp>
              <p:nvSpPr>
                <p:cNvPr id="211" name="AutoShape 262"/>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12" name="Oval 263"/>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52" name="Group 264"/>
              <p:cNvGrpSpPr>
                <a:grpSpLocks/>
              </p:cNvGrpSpPr>
              <p:nvPr/>
            </p:nvGrpSpPr>
            <p:grpSpPr bwMode="auto">
              <a:xfrm>
                <a:off x="4069" y="1150"/>
                <a:ext cx="499" cy="364"/>
                <a:chOff x="567" y="841"/>
                <a:chExt cx="499" cy="364"/>
              </a:xfrm>
            </p:grpSpPr>
            <p:sp>
              <p:nvSpPr>
                <p:cNvPr id="209" name="AutoShape 265"/>
                <p:cNvSpPr>
                  <a:spLocks noChangeAspect="1" noChangeArrowheads="1"/>
                </p:cNvSpPr>
                <p:nvPr/>
              </p:nvSpPr>
              <p:spPr bwMode="auto">
                <a:xfrm>
                  <a:off x="567" y="841"/>
                  <a:ext cx="408" cy="364"/>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10" name="Oval 266"/>
                <p:cNvSpPr>
                  <a:spLocks noChangeArrowheads="1"/>
                </p:cNvSpPr>
                <p:nvPr/>
              </p:nvSpPr>
              <p:spPr bwMode="auto">
                <a:xfrm>
                  <a:off x="975" y="981"/>
                  <a:ext cx="91" cy="91"/>
                </a:xfrm>
                <a:prstGeom prst="ellipse">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53" name="Group 267"/>
              <p:cNvGrpSpPr>
                <a:grpSpLocks/>
              </p:cNvGrpSpPr>
              <p:nvPr/>
            </p:nvGrpSpPr>
            <p:grpSpPr bwMode="auto">
              <a:xfrm>
                <a:off x="4069" y="1631"/>
                <a:ext cx="499" cy="364"/>
                <a:chOff x="567" y="841"/>
                <a:chExt cx="499" cy="364"/>
              </a:xfrm>
            </p:grpSpPr>
            <p:sp>
              <p:nvSpPr>
                <p:cNvPr id="207" name="AutoShape 268"/>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08" name="Oval 269"/>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54" name="Group 270"/>
              <p:cNvGrpSpPr>
                <a:grpSpLocks/>
              </p:cNvGrpSpPr>
              <p:nvPr/>
            </p:nvGrpSpPr>
            <p:grpSpPr bwMode="auto">
              <a:xfrm>
                <a:off x="4069" y="2113"/>
                <a:ext cx="499" cy="364"/>
                <a:chOff x="567" y="841"/>
                <a:chExt cx="499" cy="364"/>
              </a:xfrm>
            </p:grpSpPr>
            <p:sp>
              <p:nvSpPr>
                <p:cNvPr id="205" name="AutoShape 271"/>
                <p:cNvSpPr>
                  <a:spLocks noChangeAspect="1" noChangeArrowheads="1"/>
                </p:cNvSpPr>
                <p:nvPr/>
              </p:nvSpPr>
              <p:spPr bwMode="auto">
                <a:xfrm>
                  <a:off x="567" y="841"/>
                  <a:ext cx="408" cy="364"/>
                </a:xfrm>
                <a:prstGeom prst="flowChartDelay">
                  <a:avLst/>
                </a:prstGeom>
                <a:solidFill>
                  <a:srgbClr val="D9D9D9"/>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06" name="Oval 272"/>
                <p:cNvSpPr>
                  <a:spLocks noChangeArrowheads="1"/>
                </p:cNvSpPr>
                <p:nvPr/>
              </p:nvSpPr>
              <p:spPr bwMode="auto">
                <a:xfrm>
                  <a:off x="975" y="981"/>
                  <a:ext cx="91" cy="91"/>
                </a:xfrm>
                <a:prstGeom prst="ellipse">
                  <a:avLst/>
                </a:prstGeom>
                <a:solidFill>
                  <a:srgbClr val="D9D9D9"/>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grpSp>
          <p:grpSp>
            <p:nvGrpSpPr>
              <p:cNvPr id="255" name="Group 273"/>
              <p:cNvGrpSpPr>
                <a:grpSpLocks/>
              </p:cNvGrpSpPr>
              <p:nvPr/>
            </p:nvGrpSpPr>
            <p:grpSpPr bwMode="auto">
              <a:xfrm>
                <a:off x="4047" y="1131"/>
                <a:ext cx="440" cy="534"/>
                <a:chOff x="499" y="959"/>
                <a:chExt cx="440" cy="534"/>
              </a:xfrm>
            </p:grpSpPr>
            <p:sp>
              <p:nvSpPr>
                <p:cNvPr id="202" name="Text Box 274"/>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203" name="Text Box 275"/>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204" name="Text Box 276"/>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dirty="0"/>
                    <a:t>1</a:t>
                  </a:r>
                  <a:endParaRPr lang="en-GB" sz="1200" b="1" dirty="0"/>
                </a:p>
              </p:txBody>
            </p:sp>
          </p:grpSp>
          <p:grpSp>
            <p:nvGrpSpPr>
              <p:cNvPr id="81" name="Group 277"/>
              <p:cNvGrpSpPr>
                <a:grpSpLocks/>
              </p:cNvGrpSpPr>
              <p:nvPr/>
            </p:nvGrpSpPr>
            <p:grpSpPr bwMode="auto">
              <a:xfrm>
                <a:off x="4048" y="1618"/>
                <a:ext cx="440" cy="534"/>
                <a:chOff x="499" y="959"/>
                <a:chExt cx="440" cy="534"/>
              </a:xfrm>
            </p:grpSpPr>
            <p:sp>
              <p:nvSpPr>
                <p:cNvPr id="199" name="Text Box 278"/>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200" name="Text Box 279"/>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201" name="Text Box 280"/>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grpSp>
          <p:grpSp>
            <p:nvGrpSpPr>
              <p:cNvPr id="89" name="Group 281"/>
              <p:cNvGrpSpPr>
                <a:grpSpLocks/>
              </p:cNvGrpSpPr>
              <p:nvPr/>
            </p:nvGrpSpPr>
            <p:grpSpPr bwMode="auto">
              <a:xfrm>
                <a:off x="4048" y="2092"/>
                <a:ext cx="440" cy="534"/>
                <a:chOff x="499" y="959"/>
                <a:chExt cx="440" cy="534"/>
              </a:xfrm>
            </p:grpSpPr>
            <p:sp>
              <p:nvSpPr>
                <p:cNvPr id="196" name="Text Box 282"/>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97" name="Text Box 283"/>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98" name="Text Box 284"/>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90" name="Group 285"/>
              <p:cNvGrpSpPr>
                <a:grpSpLocks/>
              </p:cNvGrpSpPr>
              <p:nvPr/>
            </p:nvGrpSpPr>
            <p:grpSpPr bwMode="auto">
              <a:xfrm>
                <a:off x="4832" y="1249"/>
                <a:ext cx="440" cy="534"/>
                <a:chOff x="499" y="959"/>
                <a:chExt cx="440" cy="534"/>
              </a:xfrm>
            </p:grpSpPr>
            <p:sp>
              <p:nvSpPr>
                <p:cNvPr id="193" name="Text Box 286"/>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94" name="Text Box 287"/>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95" name="Text Box 288"/>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91" name="Group 289"/>
              <p:cNvGrpSpPr>
                <a:grpSpLocks/>
              </p:cNvGrpSpPr>
              <p:nvPr/>
            </p:nvGrpSpPr>
            <p:grpSpPr bwMode="auto">
              <a:xfrm>
                <a:off x="4832" y="1733"/>
                <a:ext cx="440" cy="534"/>
                <a:chOff x="499" y="959"/>
                <a:chExt cx="440" cy="534"/>
              </a:xfrm>
            </p:grpSpPr>
            <p:sp>
              <p:nvSpPr>
                <p:cNvPr id="190" name="Text Box 290"/>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91" name="Text Box 291"/>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92" name="Text Box 292"/>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92" name="Group 293"/>
              <p:cNvGrpSpPr>
                <a:grpSpLocks/>
              </p:cNvGrpSpPr>
              <p:nvPr/>
            </p:nvGrpSpPr>
            <p:grpSpPr bwMode="auto">
              <a:xfrm>
                <a:off x="4832" y="2212"/>
                <a:ext cx="440" cy="534"/>
                <a:chOff x="499" y="959"/>
                <a:chExt cx="440" cy="534"/>
              </a:xfrm>
            </p:grpSpPr>
            <p:sp>
              <p:nvSpPr>
                <p:cNvPr id="187" name="Text Box 294"/>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88" name="Text Box 295"/>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sp>
              <p:nvSpPr>
                <p:cNvPr id="189" name="Text Box 296"/>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grpSp>
          <p:grpSp>
            <p:nvGrpSpPr>
              <p:cNvPr id="93" name="Group 297"/>
              <p:cNvGrpSpPr>
                <a:grpSpLocks/>
              </p:cNvGrpSpPr>
              <p:nvPr/>
            </p:nvGrpSpPr>
            <p:grpSpPr bwMode="auto">
              <a:xfrm>
                <a:off x="4836" y="2695"/>
                <a:ext cx="440" cy="534"/>
                <a:chOff x="499" y="959"/>
                <a:chExt cx="440" cy="534"/>
              </a:xfrm>
            </p:grpSpPr>
            <p:sp>
              <p:nvSpPr>
                <p:cNvPr id="184" name="Text Box 298"/>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85" name="Text Box 299"/>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86" name="Text Box 300"/>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grpSp>
          <p:grpSp>
            <p:nvGrpSpPr>
              <p:cNvPr id="94" name="Group 301"/>
              <p:cNvGrpSpPr>
                <a:grpSpLocks/>
              </p:cNvGrpSpPr>
              <p:nvPr/>
            </p:nvGrpSpPr>
            <p:grpSpPr bwMode="auto">
              <a:xfrm>
                <a:off x="4836" y="3174"/>
                <a:ext cx="440" cy="534"/>
                <a:chOff x="499" y="959"/>
                <a:chExt cx="440" cy="534"/>
              </a:xfrm>
            </p:grpSpPr>
            <p:sp>
              <p:nvSpPr>
                <p:cNvPr id="181" name="Text Box 302"/>
                <p:cNvSpPr txBox="1">
                  <a:spLocks noChangeArrowheads="1"/>
                </p:cNvSpPr>
                <p:nvPr/>
              </p:nvSpPr>
              <p:spPr bwMode="auto">
                <a:xfrm>
                  <a:off x="499" y="9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82" name="Text Box 303"/>
                <p:cNvSpPr txBox="1">
                  <a:spLocks noChangeArrowheads="1"/>
                </p:cNvSpPr>
                <p:nvPr/>
              </p:nvSpPr>
              <p:spPr bwMode="auto">
                <a:xfrm>
                  <a:off x="499" y="1159"/>
                  <a:ext cx="178" cy="334"/>
                </a:xfrm>
                <a:prstGeom prst="rect">
                  <a:avLst/>
                </a:prstGeom>
                <a:noFill/>
                <a:ln w="9525">
                  <a:noFill/>
                  <a:miter lim="800000"/>
                  <a:headEnd/>
                  <a:tailEnd/>
                </a:ln>
                <a:effectLst/>
              </p:spPr>
              <p:txBody>
                <a:bodyPr wrap="square">
                  <a:prstTxWarp prst="textNoShape">
                    <a:avLst/>
                  </a:prstTxWarp>
                  <a:spAutoFit/>
                </a:bodyPr>
                <a:lstStyle/>
                <a:p>
                  <a:r>
                    <a:rPr lang="pl-PL" sz="1200" b="1"/>
                    <a:t>1</a:t>
                  </a:r>
                  <a:endParaRPr lang="en-GB" sz="1200" b="1"/>
                </a:p>
              </p:txBody>
            </p:sp>
            <p:sp>
              <p:nvSpPr>
                <p:cNvPr id="183" name="Text Box 304"/>
                <p:cNvSpPr txBox="1">
                  <a:spLocks noChangeArrowheads="1"/>
                </p:cNvSpPr>
                <p:nvPr/>
              </p:nvSpPr>
              <p:spPr bwMode="auto">
                <a:xfrm>
                  <a:off x="761" y="1063"/>
                  <a:ext cx="178" cy="334"/>
                </a:xfrm>
                <a:prstGeom prst="rect">
                  <a:avLst/>
                </a:prstGeom>
                <a:noFill/>
                <a:ln w="9525">
                  <a:noFill/>
                  <a:miter lim="800000"/>
                  <a:headEnd/>
                  <a:tailEnd/>
                </a:ln>
                <a:effectLst/>
              </p:spPr>
              <p:txBody>
                <a:bodyPr wrap="square">
                  <a:prstTxWarp prst="textNoShape">
                    <a:avLst/>
                  </a:prstTxWarp>
                  <a:spAutoFit/>
                </a:bodyPr>
                <a:lstStyle/>
                <a:p>
                  <a:r>
                    <a:rPr lang="pl-PL" sz="1200" b="1"/>
                    <a:t>0</a:t>
                  </a:r>
                  <a:endParaRPr lang="en-GB" sz="1200" b="1"/>
                </a:p>
              </p:txBody>
            </p:sp>
          </p:grpSp>
          <p:sp>
            <p:nvSpPr>
              <p:cNvPr id="176" name="Text Box 305"/>
              <p:cNvSpPr txBox="1">
                <a:spLocks noChangeArrowheads="1"/>
              </p:cNvSpPr>
              <p:nvPr/>
            </p:nvSpPr>
            <p:spPr bwMode="auto">
              <a:xfrm>
                <a:off x="3824" y="1638"/>
                <a:ext cx="328" cy="245"/>
              </a:xfrm>
              <a:prstGeom prst="rect">
                <a:avLst/>
              </a:prstGeom>
              <a:noFill/>
              <a:ln w="9525">
                <a:noFill/>
                <a:miter lim="800000"/>
                <a:headEnd/>
                <a:tailEnd/>
              </a:ln>
              <a:effectLst/>
            </p:spPr>
            <p:txBody>
              <a:bodyPr wrap="square">
                <a:prstTxWarp prst="textNoShape">
                  <a:avLst/>
                </a:prstTxWarp>
                <a:spAutoFit/>
              </a:bodyPr>
              <a:lstStyle/>
              <a:p>
                <a:r>
                  <a:rPr lang="pl-PL" sz="1600" dirty="0"/>
                  <a:t>a</a:t>
                </a:r>
                <a:r>
                  <a:rPr lang="pl-PL" sz="1600" baseline="-25000" dirty="0"/>
                  <a:t>1</a:t>
                </a:r>
                <a:endParaRPr lang="en-GB" sz="1600" baseline="-25000" dirty="0"/>
              </a:p>
            </p:txBody>
          </p:sp>
          <p:sp>
            <p:nvSpPr>
              <p:cNvPr id="177" name="Text Box 311"/>
              <p:cNvSpPr txBox="1">
                <a:spLocks noChangeArrowheads="1"/>
              </p:cNvSpPr>
              <p:nvPr/>
            </p:nvSpPr>
            <p:spPr bwMode="auto">
              <a:xfrm>
                <a:off x="4605" y="1756"/>
                <a:ext cx="335" cy="245"/>
              </a:xfrm>
              <a:prstGeom prst="rect">
                <a:avLst/>
              </a:prstGeom>
              <a:noFill/>
              <a:ln w="9525">
                <a:noFill/>
                <a:miter lim="800000"/>
                <a:headEnd/>
                <a:tailEnd/>
              </a:ln>
              <a:effectLst/>
            </p:spPr>
            <p:txBody>
              <a:bodyPr wrap="square">
                <a:prstTxWarp prst="textNoShape">
                  <a:avLst/>
                </a:prstTxWarp>
                <a:spAutoFit/>
              </a:bodyPr>
              <a:lstStyle/>
              <a:p>
                <a:r>
                  <a:rPr lang="pl-PL" sz="1600" dirty="0"/>
                  <a:t>a</a:t>
                </a:r>
                <a:r>
                  <a:rPr lang="pl-PL" sz="1600" baseline="-25000" dirty="0"/>
                  <a:t>1</a:t>
                </a:r>
                <a:endParaRPr lang="en-GB" sz="1600" baseline="-25000" dirty="0"/>
              </a:p>
            </p:txBody>
          </p:sp>
          <p:sp>
            <p:nvSpPr>
              <p:cNvPr id="178" name="Text Box 312"/>
              <p:cNvSpPr txBox="1">
                <a:spLocks noChangeArrowheads="1"/>
              </p:cNvSpPr>
              <p:nvPr/>
            </p:nvSpPr>
            <p:spPr bwMode="auto">
              <a:xfrm>
                <a:off x="4623" y="2255"/>
                <a:ext cx="317" cy="245"/>
              </a:xfrm>
              <a:prstGeom prst="rect">
                <a:avLst/>
              </a:prstGeom>
              <a:noFill/>
              <a:ln w="9525">
                <a:noFill/>
                <a:miter lim="800000"/>
                <a:headEnd/>
                <a:tailEnd/>
              </a:ln>
              <a:effectLst/>
            </p:spPr>
            <p:txBody>
              <a:bodyPr wrap="square">
                <a:prstTxWarp prst="textNoShape">
                  <a:avLst/>
                </a:prstTxWarp>
                <a:spAutoFit/>
              </a:bodyPr>
              <a:lstStyle/>
              <a:p>
                <a:r>
                  <a:rPr lang="pl-PL" sz="1600" dirty="0"/>
                  <a:t>c</a:t>
                </a:r>
                <a:r>
                  <a:rPr lang="pl-PL" sz="1600" baseline="-25000" dirty="0"/>
                  <a:t>1</a:t>
                </a:r>
                <a:endParaRPr lang="en-GB" sz="1600" baseline="-25000" dirty="0"/>
              </a:p>
            </p:txBody>
          </p:sp>
          <p:sp>
            <p:nvSpPr>
              <p:cNvPr id="179" name="Text Box 314"/>
              <p:cNvSpPr txBox="1">
                <a:spLocks noChangeArrowheads="1"/>
              </p:cNvSpPr>
              <p:nvPr/>
            </p:nvSpPr>
            <p:spPr bwMode="auto">
              <a:xfrm>
                <a:off x="4613" y="3221"/>
                <a:ext cx="221" cy="267"/>
              </a:xfrm>
              <a:prstGeom prst="rect">
                <a:avLst/>
              </a:prstGeom>
              <a:noFill/>
              <a:ln w="9525">
                <a:noFill/>
                <a:miter lim="800000"/>
                <a:headEnd/>
                <a:tailEnd/>
              </a:ln>
              <a:effectLst/>
            </p:spPr>
            <p:txBody>
              <a:bodyPr wrap="square">
                <a:prstTxWarp prst="textNoShape">
                  <a:avLst/>
                </a:prstTxWarp>
                <a:spAutoFit/>
              </a:bodyPr>
              <a:lstStyle/>
              <a:p>
                <a:r>
                  <a:rPr lang="pl-PL">
                    <a:latin typeface="Symbol" pitchFamily="-112" charset="2"/>
                  </a:rPr>
                  <a:t>b</a:t>
                </a:r>
                <a:endParaRPr lang="en-GB" baseline="-25000">
                  <a:latin typeface="Symbol" pitchFamily="-112" charset="2"/>
                </a:endParaRPr>
              </a:p>
            </p:txBody>
          </p:sp>
          <p:sp>
            <p:nvSpPr>
              <p:cNvPr id="180" name="Text Box 315"/>
              <p:cNvSpPr txBox="1">
                <a:spLocks noChangeArrowheads="1"/>
              </p:cNvSpPr>
              <p:nvPr/>
            </p:nvSpPr>
            <p:spPr bwMode="auto">
              <a:xfrm>
                <a:off x="4612" y="2759"/>
                <a:ext cx="328" cy="245"/>
              </a:xfrm>
              <a:prstGeom prst="rect">
                <a:avLst/>
              </a:prstGeom>
              <a:noFill/>
              <a:ln w="9525">
                <a:noFill/>
                <a:miter lim="800000"/>
                <a:headEnd/>
                <a:tailEnd/>
              </a:ln>
              <a:effectLst/>
            </p:spPr>
            <p:txBody>
              <a:bodyPr wrap="square">
                <a:prstTxWarp prst="textNoShape">
                  <a:avLst/>
                </a:prstTxWarp>
                <a:spAutoFit/>
              </a:bodyPr>
              <a:lstStyle/>
              <a:p>
                <a:r>
                  <a:rPr lang="pl-PL" sz="1600" dirty="0"/>
                  <a:t>d</a:t>
                </a:r>
                <a:r>
                  <a:rPr lang="pl-PL" sz="1600" baseline="-25000" dirty="0"/>
                  <a:t>1</a:t>
                </a:r>
                <a:endParaRPr lang="en-GB" sz="1600" baseline="-25000" dirty="0"/>
              </a:p>
            </p:txBody>
          </p:sp>
        </p:grpSp>
      </p:grpSp>
      <p:sp>
        <p:nvSpPr>
          <p:cNvPr id="221" name="Text Box 318"/>
          <p:cNvSpPr txBox="1">
            <a:spLocks noChangeArrowheads="1"/>
          </p:cNvSpPr>
          <p:nvPr/>
        </p:nvSpPr>
        <p:spPr bwMode="auto">
          <a:xfrm>
            <a:off x="820565" y="989957"/>
            <a:ext cx="797476" cy="369332"/>
          </a:xfrm>
          <a:prstGeom prst="rect">
            <a:avLst/>
          </a:prstGeom>
          <a:noFill/>
          <a:ln w="9525">
            <a:noFill/>
            <a:miter lim="800000"/>
            <a:headEnd/>
            <a:tailEnd/>
          </a:ln>
          <a:effectLst/>
        </p:spPr>
        <p:txBody>
          <a:bodyPr wrap="none">
            <a:prstTxWarp prst="textNoShape">
              <a:avLst/>
            </a:prstTxWarp>
            <a:spAutoFit/>
          </a:bodyPr>
          <a:lstStyle/>
          <a:p>
            <a:r>
              <a:rPr lang="pl-PL" dirty="0"/>
              <a:t>1 </a:t>
            </a:r>
            <a:r>
              <a:rPr lang="pl-PL" dirty="0">
                <a:sym typeface="Symbol" pitchFamily="-112" charset="2"/>
              </a:rPr>
              <a:t></a:t>
            </a:r>
            <a:r>
              <a:rPr lang="pl-PL" dirty="0"/>
              <a:t> 0</a:t>
            </a:r>
            <a:endParaRPr lang="en-GB" dirty="0"/>
          </a:p>
        </p:txBody>
      </p:sp>
      <p:sp>
        <p:nvSpPr>
          <p:cNvPr id="223" name="Text Box 320"/>
          <p:cNvSpPr txBox="1">
            <a:spLocks noChangeArrowheads="1"/>
          </p:cNvSpPr>
          <p:nvPr/>
        </p:nvSpPr>
        <p:spPr bwMode="auto">
          <a:xfrm>
            <a:off x="4348051" y="1085000"/>
            <a:ext cx="797476" cy="369332"/>
          </a:xfrm>
          <a:prstGeom prst="rect">
            <a:avLst/>
          </a:prstGeom>
          <a:noFill/>
          <a:ln w="9525">
            <a:noFill/>
            <a:miter lim="800000"/>
            <a:headEnd/>
            <a:tailEnd/>
          </a:ln>
          <a:effectLst/>
        </p:spPr>
        <p:txBody>
          <a:bodyPr wrap="none">
            <a:prstTxWarp prst="textNoShape">
              <a:avLst/>
            </a:prstTxWarp>
            <a:spAutoFit/>
          </a:bodyPr>
          <a:lstStyle/>
          <a:p>
            <a:r>
              <a:rPr lang="pl-PL" dirty="0"/>
              <a:t>0 </a:t>
            </a:r>
            <a:r>
              <a:rPr lang="pl-PL" dirty="0">
                <a:sym typeface="Symbol" pitchFamily="-112" charset="2"/>
              </a:rPr>
              <a:t></a:t>
            </a:r>
            <a:r>
              <a:rPr lang="pl-PL" dirty="0"/>
              <a:t> 1</a:t>
            </a:r>
            <a:endParaRPr lang="en-GB" dirty="0"/>
          </a:p>
        </p:txBody>
      </p:sp>
      <p:sp>
        <p:nvSpPr>
          <p:cNvPr id="224" name="Line 321"/>
          <p:cNvSpPr>
            <a:spLocks noChangeShapeType="1"/>
          </p:cNvSpPr>
          <p:nvPr/>
        </p:nvSpPr>
        <p:spPr bwMode="auto">
          <a:xfrm>
            <a:off x="4757015" y="1423017"/>
            <a:ext cx="0" cy="503237"/>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25" name="Text Box 323"/>
          <p:cNvSpPr txBox="1">
            <a:spLocks noChangeArrowheads="1"/>
          </p:cNvSpPr>
          <p:nvPr/>
        </p:nvSpPr>
        <p:spPr bwMode="auto">
          <a:xfrm>
            <a:off x="8040682" y="5319124"/>
            <a:ext cx="797476" cy="369332"/>
          </a:xfrm>
          <a:prstGeom prst="rect">
            <a:avLst/>
          </a:prstGeom>
          <a:noFill/>
          <a:ln w="9525">
            <a:noFill/>
            <a:miter lim="800000"/>
            <a:headEnd/>
            <a:tailEnd/>
          </a:ln>
          <a:effectLst/>
        </p:spPr>
        <p:txBody>
          <a:bodyPr wrap="none">
            <a:prstTxWarp prst="textNoShape">
              <a:avLst/>
            </a:prstTxWarp>
            <a:spAutoFit/>
          </a:bodyPr>
          <a:lstStyle/>
          <a:p>
            <a:r>
              <a:rPr lang="pl-PL" dirty="0"/>
              <a:t>1 </a:t>
            </a:r>
            <a:r>
              <a:rPr lang="pl-PL" dirty="0">
                <a:sym typeface="Symbol" pitchFamily="-112" charset="2"/>
              </a:rPr>
              <a:t></a:t>
            </a:r>
            <a:r>
              <a:rPr lang="pl-PL" dirty="0"/>
              <a:t> 0</a:t>
            </a:r>
            <a:endParaRPr lang="en-GB" dirty="0"/>
          </a:p>
        </p:txBody>
      </p:sp>
      <p:sp>
        <p:nvSpPr>
          <p:cNvPr id="226" name="Line 324"/>
          <p:cNvSpPr>
            <a:spLocks noChangeShapeType="1"/>
          </p:cNvSpPr>
          <p:nvPr/>
        </p:nvSpPr>
        <p:spPr bwMode="auto">
          <a:xfrm flipV="1">
            <a:off x="8504473" y="4166599"/>
            <a:ext cx="0" cy="1223963"/>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27" name="Line 325"/>
          <p:cNvSpPr>
            <a:spLocks noChangeShapeType="1"/>
          </p:cNvSpPr>
          <p:nvPr/>
        </p:nvSpPr>
        <p:spPr bwMode="auto">
          <a:xfrm flipV="1">
            <a:off x="8388585" y="4861073"/>
            <a:ext cx="0" cy="537847"/>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28" name="Text Box 328"/>
          <p:cNvSpPr txBox="1">
            <a:spLocks noChangeArrowheads="1"/>
          </p:cNvSpPr>
          <p:nvPr/>
        </p:nvSpPr>
        <p:spPr bwMode="auto">
          <a:xfrm>
            <a:off x="5230068" y="5431236"/>
            <a:ext cx="2174876" cy="646331"/>
          </a:xfrm>
          <a:prstGeom prst="rect">
            <a:avLst/>
          </a:prstGeom>
          <a:noFill/>
          <a:ln w="9525">
            <a:noFill/>
            <a:miter lim="800000"/>
            <a:headEnd/>
            <a:tailEnd/>
          </a:ln>
          <a:effectLst/>
        </p:spPr>
        <p:txBody>
          <a:bodyPr wrap="square">
            <a:prstTxWarp prst="textNoShape">
              <a:avLst/>
            </a:prstTxWarp>
            <a:spAutoFit/>
          </a:bodyPr>
          <a:lstStyle/>
          <a:p>
            <a:r>
              <a:rPr lang="en-US" dirty="0" smtClean="0"/>
              <a:t>Remains on the list as a local fault</a:t>
            </a:r>
            <a:endParaRPr lang="en-US" dirty="0"/>
          </a:p>
        </p:txBody>
      </p:sp>
      <p:sp>
        <p:nvSpPr>
          <p:cNvPr id="229" name="Line 329"/>
          <p:cNvSpPr>
            <a:spLocks noChangeShapeType="1"/>
          </p:cNvSpPr>
          <p:nvPr/>
        </p:nvSpPr>
        <p:spPr bwMode="auto">
          <a:xfrm flipV="1">
            <a:off x="6452630" y="3566490"/>
            <a:ext cx="799366" cy="1864745"/>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57" name="Line 321"/>
          <p:cNvSpPr>
            <a:spLocks noChangeShapeType="1"/>
          </p:cNvSpPr>
          <p:nvPr/>
        </p:nvSpPr>
        <p:spPr bwMode="auto">
          <a:xfrm>
            <a:off x="1219303" y="1306576"/>
            <a:ext cx="0" cy="305474"/>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a:t>
            </a:r>
            <a:endParaRPr lang="en-US" dirty="0"/>
          </a:p>
        </p:txBody>
      </p:sp>
      <p:sp>
        <p:nvSpPr>
          <p:cNvPr id="3" name="Content Placeholder 2"/>
          <p:cNvSpPr>
            <a:spLocks noGrp="1"/>
          </p:cNvSpPr>
          <p:nvPr>
            <p:ph idx="1"/>
          </p:nvPr>
        </p:nvSpPr>
        <p:spPr>
          <a:xfrm>
            <a:off x="676275" y="2613292"/>
            <a:ext cx="8229600" cy="3821482"/>
          </a:xfrm>
        </p:spPr>
        <p:txBody>
          <a:bodyPr/>
          <a:lstStyle/>
          <a:p>
            <a:r>
              <a:rPr lang="en-US" dirty="0" smtClean="0"/>
              <a:t>Deductive fault simulation</a:t>
            </a:r>
          </a:p>
          <a:p>
            <a:pPr lvl="1">
              <a:buFont typeface="Wingdings" charset="2"/>
              <a:buChar char="✔"/>
            </a:pPr>
            <a:r>
              <a:rPr lang="en-US" dirty="0" smtClean="0"/>
              <a:t>very efficient</a:t>
            </a:r>
          </a:p>
          <a:p>
            <a:pPr lvl="1">
              <a:buFont typeface="Wingdings" charset="2"/>
              <a:buChar char="✔"/>
            </a:pPr>
            <a:r>
              <a:rPr lang="en-US" dirty="0" smtClean="0"/>
              <a:t>simulate all faults in one pass</a:t>
            </a:r>
          </a:p>
          <a:p>
            <a:pPr lvl="1">
              <a:buFont typeface="Wingdings" charset="2"/>
              <a:buChar char="✘"/>
            </a:pPr>
            <a:r>
              <a:rPr lang="en-US" dirty="0" smtClean="0"/>
              <a:t>not easy to handle unknowns</a:t>
            </a:r>
          </a:p>
          <a:p>
            <a:pPr lvl="1">
              <a:buFont typeface="Wingdings" charset="2"/>
              <a:buChar char="✘"/>
            </a:pPr>
            <a:r>
              <a:rPr lang="en-US" dirty="0" smtClean="0"/>
              <a:t>only for zero-delay timing model</a:t>
            </a:r>
          </a:p>
          <a:p>
            <a:pPr lvl="1">
              <a:buFont typeface="Wingdings" charset="2"/>
              <a:buChar char="✘"/>
            </a:pPr>
            <a:r>
              <a:rPr lang="en-US" dirty="0" smtClean="0"/>
              <a:t>potential memory management problem</a:t>
            </a:r>
          </a:p>
          <a:p>
            <a:r>
              <a:rPr lang="en-US" dirty="0" smtClean="0"/>
              <a:t>Concurrent fault simulation</a:t>
            </a:r>
          </a:p>
          <a:p>
            <a:pPr lvl="1">
              <a:buFont typeface="Wingdings" charset="2"/>
              <a:buChar char="✔"/>
            </a:pPr>
            <a:r>
              <a:rPr lang="en-US" dirty="0" smtClean="0"/>
              <a:t>efficient</a:t>
            </a:r>
          </a:p>
          <a:p>
            <a:pPr lvl="1">
              <a:buFont typeface="Wingdings" charset="2"/>
              <a:buChar char="✘"/>
            </a:pPr>
            <a:r>
              <a:rPr lang="en-US" dirty="0" smtClean="0"/>
              <a:t>memory problem: size of the fault list changes at run time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path tracing</a:t>
            </a:r>
            <a:endParaRPr lang="en-US" dirty="0"/>
          </a:p>
        </p:txBody>
      </p:sp>
      <p:sp>
        <p:nvSpPr>
          <p:cNvPr id="3" name="Content Placeholder 2"/>
          <p:cNvSpPr>
            <a:spLocks noGrp="1"/>
          </p:cNvSpPr>
          <p:nvPr>
            <p:ph idx="1"/>
          </p:nvPr>
        </p:nvSpPr>
        <p:spPr>
          <a:xfrm>
            <a:off x="709924" y="1990225"/>
            <a:ext cx="8229600" cy="4225005"/>
          </a:xfrm>
        </p:spPr>
        <p:txBody>
          <a:bodyPr/>
          <a:lstStyle/>
          <a:p>
            <a:r>
              <a:rPr lang="en-US" dirty="0" smtClean="0"/>
              <a:t>For every test pattern the method first simulates the fault-free circuit, then determines detected faults by ascertaining critical values</a:t>
            </a:r>
          </a:p>
          <a:p>
            <a:r>
              <a:rPr lang="en-US" dirty="0" smtClean="0"/>
              <a:t>A line </a:t>
            </a:r>
            <a:r>
              <a:rPr lang="en-US" dirty="0" err="1" smtClean="0"/>
              <a:t>x</a:t>
            </a:r>
            <a:r>
              <a:rPr lang="en-US" dirty="0" smtClean="0"/>
              <a:t> has a critical value </a:t>
            </a:r>
            <a:r>
              <a:rPr lang="en-US" dirty="0" err="1" smtClean="0"/>
              <a:t>v</a:t>
            </a:r>
            <a:r>
              <a:rPr lang="en-US" dirty="0" smtClean="0"/>
              <a:t> in test pattern T if and only if T detects fault </a:t>
            </a:r>
            <a:r>
              <a:rPr lang="en-US" dirty="0" err="1" smtClean="0"/>
              <a:t>x</a:t>
            </a:r>
            <a:r>
              <a:rPr lang="en-US" dirty="0" smtClean="0"/>
              <a:t> </a:t>
            </a:r>
            <a:r>
              <a:rPr lang="en-US" dirty="0" err="1" smtClean="0"/>
              <a:t>s-a-v</a:t>
            </a:r>
            <a:r>
              <a:rPr lang="en-US" dirty="0" smtClean="0"/>
              <a:t>’ – line </a:t>
            </a:r>
            <a:r>
              <a:rPr lang="en-US" dirty="0" err="1" smtClean="0"/>
              <a:t>x</a:t>
            </a:r>
            <a:r>
              <a:rPr lang="en-US" dirty="0" smtClean="0"/>
              <a:t> is critical in T</a:t>
            </a:r>
          </a:p>
          <a:p>
            <a:r>
              <a:rPr lang="en-US" dirty="0" smtClean="0"/>
              <a:t>Lines critical in test T immediately indicate faults detected by T</a:t>
            </a:r>
          </a:p>
          <a:p>
            <a:r>
              <a:rPr lang="en-US" dirty="0" smtClean="0">
                <a:solidFill>
                  <a:srgbClr val="FF0000"/>
                </a:solidFill>
              </a:rPr>
              <a:t>The primary outputs are critical in any test</a:t>
            </a:r>
          </a:p>
          <a:p>
            <a:r>
              <a:rPr lang="en-US" dirty="0" smtClean="0"/>
              <a:t>The other critical lines are found by backtracking from primary outputs; this process determines critical paths</a:t>
            </a:r>
            <a:endParaRPr lang="en-US" dirty="0"/>
          </a:p>
        </p:txBody>
      </p:sp>
      <p:grpSp>
        <p:nvGrpSpPr>
          <p:cNvPr id="5" name="Group 4"/>
          <p:cNvGrpSpPr/>
          <p:nvPr/>
        </p:nvGrpSpPr>
        <p:grpSpPr>
          <a:xfrm>
            <a:off x="113292" y="6390980"/>
            <a:ext cx="5283432" cy="381543"/>
            <a:chOff x="113292" y="6390980"/>
            <a:chExt cx="5283432"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4686800" cy="338554"/>
            </a:xfrm>
            <a:prstGeom prst="rect">
              <a:avLst/>
            </a:prstGeom>
            <a:noFill/>
          </p:spPr>
          <p:txBody>
            <a:bodyPr wrap="none" rtlCol="0">
              <a:spAutoFit/>
            </a:bodyPr>
            <a:lstStyle/>
            <a:p>
              <a:r>
                <a:rPr lang="en-US" sz="1600" dirty="0" smtClean="0">
                  <a:latin typeface="Comic Sans MS"/>
                  <a:cs typeface="Comic Sans MS"/>
                </a:rPr>
                <a:t>M. Abramovici et al., IEEE Design &amp; Test, 1984</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Sensitive inputs</a:t>
            </a:r>
            <a:endParaRPr lang="en-US" dirty="0"/>
          </a:p>
        </p:txBody>
      </p:sp>
      <p:sp>
        <p:nvSpPr>
          <p:cNvPr id="3" name="Content Placeholder 2"/>
          <p:cNvSpPr>
            <a:spLocks noGrp="1"/>
          </p:cNvSpPr>
          <p:nvPr>
            <p:ph idx="1"/>
          </p:nvPr>
        </p:nvSpPr>
        <p:spPr>
          <a:xfrm>
            <a:off x="676275" y="2376403"/>
            <a:ext cx="8010525" cy="3760427"/>
          </a:xfrm>
        </p:spPr>
        <p:txBody>
          <a:bodyPr/>
          <a:lstStyle/>
          <a:p>
            <a:r>
              <a:rPr lang="en-US" dirty="0" smtClean="0"/>
              <a:t>A gate input is sensitive in test T if complementing its value changes the value of the gate output</a:t>
            </a:r>
          </a:p>
          <a:p>
            <a:r>
              <a:rPr lang="en-US" dirty="0" smtClean="0"/>
              <a:t>If only one input has a controlling value of the gate, then this input is sensitive</a:t>
            </a:r>
          </a:p>
          <a:p>
            <a:r>
              <a:rPr lang="en-US" dirty="0" smtClean="0"/>
              <a:t>If all inputs have a non-controlling value, then all inputs are sensitive</a:t>
            </a:r>
          </a:p>
          <a:p>
            <a:r>
              <a:rPr lang="en-US" dirty="0" smtClean="0"/>
              <a:t>Otherwise, no input is sensitive</a:t>
            </a:r>
          </a:p>
          <a:p>
            <a:r>
              <a:rPr lang="en-US" dirty="0" smtClean="0">
                <a:solidFill>
                  <a:srgbClr val="FF0000"/>
                </a:solidFill>
              </a:rPr>
              <a:t>If a gate output is critical, then its sensitive inputs, if any, are also critical</a:t>
            </a:r>
            <a:endParaRPr lang="en-US"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Fanout</a:t>
            </a:r>
            <a:r>
              <a:rPr lang="en-US" dirty="0" smtClean="0"/>
              <a:t>-free circuit - example</a:t>
            </a:r>
            <a:endParaRPr lang="en-US" dirty="0"/>
          </a:p>
        </p:txBody>
      </p:sp>
      <p:sp>
        <p:nvSpPr>
          <p:cNvPr id="5" name="AutoShape 80"/>
          <p:cNvSpPr>
            <a:spLocks noChangeArrowheads="1"/>
          </p:cNvSpPr>
          <p:nvPr/>
        </p:nvSpPr>
        <p:spPr bwMode="auto">
          <a:xfrm>
            <a:off x="1391651" y="2815963"/>
            <a:ext cx="4424541" cy="2746637"/>
          </a:xfrm>
          <a:prstGeom prst="roundRect">
            <a:avLst>
              <a:gd name="adj" fmla="val 4792"/>
            </a:avLst>
          </a:prstGeom>
          <a:solidFill>
            <a:schemeClr val="bg1">
              <a:lumMod val="75000"/>
              <a:alpha val="40000"/>
            </a:schemeClr>
          </a:solidFill>
          <a:ln w="9525">
            <a:noFill/>
            <a:prstDash val="sysDot"/>
            <a:round/>
            <a:headEnd/>
            <a:tailEnd/>
          </a:ln>
          <a:effectLst/>
        </p:spPr>
        <p:txBody>
          <a:bodyPr wrap="none" anchor="ctr">
            <a:prstTxWarp prst="textNoShape">
              <a:avLst/>
            </a:prstTxWarp>
          </a:bodyPr>
          <a:lstStyle/>
          <a:p>
            <a:endParaRPr lang="en-US"/>
          </a:p>
        </p:txBody>
      </p:sp>
      <p:sp>
        <p:nvSpPr>
          <p:cNvPr id="49" name="Text Box 52"/>
          <p:cNvSpPr txBox="1">
            <a:spLocks noChangeArrowheads="1"/>
          </p:cNvSpPr>
          <p:nvPr/>
        </p:nvSpPr>
        <p:spPr bwMode="auto">
          <a:xfrm>
            <a:off x="846885" y="1092325"/>
            <a:ext cx="298780" cy="338554"/>
          </a:xfrm>
          <a:prstGeom prst="rect">
            <a:avLst/>
          </a:prstGeom>
          <a:noFill/>
          <a:ln w="9525">
            <a:noFill/>
            <a:miter lim="800000"/>
            <a:headEnd/>
            <a:tailEnd/>
          </a:ln>
          <a:effectLst/>
        </p:spPr>
        <p:txBody>
          <a:bodyPr wrap="none">
            <a:prstTxWarp prst="textNoShape">
              <a:avLst/>
            </a:prstTxWarp>
            <a:spAutoFit/>
          </a:bodyPr>
          <a:lstStyle/>
          <a:p>
            <a:r>
              <a:rPr lang="pl-PL" sz="1600"/>
              <a:t>0</a:t>
            </a:r>
            <a:endParaRPr lang="en-GB" sz="1600"/>
          </a:p>
        </p:txBody>
      </p:sp>
      <p:sp>
        <p:nvSpPr>
          <p:cNvPr id="50" name="Text Box 53"/>
          <p:cNvSpPr txBox="1">
            <a:spLocks noChangeArrowheads="1"/>
          </p:cNvSpPr>
          <p:nvPr/>
        </p:nvSpPr>
        <p:spPr bwMode="auto">
          <a:xfrm>
            <a:off x="846885" y="1492750"/>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0</a:t>
            </a:r>
            <a:endParaRPr lang="en-GB" sz="1600" dirty="0"/>
          </a:p>
        </p:txBody>
      </p:sp>
      <p:sp>
        <p:nvSpPr>
          <p:cNvPr id="51" name="Text Box 54"/>
          <p:cNvSpPr txBox="1">
            <a:spLocks noChangeArrowheads="1"/>
          </p:cNvSpPr>
          <p:nvPr/>
        </p:nvSpPr>
        <p:spPr bwMode="auto">
          <a:xfrm>
            <a:off x="846885" y="2369338"/>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0</a:t>
            </a:r>
            <a:endParaRPr lang="en-GB" sz="1600" dirty="0"/>
          </a:p>
        </p:txBody>
      </p:sp>
      <p:sp>
        <p:nvSpPr>
          <p:cNvPr id="52" name="Text Box 55"/>
          <p:cNvSpPr txBox="1">
            <a:spLocks noChangeArrowheads="1"/>
          </p:cNvSpPr>
          <p:nvPr/>
        </p:nvSpPr>
        <p:spPr bwMode="auto">
          <a:xfrm>
            <a:off x="846885" y="3419088"/>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0</a:t>
            </a:r>
            <a:endParaRPr lang="en-GB" sz="1600" dirty="0"/>
          </a:p>
        </p:txBody>
      </p:sp>
      <p:sp>
        <p:nvSpPr>
          <p:cNvPr id="53" name="Text Box 56"/>
          <p:cNvSpPr txBox="1">
            <a:spLocks noChangeArrowheads="1"/>
          </p:cNvSpPr>
          <p:nvPr/>
        </p:nvSpPr>
        <p:spPr bwMode="auto">
          <a:xfrm>
            <a:off x="846885" y="3721588"/>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0</a:t>
            </a:r>
            <a:endParaRPr lang="en-GB" sz="1600" dirty="0"/>
          </a:p>
        </p:txBody>
      </p:sp>
      <p:sp>
        <p:nvSpPr>
          <p:cNvPr id="54" name="Text Box 57"/>
          <p:cNvSpPr txBox="1">
            <a:spLocks noChangeArrowheads="1"/>
          </p:cNvSpPr>
          <p:nvPr/>
        </p:nvSpPr>
        <p:spPr bwMode="auto">
          <a:xfrm>
            <a:off x="846885" y="4270275"/>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0</a:t>
            </a:r>
            <a:endParaRPr lang="en-GB" sz="1600" dirty="0"/>
          </a:p>
        </p:txBody>
      </p:sp>
      <p:sp>
        <p:nvSpPr>
          <p:cNvPr id="55" name="Text Box 58"/>
          <p:cNvSpPr txBox="1">
            <a:spLocks noChangeArrowheads="1"/>
          </p:cNvSpPr>
          <p:nvPr/>
        </p:nvSpPr>
        <p:spPr bwMode="auto">
          <a:xfrm>
            <a:off x="846885" y="5057588"/>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56" name="Text Box 59"/>
          <p:cNvSpPr txBox="1">
            <a:spLocks noChangeArrowheads="1"/>
          </p:cNvSpPr>
          <p:nvPr/>
        </p:nvSpPr>
        <p:spPr bwMode="auto">
          <a:xfrm>
            <a:off x="846885" y="4582175"/>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57" name="Text Box 60"/>
          <p:cNvSpPr txBox="1">
            <a:spLocks noChangeArrowheads="1"/>
          </p:cNvSpPr>
          <p:nvPr/>
        </p:nvSpPr>
        <p:spPr bwMode="auto">
          <a:xfrm>
            <a:off x="846885" y="2002000"/>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58" name="Text Box 61"/>
          <p:cNvSpPr txBox="1">
            <a:spLocks noChangeArrowheads="1"/>
          </p:cNvSpPr>
          <p:nvPr/>
        </p:nvSpPr>
        <p:spPr bwMode="auto">
          <a:xfrm>
            <a:off x="3366247" y="1423738"/>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59" name="Text Box 62"/>
          <p:cNvSpPr txBox="1">
            <a:spLocks noChangeArrowheads="1"/>
          </p:cNvSpPr>
          <p:nvPr/>
        </p:nvSpPr>
        <p:spPr bwMode="auto">
          <a:xfrm>
            <a:off x="3366247" y="2134013"/>
            <a:ext cx="298780" cy="338554"/>
          </a:xfrm>
          <a:prstGeom prst="rect">
            <a:avLst/>
          </a:prstGeom>
          <a:noFill/>
          <a:ln w="9525">
            <a:noFill/>
            <a:miter lim="800000"/>
            <a:headEnd/>
            <a:tailEnd/>
          </a:ln>
          <a:effectLst/>
        </p:spPr>
        <p:txBody>
          <a:bodyPr wrap="none">
            <a:prstTxWarp prst="textNoShape">
              <a:avLst/>
            </a:prstTxWarp>
            <a:spAutoFit/>
          </a:bodyPr>
          <a:lstStyle/>
          <a:p>
            <a:r>
              <a:rPr lang="pl-PL" sz="1600"/>
              <a:t>1</a:t>
            </a:r>
            <a:endParaRPr lang="en-GB" sz="1600"/>
          </a:p>
        </p:txBody>
      </p:sp>
      <p:sp>
        <p:nvSpPr>
          <p:cNvPr id="60" name="Text Box 63"/>
          <p:cNvSpPr txBox="1">
            <a:spLocks noChangeArrowheads="1"/>
          </p:cNvSpPr>
          <p:nvPr/>
        </p:nvSpPr>
        <p:spPr bwMode="auto">
          <a:xfrm>
            <a:off x="3366247" y="3668575"/>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61" name="Text Box 64"/>
          <p:cNvSpPr txBox="1">
            <a:spLocks noChangeArrowheads="1"/>
          </p:cNvSpPr>
          <p:nvPr/>
        </p:nvSpPr>
        <p:spPr bwMode="auto">
          <a:xfrm>
            <a:off x="3366247" y="4325125"/>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62" name="Text Box 65"/>
          <p:cNvSpPr txBox="1">
            <a:spLocks noChangeArrowheads="1"/>
          </p:cNvSpPr>
          <p:nvPr/>
        </p:nvSpPr>
        <p:spPr bwMode="auto">
          <a:xfrm>
            <a:off x="5156617" y="2353590"/>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63" name="Text Box 66"/>
          <p:cNvSpPr txBox="1">
            <a:spLocks noChangeArrowheads="1"/>
          </p:cNvSpPr>
          <p:nvPr/>
        </p:nvSpPr>
        <p:spPr bwMode="auto">
          <a:xfrm>
            <a:off x="6243439" y="2505744"/>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1</a:t>
            </a:r>
            <a:endParaRPr lang="en-GB" sz="1600" dirty="0"/>
          </a:p>
        </p:txBody>
      </p:sp>
      <p:sp>
        <p:nvSpPr>
          <p:cNvPr id="64" name="Text Box 67"/>
          <p:cNvSpPr txBox="1">
            <a:spLocks noChangeArrowheads="1"/>
          </p:cNvSpPr>
          <p:nvPr/>
        </p:nvSpPr>
        <p:spPr bwMode="auto">
          <a:xfrm>
            <a:off x="5293622" y="3181184"/>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0</a:t>
            </a:r>
            <a:endParaRPr lang="en-GB" sz="1600" dirty="0"/>
          </a:p>
        </p:txBody>
      </p:sp>
      <p:sp>
        <p:nvSpPr>
          <p:cNvPr id="65" name="Text Box 68"/>
          <p:cNvSpPr txBox="1">
            <a:spLocks noChangeArrowheads="1"/>
          </p:cNvSpPr>
          <p:nvPr/>
        </p:nvSpPr>
        <p:spPr bwMode="auto">
          <a:xfrm>
            <a:off x="4650760" y="3170238"/>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0</a:t>
            </a:r>
            <a:endParaRPr lang="en-GB" sz="1600" dirty="0"/>
          </a:p>
        </p:txBody>
      </p:sp>
      <p:sp>
        <p:nvSpPr>
          <p:cNvPr id="76" name="Text Box 81"/>
          <p:cNvSpPr txBox="1">
            <a:spLocks noChangeArrowheads="1"/>
          </p:cNvSpPr>
          <p:nvPr/>
        </p:nvSpPr>
        <p:spPr bwMode="auto">
          <a:xfrm>
            <a:off x="1530302" y="5562600"/>
            <a:ext cx="4176573" cy="646331"/>
          </a:xfrm>
          <a:prstGeom prst="rect">
            <a:avLst/>
          </a:prstGeom>
          <a:noFill/>
          <a:ln w="9525">
            <a:noFill/>
            <a:miter lim="800000"/>
            <a:headEnd/>
            <a:tailEnd/>
          </a:ln>
          <a:effectLst/>
        </p:spPr>
        <p:txBody>
          <a:bodyPr wrap="square">
            <a:prstTxWarp prst="textNoShape">
              <a:avLst/>
            </a:prstTxWarp>
            <a:spAutoFit/>
          </a:bodyPr>
          <a:lstStyle/>
          <a:p>
            <a:pPr algn="ctr"/>
            <a:r>
              <a:rPr lang="en-US" dirty="0" smtClean="0"/>
              <a:t>This part does not have to be analyzed</a:t>
            </a:r>
            <a:br>
              <a:rPr lang="en-US" dirty="0" smtClean="0"/>
            </a:br>
            <a:r>
              <a:rPr lang="en-US" dirty="0" smtClean="0"/>
              <a:t>it is not critical</a:t>
            </a:r>
            <a:endParaRPr lang="en-US" dirty="0"/>
          </a:p>
        </p:txBody>
      </p:sp>
      <p:sp>
        <p:nvSpPr>
          <p:cNvPr id="78" name="Text Box 83"/>
          <p:cNvSpPr txBox="1">
            <a:spLocks noChangeArrowheads="1"/>
          </p:cNvSpPr>
          <p:nvPr/>
        </p:nvSpPr>
        <p:spPr bwMode="auto">
          <a:xfrm>
            <a:off x="5769955" y="1544235"/>
            <a:ext cx="1647431" cy="369332"/>
          </a:xfrm>
          <a:prstGeom prst="rect">
            <a:avLst/>
          </a:prstGeom>
          <a:noFill/>
          <a:ln w="9525">
            <a:noFill/>
            <a:miter lim="800000"/>
            <a:headEnd/>
            <a:tailEnd/>
          </a:ln>
          <a:effectLst/>
        </p:spPr>
        <p:txBody>
          <a:bodyPr wrap="none">
            <a:prstTxWarp prst="textNoShape">
              <a:avLst/>
            </a:prstTxWarp>
            <a:spAutoFit/>
          </a:bodyPr>
          <a:lstStyle/>
          <a:p>
            <a:r>
              <a:rPr lang="en-US" dirty="0" smtClean="0"/>
              <a:t>sensitive input</a:t>
            </a:r>
            <a:endParaRPr lang="en-US" dirty="0"/>
          </a:p>
        </p:txBody>
      </p:sp>
      <p:sp>
        <p:nvSpPr>
          <p:cNvPr id="6" name="Line 51"/>
          <p:cNvSpPr>
            <a:spLocks noChangeShapeType="1"/>
          </p:cNvSpPr>
          <p:nvPr/>
        </p:nvSpPr>
        <p:spPr bwMode="auto">
          <a:xfrm>
            <a:off x="6072404" y="2874842"/>
            <a:ext cx="533931"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7" name="Freeform 48"/>
          <p:cNvSpPr>
            <a:spLocks/>
          </p:cNvSpPr>
          <p:nvPr/>
        </p:nvSpPr>
        <p:spPr bwMode="auto">
          <a:xfrm>
            <a:off x="4390975" y="1941440"/>
            <a:ext cx="1492137" cy="772830"/>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57150" cmpd="sng">
            <a:solidFill>
              <a:srgbClr val="FF0000"/>
            </a:solidFill>
            <a:round/>
            <a:headEnd/>
            <a:tailEnd/>
          </a:ln>
          <a:effectLst/>
        </p:spPr>
        <p:txBody>
          <a:bodyPr>
            <a:prstTxWarp prst="textNoShape">
              <a:avLst/>
            </a:prstTxWarp>
          </a:bodyPr>
          <a:lstStyle/>
          <a:p>
            <a:endParaRPr lang="en-US"/>
          </a:p>
        </p:txBody>
      </p:sp>
      <p:sp>
        <p:nvSpPr>
          <p:cNvPr id="8" name="Freeform 49"/>
          <p:cNvSpPr>
            <a:spLocks/>
          </p:cNvSpPr>
          <p:nvPr/>
        </p:nvSpPr>
        <p:spPr bwMode="auto">
          <a:xfrm flipV="1">
            <a:off x="4437971" y="2889202"/>
            <a:ext cx="1374646" cy="1276737"/>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9" name="Freeform 43"/>
          <p:cNvSpPr>
            <a:spLocks/>
          </p:cNvSpPr>
          <p:nvPr/>
        </p:nvSpPr>
        <p:spPr bwMode="auto">
          <a:xfrm>
            <a:off x="1206965" y="3077187"/>
            <a:ext cx="4439860" cy="2143560"/>
          </a:xfrm>
          <a:custGeom>
            <a:avLst/>
            <a:gdLst/>
            <a:ahLst/>
            <a:cxnLst>
              <a:cxn ang="0">
                <a:pos x="0" y="1724"/>
              </a:cxn>
              <a:cxn ang="0">
                <a:pos x="3311" y="1724"/>
              </a:cxn>
              <a:cxn ang="0">
                <a:pos x="3311" y="0"/>
              </a:cxn>
              <a:cxn ang="0">
                <a:pos x="3629" y="0"/>
              </a:cxn>
            </a:cxnLst>
            <a:rect l="0" t="0" r="r" b="b"/>
            <a:pathLst>
              <a:path w="3629" h="1724">
                <a:moveTo>
                  <a:pt x="0" y="1724"/>
                </a:moveTo>
                <a:lnTo>
                  <a:pt x="3311" y="1724"/>
                </a:lnTo>
                <a:lnTo>
                  <a:pt x="3311" y="0"/>
                </a:lnTo>
                <a:lnTo>
                  <a:pt x="3629" y="0"/>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0" name="Line 35"/>
          <p:cNvSpPr>
            <a:spLocks noChangeShapeType="1"/>
          </p:cNvSpPr>
          <p:nvPr/>
        </p:nvSpPr>
        <p:spPr bwMode="auto">
          <a:xfrm>
            <a:off x="1205660" y="1301766"/>
            <a:ext cx="533931"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5" name="Line 36"/>
          <p:cNvSpPr>
            <a:spLocks noChangeShapeType="1"/>
          </p:cNvSpPr>
          <p:nvPr/>
        </p:nvSpPr>
        <p:spPr bwMode="auto">
          <a:xfrm>
            <a:off x="1205660" y="1668600"/>
            <a:ext cx="533931"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6" name="Line 37"/>
          <p:cNvSpPr>
            <a:spLocks noChangeShapeType="1"/>
          </p:cNvSpPr>
          <p:nvPr/>
        </p:nvSpPr>
        <p:spPr bwMode="auto">
          <a:xfrm>
            <a:off x="1205660" y="2190783"/>
            <a:ext cx="533931"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7" name="Line 38"/>
          <p:cNvSpPr>
            <a:spLocks noChangeShapeType="1"/>
          </p:cNvSpPr>
          <p:nvPr/>
        </p:nvSpPr>
        <p:spPr bwMode="auto">
          <a:xfrm>
            <a:off x="1205660" y="2556311"/>
            <a:ext cx="533931"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18" name="Line 39"/>
          <p:cNvSpPr>
            <a:spLocks noChangeShapeType="1"/>
          </p:cNvSpPr>
          <p:nvPr/>
        </p:nvSpPr>
        <p:spPr bwMode="auto">
          <a:xfrm>
            <a:off x="1205660" y="3590232"/>
            <a:ext cx="533931"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9" name="Line 40"/>
          <p:cNvSpPr>
            <a:spLocks noChangeShapeType="1"/>
          </p:cNvSpPr>
          <p:nvPr/>
        </p:nvSpPr>
        <p:spPr bwMode="auto">
          <a:xfrm>
            <a:off x="1205660" y="3894403"/>
            <a:ext cx="533931" cy="0"/>
          </a:xfrm>
          <a:prstGeom prst="line">
            <a:avLst/>
          </a:prstGeom>
          <a:noFill/>
          <a:ln w="28575">
            <a:solidFill>
              <a:schemeClr val="tx1"/>
            </a:solidFill>
            <a:round/>
            <a:headEnd/>
            <a:tailEnd/>
          </a:ln>
          <a:effectLst/>
        </p:spPr>
        <p:txBody>
          <a:bodyPr>
            <a:prstTxWarp prst="textNoShape">
              <a:avLst/>
            </a:prstTxWarp>
          </a:bodyPr>
          <a:lstStyle/>
          <a:p>
            <a:endParaRPr lang="en-US"/>
          </a:p>
        </p:txBody>
      </p:sp>
      <p:sp>
        <p:nvSpPr>
          <p:cNvPr id="20" name="Line 41"/>
          <p:cNvSpPr>
            <a:spLocks noChangeShapeType="1"/>
          </p:cNvSpPr>
          <p:nvPr/>
        </p:nvSpPr>
        <p:spPr bwMode="auto">
          <a:xfrm>
            <a:off x="1205660" y="4438779"/>
            <a:ext cx="533931"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1" name="Line 42"/>
          <p:cNvSpPr>
            <a:spLocks noChangeShapeType="1"/>
          </p:cNvSpPr>
          <p:nvPr/>
        </p:nvSpPr>
        <p:spPr bwMode="auto">
          <a:xfrm>
            <a:off x="1205660" y="4757311"/>
            <a:ext cx="533931" cy="0"/>
          </a:xfrm>
          <a:prstGeom prst="line">
            <a:avLst/>
          </a:pr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2" name="Freeform 44"/>
          <p:cNvSpPr>
            <a:spLocks/>
          </p:cNvSpPr>
          <p:nvPr/>
        </p:nvSpPr>
        <p:spPr bwMode="auto">
          <a:xfrm>
            <a:off x="2153422" y="1517167"/>
            <a:ext cx="1895523" cy="242815"/>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57150" cmpd="sng">
            <a:solidFill>
              <a:srgbClr val="FF0000"/>
            </a:solidFill>
            <a:round/>
            <a:headEnd/>
            <a:tailEnd/>
          </a:ln>
          <a:effectLst/>
        </p:spPr>
        <p:txBody>
          <a:bodyPr>
            <a:prstTxWarp prst="textNoShape">
              <a:avLst/>
            </a:prstTxWarp>
          </a:bodyPr>
          <a:lstStyle/>
          <a:p>
            <a:endParaRPr lang="en-US"/>
          </a:p>
        </p:txBody>
      </p:sp>
      <p:sp>
        <p:nvSpPr>
          <p:cNvPr id="23" name="Freeform 45"/>
          <p:cNvSpPr>
            <a:spLocks/>
          </p:cNvSpPr>
          <p:nvPr/>
        </p:nvSpPr>
        <p:spPr bwMode="auto">
          <a:xfrm flipV="1">
            <a:off x="2153422" y="2141175"/>
            <a:ext cx="1895523" cy="262396"/>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57150" cmpd="sng">
            <a:solidFill>
              <a:srgbClr val="FF0000"/>
            </a:solidFill>
            <a:round/>
            <a:headEnd/>
            <a:tailEnd/>
          </a:ln>
          <a:effectLst/>
        </p:spPr>
        <p:txBody>
          <a:bodyPr>
            <a:prstTxWarp prst="textNoShape">
              <a:avLst/>
            </a:prstTxWarp>
          </a:bodyPr>
          <a:lstStyle/>
          <a:p>
            <a:endParaRPr lang="en-US"/>
          </a:p>
        </p:txBody>
      </p:sp>
      <p:sp>
        <p:nvSpPr>
          <p:cNvPr id="24" name="AutoShape 14"/>
          <p:cNvSpPr>
            <a:spLocks noChangeAspect="1" noChangeArrowheads="1"/>
          </p:cNvSpPr>
          <p:nvPr/>
        </p:nvSpPr>
        <p:spPr bwMode="auto">
          <a:xfrm>
            <a:off x="3811352" y="1628130"/>
            <a:ext cx="719306" cy="64228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3" name="Group 29"/>
          <p:cNvGrpSpPr>
            <a:grpSpLocks/>
          </p:cNvGrpSpPr>
          <p:nvPr/>
        </p:nvGrpSpPr>
        <p:grpSpPr bwMode="auto">
          <a:xfrm>
            <a:off x="1560741" y="1184275"/>
            <a:ext cx="878571" cy="642285"/>
            <a:chOff x="2517" y="2276"/>
            <a:chExt cx="673" cy="492"/>
          </a:xfrm>
          <a:solidFill>
            <a:schemeClr val="bg1"/>
          </a:solidFill>
        </p:grpSpPr>
        <p:sp>
          <p:nvSpPr>
            <p:cNvPr id="26" name="AutoShape 30"/>
            <p:cNvSpPr>
              <a:spLocks noChangeAspect="1" noChangeArrowheads="1"/>
            </p:cNvSpPr>
            <p:nvPr/>
          </p:nvSpPr>
          <p:spPr bwMode="auto">
            <a:xfrm>
              <a:off x="2517" y="2276"/>
              <a:ext cx="551" cy="492"/>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7" name="Oval 31"/>
            <p:cNvSpPr>
              <a:spLocks noChangeAspect="1" noChangeArrowheads="1"/>
            </p:cNvSpPr>
            <p:nvPr/>
          </p:nvSpPr>
          <p:spPr bwMode="auto">
            <a:xfrm>
              <a:off x="3066" y="2462"/>
              <a:ext cx="124" cy="124"/>
            </a:xfrm>
            <a:prstGeom prst="ellipse">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11" name="Group 32"/>
          <p:cNvGrpSpPr>
            <a:grpSpLocks/>
          </p:cNvGrpSpPr>
          <p:nvPr/>
        </p:nvGrpSpPr>
        <p:grpSpPr bwMode="auto">
          <a:xfrm>
            <a:off x="1560741" y="2071986"/>
            <a:ext cx="878571" cy="642285"/>
            <a:chOff x="2517" y="2276"/>
            <a:chExt cx="673" cy="492"/>
          </a:xfrm>
          <a:solidFill>
            <a:schemeClr val="bg1"/>
          </a:solidFill>
        </p:grpSpPr>
        <p:sp>
          <p:nvSpPr>
            <p:cNvPr id="29" name="AutoShape 33"/>
            <p:cNvSpPr>
              <a:spLocks noChangeAspect="1" noChangeArrowheads="1"/>
            </p:cNvSpPr>
            <p:nvPr/>
          </p:nvSpPr>
          <p:spPr bwMode="auto">
            <a:xfrm>
              <a:off x="2517" y="2276"/>
              <a:ext cx="551" cy="492"/>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0" name="Oval 34"/>
            <p:cNvSpPr>
              <a:spLocks noChangeAspect="1" noChangeArrowheads="1"/>
            </p:cNvSpPr>
            <p:nvPr/>
          </p:nvSpPr>
          <p:spPr bwMode="auto">
            <a:xfrm>
              <a:off x="3066" y="2462"/>
              <a:ext cx="124" cy="124"/>
            </a:xfrm>
            <a:prstGeom prst="ellipse">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31" name="Freeform 46"/>
          <p:cNvSpPr>
            <a:spLocks/>
          </p:cNvSpPr>
          <p:nvPr/>
        </p:nvSpPr>
        <p:spPr bwMode="auto">
          <a:xfrm>
            <a:off x="2153422" y="3737749"/>
            <a:ext cx="1895523" cy="234982"/>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32" name="Freeform 47"/>
          <p:cNvSpPr>
            <a:spLocks/>
          </p:cNvSpPr>
          <p:nvPr/>
        </p:nvSpPr>
        <p:spPr bwMode="auto">
          <a:xfrm flipV="1">
            <a:off x="2153422" y="4380033"/>
            <a:ext cx="1895523" cy="234982"/>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22225"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nvGrpSpPr>
          <p:cNvPr id="12" name="Group 28"/>
          <p:cNvGrpSpPr>
            <a:grpSpLocks/>
          </p:cNvGrpSpPr>
          <p:nvPr/>
        </p:nvGrpSpPr>
        <p:grpSpPr bwMode="auto">
          <a:xfrm>
            <a:off x="3811350" y="3847407"/>
            <a:ext cx="872044" cy="642285"/>
            <a:chOff x="2517" y="2276"/>
            <a:chExt cx="668" cy="492"/>
          </a:xfrm>
          <a:solidFill>
            <a:schemeClr val="bg1"/>
          </a:solidFill>
        </p:grpSpPr>
        <p:sp>
          <p:nvSpPr>
            <p:cNvPr id="34" name="AutoShape 19"/>
            <p:cNvSpPr>
              <a:spLocks noChangeAspect="1" noChangeArrowheads="1"/>
            </p:cNvSpPr>
            <p:nvPr/>
          </p:nvSpPr>
          <p:spPr bwMode="auto">
            <a:xfrm>
              <a:off x="2517" y="2276"/>
              <a:ext cx="551" cy="492"/>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5" name="Oval 20"/>
            <p:cNvSpPr>
              <a:spLocks noChangeAspect="1" noChangeArrowheads="1"/>
            </p:cNvSpPr>
            <p:nvPr/>
          </p:nvSpPr>
          <p:spPr bwMode="auto">
            <a:xfrm>
              <a:off x="3061" y="2462"/>
              <a:ext cx="124" cy="124"/>
            </a:xfrm>
            <a:prstGeom prst="ellipse">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13" name="Group 9"/>
          <p:cNvGrpSpPr>
            <a:grpSpLocks/>
          </p:cNvGrpSpPr>
          <p:nvPr/>
        </p:nvGrpSpPr>
        <p:grpSpPr bwMode="auto">
          <a:xfrm>
            <a:off x="1560743" y="5002737"/>
            <a:ext cx="543070" cy="442549"/>
            <a:chOff x="816" y="2976"/>
            <a:chExt cx="416" cy="339"/>
          </a:xfrm>
          <a:solidFill>
            <a:schemeClr val="bg1"/>
          </a:solidFill>
        </p:grpSpPr>
        <p:sp>
          <p:nvSpPr>
            <p:cNvPr id="48" name="AutoShape 11"/>
            <p:cNvSpPr>
              <a:spLocks noChangeAspect="1" noChangeArrowheads="1"/>
            </p:cNvSpPr>
            <p:nvPr/>
          </p:nvSpPr>
          <p:spPr bwMode="auto">
            <a:xfrm rot="5400000">
              <a:off x="809" y="2983"/>
              <a:ext cx="339" cy="325"/>
            </a:xfrm>
            <a:prstGeom prst="triangle">
              <a:avLst>
                <a:gd name="adj" fmla="val 50000"/>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7" name="AutoShape 10"/>
            <p:cNvSpPr>
              <a:spLocks noChangeAspect="1" noChangeArrowheads="1"/>
            </p:cNvSpPr>
            <p:nvPr/>
          </p:nvSpPr>
          <p:spPr bwMode="auto">
            <a:xfrm>
              <a:off x="1122" y="3085"/>
              <a:ext cx="110" cy="110"/>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66" name="Oval 69"/>
          <p:cNvSpPr>
            <a:spLocks noChangeArrowheads="1"/>
          </p:cNvSpPr>
          <p:nvPr/>
        </p:nvSpPr>
        <p:spPr bwMode="auto">
          <a:xfrm>
            <a:off x="1597297" y="2480594"/>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67" name="Oval 70"/>
          <p:cNvSpPr>
            <a:spLocks noChangeArrowheads="1"/>
          </p:cNvSpPr>
          <p:nvPr/>
        </p:nvSpPr>
        <p:spPr bwMode="auto">
          <a:xfrm>
            <a:off x="3870097" y="1692560"/>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68" name="Oval 71"/>
          <p:cNvSpPr>
            <a:spLocks noChangeArrowheads="1"/>
          </p:cNvSpPr>
          <p:nvPr/>
        </p:nvSpPr>
        <p:spPr bwMode="auto">
          <a:xfrm>
            <a:off x="3870097" y="2066764"/>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73" name="Oval 76"/>
          <p:cNvSpPr>
            <a:spLocks noChangeArrowheads="1"/>
          </p:cNvSpPr>
          <p:nvPr/>
        </p:nvSpPr>
        <p:spPr bwMode="auto">
          <a:xfrm>
            <a:off x="1605130" y="5158086"/>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74" name="Oval 77"/>
          <p:cNvSpPr>
            <a:spLocks noChangeArrowheads="1"/>
          </p:cNvSpPr>
          <p:nvPr/>
        </p:nvSpPr>
        <p:spPr bwMode="auto">
          <a:xfrm>
            <a:off x="3883152" y="3906614"/>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75" name="Oval 78"/>
          <p:cNvSpPr>
            <a:spLocks noChangeArrowheads="1"/>
          </p:cNvSpPr>
          <p:nvPr/>
        </p:nvSpPr>
        <p:spPr bwMode="auto">
          <a:xfrm>
            <a:off x="3883152" y="4295179"/>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77" name="Oval 82"/>
          <p:cNvSpPr>
            <a:spLocks noChangeArrowheads="1"/>
          </p:cNvSpPr>
          <p:nvPr/>
        </p:nvSpPr>
        <p:spPr bwMode="auto">
          <a:xfrm>
            <a:off x="5646825" y="1692098"/>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79" name="Freeform 104"/>
          <p:cNvSpPr>
            <a:spLocks/>
          </p:cNvSpPr>
          <p:nvPr/>
        </p:nvSpPr>
        <p:spPr bwMode="auto">
          <a:xfrm>
            <a:off x="5592402" y="2583223"/>
            <a:ext cx="638464" cy="571790"/>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a:p>
        </p:txBody>
      </p:sp>
      <p:sp>
        <p:nvSpPr>
          <p:cNvPr id="69" name="Oval 72"/>
          <p:cNvSpPr>
            <a:spLocks noChangeArrowheads="1"/>
          </p:cNvSpPr>
          <p:nvPr/>
        </p:nvSpPr>
        <p:spPr bwMode="auto">
          <a:xfrm>
            <a:off x="5706876" y="2643776"/>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80" name="Freeform 104"/>
          <p:cNvSpPr>
            <a:spLocks/>
          </p:cNvSpPr>
          <p:nvPr/>
        </p:nvSpPr>
        <p:spPr bwMode="auto">
          <a:xfrm>
            <a:off x="1567170" y="4325304"/>
            <a:ext cx="638464" cy="571790"/>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a:p>
        </p:txBody>
      </p:sp>
      <p:sp>
        <p:nvSpPr>
          <p:cNvPr id="72" name="Oval 75"/>
          <p:cNvSpPr>
            <a:spLocks noChangeArrowheads="1"/>
          </p:cNvSpPr>
          <p:nvPr/>
        </p:nvSpPr>
        <p:spPr bwMode="auto">
          <a:xfrm>
            <a:off x="1671708" y="4686816"/>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81" name="Freeform 104"/>
          <p:cNvSpPr>
            <a:spLocks/>
          </p:cNvSpPr>
          <p:nvPr/>
        </p:nvSpPr>
        <p:spPr bwMode="auto">
          <a:xfrm>
            <a:off x="1567170" y="3447182"/>
            <a:ext cx="638464" cy="571790"/>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a:p>
        </p:txBody>
      </p:sp>
      <p:sp>
        <p:nvSpPr>
          <p:cNvPr id="70" name="Oval 73"/>
          <p:cNvSpPr>
            <a:spLocks noChangeArrowheads="1"/>
          </p:cNvSpPr>
          <p:nvPr/>
        </p:nvSpPr>
        <p:spPr bwMode="auto">
          <a:xfrm>
            <a:off x="1671708" y="3519738"/>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71" name="Oval 74"/>
          <p:cNvSpPr>
            <a:spLocks noChangeArrowheads="1"/>
          </p:cNvSpPr>
          <p:nvPr/>
        </p:nvSpPr>
        <p:spPr bwMode="auto">
          <a:xfrm>
            <a:off x="1671708" y="3816076"/>
            <a:ext cx="134462" cy="134462"/>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42" name="Oval 26"/>
          <p:cNvSpPr>
            <a:spLocks noChangeAspect="1" noChangeArrowheads="1"/>
          </p:cNvSpPr>
          <p:nvPr/>
        </p:nvSpPr>
        <p:spPr bwMode="auto">
          <a:xfrm>
            <a:off x="2199954" y="3650664"/>
            <a:ext cx="162000" cy="162000"/>
          </a:xfrm>
          <a:prstGeom prst="ellipse">
            <a:avLst/>
          </a:prstGeom>
          <a:solidFill>
            <a:schemeClr val="bg1"/>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a:xfrm>
            <a:off x="676275" y="3107575"/>
            <a:ext cx="8010525" cy="3174860"/>
          </a:xfrm>
        </p:spPr>
        <p:txBody>
          <a:bodyPr/>
          <a:lstStyle/>
          <a:p>
            <a:r>
              <a:rPr lang="en-US" dirty="0" smtClean="0"/>
              <a:t>Fault simulation is a technique to study behavior of circuits in the presence of faults</a:t>
            </a:r>
          </a:p>
          <a:p>
            <a:r>
              <a:rPr lang="en-US" dirty="0" smtClean="0"/>
              <a:t>Given a circuit and a fault model</a:t>
            </a:r>
          </a:p>
          <a:p>
            <a:pPr lvl="1"/>
            <a:r>
              <a:rPr lang="en-US" dirty="0" smtClean="0"/>
              <a:t>for a given vector it determines which faults are covered and which are undetected</a:t>
            </a:r>
          </a:p>
          <a:p>
            <a:pPr lvl="1"/>
            <a:r>
              <a:rPr lang="en-US" dirty="0" smtClean="0"/>
              <a:t>for a given test set it determines fault coverage (fault grading)</a:t>
            </a:r>
          </a:p>
          <a:p>
            <a:pPr lvl="1"/>
            <a:r>
              <a:rPr lang="en-US" dirty="0" smtClean="0"/>
              <a:t>it determines signatures of different faults for fault diagnosis (fault location)</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 analysis</a:t>
            </a:r>
            <a:endParaRPr lang="en-US" dirty="0"/>
          </a:p>
        </p:txBody>
      </p:sp>
      <p:sp>
        <p:nvSpPr>
          <p:cNvPr id="15" name="Text Box 21"/>
          <p:cNvSpPr txBox="1">
            <a:spLocks noChangeArrowheads="1"/>
          </p:cNvSpPr>
          <p:nvPr/>
        </p:nvSpPr>
        <p:spPr bwMode="auto">
          <a:xfrm>
            <a:off x="7075113" y="1699355"/>
            <a:ext cx="313044" cy="369332"/>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16" name="Text Box 22"/>
          <p:cNvSpPr txBox="1">
            <a:spLocks noChangeArrowheads="1"/>
          </p:cNvSpPr>
          <p:nvPr/>
        </p:nvSpPr>
        <p:spPr bwMode="auto">
          <a:xfrm>
            <a:off x="7051606" y="2355127"/>
            <a:ext cx="313044" cy="369332"/>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24" name="Text Box 34"/>
          <p:cNvSpPr txBox="1">
            <a:spLocks noChangeArrowheads="1"/>
          </p:cNvSpPr>
          <p:nvPr/>
        </p:nvSpPr>
        <p:spPr bwMode="auto">
          <a:xfrm>
            <a:off x="8160760" y="1871104"/>
            <a:ext cx="313044" cy="369332"/>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25" name="Text Box 35"/>
          <p:cNvSpPr txBox="1">
            <a:spLocks noChangeArrowheads="1"/>
          </p:cNvSpPr>
          <p:nvPr/>
        </p:nvSpPr>
        <p:spPr bwMode="auto">
          <a:xfrm>
            <a:off x="3419353" y="1163638"/>
            <a:ext cx="313044" cy="369332"/>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26" name="Text Box 36"/>
          <p:cNvSpPr txBox="1">
            <a:spLocks noChangeArrowheads="1"/>
          </p:cNvSpPr>
          <p:nvPr/>
        </p:nvSpPr>
        <p:spPr bwMode="auto">
          <a:xfrm>
            <a:off x="3419353" y="2528406"/>
            <a:ext cx="313044" cy="369332"/>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27" name="Text Box 37"/>
          <p:cNvSpPr txBox="1">
            <a:spLocks noChangeArrowheads="1"/>
          </p:cNvSpPr>
          <p:nvPr/>
        </p:nvSpPr>
        <p:spPr bwMode="auto">
          <a:xfrm>
            <a:off x="3419353" y="1844675"/>
            <a:ext cx="313044" cy="369332"/>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44" name="Text Box 60"/>
          <p:cNvSpPr txBox="1">
            <a:spLocks noChangeArrowheads="1"/>
          </p:cNvSpPr>
          <p:nvPr/>
        </p:nvSpPr>
        <p:spPr bwMode="auto">
          <a:xfrm>
            <a:off x="7075113" y="3706459"/>
            <a:ext cx="313044" cy="369332"/>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45" name="Text Box 61"/>
          <p:cNvSpPr txBox="1">
            <a:spLocks noChangeArrowheads="1"/>
          </p:cNvSpPr>
          <p:nvPr/>
        </p:nvSpPr>
        <p:spPr bwMode="auto">
          <a:xfrm>
            <a:off x="7075113" y="4374442"/>
            <a:ext cx="313044" cy="369332"/>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48" name="Text Box 69"/>
          <p:cNvSpPr txBox="1">
            <a:spLocks noChangeArrowheads="1"/>
          </p:cNvSpPr>
          <p:nvPr/>
        </p:nvSpPr>
        <p:spPr bwMode="auto">
          <a:xfrm>
            <a:off x="8160760" y="3819451"/>
            <a:ext cx="313044" cy="369332"/>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49" name="Text Box 70"/>
          <p:cNvSpPr txBox="1">
            <a:spLocks noChangeArrowheads="1"/>
          </p:cNvSpPr>
          <p:nvPr/>
        </p:nvSpPr>
        <p:spPr bwMode="auto">
          <a:xfrm>
            <a:off x="3419353" y="3195163"/>
            <a:ext cx="313044" cy="369332"/>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50" name="Text Box 71"/>
          <p:cNvSpPr txBox="1">
            <a:spLocks noChangeArrowheads="1"/>
          </p:cNvSpPr>
          <p:nvPr/>
        </p:nvSpPr>
        <p:spPr bwMode="auto">
          <a:xfrm>
            <a:off x="3419353" y="4535509"/>
            <a:ext cx="313044" cy="369332"/>
          </a:xfrm>
          <a:prstGeom prst="rect">
            <a:avLst/>
          </a:prstGeom>
          <a:noFill/>
          <a:ln w="9525">
            <a:noFill/>
            <a:miter lim="800000"/>
            <a:headEnd/>
            <a:tailEnd/>
          </a:ln>
          <a:effectLst/>
        </p:spPr>
        <p:txBody>
          <a:bodyPr wrap="none">
            <a:prstTxWarp prst="textNoShape">
              <a:avLst/>
            </a:prstTxWarp>
            <a:spAutoFit/>
          </a:bodyPr>
          <a:lstStyle/>
          <a:p>
            <a:r>
              <a:rPr lang="pl-PL" dirty="0"/>
              <a:t>0</a:t>
            </a:r>
            <a:endParaRPr lang="en-GB" dirty="0"/>
          </a:p>
        </p:txBody>
      </p:sp>
      <p:sp>
        <p:nvSpPr>
          <p:cNvPr id="51" name="Text Box 72"/>
          <p:cNvSpPr txBox="1">
            <a:spLocks noChangeArrowheads="1"/>
          </p:cNvSpPr>
          <p:nvPr/>
        </p:nvSpPr>
        <p:spPr bwMode="auto">
          <a:xfrm>
            <a:off x="3419353" y="3814536"/>
            <a:ext cx="313044" cy="369332"/>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5" name="Freeform 33"/>
          <p:cNvSpPr>
            <a:spLocks/>
          </p:cNvSpPr>
          <p:nvPr/>
        </p:nvSpPr>
        <p:spPr bwMode="auto">
          <a:xfrm>
            <a:off x="3996481" y="1903599"/>
            <a:ext cx="1479593" cy="554338"/>
          </a:xfrm>
          <a:custGeom>
            <a:avLst/>
            <a:gdLst/>
            <a:ahLst/>
            <a:cxnLst>
              <a:cxn ang="0">
                <a:pos x="1089" y="0"/>
              </a:cxn>
              <a:cxn ang="0">
                <a:pos x="0" y="0"/>
              </a:cxn>
              <a:cxn ang="0">
                <a:pos x="0" y="408"/>
              </a:cxn>
              <a:cxn ang="0">
                <a:pos x="1089" y="408"/>
              </a:cxn>
            </a:cxnLst>
            <a:rect l="0" t="0" r="r" b="b"/>
            <a:pathLst>
              <a:path w="1089" h="408">
                <a:moveTo>
                  <a:pt x="1089" y="0"/>
                </a:moveTo>
                <a:lnTo>
                  <a:pt x="0" y="0"/>
                </a:lnTo>
                <a:lnTo>
                  <a:pt x="0" y="408"/>
                </a:lnTo>
                <a:lnTo>
                  <a:pt x="1089" y="408"/>
                </a:lnTo>
              </a:path>
            </a:pathLst>
          </a:custGeom>
          <a:noFill/>
          <a:ln w="28575" cmpd="sng">
            <a:solidFill>
              <a:schemeClr val="tx1"/>
            </a:solidFill>
            <a:round/>
            <a:headEnd/>
            <a:tailEnd/>
          </a:ln>
          <a:effectLst/>
        </p:spPr>
        <p:txBody>
          <a:bodyPr>
            <a:prstTxWarp prst="textNoShape">
              <a:avLst/>
            </a:prstTxWarp>
          </a:bodyPr>
          <a:lstStyle/>
          <a:p>
            <a:endParaRPr lang="en-US" sz="1400"/>
          </a:p>
        </p:txBody>
      </p:sp>
      <p:sp>
        <p:nvSpPr>
          <p:cNvPr id="6" name="Freeform 47"/>
          <p:cNvSpPr>
            <a:spLocks/>
          </p:cNvSpPr>
          <p:nvPr/>
        </p:nvSpPr>
        <p:spPr bwMode="auto">
          <a:xfrm>
            <a:off x="3995123" y="1907675"/>
            <a:ext cx="1294813" cy="245919"/>
          </a:xfrm>
          <a:custGeom>
            <a:avLst/>
            <a:gdLst/>
            <a:ahLst/>
            <a:cxnLst>
              <a:cxn ang="0">
                <a:pos x="0" y="181"/>
              </a:cxn>
              <a:cxn ang="0">
                <a:pos x="0" y="0"/>
              </a:cxn>
              <a:cxn ang="0">
                <a:pos x="953" y="0"/>
              </a:cxn>
            </a:cxnLst>
            <a:rect l="0" t="0" r="r" b="b"/>
            <a:pathLst>
              <a:path w="953" h="181">
                <a:moveTo>
                  <a:pt x="0" y="181"/>
                </a:moveTo>
                <a:lnTo>
                  <a:pt x="0" y="0"/>
                </a:lnTo>
                <a:lnTo>
                  <a:pt x="953" y="0"/>
                </a:lnTo>
              </a:path>
            </a:pathLst>
          </a:custGeom>
          <a:noFill/>
          <a:ln w="57150" cmpd="sng">
            <a:solidFill>
              <a:srgbClr val="FF0000"/>
            </a:solidFill>
            <a:round/>
            <a:headEnd/>
            <a:tailEnd/>
          </a:ln>
          <a:effectLst/>
        </p:spPr>
        <p:txBody>
          <a:bodyPr>
            <a:prstTxWarp prst="textNoShape">
              <a:avLst/>
            </a:prstTxWarp>
          </a:bodyPr>
          <a:lstStyle/>
          <a:p>
            <a:endParaRPr lang="en-US" sz="1400"/>
          </a:p>
        </p:txBody>
      </p:sp>
      <p:sp>
        <p:nvSpPr>
          <p:cNvPr id="7" name="Line 4"/>
          <p:cNvSpPr>
            <a:spLocks noChangeShapeType="1"/>
          </p:cNvSpPr>
          <p:nvPr/>
        </p:nvSpPr>
        <p:spPr bwMode="auto">
          <a:xfrm>
            <a:off x="3440785" y="1546268"/>
            <a:ext cx="1838282" cy="0"/>
          </a:xfrm>
          <a:prstGeom prst="line">
            <a:avLst/>
          </a:prstGeom>
          <a:noFill/>
          <a:ln w="57150">
            <a:solidFill>
              <a:srgbClr val="FF0000"/>
            </a:solidFill>
            <a:round/>
            <a:headEnd/>
            <a:tailEnd/>
          </a:ln>
          <a:effectLst/>
        </p:spPr>
        <p:txBody>
          <a:bodyPr>
            <a:prstTxWarp prst="textNoShape">
              <a:avLst/>
            </a:prstTxWarp>
          </a:bodyPr>
          <a:lstStyle/>
          <a:p>
            <a:endParaRPr lang="en-US" sz="1400"/>
          </a:p>
        </p:txBody>
      </p:sp>
      <p:sp>
        <p:nvSpPr>
          <p:cNvPr id="8" name="Line 5"/>
          <p:cNvSpPr>
            <a:spLocks noChangeShapeType="1"/>
          </p:cNvSpPr>
          <p:nvPr/>
        </p:nvSpPr>
        <p:spPr bwMode="auto">
          <a:xfrm>
            <a:off x="3440785" y="2173975"/>
            <a:ext cx="555696" cy="0"/>
          </a:xfrm>
          <a:prstGeom prst="line">
            <a:avLst/>
          </a:prstGeom>
          <a:noFill/>
          <a:ln w="22225" cap="flat" cmpd="sng" algn="ctr">
            <a:solidFill>
              <a:schemeClr val="tx1"/>
            </a:solidFill>
            <a:prstDash val="solid"/>
            <a:round/>
            <a:headEnd type="none" w="med" len="med"/>
            <a:tailEnd type="oval" w="med" len="med"/>
          </a:ln>
          <a:effectLst/>
        </p:spPr>
        <p:txBody>
          <a:bodyPr>
            <a:prstTxWarp prst="textNoShape">
              <a:avLst/>
            </a:prstTxWarp>
          </a:bodyPr>
          <a:lstStyle/>
          <a:p>
            <a:endParaRPr lang="en-US" sz="1400"/>
          </a:p>
        </p:txBody>
      </p:sp>
      <p:sp>
        <p:nvSpPr>
          <p:cNvPr id="9" name="Line 6"/>
          <p:cNvSpPr>
            <a:spLocks noChangeShapeType="1"/>
          </p:cNvSpPr>
          <p:nvPr/>
        </p:nvSpPr>
        <p:spPr bwMode="auto">
          <a:xfrm>
            <a:off x="7951573" y="2212017"/>
            <a:ext cx="555696" cy="0"/>
          </a:xfrm>
          <a:prstGeom prst="line">
            <a:avLst/>
          </a:prstGeom>
          <a:noFill/>
          <a:ln w="57150">
            <a:solidFill>
              <a:srgbClr val="FF0000"/>
            </a:solidFill>
            <a:round/>
            <a:headEnd/>
            <a:tailEnd/>
          </a:ln>
          <a:effectLst/>
        </p:spPr>
        <p:txBody>
          <a:bodyPr>
            <a:prstTxWarp prst="textNoShape">
              <a:avLst/>
            </a:prstTxWarp>
          </a:bodyPr>
          <a:lstStyle/>
          <a:p>
            <a:endParaRPr lang="en-US" sz="1400"/>
          </a:p>
        </p:txBody>
      </p:sp>
      <p:sp>
        <p:nvSpPr>
          <p:cNvPr id="10" name="Line 7"/>
          <p:cNvSpPr>
            <a:spLocks noChangeShapeType="1"/>
          </p:cNvSpPr>
          <p:nvPr/>
        </p:nvSpPr>
        <p:spPr bwMode="auto">
          <a:xfrm>
            <a:off x="3440785" y="2851951"/>
            <a:ext cx="1899422" cy="0"/>
          </a:xfrm>
          <a:prstGeom prst="line">
            <a:avLst/>
          </a:prstGeom>
          <a:noFill/>
          <a:ln w="22225" cap="flat" cmpd="sng" algn="ctr">
            <a:solidFill>
              <a:schemeClr val="tx1"/>
            </a:solidFill>
            <a:prstDash val="solid"/>
            <a:round/>
            <a:headEnd type="none" w="med" len="med"/>
            <a:tailEnd w="med" len="med"/>
          </a:ln>
          <a:effectLst/>
        </p:spPr>
        <p:txBody>
          <a:bodyPr>
            <a:prstTxWarp prst="textNoShape">
              <a:avLst/>
            </a:prstTxWarp>
          </a:bodyPr>
          <a:lstStyle/>
          <a:p>
            <a:endParaRPr lang="en-US" sz="1400"/>
          </a:p>
        </p:txBody>
      </p:sp>
      <p:sp>
        <p:nvSpPr>
          <p:cNvPr id="11" name="Freeform 8"/>
          <p:cNvSpPr>
            <a:spLocks/>
          </p:cNvSpPr>
          <p:nvPr/>
        </p:nvSpPr>
        <p:spPr bwMode="auto">
          <a:xfrm>
            <a:off x="5856502" y="1732406"/>
            <a:ext cx="1972791" cy="323364"/>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57150" cmpd="sng">
            <a:solidFill>
              <a:srgbClr val="FF0000"/>
            </a:solidFill>
            <a:round/>
            <a:headEnd/>
            <a:tailEnd/>
          </a:ln>
          <a:effectLst/>
        </p:spPr>
        <p:txBody>
          <a:bodyPr>
            <a:prstTxWarp prst="textNoShape">
              <a:avLst/>
            </a:prstTxWarp>
          </a:bodyPr>
          <a:lstStyle/>
          <a:p>
            <a:endParaRPr lang="en-US" sz="1400"/>
          </a:p>
        </p:txBody>
      </p:sp>
      <p:sp>
        <p:nvSpPr>
          <p:cNvPr id="12" name="Freeform 9"/>
          <p:cNvSpPr>
            <a:spLocks/>
          </p:cNvSpPr>
          <p:nvPr/>
        </p:nvSpPr>
        <p:spPr bwMode="auto">
          <a:xfrm flipV="1">
            <a:off x="5856502" y="2419894"/>
            <a:ext cx="1972791" cy="273093"/>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22225" cap="flat" cmpd="sng" algn="ctr">
            <a:solidFill>
              <a:schemeClr val="tx1"/>
            </a:solidFill>
            <a:prstDash val="solid"/>
            <a:round/>
            <a:headEnd type="none" w="med" len="med"/>
            <a:tailEnd w="med" len="med"/>
          </a:ln>
          <a:effectLst/>
        </p:spPr>
        <p:txBody>
          <a:bodyPr>
            <a:prstTxWarp prst="textNoShape">
              <a:avLst/>
            </a:prstTxWarp>
          </a:bodyPr>
          <a:lstStyle/>
          <a:p>
            <a:endParaRPr lang="en-US" sz="1400"/>
          </a:p>
        </p:txBody>
      </p:sp>
      <p:sp>
        <p:nvSpPr>
          <p:cNvPr id="13" name="AutoShape 12"/>
          <p:cNvSpPr>
            <a:spLocks noChangeAspect="1" noChangeArrowheads="1"/>
          </p:cNvSpPr>
          <p:nvPr/>
        </p:nvSpPr>
        <p:spPr bwMode="auto">
          <a:xfrm>
            <a:off x="5239666" y="1423988"/>
            <a:ext cx="748627" cy="668466"/>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14" name="AutoShape 15"/>
          <p:cNvSpPr>
            <a:spLocks noChangeAspect="1" noChangeArrowheads="1"/>
          </p:cNvSpPr>
          <p:nvPr/>
        </p:nvSpPr>
        <p:spPr bwMode="auto">
          <a:xfrm>
            <a:off x="5239666" y="2347885"/>
            <a:ext cx="748627" cy="668466"/>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nvGrpSpPr>
          <p:cNvPr id="21" name="Group 30"/>
          <p:cNvGrpSpPr>
            <a:grpSpLocks/>
          </p:cNvGrpSpPr>
          <p:nvPr/>
        </p:nvGrpSpPr>
        <p:grpSpPr bwMode="auto">
          <a:xfrm>
            <a:off x="4340225" y="2226962"/>
            <a:ext cx="565207" cy="460590"/>
            <a:chOff x="816" y="2976"/>
            <a:chExt cx="416" cy="339"/>
          </a:xfrm>
          <a:solidFill>
            <a:schemeClr val="bg1"/>
          </a:solidFill>
        </p:grpSpPr>
        <p:sp>
          <p:nvSpPr>
            <p:cNvPr id="22" name="AutoShape 31"/>
            <p:cNvSpPr>
              <a:spLocks noChangeAspect="1" noChangeArrowheads="1"/>
            </p:cNvSpPr>
            <p:nvPr/>
          </p:nvSpPr>
          <p:spPr bwMode="auto">
            <a:xfrm>
              <a:off x="1150" y="3099"/>
              <a:ext cx="82" cy="81"/>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3" name="AutoShape 32"/>
            <p:cNvSpPr>
              <a:spLocks noChangeAspect="1" noChangeArrowheads="1"/>
            </p:cNvSpPr>
            <p:nvPr/>
          </p:nvSpPr>
          <p:spPr bwMode="auto">
            <a:xfrm rot="5400000">
              <a:off x="809" y="2983"/>
              <a:ext cx="339" cy="325"/>
            </a:xfrm>
            <a:prstGeom prst="triangle">
              <a:avLst>
                <a:gd name="adj" fmla="val 50000"/>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sp>
        <p:nvSpPr>
          <p:cNvPr id="28" name="Oval 38"/>
          <p:cNvSpPr>
            <a:spLocks noChangeArrowheads="1"/>
          </p:cNvSpPr>
          <p:nvPr/>
        </p:nvSpPr>
        <p:spPr bwMode="auto">
          <a:xfrm>
            <a:off x="5289936" y="1839741"/>
            <a:ext cx="139944" cy="139943"/>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29" name="Oval 39"/>
          <p:cNvSpPr>
            <a:spLocks noChangeArrowheads="1"/>
          </p:cNvSpPr>
          <p:nvPr/>
        </p:nvSpPr>
        <p:spPr bwMode="auto">
          <a:xfrm>
            <a:off x="4395930" y="2366906"/>
            <a:ext cx="139944" cy="139943"/>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30" name="Oval 40"/>
          <p:cNvSpPr>
            <a:spLocks noChangeArrowheads="1"/>
          </p:cNvSpPr>
          <p:nvPr/>
        </p:nvSpPr>
        <p:spPr bwMode="auto">
          <a:xfrm>
            <a:off x="5302165" y="2383210"/>
            <a:ext cx="139943" cy="139943"/>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32" name="Oval 46"/>
          <p:cNvSpPr>
            <a:spLocks noChangeArrowheads="1"/>
          </p:cNvSpPr>
          <p:nvPr/>
        </p:nvSpPr>
        <p:spPr bwMode="auto">
          <a:xfrm>
            <a:off x="5289936" y="1470183"/>
            <a:ext cx="139944" cy="139943"/>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35" name="Freeform 51"/>
          <p:cNvSpPr>
            <a:spLocks/>
          </p:cNvSpPr>
          <p:nvPr/>
        </p:nvSpPr>
        <p:spPr bwMode="auto">
          <a:xfrm>
            <a:off x="4057622" y="3903564"/>
            <a:ext cx="1479593" cy="554338"/>
          </a:xfrm>
          <a:custGeom>
            <a:avLst/>
            <a:gdLst/>
            <a:ahLst/>
            <a:cxnLst>
              <a:cxn ang="0">
                <a:pos x="1089" y="0"/>
              </a:cxn>
              <a:cxn ang="0">
                <a:pos x="0" y="0"/>
              </a:cxn>
              <a:cxn ang="0">
                <a:pos x="0" y="408"/>
              </a:cxn>
              <a:cxn ang="0">
                <a:pos x="1089" y="408"/>
              </a:cxn>
            </a:cxnLst>
            <a:rect l="0" t="0" r="r" b="b"/>
            <a:pathLst>
              <a:path w="1089" h="408">
                <a:moveTo>
                  <a:pt x="1089" y="0"/>
                </a:moveTo>
                <a:lnTo>
                  <a:pt x="0" y="0"/>
                </a:lnTo>
                <a:lnTo>
                  <a:pt x="0" y="408"/>
                </a:lnTo>
                <a:lnTo>
                  <a:pt x="1089" y="408"/>
                </a:lnTo>
              </a:path>
            </a:pathLst>
          </a:custGeom>
          <a:noFill/>
          <a:ln w="22225" cap="flat" cmpd="sng" algn="ctr">
            <a:solidFill>
              <a:schemeClr val="tx1"/>
            </a:solidFill>
            <a:prstDash val="solid"/>
            <a:round/>
            <a:headEnd type="none" w="med" len="med"/>
            <a:tailEnd w="med" len="med"/>
          </a:ln>
          <a:effectLst/>
        </p:spPr>
        <p:txBody>
          <a:bodyPr>
            <a:prstTxWarp prst="textNoShape">
              <a:avLst/>
            </a:prstTxWarp>
          </a:bodyPr>
          <a:lstStyle/>
          <a:p>
            <a:endParaRPr lang="en-US" sz="1400"/>
          </a:p>
        </p:txBody>
      </p:sp>
      <p:sp>
        <p:nvSpPr>
          <p:cNvPr id="36" name="Line 52"/>
          <p:cNvSpPr>
            <a:spLocks noChangeShapeType="1"/>
          </p:cNvSpPr>
          <p:nvPr/>
        </p:nvSpPr>
        <p:spPr bwMode="auto">
          <a:xfrm>
            <a:off x="3501925" y="3546233"/>
            <a:ext cx="1838283" cy="0"/>
          </a:xfrm>
          <a:prstGeom prst="line">
            <a:avLst/>
          </a:prstGeom>
          <a:noFill/>
          <a:ln w="57150">
            <a:solidFill>
              <a:srgbClr val="FF0000"/>
            </a:solidFill>
            <a:round/>
            <a:headEnd/>
            <a:tailEnd/>
          </a:ln>
          <a:effectLst/>
        </p:spPr>
        <p:txBody>
          <a:bodyPr>
            <a:prstTxWarp prst="textNoShape">
              <a:avLst/>
            </a:prstTxWarp>
          </a:bodyPr>
          <a:lstStyle/>
          <a:p>
            <a:endParaRPr lang="en-US" sz="1400"/>
          </a:p>
        </p:txBody>
      </p:sp>
      <p:sp>
        <p:nvSpPr>
          <p:cNvPr id="37" name="Line 53"/>
          <p:cNvSpPr>
            <a:spLocks noChangeShapeType="1"/>
          </p:cNvSpPr>
          <p:nvPr/>
        </p:nvSpPr>
        <p:spPr bwMode="auto">
          <a:xfrm>
            <a:off x="3501925" y="4173939"/>
            <a:ext cx="555697" cy="0"/>
          </a:xfrm>
          <a:prstGeom prst="line">
            <a:avLst/>
          </a:prstGeom>
          <a:noFill/>
          <a:ln w="28575">
            <a:solidFill>
              <a:schemeClr val="tx1"/>
            </a:solidFill>
            <a:round/>
            <a:headEnd/>
            <a:tailEnd type="oval" w="med" len="med"/>
          </a:ln>
          <a:effectLst/>
        </p:spPr>
        <p:txBody>
          <a:bodyPr>
            <a:prstTxWarp prst="textNoShape">
              <a:avLst/>
            </a:prstTxWarp>
          </a:bodyPr>
          <a:lstStyle/>
          <a:p>
            <a:endParaRPr lang="en-US" sz="1400"/>
          </a:p>
        </p:txBody>
      </p:sp>
      <p:sp>
        <p:nvSpPr>
          <p:cNvPr id="38" name="Line 54"/>
          <p:cNvSpPr>
            <a:spLocks noChangeShapeType="1"/>
          </p:cNvSpPr>
          <p:nvPr/>
        </p:nvSpPr>
        <p:spPr bwMode="auto">
          <a:xfrm>
            <a:off x="8012713" y="4211982"/>
            <a:ext cx="555697" cy="0"/>
          </a:xfrm>
          <a:prstGeom prst="line">
            <a:avLst/>
          </a:prstGeom>
          <a:noFill/>
          <a:ln w="57150">
            <a:solidFill>
              <a:srgbClr val="FF0000"/>
            </a:solidFill>
            <a:round/>
            <a:headEnd/>
            <a:tailEnd/>
          </a:ln>
          <a:effectLst/>
        </p:spPr>
        <p:txBody>
          <a:bodyPr>
            <a:prstTxWarp prst="textNoShape">
              <a:avLst/>
            </a:prstTxWarp>
          </a:bodyPr>
          <a:lstStyle/>
          <a:p>
            <a:endParaRPr lang="en-US" sz="1400"/>
          </a:p>
        </p:txBody>
      </p:sp>
      <p:sp>
        <p:nvSpPr>
          <p:cNvPr id="39" name="Line 55"/>
          <p:cNvSpPr>
            <a:spLocks noChangeShapeType="1"/>
          </p:cNvSpPr>
          <p:nvPr/>
        </p:nvSpPr>
        <p:spPr bwMode="auto">
          <a:xfrm>
            <a:off x="3501925" y="4851916"/>
            <a:ext cx="1899422" cy="0"/>
          </a:xfrm>
          <a:prstGeom prst="line">
            <a:avLst/>
          </a:prstGeom>
          <a:noFill/>
          <a:ln w="22225" cap="flat" cmpd="sng" algn="ctr">
            <a:solidFill>
              <a:schemeClr val="tx1"/>
            </a:solidFill>
            <a:prstDash val="solid"/>
            <a:round/>
            <a:headEnd type="none" w="med" len="med"/>
            <a:tailEnd w="med" len="med"/>
          </a:ln>
          <a:effectLst/>
        </p:spPr>
        <p:txBody>
          <a:bodyPr>
            <a:prstTxWarp prst="textNoShape">
              <a:avLst/>
            </a:prstTxWarp>
          </a:bodyPr>
          <a:lstStyle/>
          <a:p>
            <a:endParaRPr lang="en-US" sz="1400"/>
          </a:p>
        </p:txBody>
      </p:sp>
      <p:sp>
        <p:nvSpPr>
          <p:cNvPr id="40" name="Freeform 56"/>
          <p:cNvSpPr>
            <a:spLocks/>
          </p:cNvSpPr>
          <p:nvPr/>
        </p:nvSpPr>
        <p:spPr bwMode="auto">
          <a:xfrm>
            <a:off x="5917642" y="3732371"/>
            <a:ext cx="1972791" cy="323364"/>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57150" cmpd="sng">
            <a:solidFill>
              <a:srgbClr val="FF0000"/>
            </a:solidFill>
            <a:round/>
            <a:headEnd/>
            <a:tailEnd/>
          </a:ln>
          <a:effectLst/>
        </p:spPr>
        <p:txBody>
          <a:bodyPr>
            <a:prstTxWarp prst="textNoShape">
              <a:avLst/>
            </a:prstTxWarp>
          </a:bodyPr>
          <a:lstStyle/>
          <a:p>
            <a:endParaRPr lang="en-US" sz="1400"/>
          </a:p>
        </p:txBody>
      </p:sp>
      <p:sp>
        <p:nvSpPr>
          <p:cNvPr id="41" name="Freeform 57"/>
          <p:cNvSpPr>
            <a:spLocks/>
          </p:cNvSpPr>
          <p:nvPr/>
        </p:nvSpPr>
        <p:spPr bwMode="auto">
          <a:xfrm flipV="1">
            <a:off x="5917642" y="4419859"/>
            <a:ext cx="1972791" cy="273093"/>
          </a:xfrm>
          <a:custGeom>
            <a:avLst/>
            <a:gdLst/>
            <a:ahLst/>
            <a:cxnLst>
              <a:cxn ang="0">
                <a:pos x="0" y="0"/>
              </a:cxn>
              <a:cxn ang="0">
                <a:pos x="590" y="0"/>
              </a:cxn>
              <a:cxn ang="0">
                <a:pos x="590" y="227"/>
              </a:cxn>
              <a:cxn ang="0">
                <a:pos x="1452" y="227"/>
              </a:cxn>
            </a:cxnLst>
            <a:rect l="0" t="0" r="r" b="b"/>
            <a:pathLst>
              <a:path w="1452" h="227">
                <a:moveTo>
                  <a:pt x="0" y="0"/>
                </a:moveTo>
                <a:lnTo>
                  <a:pt x="590" y="0"/>
                </a:lnTo>
                <a:lnTo>
                  <a:pt x="590" y="227"/>
                </a:lnTo>
                <a:lnTo>
                  <a:pt x="1452" y="227"/>
                </a:lnTo>
              </a:path>
            </a:pathLst>
          </a:custGeom>
          <a:noFill/>
          <a:ln w="22225" cap="flat" cmpd="sng" algn="ctr">
            <a:solidFill>
              <a:schemeClr val="tx1"/>
            </a:solidFill>
            <a:prstDash val="solid"/>
            <a:round/>
            <a:headEnd type="none" w="med" len="med"/>
            <a:tailEnd w="med" len="med"/>
          </a:ln>
          <a:effectLst/>
        </p:spPr>
        <p:txBody>
          <a:bodyPr>
            <a:prstTxWarp prst="textNoShape">
              <a:avLst/>
            </a:prstTxWarp>
          </a:bodyPr>
          <a:lstStyle/>
          <a:p>
            <a:endParaRPr lang="en-US" sz="1400"/>
          </a:p>
        </p:txBody>
      </p:sp>
      <p:sp>
        <p:nvSpPr>
          <p:cNvPr id="43" name="AutoShape 59"/>
          <p:cNvSpPr>
            <a:spLocks noChangeAspect="1" noChangeArrowheads="1"/>
          </p:cNvSpPr>
          <p:nvPr/>
        </p:nvSpPr>
        <p:spPr bwMode="auto">
          <a:xfrm>
            <a:off x="5300805" y="4347849"/>
            <a:ext cx="748628" cy="668466"/>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nvGrpSpPr>
          <p:cNvPr id="47" name="Group 66"/>
          <p:cNvGrpSpPr>
            <a:grpSpLocks/>
          </p:cNvGrpSpPr>
          <p:nvPr/>
        </p:nvGrpSpPr>
        <p:grpSpPr bwMode="auto">
          <a:xfrm>
            <a:off x="4401365" y="4232362"/>
            <a:ext cx="565207" cy="460590"/>
            <a:chOff x="816" y="2976"/>
            <a:chExt cx="416" cy="339"/>
          </a:xfrm>
        </p:grpSpPr>
        <p:sp>
          <p:nvSpPr>
            <p:cNvPr id="56" name="AutoShape 67"/>
            <p:cNvSpPr>
              <a:spLocks noChangeAspect="1" noChangeArrowheads="1"/>
            </p:cNvSpPr>
            <p:nvPr/>
          </p:nvSpPr>
          <p:spPr bwMode="auto">
            <a:xfrm>
              <a:off x="1150" y="3099"/>
              <a:ext cx="82" cy="81"/>
            </a:xfrm>
            <a:prstGeom prst="flowChartConnector">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57" name="AutoShape 68"/>
            <p:cNvSpPr>
              <a:spLocks noChangeAspect="1" noChangeArrowheads="1"/>
            </p:cNvSpPr>
            <p:nvPr/>
          </p:nvSpPr>
          <p:spPr bwMode="auto">
            <a:xfrm rot="5400000">
              <a:off x="809" y="2983"/>
              <a:ext cx="339" cy="325"/>
            </a:xfrm>
            <a:prstGeom prst="triangle">
              <a:avLst>
                <a:gd name="adj" fmla="val 50000"/>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sp>
        <p:nvSpPr>
          <p:cNvPr id="53" name="Oval 74"/>
          <p:cNvSpPr>
            <a:spLocks noChangeArrowheads="1"/>
          </p:cNvSpPr>
          <p:nvPr/>
        </p:nvSpPr>
        <p:spPr bwMode="auto">
          <a:xfrm>
            <a:off x="4457071" y="4372305"/>
            <a:ext cx="139944" cy="139944"/>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34" name="Freeform 50"/>
          <p:cNvSpPr>
            <a:spLocks/>
          </p:cNvSpPr>
          <p:nvPr/>
        </p:nvSpPr>
        <p:spPr bwMode="auto">
          <a:xfrm>
            <a:off x="3501925" y="3907639"/>
            <a:ext cx="1849152" cy="245920"/>
          </a:xfrm>
          <a:custGeom>
            <a:avLst/>
            <a:gdLst/>
            <a:ahLst/>
            <a:cxnLst>
              <a:cxn ang="0">
                <a:pos x="0" y="181"/>
              </a:cxn>
              <a:cxn ang="0">
                <a:pos x="408" y="181"/>
              </a:cxn>
              <a:cxn ang="0">
                <a:pos x="408" y="0"/>
              </a:cxn>
              <a:cxn ang="0">
                <a:pos x="1361" y="0"/>
              </a:cxn>
            </a:cxnLst>
            <a:rect l="0" t="0" r="r" b="b"/>
            <a:pathLst>
              <a:path w="1361" h="181">
                <a:moveTo>
                  <a:pt x="0" y="181"/>
                </a:moveTo>
                <a:lnTo>
                  <a:pt x="408" y="181"/>
                </a:lnTo>
                <a:lnTo>
                  <a:pt x="408" y="0"/>
                </a:lnTo>
                <a:lnTo>
                  <a:pt x="1361" y="0"/>
                </a:lnTo>
              </a:path>
            </a:pathLst>
          </a:custGeom>
          <a:noFill/>
          <a:ln w="57150" cmpd="sng">
            <a:solidFill>
              <a:srgbClr val="FF0000"/>
            </a:solidFill>
            <a:round/>
            <a:headEnd/>
            <a:tailEnd/>
          </a:ln>
          <a:effectLst/>
        </p:spPr>
        <p:txBody>
          <a:bodyPr>
            <a:prstTxWarp prst="textNoShape">
              <a:avLst/>
            </a:prstTxWarp>
          </a:bodyPr>
          <a:lstStyle/>
          <a:p>
            <a:endParaRPr lang="en-US" sz="1400"/>
          </a:p>
        </p:txBody>
      </p:sp>
      <p:sp>
        <p:nvSpPr>
          <p:cNvPr id="42" name="AutoShape 58"/>
          <p:cNvSpPr>
            <a:spLocks noChangeAspect="1" noChangeArrowheads="1"/>
          </p:cNvSpPr>
          <p:nvPr/>
        </p:nvSpPr>
        <p:spPr bwMode="auto">
          <a:xfrm>
            <a:off x="5300805" y="3423952"/>
            <a:ext cx="748628" cy="668466"/>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2" name="Oval 73"/>
          <p:cNvSpPr>
            <a:spLocks noChangeArrowheads="1"/>
          </p:cNvSpPr>
          <p:nvPr/>
        </p:nvSpPr>
        <p:spPr bwMode="auto">
          <a:xfrm>
            <a:off x="5351077" y="3839706"/>
            <a:ext cx="139944" cy="139944"/>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55" name="Oval 77"/>
          <p:cNvSpPr>
            <a:spLocks noChangeArrowheads="1"/>
          </p:cNvSpPr>
          <p:nvPr/>
        </p:nvSpPr>
        <p:spPr bwMode="auto">
          <a:xfrm>
            <a:off x="5351077" y="3470147"/>
            <a:ext cx="139944" cy="139944"/>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61" name="Freeform 104"/>
          <p:cNvSpPr>
            <a:spLocks/>
          </p:cNvSpPr>
          <p:nvPr/>
        </p:nvSpPr>
        <p:spPr bwMode="auto">
          <a:xfrm>
            <a:off x="7391283" y="1914468"/>
            <a:ext cx="664490" cy="59509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400"/>
          </a:p>
        </p:txBody>
      </p:sp>
      <p:sp>
        <p:nvSpPr>
          <p:cNvPr id="62" name="Freeform 104"/>
          <p:cNvSpPr>
            <a:spLocks/>
          </p:cNvSpPr>
          <p:nvPr/>
        </p:nvSpPr>
        <p:spPr bwMode="auto">
          <a:xfrm>
            <a:off x="7459634" y="3908579"/>
            <a:ext cx="664490" cy="59509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400"/>
          </a:p>
        </p:txBody>
      </p:sp>
      <p:sp>
        <p:nvSpPr>
          <p:cNvPr id="31" name="Oval 41"/>
          <p:cNvSpPr>
            <a:spLocks noChangeArrowheads="1"/>
          </p:cNvSpPr>
          <p:nvPr/>
        </p:nvSpPr>
        <p:spPr bwMode="auto">
          <a:xfrm>
            <a:off x="7504570" y="1975609"/>
            <a:ext cx="139944" cy="139943"/>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54" name="Oval 76"/>
          <p:cNvSpPr>
            <a:spLocks noChangeArrowheads="1"/>
          </p:cNvSpPr>
          <p:nvPr/>
        </p:nvSpPr>
        <p:spPr bwMode="auto">
          <a:xfrm>
            <a:off x="7565711" y="3975573"/>
            <a:ext cx="139944" cy="139944"/>
          </a:xfrm>
          <a:prstGeom prst="ellipse">
            <a:avLst/>
          </a:prstGeom>
          <a:solidFill>
            <a:srgbClr val="FF0000"/>
          </a:solidFill>
          <a:ln w="9525">
            <a:noFill/>
            <a:round/>
            <a:headEnd/>
            <a:tailEnd/>
          </a:ln>
          <a:effectLst/>
        </p:spPr>
        <p:txBody>
          <a:bodyPr wrap="none" anchor="ctr">
            <a:prstTxWarp prst="textNoShape">
              <a:avLst/>
            </a:prstTxWarp>
          </a:bodyPr>
          <a:lstStyle/>
          <a:p>
            <a:endParaRPr lang="en-US" sz="1400"/>
          </a:p>
        </p:txBody>
      </p:sp>
      <p:sp>
        <p:nvSpPr>
          <p:cNvPr id="58" name="TextBox 57"/>
          <p:cNvSpPr txBox="1"/>
          <p:nvPr/>
        </p:nvSpPr>
        <p:spPr>
          <a:xfrm>
            <a:off x="1173162" y="5214947"/>
            <a:ext cx="7131239" cy="830997"/>
          </a:xfrm>
          <a:prstGeom prst="rect">
            <a:avLst/>
          </a:prstGeom>
          <a:noFill/>
        </p:spPr>
        <p:txBody>
          <a:bodyPr wrap="square" rtlCol="0">
            <a:spAutoFit/>
          </a:bodyPr>
          <a:lstStyle/>
          <a:p>
            <a:r>
              <a:rPr lang="en-US" sz="2400" dirty="0" smtClean="0"/>
              <a:t>Problem: is a stem critical given that some of its branches are critical ?</a:t>
            </a:r>
            <a:endParaRPr lang="en-US" sz="2400" dirty="0"/>
          </a:p>
        </p:txBody>
      </p:sp>
      <p:sp>
        <p:nvSpPr>
          <p:cNvPr id="59" name="TextBox 58"/>
          <p:cNvSpPr txBox="1"/>
          <p:nvPr/>
        </p:nvSpPr>
        <p:spPr>
          <a:xfrm>
            <a:off x="1105348" y="1968928"/>
            <a:ext cx="2314005" cy="369332"/>
          </a:xfrm>
          <a:prstGeom prst="rect">
            <a:avLst/>
          </a:prstGeom>
          <a:noFill/>
        </p:spPr>
        <p:txBody>
          <a:bodyPr wrap="none" rtlCol="0">
            <a:spAutoFit/>
          </a:bodyPr>
          <a:lstStyle/>
          <a:p>
            <a:r>
              <a:rPr lang="en-US" dirty="0" smtClean="0"/>
              <a:t>Stem is self-masking</a:t>
            </a:r>
            <a:endParaRPr lang="en-US" dirty="0"/>
          </a:p>
        </p:txBody>
      </p:sp>
      <p:sp>
        <p:nvSpPr>
          <p:cNvPr id="60" name="TextBox 59"/>
          <p:cNvSpPr txBox="1"/>
          <p:nvPr/>
        </p:nvSpPr>
        <p:spPr>
          <a:xfrm>
            <a:off x="1746900" y="3930851"/>
            <a:ext cx="1672453" cy="369332"/>
          </a:xfrm>
          <a:prstGeom prst="rect">
            <a:avLst/>
          </a:prstGeom>
          <a:noFill/>
        </p:spPr>
        <p:txBody>
          <a:bodyPr wrap="none" rtlCol="0">
            <a:spAutoFit/>
          </a:bodyPr>
          <a:lstStyle/>
          <a:p>
            <a:r>
              <a:rPr lang="en-US" dirty="0" smtClean="0"/>
              <a:t>Stem is critical</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Capture lines</a:t>
            </a:r>
            <a:endParaRPr lang="en-US" dirty="0"/>
          </a:p>
        </p:txBody>
      </p:sp>
      <p:sp>
        <p:nvSpPr>
          <p:cNvPr id="3" name="Content Placeholder 2"/>
          <p:cNvSpPr>
            <a:spLocks noGrp="1"/>
          </p:cNvSpPr>
          <p:nvPr>
            <p:ph idx="1"/>
          </p:nvPr>
        </p:nvSpPr>
        <p:spPr>
          <a:xfrm>
            <a:off x="698939" y="3970868"/>
            <a:ext cx="8229600" cy="2244945"/>
          </a:xfrm>
        </p:spPr>
        <p:txBody>
          <a:bodyPr/>
          <a:lstStyle/>
          <a:p>
            <a:r>
              <a:rPr lang="en-US" sz="2000" dirty="0" smtClean="0"/>
              <a:t>T – test that activates fault F in a single-output combinational circuit </a:t>
            </a:r>
          </a:p>
          <a:p>
            <a:r>
              <a:rPr lang="en-US" sz="2000" dirty="0" err="1" smtClean="0"/>
              <a:t>x</a:t>
            </a:r>
            <a:r>
              <a:rPr lang="en-US" sz="2000" dirty="0" smtClean="0"/>
              <a:t> – line with level </a:t>
            </a:r>
            <a:r>
              <a:rPr lang="en-US" sz="2000" dirty="0" err="1" smtClean="0"/>
              <a:t>L(x</a:t>
            </a:r>
            <a:r>
              <a:rPr lang="en-US" sz="2000" dirty="0" smtClean="0"/>
              <a:t>), sensitized to F by T</a:t>
            </a:r>
          </a:p>
          <a:p>
            <a:r>
              <a:rPr lang="en-US" sz="2000" dirty="0" smtClean="0"/>
              <a:t>If every path sensitized to F either goes through </a:t>
            </a:r>
            <a:r>
              <a:rPr lang="en-US" sz="2000" dirty="0" err="1" smtClean="0"/>
              <a:t>x</a:t>
            </a:r>
            <a:r>
              <a:rPr lang="en-US" sz="2000" dirty="0" smtClean="0"/>
              <a:t> or does not reach any line with level greater than </a:t>
            </a:r>
            <a:r>
              <a:rPr lang="en-US" sz="2000" dirty="0" err="1" smtClean="0"/>
              <a:t>L(x</a:t>
            </a:r>
            <a:r>
              <a:rPr lang="en-US" sz="2000" dirty="0" smtClean="0"/>
              <a:t>), then </a:t>
            </a:r>
            <a:r>
              <a:rPr lang="en-US" sz="2000" dirty="0" err="1" smtClean="0"/>
              <a:t>x</a:t>
            </a:r>
            <a:r>
              <a:rPr lang="en-US" sz="2000" dirty="0" smtClean="0"/>
              <a:t> is a capture line of F in T</a:t>
            </a:r>
          </a:p>
          <a:p>
            <a:r>
              <a:rPr lang="en-US" sz="2000" dirty="0" smtClean="0"/>
              <a:t>Test T detects the fault F if and only if all the capture lines of F in T are critical in T</a:t>
            </a:r>
            <a:endParaRPr lang="en-US" sz="2000" dirty="0"/>
          </a:p>
        </p:txBody>
      </p:sp>
      <p:grpSp>
        <p:nvGrpSpPr>
          <p:cNvPr id="5" name="Group 129"/>
          <p:cNvGrpSpPr>
            <a:grpSpLocks/>
          </p:cNvGrpSpPr>
          <p:nvPr/>
        </p:nvGrpSpPr>
        <p:grpSpPr bwMode="auto">
          <a:xfrm>
            <a:off x="1420855" y="1111397"/>
            <a:ext cx="7182283" cy="2919033"/>
            <a:chOff x="195" y="709"/>
            <a:chExt cx="5108" cy="2076"/>
          </a:xfrm>
        </p:grpSpPr>
        <p:sp>
          <p:nvSpPr>
            <p:cNvPr id="12" name="Freeform 92"/>
            <p:cNvSpPr>
              <a:spLocks/>
            </p:cNvSpPr>
            <p:nvPr/>
          </p:nvSpPr>
          <p:spPr bwMode="auto">
            <a:xfrm>
              <a:off x="4294" y="1072"/>
              <a:ext cx="363" cy="1179"/>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13" name="Freeform 91"/>
            <p:cNvSpPr>
              <a:spLocks/>
            </p:cNvSpPr>
            <p:nvPr/>
          </p:nvSpPr>
          <p:spPr bwMode="auto">
            <a:xfrm>
              <a:off x="1292" y="1081"/>
              <a:ext cx="363" cy="1062"/>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6" name="Line 97"/>
            <p:cNvSpPr>
              <a:spLocks noChangeShapeType="1"/>
            </p:cNvSpPr>
            <p:nvPr/>
          </p:nvSpPr>
          <p:spPr bwMode="auto">
            <a:xfrm>
              <a:off x="3979" y="1729"/>
              <a:ext cx="309" cy="0"/>
            </a:xfrm>
            <a:prstGeom prst="line">
              <a:avLst/>
            </a:prstGeom>
            <a:noFill/>
            <a:ln w="44450" cap="flat" cmpd="sng" algn="ctr">
              <a:solidFill>
                <a:srgbClr val="FF0000"/>
              </a:solidFill>
              <a:prstDash val="solid"/>
              <a:round/>
              <a:headEnd type="none" w="med" len="med"/>
              <a:tailEnd type="oval" w="med" len="med"/>
            </a:ln>
            <a:effectLst/>
          </p:spPr>
          <p:txBody>
            <a:bodyPr>
              <a:prstTxWarp prst="textNoShape">
                <a:avLst/>
              </a:prstTxWarp>
            </a:bodyPr>
            <a:lstStyle/>
            <a:p>
              <a:endParaRPr lang="en-US" sz="1400"/>
            </a:p>
          </p:txBody>
        </p:sp>
        <p:sp>
          <p:nvSpPr>
            <p:cNvPr id="7" name="Line 98"/>
            <p:cNvSpPr>
              <a:spLocks noChangeShapeType="1"/>
            </p:cNvSpPr>
            <p:nvPr/>
          </p:nvSpPr>
          <p:spPr bwMode="auto">
            <a:xfrm>
              <a:off x="979" y="1625"/>
              <a:ext cx="309" cy="0"/>
            </a:xfrm>
            <a:prstGeom prst="line">
              <a:avLst/>
            </a:prstGeom>
            <a:noFill/>
            <a:ln w="44450" cap="flat" cmpd="sng" algn="ctr">
              <a:solidFill>
                <a:srgbClr val="FF0000"/>
              </a:solidFill>
              <a:prstDash val="solid"/>
              <a:round/>
              <a:headEnd type="none" w="med" len="med"/>
              <a:tailEnd type="oval" w="med" len="med"/>
            </a:ln>
            <a:effectLst/>
          </p:spPr>
          <p:txBody>
            <a:bodyPr>
              <a:prstTxWarp prst="textNoShape">
                <a:avLst/>
              </a:prstTxWarp>
            </a:bodyPr>
            <a:lstStyle/>
            <a:p>
              <a:endParaRPr lang="en-US" sz="1400"/>
            </a:p>
          </p:txBody>
        </p:sp>
        <p:sp>
          <p:nvSpPr>
            <p:cNvPr id="8" name="Line 96"/>
            <p:cNvSpPr>
              <a:spLocks noChangeShapeType="1"/>
            </p:cNvSpPr>
            <p:nvPr/>
          </p:nvSpPr>
          <p:spPr bwMode="auto">
            <a:xfrm>
              <a:off x="4804" y="981"/>
              <a:ext cx="49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9" name="Freeform 94"/>
            <p:cNvSpPr>
              <a:spLocks/>
            </p:cNvSpPr>
            <p:nvPr/>
          </p:nvSpPr>
          <p:spPr bwMode="auto">
            <a:xfrm>
              <a:off x="1882" y="981"/>
              <a:ext cx="726" cy="52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10" name="Freeform 95"/>
            <p:cNvSpPr>
              <a:spLocks/>
            </p:cNvSpPr>
            <p:nvPr/>
          </p:nvSpPr>
          <p:spPr bwMode="auto">
            <a:xfrm flipV="1">
              <a:off x="1882" y="1734"/>
              <a:ext cx="726" cy="52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11" name="Line 93"/>
            <p:cNvSpPr>
              <a:spLocks noChangeShapeType="1"/>
            </p:cNvSpPr>
            <p:nvPr/>
          </p:nvSpPr>
          <p:spPr bwMode="auto">
            <a:xfrm>
              <a:off x="2889" y="1625"/>
              <a:ext cx="807" cy="0"/>
            </a:xfrm>
            <a:prstGeom prst="line">
              <a:avLst/>
            </a:prstGeom>
            <a:noFill/>
            <a:ln w="44450" cap="flat" cmpd="sng" algn="ctr">
              <a:solidFill>
                <a:srgbClr val="FF0000"/>
              </a:solidFill>
              <a:prstDash val="solid"/>
              <a:round/>
              <a:headEnd type="none" w="med" len="med"/>
              <a:tailEnd type="none" w="med" len="med"/>
            </a:ln>
            <a:effectLst/>
          </p:spPr>
          <p:txBody>
            <a:bodyPr>
              <a:prstTxWarp prst="textNoShape">
                <a:avLst/>
              </a:prstTxWarp>
            </a:bodyPr>
            <a:lstStyle/>
            <a:p>
              <a:endParaRPr lang="en-US" sz="1400"/>
            </a:p>
          </p:txBody>
        </p:sp>
        <p:sp>
          <p:nvSpPr>
            <p:cNvPr id="14" name="Line 90"/>
            <p:cNvSpPr>
              <a:spLocks noChangeShapeType="1"/>
            </p:cNvSpPr>
            <p:nvPr/>
          </p:nvSpPr>
          <p:spPr bwMode="auto">
            <a:xfrm>
              <a:off x="4139" y="890"/>
              <a:ext cx="49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15" name="Line 89"/>
            <p:cNvSpPr>
              <a:spLocks noChangeShapeType="1"/>
            </p:cNvSpPr>
            <p:nvPr/>
          </p:nvSpPr>
          <p:spPr bwMode="auto">
            <a:xfrm>
              <a:off x="1247" y="2369"/>
              <a:ext cx="49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16" name="Line 87"/>
            <p:cNvSpPr>
              <a:spLocks noChangeShapeType="1"/>
            </p:cNvSpPr>
            <p:nvPr/>
          </p:nvSpPr>
          <p:spPr bwMode="auto">
            <a:xfrm>
              <a:off x="385" y="1508"/>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17" name="Line 88"/>
            <p:cNvSpPr>
              <a:spLocks noChangeShapeType="1"/>
            </p:cNvSpPr>
            <p:nvPr/>
          </p:nvSpPr>
          <p:spPr bwMode="auto">
            <a:xfrm>
              <a:off x="385" y="1725"/>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18" name="Line 5"/>
            <p:cNvSpPr>
              <a:spLocks noChangeShapeType="1"/>
            </p:cNvSpPr>
            <p:nvPr/>
          </p:nvSpPr>
          <p:spPr bwMode="auto">
            <a:xfrm>
              <a:off x="1247" y="890"/>
              <a:ext cx="49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19" name="Line 8"/>
            <p:cNvSpPr>
              <a:spLocks noChangeShapeType="1"/>
            </p:cNvSpPr>
            <p:nvPr/>
          </p:nvSpPr>
          <p:spPr bwMode="auto">
            <a:xfrm>
              <a:off x="3288" y="1834"/>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20" name="Line 9"/>
            <p:cNvSpPr>
              <a:spLocks noChangeShapeType="1"/>
            </p:cNvSpPr>
            <p:nvPr/>
          </p:nvSpPr>
          <p:spPr bwMode="auto">
            <a:xfrm>
              <a:off x="4323" y="2491"/>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21" name="Line 11"/>
            <p:cNvSpPr>
              <a:spLocks noChangeShapeType="1"/>
            </p:cNvSpPr>
            <p:nvPr/>
          </p:nvSpPr>
          <p:spPr bwMode="auto">
            <a:xfrm>
              <a:off x="4804" y="2389"/>
              <a:ext cx="49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22" name="AutoShape 13"/>
            <p:cNvSpPr>
              <a:spLocks noChangeAspect="1" noChangeArrowheads="1"/>
            </p:cNvSpPr>
            <p:nvPr/>
          </p:nvSpPr>
          <p:spPr bwMode="auto">
            <a:xfrm>
              <a:off x="1547" y="2079"/>
              <a:ext cx="408" cy="3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nvGrpSpPr>
            <p:cNvPr id="23" name="Group 75"/>
            <p:cNvGrpSpPr>
              <a:grpSpLocks/>
            </p:cNvGrpSpPr>
            <p:nvPr/>
          </p:nvGrpSpPr>
          <p:grpSpPr bwMode="auto">
            <a:xfrm>
              <a:off x="4549" y="2206"/>
              <a:ext cx="499" cy="364"/>
              <a:chOff x="2209" y="1150"/>
              <a:chExt cx="499" cy="364"/>
            </a:xfrm>
          </p:grpSpPr>
          <p:sp>
            <p:nvSpPr>
              <p:cNvPr id="57" name="AutoShape 28"/>
              <p:cNvSpPr>
                <a:spLocks noChangeAspect="1" noChangeArrowheads="1"/>
              </p:cNvSpPr>
              <p:nvPr/>
            </p:nvSpPr>
            <p:spPr bwMode="auto">
              <a:xfrm>
                <a:off x="2209" y="1150"/>
                <a:ext cx="408" cy="3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8" name="Oval 29"/>
              <p:cNvSpPr>
                <a:spLocks noChangeArrowheads="1"/>
              </p:cNvSpPr>
              <p:nvPr/>
            </p:nvSpPr>
            <p:spPr bwMode="auto">
              <a:xfrm>
                <a:off x="2617" y="1290"/>
                <a:ext cx="91" cy="91"/>
              </a:xfrm>
              <a:prstGeom prst="ellipse">
                <a:avLst/>
              </a:pr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24" name="Group 76"/>
            <p:cNvGrpSpPr>
              <a:grpSpLocks/>
            </p:cNvGrpSpPr>
            <p:nvPr/>
          </p:nvGrpSpPr>
          <p:grpSpPr bwMode="auto">
            <a:xfrm>
              <a:off x="3543" y="1544"/>
              <a:ext cx="499" cy="364"/>
              <a:chOff x="2209" y="1150"/>
              <a:chExt cx="499" cy="364"/>
            </a:xfrm>
          </p:grpSpPr>
          <p:sp>
            <p:nvSpPr>
              <p:cNvPr id="55" name="AutoShape 77"/>
              <p:cNvSpPr>
                <a:spLocks noChangeAspect="1" noChangeArrowheads="1"/>
              </p:cNvSpPr>
              <p:nvPr/>
            </p:nvSpPr>
            <p:spPr bwMode="auto">
              <a:xfrm>
                <a:off x="2209" y="1150"/>
                <a:ext cx="408" cy="3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6" name="Oval 78"/>
              <p:cNvSpPr>
                <a:spLocks noChangeArrowheads="1"/>
              </p:cNvSpPr>
              <p:nvPr/>
            </p:nvSpPr>
            <p:spPr bwMode="auto">
              <a:xfrm>
                <a:off x="2617" y="1290"/>
                <a:ext cx="91" cy="91"/>
              </a:xfrm>
              <a:prstGeom prst="ellipse">
                <a:avLst/>
              </a:pr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25" name="Group 79"/>
            <p:cNvGrpSpPr>
              <a:grpSpLocks/>
            </p:cNvGrpSpPr>
            <p:nvPr/>
          </p:nvGrpSpPr>
          <p:grpSpPr bwMode="auto">
            <a:xfrm>
              <a:off x="2500" y="1435"/>
              <a:ext cx="499" cy="364"/>
              <a:chOff x="2209" y="1150"/>
              <a:chExt cx="499" cy="364"/>
            </a:xfrm>
          </p:grpSpPr>
          <p:sp>
            <p:nvSpPr>
              <p:cNvPr id="53" name="AutoShape 80"/>
              <p:cNvSpPr>
                <a:spLocks noChangeAspect="1" noChangeArrowheads="1"/>
              </p:cNvSpPr>
              <p:nvPr/>
            </p:nvSpPr>
            <p:spPr bwMode="auto">
              <a:xfrm>
                <a:off x="2209" y="1150"/>
                <a:ext cx="408" cy="3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4" name="Oval 81"/>
              <p:cNvSpPr>
                <a:spLocks noChangeArrowheads="1"/>
              </p:cNvSpPr>
              <p:nvPr/>
            </p:nvSpPr>
            <p:spPr bwMode="auto">
              <a:xfrm>
                <a:off x="2617" y="1290"/>
                <a:ext cx="91" cy="91"/>
              </a:xfrm>
              <a:prstGeom prst="ellipse">
                <a:avLst/>
              </a:pr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26" name="Group 82"/>
            <p:cNvGrpSpPr>
              <a:grpSpLocks/>
            </p:cNvGrpSpPr>
            <p:nvPr/>
          </p:nvGrpSpPr>
          <p:grpSpPr bwMode="auto">
            <a:xfrm>
              <a:off x="4549" y="800"/>
              <a:ext cx="499" cy="364"/>
              <a:chOff x="2209" y="1150"/>
              <a:chExt cx="499" cy="364"/>
            </a:xfrm>
          </p:grpSpPr>
          <p:sp>
            <p:nvSpPr>
              <p:cNvPr id="51" name="AutoShape 83"/>
              <p:cNvSpPr>
                <a:spLocks noChangeAspect="1" noChangeArrowheads="1"/>
              </p:cNvSpPr>
              <p:nvPr/>
            </p:nvSpPr>
            <p:spPr bwMode="auto">
              <a:xfrm>
                <a:off x="2209" y="1150"/>
                <a:ext cx="408" cy="3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2" name="Oval 84"/>
              <p:cNvSpPr>
                <a:spLocks noChangeArrowheads="1"/>
              </p:cNvSpPr>
              <p:nvPr/>
            </p:nvSpPr>
            <p:spPr bwMode="auto">
              <a:xfrm>
                <a:off x="2617" y="1290"/>
                <a:ext cx="91" cy="91"/>
              </a:xfrm>
              <a:prstGeom prst="ellipse">
                <a:avLst/>
              </a:pr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sp>
          <p:nvSpPr>
            <p:cNvPr id="27" name="AutoShape 85"/>
            <p:cNvSpPr>
              <a:spLocks noChangeAspect="1" noChangeArrowheads="1"/>
            </p:cNvSpPr>
            <p:nvPr/>
          </p:nvSpPr>
          <p:spPr bwMode="auto">
            <a:xfrm>
              <a:off x="595" y="1435"/>
              <a:ext cx="408" cy="3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28" name="AutoShape 86"/>
            <p:cNvSpPr>
              <a:spLocks noChangeAspect="1" noChangeArrowheads="1"/>
            </p:cNvSpPr>
            <p:nvPr/>
          </p:nvSpPr>
          <p:spPr bwMode="auto">
            <a:xfrm>
              <a:off x="1593" y="800"/>
              <a:ext cx="408" cy="3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29" name="Text Box 99"/>
            <p:cNvSpPr txBox="1">
              <a:spLocks noChangeArrowheads="1"/>
            </p:cNvSpPr>
            <p:nvPr/>
          </p:nvSpPr>
          <p:spPr bwMode="auto">
            <a:xfrm>
              <a:off x="195" y="1353"/>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0" name="Text Box 100"/>
            <p:cNvSpPr txBox="1">
              <a:spLocks noChangeArrowheads="1"/>
            </p:cNvSpPr>
            <p:nvPr/>
          </p:nvSpPr>
          <p:spPr bwMode="auto">
            <a:xfrm>
              <a:off x="195" y="1588"/>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1" name="Text Box 101"/>
            <p:cNvSpPr txBox="1">
              <a:spLocks noChangeArrowheads="1"/>
            </p:cNvSpPr>
            <p:nvPr/>
          </p:nvSpPr>
          <p:spPr bwMode="auto">
            <a:xfrm>
              <a:off x="1038" y="2242"/>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2" name="Text Box 102"/>
            <p:cNvSpPr txBox="1">
              <a:spLocks noChangeArrowheads="1"/>
            </p:cNvSpPr>
            <p:nvPr/>
          </p:nvSpPr>
          <p:spPr bwMode="auto">
            <a:xfrm>
              <a:off x="1038" y="764"/>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3" name="Text Box 103"/>
            <p:cNvSpPr txBox="1">
              <a:spLocks noChangeArrowheads="1"/>
            </p:cNvSpPr>
            <p:nvPr/>
          </p:nvSpPr>
          <p:spPr bwMode="auto">
            <a:xfrm>
              <a:off x="3941" y="764"/>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4" name="Text Box 104"/>
            <p:cNvSpPr txBox="1">
              <a:spLocks noChangeArrowheads="1"/>
            </p:cNvSpPr>
            <p:nvPr/>
          </p:nvSpPr>
          <p:spPr bwMode="auto">
            <a:xfrm>
              <a:off x="4113" y="2369"/>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5" name="Text Box 105"/>
            <p:cNvSpPr txBox="1">
              <a:spLocks noChangeArrowheads="1"/>
            </p:cNvSpPr>
            <p:nvPr/>
          </p:nvSpPr>
          <p:spPr bwMode="auto">
            <a:xfrm>
              <a:off x="3097" y="1705"/>
              <a:ext cx="188" cy="41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36" name="Text Box 106"/>
            <p:cNvSpPr txBox="1">
              <a:spLocks noChangeArrowheads="1"/>
            </p:cNvSpPr>
            <p:nvPr/>
          </p:nvSpPr>
          <p:spPr bwMode="auto">
            <a:xfrm>
              <a:off x="2200" y="1275"/>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7" name="Text Box 107"/>
            <p:cNvSpPr txBox="1">
              <a:spLocks noChangeArrowheads="1"/>
            </p:cNvSpPr>
            <p:nvPr/>
          </p:nvSpPr>
          <p:spPr bwMode="auto">
            <a:xfrm>
              <a:off x="2209" y="1752"/>
              <a:ext cx="188" cy="41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38" name="Text Box 108"/>
            <p:cNvSpPr txBox="1">
              <a:spLocks noChangeArrowheads="1"/>
            </p:cNvSpPr>
            <p:nvPr/>
          </p:nvSpPr>
          <p:spPr bwMode="auto">
            <a:xfrm>
              <a:off x="3066" y="1376"/>
              <a:ext cx="188" cy="416"/>
            </a:xfrm>
            <a:prstGeom prst="rect">
              <a:avLst/>
            </a:prstGeom>
            <a:noFill/>
            <a:ln w="9525">
              <a:noFill/>
              <a:miter lim="800000"/>
              <a:headEnd/>
              <a:tailEnd/>
            </a:ln>
            <a:effectLst/>
          </p:spPr>
          <p:txBody>
            <a:bodyPr wrap="square">
              <a:prstTxWarp prst="textNoShape">
                <a:avLst/>
              </a:prstTxWarp>
              <a:spAutoFit/>
            </a:bodyPr>
            <a:lstStyle/>
            <a:p>
              <a:r>
                <a:rPr lang="pl-PL" sz="1600" dirty="0"/>
                <a:t>0</a:t>
              </a:r>
              <a:endParaRPr lang="en-GB" sz="1600" dirty="0"/>
            </a:p>
          </p:txBody>
        </p:sp>
        <p:sp>
          <p:nvSpPr>
            <p:cNvPr id="39" name="Text Box 109"/>
            <p:cNvSpPr txBox="1">
              <a:spLocks noChangeArrowheads="1"/>
            </p:cNvSpPr>
            <p:nvPr/>
          </p:nvSpPr>
          <p:spPr bwMode="auto">
            <a:xfrm>
              <a:off x="4033" y="1461"/>
              <a:ext cx="188" cy="41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40" name="Text Box 110"/>
            <p:cNvSpPr txBox="1">
              <a:spLocks noChangeArrowheads="1"/>
            </p:cNvSpPr>
            <p:nvPr/>
          </p:nvSpPr>
          <p:spPr bwMode="auto">
            <a:xfrm>
              <a:off x="385" y="709"/>
              <a:ext cx="594" cy="241"/>
            </a:xfrm>
            <a:prstGeom prst="rect">
              <a:avLst/>
            </a:prstGeom>
            <a:noFill/>
            <a:ln w="9525">
              <a:noFill/>
              <a:miter lim="800000"/>
              <a:headEnd/>
              <a:tailEnd/>
            </a:ln>
            <a:effectLst/>
          </p:spPr>
          <p:txBody>
            <a:bodyPr wrap="square">
              <a:prstTxWarp prst="textNoShape">
                <a:avLst/>
              </a:prstTxWarp>
              <a:spAutoFit/>
            </a:bodyPr>
            <a:lstStyle/>
            <a:p>
              <a:r>
                <a:rPr lang="pl-PL" sz="1600" dirty="0" err="1"/>
                <a:t>s</a:t>
              </a:r>
              <a:r>
                <a:rPr lang="pl-PL" sz="1600" dirty="0" err="1" smtClean="0"/>
                <a:t>-a</a:t>
              </a:r>
              <a:r>
                <a:rPr lang="pl-PL" sz="1600" dirty="0" smtClean="0"/>
                <a:t>-</a:t>
              </a:r>
              <a:r>
                <a:rPr lang="pl-PL" sz="1600" dirty="0"/>
                <a:t>0</a:t>
              </a:r>
              <a:endParaRPr lang="en-GB" sz="1600" dirty="0"/>
            </a:p>
          </p:txBody>
        </p:sp>
        <p:sp>
          <p:nvSpPr>
            <p:cNvPr id="41" name="Line 111"/>
            <p:cNvSpPr>
              <a:spLocks noChangeShapeType="1"/>
            </p:cNvSpPr>
            <p:nvPr/>
          </p:nvSpPr>
          <p:spPr bwMode="auto">
            <a:xfrm flipH="1">
              <a:off x="476" y="981"/>
              <a:ext cx="136" cy="499"/>
            </a:xfrm>
            <a:prstGeom prst="line">
              <a:avLst/>
            </a:prstGeom>
            <a:noFill/>
            <a:ln w="9525">
              <a:solidFill>
                <a:schemeClr val="tx1"/>
              </a:solidFill>
              <a:round/>
              <a:headEnd/>
              <a:tailEnd type="triangle" w="med" len="med"/>
            </a:ln>
            <a:effectLst/>
          </p:spPr>
          <p:txBody>
            <a:bodyPr>
              <a:prstTxWarp prst="textNoShape">
                <a:avLst/>
              </a:prstTxWarp>
            </a:bodyPr>
            <a:lstStyle/>
            <a:p>
              <a:endParaRPr lang="en-US" sz="1400"/>
            </a:p>
          </p:txBody>
        </p:sp>
        <p:sp>
          <p:nvSpPr>
            <p:cNvPr id="46" name="Text Box 127"/>
            <p:cNvSpPr txBox="1">
              <a:spLocks noChangeArrowheads="1"/>
            </p:cNvSpPr>
            <p:nvPr/>
          </p:nvSpPr>
          <p:spPr bwMode="auto">
            <a:xfrm>
              <a:off x="1020" y="1354"/>
              <a:ext cx="188" cy="41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gr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stem</a:t>
            </a:r>
            <a:endParaRPr lang="en-US" dirty="0"/>
          </a:p>
        </p:txBody>
      </p:sp>
      <p:sp>
        <p:nvSpPr>
          <p:cNvPr id="3" name="Content Placeholder 2"/>
          <p:cNvSpPr>
            <a:spLocks noGrp="1"/>
          </p:cNvSpPr>
          <p:nvPr>
            <p:ph idx="1"/>
          </p:nvPr>
        </p:nvSpPr>
        <p:spPr>
          <a:xfrm>
            <a:off x="676275" y="2375508"/>
            <a:ext cx="8010525" cy="4078530"/>
          </a:xfrm>
        </p:spPr>
        <p:txBody>
          <a:bodyPr/>
          <a:lstStyle/>
          <a:p>
            <a:r>
              <a:rPr lang="en-US" sz="2000" dirty="0" smtClean="0"/>
              <a:t>To determine whether a stem is critical, there is </a:t>
            </a:r>
            <a:r>
              <a:rPr lang="en-US" sz="2000" dirty="0" smtClean="0"/>
              <a:t>no </a:t>
            </a:r>
            <a:r>
              <a:rPr lang="en-US" sz="2000" dirty="0" smtClean="0"/>
              <a:t>need to propagate the stem fault effects to a primary output as in explicit fault simulation </a:t>
            </a:r>
          </a:p>
          <a:p>
            <a:r>
              <a:rPr lang="en-US" sz="2000" dirty="0" smtClean="0"/>
              <a:t>It suffices to propagate fault effects to the closest capture line of the stem fault – the stem is critical </a:t>
            </a:r>
            <a:r>
              <a:rPr lang="en-US" sz="2000" dirty="0" err="1" smtClean="0"/>
              <a:t>iff</a:t>
            </a:r>
            <a:r>
              <a:rPr lang="en-US" sz="2000" dirty="0" smtClean="0"/>
              <a:t> the capture line is critical</a:t>
            </a:r>
          </a:p>
          <a:p>
            <a:r>
              <a:rPr lang="en-US" sz="2000" dirty="0" smtClean="0"/>
              <a:t>Since capture lines are defined for a single-output circuit, a circuit is partitioned into single-output cones with logic feeding one primary output</a:t>
            </a:r>
          </a:p>
          <a:p>
            <a:r>
              <a:rPr lang="en-US" sz="2000" dirty="0" smtClean="0"/>
              <a:t>Within each cone, </a:t>
            </a:r>
            <a:r>
              <a:rPr lang="en-US" sz="2000" dirty="0" err="1" smtClean="0"/>
              <a:t>fanout</a:t>
            </a:r>
            <a:r>
              <a:rPr lang="en-US" sz="2000" dirty="0" smtClean="0"/>
              <a:t>-free regions (FFR) are identified</a:t>
            </a:r>
          </a:p>
          <a:p>
            <a:pPr lvl="1"/>
            <a:r>
              <a:rPr lang="en-US" sz="1800" dirty="0" smtClean="0"/>
              <a:t>the inputs of an FFR are checkpoints of the circuit</a:t>
            </a:r>
          </a:p>
          <a:p>
            <a:pPr lvl="1"/>
            <a:r>
              <a:rPr lang="en-US" sz="1800" dirty="0" smtClean="0"/>
              <a:t>the output of an FFR is either a stem or a primary output</a:t>
            </a:r>
            <a:endParaRPr lang="en-US" sz="18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430259" y="1526374"/>
            <a:ext cx="4640695" cy="3638877"/>
          </a:xfrm>
          <a:custGeom>
            <a:avLst/>
            <a:gdLst>
              <a:gd name="connsiteX0" fmla="*/ 0 w 4640695"/>
              <a:gd name="connsiteY0" fmla="*/ 0 h 4078473"/>
              <a:gd name="connsiteX1" fmla="*/ 0 w 4640695"/>
              <a:gd name="connsiteY1" fmla="*/ 4078473 h 4078473"/>
              <a:gd name="connsiteX2" fmla="*/ 4640695 w 4640695"/>
              <a:gd name="connsiteY2" fmla="*/ 3113804 h 4078473"/>
              <a:gd name="connsiteX3" fmla="*/ 3175213 w 4640695"/>
              <a:gd name="connsiteY3" fmla="*/ 891403 h 4078473"/>
              <a:gd name="connsiteX4" fmla="*/ 0 w 4640695"/>
              <a:gd name="connsiteY4" fmla="*/ 0 h 4078473"/>
              <a:gd name="connsiteX0" fmla="*/ 0 w 4640695"/>
              <a:gd name="connsiteY0" fmla="*/ 0 h 4327711"/>
              <a:gd name="connsiteX1" fmla="*/ 0 w 4640695"/>
              <a:gd name="connsiteY1" fmla="*/ 4327711 h 4327711"/>
              <a:gd name="connsiteX2" fmla="*/ 4640695 w 4640695"/>
              <a:gd name="connsiteY2" fmla="*/ 3113804 h 4327711"/>
              <a:gd name="connsiteX3" fmla="*/ 3175213 w 4640695"/>
              <a:gd name="connsiteY3" fmla="*/ 891403 h 4327711"/>
              <a:gd name="connsiteX4" fmla="*/ 0 w 4640695"/>
              <a:gd name="connsiteY4" fmla="*/ 0 h 4327711"/>
              <a:gd name="connsiteX0" fmla="*/ 0 w 4640695"/>
              <a:gd name="connsiteY0" fmla="*/ 0 h 4327711"/>
              <a:gd name="connsiteX1" fmla="*/ 0 w 4640695"/>
              <a:gd name="connsiteY1" fmla="*/ 4327711 h 4327711"/>
              <a:gd name="connsiteX2" fmla="*/ 2613444 w 4640695"/>
              <a:gd name="connsiteY2" fmla="*/ 3638877 h 4327711"/>
              <a:gd name="connsiteX3" fmla="*/ 4640695 w 4640695"/>
              <a:gd name="connsiteY3" fmla="*/ 3113804 h 4327711"/>
              <a:gd name="connsiteX4" fmla="*/ 3175213 w 4640695"/>
              <a:gd name="connsiteY4" fmla="*/ 891403 h 4327711"/>
              <a:gd name="connsiteX5" fmla="*/ 0 w 4640695"/>
              <a:gd name="connsiteY5" fmla="*/ 0 h 4327711"/>
              <a:gd name="connsiteX0" fmla="*/ 0 w 4640695"/>
              <a:gd name="connsiteY0" fmla="*/ 0 h 4327711"/>
              <a:gd name="connsiteX1" fmla="*/ 0 w 4640695"/>
              <a:gd name="connsiteY1" fmla="*/ 4327711 h 4327711"/>
              <a:gd name="connsiteX2" fmla="*/ 4188244 w 4640695"/>
              <a:gd name="connsiteY2" fmla="*/ 3638877 h 4327711"/>
              <a:gd name="connsiteX3" fmla="*/ 4640695 w 4640695"/>
              <a:gd name="connsiteY3" fmla="*/ 3113804 h 4327711"/>
              <a:gd name="connsiteX4" fmla="*/ 3175213 w 4640695"/>
              <a:gd name="connsiteY4" fmla="*/ 891403 h 4327711"/>
              <a:gd name="connsiteX5" fmla="*/ 0 w 4640695"/>
              <a:gd name="connsiteY5" fmla="*/ 0 h 4327711"/>
              <a:gd name="connsiteX0" fmla="*/ 0 w 4640695"/>
              <a:gd name="connsiteY0" fmla="*/ 0 h 4327711"/>
              <a:gd name="connsiteX1" fmla="*/ 0 w 4640695"/>
              <a:gd name="connsiteY1" fmla="*/ 4327711 h 4327711"/>
              <a:gd name="connsiteX2" fmla="*/ 4188244 w 4640695"/>
              <a:gd name="connsiteY2" fmla="*/ 3638877 h 4327711"/>
              <a:gd name="connsiteX3" fmla="*/ 4640695 w 4640695"/>
              <a:gd name="connsiteY3" fmla="*/ 3113804 h 4327711"/>
              <a:gd name="connsiteX4" fmla="*/ 3175213 w 4640695"/>
              <a:gd name="connsiteY4" fmla="*/ 738551 h 4327711"/>
              <a:gd name="connsiteX5" fmla="*/ 0 w 4640695"/>
              <a:gd name="connsiteY5" fmla="*/ 0 h 4327711"/>
              <a:gd name="connsiteX0" fmla="*/ 0 w 4640695"/>
              <a:gd name="connsiteY0" fmla="*/ 0 h 3638877"/>
              <a:gd name="connsiteX1" fmla="*/ 0 w 4640695"/>
              <a:gd name="connsiteY1" fmla="*/ 3638877 h 3638877"/>
              <a:gd name="connsiteX2" fmla="*/ 4188244 w 4640695"/>
              <a:gd name="connsiteY2" fmla="*/ 3638877 h 3638877"/>
              <a:gd name="connsiteX3" fmla="*/ 4640695 w 4640695"/>
              <a:gd name="connsiteY3" fmla="*/ 3113804 h 3638877"/>
              <a:gd name="connsiteX4" fmla="*/ 3175213 w 4640695"/>
              <a:gd name="connsiteY4" fmla="*/ 738551 h 3638877"/>
              <a:gd name="connsiteX5" fmla="*/ 0 w 4640695"/>
              <a:gd name="connsiteY5" fmla="*/ 0 h 363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0695" h="3638877">
                <a:moveTo>
                  <a:pt x="0" y="0"/>
                </a:moveTo>
                <a:lnTo>
                  <a:pt x="0" y="3638877"/>
                </a:lnTo>
                <a:lnTo>
                  <a:pt x="4188244" y="3638877"/>
                </a:lnTo>
                <a:lnTo>
                  <a:pt x="4640695" y="3113804"/>
                </a:lnTo>
                <a:lnTo>
                  <a:pt x="3175213" y="738551"/>
                </a:lnTo>
                <a:lnTo>
                  <a:pt x="0" y="0"/>
                </a:lnTo>
                <a:close/>
              </a:path>
            </a:pathLst>
          </a:custGeom>
          <a:solidFill>
            <a:schemeClr val="tx2">
              <a:lumMod val="40000"/>
              <a:lumOff val="60000"/>
              <a:alpha val="40000"/>
            </a:schemeClr>
          </a:solidFill>
          <a:ln w="9525">
            <a:noFill/>
            <a:miter lim="800000"/>
            <a:headEnd/>
            <a:tailEnd/>
          </a:ln>
          <a:effectLst/>
        </p:spPr>
        <p:txBody>
          <a:bodyPr wrap="none" anchor="ctr">
            <a:prstTxWarp prst="textNoShape">
              <a:avLst/>
            </a:prstTxWarp>
          </a:bodyPr>
          <a:lstStyle/>
          <a:p>
            <a:endParaRPr lang="en-US" sz="1400">
              <a:solidFill>
                <a:schemeClr val="tx1"/>
              </a:solidFill>
              <a:latin typeface="Arial" charset="0"/>
              <a:ea typeface="ＭＳ Ｐゴシック" charset="-128"/>
              <a:cs typeface="ＭＳ Ｐゴシック" charset="-128"/>
            </a:endParaRPr>
          </a:p>
        </p:txBody>
      </p:sp>
      <p:sp>
        <p:nvSpPr>
          <p:cNvPr id="2" name="Title 1"/>
          <p:cNvSpPr>
            <a:spLocks noGrp="1"/>
          </p:cNvSpPr>
          <p:nvPr>
            <p:ph type="title"/>
          </p:nvPr>
        </p:nvSpPr>
        <p:spPr/>
        <p:txBody>
          <a:bodyPr/>
          <a:lstStyle/>
          <a:p>
            <a:r>
              <a:rPr lang="en-US" dirty="0" smtClean="0"/>
              <a:t>Cones and </a:t>
            </a:r>
            <a:r>
              <a:rPr lang="en-US" dirty="0" err="1" smtClean="0"/>
              <a:t>FFRs</a:t>
            </a:r>
            <a:r>
              <a:rPr lang="en-US" dirty="0" smtClean="0"/>
              <a:t> in full adder</a:t>
            </a:r>
            <a:endParaRPr lang="en-US" dirty="0"/>
          </a:p>
        </p:txBody>
      </p:sp>
      <p:grpSp>
        <p:nvGrpSpPr>
          <p:cNvPr id="68" name="Group 67"/>
          <p:cNvGrpSpPr/>
          <p:nvPr/>
        </p:nvGrpSpPr>
        <p:grpSpPr>
          <a:xfrm>
            <a:off x="827549" y="1002512"/>
            <a:ext cx="7943496" cy="4019160"/>
            <a:chOff x="69850" y="1152525"/>
            <a:chExt cx="8910632" cy="4508500"/>
          </a:xfrm>
        </p:grpSpPr>
        <p:grpSp>
          <p:nvGrpSpPr>
            <p:cNvPr id="5" name="Group 116"/>
            <p:cNvGrpSpPr>
              <a:grpSpLocks/>
            </p:cNvGrpSpPr>
            <p:nvPr/>
          </p:nvGrpSpPr>
          <p:grpSpPr bwMode="auto">
            <a:xfrm>
              <a:off x="641350" y="1152525"/>
              <a:ext cx="7964488" cy="4508500"/>
              <a:chOff x="404" y="726"/>
              <a:chExt cx="5017" cy="2840"/>
            </a:xfrm>
            <a:solidFill>
              <a:srgbClr val="C95253">
                <a:alpha val="40000"/>
              </a:srgbClr>
            </a:solidFill>
          </p:grpSpPr>
          <p:sp>
            <p:nvSpPr>
              <p:cNvPr id="6" name="AutoShape 111"/>
              <p:cNvSpPr>
                <a:spLocks noChangeArrowheads="1"/>
              </p:cNvSpPr>
              <p:nvPr/>
            </p:nvSpPr>
            <p:spPr bwMode="auto">
              <a:xfrm rot="5400000">
                <a:off x="3325" y="1196"/>
                <a:ext cx="2531" cy="1661"/>
              </a:xfrm>
              <a:prstGeom prst="triangle">
                <a:avLst>
                  <a:gd name="adj" fmla="val 50000"/>
                </a:avLst>
              </a:prstGeom>
              <a:solidFill>
                <a:schemeClr val="bg1">
                  <a:lumMod val="85000"/>
                </a:schemeClr>
              </a:solidFill>
              <a:ln w="9525">
                <a:noFill/>
                <a:miter lim="800000"/>
                <a:headEnd/>
                <a:tailEnd/>
              </a:ln>
              <a:effectLst/>
            </p:spPr>
            <p:txBody>
              <a:bodyPr wrap="none" anchor="ctr">
                <a:prstTxWarp prst="textNoShape">
                  <a:avLst/>
                </a:prstTxWarp>
              </a:bodyPr>
              <a:lstStyle/>
              <a:p>
                <a:endParaRPr lang="en-US" sz="1400"/>
              </a:p>
            </p:txBody>
          </p:sp>
          <p:sp>
            <p:nvSpPr>
              <p:cNvPr id="7" name="AutoShape 110"/>
              <p:cNvSpPr>
                <a:spLocks noChangeArrowheads="1"/>
              </p:cNvSpPr>
              <p:nvPr/>
            </p:nvSpPr>
            <p:spPr bwMode="auto">
              <a:xfrm rot="5400000">
                <a:off x="2712" y="1720"/>
                <a:ext cx="1007" cy="635"/>
              </a:xfrm>
              <a:prstGeom prst="triangle">
                <a:avLst>
                  <a:gd name="adj" fmla="val 50000"/>
                </a:avLst>
              </a:prstGeom>
              <a:solidFill>
                <a:schemeClr val="bg1">
                  <a:lumMod val="75000"/>
                </a:schemeClr>
              </a:solidFill>
              <a:ln w="9525">
                <a:noFill/>
                <a:miter lim="800000"/>
                <a:headEnd/>
                <a:tailEnd/>
              </a:ln>
              <a:effectLst/>
            </p:spPr>
            <p:txBody>
              <a:bodyPr wrap="none" anchor="ctr">
                <a:prstTxWarp prst="textNoShape">
                  <a:avLst/>
                </a:prstTxWarp>
              </a:bodyPr>
              <a:lstStyle/>
              <a:p>
                <a:endParaRPr lang="en-US" sz="1400"/>
              </a:p>
            </p:txBody>
          </p:sp>
          <p:sp>
            <p:nvSpPr>
              <p:cNvPr id="8" name="AutoShape 109"/>
              <p:cNvSpPr>
                <a:spLocks noChangeArrowheads="1"/>
              </p:cNvSpPr>
              <p:nvPr/>
            </p:nvSpPr>
            <p:spPr bwMode="auto">
              <a:xfrm rot="5400000">
                <a:off x="548" y="1352"/>
                <a:ext cx="2840" cy="1588"/>
              </a:xfrm>
              <a:prstGeom prst="triangle">
                <a:avLst>
                  <a:gd name="adj" fmla="val 50000"/>
                </a:avLst>
              </a:prstGeom>
              <a:solidFill>
                <a:schemeClr val="bg1">
                  <a:lumMod val="65000"/>
                  <a:alpha val="75000"/>
                </a:schemeClr>
              </a:solidFill>
              <a:ln w="9525">
                <a:noFill/>
                <a:miter lim="800000"/>
                <a:headEnd/>
                <a:tailEnd/>
              </a:ln>
              <a:effectLst/>
            </p:spPr>
            <p:txBody>
              <a:bodyPr wrap="none" anchor="ctr">
                <a:prstTxWarp prst="textNoShape">
                  <a:avLst/>
                </a:prstTxWarp>
              </a:bodyPr>
              <a:lstStyle/>
              <a:p>
                <a:endParaRPr lang="en-US" sz="1400"/>
              </a:p>
            </p:txBody>
          </p:sp>
          <p:sp>
            <p:nvSpPr>
              <p:cNvPr id="9" name="AutoShape 106"/>
              <p:cNvSpPr>
                <a:spLocks noChangeArrowheads="1"/>
              </p:cNvSpPr>
              <p:nvPr/>
            </p:nvSpPr>
            <p:spPr bwMode="auto">
              <a:xfrm rot="5400000">
                <a:off x="218" y="1838"/>
                <a:ext cx="1007" cy="635"/>
              </a:xfrm>
              <a:prstGeom prst="triangle">
                <a:avLst>
                  <a:gd name="adj" fmla="val 50000"/>
                </a:avLst>
              </a:prstGeom>
              <a:solidFill>
                <a:srgbClr val="D9D9D9"/>
              </a:solidFill>
              <a:ln w="9525">
                <a:noFill/>
                <a:miter lim="800000"/>
                <a:headEnd/>
                <a:tailEnd/>
              </a:ln>
              <a:effectLst/>
            </p:spPr>
            <p:txBody>
              <a:bodyPr wrap="none" anchor="ctr">
                <a:prstTxWarp prst="textNoShape">
                  <a:avLst/>
                </a:prstTxWarp>
              </a:bodyPr>
              <a:lstStyle/>
              <a:p>
                <a:endParaRPr lang="en-US" sz="1400"/>
              </a:p>
            </p:txBody>
          </p:sp>
        </p:grpSp>
        <p:grpSp>
          <p:nvGrpSpPr>
            <p:cNvPr id="10" name="Group 107"/>
            <p:cNvGrpSpPr>
              <a:grpSpLocks/>
            </p:cNvGrpSpPr>
            <p:nvPr/>
          </p:nvGrpSpPr>
          <p:grpSpPr bwMode="auto">
            <a:xfrm>
              <a:off x="1706563" y="4060825"/>
              <a:ext cx="6480175" cy="1455738"/>
              <a:chOff x="1075" y="2558"/>
              <a:chExt cx="4082" cy="917"/>
            </a:xfrm>
          </p:grpSpPr>
          <p:sp>
            <p:nvSpPr>
              <p:cNvPr id="11" name="Freeform 102"/>
              <p:cNvSpPr>
                <a:spLocks/>
              </p:cNvSpPr>
              <p:nvPr/>
            </p:nvSpPr>
            <p:spPr bwMode="auto">
              <a:xfrm>
                <a:off x="1075" y="2678"/>
                <a:ext cx="2881" cy="723"/>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sz="1400"/>
              </a:p>
            </p:txBody>
          </p:sp>
          <p:sp>
            <p:nvSpPr>
              <p:cNvPr id="12" name="Freeform 101"/>
              <p:cNvSpPr>
                <a:spLocks/>
              </p:cNvSpPr>
              <p:nvPr/>
            </p:nvSpPr>
            <p:spPr bwMode="auto">
              <a:xfrm>
                <a:off x="3588" y="2558"/>
                <a:ext cx="459" cy="626"/>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sz="1400"/>
              </a:p>
            </p:txBody>
          </p:sp>
          <p:sp>
            <p:nvSpPr>
              <p:cNvPr id="13" name="Line 19"/>
              <p:cNvSpPr>
                <a:spLocks noChangeShapeType="1"/>
              </p:cNvSpPr>
              <p:nvPr/>
            </p:nvSpPr>
            <p:spPr bwMode="auto">
              <a:xfrm>
                <a:off x="4332" y="3292"/>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14" name="Text Box 58"/>
              <p:cNvSpPr txBox="1">
                <a:spLocks noChangeArrowheads="1"/>
              </p:cNvSpPr>
              <p:nvPr/>
            </p:nvSpPr>
            <p:spPr bwMode="auto">
              <a:xfrm>
                <a:off x="4613" y="3157"/>
                <a:ext cx="544" cy="239"/>
              </a:xfrm>
              <a:prstGeom prst="rect">
                <a:avLst/>
              </a:prstGeom>
              <a:noFill/>
              <a:ln w="19050">
                <a:noFill/>
                <a:miter lim="800000"/>
                <a:headEnd/>
                <a:tailEnd/>
              </a:ln>
              <a:effectLst/>
            </p:spPr>
            <p:txBody>
              <a:bodyPr wrap="square">
                <a:prstTxWarp prst="textNoShape">
                  <a:avLst/>
                </a:prstTxWarp>
                <a:spAutoFit/>
              </a:bodyPr>
              <a:lstStyle/>
              <a:p>
                <a:r>
                  <a:rPr lang="pl-PL" sz="1600" dirty="0"/>
                  <a:t>CO</a:t>
                </a:r>
                <a:endParaRPr lang="en-GB" sz="1600" dirty="0"/>
              </a:p>
            </p:txBody>
          </p:sp>
          <p:grpSp>
            <p:nvGrpSpPr>
              <p:cNvPr id="15" name="Group 62"/>
              <p:cNvGrpSpPr>
                <a:grpSpLocks/>
              </p:cNvGrpSpPr>
              <p:nvPr/>
            </p:nvGrpSpPr>
            <p:grpSpPr bwMode="auto">
              <a:xfrm>
                <a:off x="3860" y="3111"/>
                <a:ext cx="499" cy="364"/>
                <a:chOff x="2209" y="1150"/>
                <a:chExt cx="499" cy="364"/>
              </a:xfrm>
            </p:grpSpPr>
            <p:sp>
              <p:nvSpPr>
                <p:cNvPr id="16" name="AutoShape 63"/>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17" name="Oval 64"/>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grpSp>
          <p:nvGrpSpPr>
            <p:cNvPr id="18" name="Group 108"/>
            <p:cNvGrpSpPr>
              <a:grpSpLocks/>
            </p:cNvGrpSpPr>
            <p:nvPr/>
          </p:nvGrpSpPr>
          <p:grpSpPr bwMode="auto">
            <a:xfrm>
              <a:off x="69850" y="1693867"/>
              <a:ext cx="8910632" cy="3028955"/>
              <a:chOff x="44" y="1067"/>
              <a:chExt cx="5613" cy="1908"/>
            </a:xfrm>
          </p:grpSpPr>
          <p:sp>
            <p:nvSpPr>
              <p:cNvPr id="19" name="Freeform 100"/>
              <p:cNvSpPr>
                <a:spLocks/>
              </p:cNvSpPr>
              <p:nvPr/>
            </p:nvSpPr>
            <p:spPr bwMode="auto">
              <a:xfrm>
                <a:off x="2753" y="1306"/>
                <a:ext cx="378" cy="608"/>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sz="1400"/>
              </a:p>
            </p:txBody>
          </p:sp>
          <p:sp>
            <p:nvSpPr>
              <p:cNvPr id="20" name="Freeform 99"/>
              <p:cNvSpPr>
                <a:spLocks/>
              </p:cNvSpPr>
              <p:nvPr/>
            </p:nvSpPr>
            <p:spPr bwMode="auto">
              <a:xfrm>
                <a:off x="2807" y="2154"/>
                <a:ext cx="1215" cy="644"/>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sz="1400"/>
              </a:p>
            </p:txBody>
          </p:sp>
          <p:sp>
            <p:nvSpPr>
              <p:cNvPr id="21" name="Freeform 98"/>
              <p:cNvSpPr>
                <a:spLocks/>
              </p:cNvSpPr>
              <p:nvPr/>
            </p:nvSpPr>
            <p:spPr bwMode="auto">
              <a:xfrm flipV="1">
                <a:off x="331" y="1405"/>
                <a:ext cx="1088" cy="635"/>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sz="1400"/>
              </a:p>
            </p:txBody>
          </p:sp>
          <p:sp>
            <p:nvSpPr>
              <p:cNvPr id="22" name="Freeform 97"/>
              <p:cNvSpPr>
                <a:spLocks/>
              </p:cNvSpPr>
              <p:nvPr/>
            </p:nvSpPr>
            <p:spPr bwMode="auto">
              <a:xfrm>
                <a:off x="331" y="2263"/>
                <a:ext cx="1088" cy="635"/>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sz="1400"/>
              </a:p>
            </p:txBody>
          </p:sp>
          <p:sp>
            <p:nvSpPr>
              <p:cNvPr id="23" name="Line 96"/>
              <p:cNvSpPr>
                <a:spLocks noChangeShapeType="1"/>
              </p:cNvSpPr>
              <p:nvPr/>
            </p:nvSpPr>
            <p:spPr bwMode="auto">
              <a:xfrm>
                <a:off x="5157" y="2031"/>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24" name="Line 11"/>
              <p:cNvSpPr>
                <a:spLocks noChangeShapeType="1"/>
              </p:cNvSpPr>
              <p:nvPr/>
            </p:nvSpPr>
            <p:spPr bwMode="auto">
              <a:xfrm>
                <a:off x="2318" y="2149"/>
                <a:ext cx="807"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25" name="Text Box 37"/>
              <p:cNvSpPr txBox="1">
                <a:spLocks noChangeArrowheads="1"/>
              </p:cNvSpPr>
              <p:nvPr/>
            </p:nvSpPr>
            <p:spPr bwMode="auto">
              <a:xfrm>
                <a:off x="2408" y="1067"/>
                <a:ext cx="355" cy="239"/>
              </a:xfrm>
              <a:prstGeom prst="rect">
                <a:avLst/>
              </a:prstGeom>
              <a:noFill/>
              <a:ln w="19050">
                <a:noFill/>
                <a:miter lim="800000"/>
                <a:headEnd/>
                <a:tailEnd/>
              </a:ln>
              <a:effectLst/>
            </p:spPr>
            <p:txBody>
              <a:bodyPr wrap="square">
                <a:prstTxWarp prst="textNoShape">
                  <a:avLst/>
                </a:prstTxWarp>
                <a:spAutoFit/>
              </a:bodyPr>
              <a:lstStyle/>
              <a:p>
                <a:r>
                  <a:rPr lang="pl-PL" sz="1600" dirty="0"/>
                  <a:t>CI</a:t>
                </a:r>
                <a:endParaRPr lang="en-GB" sz="1600" dirty="0"/>
              </a:p>
            </p:txBody>
          </p:sp>
          <p:sp>
            <p:nvSpPr>
              <p:cNvPr id="26" name="Text Box 40"/>
              <p:cNvSpPr txBox="1">
                <a:spLocks noChangeArrowheads="1"/>
              </p:cNvSpPr>
              <p:nvPr/>
            </p:nvSpPr>
            <p:spPr bwMode="auto">
              <a:xfrm>
                <a:off x="53" y="2249"/>
                <a:ext cx="400" cy="239"/>
              </a:xfrm>
              <a:prstGeom prst="rect">
                <a:avLst/>
              </a:prstGeom>
              <a:noFill/>
              <a:ln w="19050">
                <a:noFill/>
                <a:miter lim="800000"/>
                <a:headEnd/>
                <a:tailEnd/>
              </a:ln>
              <a:effectLst/>
            </p:spPr>
            <p:txBody>
              <a:bodyPr wrap="square">
                <a:prstTxWarp prst="textNoShape">
                  <a:avLst/>
                </a:prstTxWarp>
                <a:spAutoFit/>
              </a:bodyPr>
              <a:lstStyle/>
              <a:p>
                <a:r>
                  <a:rPr lang="pl-PL" sz="1600" dirty="0"/>
                  <a:t>B</a:t>
                </a:r>
                <a:endParaRPr lang="en-GB" sz="1600" dirty="0"/>
              </a:p>
            </p:txBody>
          </p:sp>
          <p:sp>
            <p:nvSpPr>
              <p:cNvPr id="27" name="Text Box 42"/>
              <p:cNvSpPr txBox="1">
                <a:spLocks noChangeArrowheads="1"/>
              </p:cNvSpPr>
              <p:nvPr/>
            </p:nvSpPr>
            <p:spPr bwMode="auto">
              <a:xfrm>
                <a:off x="44" y="1805"/>
                <a:ext cx="291" cy="239"/>
              </a:xfrm>
              <a:prstGeom prst="rect">
                <a:avLst/>
              </a:prstGeom>
              <a:noFill/>
              <a:ln w="19050">
                <a:noFill/>
                <a:miter lim="800000"/>
                <a:headEnd/>
                <a:tailEnd/>
              </a:ln>
              <a:effectLst/>
            </p:spPr>
            <p:txBody>
              <a:bodyPr wrap="square">
                <a:prstTxWarp prst="textNoShape">
                  <a:avLst/>
                </a:prstTxWarp>
                <a:spAutoFit/>
              </a:bodyPr>
              <a:lstStyle/>
              <a:p>
                <a:r>
                  <a:rPr lang="pl-PL" sz="1600" dirty="0"/>
                  <a:t>A</a:t>
                </a:r>
                <a:endParaRPr lang="en-GB" sz="1600" dirty="0"/>
              </a:p>
            </p:txBody>
          </p:sp>
          <p:sp>
            <p:nvSpPr>
              <p:cNvPr id="28" name="Text Box 43"/>
              <p:cNvSpPr txBox="1">
                <a:spLocks noChangeArrowheads="1"/>
              </p:cNvSpPr>
              <p:nvPr/>
            </p:nvSpPr>
            <p:spPr bwMode="auto">
              <a:xfrm>
                <a:off x="5317" y="1788"/>
                <a:ext cx="340" cy="239"/>
              </a:xfrm>
              <a:prstGeom prst="rect">
                <a:avLst/>
              </a:prstGeom>
              <a:noFill/>
              <a:ln w="19050">
                <a:noFill/>
                <a:miter lim="800000"/>
                <a:headEnd/>
                <a:tailEnd/>
              </a:ln>
              <a:effectLst/>
            </p:spPr>
            <p:txBody>
              <a:bodyPr wrap="square">
                <a:prstTxWarp prst="textNoShape">
                  <a:avLst/>
                </a:prstTxWarp>
                <a:spAutoFit/>
              </a:bodyPr>
              <a:lstStyle/>
              <a:p>
                <a:r>
                  <a:rPr lang="pl-PL" sz="1600" dirty="0"/>
                  <a:t>S</a:t>
                </a:r>
                <a:endParaRPr lang="en-GB" sz="1600" dirty="0"/>
              </a:p>
            </p:txBody>
          </p:sp>
          <p:sp>
            <p:nvSpPr>
              <p:cNvPr id="29" name="Line 7"/>
              <p:cNvSpPr>
                <a:spLocks noChangeShapeType="1"/>
              </p:cNvSpPr>
              <p:nvPr/>
            </p:nvSpPr>
            <p:spPr bwMode="auto">
              <a:xfrm>
                <a:off x="766" y="2158"/>
                <a:ext cx="309" cy="0"/>
              </a:xfrm>
              <a:prstGeom prst="line">
                <a:avLst/>
              </a:prstGeom>
              <a:noFill/>
              <a:ln w="19050">
                <a:solidFill>
                  <a:schemeClr val="tx1"/>
                </a:solidFill>
                <a:round/>
                <a:headEnd/>
                <a:tailEnd type="oval" w="med" len="med"/>
              </a:ln>
              <a:effectLst/>
            </p:spPr>
            <p:txBody>
              <a:bodyPr>
                <a:prstTxWarp prst="textNoShape">
                  <a:avLst/>
                </a:prstTxWarp>
              </a:bodyPr>
              <a:lstStyle/>
              <a:p>
                <a:endParaRPr lang="en-US" sz="1400"/>
              </a:p>
            </p:txBody>
          </p:sp>
          <p:sp>
            <p:nvSpPr>
              <p:cNvPr id="30" name="Freeform 9"/>
              <p:cNvSpPr>
                <a:spLocks/>
              </p:cNvSpPr>
              <p:nvPr/>
            </p:nvSpPr>
            <p:spPr bwMode="auto">
              <a:xfrm>
                <a:off x="1664" y="1514"/>
                <a:ext cx="726" cy="52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31" name="Freeform 10"/>
              <p:cNvSpPr>
                <a:spLocks/>
              </p:cNvSpPr>
              <p:nvPr/>
            </p:nvSpPr>
            <p:spPr bwMode="auto">
              <a:xfrm flipV="1">
                <a:off x="1664" y="2267"/>
                <a:ext cx="726" cy="52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32" name="Freeform 13"/>
              <p:cNvSpPr>
                <a:spLocks/>
              </p:cNvSpPr>
              <p:nvPr/>
            </p:nvSpPr>
            <p:spPr bwMode="auto">
              <a:xfrm>
                <a:off x="1074" y="1614"/>
                <a:ext cx="363" cy="1062"/>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19050" cmpd="sng">
                <a:solidFill>
                  <a:schemeClr val="tx1"/>
                </a:solidFill>
                <a:round/>
                <a:headEnd/>
                <a:tailEnd/>
              </a:ln>
              <a:effectLst/>
            </p:spPr>
            <p:txBody>
              <a:bodyPr>
                <a:prstTxWarp prst="textNoShape">
                  <a:avLst/>
                </a:prstTxWarp>
              </a:bodyPr>
              <a:lstStyle/>
              <a:p>
                <a:endParaRPr lang="en-US" sz="1400"/>
              </a:p>
            </p:txBody>
          </p:sp>
          <p:grpSp>
            <p:nvGrpSpPr>
              <p:cNvPr id="33" name="Group 103"/>
              <p:cNvGrpSpPr>
                <a:grpSpLocks/>
              </p:cNvGrpSpPr>
              <p:nvPr/>
            </p:nvGrpSpPr>
            <p:grpSpPr bwMode="auto">
              <a:xfrm>
                <a:off x="113" y="2041"/>
                <a:ext cx="409" cy="217"/>
                <a:chOff x="213" y="2041"/>
                <a:chExt cx="309" cy="217"/>
              </a:xfrm>
            </p:grpSpPr>
            <p:sp>
              <p:nvSpPr>
                <p:cNvPr id="63" name="Line 16"/>
                <p:cNvSpPr>
                  <a:spLocks noChangeShapeType="1"/>
                </p:cNvSpPr>
                <p:nvPr/>
              </p:nvSpPr>
              <p:spPr bwMode="auto">
                <a:xfrm>
                  <a:off x="213" y="2041"/>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sp>
              <p:nvSpPr>
                <p:cNvPr id="64" name="Line 17"/>
                <p:cNvSpPr>
                  <a:spLocks noChangeShapeType="1"/>
                </p:cNvSpPr>
                <p:nvPr/>
              </p:nvSpPr>
              <p:spPr bwMode="auto">
                <a:xfrm>
                  <a:off x="213" y="2258"/>
                  <a:ext cx="309"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grpSp>
          <p:grpSp>
            <p:nvGrpSpPr>
              <p:cNvPr id="34" name="Group 29"/>
              <p:cNvGrpSpPr>
                <a:grpSpLocks/>
              </p:cNvGrpSpPr>
              <p:nvPr/>
            </p:nvGrpSpPr>
            <p:grpSpPr bwMode="auto">
              <a:xfrm>
                <a:off x="2165" y="1968"/>
                <a:ext cx="499" cy="364"/>
                <a:chOff x="2209" y="1150"/>
                <a:chExt cx="499" cy="364"/>
              </a:xfrm>
            </p:grpSpPr>
            <p:sp>
              <p:nvSpPr>
                <p:cNvPr id="61" name="AutoShape 30"/>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62" name="Oval 31"/>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35" name="Group 65"/>
              <p:cNvGrpSpPr>
                <a:grpSpLocks/>
              </p:cNvGrpSpPr>
              <p:nvPr/>
            </p:nvGrpSpPr>
            <p:grpSpPr bwMode="auto">
              <a:xfrm>
                <a:off x="1347" y="2611"/>
                <a:ext cx="499" cy="364"/>
                <a:chOff x="2209" y="1150"/>
                <a:chExt cx="499" cy="364"/>
              </a:xfrm>
            </p:grpSpPr>
            <p:sp>
              <p:nvSpPr>
                <p:cNvPr id="59" name="AutoShape 66"/>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60" name="Oval 67"/>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36" name="Group 68"/>
              <p:cNvGrpSpPr>
                <a:grpSpLocks/>
              </p:cNvGrpSpPr>
              <p:nvPr/>
            </p:nvGrpSpPr>
            <p:grpSpPr bwMode="auto">
              <a:xfrm>
                <a:off x="1301" y="1332"/>
                <a:ext cx="499" cy="364"/>
                <a:chOff x="2209" y="1150"/>
                <a:chExt cx="499" cy="364"/>
              </a:xfrm>
            </p:grpSpPr>
            <p:sp>
              <p:nvSpPr>
                <p:cNvPr id="57" name="AutoShape 69"/>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8" name="Oval 70"/>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37" name="Group 71"/>
              <p:cNvGrpSpPr>
                <a:grpSpLocks/>
              </p:cNvGrpSpPr>
              <p:nvPr/>
            </p:nvGrpSpPr>
            <p:grpSpPr bwMode="auto">
              <a:xfrm>
                <a:off x="467" y="1967"/>
                <a:ext cx="499" cy="364"/>
                <a:chOff x="2209" y="1150"/>
                <a:chExt cx="499" cy="364"/>
              </a:xfrm>
            </p:grpSpPr>
            <p:sp>
              <p:nvSpPr>
                <p:cNvPr id="55" name="AutoShape 72"/>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6" name="Oval 73"/>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sp>
            <p:nvSpPr>
              <p:cNvPr id="38" name="Line 76"/>
              <p:cNvSpPr>
                <a:spLocks noChangeShapeType="1"/>
              </p:cNvSpPr>
              <p:nvPr/>
            </p:nvSpPr>
            <p:spPr bwMode="auto">
              <a:xfrm>
                <a:off x="3274" y="2041"/>
                <a:ext cx="309" cy="0"/>
              </a:xfrm>
              <a:prstGeom prst="line">
                <a:avLst/>
              </a:prstGeom>
              <a:noFill/>
              <a:ln w="19050">
                <a:solidFill>
                  <a:schemeClr val="tx1"/>
                </a:solidFill>
                <a:round/>
                <a:headEnd/>
                <a:tailEnd type="oval" w="med" len="med"/>
              </a:ln>
              <a:effectLst/>
            </p:spPr>
            <p:txBody>
              <a:bodyPr>
                <a:prstTxWarp prst="textNoShape">
                  <a:avLst/>
                </a:prstTxWarp>
              </a:bodyPr>
              <a:lstStyle/>
              <a:p>
                <a:endParaRPr lang="en-US" sz="1400"/>
              </a:p>
            </p:txBody>
          </p:sp>
          <p:sp>
            <p:nvSpPr>
              <p:cNvPr id="39" name="Freeform 77"/>
              <p:cNvSpPr>
                <a:spLocks/>
              </p:cNvSpPr>
              <p:nvPr/>
            </p:nvSpPr>
            <p:spPr bwMode="auto">
              <a:xfrm>
                <a:off x="4159" y="1397"/>
                <a:ext cx="726" cy="52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40" name="Freeform 78"/>
              <p:cNvSpPr>
                <a:spLocks/>
              </p:cNvSpPr>
              <p:nvPr/>
            </p:nvSpPr>
            <p:spPr bwMode="auto">
              <a:xfrm flipV="1">
                <a:off x="4159" y="2150"/>
                <a:ext cx="726" cy="52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41" name="Freeform 79"/>
              <p:cNvSpPr>
                <a:spLocks/>
              </p:cNvSpPr>
              <p:nvPr/>
            </p:nvSpPr>
            <p:spPr bwMode="auto">
              <a:xfrm>
                <a:off x="3587" y="1497"/>
                <a:ext cx="363" cy="1062"/>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19050" cmpd="sng">
                <a:solidFill>
                  <a:schemeClr val="tx1"/>
                </a:solidFill>
                <a:round/>
                <a:headEnd/>
                <a:tailEnd/>
              </a:ln>
              <a:effectLst/>
            </p:spPr>
            <p:txBody>
              <a:bodyPr>
                <a:prstTxWarp prst="textNoShape">
                  <a:avLst/>
                </a:prstTxWarp>
              </a:bodyPr>
              <a:lstStyle/>
              <a:p>
                <a:endParaRPr lang="en-US" sz="1400"/>
              </a:p>
            </p:txBody>
          </p:sp>
          <p:sp>
            <p:nvSpPr>
              <p:cNvPr id="42" name="Line 83"/>
              <p:cNvSpPr>
                <a:spLocks noChangeShapeType="1"/>
              </p:cNvSpPr>
              <p:nvPr/>
            </p:nvSpPr>
            <p:spPr bwMode="auto">
              <a:xfrm>
                <a:off x="2481" y="1306"/>
                <a:ext cx="1560" cy="0"/>
              </a:xfrm>
              <a:prstGeom prst="line">
                <a:avLst/>
              </a:prstGeom>
              <a:noFill/>
              <a:ln w="19050">
                <a:solidFill>
                  <a:schemeClr val="tx1"/>
                </a:solidFill>
                <a:round/>
                <a:headEnd/>
                <a:tailEnd/>
              </a:ln>
              <a:effectLst/>
            </p:spPr>
            <p:txBody>
              <a:bodyPr>
                <a:prstTxWarp prst="textNoShape">
                  <a:avLst/>
                </a:prstTxWarp>
              </a:bodyPr>
              <a:lstStyle/>
              <a:p>
                <a:endParaRPr lang="en-US" sz="1400"/>
              </a:p>
            </p:txBody>
          </p:sp>
          <p:grpSp>
            <p:nvGrpSpPr>
              <p:cNvPr id="43" name="Group 84"/>
              <p:cNvGrpSpPr>
                <a:grpSpLocks/>
              </p:cNvGrpSpPr>
              <p:nvPr/>
            </p:nvGrpSpPr>
            <p:grpSpPr bwMode="auto">
              <a:xfrm>
                <a:off x="4777" y="1851"/>
                <a:ext cx="499" cy="364"/>
                <a:chOff x="2209" y="1150"/>
                <a:chExt cx="499" cy="364"/>
              </a:xfrm>
            </p:grpSpPr>
            <p:sp>
              <p:nvSpPr>
                <p:cNvPr id="53" name="AutoShape 85"/>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4" name="Oval 86"/>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44" name="Group 87"/>
              <p:cNvGrpSpPr>
                <a:grpSpLocks/>
              </p:cNvGrpSpPr>
              <p:nvPr/>
            </p:nvGrpSpPr>
            <p:grpSpPr bwMode="auto">
              <a:xfrm>
                <a:off x="3860" y="2494"/>
                <a:ext cx="499" cy="364"/>
                <a:chOff x="2209" y="1150"/>
                <a:chExt cx="499" cy="364"/>
              </a:xfrm>
            </p:grpSpPr>
            <p:sp>
              <p:nvSpPr>
                <p:cNvPr id="51" name="AutoShape 88"/>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2" name="Oval 89"/>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45" name="Group 90"/>
              <p:cNvGrpSpPr>
                <a:grpSpLocks/>
              </p:cNvGrpSpPr>
              <p:nvPr/>
            </p:nvGrpSpPr>
            <p:grpSpPr bwMode="auto">
              <a:xfrm>
                <a:off x="3814" y="1215"/>
                <a:ext cx="499" cy="364"/>
                <a:chOff x="2209" y="1150"/>
                <a:chExt cx="499" cy="364"/>
              </a:xfrm>
            </p:grpSpPr>
            <p:sp>
              <p:nvSpPr>
                <p:cNvPr id="49" name="AutoShape 91"/>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50" name="Oval 92"/>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nvGrpSpPr>
              <p:cNvPr id="46" name="Group 93"/>
              <p:cNvGrpSpPr>
                <a:grpSpLocks/>
              </p:cNvGrpSpPr>
              <p:nvPr/>
            </p:nvGrpSpPr>
            <p:grpSpPr bwMode="auto">
              <a:xfrm>
                <a:off x="2954" y="1850"/>
                <a:ext cx="499" cy="364"/>
                <a:chOff x="2209" y="1150"/>
                <a:chExt cx="499" cy="364"/>
              </a:xfrm>
            </p:grpSpPr>
            <p:sp>
              <p:nvSpPr>
                <p:cNvPr id="47" name="AutoShape 94"/>
                <p:cNvSpPr>
                  <a:spLocks noChangeAspect="1" noChangeArrowheads="1"/>
                </p:cNvSpPr>
                <p:nvPr/>
              </p:nvSpPr>
              <p:spPr bwMode="auto">
                <a:xfrm>
                  <a:off x="2209" y="1150"/>
                  <a:ext cx="408" cy="364"/>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sp>
              <p:nvSpPr>
                <p:cNvPr id="48" name="Oval 95"/>
                <p:cNvSpPr>
                  <a:spLocks noChangeArrowheads="1"/>
                </p:cNvSpPr>
                <p:nvPr/>
              </p:nvSpPr>
              <p:spPr bwMode="auto">
                <a:xfrm>
                  <a:off x="2617" y="1290"/>
                  <a:ext cx="91" cy="91"/>
                </a:xfrm>
                <a:prstGeom prst="ellipse">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grpSp>
        </p:grpSp>
        <p:grpSp>
          <p:nvGrpSpPr>
            <p:cNvPr id="65" name="Group 117"/>
            <p:cNvGrpSpPr>
              <a:grpSpLocks/>
            </p:cNvGrpSpPr>
            <p:nvPr/>
          </p:nvGrpSpPr>
          <p:grpSpPr bwMode="auto">
            <a:xfrm>
              <a:off x="2124075" y="3068641"/>
              <a:ext cx="4752975" cy="523875"/>
              <a:chOff x="1338" y="1933"/>
              <a:chExt cx="2994" cy="330"/>
            </a:xfrm>
          </p:grpSpPr>
          <p:sp>
            <p:nvSpPr>
              <p:cNvPr id="66" name="Text Box 112"/>
              <p:cNvSpPr txBox="1">
                <a:spLocks noChangeArrowheads="1"/>
              </p:cNvSpPr>
              <p:nvPr/>
            </p:nvSpPr>
            <p:spPr bwMode="auto">
              <a:xfrm>
                <a:off x="1338" y="2024"/>
                <a:ext cx="508" cy="239"/>
              </a:xfrm>
              <a:prstGeom prst="rect">
                <a:avLst/>
              </a:prstGeom>
              <a:noFill/>
              <a:ln w="9525">
                <a:noFill/>
                <a:miter lim="800000"/>
                <a:headEnd/>
                <a:tailEnd/>
              </a:ln>
              <a:effectLst/>
            </p:spPr>
            <p:txBody>
              <a:bodyPr wrap="square">
                <a:prstTxWarp prst="textNoShape">
                  <a:avLst/>
                </a:prstTxWarp>
                <a:spAutoFit/>
              </a:bodyPr>
              <a:lstStyle/>
              <a:p>
                <a:r>
                  <a:rPr lang="pl-PL" sz="1600" dirty="0" smtClean="0"/>
                  <a:t>FFR</a:t>
                </a:r>
                <a:endParaRPr lang="en-GB" sz="1600" dirty="0"/>
              </a:p>
            </p:txBody>
          </p:sp>
          <p:sp>
            <p:nvSpPr>
              <p:cNvPr id="67" name="Text Box 115"/>
              <p:cNvSpPr txBox="1">
                <a:spLocks noChangeArrowheads="1"/>
              </p:cNvSpPr>
              <p:nvPr/>
            </p:nvSpPr>
            <p:spPr bwMode="auto">
              <a:xfrm>
                <a:off x="3878" y="1933"/>
                <a:ext cx="454" cy="239"/>
              </a:xfrm>
              <a:prstGeom prst="rect">
                <a:avLst/>
              </a:prstGeom>
              <a:noFill/>
              <a:ln w="9525">
                <a:noFill/>
                <a:miter lim="800000"/>
                <a:headEnd/>
                <a:tailEnd/>
              </a:ln>
              <a:effectLst/>
            </p:spPr>
            <p:txBody>
              <a:bodyPr wrap="square">
                <a:prstTxWarp prst="textNoShape">
                  <a:avLst/>
                </a:prstTxWarp>
                <a:spAutoFit/>
              </a:bodyPr>
              <a:lstStyle/>
              <a:p>
                <a:r>
                  <a:rPr lang="pl-PL" sz="1600" dirty="0" smtClean="0"/>
                  <a:t>FFR</a:t>
                </a:r>
                <a:endParaRPr lang="en-GB" sz="1600" dirty="0"/>
              </a:p>
            </p:txBody>
          </p:sp>
        </p:grpSp>
      </p:gr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CPT algorithm - outline</a:t>
            </a:r>
            <a:endParaRPr lang="en-US" dirty="0"/>
          </a:p>
        </p:txBody>
      </p:sp>
      <p:sp>
        <p:nvSpPr>
          <p:cNvPr id="3" name="Content Placeholder 2"/>
          <p:cNvSpPr>
            <a:spLocks noGrp="1"/>
          </p:cNvSpPr>
          <p:nvPr>
            <p:ph idx="1"/>
          </p:nvPr>
        </p:nvSpPr>
        <p:spPr>
          <a:xfrm>
            <a:off x="596900" y="1264930"/>
            <a:ext cx="8229600" cy="4856220"/>
          </a:xfrm>
        </p:spPr>
        <p:txBody>
          <a:bodyPr/>
          <a:lstStyle/>
          <a:p>
            <a:pPr marL="0" indent="0">
              <a:buNone/>
            </a:pPr>
            <a:r>
              <a:rPr lang="en-US" dirty="0" smtClean="0"/>
              <a:t>We assume that fault-free circuit simulation is done, and the circuit is decomposed with sensitive inputs determined</a:t>
            </a:r>
          </a:p>
          <a:p>
            <a:pPr marL="0" indent="0">
              <a:buNone/>
            </a:pPr>
            <a:endParaRPr lang="en-US" dirty="0" smtClean="0"/>
          </a:p>
          <a:p>
            <a:pPr>
              <a:buNone/>
            </a:pPr>
            <a:r>
              <a:rPr lang="en-US" dirty="0" smtClean="0"/>
              <a:t>for every primary output </a:t>
            </a:r>
            <a:r>
              <a:rPr lang="pl-PL" dirty="0" smtClean="0">
                <a:latin typeface="Symbol" pitchFamily="-112" charset="2"/>
              </a:rPr>
              <a:t>w</a:t>
            </a:r>
            <a:endParaRPr lang="en-US" dirty="0" smtClean="0"/>
          </a:p>
          <a:p>
            <a:pPr>
              <a:buNone/>
            </a:pPr>
            <a:r>
              <a:rPr lang="en-US" dirty="0" smtClean="0"/>
              <a:t>    stems to check = 0</a:t>
            </a:r>
          </a:p>
          <a:p>
            <a:pPr>
              <a:buNone/>
            </a:pPr>
            <a:r>
              <a:rPr lang="en-US" dirty="0" smtClean="0"/>
              <a:t>    perform critical path tracing inside </a:t>
            </a:r>
            <a:r>
              <a:rPr lang="en-US" dirty="0" err="1" smtClean="0"/>
              <a:t>FFRs</a:t>
            </a:r>
            <a:r>
              <a:rPr lang="en-US" dirty="0" smtClean="0"/>
              <a:t> (</a:t>
            </a:r>
            <a:r>
              <a:rPr lang="pl-PL" dirty="0" smtClean="0">
                <a:latin typeface="Symbol" pitchFamily="-112" charset="2"/>
              </a:rPr>
              <a:t>w</a:t>
            </a:r>
            <a:r>
              <a:rPr lang="en-US" dirty="0" smtClean="0"/>
              <a:t>)</a:t>
            </a:r>
          </a:p>
          <a:p>
            <a:pPr>
              <a:buNone/>
            </a:pPr>
            <a:r>
              <a:rPr lang="en-US" dirty="0" smtClean="0"/>
              <a:t>    while (stems to check ≠ 0)</a:t>
            </a:r>
          </a:p>
          <a:p>
            <a:pPr>
              <a:buNone/>
            </a:pPr>
            <a:r>
              <a:rPr lang="en-US" dirty="0" smtClean="0"/>
              <a:t>        </a:t>
            </a:r>
            <a:r>
              <a:rPr lang="pl-PL" dirty="0" err="1" smtClean="0">
                <a:latin typeface="Symbol" pitchFamily="-112" charset="2"/>
              </a:rPr>
              <a:t>r</a:t>
            </a:r>
            <a:r>
              <a:rPr lang="en-US" dirty="0" smtClean="0"/>
              <a:t> = the highest level stem in </a:t>
            </a:r>
            <a:r>
              <a:rPr lang="en-US" dirty="0" smtClean="0">
                <a:latin typeface="Times New Roman"/>
                <a:cs typeface="Times New Roman"/>
              </a:rPr>
              <a:t>{</a:t>
            </a:r>
            <a:r>
              <a:rPr lang="en-US" dirty="0" smtClean="0"/>
              <a:t>stems to check</a:t>
            </a:r>
            <a:r>
              <a:rPr lang="en-US" dirty="0" smtClean="0">
                <a:latin typeface="Times New Roman"/>
                <a:cs typeface="Times New Roman"/>
              </a:rPr>
              <a:t>}</a:t>
            </a:r>
          </a:p>
          <a:p>
            <a:pPr>
              <a:buNone/>
            </a:pPr>
            <a:r>
              <a:rPr lang="en-US" dirty="0" smtClean="0"/>
              <a:t>        remove </a:t>
            </a:r>
            <a:r>
              <a:rPr lang="pl-PL" dirty="0" err="1" smtClean="0">
                <a:latin typeface="Symbol" pitchFamily="-112" charset="2"/>
              </a:rPr>
              <a:t>r</a:t>
            </a:r>
            <a:r>
              <a:rPr lang="en-US" dirty="0" smtClean="0"/>
              <a:t> from </a:t>
            </a:r>
            <a:r>
              <a:rPr lang="en-US" dirty="0" smtClean="0">
                <a:latin typeface="Times New Roman"/>
                <a:cs typeface="Times New Roman"/>
              </a:rPr>
              <a:t>{</a:t>
            </a:r>
            <a:r>
              <a:rPr lang="en-US" dirty="0" smtClean="0"/>
              <a:t>stems to check</a:t>
            </a:r>
            <a:r>
              <a:rPr lang="en-US" dirty="0" smtClean="0">
                <a:latin typeface="Times New Roman"/>
                <a:cs typeface="Times New Roman"/>
              </a:rPr>
              <a:t>}</a:t>
            </a:r>
          </a:p>
          <a:p>
            <a:pPr>
              <a:buNone/>
            </a:pPr>
            <a:r>
              <a:rPr lang="en-US" dirty="0" smtClean="0"/>
              <a:t>        if (stem </a:t>
            </a:r>
            <a:r>
              <a:rPr lang="pl-PL" dirty="0" err="1" smtClean="0">
                <a:latin typeface="Symbol" pitchFamily="-112" charset="2"/>
              </a:rPr>
              <a:t>r</a:t>
            </a:r>
            <a:r>
              <a:rPr lang="en-US" dirty="0" smtClean="0"/>
              <a:t> is critical) then</a:t>
            </a:r>
          </a:p>
          <a:p>
            <a:pPr>
              <a:buNone/>
            </a:pPr>
            <a:r>
              <a:rPr lang="en-US" dirty="0" smtClean="0"/>
              <a:t>            perform critical path tracing inside FFR(</a:t>
            </a:r>
            <a:r>
              <a:rPr lang="pl-PL" dirty="0" err="1" smtClean="0">
                <a:latin typeface="Symbol" pitchFamily="-112" charset="2"/>
              </a:rPr>
              <a:t>r</a:t>
            </a:r>
            <a:r>
              <a:rPr lang="en-US"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5" name="AutoShape 6"/>
          <p:cNvSpPr>
            <a:spLocks noChangeArrowheads="1"/>
          </p:cNvSpPr>
          <p:nvPr/>
        </p:nvSpPr>
        <p:spPr bwMode="auto">
          <a:xfrm rot="5400000">
            <a:off x="5478513" y="1643905"/>
            <a:ext cx="3581673" cy="2349589"/>
          </a:xfrm>
          <a:prstGeom prst="triangle">
            <a:avLst>
              <a:gd name="adj" fmla="val 50000"/>
            </a:avLst>
          </a:prstGeom>
          <a:solidFill>
            <a:schemeClr val="bg1">
              <a:lumMod val="65000"/>
              <a:alpha val="40000"/>
            </a:schemeClr>
          </a:solidFill>
          <a:ln w="9525">
            <a:solidFill>
              <a:srgbClr val="FFFFFF"/>
            </a:solidFill>
            <a:miter lim="800000"/>
            <a:headEnd/>
            <a:tailEnd/>
          </a:ln>
          <a:effectLst/>
        </p:spPr>
        <p:txBody>
          <a:bodyPr wrap="none" anchor="ctr">
            <a:prstTxWarp prst="textNoShape">
              <a:avLst/>
            </a:prstTxWarp>
          </a:bodyPr>
          <a:lstStyle/>
          <a:p>
            <a:endParaRPr lang="en-US"/>
          </a:p>
        </p:txBody>
      </p:sp>
      <p:sp>
        <p:nvSpPr>
          <p:cNvPr id="6" name="AutoShape 7"/>
          <p:cNvSpPr>
            <a:spLocks noChangeArrowheads="1"/>
          </p:cNvSpPr>
          <p:nvPr/>
        </p:nvSpPr>
        <p:spPr bwMode="auto">
          <a:xfrm rot="5400000">
            <a:off x="4613507" y="2383014"/>
            <a:ext cx="1424465" cy="898248"/>
          </a:xfrm>
          <a:prstGeom prst="triangle">
            <a:avLst>
              <a:gd name="adj" fmla="val 50000"/>
            </a:avLst>
          </a:prstGeom>
          <a:solidFill>
            <a:schemeClr val="bg1">
              <a:lumMod val="65000"/>
              <a:alpha val="40000"/>
            </a:schemeClr>
          </a:solidFill>
          <a:ln w="9525">
            <a:solidFill>
              <a:srgbClr val="FFFFFF"/>
            </a:solidFill>
            <a:miter lim="800000"/>
            <a:headEnd/>
            <a:tailEnd/>
          </a:ln>
          <a:effectLst/>
        </p:spPr>
        <p:txBody>
          <a:bodyPr wrap="none" anchor="ctr">
            <a:prstTxWarp prst="textNoShape">
              <a:avLst/>
            </a:prstTxWarp>
          </a:bodyPr>
          <a:lstStyle/>
          <a:p>
            <a:endParaRPr lang="en-US"/>
          </a:p>
        </p:txBody>
      </p:sp>
      <p:sp>
        <p:nvSpPr>
          <p:cNvPr id="7" name="AutoShape 8"/>
          <p:cNvSpPr>
            <a:spLocks noChangeArrowheads="1"/>
          </p:cNvSpPr>
          <p:nvPr/>
        </p:nvSpPr>
        <p:spPr bwMode="auto">
          <a:xfrm rot="5400000">
            <a:off x="1552393" y="1862455"/>
            <a:ext cx="4017358" cy="2246326"/>
          </a:xfrm>
          <a:prstGeom prst="triangle">
            <a:avLst>
              <a:gd name="adj" fmla="val 50000"/>
            </a:avLst>
          </a:prstGeom>
          <a:solidFill>
            <a:schemeClr val="bg1">
              <a:lumMod val="65000"/>
              <a:alpha val="40000"/>
            </a:schemeClr>
          </a:solidFill>
          <a:ln w="9525">
            <a:solidFill>
              <a:srgbClr val="FFFFFF"/>
            </a:solidFill>
            <a:miter lim="800000"/>
            <a:headEnd/>
            <a:tailEnd/>
          </a:ln>
          <a:effectLst/>
        </p:spPr>
        <p:txBody>
          <a:bodyPr wrap="none" anchor="ctr">
            <a:prstTxWarp prst="textNoShape">
              <a:avLst/>
            </a:prstTxWarp>
          </a:bodyPr>
          <a:lstStyle/>
          <a:p>
            <a:endParaRPr lang="en-US"/>
          </a:p>
        </p:txBody>
      </p:sp>
      <p:sp>
        <p:nvSpPr>
          <p:cNvPr id="8" name="AutoShape 9"/>
          <p:cNvSpPr>
            <a:spLocks noChangeArrowheads="1"/>
          </p:cNvSpPr>
          <p:nvPr/>
        </p:nvSpPr>
        <p:spPr bwMode="auto">
          <a:xfrm rot="5400000">
            <a:off x="1085587" y="2549933"/>
            <a:ext cx="1424465" cy="898248"/>
          </a:xfrm>
          <a:prstGeom prst="triangle">
            <a:avLst>
              <a:gd name="adj" fmla="val 50000"/>
            </a:avLst>
          </a:prstGeom>
          <a:solidFill>
            <a:schemeClr val="bg1">
              <a:lumMod val="65000"/>
              <a:alpha val="40000"/>
            </a:schemeClr>
          </a:solidFill>
          <a:ln w="9525">
            <a:solidFill>
              <a:srgbClr val="FFFFFF"/>
            </a:solidFill>
            <a:miter lim="800000"/>
            <a:headEnd/>
            <a:tailEnd/>
          </a:ln>
          <a:effectLst/>
        </p:spPr>
        <p:txBody>
          <a:bodyPr wrap="none" anchor="ctr">
            <a:prstTxWarp prst="textNoShape">
              <a:avLst/>
            </a:prstTxWarp>
          </a:bodyPr>
          <a:lstStyle/>
          <a:p>
            <a:endParaRPr lang="en-US"/>
          </a:p>
        </p:txBody>
      </p:sp>
      <p:sp>
        <p:nvSpPr>
          <p:cNvPr id="9" name="Freeform 19"/>
          <p:cNvSpPr>
            <a:spLocks/>
          </p:cNvSpPr>
          <p:nvPr/>
        </p:nvSpPr>
        <p:spPr bwMode="auto">
          <a:xfrm>
            <a:off x="4735159" y="1797385"/>
            <a:ext cx="534705" cy="860054"/>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0" name="Freeform 20"/>
          <p:cNvSpPr>
            <a:spLocks/>
          </p:cNvSpPr>
          <p:nvPr/>
        </p:nvSpPr>
        <p:spPr bwMode="auto">
          <a:xfrm>
            <a:off x="4747891" y="2996935"/>
            <a:ext cx="1718693" cy="910978"/>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1" name="Freeform 21"/>
          <p:cNvSpPr>
            <a:spLocks/>
          </p:cNvSpPr>
          <p:nvPr/>
        </p:nvSpPr>
        <p:spPr bwMode="auto">
          <a:xfrm flipV="1">
            <a:off x="1245433" y="1937428"/>
            <a:ext cx="1539044" cy="898247"/>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2" name="Freeform 22"/>
          <p:cNvSpPr>
            <a:spLocks/>
          </p:cNvSpPr>
          <p:nvPr/>
        </p:nvSpPr>
        <p:spPr bwMode="auto">
          <a:xfrm>
            <a:off x="1245433" y="3151122"/>
            <a:ext cx="1539044" cy="898247"/>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3" name="Line 23"/>
          <p:cNvSpPr>
            <a:spLocks noChangeShapeType="1"/>
          </p:cNvSpPr>
          <p:nvPr/>
        </p:nvSpPr>
        <p:spPr bwMode="auto">
          <a:xfrm>
            <a:off x="8072114" y="2822944"/>
            <a:ext cx="437099"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4" name="Line 24"/>
          <p:cNvSpPr>
            <a:spLocks noChangeShapeType="1"/>
          </p:cNvSpPr>
          <p:nvPr/>
        </p:nvSpPr>
        <p:spPr bwMode="auto">
          <a:xfrm>
            <a:off x="4056169" y="2989862"/>
            <a:ext cx="1141553"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5" name="Line 29"/>
          <p:cNvSpPr>
            <a:spLocks noChangeShapeType="1"/>
          </p:cNvSpPr>
          <p:nvPr/>
        </p:nvSpPr>
        <p:spPr bwMode="auto">
          <a:xfrm>
            <a:off x="1860768" y="3002593"/>
            <a:ext cx="437100" cy="0"/>
          </a:xfrm>
          <a:prstGeom prst="line">
            <a:avLst/>
          </a:prstGeom>
          <a:noFill/>
          <a:ln w="19050">
            <a:solidFill>
              <a:schemeClr val="tx1"/>
            </a:solidFill>
            <a:round/>
            <a:headEnd/>
            <a:tailEnd type="oval" w="med" len="med"/>
          </a:ln>
          <a:effectLst/>
        </p:spPr>
        <p:txBody>
          <a:bodyPr>
            <a:prstTxWarp prst="textNoShape">
              <a:avLst/>
            </a:prstTxWarp>
          </a:bodyPr>
          <a:lstStyle/>
          <a:p>
            <a:endParaRPr lang="en-US"/>
          </a:p>
        </p:txBody>
      </p:sp>
      <p:sp>
        <p:nvSpPr>
          <p:cNvPr id="16" name="Freeform 30"/>
          <p:cNvSpPr>
            <a:spLocks/>
          </p:cNvSpPr>
          <p:nvPr/>
        </p:nvSpPr>
        <p:spPr bwMode="auto">
          <a:xfrm>
            <a:off x="3131045" y="2091614"/>
            <a:ext cx="1026973" cy="745475"/>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7" name="Freeform 31"/>
          <p:cNvSpPr>
            <a:spLocks/>
          </p:cNvSpPr>
          <p:nvPr/>
        </p:nvSpPr>
        <p:spPr bwMode="auto">
          <a:xfrm flipV="1">
            <a:off x="3131045" y="3156781"/>
            <a:ext cx="1026973" cy="745474"/>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8" name="Freeform 32"/>
          <p:cNvSpPr>
            <a:spLocks/>
          </p:cNvSpPr>
          <p:nvPr/>
        </p:nvSpPr>
        <p:spPr bwMode="auto">
          <a:xfrm>
            <a:off x="2296453" y="2233071"/>
            <a:ext cx="513487" cy="1502266"/>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19050" cmpd="sng">
            <a:solidFill>
              <a:schemeClr val="tx1"/>
            </a:solidFill>
            <a:round/>
            <a:headEnd/>
            <a:tailEnd/>
          </a:ln>
          <a:effectLst/>
        </p:spPr>
        <p:txBody>
          <a:bodyPr>
            <a:prstTxWarp prst="textNoShape">
              <a:avLst/>
            </a:prstTxWarp>
          </a:bodyPr>
          <a:lstStyle/>
          <a:p>
            <a:endParaRPr lang="en-US"/>
          </a:p>
        </p:txBody>
      </p:sp>
      <p:grpSp>
        <p:nvGrpSpPr>
          <p:cNvPr id="19" name="Group 33"/>
          <p:cNvGrpSpPr>
            <a:grpSpLocks/>
          </p:cNvGrpSpPr>
          <p:nvPr/>
        </p:nvGrpSpPr>
        <p:grpSpPr bwMode="auto">
          <a:xfrm>
            <a:off x="937058" y="2837089"/>
            <a:ext cx="578556" cy="306960"/>
            <a:chOff x="213" y="2041"/>
            <a:chExt cx="309" cy="217"/>
          </a:xfrm>
        </p:grpSpPr>
        <p:sp>
          <p:nvSpPr>
            <p:cNvPr id="20" name="Line 34"/>
            <p:cNvSpPr>
              <a:spLocks noChangeShapeType="1"/>
            </p:cNvSpPr>
            <p:nvPr/>
          </p:nvSpPr>
          <p:spPr bwMode="auto">
            <a:xfrm>
              <a:off x="213" y="2041"/>
              <a:ext cx="309"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1" name="Line 35"/>
            <p:cNvSpPr>
              <a:spLocks noChangeShapeType="1"/>
            </p:cNvSpPr>
            <p:nvPr/>
          </p:nvSpPr>
          <p:spPr bwMode="auto">
            <a:xfrm>
              <a:off x="213" y="2258"/>
              <a:ext cx="309"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sp>
        <p:nvSpPr>
          <p:cNvPr id="22" name="Line 48"/>
          <p:cNvSpPr>
            <a:spLocks noChangeShapeType="1"/>
          </p:cNvSpPr>
          <p:nvPr/>
        </p:nvSpPr>
        <p:spPr bwMode="auto">
          <a:xfrm>
            <a:off x="5408491" y="2837089"/>
            <a:ext cx="437100" cy="0"/>
          </a:xfrm>
          <a:prstGeom prst="line">
            <a:avLst/>
          </a:prstGeom>
          <a:noFill/>
          <a:ln w="19050">
            <a:solidFill>
              <a:schemeClr val="tx1"/>
            </a:solidFill>
            <a:round/>
            <a:headEnd/>
            <a:tailEnd type="oval" w="med" len="med"/>
          </a:ln>
          <a:effectLst/>
        </p:spPr>
        <p:txBody>
          <a:bodyPr>
            <a:prstTxWarp prst="textNoShape">
              <a:avLst/>
            </a:prstTxWarp>
          </a:bodyPr>
          <a:lstStyle/>
          <a:p>
            <a:endParaRPr lang="en-US"/>
          </a:p>
        </p:txBody>
      </p:sp>
      <p:sp>
        <p:nvSpPr>
          <p:cNvPr id="23" name="Freeform 49"/>
          <p:cNvSpPr>
            <a:spLocks/>
          </p:cNvSpPr>
          <p:nvPr/>
        </p:nvSpPr>
        <p:spPr bwMode="auto">
          <a:xfrm>
            <a:off x="6660380" y="1926111"/>
            <a:ext cx="1026973" cy="745474"/>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24" name="Freeform 50"/>
          <p:cNvSpPr>
            <a:spLocks/>
          </p:cNvSpPr>
          <p:nvPr/>
        </p:nvSpPr>
        <p:spPr bwMode="auto">
          <a:xfrm flipV="1">
            <a:off x="6660380" y="2991276"/>
            <a:ext cx="1026973" cy="745475"/>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25" name="Freeform 51"/>
          <p:cNvSpPr>
            <a:spLocks/>
          </p:cNvSpPr>
          <p:nvPr/>
        </p:nvSpPr>
        <p:spPr bwMode="auto">
          <a:xfrm>
            <a:off x="5851250" y="2067567"/>
            <a:ext cx="513486" cy="1502266"/>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26" name="Line 52"/>
          <p:cNvSpPr>
            <a:spLocks noChangeShapeType="1"/>
          </p:cNvSpPr>
          <p:nvPr/>
        </p:nvSpPr>
        <p:spPr bwMode="auto">
          <a:xfrm>
            <a:off x="4286743" y="1797385"/>
            <a:ext cx="2206718"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nvGrpSpPr>
          <p:cNvPr id="27" name="Group 56"/>
          <p:cNvGrpSpPr>
            <a:grpSpLocks/>
          </p:cNvGrpSpPr>
          <p:nvPr/>
        </p:nvGrpSpPr>
        <p:grpSpPr bwMode="auto">
          <a:xfrm>
            <a:off x="6237425" y="3477886"/>
            <a:ext cx="705867" cy="514901"/>
            <a:chOff x="2209" y="1150"/>
            <a:chExt cx="499" cy="364"/>
          </a:xfrm>
          <a:solidFill>
            <a:srgbClr val="FFFFFF"/>
          </a:solidFill>
        </p:grpSpPr>
        <p:sp>
          <p:nvSpPr>
            <p:cNvPr id="28" name="AutoShape 57"/>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9" name="Oval 58"/>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30" name="Oval 68"/>
          <p:cNvSpPr>
            <a:spLocks noChangeArrowheads="1"/>
          </p:cNvSpPr>
          <p:nvPr/>
        </p:nvSpPr>
        <p:spPr bwMode="auto">
          <a:xfrm>
            <a:off x="7585504" y="2602272"/>
            <a:ext cx="127311" cy="127311"/>
          </a:xfrm>
          <a:prstGeom prst="ellipse">
            <a:avLst/>
          </a:prstGeom>
          <a:solidFill>
            <a:srgbClr val="FFFF00"/>
          </a:solidFill>
          <a:ln w="9525">
            <a:solidFill>
              <a:schemeClr val="tx1"/>
            </a:solidFill>
            <a:round/>
            <a:headEnd/>
            <a:tailEnd/>
          </a:ln>
          <a:effectLst/>
        </p:spPr>
        <p:txBody>
          <a:bodyPr wrap="none" anchor="ctr">
            <a:prstTxWarp prst="textNoShape">
              <a:avLst/>
            </a:prstTxWarp>
          </a:bodyPr>
          <a:lstStyle/>
          <a:p>
            <a:endParaRPr lang="en-US"/>
          </a:p>
        </p:txBody>
      </p:sp>
      <p:sp>
        <p:nvSpPr>
          <p:cNvPr id="31" name="Text Box 69"/>
          <p:cNvSpPr txBox="1">
            <a:spLocks noChangeArrowheads="1"/>
          </p:cNvSpPr>
          <p:nvPr/>
        </p:nvSpPr>
        <p:spPr bwMode="auto">
          <a:xfrm>
            <a:off x="937058" y="2518958"/>
            <a:ext cx="264523" cy="58477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32" name="Text Box 70"/>
          <p:cNvSpPr txBox="1">
            <a:spLocks noChangeArrowheads="1"/>
          </p:cNvSpPr>
          <p:nvPr/>
        </p:nvSpPr>
        <p:spPr bwMode="auto">
          <a:xfrm>
            <a:off x="937058" y="3118462"/>
            <a:ext cx="264523" cy="58477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33" name="Text Box 71"/>
          <p:cNvSpPr txBox="1">
            <a:spLocks noChangeArrowheads="1"/>
          </p:cNvSpPr>
          <p:nvPr/>
        </p:nvSpPr>
        <p:spPr bwMode="auto">
          <a:xfrm>
            <a:off x="2028724" y="2606515"/>
            <a:ext cx="264524" cy="584776"/>
          </a:xfrm>
          <a:prstGeom prst="rect">
            <a:avLst/>
          </a:prstGeom>
          <a:noFill/>
          <a:ln w="9525">
            <a:noFill/>
            <a:miter lim="800000"/>
            <a:headEnd/>
            <a:tailEnd/>
          </a:ln>
          <a:effectLst/>
        </p:spPr>
        <p:txBody>
          <a:bodyPr wrap="square">
            <a:prstTxWarp prst="textNoShape">
              <a:avLst/>
            </a:prstTxWarp>
            <a:spAutoFit/>
          </a:bodyPr>
          <a:lstStyle/>
          <a:p>
            <a:r>
              <a:rPr lang="pl-PL" sz="1600" dirty="0"/>
              <a:t>0</a:t>
            </a:r>
            <a:endParaRPr lang="en-GB" sz="1600" dirty="0"/>
          </a:p>
        </p:txBody>
      </p:sp>
      <p:sp>
        <p:nvSpPr>
          <p:cNvPr id="34" name="Text Box 72"/>
          <p:cNvSpPr txBox="1">
            <a:spLocks noChangeArrowheads="1"/>
          </p:cNvSpPr>
          <p:nvPr/>
        </p:nvSpPr>
        <p:spPr bwMode="auto">
          <a:xfrm>
            <a:off x="3542683" y="2480389"/>
            <a:ext cx="264523" cy="58477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35" name="Text Box 73"/>
          <p:cNvSpPr txBox="1">
            <a:spLocks noChangeArrowheads="1"/>
          </p:cNvSpPr>
          <p:nvPr/>
        </p:nvSpPr>
        <p:spPr bwMode="auto">
          <a:xfrm>
            <a:off x="3565691" y="3157550"/>
            <a:ext cx="264524" cy="58477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36" name="Text Box 74"/>
          <p:cNvSpPr txBox="1">
            <a:spLocks noChangeArrowheads="1"/>
          </p:cNvSpPr>
          <p:nvPr/>
        </p:nvSpPr>
        <p:spPr bwMode="auto">
          <a:xfrm>
            <a:off x="4496099" y="3083223"/>
            <a:ext cx="264523" cy="584776"/>
          </a:xfrm>
          <a:prstGeom prst="rect">
            <a:avLst/>
          </a:prstGeom>
          <a:noFill/>
          <a:ln w="9525">
            <a:noFill/>
            <a:miter lim="800000"/>
            <a:headEnd/>
            <a:tailEnd/>
          </a:ln>
          <a:effectLst/>
        </p:spPr>
        <p:txBody>
          <a:bodyPr wrap="square">
            <a:prstTxWarp prst="textNoShape">
              <a:avLst/>
            </a:prstTxWarp>
            <a:spAutoFit/>
          </a:bodyPr>
          <a:lstStyle/>
          <a:p>
            <a:r>
              <a:rPr lang="pl-PL" sz="1600"/>
              <a:t>0</a:t>
            </a:r>
            <a:endParaRPr lang="en-GB" sz="1600"/>
          </a:p>
        </p:txBody>
      </p:sp>
      <p:sp>
        <p:nvSpPr>
          <p:cNvPr id="37" name="Text Box 75"/>
          <p:cNvSpPr txBox="1">
            <a:spLocks noChangeArrowheads="1"/>
          </p:cNvSpPr>
          <p:nvPr/>
        </p:nvSpPr>
        <p:spPr bwMode="auto">
          <a:xfrm>
            <a:off x="4197625" y="1456767"/>
            <a:ext cx="264524" cy="58477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38" name="Text Box 76"/>
          <p:cNvSpPr txBox="1">
            <a:spLocks noChangeArrowheads="1"/>
          </p:cNvSpPr>
          <p:nvPr/>
        </p:nvSpPr>
        <p:spPr bwMode="auto">
          <a:xfrm>
            <a:off x="5571828" y="2442052"/>
            <a:ext cx="264524" cy="58477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39" name="Text Box 77"/>
          <p:cNvSpPr txBox="1">
            <a:spLocks noChangeArrowheads="1"/>
          </p:cNvSpPr>
          <p:nvPr/>
        </p:nvSpPr>
        <p:spPr bwMode="auto">
          <a:xfrm>
            <a:off x="7097479" y="2339829"/>
            <a:ext cx="264524" cy="584776"/>
          </a:xfrm>
          <a:prstGeom prst="rect">
            <a:avLst/>
          </a:prstGeom>
          <a:noFill/>
          <a:ln w="9525">
            <a:noFill/>
            <a:miter lim="800000"/>
            <a:headEnd/>
            <a:tailEnd/>
          </a:ln>
          <a:effectLst/>
        </p:spPr>
        <p:txBody>
          <a:bodyPr wrap="square">
            <a:prstTxWarp prst="textNoShape">
              <a:avLst/>
            </a:prstTxWarp>
            <a:spAutoFit/>
          </a:bodyPr>
          <a:lstStyle/>
          <a:p>
            <a:r>
              <a:rPr lang="pl-PL" sz="1600" dirty="0"/>
              <a:t>0</a:t>
            </a:r>
            <a:endParaRPr lang="en-GB" sz="1600" dirty="0"/>
          </a:p>
        </p:txBody>
      </p:sp>
      <p:sp>
        <p:nvSpPr>
          <p:cNvPr id="40" name="Text Box 78"/>
          <p:cNvSpPr txBox="1">
            <a:spLocks noChangeArrowheads="1"/>
          </p:cNvSpPr>
          <p:nvPr/>
        </p:nvSpPr>
        <p:spPr bwMode="auto">
          <a:xfrm>
            <a:off x="7101724" y="2943202"/>
            <a:ext cx="264523" cy="584776"/>
          </a:xfrm>
          <a:prstGeom prst="rect">
            <a:avLst/>
          </a:prstGeom>
          <a:noFill/>
          <a:ln w="9525">
            <a:noFill/>
            <a:miter lim="800000"/>
            <a:headEnd/>
            <a:tailEnd/>
          </a:ln>
          <a:effectLst/>
        </p:spPr>
        <p:txBody>
          <a:bodyPr wrap="square">
            <a:prstTxWarp prst="textNoShape">
              <a:avLst/>
            </a:prstTxWarp>
            <a:spAutoFit/>
          </a:bodyPr>
          <a:lstStyle/>
          <a:p>
            <a:r>
              <a:rPr lang="pl-PL" sz="1600" dirty="0"/>
              <a:t>1</a:t>
            </a:r>
            <a:endParaRPr lang="en-GB" sz="1600" dirty="0"/>
          </a:p>
        </p:txBody>
      </p:sp>
      <p:sp>
        <p:nvSpPr>
          <p:cNvPr id="41" name="Text Box 79"/>
          <p:cNvSpPr txBox="1">
            <a:spLocks noChangeArrowheads="1"/>
          </p:cNvSpPr>
          <p:nvPr/>
        </p:nvSpPr>
        <p:spPr bwMode="auto">
          <a:xfrm>
            <a:off x="8308345" y="2479205"/>
            <a:ext cx="264524" cy="584776"/>
          </a:xfrm>
          <a:prstGeom prst="rect">
            <a:avLst/>
          </a:prstGeom>
          <a:noFill/>
          <a:ln w="9525">
            <a:noFill/>
            <a:miter lim="800000"/>
            <a:headEnd/>
            <a:tailEnd/>
          </a:ln>
          <a:effectLst/>
        </p:spPr>
        <p:txBody>
          <a:bodyPr wrap="square">
            <a:prstTxWarp prst="textNoShape">
              <a:avLst/>
            </a:prstTxWarp>
            <a:spAutoFit/>
          </a:bodyPr>
          <a:lstStyle/>
          <a:p>
            <a:r>
              <a:rPr lang="pl-PL" sz="1600"/>
              <a:t>1</a:t>
            </a:r>
            <a:endParaRPr lang="en-GB" sz="1600"/>
          </a:p>
        </p:txBody>
      </p:sp>
      <p:sp>
        <p:nvSpPr>
          <p:cNvPr id="42" name="Oval 80"/>
          <p:cNvSpPr>
            <a:spLocks noChangeArrowheads="1"/>
          </p:cNvSpPr>
          <p:nvPr/>
        </p:nvSpPr>
        <p:spPr bwMode="auto">
          <a:xfrm>
            <a:off x="6274204" y="3834356"/>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grpSp>
        <p:nvGrpSpPr>
          <p:cNvPr id="43" name="Group 108"/>
          <p:cNvGrpSpPr>
            <a:grpSpLocks/>
          </p:cNvGrpSpPr>
          <p:nvPr/>
        </p:nvGrpSpPr>
        <p:grpSpPr bwMode="auto">
          <a:xfrm>
            <a:off x="4766280" y="1791727"/>
            <a:ext cx="3741519" cy="1038289"/>
            <a:chOff x="2820" y="1302"/>
            <a:chExt cx="2645" cy="734"/>
          </a:xfrm>
        </p:grpSpPr>
        <p:sp>
          <p:nvSpPr>
            <p:cNvPr id="44" name="Freeform 90"/>
            <p:cNvSpPr>
              <a:spLocks/>
            </p:cNvSpPr>
            <p:nvPr/>
          </p:nvSpPr>
          <p:spPr bwMode="auto">
            <a:xfrm>
              <a:off x="2820" y="1302"/>
              <a:ext cx="2645" cy="726"/>
            </a:xfrm>
            <a:custGeom>
              <a:avLst/>
              <a:gdLst/>
              <a:ahLst/>
              <a:cxnLst>
                <a:cxn ang="0">
                  <a:pos x="2645" y="726"/>
                </a:cxn>
                <a:cxn ang="0">
                  <a:pos x="2237" y="726"/>
                </a:cxn>
                <a:cxn ang="0">
                  <a:pos x="1965" y="635"/>
                </a:cxn>
                <a:cxn ang="0">
                  <a:pos x="1648" y="635"/>
                </a:cxn>
                <a:cxn ang="0">
                  <a:pos x="1648" y="91"/>
                </a:cxn>
                <a:cxn ang="0">
                  <a:pos x="1194" y="91"/>
                </a:cxn>
                <a:cxn ang="0">
                  <a:pos x="1013" y="0"/>
                </a:cxn>
                <a:cxn ang="0">
                  <a:pos x="0" y="2"/>
                </a:cxn>
              </a:cxnLst>
              <a:rect l="0" t="0" r="r" b="b"/>
              <a:pathLst>
                <a:path w="2645" h="726">
                  <a:moveTo>
                    <a:pt x="2645" y="726"/>
                  </a:moveTo>
                  <a:lnTo>
                    <a:pt x="2237" y="726"/>
                  </a:lnTo>
                  <a:lnTo>
                    <a:pt x="1965" y="635"/>
                  </a:lnTo>
                  <a:lnTo>
                    <a:pt x="1648" y="635"/>
                  </a:lnTo>
                  <a:lnTo>
                    <a:pt x="1648" y="91"/>
                  </a:lnTo>
                  <a:lnTo>
                    <a:pt x="1194" y="91"/>
                  </a:lnTo>
                  <a:lnTo>
                    <a:pt x="1013" y="0"/>
                  </a:lnTo>
                  <a:lnTo>
                    <a:pt x="0" y="2"/>
                  </a:lnTo>
                </a:path>
              </a:pathLst>
            </a:custGeom>
            <a:noFill/>
            <a:ln w="57150" cmpd="sng">
              <a:solidFill>
                <a:srgbClr val="FF0000"/>
              </a:solidFill>
              <a:round/>
              <a:headEnd/>
              <a:tailEnd/>
            </a:ln>
            <a:effectLst/>
          </p:spPr>
          <p:txBody>
            <a:bodyPr>
              <a:prstTxWarp prst="textNoShape">
                <a:avLst/>
              </a:prstTxWarp>
            </a:bodyPr>
            <a:lstStyle/>
            <a:p>
              <a:endParaRPr lang="en-US"/>
            </a:p>
          </p:txBody>
        </p:sp>
        <p:sp>
          <p:nvSpPr>
            <p:cNvPr id="45" name="Freeform 91"/>
            <p:cNvSpPr>
              <a:spLocks/>
            </p:cNvSpPr>
            <p:nvPr/>
          </p:nvSpPr>
          <p:spPr bwMode="auto">
            <a:xfrm>
              <a:off x="3590" y="1492"/>
              <a:ext cx="363" cy="544"/>
            </a:xfrm>
            <a:custGeom>
              <a:avLst/>
              <a:gdLst/>
              <a:ahLst/>
              <a:cxnLst>
                <a:cxn ang="0">
                  <a:pos x="363" y="0"/>
                </a:cxn>
                <a:cxn ang="0">
                  <a:pos x="0" y="0"/>
                </a:cxn>
                <a:cxn ang="0">
                  <a:pos x="0" y="544"/>
                </a:cxn>
              </a:cxnLst>
              <a:rect l="0" t="0" r="r" b="b"/>
              <a:pathLst>
                <a:path w="363" h="544">
                  <a:moveTo>
                    <a:pt x="363" y="0"/>
                  </a:moveTo>
                  <a:lnTo>
                    <a:pt x="0" y="0"/>
                  </a:lnTo>
                  <a:lnTo>
                    <a:pt x="0" y="544"/>
                  </a:lnTo>
                </a:path>
              </a:pathLst>
            </a:custGeom>
            <a:noFill/>
            <a:ln w="57150" cmpd="sng">
              <a:solidFill>
                <a:srgbClr val="FF0000"/>
              </a:solidFill>
              <a:round/>
              <a:headEnd/>
              <a:tailEnd/>
            </a:ln>
            <a:effectLst/>
          </p:spPr>
          <p:txBody>
            <a:bodyPr>
              <a:prstTxWarp prst="textNoShape">
                <a:avLst/>
              </a:prstTxWarp>
            </a:bodyPr>
            <a:lstStyle/>
            <a:p>
              <a:endParaRPr lang="en-US"/>
            </a:p>
          </p:txBody>
        </p:sp>
      </p:grpSp>
      <p:grpSp>
        <p:nvGrpSpPr>
          <p:cNvPr id="46" name="Group 59"/>
          <p:cNvGrpSpPr>
            <a:grpSpLocks/>
          </p:cNvGrpSpPr>
          <p:nvPr/>
        </p:nvGrpSpPr>
        <p:grpSpPr bwMode="auto">
          <a:xfrm>
            <a:off x="6172355" y="1668661"/>
            <a:ext cx="705867" cy="514901"/>
            <a:chOff x="2209" y="1150"/>
            <a:chExt cx="499" cy="364"/>
          </a:xfrm>
          <a:solidFill>
            <a:srgbClr val="FFFFFF"/>
          </a:solidFill>
        </p:grpSpPr>
        <p:sp>
          <p:nvSpPr>
            <p:cNvPr id="47" name="AutoShape 60"/>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8" name="Oval 61"/>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49" name="Oval 81"/>
          <p:cNvSpPr>
            <a:spLocks noChangeArrowheads="1"/>
          </p:cNvSpPr>
          <p:nvPr/>
        </p:nvSpPr>
        <p:spPr bwMode="auto">
          <a:xfrm>
            <a:off x="6216207" y="1722414"/>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50" name="Oval 82"/>
          <p:cNvSpPr>
            <a:spLocks noChangeArrowheads="1"/>
          </p:cNvSpPr>
          <p:nvPr/>
        </p:nvSpPr>
        <p:spPr bwMode="auto">
          <a:xfrm>
            <a:off x="6216207" y="2001082"/>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grpSp>
        <p:nvGrpSpPr>
          <p:cNvPr id="51" name="Group 53"/>
          <p:cNvGrpSpPr>
            <a:grpSpLocks/>
          </p:cNvGrpSpPr>
          <p:nvPr/>
        </p:nvGrpSpPr>
        <p:grpSpPr bwMode="auto">
          <a:xfrm>
            <a:off x="7534580" y="2568322"/>
            <a:ext cx="705866" cy="514901"/>
            <a:chOff x="2209" y="1150"/>
            <a:chExt cx="499" cy="364"/>
          </a:xfrm>
          <a:solidFill>
            <a:srgbClr val="FFFFFF"/>
          </a:solidFill>
        </p:grpSpPr>
        <p:sp>
          <p:nvSpPr>
            <p:cNvPr id="52" name="AutoShape 54"/>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3" name="Oval 55"/>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54" name="Freeform 93"/>
          <p:cNvSpPr>
            <a:spLocks/>
          </p:cNvSpPr>
          <p:nvPr/>
        </p:nvSpPr>
        <p:spPr bwMode="auto">
          <a:xfrm>
            <a:off x="4749305" y="2813041"/>
            <a:ext cx="1128821" cy="192381"/>
          </a:xfrm>
          <a:custGeom>
            <a:avLst/>
            <a:gdLst/>
            <a:ahLst/>
            <a:cxnLst>
              <a:cxn ang="0">
                <a:pos x="798" y="0"/>
              </a:cxn>
              <a:cxn ang="0">
                <a:pos x="390" y="0"/>
              </a:cxn>
              <a:cxn ang="0">
                <a:pos x="212" y="136"/>
              </a:cxn>
              <a:cxn ang="0">
                <a:pos x="0" y="136"/>
              </a:cxn>
            </a:cxnLst>
            <a:rect l="0" t="0" r="r" b="b"/>
            <a:pathLst>
              <a:path w="798" h="136">
                <a:moveTo>
                  <a:pt x="798" y="0"/>
                </a:moveTo>
                <a:lnTo>
                  <a:pt x="390" y="0"/>
                </a:lnTo>
                <a:lnTo>
                  <a:pt x="212" y="136"/>
                </a:lnTo>
                <a:lnTo>
                  <a:pt x="0" y="136"/>
                </a:lnTo>
              </a:path>
            </a:pathLst>
          </a:custGeom>
          <a:noFill/>
          <a:ln w="57150" cmpd="sng">
            <a:solidFill>
              <a:srgbClr val="FF0000"/>
            </a:solidFill>
            <a:round/>
            <a:headEnd/>
            <a:tailEnd/>
          </a:ln>
          <a:effectLst/>
        </p:spPr>
        <p:txBody>
          <a:bodyPr>
            <a:prstTxWarp prst="textNoShape">
              <a:avLst/>
            </a:prstTxWarp>
          </a:bodyPr>
          <a:lstStyle/>
          <a:p>
            <a:endParaRPr lang="en-US"/>
          </a:p>
        </p:txBody>
      </p:sp>
      <p:grpSp>
        <p:nvGrpSpPr>
          <p:cNvPr id="55" name="Group 62"/>
          <p:cNvGrpSpPr>
            <a:grpSpLocks/>
          </p:cNvGrpSpPr>
          <p:nvPr/>
        </p:nvGrpSpPr>
        <p:grpSpPr bwMode="auto">
          <a:xfrm>
            <a:off x="4955831" y="2566907"/>
            <a:ext cx="705867" cy="514901"/>
            <a:chOff x="2209" y="1150"/>
            <a:chExt cx="499" cy="364"/>
          </a:xfrm>
          <a:solidFill>
            <a:srgbClr val="FFFFFF"/>
          </a:solidFill>
        </p:grpSpPr>
        <p:sp>
          <p:nvSpPr>
            <p:cNvPr id="56" name="AutoShape 63"/>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7" name="Oval 64"/>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58" name="Oval 83"/>
          <p:cNvSpPr>
            <a:spLocks noChangeArrowheads="1"/>
          </p:cNvSpPr>
          <p:nvPr/>
        </p:nvSpPr>
        <p:spPr bwMode="auto">
          <a:xfrm>
            <a:off x="4996854" y="2919134"/>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grpSp>
        <p:nvGrpSpPr>
          <p:cNvPr id="59" name="Group 101"/>
          <p:cNvGrpSpPr>
            <a:grpSpLocks/>
          </p:cNvGrpSpPr>
          <p:nvPr/>
        </p:nvGrpSpPr>
        <p:grpSpPr bwMode="auto">
          <a:xfrm>
            <a:off x="2304940" y="2094444"/>
            <a:ext cx="1606943" cy="1804982"/>
            <a:chOff x="1080" y="1516"/>
            <a:chExt cx="1136" cy="1276"/>
          </a:xfrm>
        </p:grpSpPr>
        <p:sp>
          <p:nvSpPr>
            <p:cNvPr id="60" name="Freeform 94"/>
            <p:cNvSpPr>
              <a:spLocks/>
            </p:cNvSpPr>
            <p:nvPr/>
          </p:nvSpPr>
          <p:spPr bwMode="auto">
            <a:xfrm>
              <a:off x="1080" y="1516"/>
              <a:ext cx="1120" cy="640"/>
            </a:xfrm>
            <a:custGeom>
              <a:avLst/>
              <a:gdLst/>
              <a:ahLst/>
              <a:cxnLst>
                <a:cxn ang="0">
                  <a:pos x="1120" y="516"/>
                </a:cxn>
                <a:cxn ang="0">
                  <a:pos x="893" y="516"/>
                </a:cxn>
                <a:cxn ang="0">
                  <a:pos x="893" y="1"/>
                </a:cxn>
                <a:cxn ang="0">
                  <a:pos x="496" y="0"/>
                </a:cxn>
                <a:cxn ang="0">
                  <a:pos x="356" y="100"/>
                </a:cxn>
                <a:cxn ang="0">
                  <a:pos x="0" y="104"/>
                </a:cxn>
                <a:cxn ang="0">
                  <a:pos x="0" y="640"/>
                </a:cxn>
              </a:cxnLst>
              <a:rect l="0" t="0" r="r" b="b"/>
              <a:pathLst>
                <a:path w="1120" h="640">
                  <a:moveTo>
                    <a:pt x="1120" y="516"/>
                  </a:moveTo>
                  <a:lnTo>
                    <a:pt x="893" y="516"/>
                  </a:lnTo>
                  <a:lnTo>
                    <a:pt x="893" y="1"/>
                  </a:lnTo>
                  <a:lnTo>
                    <a:pt x="496" y="0"/>
                  </a:lnTo>
                  <a:lnTo>
                    <a:pt x="356" y="100"/>
                  </a:lnTo>
                  <a:lnTo>
                    <a:pt x="0" y="104"/>
                  </a:lnTo>
                  <a:lnTo>
                    <a:pt x="0" y="640"/>
                  </a:lnTo>
                </a:path>
              </a:pathLst>
            </a:custGeom>
            <a:noFill/>
            <a:ln w="57150" cmpd="sng">
              <a:solidFill>
                <a:srgbClr val="FF0000"/>
              </a:solidFill>
              <a:round/>
              <a:headEnd/>
              <a:tailEnd/>
            </a:ln>
            <a:effectLst/>
          </p:spPr>
          <p:txBody>
            <a:bodyPr>
              <a:prstTxWarp prst="textNoShape">
                <a:avLst/>
              </a:prstTxWarp>
            </a:bodyPr>
            <a:lstStyle/>
            <a:p>
              <a:endParaRPr lang="en-US"/>
            </a:p>
          </p:txBody>
        </p:sp>
        <p:sp>
          <p:nvSpPr>
            <p:cNvPr id="61" name="Freeform 98"/>
            <p:cNvSpPr>
              <a:spLocks/>
            </p:cNvSpPr>
            <p:nvPr/>
          </p:nvSpPr>
          <p:spPr bwMode="auto">
            <a:xfrm>
              <a:off x="1080" y="2164"/>
              <a:ext cx="1136" cy="628"/>
            </a:xfrm>
            <a:custGeom>
              <a:avLst/>
              <a:gdLst/>
              <a:ahLst/>
              <a:cxnLst>
                <a:cxn ang="0">
                  <a:pos x="1136" y="113"/>
                </a:cxn>
                <a:cxn ang="0">
                  <a:pos x="909" y="113"/>
                </a:cxn>
                <a:cxn ang="0">
                  <a:pos x="909" y="628"/>
                </a:cxn>
                <a:cxn ang="0">
                  <a:pos x="564" y="628"/>
                </a:cxn>
                <a:cxn ang="0">
                  <a:pos x="412" y="504"/>
                </a:cxn>
                <a:cxn ang="0">
                  <a:pos x="0" y="504"/>
                </a:cxn>
                <a:cxn ang="0">
                  <a:pos x="0" y="0"/>
                </a:cxn>
              </a:cxnLst>
              <a:rect l="0" t="0" r="r" b="b"/>
              <a:pathLst>
                <a:path w="1136" h="628">
                  <a:moveTo>
                    <a:pt x="1136" y="113"/>
                  </a:moveTo>
                  <a:lnTo>
                    <a:pt x="909" y="113"/>
                  </a:lnTo>
                  <a:lnTo>
                    <a:pt x="909" y="628"/>
                  </a:lnTo>
                  <a:lnTo>
                    <a:pt x="564" y="628"/>
                  </a:lnTo>
                  <a:lnTo>
                    <a:pt x="412" y="504"/>
                  </a:lnTo>
                  <a:lnTo>
                    <a:pt x="0" y="504"/>
                  </a:lnTo>
                  <a:lnTo>
                    <a:pt x="0" y="0"/>
                  </a:lnTo>
                </a:path>
              </a:pathLst>
            </a:custGeom>
            <a:noFill/>
            <a:ln w="57150" cmpd="sng">
              <a:solidFill>
                <a:srgbClr val="FF0000"/>
              </a:solidFill>
              <a:round/>
              <a:headEnd/>
              <a:tailEnd/>
            </a:ln>
            <a:effectLst/>
          </p:spPr>
          <p:txBody>
            <a:bodyPr>
              <a:prstTxWarp prst="textNoShape">
                <a:avLst/>
              </a:prstTxWarp>
            </a:bodyPr>
            <a:lstStyle/>
            <a:p>
              <a:endParaRPr lang="en-US"/>
            </a:p>
          </p:txBody>
        </p:sp>
      </p:grpSp>
      <p:grpSp>
        <p:nvGrpSpPr>
          <p:cNvPr id="62" name="Group 39"/>
          <p:cNvGrpSpPr>
            <a:grpSpLocks/>
          </p:cNvGrpSpPr>
          <p:nvPr/>
        </p:nvGrpSpPr>
        <p:grpSpPr bwMode="auto">
          <a:xfrm>
            <a:off x="2682629" y="3643390"/>
            <a:ext cx="705866" cy="514901"/>
            <a:chOff x="2209" y="1150"/>
            <a:chExt cx="499" cy="364"/>
          </a:xfrm>
          <a:solidFill>
            <a:srgbClr val="FFFFFF"/>
          </a:solidFill>
        </p:grpSpPr>
        <p:sp>
          <p:nvSpPr>
            <p:cNvPr id="65" name="AutoShape 40"/>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66" name="Oval 41"/>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64" name="Oval 87"/>
          <p:cNvSpPr>
            <a:spLocks noChangeArrowheads="1"/>
          </p:cNvSpPr>
          <p:nvPr/>
        </p:nvSpPr>
        <p:spPr bwMode="auto">
          <a:xfrm>
            <a:off x="2727895" y="3677340"/>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grpSp>
        <p:nvGrpSpPr>
          <p:cNvPr id="63" name="Group 36"/>
          <p:cNvGrpSpPr>
            <a:grpSpLocks/>
          </p:cNvGrpSpPr>
          <p:nvPr/>
        </p:nvGrpSpPr>
        <p:grpSpPr bwMode="auto">
          <a:xfrm>
            <a:off x="3839741" y="2733826"/>
            <a:ext cx="705866" cy="514901"/>
            <a:chOff x="2209" y="1150"/>
            <a:chExt cx="499" cy="364"/>
          </a:xfrm>
          <a:solidFill>
            <a:srgbClr val="FFFFFF"/>
          </a:solidFill>
        </p:grpSpPr>
        <p:sp>
          <p:nvSpPr>
            <p:cNvPr id="71" name="AutoShape 37"/>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2" name="Oval 38"/>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69" name="Oval 84"/>
          <p:cNvSpPr>
            <a:spLocks noChangeArrowheads="1"/>
          </p:cNvSpPr>
          <p:nvPr/>
        </p:nvSpPr>
        <p:spPr bwMode="auto">
          <a:xfrm>
            <a:off x="3877934" y="2779092"/>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70" name="Oval 85"/>
          <p:cNvSpPr>
            <a:spLocks noChangeArrowheads="1"/>
          </p:cNvSpPr>
          <p:nvPr/>
        </p:nvSpPr>
        <p:spPr bwMode="auto">
          <a:xfrm>
            <a:off x="3877934" y="3080394"/>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grpSp>
        <p:nvGrpSpPr>
          <p:cNvPr id="67" name="Group 42"/>
          <p:cNvGrpSpPr>
            <a:grpSpLocks/>
          </p:cNvGrpSpPr>
          <p:nvPr/>
        </p:nvGrpSpPr>
        <p:grpSpPr bwMode="auto">
          <a:xfrm>
            <a:off x="2617559" y="1834164"/>
            <a:ext cx="705866" cy="514901"/>
            <a:chOff x="2209" y="1150"/>
            <a:chExt cx="499" cy="364"/>
          </a:xfrm>
          <a:solidFill>
            <a:srgbClr val="FFFFFF"/>
          </a:solidFill>
        </p:grpSpPr>
        <p:sp>
          <p:nvSpPr>
            <p:cNvPr id="76" name="AutoShape 43"/>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7" name="Oval 44"/>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75" name="Oval 86"/>
          <p:cNvSpPr>
            <a:spLocks noChangeArrowheads="1"/>
          </p:cNvSpPr>
          <p:nvPr/>
        </p:nvSpPr>
        <p:spPr bwMode="auto">
          <a:xfrm>
            <a:off x="2658581" y="2159513"/>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grpSp>
        <p:nvGrpSpPr>
          <p:cNvPr id="68" name="Group 105"/>
          <p:cNvGrpSpPr>
            <a:grpSpLocks/>
          </p:cNvGrpSpPr>
          <p:nvPr/>
        </p:nvGrpSpPr>
        <p:grpSpPr bwMode="auto">
          <a:xfrm>
            <a:off x="1258164" y="2835674"/>
            <a:ext cx="1026973" cy="309790"/>
            <a:chOff x="113" y="2040"/>
            <a:chExt cx="953" cy="219"/>
          </a:xfrm>
        </p:grpSpPr>
        <p:sp>
          <p:nvSpPr>
            <p:cNvPr id="79" name="Freeform 102"/>
            <p:cNvSpPr>
              <a:spLocks/>
            </p:cNvSpPr>
            <p:nvPr/>
          </p:nvSpPr>
          <p:spPr bwMode="auto">
            <a:xfrm>
              <a:off x="113" y="2040"/>
              <a:ext cx="953" cy="120"/>
            </a:xfrm>
            <a:custGeom>
              <a:avLst/>
              <a:gdLst/>
              <a:ahLst/>
              <a:cxnLst>
                <a:cxn ang="0">
                  <a:pos x="953" y="136"/>
                </a:cxn>
                <a:cxn ang="0">
                  <a:pos x="590" y="136"/>
                </a:cxn>
                <a:cxn ang="0">
                  <a:pos x="408" y="0"/>
                </a:cxn>
                <a:cxn ang="0">
                  <a:pos x="0" y="0"/>
                </a:cxn>
              </a:cxnLst>
              <a:rect l="0" t="0" r="r" b="b"/>
              <a:pathLst>
                <a:path w="953" h="136">
                  <a:moveTo>
                    <a:pt x="953" y="136"/>
                  </a:moveTo>
                  <a:lnTo>
                    <a:pt x="590" y="136"/>
                  </a:lnTo>
                  <a:lnTo>
                    <a:pt x="408" y="0"/>
                  </a:lnTo>
                  <a:lnTo>
                    <a:pt x="0" y="0"/>
                  </a:lnTo>
                </a:path>
              </a:pathLst>
            </a:custGeom>
            <a:noFill/>
            <a:ln w="57150" cmpd="sng">
              <a:solidFill>
                <a:srgbClr val="FF0000"/>
              </a:solidFill>
              <a:round/>
              <a:headEnd/>
              <a:tailEnd/>
            </a:ln>
            <a:effectLst/>
          </p:spPr>
          <p:txBody>
            <a:bodyPr>
              <a:prstTxWarp prst="textNoShape">
                <a:avLst/>
              </a:prstTxWarp>
            </a:bodyPr>
            <a:lstStyle/>
            <a:p>
              <a:endParaRPr lang="en-US"/>
            </a:p>
          </p:txBody>
        </p:sp>
        <p:sp>
          <p:nvSpPr>
            <p:cNvPr id="80" name="Line 104"/>
            <p:cNvSpPr>
              <a:spLocks noChangeShapeType="1"/>
            </p:cNvSpPr>
            <p:nvPr/>
          </p:nvSpPr>
          <p:spPr bwMode="auto">
            <a:xfrm>
              <a:off x="113" y="2259"/>
              <a:ext cx="544" cy="0"/>
            </a:xfrm>
            <a:prstGeom prst="line">
              <a:avLst/>
            </a:prstGeom>
            <a:noFill/>
            <a:ln w="57150">
              <a:solidFill>
                <a:srgbClr val="FF0000"/>
              </a:solidFill>
              <a:round/>
              <a:headEnd/>
              <a:tailEnd/>
            </a:ln>
            <a:effectLst/>
          </p:spPr>
          <p:txBody>
            <a:bodyPr>
              <a:prstTxWarp prst="textNoShape">
                <a:avLst/>
              </a:prstTxWarp>
            </a:bodyPr>
            <a:lstStyle/>
            <a:p>
              <a:endParaRPr lang="en-US"/>
            </a:p>
          </p:txBody>
        </p:sp>
      </p:grpSp>
      <p:grpSp>
        <p:nvGrpSpPr>
          <p:cNvPr id="73" name="Group 45"/>
          <p:cNvGrpSpPr>
            <a:grpSpLocks/>
          </p:cNvGrpSpPr>
          <p:nvPr/>
        </p:nvGrpSpPr>
        <p:grpSpPr bwMode="auto">
          <a:xfrm>
            <a:off x="1437814" y="2732412"/>
            <a:ext cx="705866" cy="514901"/>
            <a:chOff x="2209" y="1150"/>
            <a:chExt cx="499" cy="364"/>
          </a:xfrm>
          <a:solidFill>
            <a:srgbClr val="FFFFFF"/>
          </a:solidFill>
        </p:grpSpPr>
        <p:sp>
          <p:nvSpPr>
            <p:cNvPr id="85" name="AutoShape 46"/>
            <p:cNvSpPr>
              <a:spLocks noChangeAspect="1" noChangeArrowheads="1"/>
            </p:cNvSpPr>
            <p:nvPr/>
          </p:nvSpPr>
          <p:spPr bwMode="auto">
            <a:xfrm>
              <a:off x="2209" y="1150"/>
              <a:ext cx="408" cy="3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6" name="Oval 47"/>
            <p:cNvSpPr>
              <a:spLocks noChangeArrowheads="1"/>
            </p:cNvSpPr>
            <p:nvPr/>
          </p:nvSpPr>
          <p:spPr bwMode="auto">
            <a:xfrm>
              <a:off x="2617" y="1290"/>
              <a:ext cx="91" cy="91"/>
            </a:xfrm>
            <a:prstGeom prst="ellipse">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83" name="Oval 88"/>
          <p:cNvSpPr>
            <a:spLocks noChangeArrowheads="1"/>
          </p:cNvSpPr>
          <p:nvPr/>
        </p:nvSpPr>
        <p:spPr bwMode="auto">
          <a:xfrm>
            <a:off x="1491567" y="2779093"/>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84" name="Oval 89"/>
          <p:cNvSpPr>
            <a:spLocks noChangeArrowheads="1"/>
          </p:cNvSpPr>
          <p:nvPr/>
        </p:nvSpPr>
        <p:spPr bwMode="auto">
          <a:xfrm>
            <a:off x="1491567" y="3080394"/>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87" name="Oval 107"/>
          <p:cNvSpPr>
            <a:spLocks noChangeArrowheads="1"/>
          </p:cNvSpPr>
          <p:nvPr/>
        </p:nvSpPr>
        <p:spPr bwMode="auto">
          <a:xfrm>
            <a:off x="7585504" y="2609344"/>
            <a:ext cx="127311" cy="127311"/>
          </a:xfrm>
          <a:prstGeom prst="ellipse">
            <a:avLst/>
          </a:prstGeom>
          <a:solidFill>
            <a:srgbClr val="FF0000"/>
          </a:solidFill>
          <a:ln w="9525">
            <a:noFill/>
            <a:round/>
            <a:headEnd/>
            <a:tailEnd/>
          </a:ln>
          <a:effectLst/>
        </p:spPr>
        <p:txBody>
          <a:bodyPr wrap="none" anchor="ctr">
            <a:prstTxWarp prst="textNoShape">
              <a:avLst/>
            </a:prstTxWarp>
          </a:bodyPr>
          <a:lstStyle/>
          <a:p>
            <a:endParaRPr lang="en-US"/>
          </a:p>
        </p:txBody>
      </p:sp>
      <p:sp>
        <p:nvSpPr>
          <p:cNvPr id="88" name="Line 112"/>
          <p:cNvSpPr>
            <a:spLocks noChangeShapeType="1"/>
          </p:cNvSpPr>
          <p:nvPr/>
        </p:nvSpPr>
        <p:spPr bwMode="auto">
          <a:xfrm flipH="1">
            <a:off x="4552681" y="3005422"/>
            <a:ext cx="234817"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89" name="Line 113"/>
          <p:cNvSpPr>
            <a:spLocks noChangeShapeType="1"/>
          </p:cNvSpPr>
          <p:nvPr/>
        </p:nvSpPr>
        <p:spPr bwMode="auto">
          <a:xfrm flipH="1">
            <a:off x="4285328" y="1791727"/>
            <a:ext cx="485196" cy="0"/>
          </a:xfrm>
          <a:prstGeom prst="line">
            <a:avLst/>
          </a:prstGeom>
          <a:noFill/>
          <a:ln w="57150">
            <a:solidFill>
              <a:srgbClr val="FF0000"/>
            </a:solidFill>
            <a:round/>
            <a:headEnd/>
            <a:tailEnd/>
          </a:ln>
          <a:effectLst/>
        </p:spPr>
        <p:txBody>
          <a:bodyPr>
            <a:prstTxWarp prst="textNoShape">
              <a:avLst/>
            </a:prstTxWarp>
          </a:bodyPr>
          <a:lstStyle/>
          <a:p>
            <a:endParaRPr lang="en-US"/>
          </a:p>
        </p:txBody>
      </p:sp>
      <p:grpSp>
        <p:nvGrpSpPr>
          <p:cNvPr id="74" name="Group 116"/>
          <p:cNvGrpSpPr>
            <a:grpSpLocks/>
          </p:cNvGrpSpPr>
          <p:nvPr/>
        </p:nvGrpSpPr>
        <p:grpSpPr bwMode="auto">
          <a:xfrm>
            <a:off x="927156" y="2835674"/>
            <a:ext cx="338081" cy="309790"/>
            <a:chOff x="-247" y="2040"/>
            <a:chExt cx="343" cy="219"/>
          </a:xfrm>
        </p:grpSpPr>
        <p:sp>
          <p:nvSpPr>
            <p:cNvPr id="91" name="Line 114"/>
            <p:cNvSpPr>
              <a:spLocks noChangeShapeType="1"/>
            </p:cNvSpPr>
            <p:nvPr/>
          </p:nvSpPr>
          <p:spPr bwMode="auto">
            <a:xfrm flipH="1">
              <a:off x="-247" y="2040"/>
              <a:ext cx="343"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92" name="Line 115"/>
            <p:cNvSpPr>
              <a:spLocks noChangeShapeType="1"/>
            </p:cNvSpPr>
            <p:nvPr/>
          </p:nvSpPr>
          <p:spPr bwMode="auto">
            <a:xfrm flipH="1">
              <a:off x="-247" y="2259"/>
              <a:ext cx="343" cy="0"/>
            </a:xfrm>
            <a:prstGeom prst="line">
              <a:avLst/>
            </a:prstGeom>
            <a:noFill/>
            <a:ln w="57150">
              <a:solidFill>
                <a:srgbClr val="FF0000"/>
              </a:solidFill>
              <a:round/>
              <a:headEnd/>
              <a:tailEnd/>
            </a:ln>
            <a:effectLst/>
          </p:spPr>
          <p:txBody>
            <a:bodyPr>
              <a:prstTxWarp prst="textNoShape">
                <a:avLst/>
              </a:prstTxWarp>
            </a:bodyPr>
            <a:lstStyle/>
            <a:p>
              <a:endParaRPr lang="en-US"/>
            </a:p>
          </p:txBody>
        </p:sp>
      </p:grpSp>
      <p:sp>
        <p:nvSpPr>
          <p:cNvPr id="93" name="Text Box 106"/>
          <p:cNvSpPr txBox="1">
            <a:spLocks noChangeArrowheads="1"/>
          </p:cNvSpPr>
          <p:nvPr/>
        </p:nvSpPr>
        <p:spPr bwMode="auto">
          <a:xfrm>
            <a:off x="1462840" y="5258227"/>
            <a:ext cx="6442789" cy="830997"/>
          </a:xfrm>
          <a:prstGeom prst="rect">
            <a:avLst/>
          </a:prstGeom>
          <a:noFill/>
          <a:ln w="9525">
            <a:noFill/>
            <a:miter lim="800000"/>
            <a:headEnd/>
            <a:tailEnd/>
          </a:ln>
          <a:effectLst/>
        </p:spPr>
        <p:txBody>
          <a:bodyPr wrap="none">
            <a:prstTxWarp prst="textNoShape">
              <a:avLst/>
            </a:prstTxWarp>
            <a:spAutoFit/>
          </a:bodyPr>
          <a:lstStyle/>
          <a:p>
            <a:pPr algn="ctr"/>
            <a:r>
              <a:rPr lang="en-US" sz="2400" dirty="0" smtClean="0"/>
              <a:t>Test pattern 111 detects faults on critical lines</a:t>
            </a:r>
          </a:p>
          <a:p>
            <a:pPr algn="ctr"/>
            <a:r>
              <a:rPr lang="en-US" sz="2400" dirty="0" smtClean="0"/>
              <a:t>For the second output the analysis is similar</a:t>
            </a:r>
          </a:p>
        </p:txBody>
      </p:sp>
      <p:sp>
        <p:nvSpPr>
          <p:cNvPr id="90" name="Text Box 43"/>
          <p:cNvSpPr txBox="1">
            <a:spLocks noChangeArrowheads="1"/>
          </p:cNvSpPr>
          <p:nvPr/>
        </p:nvSpPr>
        <p:spPr bwMode="auto">
          <a:xfrm>
            <a:off x="8289878" y="2798527"/>
            <a:ext cx="481167" cy="338233"/>
          </a:xfrm>
          <a:prstGeom prst="rect">
            <a:avLst/>
          </a:prstGeom>
          <a:noFill/>
          <a:ln w="19050">
            <a:noFill/>
            <a:miter lim="800000"/>
            <a:headEnd/>
            <a:tailEnd/>
          </a:ln>
          <a:effectLst/>
        </p:spPr>
        <p:txBody>
          <a:bodyPr wrap="square">
            <a:prstTxWarp prst="textNoShape">
              <a:avLst/>
            </a:prstTxWarp>
            <a:spAutoFit/>
          </a:bodyPr>
          <a:lstStyle/>
          <a:p>
            <a:r>
              <a:rPr lang="pl-PL" sz="1600" dirty="0"/>
              <a:t>S</a:t>
            </a:r>
            <a:endParaRPr lang="en-GB" sz="1600"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 regions</a:t>
            </a:r>
            <a:endParaRPr lang="en-US" dirty="0"/>
          </a:p>
        </p:txBody>
      </p:sp>
      <p:sp>
        <p:nvSpPr>
          <p:cNvPr id="3" name="Content Placeholder 2"/>
          <p:cNvSpPr>
            <a:spLocks noGrp="1"/>
          </p:cNvSpPr>
          <p:nvPr>
            <p:ph idx="1"/>
          </p:nvPr>
        </p:nvSpPr>
        <p:spPr>
          <a:xfrm>
            <a:off x="709924" y="1721750"/>
            <a:ext cx="8229600" cy="4426014"/>
          </a:xfrm>
        </p:spPr>
        <p:txBody>
          <a:bodyPr/>
          <a:lstStyle/>
          <a:p>
            <a:r>
              <a:rPr lang="en-US" dirty="0" err="1" smtClean="0"/>
              <a:t>Reconvergent</a:t>
            </a:r>
            <a:r>
              <a:rPr lang="en-US" dirty="0" smtClean="0"/>
              <a:t> </a:t>
            </a:r>
            <a:r>
              <a:rPr lang="en-US" dirty="0" err="1" smtClean="0"/>
              <a:t>fanout</a:t>
            </a:r>
            <a:r>
              <a:rPr lang="en-US" dirty="0" smtClean="0"/>
              <a:t> stem has its stem region </a:t>
            </a:r>
          </a:p>
          <a:p>
            <a:r>
              <a:rPr lang="en-US" dirty="0" smtClean="0"/>
              <a:t>This region is bounded by exit lines such that when the stem fault is detectable on the exit line, and the line is critical, then the stem fault is detectable on the corresponding primary output</a:t>
            </a:r>
          </a:p>
          <a:p>
            <a:r>
              <a:rPr lang="en-US" dirty="0" smtClean="0"/>
              <a:t>Stem faults need not be explicitly simulated beyond the exit lines, contrary to being propagated to primary outputs, as done in exact fault simulation</a:t>
            </a:r>
          </a:p>
          <a:p>
            <a:r>
              <a:rPr lang="en-US" dirty="0" smtClean="0"/>
              <a:t>Stem regions may overlap; its degree corresponds to the maximum number of stem faults that may have to be processed on a line</a:t>
            </a:r>
            <a:endParaRPr lang="en-US" dirty="0"/>
          </a:p>
        </p:txBody>
      </p:sp>
      <p:grpSp>
        <p:nvGrpSpPr>
          <p:cNvPr id="5" name="Group 4"/>
          <p:cNvGrpSpPr/>
          <p:nvPr/>
        </p:nvGrpSpPr>
        <p:grpSpPr>
          <a:xfrm>
            <a:off x="113292" y="6390980"/>
            <a:ext cx="5128441" cy="381543"/>
            <a:chOff x="113292" y="6390980"/>
            <a:chExt cx="5128441"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4531809" cy="338554"/>
            </a:xfrm>
            <a:prstGeom prst="rect">
              <a:avLst/>
            </a:prstGeom>
            <a:noFill/>
          </p:spPr>
          <p:txBody>
            <a:bodyPr wrap="none" rtlCol="0">
              <a:spAutoFit/>
            </a:bodyPr>
            <a:lstStyle/>
            <a:p>
              <a:r>
                <a:rPr lang="en-US" sz="1600" dirty="0" smtClean="0">
                  <a:latin typeface="Comic Sans MS"/>
                  <a:cs typeface="Comic Sans MS"/>
                </a:rPr>
                <a:t>F. Maamari, J. Rajski, IEEE Trans. CAD, 1993</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Line 35"/>
          <p:cNvSpPr>
            <a:spLocks noChangeShapeType="1"/>
          </p:cNvSpPr>
          <p:nvPr/>
        </p:nvSpPr>
        <p:spPr bwMode="auto">
          <a:xfrm>
            <a:off x="3475576" y="2997562"/>
            <a:ext cx="589869"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6" name="Line 35"/>
          <p:cNvSpPr>
            <a:spLocks noChangeShapeType="1"/>
          </p:cNvSpPr>
          <p:nvPr/>
        </p:nvSpPr>
        <p:spPr bwMode="auto">
          <a:xfrm>
            <a:off x="4031530" y="2997562"/>
            <a:ext cx="745146" cy="0"/>
          </a:xfrm>
          <a:prstGeom prst="line">
            <a:avLst/>
          </a:prstGeom>
          <a:noFill/>
          <a:ln w="31750" cap="flat" cmpd="sng" algn="ctr">
            <a:solidFill>
              <a:srgbClr val="FF0000"/>
            </a:solidFill>
            <a:prstDash val="solid"/>
            <a:round/>
            <a:headEnd type="none" w="med" len="med"/>
            <a:tailEnd w="med" len="med"/>
          </a:ln>
          <a:effectLst/>
        </p:spPr>
        <p:txBody>
          <a:bodyPr>
            <a:prstTxWarp prst="textNoShape">
              <a:avLst/>
            </a:prstTxWarp>
          </a:bodyPr>
          <a:lstStyle/>
          <a:p>
            <a:endParaRPr lang="en-US"/>
          </a:p>
        </p:txBody>
      </p:sp>
      <p:sp>
        <p:nvSpPr>
          <p:cNvPr id="53" name="Line 35"/>
          <p:cNvSpPr>
            <a:spLocks noChangeShapeType="1"/>
          </p:cNvSpPr>
          <p:nvPr/>
        </p:nvSpPr>
        <p:spPr bwMode="auto">
          <a:xfrm>
            <a:off x="4065445" y="2715689"/>
            <a:ext cx="745146"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4" name="Line 29"/>
          <p:cNvSpPr>
            <a:spLocks noChangeShapeType="1"/>
          </p:cNvSpPr>
          <p:nvPr/>
        </p:nvSpPr>
        <p:spPr bwMode="auto">
          <a:xfrm>
            <a:off x="5123090" y="2875452"/>
            <a:ext cx="671109" cy="0"/>
          </a:xfrm>
          <a:prstGeom prst="line">
            <a:avLst/>
          </a:prstGeom>
          <a:noFill/>
          <a:ln w="31750" cap="flat" cmpd="sng" algn="ctr">
            <a:solidFill>
              <a:srgbClr val="FF0000"/>
            </a:solidFill>
            <a:prstDash val="solid"/>
            <a:round/>
            <a:headEnd type="none" w="med" len="med"/>
            <a:tailEnd type="oval" w="med" len="med"/>
          </a:ln>
          <a:effectLst/>
        </p:spPr>
        <p:txBody>
          <a:bodyPr>
            <a:prstTxWarp prst="textNoShape">
              <a:avLst/>
            </a:prstTxWarp>
          </a:bodyPr>
          <a:lstStyle/>
          <a:p>
            <a:endParaRPr lang="en-US"/>
          </a:p>
        </p:txBody>
      </p:sp>
      <p:sp>
        <p:nvSpPr>
          <p:cNvPr id="46" name="Line 35"/>
          <p:cNvSpPr>
            <a:spLocks noChangeShapeType="1"/>
          </p:cNvSpPr>
          <p:nvPr/>
        </p:nvSpPr>
        <p:spPr bwMode="auto">
          <a:xfrm>
            <a:off x="6708323" y="1971838"/>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 name="Line 35"/>
          <p:cNvSpPr>
            <a:spLocks noChangeShapeType="1"/>
          </p:cNvSpPr>
          <p:nvPr/>
        </p:nvSpPr>
        <p:spPr bwMode="auto">
          <a:xfrm>
            <a:off x="5800284" y="2875452"/>
            <a:ext cx="1651021" cy="0"/>
          </a:xfrm>
          <a:prstGeom prst="line">
            <a:avLst/>
          </a:prstGeom>
          <a:noFill/>
          <a:ln w="31750" cap="flat" cmpd="sng" algn="ctr">
            <a:solidFill>
              <a:srgbClr val="FF0000"/>
            </a:solidFill>
            <a:prstDash val="solid"/>
            <a:round/>
            <a:headEnd type="none" w="med" len="med"/>
            <a:tailEnd type="stealth" w="lg" len="lg"/>
          </a:ln>
          <a:effectLst/>
        </p:spPr>
        <p:txBody>
          <a:bodyPr>
            <a:prstTxWarp prst="textNoShape">
              <a:avLst/>
            </a:prstTxWarp>
          </a:bodyPr>
          <a:lstStyle/>
          <a:p>
            <a:endParaRPr lang="en-US"/>
          </a:p>
        </p:txBody>
      </p:sp>
      <p:sp>
        <p:nvSpPr>
          <p:cNvPr id="50" name="Line 35"/>
          <p:cNvSpPr>
            <a:spLocks noChangeShapeType="1"/>
          </p:cNvSpPr>
          <p:nvPr/>
        </p:nvSpPr>
        <p:spPr bwMode="auto">
          <a:xfrm>
            <a:off x="4810591" y="3754814"/>
            <a:ext cx="1735224" cy="0"/>
          </a:xfrm>
          <a:prstGeom prst="line">
            <a:avLst/>
          </a:prstGeom>
          <a:noFill/>
          <a:ln w="31750" cap="flat" cmpd="sng" algn="ctr">
            <a:solidFill>
              <a:srgbClr val="FF0000"/>
            </a:solidFill>
            <a:prstDash val="solid"/>
            <a:round/>
            <a:headEnd type="none" w="med" len="med"/>
            <a:tailEnd w="med" len="med"/>
          </a:ln>
          <a:effectLst/>
        </p:spPr>
        <p:txBody>
          <a:bodyPr>
            <a:prstTxWarp prst="textNoShape">
              <a:avLst/>
            </a:prstTxWarp>
          </a:bodyPr>
          <a:lstStyle/>
          <a:p>
            <a:endParaRPr lang="en-US"/>
          </a:p>
        </p:txBody>
      </p:sp>
      <p:sp>
        <p:nvSpPr>
          <p:cNvPr id="49" name="Line 35"/>
          <p:cNvSpPr>
            <a:spLocks noChangeShapeType="1"/>
          </p:cNvSpPr>
          <p:nvPr/>
        </p:nvSpPr>
        <p:spPr bwMode="auto">
          <a:xfrm>
            <a:off x="2169599" y="3900869"/>
            <a:ext cx="2488591"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8" name="Freeform 21"/>
          <p:cNvSpPr>
            <a:spLocks/>
          </p:cNvSpPr>
          <p:nvPr/>
        </p:nvSpPr>
        <p:spPr bwMode="auto">
          <a:xfrm>
            <a:off x="4065445" y="3001907"/>
            <a:ext cx="711231" cy="594164"/>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31750" cap="flat" cmpd="sng" algn="ctr">
            <a:solidFill>
              <a:srgbClr val="FF0000"/>
            </a:solidFill>
            <a:prstDash val="solid"/>
            <a:round/>
            <a:headEnd type="none" w="med" len="med"/>
            <a:tailEnd type="oval" w="med" len="med"/>
          </a:ln>
          <a:effectLst/>
        </p:spPr>
        <p:txBody>
          <a:bodyPr>
            <a:prstTxWarp prst="textNoShape">
              <a:avLst/>
            </a:prstTxWarp>
          </a:bodyPr>
          <a:lstStyle/>
          <a:p>
            <a:endParaRPr lang="en-US"/>
          </a:p>
        </p:txBody>
      </p:sp>
      <p:sp>
        <p:nvSpPr>
          <p:cNvPr id="15" name="Freeform 21"/>
          <p:cNvSpPr>
            <a:spLocks/>
          </p:cNvSpPr>
          <p:nvPr/>
        </p:nvSpPr>
        <p:spPr bwMode="auto">
          <a:xfrm>
            <a:off x="4065445" y="1205874"/>
            <a:ext cx="577399" cy="457366"/>
          </a:xfrm>
          <a:custGeom>
            <a:avLst/>
            <a:gdLst/>
            <a:ahLst/>
            <a:cxnLst>
              <a:cxn ang="0">
                <a:pos x="1134" y="635"/>
              </a:cxn>
              <a:cxn ang="0">
                <a:pos x="0" y="635"/>
              </a:cxn>
              <a:cxn ang="0">
                <a:pos x="0" y="0"/>
              </a:cxn>
            </a:cxnLst>
            <a:rect l="0" t="0" r="r" b="b"/>
            <a:pathLst>
              <a:path w="1134" h="635">
                <a:moveTo>
                  <a:pt x="1134" y="635"/>
                </a:moveTo>
                <a:lnTo>
                  <a:pt x="0" y="635"/>
                </a:lnTo>
                <a:lnTo>
                  <a:pt x="0" y="0"/>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42" name="Freeform 51"/>
          <p:cNvSpPr>
            <a:spLocks/>
          </p:cNvSpPr>
          <p:nvPr/>
        </p:nvSpPr>
        <p:spPr bwMode="auto">
          <a:xfrm>
            <a:off x="5791200" y="2087939"/>
            <a:ext cx="525453" cy="1304343"/>
          </a:xfrm>
          <a:custGeom>
            <a:avLst/>
            <a:gdLst>
              <a:gd name="connsiteX0" fmla="*/ 363 w 363"/>
              <a:gd name="connsiteY0" fmla="*/ 0 h 1134"/>
              <a:gd name="connsiteX1" fmla="*/ 0 w 363"/>
              <a:gd name="connsiteY1" fmla="*/ 0 h 1134"/>
              <a:gd name="connsiteX2" fmla="*/ 0 w 363"/>
              <a:gd name="connsiteY2" fmla="*/ 1134 h 1134"/>
              <a:gd name="connsiteX3" fmla="*/ 318 w 363"/>
              <a:gd name="connsiteY3" fmla="*/ 1134 h 1134"/>
              <a:gd name="connsiteX0" fmla="*/ 363 w 516"/>
              <a:gd name="connsiteY0" fmla="*/ 0 h 1134"/>
              <a:gd name="connsiteX1" fmla="*/ 0 w 516"/>
              <a:gd name="connsiteY1" fmla="*/ 0 h 1134"/>
              <a:gd name="connsiteX2" fmla="*/ 0 w 516"/>
              <a:gd name="connsiteY2" fmla="*/ 1134 h 1134"/>
              <a:gd name="connsiteX3" fmla="*/ 516 w 516"/>
              <a:gd name="connsiteY3" fmla="*/ 1134 h 1134"/>
            </a:gdLst>
            <a:ahLst/>
            <a:cxnLst>
              <a:cxn ang="0">
                <a:pos x="connsiteX0" y="connsiteY0"/>
              </a:cxn>
              <a:cxn ang="0">
                <a:pos x="connsiteX1" y="connsiteY1"/>
              </a:cxn>
              <a:cxn ang="0">
                <a:pos x="connsiteX2" y="connsiteY2"/>
              </a:cxn>
              <a:cxn ang="0">
                <a:pos x="connsiteX3" y="connsiteY3"/>
              </a:cxn>
            </a:cxnLst>
            <a:rect l="l" t="t" r="r" b="b"/>
            <a:pathLst>
              <a:path w="516" h="1134">
                <a:moveTo>
                  <a:pt x="363" y="0"/>
                </a:moveTo>
                <a:lnTo>
                  <a:pt x="0" y="0"/>
                </a:lnTo>
                <a:lnTo>
                  <a:pt x="0" y="1134"/>
                </a:lnTo>
                <a:lnTo>
                  <a:pt x="516" y="1134"/>
                </a:lnTo>
              </a:path>
            </a:pathLst>
          </a:custGeom>
          <a:noFill/>
          <a:ln w="31750" cap="flat" cmpd="sng" algn="ctr">
            <a:solidFill>
              <a:srgbClr val="FF0000"/>
            </a:solidFill>
            <a:prstDash val="solid"/>
            <a:round/>
            <a:headEnd type="stealth" w="lg" len="lg"/>
            <a:tailEnd type="none" w="med" len="med"/>
          </a:ln>
          <a:effectLst/>
        </p:spPr>
        <p:txBody>
          <a:bodyPr>
            <a:prstTxWarp prst="textNoShape">
              <a:avLst/>
            </a:prstTxWarp>
          </a:bodyPr>
          <a:lstStyle/>
          <a:p>
            <a:endParaRPr lang="en-US"/>
          </a:p>
        </p:txBody>
      </p:sp>
      <p:sp>
        <p:nvSpPr>
          <p:cNvPr id="43" name="Line 29"/>
          <p:cNvSpPr>
            <a:spLocks noChangeShapeType="1"/>
          </p:cNvSpPr>
          <p:nvPr/>
        </p:nvSpPr>
        <p:spPr bwMode="auto">
          <a:xfrm>
            <a:off x="3285115" y="1203105"/>
            <a:ext cx="4166190" cy="0"/>
          </a:xfrm>
          <a:prstGeom prst="line">
            <a:avLst/>
          </a:prstGeom>
          <a:noFill/>
          <a:ln w="19050">
            <a:solidFill>
              <a:schemeClr val="tx1"/>
            </a:solidFill>
            <a:round/>
            <a:headEnd/>
            <a:tailEnd type="none" w="med" len="med"/>
          </a:ln>
          <a:effectLst/>
        </p:spPr>
        <p:txBody>
          <a:bodyPr>
            <a:prstTxWarp prst="textNoShape">
              <a:avLst/>
            </a:prstTxWarp>
          </a:bodyPr>
          <a:lstStyle/>
          <a:p>
            <a:endParaRPr lang="en-US"/>
          </a:p>
        </p:txBody>
      </p:sp>
      <p:sp>
        <p:nvSpPr>
          <p:cNvPr id="40" name="Line 35"/>
          <p:cNvSpPr>
            <a:spLocks noChangeShapeType="1"/>
          </p:cNvSpPr>
          <p:nvPr/>
        </p:nvSpPr>
        <p:spPr bwMode="auto">
          <a:xfrm>
            <a:off x="2606699" y="2140753"/>
            <a:ext cx="513486"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8" name="Freeform 51"/>
          <p:cNvSpPr>
            <a:spLocks/>
          </p:cNvSpPr>
          <p:nvPr/>
        </p:nvSpPr>
        <p:spPr bwMode="auto">
          <a:xfrm>
            <a:off x="2606699" y="1336553"/>
            <a:ext cx="513486" cy="1469686"/>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Stem regions</a:t>
            </a:r>
            <a:endParaRPr lang="en-US" dirty="0"/>
          </a:p>
        </p:txBody>
      </p:sp>
      <p:sp>
        <p:nvSpPr>
          <p:cNvPr id="6" name="AutoShape 43"/>
          <p:cNvSpPr>
            <a:spLocks noChangeAspect="1" noChangeArrowheads="1"/>
          </p:cNvSpPr>
          <p:nvPr/>
        </p:nvSpPr>
        <p:spPr bwMode="auto">
          <a:xfrm>
            <a:off x="2898435" y="953952"/>
            <a:ext cx="577141" cy="51490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 name="AutoShape 43"/>
          <p:cNvSpPr>
            <a:spLocks noChangeAspect="1" noChangeArrowheads="1"/>
          </p:cNvSpPr>
          <p:nvPr/>
        </p:nvSpPr>
        <p:spPr bwMode="auto">
          <a:xfrm>
            <a:off x="2898435" y="1726304"/>
            <a:ext cx="577141" cy="51490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 name="AutoShape 43"/>
          <p:cNvSpPr>
            <a:spLocks noChangeAspect="1" noChangeArrowheads="1"/>
          </p:cNvSpPr>
          <p:nvPr/>
        </p:nvSpPr>
        <p:spPr bwMode="auto">
          <a:xfrm>
            <a:off x="2898435" y="2740111"/>
            <a:ext cx="577141" cy="51490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4" name="Freeform 104"/>
          <p:cNvSpPr>
            <a:spLocks/>
          </p:cNvSpPr>
          <p:nvPr/>
        </p:nvSpPr>
        <p:spPr bwMode="auto">
          <a:xfrm>
            <a:off x="4584918" y="3497488"/>
            <a:ext cx="574942" cy="514901"/>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rgbClr val="BFBFBF"/>
          </a:solidFill>
          <a:ln w="38100" cap="flat" cmpd="sng" algn="ctr">
            <a:solidFill>
              <a:srgbClr val="FF0000"/>
            </a:solidFill>
            <a:prstDash val="solid"/>
            <a:round/>
            <a:headEnd type="none" w="med" len="med"/>
            <a:tailEnd type="none" w="med" len="med"/>
          </a:ln>
        </p:spPr>
        <p:txBody>
          <a:bodyPr wrap="none" lIns="0" tIns="0" rIns="0" bIns="0" anchor="ctr" anchorCtr="1">
            <a:prstTxWarp prst="textNoShape">
              <a:avLst/>
            </a:prstTxWarp>
          </a:bodyPr>
          <a:lstStyle/>
          <a:p>
            <a:endParaRPr lang="en-US" sz="1400"/>
          </a:p>
        </p:txBody>
      </p:sp>
      <p:sp>
        <p:nvSpPr>
          <p:cNvPr id="16" name="Line 29"/>
          <p:cNvSpPr>
            <a:spLocks noChangeShapeType="1"/>
          </p:cNvSpPr>
          <p:nvPr/>
        </p:nvSpPr>
        <p:spPr bwMode="auto">
          <a:xfrm>
            <a:off x="2169599" y="2140753"/>
            <a:ext cx="437100" cy="0"/>
          </a:xfrm>
          <a:prstGeom prst="line">
            <a:avLst/>
          </a:prstGeom>
          <a:noFill/>
          <a:ln w="19050">
            <a:solidFill>
              <a:schemeClr val="tx1"/>
            </a:solidFill>
            <a:round/>
            <a:headEnd/>
            <a:tailEnd type="oval" w="med" len="med"/>
          </a:ln>
          <a:effectLst/>
        </p:spPr>
        <p:txBody>
          <a:bodyPr>
            <a:prstTxWarp prst="textNoShape">
              <a:avLst/>
            </a:prstTxWarp>
          </a:bodyPr>
          <a:lstStyle/>
          <a:p>
            <a:endParaRPr lang="en-US"/>
          </a:p>
        </p:txBody>
      </p:sp>
      <p:sp>
        <p:nvSpPr>
          <p:cNvPr id="18" name="Line 34"/>
          <p:cNvSpPr>
            <a:spLocks noChangeShapeType="1"/>
          </p:cNvSpPr>
          <p:nvPr/>
        </p:nvSpPr>
        <p:spPr bwMode="auto">
          <a:xfrm>
            <a:off x="2169599" y="1076062"/>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9" name="Line 35"/>
          <p:cNvSpPr>
            <a:spLocks noChangeShapeType="1"/>
          </p:cNvSpPr>
          <p:nvPr/>
        </p:nvSpPr>
        <p:spPr bwMode="auto">
          <a:xfrm>
            <a:off x="2169599" y="3144094"/>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4" name="Line 35"/>
          <p:cNvSpPr>
            <a:spLocks noChangeShapeType="1"/>
          </p:cNvSpPr>
          <p:nvPr/>
        </p:nvSpPr>
        <p:spPr bwMode="auto">
          <a:xfrm>
            <a:off x="2169599" y="1856071"/>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1" name="Line 35"/>
          <p:cNvSpPr>
            <a:spLocks noChangeShapeType="1"/>
          </p:cNvSpPr>
          <p:nvPr/>
        </p:nvSpPr>
        <p:spPr bwMode="auto">
          <a:xfrm>
            <a:off x="3475576" y="1984049"/>
            <a:ext cx="1167268"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45" name="Line 35"/>
          <p:cNvSpPr>
            <a:spLocks noChangeShapeType="1"/>
          </p:cNvSpPr>
          <p:nvPr/>
        </p:nvSpPr>
        <p:spPr bwMode="auto">
          <a:xfrm>
            <a:off x="5098666" y="1819438"/>
            <a:ext cx="1215104"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2" name="AutoShape 43"/>
          <p:cNvSpPr>
            <a:spLocks noChangeAspect="1" noChangeArrowheads="1"/>
          </p:cNvSpPr>
          <p:nvPr/>
        </p:nvSpPr>
        <p:spPr bwMode="auto">
          <a:xfrm>
            <a:off x="6171372" y="1726598"/>
            <a:ext cx="577141" cy="51490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 name="AutoShape 43"/>
          <p:cNvSpPr>
            <a:spLocks noChangeAspect="1" noChangeArrowheads="1"/>
          </p:cNvSpPr>
          <p:nvPr/>
        </p:nvSpPr>
        <p:spPr bwMode="auto">
          <a:xfrm>
            <a:off x="4584918" y="2618001"/>
            <a:ext cx="577141" cy="514901"/>
          </a:xfrm>
          <a:prstGeom prst="flowChartDelay">
            <a:avLst/>
          </a:prstGeom>
          <a:solidFill>
            <a:schemeClr val="bg1">
              <a:lumMod val="75000"/>
            </a:schemeClr>
          </a:solidFill>
          <a:ln w="38100" cap="flat" cmpd="sng" algn="ctr">
            <a:solidFill>
              <a:srgbClr val="FF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0" name="AutoShape 43"/>
          <p:cNvSpPr>
            <a:spLocks noChangeAspect="1" noChangeArrowheads="1"/>
          </p:cNvSpPr>
          <p:nvPr/>
        </p:nvSpPr>
        <p:spPr bwMode="auto">
          <a:xfrm>
            <a:off x="4584918" y="1587429"/>
            <a:ext cx="577141" cy="51490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1" name="Line 35"/>
          <p:cNvSpPr>
            <a:spLocks noChangeShapeType="1"/>
          </p:cNvSpPr>
          <p:nvPr/>
        </p:nvSpPr>
        <p:spPr bwMode="auto">
          <a:xfrm>
            <a:off x="6708323" y="3583860"/>
            <a:ext cx="742982" cy="0"/>
          </a:xfrm>
          <a:prstGeom prst="line">
            <a:avLst/>
          </a:prstGeom>
          <a:noFill/>
          <a:ln w="31750" cap="flat" cmpd="sng" algn="ctr">
            <a:solidFill>
              <a:srgbClr val="FF0000"/>
            </a:solidFill>
            <a:prstDash val="solid"/>
            <a:round/>
            <a:headEnd type="none" w="med" len="med"/>
            <a:tailEnd type="stealth" w="lg" len="lg"/>
          </a:ln>
          <a:effectLst/>
        </p:spPr>
        <p:txBody>
          <a:bodyPr>
            <a:prstTxWarp prst="textNoShape">
              <a:avLst/>
            </a:prstTxWarp>
          </a:bodyPr>
          <a:lstStyle/>
          <a:p>
            <a:endParaRPr lang="en-US"/>
          </a:p>
        </p:txBody>
      </p:sp>
      <p:sp>
        <p:nvSpPr>
          <p:cNvPr id="13" name="AutoShape 43"/>
          <p:cNvSpPr>
            <a:spLocks noChangeAspect="1" noChangeArrowheads="1"/>
          </p:cNvSpPr>
          <p:nvPr/>
        </p:nvSpPr>
        <p:spPr bwMode="auto">
          <a:xfrm>
            <a:off x="6171372" y="3326409"/>
            <a:ext cx="577141" cy="514901"/>
          </a:xfrm>
          <a:prstGeom prst="flowChartDelay">
            <a:avLst/>
          </a:prstGeom>
          <a:solidFill>
            <a:srgbClr val="BFBFBF"/>
          </a:solidFill>
          <a:ln w="38100" cap="flat" cmpd="sng" algn="ctr">
            <a:solidFill>
              <a:srgbClr val="FF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4" name="Donut 53"/>
          <p:cNvSpPr/>
          <p:nvPr/>
        </p:nvSpPr>
        <p:spPr>
          <a:xfrm>
            <a:off x="2472918" y="2006972"/>
            <a:ext cx="267562" cy="267562"/>
          </a:xfrm>
          <a:prstGeom prst="donut">
            <a:avLst>
              <a:gd name="adj" fmla="val 1820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5" name="Donut 54"/>
          <p:cNvSpPr/>
          <p:nvPr/>
        </p:nvSpPr>
        <p:spPr>
          <a:xfrm>
            <a:off x="3931664" y="2863781"/>
            <a:ext cx="267562" cy="267562"/>
          </a:xfrm>
          <a:prstGeom prst="donut">
            <a:avLst>
              <a:gd name="adj" fmla="val 1820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7" name="TextBox 56"/>
          <p:cNvSpPr txBox="1"/>
          <p:nvPr/>
        </p:nvSpPr>
        <p:spPr>
          <a:xfrm>
            <a:off x="7451305" y="2241205"/>
            <a:ext cx="1108334" cy="369332"/>
          </a:xfrm>
          <a:prstGeom prst="rect">
            <a:avLst/>
          </a:prstGeom>
          <a:noFill/>
        </p:spPr>
        <p:txBody>
          <a:bodyPr wrap="none" rtlCol="0">
            <a:spAutoFit/>
          </a:bodyPr>
          <a:lstStyle/>
          <a:p>
            <a:r>
              <a:rPr lang="en-US" dirty="0" smtClean="0"/>
              <a:t>Exit lines</a:t>
            </a:r>
            <a:endParaRPr lang="en-US" dirty="0"/>
          </a:p>
        </p:txBody>
      </p:sp>
      <p:sp>
        <p:nvSpPr>
          <p:cNvPr id="58" name="Line 319"/>
          <p:cNvSpPr>
            <a:spLocks noChangeShapeType="1"/>
          </p:cNvSpPr>
          <p:nvPr/>
        </p:nvSpPr>
        <p:spPr bwMode="auto">
          <a:xfrm flipH="1">
            <a:off x="7451303" y="2610537"/>
            <a:ext cx="511151" cy="886951"/>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59" name="Line 319"/>
          <p:cNvSpPr>
            <a:spLocks noChangeShapeType="1"/>
          </p:cNvSpPr>
          <p:nvPr/>
        </p:nvSpPr>
        <p:spPr bwMode="auto">
          <a:xfrm flipH="1">
            <a:off x="7451303" y="2618001"/>
            <a:ext cx="327966" cy="24578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60" name="Line 319"/>
          <p:cNvSpPr>
            <a:spLocks noChangeShapeType="1"/>
          </p:cNvSpPr>
          <p:nvPr/>
        </p:nvSpPr>
        <p:spPr bwMode="auto">
          <a:xfrm flipH="1" flipV="1">
            <a:off x="5800284" y="2274535"/>
            <a:ext cx="1651019" cy="225742"/>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61" name="TextBox 60"/>
          <p:cNvSpPr txBox="1"/>
          <p:nvPr/>
        </p:nvSpPr>
        <p:spPr>
          <a:xfrm>
            <a:off x="995276" y="4268168"/>
            <a:ext cx="6407899" cy="646331"/>
          </a:xfrm>
          <a:prstGeom prst="rect">
            <a:avLst/>
          </a:prstGeom>
          <a:noFill/>
        </p:spPr>
        <p:txBody>
          <a:bodyPr wrap="square" rtlCol="0">
            <a:spAutoFit/>
          </a:bodyPr>
          <a:lstStyle/>
          <a:p>
            <a:r>
              <a:rPr lang="en-US" dirty="0" smtClean="0"/>
              <a:t>Stem region for the second stem includes all lines and nodes except the primary inputs</a:t>
            </a:r>
            <a:endParaRPr lang="en-US" dirty="0"/>
          </a:p>
        </p:txBody>
      </p:sp>
      <p:grpSp>
        <p:nvGrpSpPr>
          <p:cNvPr id="83" name="Group 82"/>
          <p:cNvGrpSpPr/>
          <p:nvPr/>
        </p:nvGrpSpPr>
        <p:grpSpPr>
          <a:xfrm>
            <a:off x="1965153" y="5228858"/>
            <a:ext cx="5592308" cy="1287253"/>
            <a:chOff x="1965153" y="5228858"/>
            <a:chExt cx="5592308" cy="1287253"/>
          </a:xfrm>
        </p:grpSpPr>
        <p:sp>
          <p:nvSpPr>
            <p:cNvPr id="76" name="Freeform 51"/>
            <p:cNvSpPr>
              <a:spLocks/>
            </p:cNvSpPr>
            <p:nvPr/>
          </p:nvSpPr>
          <p:spPr bwMode="auto">
            <a:xfrm>
              <a:off x="4929705" y="5583997"/>
              <a:ext cx="513486" cy="514901"/>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31750" cap="flat" cmpd="sng" algn="ctr">
              <a:solidFill>
                <a:srgbClr val="3366FF"/>
              </a:solidFill>
              <a:prstDash val="solid"/>
              <a:round/>
              <a:headEnd type="none" w="med" len="med"/>
              <a:tailEnd type="none" w="med" len="med"/>
            </a:ln>
            <a:effectLst/>
          </p:spPr>
          <p:txBody>
            <a:bodyPr>
              <a:prstTxWarp prst="textNoShape">
                <a:avLst/>
              </a:prstTxWarp>
            </a:bodyPr>
            <a:lstStyle/>
            <a:p>
              <a:endParaRPr lang="en-US"/>
            </a:p>
          </p:txBody>
        </p:sp>
        <p:sp>
          <p:nvSpPr>
            <p:cNvPr id="69" name="Line 29"/>
            <p:cNvSpPr>
              <a:spLocks noChangeShapeType="1"/>
            </p:cNvSpPr>
            <p:nvPr/>
          </p:nvSpPr>
          <p:spPr bwMode="auto">
            <a:xfrm>
              <a:off x="4337050" y="5818045"/>
              <a:ext cx="589804" cy="0"/>
            </a:xfrm>
            <a:prstGeom prst="line">
              <a:avLst/>
            </a:prstGeom>
            <a:noFill/>
            <a:ln w="31750" cap="flat" cmpd="sng" algn="ctr">
              <a:solidFill>
                <a:srgbClr val="FF0000"/>
              </a:solidFill>
              <a:prstDash val="solid"/>
              <a:round/>
              <a:headEnd type="none" w="med" len="med"/>
              <a:tailEnd type="oval" w="med" len="med"/>
            </a:ln>
            <a:effectLst/>
          </p:spPr>
          <p:txBody>
            <a:bodyPr>
              <a:prstTxWarp prst="textNoShape">
                <a:avLst/>
              </a:prstTxWarp>
            </a:bodyPr>
            <a:lstStyle/>
            <a:p>
              <a:endParaRPr lang="en-US"/>
            </a:p>
          </p:txBody>
        </p:sp>
        <p:sp>
          <p:nvSpPr>
            <p:cNvPr id="82" name="Line 34"/>
            <p:cNvSpPr>
              <a:spLocks noChangeShapeType="1"/>
            </p:cNvSpPr>
            <p:nvPr/>
          </p:nvSpPr>
          <p:spPr bwMode="auto">
            <a:xfrm>
              <a:off x="6814479" y="5830256"/>
              <a:ext cx="742982" cy="0"/>
            </a:xfrm>
            <a:prstGeom prst="line">
              <a:avLst/>
            </a:prstGeom>
            <a:noFill/>
            <a:ln w="31750" cap="flat" cmpd="sng" algn="ctr">
              <a:solidFill>
                <a:srgbClr val="3366FF"/>
              </a:solidFill>
              <a:prstDash val="solid"/>
              <a:round/>
              <a:headEnd type="none" w="med" len="med"/>
              <a:tailEnd type="none" w="med" len="med"/>
            </a:ln>
            <a:effectLst/>
          </p:spPr>
          <p:txBody>
            <a:bodyPr>
              <a:prstTxWarp prst="textNoShape">
                <a:avLst/>
              </a:prstTxWarp>
            </a:bodyPr>
            <a:lstStyle/>
            <a:p>
              <a:endParaRPr lang="en-US"/>
            </a:p>
          </p:txBody>
        </p:sp>
        <p:sp>
          <p:nvSpPr>
            <p:cNvPr id="71" name="Freeform 50"/>
            <p:cNvSpPr>
              <a:spLocks/>
            </p:cNvSpPr>
            <p:nvPr/>
          </p:nvSpPr>
          <p:spPr bwMode="auto">
            <a:xfrm>
              <a:off x="3154887" y="5467978"/>
              <a:ext cx="1026973" cy="23203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31750" cap="flat" cmpd="sng" algn="ctr">
              <a:solidFill>
                <a:srgbClr val="FF0000"/>
              </a:solidFill>
              <a:prstDash val="solid"/>
              <a:round/>
              <a:headEnd type="none" w="med" len="med"/>
              <a:tailEnd w="med" len="med"/>
            </a:ln>
            <a:effectLst/>
          </p:spPr>
          <p:txBody>
            <a:bodyPr>
              <a:prstTxWarp prst="textNoShape">
                <a:avLst/>
              </a:prstTxWarp>
            </a:bodyPr>
            <a:lstStyle/>
            <a:p>
              <a:endParaRPr lang="en-US"/>
            </a:p>
          </p:txBody>
        </p:sp>
        <p:sp>
          <p:nvSpPr>
            <p:cNvPr id="70" name="Freeform 50"/>
            <p:cNvSpPr>
              <a:spLocks/>
            </p:cNvSpPr>
            <p:nvPr/>
          </p:nvSpPr>
          <p:spPr bwMode="auto">
            <a:xfrm flipV="1">
              <a:off x="3154887" y="6019799"/>
              <a:ext cx="1026973" cy="23203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31750" cap="flat" cmpd="sng" algn="ctr">
              <a:solidFill>
                <a:srgbClr val="FF0000"/>
              </a:solidFill>
              <a:prstDash val="solid"/>
              <a:round/>
              <a:headEnd type="none" w="med" len="med"/>
              <a:tailEnd w="med" len="med"/>
            </a:ln>
            <a:effectLst/>
          </p:spPr>
          <p:txBody>
            <a:bodyPr>
              <a:prstTxWarp prst="textNoShape">
                <a:avLst/>
              </a:prstTxWarp>
            </a:bodyPr>
            <a:lstStyle/>
            <a:p>
              <a:endParaRPr lang="en-US"/>
            </a:p>
          </p:txBody>
        </p:sp>
        <p:sp>
          <p:nvSpPr>
            <p:cNvPr id="67" name="Freeform 51"/>
            <p:cNvSpPr>
              <a:spLocks/>
            </p:cNvSpPr>
            <p:nvPr/>
          </p:nvSpPr>
          <p:spPr bwMode="auto">
            <a:xfrm>
              <a:off x="2451392" y="5583997"/>
              <a:ext cx="513486" cy="514901"/>
            </a:xfrm>
            <a:custGeom>
              <a:avLst/>
              <a:gdLst/>
              <a:ahLst/>
              <a:cxnLst>
                <a:cxn ang="0">
                  <a:pos x="363" y="0"/>
                </a:cxn>
                <a:cxn ang="0">
                  <a:pos x="0" y="0"/>
                </a:cxn>
                <a:cxn ang="0">
                  <a:pos x="0" y="1134"/>
                </a:cxn>
                <a:cxn ang="0">
                  <a:pos x="318" y="1134"/>
                </a:cxn>
              </a:cxnLst>
              <a:rect l="0" t="0" r="r" b="b"/>
              <a:pathLst>
                <a:path w="363" h="1134">
                  <a:moveTo>
                    <a:pt x="363" y="0"/>
                  </a:moveTo>
                  <a:lnTo>
                    <a:pt x="0" y="0"/>
                  </a:lnTo>
                  <a:lnTo>
                    <a:pt x="0" y="1134"/>
                  </a:lnTo>
                  <a:lnTo>
                    <a:pt x="318" y="1134"/>
                  </a:lnTo>
                </a:path>
              </a:pathLst>
            </a:custGeom>
            <a:noFill/>
            <a:ln w="31750" cap="flat" cmpd="sng" algn="ctr">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62" name="AutoShape 43"/>
            <p:cNvSpPr>
              <a:spLocks noChangeAspect="1" noChangeArrowheads="1"/>
            </p:cNvSpPr>
            <p:nvPr/>
          </p:nvSpPr>
          <p:spPr bwMode="auto">
            <a:xfrm>
              <a:off x="2708135" y="5228858"/>
              <a:ext cx="577141" cy="514901"/>
            </a:xfrm>
            <a:prstGeom prst="flowChartDelay">
              <a:avLst/>
            </a:prstGeom>
            <a:solidFill>
              <a:srgbClr val="BFBFBF"/>
            </a:solidFill>
            <a:ln w="31750" cap="flat" cmpd="sng" algn="ctr">
              <a:solidFill>
                <a:srgbClr val="FF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63" name="AutoShape 43"/>
            <p:cNvSpPr>
              <a:spLocks noChangeAspect="1" noChangeArrowheads="1"/>
            </p:cNvSpPr>
            <p:nvPr/>
          </p:nvSpPr>
          <p:spPr bwMode="auto">
            <a:xfrm>
              <a:off x="2708135" y="6001210"/>
              <a:ext cx="577141" cy="514901"/>
            </a:xfrm>
            <a:prstGeom prst="flowChartDelay">
              <a:avLst/>
            </a:prstGeom>
            <a:solidFill>
              <a:srgbClr val="BFBFBF"/>
            </a:solidFill>
            <a:ln w="31750" cap="flat" cmpd="sng" algn="ctr">
              <a:solidFill>
                <a:srgbClr val="FF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64" name="AutoShape 43"/>
            <p:cNvSpPr>
              <a:spLocks noChangeAspect="1" noChangeArrowheads="1"/>
            </p:cNvSpPr>
            <p:nvPr/>
          </p:nvSpPr>
          <p:spPr bwMode="auto">
            <a:xfrm>
              <a:off x="3890749" y="5583997"/>
              <a:ext cx="577141" cy="514901"/>
            </a:xfrm>
            <a:prstGeom prst="flowChartDelay">
              <a:avLst/>
            </a:prstGeom>
            <a:solidFill>
              <a:srgbClr val="BFBFBF"/>
            </a:solidFill>
            <a:ln w="31750" cap="flat" cmpd="sng" algn="ctr">
              <a:solidFill>
                <a:srgbClr val="FF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65" name="Line 34"/>
            <p:cNvSpPr>
              <a:spLocks noChangeShapeType="1"/>
            </p:cNvSpPr>
            <p:nvPr/>
          </p:nvSpPr>
          <p:spPr bwMode="auto">
            <a:xfrm>
              <a:off x="1965153" y="5350968"/>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66" name="Line 35"/>
            <p:cNvSpPr>
              <a:spLocks noChangeShapeType="1"/>
            </p:cNvSpPr>
            <p:nvPr/>
          </p:nvSpPr>
          <p:spPr bwMode="auto">
            <a:xfrm>
              <a:off x="1965153" y="6372833"/>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68" name="Line 29"/>
            <p:cNvSpPr>
              <a:spLocks noChangeShapeType="1"/>
            </p:cNvSpPr>
            <p:nvPr/>
          </p:nvSpPr>
          <p:spPr bwMode="auto">
            <a:xfrm>
              <a:off x="2013375" y="5830256"/>
              <a:ext cx="437100" cy="0"/>
            </a:xfrm>
            <a:prstGeom prst="line">
              <a:avLst/>
            </a:prstGeom>
            <a:noFill/>
            <a:ln w="19050">
              <a:solidFill>
                <a:schemeClr val="tx1"/>
              </a:solidFill>
              <a:round/>
              <a:headEnd/>
              <a:tailEnd type="oval" w="med" len="med"/>
            </a:ln>
            <a:effectLst/>
          </p:spPr>
          <p:txBody>
            <a:bodyPr>
              <a:prstTxWarp prst="textNoShape">
                <a:avLst/>
              </a:prstTxWarp>
            </a:bodyPr>
            <a:lstStyle/>
            <a:p>
              <a:endParaRPr lang="en-US"/>
            </a:p>
          </p:txBody>
        </p:sp>
        <p:sp>
          <p:nvSpPr>
            <p:cNvPr id="74" name="Freeform 50"/>
            <p:cNvSpPr>
              <a:spLocks/>
            </p:cNvSpPr>
            <p:nvPr/>
          </p:nvSpPr>
          <p:spPr bwMode="auto">
            <a:xfrm>
              <a:off x="5633200" y="5467978"/>
              <a:ext cx="1026973" cy="23203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31750" cap="flat" cmpd="sng" algn="ctr">
              <a:solidFill>
                <a:srgbClr val="3366FF"/>
              </a:solidFill>
              <a:prstDash val="solid"/>
              <a:round/>
              <a:headEnd type="none" w="med" len="med"/>
              <a:tailEnd type="none" w="med" len="med"/>
            </a:ln>
            <a:effectLst/>
          </p:spPr>
          <p:txBody>
            <a:bodyPr>
              <a:prstTxWarp prst="textNoShape">
                <a:avLst/>
              </a:prstTxWarp>
            </a:bodyPr>
            <a:lstStyle/>
            <a:p>
              <a:endParaRPr lang="en-US"/>
            </a:p>
          </p:txBody>
        </p:sp>
        <p:sp>
          <p:nvSpPr>
            <p:cNvPr id="75" name="Freeform 50"/>
            <p:cNvSpPr>
              <a:spLocks/>
            </p:cNvSpPr>
            <p:nvPr/>
          </p:nvSpPr>
          <p:spPr bwMode="auto">
            <a:xfrm flipV="1">
              <a:off x="5633200" y="6019799"/>
              <a:ext cx="1026973" cy="232037"/>
            </a:xfrm>
            <a:custGeom>
              <a:avLst/>
              <a:gdLst/>
              <a:ahLst/>
              <a:cxnLst>
                <a:cxn ang="0">
                  <a:pos x="0" y="0"/>
                </a:cxn>
                <a:cxn ang="0">
                  <a:pos x="318" y="0"/>
                </a:cxn>
                <a:cxn ang="0">
                  <a:pos x="318" y="635"/>
                </a:cxn>
                <a:cxn ang="0">
                  <a:pos x="726" y="635"/>
                </a:cxn>
              </a:cxnLst>
              <a:rect l="0" t="0" r="r" b="b"/>
              <a:pathLst>
                <a:path w="726" h="635">
                  <a:moveTo>
                    <a:pt x="0" y="0"/>
                  </a:moveTo>
                  <a:lnTo>
                    <a:pt x="318" y="0"/>
                  </a:lnTo>
                  <a:lnTo>
                    <a:pt x="318" y="635"/>
                  </a:lnTo>
                  <a:lnTo>
                    <a:pt x="726" y="635"/>
                  </a:lnTo>
                </a:path>
              </a:pathLst>
            </a:custGeom>
            <a:noFill/>
            <a:ln w="31750" cap="flat" cmpd="sng" algn="ctr">
              <a:solidFill>
                <a:srgbClr val="3366FF"/>
              </a:solidFill>
              <a:prstDash val="solid"/>
              <a:round/>
              <a:headEnd type="none" w="med" len="med"/>
              <a:tailEnd type="none" w="med" len="med"/>
            </a:ln>
            <a:effectLst/>
          </p:spPr>
          <p:txBody>
            <a:bodyPr>
              <a:prstTxWarp prst="textNoShape">
                <a:avLst/>
              </a:prstTxWarp>
            </a:bodyPr>
            <a:lstStyle/>
            <a:p>
              <a:endParaRPr lang="en-US"/>
            </a:p>
          </p:txBody>
        </p:sp>
        <p:sp>
          <p:nvSpPr>
            <p:cNvPr id="77" name="AutoShape 43"/>
            <p:cNvSpPr>
              <a:spLocks noChangeAspect="1" noChangeArrowheads="1"/>
            </p:cNvSpPr>
            <p:nvPr/>
          </p:nvSpPr>
          <p:spPr bwMode="auto">
            <a:xfrm>
              <a:off x="5186448" y="5228858"/>
              <a:ext cx="577141" cy="514901"/>
            </a:xfrm>
            <a:prstGeom prst="flowChartDelay">
              <a:avLst/>
            </a:prstGeom>
            <a:solidFill>
              <a:schemeClr val="bg1"/>
            </a:solidFill>
            <a:ln w="31750" cap="flat" cmpd="sng" algn="ctr">
              <a:solidFill>
                <a:srgbClr val="3366FF"/>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8" name="AutoShape 43"/>
            <p:cNvSpPr>
              <a:spLocks noChangeAspect="1" noChangeArrowheads="1"/>
            </p:cNvSpPr>
            <p:nvPr/>
          </p:nvSpPr>
          <p:spPr bwMode="auto">
            <a:xfrm>
              <a:off x="5186448" y="6001210"/>
              <a:ext cx="577141" cy="514901"/>
            </a:xfrm>
            <a:prstGeom prst="flowChartDelay">
              <a:avLst/>
            </a:prstGeom>
            <a:solidFill>
              <a:schemeClr val="bg1"/>
            </a:solidFill>
            <a:ln w="31750" cap="flat" cmpd="sng" algn="ctr">
              <a:solidFill>
                <a:srgbClr val="3366FF"/>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9" name="AutoShape 43"/>
            <p:cNvSpPr>
              <a:spLocks noChangeAspect="1" noChangeArrowheads="1"/>
            </p:cNvSpPr>
            <p:nvPr/>
          </p:nvSpPr>
          <p:spPr bwMode="auto">
            <a:xfrm>
              <a:off x="6369062" y="5583997"/>
              <a:ext cx="577141" cy="514901"/>
            </a:xfrm>
            <a:prstGeom prst="flowChartDelay">
              <a:avLst/>
            </a:prstGeom>
            <a:solidFill>
              <a:srgbClr val="FFFFFF"/>
            </a:solidFill>
            <a:ln w="31750" cap="flat" cmpd="sng" algn="ctr">
              <a:solidFill>
                <a:srgbClr val="3366FF"/>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0" name="Line 34"/>
            <p:cNvSpPr>
              <a:spLocks noChangeShapeType="1"/>
            </p:cNvSpPr>
            <p:nvPr/>
          </p:nvSpPr>
          <p:spPr bwMode="auto">
            <a:xfrm>
              <a:off x="4443466" y="5350968"/>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81" name="Line 35"/>
            <p:cNvSpPr>
              <a:spLocks noChangeShapeType="1"/>
            </p:cNvSpPr>
            <p:nvPr/>
          </p:nvSpPr>
          <p:spPr bwMode="auto">
            <a:xfrm>
              <a:off x="4443466" y="6372833"/>
              <a:ext cx="742982"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sp>
        <p:nvSpPr>
          <p:cNvPr id="84" name="Donut 83"/>
          <p:cNvSpPr/>
          <p:nvPr/>
        </p:nvSpPr>
        <p:spPr>
          <a:xfrm>
            <a:off x="2316694" y="5696475"/>
            <a:ext cx="267562" cy="267562"/>
          </a:xfrm>
          <a:prstGeom prst="donut">
            <a:avLst>
              <a:gd name="adj" fmla="val 1820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5" name="Donut 84"/>
          <p:cNvSpPr/>
          <p:nvPr/>
        </p:nvSpPr>
        <p:spPr>
          <a:xfrm>
            <a:off x="4788888" y="5687804"/>
            <a:ext cx="267562" cy="267562"/>
          </a:xfrm>
          <a:prstGeom prst="donut">
            <a:avLst>
              <a:gd name="adj" fmla="val 18209"/>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PoleTekstowe 2"/>
          <p:cNvSpPr txBox="1"/>
          <p:nvPr/>
        </p:nvSpPr>
        <p:spPr>
          <a:xfrm>
            <a:off x="4569863" y="1642063"/>
            <a:ext cx="492593" cy="369332"/>
          </a:xfrm>
          <a:prstGeom prst="rect">
            <a:avLst/>
          </a:prstGeom>
          <a:noFill/>
        </p:spPr>
        <p:txBody>
          <a:bodyPr wrap="none" rtlCol="0">
            <a:spAutoFit/>
          </a:bodyPr>
          <a:lstStyle/>
          <a:p>
            <a:r>
              <a:rPr lang="en-US" dirty="0" smtClean="0"/>
              <a:t>G1</a:t>
            </a:r>
            <a:endParaRPr lang="en-US" dirty="0"/>
          </a:p>
        </p:txBody>
      </p:sp>
      <p:sp>
        <p:nvSpPr>
          <p:cNvPr id="72" name="PoleTekstowe 71"/>
          <p:cNvSpPr txBox="1"/>
          <p:nvPr/>
        </p:nvSpPr>
        <p:spPr>
          <a:xfrm>
            <a:off x="6193054" y="1771783"/>
            <a:ext cx="492593" cy="369332"/>
          </a:xfrm>
          <a:prstGeom prst="rect">
            <a:avLst/>
          </a:prstGeom>
          <a:noFill/>
        </p:spPr>
        <p:txBody>
          <a:bodyPr wrap="none" rtlCol="0">
            <a:spAutoFit/>
          </a:bodyPr>
          <a:lstStyle/>
          <a:p>
            <a:r>
              <a:rPr lang="en-US" dirty="0" smtClean="0"/>
              <a:t>G2</a:t>
            </a:r>
            <a:endParaRPr lang="en-US" dirty="0"/>
          </a:p>
        </p:txBody>
      </p:sp>
      <p:sp>
        <p:nvSpPr>
          <p:cNvPr id="73" name="PoleTekstowe 72"/>
          <p:cNvSpPr txBox="1"/>
          <p:nvPr/>
        </p:nvSpPr>
        <p:spPr>
          <a:xfrm>
            <a:off x="6170378" y="3388725"/>
            <a:ext cx="492593" cy="369332"/>
          </a:xfrm>
          <a:prstGeom prst="rect">
            <a:avLst/>
          </a:prstGeom>
          <a:noFill/>
        </p:spPr>
        <p:txBody>
          <a:bodyPr wrap="none" rtlCol="0">
            <a:spAutoFit/>
          </a:bodyPr>
          <a:lstStyle/>
          <a:p>
            <a:r>
              <a:rPr lang="en-US" dirty="0" smtClean="0"/>
              <a:t>G3</a:t>
            </a:r>
            <a:endParaRPr lang="en-US" dirty="0"/>
          </a:p>
        </p:txBody>
      </p:sp>
      <p:sp>
        <p:nvSpPr>
          <p:cNvPr id="86" name="PoleTekstowe 85"/>
          <p:cNvSpPr txBox="1"/>
          <p:nvPr/>
        </p:nvSpPr>
        <p:spPr>
          <a:xfrm>
            <a:off x="3930796" y="5664144"/>
            <a:ext cx="492593" cy="369332"/>
          </a:xfrm>
          <a:prstGeom prst="rect">
            <a:avLst/>
          </a:prstGeom>
          <a:noFill/>
        </p:spPr>
        <p:txBody>
          <a:bodyPr wrap="none" rtlCol="0">
            <a:spAutoFit/>
          </a:bodyPr>
          <a:lstStyle/>
          <a:p>
            <a:r>
              <a:rPr lang="en-US" dirty="0" smtClean="0"/>
              <a:t>G1</a:t>
            </a:r>
            <a:endParaRPr lang="en-US" dirty="0"/>
          </a:p>
        </p:txBody>
      </p:sp>
      <p:sp>
        <p:nvSpPr>
          <p:cNvPr id="87" name="PoleTekstowe 86"/>
          <p:cNvSpPr txBox="1"/>
          <p:nvPr/>
        </p:nvSpPr>
        <p:spPr>
          <a:xfrm>
            <a:off x="6380872" y="5633393"/>
            <a:ext cx="492593" cy="369332"/>
          </a:xfrm>
          <a:prstGeom prst="rect">
            <a:avLst/>
          </a:prstGeom>
          <a:noFill/>
        </p:spPr>
        <p:txBody>
          <a:bodyPr wrap="none" rtlCol="0">
            <a:spAutoFit/>
          </a:bodyPr>
          <a:lstStyle/>
          <a:p>
            <a:r>
              <a:rPr lang="en-US" dirty="0" smtClean="0"/>
              <a:t>G2</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simulation complexity</a:t>
            </a:r>
            <a:endParaRPr lang="en-US" dirty="0"/>
          </a:p>
        </p:txBody>
      </p:sp>
      <p:sp>
        <p:nvSpPr>
          <p:cNvPr id="3" name="Content Placeholder 2"/>
          <p:cNvSpPr>
            <a:spLocks noGrp="1"/>
          </p:cNvSpPr>
          <p:nvPr>
            <p:ph idx="1"/>
          </p:nvPr>
        </p:nvSpPr>
        <p:spPr>
          <a:xfrm>
            <a:off x="676275" y="2383692"/>
            <a:ext cx="8229600" cy="4058135"/>
          </a:xfrm>
        </p:spPr>
        <p:txBody>
          <a:bodyPr/>
          <a:lstStyle/>
          <a:p>
            <a:r>
              <a:rPr lang="en-US" dirty="0" smtClean="0"/>
              <a:t>Computational complexity of fault simulation may determine efficacy of various ATPG techniques</a:t>
            </a:r>
          </a:p>
          <a:p>
            <a:r>
              <a:rPr lang="en-US" dirty="0" smtClean="0"/>
              <a:t>Worst-case time complexity is O(N</a:t>
            </a:r>
            <a:r>
              <a:rPr lang="en-US" baseline="30000" dirty="0" smtClean="0"/>
              <a:t>2</a:t>
            </a:r>
            <a:r>
              <a:rPr lang="en-US" dirty="0" smtClean="0"/>
              <a:t>), where N is the number of lines</a:t>
            </a:r>
          </a:p>
          <a:p>
            <a:r>
              <a:rPr lang="en-US" dirty="0" smtClean="0"/>
              <a:t>Linear time algorithm for fault simulation is very unlikely</a:t>
            </a:r>
          </a:p>
          <a:p>
            <a:r>
              <a:rPr lang="en-US" dirty="0" smtClean="0"/>
              <a:t>Average time for deductive simulation is O(G</a:t>
            </a:r>
            <a:r>
              <a:rPr lang="en-US" baseline="30000" dirty="0" smtClean="0"/>
              <a:t>3</a:t>
            </a:r>
            <a:r>
              <a:rPr lang="en-US" dirty="0" smtClean="0"/>
              <a:t>) and for concurrent simulation O(G</a:t>
            </a:r>
            <a:r>
              <a:rPr lang="en-US" baseline="30000" dirty="0" smtClean="0"/>
              <a:t>2</a:t>
            </a:r>
            <a:r>
              <a:rPr lang="en-US" dirty="0" smtClean="0"/>
              <a:t>), G – the number of gates</a:t>
            </a:r>
          </a:p>
          <a:p>
            <a:r>
              <a:rPr lang="en-US" dirty="0" smtClean="0"/>
              <a:t>For long experiments, most of the time taken by fault-free circuit simulation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fault analysis</a:t>
            </a:r>
            <a:endParaRPr lang="en-US" dirty="0"/>
          </a:p>
        </p:txBody>
      </p:sp>
      <p:sp>
        <p:nvSpPr>
          <p:cNvPr id="5" name="AutoShape 2"/>
          <p:cNvSpPr>
            <a:spLocks noChangeArrowheads="1"/>
          </p:cNvSpPr>
          <p:nvPr/>
        </p:nvSpPr>
        <p:spPr bwMode="auto">
          <a:xfrm>
            <a:off x="979635" y="2498116"/>
            <a:ext cx="2993760" cy="1152525"/>
          </a:xfrm>
          <a:prstGeom prst="chevron">
            <a:avLst>
              <a:gd name="adj" fmla="val 16108"/>
            </a:avLst>
          </a:prstGeom>
          <a:solidFill>
            <a:schemeClr val="bg1">
              <a:lumMod val="65000"/>
              <a:alpha val="20000"/>
            </a:schemeClr>
          </a:solidFill>
          <a:ln w="9525">
            <a:noFill/>
            <a:miter lim="800000"/>
            <a:headEnd/>
            <a:tailEnd/>
          </a:ln>
          <a:effectLst/>
        </p:spPr>
        <p:txBody>
          <a:bodyPr wrap="none" anchor="ctr">
            <a:prstTxWarp prst="textNoShape">
              <a:avLst/>
            </a:prstTxWarp>
          </a:bodyPr>
          <a:lstStyle/>
          <a:p>
            <a:endParaRPr lang="en-US"/>
          </a:p>
        </p:txBody>
      </p:sp>
      <p:sp>
        <p:nvSpPr>
          <p:cNvPr id="6" name="Text Box 4"/>
          <p:cNvSpPr txBox="1">
            <a:spLocks noChangeArrowheads="1"/>
          </p:cNvSpPr>
          <p:nvPr/>
        </p:nvSpPr>
        <p:spPr bwMode="auto">
          <a:xfrm>
            <a:off x="6318756" y="2846237"/>
            <a:ext cx="897877"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t>00000</a:t>
            </a:r>
          </a:p>
        </p:txBody>
      </p:sp>
      <p:sp>
        <p:nvSpPr>
          <p:cNvPr id="7" name="Text Box 5"/>
          <p:cNvSpPr txBox="1">
            <a:spLocks noChangeArrowheads="1"/>
          </p:cNvSpPr>
          <p:nvPr/>
        </p:nvSpPr>
        <p:spPr bwMode="auto">
          <a:xfrm>
            <a:off x="2888786" y="3074348"/>
            <a:ext cx="897877"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01010</a:t>
            </a:r>
          </a:p>
        </p:txBody>
      </p:sp>
      <p:sp>
        <p:nvSpPr>
          <p:cNvPr id="8" name="Text Box 6"/>
          <p:cNvSpPr txBox="1">
            <a:spLocks noChangeArrowheads="1"/>
          </p:cNvSpPr>
          <p:nvPr/>
        </p:nvSpPr>
        <p:spPr bwMode="auto">
          <a:xfrm>
            <a:off x="2888786" y="2598098"/>
            <a:ext cx="897877"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t>10101</a:t>
            </a:r>
          </a:p>
        </p:txBody>
      </p:sp>
      <p:grpSp>
        <p:nvGrpSpPr>
          <p:cNvPr id="9" name="Group 7"/>
          <p:cNvGrpSpPr>
            <a:grpSpLocks/>
          </p:cNvGrpSpPr>
          <p:nvPr/>
        </p:nvGrpSpPr>
        <p:grpSpPr bwMode="auto">
          <a:xfrm>
            <a:off x="3948724" y="2425091"/>
            <a:ext cx="2286000" cy="1023937"/>
            <a:chOff x="2138" y="999"/>
            <a:chExt cx="1440" cy="645"/>
          </a:xfrm>
        </p:grpSpPr>
        <p:sp>
          <p:nvSpPr>
            <p:cNvPr id="10" name="Line 8"/>
            <p:cNvSpPr>
              <a:spLocks noChangeShapeType="1"/>
            </p:cNvSpPr>
            <p:nvPr/>
          </p:nvSpPr>
          <p:spPr bwMode="auto">
            <a:xfrm>
              <a:off x="2954" y="1401"/>
              <a:ext cx="624"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1" name="Line 9"/>
            <p:cNvSpPr>
              <a:spLocks noChangeShapeType="1"/>
            </p:cNvSpPr>
            <p:nvPr/>
          </p:nvSpPr>
          <p:spPr bwMode="auto">
            <a:xfrm flipH="1">
              <a:off x="2138" y="1544"/>
              <a:ext cx="528"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 name="Line 10"/>
            <p:cNvSpPr>
              <a:spLocks noChangeShapeType="1"/>
            </p:cNvSpPr>
            <p:nvPr/>
          </p:nvSpPr>
          <p:spPr bwMode="auto">
            <a:xfrm flipH="1">
              <a:off x="2138" y="1248"/>
              <a:ext cx="528"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 name="AutoShape 11"/>
            <p:cNvSpPr>
              <a:spLocks noChangeAspect="1" noChangeArrowheads="1"/>
            </p:cNvSpPr>
            <p:nvPr/>
          </p:nvSpPr>
          <p:spPr bwMode="auto">
            <a:xfrm>
              <a:off x="2570" y="1152"/>
              <a:ext cx="551" cy="492"/>
            </a:xfrm>
            <a:prstGeom prst="flowChartDelay">
              <a:avLst/>
            </a:prstGeom>
            <a:solidFill>
              <a:srgbClr val="FFFFFF"/>
            </a:solid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4" name="Text Box 12"/>
            <p:cNvSpPr txBox="1">
              <a:spLocks noChangeArrowheads="1"/>
            </p:cNvSpPr>
            <p:nvPr/>
          </p:nvSpPr>
          <p:spPr bwMode="auto">
            <a:xfrm>
              <a:off x="2208" y="999"/>
              <a:ext cx="206" cy="25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t>a</a:t>
              </a:r>
            </a:p>
          </p:txBody>
        </p:sp>
        <p:sp>
          <p:nvSpPr>
            <p:cNvPr id="15" name="Text Box 13"/>
            <p:cNvSpPr txBox="1">
              <a:spLocks noChangeArrowheads="1"/>
            </p:cNvSpPr>
            <p:nvPr/>
          </p:nvSpPr>
          <p:spPr bwMode="auto">
            <a:xfrm>
              <a:off x="2217" y="1298"/>
              <a:ext cx="206" cy="25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b</a:t>
              </a:r>
            </a:p>
          </p:txBody>
        </p:sp>
        <p:sp>
          <p:nvSpPr>
            <p:cNvPr id="16" name="Text Box 14"/>
            <p:cNvSpPr txBox="1">
              <a:spLocks noChangeArrowheads="1"/>
            </p:cNvSpPr>
            <p:nvPr/>
          </p:nvSpPr>
          <p:spPr bwMode="auto">
            <a:xfrm>
              <a:off x="3250" y="1162"/>
              <a:ext cx="197" cy="25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c</a:t>
              </a:r>
            </a:p>
          </p:txBody>
        </p:sp>
      </p:grpSp>
      <p:sp>
        <p:nvSpPr>
          <p:cNvPr id="17" name="Text Box 15"/>
          <p:cNvSpPr txBox="1">
            <a:spLocks noChangeArrowheads="1"/>
          </p:cNvSpPr>
          <p:nvPr/>
        </p:nvSpPr>
        <p:spPr bwMode="auto">
          <a:xfrm>
            <a:off x="2724762" y="1028091"/>
            <a:ext cx="1675809" cy="1200328"/>
          </a:xfrm>
          <a:prstGeom prst="rect">
            <a:avLst/>
          </a:prstGeom>
          <a:noFill/>
          <a:ln w="9525">
            <a:noFill/>
            <a:miter lim="800000"/>
            <a:headEnd/>
            <a:tailEnd/>
          </a:ln>
          <a:effectLst/>
        </p:spPr>
        <p:txBody>
          <a:bodyPr wrap="none">
            <a:prstTxWarp prst="textNoShape">
              <a:avLst/>
            </a:prstTxWarp>
            <a:spAutoFit/>
          </a:bodyPr>
          <a:lstStyle/>
          <a:p>
            <a:r>
              <a:rPr lang="pl-PL" sz="2400" noProof="1" smtClean="0"/>
              <a:t>C</a:t>
            </a:r>
            <a:r>
              <a:rPr sz="2400" baseline="-25000" noProof="1" smtClean="0"/>
              <a:t>1</a:t>
            </a:r>
            <a:r>
              <a:rPr sz="2400" noProof="1"/>
              <a:t>(a) = 0.6</a:t>
            </a:r>
            <a:endParaRPr sz="2400" noProof="1" smtClean="0"/>
          </a:p>
          <a:p>
            <a:r>
              <a:rPr lang="pl-PL" sz="2400" noProof="1" smtClean="0"/>
              <a:t>C</a:t>
            </a:r>
            <a:r>
              <a:rPr sz="2400" baseline="-25000" noProof="1" smtClean="0"/>
              <a:t>0</a:t>
            </a:r>
            <a:r>
              <a:rPr sz="2400" noProof="1"/>
              <a:t>(a) = 0.4</a:t>
            </a:r>
            <a:endParaRPr sz="2400" noProof="1" smtClean="0"/>
          </a:p>
          <a:p>
            <a:r>
              <a:rPr lang="pl-PL" sz="2400" noProof="1" smtClean="0"/>
              <a:t>S</a:t>
            </a:r>
            <a:r>
              <a:rPr sz="2400" noProof="1" smtClean="0"/>
              <a:t>(</a:t>
            </a:r>
            <a:r>
              <a:rPr sz="2400" noProof="1"/>
              <a:t>a) = 0.4</a:t>
            </a:r>
          </a:p>
        </p:txBody>
      </p:sp>
      <p:sp>
        <p:nvSpPr>
          <p:cNvPr id="18" name="Text Box 16"/>
          <p:cNvSpPr txBox="1">
            <a:spLocks noChangeArrowheads="1"/>
          </p:cNvSpPr>
          <p:nvPr/>
        </p:nvSpPr>
        <p:spPr bwMode="auto">
          <a:xfrm>
            <a:off x="2724762" y="3764941"/>
            <a:ext cx="1675809" cy="1200328"/>
          </a:xfrm>
          <a:prstGeom prst="rect">
            <a:avLst/>
          </a:prstGeom>
          <a:noFill/>
          <a:ln w="9525">
            <a:noFill/>
            <a:miter lim="800000"/>
            <a:headEnd/>
            <a:tailEnd/>
          </a:ln>
          <a:effectLst/>
        </p:spPr>
        <p:txBody>
          <a:bodyPr wrap="none">
            <a:prstTxWarp prst="textNoShape">
              <a:avLst/>
            </a:prstTxWarp>
            <a:spAutoFit/>
          </a:bodyPr>
          <a:lstStyle/>
          <a:p>
            <a:r>
              <a:rPr lang="pl-PL" sz="2400" noProof="1" smtClean="0"/>
              <a:t>C</a:t>
            </a:r>
            <a:r>
              <a:rPr sz="2400" baseline="-25000" noProof="1" smtClean="0"/>
              <a:t>1</a:t>
            </a:r>
            <a:r>
              <a:rPr sz="2400" noProof="1"/>
              <a:t>(</a:t>
            </a:r>
            <a:r>
              <a:rPr lang="pl-PL" sz="2400" dirty="0" err="1"/>
              <a:t>b</a:t>
            </a:r>
            <a:r>
              <a:rPr sz="2400" noProof="1"/>
              <a:t>) = 0.</a:t>
            </a:r>
            <a:r>
              <a:rPr lang="pl-PL" sz="2400" dirty="0"/>
              <a:t>4</a:t>
            </a:r>
            <a:endParaRPr sz="2400" noProof="1" smtClean="0"/>
          </a:p>
          <a:p>
            <a:r>
              <a:rPr lang="pl-PL" sz="2400" noProof="1" smtClean="0"/>
              <a:t>C</a:t>
            </a:r>
            <a:r>
              <a:rPr sz="2400" baseline="-25000" noProof="1" smtClean="0"/>
              <a:t>0</a:t>
            </a:r>
            <a:r>
              <a:rPr sz="2400" noProof="1"/>
              <a:t>(</a:t>
            </a:r>
            <a:r>
              <a:rPr lang="pl-PL" sz="2400" dirty="0" err="1"/>
              <a:t>b</a:t>
            </a:r>
            <a:r>
              <a:rPr sz="2400" noProof="1"/>
              <a:t>) = 0.</a:t>
            </a:r>
            <a:r>
              <a:rPr lang="pl-PL" sz="2400" dirty="0"/>
              <a:t>6</a:t>
            </a:r>
            <a:endParaRPr sz="2400" noProof="1" smtClean="0"/>
          </a:p>
          <a:p>
            <a:r>
              <a:rPr lang="pl-PL" sz="2400" noProof="1" smtClean="0"/>
              <a:t>S</a:t>
            </a:r>
            <a:r>
              <a:rPr sz="2400" noProof="1" smtClean="0"/>
              <a:t>(</a:t>
            </a:r>
            <a:r>
              <a:rPr lang="pl-PL" sz="2400" dirty="0" err="1"/>
              <a:t>b</a:t>
            </a:r>
            <a:r>
              <a:rPr sz="2400" noProof="1"/>
              <a:t>) = 0.</a:t>
            </a:r>
            <a:r>
              <a:rPr lang="pl-PL" sz="2400" dirty="0"/>
              <a:t>6</a:t>
            </a:r>
            <a:endParaRPr sz="2400" noProof="1"/>
          </a:p>
        </p:txBody>
      </p:sp>
      <p:sp>
        <p:nvSpPr>
          <p:cNvPr id="19" name="Text Box 18"/>
          <p:cNvSpPr txBox="1">
            <a:spLocks noChangeArrowheads="1"/>
          </p:cNvSpPr>
          <p:nvPr/>
        </p:nvSpPr>
        <p:spPr bwMode="auto">
          <a:xfrm>
            <a:off x="6645887" y="3295041"/>
            <a:ext cx="1658527" cy="1200328"/>
          </a:xfrm>
          <a:prstGeom prst="rect">
            <a:avLst/>
          </a:prstGeom>
          <a:noFill/>
          <a:ln w="9525">
            <a:noFill/>
            <a:miter lim="800000"/>
            <a:headEnd/>
            <a:tailEnd/>
          </a:ln>
          <a:effectLst/>
        </p:spPr>
        <p:txBody>
          <a:bodyPr wrap="none">
            <a:prstTxWarp prst="textNoShape">
              <a:avLst/>
            </a:prstTxWarp>
            <a:spAutoFit/>
          </a:bodyPr>
          <a:lstStyle/>
          <a:p>
            <a:r>
              <a:rPr lang="pl-PL" sz="2400" noProof="1" smtClean="0"/>
              <a:t>C</a:t>
            </a:r>
            <a:r>
              <a:rPr sz="2400" baseline="-25000" noProof="1" smtClean="0"/>
              <a:t>1</a:t>
            </a:r>
            <a:r>
              <a:rPr sz="2400" noProof="1"/>
              <a:t>(</a:t>
            </a:r>
            <a:r>
              <a:rPr lang="pl-PL" sz="2400" dirty="0" err="1"/>
              <a:t>c</a:t>
            </a:r>
            <a:r>
              <a:rPr sz="2400" noProof="1"/>
              <a:t>) = 0.</a:t>
            </a:r>
            <a:r>
              <a:rPr lang="pl-PL" sz="2400" dirty="0"/>
              <a:t>0</a:t>
            </a:r>
            <a:endParaRPr sz="2400" noProof="1" smtClean="0"/>
          </a:p>
          <a:p>
            <a:r>
              <a:rPr lang="pl-PL" sz="2400" noProof="1" smtClean="0"/>
              <a:t>C</a:t>
            </a:r>
            <a:r>
              <a:rPr sz="2400" baseline="-25000" noProof="1" smtClean="0"/>
              <a:t>0</a:t>
            </a:r>
            <a:r>
              <a:rPr sz="2400" noProof="1"/>
              <a:t>(</a:t>
            </a:r>
            <a:r>
              <a:rPr lang="pl-PL" sz="2400" dirty="0" err="1"/>
              <a:t>c</a:t>
            </a:r>
            <a:r>
              <a:rPr sz="2400" noProof="1"/>
              <a:t>) = </a:t>
            </a:r>
            <a:r>
              <a:rPr lang="pl-PL" sz="2400" dirty="0"/>
              <a:t>1</a:t>
            </a:r>
            <a:r>
              <a:rPr sz="2400" noProof="1"/>
              <a:t>.</a:t>
            </a:r>
            <a:r>
              <a:rPr lang="pl-PL" sz="2400" dirty="0"/>
              <a:t>0</a:t>
            </a:r>
            <a:endParaRPr sz="2400" noProof="1"/>
          </a:p>
          <a:p>
            <a:r>
              <a:rPr lang="pl-PL" sz="2400" dirty="0"/>
              <a:t>O</a:t>
            </a:r>
            <a:r>
              <a:rPr sz="2400" noProof="1"/>
              <a:t>(</a:t>
            </a:r>
            <a:r>
              <a:rPr lang="pl-PL" sz="2400" dirty="0" err="1"/>
              <a:t>c</a:t>
            </a:r>
            <a:r>
              <a:rPr sz="2400" noProof="1"/>
              <a:t>) = </a:t>
            </a:r>
            <a:r>
              <a:rPr lang="pl-PL" sz="2400" dirty="0"/>
              <a:t>1.0</a:t>
            </a:r>
            <a:endParaRPr sz="1600" noProof="1"/>
          </a:p>
        </p:txBody>
      </p:sp>
      <p:sp>
        <p:nvSpPr>
          <p:cNvPr id="20" name="Text Box 19"/>
          <p:cNvSpPr txBox="1">
            <a:spLocks noChangeArrowheads="1"/>
          </p:cNvSpPr>
          <p:nvPr/>
        </p:nvSpPr>
        <p:spPr bwMode="auto">
          <a:xfrm>
            <a:off x="881939" y="2643005"/>
            <a:ext cx="1755913" cy="830997"/>
          </a:xfrm>
          <a:prstGeom prst="rect">
            <a:avLst/>
          </a:prstGeom>
          <a:noFill/>
          <a:ln w="28575">
            <a:noFill/>
            <a:miter lim="800000"/>
            <a:headEnd/>
            <a:tailEnd/>
          </a:ln>
          <a:effectLst/>
        </p:spPr>
        <p:txBody>
          <a:bodyPr wrap="square" anchor="ctr">
            <a:prstTxWarp prst="textNoShape">
              <a:avLst/>
            </a:prstTxWarp>
            <a:spAutoFit/>
          </a:bodyPr>
          <a:lstStyle/>
          <a:p>
            <a:pPr algn="r" eaLnBrk="0" hangingPunct="0"/>
            <a:r>
              <a:rPr lang="en-US" sz="1600" smtClean="0"/>
              <a:t>From logic simulation of a fault-free circuit</a:t>
            </a:r>
            <a:endParaRPr lang="en-US" sz="1600"/>
          </a:p>
        </p:txBody>
      </p:sp>
      <p:sp>
        <p:nvSpPr>
          <p:cNvPr id="21" name="Text Box 17"/>
          <p:cNvSpPr txBox="1">
            <a:spLocks noChangeArrowheads="1"/>
          </p:cNvSpPr>
          <p:nvPr/>
        </p:nvSpPr>
        <p:spPr bwMode="auto">
          <a:xfrm>
            <a:off x="881939" y="5132730"/>
            <a:ext cx="7544703" cy="1200329"/>
          </a:xfrm>
          <a:prstGeom prst="rect">
            <a:avLst/>
          </a:prstGeom>
          <a:noFill/>
          <a:ln w="9525">
            <a:noFill/>
            <a:miter lim="800000"/>
            <a:headEnd/>
            <a:tailEnd/>
          </a:ln>
          <a:effectLst/>
        </p:spPr>
        <p:txBody>
          <a:bodyPr wrap="square">
            <a:prstTxWarp prst="textNoShape">
              <a:avLst/>
            </a:prstTxWarp>
            <a:spAutoFit/>
          </a:bodyPr>
          <a:lstStyle/>
          <a:p>
            <a:r>
              <a:rPr lang="en-US" dirty="0" err="1" smtClean="0"/>
              <a:t>C</a:t>
            </a:r>
            <a:r>
              <a:rPr lang="en-US" baseline="-25000" dirty="0" err="1" smtClean="0"/>
              <a:t>x</a:t>
            </a:r>
            <a:r>
              <a:rPr lang="en-US" dirty="0" err="1" smtClean="0"/>
              <a:t>(L</a:t>
            </a:r>
            <a:r>
              <a:rPr lang="en-US" dirty="0" smtClean="0"/>
              <a:t>) – probability of having line L in state </a:t>
            </a:r>
            <a:r>
              <a:rPr lang="en-US" dirty="0" err="1" smtClean="0"/>
              <a:t>x</a:t>
            </a:r>
            <a:endParaRPr lang="en-US" dirty="0" smtClean="0"/>
          </a:p>
          <a:p>
            <a:r>
              <a:rPr lang="en-US" dirty="0" smtClean="0"/>
              <a:t>S(L) – probability that line L is sensitive </a:t>
            </a:r>
          </a:p>
          <a:p>
            <a:r>
              <a:rPr lang="en-US" dirty="0" smtClean="0"/>
              <a:t>O(L) – probability of observing an error from line L on the output (observability; for primary outputs = 1.0)</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a:xfrm>
            <a:off x="676275" y="2994037"/>
            <a:ext cx="8229600" cy="3188023"/>
          </a:xfrm>
        </p:spPr>
        <p:txBody>
          <a:bodyPr/>
          <a:lstStyle/>
          <a:p>
            <a:r>
              <a:rPr lang="en-US" dirty="0" smtClean="0"/>
              <a:t>Parallel fault simulation</a:t>
            </a:r>
          </a:p>
          <a:p>
            <a:r>
              <a:rPr lang="en-US" dirty="0" smtClean="0"/>
              <a:t>Parallel-pattern single-fault propagation (PPSFP)</a:t>
            </a:r>
          </a:p>
          <a:p>
            <a:r>
              <a:rPr lang="en-US" dirty="0" smtClean="0"/>
              <a:t>Deductive fault simulation</a:t>
            </a:r>
          </a:p>
          <a:p>
            <a:r>
              <a:rPr lang="en-US" dirty="0" smtClean="0"/>
              <a:t>Concurrent fault simulation</a:t>
            </a:r>
          </a:p>
          <a:p>
            <a:r>
              <a:rPr lang="en-US" dirty="0" smtClean="0"/>
              <a:t>Critical path tracing</a:t>
            </a:r>
          </a:p>
          <a:p>
            <a:r>
              <a:rPr lang="en-US" dirty="0" smtClean="0"/>
              <a:t>Stem regions </a:t>
            </a:r>
          </a:p>
          <a:p>
            <a:r>
              <a:rPr lang="en-US" dirty="0" smtClean="0"/>
              <a:t>Differential fault simulation</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STAFAN</a:t>
            </a:r>
            <a:endParaRPr lang="en-US" dirty="0"/>
          </a:p>
        </p:txBody>
      </p:sp>
      <p:grpSp>
        <p:nvGrpSpPr>
          <p:cNvPr id="5" name="Group 4"/>
          <p:cNvGrpSpPr/>
          <p:nvPr/>
        </p:nvGrpSpPr>
        <p:grpSpPr>
          <a:xfrm>
            <a:off x="113292" y="6390980"/>
            <a:ext cx="5547627" cy="381543"/>
            <a:chOff x="113292" y="6390980"/>
            <a:chExt cx="5547627"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4950995" cy="338554"/>
            </a:xfrm>
            <a:prstGeom prst="rect">
              <a:avLst/>
            </a:prstGeom>
            <a:noFill/>
          </p:spPr>
          <p:txBody>
            <a:bodyPr wrap="none" rtlCol="0">
              <a:spAutoFit/>
            </a:bodyPr>
            <a:lstStyle/>
            <a:p>
              <a:r>
                <a:rPr lang="en-US" sz="1600" dirty="0" smtClean="0">
                  <a:latin typeface="Comic Sans MS"/>
                  <a:cs typeface="Comic Sans MS"/>
                </a:rPr>
                <a:t>S.K. Jain, V.D. Agrawal, IEEE Design &amp; Test, 1985</a:t>
              </a:r>
              <a:endParaRPr lang="en-US" sz="1600" dirty="0">
                <a:latin typeface="Comic Sans MS"/>
                <a:cs typeface="Comic Sans MS"/>
              </a:endParaRPr>
            </a:p>
          </p:txBody>
        </p:sp>
      </p:grpSp>
      <p:sp>
        <p:nvSpPr>
          <p:cNvPr id="8" name="Text Box 6"/>
          <p:cNvSpPr txBox="1">
            <a:spLocks noChangeArrowheads="1"/>
          </p:cNvSpPr>
          <p:nvPr/>
        </p:nvSpPr>
        <p:spPr bwMode="auto">
          <a:xfrm>
            <a:off x="1547813" y="2376631"/>
            <a:ext cx="4514176" cy="830997"/>
          </a:xfrm>
          <a:prstGeom prst="rect">
            <a:avLst/>
          </a:prstGeom>
          <a:noFill/>
          <a:ln w="9525">
            <a:noFill/>
            <a:miter lim="800000"/>
            <a:headEnd/>
            <a:tailEnd/>
          </a:ln>
          <a:effectLst/>
        </p:spPr>
        <p:txBody>
          <a:bodyPr wrap="none">
            <a:prstTxWarp prst="textNoShape">
              <a:avLst/>
            </a:prstTxWarp>
            <a:spAutoFit/>
          </a:bodyPr>
          <a:lstStyle/>
          <a:p>
            <a:r>
              <a:rPr sz="2400" noProof="1"/>
              <a:t>P</a:t>
            </a:r>
            <a:r>
              <a:rPr sz="2400" noProof="1" smtClean="0"/>
              <a:t>(</a:t>
            </a:r>
            <a:r>
              <a:rPr lang="pl-PL" sz="2400" noProof="1" smtClean="0"/>
              <a:t>line x stuck-at-</a:t>
            </a:r>
            <a:r>
              <a:rPr sz="2400" noProof="1" smtClean="0"/>
              <a:t>1</a:t>
            </a:r>
            <a:r>
              <a:rPr sz="2400" noProof="1"/>
              <a:t>) =</a:t>
            </a:r>
            <a:r>
              <a:rPr sz="2400" noProof="1" smtClean="0"/>
              <a:t> </a:t>
            </a:r>
            <a:r>
              <a:rPr lang="pl-PL" sz="2400" noProof="1" smtClean="0"/>
              <a:t>C</a:t>
            </a:r>
            <a:r>
              <a:rPr sz="2400" baseline="-25000" noProof="1" smtClean="0"/>
              <a:t>0</a:t>
            </a:r>
            <a:r>
              <a:rPr sz="2400" noProof="1" smtClean="0"/>
              <a:t>(</a:t>
            </a:r>
            <a:r>
              <a:rPr lang="pl-PL" sz="2400" noProof="1" smtClean="0"/>
              <a:t>x</a:t>
            </a:r>
            <a:r>
              <a:rPr sz="2400" noProof="1" smtClean="0"/>
              <a:t>)</a:t>
            </a:r>
            <a:r>
              <a:rPr sz="2400" noProof="1"/>
              <a:t>*O</a:t>
            </a:r>
            <a:r>
              <a:rPr sz="2400" noProof="1" smtClean="0"/>
              <a:t>(</a:t>
            </a:r>
            <a:r>
              <a:rPr lang="pl-PL" sz="2400" noProof="1" smtClean="0"/>
              <a:t>x</a:t>
            </a:r>
            <a:r>
              <a:rPr sz="2400" noProof="1" smtClean="0"/>
              <a:t>)</a:t>
            </a:r>
            <a:endParaRPr sz="2400" noProof="1"/>
          </a:p>
          <a:p>
            <a:r>
              <a:rPr sz="2400" noProof="1"/>
              <a:t>P</a:t>
            </a:r>
            <a:r>
              <a:rPr sz="2400" noProof="1" smtClean="0"/>
              <a:t>(</a:t>
            </a:r>
            <a:r>
              <a:rPr lang="pl-PL" sz="2400" noProof="1" smtClean="0"/>
              <a:t>line x stuck-at-</a:t>
            </a:r>
            <a:r>
              <a:rPr sz="2400" noProof="1" smtClean="0"/>
              <a:t>0</a:t>
            </a:r>
            <a:r>
              <a:rPr sz="2400" noProof="1"/>
              <a:t>) =</a:t>
            </a:r>
            <a:r>
              <a:rPr sz="2400" noProof="1" smtClean="0"/>
              <a:t> </a:t>
            </a:r>
            <a:r>
              <a:rPr lang="pl-PL" sz="2400" noProof="1" smtClean="0"/>
              <a:t>C</a:t>
            </a:r>
            <a:r>
              <a:rPr sz="2400" baseline="-25000" noProof="1" smtClean="0"/>
              <a:t>1</a:t>
            </a:r>
            <a:r>
              <a:rPr sz="2400" noProof="1" smtClean="0"/>
              <a:t>(</a:t>
            </a:r>
            <a:r>
              <a:rPr lang="pl-PL" sz="2400" noProof="1" smtClean="0"/>
              <a:t>x</a:t>
            </a:r>
            <a:r>
              <a:rPr sz="2400" noProof="1" smtClean="0"/>
              <a:t>)</a:t>
            </a:r>
            <a:r>
              <a:rPr sz="2400" noProof="1"/>
              <a:t>*O</a:t>
            </a:r>
            <a:r>
              <a:rPr sz="2400" noProof="1" smtClean="0"/>
              <a:t>(</a:t>
            </a:r>
            <a:r>
              <a:rPr lang="pl-PL" sz="2400" noProof="1" smtClean="0"/>
              <a:t>x</a:t>
            </a:r>
            <a:r>
              <a:rPr sz="2400" noProof="1" smtClean="0"/>
              <a:t>)</a:t>
            </a:r>
            <a:endParaRPr sz="2400" noProof="1"/>
          </a:p>
        </p:txBody>
      </p:sp>
      <p:sp>
        <p:nvSpPr>
          <p:cNvPr id="9" name="Text Box 9"/>
          <p:cNvSpPr txBox="1">
            <a:spLocks noChangeArrowheads="1"/>
          </p:cNvSpPr>
          <p:nvPr/>
        </p:nvSpPr>
        <p:spPr bwMode="auto">
          <a:xfrm>
            <a:off x="759566" y="1843964"/>
            <a:ext cx="4814138" cy="461665"/>
          </a:xfrm>
          <a:prstGeom prst="rect">
            <a:avLst/>
          </a:prstGeom>
          <a:noFill/>
          <a:ln w="9525">
            <a:noFill/>
            <a:miter lim="800000"/>
            <a:headEnd/>
            <a:tailEnd/>
          </a:ln>
          <a:effectLst/>
        </p:spPr>
        <p:txBody>
          <a:bodyPr wrap="none">
            <a:prstTxWarp prst="textNoShape">
              <a:avLst/>
            </a:prstTxWarp>
            <a:spAutoFit/>
          </a:bodyPr>
          <a:lstStyle/>
          <a:p>
            <a:r>
              <a:rPr lang="en-US" sz="2400" dirty="0" smtClean="0"/>
              <a:t>The probability of detecting a fault</a:t>
            </a:r>
            <a:endParaRPr lang="en-US" sz="2400" dirty="0"/>
          </a:p>
        </p:txBody>
      </p:sp>
      <p:sp>
        <p:nvSpPr>
          <p:cNvPr id="10" name="Text Box 10"/>
          <p:cNvSpPr txBox="1">
            <a:spLocks noChangeArrowheads="1"/>
          </p:cNvSpPr>
          <p:nvPr/>
        </p:nvSpPr>
        <p:spPr bwMode="auto">
          <a:xfrm>
            <a:off x="759567" y="3381074"/>
            <a:ext cx="7581472" cy="1200328"/>
          </a:xfrm>
          <a:prstGeom prst="rect">
            <a:avLst/>
          </a:prstGeom>
          <a:noFill/>
          <a:ln w="9525">
            <a:noFill/>
            <a:miter lim="800000"/>
            <a:headEnd/>
            <a:tailEnd/>
          </a:ln>
          <a:effectLst/>
        </p:spPr>
        <p:txBody>
          <a:bodyPr wrap="square">
            <a:prstTxWarp prst="textNoShape">
              <a:avLst/>
            </a:prstTxWarp>
            <a:spAutoFit/>
          </a:bodyPr>
          <a:lstStyle/>
          <a:p>
            <a:r>
              <a:rPr lang="en-US" sz="2400" dirty="0" smtClean="0"/>
              <a:t>Observability computed from the outputs. A fault from input </a:t>
            </a:r>
            <a:r>
              <a:rPr lang="en-US" sz="2400" dirty="0" err="1" smtClean="0"/>
              <a:t>x</a:t>
            </a:r>
            <a:r>
              <a:rPr lang="en-US" sz="2400" dirty="0" smtClean="0"/>
              <a:t> of a gate must propagate to the output  </a:t>
            </a:r>
            <a:r>
              <a:rPr lang="en-US" sz="2400" dirty="0" err="1" smtClean="0"/>
              <a:t>m</a:t>
            </a:r>
            <a:r>
              <a:rPr lang="en-US" sz="2400" dirty="0" smtClean="0"/>
              <a:t> of the gate, and then to the circuit output:</a:t>
            </a:r>
            <a:endParaRPr lang="en-US" sz="2400" dirty="0"/>
          </a:p>
        </p:txBody>
      </p:sp>
      <p:sp>
        <p:nvSpPr>
          <p:cNvPr id="11" name="Text Box 11"/>
          <p:cNvSpPr txBox="1">
            <a:spLocks noChangeArrowheads="1"/>
          </p:cNvSpPr>
          <p:nvPr/>
        </p:nvSpPr>
        <p:spPr bwMode="auto">
          <a:xfrm>
            <a:off x="3543601" y="4728846"/>
            <a:ext cx="2518388" cy="461665"/>
          </a:xfrm>
          <a:prstGeom prst="rect">
            <a:avLst/>
          </a:prstGeom>
          <a:noFill/>
          <a:ln w="9525">
            <a:noFill/>
            <a:miter lim="800000"/>
            <a:headEnd/>
            <a:tailEnd/>
          </a:ln>
          <a:effectLst/>
        </p:spPr>
        <p:txBody>
          <a:bodyPr wrap="none">
            <a:prstTxWarp prst="textNoShape">
              <a:avLst/>
            </a:prstTxWarp>
            <a:spAutoFit/>
          </a:bodyPr>
          <a:lstStyle/>
          <a:p>
            <a:r>
              <a:rPr sz="2400" noProof="1"/>
              <a:t>O</a:t>
            </a:r>
            <a:r>
              <a:rPr sz="2400" noProof="1" smtClean="0"/>
              <a:t>(</a:t>
            </a:r>
            <a:r>
              <a:rPr lang="pl-PL" sz="2400" noProof="1" smtClean="0"/>
              <a:t>x</a:t>
            </a:r>
            <a:r>
              <a:rPr sz="2400" noProof="1" smtClean="0"/>
              <a:t>) </a:t>
            </a:r>
            <a:r>
              <a:rPr sz="2400" noProof="1"/>
              <a:t>=</a:t>
            </a:r>
            <a:r>
              <a:rPr sz="2400" noProof="1" smtClean="0"/>
              <a:t> </a:t>
            </a:r>
            <a:r>
              <a:rPr lang="pl-PL" sz="2400" noProof="1" smtClean="0"/>
              <a:t>S</a:t>
            </a:r>
            <a:r>
              <a:rPr sz="2400" noProof="1" smtClean="0"/>
              <a:t>(</a:t>
            </a:r>
            <a:r>
              <a:rPr lang="pl-PL" sz="2400" noProof="1" smtClean="0"/>
              <a:t>x</a:t>
            </a:r>
            <a:r>
              <a:rPr sz="2400" noProof="1" smtClean="0"/>
              <a:t>)</a:t>
            </a:r>
            <a:r>
              <a:rPr sz="2400" noProof="1"/>
              <a:t>*O(m)</a:t>
            </a:r>
          </a:p>
        </p:txBody>
      </p:sp>
      <p:sp>
        <p:nvSpPr>
          <p:cNvPr id="12" name="Text Box 12"/>
          <p:cNvSpPr txBox="1">
            <a:spLocks noChangeArrowheads="1"/>
          </p:cNvSpPr>
          <p:nvPr/>
        </p:nvSpPr>
        <p:spPr bwMode="auto">
          <a:xfrm>
            <a:off x="871538" y="5331072"/>
            <a:ext cx="7777162" cy="707886"/>
          </a:xfrm>
          <a:prstGeom prst="rect">
            <a:avLst/>
          </a:prstGeom>
          <a:noFill/>
          <a:ln w="9525">
            <a:noFill/>
            <a:miter lim="800000"/>
            <a:headEnd/>
            <a:tailEnd/>
          </a:ln>
          <a:effectLst/>
        </p:spPr>
        <p:txBody>
          <a:bodyPr>
            <a:prstTxWarp prst="textNoShape">
              <a:avLst/>
            </a:prstTxWarp>
            <a:spAutoFit/>
          </a:bodyPr>
          <a:lstStyle/>
          <a:p>
            <a:r>
              <a:rPr lang="en-US" sz="2000" dirty="0" smtClean="0"/>
              <a:t>By assumption, events are independent (not always satisfied – see re-convergent </a:t>
            </a:r>
            <a:r>
              <a:rPr lang="en-US" sz="2000" dirty="0" err="1" smtClean="0"/>
              <a:t>fanouts</a:t>
            </a:r>
            <a:r>
              <a:rPr lang="en-US" sz="2000" dirty="0" smtClean="0"/>
              <a:t>)</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fault simulation</a:t>
            </a:r>
            <a:endParaRPr lang="en-US" dirty="0"/>
          </a:p>
        </p:txBody>
      </p:sp>
      <p:grpSp>
        <p:nvGrpSpPr>
          <p:cNvPr id="3" name="Group 4"/>
          <p:cNvGrpSpPr/>
          <p:nvPr/>
        </p:nvGrpSpPr>
        <p:grpSpPr>
          <a:xfrm>
            <a:off x="113292" y="6390980"/>
            <a:ext cx="5592511" cy="381543"/>
            <a:chOff x="113292" y="6390980"/>
            <a:chExt cx="5592511"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4995879" cy="338554"/>
            </a:xfrm>
            <a:prstGeom prst="rect">
              <a:avLst/>
            </a:prstGeom>
            <a:noFill/>
          </p:spPr>
          <p:txBody>
            <a:bodyPr wrap="none" rtlCol="0">
              <a:spAutoFit/>
            </a:bodyPr>
            <a:lstStyle/>
            <a:p>
              <a:r>
                <a:rPr lang="en-US" sz="1600" dirty="0" smtClean="0">
                  <a:latin typeface="Comic Sans MS"/>
                  <a:cs typeface="Comic Sans MS"/>
                </a:rPr>
                <a:t>S. Seshu, IEEE Trans. Electronic Computers, 1965</a:t>
              </a:r>
              <a:endParaRPr lang="en-US" sz="1600" dirty="0">
                <a:latin typeface="Comic Sans MS"/>
                <a:cs typeface="Comic Sans MS"/>
              </a:endParaRPr>
            </a:p>
          </p:txBody>
        </p:sp>
      </p:grpSp>
      <p:sp>
        <p:nvSpPr>
          <p:cNvPr id="8" name="Line 4"/>
          <p:cNvSpPr>
            <a:spLocks noChangeShapeType="1"/>
          </p:cNvSpPr>
          <p:nvPr/>
        </p:nvSpPr>
        <p:spPr bwMode="auto">
          <a:xfrm>
            <a:off x="5116895" y="2224088"/>
            <a:ext cx="9906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 name="Line 5"/>
          <p:cNvSpPr>
            <a:spLocks noChangeShapeType="1"/>
          </p:cNvSpPr>
          <p:nvPr/>
        </p:nvSpPr>
        <p:spPr bwMode="auto">
          <a:xfrm flipH="1">
            <a:off x="3821495" y="2451100"/>
            <a:ext cx="8382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 name="Line 6"/>
          <p:cNvSpPr>
            <a:spLocks noChangeShapeType="1"/>
          </p:cNvSpPr>
          <p:nvPr/>
        </p:nvSpPr>
        <p:spPr bwMode="auto">
          <a:xfrm flipH="1">
            <a:off x="3821495" y="1981200"/>
            <a:ext cx="8382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1" name="AutoShape 7"/>
          <p:cNvSpPr>
            <a:spLocks noChangeAspect="1" noChangeArrowheads="1"/>
          </p:cNvSpPr>
          <p:nvPr/>
        </p:nvSpPr>
        <p:spPr bwMode="auto">
          <a:xfrm>
            <a:off x="4507295" y="1828800"/>
            <a:ext cx="874713" cy="781050"/>
          </a:xfrm>
          <a:prstGeom prst="flowChartDelay">
            <a:avLst/>
          </a:prstGeom>
          <a:solidFill>
            <a:schemeClr val="bg1"/>
          </a:solidFill>
          <a:ln w="349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 name="Text Box 8"/>
          <p:cNvSpPr txBox="1">
            <a:spLocks noChangeArrowheads="1"/>
          </p:cNvSpPr>
          <p:nvPr/>
        </p:nvSpPr>
        <p:spPr bwMode="auto">
          <a:xfrm>
            <a:off x="3769535" y="1615559"/>
            <a:ext cx="704490"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a:t>a = 1</a:t>
            </a:r>
          </a:p>
        </p:txBody>
      </p:sp>
      <p:sp>
        <p:nvSpPr>
          <p:cNvPr id="13" name="Text Box 9"/>
          <p:cNvSpPr txBox="1">
            <a:spLocks noChangeArrowheads="1"/>
          </p:cNvSpPr>
          <p:nvPr/>
        </p:nvSpPr>
        <p:spPr bwMode="auto">
          <a:xfrm>
            <a:off x="3769535" y="2461697"/>
            <a:ext cx="704490"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a:t>b = 1</a:t>
            </a:r>
          </a:p>
        </p:txBody>
      </p:sp>
      <p:sp>
        <p:nvSpPr>
          <p:cNvPr id="14" name="Text Box 10"/>
          <p:cNvSpPr txBox="1">
            <a:spLocks noChangeArrowheads="1"/>
          </p:cNvSpPr>
          <p:nvPr/>
        </p:nvSpPr>
        <p:spPr bwMode="auto">
          <a:xfrm>
            <a:off x="5461752" y="1858447"/>
            <a:ext cx="691528"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err="1"/>
              <a:t>c</a:t>
            </a:r>
            <a:r>
              <a:rPr lang="pl-PL" dirty="0"/>
              <a:t> = 1</a:t>
            </a:r>
          </a:p>
        </p:txBody>
      </p:sp>
      <p:grpSp>
        <p:nvGrpSpPr>
          <p:cNvPr id="55" name="Group 79"/>
          <p:cNvGrpSpPr>
            <a:grpSpLocks/>
          </p:cNvGrpSpPr>
          <p:nvPr/>
        </p:nvGrpSpPr>
        <p:grpSpPr bwMode="auto">
          <a:xfrm>
            <a:off x="6230743" y="2419225"/>
            <a:ext cx="2574926" cy="307975"/>
            <a:chOff x="315" y="1207"/>
            <a:chExt cx="1622" cy="194"/>
          </a:xfrm>
        </p:grpSpPr>
        <p:sp>
          <p:nvSpPr>
            <p:cNvPr id="64" name="Text Box 80"/>
            <p:cNvSpPr txBox="1">
              <a:spLocks noChangeArrowheads="1"/>
            </p:cNvSpPr>
            <p:nvPr/>
          </p:nvSpPr>
          <p:spPr bwMode="auto">
            <a:xfrm>
              <a:off x="485"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a/0</a:t>
              </a:r>
              <a:endParaRPr lang="pl-PL" sz="1400" noProof="1"/>
            </a:p>
          </p:txBody>
        </p:sp>
        <p:sp>
          <p:nvSpPr>
            <p:cNvPr id="65" name="Text Box 81"/>
            <p:cNvSpPr txBox="1">
              <a:spLocks noChangeArrowheads="1"/>
            </p:cNvSpPr>
            <p:nvPr/>
          </p:nvSpPr>
          <p:spPr bwMode="auto">
            <a:xfrm>
              <a:off x="721"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a/1</a:t>
              </a:r>
              <a:endParaRPr lang="pl-PL" sz="1400" noProof="1"/>
            </a:p>
          </p:txBody>
        </p:sp>
        <p:sp>
          <p:nvSpPr>
            <p:cNvPr id="66" name="Text Box 82"/>
            <p:cNvSpPr txBox="1">
              <a:spLocks noChangeArrowheads="1"/>
            </p:cNvSpPr>
            <p:nvPr/>
          </p:nvSpPr>
          <p:spPr bwMode="auto">
            <a:xfrm>
              <a:off x="969"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b/0</a:t>
              </a:r>
              <a:endParaRPr lang="pl-PL" sz="1400" noProof="1"/>
            </a:p>
          </p:txBody>
        </p:sp>
        <p:sp>
          <p:nvSpPr>
            <p:cNvPr id="67" name="Text Box 83"/>
            <p:cNvSpPr txBox="1">
              <a:spLocks noChangeArrowheads="1"/>
            </p:cNvSpPr>
            <p:nvPr/>
          </p:nvSpPr>
          <p:spPr bwMode="auto">
            <a:xfrm>
              <a:off x="1202"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b/1</a:t>
              </a:r>
              <a:endParaRPr lang="pl-PL" sz="1400" noProof="1"/>
            </a:p>
          </p:txBody>
        </p:sp>
        <p:sp>
          <p:nvSpPr>
            <p:cNvPr id="68" name="Text Box 84"/>
            <p:cNvSpPr txBox="1">
              <a:spLocks noChangeArrowheads="1"/>
            </p:cNvSpPr>
            <p:nvPr/>
          </p:nvSpPr>
          <p:spPr bwMode="auto">
            <a:xfrm>
              <a:off x="1672" y="1207"/>
              <a:ext cx="265"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c/1</a:t>
              </a:r>
              <a:endParaRPr lang="pl-PL" sz="1400" noProof="1"/>
            </a:p>
          </p:txBody>
        </p:sp>
        <p:sp>
          <p:nvSpPr>
            <p:cNvPr id="69" name="Text Box 85"/>
            <p:cNvSpPr txBox="1">
              <a:spLocks noChangeArrowheads="1"/>
            </p:cNvSpPr>
            <p:nvPr/>
          </p:nvSpPr>
          <p:spPr bwMode="auto">
            <a:xfrm>
              <a:off x="1438" y="1207"/>
              <a:ext cx="265"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c/0</a:t>
              </a:r>
              <a:endParaRPr lang="pl-PL" sz="1400" noProof="1"/>
            </a:p>
          </p:txBody>
        </p:sp>
        <p:sp>
          <p:nvSpPr>
            <p:cNvPr id="70" name="Text Box 86"/>
            <p:cNvSpPr txBox="1">
              <a:spLocks noChangeArrowheads="1"/>
            </p:cNvSpPr>
            <p:nvPr/>
          </p:nvSpPr>
          <p:spPr bwMode="auto">
            <a:xfrm>
              <a:off x="315" y="1207"/>
              <a:ext cx="181" cy="194"/>
            </a:xfrm>
            <a:prstGeom prst="rect">
              <a:avLst/>
            </a:prstGeom>
            <a:noFill/>
            <a:ln w="9525">
              <a:noFill/>
              <a:miter lim="800000"/>
              <a:headEnd/>
              <a:tailEnd/>
            </a:ln>
            <a:effectLst/>
          </p:spPr>
          <p:txBody>
            <a:bodyPr wrap="none">
              <a:prstTxWarp prst="textNoShape">
                <a:avLst/>
              </a:prstTxWarp>
              <a:spAutoFit/>
            </a:bodyPr>
            <a:lstStyle/>
            <a:p>
              <a:r>
                <a:rPr lang="pl-PL" sz="1400" noProof="1" smtClean="0"/>
                <a:t>ff</a:t>
              </a:r>
              <a:endParaRPr lang="pl-PL" sz="1400" noProof="1"/>
            </a:p>
          </p:txBody>
        </p:sp>
      </p:grpSp>
      <p:sp>
        <p:nvSpPr>
          <p:cNvPr id="71" name="Text Box 87"/>
          <p:cNvSpPr txBox="1">
            <a:spLocks noChangeArrowheads="1"/>
          </p:cNvSpPr>
          <p:nvPr/>
        </p:nvSpPr>
        <p:spPr bwMode="auto">
          <a:xfrm>
            <a:off x="607760" y="1581948"/>
            <a:ext cx="521839" cy="400110"/>
          </a:xfrm>
          <a:prstGeom prst="rect">
            <a:avLst/>
          </a:prstGeom>
          <a:noFill/>
          <a:ln w="9525">
            <a:noFill/>
            <a:miter lim="800000"/>
            <a:headEnd/>
            <a:tailEnd/>
          </a:ln>
          <a:effectLst/>
        </p:spPr>
        <p:txBody>
          <a:bodyPr wrap="none">
            <a:prstTxWarp prst="textNoShape">
              <a:avLst/>
            </a:prstTxWarp>
            <a:spAutoFit/>
          </a:bodyPr>
          <a:lstStyle/>
          <a:p>
            <a:r>
              <a:rPr sz="2000" noProof="1"/>
              <a:t>W</a:t>
            </a:r>
            <a:r>
              <a:rPr sz="2000" baseline="-25000" noProof="1"/>
              <a:t>a</a:t>
            </a:r>
          </a:p>
        </p:txBody>
      </p:sp>
      <p:sp>
        <p:nvSpPr>
          <p:cNvPr id="72" name="Text Box 88"/>
          <p:cNvSpPr txBox="1">
            <a:spLocks noChangeArrowheads="1"/>
          </p:cNvSpPr>
          <p:nvPr/>
        </p:nvSpPr>
        <p:spPr bwMode="auto">
          <a:xfrm>
            <a:off x="607760" y="2418348"/>
            <a:ext cx="521839" cy="400110"/>
          </a:xfrm>
          <a:prstGeom prst="rect">
            <a:avLst/>
          </a:prstGeom>
          <a:noFill/>
          <a:ln w="9525">
            <a:noFill/>
            <a:miter lim="800000"/>
            <a:headEnd/>
            <a:tailEnd/>
          </a:ln>
          <a:effectLst/>
        </p:spPr>
        <p:txBody>
          <a:bodyPr wrap="none">
            <a:prstTxWarp prst="textNoShape">
              <a:avLst/>
            </a:prstTxWarp>
            <a:spAutoFit/>
          </a:bodyPr>
          <a:lstStyle/>
          <a:p>
            <a:r>
              <a:rPr sz="2000" noProof="1"/>
              <a:t>W</a:t>
            </a:r>
            <a:r>
              <a:rPr lang="pl-PL" sz="2000" baseline="-25000" dirty="0" err="1"/>
              <a:t>b</a:t>
            </a:r>
            <a:endParaRPr sz="2000" baseline="-25000" noProof="1"/>
          </a:p>
        </p:txBody>
      </p:sp>
      <p:sp>
        <p:nvSpPr>
          <p:cNvPr id="73" name="Text Box 89"/>
          <p:cNvSpPr txBox="1">
            <a:spLocks noChangeArrowheads="1"/>
          </p:cNvSpPr>
          <p:nvPr/>
        </p:nvSpPr>
        <p:spPr bwMode="auto">
          <a:xfrm>
            <a:off x="6255738" y="1557338"/>
            <a:ext cx="512238" cy="400110"/>
          </a:xfrm>
          <a:prstGeom prst="rect">
            <a:avLst/>
          </a:prstGeom>
          <a:noFill/>
          <a:ln w="9525">
            <a:noFill/>
            <a:miter lim="800000"/>
            <a:headEnd/>
            <a:tailEnd/>
          </a:ln>
          <a:effectLst/>
        </p:spPr>
        <p:txBody>
          <a:bodyPr wrap="none">
            <a:prstTxWarp prst="textNoShape">
              <a:avLst/>
            </a:prstTxWarp>
            <a:spAutoFit/>
          </a:bodyPr>
          <a:lstStyle/>
          <a:p>
            <a:r>
              <a:rPr sz="2000" noProof="1"/>
              <a:t>W</a:t>
            </a:r>
            <a:r>
              <a:rPr lang="pl-PL" sz="2000" baseline="-25000"/>
              <a:t>c</a:t>
            </a:r>
            <a:endParaRPr sz="2000" baseline="-25000" noProof="1"/>
          </a:p>
        </p:txBody>
      </p:sp>
      <p:sp>
        <p:nvSpPr>
          <p:cNvPr id="74" name="Text Box 90"/>
          <p:cNvSpPr txBox="1">
            <a:spLocks noChangeArrowheads="1"/>
          </p:cNvSpPr>
          <p:nvPr/>
        </p:nvSpPr>
        <p:spPr bwMode="auto">
          <a:xfrm>
            <a:off x="1189285" y="3332163"/>
            <a:ext cx="493411" cy="400110"/>
          </a:xfrm>
          <a:prstGeom prst="rect">
            <a:avLst/>
          </a:prstGeom>
          <a:noFill/>
          <a:ln w="9525">
            <a:noFill/>
            <a:miter lim="800000"/>
            <a:headEnd/>
            <a:tailEnd/>
          </a:ln>
          <a:effectLst/>
        </p:spPr>
        <p:txBody>
          <a:bodyPr wrap="none">
            <a:prstTxWarp prst="textNoShape">
              <a:avLst/>
            </a:prstTxWarp>
            <a:spAutoFit/>
          </a:bodyPr>
          <a:lstStyle/>
          <a:p>
            <a:r>
              <a:rPr lang="pl-PL" sz="2000" dirty="0"/>
              <a:t>m</a:t>
            </a:r>
            <a:r>
              <a:rPr lang="pl-PL" sz="2000" baseline="-25000" dirty="0"/>
              <a:t>0</a:t>
            </a:r>
            <a:endParaRPr sz="2000" baseline="-25000" noProof="1"/>
          </a:p>
        </p:txBody>
      </p:sp>
      <p:sp>
        <p:nvSpPr>
          <p:cNvPr id="75" name="Text Box 101"/>
          <p:cNvSpPr txBox="1">
            <a:spLocks noChangeArrowheads="1"/>
          </p:cNvSpPr>
          <p:nvPr/>
        </p:nvSpPr>
        <p:spPr bwMode="auto">
          <a:xfrm>
            <a:off x="7583512" y="3332163"/>
            <a:ext cx="493411" cy="400110"/>
          </a:xfrm>
          <a:prstGeom prst="rect">
            <a:avLst/>
          </a:prstGeom>
          <a:noFill/>
          <a:ln w="9525">
            <a:noFill/>
            <a:miter lim="800000"/>
            <a:headEnd/>
            <a:tailEnd/>
          </a:ln>
          <a:effectLst/>
        </p:spPr>
        <p:txBody>
          <a:bodyPr wrap="none">
            <a:prstTxWarp prst="textNoShape">
              <a:avLst/>
            </a:prstTxWarp>
            <a:spAutoFit/>
          </a:bodyPr>
          <a:lstStyle/>
          <a:p>
            <a:r>
              <a:rPr lang="pl-PL" sz="2000"/>
              <a:t>m</a:t>
            </a:r>
            <a:r>
              <a:rPr lang="pl-PL" sz="2000" baseline="-25000"/>
              <a:t>1</a:t>
            </a:r>
            <a:endParaRPr sz="2000" baseline="-25000" noProof="1"/>
          </a:p>
        </p:txBody>
      </p:sp>
      <p:sp>
        <p:nvSpPr>
          <p:cNvPr id="76" name="Text Box 11"/>
          <p:cNvSpPr txBox="1">
            <a:spLocks noChangeArrowheads="1"/>
          </p:cNvSpPr>
          <p:nvPr/>
        </p:nvSpPr>
        <p:spPr bwMode="auto">
          <a:xfrm>
            <a:off x="1404968" y="4043212"/>
            <a:ext cx="5262979" cy="400110"/>
          </a:xfrm>
          <a:prstGeom prst="rect">
            <a:avLst/>
          </a:prstGeom>
          <a:noFill/>
          <a:ln w="28575">
            <a:noFill/>
            <a:miter lim="800000"/>
            <a:headEnd/>
            <a:tailEnd/>
          </a:ln>
          <a:effectLst/>
        </p:spPr>
        <p:txBody>
          <a:bodyPr wrap="none" anchor="ctr">
            <a:prstTxWarp prst="textNoShape">
              <a:avLst/>
            </a:prstTxWarp>
            <a:spAutoFit/>
          </a:bodyPr>
          <a:lstStyle/>
          <a:p>
            <a:pPr eaLnBrk="0" hangingPunct="0"/>
            <a:r>
              <a:rPr lang="en-US" sz="2000" dirty="0" smtClean="0"/>
              <a:t>Fault-free and faulty values are computed by</a:t>
            </a:r>
            <a:endParaRPr lang="en-US" sz="2000" dirty="0"/>
          </a:p>
        </p:txBody>
      </p:sp>
      <p:sp>
        <p:nvSpPr>
          <p:cNvPr id="77" name="Text Box 14"/>
          <p:cNvSpPr txBox="1">
            <a:spLocks noChangeArrowheads="1"/>
          </p:cNvSpPr>
          <p:nvPr/>
        </p:nvSpPr>
        <p:spPr bwMode="auto">
          <a:xfrm>
            <a:off x="3166475" y="4555786"/>
            <a:ext cx="3469794" cy="523220"/>
          </a:xfrm>
          <a:prstGeom prst="rect">
            <a:avLst/>
          </a:prstGeom>
          <a:noFill/>
          <a:ln w="28575">
            <a:noFill/>
            <a:miter lim="800000"/>
            <a:headEnd/>
            <a:tailEnd/>
          </a:ln>
          <a:effectLst/>
        </p:spPr>
        <p:txBody>
          <a:bodyPr wrap="none" anchor="ctr">
            <a:prstTxWarp prst="textNoShape">
              <a:avLst/>
            </a:prstTxWarp>
            <a:spAutoFit/>
          </a:bodyPr>
          <a:lstStyle/>
          <a:p>
            <a:pPr eaLnBrk="0" hangingPunct="0"/>
            <a:r>
              <a:rPr sz="2800" noProof="1"/>
              <a:t>W</a:t>
            </a:r>
            <a:r>
              <a:rPr sz="2800" baseline="-25000" noProof="1"/>
              <a:t>c</a:t>
            </a:r>
            <a:r>
              <a:rPr sz="2800" noProof="1"/>
              <a:t> = W</a:t>
            </a:r>
            <a:r>
              <a:rPr sz="2800" baseline="-25000" noProof="1"/>
              <a:t>a</a:t>
            </a:r>
            <a:r>
              <a:rPr sz="2800" noProof="1"/>
              <a:t> W</a:t>
            </a:r>
            <a:r>
              <a:rPr sz="2800" baseline="-25000" noProof="1"/>
              <a:t>b</a:t>
            </a:r>
            <a:r>
              <a:rPr sz="2800" noProof="1"/>
              <a:t> m</a:t>
            </a:r>
            <a:r>
              <a:rPr sz="2800" baseline="-25000" noProof="1"/>
              <a:t>0</a:t>
            </a:r>
            <a:r>
              <a:rPr sz="2800" noProof="1"/>
              <a:t> + m</a:t>
            </a:r>
            <a:r>
              <a:rPr sz="2800" baseline="-25000" noProof="1"/>
              <a:t>1</a:t>
            </a:r>
          </a:p>
        </p:txBody>
      </p:sp>
      <p:sp>
        <p:nvSpPr>
          <p:cNvPr id="78" name="Text Box 102"/>
          <p:cNvSpPr txBox="1">
            <a:spLocks noChangeArrowheads="1"/>
          </p:cNvSpPr>
          <p:nvPr/>
        </p:nvSpPr>
        <p:spPr bwMode="auto">
          <a:xfrm>
            <a:off x="1404968" y="5233702"/>
            <a:ext cx="6674657" cy="707886"/>
          </a:xfrm>
          <a:prstGeom prst="rect">
            <a:avLst/>
          </a:prstGeom>
          <a:noFill/>
          <a:ln w="28575">
            <a:noFill/>
            <a:miter lim="800000"/>
            <a:headEnd/>
            <a:tailEnd/>
          </a:ln>
          <a:effectLst/>
        </p:spPr>
        <p:txBody>
          <a:bodyPr wrap="none" anchor="ctr">
            <a:prstTxWarp prst="textNoShape">
              <a:avLst/>
            </a:prstTxWarp>
            <a:spAutoFit/>
          </a:bodyPr>
          <a:lstStyle/>
          <a:p>
            <a:pPr eaLnBrk="0" hangingPunct="0"/>
            <a:r>
              <a:rPr lang="en-US" sz="2000" noProof="1" smtClean="0"/>
              <a:t>W</a:t>
            </a:r>
            <a:r>
              <a:rPr lang="en-US" sz="2000" baseline="-25000" noProof="1" smtClean="0"/>
              <a:t>a</a:t>
            </a:r>
            <a:r>
              <a:rPr lang="en-US" sz="2000" noProof="1" smtClean="0"/>
              <a:t>, W</a:t>
            </a:r>
            <a:r>
              <a:rPr lang="en-US" sz="2000" baseline="-25000" noProof="1" smtClean="0"/>
              <a:t>b</a:t>
            </a:r>
            <a:r>
              <a:rPr lang="en-US" sz="2000" noProof="1" smtClean="0"/>
              <a:t>, W</a:t>
            </a:r>
            <a:r>
              <a:rPr lang="en-US" sz="2000" baseline="-25000" noProof="1" smtClean="0"/>
              <a:t>c</a:t>
            </a:r>
            <a:r>
              <a:rPr lang="en-US" sz="2000" dirty="0" smtClean="0"/>
              <a:t> – words representing vectors of logic values</a:t>
            </a:r>
          </a:p>
          <a:p>
            <a:pPr eaLnBrk="0" hangingPunct="0"/>
            <a:r>
              <a:rPr lang="en-US" sz="2000" dirty="0" smtClean="0"/>
              <a:t>m</a:t>
            </a:r>
            <a:r>
              <a:rPr lang="en-US" sz="2000" baseline="-25000" dirty="0" smtClean="0"/>
              <a:t>0</a:t>
            </a:r>
            <a:r>
              <a:rPr lang="en-US" sz="2000" dirty="0" smtClean="0"/>
              <a:t>, m</a:t>
            </a:r>
            <a:r>
              <a:rPr lang="en-US" sz="2000" baseline="-25000" dirty="0" smtClean="0"/>
              <a:t>1</a:t>
            </a:r>
            <a:r>
              <a:rPr lang="en-US" sz="2000" dirty="0" smtClean="0"/>
              <a:t> – masks for injecting c-stuck-at-0 and c-stuck-at-1</a:t>
            </a:r>
            <a:endParaRPr lang="en-US" sz="2000" dirty="0"/>
          </a:p>
        </p:txBody>
      </p:sp>
      <p:grpSp>
        <p:nvGrpSpPr>
          <p:cNvPr id="144" name="Group 79"/>
          <p:cNvGrpSpPr>
            <a:grpSpLocks/>
          </p:cNvGrpSpPr>
          <p:nvPr/>
        </p:nvGrpSpPr>
        <p:grpSpPr bwMode="auto">
          <a:xfrm>
            <a:off x="1153518" y="2026111"/>
            <a:ext cx="2574926" cy="307975"/>
            <a:chOff x="315" y="1207"/>
            <a:chExt cx="1622" cy="194"/>
          </a:xfrm>
        </p:grpSpPr>
        <p:sp>
          <p:nvSpPr>
            <p:cNvPr id="145" name="Text Box 80"/>
            <p:cNvSpPr txBox="1">
              <a:spLocks noChangeArrowheads="1"/>
            </p:cNvSpPr>
            <p:nvPr/>
          </p:nvSpPr>
          <p:spPr bwMode="auto">
            <a:xfrm>
              <a:off x="485"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a/0</a:t>
              </a:r>
              <a:endParaRPr lang="pl-PL" sz="1400" noProof="1"/>
            </a:p>
          </p:txBody>
        </p:sp>
        <p:sp>
          <p:nvSpPr>
            <p:cNvPr id="146" name="Text Box 81"/>
            <p:cNvSpPr txBox="1">
              <a:spLocks noChangeArrowheads="1"/>
            </p:cNvSpPr>
            <p:nvPr/>
          </p:nvSpPr>
          <p:spPr bwMode="auto">
            <a:xfrm>
              <a:off x="721"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a/1</a:t>
              </a:r>
              <a:endParaRPr lang="pl-PL" sz="1400" noProof="1"/>
            </a:p>
          </p:txBody>
        </p:sp>
        <p:sp>
          <p:nvSpPr>
            <p:cNvPr id="147" name="Text Box 82"/>
            <p:cNvSpPr txBox="1">
              <a:spLocks noChangeArrowheads="1"/>
            </p:cNvSpPr>
            <p:nvPr/>
          </p:nvSpPr>
          <p:spPr bwMode="auto">
            <a:xfrm>
              <a:off x="969"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b/0</a:t>
              </a:r>
              <a:endParaRPr lang="pl-PL" sz="1400" noProof="1"/>
            </a:p>
          </p:txBody>
        </p:sp>
        <p:sp>
          <p:nvSpPr>
            <p:cNvPr id="148" name="Text Box 83"/>
            <p:cNvSpPr txBox="1">
              <a:spLocks noChangeArrowheads="1"/>
            </p:cNvSpPr>
            <p:nvPr/>
          </p:nvSpPr>
          <p:spPr bwMode="auto">
            <a:xfrm>
              <a:off x="1202" y="1207"/>
              <a:ext cx="271"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b/1</a:t>
              </a:r>
              <a:endParaRPr lang="pl-PL" sz="1400" noProof="1"/>
            </a:p>
          </p:txBody>
        </p:sp>
        <p:sp>
          <p:nvSpPr>
            <p:cNvPr id="149" name="Text Box 84"/>
            <p:cNvSpPr txBox="1">
              <a:spLocks noChangeArrowheads="1"/>
            </p:cNvSpPr>
            <p:nvPr/>
          </p:nvSpPr>
          <p:spPr bwMode="auto">
            <a:xfrm>
              <a:off x="1672" y="1207"/>
              <a:ext cx="265"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c/1</a:t>
              </a:r>
              <a:endParaRPr lang="pl-PL" sz="1400" noProof="1"/>
            </a:p>
          </p:txBody>
        </p:sp>
        <p:sp>
          <p:nvSpPr>
            <p:cNvPr id="150" name="Text Box 85"/>
            <p:cNvSpPr txBox="1">
              <a:spLocks noChangeArrowheads="1"/>
            </p:cNvSpPr>
            <p:nvPr/>
          </p:nvSpPr>
          <p:spPr bwMode="auto">
            <a:xfrm>
              <a:off x="1438" y="1207"/>
              <a:ext cx="265" cy="192"/>
            </a:xfrm>
            <a:prstGeom prst="rect">
              <a:avLst/>
            </a:prstGeom>
            <a:noFill/>
            <a:ln w="9525">
              <a:noFill/>
              <a:miter lim="800000"/>
              <a:headEnd/>
              <a:tailEnd/>
            </a:ln>
            <a:effectLst/>
          </p:spPr>
          <p:txBody>
            <a:bodyPr wrap="none">
              <a:prstTxWarp prst="textNoShape">
                <a:avLst/>
              </a:prstTxWarp>
              <a:spAutoFit/>
            </a:bodyPr>
            <a:lstStyle/>
            <a:p>
              <a:r>
                <a:rPr lang="pl-PL" sz="1400" noProof="1" smtClean="0"/>
                <a:t>c/0</a:t>
              </a:r>
              <a:endParaRPr lang="pl-PL" sz="1400" noProof="1"/>
            </a:p>
          </p:txBody>
        </p:sp>
        <p:sp>
          <p:nvSpPr>
            <p:cNvPr id="151" name="Text Box 86"/>
            <p:cNvSpPr txBox="1">
              <a:spLocks noChangeArrowheads="1"/>
            </p:cNvSpPr>
            <p:nvPr/>
          </p:nvSpPr>
          <p:spPr bwMode="auto">
            <a:xfrm>
              <a:off x="315" y="1207"/>
              <a:ext cx="181" cy="194"/>
            </a:xfrm>
            <a:prstGeom prst="rect">
              <a:avLst/>
            </a:prstGeom>
            <a:noFill/>
            <a:ln w="9525">
              <a:noFill/>
              <a:miter lim="800000"/>
              <a:headEnd/>
              <a:tailEnd/>
            </a:ln>
            <a:effectLst/>
          </p:spPr>
          <p:txBody>
            <a:bodyPr wrap="none">
              <a:prstTxWarp prst="textNoShape">
                <a:avLst/>
              </a:prstTxWarp>
              <a:spAutoFit/>
            </a:bodyPr>
            <a:lstStyle/>
            <a:p>
              <a:r>
                <a:rPr lang="pl-PL" sz="1400" noProof="1" smtClean="0"/>
                <a:t>ff</a:t>
              </a:r>
              <a:endParaRPr lang="pl-PL" sz="1400" noProof="1"/>
            </a:p>
          </p:txBody>
        </p:sp>
      </p:grpSp>
      <p:grpSp>
        <p:nvGrpSpPr>
          <p:cNvPr id="15" name="Group 14"/>
          <p:cNvGrpSpPr/>
          <p:nvPr/>
        </p:nvGrpSpPr>
        <p:grpSpPr>
          <a:xfrm>
            <a:off x="1151207" y="1604218"/>
            <a:ext cx="2571169" cy="378072"/>
            <a:chOff x="1151207" y="1101478"/>
            <a:chExt cx="2571169" cy="378072"/>
          </a:xfrm>
        </p:grpSpPr>
        <p:sp>
          <p:nvSpPr>
            <p:cNvPr id="5" name="Rectangle 4"/>
            <p:cNvSpPr/>
            <p:nvPr/>
          </p:nvSpPr>
          <p:spPr>
            <a:xfrm>
              <a:off x="1151207"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79" name="Rectangle 78"/>
            <p:cNvSpPr/>
            <p:nvPr/>
          </p:nvSpPr>
          <p:spPr>
            <a:xfrm>
              <a:off x="1525808"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80" name="Rectangle 79"/>
            <p:cNvSpPr/>
            <p:nvPr/>
          </p:nvSpPr>
          <p:spPr>
            <a:xfrm>
              <a:off x="1900409"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81" name="Rectangle 80"/>
            <p:cNvSpPr/>
            <p:nvPr/>
          </p:nvSpPr>
          <p:spPr>
            <a:xfrm>
              <a:off x="2275010"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82" name="Rectangle 81"/>
            <p:cNvSpPr/>
            <p:nvPr/>
          </p:nvSpPr>
          <p:spPr>
            <a:xfrm>
              <a:off x="26496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83" name="Rectangle 82"/>
            <p:cNvSpPr/>
            <p:nvPr/>
          </p:nvSpPr>
          <p:spPr>
            <a:xfrm>
              <a:off x="3024212"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84" name="Rectangle 83"/>
            <p:cNvSpPr/>
            <p:nvPr/>
          </p:nvSpPr>
          <p:spPr>
            <a:xfrm>
              <a:off x="33988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grpSp>
      <p:grpSp>
        <p:nvGrpSpPr>
          <p:cNvPr id="86" name="Group 85"/>
          <p:cNvGrpSpPr/>
          <p:nvPr/>
        </p:nvGrpSpPr>
        <p:grpSpPr>
          <a:xfrm>
            <a:off x="1151207" y="2402668"/>
            <a:ext cx="2571169" cy="378072"/>
            <a:chOff x="1151207" y="1101478"/>
            <a:chExt cx="2571169" cy="378072"/>
          </a:xfrm>
        </p:grpSpPr>
        <p:sp>
          <p:nvSpPr>
            <p:cNvPr id="87" name="Rectangle 86"/>
            <p:cNvSpPr/>
            <p:nvPr/>
          </p:nvSpPr>
          <p:spPr>
            <a:xfrm>
              <a:off x="1151207"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88" name="Rectangle 87"/>
            <p:cNvSpPr/>
            <p:nvPr/>
          </p:nvSpPr>
          <p:spPr>
            <a:xfrm>
              <a:off x="1525808"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89" name="Rectangle 88"/>
            <p:cNvSpPr/>
            <p:nvPr/>
          </p:nvSpPr>
          <p:spPr>
            <a:xfrm>
              <a:off x="1900409"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90" name="Rectangle 89"/>
            <p:cNvSpPr/>
            <p:nvPr/>
          </p:nvSpPr>
          <p:spPr>
            <a:xfrm>
              <a:off x="2275010"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91" name="Rectangle 90"/>
            <p:cNvSpPr/>
            <p:nvPr/>
          </p:nvSpPr>
          <p:spPr>
            <a:xfrm>
              <a:off x="26496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92" name="Rectangle 91"/>
            <p:cNvSpPr/>
            <p:nvPr/>
          </p:nvSpPr>
          <p:spPr>
            <a:xfrm>
              <a:off x="3024212"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93" name="Rectangle 92"/>
            <p:cNvSpPr/>
            <p:nvPr/>
          </p:nvSpPr>
          <p:spPr>
            <a:xfrm>
              <a:off x="33988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grpSp>
      <p:grpSp>
        <p:nvGrpSpPr>
          <p:cNvPr id="94" name="Group 93"/>
          <p:cNvGrpSpPr/>
          <p:nvPr/>
        </p:nvGrpSpPr>
        <p:grpSpPr>
          <a:xfrm>
            <a:off x="1650696" y="3397508"/>
            <a:ext cx="2571169" cy="378072"/>
            <a:chOff x="1151207" y="1101478"/>
            <a:chExt cx="2571169" cy="378072"/>
          </a:xfrm>
        </p:grpSpPr>
        <p:sp>
          <p:nvSpPr>
            <p:cNvPr id="95" name="Rectangle 94"/>
            <p:cNvSpPr/>
            <p:nvPr/>
          </p:nvSpPr>
          <p:spPr>
            <a:xfrm>
              <a:off x="1151207"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96" name="Rectangle 95"/>
            <p:cNvSpPr/>
            <p:nvPr/>
          </p:nvSpPr>
          <p:spPr>
            <a:xfrm>
              <a:off x="1525808"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97" name="Rectangle 96"/>
            <p:cNvSpPr/>
            <p:nvPr/>
          </p:nvSpPr>
          <p:spPr>
            <a:xfrm>
              <a:off x="1900409"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98" name="Rectangle 97"/>
            <p:cNvSpPr/>
            <p:nvPr/>
          </p:nvSpPr>
          <p:spPr>
            <a:xfrm>
              <a:off x="2275010"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99" name="Rectangle 98"/>
            <p:cNvSpPr/>
            <p:nvPr/>
          </p:nvSpPr>
          <p:spPr>
            <a:xfrm>
              <a:off x="26496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100" name="Rectangle 99"/>
            <p:cNvSpPr/>
            <p:nvPr/>
          </p:nvSpPr>
          <p:spPr>
            <a:xfrm>
              <a:off x="3024212"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01" name="Rectangle 100"/>
            <p:cNvSpPr/>
            <p:nvPr/>
          </p:nvSpPr>
          <p:spPr>
            <a:xfrm>
              <a:off x="33988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grpSp>
      <p:grpSp>
        <p:nvGrpSpPr>
          <p:cNvPr id="102" name="Group 101"/>
          <p:cNvGrpSpPr/>
          <p:nvPr/>
        </p:nvGrpSpPr>
        <p:grpSpPr>
          <a:xfrm>
            <a:off x="4970153" y="3397508"/>
            <a:ext cx="2571169" cy="378072"/>
            <a:chOff x="1151207" y="1101478"/>
            <a:chExt cx="2571169" cy="378072"/>
          </a:xfrm>
        </p:grpSpPr>
        <p:sp>
          <p:nvSpPr>
            <p:cNvPr id="103" name="Rectangle 102"/>
            <p:cNvSpPr/>
            <p:nvPr/>
          </p:nvSpPr>
          <p:spPr>
            <a:xfrm>
              <a:off x="1151207"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52" name="Rectangle 151"/>
            <p:cNvSpPr/>
            <p:nvPr/>
          </p:nvSpPr>
          <p:spPr>
            <a:xfrm>
              <a:off x="1525808"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53" name="Rectangle 152"/>
            <p:cNvSpPr/>
            <p:nvPr/>
          </p:nvSpPr>
          <p:spPr>
            <a:xfrm>
              <a:off x="1900409"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54" name="Rectangle 153"/>
            <p:cNvSpPr/>
            <p:nvPr/>
          </p:nvSpPr>
          <p:spPr>
            <a:xfrm>
              <a:off x="2275010"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55" name="Rectangle 154"/>
            <p:cNvSpPr/>
            <p:nvPr/>
          </p:nvSpPr>
          <p:spPr>
            <a:xfrm>
              <a:off x="26496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56" name="Rectangle 155"/>
            <p:cNvSpPr/>
            <p:nvPr/>
          </p:nvSpPr>
          <p:spPr>
            <a:xfrm>
              <a:off x="3024212"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57" name="Rectangle 156"/>
            <p:cNvSpPr/>
            <p:nvPr/>
          </p:nvSpPr>
          <p:spPr>
            <a:xfrm>
              <a:off x="33988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grpSp>
      <p:grpSp>
        <p:nvGrpSpPr>
          <p:cNvPr id="158" name="Group 157"/>
          <p:cNvGrpSpPr/>
          <p:nvPr/>
        </p:nvGrpSpPr>
        <p:grpSpPr>
          <a:xfrm>
            <a:off x="6204261" y="1998136"/>
            <a:ext cx="2571169" cy="378072"/>
            <a:chOff x="1151207" y="1101478"/>
            <a:chExt cx="2571169" cy="378072"/>
          </a:xfrm>
        </p:grpSpPr>
        <p:sp>
          <p:nvSpPr>
            <p:cNvPr id="159" name="Rectangle 158"/>
            <p:cNvSpPr/>
            <p:nvPr/>
          </p:nvSpPr>
          <p:spPr>
            <a:xfrm>
              <a:off x="1151207"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160" name="Rectangle 159"/>
            <p:cNvSpPr/>
            <p:nvPr/>
          </p:nvSpPr>
          <p:spPr>
            <a:xfrm>
              <a:off x="1525808"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61" name="Rectangle 160"/>
            <p:cNvSpPr/>
            <p:nvPr/>
          </p:nvSpPr>
          <p:spPr>
            <a:xfrm>
              <a:off x="1900409"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162" name="Rectangle 161"/>
            <p:cNvSpPr/>
            <p:nvPr/>
          </p:nvSpPr>
          <p:spPr>
            <a:xfrm>
              <a:off x="2275010"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63" name="Rectangle 162"/>
            <p:cNvSpPr/>
            <p:nvPr/>
          </p:nvSpPr>
          <p:spPr>
            <a:xfrm>
              <a:off x="26496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sp>
          <p:nvSpPr>
            <p:cNvPr id="164" name="Rectangle 163"/>
            <p:cNvSpPr/>
            <p:nvPr/>
          </p:nvSpPr>
          <p:spPr>
            <a:xfrm>
              <a:off x="3024212"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0</a:t>
              </a:r>
              <a:endParaRPr lang="en-US" dirty="0">
                <a:solidFill>
                  <a:schemeClr val="tx1"/>
                </a:solidFill>
                <a:latin typeface="Arial"/>
                <a:cs typeface="Arial"/>
              </a:endParaRPr>
            </a:p>
          </p:txBody>
        </p:sp>
        <p:sp>
          <p:nvSpPr>
            <p:cNvPr id="165" name="Rectangle 164"/>
            <p:cNvSpPr/>
            <p:nvPr/>
          </p:nvSpPr>
          <p:spPr>
            <a:xfrm>
              <a:off x="3398811" y="1101478"/>
              <a:ext cx="323565" cy="378072"/>
            </a:xfrm>
            <a:prstGeom prst="rect">
              <a:avLst/>
            </a:prstGeom>
            <a:solidFill>
              <a:srgbClr val="F2F2F2"/>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Arial"/>
                  <a:cs typeface="Arial"/>
                </a:rPr>
                <a:t>1</a:t>
              </a:r>
              <a:endParaRPr lang="en-US" dirty="0">
                <a:solidFill>
                  <a:schemeClr val="tx1"/>
                </a:solidFill>
                <a:latin typeface="Arial"/>
                <a:cs typeface="Arial"/>
              </a:endParaRPr>
            </a:p>
          </p:txBody>
        </p:sp>
      </p:gr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PPSFP</a:t>
            </a:r>
            <a:endParaRPr lang="en-US" dirty="0"/>
          </a:p>
        </p:txBody>
      </p:sp>
      <p:sp>
        <p:nvSpPr>
          <p:cNvPr id="3" name="Content Placeholder 2"/>
          <p:cNvSpPr>
            <a:spLocks noGrp="1"/>
          </p:cNvSpPr>
          <p:nvPr>
            <p:ph idx="1"/>
          </p:nvPr>
        </p:nvSpPr>
        <p:spPr>
          <a:xfrm>
            <a:off x="676276" y="1427720"/>
            <a:ext cx="8010524" cy="4525963"/>
          </a:xfrm>
        </p:spPr>
        <p:txBody>
          <a:bodyPr/>
          <a:lstStyle/>
          <a:p>
            <a:r>
              <a:rPr lang="en-US" dirty="0" smtClean="0"/>
              <a:t>The method combines</a:t>
            </a:r>
          </a:p>
          <a:p>
            <a:pPr lvl="1"/>
            <a:r>
              <a:rPr lang="en-US" dirty="0" smtClean="0"/>
              <a:t>single-fault propagation, and </a:t>
            </a:r>
          </a:p>
          <a:p>
            <a:pPr lvl="1"/>
            <a:r>
              <a:rPr lang="en-US" dirty="0" smtClean="0"/>
              <a:t>parallel-pattern evaluation (</a:t>
            </a:r>
            <a:r>
              <a:rPr lang="en-US" dirty="0" err="1" smtClean="0"/>
              <a:t>b</a:t>
            </a:r>
            <a:r>
              <a:rPr lang="en-US" dirty="0" smtClean="0"/>
              <a:t> test patterns are packed into </a:t>
            </a:r>
            <a:r>
              <a:rPr lang="en-US" dirty="0" err="1" smtClean="0"/>
              <a:t>b</a:t>
            </a:r>
            <a:r>
              <a:rPr lang="en-US" dirty="0" smtClean="0"/>
              <a:t>-bit word and simulated for fault-free and faulty circuits) </a:t>
            </a:r>
          </a:p>
          <a:p>
            <a:r>
              <a:rPr lang="en-US" dirty="0" smtClean="0"/>
              <a:t>After b vectors have been fault-free simulated, SSFs are inserted one at a time and simulated for these tests</a:t>
            </a:r>
          </a:p>
          <a:p>
            <a:r>
              <a:rPr lang="en-US" dirty="0" smtClean="0"/>
              <a:t>The values in every faulty circuit are computed by the same fault-free simulation and compared to their corresponding good values</a:t>
            </a:r>
          </a:p>
          <a:p>
            <a:r>
              <a:rPr lang="en-US" dirty="0" smtClean="0"/>
              <a:t>The computation of faulty values starts at the fault site and continues until all faulty values become equal with the good values or the fault is detected</a:t>
            </a:r>
          </a:p>
        </p:txBody>
      </p:sp>
      <p:grpSp>
        <p:nvGrpSpPr>
          <p:cNvPr id="5" name="Group 4"/>
          <p:cNvGrpSpPr/>
          <p:nvPr/>
        </p:nvGrpSpPr>
        <p:grpSpPr>
          <a:xfrm>
            <a:off x="113292" y="6390980"/>
            <a:ext cx="5705623" cy="381543"/>
            <a:chOff x="113292" y="6390980"/>
            <a:chExt cx="5705623"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5108991" cy="338554"/>
            </a:xfrm>
            <a:prstGeom prst="rect">
              <a:avLst/>
            </a:prstGeom>
            <a:noFill/>
          </p:spPr>
          <p:txBody>
            <a:bodyPr wrap="none" rtlCol="0">
              <a:spAutoFit/>
            </a:bodyPr>
            <a:lstStyle/>
            <a:p>
              <a:r>
                <a:rPr lang="en-US" sz="1600" dirty="0" smtClean="0">
                  <a:latin typeface="Comic Sans MS"/>
                  <a:cs typeface="Comic Sans MS"/>
                </a:rPr>
                <a:t>J.A. Waicukauski et al., VLSI Systems Design, 1985</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PPSFP</a:t>
            </a:r>
            <a:endParaRPr lang="en-US" dirty="0"/>
          </a:p>
        </p:txBody>
      </p:sp>
      <p:sp>
        <p:nvSpPr>
          <p:cNvPr id="3" name="Content Placeholder 2"/>
          <p:cNvSpPr>
            <a:spLocks noGrp="1"/>
          </p:cNvSpPr>
          <p:nvPr>
            <p:ph idx="1"/>
          </p:nvPr>
        </p:nvSpPr>
        <p:spPr>
          <a:xfrm>
            <a:off x="676275" y="2104135"/>
            <a:ext cx="8010525" cy="4079735"/>
          </a:xfrm>
        </p:spPr>
        <p:txBody>
          <a:bodyPr/>
          <a:lstStyle/>
          <a:p>
            <a:r>
              <a:rPr lang="en-US" dirty="0" smtClean="0"/>
              <a:t>First, fault-free simulation of a group of vectors is run</a:t>
            </a:r>
          </a:p>
          <a:p>
            <a:r>
              <a:rPr lang="en-US" dirty="0" smtClean="0"/>
              <a:t>The remaining undetected faults are serially injected and faulty values are computed in parallel for the same set of vectors</a:t>
            </a:r>
          </a:p>
          <a:p>
            <a:r>
              <a:rPr lang="en-US" dirty="0" smtClean="0"/>
              <a:t>The propagation of fault effects continues as long as faulty values are different from the good values in at least one vector</a:t>
            </a:r>
          </a:p>
          <a:p>
            <a:r>
              <a:rPr lang="en-US" dirty="0" smtClean="0"/>
              <a:t>Detected faults are dropped and the above steps are repeated until all vectors are simulated or all faults are detected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a:t>
            </a:r>
            <a:endParaRPr lang="en-US" dirty="0"/>
          </a:p>
        </p:txBody>
      </p:sp>
      <p:sp>
        <p:nvSpPr>
          <p:cNvPr id="3" name="Content Placeholder 2"/>
          <p:cNvSpPr>
            <a:spLocks noGrp="1"/>
          </p:cNvSpPr>
          <p:nvPr>
            <p:ph idx="1"/>
          </p:nvPr>
        </p:nvSpPr>
        <p:spPr>
          <a:xfrm>
            <a:off x="676275" y="2331052"/>
            <a:ext cx="8229600" cy="3821482"/>
          </a:xfrm>
        </p:spPr>
        <p:txBody>
          <a:bodyPr/>
          <a:lstStyle/>
          <a:p>
            <a:r>
              <a:rPr lang="en-US" dirty="0" smtClean="0"/>
              <a:t>Parallel fault simulation</a:t>
            </a:r>
          </a:p>
          <a:p>
            <a:pPr lvl="1">
              <a:buFont typeface="Wingdings" charset="2"/>
              <a:buChar char="✔"/>
            </a:pPr>
            <a:r>
              <a:rPr lang="en-US" dirty="0" smtClean="0"/>
              <a:t>a large number of faults are detected by each pattern when simulating the beginning of a test sequence </a:t>
            </a:r>
          </a:p>
          <a:p>
            <a:pPr lvl="1">
              <a:buFont typeface="Wingdings" charset="2"/>
              <a:buChar char="✘"/>
            </a:pPr>
            <a:r>
              <a:rPr lang="en-US" dirty="0" smtClean="0"/>
              <a:t>only applicable to the unit or zero delay models</a:t>
            </a:r>
          </a:p>
          <a:p>
            <a:pPr lvl="1">
              <a:buFont typeface="Wingdings" charset="2"/>
              <a:buChar char="✘"/>
            </a:pPr>
            <a:r>
              <a:rPr lang="en-US" dirty="0" smtClean="0"/>
              <a:t>faults cannot be dropped unless all (</a:t>
            </a:r>
            <a:r>
              <a:rPr lang="en-US" dirty="0" err="1" smtClean="0"/>
              <a:t>b</a:t>
            </a:r>
            <a:r>
              <a:rPr lang="en-US" dirty="0" smtClean="0"/>
              <a:t> – 1) faults are detected</a:t>
            </a:r>
          </a:p>
          <a:p>
            <a:r>
              <a:rPr lang="en-US" dirty="0" smtClean="0"/>
              <a:t>PPSFP</a:t>
            </a:r>
          </a:p>
          <a:p>
            <a:pPr lvl="1">
              <a:buFont typeface="Wingdings" charset="2"/>
              <a:buChar char="✔"/>
            </a:pPr>
            <a:r>
              <a:rPr lang="en-US" dirty="0" smtClean="0"/>
              <a:t>fault is dropped as soon as detected</a:t>
            </a:r>
          </a:p>
          <a:p>
            <a:pPr lvl="1">
              <a:buFont typeface="Wingdings" charset="2"/>
              <a:buChar char="✔"/>
            </a:pPr>
            <a:r>
              <a:rPr lang="en-US" dirty="0" smtClean="0"/>
              <a:t>best for simulating test patterns that come later, where fault dropping rate per pattern is lower</a:t>
            </a:r>
          </a:p>
          <a:p>
            <a:pPr lvl="1">
              <a:buFont typeface="Wingdings" charset="2"/>
              <a:buChar char="✘"/>
            </a:pPr>
            <a:r>
              <a:rPr lang="en-US" dirty="0" smtClean="0"/>
              <a:t>not suitable for sequential circuits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Deductive fault simulation</a:t>
            </a:r>
            <a:endParaRPr lang="en-US" dirty="0"/>
          </a:p>
        </p:txBody>
      </p:sp>
      <p:sp>
        <p:nvSpPr>
          <p:cNvPr id="3" name="Content Placeholder 2"/>
          <p:cNvSpPr>
            <a:spLocks noGrp="1"/>
          </p:cNvSpPr>
          <p:nvPr>
            <p:ph idx="1"/>
          </p:nvPr>
        </p:nvSpPr>
        <p:spPr>
          <a:xfrm>
            <a:off x="676275" y="2513661"/>
            <a:ext cx="8010525" cy="3533996"/>
          </a:xfrm>
        </p:spPr>
        <p:txBody>
          <a:bodyPr/>
          <a:lstStyle/>
          <a:p>
            <a:r>
              <a:rPr lang="en-US" dirty="0" smtClean="0"/>
              <a:t>The method deduces faults that cause each signal to have a value different than its fault-free value</a:t>
            </a:r>
          </a:p>
          <a:p>
            <a:r>
              <a:rPr lang="en-US" dirty="0" smtClean="0"/>
              <a:t>Two steps:</a:t>
            </a:r>
          </a:p>
          <a:p>
            <a:pPr lvl="1"/>
            <a:r>
              <a:rPr lang="en-US" dirty="0" smtClean="0"/>
              <a:t>the fault-free simulation to determine all values of signal lines</a:t>
            </a:r>
          </a:p>
          <a:p>
            <a:pPr lvl="1"/>
            <a:r>
              <a:rPr lang="en-US" dirty="0" smtClean="0"/>
              <a:t>for each line in the circuit, a list of single faults is determined such that each fault changes the line value, if it occurs</a:t>
            </a:r>
          </a:p>
          <a:p>
            <a:r>
              <a:rPr lang="en-US" dirty="0" smtClean="0"/>
              <a:t>Lists processed in a </a:t>
            </a:r>
            <a:r>
              <a:rPr lang="en-US" dirty="0" err="1" smtClean="0"/>
              <a:t>levelized</a:t>
            </a:r>
            <a:r>
              <a:rPr lang="en-US" dirty="0" smtClean="0"/>
              <a:t> order of signal lines</a:t>
            </a:r>
          </a:p>
          <a:p>
            <a:r>
              <a:rPr lang="en-US" dirty="0" smtClean="0"/>
              <a:t>Lists of faults associated with the primary outputs determine all faults detected by the input vector</a:t>
            </a:r>
            <a:endParaRPr lang="en-US" dirty="0"/>
          </a:p>
        </p:txBody>
      </p:sp>
      <p:grpSp>
        <p:nvGrpSpPr>
          <p:cNvPr id="5" name="Group 4"/>
          <p:cNvGrpSpPr/>
          <p:nvPr/>
        </p:nvGrpSpPr>
        <p:grpSpPr>
          <a:xfrm>
            <a:off x="113292" y="6390980"/>
            <a:ext cx="5189456" cy="381543"/>
            <a:chOff x="113292" y="6390980"/>
            <a:chExt cx="5189456"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4592824" cy="338554"/>
            </a:xfrm>
            <a:prstGeom prst="rect">
              <a:avLst/>
            </a:prstGeom>
            <a:noFill/>
          </p:spPr>
          <p:txBody>
            <a:bodyPr wrap="none" rtlCol="0">
              <a:spAutoFit/>
            </a:bodyPr>
            <a:lstStyle/>
            <a:p>
              <a:r>
                <a:rPr lang="en-US" sz="1600" dirty="0" smtClean="0">
                  <a:latin typeface="Comic Sans MS"/>
                  <a:cs typeface="Comic Sans MS"/>
                </a:rPr>
                <a:t>D.B. Armstrong, IEEE Trans. Computers, 1972</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 of fault lists - AND</a:t>
            </a:r>
            <a:endParaRPr lang="en-US" dirty="0"/>
          </a:p>
        </p:txBody>
      </p:sp>
      <p:grpSp>
        <p:nvGrpSpPr>
          <p:cNvPr id="65" name="Group 64"/>
          <p:cNvGrpSpPr/>
          <p:nvPr/>
        </p:nvGrpSpPr>
        <p:grpSpPr>
          <a:xfrm>
            <a:off x="2691338" y="1326486"/>
            <a:ext cx="2027673" cy="692788"/>
            <a:chOff x="2732952" y="1433513"/>
            <a:chExt cx="2286000" cy="781050"/>
          </a:xfrm>
        </p:grpSpPr>
        <p:sp>
          <p:nvSpPr>
            <p:cNvPr id="5" name="Line 3"/>
            <p:cNvSpPr>
              <a:spLocks noChangeShapeType="1"/>
            </p:cNvSpPr>
            <p:nvPr/>
          </p:nvSpPr>
          <p:spPr bwMode="auto">
            <a:xfrm>
              <a:off x="4028352" y="1828800"/>
              <a:ext cx="9906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6" name="Line 4"/>
            <p:cNvSpPr>
              <a:spLocks noChangeShapeType="1"/>
            </p:cNvSpPr>
            <p:nvPr/>
          </p:nvSpPr>
          <p:spPr bwMode="auto">
            <a:xfrm flipH="1">
              <a:off x="2732952" y="20558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7" name="Line 5"/>
            <p:cNvSpPr>
              <a:spLocks noChangeShapeType="1"/>
            </p:cNvSpPr>
            <p:nvPr/>
          </p:nvSpPr>
          <p:spPr bwMode="auto">
            <a:xfrm flipH="1">
              <a:off x="2732952" y="15859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8" name="AutoShape 6"/>
            <p:cNvSpPr>
              <a:spLocks noChangeAspect="1" noChangeArrowheads="1"/>
            </p:cNvSpPr>
            <p:nvPr/>
          </p:nvSpPr>
          <p:spPr bwMode="auto">
            <a:xfrm>
              <a:off x="3418752" y="1433513"/>
              <a:ext cx="874713" cy="781050"/>
            </a:xfrm>
            <a:prstGeom prst="flowChartDelay">
              <a:avLst/>
            </a:prstGeom>
            <a:solidFill>
              <a:schemeClr val="bg1"/>
            </a:solidFill>
            <a:ln w="381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sp>
        <p:nvSpPr>
          <p:cNvPr id="9" name="Text Box 7"/>
          <p:cNvSpPr txBox="1">
            <a:spLocks noChangeArrowheads="1"/>
          </p:cNvSpPr>
          <p:nvPr/>
        </p:nvSpPr>
        <p:spPr bwMode="auto">
          <a:xfrm>
            <a:off x="2867909" y="1005331"/>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10" name="Text Box 8"/>
          <p:cNvSpPr txBox="1">
            <a:spLocks noChangeArrowheads="1"/>
          </p:cNvSpPr>
          <p:nvPr/>
        </p:nvSpPr>
        <p:spPr bwMode="auto">
          <a:xfrm>
            <a:off x="2867909" y="1723437"/>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b</a:t>
            </a:r>
          </a:p>
        </p:txBody>
      </p:sp>
      <p:sp>
        <p:nvSpPr>
          <p:cNvPr id="11" name="Text Box 9"/>
          <p:cNvSpPr txBox="1">
            <a:spLocks noChangeArrowheads="1"/>
          </p:cNvSpPr>
          <p:nvPr/>
        </p:nvSpPr>
        <p:spPr bwMode="auto">
          <a:xfrm>
            <a:off x="4322279" y="1207579"/>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12" name="Text Box 10"/>
          <p:cNvSpPr txBox="1">
            <a:spLocks noChangeArrowheads="1"/>
          </p:cNvSpPr>
          <p:nvPr/>
        </p:nvSpPr>
        <p:spPr bwMode="auto">
          <a:xfrm>
            <a:off x="2396908" y="1538654"/>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13" name="Text Box 11"/>
          <p:cNvSpPr txBox="1">
            <a:spLocks noChangeArrowheads="1"/>
          </p:cNvSpPr>
          <p:nvPr/>
        </p:nvSpPr>
        <p:spPr bwMode="auto">
          <a:xfrm>
            <a:off x="2396908" y="1133119"/>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sp>
        <p:nvSpPr>
          <p:cNvPr id="14" name="Text Box 12"/>
          <p:cNvSpPr txBox="1">
            <a:spLocks noChangeArrowheads="1"/>
          </p:cNvSpPr>
          <p:nvPr/>
        </p:nvSpPr>
        <p:spPr bwMode="auto">
          <a:xfrm>
            <a:off x="4737180" y="1350028"/>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dirty="0"/>
              <a:t>0</a:t>
            </a:r>
          </a:p>
        </p:txBody>
      </p:sp>
      <p:grpSp>
        <p:nvGrpSpPr>
          <p:cNvPr id="70" name="Group 69"/>
          <p:cNvGrpSpPr/>
          <p:nvPr/>
        </p:nvGrpSpPr>
        <p:grpSpPr>
          <a:xfrm>
            <a:off x="2691338" y="2407911"/>
            <a:ext cx="2027673" cy="692788"/>
            <a:chOff x="2732952" y="2652713"/>
            <a:chExt cx="2286000" cy="781050"/>
          </a:xfrm>
        </p:grpSpPr>
        <p:sp>
          <p:nvSpPr>
            <p:cNvPr id="15" name="Line 13"/>
            <p:cNvSpPr>
              <a:spLocks noChangeShapeType="1"/>
            </p:cNvSpPr>
            <p:nvPr/>
          </p:nvSpPr>
          <p:spPr bwMode="auto">
            <a:xfrm>
              <a:off x="4028352" y="3048000"/>
              <a:ext cx="9906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6" name="Line 14"/>
            <p:cNvSpPr>
              <a:spLocks noChangeShapeType="1"/>
            </p:cNvSpPr>
            <p:nvPr/>
          </p:nvSpPr>
          <p:spPr bwMode="auto">
            <a:xfrm flipH="1">
              <a:off x="2732952" y="32750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7" name="Line 15"/>
            <p:cNvSpPr>
              <a:spLocks noChangeShapeType="1"/>
            </p:cNvSpPr>
            <p:nvPr/>
          </p:nvSpPr>
          <p:spPr bwMode="auto">
            <a:xfrm flipH="1">
              <a:off x="2732952" y="28051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18" name="AutoShape 16"/>
            <p:cNvSpPr>
              <a:spLocks noChangeAspect="1" noChangeArrowheads="1"/>
            </p:cNvSpPr>
            <p:nvPr/>
          </p:nvSpPr>
          <p:spPr bwMode="auto">
            <a:xfrm>
              <a:off x="3418752" y="2652713"/>
              <a:ext cx="874713" cy="781050"/>
            </a:xfrm>
            <a:prstGeom prst="flowChartDelay">
              <a:avLst/>
            </a:prstGeom>
            <a:solidFill>
              <a:schemeClr val="bg1"/>
            </a:solidFill>
            <a:ln w="381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sp>
        <p:nvSpPr>
          <p:cNvPr id="19" name="Text Box 17"/>
          <p:cNvSpPr txBox="1">
            <a:spLocks noChangeArrowheads="1"/>
          </p:cNvSpPr>
          <p:nvPr/>
        </p:nvSpPr>
        <p:spPr bwMode="auto">
          <a:xfrm>
            <a:off x="2867909" y="2098966"/>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20" name="Text Box 18"/>
          <p:cNvSpPr txBox="1">
            <a:spLocks noChangeArrowheads="1"/>
          </p:cNvSpPr>
          <p:nvPr/>
        </p:nvSpPr>
        <p:spPr bwMode="auto">
          <a:xfrm>
            <a:off x="2867909" y="2817073"/>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a:t>b</a:t>
            </a:r>
          </a:p>
        </p:txBody>
      </p:sp>
      <p:sp>
        <p:nvSpPr>
          <p:cNvPr id="21" name="Text Box 19"/>
          <p:cNvSpPr txBox="1">
            <a:spLocks noChangeArrowheads="1"/>
          </p:cNvSpPr>
          <p:nvPr/>
        </p:nvSpPr>
        <p:spPr bwMode="auto">
          <a:xfrm>
            <a:off x="4322279" y="2301215"/>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22" name="Text Box 20"/>
          <p:cNvSpPr txBox="1">
            <a:spLocks noChangeArrowheads="1"/>
          </p:cNvSpPr>
          <p:nvPr/>
        </p:nvSpPr>
        <p:spPr bwMode="auto">
          <a:xfrm>
            <a:off x="2396908" y="2620079"/>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23" name="Text Box 21"/>
          <p:cNvSpPr txBox="1">
            <a:spLocks noChangeArrowheads="1"/>
          </p:cNvSpPr>
          <p:nvPr/>
        </p:nvSpPr>
        <p:spPr bwMode="auto">
          <a:xfrm>
            <a:off x="2396908" y="2214545"/>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0</a:t>
            </a:r>
          </a:p>
        </p:txBody>
      </p:sp>
      <p:sp>
        <p:nvSpPr>
          <p:cNvPr id="24" name="Text Box 22"/>
          <p:cNvSpPr txBox="1">
            <a:spLocks noChangeArrowheads="1"/>
          </p:cNvSpPr>
          <p:nvPr/>
        </p:nvSpPr>
        <p:spPr bwMode="auto">
          <a:xfrm>
            <a:off x="4737180" y="2431453"/>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0</a:t>
            </a:r>
          </a:p>
        </p:txBody>
      </p:sp>
      <p:grpSp>
        <p:nvGrpSpPr>
          <p:cNvPr id="71" name="Group 70"/>
          <p:cNvGrpSpPr/>
          <p:nvPr/>
        </p:nvGrpSpPr>
        <p:grpSpPr>
          <a:xfrm>
            <a:off x="2691338" y="3489337"/>
            <a:ext cx="2027673" cy="692788"/>
            <a:chOff x="2732952" y="3871913"/>
            <a:chExt cx="2286000" cy="781050"/>
          </a:xfrm>
        </p:grpSpPr>
        <p:sp>
          <p:nvSpPr>
            <p:cNvPr id="25" name="Line 23"/>
            <p:cNvSpPr>
              <a:spLocks noChangeShapeType="1"/>
            </p:cNvSpPr>
            <p:nvPr/>
          </p:nvSpPr>
          <p:spPr bwMode="auto">
            <a:xfrm>
              <a:off x="4028352" y="4267200"/>
              <a:ext cx="9906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6" name="Line 24"/>
            <p:cNvSpPr>
              <a:spLocks noChangeShapeType="1"/>
            </p:cNvSpPr>
            <p:nvPr/>
          </p:nvSpPr>
          <p:spPr bwMode="auto">
            <a:xfrm flipH="1">
              <a:off x="2732952" y="44942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7" name="Line 25"/>
            <p:cNvSpPr>
              <a:spLocks noChangeShapeType="1"/>
            </p:cNvSpPr>
            <p:nvPr/>
          </p:nvSpPr>
          <p:spPr bwMode="auto">
            <a:xfrm flipH="1">
              <a:off x="2732952" y="40243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28" name="AutoShape 26"/>
            <p:cNvSpPr>
              <a:spLocks noChangeAspect="1" noChangeArrowheads="1"/>
            </p:cNvSpPr>
            <p:nvPr/>
          </p:nvSpPr>
          <p:spPr bwMode="auto">
            <a:xfrm>
              <a:off x="3418752" y="3871913"/>
              <a:ext cx="874713" cy="781050"/>
            </a:xfrm>
            <a:prstGeom prst="flowChartDelay">
              <a:avLst/>
            </a:prstGeom>
            <a:solidFill>
              <a:schemeClr val="bg1"/>
            </a:solidFill>
            <a:ln w="381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sp>
        <p:nvSpPr>
          <p:cNvPr id="29" name="Text Box 27"/>
          <p:cNvSpPr txBox="1">
            <a:spLocks noChangeArrowheads="1"/>
          </p:cNvSpPr>
          <p:nvPr/>
        </p:nvSpPr>
        <p:spPr bwMode="auto">
          <a:xfrm>
            <a:off x="2867909" y="3192603"/>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30" name="Text Box 28"/>
          <p:cNvSpPr txBox="1">
            <a:spLocks noChangeArrowheads="1"/>
          </p:cNvSpPr>
          <p:nvPr/>
        </p:nvSpPr>
        <p:spPr bwMode="auto">
          <a:xfrm>
            <a:off x="2867909" y="3910710"/>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a:t>b</a:t>
            </a:r>
          </a:p>
        </p:txBody>
      </p:sp>
      <p:sp>
        <p:nvSpPr>
          <p:cNvPr id="31" name="Text Box 29"/>
          <p:cNvSpPr txBox="1">
            <a:spLocks noChangeArrowheads="1"/>
          </p:cNvSpPr>
          <p:nvPr/>
        </p:nvSpPr>
        <p:spPr bwMode="auto">
          <a:xfrm>
            <a:off x="4322279" y="3382641"/>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32" name="Text Box 30"/>
          <p:cNvSpPr txBox="1">
            <a:spLocks noChangeArrowheads="1"/>
          </p:cNvSpPr>
          <p:nvPr/>
        </p:nvSpPr>
        <p:spPr bwMode="auto">
          <a:xfrm>
            <a:off x="2396908" y="3701505"/>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0</a:t>
            </a:r>
          </a:p>
        </p:txBody>
      </p:sp>
      <p:sp>
        <p:nvSpPr>
          <p:cNvPr id="33" name="Text Box 31"/>
          <p:cNvSpPr txBox="1">
            <a:spLocks noChangeArrowheads="1"/>
          </p:cNvSpPr>
          <p:nvPr/>
        </p:nvSpPr>
        <p:spPr bwMode="auto">
          <a:xfrm>
            <a:off x="2396908" y="3295971"/>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34" name="Text Box 32"/>
          <p:cNvSpPr txBox="1">
            <a:spLocks noChangeArrowheads="1"/>
          </p:cNvSpPr>
          <p:nvPr/>
        </p:nvSpPr>
        <p:spPr bwMode="auto">
          <a:xfrm>
            <a:off x="4737180" y="3512879"/>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0</a:t>
            </a:r>
          </a:p>
        </p:txBody>
      </p:sp>
      <p:grpSp>
        <p:nvGrpSpPr>
          <p:cNvPr id="72" name="Group 71"/>
          <p:cNvGrpSpPr/>
          <p:nvPr/>
        </p:nvGrpSpPr>
        <p:grpSpPr>
          <a:xfrm>
            <a:off x="2691338" y="4570762"/>
            <a:ext cx="2027673" cy="692788"/>
            <a:chOff x="2732952" y="5091113"/>
            <a:chExt cx="2286000" cy="781050"/>
          </a:xfrm>
        </p:grpSpPr>
        <p:sp>
          <p:nvSpPr>
            <p:cNvPr id="35" name="Line 33"/>
            <p:cNvSpPr>
              <a:spLocks noChangeShapeType="1"/>
            </p:cNvSpPr>
            <p:nvPr/>
          </p:nvSpPr>
          <p:spPr bwMode="auto">
            <a:xfrm>
              <a:off x="4028352" y="5486400"/>
              <a:ext cx="9906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6" name="Line 34"/>
            <p:cNvSpPr>
              <a:spLocks noChangeShapeType="1"/>
            </p:cNvSpPr>
            <p:nvPr/>
          </p:nvSpPr>
          <p:spPr bwMode="auto">
            <a:xfrm flipH="1">
              <a:off x="2732952" y="57134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7" name="Line 35"/>
            <p:cNvSpPr>
              <a:spLocks noChangeShapeType="1"/>
            </p:cNvSpPr>
            <p:nvPr/>
          </p:nvSpPr>
          <p:spPr bwMode="auto">
            <a:xfrm flipH="1">
              <a:off x="2732952" y="5243513"/>
              <a:ext cx="8382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400"/>
            </a:p>
          </p:txBody>
        </p:sp>
        <p:sp>
          <p:nvSpPr>
            <p:cNvPr id="38" name="AutoShape 36"/>
            <p:cNvSpPr>
              <a:spLocks noChangeAspect="1" noChangeArrowheads="1"/>
            </p:cNvSpPr>
            <p:nvPr/>
          </p:nvSpPr>
          <p:spPr bwMode="auto">
            <a:xfrm>
              <a:off x="3418752" y="5091113"/>
              <a:ext cx="874713" cy="781050"/>
            </a:xfrm>
            <a:prstGeom prst="flowChartDelay">
              <a:avLst/>
            </a:prstGeom>
            <a:solidFill>
              <a:schemeClr val="bg1"/>
            </a:solidFill>
            <a:ln w="381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400"/>
            </a:p>
          </p:txBody>
        </p:sp>
      </p:grpSp>
      <p:sp>
        <p:nvSpPr>
          <p:cNvPr id="39" name="Text Box 37"/>
          <p:cNvSpPr txBox="1">
            <a:spLocks noChangeArrowheads="1"/>
          </p:cNvSpPr>
          <p:nvPr/>
        </p:nvSpPr>
        <p:spPr bwMode="auto">
          <a:xfrm>
            <a:off x="2867909" y="4261817"/>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a:t>a</a:t>
            </a:r>
          </a:p>
        </p:txBody>
      </p:sp>
      <p:sp>
        <p:nvSpPr>
          <p:cNvPr id="40" name="Text Box 38"/>
          <p:cNvSpPr txBox="1">
            <a:spLocks noChangeArrowheads="1"/>
          </p:cNvSpPr>
          <p:nvPr/>
        </p:nvSpPr>
        <p:spPr bwMode="auto">
          <a:xfrm>
            <a:off x="2867909" y="4979924"/>
            <a:ext cx="26501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a:t>b</a:t>
            </a:r>
          </a:p>
        </p:txBody>
      </p:sp>
      <p:sp>
        <p:nvSpPr>
          <p:cNvPr id="41" name="Text Box 39"/>
          <p:cNvSpPr txBox="1">
            <a:spLocks noChangeArrowheads="1"/>
          </p:cNvSpPr>
          <p:nvPr/>
        </p:nvSpPr>
        <p:spPr bwMode="auto">
          <a:xfrm>
            <a:off x="4322279" y="4464066"/>
            <a:ext cx="254797" cy="584776"/>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600" dirty="0" err="1"/>
              <a:t>c</a:t>
            </a:r>
            <a:endParaRPr lang="pl-PL" sz="1600" dirty="0"/>
          </a:p>
        </p:txBody>
      </p:sp>
      <p:sp>
        <p:nvSpPr>
          <p:cNvPr id="42" name="Text Box 40"/>
          <p:cNvSpPr txBox="1">
            <a:spLocks noChangeArrowheads="1"/>
          </p:cNvSpPr>
          <p:nvPr/>
        </p:nvSpPr>
        <p:spPr bwMode="auto">
          <a:xfrm>
            <a:off x="2396908" y="4782930"/>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43" name="Text Box 41"/>
          <p:cNvSpPr txBox="1">
            <a:spLocks noChangeArrowheads="1"/>
          </p:cNvSpPr>
          <p:nvPr/>
        </p:nvSpPr>
        <p:spPr bwMode="auto">
          <a:xfrm>
            <a:off x="2396908" y="4377395"/>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44" name="Text Box 42"/>
          <p:cNvSpPr txBox="1">
            <a:spLocks noChangeArrowheads="1"/>
          </p:cNvSpPr>
          <p:nvPr/>
        </p:nvSpPr>
        <p:spPr bwMode="auto">
          <a:xfrm>
            <a:off x="4737180" y="4594304"/>
            <a:ext cx="277669" cy="646331"/>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a:t>1</a:t>
            </a:r>
          </a:p>
        </p:txBody>
      </p:sp>
      <p:sp>
        <p:nvSpPr>
          <p:cNvPr id="45" name="Text Box 43"/>
          <p:cNvSpPr txBox="1">
            <a:spLocks noChangeArrowheads="1"/>
          </p:cNvSpPr>
          <p:nvPr/>
        </p:nvSpPr>
        <p:spPr bwMode="auto">
          <a:xfrm>
            <a:off x="5301621" y="1410206"/>
            <a:ext cx="2462583"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L</a:t>
            </a:r>
            <a:r>
              <a:rPr sz="2400" baseline="-25000" noProof="1"/>
              <a:t>a</a:t>
            </a:r>
            <a:r>
              <a:rPr sz="2400" noProof="1"/>
              <a:t> </a:t>
            </a:r>
            <a:r>
              <a:rPr sz="2400" noProof="1">
                <a:sym typeface="Symbol" pitchFamily="-112" charset="2"/>
              </a:rPr>
              <a:t></a:t>
            </a:r>
            <a:r>
              <a:rPr sz="2400" noProof="1"/>
              <a:t> L</a:t>
            </a:r>
            <a:r>
              <a:rPr sz="2400" baseline="-25000" noProof="1"/>
              <a:t>b</a:t>
            </a:r>
            <a:r>
              <a:rPr sz="2400" noProof="1"/>
              <a:t> </a:t>
            </a:r>
            <a:r>
              <a:rPr sz="2400" noProof="1">
                <a:sym typeface="Symbol" pitchFamily="-112" charset="2"/>
              </a:rPr>
              <a:t> </a:t>
            </a:r>
            <a:r>
              <a:rPr sz="2400" noProof="1"/>
              <a:t>c</a:t>
            </a:r>
            <a:r>
              <a:rPr sz="2400" baseline="-25000" noProof="1"/>
              <a:t>1</a:t>
            </a:r>
            <a:endParaRPr lang="pl-PL" dirty="0"/>
          </a:p>
        </p:txBody>
      </p:sp>
      <p:sp>
        <p:nvSpPr>
          <p:cNvPr id="46" name="Text Box 44"/>
          <p:cNvSpPr txBox="1">
            <a:spLocks noChangeArrowheads="1"/>
          </p:cNvSpPr>
          <p:nvPr/>
        </p:nvSpPr>
        <p:spPr bwMode="auto">
          <a:xfrm>
            <a:off x="5301621" y="2497162"/>
            <a:ext cx="2397361"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L</a:t>
            </a:r>
            <a:r>
              <a:rPr sz="2400" baseline="-25000" noProof="1"/>
              <a:t>a</a:t>
            </a:r>
            <a:r>
              <a:rPr sz="2400" noProof="1"/>
              <a:t> </a:t>
            </a:r>
            <a:r>
              <a:rPr sz="2400" noProof="1">
                <a:sym typeface="Symbol" pitchFamily="-112" charset="2"/>
              </a:rPr>
              <a:t>–</a:t>
            </a:r>
            <a:r>
              <a:rPr sz="2400" noProof="1"/>
              <a:t> L</a:t>
            </a:r>
            <a:r>
              <a:rPr sz="2400" baseline="-25000" noProof="1"/>
              <a:t>b</a:t>
            </a:r>
            <a:r>
              <a:rPr sz="2400" noProof="1"/>
              <a:t> </a:t>
            </a:r>
            <a:r>
              <a:rPr sz="2400" noProof="1">
                <a:sym typeface="Symbol" pitchFamily="-112" charset="2"/>
              </a:rPr>
              <a:t> </a:t>
            </a:r>
            <a:r>
              <a:rPr sz="2400" noProof="1"/>
              <a:t>c</a:t>
            </a:r>
            <a:r>
              <a:rPr sz="2400" baseline="-25000" noProof="1"/>
              <a:t>1</a:t>
            </a:r>
            <a:endParaRPr lang="pl-PL" dirty="0"/>
          </a:p>
        </p:txBody>
      </p:sp>
      <p:sp>
        <p:nvSpPr>
          <p:cNvPr id="47" name="Text Box 45"/>
          <p:cNvSpPr txBox="1">
            <a:spLocks noChangeArrowheads="1"/>
          </p:cNvSpPr>
          <p:nvPr/>
        </p:nvSpPr>
        <p:spPr bwMode="auto">
          <a:xfrm>
            <a:off x="5301621" y="3582041"/>
            <a:ext cx="2397361"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L</a:t>
            </a:r>
            <a:r>
              <a:rPr sz="2400" baseline="-25000" noProof="1"/>
              <a:t>b</a:t>
            </a:r>
            <a:r>
              <a:rPr sz="2400" noProof="1"/>
              <a:t> </a:t>
            </a:r>
            <a:r>
              <a:rPr sz="2400" noProof="1">
                <a:sym typeface="Symbol" pitchFamily="-112" charset="2"/>
              </a:rPr>
              <a:t>–</a:t>
            </a:r>
            <a:r>
              <a:rPr sz="2400" noProof="1"/>
              <a:t> L</a:t>
            </a:r>
            <a:r>
              <a:rPr sz="2400" baseline="-25000" noProof="1"/>
              <a:t>a</a:t>
            </a:r>
            <a:r>
              <a:rPr sz="2400" noProof="1"/>
              <a:t> </a:t>
            </a:r>
            <a:r>
              <a:rPr sz="2400" noProof="1">
                <a:sym typeface="Symbol" pitchFamily="-112" charset="2"/>
              </a:rPr>
              <a:t> </a:t>
            </a:r>
            <a:r>
              <a:rPr sz="2400" noProof="1"/>
              <a:t>c</a:t>
            </a:r>
            <a:r>
              <a:rPr sz="2400" baseline="-25000" noProof="1"/>
              <a:t>1</a:t>
            </a:r>
            <a:endParaRPr lang="pl-PL" sz="2400" baseline="-25000" dirty="0"/>
          </a:p>
        </p:txBody>
      </p:sp>
      <p:sp>
        <p:nvSpPr>
          <p:cNvPr id="48" name="Text Box 46"/>
          <p:cNvSpPr txBox="1">
            <a:spLocks noChangeArrowheads="1"/>
          </p:cNvSpPr>
          <p:nvPr/>
        </p:nvSpPr>
        <p:spPr bwMode="auto">
          <a:xfrm>
            <a:off x="5301621" y="4679131"/>
            <a:ext cx="2462583" cy="461665"/>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L</a:t>
            </a:r>
            <a:r>
              <a:rPr sz="2400" baseline="-25000" noProof="1"/>
              <a:t>c</a:t>
            </a:r>
            <a:r>
              <a:rPr sz="2400" noProof="1"/>
              <a:t> = L</a:t>
            </a:r>
            <a:r>
              <a:rPr sz="2400" baseline="-25000" noProof="1"/>
              <a:t>a</a:t>
            </a:r>
            <a:r>
              <a:rPr sz="2400" noProof="1"/>
              <a:t> </a:t>
            </a:r>
            <a:r>
              <a:rPr sz="2400" noProof="1">
                <a:sym typeface="Symbol" pitchFamily="-112" charset="2"/>
              </a:rPr>
              <a:t></a:t>
            </a:r>
            <a:r>
              <a:rPr sz="2400" noProof="1"/>
              <a:t> L</a:t>
            </a:r>
            <a:r>
              <a:rPr sz="2400" baseline="-25000" noProof="1"/>
              <a:t>b</a:t>
            </a:r>
            <a:r>
              <a:rPr sz="2400" noProof="1"/>
              <a:t> </a:t>
            </a:r>
            <a:r>
              <a:rPr sz="2400" noProof="1">
                <a:sym typeface="Symbol" pitchFamily="-112" charset="2"/>
              </a:rPr>
              <a:t> </a:t>
            </a:r>
            <a:r>
              <a:rPr sz="2400" noProof="1"/>
              <a:t>c</a:t>
            </a:r>
            <a:r>
              <a:rPr sz="2400" baseline="-25000" noProof="1"/>
              <a:t>0</a:t>
            </a:r>
            <a:endParaRPr lang="pl-PL" sz="2400" baseline="-25000" dirty="0"/>
          </a:p>
        </p:txBody>
      </p:sp>
      <p:grpSp>
        <p:nvGrpSpPr>
          <p:cNvPr id="73" name="Group 72"/>
          <p:cNvGrpSpPr/>
          <p:nvPr/>
        </p:nvGrpSpPr>
        <p:grpSpPr>
          <a:xfrm>
            <a:off x="912560" y="1449455"/>
            <a:ext cx="1173163" cy="474663"/>
            <a:chOff x="1247053" y="1587500"/>
            <a:chExt cx="1173163" cy="474663"/>
          </a:xfrm>
        </p:grpSpPr>
        <p:sp>
          <p:nvSpPr>
            <p:cNvPr id="51" name="Freeform 49"/>
            <p:cNvSpPr>
              <a:spLocks/>
            </p:cNvSpPr>
            <p:nvPr/>
          </p:nvSpPr>
          <p:spPr bwMode="auto">
            <a:xfrm>
              <a:off x="1247053" y="1587500"/>
              <a:ext cx="1173163"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52" name="Freeform 50"/>
            <p:cNvSpPr>
              <a:spLocks/>
            </p:cNvSpPr>
            <p:nvPr/>
          </p:nvSpPr>
          <p:spPr bwMode="auto">
            <a:xfrm flipV="1">
              <a:off x="1247053" y="1862138"/>
              <a:ext cx="1173163"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grpSp>
      <p:grpSp>
        <p:nvGrpSpPr>
          <p:cNvPr id="74" name="Group 73"/>
          <p:cNvGrpSpPr/>
          <p:nvPr/>
        </p:nvGrpSpPr>
        <p:grpSpPr>
          <a:xfrm>
            <a:off x="882669" y="2502265"/>
            <a:ext cx="1195387" cy="685800"/>
            <a:chOff x="1194665" y="2819400"/>
            <a:chExt cx="1195387" cy="685800"/>
          </a:xfrm>
        </p:grpSpPr>
        <p:sp>
          <p:nvSpPr>
            <p:cNvPr id="55" name="Freeform 53"/>
            <p:cNvSpPr>
              <a:spLocks/>
            </p:cNvSpPr>
            <p:nvPr/>
          </p:nvSpPr>
          <p:spPr bwMode="auto">
            <a:xfrm>
              <a:off x="1194665" y="2819400"/>
              <a:ext cx="1173163"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56" name="Freeform 54"/>
            <p:cNvSpPr>
              <a:spLocks/>
            </p:cNvSpPr>
            <p:nvPr/>
          </p:nvSpPr>
          <p:spPr bwMode="auto">
            <a:xfrm flipV="1">
              <a:off x="1194665" y="3094038"/>
              <a:ext cx="1173163"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61" name="AutoShape 59"/>
            <p:cNvSpPr>
              <a:spLocks noChangeArrowheads="1"/>
            </p:cNvSpPr>
            <p:nvPr/>
          </p:nvSpPr>
          <p:spPr bwMode="auto">
            <a:xfrm>
              <a:off x="1932852" y="3048000"/>
              <a:ext cx="457200" cy="4572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rgbClr val="FF3300"/>
            </a:solidFill>
            <a:ln w="19050">
              <a:solidFill>
                <a:srgbClr val="FF0000"/>
              </a:solidFill>
              <a:miter lim="800000"/>
              <a:headEnd/>
              <a:tailEnd/>
            </a:ln>
            <a:effectLst/>
          </p:spPr>
          <p:txBody>
            <a:bodyPr wrap="none" anchor="ctr">
              <a:prstTxWarp prst="textNoShape">
                <a:avLst/>
              </a:prstTxWarp>
            </a:bodyPr>
            <a:lstStyle/>
            <a:p>
              <a:endParaRPr lang="en-US"/>
            </a:p>
          </p:txBody>
        </p:sp>
      </p:grpSp>
      <p:grpSp>
        <p:nvGrpSpPr>
          <p:cNvPr id="75" name="Group 74"/>
          <p:cNvGrpSpPr/>
          <p:nvPr/>
        </p:nvGrpSpPr>
        <p:grpSpPr>
          <a:xfrm>
            <a:off x="870457" y="3381690"/>
            <a:ext cx="1195387" cy="703263"/>
            <a:chOff x="1194665" y="3810000"/>
            <a:chExt cx="1195387" cy="703263"/>
          </a:xfrm>
        </p:grpSpPr>
        <p:sp>
          <p:nvSpPr>
            <p:cNvPr id="59" name="Freeform 57"/>
            <p:cNvSpPr>
              <a:spLocks/>
            </p:cNvSpPr>
            <p:nvPr/>
          </p:nvSpPr>
          <p:spPr bwMode="auto">
            <a:xfrm>
              <a:off x="1194665" y="4038600"/>
              <a:ext cx="1173163"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60" name="Freeform 58"/>
            <p:cNvSpPr>
              <a:spLocks/>
            </p:cNvSpPr>
            <p:nvPr/>
          </p:nvSpPr>
          <p:spPr bwMode="auto">
            <a:xfrm flipV="1">
              <a:off x="1194665" y="4313238"/>
              <a:ext cx="1173163"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olid"/>
              <a:round/>
              <a:headEnd/>
              <a:tailEnd type="stealth" w="med" len="med"/>
            </a:ln>
            <a:effectLst/>
          </p:spPr>
          <p:txBody>
            <a:bodyPr wrap="none" anchor="ctr">
              <a:prstTxWarp prst="textNoShape">
                <a:avLst/>
              </a:prstTxWarp>
            </a:bodyPr>
            <a:lstStyle/>
            <a:p>
              <a:endParaRPr lang="en-US"/>
            </a:p>
          </p:txBody>
        </p:sp>
        <p:sp>
          <p:nvSpPr>
            <p:cNvPr id="62" name="AutoShape 60"/>
            <p:cNvSpPr>
              <a:spLocks noChangeArrowheads="1"/>
            </p:cNvSpPr>
            <p:nvPr/>
          </p:nvSpPr>
          <p:spPr bwMode="auto">
            <a:xfrm>
              <a:off x="1932852" y="3810000"/>
              <a:ext cx="457200" cy="4572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rgbClr val="FF3300"/>
            </a:solidFill>
            <a:ln w="19050">
              <a:solidFill>
                <a:srgbClr val="FF0000"/>
              </a:solidFill>
              <a:miter lim="800000"/>
              <a:headEnd/>
              <a:tailEnd/>
            </a:ln>
            <a:effectLst/>
          </p:spPr>
          <p:txBody>
            <a:bodyPr wrap="none" anchor="ctr">
              <a:prstTxWarp prst="textNoShape">
                <a:avLst/>
              </a:prstTxWarp>
            </a:bodyPr>
            <a:lstStyle/>
            <a:p>
              <a:endParaRPr lang="en-US"/>
            </a:p>
          </p:txBody>
        </p:sp>
      </p:grpSp>
      <p:grpSp>
        <p:nvGrpSpPr>
          <p:cNvPr id="76" name="Group 75"/>
          <p:cNvGrpSpPr/>
          <p:nvPr/>
        </p:nvGrpSpPr>
        <p:grpSpPr>
          <a:xfrm>
            <a:off x="946657" y="4685300"/>
            <a:ext cx="1173162" cy="474663"/>
            <a:chOff x="1270865" y="5257800"/>
            <a:chExt cx="1173162" cy="474663"/>
          </a:xfrm>
        </p:grpSpPr>
        <p:sp>
          <p:nvSpPr>
            <p:cNvPr id="63" name="Freeform 61"/>
            <p:cNvSpPr>
              <a:spLocks/>
            </p:cNvSpPr>
            <p:nvPr/>
          </p:nvSpPr>
          <p:spPr bwMode="auto">
            <a:xfrm>
              <a:off x="1270865" y="5257800"/>
              <a:ext cx="1173162" cy="230188"/>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ysDot"/>
              <a:round/>
              <a:headEnd/>
              <a:tailEnd type="stealth" w="med" len="med"/>
            </a:ln>
            <a:effectLst/>
          </p:spPr>
          <p:txBody>
            <a:bodyPr wrap="none" anchor="ctr">
              <a:prstTxWarp prst="textNoShape">
                <a:avLst/>
              </a:prstTxWarp>
            </a:bodyPr>
            <a:lstStyle/>
            <a:p>
              <a:endParaRPr lang="en-US"/>
            </a:p>
          </p:txBody>
        </p:sp>
        <p:sp>
          <p:nvSpPr>
            <p:cNvPr id="64" name="Freeform 62"/>
            <p:cNvSpPr>
              <a:spLocks/>
            </p:cNvSpPr>
            <p:nvPr/>
          </p:nvSpPr>
          <p:spPr bwMode="auto">
            <a:xfrm flipV="1">
              <a:off x="1270865" y="5532438"/>
              <a:ext cx="1173162" cy="200025"/>
            </a:xfrm>
            <a:custGeom>
              <a:avLst/>
              <a:gdLst/>
              <a:ahLst/>
              <a:cxnLst>
                <a:cxn ang="0">
                  <a:pos x="0" y="172"/>
                </a:cxn>
                <a:cxn ang="0">
                  <a:pos x="294" y="146"/>
                </a:cxn>
                <a:cxn ang="0">
                  <a:pos x="467" y="27"/>
                </a:cxn>
                <a:cxn ang="0">
                  <a:pos x="739" y="0"/>
                </a:cxn>
              </a:cxnLst>
              <a:rect l="0" t="0" r="r" b="b"/>
              <a:pathLst>
                <a:path w="739" h="172">
                  <a:moveTo>
                    <a:pt x="0" y="172"/>
                  </a:moveTo>
                  <a:cubicBezTo>
                    <a:pt x="49" y="168"/>
                    <a:pt x="216" y="170"/>
                    <a:pt x="294" y="146"/>
                  </a:cubicBezTo>
                  <a:cubicBezTo>
                    <a:pt x="372" y="122"/>
                    <a:pt x="393" y="51"/>
                    <a:pt x="467" y="27"/>
                  </a:cubicBezTo>
                  <a:cubicBezTo>
                    <a:pt x="541" y="3"/>
                    <a:pt x="682" y="6"/>
                    <a:pt x="739" y="0"/>
                  </a:cubicBezTo>
                </a:path>
              </a:pathLst>
            </a:custGeom>
            <a:noFill/>
            <a:ln w="19050" cap="flat" cmpd="sng">
              <a:solidFill>
                <a:schemeClr val="tx1"/>
              </a:solidFill>
              <a:prstDash val="sysDot"/>
              <a:round/>
              <a:headEnd/>
              <a:tailEnd type="stealth" w="med" len="med"/>
            </a:ln>
            <a:effectLst/>
          </p:spPr>
          <p:txBody>
            <a:bodyPr wrap="none" anchor="ctr">
              <a:prstTxWarp prst="textNoShape">
                <a:avLst/>
              </a:prstTxWarp>
            </a:bodyPr>
            <a:lstStyle/>
            <a:p>
              <a:endParaRPr lang="en-US"/>
            </a:p>
          </p:txBody>
        </p:sp>
      </p:grpSp>
      <p:sp>
        <p:nvSpPr>
          <p:cNvPr id="66" name="Oval 65"/>
          <p:cNvSpPr/>
          <p:nvPr/>
        </p:nvSpPr>
        <p:spPr>
          <a:xfrm>
            <a:off x="745267" y="1575850"/>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7" name="Oval 66"/>
          <p:cNvSpPr/>
          <p:nvPr/>
        </p:nvSpPr>
        <p:spPr>
          <a:xfrm>
            <a:off x="767764" y="2635873"/>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8" name="Oval 67"/>
          <p:cNvSpPr/>
          <p:nvPr/>
        </p:nvSpPr>
        <p:spPr>
          <a:xfrm>
            <a:off x="755552" y="3734120"/>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9" name="Oval 68"/>
          <p:cNvSpPr/>
          <p:nvPr/>
        </p:nvSpPr>
        <p:spPr>
          <a:xfrm>
            <a:off x="755552" y="4811563"/>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8" name="Text Box 43"/>
          <p:cNvSpPr txBox="1">
            <a:spLocks noChangeArrowheads="1"/>
          </p:cNvSpPr>
          <p:nvPr/>
        </p:nvSpPr>
        <p:spPr bwMode="auto">
          <a:xfrm>
            <a:off x="2623831" y="5666300"/>
            <a:ext cx="6062969" cy="400110"/>
          </a:xfrm>
          <a:prstGeom prst="rect">
            <a:avLst/>
          </a:prstGeom>
          <a:noFill/>
          <a:ln w="28575">
            <a:noFill/>
            <a:miter lim="800000"/>
            <a:headEnd/>
            <a:tailEnd/>
          </a:ln>
          <a:effectLst/>
        </p:spPr>
        <p:txBody>
          <a:bodyPr wrap="none" anchor="ctr">
            <a:prstTxWarp prst="textNoShape">
              <a:avLst/>
            </a:prstTxWarp>
            <a:spAutoFit/>
          </a:bodyPr>
          <a:lstStyle/>
          <a:p>
            <a:pPr eaLnBrk="0" hangingPunct="0"/>
            <a:r>
              <a:rPr sz="2000" noProof="1" smtClean="0"/>
              <a:t>L</a:t>
            </a:r>
            <a:r>
              <a:rPr lang="pl-PL" sz="2000" baseline="-25000" noProof="1" smtClean="0"/>
              <a:t>a</a:t>
            </a:r>
            <a:r>
              <a:rPr lang="pl-PL" sz="2000" noProof="1" smtClean="0"/>
              <a:t>,</a:t>
            </a:r>
            <a:r>
              <a:rPr sz="2000" noProof="1" smtClean="0"/>
              <a:t> L</a:t>
            </a:r>
            <a:r>
              <a:rPr lang="pl-PL" sz="2000" baseline="-25000" noProof="1" smtClean="0"/>
              <a:t>b</a:t>
            </a:r>
            <a:r>
              <a:rPr lang="pl-PL" sz="2000" noProof="1" smtClean="0"/>
              <a:t>,</a:t>
            </a:r>
            <a:r>
              <a:rPr sz="2000" noProof="1" smtClean="0"/>
              <a:t> L</a:t>
            </a:r>
            <a:r>
              <a:rPr lang="pl-PL" sz="2000" baseline="-25000" noProof="1" smtClean="0"/>
              <a:t>c</a:t>
            </a:r>
            <a:r>
              <a:rPr sz="2000" noProof="1" smtClean="0"/>
              <a:t> </a:t>
            </a:r>
            <a:r>
              <a:rPr lang="pl-PL" sz="2000" noProof="1" smtClean="0">
                <a:sym typeface="Symbol" pitchFamily="-112" charset="2"/>
              </a:rPr>
              <a:t>–</a:t>
            </a:r>
            <a:r>
              <a:rPr sz="2000" noProof="1" smtClean="0">
                <a:sym typeface="Symbol" pitchFamily="-112" charset="2"/>
              </a:rPr>
              <a:t> </a:t>
            </a:r>
            <a:r>
              <a:rPr lang="pl-PL" sz="2000" noProof="1" smtClean="0"/>
              <a:t>lists of faults associated with lines a, b, c</a:t>
            </a:r>
            <a:endParaRPr lang="pl-PL" sz="1600"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11033</TotalTime>
  <Words>8479</Words>
  <Application>Microsoft Macintosh PowerPoint</Application>
  <PresentationFormat>On-screen Show (4:3)</PresentationFormat>
  <Paragraphs>590</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VLSI testing</vt:lpstr>
      <vt:lpstr>Definition</vt:lpstr>
      <vt:lpstr>Methods</vt:lpstr>
      <vt:lpstr>Parallel fault simulation</vt:lpstr>
      <vt:lpstr>PPSFP</vt:lpstr>
      <vt:lpstr>PPSFP</vt:lpstr>
      <vt:lpstr>Pros and cons</vt:lpstr>
      <vt:lpstr>Deductive fault simulation</vt:lpstr>
      <vt:lpstr>Calculation of fault lists - AND</vt:lpstr>
      <vt:lpstr>Calculation of fault lists - OR</vt:lpstr>
      <vt:lpstr>Example</vt:lpstr>
      <vt:lpstr>Concurrent fault simulation</vt:lpstr>
      <vt:lpstr>Fault  list</vt:lpstr>
      <vt:lpstr>Handling fault lists</vt:lpstr>
      <vt:lpstr>Changes in fault lists</vt:lpstr>
      <vt:lpstr>Pros and cons</vt:lpstr>
      <vt:lpstr>Critical path tracing</vt:lpstr>
      <vt:lpstr>Sensitive inputs</vt:lpstr>
      <vt:lpstr>Fanout-free circuit - example</vt:lpstr>
      <vt:lpstr>Stem analysis</vt:lpstr>
      <vt:lpstr>Capture lines</vt:lpstr>
      <vt:lpstr>Critical stem</vt:lpstr>
      <vt:lpstr>Cones and FFRs in full adder</vt:lpstr>
      <vt:lpstr>CPT algorithm - outline</vt:lpstr>
      <vt:lpstr>Example</vt:lpstr>
      <vt:lpstr>Stem regions</vt:lpstr>
      <vt:lpstr>Stem regions</vt:lpstr>
      <vt:lpstr>Fault simulation complexity</vt:lpstr>
      <vt:lpstr>Statistical fault analysis</vt:lpstr>
      <vt:lpstr>STAFAN</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685</cp:revision>
  <cp:lastPrinted>2009-12-16T15:27:26Z</cp:lastPrinted>
  <dcterms:created xsi:type="dcterms:W3CDTF">2010-09-11T10:46:15Z</dcterms:created>
  <dcterms:modified xsi:type="dcterms:W3CDTF">2013-12-13T17:52:50Z</dcterms:modified>
  <cp:category/>
</cp:coreProperties>
</file>