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handoutMasterIdLst>
    <p:handoutMasterId r:id="rId39"/>
  </p:handoutMasterIdLst>
  <p:sldIdLst>
    <p:sldId id="554" r:id="rId2"/>
    <p:sldId id="586" r:id="rId3"/>
    <p:sldId id="568" r:id="rId4"/>
    <p:sldId id="569" r:id="rId5"/>
    <p:sldId id="570" r:id="rId6"/>
    <p:sldId id="356" r:id="rId7"/>
    <p:sldId id="555" r:id="rId8"/>
    <p:sldId id="556" r:id="rId9"/>
    <p:sldId id="573" r:id="rId10"/>
    <p:sldId id="585" r:id="rId11"/>
    <p:sldId id="583" r:id="rId12"/>
    <p:sldId id="584" r:id="rId13"/>
    <p:sldId id="574" r:id="rId14"/>
    <p:sldId id="588" r:id="rId15"/>
    <p:sldId id="558" r:id="rId16"/>
    <p:sldId id="559" r:id="rId17"/>
    <p:sldId id="587" r:id="rId18"/>
    <p:sldId id="575" r:id="rId19"/>
    <p:sldId id="576" r:id="rId20"/>
    <p:sldId id="577" r:id="rId21"/>
    <p:sldId id="579" r:id="rId22"/>
    <p:sldId id="589" r:id="rId23"/>
    <p:sldId id="591" r:id="rId24"/>
    <p:sldId id="590" r:id="rId25"/>
    <p:sldId id="580" r:id="rId26"/>
    <p:sldId id="581" r:id="rId27"/>
    <p:sldId id="592" r:id="rId28"/>
    <p:sldId id="582" r:id="rId29"/>
    <p:sldId id="560" r:id="rId30"/>
    <p:sldId id="561" r:id="rId31"/>
    <p:sldId id="562" r:id="rId32"/>
    <p:sldId id="563" r:id="rId33"/>
    <p:sldId id="564" r:id="rId34"/>
    <p:sldId id="565" r:id="rId35"/>
    <p:sldId id="567" r:id="rId36"/>
    <p:sldId id="566" r:id="rId3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FF7D4D"/>
    <a:srgbClr val="0080FF"/>
    <a:srgbClr val="529DE6"/>
    <a:srgbClr val="CFCFCF"/>
    <a:srgbClr val="D9A984"/>
    <a:srgbClr val="FFAD97"/>
    <a:srgbClr val="3361BB"/>
    <a:srgbClr val="474747"/>
    <a:srgbClr val="FFF14E"/>
    <a:srgbClr val="073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471" autoAdjust="0"/>
  </p:normalViewPr>
  <p:slideViewPr>
    <p:cSldViewPr snapToGrid="0" snapToObjects="1">
      <p:cViewPr varScale="1">
        <p:scale>
          <a:sx n="83" d="100"/>
          <a:sy n="83" d="100"/>
        </p:scale>
        <p:origin x="-2104" y="-104"/>
      </p:cViewPr>
      <p:guideLst>
        <p:guide orient="horz" pos="2160"/>
        <p:guide pos="2880"/>
      </p:guideLst>
    </p:cSldViewPr>
  </p:slideViewPr>
  <p:notesTextViewPr>
    <p:cViewPr>
      <p:scale>
        <a:sx n="125" d="100"/>
        <a:sy n="125" d="100"/>
      </p:scale>
      <p:origin x="0" y="0"/>
    </p:cViewPr>
  </p:notesTextViewPr>
  <p:sorterViewPr>
    <p:cViewPr varScale="1">
      <p:scale>
        <a:sx n="100" d="100"/>
        <a:sy n="100" d="100"/>
      </p:scale>
      <p:origin x="0" y="364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handoutMaster" Target="handoutMasters/handout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4096364-A91D-1045-A92D-D63CA2F19C70}" type="datetimeFigureOut">
              <a:rPr lang="en-US" smtClean="0"/>
              <a:pPr/>
              <a:t>13/12/13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37FE5F6-F103-A940-80AB-0711E14CBEBB}" type="slidenum">
              <a:rPr lang="en-US" smtClean="0"/>
              <a:pPr/>
              <a:t>‹#›</a:t>
            </a:fld>
            <a:endParaRPr lang="en-US"/>
          </a:p>
        </p:txBody>
      </p:sp>
    </p:spTree>
    <p:extLst>
      <p:ext uri="{BB962C8B-B14F-4D97-AF65-F5344CB8AC3E}">
        <p14:creationId xmlns:p14="http://schemas.microsoft.com/office/powerpoint/2010/main" val="10437473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6EBD4F-1A2E-3B41-97CC-5AC9B355FD9D}" type="datetimeFigureOut">
              <a:rPr lang="en-US" smtClean="0"/>
              <a:pPr/>
              <a:t>13/12/13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87DF60-1B7D-5A48-ADFA-E6126064BF01}" type="slidenum">
              <a:rPr lang="en-US" smtClean="0"/>
              <a:pPr/>
              <a:t>‹#›</a:t>
            </a:fld>
            <a:endParaRPr lang="en-US"/>
          </a:p>
        </p:txBody>
      </p:sp>
    </p:spTree>
    <p:extLst>
      <p:ext uri="{BB962C8B-B14F-4D97-AF65-F5344CB8AC3E}">
        <p14:creationId xmlns:p14="http://schemas.microsoft.com/office/powerpoint/2010/main" val="21675053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Not</a:t>
            </a:r>
            <a:r>
              <a:rPr lang="en-US" baseline="0" dirty="0" smtClean="0"/>
              <a:t> surprisingly, test pattern generation (or in fact, automated test pattern generation) is a central problem of paramount importance in the entire VLSI test realm. It dates back to fundamental works by P.J. Roth published in 1966 and 1967, and in particular to his famous D-algorithm. Today, finding high quality test patterns is a complex issue with many interacting aspects. They include the cost of test generation, the quality of the resultant patterns, and finally the cost of their application. The cost of test generation depends on the complexity of the test generation method (algorithm). Generation of pseudorandom vectors, for example, is a simple process (especially, if one employs a hardware on-line techniques – compare the chapter on built-in self-test). However, to achieve a high-quality test process, one needs to produce a large set of random patterns whose application will take time that cannot be by all means neglected. Furthermore, in order to determine the quality of such patterns (most often in terms of the resultant fault coverage), some form of expensive fault simulation might be required. On the other hand, deterministic test generation produces test vectors by processing a model of the circuit under test. This approach is more expensive, but it yields shorter and higher quality tests. In this section, we will focus our attention on patterns generated in an automatic manner – this methodology will be further referred to as automatic test pattern generation or ATPG.</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a:t>
            </a:fld>
            <a:endParaRPr lang="en-US"/>
          </a:p>
        </p:txBody>
      </p:sp>
    </p:spTree>
    <p:extLst>
      <p:ext uri="{BB962C8B-B14F-4D97-AF65-F5344CB8AC3E}">
        <p14:creationId xmlns:p14="http://schemas.microsoft.com/office/powerpoint/2010/main" val="2474357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test pattern generation algorithmic methods are all computation-intensive and can be quite expensive, not to mention the numerous difficulties that may be encountered in complex cases. In fact, in some circuits, the use of such algorithms may not be feasible or practical. In principle,</a:t>
            </a:r>
            <a:r>
              <a:rPr lang="en-US" sz="1200" kern="1200" baseline="0" dirty="0" smtClean="0">
                <a:solidFill>
                  <a:schemeClr val="tx1"/>
                </a:solidFill>
                <a:latin typeface="+mn-lt"/>
                <a:ea typeface="+mn-ea"/>
                <a:cs typeface="+mn-cs"/>
              </a:rPr>
              <a:t> </a:t>
            </a:r>
            <a:r>
              <a:rPr lang="en-US" sz="1200" kern="1200" dirty="0" smtClean="0">
                <a:solidFill>
                  <a:schemeClr val="tx1"/>
                </a:solidFill>
                <a:effectLst/>
                <a:latin typeface="+mn-lt"/>
                <a:ea typeface="+mn-ea"/>
                <a:cs typeface="+mn-cs"/>
              </a:rPr>
              <a:t>the combinational ATPG problem is NP-complete as it is mathematically</a:t>
            </a:r>
            <a:r>
              <a:rPr lang="en-US" sz="1200" kern="1200" baseline="0" dirty="0" smtClean="0">
                <a:solidFill>
                  <a:schemeClr val="tx1"/>
                </a:solidFill>
                <a:effectLst/>
                <a:latin typeface="+mn-lt"/>
                <a:ea typeface="+mn-ea"/>
                <a:cs typeface="+mn-cs"/>
              </a:rPr>
              <a:t> equivalent to the problem of Boolean </a:t>
            </a:r>
            <a:r>
              <a:rPr lang="en-US" sz="1200" kern="1200" baseline="0" dirty="0" err="1" smtClean="0">
                <a:solidFill>
                  <a:schemeClr val="tx1"/>
                </a:solidFill>
                <a:effectLst/>
                <a:latin typeface="+mn-lt"/>
                <a:ea typeface="+mn-ea"/>
                <a:cs typeface="+mn-cs"/>
              </a:rPr>
              <a:t>satisfiability</a:t>
            </a:r>
            <a:r>
              <a:rPr lang="en-US" sz="1200" kern="1200" dirty="0" smtClean="0">
                <a:solidFill>
                  <a:schemeClr val="tx1"/>
                </a:solidFill>
                <a:effectLst/>
                <a:latin typeface="+mn-lt"/>
                <a:ea typeface="+mn-ea"/>
                <a:cs typeface="+mn-cs"/>
              </a:rPr>
              <a:t>. This means that there cannot exist an algorithm which solves an arbitrary instance of the test generation problem in polynomial time (unless, of course,  P = NP). Hence, the entire</a:t>
            </a:r>
            <a:r>
              <a:rPr lang="en-US" sz="1200" kern="1200" baseline="0" dirty="0" smtClean="0">
                <a:solidFill>
                  <a:schemeClr val="tx1"/>
                </a:solidFill>
                <a:effectLst/>
                <a:latin typeface="+mn-lt"/>
                <a:ea typeface="+mn-ea"/>
                <a:cs typeface="+mn-cs"/>
              </a:rPr>
              <a:t> history of ATPG has been a process of improving heuristics and procedures that find test patterns as quickly as possible. </a:t>
            </a:r>
            <a:r>
              <a:rPr lang="en-US" sz="1200" kern="1200" dirty="0" smtClean="0">
                <a:solidFill>
                  <a:schemeClr val="tx1"/>
                </a:solidFill>
                <a:effectLst/>
                <a:latin typeface="+mn-lt"/>
                <a:ea typeface="+mn-ea"/>
                <a:cs typeface="+mn-cs"/>
              </a:rPr>
              <a:t>As early as 1980, it was shown that for practically encountered instances of the test generation problem, the complexity of ATPG can be O(</a:t>
            </a:r>
            <a:r>
              <a:rPr lang="en-US" sz="1200" i="1" kern="1200" dirty="0" smtClean="0">
                <a:solidFill>
                  <a:schemeClr val="tx1"/>
                </a:solidFill>
                <a:effectLst/>
                <a:latin typeface="+mn-lt"/>
                <a:ea typeface="+mn-ea"/>
                <a:cs typeface="+mn-cs"/>
              </a:rPr>
              <a:t>n</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where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is the number of logic gates. Since fault</a:t>
            </a:r>
            <a:r>
              <a:rPr lang="en-US" sz="1200" kern="1200" baseline="0" dirty="0" smtClean="0">
                <a:solidFill>
                  <a:schemeClr val="tx1"/>
                </a:solidFill>
                <a:effectLst/>
                <a:latin typeface="+mn-lt"/>
                <a:ea typeface="+mn-ea"/>
                <a:cs typeface="+mn-cs"/>
              </a:rPr>
              <a:t> simulation is typically faster (with complexity of logic simulation being O(</a:t>
            </a:r>
            <a:r>
              <a:rPr lang="en-US" sz="1200" i="1" kern="1200" baseline="0" dirty="0" smtClean="0">
                <a:solidFill>
                  <a:schemeClr val="tx1"/>
                </a:solidFill>
                <a:effectLst/>
                <a:latin typeface="+mn-lt"/>
                <a:ea typeface="+mn-ea"/>
                <a:cs typeface="+mn-cs"/>
              </a:rPr>
              <a:t>n</a:t>
            </a:r>
            <a:r>
              <a:rPr lang="en-US" sz="1200" kern="1200" baseline="0" dirty="0" smtClean="0">
                <a:solidFill>
                  <a:schemeClr val="tx1"/>
                </a:solidFill>
                <a:effectLst/>
                <a:latin typeface="+mn-lt"/>
                <a:ea typeface="+mn-ea"/>
                <a:cs typeface="+mn-cs"/>
              </a:rPr>
              <a:t>)), i</a:t>
            </a:r>
            <a:r>
              <a:rPr lang="en-US" sz="1200" kern="1200" dirty="0" smtClean="0">
                <a:solidFill>
                  <a:schemeClr val="tx1"/>
                </a:solidFill>
                <a:effectLst/>
                <a:latin typeface="+mn-lt"/>
                <a:ea typeface="+mn-ea"/>
                <a:cs typeface="+mn-cs"/>
              </a:rPr>
              <a:t>t is reasonable to employ</a:t>
            </a:r>
            <a:r>
              <a:rPr lang="en-US" sz="1200" kern="1200" baseline="0" dirty="0" smtClean="0">
                <a:solidFill>
                  <a:schemeClr val="tx1"/>
                </a:solidFill>
                <a:effectLst/>
                <a:latin typeface="+mn-lt"/>
                <a:ea typeface="+mn-ea"/>
                <a:cs typeface="+mn-cs"/>
              </a:rPr>
              <a:t> fault simulation in the process of test generation whenever it is possible, and resort to ATPG computations only for hard-to-test faults.</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10</a:t>
            </a:fld>
            <a:endParaRPr lang="en-US"/>
          </a:p>
        </p:txBody>
      </p:sp>
    </p:spTree>
    <p:extLst>
      <p:ext uri="{BB962C8B-B14F-4D97-AF65-F5344CB8AC3E}">
        <p14:creationId xmlns:p14="http://schemas.microsoft.com/office/powerpoint/2010/main" val="240502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As mentioned earlier, the excessive amount of processing</a:t>
            </a:r>
            <a:r>
              <a:rPr lang="en-US" baseline="0" dirty="0" smtClean="0"/>
              <a:t> incurred by a hypothetical complete ATPG algorithm has resulted in developing several test generation schemes that feature various heuristics aimed at accelerating all phases of the test generation process. They include </a:t>
            </a:r>
            <a:r>
              <a:rPr lang="en-US" dirty="0" smtClean="0"/>
              <a:t>PODEM, FAN, CONT, SOCRATES, QUEST, recursive learning, FASTSCAN, and others.</a:t>
            </a:r>
            <a:r>
              <a:rPr lang="en-US" baseline="0" dirty="0" smtClean="0"/>
              <a:t> Some of these methods may not guarantee a solution, but they do work in most situations. They differ, for example, in selecting a starting point. While the D-algorithm begins at the faulty line, the critical path-based techniques starts from the primary outputs. On the other hand, PODEM begins from primary inputs. Its most pronounced improvements, such as FAN, use extra heuristics to minimize time spent on backtracking. Similarly, SOCRATES is an improvement over FAN and employs testability measures to facilitate backtracking.</a:t>
            </a:r>
            <a:endParaRPr lang="en-US" baseline="30000"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11</a:t>
            </a:fld>
            <a:endParaRPr lang="en-US"/>
          </a:p>
        </p:txBody>
      </p:sp>
    </p:spTree>
    <p:extLst>
      <p:ext uri="{BB962C8B-B14F-4D97-AF65-F5344CB8AC3E}">
        <p14:creationId xmlns:p14="http://schemas.microsoft.com/office/powerpoint/2010/main" val="37416836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Test generation for</a:t>
            </a:r>
            <a:r>
              <a:rPr lang="en-US" baseline="0" dirty="0" smtClean="0"/>
              <a:t> sequential circuits has long been recognized as a much more complex task than that of combinational ATPG. In particular, unstructured random sequential designs are very difficult to test. The difficulty in generating test patterns lies with (a) setting the state variables (the memory elements) into a certain combination so that the fault under test is excited and (b) propagating the fault effect to the primary outputs. In general, the longer the length of the shortest input sequence needed to perform both steps, the more difficult it is to find an input sequence to test the circuit. Several approaches have been proposed to solve the problem of test generation for sequential circuits. They are either extensions of the classical D-algorithm or are based on random techniques. When the number of circuit internal states is large and tests demand long input sequences, they can be quite ineffective for test generation. For example, in the extended D-algorithm, a large amount of effort may be wasted in trying to find short sequence tests for faults that require long ones. Random testing techniques can be very time consuming too for faults that have a few long test sequences. Additional factors, such as </a:t>
            </a:r>
            <a:r>
              <a:rPr lang="en-US" dirty="0" smtClean="0"/>
              <a:t>unknown states, circuit initialization problems, internal clocks, embedded counters</a:t>
            </a:r>
            <a:r>
              <a:rPr lang="en-US" baseline="0" dirty="0" smtClean="0"/>
              <a:t> and</a:t>
            </a:r>
            <a:r>
              <a:rPr lang="en-US" dirty="0" smtClean="0"/>
              <a:t> RAMs</a:t>
            </a:r>
            <a:r>
              <a:rPr lang="en-US" baseline="0" dirty="0" smtClean="0"/>
              <a:t> may add extra performance overhead to already complex test generation algorithms. Although there are several sequential ATPG techniques, they did not gain popularity that could match that of the combinational ATPG.</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12</a:t>
            </a:fld>
            <a:endParaRPr lang="en-US"/>
          </a:p>
        </p:txBody>
      </p:sp>
    </p:spTree>
    <p:extLst>
      <p:ext uri="{BB962C8B-B14F-4D97-AF65-F5344CB8AC3E}">
        <p14:creationId xmlns:p14="http://schemas.microsoft.com/office/powerpoint/2010/main" val="42416300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slide</a:t>
            </a:r>
            <a:r>
              <a:rPr lang="en-US" baseline="0" dirty="0" smtClean="0"/>
              <a:t> illustrates a general flow adopted in a generic test generation process. We begin by creating a list of target faults. Typically, phenomena such as fault equivalence and fault dominance are used here to perform fault collapsing that results in a relatively short fault list. Given a fault list, one can start the main loop. It repeatedly picks a fault from the list and invokes the main ATPG engine. It yields the corresponding test pattern unless it does not exist or ATPG exceeds backtrack and/or decision limits. In the latter case, we report an ATPG time-out causing an ATPG abort, and proceed to the next fault on the list. Once a test pattern is available, a fault simulation is invoked in order to determine other faults (still on the list) that are detected by a newly found test pattern. These faults are then removed from the list, and the whole process repeats. Typically, at the very beginning, pseudorandom test patterns can be used to eliminate easy-to-detect faults from the initial fault list.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13</a:t>
            </a:fld>
            <a:endParaRPr lang="en-US"/>
          </a:p>
        </p:txBody>
      </p:sp>
    </p:spTree>
    <p:extLst>
      <p:ext uri="{BB962C8B-B14F-4D97-AF65-F5344CB8AC3E}">
        <p14:creationId xmlns:p14="http://schemas.microsoft.com/office/powerpoint/2010/main" val="18877805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latin typeface="+mn-lt"/>
                <a:ea typeface="+mn-ea"/>
                <a:cs typeface="+mn-cs"/>
              </a:rPr>
              <a:t>There are two basic</a:t>
            </a:r>
            <a:r>
              <a:rPr lang="en-US" sz="1200" kern="1200" baseline="0" dirty="0" smtClean="0">
                <a:solidFill>
                  <a:schemeClr val="tx1"/>
                </a:solidFill>
                <a:latin typeface="+mn-lt"/>
                <a:ea typeface="+mn-ea"/>
                <a:cs typeface="+mn-cs"/>
              </a:rPr>
              <a:t> concepts in fault detection. First, a test T that detects a fault F activates F, i.e., it generates an error (or a fault effect) by creating different values at the site of the fault in the fault-free and in the faulty circuit. Second, T propagates the fault effect to a primary output, that is, it makes all the lines along at least one path between the fault site and the output have different values, again in the fault-free and in the faulty circuit. Sometimes we use the term “fault propagation” instead of “error propagation” or “fault-effect propagation”. A line whose value in the test T changes in the presence of the fault F is said to be sensitized to the fault F by the test T. A path composed of sensitized lines is called a sensitized path. </a:t>
            </a:r>
            <a:r>
              <a:rPr lang="en-US" sz="1200" kern="1200" dirty="0" smtClean="0">
                <a:solidFill>
                  <a:schemeClr val="tx1"/>
                </a:solidFill>
                <a:latin typeface="+mn-lt"/>
                <a:ea typeface="+mn-ea"/>
                <a:cs typeface="+mn-cs"/>
              </a:rPr>
              <a:t>For example, in a two-input AND gate, sensitizing the path of one input requires the other input to be set to 1. In the circuit shown on the slide, a sensitized path for the indicated</a:t>
            </a:r>
            <a:r>
              <a:rPr lang="en-US" sz="1200" kern="1200" baseline="0" dirty="0" smtClean="0">
                <a:solidFill>
                  <a:schemeClr val="tx1"/>
                </a:solidFill>
                <a:latin typeface="+mn-lt"/>
                <a:ea typeface="+mn-ea"/>
                <a:cs typeface="+mn-cs"/>
              </a:rPr>
              <a:t> stuck-at-0 fault goes from the output of gate G</a:t>
            </a:r>
            <a:r>
              <a:rPr lang="en-US" sz="1200" kern="1200" baseline="-25000" dirty="0" smtClean="0">
                <a:solidFill>
                  <a:schemeClr val="tx1"/>
                </a:solidFill>
                <a:latin typeface="+mn-lt"/>
                <a:ea typeface="+mn-ea"/>
                <a:cs typeface="+mn-cs"/>
              </a:rPr>
              <a:t>1</a:t>
            </a:r>
            <a:r>
              <a:rPr lang="en-US" sz="1200" kern="1200" baseline="0" dirty="0" smtClean="0">
                <a:solidFill>
                  <a:schemeClr val="tx1"/>
                </a:solidFill>
                <a:latin typeface="+mn-lt"/>
                <a:ea typeface="+mn-ea"/>
                <a:cs typeface="+mn-cs"/>
              </a:rPr>
              <a:t> to gate G</a:t>
            </a:r>
            <a:r>
              <a:rPr lang="en-US" sz="1200" kern="1200" baseline="-25000" dirty="0" smtClean="0">
                <a:solidFill>
                  <a:schemeClr val="tx1"/>
                </a:solidFill>
                <a:latin typeface="+mn-lt"/>
                <a:ea typeface="+mn-ea"/>
                <a:cs typeface="+mn-cs"/>
              </a:rPr>
              <a:t>4</a:t>
            </a:r>
            <a:r>
              <a:rPr lang="en-US" sz="1200" kern="1200" baseline="0" dirty="0" smtClean="0">
                <a:solidFill>
                  <a:schemeClr val="tx1"/>
                </a:solidFill>
                <a:latin typeface="+mn-lt"/>
                <a:ea typeface="+mn-ea"/>
                <a:cs typeface="+mn-cs"/>
              </a:rPr>
              <a:t>, and then to the primary output. Note that in order to activate the fault, one needs to apply 1 to the first input. Creation of a sensitized path requires another 1 applied to the second input (to allow propagation through G</a:t>
            </a:r>
            <a:r>
              <a:rPr lang="en-US" sz="1200" kern="1200" baseline="-25000" dirty="0" smtClean="0">
                <a:solidFill>
                  <a:schemeClr val="tx1"/>
                </a:solidFill>
                <a:latin typeface="+mn-lt"/>
                <a:ea typeface="+mn-ea"/>
                <a:cs typeface="+mn-cs"/>
              </a:rPr>
              <a:t>1</a:t>
            </a:r>
            <a:r>
              <a:rPr lang="en-US" sz="1200" kern="1200" baseline="0" dirty="0" smtClean="0">
                <a:solidFill>
                  <a:schemeClr val="tx1"/>
                </a:solidFill>
                <a:latin typeface="+mn-lt"/>
                <a:ea typeface="+mn-ea"/>
                <a:cs typeface="+mn-cs"/>
              </a:rPr>
              <a:t>), and then the third input set to 0 ensures that a fault effect will propagate through the OR gate, as well.</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14</a:t>
            </a:fld>
            <a:endParaRPr lang="en-US"/>
          </a:p>
        </p:txBody>
      </p:sp>
    </p:spTree>
    <p:extLst>
      <p:ext uri="{BB962C8B-B14F-4D97-AF65-F5344CB8AC3E}">
        <p14:creationId xmlns:p14="http://schemas.microsoft.com/office/powerpoint/2010/main" val="17842605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 gate whose</a:t>
            </a:r>
            <a:r>
              <a:rPr lang="en-US" baseline="0" dirty="0" smtClean="0"/>
              <a:t> output is sensitized  to a fault F has at least one of its inputs sensitized to F as well. In general, the following properties characterize of a gate on a sensitized path. </a:t>
            </a:r>
            <a:r>
              <a:rPr lang="en-US" dirty="0" smtClean="0"/>
              <a:t>If G is a </a:t>
            </a:r>
            <a:r>
              <a:rPr lang="en-US" dirty="0" err="1" smtClean="0"/>
              <a:t>unate</a:t>
            </a:r>
            <a:r>
              <a:rPr lang="en-US" dirty="0" smtClean="0"/>
              <a:t> gate with inversion </a:t>
            </a:r>
            <a:r>
              <a:rPr lang="en-US" i="1" dirty="0" err="1" smtClean="0"/>
              <a:t>i</a:t>
            </a:r>
            <a:r>
              <a:rPr lang="en-US" dirty="0" smtClean="0"/>
              <a:t> and controlling value </a:t>
            </a:r>
            <a:r>
              <a:rPr lang="en-US" i="1" dirty="0" smtClean="0"/>
              <a:t>c</a:t>
            </a:r>
            <a:r>
              <a:rPr lang="en-US" dirty="0" smtClean="0"/>
              <a:t>, whose output is sensitized  to a fault F by a test T, then:</a:t>
            </a:r>
          </a:p>
          <a:p>
            <a:pPr marL="171450" indent="-171450">
              <a:buFont typeface="Arial"/>
              <a:buChar char="•"/>
            </a:pPr>
            <a:r>
              <a:rPr lang="en-US" dirty="0" smtClean="0"/>
              <a:t>all inputs of G sensitized to </a:t>
            </a:r>
            <a:r>
              <a:rPr lang="en-US" i="1" dirty="0" smtClean="0"/>
              <a:t>f</a:t>
            </a:r>
            <a:r>
              <a:rPr lang="en-US" dirty="0" smtClean="0"/>
              <a:t> have the same value (say </a:t>
            </a:r>
            <a:r>
              <a:rPr lang="en-US" i="1" dirty="0" smtClean="0"/>
              <a:t>a</a:t>
            </a:r>
            <a:r>
              <a:rPr lang="en-US" dirty="0" smtClean="0"/>
              <a:t>),</a:t>
            </a:r>
          </a:p>
          <a:p>
            <a:pPr marL="171450" indent="-171450">
              <a:buFont typeface="Arial"/>
              <a:buChar char="•"/>
            </a:pPr>
            <a:r>
              <a:rPr lang="en-US" dirty="0" smtClean="0"/>
              <a:t>all inputs of G not sensitized to </a:t>
            </a:r>
            <a:r>
              <a:rPr lang="en-US" i="1" dirty="0" smtClean="0"/>
              <a:t>f</a:t>
            </a:r>
            <a:r>
              <a:rPr lang="en-US" dirty="0" smtClean="0"/>
              <a:t> (if any) have value </a:t>
            </a:r>
            <a:r>
              <a:rPr lang="en-US" i="1" dirty="0" smtClean="0"/>
              <a:t>c</a:t>
            </a:r>
            <a:r>
              <a:rPr lang="en-US" dirty="0" smtClean="0"/>
              <a:t>’,</a:t>
            </a:r>
          </a:p>
          <a:p>
            <a:pPr marL="171450" indent="-171450">
              <a:buFont typeface="Arial"/>
              <a:buChar char="•"/>
            </a:pPr>
            <a:r>
              <a:rPr lang="en-US" dirty="0" smtClean="0"/>
              <a:t>the output of G has a value of </a:t>
            </a:r>
            <a:r>
              <a:rPr lang="en-US" i="1" dirty="0" smtClean="0"/>
              <a:t>a</a:t>
            </a:r>
            <a:r>
              <a:rPr lang="en-US" dirty="0" smtClean="0"/>
              <a:t> </a:t>
            </a:r>
            <a:r>
              <a:rPr lang="en-US" kern="0" noProof="1" smtClean="0">
                <a:solidFill>
                  <a:srgbClr val="000000"/>
                </a:solidFill>
                <a:sym typeface="Symbol" pitchFamily="-112" charset="2"/>
              </a:rPr>
              <a:t></a:t>
            </a:r>
            <a:r>
              <a:rPr lang="en-US" i="1" kern="0" noProof="1" smtClean="0">
                <a:solidFill>
                  <a:srgbClr val="000000"/>
                </a:solidFill>
                <a:sym typeface="Symbol" pitchFamily="-112" charset="2"/>
              </a:rPr>
              <a:t> i</a:t>
            </a:r>
            <a:r>
              <a:rPr lang="en-US" kern="0" noProof="1" smtClean="0">
                <a:solidFill>
                  <a:srgbClr val="000000"/>
                </a:solidFill>
                <a:sym typeface="Symbol" pitchFamily="-112" charset="2"/>
              </a:rPr>
              <a:t>.</a:t>
            </a:r>
          </a:p>
          <a:p>
            <a:r>
              <a:rPr lang="en-US" kern="0" noProof="1" smtClean="0">
                <a:solidFill>
                  <a:srgbClr val="000000"/>
                </a:solidFill>
                <a:sym typeface="Symbol" pitchFamily="-112" charset="2"/>
              </a:rPr>
              <a:t>The</a:t>
            </a:r>
            <a:r>
              <a:rPr lang="en-US" kern="0" baseline="0" noProof="1" smtClean="0">
                <a:solidFill>
                  <a:srgbClr val="000000"/>
                </a:solidFill>
                <a:sym typeface="Symbol" pitchFamily="-112" charset="2"/>
              </a:rPr>
              <a:t> value of </a:t>
            </a:r>
            <a:r>
              <a:rPr lang="en-US" i="1" kern="0" baseline="0" noProof="1" smtClean="0">
                <a:solidFill>
                  <a:srgbClr val="000000"/>
                </a:solidFill>
                <a:sym typeface="Symbol" pitchFamily="-112" charset="2"/>
              </a:rPr>
              <a:t>c</a:t>
            </a:r>
            <a:r>
              <a:rPr lang="en-US" kern="0" baseline="0" noProof="1" smtClean="0">
                <a:solidFill>
                  <a:srgbClr val="000000"/>
                </a:solidFill>
                <a:sym typeface="Symbol" pitchFamily="-112" charset="2"/>
              </a:rPr>
              <a:t>’ is often referred to as an enabling value. Consider an NAND gate shown on the slide. If this gate satisfies the above conditions, then it has either all inputs (sensitized or not) set to 1 or all sensitized inputs set to 0 and the remainig inputs (if any) set to the enabling value of 1. In our case, one of the inputs is sensitized, while the other one is set to the enabling value, and thus the output is sensitized, too (it has the value of </a:t>
            </a:r>
            <a:r>
              <a:rPr lang="en-US" i="1" dirty="0" smtClean="0"/>
              <a:t>a</a:t>
            </a:r>
            <a:r>
              <a:rPr lang="en-US" dirty="0" smtClean="0"/>
              <a:t> </a:t>
            </a:r>
            <a:r>
              <a:rPr lang="en-US" kern="0" noProof="1" smtClean="0">
                <a:solidFill>
                  <a:srgbClr val="000000"/>
                </a:solidFill>
                <a:sym typeface="Symbol" pitchFamily="-112" charset="2"/>
              </a:rPr>
              <a:t> </a:t>
            </a:r>
            <a:r>
              <a:rPr lang="en-US" i="1" kern="0" noProof="1" smtClean="0">
                <a:solidFill>
                  <a:srgbClr val="000000"/>
                </a:solidFill>
                <a:sym typeface="Symbol" pitchFamily="-112" charset="2"/>
              </a:rPr>
              <a:t>i</a:t>
            </a:r>
            <a:r>
              <a:rPr lang="en-US" kern="0" noProof="1" smtClean="0">
                <a:solidFill>
                  <a:srgbClr val="000000"/>
                </a:solidFill>
                <a:sym typeface="Symbol" pitchFamily="-112" charset="2"/>
              </a:rPr>
              <a:t> = </a:t>
            </a:r>
            <a:r>
              <a:rPr lang="en-US" i="1" dirty="0" smtClean="0"/>
              <a:t>a</a:t>
            </a:r>
            <a:r>
              <a:rPr lang="en-US" dirty="0" smtClean="0"/>
              <a:t> </a:t>
            </a:r>
            <a:r>
              <a:rPr lang="en-US" kern="0" noProof="1" smtClean="0">
                <a:solidFill>
                  <a:srgbClr val="000000"/>
                </a:solidFill>
                <a:sym typeface="Symbol" pitchFamily="-112" charset="2"/>
              </a:rPr>
              <a:t> 1 = </a:t>
            </a:r>
            <a:r>
              <a:rPr lang="en-US" i="1" kern="0" noProof="1" smtClean="0">
                <a:solidFill>
                  <a:srgbClr val="000000"/>
                </a:solidFill>
                <a:sym typeface="Symbol" pitchFamily="-112" charset="2"/>
              </a:rPr>
              <a:t>a</a:t>
            </a:r>
            <a:r>
              <a:rPr lang="en-US" kern="0" noProof="1" smtClean="0">
                <a:solidFill>
                  <a:srgbClr val="000000"/>
                </a:solidFill>
                <a:sym typeface="Symbol" pitchFamily="-112" charset="2"/>
              </a:rPr>
              <a:t>’</a:t>
            </a:r>
            <a:r>
              <a:rPr lang="en-US" kern="0" baseline="0" noProof="1" smtClean="0">
                <a:solidFill>
                  <a:srgbClr val="000000"/>
                </a:solidFill>
                <a:sym typeface="Symbol" pitchFamily="-112" charset="2"/>
              </a:rPr>
              <a:t>.</a:t>
            </a:r>
            <a:endParaRPr lang="en-US" kern="0" noProof="1" smtClean="0">
              <a:solidFill>
                <a:srgbClr val="000000"/>
              </a:solidFill>
              <a:sym typeface="Symbol" pitchFamily="-112" charset="2"/>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15</a:t>
            </a:fld>
            <a:endParaRPr lang="en-US"/>
          </a:p>
        </p:txBody>
      </p:sp>
    </p:spTree>
    <p:extLst>
      <p:ext uri="{BB962C8B-B14F-4D97-AF65-F5344CB8AC3E}">
        <p14:creationId xmlns:p14="http://schemas.microsoft.com/office/powerpoint/2010/main" val="32980065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By repeatedly</a:t>
            </a:r>
            <a:r>
              <a:rPr lang="en-US" baseline="0" dirty="0" smtClean="0"/>
              <a:t> applying the third property from the previous slide, one can arrive the following properties of sensitized paths. </a:t>
            </a:r>
            <a:r>
              <a:rPr lang="en-US" dirty="0" smtClean="0"/>
              <a:t>Let </a:t>
            </a:r>
            <a:r>
              <a:rPr lang="en-US" i="1" dirty="0" smtClean="0"/>
              <a:t>n</a:t>
            </a:r>
            <a:r>
              <a:rPr lang="en-US" dirty="0" smtClean="0"/>
              <a:t> be a line sensitized to the fault k s-</a:t>
            </a:r>
            <a:r>
              <a:rPr lang="en-US" dirty="0" err="1" smtClean="0"/>
              <a:t>a-</a:t>
            </a:r>
            <a:r>
              <a:rPr lang="en-US" i="1" dirty="0" err="1" smtClean="0"/>
              <a:t>v</a:t>
            </a:r>
            <a:r>
              <a:rPr lang="en-US" dirty="0" smtClean="0"/>
              <a:t> by a test </a:t>
            </a:r>
            <a:r>
              <a:rPr lang="en-US" i="1" dirty="0" smtClean="0"/>
              <a:t>t</a:t>
            </a:r>
            <a:r>
              <a:rPr lang="en-US" dirty="0" smtClean="0"/>
              <a:t> and let </a:t>
            </a:r>
            <a:r>
              <a:rPr lang="en-US" i="1" dirty="0" smtClean="0"/>
              <a:t>p</a:t>
            </a:r>
            <a:r>
              <a:rPr lang="en-US" dirty="0" smtClean="0"/>
              <a:t> be the inversion parity of a sensitized path between </a:t>
            </a:r>
            <a:r>
              <a:rPr lang="en-US" i="1" dirty="0" smtClean="0"/>
              <a:t>k</a:t>
            </a:r>
            <a:r>
              <a:rPr lang="en-US" dirty="0" smtClean="0"/>
              <a:t> and </a:t>
            </a:r>
            <a:r>
              <a:rPr lang="en-US" i="1" dirty="0" smtClean="0"/>
              <a:t>n</a:t>
            </a:r>
            <a:r>
              <a:rPr lang="en-US" dirty="0" smtClean="0"/>
              <a:t>. Then, the value of </a:t>
            </a:r>
            <a:r>
              <a:rPr lang="en-US" i="1" dirty="0" smtClean="0"/>
              <a:t>n</a:t>
            </a:r>
            <a:r>
              <a:rPr lang="en-US" dirty="0" smtClean="0"/>
              <a:t> in </a:t>
            </a:r>
            <a:r>
              <a:rPr lang="en-US" i="1" dirty="0" smtClean="0"/>
              <a:t>t</a:t>
            </a:r>
            <a:r>
              <a:rPr lang="en-US" dirty="0" smtClean="0"/>
              <a:t> is </a:t>
            </a:r>
            <a:r>
              <a:rPr lang="en-US" i="1" dirty="0" smtClean="0"/>
              <a:t>v</a:t>
            </a:r>
            <a:r>
              <a:rPr lang="en-US" dirty="0" smtClean="0"/>
              <a:t>’ </a:t>
            </a:r>
            <a:r>
              <a:rPr lang="en-US" kern="0" noProof="1" smtClean="0">
                <a:solidFill>
                  <a:srgbClr val="000000"/>
                </a:solidFill>
                <a:sym typeface="Symbol" pitchFamily="-112" charset="2"/>
              </a:rPr>
              <a:t> </a:t>
            </a:r>
            <a:r>
              <a:rPr lang="en-US" i="1" kern="0" noProof="1" smtClean="0">
                <a:solidFill>
                  <a:srgbClr val="000000"/>
                </a:solidFill>
                <a:sym typeface="Symbol" pitchFamily="-112" charset="2"/>
              </a:rPr>
              <a:t>p</a:t>
            </a:r>
            <a:r>
              <a:rPr lang="en-US" kern="0" noProof="1" smtClean="0">
                <a:solidFill>
                  <a:srgbClr val="000000"/>
                </a:solidFill>
                <a:sym typeface="Symbol" pitchFamily="-112" charset="2"/>
              </a:rPr>
              <a:t>,</a:t>
            </a:r>
            <a:r>
              <a:rPr lang="en-US" kern="0" baseline="0" noProof="1" smtClean="0">
                <a:solidFill>
                  <a:srgbClr val="000000"/>
                </a:solidFill>
                <a:sym typeface="Symbol" pitchFamily="-112" charset="2"/>
              </a:rPr>
              <a:t> and </a:t>
            </a:r>
            <a:r>
              <a:rPr lang="en-US" kern="0" noProof="1" smtClean="0">
                <a:solidFill>
                  <a:srgbClr val="000000"/>
                </a:solidFill>
                <a:sym typeface="Symbol" pitchFamily="-112" charset="2"/>
              </a:rPr>
              <a:t>if the are several sensitized paths between </a:t>
            </a:r>
            <a:r>
              <a:rPr lang="en-US" i="1" kern="0" noProof="1" smtClean="0">
                <a:solidFill>
                  <a:srgbClr val="000000"/>
                </a:solidFill>
                <a:sym typeface="Symbol" pitchFamily="-112" charset="2"/>
              </a:rPr>
              <a:t>k</a:t>
            </a:r>
            <a:r>
              <a:rPr lang="en-US" kern="0" noProof="1" smtClean="0">
                <a:solidFill>
                  <a:srgbClr val="000000"/>
                </a:solidFill>
                <a:sym typeface="Symbol" pitchFamily="-112" charset="2"/>
              </a:rPr>
              <a:t> and </a:t>
            </a:r>
            <a:r>
              <a:rPr lang="en-US" i="1" kern="0" noProof="1" smtClean="0">
                <a:solidFill>
                  <a:srgbClr val="000000"/>
                </a:solidFill>
                <a:sym typeface="Symbol" pitchFamily="-112" charset="2"/>
              </a:rPr>
              <a:t>n</a:t>
            </a:r>
            <a:r>
              <a:rPr lang="en-US" kern="0" noProof="1" smtClean="0">
                <a:solidFill>
                  <a:srgbClr val="000000"/>
                </a:solidFill>
                <a:sym typeface="Symbol" pitchFamily="-112" charset="2"/>
              </a:rPr>
              <a:t>, then all of them have the same inversion parity. These properties are again illustrated by</a:t>
            </a:r>
            <a:r>
              <a:rPr lang="en-US" kern="0" baseline="0" noProof="1" smtClean="0">
                <a:solidFill>
                  <a:srgbClr val="000000"/>
                </a:solidFill>
                <a:sym typeface="Symbol" pitchFamily="-112" charset="2"/>
              </a:rPr>
              <a:t> an NAND gate placed on a sesnitized path, as shown on the slide.</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16</a:t>
            </a:fld>
            <a:endParaRPr lang="en-US"/>
          </a:p>
        </p:txBody>
      </p:sp>
    </p:spTree>
    <p:extLst>
      <p:ext uri="{BB962C8B-B14F-4D97-AF65-F5344CB8AC3E}">
        <p14:creationId xmlns:p14="http://schemas.microsoft.com/office/powerpoint/2010/main" val="42376620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As we have seen earlier,</a:t>
            </a:r>
            <a:r>
              <a:rPr lang="en-US" baseline="0" dirty="0" smtClean="0"/>
              <a:t> </a:t>
            </a:r>
            <a:r>
              <a:rPr lang="en-US" sz="1200" kern="1200" baseline="0" dirty="0" smtClean="0">
                <a:solidFill>
                  <a:schemeClr val="tx1"/>
                </a:solidFill>
                <a:latin typeface="+mn-lt"/>
                <a:ea typeface="+mn-ea"/>
                <a:cs typeface="+mn-cs"/>
              </a:rPr>
              <a:t>a p</a:t>
            </a:r>
            <a:r>
              <a:rPr lang="en-US" sz="1200" kern="1200" dirty="0" smtClean="0">
                <a:solidFill>
                  <a:schemeClr val="tx1"/>
                </a:solidFill>
                <a:latin typeface="+mn-lt"/>
                <a:ea typeface="+mn-ea"/>
                <a:cs typeface="+mn-cs"/>
              </a:rPr>
              <a:t>ath sensitization refers to finding a path in the circuit that allows an error to show up at an observable output of a device, if it is faulty. Clearly, this approach requires a prior knowledge of a circuit</a:t>
            </a:r>
            <a:r>
              <a:rPr lang="en-US" sz="1200" kern="1200" baseline="0" dirty="0" smtClean="0">
                <a:solidFill>
                  <a:schemeClr val="tx1"/>
                </a:solidFill>
                <a:latin typeface="+mn-lt"/>
                <a:ea typeface="+mn-ea"/>
                <a:cs typeface="+mn-cs"/>
              </a:rPr>
              <a:t> under test structure. In order to arrive with a test pattern for a fault on line </a:t>
            </a:r>
            <a:r>
              <a:rPr lang="en-US" sz="1200" i="1" kern="1200" baseline="0" dirty="0" smtClean="0">
                <a:solidFill>
                  <a:schemeClr val="tx1"/>
                </a:solidFill>
                <a:latin typeface="+mn-lt"/>
                <a:ea typeface="+mn-ea"/>
                <a:cs typeface="+mn-cs"/>
              </a:rPr>
              <a:t>k</a:t>
            </a:r>
            <a:r>
              <a:rPr lang="en-US" sz="1200" kern="1200" baseline="0" dirty="0" smtClean="0">
                <a:solidFill>
                  <a:schemeClr val="tx1"/>
                </a:solidFill>
                <a:latin typeface="+mn-lt"/>
                <a:ea typeface="+mn-ea"/>
                <a:cs typeface="+mn-cs"/>
              </a:rPr>
              <a:t>, we need to:</a:t>
            </a:r>
          </a:p>
          <a:p>
            <a:pPr marL="171450" indent="-171450">
              <a:buFont typeface="Arial"/>
              <a:buChar char="•"/>
            </a:pPr>
            <a:r>
              <a:rPr lang="en-US" dirty="0" smtClean="0"/>
              <a:t>find a path from a</a:t>
            </a:r>
            <a:r>
              <a:rPr lang="en-US" baseline="0" dirty="0" smtClean="0"/>
              <a:t> fault site</a:t>
            </a:r>
            <a:r>
              <a:rPr lang="en-US" dirty="0" smtClean="0"/>
              <a:t> to the output or another observation point,</a:t>
            </a:r>
          </a:p>
          <a:p>
            <a:pPr marL="171450" indent="-171450">
              <a:buFont typeface="Arial"/>
              <a:buChar char="•"/>
            </a:pPr>
            <a:r>
              <a:rPr lang="en-US" dirty="0" smtClean="0"/>
              <a:t>find signals that must be present on the gates along the path to enable propagation of a fault effect,</a:t>
            </a:r>
          </a:p>
          <a:p>
            <a:pPr marL="171450" indent="-171450">
              <a:buFont typeface="Arial"/>
              <a:buChar char="•"/>
            </a:pPr>
            <a:r>
              <a:rPr lang="en-US" dirty="0" smtClean="0"/>
              <a:t>find (justify) input signals necessary to produce the above signals at the gates inputs,</a:t>
            </a:r>
          </a:p>
          <a:p>
            <a:pPr marL="171450" indent="-171450">
              <a:buFont typeface="Arial"/>
              <a:buChar char="•"/>
            </a:pPr>
            <a:r>
              <a:rPr lang="en-US" dirty="0" smtClean="0"/>
              <a:t>determine additional input signals necessary to produce the appropriate signal on line </a:t>
            </a:r>
            <a:r>
              <a:rPr lang="en-US" i="1" dirty="0" smtClean="0"/>
              <a:t>k</a:t>
            </a:r>
            <a:r>
              <a:rPr lang="en-US" baseline="0" dirty="0" smtClean="0"/>
              <a:t> to activate (excite) the fault.</a:t>
            </a:r>
          </a:p>
          <a:p>
            <a:pPr marL="171450" indent="-171450">
              <a:buFont typeface="Arial"/>
              <a:buChar char="•"/>
            </a:pP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 main drawback of the classical path sensitization is that only a single path is examined (and sensitized) at a time. This does not guarantee that a test will be found for a fault even if one exists. In fact, it might be necessary to sensitize more than one path in deriving tests for certain faults and this is a principal idea behind many algorithmic test generation methods. It is worth noting that the number of multiple paths that a test generation method may need to examine tends to grow exponentially, thus having a negative impact on CPU time. Consequently, various APTG techniques employ variety of heuristics in an attempt to keep this number within reasonable limits.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17</a:t>
            </a:fld>
            <a:endParaRPr lang="en-US"/>
          </a:p>
        </p:txBody>
      </p:sp>
    </p:spTree>
    <p:extLst>
      <p:ext uri="{BB962C8B-B14F-4D97-AF65-F5344CB8AC3E}">
        <p14:creationId xmlns:p14="http://schemas.microsoft.com/office/powerpoint/2010/main" val="19282828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latin typeface="+mn-lt"/>
                <a:ea typeface="+mn-ea"/>
                <a:cs typeface="+mn-cs"/>
              </a:rPr>
              <a:t>A simple example was reported by </a:t>
            </a:r>
            <a:r>
              <a:rPr lang="en-US" sz="1200" b="0" kern="1200" dirty="0" smtClean="0">
                <a:solidFill>
                  <a:schemeClr val="tx1"/>
                </a:solidFill>
                <a:latin typeface="+mn-lt"/>
                <a:ea typeface="+mn-ea"/>
                <a:cs typeface="+mn-cs"/>
              </a:rPr>
              <a:t>Schneider in 1967. The circuit is shown on the slide, and the fault in question is G2 output stuck-at-1. To generate the value of 0 at the output of G</a:t>
            </a:r>
            <a:r>
              <a:rPr lang="en-US" sz="1200" b="0" kern="1200" baseline="-25000" dirty="0" smtClean="0">
                <a:solidFill>
                  <a:schemeClr val="tx1"/>
                </a:solidFill>
                <a:latin typeface="+mn-lt"/>
                <a:ea typeface="+mn-ea"/>
                <a:cs typeface="+mn-cs"/>
              </a:rPr>
              <a:t>2</a:t>
            </a:r>
            <a:r>
              <a:rPr lang="en-US" sz="1200" b="0" kern="1200" dirty="0" smtClean="0">
                <a:solidFill>
                  <a:schemeClr val="tx1"/>
                </a:solidFill>
                <a:latin typeface="+mn-lt"/>
                <a:ea typeface="+mn-ea"/>
                <a:cs typeface="+mn-cs"/>
              </a:rPr>
              <a:t> requires</a:t>
            </a:r>
            <a:r>
              <a:rPr lang="en-US" sz="1200" b="0" kern="1200" baseline="0" dirty="0" smtClean="0">
                <a:solidFill>
                  <a:schemeClr val="tx1"/>
                </a:solidFill>
                <a:latin typeface="+mn-lt"/>
                <a:ea typeface="+mn-ea"/>
                <a:cs typeface="+mn-cs"/>
              </a:rPr>
              <a:t> two 1s applied to the inputs of G</a:t>
            </a:r>
            <a:r>
              <a:rPr lang="en-US" sz="1200" b="0" kern="1200" baseline="-25000" dirty="0" smtClean="0">
                <a:solidFill>
                  <a:schemeClr val="tx1"/>
                </a:solidFill>
                <a:latin typeface="+mn-lt"/>
                <a:ea typeface="+mn-ea"/>
                <a:cs typeface="+mn-cs"/>
              </a:rPr>
              <a:t>2</a:t>
            </a:r>
            <a:r>
              <a:rPr lang="en-US" sz="1200" b="0" kern="1200" baseline="0" dirty="0" smtClean="0">
                <a:solidFill>
                  <a:schemeClr val="tx1"/>
                </a:solidFill>
                <a:latin typeface="+mn-lt"/>
                <a:ea typeface="+mn-ea"/>
                <a:cs typeface="+mn-cs"/>
              </a:rPr>
              <a:t>, and thus to the corresponding primary inputs. Note that this is a necessary assignment that cannot be relaxed. According to the single path sensitization paradigm, one can arbitrarily select a fault propagation path, as shown on the slide (bold red lines). This path requires yet another primary input to assume the value of 1 in order to establish a propagation path through gate G</a:t>
            </a:r>
            <a:r>
              <a:rPr lang="en-US" sz="1200" b="0" kern="1200" baseline="-25000" dirty="0" smtClean="0">
                <a:solidFill>
                  <a:schemeClr val="tx1"/>
                </a:solidFill>
                <a:latin typeface="+mn-lt"/>
                <a:ea typeface="+mn-ea"/>
                <a:cs typeface="+mn-cs"/>
              </a:rPr>
              <a:t>5</a:t>
            </a:r>
            <a:r>
              <a:rPr lang="en-US" sz="1200" b="0" kern="1200" baseline="0" dirty="0" smtClean="0">
                <a:solidFill>
                  <a:schemeClr val="tx1"/>
                </a:solidFill>
                <a:latin typeface="+mn-lt"/>
                <a:ea typeface="+mn-ea"/>
                <a:cs typeface="+mn-cs"/>
              </a:rPr>
              <a:t>. The very same path reaches subsequently gate G</a:t>
            </a:r>
            <a:r>
              <a:rPr lang="en-US" sz="1200" b="0" kern="1200" baseline="-25000" dirty="0" smtClean="0">
                <a:solidFill>
                  <a:schemeClr val="tx1"/>
                </a:solidFill>
                <a:latin typeface="+mn-lt"/>
                <a:ea typeface="+mn-ea"/>
                <a:cs typeface="+mn-cs"/>
              </a:rPr>
              <a:t>8</a:t>
            </a:r>
            <a:r>
              <a:rPr lang="en-US" sz="1200" b="0" kern="1200" baseline="0" dirty="0" smtClean="0">
                <a:solidFill>
                  <a:schemeClr val="tx1"/>
                </a:solidFill>
                <a:latin typeface="+mn-lt"/>
                <a:ea typeface="+mn-ea"/>
                <a:cs typeface="+mn-cs"/>
              </a:rPr>
              <a:t>, where all its inputs but the second one must be 1 to further propagate the fault effect to the primary output. Asserting the first input of G</a:t>
            </a:r>
            <a:r>
              <a:rPr lang="en-US" sz="1200" b="0" kern="1200" baseline="-25000" dirty="0" smtClean="0">
                <a:solidFill>
                  <a:schemeClr val="tx1"/>
                </a:solidFill>
                <a:latin typeface="+mn-lt"/>
                <a:ea typeface="+mn-ea"/>
                <a:cs typeface="+mn-cs"/>
              </a:rPr>
              <a:t>8</a:t>
            </a:r>
            <a:r>
              <a:rPr lang="en-US" sz="1200" b="0" kern="1200" baseline="0" dirty="0" smtClean="0">
                <a:solidFill>
                  <a:schemeClr val="tx1"/>
                </a:solidFill>
                <a:latin typeface="+mn-lt"/>
                <a:ea typeface="+mn-ea"/>
                <a:cs typeface="+mn-cs"/>
              </a:rPr>
              <a:t> is not a problem – by implication the output of G</a:t>
            </a:r>
            <a:r>
              <a:rPr lang="en-US" sz="1200" b="0" kern="1200" baseline="-25000" dirty="0" smtClean="0">
                <a:solidFill>
                  <a:schemeClr val="tx1"/>
                </a:solidFill>
                <a:latin typeface="+mn-lt"/>
                <a:ea typeface="+mn-ea"/>
                <a:cs typeface="+mn-cs"/>
              </a:rPr>
              <a:t>4</a:t>
            </a:r>
            <a:r>
              <a:rPr lang="en-US" sz="1200" b="0" kern="1200" baseline="0" dirty="0" smtClean="0">
                <a:solidFill>
                  <a:schemeClr val="tx1"/>
                </a:solidFill>
                <a:latin typeface="+mn-lt"/>
                <a:ea typeface="+mn-ea"/>
                <a:cs typeface="+mn-cs"/>
              </a:rPr>
              <a:t> is already 1 due to 0 on the output of G</a:t>
            </a:r>
            <a:r>
              <a:rPr lang="en-US" sz="1200" b="0" kern="1200" baseline="-25000" dirty="0" smtClean="0">
                <a:solidFill>
                  <a:schemeClr val="tx1"/>
                </a:solidFill>
                <a:latin typeface="+mn-lt"/>
                <a:ea typeface="+mn-ea"/>
                <a:cs typeface="+mn-cs"/>
              </a:rPr>
              <a:t>1</a:t>
            </a:r>
            <a:r>
              <a:rPr lang="en-US" sz="1200" b="0" kern="1200" baseline="0" dirty="0" smtClean="0">
                <a:solidFill>
                  <a:schemeClr val="tx1"/>
                </a:solidFill>
                <a:latin typeface="+mn-lt"/>
                <a:ea typeface="+mn-ea"/>
                <a:cs typeface="+mn-cs"/>
              </a:rPr>
              <a:t> caused by earlier assignments on the corresponding primary inputs. An attempt to assert the remaining inputs, however, results in a conflict. Indeed, the lower input of G</a:t>
            </a:r>
            <a:r>
              <a:rPr lang="en-US" sz="1200" b="0" kern="1200" baseline="-25000" dirty="0" smtClean="0">
                <a:solidFill>
                  <a:schemeClr val="tx1"/>
                </a:solidFill>
                <a:latin typeface="+mn-lt"/>
                <a:ea typeface="+mn-ea"/>
                <a:cs typeface="+mn-cs"/>
              </a:rPr>
              <a:t>6</a:t>
            </a:r>
            <a:r>
              <a:rPr lang="en-US" sz="1200" b="0" kern="1200" baseline="0" dirty="0" smtClean="0">
                <a:solidFill>
                  <a:schemeClr val="tx1"/>
                </a:solidFill>
                <a:latin typeface="+mn-lt"/>
                <a:ea typeface="+mn-ea"/>
                <a:cs typeface="+mn-cs"/>
              </a:rPr>
              <a:t> must be 0 to assure its high output. Unfortunately, this assignment causes the output of G</a:t>
            </a:r>
            <a:r>
              <a:rPr lang="en-US" sz="1200" b="0" kern="1200" baseline="-25000" dirty="0" smtClean="0">
                <a:solidFill>
                  <a:schemeClr val="tx1"/>
                </a:solidFill>
                <a:latin typeface="+mn-lt"/>
                <a:ea typeface="+mn-ea"/>
                <a:cs typeface="+mn-cs"/>
              </a:rPr>
              <a:t>3</a:t>
            </a:r>
            <a:r>
              <a:rPr lang="en-US" sz="1200" b="0" kern="1200" baseline="0" dirty="0" smtClean="0">
                <a:solidFill>
                  <a:schemeClr val="tx1"/>
                </a:solidFill>
                <a:latin typeface="+mn-lt"/>
                <a:ea typeface="+mn-ea"/>
                <a:cs typeface="+mn-cs"/>
              </a:rPr>
              <a:t> to be 1, which in conjunction with another 1 on one of the primary inputs leads to 0 on the output of G</a:t>
            </a:r>
            <a:r>
              <a:rPr lang="en-US" sz="1200" b="0" kern="1200" baseline="-25000" dirty="0" smtClean="0">
                <a:solidFill>
                  <a:schemeClr val="tx1"/>
                </a:solidFill>
                <a:latin typeface="+mn-lt"/>
                <a:ea typeface="+mn-ea"/>
                <a:cs typeface="+mn-cs"/>
              </a:rPr>
              <a:t>7</a:t>
            </a:r>
            <a:r>
              <a:rPr lang="en-US" sz="1200" b="0" kern="1200" baseline="0" dirty="0" smtClean="0">
                <a:solidFill>
                  <a:schemeClr val="tx1"/>
                </a:solidFill>
                <a:latin typeface="+mn-lt"/>
                <a:ea typeface="+mn-ea"/>
                <a:cs typeface="+mn-cs"/>
              </a:rPr>
              <a:t>. This result, in turn, will stop fault propagation, rendering the obtained pattern useless.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18</a:t>
            </a:fld>
            <a:endParaRPr lang="en-US"/>
          </a:p>
        </p:txBody>
      </p:sp>
    </p:spTree>
    <p:extLst>
      <p:ext uri="{BB962C8B-B14F-4D97-AF65-F5344CB8AC3E}">
        <p14:creationId xmlns:p14="http://schemas.microsoft.com/office/powerpoint/2010/main" val="3030060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Schneider’s example illustrates that a single path sensitization may not produce a test pattern for a target</a:t>
            </a:r>
            <a:r>
              <a:rPr lang="en-US" baseline="0" dirty="0" smtClean="0"/>
              <a:t> fault. Interestingly, however, in our case such a test pattern does exist. As shown on this slide, it suffices to apply vector 1111 to detect the fault. But in order to obtain this test, one has to consider two fault propagation paths in parallel. The fault excitation assignments remain the same as on the previous slide. On the other hand, in this new approach, only two inputs of G</a:t>
            </a:r>
            <a:r>
              <a:rPr lang="en-US" baseline="-25000" dirty="0" smtClean="0"/>
              <a:t>8</a:t>
            </a:r>
            <a:r>
              <a:rPr lang="en-US" baseline="0" dirty="0" smtClean="0"/>
              <a:t> are set to non-controlling values. The remaining two inputs are both used to propagate the fault effect, as presented in the figure. Since the parity of inversions along both paths is the same, there is no mutual fault masking, and the primary output sees an error arriving from the original fault site – the fault is detected.</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19</a:t>
            </a:fld>
            <a:endParaRPr lang="en-US"/>
          </a:p>
        </p:txBody>
      </p:sp>
    </p:spTree>
    <p:extLst>
      <p:ext uri="{BB962C8B-B14F-4D97-AF65-F5344CB8AC3E}">
        <p14:creationId xmlns:p14="http://schemas.microsoft.com/office/powerpoint/2010/main" val="1772382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baseline="0" dirty="0" smtClean="0"/>
              <a:t>Let us recall that functional testing attempts to verify that a device under test functions according to its specification. Therefore, a user does not need to know the detailed structure of a device. </a:t>
            </a:r>
            <a:r>
              <a:rPr lang="en-US" sz="1200" kern="1200" noProof="0" dirty="0" smtClean="0">
                <a:solidFill>
                  <a:schemeClr val="tx1"/>
                </a:solidFill>
                <a:effectLst/>
                <a:latin typeface="+mn-lt"/>
                <a:ea typeface="+mn-ea"/>
                <a:cs typeface="+mn-cs"/>
              </a:rPr>
              <a:t>The advantages of functional testing include a high correlation to customer experience, relatively short test application time, and</a:t>
            </a:r>
            <a:r>
              <a:rPr lang="en-US" sz="1200" kern="1200" baseline="0" noProof="0" dirty="0" smtClean="0">
                <a:solidFill>
                  <a:schemeClr val="tx1"/>
                </a:solidFill>
                <a:effectLst/>
                <a:latin typeface="+mn-lt"/>
                <a:ea typeface="+mn-ea"/>
                <a:cs typeface="+mn-cs"/>
              </a:rPr>
              <a:t> </a:t>
            </a:r>
            <a:r>
              <a:rPr lang="en-US" sz="1200" kern="1200" noProof="0" dirty="0" smtClean="0">
                <a:solidFill>
                  <a:schemeClr val="tx1"/>
                </a:solidFill>
                <a:effectLst/>
                <a:latin typeface="+mn-lt"/>
                <a:ea typeface="+mn-ea"/>
                <a:cs typeface="+mn-cs"/>
              </a:rPr>
              <a:t>accurate measurement of test speed. Furthermore,</a:t>
            </a:r>
            <a:r>
              <a:rPr lang="en-US" sz="1200" kern="1200" baseline="0" noProof="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it avoids over-testing since it is performed in a functional mode. </a:t>
            </a:r>
            <a:r>
              <a:rPr lang="en-US" sz="1200" kern="1200" noProof="0" dirty="0" smtClean="0">
                <a:solidFill>
                  <a:schemeClr val="tx1"/>
                </a:solidFill>
                <a:effectLst/>
                <a:latin typeface="+mn-lt"/>
                <a:ea typeface="+mn-ea"/>
                <a:cs typeface="+mn-cs"/>
              </a:rPr>
              <a:t>Preparing functional tests requires both architectural design knowledge and testing expertise, and this process cannot be readily automated. </a:t>
            </a:r>
            <a:r>
              <a:rPr lang="en-US" dirty="0" smtClean="0"/>
              <a:t>Typically, functional patterns yield low fault coverage and are not useful in high quality production testing. In contrast, </a:t>
            </a:r>
            <a:r>
              <a:rPr lang="en-US" sz="1200" b="0" i="0" u="none" strike="noStrike" kern="1200" baseline="0" dirty="0" smtClean="0">
                <a:solidFill>
                  <a:schemeClr val="tx1"/>
                </a:solidFill>
                <a:latin typeface="+mn-lt"/>
                <a:ea typeface="+mn-ea"/>
                <a:cs typeface="+mn-cs"/>
              </a:rPr>
              <a:t>structural tests are used in production test of most VLSI digital circuits because these tests are easier to create and evaluate with the help of many tools. They also facilitate simpler diagnosis of faults than functional tests. The primary objective of structural tests is to identify structures that deviate from a declared defect-free design, which is a much narrower objective than for functional (specification-based) tests.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a:t>
            </a:fld>
            <a:endParaRPr lang="en-US"/>
          </a:p>
        </p:txBody>
      </p:sp>
    </p:spTree>
    <p:extLst>
      <p:ext uri="{BB962C8B-B14F-4D97-AF65-F5344CB8AC3E}">
        <p14:creationId xmlns:p14="http://schemas.microsoft.com/office/powerpoint/2010/main" val="34533224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latin typeface="+mn-lt"/>
                <a:ea typeface="+mn-ea"/>
                <a:cs typeface="+mn-cs"/>
              </a:rPr>
              <a:t>Most algorithmic test generation methods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refer to the composite symbols </a:t>
            </a:r>
            <a:r>
              <a:rPr lang="en-US" sz="1200" b="1" i="0" kern="1200" dirty="0" smtClean="0">
                <a:solidFill>
                  <a:schemeClr val="tx1"/>
                </a:solidFill>
                <a:latin typeface="+mn-lt"/>
                <a:ea typeface="+mn-ea"/>
                <a:cs typeface="+mn-cs"/>
              </a:rPr>
              <a:t>D</a:t>
            </a:r>
            <a:r>
              <a:rPr lang="en-US" sz="1200" b="0" i="0" kern="1200" dirty="0" smtClean="0">
                <a:solidFill>
                  <a:schemeClr val="tx1"/>
                </a:solidFill>
                <a:latin typeface="+mn-lt"/>
                <a:ea typeface="+mn-ea"/>
                <a:cs typeface="+mn-cs"/>
              </a:rPr>
              <a:t> and </a:t>
            </a:r>
            <a:r>
              <a:rPr lang="en-US" sz="1200" b="1" i="0" kern="1200" dirty="0" smtClean="0">
                <a:solidFill>
                  <a:schemeClr val="tx1"/>
                </a:solidFill>
                <a:latin typeface="+mn-lt"/>
                <a:ea typeface="+mn-ea"/>
                <a:cs typeface="+mn-cs"/>
              </a:rPr>
              <a:t>D'</a:t>
            </a:r>
            <a:r>
              <a:rPr lang="en-US" sz="1200" b="0" i="0" kern="1200" dirty="0" smtClean="0">
                <a:solidFill>
                  <a:schemeClr val="tx1"/>
                </a:solidFill>
                <a:latin typeface="+mn-lt"/>
                <a:ea typeface="+mn-ea"/>
                <a:cs typeface="+mn-cs"/>
              </a:rPr>
              <a:t>.  They were introduced by the D-algorithm and have been adopted by other algorithms since then.  D simply stands for a 1 in a good circuit and a 0 in a faulty one. On the other hand, D', which is the opposite of D, stands for 0 in a good circuit and 1 in a faulty circuit. Thus, propagating a D or D' from the inputs to the output simply means applying a set of inputs to a device to make its output exhibit an error if a fault within the circuit exists. Functionality of every logic gate can be expressed in terms of the D algebra. Examples for functions NOT, AND and OR and a 5-value algebra are given on the slide. Note that</a:t>
            </a:r>
            <a:r>
              <a:rPr lang="en-US" sz="1200" b="0" i="0" kern="1200" baseline="0" dirty="0" smtClean="0">
                <a:solidFill>
                  <a:schemeClr val="tx1"/>
                </a:solidFill>
                <a:latin typeface="+mn-lt"/>
                <a:ea typeface="+mn-ea"/>
                <a:cs typeface="+mn-cs"/>
              </a:rPr>
              <a:t> 0 and 1 in the tables are the composite values representing cases 0/0 and 1/1, respectively, while </a:t>
            </a:r>
            <a:r>
              <a:rPr lang="en-US" sz="1200" b="0" i="1" kern="1200" baseline="0" dirty="0" smtClean="0">
                <a:solidFill>
                  <a:schemeClr val="tx1"/>
                </a:solidFill>
                <a:latin typeface="+mn-lt"/>
                <a:ea typeface="+mn-ea"/>
                <a:cs typeface="+mn-cs"/>
              </a:rPr>
              <a:t>x</a:t>
            </a:r>
            <a:r>
              <a:rPr lang="en-US" sz="1200" b="0" i="0" kern="1200" baseline="0" dirty="0" smtClean="0">
                <a:solidFill>
                  <a:schemeClr val="tx1"/>
                </a:solidFill>
                <a:latin typeface="+mn-lt"/>
                <a:ea typeface="+mn-ea"/>
                <a:cs typeface="+mn-cs"/>
              </a:rPr>
              <a:t> represents a don’t care value. All entries in the tables can be easily obtained by separately processing the fault-free and faulty values, then composing the results. For example, D + 0 = 1/0 + 0/0 = 1+0/0+0 = 1/0 = D. Also, D + D’ = 1/0 + 0/1 = 1+0/0+1 = 1/1 = 1.</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20</a:t>
            </a:fld>
            <a:endParaRPr lang="en-US"/>
          </a:p>
        </p:txBody>
      </p:sp>
    </p:spTree>
    <p:extLst>
      <p:ext uri="{BB962C8B-B14F-4D97-AF65-F5344CB8AC3E}">
        <p14:creationId xmlns:p14="http://schemas.microsoft.com/office/powerpoint/2010/main" val="28832428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latin typeface="+mn-lt"/>
                <a:ea typeface="+mn-ea"/>
                <a:cs typeface="+mn-cs"/>
              </a:rPr>
              <a:t>Algorithmic pattern generation basically consists of the following steps:</a:t>
            </a:r>
          </a:p>
          <a:p>
            <a:pPr marL="171450" indent="-171450">
              <a:buFont typeface="Arial"/>
              <a:buChar char="•"/>
            </a:pPr>
            <a:r>
              <a:rPr lang="en-US" sz="1200" kern="1200" dirty="0" smtClean="0">
                <a:solidFill>
                  <a:schemeClr val="tx1"/>
                </a:solidFill>
                <a:latin typeface="+mn-lt"/>
                <a:ea typeface="+mn-ea"/>
                <a:cs typeface="+mn-cs"/>
              </a:rPr>
              <a:t>fault selection, or choosing a fault that needs to be detected,</a:t>
            </a:r>
          </a:p>
          <a:p>
            <a:pPr marL="171450" indent="-171450">
              <a:buFont typeface="Arial"/>
              <a:buChar char="•"/>
            </a:pPr>
            <a:r>
              <a:rPr lang="en-US" sz="1200" kern="1200" dirty="0" smtClean="0">
                <a:solidFill>
                  <a:schemeClr val="tx1"/>
                </a:solidFill>
                <a:latin typeface="+mn-lt"/>
                <a:ea typeface="+mn-ea"/>
                <a:cs typeface="+mn-cs"/>
              </a:rPr>
              <a:t>initial assignment, or finding an input pattern that sets up a D or D' at the output of the faulty gate,</a:t>
            </a:r>
          </a:p>
          <a:p>
            <a:pPr marL="171450" indent="-171450">
              <a:buFont typeface="Arial"/>
              <a:buChar char="•"/>
            </a:pPr>
            <a:r>
              <a:rPr lang="en-US" sz="1200" kern="1200" dirty="0" smtClean="0">
                <a:solidFill>
                  <a:schemeClr val="tx1"/>
                </a:solidFill>
                <a:latin typeface="+mn-lt"/>
                <a:ea typeface="+mn-ea"/>
                <a:cs typeface="+mn-cs"/>
              </a:rPr>
              <a:t>forward drive, or propagating a D or D' to an observable output using the shortest path possible, </a:t>
            </a:r>
          </a:p>
          <a:p>
            <a:pPr marL="171450" indent="-171450">
              <a:buFont typeface="Arial"/>
              <a:buChar char="•"/>
            </a:pPr>
            <a:r>
              <a:rPr lang="en-US" sz="1200" kern="1200" dirty="0" smtClean="0">
                <a:solidFill>
                  <a:schemeClr val="tx1"/>
                </a:solidFill>
                <a:latin typeface="+mn-lt"/>
                <a:ea typeface="+mn-ea"/>
                <a:cs typeface="+mn-cs"/>
              </a:rPr>
              <a:t>justification, or assigning of values to other unassigned inputs in order to justify the assignments made during the forward drive. </a:t>
            </a:r>
          </a:p>
          <a:p>
            <a:pPr marL="0" indent="0">
              <a:buFont typeface="Arial"/>
              <a:buNone/>
            </a:pP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If an inconsistency arises during justification, backtracking or back propagation is performed, i.e., forward drive is done again using an alternate path. This recursive cycle is performed until the right set of input patterns needed to sensitize a path and propagate the fault to an observable output is determined. The figure on the slide</a:t>
            </a:r>
            <a:r>
              <a:rPr lang="en-US" sz="1200" kern="1200" baseline="0" dirty="0" smtClean="0">
                <a:solidFill>
                  <a:schemeClr val="tx1"/>
                </a:solidFill>
                <a:latin typeface="+mn-lt"/>
                <a:ea typeface="+mn-ea"/>
                <a:cs typeface="+mn-cs"/>
              </a:rPr>
              <a:t> illustrates regions of the circuit under test which are affected by the test generation process. The symbols from the D algebra that may occur on successive lines of the circuit are denoted within each region.</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21</a:t>
            </a:fld>
            <a:endParaRPr lang="en-US"/>
          </a:p>
        </p:txBody>
      </p:sp>
    </p:spTree>
    <p:extLst>
      <p:ext uri="{BB962C8B-B14F-4D97-AF65-F5344CB8AC3E}">
        <p14:creationId xmlns:p14="http://schemas.microsoft.com/office/powerpoint/2010/main" val="34669907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To summarize our earlier observations, it is fair to say that any </a:t>
            </a:r>
            <a:r>
              <a:rPr lang="en-US" baseline="0" dirty="0" smtClean="0"/>
              <a:t>test generation process is comprised of a number of generic operations performed in a certain order. These operations include:</a:t>
            </a:r>
          </a:p>
          <a:p>
            <a:pPr marL="171450" indent="-171450">
              <a:buFont typeface="Arial"/>
              <a:buChar char="•"/>
            </a:pPr>
            <a:r>
              <a:rPr lang="en-US" baseline="0" dirty="0" smtClean="0"/>
              <a:t>fault excitation – this is a process of creating a fault effect at one or more outputs of the faulty circuit element; the local value assignments for fault effect excitation can be derived from so-called fault-excitation cubes that can be easily deduced based on D algebra tables; for example the only combination of values that may be applied to two inputs of a faulty NOR gate to activate the stuck-at-0 fault on its output is 00; in the fault-free circuit it will produce 1 on the output, while in the faulty circuit we will observe 0, and thus the composite value 1/0 or D,</a:t>
            </a:r>
          </a:p>
          <a:p>
            <a:pPr marL="171450" indent="-171450">
              <a:buFont typeface="Arial"/>
              <a:buChar char="•"/>
            </a:pPr>
            <a:r>
              <a:rPr lang="en-US" baseline="0" dirty="0" smtClean="0"/>
              <a:t>fault effect propagation – this is a process of assigning values to circuit lines such that a fault effect propagates from an output of the faulty circuit element to a primary output of the circuit; as shown earlier, one or more paths must be examined between the fault site and a primary output such that each line along at least one of them has D or D’ for the fault effect to be propagated to that output,</a:t>
            </a:r>
          </a:p>
          <a:p>
            <a:pPr marL="171450" indent="-171450">
              <a:buFont typeface="Arial"/>
              <a:buChar char="•"/>
            </a:pPr>
            <a:r>
              <a:rPr lang="en-US" baseline="0" dirty="0" smtClean="0"/>
              <a:t>line value justification – this is a task of identifying values to be assigned to primary inputs such that a desired value is implied at certain internal circuit lines,</a:t>
            </a:r>
          </a:p>
          <a:p>
            <a:pPr marL="171450" indent="-171450">
              <a:buFont typeface="Arial"/>
              <a:buChar char="•"/>
            </a:pPr>
            <a:r>
              <a:rPr lang="en-US" baseline="0" dirty="0" smtClean="0"/>
              <a:t>line value implication – this is a process of determining the logic values that appear at various lines of a circuit as a consequence of the values assigned to some of its remaining lines; in particular, this process can identify any inconsistency between the desired value at any line and the value determined at the line via implication.</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22</a:t>
            </a:fld>
            <a:endParaRPr lang="en-US"/>
          </a:p>
        </p:txBody>
      </p:sp>
    </p:spTree>
    <p:extLst>
      <p:ext uri="{BB962C8B-B14F-4D97-AF65-F5344CB8AC3E}">
        <p14:creationId xmlns:p14="http://schemas.microsoft.com/office/powerpoint/2010/main" val="12311258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One can view</a:t>
            </a:r>
            <a:r>
              <a:rPr lang="en-US" baseline="0" dirty="0" smtClean="0"/>
              <a:t> the implication process as a simulation where we start with some values to be assigned. These assignments may determine (imply) new values, and so on, until no more values can be generated. Unlike simulation, however, values may propagate forward (toward primary outputs) and backward (toward primary inputs). Thus, to generate a test for the fault “line L stuck-at-1”, the initial two entries in the assignment pool (for further processing) will include (L, 0, backward) and (L, D’, forward), where the second parameter is the value to be assigned to the first one (a line), and the last parameter indicates a direction. The first gate on the slides illustrates forward propagation of values. The second gate shows backward propagation (to get 1 on the output of the gate, we need to apply 1s to both inputs of the gate). Note that both forward and backward propagation may induce further backward and forward propagation, respectively.</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23</a:t>
            </a:fld>
            <a:endParaRPr lang="en-US"/>
          </a:p>
        </p:txBody>
      </p:sp>
    </p:spTree>
    <p:extLst>
      <p:ext uri="{BB962C8B-B14F-4D97-AF65-F5344CB8AC3E}">
        <p14:creationId xmlns:p14="http://schemas.microsoft.com/office/powerpoint/2010/main" val="21233488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combinational logic, if all the paths</a:t>
            </a:r>
            <a:r>
              <a:rPr lang="en-US" baseline="0" dirty="0" smtClean="0"/>
              <a:t> from a line L to primary outputs go through line </a:t>
            </a:r>
            <a:r>
              <a:rPr lang="en-US" i="1" baseline="0" dirty="0" smtClean="0"/>
              <a:t>d</a:t>
            </a:r>
            <a:r>
              <a:rPr lang="en-US" baseline="0" dirty="0" smtClean="0"/>
              <a:t>, then line </a:t>
            </a:r>
            <a:r>
              <a:rPr lang="en-US" i="1" baseline="0" dirty="0" smtClean="0"/>
              <a:t>d</a:t>
            </a:r>
            <a:r>
              <a:rPr lang="en-US" baseline="0" dirty="0" smtClean="0"/>
              <a:t> is said to be the dominator of line L. It there is no other dominator between a signal and its dominator, the dominator is said to be an immediate dominator. Clearly, a</a:t>
            </a:r>
            <a:r>
              <a:rPr lang="en-US" dirty="0" smtClean="0"/>
              <a:t> fault on line L is observed on a primary output only if a fault effect occurs on all dominators of L. This observation may reduce ATPG</a:t>
            </a:r>
            <a:r>
              <a:rPr lang="en-US" baseline="0" dirty="0" smtClean="0"/>
              <a:t> processing time as a detailed analysis of dominators indicates that it is necessary to propagate the fault effect via certain nodes for a test vector before it finally reaches one of the primary outputs. In other words, we must set the inputs to dominators that are not in the fault effect cone to non-controlling values to propagate the fault effect through the dominator. These are mandatory assignments, and they can be determined by topological circuit analysis rather than by search. This would sometimes cause faults to be proved redundant without any search. During search, whenever any dominators of a fault become the constant values of 0 or 1, fault propagation can be stopped, and the algorithm can back-up immediately saving lots of time.</a:t>
            </a:r>
            <a:endParaRPr lang="en-US"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24</a:t>
            </a:fld>
            <a:endParaRPr lang="en-US"/>
          </a:p>
        </p:txBody>
      </p:sp>
    </p:spTree>
    <p:extLst>
      <p:ext uri="{BB962C8B-B14F-4D97-AF65-F5344CB8AC3E}">
        <p14:creationId xmlns:p14="http://schemas.microsoft.com/office/powerpoint/2010/main" val="41537624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Given a target fault “line L stuck-at-</a:t>
            </a:r>
            <a:r>
              <a:rPr lang="en-US" i="1" dirty="0" smtClean="0"/>
              <a:t>v</a:t>
            </a:r>
            <a:r>
              <a:rPr lang="en-US" dirty="0" smtClean="0"/>
              <a:t>” in a fan-out-free combinational</a:t>
            </a:r>
            <a:r>
              <a:rPr lang="en-US" baseline="0" dirty="0" smtClean="0"/>
              <a:t> circuit C, a simple procedure to generate a test vector would comprise the following steps:</a:t>
            </a:r>
          </a:p>
          <a:p>
            <a:pPr marL="171450" indent="-171450">
              <a:buFont typeface="Arial"/>
              <a:buChar char="•"/>
            </a:pPr>
            <a:r>
              <a:rPr lang="en-US" dirty="0" smtClean="0"/>
              <a:t>initialize the</a:t>
            </a:r>
            <a:r>
              <a:rPr lang="en-US" baseline="0" dirty="0" smtClean="0"/>
              <a:t> </a:t>
            </a:r>
            <a:r>
              <a:rPr lang="en-US" dirty="0" smtClean="0"/>
              <a:t>circuit by setting all values to X,</a:t>
            </a:r>
          </a:p>
          <a:p>
            <a:pPr marL="171450" indent="-171450">
              <a:buFont typeface="Arial"/>
              <a:buChar char="•"/>
            </a:pPr>
            <a:r>
              <a:rPr lang="en-US" dirty="0" smtClean="0"/>
              <a:t>excite the fault by justifying line L to </a:t>
            </a:r>
            <a:r>
              <a:rPr lang="en-US" i="1" dirty="0" smtClean="0"/>
              <a:t>v</a:t>
            </a:r>
            <a:r>
              <a:rPr lang="en-US" dirty="0" smtClean="0"/>
              <a:t>’, i.e., call procedure</a:t>
            </a:r>
            <a:r>
              <a:rPr lang="en-US" baseline="0" dirty="0" smtClean="0"/>
              <a:t> </a:t>
            </a:r>
            <a:r>
              <a:rPr lang="en-US" i="1" dirty="0" err="1" smtClean="0"/>
              <a:t>JustifyFanoutFree</a:t>
            </a:r>
            <a:r>
              <a:rPr lang="en-US" dirty="0" smtClean="0"/>
              <a:t>(C, L, </a:t>
            </a:r>
            <a:r>
              <a:rPr lang="en-US" i="1" dirty="0" smtClean="0"/>
              <a:t>v</a:t>
            </a:r>
            <a:r>
              <a:rPr lang="en-US" dirty="0" smtClean="0"/>
              <a:t>’),</a:t>
            </a:r>
          </a:p>
          <a:p>
            <a:pPr marL="171450" indent="-171450">
              <a:buFont typeface="Arial"/>
              <a:buChar char="•"/>
            </a:pPr>
            <a:r>
              <a:rPr lang="en-US" dirty="0" smtClean="0"/>
              <a:t>propagate fault</a:t>
            </a:r>
            <a:r>
              <a:rPr lang="en-US" baseline="0" dirty="0" smtClean="0"/>
              <a:t> effect from L to a primary output.</a:t>
            </a:r>
          </a:p>
          <a:p>
            <a:pPr marL="0" indent="0">
              <a:buFont typeface="Arial"/>
              <a:buNone/>
            </a:pPr>
            <a:endParaRPr lang="en-US" baseline="0" dirty="0" smtClean="0"/>
          </a:p>
          <a:p>
            <a:r>
              <a:rPr lang="en-US" baseline="0" dirty="0" smtClean="0"/>
              <a:t>The </a:t>
            </a:r>
            <a:r>
              <a:rPr lang="en-US" i="1" baseline="0" dirty="0" err="1" smtClean="0"/>
              <a:t>J</a:t>
            </a:r>
            <a:r>
              <a:rPr lang="en-US" i="1" dirty="0" err="1" smtClean="0"/>
              <a:t>ustifyFanoutFree</a:t>
            </a:r>
            <a:r>
              <a:rPr lang="en-US" dirty="0" smtClean="0"/>
              <a:t> function recursively justifies</a:t>
            </a:r>
            <a:r>
              <a:rPr lang="en-US" baseline="0" dirty="0" smtClean="0"/>
              <a:t> the predecessor signals of L until all signals that need to be justified are indeed justified from the primary inputs. The simple outline of this function is shown on this slide. In the line indicated by the comment “guidance required”, controllability measures can be used to select the best input to justify. Selecting a good gate input may help to reach a primary input sooner. Consider a circuit shown on the slide. Suppose the objective is to justify </a:t>
            </a:r>
            <a:r>
              <a:rPr lang="en-US" i="1" baseline="0" dirty="0" smtClean="0"/>
              <a:t>g</a:t>
            </a:r>
            <a:r>
              <a:rPr lang="en-US" baseline="0" dirty="0" smtClean="0"/>
              <a:t> = 1. According to the algorithm, the sequence of recursive calls to </a:t>
            </a:r>
            <a:r>
              <a:rPr lang="en-US" i="1" baseline="0" dirty="0" err="1" smtClean="0"/>
              <a:t>J</a:t>
            </a:r>
            <a:r>
              <a:rPr lang="en-US" i="1" dirty="0" err="1" smtClean="0"/>
              <a:t>ustifyFanoutFree</a:t>
            </a:r>
            <a:r>
              <a:rPr lang="en-US" dirty="0" smtClean="0"/>
              <a:t>, as shown above, will yield</a:t>
            </a:r>
            <a:r>
              <a:rPr lang="en-US" baseline="0" dirty="0" smtClean="0"/>
              <a:t> an input vector </a:t>
            </a:r>
            <a:r>
              <a:rPr lang="en-US" i="1" baseline="0" dirty="0" err="1" smtClean="0"/>
              <a:t>abcd</a:t>
            </a:r>
            <a:r>
              <a:rPr lang="en-US" baseline="0" dirty="0" smtClean="0"/>
              <a:t> = 10XX.</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25</a:t>
            </a:fld>
            <a:endParaRPr lang="en-US"/>
          </a:p>
        </p:txBody>
      </p:sp>
    </p:spTree>
    <p:extLst>
      <p:ext uri="{BB962C8B-B14F-4D97-AF65-F5344CB8AC3E}">
        <p14:creationId xmlns:p14="http://schemas.microsoft.com/office/powerpoint/2010/main" val="24296171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Consider a circuit shown on</a:t>
            </a:r>
            <a:r>
              <a:rPr lang="en-US" baseline="0" dirty="0" smtClean="0"/>
              <a:t> this slide. Suppose again that the objective is to justify </a:t>
            </a:r>
            <a:r>
              <a:rPr lang="en-US" i="1" baseline="0" dirty="0" smtClean="0"/>
              <a:t>g</a:t>
            </a:r>
            <a:r>
              <a:rPr lang="en-US" baseline="0" dirty="0" smtClean="0"/>
              <a:t> = 1. Although the circuit features a re-convergent fan-out, function </a:t>
            </a:r>
            <a:r>
              <a:rPr lang="en-US" i="1" baseline="0" dirty="0" err="1" smtClean="0"/>
              <a:t>J</a:t>
            </a:r>
            <a:r>
              <a:rPr lang="en-US" i="1" dirty="0" err="1" smtClean="0"/>
              <a:t>ustifyFanoutFree</a:t>
            </a:r>
            <a:r>
              <a:rPr lang="en-US" dirty="0" smtClean="0"/>
              <a:t> still works for the objective of trying to justify</a:t>
            </a:r>
            <a:r>
              <a:rPr lang="en-US" baseline="0" dirty="0" smtClean="0"/>
              <a:t> the signal </a:t>
            </a:r>
            <a:r>
              <a:rPr lang="en-US" i="1" baseline="0" dirty="0" smtClean="0"/>
              <a:t>g</a:t>
            </a:r>
            <a:r>
              <a:rPr lang="en-US" baseline="0" dirty="0" smtClean="0"/>
              <a:t> = 1. The sequence of recursive calls is listed on the slide. It produces an input vector </a:t>
            </a:r>
            <a:r>
              <a:rPr lang="en-US" i="1" baseline="0" dirty="0" err="1" smtClean="0"/>
              <a:t>abc</a:t>
            </a:r>
            <a:r>
              <a:rPr lang="en-US" baseline="0" dirty="0" smtClean="0"/>
              <a:t> = 1X0. In fact, in fan-out-free circuits, function </a:t>
            </a:r>
            <a:r>
              <a:rPr lang="en-US" i="1" baseline="0" dirty="0" err="1" smtClean="0"/>
              <a:t>J</a:t>
            </a:r>
            <a:r>
              <a:rPr lang="en-US" i="1" dirty="0" err="1" smtClean="0"/>
              <a:t>ustifyFanoutFree</a:t>
            </a:r>
            <a:r>
              <a:rPr lang="en-US" dirty="0" smtClean="0"/>
              <a:t> will always be able to set a line to a desired value and conflict</a:t>
            </a:r>
            <a:r>
              <a:rPr lang="en-US" baseline="0" dirty="0" smtClean="0"/>
              <a:t> will ever be encountered. However, this is not always true for circuits with fan-outs, where signals propagating along fan-out branches are correlated due to a common stem (thus setting arbitrary values on these correlated paths may not always be possible). Consider the circuit shown above and let the objective be this time to set </a:t>
            </a:r>
            <a:r>
              <a:rPr lang="en-US" i="1" baseline="0" dirty="0" smtClean="0"/>
              <a:t>z</a:t>
            </a:r>
            <a:r>
              <a:rPr lang="en-US" baseline="0" dirty="0" smtClean="0"/>
              <a:t> = 0. The </a:t>
            </a:r>
            <a:r>
              <a:rPr lang="en-US" i="1" baseline="0" dirty="0" err="1" smtClean="0"/>
              <a:t>J</a:t>
            </a:r>
            <a:r>
              <a:rPr lang="en-US" i="1" dirty="0" err="1" smtClean="0"/>
              <a:t>ustifyFanoutFree</a:t>
            </a:r>
            <a:r>
              <a:rPr lang="en-US" dirty="0" smtClean="0"/>
              <a:t> will first justify both </a:t>
            </a:r>
            <a:r>
              <a:rPr lang="en-US" i="1" dirty="0" smtClean="0"/>
              <a:t>g</a:t>
            </a:r>
            <a:r>
              <a:rPr lang="en-US" dirty="0" smtClean="0"/>
              <a:t> = 0 and </a:t>
            </a:r>
            <a:r>
              <a:rPr lang="en-US" i="1" dirty="0" smtClean="0"/>
              <a:t>h</a:t>
            </a:r>
            <a:r>
              <a:rPr lang="en-US" dirty="0" smtClean="0"/>
              <a:t> = 0. To justify</a:t>
            </a:r>
            <a:r>
              <a:rPr lang="en-US" baseline="0" dirty="0" smtClean="0"/>
              <a:t> </a:t>
            </a:r>
            <a:r>
              <a:rPr lang="en-US" i="1" baseline="0" dirty="0" smtClean="0"/>
              <a:t>g</a:t>
            </a:r>
            <a:r>
              <a:rPr lang="en-US" baseline="0" dirty="0" smtClean="0"/>
              <a:t> = 0, it picks the signal </a:t>
            </a:r>
            <a:r>
              <a:rPr lang="en-US" i="1" baseline="0" dirty="0" smtClean="0"/>
              <a:t>f</a:t>
            </a:r>
            <a:r>
              <a:rPr lang="en-US" baseline="0" dirty="0" smtClean="0"/>
              <a:t>, and though the recursive calls of </a:t>
            </a:r>
            <a:r>
              <a:rPr lang="en-US" i="1" baseline="0" dirty="0" err="1" smtClean="0"/>
              <a:t>J</a:t>
            </a:r>
            <a:r>
              <a:rPr lang="en-US" i="1" dirty="0" err="1" smtClean="0"/>
              <a:t>ustifyFanoutFree</a:t>
            </a:r>
            <a:r>
              <a:rPr lang="en-US" dirty="0" smtClean="0"/>
              <a:t> will eventually assign</a:t>
            </a:r>
            <a:r>
              <a:rPr lang="en-US" baseline="0" dirty="0" smtClean="0"/>
              <a:t> </a:t>
            </a:r>
            <a:r>
              <a:rPr lang="en-US" i="1" baseline="0" dirty="0" smtClean="0"/>
              <a:t>c</a:t>
            </a:r>
            <a:r>
              <a:rPr lang="en-US" baseline="0" dirty="0" smtClean="0"/>
              <a:t> = 1. Next, to justify </a:t>
            </a:r>
            <a:r>
              <a:rPr lang="en-US" i="1" baseline="0" dirty="0" smtClean="0"/>
              <a:t>h</a:t>
            </a:r>
            <a:r>
              <a:rPr lang="en-US" baseline="0" dirty="0" smtClean="0"/>
              <a:t> = 0 it cannot choose </a:t>
            </a:r>
            <a:r>
              <a:rPr lang="en-US" i="1" baseline="0" dirty="0" smtClean="0"/>
              <a:t>e</a:t>
            </a:r>
            <a:r>
              <a:rPr lang="en-US" baseline="0" dirty="0" smtClean="0"/>
              <a:t> = 0 as it causes a conflict on signal </a:t>
            </a:r>
            <a:r>
              <a:rPr lang="en-US" i="1" baseline="0" dirty="0" smtClean="0"/>
              <a:t>c</a:t>
            </a:r>
            <a:r>
              <a:rPr lang="en-US" baseline="0" dirty="0" smtClean="0"/>
              <a:t>. Clearly, a different decision has to be made for justifying </a:t>
            </a:r>
            <a:r>
              <a:rPr lang="en-US" i="1" baseline="0" dirty="0" smtClean="0"/>
              <a:t>h</a:t>
            </a:r>
            <a:r>
              <a:rPr lang="en-US" baseline="0" dirty="0" smtClean="0"/>
              <a:t> = 0. In our case, it should be </a:t>
            </a:r>
            <a:r>
              <a:rPr lang="en-US" i="1" baseline="0" dirty="0" smtClean="0"/>
              <a:t>b</a:t>
            </a:r>
            <a:r>
              <a:rPr lang="en-US" baseline="0" dirty="0" smtClean="0"/>
              <a:t> = 0. This simple example illustrates that there is possibility of making wrong decisions resulting in time-consuming backtracks. As indicated earlier, various ATPG tools use many heuristics to avoid conflicts like the one presented on the slide.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26</a:t>
            </a:fld>
            <a:endParaRPr lang="en-US"/>
          </a:p>
        </p:txBody>
      </p:sp>
    </p:spTree>
    <p:extLst>
      <p:ext uri="{BB962C8B-B14F-4D97-AF65-F5344CB8AC3E}">
        <p14:creationId xmlns:p14="http://schemas.microsoft.com/office/powerpoint/2010/main" val="19167106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Consider a circuit shown</a:t>
            </a:r>
            <a:r>
              <a:rPr lang="en-US" baseline="0" dirty="0" smtClean="0"/>
              <a:t> on the slide and a stuck-at-1 fault on the input of G</a:t>
            </a:r>
            <a:r>
              <a:rPr lang="en-US" baseline="-25000" dirty="0" smtClean="0"/>
              <a:t>1</a:t>
            </a:r>
            <a:r>
              <a:rPr lang="en-US" baseline="0" dirty="0" smtClean="0"/>
              <a:t>. Test generation for this fault can be represented by a decision tree depicted on the slide. The execution of a test generation algorithm can be traced by a depth-first traversal of the tree. A failure (F; here represented by a red vertex) terminal node indicates the detection of inconsistency. A success terminal node (S) represents finding a test. A branch departing from a decision node shows the decision taken, that is, the gate selected for error propagation. Note, that we first try to propagate the error solely through </a:t>
            </a:r>
            <a:r>
              <a:rPr lang="en-US" i="1" baseline="0" dirty="0" err="1" smtClean="0"/>
              <a:t>i</a:t>
            </a:r>
            <a:r>
              <a:rPr lang="en-US" baseline="0" dirty="0" smtClean="0"/>
              <a:t>, then through </a:t>
            </a:r>
            <a:r>
              <a:rPr lang="en-US" i="1" baseline="0" dirty="0" err="1" smtClean="0"/>
              <a:t>i</a:t>
            </a:r>
            <a:r>
              <a:rPr lang="en-US" baseline="0" dirty="0" smtClean="0"/>
              <a:t> and </a:t>
            </a:r>
            <a:r>
              <a:rPr lang="en-US" i="1" baseline="0" dirty="0" smtClean="0"/>
              <a:t>k</a:t>
            </a:r>
            <a:r>
              <a:rPr lang="en-US" baseline="0" dirty="0" smtClean="0"/>
              <a:t>, and eventually we succeed when all three paths from </a:t>
            </a:r>
            <a:r>
              <a:rPr lang="en-US" i="1" baseline="0" dirty="0" smtClean="0"/>
              <a:t>g</a:t>
            </a:r>
            <a:r>
              <a:rPr lang="en-US" baseline="0" dirty="0" smtClean="0"/>
              <a:t> (through </a:t>
            </a:r>
            <a:r>
              <a:rPr lang="en-US" i="1" baseline="0" dirty="0" err="1" smtClean="0"/>
              <a:t>i</a:t>
            </a:r>
            <a:r>
              <a:rPr lang="en-US" baseline="0" dirty="0" smtClean="0"/>
              <a:t>, </a:t>
            </a:r>
            <a:r>
              <a:rPr lang="en-US" i="1" baseline="0" dirty="0" smtClean="0"/>
              <a:t>k</a:t>
            </a:r>
            <a:r>
              <a:rPr lang="en-US" baseline="0" dirty="0" smtClean="0"/>
              <a:t>, and </a:t>
            </a:r>
            <a:r>
              <a:rPr lang="en-US" i="1" baseline="0" dirty="0" smtClean="0"/>
              <a:t>m</a:t>
            </a:r>
            <a:r>
              <a:rPr lang="en-US" baseline="0" dirty="0" smtClean="0"/>
              <a:t>) are simultaneously sensitized. The actual processing steps would be as follows:</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activate the fault and propagate through </a:t>
            </a:r>
            <a:r>
              <a:rPr lang="en-US" i="1" baseline="0" dirty="0" smtClean="0"/>
              <a:t>g</a:t>
            </a:r>
            <a:r>
              <a:rPr lang="en-US" baseline="0" dirty="0" smtClean="0"/>
              <a:t>: </a:t>
            </a:r>
            <a:r>
              <a:rPr lang="en-US" i="1" baseline="0" dirty="0" smtClean="0"/>
              <a:t>a</a:t>
            </a:r>
            <a:r>
              <a:rPr lang="en-US" baseline="0" dirty="0" smtClean="0"/>
              <a:t> = 0, </a:t>
            </a:r>
            <a:r>
              <a:rPr lang="en-US" i="1" baseline="0" dirty="0" smtClean="0"/>
              <a:t>h</a:t>
            </a:r>
            <a:r>
              <a:rPr lang="en-US" baseline="0" dirty="0" smtClean="0"/>
              <a:t> = 1, </a:t>
            </a:r>
            <a:r>
              <a:rPr lang="en-US" i="1" baseline="0" dirty="0" smtClean="0"/>
              <a:t>b</a:t>
            </a:r>
            <a:r>
              <a:rPr lang="en-US" baseline="0" dirty="0" smtClean="0"/>
              <a:t> = 1, </a:t>
            </a:r>
            <a:r>
              <a:rPr lang="en-US" i="1" baseline="0" dirty="0" smtClean="0"/>
              <a:t>c</a:t>
            </a:r>
            <a:r>
              <a:rPr lang="en-US" baseline="0" dirty="0" smtClean="0"/>
              <a:t> = 1, </a:t>
            </a:r>
            <a:r>
              <a:rPr lang="en-US" i="1" baseline="0" dirty="0" smtClean="0"/>
              <a:t>g</a:t>
            </a:r>
            <a:r>
              <a:rPr lang="en-US" baseline="0" dirty="0" smtClean="0"/>
              <a:t> = D,</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propagate through </a:t>
            </a:r>
            <a:r>
              <a:rPr lang="en-US" i="1" baseline="0" dirty="0" err="1" smtClean="0"/>
              <a:t>i</a:t>
            </a:r>
            <a:r>
              <a:rPr lang="en-US" baseline="0" dirty="0" smtClean="0"/>
              <a:t>: </a:t>
            </a:r>
            <a:r>
              <a:rPr lang="en-US" i="1" baseline="0" dirty="0" smtClean="0"/>
              <a:t>d</a:t>
            </a:r>
            <a:r>
              <a:rPr lang="en-US" baseline="0" dirty="0" smtClean="0"/>
              <a:t> = 1, </a:t>
            </a:r>
            <a:r>
              <a:rPr lang="en-US" i="1" baseline="0" dirty="0" smtClean="0"/>
              <a:t>I</a:t>
            </a:r>
            <a:r>
              <a:rPr lang="en-US" baseline="0" dirty="0" smtClean="0"/>
              <a:t> = D’, </a:t>
            </a:r>
            <a:r>
              <a:rPr lang="en-US" i="1" baseline="0" dirty="0" smtClean="0"/>
              <a:t>d</a:t>
            </a:r>
            <a:r>
              <a:rPr lang="en-US" baseline="0" dirty="0" smtClean="0"/>
              <a:t>’ = 0,</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propagate through </a:t>
            </a:r>
            <a:r>
              <a:rPr lang="en-US" i="1" baseline="0" dirty="0" smtClean="0"/>
              <a:t>n</a:t>
            </a:r>
            <a:r>
              <a:rPr lang="en-US" baseline="0" dirty="0" smtClean="0"/>
              <a:t>: </a:t>
            </a:r>
            <a:r>
              <a:rPr lang="en-US" i="1" baseline="0" dirty="0" smtClean="0"/>
              <a:t>j</a:t>
            </a:r>
            <a:r>
              <a:rPr lang="en-US" baseline="0" dirty="0" smtClean="0"/>
              <a:t> = 1, </a:t>
            </a:r>
            <a:r>
              <a:rPr lang="en-US" i="1" baseline="0" dirty="0" smtClean="0"/>
              <a:t>k</a:t>
            </a:r>
            <a:r>
              <a:rPr lang="en-US" baseline="0" dirty="0" smtClean="0"/>
              <a:t> = 1, </a:t>
            </a:r>
            <a:r>
              <a:rPr lang="en-US" i="1" baseline="0" dirty="0" smtClean="0"/>
              <a:t>l</a:t>
            </a:r>
            <a:r>
              <a:rPr lang="en-US" baseline="0" dirty="0" smtClean="0"/>
              <a:t> = 1, </a:t>
            </a:r>
            <a:r>
              <a:rPr lang="en-US" i="1" baseline="0" dirty="0" smtClean="0"/>
              <a:t>m</a:t>
            </a:r>
            <a:r>
              <a:rPr lang="en-US" baseline="0" dirty="0" smtClean="0"/>
              <a:t> = 1, </a:t>
            </a:r>
            <a:r>
              <a:rPr lang="en-US" i="1" baseline="0" dirty="0" smtClean="0"/>
              <a:t>n</a:t>
            </a:r>
            <a:r>
              <a:rPr lang="en-US" baseline="0" dirty="0" smtClean="0"/>
              <a:t> = D, </a:t>
            </a:r>
            <a:r>
              <a:rPr lang="en-US" i="1" baseline="0" dirty="0" smtClean="0"/>
              <a:t>e</a:t>
            </a:r>
            <a:r>
              <a:rPr lang="en-US" baseline="0" dirty="0" smtClean="0"/>
              <a:t>’ = 0, </a:t>
            </a:r>
            <a:r>
              <a:rPr lang="en-US" i="1" baseline="0" dirty="0" smtClean="0"/>
              <a:t>e</a:t>
            </a:r>
            <a:r>
              <a:rPr lang="en-US" baseline="0" dirty="0" smtClean="0"/>
              <a:t> = 1, </a:t>
            </a:r>
            <a:r>
              <a:rPr lang="en-US" i="1" baseline="0" dirty="0" smtClean="0"/>
              <a:t>k</a:t>
            </a:r>
            <a:r>
              <a:rPr lang="en-US" baseline="0" dirty="0" smtClean="0"/>
              <a:t> = D’ – contradiction,</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propagate through </a:t>
            </a:r>
            <a:r>
              <a:rPr lang="en-US" i="1" baseline="0" dirty="0" smtClean="0"/>
              <a:t>k</a:t>
            </a:r>
            <a:r>
              <a:rPr lang="en-US" baseline="0" dirty="0" smtClean="0"/>
              <a:t>: </a:t>
            </a:r>
            <a:r>
              <a:rPr lang="en-US" i="1" baseline="0" dirty="0" smtClean="0"/>
              <a:t>e</a:t>
            </a:r>
            <a:r>
              <a:rPr lang="en-US" baseline="0" dirty="0" smtClean="0"/>
              <a:t> = 1, </a:t>
            </a:r>
            <a:r>
              <a:rPr lang="en-US" i="1" baseline="0" dirty="0" smtClean="0"/>
              <a:t>k</a:t>
            </a:r>
            <a:r>
              <a:rPr lang="en-US" baseline="0" dirty="0" smtClean="0"/>
              <a:t> = D’, </a:t>
            </a:r>
            <a:r>
              <a:rPr lang="en-US" i="1" baseline="0" dirty="0" smtClean="0"/>
              <a:t>e</a:t>
            </a:r>
            <a:r>
              <a:rPr lang="en-US" baseline="0" dirty="0" smtClean="0"/>
              <a:t>’ = 0, </a:t>
            </a:r>
            <a:r>
              <a:rPr lang="en-US" i="1" baseline="0" dirty="0" smtClean="0"/>
              <a:t>j</a:t>
            </a:r>
            <a:r>
              <a:rPr lang="en-US" baseline="0" dirty="0" smtClean="0"/>
              <a:t> = 1,</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propagate through </a:t>
            </a:r>
            <a:r>
              <a:rPr lang="en-US" i="1" baseline="0" dirty="0" smtClean="0"/>
              <a:t>n</a:t>
            </a:r>
            <a:r>
              <a:rPr lang="en-US" baseline="0" dirty="0" smtClean="0"/>
              <a:t>: </a:t>
            </a:r>
            <a:r>
              <a:rPr lang="en-US" i="1" baseline="0" dirty="0" smtClean="0"/>
              <a:t>l</a:t>
            </a:r>
            <a:r>
              <a:rPr lang="en-US" baseline="0" dirty="0" smtClean="0"/>
              <a:t> = 1, </a:t>
            </a:r>
            <a:r>
              <a:rPr lang="en-US" i="1" baseline="0" dirty="0" smtClean="0"/>
              <a:t>m</a:t>
            </a:r>
            <a:r>
              <a:rPr lang="en-US" baseline="0" dirty="0" smtClean="0"/>
              <a:t> = 1, </a:t>
            </a:r>
            <a:r>
              <a:rPr lang="en-US" i="1" baseline="0" dirty="0" smtClean="0"/>
              <a:t>n</a:t>
            </a:r>
            <a:r>
              <a:rPr lang="en-US" baseline="0" dirty="0" smtClean="0"/>
              <a:t> = D, </a:t>
            </a:r>
            <a:r>
              <a:rPr lang="en-US" i="1" baseline="0" dirty="0" smtClean="0"/>
              <a:t>f</a:t>
            </a:r>
            <a:r>
              <a:rPr lang="en-US" baseline="0" dirty="0" smtClean="0"/>
              <a:t>’ = 0, </a:t>
            </a:r>
            <a:r>
              <a:rPr lang="en-US" i="1" baseline="0" dirty="0" smtClean="0"/>
              <a:t>f</a:t>
            </a:r>
            <a:r>
              <a:rPr lang="en-US" baseline="0" dirty="0" smtClean="0"/>
              <a:t> = 1, </a:t>
            </a:r>
            <a:r>
              <a:rPr lang="en-US" i="1" baseline="0" dirty="0" smtClean="0"/>
              <a:t>m</a:t>
            </a:r>
            <a:r>
              <a:rPr lang="en-US" baseline="0" dirty="0" smtClean="0"/>
              <a:t> = D’ – contradiction,</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propagate through </a:t>
            </a:r>
            <a:r>
              <a:rPr lang="en-US" i="1" dirty="0" smtClean="0"/>
              <a:t>m:</a:t>
            </a:r>
            <a:r>
              <a:rPr lang="en-US" dirty="0" smtClean="0"/>
              <a:t> </a:t>
            </a:r>
            <a:r>
              <a:rPr lang="en-US" i="1" dirty="0" smtClean="0"/>
              <a:t>f</a:t>
            </a:r>
            <a:r>
              <a:rPr lang="en-US" dirty="0" smtClean="0"/>
              <a:t> = 1, </a:t>
            </a:r>
            <a:r>
              <a:rPr lang="en-US" i="1" dirty="0" smtClean="0"/>
              <a:t>m</a:t>
            </a:r>
            <a:r>
              <a:rPr lang="en-US" dirty="0" smtClean="0"/>
              <a:t> = D’, </a:t>
            </a:r>
            <a:r>
              <a:rPr lang="en-US" i="1" dirty="0" smtClean="0"/>
              <a:t>f</a:t>
            </a:r>
            <a:r>
              <a:rPr lang="en-US" dirty="0" smtClean="0"/>
              <a:t>’ = 0, </a:t>
            </a:r>
            <a:r>
              <a:rPr lang="en-US" i="1" dirty="0" smtClean="0"/>
              <a:t>l</a:t>
            </a:r>
            <a:r>
              <a:rPr lang="en-US" dirty="0" smtClean="0"/>
              <a:t> = 1, </a:t>
            </a:r>
            <a:r>
              <a:rPr lang="en-US" i="1" dirty="0" smtClean="0"/>
              <a:t>n</a:t>
            </a:r>
            <a:r>
              <a:rPr lang="en-US" dirty="0" smtClean="0"/>
              <a:t> = D.</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27</a:t>
            </a:fld>
            <a:endParaRPr lang="en-US"/>
          </a:p>
        </p:txBody>
      </p:sp>
    </p:spTree>
    <p:extLst>
      <p:ext uri="{BB962C8B-B14F-4D97-AF65-F5344CB8AC3E}">
        <p14:creationId xmlns:p14="http://schemas.microsoft.com/office/powerpoint/2010/main" val="6020003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Let</a:t>
            </a:r>
            <a:r>
              <a:rPr lang="en-US" baseline="0" dirty="0" smtClean="0"/>
              <a:t> us carry on the first example from the previous slide with the target fault “line </a:t>
            </a:r>
            <a:r>
              <a:rPr lang="en-US" i="1" baseline="0" dirty="0" smtClean="0"/>
              <a:t>g</a:t>
            </a:r>
            <a:r>
              <a:rPr lang="en-US" baseline="0" dirty="0" smtClean="0"/>
              <a:t> stuck-at-0”. Suppose </a:t>
            </a:r>
            <a:r>
              <a:rPr lang="en-US" i="1" baseline="0" dirty="0" err="1" smtClean="0"/>
              <a:t>J</a:t>
            </a:r>
            <a:r>
              <a:rPr lang="en-US" i="1" dirty="0" err="1" smtClean="0"/>
              <a:t>ustifyFanoutFree</a:t>
            </a:r>
            <a:r>
              <a:rPr lang="en-US" dirty="0" smtClean="0"/>
              <a:t> have successfully activated the fault. The next step is to propagate the fault effect to a primary output. This is accomplished by means of a recursive</a:t>
            </a:r>
            <a:r>
              <a:rPr lang="en-US" baseline="0" dirty="0" smtClean="0"/>
              <a:t> </a:t>
            </a:r>
            <a:r>
              <a:rPr lang="en-US" dirty="0" smtClean="0"/>
              <a:t> function </a:t>
            </a:r>
            <a:r>
              <a:rPr lang="en-US" i="1" dirty="0" err="1" smtClean="0"/>
              <a:t>PropagateFanoutFree</a:t>
            </a:r>
            <a:r>
              <a:rPr lang="en-US" dirty="0" smtClean="0"/>
              <a:t> shown on this slide. It propagates the fault effect one gate at a time until it reaches a primary</a:t>
            </a:r>
            <a:r>
              <a:rPr lang="en-US" baseline="0" dirty="0" smtClean="0"/>
              <a:t> output. The sequence of calls for our fault </a:t>
            </a:r>
            <a:r>
              <a:rPr lang="en-US" i="1" baseline="0" dirty="0" smtClean="0"/>
              <a:t>g</a:t>
            </a:r>
            <a:r>
              <a:rPr lang="en-US" baseline="0" dirty="0" smtClean="0"/>
              <a:t>/0 is demonstrated at the bottom of the slide. It will lead to the test vector </a:t>
            </a:r>
            <a:r>
              <a:rPr lang="en-US" i="1" baseline="0" dirty="0" err="1" smtClean="0"/>
              <a:t>abc</a:t>
            </a:r>
            <a:r>
              <a:rPr lang="en-US" baseline="0" dirty="0" smtClean="0"/>
              <a:t> = 100. Interestingly, once </a:t>
            </a:r>
            <a:r>
              <a:rPr lang="en-US" i="1" baseline="0" dirty="0" smtClean="0"/>
              <a:t>g</a:t>
            </a:r>
            <a:r>
              <a:rPr lang="en-US" baseline="0" dirty="0" smtClean="0"/>
              <a:t>/0 has been excited </a:t>
            </a:r>
            <a:r>
              <a:rPr lang="en-US" sz="1200" baseline="0" dirty="0" smtClean="0"/>
              <a:t>a</a:t>
            </a:r>
            <a:r>
              <a:rPr lang="en-US" sz="1200" dirty="0" smtClean="0"/>
              <a:t>fter </a:t>
            </a:r>
            <a:r>
              <a:rPr lang="en-US" sz="1200" dirty="0" err="1" smtClean="0"/>
              <a:t>JustifyFanoutFree</a:t>
            </a:r>
            <a:r>
              <a:rPr lang="en-US" sz="1200" dirty="0" smtClean="0"/>
              <a:t> (C, </a:t>
            </a:r>
            <a:r>
              <a:rPr lang="en-US" sz="1200" i="1" dirty="0" smtClean="0"/>
              <a:t>g</a:t>
            </a:r>
            <a:r>
              <a:rPr lang="en-US" sz="1200" dirty="0" smtClean="0"/>
              <a:t>, 1)</a:t>
            </a:r>
            <a:r>
              <a:rPr lang="en-US" baseline="0" dirty="0" smtClean="0"/>
              <a:t>, it is also propagated to </a:t>
            </a:r>
            <a:r>
              <a:rPr lang="en-US" i="1" baseline="0" dirty="0" smtClean="0"/>
              <a:t>z</a:t>
            </a:r>
            <a:r>
              <a:rPr lang="en-US" baseline="0" dirty="0" smtClean="0"/>
              <a:t>, because </a:t>
            </a:r>
            <a:r>
              <a:rPr lang="en-US" i="1" baseline="0" dirty="0" smtClean="0"/>
              <a:t>ac</a:t>
            </a:r>
            <a:r>
              <a:rPr lang="en-US" baseline="0" dirty="0" smtClean="0"/>
              <a:t> = 10 makes </a:t>
            </a:r>
            <a:r>
              <a:rPr lang="en-US" i="1" baseline="0" dirty="0" smtClean="0"/>
              <a:t>h</a:t>
            </a:r>
            <a:r>
              <a:rPr lang="en-US" baseline="0" dirty="0" smtClean="0"/>
              <a:t> = 0. In other words, step </a:t>
            </a:r>
            <a:r>
              <a:rPr lang="en-US" i="1" dirty="0" err="1" smtClean="0"/>
              <a:t>JustifyFanoutFree</a:t>
            </a:r>
            <a:r>
              <a:rPr lang="en-US" dirty="0" smtClean="0"/>
              <a:t> (C, </a:t>
            </a:r>
            <a:r>
              <a:rPr lang="en-US" i="1" dirty="0" smtClean="0"/>
              <a:t>h</a:t>
            </a:r>
            <a:r>
              <a:rPr lang="en-US" dirty="0" smtClean="0"/>
              <a:t>, 0) is redundant. However, this</a:t>
            </a:r>
            <a:r>
              <a:rPr lang="en-US" baseline="0" dirty="0" smtClean="0"/>
              <a:t> is only possible if logic simulation or implication capability is deployed by the basic test generation algorithm to reveal such relationships.</a:t>
            </a:r>
          </a:p>
          <a:p>
            <a:endParaRPr lang="en-US" baseline="0" dirty="0" smtClean="0"/>
          </a:p>
          <a:p>
            <a:r>
              <a:rPr lang="en-US" baseline="0" dirty="0" smtClean="0"/>
              <a:t>It is important to recall that functions </a:t>
            </a:r>
            <a:r>
              <a:rPr lang="en-US" sz="1200" i="1" dirty="0" err="1" smtClean="0"/>
              <a:t>JustifyFanoutFree</a:t>
            </a:r>
            <a:r>
              <a:rPr lang="en-US" sz="1200" dirty="0" smtClean="0"/>
              <a:t> and </a:t>
            </a:r>
            <a:r>
              <a:rPr lang="en-US" i="1" dirty="0" err="1" smtClean="0"/>
              <a:t>PropagateFanoutFree</a:t>
            </a:r>
            <a:r>
              <a:rPr lang="en-US" dirty="0" smtClean="0"/>
              <a:t>  are meant for fan-out-free circuits</a:t>
            </a:r>
            <a:r>
              <a:rPr lang="en-US" baseline="0" dirty="0" smtClean="0"/>
              <a:t> only (and for the presentation purposes), and hence will not always be applicable in more general scenarios due to possible conflicts. Typically, a mechanism that allows ATPG to handle conflicts in a systematic manner is based (conceptually) on a decision tree enforcing backtracks whenever an inconsistency or a state that precludes further error propagation are encountered.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28</a:t>
            </a:fld>
            <a:endParaRPr lang="en-US"/>
          </a:p>
        </p:txBody>
      </p:sp>
    </p:spTree>
    <p:extLst>
      <p:ext uri="{BB962C8B-B14F-4D97-AF65-F5344CB8AC3E}">
        <p14:creationId xmlns:p14="http://schemas.microsoft.com/office/powerpoint/2010/main" val="18274250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A fault F is said</a:t>
            </a:r>
            <a:r>
              <a:rPr lang="en-US" baseline="0" dirty="0" smtClean="0"/>
              <a:t> to be detectable if there exists a test T that detects F; otherwise, F is undetectable. </a:t>
            </a:r>
            <a:r>
              <a:rPr lang="en-US" dirty="0" smtClean="0"/>
              <a:t>For an undetectable fault F we have Z</a:t>
            </a:r>
            <a:r>
              <a:rPr lang="en-US" baseline="-25000" dirty="0" smtClean="0"/>
              <a:t>F</a:t>
            </a:r>
            <a:r>
              <a:rPr lang="en-US" dirty="0" smtClean="0"/>
              <a:t>(</a:t>
            </a:r>
            <a:r>
              <a:rPr lang="en-US" i="1" dirty="0" smtClean="0"/>
              <a:t>x</a:t>
            </a:r>
            <a:r>
              <a:rPr lang="en-US" dirty="0" smtClean="0"/>
              <a:t>) = Z(</a:t>
            </a:r>
            <a:r>
              <a:rPr lang="en-US" i="1" dirty="0" smtClean="0"/>
              <a:t>x</a:t>
            </a:r>
            <a:r>
              <a:rPr lang="en-US" i="0" dirty="0" smtClean="0"/>
              <a:t>)</a:t>
            </a:r>
            <a:r>
              <a:rPr lang="en-US" dirty="0" smtClean="0"/>
              <a:t>, and no test can simultaneously activate F and create a sensitized path to a primary output. Since undetectable faults do not change the function of the circuit, it may appear that they are harmless and hence can be ignored. However, an undetectable fault may invalidate the single fault assumption. For example, a complete test set for single faults may fail to detect, otherwise detectable fault, if an undetectable fault occurs in the circuit, or both faults may become undetectable.</a:t>
            </a:r>
            <a:r>
              <a:rPr lang="en-US" baseline="0" dirty="0" smtClean="0"/>
              <a:t> On the other hand, t</a:t>
            </a:r>
            <a:r>
              <a:rPr lang="en-US" dirty="0" smtClean="0"/>
              <a:t>wo undetectable single faults may become detectable, if simultaneously present in the circuit.</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29</a:t>
            </a:fld>
            <a:endParaRPr lang="en-US"/>
          </a:p>
        </p:txBody>
      </p:sp>
    </p:spTree>
    <p:extLst>
      <p:ext uri="{BB962C8B-B14F-4D97-AF65-F5344CB8AC3E}">
        <p14:creationId xmlns:p14="http://schemas.microsoft.com/office/powerpoint/2010/main" val="1905185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Most likely, the exhaustive testing is the simplest approach to generate</a:t>
            </a:r>
            <a:r>
              <a:rPr lang="en-US" baseline="0" dirty="0" smtClean="0"/>
              <a:t> test patterns. It applies all 2</a:t>
            </a:r>
            <a:r>
              <a:rPr lang="en-US" i="1" baseline="30000" dirty="0" smtClean="0"/>
              <a:t>n</a:t>
            </a:r>
            <a:r>
              <a:rPr lang="en-US" baseline="0" dirty="0" smtClean="0"/>
              <a:t> possible input vectors to a combinational circuit with </a:t>
            </a:r>
            <a:r>
              <a:rPr lang="en-US" i="1" baseline="0" dirty="0" smtClean="0"/>
              <a:t>n</a:t>
            </a:r>
            <a:r>
              <a:rPr lang="en-US" baseline="0" dirty="0" smtClean="0"/>
              <a:t> primary inputs. Exhaustive tests, extremely simple to produce, detect all faults that do not transform the circuit into a sequential device. These faults are referred to as combinational failures in contrast to other faults that may escape detection as they introduce a feedback and may increase the number of internal states of a circuit. Some bridging or stuck-open faults in CMOS circuits may serve here as good examples. The exponential growth of test patterns restricts the applicability of the exhaustive testing to cases where the number of primary inputs is relatively small (say, below 30). This is because of test application time that may exceed acceptable limits, and because of excessive storage requirements – wee still need to keep the correct test responses for the purpose of test results evaluation. Moreover, detection of certain delay faults may not be guaranteed, either, as they require a proper sequence (order) of test patterns that a conventional exhaustive tests may not provide, especially if they are produced by simple binary counters or similar circuitry.</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a:t>
            </a:fld>
            <a:endParaRPr lang="en-US"/>
          </a:p>
        </p:txBody>
      </p:sp>
    </p:spTree>
    <p:extLst>
      <p:ext uri="{BB962C8B-B14F-4D97-AF65-F5344CB8AC3E}">
        <p14:creationId xmlns:p14="http://schemas.microsoft.com/office/powerpoint/2010/main" val="39196689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Consider a circuit shown on the slide with the indicated</a:t>
            </a:r>
            <a:r>
              <a:rPr lang="en-US" baseline="0" dirty="0" smtClean="0"/>
              <a:t> stuck-at-1 fault on the input of gate G</a:t>
            </a:r>
            <a:r>
              <a:rPr lang="en-US" baseline="-25000" dirty="0" smtClean="0"/>
              <a:t>1</a:t>
            </a:r>
            <a:r>
              <a:rPr lang="en-US" baseline="0" dirty="0" smtClean="0"/>
              <a:t>. This fault is undetectable. All assignments made in the circuit are necessary in order to properly activate the fault, and then to propagate the fault effect. Unfortunately, the error propagation stops at gate G</a:t>
            </a:r>
            <a:r>
              <a:rPr lang="en-US" baseline="-25000" dirty="0" smtClean="0"/>
              <a:t>6</a:t>
            </a:r>
            <a:r>
              <a:rPr lang="en-US" baseline="0" dirty="0" smtClean="0"/>
              <a:t>, as shown by the bold red line. This is because of the controlling value (0) arriving at the other input of the same gate from gate G</a:t>
            </a:r>
            <a:r>
              <a:rPr lang="en-US" baseline="-25000" dirty="0" smtClean="0"/>
              <a:t>5</a:t>
            </a:r>
            <a:r>
              <a:rPr lang="en-US" baseline="0" dirty="0" smtClean="0"/>
              <a:t>. This signal is a consequence of earlier assignments made in the circuit in order to either excite the fault or create a sensitized path (the only one that exists).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30</a:t>
            </a:fld>
            <a:endParaRPr lang="en-US"/>
          </a:p>
        </p:txBody>
      </p:sp>
    </p:spTree>
    <p:extLst>
      <p:ext uri="{BB962C8B-B14F-4D97-AF65-F5344CB8AC3E}">
        <p14:creationId xmlns:p14="http://schemas.microsoft.com/office/powerpoint/2010/main" val="8599340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One can easily observe that another fault in the same circuit, this time stuck-at-0 of</a:t>
            </a:r>
            <a:r>
              <a:rPr lang="en-US" baseline="0" dirty="0" smtClean="0"/>
              <a:t> the G</a:t>
            </a:r>
            <a:r>
              <a:rPr lang="en-US" baseline="-25000" dirty="0" smtClean="0"/>
              <a:t>3</a:t>
            </a:r>
            <a:r>
              <a:rPr lang="en-US" baseline="0" dirty="0" smtClean="0"/>
              <a:t> input is detected by test xx01, i.e., one of the following four combinations: 0001, 0101, 1001, or 1101 may act as a test pattern for this particular fault. The excitation and propagation conditions are illustrated on the slide.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31</a:t>
            </a:fld>
            <a:endParaRPr lang="en-US"/>
          </a:p>
        </p:txBody>
      </p:sp>
    </p:spTree>
    <p:extLst>
      <p:ext uri="{BB962C8B-B14F-4D97-AF65-F5344CB8AC3E}">
        <p14:creationId xmlns:p14="http://schemas.microsoft.com/office/powerpoint/2010/main" val="24426216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fault at</a:t>
            </a:r>
            <a:r>
              <a:rPr lang="en-US" baseline="0" dirty="0" smtClean="0"/>
              <a:t> the input of G</a:t>
            </a:r>
            <a:r>
              <a:rPr lang="en-US" baseline="-25000" dirty="0" smtClean="0"/>
              <a:t>3</a:t>
            </a:r>
            <a:r>
              <a:rPr lang="en-US" baseline="0" dirty="0" smtClean="0"/>
              <a:t> is no longer detected by tests 1001 or 1101, if the undetectable fault stuck-at-1 at the input of G</a:t>
            </a:r>
            <a:r>
              <a:rPr lang="en-US" baseline="-25000" dirty="0" smtClean="0"/>
              <a:t>1</a:t>
            </a:r>
            <a:r>
              <a:rPr lang="en-US" baseline="0" dirty="0" smtClean="0"/>
              <a:t> is also present. This is because both faults will mask each other at the inputs of gate G</a:t>
            </a:r>
            <a:r>
              <a:rPr lang="en-US" baseline="-25000" dirty="0" smtClean="0"/>
              <a:t>6</a:t>
            </a:r>
            <a:r>
              <a:rPr lang="en-US" baseline="0" dirty="0" smtClean="0"/>
              <a:t> (note that the fault stuck-at-0 propagates as D on the output of G</a:t>
            </a:r>
            <a:r>
              <a:rPr lang="en-US" baseline="-25000" dirty="0" smtClean="0"/>
              <a:t>3</a:t>
            </a:r>
            <a:r>
              <a:rPr lang="en-US" baseline="0" dirty="0" smtClean="0"/>
              <a:t> and then as D’ on the output of G</a:t>
            </a:r>
            <a:r>
              <a:rPr lang="en-US" baseline="-25000" dirty="0" smtClean="0"/>
              <a:t>5</a:t>
            </a:r>
            <a:r>
              <a:rPr lang="en-US" baseline="0" dirty="0" smtClean="0"/>
              <a:t>, while the fault stuck-at-1 appears on the output of G</a:t>
            </a:r>
            <a:r>
              <a:rPr lang="en-US" baseline="-25000" dirty="0" smtClean="0"/>
              <a:t>1</a:t>
            </a:r>
            <a:r>
              <a:rPr lang="en-US" baseline="0" dirty="0" smtClean="0"/>
              <a:t> as D’, and subsequently as D on the output of G</a:t>
            </a:r>
            <a:r>
              <a:rPr lang="en-US" baseline="-25000" dirty="0" smtClean="0"/>
              <a:t>4</a:t>
            </a:r>
            <a:r>
              <a:rPr lang="en-US" baseline="0" dirty="0" smtClean="0"/>
              <a:t>; as a result, we will get DD’ = 0 on the output of G</a:t>
            </a:r>
            <a:r>
              <a:rPr lang="en-US" baseline="-25000" dirty="0" smtClean="0"/>
              <a:t>6</a:t>
            </a:r>
            <a:r>
              <a:rPr lang="en-US" baseline="0" dirty="0" smtClean="0"/>
              <a:t>). Thus, if test 1001 is the only one that detects the fault stuck-at-0 in a complete test set T for this circuit, then T is no longer complete in the presence of the fault stuck-at-1. The fault stuck-at-0 is sometimes called a second-generation redundant fault (as it becomes undetectable in the presence on another undetectable fault).</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32</a:t>
            </a:fld>
            <a:endParaRPr lang="en-US"/>
          </a:p>
        </p:txBody>
      </p:sp>
    </p:spTree>
    <p:extLst>
      <p:ext uri="{BB962C8B-B14F-4D97-AF65-F5344CB8AC3E}">
        <p14:creationId xmlns:p14="http://schemas.microsoft.com/office/powerpoint/2010/main" val="35633540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a:t>
            </a:r>
            <a:r>
              <a:rPr lang="en-US" baseline="0" dirty="0" smtClean="0"/>
              <a:t> combinational circuit that contains an undetectable stuck-at fault is said to be redundant, since such a circuit can always be simplified by removing at least one gate or gate input. For example, suppose that a stuck-at-1 fault on an input of an AND gate is undetectable. Since the function of the circuit does not change in the presence of the fault, we can permanently place a 1 on that input. But an </a:t>
            </a:r>
            <a:r>
              <a:rPr lang="en-US" i="1" baseline="0" dirty="0" smtClean="0"/>
              <a:t>n</a:t>
            </a:r>
            <a:r>
              <a:rPr lang="en-US" baseline="0" dirty="0" smtClean="0"/>
              <a:t>-input AND gate with a constant 1 on one input is logically equivalent to the (</a:t>
            </a:r>
            <a:r>
              <a:rPr lang="en-US" i="1" baseline="0" dirty="0" smtClean="0"/>
              <a:t>n – </a:t>
            </a:r>
            <a:r>
              <a:rPr lang="en-US" baseline="0" dirty="0" smtClean="0"/>
              <a:t>1)-input AND gate obtained by removing the gate input with the constant signal. Similarly, if an AND gate input stuck-at-0 fault is undetectable, the AND gate can be removed and replaced by a 0 signal. Since now we have a new signal with a constant value, the simplification process may continue. Clearly, the same rules applies to an OR gate, where a constant 1 on its input implies removal of such a gate. One can easily derive similar steps for NAND and NOR gates.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33</a:t>
            </a:fld>
            <a:endParaRPr lang="en-US"/>
          </a:p>
        </p:txBody>
      </p:sp>
    </p:spTree>
    <p:extLst>
      <p:ext uri="{BB962C8B-B14F-4D97-AF65-F5344CB8AC3E}">
        <p14:creationId xmlns:p14="http://schemas.microsoft.com/office/powerpoint/2010/main" val="23980489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Logic redundancy is, in general, not desired. </a:t>
            </a:r>
            <a:r>
              <a:rPr lang="en-US" dirty="0" smtClean="0"/>
              <a:t>In many cases, redundant logic circuit is slower</a:t>
            </a:r>
            <a:r>
              <a:rPr lang="en-US" baseline="0" dirty="0" smtClean="0"/>
              <a:t> and consumes more power. </a:t>
            </a:r>
            <a:r>
              <a:rPr lang="en-US" dirty="0" smtClean="0"/>
              <a:t>As we have demonstrated earlier, in the presence of a redundant fault a previously testable fault can become undetectable. Also, in the presence of a redundant fault a previously generated test vector can become invalid. These are serious concerns from the reliability</a:t>
            </a:r>
            <a:r>
              <a:rPr lang="en-US" baseline="0" dirty="0" smtClean="0"/>
              <a:t> point of view. </a:t>
            </a:r>
            <a:r>
              <a:rPr lang="en-US" dirty="0" smtClean="0"/>
              <a:t>Redundant faults slow down test tools by increasing ATPG time and fault simulation time – typically</a:t>
            </a:r>
            <a:r>
              <a:rPr lang="en-US" baseline="0" dirty="0" smtClean="0"/>
              <a:t> it may take a lot of time to conclude that a test vector for a particular fault actually does not exist</a:t>
            </a:r>
            <a:r>
              <a:rPr lang="en-US" dirty="0" smtClean="0"/>
              <a:t>. </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34</a:t>
            </a:fld>
            <a:endParaRPr lang="en-US"/>
          </a:p>
        </p:txBody>
      </p:sp>
    </p:spTree>
    <p:extLst>
      <p:ext uri="{BB962C8B-B14F-4D97-AF65-F5344CB8AC3E}">
        <p14:creationId xmlns:p14="http://schemas.microsoft.com/office/powerpoint/2010/main" val="4253010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Fully-testable subassemblies with no redundant logic may be combined into an assembly that has redundant hardware, and therefore, is slower, dissipates more power and may be unreliable if multiple stuck-at faults are present. Consider a large design that must be partitioned before its logic synthesis. The act of partitioning introduces the potential for redundant hardware, and ATPG-based approach is one of the best techniques for finding this redundant logic.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Redundancy can be introduced on the purpose. It is a well-known</a:t>
            </a:r>
            <a:r>
              <a:rPr lang="en-US" sz="1200" kern="1200" baseline="0" dirty="0" smtClean="0">
                <a:solidFill>
                  <a:schemeClr val="tx1"/>
                </a:solidFill>
                <a:latin typeface="+mn-lt"/>
                <a:ea typeface="+mn-ea"/>
                <a:cs typeface="+mn-cs"/>
              </a:rPr>
              <a:t> fact that including additional (redundant) </a:t>
            </a:r>
            <a:r>
              <a:rPr lang="en-US" sz="1200" kern="1200" baseline="0" dirty="0" err="1" smtClean="0">
                <a:solidFill>
                  <a:schemeClr val="tx1"/>
                </a:solidFill>
                <a:latin typeface="+mn-lt"/>
                <a:ea typeface="+mn-ea"/>
                <a:cs typeface="+mn-cs"/>
              </a:rPr>
              <a:t>implicants</a:t>
            </a:r>
            <a:r>
              <a:rPr lang="en-US" sz="1200" kern="1200" baseline="0" dirty="0" smtClean="0">
                <a:solidFill>
                  <a:schemeClr val="tx1"/>
                </a:solidFill>
                <a:latin typeface="+mn-lt"/>
                <a:ea typeface="+mn-ea"/>
                <a:cs typeface="+mn-cs"/>
              </a:rPr>
              <a:t>/</a:t>
            </a:r>
            <a:r>
              <a:rPr lang="en-US" sz="1200" kern="1200" baseline="0" dirty="0" err="1" smtClean="0">
                <a:solidFill>
                  <a:schemeClr val="tx1"/>
                </a:solidFill>
                <a:latin typeface="+mn-lt"/>
                <a:ea typeface="+mn-ea"/>
                <a:cs typeface="+mn-cs"/>
              </a:rPr>
              <a:t>implicents</a:t>
            </a:r>
            <a:r>
              <a:rPr lang="en-US" sz="1200" kern="1200" baseline="0" dirty="0" smtClean="0">
                <a:solidFill>
                  <a:schemeClr val="tx1"/>
                </a:solidFill>
                <a:latin typeface="+mn-lt"/>
                <a:ea typeface="+mn-ea"/>
                <a:cs typeface="+mn-cs"/>
              </a:rPr>
              <a:t> in two-level logic synthesis is a common practice deployed to avoid hazards. Redundant logic is also employed to correct errors in fault-tolerant designs. In more general techniques, such as triple modular redundancy (TMR), three identical and redundant modules are used to mask faults occurring in one of them by means of a majority voting system. In certain situations, redundancy may not be avoidable. For instance, when an irredundant circuit is mapped into a standard cell library it may become necessary to have extra gates to minimize the overall area or to arrive with an optimum-speed circuit. </a:t>
            </a:r>
            <a:endParaRPr lang="en-US" sz="1200" kern="1200" dirty="0" smtClean="0">
              <a:solidFill>
                <a:schemeClr val="tx1"/>
              </a:solidFill>
              <a:latin typeface="+mn-lt"/>
              <a:ea typeface="+mn-ea"/>
              <a:cs typeface="+mn-cs"/>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35</a:t>
            </a:fld>
            <a:endParaRPr lang="en-US"/>
          </a:p>
        </p:txBody>
      </p:sp>
    </p:spTree>
    <p:extLst>
      <p:ext uri="{BB962C8B-B14F-4D97-AF65-F5344CB8AC3E}">
        <p14:creationId xmlns:p14="http://schemas.microsoft.com/office/powerpoint/2010/main" val="14737837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Identifying</a:t>
            </a:r>
            <a:r>
              <a:rPr lang="en-US" baseline="0" dirty="0" smtClean="0"/>
              <a:t>  redundancy is closely related to the problem of test generation. To show that a line is redundant means to prove that no test exists for the corresponding fault. It should be noted, however, that </a:t>
            </a:r>
            <a:r>
              <a:rPr lang="en-US" sz="1200" kern="1200" dirty="0" smtClean="0">
                <a:solidFill>
                  <a:schemeClr val="tx1"/>
                </a:solidFill>
                <a:effectLst/>
                <a:latin typeface="+mn-lt"/>
                <a:ea typeface="+mn-ea"/>
                <a:cs typeface="+mn-cs"/>
              </a:rPr>
              <a:t>identifying all redundancies in large</a:t>
            </a:r>
            <a:r>
              <a:rPr lang="en-US" sz="1200" kern="1200" baseline="0" dirty="0" smtClean="0">
                <a:solidFill>
                  <a:schemeClr val="tx1"/>
                </a:solidFill>
                <a:effectLst/>
                <a:latin typeface="+mn-lt"/>
                <a:ea typeface="+mn-ea"/>
                <a:cs typeface="+mn-cs"/>
              </a:rPr>
              <a:t> designs</a:t>
            </a:r>
            <a:r>
              <a:rPr lang="en-US" sz="1200" kern="1200" dirty="0" smtClean="0">
                <a:solidFill>
                  <a:schemeClr val="tx1"/>
                </a:solidFill>
                <a:effectLst/>
                <a:latin typeface="+mn-lt"/>
                <a:ea typeface="+mn-ea"/>
                <a:cs typeface="+mn-cs"/>
              </a:rPr>
              <a:t> as an exact solution is infeasible as this is an NP-hard problem. Instead, we try to identify as many as possible redundancies in a reasonable run time</a:t>
            </a:r>
            <a:r>
              <a:rPr lang="en-US" sz="1200" kern="1200" smtClean="0">
                <a:solidFill>
                  <a:schemeClr val="tx1"/>
                </a:solidFill>
                <a:effectLst/>
                <a:latin typeface="+mn-lt"/>
                <a:ea typeface="+mn-ea"/>
                <a:cs typeface="+mn-cs"/>
              </a:rPr>
              <a:t>. </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36</a:t>
            </a:fld>
            <a:endParaRPr lang="en-US"/>
          </a:p>
        </p:txBody>
      </p:sp>
    </p:spTree>
    <p:extLst>
      <p:ext uri="{BB962C8B-B14F-4D97-AF65-F5344CB8AC3E}">
        <p14:creationId xmlns:p14="http://schemas.microsoft.com/office/powerpoint/2010/main" val="259622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Pseudo-exhaustive testing achieves many of the benefits of exhaustive testing but typically requires</a:t>
            </a:r>
            <a:r>
              <a:rPr lang="en-US" baseline="0" dirty="0" smtClean="0"/>
              <a:t> far fewer test patterns. The concept of pseudo-exhaustive testing is applicable to designs where every single primary output depends only on a subset of primary inputs (such designs are sometimes referred to as partial-dependence circuits). In other words, it relies on various forms of circuit segmentation and attempts to test each segment exhaustively. Note that segments need not be disjoint. In this case, the actual testing boils down to applying all 2</a:t>
            </a:r>
            <a:r>
              <a:rPr lang="en-US" i="1" baseline="30000" dirty="0" smtClean="0"/>
              <a:t>k</a:t>
            </a:r>
            <a:r>
              <a:rPr lang="en-US" baseline="0" dirty="0" smtClean="0"/>
              <a:t> combinations to </a:t>
            </a:r>
            <a:r>
              <a:rPr lang="en-US" i="1" baseline="0" dirty="0" smtClean="0"/>
              <a:t>k</a:t>
            </a:r>
            <a:r>
              <a:rPr lang="en-US" baseline="0" dirty="0" smtClean="0"/>
              <a:t> inputs feeding a given segment and the corresponding primary output. Clearly, the total test application time is equal to the maximum value computed over all test times corresponding to successive cones of logic found in the process of circuit segmentation. Another segmentation technique is based on path sensitization, as explained later. Finally, there are schemes using a physical segmentation with possible use of bypass storage cells placed on various signal lines (in the normal mode, the bypass cells remain transparent). One of the key problems that one has to solve when using the pseudo-exhaustive tests is designing a test pattern generator for this form of testing. Many proposed solutions include syndrome-driver counters, constant-weight counters, combined linear-feedback shift registers and pure shift registers, condensed linear-feedback shift registers, cyclic linear-feedback shift registers, and others.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a:t>
            </a:fld>
            <a:endParaRPr lang="en-US"/>
          </a:p>
        </p:txBody>
      </p:sp>
    </p:spTree>
    <p:extLst>
      <p:ext uri="{BB962C8B-B14F-4D97-AF65-F5344CB8AC3E}">
        <p14:creationId xmlns:p14="http://schemas.microsoft.com/office/powerpoint/2010/main" val="466928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In</a:t>
            </a:r>
            <a:r>
              <a:rPr lang="en-US" baseline="0" dirty="0" smtClean="0"/>
              <a:t> addition to exhaustive and pseudo-exhaustive testing, test patterns can be easily generated on-line in such a way that their characteristics remain similar to those of random or actually pseudorandom vectors. Yet another form of test generation produces patterns such that the distribution of 0s and 1s on the outputs of a generator is not uniform. As these techniques are amenable to built-in self-test (BIST) schemes, their detailed discussion is included in the chapter devoted to this particular form of test.</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a:t>
            </a:fld>
            <a:endParaRPr lang="en-US"/>
          </a:p>
        </p:txBody>
      </p:sp>
    </p:spTree>
    <p:extLst>
      <p:ext uri="{BB962C8B-B14F-4D97-AF65-F5344CB8AC3E}">
        <p14:creationId xmlns:p14="http://schemas.microsoft.com/office/powerpoint/2010/main" val="21222094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Let </a:t>
            </a:r>
            <a:r>
              <a:rPr lang="en-US" i="1" dirty="0" err="1" smtClean="0"/>
              <a:t>h</a:t>
            </a:r>
            <a:r>
              <a:rPr lang="en-US" baseline="-25000" dirty="0" err="1" smtClean="0"/>
              <a:t>u</a:t>
            </a:r>
            <a:r>
              <a:rPr lang="en-US" dirty="0" smtClean="0"/>
              <a:t>(</a:t>
            </a:r>
            <a:r>
              <a:rPr lang="en-US" i="1" dirty="0" smtClean="0"/>
              <a:t>x</a:t>
            </a:r>
            <a:r>
              <a:rPr lang="en-US" dirty="0" smtClean="0"/>
              <a:t>) be a faulty circuit version (function) of a circuit (function) </a:t>
            </a:r>
            <a:r>
              <a:rPr lang="en-US" i="1" dirty="0" smtClean="0"/>
              <a:t>h</a:t>
            </a:r>
            <a:r>
              <a:rPr lang="en-US" baseline="0" dirty="0" smtClean="0"/>
              <a:t> </a:t>
            </a:r>
            <a:r>
              <a:rPr lang="en-US" dirty="0" smtClean="0"/>
              <a:t>with fault </a:t>
            </a:r>
            <a:r>
              <a:rPr lang="en-US" i="1" dirty="0" smtClean="0"/>
              <a:t>u</a:t>
            </a:r>
            <a:r>
              <a:rPr lang="en-US" dirty="0" smtClean="0"/>
              <a:t> being present</a:t>
            </a:r>
            <a:r>
              <a:rPr lang="en-US" baseline="0" dirty="0" smtClean="0"/>
              <a:t> (</a:t>
            </a:r>
            <a:r>
              <a:rPr lang="en-US" i="1" baseline="0" dirty="0" smtClean="0"/>
              <a:t>x</a:t>
            </a:r>
            <a:r>
              <a:rPr lang="en-US" baseline="0" dirty="0" smtClean="0"/>
              <a:t> represents an arbitrary input vector). Clearly, the presence of fault </a:t>
            </a:r>
            <a:r>
              <a:rPr lang="en-US" i="1" baseline="0" dirty="0" smtClean="0"/>
              <a:t>u</a:t>
            </a:r>
            <a:r>
              <a:rPr lang="en-US" baseline="0" dirty="0" smtClean="0"/>
              <a:t> transforms </a:t>
            </a:r>
            <a:r>
              <a:rPr lang="en-US" i="1" baseline="0" dirty="0" smtClean="0"/>
              <a:t>h</a:t>
            </a:r>
            <a:r>
              <a:rPr lang="en-US" baseline="0" dirty="0" smtClean="0"/>
              <a:t> into a new circuit </a:t>
            </a:r>
            <a:r>
              <a:rPr lang="en-US" i="1" baseline="0" dirty="0" err="1" smtClean="0"/>
              <a:t>h</a:t>
            </a:r>
            <a:r>
              <a:rPr lang="en-US" baseline="-25000" dirty="0" err="1" smtClean="0"/>
              <a:t>u</a:t>
            </a:r>
            <a:r>
              <a:rPr lang="en-US" baseline="0" dirty="0" smtClean="0"/>
              <a:t>. A given input vector </a:t>
            </a:r>
            <a:r>
              <a:rPr lang="en-US" i="1" baseline="0" dirty="0" smtClean="0"/>
              <a:t>t</a:t>
            </a:r>
            <a:r>
              <a:rPr lang="en-US" baseline="0" dirty="0" smtClean="0"/>
              <a:t> detects fault </a:t>
            </a:r>
            <a:r>
              <a:rPr lang="en-US" i="1" baseline="0" dirty="0" smtClean="0"/>
              <a:t>u</a:t>
            </a:r>
            <a:r>
              <a:rPr lang="en-US" baseline="0" dirty="0" smtClean="0"/>
              <a:t> if and only if </a:t>
            </a:r>
            <a:r>
              <a:rPr lang="en-US" i="1" dirty="0" smtClean="0"/>
              <a:t>h</a:t>
            </a:r>
            <a:r>
              <a:rPr lang="en-US" dirty="0" smtClean="0"/>
              <a:t>(</a:t>
            </a:r>
            <a:r>
              <a:rPr lang="en-US" i="1" dirty="0" smtClean="0"/>
              <a:t>t</a:t>
            </a:r>
            <a:r>
              <a:rPr lang="en-US" dirty="0" smtClean="0"/>
              <a:t>) ≠ </a:t>
            </a:r>
            <a:r>
              <a:rPr lang="en-US" i="1" dirty="0" err="1" smtClean="0"/>
              <a:t>h</a:t>
            </a:r>
            <a:r>
              <a:rPr lang="en-US" baseline="-25000" dirty="0" err="1" smtClean="0"/>
              <a:t>u</a:t>
            </a:r>
            <a:r>
              <a:rPr lang="en-US" dirty="0" smtClean="0"/>
              <a:t>(</a:t>
            </a:r>
            <a:r>
              <a:rPr lang="en-US" i="1" dirty="0" smtClean="0"/>
              <a:t>t</a:t>
            </a:r>
            <a:r>
              <a:rPr lang="en-US" dirty="0" smtClean="0"/>
              <a:t>),</a:t>
            </a:r>
            <a:r>
              <a:rPr lang="en-US" baseline="0" dirty="0" smtClean="0"/>
              <a:t> and thus test </a:t>
            </a:r>
            <a:r>
              <a:rPr lang="en-US" i="1" baseline="0" dirty="0" smtClean="0"/>
              <a:t>t</a:t>
            </a:r>
            <a:r>
              <a:rPr lang="en-US" baseline="0" dirty="0" smtClean="0"/>
              <a:t> can be obtained by solving the equation </a:t>
            </a:r>
            <a:r>
              <a:rPr lang="en-US" i="1" noProof="1" smtClean="0"/>
              <a:t>h</a:t>
            </a:r>
            <a:r>
              <a:rPr lang="en-US" noProof="1" smtClean="0"/>
              <a:t>(</a:t>
            </a:r>
            <a:r>
              <a:rPr lang="en-US" i="1" noProof="1" smtClean="0"/>
              <a:t>t</a:t>
            </a:r>
            <a:r>
              <a:rPr lang="en-US" noProof="1" smtClean="0"/>
              <a:t>)</a:t>
            </a:r>
            <a:r>
              <a:rPr lang="en-US" dirty="0" smtClean="0"/>
              <a:t> </a:t>
            </a:r>
            <a:r>
              <a:rPr lang="en-US" dirty="0" smtClean="0">
                <a:sym typeface="Symbol" pitchFamily="-112" charset="2"/>
              </a:rPr>
              <a:t> </a:t>
            </a:r>
            <a:r>
              <a:rPr lang="en-US" i="1" dirty="0" smtClean="0">
                <a:sym typeface="Symbol" pitchFamily="-112" charset="2"/>
              </a:rPr>
              <a:t>h</a:t>
            </a:r>
            <a:r>
              <a:rPr lang="en-US" baseline="-25000" noProof="1" smtClean="0"/>
              <a:t>u</a:t>
            </a:r>
            <a:r>
              <a:rPr lang="en-US" dirty="0" smtClean="0">
                <a:sym typeface="Symbol" pitchFamily="-112" charset="2"/>
              </a:rPr>
              <a:t>(</a:t>
            </a:r>
            <a:r>
              <a:rPr lang="en-US" i="1" dirty="0" smtClean="0">
                <a:sym typeface="Symbol" pitchFamily="-112" charset="2"/>
              </a:rPr>
              <a:t>t</a:t>
            </a:r>
            <a:r>
              <a:rPr lang="en-US" dirty="0" smtClean="0">
                <a:sym typeface="Symbol" pitchFamily="-112" charset="2"/>
              </a:rPr>
              <a:t>) = 1, where  is the exclusive-OR</a:t>
            </a:r>
            <a:r>
              <a:rPr lang="en-US" baseline="0" dirty="0" smtClean="0">
                <a:sym typeface="Symbol" pitchFamily="-112" charset="2"/>
              </a:rPr>
              <a:t> operation</a:t>
            </a:r>
            <a:r>
              <a:rPr lang="en-US" dirty="0" smtClean="0">
                <a:sym typeface="Symbol" pitchFamily="-112" charset="2"/>
              </a:rPr>
              <a:t>. This is</a:t>
            </a:r>
            <a:r>
              <a:rPr lang="en-US" baseline="0" dirty="0" smtClean="0">
                <a:sym typeface="Symbol" pitchFamily="-112" charset="2"/>
              </a:rPr>
              <a:t> because</a:t>
            </a:r>
            <a:r>
              <a:rPr lang="en-US" dirty="0" smtClean="0">
                <a:sym typeface="Symbol" pitchFamily="-112" charset="2"/>
              </a:rPr>
              <a:t> a test </a:t>
            </a:r>
            <a:r>
              <a:rPr lang="en-US" i="1" dirty="0" smtClean="0">
                <a:sym typeface="Symbol" pitchFamily="-112" charset="2"/>
              </a:rPr>
              <a:t>t</a:t>
            </a:r>
            <a:r>
              <a:rPr lang="en-US" dirty="0" smtClean="0">
                <a:sym typeface="Symbol" pitchFamily="-112" charset="2"/>
              </a:rPr>
              <a:t> that detects </a:t>
            </a:r>
            <a:r>
              <a:rPr lang="en-US" i="1" dirty="0" smtClean="0">
                <a:sym typeface="Symbol" pitchFamily="-112" charset="2"/>
              </a:rPr>
              <a:t>u</a:t>
            </a:r>
            <a:r>
              <a:rPr lang="en-US" dirty="0" smtClean="0">
                <a:sym typeface="Symbol" pitchFamily="-112" charset="2"/>
              </a:rPr>
              <a:t> makes</a:t>
            </a:r>
            <a:r>
              <a:rPr lang="en-US" baseline="0" dirty="0" smtClean="0"/>
              <a:t> </a:t>
            </a:r>
            <a:r>
              <a:rPr lang="en-US" i="1" dirty="0" smtClean="0"/>
              <a:t>h</a:t>
            </a:r>
            <a:r>
              <a:rPr lang="en-US" dirty="0" smtClean="0"/>
              <a:t>(</a:t>
            </a:r>
            <a:r>
              <a:rPr lang="en-US" i="1" dirty="0" smtClean="0"/>
              <a:t>t</a:t>
            </a:r>
            <a:r>
              <a:rPr lang="en-US" dirty="0" smtClean="0"/>
              <a:t>) = 0 and </a:t>
            </a:r>
            <a:r>
              <a:rPr lang="en-US" i="1" dirty="0" err="1" smtClean="0"/>
              <a:t>h</a:t>
            </a:r>
            <a:r>
              <a:rPr lang="en-US" baseline="-25000" dirty="0" err="1" smtClean="0"/>
              <a:t>u</a:t>
            </a:r>
            <a:r>
              <a:rPr lang="en-US" dirty="0" smtClean="0"/>
              <a:t>(</a:t>
            </a:r>
            <a:r>
              <a:rPr lang="en-US" i="1" dirty="0" smtClean="0"/>
              <a:t>t</a:t>
            </a:r>
            <a:r>
              <a:rPr lang="en-US" dirty="0" smtClean="0"/>
              <a:t>) = 1 or vice versa. </a:t>
            </a:r>
            <a:r>
              <a:rPr lang="en-US" dirty="0" smtClean="0">
                <a:sym typeface="Symbol" pitchFamily="-112" charset="2"/>
              </a:rPr>
              <a:t>All vectors satisfying the aforementioned equation form a set of tests detecting fault </a:t>
            </a:r>
            <a:r>
              <a:rPr lang="en-US" i="1" dirty="0" smtClean="0">
                <a:sym typeface="Symbol" pitchFamily="-112" charset="2"/>
              </a:rPr>
              <a:t>u</a:t>
            </a:r>
            <a:r>
              <a:rPr lang="en-US" dirty="0" smtClean="0">
                <a:sym typeface="Symbol" pitchFamily="-112" charset="2"/>
              </a:rPr>
              <a:t>. Furthermore, a test set is complete for a fault set F if for every fault from F, there is a test vector that detects it. We will demonstrate that test vectors can be determined</a:t>
            </a:r>
            <a:r>
              <a:rPr lang="en-US" baseline="0" dirty="0" smtClean="0">
                <a:sym typeface="Symbol" pitchFamily="-112" charset="2"/>
              </a:rPr>
              <a:t> directly from the equation. Its applicability is confined, however, to very simple circuits as handling formulas corresponding to more complex designs becomes quickly infeasible and impractical, and thus we need more realistic methods to deal with fault-free and faulty circuits. Nevertheless, it is worth noting that test generation methods that rest on solving non-linear equations do exist, and they take advantage of very time-efficient SAT (</a:t>
            </a:r>
            <a:r>
              <a:rPr lang="en-US" sz="1200" b="0" kern="1200" dirty="0" err="1" smtClean="0">
                <a:solidFill>
                  <a:schemeClr val="tx1"/>
                </a:solidFill>
                <a:latin typeface="+mn-lt"/>
                <a:ea typeface="+mn-ea"/>
                <a:cs typeface="+mn-cs"/>
              </a:rPr>
              <a:t>satisfiability</a:t>
            </a:r>
            <a:r>
              <a:rPr lang="en-US" sz="1200" b="0" kern="1200" dirty="0" smtClean="0">
                <a:solidFill>
                  <a:schemeClr val="tx1"/>
                </a:solidFill>
                <a:latin typeface="+mn-lt"/>
                <a:ea typeface="+mn-ea"/>
                <a:cs typeface="+mn-cs"/>
              </a:rPr>
              <a:t>) </a:t>
            </a:r>
            <a:r>
              <a:rPr lang="en-US" baseline="0" dirty="0" smtClean="0">
                <a:sym typeface="Symbol" pitchFamily="-112" charset="2"/>
              </a:rPr>
              <a:t>solvers, which </a:t>
            </a:r>
            <a:r>
              <a:rPr lang="en-US" sz="1200" b="0" kern="1200" dirty="0" smtClean="0">
                <a:solidFill>
                  <a:schemeClr val="tx1"/>
                </a:solidFill>
                <a:latin typeface="+mn-lt"/>
                <a:ea typeface="+mn-ea"/>
                <a:cs typeface="+mn-cs"/>
              </a:rPr>
              <a:t>are deployed to determine if the variables of a given Boolean </a:t>
            </a:r>
            <a:r>
              <a:rPr lang="en-US" sz="1200" kern="1200" dirty="0" smtClean="0">
                <a:solidFill>
                  <a:schemeClr val="tx1"/>
                </a:solidFill>
                <a:latin typeface="+mn-lt"/>
                <a:ea typeface="+mn-ea"/>
                <a:cs typeface="+mn-cs"/>
              </a:rPr>
              <a:t>formula can be assigned in such a way as to make the formula evaluate to a logic value of 1. For example, the formula </a:t>
            </a:r>
            <a:r>
              <a:rPr lang="en-US" sz="1200" i="1" kern="1200" dirty="0" smtClean="0">
                <a:solidFill>
                  <a:schemeClr val="tx1"/>
                </a:solidFill>
                <a:latin typeface="+mn-lt"/>
                <a:ea typeface="+mn-ea"/>
                <a:cs typeface="+mn-cs"/>
              </a:rPr>
              <a:t>a</a:t>
            </a:r>
            <a:r>
              <a:rPr lang="en-US" sz="1200" i="0" kern="1200" dirty="0" smtClean="0">
                <a:solidFill>
                  <a:schemeClr val="tx1"/>
                </a:solidFill>
                <a:latin typeface="+mn-lt"/>
                <a:ea typeface="+mn-ea"/>
                <a:cs typeface="+mn-cs"/>
              </a:rPr>
              <a:t> + </a:t>
            </a:r>
            <a:r>
              <a:rPr lang="en-US" sz="1200" i="1" kern="1200" dirty="0" smtClean="0">
                <a:solidFill>
                  <a:schemeClr val="tx1"/>
                </a:solidFill>
                <a:latin typeface="+mn-lt"/>
                <a:ea typeface="+mn-ea"/>
                <a:cs typeface="+mn-cs"/>
              </a:rPr>
              <a:t>b</a:t>
            </a:r>
            <a:r>
              <a:rPr lang="en-US" sz="1200" i="0" kern="1200" dirty="0" smtClean="0">
                <a:solidFill>
                  <a:schemeClr val="tx1"/>
                </a:solidFill>
                <a:latin typeface="+mn-lt"/>
                <a:ea typeface="+mn-ea"/>
                <a:cs typeface="+mn-cs"/>
              </a:rPr>
              <a:t> is </a:t>
            </a:r>
            <a:r>
              <a:rPr lang="en-US" sz="1200" i="0" kern="1200" dirty="0" err="1" smtClean="0">
                <a:solidFill>
                  <a:schemeClr val="tx1"/>
                </a:solidFill>
                <a:latin typeface="+mn-lt"/>
                <a:ea typeface="+mn-ea"/>
                <a:cs typeface="+mn-cs"/>
              </a:rPr>
              <a:t>satisfiable</a:t>
            </a:r>
            <a:r>
              <a:rPr lang="en-US" sz="1200" i="0" kern="1200" dirty="0" smtClean="0">
                <a:solidFill>
                  <a:schemeClr val="tx1"/>
                </a:solidFill>
                <a:latin typeface="+mn-lt"/>
                <a:ea typeface="+mn-ea"/>
                <a:cs typeface="+mn-cs"/>
              </a:rPr>
              <a:t> because one can find the values (for example) </a:t>
            </a:r>
            <a:r>
              <a:rPr lang="en-US" sz="1200" i="1" kern="1200" dirty="0" smtClean="0">
                <a:solidFill>
                  <a:schemeClr val="tx1"/>
                </a:solidFill>
                <a:latin typeface="+mn-lt"/>
                <a:ea typeface="+mn-ea"/>
                <a:cs typeface="+mn-cs"/>
              </a:rPr>
              <a:t>a</a:t>
            </a:r>
            <a:r>
              <a:rPr lang="en-US" sz="1200" i="0" kern="1200" dirty="0" smtClean="0">
                <a:solidFill>
                  <a:schemeClr val="tx1"/>
                </a:solidFill>
                <a:latin typeface="+mn-lt"/>
                <a:ea typeface="+mn-ea"/>
                <a:cs typeface="+mn-cs"/>
              </a:rPr>
              <a:t> = 1 and </a:t>
            </a:r>
            <a:r>
              <a:rPr lang="en-US" sz="1200" i="1" kern="1200" dirty="0" smtClean="0">
                <a:solidFill>
                  <a:schemeClr val="tx1"/>
                </a:solidFill>
                <a:latin typeface="+mn-lt"/>
                <a:ea typeface="+mn-ea"/>
                <a:cs typeface="+mn-cs"/>
              </a:rPr>
              <a:t>b</a:t>
            </a:r>
            <a:r>
              <a:rPr lang="en-US" sz="1200" i="0" kern="1200" dirty="0" smtClean="0">
                <a:solidFill>
                  <a:schemeClr val="tx1"/>
                </a:solidFill>
                <a:latin typeface="+mn-lt"/>
                <a:ea typeface="+mn-ea"/>
                <a:cs typeface="+mn-cs"/>
              </a:rPr>
              <a:t> = 0, which make </a:t>
            </a:r>
            <a:r>
              <a:rPr lang="en-US" sz="1200" i="1" kern="1200" dirty="0" smtClean="0">
                <a:solidFill>
                  <a:schemeClr val="tx1"/>
                </a:solidFill>
                <a:latin typeface="+mn-lt"/>
                <a:ea typeface="+mn-ea"/>
                <a:cs typeface="+mn-cs"/>
              </a:rPr>
              <a:t>a</a:t>
            </a:r>
            <a:r>
              <a:rPr lang="en-US" sz="1200" i="0" kern="1200" dirty="0" smtClean="0">
                <a:solidFill>
                  <a:schemeClr val="tx1"/>
                </a:solidFill>
                <a:latin typeface="+mn-lt"/>
                <a:ea typeface="+mn-ea"/>
                <a:cs typeface="+mn-cs"/>
              </a:rPr>
              <a:t> + </a:t>
            </a:r>
            <a:r>
              <a:rPr lang="en-US" sz="1200" i="1" kern="1200" dirty="0" smtClean="0">
                <a:solidFill>
                  <a:schemeClr val="tx1"/>
                </a:solidFill>
                <a:latin typeface="+mn-lt"/>
                <a:ea typeface="+mn-ea"/>
                <a:cs typeface="+mn-cs"/>
              </a:rPr>
              <a:t>b</a:t>
            </a:r>
            <a:r>
              <a:rPr lang="en-US" sz="1200" i="0" kern="1200" dirty="0" smtClean="0">
                <a:solidFill>
                  <a:schemeClr val="tx1"/>
                </a:solidFill>
                <a:latin typeface="+mn-lt"/>
                <a:ea typeface="+mn-ea"/>
                <a:cs typeface="+mn-cs"/>
              </a:rPr>
              <a:t> being equal to 1.</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a:t>
            </a:fld>
            <a:endParaRPr lang="en-US"/>
          </a:p>
        </p:txBody>
      </p:sp>
    </p:spTree>
    <p:extLst>
      <p:ext uri="{BB962C8B-B14F-4D97-AF65-F5344CB8AC3E}">
        <p14:creationId xmlns:p14="http://schemas.microsoft.com/office/powerpoint/2010/main" val="1044550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The function implemented</a:t>
            </a:r>
            <a:r>
              <a:rPr lang="en-US" baseline="0" dirty="0" smtClean="0"/>
              <a:t> by a circuit on the slide (a simple AND gate) is </a:t>
            </a:r>
            <a:r>
              <a:rPr lang="en-US" i="1" baseline="0" dirty="0" smtClean="0"/>
              <a:t>h</a:t>
            </a:r>
            <a:r>
              <a:rPr lang="en-US" baseline="0" dirty="0" smtClean="0"/>
              <a:t>(</a:t>
            </a:r>
            <a:r>
              <a:rPr lang="en-US" i="1" baseline="0" dirty="0" smtClean="0"/>
              <a:t>a</a:t>
            </a:r>
            <a:r>
              <a:rPr lang="en-US" baseline="0" dirty="0" smtClean="0"/>
              <a:t>, </a:t>
            </a:r>
            <a:r>
              <a:rPr lang="en-US" i="1" baseline="0" dirty="0" smtClean="0"/>
              <a:t>b</a:t>
            </a:r>
            <a:r>
              <a:rPr lang="en-US" baseline="0" dirty="0" smtClean="0"/>
              <a:t>) = </a:t>
            </a:r>
            <a:r>
              <a:rPr lang="en-US" i="1" baseline="0" dirty="0" smtClean="0"/>
              <a:t>ab</a:t>
            </a:r>
            <a:r>
              <a:rPr lang="en-US" baseline="0" dirty="0" smtClean="0"/>
              <a:t>. Let a fault be line </a:t>
            </a:r>
            <a:r>
              <a:rPr lang="en-US" i="1" baseline="0" dirty="0" smtClean="0"/>
              <a:t>a</a:t>
            </a:r>
            <a:r>
              <a:rPr lang="en-US" baseline="0" dirty="0" smtClean="0"/>
              <a:t> stuck-at 1. In the presence of this fault, the faulty function becomes just </a:t>
            </a:r>
            <a:r>
              <a:rPr kumimoji="0" lang="en-US" sz="1200" b="0" i="0" u="none" strike="noStrike" kern="0" cap="none" spc="0" normalizeH="0" baseline="0" noProof="1" smtClean="0">
                <a:ln>
                  <a:noFill/>
                </a:ln>
                <a:solidFill>
                  <a:srgbClr val="000000"/>
                </a:solidFill>
                <a:effectLst/>
                <a:uLnTx/>
                <a:uFillTx/>
                <a:latin typeface="+mn-lt"/>
                <a:ea typeface="+mn-ea"/>
                <a:cs typeface="+mn-cs"/>
              </a:rPr>
              <a:t>1</a:t>
            </a:r>
            <a:r>
              <a:rPr kumimoji="0" lang="en-US" sz="1200" b="1" i="0" u="none" strike="noStrike" kern="0" cap="none" spc="0" normalizeH="0" baseline="0" noProof="1" smtClean="0">
                <a:ln>
                  <a:noFill/>
                </a:ln>
                <a:solidFill>
                  <a:srgbClr val="000000"/>
                </a:solidFill>
                <a:effectLst/>
                <a:uLnTx/>
                <a:uFillTx/>
                <a:latin typeface="+mn-lt"/>
                <a:ea typeface="+mn-ea"/>
                <a:cs typeface="+mn-cs"/>
                <a:sym typeface="Symbol" pitchFamily="-112" charset="2"/>
              </a:rPr>
              <a:t></a:t>
            </a:r>
            <a:r>
              <a:rPr kumimoji="0" lang="en-US" sz="1200" b="0" i="1" u="none" strike="noStrike" kern="0" cap="none" spc="0" normalizeH="0" baseline="0" noProof="1" smtClean="0">
                <a:ln>
                  <a:noFill/>
                </a:ln>
                <a:solidFill>
                  <a:srgbClr val="000000"/>
                </a:solidFill>
                <a:effectLst/>
                <a:uLnTx/>
                <a:uFillTx/>
                <a:latin typeface="+mn-lt"/>
                <a:ea typeface="+mn-ea"/>
                <a:cs typeface="+mn-cs"/>
              </a:rPr>
              <a:t>b</a:t>
            </a:r>
            <a:r>
              <a:rPr kumimoji="0" lang="en-US" sz="1200" b="0" i="0" u="none" strike="noStrike" kern="0" cap="none" spc="0" normalizeH="0" baseline="0" noProof="1" smtClean="0">
                <a:ln>
                  <a:noFill/>
                </a:ln>
                <a:solidFill>
                  <a:srgbClr val="000000"/>
                </a:solidFill>
                <a:effectLst/>
                <a:uLnTx/>
                <a:uFillTx/>
                <a:latin typeface="+mn-lt"/>
                <a:ea typeface="+mn-ea"/>
                <a:cs typeface="+mn-cs"/>
              </a:rPr>
              <a:t> = </a:t>
            </a:r>
            <a:r>
              <a:rPr kumimoji="0" lang="en-US" sz="1200" b="0" i="1" u="none" strike="noStrike" kern="0" cap="none" spc="0" normalizeH="0" baseline="0" noProof="1" smtClean="0">
                <a:ln>
                  <a:noFill/>
                </a:ln>
                <a:solidFill>
                  <a:srgbClr val="000000"/>
                </a:solidFill>
                <a:effectLst/>
                <a:uLnTx/>
                <a:uFillTx/>
                <a:latin typeface="+mn-lt"/>
                <a:ea typeface="+mn-ea"/>
                <a:cs typeface="+mn-cs"/>
              </a:rPr>
              <a:t>b</a:t>
            </a:r>
            <a:r>
              <a:rPr lang="en-US" baseline="0" dirty="0" smtClean="0"/>
              <a:t>. The test generation equation is then </a:t>
            </a:r>
            <a:r>
              <a:rPr kumimoji="0" lang="en-US" sz="1200" b="0" i="1" u="none" strike="noStrike" kern="0" cap="none" spc="0" normalizeH="0" baseline="0" noProof="1" smtClean="0">
                <a:ln>
                  <a:noFill/>
                </a:ln>
                <a:solidFill>
                  <a:srgbClr val="000000"/>
                </a:solidFill>
                <a:effectLst/>
                <a:uLnTx/>
                <a:uFillTx/>
                <a:latin typeface="+mn-lt"/>
                <a:ea typeface="+mn-ea"/>
                <a:cs typeface="+mn-cs"/>
              </a:rPr>
              <a:t>ab</a:t>
            </a:r>
            <a:r>
              <a:rPr kumimoji="0" lang="en-US" sz="1200" b="0" i="0" u="none" strike="noStrike" kern="0" cap="none" spc="0" normalizeH="0" baseline="0" noProof="1" smtClean="0">
                <a:ln>
                  <a:noFill/>
                </a:ln>
                <a:solidFill>
                  <a:srgbClr val="000000"/>
                </a:solidFill>
                <a:effectLst/>
                <a:uLnTx/>
                <a:uFillTx/>
                <a:latin typeface="+mn-lt"/>
                <a:ea typeface="+mn-ea"/>
                <a:cs typeface="+mn-cs"/>
              </a:rPr>
              <a:t> </a:t>
            </a:r>
            <a:r>
              <a:rPr kumimoji="0" lang="en-US" sz="1200" b="0" i="0" u="none" strike="noStrike" kern="0" cap="none" spc="0" normalizeH="0" baseline="0" noProof="1" smtClean="0">
                <a:ln>
                  <a:noFill/>
                </a:ln>
                <a:solidFill>
                  <a:srgbClr val="000000"/>
                </a:solidFill>
                <a:effectLst/>
                <a:uLnTx/>
                <a:uFillTx/>
                <a:latin typeface="+mn-lt"/>
                <a:ea typeface="+mn-ea"/>
                <a:cs typeface="+mn-cs"/>
                <a:sym typeface="Symbol" pitchFamily="-112" charset="2"/>
              </a:rPr>
              <a:t> </a:t>
            </a:r>
            <a:r>
              <a:rPr kumimoji="0" lang="en-US" sz="1200" b="0" i="1" u="none" strike="noStrike" kern="0" cap="none" spc="0" normalizeH="0" baseline="0" noProof="1" smtClean="0">
                <a:ln>
                  <a:noFill/>
                </a:ln>
                <a:solidFill>
                  <a:srgbClr val="000000"/>
                </a:solidFill>
                <a:effectLst/>
                <a:uLnTx/>
                <a:uFillTx/>
                <a:latin typeface="+mn-lt"/>
                <a:ea typeface="+mn-ea"/>
                <a:cs typeface="+mn-cs"/>
                <a:sym typeface="Symbol" pitchFamily="-112" charset="2"/>
              </a:rPr>
              <a:t>b</a:t>
            </a:r>
            <a:r>
              <a:rPr kumimoji="0" lang="en-US" sz="1200" b="0" i="0" u="none" strike="noStrike" kern="0" cap="none" spc="0" normalizeH="0" baseline="0" noProof="1" smtClean="0">
                <a:ln>
                  <a:noFill/>
                </a:ln>
                <a:solidFill>
                  <a:srgbClr val="000000"/>
                </a:solidFill>
                <a:effectLst/>
                <a:uLnTx/>
                <a:uFillTx/>
                <a:latin typeface="+mn-lt"/>
                <a:ea typeface="+mn-ea"/>
                <a:cs typeface="+mn-cs"/>
                <a:sym typeface="Symbol" pitchFamily="-112" charset="2"/>
              </a:rPr>
              <a:t> = 1</a:t>
            </a:r>
            <a:r>
              <a:rPr kumimoji="0" lang="en-US" sz="1200" b="0" i="0" u="none" strike="noStrike" kern="1200" cap="none" spc="0" normalizeH="0" baseline="0" noProof="1" smtClean="0">
                <a:ln>
                  <a:noFill/>
                </a:ln>
                <a:solidFill>
                  <a:schemeClr val="tx1"/>
                </a:solidFill>
                <a:effectLst/>
                <a:uLnTx/>
                <a:uFillTx/>
                <a:latin typeface="+mn-lt"/>
                <a:ea typeface="+mn-ea"/>
                <a:cs typeface="+mn-cs"/>
                <a:sym typeface="Symbol" pitchFamily="-112" charset="2"/>
              </a:rPr>
              <a:t>. This equation can be transformed as shown on the slide. Eventually, it reduces to </a:t>
            </a:r>
            <a:r>
              <a:rPr kumimoji="0" lang="en-US" sz="1200" b="0" i="1" u="none" strike="noStrike" kern="1200" cap="none" spc="0" normalizeH="0" baseline="0" noProof="1" smtClean="0">
                <a:ln>
                  <a:noFill/>
                </a:ln>
                <a:solidFill>
                  <a:schemeClr val="tx1"/>
                </a:solidFill>
                <a:effectLst/>
                <a:uLnTx/>
                <a:uFillTx/>
                <a:latin typeface="+mn-lt"/>
                <a:ea typeface="+mn-ea"/>
                <a:cs typeface="+mn-cs"/>
                <a:sym typeface="Symbol" pitchFamily="-112" charset="2"/>
              </a:rPr>
              <a:t>a’b</a:t>
            </a:r>
            <a:r>
              <a:rPr kumimoji="0" lang="en-US" sz="1200" b="0" i="0" u="none" strike="noStrike" kern="1200" cap="none" spc="0" normalizeH="0" baseline="0" noProof="1" smtClean="0">
                <a:ln>
                  <a:noFill/>
                </a:ln>
                <a:solidFill>
                  <a:schemeClr val="tx1"/>
                </a:solidFill>
                <a:effectLst/>
                <a:uLnTx/>
                <a:uFillTx/>
                <a:latin typeface="+mn-lt"/>
                <a:ea typeface="+mn-ea"/>
                <a:cs typeface="+mn-cs"/>
                <a:sym typeface="Symbol" pitchFamily="-112" charset="2"/>
              </a:rPr>
              <a:t> = 1, and thus </a:t>
            </a:r>
            <a:r>
              <a:rPr kumimoji="0" lang="en-US" sz="1200" b="0" i="1" u="none" strike="noStrike" kern="1200" cap="none" spc="0" normalizeH="0" baseline="0" noProof="1" smtClean="0">
                <a:ln>
                  <a:noFill/>
                </a:ln>
                <a:solidFill>
                  <a:schemeClr val="tx1"/>
                </a:solidFill>
                <a:effectLst/>
                <a:uLnTx/>
                <a:uFillTx/>
                <a:latin typeface="+mn-lt"/>
                <a:ea typeface="+mn-ea"/>
                <a:cs typeface="+mn-cs"/>
                <a:sym typeface="Symbol" pitchFamily="-112" charset="2"/>
              </a:rPr>
              <a:t>a</a:t>
            </a:r>
            <a:r>
              <a:rPr kumimoji="0" lang="en-US" sz="1200" b="0" i="0" u="none" strike="noStrike" kern="1200" cap="none" spc="0" normalizeH="0" baseline="0" noProof="1" smtClean="0">
                <a:ln>
                  <a:noFill/>
                </a:ln>
                <a:solidFill>
                  <a:schemeClr val="tx1"/>
                </a:solidFill>
                <a:effectLst/>
                <a:uLnTx/>
                <a:uFillTx/>
                <a:latin typeface="+mn-lt"/>
                <a:ea typeface="+mn-ea"/>
                <a:cs typeface="+mn-cs"/>
                <a:sym typeface="Symbol" pitchFamily="-112" charset="2"/>
              </a:rPr>
              <a:t> = 0 and </a:t>
            </a:r>
            <a:r>
              <a:rPr kumimoji="0" lang="en-US" sz="1200" b="0" i="1" u="none" strike="noStrike" kern="1200" cap="none" spc="0" normalizeH="0" baseline="0" noProof="1" smtClean="0">
                <a:ln>
                  <a:noFill/>
                </a:ln>
                <a:solidFill>
                  <a:schemeClr val="tx1"/>
                </a:solidFill>
                <a:effectLst/>
                <a:uLnTx/>
                <a:uFillTx/>
                <a:latin typeface="+mn-lt"/>
                <a:ea typeface="+mn-ea"/>
                <a:cs typeface="+mn-cs"/>
                <a:sym typeface="Symbol" pitchFamily="-112" charset="2"/>
              </a:rPr>
              <a:t>b</a:t>
            </a:r>
            <a:r>
              <a:rPr kumimoji="0" lang="en-US" sz="1200" b="0" i="0" u="none" strike="noStrike" kern="1200" cap="none" spc="0" normalizeH="0" baseline="0" noProof="1" smtClean="0">
                <a:ln>
                  <a:noFill/>
                </a:ln>
                <a:solidFill>
                  <a:schemeClr val="tx1"/>
                </a:solidFill>
                <a:effectLst/>
                <a:uLnTx/>
                <a:uFillTx/>
                <a:latin typeface="+mn-lt"/>
                <a:ea typeface="+mn-ea"/>
                <a:cs typeface="+mn-cs"/>
                <a:sym typeface="Symbol" pitchFamily="-112" charset="2"/>
              </a:rPr>
              <a:t> = 1. As can be easily verified, applying this particular vector leads to the fault-free output 0, and to the output being equal to 1 in the faulty circuit. Hence, the pattern 01 is indeed a test vector detecting the target fault.</a:t>
            </a:r>
            <a:endParaRPr kumimoji="0" lang="en-US" sz="1200" b="0" i="0" u="none" strike="noStrike" kern="0" cap="none" spc="0" normalizeH="0" baseline="0" noProof="1" smtClean="0">
              <a:ln>
                <a:noFill/>
              </a:ln>
              <a:solidFill>
                <a:srgbClr val="000000"/>
              </a:solidFill>
              <a:effectLst/>
              <a:uLnTx/>
              <a:uFillTx/>
              <a:latin typeface="+mn-lt"/>
              <a:ea typeface="+mn-ea"/>
              <a:cs typeface="+mn-cs"/>
              <a:sym typeface="Symbol" pitchFamily="-112" charset="2"/>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7</a:t>
            </a:fld>
            <a:endParaRPr lang="en-US"/>
          </a:p>
        </p:txBody>
      </p:sp>
    </p:spTree>
    <p:extLst>
      <p:ext uri="{BB962C8B-B14F-4D97-AF65-F5344CB8AC3E}">
        <p14:creationId xmlns:p14="http://schemas.microsoft.com/office/powerpoint/2010/main" val="2500802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This slide</a:t>
            </a:r>
            <a:r>
              <a:rPr lang="en-US" baseline="0" dirty="0" smtClean="0"/>
              <a:t> illustrates a bit more complicated case. The function implemented by a circuit on the slide is </a:t>
            </a:r>
            <a:r>
              <a:rPr lang="en-US" i="1" baseline="0" dirty="0" smtClean="0"/>
              <a:t>h</a:t>
            </a:r>
            <a:r>
              <a:rPr lang="en-US" baseline="0" dirty="0" smtClean="0"/>
              <a:t>(</a:t>
            </a:r>
            <a:r>
              <a:rPr lang="en-US" i="1" baseline="0" dirty="0" smtClean="0"/>
              <a:t>a, b, c</a:t>
            </a:r>
            <a:r>
              <a:rPr lang="en-US" baseline="0" dirty="0" smtClean="0"/>
              <a:t>) = </a:t>
            </a:r>
            <a:r>
              <a:rPr lang="en-US" i="1" baseline="0" dirty="0" err="1" smtClean="0"/>
              <a:t>ab</a:t>
            </a:r>
            <a:r>
              <a:rPr lang="en-US" baseline="0" dirty="0" smtClean="0"/>
              <a:t> + </a:t>
            </a:r>
            <a:r>
              <a:rPr lang="en-US" i="1" baseline="0" dirty="0" err="1" smtClean="0"/>
              <a:t>bc</a:t>
            </a:r>
            <a:r>
              <a:rPr lang="en-US" baseline="0" dirty="0" smtClean="0"/>
              <a:t> + </a:t>
            </a:r>
            <a:r>
              <a:rPr lang="en-US" i="1" baseline="0" dirty="0" smtClean="0"/>
              <a:t>ac</a:t>
            </a:r>
            <a:r>
              <a:rPr lang="en-US" baseline="0" dirty="0" smtClean="0"/>
              <a:t>. Let the upper branch of the input line </a:t>
            </a:r>
            <a:r>
              <a:rPr lang="en-US" i="1" baseline="0" dirty="0" smtClean="0"/>
              <a:t>a</a:t>
            </a:r>
            <a:r>
              <a:rPr lang="en-US" baseline="0" dirty="0" smtClean="0"/>
              <a:t> be stuck-at 0 (as shown by a red oval). In the presence of this fault, the circuit function becomes </a:t>
            </a:r>
            <a:r>
              <a:rPr lang="en-US" i="1" baseline="0" dirty="0" smtClean="0"/>
              <a:t>h</a:t>
            </a:r>
            <a:r>
              <a:rPr lang="en-US" baseline="0" dirty="0" smtClean="0"/>
              <a:t>(</a:t>
            </a:r>
            <a:r>
              <a:rPr lang="en-US" i="1" baseline="0" dirty="0" smtClean="0"/>
              <a:t>a, b, c</a:t>
            </a:r>
            <a:r>
              <a:rPr lang="en-US" baseline="0" dirty="0" smtClean="0"/>
              <a:t>) = </a:t>
            </a:r>
            <a:r>
              <a:rPr lang="en-US" i="1" baseline="0" dirty="0" err="1" smtClean="0"/>
              <a:t>bc</a:t>
            </a:r>
            <a:r>
              <a:rPr lang="en-US" baseline="0" dirty="0" smtClean="0"/>
              <a:t> + </a:t>
            </a:r>
            <a:r>
              <a:rPr lang="en-US" i="1" baseline="0" dirty="0" smtClean="0"/>
              <a:t>ac</a:t>
            </a:r>
            <a:r>
              <a:rPr lang="en-US" baseline="0" dirty="0" smtClean="0"/>
              <a:t> (note that the logic value of 0 forced by the fault eliminates the upper AND gate). The test equation assumes then the following form: </a:t>
            </a:r>
            <a:r>
              <a:rPr kumimoji="0" lang="en-US" sz="1200" b="0" i="0" u="none" strike="noStrike" kern="0" cap="none" spc="0" normalizeH="0" baseline="0" noProof="1" smtClean="0">
                <a:ln>
                  <a:noFill/>
                </a:ln>
                <a:solidFill>
                  <a:srgbClr val="000000"/>
                </a:solidFill>
                <a:effectLst/>
                <a:uLnTx/>
                <a:uFillTx/>
                <a:latin typeface="+mn-lt"/>
                <a:ea typeface="+mn-ea"/>
                <a:cs typeface="+mn-cs"/>
              </a:rPr>
              <a:t>(</a:t>
            </a:r>
            <a:r>
              <a:rPr kumimoji="0" lang="en-US" sz="1200" b="0" i="1" u="none" strike="noStrike" kern="0" cap="none" spc="0" normalizeH="0" baseline="0" noProof="1" smtClean="0">
                <a:ln>
                  <a:noFill/>
                </a:ln>
                <a:solidFill>
                  <a:srgbClr val="000000"/>
                </a:solidFill>
                <a:effectLst/>
                <a:uLnTx/>
                <a:uFillTx/>
                <a:latin typeface="+mn-lt"/>
                <a:ea typeface="+mn-ea"/>
                <a:cs typeface="+mn-cs"/>
              </a:rPr>
              <a:t>ab</a:t>
            </a:r>
            <a:r>
              <a:rPr kumimoji="0" lang="en-US" sz="1200" b="0" i="0" u="none" strike="noStrike" kern="0" cap="none" spc="0" normalizeH="0" baseline="0" noProof="1" smtClean="0">
                <a:ln>
                  <a:noFill/>
                </a:ln>
                <a:solidFill>
                  <a:srgbClr val="000000"/>
                </a:solidFill>
                <a:effectLst/>
                <a:uLnTx/>
                <a:uFillTx/>
                <a:latin typeface="+mn-lt"/>
                <a:ea typeface="+mn-ea"/>
                <a:cs typeface="+mn-cs"/>
              </a:rPr>
              <a:t>+</a:t>
            </a:r>
            <a:r>
              <a:rPr kumimoji="0" lang="en-US" sz="1200" b="0" i="1" u="none" strike="noStrike" kern="0" cap="none" spc="0" normalizeH="0" baseline="0" noProof="1" smtClean="0">
                <a:ln>
                  <a:noFill/>
                </a:ln>
                <a:solidFill>
                  <a:srgbClr val="000000"/>
                </a:solidFill>
                <a:effectLst/>
                <a:uLnTx/>
                <a:uFillTx/>
                <a:latin typeface="+mn-lt"/>
                <a:ea typeface="+mn-ea"/>
                <a:cs typeface="+mn-cs"/>
              </a:rPr>
              <a:t>bc</a:t>
            </a:r>
            <a:r>
              <a:rPr kumimoji="0" lang="en-US" sz="1200" b="0" i="0" u="none" strike="noStrike" kern="0" cap="none" spc="0" normalizeH="0" baseline="0" noProof="1" smtClean="0">
                <a:ln>
                  <a:noFill/>
                </a:ln>
                <a:solidFill>
                  <a:srgbClr val="000000"/>
                </a:solidFill>
                <a:effectLst/>
                <a:uLnTx/>
                <a:uFillTx/>
                <a:latin typeface="+mn-lt"/>
                <a:ea typeface="+mn-ea"/>
                <a:cs typeface="+mn-cs"/>
              </a:rPr>
              <a:t>+</a:t>
            </a:r>
            <a:r>
              <a:rPr kumimoji="0" lang="en-US" sz="1200" b="0" i="1" u="none" strike="noStrike" kern="0" cap="none" spc="0" normalizeH="0" baseline="0" noProof="1" smtClean="0">
                <a:ln>
                  <a:noFill/>
                </a:ln>
                <a:solidFill>
                  <a:srgbClr val="000000"/>
                </a:solidFill>
                <a:effectLst/>
                <a:uLnTx/>
                <a:uFillTx/>
                <a:latin typeface="+mn-lt"/>
                <a:ea typeface="+mn-ea"/>
                <a:cs typeface="+mn-cs"/>
              </a:rPr>
              <a:t>ac</a:t>
            </a:r>
            <a:r>
              <a:rPr kumimoji="0" lang="en-US" sz="1200" b="0" i="0" u="none" strike="noStrike" kern="0" cap="none" spc="0" normalizeH="0" baseline="0" noProof="1" smtClean="0">
                <a:ln>
                  <a:noFill/>
                </a:ln>
                <a:solidFill>
                  <a:srgbClr val="000000"/>
                </a:solidFill>
                <a:effectLst/>
                <a:uLnTx/>
                <a:uFillTx/>
                <a:latin typeface="+mn-lt"/>
                <a:ea typeface="+mn-ea"/>
                <a:cs typeface="+mn-cs"/>
              </a:rPr>
              <a:t>) </a:t>
            </a:r>
            <a:r>
              <a:rPr kumimoji="0" lang="en-US" sz="1200" b="0" i="0" u="none" strike="noStrike" kern="0" cap="none" spc="0" normalizeH="0" baseline="0" noProof="1" smtClean="0">
                <a:ln>
                  <a:noFill/>
                </a:ln>
                <a:solidFill>
                  <a:srgbClr val="000000"/>
                </a:solidFill>
                <a:effectLst/>
                <a:uLnTx/>
                <a:uFillTx/>
                <a:latin typeface="+mn-lt"/>
                <a:ea typeface="+mn-ea"/>
                <a:cs typeface="+mn-cs"/>
                <a:sym typeface="Symbol" pitchFamily="-112" charset="2"/>
              </a:rPr>
              <a:t> (</a:t>
            </a:r>
            <a:r>
              <a:rPr kumimoji="0" lang="en-US" sz="1200" b="0" i="1" u="none" strike="noStrike" kern="0" cap="none" spc="0" normalizeH="0" baseline="0" noProof="1" smtClean="0">
                <a:ln>
                  <a:noFill/>
                </a:ln>
                <a:solidFill>
                  <a:srgbClr val="000000"/>
                </a:solidFill>
                <a:effectLst/>
                <a:uLnTx/>
                <a:uFillTx/>
                <a:latin typeface="+mn-lt"/>
                <a:ea typeface="+mn-ea"/>
                <a:cs typeface="+mn-cs"/>
                <a:sym typeface="Symbol" pitchFamily="-112" charset="2"/>
              </a:rPr>
              <a:t>bc</a:t>
            </a:r>
            <a:r>
              <a:rPr kumimoji="0" lang="en-US" sz="1200" b="0" i="0" u="none" strike="noStrike" kern="0" cap="none" spc="0" normalizeH="0" baseline="0" noProof="1" smtClean="0">
                <a:ln>
                  <a:noFill/>
                </a:ln>
                <a:solidFill>
                  <a:srgbClr val="000000"/>
                </a:solidFill>
                <a:effectLst/>
                <a:uLnTx/>
                <a:uFillTx/>
                <a:latin typeface="+mn-lt"/>
                <a:ea typeface="+mn-ea"/>
                <a:cs typeface="+mn-cs"/>
                <a:sym typeface="Symbol" pitchFamily="-112" charset="2"/>
              </a:rPr>
              <a:t>+</a:t>
            </a:r>
            <a:r>
              <a:rPr kumimoji="0" lang="en-US" sz="1200" b="0" i="1" u="none" strike="noStrike" kern="0" cap="none" spc="0" normalizeH="0" baseline="0" noProof="1" smtClean="0">
                <a:ln>
                  <a:noFill/>
                </a:ln>
                <a:solidFill>
                  <a:srgbClr val="000000"/>
                </a:solidFill>
                <a:effectLst/>
                <a:uLnTx/>
                <a:uFillTx/>
                <a:latin typeface="+mn-lt"/>
                <a:ea typeface="+mn-ea"/>
                <a:cs typeface="+mn-cs"/>
                <a:sym typeface="Symbol" pitchFamily="-112" charset="2"/>
              </a:rPr>
              <a:t>ac</a:t>
            </a:r>
            <a:r>
              <a:rPr kumimoji="0" lang="en-US" sz="1200" b="0" i="0" u="none" strike="noStrike" kern="0" cap="none" spc="0" normalizeH="0" baseline="0" noProof="1" smtClean="0">
                <a:ln>
                  <a:noFill/>
                </a:ln>
                <a:solidFill>
                  <a:srgbClr val="000000"/>
                </a:solidFill>
                <a:effectLst/>
                <a:uLnTx/>
                <a:uFillTx/>
                <a:latin typeface="+mn-lt"/>
                <a:ea typeface="+mn-ea"/>
                <a:cs typeface="+mn-cs"/>
                <a:sym typeface="Symbol" pitchFamily="-112" charset="2"/>
              </a:rPr>
              <a:t>) = 1. This equation can be further reduced to a simple formula </a:t>
            </a:r>
            <a:r>
              <a:rPr kumimoji="0" lang="en-US" sz="1200" b="0" i="1" u="none" strike="noStrike" kern="0" cap="none" spc="0" normalizeH="0" baseline="0" noProof="1" smtClean="0">
                <a:ln>
                  <a:noFill/>
                </a:ln>
                <a:solidFill>
                  <a:srgbClr val="000000"/>
                </a:solidFill>
                <a:effectLst/>
                <a:uLnTx/>
                <a:uFillTx/>
                <a:latin typeface="+mn-lt"/>
                <a:ea typeface="+mn-ea"/>
                <a:cs typeface="+mn-cs"/>
                <a:sym typeface="Symbol" pitchFamily="-112" charset="2"/>
              </a:rPr>
              <a:t>abc</a:t>
            </a:r>
            <a:r>
              <a:rPr kumimoji="0" lang="en-US" sz="1200" b="0" i="0" u="none" strike="noStrike" kern="0" cap="none" spc="0" normalizeH="0" baseline="0" noProof="1" smtClean="0">
                <a:ln>
                  <a:noFill/>
                </a:ln>
                <a:solidFill>
                  <a:srgbClr val="000000"/>
                </a:solidFill>
                <a:effectLst/>
                <a:uLnTx/>
                <a:uFillTx/>
                <a:latin typeface="+mn-lt"/>
                <a:ea typeface="+mn-ea"/>
                <a:cs typeface="+mn-cs"/>
                <a:sym typeface="Symbol" pitchFamily="-112" charset="2"/>
              </a:rPr>
              <a:t>’ = 1, which yields the solution as follows: </a:t>
            </a:r>
            <a:r>
              <a:rPr kumimoji="0" lang="en-US" sz="1200" b="0" i="1" u="none" strike="noStrike" kern="0" cap="none" spc="0" normalizeH="0" baseline="0" noProof="1" smtClean="0">
                <a:ln>
                  <a:noFill/>
                </a:ln>
                <a:solidFill>
                  <a:srgbClr val="000000"/>
                </a:solidFill>
                <a:effectLst/>
                <a:uLnTx/>
                <a:uFillTx/>
                <a:latin typeface="+mn-lt"/>
                <a:ea typeface="+mn-ea"/>
                <a:cs typeface="+mn-cs"/>
                <a:sym typeface="Symbol" pitchFamily="-112" charset="2"/>
              </a:rPr>
              <a:t>a</a:t>
            </a:r>
            <a:r>
              <a:rPr kumimoji="0" lang="en-US" sz="1200" b="0" i="0" u="none" strike="noStrike" kern="0" cap="none" spc="0" normalizeH="0" baseline="0" noProof="1" smtClean="0">
                <a:ln>
                  <a:noFill/>
                </a:ln>
                <a:solidFill>
                  <a:srgbClr val="000000"/>
                </a:solidFill>
                <a:effectLst/>
                <a:uLnTx/>
                <a:uFillTx/>
                <a:latin typeface="+mn-lt"/>
                <a:ea typeface="+mn-ea"/>
                <a:cs typeface="+mn-cs"/>
                <a:sym typeface="Symbol" pitchFamily="-112" charset="2"/>
              </a:rPr>
              <a:t> = 1, </a:t>
            </a:r>
            <a:r>
              <a:rPr kumimoji="0" lang="en-US" sz="1200" b="0" i="1" u="none" strike="noStrike" kern="0" cap="none" spc="0" normalizeH="0" baseline="0" noProof="1" smtClean="0">
                <a:ln>
                  <a:noFill/>
                </a:ln>
                <a:solidFill>
                  <a:srgbClr val="000000"/>
                </a:solidFill>
                <a:effectLst/>
                <a:uLnTx/>
                <a:uFillTx/>
                <a:latin typeface="+mn-lt"/>
                <a:ea typeface="+mn-ea"/>
                <a:cs typeface="+mn-cs"/>
                <a:sym typeface="Symbol" pitchFamily="-112" charset="2"/>
              </a:rPr>
              <a:t>b</a:t>
            </a:r>
            <a:r>
              <a:rPr kumimoji="0" lang="en-US" sz="1200" b="0" i="0" u="none" strike="noStrike" kern="0" cap="none" spc="0" normalizeH="0" baseline="0" noProof="1" smtClean="0">
                <a:ln>
                  <a:noFill/>
                </a:ln>
                <a:solidFill>
                  <a:srgbClr val="000000"/>
                </a:solidFill>
                <a:effectLst/>
                <a:uLnTx/>
                <a:uFillTx/>
                <a:latin typeface="+mn-lt"/>
                <a:ea typeface="+mn-ea"/>
                <a:cs typeface="+mn-cs"/>
                <a:sym typeface="Symbol" pitchFamily="-112" charset="2"/>
              </a:rPr>
              <a:t> = 1, </a:t>
            </a:r>
            <a:r>
              <a:rPr kumimoji="0" lang="en-US" sz="1200" b="0" i="1" u="none" strike="noStrike" kern="0" cap="none" spc="0" normalizeH="0" baseline="0" noProof="1" smtClean="0">
                <a:ln>
                  <a:noFill/>
                </a:ln>
                <a:solidFill>
                  <a:srgbClr val="000000"/>
                </a:solidFill>
                <a:effectLst/>
                <a:uLnTx/>
                <a:uFillTx/>
                <a:latin typeface="+mn-lt"/>
                <a:ea typeface="+mn-ea"/>
                <a:cs typeface="+mn-cs"/>
                <a:sym typeface="Symbol" pitchFamily="-112" charset="2"/>
              </a:rPr>
              <a:t>c</a:t>
            </a:r>
            <a:r>
              <a:rPr kumimoji="0" lang="en-US" sz="1200" b="0" i="0" u="none" strike="noStrike" kern="0" cap="none" spc="0" normalizeH="0" baseline="0" noProof="1" smtClean="0">
                <a:ln>
                  <a:noFill/>
                </a:ln>
                <a:solidFill>
                  <a:srgbClr val="000000"/>
                </a:solidFill>
                <a:effectLst/>
                <a:uLnTx/>
                <a:uFillTx/>
                <a:latin typeface="+mn-lt"/>
                <a:ea typeface="+mn-ea"/>
                <a:cs typeface="+mn-cs"/>
                <a:sym typeface="Symbol" pitchFamily="-112" charset="2"/>
              </a:rPr>
              <a:t> = 0. We can verify that vector 110 is indeed a test detecting the target fault. Note that in the fault-free circuit the output is 1, while in the presence of the fault (as shown on the slide) the output becomes 0.</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8</a:t>
            </a:fld>
            <a:endParaRPr lang="en-US"/>
          </a:p>
        </p:txBody>
      </p:sp>
    </p:spTree>
    <p:extLst>
      <p:ext uri="{BB962C8B-B14F-4D97-AF65-F5344CB8AC3E}">
        <p14:creationId xmlns:p14="http://schemas.microsoft.com/office/powerpoint/2010/main" val="11592271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latin typeface="+mn-lt"/>
                <a:ea typeface="+mn-ea"/>
                <a:cs typeface="+mn-cs"/>
              </a:rPr>
              <a:t>The D-algorithm was developed by J.P. Roth at IBM in 1966, and was the first complete deterministic test pattern generation algorithm designed to be programmable on a computer.  A test generation algorithm is complete if it is able to propagate a failure to an observable output. The D-algorithm entails finding all sets of inputs to the circuit that will bring out a fault within the circuit. It uses a notion of a primitive D cube of failure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(PDCF), which is a set of inputs that sensitizes a path for a particular fault within a circuit. On the other hand, the propagation D cube (PDC) is a set of inputs that propagates an error (symbol D – see slide 20) from the inputs to the output. The D-algorithm picks all possible PDCF's for the circuit under test and applies them to the circuit with their corresponding PDC's to propagate various faults to the output. While the PDCF's and PDC's are being applied, the implied values for other circuit nodes are tested for consistency, rejecting sets of inputs that cause a circuit violation. The application and testing of various PDCF's and PDC's for a circuit is done repeatedly and recursively, until the minimal set of input patterns necessary to test the circuit for the targeted faults is determined.</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9</a:t>
            </a:fld>
            <a:endParaRPr lang="en-US"/>
          </a:p>
        </p:txBody>
      </p:sp>
    </p:spTree>
    <p:extLst>
      <p:ext uri="{BB962C8B-B14F-4D97-AF65-F5344CB8AC3E}">
        <p14:creationId xmlns:p14="http://schemas.microsoft.com/office/powerpoint/2010/main" val="2974587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master.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pl-P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Click to edit Master subtitle style</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A2E0BCB-0BE7-014F-BE39-D877C6AC7A9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E429BE7-D4D2-494F-91C7-D4A26180AC5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pl-P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AA65CB7-F044-7545-AB58-77F585C9542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Content Placeholder 2"/>
          <p:cNvSpPr>
            <a:spLocks noGrp="1"/>
          </p:cNvSpPr>
          <p:nvPr>
            <p:ph idx="1"/>
          </p:nvPr>
        </p:nvSpPr>
        <p:spPr/>
        <p:txBody>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776542D6-181F-9745-B4EC-7A5F8D10A52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pl-P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38D2DB0-0BE4-7145-B6E9-3B9557B1967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75CFF99-1CA5-8240-ADF7-F62C9CDB73A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75D8851-F637-F444-A5B6-A82A2B8E7E4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05ECB3B-0B65-2F48-A994-11A9A4E658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BED3A137-00DB-BE4F-8574-0138D15DB88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pl-P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94CFE75-12C6-0349-8B9C-9C1C4DA0F88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pl-P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B7D95D4-7931-2E4F-B78E-C0B9B036C8E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AutoShape 73"/>
          <p:cNvSpPr>
            <a:spLocks noChangeArrowheads="1"/>
          </p:cNvSpPr>
          <p:nvPr userDrawn="1"/>
        </p:nvSpPr>
        <p:spPr bwMode="auto">
          <a:xfrm>
            <a:off x="1574800" y="250815"/>
            <a:ext cx="7307261" cy="457200"/>
          </a:xfrm>
          <a:prstGeom prst="roundRect">
            <a:avLst>
              <a:gd name="adj" fmla="val 20833"/>
            </a:avLst>
          </a:prstGeom>
          <a:solidFill>
            <a:srgbClr val="FFFFFF">
              <a:lumMod val="95000"/>
            </a:srgbClr>
          </a:solidFill>
          <a:ln>
            <a:noFill/>
          </a:ln>
          <a:effectLst>
            <a:innerShdw blurRad="63500" dist="50800" dir="2700000">
              <a:srgbClr val="000000">
                <a:alpha val="50000"/>
              </a:srgbClr>
            </a:inn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pic>
        <p:nvPicPr>
          <p:cNvPr id="1031" name="Picture 8" descr="slide.jpg"/>
          <p:cNvPicPr>
            <a:picLocks noChangeAspect="1"/>
          </p:cNvPicPr>
          <p:nvPr userDrawn="1"/>
        </p:nvPicPr>
        <p:blipFill>
          <a:blip r:embed="rId13"/>
          <a:srcRect r="75833"/>
          <a:stretch>
            <a:fillRect/>
          </a:stretch>
        </p:blipFill>
        <p:spPr bwMode="auto">
          <a:xfrm>
            <a:off x="0" y="0"/>
            <a:ext cx="1219200" cy="6858000"/>
          </a:xfrm>
          <a:prstGeom prst="rect">
            <a:avLst/>
          </a:prstGeom>
          <a:noFill/>
          <a:ln w="9525">
            <a:noFill/>
            <a:miter lim="800000"/>
            <a:headEnd/>
            <a:tailEnd/>
          </a:ln>
        </p:spPr>
      </p:pic>
      <p:sp>
        <p:nvSpPr>
          <p:cNvPr id="1032" name="Title Placeholder 1"/>
          <p:cNvSpPr>
            <a:spLocks noGrp="1"/>
          </p:cNvSpPr>
          <p:nvPr>
            <p:ph type="title"/>
          </p:nvPr>
        </p:nvSpPr>
        <p:spPr bwMode="auto">
          <a:xfrm>
            <a:off x="1574800" y="249238"/>
            <a:ext cx="7251700" cy="4587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3" name="Text Placeholder 2"/>
          <p:cNvSpPr>
            <a:spLocks noGrp="1"/>
          </p:cNvSpPr>
          <p:nvPr>
            <p:ph type="body" idx="1"/>
          </p:nvPr>
        </p:nvSpPr>
        <p:spPr bwMode="auto">
          <a:xfrm>
            <a:off x="676275"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6"/>
          <p:cNvSpPr txBox="1">
            <a:spLocks noChangeArrowheads="1"/>
          </p:cNvSpPr>
          <p:nvPr userDrawn="1"/>
        </p:nvSpPr>
        <p:spPr bwMode="auto">
          <a:xfrm>
            <a:off x="6559557" y="6405266"/>
            <a:ext cx="2133600" cy="31620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defTabSz="457200" rtl="0" fontAlgn="base">
              <a:spcBef>
                <a:spcPct val="0"/>
              </a:spcBef>
              <a:spcAft>
                <a:spcPct val="0"/>
              </a:spcAft>
              <a:defRPr sz="1400"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a:lstStyle>
          <a:p>
            <a:fld id="{045B2298-6546-084E-BB8D-287FDE2A2F52}" type="slidenum">
              <a:rPr lang="pl-PL" sz="1200" smtClean="0">
                <a:solidFill>
                  <a:schemeClr val="bg1">
                    <a:lumMod val="50000"/>
                  </a:schemeClr>
                </a:solidFill>
              </a:rPr>
              <a:pPr/>
              <a:t>‹#›</a:t>
            </a:fld>
            <a:endParaRPr lang="pl-PL" sz="1200" dirty="0">
              <a:solidFill>
                <a:schemeClr val="bg1">
                  <a:lumMod val="50000"/>
                </a:schemeClr>
              </a:solidFill>
            </a:endParaRPr>
          </a:p>
        </p:txBody>
      </p:sp>
    </p:spTree>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hf hdr="0" ftr="0" dt="0"/>
  <p:txStyles>
    <p:titleStyle>
      <a:lvl1pPr algn="r" defTabSz="457200" rtl="0" eaLnBrk="0" fontAlgn="base" hangingPunct="0">
        <a:spcBef>
          <a:spcPct val="0"/>
        </a:spcBef>
        <a:spcAft>
          <a:spcPct val="0"/>
        </a:spcAft>
        <a:defRPr sz="2800" kern="1200">
          <a:solidFill>
            <a:schemeClr val="tx1"/>
          </a:solidFill>
          <a:latin typeface="Arial Rounded MT Bold"/>
          <a:ea typeface="ＭＳ Ｐゴシック" charset="-128"/>
          <a:cs typeface="Arial Rounded MT Bold"/>
        </a:defRPr>
      </a:lvl1pPr>
      <a:lvl2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2pPr>
      <a:lvl3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3pPr>
      <a:lvl4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4pPr>
      <a:lvl5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5pPr>
      <a:lvl6pPr marL="457200" algn="r" defTabSz="457200" rtl="0" fontAlgn="base">
        <a:spcBef>
          <a:spcPct val="0"/>
        </a:spcBef>
        <a:spcAft>
          <a:spcPct val="0"/>
        </a:spcAft>
        <a:defRPr sz="3200">
          <a:solidFill>
            <a:schemeClr val="tx1"/>
          </a:solidFill>
          <a:latin typeface="Arial Rounded MT Bold" charset="0"/>
          <a:ea typeface="ＭＳ Ｐゴシック" charset="-128"/>
        </a:defRPr>
      </a:lvl6pPr>
      <a:lvl7pPr marL="914400" algn="r" defTabSz="457200" rtl="0" fontAlgn="base">
        <a:spcBef>
          <a:spcPct val="0"/>
        </a:spcBef>
        <a:spcAft>
          <a:spcPct val="0"/>
        </a:spcAft>
        <a:defRPr sz="3200">
          <a:solidFill>
            <a:schemeClr val="tx1"/>
          </a:solidFill>
          <a:latin typeface="Arial Rounded MT Bold" charset="0"/>
          <a:ea typeface="ＭＳ Ｐゴシック" charset="-128"/>
        </a:defRPr>
      </a:lvl7pPr>
      <a:lvl8pPr marL="1371600" algn="r" defTabSz="457200" rtl="0" fontAlgn="base">
        <a:spcBef>
          <a:spcPct val="0"/>
        </a:spcBef>
        <a:spcAft>
          <a:spcPct val="0"/>
        </a:spcAft>
        <a:defRPr sz="3200">
          <a:solidFill>
            <a:schemeClr val="tx1"/>
          </a:solidFill>
          <a:latin typeface="Arial Rounded MT Bold" charset="0"/>
          <a:ea typeface="ＭＳ Ｐゴシック" charset="-128"/>
        </a:defRPr>
      </a:lvl8pPr>
      <a:lvl9pPr marL="1828800" algn="r" defTabSz="457200" rtl="0" fontAlgn="base">
        <a:spcBef>
          <a:spcPct val="0"/>
        </a:spcBef>
        <a:spcAft>
          <a:spcPct val="0"/>
        </a:spcAft>
        <a:defRPr sz="3200">
          <a:solidFill>
            <a:schemeClr val="tx1"/>
          </a:solidFill>
          <a:latin typeface="Arial Rounded MT Bold" charset="0"/>
          <a:ea typeface="ＭＳ Ｐゴシック" charset="-128"/>
        </a:defRPr>
      </a:lvl9pPr>
    </p:titleStyle>
    <p:bodyStyle>
      <a:lvl1pPr marL="342900" indent="-342900" algn="l" defTabSz="457200" rtl="0" eaLnBrk="0" fontAlgn="base" hangingPunct="0">
        <a:spcBef>
          <a:spcPct val="20000"/>
        </a:spcBef>
        <a:spcAft>
          <a:spcPct val="0"/>
        </a:spcAft>
        <a:buSzPct val="80000"/>
        <a:buFont typeface="Arial" charset="0"/>
        <a:buChar char="•"/>
        <a:defRPr sz="2400" kern="1200">
          <a:solidFill>
            <a:schemeClr val="tx1"/>
          </a:solidFill>
          <a:latin typeface="Arial"/>
          <a:ea typeface="ＭＳ Ｐゴシック" charset="-128"/>
          <a:cs typeface="Arial"/>
        </a:defRPr>
      </a:lvl1pPr>
      <a:lvl2pPr marL="742950" indent="-285750" algn="l" defTabSz="457200" rtl="0" eaLnBrk="0" fontAlgn="base" hangingPunct="0">
        <a:spcBef>
          <a:spcPct val="20000"/>
        </a:spcBef>
        <a:spcAft>
          <a:spcPct val="0"/>
        </a:spcAft>
        <a:buSzPct val="80000"/>
        <a:buFont typeface="Wingdings" charset="2"/>
        <a:buChar char=""/>
        <a:defRPr sz="2000" kern="1200">
          <a:solidFill>
            <a:schemeClr val="tx1"/>
          </a:solidFill>
          <a:latin typeface="Arial"/>
          <a:ea typeface="ＭＳ Ｐゴシック" charset="-128"/>
          <a:cs typeface="Arial"/>
        </a:defRPr>
      </a:lvl2pPr>
      <a:lvl3pPr marL="11430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3pPr>
      <a:lvl4pPr marL="16002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4pPr>
      <a:lvl5pPr marL="20574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2468563" y="477838"/>
            <a:ext cx="6280150" cy="720725"/>
          </a:xfrm>
          <a:noFill/>
        </p:spPr>
        <p:txBody>
          <a:bodyPr/>
          <a:lstStyle/>
          <a:p>
            <a:pPr eaLnBrk="1" hangingPunct="1"/>
            <a:r>
              <a:rPr lang="en-US" sz="4000" dirty="0" smtClean="0">
                <a:latin typeface="Arial Rounded MT Bold" charset="0"/>
                <a:ea typeface="Arial Rounded MT Bold" charset="0"/>
                <a:cs typeface="Arial Rounded MT Bold" charset="0"/>
              </a:rPr>
              <a:t>VLSI testing</a:t>
            </a:r>
          </a:p>
        </p:txBody>
      </p:sp>
      <p:sp>
        <p:nvSpPr>
          <p:cNvPr id="5" name="Rectangle 3"/>
          <p:cNvSpPr>
            <a:spLocks noGrp="1" noChangeArrowheads="1"/>
          </p:cNvSpPr>
          <p:nvPr>
            <p:ph type="subTitle" idx="1"/>
          </p:nvPr>
        </p:nvSpPr>
        <p:spPr>
          <a:xfrm>
            <a:off x="5410200" y="1284295"/>
            <a:ext cx="3338513" cy="767152"/>
          </a:xfrm>
        </p:spPr>
        <p:txBody>
          <a:bodyPr rtlCol="0">
            <a:normAutofit fontScale="92500"/>
          </a:bodyPr>
          <a:lstStyle/>
          <a:p>
            <a:pPr algn="r" eaLnBrk="1" fontAlgn="auto" hangingPunct="1">
              <a:lnSpc>
                <a:spcPct val="80000"/>
              </a:lnSpc>
              <a:spcAft>
                <a:spcPts val="0"/>
              </a:spcAft>
              <a:buFont typeface="Arial"/>
              <a:buNone/>
              <a:defRPr/>
            </a:pPr>
            <a:r>
              <a:rPr lang="en-US" dirty="0" smtClean="0">
                <a:solidFill>
                  <a:schemeClr val="tx1">
                    <a:lumMod val="65000"/>
                    <a:lumOff val="35000"/>
                  </a:schemeClr>
                </a:solidFill>
                <a:latin typeface="Arial Rounded MT Bold" charset="0"/>
                <a:ea typeface="Arial Rounded MT Bold" charset="0"/>
                <a:cs typeface="Arial Rounded MT Bold" charset="0"/>
              </a:rPr>
              <a:t>Test pattern generation</a:t>
            </a:r>
            <a:br>
              <a:rPr lang="en-US" dirty="0" smtClean="0">
                <a:solidFill>
                  <a:schemeClr val="tx1">
                    <a:lumMod val="65000"/>
                    <a:lumOff val="35000"/>
                  </a:schemeClr>
                </a:solidFill>
                <a:latin typeface="Arial Rounded MT Bold" charset="0"/>
                <a:ea typeface="Arial Rounded MT Bold" charset="0"/>
                <a:cs typeface="Arial Rounded MT Bold" charset="0"/>
              </a:rPr>
            </a:br>
            <a:endParaRPr lang="en-US" dirty="0" smtClean="0">
              <a:solidFill>
                <a:schemeClr val="tx1">
                  <a:lumMod val="65000"/>
                  <a:lumOff val="35000"/>
                </a:schemeClr>
              </a:solidFill>
              <a:latin typeface="Arial Rounded MT Bold" charset="0"/>
              <a:ea typeface="Arial Rounded MT Bold" charset="0"/>
              <a:cs typeface="Arial Rounded MT Bold" charset="0"/>
            </a:endParaRPr>
          </a:p>
        </p:txBody>
      </p:sp>
      <p:grpSp>
        <p:nvGrpSpPr>
          <p:cNvPr id="70" name="Group 69"/>
          <p:cNvGrpSpPr/>
          <p:nvPr/>
        </p:nvGrpSpPr>
        <p:grpSpPr>
          <a:xfrm>
            <a:off x="7058741" y="5703803"/>
            <a:ext cx="1862251" cy="1020989"/>
            <a:chOff x="7058741" y="5703803"/>
            <a:chExt cx="1862251" cy="1020989"/>
          </a:xfrm>
        </p:grpSpPr>
        <p:pic>
          <p:nvPicPr>
            <p:cNvPr id="49" name="Picture 4" descr="rev_jpg_lr"/>
            <p:cNvPicPr>
              <a:picLocks noChangeAspect="1" noChangeArrowheads="1"/>
            </p:cNvPicPr>
            <p:nvPr/>
          </p:nvPicPr>
          <p:blipFill>
            <a:blip r:embed="rId3">
              <a:clrChange>
                <a:clrFrom>
                  <a:srgbClr val="000000"/>
                </a:clrFrom>
                <a:clrTo>
                  <a:srgbClr val="000000">
                    <a:alpha val="0"/>
                  </a:srgbClr>
                </a:clrTo>
              </a:clrChange>
              <a:lum bright="-100000" contrast="-100000"/>
            </a:blip>
            <a:srcRect/>
            <a:stretch>
              <a:fillRect/>
            </a:stretch>
          </p:blipFill>
          <p:spPr bwMode="auto">
            <a:xfrm>
              <a:off x="7726723" y="6054457"/>
              <a:ext cx="1194269" cy="394225"/>
            </a:xfrm>
            <a:prstGeom prst="rect">
              <a:avLst/>
            </a:prstGeom>
            <a:noFill/>
          </p:spPr>
        </p:pic>
        <p:pic>
          <p:nvPicPr>
            <p:cNvPr id="50" name="Picture 49"/>
            <p:cNvPicPr>
              <a:picLocks noChangeAspect="1"/>
            </p:cNvPicPr>
            <p:nvPr/>
          </p:nvPicPr>
          <p:blipFill>
            <a:blip r:embed="rId4">
              <a:alphaModFix/>
              <a:duotone>
                <a:schemeClr val="accent2">
                  <a:shade val="45000"/>
                  <a:satMod val="135000"/>
                </a:schemeClr>
                <a:prstClr val="white"/>
              </a:duotone>
              <a:lum bright="8000" contrast="6000"/>
            </a:blip>
            <a:stretch>
              <a:fillRect/>
            </a:stretch>
          </p:blipFill>
          <p:spPr>
            <a:xfrm flipH="1">
              <a:off x="7058741" y="5703803"/>
              <a:ext cx="1095904" cy="1020989"/>
            </a:xfrm>
            <a:prstGeom prst="rect">
              <a:avLst/>
            </a:prstGeom>
          </p:spPr>
        </p:pic>
        <p:sp>
          <p:nvSpPr>
            <p:cNvPr id="51" name="TextBox 50"/>
            <p:cNvSpPr txBox="1"/>
            <p:nvPr/>
          </p:nvSpPr>
          <p:spPr>
            <a:xfrm rot="21085097">
              <a:off x="7209756" y="5790356"/>
              <a:ext cx="675335" cy="400110"/>
            </a:xfrm>
            <a:prstGeom prst="rect">
              <a:avLst/>
            </a:prstGeom>
            <a:noFill/>
          </p:spPr>
          <p:txBody>
            <a:bodyPr wrap="none" rtlCol="0">
              <a:prstTxWarp prst="textArchUpPour">
                <a:avLst>
                  <a:gd name="adj1" fmla="val 10214907"/>
                  <a:gd name="adj2" fmla="val 38598"/>
                </a:avLst>
              </a:prstTxWarp>
              <a:spAutoFit/>
            </a:bodyPr>
            <a:lstStyle/>
            <a:p>
              <a:r>
                <a:rPr lang="en-US" sz="2000" dirty="0" smtClean="0">
                  <a:solidFill>
                    <a:schemeClr val="bg1"/>
                  </a:solidFill>
                  <a:latin typeface="Comic Sans MS"/>
                  <a:cs typeface="Comic Sans MS"/>
                </a:rPr>
                <a:t>HEP</a:t>
              </a:r>
              <a:endParaRPr lang="en-US" sz="2000" dirty="0">
                <a:solidFill>
                  <a:schemeClr val="bg1"/>
                </a:solidFill>
                <a:latin typeface="Comic Sans MS"/>
                <a:cs typeface="Comic Sans MS"/>
              </a:endParaRPr>
            </a:p>
          </p:txBody>
        </p:sp>
        <p:sp>
          <p:nvSpPr>
            <p:cNvPr id="52" name="Rectangle 51"/>
            <p:cNvSpPr/>
            <p:nvPr/>
          </p:nvSpPr>
          <p:spPr>
            <a:xfrm>
              <a:off x="7810362" y="6203688"/>
              <a:ext cx="94451" cy="4571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3" name="Freeform 52"/>
            <p:cNvSpPr/>
            <p:nvPr/>
          </p:nvSpPr>
          <p:spPr>
            <a:xfrm>
              <a:off x="7067550" y="5781675"/>
              <a:ext cx="977900" cy="330200"/>
            </a:xfrm>
            <a:custGeom>
              <a:avLst/>
              <a:gdLst>
                <a:gd name="connsiteX0" fmla="*/ 0 w 977900"/>
                <a:gd name="connsiteY0" fmla="*/ 0 h 330200"/>
                <a:gd name="connsiteX1" fmla="*/ 98425 w 977900"/>
                <a:gd name="connsiteY1" fmla="*/ 330200 h 330200"/>
                <a:gd name="connsiteX2" fmla="*/ 977900 w 977900"/>
                <a:gd name="connsiteY2" fmla="*/ 247650 h 330200"/>
                <a:gd name="connsiteX3" fmla="*/ 911225 w 977900"/>
                <a:gd name="connsiteY3" fmla="*/ 149225 h 330200"/>
                <a:gd name="connsiteX0" fmla="*/ 0 w 977900"/>
                <a:gd name="connsiteY0" fmla="*/ 0 h 330200"/>
                <a:gd name="connsiteX1" fmla="*/ 98425 w 977900"/>
                <a:gd name="connsiteY1" fmla="*/ 330200 h 330200"/>
                <a:gd name="connsiteX2" fmla="*/ 977900 w 977900"/>
                <a:gd name="connsiteY2" fmla="*/ 247650 h 330200"/>
              </a:gdLst>
              <a:ahLst/>
              <a:cxnLst>
                <a:cxn ang="0">
                  <a:pos x="connsiteX0" y="connsiteY0"/>
                </a:cxn>
                <a:cxn ang="0">
                  <a:pos x="connsiteX1" y="connsiteY1"/>
                </a:cxn>
                <a:cxn ang="0">
                  <a:pos x="connsiteX2" y="connsiteY2"/>
                </a:cxn>
              </a:cxnLst>
              <a:rect l="l" t="t" r="r" b="b"/>
              <a:pathLst>
                <a:path w="977900" h="330200">
                  <a:moveTo>
                    <a:pt x="0" y="0"/>
                  </a:moveTo>
                  <a:lnTo>
                    <a:pt x="98425" y="330200"/>
                  </a:lnTo>
                  <a:lnTo>
                    <a:pt x="977900" y="247650"/>
                  </a:lnTo>
                </a:path>
              </a:pathLst>
            </a:custGeom>
            <a:ln w="6350" cap="flat" cmpd="sng" algn="ctr">
              <a:solidFill>
                <a:schemeClr val="accent2">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gr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Complexity of ATPG</a:t>
            </a:r>
            <a:endParaRPr lang="en-US" dirty="0"/>
          </a:p>
        </p:txBody>
      </p:sp>
      <p:sp>
        <p:nvSpPr>
          <p:cNvPr id="3" name="Content Placeholder 2"/>
          <p:cNvSpPr>
            <a:spLocks noGrp="1"/>
          </p:cNvSpPr>
          <p:nvPr>
            <p:ph idx="1"/>
          </p:nvPr>
        </p:nvSpPr>
        <p:spPr>
          <a:xfrm>
            <a:off x="676276" y="2686419"/>
            <a:ext cx="8467724" cy="3669930"/>
          </a:xfrm>
        </p:spPr>
        <p:txBody>
          <a:bodyPr/>
          <a:lstStyle/>
          <a:p>
            <a:pPr>
              <a:spcBef>
                <a:spcPct val="0"/>
              </a:spcBef>
            </a:pPr>
            <a:r>
              <a:rPr lang="en-US" dirty="0" smtClean="0"/>
              <a:t>The longest phase of the IC design cycle</a:t>
            </a:r>
          </a:p>
          <a:p>
            <a:pPr>
              <a:spcBef>
                <a:spcPct val="0"/>
              </a:spcBef>
            </a:pPr>
            <a:r>
              <a:rPr lang="en-US" dirty="0" smtClean="0"/>
              <a:t>NP-complete problem – in the worst case test generation time grows exponentially with a design size</a:t>
            </a:r>
          </a:p>
          <a:p>
            <a:pPr>
              <a:spcBef>
                <a:spcPct val="0"/>
              </a:spcBef>
            </a:pPr>
            <a:r>
              <a:rPr lang="en-US" dirty="0" smtClean="0"/>
              <a:t>Typically, ATPG time grows as a square in the number of nodes</a:t>
            </a:r>
          </a:p>
          <a:p>
            <a:pPr>
              <a:spcBef>
                <a:spcPct val="0"/>
              </a:spcBef>
            </a:pPr>
            <a:r>
              <a:rPr lang="en-US" dirty="0" err="1" smtClean="0"/>
              <a:t>Nonminimalities</a:t>
            </a:r>
            <a:r>
              <a:rPr lang="en-US" dirty="0" smtClean="0"/>
              <a:t> and redundancy increase ATPG time considerably</a:t>
            </a:r>
          </a:p>
          <a:p>
            <a:pPr>
              <a:spcBef>
                <a:spcPct val="0"/>
              </a:spcBef>
            </a:pPr>
            <a:r>
              <a:rPr lang="en-US" dirty="0" smtClean="0"/>
              <a:t>Occasional aborts – given a number of decisions, ATPG cannot determine if a fault is testable</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ATPG references</a:t>
            </a:r>
            <a:endParaRPr lang="en-US" dirty="0"/>
          </a:p>
        </p:txBody>
      </p:sp>
      <p:sp>
        <p:nvSpPr>
          <p:cNvPr id="3" name="Content Placeholder 2"/>
          <p:cNvSpPr>
            <a:spLocks noGrp="1"/>
          </p:cNvSpPr>
          <p:nvPr>
            <p:ph idx="1"/>
          </p:nvPr>
        </p:nvSpPr>
        <p:spPr>
          <a:xfrm>
            <a:off x="676275" y="2478832"/>
            <a:ext cx="7823523" cy="2564309"/>
          </a:xfrm>
        </p:spPr>
        <p:txBody>
          <a:bodyPr/>
          <a:lstStyle/>
          <a:p>
            <a:r>
              <a:rPr lang="en-US" dirty="0" smtClean="0"/>
              <a:t>ATPG may require path sensitization of arbitrary multiplicity and excessive amount of backtracking</a:t>
            </a:r>
          </a:p>
          <a:p>
            <a:r>
              <a:rPr lang="en-US" dirty="0" smtClean="0"/>
              <a:t>Theoretical intractability of test generation process motivated other techniques: PODEM</a:t>
            </a:r>
            <a:r>
              <a:rPr lang="en-US" baseline="30000" dirty="0" smtClean="0"/>
              <a:t>1</a:t>
            </a:r>
            <a:r>
              <a:rPr lang="en-US" dirty="0" smtClean="0"/>
              <a:t>, FAN</a:t>
            </a:r>
            <a:r>
              <a:rPr lang="en-US" baseline="30000" dirty="0" smtClean="0"/>
              <a:t>2</a:t>
            </a:r>
            <a:r>
              <a:rPr lang="en-US" dirty="0" smtClean="0"/>
              <a:t>, CONT</a:t>
            </a:r>
            <a:r>
              <a:rPr lang="en-US" baseline="30000" dirty="0" smtClean="0"/>
              <a:t>3</a:t>
            </a:r>
            <a:r>
              <a:rPr lang="en-US" dirty="0" smtClean="0"/>
              <a:t>, SOCRATES</a:t>
            </a:r>
            <a:r>
              <a:rPr lang="en-US" baseline="30000" dirty="0" smtClean="0"/>
              <a:t>4</a:t>
            </a:r>
            <a:r>
              <a:rPr lang="en-US" dirty="0" smtClean="0"/>
              <a:t>, QUEST</a:t>
            </a:r>
            <a:r>
              <a:rPr lang="en-US" baseline="30000" dirty="0" smtClean="0"/>
              <a:t>5</a:t>
            </a:r>
            <a:r>
              <a:rPr lang="en-US" dirty="0" smtClean="0"/>
              <a:t>, recursive learning</a:t>
            </a:r>
            <a:r>
              <a:rPr lang="en-US" baseline="30000" dirty="0" smtClean="0"/>
              <a:t>6</a:t>
            </a:r>
            <a:r>
              <a:rPr lang="en-US" dirty="0" smtClean="0"/>
              <a:t>, FASTSCAN, </a:t>
            </a:r>
            <a:r>
              <a:rPr lang="en-US" dirty="0" err="1" smtClean="0"/>
              <a:t>TetraMax</a:t>
            </a:r>
            <a:endParaRPr lang="en-US" baseline="30000" dirty="0"/>
          </a:p>
        </p:txBody>
      </p:sp>
      <p:grpSp>
        <p:nvGrpSpPr>
          <p:cNvPr id="5" name="Group 4"/>
          <p:cNvGrpSpPr/>
          <p:nvPr/>
        </p:nvGrpSpPr>
        <p:grpSpPr>
          <a:xfrm>
            <a:off x="113292" y="5140829"/>
            <a:ext cx="6292719" cy="1815882"/>
            <a:chOff x="113292" y="5140829"/>
            <a:chExt cx="6292719" cy="1815882"/>
          </a:xfrm>
        </p:grpSpPr>
        <p:pic>
          <p:nvPicPr>
            <p:cNvPr id="6" name="Picture 5"/>
            <p:cNvPicPr>
              <a:picLocks noChangeAspect="1"/>
            </p:cNvPicPr>
            <p:nvPr/>
          </p:nvPicPr>
          <p:blipFill>
            <a:blip r:embed="rId3"/>
            <a:stretch>
              <a:fillRect/>
            </a:stretch>
          </p:blipFill>
          <p:spPr>
            <a:xfrm>
              <a:off x="113292" y="6448404"/>
              <a:ext cx="645220" cy="324119"/>
            </a:xfrm>
            <a:prstGeom prst="rect">
              <a:avLst/>
            </a:prstGeom>
          </p:spPr>
        </p:pic>
        <p:sp>
          <p:nvSpPr>
            <p:cNvPr id="7" name="TextBox 6"/>
            <p:cNvSpPr txBox="1"/>
            <p:nvPr/>
          </p:nvSpPr>
          <p:spPr>
            <a:xfrm>
              <a:off x="758512" y="5140829"/>
              <a:ext cx="5647499" cy="1815882"/>
            </a:xfrm>
            <a:prstGeom prst="rect">
              <a:avLst/>
            </a:prstGeom>
            <a:noFill/>
          </p:spPr>
          <p:txBody>
            <a:bodyPr wrap="square" rtlCol="0">
              <a:spAutoFit/>
            </a:bodyPr>
            <a:lstStyle/>
            <a:p>
              <a:r>
                <a:rPr lang="en-US" sz="1600" dirty="0" smtClean="0">
                  <a:latin typeface="Comic Sans MS"/>
                  <a:cs typeface="Comic Sans MS"/>
                </a:rPr>
                <a:t>1) P. </a:t>
              </a:r>
              <a:r>
                <a:rPr lang="en-US" sz="1600" dirty="0" err="1" smtClean="0">
                  <a:latin typeface="Comic Sans MS"/>
                  <a:cs typeface="Comic Sans MS"/>
                </a:rPr>
                <a:t>Goel</a:t>
              </a:r>
              <a:r>
                <a:rPr lang="en-US" sz="1600" dirty="0" smtClean="0">
                  <a:latin typeface="Comic Sans MS"/>
                  <a:cs typeface="Comic Sans MS"/>
                </a:rPr>
                <a:t>, IEEE Trans. Computers, 1981</a:t>
              </a:r>
            </a:p>
            <a:p>
              <a:r>
                <a:rPr lang="en-US" sz="1600" dirty="0" smtClean="0">
                  <a:latin typeface="Comic Sans MS"/>
                  <a:cs typeface="Comic Sans MS"/>
                </a:rPr>
                <a:t>2) H. Fujiwara, T. </a:t>
              </a:r>
              <a:r>
                <a:rPr lang="en-US" sz="1600" dirty="0" err="1" smtClean="0">
                  <a:latin typeface="Comic Sans MS"/>
                  <a:cs typeface="Comic Sans MS"/>
                </a:rPr>
                <a:t>Shimono</a:t>
              </a:r>
              <a:r>
                <a:rPr lang="en-US" sz="1600" dirty="0" smtClean="0">
                  <a:latin typeface="Comic Sans MS"/>
                  <a:cs typeface="Comic Sans MS"/>
                </a:rPr>
                <a:t>, IEEE Trans. Computers, 1983</a:t>
              </a:r>
            </a:p>
            <a:p>
              <a:r>
                <a:rPr lang="en-US" sz="1600" dirty="0" smtClean="0">
                  <a:latin typeface="Comic Sans MS"/>
                  <a:cs typeface="Comic Sans MS"/>
                </a:rPr>
                <a:t>3) Y. Takamatsu, K. Kinoshita, Proc. FTCS-17, 1987</a:t>
              </a:r>
            </a:p>
            <a:p>
              <a:r>
                <a:rPr lang="en-US" sz="1600" dirty="0" smtClean="0">
                  <a:latin typeface="Comic Sans MS"/>
                  <a:cs typeface="Comic Sans MS"/>
                </a:rPr>
                <a:t>4) M.H. Schultz et al., IEEE Trans. CAD, 1988</a:t>
              </a:r>
            </a:p>
            <a:p>
              <a:r>
                <a:rPr lang="en-US" sz="1600" dirty="0" smtClean="0">
                  <a:latin typeface="Comic Sans MS"/>
                  <a:cs typeface="Comic Sans MS"/>
                </a:rPr>
                <a:t>5) H. Cox, J. </a:t>
              </a:r>
              <a:r>
                <a:rPr lang="en-US" sz="1600" dirty="0" err="1" smtClean="0">
                  <a:latin typeface="Comic Sans MS"/>
                  <a:cs typeface="Comic Sans MS"/>
                </a:rPr>
                <a:t>Rajski</a:t>
              </a:r>
              <a:r>
                <a:rPr lang="en-US" sz="1600" dirty="0" smtClean="0">
                  <a:latin typeface="Comic Sans MS"/>
                  <a:cs typeface="Comic Sans MS"/>
                </a:rPr>
                <a:t>, Proc. ITC, 1990 </a:t>
              </a:r>
            </a:p>
            <a:p>
              <a:r>
                <a:rPr lang="en-US" sz="1600" dirty="0" smtClean="0">
                  <a:latin typeface="Comic Sans MS"/>
                  <a:cs typeface="Comic Sans MS"/>
                </a:rPr>
                <a:t>6) W. Kunz, D.K. </a:t>
              </a:r>
              <a:r>
                <a:rPr lang="en-US" sz="1600" dirty="0" err="1" smtClean="0">
                  <a:latin typeface="Comic Sans MS"/>
                  <a:cs typeface="Comic Sans MS"/>
                </a:rPr>
                <a:t>Pradhan</a:t>
              </a:r>
              <a:r>
                <a:rPr lang="en-US" sz="1600" dirty="0" smtClean="0">
                  <a:latin typeface="Comic Sans MS"/>
                  <a:cs typeface="Comic Sans MS"/>
                </a:rPr>
                <a:t>, IEEE Trans. CAD, 1994</a:t>
              </a:r>
            </a:p>
            <a:p>
              <a:endParaRPr lang="en-US" sz="1600" dirty="0">
                <a:latin typeface="Comic Sans MS"/>
                <a:cs typeface="Comic Sans MS"/>
              </a:endParaRPr>
            </a:p>
          </p:txBody>
        </p:sp>
      </p:gr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ATPG</a:t>
            </a:r>
            <a:endParaRPr lang="en-US" dirty="0"/>
          </a:p>
        </p:txBody>
      </p:sp>
      <p:sp>
        <p:nvSpPr>
          <p:cNvPr id="3" name="Content Placeholder 2"/>
          <p:cNvSpPr>
            <a:spLocks noGrp="1"/>
          </p:cNvSpPr>
          <p:nvPr>
            <p:ph idx="1"/>
          </p:nvPr>
        </p:nvSpPr>
        <p:spPr>
          <a:xfrm>
            <a:off x="676275" y="3262193"/>
            <a:ext cx="8278816" cy="2951304"/>
          </a:xfrm>
        </p:spPr>
        <p:txBody>
          <a:bodyPr/>
          <a:lstStyle/>
          <a:p>
            <a:r>
              <a:rPr lang="en-US" dirty="0" smtClean="0"/>
              <a:t>Sequential ATPG is an extension of combinational ATPG, but is much more difficult</a:t>
            </a:r>
          </a:p>
          <a:p>
            <a:r>
              <a:rPr lang="en-US" dirty="0" smtClean="0"/>
              <a:t>Efficient handling of time, unknown states, circuit initialization, internal clocks, embedded counters, </a:t>
            </a:r>
            <a:r>
              <a:rPr lang="en-US" dirty="0" err="1" smtClean="0"/>
              <a:t>RAMs</a:t>
            </a:r>
            <a:r>
              <a:rPr lang="en-US" dirty="0" smtClean="0"/>
              <a:t>, mixed data, etc. requires many heuristics</a:t>
            </a:r>
          </a:p>
          <a:p>
            <a:r>
              <a:rPr lang="en-US" dirty="0" smtClean="0"/>
              <a:t>Some available algorithms: Extended Back Trace, STG, STG3, HITEC</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flow</a:t>
            </a:r>
            <a:endParaRPr lang="en-US" dirty="0"/>
          </a:p>
        </p:txBody>
      </p:sp>
      <p:sp>
        <p:nvSpPr>
          <p:cNvPr id="3" name="Content Placeholder 2"/>
          <p:cNvSpPr>
            <a:spLocks noGrp="1"/>
          </p:cNvSpPr>
          <p:nvPr>
            <p:ph idx="1"/>
          </p:nvPr>
        </p:nvSpPr>
        <p:spPr>
          <a:xfrm>
            <a:off x="786606" y="4500468"/>
            <a:ext cx="8229600" cy="1573641"/>
          </a:xfrm>
        </p:spPr>
        <p:txBody>
          <a:bodyPr/>
          <a:lstStyle/>
          <a:p>
            <a:pPr>
              <a:spcBef>
                <a:spcPct val="0"/>
              </a:spcBef>
            </a:pPr>
            <a:r>
              <a:rPr lang="en-US" dirty="0" smtClean="0"/>
              <a:t>Since ATPG is much more time consuming than fault simulation, these two modules are used together</a:t>
            </a:r>
          </a:p>
          <a:p>
            <a:pPr>
              <a:lnSpc>
                <a:spcPct val="90000"/>
              </a:lnSpc>
            </a:pPr>
            <a:r>
              <a:rPr lang="en-US" dirty="0" smtClean="0"/>
              <a:t>Initially, random patterns may be applied to detect easy to test faults before passing other faults to ATPG</a:t>
            </a:r>
          </a:p>
          <a:p>
            <a:endParaRPr lang="en-US" dirty="0"/>
          </a:p>
        </p:txBody>
      </p:sp>
      <p:grpSp>
        <p:nvGrpSpPr>
          <p:cNvPr id="4" name="Group 3"/>
          <p:cNvGrpSpPr/>
          <p:nvPr/>
        </p:nvGrpSpPr>
        <p:grpSpPr>
          <a:xfrm>
            <a:off x="2745574" y="963619"/>
            <a:ext cx="4705998" cy="3280089"/>
            <a:chOff x="2745574" y="963619"/>
            <a:chExt cx="4705998" cy="3280089"/>
          </a:xfrm>
        </p:grpSpPr>
        <p:sp>
          <p:nvSpPr>
            <p:cNvPr id="16" name="Freeform 12"/>
            <p:cNvSpPr>
              <a:spLocks/>
            </p:cNvSpPr>
            <p:nvPr/>
          </p:nvSpPr>
          <p:spPr bwMode="auto">
            <a:xfrm>
              <a:off x="3880187" y="1215291"/>
              <a:ext cx="2586251" cy="3028417"/>
            </a:xfrm>
            <a:custGeom>
              <a:avLst/>
              <a:gdLst/>
              <a:ahLst/>
              <a:cxnLst>
                <a:cxn ang="0">
                  <a:pos x="0" y="0"/>
                </a:cxn>
                <a:cxn ang="0">
                  <a:pos x="0" y="2178"/>
                </a:cxn>
                <a:cxn ang="0">
                  <a:pos x="1860" y="2178"/>
                </a:cxn>
                <a:cxn ang="0">
                  <a:pos x="1860" y="1225"/>
                </a:cxn>
              </a:cxnLst>
              <a:rect l="0" t="0" r="r" b="b"/>
              <a:pathLst>
                <a:path w="1860" h="2178">
                  <a:moveTo>
                    <a:pt x="0" y="0"/>
                  </a:moveTo>
                  <a:lnTo>
                    <a:pt x="0" y="2178"/>
                  </a:lnTo>
                  <a:lnTo>
                    <a:pt x="1860" y="2178"/>
                  </a:lnTo>
                  <a:lnTo>
                    <a:pt x="1860" y="1225"/>
                  </a:lnTo>
                </a:path>
              </a:pathLst>
            </a:custGeom>
            <a:noFill/>
            <a:ln w="19050" cap="flat" cmpd="sng" algn="ctr">
              <a:solidFill>
                <a:schemeClr val="tx1"/>
              </a:solidFill>
              <a:prstDash val="solid"/>
              <a:round/>
              <a:headEnd type="none" w="med" len="med"/>
              <a:tailEnd type="stealth" w="lg" len="lg"/>
            </a:ln>
            <a:effectLst/>
          </p:spPr>
          <p:txBody>
            <a:bodyPr>
              <a:prstTxWarp prst="textNoShape">
                <a:avLst/>
              </a:prstTxWarp>
            </a:bodyPr>
            <a:lstStyle/>
            <a:p>
              <a:endParaRPr lang="en-US" sz="1600"/>
            </a:p>
          </p:txBody>
        </p:sp>
        <p:sp>
          <p:nvSpPr>
            <p:cNvPr id="17" name="AutoShape 4"/>
            <p:cNvSpPr>
              <a:spLocks noChangeArrowheads="1"/>
            </p:cNvSpPr>
            <p:nvPr/>
          </p:nvSpPr>
          <p:spPr bwMode="auto">
            <a:xfrm>
              <a:off x="2745574" y="963619"/>
              <a:ext cx="2241418" cy="376814"/>
            </a:xfrm>
            <a:prstGeom prst="flowChartProcess">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dirty="0" smtClean="0">
                  <a:solidFill>
                    <a:srgbClr val="000000"/>
                  </a:solidFill>
                  <a:latin typeface="Arial"/>
                </a:rPr>
                <a:t>Create a fault list</a:t>
              </a:r>
              <a:endParaRPr lang="en-US" sz="1600" kern="0" dirty="0">
                <a:solidFill>
                  <a:srgbClr val="000000"/>
                </a:solidFill>
                <a:latin typeface="Arial"/>
              </a:endParaRPr>
            </a:p>
          </p:txBody>
        </p:sp>
        <p:sp>
          <p:nvSpPr>
            <p:cNvPr id="19" name="AutoShape 6"/>
            <p:cNvSpPr>
              <a:spLocks noChangeArrowheads="1"/>
            </p:cNvSpPr>
            <p:nvPr/>
          </p:nvSpPr>
          <p:spPr bwMode="auto">
            <a:xfrm>
              <a:off x="3047304" y="1986817"/>
              <a:ext cx="1639349" cy="376814"/>
            </a:xfrm>
            <a:prstGeom prst="flowChartProcess">
              <a:avLst/>
            </a:prstGeom>
            <a:solidFill>
              <a:srgbClr val="FF0000"/>
            </a:solidFill>
            <a:ln>
              <a:headEnd/>
              <a:tailEnd/>
            </a:ln>
          </p:spPr>
          <p:style>
            <a:lnRef idx="3">
              <a:schemeClr val="lt1"/>
            </a:lnRef>
            <a:fillRef idx="1">
              <a:schemeClr val="accent5"/>
            </a:fillRef>
            <a:effectRef idx="1">
              <a:schemeClr val="accent5"/>
            </a:effectRef>
            <a:fontRef idx="minor">
              <a:schemeClr val="lt1"/>
            </a:fontRef>
          </p:style>
          <p:txBody>
            <a:bodyPr wrap="none" anchor="ctr">
              <a:prstTxWarp prst="textNoShape">
                <a:avLst/>
              </a:prstTxWarp>
            </a:bodyPr>
            <a:lstStyle/>
            <a:p>
              <a:pPr algn="ctr"/>
              <a:r>
                <a:rPr lang="en-US" sz="1600" dirty="0" smtClean="0"/>
                <a:t>ATPG</a:t>
              </a:r>
              <a:endParaRPr lang="en-US" sz="1600" dirty="0"/>
            </a:p>
          </p:txBody>
        </p:sp>
        <p:sp>
          <p:nvSpPr>
            <p:cNvPr id="20" name="AutoShape 7"/>
            <p:cNvSpPr>
              <a:spLocks noChangeArrowheads="1"/>
            </p:cNvSpPr>
            <p:nvPr/>
          </p:nvSpPr>
          <p:spPr bwMode="auto">
            <a:xfrm>
              <a:off x="2826221" y="2539007"/>
              <a:ext cx="2081516" cy="442166"/>
            </a:xfrm>
            <a:prstGeom prst="flowChartAlternateProcess">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smtClean="0">
                  <a:solidFill>
                    <a:srgbClr val="000000"/>
                  </a:solidFill>
                  <a:latin typeface="Arial"/>
                </a:rPr>
                <a:t>Test pattern</a:t>
              </a:r>
              <a:endParaRPr lang="en-US" sz="1600" kern="0" dirty="0">
                <a:solidFill>
                  <a:srgbClr val="000000"/>
                </a:solidFill>
                <a:latin typeface="Arial"/>
              </a:endParaRPr>
            </a:p>
          </p:txBody>
        </p:sp>
        <p:sp>
          <p:nvSpPr>
            <p:cNvPr id="21" name="AutoShape 8"/>
            <p:cNvSpPr>
              <a:spLocks noChangeArrowheads="1"/>
            </p:cNvSpPr>
            <p:nvPr/>
          </p:nvSpPr>
          <p:spPr bwMode="auto">
            <a:xfrm>
              <a:off x="2795630" y="3107705"/>
              <a:ext cx="2144086" cy="376814"/>
            </a:xfrm>
            <a:prstGeom prst="flowChartProcess">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smtClean="0">
                  <a:solidFill>
                    <a:srgbClr val="000000"/>
                  </a:solidFill>
                  <a:latin typeface="Arial"/>
                </a:rPr>
                <a:t>Fault simulation</a:t>
              </a:r>
              <a:endParaRPr lang="en-US" sz="1600" kern="0">
                <a:solidFill>
                  <a:srgbClr val="000000"/>
                </a:solidFill>
                <a:latin typeface="Arial"/>
              </a:endParaRPr>
            </a:p>
          </p:txBody>
        </p:sp>
        <p:sp>
          <p:nvSpPr>
            <p:cNvPr id="22" name="AutoShape 9"/>
            <p:cNvSpPr>
              <a:spLocks noChangeArrowheads="1"/>
            </p:cNvSpPr>
            <p:nvPr/>
          </p:nvSpPr>
          <p:spPr bwMode="auto">
            <a:xfrm>
              <a:off x="2826221" y="3612440"/>
              <a:ext cx="2081516" cy="442166"/>
            </a:xfrm>
            <a:prstGeom prst="flowChartAlternateProcess">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dirty="0" smtClean="0">
                  <a:solidFill>
                    <a:srgbClr val="000000"/>
                  </a:solidFill>
                  <a:latin typeface="Arial"/>
                </a:rPr>
                <a:t>Faults detected</a:t>
              </a:r>
              <a:endParaRPr lang="en-US" sz="1600" kern="0" dirty="0">
                <a:solidFill>
                  <a:srgbClr val="000000"/>
                </a:solidFill>
                <a:latin typeface="Arial"/>
              </a:endParaRPr>
            </a:p>
          </p:txBody>
        </p:sp>
        <p:sp>
          <p:nvSpPr>
            <p:cNvPr id="23" name="Freeform 13"/>
            <p:cNvSpPr>
              <a:spLocks/>
            </p:cNvSpPr>
            <p:nvPr/>
          </p:nvSpPr>
          <p:spPr bwMode="auto">
            <a:xfrm>
              <a:off x="4903564" y="1657457"/>
              <a:ext cx="1562874" cy="1009472"/>
            </a:xfrm>
            <a:custGeom>
              <a:avLst/>
              <a:gdLst/>
              <a:ahLst/>
              <a:cxnLst>
                <a:cxn ang="0">
                  <a:pos x="1043" y="726"/>
                </a:cxn>
                <a:cxn ang="0">
                  <a:pos x="1043" y="0"/>
                </a:cxn>
                <a:cxn ang="0">
                  <a:pos x="0" y="0"/>
                </a:cxn>
              </a:cxnLst>
              <a:rect l="0" t="0" r="r" b="b"/>
              <a:pathLst>
                <a:path w="1043" h="726">
                  <a:moveTo>
                    <a:pt x="1043" y="726"/>
                  </a:moveTo>
                  <a:lnTo>
                    <a:pt x="1043" y="0"/>
                  </a:lnTo>
                  <a:lnTo>
                    <a:pt x="0" y="0"/>
                  </a:lnTo>
                </a:path>
              </a:pathLst>
            </a:custGeom>
            <a:noFill/>
            <a:ln w="19050" cap="flat" cmpd="sng" algn="ctr">
              <a:solidFill>
                <a:schemeClr val="tx1"/>
              </a:solidFill>
              <a:prstDash val="solid"/>
              <a:round/>
              <a:headEnd type="none" w="med" len="med"/>
              <a:tailEnd type="stealth" w="lg" len="lg"/>
            </a:ln>
            <a:effectLst/>
          </p:spPr>
          <p:txBody>
            <a:bodyPr>
              <a:prstTxWarp prst="textNoShape">
                <a:avLst/>
              </a:prstTxWarp>
            </a:bodyPr>
            <a:lstStyle/>
            <a:p>
              <a:endParaRPr lang="en-US" sz="1600"/>
            </a:p>
          </p:txBody>
        </p:sp>
        <p:sp>
          <p:nvSpPr>
            <p:cNvPr id="24" name="AutoShape 11"/>
            <p:cNvSpPr>
              <a:spLocks noChangeArrowheads="1"/>
            </p:cNvSpPr>
            <p:nvPr/>
          </p:nvSpPr>
          <p:spPr bwMode="auto">
            <a:xfrm>
              <a:off x="5495211" y="2540398"/>
              <a:ext cx="1956361" cy="376814"/>
            </a:xfrm>
            <a:prstGeom prst="flowChartProcess">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smtClean="0">
                  <a:solidFill>
                    <a:srgbClr val="000000"/>
                  </a:solidFill>
                  <a:latin typeface="Arial"/>
                </a:rPr>
                <a:t>Update fault list</a:t>
              </a:r>
              <a:endParaRPr lang="en-US" sz="1600" kern="0">
                <a:solidFill>
                  <a:srgbClr val="000000"/>
                </a:solidFill>
                <a:latin typeface="Arial"/>
              </a:endParaRPr>
            </a:p>
          </p:txBody>
        </p:sp>
        <p:sp>
          <p:nvSpPr>
            <p:cNvPr id="27" name="AutoShape 4"/>
            <p:cNvSpPr>
              <a:spLocks noChangeArrowheads="1"/>
            </p:cNvSpPr>
            <p:nvPr/>
          </p:nvSpPr>
          <p:spPr bwMode="auto">
            <a:xfrm>
              <a:off x="2826221" y="1477304"/>
              <a:ext cx="2092582" cy="376814"/>
            </a:xfrm>
            <a:prstGeom prst="flowChartProcess">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dirty="0" smtClean="0">
                  <a:solidFill>
                    <a:srgbClr val="000000"/>
                  </a:solidFill>
                  <a:latin typeface="Arial"/>
                </a:rPr>
                <a:t>Select a fault</a:t>
              </a:r>
              <a:endParaRPr lang="en-US" sz="1600" kern="0" dirty="0">
                <a:solidFill>
                  <a:srgbClr val="000000"/>
                </a:solidFill>
                <a:latin typeface="Arial"/>
              </a:endParaRPr>
            </a:p>
          </p:txBody>
        </p:sp>
      </p:gr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Fault sensitization</a:t>
            </a:r>
            <a:endParaRPr lang="en-US" dirty="0"/>
          </a:p>
        </p:txBody>
      </p:sp>
      <p:sp>
        <p:nvSpPr>
          <p:cNvPr id="3" name="Content Placeholder 2"/>
          <p:cNvSpPr>
            <a:spLocks noGrp="1"/>
          </p:cNvSpPr>
          <p:nvPr>
            <p:ph idx="1"/>
          </p:nvPr>
        </p:nvSpPr>
        <p:spPr>
          <a:xfrm>
            <a:off x="640544" y="3187403"/>
            <a:ext cx="8185956" cy="3174525"/>
          </a:xfrm>
        </p:spPr>
        <p:txBody>
          <a:bodyPr/>
          <a:lstStyle/>
          <a:p>
            <a:r>
              <a:rPr lang="en-US" dirty="0" smtClean="0"/>
              <a:t>A test vector that detects a fault</a:t>
            </a:r>
          </a:p>
          <a:p>
            <a:pPr lvl="1"/>
            <a:r>
              <a:rPr lang="en-US" dirty="0" smtClean="0"/>
              <a:t>generates different values in fault-free and faulty circuits at the fault site</a:t>
            </a:r>
          </a:p>
          <a:p>
            <a:pPr lvl="1"/>
            <a:r>
              <a:rPr lang="en-US" dirty="0" smtClean="0"/>
              <a:t>propagates the fault effect to a primary output</a:t>
            </a:r>
          </a:p>
          <a:p>
            <a:r>
              <a:rPr lang="en-US" dirty="0" smtClean="0"/>
              <a:t>All lines along at least one path have different values in fault-free and faulty circuits</a:t>
            </a:r>
          </a:p>
          <a:p>
            <a:r>
              <a:rPr lang="en-US" dirty="0" smtClean="0"/>
              <a:t>A line changing its value in the presence of fault is sensitized; a path of sensitized lines is a sensitized path</a:t>
            </a:r>
            <a:endParaRPr lang="en-US" dirty="0"/>
          </a:p>
        </p:txBody>
      </p:sp>
      <p:grpSp>
        <p:nvGrpSpPr>
          <p:cNvPr id="50" name="Group 49"/>
          <p:cNvGrpSpPr/>
          <p:nvPr/>
        </p:nvGrpSpPr>
        <p:grpSpPr>
          <a:xfrm>
            <a:off x="5295305" y="769684"/>
            <a:ext cx="3409076" cy="2733544"/>
            <a:chOff x="4746650" y="750519"/>
            <a:chExt cx="3951950" cy="3168847"/>
          </a:xfrm>
        </p:grpSpPr>
        <p:sp>
          <p:nvSpPr>
            <p:cNvPr id="6" name="Text Box 5"/>
            <p:cNvSpPr txBox="1">
              <a:spLocks noChangeArrowheads="1"/>
            </p:cNvSpPr>
            <p:nvPr/>
          </p:nvSpPr>
          <p:spPr bwMode="auto">
            <a:xfrm>
              <a:off x="7908532" y="1902637"/>
              <a:ext cx="790068" cy="356789"/>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400" dirty="0"/>
                <a:t>1 - 0</a:t>
              </a:r>
              <a:endParaRPr lang="pl-PL" sz="1600" dirty="0"/>
            </a:p>
          </p:txBody>
        </p:sp>
        <p:sp>
          <p:nvSpPr>
            <p:cNvPr id="26" name="Text Box 28"/>
            <p:cNvSpPr txBox="1">
              <a:spLocks noChangeArrowheads="1"/>
            </p:cNvSpPr>
            <p:nvPr/>
          </p:nvSpPr>
          <p:spPr bwMode="auto">
            <a:xfrm>
              <a:off x="5682733" y="1720530"/>
              <a:ext cx="563563" cy="356789"/>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400" dirty="0"/>
                <a:t>1</a:t>
              </a:r>
              <a:endParaRPr lang="pl-PL" sz="1600" dirty="0"/>
            </a:p>
          </p:txBody>
        </p:sp>
        <p:sp>
          <p:nvSpPr>
            <p:cNvPr id="28" name="Text Box 30"/>
            <p:cNvSpPr txBox="1">
              <a:spLocks noChangeArrowheads="1"/>
            </p:cNvSpPr>
            <p:nvPr/>
          </p:nvSpPr>
          <p:spPr bwMode="auto">
            <a:xfrm>
              <a:off x="5749731" y="2741855"/>
              <a:ext cx="412657" cy="356789"/>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400" dirty="0"/>
                <a:t>1</a:t>
              </a:r>
              <a:endParaRPr lang="pl-PL" sz="1600" dirty="0"/>
            </a:p>
          </p:txBody>
        </p:sp>
        <p:sp>
          <p:nvSpPr>
            <p:cNvPr id="31" name="Text Box 33"/>
            <p:cNvSpPr txBox="1">
              <a:spLocks noChangeArrowheads="1"/>
            </p:cNvSpPr>
            <p:nvPr/>
          </p:nvSpPr>
          <p:spPr bwMode="auto">
            <a:xfrm>
              <a:off x="5682733" y="2385693"/>
              <a:ext cx="554038" cy="356789"/>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400" dirty="0"/>
                <a:t>0</a:t>
              </a:r>
              <a:endParaRPr lang="pl-PL" sz="1600" dirty="0"/>
            </a:p>
          </p:txBody>
        </p:sp>
        <p:sp>
          <p:nvSpPr>
            <p:cNvPr id="32" name="Text Box 34"/>
            <p:cNvSpPr txBox="1">
              <a:spLocks noChangeArrowheads="1"/>
            </p:cNvSpPr>
            <p:nvPr/>
          </p:nvSpPr>
          <p:spPr bwMode="auto">
            <a:xfrm>
              <a:off x="5743964" y="3345335"/>
              <a:ext cx="460893" cy="356789"/>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400" dirty="0"/>
                <a:t>0</a:t>
              </a:r>
              <a:endParaRPr lang="pl-PL" sz="1600" dirty="0"/>
            </a:p>
          </p:txBody>
        </p:sp>
        <p:sp>
          <p:nvSpPr>
            <p:cNvPr id="34" name="Text Box 36"/>
            <p:cNvSpPr txBox="1">
              <a:spLocks noChangeArrowheads="1"/>
            </p:cNvSpPr>
            <p:nvPr/>
          </p:nvSpPr>
          <p:spPr bwMode="auto">
            <a:xfrm>
              <a:off x="6603614" y="902203"/>
              <a:ext cx="814391" cy="356789"/>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400" dirty="0"/>
                <a:t>1 - 0</a:t>
              </a:r>
              <a:endParaRPr lang="pl-PL" sz="1600" dirty="0"/>
            </a:p>
          </p:txBody>
        </p:sp>
        <p:sp>
          <p:nvSpPr>
            <p:cNvPr id="35" name="Arc 37"/>
            <p:cNvSpPr>
              <a:spLocks/>
            </p:cNvSpPr>
            <p:nvPr/>
          </p:nvSpPr>
          <p:spPr bwMode="auto">
            <a:xfrm>
              <a:off x="6126027" y="2698579"/>
              <a:ext cx="1299670" cy="1220787"/>
            </a:xfrm>
            <a:custGeom>
              <a:avLst/>
              <a:gdLst>
                <a:gd name="G0" fmla="+- 17732 0 0"/>
                <a:gd name="G1" fmla="+- 13865 0 0"/>
                <a:gd name="G2" fmla="+- 21600 0 0"/>
                <a:gd name="T0" fmla="*/ 34295 w 39332"/>
                <a:gd name="T1" fmla="*/ 0 h 35465"/>
                <a:gd name="T2" fmla="*/ 0 w 39332"/>
                <a:gd name="T3" fmla="*/ 26199 h 35465"/>
                <a:gd name="T4" fmla="*/ 17732 w 39332"/>
                <a:gd name="T5" fmla="*/ 13865 h 35465"/>
              </a:gdLst>
              <a:ahLst/>
              <a:cxnLst>
                <a:cxn ang="0">
                  <a:pos x="T0" y="T1"/>
                </a:cxn>
                <a:cxn ang="0">
                  <a:pos x="T2" y="T3"/>
                </a:cxn>
                <a:cxn ang="0">
                  <a:pos x="T4" y="T5"/>
                </a:cxn>
              </a:cxnLst>
              <a:rect l="0" t="0" r="r" b="b"/>
              <a:pathLst>
                <a:path w="39332" h="35465" fill="none" extrusionOk="0">
                  <a:moveTo>
                    <a:pt x="34294" y="0"/>
                  </a:moveTo>
                  <a:cubicBezTo>
                    <a:pt x="37548" y="3887"/>
                    <a:pt x="39332" y="8795"/>
                    <a:pt x="39332" y="13865"/>
                  </a:cubicBezTo>
                  <a:cubicBezTo>
                    <a:pt x="39332" y="25794"/>
                    <a:pt x="29661" y="35465"/>
                    <a:pt x="17732" y="35465"/>
                  </a:cubicBezTo>
                  <a:cubicBezTo>
                    <a:pt x="10660" y="35464"/>
                    <a:pt x="4037" y="32003"/>
                    <a:pt x="-1" y="26199"/>
                  </a:cubicBezTo>
                </a:path>
                <a:path w="39332" h="35465" stroke="0" extrusionOk="0">
                  <a:moveTo>
                    <a:pt x="34294" y="0"/>
                  </a:moveTo>
                  <a:cubicBezTo>
                    <a:pt x="37548" y="3887"/>
                    <a:pt x="39332" y="8795"/>
                    <a:pt x="39332" y="13865"/>
                  </a:cubicBezTo>
                  <a:cubicBezTo>
                    <a:pt x="39332" y="25794"/>
                    <a:pt x="29661" y="35465"/>
                    <a:pt x="17732" y="35465"/>
                  </a:cubicBezTo>
                  <a:cubicBezTo>
                    <a:pt x="10660" y="35464"/>
                    <a:pt x="4037" y="32003"/>
                    <a:pt x="-1" y="26199"/>
                  </a:cubicBezTo>
                  <a:lnTo>
                    <a:pt x="17732" y="13865"/>
                  </a:lnTo>
                  <a:close/>
                </a:path>
              </a:pathLst>
            </a:custGeom>
            <a:noFill/>
            <a:ln w="28575">
              <a:solidFill>
                <a:srgbClr val="FF0000"/>
              </a:solidFill>
              <a:round/>
              <a:headEnd/>
              <a:tailEnd type="stealth" w="med" len="med"/>
            </a:ln>
            <a:effectLst/>
          </p:spPr>
          <p:txBody>
            <a:bodyPr wrap="none" anchor="ctr">
              <a:prstTxWarp prst="textNoShape">
                <a:avLst/>
              </a:prstTxWarp>
            </a:bodyPr>
            <a:lstStyle/>
            <a:p>
              <a:endParaRPr lang="en-US" sz="1200"/>
            </a:p>
          </p:txBody>
        </p:sp>
        <p:sp>
          <p:nvSpPr>
            <p:cNvPr id="36" name="Arc 38"/>
            <p:cNvSpPr>
              <a:spLocks/>
            </p:cNvSpPr>
            <p:nvPr/>
          </p:nvSpPr>
          <p:spPr bwMode="auto">
            <a:xfrm>
              <a:off x="6069402" y="2167960"/>
              <a:ext cx="866775" cy="684212"/>
            </a:xfrm>
            <a:custGeom>
              <a:avLst/>
              <a:gdLst>
                <a:gd name="G0" fmla="+- 15676 0 0"/>
                <a:gd name="G1" fmla="+- 7330 0 0"/>
                <a:gd name="G2" fmla="+- 21600 0 0"/>
                <a:gd name="T0" fmla="*/ 35994 w 37276"/>
                <a:gd name="T1" fmla="*/ 0 h 28930"/>
                <a:gd name="T2" fmla="*/ 0 w 37276"/>
                <a:gd name="T3" fmla="*/ 22190 h 28930"/>
                <a:gd name="T4" fmla="*/ 15676 w 37276"/>
                <a:gd name="T5" fmla="*/ 7330 h 28930"/>
              </a:gdLst>
              <a:ahLst/>
              <a:cxnLst>
                <a:cxn ang="0">
                  <a:pos x="T0" y="T1"/>
                </a:cxn>
                <a:cxn ang="0">
                  <a:pos x="T2" y="T3"/>
                </a:cxn>
                <a:cxn ang="0">
                  <a:pos x="T4" y="T5"/>
                </a:cxn>
              </a:cxnLst>
              <a:rect l="0" t="0" r="r" b="b"/>
              <a:pathLst>
                <a:path w="37276" h="28930" fill="none" extrusionOk="0">
                  <a:moveTo>
                    <a:pt x="35994" y="-1"/>
                  </a:moveTo>
                  <a:cubicBezTo>
                    <a:pt x="36842" y="2350"/>
                    <a:pt x="37276" y="4830"/>
                    <a:pt x="37276" y="7330"/>
                  </a:cubicBezTo>
                  <a:cubicBezTo>
                    <a:pt x="37276" y="19259"/>
                    <a:pt x="27605" y="28930"/>
                    <a:pt x="15676" y="28930"/>
                  </a:cubicBezTo>
                  <a:cubicBezTo>
                    <a:pt x="9747" y="28929"/>
                    <a:pt x="4078" y="26492"/>
                    <a:pt x="-1" y="22190"/>
                  </a:cubicBezTo>
                </a:path>
                <a:path w="37276" h="28930" stroke="0" extrusionOk="0">
                  <a:moveTo>
                    <a:pt x="35994" y="-1"/>
                  </a:moveTo>
                  <a:cubicBezTo>
                    <a:pt x="36842" y="2350"/>
                    <a:pt x="37276" y="4830"/>
                    <a:pt x="37276" y="7330"/>
                  </a:cubicBezTo>
                  <a:cubicBezTo>
                    <a:pt x="37276" y="19259"/>
                    <a:pt x="27605" y="28930"/>
                    <a:pt x="15676" y="28930"/>
                  </a:cubicBezTo>
                  <a:cubicBezTo>
                    <a:pt x="9747" y="28929"/>
                    <a:pt x="4078" y="26492"/>
                    <a:pt x="-1" y="22190"/>
                  </a:cubicBezTo>
                  <a:lnTo>
                    <a:pt x="15676" y="7330"/>
                  </a:lnTo>
                  <a:close/>
                </a:path>
              </a:pathLst>
            </a:custGeom>
            <a:noFill/>
            <a:ln w="28575">
              <a:solidFill>
                <a:srgbClr val="FF0000"/>
              </a:solidFill>
              <a:round/>
              <a:headEnd/>
              <a:tailEnd type="stealth" w="med" len="med"/>
            </a:ln>
            <a:effectLst/>
          </p:spPr>
          <p:txBody>
            <a:bodyPr wrap="none" anchor="ctr">
              <a:prstTxWarp prst="textNoShape">
                <a:avLst/>
              </a:prstTxWarp>
            </a:bodyPr>
            <a:lstStyle/>
            <a:p>
              <a:endParaRPr lang="en-US" sz="1200"/>
            </a:p>
          </p:txBody>
        </p:sp>
        <p:sp>
          <p:nvSpPr>
            <p:cNvPr id="41" name="Freeform 11"/>
            <p:cNvSpPr>
              <a:spLocks/>
            </p:cNvSpPr>
            <p:nvPr/>
          </p:nvSpPr>
          <p:spPr bwMode="auto">
            <a:xfrm>
              <a:off x="5816625" y="1386115"/>
              <a:ext cx="533400" cy="1708151"/>
            </a:xfrm>
            <a:custGeom>
              <a:avLst/>
              <a:gdLst/>
              <a:ahLst/>
              <a:cxnLst>
                <a:cxn ang="0">
                  <a:pos x="288" y="0"/>
                </a:cxn>
                <a:cxn ang="0">
                  <a:pos x="0" y="0"/>
                </a:cxn>
                <a:cxn ang="0">
                  <a:pos x="0" y="1104"/>
                </a:cxn>
                <a:cxn ang="0">
                  <a:pos x="336" y="1104"/>
                </a:cxn>
              </a:cxnLst>
              <a:rect l="0" t="0" r="r" b="b"/>
              <a:pathLst>
                <a:path w="336" h="1104">
                  <a:moveTo>
                    <a:pt x="288" y="0"/>
                  </a:moveTo>
                  <a:lnTo>
                    <a:pt x="0" y="0"/>
                  </a:lnTo>
                  <a:lnTo>
                    <a:pt x="0" y="1104"/>
                  </a:lnTo>
                  <a:lnTo>
                    <a:pt x="336" y="1104"/>
                  </a:lnTo>
                </a:path>
              </a:pathLst>
            </a:cu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200"/>
            </a:p>
          </p:txBody>
        </p:sp>
        <p:sp>
          <p:nvSpPr>
            <p:cNvPr id="42" name="Freeform 12"/>
            <p:cNvSpPr>
              <a:spLocks/>
            </p:cNvSpPr>
            <p:nvPr/>
          </p:nvSpPr>
          <p:spPr bwMode="auto">
            <a:xfrm flipV="1">
              <a:off x="6588150" y="2429103"/>
              <a:ext cx="990600" cy="812800"/>
            </a:xfrm>
            <a:custGeom>
              <a:avLst/>
              <a:gdLst/>
              <a:ahLst/>
              <a:cxnLst>
                <a:cxn ang="0">
                  <a:pos x="0" y="0"/>
                </a:cxn>
                <a:cxn ang="0">
                  <a:pos x="288" y="0"/>
                </a:cxn>
                <a:cxn ang="0">
                  <a:pos x="288" y="576"/>
                </a:cxn>
                <a:cxn ang="0">
                  <a:pos x="624" y="576"/>
                </a:cxn>
              </a:cxnLst>
              <a:rect l="0" t="0" r="r" b="b"/>
              <a:pathLst>
                <a:path w="624" h="576">
                  <a:moveTo>
                    <a:pt x="0" y="0"/>
                  </a:moveTo>
                  <a:lnTo>
                    <a:pt x="288" y="0"/>
                  </a:lnTo>
                  <a:lnTo>
                    <a:pt x="288" y="576"/>
                  </a:lnTo>
                  <a:lnTo>
                    <a:pt x="624" y="576"/>
                  </a:lnTo>
                </a:path>
              </a:pathLst>
            </a:custGeom>
            <a:noFill/>
            <a:ln w="19050" cap="flat" cmpd="sng" algn="ctr">
              <a:solidFill>
                <a:schemeClr val="tx1"/>
              </a:solidFill>
              <a:prstDash val="solid"/>
              <a:round/>
              <a:headEnd/>
              <a:tailEnd type="none" w="med" len="med"/>
            </a:ln>
            <a:effectLst/>
          </p:spPr>
          <p:txBody>
            <a:bodyPr wrap="none" anchor="ctr">
              <a:prstTxWarp prst="textNoShape">
                <a:avLst/>
              </a:prstTxWarp>
            </a:bodyPr>
            <a:lstStyle/>
            <a:p>
              <a:endParaRPr lang="en-US" sz="1200"/>
            </a:p>
          </p:txBody>
        </p:sp>
        <p:sp>
          <p:nvSpPr>
            <p:cNvPr id="43" name="Freeform 13"/>
            <p:cNvSpPr>
              <a:spLocks/>
            </p:cNvSpPr>
            <p:nvPr/>
          </p:nvSpPr>
          <p:spPr bwMode="auto">
            <a:xfrm>
              <a:off x="6578625" y="1248003"/>
              <a:ext cx="990600" cy="812800"/>
            </a:xfrm>
            <a:custGeom>
              <a:avLst/>
              <a:gdLst/>
              <a:ahLst/>
              <a:cxnLst>
                <a:cxn ang="0">
                  <a:pos x="0" y="0"/>
                </a:cxn>
                <a:cxn ang="0">
                  <a:pos x="288" y="0"/>
                </a:cxn>
                <a:cxn ang="0">
                  <a:pos x="288" y="576"/>
                </a:cxn>
                <a:cxn ang="0">
                  <a:pos x="624" y="576"/>
                </a:cxn>
              </a:cxnLst>
              <a:rect l="0" t="0" r="r" b="b"/>
              <a:pathLst>
                <a:path w="624" h="576">
                  <a:moveTo>
                    <a:pt x="0" y="0"/>
                  </a:moveTo>
                  <a:lnTo>
                    <a:pt x="288" y="0"/>
                  </a:lnTo>
                  <a:lnTo>
                    <a:pt x="288" y="576"/>
                  </a:lnTo>
                  <a:lnTo>
                    <a:pt x="624" y="576"/>
                  </a:lnTo>
                </a:path>
              </a:pathLst>
            </a:custGeom>
            <a:noFill/>
            <a:ln w="19050" cap="flat" cmpd="sng" algn="ctr">
              <a:solidFill>
                <a:schemeClr val="tx1"/>
              </a:solidFill>
              <a:prstDash val="solid"/>
              <a:round/>
              <a:headEnd/>
              <a:tailEnd type="none" w="med" len="med"/>
            </a:ln>
            <a:effectLst/>
          </p:spPr>
          <p:txBody>
            <a:bodyPr wrap="none" anchor="ctr">
              <a:prstTxWarp prst="textNoShape">
                <a:avLst/>
              </a:prstTxWarp>
            </a:bodyPr>
            <a:lstStyle/>
            <a:p>
              <a:endParaRPr lang="en-US" sz="1200"/>
            </a:p>
          </p:txBody>
        </p:sp>
        <p:sp>
          <p:nvSpPr>
            <p:cNvPr id="44" name="Line 14"/>
            <p:cNvSpPr>
              <a:spLocks noChangeShapeType="1"/>
            </p:cNvSpPr>
            <p:nvPr/>
          </p:nvSpPr>
          <p:spPr bwMode="auto">
            <a:xfrm>
              <a:off x="6359550" y="2241778"/>
              <a:ext cx="1981200" cy="0"/>
            </a:xfrm>
            <a:prstGeom prst="line">
              <a:avLst/>
            </a:prstGeom>
            <a:noFill/>
            <a:ln w="19050" cap="flat" cmpd="sng" algn="ctr">
              <a:solidFill>
                <a:schemeClr val="tx1"/>
              </a:solidFill>
              <a:prstDash val="solid"/>
              <a:round/>
              <a:headEnd/>
              <a:tailEnd type="none" w="med" len="med"/>
            </a:ln>
            <a:effectLst/>
          </p:spPr>
          <p:txBody>
            <a:bodyPr wrap="none" anchor="ctr">
              <a:prstTxWarp prst="textNoShape">
                <a:avLst/>
              </a:prstTxWarp>
            </a:bodyPr>
            <a:lstStyle/>
            <a:p>
              <a:endParaRPr lang="en-US" sz="1200"/>
            </a:p>
          </p:txBody>
        </p:sp>
        <p:sp>
          <p:nvSpPr>
            <p:cNvPr id="45" name="Freeform 15"/>
            <p:cNvSpPr>
              <a:spLocks/>
            </p:cNvSpPr>
            <p:nvPr/>
          </p:nvSpPr>
          <p:spPr bwMode="auto">
            <a:xfrm flipV="1">
              <a:off x="5359425" y="2379891"/>
              <a:ext cx="990600" cy="971550"/>
            </a:xfrm>
            <a:custGeom>
              <a:avLst/>
              <a:gdLst/>
              <a:ahLst/>
              <a:cxnLst>
                <a:cxn ang="0">
                  <a:pos x="0" y="0"/>
                </a:cxn>
                <a:cxn ang="0">
                  <a:pos x="0" y="576"/>
                </a:cxn>
                <a:cxn ang="0">
                  <a:pos x="624" y="576"/>
                </a:cxn>
              </a:cxnLst>
              <a:rect l="0" t="0" r="r" b="b"/>
              <a:pathLst>
                <a:path w="624" h="576">
                  <a:moveTo>
                    <a:pt x="0" y="0"/>
                  </a:moveTo>
                  <a:lnTo>
                    <a:pt x="0" y="576"/>
                  </a:lnTo>
                  <a:lnTo>
                    <a:pt x="624" y="576"/>
                  </a:lnTo>
                </a:path>
              </a:pathLst>
            </a:custGeom>
            <a:noFill/>
            <a:ln w="19050" cap="flat" cmpd="sng" algn="ctr">
              <a:solidFill>
                <a:schemeClr val="tx1"/>
              </a:solidFill>
              <a:prstDash val="solid"/>
              <a:round/>
              <a:headEnd type="oval" w="med" len="med"/>
              <a:tailEnd type="none" w="med" len="med"/>
            </a:ln>
            <a:effectLst/>
          </p:spPr>
          <p:txBody>
            <a:bodyPr wrap="none" anchor="ctr">
              <a:prstTxWarp prst="textNoShape">
                <a:avLst/>
              </a:prstTxWarp>
            </a:bodyPr>
            <a:lstStyle/>
            <a:p>
              <a:endParaRPr lang="en-US" sz="1200"/>
            </a:p>
          </p:txBody>
        </p:sp>
        <p:sp>
          <p:nvSpPr>
            <p:cNvPr id="46" name="Freeform 16"/>
            <p:cNvSpPr>
              <a:spLocks/>
            </p:cNvSpPr>
            <p:nvPr/>
          </p:nvSpPr>
          <p:spPr bwMode="auto">
            <a:xfrm>
              <a:off x="5359425" y="1098778"/>
              <a:ext cx="990600" cy="971550"/>
            </a:xfrm>
            <a:custGeom>
              <a:avLst/>
              <a:gdLst/>
              <a:ahLst/>
              <a:cxnLst>
                <a:cxn ang="0">
                  <a:pos x="0" y="0"/>
                </a:cxn>
                <a:cxn ang="0">
                  <a:pos x="0" y="576"/>
                </a:cxn>
                <a:cxn ang="0">
                  <a:pos x="624" y="576"/>
                </a:cxn>
              </a:cxnLst>
              <a:rect l="0" t="0" r="r" b="b"/>
              <a:pathLst>
                <a:path w="624" h="576">
                  <a:moveTo>
                    <a:pt x="0" y="0"/>
                  </a:moveTo>
                  <a:lnTo>
                    <a:pt x="0" y="576"/>
                  </a:lnTo>
                  <a:lnTo>
                    <a:pt x="624" y="576"/>
                  </a:lnTo>
                </a:path>
              </a:pathLst>
            </a:custGeom>
            <a:noFill/>
            <a:ln w="19050" cap="flat" cmpd="sng" algn="ctr">
              <a:solidFill>
                <a:schemeClr val="tx1"/>
              </a:solidFill>
              <a:prstDash val="solid"/>
              <a:round/>
              <a:headEnd type="oval" w="med" len="med"/>
              <a:tailEnd type="none" w="med" len="med"/>
            </a:ln>
            <a:effectLst/>
          </p:spPr>
          <p:txBody>
            <a:bodyPr wrap="none" anchor="ctr">
              <a:prstTxWarp prst="textNoShape">
                <a:avLst/>
              </a:prstTxWarp>
            </a:bodyPr>
            <a:lstStyle/>
            <a:p>
              <a:endParaRPr lang="en-US" sz="1200"/>
            </a:p>
          </p:txBody>
        </p:sp>
        <p:sp>
          <p:nvSpPr>
            <p:cNvPr id="47" name="Line 17"/>
            <p:cNvSpPr>
              <a:spLocks noChangeShapeType="1"/>
            </p:cNvSpPr>
            <p:nvPr/>
          </p:nvSpPr>
          <p:spPr bwMode="auto">
            <a:xfrm>
              <a:off x="4826025" y="1098778"/>
              <a:ext cx="1371600" cy="0"/>
            </a:xfrm>
            <a:prstGeom prst="line">
              <a:avLst/>
            </a:prstGeom>
            <a:noFill/>
            <a:ln w="19050" cap="flat" cmpd="sng" algn="ctr">
              <a:solidFill>
                <a:schemeClr val="tx1"/>
              </a:solidFill>
              <a:prstDash val="solid"/>
              <a:round/>
              <a:headEnd/>
              <a:tailEnd type="none" w="med" len="med"/>
            </a:ln>
            <a:effectLst/>
          </p:spPr>
          <p:txBody>
            <a:bodyPr wrap="none" anchor="ctr">
              <a:prstTxWarp prst="textNoShape">
                <a:avLst/>
              </a:prstTxWarp>
            </a:bodyPr>
            <a:lstStyle/>
            <a:p>
              <a:endParaRPr lang="en-US" sz="1200"/>
            </a:p>
          </p:txBody>
        </p:sp>
        <p:sp>
          <p:nvSpPr>
            <p:cNvPr id="48" name="Line 18"/>
            <p:cNvSpPr>
              <a:spLocks noChangeShapeType="1"/>
            </p:cNvSpPr>
            <p:nvPr/>
          </p:nvSpPr>
          <p:spPr bwMode="auto">
            <a:xfrm>
              <a:off x="4826025" y="3357791"/>
              <a:ext cx="1371600" cy="0"/>
            </a:xfrm>
            <a:prstGeom prst="line">
              <a:avLst/>
            </a:prstGeom>
            <a:noFill/>
            <a:ln w="19050" cap="flat" cmpd="sng" algn="ctr">
              <a:solidFill>
                <a:schemeClr val="tx1"/>
              </a:solidFill>
              <a:prstDash val="solid"/>
              <a:round/>
              <a:headEnd/>
              <a:tailEnd type="none" w="med" len="med"/>
            </a:ln>
            <a:effectLst/>
          </p:spPr>
          <p:txBody>
            <a:bodyPr wrap="none" anchor="ctr">
              <a:prstTxWarp prst="textNoShape">
                <a:avLst/>
              </a:prstTxWarp>
            </a:bodyPr>
            <a:lstStyle/>
            <a:p>
              <a:endParaRPr lang="en-US" sz="1200"/>
            </a:p>
          </p:txBody>
        </p:sp>
        <p:sp>
          <p:nvSpPr>
            <p:cNvPr id="49" name="AutoShape 19"/>
            <p:cNvSpPr>
              <a:spLocks noChangeAspect="1" noChangeArrowheads="1"/>
            </p:cNvSpPr>
            <p:nvPr/>
          </p:nvSpPr>
          <p:spPr bwMode="auto">
            <a:xfrm>
              <a:off x="6121425" y="974953"/>
              <a:ext cx="609600" cy="544513"/>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200"/>
            </a:p>
          </p:txBody>
        </p:sp>
        <p:grpSp>
          <p:nvGrpSpPr>
            <p:cNvPr id="8" name="Group 20"/>
            <p:cNvGrpSpPr>
              <a:grpSpLocks/>
            </p:cNvGrpSpPr>
            <p:nvPr/>
          </p:nvGrpSpPr>
          <p:grpSpPr bwMode="auto">
            <a:xfrm>
              <a:off x="7369203" y="1956028"/>
              <a:ext cx="658814" cy="557213"/>
              <a:chOff x="866" y="1488"/>
              <a:chExt cx="415" cy="351"/>
            </a:xfrm>
          </p:grpSpPr>
          <p:sp>
            <p:nvSpPr>
              <p:cNvPr id="64" name="Freeform 21"/>
              <p:cNvSpPr>
                <a:spLocks noChangeAspect="1"/>
              </p:cNvSpPr>
              <p:nvPr/>
            </p:nvSpPr>
            <p:spPr bwMode="auto">
              <a:xfrm>
                <a:off x="866" y="1488"/>
                <a:ext cx="133" cy="351"/>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FFFF"/>
              </a:solidFill>
              <a:ln w="28575" cap="flat" cmpd="sng">
                <a:solidFill>
                  <a:schemeClr val="tx1"/>
                </a:solidFill>
                <a:prstDash val="solid"/>
                <a:round/>
                <a:headEnd/>
                <a:tailEnd/>
              </a:ln>
              <a:effectLst/>
            </p:spPr>
            <p:txBody>
              <a:bodyPr wrap="none" anchor="ctr">
                <a:prstTxWarp prst="textNoShape">
                  <a:avLst/>
                </a:prstTxWarp>
              </a:bodyPr>
              <a:lstStyle/>
              <a:p>
                <a:endParaRPr lang="en-US" sz="1200"/>
              </a:p>
            </p:txBody>
          </p:sp>
          <p:sp>
            <p:nvSpPr>
              <p:cNvPr id="65" name="Arc 22"/>
              <p:cNvSpPr>
                <a:spLocks noChangeAspect="1"/>
              </p:cNvSpPr>
              <p:nvPr/>
            </p:nvSpPr>
            <p:spPr bwMode="auto">
              <a:xfrm>
                <a:off x="977" y="1488"/>
                <a:ext cx="304" cy="332"/>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8575">
                <a:solidFill>
                  <a:schemeClr val="tx1"/>
                </a:solidFill>
                <a:round/>
                <a:headEnd/>
                <a:tailEnd/>
              </a:ln>
              <a:effectLst/>
            </p:spPr>
            <p:txBody>
              <a:bodyPr wrap="none" anchor="ctr">
                <a:prstTxWarp prst="textNoShape">
                  <a:avLst/>
                </a:prstTxWarp>
              </a:bodyPr>
              <a:lstStyle/>
              <a:p>
                <a:endParaRPr lang="en-US" sz="1200"/>
              </a:p>
            </p:txBody>
          </p:sp>
          <p:sp>
            <p:nvSpPr>
              <p:cNvPr id="66" name="Arc 23"/>
              <p:cNvSpPr>
                <a:spLocks noChangeAspect="1"/>
              </p:cNvSpPr>
              <p:nvPr/>
            </p:nvSpPr>
            <p:spPr bwMode="auto">
              <a:xfrm flipV="1">
                <a:off x="970" y="1508"/>
                <a:ext cx="304" cy="331"/>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8575">
                <a:solidFill>
                  <a:schemeClr val="tx1"/>
                </a:solidFill>
                <a:round/>
                <a:headEnd/>
                <a:tailEnd/>
              </a:ln>
              <a:effectLst/>
            </p:spPr>
            <p:txBody>
              <a:bodyPr wrap="none" anchor="ctr">
                <a:prstTxWarp prst="textNoShape">
                  <a:avLst/>
                </a:prstTxWarp>
              </a:bodyPr>
              <a:lstStyle/>
              <a:p>
                <a:endParaRPr lang="en-US" sz="1200"/>
              </a:p>
            </p:txBody>
          </p:sp>
        </p:grpSp>
        <p:sp>
          <p:nvSpPr>
            <p:cNvPr id="51" name="AutoShape 24"/>
            <p:cNvSpPr>
              <a:spLocks noChangeAspect="1" noChangeArrowheads="1"/>
            </p:cNvSpPr>
            <p:nvPr/>
          </p:nvSpPr>
          <p:spPr bwMode="auto">
            <a:xfrm>
              <a:off x="6121425" y="1965553"/>
              <a:ext cx="609600" cy="544513"/>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200"/>
            </a:p>
          </p:txBody>
        </p:sp>
        <p:sp>
          <p:nvSpPr>
            <p:cNvPr id="52" name="AutoShape 25"/>
            <p:cNvSpPr>
              <a:spLocks noChangeAspect="1" noChangeArrowheads="1"/>
            </p:cNvSpPr>
            <p:nvPr/>
          </p:nvSpPr>
          <p:spPr bwMode="auto">
            <a:xfrm>
              <a:off x="6121425" y="2956153"/>
              <a:ext cx="609600" cy="544513"/>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200"/>
            </a:p>
          </p:txBody>
        </p:sp>
        <p:sp>
          <p:nvSpPr>
            <p:cNvPr id="53" name="Line 26"/>
            <p:cNvSpPr>
              <a:spLocks noChangeShapeType="1"/>
            </p:cNvSpPr>
            <p:nvPr/>
          </p:nvSpPr>
          <p:spPr bwMode="auto">
            <a:xfrm flipH="1">
              <a:off x="4826025" y="2208441"/>
              <a:ext cx="990600" cy="0"/>
            </a:xfrm>
            <a:prstGeom prst="line">
              <a:avLst/>
            </a:prstGeom>
            <a:noFill/>
            <a:ln w="19050" cap="flat" cmpd="sng" algn="ctr">
              <a:solidFill>
                <a:schemeClr val="tx1"/>
              </a:solidFill>
              <a:prstDash val="solid"/>
              <a:round/>
              <a:headEnd type="oval" w="med" len="med"/>
              <a:tailEnd type="none" w="med" len="med"/>
            </a:ln>
            <a:effectLst/>
          </p:spPr>
          <p:txBody>
            <a:bodyPr wrap="none" anchor="ctr">
              <a:prstTxWarp prst="textNoShape">
                <a:avLst/>
              </a:prstTxWarp>
            </a:bodyPr>
            <a:lstStyle/>
            <a:p>
              <a:endParaRPr lang="en-US" sz="1200"/>
            </a:p>
          </p:txBody>
        </p:sp>
        <p:sp>
          <p:nvSpPr>
            <p:cNvPr id="57" name="Text Box 30"/>
            <p:cNvSpPr txBox="1">
              <a:spLocks noChangeArrowheads="1"/>
            </p:cNvSpPr>
            <p:nvPr/>
          </p:nvSpPr>
          <p:spPr bwMode="auto">
            <a:xfrm>
              <a:off x="6542095" y="1909393"/>
              <a:ext cx="642940" cy="356789"/>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400" dirty="0"/>
                <a:t>0</a:t>
              </a:r>
              <a:endParaRPr lang="pl-PL" sz="1600" dirty="0"/>
            </a:p>
          </p:txBody>
        </p:sp>
        <p:sp>
          <p:nvSpPr>
            <p:cNvPr id="58" name="Text Box 31"/>
            <p:cNvSpPr txBox="1">
              <a:spLocks noChangeArrowheads="1"/>
            </p:cNvSpPr>
            <p:nvPr/>
          </p:nvSpPr>
          <p:spPr bwMode="auto">
            <a:xfrm>
              <a:off x="6950051" y="2404693"/>
              <a:ext cx="529602" cy="356789"/>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400" dirty="0"/>
                <a:t>0</a:t>
              </a:r>
              <a:endParaRPr lang="pl-PL" sz="1600" dirty="0"/>
            </a:p>
          </p:txBody>
        </p:sp>
        <p:sp>
          <p:nvSpPr>
            <p:cNvPr id="59" name="Text Box 32"/>
            <p:cNvSpPr txBox="1">
              <a:spLocks noChangeArrowheads="1"/>
            </p:cNvSpPr>
            <p:nvPr/>
          </p:nvSpPr>
          <p:spPr bwMode="auto">
            <a:xfrm>
              <a:off x="5679558" y="1375994"/>
              <a:ext cx="566738" cy="356789"/>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400" dirty="0"/>
                <a:t>1</a:t>
              </a:r>
              <a:endParaRPr lang="pl-PL" sz="1600" dirty="0"/>
            </a:p>
          </p:txBody>
        </p:sp>
        <p:sp>
          <p:nvSpPr>
            <p:cNvPr id="60" name="Text Box 34"/>
            <p:cNvSpPr txBox="1">
              <a:spLocks noChangeArrowheads="1"/>
            </p:cNvSpPr>
            <p:nvPr/>
          </p:nvSpPr>
          <p:spPr bwMode="auto">
            <a:xfrm>
              <a:off x="4746650" y="3009533"/>
              <a:ext cx="612774" cy="356789"/>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400" dirty="0"/>
                <a:t>0</a:t>
              </a:r>
              <a:endParaRPr lang="pl-PL" sz="1600" dirty="0"/>
            </a:p>
          </p:txBody>
        </p:sp>
        <p:sp>
          <p:nvSpPr>
            <p:cNvPr id="61" name="Text Box 35"/>
            <p:cNvSpPr txBox="1">
              <a:spLocks noChangeArrowheads="1"/>
            </p:cNvSpPr>
            <p:nvPr/>
          </p:nvSpPr>
          <p:spPr bwMode="auto">
            <a:xfrm>
              <a:off x="4746650" y="750519"/>
              <a:ext cx="612774" cy="356789"/>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en-GB" sz="1400" dirty="0"/>
                <a:t>1</a:t>
              </a:r>
              <a:endParaRPr lang="pl-PL" sz="1600" dirty="0"/>
            </a:p>
          </p:txBody>
        </p:sp>
        <p:sp>
          <p:nvSpPr>
            <p:cNvPr id="62" name="Text Box 36"/>
            <p:cNvSpPr txBox="1">
              <a:spLocks noChangeArrowheads="1"/>
            </p:cNvSpPr>
            <p:nvPr/>
          </p:nvSpPr>
          <p:spPr bwMode="auto">
            <a:xfrm>
              <a:off x="4746650" y="1845894"/>
              <a:ext cx="612774" cy="356789"/>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en-GB" sz="1400" dirty="0"/>
                <a:t>1</a:t>
              </a:r>
              <a:endParaRPr lang="pl-PL" sz="1600" dirty="0"/>
            </a:p>
          </p:txBody>
        </p:sp>
        <p:sp>
          <p:nvSpPr>
            <p:cNvPr id="63" name="Oval 62"/>
            <p:cNvSpPr/>
            <p:nvPr/>
          </p:nvSpPr>
          <p:spPr>
            <a:xfrm>
              <a:off x="5515000" y="947965"/>
              <a:ext cx="301625" cy="301625"/>
            </a:xfrm>
            <a:prstGeom prst="ellipse">
              <a:avLst/>
            </a:prstGeom>
          </p:spPr>
          <p:style>
            <a:lnRef idx="1">
              <a:schemeClr val="accent2"/>
            </a:lnRef>
            <a:fillRef idx="3">
              <a:schemeClr val="accent2"/>
            </a:fillRef>
            <a:effectRef idx="2">
              <a:schemeClr val="accent2"/>
            </a:effectRef>
            <a:fontRef idx="minor">
              <a:schemeClr val="lt1"/>
            </a:fontRef>
          </p:style>
          <p:txBody>
            <a:bodyPr lIns="0" tIns="0" rIns="0" bIns="46800" rtlCol="0" anchor="ctr"/>
            <a:lstStyle/>
            <a:p>
              <a:pPr algn="ctr"/>
              <a:r>
                <a:rPr lang="en-US" sz="1600" dirty="0" smtClean="0"/>
                <a:t>0</a:t>
              </a:r>
              <a:endParaRPr lang="en-US" sz="1600" dirty="0"/>
            </a:p>
          </p:txBody>
        </p:sp>
      </p:grpSp>
      <p:sp>
        <p:nvSpPr>
          <p:cNvPr id="5" name="PoleTekstowe 4"/>
          <p:cNvSpPr txBox="1"/>
          <p:nvPr/>
        </p:nvSpPr>
        <p:spPr>
          <a:xfrm>
            <a:off x="6509133" y="985576"/>
            <a:ext cx="408909" cy="446892"/>
          </a:xfrm>
          <a:prstGeom prst="rect">
            <a:avLst/>
          </a:prstGeom>
          <a:noFill/>
        </p:spPr>
        <p:txBody>
          <a:bodyPr wrap="none" rtlCol="0">
            <a:spAutoFit/>
          </a:bodyPr>
          <a:lstStyle/>
          <a:p>
            <a:r>
              <a:rPr lang="en-US" dirty="0" smtClean="0"/>
              <a:t>G</a:t>
            </a:r>
            <a:r>
              <a:rPr lang="en-US" baseline="-25000" dirty="0" smtClean="0"/>
              <a:t>1</a:t>
            </a:r>
            <a:endParaRPr lang="en-US" baseline="-25000" dirty="0"/>
          </a:p>
        </p:txBody>
      </p:sp>
      <p:sp>
        <p:nvSpPr>
          <p:cNvPr id="38" name="PoleTekstowe 37"/>
          <p:cNvSpPr txBox="1"/>
          <p:nvPr/>
        </p:nvSpPr>
        <p:spPr>
          <a:xfrm>
            <a:off x="6509133" y="1850861"/>
            <a:ext cx="449800" cy="369332"/>
          </a:xfrm>
          <a:prstGeom prst="rect">
            <a:avLst/>
          </a:prstGeom>
          <a:noFill/>
        </p:spPr>
        <p:txBody>
          <a:bodyPr wrap="none" rtlCol="0">
            <a:spAutoFit/>
          </a:bodyPr>
          <a:lstStyle/>
          <a:p>
            <a:r>
              <a:rPr lang="en-US" dirty="0" smtClean="0"/>
              <a:t>G</a:t>
            </a:r>
            <a:r>
              <a:rPr lang="en-US" baseline="-25000" dirty="0" smtClean="0"/>
              <a:t>2</a:t>
            </a:r>
            <a:endParaRPr lang="en-US" baseline="-25000" dirty="0"/>
          </a:p>
        </p:txBody>
      </p:sp>
      <p:sp>
        <p:nvSpPr>
          <p:cNvPr id="39" name="PoleTekstowe 38"/>
          <p:cNvSpPr txBox="1"/>
          <p:nvPr/>
        </p:nvSpPr>
        <p:spPr>
          <a:xfrm>
            <a:off x="6502783" y="2702412"/>
            <a:ext cx="449800" cy="369332"/>
          </a:xfrm>
          <a:prstGeom prst="rect">
            <a:avLst/>
          </a:prstGeom>
          <a:noFill/>
        </p:spPr>
        <p:txBody>
          <a:bodyPr wrap="none" rtlCol="0">
            <a:spAutoFit/>
          </a:bodyPr>
          <a:lstStyle/>
          <a:p>
            <a:r>
              <a:rPr lang="en-US" dirty="0" smtClean="0"/>
              <a:t>G</a:t>
            </a:r>
            <a:r>
              <a:rPr lang="en-US" baseline="-25000" dirty="0" smtClean="0"/>
              <a:t>3</a:t>
            </a:r>
            <a:endParaRPr lang="en-US" baseline="-25000" dirty="0"/>
          </a:p>
        </p:txBody>
      </p:sp>
      <p:sp>
        <p:nvSpPr>
          <p:cNvPr id="40" name="PoleTekstowe 39"/>
          <p:cNvSpPr txBox="1"/>
          <p:nvPr/>
        </p:nvSpPr>
        <p:spPr>
          <a:xfrm>
            <a:off x="7582362" y="1846023"/>
            <a:ext cx="449800" cy="369332"/>
          </a:xfrm>
          <a:prstGeom prst="rect">
            <a:avLst/>
          </a:prstGeom>
          <a:noFill/>
        </p:spPr>
        <p:txBody>
          <a:bodyPr wrap="none" rtlCol="0">
            <a:spAutoFit/>
          </a:bodyPr>
          <a:lstStyle/>
          <a:p>
            <a:r>
              <a:rPr lang="en-US" dirty="0" smtClean="0"/>
              <a:t>G</a:t>
            </a:r>
            <a:r>
              <a:rPr lang="en-US" baseline="-25000" dirty="0" smtClean="0"/>
              <a:t>4</a:t>
            </a:r>
            <a:endParaRPr lang="en-US" baseline="-25000"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Gate on a sensitized path</a:t>
            </a:r>
            <a:endParaRPr lang="en-US" dirty="0"/>
          </a:p>
        </p:txBody>
      </p:sp>
      <p:sp>
        <p:nvSpPr>
          <p:cNvPr id="3" name="Content Placeholder 2"/>
          <p:cNvSpPr>
            <a:spLocks noGrp="1"/>
          </p:cNvSpPr>
          <p:nvPr>
            <p:ph idx="1"/>
          </p:nvPr>
        </p:nvSpPr>
        <p:spPr>
          <a:xfrm>
            <a:off x="676275" y="3760986"/>
            <a:ext cx="8229600" cy="2365177"/>
          </a:xfrm>
        </p:spPr>
        <p:txBody>
          <a:bodyPr/>
          <a:lstStyle/>
          <a:p>
            <a:r>
              <a:rPr lang="en-US" dirty="0" smtClean="0"/>
              <a:t>If G is a </a:t>
            </a:r>
            <a:r>
              <a:rPr lang="en-US" dirty="0" err="1" smtClean="0"/>
              <a:t>unate</a:t>
            </a:r>
            <a:r>
              <a:rPr lang="en-US" dirty="0" smtClean="0"/>
              <a:t> gate with inversion </a:t>
            </a:r>
            <a:r>
              <a:rPr lang="en-US" dirty="0" err="1" smtClean="0"/>
              <a:t>i</a:t>
            </a:r>
            <a:r>
              <a:rPr lang="en-US" dirty="0" smtClean="0"/>
              <a:t> and controlling value </a:t>
            </a:r>
            <a:r>
              <a:rPr lang="en-US" dirty="0" err="1" smtClean="0"/>
              <a:t>c</a:t>
            </a:r>
            <a:r>
              <a:rPr lang="en-US" dirty="0" smtClean="0"/>
              <a:t>, whose output is sensitized  to a fault </a:t>
            </a:r>
            <a:r>
              <a:rPr lang="en-US" dirty="0" err="1" smtClean="0"/>
              <a:t>f</a:t>
            </a:r>
            <a:r>
              <a:rPr lang="en-US" dirty="0" smtClean="0"/>
              <a:t> by a test </a:t>
            </a:r>
            <a:r>
              <a:rPr lang="en-US" dirty="0" err="1" smtClean="0"/>
              <a:t>t</a:t>
            </a:r>
            <a:r>
              <a:rPr lang="en-US" dirty="0" smtClean="0"/>
              <a:t>, then</a:t>
            </a:r>
          </a:p>
          <a:p>
            <a:pPr lvl="1"/>
            <a:r>
              <a:rPr lang="en-US" dirty="0" smtClean="0"/>
              <a:t>all inputs of G sensitized to </a:t>
            </a:r>
            <a:r>
              <a:rPr lang="en-US" dirty="0" err="1" smtClean="0"/>
              <a:t>f</a:t>
            </a:r>
            <a:r>
              <a:rPr lang="en-US" dirty="0" smtClean="0"/>
              <a:t> have the same value (say a)</a:t>
            </a:r>
          </a:p>
          <a:p>
            <a:pPr lvl="1"/>
            <a:r>
              <a:rPr lang="en-US" dirty="0" smtClean="0"/>
              <a:t>all inputs of G not sensitized to </a:t>
            </a:r>
            <a:r>
              <a:rPr lang="en-US" dirty="0" err="1" smtClean="0"/>
              <a:t>f</a:t>
            </a:r>
            <a:r>
              <a:rPr lang="en-US" dirty="0" smtClean="0"/>
              <a:t> (if any) have value </a:t>
            </a:r>
            <a:r>
              <a:rPr lang="en-US" dirty="0" err="1" smtClean="0"/>
              <a:t>c</a:t>
            </a:r>
            <a:r>
              <a:rPr lang="en-US" dirty="0" smtClean="0"/>
              <a:t>’</a:t>
            </a:r>
          </a:p>
          <a:p>
            <a:pPr lvl="1"/>
            <a:r>
              <a:rPr lang="en-US" dirty="0" smtClean="0"/>
              <a:t>the output of G has a value of a </a:t>
            </a:r>
            <a:r>
              <a:rPr lang="en-US" kern="0" noProof="1" smtClean="0">
                <a:solidFill>
                  <a:srgbClr val="000000"/>
                </a:solidFill>
                <a:sym typeface="Symbol" pitchFamily="-112" charset="2"/>
              </a:rPr>
              <a:t> i</a:t>
            </a:r>
          </a:p>
          <a:p>
            <a:r>
              <a:rPr lang="en-US" kern="0" noProof="1" smtClean="0">
                <a:solidFill>
                  <a:srgbClr val="000000"/>
                </a:solidFill>
                <a:sym typeface="Symbol" pitchFamily="-112" charset="2"/>
              </a:rPr>
              <a:t>c’ is an enabling value, as it allows error propagation</a:t>
            </a:r>
            <a:endParaRPr lang="en-US" dirty="0"/>
          </a:p>
        </p:txBody>
      </p:sp>
      <p:sp>
        <p:nvSpPr>
          <p:cNvPr id="5" name="Line 4"/>
          <p:cNvSpPr>
            <a:spLocks noChangeShapeType="1"/>
          </p:cNvSpPr>
          <p:nvPr/>
        </p:nvSpPr>
        <p:spPr bwMode="auto">
          <a:xfrm flipH="1">
            <a:off x="7277269" y="3005095"/>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 name="Line 5"/>
          <p:cNvSpPr>
            <a:spLocks noChangeShapeType="1"/>
          </p:cNvSpPr>
          <p:nvPr/>
        </p:nvSpPr>
        <p:spPr bwMode="auto">
          <a:xfrm flipH="1">
            <a:off x="5994569" y="3208295"/>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 name="Line 6"/>
          <p:cNvSpPr>
            <a:spLocks noChangeShapeType="1"/>
          </p:cNvSpPr>
          <p:nvPr/>
        </p:nvSpPr>
        <p:spPr bwMode="auto">
          <a:xfrm flipH="1">
            <a:off x="5994569" y="2751095"/>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 name="AutoShape 7"/>
          <p:cNvSpPr>
            <a:spLocks noChangeAspect="1" noChangeArrowheads="1"/>
          </p:cNvSpPr>
          <p:nvPr/>
        </p:nvSpPr>
        <p:spPr bwMode="auto">
          <a:xfrm>
            <a:off x="6527969" y="2598695"/>
            <a:ext cx="914400" cy="815975"/>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1" name="Text Box 10"/>
          <p:cNvSpPr txBox="1">
            <a:spLocks noChangeArrowheads="1"/>
          </p:cNvSpPr>
          <p:nvPr/>
        </p:nvSpPr>
        <p:spPr bwMode="auto">
          <a:xfrm>
            <a:off x="7952251" y="2761561"/>
            <a:ext cx="755110"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1 </a:t>
            </a:r>
            <a:r>
              <a:rPr lang="en-US" sz="2000" dirty="0" smtClean="0"/>
              <a:t>–</a:t>
            </a:r>
            <a:r>
              <a:rPr lang="pl-PL" sz="2000" dirty="0" smtClean="0"/>
              <a:t> 0</a:t>
            </a:r>
            <a:endParaRPr lang="pl-PL" sz="2000" dirty="0"/>
          </a:p>
        </p:txBody>
      </p:sp>
      <p:sp>
        <p:nvSpPr>
          <p:cNvPr id="12" name="Text Box 11"/>
          <p:cNvSpPr txBox="1">
            <a:spLocks noChangeArrowheads="1"/>
          </p:cNvSpPr>
          <p:nvPr/>
        </p:nvSpPr>
        <p:spPr bwMode="auto">
          <a:xfrm>
            <a:off x="5289619" y="2513429"/>
            <a:ext cx="755110"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0 </a:t>
            </a:r>
            <a:r>
              <a:rPr lang="en-US" sz="2000" dirty="0" smtClean="0"/>
              <a:t>–</a:t>
            </a:r>
            <a:r>
              <a:rPr lang="pl-PL" sz="2000" dirty="0" smtClean="0"/>
              <a:t> 1</a:t>
            </a:r>
            <a:endParaRPr lang="pl-PL" sz="2000" dirty="0"/>
          </a:p>
        </p:txBody>
      </p:sp>
      <p:sp>
        <p:nvSpPr>
          <p:cNvPr id="13" name="Text Box 12"/>
          <p:cNvSpPr txBox="1">
            <a:spLocks noChangeArrowheads="1"/>
          </p:cNvSpPr>
          <p:nvPr/>
        </p:nvSpPr>
        <p:spPr bwMode="auto">
          <a:xfrm>
            <a:off x="5618190" y="2982840"/>
            <a:ext cx="327308"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a:t>1</a:t>
            </a:r>
          </a:p>
        </p:txBody>
      </p:sp>
      <p:sp>
        <p:nvSpPr>
          <p:cNvPr id="15" name="Oval 14"/>
          <p:cNvSpPr/>
          <p:nvPr/>
        </p:nvSpPr>
        <p:spPr>
          <a:xfrm>
            <a:off x="7442369" y="2931821"/>
            <a:ext cx="146548" cy="146548"/>
          </a:xfrm>
          <a:prstGeom prst="ellipse">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solidFill>
                <a:schemeClr val="tx1"/>
              </a:solidFill>
              <a:latin typeface="Arial" charset="0"/>
              <a:ea typeface="ＭＳ Ｐゴシック" charset="-128"/>
              <a:cs typeface="ＭＳ Ｐゴシック" charset="-128"/>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Line 6"/>
          <p:cNvSpPr>
            <a:spLocks noChangeShapeType="1"/>
          </p:cNvSpPr>
          <p:nvPr/>
        </p:nvSpPr>
        <p:spPr bwMode="auto">
          <a:xfrm flipH="1">
            <a:off x="5917852" y="2420984"/>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 name="Title 1"/>
          <p:cNvSpPr>
            <a:spLocks noGrp="1"/>
          </p:cNvSpPr>
          <p:nvPr>
            <p:ph type="title"/>
          </p:nvPr>
        </p:nvSpPr>
        <p:spPr/>
        <p:txBody>
          <a:bodyPr/>
          <a:lstStyle/>
          <a:p>
            <a:r>
              <a:rPr lang="en-US" dirty="0" smtClean="0"/>
              <a:t>Sensitized path</a:t>
            </a:r>
            <a:endParaRPr lang="en-US" dirty="0"/>
          </a:p>
        </p:txBody>
      </p:sp>
      <p:sp>
        <p:nvSpPr>
          <p:cNvPr id="3" name="Content Placeholder 2"/>
          <p:cNvSpPr>
            <a:spLocks noGrp="1"/>
          </p:cNvSpPr>
          <p:nvPr>
            <p:ph idx="1"/>
          </p:nvPr>
        </p:nvSpPr>
        <p:spPr>
          <a:xfrm>
            <a:off x="676275" y="3406868"/>
            <a:ext cx="8229600" cy="2719295"/>
          </a:xfrm>
        </p:spPr>
        <p:txBody>
          <a:bodyPr/>
          <a:lstStyle/>
          <a:p>
            <a:r>
              <a:rPr lang="en-US" dirty="0" smtClean="0"/>
              <a:t>Let n be a line sensitized to the fault k s-</a:t>
            </a:r>
            <a:r>
              <a:rPr lang="en-US" dirty="0" err="1" smtClean="0"/>
              <a:t>a-v</a:t>
            </a:r>
            <a:r>
              <a:rPr lang="en-US" dirty="0" smtClean="0"/>
              <a:t> by a test t and let p be the inversion parity of a sensitized path between k and n</a:t>
            </a:r>
          </a:p>
          <a:p>
            <a:r>
              <a:rPr lang="en-US" dirty="0" smtClean="0"/>
              <a:t>Applying repeatedly property from the previous slide</a:t>
            </a:r>
          </a:p>
          <a:p>
            <a:pPr lvl="1"/>
            <a:r>
              <a:rPr lang="en-US" dirty="0" smtClean="0"/>
              <a:t>the value of </a:t>
            </a:r>
            <a:r>
              <a:rPr lang="en-US" dirty="0" err="1" smtClean="0"/>
              <a:t>n</a:t>
            </a:r>
            <a:r>
              <a:rPr lang="en-US" dirty="0" smtClean="0"/>
              <a:t> in </a:t>
            </a:r>
            <a:r>
              <a:rPr lang="en-US" dirty="0" err="1" smtClean="0"/>
              <a:t>t</a:t>
            </a:r>
            <a:r>
              <a:rPr lang="en-US" dirty="0" smtClean="0"/>
              <a:t> is </a:t>
            </a:r>
            <a:r>
              <a:rPr lang="en-US" dirty="0" err="1" smtClean="0"/>
              <a:t>v</a:t>
            </a:r>
            <a:r>
              <a:rPr lang="en-US" dirty="0" smtClean="0"/>
              <a:t>’ </a:t>
            </a:r>
            <a:r>
              <a:rPr lang="en-US" kern="0" noProof="1" smtClean="0">
                <a:solidFill>
                  <a:srgbClr val="000000"/>
                </a:solidFill>
                <a:sym typeface="Symbol" pitchFamily="-112" charset="2"/>
              </a:rPr>
              <a:t> p</a:t>
            </a:r>
          </a:p>
          <a:p>
            <a:pPr lvl="1"/>
            <a:r>
              <a:rPr lang="en-US" kern="0" noProof="1" smtClean="0">
                <a:solidFill>
                  <a:srgbClr val="000000"/>
                </a:solidFill>
                <a:sym typeface="Symbol" pitchFamily="-112" charset="2"/>
              </a:rPr>
              <a:t>if there are several sensitized paths between k and n, then all of them have the same inversion parity</a:t>
            </a:r>
            <a:endParaRPr lang="en-US" dirty="0"/>
          </a:p>
        </p:txBody>
      </p:sp>
      <p:sp>
        <p:nvSpPr>
          <p:cNvPr id="5" name="Line 4"/>
          <p:cNvSpPr>
            <a:spLocks noChangeShapeType="1"/>
          </p:cNvSpPr>
          <p:nvPr/>
        </p:nvSpPr>
        <p:spPr bwMode="auto">
          <a:xfrm flipH="1">
            <a:off x="7203997" y="2455600"/>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 name="Line 5"/>
          <p:cNvSpPr>
            <a:spLocks noChangeShapeType="1"/>
          </p:cNvSpPr>
          <p:nvPr/>
        </p:nvSpPr>
        <p:spPr bwMode="auto">
          <a:xfrm flipH="1">
            <a:off x="5921297" y="2658800"/>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 name="Line 6"/>
          <p:cNvSpPr>
            <a:spLocks noChangeShapeType="1"/>
          </p:cNvSpPr>
          <p:nvPr/>
        </p:nvSpPr>
        <p:spPr bwMode="auto">
          <a:xfrm flipH="1">
            <a:off x="5921297" y="2201600"/>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 name="AutoShape 7"/>
          <p:cNvSpPr>
            <a:spLocks noChangeAspect="1" noChangeArrowheads="1"/>
          </p:cNvSpPr>
          <p:nvPr/>
        </p:nvSpPr>
        <p:spPr bwMode="auto">
          <a:xfrm>
            <a:off x="6454697" y="2049200"/>
            <a:ext cx="914400" cy="815975"/>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9" name="Oval 8"/>
          <p:cNvSpPr/>
          <p:nvPr/>
        </p:nvSpPr>
        <p:spPr>
          <a:xfrm>
            <a:off x="7369097" y="2382326"/>
            <a:ext cx="146548" cy="146548"/>
          </a:xfrm>
          <a:prstGeom prst="ellipse">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solidFill>
                <a:schemeClr val="tx1"/>
              </a:solidFill>
              <a:latin typeface="Arial" charset="0"/>
              <a:ea typeface="ＭＳ Ｐゴシック" charset="-128"/>
              <a:cs typeface="ＭＳ Ｐゴシック" charset="-128"/>
            </a:endParaRPr>
          </a:p>
        </p:txBody>
      </p:sp>
      <p:sp>
        <p:nvSpPr>
          <p:cNvPr id="10" name="Text Box 10"/>
          <p:cNvSpPr txBox="1">
            <a:spLocks noChangeArrowheads="1"/>
          </p:cNvSpPr>
          <p:nvPr/>
        </p:nvSpPr>
        <p:spPr bwMode="auto">
          <a:xfrm>
            <a:off x="7878979" y="2049200"/>
            <a:ext cx="755110"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1 </a:t>
            </a:r>
            <a:r>
              <a:rPr lang="en-US" sz="2000" dirty="0" smtClean="0"/>
              <a:t>–</a:t>
            </a:r>
            <a:r>
              <a:rPr lang="pl-PL" sz="2000" dirty="0" smtClean="0"/>
              <a:t> 0</a:t>
            </a:r>
            <a:endParaRPr lang="pl-PL" sz="2000" dirty="0"/>
          </a:p>
        </p:txBody>
      </p:sp>
      <p:sp>
        <p:nvSpPr>
          <p:cNvPr id="11" name="Text Box 10"/>
          <p:cNvSpPr txBox="1">
            <a:spLocks noChangeArrowheads="1"/>
          </p:cNvSpPr>
          <p:nvPr/>
        </p:nvSpPr>
        <p:spPr bwMode="auto">
          <a:xfrm>
            <a:off x="5543742" y="1801490"/>
            <a:ext cx="755110"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0 </a:t>
            </a:r>
            <a:r>
              <a:rPr lang="en-US" sz="2000" dirty="0" smtClean="0"/>
              <a:t>–</a:t>
            </a:r>
            <a:r>
              <a:rPr lang="pl-PL" sz="2000" dirty="0" smtClean="0"/>
              <a:t> 1</a:t>
            </a:r>
            <a:endParaRPr lang="pl-PL" sz="2000" dirty="0"/>
          </a:p>
        </p:txBody>
      </p:sp>
      <p:sp>
        <p:nvSpPr>
          <p:cNvPr id="12" name="Text Box 10"/>
          <p:cNvSpPr txBox="1">
            <a:spLocks noChangeArrowheads="1"/>
          </p:cNvSpPr>
          <p:nvPr/>
        </p:nvSpPr>
        <p:spPr bwMode="auto">
          <a:xfrm>
            <a:off x="5543742" y="2665120"/>
            <a:ext cx="755110"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0 </a:t>
            </a:r>
            <a:r>
              <a:rPr lang="en-US" sz="2000" dirty="0" smtClean="0"/>
              <a:t>–</a:t>
            </a:r>
            <a:r>
              <a:rPr lang="pl-PL" sz="2000" dirty="0" smtClean="0"/>
              <a:t> 1</a:t>
            </a:r>
            <a:endParaRPr lang="pl-PL" sz="2000" dirty="0"/>
          </a:p>
        </p:txBody>
      </p:sp>
      <p:sp>
        <p:nvSpPr>
          <p:cNvPr id="14" name="Text Box 10"/>
          <p:cNvSpPr txBox="1">
            <a:spLocks noChangeArrowheads="1"/>
          </p:cNvSpPr>
          <p:nvPr/>
        </p:nvSpPr>
        <p:spPr bwMode="auto">
          <a:xfrm>
            <a:off x="5543742" y="2249255"/>
            <a:ext cx="327308"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1</a:t>
            </a:r>
            <a:endParaRPr lang="pl-PL" sz="2000" dirty="0"/>
          </a:p>
        </p:txBody>
      </p:sp>
      <p:sp>
        <p:nvSpPr>
          <p:cNvPr id="15" name="Line 6"/>
          <p:cNvSpPr>
            <a:spLocks noChangeShapeType="1"/>
          </p:cNvSpPr>
          <p:nvPr/>
        </p:nvSpPr>
        <p:spPr bwMode="auto">
          <a:xfrm flipH="1">
            <a:off x="3822467" y="2201600"/>
            <a:ext cx="2026075" cy="0"/>
          </a:xfrm>
          <a:prstGeom prst="line">
            <a:avLst/>
          </a:prstGeom>
          <a:noFill/>
          <a:ln w="19050" cap="flat" cmpd="sng" algn="ctr">
            <a:solidFill>
              <a:schemeClr val="tx1"/>
            </a:solidFill>
            <a:prstDash val="sysDash"/>
            <a:round/>
            <a:headEnd type="none" w="med" len="med"/>
            <a:tailEnd type="none" w="med" len="med"/>
          </a:ln>
          <a:effectLst/>
        </p:spPr>
        <p:txBody>
          <a:bodyPr wrap="none" anchor="ctr">
            <a:prstTxWarp prst="textNoShape">
              <a:avLst/>
            </a:prstTxWarp>
          </a:bodyPr>
          <a:lstStyle/>
          <a:p>
            <a:endParaRPr lang="en-US"/>
          </a:p>
        </p:txBody>
      </p:sp>
      <p:sp>
        <p:nvSpPr>
          <p:cNvPr id="16" name="Line 6"/>
          <p:cNvSpPr>
            <a:spLocks noChangeShapeType="1"/>
          </p:cNvSpPr>
          <p:nvPr/>
        </p:nvSpPr>
        <p:spPr bwMode="auto">
          <a:xfrm flipH="1">
            <a:off x="3844975" y="2665120"/>
            <a:ext cx="2026075" cy="0"/>
          </a:xfrm>
          <a:prstGeom prst="line">
            <a:avLst/>
          </a:prstGeom>
          <a:noFill/>
          <a:ln w="19050" cap="flat" cmpd="sng" algn="ctr">
            <a:solidFill>
              <a:schemeClr val="tx1"/>
            </a:solidFill>
            <a:prstDash val="sysDash"/>
            <a:round/>
            <a:headEnd type="none" w="med" len="med"/>
            <a:tailEnd type="none" w="med" len="med"/>
          </a:ln>
          <a:effectLst/>
        </p:spPr>
        <p:txBody>
          <a:bodyPr wrap="none" anchor="ctr">
            <a:prstTxWarp prst="textNoShape">
              <a:avLst/>
            </a:prstTxWarp>
          </a:bodyPr>
          <a:lstStyle/>
          <a:p>
            <a:endParaRPr lang="en-US"/>
          </a:p>
        </p:txBody>
      </p:sp>
      <p:sp>
        <p:nvSpPr>
          <p:cNvPr id="17" name="Line 6"/>
          <p:cNvSpPr>
            <a:spLocks noChangeShapeType="1"/>
          </p:cNvSpPr>
          <p:nvPr/>
        </p:nvSpPr>
        <p:spPr bwMode="auto">
          <a:xfrm rot="16200000" flipH="1">
            <a:off x="3502075" y="2420984"/>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8" name="Line 6"/>
          <p:cNvSpPr>
            <a:spLocks noChangeShapeType="1"/>
          </p:cNvSpPr>
          <p:nvPr/>
        </p:nvSpPr>
        <p:spPr bwMode="auto">
          <a:xfrm>
            <a:off x="3161091" y="2426836"/>
            <a:ext cx="685800" cy="0"/>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19" name="Text Box 10"/>
          <p:cNvSpPr txBox="1">
            <a:spLocks noChangeArrowheads="1"/>
          </p:cNvSpPr>
          <p:nvPr/>
        </p:nvSpPr>
        <p:spPr bwMode="auto">
          <a:xfrm>
            <a:off x="3097436" y="2043279"/>
            <a:ext cx="312906"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err="1" smtClean="0"/>
              <a:t>k</a:t>
            </a:r>
            <a:endParaRPr lang="pl-PL" sz="2000" dirty="0"/>
          </a:p>
        </p:txBody>
      </p:sp>
      <p:sp>
        <p:nvSpPr>
          <p:cNvPr id="20" name="Text Box 10"/>
          <p:cNvSpPr txBox="1">
            <a:spLocks noChangeArrowheads="1"/>
          </p:cNvSpPr>
          <p:nvPr/>
        </p:nvSpPr>
        <p:spPr bwMode="auto">
          <a:xfrm>
            <a:off x="7639363" y="2351563"/>
            <a:ext cx="327308"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err="1" smtClean="0"/>
              <a:t>n</a:t>
            </a:r>
            <a:endParaRPr lang="pl-PL" sz="2000"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 sensitization</a:t>
            </a:r>
            <a:endParaRPr lang="en-US" dirty="0"/>
          </a:p>
        </p:txBody>
      </p:sp>
      <p:sp>
        <p:nvSpPr>
          <p:cNvPr id="3" name="Content Placeholder 2"/>
          <p:cNvSpPr>
            <a:spLocks noGrp="1"/>
          </p:cNvSpPr>
          <p:nvPr>
            <p:ph idx="1"/>
          </p:nvPr>
        </p:nvSpPr>
        <p:spPr>
          <a:xfrm>
            <a:off x="676274" y="1988385"/>
            <a:ext cx="8259256" cy="4072893"/>
          </a:xfrm>
        </p:spPr>
        <p:txBody>
          <a:bodyPr/>
          <a:lstStyle/>
          <a:p>
            <a:r>
              <a:rPr lang="en-US" dirty="0" smtClean="0"/>
              <a:t>Technique of deriving a test from the circuit diagram</a:t>
            </a:r>
          </a:p>
          <a:p>
            <a:r>
              <a:rPr lang="en-US" dirty="0" smtClean="0"/>
              <a:t>Producing a test for a fault on line </a:t>
            </a:r>
            <a:r>
              <a:rPr lang="en-US" dirty="0" err="1" smtClean="0"/>
              <a:t>k</a:t>
            </a:r>
            <a:endParaRPr lang="en-US" dirty="0" smtClean="0"/>
          </a:p>
          <a:p>
            <a:pPr lvl="1"/>
            <a:r>
              <a:rPr lang="en-US" dirty="0" smtClean="0"/>
              <a:t>find a path from </a:t>
            </a:r>
            <a:r>
              <a:rPr lang="en-US" dirty="0" err="1" smtClean="0"/>
              <a:t>k</a:t>
            </a:r>
            <a:r>
              <a:rPr lang="en-US" dirty="0" smtClean="0"/>
              <a:t> to the output</a:t>
            </a:r>
          </a:p>
          <a:p>
            <a:pPr lvl="1"/>
            <a:r>
              <a:rPr lang="en-US" dirty="0" smtClean="0"/>
              <a:t>find signals that must be present on the gates along the path to enable propagation of a fault</a:t>
            </a:r>
          </a:p>
          <a:p>
            <a:pPr lvl="1"/>
            <a:r>
              <a:rPr lang="en-US" dirty="0" smtClean="0"/>
              <a:t>find input signals necessary to produce signals at the gate inputs (justification)</a:t>
            </a:r>
          </a:p>
          <a:p>
            <a:pPr lvl="1"/>
            <a:r>
              <a:rPr lang="en-US" dirty="0" smtClean="0"/>
              <a:t>determine input signals necessary to produce the appropriate signal on line </a:t>
            </a:r>
            <a:r>
              <a:rPr lang="en-US" dirty="0" err="1" smtClean="0"/>
              <a:t>k</a:t>
            </a:r>
            <a:r>
              <a:rPr lang="en-US" dirty="0" smtClean="0"/>
              <a:t> (excitation)</a:t>
            </a:r>
          </a:p>
          <a:p>
            <a:r>
              <a:rPr lang="en-US" dirty="0" smtClean="0"/>
              <a:t>Single-path sensitization may fail to generate a test even if one exists – we need to consider all multiple paths!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 path sensitization</a:t>
            </a:r>
            <a:endParaRPr lang="en-US" dirty="0"/>
          </a:p>
        </p:txBody>
      </p:sp>
      <p:sp>
        <p:nvSpPr>
          <p:cNvPr id="5" name="Freeform 2"/>
          <p:cNvSpPr>
            <a:spLocks/>
          </p:cNvSpPr>
          <p:nvPr/>
        </p:nvSpPr>
        <p:spPr bwMode="auto">
          <a:xfrm flipV="1">
            <a:off x="2636720" y="3578225"/>
            <a:ext cx="550863" cy="1274763"/>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6" name="Freeform 3"/>
          <p:cNvSpPr>
            <a:spLocks/>
          </p:cNvSpPr>
          <p:nvPr/>
        </p:nvSpPr>
        <p:spPr bwMode="auto">
          <a:xfrm>
            <a:off x="2447808" y="2586038"/>
            <a:ext cx="730250" cy="1289050"/>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7" name="Freeform 4"/>
          <p:cNvSpPr>
            <a:spLocks/>
          </p:cNvSpPr>
          <p:nvPr/>
        </p:nvSpPr>
        <p:spPr bwMode="auto">
          <a:xfrm flipV="1">
            <a:off x="2120783" y="4529138"/>
            <a:ext cx="996950" cy="633412"/>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8" name="Freeform 5"/>
          <p:cNvSpPr>
            <a:spLocks/>
          </p:cNvSpPr>
          <p:nvPr/>
        </p:nvSpPr>
        <p:spPr bwMode="auto">
          <a:xfrm>
            <a:off x="2120783" y="2281238"/>
            <a:ext cx="990600" cy="619125"/>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9" name="Freeform 6"/>
          <p:cNvSpPr>
            <a:spLocks/>
          </p:cNvSpPr>
          <p:nvPr/>
        </p:nvSpPr>
        <p:spPr bwMode="auto">
          <a:xfrm flipV="1">
            <a:off x="1730258" y="3878263"/>
            <a:ext cx="3505200" cy="1962150"/>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10" name="Freeform 7"/>
          <p:cNvSpPr>
            <a:spLocks/>
          </p:cNvSpPr>
          <p:nvPr/>
        </p:nvSpPr>
        <p:spPr bwMode="auto">
          <a:xfrm>
            <a:off x="1739783" y="1595438"/>
            <a:ext cx="3505200" cy="1981200"/>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11" name="Freeform 8"/>
          <p:cNvSpPr>
            <a:spLocks/>
          </p:cNvSpPr>
          <p:nvPr/>
        </p:nvSpPr>
        <p:spPr bwMode="auto">
          <a:xfrm flipV="1">
            <a:off x="3492383" y="5037138"/>
            <a:ext cx="1828800" cy="471487"/>
          </a:xfrm>
          <a:custGeom>
            <a:avLst/>
            <a:gdLst/>
            <a:ahLst/>
            <a:cxnLst>
              <a:cxn ang="0">
                <a:pos x="0" y="288"/>
              </a:cxn>
              <a:cxn ang="0">
                <a:pos x="624" y="288"/>
              </a:cxn>
              <a:cxn ang="0">
                <a:pos x="624" y="0"/>
              </a:cxn>
              <a:cxn ang="0">
                <a:pos x="1152" y="0"/>
              </a:cxn>
            </a:cxnLst>
            <a:rect l="0" t="0" r="r" b="b"/>
            <a:pathLst>
              <a:path w="1152" h="288">
                <a:moveTo>
                  <a:pt x="0" y="288"/>
                </a:moveTo>
                <a:lnTo>
                  <a:pt x="624" y="288"/>
                </a:lnTo>
                <a:lnTo>
                  <a:pt x="624" y="0"/>
                </a:lnTo>
                <a:lnTo>
                  <a:pt x="1152" y="0"/>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2" name="Freeform 9"/>
          <p:cNvSpPr>
            <a:spLocks/>
          </p:cNvSpPr>
          <p:nvPr/>
        </p:nvSpPr>
        <p:spPr bwMode="auto">
          <a:xfrm>
            <a:off x="3492383" y="1976438"/>
            <a:ext cx="1828800" cy="457200"/>
          </a:xfrm>
          <a:custGeom>
            <a:avLst/>
            <a:gdLst/>
            <a:ahLst/>
            <a:cxnLst>
              <a:cxn ang="0">
                <a:pos x="0" y="288"/>
              </a:cxn>
              <a:cxn ang="0">
                <a:pos x="624" y="288"/>
              </a:cxn>
              <a:cxn ang="0">
                <a:pos x="624" y="0"/>
              </a:cxn>
              <a:cxn ang="0">
                <a:pos x="1152" y="0"/>
              </a:cxn>
            </a:cxnLst>
            <a:rect l="0" t="0" r="r" b="b"/>
            <a:pathLst>
              <a:path w="1152" h="288">
                <a:moveTo>
                  <a:pt x="0" y="288"/>
                </a:moveTo>
                <a:lnTo>
                  <a:pt x="624" y="288"/>
                </a:lnTo>
                <a:lnTo>
                  <a:pt x="624" y="0"/>
                </a:lnTo>
                <a:lnTo>
                  <a:pt x="1152" y="0"/>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3" name="Line 10"/>
          <p:cNvSpPr>
            <a:spLocks noChangeShapeType="1"/>
          </p:cNvSpPr>
          <p:nvPr/>
        </p:nvSpPr>
        <p:spPr bwMode="auto">
          <a:xfrm>
            <a:off x="3478095" y="3729038"/>
            <a:ext cx="1236663" cy="0"/>
          </a:xfrm>
          <a:prstGeom prst="line">
            <a:avLst/>
          </a:prstGeom>
          <a:noFill/>
          <a:ln w="28575">
            <a:solidFill>
              <a:schemeClr val="tx1"/>
            </a:solidFill>
            <a:round/>
            <a:headEnd/>
            <a:tailEnd type="oval" w="sm" len="sm"/>
          </a:ln>
          <a:effectLst/>
        </p:spPr>
        <p:txBody>
          <a:bodyPr wrap="none" anchor="ctr">
            <a:prstTxWarp prst="textNoShape">
              <a:avLst/>
            </a:prstTxWarp>
          </a:bodyPr>
          <a:lstStyle/>
          <a:p>
            <a:endParaRPr lang="en-US"/>
          </a:p>
        </p:txBody>
      </p:sp>
      <p:sp>
        <p:nvSpPr>
          <p:cNvPr id="14" name="Freeform 11"/>
          <p:cNvSpPr>
            <a:spLocks/>
          </p:cNvSpPr>
          <p:nvPr/>
        </p:nvSpPr>
        <p:spPr bwMode="auto">
          <a:xfrm>
            <a:off x="4713170" y="3243263"/>
            <a:ext cx="531813" cy="987425"/>
          </a:xfrm>
          <a:custGeom>
            <a:avLst/>
            <a:gdLst/>
            <a:ahLst/>
            <a:cxnLst>
              <a:cxn ang="0">
                <a:pos x="480" y="0"/>
              </a:cxn>
              <a:cxn ang="0">
                <a:pos x="0" y="0"/>
              </a:cxn>
              <a:cxn ang="0">
                <a:pos x="0" y="576"/>
              </a:cxn>
              <a:cxn ang="0">
                <a:pos x="480" y="576"/>
              </a:cxn>
            </a:cxnLst>
            <a:rect l="0" t="0" r="r" b="b"/>
            <a:pathLst>
              <a:path w="480" h="576">
                <a:moveTo>
                  <a:pt x="480" y="0"/>
                </a:moveTo>
                <a:lnTo>
                  <a:pt x="0" y="0"/>
                </a:lnTo>
                <a:lnTo>
                  <a:pt x="0" y="576"/>
                </a:lnTo>
                <a:lnTo>
                  <a:pt x="480" y="576"/>
                </a:lnTo>
              </a:path>
            </a:pathLst>
          </a:cu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15" name="Group 12"/>
          <p:cNvGrpSpPr>
            <a:grpSpLocks/>
          </p:cNvGrpSpPr>
          <p:nvPr/>
        </p:nvGrpSpPr>
        <p:grpSpPr bwMode="auto">
          <a:xfrm>
            <a:off x="1144470" y="3576638"/>
            <a:ext cx="2119313" cy="304800"/>
            <a:chOff x="777" y="2256"/>
            <a:chExt cx="1090" cy="192"/>
          </a:xfrm>
        </p:grpSpPr>
        <p:sp>
          <p:nvSpPr>
            <p:cNvPr id="16" name="Line 13"/>
            <p:cNvSpPr>
              <a:spLocks noChangeShapeType="1"/>
            </p:cNvSpPr>
            <p:nvPr/>
          </p:nvSpPr>
          <p:spPr bwMode="auto">
            <a:xfrm flipH="1">
              <a:off x="777" y="2256"/>
              <a:ext cx="109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7" name="Line 14"/>
            <p:cNvSpPr>
              <a:spLocks noChangeShapeType="1"/>
            </p:cNvSpPr>
            <p:nvPr/>
          </p:nvSpPr>
          <p:spPr bwMode="auto">
            <a:xfrm flipH="1">
              <a:off x="777" y="2448"/>
              <a:ext cx="109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grpSp>
      <p:sp>
        <p:nvSpPr>
          <p:cNvPr id="18" name="Line 15"/>
          <p:cNvSpPr>
            <a:spLocks noChangeShapeType="1"/>
          </p:cNvSpPr>
          <p:nvPr/>
        </p:nvSpPr>
        <p:spPr bwMode="auto">
          <a:xfrm flipH="1">
            <a:off x="1123833" y="2905125"/>
            <a:ext cx="412115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9" name="Line 16"/>
          <p:cNvSpPr>
            <a:spLocks noChangeShapeType="1"/>
          </p:cNvSpPr>
          <p:nvPr/>
        </p:nvSpPr>
        <p:spPr bwMode="auto">
          <a:xfrm flipH="1">
            <a:off x="1123833" y="4533900"/>
            <a:ext cx="412115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20" name="Freeform 17"/>
          <p:cNvSpPr>
            <a:spLocks/>
          </p:cNvSpPr>
          <p:nvPr/>
        </p:nvSpPr>
        <p:spPr bwMode="auto">
          <a:xfrm flipV="1">
            <a:off x="5379920" y="3781425"/>
            <a:ext cx="2122488" cy="601663"/>
          </a:xfrm>
          <a:custGeom>
            <a:avLst/>
            <a:gdLst/>
            <a:ahLst/>
            <a:cxnLst>
              <a:cxn ang="0">
                <a:pos x="0" y="5"/>
              </a:cxn>
              <a:cxn ang="0">
                <a:pos x="674" y="0"/>
              </a:cxn>
              <a:cxn ang="0">
                <a:pos x="674" y="361"/>
              </a:cxn>
              <a:cxn ang="0">
                <a:pos x="1337" y="359"/>
              </a:cxn>
            </a:cxnLst>
            <a:rect l="0" t="0" r="r" b="b"/>
            <a:pathLst>
              <a:path w="1337" h="361">
                <a:moveTo>
                  <a:pt x="0" y="5"/>
                </a:moveTo>
                <a:lnTo>
                  <a:pt x="674" y="0"/>
                </a:lnTo>
                <a:lnTo>
                  <a:pt x="674" y="361"/>
                </a:lnTo>
                <a:lnTo>
                  <a:pt x="1337" y="359"/>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21" name="Freeform 18"/>
          <p:cNvSpPr>
            <a:spLocks/>
          </p:cNvSpPr>
          <p:nvPr/>
        </p:nvSpPr>
        <p:spPr bwMode="auto">
          <a:xfrm>
            <a:off x="5383095" y="3073400"/>
            <a:ext cx="2122488" cy="604838"/>
          </a:xfrm>
          <a:custGeom>
            <a:avLst/>
            <a:gdLst/>
            <a:ahLst/>
            <a:cxnLst>
              <a:cxn ang="0">
                <a:pos x="0" y="5"/>
              </a:cxn>
              <a:cxn ang="0">
                <a:pos x="674" y="0"/>
              </a:cxn>
              <a:cxn ang="0">
                <a:pos x="674" y="361"/>
              </a:cxn>
              <a:cxn ang="0">
                <a:pos x="1337" y="359"/>
              </a:cxn>
            </a:cxnLst>
            <a:rect l="0" t="0" r="r" b="b"/>
            <a:pathLst>
              <a:path w="1337" h="361">
                <a:moveTo>
                  <a:pt x="0" y="5"/>
                </a:moveTo>
                <a:lnTo>
                  <a:pt x="674" y="0"/>
                </a:lnTo>
                <a:lnTo>
                  <a:pt x="674" y="361"/>
                </a:lnTo>
                <a:lnTo>
                  <a:pt x="1337" y="359"/>
                </a:lnTo>
              </a:path>
            </a:pathLst>
          </a:custGeom>
          <a:noFill/>
          <a:ln w="28575"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22" name="Line 19"/>
          <p:cNvSpPr>
            <a:spLocks noChangeShapeType="1"/>
          </p:cNvSpPr>
          <p:nvPr/>
        </p:nvSpPr>
        <p:spPr bwMode="auto">
          <a:xfrm>
            <a:off x="7759583" y="3729038"/>
            <a:ext cx="76200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23" name="Freeform 20"/>
          <p:cNvSpPr>
            <a:spLocks/>
          </p:cNvSpPr>
          <p:nvPr/>
        </p:nvSpPr>
        <p:spPr bwMode="auto">
          <a:xfrm flipV="1">
            <a:off x="5625983" y="3910013"/>
            <a:ext cx="1828800" cy="1771650"/>
          </a:xfrm>
          <a:custGeom>
            <a:avLst/>
            <a:gdLst/>
            <a:ahLst/>
            <a:cxnLst>
              <a:cxn ang="0">
                <a:pos x="0" y="0"/>
              </a:cxn>
              <a:cxn ang="0">
                <a:pos x="720" y="0"/>
              </a:cxn>
              <a:cxn ang="0">
                <a:pos x="720" y="1152"/>
              </a:cxn>
              <a:cxn ang="0">
                <a:pos x="1152" y="1152"/>
              </a:cxn>
            </a:cxnLst>
            <a:rect l="0" t="0" r="r" b="b"/>
            <a:pathLst>
              <a:path w="1152" h="1152">
                <a:moveTo>
                  <a:pt x="0" y="0"/>
                </a:moveTo>
                <a:lnTo>
                  <a:pt x="720" y="0"/>
                </a:lnTo>
                <a:lnTo>
                  <a:pt x="720" y="1152"/>
                </a:lnTo>
                <a:lnTo>
                  <a:pt x="1152" y="1152"/>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24" name="Freeform 21"/>
          <p:cNvSpPr>
            <a:spLocks/>
          </p:cNvSpPr>
          <p:nvPr/>
        </p:nvSpPr>
        <p:spPr bwMode="auto">
          <a:xfrm>
            <a:off x="5625983" y="1785938"/>
            <a:ext cx="1828800" cy="1790700"/>
          </a:xfrm>
          <a:custGeom>
            <a:avLst/>
            <a:gdLst/>
            <a:ahLst/>
            <a:cxnLst>
              <a:cxn ang="0">
                <a:pos x="0" y="0"/>
              </a:cxn>
              <a:cxn ang="0">
                <a:pos x="720" y="0"/>
              </a:cxn>
              <a:cxn ang="0">
                <a:pos x="720" y="1152"/>
              </a:cxn>
              <a:cxn ang="0">
                <a:pos x="1152" y="1152"/>
              </a:cxn>
            </a:cxnLst>
            <a:rect l="0" t="0" r="r" b="b"/>
            <a:pathLst>
              <a:path w="1152" h="1152">
                <a:moveTo>
                  <a:pt x="0" y="0"/>
                </a:moveTo>
                <a:lnTo>
                  <a:pt x="720" y="0"/>
                </a:lnTo>
                <a:lnTo>
                  <a:pt x="720" y="1152"/>
                </a:lnTo>
                <a:lnTo>
                  <a:pt x="1152" y="1152"/>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grpSp>
        <p:nvGrpSpPr>
          <p:cNvPr id="25" name="Group 23"/>
          <p:cNvGrpSpPr>
            <a:grpSpLocks noChangeAspect="1"/>
          </p:cNvGrpSpPr>
          <p:nvPr/>
        </p:nvGrpSpPr>
        <p:grpSpPr bwMode="auto">
          <a:xfrm>
            <a:off x="3035183" y="2166938"/>
            <a:ext cx="742950" cy="544512"/>
            <a:chOff x="1037" y="1589"/>
            <a:chExt cx="360" cy="264"/>
          </a:xfrm>
          <a:solidFill>
            <a:srgbClr val="FFFFFF"/>
          </a:solidFill>
        </p:grpSpPr>
        <p:sp>
          <p:nvSpPr>
            <p:cNvPr id="26" name="AutoShape 24"/>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7" name="AutoShape 25"/>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8" name="Group 26"/>
          <p:cNvGrpSpPr>
            <a:grpSpLocks noChangeAspect="1"/>
          </p:cNvGrpSpPr>
          <p:nvPr/>
        </p:nvGrpSpPr>
        <p:grpSpPr bwMode="auto">
          <a:xfrm>
            <a:off x="3035183" y="4757738"/>
            <a:ext cx="742950" cy="544512"/>
            <a:chOff x="1037" y="1589"/>
            <a:chExt cx="360" cy="264"/>
          </a:xfrm>
          <a:solidFill>
            <a:srgbClr val="FFFFFF"/>
          </a:solidFill>
        </p:grpSpPr>
        <p:sp>
          <p:nvSpPr>
            <p:cNvPr id="29" name="AutoShape 27"/>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0" name="AutoShape 28"/>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1" name="Group 29"/>
          <p:cNvGrpSpPr>
            <a:grpSpLocks noChangeAspect="1"/>
          </p:cNvGrpSpPr>
          <p:nvPr/>
        </p:nvGrpSpPr>
        <p:grpSpPr bwMode="auto">
          <a:xfrm>
            <a:off x="3035183" y="3462338"/>
            <a:ext cx="742950" cy="544512"/>
            <a:chOff x="1037" y="1589"/>
            <a:chExt cx="360" cy="264"/>
          </a:xfrm>
          <a:solidFill>
            <a:srgbClr val="FFFFFF"/>
          </a:solidFill>
        </p:grpSpPr>
        <p:sp>
          <p:nvSpPr>
            <p:cNvPr id="32" name="AutoShape 30"/>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3" name="AutoShape 31"/>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4" name="Group 32"/>
          <p:cNvGrpSpPr>
            <a:grpSpLocks noChangeAspect="1"/>
          </p:cNvGrpSpPr>
          <p:nvPr/>
        </p:nvGrpSpPr>
        <p:grpSpPr bwMode="auto">
          <a:xfrm>
            <a:off x="5168783" y="5405438"/>
            <a:ext cx="742950" cy="544512"/>
            <a:chOff x="1037" y="1589"/>
            <a:chExt cx="360" cy="264"/>
          </a:xfrm>
          <a:solidFill>
            <a:srgbClr val="FFFFFF"/>
          </a:solidFill>
        </p:grpSpPr>
        <p:sp>
          <p:nvSpPr>
            <p:cNvPr id="35" name="AutoShape 33"/>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6" name="AutoShape 34"/>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7" name="Group 35"/>
          <p:cNvGrpSpPr>
            <a:grpSpLocks noChangeAspect="1"/>
          </p:cNvGrpSpPr>
          <p:nvPr/>
        </p:nvGrpSpPr>
        <p:grpSpPr bwMode="auto">
          <a:xfrm>
            <a:off x="5168783" y="4110038"/>
            <a:ext cx="742950" cy="544512"/>
            <a:chOff x="1037" y="1589"/>
            <a:chExt cx="360" cy="264"/>
          </a:xfrm>
          <a:solidFill>
            <a:srgbClr val="FFFFFF"/>
          </a:solidFill>
        </p:grpSpPr>
        <p:sp>
          <p:nvSpPr>
            <p:cNvPr id="38" name="AutoShape 36"/>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9" name="AutoShape 37"/>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40" name="Group 38"/>
          <p:cNvGrpSpPr>
            <a:grpSpLocks noChangeAspect="1"/>
          </p:cNvGrpSpPr>
          <p:nvPr/>
        </p:nvGrpSpPr>
        <p:grpSpPr bwMode="auto">
          <a:xfrm>
            <a:off x="5168783" y="1519238"/>
            <a:ext cx="742950" cy="544512"/>
            <a:chOff x="1037" y="1589"/>
            <a:chExt cx="360" cy="264"/>
          </a:xfrm>
          <a:solidFill>
            <a:srgbClr val="FFFFFF"/>
          </a:solidFill>
        </p:grpSpPr>
        <p:sp>
          <p:nvSpPr>
            <p:cNvPr id="41" name="AutoShape 39"/>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2" name="AutoShape 40"/>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43" name="Text Box 41"/>
          <p:cNvSpPr txBox="1">
            <a:spLocks noChangeArrowheads="1"/>
          </p:cNvSpPr>
          <p:nvPr/>
        </p:nvSpPr>
        <p:spPr bwMode="auto">
          <a:xfrm>
            <a:off x="4783020" y="2547938"/>
            <a:ext cx="325438"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44" name="Text Box 42"/>
          <p:cNvSpPr txBox="1">
            <a:spLocks noChangeArrowheads="1"/>
          </p:cNvSpPr>
          <p:nvPr/>
        </p:nvSpPr>
        <p:spPr bwMode="auto">
          <a:xfrm>
            <a:off x="6949958" y="3190875"/>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45" name="Text Box 43"/>
          <p:cNvSpPr txBox="1">
            <a:spLocks noChangeArrowheads="1"/>
          </p:cNvSpPr>
          <p:nvPr/>
        </p:nvSpPr>
        <p:spPr bwMode="auto">
          <a:xfrm>
            <a:off x="6410208" y="3776663"/>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46" name="Text Box 44"/>
          <p:cNvSpPr txBox="1">
            <a:spLocks noChangeArrowheads="1"/>
          </p:cNvSpPr>
          <p:nvPr/>
        </p:nvSpPr>
        <p:spPr bwMode="auto">
          <a:xfrm>
            <a:off x="6962658" y="3881438"/>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47" name="Text Box 45"/>
          <p:cNvSpPr txBox="1">
            <a:spLocks noChangeArrowheads="1"/>
          </p:cNvSpPr>
          <p:nvPr/>
        </p:nvSpPr>
        <p:spPr bwMode="auto">
          <a:xfrm>
            <a:off x="806333" y="2709863"/>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48" name="Text Box 46"/>
          <p:cNvSpPr txBox="1">
            <a:spLocks noChangeArrowheads="1"/>
          </p:cNvSpPr>
          <p:nvPr/>
        </p:nvSpPr>
        <p:spPr bwMode="auto">
          <a:xfrm>
            <a:off x="806333" y="3362325"/>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49" name="Text Box 47"/>
          <p:cNvSpPr txBox="1">
            <a:spLocks noChangeArrowheads="1"/>
          </p:cNvSpPr>
          <p:nvPr/>
        </p:nvSpPr>
        <p:spPr bwMode="auto">
          <a:xfrm>
            <a:off x="806333" y="3671888"/>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50" name="Text Box 48"/>
          <p:cNvSpPr txBox="1">
            <a:spLocks noChangeArrowheads="1"/>
          </p:cNvSpPr>
          <p:nvPr/>
        </p:nvSpPr>
        <p:spPr bwMode="auto">
          <a:xfrm>
            <a:off x="4783020" y="4495800"/>
            <a:ext cx="325438"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a:t>
            </a:r>
            <a:endParaRPr lang="pl-PL" sz="2400"/>
          </a:p>
        </p:txBody>
      </p:sp>
      <p:sp>
        <p:nvSpPr>
          <p:cNvPr id="51" name="Text Box 49"/>
          <p:cNvSpPr txBox="1">
            <a:spLocks noChangeArrowheads="1"/>
          </p:cNvSpPr>
          <p:nvPr/>
        </p:nvSpPr>
        <p:spPr bwMode="auto">
          <a:xfrm>
            <a:off x="820620" y="4338638"/>
            <a:ext cx="325438"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a:t>
            </a:r>
            <a:endParaRPr lang="pl-PL" sz="2400"/>
          </a:p>
        </p:txBody>
      </p:sp>
      <p:sp>
        <p:nvSpPr>
          <p:cNvPr id="52" name="Text Box 50"/>
          <p:cNvSpPr txBox="1">
            <a:spLocks noChangeArrowheads="1"/>
          </p:cNvSpPr>
          <p:nvPr/>
        </p:nvSpPr>
        <p:spPr bwMode="auto">
          <a:xfrm>
            <a:off x="3768608" y="4667250"/>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53" name="Text Box 51"/>
          <p:cNvSpPr txBox="1">
            <a:spLocks noChangeArrowheads="1"/>
          </p:cNvSpPr>
          <p:nvPr/>
        </p:nvSpPr>
        <p:spPr bwMode="auto">
          <a:xfrm>
            <a:off x="6759458" y="5310188"/>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a:t>
            </a:r>
            <a:endParaRPr lang="pl-PL" sz="2400"/>
          </a:p>
        </p:txBody>
      </p:sp>
      <p:sp>
        <p:nvSpPr>
          <p:cNvPr id="54" name="Text Box 53"/>
          <p:cNvSpPr txBox="1">
            <a:spLocks noChangeArrowheads="1"/>
          </p:cNvSpPr>
          <p:nvPr/>
        </p:nvSpPr>
        <p:spPr bwMode="auto">
          <a:xfrm>
            <a:off x="5468176" y="4945425"/>
            <a:ext cx="1018052" cy="369332"/>
          </a:xfrm>
          <a:prstGeom prst="rect">
            <a:avLst/>
          </a:prstGeom>
          <a:noFill/>
          <a:ln w="19050">
            <a:noFill/>
            <a:miter lim="800000"/>
            <a:headEnd/>
            <a:tailEnd/>
          </a:ln>
          <a:effectLst/>
        </p:spPr>
        <p:txBody>
          <a:bodyPr wrap="none" anchor="ctr">
            <a:prstTxWarp prst="textNoShape">
              <a:avLst/>
            </a:prstTxWarp>
            <a:spAutoFit/>
          </a:bodyPr>
          <a:lstStyle/>
          <a:p>
            <a:pPr algn="ctr" eaLnBrk="0" hangingPunct="0"/>
            <a:r>
              <a:rPr lang="en-US" dirty="0" smtClean="0">
                <a:solidFill>
                  <a:srgbClr val="FF0000"/>
                </a:solidFill>
                <a:latin typeface="Comic Sans MS"/>
                <a:cs typeface="Comic Sans MS"/>
              </a:rPr>
              <a:t>conflict</a:t>
            </a:r>
            <a:endParaRPr lang="en-US" sz="2000" dirty="0">
              <a:solidFill>
                <a:srgbClr val="FF0000"/>
              </a:solidFill>
              <a:latin typeface="Comic Sans MS"/>
              <a:cs typeface="Comic Sans MS"/>
            </a:endParaRPr>
          </a:p>
        </p:txBody>
      </p:sp>
      <p:sp>
        <p:nvSpPr>
          <p:cNvPr id="55" name="Arc 54"/>
          <p:cNvSpPr>
            <a:spLocks/>
          </p:cNvSpPr>
          <p:nvPr/>
        </p:nvSpPr>
        <p:spPr bwMode="auto">
          <a:xfrm>
            <a:off x="5092583" y="4110038"/>
            <a:ext cx="1524000" cy="928687"/>
          </a:xfrm>
          <a:custGeom>
            <a:avLst/>
            <a:gdLst>
              <a:gd name="G0" fmla="+- 17732 0 0"/>
              <a:gd name="G1" fmla="+- 5377 0 0"/>
              <a:gd name="G2" fmla="+- 21600 0 0"/>
              <a:gd name="T0" fmla="*/ 38652 w 39332"/>
              <a:gd name="T1" fmla="*/ 0 h 26977"/>
              <a:gd name="T2" fmla="*/ 0 w 39332"/>
              <a:gd name="T3" fmla="*/ 17711 h 26977"/>
              <a:gd name="T4" fmla="*/ 17732 w 39332"/>
              <a:gd name="T5" fmla="*/ 5377 h 26977"/>
            </a:gdLst>
            <a:ahLst/>
            <a:cxnLst>
              <a:cxn ang="0">
                <a:pos x="T0" y="T1"/>
              </a:cxn>
              <a:cxn ang="0">
                <a:pos x="T2" y="T3"/>
              </a:cxn>
              <a:cxn ang="0">
                <a:pos x="T4" y="T5"/>
              </a:cxn>
            </a:cxnLst>
            <a:rect l="0" t="0" r="r" b="b"/>
            <a:pathLst>
              <a:path w="39332" h="26977" fill="none" extrusionOk="0">
                <a:moveTo>
                  <a:pt x="38652" y="-1"/>
                </a:moveTo>
                <a:cubicBezTo>
                  <a:pt x="39103" y="1756"/>
                  <a:pt x="39332" y="3563"/>
                  <a:pt x="39332" y="5377"/>
                </a:cubicBezTo>
                <a:cubicBezTo>
                  <a:pt x="39332" y="17306"/>
                  <a:pt x="29661" y="26977"/>
                  <a:pt x="17732" y="26977"/>
                </a:cubicBezTo>
                <a:cubicBezTo>
                  <a:pt x="10660" y="26976"/>
                  <a:pt x="4037" y="23515"/>
                  <a:pt x="-1" y="17711"/>
                </a:cubicBezTo>
              </a:path>
              <a:path w="39332" h="26977" stroke="0" extrusionOk="0">
                <a:moveTo>
                  <a:pt x="38652" y="-1"/>
                </a:moveTo>
                <a:cubicBezTo>
                  <a:pt x="39103" y="1756"/>
                  <a:pt x="39332" y="3563"/>
                  <a:pt x="39332" y="5377"/>
                </a:cubicBezTo>
                <a:cubicBezTo>
                  <a:pt x="39332" y="17306"/>
                  <a:pt x="29661" y="26977"/>
                  <a:pt x="17732" y="26977"/>
                </a:cubicBezTo>
                <a:cubicBezTo>
                  <a:pt x="10660" y="26976"/>
                  <a:pt x="4037" y="23515"/>
                  <a:pt x="-1" y="17711"/>
                </a:cubicBezTo>
                <a:lnTo>
                  <a:pt x="17732" y="5377"/>
                </a:lnTo>
                <a:close/>
              </a:path>
            </a:pathLst>
          </a:custGeom>
          <a:noFill/>
          <a:ln w="28575" cap="flat" cmpd="sng" algn="ctr">
            <a:solidFill>
              <a:srgbClr val="FF0000"/>
            </a:solidFill>
            <a:prstDash val="sysDot"/>
            <a:round/>
            <a:headEnd type="none" w="med" len="med"/>
            <a:tailEnd type="stealth" w="med" len="med"/>
          </a:ln>
          <a:effectLst/>
        </p:spPr>
        <p:txBody>
          <a:bodyPr wrap="none" anchor="ctr">
            <a:prstTxWarp prst="textNoShape">
              <a:avLst/>
            </a:prstTxWarp>
          </a:bodyPr>
          <a:lstStyle/>
          <a:p>
            <a:endParaRPr lang="en-US"/>
          </a:p>
        </p:txBody>
      </p:sp>
      <p:sp>
        <p:nvSpPr>
          <p:cNvPr id="58" name="Freeform 57"/>
          <p:cNvSpPr>
            <a:spLocks/>
          </p:cNvSpPr>
          <p:nvPr/>
        </p:nvSpPr>
        <p:spPr bwMode="auto">
          <a:xfrm>
            <a:off x="4101983" y="3071813"/>
            <a:ext cx="4343400" cy="657225"/>
          </a:xfrm>
          <a:custGeom>
            <a:avLst/>
            <a:gdLst/>
            <a:ahLst/>
            <a:cxnLst>
              <a:cxn ang="0">
                <a:pos x="0" y="414"/>
              </a:cxn>
              <a:cxn ang="0">
                <a:pos x="384" y="414"/>
              </a:cxn>
              <a:cxn ang="0">
                <a:pos x="384" y="108"/>
              </a:cxn>
              <a:cxn ang="0">
                <a:pos x="853" y="109"/>
              </a:cxn>
              <a:cxn ang="0">
                <a:pos x="1020" y="0"/>
              </a:cxn>
              <a:cxn ang="0">
                <a:pos x="1488" y="0"/>
              </a:cxn>
              <a:cxn ang="0">
                <a:pos x="1488" y="378"/>
              </a:cxn>
              <a:cxn ang="0">
                <a:pos x="2166" y="378"/>
              </a:cxn>
              <a:cxn ang="0">
                <a:pos x="2304" y="414"/>
              </a:cxn>
              <a:cxn ang="0">
                <a:pos x="2736" y="414"/>
              </a:cxn>
            </a:cxnLst>
            <a:rect l="0" t="0" r="r" b="b"/>
            <a:pathLst>
              <a:path w="2736" h="414">
                <a:moveTo>
                  <a:pt x="0" y="414"/>
                </a:moveTo>
                <a:lnTo>
                  <a:pt x="384" y="414"/>
                </a:lnTo>
                <a:lnTo>
                  <a:pt x="384" y="108"/>
                </a:lnTo>
                <a:lnTo>
                  <a:pt x="853" y="109"/>
                </a:lnTo>
                <a:lnTo>
                  <a:pt x="1020" y="0"/>
                </a:lnTo>
                <a:lnTo>
                  <a:pt x="1488" y="0"/>
                </a:lnTo>
                <a:lnTo>
                  <a:pt x="1488" y="378"/>
                </a:lnTo>
                <a:lnTo>
                  <a:pt x="2166" y="378"/>
                </a:lnTo>
                <a:lnTo>
                  <a:pt x="2304" y="414"/>
                </a:lnTo>
                <a:lnTo>
                  <a:pt x="2736" y="414"/>
                </a:lnTo>
              </a:path>
            </a:pathLst>
          </a:custGeom>
          <a:noFill/>
          <a:ln w="95250" cap="flat" cmpd="sng">
            <a:solidFill>
              <a:schemeClr val="accent2"/>
            </a:solidFill>
            <a:prstDash val="solid"/>
            <a:round/>
            <a:headEnd/>
            <a:tailEnd/>
          </a:ln>
          <a:effectLst/>
        </p:spPr>
        <p:txBody>
          <a:bodyPr wrap="none" anchor="ctr">
            <a:prstTxWarp prst="textNoShape">
              <a:avLst/>
            </a:prstTxWarp>
          </a:bodyPr>
          <a:lstStyle/>
          <a:p>
            <a:endParaRPr lang="en-US"/>
          </a:p>
        </p:txBody>
      </p:sp>
      <p:grpSp>
        <p:nvGrpSpPr>
          <p:cNvPr id="59" name="Group 58"/>
          <p:cNvGrpSpPr>
            <a:grpSpLocks noChangeAspect="1"/>
          </p:cNvGrpSpPr>
          <p:nvPr/>
        </p:nvGrpSpPr>
        <p:grpSpPr bwMode="auto">
          <a:xfrm>
            <a:off x="5168783" y="2814638"/>
            <a:ext cx="742950" cy="544512"/>
            <a:chOff x="1037" y="1589"/>
            <a:chExt cx="360" cy="264"/>
          </a:xfrm>
          <a:solidFill>
            <a:srgbClr val="FFFFFF"/>
          </a:solidFill>
        </p:grpSpPr>
        <p:sp>
          <p:nvSpPr>
            <p:cNvPr id="60" name="AutoShape 59"/>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1" name="AutoShape 60"/>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62" name="Group 61"/>
          <p:cNvGrpSpPr>
            <a:grpSpLocks noChangeAspect="1"/>
          </p:cNvGrpSpPr>
          <p:nvPr/>
        </p:nvGrpSpPr>
        <p:grpSpPr bwMode="auto">
          <a:xfrm>
            <a:off x="7302383" y="3462338"/>
            <a:ext cx="742950" cy="544512"/>
            <a:chOff x="1037" y="1589"/>
            <a:chExt cx="360" cy="264"/>
          </a:xfrm>
          <a:solidFill>
            <a:srgbClr val="FFFFFF"/>
          </a:solidFill>
        </p:grpSpPr>
        <p:sp>
          <p:nvSpPr>
            <p:cNvPr id="63" name="AutoShape 62"/>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4" name="AutoShape 63"/>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93" name="Oval 92"/>
          <p:cNvSpPr/>
          <p:nvPr/>
        </p:nvSpPr>
        <p:spPr>
          <a:xfrm>
            <a:off x="3943232" y="3573463"/>
            <a:ext cx="301625" cy="301625"/>
          </a:xfrm>
          <a:prstGeom prst="ellipse">
            <a:avLst/>
          </a:prstGeom>
        </p:spPr>
        <p:style>
          <a:lnRef idx="1">
            <a:schemeClr val="accent2"/>
          </a:lnRef>
          <a:fillRef idx="3">
            <a:schemeClr val="accent2"/>
          </a:fillRef>
          <a:effectRef idx="2">
            <a:schemeClr val="accent2"/>
          </a:effectRef>
          <a:fontRef idx="minor">
            <a:schemeClr val="lt1"/>
          </a:fontRef>
        </p:style>
        <p:txBody>
          <a:bodyPr lIns="0" tIns="0" rIns="0" bIns="46800" rtlCol="0" anchor="ctr"/>
          <a:lstStyle/>
          <a:p>
            <a:pPr algn="ctr"/>
            <a:r>
              <a:rPr lang="en-US" dirty="0" smtClean="0"/>
              <a:t>1</a:t>
            </a:r>
            <a:endParaRPr lang="en-US" dirty="0"/>
          </a:p>
        </p:txBody>
      </p:sp>
      <p:sp>
        <p:nvSpPr>
          <p:cNvPr id="94" name="Arc 93"/>
          <p:cNvSpPr/>
          <p:nvPr/>
        </p:nvSpPr>
        <p:spPr>
          <a:xfrm flipH="1">
            <a:off x="1092205" y="3120657"/>
            <a:ext cx="2887662" cy="853655"/>
          </a:xfrm>
          <a:prstGeom prst="arc">
            <a:avLst>
              <a:gd name="adj1" fmla="val 11073998"/>
              <a:gd name="adj2" fmla="val 21501536"/>
            </a:avLst>
          </a:prstGeom>
          <a:noFill/>
          <a:ln w="28575" cap="flat" cmpd="sng" algn="ctr">
            <a:solidFill>
              <a:srgbClr val="FF0000"/>
            </a:solidFill>
            <a:prstDash val="sysDot"/>
            <a:round/>
            <a:headEnd type="none" w="med" len="med"/>
            <a:tailEnd type="stealth" w="lg" len="lg"/>
          </a:ln>
          <a:effectLst/>
        </p:spPr>
        <p:txBody>
          <a:bodyPr wrap="none" anchor="ctr">
            <a:prstTxWarp prst="textNoShape">
              <a:avLst/>
            </a:prstTxWarp>
          </a:bodyPr>
          <a:lstStyle/>
          <a:p>
            <a:endParaRPr lang="en-US">
              <a:latin typeface="Arial" charset="0"/>
              <a:ea typeface="ＭＳ Ｐゴシック" charset="-128"/>
              <a:cs typeface="ＭＳ Ｐゴシック" charset="-128"/>
            </a:endParaRPr>
          </a:p>
        </p:txBody>
      </p:sp>
      <p:sp>
        <p:nvSpPr>
          <p:cNvPr id="95" name="Arc 94"/>
          <p:cNvSpPr/>
          <p:nvPr/>
        </p:nvSpPr>
        <p:spPr>
          <a:xfrm flipH="1" flipV="1">
            <a:off x="1092205" y="3505066"/>
            <a:ext cx="2887662" cy="853655"/>
          </a:xfrm>
          <a:prstGeom prst="arc">
            <a:avLst>
              <a:gd name="adj1" fmla="val 11073998"/>
              <a:gd name="adj2" fmla="val 21501536"/>
            </a:avLst>
          </a:prstGeom>
          <a:noFill/>
          <a:ln w="28575" cap="flat" cmpd="sng" algn="ctr">
            <a:solidFill>
              <a:srgbClr val="FF0000"/>
            </a:solidFill>
            <a:prstDash val="sysDot"/>
            <a:round/>
            <a:headEnd type="none" w="med" len="med"/>
            <a:tailEnd type="stealth" w="lg" len="lg"/>
          </a:ln>
          <a:effectLst/>
        </p:spPr>
        <p:txBody>
          <a:bodyPr wrap="none" anchor="ctr">
            <a:prstTxWarp prst="textNoShape">
              <a:avLst/>
            </a:prstTxWarp>
          </a:bodyPr>
          <a:lstStyle/>
          <a:p>
            <a:endParaRPr lang="en-US">
              <a:latin typeface="Arial" charset="0"/>
              <a:ea typeface="ＭＳ Ｐゴシック" charset="-128"/>
              <a:cs typeface="ＭＳ Ｐゴシック" charset="-128"/>
            </a:endParaRPr>
          </a:p>
        </p:txBody>
      </p:sp>
      <p:sp>
        <p:nvSpPr>
          <p:cNvPr id="65" name="PoleTekstowe 64"/>
          <p:cNvSpPr txBox="1"/>
          <p:nvPr/>
        </p:nvSpPr>
        <p:spPr>
          <a:xfrm>
            <a:off x="3083474" y="2211683"/>
            <a:ext cx="408909" cy="446892"/>
          </a:xfrm>
          <a:prstGeom prst="rect">
            <a:avLst/>
          </a:prstGeom>
          <a:noFill/>
        </p:spPr>
        <p:txBody>
          <a:bodyPr wrap="none" rtlCol="0">
            <a:spAutoFit/>
          </a:bodyPr>
          <a:lstStyle/>
          <a:p>
            <a:r>
              <a:rPr lang="en-US" dirty="0" smtClean="0"/>
              <a:t>G</a:t>
            </a:r>
            <a:r>
              <a:rPr lang="en-US" baseline="-25000" dirty="0" smtClean="0"/>
              <a:t>1</a:t>
            </a:r>
            <a:endParaRPr lang="en-US" baseline="-25000" dirty="0"/>
          </a:p>
        </p:txBody>
      </p:sp>
      <p:sp>
        <p:nvSpPr>
          <p:cNvPr id="66" name="PoleTekstowe 65"/>
          <p:cNvSpPr txBox="1"/>
          <p:nvPr/>
        </p:nvSpPr>
        <p:spPr>
          <a:xfrm>
            <a:off x="3083474" y="3509946"/>
            <a:ext cx="449800" cy="369332"/>
          </a:xfrm>
          <a:prstGeom prst="rect">
            <a:avLst/>
          </a:prstGeom>
          <a:noFill/>
        </p:spPr>
        <p:txBody>
          <a:bodyPr wrap="none" rtlCol="0">
            <a:spAutoFit/>
          </a:bodyPr>
          <a:lstStyle/>
          <a:p>
            <a:r>
              <a:rPr lang="en-US" dirty="0" smtClean="0"/>
              <a:t>G</a:t>
            </a:r>
            <a:r>
              <a:rPr lang="en-US" baseline="-25000" dirty="0" smtClean="0"/>
              <a:t>2</a:t>
            </a:r>
            <a:endParaRPr lang="en-US" baseline="-25000" dirty="0"/>
          </a:p>
        </p:txBody>
      </p:sp>
      <p:sp>
        <p:nvSpPr>
          <p:cNvPr id="67" name="PoleTekstowe 66"/>
          <p:cNvSpPr txBox="1"/>
          <p:nvPr/>
        </p:nvSpPr>
        <p:spPr>
          <a:xfrm>
            <a:off x="3077124" y="4788191"/>
            <a:ext cx="449800" cy="369332"/>
          </a:xfrm>
          <a:prstGeom prst="rect">
            <a:avLst/>
          </a:prstGeom>
          <a:noFill/>
        </p:spPr>
        <p:txBody>
          <a:bodyPr wrap="none" rtlCol="0">
            <a:spAutoFit/>
          </a:bodyPr>
          <a:lstStyle/>
          <a:p>
            <a:r>
              <a:rPr lang="en-US" dirty="0" smtClean="0"/>
              <a:t>G</a:t>
            </a:r>
            <a:r>
              <a:rPr lang="en-US" baseline="-25000" dirty="0" smtClean="0"/>
              <a:t>3</a:t>
            </a:r>
            <a:endParaRPr lang="en-US" baseline="-25000" dirty="0"/>
          </a:p>
        </p:txBody>
      </p:sp>
      <p:sp>
        <p:nvSpPr>
          <p:cNvPr id="68" name="PoleTekstowe 67"/>
          <p:cNvSpPr txBox="1"/>
          <p:nvPr/>
        </p:nvSpPr>
        <p:spPr>
          <a:xfrm>
            <a:off x="5227292" y="1568030"/>
            <a:ext cx="449800" cy="369332"/>
          </a:xfrm>
          <a:prstGeom prst="rect">
            <a:avLst/>
          </a:prstGeom>
          <a:noFill/>
        </p:spPr>
        <p:txBody>
          <a:bodyPr wrap="none" rtlCol="0">
            <a:spAutoFit/>
          </a:bodyPr>
          <a:lstStyle/>
          <a:p>
            <a:r>
              <a:rPr lang="en-US" dirty="0" smtClean="0"/>
              <a:t>G</a:t>
            </a:r>
            <a:r>
              <a:rPr lang="en-US" baseline="-25000" dirty="0" smtClean="0"/>
              <a:t>4</a:t>
            </a:r>
            <a:endParaRPr lang="en-US" baseline="-25000" dirty="0"/>
          </a:p>
        </p:txBody>
      </p:sp>
      <p:sp>
        <p:nvSpPr>
          <p:cNvPr id="69" name="PoleTekstowe 68"/>
          <p:cNvSpPr txBox="1"/>
          <p:nvPr/>
        </p:nvSpPr>
        <p:spPr>
          <a:xfrm>
            <a:off x="5227292" y="2873931"/>
            <a:ext cx="449800" cy="369332"/>
          </a:xfrm>
          <a:prstGeom prst="rect">
            <a:avLst/>
          </a:prstGeom>
          <a:noFill/>
        </p:spPr>
        <p:txBody>
          <a:bodyPr wrap="none" rtlCol="0">
            <a:spAutoFit/>
          </a:bodyPr>
          <a:lstStyle/>
          <a:p>
            <a:r>
              <a:rPr lang="en-US" dirty="0" smtClean="0"/>
              <a:t>G</a:t>
            </a:r>
            <a:r>
              <a:rPr lang="en-US" baseline="-25000" dirty="0"/>
              <a:t>5</a:t>
            </a:r>
          </a:p>
        </p:txBody>
      </p:sp>
      <p:sp>
        <p:nvSpPr>
          <p:cNvPr id="70" name="PoleTekstowe 69"/>
          <p:cNvSpPr txBox="1"/>
          <p:nvPr/>
        </p:nvSpPr>
        <p:spPr>
          <a:xfrm>
            <a:off x="5227292" y="4179832"/>
            <a:ext cx="449800" cy="369332"/>
          </a:xfrm>
          <a:prstGeom prst="rect">
            <a:avLst/>
          </a:prstGeom>
          <a:noFill/>
        </p:spPr>
        <p:txBody>
          <a:bodyPr wrap="none" rtlCol="0">
            <a:spAutoFit/>
          </a:bodyPr>
          <a:lstStyle/>
          <a:p>
            <a:r>
              <a:rPr lang="en-US" dirty="0" smtClean="0"/>
              <a:t>G</a:t>
            </a:r>
            <a:r>
              <a:rPr lang="en-US" baseline="-25000" dirty="0"/>
              <a:t>6</a:t>
            </a:r>
          </a:p>
        </p:txBody>
      </p:sp>
      <p:sp>
        <p:nvSpPr>
          <p:cNvPr id="71" name="PoleTekstowe 70"/>
          <p:cNvSpPr txBox="1"/>
          <p:nvPr/>
        </p:nvSpPr>
        <p:spPr>
          <a:xfrm>
            <a:off x="5227292" y="5485733"/>
            <a:ext cx="449800" cy="369332"/>
          </a:xfrm>
          <a:prstGeom prst="rect">
            <a:avLst/>
          </a:prstGeom>
          <a:noFill/>
        </p:spPr>
        <p:txBody>
          <a:bodyPr wrap="none" rtlCol="0">
            <a:spAutoFit/>
          </a:bodyPr>
          <a:lstStyle/>
          <a:p>
            <a:r>
              <a:rPr lang="en-US" dirty="0" smtClean="0"/>
              <a:t>G</a:t>
            </a:r>
            <a:r>
              <a:rPr lang="en-US" baseline="-25000" dirty="0"/>
              <a:t>7</a:t>
            </a:r>
          </a:p>
        </p:txBody>
      </p:sp>
      <p:sp>
        <p:nvSpPr>
          <p:cNvPr id="72" name="PoleTekstowe 71"/>
          <p:cNvSpPr txBox="1"/>
          <p:nvPr/>
        </p:nvSpPr>
        <p:spPr>
          <a:xfrm>
            <a:off x="7377811" y="3520287"/>
            <a:ext cx="449800" cy="369332"/>
          </a:xfrm>
          <a:prstGeom prst="rect">
            <a:avLst/>
          </a:prstGeom>
          <a:noFill/>
        </p:spPr>
        <p:txBody>
          <a:bodyPr wrap="none" rtlCol="0">
            <a:spAutoFit/>
          </a:bodyPr>
          <a:lstStyle/>
          <a:p>
            <a:r>
              <a:rPr lang="en-US" dirty="0" smtClean="0"/>
              <a:t>G</a:t>
            </a:r>
            <a:r>
              <a:rPr lang="en-US" baseline="-25000" dirty="0" smtClean="0"/>
              <a:t>8</a:t>
            </a:r>
            <a:endParaRPr lang="en-US" baseline="-25000"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path sensitization</a:t>
            </a:r>
            <a:endParaRPr lang="en-US" dirty="0"/>
          </a:p>
        </p:txBody>
      </p:sp>
      <p:sp>
        <p:nvSpPr>
          <p:cNvPr id="5" name="Line 13"/>
          <p:cNvSpPr>
            <a:spLocks noChangeShapeType="1"/>
          </p:cNvSpPr>
          <p:nvPr/>
        </p:nvSpPr>
        <p:spPr bwMode="auto">
          <a:xfrm>
            <a:off x="3478095" y="3729038"/>
            <a:ext cx="1236663" cy="0"/>
          </a:xfrm>
          <a:prstGeom prst="line">
            <a:avLst/>
          </a:prstGeom>
          <a:noFill/>
          <a:ln w="28575">
            <a:solidFill>
              <a:schemeClr val="tx1"/>
            </a:solidFill>
            <a:round/>
            <a:headEnd/>
            <a:tailEnd type="oval" w="sm" len="sm"/>
          </a:ln>
          <a:effectLst/>
        </p:spPr>
        <p:txBody>
          <a:bodyPr wrap="none" anchor="ctr">
            <a:prstTxWarp prst="textNoShape">
              <a:avLst/>
            </a:prstTxWarp>
          </a:bodyPr>
          <a:lstStyle/>
          <a:p>
            <a:endParaRPr lang="en-US"/>
          </a:p>
        </p:txBody>
      </p:sp>
      <p:sp>
        <p:nvSpPr>
          <p:cNvPr id="6" name="Line 22"/>
          <p:cNvSpPr>
            <a:spLocks noChangeShapeType="1"/>
          </p:cNvSpPr>
          <p:nvPr/>
        </p:nvSpPr>
        <p:spPr bwMode="auto">
          <a:xfrm>
            <a:off x="7759583" y="3729038"/>
            <a:ext cx="7620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 name="Freeform 2"/>
          <p:cNvSpPr>
            <a:spLocks/>
          </p:cNvSpPr>
          <p:nvPr/>
        </p:nvSpPr>
        <p:spPr bwMode="auto">
          <a:xfrm>
            <a:off x="4711583" y="3729038"/>
            <a:ext cx="2736850" cy="654050"/>
          </a:xfrm>
          <a:custGeom>
            <a:avLst/>
            <a:gdLst/>
            <a:ahLst/>
            <a:cxnLst>
              <a:cxn ang="0">
                <a:pos x="0" y="0"/>
              </a:cxn>
              <a:cxn ang="0">
                <a:pos x="0" y="316"/>
              </a:cxn>
              <a:cxn ang="0">
                <a:pos x="441" y="315"/>
              </a:cxn>
              <a:cxn ang="0">
                <a:pos x="624" y="412"/>
              </a:cxn>
              <a:cxn ang="0">
                <a:pos x="1100" y="412"/>
              </a:cxn>
              <a:cxn ang="0">
                <a:pos x="1100" y="36"/>
              </a:cxn>
              <a:cxn ang="0">
                <a:pos x="1724" y="40"/>
              </a:cxn>
            </a:cxnLst>
            <a:rect l="0" t="0" r="r" b="b"/>
            <a:pathLst>
              <a:path w="1724" h="412">
                <a:moveTo>
                  <a:pt x="0" y="0"/>
                </a:moveTo>
                <a:lnTo>
                  <a:pt x="0" y="316"/>
                </a:lnTo>
                <a:lnTo>
                  <a:pt x="441" y="315"/>
                </a:lnTo>
                <a:lnTo>
                  <a:pt x="624" y="412"/>
                </a:lnTo>
                <a:lnTo>
                  <a:pt x="1100" y="412"/>
                </a:lnTo>
                <a:lnTo>
                  <a:pt x="1100" y="36"/>
                </a:lnTo>
                <a:lnTo>
                  <a:pt x="1724" y="40"/>
                </a:lnTo>
              </a:path>
            </a:pathLst>
          </a:custGeom>
          <a:noFill/>
          <a:ln w="95250" cap="flat" cmpd="sng">
            <a:solidFill>
              <a:schemeClr val="accent2"/>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 name="Freeform 4"/>
          <p:cNvSpPr>
            <a:spLocks/>
          </p:cNvSpPr>
          <p:nvPr/>
        </p:nvSpPr>
        <p:spPr bwMode="auto">
          <a:xfrm>
            <a:off x="4101983" y="3071813"/>
            <a:ext cx="4343400" cy="657225"/>
          </a:xfrm>
          <a:custGeom>
            <a:avLst/>
            <a:gdLst/>
            <a:ahLst/>
            <a:cxnLst>
              <a:cxn ang="0">
                <a:pos x="0" y="414"/>
              </a:cxn>
              <a:cxn ang="0">
                <a:pos x="384" y="414"/>
              </a:cxn>
              <a:cxn ang="0">
                <a:pos x="384" y="108"/>
              </a:cxn>
              <a:cxn ang="0">
                <a:pos x="849" y="109"/>
              </a:cxn>
              <a:cxn ang="0">
                <a:pos x="1020" y="0"/>
              </a:cxn>
              <a:cxn ang="0">
                <a:pos x="1488" y="0"/>
              </a:cxn>
              <a:cxn ang="0">
                <a:pos x="1488" y="378"/>
              </a:cxn>
              <a:cxn ang="0">
                <a:pos x="2166" y="378"/>
              </a:cxn>
              <a:cxn ang="0">
                <a:pos x="2304" y="414"/>
              </a:cxn>
              <a:cxn ang="0">
                <a:pos x="2736" y="414"/>
              </a:cxn>
            </a:cxnLst>
            <a:rect l="0" t="0" r="r" b="b"/>
            <a:pathLst>
              <a:path w="2736" h="414">
                <a:moveTo>
                  <a:pt x="0" y="414"/>
                </a:moveTo>
                <a:lnTo>
                  <a:pt x="384" y="414"/>
                </a:lnTo>
                <a:lnTo>
                  <a:pt x="384" y="108"/>
                </a:lnTo>
                <a:lnTo>
                  <a:pt x="849" y="109"/>
                </a:lnTo>
                <a:lnTo>
                  <a:pt x="1020" y="0"/>
                </a:lnTo>
                <a:lnTo>
                  <a:pt x="1488" y="0"/>
                </a:lnTo>
                <a:lnTo>
                  <a:pt x="1488" y="378"/>
                </a:lnTo>
                <a:lnTo>
                  <a:pt x="2166" y="378"/>
                </a:lnTo>
                <a:lnTo>
                  <a:pt x="2304" y="414"/>
                </a:lnTo>
                <a:lnTo>
                  <a:pt x="2736" y="414"/>
                </a:lnTo>
              </a:path>
            </a:pathLst>
          </a:custGeom>
          <a:noFill/>
          <a:ln w="95250" cap="flat" cmpd="sng">
            <a:solidFill>
              <a:schemeClr val="accent2"/>
            </a:solidFill>
            <a:prstDash val="solid"/>
            <a:round/>
            <a:headEnd/>
            <a:tailEnd/>
          </a:ln>
          <a:effectLst/>
        </p:spPr>
        <p:txBody>
          <a:bodyPr wrap="none" anchor="ctr">
            <a:prstTxWarp prst="textNoShape">
              <a:avLst/>
            </a:prstTxWarp>
          </a:bodyPr>
          <a:lstStyle/>
          <a:p>
            <a:endParaRPr lang="en-US"/>
          </a:p>
        </p:txBody>
      </p:sp>
      <p:sp>
        <p:nvSpPr>
          <p:cNvPr id="9" name="Freeform 5"/>
          <p:cNvSpPr>
            <a:spLocks/>
          </p:cNvSpPr>
          <p:nvPr/>
        </p:nvSpPr>
        <p:spPr bwMode="auto">
          <a:xfrm flipV="1">
            <a:off x="2636720" y="3578225"/>
            <a:ext cx="550863" cy="1274763"/>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10" name="Freeform 6"/>
          <p:cNvSpPr>
            <a:spLocks/>
          </p:cNvSpPr>
          <p:nvPr/>
        </p:nvSpPr>
        <p:spPr bwMode="auto">
          <a:xfrm>
            <a:off x="2447808" y="2586038"/>
            <a:ext cx="730250" cy="1289050"/>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11" name="Freeform 7"/>
          <p:cNvSpPr>
            <a:spLocks/>
          </p:cNvSpPr>
          <p:nvPr/>
        </p:nvSpPr>
        <p:spPr bwMode="auto">
          <a:xfrm flipV="1">
            <a:off x="2120783" y="4529138"/>
            <a:ext cx="996950" cy="633412"/>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12" name="Freeform 8"/>
          <p:cNvSpPr>
            <a:spLocks/>
          </p:cNvSpPr>
          <p:nvPr/>
        </p:nvSpPr>
        <p:spPr bwMode="auto">
          <a:xfrm>
            <a:off x="2120783" y="2281238"/>
            <a:ext cx="990600" cy="619125"/>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13" name="Freeform 9"/>
          <p:cNvSpPr>
            <a:spLocks/>
          </p:cNvSpPr>
          <p:nvPr/>
        </p:nvSpPr>
        <p:spPr bwMode="auto">
          <a:xfrm flipV="1">
            <a:off x="1730258" y="3878263"/>
            <a:ext cx="3505200" cy="1962150"/>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14" name="Freeform 10"/>
          <p:cNvSpPr>
            <a:spLocks/>
          </p:cNvSpPr>
          <p:nvPr/>
        </p:nvSpPr>
        <p:spPr bwMode="auto">
          <a:xfrm>
            <a:off x="1739783" y="1595438"/>
            <a:ext cx="3505200" cy="1981200"/>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15" name="Freeform 11"/>
          <p:cNvSpPr>
            <a:spLocks/>
          </p:cNvSpPr>
          <p:nvPr/>
        </p:nvSpPr>
        <p:spPr bwMode="auto">
          <a:xfrm flipV="1">
            <a:off x="3492383" y="5037138"/>
            <a:ext cx="1828800" cy="471487"/>
          </a:xfrm>
          <a:custGeom>
            <a:avLst/>
            <a:gdLst/>
            <a:ahLst/>
            <a:cxnLst>
              <a:cxn ang="0">
                <a:pos x="0" y="288"/>
              </a:cxn>
              <a:cxn ang="0">
                <a:pos x="624" y="288"/>
              </a:cxn>
              <a:cxn ang="0">
                <a:pos x="624" y="0"/>
              </a:cxn>
              <a:cxn ang="0">
                <a:pos x="1152" y="0"/>
              </a:cxn>
            </a:cxnLst>
            <a:rect l="0" t="0" r="r" b="b"/>
            <a:pathLst>
              <a:path w="1152" h="288">
                <a:moveTo>
                  <a:pt x="0" y="288"/>
                </a:moveTo>
                <a:lnTo>
                  <a:pt x="624" y="288"/>
                </a:lnTo>
                <a:lnTo>
                  <a:pt x="624" y="0"/>
                </a:lnTo>
                <a:lnTo>
                  <a:pt x="1152" y="0"/>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6" name="Freeform 12"/>
          <p:cNvSpPr>
            <a:spLocks/>
          </p:cNvSpPr>
          <p:nvPr/>
        </p:nvSpPr>
        <p:spPr bwMode="auto">
          <a:xfrm>
            <a:off x="3492383" y="1976438"/>
            <a:ext cx="1828800" cy="457200"/>
          </a:xfrm>
          <a:custGeom>
            <a:avLst/>
            <a:gdLst/>
            <a:ahLst/>
            <a:cxnLst>
              <a:cxn ang="0">
                <a:pos x="0" y="288"/>
              </a:cxn>
              <a:cxn ang="0">
                <a:pos x="624" y="288"/>
              </a:cxn>
              <a:cxn ang="0">
                <a:pos x="624" y="0"/>
              </a:cxn>
              <a:cxn ang="0">
                <a:pos x="1152" y="0"/>
              </a:cxn>
            </a:cxnLst>
            <a:rect l="0" t="0" r="r" b="b"/>
            <a:pathLst>
              <a:path w="1152" h="288">
                <a:moveTo>
                  <a:pt x="0" y="288"/>
                </a:moveTo>
                <a:lnTo>
                  <a:pt x="624" y="288"/>
                </a:lnTo>
                <a:lnTo>
                  <a:pt x="624" y="0"/>
                </a:lnTo>
                <a:lnTo>
                  <a:pt x="1152" y="0"/>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grpSp>
        <p:nvGrpSpPr>
          <p:cNvPr id="17" name="Group 15"/>
          <p:cNvGrpSpPr>
            <a:grpSpLocks/>
          </p:cNvGrpSpPr>
          <p:nvPr/>
        </p:nvGrpSpPr>
        <p:grpSpPr bwMode="auto">
          <a:xfrm>
            <a:off x="1144470" y="3576638"/>
            <a:ext cx="2119313" cy="304800"/>
            <a:chOff x="777" y="2256"/>
            <a:chExt cx="1090" cy="192"/>
          </a:xfrm>
        </p:grpSpPr>
        <p:sp>
          <p:nvSpPr>
            <p:cNvPr id="18" name="Line 16"/>
            <p:cNvSpPr>
              <a:spLocks noChangeShapeType="1"/>
            </p:cNvSpPr>
            <p:nvPr/>
          </p:nvSpPr>
          <p:spPr bwMode="auto">
            <a:xfrm flipH="1">
              <a:off x="777" y="2256"/>
              <a:ext cx="109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9" name="Line 17"/>
            <p:cNvSpPr>
              <a:spLocks noChangeShapeType="1"/>
            </p:cNvSpPr>
            <p:nvPr/>
          </p:nvSpPr>
          <p:spPr bwMode="auto">
            <a:xfrm flipH="1">
              <a:off x="777" y="2448"/>
              <a:ext cx="109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20" name="Line 18"/>
          <p:cNvSpPr>
            <a:spLocks noChangeShapeType="1"/>
          </p:cNvSpPr>
          <p:nvPr/>
        </p:nvSpPr>
        <p:spPr bwMode="auto">
          <a:xfrm flipH="1">
            <a:off x="1123833" y="2905125"/>
            <a:ext cx="412115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21" name="Line 19"/>
          <p:cNvSpPr>
            <a:spLocks noChangeShapeType="1"/>
          </p:cNvSpPr>
          <p:nvPr/>
        </p:nvSpPr>
        <p:spPr bwMode="auto">
          <a:xfrm flipH="1">
            <a:off x="1123833" y="4533900"/>
            <a:ext cx="412115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22" name="Freeform 20"/>
          <p:cNvSpPr>
            <a:spLocks/>
          </p:cNvSpPr>
          <p:nvPr/>
        </p:nvSpPr>
        <p:spPr bwMode="auto">
          <a:xfrm flipV="1">
            <a:off x="5379920" y="3781425"/>
            <a:ext cx="2122488" cy="601663"/>
          </a:xfrm>
          <a:custGeom>
            <a:avLst/>
            <a:gdLst/>
            <a:ahLst/>
            <a:cxnLst>
              <a:cxn ang="0">
                <a:pos x="0" y="5"/>
              </a:cxn>
              <a:cxn ang="0">
                <a:pos x="674" y="0"/>
              </a:cxn>
              <a:cxn ang="0">
                <a:pos x="674" y="361"/>
              </a:cxn>
              <a:cxn ang="0">
                <a:pos x="1337" y="359"/>
              </a:cxn>
            </a:cxnLst>
            <a:rect l="0" t="0" r="r" b="b"/>
            <a:pathLst>
              <a:path w="1337" h="361">
                <a:moveTo>
                  <a:pt x="0" y="5"/>
                </a:moveTo>
                <a:lnTo>
                  <a:pt x="674" y="0"/>
                </a:lnTo>
                <a:lnTo>
                  <a:pt x="674" y="361"/>
                </a:lnTo>
                <a:lnTo>
                  <a:pt x="1337" y="359"/>
                </a:lnTo>
              </a:path>
            </a:pathLst>
          </a:custGeom>
          <a:noFill/>
          <a:ln w="28575" cap="flat" cmpd="sng">
            <a:solidFill>
              <a:schemeClr val="accent2"/>
            </a:solidFill>
            <a:prstDash val="solid"/>
            <a:round/>
            <a:headEnd/>
            <a:tailEnd/>
          </a:ln>
          <a:effectLst/>
        </p:spPr>
        <p:txBody>
          <a:bodyPr wrap="none" anchor="ctr">
            <a:prstTxWarp prst="textNoShape">
              <a:avLst/>
            </a:prstTxWarp>
          </a:bodyPr>
          <a:lstStyle/>
          <a:p>
            <a:endParaRPr lang="en-US"/>
          </a:p>
        </p:txBody>
      </p:sp>
      <p:sp>
        <p:nvSpPr>
          <p:cNvPr id="23" name="Freeform 21"/>
          <p:cNvSpPr>
            <a:spLocks/>
          </p:cNvSpPr>
          <p:nvPr/>
        </p:nvSpPr>
        <p:spPr bwMode="auto">
          <a:xfrm>
            <a:off x="5383095" y="3073400"/>
            <a:ext cx="2122488" cy="604838"/>
          </a:xfrm>
          <a:custGeom>
            <a:avLst/>
            <a:gdLst/>
            <a:ahLst/>
            <a:cxnLst>
              <a:cxn ang="0">
                <a:pos x="0" y="5"/>
              </a:cxn>
              <a:cxn ang="0">
                <a:pos x="674" y="0"/>
              </a:cxn>
              <a:cxn ang="0">
                <a:pos x="674" y="361"/>
              </a:cxn>
              <a:cxn ang="0">
                <a:pos x="1337" y="359"/>
              </a:cxn>
            </a:cxnLst>
            <a:rect l="0" t="0" r="r" b="b"/>
            <a:pathLst>
              <a:path w="1337" h="361">
                <a:moveTo>
                  <a:pt x="0" y="5"/>
                </a:moveTo>
                <a:lnTo>
                  <a:pt x="674" y="0"/>
                </a:lnTo>
                <a:lnTo>
                  <a:pt x="674" y="361"/>
                </a:lnTo>
                <a:lnTo>
                  <a:pt x="1337" y="359"/>
                </a:lnTo>
              </a:path>
            </a:pathLst>
          </a:custGeom>
          <a:noFill/>
          <a:ln w="28575" cap="flat" cmpd="sng">
            <a:solidFill>
              <a:schemeClr val="accent2"/>
            </a:solidFill>
            <a:prstDash val="solid"/>
            <a:round/>
            <a:headEnd/>
            <a:tailEnd/>
          </a:ln>
          <a:effectLst/>
        </p:spPr>
        <p:txBody>
          <a:bodyPr wrap="none" anchor="ctr">
            <a:prstTxWarp prst="textNoShape">
              <a:avLst/>
            </a:prstTxWarp>
          </a:bodyPr>
          <a:lstStyle/>
          <a:p>
            <a:endParaRPr lang="en-US"/>
          </a:p>
        </p:txBody>
      </p:sp>
      <p:sp>
        <p:nvSpPr>
          <p:cNvPr id="24" name="Freeform 23"/>
          <p:cNvSpPr>
            <a:spLocks/>
          </p:cNvSpPr>
          <p:nvPr/>
        </p:nvSpPr>
        <p:spPr bwMode="auto">
          <a:xfrm flipV="1">
            <a:off x="5625983" y="3910013"/>
            <a:ext cx="1828800" cy="1771650"/>
          </a:xfrm>
          <a:custGeom>
            <a:avLst/>
            <a:gdLst/>
            <a:ahLst/>
            <a:cxnLst>
              <a:cxn ang="0">
                <a:pos x="0" y="0"/>
              </a:cxn>
              <a:cxn ang="0">
                <a:pos x="720" y="0"/>
              </a:cxn>
              <a:cxn ang="0">
                <a:pos x="720" y="1152"/>
              </a:cxn>
              <a:cxn ang="0">
                <a:pos x="1152" y="1152"/>
              </a:cxn>
            </a:cxnLst>
            <a:rect l="0" t="0" r="r" b="b"/>
            <a:pathLst>
              <a:path w="1152" h="1152">
                <a:moveTo>
                  <a:pt x="0" y="0"/>
                </a:moveTo>
                <a:lnTo>
                  <a:pt x="720" y="0"/>
                </a:lnTo>
                <a:lnTo>
                  <a:pt x="720" y="1152"/>
                </a:lnTo>
                <a:lnTo>
                  <a:pt x="1152" y="1152"/>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25" name="Freeform 24"/>
          <p:cNvSpPr>
            <a:spLocks/>
          </p:cNvSpPr>
          <p:nvPr/>
        </p:nvSpPr>
        <p:spPr bwMode="auto">
          <a:xfrm>
            <a:off x="5625983" y="1785938"/>
            <a:ext cx="1828800" cy="1790700"/>
          </a:xfrm>
          <a:custGeom>
            <a:avLst/>
            <a:gdLst/>
            <a:ahLst/>
            <a:cxnLst>
              <a:cxn ang="0">
                <a:pos x="0" y="0"/>
              </a:cxn>
              <a:cxn ang="0">
                <a:pos x="720" y="0"/>
              </a:cxn>
              <a:cxn ang="0">
                <a:pos x="720" y="1152"/>
              </a:cxn>
              <a:cxn ang="0">
                <a:pos x="1152" y="1152"/>
              </a:cxn>
            </a:cxnLst>
            <a:rect l="0" t="0" r="r" b="b"/>
            <a:pathLst>
              <a:path w="1152" h="1152">
                <a:moveTo>
                  <a:pt x="0" y="0"/>
                </a:moveTo>
                <a:lnTo>
                  <a:pt x="720" y="0"/>
                </a:lnTo>
                <a:lnTo>
                  <a:pt x="720" y="1152"/>
                </a:lnTo>
                <a:lnTo>
                  <a:pt x="1152" y="1152"/>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grpSp>
        <p:nvGrpSpPr>
          <p:cNvPr id="26" name="Group 25"/>
          <p:cNvGrpSpPr>
            <a:grpSpLocks noChangeAspect="1"/>
          </p:cNvGrpSpPr>
          <p:nvPr/>
        </p:nvGrpSpPr>
        <p:grpSpPr bwMode="auto">
          <a:xfrm>
            <a:off x="3035183" y="2166938"/>
            <a:ext cx="742950" cy="544512"/>
            <a:chOff x="1037" y="1589"/>
            <a:chExt cx="360" cy="264"/>
          </a:xfrm>
          <a:solidFill>
            <a:srgbClr val="FFFFFF"/>
          </a:solidFill>
        </p:grpSpPr>
        <p:sp>
          <p:nvSpPr>
            <p:cNvPr id="27" name="AutoShape 26"/>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8" name="AutoShape 27"/>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9" name="Group 28"/>
          <p:cNvGrpSpPr>
            <a:grpSpLocks noChangeAspect="1"/>
          </p:cNvGrpSpPr>
          <p:nvPr/>
        </p:nvGrpSpPr>
        <p:grpSpPr bwMode="auto">
          <a:xfrm>
            <a:off x="3035183" y="4757738"/>
            <a:ext cx="742950" cy="544512"/>
            <a:chOff x="1037" y="1589"/>
            <a:chExt cx="360" cy="264"/>
          </a:xfrm>
          <a:solidFill>
            <a:srgbClr val="FFFFFF"/>
          </a:solidFill>
        </p:grpSpPr>
        <p:sp>
          <p:nvSpPr>
            <p:cNvPr id="30" name="AutoShape 29"/>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1" name="AutoShape 30"/>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2" name="Group 31"/>
          <p:cNvGrpSpPr>
            <a:grpSpLocks noChangeAspect="1"/>
          </p:cNvGrpSpPr>
          <p:nvPr/>
        </p:nvGrpSpPr>
        <p:grpSpPr bwMode="auto">
          <a:xfrm>
            <a:off x="3035183" y="3462338"/>
            <a:ext cx="742950" cy="544512"/>
            <a:chOff x="1037" y="1589"/>
            <a:chExt cx="360" cy="264"/>
          </a:xfrm>
          <a:solidFill>
            <a:srgbClr val="FFFFFF"/>
          </a:solidFill>
        </p:grpSpPr>
        <p:sp>
          <p:nvSpPr>
            <p:cNvPr id="33" name="AutoShape 32"/>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4" name="AutoShape 33"/>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5" name="Group 34"/>
          <p:cNvGrpSpPr>
            <a:grpSpLocks noChangeAspect="1"/>
          </p:cNvGrpSpPr>
          <p:nvPr/>
        </p:nvGrpSpPr>
        <p:grpSpPr bwMode="auto">
          <a:xfrm>
            <a:off x="5168783" y="5405438"/>
            <a:ext cx="742950" cy="544512"/>
            <a:chOff x="1037" y="1589"/>
            <a:chExt cx="360" cy="264"/>
          </a:xfrm>
          <a:solidFill>
            <a:srgbClr val="FFFFFF"/>
          </a:solidFill>
        </p:grpSpPr>
        <p:sp>
          <p:nvSpPr>
            <p:cNvPr id="36" name="AutoShape 35"/>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7" name="AutoShape 36"/>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8" name="Group 37"/>
          <p:cNvGrpSpPr>
            <a:grpSpLocks noChangeAspect="1"/>
          </p:cNvGrpSpPr>
          <p:nvPr/>
        </p:nvGrpSpPr>
        <p:grpSpPr bwMode="auto">
          <a:xfrm>
            <a:off x="5168783" y="4110038"/>
            <a:ext cx="742950" cy="544512"/>
            <a:chOff x="1037" y="1589"/>
            <a:chExt cx="360" cy="264"/>
          </a:xfrm>
          <a:solidFill>
            <a:srgbClr val="FFFFFF"/>
          </a:solidFill>
        </p:grpSpPr>
        <p:sp>
          <p:nvSpPr>
            <p:cNvPr id="39" name="AutoShape 38"/>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0" name="AutoShape 39"/>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41" name="Group 40"/>
          <p:cNvGrpSpPr>
            <a:grpSpLocks noChangeAspect="1"/>
          </p:cNvGrpSpPr>
          <p:nvPr/>
        </p:nvGrpSpPr>
        <p:grpSpPr bwMode="auto">
          <a:xfrm>
            <a:off x="5168783" y="2814638"/>
            <a:ext cx="742950" cy="544512"/>
            <a:chOff x="1037" y="1589"/>
            <a:chExt cx="360" cy="264"/>
          </a:xfrm>
          <a:solidFill>
            <a:srgbClr val="FFFFFF"/>
          </a:solidFill>
        </p:grpSpPr>
        <p:sp>
          <p:nvSpPr>
            <p:cNvPr id="42" name="AutoShape 41"/>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3" name="AutoShape 42"/>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44" name="Group 43"/>
          <p:cNvGrpSpPr>
            <a:grpSpLocks noChangeAspect="1"/>
          </p:cNvGrpSpPr>
          <p:nvPr/>
        </p:nvGrpSpPr>
        <p:grpSpPr bwMode="auto">
          <a:xfrm>
            <a:off x="5168783" y="1519238"/>
            <a:ext cx="742950" cy="544512"/>
            <a:chOff x="1037" y="1589"/>
            <a:chExt cx="360" cy="264"/>
          </a:xfrm>
          <a:solidFill>
            <a:srgbClr val="FFFFFF"/>
          </a:solidFill>
        </p:grpSpPr>
        <p:sp>
          <p:nvSpPr>
            <p:cNvPr id="45" name="AutoShape 44"/>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6" name="AutoShape 45"/>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47" name="Group 46"/>
          <p:cNvGrpSpPr>
            <a:grpSpLocks noChangeAspect="1"/>
          </p:cNvGrpSpPr>
          <p:nvPr/>
        </p:nvGrpSpPr>
        <p:grpSpPr bwMode="auto">
          <a:xfrm>
            <a:off x="7302383" y="3462338"/>
            <a:ext cx="742950" cy="544512"/>
            <a:chOff x="1037" y="1589"/>
            <a:chExt cx="360" cy="264"/>
          </a:xfrm>
          <a:solidFill>
            <a:srgbClr val="FFFFFF"/>
          </a:solidFill>
        </p:grpSpPr>
        <p:sp>
          <p:nvSpPr>
            <p:cNvPr id="48" name="AutoShape 47"/>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9" name="AutoShape 48"/>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51" name="Text Box 50"/>
          <p:cNvSpPr txBox="1">
            <a:spLocks noChangeArrowheads="1"/>
          </p:cNvSpPr>
          <p:nvPr/>
        </p:nvSpPr>
        <p:spPr bwMode="auto">
          <a:xfrm>
            <a:off x="4783020" y="2547938"/>
            <a:ext cx="325438"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52" name="Text Box 51"/>
          <p:cNvSpPr txBox="1">
            <a:spLocks noChangeArrowheads="1"/>
          </p:cNvSpPr>
          <p:nvPr/>
        </p:nvSpPr>
        <p:spPr bwMode="auto">
          <a:xfrm>
            <a:off x="6949958" y="3190875"/>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53" name="Text Box 52"/>
          <p:cNvSpPr txBox="1">
            <a:spLocks noChangeArrowheads="1"/>
          </p:cNvSpPr>
          <p:nvPr/>
        </p:nvSpPr>
        <p:spPr bwMode="auto">
          <a:xfrm>
            <a:off x="5892683" y="3543300"/>
            <a:ext cx="550862"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1-0</a:t>
            </a:r>
            <a:endParaRPr lang="pl-PL" sz="2400"/>
          </a:p>
        </p:txBody>
      </p:sp>
      <p:sp>
        <p:nvSpPr>
          <p:cNvPr id="54" name="Text Box 53"/>
          <p:cNvSpPr txBox="1">
            <a:spLocks noChangeArrowheads="1"/>
          </p:cNvSpPr>
          <p:nvPr/>
        </p:nvSpPr>
        <p:spPr bwMode="auto">
          <a:xfrm>
            <a:off x="6962658" y="3881438"/>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55" name="Text Box 54"/>
          <p:cNvSpPr txBox="1">
            <a:spLocks noChangeArrowheads="1"/>
          </p:cNvSpPr>
          <p:nvPr/>
        </p:nvSpPr>
        <p:spPr bwMode="auto">
          <a:xfrm>
            <a:off x="806333" y="2709863"/>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56" name="Text Box 55"/>
          <p:cNvSpPr txBox="1">
            <a:spLocks noChangeArrowheads="1"/>
          </p:cNvSpPr>
          <p:nvPr/>
        </p:nvSpPr>
        <p:spPr bwMode="auto">
          <a:xfrm>
            <a:off x="806333" y="3362325"/>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57" name="Text Box 56"/>
          <p:cNvSpPr txBox="1">
            <a:spLocks noChangeArrowheads="1"/>
          </p:cNvSpPr>
          <p:nvPr/>
        </p:nvSpPr>
        <p:spPr bwMode="auto">
          <a:xfrm>
            <a:off x="806333" y="3671888"/>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58" name="Text Box 57"/>
          <p:cNvSpPr txBox="1">
            <a:spLocks noChangeArrowheads="1"/>
          </p:cNvSpPr>
          <p:nvPr/>
        </p:nvSpPr>
        <p:spPr bwMode="auto">
          <a:xfrm>
            <a:off x="4783020" y="4495800"/>
            <a:ext cx="325438"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59" name="Text Box 58"/>
          <p:cNvSpPr txBox="1">
            <a:spLocks noChangeArrowheads="1"/>
          </p:cNvSpPr>
          <p:nvPr/>
        </p:nvSpPr>
        <p:spPr bwMode="auto">
          <a:xfrm>
            <a:off x="820620" y="4338638"/>
            <a:ext cx="325438"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60" name="Text Box 59"/>
          <p:cNvSpPr txBox="1">
            <a:spLocks noChangeArrowheads="1"/>
          </p:cNvSpPr>
          <p:nvPr/>
        </p:nvSpPr>
        <p:spPr bwMode="auto">
          <a:xfrm>
            <a:off x="3768608" y="4667250"/>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a:t>
            </a:r>
            <a:endParaRPr lang="pl-PL" sz="2400"/>
          </a:p>
        </p:txBody>
      </p:sp>
      <p:sp>
        <p:nvSpPr>
          <p:cNvPr id="63" name="Text Box 62"/>
          <p:cNvSpPr txBox="1">
            <a:spLocks noChangeArrowheads="1"/>
          </p:cNvSpPr>
          <p:nvPr/>
        </p:nvSpPr>
        <p:spPr bwMode="auto">
          <a:xfrm>
            <a:off x="8127883" y="3324225"/>
            <a:ext cx="550862"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0-1</a:t>
            </a:r>
            <a:endParaRPr lang="pl-PL" sz="2400"/>
          </a:p>
        </p:txBody>
      </p:sp>
      <p:sp>
        <p:nvSpPr>
          <p:cNvPr id="64" name="Text Box 63"/>
          <p:cNvSpPr txBox="1">
            <a:spLocks noChangeArrowheads="1"/>
          </p:cNvSpPr>
          <p:nvPr/>
        </p:nvSpPr>
        <p:spPr bwMode="auto">
          <a:xfrm>
            <a:off x="4735395" y="3536950"/>
            <a:ext cx="550863"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0-1</a:t>
            </a:r>
            <a:endParaRPr lang="pl-PL" sz="2400"/>
          </a:p>
        </p:txBody>
      </p:sp>
      <p:sp>
        <p:nvSpPr>
          <p:cNvPr id="65" name="Text Box 64"/>
          <p:cNvSpPr txBox="1">
            <a:spLocks noChangeArrowheads="1"/>
          </p:cNvSpPr>
          <p:nvPr/>
        </p:nvSpPr>
        <p:spPr bwMode="auto">
          <a:xfrm>
            <a:off x="3797183" y="2052638"/>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a:t>
            </a:r>
            <a:endParaRPr lang="pl-PL" sz="2400"/>
          </a:p>
        </p:txBody>
      </p:sp>
      <p:sp>
        <p:nvSpPr>
          <p:cNvPr id="66" name="Oval 65"/>
          <p:cNvSpPr/>
          <p:nvPr/>
        </p:nvSpPr>
        <p:spPr>
          <a:xfrm>
            <a:off x="3943232" y="3570287"/>
            <a:ext cx="301625" cy="301625"/>
          </a:xfrm>
          <a:prstGeom prst="ellipse">
            <a:avLst/>
          </a:prstGeom>
        </p:spPr>
        <p:style>
          <a:lnRef idx="1">
            <a:schemeClr val="accent2"/>
          </a:lnRef>
          <a:fillRef idx="3">
            <a:schemeClr val="accent2"/>
          </a:fillRef>
          <a:effectRef idx="2">
            <a:schemeClr val="accent2"/>
          </a:effectRef>
          <a:fontRef idx="minor">
            <a:schemeClr val="lt1"/>
          </a:fontRef>
        </p:style>
        <p:txBody>
          <a:bodyPr lIns="0" tIns="0" rIns="0" bIns="46800" rtlCol="0" anchor="ctr"/>
          <a:lstStyle/>
          <a:p>
            <a:pPr algn="ctr"/>
            <a:r>
              <a:rPr lang="en-US" dirty="0" smtClean="0"/>
              <a:t>1</a:t>
            </a:r>
            <a:endParaRPr lang="en-US" dirty="0"/>
          </a:p>
        </p:txBody>
      </p:sp>
      <p:sp>
        <p:nvSpPr>
          <p:cNvPr id="67" name="Arc 66"/>
          <p:cNvSpPr/>
          <p:nvPr/>
        </p:nvSpPr>
        <p:spPr>
          <a:xfrm flipH="1">
            <a:off x="1092205" y="3120657"/>
            <a:ext cx="2887662" cy="853655"/>
          </a:xfrm>
          <a:prstGeom prst="arc">
            <a:avLst>
              <a:gd name="adj1" fmla="val 11073998"/>
              <a:gd name="adj2" fmla="val 21501536"/>
            </a:avLst>
          </a:prstGeom>
          <a:noFill/>
          <a:ln w="28575" cap="flat" cmpd="sng" algn="ctr">
            <a:solidFill>
              <a:srgbClr val="FF0000"/>
            </a:solidFill>
            <a:prstDash val="sysDot"/>
            <a:round/>
            <a:headEnd type="none" w="med" len="med"/>
            <a:tailEnd type="stealth" w="lg" len="lg"/>
          </a:ln>
          <a:effectLst/>
        </p:spPr>
        <p:txBody>
          <a:bodyPr wrap="none" anchor="ctr">
            <a:prstTxWarp prst="textNoShape">
              <a:avLst/>
            </a:prstTxWarp>
          </a:bodyPr>
          <a:lstStyle/>
          <a:p>
            <a:endParaRPr lang="en-US">
              <a:latin typeface="Arial" charset="0"/>
              <a:ea typeface="ＭＳ Ｐゴシック" charset="-128"/>
              <a:cs typeface="ＭＳ Ｐゴシック" charset="-128"/>
            </a:endParaRPr>
          </a:p>
        </p:txBody>
      </p:sp>
      <p:sp>
        <p:nvSpPr>
          <p:cNvPr id="68" name="Arc 67"/>
          <p:cNvSpPr/>
          <p:nvPr/>
        </p:nvSpPr>
        <p:spPr>
          <a:xfrm flipH="1" flipV="1">
            <a:off x="1092205" y="3505066"/>
            <a:ext cx="2887662" cy="853655"/>
          </a:xfrm>
          <a:prstGeom prst="arc">
            <a:avLst>
              <a:gd name="adj1" fmla="val 11073998"/>
              <a:gd name="adj2" fmla="val 21501536"/>
            </a:avLst>
          </a:prstGeom>
          <a:noFill/>
          <a:ln w="28575" cap="flat" cmpd="sng" algn="ctr">
            <a:solidFill>
              <a:srgbClr val="FF0000"/>
            </a:solidFill>
            <a:prstDash val="sysDot"/>
            <a:round/>
            <a:headEnd type="none" w="med" len="med"/>
            <a:tailEnd type="stealth" w="lg" len="lg"/>
          </a:ln>
          <a:effectLst/>
        </p:spPr>
        <p:txBody>
          <a:bodyPr wrap="none" anchor="ctr">
            <a:prstTxWarp prst="textNoShape">
              <a:avLst/>
            </a:prstTxWarp>
          </a:bodyPr>
          <a:lstStyle/>
          <a:p>
            <a:endParaRPr lang="en-US">
              <a:latin typeface="Arial" charset="0"/>
              <a:ea typeface="ＭＳ Ｐゴシック" charset="-128"/>
              <a:cs typeface="ＭＳ Ｐゴシック" charset="-128"/>
            </a:endParaRPr>
          </a:p>
        </p:txBody>
      </p:sp>
      <p:sp>
        <p:nvSpPr>
          <p:cNvPr id="69" name="PoleTekstowe 68"/>
          <p:cNvSpPr txBox="1"/>
          <p:nvPr/>
        </p:nvSpPr>
        <p:spPr>
          <a:xfrm>
            <a:off x="3083474" y="2211683"/>
            <a:ext cx="408909" cy="446892"/>
          </a:xfrm>
          <a:prstGeom prst="rect">
            <a:avLst/>
          </a:prstGeom>
          <a:noFill/>
        </p:spPr>
        <p:txBody>
          <a:bodyPr wrap="none" rtlCol="0">
            <a:spAutoFit/>
          </a:bodyPr>
          <a:lstStyle/>
          <a:p>
            <a:r>
              <a:rPr lang="en-US" dirty="0" smtClean="0"/>
              <a:t>G</a:t>
            </a:r>
            <a:r>
              <a:rPr lang="en-US" baseline="-25000" dirty="0" smtClean="0"/>
              <a:t>1</a:t>
            </a:r>
            <a:endParaRPr lang="en-US" baseline="-25000" dirty="0"/>
          </a:p>
        </p:txBody>
      </p:sp>
      <p:sp>
        <p:nvSpPr>
          <p:cNvPr id="70" name="PoleTekstowe 69"/>
          <p:cNvSpPr txBox="1"/>
          <p:nvPr/>
        </p:nvSpPr>
        <p:spPr>
          <a:xfrm>
            <a:off x="3083474" y="3509946"/>
            <a:ext cx="449800" cy="369332"/>
          </a:xfrm>
          <a:prstGeom prst="rect">
            <a:avLst/>
          </a:prstGeom>
          <a:noFill/>
        </p:spPr>
        <p:txBody>
          <a:bodyPr wrap="none" rtlCol="0">
            <a:spAutoFit/>
          </a:bodyPr>
          <a:lstStyle/>
          <a:p>
            <a:r>
              <a:rPr lang="en-US" dirty="0" smtClean="0"/>
              <a:t>G</a:t>
            </a:r>
            <a:r>
              <a:rPr lang="en-US" baseline="-25000" dirty="0" smtClean="0"/>
              <a:t>2</a:t>
            </a:r>
            <a:endParaRPr lang="en-US" baseline="-25000" dirty="0"/>
          </a:p>
        </p:txBody>
      </p:sp>
      <p:sp>
        <p:nvSpPr>
          <p:cNvPr id="71" name="PoleTekstowe 70"/>
          <p:cNvSpPr txBox="1"/>
          <p:nvPr/>
        </p:nvSpPr>
        <p:spPr>
          <a:xfrm>
            <a:off x="3077124" y="4788191"/>
            <a:ext cx="449800" cy="369332"/>
          </a:xfrm>
          <a:prstGeom prst="rect">
            <a:avLst/>
          </a:prstGeom>
          <a:noFill/>
        </p:spPr>
        <p:txBody>
          <a:bodyPr wrap="none" rtlCol="0">
            <a:spAutoFit/>
          </a:bodyPr>
          <a:lstStyle/>
          <a:p>
            <a:r>
              <a:rPr lang="en-US" dirty="0" smtClean="0"/>
              <a:t>G</a:t>
            </a:r>
            <a:r>
              <a:rPr lang="en-US" baseline="-25000" dirty="0" smtClean="0"/>
              <a:t>3</a:t>
            </a:r>
            <a:endParaRPr lang="en-US" baseline="-25000" dirty="0"/>
          </a:p>
        </p:txBody>
      </p:sp>
      <p:sp>
        <p:nvSpPr>
          <p:cNvPr id="72" name="PoleTekstowe 71"/>
          <p:cNvSpPr txBox="1"/>
          <p:nvPr/>
        </p:nvSpPr>
        <p:spPr>
          <a:xfrm>
            <a:off x="5227292" y="1568030"/>
            <a:ext cx="449800" cy="369332"/>
          </a:xfrm>
          <a:prstGeom prst="rect">
            <a:avLst/>
          </a:prstGeom>
          <a:noFill/>
        </p:spPr>
        <p:txBody>
          <a:bodyPr wrap="none" rtlCol="0">
            <a:spAutoFit/>
          </a:bodyPr>
          <a:lstStyle/>
          <a:p>
            <a:r>
              <a:rPr lang="en-US" dirty="0" smtClean="0"/>
              <a:t>G</a:t>
            </a:r>
            <a:r>
              <a:rPr lang="en-US" baseline="-25000" dirty="0" smtClean="0"/>
              <a:t>4</a:t>
            </a:r>
            <a:endParaRPr lang="en-US" baseline="-25000" dirty="0"/>
          </a:p>
        </p:txBody>
      </p:sp>
      <p:sp>
        <p:nvSpPr>
          <p:cNvPr id="73" name="PoleTekstowe 72"/>
          <p:cNvSpPr txBox="1"/>
          <p:nvPr/>
        </p:nvSpPr>
        <p:spPr>
          <a:xfrm>
            <a:off x="5227292" y="2873931"/>
            <a:ext cx="449800" cy="369332"/>
          </a:xfrm>
          <a:prstGeom prst="rect">
            <a:avLst/>
          </a:prstGeom>
          <a:noFill/>
        </p:spPr>
        <p:txBody>
          <a:bodyPr wrap="none" rtlCol="0">
            <a:spAutoFit/>
          </a:bodyPr>
          <a:lstStyle/>
          <a:p>
            <a:r>
              <a:rPr lang="en-US" dirty="0" smtClean="0"/>
              <a:t>G</a:t>
            </a:r>
            <a:r>
              <a:rPr lang="en-US" baseline="-25000" dirty="0"/>
              <a:t>5</a:t>
            </a:r>
          </a:p>
        </p:txBody>
      </p:sp>
      <p:sp>
        <p:nvSpPr>
          <p:cNvPr id="74" name="PoleTekstowe 73"/>
          <p:cNvSpPr txBox="1"/>
          <p:nvPr/>
        </p:nvSpPr>
        <p:spPr>
          <a:xfrm>
            <a:off x="5227292" y="4179832"/>
            <a:ext cx="449800" cy="369332"/>
          </a:xfrm>
          <a:prstGeom prst="rect">
            <a:avLst/>
          </a:prstGeom>
          <a:noFill/>
        </p:spPr>
        <p:txBody>
          <a:bodyPr wrap="none" rtlCol="0">
            <a:spAutoFit/>
          </a:bodyPr>
          <a:lstStyle/>
          <a:p>
            <a:r>
              <a:rPr lang="en-US" dirty="0" smtClean="0"/>
              <a:t>G</a:t>
            </a:r>
            <a:r>
              <a:rPr lang="en-US" baseline="-25000" dirty="0"/>
              <a:t>6</a:t>
            </a:r>
          </a:p>
        </p:txBody>
      </p:sp>
      <p:sp>
        <p:nvSpPr>
          <p:cNvPr id="75" name="PoleTekstowe 74"/>
          <p:cNvSpPr txBox="1"/>
          <p:nvPr/>
        </p:nvSpPr>
        <p:spPr>
          <a:xfrm>
            <a:off x="5227292" y="5485733"/>
            <a:ext cx="449800" cy="369332"/>
          </a:xfrm>
          <a:prstGeom prst="rect">
            <a:avLst/>
          </a:prstGeom>
          <a:noFill/>
        </p:spPr>
        <p:txBody>
          <a:bodyPr wrap="none" rtlCol="0">
            <a:spAutoFit/>
          </a:bodyPr>
          <a:lstStyle/>
          <a:p>
            <a:r>
              <a:rPr lang="en-US" dirty="0" smtClean="0"/>
              <a:t>G</a:t>
            </a:r>
            <a:r>
              <a:rPr lang="en-US" baseline="-25000" dirty="0"/>
              <a:t>7</a:t>
            </a:r>
          </a:p>
        </p:txBody>
      </p:sp>
      <p:sp>
        <p:nvSpPr>
          <p:cNvPr id="76" name="PoleTekstowe 75"/>
          <p:cNvSpPr txBox="1"/>
          <p:nvPr/>
        </p:nvSpPr>
        <p:spPr>
          <a:xfrm>
            <a:off x="7377811" y="3520287"/>
            <a:ext cx="449800" cy="369332"/>
          </a:xfrm>
          <a:prstGeom prst="rect">
            <a:avLst/>
          </a:prstGeom>
          <a:noFill/>
        </p:spPr>
        <p:txBody>
          <a:bodyPr wrap="none" rtlCol="0">
            <a:spAutoFit/>
          </a:bodyPr>
          <a:lstStyle/>
          <a:p>
            <a:r>
              <a:rPr lang="en-US" dirty="0" smtClean="0"/>
              <a:t>G</a:t>
            </a:r>
            <a:r>
              <a:rPr lang="en-US" baseline="-25000" dirty="0" smtClean="0"/>
              <a:t>8</a:t>
            </a:r>
            <a:endParaRPr lang="en-US" baseline="-25000"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vs. structural testing</a:t>
            </a:r>
            <a:endParaRPr lang="en-US" dirty="0"/>
          </a:p>
        </p:txBody>
      </p:sp>
      <p:sp>
        <p:nvSpPr>
          <p:cNvPr id="3" name="Content Placeholder 2"/>
          <p:cNvSpPr>
            <a:spLocks noGrp="1"/>
          </p:cNvSpPr>
          <p:nvPr>
            <p:ph idx="1"/>
          </p:nvPr>
        </p:nvSpPr>
        <p:spPr>
          <a:xfrm>
            <a:off x="676276" y="1928099"/>
            <a:ext cx="7701400" cy="4294514"/>
          </a:xfrm>
        </p:spPr>
        <p:txBody>
          <a:bodyPr/>
          <a:lstStyle/>
          <a:p>
            <a:r>
              <a:rPr lang="en-US" dirty="0" smtClean="0">
                <a:solidFill>
                  <a:srgbClr val="FF0000"/>
                </a:solidFill>
              </a:rPr>
              <a:t>Functional</a:t>
            </a:r>
            <a:r>
              <a:rPr lang="en-US" dirty="0" smtClean="0"/>
              <a:t> – some crucial functions are tested for arbitrary chosen arguments</a:t>
            </a:r>
          </a:p>
          <a:p>
            <a:r>
              <a:rPr lang="en-US" dirty="0" smtClean="0"/>
              <a:t>Test gives some confidence in the correctness of a design but the quality of test is usually unknown</a:t>
            </a:r>
          </a:p>
          <a:p>
            <a:r>
              <a:rPr lang="en-US" dirty="0" smtClean="0"/>
              <a:t>Typically functional patterns yield low fault coverage and are not useful in high quality production testing</a:t>
            </a:r>
          </a:p>
          <a:p>
            <a:r>
              <a:rPr lang="en-US" dirty="0" smtClean="0">
                <a:solidFill>
                  <a:srgbClr val="FF0000"/>
                </a:solidFill>
              </a:rPr>
              <a:t>Structural</a:t>
            </a:r>
            <a:r>
              <a:rPr lang="en-US" dirty="0" smtClean="0"/>
              <a:t> – based on the knowledge of failures likely to occur during fabrication</a:t>
            </a:r>
          </a:p>
          <a:p>
            <a:r>
              <a:rPr lang="en-US" dirty="0" smtClean="0"/>
              <a:t>The quality of test is measured by fault coverage</a:t>
            </a:r>
          </a:p>
          <a:p>
            <a:r>
              <a:rPr lang="en-US" dirty="0" smtClean="0"/>
              <a:t>Currently predominant strategy</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 algebra</a:t>
            </a:r>
            <a:endParaRPr lang="en-US" dirty="0"/>
          </a:p>
        </p:txBody>
      </p:sp>
      <p:sp>
        <p:nvSpPr>
          <p:cNvPr id="3" name="Content Placeholder 2"/>
          <p:cNvSpPr>
            <a:spLocks noGrp="1"/>
          </p:cNvSpPr>
          <p:nvPr>
            <p:ph idx="1"/>
          </p:nvPr>
        </p:nvSpPr>
        <p:spPr>
          <a:xfrm>
            <a:off x="1009825" y="1135058"/>
            <a:ext cx="7676975" cy="536725"/>
          </a:xfrm>
        </p:spPr>
        <p:txBody>
          <a:bodyPr/>
          <a:lstStyle/>
          <a:p>
            <a:pPr marL="0" indent="0">
              <a:buNone/>
            </a:pPr>
            <a:r>
              <a:rPr lang="en-US" dirty="0" smtClean="0"/>
              <a:t>A pair of symbols describes fault-free and faulty circuits</a:t>
            </a:r>
            <a:endParaRPr lang="en-US" dirty="0"/>
          </a:p>
        </p:txBody>
      </p:sp>
      <p:grpSp>
        <p:nvGrpSpPr>
          <p:cNvPr id="35" name="Group 31"/>
          <p:cNvGrpSpPr>
            <a:grpSpLocks/>
          </p:cNvGrpSpPr>
          <p:nvPr/>
        </p:nvGrpSpPr>
        <p:grpSpPr bwMode="auto">
          <a:xfrm>
            <a:off x="2957927" y="3833759"/>
            <a:ext cx="379868" cy="2005655"/>
            <a:chOff x="204" y="1071"/>
            <a:chExt cx="318" cy="1679"/>
          </a:xfrm>
        </p:grpSpPr>
        <p:sp>
          <p:nvSpPr>
            <p:cNvPr id="46" name="Rectangle 32"/>
            <p:cNvSpPr>
              <a:spLocks noChangeArrowheads="1"/>
            </p:cNvSpPr>
            <p:nvPr/>
          </p:nvSpPr>
          <p:spPr bwMode="auto">
            <a:xfrm>
              <a:off x="204" y="1071"/>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dirty="0"/>
                <a:t>0</a:t>
              </a:r>
              <a:endParaRPr lang="en-GB" sz="1200" dirty="0"/>
            </a:p>
          </p:txBody>
        </p:sp>
        <p:sp>
          <p:nvSpPr>
            <p:cNvPr id="47" name="Rectangle 33"/>
            <p:cNvSpPr>
              <a:spLocks noChangeArrowheads="1"/>
            </p:cNvSpPr>
            <p:nvPr/>
          </p:nvSpPr>
          <p:spPr bwMode="auto">
            <a:xfrm>
              <a:off x="204" y="1411"/>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1</a:t>
              </a:r>
              <a:endParaRPr lang="en-GB" sz="1200"/>
            </a:p>
          </p:txBody>
        </p:sp>
        <p:sp>
          <p:nvSpPr>
            <p:cNvPr id="48" name="Rectangle 34"/>
            <p:cNvSpPr>
              <a:spLocks noChangeArrowheads="1"/>
            </p:cNvSpPr>
            <p:nvPr/>
          </p:nvSpPr>
          <p:spPr bwMode="auto">
            <a:xfrm>
              <a:off x="204" y="1751"/>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D</a:t>
              </a:r>
              <a:endParaRPr lang="en-GB" sz="1200"/>
            </a:p>
          </p:txBody>
        </p:sp>
        <p:sp>
          <p:nvSpPr>
            <p:cNvPr id="49" name="Rectangle 35"/>
            <p:cNvSpPr>
              <a:spLocks noChangeArrowheads="1"/>
            </p:cNvSpPr>
            <p:nvPr/>
          </p:nvSpPr>
          <p:spPr bwMode="auto">
            <a:xfrm>
              <a:off x="204" y="2091"/>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D</a:t>
              </a:r>
              <a:endParaRPr lang="en-GB" sz="1200"/>
            </a:p>
          </p:txBody>
        </p:sp>
        <p:sp>
          <p:nvSpPr>
            <p:cNvPr id="50" name="Rectangle 36"/>
            <p:cNvSpPr>
              <a:spLocks noChangeArrowheads="1"/>
            </p:cNvSpPr>
            <p:nvPr/>
          </p:nvSpPr>
          <p:spPr bwMode="auto">
            <a:xfrm>
              <a:off x="204" y="2432"/>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X</a:t>
              </a:r>
              <a:endParaRPr lang="en-GB" sz="1200"/>
            </a:p>
          </p:txBody>
        </p:sp>
        <p:sp>
          <p:nvSpPr>
            <p:cNvPr id="51" name="Line 37"/>
            <p:cNvSpPr>
              <a:spLocks noChangeShapeType="1"/>
            </p:cNvSpPr>
            <p:nvPr/>
          </p:nvSpPr>
          <p:spPr bwMode="auto">
            <a:xfrm>
              <a:off x="313" y="2166"/>
              <a:ext cx="90" cy="0"/>
            </a:xfrm>
            <a:prstGeom prst="line">
              <a:avLst/>
            </a:prstGeom>
            <a:noFill/>
            <a:ln w="19050">
              <a:solidFill>
                <a:schemeClr val="tx1"/>
              </a:solidFill>
              <a:round/>
              <a:headEnd/>
              <a:tailEnd/>
            </a:ln>
            <a:effectLst/>
          </p:spPr>
          <p:txBody>
            <a:bodyPr wrap="none" anchor="ctr">
              <a:prstTxWarp prst="textNoShape">
                <a:avLst/>
              </a:prstTxWarp>
            </a:bodyPr>
            <a:lstStyle/>
            <a:p>
              <a:endParaRPr lang="en-US" sz="1200"/>
            </a:p>
          </p:txBody>
        </p:sp>
      </p:grpSp>
      <p:sp>
        <p:nvSpPr>
          <p:cNvPr id="34" name="Text Box 30"/>
          <p:cNvSpPr txBox="1">
            <a:spLocks noChangeArrowheads="1"/>
          </p:cNvSpPr>
          <p:nvPr/>
        </p:nvSpPr>
        <p:spPr bwMode="auto">
          <a:xfrm>
            <a:off x="3950602" y="5889445"/>
            <a:ext cx="556662" cy="308195"/>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en-GB" sz="1400" dirty="0"/>
              <a:t>AND</a:t>
            </a:r>
            <a:endParaRPr lang="pl-PL" sz="1600" dirty="0"/>
          </a:p>
        </p:txBody>
      </p:sp>
      <p:grpSp>
        <p:nvGrpSpPr>
          <p:cNvPr id="122" name="Group 121"/>
          <p:cNvGrpSpPr/>
          <p:nvPr/>
        </p:nvGrpSpPr>
        <p:grpSpPr>
          <a:xfrm>
            <a:off x="3250593" y="3526759"/>
            <a:ext cx="2016408" cy="2312655"/>
            <a:chOff x="3250593" y="3526759"/>
            <a:chExt cx="2016408" cy="2312655"/>
          </a:xfrm>
        </p:grpSpPr>
        <p:sp>
          <p:nvSpPr>
            <p:cNvPr id="9" name="Rectangle 5"/>
            <p:cNvSpPr>
              <a:spLocks noChangeArrowheads="1"/>
            </p:cNvSpPr>
            <p:nvPr/>
          </p:nvSpPr>
          <p:spPr bwMode="auto">
            <a:xfrm>
              <a:off x="3261344" y="3833759"/>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dirty="0"/>
                <a:t>0</a:t>
              </a:r>
              <a:endParaRPr lang="en-GB" sz="1600" dirty="0"/>
            </a:p>
          </p:txBody>
        </p:sp>
        <p:sp>
          <p:nvSpPr>
            <p:cNvPr id="10" name="Rectangle 6"/>
            <p:cNvSpPr>
              <a:spLocks noChangeArrowheads="1"/>
            </p:cNvSpPr>
            <p:nvPr/>
          </p:nvSpPr>
          <p:spPr bwMode="auto">
            <a:xfrm>
              <a:off x="3667492" y="3833759"/>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0</a:t>
              </a:r>
              <a:endParaRPr lang="en-GB" sz="1600"/>
            </a:p>
          </p:txBody>
        </p:sp>
        <p:sp>
          <p:nvSpPr>
            <p:cNvPr id="11" name="Rectangle 7"/>
            <p:cNvSpPr>
              <a:spLocks noChangeArrowheads="1"/>
            </p:cNvSpPr>
            <p:nvPr/>
          </p:nvSpPr>
          <p:spPr bwMode="auto">
            <a:xfrm>
              <a:off x="4073641" y="3833759"/>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0</a:t>
              </a:r>
              <a:endParaRPr lang="en-GB" sz="1600"/>
            </a:p>
          </p:txBody>
        </p:sp>
        <p:sp>
          <p:nvSpPr>
            <p:cNvPr id="12" name="Rectangle 8"/>
            <p:cNvSpPr>
              <a:spLocks noChangeArrowheads="1"/>
            </p:cNvSpPr>
            <p:nvPr/>
          </p:nvSpPr>
          <p:spPr bwMode="auto">
            <a:xfrm>
              <a:off x="4479790" y="3833759"/>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0</a:t>
              </a:r>
              <a:endParaRPr lang="en-GB" sz="1600"/>
            </a:p>
          </p:txBody>
        </p:sp>
        <p:sp>
          <p:nvSpPr>
            <p:cNvPr id="13" name="Rectangle 9"/>
            <p:cNvSpPr>
              <a:spLocks noChangeArrowheads="1"/>
            </p:cNvSpPr>
            <p:nvPr/>
          </p:nvSpPr>
          <p:spPr bwMode="auto">
            <a:xfrm>
              <a:off x="4887133" y="3833759"/>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0</a:t>
              </a:r>
              <a:endParaRPr lang="en-GB" sz="1600"/>
            </a:p>
          </p:txBody>
        </p:sp>
        <p:sp>
          <p:nvSpPr>
            <p:cNvPr id="14" name="Rectangle 10"/>
            <p:cNvSpPr>
              <a:spLocks noChangeArrowheads="1"/>
            </p:cNvSpPr>
            <p:nvPr/>
          </p:nvSpPr>
          <p:spPr bwMode="auto">
            <a:xfrm>
              <a:off x="3261344" y="4239907"/>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0</a:t>
              </a:r>
              <a:endParaRPr lang="en-GB" sz="1600"/>
            </a:p>
          </p:txBody>
        </p:sp>
        <p:sp>
          <p:nvSpPr>
            <p:cNvPr id="15" name="Rectangle 11"/>
            <p:cNvSpPr>
              <a:spLocks noChangeArrowheads="1"/>
            </p:cNvSpPr>
            <p:nvPr/>
          </p:nvSpPr>
          <p:spPr bwMode="auto">
            <a:xfrm>
              <a:off x="3667492" y="4239907"/>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1</a:t>
              </a:r>
              <a:endParaRPr lang="en-GB" sz="1600"/>
            </a:p>
          </p:txBody>
        </p:sp>
        <p:sp>
          <p:nvSpPr>
            <p:cNvPr id="16" name="Rectangle 12"/>
            <p:cNvSpPr>
              <a:spLocks noChangeArrowheads="1"/>
            </p:cNvSpPr>
            <p:nvPr/>
          </p:nvSpPr>
          <p:spPr bwMode="auto">
            <a:xfrm>
              <a:off x="4073641" y="4239907"/>
              <a:ext cx="379868" cy="379868"/>
            </a:xfrm>
            <a:prstGeom prst="rect">
              <a:avLst/>
            </a:prstGeom>
            <a:solidFill>
              <a:schemeClr val="bg1">
                <a:lumMod val="85000"/>
              </a:schemeClr>
            </a:solidFill>
            <a:ln w="9525">
              <a:solidFill>
                <a:schemeClr val="tx1"/>
              </a:solidFill>
              <a:miter lim="800000"/>
              <a:headEnd/>
              <a:tailEnd/>
            </a:ln>
            <a:effectLst/>
          </p:spPr>
          <p:txBody>
            <a:bodyPr wrap="none" anchor="ctr">
              <a:prstTxWarp prst="textNoShape">
                <a:avLst/>
              </a:prstTxWarp>
            </a:bodyPr>
            <a:lstStyle/>
            <a:p>
              <a:pPr algn="ctr" eaLnBrk="0" hangingPunct="0"/>
              <a:r>
                <a:rPr lang="pl-PL" sz="1600"/>
                <a:t>D</a:t>
              </a:r>
              <a:endParaRPr lang="en-GB" sz="1600"/>
            </a:p>
          </p:txBody>
        </p:sp>
        <p:sp>
          <p:nvSpPr>
            <p:cNvPr id="17" name="Rectangle 13"/>
            <p:cNvSpPr>
              <a:spLocks noChangeArrowheads="1"/>
            </p:cNvSpPr>
            <p:nvPr/>
          </p:nvSpPr>
          <p:spPr bwMode="auto">
            <a:xfrm>
              <a:off x="4479790" y="4239907"/>
              <a:ext cx="379868" cy="379868"/>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eaLnBrk="0" hangingPunct="0"/>
              <a:r>
                <a:rPr lang="pl-PL" sz="1600"/>
                <a:t>D</a:t>
              </a:r>
              <a:endParaRPr lang="en-GB" sz="1600"/>
            </a:p>
          </p:txBody>
        </p:sp>
        <p:sp>
          <p:nvSpPr>
            <p:cNvPr id="18" name="Rectangle 14"/>
            <p:cNvSpPr>
              <a:spLocks noChangeArrowheads="1"/>
            </p:cNvSpPr>
            <p:nvPr/>
          </p:nvSpPr>
          <p:spPr bwMode="auto">
            <a:xfrm>
              <a:off x="4887133" y="4239907"/>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X</a:t>
              </a:r>
              <a:endParaRPr lang="en-GB" sz="1600"/>
            </a:p>
          </p:txBody>
        </p:sp>
        <p:sp>
          <p:nvSpPr>
            <p:cNvPr id="19" name="Rectangle 15"/>
            <p:cNvSpPr>
              <a:spLocks noChangeArrowheads="1"/>
            </p:cNvSpPr>
            <p:nvPr/>
          </p:nvSpPr>
          <p:spPr bwMode="auto">
            <a:xfrm>
              <a:off x="3261344" y="4646056"/>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0</a:t>
              </a:r>
              <a:endParaRPr lang="en-GB" sz="1600"/>
            </a:p>
          </p:txBody>
        </p:sp>
        <p:sp>
          <p:nvSpPr>
            <p:cNvPr id="20" name="Rectangle 16"/>
            <p:cNvSpPr>
              <a:spLocks noChangeArrowheads="1"/>
            </p:cNvSpPr>
            <p:nvPr/>
          </p:nvSpPr>
          <p:spPr bwMode="auto">
            <a:xfrm>
              <a:off x="3667492" y="4646056"/>
              <a:ext cx="379868" cy="379868"/>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eaLnBrk="0" hangingPunct="0"/>
              <a:r>
                <a:rPr lang="pl-PL" sz="1600"/>
                <a:t>D</a:t>
              </a:r>
              <a:endParaRPr lang="en-GB" sz="1600"/>
            </a:p>
          </p:txBody>
        </p:sp>
        <p:sp>
          <p:nvSpPr>
            <p:cNvPr id="21" name="Rectangle 17"/>
            <p:cNvSpPr>
              <a:spLocks noChangeArrowheads="1"/>
            </p:cNvSpPr>
            <p:nvPr/>
          </p:nvSpPr>
          <p:spPr bwMode="auto">
            <a:xfrm>
              <a:off x="4073641" y="4646056"/>
              <a:ext cx="379868" cy="379868"/>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eaLnBrk="0" hangingPunct="0"/>
              <a:r>
                <a:rPr lang="pl-PL" sz="1600"/>
                <a:t>D</a:t>
              </a:r>
              <a:endParaRPr lang="en-GB" sz="1600"/>
            </a:p>
          </p:txBody>
        </p:sp>
        <p:sp>
          <p:nvSpPr>
            <p:cNvPr id="22" name="Rectangle 18"/>
            <p:cNvSpPr>
              <a:spLocks noChangeArrowheads="1"/>
            </p:cNvSpPr>
            <p:nvPr/>
          </p:nvSpPr>
          <p:spPr bwMode="auto">
            <a:xfrm>
              <a:off x="4479790" y="4646056"/>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0</a:t>
              </a:r>
              <a:endParaRPr lang="en-GB" sz="1600"/>
            </a:p>
          </p:txBody>
        </p:sp>
        <p:sp>
          <p:nvSpPr>
            <p:cNvPr id="23" name="Rectangle 19"/>
            <p:cNvSpPr>
              <a:spLocks noChangeArrowheads="1"/>
            </p:cNvSpPr>
            <p:nvPr/>
          </p:nvSpPr>
          <p:spPr bwMode="auto">
            <a:xfrm>
              <a:off x="4887133" y="4646056"/>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X</a:t>
              </a:r>
              <a:endParaRPr lang="en-GB" sz="1600"/>
            </a:p>
          </p:txBody>
        </p:sp>
        <p:sp>
          <p:nvSpPr>
            <p:cNvPr id="24" name="Rectangle 20"/>
            <p:cNvSpPr>
              <a:spLocks noChangeArrowheads="1"/>
            </p:cNvSpPr>
            <p:nvPr/>
          </p:nvSpPr>
          <p:spPr bwMode="auto">
            <a:xfrm>
              <a:off x="3261344" y="5052204"/>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0</a:t>
              </a:r>
              <a:endParaRPr lang="en-GB" sz="1600"/>
            </a:p>
          </p:txBody>
        </p:sp>
        <p:sp>
          <p:nvSpPr>
            <p:cNvPr id="25" name="Rectangle 21"/>
            <p:cNvSpPr>
              <a:spLocks noChangeArrowheads="1"/>
            </p:cNvSpPr>
            <p:nvPr/>
          </p:nvSpPr>
          <p:spPr bwMode="auto">
            <a:xfrm>
              <a:off x="3667492" y="5052204"/>
              <a:ext cx="379868" cy="379868"/>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eaLnBrk="0" hangingPunct="0"/>
              <a:r>
                <a:rPr lang="pl-PL" sz="1600"/>
                <a:t>D</a:t>
              </a:r>
              <a:endParaRPr lang="en-GB" sz="1600"/>
            </a:p>
          </p:txBody>
        </p:sp>
        <p:sp>
          <p:nvSpPr>
            <p:cNvPr id="26" name="Rectangle 22"/>
            <p:cNvSpPr>
              <a:spLocks noChangeArrowheads="1"/>
            </p:cNvSpPr>
            <p:nvPr/>
          </p:nvSpPr>
          <p:spPr bwMode="auto">
            <a:xfrm>
              <a:off x="4073641" y="5052204"/>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0</a:t>
              </a:r>
              <a:endParaRPr lang="en-GB" sz="1600"/>
            </a:p>
          </p:txBody>
        </p:sp>
        <p:sp>
          <p:nvSpPr>
            <p:cNvPr id="27" name="Rectangle 23"/>
            <p:cNvSpPr>
              <a:spLocks noChangeArrowheads="1"/>
            </p:cNvSpPr>
            <p:nvPr/>
          </p:nvSpPr>
          <p:spPr bwMode="auto">
            <a:xfrm>
              <a:off x="4479790" y="5052204"/>
              <a:ext cx="379868" cy="379868"/>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eaLnBrk="0" hangingPunct="0"/>
              <a:r>
                <a:rPr lang="pl-PL" sz="1600"/>
                <a:t>D</a:t>
              </a:r>
              <a:endParaRPr lang="en-GB" sz="1600"/>
            </a:p>
          </p:txBody>
        </p:sp>
        <p:sp>
          <p:nvSpPr>
            <p:cNvPr id="28" name="Rectangle 24"/>
            <p:cNvSpPr>
              <a:spLocks noChangeArrowheads="1"/>
            </p:cNvSpPr>
            <p:nvPr/>
          </p:nvSpPr>
          <p:spPr bwMode="auto">
            <a:xfrm>
              <a:off x="4887133" y="5052204"/>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X</a:t>
              </a:r>
              <a:endParaRPr lang="en-GB" sz="1600"/>
            </a:p>
          </p:txBody>
        </p:sp>
        <p:sp>
          <p:nvSpPr>
            <p:cNvPr id="29" name="Rectangle 25"/>
            <p:cNvSpPr>
              <a:spLocks noChangeArrowheads="1"/>
            </p:cNvSpPr>
            <p:nvPr/>
          </p:nvSpPr>
          <p:spPr bwMode="auto">
            <a:xfrm>
              <a:off x="3261344" y="5459546"/>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0</a:t>
              </a:r>
              <a:endParaRPr lang="en-GB" sz="1600"/>
            </a:p>
          </p:txBody>
        </p:sp>
        <p:sp>
          <p:nvSpPr>
            <p:cNvPr id="30" name="Rectangle 26"/>
            <p:cNvSpPr>
              <a:spLocks noChangeArrowheads="1"/>
            </p:cNvSpPr>
            <p:nvPr/>
          </p:nvSpPr>
          <p:spPr bwMode="auto">
            <a:xfrm>
              <a:off x="3667492" y="5459546"/>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X</a:t>
              </a:r>
              <a:endParaRPr lang="en-GB" sz="1600"/>
            </a:p>
          </p:txBody>
        </p:sp>
        <p:sp>
          <p:nvSpPr>
            <p:cNvPr id="31" name="Rectangle 27"/>
            <p:cNvSpPr>
              <a:spLocks noChangeArrowheads="1"/>
            </p:cNvSpPr>
            <p:nvPr/>
          </p:nvSpPr>
          <p:spPr bwMode="auto">
            <a:xfrm>
              <a:off x="4073641" y="5459546"/>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X</a:t>
              </a:r>
              <a:endParaRPr lang="en-GB" sz="1600"/>
            </a:p>
          </p:txBody>
        </p:sp>
        <p:sp>
          <p:nvSpPr>
            <p:cNvPr id="32" name="Rectangle 28"/>
            <p:cNvSpPr>
              <a:spLocks noChangeArrowheads="1"/>
            </p:cNvSpPr>
            <p:nvPr/>
          </p:nvSpPr>
          <p:spPr bwMode="auto">
            <a:xfrm>
              <a:off x="4479790" y="5459546"/>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X</a:t>
              </a:r>
              <a:endParaRPr lang="en-GB" sz="1600"/>
            </a:p>
          </p:txBody>
        </p:sp>
        <p:sp>
          <p:nvSpPr>
            <p:cNvPr id="33" name="Rectangle 29"/>
            <p:cNvSpPr>
              <a:spLocks noChangeArrowheads="1"/>
            </p:cNvSpPr>
            <p:nvPr/>
          </p:nvSpPr>
          <p:spPr bwMode="auto">
            <a:xfrm>
              <a:off x="4887133" y="5459546"/>
              <a:ext cx="379868" cy="379868"/>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X</a:t>
              </a:r>
              <a:endParaRPr lang="en-GB" sz="1600"/>
            </a:p>
          </p:txBody>
        </p:sp>
        <p:grpSp>
          <p:nvGrpSpPr>
            <p:cNvPr id="36" name="Group 38"/>
            <p:cNvGrpSpPr>
              <a:grpSpLocks/>
            </p:cNvGrpSpPr>
            <p:nvPr/>
          </p:nvGrpSpPr>
          <p:grpSpPr bwMode="auto">
            <a:xfrm>
              <a:off x="3250593" y="3526759"/>
              <a:ext cx="2005657" cy="379868"/>
              <a:chOff x="2562" y="3430"/>
              <a:chExt cx="1679" cy="318"/>
            </a:xfrm>
          </p:grpSpPr>
          <p:sp>
            <p:nvSpPr>
              <p:cNvPr id="40" name="Rectangle 39"/>
              <p:cNvSpPr>
                <a:spLocks noChangeArrowheads="1"/>
              </p:cNvSpPr>
              <p:nvPr/>
            </p:nvSpPr>
            <p:spPr bwMode="auto">
              <a:xfrm>
                <a:off x="2562" y="3430"/>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0</a:t>
                </a:r>
                <a:endParaRPr lang="en-GB" sz="1200"/>
              </a:p>
            </p:txBody>
          </p:sp>
          <p:sp>
            <p:nvSpPr>
              <p:cNvPr id="41" name="Rectangle 40"/>
              <p:cNvSpPr>
                <a:spLocks noChangeArrowheads="1"/>
              </p:cNvSpPr>
              <p:nvPr/>
            </p:nvSpPr>
            <p:spPr bwMode="auto">
              <a:xfrm>
                <a:off x="2902" y="3430"/>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1</a:t>
                </a:r>
                <a:endParaRPr lang="en-GB" sz="1200"/>
              </a:p>
            </p:txBody>
          </p:sp>
          <p:sp>
            <p:nvSpPr>
              <p:cNvPr id="42" name="Rectangle 41"/>
              <p:cNvSpPr>
                <a:spLocks noChangeArrowheads="1"/>
              </p:cNvSpPr>
              <p:nvPr/>
            </p:nvSpPr>
            <p:spPr bwMode="auto">
              <a:xfrm>
                <a:off x="3242" y="3430"/>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D</a:t>
                </a:r>
                <a:endParaRPr lang="en-GB" sz="1200"/>
              </a:p>
            </p:txBody>
          </p:sp>
          <p:sp>
            <p:nvSpPr>
              <p:cNvPr id="43" name="Rectangle 42"/>
              <p:cNvSpPr>
                <a:spLocks noChangeArrowheads="1"/>
              </p:cNvSpPr>
              <p:nvPr/>
            </p:nvSpPr>
            <p:spPr bwMode="auto">
              <a:xfrm>
                <a:off x="3582" y="3430"/>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D</a:t>
                </a:r>
                <a:endParaRPr lang="en-GB" sz="1200"/>
              </a:p>
            </p:txBody>
          </p:sp>
          <p:sp>
            <p:nvSpPr>
              <p:cNvPr id="44" name="Rectangle 43"/>
              <p:cNvSpPr>
                <a:spLocks noChangeArrowheads="1"/>
              </p:cNvSpPr>
              <p:nvPr/>
            </p:nvSpPr>
            <p:spPr bwMode="auto">
              <a:xfrm>
                <a:off x="3923" y="3430"/>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X</a:t>
                </a:r>
                <a:endParaRPr lang="en-GB" sz="1200"/>
              </a:p>
            </p:txBody>
          </p:sp>
          <p:sp>
            <p:nvSpPr>
              <p:cNvPr id="45" name="Line 44"/>
              <p:cNvSpPr>
                <a:spLocks noChangeShapeType="1"/>
              </p:cNvSpPr>
              <p:nvPr/>
            </p:nvSpPr>
            <p:spPr bwMode="auto">
              <a:xfrm>
                <a:off x="3684" y="3505"/>
                <a:ext cx="90" cy="0"/>
              </a:xfrm>
              <a:prstGeom prst="line">
                <a:avLst/>
              </a:prstGeom>
              <a:noFill/>
              <a:ln w="19050">
                <a:solidFill>
                  <a:schemeClr val="tx1"/>
                </a:solidFill>
                <a:round/>
                <a:headEnd/>
                <a:tailEnd/>
              </a:ln>
              <a:effectLst/>
            </p:spPr>
            <p:txBody>
              <a:bodyPr wrap="none" anchor="ctr">
                <a:prstTxWarp prst="textNoShape">
                  <a:avLst/>
                </a:prstTxWarp>
              </a:bodyPr>
              <a:lstStyle/>
              <a:p>
                <a:endParaRPr lang="en-US" sz="1200"/>
              </a:p>
            </p:txBody>
          </p:sp>
        </p:grpSp>
        <p:sp>
          <p:nvSpPr>
            <p:cNvPr id="37" name="Line 45"/>
            <p:cNvSpPr>
              <a:spLocks noChangeShapeType="1"/>
            </p:cNvSpPr>
            <p:nvPr/>
          </p:nvSpPr>
          <p:spPr bwMode="auto">
            <a:xfrm>
              <a:off x="4587299" y="4322332"/>
              <a:ext cx="134985" cy="0"/>
            </a:xfrm>
            <a:prstGeom prst="line">
              <a:avLst/>
            </a:prstGeom>
            <a:noFill/>
            <a:ln w="19050">
              <a:solidFill>
                <a:schemeClr val="tx1"/>
              </a:solidFill>
              <a:round/>
              <a:headEnd/>
              <a:tailEnd/>
            </a:ln>
            <a:effectLst/>
          </p:spPr>
          <p:txBody>
            <a:bodyPr wrap="none" anchor="ctr">
              <a:prstTxWarp prst="textNoShape">
                <a:avLst/>
              </a:prstTxWarp>
            </a:bodyPr>
            <a:lstStyle/>
            <a:p>
              <a:endParaRPr lang="en-US" sz="1200"/>
            </a:p>
          </p:txBody>
        </p:sp>
        <p:sp>
          <p:nvSpPr>
            <p:cNvPr id="38" name="Line 46"/>
            <p:cNvSpPr>
              <a:spLocks noChangeShapeType="1"/>
            </p:cNvSpPr>
            <p:nvPr/>
          </p:nvSpPr>
          <p:spPr bwMode="auto">
            <a:xfrm>
              <a:off x="3782170" y="5134628"/>
              <a:ext cx="134985" cy="0"/>
            </a:xfrm>
            <a:prstGeom prst="line">
              <a:avLst/>
            </a:prstGeom>
            <a:noFill/>
            <a:ln w="19050">
              <a:solidFill>
                <a:schemeClr val="tx1"/>
              </a:solidFill>
              <a:round/>
              <a:headEnd/>
              <a:tailEnd/>
            </a:ln>
            <a:effectLst/>
          </p:spPr>
          <p:txBody>
            <a:bodyPr wrap="none" anchor="ctr">
              <a:prstTxWarp prst="textNoShape">
                <a:avLst/>
              </a:prstTxWarp>
            </a:bodyPr>
            <a:lstStyle/>
            <a:p>
              <a:endParaRPr lang="en-US" sz="1200"/>
            </a:p>
          </p:txBody>
        </p:sp>
        <p:sp>
          <p:nvSpPr>
            <p:cNvPr id="39" name="Line 47"/>
            <p:cNvSpPr>
              <a:spLocks noChangeShapeType="1"/>
            </p:cNvSpPr>
            <p:nvPr/>
          </p:nvSpPr>
          <p:spPr bwMode="auto">
            <a:xfrm>
              <a:off x="4594467" y="5134628"/>
              <a:ext cx="134985" cy="0"/>
            </a:xfrm>
            <a:prstGeom prst="line">
              <a:avLst/>
            </a:prstGeom>
            <a:noFill/>
            <a:ln w="19050">
              <a:solidFill>
                <a:schemeClr val="tx1"/>
              </a:solidFill>
              <a:round/>
              <a:headEnd/>
              <a:tailEnd/>
            </a:ln>
            <a:effectLst/>
          </p:spPr>
          <p:txBody>
            <a:bodyPr wrap="none" anchor="ctr">
              <a:prstTxWarp prst="textNoShape">
                <a:avLst/>
              </a:prstTxWarp>
            </a:bodyPr>
            <a:lstStyle/>
            <a:p>
              <a:endParaRPr lang="en-US" sz="1200"/>
            </a:p>
          </p:txBody>
        </p:sp>
      </p:grpSp>
      <p:sp>
        <p:nvSpPr>
          <p:cNvPr id="58" name="Text Box 54"/>
          <p:cNvSpPr txBox="1">
            <a:spLocks noChangeArrowheads="1"/>
          </p:cNvSpPr>
          <p:nvPr/>
        </p:nvSpPr>
        <p:spPr bwMode="auto">
          <a:xfrm>
            <a:off x="2096650" y="5889653"/>
            <a:ext cx="682725" cy="307987"/>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400" dirty="0"/>
              <a:t>NOT</a:t>
            </a:r>
            <a:endParaRPr lang="pl-PL" sz="1600" dirty="0"/>
          </a:p>
        </p:txBody>
      </p:sp>
      <p:grpSp>
        <p:nvGrpSpPr>
          <p:cNvPr id="121" name="Group 120"/>
          <p:cNvGrpSpPr/>
          <p:nvPr/>
        </p:nvGrpSpPr>
        <p:grpSpPr>
          <a:xfrm>
            <a:off x="2250058" y="3833759"/>
            <a:ext cx="372395" cy="1997819"/>
            <a:chOff x="2250058" y="3833759"/>
            <a:chExt cx="372395" cy="1997819"/>
          </a:xfrm>
        </p:grpSpPr>
        <p:sp>
          <p:nvSpPr>
            <p:cNvPr id="53" name="Rectangle 49"/>
            <p:cNvSpPr>
              <a:spLocks noChangeArrowheads="1"/>
            </p:cNvSpPr>
            <p:nvPr/>
          </p:nvSpPr>
          <p:spPr bwMode="auto">
            <a:xfrm>
              <a:off x="2250058" y="3833759"/>
              <a:ext cx="372395" cy="37239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1</a:t>
              </a:r>
              <a:endParaRPr lang="en-GB" sz="1600"/>
            </a:p>
          </p:txBody>
        </p:sp>
        <p:sp>
          <p:nvSpPr>
            <p:cNvPr id="54" name="Rectangle 50"/>
            <p:cNvSpPr>
              <a:spLocks noChangeArrowheads="1"/>
            </p:cNvSpPr>
            <p:nvPr/>
          </p:nvSpPr>
          <p:spPr bwMode="auto">
            <a:xfrm>
              <a:off x="2250058" y="4238944"/>
              <a:ext cx="372395" cy="37239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0</a:t>
              </a:r>
              <a:endParaRPr lang="en-GB" sz="1600"/>
            </a:p>
          </p:txBody>
        </p:sp>
        <p:sp>
          <p:nvSpPr>
            <p:cNvPr id="55" name="Rectangle 51"/>
            <p:cNvSpPr>
              <a:spLocks noChangeArrowheads="1"/>
            </p:cNvSpPr>
            <p:nvPr/>
          </p:nvSpPr>
          <p:spPr bwMode="auto">
            <a:xfrm>
              <a:off x="2250058" y="4644129"/>
              <a:ext cx="372395" cy="372395"/>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eaLnBrk="0" hangingPunct="0"/>
              <a:r>
                <a:rPr lang="pl-PL" sz="1600" dirty="0"/>
                <a:t>D</a:t>
              </a:r>
              <a:endParaRPr lang="en-GB" sz="1600" dirty="0"/>
            </a:p>
          </p:txBody>
        </p:sp>
        <p:sp>
          <p:nvSpPr>
            <p:cNvPr id="56" name="Rectangle 52"/>
            <p:cNvSpPr>
              <a:spLocks noChangeArrowheads="1"/>
            </p:cNvSpPr>
            <p:nvPr/>
          </p:nvSpPr>
          <p:spPr bwMode="auto">
            <a:xfrm>
              <a:off x="2250058" y="5049314"/>
              <a:ext cx="372395" cy="372395"/>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eaLnBrk="0" hangingPunct="0"/>
              <a:r>
                <a:rPr lang="pl-PL" sz="1600"/>
                <a:t>D</a:t>
              </a:r>
              <a:endParaRPr lang="en-GB" sz="1600"/>
            </a:p>
          </p:txBody>
        </p:sp>
        <p:sp>
          <p:nvSpPr>
            <p:cNvPr id="57" name="Rectangle 53"/>
            <p:cNvSpPr>
              <a:spLocks noChangeArrowheads="1"/>
            </p:cNvSpPr>
            <p:nvPr/>
          </p:nvSpPr>
          <p:spPr bwMode="auto">
            <a:xfrm>
              <a:off x="2250058" y="5459183"/>
              <a:ext cx="372395" cy="37239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X</a:t>
              </a:r>
              <a:endParaRPr lang="en-GB" sz="1600"/>
            </a:p>
          </p:txBody>
        </p:sp>
        <p:sp>
          <p:nvSpPr>
            <p:cNvPr id="60" name="Line 62"/>
            <p:cNvSpPr>
              <a:spLocks noChangeShapeType="1"/>
            </p:cNvSpPr>
            <p:nvPr/>
          </p:nvSpPr>
          <p:spPr bwMode="auto">
            <a:xfrm>
              <a:off x="2363651" y="4729616"/>
              <a:ext cx="132329" cy="0"/>
            </a:xfrm>
            <a:prstGeom prst="line">
              <a:avLst/>
            </a:prstGeom>
            <a:noFill/>
            <a:ln w="19050">
              <a:solidFill>
                <a:schemeClr val="tx1"/>
              </a:solidFill>
              <a:round/>
              <a:headEnd/>
              <a:tailEnd/>
            </a:ln>
            <a:effectLst/>
          </p:spPr>
          <p:txBody>
            <a:bodyPr wrap="none" anchor="ctr">
              <a:prstTxWarp prst="textNoShape">
                <a:avLst/>
              </a:prstTxWarp>
            </a:bodyPr>
            <a:lstStyle/>
            <a:p>
              <a:endParaRPr lang="en-US" sz="1200"/>
            </a:p>
          </p:txBody>
        </p:sp>
      </p:grpSp>
      <p:grpSp>
        <p:nvGrpSpPr>
          <p:cNvPr id="94" name="Group 90"/>
          <p:cNvGrpSpPr>
            <a:grpSpLocks/>
          </p:cNvGrpSpPr>
          <p:nvPr/>
        </p:nvGrpSpPr>
        <p:grpSpPr bwMode="auto">
          <a:xfrm>
            <a:off x="5537470" y="3835567"/>
            <a:ext cx="382065" cy="2017253"/>
            <a:chOff x="313" y="1086"/>
            <a:chExt cx="318" cy="1679"/>
          </a:xfrm>
        </p:grpSpPr>
        <p:sp>
          <p:nvSpPr>
            <p:cNvPr id="105" name="Rectangle 91"/>
            <p:cNvSpPr>
              <a:spLocks noChangeArrowheads="1"/>
            </p:cNvSpPr>
            <p:nvPr/>
          </p:nvSpPr>
          <p:spPr bwMode="auto">
            <a:xfrm>
              <a:off x="313" y="1086"/>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0</a:t>
              </a:r>
              <a:endParaRPr lang="en-GB" sz="1200"/>
            </a:p>
          </p:txBody>
        </p:sp>
        <p:sp>
          <p:nvSpPr>
            <p:cNvPr id="106" name="Rectangle 92"/>
            <p:cNvSpPr>
              <a:spLocks noChangeArrowheads="1"/>
            </p:cNvSpPr>
            <p:nvPr/>
          </p:nvSpPr>
          <p:spPr bwMode="auto">
            <a:xfrm>
              <a:off x="313" y="1426"/>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1</a:t>
              </a:r>
              <a:endParaRPr lang="en-GB" sz="1200"/>
            </a:p>
          </p:txBody>
        </p:sp>
        <p:sp>
          <p:nvSpPr>
            <p:cNvPr id="107" name="Rectangle 93"/>
            <p:cNvSpPr>
              <a:spLocks noChangeArrowheads="1"/>
            </p:cNvSpPr>
            <p:nvPr/>
          </p:nvSpPr>
          <p:spPr bwMode="auto">
            <a:xfrm>
              <a:off x="313" y="1766"/>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D</a:t>
              </a:r>
              <a:endParaRPr lang="en-GB" sz="1200"/>
            </a:p>
          </p:txBody>
        </p:sp>
        <p:sp>
          <p:nvSpPr>
            <p:cNvPr id="108" name="Rectangle 94"/>
            <p:cNvSpPr>
              <a:spLocks noChangeArrowheads="1"/>
            </p:cNvSpPr>
            <p:nvPr/>
          </p:nvSpPr>
          <p:spPr bwMode="auto">
            <a:xfrm>
              <a:off x="313" y="2106"/>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D</a:t>
              </a:r>
              <a:endParaRPr lang="en-GB" sz="1200"/>
            </a:p>
          </p:txBody>
        </p:sp>
        <p:sp>
          <p:nvSpPr>
            <p:cNvPr id="109" name="Rectangle 95"/>
            <p:cNvSpPr>
              <a:spLocks noChangeArrowheads="1"/>
            </p:cNvSpPr>
            <p:nvPr/>
          </p:nvSpPr>
          <p:spPr bwMode="auto">
            <a:xfrm>
              <a:off x="313" y="2447"/>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X</a:t>
              </a:r>
              <a:endParaRPr lang="en-GB" sz="1200"/>
            </a:p>
          </p:txBody>
        </p:sp>
        <p:sp>
          <p:nvSpPr>
            <p:cNvPr id="110" name="Line 96"/>
            <p:cNvSpPr>
              <a:spLocks noChangeShapeType="1"/>
            </p:cNvSpPr>
            <p:nvPr/>
          </p:nvSpPr>
          <p:spPr bwMode="auto">
            <a:xfrm>
              <a:off x="422" y="2181"/>
              <a:ext cx="90" cy="0"/>
            </a:xfrm>
            <a:prstGeom prst="line">
              <a:avLst/>
            </a:prstGeom>
            <a:noFill/>
            <a:ln w="19050">
              <a:solidFill>
                <a:schemeClr val="tx1"/>
              </a:solidFill>
              <a:round/>
              <a:headEnd/>
              <a:tailEnd/>
            </a:ln>
            <a:effectLst/>
          </p:spPr>
          <p:txBody>
            <a:bodyPr wrap="none" anchor="ctr">
              <a:prstTxWarp prst="textNoShape">
                <a:avLst/>
              </a:prstTxWarp>
            </a:bodyPr>
            <a:lstStyle/>
            <a:p>
              <a:endParaRPr lang="en-US" sz="1200"/>
            </a:p>
          </p:txBody>
        </p:sp>
      </p:grpSp>
      <p:sp>
        <p:nvSpPr>
          <p:cNvPr id="93" name="Text Box 89"/>
          <p:cNvSpPr txBox="1">
            <a:spLocks noChangeArrowheads="1"/>
          </p:cNvSpPr>
          <p:nvPr/>
        </p:nvSpPr>
        <p:spPr bwMode="auto">
          <a:xfrm>
            <a:off x="6641613" y="5890066"/>
            <a:ext cx="573097" cy="307574"/>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1400" dirty="0"/>
              <a:t>OR</a:t>
            </a:r>
            <a:endParaRPr lang="pl-PL" sz="1600" dirty="0"/>
          </a:p>
        </p:txBody>
      </p:sp>
      <p:grpSp>
        <p:nvGrpSpPr>
          <p:cNvPr id="123" name="Group 122"/>
          <p:cNvGrpSpPr/>
          <p:nvPr/>
        </p:nvGrpSpPr>
        <p:grpSpPr>
          <a:xfrm>
            <a:off x="5851052" y="3526792"/>
            <a:ext cx="2017254" cy="2326029"/>
            <a:chOff x="5851052" y="3526792"/>
            <a:chExt cx="2017254" cy="2326029"/>
          </a:xfrm>
        </p:grpSpPr>
        <p:sp>
          <p:nvSpPr>
            <p:cNvPr id="68" name="Rectangle 64"/>
            <p:cNvSpPr>
              <a:spLocks noChangeArrowheads="1"/>
            </p:cNvSpPr>
            <p:nvPr/>
          </p:nvSpPr>
          <p:spPr bwMode="auto">
            <a:xfrm>
              <a:off x="5851052" y="3835567"/>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0</a:t>
              </a:r>
              <a:endParaRPr lang="en-GB" sz="1600"/>
            </a:p>
          </p:txBody>
        </p:sp>
        <p:sp>
          <p:nvSpPr>
            <p:cNvPr id="69" name="Rectangle 65"/>
            <p:cNvSpPr>
              <a:spLocks noChangeArrowheads="1"/>
            </p:cNvSpPr>
            <p:nvPr/>
          </p:nvSpPr>
          <p:spPr bwMode="auto">
            <a:xfrm>
              <a:off x="6259549" y="3835567"/>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1</a:t>
              </a:r>
              <a:endParaRPr lang="en-GB" sz="1600"/>
            </a:p>
          </p:txBody>
        </p:sp>
        <p:sp>
          <p:nvSpPr>
            <p:cNvPr id="70" name="Rectangle 66"/>
            <p:cNvSpPr>
              <a:spLocks noChangeArrowheads="1"/>
            </p:cNvSpPr>
            <p:nvPr/>
          </p:nvSpPr>
          <p:spPr bwMode="auto">
            <a:xfrm>
              <a:off x="6668046" y="3835567"/>
              <a:ext cx="382065" cy="382065"/>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eaLnBrk="0" hangingPunct="0"/>
              <a:r>
                <a:rPr lang="pl-PL" sz="1600"/>
                <a:t>D</a:t>
              </a:r>
              <a:endParaRPr lang="en-GB" sz="1600"/>
            </a:p>
          </p:txBody>
        </p:sp>
        <p:sp>
          <p:nvSpPr>
            <p:cNvPr id="71" name="Rectangle 67"/>
            <p:cNvSpPr>
              <a:spLocks noChangeArrowheads="1"/>
            </p:cNvSpPr>
            <p:nvPr/>
          </p:nvSpPr>
          <p:spPr bwMode="auto">
            <a:xfrm>
              <a:off x="7076543" y="3835567"/>
              <a:ext cx="382065" cy="382065"/>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eaLnBrk="0" hangingPunct="0"/>
              <a:r>
                <a:rPr lang="pl-PL" sz="1600"/>
                <a:t>D</a:t>
              </a:r>
              <a:endParaRPr lang="en-GB" sz="1600"/>
            </a:p>
          </p:txBody>
        </p:sp>
        <p:sp>
          <p:nvSpPr>
            <p:cNvPr id="72" name="Rectangle 68"/>
            <p:cNvSpPr>
              <a:spLocks noChangeArrowheads="1"/>
            </p:cNvSpPr>
            <p:nvPr/>
          </p:nvSpPr>
          <p:spPr bwMode="auto">
            <a:xfrm>
              <a:off x="5851052" y="4244064"/>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1</a:t>
              </a:r>
              <a:endParaRPr lang="en-GB" sz="1600"/>
            </a:p>
          </p:txBody>
        </p:sp>
        <p:sp>
          <p:nvSpPr>
            <p:cNvPr id="73" name="Rectangle 69"/>
            <p:cNvSpPr>
              <a:spLocks noChangeArrowheads="1"/>
            </p:cNvSpPr>
            <p:nvPr/>
          </p:nvSpPr>
          <p:spPr bwMode="auto">
            <a:xfrm>
              <a:off x="6259549" y="4244064"/>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1</a:t>
              </a:r>
              <a:endParaRPr lang="en-GB" sz="1600"/>
            </a:p>
          </p:txBody>
        </p:sp>
        <p:sp>
          <p:nvSpPr>
            <p:cNvPr id="74" name="Rectangle 70"/>
            <p:cNvSpPr>
              <a:spLocks noChangeArrowheads="1"/>
            </p:cNvSpPr>
            <p:nvPr/>
          </p:nvSpPr>
          <p:spPr bwMode="auto">
            <a:xfrm>
              <a:off x="6668046" y="4244064"/>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1</a:t>
              </a:r>
              <a:endParaRPr lang="en-GB" sz="1600"/>
            </a:p>
          </p:txBody>
        </p:sp>
        <p:sp>
          <p:nvSpPr>
            <p:cNvPr id="75" name="Rectangle 71"/>
            <p:cNvSpPr>
              <a:spLocks noChangeArrowheads="1"/>
            </p:cNvSpPr>
            <p:nvPr/>
          </p:nvSpPr>
          <p:spPr bwMode="auto">
            <a:xfrm>
              <a:off x="7076543" y="4244064"/>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1</a:t>
              </a:r>
              <a:endParaRPr lang="en-GB" sz="1600"/>
            </a:p>
          </p:txBody>
        </p:sp>
        <p:sp>
          <p:nvSpPr>
            <p:cNvPr id="76" name="Rectangle 72"/>
            <p:cNvSpPr>
              <a:spLocks noChangeArrowheads="1"/>
            </p:cNvSpPr>
            <p:nvPr/>
          </p:nvSpPr>
          <p:spPr bwMode="auto">
            <a:xfrm>
              <a:off x="5851052" y="4652561"/>
              <a:ext cx="382065" cy="382065"/>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eaLnBrk="0" hangingPunct="0"/>
              <a:r>
                <a:rPr lang="pl-PL" sz="1600"/>
                <a:t>D</a:t>
              </a:r>
              <a:endParaRPr lang="en-GB" sz="1600"/>
            </a:p>
          </p:txBody>
        </p:sp>
        <p:sp>
          <p:nvSpPr>
            <p:cNvPr id="77" name="Rectangle 73"/>
            <p:cNvSpPr>
              <a:spLocks noChangeArrowheads="1"/>
            </p:cNvSpPr>
            <p:nvPr/>
          </p:nvSpPr>
          <p:spPr bwMode="auto">
            <a:xfrm>
              <a:off x="6259549" y="4652561"/>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1</a:t>
              </a:r>
              <a:endParaRPr lang="en-GB" sz="1600"/>
            </a:p>
          </p:txBody>
        </p:sp>
        <p:sp>
          <p:nvSpPr>
            <p:cNvPr id="78" name="Rectangle 74"/>
            <p:cNvSpPr>
              <a:spLocks noChangeArrowheads="1"/>
            </p:cNvSpPr>
            <p:nvPr/>
          </p:nvSpPr>
          <p:spPr bwMode="auto">
            <a:xfrm>
              <a:off x="6668046" y="4652561"/>
              <a:ext cx="382065" cy="382065"/>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eaLnBrk="0" hangingPunct="0"/>
              <a:r>
                <a:rPr lang="pl-PL" sz="1600" dirty="0"/>
                <a:t>D</a:t>
              </a:r>
              <a:endParaRPr lang="en-GB" sz="1600" dirty="0"/>
            </a:p>
          </p:txBody>
        </p:sp>
        <p:sp>
          <p:nvSpPr>
            <p:cNvPr id="79" name="Rectangle 75"/>
            <p:cNvSpPr>
              <a:spLocks noChangeArrowheads="1"/>
            </p:cNvSpPr>
            <p:nvPr/>
          </p:nvSpPr>
          <p:spPr bwMode="auto">
            <a:xfrm>
              <a:off x="7076543" y="4652561"/>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1</a:t>
              </a:r>
              <a:endParaRPr lang="en-GB" sz="1600"/>
            </a:p>
          </p:txBody>
        </p:sp>
        <p:sp>
          <p:nvSpPr>
            <p:cNvPr id="80" name="Rectangle 76"/>
            <p:cNvSpPr>
              <a:spLocks noChangeArrowheads="1"/>
            </p:cNvSpPr>
            <p:nvPr/>
          </p:nvSpPr>
          <p:spPr bwMode="auto">
            <a:xfrm>
              <a:off x="5851052" y="5061058"/>
              <a:ext cx="382065" cy="382065"/>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eaLnBrk="0" hangingPunct="0"/>
              <a:r>
                <a:rPr lang="pl-PL" sz="1600"/>
                <a:t>D</a:t>
              </a:r>
              <a:endParaRPr lang="en-GB" sz="1600"/>
            </a:p>
          </p:txBody>
        </p:sp>
        <p:sp>
          <p:nvSpPr>
            <p:cNvPr id="81" name="Rectangle 77"/>
            <p:cNvSpPr>
              <a:spLocks noChangeArrowheads="1"/>
            </p:cNvSpPr>
            <p:nvPr/>
          </p:nvSpPr>
          <p:spPr bwMode="auto">
            <a:xfrm>
              <a:off x="6259549" y="5061058"/>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1</a:t>
              </a:r>
              <a:endParaRPr lang="en-GB" sz="1600"/>
            </a:p>
          </p:txBody>
        </p:sp>
        <p:sp>
          <p:nvSpPr>
            <p:cNvPr id="82" name="Rectangle 78"/>
            <p:cNvSpPr>
              <a:spLocks noChangeArrowheads="1"/>
            </p:cNvSpPr>
            <p:nvPr/>
          </p:nvSpPr>
          <p:spPr bwMode="auto">
            <a:xfrm>
              <a:off x="6668046" y="5061058"/>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1</a:t>
              </a:r>
              <a:endParaRPr lang="en-GB" sz="1600"/>
            </a:p>
          </p:txBody>
        </p:sp>
        <p:sp>
          <p:nvSpPr>
            <p:cNvPr id="83" name="Rectangle 79"/>
            <p:cNvSpPr>
              <a:spLocks noChangeArrowheads="1"/>
            </p:cNvSpPr>
            <p:nvPr/>
          </p:nvSpPr>
          <p:spPr bwMode="auto">
            <a:xfrm>
              <a:off x="7076543" y="5061058"/>
              <a:ext cx="382065" cy="382065"/>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eaLnBrk="0" hangingPunct="0"/>
              <a:r>
                <a:rPr lang="pl-PL" sz="1600"/>
                <a:t>D</a:t>
              </a:r>
              <a:endParaRPr lang="en-GB" sz="1600"/>
            </a:p>
          </p:txBody>
        </p:sp>
        <p:sp>
          <p:nvSpPr>
            <p:cNvPr id="84" name="Rectangle 80"/>
            <p:cNvSpPr>
              <a:spLocks noChangeArrowheads="1"/>
            </p:cNvSpPr>
            <p:nvPr/>
          </p:nvSpPr>
          <p:spPr bwMode="auto">
            <a:xfrm>
              <a:off x="5851052" y="5470756"/>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X</a:t>
              </a:r>
              <a:endParaRPr lang="en-GB" sz="1600"/>
            </a:p>
          </p:txBody>
        </p:sp>
        <p:sp>
          <p:nvSpPr>
            <p:cNvPr id="85" name="Rectangle 81"/>
            <p:cNvSpPr>
              <a:spLocks noChangeArrowheads="1"/>
            </p:cNvSpPr>
            <p:nvPr/>
          </p:nvSpPr>
          <p:spPr bwMode="auto">
            <a:xfrm>
              <a:off x="6259549" y="5470756"/>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1</a:t>
              </a:r>
              <a:endParaRPr lang="en-GB" sz="1600"/>
            </a:p>
          </p:txBody>
        </p:sp>
        <p:sp>
          <p:nvSpPr>
            <p:cNvPr id="86" name="Rectangle 82"/>
            <p:cNvSpPr>
              <a:spLocks noChangeArrowheads="1"/>
            </p:cNvSpPr>
            <p:nvPr/>
          </p:nvSpPr>
          <p:spPr bwMode="auto">
            <a:xfrm>
              <a:off x="6668046" y="5470756"/>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X</a:t>
              </a:r>
              <a:endParaRPr lang="en-GB" sz="1600"/>
            </a:p>
          </p:txBody>
        </p:sp>
        <p:sp>
          <p:nvSpPr>
            <p:cNvPr id="87" name="Rectangle 83"/>
            <p:cNvSpPr>
              <a:spLocks noChangeArrowheads="1"/>
            </p:cNvSpPr>
            <p:nvPr/>
          </p:nvSpPr>
          <p:spPr bwMode="auto">
            <a:xfrm>
              <a:off x="7076543" y="5470756"/>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X</a:t>
              </a:r>
              <a:endParaRPr lang="en-GB" sz="1600"/>
            </a:p>
          </p:txBody>
        </p:sp>
        <p:sp>
          <p:nvSpPr>
            <p:cNvPr id="88" name="Rectangle 84"/>
            <p:cNvSpPr>
              <a:spLocks noChangeArrowheads="1"/>
            </p:cNvSpPr>
            <p:nvPr/>
          </p:nvSpPr>
          <p:spPr bwMode="auto">
            <a:xfrm>
              <a:off x="7486241" y="3835567"/>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X</a:t>
              </a:r>
              <a:endParaRPr lang="en-GB" sz="1600"/>
            </a:p>
          </p:txBody>
        </p:sp>
        <p:sp>
          <p:nvSpPr>
            <p:cNvPr id="89" name="Rectangle 85"/>
            <p:cNvSpPr>
              <a:spLocks noChangeArrowheads="1"/>
            </p:cNvSpPr>
            <p:nvPr/>
          </p:nvSpPr>
          <p:spPr bwMode="auto">
            <a:xfrm>
              <a:off x="7486241" y="4244064"/>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1</a:t>
              </a:r>
              <a:endParaRPr lang="en-GB" sz="1600"/>
            </a:p>
          </p:txBody>
        </p:sp>
        <p:sp>
          <p:nvSpPr>
            <p:cNvPr id="90" name="Rectangle 86"/>
            <p:cNvSpPr>
              <a:spLocks noChangeArrowheads="1"/>
            </p:cNvSpPr>
            <p:nvPr/>
          </p:nvSpPr>
          <p:spPr bwMode="auto">
            <a:xfrm>
              <a:off x="7486241" y="4652561"/>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X</a:t>
              </a:r>
              <a:endParaRPr lang="en-GB" sz="1600"/>
            </a:p>
          </p:txBody>
        </p:sp>
        <p:sp>
          <p:nvSpPr>
            <p:cNvPr id="91" name="Rectangle 87"/>
            <p:cNvSpPr>
              <a:spLocks noChangeArrowheads="1"/>
            </p:cNvSpPr>
            <p:nvPr/>
          </p:nvSpPr>
          <p:spPr bwMode="auto">
            <a:xfrm>
              <a:off x="7486241" y="5061058"/>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X</a:t>
              </a:r>
              <a:endParaRPr lang="en-GB" sz="1600"/>
            </a:p>
          </p:txBody>
        </p:sp>
        <p:sp>
          <p:nvSpPr>
            <p:cNvPr id="92" name="Rectangle 88"/>
            <p:cNvSpPr>
              <a:spLocks noChangeArrowheads="1"/>
            </p:cNvSpPr>
            <p:nvPr/>
          </p:nvSpPr>
          <p:spPr bwMode="auto">
            <a:xfrm>
              <a:off x="7486241" y="5470756"/>
              <a:ext cx="382065" cy="382065"/>
            </a:xfrm>
            <a:prstGeom prst="rect">
              <a:avLst/>
            </a:prstGeom>
            <a:noFill/>
            <a:ln w="9525">
              <a:solidFill>
                <a:schemeClr val="tx1"/>
              </a:solidFill>
              <a:miter lim="800000"/>
              <a:headEnd/>
              <a:tailEnd/>
            </a:ln>
            <a:effectLst/>
          </p:spPr>
          <p:txBody>
            <a:bodyPr wrap="none" anchor="ctr">
              <a:prstTxWarp prst="textNoShape">
                <a:avLst/>
              </a:prstTxWarp>
            </a:bodyPr>
            <a:lstStyle/>
            <a:p>
              <a:pPr algn="ctr" eaLnBrk="0" hangingPunct="0"/>
              <a:r>
                <a:rPr lang="pl-PL" sz="1600"/>
                <a:t>X</a:t>
              </a:r>
              <a:endParaRPr lang="en-GB" sz="1600"/>
            </a:p>
          </p:txBody>
        </p:sp>
        <p:grpSp>
          <p:nvGrpSpPr>
            <p:cNvPr id="95" name="Group 97"/>
            <p:cNvGrpSpPr>
              <a:grpSpLocks/>
            </p:cNvGrpSpPr>
            <p:nvPr/>
          </p:nvGrpSpPr>
          <p:grpSpPr bwMode="auto">
            <a:xfrm>
              <a:off x="5851052" y="3526792"/>
              <a:ext cx="2017254" cy="382065"/>
              <a:chOff x="2562" y="3430"/>
              <a:chExt cx="1679" cy="318"/>
            </a:xfrm>
          </p:grpSpPr>
          <p:sp>
            <p:nvSpPr>
              <p:cNvPr id="99" name="Rectangle 98"/>
              <p:cNvSpPr>
                <a:spLocks noChangeArrowheads="1"/>
              </p:cNvSpPr>
              <p:nvPr/>
            </p:nvSpPr>
            <p:spPr bwMode="auto">
              <a:xfrm>
                <a:off x="2562" y="3430"/>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0</a:t>
                </a:r>
                <a:endParaRPr lang="en-GB" sz="1200"/>
              </a:p>
            </p:txBody>
          </p:sp>
          <p:sp>
            <p:nvSpPr>
              <p:cNvPr id="100" name="Rectangle 99"/>
              <p:cNvSpPr>
                <a:spLocks noChangeArrowheads="1"/>
              </p:cNvSpPr>
              <p:nvPr/>
            </p:nvSpPr>
            <p:spPr bwMode="auto">
              <a:xfrm>
                <a:off x="2902" y="3430"/>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1</a:t>
                </a:r>
                <a:endParaRPr lang="en-GB" sz="1200"/>
              </a:p>
            </p:txBody>
          </p:sp>
          <p:sp>
            <p:nvSpPr>
              <p:cNvPr id="101" name="Rectangle 100"/>
              <p:cNvSpPr>
                <a:spLocks noChangeArrowheads="1"/>
              </p:cNvSpPr>
              <p:nvPr/>
            </p:nvSpPr>
            <p:spPr bwMode="auto">
              <a:xfrm>
                <a:off x="3242" y="3430"/>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D</a:t>
                </a:r>
                <a:endParaRPr lang="en-GB" sz="1200"/>
              </a:p>
            </p:txBody>
          </p:sp>
          <p:sp>
            <p:nvSpPr>
              <p:cNvPr id="102" name="Rectangle 101"/>
              <p:cNvSpPr>
                <a:spLocks noChangeArrowheads="1"/>
              </p:cNvSpPr>
              <p:nvPr/>
            </p:nvSpPr>
            <p:spPr bwMode="auto">
              <a:xfrm>
                <a:off x="3582" y="3430"/>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D</a:t>
                </a:r>
                <a:endParaRPr lang="en-GB" sz="1200"/>
              </a:p>
            </p:txBody>
          </p:sp>
          <p:sp>
            <p:nvSpPr>
              <p:cNvPr id="103" name="Rectangle 102"/>
              <p:cNvSpPr>
                <a:spLocks noChangeArrowheads="1"/>
              </p:cNvSpPr>
              <p:nvPr/>
            </p:nvSpPr>
            <p:spPr bwMode="auto">
              <a:xfrm>
                <a:off x="3923" y="3430"/>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X</a:t>
                </a:r>
                <a:endParaRPr lang="en-GB" sz="1200"/>
              </a:p>
            </p:txBody>
          </p:sp>
          <p:sp>
            <p:nvSpPr>
              <p:cNvPr id="104" name="Line 103"/>
              <p:cNvSpPr>
                <a:spLocks noChangeShapeType="1"/>
              </p:cNvSpPr>
              <p:nvPr/>
            </p:nvSpPr>
            <p:spPr bwMode="auto">
              <a:xfrm>
                <a:off x="3684" y="3505"/>
                <a:ext cx="90" cy="0"/>
              </a:xfrm>
              <a:prstGeom prst="line">
                <a:avLst/>
              </a:prstGeom>
              <a:noFill/>
              <a:ln w="19050">
                <a:solidFill>
                  <a:schemeClr val="tx1"/>
                </a:solidFill>
                <a:round/>
                <a:headEnd/>
                <a:tailEnd/>
              </a:ln>
              <a:effectLst/>
            </p:spPr>
            <p:txBody>
              <a:bodyPr wrap="none" anchor="ctr">
                <a:prstTxWarp prst="textNoShape">
                  <a:avLst/>
                </a:prstTxWarp>
              </a:bodyPr>
              <a:lstStyle/>
              <a:p>
                <a:endParaRPr lang="en-US" sz="1200"/>
              </a:p>
            </p:txBody>
          </p:sp>
        </p:grpSp>
        <p:sp>
          <p:nvSpPr>
            <p:cNvPr id="96" name="Line 104"/>
            <p:cNvSpPr>
              <a:spLocks noChangeShapeType="1"/>
            </p:cNvSpPr>
            <p:nvPr/>
          </p:nvSpPr>
          <p:spPr bwMode="auto">
            <a:xfrm>
              <a:off x="7188279" y="5143959"/>
              <a:ext cx="135765" cy="0"/>
            </a:xfrm>
            <a:prstGeom prst="line">
              <a:avLst/>
            </a:prstGeom>
            <a:noFill/>
            <a:ln w="19050">
              <a:solidFill>
                <a:schemeClr val="tx1"/>
              </a:solidFill>
              <a:round/>
              <a:headEnd/>
              <a:tailEnd/>
            </a:ln>
            <a:effectLst/>
          </p:spPr>
          <p:txBody>
            <a:bodyPr wrap="none" anchor="ctr">
              <a:prstTxWarp prst="textNoShape">
                <a:avLst/>
              </a:prstTxWarp>
            </a:bodyPr>
            <a:lstStyle/>
            <a:p>
              <a:endParaRPr lang="en-US" sz="1200"/>
            </a:p>
          </p:txBody>
        </p:sp>
        <p:sp>
          <p:nvSpPr>
            <p:cNvPr id="97" name="Line 105"/>
            <p:cNvSpPr>
              <a:spLocks noChangeShapeType="1"/>
            </p:cNvSpPr>
            <p:nvPr/>
          </p:nvSpPr>
          <p:spPr bwMode="auto">
            <a:xfrm>
              <a:off x="5967593" y="5143959"/>
              <a:ext cx="135765" cy="0"/>
            </a:xfrm>
            <a:prstGeom prst="line">
              <a:avLst/>
            </a:prstGeom>
            <a:noFill/>
            <a:ln w="19050">
              <a:solidFill>
                <a:schemeClr val="tx1"/>
              </a:solidFill>
              <a:round/>
              <a:headEnd/>
              <a:tailEnd/>
            </a:ln>
            <a:effectLst/>
          </p:spPr>
          <p:txBody>
            <a:bodyPr wrap="none" anchor="ctr">
              <a:prstTxWarp prst="textNoShape">
                <a:avLst/>
              </a:prstTxWarp>
            </a:bodyPr>
            <a:lstStyle/>
            <a:p>
              <a:endParaRPr lang="en-US" sz="1200"/>
            </a:p>
          </p:txBody>
        </p:sp>
        <p:sp>
          <p:nvSpPr>
            <p:cNvPr id="98" name="Line 106"/>
            <p:cNvSpPr>
              <a:spLocks noChangeShapeType="1"/>
            </p:cNvSpPr>
            <p:nvPr/>
          </p:nvSpPr>
          <p:spPr bwMode="auto">
            <a:xfrm>
              <a:off x="7188279" y="3923274"/>
              <a:ext cx="135765" cy="0"/>
            </a:xfrm>
            <a:prstGeom prst="line">
              <a:avLst/>
            </a:prstGeom>
            <a:noFill/>
            <a:ln w="19050">
              <a:solidFill>
                <a:schemeClr val="tx1"/>
              </a:solidFill>
              <a:round/>
              <a:headEnd/>
              <a:tailEnd/>
            </a:ln>
            <a:effectLst/>
          </p:spPr>
          <p:txBody>
            <a:bodyPr wrap="none" anchor="ctr">
              <a:prstTxWarp prst="textNoShape">
                <a:avLst/>
              </a:prstTxWarp>
            </a:bodyPr>
            <a:lstStyle/>
            <a:p>
              <a:endParaRPr lang="en-US" sz="1200"/>
            </a:p>
          </p:txBody>
        </p:sp>
      </p:grpSp>
      <p:grpSp>
        <p:nvGrpSpPr>
          <p:cNvPr id="113" name="Group 112"/>
          <p:cNvGrpSpPr/>
          <p:nvPr/>
        </p:nvGrpSpPr>
        <p:grpSpPr>
          <a:xfrm>
            <a:off x="2760797" y="1684965"/>
            <a:ext cx="5058925" cy="1631216"/>
            <a:chOff x="2760797" y="1929749"/>
            <a:chExt cx="5058925" cy="1631216"/>
          </a:xfrm>
        </p:grpSpPr>
        <p:sp>
          <p:nvSpPr>
            <p:cNvPr id="5" name="Text Box 4"/>
            <p:cNvSpPr txBox="1">
              <a:spLocks noChangeArrowheads="1"/>
            </p:cNvSpPr>
            <p:nvPr/>
          </p:nvSpPr>
          <p:spPr bwMode="auto">
            <a:xfrm>
              <a:off x="2760797" y="1929749"/>
              <a:ext cx="5058925" cy="1631216"/>
            </a:xfrm>
            <a:prstGeom prst="rect">
              <a:avLst/>
            </a:prstGeom>
            <a:noFill/>
            <a:ln w="28575">
              <a:noFill/>
              <a:miter lim="800000"/>
              <a:headEnd/>
              <a:tailEnd/>
            </a:ln>
            <a:effectLst/>
          </p:spPr>
          <p:txBody>
            <a:bodyPr wrap="square" anchor="ctr">
              <a:prstTxWarp prst="textNoShape">
                <a:avLst/>
              </a:prstTxWarp>
              <a:spAutoFit/>
            </a:bodyPr>
            <a:lstStyle/>
            <a:p>
              <a:pPr eaLnBrk="0" hangingPunct="0">
                <a:tabLst>
                  <a:tab pos="850900" algn="l"/>
                  <a:tab pos="2381250" algn="l"/>
                  <a:tab pos="3232150" algn="l"/>
                  <a:tab pos="5238750" algn="l"/>
                  <a:tab pos="5715000" algn="l"/>
                </a:tabLst>
              </a:pPr>
              <a:r>
                <a:rPr lang="en-US" sz="2000" dirty="0" smtClean="0"/>
                <a:t>Fault-free       Faulty       D alphabet</a:t>
              </a:r>
            </a:p>
            <a:p>
              <a:pPr eaLnBrk="0" hangingPunct="0">
                <a:tabLst>
                  <a:tab pos="850900" algn="l"/>
                  <a:tab pos="2381250" algn="l"/>
                  <a:tab pos="3232150" algn="l"/>
                  <a:tab pos="5238750" algn="l"/>
                  <a:tab pos="5715000" algn="l"/>
                </a:tabLst>
              </a:pPr>
              <a:r>
                <a:rPr lang="en-US" sz="2000" dirty="0" smtClean="0"/>
                <a:t>       0                 0	              0</a:t>
              </a:r>
            </a:p>
            <a:p>
              <a:pPr eaLnBrk="0" hangingPunct="0">
                <a:tabLst>
                  <a:tab pos="850900" algn="l"/>
                  <a:tab pos="2381250" algn="l"/>
                  <a:tab pos="3232150" algn="l"/>
                  <a:tab pos="5238750" algn="l"/>
                  <a:tab pos="5715000" algn="l"/>
                </a:tabLst>
              </a:pPr>
              <a:r>
                <a:rPr lang="en-US" sz="2000" dirty="0" smtClean="0"/>
                <a:t>       1                 1	              1</a:t>
              </a:r>
            </a:p>
            <a:p>
              <a:pPr eaLnBrk="0" hangingPunct="0">
                <a:tabLst>
                  <a:tab pos="850900" algn="l"/>
                  <a:tab pos="2381250" algn="l"/>
                  <a:tab pos="3232150" algn="l"/>
                  <a:tab pos="5238750" algn="l"/>
                  <a:tab pos="5715000" algn="l"/>
                </a:tabLst>
              </a:pPr>
              <a:r>
                <a:rPr lang="en-US" sz="2000" dirty="0" smtClean="0"/>
                <a:t>       1                 0	              D</a:t>
              </a:r>
            </a:p>
            <a:p>
              <a:pPr eaLnBrk="0" hangingPunct="0">
                <a:tabLst>
                  <a:tab pos="850900" algn="l"/>
                  <a:tab pos="2381250" algn="l"/>
                  <a:tab pos="3232150" algn="l"/>
                  <a:tab pos="5238750" algn="l"/>
                  <a:tab pos="5715000" algn="l"/>
                </a:tabLst>
              </a:pPr>
              <a:r>
                <a:rPr lang="en-US" sz="2000" dirty="0" smtClean="0"/>
                <a:t>       0                 1	              D</a:t>
              </a:r>
              <a:endParaRPr lang="en-US" sz="2000" dirty="0"/>
            </a:p>
          </p:txBody>
        </p:sp>
        <p:sp>
          <p:nvSpPr>
            <p:cNvPr id="111" name="Line 103"/>
            <p:cNvSpPr>
              <a:spLocks noChangeShapeType="1"/>
            </p:cNvSpPr>
            <p:nvPr/>
          </p:nvSpPr>
          <p:spPr bwMode="auto">
            <a:xfrm>
              <a:off x="6220905" y="3228975"/>
              <a:ext cx="151808" cy="0"/>
            </a:xfrm>
            <a:prstGeom prst="line">
              <a:avLst/>
            </a:prstGeom>
            <a:noFill/>
            <a:ln w="19050">
              <a:solidFill>
                <a:schemeClr val="tx1"/>
              </a:solidFill>
              <a:round/>
              <a:headEnd/>
              <a:tailEnd/>
            </a:ln>
            <a:effectLst/>
          </p:spPr>
          <p:txBody>
            <a:bodyPr wrap="none" anchor="ctr">
              <a:prstTxWarp prst="textNoShape">
                <a:avLst/>
              </a:prstTxWarp>
            </a:bodyPr>
            <a:lstStyle/>
            <a:p>
              <a:endParaRPr lang="en-US" sz="1200"/>
            </a:p>
          </p:txBody>
        </p:sp>
      </p:grpSp>
      <p:sp>
        <p:nvSpPr>
          <p:cNvPr id="112" name="TextBox 111"/>
          <p:cNvSpPr txBox="1"/>
          <p:nvPr/>
        </p:nvSpPr>
        <p:spPr>
          <a:xfrm>
            <a:off x="874078" y="6208532"/>
            <a:ext cx="1488709" cy="338554"/>
          </a:xfrm>
          <a:prstGeom prst="rect">
            <a:avLst/>
          </a:prstGeom>
          <a:noFill/>
        </p:spPr>
        <p:txBody>
          <a:bodyPr wrap="none" rtlCol="0">
            <a:spAutoFit/>
          </a:bodyPr>
          <a:lstStyle/>
          <a:p>
            <a:r>
              <a:rPr lang="en-US" sz="1600" dirty="0" smtClean="0"/>
              <a:t>X – don</a:t>
            </a:r>
            <a:r>
              <a:rPr lang="fr-FR" sz="1600" dirty="0" smtClean="0"/>
              <a:t>’</a:t>
            </a:r>
            <a:r>
              <a:rPr lang="en-US" sz="1600" dirty="0" smtClean="0"/>
              <a:t>t care</a:t>
            </a:r>
            <a:endParaRPr lang="en-US" sz="1600" dirty="0"/>
          </a:p>
        </p:txBody>
      </p:sp>
      <p:grpSp>
        <p:nvGrpSpPr>
          <p:cNvPr id="114" name="Group 31"/>
          <p:cNvGrpSpPr>
            <a:grpSpLocks/>
          </p:cNvGrpSpPr>
          <p:nvPr/>
        </p:nvGrpSpPr>
        <p:grpSpPr bwMode="auto">
          <a:xfrm>
            <a:off x="1943189" y="3833759"/>
            <a:ext cx="379868" cy="2005655"/>
            <a:chOff x="204" y="1071"/>
            <a:chExt cx="318" cy="1679"/>
          </a:xfrm>
        </p:grpSpPr>
        <p:sp>
          <p:nvSpPr>
            <p:cNvPr id="115" name="Rectangle 32"/>
            <p:cNvSpPr>
              <a:spLocks noChangeArrowheads="1"/>
            </p:cNvSpPr>
            <p:nvPr/>
          </p:nvSpPr>
          <p:spPr bwMode="auto">
            <a:xfrm>
              <a:off x="204" y="1071"/>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dirty="0"/>
                <a:t>0</a:t>
              </a:r>
              <a:endParaRPr lang="en-GB" sz="1200" dirty="0"/>
            </a:p>
          </p:txBody>
        </p:sp>
        <p:sp>
          <p:nvSpPr>
            <p:cNvPr id="116" name="Rectangle 33"/>
            <p:cNvSpPr>
              <a:spLocks noChangeArrowheads="1"/>
            </p:cNvSpPr>
            <p:nvPr/>
          </p:nvSpPr>
          <p:spPr bwMode="auto">
            <a:xfrm>
              <a:off x="204" y="1411"/>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1</a:t>
              </a:r>
              <a:endParaRPr lang="en-GB" sz="1200"/>
            </a:p>
          </p:txBody>
        </p:sp>
        <p:sp>
          <p:nvSpPr>
            <p:cNvPr id="117" name="Rectangle 34"/>
            <p:cNvSpPr>
              <a:spLocks noChangeArrowheads="1"/>
            </p:cNvSpPr>
            <p:nvPr/>
          </p:nvSpPr>
          <p:spPr bwMode="auto">
            <a:xfrm>
              <a:off x="204" y="1751"/>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D</a:t>
              </a:r>
              <a:endParaRPr lang="en-GB" sz="1200"/>
            </a:p>
          </p:txBody>
        </p:sp>
        <p:sp>
          <p:nvSpPr>
            <p:cNvPr id="118" name="Rectangle 35"/>
            <p:cNvSpPr>
              <a:spLocks noChangeArrowheads="1"/>
            </p:cNvSpPr>
            <p:nvPr/>
          </p:nvSpPr>
          <p:spPr bwMode="auto">
            <a:xfrm>
              <a:off x="204" y="2091"/>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D</a:t>
              </a:r>
              <a:endParaRPr lang="en-GB" sz="1200"/>
            </a:p>
          </p:txBody>
        </p:sp>
        <p:sp>
          <p:nvSpPr>
            <p:cNvPr id="119" name="Rectangle 36"/>
            <p:cNvSpPr>
              <a:spLocks noChangeArrowheads="1"/>
            </p:cNvSpPr>
            <p:nvPr/>
          </p:nvSpPr>
          <p:spPr bwMode="auto">
            <a:xfrm>
              <a:off x="204" y="2432"/>
              <a:ext cx="318" cy="318"/>
            </a:xfrm>
            <a:prstGeom prst="rect">
              <a:avLst/>
            </a:prstGeom>
            <a:noFill/>
            <a:ln w="9525">
              <a:noFill/>
              <a:miter lim="800000"/>
              <a:headEnd/>
              <a:tailEnd/>
            </a:ln>
            <a:effectLst/>
          </p:spPr>
          <p:txBody>
            <a:bodyPr wrap="none" anchor="ctr">
              <a:prstTxWarp prst="textNoShape">
                <a:avLst/>
              </a:prstTxWarp>
            </a:bodyPr>
            <a:lstStyle/>
            <a:p>
              <a:pPr algn="ctr" eaLnBrk="0" hangingPunct="0"/>
              <a:r>
                <a:rPr lang="pl-PL" sz="1200"/>
                <a:t>X</a:t>
              </a:r>
              <a:endParaRPr lang="en-GB" sz="1200"/>
            </a:p>
          </p:txBody>
        </p:sp>
        <p:sp>
          <p:nvSpPr>
            <p:cNvPr id="120" name="Line 37"/>
            <p:cNvSpPr>
              <a:spLocks noChangeShapeType="1"/>
            </p:cNvSpPr>
            <p:nvPr/>
          </p:nvSpPr>
          <p:spPr bwMode="auto">
            <a:xfrm>
              <a:off x="313" y="2166"/>
              <a:ext cx="90" cy="0"/>
            </a:xfrm>
            <a:prstGeom prst="line">
              <a:avLst/>
            </a:prstGeom>
            <a:noFill/>
            <a:ln w="19050">
              <a:solidFill>
                <a:schemeClr val="tx1"/>
              </a:solidFill>
              <a:round/>
              <a:headEnd/>
              <a:tailEnd/>
            </a:ln>
            <a:effectLst/>
          </p:spPr>
          <p:txBody>
            <a:bodyPr wrap="none" anchor="ctr">
              <a:prstTxWarp prst="textNoShape">
                <a:avLst/>
              </a:prstTxWarp>
            </a:bodyPr>
            <a:lstStyle/>
            <a:p>
              <a:endParaRPr lang="en-US" sz="1200"/>
            </a:p>
          </p:txBody>
        </p:sp>
      </p:gr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ATPG general rules</a:t>
            </a:r>
            <a:endParaRPr lang="en-US" dirty="0"/>
          </a:p>
        </p:txBody>
      </p:sp>
      <p:sp>
        <p:nvSpPr>
          <p:cNvPr id="3" name="Content Placeholder 2"/>
          <p:cNvSpPr>
            <a:spLocks noGrp="1"/>
          </p:cNvSpPr>
          <p:nvPr>
            <p:ph idx="1"/>
          </p:nvPr>
        </p:nvSpPr>
        <p:spPr>
          <a:xfrm>
            <a:off x="676275" y="3946662"/>
            <a:ext cx="8229600" cy="2072113"/>
          </a:xfrm>
        </p:spPr>
        <p:txBody>
          <a:bodyPr/>
          <a:lstStyle/>
          <a:p>
            <a:r>
              <a:rPr lang="en-US" sz="2000" dirty="0" smtClean="0"/>
              <a:t>Assign </a:t>
            </a:r>
            <a:r>
              <a:rPr lang="en-US" sz="2000" dirty="0" err="1" smtClean="0"/>
              <a:t>x</a:t>
            </a:r>
            <a:r>
              <a:rPr lang="en-US" sz="2000" dirty="0" smtClean="0"/>
              <a:t> to all lines</a:t>
            </a:r>
          </a:p>
          <a:p>
            <a:r>
              <a:rPr lang="en-US" sz="2000" dirty="0" smtClean="0"/>
              <a:t>Select a fault and inject D or D’ at the fault site</a:t>
            </a:r>
          </a:p>
          <a:p>
            <a:r>
              <a:rPr lang="en-US" sz="2000" dirty="0" smtClean="0"/>
              <a:t>Propagate the fault forward, so that D reaches one of the primary outputs, by making assignments to the other inputs of the gates</a:t>
            </a:r>
          </a:p>
          <a:p>
            <a:r>
              <a:rPr lang="en-US" sz="2000" dirty="0" smtClean="0"/>
              <a:t>Make assignments to the inputs so that the assignments made earlier and the value required to excite the fault are justified </a:t>
            </a:r>
          </a:p>
          <a:p>
            <a:endParaRPr lang="en-US" sz="2000" dirty="0"/>
          </a:p>
        </p:txBody>
      </p:sp>
      <p:grpSp>
        <p:nvGrpSpPr>
          <p:cNvPr id="50" name="Group 49"/>
          <p:cNvGrpSpPr/>
          <p:nvPr/>
        </p:nvGrpSpPr>
        <p:grpSpPr>
          <a:xfrm>
            <a:off x="2225850" y="1139914"/>
            <a:ext cx="4889500" cy="2514600"/>
            <a:chOff x="2225850" y="1397114"/>
            <a:chExt cx="4889500" cy="2514600"/>
          </a:xfrm>
        </p:grpSpPr>
        <p:sp>
          <p:nvSpPr>
            <p:cNvPr id="6" name="Line 5"/>
            <p:cNvSpPr>
              <a:spLocks noChangeShapeType="1"/>
            </p:cNvSpPr>
            <p:nvPr/>
          </p:nvSpPr>
          <p:spPr bwMode="auto">
            <a:xfrm>
              <a:off x="6277150" y="3627552"/>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 name="Line 6"/>
            <p:cNvSpPr>
              <a:spLocks noChangeShapeType="1"/>
            </p:cNvSpPr>
            <p:nvPr/>
          </p:nvSpPr>
          <p:spPr bwMode="auto">
            <a:xfrm>
              <a:off x="6277150" y="3783127"/>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 name="Line 7"/>
            <p:cNvSpPr>
              <a:spLocks noChangeShapeType="1"/>
            </p:cNvSpPr>
            <p:nvPr/>
          </p:nvSpPr>
          <p:spPr bwMode="auto">
            <a:xfrm>
              <a:off x="6277150" y="1468552"/>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9" name="Line 8"/>
            <p:cNvSpPr>
              <a:spLocks noChangeShapeType="1"/>
            </p:cNvSpPr>
            <p:nvPr/>
          </p:nvSpPr>
          <p:spPr bwMode="auto">
            <a:xfrm>
              <a:off x="6277150" y="1622539"/>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0" name="Line 9"/>
            <p:cNvSpPr>
              <a:spLocks noChangeShapeType="1"/>
            </p:cNvSpPr>
            <p:nvPr/>
          </p:nvSpPr>
          <p:spPr bwMode="auto">
            <a:xfrm>
              <a:off x="6277150" y="1776527"/>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1" name="Line 10"/>
            <p:cNvSpPr>
              <a:spLocks noChangeShapeType="1"/>
            </p:cNvSpPr>
            <p:nvPr/>
          </p:nvSpPr>
          <p:spPr bwMode="auto">
            <a:xfrm>
              <a:off x="6277150" y="1930514"/>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2" name="Line 11"/>
            <p:cNvSpPr>
              <a:spLocks noChangeShapeType="1"/>
            </p:cNvSpPr>
            <p:nvPr/>
          </p:nvSpPr>
          <p:spPr bwMode="auto">
            <a:xfrm>
              <a:off x="6277150" y="2084502"/>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3" name="Line 12"/>
            <p:cNvSpPr>
              <a:spLocks noChangeShapeType="1"/>
            </p:cNvSpPr>
            <p:nvPr/>
          </p:nvSpPr>
          <p:spPr bwMode="auto">
            <a:xfrm>
              <a:off x="6277150" y="2240077"/>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4" name="Line 13"/>
            <p:cNvSpPr>
              <a:spLocks noChangeShapeType="1"/>
            </p:cNvSpPr>
            <p:nvPr/>
          </p:nvSpPr>
          <p:spPr bwMode="auto">
            <a:xfrm>
              <a:off x="6277150" y="2394064"/>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5" name="Line 14"/>
            <p:cNvSpPr>
              <a:spLocks noChangeShapeType="1"/>
            </p:cNvSpPr>
            <p:nvPr/>
          </p:nvSpPr>
          <p:spPr bwMode="auto">
            <a:xfrm>
              <a:off x="6277150" y="2548052"/>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6" name="Line 15"/>
            <p:cNvSpPr>
              <a:spLocks noChangeShapeType="1"/>
            </p:cNvSpPr>
            <p:nvPr/>
          </p:nvSpPr>
          <p:spPr bwMode="auto">
            <a:xfrm>
              <a:off x="6277150" y="2702039"/>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7" name="Line 16"/>
            <p:cNvSpPr>
              <a:spLocks noChangeShapeType="1"/>
            </p:cNvSpPr>
            <p:nvPr/>
          </p:nvSpPr>
          <p:spPr bwMode="auto">
            <a:xfrm>
              <a:off x="6277150" y="2856027"/>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8" name="Line 17"/>
            <p:cNvSpPr>
              <a:spLocks noChangeShapeType="1"/>
            </p:cNvSpPr>
            <p:nvPr/>
          </p:nvSpPr>
          <p:spPr bwMode="auto">
            <a:xfrm>
              <a:off x="6277150" y="3011602"/>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9" name="Line 18"/>
            <p:cNvSpPr>
              <a:spLocks noChangeShapeType="1"/>
            </p:cNvSpPr>
            <p:nvPr/>
          </p:nvSpPr>
          <p:spPr bwMode="auto">
            <a:xfrm>
              <a:off x="6277150" y="3165589"/>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0" name="Line 19"/>
            <p:cNvSpPr>
              <a:spLocks noChangeShapeType="1"/>
            </p:cNvSpPr>
            <p:nvPr/>
          </p:nvSpPr>
          <p:spPr bwMode="auto">
            <a:xfrm>
              <a:off x="6277150" y="3319577"/>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1" name="Line 20"/>
            <p:cNvSpPr>
              <a:spLocks noChangeShapeType="1"/>
            </p:cNvSpPr>
            <p:nvPr/>
          </p:nvSpPr>
          <p:spPr bwMode="auto">
            <a:xfrm>
              <a:off x="6277150" y="3473564"/>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2" name="Line 21"/>
            <p:cNvSpPr>
              <a:spLocks noChangeShapeType="1"/>
            </p:cNvSpPr>
            <p:nvPr/>
          </p:nvSpPr>
          <p:spPr bwMode="auto">
            <a:xfrm>
              <a:off x="2225850" y="3665652"/>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3" name="Line 22"/>
            <p:cNvSpPr>
              <a:spLocks noChangeShapeType="1"/>
            </p:cNvSpPr>
            <p:nvPr/>
          </p:nvSpPr>
          <p:spPr bwMode="auto">
            <a:xfrm>
              <a:off x="2225850" y="3821227"/>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4" name="Line 23"/>
            <p:cNvSpPr>
              <a:spLocks noChangeShapeType="1"/>
            </p:cNvSpPr>
            <p:nvPr/>
          </p:nvSpPr>
          <p:spPr bwMode="auto">
            <a:xfrm>
              <a:off x="2225850" y="1506652"/>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5" name="Line 24"/>
            <p:cNvSpPr>
              <a:spLocks noChangeShapeType="1"/>
            </p:cNvSpPr>
            <p:nvPr/>
          </p:nvSpPr>
          <p:spPr bwMode="auto">
            <a:xfrm>
              <a:off x="2225850" y="1660639"/>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6" name="Line 25"/>
            <p:cNvSpPr>
              <a:spLocks noChangeShapeType="1"/>
            </p:cNvSpPr>
            <p:nvPr/>
          </p:nvSpPr>
          <p:spPr bwMode="auto">
            <a:xfrm>
              <a:off x="2225850" y="1814627"/>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7" name="Line 26"/>
            <p:cNvSpPr>
              <a:spLocks noChangeShapeType="1"/>
            </p:cNvSpPr>
            <p:nvPr/>
          </p:nvSpPr>
          <p:spPr bwMode="auto">
            <a:xfrm>
              <a:off x="2225850" y="1968614"/>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8" name="Line 27"/>
            <p:cNvSpPr>
              <a:spLocks noChangeShapeType="1"/>
            </p:cNvSpPr>
            <p:nvPr/>
          </p:nvSpPr>
          <p:spPr bwMode="auto">
            <a:xfrm>
              <a:off x="2225850" y="2122602"/>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9" name="Line 28"/>
            <p:cNvSpPr>
              <a:spLocks noChangeShapeType="1"/>
            </p:cNvSpPr>
            <p:nvPr/>
          </p:nvSpPr>
          <p:spPr bwMode="auto">
            <a:xfrm>
              <a:off x="2225850" y="2278177"/>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0" name="Line 29"/>
            <p:cNvSpPr>
              <a:spLocks noChangeShapeType="1"/>
            </p:cNvSpPr>
            <p:nvPr/>
          </p:nvSpPr>
          <p:spPr bwMode="auto">
            <a:xfrm>
              <a:off x="2225850" y="2432164"/>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1" name="Line 30"/>
            <p:cNvSpPr>
              <a:spLocks noChangeShapeType="1"/>
            </p:cNvSpPr>
            <p:nvPr/>
          </p:nvSpPr>
          <p:spPr bwMode="auto">
            <a:xfrm>
              <a:off x="2225850" y="2586152"/>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2" name="Line 31"/>
            <p:cNvSpPr>
              <a:spLocks noChangeShapeType="1"/>
            </p:cNvSpPr>
            <p:nvPr/>
          </p:nvSpPr>
          <p:spPr bwMode="auto">
            <a:xfrm>
              <a:off x="2225850" y="2740139"/>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3" name="Line 32"/>
            <p:cNvSpPr>
              <a:spLocks noChangeShapeType="1"/>
            </p:cNvSpPr>
            <p:nvPr/>
          </p:nvSpPr>
          <p:spPr bwMode="auto">
            <a:xfrm>
              <a:off x="2225850" y="2894127"/>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4" name="Line 33"/>
            <p:cNvSpPr>
              <a:spLocks noChangeShapeType="1"/>
            </p:cNvSpPr>
            <p:nvPr/>
          </p:nvSpPr>
          <p:spPr bwMode="auto">
            <a:xfrm>
              <a:off x="2225850" y="3049702"/>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5" name="Line 34"/>
            <p:cNvSpPr>
              <a:spLocks noChangeShapeType="1"/>
            </p:cNvSpPr>
            <p:nvPr/>
          </p:nvSpPr>
          <p:spPr bwMode="auto">
            <a:xfrm>
              <a:off x="2225850" y="3203689"/>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6" name="Line 35"/>
            <p:cNvSpPr>
              <a:spLocks noChangeShapeType="1"/>
            </p:cNvSpPr>
            <p:nvPr/>
          </p:nvSpPr>
          <p:spPr bwMode="auto">
            <a:xfrm>
              <a:off x="2225850" y="3357677"/>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7" name="Line 36"/>
            <p:cNvSpPr>
              <a:spLocks noChangeShapeType="1"/>
            </p:cNvSpPr>
            <p:nvPr/>
          </p:nvSpPr>
          <p:spPr bwMode="auto">
            <a:xfrm>
              <a:off x="2225850" y="3511664"/>
              <a:ext cx="838200"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 name="Rectangle 37"/>
            <p:cNvSpPr>
              <a:spLocks noChangeArrowheads="1"/>
            </p:cNvSpPr>
            <p:nvPr/>
          </p:nvSpPr>
          <p:spPr bwMode="auto">
            <a:xfrm>
              <a:off x="2771950" y="1397114"/>
              <a:ext cx="3810000" cy="2514600"/>
            </a:xfrm>
            <a:prstGeom prst="rect">
              <a:avLst/>
            </a:prstGeom>
            <a:solidFill>
              <a:srgbClr val="FFFFFF"/>
            </a:solidFill>
            <a:ln w="19050" cap="flat" cmpd="sng" algn="ctr">
              <a:solidFill>
                <a:srgbClr val="000000"/>
              </a:solidFill>
              <a:prstDash val="solid"/>
              <a:miter lim="800000"/>
              <a:headEnd type="none" w="med" len="med"/>
              <a:tailEnd type="none" w="med" len="med"/>
            </a:ln>
            <a:effectLst>
              <a:outerShdw blurRad="50800" dist="38100" dir="2700000">
                <a:srgbClr val="000000">
                  <a:alpha val="43000"/>
                </a:srgbClr>
              </a:outerShdw>
            </a:effectLst>
          </p:spPr>
          <p:txBody>
            <a:bodyPr wrap="none" anchor="ctr">
              <a:prstTxWarp prst="textNoShape">
                <a:avLst/>
              </a:prstTxWarp>
            </a:bodyPr>
            <a:lstStyle/>
            <a:p>
              <a:endParaRPr lang="en-US"/>
            </a:p>
          </p:txBody>
        </p:sp>
        <p:sp>
          <p:nvSpPr>
            <p:cNvPr id="39" name="Text Box 38"/>
            <p:cNvSpPr txBox="1">
              <a:spLocks noChangeArrowheads="1"/>
            </p:cNvSpPr>
            <p:nvPr/>
          </p:nvSpPr>
          <p:spPr bwMode="auto">
            <a:xfrm>
              <a:off x="4167363" y="2078152"/>
              <a:ext cx="787400" cy="40005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a:latin typeface="Times New Roman"/>
                  <a:cs typeface="Times New Roman"/>
                </a:rPr>
                <a:t>{</a:t>
              </a:r>
              <a:r>
                <a:rPr lang="pl-PL" sz="2000" dirty="0"/>
                <a:t>0,1</a:t>
              </a:r>
              <a:r>
                <a:rPr lang="pl-PL" sz="2000" dirty="0">
                  <a:latin typeface="Times New Roman"/>
                  <a:cs typeface="Times New Roman"/>
                </a:rPr>
                <a:t>}</a:t>
              </a:r>
            </a:p>
          </p:txBody>
        </p:sp>
        <p:sp>
          <p:nvSpPr>
            <p:cNvPr id="40" name="Freeform 39"/>
            <p:cNvSpPr>
              <a:spLocks/>
            </p:cNvSpPr>
            <p:nvPr/>
          </p:nvSpPr>
          <p:spPr bwMode="auto">
            <a:xfrm>
              <a:off x="2783063" y="1590789"/>
              <a:ext cx="3778250" cy="2016125"/>
            </a:xfrm>
            <a:custGeom>
              <a:avLst/>
              <a:gdLst/>
              <a:ahLst/>
              <a:cxnLst>
                <a:cxn ang="0">
                  <a:pos x="2404" y="363"/>
                </a:cxn>
                <a:cxn ang="0">
                  <a:pos x="0" y="0"/>
                </a:cxn>
                <a:cxn ang="0">
                  <a:pos x="0" y="1270"/>
                </a:cxn>
                <a:cxn ang="0">
                  <a:pos x="2404" y="1270"/>
                </a:cxn>
                <a:cxn ang="0">
                  <a:pos x="2404" y="363"/>
                </a:cxn>
              </a:cxnLst>
              <a:rect l="0" t="0" r="r" b="b"/>
              <a:pathLst>
                <a:path w="2404" h="1270">
                  <a:moveTo>
                    <a:pt x="2404" y="363"/>
                  </a:moveTo>
                  <a:lnTo>
                    <a:pt x="0" y="0"/>
                  </a:lnTo>
                  <a:lnTo>
                    <a:pt x="0" y="1270"/>
                  </a:lnTo>
                  <a:lnTo>
                    <a:pt x="2404" y="1270"/>
                  </a:lnTo>
                  <a:lnTo>
                    <a:pt x="2404" y="363"/>
                  </a:lnTo>
                  <a:close/>
                </a:path>
              </a:pathLst>
            </a:custGeom>
            <a:solidFill>
              <a:srgbClr val="D99694">
                <a:alpha val="25000"/>
              </a:srgbClr>
            </a:solidFill>
            <a:ln w="12700" cap="flat" cmpd="sng">
              <a:noFill/>
              <a:prstDash val="solid"/>
              <a:round/>
              <a:headEnd/>
              <a:tailEnd/>
            </a:ln>
            <a:effectLst/>
          </p:spPr>
          <p:txBody>
            <a:bodyPr wrap="none" anchor="ctr">
              <a:prstTxWarp prst="textNoShape">
                <a:avLst/>
              </a:prstTxWarp>
            </a:bodyPr>
            <a:lstStyle/>
            <a:p>
              <a:endParaRPr lang="en-US"/>
            </a:p>
          </p:txBody>
        </p:sp>
        <p:grpSp>
          <p:nvGrpSpPr>
            <p:cNvPr id="41" name="Group 40"/>
            <p:cNvGrpSpPr>
              <a:grpSpLocks/>
            </p:cNvGrpSpPr>
            <p:nvPr/>
          </p:nvGrpSpPr>
          <p:grpSpPr bwMode="auto">
            <a:xfrm>
              <a:off x="2770363" y="1932102"/>
              <a:ext cx="3921125" cy="1676400"/>
              <a:chOff x="1623" y="1046"/>
              <a:chExt cx="2470" cy="1056"/>
            </a:xfrm>
          </p:grpSpPr>
          <p:sp>
            <p:nvSpPr>
              <p:cNvPr id="43" name="Line 41"/>
              <p:cNvSpPr>
                <a:spLocks noChangeShapeType="1"/>
              </p:cNvSpPr>
              <p:nvPr/>
            </p:nvSpPr>
            <p:spPr bwMode="auto">
              <a:xfrm>
                <a:off x="2440" y="1624"/>
                <a:ext cx="1104" cy="0"/>
              </a:xfrm>
              <a:prstGeom prst="line">
                <a:avLst/>
              </a:pr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4" name="AutoShape 42"/>
              <p:cNvSpPr>
                <a:spLocks noChangeArrowheads="1"/>
              </p:cNvSpPr>
              <p:nvPr/>
            </p:nvSpPr>
            <p:spPr bwMode="auto">
              <a:xfrm rot="5400000">
                <a:off x="1699" y="986"/>
                <a:ext cx="744" cy="864"/>
              </a:xfrm>
              <a:prstGeom prst="triangle">
                <a:avLst>
                  <a:gd name="adj" fmla="val 79162"/>
                </a:avLst>
              </a:prstGeom>
              <a:solidFill>
                <a:schemeClr val="accent6">
                  <a:lumMod val="60000"/>
                  <a:lumOff val="40000"/>
                </a:schemeClr>
              </a:solidFill>
              <a:ln w="19050">
                <a:noFill/>
                <a:miter lim="800000"/>
                <a:headEnd/>
                <a:tailEnd/>
              </a:ln>
              <a:effectLst/>
            </p:spPr>
            <p:txBody>
              <a:bodyPr wrap="none" anchor="ctr">
                <a:prstTxWarp prst="textNoShape">
                  <a:avLst/>
                </a:prstTxWarp>
              </a:bodyPr>
              <a:lstStyle/>
              <a:p>
                <a:endParaRPr lang="en-US"/>
              </a:p>
            </p:txBody>
          </p:sp>
          <p:sp>
            <p:nvSpPr>
              <p:cNvPr id="45" name="AutoShape 43"/>
              <p:cNvSpPr>
                <a:spLocks noChangeArrowheads="1"/>
              </p:cNvSpPr>
              <p:nvPr/>
            </p:nvSpPr>
            <p:spPr bwMode="auto">
              <a:xfrm rot="16200000" flipH="1">
                <a:off x="3082" y="1167"/>
                <a:ext cx="912" cy="957"/>
              </a:xfrm>
              <a:prstGeom prst="triangle">
                <a:avLst>
                  <a:gd name="adj" fmla="val 47255"/>
                </a:avLst>
              </a:prstGeom>
              <a:solidFill>
                <a:srgbClr val="FF0000"/>
              </a:solidFill>
              <a:ln w="19050">
                <a:noFill/>
                <a:miter lim="800000"/>
                <a:headEnd/>
                <a:tailEnd/>
              </a:ln>
              <a:effectLst/>
            </p:spPr>
            <p:txBody>
              <a:bodyPr wrap="none" anchor="ctr">
                <a:prstTxWarp prst="textNoShape">
                  <a:avLst/>
                </a:prstTxWarp>
              </a:bodyPr>
              <a:lstStyle/>
              <a:p>
                <a:endParaRPr lang="en-US"/>
              </a:p>
            </p:txBody>
          </p:sp>
          <p:sp>
            <p:nvSpPr>
              <p:cNvPr id="47" name="Text Box 45"/>
              <p:cNvSpPr txBox="1">
                <a:spLocks noChangeArrowheads="1"/>
              </p:cNvSpPr>
              <p:nvPr/>
            </p:nvSpPr>
            <p:spPr bwMode="auto">
              <a:xfrm>
                <a:off x="3221" y="1470"/>
                <a:ext cx="872" cy="252"/>
              </a:xfrm>
              <a:prstGeom prst="rect">
                <a:avLst/>
              </a:prstGeom>
              <a:noFill/>
              <a:ln w="28575">
                <a:noFill/>
                <a:miter lim="800000"/>
                <a:headEnd/>
                <a:tailEnd/>
              </a:ln>
              <a:effectLst/>
            </p:spPr>
            <p:txBody>
              <a:bodyPr wrap="square" anchor="ctr">
                <a:prstTxWarp prst="textNoShape">
                  <a:avLst/>
                </a:prstTxWarp>
                <a:spAutoFit/>
              </a:bodyPr>
              <a:lstStyle/>
              <a:p>
                <a:pPr algn="ctr" eaLnBrk="0" hangingPunct="0"/>
                <a:r>
                  <a:rPr lang="pl-PL" sz="2000" dirty="0">
                    <a:solidFill>
                      <a:schemeClr val="bg1"/>
                    </a:solidFill>
                    <a:latin typeface="Times New Roman"/>
                    <a:cs typeface="Times New Roman"/>
                  </a:rPr>
                  <a:t>{</a:t>
                </a:r>
                <a:r>
                  <a:rPr lang="pl-PL" sz="2000" dirty="0">
                    <a:solidFill>
                      <a:schemeClr val="bg1"/>
                    </a:solidFill>
                  </a:rPr>
                  <a:t>0,1</a:t>
                </a:r>
                <a:r>
                  <a:rPr lang="pl-PL" sz="2000" dirty="0" smtClean="0">
                    <a:solidFill>
                      <a:schemeClr val="bg1"/>
                    </a:solidFill>
                  </a:rPr>
                  <a:t>,D</a:t>
                </a:r>
                <a:r>
                  <a:rPr lang="pl-PL" sz="2000" dirty="0">
                    <a:solidFill>
                      <a:schemeClr val="bg1"/>
                    </a:solidFill>
                  </a:rPr>
                  <a:t>,D’</a:t>
                </a:r>
                <a:r>
                  <a:rPr lang="pl-PL" sz="2000" dirty="0">
                    <a:solidFill>
                      <a:schemeClr val="bg1"/>
                    </a:solidFill>
                    <a:latin typeface="Times New Roman"/>
                    <a:cs typeface="Times New Roman"/>
                  </a:rPr>
                  <a:t>}</a:t>
                </a:r>
              </a:p>
            </p:txBody>
          </p:sp>
          <p:sp>
            <p:nvSpPr>
              <p:cNvPr id="48" name="Text Box 46"/>
              <p:cNvSpPr txBox="1">
                <a:spLocks noChangeArrowheads="1"/>
              </p:cNvSpPr>
              <p:nvPr/>
            </p:nvSpPr>
            <p:spPr bwMode="auto">
              <a:xfrm>
                <a:off x="1623" y="1353"/>
                <a:ext cx="496" cy="25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a:latin typeface="Times New Roman"/>
                    <a:cs typeface="Times New Roman"/>
                  </a:rPr>
                  <a:t>{</a:t>
                </a:r>
                <a:r>
                  <a:rPr lang="pl-PL" sz="2000" dirty="0"/>
                  <a:t>0,1</a:t>
                </a:r>
                <a:r>
                  <a:rPr lang="pl-PL" sz="2000" dirty="0">
                    <a:latin typeface="Times New Roman"/>
                    <a:cs typeface="Times New Roman"/>
                  </a:rPr>
                  <a:t>}</a:t>
                </a:r>
              </a:p>
            </p:txBody>
          </p:sp>
        </p:grpSp>
        <p:sp>
          <p:nvSpPr>
            <p:cNvPr id="42" name="Text Box 47"/>
            <p:cNvSpPr txBox="1">
              <a:spLocks noChangeArrowheads="1"/>
            </p:cNvSpPr>
            <p:nvPr/>
          </p:nvSpPr>
          <p:spPr bwMode="auto">
            <a:xfrm>
              <a:off x="3324400" y="3108439"/>
              <a:ext cx="787400" cy="40005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a:latin typeface="Times New Roman"/>
                  <a:cs typeface="Times New Roman"/>
                </a:rPr>
                <a:t>{</a:t>
              </a:r>
              <a:r>
                <a:rPr lang="pl-PL" sz="2000" dirty="0"/>
                <a:t>0,1</a:t>
              </a:r>
              <a:r>
                <a:rPr lang="pl-PL" sz="2000" dirty="0">
                  <a:latin typeface="Times New Roman"/>
                  <a:cs typeface="Times New Roman"/>
                </a:rPr>
                <a:t>}</a:t>
              </a:r>
            </a:p>
          </p:txBody>
        </p:sp>
        <p:sp>
          <p:nvSpPr>
            <p:cNvPr id="49" name="Oval 48"/>
            <p:cNvSpPr/>
            <p:nvPr/>
          </p:nvSpPr>
          <p:spPr>
            <a:xfrm>
              <a:off x="4528792" y="2698864"/>
              <a:ext cx="301625" cy="301625"/>
            </a:xfrm>
            <a:prstGeom prst="ellipse">
              <a:avLst/>
            </a:prstGeom>
          </p:spPr>
          <p:style>
            <a:lnRef idx="1">
              <a:schemeClr val="accent2"/>
            </a:lnRef>
            <a:fillRef idx="3">
              <a:schemeClr val="accent2"/>
            </a:fillRef>
            <a:effectRef idx="2">
              <a:schemeClr val="accent2"/>
            </a:effectRef>
            <a:fontRef idx="minor">
              <a:schemeClr val="lt1"/>
            </a:fontRef>
          </p:style>
          <p:txBody>
            <a:bodyPr lIns="0" tIns="0" rIns="0" bIns="46800" rtlCol="0" anchor="ctr"/>
            <a:lstStyle/>
            <a:p>
              <a:pPr algn="ctr"/>
              <a:r>
                <a:rPr lang="en-US" dirty="0" smtClean="0"/>
                <a:t>D</a:t>
              </a:r>
              <a:endParaRPr lang="en-US" dirty="0"/>
            </a:p>
          </p:txBody>
        </p:sp>
      </p:gr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operations</a:t>
            </a:r>
            <a:endParaRPr lang="en-US" dirty="0"/>
          </a:p>
        </p:txBody>
      </p:sp>
      <p:sp>
        <p:nvSpPr>
          <p:cNvPr id="3" name="Content Placeholder 2"/>
          <p:cNvSpPr>
            <a:spLocks noGrp="1"/>
          </p:cNvSpPr>
          <p:nvPr>
            <p:ph idx="1"/>
          </p:nvPr>
        </p:nvSpPr>
        <p:spPr>
          <a:xfrm>
            <a:off x="676275" y="3059858"/>
            <a:ext cx="8010525" cy="3146680"/>
          </a:xfrm>
        </p:spPr>
        <p:txBody>
          <a:bodyPr/>
          <a:lstStyle/>
          <a:p>
            <a:r>
              <a:rPr lang="en-US" dirty="0" smtClean="0"/>
              <a:t>Fault excitation (backward)</a:t>
            </a:r>
          </a:p>
          <a:p>
            <a:r>
              <a:rPr lang="en-US" dirty="0" smtClean="0"/>
              <a:t>Fault-effect propagation (forward)</a:t>
            </a:r>
          </a:p>
          <a:p>
            <a:r>
              <a:rPr lang="en-US" dirty="0" smtClean="0"/>
              <a:t>Line value justification (backward)</a:t>
            </a:r>
          </a:p>
          <a:p>
            <a:r>
              <a:rPr lang="en-US" dirty="0" smtClean="0"/>
              <a:t>Line value implication (forward)</a:t>
            </a:r>
          </a:p>
          <a:p>
            <a:r>
              <a:rPr lang="en-US" dirty="0" smtClean="0"/>
              <a:t>There might be many fault propagation paths (to primary outputs) and many value justifications</a:t>
            </a:r>
          </a:p>
          <a:p>
            <a:r>
              <a:rPr lang="en-US" dirty="0" smtClean="0"/>
              <a:t>All of them have to be tried if necessary</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grpSp>
        <p:nvGrpSpPr>
          <p:cNvPr id="12" name="Group 11"/>
          <p:cNvGrpSpPr/>
          <p:nvPr/>
        </p:nvGrpSpPr>
        <p:grpSpPr>
          <a:xfrm>
            <a:off x="3097095" y="1448083"/>
            <a:ext cx="1968500" cy="815975"/>
            <a:chOff x="1626959" y="2641572"/>
            <a:chExt cx="1968500" cy="815975"/>
          </a:xfrm>
        </p:grpSpPr>
        <p:sp>
          <p:nvSpPr>
            <p:cNvPr id="5" name="Line 4"/>
            <p:cNvSpPr>
              <a:spLocks noChangeShapeType="1"/>
            </p:cNvSpPr>
            <p:nvPr/>
          </p:nvSpPr>
          <p:spPr bwMode="auto">
            <a:xfrm flipH="1">
              <a:off x="2909659" y="3047972"/>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 name="Line 5"/>
            <p:cNvSpPr>
              <a:spLocks noChangeShapeType="1"/>
            </p:cNvSpPr>
            <p:nvPr/>
          </p:nvSpPr>
          <p:spPr bwMode="auto">
            <a:xfrm flipH="1">
              <a:off x="1626959" y="3251172"/>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 name="Line 6"/>
            <p:cNvSpPr>
              <a:spLocks noChangeShapeType="1"/>
            </p:cNvSpPr>
            <p:nvPr/>
          </p:nvSpPr>
          <p:spPr bwMode="auto">
            <a:xfrm flipH="1">
              <a:off x="1626959" y="2793972"/>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 name="AutoShape 7"/>
            <p:cNvSpPr>
              <a:spLocks noChangeAspect="1" noChangeArrowheads="1"/>
            </p:cNvSpPr>
            <p:nvPr/>
          </p:nvSpPr>
          <p:spPr bwMode="auto">
            <a:xfrm>
              <a:off x="2160359" y="2641572"/>
              <a:ext cx="914400" cy="815975"/>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9" name="Text Box 8"/>
          <p:cNvSpPr txBox="1">
            <a:spLocks noChangeArrowheads="1"/>
          </p:cNvSpPr>
          <p:nvPr/>
        </p:nvSpPr>
        <p:spPr bwMode="auto">
          <a:xfrm>
            <a:off x="3023646" y="1248028"/>
            <a:ext cx="369888"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D</a:t>
            </a:r>
            <a:endParaRPr lang="pl-PL" sz="2000" dirty="0"/>
          </a:p>
        </p:txBody>
      </p:sp>
      <p:sp>
        <p:nvSpPr>
          <p:cNvPr id="13" name="Text Box 8"/>
          <p:cNvSpPr txBox="1">
            <a:spLocks noChangeArrowheads="1"/>
          </p:cNvSpPr>
          <p:nvPr/>
        </p:nvSpPr>
        <p:spPr bwMode="auto">
          <a:xfrm>
            <a:off x="4776923" y="1503217"/>
            <a:ext cx="369888"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D</a:t>
            </a:r>
            <a:endParaRPr lang="pl-PL" sz="2000" dirty="0"/>
          </a:p>
        </p:txBody>
      </p:sp>
      <p:sp>
        <p:nvSpPr>
          <p:cNvPr id="14" name="Text Box 8"/>
          <p:cNvSpPr txBox="1">
            <a:spLocks noChangeArrowheads="1"/>
          </p:cNvSpPr>
          <p:nvPr/>
        </p:nvSpPr>
        <p:spPr bwMode="auto">
          <a:xfrm>
            <a:off x="2977755" y="2007305"/>
            <a:ext cx="583789"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1,D</a:t>
            </a:r>
            <a:endParaRPr lang="pl-PL" sz="2000" dirty="0"/>
          </a:p>
        </p:txBody>
      </p:sp>
      <p:grpSp>
        <p:nvGrpSpPr>
          <p:cNvPr id="15" name="Group 14"/>
          <p:cNvGrpSpPr/>
          <p:nvPr/>
        </p:nvGrpSpPr>
        <p:grpSpPr>
          <a:xfrm>
            <a:off x="3119431" y="2759870"/>
            <a:ext cx="1968500" cy="815975"/>
            <a:chOff x="1626959" y="2641572"/>
            <a:chExt cx="1968500" cy="815975"/>
          </a:xfrm>
        </p:grpSpPr>
        <p:sp>
          <p:nvSpPr>
            <p:cNvPr id="16" name="Line 4"/>
            <p:cNvSpPr>
              <a:spLocks noChangeShapeType="1"/>
            </p:cNvSpPr>
            <p:nvPr/>
          </p:nvSpPr>
          <p:spPr bwMode="auto">
            <a:xfrm flipH="1">
              <a:off x="2909659" y="3047972"/>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7" name="Line 5"/>
            <p:cNvSpPr>
              <a:spLocks noChangeShapeType="1"/>
            </p:cNvSpPr>
            <p:nvPr/>
          </p:nvSpPr>
          <p:spPr bwMode="auto">
            <a:xfrm flipH="1">
              <a:off x="1626959" y="3251172"/>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8" name="Line 6"/>
            <p:cNvSpPr>
              <a:spLocks noChangeShapeType="1"/>
            </p:cNvSpPr>
            <p:nvPr/>
          </p:nvSpPr>
          <p:spPr bwMode="auto">
            <a:xfrm flipH="1">
              <a:off x="1626959" y="2793972"/>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9" name="AutoShape 7"/>
            <p:cNvSpPr>
              <a:spLocks noChangeAspect="1" noChangeArrowheads="1"/>
            </p:cNvSpPr>
            <p:nvPr/>
          </p:nvSpPr>
          <p:spPr bwMode="auto">
            <a:xfrm>
              <a:off x="2160359" y="2641572"/>
              <a:ext cx="914400" cy="815975"/>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20" name="Text Box 8"/>
          <p:cNvSpPr txBox="1">
            <a:spLocks noChangeArrowheads="1"/>
          </p:cNvSpPr>
          <p:nvPr/>
        </p:nvSpPr>
        <p:spPr bwMode="auto">
          <a:xfrm>
            <a:off x="3067272" y="2559815"/>
            <a:ext cx="327308"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1</a:t>
            </a:r>
            <a:endParaRPr lang="pl-PL" sz="2000" dirty="0"/>
          </a:p>
        </p:txBody>
      </p:sp>
      <p:sp>
        <p:nvSpPr>
          <p:cNvPr id="21" name="Text Box 8"/>
          <p:cNvSpPr txBox="1">
            <a:spLocks noChangeArrowheads="1"/>
          </p:cNvSpPr>
          <p:nvPr/>
        </p:nvSpPr>
        <p:spPr bwMode="auto">
          <a:xfrm>
            <a:off x="4820549" y="2815004"/>
            <a:ext cx="327308"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1</a:t>
            </a:r>
            <a:endParaRPr lang="pl-PL" sz="2000" dirty="0"/>
          </a:p>
        </p:txBody>
      </p:sp>
      <p:sp>
        <p:nvSpPr>
          <p:cNvPr id="22" name="Text Box 8"/>
          <p:cNvSpPr txBox="1">
            <a:spLocks noChangeArrowheads="1"/>
          </p:cNvSpPr>
          <p:nvPr/>
        </p:nvSpPr>
        <p:spPr bwMode="auto">
          <a:xfrm>
            <a:off x="3067272" y="3319092"/>
            <a:ext cx="327308"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1</a:t>
            </a:r>
            <a:endParaRPr lang="pl-PL" sz="2000" dirty="0"/>
          </a:p>
        </p:txBody>
      </p:sp>
      <p:grpSp>
        <p:nvGrpSpPr>
          <p:cNvPr id="44" name="Group 43"/>
          <p:cNvGrpSpPr/>
          <p:nvPr/>
        </p:nvGrpSpPr>
        <p:grpSpPr>
          <a:xfrm>
            <a:off x="2557629" y="5000529"/>
            <a:ext cx="2577655" cy="1208231"/>
            <a:chOff x="2570202" y="3871602"/>
            <a:chExt cx="2577655" cy="1208231"/>
          </a:xfrm>
        </p:grpSpPr>
        <p:grpSp>
          <p:nvGrpSpPr>
            <p:cNvPr id="23" name="Group 22"/>
            <p:cNvGrpSpPr/>
            <p:nvPr/>
          </p:nvGrpSpPr>
          <p:grpSpPr>
            <a:xfrm>
              <a:off x="3119431" y="4071657"/>
              <a:ext cx="1968500" cy="815975"/>
              <a:chOff x="1626959" y="2641572"/>
              <a:chExt cx="1968500" cy="815975"/>
            </a:xfrm>
          </p:grpSpPr>
          <p:sp>
            <p:nvSpPr>
              <p:cNvPr id="24" name="Line 4"/>
              <p:cNvSpPr>
                <a:spLocks noChangeShapeType="1"/>
              </p:cNvSpPr>
              <p:nvPr/>
            </p:nvSpPr>
            <p:spPr bwMode="auto">
              <a:xfrm flipH="1">
                <a:off x="2909659" y="3047972"/>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5" name="Line 5"/>
              <p:cNvSpPr>
                <a:spLocks noChangeShapeType="1"/>
              </p:cNvSpPr>
              <p:nvPr/>
            </p:nvSpPr>
            <p:spPr bwMode="auto">
              <a:xfrm flipH="1">
                <a:off x="1626959" y="3251172"/>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6" name="Line 6"/>
              <p:cNvSpPr>
                <a:spLocks noChangeShapeType="1"/>
              </p:cNvSpPr>
              <p:nvPr/>
            </p:nvSpPr>
            <p:spPr bwMode="auto">
              <a:xfrm flipH="1">
                <a:off x="1626959" y="2793972"/>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7" name="AutoShape 7"/>
              <p:cNvSpPr>
                <a:spLocks noChangeAspect="1" noChangeArrowheads="1"/>
              </p:cNvSpPr>
              <p:nvPr/>
            </p:nvSpPr>
            <p:spPr bwMode="auto">
              <a:xfrm>
                <a:off x="2160359" y="2641572"/>
                <a:ext cx="914400" cy="815975"/>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28" name="Text Box 8"/>
            <p:cNvSpPr txBox="1">
              <a:spLocks noChangeArrowheads="1"/>
            </p:cNvSpPr>
            <p:nvPr/>
          </p:nvSpPr>
          <p:spPr bwMode="auto">
            <a:xfrm>
              <a:off x="3140544" y="3871602"/>
              <a:ext cx="327308"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0</a:t>
              </a:r>
              <a:endParaRPr lang="pl-PL" sz="2000" dirty="0"/>
            </a:p>
          </p:txBody>
        </p:sp>
        <p:sp>
          <p:nvSpPr>
            <p:cNvPr id="29" name="Text Box 8"/>
            <p:cNvSpPr txBox="1">
              <a:spLocks noChangeArrowheads="1"/>
            </p:cNvSpPr>
            <p:nvPr/>
          </p:nvSpPr>
          <p:spPr bwMode="auto">
            <a:xfrm>
              <a:off x="4820549" y="4102369"/>
              <a:ext cx="327308"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0</a:t>
              </a:r>
              <a:endParaRPr lang="pl-PL" sz="2000" dirty="0"/>
            </a:p>
          </p:txBody>
        </p:sp>
        <p:sp>
          <p:nvSpPr>
            <p:cNvPr id="30" name="Text Box 8"/>
            <p:cNvSpPr txBox="1">
              <a:spLocks noChangeArrowheads="1"/>
            </p:cNvSpPr>
            <p:nvPr/>
          </p:nvSpPr>
          <p:spPr bwMode="auto">
            <a:xfrm>
              <a:off x="2570202" y="4679723"/>
              <a:ext cx="1101634"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0,1,D,D’</a:t>
              </a:r>
              <a:endParaRPr lang="pl-PL" sz="2000" dirty="0"/>
            </a:p>
          </p:txBody>
        </p:sp>
      </p:grpSp>
      <p:grpSp>
        <p:nvGrpSpPr>
          <p:cNvPr id="45" name="Group 44"/>
          <p:cNvGrpSpPr/>
          <p:nvPr/>
        </p:nvGrpSpPr>
        <p:grpSpPr>
          <a:xfrm>
            <a:off x="2568614" y="3718803"/>
            <a:ext cx="2579243" cy="1211629"/>
            <a:chOff x="2567568" y="5087687"/>
            <a:chExt cx="2579243" cy="1211629"/>
          </a:xfrm>
        </p:grpSpPr>
        <p:grpSp>
          <p:nvGrpSpPr>
            <p:cNvPr id="31" name="Group 30"/>
            <p:cNvGrpSpPr/>
            <p:nvPr/>
          </p:nvGrpSpPr>
          <p:grpSpPr>
            <a:xfrm>
              <a:off x="3118385" y="5342753"/>
              <a:ext cx="1968500" cy="815975"/>
              <a:chOff x="1626959" y="2641572"/>
              <a:chExt cx="1968500" cy="815975"/>
            </a:xfrm>
          </p:grpSpPr>
          <p:sp>
            <p:nvSpPr>
              <p:cNvPr id="32" name="Line 4"/>
              <p:cNvSpPr>
                <a:spLocks noChangeShapeType="1"/>
              </p:cNvSpPr>
              <p:nvPr/>
            </p:nvSpPr>
            <p:spPr bwMode="auto">
              <a:xfrm flipH="1">
                <a:off x="2909659" y="3047972"/>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3" name="Line 5"/>
              <p:cNvSpPr>
                <a:spLocks noChangeShapeType="1"/>
              </p:cNvSpPr>
              <p:nvPr/>
            </p:nvSpPr>
            <p:spPr bwMode="auto">
              <a:xfrm flipH="1">
                <a:off x="1626959" y="3251172"/>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4" name="Line 6"/>
              <p:cNvSpPr>
                <a:spLocks noChangeShapeType="1"/>
              </p:cNvSpPr>
              <p:nvPr/>
            </p:nvSpPr>
            <p:spPr bwMode="auto">
              <a:xfrm flipH="1">
                <a:off x="1626959" y="2793972"/>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5" name="AutoShape 7"/>
              <p:cNvSpPr>
                <a:spLocks noChangeAspect="1" noChangeArrowheads="1"/>
              </p:cNvSpPr>
              <p:nvPr/>
            </p:nvSpPr>
            <p:spPr bwMode="auto">
              <a:xfrm>
                <a:off x="2160359" y="2641572"/>
                <a:ext cx="914400" cy="815975"/>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36" name="Text Box 8"/>
            <p:cNvSpPr txBox="1">
              <a:spLocks noChangeArrowheads="1"/>
            </p:cNvSpPr>
            <p:nvPr/>
          </p:nvSpPr>
          <p:spPr bwMode="auto">
            <a:xfrm>
              <a:off x="3118385" y="5899206"/>
              <a:ext cx="327308"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0</a:t>
              </a:r>
              <a:endParaRPr lang="pl-PL" sz="2000" dirty="0"/>
            </a:p>
          </p:txBody>
        </p:sp>
        <p:sp>
          <p:nvSpPr>
            <p:cNvPr id="37" name="Text Box 8"/>
            <p:cNvSpPr txBox="1">
              <a:spLocks noChangeArrowheads="1"/>
            </p:cNvSpPr>
            <p:nvPr/>
          </p:nvSpPr>
          <p:spPr bwMode="auto">
            <a:xfrm>
              <a:off x="4819503" y="5385676"/>
              <a:ext cx="327308"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0</a:t>
              </a:r>
              <a:endParaRPr lang="pl-PL" sz="2000" dirty="0"/>
            </a:p>
          </p:txBody>
        </p:sp>
        <p:sp>
          <p:nvSpPr>
            <p:cNvPr id="38" name="Text Box 8"/>
            <p:cNvSpPr txBox="1">
              <a:spLocks noChangeArrowheads="1"/>
            </p:cNvSpPr>
            <p:nvPr/>
          </p:nvSpPr>
          <p:spPr bwMode="auto">
            <a:xfrm>
              <a:off x="2567568" y="5087687"/>
              <a:ext cx="1101634"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smtClean="0"/>
                <a:t>0,1,D,D’</a:t>
              </a:r>
              <a:endParaRPr lang="pl-PL" sz="2000" dirty="0"/>
            </a:p>
          </p:txBody>
        </p:sp>
      </p:grpSp>
      <p:sp>
        <p:nvSpPr>
          <p:cNvPr id="40" name="Left Arrow 39"/>
          <p:cNvSpPr/>
          <p:nvPr/>
        </p:nvSpPr>
        <p:spPr>
          <a:xfrm>
            <a:off x="5147857" y="2759870"/>
            <a:ext cx="3235659" cy="758855"/>
          </a:xfrm>
          <a:prstGeom prst="leftArrow">
            <a:avLst>
              <a:gd name="adj1" fmla="val 63256"/>
              <a:gd name="adj2" fmla="val 50000"/>
            </a:avLst>
          </a:prstGeom>
        </p:spPr>
        <p:style>
          <a:lnRef idx="1">
            <a:schemeClr val="dk1"/>
          </a:lnRef>
          <a:fillRef idx="3">
            <a:schemeClr val="dk1"/>
          </a:fillRef>
          <a:effectRef idx="2">
            <a:schemeClr val="dk1"/>
          </a:effectRef>
          <a:fontRef idx="minor">
            <a:schemeClr val="lt1"/>
          </a:fontRef>
        </p:style>
        <p:txBody>
          <a:bodyPr bIns="93600" rtlCol="0" anchor="ctr"/>
          <a:lstStyle/>
          <a:p>
            <a:pPr algn="ctr"/>
            <a:r>
              <a:rPr lang="en-US" dirty="0" smtClean="0"/>
              <a:t>How to get a desired value?</a:t>
            </a:r>
            <a:endParaRPr lang="en-US" dirty="0"/>
          </a:p>
        </p:txBody>
      </p:sp>
      <p:sp>
        <p:nvSpPr>
          <p:cNvPr id="41" name="Right Arrow 40"/>
          <p:cNvSpPr/>
          <p:nvPr/>
        </p:nvSpPr>
        <p:spPr>
          <a:xfrm>
            <a:off x="1181896" y="1389809"/>
            <a:ext cx="1858723" cy="904198"/>
          </a:xfrm>
          <a:prstGeom prst="rightArrow">
            <a:avLst>
              <a:gd name="adj1" fmla="val 69833"/>
              <a:gd name="adj2" fmla="val 40266"/>
            </a:avLst>
          </a:prstGeom>
        </p:spPr>
        <p:style>
          <a:lnRef idx="1">
            <a:schemeClr val="dk1"/>
          </a:lnRef>
          <a:fillRef idx="3">
            <a:schemeClr val="dk1"/>
          </a:fillRef>
          <a:effectRef idx="2">
            <a:schemeClr val="dk1"/>
          </a:effectRef>
          <a:fontRef idx="minor">
            <a:schemeClr val="lt1"/>
          </a:fontRef>
        </p:style>
        <p:txBody>
          <a:bodyPr bIns="93600" rtlCol="0" anchor="ctr"/>
          <a:lstStyle/>
          <a:p>
            <a:pPr algn="ctr"/>
            <a:r>
              <a:rPr lang="en-US" dirty="0" smtClean="0"/>
              <a:t>Forward propagation</a:t>
            </a:r>
            <a:endParaRPr lang="en-US" dirty="0"/>
          </a:p>
        </p:txBody>
      </p:sp>
      <p:sp>
        <p:nvSpPr>
          <p:cNvPr id="42" name="Left Arrow 41"/>
          <p:cNvSpPr/>
          <p:nvPr/>
        </p:nvSpPr>
        <p:spPr>
          <a:xfrm>
            <a:off x="5147857" y="1448083"/>
            <a:ext cx="2552354" cy="758855"/>
          </a:xfrm>
          <a:prstGeom prst="leftArrow">
            <a:avLst>
              <a:gd name="adj1" fmla="val 63256"/>
              <a:gd name="adj2" fmla="val 50000"/>
            </a:avLst>
          </a:prstGeom>
        </p:spPr>
        <p:style>
          <a:lnRef idx="1">
            <a:schemeClr val="dk1"/>
          </a:lnRef>
          <a:fillRef idx="3">
            <a:schemeClr val="dk1"/>
          </a:fillRef>
          <a:effectRef idx="2">
            <a:schemeClr val="dk1"/>
          </a:effectRef>
          <a:fontRef idx="minor">
            <a:schemeClr val="lt1"/>
          </a:fontRef>
        </p:style>
        <p:txBody>
          <a:bodyPr bIns="93600" rtlCol="0" anchor="ctr"/>
          <a:lstStyle/>
          <a:p>
            <a:pPr algn="ctr"/>
            <a:r>
              <a:rPr lang="en-US" dirty="0" smtClean="0"/>
              <a:t>The resultant value</a:t>
            </a:r>
            <a:endParaRPr lang="en-US" dirty="0"/>
          </a:p>
        </p:txBody>
      </p:sp>
      <p:sp>
        <p:nvSpPr>
          <p:cNvPr id="43" name="Right Arrow 42"/>
          <p:cNvSpPr/>
          <p:nvPr/>
        </p:nvSpPr>
        <p:spPr>
          <a:xfrm>
            <a:off x="1181896" y="2671647"/>
            <a:ext cx="1858723" cy="904198"/>
          </a:xfrm>
          <a:prstGeom prst="rightArrow">
            <a:avLst>
              <a:gd name="adj1" fmla="val 69833"/>
              <a:gd name="adj2" fmla="val 40266"/>
            </a:avLst>
          </a:prstGeom>
        </p:spPr>
        <p:style>
          <a:lnRef idx="1">
            <a:schemeClr val="dk1"/>
          </a:lnRef>
          <a:fillRef idx="3">
            <a:schemeClr val="dk1"/>
          </a:fillRef>
          <a:effectRef idx="2">
            <a:schemeClr val="dk1"/>
          </a:effectRef>
          <a:fontRef idx="minor">
            <a:schemeClr val="lt1"/>
          </a:fontRef>
        </p:style>
        <p:txBody>
          <a:bodyPr bIns="93600" rtlCol="0" anchor="ctr"/>
          <a:lstStyle/>
          <a:p>
            <a:pPr algn="ctr"/>
            <a:r>
              <a:rPr lang="en-US" dirty="0" smtClean="0"/>
              <a:t>Backward implication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Circuit dominators</a:t>
            </a:r>
            <a:endParaRPr lang="en-US" dirty="0"/>
          </a:p>
        </p:txBody>
      </p:sp>
      <p:sp>
        <p:nvSpPr>
          <p:cNvPr id="3" name="Content Placeholder 2"/>
          <p:cNvSpPr>
            <a:spLocks noGrp="1"/>
          </p:cNvSpPr>
          <p:nvPr>
            <p:ph idx="1"/>
          </p:nvPr>
        </p:nvSpPr>
        <p:spPr>
          <a:xfrm>
            <a:off x="676275" y="4102894"/>
            <a:ext cx="8010525" cy="2023269"/>
          </a:xfrm>
        </p:spPr>
        <p:txBody>
          <a:bodyPr/>
          <a:lstStyle/>
          <a:p>
            <a:r>
              <a:rPr lang="en-US" dirty="0" smtClean="0"/>
              <a:t>A line </a:t>
            </a:r>
            <a:r>
              <a:rPr lang="en-US" dirty="0" err="1" smtClean="0"/>
              <a:t>d</a:t>
            </a:r>
            <a:r>
              <a:rPr lang="en-US" dirty="0" smtClean="0"/>
              <a:t> such that every path from L to any primary output passes through </a:t>
            </a:r>
            <a:r>
              <a:rPr lang="en-US" dirty="0" err="1" smtClean="0"/>
              <a:t>d</a:t>
            </a:r>
            <a:r>
              <a:rPr lang="en-US" dirty="0" smtClean="0"/>
              <a:t> is a dominator of L</a:t>
            </a:r>
          </a:p>
          <a:p>
            <a:r>
              <a:rPr lang="en-US" dirty="0" smtClean="0"/>
              <a:t>A fault on line L represented as D is observed on a primary output only if D or D’ occurs on all dominators of L</a:t>
            </a:r>
            <a:endParaRPr lang="en-US" dirty="0"/>
          </a:p>
        </p:txBody>
      </p:sp>
      <p:grpSp>
        <p:nvGrpSpPr>
          <p:cNvPr id="24" name="Group 23"/>
          <p:cNvGrpSpPr/>
          <p:nvPr/>
        </p:nvGrpSpPr>
        <p:grpSpPr>
          <a:xfrm>
            <a:off x="1574800" y="1972313"/>
            <a:ext cx="6391162" cy="1935964"/>
            <a:chOff x="1320695" y="1623441"/>
            <a:chExt cx="6391162" cy="1935964"/>
          </a:xfrm>
        </p:grpSpPr>
        <p:sp>
          <p:nvSpPr>
            <p:cNvPr id="5" name="Line 14"/>
            <p:cNvSpPr>
              <a:spLocks noChangeShapeType="1"/>
            </p:cNvSpPr>
            <p:nvPr/>
          </p:nvSpPr>
          <p:spPr bwMode="auto">
            <a:xfrm flipH="1">
              <a:off x="1320695" y="2234612"/>
              <a:ext cx="5847956"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6" name="TextBox 5"/>
            <p:cNvSpPr txBox="1"/>
            <p:nvPr/>
          </p:nvSpPr>
          <p:spPr>
            <a:xfrm>
              <a:off x="1658962" y="1873834"/>
              <a:ext cx="351366" cy="369332"/>
            </a:xfrm>
            <a:prstGeom prst="rect">
              <a:avLst/>
            </a:prstGeom>
            <a:noFill/>
          </p:spPr>
          <p:txBody>
            <a:bodyPr wrap="none" rtlCol="0">
              <a:spAutoFit/>
            </a:bodyPr>
            <a:lstStyle/>
            <a:p>
              <a:r>
                <a:rPr lang="en-US" dirty="0" smtClean="0"/>
                <a:t>D</a:t>
              </a:r>
              <a:endParaRPr lang="en-US" dirty="0"/>
            </a:p>
          </p:txBody>
        </p:sp>
        <p:sp>
          <p:nvSpPr>
            <p:cNvPr id="7" name="TextBox 6"/>
            <p:cNvSpPr txBox="1"/>
            <p:nvPr/>
          </p:nvSpPr>
          <p:spPr>
            <a:xfrm>
              <a:off x="1337077" y="2234612"/>
              <a:ext cx="304478" cy="369332"/>
            </a:xfrm>
            <a:prstGeom prst="rect">
              <a:avLst/>
            </a:prstGeom>
            <a:noFill/>
          </p:spPr>
          <p:txBody>
            <a:bodyPr wrap="none" rtlCol="0">
              <a:spAutoFit/>
            </a:bodyPr>
            <a:lstStyle/>
            <a:p>
              <a:r>
                <a:rPr lang="en-US" dirty="0" smtClean="0"/>
                <a:t>L</a:t>
              </a:r>
              <a:endParaRPr lang="en-US" dirty="0"/>
            </a:p>
          </p:txBody>
        </p:sp>
        <p:sp>
          <p:nvSpPr>
            <p:cNvPr id="8" name="TextBox 7"/>
            <p:cNvSpPr txBox="1"/>
            <p:nvPr/>
          </p:nvSpPr>
          <p:spPr>
            <a:xfrm>
              <a:off x="4144660" y="3190073"/>
              <a:ext cx="1805452" cy="369332"/>
            </a:xfrm>
            <a:prstGeom prst="rect">
              <a:avLst/>
            </a:prstGeom>
            <a:noFill/>
          </p:spPr>
          <p:txBody>
            <a:bodyPr wrap="none" rtlCol="0">
              <a:spAutoFit/>
            </a:bodyPr>
            <a:lstStyle/>
            <a:p>
              <a:r>
                <a:rPr lang="en-US" dirty="0" smtClean="0"/>
                <a:t>Dominators of L</a:t>
              </a:r>
              <a:endParaRPr lang="en-US" dirty="0"/>
            </a:p>
          </p:txBody>
        </p:sp>
        <p:sp>
          <p:nvSpPr>
            <p:cNvPr id="9" name="TextBox 8"/>
            <p:cNvSpPr txBox="1"/>
            <p:nvPr/>
          </p:nvSpPr>
          <p:spPr>
            <a:xfrm>
              <a:off x="3433298" y="1865280"/>
              <a:ext cx="919204" cy="369332"/>
            </a:xfrm>
            <a:prstGeom prst="rect">
              <a:avLst/>
            </a:prstGeom>
            <a:noFill/>
          </p:spPr>
          <p:txBody>
            <a:bodyPr wrap="none" rtlCol="0">
              <a:spAutoFit/>
            </a:bodyPr>
            <a:lstStyle/>
            <a:p>
              <a:r>
                <a:rPr lang="en-US" dirty="0" smtClean="0">
                  <a:latin typeface="Times New Roman"/>
                  <a:cs typeface="Times New Roman"/>
                </a:rPr>
                <a:t>{</a:t>
              </a:r>
              <a:r>
                <a:rPr lang="en-US" dirty="0" smtClean="0"/>
                <a:t>D, D’</a:t>
              </a:r>
              <a:r>
                <a:rPr lang="en-US" dirty="0" smtClean="0">
                  <a:latin typeface="Times New Roman"/>
                  <a:cs typeface="Times New Roman"/>
                </a:rPr>
                <a:t>}</a:t>
              </a:r>
              <a:endParaRPr lang="en-US" dirty="0">
                <a:latin typeface="Times New Roman"/>
                <a:cs typeface="Times New Roman"/>
              </a:endParaRPr>
            </a:p>
          </p:txBody>
        </p:sp>
        <p:sp>
          <p:nvSpPr>
            <p:cNvPr id="10" name="TextBox 9"/>
            <p:cNvSpPr txBox="1"/>
            <p:nvPr/>
          </p:nvSpPr>
          <p:spPr>
            <a:xfrm>
              <a:off x="5633996" y="1865280"/>
              <a:ext cx="919204" cy="369332"/>
            </a:xfrm>
            <a:prstGeom prst="rect">
              <a:avLst/>
            </a:prstGeom>
            <a:noFill/>
          </p:spPr>
          <p:txBody>
            <a:bodyPr wrap="none" rtlCol="0">
              <a:spAutoFit/>
            </a:bodyPr>
            <a:lstStyle/>
            <a:p>
              <a:r>
                <a:rPr lang="en-US" dirty="0" smtClean="0">
                  <a:latin typeface="Times New Roman"/>
                  <a:cs typeface="Times New Roman"/>
                </a:rPr>
                <a:t>{</a:t>
              </a:r>
              <a:r>
                <a:rPr lang="en-US" dirty="0" smtClean="0"/>
                <a:t>D, D’</a:t>
              </a:r>
              <a:r>
                <a:rPr lang="en-US" dirty="0" smtClean="0">
                  <a:latin typeface="Times New Roman"/>
                  <a:cs typeface="Times New Roman"/>
                </a:rPr>
                <a:t>}</a:t>
              </a:r>
              <a:endParaRPr lang="en-US" dirty="0">
                <a:latin typeface="Times New Roman"/>
                <a:cs typeface="Times New Roman"/>
              </a:endParaRPr>
            </a:p>
          </p:txBody>
        </p:sp>
        <p:sp>
          <p:nvSpPr>
            <p:cNvPr id="11" name="Line 14"/>
            <p:cNvSpPr>
              <a:spLocks noChangeShapeType="1"/>
            </p:cNvSpPr>
            <p:nvPr/>
          </p:nvSpPr>
          <p:spPr bwMode="auto">
            <a:xfrm flipH="1">
              <a:off x="6777867" y="1811504"/>
              <a:ext cx="93399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2" name="Line 14"/>
            <p:cNvSpPr>
              <a:spLocks noChangeShapeType="1"/>
            </p:cNvSpPr>
            <p:nvPr/>
          </p:nvSpPr>
          <p:spPr bwMode="auto">
            <a:xfrm flipH="1">
              <a:off x="6777867" y="2091138"/>
              <a:ext cx="93399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3" name="Line 14"/>
            <p:cNvSpPr>
              <a:spLocks noChangeShapeType="1"/>
            </p:cNvSpPr>
            <p:nvPr/>
          </p:nvSpPr>
          <p:spPr bwMode="auto">
            <a:xfrm flipH="1">
              <a:off x="6777867" y="2370772"/>
              <a:ext cx="93399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4" name="Line 14"/>
            <p:cNvSpPr>
              <a:spLocks noChangeShapeType="1"/>
            </p:cNvSpPr>
            <p:nvPr/>
          </p:nvSpPr>
          <p:spPr bwMode="auto">
            <a:xfrm flipH="1">
              <a:off x="6777867" y="2650406"/>
              <a:ext cx="93399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cxnSp>
          <p:nvCxnSpPr>
            <p:cNvPr id="17" name="Straight Arrow Connector 16"/>
            <p:cNvCxnSpPr/>
            <p:nvPr/>
          </p:nvCxnSpPr>
          <p:spPr>
            <a:xfrm rot="16200000" flipV="1">
              <a:off x="3667473" y="2505042"/>
              <a:ext cx="896606" cy="47345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rot="5400000" flipH="1" flipV="1">
              <a:off x="5422419" y="2505043"/>
              <a:ext cx="896606" cy="47345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1" name="AutoShape 73"/>
            <p:cNvSpPr>
              <a:spLocks noChangeArrowheads="1"/>
            </p:cNvSpPr>
            <p:nvPr/>
          </p:nvSpPr>
          <p:spPr bwMode="auto">
            <a:xfrm>
              <a:off x="2083601" y="1972313"/>
              <a:ext cx="1250370" cy="568194"/>
            </a:xfrm>
            <a:prstGeom prst="roundRect">
              <a:avLst>
                <a:gd name="adj" fmla="val 34955"/>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22" name="AutoShape 73"/>
            <p:cNvSpPr>
              <a:spLocks noChangeArrowheads="1"/>
            </p:cNvSpPr>
            <p:nvPr/>
          </p:nvSpPr>
          <p:spPr bwMode="auto">
            <a:xfrm>
              <a:off x="4352503" y="1950515"/>
              <a:ext cx="1250370" cy="568194"/>
            </a:xfrm>
            <a:prstGeom prst="roundRect">
              <a:avLst>
                <a:gd name="adj" fmla="val 34955"/>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sp>
          <p:nvSpPr>
            <p:cNvPr id="23" name="AutoShape 73"/>
            <p:cNvSpPr>
              <a:spLocks noChangeArrowheads="1"/>
            </p:cNvSpPr>
            <p:nvPr/>
          </p:nvSpPr>
          <p:spPr bwMode="auto">
            <a:xfrm>
              <a:off x="6621405" y="1623441"/>
              <a:ext cx="547246" cy="1261355"/>
            </a:xfrm>
            <a:prstGeom prst="roundRect">
              <a:avLst>
                <a:gd name="adj" fmla="val 34955"/>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400" kern="0" dirty="0">
                <a:solidFill>
                  <a:srgbClr val="000000"/>
                </a:solidFill>
                <a:latin typeface="Arial"/>
              </a:endParaRPr>
            </a:p>
          </p:txBody>
        </p:sp>
      </p:gr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I – </a:t>
            </a:r>
            <a:r>
              <a:rPr lang="en-US" dirty="0" err="1" smtClean="0"/>
              <a:t>fanout</a:t>
            </a:r>
            <a:r>
              <a:rPr lang="en-US" dirty="0" smtClean="0"/>
              <a:t>-free circuits</a:t>
            </a:r>
            <a:endParaRPr lang="en-US" dirty="0"/>
          </a:p>
        </p:txBody>
      </p:sp>
      <p:sp>
        <p:nvSpPr>
          <p:cNvPr id="5" name="Text Box 3"/>
          <p:cNvSpPr txBox="1">
            <a:spLocks noChangeArrowheads="1"/>
          </p:cNvSpPr>
          <p:nvPr/>
        </p:nvSpPr>
        <p:spPr bwMode="auto">
          <a:xfrm>
            <a:off x="749436" y="1089025"/>
            <a:ext cx="7855836" cy="3816429"/>
          </a:xfrm>
          <a:prstGeom prst="rect">
            <a:avLst/>
          </a:prstGeom>
          <a:noFill/>
          <a:ln w="28575">
            <a:noFill/>
            <a:miter lim="800000"/>
            <a:headEnd/>
            <a:tailEnd/>
          </a:ln>
          <a:effectLst/>
        </p:spPr>
        <p:txBody>
          <a:bodyPr wrap="none">
            <a:prstTxWarp prst="textNoShape">
              <a:avLst/>
            </a:prstTxWarp>
            <a:spAutoFit/>
          </a:bodyPr>
          <a:lstStyle/>
          <a:p>
            <a:pPr eaLnBrk="0" hangingPunct="0"/>
            <a:r>
              <a:rPr sz="1600" noProof="1" smtClean="0">
                <a:latin typeface="Consolas"/>
                <a:cs typeface="Consolas"/>
              </a:rPr>
              <a:t>JustifyFanoutFree(</a:t>
            </a:r>
            <a:r>
              <a:rPr sz="1600" noProof="1">
                <a:latin typeface="Consolas"/>
                <a:cs typeface="Consolas"/>
              </a:rPr>
              <a:t>Circuit C, line L, bool v</a:t>
            </a:r>
            <a:r>
              <a:rPr sz="1600" noProof="1" smtClean="0">
                <a:latin typeface="Consolas"/>
                <a:cs typeface="Consolas"/>
              </a:rPr>
              <a:t>){</a:t>
            </a:r>
            <a:endParaRPr sz="1600" noProof="1">
              <a:latin typeface="Consolas"/>
              <a:cs typeface="Consolas"/>
            </a:endParaRPr>
          </a:p>
          <a:p>
            <a:pPr eaLnBrk="0" hangingPunct="0"/>
            <a:r>
              <a:rPr sz="1600" noProof="1">
                <a:latin typeface="Consolas"/>
                <a:cs typeface="Consolas"/>
              </a:rPr>
              <a:t>    L = v;</a:t>
            </a:r>
          </a:p>
          <a:p>
            <a:pPr eaLnBrk="0" hangingPunct="0"/>
            <a:r>
              <a:rPr sz="1600" noProof="1">
                <a:latin typeface="Consolas"/>
                <a:cs typeface="Consolas"/>
              </a:rPr>
              <a:t>    G = gate driving L;</a:t>
            </a:r>
          </a:p>
          <a:p>
            <a:pPr eaLnBrk="0" hangingPunct="0"/>
            <a:r>
              <a:rPr sz="1600" noProof="1">
                <a:latin typeface="Consolas"/>
                <a:cs typeface="Consolas"/>
              </a:rPr>
              <a:t>    </a:t>
            </a:r>
            <a:r>
              <a:rPr sz="1600" noProof="1" smtClean="0">
                <a:latin typeface="Consolas"/>
                <a:cs typeface="Consolas"/>
              </a:rPr>
              <a:t>if(</a:t>
            </a:r>
            <a:r>
              <a:rPr sz="1600" noProof="1">
                <a:latin typeface="Consolas"/>
                <a:cs typeface="Consolas"/>
              </a:rPr>
              <a:t>G == primary input</a:t>
            </a:r>
            <a:r>
              <a:rPr sz="1600" noProof="1" smtClean="0">
                <a:latin typeface="Consolas"/>
                <a:cs typeface="Consolas"/>
              </a:rPr>
              <a:t>)return</a:t>
            </a:r>
            <a:r>
              <a:rPr sz="1600" noProof="1">
                <a:latin typeface="Consolas"/>
                <a:cs typeface="Consolas"/>
              </a:rPr>
              <a:t>;</a:t>
            </a:r>
          </a:p>
          <a:p>
            <a:pPr eaLnBrk="0" hangingPunct="0"/>
            <a:r>
              <a:rPr sz="1600" noProof="1">
                <a:latin typeface="Consolas"/>
                <a:cs typeface="Consolas"/>
              </a:rPr>
              <a:t>    </a:t>
            </a:r>
            <a:r>
              <a:rPr sz="1600" noProof="1" smtClean="0">
                <a:latin typeface="Consolas"/>
                <a:cs typeface="Consolas"/>
              </a:rPr>
              <a:t>if(</a:t>
            </a:r>
            <a:r>
              <a:rPr sz="1600" noProof="1">
                <a:latin typeface="Consolas"/>
                <a:cs typeface="Consolas"/>
              </a:rPr>
              <a:t>G == AND){</a:t>
            </a:r>
          </a:p>
          <a:p>
            <a:pPr eaLnBrk="0" hangingPunct="0"/>
            <a:r>
              <a:rPr sz="1600" noProof="1">
                <a:latin typeface="Consolas"/>
                <a:cs typeface="Consolas"/>
              </a:rPr>
              <a:t>        </a:t>
            </a:r>
            <a:r>
              <a:rPr sz="1600" noProof="1" smtClean="0">
                <a:latin typeface="Consolas"/>
                <a:cs typeface="Consolas"/>
              </a:rPr>
              <a:t>if(</a:t>
            </a:r>
            <a:r>
              <a:rPr sz="1600" noProof="1">
                <a:latin typeface="Consolas"/>
                <a:cs typeface="Consolas"/>
              </a:rPr>
              <a:t>v == 1)</a:t>
            </a:r>
          </a:p>
          <a:p>
            <a:pPr eaLnBrk="0" hangingPunct="0"/>
            <a:r>
              <a:rPr sz="1600" noProof="1">
                <a:latin typeface="Consolas"/>
                <a:cs typeface="Consolas"/>
              </a:rPr>
              <a:t>          </a:t>
            </a:r>
            <a:r>
              <a:rPr sz="1600" noProof="1" smtClean="0">
                <a:latin typeface="Consolas"/>
                <a:cs typeface="Consolas"/>
              </a:rPr>
              <a:t> for(</a:t>
            </a:r>
            <a:r>
              <a:rPr sz="1600" noProof="1">
                <a:latin typeface="Consolas"/>
                <a:cs typeface="Consolas"/>
              </a:rPr>
              <a:t>all inputs </a:t>
            </a:r>
            <a:r>
              <a:rPr lang="en-GB" sz="1600" dirty="0" err="1">
                <a:latin typeface="Consolas"/>
                <a:cs typeface="Consolas"/>
              </a:rPr>
              <a:t>k</a:t>
            </a:r>
            <a:r>
              <a:rPr sz="1600" noProof="1">
                <a:latin typeface="Consolas"/>
                <a:cs typeface="Consolas"/>
              </a:rPr>
              <a:t> of G</a:t>
            </a:r>
            <a:r>
              <a:rPr sz="1600" noProof="1" smtClean="0">
                <a:latin typeface="Consolas"/>
                <a:cs typeface="Consolas"/>
              </a:rPr>
              <a:t>)JustifyFanoutFree(</a:t>
            </a:r>
            <a:r>
              <a:rPr sz="1600" noProof="1">
                <a:latin typeface="Consolas"/>
                <a:cs typeface="Consolas"/>
              </a:rPr>
              <a:t>C, </a:t>
            </a:r>
            <a:r>
              <a:rPr lang="en-GB" sz="1600" dirty="0" err="1">
                <a:latin typeface="Consolas"/>
                <a:cs typeface="Consolas"/>
              </a:rPr>
              <a:t>k</a:t>
            </a:r>
            <a:r>
              <a:rPr sz="1600" noProof="1">
                <a:latin typeface="Consolas"/>
                <a:cs typeface="Consolas"/>
              </a:rPr>
              <a:t>, 1);</a:t>
            </a:r>
          </a:p>
          <a:p>
            <a:pPr eaLnBrk="0" hangingPunct="0"/>
            <a:r>
              <a:rPr sz="1600" noProof="1">
                <a:latin typeface="Consolas"/>
                <a:cs typeface="Consolas"/>
              </a:rPr>
              <a:t>        </a:t>
            </a:r>
            <a:r>
              <a:rPr sz="1600" noProof="1" smtClean="0">
                <a:latin typeface="Consolas"/>
                <a:cs typeface="Consolas"/>
              </a:rPr>
              <a:t>else</a:t>
            </a:r>
            <a:r>
              <a:rPr lang="pl-PL" sz="1600" noProof="1" smtClean="0">
                <a:latin typeface="Consolas"/>
                <a:cs typeface="Consolas"/>
              </a:rPr>
              <a:t> </a:t>
            </a:r>
            <a:r>
              <a:rPr sz="1600" noProof="1" smtClean="0">
                <a:latin typeface="Consolas"/>
                <a:cs typeface="Consolas"/>
              </a:rPr>
              <a:t>{  </a:t>
            </a:r>
            <a:r>
              <a:rPr sz="1600" noProof="1">
                <a:solidFill>
                  <a:srgbClr val="0000FF"/>
                </a:solidFill>
                <a:latin typeface="Consolas"/>
                <a:cs typeface="Consolas"/>
              </a:rPr>
              <a:t>// v == 0</a:t>
            </a:r>
          </a:p>
          <a:p>
            <a:pPr eaLnBrk="0" hangingPunct="0"/>
            <a:r>
              <a:rPr sz="1600" noProof="1">
                <a:latin typeface="Consolas"/>
                <a:cs typeface="Consolas"/>
              </a:rPr>
              <a:t>          </a:t>
            </a:r>
            <a:r>
              <a:rPr sz="1600" noProof="1" smtClean="0">
                <a:latin typeface="Consolas"/>
                <a:cs typeface="Consolas"/>
              </a:rPr>
              <a:t> </a:t>
            </a:r>
            <a:r>
              <a:rPr lang="en-GB" sz="1600" dirty="0" err="1" smtClean="0">
                <a:latin typeface="Consolas"/>
                <a:cs typeface="Consolas"/>
              </a:rPr>
              <a:t>k</a:t>
            </a:r>
            <a:r>
              <a:rPr sz="1600" noProof="1" smtClean="0">
                <a:latin typeface="Consolas"/>
                <a:cs typeface="Consolas"/>
              </a:rPr>
              <a:t> </a:t>
            </a:r>
            <a:r>
              <a:rPr sz="1600" noProof="1">
                <a:latin typeface="Consolas"/>
                <a:cs typeface="Consolas"/>
              </a:rPr>
              <a:t>= pick one input of G which is X; </a:t>
            </a:r>
            <a:r>
              <a:rPr sz="1600" noProof="1">
                <a:solidFill>
                  <a:srgbClr val="0000FF"/>
                </a:solidFill>
                <a:latin typeface="Consolas"/>
                <a:cs typeface="Consolas"/>
              </a:rPr>
              <a:t>// guidance required</a:t>
            </a:r>
          </a:p>
          <a:p>
            <a:pPr eaLnBrk="0" hangingPunct="0"/>
            <a:r>
              <a:rPr sz="1600" noProof="1">
                <a:latin typeface="Consolas"/>
                <a:cs typeface="Consolas"/>
              </a:rPr>
              <a:t>          </a:t>
            </a:r>
            <a:r>
              <a:rPr sz="1600" noProof="1" smtClean="0">
                <a:latin typeface="Consolas"/>
                <a:cs typeface="Consolas"/>
              </a:rPr>
              <a:t> JustifyFanoutFree(</a:t>
            </a:r>
            <a:r>
              <a:rPr sz="1600" noProof="1">
                <a:latin typeface="Consolas"/>
                <a:cs typeface="Consolas"/>
              </a:rPr>
              <a:t>C, </a:t>
            </a:r>
            <a:r>
              <a:rPr lang="en-GB" sz="1600" dirty="0" err="1">
                <a:latin typeface="Consolas"/>
                <a:cs typeface="Consolas"/>
              </a:rPr>
              <a:t>k</a:t>
            </a:r>
            <a:r>
              <a:rPr sz="1600" noProof="1">
                <a:latin typeface="Consolas"/>
                <a:cs typeface="Consolas"/>
              </a:rPr>
              <a:t>, 0);</a:t>
            </a:r>
          </a:p>
          <a:p>
            <a:pPr eaLnBrk="0" hangingPunct="0"/>
            <a:r>
              <a:rPr sz="1600" noProof="1">
                <a:latin typeface="Consolas"/>
                <a:cs typeface="Consolas"/>
              </a:rPr>
              <a:t>        }</a:t>
            </a:r>
          </a:p>
          <a:p>
            <a:pPr eaLnBrk="0" hangingPunct="0"/>
            <a:r>
              <a:rPr sz="1600" noProof="1">
                <a:latin typeface="Consolas"/>
                <a:cs typeface="Consolas"/>
              </a:rPr>
              <a:t>    </a:t>
            </a:r>
            <a:r>
              <a:rPr sz="1600" noProof="1" smtClean="0">
                <a:latin typeface="Consolas"/>
                <a:cs typeface="Consolas"/>
              </a:rPr>
              <a:t>if(</a:t>
            </a:r>
            <a:r>
              <a:rPr sz="1600" noProof="1">
                <a:latin typeface="Consolas"/>
                <a:cs typeface="Consolas"/>
              </a:rPr>
              <a:t>G == OR){</a:t>
            </a:r>
          </a:p>
          <a:p>
            <a:pPr eaLnBrk="0" hangingPunct="0"/>
            <a:r>
              <a:rPr sz="1600" noProof="1">
                <a:latin typeface="Consolas"/>
                <a:cs typeface="Consolas"/>
              </a:rPr>
              <a:t>          …</a:t>
            </a:r>
          </a:p>
          <a:p>
            <a:pPr eaLnBrk="0" hangingPunct="0"/>
            <a:r>
              <a:rPr sz="1600" noProof="1">
                <a:latin typeface="Consolas"/>
                <a:cs typeface="Consolas"/>
              </a:rPr>
              <a:t>    } </a:t>
            </a:r>
          </a:p>
          <a:p>
            <a:pPr eaLnBrk="0" hangingPunct="0"/>
            <a:r>
              <a:rPr sz="1600" noProof="1">
                <a:latin typeface="Consolas"/>
                <a:cs typeface="Consolas"/>
              </a:rPr>
              <a:t>}</a:t>
            </a:r>
          </a:p>
        </p:txBody>
      </p:sp>
      <p:grpSp>
        <p:nvGrpSpPr>
          <p:cNvPr id="6" name="Group 29"/>
          <p:cNvGrpSpPr>
            <a:grpSpLocks/>
          </p:cNvGrpSpPr>
          <p:nvPr/>
        </p:nvGrpSpPr>
        <p:grpSpPr bwMode="auto">
          <a:xfrm>
            <a:off x="5514974" y="4837113"/>
            <a:ext cx="3251200" cy="1173163"/>
            <a:chOff x="3598" y="3047"/>
            <a:chExt cx="2048" cy="739"/>
          </a:xfrm>
        </p:grpSpPr>
        <p:sp>
          <p:nvSpPr>
            <p:cNvPr id="7" name="Arc 5"/>
            <p:cNvSpPr>
              <a:spLocks/>
            </p:cNvSpPr>
            <p:nvPr/>
          </p:nvSpPr>
          <p:spPr bwMode="auto">
            <a:xfrm>
              <a:off x="4749" y="3287"/>
              <a:ext cx="257" cy="268"/>
            </a:xfrm>
            <a:custGeom>
              <a:avLst/>
              <a:gdLst>
                <a:gd name="G0" fmla="+- 0 0 0"/>
                <a:gd name="G1" fmla="+- 11064 0 0"/>
                <a:gd name="G2" fmla="+- 21600 0 0"/>
                <a:gd name="T0" fmla="*/ 18551 w 21600"/>
                <a:gd name="T1" fmla="*/ 0 h 22738"/>
                <a:gd name="T2" fmla="*/ 18174 w 21600"/>
                <a:gd name="T3" fmla="*/ 22738 h 22738"/>
                <a:gd name="T4" fmla="*/ 0 w 21600"/>
                <a:gd name="T5" fmla="*/ 11064 h 22738"/>
              </a:gdLst>
              <a:ahLst/>
              <a:cxnLst>
                <a:cxn ang="0">
                  <a:pos x="T0" y="T1"/>
                </a:cxn>
                <a:cxn ang="0">
                  <a:pos x="T2" y="T3"/>
                </a:cxn>
                <a:cxn ang="0">
                  <a:pos x="T4" y="T5"/>
                </a:cxn>
              </a:cxnLst>
              <a:rect l="0" t="0" r="r" b="b"/>
              <a:pathLst>
                <a:path w="21600" h="22738" fill="none" extrusionOk="0">
                  <a:moveTo>
                    <a:pt x="18551" y="-1"/>
                  </a:moveTo>
                  <a:cubicBezTo>
                    <a:pt x="20546" y="3345"/>
                    <a:pt x="21600" y="7168"/>
                    <a:pt x="21600" y="11064"/>
                  </a:cubicBezTo>
                  <a:cubicBezTo>
                    <a:pt x="21600" y="15203"/>
                    <a:pt x="20410" y="19255"/>
                    <a:pt x="18173" y="22737"/>
                  </a:cubicBezTo>
                </a:path>
                <a:path w="21600" h="22738" stroke="0" extrusionOk="0">
                  <a:moveTo>
                    <a:pt x="18551" y="-1"/>
                  </a:moveTo>
                  <a:cubicBezTo>
                    <a:pt x="20546" y="3345"/>
                    <a:pt x="21600" y="7168"/>
                    <a:pt x="21600" y="11064"/>
                  </a:cubicBezTo>
                  <a:cubicBezTo>
                    <a:pt x="21600" y="15203"/>
                    <a:pt x="20410" y="19255"/>
                    <a:pt x="18173" y="22737"/>
                  </a:cubicBezTo>
                  <a:lnTo>
                    <a:pt x="0" y="11064"/>
                  </a:lnTo>
                  <a:close/>
                </a:path>
              </a:pathLst>
            </a:custGeom>
            <a:noFill/>
            <a:ln w="28575">
              <a:solidFill>
                <a:schemeClr val="bg1"/>
              </a:solidFill>
              <a:round/>
              <a:headEnd/>
              <a:tailEnd/>
            </a:ln>
            <a:effectLst/>
          </p:spPr>
          <p:txBody>
            <a:bodyPr wrap="none" anchor="ctr">
              <a:prstTxWarp prst="textNoShape">
                <a:avLst/>
              </a:prstTxWarp>
            </a:bodyPr>
            <a:lstStyle/>
            <a:p>
              <a:endParaRPr lang="en-US" sz="1600"/>
            </a:p>
          </p:txBody>
        </p:sp>
        <p:sp>
          <p:nvSpPr>
            <p:cNvPr id="8" name="Freeform 6"/>
            <p:cNvSpPr>
              <a:spLocks/>
            </p:cNvSpPr>
            <p:nvPr/>
          </p:nvSpPr>
          <p:spPr bwMode="auto">
            <a:xfrm>
              <a:off x="4509" y="3220"/>
              <a:ext cx="492" cy="126"/>
            </a:xfrm>
            <a:custGeom>
              <a:avLst/>
              <a:gdLst/>
              <a:ahLst/>
              <a:cxnLst>
                <a:cxn ang="0">
                  <a:pos x="0" y="0"/>
                </a:cxn>
                <a:cxn ang="0">
                  <a:pos x="672" y="0"/>
                </a:cxn>
                <a:cxn ang="0">
                  <a:pos x="672" y="336"/>
                </a:cxn>
                <a:cxn ang="0">
                  <a:pos x="1056" y="336"/>
                </a:cxn>
              </a:cxnLst>
              <a:rect l="0" t="0" r="r" b="b"/>
              <a:pathLst>
                <a:path w="1056" h="336">
                  <a:moveTo>
                    <a:pt x="0" y="0"/>
                  </a:moveTo>
                  <a:lnTo>
                    <a:pt x="672" y="0"/>
                  </a:lnTo>
                  <a:lnTo>
                    <a:pt x="672" y="336"/>
                  </a:lnTo>
                  <a:lnTo>
                    <a:pt x="1056" y="33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sz="1600"/>
            </a:p>
          </p:txBody>
        </p:sp>
        <p:sp>
          <p:nvSpPr>
            <p:cNvPr id="9" name="AutoShape 7"/>
            <p:cNvSpPr>
              <a:spLocks noChangeArrowheads="1"/>
            </p:cNvSpPr>
            <p:nvPr/>
          </p:nvSpPr>
          <p:spPr bwMode="auto">
            <a:xfrm>
              <a:off x="4413" y="3094"/>
              <a:ext cx="295" cy="264"/>
            </a:xfrm>
            <a:prstGeom prst="flowChartDelay">
              <a:avLst/>
            </a:prstGeom>
            <a:solidFill>
              <a:srgbClr val="FFFFFF"/>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10" name="Line 8"/>
            <p:cNvSpPr>
              <a:spLocks noChangeShapeType="1"/>
            </p:cNvSpPr>
            <p:nvPr/>
          </p:nvSpPr>
          <p:spPr bwMode="auto">
            <a:xfrm>
              <a:off x="5277" y="3418"/>
              <a:ext cx="192" cy="0"/>
            </a:xfrm>
            <a:prstGeom prst="line">
              <a:avLst/>
            </a:prstGeom>
            <a:noFill/>
            <a:ln w="19050">
              <a:solidFill>
                <a:schemeClr val="tx1"/>
              </a:solidFill>
              <a:round/>
              <a:headEnd/>
              <a:tailEnd/>
            </a:ln>
            <a:effectLst/>
          </p:spPr>
          <p:txBody>
            <a:bodyPr wrap="none" anchor="ctr">
              <a:prstTxWarp prst="textNoShape">
                <a:avLst/>
              </a:prstTxWarp>
            </a:bodyPr>
            <a:lstStyle/>
            <a:p>
              <a:endParaRPr lang="en-US" sz="1600"/>
            </a:p>
          </p:txBody>
        </p:sp>
        <p:sp>
          <p:nvSpPr>
            <p:cNvPr id="11" name="Freeform 9"/>
            <p:cNvSpPr>
              <a:spLocks/>
            </p:cNvSpPr>
            <p:nvPr/>
          </p:nvSpPr>
          <p:spPr bwMode="auto">
            <a:xfrm flipV="1">
              <a:off x="4497" y="3502"/>
              <a:ext cx="492" cy="126"/>
            </a:xfrm>
            <a:custGeom>
              <a:avLst/>
              <a:gdLst/>
              <a:ahLst/>
              <a:cxnLst>
                <a:cxn ang="0">
                  <a:pos x="0" y="0"/>
                </a:cxn>
                <a:cxn ang="0">
                  <a:pos x="672" y="0"/>
                </a:cxn>
                <a:cxn ang="0">
                  <a:pos x="672" y="336"/>
                </a:cxn>
                <a:cxn ang="0">
                  <a:pos x="1056" y="336"/>
                </a:cxn>
              </a:cxnLst>
              <a:rect l="0" t="0" r="r" b="b"/>
              <a:pathLst>
                <a:path w="1056" h="336">
                  <a:moveTo>
                    <a:pt x="0" y="0"/>
                  </a:moveTo>
                  <a:lnTo>
                    <a:pt x="672" y="0"/>
                  </a:lnTo>
                  <a:lnTo>
                    <a:pt x="672" y="336"/>
                  </a:lnTo>
                  <a:lnTo>
                    <a:pt x="1056" y="33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sz="1600"/>
            </a:p>
          </p:txBody>
        </p:sp>
        <p:sp>
          <p:nvSpPr>
            <p:cNvPr id="12" name="AutoShape 10"/>
            <p:cNvSpPr>
              <a:spLocks noChangeArrowheads="1"/>
            </p:cNvSpPr>
            <p:nvPr/>
          </p:nvSpPr>
          <p:spPr bwMode="auto">
            <a:xfrm>
              <a:off x="4413" y="3496"/>
              <a:ext cx="295" cy="264"/>
            </a:xfrm>
            <a:prstGeom prst="flowChartDelay">
              <a:avLst/>
            </a:prstGeom>
            <a:solidFill>
              <a:srgbClr val="FFFFFF"/>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13" name="Line 11"/>
            <p:cNvSpPr>
              <a:spLocks noChangeShapeType="1"/>
            </p:cNvSpPr>
            <p:nvPr/>
          </p:nvSpPr>
          <p:spPr bwMode="auto">
            <a:xfrm flipH="1">
              <a:off x="3824" y="3154"/>
              <a:ext cx="589" cy="0"/>
            </a:xfrm>
            <a:prstGeom prst="line">
              <a:avLst/>
            </a:prstGeom>
            <a:noFill/>
            <a:ln w="19050">
              <a:solidFill>
                <a:schemeClr val="tx1"/>
              </a:solidFill>
              <a:round/>
              <a:headEnd/>
              <a:tailEnd/>
            </a:ln>
            <a:effectLst/>
          </p:spPr>
          <p:txBody>
            <a:bodyPr wrap="none" anchor="ctr">
              <a:prstTxWarp prst="textNoShape">
                <a:avLst/>
              </a:prstTxWarp>
            </a:bodyPr>
            <a:lstStyle/>
            <a:p>
              <a:endParaRPr lang="en-US" sz="1600"/>
            </a:p>
          </p:txBody>
        </p:sp>
        <p:sp>
          <p:nvSpPr>
            <p:cNvPr id="14" name="Line 12"/>
            <p:cNvSpPr>
              <a:spLocks noChangeShapeType="1"/>
            </p:cNvSpPr>
            <p:nvPr/>
          </p:nvSpPr>
          <p:spPr bwMode="auto">
            <a:xfrm flipH="1">
              <a:off x="3824" y="3298"/>
              <a:ext cx="589" cy="0"/>
            </a:xfrm>
            <a:prstGeom prst="line">
              <a:avLst/>
            </a:prstGeom>
            <a:noFill/>
            <a:ln w="19050">
              <a:solidFill>
                <a:schemeClr val="tx1"/>
              </a:solidFill>
              <a:round/>
              <a:headEnd/>
              <a:tailEnd/>
            </a:ln>
            <a:effectLst/>
          </p:spPr>
          <p:txBody>
            <a:bodyPr wrap="none" anchor="ctr">
              <a:prstTxWarp prst="textNoShape">
                <a:avLst/>
              </a:prstTxWarp>
            </a:bodyPr>
            <a:lstStyle/>
            <a:p>
              <a:endParaRPr lang="en-US" sz="1600"/>
            </a:p>
          </p:txBody>
        </p:sp>
        <p:sp>
          <p:nvSpPr>
            <p:cNvPr id="15" name="Line 13"/>
            <p:cNvSpPr>
              <a:spLocks noChangeShapeType="1"/>
            </p:cNvSpPr>
            <p:nvPr/>
          </p:nvSpPr>
          <p:spPr bwMode="auto">
            <a:xfrm flipH="1">
              <a:off x="3824" y="3550"/>
              <a:ext cx="583" cy="0"/>
            </a:xfrm>
            <a:prstGeom prst="line">
              <a:avLst/>
            </a:prstGeom>
            <a:noFill/>
            <a:ln w="19050">
              <a:solidFill>
                <a:schemeClr val="tx1"/>
              </a:solidFill>
              <a:round/>
              <a:headEnd/>
              <a:tailEnd/>
            </a:ln>
            <a:effectLst/>
          </p:spPr>
          <p:txBody>
            <a:bodyPr wrap="none" anchor="ctr">
              <a:prstTxWarp prst="textNoShape">
                <a:avLst/>
              </a:prstTxWarp>
            </a:bodyPr>
            <a:lstStyle/>
            <a:p>
              <a:endParaRPr lang="en-US" sz="1600"/>
            </a:p>
          </p:txBody>
        </p:sp>
        <p:sp>
          <p:nvSpPr>
            <p:cNvPr id="16" name="Line 14"/>
            <p:cNvSpPr>
              <a:spLocks noChangeShapeType="1"/>
            </p:cNvSpPr>
            <p:nvPr/>
          </p:nvSpPr>
          <p:spPr bwMode="auto">
            <a:xfrm flipH="1">
              <a:off x="3824" y="3694"/>
              <a:ext cx="583" cy="0"/>
            </a:xfrm>
            <a:prstGeom prst="line">
              <a:avLst/>
            </a:prstGeom>
            <a:noFill/>
            <a:ln w="19050">
              <a:solidFill>
                <a:schemeClr val="tx1"/>
              </a:solidFill>
              <a:round/>
              <a:headEnd/>
              <a:tailEnd/>
            </a:ln>
            <a:effectLst/>
          </p:spPr>
          <p:txBody>
            <a:bodyPr wrap="none" anchor="ctr">
              <a:prstTxWarp prst="textNoShape">
                <a:avLst/>
              </a:prstTxWarp>
            </a:bodyPr>
            <a:lstStyle/>
            <a:p>
              <a:endParaRPr lang="en-US" sz="1600"/>
            </a:p>
          </p:txBody>
        </p:sp>
        <p:sp>
          <p:nvSpPr>
            <p:cNvPr id="17" name="Text Box 15"/>
            <p:cNvSpPr txBox="1">
              <a:spLocks noChangeArrowheads="1"/>
            </p:cNvSpPr>
            <p:nvPr/>
          </p:nvSpPr>
          <p:spPr bwMode="auto">
            <a:xfrm>
              <a:off x="5465" y="3291"/>
              <a:ext cx="181" cy="213"/>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600"/>
                <a:t>z</a:t>
              </a:r>
            </a:p>
          </p:txBody>
        </p:sp>
        <p:sp>
          <p:nvSpPr>
            <p:cNvPr id="18" name="Text Box 16"/>
            <p:cNvSpPr txBox="1">
              <a:spLocks noChangeArrowheads="1"/>
            </p:cNvSpPr>
            <p:nvPr/>
          </p:nvSpPr>
          <p:spPr bwMode="auto">
            <a:xfrm>
              <a:off x="3601" y="3057"/>
              <a:ext cx="179" cy="194"/>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400"/>
                <a:t>a</a:t>
              </a:r>
              <a:endParaRPr lang="pl-PL" sz="1600"/>
            </a:p>
          </p:txBody>
        </p:sp>
        <p:sp>
          <p:nvSpPr>
            <p:cNvPr id="19" name="Text Box 17"/>
            <p:cNvSpPr txBox="1">
              <a:spLocks noChangeArrowheads="1"/>
            </p:cNvSpPr>
            <p:nvPr/>
          </p:nvSpPr>
          <p:spPr bwMode="auto">
            <a:xfrm>
              <a:off x="3601" y="3592"/>
              <a:ext cx="179" cy="194"/>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400"/>
                <a:t>d</a:t>
              </a:r>
              <a:endParaRPr lang="pl-PL" sz="1600"/>
            </a:p>
          </p:txBody>
        </p:sp>
        <p:sp>
          <p:nvSpPr>
            <p:cNvPr id="20" name="Text Box 18"/>
            <p:cNvSpPr txBox="1">
              <a:spLocks noChangeArrowheads="1"/>
            </p:cNvSpPr>
            <p:nvPr/>
          </p:nvSpPr>
          <p:spPr bwMode="auto">
            <a:xfrm>
              <a:off x="3604" y="3456"/>
              <a:ext cx="173" cy="194"/>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400"/>
                <a:t>c</a:t>
              </a:r>
              <a:endParaRPr lang="pl-PL" sz="1600"/>
            </a:p>
          </p:txBody>
        </p:sp>
        <p:sp>
          <p:nvSpPr>
            <p:cNvPr id="21" name="Text Box 19"/>
            <p:cNvSpPr txBox="1">
              <a:spLocks noChangeArrowheads="1"/>
            </p:cNvSpPr>
            <p:nvPr/>
          </p:nvSpPr>
          <p:spPr bwMode="auto">
            <a:xfrm>
              <a:off x="3598" y="3205"/>
              <a:ext cx="179" cy="194"/>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400"/>
                <a:t>b</a:t>
              </a:r>
              <a:endParaRPr lang="pl-PL" sz="1600"/>
            </a:p>
          </p:txBody>
        </p:sp>
        <p:sp>
          <p:nvSpPr>
            <p:cNvPr id="22" name="Freeform 20"/>
            <p:cNvSpPr>
              <a:spLocks/>
            </p:cNvSpPr>
            <p:nvPr/>
          </p:nvSpPr>
          <p:spPr bwMode="auto">
            <a:xfrm>
              <a:off x="4963" y="3284"/>
              <a:ext cx="102" cy="273"/>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FFFF"/>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sp>
          <p:nvSpPr>
            <p:cNvPr id="23" name="Arc 21"/>
            <p:cNvSpPr>
              <a:spLocks/>
            </p:cNvSpPr>
            <p:nvPr/>
          </p:nvSpPr>
          <p:spPr bwMode="auto">
            <a:xfrm>
              <a:off x="5057" y="3286"/>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sp>
          <p:nvSpPr>
            <p:cNvPr id="24" name="Arc 22"/>
            <p:cNvSpPr>
              <a:spLocks/>
            </p:cNvSpPr>
            <p:nvPr/>
          </p:nvSpPr>
          <p:spPr bwMode="auto">
            <a:xfrm flipV="1">
              <a:off x="5037" y="3301"/>
              <a:ext cx="251"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sp>
          <p:nvSpPr>
            <p:cNvPr id="25" name="AutoShape 23"/>
            <p:cNvSpPr>
              <a:spLocks noChangeAspect="1" noChangeArrowheads="1"/>
            </p:cNvSpPr>
            <p:nvPr/>
          </p:nvSpPr>
          <p:spPr bwMode="auto">
            <a:xfrm>
              <a:off x="4192" y="3272"/>
              <a:ext cx="47" cy="47"/>
            </a:xfrm>
            <a:prstGeom prst="flowChartConnector">
              <a:avLst/>
            </a:prstGeom>
            <a:solidFill>
              <a:srgbClr val="FFFFFF"/>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sp>
          <p:nvSpPr>
            <p:cNvPr id="26" name="AutoShape 24"/>
            <p:cNvSpPr>
              <a:spLocks noChangeAspect="1" noChangeArrowheads="1"/>
            </p:cNvSpPr>
            <p:nvPr/>
          </p:nvSpPr>
          <p:spPr bwMode="auto">
            <a:xfrm rot="5400000">
              <a:off x="3992" y="3204"/>
              <a:ext cx="195" cy="187"/>
            </a:xfrm>
            <a:prstGeom prst="triangle">
              <a:avLst>
                <a:gd name="adj" fmla="val 50000"/>
              </a:avLst>
            </a:prstGeom>
            <a:solidFill>
              <a:srgbClr val="FFFFFF"/>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27" name="Text Box 25"/>
            <p:cNvSpPr txBox="1">
              <a:spLocks noChangeArrowheads="1"/>
            </p:cNvSpPr>
            <p:nvPr/>
          </p:nvSpPr>
          <p:spPr bwMode="auto">
            <a:xfrm>
              <a:off x="4793" y="3539"/>
              <a:ext cx="188" cy="213"/>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600"/>
                <a:t>h</a:t>
              </a:r>
            </a:p>
          </p:txBody>
        </p:sp>
        <p:sp>
          <p:nvSpPr>
            <p:cNvPr id="28" name="Text Box 26"/>
            <p:cNvSpPr txBox="1">
              <a:spLocks noChangeArrowheads="1"/>
            </p:cNvSpPr>
            <p:nvPr/>
          </p:nvSpPr>
          <p:spPr bwMode="auto">
            <a:xfrm>
              <a:off x="4803" y="3047"/>
              <a:ext cx="407" cy="213"/>
            </a:xfrm>
            <a:prstGeom prst="rect">
              <a:avLst/>
            </a:prstGeom>
            <a:noFill/>
            <a:ln w="28575">
              <a:noFill/>
              <a:miter lim="800000"/>
              <a:headEnd/>
              <a:tailEnd/>
            </a:ln>
            <a:effectLst/>
          </p:spPr>
          <p:txBody>
            <a:bodyPr wrap="none" anchor="ctr">
              <a:prstTxWarp prst="textNoShape">
                <a:avLst/>
              </a:prstTxWarp>
              <a:spAutoFit/>
            </a:bodyPr>
            <a:lstStyle/>
            <a:p>
              <a:pPr eaLnBrk="0" hangingPunct="0"/>
              <a:r>
                <a:rPr lang="pl-PL" sz="1600" dirty="0" err="1"/>
                <a:t>g</a:t>
              </a:r>
              <a:r>
                <a:rPr lang="pl-PL" sz="1600" dirty="0"/>
                <a:t> = 1</a:t>
              </a:r>
            </a:p>
          </p:txBody>
        </p:sp>
        <p:sp>
          <p:nvSpPr>
            <p:cNvPr id="29" name="Text Box 27"/>
            <p:cNvSpPr txBox="1">
              <a:spLocks noChangeArrowheads="1"/>
            </p:cNvSpPr>
            <p:nvPr/>
          </p:nvSpPr>
          <p:spPr bwMode="auto">
            <a:xfrm>
              <a:off x="4199" y="3275"/>
              <a:ext cx="188" cy="213"/>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600"/>
                <a:t>e</a:t>
              </a:r>
            </a:p>
          </p:txBody>
        </p:sp>
      </p:grpSp>
      <p:sp>
        <p:nvSpPr>
          <p:cNvPr id="30" name="Text Box 28"/>
          <p:cNvSpPr txBox="1">
            <a:spLocks noChangeArrowheads="1"/>
          </p:cNvSpPr>
          <p:nvPr/>
        </p:nvSpPr>
        <p:spPr bwMode="auto">
          <a:xfrm>
            <a:off x="1999874" y="4764088"/>
            <a:ext cx="3230572" cy="1354217"/>
          </a:xfrm>
          <a:prstGeom prst="rect">
            <a:avLst/>
          </a:prstGeom>
          <a:noFill/>
          <a:ln w="28575">
            <a:noFill/>
            <a:miter lim="800000"/>
            <a:headEnd/>
            <a:tailEnd/>
          </a:ln>
          <a:effectLst/>
        </p:spPr>
        <p:txBody>
          <a:bodyPr wrap="none">
            <a:prstTxWarp prst="textNoShape">
              <a:avLst/>
            </a:prstTxWarp>
            <a:spAutoFit/>
          </a:bodyPr>
          <a:lstStyle/>
          <a:p>
            <a:pPr eaLnBrk="0" hangingPunct="0"/>
            <a:r>
              <a:rPr sz="1600" noProof="1" smtClean="0">
                <a:latin typeface="Consolas"/>
                <a:cs typeface="Consolas"/>
              </a:rPr>
              <a:t>JustifyFanoutFree(</a:t>
            </a:r>
            <a:r>
              <a:rPr sz="1600" noProof="1">
                <a:latin typeface="Consolas"/>
                <a:cs typeface="Consolas"/>
              </a:rPr>
              <a:t>C, g, 1</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smtClean="0">
                <a:latin typeface="Consolas"/>
                <a:cs typeface="Consolas"/>
              </a:rPr>
              <a:t>JustifyFanoutFree(</a:t>
            </a:r>
            <a:r>
              <a:rPr sz="1600" noProof="1">
                <a:latin typeface="Consolas"/>
                <a:cs typeface="Consolas"/>
              </a:rPr>
              <a:t>C, a, 1</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smtClean="0">
                <a:latin typeface="Consolas"/>
                <a:cs typeface="Consolas"/>
              </a:rPr>
              <a:t>JustifyFanoutFree(</a:t>
            </a:r>
            <a:r>
              <a:rPr sz="1600" noProof="1">
                <a:latin typeface="Consolas"/>
                <a:cs typeface="Consolas"/>
              </a:rPr>
              <a:t>C, e, 1</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smtClean="0">
                <a:latin typeface="Consolas"/>
                <a:cs typeface="Consolas"/>
              </a:rPr>
              <a:t>JustifyFanoutFree(</a:t>
            </a:r>
            <a:r>
              <a:rPr sz="1600" noProof="1">
                <a:latin typeface="Consolas"/>
                <a:cs typeface="Consolas"/>
              </a:rPr>
              <a:t>C, b, 0</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a:latin typeface="Consolas"/>
                <a:cs typeface="Consolas"/>
              </a:rPr>
              <a:t>abcd = 10XX</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I – </a:t>
            </a:r>
            <a:r>
              <a:rPr lang="en-US" dirty="0" err="1" smtClean="0"/>
              <a:t>reconvergent</a:t>
            </a:r>
            <a:r>
              <a:rPr lang="en-US" dirty="0" smtClean="0"/>
              <a:t> </a:t>
            </a:r>
            <a:r>
              <a:rPr lang="en-US" dirty="0" err="1" smtClean="0"/>
              <a:t>fanout</a:t>
            </a:r>
            <a:endParaRPr lang="en-US" dirty="0"/>
          </a:p>
        </p:txBody>
      </p:sp>
      <p:sp>
        <p:nvSpPr>
          <p:cNvPr id="5" name="Text Box 3"/>
          <p:cNvSpPr txBox="1">
            <a:spLocks noChangeArrowheads="1"/>
          </p:cNvSpPr>
          <p:nvPr/>
        </p:nvSpPr>
        <p:spPr bwMode="auto">
          <a:xfrm>
            <a:off x="4761178" y="1315046"/>
            <a:ext cx="3236784" cy="1815882"/>
          </a:xfrm>
          <a:prstGeom prst="rect">
            <a:avLst/>
          </a:prstGeom>
          <a:noFill/>
          <a:ln w="28575">
            <a:noFill/>
            <a:miter lim="800000"/>
            <a:headEnd/>
            <a:tailEnd/>
          </a:ln>
          <a:effectLst/>
        </p:spPr>
        <p:txBody>
          <a:bodyPr wrap="none">
            <a:prstTxWarp prst="textNoShape">
              <a:avLst/>
            </a:prstTxWarp>
            <a:spAutoFit/>
          </a:bodyPr>
          <a:lstStyle/>
          <a:p>
            <a:pPr eaLnBrk="0" hangingPunct="0"/>
            <a:r>
              <a:rPr sz="1600" noProof="1">
                <a:latin typeface="Consolas"/>
                <a:cs typeface="Consolas"/>
              </a:rPr>
              <a:t>g = </a:t>
            </a:r>
            <a:r>
              <a:rPr sz="1600" noProof="1" smtClean="0">
                <a:latin typeface="Consolas"/>
                <a:cs typeface="Consolas"/>
              </a:rPr>
              <a:t>1</a:t>
            </a:r>
            <a:r>
              <a:rPr lang="pl-PL" sz="1600" noProof="1" smtClean="0">
                <a:latin typeface="Consolas"/>
                <a:cs typeface="Consolas"/>
              </a:rPr>
              <a:t>;</a:t>
            </a:r>
            <a:endParaRPr sz="1600" noProof="1" smtClean="0">
              <a:latin typeface="Consolas"/>
              <a:cs typeface="Consolas"/>
            </a:endParaRPr>
          </a:p>
          <a:p>
            <a:pPr eaLnBrk="0" hangingPunct="0"/>
            <a:r>
              <a:rPr sz="1600" noProof="1" smtClean="0">
                <a:latin typeface="Consolas"/>
                <a:cs typeface="Consolas"/>
              </a:rPr>
              <a:t>JustifyFanoutFree(</a:t>
            </a:r>
            <a:r>
              <a:rPr sz="1600" noProof="1">
                <a:latin typeface="Consolas"/>
                <a:cs typeface="Consolas"/>
              </a:rPr>
              <a:t>C, g, 1</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smtClean="0">
                <a:latin typeface="Consolas"/>
                <a:cs typeface="Consolas"/>
              </a:rPr>
              <a:t>JustifyFanoutFree(</a:t>
            </a:r>
            <a:r>
              <a:rPr sz="1600" noProof="1">
                <a:latin typeface="Consolas"/>
                <a:cs typeface="Consolas"/>
              </a:rPr>
              <a:t>C, a, 1</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smtClean="0">
                <a:latin typeface="Consolas"/>
                <a:cs typeface="Consolas"/>
              </a:rPr>
              <a:t>JustifyFanoutFree(</a:t>
            </a:r>
            <a:r>
              <a:rPr sz="1600" noProof="1">
                <a:latin typeface="Consolas"/>
                <a:cs typeface="Consolas"/>
              </a:rPr>
              <a:t>C, f, 1</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smtClean="0">
                <a:latin typeface="Consolas"/>
                <a:cs typeface="Consolas"/>
              </a:rPr>
              <a:t>JustifyFanoutFree(</a:t>
            </a:r>
            <a:r>
              <a:rPr sz="1600" noProof="1">
                <a:latin typeface="Consolas"/>
                <a:cs typeface="Consolas"/>
              </a:rPr>
              <a:t>C, d, 0</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smtClean="0">
                <a:latin typeface="Consolas"/>
                <a:cs typeface="Consolas"/>
              </a:rPr>
              <a:t>JustifyFanoutFree(</a:t>
            </a:r>
            <a:r>
              <a:rPr sz="1600" noProof="1">
                <a:latin typeface="Consolas"/>
                <a:cs typeface="Consolas"/>
              </a:rPr>
              <a:t>C, c, 0</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a:latin typeface="Consolas"/>
                <a:cs typeface="Consolas"/>
              </a:rPr>
              <a:t>abc = 1X0,  </a:t>
            </a:r>
            <a:r>
              <a:rPr sz="1600" noProof="1" smtClean="0">
                <a:latin typeface="Consolas"/>
                <a:cs typeface="Consolas"/>
              </a:rPr>
              <a:t> </a:t>
            </a:r>
            <a:endParaRPr sz="1600" noProof="1">
              <a:latin typeface="Consolas"/>
              <a:cs typeface="Consolas"/>
            </a:endParaRPr>
          </a:p>
        </p:txBody>
      </p:sp>
      <p:grpSp>
        <p:nvGrpSpPr>
          <p:cNvPr id="6" name="Group 33"/>
          <p:cNvGrpSpPr>
            <a:grpSpLocks/>
          </p:cNvGrpSpPr>
          <p:nvPr/>
        </p:nvGrpSpPr>
        <p:grpSpPr bwMode="auto">
          <a:xfrm>
            <a:off x="1095640" y="1233487"/>
            <a:ext cx="3459163" cy="1173163"/>
            <a:chOff x="344" y="777"/>
            <a:chExt cx="2179" cy="739"/>
          </a:xfrm>
        </p:grpSpPr>
        <p:sp>
          <p:nvSpPr>
            <p:cNvPr id="7" name="Line 5"/>
            <p:cNvSpPr>
              <a:spLocks noChangeShapeType="1"/>
            </p:cNvSpPr>
            <p:nvPr/>
          </p:nvSpPr>
          <p:spPr bwMode="auto">
            <a:xfrm flipH="1">
              <a:off x="519" y="1424"/>
              <a:ext cx="817" cy="0"/>
            </a:xfrm>
            <a:prstGeom prst="line">
              <a:avLst/>
            </a:prstGeom>
            <a:noFill/>
            <a:ln w="19050">
              <a:solidFill>
                <a:schemeClr val="tx1"/>
              </a:solidFill>
              <a:round/>
              <a:headEnd/>
              <a:tailEnd/>
            </a:ln>
            <a:effectLst/>
          </p:spPr>
          <p:txBody>
            <a:bodyPr wrap="none" anchor="ctr">
              <a:prstTxWarp prst="textNoShape">
                <a:avLst/>
              </a:prstTxWarp>
            </a:bodyPr>
            <a:lstStyle/>
            <a:p>
              <a:endParaRPr lang="en-US" sz="1600"/>
            </a:p>
          </p:txBody>
        </p:sp>
        <p:sp>
          <p:nvSpPr>
            <p:cNvPr id="8" name="Line 6"/>
            <p:cNvSpPr>
              <a:spLocks noChangeShapeType="1"/>
            </p:cNvSpPr>
            <p:nvPr/>
          </p:nvSpPr>
          <p:spPr bwMode="auto">
            <a:xfrm flipH="1">
              <a:off x="519" y="884"/>
              <a:ext cx="907" cy="0"/>
            </a:xfrm>
            <a:prstGeom prst="line">
              <a:avLst/>
            </a:prstGeom>
            <a:noFill/>
            <a:ln w="19050">
              <a:solidFill>
                <a:schemeClr val="tx1"/>
              </a:solidFill>
              <a:round/>
              <a:headEnd/>
              <a:tailEnd/>
            </a:ln>
            <a:effectLst/>
          </p:spPr>
          <p:txBody>
            <a:bodyPr wrap="none" anchor="ctr">
              <a:prstTxWarp prst="textNoShape">
                <a:avLst/>
              </a:prstTxWarp>
            </a:bodyPr>
            <a:lstStyle/>
            <a:p>
              <a:endParaRPr lang="en-US" sz="1600"/>
            </a:p>
          </p:txBody>
        </p:sp>
        <p:sp>
          <p:nvSpPr>
            <p:cNvPr id="9" name="Freeform 7"/>
            <p:cNvSpPr>
              <a:spLocks/>
            </p:cNvSpPr>
            <p:nvPr/>
          </p:nvSpPr>
          <p:spPr bwMode="auto">
            <a:xfrm>
              <a:off x="728" y="1025"/>
              <a:ext cx="726" cy="244"/>
            </a:xfrm>
            <a:custGeom>
              <a:avLst/>
              <a:gdLst/>
              <a:ahLst/>
              <a:cxnLst>
                <a:cxn ang="0">
                  <a:pos x="681" y="227"/>
                </a:cxn>
                <a:cxn ang="0">
                  <a:pos x="0" y="227"/>
                </a:cxn>
                <a:cxn ang="0">
                  <a:pos x="0" y="0"/>
                </a:cxn>
                <a:cxn ang="0">
                  <a:pos x="726" y="0"/>
                </a:cxn>
              </a:cxnLst>
              <a:rect l="0" t="0" r="r" b="b"/>
              <a:pathLst>
                <a:path w="726" h="227">
                  <a:moveTo>
                    <a:pt x="681" y="227"/>
                  </a:moveTo>
                  <a:lnTo>
                    <a:pt x="0" y="227"/>
                  </a:lnTo>
                  <a:lnTo>
                    <a:pt x="0" y="0"/>
                  </a:lnTo>
                  <a:lnTo>
                    <a:pt x="726" y="0"/>
                  </a:lnTo>
                </a:path>
              </a:pathLst>
            </a:custGeom>
            <a:noFill/>
            <a:ln w="19050"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sp>
          <p:nvSpPr>
            <p:cNvPr id="10" name="Arc 8"/>
            <p:cNvSpPr>
              <a:spLocks/>
            </p:cNvSpPr>
            <p:nvPr/>
          </p:nvSpPr>
          <p:spPr bwMode="auto">
            <a:xfrm>
              <a:off x="1626" y="1017"/>
              <a:ext cx="257" cy="268"/>
            </a:xfrm>
            <a:custGeom>
              <a:avLst/>
              <a:gdLst>
                <a:gd name="G0" fmla="+- 0 0 0"/>
                <a:gd name="G1" fmla="+- 11064 0 0"/>
                <a:gd name="G2" fmla="+- 21600 0 0"/>
                <a:gd name="T0" fmla="*/ 18551 w 21600"/>
                <a:gd name="T1" fmla="*/ 0 h 22738"/>
                <a:gd name="T2" fmla="*/ 18174 w 21600"/>
                <a:gd name="T3" fmla="*/ 22738 h 22738"/>
                <a:gd name="T4" fmla="*/ 0 w 21600"/>
                <a:gd name="T5" fmla="*/ 11064 h 22738"/>
              </a:gdLst>
              <a:ahLst/>
              <a:cxnLst>
                <a:cxn ang="0">
                  <a:pos x="T0" y="T1"/>
                </a:cxn>
                <a:cxn ang="0">
                  <a:pos x="T2" y="T3"/>
                </a:cxn>
                <a:cxn ang="0">
                  <a:pos x="T4" y="T5"/>
                </a:cxn>
              </a:cxnLst>
              <a:rect l="0" t="0" r="r" b="b"/>
              <a:pathLst>
                <a:path w="21600" h="22738" fill="none" extrusionOk="0">
                  <a:moveTo>
                    <a:pt x="18551" y="-1"/>
                  </a:moveTo>
                  <a:cubicBezTo>
                    <a:pt x="20546" y="3345"/>
                    <a:pt x="21600" y="7168"/>
                    <a:pt x="21600" y="11064"/>
                  </a:cubicBezTo>
                  <a:cubicBezTo>
                    <a:pt x="21600" y="15203"/>
                    <a:pt x="20410" y="19255"/>
                    <a:pt x="18173" y="22737"/>
                  </a:cubicBezTo>
                </a:path>
                <a:path w="21600" h="22738" stroke="0" extrusionOk="0">
                  <a:moveTo>
                    <a:pt x="18551" y="-1"/>
                  </a:moveTo>
                  <a:cubicBezTo>
                    <a:pt x="20546" y="3345"/>
                    <a:pt x="21600" y="7168"/>
                    <a:pt x="21600" y="11064"/>
                  </a:cubicBezTo>
                  <a:cubicBezTo>
                    <a:pt x="21600" y="15203"/>
                    <a:pt x="20410" y="19255"/>
                    <a:pt x="18173" y="22737"/>
                  </a:cubicBezTo>
                  <a:lnTo>
                    <a:pt x="0" y="11064"/>
                  </a:lnTo>
                  <a:close/>
                </a:path>
              </a:pathLst>
            </a:custGeom>
            <a:noFill/>
            <a:ln w="28575">
              <a:solidFill>
                <a:schemeClr val="bg1"/>
              </a:solidFill>
              <a:round/>
              <a:headEnd/>
              <a:tailEnd/>
            </a:ln>
            <a:effectLst/>
          </p:spPr>
          <p:txBody>
            <a:bodyPr wrap="none" anchor="ctr">
              <a:prstTxWarp prst="textNoShape">
                <a:avLst/>
              </a:prstTxWarp>
            </a:bodyPr>
            <a:lstStyle/>
            <a:p>
              <a:endParaRPr lang="en-US" sz="1600"/>
            </a:p>
          </p:txBody>
        </p:sp>
        <p:sp>
          <p:nvSpPr>
            <p:cNvPr id="11" name="Freeform 9"/>
            <p:cNvSpPr>
              <a:spLocks/>
            </p:cNvSpPr>
            <p:nvPr/>
          </p:nvSpPr>
          <p:spPr bwMode="auto">
            <a:xfrm>
              <a:off x="1386" y="950"/>
              <a:ext cx="492" cy="126"/>
            </a:xfrm>
            <a:custGeom>
              <a:avLst/>
              <a:gdLst/>
              <a:ahLst/>
              <a:cxnLst>
                <a:cxn ang="0">
                  <a:pos x="0" y="0"/>
                </a:cxn>
                <a:cxn ang="0">
                  <a:pos x="672" y="0"/>
                </a:cxn>
                <a:cxn ang="0">
                  <a:pos x="672" y="336"/>
                </a:cxn>
                <a:cxn ang="0">
                  <a:pos x="1056" y="336"/>
                </a:cxn>
              </a:cxnLst>
              <a:rect l="0" t="0" r="r" b="b"/>
              <a:pathLst>
                <a:path w="1056" h="336">
                  <a:moveTo>
                    <a:pt x="0" y="0"/>
                  </a:moveTo>
                  <a:lnTo>
                    <a:pt x="672" y="0"/>
                  </a:lnTo>
                  <a:lnTo>
                    <a:pt x="672" y="336"/>
                  </a:lnTo>
                  <a:lnTo>
                    <a:pt x="1056" y="33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sz="1600"/>
            </a:p>
          </p:txBody>
        </p:sp>
        <p:sp>
          <p:nvSpPr>
            <p:cNvPr id="12" name="AutoShape 10"/>
            <p:cNvSpPr>
              <a:spLocks noChangeArrowheads="1"/>
            </p:cNvSpPr>
            <p:nvPr/>
          </p:nvSpPr>
          <p:spPr bwMode="auto">
            <a:xfrm>
              <a:off x="1290" y="824"/>
              <a:ext cx="295" cy="264"/>
            </a:xfrm>
            <a:prstGeom prst="flowChartDelay">
              <a:avLst/>
            </a:prstGeom>
            <a:solidFill>
              <a:srgbClr val="FFFFFF"/>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13" name="Line 11"/>
            <p:cNvSpPr>
              <a:spLocks noChangeShapeType="1"/>
            </p:cNvSpPr>
            <p:nvPr/>
          </p:nvSpPr>
          <p:spPr bwMode="auto">
            <a:xfrm>
              <a:off x="2154" y="1148"/>
              <a:ext cx="192" cy="0"/>
            </a:xfrm>
            <a:prstGeom prst="line">
              <a:avLst/>
            </a:prstGeom>
            <a:noFill/>
            <a:ln w="19050">
              <a:solidFill>
                <a:schemeClr val="tx1"/>
              </a:solidFill>
              <a:round/>
              <a:headEnd/>
              <a:tailEnd/>
            </a:ln>
            <a:effectLst/>
          </p:spPr>
          <p:txBody>
            <a:bodyPr wrap="none" anchor="ctr">
              <a:prstTxWarp prst="textNoShape">
                <a:avLst/>
              </a:prstTxWarp>
            </a:bodyPr>
            <a:lstStyle/>
            <a:p>
              <a:endParaRPr lang="en-US" sz="1600"/>
            </a:p>
          </p:txBody>
        </p:sp>
        <p:sp>
          <p:nvSpPr>
            <p:cNvPr id="14" name="Freeform 12"/>
            <p:cNvSpPr>
              <a:spLocks/>
            </p:cNvSpPr>
            <p:nvPr/>
          </p:nvSpPr>
          <p:spPr bwMode="auto">
            <a:xfrm flipV="1">
              <a:off x="1374" y="1232"/>
              <a:ext cx="492" cy="126"/>
            </a:xfrm>
            <a:custGeom>
              <a:avLst/>
              <a:gdLst/>
              <a:ahLst/>
              <a:cxnLst>
                <a:cxn ang="0">
                  <a:pos x="0" y="0"/>
                </a:cxn>
                <a:cxn ang="0">
                  <a:pos x="672" y="0"/>
                </a:cxn>
                <a:cxn ang="0">
                  <a:pos x="672" y="336"/>
                </a:cxn>
                <a:cxn ang="0">
                  <a:pos x="1056" y="336"/>
                </a:cxn>
              </a:cxnLst>
              <a:rect l="0" t="0" r="r" b="b"/>
              <a:pathLst>
                <a:path w="1056" h="336">
                  <a:moveTo>
                    <a:pt x="0" y="0"/>
                  </a:moveTo>
                  <a:lnTo>
                    <a:pt x="672" y="0"/>
                  </a:lnTo>
                  <a:lnTo>
                    <a:pt x="672" y="336"/>
                  </a:lnTo>
                  <a:lnTo>
                    <a:pt x="1056" y="33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sz="1600"/>
            </a:p>
          </p:txBody>
        </p:sp>
        <p:sp>
          <p:nvSpPr>
            <p:cNvPr id="15" name="AutoShape 13"/>
            <p:cNvSpPr>
              <a:spLocks noChangeArrowheads="1"/>
            </p:cNvSpPr>
            <p:nvPr/>
          </p:nvSpPr>
          <p:spPr bwMode="auto">
            <a:xfrm>
              <a:off x="1290" y="1226"/>
              <a:ext cx="295" cy="264"/>
            </a:xfrm>
            <a:prstGeom prst="flowChartDelay">
              <a:avLst/>
            </a:prstGeom>
            <a:solidFill>
              <a:srgbClr val="FFFFFF"/>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16" name="Line 14"/>
            <p:cNvSpPr>
              <a:spLocks noChangeShapeType="1"/>
            </p:cNvSpPr>
            <p:nvPr/>
          </p:nvSpPr>
          <p:spPr bwMode="auto">
            <a:xfrm>
              <a:off x="519" y="1140"/>
              <a:ext cx="202" cy="0"/>
            </a:xfrm>
            <a:prstGeom prst="line">
              <a:avLst/>
            </a:prstGeom>
            <a:noFill/>
            <a:ln w="19050">
              <a:solidFill>
                <a:schemeClr val="tx1"/>
              </a:solidFill>
              <a:round/>
              <a:headEnd/>
              <a:tailEnd type="oval" w="med" len="med"/>
            </a:ln>
            <a:effectLst/>
          </p:spPr>
          <p:txBody>
            <a:bodyPr wrap="none" anchor="ctr">
              <a:prstTxWarp prst="textNoShape">
                <a:avLst/>
              </a:prstTxWarp>
            </a:bodyPr>
            <a:lstStyle/>
            <a:p>
              <a:endParaRPr lang="en-US" sz="1600"/>
            </a:p>
          </p:txBody>
        </p:sp>
        <p:sp>
          <p:nvSpPr>
            <p:cNvPr id="17" name="Text Box 15"/>
            <p:cNvSpPr txBox="1">
              <a:spLocks noChangeArrowheads="1"/>
            </p:cNvSpPr>
            <p:nvPr/>
          </p:nvSpPr>
          <p:spPr bwMode="auto">
            <a:xfrm>
              <a:off x="2342" y="1021"/>
              <a:ext cx="181" cy="213"/>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600"/>
                <a:t>z</a:t>
              </a:r>
            </a:p>
          </p:txBody>
        </p:sp>
        <p:sp>
          <p:nvSpPr>
            <p:cNvPr id="18" name="Text Box 16"/>
            <p:cNvSpPr txBox="1">
              <a:spLocks noChangeArrowheads="1"/>
            </p:cNvSpPr>
            <p:nvPr/>
          </p:nvSpPr>
          <p:spPr bwMode="auto">
            <a:xfrm>
              <a:off x="344" y="781"/>
              <a:ext cx="179" cy="194"/>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400"/>
                <a:t>a</a:t>
              </a:r>
              <a:endParaRPr lang="pl-PL" sz="1600"/>
            </a:p>
          </p:txBody>
        </p:sp>
        <p:sp>
          <p:nvSpPr>
            <p:cNvPr id="19" name="Text Box 17"/>
            <p:cNvSpPr txBox="1">
              <a:spLocks noChangeArrowheads="1"/>
            </p:cNvSpPr>
            <p:nvPr/>
          </p:nvSpPr>
          <p:spPr bwMode="auto">
            <a:xfrm>
              <a:off x="344" y="1322"/>
              <a:ext cx="179" cy="194"/>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400"/>
                <a:t>b</a:t>
              </a:r>
              <a:endParaRPr lang="pl-PL" sz="1600"/>
            </a:p>
          </p:txBody>
        </p:sp>
        <p:sp>
          <p:nvSpPr>
            <p:cNvPr id="20" name="Text Box 18"/>
            <p:cNvSpPr txBox="1">
              <a:spLocks noChangeArrowheads="1"/>
            </p:cNvSpPr>
            <p:nvPr/>
          </p:nvSpPr>
          <p:spPr bwMode="auto">
            <a:xfrm>
              <a:off x="344" y="1040"/>
              <a:ext cx="173" cy="194"/>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400"/>
                <a:t>c</a:t>
              </a:r>
              <a:endParaRPr lang="pl-PL" sz="1600"/>
            </a:p>
          </p:txBody>
        </p:sp>
        <p:sp>
          <p:nvSpPr>
            <p:cNvPr id="21" name="Freeform 19"/>
            <p:cNvSpPr>
              <a:spLocks/>
            </p:cNvSpPr>
            <p:nvPr/>
          </p:nvSpPr>
          <p:spPr bwMode="auto">
            <a:xfrm>
              <a:off x="1840" y="1014"/>
              <a:ext cx="102" cy="273"/>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FFFF"/>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sp>
          <p:nvSpPr>
            <p:cNvPr id="22" name="Arc 20"/>
            <p:cNvSpPr>
              <a:spLocks/>
            </p:cNvSpPr>
            <p:nvPr/>
          </p:nvSpPr>
          <p:spPr bwMode="auto">
            <a:xfrm>
              <a:off x="1934" y="1016"/>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sp>
          <p:nvSpPr>
            <p:cNvPr id="23" name="Arc 21"/>
            <p:cNvSpPr>
              <a:spLocks/>
            </p:cNvSpPr>
            <p:nvPr/>
          </p:nvSpPr>
          <p:spPr bwMode="auto">
            <a:xfrm flipV="1">
              <a:off x="1914" y="1031"/>
              <a:ext cx="251"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sp>
          <p:nvSpPr>
            <p:cNvPr id="24" name="AutoShape 22"/>
            <p:cNvSpPr>
              <a:spLocks noChangeAspect="1" noChangeArrowheads="1"/>
            </p:cNvSpPr>
            <p:nvPr/>
          </p:nvSpPr>
          <p:spPr bwMode="auto">
            <a:xfrm>
              <a:off x="1069" y="1002"/>
              <a:ext cx="47" cy="47"/>
            </a:xfrm>
            <a:prstGeom prst="flowChartConnector">
              <a:avLst/>
            </a:prstGeom>
            <a:solidFill>
              <a:srgbClr val="FFFFFF"/>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sp>
          <p:nvSpPr>
            <p:cNvPr id="25" name="AutoShape 23"/>
            <p:cNvSpPr>
              <a:spLocks noChangeAspect="1" noChangeArrowheads="1"/>
            </p:cNvSpPr>
            <p:nvPr/>
          </p:nvSpPr>
          <p:spPr bwMode="auto">
            <a:xfrm rot="5400000">
              <a:off x="869" y="934"/>
              <a:ext cx="195" cy="187"/>
            </a:xfrm>
            <a:prstGeom prst="triangle">
              <a:avLst>
                <a:gd name="adj" fmla="val 50000"/>
              </a:avLst>
            </a:prstGeom>
            <a:solidFill>
              <a:srgbClr val="FFFFFF"/>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26" name="Text Box 24"/>
            <p:cNvSpPr txBox="1">
              <a:spLocks noChangeArrowheads="1"/>
            </p:cNvSpPr>
            <p:nvPr/>
          </p:nvSpPr>
          <p:spPr bwMode="auto">
            <a:xfrm>
              <a:off x="1670" y="1269"/>
              <a:ext cx="188" cy="213"/>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600"/>
                <a:t>h</a:t>
              </a:r>
            </a:p>
          </p:txBody>
        </p:sp>
        <p:sp>
          <p:nvSpPr>
            <p:cNvPr id="27" name="Text Box 25"/>
            <p:cNvSpPr txBox="1">
              <a:spLocks noChangeArrowheads="1"/>
            </p:cNvSpPr>
            <p:nvPr/>
          </p:nvSpPr>
          <p:spPr bwMode="auto">
            <a:xfrm>
              <a:off x="1684" y="777"/>
              <a:ext cx="188" cy="213"/>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600"/>
                <a:t>g</a:t>
              </a:r>
            </a:p>
          </p:txBody>
        </p:sp>
        <p:sp>
          <p:nvSpPr>
            <p:cNvPr id="28" name="Text Box 26"/>
            <p:cNvSpPr txBox="1">
              <a:spLocks noChangeArrowheads="1"/>
            </p:cNvSpPr>
            <p:nvPr/>
          </p:nvSpPr>
          <p:spPr bwMode="auto">
            <a:xfrm>
              <a:off x="1109" y="1005"/>
              <a:ext cx="157" cy="213"/>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600"/>
                <a:t>f</a:t>
              </a:r>
            </a:p>
          </p:txBody>
        </p:sp>
        <p:sp>
          <p:nvSpPr>
            <p:cNvPr id="29" name="Text Box 27"/>
            <p:cNvSpPr txBox="1">
              <a:spLocks noChangeArrowheads="1"/>
            </p:cNvSpPr>
            <p:nvPr/>
          </p:nvSpPr>
          <p:spPr bwMode="auto">
            <a:xfrm>
              <a:off x="556" y="895"/>
              <a:ext cx="188" cy="213"/>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600"/>
                <a:t>d</a:t>
              </a:r>
            </a:p>
          </p:txBody>
        </p:sp>
        <p:sp>
          <p:nvSpPr>
            <p:cNvPr id="30" name="Text Box 28"/>
            <p:cNvSpPr txBox="1">
              <a:spLocks noChangeArrowheads="1"/>
            </p:cNvSpPr>
            <p:nvPr/>
          </p:nvSpPr>
          <p:spPr bwMode="auto">
            <a:xfrm>
              <a:off x="552" y="1185"/>
              <a:ext cx="179" cy="194"/>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400"/>
                <a:t>e</a:t>
              </a:r>
              <a:endParaRPr lang="pl-PL" sz="1600"/>
            </a:p>
          </p:txBody>
        </p:sp>
      </p:grpSp>
      <p:sp>
        <p:nvSpPr>
          <p:cNvPr id="31" name="Text Box 29"/>
          <p:cNvSpPr txBox="1">
            <a:spLocks noChangeArrowheads="1"/>
          </p:cNvSpPr>
          <p:nvPr/>
        </p:nvSpPr>
        <p:spPr bwMode="auto">
          <a:xfrm>
            <a:off x="1089290" y="2781300"/>
            <a:ext cx="3230572" cy="2800766"/>
          </a:xfrm>
          <a:prstGeom prst="rect">
            <a:avLst/>
          </a:prstGeom>
          <a:noFill/>
          <a:ln w="28575">
            <a:noFill/>
            <a:miter lim="800000"/>
            <a:headEnd/>
            <a:tailEnd/>
          </a:ln>
          <a:effectLst/>
        </p:spPr>
        <p:txBody>
          <a:bodyPr wrap="none">
            <a:prstTxWarp prst="textNoShape">
              <a:avLst/>
            </a:prstTxWarp>
            <a:spAutoFit/>
          </a:bodyPr>
          <a:lstStyle/>
          <a:p>
            <a:pPr eaLnBrk="0" hangingPunct="0"/>
            <a:r>
              <a:rPr sz="1600" noProof="1">
                <a:latin typeface="Consolas"/>
                <a:cs typeface="Consolas"/>
              </a:rPr>
              <a:t>z = 0</a:t>
            </a:r>
          </a:p>
          <a:p>
            <a:pPr eaLnBrk="0" hangingPunct="0"/>
            <a:r>
              <a:rPr sz="1600" noProof="1" smtClean="0">
                <a:latin typeface="Consolas"/>
                <a:cs typeface="Consolas"/>
              </a:rPr>
              <a:t>JustifyFanoutFree(</a:t>
            </a:r>
            <a:r>
              <a:rPr sz="1600" noProof="1">
                <a:latin typeface="Consolas"/>
                <a:cs typeface="Consolas"/>
              </a:rPr>
              <a:t>C, z, 0</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smtClean="0">
                <a:latin typeface="Consolas"/>
                <a:cs typeface="Consolas"/>
              </a:rPr>
              <a:t>JustifyFanoutFree(</a:t>
            </a:r>
            <a:r>
              <a:rPr sz="1600" noProof="1">
                <a:latin typeface="Consolas"/>
                <a:cs typeface="Consolas"/>
              </a:rPr>
              <a:t>C, g, 0</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smtClean="0">
                <a:latin typeface="Consolas"/>
                <a:cs typeface="Consolas"/>
              </a:rPr>
              <a:t>JustifyFanoutFree(</a:t>
            </a:r>
            <a:r>
              <a:rPr sz="1600" noProof="1">
                <a:latin typeface="Consolas"/>
                <a:cs typeface="Consolas"/>
              </a:rPr>
              <a:t>C, f, 0</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smtClean="0">
                <a:latin typeface="Consolas"/>
                <a:cs typeface="Consolas"/>
              </a:rPr>
              <a:t>JustifyFanoutFree(</a:t>
            </a:r>
            <a:r>
              <a:rPr sz="1600" noProof="1">
                <a:latin typeface="Consolas"/>
                <a:cs typeface="Consolas"/>
              </a:rPr>
              <a:t>C, d, 1</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smtClean="0">
                <a:solidFill>
                  <a:srgbClr val="FF0000"/>
                </a:solidFill>
                <a:latin typeface="Consolas"/>
                <a:cs typeface="Consolas"/>
              </a:rPr>
              <a:t>JustifyFanoutFree(</a:t>
            </a:r>
            <a:r>
              <a:rPr sz="1600" noProof="1">
                <a:solidFill>
                  <a:srgbClr val="FF0000"/>
                </a:solidFill>
                <a:latin typeface="Consolas"/>
                <a:cs typeface="Consolas"/>
              </a:rPr>
              <a:t>C, c, 1</a:t>
            </a:r>
            <a:r>
              <a:rPr sz="1600" noProof="1" smtClean="0">
                <a:solidFill>
                  <a:srgbClr val="FF0000"/>
                </a:solidFill>
                <a:latin typeface="Consolas"/>
                <a:cs typeface="Consolas"/>
              </a:rPr>
              <a:t>)</a:t>
            </a:r>
            <a:r>
              <a:rPr lang="pl-PL" sz="1600" noProof="1" smtClean="0">
                <a:solidFill>
                  <a:srgbClr val="FF0000"/>
                </a:solidFill>
                <a:latin typeface="Consolas"/>
                <a:cs typeface="Consolas"/>
              </a:rPr>
              <a:t>;</a:t>
            </a:r>
            <a:endParaRPr sz="1600" noProof="1" smtClean="0">
              <a:solidFill>
                <a:srgbClr val="FF0000"/>
              </a:solidFill>
              <a:latin typeface="Consolas"/>
              <a:cs typeface="Consolas"/>
            </a:endParaRPr>
          </a:p>
          <a:p>
            <a:pPr eaLnBrk="0" hangingPunct="0"/>
            <a:r>
              <a:rPr sz="1600" noProof="1" smtClean="0">
                <a:latin typeface="Consolas"/>
                <a:cs typeface="Consolas"/>
              </a:rPr>
              <a:t>JustifyFanoutFree(</a:t>
            </a:r>
            <a:r>
              <a:rPr sz="1600" noProof="1">
                <a:latin typeface="Consolas"/>
                <a:cs typeface="Consolas"/>
              </a:rPr>
              <a:t>C, h, 0</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smtClean="0">
                <a:latin typeface="Consolas"/>
                <a:cs typeface="Consolas"/>
              </a:rPr>
              <a:t>JustifyFanoutFree(</a:t>
            </a:r>
            <a:r>
              <a:rPr sz="1600" noProof="1">
                <a:latin typeface="Consolas"/>
                <a:cs typeface="Consolas"/>
              </a:rPr>
              <a:t>C, e, 0</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smtClean="0">
                <a:solidFill>
                  <a:srgbClr val="FF0000"/>
                </a:solidFill>
                <a:latin typeface="Consolas"/>
                <a:cs typeface="Consolas"/>
              </a:rPr>
              <a:t>JustifyFanoutFree(</a:t>
            </a:r>
            <a:r>
              <a:rPr sz="1600" noProof="1">
                <a:solidFill>
                  <a:srgbClr val="FF0000"/>
                </a:solidFill>
                <a:latin typeface="Consolas"/>
                <a:cs typeface="Consolas"/>
              </a:rPr>
              <a:t>C, c, 0</a:t>
            </a:r>
            <a:r>
              <a:rPr sz="1600" noProof="1" smtClean="0">
                <a:solidFill>
                  <a:srgbClr val="FF0000"/>
                </a:solidFill>
                <a:latin typeface="Consolas"/>
                <a:cs typeface="Consolas"/>
              </a:rPr>
              <a:t>)</a:t>
            </a:r>
            <a:r>
              <a:rPr lang="pl-PL" sz="1600" noProof="1" smtClean="0">
                <a:solidFill>
                  <a:srgbClr val="FF0000"/>
                </a:solidFill>
                <a:latin typeface="Consolas"/>
                <a:cs typeface="Consolas"/>
              </a:rPr>
              <a:t>;</a:t>
            </a:r>
            <a:endParaRPr sz="1600" noProof="1" smtClean="0">
              <a:solidFill>
                <a:srgbClr val="FF0000"/>
              </a:solidFill>
              <a:latin typeface="Consolas"/>
              <a:cs typeface="Consolas"/>
            </a:endParaRPr>
          </a:p>
          <a:p>
            <a:pPr eaLnBrk="0" hangingPunct="0"/>
            <a:endParaRPr sz="1600" noProof="1">
              <a:latin typeface="Consolas"/>
              <a:cs typeface="Consolas"/>
            </a:endParaRPr>
          </a:p>
          <a:p>
            <a:pPr eaLnBrk="0" hangingPunct="0"/>
            <a:r>
              <a:rPr sz="1600" noProof="1" smtClean="0">
                <a:latin typeface="Consolas"/>
                <a:cs typeface="Consolas"/>
              </a:rPr>
              <a:t>JustifyFanoutFree(</a:t>
            </a:r>
            <a:r>
              <a:rPr sz="1600" noProof="1">
                <a:latin typeface="Consolas"/>
                <a:cs typeface="Consolas"/>
              </a:rPr>
              <a:t>C, b, 0</a:t>
            </a:r>
            <a:r>
              <a:rPr sz="1600" noProof="1" smtClean="0">
                <a:latin typeface="Consolas"/>
                <a:cs typeface="Consolas"/>
              </a:rPr>
              <a:t>)</a:t>
            </a:r>
            <a:r>
              <a:rPr lang="pl-PL" sz="1600" noProof="1" smtClean="0">
                <a:latin typeface="Consolas"/>
                <a:cs typeface="Consolas"/>
              </a:rPr>
              <a:t>;</a:t>
            </a:r>
            <a:endParaRPr sz="1600" noProof="1">
              <a:latin typeface="Consolas"/>
              <a:cs typeface="Consolas"/>
            </a:endParaRPr>
          </a:p>
        </p:txBody>
      </p:sp>
      <p:sp>
        <p:nvSpPr>
          <p:cNvPr id="32" name="Freeform 30"/>
          <p:cNvSpPr>
            <a:spLocks/>
          </p:cNvSpPr>
          <p:nvPr/>
        </p:nvSpPr>
        <p:spPr bwMode="auto">
          <a:xfrm>
            <a:off x="4164160" y="4194671"/>
            <a:ext cx="720725" cy="758329"/>
          </a:xfrm>
          <a:custGeom>
            <a:avLst/>
            <a:gdLst/>
            <a:ahLst/>
            <a:cxnLst>
              <a:cxn ang="0">
                <a:pos x="0" y="0"/>
              </a:cxn>
              <a:cxn ang="0">
                <a:pos x="454" y="0"/>
              </a:cxn>
              <a:cxn ang="0">
                <a:pos x="454" y="589"/>
              </a:cxn>
              <a:cxn ang="0">
                <a:pos x="0" y="589"/>
              </a:cxn>
            </a:cxnLst>
            <a:rect l="0" t="0" r="r" b="b"/>
            <a:pathLst>
              <a:path w="454" h="589">
                <a:moveTo>
                  <a:pt x="0" y="0"/>
                </a:moveTo>
                <a:lnTo>
                  <a:pt x="454" y="0"/>
                </a:lnTo>
                <a:lnTo>
                  <a:pt x="454" y="589"/>
                </a:lnTo>
                <a:lnTo>
                  <a:pt x="0" y="589"/>
                </a:lnTo>
              </a:path>
            </a:pathLst>
          </a:custGeom>
          <a:noFill/>
          <a:ln w="28575" cap="flat" cmpd="sng">
            <a:solidFill>
              <a:srgbClr val="FF0000"/>
            </a:solidFill>
            <a:prstDash val="solid"/>
            <a:round/>
            <a:headEnd type="stealth" w="lg" len="lg"/>
            <a:tailEnd type="stealth" w="lg" len="lg"/>
          </a:ln>
          <a:effectLst/>
        </p:spPr>
        <p:txBody>
          <a:bodyPr wrap="none" anchor="ctr">
            <a:prstTxWarp prst="textNoShape">
              <a:avLst/>
            </a:prstTxWarp>
          </a:bodyPr>
          <a:lstStyle/>
          <a:p>
            <a:endParaRPr lang="en-US"/>
          </a:p>
        </p:txBody>
      </p:sp>
      <p:sp>
        <p:nvSpPr>
          <p:cNvPr id="33" name="Text Box 31"/>
          <p:cNvSpPr txBox="1">
            <a:spLocks noChangeArrowheads="1"/>
          </p:cNvSpPr>
          <p:nvPr/>
        </p:nvSpPr>
        <p:spPr bwMode="auto">
          <a:xfrm>
            <a:off x="4824678" y="4271119"/>
            <a:ext cx="1303963" cy="461665"/>
          </a:xfrm>
          <a:prstGeom prst="rect">
            <a:avLst/>
          </a:prstGeom>
          <a:noFill/>
          <a:ln w="28575">
            <a:noFill/>
            <a:miter lim="800000"/>
            <a:headEnd/>
            <a:tailEnd/>
          </a:ln>
          <a:effectLst/>
        </p:spPr>
        <p:txBody>
          <a:bodyPr wrap="none">
            <a:prstTxWarp prst="textNoShape">
              <a:avLst/>
            </a:prstTxWarp>
            <a:spAutoFit/>
          </a:bodyPr>
          <a:lstStyle/>
          <a:p>
            <a:pPr eaLnBrk="0" hangingPunct="0"/>
            <a:r>
              <a:rPr lang="en-US" sz="2400" dirty="0" smtClean="0">
                <a:solidFill>
                  <a:srgbClr val="FF0000"/>
                </a:solidFill>
                <a:latin typeface="Comic Sans MS" pitchFamily="-112" charset="0"/>
              </a:rPr>
              <a:t>conflict</a:t>
            </a:r>
            <a:endParaRPr lang="en-US" sz="2400" dirty="0">
              <a:solidFill>
                <a:srgbClr val="FF0000"/>
              </a:solidFill>
              <a:latin typeface="Comic Sans MS" pitchFamily="-112" charset="0"/>
            </a:endParaRPr>
          </a:p>
        </p:txBody>
      </p:sp>
      <p:sp>
        <p:nvSpPr>
          <p:cNvPr id="34" name="Text Box 32"/>
          <p:cNvSpPr txBox="1">
            <a:spLocks noChangeArrowheads="1"/>
          </p:cNvSpPr>
          <p:nvPr/>
        </p:nvSpPr>
        <p:spPr bwMode="auto">
          <a:xfrm>
            <a:off x="4810390" y="5289550"/>
            <a:ext cx="3840163" cy="461665"/>
          </a:xfrm>
          <a:prstGeom prst="rect">
            <a:avLst/>
          </a:prstGeom>
          <a:noFill/>
          <a:ln w="28575">
            <a:noFill/>
            <a:miter lim="800000"/>
            <a:headEnd/>
            <a:tailEnd/>
          </a:ln>
          <a:effectLst/>
        </p:spPr>
        <p:txBody>
          <a:bodyPr>
            <a:prstTxWarp prst="textNoShape">
              <a:avLst/>
            </a:prstTxWarp>
            <a:spAutoFit/>
          </a:bodyPr>
          <a:lstStyle/>
          <a:p>
            <a:pPr eaLnBrk="0" hangingPunct="0"/>
            <a:r>
              <a:rPr lang="en-US" sz="2400" dirty="0" smtClean="0">
                <a:latin typeface="Comic Sans MS" pitchFamily="-112" charset="0"/>
              </a:rPr>
              <a:t>Backtracking needed</a:t>
            </a:r>
            <a:endParaRPr lang="en-US" sz="2400" dirty="0">
              <a:latin typeface="Comic Sans MS" pitchFamily="-112" charset="0"/>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Decision tree</a:t>
            </a:r>
            <a:endParaRPr lang="en-US" dirty="0"/>
          </a:p>
        </p:txBody>
      </p:sp>
      <p:grpSp>
        <p:nvGrpSpPr>
          <p:cNvPr id="97" name="Grupa 96"/>
          <p:cNvGrpSpPr/>
          <p:nvPr/>
        </p:nvGrpSpPr>
        <p:grpSpPr>
          <a:xfrm>
            <a:off x="538528" y="1040884"/>
            <a:ext cx="5951041" cy="4156986"/>
            <a:chOff x="538528" y="1040884"/>
            <a:chExt cx="5951041" cy="4156986"/>
          </a:xfrm>
        </p:grpSpPr>
        <p:sp>
          <p:nvSpPr>
            <p:cNvPr id="62" name="Freeform 14"/>
            <p:cNvSpPr>
              <a:spLocks/>
            </p:cNvSpPr>
            <p:nvPr/>
          </p:nvSpPr>
          <p:spPr bwMode="auto">
            <a:xfrm flipV="1">
              <a:off x="4244940" y="3228935"/>
              <a:ext cx="1140360" cy="269837"/>
            </a:xfrm>
            <a:custGeom>
              <a:avLst/>
              <a:gdLst>
                <a:gd name="connsiteX0" fmla="*/ 0 w 6762"/>
                <a:gd name="connsiteY0" fmla="*/ 239 h 10000"/>
                <a:gd name="connsiteX1" fmla="*/ 3012 w 6762"/>
                <a:gd name="connsiteY1" fmla="*/ 0 h 10000"/>
                <a:gd name="connsiteX2" fmla="*/ 3012 w 6762"/>
                <a:gd name="connsiteY2" fmla="*/ 10000 h 10000"/>
                <a:gd name="connsiteX3" fmla="*/ 6762 w 6762"/>
                <a:gd name="connsiteY3" fmla="*/ 10000 h 10000"/>
              </a:gdLst>
              <a:ahLst/>
              <a:cxnLst>
                <a:cxn ang="0">
                  <a:pos x="connsiteX0" y="connsiteY0"/>
                </a:cxn>
                <a:cxn ang="0">
                  <a:pos x="connsiteX1" y="connsiteY1"/>
                </a:cxn>
                <a:cxn ang="0">
                  <a:pos x="connsiteX2" y="connsiteY2"/>
                </a:cxn>
                <a:cxn ang="0">
                  <a:pos x="connsiteX3" y="connsiteY3"/>
                </a:cxn>
              </a:cxnLst>
              <a:rect l="l" t="t" r="r" b="b"/>
              <a:pathLst>
                <a:path w="6762" h="10000">
                  <a:moveTo>
                    <a:pt x="0" y="239"/>
                  </a:moveTo>
                  <a:lnTo>
                    <a:pt x="3012" y="0"/>
                  </a:lnTo>
                  <a:lnTo>
                    <a:pt x="3012" y="10000"/>
                  </a:lnTo>
                  <a:lnTo>
                    <a:pt x="6762" y="10000"/>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dirty="0"/>
            </a:p>
          </p:txBody>
        </p:sp>
        <p:sp>
          <p:nvSpPr>
            <p:cNvPr id="61" name="Freeform 14"/>
            <p:cNvSpPr>
              <a:spLocks/>
            </p:cNvSpPr>
            <p:nvPr/>
          </p:nvSpPr>
          <p:spPr bwMode="auto">
            <a:xfrm>
              <a:off x="4244940" y="2778700"/>
              <a:ext cx="1140360" cy="295237"/>
            </a:xfrm>
            <a:custGeom>
              <a:avLst/>
              <a:gdLst>
                <a:gd name="connsiteX0" fmla="*/ 0 w 6762"/>
                <a:gd name="connsiteY0" fmla="*/ 239 h 10000"/>
                <a:gd name="connsiteX1" fmla="*/ 3012 w 6762"/>
                <a:gd name="connsiteY1" fmla="*/ 0 h 10000"/>
                <a:gd name="connsiteX2" fmla="*/ 3012 w 6762"/>
                <a:gd name="connsiteY2" fmla="*/ 10000 h 10000"/>
                <a:gd name="connsiteX3" fmla="*/ 6762 w 6762"/>
                <a:gd name="connsiteY3" fmla="*/ 10000 h 10000"/>
              </a:gdLst>
              <a:ahLst/>
              <a:cxnLst>
                <a:cxn ang="0">
                  <a:pos x="connsiteX0" y="connsiteY0"/>
                </a:cxn>
                <a:cxn ang="0">
                  <a:pos x="connsiteX1" y="connsiteY1"/>
                </a:cxn>
                <a:cxn ang="0">
                  <a:pos x="connsiteX2" y="connsiteY2"/>
                </a:cxn>
                <a:cxn ang="0">
                  <a:pos x="connsiteX3" y="connsiteY3"/>
                </a:cxn>
              </a:cxnLst>
              <a:rect l="l" t="t" r="r" b="b"/>
              <a:pathLst>
                <a:path w="6762" h="10000">
                  <a:moveTo>
                    <a:pt x="0" y="239"/>
                  </a:moveTo>
                  <a:lnTo>
                    <a:pt x="3012" y="0"/>
                  </a:lnTo>
                  <a:lnTo>
                    <a:pt x="3012" y="10000"/>
                  </a:lnTo>
                  <a:lnTo>
                    <a:pt x="6762" y="10000"/>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dirty="0"/>
            </a:p>
          </p:txBody>
        </p:sp>
        <p:sp>
          <p:nvSpPr>
            <p:cNvPr id="59" name="Freeform 14"/>
            <p:cNvSpPr>
              <a:spLocks/>
            </p:cNvSpPr>
            <p:nvPr/>
          </p:nvSpPr>
          <p:spPr bwMode="auto">
            <a:xfrm>
              <a:off x="4047057" y="2083187"/>
              <a:ext cx="1355999" cy="835326"/>
            </a:xfrm>
            <a:custGeom>
              <a:avLst/>
              <a:gdLst/>
              <a:ahLst/>
              <a:cxnLst>
                <a:cxn ang="0">
                  <a:pos x="0" y="0"/>
                </a:cxn>
                <a:cxn ang="0">
                  <a:pos x="720" y="0"/>
                </a:cxn>
                <a:cxn ang="0">
                  <a:pos x="720" y="1152"/>
                </a:cxn>
                <a:cxn ang="0">
                  <a:pos x="1152" y="1152"/>
                </a:cxn>
              </a:cxnLst>
              <a:rect l="0" t="0" r="r" b="b"/>
              <a:pathLst>
                <a:path w="1152" h="1152">
                  <a:moveTo>
                    <a:pt x="0" y="0"/>
                  </a:moveTo>
                  <a:lnTo>
                    <a:pt x="720" y="0"/>
                  </a:lnTo>
                  <a:lnTo>
                    <a:pt x="720" y="1152"/>
                  </a:lnTo>
                  <a:lnTo>
                    <a:pt x="1152" y="1152"/>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dirty="0"/>
            </a:p>
          </p:txBody>
        </p:sp>
        <p:sp>
          <p:nvSpPr>
            <p:cNvPr id="60" name="Freeform 14"/>
            <p:cNvSpPr>
              <a:spLocks/>
            </p:cNvSpPr>
            <p:nvPr/>
          </p:nvSpPr>
          <p:spPr bwMode="auto">
            <a:xfrm>
              <a:off x="4442040" y="1365675"/>
              <a:ext cx="943260" cy="1400325"/>
            </a:xfrm>
            <a:custGeom>
              <a:avLst/>
              <a:gdLst/>
              <a:ahLst/>
              <a:cxnLst>
                <a:cxn ang="0">
                  <a:pos x="0" y="0"/>
                </a:cxn>
                <a:cxn ang="0">
                  <a:pos x="720" y="0"/>
                </a:cxn>
                <a:cxn ang="0">
                  <a:pos x="720" y="1152"/>
                </a:cxn>
                <a:cxn ang="0">
                  <a:pos x="1152" y="1152"/>
                </a:cxn>
              </a:cxnLst>
              <a:rect l="0" t="0" r="r" b="b"/>
              <a:pathLst>
                <a:path w="1152" h="1152">
                  <a:moveTo>
                    <a:pt x="0" y="0"/>
                  </a:moveTo>
                  <a:lnTo>
                    <a:pt x="720" y="0"/>
                  </a:lnTo>
                  <a:lnTo>
                    <a:pt x="720" y="1152"/>
                  </a:lnTo>
                  <a:lnTo>
                    <a:pt x="1152" y="1152"/>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58" name="Freeform 14"/>
            <p:cNvSpPr>
              <a:spLocks/>
            </p:cNvSpPr>
            <p:nvPr/>
          </p:nvSpPr>
          <p:spPr bwMode="auto">
            <a:xfrm flipV="1">
              <a:off x="4048124" y="3374815"/>
              <a:ext cx="1355999" cy="835326"/>
            </a:xfrm>
            <a:custGeom>
              <a:avLst/>
              <a:gdLst/>
              <a:ahLst/>
              <a:cxnLst>
                <a:cxn ang="0">
                  <a:pos x="0" y="0"/>
                </a:cxn>
                <a:cxn ang="0">
                  <a:pos x="720" y="0"/>
                </a:cxn>
                <a:cxn ang="0">
                  <a:pos x="720" y="1152"/>
                </a:cxn>
                <a:cxn ang="0">
                  <a:pos x="1152" y="1152"/>
                </a:cxn>
              </a:cxnLst>
              <a:rect l="0" t="0" r="r" b="b"/>
              <a:pathLst>
                <a:path w="1152" h="1152">
                  <a:moveTo>
                    <a:pt x="0" y="0"/>
                  </a:moveTo>
                  <a:lnTo>
                    <a:pt x="720" y="0"/>
                  </a:lnTo>
                  <a:lnTo>
                    <a:pt x="720" y="1152"/>
                  </a:lnTo>
                  <a:lnTo>
                    <a:pt x="1152" y="1152"/>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54" name="Freeform 14"/>
            <p:cNvSpPr>
              <a:spLocks/>
            </p:cNvSpPr>
            <p:nvPr/>
          </p:nvSpPr>
          <p:spPr bwMode="auto">
            <a:xfrm flipV="1">
              <a:off x="4446168" y="3517170"/>
              <a:ext cx="943260" cy="1400325"/>
            </a:xfrm>
            <a:custGeom>
              <a:avLst/>
              <a:gdLst/>
              <a:ahLst/>
              <a:cxnLst>
                <a:cxn ang="0">
                  <a:pos x="0" y="0"/>
                </a:cxn>
                <a:cxn ang="0">
                  <a:pos x="720" y="0"/>
                </a:cxn>
                <a:cxn ang="0">
                  <a:pos x="720" y="1152"/>
                </a:cxn>
                <a:cxn ang="0">
                  <a:pos x="1152" y="1152"/>
                </a:cxn>
              </a:cxnLst>
              <a:rect l="0" t="0" r="r" b="b"/>
              <a:pathLst>
                <a:path w="1152" h="1152">
                  <a:moveTo>
                    <a:pt x="0" y="0"/>
                  </a:moveTo>
                  <a:lnTo>
                    <a:pt x="720" y="0"/>
                  </a:lnTo>
                  <a:lnTo>
                    <a:pt x="720" y="1152"/>
                  </a:lnTo>
                  <a:lnTo>
                    <a:pt x="1152" y="1152"/>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53" name="Freeform 3"/>
            <p:cNvSpPr>
              <a:spLocks/>
            </p:cNvSpPr>
            <p:nvPr/>
          </p:nvSpPr>
          <p:spPr bwMode="auto">
            <a:xfrm flipV="1">
              <a:off x="1310864" y="3820479"/>
              <a:ext cx="2661061" cy="211770"/>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52" name="Freeform 3"/>
            <p:cNvSpPr>
              <a:spLocks/>
            </p:cNvSpPr>
            <p:nvPr/>
          </p:nvSpPr>
          <p:spPr bwMode="auto">
            <a:xfrm>
              <a:off x="1310864" y="2590799"/>
              <a:ext cx="2737261" cy="1052296"/>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51" name="Freeform 3"/>
            <p:cNvSpPr>
              <a:spLocks/>
            </p:cNvSpPr>
            <p:nvPr/>
          </p:nvSpPr>
          <p:spPr bwMode="auto">
            <a:xfrm>
              <a:off x="917575" y="1219200"/>
              <a:ext cx="2978150" cy="2240318"/>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49" name="Freeform 9"/>
            <p:cNvSpPr>
              <a:spLocks/>
            </p:cNvSpPr>
            <p:nvPr/>
          </p:nvSpPr>
          <p:spPr bwMode="auto">
            <a:xfrm>
              <a:off x="2418249" y="2209800"/>
              <a:ext cx="1463177" cy="2895600"/>
            </a:xfrm>
            <a:custGeom>
              <a:avLst/>
              <a:gdLst/>
              <a:ahLst/>
              <a:cxnLst>
                <a:cxn ang="0">
                  <a:pos x="480" y="0"/>
                </a:cxn>
                <a:cxn ang="0">
                  <a:pos x="0" y="0"/>
                </a:cxn>
                <a:cxn ang="0">
                  <a:pos x="0" y="576"/>
                </a:cxn>
                <a:cxn ang="0">
                  <a:pos x="480" y="576"/>
                </a:cxn>
              </a:cxnLst>
              <a:rect l="0" t="0" r="r" b="b"/>
              <a:pathLst>
                <a:path w="480" h="576">
                  <a:moveTo>
                    <a:pt x="480" y="0"/>
                  </a:moveTo>
                  <a:lnTo>
                    <a:pt x="0" y="0"/>
                  </a:lnTo>
                  <a:lnTo>
                    <a:pt x="0" y="576"/>
                  </a:lnTo>
                  <a:lnTo>
                    <a:pt x="480" y="576"/>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45" name="Freeform 9"/>
            <p:cNvSpPr>
              <a:spLocks/>
            </p:cNvSpPr>
            <p:nvPr/>
          </p:nvSpPr>
          <p:spPr bwMode="auto">
            <a:xfrm>
              <a:off x="2710880" y="4363459"/>
              <a:ext cx="1463177" cy="398162"/>
            </a:xfrm>
            <a:custGeom>
              <a:avLst/>
              <a:gdLst/>
              <a:ahLst/>
              <a:cxnLst>
                <a:cxn ang="0">
                  <a:pos x="480" y="0"/>
                </a:cxn>
                <a:cxn ang="0">
                  <a:pos x="0" y="0"/>
                </a:cxn>
                <a:cxn ang="0">
                  <a:pos x="0" y="576"/>
                </a:cxn>
                <a:cxn ang="0">
                  <a:pos x="480" y="576"/>
                </a:cxn>
              </a:cxnLst>
              <a:rect l="0" t="0" r="r" b="b"/>
              <a:pathLst>
                <a:path w="480" h="576">
                  <a:moveTo>
                    <a:pt x="480" y="0"/>
                  </a:moveTo>
                  <a:lnTo>
                    <a:pt x="0" y="0"/>
                  </a:lnTo>
                  <a:lnTo>
                    <a:pt x="0" y="576"/>
                  </a:lnTo>
                  <a:lnTo>
                    <a:pt x="480" y="576"/>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44" name="Freeform 9"/>
            <p:cNvSpPr>
              <a:spLocks/>
            </p:cNvSpPr>
            <p:nvPr/>
          </p:nvSpPr>
          <p:spPr bwMode="auto">
            <a:xfrm>
              <a:off x="2696730" y="2904863"/>
              <a:ext cx="1463177" cy="398162"/>
            </a:xfrm>
            <a:custGeom>
              <a:avLst/>
              <a:gdLst/>
              <a:ahLst/>
              <a:cxnLst>
                <a:cxn ang="0">
                  <a:pos x="480" y="0"/>
                </a:cxn>
                <a:cxn ang="0">
                  <a:pos x="0" y="0"/>
                </a:cxn>
                <a:cxn ang="0">
                  <a:pos x="0" y="576"/>
                </a:cxn>
                <a:cxn ang="0">
                  <a:pos x="480" y="576"/>
                </a:cxn>
              </a:cxnLst>
              <a:rect l="0" t="0" r="r" b="b"/>
              <a:pathLst>
                <a:path w="480" h="576">
                  <a:moveTo>
                    <a:pt x="480" y="0"/>
                  </a:moveTo>
                  <a:lnTo>
                    <a:pt x="0" y="0"/>
                  </a:lnTo>
                  <a:lnTo>
                    <a:pt x="0" y="576"/>
                  </a:lnTo>
                  <a:lnTo>
                    <a:pt x="480" y="576"/>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42" name="Freeform 9"/>
            <p:cNvSpPr>
              <a:spLocks/>
            </p:cNvSpPr>
            <p:nvPr/>
          </p:nvSpPr>
          <p:spPr bwMode="auto">
            <a:xfrm>
              <a:off x="2696730" y="1506838"/>
              <a:ext cx="1463177" cy="398162"/>
            </a:xfrm>
            <a:custGeom>
              <a:avLst/>
              <a:gdLst/>
              <a:ahLst/>
              <a:cxnLst>
                <a:cxn ang="0">
                  <a:pos x="480" y="0"/>
                </a:cxn>
                <a:cxn ang="0">
                  <a:pos x="0" y="0"/>
                </a:cxn>
                <a:cxn ang="0">
                  <a:pos x="0" y="576"/>
                </a:cxn>
                <a:cxn ang="0">
                  <a:pos x="480" y="576"/>
                </a:cxn>
              </a:cxnLst>
              <a:rect l="0" t="0" r="r" b="b"/>
              <a:pathLst>
                <a:path w="480" h="576">
                  <a:moveTo>
                    <a:pt x="480" y="0"/>
                  </a:moveTo>
                  <a:lnTo>
                    <a:pt x="0" y="0"/>
                  </a:lnTo>
                  <a:lnTo>
                    <a:pt x="0" y="576"/>
                  </a:lnTo>
                  <a:lnTo>
                    <a:pt x="480" y="576"/>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39" name="Line 12"/>
            <p:cNvSpPr>
              <a:spLocks noChangeShapeType="1"/>
            </p:cNvSpPr>
            <p:nvPr/>
          </p:nvSpPr>
          <p:spPr bwMode="auto">
            <a:xfrm flipH="1">
              <a:off x="819238" y="3459518"/>
              <a:ext cx="655638"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41" name="Line 12"/>
            <p:cNvSpPr>
              <a:spLocks noChangeShapeType="1"/>
            </p:cNvSpPr>
            <p:nvPr/>
          </p:nvSpPr>
          <p:spPr bwMode="auto">
            <a:xfrm flipH="1">
              <a:off x="819238" y="3820479"/>
              <a:ext cx="655638"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40" name="Line 12"/>
            <p:cNvSpPr>
              <a:spLocks noChangeShapeType="1"/>
            </p:cNvSpPr>
            <p:nvPr/>
          </p:nvSpPr>
          <p:spPr bwMode="auto">
            <a:xfrm flipH="1">
              <a:off x="864060" y="3643095"/>
              <a:ext cx="1554189"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38" name="Line 12"/>
            <p:cNvSpPr>
              <a:spLocks noChangeShapeType="1"/>
            </p:cNvSpPr>
            <p:nvPr/>
          </p:nvSpPr>
          <p:spPr bwMode="auto">
            <a:xfrm flipH="1">
              <a:off x="5833931" y="3139401"/>
              <a:ext cx="655638"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grpSp>
          <p:nvGrpSpPr>
            <p:cNvPr id="5" name="Group 38"/>
            <p:cNvGrpSpPr>
              <a:grpSpLocks noChangeAspect="1"/>
            </p:cNvGrpSpPr>
            <p:nvPr/>
          </p:nvGrpSpPr>
          <p:grpSpPr bwMode="auto">
            <a:xfrm>
              <a:off x="3833234" y="1092303"/>
              <a:ext cx="742950" cy="544512"/>
              <a:chOff x="1037" y="1589"/>
              <a:chExt cx="360" cy="264"/>
            </a:xfrm>
            <a:solidFill>
              <a:srgbClr val="FFFFFF"/>
            </a:solidFill>
          </p:grpSpPr>
          <p:sp>
            <p:nvSpPr>
              <p:cNvPr id="6" name="AutoShape 39"/>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 name="AutoShape 40"/>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8" name="Group 38"/>
            <p:cNvGrpSpPr>
              <a:grpSpLocks noChangeAspect="1"/>
            </p:cNvGrpSpPr>
            <p:nvPr/>
          </p:nvGrpSpPr>
          <p:grpSpPr bwMode="auto">
            <a:xfrm>
              <a:off x="3833234" y="1804514"/>
              <a:ext cx="742950" cy="544512"/>
              <a:chOff x="1037" y="1589"/>
              <a:chExt cx="360" cy="264"/>
            </a:xfrm>
            <a:solidFill>
              <a:srgbClr val="FFFFFF"/>
            </a:solidFill>
          </p:grpSpPr>
          <p:sp>
            <p:nvSpPr>
              <p:cNvPr id="9" name="AutoShape 39"/>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0" name="AutoShape 40"/>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11" name="Group 38"/>
            <p:cNvGrpSpPr>
              <a:grpSpLocks noChangeAspect="1"/>
            </p:cNvGrpSpPr>
            <p:nvPr/>
          </p:nvGrpSpPr>
          <p:grpSpPr bwMode="auto">
            <a:xfrm>
              <a:off x="3833234" y="2516725"/>
              <a:ext cx="742950" cy="544512"/>
              <a:chOff x="1037" y="1589"/>
              <a:chExt cx="360" cy="264"/>
            </a:xfrm>
            <a:solidFill>
              <a:srgbClr val="FFFFFF"/>
            </a:solidFill>
          </p:grpSpPr>
          <p:sp>
            <p:nvSpPr>
              <p:cNvPr id="12" name="AutoShape 39"/>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3" name="AutoShape 40"/>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17" name="Group 38"/>
            <p:cNvGrpSpPr>
              <a:grpSpLocks noChangeAspect="1"/>
            </p:cNvGrpSpPr>
            <p:nvPr/>
          </p:nvGrpSpPr>
          <p:grpSpPr bwMode="auto">
            <a:xfrm>
              <a:off x="3833234" y="3941147"/>
              <a:ext cx="742950" cy="544512"/>
              <a:chOff x="1037" y="1589"/>
              <a:chExt cx="360" cy="264"/>
            </a:xfrm>
            <a:solidFill>
              <a:srgbClr val="FFFFFF"/>
            </a:solidFill>
          </p:grpSpPr>
          <p:sp>
            <p:nvSpPr>
              <p:cNvPr id="18" name="AutoShape 39"/>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9" name="AutoShape 40"/>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0" name="Group 38"/>
            <p:cNvGrpSpPr>
              <a:grpSpLocks noChangeAspect="1"/>
            </p:cNvGrpSpPr>
            <p:nvPr/>
          </p:nvGrpSpPr>
          <p:grpSpPr bwMode="auto">
            <a:xfrm>
              <a:off x="3833234" y="4653358"/>
              <a:ext cx="742950" cy="544512"/>
              <a:chOff x="1037" y="1589"/>
              <a:chExt cx="360" cy="264"/>
            </a:xfrm>
            <a:solidFill>
              <a:srgbClr val="FFFFFF"/>
            </a:solidFill>
          </p:grpSpPr>
          <p:sp>
            <p:nvSpPr>
              <p:cNvPr id="21" name="AutoShape 39"/>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2" name="AutoShape 40"/>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3" name="Group 38"/>
            <p:cNvGrpSpPr>
              <a:grpSpLocks noChangeAspect="1"/>
            </p:cNvGrpSpPr>
            <p:nvPr/>
          </p:nvGrpSpPr>
          <p:grpSpPr bwMode="auto">
            <a:xfrm>
              <a:off x="1474877" y="3368346"/>
              <a:ext cx="742950" cy="544512"/>
              <a:chOff x="1037" y="1589"/>
              <a:chExt cx="360" cy="264"/>
            </a:xfrm>
            <a:solidFill>
              <a:srgbClr val="FFFFFF"/>
            </a:solidFill>
          </p:grpSpPr>
          <p:sp>
            <p:nvSpPr>
              <p:cNvPr id="24" name="AutoShape 39"/>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5" name="AutoShape 40"/>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6" name="Group 38"/>
            <p:cNvGrpSpPr>
              <a:grpSpLocks noChangeAspect="1"/>
            </p:cNvGrpSpPr>
            <p:nvPr/>
          </p:nvGrpSpPr>
          <p:grpSpPr bwMode="auto">
            <a:xfrm>
              <a:off x="5410680" y="2876512"/>
              <a:ext cx="742951" cy="544512"/>
              <a:chOff x="1041" y="1589"/>
              <a:chExt cx="360" cy="264"/>
            </a:xfrm>
            <a:solidFill>
              <a:srgbClr val="FFFFFF"/>
            </a:solidFill>
          </p:grpSpPr>
          <p:sp>
            <p:nvSpPr>
              <p:cNvPr id="27" name="AutoShape 39"/>
              <p:cNvSpPr>
                <a:spLocks noChangeAspect="1" noChangeArrowheads="1"/>
              </p:cNvSpPr>
              <p:nvPr/>
            </p:nvSpPr>
            <p:spPr bwMode="auto">
              <a:xfrm>
                <a:off x="1338"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8" name="AutoShape 40"/>
              <p:cNvSpPr>
                <a:spLocks noChangeAspect="1" noChangeArrowheads="1"/>
              </p:cNvSpPr>
              <p:nvPr/>
            </p:nvSpPr>
            <p:spPr bwMode="auto">
              <a:xfrm>
                <a:off x="1041"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9" name="Group 37"/>
            <p:cNvGrpSpPr>
              <a:grpSpLocks/>
            </p:cNvGrpSpPr>
            <p:nvPr/>
          </p:nvGrpSpPr>
          <p:grpSpPr bwMode="auto">
            <a:xfrm>
              <a:off x="2990256" y="1311436"/>
              <a:ext cx="515937" cy="414337"/>
              <a:chOff x="3072" y="3168"/>
              <a:chExt cx="325" cy="261"/>
            </a:xfrm>
            <a:solidFill>
              <a:srgbClr val="FFFFFF"/>
            </a:solidFill>
          </p:grpSpPr>
          <p:sp>
            <p:nvSpPr>
              <p:cNvPr id="30" name="AutoShape 38"/>
              <p:cNvSpPr>
                <a:spLocks noChangeArrowheads="1"/>
              </p:cNvSpPr>
              <p:nvPr/>
            </p:nvSpPr>
            <p:spPr bwMode="auto">
              <a:xfrm>
                <a:off x="3334" y="3264"/>
                <a:ext cx="63" cy="63"/>
              </a:xfrm>
              <a:prstGeom prst="flowChartConnector">
                <a:avLst/>
              </a:prstGeom>
              <a:grp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1" name="AutoShape 39"/>
              <p:cNvSpPr>
                <a:spLocks noChangeArrowheads="1"/>
              </p:cNvSpPr>
              <p:nvPr/>
            </p:nvSpPr>
            <p:spPr bwMode="auto">
              <a:xfrm rot="5400000">
                <a:off x="3066" y="3174"/>
                <a:ext cx="261" cy="250"/>
              </a:xfrm>
              <a:prstGeom prst="triangle">
                <a:avLst>
                  <a:gd name="adj" fmla="val 50000"/>
                </a:avLst>
              </a:prstGeom>
              <a:grp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2" name="Group 37"/>
            <p:cNvGrpSpPr>
              <a:grpSpLocks/>
            </p:cNvGrpSpPr>
            <p:nvPr/>
          </p:nvGrpSpPr>
          <p:grpSpPr bwMode="auto">
            <a:xfrm>
              <a:off x="2990256" y="2693158"/>
              <a:ext cx="515937" cy="414337"/>
              <a:chOff x="3072" y="3168"/>
              <a:chExt cx="325" cy="261"/>
            </a:xfrm>
            <a:solidFill>
              <a:srgbClr val="FFFFFF"/>
            </a:solidFill>
          </p:grpSpPr>
          <p:sp>
            <p:nvSpPr>
              <p:cNvPr id="33" name="AutoShape 38"/>
              <p:cNvSpPr>
                <a:spLocks noChangeArrowheads="1"/>
              </p:cNvSpPr>
              <p:nvPr/>
            </p:nvSpPr>
            <p:spPr bwMode="auto">
              <a:xfrm>
                <a:off x="3334" y="3264"/>
                <a:ext cx="63" cy="63"/>
              </a:xfrm>
              <a:prstGeom prst="flowChartConnector">
                <a:avLst/>
              </a:prstGeom>
              <a:grp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4" name="AutoShape 39"/>
              <p:cNvSpPr>
                <a:spLocks noChangeArrowheads="1"/>
              </p:cNvSpPr>
              <p:nvPr/>
            </p:nvSpPr>
            <p:spPr bwMode="auto">
              <a:xfrm rot="5400000">
                <a:off x="3066" y="3174"/>
                <a:ext cx="261" cy="250"/>
              </a:xfrm>
              <a:prstGeom prst="triangle">
                <a:avLst>
                  <a:gd name="adj" fmla="val 50000"/>
                </a:avLst>
              </a:prstGeom>
              <a:grp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5" name="Group 37"/>
            <p:cNvGrpSpPr>
              <a:grpSpLocks/>
            </p:cNvGrpSpPr>
            <p:nvPr/>
          </p:nvGrpSpPr>
          <p:grpSpPr bwMode="auto">
            <a:xfrm>
              <a:off x="2990256" y="4162350"/>
              <a:ext cx="515937" cy="414337"/>
              <a:chOff x="3072" y="3168"/>
              <a:chExt cx="325" cy="261"/>
            </a:xfrm>
            <a:solidFill>
              <a:srgbClr val="FFFFFF"/>
            </a:solidFill>
          </p:grpSpPr>
          <p:sp>
            <p:nvSpPr>
              <p:cNvPr id="36" name="AutoShape 38"/>
              <p:cNvSpPr>
                <a:spLocks noChangeArrowheads="1"/>
              </p:cNvSpPr>
              <p:nvPr/>
            </p:nvSpPr>
            <p:spPr bwMode="auto">
              <a:xfrm>
                <a:off x="3334" y="3264"/>
                <a:ext cx="63" cy="63"/>
              </a:xfrm>
              <a:prstGeom prst="flowChartConnector">
                <a:avLst/>
              </a:prstGeom>
              <a:grp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7" name="AutoShape 39"/>
              <p:cNvSpPr>
                <a:spLocks noChangeArrowheads="1"/>
              </p:cNvSpPr>
              <p:nvPr/>
            </p:nvSpPr>
            <p:spPr bwMode="auto">
              <a:xfrm rot="5400000">
                <a:off x="3066" y="3174"/>
                <a:ext cx="261" cy="250"/>
              </a:xfrm>
              <a:prstGeom prst="triangle">
                <a:avLst>
                  <a:gd name="adj" fmla="val 50000"/>
                </a:avLst>
              </a:prstGeom>
              <a:grp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46" name="Line 3"/>
            <p:cNvSpPr>
              <a:spLocks noChangeShapeType="1"/>
            </p:cNvSpPr>
            <p:nvPr/>
          </p:nvSpPr>
          <p:spPr bwMode="auto">
            <a:xfrm>
              <a:off x="1997812" y="1726567"/>
              <a:ext cx="698452" cy="0"/>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47" name="Line 3"/>
            <p:cNvSpPr>
              <a:spLocks noChangeShapeType="1"/>
            </p:cNvSpPr>
            <p:nvPr/>
          </p:nvSpPr>
          <p:spPr bwMode="auto">
            <a:xfrm>
              <a:off x="1997812" y="3108289"/>
              <a:ext cx="698452" cy="0"/>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48" name="Line 3"/>
            <p:cNvSpPr>
              <a:spLocks noChangeShapeType="1"/>
            </p:cNvSpPr>
            <p:nvPr/>
          </p:nvSpPr>
          <p:spPr bwMode="auto">
            <a:xfrm>
              <a:off x="2013113" y="4566506"/>
              <a:ext cx="698452" cy="0"/>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50" name="Line 3"/>
            <p:cNvSpPr>
              <a:spLocks noChangeShapeType="1"/>
            </p:cNvSpPr>
            <p:nvPr/>
          </p:nvSpPr>
          <p:spPr bwMode="auto">
            <a:xfrm flipH="1">
              <a:off x="2418248" y="3643095"/>
              <a:ext cx="1463177" cy="0"/>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grpSp>
          <p:nvGrpSpPr>
            <p:cNvPr id="14" name="Group 38"/>
            <p:cNvGrpSpPr>
              <a:grpSpLocks noChangeAspect="1"/>
            </p:cNvGrpSpPr>
            <p:nvPr/>
          </p:nvGrpSpPr>
          <p:grpSpPr bwMode="auto">
            <a:xfrm>
              <a:off x="3833234" y="3228936"/>
              <a:ext cx="742950" cy="544512"/>
              <a:chOff x="1037" y="1589"/>
              <a:chExt cx="360" cy="264"/>
            </a:xfrm>
            <a:solidFill>
              <a:srgbClr val="FFFFFF"/>
            </a:solidFill>
          </p:grpSpPr>
          <p:sp>
            <p:nvSpPr>
              <p:cNvPr id="15" name="AutoShape 39"/>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6" name="AutoShape 40"/>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55" name="Line 12"/>
            <p:cNvSpPr>
              <a:spLocks noChangeShapeType="1"/>
            </p:cNvSpPr>
            <p:nvPr/>
          </p:nvSpPr>
          <p:spPr bwMode="auto">
            <a:xfrm rot="16200000">
              <a:off x="4900924" y="3139895"/>
              <a:ext cx="1006399" cy="0"/>
            </a:xfrm>
            <a:prstGeom prst="line">
              <a:avLst/>
            </a:prstGeom>
            <a:noFill/>
            <a:ln w="28575"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69" name="Oval 51"/>
            <p:cNvSpPr/>
            <p:nvPr/>
          </p:nvSpPr>
          <p:spPr>
            <a:xfrm>
              <a:off x="971247" y="3309374"/>
              <a:ext cx="301625" cy="301625"/>
            </a:xfrm>
            <a:prstGeom prst="ellipse">
              <a:avLst/>
            </a:prstGeom>
          </p:spPr>
          <p:style>
            <a:lnRef idx="1">
              <a:schemeClr val="accent2"/>
            </a:lnRef>
            <a:fillRef idx="3">
              <a:schemeClr val="accent2"/>
            </a:fillRef>
            <a:effectRef idx="2">
              <a:schemeClr val="accent2"/>
            </a:effectRef>
            <a:fontRef idx="minor">
              <a:schemeClr val="lt1"/>
            </a:fontRef>
          </p:style>
          <p:txBody>
            <a:bodyPr lIns="0" tIns="0" rIns="0" bIns="46800" rtlCol="0" anchor="ctr"/>
            <a:lstStyle/>
            <a:p>
              <a:pPr algn="ctr"/>
              <a:r>
                <a:rPr lang="en-US" dirty="0" smtClean="0"/>
                <a:t>1</a:t>
              </a:r>
              <a:endParaRPr lang="en-US" dirty="0"/>
            </a:p>
          </p:txBody>
        </p:sp>
        <p:sp>
          <p:nvSpPr>
            <p:cNvPr id="74" name="PoleTekstowe 73"/>
            <p:cNvSpPr txBox="1"/>
            <p:nvPr/>
          </p:nvSpPr>
          <p:spPr>
            <a:xfrm>
              <a:off x="1551382" y="3427267"/>
              <a:ext cx="408909" cy="446892"/>
            </a:xfrm>
            <a:prstGeom prst="rect">
              <a:avLst/>
            </a:prstGeom>
            <a:noFill/>
          </p:spPr>
          <p:txBody>
            <a:bodyPr wrap="none" rtlCol="0">
              <a:spAutoFit/>
            </a:bodyPr>
            <a:lstStyle/>
            <a:p>
              <a:r>
                <a:rPr lang="en-US" dirty="0" smtClean="0"/>
                <a:t>G</a:t>
              </a:r>
              <a:r>
                <a:rPr lang="en-US" baseline="-25000" dirty="0" smtClean="0"/>
                <a:t>1</a:t>
              </a:r>
              <a:endParaRPr lang="en-US" baseline="-25000" dirty="0"/>
            </a:p>
          </p:txBody>
        </p:sp>
        <p:sp>
          <p:nvSpPr>
            <p:cNvPr id="75" name="PoleTekstowe 74"/>
            <p:cNvSpPr txBox="1"/>
            <p:nvPr/>
          </p:nvSpPr>
          <p:spPr>
            <a:xfrm>
              <a:off x="538528" y="3193454"/>
              <a:ext cx="313044" cy="369332"/>
            </a:xfrm>
            <a:prstGeom prst="rect">
              <a:avLst/>
            </a:prstGeom>
            <a:noFill/>
          </p:spPr>
          <p:txBody>
            <a:bodyPr wrap="none" rtlCol="0">
              <a:spAutoFit/>
            </a:bodyPr>
            <a:lstStyle/>
            <a:p>
              <a:r>
                <a:rPr lang="en-US" dirty="0" smtClean="0"/>
                <a:t>a</a:t>
              </a:r>
              <a:endParaRPr lang="en-US" dirty="0"/>
            </a:p>
          </p:txBody>
        </p:sp>
        <p:sp>
          <p:nvSpPr>
            <p:cNvPr id="76" name="PoleTekstowe 75"/>
            <p:cNvSpPr txBox="1"/>
            <p:nvPr/>
          </p:nvSpPr>
          <p:spPr>
            <a:xfrm>
              <a:off x="538528" y="3423501"/>
              <a:ext cx="313044" cy="369332"/>
            </a:xfrm>
            <a:prstGeom prst="rect">
              <a:avLst/>
            </a:prstGeom>
            <a:noFill/>
          </p:spPr>
          <p:txBody>
            <a:bodyPr wrap="none" rtlCol="0">
              <a:spAutoFit/>
            </a:bodyPr>
            <a:lstStyle/>
            <a:p>
              <a:r>
                <a:rPr lang="en-US" dirty="0" smtClean="0"/>
                <a:t>b</a:t>
              </a:r>
              <a:endParaRPr lang="en-US" dirty="0"/>
            </a:p>
          </p:txBody>
        </p:sp>
        <p:sp>
          <p:nvSpPr>
            <p:cNvPr id="77" name="PoleTekstowe 76"/>
            <p:cNvSpPr txBox="1"/>
            <p:nvPr/>
          </p:nvSpPr>
          <p:spPr>
            <a:xfrm>
              <a:off x="545009" y="3659898"/>
              <a:ext cx="300082" cy="369332"/>
            </a:xfrm>
            <a:prstGeom prst="rect">
              <a:avLst/>
            </a:prstGeom>
            <a:noFill/>
          </p:spPr>
          <p:txBody>
            <a:bodyPr wrap="none" rtlCol="0">
              <a:spAutoFit/>
            </a:bodyPr>
            <a:lstStyle/>
            <a:p>
              <a:r>
                <a:rPr lang="en-US" dirty="0" smtClean="0"/>
                <a:t>c</a:t>
              </a:r>
              <a:endParaRPr lang="en-US" dirty="0"/>
            </a:p>
          </p:txBody>
        </p:sp>
        <p:sp>
          <p:nvSpPr>
            <p:cNvPr id="78" name="PoleTekstowe 77"/>
            <p:cNvSpPr txBox="1"/>
            <p:nvPr/>
          </p:nvSpPr>
          <p:spPr>
            <a:xfrm>
              <a:off x="1738774" y="1519793"/>
              <a:ext cx="313044" cy="369332"/>
            </a:xfrm>
            <a:prstGeom prst="rect">
              <a:avLst/>
            </a:prstGeom>
            <a:noFill/>
          </p:spPr>
          <p:txBody>
            <a:bodyPr wrap="none" rtlCol="0">
              <a:spAutoFit/>
            </a:bodyPr>
            <a:lstStyle/>
            <a:p>
              <a:r>
                <a:rPr lang="en-US" dirty="0" smtClean="0"/>
                <a:t>d</a:t>
              </a:r>
              <a:endParaRPr lang="en-US" dirty="0"/>
            </a:p>
          </p:txBody>
        </p:sp>
        <p:sp>
          <p:nvSpPr>
            <p:cNvPr id="79" name="PoleTekstowe 78"/>
            <p:cNvSpPr txBox="1"/>
            <p:nvPr/>
          </p:nvSpPr>
          <p:spPr>
            <a:xfrm>
              <a:off x="1734216" y="2891873"/>
              <a:ext cx="313044" cy="369332"/>
            </a:xfrm>
            <a:prstGeom prst="rect">
              <a:avLst/>
            </a:prstGeom>
            <a:noFill/>
          </p:spPr>
          <p:txBody>
            <a:bodyPr wrap="none" rtlCol="0">
              <a:spAutoFit/>
            </a:bodyPr>
            <a:lstStyle/>
            <a:p>
              <a:r>
                <a:rPr lang="en-US" dirty="0" smtClean="0"/>
                <a:t>e</a:t>
              </a:r>
              <a:endParaRPr lang="en-US" dirty="0"/>
            </a:p>
          </p:txBody>
        </p:sp>
        <p:sp>
          <p:nvSpPr>
            <p:cNvPr id="80" name="PoleTekstowe 79"/>
            <p:cNvSpPr txBox="1"/>
            <p:nvPr/>
          </p:nvSpPr>
          <p:spPr>
            <a:xfrm>
              <a:off x="1729658" y="4375078"/>
              <a:ext cx="261610" cy="369332"/>
            </a:xfrm>
            <a:prstGeom prst="rect">
              <a:avLst/>
            </a:prstGeom>
            <a:noFill/>
          </p:spPr>
          <p:txBody>
            <a:bodyPr wrap="none" rtlCol="0">
              <a:spAutoFit/>
            </a:bodyPr>
            <a:lstStyle/>
            <a:p>
              <a:r>
                <a:rPr lang="en-US" dirty="0"/>
                <a:t>f</a:t>
              </a:r>
            </a:p>
          </p:txBody>
        </p:sp>
        <p:sp>
          <p:nvSpPr>
            <p:cNvPr id="81" name="PoleTekstowe 80"/>
            <p:cNvSpPr txBox="1"/>
            <p:nvPr/>
          </p:nvSpPr>
          <p:spPr>
            <a:xfrm>
              <a:off x="2503768" y="3264013"/>
              <a:ext cx="313044" cy="369332"/>
            </a:xfrm>
            <a:prstGeom prst="rect">
              <a:avLst/>
            </a:prstGeom>
            <a:noFill/>
          </p:spPr>
          <p:txBody>
            <a:bodyPr wrap="none" rtlCol="0">
              <a:spAutoFit/>
            </a:bodyPr>
            <a:lstStyle/>
            <a:p>
              <a:r>
                <a:rPr lang="en-US" dirty="0" smtClean="0"/>
                <a:t>g</a:t>
              </a:r>
              <a:endParaRPr lang="en-US" dirty="0"/>
            </a:p>
          </p:txBody>
        </p:sp>
        <p:sp>
          <p:nvSpPr>
            <p:cNvPr id="82" name="PoleTekstowe 81"/>
            <p:cNvSpPr txBox="1"/>
            <p:nvPr/>
          </p:nvSpPr>
          <p:spPr>
            <a:xfrm>
              <a:off x="4544434" y="1040884"/>
              <a:ext cx="313044" cy="369332"/>
            </a:xfrm>
            <a:prstGeom prst="rect">
              <a:avLst/>
            </a:prstGeom>
            <a:noFill/>
          </p:spPr>
          <p:txBody>
            <a:bodyPr wrap="none" rtlCol="0">
              <a:spAutoFit/>
            </a:bodyPr>
            <a:lstStyle/>
            <a:p>
              <a:r>
                <a:rPr lang="en-US" dirty="0" smtClean="0"/>
                <a:t>h</a:t>
              </a:r>
              <a:endParaRPr lang="en-US" dirty="0"/>
            </a:p>
          </p:txBody>
        </p:sp>
        <p:sp>
          <p:nvSpPr>
            <p:cNvPr id="83" name="PoleTekstowe 82"/>
            <p:cNvSpPr txBox="1"/>
            <p:nvPr/>
          </p:nvSpPr>
          <p:spPr>
            <a:xfrm>
              <a:off x="4579931" y="1726567"/>
              <a:ext cx="235950" cy="369332"/>
            </a:xfrm>
            <a:prstGeom prst="rect">
              <a:avLst/>
            </a:prstGeom>
            <a:noFill/>
          </p:spPr>
          <p:txBody>
            <a:bodyPr wrap="none" rtlCol="0">
              <a:spAutoFit/>
            </a:bodyPr>
            <a:lstStyle/>
            <a:p>
              <a:r>
                <a:rPr lang="en-US" dirty="0" err="1" smtClean="0"/>
                <a:t>i</a:t>
              </a:r>
              <a:endParaRPr lang="en-US" dirty="0"/>
            </a:p>
          </p:txBody>
        </p:sp>
        <p:sp>
          <p:nvSpPr>
            <p:cNvPr id="84" name="PoleTekstowe 83"/>
            <p:cNvSpPr txBox="1"/>
            <p:nvPr/>
          </p:nvSpPr>
          <p:spPr>
            <a:xfrm>
              <a:off x="4545578" y="2399550"/>
              <a:ext cx="248774" cy="369332"/>
            </a:xfrm>
            <a:prstGeom prst="rect">
              <a:avLst/>
            </a:prstGeom>
            <a:noFill/>
          </p:spPr>
          <p:txBody>
            <a:bodyPr wrap="none" rtlCol="0">
              <a:spAutoFit/>
            </a:bodyPr>
            <a:lstStyle/>
            <a:p>
              <a:r>
                <a:rPr lang="en-US" dirty="0" err="1"/>
                <a:t>j</a:t>
              </a:r>
              <a:endParaRPr lang="en-US" dirty="0"/>
            </a:p>
          </p:txBody>
        </p:sp>
        <p:sp>
          <p:nvSpPr>
            <p:cNvPr id="85" name="PoleTekstowe 84"/>
            <p:cNvSpPr txBox="1"/>
            <p:nvPr/>
          </p:nvSpPr>
          <p:spPr>
            <a:xfrm>
              <a:off x="4511225" y="3123333"/>
              <a:ext cx="300082" cy="369332"/>
            </a:xfrm>
            <a:prstGeom prst="rect">
              <a:avLst/>
            </a:prstGeom>
            <a:noFill/>
          </p:spPr>
          <p:txBody>
            <a:bodyPr wrap="none" rtlCol="0">
              <a:spAutoFit/>
            </a:bodyPr>
            <a:lstStyle/>
            <a:p>
              <a:r>
                <a:rPr lang="en-US" dirty="0" smtClean="0"/>
                <a:t>k</a:t>
              </a:r>
              <a:endParaRPr lang="en-US" dirty="0"/>
            </a:p>
          </p:txBody>
        </p:sp>
        <p:sp>
          <p:nvSpPr>
            <p:cNvPr id="86" name="PoleTekstowe 85"/>
            <p:cNvSpPr txBox="1"/>
            <p:nvPr/>
          </p:nvSpPr>
          <p:spPr>
            <a:xfrm>
              <a:off x="4591172" y="3872516"/>
              <a:ext cx="235950" cy="369332"/>
            </a:xfrm>
            <a:prstGeom prst="rect">
              <a:avLst/>
            </a:prstGeom>
            <a:noFill/>
          </p:spPr>
          <p:txBody>
            <a:bodyPr wrap="none" rtlCol="0">
              <a:spAutoFit/>
            </a:bodyPr>
            <a:lstStyle/>
            <a:p>
              <a:r>
                <a:rPr lang="en-US" dirty="0" smtClean="0"/>
                <a:t>l</a:t>
              </a:r>
              <a:endParaRPr lang="en-US" dirty="0"/>
            </a:p>
          </p:txBody>
        </p:sp>
        <p:sp>
          <p:nvSpPr>
            <p:cNvPr id="87" name="PoleTekstowe 86"/>
            <p:cNvSpPr txBox="1"/>
            <p:nvPr/>
          </p:nvSpPr>
          <p:spPr>
            <a:xfrm>
              <a:off x="4556819" y="4583599"/>
              <a:ext cx="376951" cy="369332"/>
            </a:xfrm>
            <a:prstGeom prst="rect">
              <a:avLst/>
            </a:prstGeom>
            <a:noFill/>
          </p:spPr>
          <p:txBody>
            <a:bodyPr wrap="none" rtlCol="0">
              <a:spAutoFit/>
            </a:bodyPr>
            <a:lstStyle/>
            <a:p>
              <a:r>
                <a:rPr lang="en-US" dirty="0" smtClean="0"/>
                <a:t>m</a:t>
              </a:r>
              <a:endParaRPr lang="en-US" dirty="0"/>
            </a:p>
          </p:txBody>
        </p:sp>
        <p:sp>
          <p:nvSpPr>
            <p:cNvPr id="88" name="PoleTekstowe 87"/>
            <p:cNvSpPr txBox="1"/>
            <p:nvPr/>
          </p:nvSpPr>
          <p:spPr>
            <a:xfrm>
              <a:off x="6176525" y="2798184"/>
              <a:ext cx="313044" cy="369332"/>
            </a:xfrm>
            <a:prstGeom prst="rect">
              <a:avLst/>
            </a:prstGeom>
            <a:noFill/>
          </p:spPr>
          <p:txBody>
            <a:bodyPr wrap="none" rtlCol="0">
              <a:spAutoFit/>
            </a:bodyPr>
            <a:lstStyle/>
            <a:p>
              <a:r>
                <a:rPr lang="en-US" dirty="0" smtClean="0"/>
                <a:t>n</a:t>
              </a:r>
              <a:endParaRPr lang="en-US" dirty="0"/>
            </a:p>
          </p:txBody>
        </p:sp>
      </p:grpSp>
      <p:grpSp>
        <p:nvGrpSpPr>
          <p:cNvPr id="98" name="Grupa 97"/>
          <p:cNvGrpSpPr/>
          <p:nvPr/>
        </p:nvGrpSpPr>
        <p:grpSpPr>
          <a:xfrm>
            <a:off x="6318512" y="2092479"/>
            <a:ext cx="2528982" cy="3325393"/>
            <a:chOff x="6318512" y="2092479"/>
            <a:chExt cx="2528982" cy="3325393"/>
          </a:xfrm>
        </p:grpSpPr>
        <p:sp>
          <p:nvSpPr>
            <p:cNvPr id="73" name="Line 12"/>
            <p:cNvSpPr>
              <a:spLocks noChangeShapeType="1"/>
            </p:cNvSpPr>
            <p:nvPr/>
          </p:nvSpPr>
          <p:spPr bwMode="auto">
            <a:xfrm rot="16200000" flipH="1" flipV="1">
              <a:off x="7161587" y="4323357"/>
              <a:ext cx="860119" cy="624083"/>
            </a:xfrm>
            <a:prstGeom prst="line">
              <a:avLst/>
            </a:prstGeom>
            <a:noFill/>
            <a:ln w="28575"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72" name="Line 12"/>
            <p:cNvSpPr>
              <a:spLocks noChangeShapeType="1"/>
            </p:cNvSpPr>
            <p:nvPr/>
          </p:nvSpPr>
          <p:spPr bwMode="auto">
            <a:xfrm rot="5400000" flipV="1">
              <a:off x="7033952" y="3597844"/>
              <a:ext cx="1854482" cy="1345570"/>
            </a:xfrm>
            <a:prstGeom prst="line">
              <a:avLst/>
            </a:prstGeom>
            <a:noFill/>
            <a:ln w="28575"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71" name="Line 12"/>
            <p:cNvSpPr>
              <a:spLocks noChangeShapeType="1"/>
            </p:cNvSpPr>
            <p:nvPr/>
          </p:nvSpPr>
          <p:spPr bwMode="auto">
            <a:xfrm rot="16200000" flipH="1" flipV="1">
              <a:off x="6435182" y="3421042"/>
              <a:ext cx="860119" cy="624083"/>
            </a:xfrm>
            <a:prstGeom prst="line">
              <a:avLst/>
            </a:prstGeom>
            <a:noFill/>
            <a:ln w="28575"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70" name="Line 12"/>
            <p:cNvSpPr>
              <a:spLocks noChangeShapeType="1"/>
            </p:cNvSpPr>
            <p:nvPr/>
          </p:nvSpPr>
          <p:spPr bwMode="auto">
            <a:xfrm rot="16200000" flipH="1">
              <a:off x="6912964" y="2766000"/>
              <a:ext cx="655638" cy="0"/>
            </a:xfrm>
            <a:prstGeom prst="line">
              <a:avLst/>
            </a:prstGeom>
            <a:noFill/>
            <a:ln w="28575"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63" name="Owal 62"/>
            <p:cNvSpPr/>
            <p:nvPr/>
          </p:nvSpPr>
          <p:spPr>
            <a:xfrm>
              <a:off x="6988747" y="2092479"/>
              <a:ext cx="492284" cy="49228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Owal 63"/>
            <p:cNvSpPr/>
            <p:nvPr/>
          </p:nvSpPr>
          <p:spPr>
            <a:xfrm>
              <a:off x="6988747" y="3066665"/>
              <a:ext cx="492284" cy="49228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Owal 64"/>
            <p:cNvSpPr/>
            <p:nvPr/>
          </p:nvSpPr>
          <p:spPr>
            <a:xfrm>
              <a:off x="6318512" y="3927001"/>
              <a:ext cx="492284" cy="492284"/>
            </a:xfrm>
            <a:prstGeom prst="ellipse">
              <a:avLst/>
            </a:prstGeom>
          </p:spPr>
          <p:style>
            <a:lnRef idx="1">
              <a:schemeClr val="accent2"/>
            </a:lnRef>
            <a:fillRef idx="3">
              <a:schemeClr val="accent2"/>
            </a:fillRef>
            <a:effectRef idx="2">
              <a:schemeClr val="accent2"/>
            </a:effectRef>
            <a:fontRef idx="minor">
              <a:schemeClr val="lt1"/>
            </a:fontRef>
          </p:style>
          <p:txBody>
            <a:bodyPr lIns="0" tIns="0" rIns="0" bIns="46800" rtlCol="0" anchor="ctr"/>
            <a:lstStyle/>
            <a:p>
              <a:pPr algn="ctr"/>
              <a:r>
                <a:rPr lang="en-US" sz="2400" dirty="0" smtClean="0"/>
                <a:t>F</a:t>
              </a:r>
              <a:endParaRPr lang="en-US" sz="2400" dirty="0"/>
            </a:p>
          </p:txBody>
        </p:sp>
        <p:sp>
          <p:nvSpPr>
            <p:cNvPr id="66" name="Owal 65"/>
            <p:cNvSpPr/>
            <p:nvPr/>
          </p:nvSpPr>
          <p:spPr>
            <a:xfrm>
              <a:off x="7658981" y="3927001"/>
              <a:ext cx="492284" cy="49228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Owal 66"/>
            <p:cNvSpPr/>
            <p:nvPr/>
          </p:nvSpPr>
          <p:spPr>
            <a:xfrm>
              <a:off x="7023822" y="4925588"/>
              <a:ext cx="492284" cy="492284"/>
            </a:xfrm>
            <a:prstGeom prst="ellipse">
              <a:avLst/>
            </a:prstGeom>
          </p:spPr>
          <p:style>
            <a:lnRef idx="1">
              <a:schemeClr val="accent2"/>
            </a:lnRef>
            <a:fillRef idx="3">
              <a:schemeClr val="accent2"/>
            </a:fillRef>
            <a:effectRef idx="2">
              <a:schemeClr val="accent2"/>
            </a:effectRef>
            <a:fontRef idx="minor">
              <a:schemeClr val="lt1"/>
            </a:fontRef>
          </p:style>
          <p:txBody>
            <a:bodyPr lIns="0" tIns="0" rIns="0" bIns="46800" rtlCol="0" anchor="ctr"/>
            <a:lstStyle/>
            <a:p>
              <a:pPr algn="ctr"/>
              <a:r>
                <a:rPr lang="en-US" sz="2400" dirty="0" smtClean="0"/>
                <a:t>F</a:t>
              </a:r>
              <a:endParaRPr lang="en-US" sz="2400" dirty="0"/>
            </a:p>
          </p:txBody>
        </p:sp>
        <p:sp>
          <p:nvSpPr>
            <p:cNvPr id="68" name="Owal 67"/>
            <p:cNvSpPr/>
            <p:nvPr/>
          </p:nvSpPr>
          <p:spPr>
            <a:xfrm>
              <a:off x="8298823" y="4925588"/>
              <a:ext cx="492284" cy="49228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S</a:t>
              </a:r>
              <a:endParaRPr lang="en-US" sz="2400" dirty="0"/>
            </a:p>
          </p:txBody>
        </p:sp>
        <p:sp>
          <p:nvSpPr>
            <p:cNvPr id="89" name="PoleTekstowe 88"/>
            <p:cNvSpPr txBox="1"/>
            <p:nvPr/>
          </p:nvSpPr>
          <p:spPr>
            <a:xfrm>
              <a:off x="8237866" y="4391854"/>
              <a:ext cx="376951" cy="369332"/>
            </a:xfrm>
            <a:prstGeom prst="rect">
              <a:avLst/>
            </a:prstGeom>
            <a:noFill/>
          </p:spPr>
          <p:txBody>
            <a:bodyPr wrap="none" rtlCol="0">
              <a:spAutoFit/>
            </a:bodyPr>
            <a:lstStyle/>
            <a:p>
              <a:r>
                <a:rPr lang="en-US" dirty="0" smtClean="0"/>
                <a:t>m</a:t>
              </a:r>
              <a:endParaRPr lang="en-US" dirty="0"/>
            </a:p>
          </p:txBody>
        </p:sp>
        <p:sp>
          <p:nvSpPr>
            <p:cNvPr id="90" name="PoleTekstowe 89"/>
            <p:cNvSpPr txBox="1"/>
            <p:nvPr/>
          </p:nvSpPr>
          <p:spPr>
            <a:xfrm>
              <a:off x="6554692" y="3433128"/>
              <a:ext cx="313044" cy="369332"/>
            </a:xfrm>
            <a:prstGeom prst="rect">
              <a:avLst/>
            </a:prstGeom>
            <a:noFill/>
          </p:spPr>
          <p:txBody>
            <a:bodyPr wrap="none" rtlCol="0">
              <a:spAutoFit/>
            </a:bodyPr>
            <a:lstStyle/>
            <a:p>
              <a:r>
                <a:rPr lang="en-US" dirty="0" smtClean="0"/>
                <a:t>n</a:t>
              </a:r>
              <a:endParaRPr lang="en-US" dirty="0"/>
            </a:p>
          </p:txBody>
        </p:sp>
        <p:sp>
          <p:nvSpPr>
            <p:cNvPr id="91" name="PoleTekstowe 90"/>
            <p:cNvSpPr txBox="1"/>
            <p:nvPr/>
          </p:nvSpPr>
          <p:spPr>
            <a:xfrm>
              <a:off x="7265005" y="4391854"/>
              <a:ext cx="313044" cy="369332"/>
            </a:xfrm>
            <a:prstGeom prst="rect">
              <a:avLst/>
            </a:prstGeom>
            <a:noFill/>
          </p:spPr>
          <p:txBody>
            <a:bodyPr wrap="none" rtlCol="0">
              <a:spAutoFit/>
            </a:bodyPr>
            <a:lstStyle/>
            <a:p>
              <a:r>
                <a:rPr lang="en-US" dirty="0" smtClean="0"/>
                <a:t>n</a:t>
              </a:r>
              <a:endParaRPr lang="en-US" dirty="0"/>
            </a:p>
          </p:txBody>
        </p:sp>
        <p:sp>
          <p:nvSpPr>
            <p:cNvPr id="92" name="PoleTekstowe 91"/>
            <p:cNvSpPr txBox="1"/>
            <p:nvPr/>
          </p:nvSpPr>
          <p:spPr>
            <a:xfrm>
              <a:off x="7558075" y="3433128"/>
              <a:ext cx="300082" cy="369332"/>
            </a:xfrm>
            <a:prstGeom prst="rect">
              <a:avLst/>
            </a:prstGeom>
            <a:noFill/>
          </p:spPr>
          <p:txBody>
            <a:bodyPr wrap="none" rtlCol="0">
              <a:spAutoFit/>
            </a:bodyPr>
            <a:lstStyle/>
            <a:p>
              <a:r>
                <a:rPr lang="en-US" dirty="0" smtClean="0"/>
                <a:t>k</a:t>
              </a:r>
              <a:endParaRPr lang="en-US" dirty="0"/>
            </a:p>
          </p:txBody>
        </p:sp>
        <p:sp>
          <p:nvSpPr>
            <p:cNvPr id="93" name="PoleTekstowe 92"/>
            <p:cNvSpPr txBox="1"/>
            <p:nvPr/>
          </p:nvSpPr>
          <p:spPr>
            <a:xfrm>
              <a:off x="7268870" y="2601545"/>
              <a:ext cx="235950" cy="369332"/>
            </a:xfrm>
            <a:prstGeom prst="rect">
              <a:avLst/>
            </a:prstGeom>
            <a:noFill/>
          </p:spPr>
          <p:txBody>
            <a:bodyPr wrap="none" rtlCol="0">
              <a:spAutoFit/>
            </a:bodyPr>
            <a:lstStyle/>
            <a:p>
              <a:r>
                <a:rPr lang="en-US" dirty="0" err="1" smtClean="0"/>
                <a:t>i</a:t>
              </a:r>
              <a:endParaRPr lang="en-US" dirty="0"/>
            </a:p>
          </p:txBody>
        </p:sp>
        <p:sp>
          <p:nvSpPr>
            <p:cNvPr id="94" name="PoleTekstowe 93"/>
            <p:cNvSpPr txBox="1"/>
            <p:nvPr/>
          </p:nvSpPr>
          <p:spPr>
            <a:xfrm>
              <a:off x="7449413" y="2113560"/>
              <a:ext cx="838954" cy="369332"/>
            </a:xfrm>
            <a:prstGeom prst="rect">
              <a:avLst/>
            </a:prstGeom>
            <a:noFill/>
          </p:spPr>
          <p:txBody>
            <a:bodyPr wrap="none" rtlCol="0">
              <a:spAutoFit/>
            </a:bodyPr>
            <a:lstStyle/>
            <a:p>
              <a:r>
                <a:rPr lang="en-US" dirty="0" smtClean="0"/>
                <a:t>{</a:t>
              </a:r>
              <a:r>
                <a:rPr lang="en-US" dirty="0" err="1" smtClean="0"/>
                <a:t>i,k,m</a:t>
              </a:r>
              <a:r>
                <a:rPr lang="en-US" dirty="0" smtClean="0"/>
                <a:t>}</a:t>
              </a:r>
              <a:endParaRPr lang="en-US" dirty="0"/>
            </a:p>
          </p:txBody>
        </p:sp>
        <p:sp>
          <p:nvSpPr>
            <p:cNvPr id="95" name="PoleTekstowe 94"/>
            <p:cNvSpPr txBox="1"/>
            <p:nvPr/>
          </p:nvSpPr>
          <p:spPr>
            <a:xfrm>
              <a:off x="7446369" y="3076968"/>
              <a:ext cx="903200" cy="369332"/>
            </a:xfrm>
            <a:prstGeom prst="rect">
              <a:avLst/>
            </a:prstGeom>
            <a:noFill/>
          </p:spPr>
          <p:txBody>
            <a:bodyPr wrap="none" rtlCol="0">
              <a:spAutoFit/>
            </a:bodyPr>
            <a:lstStyle/>
            <a:p>
              <a:r>
                <a:rPr lang="en-US" dirty="0" smtClean="0"/>
                <a:t>{</a:t>
              </a:r>
              <a:r>
                <a:rPr lang="en-US" dirty="0" err="1" smtClean="0"/>
                <a:t>k,m,n</a:t>
              </a:r>
              <a:r>
                <a:rPr lang="en-US" dirty="0" smtClean="0"/>
                <a:t>}</a:t>
              </a:r>
              <a:endParaRPr lang="en-US" dirty="0"/>
            </a:p>
          </p:txBody>
        </p:sp>
        <p:sp>
          <p:nvSpPr>
            <p:cNvPr id="96" name="PoleTekstowe 95"/>
            <p:cNvSpPr txBox="1"/>
            <p:nvPr/>
          </p:nvSpPr>
          <p:spPr>
            <a:xfrm>
              <a:off x="8123843" y="3945418"/>
              <a:ext cx="723651" cy="369332"/>
            </a:xfrm>
            <a:prstGeom prst="rect">
              <a:avLst/>
            </a:prstGeom>
            <a:noFill/>
          </p:spPr>
          <p:txBody>
            <a:bodyPr wrap="none" rtlCol="0">
              <a:spAutoFit/>
            </a:bodyPr>
            <a:lstStyle/>
            <a:p>
              <a:r>
                <a:rPr lang="en-US" dirty="0" smtClean="0"/>
                <a:t>{</a:t>
              </a:r>
              <a:r>
                <a:rPr lang="en-US" dirty="0" err="1" smtClean="0"/>
                <a:t>m,n</a:t>
              </a:r>
              <a:r>
                <a:rPr lang="en-US" dirty="0" smtClean="0"/>
                <a:t>}</a:t>
              </a:r>
              <a:endParaRPr lang="en-US" dirty="0"/>
            </a:p>
          </p:txBody>
        </p:sp>
      </p:grpSp>
    </p:spTree>
    <p:extLst>
      <p:ext uri="{BB962C8B-B14F-4D97-AF65-F5344CB8AC3E}">
        <p14:creationId xmlns:p14="http://schemas.microsoft.com/office/powerpoint/2010/main" val="416562903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II</a:t>
            </a:r>
            <a:endParaRPr lang="en-US" dirty="0"/>
          </a:p>
        </p:txBody>
      </p:sp>
      <p:sp>
        <p:nvSpPr>
          <p:cNvPr id="5" name="Text Box 3"/>
          <p:cNvSpPr txBox="1">
            <a:spLocks noChangeArrowheads="1"/>
          </p:cNvSpPr>
          <p:nvPr/>
        </p:nvSpPr>
        <p:spPr bwMode="auto">
          <a:xfrm>
            <a:off x="749436" y="1144708"/>
            <a:ext cx="6840535" cy="3877984"/>
          </a:xfrm>
          <a:prstGeom prst="rect">
            <a:avLst/>
          </a:prstGeom>
          <a:noFill/>
          <a:ln w="28575">
            <a:noFill/>
            <a:miter lim="800000"/>
            <a:headEnd/>
            <a:tailEnd/>
          </a:ln>
          <a:effectLst/>
        </p:spPr>
        <p:txBody>
          <a:bodyPr wrap="none">
            <a:prstTxWarp prst="textNoShape">
              <a:avLst/>
            </a:prstTxWarp>
            <a:spAutoFit/>
          </a:bodyPr>
          <a:lstStyle/>
          <a:p>
            <a:pPr eaLnBrk="0" hangingPunct="0"/>
            <a:r>
              <a:rPr sz="1600" noProof="1" smtClean="0">
                <a:latin typeface="Consolas"/>
                <a:cs typeface="Consolas"/>
              </a:rPr>
              <a:t>PropagateFanoutFree(</a:t>
            </a:r>
            <a:r>
              <a:rPr sz="1600" noProof="1">
                <a:latin typeface="Consolas"/>
                <a:cs typeface="Consolas"/>
              </a:rPr>
              <a:t>Circuit C, line L) {</a:t>
            </a:r>
          </a:p>
          <a:p>
            <a:pPr eaLnBrk="0" hangingPunct="0"/>
            <a:r>
              <a:rPr sz="1600" noProof="1">
                <a:latin typeface="Consolas"/>
                <a:cs typeface="Consolas"/>
              </a:rPr>
              <a:t> </a:t>
            </a:r>
            <a:r>
              <a:rPr sz="1600" noProof="1" smtClean="0">
                <a:latin typeface="Consolas"/>
                <a:cs typeface="Consolas"/>
              </a:rPr>
              <a:t> if(</a:t>
            </a:r>
            <a:r>
              <a:rPr sz="1600" noProof="1">
                <a:latin typeface="Consolas"/>
                <a:cs typeface="Consolas"/>
              </a:rPr>
              <a:t>fanout of L == 1){</a:t>
            </a:r>
          </a:p>
          <a:p>
            <a:pPr eaLnBrk="0" hangingPunct="0"/>
            <a:r>
              <a:rPr sz="1600" noProof="1">
                <a:latin typeface="Consolas"/>
                <a:cs typeface="Consolas"/>
              </a:rPr>
              <a:t> </a:t>
            </a:r>
            <a:r>
              <a:rPr sz="1600" noProof="1" smtClean="0">
                <a:latin typeface="Consolas"/>
                <a:cs typeface="Consolas"/>
              </a:rPr>
              <a:t>    </a:t>
            </a:r>
            <a:r>
              <a:rPr sz="1600" noProof="1">
                <a:latin typeface="Consolas"/>
                <a:cs typeface="Consolas"/>
              </a:rPr>
              <a:t>gate G = fanout of L;</a:t>
            </a:r>
          </a:p>
          <a:p>
            <a:pPr eaLnBrk="0" hangingPunct="0"/>
            <a:r>
              <a:rPr sz="1600" noProof="1">
                <a:latin typeface="Consolas"/>
                <a:cs typeface="Consolas"/>
              </a:rPr>
              <a:t> </a:t>
            </a:r>
            <a:r>
              <a:rPr sz="1600" noProof="1" smtClean="0">
                <a:latin typeface="Consolas"/>
                <a:cs typeface="Consolas"/>
              </a:rPr>
              <a:t>    if(</a:t>
            </a:r>
            <a:r>
              <a:rPr sz="1600" noProof="1">
                <a:latin typeface="Consolas"/>
                <a:cs typeface="Consolas"/>
              </a:rPr>
              <a:t>none of inputs of G is </a:t>
            </a:r>
            <a:r>
              <a:rPr sz="1600" noProof="1" smtClean="0">
                <a:latin typeface="Consolas"/>
                <a:cs typeface="Consolas"/>
              </a:rPr>
              <a:t>X)backtrack</a:t>
            </a:r>
            <a:r>
              <a:rPr sz="1600" noProof="1">
                <a:latin typeface="Consolas"/>
                <a:cs typeface="Consolas"/>
              </a:rPr>
              <a:t>;</a:t>
            </a:r>
          </a:p>
          <a:p>
            <a:pPr eaLnBrk="0" hangingPunct="0"/>
            <a:r>
              <a:rPr sz="1600" noProof="1" smtClean="0">
                <a:latin typeface="Consolas"/>
                <a:cs typeface="Consolas"/>
              </a:rPr>
              <a:t>  </a:t>
            </a:r>
            <a:r>
              <a:rPr sz="1600" noProof="1">
                <a:latin typeface="Consolas"/>
                <a:cs typeface="Consolas"/>
              </a:rPr>
              <a:t>}</a:t>
            </a:r>
          </a:p>
          <a:p>
            <a:pPr eaLnBrk="0" hangingPunct="0"/>
            <a:r>
              <a:rPr sz="1600" noProof="1">
                <a:latin typeface="Consolas"/>
                <a:cs typeface="Consolas"/>
              </a:rPr>
              <a:t> </a:t>
            </a:r>
            <a:r>
              <a:rPr sz="1600" noProof="1" smtClean="0">
                <a:latin typeface="Consolas"/>
                <a:cs typeface="Consolas"/>
              </a:rPr>
              <a:t> else </a:t>
            </a:r>
            <a:r>
              <a:rPr sz="1600" noProof="1">
                <a:latin typeface="Consolas"/>
                <a:cs typeface="Consolas"/>
              </a:rPr>
              <a:t>G = pick one fanout gate of L that is unjustified;</a:t>
            </a:r>
          </a:p>
          <a:p>
            <a:pPr eaLnBrk="0" hangingPunct="0"/>
            <a:r>
              <a:rPr sz="1600" noProof="1">
                <a:latin typeface="Consolas"/>
                <a:cs typeface="Consolas"/>
              </a:rPr>
              <a:t> </a:t>
            </a:r>
            <a:r>
              <a:rPr sz="1600" noProof="1" smtClean="0">
                <a:latin typeface="Consolas"/>
                <a:cs typeface="Consolas"/>
              </a:rPr>
              <a:t> if(</a:t>
            </a:r>
            <a:r>
              <a:rPr sz="1600" noProof="1">
                <a:latin typeface="Consolas"/>
                <a:cs typeface="Consolas"/>
              </a:rPr>
              <a:t>G == AND)</a:t>
            </a:r>
          </a:p>
          <a:p>
            <a:pPr eaLnBrk="0" hangingPunct="0"/>
            <a:r>
              <a:rPr sz="1600" noProof="1">
                <a:latin typeface="Consolas"/>
                <a:cs typeface="Consolas"/>
              </a:rPr>
              <a:t> </a:t>
            </a:r>
            <a:r>
              <a:rPr sz="1600" noProof="1" smtClean="0">
                <a:latin typeface="Consolas"/>
                <a:cs typeface="Consolas"/>
              </a:rPr>
              <a:t>    for(</a:t>
            </a:r>
            <a:r>
              <a:rPr sz="1600" noProof="1">
                <a:latin typeface="Consolas"/>
                <a:cs typeface="Consolas"/>
              </a:rPr>
              <a:t>all inputs k of G such that k ≠ L)</a:t>
            </a:r>
          </a:p>
          <a:p>
            <a:pPr eaLnBrk="0" hangingPunct="0"/>
            <a:r>
              <a:rPr sz="1600" noProof="1" smtClean="0">
                <a:latin typeface="Consolas"/>
                <a:cs typeface="Consolas"/>
              </a:rPr>
              <a:t>         if(</a:t>
            </a:r>
            <a:r>
              <a:rPr sz="1600" noProof="1">
                <a:latin typeface="Consolas"/>
                <a:cs typeface="Consolas"/>
              </a:rPr>
              <a:t>k == X)JustifyFanoutFree (C, k, 1);</a:t>
            </a:r>
          </a:p>
          <a:p>
            <a:pPr eaLnBrk="0" hangingPunct="0"/>
            <a:r>
              <a:rPr sz="1600" noProof="1" smtClean="0">
                <a:latin typeface="Consolas"/>
                <a:cs typeface="Consolas"/>
              </a:rPr>
              <a:t>  if(</a:t>
            </a:r>
            <a:r>
              <a:rPr sz="1600" noProof="1">
                <a:latin typeface="Consolas"/>
                <a:cs typeface="Consolas"/>
              </a:rPr>
              <a:t>G == OR)</a:t>
            </a:r>
          </a:p>
          <a:p>
            <a:pPr eaLnBrk="0" hangingPunct="0"/>
            <a:r>
              <a:rPr sz="1600" noProof="1">
                <a:latin typeface="Consolas"/>
                <a:cs typeface="Consolas"/>
              </a:rPr>
              <a:t>   </a:t>
            </a:r>
            <a:r>
              <a:rPr sz="1600" noProof="1" smtClean="0">
                <a:latin typeface="Consolas"/>
                <a:cs typeface="Consolas"/>
              </a:rPr>
              <a:t>  for(</a:t>
            </a:r>
            <a:r>
              <a:rPr sz="1600" noProof="1">
                <a:latin typeface="Consolas"/>
                <a:cs typeface="Consolas"/>
              </a:rPr>
              <a:t>all inputs k of G such that k ≠ L)</a:t>
            </a:r>
          </a:p>
          <a:p>
            <a:pPr eaLnBrk="0" hangingPunct="0"/>
            <a:r>
              <a:rPr sz="1600" noProof="1">
                <a:latin typeface="Consolas"/>
                <a:cs typeface="Consolas"/>
              </a:rPr>
              <a:t>   </a:t>
            </a:r>
            <a:r>
              <a:rPr sz="1600" noProof="1" smtClean="0">
                <a:latin typeface="Consolas"/>
                <a:cs typeface="Consolas"/>
              </a:rPr>
              <a:t>      if(</a:t>
            </a:r>
            <a:r>
              <a:rPr sz="1600" noProof="1">
                <a:latin typeface="Consolas"/>
                <a:cs typeface="Consolas"/>
              </a:rPr>
              <a:t>k == X)JustifyFanoutFree (C, k, 0);</a:t>
            </a:r>
          </a:p>
          <a:p>
            <a:pPr eaLnBrk="0" hangingPunct="0"/>
            <a:r>
              <a:rPr sz="1600" noProof="1">
                <a:latin typeface="Consolas"/>
                <a:cs typeface="Consolas"/>
              </a:rPr>
              <a:t> </a:t>
            </a:r>
            <a:r>
              <a:rPr sz="1600" noProof="1" smtClean="0">
                <a:latin typeface="Consolas"/>
                <a:cs typeface="Consolas"/>
              </a:rPr>
              <a:t> if(</a:t>
            </a:r>
            <a:r>
              <a:rPr sz="1600" noProof="1">
                <a:latin typeface="Consolas"/>
                <a:cs typeface="Consolas"/>
              </a:rPr>
              <a:t>G == …) …</a:t>
            </a:r>
          </a:p>
          <a:p>
            <a:pPr eaLnBrk="0" hangingPunct="0"/>
            <a:r>
              <a:rPr sz="1600" noProof="1">
                <a:latin typeface="Consolas"/>
                <a:cs typeface="Consolas"/>
              </a:rPr>
              <a:t> </a:t>
            </a:r>
            <a:r>
              <a:rPr sz="1600" noProof="1" smtClean="0">
                <a:latin typeface="Consolas"/>
                <a:cs typeface="Consolas"/>
              </a:rPr>
              <a:t> PropagateFanoutFree(</a:t>
            </a:r>
            <a:r>
              <a:rPr sz="1600" noProof="1">
                <a:latin typeface="Consolas"/>
                <a:cs typeface="Consolas"/>
              </a:rPr>
              <a:t>C, output of G);</a:t>
            </a:r>
          </a:p>
          <a:p>
            <a:pPr eaLnBrk="0" hangingPunct="0"/>
            <a:r>
              <a:rPr sz="1600" noProof="1">
                <a:latin typeface="Consolas"/>
                <a:cs typeface="Consolas"/>
              </a:rPr>
              <a:t>}</a:t>
            </a:r>
          </a:p>
        </p:txBody>
      </p:sp>
      <p:sp>
        <p:nvSpPr>
          <p:cNvPr id="31" name="Text Box 29"/>
          <p:cNvSpPr txBox="1">
            <a:spLocks noChangeArrowheads="1"/>
          </p:cNvSpPr>
          <p:nvPr/>
        </p:nvSpPr>
        <p:spPr bwMode="auto">
          <a:xfrm>
            <a:off x="5438510" y="5094521"/>
            <a:ext cx="3230572" cy="1354217"/>
          </a:xfrm>
          <a:prstGeom prst="rect">
            <a:avLst/>
          </a:prstGeom>
          <a:noFill/>
          <a:ln w="28575">
            <a:noFill/>
            <a:miter lim="800000"/>
            <a:headEnd/>
            <a:tailEnd/>
          </a:ln>
          <a:effectLst/>
        </p:spPr>
        <p:txBody>
          <a:bodyPr wrap="none">
            <a:prstTxWarp prst="textNoShape">
              <a:avLst/>
            </a:prstTxWarp>
            <a:spAutoFit/>
          </a:bodyPr>
          <a:lstStyle/>
          <a:p>
            <a:pPr eaLnBrk="0" hangingPunct="0"/>
            <a:r>
              <a:rPr sz="1600" noProof="1" smtClean="0">
                <a:latin typeface="Consolas"/>
                <a:cs typeface="Consolas"/>
              </a:rPr>
              <a:t>PropagateFanoutFree(</a:t>
            </a:r>
            <a:r>
              <a:rPr sz="1600" noProof="1">
                <a:latin typeface="Consolas"/>
                <a:cs typeface="Consolas"/>
              </a:rPr>
              <a:t>C, g</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smtClean="0">
                <a:latin typeface="Consolas"/>
                <a:cs typeface="Consolas"/>
              </a:rPr>
              <a:t>JustifyFanoutFree(</a:t>
            </a:r>
            <a:r>
              <a:rPr sz="1600" noProof="1">
                <a:latin typeface="Consolas"/>
                <a:cs typeface="Consolas"/>
              </a:rPr>
              <a:t>C, h, 0</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smtClean="0">
                <a:latin typeface="Consolas"/>
                <a:cs typeface="Consolas"/>
              </a:rPr>
              <a:t>JustifyFanoutFree(</a:t>
            </a:r>
            <a:r>
              <a:rPr sz="1600" noProof="1">
                <a:latin typeface="Consolas"/>
                <a:cs typeface="Consolas"/>
              </a:rPr>
              <a:t>C, b, 0</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smtClean="0">
                <a:latin typeface="Consolas"/>
                <a:cs typeface="Consolas"/>
              </a:rPr>
              <a:t>PropagateFanoutFree(</a:t>
            </a:r>
            <a:r>
              <a:rPr sz="1600" noProof="1">
                <a:latin typeface="Consolas"/>
                <a:cs typeface="Consolas"/>
              </a:rPr>
              <a:t>C, z</a:t>
            </a:r>
            <a:r>
              <a:rPr sz="1600" noProof="1" smtClean="0">
                <a:latin typeface="Consolas"/>
                <a:cs typeface="Consolas"/>
              </a:rPr>
              <a:t>)</a:t>
            </a:r>
            <a:r>
              <a:rPr lang="pl-PL" sz="1600" noProof="1" smtClean="0">
                <a:latin typeface="Consolas"/>
                <a:cs typeface="Consolas"/>
              </a:rPr>
              <a:t>;</a:t>
            </a:r>
            <a:endParaRPr sz="1600" noProof="1" smtClean="0">
              <a:latin typeface="Consolas"/>
              <a:cs typeface="Consolas"/>
            </a:endParaRPr>
          </a:p>
          <a:p>
            <a:pPr eaLnBrk="0" hangingPunct="0"/>
            <a:r>
              <a:rPr sz="1600" noProof="1">
                <a:latin typeface="Consolas"/>
                <a:cs typeface="Consolas"/>
              </a:rPr>
              <a:t>abc = 100</a:t>
            </a:r>
            <a:r>
              <a:rPr sz="1600" noProof="1" smtClean="0">
                <a:latin typeface="Consolas"/>
                <a:cs typeface="Consolas"/>
              </a:rPr>
              <a:t> </a:t>
            </a:r>
            <a:r>
              <a:rPr lang="pl-PL" sz="1600" noProof="1" smtClean="0">
                <a:latin typeface="Consolas"/>
                <a:cs typeface="Consolas"/>
              </a:rPr>
              <a:t>for </a:t>
            </a:r>
            <a:r>
              <a:rPr sz="1600" noProof="1" smtClean="0">
                <a:latin typeface="Consolas"/>
                <a:cs typeface="Consolas"/>
              </a:rPr>
              <a:t>g</a:t>
            </a:r>
            <a:r>
              <a:rPr sz="1600" noProof="1">
                <a:latin typeface="Consolas"/>
                <a:cs typeface="Consolas"/>
              </a:rPr>
              <a:t>/0</a:t>
            </a:r>
          </a:p>
        </p:txBody>
      </p:sp>
      <p:sp>
        <p:nvSpPr>
          <p:cNvPr id="32" name="Text Box 30"/>
          <p:cNvSpPr txBox="1">
            <a:spLocks noChangeArrowheads="1"/>
          </p:cNvSpPr>
          <p:nvPr/>
        </p:nvSpPr>
        <p:spPr bwMode="auto">
          <a:xfrm>
            <a:off x="1220441" y="5474557"/>
            <a:ext cx="3610620" cy="707886"/>
          </a:xfrm>
          <a:prstGeom prst="rect">
            <a:avLst/>
          </a:prstGeom>
          <a:noFill/>
          <a:ln w="28575">
            <a:noFill/>
            <a:miter lim="800000"/>
            <a:headEnd/>
            <a:tailEnd/>
          </a:ln>
          <a:effectLst/>
        </p:spPr>
        <p:txBody>
          <a:bodyPr wrap="square">
            <a:prstTxWarp prst="textNoShape">
              <a:avLst/>
            </a:prstTxWarp>
            <a:spAutoFit/>
          </a:bodyPr>
          <a:lstStyle/>
          <a:p>
            <a:pPr eaLnBrk="0" hangingPunct="0"/>
            <a:r>
              <a:rPr lang="en-US" sz="2000" dirty="0" smtClean="0">
                <a:latin typeface="Comic Sans MS" pitchFamily="-112" charset="0"/>
              </a:rPr>
              <a:t>Simulation (implication) may simplify the process </a:t>
            </a:r>
            <a:endParaRPr lang="en-US" sz="2000" dirty="0">
              <a:latin typeface="Comic Sans MS" pitchFamily="-112" charset="0"/>
            </a:endParaRPr>
          </a:p>
        </p:txBody>
      </p:sp>
      <p:sp>
        <p:nvSpPr>
          <p:cNvPr id="33" name="Freeform 31"/>
          <p:cNvSpPr>
            <a:spLocks/>
          </p:cNvSpPr>
          <p:nvPr/>
        </p:nvSpPr>
        <p:spPr bwMode="auto">
          <a:xfrm>
            <a:off x="4754297" y="5696184"/>
            <a:ext cx="647700" cy="0"/>
          </a:xfrm>
          <a:custGeom>
            <a:avLst/>
            <a:gdLst>
              <a:gd name="connsiteX0" fmla="*/ 0 w 408"/>
              <a:gd name="connsiteY0" fmla="*/ 317 h 317"/>
              <a:gd name="connsiteX1" fmla="*/ 0 w 408"/>
              <a:gd name="connsiteY1" fmla="*/ 0 h 317"/>
              <a:gd name="connsiteX2" fmla="*/ 408 w 408"/>
              <a:gd name="connsiteY2" fmla="*/ 0 h 317"/>
              <a:gd name="connsiteX0" fmla="*/ 0 w 408"/>
              <a:gd name="connsiteY0" fmla="*/ 0 h 0"/>
              <a:gd name="connsiteX1" fmla="*/ 408 w 408"/>
              <a:gd name="connsiteY1" fmla="*/ 0 h 0"/>
            </a:gdLst>
            <a:ahLst/>
            <a:cxnLst>
              <a:cxn ang="0">
                <a:pos x="connsiteX0" y="connsiteY0"/>
              </a:cxn>
              <a:cxn ang="0">
                <a:pos x="connsiteX1" y="connsiteY1"/>
              </a:cxn>
            </a:cxnLst>
            <a:rect l="l" t="t" r="r" b="b"/>
            <a:pathLst>
              <a:path w="408">
                <a:moveTo>
                  <a:pt x="0" y="0"/>
                </a:moveTo>
                <a:lnTo>
                  <a:pt x="408" y="0"/>
                </a:lnTo>
              </a:path>
            </a:pathLst>
          </a:custGeom>
          <a:noFill/>
          <a:ln w="28575" cap="flat" cmpd="sng">
            <a:solidFill>
              <a:schemeClr val="tx1"/>
            </a:solidFill>
            <a:prstDash val="solid"/>
            <a:round/>
            <a:headEnd type="none" w="lg" len="lg"/>
            <a:tailEnd type="stealth" w="lg" len="lg"/>
          </a:ln>
          <a:effectLst/>
        </p:spPr>
        <p:txBody>
          <a:bodyPr wrap="none" anchor="ctr">
            <a:prstTxWarp prst="textNoShape">
              <a:avLst/>
            </a:prstTxWarp>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Undetectable faults</a:t>
            </a:r>
            <a:endParaRPr lang="en-US" dirty="0"/>
          </a:p>
        </p:txBody>
      </p:sp>
      <p:sp>
        <p:nvSpPr>
          <p:cNvPr id="3" name="Content Placeholder 2"/>
          <p:cNvSpPr>
            <a:spLocks noGrp="1"/>
          </p:cNvSpPr>
          <p:nvPr>
            <p:ph idx="1"/>
          </p:nvPr>
        </p:nvSpPr>
        <p:spPr>
          <a:xfrm>
            <a:off x="676275" y="1856070"/>
            <a:ext cx="8229600" cy="4500279"/>
          </a:xfrm>
        </p:spPr>
        <p:txBody>
          <a:bodyPr/>
          <a:lstStyle/>
          <a:p>
            <a:r>
              <a:rPr lang="en-US" dirty="0" smtClean="0"/>
              <a:t>If no test is found, the fault is undetectable</a:t>
            </a:r>
          </a:p>
          <a:p>
            <a:r>
              <a:rPr lang="en-US" dirty="0" smtClean="0"/>
              <a:t>For an undetectable fault </a:t>
            </a:r>
            <a:r>
              <a:rPr lang="en-US" dirty="0" err="1" smtClean="0"/>
              <a:t>f</a:t>
            </a:r>
            <a:r>
              <a:rPr lang="en-US" dirty="0" smtClean="0"/>
              <a:t> </a:t>
            </a:r>
            <a:r>
              <a:rPr lang="en-US" dirty="0" err="1" smtClean="0"/>
              <a:t>Z</a:t>
            </a:r>
            <a:r>
              <a:rPr lang="en-US" baseline="-25000" dirty="0" err="1" smtClean="0"/>
              <a:t>f</a:t>
            </a:r>
            <a:r>
              <a:rPr lang="en-US" dirty="0" err="1" smtClean="0"/>
              <a:t>(x</a:t>
            </a:r>
            <a:r>
              <a:rPr lang="en-US" dirty="0" smtClean="0"/>
              <a:t>) = </a:t>
            </a:r>
            <a:r>
              <a:rPr lang="en-US" dirty="0" err="1" smtClean="0"/>
              <a:t>Z(x</a:t>
            </a:r>
            <a:r>
              <a:rPr lang="en-US" dirty="0" smtClean="0"/>
              <a:t>) and no test can simultaneously activate </a:t>
            </a:r>
            <a:r>
              <a:rPr lang="en-US" dirty="0" err="1" smtClean="0"/>
              <a:t>f</a:t>
            </a:r>
            <a:r>
              <a:rPr lang="en-US" dirty="0" smtClean="0"/>
              <a:t> and create a sensitized path to a primary output</a:t>
            </a:r>
          </a:p>
          <a:p>
            <a:r>
              <a:rPr lang="en-US" dirty="0" smtClean="0"/>
              <a:t>An undetectable fault may invalidate the single fault assumption</a:t>
            </a:r>
          </a:p>
          <a:p>
            <a:pPr lvl="1"/>
            <a:r>
              <a:rPr lang="en-US" dirty="0" smtClean="0"/>
              <a:t>a complete test set for single faults may fail to detect, otherwise detectable fault, if an undetectable fault occurs in the circuit, or</a:t>
            </a:r>
          </a:p>
          <a:p>
            <a:pPr lvl="1"/>
            <a:r>
              <a:rPr lang="en-US" dirty="0" smtClean="0"/>
              <a:t>both faults may become undetectable</a:t>
            </a:r>
          </a:p>
          <a:p>
            <a:r>
              <a:rPr lang="en-US" dirty="0" smtClean="0"/>
              <a:t>Two undetectable single faults may become detectable if simultaneously present in the circuit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Exhaustive testing</a:t>
            </a:r>
            <a:endParaRPr lang="en-US" dirty="0"/>
          </a:p>
        </p:txBody>
      </p:sp>
      <p:sp>
        <p:nvSpPr>
          <p:cNvPr id="3" name="Content Placeholder 2"/>
          <p:cNvSpPr>
            <a:spLocks noGrp="1"/>
          </p:cNvSpPr>
          <p:nvPr>
            <p:ph idx="1"/>
          </p:nvPr>
        </p:nvSpPr>
        <p:spPr>
          <a:xfrm>
            <a:off x="676275" y="1942786"/>
            <a:ext cx="8010525" cy="4086927"/>
          </a:xfrm>
        </p:spPr>
        <p:txBody>
          <a:bodyPr/>
          <a:lstStyle/>
          <a:p>
            <a:r>
              <a:rPr lang="en-US" dirty="0" smtClean="0"/>
              <a:t>All input combinations applied</a:t>
            </a:r>
          </a:p>
          <a:p>
            <a:r>
              <a:rPr lang="en-US" dirty="0" smtClean="0"/>
              <a:t>All combinational faults detected</a:t>
            </a:r>
          </a:p>
          <a:p>
            <a:r>
              <a:rPr lang="en-US" dirty="0" smtClean="0"/>
              <a:t>No fault simulation or test pattern generation for combinational faults</a:t>
            </a:r>
          </a:p>
          <a:p>
            <a:r>
              <a:rPr lang="en-US" dirty="0" smtClean="0"/>
              <a:t>The number of tests grows exponentially with the number of primary inputs</a:t>
            </a:r>
          </a:p>
          <a:p>
            <a:r>
              <a:rPr lang="en-US" dirty="0" smtClean="0"/>
              <a:t>Test time and storage requirements may exceed acceptable limits</a:t>
            </a:r>
          </a:p>
          <a:p>
            <a:r>
              <a:rPr lang="en-US" dirty="0" smtClean="0"/>
              <a:t>Detection of CMOS stuck-open and delay faults not guaranteed</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Undetectable fault</a:t>
            </a:r>
            <a:endParaRPr lang="en-US" dirty="0"/>
          </a:p>
        </p:txBody>
      </p:sp>
      <p:sp>
        <p:nvSpPr>
          <p:cNvPr id="3" name="Content Placeholder 2"/>
          <p:cNvSpPr>
            <a:spLocks noGrp="1"/>
          </p:cNvSpPr>
          <p:nvPr>
            <p:ph idx="1"/>
          </p:nvPr>
        </p:nvSpPr>
        <p:spPr>
          <a:xfrm>
            <a:off x="676275" y="5238517"/>
            <a:ext cx="5876925" cy="887646"/>
          </a:xfrm>
        </p:spPr>
        <p:txBody>
          <a:bodyPr/>
          <a:lstStyle/>
          <a:p>
            <a:pPr marL="0" indent="0">
              <a:buNone/>
            </a:pPr>
            <a:r>
              <a:rPr lang="en-US" dirty="0" smtClean="0"/>
              <a:t>The stuck-at-1 fault is not detectable</a:t>
            </a:r>
          </a:p>
          <a:p>
            <a:pPr marL="0" indent="0">
              <a:buNone/>
            </a:pPr>
            <a:r>
              <a:rPr lang="en-US" dirty="0" smtClean="0"/>
              <a:t>The error does not reach the output</a:t>
            </a:r>
            <a:endParaRPr lang="en-US" dirty="0"/>
          </a:p>
        </p:txBody>
      </p:sp>
      <p:sp>
        <p:nvSpPr>
          <p:cNvPr id="5" name="Freeform 2"/>
          <p:cNvSpPr>
            <a:spLocks/>
          </p:cNvSpPr>
          <p:nvPr/>
        </p:nvSpPr>
        <p:spPr bwMode="auto">
          <a:xfrm>
            <a:off x="1836738" y="3411538"/>
            <a:ext cx="2044700" cy="531812"/>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6" name="Line 3"/>
          <p:cNvSpPr>
            <a:spLocks noChangeShapeType="1"/>
          </p:cNvSpPr>
          <p:nvPr/>
        </p:nvSpPr>
        <p:spPr bwMode="auto">
          <a:xfrm>
            <a:off x="1246188" y="3946525"/>
            <a:ext cx="2146300" cy="3175"/>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7" name="Freeform 4"/>
          <p:cNvSpPr>
            <a:spLocks/>
          </p:cNvSpPr>
          <p:nvPr/>
        </p:nvSpPr>
        <p:spPr bwMode="auto">
          <a:xfrm>
            <a:off x="2465388" y="1804988"/>
            <a:ext cx="1341437" cy="2976562"/>
          </a:xfrm>
          <a:custGeom>
            <a:avLst/>
            <a:gdLst/>
            <a:ahLst/>
            <a:cxnLst>
              <a:cxn ang="0">
                <a:pos x="480" y="0"/>
              </a:cxn>
              <a:cxn ang="0">
                <a:pos x="0" y="0"/>
              </a:cxn>
              <a:cxn ang="0">
                <a:pos x="0" y="576"/>
              </a:cxn>
              <a:cxn ang="0">
                <a:pos x="480" y="576"/>
              </a:cxn>
            </a:cxnLst>
            <a:rect l="0" t="0" r="r" b="b"/>
            <a:pathLst>
              <a:path w="480" h="576">
                <a:moveTo>
                  <a:pt x="480" y="0"/>
                </a:moveTo>
                <a:lnTo>
                  <a:pt x="0" y="0"/>
                </a:lnTo>
                <a:lnTo>
                  <a:pt x="0" y="576"/>
                </a:lnTo>
                <a:lnTo>
                  <a:pt x="480" y="576"/>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8" name="Freeform 5"/>
          <p:cNvSpPr>
            <a:spLocks/>
          </p:cNvSpPr>
          <p:nvPr/>
        </p:nvSpPr>
        <p:spPr bwMode="auto">
          <a:xfrm>
            <a:off x="3390900" y="1952625"/>
            <a:ext cx="444500" cy="2570163"/>
          </a:xfrm>
          <a:custGeom>
            <a:avLst/>
            <a:gdLst/>
            <a:ahLst/>
            <a:cxnLst>
              <a:cxn ang="0">
                <a:pos x="480" y="0"/>
              </a:cxn>
              <a:cxn ang="0">
                <a:pos x="0" y="0"/>
              </a:cxn>
              <a:cxn ang="0">
                <a:pos x="0" y="576"/>
              </a:cxn>
              <a:cxn ang="0">
                <a:pos x="480" y="576"/>
              </a:cxn>
            </a:cxnLst>
            <a:rect l="0" t="0" r="r" b="b"/>
            <a:pathLst>
              <a:path w="480" h="576">
                <a:moveTo>
                  <a:pt x="480" y="0"/>
                </a:moveTo>
                <a:lnTo>
                  <a:pt x="0" y="0"/>
                </a:lnTo>
                <a:lnTo>
                  <a:pt x="0" y="576"/>
                </a:lnTo>
                <a:lnTo>
                  <a:pt x="480" y="576"/>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9" name="Line 6"/>
          <p:cNvSpPr>
            <a:spLocks noChangeShapeType="1"/>
          </p:cNvSpPr>
          <p:nvPr/>
        </p:nvSpPr>
        <p:spPr bwMode="auto">
          <a:xfrm flipH="1">
            <a:off x="4168775" y="4660900"/>
            <a:ext cx="1585913"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0" name="Line 8"/>
          <p:cNvSpPr>
            <a:spLocks noChangeShapeType="1"/>
          </p:cNvSpPr>
          <p:nvPr/>
        </p:nvSpPr>
        <p:spPr bwMode="auto">
          <a:xfrm>
            <a:off x="3979863" y="3276600"/>
            <a:ext cx="1236662" cy="1588"/>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11" name="Freeform 9"/>
          <p:cNvSpPr>
            <a:spLocks/>
          </p:cNvSpPr>
          <p:nvPr/>
        </p:nvSpPr>
        <p:spPr bwMode="auto">
          <a:xfrm>
            <a:off x="5214938" y="2116138"/>
            <a:ext cx="531812" cy="2254250"/>
          </a:xfrm>
          <a:custGeom>
            <a:avLst/>
            <a:gdLst/>
            <a:ahLst/>
            <a:cxnLst>
              <a:cxn ang="0">
                <a:pos x="480" y="0"/>
              </a:cxn>
              <a:cxn ang="0">
                <a:pos x="0" y="0"/>
              </a:cxn>
              <a:cxn ang="0">
                <a:pos x="0" y="576"/>
              </a:cxn>
              <a:cxn ang="0">
                <a:pos x="480" y="576"/>
              </a:cxn>
            </a:cxnLst>
            <a:rect l="0" t="0" r="r" b="b"/>
            <a:pathLst>
              <a:path w="480" h="576">
                <a:moveTo>
                  <a:pt x="480" y="0"/>
                </a:moveTo>
                <a:lnTo>
                  <a:pt x="0" y="0"/>
                </a:lnTo>
                <a:lnTo>
                  <a:pt x="0" y="576"/>
                </a:lnTo>
                <a:lnTo>
                  <a:pt x="480" y="576"/>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2" name="Line 10"/>
          <p:cNvSpPr>
            <a:spLocks noChangeShapeType="1"/>
          </p:cNvSpPr>
          <p:nvPr/>
        </p:nvSpPr>
        <p:spPr bwMode="auto">
          <a:xfrm flipH="1">
            <a:off x="4217988" y="1797050"/>
            <a:ext cx="1585912"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3" name="Line 11"/>
          <p:cNvSpPr>
            <a:spLocks noChangeShapeType="1"/>
          </p:cNvSpPr>
          <p:nvPr/>
        </p:nvSpPr>
        <p:spPr bwMode="auto">
          <a:xfrm flipH="1">
            <a:off x="1246188" y="3140075"/>
            <a:ext cx="270510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4" name="Line 12"/>
          <p:cNvSpPr>
            <a:spLocks noChangeShapeType="1"/>
          </p:cNvSpPr>
          <p:nvPr/>
        </p:nvSpPr>
        <p:spPr bwMode="auto">
          <a:xfrm flipH="1">
            <a:off x="1247775" y="1636713"/>
            <a:ext cx="2817813"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5" name="Line 13"/>
          <p:cNvSpPr>
            <a:spLocks noChangeShapeType="1"/>
          </p:cNvSpPr>
          <p:nvPr/>
        </p:nvSpPr>
        <p:spPr bwMode="auto">
          <a:xfrm>
            <a:off x="7875588" y="3248025"/>
            <a:ext cx="76200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6" name="Freeform 14"/>
          <p:cNvSpPr>
            <a:spLocks/>
          </p:cNvSpPr>
          <p:nvPr/>
        </p:nvSpPr>
        <p:spPr bwMode="auto">
          <a:xfrm flipV="1">
            <a:off x="5943600" y="3429000"/>
            <a:ext cx="1627188" cy="1108075"/>
          </a:xfrm>
          <a:custGeom>
            <a:avLst/>
            <a:gdLst/>
            <a:ahLst/>
            <a:cxnLst>
              <a:cxn ang="0">
                <a:pos x="0" y="0"/>
              </a:cxn>
              <a:cxn ang="0">
                <a:pos x="720" y="0"/>
              </a:cxn>
              <a:cxn ang="0">
                <a:pos x="720" y="1152"/>
              </a:cxn>
              <a:cxn ang="0">
                <a:pos x="1152" y="1152"/>
              </a:cxn>
            </a:cxnLst>
            <a:rect l="0" t="0" r="r" b="b"/>
            <a:pathLst>
              <a:path w="1152" h="1152">
                <a:moveTo>
                  <a:pt x="0" y="0"/>
                </a:moveTo>
                <a:lnTo>
                  <a:pt x="720" y="0"/>
                </a:lnTo>
                <a:lnTo>
                  <a:pt x="720" y="1152"/>
                </a:lnTo>
                <a:lnTo>
                  <a:pt x="1152" y="1152"/>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7" name="Freeform 15"/>
          <p:cNvSpPr>
            <a:spLocks/>
          </p:cNvSpPr>
          <p:nvPr/>
        </p:nvSpPr>
        <p:spPr bwMode="auto">
          <a:xfrm>
            <a:off x="6043613" y="1954213"/>
            <a:ext cx="1527175" cy="1141412"/>
          </a:xfrm>
          <a:custGeom>
            <a:avLst/>
            <a:gdLst/>
            <a:ahLst/>
            <a:cxnLst>
              <a:cxn ang="0">
                <a:pos x="0" y="0"/>
              </a:cxn>
              <a:cxn ang="0">
                <a:pos x="720" y="0"/>
              </a:cxn>
              <a:cxn ang="0">
                <a:pos x="720" y="1152"/>
              </a:cxn>
              <a:cxn ang="0">
                <a:pos x="1152" y="1152"/>
              </a:cxn>
            </a:cxnLst>
            <a:rect l="0" t="0" r="r" b="b"/>
            <a:pathLst>
              <a:path w="1152" h="1152">
                <a:moveTo>
                  <a:pt x="0" y="0"/>
                </a:moveTo>
                <a:lnTo>
                  <a:pt x="720" y="0"/>
                </a:lnTo>
                <a:lnTo>
                  <a:pt x="720" y="1152"/>
                </a:lnTo>
                <a:lnTo>
                  <a:pt x="1152" y="1152"/>
                </a:lnTo>
              </a:path>
            </a:pathLst>
          </a:custGeom>
          <a:noFill/>
          <a:ln w="28575" cap="flat" cmpd="sng">
            <a:solidFill>
              <a:schemeClr val="tx1"/>
            </a:solidFill>
            <a:prstDash val="solid"/>
            <a:round/>
            <a:headEnd/>
            <a:tailEnd/>
          </a:ln>
          <a:effectLst/>
        </p:spPr>
        <p:txBody>
          <a:bodyPr wrap="none" anchor="ctr">
            <a:prstTxWarp prst="textNoShape">
              <a:avLst/>
            </a:prstTxWarp>
          </a:bodyPr>
          <a:lstStyle/>
          <a:p>
            <a:endParaRPr lang="en-US"/>
          </a:p>
        </p:txBody>
      </p:sp>
      <p:grpSp>
        <p:nvGrpSpPr>
          <p:cNvPr id="18" name="Group 16"/>
          <p:cNvGrpSpPr>
            <a:grpSpLocks noChangeAspect="1"/>
          </p:cNvGrpSpPr>
          <p:nvPr/>
        </p:nvGrpSpPr>
        <p:grpSpPr bwMode="auto">
          <a:xfrm>
            <a:off x="5589588" y="4267200"/>
            <a:ext cx="742950" cy="544513"/>
            <a:chOff x="1037" y="1589"/>
            <a:chExt cx="360" cy="264"/>
          </a:xfrm>
          <a:solidFill>
            <a:schemeClr val="bg1"/>
          </a:solidFill>
        </p:grpSpPr>
        <p:sp>
          <p:nvSpPr>
            <p:cNvPr id="19" name="AutoShape 17"/>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0" name="AutoShape 18"/>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1" name="Group 19"/>
          <p:cNvGrpSpPr>
            <a:grpSpLocks noChangeAspect="1"/>
          </p:cNvGrpSpPr>
          <p:nvPr/>
        </p:nvGrpSpPr>
        <p:grpSpPr bwMode="auto">
          <a:xfrm>
            <a:off x="3751263" y="3009900"/>
            <a:ext cx="742950" cy="544513"/>
            <a:chOff x="1037" y="1589"/>
            <a:chExt cx="360" cy="264"/>
          </a:xfrm>
          <a:solidFill>
            <a:schemeClr val="bg1"/>
          </a:solidFill>
        </p:grpSpPr>
        <p:sp>
          <p:nvSpPr>
            <p:cNvPr id="22" name="AutoShape 20"/>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3" name="AutoShape 21"/>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24" name="Text Box 22"/>
          <p:cNvSpPr txBox="1">
            <a:spLocks noChangeArrowheads="1"/>
          </p:cNvSpPr>
          <p:nvPr/>
        </p:nvSpPr>
        <p:spPr bwMode="auto">
          <a:xfrm>
            <a:off x="3379788" y="1928813"/>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25" name="Text Box 23"/>
          <p:cNvSpPr txBox="1">
            <a:spLocks noChangeArrowheads="1"/>
          </p:cNvSpPr>
          <p:nvPr/>
        </p:nvSpPr>
        <p:spPr bwMode="auto">
          <a:xfrm>
            <a:off x="4589463" y="4281488"/>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26" name="Text Box 24"/>
          <p:cNvSpPr txBox="1">
            <a:spLocks noChangeArrowheads="1"/>
          </p:cNvSpPr>
          <p:nvPr/>
        </p:nvSpPr>
        <p:spPr bwMode="auto">
          <a:xfrm>
            <a:off x="6308725" y="1519238"/>
            <a:ext cx="550863"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1-0</a:t>
            </a:r>
            <a:endParaRPr lang="pl-PL" sz="2400"/>
          </a:p>
        </p:txBody>
      </p:sp>
      <p:sp>
        <p:nvSpPr>
          <p:cNvPr id="27" name="Text Box 25"/>
          <p:cNvSpPr txBox="1">
            <a:spLocks noChangeArrowheads="1"/>
          </p:cNvSpPr>
          <p:nvPr/>
        </p:nvSpPr>
        <p:spPr bwMode="auto">
          <a:xfrm>
            <a:off x="4522788" y="2919413"/>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28" name="Text Box 26"/>
          <p:cNvSpPr txBox="1">
            <a:spLocks noChangeArrowheads="1"/>
          </p:cNvSpPr>
          <p:nvPr/>
        </p:nvSpPr>
        <p:spPr bwMode="auto">
          <a:xfrm>
            <a:off x="965200" y="1433513"/>
            <a:ext cx="325438"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30" name="Text Box 28"/>
          <p:cNvSpPr txBox="1">
            <a:spLocks noChangeArrowheads="1"/>
          </p:cNvSpPr>
          <p:nvPr/>
        </p:nvSpPr>
        <p:spPr bwMode="auto">
          <a:xfrm>
            <a:off x="3379788" y="4133850"/>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31" name="Text Box 29"/>
          <p:cNvSpPr txBox="1">
            <a:spLocks noChangeArrowheads="1"/>
          </p:cNvSpPr>
          <p:nvPr/>
        </p:nvSpPr>
        <p:spPr bwMode="auto">
          <a:xfrm>
            <a:off x="931863" y="4576763"/>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32" name="Text Box 30"/>
          <p:cNvSpPr txBox="1">
            <a:spLocks noChangeArrowheads="1"/>
          </p:cNvSpPr>
          <p:nvPr/>
        </p:nvSpPr>
        <p:spPr bwMode="auto">
          <a:xfrm>
            <a:off x="6351588" y="4162425"/>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a:t>
            </a:r>
            <a:endParaRPr lang="pl-PL" sz="2400"/>
          </a:p>
        </p:txBody>
      </p:sp>
      <p:sp>
        <p:nvSpPr>
          <p:cNvPr id="33" name="Text Box 31"/>
          <p:cNvSpPr txBox="1">
            <a:spLocks noChangeArrowheads="1"/>
          </p:cNvSpPr>
          <p:nvPr/>
        </p:nvSpPr>
        <p:spPr bwMode="auto">
          <a:xfrm>
            <a:off x="8018463" y="2895600"/>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a:t>
            </a:r>
            <a:endParaRPr lang="pl-PL" sz="2400"/>
          </a:p>
        </p:txBody>
      </p:sp>
      <p:sp>
        <p:nvSpPr>
          <p:cNvPr id="34" name="Text Box 32"/>
          <p:cNvSpPr txBox="1">
            <a:spLocks noChangeArrowheads="1"/>
          </p:cNvSpPr>
          <p:nvPr/>
        </p:nvSpPr>
        <p:spPr bwMode="auto">
          <a:xfrm>
            <a:off x="4394200" y="1376363"/>
            <a:ext cx="550863"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0-1</a:t>
            </a:r>
            <a:endParaRPr lang="pl-PL" sz="2400"/>
          </a:p>
        </p:txBody>
      </p:sp>
      <p:sp>
        <p:nvSpPr>
          <p:cNvPr id="35" name="Text Box 33"/>
          <p:cNvSpPr txBox="1">
            <a:spLocks noChangeArrowheads="1"/>
          </p:cNvSpPr>
          <p:nvPr/>
        </p:nvSpPr>
        <p:spPr bwMode="auto">
          <a:xfrm>
            <a:off x="2770188" y="1762125"/>
            <a:ext cx="550862"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0-1</a:t>
            </a:r>
            <a:endParaRPr lang="pl-PL" sz="2400"/>
          </a:p>
        </p:txBody>
      </p:sp>
      <p:sp>
        <p:nvSpPr>
          <p:cNvPr id="36" name="Text Box 34"/>
          <p:cNvSpPr txBox="1">
            <a:spLocks noChangeArrowheads="1"/>
          </p:cNvSpPr>
          <p:nvPr/>
        </p:nvSpPr>
        <p:spPr bwMode="auto">
          <a:xfrm>
            <a:off x="965200" y="3738563"/>
            <a:ext cx="325438"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a:t>
            </a:r>
            <a:endParaRPr lang="pl-PL" sz="2400"/>
          </a:p>
        </p:txBody>
      </p:sp>
      <p:sp>
        <p:nvSpPr>
          <p:cNvPr id="37" name="AutoShape 35"/>
          <p:cNvSpPr>
            <a:spLocks noChangeAspect="1" noChangeArrowheads="1"/>
          </p:cNvSpPr>
          <p:nvPr/>
        </p:nvSpPr>
        <p:spPr bwMode="auto">
          <a:xfrm>
            <a:off x="3751263" y="4386263"/>
            <a:ext cx="609600" cy="544512"/>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38" name="Group 36"/>
          <p:cNvGrpSpPr>
            <a:grpSpLocks/>
          </p:cNvGrpSpPr>
          <p:nvPr/>
        </p:nvGrpSpPr>
        <p:grpSpPr bwMode="auto">
          <a:xfrm rot="-5400000">
            <a:off x="2201863" y="2513013"/>
            <a:ext cx="515937" cy="414337"/>
            <a:chOff x="3072" y="3168"/>
            <a:chExt cx="325" cy="261"/>
          </a:xfrm>
          <a:solidFill>
            <a:srgbClr val="FFFFFF"/>
          </a:solidFill>
        </p:grpSpPr>
        <p:sp>
          <p:nvSpPr>
            <p:cNvPr id="39" name="AutoShape 37"/>
            <p:cNvSpPr>
              <a:spLocks noChangeArrowheads="1"/>
            </p:cNvSpPr>
            <p:nvPr/>
          </p:nvSpPr>
          <p:spPr bwMode="auto">
            <a:xfrm>
              <a:off x="3334" y="3264"/>
              <a:ext cx="63" cy="63"/>
            </a:xfrm>
            <a:prstGeom prst="flowChartConnector">
              <a:avLst/>
            </a:prstGeom>
            <a:grp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0" name="AutoShape 38"/>
            <p:cNvSpPr>
              <a:spLocks noChangeArrowheads="1"/>
            </p:cNvSpPr>
            <p:nvPr/>
          </p:nvSpPr>
          <p:spPr bwMode="auto">
            <a:xfrm rot="5400000">
              <a:off x="3066" y="3174"/>
              <a:ext cx="261" cy="250"/>
            </a:xfrm>
            <a:prstGeom prst="triangle">
              <a:avLst>
                <a:gd name="adj" fmla="val 50000"/>
              </a:avLst>
            </a:prstGeom>
            <a:grp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41" name="Group 39"/>
          <p:cNvGrpSpPr>
            <a:grpSpLocks/>
          </p:cNvGrpSpPr>
          <p:nvPr/>
        </p:nvGrpSpPr>
        <p:grpSpPr bwMode="auto">
          <a:xfrm>
            <a:off x="2617788" y="3738563"/>
            <a:ext cx="515937" cy="414337"/>
            <a:chOff x="3072" y="3168"/>
            <a:chExt cx="325" cy="261"/>
          </a:xfrm>
          <a:solidFill>
            <a:srgbClr val="FFFFFF"/>
          </a:solidFill>
        </p:grpSpPr>
        <p:sp>
          <p:nvSpPr>
            <p:cNvPr id="42" name="AutoShape 40"/>
            <p:cNvSpPr>
              <a:spLocks noChangeArrowheads="1"/>
            </p:cNvSpPr>
            <p:nvPr/>
          </p:nvSpPr>
          <p:spPr bwMode="auto">
            <a:xfrm>
              <a:off x="3334" y="3264"/>
              <a:ext cx="63" cy="63"/>
            </a:xfrm>
            <a:prstGeom prst="flowChartConnector">
              <a:avLst/>
            </a:prstGeom>
            <a:grp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3" name="AutoShape 41"/>
            <p:cNvSpPr>
              <a:spLocks noChangeArrowheads="1"/>
            </p:cNvSpPr>
            <p:nvPr/>
          </p:nvSpPr>
          <p:spPr bwMode="auto">
            <a:xfrm rot="5400000">
              <a:off x="3066" y="3174"/>
              <a:ext cx="261" cy="250"/>
            </a:xfrm>
            <a:prstGeom prst="triangle">
              <a:avLst>
                <a:gd name="adj" fmla="val 50000"/>
              </a:avLst>
            </a:prstGeom>
            <a:grp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44" name="Line 42"/>
          <p:cNvSpPr>
            <a:spLocks noChangeShapeType="1"/>
          </p:cNvSpPr>
          <p:nvPr/>
        </p:nvSpPr>
        <p:spPr bwMode="auto">
          <a:xfrm>
            <a:off x="1246188" y="4781550"/>
            <a:ext cx="1219200" cy="0"/>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45" name="Freeform 44"/>
          <p:cNvSpPr>
            <a:spLocks/>
          </p:cNvSpPr>
          <p:nvPr/>
        </p:nvSpPr>
        <p:spPr bwMode="auto">
          <a:xfrm>
            <a:off x="2465388" y="1797050"/>
            <a:ext cx="5111750" cy="1295400"/>
          </a:xfrm>
          <a:custGeom>
            <a:avLst/>
            <a:gdLst/>
            <a:ahLst/>
            <a:cxnLst>
              <a:cxn ang="0">
                <a:pos x="0" y="0"/>
              </a:cxn>
              <a:cxn ang="0">
                <a:pos x="2112" y="0"/>
              </a:cxn>
              <a:cxn ang="0">
                <a:pos x="2252" y="96"/>
              </a:cxn>
              <a:cxn ang="0">
                <a:pos x="2856" y="96"/>
              </a:cxn>
              <a:cxn ang="0">
                <a:pos x="2856" y="816"/>
              </a:cxn>
              <a:cxn ang="0">
                <a:pos x="3220" y="816"/>
              </a:cxn>
            </a:cxnLst>
            <a:rect l="0" t="0" r="r" b="b"/>
            <a:pathLst>
              <a:path w="3220" h="816">
                <a:moveTo>
                  <a:pt x="0" y="0"/>
                </a:moveTo>
                <a:lnTo>
                  <a:pt x="2112" y="0"/>
                </a:lnTo>
                <a:lnTo>
                  <a:pt x="2252" y="96"/>
                </a:lnTo>
                <a:lnTo>
                  <a:pt x="2856" y="96"/>
                </a:lnTo>
                <a:lnTo>
                  <a:pt x="2856" y="816"/>
                </a:lnTo>
                <a:lnTo>
                  <a:pt x="3220" y="816"/>
                </a:lnTo>
              </a:path>
            </a:pathLst>
          </a:custGeom>
          <a:noFill/>
          <a:ln w="95250" cap="flat" cmpd="sng">
            <a:solidFill>
              <a:schemeClr val="accent2"/>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46" name="Group 45"/>
          <p:cNvGrpSpPr>
            <a:grpSpLocks noChangeAspect="1"/>
          </p:cNvGrpSpPr>
          <p:nvPr/>
        </p:nvGrpSpPr>
        <p:grpSpPr bwMode="auto">
          <a:xfrm>
            <a:off x="5589588" y="1676400"/>
            <a:ext cx="742950" cy="544513"/>
            <a:chOff x="1037" y="1589"/>
            <a:chExt cx="360" cy="264"/>
          </a:xfrm>
          <a:solidFill>
            <a:schemeClr val="bg1"/>
          </a:solidFill>
        </p:grpSpPr>
        <p:sp>
          <p:nvSpPr>
            <p:cNvPr id="47" name="AutoShape 46"/>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8" name="AutoShape 47"/>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49" name="AutoShape 48"/>
          <p:cNvSpPr>
            <a:spLocks noChangeAspect="1" noChangeArrowheads="1"/>
          </p:cNvSpPr>
          <p:nvPr/>
        </p:nvSpPr>
        <p:spPr bwMode="auto">
          <a:xfrm>
            <a:off x="3751263" y="1524000"/>
            <a:ext cx="609600" cy="544513"/>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0" name="AutoShape 49"/>
          <p:cNvSpPr>
            <a:spLocks noChangeAspect="1" noChangeArrowheads="1"/>
          </p:cNvSpPr>
          <p:nvPr/>
        </p:nvSpPr>
        <p:spPr bwMode="auto">
          <a:xfrm>
            <a:off x="7418388" y="2971800"/>
            <a:ext cx="609600" cy="544513"/>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2" name="Oval 51"/>
          <p:cNvSpPr/>
          <p:nvPr/>
        </p:nvSpPr>
        <p:spPr>
          <a:xfrm>
            <a:off x="2314575" y="1676400"/>
            <a:ext cx="301625" cy="301625"/>
          </a:xfrm>
          <a:prstGeom prst="ellipse">
            <a:avLst/>
          </a:prstGeom>
        </p:spPr>
        <p:style>
          <a:lnRef idx="1">
            <a:schemeClr val="accent2"/>
          </a:lnRef>
          <a:fillRef idx="3">
            <a:schemeClr val="accent2"/>
          </a:fillRef>
          <a:effectRef idx="2">
            <a:schemeClr val="accent2"/>
          </a:effectRef>
          <a:fontRef idx="minor">
            <a:schemeClr val="lt1"/>
          </a:fontRef>
        </p:style>
        <p:txBody>
          <a:bodyPr lIns="0" tIns="0" rIns="0" bIns="46800" rtlCol="0" anchor="ctr"/>
          <a:lstStyle/>
          <a:p>
            <a:pPr algn="ctr"/>
            <a:r>
              <a:rPr lang="en-US" dirty="0" smtClean="0"/>
              <a:t>1</a:t>
            </a:r>
            <a:endParaRPr lang="en-US" dirty="0"/>
          </a:p>
        </p:txBody>
      </p:sp>
      <p:sp>
        <p:nvSpPr>
          <p:cNvPr id="53" name="PoleTekstowe 52"/>
          <p:cNvSpPr txBox="1"/>
          <p:nvPr/>
        </p:nvSpPr>
        <p:spPr>
          <a:xfrm>
            <a:off x="3809162" y="1586847"/>
            <a:ext cx="408909" cy="446892"/>
          </a:xfrm>
          <a:prstGeom prst="rect">
            <a:avLst/>
          </a:prstGeom>
          <a:noFill/>
        </p:spPr>
        <p:txBody>
          <a:bodyPr wrap="none" rtlCol="0">
            <a:spAutoFit/>
          </a:bodyPr>
          <a:lstStyle/>
          <a:p>
            <a:r>
              <a:rPr lang="en-US" dirty="0" smtClean="0"/>
              <a:t>G</a:t>
            </a:r>
            <a:r>
              <a:rPr lang="en-US" baseline="-25000" dirty="0" smtClean="0"/>
              <a:t>1</a:t>
            </a:r>
            <a:endParaRPr lang="en-US" baseline="-25000" dirty="0"/>
          </a:p>
        </p:txBody>
      </p:sp>
      <p:sp>
        <p:nvSpPr>
          <p:cNvPr id="54" name="PoleTekstowe 53"/>
          <p:cNvSpPr txBox="1"/>
          <p:nvPr/>
        </p:nvSpPr>
        <p:spPr>
          <a:xfrm>
            <a:off x="3809162" y="3086670"/>
            <a:ext cx="449800" cy="369332"/>
          </a:xfrm>
          <a:prstGeom prst="rect">
            <a:avLst/>
          </a:prstGeom>
          <a:noFill/>
        </p:spPr>
        <p:txBody>
          <a:bodyPr wrap="none" rtlCol="0">
            <a:spAutoFit/>
          </a:bodyPr>
          <a:lstStyle/>
          <a:p>
            <a:r>
              <a:rPr lang="en-US" dirty="0" smtClean="0"/>
              <a:t>G</a:t>
            </a:r>
            <a:r>
              <a:rPr lang="en-US" baseline="-25000" dirty="0" smtClean="0"/>
              <a:t>2</a:t>
            </a:r>
            <a:endParaRPr lang="en-US" baseline="-25000" dirty="0"/>
          </a:p>
        </p:txBody>
      </p:sp>
      <p:sp>
        <p:nvSpPr>
          <p:cNvPr id="55" name="PoleTekstowe 54"/>
          <p:cNvSpPr txBox="1"/>
          <p:nvPr/>
        </p:nvSpPr>
        <p:spPr>
          <a:xfrm>
            <a:off x="3802812" y="4425383"/>
            <a:ext cx="449800" cy="369332"/>
          </a:xfrm>
          <a:prstGeom prst="rect">
            <a:avLst/>
          </a:prstGeom>
          <a:noFill/>
        </p:spPr>
        <p:txBody>
          <a:bodyPr wrap="none" rtlCol="0">
            <a:spAutoFit/>
          </a:bodyPr>
          <a:lstStyle/>
          <a:p>
            <a:r>
              <a:rPr lang="en-US" dirty="0" smtClean="0"/>
              <a:t>G</a:t>
            </a:r>
            <a:r>
              <a:rPr lang="en-US" baseline="-25000" dirty="0" smtClean="0"/>
              <a:t>3</a:t>
            </a:r>
            <a:endParaRPr lang="en-US" baseline="-25000" dirty="0"/>
          </a:p>
        </p:txBody>
      </p:sp>
      <p:sp>
        <p:nvSpPr>
          <p:cNvPr id="56" name="PoleTekstowe 55"/>
          <p:cNvSpPr txBox="1"/>
          <p:nvPr/>
        </p:nvSpPr>
        <p:spPr>
          <a:xfrm>
            <a:off x="5630452" y="1729278"/>
            <a:ext cx="449800" cy="369332"/>
          </a:xfrm>
          <a:prstGeom prst="rect">
            <a:avLst/>
          </a:prstGeom>
          <a:noFill/>
        </p:spPr>
        <p:txBody>
          <a:bodyPr wrap="none" rtlCol="0">
            <a:spAutoFit/>
          </a:bodyPr>
          <a:lstStyle/>
          <a:p>
            <a:r>
              <a:rPr lang="en-US" dirty="0" smtClean="0"/>
              <a:t>G</a:t>
            </a:r>
            <a:r>
              <a:rPr lang="en-US" baseline="-25000" dirty="0" smtClean="0"/>
              <a:t>4</a:t>
            </a:r>
            <a:endParaRPr lang="en-US" baseline="-25000" dirty="0"/>
          </a:p>
        </p:txBody>
      </p:sp>
      <p:sp>
        <p:nvSpPr>
          <p:cNvPr id="57" name="PoleTekstowe 56"/>
          <p:cNvSpPr txBox="1"/>
          <p:nvPr/>
        </p:nvSpPr>
        <p:spPr>
          <a:xfrm>
            <a:off x="5663425" y="4325008"/>
            <a:ext cx="449800" cy="369332"/>
          </a:xfrm>
          <a:prstGeom prst="rect">
            <a:avLst/>
          </a:prstGeom>
          <a:noFill/>
        </p:spPr>
        <p:txBody>
          <a:bodyPr wrap="none" rtlCol="0">
            <a:spAutoFit/>
          </a:bodyPr>
          <a:lstStyle/>
          <a:p>
            <a:r>
              <a:rPr lang="en-US" dirty="0" smtClean="0"/>
              <a:t>G</a:t>
            </a:r>
            <a:r>
              <a:rPr lang="en-US" baseline="-25000" dirty="0"/>
              <a:t>5</a:t>
            </a:r>
          </a:p>
        </p:txBody>
      </p:sp>
      <p:sp>
        <p:nvSpPr>
          <p:cNvPr id="58" name="PoleTekstowe 57"/>
          <p:cNvSpPr txBox="1"/>
          <p:nvPr/>
        </p:nvSpPr>
        <p:spPr>
          <a:xfrm>
            <a:off x="7480689" y="3019356"/>
            <a:ext cx="449800" cy="369332"/>
          </a:xfrm>
          <a:prstGeom prst="rect">
            <a:avLst/>
          </a:prstGeom>
          <a:noFill/>
        </p:spPr>
        <p:txBody>
          <a:bodyPr wrap="none" rtlCol="0">
            <a:spAutoFit/>
          </a:bodyPr>
          <a:lstStyle/>
          <a:p>
            <a:r>
              <a:rPr lang="en-US" dirty="0" smtClean="0"/>
              <a:t>G</a:t>
            </a:r>
            <a:r>
              <a:rPr lang="en-US" baseline="-25000" dirty="0"/>
              <a:t>6</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Testable fault</a:t>
            </a:r>
            <a:endParaRPr lang="en-US" dirty="0"/>
          </a:p>
        </p:txBody>
      </p:sp>
      <p:sp>
        <p:nvSpPr>
          <p:cNvPr id="3" name="Content Placeholder 2"/>
          <p:cNvSpPr>
            <a:spLocks noGrp="1"/>
          </p:cNvSpPr>
          <p:nvPr>
            <p:ph idx="1"/>
          </p:nvPr>
        </p:nvSpPr>
        <p:spPr>
          <a:xfrm>
            <a:off x="676275" y="5409471"/>
            <a:ext cx="8229600" cy="716692"/>
          </a:xfrm>
        </p:spPr>
        <p:txBody>
          <a:bodyPr/>
          <a:lstStyle/>
          <a:p>
            <a:pPr marL="0" indent="0">
              <a:buNone/>
            </a:pPr>
            <a:r>
              <a:rPr lang="en-US" dirty="0" smtClean="0"/>
              <a:t>Stuck-at-0 fault is detected by xx01 provided it is the only fault in the circuit</a:t>
            </a:r>
            <a:endParaRPr lang="en-US" dirty="0"/>
          </a:p>
        </p:txBody>
      </p:sp>
      <p:sp>
        <p:nvSpPr>
          <p:cNvPr id="5" name="Freeform 3"/>
          <p:cNvSpPr>
            <a:spLocks/>
          </p:cNvSpPr>
          <p:nvPr/>
        </p:nvSpPr>
        <p:spPr bwMode="auto">
          <a:xfrm>
            <a:off x="1836738" y="3411538"/>
            <a:ext cx="2044700" cy="531812"/>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6" name="Line 4"/>
          <p:cNvSpPr>
            <a:spLocks noChangeShapeType="1"/>
          </p:cNvSpPr>
          <p:nvPr/>
        </p:nvSpPr>
        <p:spPr bwMode="auto">
          <a:xfrm>
            <a:off x="1246188" y="3946525"/>
            <a:ext cx="2146300" cy="3175"/>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7" name="Freeform 5"/>
          <p:cNvSpPr>
            <a:spLocks/>
          </p:cNvSpPr>
          <p:nvPr/>
        </p:nvSpPr>
        <p:spPr bwMode="auto">
          <a:xfrm>
            <a:off x="2465388" y="1804988"/>
            <a:ext cx="1341437" cy="2976562"/>
          </a:xfrm>
          <a:custGeom>
            <a:avLst/>
            <a:gdLst/>
            <a:ahLst/>
            <a:cxnLst>
              <a:cxn ang="0">
                <a:pos x="480" y="0"/>
              </a:cxn>
              <a:cxn ang="0">
                <a:pos x="0" y="0"/>
              </a:cxn>
              <a:cxn ang="0">
                <a:pos x="0" y="576"/>
              </a:cxn>
              <a:cxn ang="0">
                <a:pos x="480" y="576"/>
              </a:cxn>
            </a:cxnLst>
            <a:rect l="0" t="0" r="r" b="b"/>
            <a:pathLst>
              <a:path w="480" h="576">
                <a:moveTo>
                  <a:pt x="480" y="0"/>
                </a:moveTo>
                <a:lnTo>
                  <a:pt x="0" y="0"/>
                </a:lnTo>
                <a:lnTo>
                  <a:pt x="0" y="576"/>
                </a:lnTo>
                <a:lnTo>
                  <a:pt x="480" y="576"/>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8" name="Freeform 6"/>
          <p:cNvSpPr>
            <a:spLocks/>
          </p:cNvSpPr>
          <p:nvPr/>
        </p:nvSpPr>
        <p:spPr bwMode="auto">
          <a:xfrm>
            <a:off x="3390900" y="1952625"/>
            <a:ext cx="444500" cy="2570163"/>
          </a:xfrm>
          <a:custGeom>
            <a:avLst/>
            <a:gdLst/>
            <a:ahLst/>
            <a:cxnLst>
              <a:cxn ang="0">
                <a:pos x="480" y="0"/>
              </a:cxn>
              <a:cxn ang="0">
                <a:pos x="0" y="0"/>
              </a:cxn>
              <a:cxn ang="0">
                <a:pos x="0" y="576"/>
              </a:cxn>
              <a:cxn ang="0">
                <a:pos x="480" y="576"/>
              </a:cxn>
            </a:cxnLst>
            <a:rect l="0" t="0" r="r" b="b"/>
            <a:pathLst>
              <a:path w="480" h="576">
                <a:moveTo>
                  <a:pt x="480" y="0"/>
                </a:moveTo>
                <a:lnTo>
                  <a:pt x="0" y="0"/>
                </a:lnTo>
                <a:lnTo>
                  <a:pt x="0" y="576"/>
                </a:lnTo>
                <a:lnTo>
                  <a:pt x="480" y="576"/>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9" name="Line 7"/>
          <p:cNvSpPr>
            <a:spLocks noChangeShapeType="1"/>
          </p:cNvSpPr>
          <p:nvPr/>
        </p:nvSpPr>
        <p:spPr bwMode="auto">
          <a:xfrm flipH="1">
            <a:off x="4168775" y="4660900"/>
            <a:ext cx="1585913"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0" name="Line 8"/>
          <p:cNvSpPr>
            <a:spLocks noChangeShapeType="1"/>
          </p:cNvSpPr>
          <p:nvPr/>
        </p:nvSpPr>
        <p:spPr bwMode="auto">
          <a:xfrm>
            <a:off x="3979863" y="3276600"/>
            <a:ext cx="1236662" cy="1588"/>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11" name="Freeform 9"/>
          <p:cNvSpPr>
            <a:spLocks/>
          </p:cNvSpPr>
          <p:nvPr/>
        </p:nvSpPr>
        <p:spPr bwMode="auto">
          <a:xfrm>
            <a:off x="5214938" y="2116138"/>
            <a:ext cx="531812" cy="2254250"/>
          </a:xfrm>
          <a:custGeom>
            <a:avLst/>
            <a:gdLst/>
            <a:ahLst/>
            <a:cxnLst>
              <a:cxn ang="0">
                <a:pos x="480" y="0"/>
              </a:cxn>
              <a:cxn ang="0">
                <a:pos x="0" y="0"/>
              </a:cxn>
              <a:cxn ang="0">
                <a:pos x="0" y="576"/>
              </a:cxn>
              <a:cxn ang="0">
                <a:pos x="480" y="576"/>
              </a:cxn>
            </a:cxnLst>
            <a:rect l="0" t="0" r="r" b="b"/>
            <a:pathLst>
              <a:path w="480" h="576">
                <a:moveTo>
                  <a:pt x="480" y="0"/>
                </a:moveTo>
                <a:lnTo>
                  <a:pt x="0" y="0"/>
                </a:lnTo>
                <a:lnTo>
                  <a:pt x="0" y="576"/>
                </a:lnTo>
                <a:lnTo>
                  <a:pt x="480" y="576"/>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2" name="Line 10"/>
          <p:cNvSpPr>
            <a:spLocks noChangeShapeType="1"/>
          </p:cNvSpPr>
          <p:nvPr/>
        </p:nvSpPr>
        <p:spPr bwMode="auto">
          <a:xfrm flipH="1">
            <a:off x="4217988" y="1797050"/>
            <a:ext cx="1585912"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3" name="Line 11"/>
          <p:cNvSpPr>
            <a:spLocks noChangeShapeType="1"/>
          </p:cNvSpPr>
          <p:nvPr/>
        </p:nvSpPr>
        <p:spPr bwMode="auto">
          <a:xfrm flipH="1">
            <a:off x="1246188" y="3140075"/>
            <a:ext cx="270510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4" name="Line 12"/>
          <p:cNvSpPr>
            <a:spLocks noChangeShapeType="1"/>
          </p:cNvSpPr>
          <p:nvPr/>
        </p:nvSpPr>
        <p:spPr bwMode="auto">
          <a:xfrm flipH="1">
            <a:off x="1247775" y="1636713"/>
            <a:ext cx="2817813"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5" name="Line 13"/>
          <p:cNvSpPr>
            <a:spLocks noChangeShapeType="1"/>
          </p:cNvSpPr>
          <p:nvPr/>
        </p:nvSpPr>
        <p:spPr bwMode="auto">
          <a:xfrm>
            <a:off x="7875588" y="3248025"/>
            <a:ext cx="762000"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6" name="Freeform 14"/>
          <p:cNvSpPr>
            <a:spLocks/>
          </p:cNvSpPr>
          <p:nvPr/>
        </p:nvSpPr>
        <p:spPr bwMode="auto">
          <a:xfrm flipV="1">
            <a:off x="5943600" y="3429000"/>
            <a:ext cx="1627188" cy="1108075"/>
          </a:xfrm>
          <a:custGeom>
            <a:avLst/>
            <a:gdLst/>
            <a:ahLst/>
            <a:cxnLst>
              <a:cxn ang="0">
                <a:pos x="0" y="0"/>
              </a:cxn>
              <a:cxn ang="0">
                <a:pos x="720" y="0"/>
              </a:cxn>
              <a:cxn ang="0">
                <a:pos x="720" y="1152"/>
              </a:cxn>
              <a:cxn ang="0">
                <a:pos x="1152" y="1152"/>
              </a:cxn>
            </a:cxnLst>
            <a:rect l="0" t="0" r="r" b="b"/>
            <a:pathLst>
              <a:path w="1152" h="1152">
                <a:moveTo>
                  <a:pt x="0" y="0"/>
                </a:moveTo>
                <a:lnTo>
                  <a:pt x="720" y="0"/>
                </a:lnTo>
                <a:lnTo>
                  <a:pt x="720" y="1152"/>
                </a:lnTo>
                <a:lnTo>
                  <a:pt x="1152" y="1152"/>
                </a:lnTo>
              </a:path>
            </a:pathLst>
          </a:custGeom>
          <a:noFill/>
          <a:ln w="28575"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7" name="Freeform 15"/>
          <p:cNvSpPr>
            <a:spLocks/>
          </p:cNvSpPr>
          <p:nvPr/>
        </p:nvSpPr>
        <p:spPr bwMode="auto">
          <a:xfrm>
            <a:off x="6043613" y="1954213"/>
            <a:ext cx="1527175" cy="1141412"/>
          </a:xfrm>
          <a:custGeom>
            <a:avLst/>
            <a:gdLst/>
            <a:ahLst/>
            <a:cxnLst>
              <a:cxn ang="0">
                <a:pos x="0" y="0"/>
              </a:cxn>
              <a:cxn ang="0">
                <a:pos x="720" y="0"/>
              </a:cxn>
              <a:cxn ang="0">
                <a:pos x="720" y="1152"/>
              </a:cxn>
              <a:cxn ang="0">
                <a:pos x="1152" y="1152"/>
              </a:cxn>
            </a:cxnLst>
            <a:rect l="0" t="0" r="r" b="b"/>
            <a:pathLst>
              <a:path w="1152" h="1152">
                <a:moveTo>
                  <a:pt x="0" y="0"/>
                </a:moveTo>
                <a:lnTo>
                  <a:pt x="720" y="0"/>
                </a:lnTo>
                <a:lnTo>
                  <a:pt x="720" y="1152"/>
                </a:lnTo>
                <a:lnTo>
                  <a:pt x="1152" y="1152"/>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grpSp>
        <p:nvGrpSpPr>
          <p:cNvPr id="18" name="Group 16"/>
          <p:cNvGrpSpPr>
            <a:grpSpLocks noChangeAspect="1"/>
          </p:cNvGrpSpPr>
          <p:nvPr/>
        </p:nvGrpSpPr>
        <p:grpSpPr bwMode="auto">
          <a:xfrm>
            <a:off x="5589588" y="1676400"/>
            <a:ext cx="742950" cy="544513"/>
            <a:chOff x="1037" y="1589"/>
            <a:chExt cx="360" cy="264"/>
          </a:xfrm>
          <a:solidFill>
            <a:srgbClr val="FFFFFF"/>
          </a:solidFill>
        </p:grpSpPr>
        <p:sp>
          <p:nvSpPr>
            <p:cNvPr id="19" name="AutoShape 17"/>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0" name="AutoShape 18"/>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1" name="Group 19"/>
          <p:cNvGrpSpPr>
            <a:grpSpLocks noChangeAspect="1"/>
          </p:cNvGrpSpPr>
          <p:nvPr/>
        </p:nvGrpSpPr>
        <p:grpSpPr bwMode="auto">
          <a:xfrm>
            <a:off x="3751263" y="3009900"/>
            <a:ext cx="742950" cy="544513"/>
            <a:chOff x="1037" y="1589"/>
            <a:chExt cx="360" cy="264"/>
          </a:xfrm>
          <a:solidFill>
            <a:srgbClr val="FFFFFF"/>
          </a:solidFill>
        </p:grpSpPr>
        <p:sp>
          <p:nvSpPr>
            <p:cNvPr id="22" name="AutoShape 20"/>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3" name="AutoShape 21"/>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24" name="Text Box 22"/>
          <p:cNvSpPr txBox="1">
            <a:spLocks noChangeArrowheads="1"/>
          </p:cNvSpPr>
          <p:nvPr/>
        </p:nvSpPr>
        <p:spPr bwMode="auto">
          <a:xfrm>
            <a:off x="3379788" y="1928813"/>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25" name="Text Box 23"/>
          <p:cNvSpPr txBox="1">
            <a:spLocks noChangeArrowheads="1"/>
          </p:cNvSpPr>
          <p:nvPr/>
        </p:nvSpPr>
        <p:spPr bwMode="auto">
          <a:xfrm>
            <a:off x="6329363" y="1576388"/>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26" name="Text Box 24"/>
          <p:cNvSpPr txBox="1">
            <a:spLocks noChangeArrowheads="1"/>
          </p:cNvSpPr>
          <p:nvPr/>
        </p:nvSpPr>
        <p:spPr bwMode="auto">
          <a:xfrm>
            <a:off x="4348163" y="4238625"/>
            <a:ext cx="550862"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1-0</a:t>
            </a:r>
            <a:endParaRPr lang="pl-PL" sz="2400"/>
          </a:p>
        </p:txBody>
      </p:sp>
      <p:sp>
        <p:nvSpPr>
          <p:cNvPr id="27" name="Text Box 25"/>
          <p:cNvSpPr txBox="1">
            <a:spLocks noChangeArrowheads="1"/>
          </p:cNvSpPr>
          <p:nvPr/>
        </p:nvSpPr>
        <p:spPr bwMode="auto">
          <a:xfrm>
            <a:off x="4522788" y="2919413"/>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28" name="Text Box 26"/>
          <p:cNvSpPr txBox="1">
            <a:spLocks noChangeArrowheads="1"/>
          </p:cNvSpPr>
          <p:nvPr/>
        </p:nvSpPr>
        <p:spPr bwMode="auto">
          <a:xfrm>
            <a:off x="3379788" y="4133850"/>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29" name="Text Box 27"/>
          <p:cNvSpPr txBox="1">
            <a:spLocks noChangeArrowheads="1"/>
          </p:cNvSpPr>
          <p:nvPr/>
        </p:nvSpPr>
        <p:spPr bwMode="auto">
          <a:xfrm>
            <a:off x="931863" y="4576763"/>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30" name="Text Box 28"/>
          <p:cNvSpPr txBox="1">
            <a:spLocks noChangeArrowheads="1"/>
          </p:cNvSpPr>
          <p:nvPr/>
        </p:nvSpPr>
        <p:spPr bwMode="auto">
          <a:xfrm>
            <a:off x="4419600" y="1447800"/>
            <a:ext cx="325438"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a:t>
            </a:r>
            <a:endParaRPr lang="pl-PL" sz="2400"/>
          </a:p>
        </p:txBody>
      </p:sp>
      <p:sp>
        <p:nvSpPr>
          <p:cNvPr id="31" name="Text Box 29"/>
          <p:cNvSpPr txBox="1">
            <a:spLocks noChangeArrowheads="1"/>
          </p:cNvSpPr>
          <p:nvPr/>
        </p:nvSpPr>
        <p:spPr bwMode="auto">
          <a:xfrm>
            <a:off x="2443163" y="1790700"/>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a:t>
            </a:r>
            <a:endParaRPr lang="pl-PL" sz="2400"/>
          </a:p>
        </p:txBody>
      </p:sp>
      <p:sp>
        <p:nvSpPr>
          <p:cNvPr id="32" name="Text Box 30"/>
          <p:cNvSpPr txBox="1">
            <a:spLocks noChangeArrowheads="1"/>
          </p:cNvSpPr>
          <p:nvPr/>
        </p:nvSpPr>
        <p:spPr bwMode="auto">
          <a:xfrm>
            <a:off x="6381750" y="4110038"/>
            <a:ext cx="550863"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0-1</a:t>
            </a:r>
            <a:endParaRPr lang="pl-PL" sz="2400"/>
          </a:p>
        </p:txBody>
      </p:sp>
      <p:sp>
        <p:nvSpPr>
          <p:cNvPr id="33" name="Text Box 31"/>
          <p:cNvSpPr txBox="1">
            <a:spLocks noChangeArrowheads="1"/>
          </p:cNvSpPr>
          <p:nvPr/>
        </p:nvSpPr>
        <p:spPr bwMode="auto">
          <a:xfrm>
            <a:off x="8043863" y="2833688"/>
            <a:ext cx="550862"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0-1</a:t>
            </a:r>
            <a:endParaRPr lang="pl-PL" sz="2400"/>
          </a:p>
        </p:txBody>
      </p:sp>
      <p:sp>
        <p:nvSpPr>
          <p:cNvPr id="34" name="Text Box 32"/>
          <p:cNvSpPr txBox="1">
            <a:spLocks noChangeArrowheads="1"/>
          </p:cNvSpPr>
          <p:nvPr/>
        </p:nvSpPr>
        <p:spPr bwMode="auto">
          <a:xfrm>
            <a:off x="965200" y="3738563"/>
            <a:ext cx="325438"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a:t>
            </a:r>
            <a:endParaRPr lang="pl-PL" sz="2400"/>
          </a:p>
        </p:txBody>
      </p:sp>
      <p:sp>
        <p:nvSpPr>
          <p:cNvPr id="35" name="AutoShape 33"/>
          <p:cNvSpPr>
            <a:spLocks noChangeAspect="1" noChangeArrowheads="1"/>
          </p:cNvSpPr>
          <p:nvPr/>
        </p:nvSpPr>
        <p:spPr bwMode="auto">
          <a:xfrm>
            <a:off x="3751263" y="1524000"/>
            <a:ext cx="609600" cy="544513"/>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36" name="Group 34"/>
          <p:cNvGrpSpPr>
            <a:grpSpLocks/>
          </p:cNvGrpSpPr>
          <p:nvPr/>
        </p:nvGrpSpPr>
        <p:grpSpPr bwMode="auto">
          <a:xfrm rot="-5400000">
            <a:off x="2201863" y="2513013"/>
            <a:ext cx="515937" cy="414337"/>
            <a:chOff x="3072" y="3168"/>
            <a:chExt cx="325" cy="261"/>
          </a:xfrm>
          <a:solidFill>
            <a:srgbClr val="FFFFFF"/>
          </a:solidFill>
        </p:grpSpPr>
        <p:sp>
          <p:nvSpPr>
            <p:cNvPr id="37" name="AutoShape 35"/>
            <p:cNvSpPr>
              <a:spLocks noChangeArrowheads="1"/>
            </p:cNvSpPr>
            <p:nvPr/>
          </p:nvSpPr>
          <p:spPr bwMode="auto">
            <a:xfrm>
              <a:off x="3334" y="3264"/>
              <a:ext cx="63" cy="63"/>
            </a:xfrm>
            <a:prstGeom prst="flowChartConnector">
              <a:avLst/>
            </a:prstGeom>
            <a:grp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 name="AutoShape 36"/>
            <p:cNvSpPr>
              <a:spLocks noChangeArrowheads="1"/>
            </p:cNvSpPr>
            <p:nvPr/>
          </p:nvSpPr>
          <p:spPr bwMode="auto">
            <a:xfrm rot="5400000">
              <a:off x="3066" y="3174"/>
              <a:ext cx="261" cy="250"/>
            </a:xfrm>
            <a:prstGeom prst="triangle">
              <a:avLst>
                <a:gd name="adj" fmla="val 50000"/>
              </a:avLst>
            </a:prstGeom>
            <a:grp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9" name="Group 37"/>
          <p:cNvGrpSpPr>
            <a:grpSpLocks/>
          </p:cNvGrpSpPr>
          <p:nvPr/>
        </p:nvGrpSpPr>
        <p:grpSpPr bwMode="auto">
          <a:xfrm>
            <a:off x="2617788" y="3738563"/>
            <a:ext cx="515937" cy="414337"/>
            <a:chOff x="3072" y="3168"/>
            <a:chExt cx="325" cy="261"/>
          </a:xfrm>
          <a:solidFill>
            <a:srgbClr val="FFFFFF"/>
          </a:solidFill>
        </p:grpSpPr>
        <p:sp>
          <p:nvSpPr>
            <p:cNvPr id="40" name="AutoShape 38"/>
            <p:cNvSpPr>
              <a:spLocks noChangeArrowheads="1"/>
            </p:cNvSpPr>
            <p:nvPr/>
          </p:nvSpPr>
          <p:spPr bwMode="auto">
            <a:xfrm>
              <a:off x="3334" y="3264"/>
              <a:ext cx="63" cy="63"/>
            </a:xfrm>
            <a:prstGeom prst="flowChartConnector">
              <a:avLst/>
            </a:prstGeom>
            <a:grp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1" name="AutoShape 39"/>
            <p:cNvSpPr>
              <a:spLocks noChangeArrowheads="1"/>
            </p:cNvSpPr>
            <p:nvPr/>
          </p:nvSpPr>
          <p:spPr bwMode="auto">
            <a:xfrm rot="5400000">
              <a:off x="3066" y="3174"/>
              <a:ext cx="261" cy="250"/>
            </a:xfrm>
            <a:prstGeom prst="triangle">
              <a:avLst>
                <a:gd name="adj" fmla="val 50000"/>
              </a:avLst>
            </a:prstGeom>
            <a:grp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42" name="Line 40"/>
          <p:cNvSpPr>
            <a:spLocks noChangeShapeType="1"/>
          </p:cNvSpPr>
          <p:nvPr/>
        </p:nvSpPr>
        <p:spPr bwMode="auto">
          <a:xfrm>
            <a:off x="1246188" y="4781550"/>
            <a:ext cx="1219200" cy="0"/>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43" name="Freeform 42"/>
          <p:cNvSpPr>
            <a:spLocks/>
          </p:cNvSpPr>
          <p:nvPr/>
        </p:nvSpPr>
        <p:spPr bwMode="auto">
          <a:xfrm>
            <a:off x="3206750" y="3251200"/>
            <a:ext cx="5435600" cy="1530350"/>
          </a:xfrm>
          <a:custGeom>
            <a:avLst/>
            <a:gdLst/>
            <a:ahLst/>
            <a:cxnLst>
              <a:cxn ang="0">
                <a:pos x="0" y="964"/>
              </a:cxn>
              <a:cxn ang="0">
                <a:pos x="532" y="964"/>
              </a:cxn>
              <a:cxn ang="0">
                <a:pos x="684" y="888"/>
              </a:cxn>
              <a:cxn ang="0">
                <a:pos x="1668" y="888"/>
              </a:cxn>
              <a:cxn ang="0">
                <a:pos x="1820" y="804"/>
              </a:cxn>
              <a:cxn ang="0">
                <a:pos x="2364" y="804"/>
              </a:cxn>
              <a:cxn ang="0">
                <a:pos x="2364" y="112"/>
              </a:cxn>
              <a:cxn ang="0">
                <a:pos x="2828" y="112"/>
              </a:cxn>
              <a:cxn ang="0">
                <a:pos x="2984" y="0"/>
              </a:cxn>
              <a:cxn ang="0">
                <a:pos x="3424" y="0"/>
              </a:cxn>
            </a:cxnLst>
            <a:rect l="0" t="0" r="r" b="b"/>
            <a:pathLst>
              <a:path w="3424" h="964">
                <a:moveTo>
                  <a:pt x="0" y="964"/>
                </a:moveTo>
                <a:lnTo>
                  <a:pt x="532" y="964"/>
                </a:lnTo>
                <a:lnTo>
                  <a:pt x="684" y="888"/>
                </a:lnTo>
                <a:lnTo>
                  <a:pt x="1668" y="888"/>
                </a:lnTo>
                <a:lnTo>
                  <a:pt x="1820" y="804"/>
                </a:lnTo>
                <a:lnTo>
                  <a:pt x="2364" y="804"/>
                </a:lnTo>
                <a:lnTo>
                  <a:pt x="2364" y="112"/>
                </a:lnTo>
                <a:lnTo>
                  <a:pt x="2828" y="112"/>
                </a:lnTo>
                <a:lnTo>
                  <a:pt x="2984" y="0"/>
                </a:lnTo>
                <a:lnTo>
                  <a:pt x="3424" y="0"/>
                </a:lnTo>
              </a:path>
            </a:pathLst>
          </a:custGeom>
          <a:noFill/>
          <a:ln w="95250" cap="flat" cmpd="sng">
            <a:solidFill>
              <a:schemeClr val="accent2"/>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44" name="Group 43"/>
          <p:cNvGrpSpPr>
            <a:grpSpLocks noChangeAspect="1"/>
          </p:cNvGrpSpPr>
          <p:nvPr/>
        </p:nvGrpSpPr>
        <p:grpSpPr bwMode="auto">
          <a:xfrm>
            <a:off x="5589588" y="4267200"/>
            <a:ext cx="742950" cy="544513"/>
            <a:chOff x="1037" y="1589"/>
            <a:chExt cx="360" cy="264"/>
          </a:xfrm>
          <a:solidFill>
            <a:srgbClr val="FFFFFF"/>
          </a:solidFill>
        </p:grpSpPr>
        <p:sp>
          <p:nvSpPr>
            <p:cNvPr id="45" name="AutoShape 44"/>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6" name="AutoShape 45"/>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47" name="AutoShape 46"/>
          <p:cNvSpPr>
            <a:spLocks noChangeAspect="1" noChangeArrowheads="1"/>
          </p:cNvSpPr>
          <p:nvPr/>
        </p:nvSpPr>
        <p:spPr bwMode="auto">
          <a:xfrm>
            <a:off x="7418388" y="2971800"/>
            <a:ext cx="609600" cy="544513"/>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49" name="AutoShape 48"/>
          <p:cNvSpPr>
            <a:spLocks noChangeAspect="1" noChangeArrowheads="1"/>
          </p:cNvSpPr>
          <p:nvPr/>
        </p:nvSpPr>
        <p:spPr bwMode="auto">
          <a:xfrm>
            <a:off x="3751263" y="4386263"/>
            <a:ext cx="609600" cy="544512"/>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0" name="Oval 49"/>
          <p:cNvSpPr/>
          <p:nvPr/>
        </p:nvSpPr>
        <p:spPr>
          <a:xfrm>
            <a:off x="3033713" y="4629150"/>
            <a:ext cx="301625" cy="301625"/>
          </a:xfrm>
          <a:prstGeom prst="ellipse">
            <a:avLst/>
          </a:prstGeom>
        </p:spPr>
        <p:style>
          <a:lnRef idx="1">
            <a:schemeClr val="accent2"/>
          </a:lnRef>
          <a:fillRef idx="3">
            <a:schemeClr val="accent2"/>
          </a:fillRef>
          <a:effectRef idx="2">
            <a:schemeClr val="accent2"/>
          </a:effectRef>
          <a:fontRef idx="minor">
            <a:schemeClr val="lt1"/>
          </a:fontRef>
        </p:style>
        <p:txBody>
          <a:bodyPr lIns="0" tIns="0" rIns="0" bIns="46800" rtlCol="0" anchor="ctr"/>
          <a:lstStyle/>
          <a:p>
            <a:pPr algn="ctr"/>
            <a:r>
              <a:rPr lang="en-US" dirty="0" smtClean="0"/>
              <a:t>0</a:t>
            </a:r>
            <a:endParaRPr lang="en-US" dirty="0"/>
          </a:p>
        </p:txBody>
      </p:sp>
      <p:sp>
        <p:nvSpPr>
          <p:cNvPr id="51" name="PoleTekstowe 50"/>
          <p:cNvSpPr txBox="1"/>
          <p:nvPr/>
        </p:nvSpPr>
        <p:spPr>
          <a:xfrm>
            <a:off x="3809162" y="1586847"/>
            <a:ext cx="408909" cy="446892"/>
          </a:xfrm>
          <a:prstGeom prst="rect">
            <a:avLst/>
          </a:prstGeom>
          <a:noFill/>
        </p:spPr>
        <p:txBody>
          <a:bodyPr wrap="none" rtlCol="0">
            <a:spAutoFit/>
          </a:bodyPr>
          <a:lstStyle/>
          <a:p>
            <a:r>
              <a:rPr lang="en-US" dirty="0" smtClean="0"/>
              <a:t>G</a:t>
            </a:r>
            <a:r>
              <a:rPr lang="en-US" baseline="-25000" dirty="0" smtClean="0"/>
              <a:t>1</a:t>
            </a:r>
            <a:endParaRPr lang="en-US" baseline="-25000" dirty="0"/>
          </a:p>
        </p:txBody>
      </p:sp>
      <p:sp>
        <p:nvSpPr>
          <p:cNvPr id="52" name="PoleTekstowe 51"/>
          <p:cNvSpPr txBox="1"/>
          <p:nvPr/>
        </p:nvSpPr>
        <p:spPr>
          <a:xfrm>
            <a:off x="3809162" y="3086670"/>
            <a:ext cx="449800" cy="369332"/>
          </a:xfrm>
          <a:prstGeom prst="rect">
            <a:avLst/>
          </a:prstGeom>
          <a:noFill/>
        </p:spPr>
        <p:txBody>
          <a:bodyPr wrap="none" rtlCol="0">
            <a:spAutoFit/>
          </a:bodyPr>
          <a:lstStyle/>
          <a:p>
            <a:r>
              <a:rPr lang="en-US" dirty="0" smtClean="0"/>
              <a:t>G</a:t>
            </a:r>
            <a:r>
              <a:rPr lang="en-US" baseline="-25000" dirty="0" smtClean="0"/>
              <a:t>2</a:t>
            </a:r>
            <a:endParaRPr lang="en-US" baseline="-25000" dirty="0"/>
          </a:p>
        </p:txBody>
      </p:sp>
      <p:sp>
        <p:nvSpPr>
          <p:cNvPr id="53" name="PoleTekstowe 52"/>
          <p:cNvSpPr txBox="1"/>
          <p:nvPr/>
        </p:nvSpPr>
        <p:spPr>
          <a:xfrm>
            <a:off x="3802812" y="4425383"/>
            <a:ext cx="449800" cy="369332"/>
          </a:xfrm>
          <a:prstGeom prst="rect">
            <a:avLst/>
          </a:prstGeom>
          <a:noFill/>
        </p:spPr>
        <p:txBody>
          <a:bodyPr wrap="none" rtlCol="0">
            <a:spAutoFit/>
          </a:bodyPr>
          <a:lstStyle/>
          <a:p>
            <a:r>
              <a:rPr lang="en-US" dirty="0" smtClean="0"/>
              <a:t>G</a:t>
            </a:r>
            <a:r>
              <a:rPr lang="en-US" baseline="-25000" dirty="0" smtClean="0"/>
              <a:t>3</a:t>
            </a:r>
            <a:endParaRPr lang="en-US" baseline="-25000" dirty="0"/>
          </a:p>
        </p:txBody>
      </p:sp>
      <p:sp>
        <p:nvSpPr>
          <p:cNvPr id="54" name="PoleTekstowe 53"/>
          <p:cNvSpPr txBox="1"/>
          <p:nvPr/>
        </p:nvSpPr>
        <p:spPr>
          <a:xfrm>
            <a:off x="5630452" y="1729278"/>
            <a:ext cx="449800" cy="369332"/>
          </a:xfrm>
          <a:prstGeom prst="rect">
            <a:avLst/>
          </a:prstGeom>
          <a:noFill/>
        </p:spPr>
        <p:txBody>
          <a:bodyPr wrap="none" rtlCol="0">
            <a:spAutoFit/>
          </a:bodyPr>
          <a:lstStyle/>
          <a:p>
            <a:r>
              <a:rPr lang="en-US" dirty="0" smtClean="0"/>
              <a:t>G</a:t>
            </a:r>
            <a:r>
              <a:rPr lang="en-US" baseline="-25000" dirty="0" smtClean="0"/>
              <a:t>4</a:t>
            </a:r>
            <a:endParaRPr lang="en-US" baseline="-25000" dirty="0"/>
          </a:p>
        </p:txBody>
      </p:sp>
      <p:sp>
        <p:nvSpPr>
          <p:cNvPr id="55" name="PoleTekstowe 54"/>
          <p:cNvSpPr txBox="1"/>
          <p:nvPr/>
        </p:nvSpPr>
        <p:spPr>
          <a:xfrm>
            <a:off x="5663425" y="4325008"/>
            <a:ext cx="449800" cy="369332"/>
          </a:xfrm>
          <a:prstGeom prst="rect">
            <a:avLst/>
          </a:prstGeom>
          <a:noFill/>
        </p:spPr>
        <p:txBody>
          <a:bodyPr wrap="none" rtlCol="0">
            <a:spAutoFit/>
          </a:bodyPr>
          <a:lstStyle/>
          <a:p>
            <a:r>
              <a:rPr lang="en-US" dirty="0" smtClean="0"/>
              <a:t>G</a:t>
            </a:r>
            <a:r>
              <a:rPr lang="en-US" baseline="-25000" dirty="0"/>
              <a:t>5</a:t>
            </a:r>
          </a:p>
        </p:txBody>
      </p:sp>
      <p:sp>
        <p:nvSpPr>
          <p:cNvPr id="56" name="PoleTekstowe 55"/>
          <p:cNvSpPr txBox="1"/>
          <p:nvPr/>
        </p:nvSpPr>
        <p:spPr>
          <a:xfrm>
            <a:off x="7480689" y="3019356"/>
            <a:ext cx="449800" cy="369332"/>
          </a:xfrm>
          <a:prstGeom prst="rect">
            <a:avLst/>
          </a:prstGeom>
          <a:noFill/>
        </p:spPr>
        <p:txBody>
          <a:bodyPr wrap="none" rtlCol="0">
            <a:spAutoFit/>
          </a:bodyPr>
          <a:lstStyle/>
          <a:p>
            <a:r>
              <a:rPr lang="en-US" dirty="0" smtClean="0"/>
              <a:t>G</a:t>
            </a:r>
            <a:r>
              <a:rPr lang="en-US" baseline="-25000" dirty="0"/>
              <a:t>6</a:t>
            </a: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Masking</a:t>
            </a:r>
            <a:endParaRPr lang="en-US" dirty="0"/>
          </a:p>
        </p:txBody>
      </p:sp>
      <p:sp>
        <p:nvSpPr>
          <p:cNvPr id="3" name="Content Placeholder 2"/>
          <p:cNvSpPr>
            <a:spLocks noGrp="1"/>
          </p:cNvSpPr>
          <p:nvPr>
            <p:ph idx="1"/>
          </p:nvPr>
        </p:nvSpPr>
        <p:spPr>
          <a:xfrm>
            <a:off x="791863" y="4982086"/>
            <a:ext cx="7657241" cy="1178888"/>
          </a:xfrm>
        </p:spPr>
        <p:txBody>
          <a:bodyPr/>
          <a:lstStyle/>
          <a:p>
            <a:pPr marL="0" indent="0">
              <a:buNone/>
            </a:pPr>
            <a:r>
              <a:rPr lang="en-US" dirty="0" smtClean="0"/>
              <a:t>Fault stuck-at-0, when it occurs as a single fault, is detected by vector 1x01</a:t>
            </a:r>
          </a:p>
          <a:p>
            <a:pPr marL="0" indent="0">
              <a:buNone/>
            </a:pPr>
            <a:r>
              <a:rPr lang="en-US" dirty="0" smtClean="0"/>
              <a:t>The same test vector fails to detect both faults</a:t>
            </a:r>
            <a:endParaRPr lang="en-US" dirty="0"/>
          </a:p>
        </p:txBody>
      </p:sp>
      <p:sp>
        <p:nvSpPr>
          <p:cNvPr id="5" name="Freeform 3"/>
          <p:cNvSpPr>
            <a:spLocks/>
          </p:cNvSpPr>
          <p:nvPr/>
        </p:nvSpPr>
        <p:spPr bwMode="auto">
          <a:xfrm>
            <a:off x="1934434" y="3265240"/>
            <a:ext cx="2044700" cy="531812"/>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6" name="Line 4"/>
          <p:cNvSpPr>
            <a:spLocks noChangeShapeType="1"/>
          </p:cNvSpPr>
          <p:nvPr/>
        </p:nvSpPr>
        <p:spPr bwMode="auto">
          <a:xfrm>
            <a:off x="1343884" y="3800227"/>
            <a:ext cx="2146300" cy="3175"/>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7" name="Freeform 5"/>
          <p:cNvSpPr>
            <a:spLocks/>
          </p:cNvSpPr>
          <p:nvPr/>
        </p:nvSpPr>
        <p:spPr bwMode="auto">
          <a:xfrm>
            <a:off x="2563084" y="1658690"/>
            <a:ext cx="1341437" cy="2976562"/>
          </a:xfrm>
          <a:custGeom>
            <a:avLst/>
            <a:gdLst/>
            <a:ahLst/>
            <a:cxnLst>
              <a:cxn ang="0">
                <a:pos x="480" y="0"/>
              </a:cxn>
              <a:cxn ang="0">
                <a:pos x="0" y="0"/>
              </a:cxn>
              <a:cxn ang="0">
                <a:pos x="0" y="576"/>
              </a:cxn>
              <a:cxn ang="0">
                <a:pos x="480" y="576"/>
              </a:cxn>
            </a:cxnLst>
            <a:rect l="0" t="0" r="r" b="b"/>
            <a:pathLst>
              <a:path w="480" h="576">
                <a:moveTo>
                  <a:pt x="480" y="0"/>
                </a:moveTo>
                <a:lnTo>
                  <a:pt x="0" y="0"/>
                </a:lnTo>
                <a:lnTo>
                  <a:pt x="0" y="576"/>
                </a:lnTo>
                <a:lnTo>
                  <a:pt x="480" y="576"/>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8" name="Freeform 6"/>
          <p:cNvSpPr>
            <a:spLocks/>
          </p:cNvSpPr>
          <p:nvPr/>
        </p:nvSpPr>
        <p:spPr bwMode="auto">
          <a:xfrm>
            <a:off x="3488596" y="1806327"/>
            <a:ext cx="444500" cy="2570163"/>
          </a:xfrm>
          <a:custGeom>
            <a:avLst/>
            <a:gdLst/>
            <a:ahLst/>
            <a:cxnLst>
              <a:cxn ang="0">
                <a:pos x="480" y="0"/>
              </a:cxn>
              <a:cxn ang="0">
                <a:pos x="0" y="0"/>
              </a:cxn>
              <a:cxn ang="0">
                <a:pos x="0" y="576"/>
              </a:cxn>
              <a:cxn ang="0">
                <a:pos x="480" y="576"/>
              </a:cxn>
            </a:cxnLst>
            <a:rect l="0" t="0" r="r" b="b"/>
            <a:pathLst>
              <a:path w="480" h="576">
                <a:moveTo>
                  <a:pt x="480" y="0"/>
                </a:moveTo>
                <a:lnTo>
                  <a:pt x="0" y="0"/>
                </a:lnTo>
                <a:lnTo>
                  <a:pt x="0" y="576"/>
                </a:lnTo>
                <a:lnTo>
                  <a:pt x="480" y="576"/>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9" name="Line 7"/>
          <p:cNvSpPr>
            <a:spLocks noChangeShapeType="1"/>
          </p:cNvSpPr>
          <p:nvPr/>
        </p:nvSpPr>
        <p:spPr bwMode="auto">
          <a:xfrm flipH="1">
            <a:off x="4266471" y="4514602"/>
            <a:ext cx="1585913"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0" name="Line 8"/>
          <p:cNvSpPr>
            <a:spLocks noChangeShapeType="1"/>
          </p:cNvSpPr>
          <p:nvPr/>
        </p:nvSpPr>
        <p:spPr bwMode="auto">
          <a:xfrm>
            <a:off x="4077559" y="3130302"/>
            <a:ext cx="1236662" cy="1588"/>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11" name="Freeform 9"/>
          <p:cNvSpPr>
            <a:spLocks/>
          </p:cNvSpPr>
          <p:nvPr/>
        </p:nvSpPr>
        <p:spPr bwMode="auto">
          <a:xfrm>
            <a:off x="5312634" y="1969840"/>
            <a:ext cx="531812" cy="2254250"/>
          </a:xfrm>
          <a:custGeom>
            <a:avLst/>
            <a:gdLst/>
            <a:ahLst/>
            <a:cxnLst>
              <a:cxn ang="0">
                <a:pos x="480" y="0"/>
              </a:cxn>
              <a:cxn ang="0">
                <a:pos x="0" y="0"/>
              </a:cxn>
              <a:cxn ang="0">
                <a:pos x="0" y="576"/>
              </a:cxn>
              <a:cxn ang="0">
                <a:pos x="480" y="576"/>
              </a:cxn>
            </a:cxnLst>
            <a:rect l="0" t="0" r="r" b="b"/>
            <a:pathLst>
              <a:path w="480" h="576">
                <a:moveTo>
                  <a:pt x="480" y="0"/>
                </a:moveTo>
                <a:lnTo>
                  <a:pt x="0" y="0"/>
                </a:lnTo>
                <a:lnTo>
                  <a:pt x="0" y="576"/>
                </a:lnTo>
                <a:lnTo>
                  <a:pt x="480" y="576"/>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2" name="Line 10"/>
          <p:cNvSpPr>
            <a:spLocks noChangeShapeType="1"/>
          </p:cNvSpPr>
          <p:nvPr/>
        </p:nvSpPr>
        <p:spPr bwMode="auto">
          <a:xfrm flipH="1">
            <a:off x="4315684" y="1650752"/>
            <a:ext cx="1585912"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3" name="Line 11"/>
          <p:cNvSpPr>
            <a:spLocks noChangeShapeType="1"/>
          </p:cNvSpPr>
          <p:nvPr/>
        </p:nvSpPr>
        <p:spPr bwMode="auto">
          <a:xfrm flipH="1">
            <a:off x="1343884" y="2993777"/>
            <a:ext cx="270510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4" name="Line 12"/>
          <p:cNvSpPr>
            <a:spLocks noChangeShapeType="1"/>
          </p:cNvSpPr>
          <p:nvPr/>
        </p:nvSpPr>
        <p:spPr bwMode="auto">
          <a:xfrm flipH="1">
            <a:off x="1345471" y="1490415"/>
            <a:ext cx="2817813"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5" name="Line 13"/>
          <p:cNvSpPr>
            <a:spLocks noChangeShapeType="1"/>
          </p:cNvSpPr>
          <p:nvPr/>
        </p:nvSpPr>
        <p:spPr bwMode="auto">
          <a:xfrm>
            <a:off x="7973284" y="3101727"/>
            <a:ext cx="7620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6" name="Freeform 14"/>
          <p:cNvSpPr>
            <a:spLocks/>
          </p:cNvSpPr>
          <p:nvPr/>
        </p:nvSpPr>
        <p:spPr bwMode="auto">
          <a:xfrm flipV="1">
            <a:off x="6041296" y="3282702"/>
            <a:ext cx="1627188" cy="1108075"/>
          </a:xfrm>
          <a:custGeom>
            <a:avLst/>
            <a:gdLst/>
            <a:ahLst/>
            <a:cxnLst>
              <a:cxn ang="0">
                <a:pos x="0" y="0"/>
              </a:cxn>
              <a:cxn ang="0">
                <a:pos x="720" y="0"/>
              </a:cxn>
              <a:cxn ang="0">
                <a:pos x="720" y="1152"/>
              </a:cxn>
              <a:cxn ang="0">
                <a:pos x="1152" y="1152"/>
              </a:cxn>
            </a:cxnLst>
            <a:rect l="0" t="0" r="r" b="b"/>
            <a:pathLst>
              <a:path w="1152" h="1152">
                <a:moveTo>
                  <a:pt x="0" y="0"/>
                </a:moveTo>
                <a:lnTo>
                  <a:pt x="720" y="0"/>
                </a:lnTo>
                <a:lnTo>
                  <a:pt x="720" y="1152"/>
                </a:lnTo>
                <a:lnTo>
                  <a:pt x="1152" y="1152"/>
                </a:lnTo>
              </a:path>
            </a:pathLst>
          </a:custGeom>
          <a:noFill/>
          <a:ln w="28575"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7" name="Freeform 15"/>
          <p:cNvSpPr>
            <a:spLocks/>
          </p:cNvSpPr>
          <p:nvPr/>
        </p:nvSpPr>
        <p:spPr bwMode="auto">
          <a:xfrm>
            <a:off x="6141309" y="1807915"/>
            <a:ext cx="1527175" cy="1141412"/>
          </a:xfrm>
          <a:custGeom>
            <a:avLst/>
            <a:gdLst/>
            <a:ahLst/>
            <a:cxnLst>
              <a:cxn ang="0">
                <a:pos x="0" y="0"/>
              </a:cxn>
              <a:cxn ang="0">
                <a:pos x="720" y="0"/>
              </a:cxn>
              <a:cxn ang="0">
                <a:pos x="720" y="1152"/>
              </a:cxn>
              <a:cxn ang="0">
                <a:pos x="1152" y="1152"/>
              </a:cxn>
            </a:cxnLst>
            <a:rect l="0" t="0" r="r" b="b"/>
            <a:pathLst>
              <a:path w="1152" h="1152">
                <a:moveTo>
                  <a:pt x="0" y="0"/>
                </a:moveTo>
                <a:lnTo>
                  <a:pt x="720" y="0"/>
                </a:lnTo>
                <a:lnTo>
                  <a:pt x="720" y="1152"/>
                </a:lnTo>
                <a:lnTo>
                  <a:pt x="1152" y="1152"/>
                </a:lnTo>
              </a:path>
            </a:pathLst>
          </a:custGeom>
          <a:noFill/>
          <a:ln w="28575" cap="flat" cmpd="sng">
            <a:solidFill>
              <a:schemeClr val="tx1"/>
            </a:solidFill>
            <a:prstDash val="solid"/>
            <a:round/>
            <a:headEnd/>
            <a:tailEnd/>
          </a:ln>
          <a:effectLst/>
        </p:spPr>
        <p:txBody>
          <a:bodyPr wrap="none" anchor="ctr">
            <a:prstTxWarp prst="textNoShape">
              <a:avLst/>
            </a:prstTxWarp>
          </a:bodyPr>
          <a:lstStyle/>
          <a:p>
            <a:endParaRPr lang="en-US"/>
          </a:p>
        </p:txBody>
      </p:sp>
      <p:grpSp>
        <p:nvGrpSpPr>
          <p:cNvPr id="18" name="Group 16"/>
          <p:cNvGrpSpPr>
            <a:grpSpLocks noChangeAspect="1"/>
          </p:cNvGrpSpPr>
          <p:nvPr/>
        </p:nvGrpSpPr>
        <p:grpSpPr bwMode="auto">
          <a:xfrm>
            <a:off x="3848959" y="2863602"/>
            <a:ext cx="742950" cy="544513"/>
            <a:chOff x="1037" y="1589"/>
            <a:chExt cx="360" cy="264"/>
          </a:xfrm>
          <a:solidFill>
            <a:srgbClr val="FFFFFF"/>
          </a:solidFill>
        </p:grpSpPr>
        <p:sp>
          <p:nvSpPr>
            <p:cNvPr id="19" name="AutoShape 17"/>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0" name="AutoShape 18"/>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21" name="Text Box 19"/>
          <p:cNvSpPr txBox="1">
            <a:spLocks noChangeArrowheads="1"/>
          </p:cNvSpPr>
          <p:nvPr/>
        </p:nvSpPr>
        <p:spPr bwMode="auto">
          <a:xfrm>
            <a:off x="3477484" y="1782515"/>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22" name="Text Box 20"/>
          <p:cNvSpPr txBox="1">
            <a:spLocks noChangeArrowheads="1"/>
          </p:cNvSpPr>
          <p:nvPr/>
        </p:nvSpPr>
        <p:spPr bwMode="auto">
          <a:xfrm>
            <a:off x="6358796" y="1387227"/>
            <a:ext cx="550863"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1-0</a:t>
            </a:r>
            <a:endParaRPr lang="pl-PL" sz="2400"/>
          </a:p>
        </p:txBody>
      </p:sp>
      <p:sp>
        <p:nvSpPr>
          <p:cNvPr id="23" name="Text Box 21"/>
          <p:cNvSpPr txBox="1">
            <a:spLocks noChangeArrowheads="1"/>
          </p:cNvSpPr>
          <p:nvPr/>
        </p:nvSpPr>
        <p:spPr bwMode="auto">
          <a:xfrm>
            <a:off x="4445859" y="4092327"/>
            <a:ext cx="550862"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1-0</a:t>
            </a:r>
            <a:endParaRPr lang="pl-PL" sz="2400"/>
          </a:p>
        </p:txBody>
      </p:sp>
      <p:sp>
        <p:nvSpPr>
          <p:cNvPr id="24" name="Text Box 22"/>
          <p:cNvSpPr txBox="1">
            <a:spLocks noChangeArrowheads="1"/>
          </p:cNvSpPr>
          <p:nvPr/>
        </p:nvSpPr>
        <p:spPr bwMode="auto">
          <a:xfrm>
            <a:off x="4620484" y="2773115"/>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25" name="Text Box 23"/>
          <p:cNvSpPr txBox="1">
            <a:spLocks noChangeArrowheads="1"/>
          </p:cNvSpPr>
          <p:nvPr/>
        </p:nvSpPr>
        <p:spPr bwMode="auto">
          <a:xfrm>
            <a:off x="3477484" y="3987552"/>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26" name="Text Box 24"/>
          <p:cNvSpPr txBox="1">
            <a:spLocks noChangeArrowheads="1"/>
          </p:cNvSpPr>
          <p:nvPr/>
        </p:nvSpPr>
        <p:spPr bwMode="auto">
          <a:xfrm>
            <a:off x="1029559" y="4430465"/>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27" name="Text Box 25"/>
          <p:cNvSpPr txBox="1">
            <a:spLocks noChangeArrowheads="1"/>
          </p:cNvSpPr>
          <p:nvPr/>
        </p:nvSpPr>
        <p:spPr bwMode="auto">
          <a:xfrm>
            <a:off x="4463321" y="1272927"/>
            <a:ext cx="550863"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0-1</a:t>
            </a:r>
            <a:endParaRPr lang="pl-PL" sz="2400"/>
          </a:p>
        </p:txBody>
      </p:sp>
      <p:sp>
        <p:nvSpPr>
          <p:cNvPr id="28" name="Text Box 26"/>
          <p:cNvSpPr txBox="1">
            <a:spLocks noChangeArrowheads="1"/>
          </p:cNvSpPr>
          <p:nvPr/>
        </p:nvSpPr>
        <p:spPr bwMode="auto">
          <a:xfrm>
            <a:off x="6479446" y="3963740"/>
            <a:ext cx="550863"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0-1</a:t>
            </a:r>
            <a:endParaRPr lang="pl-PL" sz="2400"/>
          </a:p>
        </p:txBody>
      </p:sp>
      <p:sp>
        <p:nvSpPr>
          <p:cNvPr id="29" name="Text Box 27"/>
          <p:cNvSpPr txBox="1">
            <a:spLocks noChangeArrowheads="1"/>
          </p:cNvSpPr>
          <p:nvPr/>
        </p:nvSpPr>
        <p:spPr bwMode="auto">
          <a:xfrm>
            <a:off x="8252684" y="2687390"/>
            <a:ext cx="325437"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a:t>
            </a:r>
            <a:endParaRPr lang="pl-PL" sz="2400"/>
          </a:p>
        </p:txBody>
      </p:sp>
      <p:sp>
        <p:nvSpPr>
          <p:cNvPr id="30" name="Text Box 28"/>
          <p:cNvSpPr txBox="1">
            <a:spLocks noChangeArrowheads="1"/>
          </p:cNvSpPr>
          <p:nvPr/>
        </p:nvSpPr>
        <p:spPr bwMode="auto">
          <a:xfrm>
            <a:off x="1062896" y="3592265"/>
            <a:ext cx="325438"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0</a:t>
            </a:r>
            <a:endParaRPr lang="pl-PL" sz="2400"/>
          </a:p>
        </p:txBody>
      </p:sp>
      <p:grpSp>
        <p:nvGrpSpPr>
          <p:cNvPr id="31" name="Group 29"/>
          <p:cNvGrpSpPr>
            <a:grpSpLocks/>
          </p:cNvGrpSpPr>
          <p:nvPr/>
        </p:nvGrpSpPr>
        <p:grpSpPr bwMode="auto">
          <a:xfrm rot="-5400000">
            <a:off x="2299559" y="2366715"/>
            <a:ext cx="515937" cy="414337"/>
            <a:chOff x="3072" y="3168"/>
            <a:chExt cx="325" cy="261"/>
          </a:xfrm>
          <a:solidFill>
            <a:srgbClr val="FFFFFF"/>
          </a:solidFill>
        </p:grpSpPr>
        <p:sp>
          <p:nvSpPr>
            <p:cNvPr id="32" name="AutoShape 30"/>
            <p:cNvSpPr>
              <a:spLocks noChangeArrowheads="1"/>
            </p:cNvSpPr>
            <p:nvPr/>
          </p:nvSpPr>
          <p:spPr bwMode="auto">
            <a:xfrm>
              <a:off x="3334" y="3264"/>
              <a:ext cx="63" cy="63"/>
            </a:xfrm>
            <a:prstGeom prst="flowChartConnector">
              <a:avLst/>
            </a:prstGeom>
            <a:grp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3" name="AutoShape 31"/>
            <p:cNvSpPr>
              <a:spLocks noChangeArrowheads="1"/>
            </p:cNvSpPr>
            <p:nvPr/>
          </p:nvSpPr>
          <p:spPr bwMode="auto">
            <a:xfrm rot="5400000">
              <a:off x="3066" y="3174"/>
              <a:ext cx="261" cy="250"/>
            </a:xfrm>
            <a:prstGeom prst="triangle">
              <a:avLst>
                <a:gd name="adj" fmla="val 50000"/>
              </a:avLst>
            </a:prstGeom>
            <a:grp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4" name="Group 32"/>
          <p:cNvGrpSpPr>
            <a:grpSpLocks/>
          </p:cNvGrpSpPr>
          <p:nvPr/>
        </p:nvGrpSpPr>
        <p:grpSpPr bwMode="auto">
          <a:xfrm>
            <a:off x="2715484" y="3592265"/>
            <a:ext cx="515937" cy="414337"/>
            <a:chOff x="3072" y="3168"/>
            <a:chExt cx="325" cy="261"/>
          </a:xfrm>
          <a:solidFill>
            <a:srgbClr val="FFFFFF"/>
          </a:solidFill>
        </p:grpSpPr>
        <p:sp>
          <p:nvSpPr>
            <p:cNvPr id="35" name="AutoShape 33"/>
            <p:cNvSpPr>
              <a:spLocks noChangeArrowheads="1"/>
            </p:cNvSpPr>
            <p:nvPr/>
          </p:nvSpPr>
          <p:spPr bwMode="auto">
            <a:xfrm>
              <a:off x="3334" y="3264"/>
              <a:ext cx="63" cy="63"/>
            </a:xfrm>
            <a:prstGeom prst="flowChartConnector">
              <a:avLst/>
            </a:prstGeom>
            <a:grp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6" name="AutoShape 34"/>
            <p:cNvSpPr>
              <a:spLocks noChangeArrowheads="1"/>
            </p:cNvSpPr>
            <p:nvPr/>
          </p:nvSpPr>
          <p:spPr bwMode="auto">
            <a:xfrm rot="5400000">
              <a:off x="3066" y="3174"/>
              <a:ext cx="261" cy="250"/>
            </a:xfrm>
            <a:prstGeom prst="triangle">
              <a:avLst>
                <a:gd name="adj" fmla="val 50000"/>
              </a:avLst>
            </a:prstGeom>
            <a:grp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37" name="Line 35"/>
          <p:cNvSpPr>
            <a:spLocks noChangeShapeType="1"/>
          </p:cNvSpPr>
          <p:nvPr/>
        </p:nvSpPr>
        <p:spPr bwMode="auto">
          <a:xfrm>
            <a:off x="1343884" y="4635252"/>
            <a:ext cx="1219200" cy="0"/>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38" name="Text Box 36"/>
          <p:cNvSpPr txBox="1">
            <a:spLocks noChangeArrowheads="1"/>
          </p:cNvSpPr>
          <p:nvPr/>
        </p:nvSpPr>
        <p:spPr bwMode="auto">
          <a:xfrm>
            <a:off x="1059721" y="1272927"/>
            <a:ext cx="325438" cy="39687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a:t>1</a:t>
            </a:r>
            <a:endParaRPr lang="pl-PL" sz="2400"/>
          </a:p>
        </p:txBody>
      </p:sp>
      <p:sp>
        <p:nvSpPr>
          <p:cNvPr id="39" name="Freeform 38"/>
          <p:cNvSpPr>
            <a:spLocks/>
          </p:cNvSpPr>
          <p:nvPr/>
        </p:nvSpPr>
        <p:spPr bwMode="auto">
          <a:xfrm>
            <a:off x="3304446" y="3282702"/>
            <a:ext cx="4489450" cy="1352550"/>
          </a:xfrm>
          <a:custGeom>
            <a:avLst/>
            <a:gdLst/>
            <a:ahLst/>
            <a:cxnLst>
              <a:cxn ang="0">
                <a:pos x="0" y="852"/>
              </a:cxn>
              <a:cxn ang="0">
                <a:pos x="532" y="852"/>
              </a:cxn>
              <a:cxn ang="0">
                <a:pos x="684" y="776"/>
              </a:cxn>
              <a:cxn ang="0">
                <a:pos x="1668" y="778"/>
              </a:cxn>
              <a:cxn ang="0">
                <a:pos x="1788" y="694"/>
              </a:cxn>
              <a:cxn ang="0">
                <a:pos x="2364" y="692"/>
              </a:cxn>
              <a:cxn ang="0">
                <a:pos x="2364" y="0"/>
              </a:cxn>
              <a:cxn ang="0">
                <a:pos x="2828" y="0"/>
              </a:cxn>
            </a:cxnLst>
            <a:rect l="0" t="0" r="r" b="b"/>
            <a:pathLst>
              <a:path w="2828" h="852">
                <a:moveTo>
                  <a:pt x="0" y="852"/>
                </a:moveTo>
                <a:lnTo>
                  <a:pt x="532" y="852"/>
                </a:lnTo>
                <a:lnTo>
                  <a:pt x="684" y="776"/>
                </a:lnTo>
                <a:lnTo>
                  <a:pt x="1668" y="778"/>
                </a:lnTo>
                <a:lnTo>
                  <a:pt x="1788" y="694"/>
                </a:lnTo>
                <a:lnTo>
                  <a:pt x="2364" y="692"/>
                </a:lnTo>
                <a:lnTo>
                  <a:pt x="2364" y="0"/>
                </a:lnTo>
                <a:lnTo>
                  <a:pt x="2828" y="0"/>
                </a:lnTo>
              </a:path>
            </a:pathLst>
          </a:custGeom>
          <a:noFill/>
          <a:ln w="95250" cap="flat" cmpd="sng">
            <a:solidFill>
              <a:schemeClr val="accent2"/>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0" name="Freeform 39"/>
          <p:cNvSpPr>
            <a:spLocks/>
          </p:cNvSpPr>
          <p:nvPr/>
        </p:nvSpPr>
        <p:spPr bwMode="auto">
          <a:xfrm>
            <a:off x="2563084" y="1650752"/>
            <a:ext cx="5111750" cy="1295400"/>
          </a:xfrm>
          <a:custGeom>
            <a:avLst/>
            <a:gdLst/>
            <a:ahLst/>
            <a:cxnLst>
              <a:cxn ang="0">
                <a:pos x="0" y="0"/>
              </a:cxn>
              <a:cxn ang="0">
                <a:pos x="2112" y="0"/>
              </a:cxn>
              <a:cxn ang="0">
                <a:pos x="2252" y="96"/>
              </a:cxn>
              <a:cxn ang="0">
                <a:pos x="2856" y="96"/>
              </a:cxn>
              <a:cxn ang="0">
                <a:pos x="2856" y="816"/>
              </a:cxn>
              <a:cxn ang="0">
                <a:pos x="3220" y="816"/>
              </a:cxn>
            </a:cxnLst>
            <a:rect l="0" t="0" r="r" b="b"/>
            <a:pathLst>
              <a:path w="3220" h="816">
                <a:moveTo>
                  <a:pt x="0" y="0"/>
                </a:moveTo>
                <a:lnTo>
                  <a:pt x="2112" y="0"/>
                </a:lnTo>
                <a:lnTo>
                  <a:pt x="2252" y="96"/>
                </a:lnTo>
                <a:lnTo>
                  <a:pt x="2856" y="96"/>
                </a:lnTo>
                <a:lnTo>
                  <a:pt x="2856" y="816"/>
                </a:lnTo>
                <a:lnTo>
                  <a:pt x="3220" y="816"/>
                </a:lnTo>
              </a:path>
            </a:pathLst>
          </a:custGeom>
          <a:noFill/>
          <a:ln w="95250" cap="flat" cmpd="sng">
            <a:solidFill>
              <a:schemeClr val="accent2"/>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41" name="Group 40"/>
          <p:cNvGrpSpPr>
            <a:grpSpLocks noChangeAspect="1"/>
          </p:cNvGrpSpPr>
          <p:nvPr/>
        </p:nvGrpSpPr>
        <p:grpSpPr bwMode="auto">
          <a:xfrm>
            <a:off x="5687284" y="1530102"/>
            <a:ext cx="742950" cy="544513"/>
            <a:chOff x="1037" y="1589"/>
            <a:chExt cx="360" cy="264"/>
          </a:xfrm>
          <a:solidFill>
            <a:srgbClr val="FFFFFF"/>
          </a:solidFill>
        </p:grpSpPr>
        <p:sp>
          <p:nvSpPr>
            <p:cNvPr id="42" name="AutoShape 41"/>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3" name="AutoShape 42"/>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44" name="Group 43"/>
          <p:cNvGrpSpPr>
            <a:grpSpLocks noChangeAspect="1"/>
          </p:cNvGrpSpPr>
          <p:nvPr/>
        </p:nvGrpSpPr>
        <p:grpSpPr bwMode="auto">
          <a:xfrm>
            <a:off x="5687284" y="4120902"/>
            <a:ext cx="742950" cy="544513"/>
            <a:chOff x="1037" y="1589"/>
            <a:chExt cx="360" cy="264"/>
          </a:xfrm>
          <a:solidFill>
            <a:srgbClr val="FFFFFF"/>
          </a:solidFill>
        </p:grpSpPr>
        <p:sp>
          <p:nvSpPr>
            <p:cNvPr id="45" name="AutoShape 44"/>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6" name="AutoShape 45"/>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47" name="AutoShape 46"/>
          <p:cNvSpPr>
            <a:spLocks noChangeAspect="1" noChangeArrowheads="1"/>
          </p:cNvSpPr>
          <p:nvPr/>
        </p:nvSpPr>
        <p:spPr bwMode="auto">
          <a:xfrm>
            <a:off x="7516084" y="2825502"/>
            <a:ext cx="609600" cy="544513"/>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49" name="AutoShape 48"/>
          <p:cNvSpPr>
            <a:spLocks noChangeAspect="1" noChangeArrowheads="1"/>
          </p:cNvSpPr>
          <p:nvPr/>
        </p:nvSpPr>
        <p:spPr bwMode="auto">
          <a:xfrm>
            <a:off x="3848959" y="4239965"/>
            <a:ext cx="609600" cy="544512"/>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0" name="AutoShape 49"/>
          <p:cNvSpPr>
            <a:spLocks noChangeAspect="1" noChangeArrowheads="1"/>
          </p:cNvSpPr>
          <p:nvPr/>
        </p:nvSpPr>
        <p:spPr bwMode="auto">
          <a:xfrm>
            <a:off x="3848959" y="1377702"/>
            <a:ext cx="609600" cy="544513"/>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2" name="Oval 51"/>
          <p:cNvSpPr/>
          <p:nvPr/>
        </p:nvSpPr>
        <p:spPr>
          <a:xfrm>
            <a:off x="2412271" y="1530102"/>
            <a:ext cx="301625" cy="301625"/>
          </a:xfrm>
          <a:prstGeom prst="ellipse">
            <a:avLst/>
          </a:prstGeom>
        </p:spPr>
        <p:style>
          <a:lnRef idx="1">
            <a:schemeClr val="accent2"/>
          </a:lnRef>
          <a:fillRef idx="3">
            <a:schemeClr val="accent2"/>
          </a:fillRef>
          <a:effectRef idx="2">
            <a:schemeClr val="accent2"/>
          </a:effectRef>
          <a:fontRef idx="minor">
            <a:schemeClr val="lt1"/>
          </a:fontRef>
        </p:style>
        <p:txBody>
          <a:bodyPr lIns="0" tIns="0" rIns="0" bIns="46800" rtlCol="0" anchor="ctr"/>
          <a:lstStyle/>
          <a:p>
            <a:pPr algn="ctr"/>
            <a:r>
              <a:rPr lang="en-US" dirty="0" smtClean="0"/>
              <a:t>1</a:t>
            </a:r>
            <a:endParaRPr lang="en-US" dirty="0"/>
          </a:p>
        </p:txBody>
      </p:sp>
      <p:sp>
        <p:nvSpPr>
          <p:cNvPr id="53" name="Oval 52"/>
          <p:cNvSpPr/>
          <p:nvPr/>
        </p:nvSpPr>
        <p:spPr>
          <a:xfrm>
            <a:off x="3080608" y="4479457"/>
            <a:ext cx="301625" cy="301625"/>
          </a:xfrm>
          <a:prstGeom prst="ellipse">
            <a:avLst/>
          </a:prstGeom>
        </p:spPr>
        <p:style>
          <a:lnRef idx="1">
            <a:schemeClr val="accent2"/>
          </a:lnRef>
          <a:fillRef idx="3">
            <a:schemeClr val="accent2"/>
          </a:fillRef>
          <a:effectRef idx="2">
            <a:schemeClr val="accent2"/>
          </a:effectRef>
          <a:fontRef idx="minor">
            <a:schemeClr val="lt1"/>
          </a:fontRef>
        </p:style>
        <p:txBody>
          <a:bodyPr lIns="0" tIns="0" rIns="0" bIns="46800" rtlCol="0" anchor="ctr"/>
          <a:lstStyle/>
          <a:p>
            <a:pPr algn="ctr"/>
            <a:r>
              <a:rPr lang="en-US" dirty="0" smtClean="0"/>
              <a:t>0</a:t>
            </a:r>
            <a:endParaRPr lang="en-US" dirty="0"/>
          </a:p>
        </p:txBody>
      </p:sp>
      <p:sp>
        <p:nvSpPr>
          <p:cNvPr id="54" name="PoleTekstowe 53"/>
          <p:cNvSpPr txBox="1"/>
          <p:nvPr/>
        </p:nvSpPr>
        <p:spPr>
          <a:xfrm>
            <a:off x="3930110" y="1425599"/>
            <a:ext cx="408909" cy="446892"/>
          </a:xfrm>
          <a:prstGeom prst="rect">
            <a:avLst/>
          </a:prstGeom>
          <a:noFill/>
        </p:spPr>
        <p:txBody>
          <a:bodyPr wrap="none" rtlCol="0">
            <a:spAutoFit/>
          </a:bodyPr>
          <a:lstStyle/>
          <a:p>
            <a:r>
              <a:rPr lang="en-US" dirty="0" smtClean="0"/>
              <a:t>G</a:t>
            </a:r>
            <a:r>
              <a:rPr lang="en-US" baseline="-25000" dirty="0" smtClean="0"/>
              <a:t>1</a:t>
            </a:r>
            <a:endParaRPr lang="en-US" baseline="-25000" dirty="0"/>
          </a:p>
        </p:txBody>
      </p:sp>
      <p:sp>
        <p:nvSpPr>
          <p:cNvPr id="55" name="PoleTekstowe 54"/>
          <p:cNvSpPr txBox="1"/>
          <p:nvPr/>
        </p:nvSpPr>
        <p:spPr>
          <a:xfrm>
            <a:off x="3930110" y="2925422"/>
            <a:ext cx="449800" cy="369332"/>
          </a:xfrm>
          <a:prstGeom prst="rect">
            <a:avLst/>
          </a:prstGeom>
          <a:noFill/>
        </p:spPr>
        <p:txBody>
          <a:bodyPr wrap="none" rtlCol="0">
            <a:spAutoFit/>
          </a:bodyPr>
          <a:lstStyle/>
          <a:p>
            <a:r>
              <a:rPr lang="en-US" dirty="0" smtClean="0"/>
              <a:t>G</a:t>
            </a:r>
            <a:r>
              <a:rPr lang="en-US" baseline="-25000" dirty="0" smtClean="0"/>
              <a:t>2</a:t>
            </a:r>
            <a:endParaRPr lang="en-US" baseline="-25000" dirty="0"/>
          </a:p>
        </p:txBody>
      </p:sp>
      <p:sp>
        <p:nvSpPr>
          <p:cNvPr id="56" name="PoleTekstowe 55"/>
          <p:cNvSpPr txBox="1"/>
          <p:nvPr/>
        </p:nvSpPr>
        <p:spPr>
          <a:xfrm>
            <a:off x="3923760" y="4304447"/>
            <a:ext cx="449800" cy="369332"/>
          </a:xfrm>
          <a:prstGeom prst="rect">
            <a:avLst/>
          </a:prstGeom>
          <a:noFill/>
        </p:spPr>
        <p:txBody>
          <a:bodyPr wrap="none" rtlCol="0">
            <a:spAutoFit/>
          </a:bodyPr>
          <a:lstStyle/>
          <a:p>
            <a:r>
              <a:rPr lang="en-US" dirty="0" smtClean="0"/>
              <a:t>G</a:t>
            </a:r>
            <a:r>
              <a:rPr lang="en-US" baseline="-25000" dirty="0" smtClean="0"/>
              <a:t>3</a:t>
            </a:r>
            <a:endParaRPr lang="en-US" baseline="-25000" dirty="0"/>
          </a:p>
        </p:txBody>
      </p:sp>
      <p:sp>
        <p:nvSpPr>
          <p:cNvPr id="57" name="PoleTekstowe 56"/>
          <p:cNvSpPr txBox="1"/>
          <p:nvPr/>
        </p:nvSpPr>
        <p:spPr>
          <a:xfrm>
            <a:off x="5751400" y="1588186"/>
            <a:ext cx="449800" cy="369332"/>
          </a:xfrm>
          <a:prstGeom prst="rect">
            <a:avLst/>
          </a:prstGeom>
          <a:noFill/>
        </p:spPr>
        <p:txBody>
          <a:bodyPr wrap="none" rtlCol="0">
            <a:spAutoFit/>
          </a:bodyPr>
          <a:lstStyle/>
          <a:p>
            <a:r>
              <a:rPr lang="en-US" dirty="0" smtClean="0"/>
              <a:t>G</a:t>
            </a:r>
            <a:r>
              <a:rPr lang="en-US" baseline="-25000" dirty="0" smtClean="0"/>
              <a:t>4</a:t>
            </a:r>
            <a:endParaRPr lang="en-US" baseline="-25000" dirty="0"/>
          </a:p>
        </p:txBody>
      </p:sp>
      <p:sp>
        <p:nvSpPr>
          <p:cNvPr id="58" name="PoleTekstowe 57"/>
          <p:cNvSpPr txBox="1"/>
          <p:nvPr/>
        </p:nvSpPr>
        <p:spPr>
          <a:xfrm>
            <a:off x="5764215" y="4183916"/>
            <a:ext cx="449800" cy="369332"/>
          </a:xfrm>
          <a:prstGeom prst="rect">
            <a:avLst/>
          </a:prstGeom>
          <a:noFill/>
        </p:spPr>
        <p:txBody>
          <a:bodyPr wrap="none" rtlCol="0">
            <a:spAutoFit/>
          </a:bodyPr>
          <a:lstStyle/>
          <a:p>
            <a:r>
              <a:rPr lang="en-US" dirty="0" smtClean="0"/>
              <a:t>G</a:t>
            </a:r>
            <a:r>
              <a:rPr lang="en-US" baseline="-25000" dirty="0"/>
              <a:t>5</a:t>
            </a:r>
          </a:p>
        </p:txBody>
      </p:sp>
      <p:sp>
        <p:nvSpPr>
          <p:cNvPr id="59" name="PoleTekstowe 58"/>
          <p:cNvSpPr txBox="1"/>
          <p:nvPr/>
        </p:nvSpPr>
        <p:spPr>
          <a:xfrm>
            <a:off x="7601637" y="2898420"/>
            <a:ext cx="449800" cy="369332"/>
          </a:xfrm>
          <a:prstGeom prst="rect">
            <a:avLst/>
          </a:prstGeom>
          <a:noFill/>
        </p:spPr>
        <p:txBody>
          <a:bodyPr wrap="none" rtlCol="0">
            <a:spAutoFit/>
          </a:bodyPr>
          <a:lstStyle/>
          <a:p>
            <a:r>
              <a:rPr lang="en-US" dirty="0" smtClean="0"/>
              <a:t>G</a:t>
            </a:r>
            <a:r>
              <a:rPr lang="en-US" baseline="-25000" dirty="0"/>
              <a:t>6</a:t>
            </a: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Redundancy</a:t>
            </a:r>
            <a:endParaRPr lang="en-US" dirty="0"/>
          </a:p>
        </p:txBody>
      </p:sp>
      <p:sp>
        <p:nvSpPr>
          <p:cNvPr id="3" name="Content Placeholder 2"/>
          <p:cNvSpPr>
            <a:spLocks noGrp="1"/>
          </p:cNvSpPr>
          <p:nvPr>
            <p:ph idx="1"/>
          </p:nvPr>
        </p:nvSpPr>
        <p:spPr>
          <a:xfrm>
            <a:off x="676275" y="3968573"/>
            <a:ext cx="7713612" cy="2417777"/>
          </a:xfrm>
        </p:spPr>
        <p:txBody>
          <a:bodyPr/>
          <a:lstStyle/>
          <a:p>
            <a:r>
              <a:rPr lang="en-US" dirty="0" smtClean="0"/>
              <a:t>A combinational circuit with undetectable faults is redundant</a:t>
            </a:r>
          </a:p>
          <a:p>
            <a:r>
              <a:rPr lang="en-US" dirty="0" smtClean="0"/>
              <a:t>Redundant circuit can be simplified by removing at least one gate or gate input</a:t>
            </a:r>
          </a:p>
          <a:p>
            <a:r>
              <a:rPr lang="en-US" dirty="0" smtClean="0"/>
              <a:t>A combinational circuit with all stuck-at faults detectable is irredundant</a:t>
            </a:r>
            <a:endParaRPr lang="en-US" dirty="0"/>
          </a:p>
        </p:txBody>
      </p:sp>
      <p:grpSp>
        <p:nvGrpSpPr>
          <p:cNvPr id="39" name="Group 38"/>
          <p:cNvGrpSpPr/>
          <p:nvPr/>
        </p:nvGrpSpPr>
        <p:grpSpPr>
          <a:xfrm>
            <a:off x="1661325" y="1032486"/>
            <a:ext cx="6132512" cy="2826540"/>
            <a:chOff x="1245394" y="938970"/>
            <a:chExt cx="7391400" cy="3406775"/>
          </a:xfrm>
        </p:grpSpPr>
        <p:sp>
          <p:nvSpPr>
            <p:cNvPr id="5" name="Line 2"/>
            <p:cNvSpPr>
              <a:spLocks noChangeShapeType="1"/>
            </p:cNvSpPr>
            <p:nvPr/>
          </p:nvSpPr>
          <p:spPr bwMode="auto">
            <a:xfrm flipH="1">
              <a:off x="2339181" y="4190170"/>
              <a:ext cx="1585913"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 name="Freeform 3"/>
            <p:cNvSpPr>
              <a:spLocks/>
            </p:cNvSpPr>
            <p:nvPr/>
          </p:nvSpPr>
          <p:spPr bwMode="auto">
            <a:xfrm>
              <a:off x="2458244" y="1227895"/>
              <a:ext cx="1341437" cy="2976562"/>
            </a:xfrm>
            <a:custGeom>
              <a:avLst/>
              <a:gdLst/>
              <a:ahLst/>
              <a:cxnLst>
                <a:cxn ang="0">
                  <a:pos x="845" y="0"/>
                </a:cxn>
                <a:cxn ang="0">
                  <a:pos x="0" y="0"/>
                </a:cxn>
                <a:cxn ang="0">
                  <a:pos x="0" y="1875"/>
                </a:cxn>
              </a:cxnLst>
              <a:rect l="0" t="0" r="r" b="b"/>
              <a:pathLst>
                <a:path w="845" h="1875">
                  <a:moveTo>
                    <a:pt x="845" y="0"/>
                  </a:moveTo>
                  <a:lnTo>
                    <a:pt x="0" y="0"/>
                  </a:lnTo>
                  <a:lnTo>
                    <a:pt x="0" y="1875"/>
                  </a:lnTo>
                </a:path>
              </a:pathLst>
            </a:custGeom>
            <a:noFill/>
            <a:ln w="85725"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 name="Freeform 5"/>
            <p:cNvSpPr>
              <a:spLocks/>
            </p:cNvSpPr>
            <p:nvPr/>
          </p:nvSpPr>
          <p:spPr bwMode="auto">
            <a:xfrm>
              <a:off x="1835944" y="2826507"/>
              <a:ext cx="2044700" cy="531813"/>
            </a:xfrm>
            <a:custGeom>
              <a:avLst/>
              <a:gdLst/>
              <a:ahLst/>
              <a:cxnLst>
                <a:cxn ang="0">
                  <a:pos x="2208" y="0"/>
                </a:cxn>
                <a:cxn ang="0">
                  <a:pos x="0" y="0"/>
                </a:cxn>
                <a:cxn ang="0">
                  <a:pos x="0" y="1248"/>
                </a:cxn>
              </a:cxnLst>
              <a:rect l="0" t="0" r="r" b="b"/>
              <a:pathLst>
                <a:path w="2208" h="1248">
                  <a:moveTo>
                    <a:pt x="2208" y="0"/>
                  </a:moveTo>
                  <a:lnTo>
                    <a:pt x="0" y="0"/>
                  </a:lnTo>
                  <a:lnTo>
                    <a:pt x="0" y="1248"/>
                  </a:lnTo>
                </a:path>
              </a:pathLst>
            </a:cu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8" name="Line 6"/>
            <p:cNvSpPr>
              <a:spLocks noChangeShapeType="1"/>
            </p:cNvSpPr>
            <p:nvPr/>
          </p:nvSpPr>
          <p:spPr bwMode="auto">
            <a:xfrm>
              <a:off x="1245394" y="3361495"/>
              <a:ext cx="2146300" cy="3175"/>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9" name="Freeform 7"/>
            <p:cNvSpPr>
              <a:spLocks/>
            </p:cNvSpPr>
            <p:nvPr/>
          </p:nvSpPr>
          <p:spPr bwMode="auto">
            <a:xfrm>
              <a:off x="2464594" y="1219957"/>
              <a:ext cx="1341437" cy="2976563"/>
            </a:xfrm>
            <a:custGeom>
              <a:avLst/>
              <a:gdLst/>
              <a:ahLst/>
              <a:cxnLst>
                <a:cxn ang="0">
                  <a:pos x="845" y="0"/>
                </a:cxn>
                <a:cxn ang="0">
                  <a:pos x="0" y="0"/>
                </a:cxn>
                <a:cxn ang="0">
                  <a:pos x="0" y="1875"/>
                </a:cxn>
              </a:cxnLst>
              <a:rect l="0" t="0" r="r" b="b"/>
              <a:pathLst>
                <a:path w="845" h="1875">
                  <a:moveTo>
                    <a:pt x="845" y="0"/>
                  </a:moveTo>
                  <a:lnTo>
                    <a:pt x="0" y="0"/>
                  </a:lnTo>
                  <a:lnTo>
                    <a:pt x="0" y="1875"/>
                  </a:lnTo>
                </a:path>
              </a:pathLst>
            </a:cu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0" name="Freeform 8"/>
            <p:cNvSpPr>
              <a:spLocks/>
            </p:cNvSpPr>
            <p:nvPr/>
          </p:nvSpPr>
          <p:spPr bwMode="auto">
            <a:xfrm>
              <a:off x="3390106" y="1367595"/>
              <a:ext cx="444500" cy="2570162"/>
            </a:xfrm>
            <a:custGeom>
              <a:avLst/>
              <a:gdLst/>
              <a:ahLst/>
              <a:cxnLst>
                <a:cxn ang="0">
                  <a:pos x="480" y="0"/>
                </a:cxn>
                <a:cxn ang="0">
                  <a:pos x="0" y="0"/>
                </a:cxn>
                <a:cxn ang="0">
                  <a:pos x="0" y="576"/>
                </a:cxn>
                <a:cxn ang="0">
                  <a:pos x="480" y="576"/>
                </a:cxn>
              </a:cxnLst>
              <a:rect l="0" t="0" r="r" b="b"/>
              <a:pathLst>
                <a:path w="480" h="576">
                  <a:moveTo>
                    <a:pt x="480" y="0"/>
                  </a:moveTo>
                  <a:lnTo>
                    <a:pt x="0" y="0"/>
                  </a:lnTo>
                  <a:lnTo>
                    <a:pt x="0" y="576"/>
                  </a:lnTo>
                  <a:lnTo>
                    <a:pt x="480" y="576"/>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1" name="Line 9"/>
            <p:cNvSpPr>
              <a:spLocks noChangeShapeType="1"/>
            </p:cNvSpPr>
            <p:nvPr/>
          </p:nvSpPr>
          <p:spPr bwMode="auto">
            <a:xfrm flipH="1">
              <a:off x="4167981" y="4075870"/>
              <a:ext cx="1585913"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2" name="Line 10"/>
            <p:cNvSpPr>
              <a:spLocks noChangeShapeType="1"/>
            </p:cNvSpPr>
            <p:nvPr/>
          </p:nvSpPr>
          <p:spPr bwMode="auto">
            <a:xfrm>
              <a:off x="3979069" y="2691570"/>
              <a:ext cx="1236662" cy="1587"/>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13" name="Freeform 11"/>
            <p:cNvSpPr>
              <a:spLocks/>
            </p:cNvSpPr>
            <p:nvPr/>
          </p:nvSpPr>
          <p:spPr bwMode="auto">
            <a:xfrm>
              <a:off x="5214144" y="1531107"/>
              <a:ext cx="531812" cy="2254250"/>
            </a:xfrm>
            <a:custGeom>
              <a:avLst/>
              <a:gdLst/>
              <a:ahLst/>
              <a:cxnLst>
                <a:cxn ang="0">
                  <a:pos x="480" y="0"/>
                </a:cxn>
                <a:cxn ang="0">
                  <a:pos x="0" y="0"/>
                </a:cxn>
                <a:cxn ang="0">
                  <a:pos x="0" y="576"/>
                </a:cxn>
                <a:cxn ang="0">
                  <a:pos x="480" y="576"/>
                </a:cxn>
              </a:cxnLst>
              <a:rect l="0" t="0" r="r" b="b"/>
              <a:pathLst>
                <a:path w="480" h="576">
                  <a:moveTo>
                    <a:pt x="480" y="0"/>
                  </a:moveTo>
                  <a:lnTo>
                    <a:pt x="0" y="0"/>
                  </a:lnTo>
                  <a:lnTo>
                    <a:pt x="0" y="576"/>
                  </a:lnTo>
                  <a:lnTo>
                    <a:pt x="480" y="576"/>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4" name="Line 12"/>
            <p:cNvSpPr>
              <a:spLocks noChangeShapeType="1"/>
            </p:cNvSpPr>
            <p:nvPr/>
          </p:nvSpPr>
          <p:spPr bwMode="auto">
            <a:xfrm flipH="1">
              <a:off x="4217194" y="1212020"/>
              <a:ext cx="1585912"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5" name="Line 13"/>
            <p:cNvSpPr>
              <a:spLocks noChangeShapeType="1"/>
            </p:cNvSpPr>
            <p:nvPr/>
          </p:nvSpPr>
          <p:spPr bwMode="auto">
            <a:xfrm flipH="1">
              <a:off x="1245394" y="2555045"/>
              <a:ext cx="270510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6" name="Line 14"/>
            <p:cNvSpPr>
              <a:spLocks noChangeShapeType="1"/>
            </p:cNvSpPr>
            <p:nvPr/>
          </p:nvSpPr>
          <p:spPr bwMode="auto">
            <a:xfrm flipH="1">
              <a:off x="1246981" y="1051682"/>
              <a:ext cx="2817813"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7" name="Line 15"/>
            <p:cNvSpPr>
              <a:spLocks noChangeShapeType="1"/>
            </p:cNvSpPr>
            <p:nvPr/>
          </p:nvSpPr>
          <p:spPr bwMode="auto">
            <a:xfrm>
              <a:off x="7874794" y="2662995"/>
              <a:ext cx="762000" cy="0"/>
            </a:xfrm>
            <a:prstGeom prst="line">
              <a:avLst/>
            </a:pr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8" name="Freeform 16"/>
            <p:cNvSpPr>
              <a:spLocks/>
            </p:cNvSpPr>
            <p:nvPr/>
          </p:nvSpPr>
          <p:spPr bwMode="auto">
            <a:xfrm flipV="1">
              <a:off x="5942806" y="2843970"/>
              <a:ext cx="1627188" cy="1108075"/>
            </a:xfrm>
            <a:custGeom>
              <a:avLst/>
              <a:gdLst/>
              <a:ahLst/>
              <a:cxnLst>
                <a:cxn ang="0">
                  <a:pos x="0" y="0"/>
                </a:cxn>
                <a:cxn ang="0">
                  <a:pos x="720" y="0"/>
                </a:cxn>
                <a:cxn ang="0">
                  <a:pos x="720" y="1152"/>
                </a:cxn>
                <a:cxn ang="0">
                  <a:pos x="1152" y="1152"/>
                </a:cxn>
              </a:cxnLst>
              <a:rect l="0" t="0" r="r" b="b"/>
              <a:pathLst>
                <a:path w="1152" h="1152">
                  <a:moveTo>
                    <a:pt x="0" y="0"/>
                  </a:moveTo>
                  <a:lnTo>
                    <a:pt x="720" y="0"/>
                  </a:lnTo>
                  <a:lnTo>
                    <a:pt x="720" y="1152"/>
                  </a:lnTo>
                  <a:lnTo>
                    <a:pt x="1152" y="1152"/>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sp>
          <p:nvSpPr>
            <p:cNvPr id="19" name="Freeform 17"/>
            <p:cNvSpPr>
              <a:spLocks/>
            </p:cNvSpPr>
            <p:nvPr/>
          </p:nvSpPr>
          <p:spPr bwMode="auto">
            <a:xfrm>
              <a:off x="6042819" y="1362832"/>
              <a:ext cx="1527175" cy="1147763"/>
            </a:xfrm>
            <a:custGeom>
              <a:avLst/>
              <a:gdLst/>
              <a:ahLst/>
              <a:cxnLst>
                <a:cxn ang="0">
                  <a:pos x="0" y="0"/>
                </a:cxn>
                <a:cxn ang="0">
                  <a:pos x="720" y="0"/>
                </a:cxn>
                <a:cxn ang="0">
                  <a:pos x="720" y="1152"/>
                </a:cxn>
                <a:cxn ang="0">
                  <a:pos x="1152" y="1152"/>
                </a:cxn>
              </a:cxnLst>
              <a:rect l="0" t="0" r="r" b="b"/>
              <a:pathLst>
                <a:path w="1152" h="1152">
                  <a:moveTo>
                    <a:pt x="0" y="0"/>
                  </a:moveTo>
                  <a:lnTo>
                    <a:pt x="720" y="0"/>
                  </a:lnTo>
                  <a:lnTo>
                    <a:pt x="720" y="1152"/>
                  </a:lnTo>
                  <a:lnTo>
                    <a:pt x="1152" y="1152"/>
                  </a:lnTo>
                </a:path>
              </a:pathLst>
            </a:custGeom>
            <a:noFill/>
            <a:ln w="19050" cap="flat" cmpd="sng" algn="ctr">
              <a:solidFill>
                <a:schemeClr val="tx1"/>
              </a:solidFill>
              <a:prstDash val="solid"/>
              <a:round/>
              <a:headEnd type="none" w="med" len="med"/>
              <a:tailEnd/>
            </a:ln>
            <a:effectLst/>
          </p:spPr>
          <p:txBody>
            <a:bodyPr wrap="none" anchor="ctr">
              <a:prstTxWarp prst="textNoShape">
                <a:avLst/>
              </a:prstTxWarp>
            </a:bodyPr>
            <a:lstStyle/>
            <a:p>
              <a:endParaRPr lang="en-US"/>
            </a:p>
          </p:txBody>
        </p:sp>
        <p:grpSp>
          <p:nvGrpSpPr>
            <p:cNvPr id="20" name="Group 18"/>
            <p:cNvGrpSpPr>
              <a:grpSpLocks noChangeAspect="1"/>
            </p:cNvGrpSpPr>
            <p:nvPr/>
          </p:nvGrpSpPr>
          <p:grpSpPr bwMode="auto">
            <a:xfrm>
              <a:off x="5588794" y="1091370"/>
              <a:ext cx="742950" cy="544512"/>
              <a:chOff x="1037" y="1589"/>
              <a:chExt cx="360" cy="264"/>
            </a:xfrm>
          </p:grpSpPr>
          <p:sp>
            <p:nvSpPr>
              <p:cNvPr id="21" name="AutoShape 19"/>
              <p:cNvSpPr>
                <a:spLocks noChangeAspect="1" noChangeArrowheads="1"/>
              </p:cNvSpPr>
              <p:nvPr/>
            </p:nvSpPr>
            <p:spPr bwMode="auto">
              <a:xfrm>
                <a:off x="1334" y="1688"/>
                <a:ext cx="63" cy="63"/>
              </a:xfrm>
              <a:prstGeom prst="flowChartConnector">
                <a:avLst/>
              </a:prstGeom>
              <a:solidFill>
                <a:srgbClr val="FFFFFF"/>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2" name="AutoShape 20"/>
              <p:cNvSpPr>
                <a:spLocks noChangeAspect="1" noChangeArrowheads="1"/>
              </p:cNvSpPr>
              <p:nvPr/>
            </p:nvSpPr>
            <p:spPr bwMode="auto">
              <a:xfrm>
                <a:off x="1037" y="1589"/>
                <a:ext cx="295" cy="264"/>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3" name="Group 21"/>
            <p:cNvGrpSpPr>
              <a:grpSpLocks noChangeAspect="1"/>
            </p:cNvGrpSpPr>
            <p:nvPr/>
          </p:nvGrpSpPr>
          <p:grpSpPr bwMode="auto">
            <a:xfrm>
              <a:off x="5588794" y="3682170"/>
              <a:ext cx="742950" cy="544512"/>
              <a:chOff x="1037" y="1589"/>
              <a:chExt cx="360" cy="264"/>
            </a:xfrm>
          </p:grpSpPr>
          <p:sp>
            <p:nvSpPr>
              <p:cNvPr id="24" name="AutoShape 22"/>
              <p:cNvSpPr>
                <a:spLocks noChangeAspect="1" noChangeArrowheads="1"/>
              </p:cNvSpPr>
              <p:nvPr/>
            </p:nvSpPr>
            <p:spPr bwMode="auto">
              <a:xfrm>
                <a:off x="1334" y="1688"/>
                <a:ext cx="63" cy="63"/>
              </a:xfrm>
              <a:prstGeom prst="flowChartConnector">
                <a:avLst/>
              </a:prstGeom>
              <a:solidFill>
                <a:srgbClr val="FFFFFF"/>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5" name="AutoShape 23"/>
              <p:cNvSpPr>
                <a:spLocks noChangeAspect="1" noChangeArrowheads="1"/>
              </p:cNvSpPr>
              <p:nvPr/>
            </p:nvSpPr>
            <p:spPr bwMode="auto">
              <a:xfrm>
                <a:off x="1037" y="1589"/>
                <a:ext cx="295" cy="264"/>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6" name="Group 24"/>
            <p:cNvGrpSpPr>
              <a:grpSpLocks noChangeAspect="1"/>
            </p:cNvGrpSpPr>
            <p:nvPr/>
          </p:nvGrpSpPr>
          <p:grpSpPr bwMode="auto">
            <a:xfrm>
              <a:off x="3750469" y="2424870"/>
              <a:ext cx="742950" cy="544512"/>
              <a:chOff x="1037" y="1589"/>
              <a:chExt cx="360" cy="264"/>
            </a:xfrm>
          </p:grpSpPr>
          <p:sp>
            <p:nvSpPr>
              <p:cNvPr id="27" name="AutoShape 25"/>
              <p:cNvSpPr>
                <a:spLocks noChangeAspect="1" noChangeArrowheads="1"/>
              </p:cNvSpPr>
              <p:nvPr/>
            </p:nvSpPr>
            <p:spPr bwMode="auto">
              <a:xfrm>
                <a:off x="1334" y="1688"/>
                <a:ext cx="63" cy="63"/>
              </a:xfrm>
              <a:prstGeom prst="flowChartConnector">
                <a:avLst/>
              </a:prstGeom>
              <a:solidFill>
                <a:srgbClr val="FFFFFF"/>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8" name="AutoShape 26"/>
              <p:cNvSpPr>
                <a:spLocks noChangeAspect="1" noChangeArrowheads="1"/>
              </p:cNvSpPr>
              <p:nvPr/>
            </p:nvSpPr>
            <p:spPr bwMode="auto">
              <a:xfrm>
                <a:off x="1037" y="1589"/>
                <a:ext cx="295" cy="264"/>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29" name="AutoShape 27"/>
            <p:cNvSpPr>
              <a:spLocks noChangeAspect="1" noChangeArrowheads="1"/>
            </p:cNvSpPr>
            <p:nvPr/>
          </p:nvSpPr>
          <p:spPr bwMode="auto">
            <a:xfrm>
              <a:off x="7417594" y="2386770"/>
              <a:ext cx="609600" cy="544512"/>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30" name="AutoShape 28"/>
            <p:cNvSpPr>
              <a:spLocks noChangeAspect="1" noChangeArrowheads="1"/>
            </p:cNvSpPr>
            <p:nvPr/>
          </p:nvSpPr>
          <p:spPr bwMode="auto">
            <a:xfrm>
              <a:off x="3750469" y="3801232"/>
              <a:ext cx="609600" cy="544513"/>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31" name="Group 29"/>
            <p:cNvGrpSpPr>
              <a:grpSpLocks/>
            </p:cNvGrpSpPr>
            <p:nvPr/>
          </p:nvGrpSpPr>
          <p:grpSpPr bwMode="auto">
            <a:xfrm>
              <a:off x="2616994" y="3153532"/>
              <a:ext cx="515937" cy="414338"/>
              <a:chOff x="3072" y="3168"/>
              <a:chExt cx="325" cy="261"/>
            </a:xfrm>
          </p:grpSpPr>
          <p:sp>
            <p:nvSpPr>
              <p:cNvPr id="32" name="AutoShape 30"/>
              <p:cNvSpPr>
                <a:spLocks noChangeArrowheads="1"/>
              </p:cNvSpPr>
              <p:nvPr/>
            </p:nvSpPr>
            <p:spPr bwMode="auto">
              <a:xfrm>
                <a:off x="3334" y="3264"/>
                <a:ext cx="63" cy="63"/>
              </a:xfrm>
              <a:prstGeom prst="flowChartConnector">
                <a:avLst/>
              </a:prstGeom>
              <a:solidFill>
                <a:srgbClr val="FFFFFF"/>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3" name="AutoShape 31"/>
              <p:cNvSpPr>
                <a:spLocks noChangeArrowheads="1"/>
              </p:cNvSpPr>
              <p:nvPr/>
            </p:nvSpPr>
            <p:spPr bwMode="auto">
              <a:xfrm rot="5400000">
                <a:off x="3066" y="3174"/>
                <a:ext cx="261" cy="250"/>
              </a:xfrm>
              <a:prstGeom prst="triangle">
                <a:avLst>
                  <a:gd name="adj" fmla="val 50000"/>
                </a:avLst>
              </a:prstGeom>
              <a:solidFill>
                <a:srgbClr val="FFFFFF"/>
              </a:solidFill>
              <a:ln w="19050">
                <a:solidFill>
                  <a:schemeClr val="tx1"/>
                </a:solidFill>
                <a:miter lim="800000"/>
                <a:headEnd/>
                <a:tailEnd/>
              </a:ln>
              <a:effectLst/>
            </p:spPr>
            <p:txBody>
              <a:bodyPr wrap="none" anchor="ctr">
                <a:prstTxWarp prst="textNoShape">
                  <a:avLst/>
                </a:prstTxWarp>
              </a:bodyPr>
              <a:lstStyle/>
              <a:p>
                <a:endParaRPr lang="en-US"/>
              </a:p>
            </p:txBody>
          </p:sp>
        </p:grpSp>
        <p:sp>
          <p:nvSpPr>
            <p:cNvPr id="34" name="Line 32"/>
            <p:cNvSpPr>
              <a:spLocks noChangeShapeType="1"/>
            </p:cNvSpPr>
            <p:nvPr/>
          </p:nvSpPr>
          <p:spPr bwMode="auto">
            <a:xfrm>
              <a:off x="1245394" y="4192694"/>
              <a:ext cx="1219200" cy="0"/>
            </a:xfrm>
            <a:prstGeom prst="line">
              <a:avLst/>
            </a:prstGeom>
            <a:noFill/>
            <a:ln w="19050" cap="flat" cmpd="sng" algn="ctr">
              <a:solidFill>
                <a:schemeClr val="tx1"/>
              </a:solidFill>
              <a:prstDash val="solid"/>
              <a:round/>
              <a:headEnd type="none" w="med" len="med"/>
              <a:tailEnd type="oval" w="med" len="med"/>
            </a:ln>
            <a:effectLst/>
          </p:spPr>
          <p:txBody>
            <a:bodyPr wrap="none" anchor="ctr">
              <a:prstTxWarp prst="textNoShape">
                <a:avLst/>
              </a:prstTxWarp>
            </a:bodyPr>
            <a:lstStyle/>
            <a:p>
              <a:endParaRPr lang="en-US"/>
            </a:p>
          </p:txBody>
        </p:sp>
        <p:sp>
          <p:nvSpPr>
            <p:cNvPr id="35" name="AutoShape 34"/>
            <p:cNvSpPr>
              <a:spLocks noChangeAspect="1" noChangeArrowheads="1"/>
            </p:cNvSpPr>
            <p:nvPr/>
          </p:nvSpPr>
          <p:spPr bwMode="auto">
            <a:xfrm>
              <a:off x="3750469" y="938970"/>
              <a:ext cx="609600" cy="544512"/>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36" name="Group 35"/>
            <p:cNvGrpSpPr>
              <a:grpSpLocks/>
            </p:cNvGrpSpPr>
            <p:nvPr/>
          </p:nvGrpSpPr>
          <p:grpSpPr bwMode="auto">
            <a:xfrm rot="-5400000">
              <a:off x="2201069" y="1927982"/>
              <a:ext cx="515938" cy="414337"/>
              <a:chOff x="3072" y="3168"/>
              <a:chExt cx="325" cy="261"/>
            </a:xfrm>
          </p:grpSpPr>
          <p:sp>
            <p:nvSpPr>
              <p:cNvPr id="37" name="AutoShape 36"/>
              <p:cNvSpPr>
                <a:spLocks noChangeArrowheads="1"/>
              </p:cNvSpPr>
              <p:nvPr/>
            </p:nvSpPr>
            <p:spPr bwMode="auto">
              <a:xfrm>
                <a:off x="3334" y="3264"/>
                <a:ext cx="63" cy="63"/>
              </a:xfrm>
              <a:prstGeom prst="flowChartConnector">
                <a:avLst/>
              </a:prstGeom>
              <a:solidFill>
                <a:srgbClr val="FFFFFF"/>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 name="AutoShape 37"/>
              <p:cNvSpPr>
                <a:spLocks noChangeArrowheads="1"/>
              </p:cNvSpPr>
              <p:nvPr/>
            </p:nvSpPr>
            <p:spPr bwMode="auto">
              <a:xfrm rot="5400000">
                <a:off x="3066" y="3174"/>
                <a:ext cx="261" cy="250"/>
              </a:xfrm>
              <a:prstGeom prst="triangle">
                <a:avLst>
                  <a:gd name="adj" fmla="val 50000"/>
                </a:avLst>
              </a:prstGeom>
              <a:solidFill>
                <a:srgbClr val="FFFFFF"/>
              </a:solidFill>
              <a:ln w="19050">
                <a:solidFill>
                  <a:schemeClr val="tx1"/>
                </a:solidFill>
                <a:miter lim="800000"/>
                <a:headEnd/>
                <a:tailEnd/>
              </a:ln>
              <a:effectLst/>
            </p:spPr>
            <p:txBody>
              <a:bodyPr wrap="none" anchor="ctr">
                <a:prstTxWarp prst="textNoShape">
                  <a:avLst/>
                </a:prstTxWarp>
              </a:bodyPr>
              <a:lstStyle/>
              <a:p>
                <a:endParaRPr lang="en-US"/>
              </a:p>
            </p:txBody>
          </p:sp>
        </p:grpSp>
      </p:gr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Redundancy is undesirable</a:t>
            </a:r>
            <a:endParaRPr lang="en-US" dirty="0"/>
          </a:p>
        </p:txBody>
      </p:sp>
      <p:sp>
        <p:nvSpPr>
          <p:cNvPr id="3" name="Content Placeholder 2"/>
          <p:cNvSpPr>
            <a:spLocks noGrp="1"/>
          </p:cNvSpPr>
          <p:nvPr>
            <p:ph idx="1"/>
          </p:nvPr>
        </p:nvSpPr>
        <p:spPr>
          <a:xfrm>
            <a:off x="676275" y="3648461"/>
            <a:ext cx="8010525" cy="2417777"/>
          </a:xfrm>
        </p:spPr>
        <p:txBody>
          <a:bodyPr/>
          <a:lstStyle/>
          <a:p>
            <a:r>
              <a:rPr lang="en-US" dirty="0" smtClean="0"/>
              <a:t>In the presence of a redundant fault a previously testable fault can become undetectable</a:t>
            </a:r>
          </a:p>
          <a:p>
            <a:r>
              <a:rPr lang="en-US" dirty="0" smtClean="0"/>
              <a:t>In the presence of a redundant fault a previously generated test vector can become invalid</a:t>
            </a:r>
          </a:p>
          <a:p>
            <a:r>
              <a:rPr lang="en-US" dirty="0" smtClean="0"/>
              <a:t>Redundant faults slow down test tools by increasing ATPG time and fault simulation time</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of redundancy</a:t>
            </a:r>
            <a:endParaRPr lang="en-US" dirty="0"/>
          </a:p>
        </p:txBody>
      </p:sp>
      <p:sp>
        <p:nvSpPr>
          <p:cNvPr id="3" name="Content Placeholder 2"/>
          <p:cNvSpPr>
            <a:spLocks noGrp="1"/>
          </p:cNvSpPr>
          <p:nvPr>
            <p:ph idx="1"/>
          </p:nvPr>
        </p:nvSpPr>
        <p:spPr>
          <a:xfrm>
            <a:off x="676275" y="2528949"/>
            <a:ext cx="8010525" cy="3537432"/>
          </a:xfrm>
        </p:spPr>
        <p:txBody>
          <a:bodyPr/>
          <a:lstStyle/>
          <a:p>
            <a:r>
              <a:rPr lang="en-US" dirty="0" smtClean="0"/>
              <a:t>Unintentional redundancies occur in manual designs and in automated synthesis if the initial circuit contains redundancy</a:t>
            </a:r>
          </a:p>
          <a:p>
            <a:r>
              <a:rPr lang="en-US" dirty="0" smtClean="0"/>
              <a:t>Global redundancies can be introduced by connecting irredundant blocks</a:t>
            </a:r>
          </a:p>
          <a:p>
            <a:r>
              <a:rPr lang="en-US" dirty="0" smtClean="0"/>
              <a:t>Intentional redundancies are introduced to</a:t>
            </a:r>
          </a:p>
          <a:p>
            <a:pPr lvl="1"/>
            <a:r>
              <a:rPr lang="en-US" dirty="0" smtClean="0"/>
              <a:t>increase driving capabilities</a:t>
            </a:r>
          </a:p>
          <a:p>
            <a:pPr lvl="1"/>
            <a:r>
              <a:rPr lang="en-US" dirty="0" smtClean="0"/>
              <a:t>correct errors</a:t>
            </a:r>
          </a:p>
          <a:p>
            <a:pPr lvl="1"/>
            <a:r>
              <a:rPr lang="en-US" dirty="0" smtClean="0"/>
              <a:t>remove hazards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Redundancy removal</a:t>
            </a:r>
            <a:endParaRPr lang="en-US" dirty="0"/>
          </a:p>
        </p:txBody>
      </p:sp>
      <p:sp>
        <p:nvSpPr>
          <p:cNvPr id="3" name="Content Placeholder 2"/>
          <p:cNvSpPr>
            <a:spLocks noGrp="1"/>
          </p:cNvSpPr>
          <p:nvPr>
            <p:ph idx="1"/>
          </p:nvPr>
        </p:nvSpPr>
        <p:spPr>
          <a:xfrm>
            <a:off x="676275" y="3196655"/>
            <a:ext cx="8229600" cy="3207735"/>
          </a:xfrm>
        </p:spPr>
        <p:txBody>
          <a:bodyPr/>
          <a:lstStyle/>
          <a:p>
            <a:r>
              <a:rPr lang="en-US" dirty="0" smtClean="0"/>
              <a:t>Local redundancy can be avoided by use of proper synthesis tools</a:t>
            </a:r>
          </a:p>
          <a:p>
            <a:r>
              <a:rPr lang="en-US" dirty="0" smtClean="0"/>
              <a:t>Intentional redundancies should be avoided by</a:t>
            </a:r>
          </a:p>
          <a:p>
            <a:pPr lvl="1"/>
            <a:r>
              <a:rPr lang="en-US" dirty="0" smtClean="0"/>
              <a:t>proper transistor sizing</a:t>
            </a:r>
          </a:p>
          <a:p>
            <a:pPr lvl="1"/>
            <a:r>
              <a:rPr lang="en-US" dirty="0" smtClean="0"/>
              <a:t>avoidance of hazard sensitive design</a:t>
            </a:r>
          </a:p>
          <a:p>
            <a:r>
              <a:rPr lang="en-US" dirty="0" smtClean="0"/>
              <a:t>Global redundancies can be identified by ATPG</a:t>
            </a:r>
          </a:p>
          <a:p>
            <a:r>
              <a:rPr lang="en-US" dirty="0" smtClean="0"/>
              <a:t>Redundancies should be removed one at a time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Pseudo-exhaustive testing</a:t>
            </a:r>
            <a:endParaRPr lang="en-US" dirty="0"/>
          </a:p>
        </p:txBody>
      </p:sp>
      <p:sp>
        <p:nvSpPr>
          <p:cNvPr id="3" name="Content Placeholder 2"/>
          <p:cNvSpPr>
            <a:spLocks noGrp="1"/>
          </p:cNvSpPr>
          <p:nvPr>
            <p:ph idx="1"/>
          </p:nvPr>
        </p:nvSpPr>
        <p:spPr>
          <a:xfrm>
            <a:off x="676275" y="4896609"/>
            <a:ext cx="8229600" cy="1501157"/>
          </a:xfrm>
        </p:spPr>
        <p:txBody>
          <a:bodyPr/>
          <a:lstStyle/>
          <a:p>
            <a:r>
              <a:rPr lang="en-US" dirty="0" smtClean="0"/>
              <a:t>All vector combinations applied to a subset of inputs driving the same output</a:t>
            </a:r>
          </a:p>
          <a:p>
            <a:r>
              <a:rPr lang="en-US" dirty="0" smtClean="0"/>
              <a:t>Test time </a:t>
            </a:r>
            <a:r>
              <a:rPr lang="pl-PL" dirty="0" smtClean="0"/>
              <a:t>= </a:t>
            </a:r>
            <a:r>
              <a:rPr lang="pl-PL" dirty="0" err="1" smtClean="0"/>
              <a:t>max</a:t>
            </a:r>
            <a:r>
              <a:rPr lang="pl-PL" dirty="0" smtClean="0"/>
              <a:t> {2</a:t>
            </a:r>
            <a:r>
              <a:rPr lang="pl-PL" baseline="36000" dirty="0" smtClean="0"/>
              <a:t>k1</a:t>
            </a:r>
            <a:r>
              <a:rPr lang="pl-PL" dirty="0" smtClean="0"/>
              <a:t>, 2</a:t>
            </a:r>
            <a:r>
              <a:rPr lang="pl-PL" baseline="36000" dirty="0" smtClean="0"/>
              <a:t>k2</a:t>
            </a:r>
            <a:r>
              <a:rPr lang="pl-PL" dirty="0" smtClean="0"/>
              <a:t>, ..., 2</a:t>
            </a:r>
            <a:r>
              <a:rPr lang="pl-PL" baseline="36000" dirty="0" smtClean="0"/>
              <a:t>kn</a:t>
            </a:r>
            <a:r>
              <a:rPr lang="pl-PL" dirty="0" smtClean="0"/>
              <a:t>}</a:t>
            </a:r>
            <a:endParaRPr lang="en-GB" dirty="0" smtClean="0"/>
          </a:p>
          <a:p>
            <a:endParaRPr lang="en-US" dirty="0"/>
          </a:p>
        </p:txBody>
      </p:sp>
      <p:grpSp>
        <p:nvGrpSpPr>
          <p:cNvPr id="5" name="Group 4"/>
          <p:cNvGrpSpPr>
            <a:grpSpLocks/>
          </p:cNvGrpSpPr>
          <p:nvPr/>
        </p:nvGrpSpPr>
        <p:grpSpPr bwMode="auto">
          <a:xfrm>
            <a:off x="2134098" y="1507700"/>
            <a:ext cx="6298667" cy="3364013"/>
            <a:chOff x="567" y="1556"/>
            <a:chExt cx="4445" cy="2374"/>
          </a:xfrm>
        </p:grpSpPr>
        <p:sp>
          <p:nvSpPr>
            <p:cNvPr id="6" name="Line 5"/>
            <p:cNvSpPr>
              <a:spLocks noChangeShapeType="1"/>
            </p:cNvSpPr>
            <p:nvPr/>
          </p:nvSpPr>
          <p:spPr bwMode="auto">
            <a:xfrm rot="5400000" flipH="1">
              <a:off x="545"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7" name="Line 6"/>
            <p:cNvSpPr>
              <a:spLocks noChangeShapeType="1"/>
            </p:cNvSpPr>
            <p:nvPr/>
          </p:nvSpPr>
          <p:spPr bwMode="auto">
            <a:xfrm rot="5400000" flipH="1">
              <a:off x="650"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8" name="Line 7"/>
            <p:cNvSpPr>
              <a:spLocks noChangeShapeType="1"/>
            </p:cNvSpPr>
            <p:nvPr/>
          </p:nvSpPr>
          <p:spPr bwMode="auto">
            <a:xfrm rot="5400000" flipH="1">
              <a:off x="756"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9" name="Line 8"/>
            <p:cNvSpPr>
              <a:spLocks noChangeShapeType="1"/>
            </p:cNvSpPr>
            <p:nvPr/>
          </p:nvSpPr>
          <p:spPr bwMode="auto">
            <a:xfrm rot="5400000" flipH="1">
              <a:off x="861"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0" name="Line 9"/>
            <p:cNvSpPr>
              <a:spLocks noChangeShapeType="1"/>
            </p:cNvSpPr>
            <p:nvPr/>
          </p:nvSpPr>
          <p:spPr bwMode="auto">
            <a:xfrm rot="5400000" flipH="1">
              <a:off x="967"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1" name="Line 10"/>
            <p:cNvSpPr>
              <a:spLocks noChangeShapeType="1"/>
            </p:cNvSpPr>
            <p:nvPr/>
          </p:nvSpPr>
          <p:spPr bwMode="auto">
            <a:xfrm rot="5400000" flipH="1">
              <a:off x="1072"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2" name="Line 11"/>
            <p:cNvSpPr>
              <a:spLocks noChangeShapeType="1"/>
            </p:cNvSpPr>
            <p:nvPr/>
          </p:nvSpPr>
          <p:spPr bwMode="auto">
            <a:xfrm rot="5400000" flipH="1">
              <a:off x="1178"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3" name="Line 12"/>
            <p:cNvSpPr>
              <a:spLocks noChangeShapeType="1"/>
            </p:cNvSpPr>
            <p:nvPr/>
          </p:nvSpPr>
          <p:spPr bwMode="auto">
            <a:xfrm rot="5400000" flipH="1">
              <a:off x="1284"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4" name="Line 13"/>
            <p:cNvSpPr>
              <a:spLocks noChangeShapeType="1"/>
            </p:cNvSpPr>
            <p:nvPr/>
          </p:nvSpPr>
          <p:spPr bwMode="auto">
            <a:xfrm rot="5400000" flipH="1">
              <a:off x="1417"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5" name="Line 14"/>
            <p:cNvSpPr>
              <a:spLocks noChangeShapeType="1"/>
            </p:cNvSpPr>
            <p:nvPr/>
          </p:nvSpPr>
          <p:spPr bwMode="auto">
            <a:xfrm rot="5400000" flipH="1">
              <a:off x="1526"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6" name="Line 15"/>
            <p:cNvSpPr>
              <a:spLocks noChangeShapeType="1"/>
            </p:cNvSpPr>
            <p:nvPr/>
          </p:nvSpPr>
          <p:spPr bwMode="auto">
            <a:xfrm rot="5400000" flipH="1">
              <a:off x="1635"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7" name="Line 16"/>
            <p:cNvSpPr>
              <a:spLocks noChangeShapeType="1"/>
            </p:cNvSpPr>
            <p:nvPr/>
          </p:nvSpPr>
          <p:spPr bwMode="auto">
            <a:xfrm rot="5400000" flipH="1">
              <a:off x="1744"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8" name="Line 17"/>
            <p:cNvSpPr>
              <a:spLocks noChangeShapeType="1"/>
            </p:cNvSpPr>
            <p:nvPr/>
          </p:nvSpPr>
          <p:spPr bwMode="auto">
            <a:xfrm rot="5400000" flipH="1">
              <a:off x="1853"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9" name="Line 18"/>
            <p:cNvSpPr>
              <a:spLocks noChangeShapeType="1"/>
            </p:cNvSpPr>
            <p:nvPr/>
          </p:nvSpPr>
          <p:spPr bwMode="auto">
            <a:xfrm rot="5400000" flipH="1">
              <a:off x="1962"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20" name="Line 19"/>
            <p:cNvSpPr>
              <a:spLocks noChangeShapeType="1"/>
            </p:cNvSpPr>
            <p:nvPr/>
          </p:nvSpPr>
          <p:spPr bwMode="auto">
            <a:xfrm rot="5400000" flipH="1">
              <a:off x="2071"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21" name="Line 20"/>
            <p:cNvSpPr>
              <a:spLocks noChangeShapeType="1"/>
            </p:cNvSpPr>
            <p:nvPr/>
          </p:nvSpPr>
          <p:spPr bwMode="auto">
            <a:xfrm rot="5400000" flipH="1">
              <a:off x="2180"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22" name="Line 21"/>
            <p:cNvSpPr>
              <a:spLocks noChangeShapeType="1"/>
            </p:cNvSpPr>
            <p:nvPr/>
          </p:nvSpPr>
          <p:spPr bwMode="auto">
            <a:xfrm rot="5400000" flipH="1">
              <a:off x="2325"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23" name="Line 22"/>
            <p:cNvSpPr>
              <a:spLocks noChangeShapeType="1"/>
            </p:cNvSpPr>
            <p:nvPr/>
          </p:nvSpPr>
          <p:spPr bwMode="auto">
            <a:xfrm rot="5400000" flipH="1">
              <a:off x="2430"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24" name="Line 23"/>
            <p:cNvSpPr>
              <a:spLocks noChangeShapeType="1"/>
            </p:cNvSpPr>
            <p:nvPr/>
          </p:nvSpPr>
          <p:spPr bwMode="auto">
            <a:xfrm rot="5400000" flipH="1">
              <a:off x="2536"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25" name="Line 24"/>
            <p:cNvSpPr>
              <a:spLocks noChangeShapeType="1"/>
            </p:cNvSpPr>
            <p:nvPr/>
          </p:nvSpPr>
          <p:spPr bwMode="auto">
            <a:xfrm rot="5400000" flipH="1">
              <a:off x="2642"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26" name="Line 25"/>
            <p:cNvSpPr>
              <a:spLocks noChangeShapeType="1"/>
            </p:cNvSpPr>
            <p:nvPr/>
          </p:nvSpPr>
          <p:spPr bwMode="auto">
            <a:xfrm rot="5400000" flipH="1">
              <a:off x="2748"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27" name="Line 26"/>
            <p:cNvSpPr>
              <a:spLocks noChangeShapeType="1"/>
            </p:cNvSpPr>
            <p:nvPr/>
          </p:nvSpPr>
          <p:spPr bwMode="auto">
            <a:xfrm rot="5400000" flipH="1">
              <a:off x="2854"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28" name="Line 27"/>
            <p:cNvSpPr>
              <a:spLocks noChangeShapeType="1"/>
            </p:cNvSpPr>
            <p:nvPr/>
          </p:nvSpPr>
          <p:spPr bwMode="auto">
            <a:xfrm rot="5400000" flipH="1">
              <a:off x="2960"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29" name="Line 28"/>
            <p:cNvSpPr>
              <a:spLocks noChangeShapeType="1"/>
            </p:cNvSpPr>
            <p:nvPr/>
          </p:nvSpPr>
          <p:spPr bwMode="auto">
            <a:xfrm rot="5400000" flipH="1">
              <a:off x="3066"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0" name="Line 29"/>
            <p:cNvSpPr>
              <a:spLocks noChangeShapeType="1"/>
            </p:cNvSpPr>
            <p:nvPr/>
          </p:nvSpPr>
          <p:spPr bwMode="auto">
            <a:xfrm rot="5400000" flipH="1">
              <a:off x="3172"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1" name="Line 30"/>
            <p:cNvSpPr>
              <a:spLocks noChangeShapeType="1"/>
            </p:cNvSpPr>
            <p:nvPr/>
          </p:nvSpPr>
          <p:spPr bwMode="auto">
            <a:xfrm rot="5400000" flipH="1">
              <a:off x="3278"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2" name="Line 31"/>
            <p:cNvSpPr>
              <a:spLocks noChangeShapeType="1"/>
            </p:cNvSpPr>
            <p:nvPr/>
          </p:nvSpPr>
          <p:spPr bwMode="auto">
            <a:xfrm rot="5400000" flipH="1">
              <a:off x="3376"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3" name="Line 32"/>
            <p:cNvSpPr>
              <a:spLocks noChangeShapeType="1"/>
            </p:cNvSpPr>
            <p:nvPr/>
          </p:nvSpPr>
          <p:spPr bwMode="auto">
            <a:xfrm rot="5400000" flipH="1">
              <a:off x="3490"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4" name="Line 33"/>
            <p:cNvSpPr>
              <a:spLocks noChangeShapeType="1"/>
            </p:cNvSpPr>
            <p:nvPr/>
          </p:nvSpPr>
          <p:spPr bwMode="auto">
            <a:xfrm rot="5400000" flipH="1">
              <a:off x="3596"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5" name="Line 34"/>
            <p:cNvSpPr>
              <a:spLocks noChangeShapeType="1"/>
            </p:cNvSpPr>
            <p:nvPr/>
          </p:nvSpPr>
          <p:spPr bwMode="auto">
            <a:xfrm rot="5400000" flipH="1">
              <a:off x="3702"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6" name="Line 35"/>
            <p:cNvSpPr>
              <a:spLocks noChangeShapeType="1"/>
            </p:cNvSpPr>
            <p:nvPr/>
          </p:nvSpPr>
          <p:spPr bwMode="auto">
            <a:xfrm rot="5400000" flipH="1">
              <a:off x="3808"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7" name="Line 36"/>
            <p:cNvSpPr>
              <a:spLocks noChangeShapeType="1"/>
            </p:cNvSpPr>
            <p:nvPr/>
          </p:nvSpPr>
          <p:spPr bwMode="auto">
            <a:xfrm rot="5400000" flipH="1">
              <a:off x="3914"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8" name="Line 37"/>
            <p:cNvSpPr>
              <a:spLocks noChangeShapeType="1"/>
            </p:cNvSpPr>
            <p:nvPr/>
          </p:nvSpPr>
          <p:spPr bwMode="auto">
            <a:xfrm rot="5400000" flipH="1">
              <a:off x="4020"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9" name="Line 38"/>
            <p:cNvSpPr>
              <a:spLocks noChangeShapeType="1"/>
            </p:cNvSpPr>
            <p:nvPr/>
          </p:nvSpPr>
          <p:spPr bwMode="auto">
            <a:xfrm rot="5400000" flipH="1">
              <a:off x="4151"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40" name="Line 39"/>
            <p:cNvSpPr>
              <a:spLocks noChangeShapeType="1"/>
            </p:cNvSpPr>
            <p:nvPr/>
          </p:nvSpPr>
          <p:spPr bwMode="auto">
            <a:xfrm rot="5400000" flipH="1">
              <a:off x="4265"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41" name="Line 40"/>
            <p:cNvSpPr>
              <a:spLocks noChangeShapeType="1"/>
            </p:cNvSpPr>
            <p:nvPr/>
          </p:nvSpPr>
          <p:spPr bwMode="auto">
            <a:xfrm rot="5400000" flipH="1">
              <a:off x="4380"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42" name="Line 41"/>
            <p:cNvSpPr>
              <a:spLocks noChangeShapeType="1"/>
            </p:cNvSpPr>
            <p:nvPr/>
          </p:nvSpPr>
          <p:spPr bwMode="auto">
            <a:xfrm rot="5400000" flipH="1">
              <a:off x="4494"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43" name="Line 42"/>
            <p:cNvSpPr>
              <a:spLocks noChangeShapeType="1"/>
            </p:cNvSpPr>
            <p:nvPr/>
          </p:nvSpPr>
          <p:spPr bwMode="auto">
            <a:xfrm rot="5400000" flipH="1">
              <a:off x="4609"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44" name="Line 43"/>
            <p:cNvSpPr>
              <a:spLocks noChangeShapeType="1"/>
            </p:cNvSpPr>
            <p:nvPr/>
          </p:nvSpPr>
          <p:spPr bwMode="auto">
            <a:xfrm rot="5400000" flipH="1">
              <a:off x="4723"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45" name="Line 44"/>
            <p:cNvSpPr>
              <a:spLocks noChangeShapeType="1"/>
            </p:cNvSpPr>
            <p:nvPr/>
          </p:nvSpPr>
          <p:spPr bwMode="auto">
            <a:xfrm rot="5400000" flipH="1">
              <a:off x="4838" y="3340"/>
              <a:ext cx="188"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46" name="AutoShape 45"/>
            <p:cNvSpPr>
              <a:spLocks noChangeArrowheads="1"/>
            </p:cNvSpPr>
            <p:nvPr/>
          </p:nvSpPr>
          <p:spPr bwMode="auto">
            <a:xfrm>
              <a:off x="2381" y="1795"/>
              <a:ext cx="1769" cy="1451"/>
            </a:xfrm>
            <a:prstGeom prst="triangle">
              <a:avLst>
                <a:gd name="adj" fmla="val 50000"/>
              </a:avLst>
            </a:prstGeom>
            <a:gradFill flip="none" rotWithShape="1">
              <a:gsLst>
                <a:gs pos="0">
                  <a:schemeClr val="accent6">
                    <a:tint val="50000"/>
                    <a:satMod val="300000"/>
                    <a:alpha val="76000"/>
                  </a:schemeClr>
                </a:gs>
                <a:gs pos="35000">
                  <a:schemeClr val="accent6">
                    <a:tint val="37000"/>
                    <a:satMod val="300000"/>
                    <a:alpha val="76000"/>
                  </a:schemeClr>
                </a:gs>
                <a:gs pos="100000">
                  <a:schemeClr val="accent6">
                    <a:tint val="15000"/>
                    <a:satMod val="350000"/>
                    <a:alpha val="76000"/>
                  </a:schemeClr>
                </a:gs>
              </a:gsLst>
              <a:lin ang="16200000" scaled="1"/>
              <a:tileRect/>
            </a:gradFill>
            <a:ln>
              <a:noFill/>
              <a:headEnd/>
              <a:tailEnd/>
            </a:ln>
          </p:spPr>
          <p:style>
            <a:lnRef idx="1">
              <a:schemeClr val="accent6"/>
            </a:lnRef>
            <a:fillRef idx="2">
              <a:schemeClr val="accent6"/>
            </a:fillRef>
            <a:effectRef idx="1">
              <a:schemeClr val="accent6"/>
            </a:effectRef>
            <a:fontRef idx="minor">
              <a:schemeClr val="dk1"/>
            </a:fontRef>
          </p:style>
          <p:txBody>
            <a:bodyPr wrap="none" anchor="ctr">
              <a:prstTxWarp prst="textNoShape">
                <a:avLst/>
              </a:prstTxWarp>
            </a:bodyPr>
            <a:lstStyle/>
            <a:p>
              <a:endParaRPr lang="en-US"/>
            </a:p>
          </p:txBody>
        </p:sp>
        <p:sp>
          <p:nvSpPr>
            <p:cNvPr id="47" name="AutoShape 46"/>
            <p:cNvSpPr>
              <a:spLocks noChangeArrowheads="1"/>
            </p:cNvSpPr>
            <p:nvPr/>
          </p:nvSpPr>
          <p:spPr bwMode="auto">
            <a:xfrm>
              <a:off x="567" y="1795"/>
              <a:ext cx="1542" cy="1451"/>
            </a:xfrm>
            <a:prstGeom prst="triangle">
              <a:avLst>
                <a:gd name="adj" fmla="val 50000"/>
              </a:avLst>
            </a:prstGeom>
            <a:gradFill flip="none" rotWithShape="1">
              <a:gsLst>
                <a:gs pos="0">
                  <a:schemeClr val="accent6">
                    <a:tint val="50000"/>
                    <a:satMod val="300000"/>
                    <a:alpha val="76000"/>
                  </a:schemeClr>
                </a:gs>
                <a:gs pos="35000">
                  <a:schemeClr val="accent6">
                    <a:tint val="37000"/>
                    <a:satMod val="300000"/>
                    <a:alpha val="76000"/>
                  </a:schemeClr>
                </a:gs>
                <a:gs pos="100000">
                  <a:schemeClr val="accent6">
                    <a:tint val="15000"/>
                    <a:satMod val="350000"/>
                    <a:alpha val="76000"/>
                  </a:schemeClr>
                </a:gs>
              </a:gsLst>
              <a:lin ang="16200000" scaled="1"/>
              <a:tileRect/>
            </a:gradFill>
            <a:ln>
              <a:noFill/>
              <a:headEnd/>
              <a:tailEnd/>
            </a:ln>
          </p:spPr>
          <p:style>
            <a:lnRef idx="1">
              <a:schemeClr val="accent6"/>
            </a:lnRef>
            <a:fillRef idx="2">
              <a:schemeClr val="accent6"/>
            </a:fillRef>
            <a:effectRef idx="1">
              <a:schemeClr val="accent6"/>
            </a:effectRef>
            <a:fontRef idx="minor">
              <a:schemeClr val="dk1"/>
            </a:fontRef>
          </p:style>
          <p:txBody>
            <a:bodyPr wrap="none" anchor="ctr">
              <a:prstTxWarp prst="textNoShape">
                <a:avLst/>
              </a:prstTxWarp>
            </a:bodyPr>
            <a:lstStyle/>
            <a:p>
              <a:endParaRPr lang="en-US"/>
            </a:p>
          </p:txBody>
        </p:sp>
        <p:sp>
          <p:nvSpPr>
            <p:cNvPr id="48" name="AutoShape 47"/>
            <p:cNvSpPr>
              <a:spLocks noChangeArrowheads="1"/>
            </p:cNvSpPr>
            <p:nvPr/>
          </p:nvSpPr>
          <p:spPr bwMode="auto">
            <a:xfrm>
              <a:off x="1429" y="1795"/>
              <a:ext cx="1360" cy="1451"/>
            </a:xfrm>
            <a:prstGeom prst="triangle">
              <a:avLst>
                <a:gd name="adj" fmla="val 50000"/>
              </a:avLst>
            </a:prstGeom>
            <a:gradFill flip="none" rotWithShape="1">
              <a:gsLst>
                <a:gs pos="0">
                  <a:schemeClr val="accent6">
                    <a:tint val="50000"/>
                    <a:satMod val="300000"/>
                    <a:alpha val="76000"/>
                  </a:schemeClr>
                </a:gs>
                <a:gs pos="35000">
                  <a:schemeClr val="accent6">
                    <a:tint val="37000"/>
                    <a:satMod val="300000"/>
                    <a:alpha val="76000"/>
                  </a:schemeClr>
                </a:gs>
                <a:gs pos="100000">
                  <a:schemeClr val="accent6">
                    <a:tint val="15000"/>
                    <a:satMod val="350000"/>
                    <a:alpha val="76000"/>
                  </a:schemeClr>
                </a:gs>
              </a:gsLst>
              <a:lin ang="16200000" scaled="1"/>
              <a:tileRect/>
            </a:gradFill>
            <a:ln>
              <a:noFill/>
              <a:headEnd/>
              <a:tailEnd/>
            </a:ln>
          </p:spPr>
          <p:style>
            <a:lnRef idx="1">
              <a:schemeClr val="accent6"/>
            </a:lnRef>
            <a:fillRef idx="2">
              <a:schemeClr val="accent6"/>
            </a:fillRef>
            <a:effectRef idx="1">
              <a:schemeClr val="accent6"/>
            </a:effectRef>
            <a:fontRef idx="minor">
              <a:schemeClr val="dk1"/>
            </a:fontRef>
          </p:style>
          <p:txBody>
            <a:bodyPr wrap="none" anchor="ctr">
              <a:prstTxWarp prst="textNoShape">
                <a:avLst/>
              </a:prstTxWarp>
            </a:bodyPr>
            <a:lstStyle/>
            <a:p>
              <a:endParaRPr lang="en-US"/>
            </a:p>
          </p:txBody>
        </p:sp>
        <p:sp>
          <p:nvSpPr>
            <p:cNvPr id="49" name="AutoShape 48"/>
            <p:cNvSpPr>
              <a:spLocks noChangeArrowheads="1"/>
            </p:cNvSpPr>
            <p:nvPr/>
          </p:nvSpPr>
          <p:spPr bwMode="auto">
            <a:xfrm>
              <a:off x="3420" y="1795"/>
              <a:ext cx="1592" cy="1451"/>
            </a:xfrm>
            <a:prstGeom prst="triangle">
              <a:avLst>
                <a:gd name="adj" fmla="val 50000"/>
              </a:avLst>
            </a:prstGeom>
            <a:gradFill flip="none" rotWithShape="1">
              <a:gsLst>
                <a:gs pos="0">
                  <a:schemeClr val="accent6">
                    <a:tint val="50000"/>
                    <a:satMod val="300000"/>
                    <a:alpha val="76000"/>
                  </a:schemeClr>
                </a:gs>
                <a:gs pos="35000">
                  <a:schemeClr val="accent6">
                    <a:tint val="37000"/>
                    <a:satMod val="300000"/>
                    <a:alpha val="76000"/>
                  </a:schemeClr>
                </a:gs>
                <a:gs pos="100000">
                  <a:schemeClr val="accent6">
                    <a:tint val="15000"/>
                    <a:satMod val="350000"/>
                    <a:alpha val="76000"/>
                  </a:schemeClr>
                </a:gs>
              </a:gsLst>
              <a:lin ang="16200000" scaled="1"/>
              <a:tileRect/>
            </a:gradFill>
            <a:ln>
              <a:noFill/>
              <a:headEnd/>
              <a:tailEnd/>
            </a:ln>
          </p:spPr>
          <p:style>
            <a:lnRef idx="1">
              <a:schemeClr val="accent6"/>
            </a:lnRef>
            <a:fillRef idx="2">
              <a:schemeClr val="accent6"/>
            </a:fillRef>
            <a:effectRef idx="1">
              <a:schemeClr val="accent6"/>
            </a:effectRef>
            <a:fontRef idx="minor">
              <a:schemeClr val="dk1"/>
            </a:fontRef>
          </p:style>
          <p:txBody>
            <a:bodyPr wrap="none" anchor="ctr">
              <a:prstTxWarp prst="textNoShape">
                <a:avLst/>
              </a:prstTxWarp>
            </a:bodyPr>
            <a:lstStyle/>
            <a:p>
              <a:endParaRPr lang="en-US"/>
            </a:p>
          </p:txBody>
        </p:sp>
        <p:sp>
          <p:nvSpPr>
            <p:cNvPr id="50" name="Line 49"/>
            <p:cNvSpPr>
              <a:spLocks noChangeShapeType="1"/>
            </p:cNvSpPr>
            <p:nvPr/>
          </p:nvSpPr>
          <p:spPr bwMode="auto">
            <a:xfrm rot="5400000" flipH="1">
              <a:off x="1212" y="1682"/>
              <a:ext cx="251"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51" name="Line 50"/>
            <p:cNvSpPr>
              <a:spLocks noChangeShapeType="1"/>
            </p:cNvSpPr>
            <p:nvPr/>
          </p:nvSpPr>
          <p:spPr bwMode="auto">
            <a:xfrm rot="5400000" flipH="1">
              <a:off x="1984" y="1682"/>
              <a:ext cx="251"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52" name="Line 51"/>
            <p:cNvSpPr>
              <a:spLocks noChangeShapeType="1"/>
            </p:cNvSpPr>
            <p:nvPr/>
          </p:nvSpPr>
          <p:spPr bwMode="auto">
            <a:xfrm rot="5400000" flipH="1">
              <a:off x="3134" y="1682"/>
              <a:ext cx="251"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53" name="Line 52"/>
            <p:cNvSpPr>
              <a:spLocks noChangeShapeType="1"/>
            </p:cNvSpPr>
            <p:nvPr/>
          </p:nvSpPr>
          <p:spPr bwMode="auto">
            <a:xfrm rot="5400000" flipH="1">
              <a:off x="4091" y="1682"/>
              <a:ext cx="251"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54" name="AutoShape 53"/>
            <p:cNvSpPr>
              <a:spLocks/>
            </p:cNvSpPr>
            <p:nvPr/>
          </p:nvSpPr>
          <p:spPr bwMode="auto">
            <a:xfrm rot="-5400000">
              <a:off x="1279" y="2794"/>
              <a:ext cx="136" cy="1470"/>
            </a:xfrm>
            <a:prstGeom prst="leftBrace">
              <a:avLst>
                <a:gd name="adj1" fmla="val 44837"/>
                <a:gd name="adj2" fmla="val 49282"/>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5" name="AutoShape 54"/>
            <p:cNvSpPr>
              <a:spLocks/>
            </p:cNvSpPr>
            <p:nvPr/>
          </p:nvSpPr>
          <p:spPr bwMode="auto">
            <a:xfrm rot="-5400000">
              <a:off x="2048" y="2978"/>
              <a:ext cx="136" cy="1283"/>
            </a:xfrm>
            <a:prstGeom prst="leftBrace">
              <a:avLst>
                <a:gd name="adj1" fmla="val 39133"/>
                <a:gd name="adj2" fmla="val 49282"/>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6" name="AutoShape 55"/>
            <p:cNvSpPr>
              <a:spLocks/>
            </p:cNvSpPr>
            <p:nvPr/>
          </p:nvSpPr>
          <p:spPr bwMode="auto">
            <a:xfrm rot="-5400000">
              <a:off x="3183" y="2614"/>
              <a:ext cx="136" cy="1830"/>
            </a:xfrm>
            <a:prstGeom prst="leftBrace">
              <a:avLst>
                <a:gd name="adj1" fmla="val 55817"/>
                <a:gd name="adj2" fmla="val 49282"/>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7" name="AutoShape 56"/>
            <p:cNvSpPr>
              <a:spLocks/>
            </p:cNvSpPr>
            <p:nvPr/>
          </p:nvSpPr>
          <p:spPr bwMode="auto">
            <a:xfrm rot="-5400000">
              <a:off x="4139" y="2871"/>
              <a:ext cx="136" cy="1497"/>
            </a:xfrm>
            <a:prstGeom prst="leftBrace">
              <a:avLst>
                <a:gd name="adj1" fmla="val 45660"/>
                <a:gd name="adj2" fmla="val 49282"/>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8" name="Text Box 57"/>
            <p:cNvSpPr txBox="1">
              <a:spLocks noChangeArrowheads="1"/>
            </p:cNvSpPr>
            <p:nvPr/>
          </p:nvSpPr>
          <p:spPr bwMode="auto">
            <a:xfrm>
              <a:off x="1199" y="3576"/>
              <a:ext cx="312" cy="282"/>
            </a:xfrm>
            <a:prstGeom prst="rect">
              <a:avLst/>
            </a:prstGeom>
            <a:noFill/>
            <a:ln w="28575">
              <a:noFill/>
              <a:miter lim="800000"/>
              <a:headEnd/>
              <a:tailEnd/>
            </a:ln>
            <a:effectLst/>
          </p:spPr>
          <p:txBody>
            <a:bodyPr wrap="square">
              <a:prstTxWarp prst="textNoShape">
                <a:avLst/>
              </a:prstTxWarp>
              <a:spAutoFit/>
            </a:bodyPr>
            <a:lstStyle/>
            <a:p>
              <a:pPr eaLnBrk="0" hangingPunct="0"/>
              <a:r>
                <a:rPr lang="en-GB" sz="2000" dirty="0"/>
                <a:t>k</a:t>
              </a:r>
              <a:r>
                <a:rPr lang="en-GB" sz="2000" baseline="-25000" dirty="0"/>
                <a:t>1</a:t>
              </a:r>
              <a:endParaRPr lang="pl-PL" sz="2000" baseline="-25000" dirty="0"/>
            </a:p>
          </p:txBody>
        </p:sp>
        <p:sp>
          <p:nvSpPr>
            <p:cNvPr id="59" name="Text Box 58"/>
            <p:cNvSpPr txBox="1">
              <a:spLocks noChangeArrowheads="1"/>
            </p:cNvSpPr>
            <p:nvPr/>
          </p:nvSpPr>
          <p:spPr bwMode="auto">
            <a:xfrm>
              <a:off x="1982" y="3648"/>
              <a:ext cx="354" cy="282"/>
            </a:xfrm>
            <a:prstGeom prst="rect">
              <a:avLst/>
            </a:prstGeom>
            <a:noFill/>
            <a:ln w="28575">
              <a:noFill/>
              <a:miter lim="800000"/>
              <a:headEnd/>
              <a:tailEnd/>
            </a:ln>
            <a:effectLst/>
          </p:spPr>
          <p:txBody>
            <a:bodyPr wrap="square">
              <a:prstTxWarp prst="textNoShape">
                <a:avLst/>
              </a:prstTxWarp>
              <a:spAutoFit/>
            </a:bodyPr>
            <a:lstStyle/>
            <a:p>
              <a:pPr eaLnBrk="0" hangingPunct="0"/>
              <a:r>
                <a:rPr lang="en-GB" sz="2000" dirty="0"/>
                <a:t>k</a:t>
              </a:r>
              <a:r>
                <a:rPr lang="en-GB" sz="2000" baseline="-25000" dirty="0"/>
                <a:t>2</a:t>
              </a:r>
              <a:endParaRPr lang="pl-PL" sz="2000" baseline="-25000" dirty="0"/>
            </a:p>
          </p:txBody>
        </p:sp>
      </p:gr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forms of testing</a:t>
            </a:r>
            <a:endParaRPr lang="en-US" dirty="0"/>
          </a:p>
        </p:txBody>
      </p:sp>
      <p:sp>
        <p:nvSpPr>
          <p:cNvPr id="3" name="Content Placeholder 2"/>
          <p:cNvSpPr>
            <a:spLocks noGrp="1"/>
          </p:cNvSpPr>
          <p:nvPr>
            <p:ph idx="1"/>
          </p:nvPr>
        </p:nvSpPr>
        <p:spPr>
          <a:xfrm>
            <a:off x="676275" y="4701233"/>
            <a:ext cx="8229600" cy="1477530"/>
          </a:xfrm>
        </p:spPr>
        <p:txBody>
          <a:bodyPr/>
          <a:lstStyle/>
          <a:p>
            <a:r>
              <a:rPr lang="en-US" dirty="0" smtClean="0"/>
              <a:t>Pseudorandom testing</a:t>
            </a:r>
          </a:p>
          <a:p>
            <a:r>
              <a:rPr lang="en-US" dirty="0" smtClean="0"/>
              <a:t>Weighted pseudorandom testing</a:t>
            </a:r>
          </a:p>
          <a:p>
            <a:r>
              <a:rPr lang="en-US" dirty="0" smtClean="0"/>
              <a:t>For more information, see the chapter on BIST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vector</a:t>
            </a:r>
            <a:endParaRPr lang="en-US" dirty="0"/>
          </a:p>
        </p:txBody>
      </p:sp>
      <p:sp>
        <p:nvSpPr>
          <p:cNvPr id="3" name="Content Placeholder 2"/>
          <p:cNvSpPr>
            <a:spLocks noGrp="1"/>
          </p:cNvSpPr>
          <p:nvPr>
            <p:ph idx="1"/>
          </p:nvPr>
        </p:nvSpPr>
        <p:spPr>
          <a:xfrm>
            <a:off x="676275" y="3038531"/>
            <a:ext cx="8229600" cy="3218901"/>
          </a:xfrm>
        </p:spPr>
        <p:txBody>
          <a:bodyPr/>
          <a:lstStyle/>
          <a:p>
            <a:r>
              <a:rPr lang="en-US" dirty="0" smtClean="0"/>
              <a:t>Let </a:t>
            </a:r>
            <a:r>
              <a:rPr lang="en-US" dirty="0" err="1" smtClean="0"/>
              <a:t>h</a:t>
            </a:r>
            <a:r>
              <a:rPr lang="en-US" baseline="-25000" dirty="0" err="1" smtClean="0"/>
              <a:t>u</a:t>
            </a:r>
            <a:r>
              <a:rPr lang="en-US" dirty="0" err="1" smtClean="0"/>
              <a:t>(x</a:t>
            </a:r>
            <a:r>
              <a:rPr lang="en-US" dirty="0" smtClean="0"/>
              <a:t>) be a faulty circuit version (function) with fault </a:t>
            </a:r>
            <a:r>
              <a:rPr lang="en-US" dirty="0" err="1" smtClean="0"/>
              <a:t>u</a:t>
            </a:r>
            <a:endParaRPr lang="en-US" dirty="0" smtClean="0"/>
          </a:p>
          <a:p>
            <a:r>
              <a:rPr lang="en-US" dirty="0" smtClean="0"/>
              <a:t>A test vector </a:t>
            </a:r>
            <a:r>
              <a:rPr lang="en-US" dirty="0" err="1" smtClean="0"/>
              <a:t>t</a:t>
            </a:r>
            <a:r>
              <a:rPr lang="en-US" dirty="0" smtClean="0"/>
              <a:t> detects fault </a:t>
            </a:r>
            <a:r>
              <a:rPr lang="en-US" dirty="0" err="1" smtClean="0"/>
              <a:t>u</a:t>
            </a:r>
            <a:r>
              <a:rPr lang="en-US" dirty="0" smtClean="0"/>
              <a:t> </a:t>
            </a:r>
            <a:r>
              <a:rPr lang="en-US" dirty="0" err="1" smtClean="0"/>
              <a:t>iff</a:t>
            </a:r>
            <a:r>
              <a:rPr lang="en-US" dirty="0" smtClean="0"/>
              <a:t> </a:t>
            </a:r>
          </a:p>
          <a:p>
            <a:pPr algn="ctr">
              <a:spcBef>
                <a:spcPts val="600"/>
              </a:spcBef>
              <a:spcAft>
                <a:spcPts val="600"/>
              </a:spcAft>
              <a:buNone/>
            </a:pPr>
            <a:r>
              <a:rPr lang="en-US" dirty="0" err="1" smtClean="0"/>
              <a:t>h(t</a:t>
            </a:r>
            <a:r>
              <a:rPr lang="en-US" dirty="0" smtClean="0"/>
              <a:t>) ≠ </a:t>
            </a:r>
            <a:r>
              <a:rPr lang="en-US" dirty="0" err="1" smtClean="0"/>
              <a:t>h</a:t>
            </a:r>
            <a:r>
              <a:rPr lang="en-US" baseline="-25000" dirty="0" err="1" smtClean="0"/>
              <a:t>u</a:t>
            </a:r>
            <a:r>
              <a:rPr lang="en-US" dirty="0" err="1" smtClean="0"/>
              <a:t>(t</a:t>
            </a:r>
            <a:r>
              <a:rPr lang="en-US" dirty="0" smtClean="0"/>
              <a:t>) </a:t>
            </a:r>
            <a:r>
              <a:rPr lang="pl-PL" dirty="0" smtClean="0">
                <a:sym typeface="Symbol" pitchFamily="-112" charset="2"/>
              </a:rPr>
              <a:t> </a:t>
            </a:r>
            <a:r>
              <a:rPr lang="en-US" noProof="1" smtClean="0"/>
              <a:t>h(t)</a:t>
            </a:r>
            <a:r>
              <a:rPr lang="en-US" dirty="0" smtClean="0"/>
              <a:t> </a:t>
            </a:r>
            <a:r>
              <a:rPr lang="en-US" dirty="0" err="1" smtClean="0">
                <a:sym typeface="Symbol" pitchFamily="-112" charset="2"/>
              </a:rPr>
              <a:t></a:t>
            </a:r>
            <a:r>
              <a:rPr lang="en-US" dirty="0" smtClean="0">
                <a:sym typeface="Symbol" pitchFamily="-112" charset="2"/>
              </a:rPr>
              <a:t> </a:t>
            </a:r>
            <a:r>
              <a:rPr lang="en-US" dirty="0" err="1" smtClean="0">
                <a:sym typeface="Symbol" pitchFamily="-112" charset="2"/>
              </a:rPr>
              <a:t>h</a:t>
            </a:r>
            <a:r>
              <a:rPr lang="en-US" baseline="-25000" noProof="1" smtClean="0"/>
              <a:t>u</a:t>
            </a:r>
            <a:r>
              <a:rPr lang="en-US" dirty="0" smtClean="0">
                <a:sym typeface="Symbol" pitchFamily="-112" charset="2"/>
              </a:rPr>
              <a:t>(</a:t>
            </a:r>
            <a:r>
              <a:rPr lang="en-US" dirty="0" err="1" smtClean="0">
                <a:sym typeface="Symbol" pitchFamily="-112" charset="2"/>
              </a:rPr>
              <a:t>t</a:t>
            </a:r>
            <a:r>
              <a:rPr lang="en-US" dirty="0" smtClean="0">
                <a:sym typeface="Symbol" pitchFamily="-112" charset="2"/>
              </a:rPr>
              <a:t>) = 1</a:t>
            </a:r>
          </a:p>
          <a:p>
            <a:r>
              <a:rPr lang="en-US" dirty="0" smtClean="0">
                <a:sym typeface="Symbol" pitchFamily="-112" charset="2"/>
              </a:rPr>
              <a:t>All vectors satisfying the above equation form a set of tests detecting fault </a:t>
            </a:r>
            <a:r>
              <a:rPr lang="en-US" dirty="0" err="1" smtClean="0">
                <a:sym typeface="Symbol" pitchFamily="-112" charset="2"/>
              </a:rPr>
              <a:t>u</a:t>
            </a:r>
            <a:endParaRPr lang="en-US" dirty="0" smtClean="0">
              <a:sym typeface="Symbol" pitchFamily="-112" charset="2"/>
            </a:endParaRPr>
          </a:p>
          <a:p>
            <a:r>
              <a:rPr lang="en-US" dirty="0" smtClean="0">
                <a:sym typeface="Symbol" pitchFamily="-112" charset="2"/>
              </a:rPr>
              <a:t>A test set is complete for a fault set F if for every fault from F, there is a test vector that detects it</a:t>
            </a:r>
            <a:endParaRPr lang="en-US" dirty="0" smtClean="0"/>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5" name="Rectangle 3"/>
          <p:cNvSpPr txBox="1">
            <a:spLocks noChangeArrowheads="1"/>
          </p:cNvSpPr>
          <p:nvPr/>
        </p:nvSpPr>
        <p:spPr bwMode="auto">
          <a:xfrm>
            <a:off x="4614523" y="1561347"/>
            <a:ext cx="3873064" cy="47434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Pct val="70000"/>
              <a:buFont typeface="Arial"/>
              <a:buChar char="•"/>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rPr>
              <a:t>h(a, b) = ab</a:t>
            </a:r>
          </a:p>
          <a:p>
            <a:pPr marL="342900" marR="0" lvl="0" indent="-342900" algn="l" defTabSz="914400" rtl="0" eaLnBrk="1" fontAlgn="base" latinLnBrk="0" hangingPunct="1">
              <a:lnSpc>
                <a:spcPct val="100000"/>
              </a:lnSpc>
              <a:spcBef>
                <a:spcPct val="20000"/>
              </a:spcBef>
              <a:spcAft>
                <a:spcPct val="0"/>
              </a:spcAft>
              <a:buClrTx/>
              <a:buSzPct val="70000"/>
              <a:buFont typeface="Arial"/>
              <a:buChar char="•"/>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rPr>
              <a:t>h</a:t>
            </a:r>
            <a:r>
              <a:rPr kumimoji="0" lang="en-US" sz="2800" b="0" i="0" u="none" strike="noStrike" kern="0" cap="none" spc="0" normalizeH="0" baseline="-25000" noProof="1" smtClean="0">
                <a:ln>
                  <a:noFill/>
                </a:ln>
                <a:solidFill>
                  <a:srgbClr val="000000"/>
                </a:solidFill>
                <a:effectLst/>
                <a:uLnTx/>
                <a:uFillTx/>
                <a:latin typeface="+mn-lt"/>
                <a:ea typeface="+mn-ea"/>
                <a:cs typeface="+mn-cs"/>
              </a:rPr>
              <a:t>a/1</a:t>
            </a:r>
            <a:r>
              <a:rPr kumimoji="0" lang="en-US" sz="2800" b="0" i="0" u="none" strike="noStrike" kern="0" cap="none" spc="0" normalizeH="0" baseline="0" noProof="1" smtClean="0">
                <a:ln>
                  <a:noFill/>
                </a:ln>
                <a:solidFill>
                  <a:srgbClr val="000000"/>
                </a:solidFill>
                <a:effectLst/>
                <a:uLnTx/>
                <a:uFillTx/>
                <a:latin typeface="+mn-lt"/>
                <a:ea typeface="+mn-ea"/>
                <a:cs typeface="+mn-cs"/>
              </a:rPr>
              <a:t>(a, b) = 1</a:t>
            </a:r>
            <a:r>
              <a:rPr kumimoji="0" lang="en-US" sz="2800" b="1" i="0" u="none" strike="noStrike" kern="0" cap="none" spc="0" normalizeH="0" baseline="0" noProof="1" smtClean="0">
                <a:ln>
                  <a:noFill/>
                </a:ln>
                <a:solidFill>
                  <a:srgbClr val="000000"/>
                </a:solidFill>
                <a:effectLst/>
                <a:uLnTx/>
                <a:uFillTx/>
                <a:latin typeface="+mn-lt"/>
                <a:ea typeface="+mn-ea"/>
                <a:cs typeface="+mn-cs"/>
                <a:sym typeface="Symbol" pitchFamily="-112" charset="2"/>
              </a:rPr>
              <a:t></a:t>
            </a:r>
            <a:r>
              <a:rPr kumimoji="0" lang="en-US" sz="2800" b="0" i="0" u="none" strike="noStrike" kern="0" cap="none" spc="0" normalizeH="0" baseline="0" noProof="1" smtClean="0">
                <a:ln>
                  <a:noFill/>
                </a:ln>
                <a:solidFill>
                  <a:srgbClr val="000000"/>
                </a:solidFill>
                <a:effectLst/>
                <a:uLnTx/>
                <a:uFillTx/>
                <a:latin typeface="+mn-lt"/>
                <a:ea typeface="+mn-ea"/>
                <a:cs typeface="+mn-cs"/>
              </a:rPr>
              <a:t>b = b</a:t>
            </a:r>
          </a:p>
          <a:p>
            <a:pPr marL="342900" marR="0" lvl="0" indent="-342900" algn="l" defTabSz="914400" rtl="0" eaLnBrk="1" fontAlgn="base" latinLnBrk="0" hangingPunct="1">
              <a:lnSpc>
                <a:spcPct val="100000"/>
              </a:lnSpc>
              <a:spcBef>
                <a:spcPct val="20000"/>
              </a:spcBef>
              <a:spcAft>
                <a:spcPct val="0"/>
              </a:spcAft>
              <a:buClrTx/>
              <a:buSzPct val="70000"/>
              <a:buFont typeface="Arial"/>
              <a:buChar char="•"/>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rPr>
              <a:t>Test set</a:t>
            </a:r>
          </a:p>
          <a:p>
            <a:pPr marL="342900" marR="0" lvl="0" indent="-342900" algn="l" defTabSz="914400" rtl="0" eaLnBrk="1" fontAlgn="base" latinLnBrk="0" hangingPunct="1">
              <a:lnSpc>
                <a:spcPct val="100000"/>
              </a:lnSpc>
              <a:spcBef>
                <a:spcPct val="20000"/>
              </a:spcBef>
              <a:spcAft>
                <a:spcPct val="0"/>
              </a:spcAft>
              <a:buClrTx/>
              <a:buSzPct val="70000"/>
              <a:buFont typeface="Wingdings" pitchFamily="-112" charset="2"/>
              <a:buNone/>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rPr>
              <a:t>	h(a, b) </a:t>
            </a:r>
            <a:r>
              <a:rPr kumimoji="0" lang="en-US" sz="2800" b="0" i="0" u="none" strike="noStrike" kern="0" cap="none" spc="0" normalizeH="0" baseline="0" noProof="1" smtClean="0">
                <a:ln>
                  <a:noFill/>
                </a:ln>
                <a:solidFill>
                  <a:srgbClr val="000000"/>
                </a:solidFill>
                <a:effectLst/>
                <a:uLnTx/>
                <a:uFillTx/>
                <a:latin typeface="+mn-lt"/>
                <a:ea typeface="+mn-ea"/>
                <a:cs typeface="+mn-cs"/>
                <a:sym typeface="Symbol" pitchFamily="-112" charset="2"/>
              </a:rPr>
              <a:t> </a:t>
            </a:r>
            <a:r>
              <a:rPr kumimoji="0" lang="en-US" sz="2800" b="0" i="0" u="none" strike="noStrike" kern="0" cap="none" spc="0" normalizeH="0" baseline="0" noProof="1" smtClean="0">
                <a:ln>
                  <a:noFill/>
                </a:ln>
                <a:solidFill>
                  <a:srgbClr val="000000"/>
                </a:solidFill>
                <a:effectLst/>
                <a:uLnTx/>
                <a:uFillTx/>
                <a:latin typeface="+mn-lt"/>
                <a:ea typeface="+mn-ea"/>
                <a:cs typeface="+mn-cs"/>
              </a:rPr>
              <a:t>h</a:t>
            </a:r>
            <a:r>
              <a:rPr kumimoji="0" lang="en-US" sz="2800" b="0" i="0" u="none" strike="noStrike" kern="0" cap="none" spc="0" normalizeH="0" baseline="-25000" noProof="1" smtClean="0">
                <a:ln>
                  <a:noFill/>
                </a:ln>
                <a:solidFill>
                  <a:srgbClr val="000000"/>
                </a:solidFill>
                <a:effectLst/>
                <a:uLnTx/>
                <a:uFillTx/>
                <a:latin typeface="+mn-lt"/>
                <a:ea typeface="+mn-ea"/>
                <a:cs typeface="+mn-cs"/>
              </a:rPr>
              <a:t>a/1</a:t>
            </a:r>
            <a:r>
              <a:rPr kumimoji="0" lang="en-US" sz="2800" b="0" i="0" u="none" strike="noStrike" kern="0" cap="none" spc="0" normalizeH="0" baseline="0" noProof="1" smtClean="0">
                <a:ln>
                  <a:noFill/>
                </a:ln>
                <a:solidFill>
                  <a:srgbClr val="000000"/>
                </a:solidFill>
                <a:effectLst/>
                <a:uLnTx/>
                <a:uFillTx/>
                <a:latin typeface="+mn-lt"/>
                <a:ea typeface="+mn-ea"/>
                <a:cs typeface="+mn-cs"/>
              </a:rPr>
              <a:t>(a, b) = 1</a:t>
            </a:r>
          </a:p>
          <a:p>
            <a:pPr marL="342900" marR="0" lvl="0" indent="-342900" algn="l" defTabSz="914400" rtl="0" eaLnBrk="1" fontAlgn="base" latinLnBrk="0" hangingPunct="1">
              <a:lnSpc>
                <a:spcPct val="100000"/>
              </a:lnSpc>
              <a:spcBef>
                <a:spcPct val="20000"/>
              </a:spcBef>
              <a:spcAft>
                <a:spcPct val="0"/>
              </a:spcAft>
              <a:buClrTx/>
              <a:buSzPct val="70000"/>
              <a:buFont typeface="Wingdings" pitchFamily="-112" charset="2"/>
              <a:buNone/>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rPr>
              <a:t>	ab </a:t>
            </a:r>
            <a:r>
              <a:rPr kumimoji="0" lang="en-US" sz="2800" b="0" i="0" u="none" strike="noStrike" kern="0" cap="none" spc="0" normalizeH="0" baseline="0" noProof="1" smtClean="0">
                <a:ln>
                  <a:noFill/>
                </a:ln>
                <a:solidFill>
                  <a:srgbClr val="000000"/>
                </a:solidFill>
                <a:effectLst/>
                <a:uLnTx/>
                <a:uFillTx/>
                <a:latin typeface="+mn-lt"/>
                <a:ea typeface="+mn-ea"/>
                <a:cs typeface="+mn-cs"/>
                <a:sym typeface="Symbol" pitchFamily="-112" charset="2"/>
              </a:rPr>
              <a:t> b = 1</a:t>
            </a:r>
          </a:p>
          <a:p>
            <a:pPr marL="342900" marR="0" lvl="0" indent="-342900" algn="l" defTabSz="914400" rtl="0" eaLnBrk="1" fontAlgn="base" latinLnBrk="0" hangingPunct="1">
              <a:lnSpc>
                <a:spcPct val="100000"/>
              </a:lnSpc>
              <a:spcBef>
                <a:spcPct val="20000"/>
              </a:spcBef>
              <a:spcAft>
                <a:spcPct val="0"/>
              </a:spcAft>
              <a:buClrTx/>
              <a:buSzPct val="70000"/>
              <a:buFont typeface="Arial"/>
              <a:buChar char="•"/>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sym typeface="Symbol" pitchFamily="-112" charset="2"/>
              </a:rPr>
              <a:t>Solution</a:t>
            </a:r>
            <a:endParaRPr kumimoji="0" lang="en-US" sz="2800" b="0" i="0" u="none" strike="noStrike" kern="0" cap="none" spc="0" normalizeH="0" baseline="0" noProof="1" smtClean="0">
              <a:ln>
                <a:noFill/>
              </a:ln>
              <a:solidFill>
                <a:srgbClr val="000000"/>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Pct val="70000"/>
              <a:buFont typeface="Wingdings" pitchFamily="-112" charset="2"/>
              <a:buNone/>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rPr>
              <a:t>	abb + abb = 1</a:t>
            </a:r>
          </a:p>
          <a:p>
            <a:pPr marL="342900" marR="0" lvl="0" indent="-342900" algn="l" defTabSz="914400" rtl="0" eaLnBrk="1" fontAlgn="base" latinLnBrk="0" hangingPunct="1">
              <a:lnSpc>
                <a:spcPct val="100000"/>
              </a:lnSpc>
              <a:spcBef>
                <a:spcPct val="20000"/>
              </a:spcBef>
              <a:spcAft>
                <a:spcPct val="0"/>
              </a:spcAft>
              <a:buClrTx/>
              <a:buSzPct val="70000"/>
              <a:buFont typeface="Wingdings" pitchFamily="-112" charset="2"/>
              <a:buNone/>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rPr>
              <a:t>	(a + b)b = 1</a:t>
            </a:r>
          </a:p>
          <a:p>
            <a:pPr marL="342900" lvl="0" indent="-342900" defTabSz="914400">
              <a:spcBef>
                <a:spcPct val="20000"/>
              </a:spcBef>
              <a:buSzPct val="70000"/>
              <a:defRPr/>
            </a:pPr>
            <a:r>
              <a:rPr kumimoji="0" lang="en-US" sz="2800" b="0" i="0" u="none" strike="noStrike" kern="0" cap="none" spc="0" normalizeH="0" baseline="0" noProof="1" smtClean="0">
                <a:ln>
                  <a:noFill/>
                </a:ln>
                <a:solidFill>
                  <a:srgbClr val="000000"/>
                </a:solidFill>
                <a:effectLst/>
                <a:uLnTx/>
                <a:uFillTx/>
                <a:latin typeface="+mn-lt"/>
                <a:ea typeface="+mn-ea"/>
                <a:cs typeface="+mn-cs"/>
              </a:rPr>
              <a:t>	ab = 1 </a:t>
            </a:r>
            <a:r>
              <a:rPr kumimoji="0" lang="en-US" sz="2800" b="0" i="0" u="none" strike="noStrike" kern="0" cap="none" spc="0" normalizeH="0" baseline="0" noProof="1" smtClean="0">
                <a:ln>
                  <a:noFill/>
                </a:ln>
                <a:solidFill>
                  <a:srgbClr val="000000"/>
                </a:solidFill>
                <a:effectLst/>
                <a:uLnTx/>
                <a:uFillTx/>
                <a:latin typeface="+mn-lt"/>
                <a:ea typeface="+mn-ea"/>
                <a:cs typeface="+mn-cs"/>
                <a:sym typeface="Symbol" pitchFamily="-112" charset="2"/>
              </a:rPr>
              <a:t> </a:t>
            </a:r>
            <a:r>
              <a:rPr lang="en-US" sz="2800" kern="0" noProof="1" smtClean="0">
                <a:solidFill>
                  <a:srgbClr val="000000"/>
                </a:solidFill>
                <a:latin typeface="+mn-lt"/>
                <a:ea typeface="+mn-ea"/>
                <a:cs typeface="+mn-cs"/>
                <a:sym typeface="Symbol" pitchFamily="-112" charset="2"/>
              </a:rPr>
              <a:t>ab </a:t>
            </a:r>
            <a:r>
              <a:rPr kumimoji="0" lang="en-US" sz="2800" b="0" i="0" u="none" strike="noStrike" kern="0" cap="none" spc="0" normalizeH="0" baseline="0" noProof="1" smtClean="0">
                <a:ln>
                  <a:noFill/>
                </a:ln>
                <a:solidFill>
                  <a:srgbClr val="000000"/>
                </a:solidFill>
                <a:effectLst/>
                <a:uLnTx/>
                <a:uFillTx/>
                <a:latin typeface="+mn-lt"/>
                <a:ea typeface="+mn-ea"/>
                <a:cs typeface="+mn-cs"/>
                <a:sym typeface="Symbol" pitchFamily="-112" charset="2"/>
              </a:rPr>
              <a:t>= 01</a:t>
            </a:r>
            <a:endParaRPr kumimoji="0" lang="en-US" sz="2800" b="0" i="0" u="none" strike="noStrike" kern="0" cap="none" spc="0" normalizeH="0" baseline="0" noProof="1">
              <a:ln>
                <a:noFill/>
              </a:ln>
              <a:solidFill>
                <a:srgbClr val="000000"/>
              </a:solidFill>
              <a:effectLst/>
              <a:uLnTx/>
              <a:uFillTx/>
              <a:latin typeface="+mn-lt"/>
              <a:ea typeface="+mn-ea"/>
              <a:cs typeface="+mn-cs"/>
            </a:endParaRPr>
          </a:p>
        </p:txBody>
      </p:sp>
      <p:sp>
        <p:nvSpPr>
          <p:cNvPr id="6" name="Line 4"/>
          <p:cNvSpPr>
            <a:spLocks noChangeShapeType="1"/>
          </p:cNvSpPr>
          <p:nvPr/>
        </p:nvSpPr>
        <p:spPr bwMode="auto">
          <a:xfrm flipH="1">
            <a:off x="2909659" y="3047972"/>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 name="Line 5"/>
          <p:cNvSpPr>
            <a:spLocks noChangeShapeType="1"/>
          </p:cNvSpPr>
          <p:nvPr/>
        </p:nvSpPr>
        <p:spPr bwMode="auto">
          <a:xfrm flipH="1">
            <a:off x="1626959" y="3251172"/>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 name="Line 6"/>
          <p:cNvSpPr>
            <a:spLocks noChangeShapeType="1"/>
          </p:cNvSpPr>
          <p:nvPr/>
        </p:nvSpPr>
        <p:spPr bwMode="auto">
          <a:xfrm flipH="1">
            <a:off x="1626959" y="2793972"/>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9" name="AutoShape 7"/>
          <p:cNvSpPr>
            <a:spLocks noChangeAspect="1" noChangeArrowheads="1"/>
          </p:cNvSpPr>
          <p:nvPr/>
        </p:nvSpPr>
        <p:spPr bwMode="auto">
          <a:xfrm>
            <a:off x="2160359" y="2641572"/>
            <a:ext cx="914400" cy="815975"/>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0" name="Text Box 8"/>
          <p:cNvSpPr txBox="1">
            <a:spLocks noChangeArrowheads="1"/>
          </p:cNvSpPr>
          <p:nvPr/>
        </p:nvSpPr>
        <p:spPr bwMode="auto">
          <a:xfrm>
            <a:off x="1299651" y="2557284"/>
            <a:ext cx="327308"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a:t>a</a:t>
            </a:r>
          </a:p>
        </p:txBody>
      </p:sp>
      <p:sp>
        <p:nvSpPr>
          <p:cNvPr id="11" name="Text Box 9"/>
          <p:cNvSpPr txBox="1">
            <a:spLocks noChangeArrowheads="1"/>
          </p:cNvSpPr>
          <p:nvPr/>
        </p:nvSpPr>
        <p:spPr bwMode="auto">
          <a:xfrm>
            <a:off x="1299651" y="3028862"/>
            <a:ext cx="327308"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err="1"/>
              <a:t>b</a:t>
            </a:r>
            <a:endParaRPr lang="pl-PL" sz="2000" dirty="0"/>
          </a:p>
        </p:txBody>
      </p:sp>
      <p:sp>
        <p:nvSpPr>
          <p:cNvPr id="15" name="Text Box 13"/>
          <p:cNvSpPr txBox="1">
            <a:spLocks noChangeArrowheads="1"/>
          </p:cNvSpPr>
          <p:nvPr/>
        </p:nvSpPr>
        <p:spPr bwMode="auto">
          <a:xfrm>
            <a:off x="3606571" y="2793972"/>
            <a:ext cx="354013" cy="45720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400"/>
              <a:t>h</a:t>
            </a:r>
          </a:p>
        </p:txBody>
      </p:sp>
      <p:sp>
        <p:nvSpPr>
          <p:cNvPr id="16" name="Text Box 14"/>
          <p:cNvSpPr txBox="1">
            <a:spLocks noChangeArrowheads="1"/>
          </p:cNvSpPr>
          <p:nvPr/>
        </p:nvSpPr>
        <p:spPr bwMode="auto">
          <a:xfrm>
            <a:off x="2390831" y="1888573"/>
            <a:ext cx="885880" cy="46166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400" dirty="0" err="1"/>
              <a:t>s</a:t>
            </a:r>
            <a:r>
              <a:rPr lang="pl-PL" sz="2400" dirty="0" err="1" smtClean="0"/>
              <a:t>-a</a:t>
            </a:r>
            <a:r>
              <a:rPr lang="pl-PL" sz="2400" dirty="0" smtClean="0"/>
              <a:t>-</a:t>
            </a:r>
            <a:r>
              <a:rPr lang="pl-PL" sz="2400" dirty="0"/>
              <a:t>1</a:t>
            </a:r>
          </a:p>
        </p:txBody>
      </p:sp>
      <p:sp>
        <p:nvSpPr>
          <p:cNvPr id="17" name="Arc 15"/>
          <p:cNvSpPr>
            <a:spLocks/>
          </p:cNvSpPr>
          <p:nvPr/>
        </p:nvSpPr>
        <p:spPr bwMode="auto">
          <a:xfrm flipH="1">
            <a:off x="1869364" y="2119405"/>
            <a:ext cx="533400" cy="6096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type="stealth" w="med" len="med"/>
          </a:ln>
          <a:effectLst/>
        </p:spPr>
        <p:txBody>
          <a:bodyPr wrap="none" anchor="ctr">
            <a:prstTxWarp prst="textNoShape">
              <a:avLst/>
            </a:prstTxWarp>
          </a:bodyPr>
          <a:lstStyle/>
          <a:p>
            <a:endParaRPr lang="en-US"/>
          </a:p>
        </p:txBody>
      </p:sp>
      <p:sp>
        <p:nvSpPr>
          <p:cNvPr id="18" name="Line 16"/>
          <p:cNvSpPr>
            <a:spLocks noChangeShapeType="1"/>
          </p:cNvSpPr>
          <p:nvPr/>
        </p:nvSpPr>
        <p:spPr bwMode="auto">
          <a:xfrm>
            <a:off x="5068547" y="4677385"/>
            <a:ext cx="280459"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9" name="Line 17"/>
          <p:cNvSpPr>
            <a:spLocks noChangeShapeType="1"/>
          </p:cNvSpPr>
          <p:nvPr/>
        </p:nvSpPr>
        <p:spPr bwMode="auto">
          <a:xfrm>
            <a:off x="6308902" y="4677385"/>
            <a:ext cx="123837"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20" name="Line 18"/>
          <p:cNvSpPr>
            <a:spLocks noChangeShapeType="1"/>
          </p:cNvSpPr>
          <p:nvPr/>
        </p:nvSpPr>
        <p:spPr bwMode="auto">
          <a:xfrm>
            <a:off x="5162209" y="5246766"/>
            <a:ext cx="144462"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23" name="Line 21"/>
          <p:cNvSpPr>
            <a:spLocks noChangeShapeType="1"/>
          </p:cNvSpPr>
          <p:nvPr/>
        </p:nvSpPr>
        <p:spPr bwMode="auto">
          <a:xfrm flipH="1">
            <a:off x="2924799" y="4217853"/>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4" name="Line 22"/>
          <p:cNvSpPr>
            <a:spLocks noChangeShapeType="1"/>
          </p:cNvSpPr>
          <p:nvPr/>
        </p:nvSpPr>
        <p:spPr bwMode="auto">
          <a:xfrm flipH="1">
            <a:off x="1642099" y="4421053"/>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5" name="Line 23"/>
          <p:cNvSpPr>
            <a:spLocks noChangeShapeType="1"/>
          </p:cNvSpPr>
          <p:nvPr/>
        </p:nvSpPr>
        <p:spPr bwMode="auto">
          <a:xfrm flipH="1">
            <a:off x="1642099" y="3963853"/>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6" name="AutoShape 24"/>
          <p:cNvSpPr>
            <a:spLocks noChangeAspect="1" noChangeArrowheads="1"/>
          </p:cNvSpPr>
          <p:nvPr/>
        </p:nvSpPr>
        <p:spPr bwMode="auto">
          <a:xfrm>
            <a:off x="2175499" y="3811453"/>
            <a:ext cx="914400" cy="815975"/>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27" name="Text Box 25"/>
          <p:cNvSpPr txBox="1">
            <a:spLocks noChangeArrowheads="1"/>
          </p:cNvSpPr>
          <p:nvPr/>
        </p:nvSpPr>
        <p:spPr bwMode="auto">
          <a:xfrm>
            <a:off x="1248399" y="3709853"/>
            <a:ext cx="354012" cy="45720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400"/>
              <a:t>0</a:t>
            </a:r>
          </a:p>
        </p:txBody>
      </p:sp>
      <p:sp>
        <p:nvSpPr>
          <p:cNvPr id="28" name="Text Box 26"/>
          <p:cNvSpPr txBox="1">
            <a:spLocks noChangeArrowheads="1"/>
          </p:cNvSpPr>
          <p:nvPr/>
        </p:nvSpPr>
        <p:spPr bwMode="auto">
          <a:xfrm>
            <a:off x="1253161" y="4167053"/>
            <a:ext cx="354013" cy="45720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400"/>
              <a:t>1</a:t>
            </a:r>
          </a:p>
        </p:txBody>
      </p:sp>
      <p:sp>
        <p:nvSpPr>
          <p:cNvPr id="29" name="Text Box 27"/>
          <p:cNvSpPr txBox="1">
            <a:spLocks noChangeArrowheads="1"/>
          </p:cNvSpPr>
          <p:nvPr/>
        </p:nvSpPr>
        <p:spPr bwMode="auto">
          <a:xfrm>
            <a:off x="3621711" y="3963853"/>
            <a:ext cx="354013" cy="45720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400"/>
              <a:t>0</a:t>
            </a:r>
          </a:p>
        </p:txBody>
      </p:sp>
      <p:sp>
        <p:nvSpPr>
          <p:cNvPr id="30" name="Line 28"/>
          <p:cNvSpPr>
            <a:spLocks noChangeShapeType="1"/>
          </p:cNvSpPr>
          <p:nvPr/>
        </p:nvSpPr>
        <p:spPr bwMode="auto">
          <a:xfrm flipH="1">
            <a:off x="2920036" y="5435600"/>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1" name="Line 29"/>
          <p:cNvSpPr>
            <a:spLocks noChangeShapeType="1"/>
          </p:cNvSpPr>
          <p:nvPr/>
        </p:nvSpPr>
        <p:spPr bwMode="auto">
          <a:xfrm flipH="1">
            <a:off x="1637336" y="5638800"/>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2" name="Line 30"/>
          <p:cNvSpPr>
            <a:spLocks noChangeShapeType="1"/>
          </p:cNvSpPr>
          <p:nvPr/>
        </p:nvSpPr>
        <p:spPr bwMode="auto">
          <a:xfrm flipH="1">
            <a:off x="1637336" y="5181600"/>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3" name="AutoShape 31"/>
          <p:cNvSpPr>
            <a:spLocks noChangeAspect="1" noChangeArrowheads="1"/>
          </p:cNvSpPr>
          <p:nvPr/>
        </p:nvSpPr>
        <p:spPr bwMode="auto">
          <a:xfrm>
            <a:off x="2170736" y="5029200"/>
            <a:ext cx="914400" cy="815975"/>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34" name="Text Box 32"/>
          <p:cNvSpPr txBox="1">
            <a:spLocks noChangeArrowheads="1"/>
          </p:cNvSpPr>
          <p:nvPr/>
        </p:nvSpPr>
        <p:spPr bwMode="auto">
          <a:xfrm>
            <a:off x="1243636" y="4927600"/>
            <a:ext cx="354013" cy="45720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400"/>
              <a:t>0</a:t>
            </a:r>
          </a:p>
        </p:txBody>
      </p:sp>
      <p:sp>
        <p:nvSpPr>
          <p:cNvPr id="35" name="Text Box 33"/>
          <p:cNvSpPr txBox="1">
            <a:spLocks noChangeArrowheads="1"/>
          </p:cNvSpPr>
          <p:nvPr/>
        </p:nvSpPr>
        <p:spPr bwMode="auto">
          <a:xfrm>
            <a:off x="1248399" y="5384800"/>
            <a:ext cx="354012" cy="45720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400"/>
              <a:t>1</a:t>
            </a:r>
          </a:p>
        </p:txBody>
      </p:sp>
      <p:sp>
        <p:nvSpPr>
          <p:cNvPr id="36" name="Text Box 34"/>
          <p:cNvSpPr txBox="1">
            <a:spLocks noChangeArrowheads="1"/>
          </p:cNvSpPr>
          <p:nvPr/>
        </p:nvSpPr>
        <p:spPr bwMode="auto">
          <a:xfrm>
            <a:off x="3616949" y="5181600"/>
            <a:ext cx="354012" cy="45720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400"/>
              <a:t>1</a:t>
            </a:r>
          </a:p>
        </p:txBody>
      </p:sp>
      <p:sp>
        <p:nvSpPr>
          <p:cNvPr id="38" name="Line 18"/>
          <p:cNvSpPr>
            <a:spLocks noChangeShapeType="1"/>
          </p:cNvSpPr>
          <p:nvPr/>
        </p:nvSpPr>
        <p:spPr bwMode="auto">
          <a:xfrm>
            <a:off x="5661742" y="5246766"/>
            <a:ext cx="144462"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9" name="Line 18"/>
          <p:cNvSpPr>
            <a:spLocks noChangeShapeType="1"/>
          </p:cNvSpPr>
          <p:nvPr/>
        </p:nvSpPr>
        <p:spPr bwMode="auto">
          <a:xfrm>
            <a:off x="5060082" y="5774603"/>
            <a:ext cx="144462"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40" name="Oval 39"/>
          <p:cNvSpPr/>
          <p:nvPr/>
        </p:nvSpPr>
        <p:spPr>
          <a:xfrm>
            <a:off x="1765923" y="5030787"/>
            <a:ext cx="301625" cy="301625"/>
          </a:xfrm>
          <a:prstGeom prst="ellipse">
            <a:avLst/>
          </a:prstGeom>
        </p:spPr>
        <p:style>
          <a:lnRef idx="1">
            <a:schemeClr val="accent2"/>
          </a:lnRef>
          <a:fillRef idx="3">
            <a:schemeClr val="accent2"/>
          </a:fillRef>
          <a:effectRef idx="2">
            <a:schemeClr val="accent2"/>
          </a:effectRef>
          <a:fontRef idx="minor">
            <a:schemeClr val="lt1"/>
          </a:fontRef>
        </p:style>
        <p:txBody>
          <a:bodyPr lIns="0" tIns="0" rIns="0" bIns="46800" rtlCol="0" anchor="ctr"/>
          <a:lstStyle/>
          <a:p>
            <a:pPr algn="ctr"/>
            <a:r>
              <a:rPr lang="en-US" dirty="0" smtClean="0"/>
              <a:t>1</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test vector</a:t>
            </a:r>
            <a:endParaRPr lang="en-US" dirty="0"/>
          </a:p>
        </p:txBody>
      </p:sp>
      <p:sp>
        <p:nvSpPr>
          <p:cNvPr id="5" name="Rectangle 3"/>
          <p:cNvSpPr txBox="1">
            <a:spLocks noChangeArrowheads="1"/>
          </p:cNvSpPr>
          <p:nvPr/>
        </p:nvSpPr>
        <p:spPr bwMode="auto">
          <a:xfrm>
            <a:off x="4829097" y="1619746"/>
            <a:ext cx="4157466" cy="46624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Pct val="70000"/>
              <a:buFont typeface="Arial"/>
              <a:buChar char="•"/>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rPr>
              <a:t>h = ab + bc + ac</a:t>
            </a:r>
          </a:p>
          <a:p>
            <a:pPr marL="342900" marR="0" lvl="0" indent="-342900" algn="l" defTabSz="914400" rtl="0" eaLnBrk="1" fontAlgn="base" latinLnBrk="0" hangingPunct="1">
              <a:lnSpc>
                <a:spcPct val="100000"/>
              </a:lnSpc>
              <a:spcBef>
                <a:spcPct val="20000"/>
              </a:spcBef>
              <a:spcAft>
                <a:spcPct val="0"/>
              </a:spcAft>
              <a:buClrTx/>
              <a:buSzPct val="70000"/>
              <a:buFont typeface="Arial"/>
              <a:buChar char="•"/>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rPr>
              <a:t>h</a:t>
            </a:r>
            <a:r>
              <a:rPr kumimoji="0" lang="en-US" sz="2800" b="0" i="0" u="none" strike="noStrike" kern="0" cap="none" spc="0" normalizeH="0" baseline="-25000" noProof="1" smtClean="0">
                <a:ln>
                  <a:noFill/>
                </a:ln>
                <a:solidFill>
                  <a:srgbClr val="000000"/>
                </a:solidFill>
                <a:effectLst/>
                <a:uLnTx/>
                <a:uFillTx/>
                <a:latin typeface="+mn-lt"/>
                <a:ea typeface="+mn-ea"/>
                <a:cs typeface="+mn-cs"/>
              </a:rPr>
              <a:t>aL/0</a:t>
            </a:r>
            <a:r>
              <a:rPr kumimoji="0" lang="en-US" sz="2800" b="0" i="0" u="none" strike="noStrike" kern="0" cap="none" spc="0" normalizeH="0" baseline="0" noProof="1" smtClean="0">
                <a:ln>
                  <a:noFill/>
                </a:ln>
                <a:solidFill>
                  <a:srgbClr val="000000"/>
                </a:solidFill>
                <a:effectLst/>
                <a:uLnTx/>
                <a:uFillTx/>
                <a:latin typeface="+mn-lt"/>
                <a:ea typeface="+mn-ea"/>
                <a:cs typeface="+mn-cs"/>
              </a:rPr>
              <a:t> = bc + ac</a:t>
            </a:r>
          </a:p>
          <a:p>
            <a:pPr marL="342900" marR="0" lvl="0" indent="-342900" algn="l" defTabSz="914400" rtl="0" eaLnBrk="1" fontAlgn="base" latinLnBrk="0" hangingPunct="1">
              <a:lnSpc>
                <a:spcPct val="100000"/>
              </a:lnSpc>
              <a:spcBef>
                <a:spcPct val="20000"/>
              </a:spcBef>
              <a:spcAft>
                <a:spcPct val="0"/>
              </a:spcAft>
              <a:buClrTx/>
              <a:buSzPct val="70000"/>
              <a:buFont typeface="Arial"/>
              <a:buChar char="•"/>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rPr>
              <a:t>Test set</a:t>
            </a:r>
          </a:p>
          <a:p>
            <a:pPr marL="342900" marR="0" lvl="0" indent="-342900" algn="ctr" defTabSz="914400" rtl="0" eaLnBrk="1" fontAlgn="base" latinLnBrk="0" hangingPunct="1">
              <a:lnSpc>
                <a:spcPct val="100000"/>
              </a:lnSpc>
              <a:spcBef>
                <a:spcPct val="20000"/>
              </a:spcBef>
              <a:spcAft>
                <a:spcPct val="0"/>
              </a:spcAft>
              <a:buClrTx/>
              <a:buSzPct val="70000"/>
              <a:buFont typeface="Wingdings" pitchFamily="-112" charset="2"/>
              <a:buNone/>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rPr>
              <a:t>h </a:t>
            </a:r>
            <a:r>
              <a:rPr kumimoji="0" lang="en-US" sz="2800" b="0" i="0" u="none" strike="noStrike" kern="0" cap="none" spc="0" normalizeH="0" baseline="0" noProof="1" smtClean="0">
                <a:ln>
                  <a:noFill/>
                </a:ln>
                <a:solidFill>
                  <a:srgbClr val="000000"/>
                </a:solidFill>
                <a:effectLst/>
                <a:uLnTx/>
                <a:uFillTx/>
                <a:latin typeface="+mn-lt"/>
                <a:ea typeface="+mn-ea"/>
                <a:cs typeface="+mn-cs"/>
                <a:sym typeface="Symbol" pitchFamily="-112" charset="2"/>
              </a:rPr>
              <a:t> </a:t>
            </a:r>
            <a:r>
              <a:rPr kumimoji="0" lang="en-US" sz="2800" b="0" i="0" u="none" strike="noStrike" kern="0" cap="none" spc="0" normalizeH="0" baseline="0" noProof="1" smtClean="0">
                <a:ln>
                  <a:noFill/>
                </a:ln>
                <a:solidFill>
                  <a:srgbClr val="000000"/>
                </a:solidFill>
                <a:effectLst/>
                <a:uLnTx/>
                <a:uFillTx/>
                <a:latin typeface="+mn-lt"/>
                <a:ea typeface="+mn-ea"/>
                <a:cs typeface="+mn-cs"/>
              </a:rPr>
              <a:t>h</a:t>
            </a:r>
            <a:r>
              <a:rPr kumimoji="0" lang="en-US" sz="2800" b="0" i="0" u="none" strike="noStrike" kern="0" cap="none" spc="0" normalizeH="0" baseline="-25000" noProof="1" smtClean="0">
                <a:ln>
                  <a:noFill/>
                </a:ln>
                <a:solidFill>
                  <a:srgbClr val="000000"/>
                </a:solidFill>
                <a:effectLst/>
                <a:uLnTx/>
                <a:uFillTx/>
                <a:latin typeface="+mn-lt"/>
                <a:ea typeface="+mn-ea"/>
                <a:cs typeface="+mn-cs"/>
              </a:rPr>
              <a:t>aL/0</a:t>
            </a:r>
            <a:r>
              <a:rPr kumimoji="0" lang="en-US" sz="2800" b="0" i="0" u="none" strike="noStrike" kern="0" cap="none" spc="0" normalizeH="0" baseline="0" noProof="1" smtClean="0">
                <a:ln>
                  <a:noFill/>
                </a:ln>
                <a:solidFill>
                  <a:srgbClr val="000000"/>
                </a:solidFill>
                <a:effectLst/>
                <a:uLnTx/>
                <a:uFillTx/>
                <a:latin typeface="+mn-lt"/>
                <a:ea typeface="+mn-ea"/>
                <a:cs typeface="+mn-cs"/>
              </a:rPr>
              <a:t> = 1</a:t>
            </a:r>
          </a:p>
          <a:p>
            <a:pPr marL="342900" marR="0" lvl="0" indent="-342900" algn="l" defTabSz="914400" rtl="0" eaLnBrk="1" fontAlgn="base" latinLnBrk="0" hangingPunct="1">
              <a:lnSpc>
                <a:spcPct val="100000"/>
              </a:lnSpc>
              <a:spcBef>
                <a:spcPct val="20000"/>
              </a:spcBef>
              <a:spcAft>
                <a:spcPct val="0"/>
              </a:spcAft>
              <a:buClrTx/>
              <a:buSzPct val="70000"/>
              <a:buFont typeface="Wingdings" pitchFamily="-112" charset="2"/>
              <a:buNone/>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rPr>
              <a:t>	</a:t>
            </a:r>
            <a:r>
              <a:rPr kumimoji="0" lang="en-US" sz="2400" b="0" i="0" u="none" strike="noStrike" kern="0" cap="none" spc="0" normalizeH="0" baseline="0" noProof="1" smtClean="0">
                <a:ln>
                  <a:noFill/>
                </a:ln>
                <a:solidFill>
                  <a:srgbClr val="000000"/>
                </a:solidFill>
                <a:effectLst/>
                <a:uLnTx/>
                <a:uFillTx/>
                <a:latin typeface="+mn-lt"/>
                <a:ea typeface="+mn-ea"/>
                <a:cs typeface="+mn-cs"/>
              </a:rPr>
              <a:t>(ab+bc+ac) </a:t>
            </a:r>
            <a:r>
              <a:rPr kumimoji="0" lang="en-US" sz="2400" b="0" i="0" u="none" strike="noStrike" kern="0" cap="none" spc="0" normalizeH="0" baseline="0" noProof="1" smtClean="0">
                <a:ln>
                  <a:noFill/>
                </a:ln>
                <a:solidFill>
                  <a:srgbClr val="000000"/>
                </a:solidFill>
                <a:effectLst/>
                <a:uLnTx/>
                <a:uFillTx/>
                <a:latin typeface="+mn-lt"/>
                <a:ea typeface="+mn-ea"/>
                <a:cs typeface="+mn-cs"/>
                <a:sym typeface="Symbol" pitchFamily="-112" charset="2"/>
              </a:rPr>
              <a:t> (bc+ac) = 1</a:t>
            </a:r>
          </a:p>
          <a:p>
            <a:pPr marL="342900" marR="0" lvl="0" indent="-342900" algn="l" defTabSz="914400" rtl="0" eaLnBrk="1" fontAlgn="base" latinLnBrk="0" hangingPunct="1">
              <a:lnSpc>
                <a:spcPct val="100000"/>
              </a:lnSpc>
              <a:spcBef>
                <a:spcPct val="20000"/>
              </a:spcBef>
              <a:spcAft>
                <a:spcPct val="0"/>
              </a:spcAft>
              <a:buClrTx/>
              <a:buSzPct val="70000"/>
              <a:buFont typeface="Arial"/>
              <a:buChar char="•"/>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sym typeface="Symbol" pitchFamily="-112" charset="2"/>
              </a:rPr>
              <a:t>Solution</a:t>
            </a:r>
            <a:endParaRPr kumimoji="0" lang="en-US" sz="2800" b="0" i="0" u="none" strike="noStrike" kern="0" cap="none" spc="0" normalizeH="0" baseline="0" noProof="1" smtClean="0">
              <a:ln>
                <a:noFill/>
              </a:ln>
              <a:solidFill>
                <a:srgbClr val="000000"/>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Pct val="70000"/>
              <a:buFont typeface="Wingdings" pitchFamily="-112" charset="2"/>
              <a:buNone/>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rPr>
              <a:t>	0 + ab(bc + ac) = 1</a:t>
            </a:r>
          </a:p>
          <a:p>
            <a:pPr marL="342900" marR="0" lvl="0" indent="-342900" algn="l" defTabSz="914400" rtl="0" eaLnBrk="1" fontAlgn="base" latinLnBrk="0" hangingPunct="1">
              <a:lnSpc>
                <a:spcPct val="100000"/>
              </a:lnSpc>
              <a:spcBef>
                <a:spcPct val="20000"/>
              </a:spcBef>
              <a:spcAft>
                <a:spcPct val="0"/>
              </a:spcAft>
              <a:buClrTx/>
              <a:buSzPct val="70000"/>
              <a:buFont typeface="Wingdings" pitchFamily="-112" charset="2"/>
              <a:buNone/>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rPr>
              <a:t>	ab(b + c)(a + c) = 1</a:t>
            </a:r>
          </a:p>
          <a:p>
            <a:pPr marL="342900" marR="0" lvl="0" indent="-342900" algn="l" defTabSz="914400" rtl="0" eaLnBrk="1" fontAlgn="base" latinLnBrk="0" hangingPunct="1">
              <a:lnSpc>
                <a:spcPct val="100000"/>
              </a:lnSpc>
              <a:spcBef>
                <a:spcPct val="20000"/>
              </a:spcBef>
              <a:spcAft>
                <a:spcPct val="0"/>
              </a:spcAft>
              <a:buClrTx/>
              <a:buSzPct val="70000"/>
              <a:buFont typeface="Wingdings" pitchFamily="-112" charset="2"/>
              <a:buNone/>
              <a:tabLst/>
              <a:defRPr/>
            </a:pPr>
            <a:r>
              <a:rPr kumimoji="0" lang="en-US" sz="2800" b="0" i="0" u="none" strike="noStrike" kern="0" cap="none" spc="0" normalizeH="0" baseline="0" noProof="1" smtClean="0">
                <a:ln>
                  <a:noFill/>
                </a:ln>
                <a:solidFill>
                  <a:srgbClr val="000000"/>
                </a:solidFill>
                <a:effectLst/>
                <a:uLnTx/>
                <a:uFillTx/>
                <a:latin typeface="+mn-lt"/>
                <a:ea typeface="+mn-ea"/>
                <a:cs typeface="+mn-cs"/>
              </a:rPr>
              <a:t>	abc = 1 </a:t>
            </a:r>
            <a:r>
              <a:rPr kumimoji="0" lang="en-US" sz="2800" b="0" i="0" u="none" strike="noStrike" kern="0" cap="none" spc="0" normalizeH="0" baseline="0" noProof="1" smtClean="0">
                <a:ln>
                  <a:noFill/>
                </a:ln>
                <a:solidFill>
                  <a:srgbClr val="000000"/>
                </a:solidFill>
                <a:effectLst/>
                <a:uLnTx/>
                <a:uFillTx/>
                <a:latin typeface="+mn-lt"/>
                <a:ea typeface="+mn-ea"/>
                <a:cs typeface="+mn-cs"/>
                <a:sym typeface="Symbol" pitchFamily="-112" charset="2"/>
              </a:rPr>
              <a:t> abc = 110</a:t>
            </a:r>
            <a:endParaRPr kumimoji="0" lang="en-US" sz="2800" b="0" i="0" u="none" strike="noStrike" kern="0" cap="none" spc="0" normalizeH="0" baseline="0" noProof="1" smtClean="0">
              <a:ln>
                <a:noFill/>
              </a:ln>
              <a:solidFill>
                <a:srgbClr val="000000"/>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Pct val="70000"/>
              <a:buFont typeface="Wingdings" pitchFamily="-112" charset="2"/>
              <a:buChar char="v"/>
              <a:tabLst/>
              <a:defRPr/>
            </a:pPr>
            <a:endParaRPr kumimoji="0" lang="en-US" sz="2800" b="0" i="0" u="none" strike="noStrike" kern="0" cap="none" spc="0" normalizeH="0" baseline="0" noProof="1">
              <a:ln>
                <a:noFill/>
              </a:ln>
              <a:solidFill>
                <a:srgbClr val="000000"/>
              </a:solidFill>
              <a:effectLst/>
              <a:uLnTx/>
              <a:uFillTx/>
              <a:latin typeface="+mn-lt"/>
              <a:ea typeface="+mn-ea"/>
              <a:cs typeface="+mn-cs"/>
            </a:endParaRPr>
          </a:p>
        </p:txBody>
      </p:sp>
      <p:sp>
        <p:nvSpPr>
          <p:cNvPr id="6" name="Line 4"/>
          <p:cNvSpPr>
            <a:spLocks noChangeShapeType="1"/>
          </p:cNvSpPr>
          <p:nvPr/>
        </p:nvSpPr>
        <p:spPr bwMode="auto">
          <a:xfrm>
            <a:off x="6254774" y="4765179"/>
            <a:ext cx="978870"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7" name="Line 5"/>
          <p:cNvSpPr>
            <a:spLocks noChangeShapeType="1"/>
          </p:cNvSpPr>
          <p:nvPr/>
        </p:nvSpPr>
        <p:spPr bwMode="auto">
          <a:xfrm>
            <a:off x="5630528" y="5848102"/>
            <a:ext cx="152400"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8" name="Line 6"/>
          <p:cNvSpPr>
            <a:spLocks noChangeShapeType="1"/>
          </p:cNvSpPr>
          <p:nvPr/>
        </p:nvSpPr>
        <p:spPr bwMode="auto">
          <a:xfrm>
            <a:off x="5734809" y="5292109"/>
            <a:ext cx="152400"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9" name="Line 7"/>
          <p:cNvSpPr>
            <a:spLocks noChangeShapeType="1"/>
          </p:cNvSpPr>
          <p:nvPr/>
        </p:nvSpPr>
        <p:spPr bwMode="auto">
          <a:xfrm>
            <a:off x="6267227" y="5292109"/>
            <a:ext cx="152400"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0" name="Line 8"/>
          <p:cNvSpPr>
            <a:spLocks noChangeShapeType="1"/>
          </p:cNvSpPr>
          <p:nvPr/>
        </p:nvSpPr>
        <p:spPr bwMode="auto">
          <a:xfrm>
            <a:off x="6638091" y="5287346"/>
            <a:ext cx="152400"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1" name="Line 9"/>
          <p:cNvSpPr>
            <a:spLocks noChangeShapeType="1"/>
          </p:cNvSpPr>
          <p:nvPr/>
        </p:nvSpPr>
        <p:spPr bwMode="auto">
          <a:xfrm>
            <a:off x="7127646" y="5287346"/>
            <a:ext cx="152400"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grpSp>
        <p:nvGrpSpPr>
          <p:cNvPr id="42" name="Group 41"/>
          <p:cNvGrpSpPr/>
          <p:nvPr/>
        </p:nvGrpSpPr>
        <p:grpSpPr>
          <a:xfrm>
            <a:off x="776154" y="1728470"/>
            <a:ext cx="3927661" cy="2823637"/>
            <a:chOff x="776154" y="1728470"/>
            <a:chExt cx="3927661" cy="2823637"/>
          </a:xfrm>
        </p:grpSpPr>
        <p:sp>
          <p:nvSpPr>
            <p:cNvPr id="13" name="Freeform 11"/>
            <p:cNvSpPr>
              <a:spLocks/>
            </p:cNvSpPr>
            <p:nvPr/>
          </p:nvSpPr>
          <p:spPr bwMode="auto">
            <a:xfrm>
              <a:off x="2099358" y="2437557"/>
              <a:ext cx="533400" cy="1708150"/>
            </a:xfrm>
            <a:custGeom>
              <a:avLst/>
              <a:gdLst/>
              <a:ahLst/>
              <a:cxnLst>
                <a:cxn ang="0">
                  <a:pos x="288" y="0"/>
                </a:cxn>
                <a:cxn ang="0">
                  <a:pos x="0" y="0"/>
                </a:cxn>
                <a:cxn ang="0">
                  <a:pos x="0" y="1104"/>
                </a:cxn>
                <a:cxn ang="0">
                  <a:pos x="336" y="1104"/>
                </a:cxn>
              </a:cxnLst>
              <a:rect l="0" t="0" r="r" b="b"/>
              <a:pathLst>
                <a:path w="336" h="1104">
                  <a:moveTo>
                    <a:pt x="288" y="0"/>
                  </a:moveTo>
                  <a:lnTo>
                    <a:pt x="0" y="0"/>
                  </a:lnTo>
                  <a:lnTo>
                    <a:pt x="0" y="1104"/>
                  </a:lnTo>
                  <a:lnTo>
                    <a:pt x="336" y="1104"/>
                  </a:lnTo>
                </a:path>
              </a:pathLst>
            </a:cu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sz="1600"/>
            </a:p>
          </p:txBody>
        </p:sp>
        <p:sp>
          <p:nvSpPr>
            <p:cNvPr id="14" name="Freeform 12"/>
            <p:cNvSpPr>
              <a:spLocks/>
            </p:cNvSpPr>
            <p:nvPr/>
          </p:nvSpPr>
          <p:spPr bwMode="auto">
            <a:xfrm flipV="1">
              <a:off x="2870883" y="3480544"/>
              <a:ext cx="990600" cy="812800"/>
            </a:xfrm>
            <a:custGeom>
              <a:avLst/>
              <a:gdLst/>
              <a:ahLst/>
              <a:cxnLst>
                <a:cxn ang="0">
                  <a:pos x="0" y="0"/>
                </a:cxn>
                <a:cxn ang="0">
                  <a:pos x="288" y="0"/>
                </a:cxn>
                <a:cxn ang="0">
                  <a:pos x="288" y="576"/>
                </a:cxn>
                <a:cxn ang="0">
                  <a:pos x="624" y="576"/>
                </a:cxn>
              </a:cxnLst>
              <a:rect l="0" t="0" r="r" b="b"/>
              <a:pathLst>
                <a:path w="624" h="576">
                  <a:moveTo>
                    <a:pt x="0" y="0"/>
                  </a:moveTo>
                  <a:lnTo>
                    <a:pt x="288" y="0"/>
                  </a:lnTo>
                  <a:lnTo>
                    <a:pt x="288" y="576"/>
                  </a:lnTo>
                  <a:lnTo>
                    <a:pt x="624" y="576"/>
                  </a:lnTo>
                </a:path>
              </a:pathLst>
            </a:custGeom>
            <a:noFill/>
            <a:ln w="19050" cap="flat" cmpd="sng" algn="ctr">
              <a:solidFill>
                <a:schemeClr val="tx1"/>
              </a:solidFill>
              <a:prstDash val="solid"/>
              <a:round/>
              <a:headEnd/>
              <a:tailEnd type="none" w="med" len="med"/>
            </a:ln>
            <a:effectLst/>
          </p:spPr>
          <p:txBody>
            <a:bodyPr wrap="none" anchor="ctr">
              <a:prstTxWarp prst="textNoShape">
                <a:avLst/>
              </a:prstTxWarp>
            </a:bodyPr>
            <a:lstStyle/>
            <a:p>
              <a:endParaRPr lang="en-US" sz="1600"/>
            </a:p>
          </p:txBody>
        </p:sp>
        <p:sp>
          <p:nvSpPr>
            <p:cNvPr id="15" name="Freeform 13"/>
            <p:cNvSpPr>
              <a:spLocks/>
            </p:cNvSpPr>
            <p:nvPr/>
          </p:nvSpPr>
          <p:spPr bwMode="auto">
            <a:xfrm>
              <a:off x="2861358" y="2299444"/>
              <a:ext cx="990600" cy="812800"/>
            </a:xfrm>
            <a:custGeom>
              <a:avLst/>
              <a:gdLst/>
              <a:ahLst/>
              <a:cxnLst>
                <a:cxn ang="0">
                  <a:pos x="0" y="0"/>
                </a:cxn>
                <a:cxn ang="0">
                  <a:pos x="288" y="0"/>
                </a:cxn>
                <a:cxn ang="0">
                  <a:pos x="288" y="576"/>
                </a:cxn>
                <a:cxn ang="0">
                  <a:pos x="624" y="576"/>
                </a:cxn>
              </a:cxnLst>
              <a:rect l="0" t="0" r="r" b="b"/>
              <a:pathLst>
                <a:path w="624" h="576">
                  <a:moveTo>
                    <a:pt x="0" y="0"/>
                  </a:moveTo>
                  <a:lnTo>
                    <a:pt x="288" y="0"/>
                  </a:lnTo>
                  <a:lnTo>
                    <a:pt x="288" y="576"/>
                  </a:lnTo>
                  <a:lnTo>
                    <a:pt x="624" y="576"/>
                  </a:lnTo>
                </a:path>
              </a:pathLst>
            </a:custGeom>
            <a:noFill/>
            <a:ln w="19050" cap="flat" cmpd="sng" algn="ctr">
              <a:solidFill>
                <a:schemeClr val="tx1"/>
              </a:solidFill>
              <a:prstDash val="solid"/>
              <a:round/>
              <a:headEnd/>
              <a:tailEnd type="none" w="med" len="med"/>
            </a:ln>
            <a:effectLst/>
          </p:spPr>
          <p:txBody>
            <a:bodyPr wrap="none" anchor="ctr">
              <a:prstTxWarp prst="textNoShape">
                <a:avLst/>
              </a:prstTxWarp>
            </a:bodyPr>
            <a:lstStyle/>
            <a:p>
              <a:endParaRPr lang="en-US" sz="1600"/>
            </a:p>
          </p:txBody>
        </p:sp>
        <p:sp>
          <p:nvSpPr>
            <p:cNvPr id="16" name="Line 14"/>
            <p:cNvSpPr>
              <a:spLocks noChangeShapeType="1"/>
            </p:cNvSpPr>
            <p:nvPr/>
          </p:nvSpPr>
          <p:spPr bwMode="auto">
            <a:xfrm>
              <a:off x="2642283" y="3293219"/>
              <a:ext cx="1981200" cy="0"/>
            </a:xfrm>
            <a:prstGeom prst="line">
              <a:avLst/>
            </a:prstGeom>
            <a:noFill/>
            <a:ln w="19050" cap="flat" cmpd="sng" algn="ctr">
              <a:solidFill>
                <a:schemeClr val="tx1"/>
              </a:solidFill>
              <a:prstDash val="solid"/>
              <a:round/>
              <a:headEnd/>
              <a:tailEnd type="none" w="med" len="med"/>
            </a:ln>
            <a:effectLst/>
          </p:spPr>
          <p:txBody>
            <a:bodyPr wrap="none" anchor="ctr">
              <a:prstTxWarp prst="textNoShape">
                <a:avLst/>
              </a:prstTxWarp>
            </a:bodyPr>
            <a:lstStyle/>
            <a:p>
              <a:endParaRPr lang="en-US" sz="1600"/>
            </a:p>
          </p:txBody>
        </p:sp>
        <p:sp>
          <p:nvSpPr>
            <p:cNvPr id="17" name="Freeform 15"/>
            <p:cNvSpPr>
              <a:spLocks/>
            </p:cNvSpPr>
            <p:nvPr/>
          </p:nvSpPr>
          <p:spPr bwMode="auto">
            <a:xfrm flipV="1">
              <a:off x="1642158" y="3431332"/>
              <a:ext cx="990600" cy="971550"/>
            </a:xfrm>
            <a:custGeom>
              <a:avLst/>
              <a:gdLst/>
              <a:ahLst/>
              <a:cxnLst>
                <a:cxn ang="0">
                  <a:pos x="0" y="0"/>
                </a:cxn>
                <a:cxn ang="0">
                  <a:pos x="0" y="576"/>
                </a:cxn>
                <a:cxn ang="0">
                  <a:pos x="624" y="576"/>
                </a:cxn>
              </a:cxnLst>
              <a:rect l="0" t="0" r="r" b="b"/>
              <a:pathLst>
                <a:path w="624" h="576">
                  <a:moveTo>
                    <a:pt x="0" y="0"/>
                  </a:moveTo>
                  <a:lnTo>
                    <a:pt x="0" y="576"/>
                  </a:lnTo>
                  <a:lnTo>
                    <a:pt x="624" y="576"/>
                  </a:lnTo>
                </a:path>
              </a:pathLst>
            </a:custGeom>
            <a:noFill/>
            <a:ln w="19050" cap="flat" cmpd="sng" algn="ctr">
              <a:solidFill>
                <a:schemeClr val="tx1"/>
              </a:solidFill>
              <a:prstDash val="solid"/>
              <a:round/>
              <a:headEnd type="oval" w="med" len="med"/>
              <a:tailEnd type="none" w="med" len="med"/>
            </a:ln>
            <a:effectLst/>
          </p:spPr>
          <p:txBody>
            <a:bodyPr wrap="none" anchor="ctr">
              <a:prstTxWarp prst="textNoShape">
                <a:avLst/>
              </a:prstTxWarp>
            </a:bodyPr>
            <a:lstStyle/>
            <a:p>
              <a:endParaRPr lang="en-US" sz="1600"/>
            </a:p>
          </p:txBody>
        </p:sp>
        <p:sp>
          <p:nvSpPr>
            <p:cNvPr id="18" name="Freeform 16"/>
            <p:cNvSpPr>
              <a:spLocks/>
            </p:cNvSpPr>
            <p:nvPr/>
          </p:nvSpPr>
          <p:spPr bwMode="auto">
            <a:xfrm>
              <a:off x="1642158" y="2150219"/>
              <a:ext cx="990600" cy="971550"/>
            </a:xfrm>
            <a:custGeom>
              <a:avLst/>
              <a:gdLst/>
              <a:ahLst/>
              <a:cxnLst>
                <a:cxn ang="0">
                  <a:pos x="0" y="0"/>
                </a:cxn>
                <a:cxn ang="0">
                  <a:pos x="0" y="576"/>
                </a:cxn>
                <a:cxn ang="0">
                  <a:pos x="624" y="576"/>
                </a:cxn>
              </a:cxnLst>
              <a:rect l="0" t="0" r="r" b="b"/>
              <a:pathLst>
                <a:path w="624" h="576">
                  <a:moveTo>
                    <a:pt x="0" y="0"/>
                  </a:moveTo>
                  <a:lnTo>
                    <a:pt x="0" y="576"/>
                  </a:lnTo>
                  <a:lnTo>
                    <a:pt x="624" y="576"/>
                  </a:lnTo>
                </a:path>
              </a:pathLst>
            </a:custGeom>
            <a:noFill/>
            <a:ln w="19050" cap="flat" cmpd="sng" algn="ctr">
              <a:solidFill>
                <a:schemeClr val="tx1"/>
              </a:solidFill>
              <a:prstDash val="solid"/>
              <a:round/>
              <a:headEnd type="oval" w="med" len="med"/>
              <a:tailEnd type="none" w="med" len="med"/>
            </a:ln>
            <a:effectLst/>
          </p:spPr>
          <p:txBody>
            <a:bodyPr wrap="none" anchor="ctr">
              <a:prstTxWarp prst="textNoShape">
                <a:avLst/>
              </a:prstTxWarp>
            </a:bodyPr>
            <a:lstStyle/>
            <a:p>
              <a:endParaRPr lang="en-US" sz="1600"/>
            </a:p>
          </p:txBody>
        </p:sp>
        <p:sp>
          <p:nvSpPr>
            <p:cNvPr id="19" name="Line 17"/>
            <p:cNvSpPr>
              <a:spLocks noChangeShapeType="1"/>
            </p:cNvSpPr>
            <p:nvPr/>
          </p:nvSpPr>
          <p:spPr bwMode="auto">
            <a:xfrm>
              <a:off x="1108758" y="2150219"/>
              <a:ext cx="1371600" cy="0"/>
            </a:xfrm>
            <a:prstGeom prst="line">
              <a:avLst/>
            </a:prstGeom>
            <a:noFill/>
            <a:ln w="19050" cap="flat" cmpd="sng" algn="ctr">
              <a:solidFill>
                <a:schemeClr val="tx1"/>
              </a:solidFill>
              <a:prstDash val="solid"/>
              <a:round/>
              <a:headEnd/>
              <a:tailEnd type="none" w="med" len="med"/>
            </a:ln>
            <a:effectLst/>
          </p:spPr>
          <p:txBody>
            <a:bodyPr wrap="none" anchor="ctr">
              <a:prstTxWarp prst="textNoShape">
                <a:avLst/>
              </a:prstTxWarp>
            </a:bodyPr>
            <a:lstStyle/>
            <a:p>
              <a:endParaRPr lang="en-US" sz="1600"/>
            </a:p>
          </p:txBody>
        </p:sp>
        <p:sp>
          <p:nvSpPr>
            <p:cNvPr id="20" name="Line 18"/>
            <p:cNvSpPr>
              <a:spLocks noChangeShapeType="1"/>
            </p:cNvSpPr>
            <p:nvPr/>
          </p:nvSpPr>
          <p:spPr bwMode="auto">
            <a:xfrm>
              <a:off x="1108758" y="4409232"/>
              <a:ext cx="1371600" cy="0"/>
            </a:xfrm>
            <a:prstGeom prst="line">
              <a:avLst/>
            </a:prstGeom>
            <a:noFill/>
            <a:ln w="19050" cap="flat" cmpd="sng" algn="ctr">
              <a:solidFill>
                <a:schemeClr val="tx1"/>
              </a:solidFill>
              <a:prstDash val="solid"/>
              <a:round/>
              <a:headEnd/>
              <a:tailEnd type="none" w="med" len="med"/>
            </a:ln>
            <a:effectLst/>
          </p:spPr>
          <p:txBody>
            <a:bodyPr wrap="none" anchor="ctr">
              <a:prstTxWarp prst="textNoShape">
                <a:avLst/>
              </a:prstTxWarp>
            </a:bodyPr>
            <a:lstStyle/>
            <a:p>
              <a:endParaRPr lang="en-US" sz="1600"/>
            </a:p>
          </p:txBody>
        </p:sp>
        <p:sp>
          <p:nvSpPr>
            <p:cNvPr id="21" name="AutoShape 19"/>
            <p:cNvSpPr>
              <a:spLocks noChangeAspect="1" noChangeArrowheads="1"/>
            </p:cNvSpPr>
            <p:nvPr/>
          </p:nvSpPr>
          <p:spPr bwMode="auto">
            <a:xfrm>
              <a:off x="2404158" y="2026394"/>
              <a:ext cx="609600" cy="544513"/>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grpSp>
          <p:nvGrpSpPr>
            <p:cNvPr id="22" name="Group 20"/>
            <p:cNvGrpSpPr>
              <a:grpSpLocks/>
            </p:cNvGrpSpPr>
            <p:nvPr/>
          </p:nvGrpSpPr>
          <p:grpSpPr bwMode="auto">
            <a:xfrm>
              <a:off x="3650345" y="3007469"/>
              <a:ext cx="660400" cy="557213"/>
              <a:chOff x="865" y="1488"/>
              <a:chExt cx="416" cy="351"/>
            </a:xfrm>
          </p:grpSpPr>
          <p:sp>
            <p:nvSpPr>
              <p:cNvPr id="36" name="Freeform 21"/>
              <p:cNvSpPr>
                <a:spLocks noChangeAspect="1"/>
              </p:cNvSpPr>
              <p:nvPr/>
            </p:nvSpPr>
            <p:spPr bwMode="auto">
              <a:xfrm>
                <a:off x="865" y="1488"/>
                <a:ext cx="133" cy="351"/>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FFFF"/>
              </a:solidFill>
              <a:ln w="28575" cap="flat" cmpd="sng">
                <a:solidFill>
                  <a:schemeClr val="tx1"/>
                </a:solidFill>
                <a:prstDash val="solid"/>
                <a:round/>
                <a:headEnd/>
                <a:tailEnd/>
              </a:ln>
              <a:effectLst/>
            </p:spPr>
            <p:txBody>
              <a:bodyPr wrap="none" anchor="ctr">
                <a:prstTxWarp prst="textNoShape">
                  <a:avLst/>
                </a:prstTxWarp>
              </a:bodyPr>
              <a:lstStyle/>
              <a:p>
                <a:endParaRPr lang="en-US" sz="1600"/>
              </a:p>
            </p:txBody>
          </p:sp>
          <p:sp>
            <p:nvSpPr>
              <p:cNvPr id="37" name="Arc 22"/>
              <p:cNvSpPr>
                <a:spLocks noChangeAspect="1"/>
              </p:cNvSpPr>
              <p:nvPr/>
            </p:nvSpPr>
            <p:spPr bwMode="auto">
              <a:xfrm>
                <a:off x="977" y="1488"/>
                <a:ext cx="304" cy="332"/>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8575">
                <a:solidFill>
                  <a:schemeClr val="tx1"/>
                </a:solidFill>
                <a:round/>
                <a:headEnd/>
                <a:tailEnd/>
              </a:ln>
              <a:effectLst/>
            </p:spPr>
            <p:txBody>
              <a:bodyPr wrap="none" anchor="ctr">
                <a:prstTxWarp prst="textNoShape">
                  <a:avLst/>
                </a:prstTxWarp>
              </a:bodyPr>
              <a:lstStyle/>
              <a:p>
                <a:endParaRPr lang="en-US" sz="1600"/>
              </a:p>
            </p:txBody>
          </p:sp>
          <p:sp>
            <p:nvSpPr>
              <p:cNvPr id="38" name="Arc 23"/>
              <p:cNvSpPr>
                <a:spLocks noChangeAspect="1"/>
              </p:cNvSpPr>
              <p:nvPr/>
            </p:nvSpPr>
            <p:spPr bwMode="auto">
              <a:xfrm flipV="1">
                <a:off x="970" y="1508"/>
                <a:ext cx="304" cy="331"/>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8575">
                <a:solidFill>
                  <a:schemeClr val="tx1"/>
                </a:solidFill>
                <a:round/>
                <a:headEnd/>
                <a:tailEnd/>
              </a:ln>
              <a:effectLst/>
            </p:spPr>
            <p:txBody>
              <a:bodyPr wrap="none" anchor="ctr">
                <a:prstTxWarp prst="textNoShape">
                  <a:avLst/>
                </a:prstTxWarp>
              </a:bodyPr>
              <a:lstStyle/>
              <a:p>
                <a:endParaRPr lang="en-US" sz="1600"/>
              </a:p>
            </p:txBody>
          </p:sp>
        </p:grpSp>
        <p:sp>
          <p:nvSpPr>
            <p:cNvPr id="23" name="AutoShape 24"/>
            <p:cNvSpPr>
              <a:spLocks noChangeAspect="1" noChangeArrowheads="1"/>
            </p:cNvSpPr>
            <p:nvPr/>
          </p:nvSpPr>
          <p:spPr bwMode="auto">
            <a:xfrm>
              <a:off x="2404158" y="3016994"/>
              <a:ext cx="609600" cy="544513"/>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24" name="AutoShape 25"/>
            <p:cNvSpPr>
              <a:spLocks noChangeAspect="1" noChangeArrowheads="1"/>
            </p:cNvSpPr>
            <p:nvPr/>
          </p:nvSpPr>
          <p:spPr bwMode="auto">
            <a:xfrm>
              <a:off x="2404158" y="4007594"/>
              <a:ext cx="609600" cy="544513"/>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25" name="Line 26"/>
            <p:cNvSpPr>
              <a:spLocks noChangeShapeType="1"/>
            </p:cNvSpPr>
            <p:nvPr/>
          </p:nvSpPr>
          <p:spPr bwMode="auto">
            <a:xfrm flipH="1">
              <a:off x="1108758" y="3259882"/>
              <a:ext cx="990600" cy="0"/>
            </a:xfrm>
            <a:prstGeom prst="line">
              <a:avLst/>
            </a:prstGeom>
            <a:noFill/>
            <a:ln w="19050" cap="flat" cmpd="sng" algn="ctr">
              <a:solidFill>
                <a:schemeClr val="tx1"/>
              </a:solidFill>
              <a:prstDash val="solid"/>
              <a:round/>
              <a:headEnd type="oval" w="med" len="med"/>
              <a:tailEnd type="none" w="med" len="med"/>
            </a:ln>
            <a:effectLst/>
          </p:spPr>
          <p:txBody>
            <a:bodyPr wrap="none" anchor="ctr">
              <a:prstTxWarp prst="textNoShape">
                <a:avLst/>
              </a:prstTxWarp>
            </a:bodyPr>
            <a:lstStyle/>
            <a:p>
              <a:endParaRPr lang="en-US" sz="1600"/>
            </a:p>
          </p:txBody>
        </p:sp>
        <p:sp>
          <p:nvSpPr>
            <p:cNvPr id="26" name="Text Box 27"/>
            <p:cNvSpPr txBox="1">
              <a:spLocks noChangeArrowheads="1"/>
            </p:cNvSpPr>
            <p:nvPr/>
          </p:nvSpPr>
          <p:spPr bwMode="auto">
            <a:xfrm>
              <a:off x="776817" y="1944915"/>
              <a:ext cx="313044"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dirty="0"/>
                <a:t>a</a:t>
              </a:r>
              <a:endParaRPr lang="pl-PL" sz="2000" dirty="0"/>
            </a:p>
          </p:txBody>
        </p:sp>
        <p:sp>
          <p:nvSpPr>
            <p:cNvPr id="27" name="Text Box 28"/>
            <p:cNvSpPr txBox="1">
              <a:spLocks noChangeArrowheads="1"/>
            </p:cNvSpPr>
            <p:nvPr/>
          </p:nvSpPr>
          <p:spPr bwMode="auto">
            <a:xfrm>
              <a:off x="776817" y="3073628"/>
              <a:ext cx="313044"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a:t>b</a:t>
              </a:r>
              <a:endParaRPr lang="pl-PL" sz="2000"/>
            </a:p>
          </p:txBody>
        </p:sp>
        <p:sp>
          <p:nvSpPr>
            <p:cNvPr id="28" name="Text Box 29"/>
            <p:cNvSpPr txBox="1">
              <a:spLocks noChangeArrowheads="1"/>
            </p:cNvSpPr>
            <p:nvPr/>
          </p:nvSpPr>
          <p:spPr bwMode="auto">
            <a:xfrm>
              <a:off x="776154" y="4178528"/>
              <a:ext cx="300082"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a:t>c</a:t>
              </a:r>
              <a:endParaRPr lang="pl-PL" sz="2000"/>
            </a:p>
          </p:txBody>
        </p:sp>
        <p:sp>
          <p:nvSpPr>
            <p:cNvPr id="29" name="Text Box 30"/>
            <p:cNvSpPr txBox="1">
              <a:spLocks noChangeArrowheads="1"/>
            </p:cNvSpPr>
            <p:nvPr/>
          </p:nvSpPr>
          <p:spPr bwMode="auto">
            <a:xfrm>
              <a:off x="3000905" y="2954565"/>
              <a:ext cx="313044"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dirty="0"/>
                <a:t>0</a:t>
              </a:r>
              <a:endParaRPr lang="pl-PL" sz="2000" dirty="0"/>
            </a:p>
          </p:txBody>
        </p:sp>
        <p:sp>
          <p:nvSpPr>
            <p:cNvPr id="30" name="Text Box 31"/>
            <p:cNvSpPr txBox="1">
              <a:spLocks noChangeArrowheads="1"/>
            </p:cNvSpPr>
            <p:nvPr/>
          </p:nvSpPr>
          <p:spPr bwMode="auto">
            <a:xfrm>
              <a:off x="2996142" y="3449865"/>
              <a:ext cx="313044"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a:t>0</a:t>
              </a:r>
              <a:endParaRPr lang="pl-PL" sz="2000"/>
            </a:p>
          </p:txBody>
        </p:sp>
        <p:sp>
          <p:nvSpPr>
            <p:cNvPr id="31" name="Text Box 32"/>
            <p:cNvSpPr txBox="1">
              <a:spLocks noChangeArrowheads="1"/>
            </p:cNvSpPr>
            <p:nvPr/>
          </p:nvSpPr>
          <p:spPr bwMode="auto">
            <a:xfrm>
              <a:off x="2081742" y="2421165"/>
              <a:ext cx="313044"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a:t>1</a:t>
              </a:r>
              <a:endParaRPr lang="pl-PL" sz="2000"/>
            </a:p>
          </p:txBody>
        </p:sp>
        <p:sp>
          <p:nvSpPr>
            <p:cNvPr id="33" name="Text Box 34"/>
            <p:cNvSpPr txBox="1">
              <a:spLocks noChangeArrowheads="1"/>
            </p:cNvSpPr>
            <p:nvPr/>
          </p:nvSpPr>
          <p:spPr bwMode="auto">
            <a:xfrm>
              <a:off x="1035580" y="4054703"/>
              <a:ext cx="313044"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a:t>0</a:t>
              </a:r>
              <a:endParaRPr lang="pl-PL" sz="2000"/>
            </a:p>
          </p:txBody>
        </p:sp>
        <p:sp>
          <p:nvSpPr>
            <p:cNvPr id="34" name="Text Box 35"/>
            <p:cNvSpPr txBox="1">
              <a:spLocks noChangeArrowheads="1"/>
            </p:cNvSpPr>
            <p:nvPr/>
          </p:nvSpPr>
          <p:spPr bwMode="auto">
            <a:xfrm>
              <a:off x="1035580" y="1795690"/>
              <a:ext cx="313044"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en-GB"/>
                <a:t>1</a:t>
              </a:r>
              <a:endParaRPr lang="pl-PL" sz="2000"/>
            </a:p>
          </p:txBody>
        </p:sp>
        <p:sp>
          <p:nvSpPr>
            <p:cNvPr id="35" name="Text Box 36"/>
            <p:cNvSpPr txBox="1">
              <a:spLocks noChangeArrowheads="1"/>
            </p:cNvSpPr>
            <p:nvPr/>
          </p:nvSpPr>
          <p:spPr bwMode="auto">
            <a:xfrm>
              <a:off x="1035580" y="2891065"/>
              <a:ext cx="313044"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en-GB"/>
                <a:t>1</a:t>
              </a:r>
              <a:endParaRPr lang="pl-PL" sz="2000"/>
            </a:p>
          </p:txBody>
        </p:sp>
        <p:sp>
          <p:nvSpPr>
            <p:cNvPr id="39" name="Oval 38"/>
            <p:cNvSpPr/>
            <p:nvPr/>
          </p:nvSpPr>
          <p:spPr>
            <a:xfrm>
              <a:off x="1797733" y="1999406"/>
              <a:ext cx="301625" cy="301625"/>
            </a:xfrm>
            <a:prstGeom prst="ellipse">
              <a:avLst/>
            </a:prstGeom>
          </p:spPr>
          <p:style>
            <a:lnRef idx="1">
              <a:schemeClr val="accent2"/>
            </a:lnRef>
            <a:fillRef idx="3">
              <a:schemeClr val="accent2"/>
            </a:fillRef>
            <a:effectRef idx="2">
              <a:schemeClr val="accent2"/>
            </a:effectRef>
            <a:fontRef idx="minor">
              <a:schemeClr val="lt1"/>
            </a:fontRef>
          </p:style>
          <p:txBody>
            <a:bodyPr lIns="0" tIns="0" rIns="0" bIns="46800" rtlCol="0" anchor="ctr"/>
            <a:lstStyle/>
            <a:p>
              <a:pPr algn="ctr"/>
              <a:r>
                <a:rPr lang="en-US" sz="1600" dirty="0" smtClean="0"/>
                <a:t>0</a:t>
              </a:r>
              <a:endParaRPr lang="en-US" sz="1600" dirty="0"/>
            </a:p>
          </p:txBody>
        </p:sp>
        <p:sp>
          <p:nvSpPr>
            <p:cNvPr id="41" name="Text Box 27"/>
            <p:cNvSpPr txBox="1">
              <a:spLocks noChangeArrowheads="1"/>
            </p:cNvSpPr>
            <p:nvPr/>
          </p:nvSpPr>
          <p:spPr bwMode="auto">
            <a:xfrm>
              <a:off x="1966933" y="1728470"/>
              <a:ext cx="389850" cy="307777"/>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1400" noProof="1" smtClean="0"/>
                <a:t>aL</a:t>
              </a:r>
              <a:endParaRPr lang="pl-PL" sz="1600" noProof="1"/>
            </a:p>
          </p:txBody>
        </p:sp>
        <p:sp>
          <p:nvSpPr>
            <p:cNvPr id="40" name="Text Box 27"/>
            <p:cNvSpPr txBox="1">
              <a:spLocks noChangeArrowheads="1"/>
            </p:cNvSpPr>
            <p:nvPr/>
          </p:nvSpPr>
          <p:spPr bwMode="auto">
            <a:xfrm>
              <a:off x="4390771" y="2912889"/>
              <a:ext cx="313044"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dirty="0" smtClean="0"/>
                <a:t>h</a:t>
              </a:r>
              <a:endParaRPr lang="pl-PL" sz="2000" dirty="0"/>
            </a:p>
          </p:txBody>
        </p:sp>
      </p:gr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Deterministic tests</a:t>
            </a:r>
            <a:endParaRPr lang="en-US" dirty="0"/>
          </a:p>
        </p:txBody>
      </p:sp>
      <p:sp>
        <p:nvSpPr>
          <p:cNvPr id="3" name="Content Placeholder 2"/>
          <p:cNvSpPr>
            <a:spLocks noGrp="1"/>
          </p:cNvSpPr>
          <p:nvPr>
            <p:ph idx="1"/>
          </p:nvPr>
        </p:nvSpPr>
        <p:spPr>
          <a:xfrm>
            <a:off x="676275" y="2653800"/>
            <a:ext cx="8010525" cy="3460793"/>
          </a:xfrm>
        </p:spPr>
        <p:txBody>
          <a:bodyPr/>
          <a:lstStyle/>
          <a:p>
            <a:pPr>
              <a:spcBef>
                <a:spcPct val="0"/>
              </a:spcBef>
            </a:pPr>
            <a:r>
              <a:rPr lang="en-US" dirty="0" smtClean="0"/>
              <a:t>Algorithmic methods used in automatic test pattern generation (ATPG)</a:t>
            </a:r>
          </a:p>
          <a:p>
            <a:pPr>
              <a:spcBef>
                <a:spcPct val="0"/>
              </a:spcBef>
            </a:pPr>
            <a:r>
              <a:rPr lang="en-US" dirty="0" smtClean="0"/>
              <a:t>Many ATPG tools originate from D-algorithm (J.P. Roth)</a:t>
            </a:r>
          </a:p>
          <a:p>
            <a:pPr>
              <a:spcBef>
                <a:spcPct val="0"/>
              </a:spcBef>
            </a:pPr>
            <a:r>
              <a:rPr lang="en-US" dirty="0" smtClean="0"/>
              <a:t>Efficient algorithms restricted to combinational circuits</a:t>
            </a:r>
          </a:p>
          <a:p>
            <a:pPr>
              <a:spcBef>
                <a:spcPct val="0"/>
              </a:spcBef>
            </a:pPr>
            <a:r>
              <a:rPr lang="en-US" dirty="0" smtClean="0"/>
              <a:t>Deterministic test vectors have to be stored explicitly</a:t>
            </a:r>
          </a:p>
          <a:p>
            <a:pPr>
              <a:spcBef>
                <a:spcPct val="0"/>
              </a:spcBef>
            </a:pPr>
            <a:r>
              <a:rPr lang="en-US" dirty="0" smtClean="0"/>
              <a:t>Gate-level models imply technology independence</a:t>
            </a:r>
          </a:p>
          <a:p>
            <a:pPr>
              <a:spcBef>
                <a:spcPct val="0"/>
              </a:spcBef>
            </a:pPr>
            <a:r>
              <a:rPr lang="en-US" dirty="0" smtClean="0"/>
              <a:t>Generation is done based on the circuit </a:t>
            </a:r>
            <a:r>
              <a:rPr lang="en-US" dirty="0" err="1" smtClean="0"/>
              <a:t>netlist</a:t>
            </a:r>
            <a:endParaRPr lang="en-US" dirty="0" smtClean="0"/>
          </a:p>
          <a:p>
            <a:pPr>
              <a:spcBef>
                <a:spcPct val="0"/>
              </a:spcBef>
            </a:pPr>
            <a:r>
              <a:rPr lang="en-US" dirty="0" smtClean="0"/>
              <a:t>Typically the circuit hierarchy ignored</a:t>
            </a:r>
          </a:p>
          <a:p>
            <a:pPr>
              <a:spcBef>
                <a:spcPct val="0"/>
              </a:spcBef>
            </a:pPr>
            <a:r>
              <a:rPr lang="en-US" dirty="0" smtClean="0"/>
              <a:t>Diagnosis requires fault simulation</a:t>
            </a:r>
          </a:p>
          <a:p>
            <a:pPr>
              <a:spcBef>
                <a:spcPct val="0"/>
              </a:spcBef>
            </a:pPr>
            <a:endParaRPr lang="en-US" dirty="0" smtClean="0"/>
          </a:p>
          <a:p>
            <a:endParaRPr lang="en-US" dirty="0"/>
          </a:p>
        </p:txBody>
      </p:sp>
      <p:grpSp>
        <p:nvGrpSpPr>
          <p:cNvPr id="5" name="Group 4"/>
          <p:cNvGrpSpPr/>
          <p:nvPr/>
        </p:nvGrpSpPr>
        <p:grpSpPr>
          <a:xfrm>
            <a:off x="113292" y="6390980"/>
            <a:ext cx="6443605" cy="381543"/>
            <a:chOff x="113292" y="6390980"/>
            <a:chExt cx="6443605" cy="381543"/>
          </a:xfrm>
        </p:grpSpPr>
        <p:pic>
          <p:nvPicPr>
            <p:cNvPr id="6" name="Picture 5"/>
            <p:cNvPicPr>
              <a:picLocks noChangeAspect="1"/>
            </p:cNvPicPr>
            <p:nvPr/>
          </p:nvPicPr>
          <p:blipFill>
            <a:blip r:embed="rId3"/>
            <a:stretch>
              <a:fillRect/>
            </a:stretch>
          </p:blipFill>
          <p:spPr>
            <a:xfrm>
              <a:off x="113292" y="6448404"/>
              <a:ext cx="645220" cy="324119"/>
            </a:xfrm>
            <a:prstGeom prst="rect">
              <a:avLst/>
            </a:prstGeom>
          </p:spPr>
        </p:pic>
        <p:sp>
          <p:nvSpPr>
            <p:cNvPr id="7" name="TextBox 6"/>
            <p:cNvSpPr txBox="1"/>
            <p:nvPr/>
          </p:nvSpPr>
          <p:spPr>
            <a:xfrm>
              <a:off x="709924" y="6390980"/>
              <a:ext cx="5846973" cy="338554"/>
            </a:xfrm>
            <a:prstGeom prst="rect">
              <a:avLst/>
            </a:prstGeom>
            <a:noFill/>
          </p:spPr>
          <p:txBody>
            <a:bodyPr wrap="none" rtlCol="0">
              <a:spAutoFit/>
            </a:bodyPr>
            <a:lstStyle/>
            <a:p>
              <a:r>
                <a:rPr lang="en-US" sz="1600" dirty="0" smtClean="0">
                  <a:latin typeface="Comic Sans MS"/>
                  <a:cs typeface="Comic Sans MS"/>
                </a:rPr>
                <a:t>J.P. Roth, IBM Journal on Research and Development, 1966</a:t>
              </a:r>
              <a:endParaRPr lang="en-US" sz="1600" dirty="0">
                <a:latin typeface="Comic Sans MS"/>
                <a:cs typeface="Comic Sans MS"/>
              </a:endParaRPr>
            </a:p>
          </p:txBody>
        </p:sp>
      </p:gr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11374</TotalTime>
  <Words>9407</Words>
  <Application>Microsoft Macintosh PowerPoint</Application>
  <PresentationFormat>On-screen Show (4:3)</PresentationFormat>
  <Paragraphs>652</Paragraphs>
  <Slides>36</Slides>
  <Notes>36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VLSI testing</vt:lpstr>
      <vt:lpstr>Functional vs. structural testing</vt:lpstr>
      <vt:lpstr>Exhaustive testing</vt:lpstr>
      <vt:lpstr>Pseudo-exhaustive testing</vt:lpstr>
      <vt:lpstr>Other forms of testing</vt:lpstr>
      <vt:lpstr>Test vector</vt:lpstr>
      <vt:lpstr>Example</vt:lpstr>
      <vt:lpstr>Finding test vector</vt:lpstr>
      <vt:lpstr>Deterministic tests</vt:lpstr>
      <vt:lpstr>Complexity of ATPG</vt:lpstr>
      <vt:lpstr>ATPG references</vt:lpstr>
      <vt:lpstr>Sequential ATPG</vt:lpstr>
      <vt:lpstr>General flow</vt:lpstr>
      <vt:lpstr>Fault sensitization</vt:lpstr>
      <vt:lpstr>Gate on a sensitized path</vt:lpstr>
      <vt:lpstr>Sensitized path</vt:lpstr>
      <vt:lpstr>Path sensitization</vt:lpstr>
      <vt:lpstr>Single path sensitization</vt:lpstr>
      <vt:lpstr>Multiple path sensitization</vt:lpstr>
      <vt:lpstr>D algebra</vt:lpstr>
      <vt:lpstr>ATPG general rules</vt:lpstr>
      <vt:lpstr>Basic operations</vt:lpstr>
      <vt:lpstr>Examples</vt:lpstr>
      <vt:lpstr>Circuit dominators</vt:lpstr>
      <vt:lpstr>Phase I – fanout-free circuits</vt:lpstr>
      <vt:lpstr>Phase I – reconvergent fanout</vt:lpstr>
      <vt:lpstr>Decision tree</vt:lpstr>
      <vt:lpstr>Phase II</vt:lpstr>
      <vt:lpstr>Undetectable faults</vt:lpstr>
      <vt:lpstr>Undetectable fault</vt:lpstr>
      <vt:lpstr>Testable fault</vt:lpstr>
      <vt:lpstr>Masking</vt:lpstr>
      <vt:lpstr>Redundancy</vt:lpstr>
      <vt:lpstr>Redundancy is undesirable</vt:lpstr>
      <vt:lpstr>Sources of redundancy</vt:lpstr>
      <vt:lpstr>Redundancy removal</vt:lpstr>
    </vt:vector>
  </TitlesOfParts>
  <Manager/>
  <Company>Poznan University of Technology</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VLSI testing</dc:title>
  <dc:subject/>
  <dc:creator>Jerzy Tyszer</dc:creator>
  <cp:keywords/>
  <dc:description/>
  <cp:lastModifiedBy>Jerzy Tyszer</cp:lastModifiedBy>
  <cp:revision>726</cp:revision>
  <cp:lastPrinted>2009-12-16T15:27:26Z</cp:lastPrinted>
  <dcterms:created xsi:type="dcterms:W3CDTF">2011-04-07T09:38:33Z</dcterms:created>
  <dcterms:modified xsi:type="dcterms:W3CDTF">2013-12-13T18:05:51Z</dcterms:modified>
  <cp:category/>
</cp:coreProperties>
</file>