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vml" ContentType="application/vnd.openxmlformats-officedocument.vmlDrawi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charts/chart1.xml" ContentType="application/vnd.openxmlformats-officedocument.drawingml.chart+xml"/>
  <Override PartName="/ppt/embeddings/oleObject1.bin" ContentType="application/vnd.openxmlformats-officedocument.oleObject"/>
  <Override PartName="/ppt/notesSlides/notesSlide49.xml" ContentType="application/vnd.openxmlformats-officedocument.presentationml.notesSlide+xml"/>
  <Override PartName="/ppt/notesSlides/notesSlide50.xml" ContentType="application/vnd.openxmlformats-officedocument.presentationml.notesSlide+xml"/>
  <Override PartName="/ppt/embeddings/oleObject2.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2"/>
  </p:notesMasterIdLst>
  <p:handoutMasterIdLst>
    <p:handoutMasterId r:id="rId53"/>
  </p:handoutMasterIdLst>
  <p:sldIdLst>
    <p:sldId id="551" r:id="rId2"/>
    <p:sldId id="261" r:id="rId3"/>
    <p:sldId id="260" r:id="rId4"/>
    <p:sldId id="360" r:id="rId5"/>
    <p:sldId id="262" r:id="rId6"/>
    <p:sldId id="455" r:id="rId7"/>
    <p:sldId id="264" r:id="rId8"/>
    <p:sldId id="441" r:id="rId9"/>
    <p:sldId id="453" r:id="rId10"/>
    <p:sldId id="363" r:id="rId11"/>
    <p:sldId id="362" r:id="rId12"/>
    <p:sldId id="397" r:id="rId13"/>
    <p:sldId id="269" r:id="rId14"/>
    <p:sldId id="270" r:id="rId15"/>
    <p:sldId id="394" r:id="rId16"/>
    <p:sldId id="271" r:id="rId17"/>
    <p:sldId id="272" r:id="rId18"/>
    <p:sldId id="558" r:id="rId19"/>
    <p:sldId id="278" r:id="rId20"/>
    <p:sldId id="451" r:id="rId21"/>
    <p:sldId id="280" r:id="rId22"/>
    <p:sldId id="282" r:id="rId23"/>
    <p:sldId id="273" r:id="rId24"/>
    <p:sldId id="454" r:id="rId25"/>
    <p:sldId id="403" r:id="rId26"/>
    <p:sldId id="461" r:id="rId27"/>
    <p:sldId id="559" r:id="rId28"/>
    <p:sldId id="560" r:id="rId29"/>
    <p:sldId id="561" r:id="rId30"/>
    <p:sldId id="563" r:id="rId31"/>
    <p:sldId id="310" r:id="rId32"/>
    <p:sldId id="353" r:id="rId33"/>
    <p:sldId id="354" r:id="rId34"/>
    <p:sldId id="355" r:id="rId35"/>
    <p:sldId id="334" r:id="rId36"/>
    <p:sldId id="449" r:id="rId37"/>
    <p:sldId id="330" r:id="rId38"/>
    <p:sldId id="332" r:id="rId39"/>
    <p:sldId id="333" r:id="rId40"/>
    <p:sldId id="336" r:id="rId41"/>
    <p:sldId id="386" r:id="rId42"/>
    <p:sldId id="387" r:id="rId43"/>
    <p:sldId id="388" r:id="rId44"/>
    <p:sldId id="391" r:id="rId45"/>
    <p:sldId id="392" r:id="rId46"/>
    <p:sldId id="543" r:id="rId47"/>
    <p:sldId id="389" r:id="rId48"/>
    <p:sldId id="417" r:id="rId49"/>
    <p:sldId id="418" r:id="rId50"/>
    <p:sldId id="419" r:id="rId5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5pPr>
    <a:lvl6pPr marL="2286000" algn="l" defTabSz="457200" rtl="0" eaLnBrk="1" latinLnBrk="0" hangingPunct="1">
      <a:defRPr kern="1200">
        <a:solidFill>
          <a:schemeClr val="tx1"/>
        </a:solidFill>
        <a:latin typeface="Arial" charset="0"/>
        <a:ea typeface="ＭＳ Ｐゴシック" charset="-128"/>
        <a:cs typeface="ＭＳ Ｐゴシック" charset="-128"/>
      </a:defRPr>
    </a:lvl6pPr>
    <a:lvl7pPr marL="2743200" algn="l" defTabSz="457200" rtl="0" eaLnBrk="1" latinLnBrk="0" hangingPunct="1">
      <a:defRPr kern="1200">
        <a:solidFill>
          <a:schemeClr val="tx1"/>
        </a:solidFill>
        <a:latin typeface="Arial" charset="0"/>
        <a:ea typeface="ＭＳ Ｐゴシック" charset="-128"/>
        <a:cs typeface="ＭＳ Ｐゴシック" charset="-128"/>
      </a:defRPr>
    </a:lvl7pPr>
    <a:lvl8pPr marL="3200400" algn="l" defTabSz="457200" rtl="0" eaLnBrk="1" latinLnBrk="0" hangingPunct="1">
      <a:defRPr kern="1200">
        <a:solidFill>
          <a:schemeClr val="tx1"/>
        </a:solidFill>
        <a:latin typeface="Arial" charset="0"/>
        <a:ea typeface="ＭＳ Ｐゴシック" charset="-128"/>
        <a:cs typeface="ＭＳ Ｐゴシック" charset="-128"/>
      </a:defRPr>
    </a:lvl8pPr>
    <a:lvl9pPr marL="3657600" algn="l" defTabSz="457200" rtl="0" eaLnBrk="1" latinLnBrk="0" hangingPunct="1">
      <a:defRPr kern="1200">
        <a:solidFill>
          <a:schemeClr val="tx1"/>
        </a:solidFill>
        <a:latin typeface="Arial" charset="0"/>
        <a:ea typeface="ＭＳ Ｐゴシック" charset="-128"/>
        <a:cs typeface="ＭＳ Ｐゴシック" charset="-128"/>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ajski, Janusz" initials="RJ"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clrMru>
    <a:srgbClr val="FF7D4D"/>
    <a:srgbClr val="0080FF"/>
    <a:srgbClr val="529DE6"/>
    <a:srgbClr val="CFCFCF"/>
    <a:srgbClr val="D9A984"/>
    <a:srgbClr val="FFAD97"/>
    <a:srgbClr val="3361BB"/>
    <a:srgbClr val="474747"/>
    <a:srgbClr val="FFF14E"/>
    <a:srgbClr val="0735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885" autoAdjust="0"/>
  </p:normalViewPr>
  <p:slideViewPr>
    <p:cSldViewPr snapToGrid="0" snapToObjects="1">
      <p:cViewPr varScale="1">
        <p:scale>
          <a:sx n="86" d="100"/>
          <a:sy n="86" d="100"/>
        </p:scale>
        <p:origin x="-2024" y="-104"/>
      </p:cViewPr>
      <p:guideLst>
        <p:guide orient="horz" pos="2160"/>
        <p:guide pos="2880"/>
      </p:guideLst>
    </p:cSldViewPr>
  </p:slideViewPr>
  <p:notesTextViewPr>
    <p:cViewPr>
      <p:scale>
        <a:sx n="125" d="100"/>
        <a:sy n="125" d="100"/>
      </p:scale>
      <p:origin x="0" y="0"/>
    </p:cViewPr>
  </p:notesTextViewPr>
  <p:sorterViewPr>
    <p:cViewPr>
      <p:scale>
        <a:sx n="75" d="100"/>
        <a:sy n="75"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notesMaster" Target="notesMasters/notesMaster1.xml"/><Relationship Id="rId53" Type="http://schemas.openxmlformats.org/officeDocument/2006/relationships/handoutMaster" Target="handoutMasters/handoutMaster1.xml"/><Relationship Id="rId54" Type="http://schemas.openxmlformats.org/officeDocument/2006/relationships/printerSettings" Target="printerSettings/printerSettings1.bin"/><Relationship Id="rId55" Type="http://schemas.openxmlformats.org/officeDocument/2006/relationships/commentAuthors" Target="commentAuthors.xml"/><Relationship Id="rId56" Type="http://schemas.openxmlformats.org/officeDocument/2006/relationships/presProps" Target="presProps.xml"/><Relationship Id="rId57" Type="http://schemas.openxmlformats.org/officeDocument/2006/relationships/viewProps" Target="viewProps.xml"/><Relationship Id="rId58" Type="http://schemas.openxmlformats.org/officeDocument/2006/relationships/theme" Target="theme/theme1.xml"/><Relationship Id="rId59"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charts/_rels/chart1.xml.rels><?xml version="1.0" encoding="UTF-8" standalone="yes"?>
<Relationships xmlns="http://schemas.openxmlformats.org/package/2006/relationships"><Relationship Id="rId1"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hPercent val="30"/>
      <c:rotY val="50"/>
      <c:rAngAx val="0"/>
      <c:perspective val="0"/>
    </c:view3D>
    <c:floor>
      <c:thickness val="0"/>
    </c:floor>
    <c:sideWall>
      <c:thickness val="0"/>
    </c:sideWall>
    <c:backWall>
      <c:thickness val="0"/>
    </c:backWall>
    <c:plotArea>
      <c:layout>
        <c:manualLayout>
          <c:layoutTarget val="inner"/>
          <c:xMode val="edge"/>
          <c:yMode val="edge"/>
          <c:x val="0.201716738197425"/>
          <c:y val="0.128712871287129"/>
          <c:w val="0.59656652360515"/>
          <c:h val="0.742574257425742"/>
        </c:manualLayout>
      </c:layout>
      <c:pie3DChart>
        <c:varyColors val="0"/>
        <c:ser>
          <c:idx val="0"/>
          <c:order val="0"/>
          <c:tx>
            <c:strRef>
              <c:f>Sheet1!$A$2</c:f>
              <c:strCache>
                <c:ptCount val="1"/>
              </c:strCache>
            </c:strRef>
          </c:tx>
          <c:spPr>
            <a:solidFill>
              <a:srgbClr val="63AAFE"/>
            </a:solidFill>
            <a:ln w="6481">
              <a:solidFill>
                <a:srgbClr val="000000"/>
              </a:solidFill>
              <a:prstDash val="solid"/>
            </a:ln>
          </c:spPr>
          <c:explosion val="25"/>
          <c:dPt>
            <c:idx val="0"/>
            <c:bubble3D val="0"/>
            <c:spPr>
              <a:solidFill>
                <a:srgbClr val="FF0000"/>
              </a:solidFill>
              <a:ln w="6481">
                <a:solidFill>
                  <a:srgbClr val="000000"/>
                </a:solidFill>
                <a:prstDash val="solid"/>
              </a:ln>
            </c:spPr>
          </c:dPt>
          <c:dPt>
            <c:idx val="1"/>
            <c:bubble3D val="0"/>
            <c:spPr>
              <a:solidFill>
                <a:srgbClr val="FFFFFF"/>
              </a:solidFill>
              <a:ln w="1620">
                <a:solidFill>
                  <a:srgbClr val="000000"/>
                </a:solidFill>
                <a:prstDash val="solid"/>
              </a:ln>
            </c:spPr>
          </c:dPt>
          <c:cat>
            <c:strRef>
              <c:f>Sheet1!$B$1:$D$1</c:f>
              <c:strCache>
                <c:ptCount val="3"/>
                <c:pt idx="0">
                  <c:v>1</c:v>
                </c:pt>
                <c:pt idx="1">
                  <c:v>decompresor</c:v>
                </c:pt>
                <c:pt idx="2">
                  <c:v>0</c:v>
                </c:pt>
              </c:strCache>
            </c:strRef>
          </c:cat>
          <c:val>
            <c:numRef>
              <c:f>Sheet1!$B$2:$D$2</c:f>
              <c:numCache>
                <c:formatCode>General</c:formatCode>
                <c:ptCount val="3"/>
                <c:pt idx="0">
                  <c:v>25.0</c:v>
                </c:pt>
                <c:pt idx="1">
                  <c:v>25.0</c:v>
                </c:pt>
                <c:pt idx="2">
                  <c:v>50.0</c:v>
                </c:pt>
              </c:numCache>
            </c:numRef>
          </c:val>
        </c:ser>
        <c:dLbls>
          <c:showLegendKey val="0"/>
          <c:showVal val="0"/>
          <c:showCatName val="0"/>
          <c:showSerName val="0"/>
          <c:showPercent val="0"/>
          <c:showBubbleSize val="0"/>
          <c:showLeaderLines val="1"/>
        </c:dLbls>
      </c:pie3DChart>
      <c:spPr>
        <a:noFill/>
        <a:ln w="12961">
          <a:noFill/>
        </a:ln>
      </c:spPr>
    </c:plotArea>
    <c:plotVisOnly val="1"/>
    <c:dispBlanksAs val="zero"/>
    <c:showDLblsOverMax val="0"/>
  </c:chart>
  <c:spPr>
    <a:noFill/>
    <a:ln>
      <a:noFill/>
    </a:ln>
  </c:spPr>
  <c:txPr>
    <a:bodyPr/>
    <a:lstStyle/>
    <a:p>
      <a:pPr>
        <a:defRPr sz="166" b="0" i="0" u="none" strike="noStrike" baseline="0">
          <a:solidFill>
            <a:srgbClr val="000000"/>
          </a:solidFill>
          <a:latin typeface="Arial"/>
          <a:ea typeface="Arial"/>
          <a:cs typeface="Arial"/>
        </a:defRPr>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6.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4096364-A91D-1045-A92D-D63CA2F19C70}" type="datetimeFigureOut">
              <a:rPr lang="en-US" smtClean="0"/>
              <a:pPr/>
              <a:t>13/12/13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37FE5F6-F103-A940-80AB-0711E14CBEBB}" type="slidenum">
              <a:rPr lang="en-US" smtClean="0"/>
              <a:pPr/>
              <a:t>‹#›</a:t>
            </a:fld>
            <a:endParaRPr lang="en-US"/>
          </a:p>
        </p:txBody>
      </p:sp>
    </p:spTree>
    <p:extLst>
      <p:ext uri="{BB962C8B-B14F-4D97-AF65-F5344CB8AC3E}">
        <p14:creationId xmlns:p14="http://schemas.microsoft.com/office/powerpoint/2010/main" val="139524682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46EBD4F-1A2E-3B41-97CC-5AC9B355FD9D}" type="datetimeFigureOut">
              <a:rPr lang="en-US" smtClean="0"/>
              <a:pPr/>
              <a:t>13/12/13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87DF60-1B7D-5A48-ADFA-E6126064BF01}" type="slidenum">
              <a:rPr lang="en-US" smtClean="0"/>
              <a:pPr/>
              <a:t>‹#›</a:t>
            </a:fld>
            <a:endParaRPr lang="en-US"/>
          </a:p>
        </p:txBody>
      </p:sp>
    </p:spTree>
    <p:extLst>
      <p:ext uri="{BB962C8B-B14F-4D97-AF65-F5344CB8AC3E}">
        <p14:creationId xmlns:p14="http://schemas.microsoft.com/office/powerpoint/2010/main" val="338500349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Current trends in semiconductor technologies, as well as in design methodologies,</a:t>
            </a:r>
            <a:r>
              <a:rPr lang="en-US" baseline="0" dirty="0" smtClean="0"/>
              <a:t> </a:t>
            </a:r>
            <a:r>
              <a:rPr lang="en-US" dirty="0" smtClean="0"/>
              <a:t>readily indicate that the ever-increasing degree of integration of devices</a:t>
            </a:r>
            <a:r>
              <a:rPr lang="en-US" baseline="0" dirty="0" smtClean="0"/>
              <a:t> </a:t>
            </a:r>
            <a:r>
              <a:rPr lang="en-US" dirty="0" smtClean="0"/>
              <a:t>on a single substrate continuously demands more efforts in achieving zero-defect</a:t>
            </a:r>
            <a:r>
              <a:rPr lang="en-US" baseline="0" dirty="0" smtClean="0"/>
              <a:t> </a:t>
            </a:r>
            <a:r>
              <a:rPr lang="en-US" dirty="0" smtClean="0"/>
              <a:t>designs. Clearly, this ultimate quality goal cannot be met without including</a:t>
            </a:r>
            <a:r>
              <a:rPr lang="en-US" baseline="0" dirty="0" smtClean="0"/>
              <a:t> </a:t>
            </a:r>
            <a:r>
              <a:rPr lang="en-US" dirty="0" smtClean="0"/>
              <a:t>testability as a design objective. Although the process of integration,</a:t>
            </a:r>
            <a:r>
              <a:rPr lang="en-US" baseline="0" dirty="0" smtClean="0"/>
              <a:t> </a:t>
            </a:r>
            <a:r>
              <a:rPr lang="en-US" dirty="0" smtClean="0"/>
              <a:t>strongly supported by CAD tools, has already led to an improved quality of</a:t>
            </a:r>
            <a:r>
              <a:rPr lang="en-US" baseline="0" dirty="0" smtClean="0"/>
              <a:t> </a:t>
            </a:r>
            <a:r>
              <a:rPr lang="en-US" dirty="0" smtClean="0"/>
              <a:t>integrated circuits, adding testability to a number of criteria considered</a:t>
            </a:r>
            <a:r>
              <a:rPr lang="en-US" baseline="0" dirty="0" smtClean="0"/>
              <a:t> </a:t>
            </a:r>
            <a:r>
              <a:rPr lang="en-US" dirty="0" smtClean="0"/>
              <a:t>during design, such as performance, area, power, manufacturability, etc., may</a:t>
            </a:r>
            <a:r>
              <a:rPr lang="en-US" baseline="0" dirty="0" smtClean="0"/>
              <a:t> </a:t>
            </a:r>
            <a:r>
              <a:rPr lang="en-US" dirty="0" smtClean="0"/>
              <a:t>significantly enhance the reliability of products and their overall quality.</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a:t>
            </a:fld>
            <a:endParaRPr lang="en-US"/>
          </a:p>
        </p:txBody>
      </p:sp>
    </p:spTree>
    <p:extLst>
      <p:ext uri="{BB962C8B-B14F-4D97-AF65-F5344CB8AC3E}">
        <p14:creationId xmlns:p14="http://schemas.microsoft.com/office/powerpoint/2010/main" val="35646816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Circuit</a:t>
            </a:r>
            <a:r>
              <a:rPr lang="en-US" baseline="0" dirty="0" smtClean="0"/>
              <a:t> under test in the mission mode.</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10</a:t>
            </a:fld>
            <a:endParaRPr lang="en-US"/>
          </a:p>
        </p:txBody>
      </p:sp>
    </p:spTree>
    <p:extLst>
      <p:ext uri="{BB962C8B-B14F-4D97-AF65-F5344CB8AC3E}">
        <p14:creationId xmlns:p14="http://schemas.microsoft.com/office/powerpoint/2010/main" val="29195067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Circuit</a:t>
            </a:r>
            <a:r>
              <a:rPr lang="en-US" baseline="0" dirty="0" smtClean="0"/>
              <a:t> under test in the test (scan) mode.</a:t>
            </a:r>
            <a:endParaRPr lang="en-US" dirty="0" smtClean="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11</a:t>
            </a:fld>
            <a:endParaRPr lang="en-US"/>
          </a:p>
        </p:txBody>
      </p:sp>
    </p:spTree>
    <p:extLst>
      <p:ext uri="{BB962C8B-B14F-4D97-AF65-F5344CB8AC3E}">
        <p14:creationId xmlns:p14="http://schemas.microsoft.com/office/powerpoint/2010/main" val="15125645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As mentioned earlier, in order to implement a scan-based design, the design itself must comply with a set rules. Moreover, certain</a:t>
            </a:r>
            <a:r>
              <a:rPr lang="en-US" baseline="0" dirty="0" smtClean="0"/>
              <a:t> design styles may not be desired, as they limit the resultant fault coverage and effectively reduce benefits achievable due to scan-based test operations. Consider, as an example, clock gating – a common solution employed to reduced power dissipation by eliminating unnecessary switching activity. Although good for reducing power consumption, it may prevent the clock ports of some flip-flops from being directly controlled (and thus preventing a proper scan operations). As a result, modifications are necessary to allow the scan shift operations to be conducted on these memory elements. The clock gating function should be disabled at least during scan shift-in, as shown on the slide where the red OR gate disables the clock gating logic in the test mode. In reality, the clock gating circuitry is typically a bit more complicated (see slide 40), and </a:t>
            </a:r>
            <a:r>
              <a:rPr lang="en-US" sz="1200" kern="1200" dirty="0" smtClean="0">
                <a:solidFill>
                  <a:schemeClr val="tx1"/>
                </a:solidFill>
                <a:latin typeface="+mn-lt"/>
                <a:ea typeface="+mn-ea"/>
                <a:cs typeface="+mn-cs"/>
              </a:rPr>
              <a:t>if the clock gater is controlled</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by the test mode pin, then the</a:t>
            </a:r>
            <a:r>
              <a:rPr lang="en-US" sz="1200" kern="1200" baseline="0" dirty="0" smtClean="0">
                <a:solidFill>
                  <a:schemeClr val="tx1"/>
                </a:solidFill>
                <a:latin typeface="+mn-lt"/>
                <a:ea typeface="+mn-ea"/>
                <a:cs typeface="+mn-cs"/>
              </a:rPr>
              <a:t> fault </a:t>
            </a:r>
            <a:r>
              <a:rPr lang="en-US" sz="1200" kern="1200" dirty="0" smtClean="0">
                <a:solidFill>
                  <a:schemeClr val="tx1"/>
                </a:solidFill>
                <a:latin typeface="+mn-lt"/>
                <a:ea typeface="+mn-ea"/>
                <a:cs typeface="+mn-cs"/>
              </a:rPr>
              <a:t>coverage through the gater is lost so the gater is best controlled with the scan</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enable functionality.</a:t>
            </a:r>
          </a:p>
          <a:p>
            <a:endParaRPr lang="en-US" baseline="0" dirty="0" smtClean="0"/>
          </a:p>
          <a:p>
            <a:r>
              <a:rPr lang="en-US" baseline="0" dirty="0" smtClean="0"/>
              <a:t>Another example (the lower part of the slide) is related to bus contentions that occur when at least two bus drivers force opposite values onto a tri-state bus (it may even damage a chip). Typically, circuits are designed to avoid bus contentions. Much of the same can be said about ATPG that can ensure only one bus driver controls a bus. It may not be the case, however, during scan shift operations. Consequently, additional test logic is required to make sure that there is only a single driver controlling a bus at a time in the test mode. Such a solution (the red gates) is illustrated on the slide.</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12</a:t>
            </a:fld>
            <a:endParaRPr lang="en-US"/>
          </a:p>
        </p:txBody>
      </p:sp>
    </p:spTree>
    <p:extLst>
      <p:ext uri="{BB962C8B-B14F-4D97-AF65-F5344CB8AC3E}">
        <p14:creationId xmlns:p14="http://schemas.microsoft.com/office/powerpoint/2010/main" val="23344985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During testing the sequence of operations for scan-based designs is as follows:</a:t>
            </a:r>
          </a:p>
          <a:p>
            <a:pPr marL="171450" indent="-171450">
              <a:buFont typeface="Arial"/>
              <a:buChar char="•"/>
            </a:pPr>
            <a:r>
              <a:rPr lang="en-US" dirty="0" smtClean="0"/>
              <a:t>select the test mode (memory elements form a shift register),</a:t>
            </a:r>
          </a:p>
          <a:p>
            <a:pPr marL="171450" indent="-171450">
              <a:buFont typeface="Arial"/>
              <a:buChar char="•"/>
            </a:pPr>
            <a:r>
              <a:rPr lang="en-US" dirty="0" smtClean="0"/>
              <a:t>shift in test-pattern values into the flip-flops,</a:t>
            </a:r>
          </a:p>
          <a:p>
            <a:pPr marL="171450" indent="-171450">
              <a:buFont typeface="Arial"/>
              <a:buChar char="•"/>
            </a:pPr>
            <a:r>
              <a:rPr lang="en-US" dirty="0" smtClean="0"/>
              <a:t>set the corresponding values on the primary inputs,</a:t>
            </a:r>
          </a:p>
          <a:p>
            <a:pPr marL="171450" indent="-171450">
              <a:buFont typeface="Arial"/>
              <a:buChar char="•"/>
            </a:pPr>
            <a:r>
              <a:rPr lang="en-US" dirty="0" smtClean="0"/>
              <a:t>select the normal mode,</a:t>
            </a:r>
          </a:p>
          <a:p>
            <a:pPr marL="171450" indent="-171450">
              <a:buFont typeface="Arial"/>
              <a:buChar char="•"/>
            </a:pPr>
            <a:r>
              <a:rPr lang="en-US" dirty="0" smtClean="0"/>
              <a:t>after the logic values have had time to settle, check the primary output values and subsequently capture a test response into the flip-flops,</a:t>
            </a:r>
          </a:p>
          <a:p>
            <a:pPr marL="171450" indent="-171450">
              <a:buFont typeface="Arial"/>
              <a:buChar char="•"/>
            </a:pPr>
            <a:r>
              <a:rPr lang="en-US" dirty="0" smtClean="0"/>
              <a:t>select the test mode; shift out the flip-flop contents and</a:t>
            </a:r>
            <a:r>
              <a:rPr lang="en-US" baseline="0" dirty="0" smtClean="0"/>
              <a:t> </a:t>
            </a:r>
            <a:r>
              <a:rPr lang="en-US" dirty="0" smtClean="0"/>
              <a:t>compare them with good response values; the next input vector can be</a:t>
            </a:r>
            <a:r>
              <a:rPr lang="en-US" baseline="0" dirty="0" smtClean="0"/>
              <a:t> </a:t>
            </a:r>
            <a:r>
              <a:rPr lang="en-US" dirty="0" smtClean="0"/>
              <a:t>shifted in at the same time,</a:t>
            </a:r>
          </a:p>
          <a:p>
            <a:pPr marL="171450" indent="-171450">
              <a:buFont typeface="Arial"/>
              <a:buChar char="•"/>
            </a:pPr>
            <a:r>
              <a:rPr lang="en-US" dirty="0" smtClean="0"/>
              <a:t>repeat steps 2 through 6 for successive test vectors.</a:t>
            </a:r>
          </a:p>
          <a:p>
            <a:pPr marL="0" indent="0">
              <a:buFont typeface="Arial"/>
              <a:buNone/>
            </a:pPr>
            <a:endParaRPr lang="en-US" dirty="0" smtClean="0"/>
          </a:p>
          <a:p>
            <a:r>
              <a:rPr lang="en-US" dirty="0" smtClean="0"/>
              <a:t>The flip-flops are tested by means of a “flush test”</a:t>
            </a:r>
            <a:r>
              <a:rPr lang="en-US" baseline="0" dirty="0" smtClean="0"/>
              <a:t> </a:t>
            </a:r>
            <a:r>
              <a:rPr lang="en-US" dirty="0" smtClean="0"/>
              <a:t>consisting of either a string of 1s followed by a string of 0s, or</a:t>
            </a:r>
            <a:r>
              <a:rPr lang="en-US" baseline="0" dirty="0" smtClean="0"/>
              <a:t> </a:t>
            </a:r>
            <a:r>
              <a:rPr lang="en-US" dirty="0" smtClean="0"/>
              <a:t>a serial pattern 00110011…</a:t>
            </a:r>
            <a:r>
              <a:rPr lang="en-US" baseline="0" dirty="0" smtClean="0"/>
              <a:t> </a:t>
            </a:r>
            <a:r>
              <a:rPr lang="en-US" dirty="0" smtClean="0"/>
              <a:t>used to check if each flip-flop</a:t>
            </a:r>
            <a:r>
              <a:rPr lang="en-US" baseline="0" dirty="0" smtClean="0"/>
              <a:t> </a:t>
            </a:r>
            <a:r>
              <a:rPr lang="en-US" dirty="0" smtClean="0"/>
              <a:t>can hold 0 and 1 and make transitions.</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13</a:t>
            </a:fld>
            <a:endParaRPr lang="en-US"/>
          </a:p>
        </p:txBody>
      </p:sp>
    </p:spTree>
    <p:extLst>
      <p:ext uri="{BB962C8B-B14F-4D97-AF65-F5344CB8AC3E}">
        <p14:creationId xmlns:p14="http://schemas.microsoft.com/office/powerpoint/2010/main" val="18053432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The application of tests in a single scan environment requires a large number of clock cycles</a:t>
            </a:r>
            <a:r>
              <a:rPr lang="en-US" baseline="0" dirty="0" smtClean="0"/>
              <a:t> </a:t>
            </a:r>
            <a:r>
              <a:rPr lang="en-US" dirty="0" smtClean="0"/>
              <a:t>due to the inherent limitations of a single scan chain.</a:t>
            </a:r>
            <a:r>
              <a:rPr lang="en-US" baseline="0" dirty="0" smtClean="0"/>
              <a:t> T</a:t>
            </a:r>
            <a:r>
              <a:rPr lang="en-US" dirty="0" smtClean="0"/>
              <a:t>his constraint can be overcome by using a test infrastructure where a test generator (a tester) feeds a multiplicity of scan paths, as shown on the slide. The serial outputs of the scan chains may drive</a:t>
            </a:r>
            <a:r>
              <a:rPr lang="en-US" baseline="0" dirty="0" smtClean="0"/>
              <a:t> </a:t>
            </a:r>
            <a:r>
              <a:rPr lang="en-US" dirty="0" smtClean="0"/>
              <a:t>inputs of a test response evaluator or</a:t>
            </a:r>
            <a:r>
              <a:rPr lang="en-US" baseline="0" dirty="0" smtClean="0"/>
              <a:t> be sent back to a tester</a:t>
            </a:r>
            <a:r>
              <a:rPr lang="en-US" dirty="0" smtClean="0"/>
              <a:t>. The use of multiple scan chains can significantly reduce the test</a:t>
            </a:r>
            <a:r>
              <a:rPr lang="en-US" baseline="0" dirty="0" smtClean="0"/>
              <a:t> </a:t>
            </a:r>
            <a:r>
              <a:rPr lang="en-US" dirty="0" smtClean="0"/>
              <a:t>application time. Since the scan paths may be of different lengths, every time a pattern is to be produced, the generator is run for </a:t>
            </a:r>
            <a:r>
              <a:rPr lang="en-US" i="1" dirty="0" smtClean="0"/>
              <a:t>c</a:t>
            </a:r>
            <a:r>
              <a:rPr lang="en-US" dirty="0" smtClean="0"/>
              <a:t> clock cycles,</a:t>
            </a:r>
            <a:r>
              <a:rPr lang="en-US" baseline="0" dirty="0" smtClean="0"/>
              <a:t> </a:t>
            </a:r>
            <a:r>
              <a:rPr lang="en-US" dirty="0" smtClean="0"/>
              <a:t>where </a:t>
            </a:r>
            <a:r>
              <a:rPr lang="en-US" i="1" dirty="0" smtClean="0"/>
              <a:t>c</a:t>
            </a:r>
            <a:r>
              <a:rPr lang="en-US" dirty="0" smtClean="0"/>
              <a:t> is the size of the longest scan chain.</a:t>
            </a:r>
          </a:p>
          <a:p>
            <a:endParaRPr lang="en-US" dirty="0" smtClean="0"/>
          </a:p>
          <a:p>
            <a:r>
              <a:rPr lang="en-US" dirty="0" smtClean="0"/>
              <a:t>Implementing a</a:t>
            </a:r>
            <a:r>
              <a:rPr lang="en-US" baseline="0" dirty="0" smtClean="0"/>
              <a:t> scan design comprises a number of steps. First, one has to identify and repair all scan design rule violations to convert the original design into a testable circuit. The testable device must guarantee the correct shift and capture operations. In particular, the clock skew between adjacent scan cells must be properly managed. A similar rule applies to distribution of a scan enable signal that may reach tens of thousands of scan cells. The next steps include decisions regarding the number of scan chains deployed, the types of scan cells, memory elements that are going to be excluded from the scan synthesis process, and the way the scan cells are arranged within the scan chains (scan stitching).</a:t>
            </a:r>
            <a:endParaRPr lang="en-US" dirty="0" smtClean="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14</a:t>
            </a:fld>
            <a:endParaRPr lang="en-US"/>
          </a:p>
        </p:txBody>
      </p:sp>
    </p:spTree>
    <p:extLst>
      <p:ext uri="{BB962C8B-B14F-4D97-AF65-F5344CB8AC3E}">
        <p14:creationId xmlns:p14="http://schemas.microsoft.com/office/powerpoint/2010/main" val="7647966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The</a:t>
            </a:r>
            <a:r>
              <a:rPr lang="en-US" baseline="0" dirty="0" smtClean="0"/>
              <a:t> number of scan chains is typically determined by analyzing the input and output pins of the circuit to determine how many pins can be allocated for the scan use. Equally important are capabilities of the available automatic test equipment (ATE) represented here by its channels that can be designated for scan testing purposes. It is worth noting that a tester feeds not only scan serial inputs and receives data from scan serial outputs, but also provides data directly to the primary inputs of a circuit under test and observes its primary outputs. One limitation that can preclude many scan chains from being deployed is the presence of high-speed I/O pads. As mentioned earlier, the larger number of scan chains, the shorter test application time. In general, as shown on the slide, the resultant test time can be determined as a product of two factors: (1) the maximum length of the scan chains (it dictates the overall number of shift cycles needed to apply a single test pattern), and (2) the total number of scan test patterns (divided by the scan shift frequency).</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15</a:t>
            </a:fld>
            <a:endParaRPr lang="en-US"/>
          </a:p>
        </p:txBody>
      </p:sp>
    </p:spTree>
    <p:extLst>
      <p:ext uri="{BB962C8B-B14F-4D97-AF65-F5344CB8AC3E}">
        <p14:creationId xmlns:p14="http://schemas.microsoft.com/office/powerpoint/2010/main" val="19729123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Several common advantages of scan-based</a:t>
            </a:r>
            <a:r>
              <a:rPr lang="en-US" baseline="0" dirty="0" smtClean="0"/>
              <a:t> </a:t>
            </a:r>
            <a:r>
              <a:rPr lang="en-US" dirty="0" smtClean="0"/>
              <a:t>DFT schemes can be easily pronounced. They include:</a:t>
            </a:r>
          </a:p>
          <a:p>
            <a:pPr marL="171450" indent="-171450">
              <a:buFont typeface="Arial"/>
              <a:buChar char="•"/>
            </a:pPr>
            <a:r>
              <a:rPr lang="en-US" dirty="0" smtClean="0"/>
              <a:t>simplified test-pattern generation and test-pattern evaluation</a:t>
            </a:r>
            <a:r>
              <a:rPr lang="en-US" baseline="0" dirty="0" smtClean="0"/>
              <a:t> – </a:t>
            </a:r>
            <a:r>
              <a:rPr lang="en-US" dirty="0" smtClean="0"/>
              <a:t>testing the network is essentially the same as that of testing a</a:t>
            </a:r>
            <a:r>
              <a:rPr lang="en-US" baseline="0" dirty="0" smtClean="0"/>
              <a:t> </a:t>
            </a:r>
            <a:r>
              <a:rPr lang="en-US" dirty="0" smtClean="0"/>
              <a:t>combinational circuit,</a:t>
            </a:r>
          </a:p>
          <a:p>
            <a:pPr marL="171450" indent="-171450">
              <a:buFont typeface="Arial"/>
              <a:buChar char="•"/>
            </a:pPr>
            <a:r>
              <a:rPr lang="en-US" dirty="0" smtClean="0"/>
              <a:t>simplified timing analysis</a:t>
            </a:r>
            <a:r>
              <a:rPr lang="en-US" baseline="0" dirty="0" smtClean="0"/>
              <a:t> – </a:t>
            </a:r>
            <a:r>
              <a:rPr lang="en-US" dirty="0" smtClean="0"/>
              <a:t>proper operation of the network is</a:t>
            </a:r>
            <a:r>
              <a:rPr lang="en-US" baseline="0" dirty="0" smtClean="0"/>
              <a:t> </a:t>
            </a:r>
            <a:r>
              <a:rPr lang="en-US" dirty="0" smtClean="0"/>
              <a:t>independent of clock characteristics and only requires the clock pulse</a:t>
            </a:r>
            <a:r>
              <a:rPr lang="en-US" baseline="0" dirty="0" smtClean="0"/>
              <a:t> </a:t>
            </a:r>
            <a:r>
              <a:rPr lang="en-US" dirty="0" smtClean="0"/>
              <a:t>to be active for a sufficient period,</a:t>
            </a:r>
            <a:endParaRPr lang="en-US" baseline="0" dirty="0" smtClean="0"/>
          </a:p>
          <a:p>
            <a:pPr marL="171450" indent="-171450">
              <a:buFont typeface="Arial"/>
              <a:buChar char="•"/>
            </a:pPr>
            <a:r>
              <a:rPr lang="en-US" dirty="0" smtClean="0"/>
              <a:t>simplified design validation</a:t>
            </a:r>
            <a:r>
              <a:rPr lang="en-US" baseline="0" dirty="0" smtClean="0"/>
              <a:t> – </a:t>
            </a:r>
            <a:r>
              <a:rPr lang="en-US" dirty="0" smtClean="0"/>
              <a:t>automated checks for design rule</a:t>
            </a:r>
            <a:r>
              <a:rPr lang="en-US" baseline="0" dirty="0" smtClean="0"/>
              <a:t> </a:t>
            </a:r>
            <a:r>
              <a:rPr lang="en-US" dirty="0" smtClean="0"/>
              <a:t>violation can be performed with relative ease,</a:t>
            </a:r>
          </a:p>
          <a:p>
            <a:pPr marL="171450" indent="-171450">
              <a:buFont typeface="Arial"/>
              <a:buChar char="•"/>
            </a:pPr>
            <a:r>
              <a:rPr lang="en-US" dirty="0" smtClean="0"/>
              <a:t>very few additional external pins (usually three or four) are required</a:t>
            </a:r>
            <a:r>
              <a:rPr lang="en-US" baseline="0" dirty="0" smtClean="0"/>
              <a:t> </a:t>
            </a:r>
            <a:r>
              <a:rPr lang="en-US" dirty="0" smtClean="0"/>
              <a:t>to access the system flip-flops,</a:t>
            </a:r>
          </a:p>
          <a:p>
            <a:pPr marL="171450" indent="-171450">
              <a:buFont typeface="Arial"/>
              <a:buChar char="•"/>
            </a:pPr>
            <a:r>
              <a:rPr lang="en-US" dirty="0" smtClean="0"/>
              <a:t>easier design debugging</a:t>
            </a:r>
            <a:r>
              <a:rPr lang="en-US" baseline="0" dirty="0" smtClean="0"/>
              <a:t> – </a:t>
            </a:r>
            <a:r>
              <a:rPr lang="en-US" dirty="0" smtClean="0"/>
              <a:t>the scan paths provide the direct access</a:t>
            </a:r>
            <a:r>
              <a:rPr lang="en-US" baseline="0" dirty="0" smtClean="0"/>
              <a:t> </a:t>
            </a:r>
            <a:r>
              <a:rPr lang="en-US" dirty="0" smtClean="0"/>
              <a:t>to many internal circuit nodes.</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16</a:t>
            </a:fld>
            <a:endParaRPr lang="en-US"/>
          </a:p>
        </p:txBody>
      </p:sp>
    </p:spTree>
    <p:extLst>
      <p:ext uri="{BB962C8B-B14F-4D97-AF65-F5344CB8AC3E}">
        <p14:creationId xmlns:p14="http://schemas.microsoft.com/office/powerpoint/2010/main" val="30188301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Clearly, there are some inevitable limitations of the scan designs. They</a:t>
            </a:r>
            <a:r>
              <a:rPr lang="en-US" baseline="0" dirty="0" smtClean="0"/>
              <a:t> </a:t>
            </a:r>
            <a:r>
              <a:rPr lang="en-US" dirty="0" smtClean="0"/>
              <a:t>introduce additional hardware (area overhead due</a:t>
            </a:r>
            <a:r>
              <a:rPr lang="en-US" baseline="0" dirty="0" smtClean="0"/>
              <a:t> to replacement of storage elements with scan cell; another factor is a routing cost related to scan chains, the distribution of scan enable signal, and the clocks</a:t>
            </a:r>
            <a:r>
              <a:rPr lang="en-US" dirty="0" smtClean="0"/>
              <a:t>), performance degradation (due to the presence of multiplexers in scan cell designs), and increased test application time (because of scan-in and scan-out operations). Furthermore, it might be difficult to test the circuit at its operational speeds and therefore the coverage of some faults, especially delays, can be low. In addition, all timing is usually controlled by an external clock, and there is a need to incorporate a design rule checking into CAD software in order to automate the design process. Recently, serious concerns regarding security issues have been raised as typical scan designs may allow unauthorized access to internal nodes of a design letting someone to recreate</a:t>
            </a:r>
            <a:r>
              <a:rPr lang="en-US" baseline="0" dirty="0" smtClean="0"/>
              <a:t> internal structure of a circuit based on data that has been shifted into scan chains and the resultant data observed on the outputs of successive scan chains.</a:t>
            </a:r>
            <a:endParaRPr lang="en-US" dirty="0" smtClean="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17</a:t>
            </a:fld>
            <a:endParaRPr lang="en-US"/>
          </a:p>
        </p:txBody>
      </p:sp>
    </p:spTree>
    <p:extLst>
      <p:ext uri="{BB962C8B-B14F-4D97-AF65-F5344CB8AC3E}">
        <p14:creationId xmlns:p14="http://schemas.microsoft.com/office/powerpoint/2010/main" val="32861916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This table illustrates how one can estimate</a:t>
            </a:r>
            <a:r>
              <a:rPr lang="en-US" baseline="0" dirty="0" smtClean="0"/>
              <a:t> a cost of scan-based testing. Assume a 10M gates design with 0.5M memory elements. These storage devices are converted into scan cells forming 32 scan chains – 15,625 cells per scan chain on the average. Let us also assume that a padding ratio is equal to 1.4 (it defines the longest permissible scan chain relative to the average size). Hence, the longest scan chain is comprising 21,875 cells – this is also the actual number of shift clock cycles that must applied every test pattern. Since the number of scan patterns is 20,000, the resultant total number of clock cycles amounts to 437,500,000 pulses. With the 50 MHz scan shift frequency, it will take 8.75 seconds to apply the whole test set. As the ATE memory is capable of accommodating 150 MV (which is roughly 30% of the total number of scan shift cycles that we need to deliver), this tester memory has to be reloaded three times. If a single reload lasts approximately 2 seconds, then the total reload penalty sums up to 6 seconds. Eventually, the total test time equals 8.75 + 6 = 14.75 s. Now, each time  a device is tested during the manufacturing and assembly process is referred to as a test “insertion”. Wafer-sort, burn-in or final package tests may serve as </a:t>
            </a:r>
            <a:r>
              <a:rPr lang="en-US" baseline="0" smtClean="0"/>
              <a:t>examples of insertions</a:t>
            </a:r>
            <a:r>
              <a:rPr lang="en-US" baseline="0" dirty="0" smtClean="0"/>
              <a:t>. Assuming, that the number of such insertions is four in our example, the final test time becomes equal to 14.75 times 4, i.e., 59 seconds. With a single second of tester time being worth $0.05, the scan test cost per device amounts to almost three dollars.</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18</a:t>
            </a:fld>
            <a:endParaRPr lang="en-US"/>
          </a:p>
        </p:txBody>
      </p:sp>
    </p:spTree>
    <p:extLst>
      <p:ext uri="{BB962C8B-B14F-4D97-AF65-F5344CB8AC3E}">
        <p14:creationId xmlns:p14="http://schemas.microsoft.com/office/powerpoint/2010/main" val="26019012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In addition to the most popular scan chain</a:t>
            </a:r>
            <a:r>
              <a:rPr lang="en-US" baseline="0" dirty="0" smtClean="0"/>
              <a:t> architectures</a:t>
            </a:r>
            <a:r>
              <a:rPr lang="en-US" dirty="0" smtClean="0"/>
              <a:t>, there are several forms of scan design proposed in the past such as</a:t>
            </a:r>
            <a:r>
              <a:rPr lang="en-US" baseline="0" dirty="0" smtClean="0"/>
              <a:t> </a:t>
            </a:r>
            <a:r>
              <a:rPr lang="en-US" dirty="0" smtClean="0"/>
              <a:t>the scan/set, the random-access scan, and the</a:t>
            </a:r>
            <a:r>
              <a:rPr lang="en-US" baseline="0" dirty="0" smtClean="0"/>
              <a:t> best-known – the </a:t>
            </a:r>
            <a:r>
              <a:rPr lang="en-US" dirty="0" smtClean="0"/>
              <a:t>level-sensitive scan design (LSSD)</a:t>
            </a:r>
            <a:r>
              <a:rPr lang="en-US" baseline="0" dirty="0" smtClean="0"/>
              <a:t> </a:t>
            </a:r>
            <a:r>
              <a:rPr lang="en-US" dirty="0" smtClean="0"/>
              <a:t>used in many IBM products. For the sake of illustration, we will briefly</a:t>
            </a:r>
            <a:r>
              <a:rPr lang="en-US" baseline="0" dirty="0" smtClean="0"/>
              <a:t> </a:t>
            </a:r>
            <a:r>
              <a:rPr lang="en-US" dirty="0" smtClean="0"/>
              <a:t>discuss the LSSD technique. The memory elements used by LSSD are implemented</a:t>
            </a:r>
            <a:r>
              <a:rPr lang="en-US" baseline="0" dirty="0" smtClean="0"/>
              <a:t> </a:t>
            </a:r>
            <a:r>
              <a:rPr lang="en-US" dirty="0" smtClean="0"/>
              <a:t>as latches in which the stored data cannot be</a:t>
            </a:r>
            <a:r>
              <a:rPr lang="en-US" baseline="0" dirty="0" smtClean="0"/>
              <a:t> </a:t>
            </a:r>
            <a:r>
              <a:rPr lang="en-US" dirty="0" smtClean="0"/>
              <a:t>changed by any input when the</a:t>
            </a:r>
            <a:r>
              <a:rPr lang="en-US" baseline="0" dirty="0" smtClean="0"/>
              <a:t> </a:t>
            </a:r>
            <a:r>
              <a:rPr lang="en-US" dirty="0" smtClean="0"/>
              <a:t>clocks are off. Moreover, each latch is augmented to form a shift-register</a:t>
            </a:r>
            <a:r>
              <a:rPr lang="en-US" baseline="0" dirty="0" smtClean="0"/>
              <a:t> </a:t>
            </a:r>
            <a:r>
              <a:rPr lang="en-US" dirty="0" smtClean="0"/>
              <a:t>latch by adding an extra latch (L2) with a separate clock</a:t>
            </a:r>
            <a:r>
              <a:rPr lang="en-US" baseline="0" dirty="0" smtClean="0"/>
              <a:t> </a:t>
            </a:r>
            <a:r>
              <a:rPr lang="en-US" dirty="0" smtClean="0"/>
              <a:t>input.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19</a:t>
            </a:fld>
            <a:endParaRPr lang="en-US"/>
          </a:p>
        </p:txBody>
      </p:sp>
    </p:spTree>
    <p:extLst>
      <p:ext uri="{BB962C8B-B14F-4D97-AF65-F5344CB8AC3E}">
        <p14:creationId xmlns:p14="http://schemas.microsoft.com/office/powerpoint/2010/main" val="42574666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The advent of new test methodologies is traditionally linked with problems that occurred when test generation methods, developed for combinational circuits, were to be applied</a:t>
            </a:r>
            <a:r>
              <a:rPr lang="en-US" baseline="0" dirty="0" smtClean="0"/>
              <a:t> to their sequential counterparts. It appears that functional or pseudorandom test patterns do not guarantee satisfactory fault coverage in this case. Some faults require excessive test time to get excited and/or propagated to the nearest observation points. Moreover, test generation procedures may require unacceptable processing time to arrive with a reasonable test set. In fact, there are no universal sequential ATPG tools that solve this problem in a satisfactory manner. Finally, even an exhaustive set of test patterns may not be sufficient to tackle all faults in sequential designs. As a result, test application time, as far as sequential circuits are concerned, may become unacceptable.</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a:t>
            </a:fld>
            <a:endParaRPr lang="en-US"/>
          </a:p>
        </p:txBody>
      </p:sp>
    </p:spTree>
    <p:extLst>
      <p:ext uri="{BB962C8B-B14F-4D97-AF65-F5344CB8AC3E}">
        <p14:creationId xmlns:p14="http://schemas.microsoft.com/office/powerpoint/2010/main" val="25826097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Interconnection of the latches into a shift register structure is</a:t>
            </a:r>
            <a:r>
              <a:rPr lang="en-US" baseline="0" dirty="0" smtClean="0"/>
              <a:t> </a:t>
            </a:r>
            <a:r>
              <a:rPr lang="en-US" dirty="0" smtClean="0"/>
              <a:t>done as shown on the slide, which demonstrates the general structure for a so-called LSSD double-latch design. In this approach, both latches, L1 and</a:t>
            </a:r>
            <a:r>
              <a:rPr lang="en-US" baseline="0" dirty="0" smtClean="0"/>
              <a:t> </a:t>
            </a:r>
            <a:r>
              <a:rPr lang="en-US" dirty="0" smtClean="0"/>
              <a:t>L2, are used as system latches, and the circuit output is taken from outputs</a:t>
            </a:r>
            <a:r>
              <a:rPr lang="en-US" baseline="0" dirty="0" smtClean="0"/>
              <a:t> </a:t>
            </a:r>
            <a:r>
              <a:rPr lang="en-US" dirty="0" smtClean="0"/>
              <a:t>of L2. Note that, in the normal mode, clocks C and B are used, while</a:t>
            </a:r>
            <a:r>
              <a:rPr lang="en-US" baseline="0" dirty="0" smtClean="0"/>
              <a:t> </a:t>
            </a:r>
            <a:r>
              <a:rPr lang="en-US" dirty="0" smtClean="0"/>
              <a:t>in the test mode, non-overlapping clocks A and B are used to prevent races.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20</a:t>
            </a:fld>
            <a:endParaRPr lang="en-US"/>
          </a:p>
        </p:txBody>
      </p:sp>
    </p:spTree>
    <p:extLst>
      <p:ext uri="{BB962C8B-B14F-4D97-AF65-F5344CB8AC3E}">
        <p14:creationId xmlns:p14="http://schemas.microsoft.com/office/powerpoint/2010/main" val="33426348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Another LSSD approach,</a:t>
            </a:r>
            <a:r>
              <a:rPr lang="en-US" baseline="0" dirty="0" smtClean="0"/>
              <a:t> </a:t>
            </a:r>
            <a:r>
              <a:rPr lang="en-US" dirty="0" smtClean="0"/>
              <a:t>known as a single-latch design, is also used if it is desired to separate combinational circuits only by a single latch. </a:t>
            </a:r>
            <a:r>
              <a:rPr lang="en-US" baseline="0" dirty="0" smtClean="0"/>
              <a:t> </a:t>
            </a:r>
            <a:r>
              <a:rPr lang="en-US" dirty="0" smtClean="0"/>
              <a:t>In this solution, latches L2 are not employed to perform the system functions of the circuit. The scan path is denoted by the red line. Several variations of the original LSSD design have been also proposed, mostly to reduce logic complexity.</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21</a:t>
            </a:fld>
            <a:endParaRPr lang="en-US"/>
          </a:p>
        </p:txBody>
      </p:sp>
    </p:spTree>
    <p:extLst>
      <p:ext uri="{BB962C8B-B14F-4D97-AF65-F5344CB8AC3E}">
        <p14:creationId xmlns:p14="http://schemas.microsoft.com/office/powerpoint/2010/main" val="13932794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To reduce the costs of using scan designs, especially area overhead and performance degradation, several partial scan techniques have been proposed in which only a subset of the circuit memory elements are included in the scan path. Among these methods, there are three common strategies used to select the flip-flops to scan such that the cost of test</a:t>
            </a:r>
            <a:r>
              <a:rPr lang="en-US" baseline="0" dirty="0" smtClean="0"/>
              <a:t> </a:t>
            </a:r>
            <a:r>
              <a:rPr lang="en-US" dirty="0" smtClean="0"/>
              <a:t>pattern generation is reduced while the testability</a:t>
            </a:r>
            <a:r>
              <a:rPr lang="en-US" baseline="0" dirty="0" smtClean="0"/>
              <a:t> </a:t>
            </a:r>
            <a:r>
              <a:rPr lang="en-US" dirty="0" smtClean="0"/>
              <a:t>overheads are</a:t>
            </a:r>
            <a:r>
              <a:rPr lang="en-US" baseline="0" dirty="0" smtClean="0"/>
              <a:t> </a:t>
            </a:r>
            <a:r>
              <a:rPr lang="en-US" dirty="0" smtClean="0"/>
              <a:t>minimized. Chronologically, the first approach was to employ testability measures in the flip-flop selection process. It does not guarantee the optimal solution as testability measures are usually not accurate and do not characterize the global effects. The second group of methods is based on breaking cyclic paths in the CUT in order to reduce the number of the feedback loops and their sequential depth.</a:t>
            </a:r>
            <a:r>
              <a:rPr lang="en-US" baseline="0" dirty="0" smtClean="0"/>
              <a:t> </a:t>
            </a:r>
            <a:r>
              <a:rPr lang="en-US" dirty="0" smtClean="0"/>
              <a:t>The rationale behind these techniques is to reduce the high cost of sequential ATPG originating from the presence of these loops. A special variant of this method cuts all the feedback loops, so that during test the resulting circuit</a:t>
            </a:r>
            <a:r>
              <a:rPr lang="en-US" baseline="0" dirty="0" smtClean="0"/>
              <a:t> </a:t>
            </a:r>
            <a:r>
              <a:rPr lang="en-US" dirty="0" smtClean="0"/>
              <a:t>works as a pipeline where faults can be processed</a:t>
            </a:r>
            <a:r>
              <a:rPr lang="en-US" baseline="0" dirty="0" smtClean="0"/>
              <a:t> </a:t>
            </a:r>
            <a:r>
              <a:rPr lang="en-US" dirty="0" smtClean="0"/>
              <a:t>by a combinational ATPG. The third concept utilizes test</a:t>
            </a:r>
            <a:r>
              <a:rPr lang="en-US" baseline="0" dirty="0" smtClean="0"/>
              <a:t> </a:t>
            </a:r>
            <a:r>
              <a:rPr lang="en-US" dirty="0" smtClean="0"/>
              <a:t>pattern generation techniques. The partial scan can be conveniently integrated with various BIST schemes – see the next chapter. </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22</a:t>
            </a:fld>
            <a:endParaRPr lang="en-US"/>
          </a:p>
        </p:txBody>
      </p:sp>
    </p:spTree>
    <p:extLst>
      <p:ext uri="{BB962C8B-B14F-4D97-AF65-F5344CB8AC3E}">
        <p14:creationId xmlns:p14="http://schemas.microsoft.com/office/powerpoint/2010/main" val="17086402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In order to invoke test procedures and to facilitate their correct execution at different levels of a circuit's architectural hierarchy</a:t>
            </a:r>
            <a:r>
              <a:rPr lang="en-US" baseline="0" dirty="0" smtClean="0"/>
              <a:t> such as</a:t>
            </a:r>
            <a:r>
              <a:rPr lang="en-US" dirty="0" smtClean="0"/>
              <a:t> the board, module or system level, certain design rules must be applied. In 1990, a new testing standard was adopted by the Institute of Electrical and Electronics Engineers, Inc., and it is now defined as the IEEE Standard 1149.1, IEEE Standard Test Access Port and Boundary-Scan Architecture. Its detailed overview can be found in the book by C.M. Maunder and R.E. </a:t>
            </a:r>
            <a:r>
              <a:rPr lang="en-US" dirty="0" err="1" smtClean="0"/>
              <a:t>Tulloss</a:t>
            </a:r>
            <a:r>
              <a:rPr lang="en-US" dirty="0" smtClean="0"/>
              <a:t>. The boundary-scan architectures not only allow for efficient</a:t>
            </a:r>
            <a:r>
              <a:rPr lang="en-US" baseline="0" dirty="0" smtClean="0"/>
              <a:t> </a:t>
            </a:r>
            <a:r>
              <a:rPr lang="en-US" dirty="0" smtClean="0"/>
              <a:t>fault detection at the board, module, or system levels, but also create an environment in which a fault diagnosis (location) at these architectural levels</a:t>
            </a:r>
            <a:r>
              <a:rPr lang="en-US" baseline="0" dirty="0" smtClean="0"/>
              <a:t> </a:t>
            </a:r>
            <a:r>
              <a:rPr lang="en-US" dirty="0" smtClean="0"/>
              <a:t>becomes a relatively simple task. A properly configured sequence of instructions</a:t>
            </a:r>
            <a:r>
              <a:rPr lang="en-US" baseline="0" dirty="0" smtClean="0"/>
              <a:t> </a:t>
            </a:r>
            <a:r>
              <a:rPr lang="en-US" dirty="0" smtClean="0"/>
              <a:t>may lead to isolation of faulty chips or interconnects</a:t>
            </a:r>
            <a:r>
              <a:rPr lang="en-US" baseline="0" dirty="0" smtClean="0"/>
              <a:t> </a:t>
            </a:r>
            <a:r>
              <a:rPr lang="en-US" dirty="0" smtClean="0"/>
              <a:t>in a timely fashion, thus enabling simple</a:t>
            </a:r>
            <a:r>
              <a:rPr lang="en-US" baseline="0" dirty="0" smtClean="0"/>
              <a:t> </a:t>
            </a:r>
            <a:r>
              <a:rPr lang="en-US" dirty="0" smtClean="0"/>
              <a:t>and fast repair procedures. </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23</a:t>
            </a:fld>
            <a:endParaRPr lang="en-US"/>
          </a:p>
        </p:txBody>
      </p:sp>
    </p:spTree>
    <p:extLst>
      <p:ext uri="{BB962C8B-B14F-4D97-AF65-F5344CB8AC3E}">
        <p14:creationId xmlns:p14="http://schemas.microsoft.com/office/powerpoint/2010/main" val="40217512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fontScale="92500" lnSpcReduction="10000"/>
          </a:bodyPr>
          <a:lstStyle/>
          <a:p>
            <a:r>
              <a:rPr lang="en-US" dirty="0" smtClean="0"/>
              <a:t>The basic architecture of the boundary scan is incorporated at the integrated circuit level and essentially consists of a protocol</a:t>
            </a:r>
            <a:r>
              <a:rPr lang="en-US" baseline="0" dirty="0" smtClean="0"/>
              <a:t> </a:t>
            </a:r>
            <a:r>
              <a:rPr lang="en-US" dirty="0" smtClean="0"/>
              <a:t>by which various test functions can be carried out. In particular, the standard defines four (or optionally, five) new pins forming the test</a:t>
            </a:r>
            <a:r>
              <a:rPr lang="en-US" baseline="0" dirty="0" smtClean="0"/>
              <a:t> </a:t>
            </a:r>
            <a:r>
              <a:rPr lang="en-US" dirty="0" smtClean="0"/>
              <a:t>access port (TAP): two of them (</a:t>
            </a:r>
            <a:r>
              <a:rPr lang="en-US" i="1" dirty="0" smtClean="0"/>
              <a:t>test clock</a:t>
            </a:r>
            <a:r>
              <a:rPr lang="en-US" dirty="0" smtClean="0"/>
              <a:t> TCK and </a:t>
            </a:r>
            <a:r>
              <a:rPr lang="en-US" i="1" dirty="0" smtClean="0"/>
              <a:t>test mode select</a:t>
            </a:r>
            <a:r>
              <a:rPr lang="en-US" dirty="0" smtClean="0"/>
              <a:t> TMS) </a:t>
            </a:r>
            <a:r>
              <a:rPr lang="en-US" baseline="0" dirty="0" smtClean="0"/>
              <a:t> </a:t>
            </a:r>
            <a:r>
              <a:rPr lang="en-US" dirty="0" smtClean="0"/>
              <a:t>are used to control the protocol, while</a:t>
            </a:r>
            <a:r>
              <a:rPr lang="en-US" baseline="0" dirty="0" smtClean="0"/>
              <a:t> </a:t>
            </a:r>
            <a:r>
              <a:rPr lang="en-US" dirty="0" smtClean="0"/>
              <a:t>the remaining two pins (</a:t>
            </a:r>
            <a:r>
              <a:rPr lang="en-US" i="1" dirty="0" smtClean="0"/>
              <a:t>test data in</a:t>
            </a:r>
            <a:r>
              <a:rPr lang="en-US" dirty="0" smtClean="0"/>
              <a:t> TDI and </a:t>
            </a:r>
            <a:r>
              <a:rPr lang="en-US" i="1" dirty="0" smtClean="0"/>
              <a:t>test data out</a:t>
            </a:r>
            <a:r>
              <a:rPr lang="en-US" dirty="0" smtClean="0"/>
              <a:t> TDO) are employed to serially shift data into and out of the circuit.</a:t>
            </a:r>
            <a:r>
              <a:rPr lang="en-US" baseline="0" dirty="0" smtClean="0"/>
              <a:t> </a:t>
            </a:r>
            <a:r>
              <a:rPr lang="en-US" dirty="0" smtClean="0"/>
              <a:t>Application of a 0 at the optional </a:t>
            </a:r>
            <a:r>
              <a:rPr lang="en-US" i="1" dirty="0" smtClean="0"/>
              <a:t>test reset</a:t>
            </a:r>
            <a:r>
              <a:rPr lang="en-US" dirty="0" smtClean="0"/>
              <a:t> input TRST* asynchronously forces the test logic into its reset state</a:t>
            </a:r>
            <a:r>
              <a:rPr lang="en-US" baseline="0" dirty="0" smtClean="0"/>
              <a:t>. </a:t>
            </a:r>
            <a:r>
              <a:rPr lang="en-US" dirty="0" smtClean="0"/>
              <a:t>The standard also</a:t>
            </a:r>
            <a:r>
              <a:rPr lang="en-US" baseline="0" dirty="0" smtClean="0"/>
              <a:t> </a:t>
            </a:r>
            <a:r>
              <a:rPr lang="en-US" dirty="0" smtClean="0"/>
              <a:t>specifies a simple finite state machine called the TAP controller which is driven by TCK, TMS and TRST*. Every chip designed according to the standard contains a boundary-scan </a:t>
            </a:r>
            <a:r>
              <a:rPr lang="en-US" i="1" dirty="0" smtClean="0"/>
              <a:t>instruction register</a:t>
            </a:r>
            <a:r>
              <a:rPr lang="en-US" dirty="0" smtClean="0"/>
              <a:t> and an associated decode logic. It is used to set the mode of operation for selected data registers by means of boundary-scan instructions which always place data registers between TDI and TDO. Two registers must always be present: the </a:t>
            </a:r>
            <a:r>
              <a:rPr lang="en-US" i="1" dirty="0" smtClean="0"/>
              <a:t>bypass register</a:t>
            </a:r>
            <a:r>
              <a:rPr lang="en-US" dirty="0" smtClean="0"/>
              <a:t> and the </a:t>
            </a:r>
            <a:r>
              <a:rPr lang="en-US" i="1" dirty="0" smtClean="0"/>
              <a:t>boundary-scan register</a:t>
            </a:r>
            <a:r>
              <a:rPr lang="en-US" dirty="0" smtClean="0"/>
              <a:t>. Additional registers are allowed under the optional clause of the 1149.1, and they can be selected by sending the proper control sequences to the TAP controller.</a:t>
            </a:r>
            <a:r>
              <a:rPr lang="en-US" baseline="0" dirty="0" smtClean="0"/>
              <a:t> </a:t>
            </a:r>
            <a:r>
              <a:rPr lang="en-US" dirty="0" smtClean="0"/>
              <a:t>In particular, internal scan paths can be connected via this circuitry to the</a:t>
            </a:r>
            <a:r>
              <a:rPr lang="en-US" baseline="0" dirty="0" smtClean="0"/>
              <a:t> </a:t>
            </a:r>
            <a:r>
              <a:rPr lang="en-US" dirty="0" smtClean="0"/>
              <a:t>chip's scan-in and scan-out ports. It should be emphasized, however, that the normal</a:t>
            </a:r>
            <a:r>
              <a:rPr lang="en-US" baseline="0" dirty="0" smtClean="0"/>
              <a:t> </a:t>
            </a:r>
            <a:r>
              <a:rPr lang="en-US" dirty="0" smtClean="0"/>
              <a:t>input/output terminals of the mission logic are connected to the chip’s input/output pads through boundary-scan cells.</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24</a:t>
            </a:fld>
            <a:endParaRPr lang="en-US"/>
          </a:p>
        </p:txBody>
      </p:sp>
    </p:spTree>
    <p:extLst>
      <p:ext uri="{BB962C8B-B14F-4D97-AF65-F5344CB8AC3E}">
        <p14:creationId xmlns:p14="http://schemas.microsoft.com/office/powerpoint/2010/main" val="382237964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This slide presents a state transition graph of the</a:t>
            </a:r>
            <a:r>
              <a:rPr lang="en-US" baseline="0" dirty="0" smtClean="0"/>
              <a:t> test access port, regarded here as a simple finite state machine. The gray states are so-called transient states, while the white states represent the actual actions invoked by TAP. The automaton moves between successive states based on control information provided through input TMS. Interestingly, as required by the IEEE standard 1194.1, the FSM moves to its initialization state (the blue one on the slide) either when a circuit is powered up, or the optional input TRST* is asserted, or a sequence of five consecutive ones is applied to the control input TMS. The remaining transitions are illustrated on the slide. Abbreviations DR and IR correspond to a data register and an instruction register, respectively.</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25</a:t>
            </a:fld>
            <a:endParaRPr lang="en-US"/>
          </a:p>
        </p:txBody>
      </p:sp>
    </p:spTree>
    <p:extLst>
      <p:ext uri="{BB962C8B-B14F-4D97-AF65-F5344CB8AC3E}">
        <p14:creationId xmlns:p14="http://schemas.microsoft.com/office/powerpoint/2010/main" val="191265954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If integrated circuits are mounted in a board during testing, a typical test</a:t>
            </a:r>
            <a:r>
              <a:rPr lang="en-US" baseline="0" dirty="0" smtClean="0"/>
              <a:t> </a:t>
            </a:r>
            <a:r>
              <a:rPr lang="en-US" dirty="0" smtClean="0"/>
              <a:t>session is carried out in the following way. All TDIs and TDOs are daisy-chained</a:t>
            </a:r>
            <a:r>
              <a:rPr lang="en-US" baseline="0" dirty="0" smtClean="0"/>
              <a:t> </a:t>
            </a:r>
            <a:r>
              <a:rPr lang="en-US" dirty="0" smtClean="0"/>
              <a:t>from chip to chip. A sequence of instructions is shifted through the system in such</a:t>
            </a:r>
            <a:r>
              <a:rPr lang="en-US" baseline="0" dirty="0" smtClean="0"/>
              <a:t> </a:t>
            </a:r>
            <a:r>
              <a:rPr lang="en-US" dirty="0" smtClean="0"/>
              <a:t>a way that every chip receives its own content of the instruction register. These</a:t>
            </a:r>
            <a:r>
              <a:rPr lang="en-US" baseline="0" dirty="0" smtClean="0"/>
              <a:t> </a:t>
            </a:r>
            <a:r>
              <a:rPr lang="en-US" dirty="0" smtClean="0"/>
              <a:t>instructions place the appropriate parts of data registers (for example, scan paths,</a:t>
            </a:r>
            <a:r>
              <a:rPr lang="en-US" baseline="0" dirty="0" smtClean="0"/>
              <a:t> </a:t>
            </a:r>
            <a:r>
              <a:rPr lang="en-US" dirty="0" smtClean="0"/>
              <a:t>user-defined registers, but also boundary-scan registers, etc.) between TDI and TDO pins. Second, the test patterns are loaded, and the test instruction is executed. The resultant test response can be subsequently shifted out of selected registers. The boundary scan allows efficient testing of board interconnect using the EXTEST</a:t>
            </a:r>
            <a:r>
              <a:rPr lang="en-US" baseline="0" dirty="0" smtClean="0"/>
              <a:t> </a:t>
            </a:r>
            <a:r>
              <a:rPr lang="en-US" dirty="0" smtClean="0"/>
              <a:t>instruction, facilitates isolation and testing chips via the boundary registers</a:t>
            </a:r>
            <a:r>
              <a:rPr lang="en-US" baseline="0" dirty="0" smtClean="0"/>
              <a:t> </a:t>
            </a:r>
            <a:r>
              <a:rPr lang="en-US" dirty="0" smtClean="0"/>
              <a:t>or built-in self-test hardware using the INTEST or RUNBIST instructions, and makes it possible to capture snapshot observations of normal system data using the SAMPLE instruction. When no test actions are required in a given circuit, the BYPASS instruction puts a 1-bit length bypass register</a:t>
            </a:r>
            <a:r>
              <a:rPr lang="en-US" baseline="0" dirty="0" smtClean="0"/>
              <a:t> </a:t>
            </a:r>
            <a:r>
              <a:rPr lang="en-US" dirty="0" smtClean="0"/>
              <a:t>between TDI and TDO, thus</a:t>
            </a:r>
            <a:r>
              <a:rPr lang="en-US" baseline="0" dirty="0" smtClean="0"/>
              <a:t> </a:t>
            </a:r>
            <a:r>
              <a:rPr lang="en-US" dirty="0" smtClean="0"/>
              <a:t>forming a minimal scan path to and from other targeted chips.</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26</a:t>
            </a:fld>
            <a:endParaRPr lang="en-US"/>
          </a:p>
        </p:txBody>
      </p:sp>
    </p:spTree>
    <p:extLst>
      <p:ext uri="{BB962C8B-B14F-4D97-AF65-F5344CB8AC3E}">
        <p14:creationId xmlns:p14="http://schemas.microsoft.com/office/powerpoint/2010/main" val="324424680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continuing standardization efforts have led to formulation of the IEEE  standard 1500. It is a scalable standard architecture for enabling test reuse and integration for embedded cores and associated circuitry. It focuses on facilitating efficient test of digital aspects of systems on chip (</a:t>
            </a:r>
            <a:r>
              <a:rPr lang="en-US" sz="1200" kern="1200" dirty="0" err="1" smtClean="0">
                <a:solidFill>
                  <a:schemeClr val="tx1"/>
                </a:solidFill>
                <a:latin typeface="+mn-lt"/>
                <a:ea typeface="+mn-ea"/>
                <a:cs typeface="+mn-cs"/>
              </a:rPr>
              <a:t>SoCs</a:t>
            </a:r>
            <a:r>
              <a:rPr lang="en-US" sz="1200" kern="1200" dirty="0" smtClean="0">
                <a:solidFill>
                  <a:schemeClr val="tx1"/>
                </a:solidFill>
                <a:latin typeface="+mn-lt"/>
                <a:ea typeface="+mn-ea"/>
                <a:cs typeface="+mn-cs"/>
              </a:rPr>
              <a:t>). The IEEE 1500 has serial and parallel test access mechanisms (TAMs) -  </a:t>
            </a:r>
            <a:r>
              <a:rPr lang="en-US" sz="1200" b="0" i="0" u="none" strike="noStrike" kern="1200" baseline="0" dirty="0" smtClean="0">
                <a:solidFill>
                  <a:schemeClr val="tx1"/>
                </a:solidFill>
                <a:latin typeface="+mn-lt"/>
                <a:ea typeface="+mn-ea"/>
                <a:cs typeface="+mn-cs"/>
              </a:rPr>
              <a:t>access is provided to embedded digital cores using the IEEE 1500 wrapper for controllability and </a:t>
            </a:r>
            <a:r>
              <a:rPr lang="en-US" sz="1200" b="0" i="0" u="none" strike="noStrike" kern="1200" baseline="0" dirty="0" err="1" smtClean="0">
                <a:solidFill>
                  <a:schemeClr val="tx1"/>
                </a:solidFill>
                <a:latin typeface="+mn-lt"/>
                <a:ea typeface="+mn-ea"/>
                <a:cs typeface="+mn-cs"/>
              </a:rPr>
              <a:t>observability</a:t>
            </a:r>
            <a:r>
              <a:rPr lang="en-US" sz="1200" b="0" i="0" u="none" strike="noStrike" kern="1200" baseline="0" dirty="0" smtClean="0">
                <a:solidFill>
                  <a:schemeClr val="tx1"/>
                </a:solidFill>
                <a:latin typeface="+mn-lt"/>
                <a:ea typeface="+mn-ea"/>
                <a:cs typeface="+mn-cs"/>
              </a:rPr>
              <a:t> of the cores - </a:t>
            </a:r>
            <a:r>
              <a:rPr lang="en-US" sz="1200" kern="1200" dirty="0" smtClean="0">
                <a:solidFill>
                  <a:schemeClr val="tx1"/>
                </a:solidFill>
                <a:latin typeface="+mn-lt"/>
                <a:ea typeface="+mn-ea"/>
                <a:cs typeface="+mn-cs"/>
              </a:rPr>
              <a:t>and a set of instructions suitable for testing cores, </a:t>
            </a:r>
            <a:r>
              <a:rPr lang="en-US" sz="1200" kern="1200" dirty="0" err="1" smtClean="0">
                <a:solidFill>
                  <a:schemeClr val="tx1"/>
                </a:solidFill>
                <a:latin typeface="+mn-lt"/>
                <a:ea typeface="+mn-ea"/>
                <a:cs typeface="+mn-cs"/>
              </a:rPr>
              <a:t>SoC</a:t>
            </a:r>
            <a:r>
              <a:rPr lang="en-US" sz="1200" kern="1200" dirty="0" smtClean="0">
                <a:solidFill>
                  <a:schemeClr val="tx1"/>
                </a:solidFill>
                <a:latin typeface="+mn-lt"/>
                <a:ea typeface="+mn-ea"/>
                <a:cs typeface="+mn-cs"/>
              </a:rPr>
              <a:t> interconnects, and circuitry. In addition, the IEEE</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1500 defines features that enable core isolation and protection. It reduces test cost through improved automation, promotes good DFT schemes, and improves test quality through improved access.</a:t>
            </a:r>
          </a:p>
        </p:txBody>
      </p:sp>
      <p:sp>
        <p:nvSpPr>
          <p:cNvPr id="4" name="Slide Number Placeholder 3"/>
          <p:cNvSpPr>
            <a:spLocks noGrp="1"/>
          </p:cNvSpPr>
          <p:nvPr>
            <p:ph type="sldNum" sz="quarter" idx="10"/>
          </p:nvPr>
        </p:nvSpPr>
        <p:spPr/>
        <p:txBody>
          <a:bodyPr/>
          <a:lstStyle/>
          <a:p>
            <a:fld id="{5487DF60-1B7D-5A48-ADFA-E6126064BF01}" type="slidenum">
              <a:rPr lang="en-US" smtClean="0"/>
              <a:pPr/>
              <a:t>27</a:t>
            </a:fld>
            <a:endParaRPr lang="en-US"/>
          </a:p>
        </p:txBody>
      </p:sp>
    </p:spTree>
    <p:extLst>
      <p:ext uri="{BB962C8B-B14F-4D97-AF65-F5344CB8AC3E}">
        <p14:creationId xmlns:p14="http://schemas.microsoft.com/office/powerpoint/2010/main" val="64727176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The main building blocks of the IEEE 1500 wrapper are shown on the slide. The WIR (wrapper instruction register) enables all of the IEEE 1500 operations. The IEEE 1500 wrapper has several modes of operation. There are modes for functional (non-test) operation, inward facing (IF) test operation, and outward facing (OF) test operation. Different test modes also determine whether the serial test data mechanism (WSI–WSO) or the parallel test data mechanism (WPI–WPO), if present, is being utilized. The wrapper bypass register (WBY) provides a bypass path for the WSI – WSO terminals of the wrapper serial port (WSP). The wrapper boundary register (WBR) is the data register through which test data stimuli are applied and pattern responses are captured. The WPP is used for increased data bandwidth to the wrapped core.</a:t>
            </a:r>
            <a:endParaRPr lang="en-US" dirty="0"/>
          </a:p>
        </p:txBody>
      </p:sp>
      <p:sp>
        <p:nvSpPr>
          <p:cNvPr id="4" name="Slide Number Placeholder 3"/>
          <p:cNvSpPr>
            <a:spLocks noGrp="1"/>
          </p:cNvSpPr>
          <p:nvPr>
            <p:ph type="sldNum" sz="quarter" idx="10"/>
          </p:nvPr>
        </p:nvSpPr>
        <p:spPr/>
        <p:txBody>
          <a:bodyPr/>
          <a:lstStyle/>
          <a:p>
            <a:fld id="{5487DF60-1B7D-5A48-ADFA-E6126064BF01}" type="slidenum">
              <a:rPr lang="en-US" smtClean="0"/>
              <a:pPr/>
              <a:t>28</a:t>
            </a:fld>
            <a:endParaRPr lang="en-US"/>
          </a:p>
        </p:txBody>
      </p:sp>
    </p:spTree>
    <p:extLst>
      <p:ext uri="{BB962C8B-B14F-4D97-AF65-F5344CB8AC3E}">
        <p14:creationId xmlns:p14="http://schemas.microsoft.com/office/powerpoint/2010/main" val="300786079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b="0" kern="1200" noProof="0" dirty="0" smtClean="0">
                <a:solidFill>
                  <a:schemeClr val="tx1"/>
                </a:solidFill>
                <a:latin typeface="+mn-lt"/>
                <a:ea typeface="+mn-ea"/>
                <a:cs typeface="+mn-cs"/>
              </a:rPr>
              <a:t>This relatively new test standard is to develop a methodology for access to embedded test and</a:t>
            </a:r>
            <a:r>
              <a:rPr lang="en-US" sz="1200" b="0" kern="1200" baseline="0" noProof="0" dirty="0" smtClean="0">
                <a:solidFill>
                  <a:schemeClr val="tx1"/>
                </a:solidFill>
                <a:latin typeface="+mn-lt"/>
                <a:ea typeface="+mn-ea"/>
                <a:cs typeface="+mn-cs"/>
              </a:rPr>
              <a:t> </a:t>
            </a:r>
            <a:r>
              <a:rPr lang="en-US" sz="1200" b="0" kern="1200" noProof="0" dirty="0" smtClean="0">
                <a:solidFill>
                  <a:schemeClr val="tx1"/>
                </a:solidFill>
                <a:latin typeface="+mn-lt"/>
                <a:ea typeface="+mn-ea"/>
                <a:cs typeface="+mn-cs"/>
              </a:rPr>
              <a:t>debug features (but not the features themselves) via the IEEE 1149.1 Test</a:t>
            </a:r>
            <a:r>
              <a:rPr lang="en-US" sz="1200" b="0" kern="1200" baseline="0" noProof="0" dirty="0" smtClean="0">
                <a:solidFill>
                  <a:schemeClr val="tx1"/>
                </a:solidFill>
                <a:latin typeface="+mn-lt"/>
                <a:ea typeface="+mn-ea"/>
                <a:cs typeface="+mn-cs"/>
              </a:rPr>
              <a:t> </a:t>
            </a:r>
            <a:r>
              <a:rPr lang="en-US" sz="1200" b="0" kern="1200" noProof="0" dirty="0" smtClean="0">
                <a:solidFill>
                  <a:schemeClr val="tx1"/>
                </a:solidFill>
                <a:latin typeface="+mn-lt"/>
                <a:ea typeface="+mn-ea"/>
                <a:cs typeface="+mn-cs"/>
              </a:rPr>
              <a:t>Access Port (TAP) and additional signals that may be required. The elements</a:t>
            </a:r>
            <a:r>
              <a:rPr lang="en-US" sz="1200" b="0" kern="1200" baseline="0" noProof="0" dirty="0" smtClean="0">
                <a:solidFill>
                  <a:schemeClr val="tx1"/>
                </a:solidFill>
                <a:latin typeface="+mn-lt"/>
                <a:ea typeface="+mn-ea"/>
                <a:cs typeface="+mn-cs"/>
              </a:rPr>
              <a:t> </a:t>
            </a:r>
            <a:r>
              <a:rPr lang="en-US" sz="1200" b="0" kern="1200" noProof="0" dirty="0" smtClean="0">
                <a:solidFill>
                  <a:schemeClr val="tx1"/>
                </a:solidFill>
                <a:latin typeface="+mn-lt"/>
                <a:ea typeface="+mn-ea"/>
                <a:cs typeface="+mn-cs"/>
              </a:rPr>
              <a:t>of the methodology include a description language for the characteristics of</a:t>
            </a:r>
            <a:r>
              <a:rPr lang="en-US" sz="1200" b="0" kern="1200" baseline="0" noProof="0" dirty="0" smtClean="0">
                <a:solidFill>
                  <a:schemeClr val="tx1"/>
                </a:solidFill>
                <a:latin typeface="+mn-lt"/>
                <a:ea typeface="+mn-ea"/>
                <a:cs typeface="+mn-cs"/>
              </a:rPr>
              <a:t> </a:t>
            </a:r>
            <a:r>
              <a:rPr lang="en-US" sz="1200" b="0" kern="1200" noProof="0" dirty="0" smtClean="0">
                <a:solidFill>
                  <a:schemeClr val="tx1"/>
                </a:solidFill>
                <a:latin typeface="+mn-lt"/>
                <a:ea typeface="+mn-ea"/>
                <a:cs typeface="+mn-cs"/>
              </a:rPr>
              <a:t>the features and for communication with the features, and requirements for</a:t>
            </a:r>
            <a:r>
              <a:rPr lang="en-US" sz="1200" b="0" kern="1200" baseline="0" noProof="0" dirty="0" smtClean="0">
                <a:solidFill>
                  <a:schemeClr val="tx1"/>
                </a:solidFill>
                <a:latin typeface="+mn-lt"/>
                <a:ea typeface="+mn-ea"/>
                <a:cs typeface="+mn-cs"/>
              </a:rPr>
              <a:t> </a:t>
            </a:r>
            <a:r>
              <a:rPr lang="en-US" sz="1200" b="0" kern="1200" noProof="0" dirty="0" smtClean="0">
                <a:solidFill>
                  <a:schemeClr val="tx1"/>
                </a:solidFill>
                <a:latin typeface="+mn-lt"/>
                <a:ea typeface="+mn-ea"/>
                <a:cs typeface="+mn-cs"/>
              </a:rPr>
              <a:t>interfacing to the features.</a:t>
            </a:r>
          </a:p>
          <a:p>
            <a:endParaRPr lang="en-US" sz="1200" b="0" kern="1200" noProof="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noProof="0" dirty="0" smtClean="0">
                <a:solidFill>
                  <a:schemeClr val="tx1"/>
                </a:solidFill>
              </a:rPr>
              <a:t>Many technical details</a:t>
            </a:r>
            <a:r>
              <a:rPr lang="en-US" baseline="0" noProof="0" dirty="0" smtClean="0">
                <a:solidFill>
                  <a:schemeClr val="tx1"/>
                </a:solidFill>
              </a:rPr>
              <a:t> can be found on the web site </a:t>
            </a:r>
            <a:r>
              <a:rPr lang="en-US" noProof="0" dirty="0" smtClean="0">
                <a:solidFill>
                  <a:schemeClr val="tx1"/>
                </a:solidFill>
              </a:rPr>
              <a:t>http://</a:t>
            </a:r>
            <a:r>
              <a:rPr lang="en-US" noProof="0" dirty="0" err="1" smtClean="0">
                <a:solidFill>
                  <a:schemeClr val="tx1"/>
                </a:solidFill>
              </a:rPr>
              <a:t>grouper.ieee.org</a:t>
            </a:r>
            <a:r>
              <a:rPr lang="en-US" noProof="0" dirty="0" smtClean="0">
                <a:solidFill>
                  <a:schemeClr val="tx1"/>
                </a:solidFill>
              </a:rPr>
              <a:t>/groups/1687.</a:t>
            </a:r>
            <a:r>
              <a:rPr lang="en-US" baseline="0" noProof="0" dirty="0" smtClean="0">
                <a:solidFill>
                  <a:schemeClr val="tx1"/>
                </a:solidFill>
              </a:rPr>
              <a:t> </a:t>
            </a:r>
            <a:r>
              <a:rPr lang="en-US" noProof="0" dirty="0" smtClean="0">
                <a:solidFill>
                  <a:schemeClr val="tx1"/>
                </a:solidFill>
              </a:rPr>
              <a:t> </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29</a:t>
            </a:fld>
            <a:endParaRPr lang="en-US"/>
          </a:p>
        </p:txBody>
      </p:sp>
    </p:spTree>
    <p:extLst>
      <p:ext uri="{BB962C8B-B14F-4D97-AF65-F5344CB8AC3E}">
        <p14:creationId xmlns:p14="http://schemas.microsoft.com/office/powerpoint/2010/main" val="23249311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fontScale="55000" lnSpcReduction="20000"/>
          </a:bodyPr>
          <a:lstStyle/>
          <a:p>
            <a:r>
              <a:rPr lang="en-US" dirty="0" smtClean="0"/>
              <a:t>The growth in the cost of developing and applying tests is attributable to a trivial observation that complex integrated circuits pose very serious problems in testing and debugging. On the other hand, there is a continuing need for testing at various architectural stages. At the chip-level, for example, testability problems may</a:t>
            </a:r>
            <a:r>
              <a:rPr lang="en-US" baseline="0" dirty="0" smtClean="0"/>
              <a:t> </a:t>
            </a:r>
            <a:r>
              <a:rPr lang="en-US" dirty="0" smtClean="0"/>
              <a:t>surface because of:</a:t>
            </a:r>
          </a:p>
          <a:p>
            <a:pPr marL="171450" indent="-171450">
              <a:buFont typeface="Arial"/>
              <a:buChar char="•"/>
            </a:pPr>
            <a:r>
              <a:rPr lang="en-US" dirty="0" smtClean="0"/>
              <a:t>a very high and increasing logic-to-pin ratio, which points out a highly</a:t>
            </a:r>
            <a:r>
              <a:rPr lang="en-US" baseline="0" dirty="0" smtClean="0"/>
              <a:t> </a:t>
            </a:r>
            <a:r>
              <a:rPr lang="en-US" dirty="0" smtClean="0"/>
              <a:t>unbalanced relationship between a limited number of input/output ports and</a:t>
            </a:r>
            <a:r>
              <a:rPr lang="en-US" baseline="0" dirty="0" smtClean="0"/>
              <a:t> </a:t>
            </a:r>
            <a:r>
              <a:rPr lang="en-US" dirty="0" smtClean="0"/>
              <a:t>unprecedentedly complex semiconductor devices which are accessible only through these terminals,</a:t>
            </a:r>
          </a:p>
          <a:p>
            <a:pPr marL="171450" indent="-171450">
              <a:buFont typeface="Arial"/>
              <a:buChar char="•"/>
            </a:pPr>
            <a:r>
              <a:rPr lang="en-US" dirty="0" smtClean="0"/>
              <a:t>a circuit complexity which continues to grow as new submicron technologies</a:t>
            </a:r>
            <a:r>
              <a:rPr lang="en-US" baseline="0" dirty="0" smtClean="0"/>
              <a:t> </a:t>
            </a:r>
            <a:r>
              <a:rPr lang="en-US" dirty="0" smtClean="0"/>
              <a:t>offer higher densities and speeds,</a:t>
            </a:r>
          </a:p>
          <a:p>
            <a:pPr marL="171450" indent="-171450">
              <a:buFont typeface="Arial"/>
              <a:buChar char="•"/>
            </a:pPr>
            <a:r>
              <a:rPr lang="en-US" dirty="0" smtClean="0"/>
              <a:t>an increasingly long test-pattern generation and test application time;</a:t>
            </a:r>
            <a:r>
              <a:rPr lang="en-US" baseline="0" dirty="0" smtClean="0"/>
              <a:t> </a:t>
            </a:r>
            <a:r>
              <a:rPr lang="en-US" dirty="0" smtClean="0"/>
              <a:t>it has been repeatedly reported that functional and random tests for general class of circuits containing memory elements have very low fault coverage; in the case of deterministic patterns, an extraordinary amount of processing time might be required to generate a test vector, and then it may take a large number of clock cycles to excite a fault and propagate it to primary outputs,</a:t>
            </a:r>
          </a:p>
          <a:p>
            <a:pPr marL="171450" indent="-171450">
              <a:buFont typeface="Arial"/>
              <a:buChar char="•"/>
            </a:pPr>
            <a:r>
              <a:rPr lang="en-US" dirty="0" smtClean="0"/>
              <a:t>a prohibitively large volume of test data that must be kept by testing</a:t>
            </a:r>
            <a:r>
              <a:rPr lang="en-US" baseline="0" dirty="0" smtClean="0"/>
              <a:t> </a:t>
            </a:r>
            <a:r>
              <a:rPr lang="en-US" dirty="0" smtClean="0"/>
              <a:t>equipment,</a:t>
            </a:r>
          </a:p>
          <a:p>
            <a:pPr marL="171450" indent="-171450">
              <a:buFont typeface="Arial"/>
              <a:buChar char="•"/>
            </a:pPr>
            <a:r>
              <a:rPr lang="en-US" dirty="0" smtClean="0"/>
              <a:t>cumbersome procedures to perform at-speed testing through external testing</a:t>
            </a:r>
            <a:r>
              <a:rPr lang="en-US" baseline="0" dirty="0" smtClean="0"/>
              <a:t> </a:t>
            </a:r>
            <a:r>
              <a:rPr lang="en-US" dirty="0" smtClean="0"/>
              <a:t>equipment,</a:t>
            </a:r>
          </a:p>
          <a:p>
            <a:pPr marL="171450" indent="-171450">
              <a:buFont typeface="Arial"/>
              <a:buChar char="•"/>
            </a:pPr>
            <a:r>
              <a:rPr lang="en-US" dirty="0" smtClean="0"/>
              <a:t>incomplete knowledge of the gate level structure,</a:t>
            </a:r>
          </a:p>
          <a:p>
            <a:pPr marL="171450" indent="-171450">
              <a:buFont typeface="Arial"/>
              <a:buChar char="•"/>
            </a:pPr>
            <a:r>
              <a:rPr lang="en-US" dirty="0" smtClean="0"/>
              <a:t>lack of methods and metrics to measure the completeness of testing</a:t>
            </a:r>
            <a:r>
              <a:rPr lang="en-US" baseline="0" dirty="0" smtClean="0"/>
              <a:t> </a:t>
            </a:r>
            <a:r>
              <a:rPr lang="en-US" dirty="0" smtClean="0"/>
              <a:t>schemes,</a:t>
            </a:r>
          </a:p>
          <a:p>
            <a:pPr marL="171450" indent="-171450">
              <a:buFont typeface="Arial"/>
              <a:buChar char="•"/>
            </a:pPr>
            <a:r>
              <a:rPr lang="en-US" dirty="0" smtClean="0"/>
              <a:t>difficulties in finding skilled resources.</a:t>
            </a:r>
          </a:p>
          <a:p>
            <a:pPr marL="0" indent="0">
              <a:buFont typeface="Arial"/>
              <a:buNone/>
            </a:pPr>
            <a:endParaRPr lang="en-US" dirty="0" smtClean="0"/>
          </a:p>
          <a:p>
            <a:r>
              <a:rPr lang="en-US" dirty="0" smtClean="0"/>
              <a:t>At the printed circuit board level, external testers require a sophisticated</a:t>
            </a:r>
            <a:r>
              <a:rPr lang="en-US" baseline="0" dirty="0" smtClean="0"/>
              <a:t> </a:t>
            </a:r>
            <a:r>
              <a:rPr lang="en-US" dirty="0" smtClean="0"/>
              <a:t>bed-of-nails fixture in order to access the pins of the chips on the board, if</a:t>
            </a:r>
            <a:r>
              <a:rPr lang="en-US" baseline="0" dirty="0" smtClean="0"/>
              <a:t> </a:t>
            </a:r>
            <a:r>
              <a:rPr lang="en-US" dirty="0" smtClean="0"/>
              <a:t>these circuits were designed without addressing testability issues. This expensive technique becomes impractical when a surface-mount technology is used with components mounted densely on both sides of the board. Also, as the board has to be removed from the system, system-level diagnosis becomes impossible.</a:t>
            </a:r>
          </a:p>
          <a:p>
            <a:r>
              <a:rPr lang="en-US" dirty="0" smtClean="0"/>
              <a:t>It is imperative to keep all costs related to testing, and originating</a:t>
            </a:r>
            <a:r>
              <a:rPr lang="en-US" baseline="0" dirty="0" smtClean="0"/>
              <a:t> </a:t>
            </a:r>
            <a:r>
              <a:rPr lang="en-US" dirty="0" smtClean="0"/>
              <a:t>from the above problems, in reasonable bounds. It appears that this</a:t>
            </a:r>
            <a:r>
              <a:rPr lang="en-US" baseline="0" dirty="0" smtClean="0"/>
              <a:t> </a:t>
            </a:r>
            <a:r>
              <a:rPr lang="en-US" dirty="0" smtClean="0"/>
              <a:t>can be accomplished at the expense of a modest amount of area and possible minimal performance degradation such that a uniform and</a:t>
            </a:r>
            <a:r>
              <a:rPr lang="en-US" baseline="0" dirty="0" smtClean="0"/>
              <a:t> </a:t>
            </a:r>
            <a:r>
              <a:rPr lang="en-US" dirty="0" smtClean="0"/>
              <a:t>structured solution can be used in debugging, manufacturing, and system testing. This approach, or rather a collection of techniques which make the final design economically testable, is known as a process of design for testability (DFT). DFT is expected to produce circuits with adequate controllability and </a:t>
            </a:r>
            <a:r>
              <a:rPr lang="en-US" dirty="0" err="1" smtClean="0"/>
              <a:t>observability</a:t>
            </a:r>
            <a:r>
              <a:rPr lang="en-US" dirty="0" smtClean="0"/>
              <a:t>, satisfying several design rules which reduce test development costs, increase fault coverage, and finally, reduce defect levels.</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a:t>
            </a:fld>
            <a:endParaRPr lang="en-US"/>
          </a:p>
        </p:txBody>
      </p:sp>
    </p:spTree>
    <p:extLst>
      <p:ext uri="{BB962C8B-B14F-4D97-AF65-F5344CB8AC3E}">
        <p14:creationId xmlns:p14="http://schemas.microsoft.com/office/powerpoint/2010/main" val="177212943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kern="1200" dirty="0" smtClean="0">
                <a:solidFill>
                  <a:schemeClr val="tx1"/>
                </a:solidFill>
                <a:latin typeface="+mn-lt"/>
                <a:ea typeface="+mn-ea"/>
                <a:cs typeface="+mn-cs"/>
              </a:rPr>
              <a:t>Consider a top-level module</a:t>
            </a:r>
            <a:r>
              <a:rPr lang="en-US" sz="1200" kern="1200" baseline="0" dirty="0" smtClean="0">
                <a:solidFill>
                  <a:schemeClr val="tx1"/>
                </a:solidFill>
                <a:latin typeface="+mn-lt"/>
                <a:ea typeface="+mn-ea"/>
                <a:cs typeface="+mn-cs"/>
              </a:rPr>
              <a:t> as shown on the slide. </a:t>
            </a:r>
            <a:r>
              <a:rPr lang="en-US" sz="1200" kern="1200" dirty="0" smtClean="0">
                <a:solidFill>
                  <a:schemeClr val="tx1"/>
                </a:solidFill>
                <a:latin typeface="+mn-lt"/>
                <a:ea typeface="+mn-ea"/>
                <a:cs typeface="+mn-cs"/>
              </a:rPr>
              <a:t>It contains an IEEE 1149.1-compatible TAP controller, four Segment Insertion Bit (SIB) modules, and two blocks named M2 and M4, respectively. Each block includes four instruments (for example, memory BIST,</a:t>
            </a:r>
            <a:r>
              <a:rPr lang="en-US" sz="1200" kern="1200" baseline="0" dirty="0" smtClean="0">
                <a:solidFill>
                  <a:schemeClr val="tx1"/>
                </a:solidFill>
                <a:latin typeface="+mn-lt"/>
                <a:ea typeface="+mn-ea"/>
                <a:cs typeface="+mn-cs"/>
              </a:rPr>
              <a:t> logic BIST, test compression, and high speed </a:t>
            </a:r>
            <a:r>
              <a:rPr lang="en-US" sz="1200" kern="1200" baseline="0" dirty="0" err="1" smtClean="0">
                <a:solidFill>
                  <a:schemeClr val="tx1"/>
                </a:solidFill>
                <a:latin typeface="+mn-lt"/>
                <a:ea typeface="+mn-ea"/>
                <a:cs typeface="+mn-cs"/>
              </a:rPr>
              <a:t>SerDes</a:t>
            </a:r>
            <a:r>
              <a:rPr lang="en-US" sz="1200" kern="1200" baseline="0" dirty="0" smtClean="0">
                <a:solidFill>
                  <a:schemeClr val="tx1"/>
                </a:solidFill>
                <a:latin typeface="+mn-lt"/>
                <a:ea typeface="+mn-ea"/>
                <a:cs typeface="+mn-cs"/>
              </a:rPr>
              <a:t> interface) </a:t>
            </a:r>
            <a:r>
              <a:rPr lang="en-US" sz="1200" kern="1200" dirty="0" smtClean="0">
                <a:solidFill>
                  <a:schemeClr val="tx1"/>
                </a:solidFill>
                <a:latin typeface="+mn-lt"/>
                <a:ea typeface="+mn-ea"/>
                <a:cs typeface="+mn-cs"/>
              </a:rPr>
              <a:t>operated by regular test-data registers (TDR). Operating means writing care bits into the TDR or reading values from it. A PDL </a:t>
            </a:r>
            <a:r>
              <a:rPr lang="en-US" sz="1200" kern="1200" dirty="0" err="1" smtClean="0">
                <a:solidFill>
                  <a:schemeClr val="tx1"/>
                </a:solidFill>
                <a:latin typeface="+mn-lt"/>
                <a:ea typeface="+mn-ea"/>
                <a:cs typeface="+mn-cs"/>
              </a:rPr>
              <a:t>retargeter</a:t>
            </a:r>
            <a:r>
              <a:rPr lang="en-US" sz="1200" kern="1200" dirty="0" smtClean="0">
                <a:solidFill>
                  <a:schemeClr val="tx1"/>
                </a:solidFill>
                <a:latin typeface="+mn-lt"/>
                <a:ea typeface="+mn-ea"/>
                <a:cs typeface="+mn-cs"/>
              </a:rPr>
              <a:t> (EDA tool) automatically applies control signals such as capture, shift, or update enable as needed.</a:t>
            </a:r>
          </a:p>
          <a:p>
            <a:endParaRPr lang="en-US" sz="1200" kern="1200" noProof="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In IJTAG, the ICL interconnection network and all non-leaf-level instrument modules in this interconnection network are universally addressed as the “ICL access network.” An interesting addition to this ICL access network is the use of SIB modules, which dynamically change the ICL access network configuration. SIBs are not part of IEEE P1687, but their usage is recommended. Usually, a PDL-retargeting EDA tool automatically sets the access network’s configuration while it is computing a solution for sending the user’s care bits to an instrument. The user also can manipulate it explicitly.</a:t>
            </a:r>
          </a:p>
          <a:p>
            <a:endParaRPr lang="en-US" sz="1200" kern="1200" noProof="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Assume a user wants to write a care bit into M4. There is no need to shift through M2. Instead, the shorter shift path is to configure the first level SIB to bypass M2 altogether so the shift path is from the TDI port, through the first level SIBs into M4 and, for example, the second SIB’s side input, then back through the TAP to TDO. The PDL-retargeting tool’s job is to figure this out. In IJTAG, the user only needs to express the intention to write a care bit into a selected instrument </a:t>
            </a:r>
            <a:r>
              <a:rPr lang="en-US" sz="1200" kern="1200" smtClean="0">
                <a:solidFill>
                  <a:schemeClr val="tx1"/>
                </a:solidFill>
                <a:latin typeface="+mn-lt"/>
                <a:ea typeface="+mn-ea"/>
                <a:cs typeface="+mn-cs"/>
              </a:rPr>
              <a:t>of M4. </a:t>
            </a:r>
            <a:r>
              <a:rPr lang="en-US" sz="1200" kern="1200" dirty="0" smtClean="0">
                <a:solidFill>
                  <a:schemeClr val="tx1"/>
                </a:solidFill>
                <a:latin typeface="+mn-lt"/>
                <a:ea typeface="+mn-ea"/>
                <a:cs typeface="+mn-cs"/>
              </a:rPr>
              <a:t>This is the key difference with other JTAG-based usages, where it is up the user to configure the access network explicitly.</a:t>
            </a:r>
            <a:endParaRPr lang="en-US" noProof="0" dirty="0" smtClean="0">
              <a:solidFill>
                <a:schemeClr val="tx1"/>
              </a:solidFill>
            </a:endParaRP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30</a:t>
            </a:fld>
            <a:endParaRPr lang="en-US"/>
          </a:p>
        </p:txBody>
      </p:sp>
    </p:spTree>
    <p:extLst>
      <p:ext uri="{BB962C8B-B14F-4D97-AF65-F5344CB8AC3E}">
        <p14:creationId xmlns:p14="http://schemas.microsoft.com/office/powerpoint/2010/main" val="185438882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kern="1200" noProof="0" dirty="0" smtClean="0">
                <a:solidFill>
                  <a:schemeClr val="tx1"/>
                </a:solidFill>
                <a:effectLst/>
                <a:latin typeface="+mn-lt"/>
                <a:ea typeface="+mn-ea"/>
                <a:cs typeface="+mn-cs"/>
              </a:rPr>
              <a:t>As a result of the emergence of new technologies, standard stuck-at scan tests may not be sufficient. There is a significant growth in the number of timing-related defects at 130 nm and below. At-speed scan testing is thus necessary to detect these faults. The most popular approach for at-speed scan requires more complex test patterns. The most desirable application of at-speed scan test involves loading values into the scan chains at a slow clock rate and then applying two cycles at the</a:t>
            </a:r>
            <a:r>
              <a:rPr lang="en-US" sz="1200" kern="1200" baseline="0" noProof="0" dirty="0" smtClean="0">
                <a:solidFill>
                  <a:schemeClr val="tx1"/>
                </a:solidFill>
                <a:effectLst/>
                <a:latin typeface="+mn-lt"/>
                <a:ea typeface="+mn-ea"/>
                <a:cs typeface="+mn-cs"/>
              </a:rPr>
              <a:t> </a:t>
            </a:r>
            <a:r>
              <a:rPr lang="en-US" sz="1200" kern="1200" noProof="0" dirty="0" smtClean="0">
                <a:solidFill>
                  <a:schemeClr val="tx1"/>
                </a:solidFill>
                <a:effectLst/>
                <a:latin typeface="+mn-lt"/>
                <a:ea typeface="+mn-ea"/>
                <a:cs typeface="+mn-cs"/>
              </a:rPr>
              <a:t>system clock frequency. At-speed patterns can use internal PLLs for the at-speed launch and to capture pulses to provide accurate clocking.</a:t>
            </a:r>
            <a:r>
              <a:rPr lang="en-US" sz="1200" kern="1200" baseline="0" noProof="0" dirty="0" smtClean="0">
                <a:solidFill>
                  <a:schemeClr val="tx1"/>
                </a:solidFill>
                <a:effectLst/>
                <a:latin typeface="+mn-lt"/>
                <a:ea typeface="+mn-ea"/>
                <a:cs typeface="+mn-cs"/>
              </a:rPr>
              <a:t> </a:t>
            </a:r>
            <a:r>
              <a:rPr lang="en-US" sz="1200" kern="1200" noProof="0" dirty="0" smtClean="0">
                <a:solidFill>
                  <a:schemeClr val="tx1"/>
                </a:solidFill>
                <a:effectLst/>
                <a:latin typeface="+mn-lt"/>
                <a:ea typeface="+mn-ea"/>
                <a:cs typeface="+mn-cs"/>
              </a:rPr>
              <a:t>Because two cycles are required in the functional mode of these tests, at-speed scan patterns are typically three to five times larger than a stuck</a:t>
            </a:r>
            <a:r>
              <a:rPr lang="en-US" sz="1200" kern="1200" baseline="0" noProof="0" dirty="0" smtClean="0">
                <a:solidFill>
                  <a:schemeClr val="tx1"/>
                </a:solidFill>
                <a:effectLst/>
                <a:latin typeface="+mn-lt"/>
                <a:ea typeface="+mn-ea"/>
                <a:cs typeface="+mn-cs"/>
              </a:rPr>
              <a:t> </a:t>
            </a:r>
            <a:r>
              <a:rPr lang="en-US" sz="1200" kern="1200" noProof="0" dirty="0" smtClean="0">
                <a:solidFill>
                  <a:schemeClr val="tx1"/>
                </a:solidFill>
                <a:effectLst/>
                <a:latin typeface="+mn-lt"/>
                <a:ea typeface="+mn-ea"/>
                <a:cs typeface="+mn-cs"/>
              </a:rPr>
              <a:t>at pattern set. Typically,</a:t>
            </a:r>
            <a:r>
              <a:rPr lang="en-US" sz="1200" kern="1200" baseline="0" noProof="0" dirty="0" smtClean="0">
                <a:solidFill>
                  <a:schemeClr val="tx1"/>
                </a:solidFill>
                <a:effectLst/>
                <a:latin typeface="+mn-lt"/>
                <a:ea typeface="+mn-ea"/>
                <a:cs typeface="+mn-cs"/>
              </a:rPr>
              <a:t> </a:t>
            </a:r>
            <a:r>
              <a:rPr lang="en-US" sz="1200" kern="1200" noProof="0" dirty="0" smtClean="0">
                <a:solidFill>
                  <a:schemeClr val="tx1"/>
                </a:solidFill>
                <a:effectLst/>
                <a:latin typeface="+mn-lt"/>
                <a:ea typeface="+mn-ea"/>
                <a:cs typeface="+mn-cs"/>
              </a:rPr>
              <a:t>ATPG tools can support at-speed scan tests that are simpler and require fewer patterns</a:t>
            </a:r>
            <a:r>
              <a:rPr lang="en-US" sz="1200" kern="1200" baseline="0" noProof="0" dirty="0" smtClean="0">
                <a:solidFill>
                  <a:schemeClr val="tx1"/>
                </a:solidFill>
                <a:effectLst/>
                <a:latin typeface="+mn-lt"/>
                <a:ea typeface="+mn-ea"/>
                <a:cs typeface="+mn-cs"/>
              </a:rPr>
              <a:t> – </a:t>
            </a:r>
            <a:r>
              <a:rPr lang="en-US" sz="1200" kern="1200" noProof="0" dirty="0" smtClean="0">
                <a:solidFill>
                  <a:schemeClr val="tx1"/>
                </a:solidFill>
                <a:effectLst/>
                <a:latin typeface="+mn-lt"/>
                <a:ea typeface="+mn-ea"/>
                <a:cs typeface="+mn-cs"/>
              </a:rPr>
              <a:t>these are called launch-off-shift</a:t>
            </a:r>
            <a:r>
              <a:rPr lang="en-US" sz="1200" kern="1200" baseline="0" noProof="0" dirty="0" smtClean="0">
                <a:solidFill>
                  <a:schemeClr val="tx1"/>
                </a:solidFill>
                <a:effectLst/>
                <a:latin typeface="+mn-lt"/>
                <a:ea typeface="+mn-ea"/>
                <a:cs typeface="+mn-cs"/>
              </a:rPr>
              <a:t> </a:t>
            </a:r>
            <a:r>
              <a:rPr lang="en-US" sz="1200" kern="1200" noProof="0" dirty="0" smtClean="0">
                <a:solidFill>
                  <a:schemeClr val="tx1"/>
                </a:solidFill>
                <a:effectLst/>
                <a:latin typeface="+mn-lt"/>
                <a:ea typeface="+mn-ea"/>
                <a:cs typeface="+mn-cs"/>
              </a:rPr>
              <a:t>patterns. Such tools impose more design constraints, however, and will test more nonfunctional logic, possibly reducing yield. The other problems that at-speed scan-based test is facing include multiple clock domains</a:t>
            </a:r>
            <a:r>
              <a:rPr lang="en-US" sz="1200" kern="1200" baseline="0" noProof="0" dirty="0" smtClean="0">
                <a:solidFill>
                  <a:schemeClr val="tx1"/>
                </a:solidFill>
                <a:effectLst/>
                <a:latin typeface="+mn-lt"/>
                <a:ea typeface="+mn-ea"/>
                <a:cs typeface="+mn-cs"/>
              </a:rPr>
              <a:t> and possible clock skew between them, multiple clock frequencies, proper design of scan enable distribution network, and so on.</a:t>
            </a:r>
            <a:endParaRPr lang="en-US" noProof="0" dirty="0" smtClean="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31</a:t>
            </a:fld>
            <a:endParaRPr lang="en-US"/>
          </a:p>
        </p:txBody>
      </p:sp>
    </p:spTree>
    <p:extLst>
      <p:ext uri="{BB962C8B-B14F-4D97-AF65-F5344CB8AC3E}">
        <p14:creationId xmlns:p14="http://schemas.microsoft.com/office/powerpoint/2010/main" val="73359177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The slide</a:t>
            </a:r>
            <a:r>
              <a:rPr lang="en-US" baseline="0" dirty="0" smtClean="0"/>
              <a:t> shows the basic timing for a scan pattern commonly referred to as a launch-off-last-shift or just launch-off-shift (LOS) vector (another name: a skewed load technique). In this technique, the transition occurs because of the last shift in the procedure of loading scan chains. This type of test patterns requires the scan enable (SE) signal (controlling multiplexers in scan cells) to transition from shift to capture mode at speed. Therefore, the scan enable must be globally routed and timed similar to a clock (</a:t>
            </a:r>
            <a:r>
              <a:rPr lang="en-US" baseline="0" dirty="0" err="1" smtClean="0"/>
              <a:t>Clk</a:t>
            </a:r>
            <a:r>
              <a:rPr lang="en-US" baseline="0" dirty="0" smtClean="0"/>
              <a:t>). A </a:t>
            </a:r>
            <a:r>
              <a:rPr lang="en-US" sz="1200" kern="1200" baseline="0" dirty="0" smtClean="0">
                <a:solidFill>
                  <a:schemeClr val="tx1"/>
                </a:solidFill>
                <a:latin typeface="+mn-lt"/>
                <a:ea typeface="+mn-ea"/>
                <a:cs typeface="+mn-cs"/>
              </a:rPr>
              <a:t>c</a:t>
            </a:r>
            <a:r>
              <a:rPr lang="en-US" sz="1200" kern="1200" dirty="0" smtClean="0">
                <a:solidFill>
                  <a:schemeClr val="tx1"/>
                </a:solidFill>
                <a:latin typeface="+mn-lt"/>
                <a:ea typeface="+mn-ea"/>
                <a:cs typeface="+mn-cs"/>
              </a:rPr>
              <a:t>ommon approach is to have lots of local pipelines of the SE change with the system clock.  </a:t>
            </a:r>
            <a:r>
              <a:rPr lang="en-US" baseline="0" dirty="0" smtClean="0"/>
              <a:t>Also, because launch-off-shift patterns detect certain number of faults in non-functional paths as well as in the scan path, the test coverage exaggerates the real coverage for faults that can impact yield. This phenomenon is known as over-testing, and it occurs due to transitions being initialized from (illegal) states that a circuit does not reach in the mission mode.</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32</a:t>
            </a:fld>
            <a:endParaRPr lang="en-US"/>
          </a:p>
        </p:txBody>
      </p:sp>
    </p:spTree>
    <p:extLst>
      <p:ext uri="{BB962C8B-B14F-4D97-AF65-F5344CB8AC3E}">
        <p14:creationId xmlns:p14="http://schemas.microsoft.com/office/powerpoint/2010/main" val="341261133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As</a:t>
            </a:r>
            <a:r>
              <a:rPr lang="en-US" baseline="0" dirty="0" smtClean="0"/>
              <a:t> can be seen from the last two slides, the crucial for the proper arrangement of scan-based at-speed test is a capture window when clock is applied at the mission frequency. The loading (unloading) of scan chains can be done at much lower frequency, determined, for example, by power and heat dissipation constraints. Most EDA tools allow designers to define the timing for transition delay tests. Within a test procedure file, templates specify tester cycles and location of all events in each cycle. In particular, slow cycles are used for shifting and fast cycles for the launch and capture. It is also possible to have all clock cycles with the same period, and still offer the timing as shown on the slide. In such a case, one needs to skew the clock pulses within their cycle periods (provided that a tester can guarantee this capability).</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33</a:t>
            </a:fld>
            <a:endParaRPr lang="en-US"/>
          </a:p>
        </p:txBody>
      </p:sp>
    </p:spTree>
    <p:extLst>
      <p:ext uri="{BB962C8B-B14F-4D97-AF65-F5344CB8AC3E}">
        <p14:creationId xmlns:p14="http://schemas.microsoft.com/office/powerpoint/2010/main" val="82014432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In order to reduce a negative impact of over-testing on yield,</a:t>
            </a:r>
            <a:r>
              <a:rPr lang="en-US" baseline="0" dirty="0" smtClean="0"/>
              <a:t> so-called launch-off-capture (LOC) test patterns can be employed. In this approach (known also as a broadside or double capture technique), a capture window covers two consecutive clock cycles. After scanning-in a test pattern at a slow speed, the following clock pulse captures a test  response and launches a transition. Subsequently, an at-speed functional clock is applied that captures the response. As can be seen, the second test vector is directly derived from the previous one by pulsing the clock and storing a circuit response in scan chains. Since this test pattern is produced by the circuit-under-test itself, the second launch step can be regarded as performed from a semi-legal state (as opposite to a test pattern provided directly by a tester). This reduces the over-testing effect, though it requires some sort of sequential fault simulation handling at least two consecutive clock cycles. The approach can be extended to multiple time frames by proper controlling the scan enable window duration.</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34</a:t>
            </a:fld>
            <a:endParaRPr lang="en-US"/>
          </a:p>
        </p:txBody>
      </p:sp>
    </p:spTree>
    <p:extLst>
      <p:ext uri="{BB962C8B-B14F-4D97-AF65-F5344CB8AC3E}">
        <p14:creationId xmlns:p14="http://schemas.microsoft.com/office/powerpoint/2010/main" val="369923033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This slide illustrates, in a more detailed fashion,</a:t>
            </a:r>
            <a:r>
              <a:rPr lang="en-US" baseline="0" dirty="0" smtClean="0"/>
              <a:t> successive steps of the launch-off-capture procedure presented earlier. It is also worth noting that some experiments indicate higher delay fault coverage that can be obtained due to the launch-off-shift scheme rather than its launch-off-capture counterpart. However, because of over-testing issue and a need to use at-speed scan enable signal, it is easier to lay out scan designs with the launch-off-capture approach as it has no timing constraints with respect to the scan enable. Furthermore, assuming that the initialization vector is a legal state, the actual test pattern is a legal state of the circuit as well. Consequently, it reduces the testing of false paths (often leading to yield loss). The primary disadvantage of the launch-off-capture scheme is the need to justify the test vector back on time frame to determine the initialization pattern. It results in increased test generation time and pattern count. This constraint also makes some faults untestable.</a:t>
            </a:r>
          </a:p>
          <a:p>
            <a:endParaRPr lang="en-US" baseline="0" dirty="0" smtClean="0"/>
          </a:p>
          <a:p>
            <a:r>
              <a:rPr lang="en-US" sz="1200" kern="1200" dirty="0" smtClean="0">
                <a:solidFill>
                  <a:schemeClr val="tx1"/>
                </a:solidFill>
                <a:latin typeface="+mn-lt"/>
                <a:ea typeface="+mn-ea"/>
                <a:cs typeface="+mn-cs"/>
              </a:rPr>
              <a:t>A simple comparison between LOS and LOC is that LOS often gets higher fault coverage because ATPG is much simpler as there is no need for sequential processing. LOC has often lower fault coverage but can get some detections not possible with LOS-like testing (e.g., stuck-at-1 fault on a 3-input AND gate inputs with three consecutive scan cells).</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35</a:t>
            </a:fld>
            <a:endParaRPr lang="en-US"/>
          </a:p>
        </p:txBody>
      </p:sp>
    </p:spTree>
    <p:extLst>
      <p:ext uri="{BB962C8B-B14F-4D97-AF65-F5344CB8AC3E}">
        <p14:creationId xmlns:p14="http://schemas.microsoft.com/office/powerpoint/2010/main" val="37083141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The next three</a:t>
            </a:r>
            <a:r>
              <a:rPr lang="en-US" baseline="0" dirty="0" smtClean="0"/>
              <a:t> slides illustrates some basic capture-clocking schemes that can be used for at-speed testing of designs with multiple clock domains. Clearly, the primary objective of any technique is to address the intra-clock-domain and inter-clock-domain delay fault detection problem (as indicated by red arrows). Depending on an adopted solution, the actual implementation may require a non-trivial scan enable signal generation circuitry as well as a customized timing-control structure to, for example, suppress selected pulses, if required.</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36</a:t>
            </a:fld>
            <a:endParaRPr lang="en-US"/>
          </a:p>
        </p:txBody>
      </p:sp>
    </p:spTree>
    <p:extLst>
      <p:ext uri="{BB962C8B-B14F-4D97-AF65-F5344CB8AC3E}">
        <p14:creationId xmlns:p14="http://schemas.microsoft.com/office/powerpoint/2010/main" val="415290193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Also known</a:t>
            </a:r>
            <a:r>
              <a:rPr lang="en-US" baseline="0" dirty="0" smtClean="0"/>
              <a:t> as “the one-hot skewed-load” approach, this scheme tests all clock domains one by one. Its timing diagram is shown on the slide. It applies shift-followed-by-captured pulses to detect intra-clock-domain delay faults (in both synchronous and asynchronous clock domains), and each scan enable signal must switch operations from shift to capture within one clock cycle. However, the approach can be easily adopted to circuits with a single scan enable signal shared by all domains. It is worth noting, that a carefully chosen order of capture operations allows test data captured in one domain to act as test stimuli in other domains (in addition to their own shifted-in test patterns). The presented multiple capture procedure cannot be used to detect inter-clock-domain delay faults, and it has a relatively long test application time.</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37</a:t>
            </a:fld>
            <a:endParaRPr lang="en-US"/>
          </a:p>
        </p:txBody>
      </p:sp>
    </p:spTree>
    <p:extLst>
      <p:ext uri="{BB962C8B-B14F-4D97-AF65-F5344CB8AC3E}">
        <p14:creationId xmlns:p14="http://schemas.microsoft.com/office/powerpoint/2010/main" val="282955367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The disadvantages of the previous scheme can be resolved by using the “launch aligned skewed</a:t>
            </a:r>
            <a:r>
              <a:rPr lang="en-US" baseline="0" dirty="0" smtClean="0"/>
              <a:t>-load” approach that aligns all last shift edges (as opposite to yet another technique referred to as the “capture aligned skewed-load” – not presented here – that aligns all capture edges). The major advantage of using this approach is that all intra-clock-domain and inter-clock-domain faults can be tested. The arrows shown on the slide indicate the delay faults that can be detected, both within domains of Clk</a:t>
            </a:r>
            <a:r>
              <a:rPr lang="en-US" baseline="-25000" dirty="0" smtClean="0"/>
              <a:t>1</a:t>
            </a:r>
            <a:r>
              <a:rPr lang="en-US" baseline="0" dirty="0" smtClean="0"/>
              <a:t> and Clk</a:t>
            </a:r>
            <a:r>
              <a:rPr lang="en-US" baseline="-25000" dirty="0" smtClean="0"/>
              <a:t>2</a:t>
            </a:r>
            <a:r>
              <a:rPr lang="en-US" baseline="0" dirty="0" smtClean="0"/>
              <a:t>, as well as between these domains. With a larger number of clock domains, this scheme may require a more complex control circuitry, in particular a clock suppression device to enable or disable selected shift and capture pulses.</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38</a:t>
            </a:fld>
            <a:endParaRPr lang="en-US"/>
          </a:p>
        </p:txBody>
      </p:sp>
    </p:spTree>
    <p:extLst>
      <p:ext uri="{BB962C8B-B14F-4D97-AF65-F5344CB8AC3E}">
        <p14:creationId xmlns:p14="http://schemas.microsoft.com/office/powerpoint/2010/main" val="76013178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Similarly to single-capture at-speed scan-based tests, intra-clock domain and inter-clock domain delay faults can be tested within</a:t>
            </a:r>
            <a:r>
              <a:rPr lang="en-US" baseline="0" dirty="0" smtClean="0"/>
              <a:t> the framework of the double capture approach. The slide illustrates such an approach for two domains by using so-called the “launch aligned double capture scheme”. Recall that in this scheme two consecutive capture pulses are applied rather than shift-followed-by-capture pulses (here in the domain of clock Clk</a:t>
            </a:r>
            <a:r>
              <a:rPr lang="en-US" baseline="-25000" dirty="0" smtClean="0"/>
              <a:t>1</a:t>
            </a:r>
            <a:r>
              <a:rPr lang="en-US" baseline="0" dirty="0" smtClean="0"/>
              <a:t>). Again, the arrows indicate the delay faults that can be detected, both within domains of Clk</a:t>
            </a:r>
            <a:r>
              <a:rPr lang="en-US" baseline="-25000" dirty="0" smtClean="0"/>
              <a:t>1</a:t>
            </a:r>
            <a:r>
              <a:rPr lang="en-US" baseline="0" dirty="0" smtClean="0"/>
              <a:t> and Clk</a:t>
            </a:r>
            <a:r>
              <a:rPr lang="en-US" baseline="-25000" dirty="0" smtClean="0"/>
              <a:t>2</a:t>
            </a:r>
            <a:r>
              <a:rPr lang="en-US" baseline="0" dirty="0" smtClean="0"/>
              <a:t>, as well as between them. As can be seen, the capture operation in the second domain forms a part of stimuli, which is subsequently used by the first domain when performing a double capture. One of the major drawbacks of the presented schemes is that a precise alignment of certain pulses is required. It complicates physical implementation for designs with asynchronous clock domains.</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39</a:t>
            </a:fld>
            <a:endParaRPr lang="en-US"/>
          </a:p>
        </p:txBody>
      </p:sp>
    </p:spTree>
    <p:extLst>
      <p:ext uri="{BB962C8B-B14F-4D97-AF65-F5344CB8AC3E}">
        <p14:creationId xmlns:p14="http://schemas.microsoft.com/office/powerpoint/2010/main" val="35858085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fontScale="55000" lnSpcReduction="20000"/>
          </a:bodyPr>
          <a:lstStyle/>
          <a:p>
            <a:r>
              <a:rPr lang="en-US" dirty="0" smtClean="0"/>
              <a:t>Testability, although difficult to define and quantify because of the many different factors affecting costs and quality of testing, reflects ability</a:t>
            </a:r>
            <a:r>
              <a:rPr lang="en-US" baseline="0" dirty="0" smtClean="0"/>
              <a:t> </a:t>
            </a:r>
            <a:r>
              <a:rPr lang="en-US" dirty="0" smtClean="0"/>
              <a:t>of tests to detect, and possibly locate, failures causing malfunctioning of a circuit. There are two major concepts which are commonly used in assessing and enhancing testability: </a:t>
            </a:r>
            <a:r>
              <a:rPr lang="en-US" i="1" dirty="0" smtClean="0"/>
              <a:t>controllability</a:t>
            </a:r>
            <a:r>
              <a:rPr lang="en-US" dirty="0" smtClean="0"/>
              <a:t> and </a:t>
            </a:r>
            <a:r>
              <a:rPr lang="en-US" i="1" dirty="0" smtClean="0"/>
              <a:t>observability</a:t>
            </a:r>
            <a:r>
              <a:rPr lang="en-US" dirty="0" smtClean="0"/>
              <a:t>. Controllability is a measure of how difficult it is to set a line to a value necessary to excite a fault. </a:t>
            </a:r>
            <a:r>
              <a:rPr lang="en-US" dirty="0" err="1" smtClean="0"/>
              <a:t>Observability</a:t>
            </a:r>
            <a:r>
              <a:rPr lang="en-US" dirty="0" smtClean="0"/>
              <a:t> is a measure of how difficult it is to propagate a faulty signal from a line to a primary output. Controllability, in addition to its impact on a fault activation, also indirectly affects the ease with which the required signals can be set to propagate fault effects. The essence of DFT is to apply minor changes to the original circuit such that the resultant controllability and </a:t>
            </a:r>
            <a:r>
              <a:rPr lang="en-US" dirty="0" err="1" smtClean="0"/>
              <a:t>observability</a:t>
            </a:r>
            <a:r>
              <a:rPr lang="en-US" dirty="0" smtClean="0"/>
              <a:t> will be improved. The frequently used set of characteristics for controllability and </a:t>
            </a:r>
            <a:r>
              <a:rPr lang="en-US" dirty="0" err="1" smtClean="0"/>
              <a:t>observability</a:t>
            </a:r>
            <a:r>
              <a:rPr lang="en-US" dirty="0" smtClean="0"/>
              <a:t> of each node in a circuit includes three values representing the relative degree of difficulty of:</a:t>
            </a:r>
          </a:p>
          <a:p>
            <a:pPr marL="171450" indent="-171450">
              <a:buFont typeface="Arial"/>
              <a:buChar char="•"/>
            </a:pPr>
            <a:r>
              <a:rPr lang="en-US" dirty="0" smtClean="0"/>
              <a:t>achieving 1 at the node (1-controllability),</a:t>
            </a:r>
          </a:p>
          <a:p>
            <a:pPr marL="171450" indent="-171450">
              <a:buFont typeface="Arial"/>
              <a:buChar char="•"/>
            </a:pPr>
            <a:r>
              <a:rPr lang="en-US" dirty="0" smtClean="0"/>
              <a:t>achieving 0 at the node (0-controllability),</a:t>
            </a:r>
          </a:p>
          <a:p>
            <a:pPr marL="171450" indent="-171450">
              <a:buFont typeface="Arial"/>
              <a:buChar char="•"/>
            </a:pPr>
            <a:r>
              <a:rPr lang="en-US" dirty="0" smtClean="0"/>
              <a:t>driving the fault effects from the node to a primary output.</a:t>
            </a:r>
          </a:p>
          <a:p>
            <a:pPr marL="171450" indent="-171450">
              <a:buFont typeface="Arial"/>
              <a:buChar char="•"/>
            </a:pPr>
            <a:endParaRPr lang="en-US" dirty="0" smtClean="0"/>
          </a:p>
          <a:p>
            <a:r>
              <a:rPr lang="en-US" dirty="0" smtClean="0"/>
              <a:t>These measures are used with respect to whether tests</a:t>
            </a:r>
            <a:r>
              <a:rPr lang="en-US" baseline="0" dirty="0" smtClean="0"/>
              <a:t> </a:t>
            </a:r>
            <a:r>
              <a:rPr lang="en-US" dirty="0" smtClean="0"/>
              <a:t>employed are pseudorandom or deterministic. In the latter case, all </a:t>
            </a:r>
            <a:r>
              <a:rPr lang="en-US" baseline="0" dirty="0" smtClean="0"/>
              <a:t> </a:t>
            </a:r>
            <a:r>
              <a:rPr lang="en-US" dirty="0" smtClean="0"/>
              <a:t>measures can guide ATPG. For pseudorandom patterns, the</a:t>
            </a:r>
            <a:r>
              <a:rPr lang="en-US" baseline="0" dirty="0" smtClean="0"/>
              <a:t> </a:t>
            </a:r>
            <a:r>
              <a:rPr lang="en-US" dirty="0" smtClean="0"/>
              <a:t>definitions of controllability and </a:t>
            </a:r>
            <a:r>
              <a:rPr lang="en-US" dirty="0" err="1" smtClean="0"/>
              <a:t>observability</a:t>
            </a:r>
            <a:r>
              <a:rPr lang="en-US" dirty="0" smtClean="0"/>
              <a:t> are restated as follows:</a:t>
            </a:r>
          </a:p>
          <a:p>
            <a:pPr marL="171450" indent="-171450">
              <a:buFont typeface="Arial"/>
              <a:buChar char="•"/>
            </a:pPr>
            <a:r>
              <a:rPr lang="en-US" dirty="0" smtClean="0"/>
              <a:t>0-controllability (1-controllability) of a node is the probability</a:t>
            </a:r>
            <a:r>
              <a:rPr lang="en-US" baseline="0" dirty="0" smtClean="0"/>
              <a:t> </a:t>
            </a:r>
            <a:r>
              <a:rPr lang="en-US" dirty="0" smtClean="0"/>
              <a:t>that a randomly applied input vector will set the node to a value 0 (1),</a:t>
            </a:r>
          </a:p>
          <a:p>
            <a:pPr marL="171450" indent="-171450">
              <a:buFont typeface="Arial"/>
              <a:buChar char="•"/>
            </a:pPr>
            <a:r>
              <a:rPr lang="en-US" dirty="0" err="1" smtClean="0"/>
              <a:t>observability</a:t>
            </a:r>
            <a:r>
              <a:rPr lang="en-US" dirty="0" smtClean="0"/>
              <a:t> of a line is the probability that a randomly applied</a:t>
            </a:r>
            <a:r>
              <a:rPr lang="en-US" baseline="0" dirty="0" smtClean="0"/>
              <a:t> </a:t>
            </a:r>
            <a:r>
              <a:rPr lang="en-US" dirty="0" smtClean="0"/>
              <a:t>input vector will sensitize one or more paths from that line to a primary output.</a:t>
            </a:r>
          </a:p>
          <a:p>
            <a:pPr marL="171450" indent="-171450">
              <a:buFont typeface="Arial"/>
              <a:buChar char="•"/>
            </a:pPr>
            <a:endParaRPr lang="en-US" dirty="0" smtClean="0"/>
          </a:p>
          <a:p>
            <a:r>
              <a:rPr lang="en-US" dirty="0" smtClean="0"/>
              <a:t>A circuit node will have a low controllability and/or </a:t>
            </a:r>
            <a:r>
              <a:rPr lang="en-US" dirty="0" err="1" smtClean="0"/>
              <a:t>observability</a:t>
            </a:r>
            <a:r>
              <a:rPr lang="en-US" dirty="0" smtClean="0"/>
              <a:t> if a unique test vector or a long test</a:t>
            </a:r>
            <a:r>
              <a:rPr lang="en-US" baseline="0" dirty="0" smtClean="0"/>
              <a:t> </a:t>
            </a:r>
            <a:r>
              <a:rPr lang="en-US" dirty="0" smtClean="0"/>
              <a:t>sequence is required to establish the state of this node and then to propagate this state to the outputs of the circuit.</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4</a:t>
            </a:fld>
            <a:endParaRPr lang="en-US"/>
          </a:p>
        </p:txBody>
      </p:sp>
    </p:spTree>
    <p:extLst>
      <p:ext uri="{BB962C8B-B14F-4D97-AF65-F5344CB8AC3E}">
        <p14:creationId xmlns:p14="http://schemas.microsoft.com/office/powerpoint/2010/main" val="42653044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kern="1200" dirty="0" smtClean="0">
                <a:solidFill>
                  <a:schemeClr val="tx1"/>
                </a:solidFill>
                <a:effectLst/>
                <a:latin typeface="+mn-lt"/>
                <a:ea typeface="+mn-ea"/>
                <a:cs typeface="+mn-cs"/>
              </a:rPr>
              <a:t>As we have shown</a:t>
            </a:r>
            <a:r>
              <a:rPr lang="en-US" sz="1200" kern="1200" baseline="0" dirty="0" smtClean="0">
                <a:solidFill>
                  <a:schemeClr val="tx1"/>
                </a:solidFill>
                <a:effectLst/>
                <a:latin typeface="+mn-lt"/>
                <a:ea typeface="+mn-ea"/>
                <a:cs typeface="+mn-cs"/>
              </a:rPr>
              <a:t> so far, a</a:t>
            </a:r>
            <a:r>
              <a:rPr lang="en-US" sz="1200" kern="1200" dirty="0" smtClean="0">
                <a:solidFill>
                  <a:schemeClr val="tx1"/>
                </a:solidFill>
                <a:effectLst/>
                <a:latin typeface="+mn-lt"/>
                <a:ea typeface="+mn-ea"/>
                <a:cs typeface="+mn-cs"/>
              </a:rPr>
              <a:t> variety of scan-based solutions had gained a broad acceptance as reliable test schemes. Scan toggling, however, can consume much more power than a circuit is rated for. With </a:t>
            </a:r>
            <a:r>
              <a:rPr lang="en-GB" sz="1200" kern="1200" dirty="0" smtClean="0">
                <a:solidFill>
                  <a:schemeClr val="tx1"/>
                </a:solidFill>
                <a:effectLst/>
                <a:latin typeface="+mn-lt"/>
                <a:ea typeface="+mn-ea"/>
                <a:cs typeface="+mn-cs"/>
              </a:rPr>
              <a:t>the switching activity going well beyond that of the mission mode,</a:t>
            </a:r>
            <a:r>
              <a:rPr lang="en-US" sz="1200" kern="1200" dirty="0" smtClean="0">
                <a:solidFill>
                  <a:schemeClr val="tx1"/>
                </a:solidFill>
                <a:effectLst/>
                <a:latin typeface="+mn-lt"/>
                <a:ea typeface="+mn-ea"/>
                <a:cs typeface="+mn-cs"/>
              </a:rPr>
              <a:t> it is imperative to judiciously</a:t>
            </a:r>
            <a:r>
              <a:rPr lang="en-GB" sz="1200" kern="1200" dirty="0" smtClean="0">
                <a:solidFill>
                  <a:schemeClr val="tx1"/>
                </a:solidFill>
                <a:effectLst/>
                <a:latin typeface="+mn-lt"/>
                <a:ea typeface="+mn-ea"/>
                <a:cs typeface="+mn-cs"/>
              </a:rPr>
              <a:t> manage power in the test mode.</a:t>
            </a:r>
            <a:r>
              <a:rPr lang="en-US" sz="1200" kern="1200" dirty="0" smtClean="0">
                <a:solidFill>
                  <a:schemeClr val="tx1"/>
                </a:solidFill>
                <a:effectLst/>
                <a:latin typeface="+mn-lt"/>
                <a:ea typeface="+mn-ea"/>
                <a:cs typeface="+mn-cs"/>
              </a:rPr>
              <a:t> Otherwise, the power dissipation can increase by a factor of 2 – 3 compared to the functional mode of operation, and is only expected to worsen with</a:t>
            </a:r>
            <a:r>
              <a:rPr lang="en-GB" sz="1200" kern="1200" dirty="0" smtClean="0">
                <a:solidFill>
                  <a:schemeClr val="tx1"/>
                </a:solidFill>
                <a:effectLst/>
                <a:latin typeface="+mn-lt"/>
                <a:ea typeface="+mn-ea"/>
                <a:cs typeface="+mn-cs"/>
              </a:rPr>
              <a:t> scan patterns consuming 30x over the mission mode’s peak power. The resulting higher junction temperature and increased peak power can easily </a:t>
            </a:r>
            <a:r>
              <a:rPr lang="en-US" sz="1200" kern="1200" dirty="0" smtClean="0">
                <a:solidFill>
                  <a:schemeClr val="tx1"/>
                </a:solidFill>
                <a:effectLst/>
                <a:latin typeface="+mn-lt"/>
                <a:ea typeface="+mn-ea"/>
                <a:cs typeface="+mn-cs"/>
              </a:rPr>
              <a:t>lead to overheating or supply voltage noise – either of which can cause, </a:t>
            </a:r>
            <a:r>
              <a:rPr lang="en-GB" sz="1200" kern="1200" dirty="0" smtClean="0">
                <a:solidFill>
                  <a:schemeClr val="tx1"/>
                </a:solidFill>
                <a:effectLst/>
                <a:latin typeface="+mn-lt"/>
                <a:ea typeface="+mn-ea"/>
                <a:cs typeface="+mn-cs"/>
              </a:rPr>
              <a:t>at the very least,</a:t>
            </a:r>
            <a:r>
              <a:rPr lang="en-US" sz="1200" kern="1200" dirty="0" smtClean="0">
                <a:solidFill>
                  <a:schemeClr val="tx1"/>
                </a:solidFill>
                <a:effectLst/>
                <a:latin typeface="+mn-lt"/>
                <a:ea typeface="+mn-ea"/>
                <a:cs typeface="+mn-cs"/>
              </a:rPr>
              <a:t> a device malfunction, and thus loss of yield, </a:t>
            </a:r>
            <a:r>
              <a:rPr lang="en-GB" sz="1200" kern="1200" dirty="0" smtClean="0">
                <a:solidFill>
                  <a:schemeClr val="tx1"/>
                </a:solidFill>
                <a:effectLst/>
                <a:latin typeface="+mn-lt"/>
                <a:ea typeface="+mn-ea"/>
                <a:cs typeface="+mn-cs"/>
              </a:rPr>
              <a:t>increased chip reliability </a:t>
            </a:r>
            <a:r>
              <a:rPr lang="en-US" sz="1200" kern="1200" dirty="0" smtClean="0">
                <a:solidFill>
                  <a:schemeClr val="tx1"/>
                </a:solidFill>
                <a:effectLst/>
                <a:latin typeface="+mn-lt"/>
                <a:ea typeface="+mn-ea"/>
                <a:cs typeface="+mn-cs"/>
              </a:rPr>
              <a:t>degradation, or shorter product lifetime</a:t>
            </a:r>
            <a:r>
              <a:rPr lang="en-GB" sz="1200" kern="1200" dirty="0" smtClean="0">
                <a:solidFill>
                  <a:schemeClr val="tx1"/>
                </a:solidFill>
                <a:effectLst/>
                <a:latin typeface="+mn-lt"/>
                <a:ea typeface="+mn-ea"/>
                <a:cs typeface="+mn-cs"/>
              </a:rPr>
              <a:t>. Eventually, such elevated power dissipation may also result in a </a:t>
            </a:r>
            <a:r>
              <a:rPr lang="en-US" sz="1200" kern="1200" dirty="0" smtClean="0">
                <a:solidFill>
                  <a:schemeClr val="tx1"/>
                </a:solidFill>
                <a:effectLst/>
                <a:latin typeface="+mn-lt"/>
                <a:ea typeface="+mn-ea"/>
                <a:cs typeface="+mn-cs"/>
              </a:rPr>
              <a:t>device permanent damage</a:t>
            </a:r>
            <a:r>
              <a:rPr lang="en-GB" sz="1200" kern="1200" dirty="0" smtClean="0">
                <a:solidFill>
                  <a:schemeClr val="tx1"/>
                </a:solidFill>
                <a:effectLst/>
                <a:latin typeface="+mn-lt"/>
                <a:ea typeface="+mn-ea"/>
                <a:cs typeface="+mn-cs"/>
              </a:rPr>
              <a:t> due to hot spots on the silicon.</a:t>
            </a:r>
            <a:r>
              <a:rPr lang="en-US" dirty="0" smtClean="0">
                <a:effectLst/>
              </a:rPr>
              <a:t>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40</a:t>
            </a:fld>
            <a:endParaRPr lang="en-US"/>
          </a:p>
        </p:txBody>
      </p:sp>
    </p:spTree>
    <p:extLst>
      <p:ext uri="{BB962C8B-B14F-4D97-AF65-F5344CB8AC3E}">
        <p14:creationId xmlns:p14="http://schemas.microsoft.com/office/powerpoint/2010/main" val="363617590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lnSpcReduction="10000"/>
          </a:bodyPr>
          <a:lstStyle/>
          <a:p>
            <a:r>
              <a:rPr lang="en-GB" sz="1200" kern="1200" dirty="0" smtClean="0">
                <a:solidFill>
                  <a:schemeClr val="tx1"/>
                </a:solidFill>
                <a:effectLst/>
                <a:latin typeface="+mn-lt"/>
                <a:ea typeface="+mn-ea"/>
                <a:cs typeface="+mn-cs"/>
              </a:rPr>
              <a:t>Over the years, numerous techniques for power reduction </a:t>
            </a:r>
            <a:r>
              <a:rPr lang="en-US" sz="1200" kern="1200" dirty="0" smtClean="0">
                <a:solidFill>
                  <a:schemeClr val="tx1"/>
                </a:solidFill>
                <a:effectLst/>
                <a:latin typeface="+mn-lt"/>
                <a:ea typeface="+mn-ea"/>
                <a:cs typeface="+mn-cs"/>
              </a:rPr>
              <a:t>during scan testing in both shift and capture modes</a:t>
            </a:r>
            <a:r>
              <a:rPr lang="en-GB" sz="1200" kern="1200" dirty="0" smtClean="0">
                <a:solidFill>
                  <a:schemeClr val="tx1"/>
                </a:solidFill>
                <a:effectLst/>
                <a:latin typeface="+mn-lt"/>
                <a:ea typeface="+mn-ea"/>
                <a:cs typeface="+mn-cs"/>
              </a:rPr>
              <a:t> have been proposed, focusing on </a:t>
            </a:r>
            <a:r>
              <a:rPr lang="en-US" sz="1200" kern="1200" dirty="0" smtClean="0">
                <a:solidFill>
                  <a:schemeClr val="tx1"/>
                </a:solidFill>
                <a:effectLst/>
                <a:latin typeface="+mn-lt"/>
                <a:ea typeface="+mn-ea"/>
                <a:cs typeface="+mn-cs"/>
              </a:rPr>
              <a:t>test scheduling, test vector reordering, partitioning, and modifications of scan chains, transition blocking and clock gating, as well as test points insertion aimed at keeping the peak shift power below a given threshold. Similar schemes that rest on the above ideas have also been proposed for BIST applications, including low-transition test pattern generators, and gated scan cells.</a:t>
            </a:r>
            <a:r>
              <a:rPr lang="en-US" dirty="0" smtClean="0">
                <a:effectLst/>
              </a:rPr>
              <a:t> </a:t>
            </a:r>
            <a:r>
              <a:rPr lang="en-US" sz="1200" kern="1200" dirty="0" smtClean="0">
                <a:solidFill>
                  <a:schemeClr val="tx1"/>
                </a:solidFill>
                <a:effectLst/>
                <a:latin typeface="+mn-lt"/>
                <a:ea typeface="+mn-ea"/>
                <a:cs typeface="+mn-cs"/>
              </a:rPr>
              <a:t>Other solutions tailor test patterns to the requirements of test application with the lowered switching activity. These schemes resolve test power problems by reassigning certain non-random values to unspecified positions of test cubes causing power violations, thus minimizing the number of transitions during scan loading. Power-aware ATPG may serve here as an example. Conventional deterministic test vectors can also yield patterns leading to a reduced switching activity. This is because their fill rates are usually low, and thereby, instead of random fill, such positions may assume values minimizing the amount of transitions during scan-in shifting. In particular, all don’t care bits can be mapped to the value of 0. A </a:t>
            </a:r>
            <a:r>
              <a:rPr lang="en-US" sz="1200" i="1" kern="1200" dirty="0" smtClean="0">
                <a:solidFill>
                  <a:schemeClr val="tx1"/>
                </a:solidFill>
                <a:effectLst/>
                <a:latin typeface="+mn-lt"/>
                <a:ea typeface="+mn-ea"/>
                <a:cs typeface="+mn-cs"/>
              </a:rPr>
              <a:t>minimum transition fill</a:t>
            </a:r>
            <a:r>
              <a:rPr lang="en-US" sz="1200" kern="1200" dirty="0" smtClean="0">
                <a:solidFill>
                  <a:schemeClr val="tx1"/>
                </a:solidFill>
                <a:effectLst/>
                <a:latin typeface="+mn-lt"/>
                <a:ea typeface="+mn-ea"/>
                <a:cs typeface="+mn-cs"/>
              </a:rPr>
              <a:t> replicates the value of the most recent care bit for all unspecified positions until the next care bit whose value will be used for the following (adjacent) positions.</a:t>
            </a:r>
          </a:p>
          <a:p>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Loading scan chains dissipates power dependent directly on the number of transitions that occur in the scan chains and other parts of the CUT. One can estimate the resultant switching activity by counting the number of invoked transitions in scan cells and taking into account their relative positions for all scan chains and all test patterns. Typically, a degree of switching is determined by a random fill, which is a side effect of feeding scan chains with various types of patterns.</a:t>
            </a:r>
            <a:r>
              <a:rPr lang="en-US" dirty="0" smtClean="0">
                <a:effectLst/>
              </a:rPr>
              <a:t> </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41</a:t>
            </a:fld>
            <a:endParaRPr lang="en-US"/>
          </a:p>
        </p:txBody>
      </p:sp>
    </p:spTree>
    <p:extLst>
      <p:ext uri="{BB962C8B-B14F-4D97-AF65-F5344CB8AC3E}">
        <p14:creationId xmlns:p14="http://schemas.microsoft.com/office/powerpoint/2010/main" val="158923923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kern="1200" dirty="0" smtClean="0">
                <a:solidFill>
                  <a:schemeClr val="tx1"/>
                </a:solidFill>
                <a:effectLst/>
                <a:latin typeface="+mn-lt"/>
                <a:ea typeface="+mn-ea"/>
                <a:cs typeface="+mn-cs"/>
              </a:rPr>
              <a:t>Since the switching activity at the combinational logic is caused by the state change at the scan cells, the test power can be reduced by preventing the transitions at the sequential state elements from propagating to the combinational logic during shift. This is achieved by inserting blocking gates between scan cell outputs and the logic they drive. During normal operation and during capture, the blocking gates are transparent due to de-asserting the signal controlling the blocking gates. During shift, the control signal is asserted to make all the blocking gates hold their values.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To reduce the hardware overhead and its impact on circuit performance due to the additional blocking gates, one may use supply gating transistors for the first-level combinational gates at the outputs of scan cells and/or insert the blocking gate only at power sensitive scan cells that are not on critical paths. It is worth noting</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that this method cannot reduce the power consumption at the clock tree. But it has no impact on test pattern count and test application time.</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42</a:t>
            </a:fld>
            <a:endParaRPr lang="en-US"/>
          </a:p>
        </p:txBody>
      </p:sp>
    </p:spTree>
    <p:extLst>
      <p:ext uri="{BB962C8B-B14F-4D97-AF65-F5344CB8AC3E}">
        <p14:creationId xmlns:p14="http://schemas.microsoft.com/office/powerpoint/2010/main" val="94948565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Another simple low power solution</a:t>
            </a:r>
            <a:r>
              <a:rPr lang="en-US" baseline="0" dirty="0" smtClean="0"/>
              <a:t> is shown on this slide. It partitions scan chains in such a way that only a fraction of scan cells become the subject of the scan shift operations at a time. As can be seen, instead of uploading (downloading) the entire scan chain with a given test pattern or a test response (and thus invoking a large number of transitions), one can deliver the same test pattern in a broadcast mode with the scan clocking system being enabled in three non-overlapping phases. As a result, the total number of invoked transitions is significantly smaller. The presented solutions requires a more subtle scan clocking control and a bit more complex routing compared to conventional scan chain schemes.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43</a:t>
            </a:fld>
            <a:endParaRPr lang="en-US"/>
          </a:p>
        </p:txBody>
      </p:sp>
    </p:spTree>
    <p:extLst>
      <p:ext uri="{BB962C8B-B14F-4D97-AF65-F5344CB8AC3E}">
        <p14:creationId xmlns:p14="http://schemas.microsoft.com/office/powerpoint/2010/main" val="200873002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The slide shows an example of a clock gater and the corresponding time waveforms. The clock enable signal (the output of the OR gate) is generated at the rising edge of CLK and is loaded into the flip-flop at the</a:t>
            </a:r>
            <a:r>
              <a:rPr lang="en-US" baseline="0" dirty="0" smtClean="0"/>
              <a:t> failing edge of CLK to become the input to the AND gate. This is the signal which is then used to enable or disable clocking for the subsequent flip-flops down the stream. It is worth noting that the presented solution prevents glitches (otherwise a single AND gate would suffice). Two inputs FUNC_EN and FROM SCAN controls the clock gater in the functional mode and in the test mode, respectively. Typically, the latter input can be provided by means of a designated scan cell.</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44</a:t>
            </a:fld>
            <a:endParaRPr lang="en-US"/>
          </a:p>
        </p:txBody>
      </p:sp>
    </p:spTree>
    <p:extLst>
      <p:ext uri="{BB962C8B-B14F-4D97-AF65-F5344CB8AC3E}">
        <p14:creationId xmlns:p14="http://schemas.microsoft.com/office/powerpoint/2010/main" val="405826906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 a mission mode, functional enable logic fed by scan cells controls the clock gaters. To support scan shift operations, clock gaters are forced on when a test mode or scan enable are asserted. ATPG can justify the functional enable logic to its off state, thus preventing many downstream flip-flops from toggling. In test compression</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environment, it can be accomplished by using a relatively small amount of test data provided by scan chains in such a way that, during capture, scan values control the clock gaters. Clearly, the primary objective is to meet the power constraints by disabling flip-flops with as few additional specified bits as possible to minimize impact on compression. Furthermore, many designs may feature a hierarchy of clock gaters, to achieve both fine and coarse levels of control granularity, as shown on the slide. If no flip-flops in a specific area of the design observe faults, one may turn off a higher-level clock gater by using fewer specified bits. There</a:t>
            </a:r>
            <a:r>
              <a:rPr lang="en-US" sz="1200" kern="1200" baseline="0" dirty="0" smtClean="0">
                <a:solidFill>
                  <a:schemeClr val="tx1"/>
                </a:solidFill>
                <a:effectLst/>
                <a:latin typeface="+mn-lt"/>
                <a:ea typeface="+mn-ea"/>
                <a:cs typeface="+mn-cs"/>
              </a:rPr>
              <a:t> are</a:t>
            </a:r>
            <a:r>
              <a:rPr lang="en-US" sz="1200" kern="1200" dirty="0" smtClean="0">
                <a:solidFill>
                  <a:schemeClr val="tx1"/>
                </a:solidFill>
                <a:effectLst/>
                <a:latin typeface="+mn-lt"/>
                <a:ea typeface="+mn-ea"/>
                <a:cs typeface="+mn-cs"/>
              </a:rPr>
              <a:t> method for enhancing ATPG to reduce the capture power by controlling clock </a:t>
            </a:r>
            <a:r>
              <a:rPr lang="en-US" sz="1200" kern="1200" dirty="0" err="1" smtClean="0">
                <a:solidFill>
                  <a:schemeClr val="tx1"/>
                </a:solidFill>
                <a:effectLst/>
                <a:latin typeface="+mn-lt"/>
                <a:ea typeface="+mn-ea"/>
                <a:cs typeface="+mn-cs"/>
              </a:rPr>
              <a:t>gaters</a:t>
            </a:r>
            <a:r>
              <a:rPr lang="en-US" sz="1200" kern="1200" dirty="0" smtClean="0">
                <a:solidFill>
                  <a:schemeClr val="tx1"/>
                </a:solidFill>
                <a:effectLst/>
                <a:latin typeface="+mn-lt"/>
                <a:ea typeface="+mn-ea"/>
                <a:cs typeface="+mn-cs"/>
              </a:rPr>
              <a:t>.</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45</a:t>
            </a:fld>
            <a:endParaRPr lang="en-US"/>
          </a:p>
        </p:txBody>
      </p:sp>
    </p:spTree>
    <p:extLst>
      <p:ext uri="{BB962C8B-B14F-4D97-AF65-F5344CB8AC3E}">
        <p14:creationId xmlns:p14="http://schemas.microsoft.com/office/powerpoint/2010/main" val="45535675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This</a:t>
            </a:r>
            <a:r>
              <a:rPr lang="en-US" baseline="0" dirty="0" smtClean="0"/>
              <a:t> example, as a follow up to the previous slide, illustrates how a given scan cell (in blue) can activate a clock gater, which in turn, freezes a number of clock gaters down the stream, thus eventually disabling a group of sequential elements and reducing the total test power dissipation.</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46</a:t>
            </a:fld>
            <a:endParaRPr lang="en-US"/>
          </a:p>
        </p:txBody>
      </p:sp>
    </p:spTree>
    <p:extLst>
      <p:ext uri="{BB962C8B-B14F-4D97-AF65-F5344CB8AC3E}">
        <p14:creationId xmlns:p14="http://schemas.microsoft.com/office/powerpoint/2010/main" val="67526573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kern="1200" dirty="0" smtClean="0">
                <a:solidFill>
                  <a:schemeClr val="tx1"/>
                </a:solidFill>
                <a:effectLst/>
                <a:latin typeface="+mn-lt"/>
                <a:ea typeface="+mn-ea"/>
                <a:cs typeface="+mn-cs"/>
              </a:rPr>
              <a:t>Since deterministic tests have typically only a small fraction of bits specified with their sites confined to a few scan chains, one can feed such scan chains directly from a tester that replaces all don’t cares with a low toggling fill while delivering a constant 0 to all remaining chains. It significantly reduces the number of transitions during scan-in shifting without compromising test coverage. This slide shows a solution where input channels first deliver information to a control block, and then provide test patterns to CUT. The control block comprises XOR logic driven by compressed data stored in a register, and it outputs gating signals to AND gates such that either the tester or a constant value of zero feeds scan chains on a per pattern basis. The control circuitry selects gating signals for scan chains with specified bits such that the AND gate has 1 on its input. It allows the tester to drive these scan chains directly. The selection process continues until power limits are reached. As for the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remaining scan chains, one can determine gating signals that were not encoded yet. Approximately, the tester can still feed 50% of such scan chains, while the others receive a constant 0.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47</a:t>
            </a:fld>
            <a:endParaRPr lang="en-US"/>
          </a:p>
        </p:txBody>
      </p:sp>
    </p:spTree>
    <p:extLst>
      <p:ext uri="{BB962C8B-B14F-4D97-AF65-F5344CB8AC3E}">
        <p14:creationId xmlns:p14="http://schemas.microsoft.com/office/powerpoint/2010/main" val="215092238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kern="1200" dirty="0" smtClean="0">
                <a:solidFill>
                  <a:schemeClr val="tx1"/>
                </a:solidFill>
                <a:effectLst/>
                <a:latin typeface="+mn-lt"/>
                <a:ea typeface="+mn-ea"/>
                <a:cs typeface="+mn-cs"/>
              </a:rPr>
              <a:t>In certain applications, it might be desirable or convenient to feed scan chains with both logic values of 0 and 1 acting as constant stimuli. Consider scan chains that were not the subject of encoding, as discussed earlier. The gating circuitry shown on the slide allows the tester to drive approximately 25% of such scan chains, while 50% of them receive a constant 0, and 25% have a constant 1. In other words, roughly 75% of scan chains with no specified bits will have no transitions at all. Indeed, as shown earlier, a gating signal reaches the AND gate and then a scan chain as a constant 0 with probability 0.5. On the other hand, in order to get a constant 1, two gating signals are needed - one set to 0 and driving the OR gate, and the other one set to 1 and feeding the AND gate. Clearly, the XOR network outputs this combination with probability 0.25.</a:t>
            </a:r>
            <a:r>
              <a:rPr lang="en-US" dirty="0" smtClean="0">
                <a:effectLst/>
              </a:rPr>
              <a:t>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48</a:t>
            </a:fld>
            <a:endParaRPr lang="en-US"/>
          </a:p>
        </p:txBody>
      </p:sp>
    </p:spTree>
    <p:extLst>
      <p:ext uri="{BB962C8B-B14F-4D97-AF65-F5344CB8AC3E}">
        <p14:creationId xmlns:p14="http://schemas.microsoft.com/office/powerpoint/2010/main" val="324185205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kern="1200" dirty="0" smtClean="0">
                <a:solidFill>
                  <a:schemeClr val="tx1"/>
                </a:solidFill>
                <a:effectLst/>
                <a:latin typeface="+mn-lt"/>
                <a:ea typeface="+mn-ea"/>
                <a:cs typeface="+mn-cs"/>
              </a:rPr>
              <a:t>Test responses that exhibit high transition counts may contribute to bulk of power dissipation. Reduction of capture and shift-out power can be achieved due to error propagation sites that are typically confined to a few scan chains, only. One can avoid capturing data that would overwrite the otherwise constant values scanned in earlier. Although it may be safe, during capture, to maintain an asserted scan enable signal for a scan chain that loaded constant values, it is not safe to do so for a scan chain that loaded non-constant values from the tester. This is because scan paths are almost never timed to operate at functional frequencies. Hence, if one shifts a non-constant content of a scan chain at speed, the result can be unpredictable. Assuring reliable values in such scan chains requires, therefore, masking out many scan cells. To solve this problem, one may tie the control of the stimuli with that of scan enable such that only scan chains that load constant values are kept in the shift mode during capture.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This is the principle behind the solution shown on the slide (note that the Test Mode input is set to 1 for the entire test). We assume that the same controller is used for constant stimuli and scan enable. If a scan chain loads a constant value, then its scan enable is asserted during the capture cycle, and thus the content of this scan chain will remain unchanged. As a result, low-toggling scan unload will follow. For a scan chain which must be loaded by the tester, the corresponding low power controller output is 1, allowing the input Scan Enable to take over.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49</a:t>
            </a:fld>
            <a:endParaRPr lang="en-US"/>
          </a:p>
        </p:txBody>
      </p:sp>
    </p:spTree>
    <p:extLst>
      <p:ext uri="{BB962C8B-B14F-4D97-AF65-F5344CB8AC3E}">
        <p14:creationId xmlns:p14="http://schemas.microsoft.com/office/powerpoint/2010/main" val="2482682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fontScale="25000" lnSpcReduction="20000"/>
          </a:bodyPr>
          <a:lstStyle/>
          <a:p>
            <a:r>
              <a:rPr lang="en-US" dirty="0" smtClean="0"/>
              <a:t>Several design techniques have been used over the years to avoid potential</a:t>
            </a:r>
            <a:r>
              <a:rPr lang="en-US" baseline="0" dirty="0" smtClean="0"/>
              <a:t> </a:t>
            </a:r>
            <a:r>
              <a:rPr lang="en-US" dirty="0" smtClean="0"/>
              <a:t>testing problems. They are termed “ad hoc” approaches, as they do not provide any systematic (algorithmic)</a:t>
            </a:r>
            <a:r>
              <a:rPr lang="en-US" baseline="0" dirty="0" smtClean="0"/>
              <a:t> </a:t>
            </a:r>
            <a:r>
              <a:rPr lang="en-US" dirty="0" smtClean="0"/>
              <a:t>methodology improving testability across the entire circuit. They do</a:t>
            </a:r>
            <a:r>
              <a:rPr lang="en-US" baseline="0" dirty="0" smtClean="0"/>
              <a:t> </a:t>
            </a:r>
            <a:r>
              <a:rPr lang="en-US" dirty="0" smtClean="0"/>
              <a:t>provide, however, certain rules that must be obeyed in order to increase controllability and observability. These rules are, in different ways, implemented in more rigorous DFT designs, too. Some of them include</a:t>
            </a:r>
            <a:r>
              <a:rPr lang="en-US" baseline="0" dirty="0" smtClean="0"/>
              <a:t> the following solutions.</a:t>
            </a:r>
          </a:p>
          <a:p>
            <a:endParaRPr lang="en-US" dirty="0" smtClean="0"/>
          </a:p>
          <a:p>
            <a:r>
              <a:rPr lang="en-US" i="1" dirty="0" smtClean="0"/>
              <a:t>Test points</a:t>
            </a:r>
            <a:r>
              <a:rPr lang="en-US" dirty="0" smtClean="0"/>
              <a:t> can be added to a circuit to make it easier to either sensitize faults (control points) or to observe them (observation points). </a:t>
            </a:r>
          </a:p>
          <a:p>
            <a:endParaRPr lang="en-US" dirty="0" smtClean="0"/>
          </a:p>
          <a:p>
            <a:r>
              <a:rPr lang="en-US" dirty="0" smtClean="0"/>
              <a:t>In order to eliminate the need to synchronize the tester and pulses internal to a circuit, devices such as internally generated clocks and</a:t>
            </a:r>
            <a:r>
              <a:rPr lang="en-US" baseline="0" dirty="0" smtClean="0"/>
              <a:t> </a:t>
            </a:r>
            <a:r>
              <a:rPr lang="en-US" dirty="0" smtClean="0"/>
              <a:t>oscillators should be disabled during test. </a:t>
            </a:r>
          </a:p>
          <a:p>
            <a:endParaRPr lang="en-US" dirty="0" smtClean="0"/>
          </a:p>
          <a:p>
            <a:r>
              <a:rPr lang="en-US" i="1" dirty="0" smtClean="0"/>
              <a:t>Asynchronous logic</a:t>
            </a:r>
            <a:r>
              <a:rPr lang="en-US" baseline="0" dirty="0" smtClean="0"/>
              <a:t> </a:t>
            </a:r>
            <a:r>
              <a:rPr lang="en-US" dirty="0" smtClean="0"/>
              <a:t>should be avoided by designers as circuits with asynchronous feedback loops are susceptible to hazards. Although it is </a:t>
            </a:r>
            <a:r>
              <a:rPr lang="en-US" baseline="0" dirty="0" smtClean="0"/>
              <a:t> </a:t>
            </a:r>
            <a:r>
              <a:rPr lang="en-US" dirty="0" smtClean="0"/>
              <a:t>possible to omit a hazard by using an appropriate ATPG tool which takes into account delays in the circuit, it can be very expensive. In many cases (for</a:t>
            </a:r>
            <a:r>
              <a:rPr lang="en-US" baseline="0" dirty="0" smtClean="0"/>
              <a:t> </a:t>
            </a:r>
            <a:r>
              <a:rPr lang="en-US" dirty="0" smtClean="0"/>
              <a:t>example, pseudorandom testing) avoiding hazards is practically impossible.</a:t>
            </a:r>
          </a:p>
          <a:p>
            <a:endParaRPr lang="en-US" dirty="0" smtClean="0"/>
          </a:p>
          <a:p>
            <a:r>
              <a:rPr lang="en-US" i="1" dirty="0" smtClean="0"/>
              <a:t>Initialization</a:t>
            </a:r>
            <a:r>
              <a:rPr lang="en-US" dirty="0" smtClean="0"/>
              <a:t>. A sequential circuit must be brought into a known state before its actual testing. This can be achieved by using a customized</a:t>
            </a:r>
            <a:r>
              <a:rPr lang="en-US" baseline="0" dirty="0" smtClean="0"/>
              <a:t> </a:t>
            </a:r>
            <a:r>
              <a:rPr lang="en-US" dirty="0" smtClean="0"/>
              <a:t>initialization sequence. However, as such a sequence is usually devised by a designer, it is unlikely that it will exhibit enough simplicity to be recreated by ATPG. Thus, it is recommended to employ reset or set inputs to flip-flops or</a:t>
            </a:r>
            <a:r>
              <a:rPr lang="en-US" baseline="0" dirty="0" smtClean="0"/>
              <a:t> </a:t>
            </a:r>
            <a:r>
              <a:rPr lang="en-US" dirty="0" smtClean="0"/>
              <a:t>another simple presetting circuitry.</a:t>
            </a:r>
          </a:p>
          <a:p>
            <a:endParaRPr lang="en-US" dirty="0" smtClean="0"/>
          </a:p>
          <a:p>
            <a:r>
              <a:rPr lang="en-US" i="1" dirty="0" smtClean="0"/>
              <a:t>Logical redundancy</a:t>
            </a:r>
            <a:r>
              <a:rPr lang="en-US" dirty="0" smtClean="0"/>
              <a:t>. Unless added intentionally to eliminate hazards and</a:t>
            </a:r>
            <a:r>
              <a:rPr lang="en-US" baseline="0" dirty="0" smtClean="0"/>
              <a:t> </a:t>
            </a:r>
            <a:r>
              <a:rPr lang="en-US" dirty="0" smtClean="0"/>
              <a:t>races or to increase reliability, a logical redundancy is a highly undesirable</a:t>
            </a:r>
            <a:r>
              <a:rPr lang="en-US" baseline="0" dirty="0" smtClean="0"/>
              <a:t> </a:t>
            </a:r>
            <a:r>
              <a:rPr lang="en-US" dirty="0" smtClean="0"/>
              <a:t>phenomenon which should be completely avoided. The presence of redundancy</a:t>
            </a:r>
            <a:r>
              <a:rPr lang="en-US" baseline="0" dirty="0" smtClean="0"/>
              <a:t> </a:t>
            </a:r>
            <a:r>
              <a:rPr lang="en-US" dirty="0" smtClean="0"/>
              <a:t>causes ATPG to waste a lot of time while trying to generate nonexistent</a:t>
            </a:r>
            <a:r>
              <a:rPr lang="en-US" baseline="0" dirty="0" smtClean="0"/>
              <a:t> </a:t>
            </a:r>
            <a:r>
              <a:rPr lang="en-US" dirty="0" smtClean="0"/>
              <a:t>tests for redundant faults.</a:t>
            </a:r>
          </a:p>
          <a:p>
            <a:endParaRPr lang="en-US" dirty="0" smtClean="0"/>
          </a:p>
          <a:p>
            <a:r>
              <a:rPr lang="en-US" i="1" dirty="0" smtClean="0"/>
              <a:t>Global feedback paths</a:t>
            </a:r>
            <a:r>
              <a:rPr lang="en-US" dirty="0" smtClean="0"/>
              <a:t>. Since from the ATPG point of view the feedback paths may introduce very long gate paths, they should be</a:t>
            </a:r>
            <a:r>
              <a:rPr lang="en-US" baseline="0" dirty="0" smtClean="0"/>
              <a:t> </a:t>
            </a:r>
            <a:r>
              <a:rPr lang="en-US" dirty="0" smtClean="0"/>
              <a:t>eliminated. The simplest way of achieving this objective is to use control points or another logic to break the paths during testing.</a:t>
            </a:r>
          </a:p>
          <a:p>
            <a:endParaRPr lang="en-US" i="1" dirty="0" smtClean="0"/>
          </a:p>
          <a:p>
            <a:r>
              <a:rPr lang="en-US" i="1" dirty="0" smtClean="0"/>
              <a:t>Long counters and shift registers</a:t>
            </a:r>
            <a:r>
              <a:rPr lang="en-US" dirty="0" smtClean="0"/>
              <a:t> may require an unacceptable number of clock cycles to change the most</a:t>
            </a:r>
            <a:r>
              <a:rPr lang="en-US" baseline="0" dirty="0" smtClean="0"/>
              <a:t> </a:t>
            </a:r>
            <a:r>
              <a:rPr lang="en-US" dirty="0" smtClean="0"/>
              <a:t>significant bits. A common</a:t>
            </a:r>
            <a:r>
              <a:rPr lang="en-US" baseline="0" dirty="0" smtClean="0"/>
              <a:t> </a:t>
            </a:r>
            <a:r>
              <a:rPr lang="en-US" dirty="0" smtClean="0"/>
              <a:t>remedy is to add the control points, such that the</a:t>
            </a:r>
            <a:r>
              <a:rPr lang="en-US" baseline="0" dirty="0" smtClean="0"/>
              <a:t> </a:t>
            </a:r>
            <a:r>
              <a:rPr lang="en-US" dirty="0" smtClean="0"/>
              <a:t>counter (or a shift register) is partitioned into smaller units, which can be</a:t>
            </a:r>
            <a:r>
              <a:rPr lang="en-US" baseline="0" dirty="0" smtClean="0"/>
              <a:t> </a:t>
            </a:r>
            <a:r>
              <a:rPr lang="en-US" dirty="0" smtClean="0"/>
              <a:t>clocked a much lesser number of times to set more significant bits.</a:t>
            </a:r>
          </a:p>
          <a:p>
            <a:endParaRPr lang="en-US" dirty="0" smtClean="0"/>
          </a:p>
          <a:p>
            <a:r>
              <a:rPr lang="en-US" i="1" dirty="0" smtClean="0"/>
              <a:t>Memory arrays and other embedded structures</a:t>
            </a:r>
            <a:r>
              <a:rPr lang="en-US" dirty="0" smtClean="0"/>
              <a:t>. Memory arrays should be isolated from the remaining parts of a circuit for at least two reasons. First, it is very difficult to generate tests for circuits with memory blocks. Second, when separated, a stand-alone memory circuitry can be conveniently tested by means of a variety</a:t>
            </a:r>
            <a:r>
              <a:rPr lang="en-US" baseline="0" dirty="0" smtClean="0"/>
              <a:t> </a:t>
            </a:r>
            <a:r>
              <a:rPr lang="en-US" dirty="0" smtClean="0"/>
              <a:t>of test schemes developed particularly for these structures. The same</a:t>
            </a:r>
            <a:r>
              <a:rPr lang="en-US" baseline="0" dirty="0" smtClean="0"/>
              <a:t> </a:t>
            </a:r>
            <a:r>
              <a:rPr lang="en-US" dirty="0" smtClean="0"/>
              <a:t>methodology applies to other embedded blocks.</a:t>
            </a:r>
          </a:p>
          <a:p>
            <a:endParaRPr lang="en-US" dirty="0" smtClean="0"/>
          </a:p>
          <a:p>
            <a:r>
              <a:rPr lang="en-US" i="1" dirty="0" smtClean="0"/>
              <a:t>Illegal states</a:t>
            </a:r>
            <a:r>
              <a:rPr lang="en-US" dirty="0" smtClean="0"/>
              <a:t>. Since the ATPG software cannot recognize illegal states, they</a:t>
            </a:r>
            <a:r>
              <a:rPr lang="en-US" baseline="0" dirty="0" smtClean="0"/>
              <a:t> </a:t>
            </a:r>
            <a:r>
              <a:rPr lang="en-US" dirty="0" smtClean="0"/>
              <a:t>should be eliminated from designs. Otherwise, side effects of tests may prevent</a:t>
            </a:r>
            <a:r>
              <a:rPr lang="en-US" baseline="0" dirty="0" smtClean="0"/>
              <a:t> </a:t>
            </a:r>
            <a:r>
              <a:rPr lang="en-US" dirty="0" smtClean="0"/>
              <a:t>their use due to bus clashes and other conflicts.</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5</a:t>
            </a:fld>
            <a:endParaRPr lang="en-US"/>
          </a:p>
        </p:txBody>
      </p:sp>
    </p:spTree>
    <p:extLst>
      <p:ext uri="{BB962C8B-B14F-4D97-AF65-F5344CB8AC3E}">
        <p14:creationId xmlns:p14="http://schemas.microsoft.com/office/powerpoint/2010/main" val="101163007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kern="1200" dirty="0" smtClean="0">
                <a:solidFill>
                  <a:schemeClr val="tx1"/>
                </a:solidFill>
                <a:effectLst/>
                <a:latin typeface="+mn-lt"/>
                <a:ea typeface="+mn-ea"/>
                <a:cs typeface="+mn-cs"/>
              </a:rPr>
              <a:t>The fraction of scan chains driven by the tester can be changed in the manner shown on the slide by adding a biasing circuitry, i.e., the group of AND gates driven by the XOR network. With these gates in place, the tester is capable of driving approximately 25% of scan chains. This percentage can be reduced even further by adding more inputs to the AND gates. For example, the third input reduces the percentage of scan chains driven by the decompressor down to 12.5%, while the fraction of scan chains getting the constant value of 0 increases accordingly.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50</a:t>
            </a:fld>
            <a:endParaRPr lang="en-US"/>
          </a:p>
        </p:txBody>
      </p:sp>
    </p:spTree>
    <p:extLst>
      <p:ext uri="{BB962C8B-B14F-4D97-AF65-F5344CB8AC3E}">
        <p14:creationId xmlns:p14="http://schemas.microsoft.com/office/powerpoint/2010/main" val="41045780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i="0" dirty="0" smtClean="0"/>
              <a:t>Yet another ad hoc technique is based on circuit partitioning</a:t>
            </a:r>
            <a:r>
              <a:rPr lang="en-US" i="0" baseline="0" dirty="0" smtClean="0"/>
              <a:t> of</a:t>
            </a:r>
            <a:r>
              <a:rPr lang="en-US" i="0" dirty="0" smtClean="0"/>
              <a:t> large combinational circuits. </a:t>
            </a:r>
            <a:r>
              <a:rPr lang="en-US" dirty="0" smtClean="0"/>
              <a:t>Because of the time complexity of test</a:t>
            </a:r>
            <a:r>
              <a:rPr lang="en-US" baseline="0" dirty="0" smtClean="0"/>
              <a:t> </a:t>
            </a:r>
            <a:r>
              <a:rPr lang="en-US" dirty="0" smtClean="0"/>
              <a:t>generation and</a:t>
            </a:r>
            <a:r>
              <a:rPr lang="en-US" baseline="0" dirty="0" smtClean="0"/>
              <a:t> </a:t>
            </a:r>
            <a:r>
              <a:rPr lang="en-US" dirty="0" smtClean="0"/>
              <a:t>fault simulation, it is justified to partition large circuits in order to test them</a:t>
            </a:r>
            <a:r>
              <a:rPr lang="en-US" baseline="0" dirty="0" smtClean="0"/>
              <a:t> </a:t>
            </a:r>
            <a:r>
              <a:rPr lang="en-US" dirty="0" smtClean="0"/>
              <a:t>separately. Partitioning simplifies the task of fault excitation, fault propagation,</a:t>
            </a:r>
            <a:r>
              <a:rPr lang="en-US" baseline="0" dirty="0" smtClean="0"/>
              <a:t> </a:t>
            </a:r>
            <a:r>
              <a:rPr lang="en-US" dirty="0" smtClean="0"/>
              <a:t>and line value justification in ATPG, in addition to increasing random pattern</a:t>
            </a:r>
            <a:r>
              <a:rPr lang="en-US" baseline="0" dirty="0" smtClean="0"/>
              <a:t> </a:t>
            </a:r>
            <a:r>
              <a:rPr lang="en-US" dirty="0" smtClean="0"/>
              <a:t>testability. The independent testing of the resultant partitions is carried out through</a:t>
            </a:r>
            <a:r>
              <a:rPr lang="en-US" baseline="0" dirty="0" smtClean="0"/>
              <a:t> </a:t>
            </a:r>
            <a:r>
              <a:rPr lang="en-US" dirty="0" smtClean="0"/>
              <a:t>the number of test points added to lines crossing partition boundaries. The slide illustrates such a partitioning of a circuit that consists of two blocks C1 and C2. Control inputs test</a:t>
            </a:r>
            <a:r>
              <a:rPr lang="en-US" baseline="-25000" dirty="0" smtClean="0"/>
              <a:t>1</a:t>
            </a:r>
            <a:r>
              <a:rPr lang="en-US" dirty="0" smtClean="0"/>
              <a:t> and test</a:t>
            </a:r>
            <a:r>
              <a:rPr lang="en-US" baseline="-25000" dirty="0" smtClean="0"/>
              <a:t>2</a:t>
            </a:r>
            <a:r>
              <a:rPr lang="en-US" dirty="0" smtClean="0"/>
              <a:t> are used to test separately</a:t>
            </a:r>
            <a:r>
              <a:rPr lang="en-US" baseline="0" dirty="0" smtClean="0"/>
              <a:t> </a:t>
            </a:r>
            <a:r>
              <a:rPr lang="en-US" dirty="0" smtClean="0"/>
              <a:t>either C1 (test</a:t>
            </a:r>
            <a:r>
              <a:rPr lang="en-US" baseline="-25000" dirty="0" smtClean="0"/>
              <a:t>1</a:t>
            </a:r>
            <a:r>
              <a:rPr lang="en-US" dirty="0" smtClean="0"/>
              <a:t> test</a:t>
            </a:r>
            <a:r>
              <a:rPr lang="en-US" baseline="-25000" dirty="0" smtClean="0"/>
              <a:t>2</a:t>
            </a:r>
            <a:r>
              <a:rPr lang="en-US" dirty="0" smtClean="0"/>
              <a:t> = 01), or C2 (test</a:t>
            </a:r>
            <a:r>
              <a:rPr lang="en-US" baseline="-25000" dirty="0" smtClean="0"/>
              <a:t>1</a:t>
            </a:r>
            <a:r>
              <a:rPr lang="en-US" dirty="0" smtClean="0"/>
              <a:t> test</a:t>
            </a:r>
            <a:r>
              <a:rPr lang="en-US" baseline="-25000" dirty="0" smtClean="0"/>
              <a:t>2</a:t>
            </a:r>
            <a:r>
              <a:rPr lang="en-US" dirty="0" smtClean="0"/>
              <a:t> = 10), or to put the circuit into</a:t>
            </a:r>
            <a:r>
              <a:rPr lang="en-US" baseline="0" dirty="0" smtClean="0"/>
              <a:t> </a:t>
            </a:r>
            <a:r>
              <a:rPr lang="en-US" dirty="0" smtClean="0"/>
              <a:t>a normal mode (test</a:t>
            </a:r>
            <a:r>
              <a:rPr lang="en-US" baseline="-25000" dirty="0" smtClean="0"/>
              <a:t>1</a:t>
            </a:r>
            <a:r>
              <a:rPr lang="en-US" dirty="0" smtClean="0"/>
              <a:t> = 0 and test</a:t>
            </a:r>
            <a:r>
              <a:rPr lang="en-US" baseline="-25000" dirty="0" smtClean="0"/>
              <a:t>2</a:t>
            </a:r>
            <a:r>
              <a:rPr lang="en-US" dirty="0" smtClean="0"/>
              <a:t> = 0).</a:t>
            </a:r>
          </a:p>
          <a:p>
            <a:endParaRPr lang="en-US" dirty="0" smtClean="0"/>
          </a:p>
          <a:p>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6</a:t>
            </a:fld>
            <a:endParaRPr lang="en-US"/>
          </a:p>
        </p:txBody>
      </p:sp>
    </p:spTree>
    <p:extLst>
      <p:ext uri="{BB962C8B-B14F-4D97-AF65-F5344CB8AC3E}">
        <p14:creationId xmlns:p14="http://schemas.microsoft.com/office/powerpoint/2010/main" val="41916933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In order to test complex circuits in a time and cost-effective manner, a number of structured design techniques have been proposed. They rest on the general concept of making all or some state variables (memory</a:t>
            </a:r>
            <a:r>
              <a:rPr lang="en-US" baseline="0" dirty="0" smtClean="0"/>
              <a:t> </a:t>
            </a:r>
            <a:r>
              <a:rPr lang="en-US" dirty="0" smtClean="0"/>
              <a:t>elements) directly controllable and observable. If this can be arranged,</a:t>
            </a:r>
            <a:r>
              <a:rPr lang="en-US" baseline="0" dirty="0" smtClean="0"/>
              <a:t> </a:t>
            </a:r>
            <a:r>
              <a:rPr lang="en-US" dirty="0" smtClean="0"/>
              <a:t>a circuit can be treated, as far as testing of combinational faults</a:t>
            </a:r>
            <a:r>
              <a:rPr lang="en-US" baseline="0" dirty="0" smtClean="0"/>
              <a:t> </a:t>
            </a:r>
            <a:r>
              <a:rPr lang="en-US" dirty="0" smtClean="0"/>
              <a:t>is concerned, as a combinational network. Perhaps the most used and</a:t>
            </a:r>
            <a:r>
              <a:rPr lang="en-US" baseline="0" dirty="0" smtClean="0"/>
              <a:t> </a:t>
            </a:r>
            <a:r>
              <a:rPr lang="en-US" dirty="0" smtClean="0"/>
              <a:t>best-known is a family of techniques termed scan designs. They</a:t>
            </a:r>
            <a:r>
              <a:rPr lang="en-US" baseline="0" dirty="0" smtClean="0"/>
              <a:t> </a:t>
            </a:r>
            <a:r>
              <a:rPr lang="en-US" dirty="0" smtClean="0"/>
              <a:t>assume that during testing all registers (flip-flops and latches) in</a:t>
            </a:r>
            <a:r>
              <a:rPr lang="en-US" baseline="0" dirty="0" smtClean="0"/>
              <a:t> </a:t>
            </a:r>
            <a:r>
              <a:rPr lang="en-US" dirty="0" smtClean="0"/>
              <a:t>a sequential circuit are connected into one or more shift registers or scan chains (paths). The circuit has two modes of operation:</a:t>
            </a:r>
          </a:p>
          <a:p>
            <a:pPr marL="171450" indent="-171450">
              <a:buFont typeface="Arial"/>
              <a:buChar char="•"/>
            </a:pPr>
            <a:r>
              <a:rPr lang="en-US" dirty="0" smtClean="0"/>
              <a:t>normal mode</a:t>
            </a:r>
            <a:r>
              <a:rPr lang="en-US" baseline="0" dirty="0" smtClean="0"/>
              <a:t> – </a:t>
            </a:r>
            <a:r>
              <a:rPr lang="en-US" dirty="0" smtClean="0"/>
              <a:t>the memory elements perform their regular functions</a:t>
            </a:r>
            <a:r>
              <a:rPr lang="en-US" baseline="0" dirty="0" smtClean="0"/>
              <a:t> </a:t>
            </a:r>
            <a:r>
              <a:rPr lang="en-US" dirty="0" smtClean="0"/>
              <a:t>(as in an unmodified circuit),</a:t>
            </a:r>
          </a:p>
          <a:p>
            <a:pPr marL="171450" indent="-171450">
              <a:buFont typeface="Arial"/>
              <a:buChar char="•"/>
            </a:pPr>
            <a:r>
              <a:rPr lang="en-US" dirty="0" smtClean="0"/>
              <a:t>test (scan) mode</a:t>
            </a:r>
            <a:r>
              <a:rPr lang="en-US" baseline="0" dirty="0" smtClean="0"/>
              <a:t> – </a:t>
            </a:r>
            <a:r>
              <a:rPr lang="en-US" dirty="0" smtClean="0"/>
              <a:t>all the memory elements connected into a shift register</a:t>
            </a:r>
            <a:r>
              <a:rPr lang="en-US" baseline="0" dirty="0" smtClean="0"/>
              <a:t> </a:t>
            </a:r>
            <a:r>
              <a:rPr lang="en-US" dirty="0" smtClean="0"/>
              <a:t>are used to shift in (or scan in) and out test data.</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7</a:t>
            </a:fld>
            <a:endParaRPr lang="en-US"/>
          </a:p>
        </p:txBody>
      </p:sp>
    </p:spTree>
    <p:extLst>
      <p:ext uri="{BB962C8B-B14F-4D97-AF65-F5344CB8AC3E}">
        <p14:creationId xmlns:p14="http://schemas.microsoft.com/office/powerpoint/2010/main" val="4021523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The scan-based designs must comply with a set of design rules and</a:t>
            </a:r>
            <a:r>
              <a:rPr lang="en-US" baseline="0" dirty="0" smtClean="0"/>
              <a:t> </a:t>
            </a:r>
            <a:r>
              <a:rPr lang="en-US" dirty="0" smtClean="0"/>
              <a:t>constraints. Usually, they are related to design methods for scan cells</a:t>
            </a:r>
            <a:r>
              <a:rPr lang="en-US" baseline="0" dirty="0" smtClean="0"/>
              <a:t> </a:t>
            </a:r>
            <a:r>
              <a:rPr lang="en-US" dirty="0" smtClean="0"/>
              <a:t>and consequently determine a type of DFT style which is adopted for a</a:t>
            </a:r>
            <a:r>
              <a:rPr lang="en-US" baseline="0" dirty="0" smtClean="0"/>
              <a:t> </a:t>
            </a:r>
            <a:r>
              <a:rPr lang="en-US" dirty="0" smtClean="0"/>
              <a:t>given circuit. One of the simplest solutions regarding scan cells</a:t>
            </a:r>
            <a:r>
              <a:rPr lang="en-US" baseline="0" dirty="0" smtClean="0"/>
              <a:t> is shown on the slide. This is so-called edge-triggered </a:t>
            </a:r>
            <a:r>
              <a:rPr lang="en-US" baseline="0" dirty="0" err="1" smtClean="0"/>
              <a:t>muxed</a:t>
            </a:r>
            <a:r>
              <a:rPr lang="en-US" baseline="0" dirty="0" smtClean="0"/>
              <a:t>-D scan cell, where an extra 2-input multiplexer is placed in the front of input D. The multiplexer uses a scan enable (SE) control input to select between the (regular) data input (DI) and the scan input (SI). In the normal (capture) mode, SE is set to 0. In the shift mode, SE is asserted, and input SI is now deployed to shift in new data to the D-type flip-flop while the content of the same flip-flop is being shifted out. The key advantage of using </a:t>
            </a:r>
            <a:r>
              <a:rPr lang="en-US" baseline="0" dirty="0" err="1" smtClean="0"/>
              <a:t>muxed</a:t>
            </a:r>
            <a:r>
              <a:rPr lang="en-US" baseline="0" dirty="0" smtClean="0"/>
              <a:t>-D scan cells is their compatibility with modern design styles using single-clock D flip-flops, and the comprehensive support provided by virtually all existing CAD tools. Clearly, the drawback is that each scan cell of this type adds a multiplexer delay to the functional paths. However, </a:t>
            </a:r>
            <a:r>
              <a:rPr lang="en-US" sz="1200" kern="1200" dirty="0" smtClean="0">
                <a:solidFill>
                  <a:schemeClr val="tx1"/>
                </a:solidFill>
                <a:latin typeface="+mn-lt"/>
                <a:ea typeface="+mn-ea"/>
                <a:cs typeface="+mn-cs"/>
              </a:rPr>
              <a:t>many companies synthesize and optimize their scan cell</a:t>
            </a:r>
            <a:r>
              <a:rPr lang="en-US" sz="1200" kern="1200" baseline="0" dirty="0" smtClean="0">
                <a:solidFill>
                  <a:schemeClr val="tx1"/>
                </a:solidFill>
                <a:latin typeface="+mn-lt"/>
                <a:ea typeface="+mn-ea"/>
                <a:cs typeface="+mn-cs"/>
              </a:rPr>
              <a:t> designs</a:t>
            </a:r>
            <a:r>
              <a:rPr lang="en-US" sz="1200" kern="1200" dirty="0" smtClean="0">
                <a:solidFill>
                  <a:schemeClr val="tx1"/>
                </a:solidFill>
                <a:latin typeface="+mn-lt"/>
                <a:ea typeface="+mn-ea"/>
                <a:cs typeface="+mn-cs"/>
              </a:rPr>
              <a:t>. Consequently, when DFT tools create and stitch scan chains, the initial design includes realistic timing, and it is not changed by scan insertion.</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8</a:t>
            </a:fld>
            <a:endParaRPr lang="en-US"/>
          </a:p>
        </p:txBody>
      </p:sp>
    </p:spTree>
    <p:extLst>
      <p:ext uri="{BB962C8B-B14F-4D97-AF65-F5344CB8AC3E}">
        <p14:creationId xmlns:p14="http://schemas.microsoft.com/office/powerpoint/2010/main" val="34503675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This slide illustrates a basic scan-path design. As can be seen, the circuit</a:t>
            </a:r>
            <a:r>
              <a:rPr lang="en-US" baseline="0" dirty="0" smtClean="0"/>
              <a:t> </a:t>
            </a:r>
            <a:r>
              <a:rPr lang="en-US" dirty="0" smtClean="0"/>
              <a:t>features three extra pins (scan enable, serial scan-in, serial scan-out) as well as area</a:t>
            </a:r>
            <a:r>
              <a:rPr lang="en-US" baseline="0" dirty="0" smtClean="0"/>
              <a:t> </a:t>
            </a:r>
            <a:r>
              <a:rPr lang="en-US" dirty="0" smtClean="0"/>
              <a:t>and performance overhead due to the multiplexers. When the scan enable signal is low, the circuit operates in its normal, that is, parallel-load mode, except for increased delays. In the test mode (scan enable</a:t>
            </a:r>
            <a:r>
              <a:rPr lang="en-US" baseline="0" dirty="0" smtClean="0"/>
              <a:t> is high)</a:t>
            </a:r>
            <a:r>
              <a:rPr lang="en-US" dirty="0" smtClean="0"/>
              <a:t>, test patterns are shifted in through the scan-in terminal, and test responses are subsequently shifted out through the scan-out pin. This</a:t>
            </a:r>
            <a:r>
              <a:rPr lang="en-US" baseline="0" dirty="0" smtClean="0"/>
              <a:t> is further animated on the two following slides.</a:t>
            </a:r>
            <a:endParaRPr lang="en-US" dirty="0" smtClean="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9</a:t>
            </a:fld>
            <a:endParaRPr lang="en-US"/>
          </a:p>
        </p:txBody>
      </p:sp>
    </p:spTree>
    <p:extLst>
      <p:ext uri="{BB962C8B-B14F-4D97-AF65-F5344CB8AC3E}">
        <p14:creationId xmlns:p14="http://schemas.microsoft.com/office/powerpoint/2010/main" val="19955974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descr="master.jpg"/>
          <p:cNvPicPr>
            <a:picLocks noChangeAspect="1"/>
          </p:cNvPicPr>
          <p:nvPr userDrawn="1"/>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pl-PL"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smtClean="0"/>
              <a:t>Click to edit Master subtitle style</a:t>
            </a:r>
            <a:endParaRPr lang="en-US"/>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8A2E0BCB-0BE7-014F-BE39-D877C6AC7A9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CE429BE7-D4D2-494F-91C7-D4A26180AC5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pl-PL"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3AA65CB7-F044-7545-AB58-77F585C95429}"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Click to edit Master title style</a:t>
            </a:r>
            <a:endParaRPr lang="en-US"/>
          </a:p>
        </p:txBody>
      </p:sp>
      <p:sp>
        <p:nvSpPr>
          <p:cNvPr id="3" name="Content Placeholder 2"/>
          <p:cNvSpPr>
            <a:spLocks noGrp="1"/>
          </p:cNvSpPr>
          <p:nvPr>
            <p:ph idx="1"/>
          </p:nvPr>
        </p:nvSpPr>
        <p:spPr/>
        <p:txBody>
          <a:body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776542D6-181F-9745-B4EC-7A5F8D10A52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pl-PL"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638D2DB0-0BE4-7145-B6E9-3B9557B1967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875CFF99-1CA5-8240-ADF7-F62C9CDB73A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pl-PL"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8" name="Footer Placeholder 7"/>
          <p:cNvSpPr>
            <a:spLocks noGrp="1"/>
          </p:cNvSpPr>
          <p:nvPr>
            <p:ph type="ftr" sz="quarter" idx="11"/>
          </p:nvPr>
        </p:nvSpPr>
        <p:spPr/>
        <p:txBody>
          <a:bodyPr/>
          <a:lstStyle>
            <a:lvl1pPr>
              <a:defRPr/>
            </a:lvl1pPr>
          </a:lstStyle>
          <a:p>
            <a:pPr>
              <a:defRPr/>
            </a:pPr>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C75D8851-F637-F444-A5B6-A82A2B8E7E4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F05ECB3B-0B65-2F48-A994-11A9A4E6587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BED3A137-00DB-BE4F-8574-0138D15DB88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pl-PL"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694CFE75-12C6-0349-8B9C-9C1C4DA0F88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pl-PL"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2B7D95D4-7931-2E4F-B78E-C0B9B036C8E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AutoShape 73"/>
          <p:cNvSpPr>
            <a:spLocks noChangeArrowheads="1"/>
          </p:cNvSpPr>
          <p:nvPr userDrawn="1"/>
        </p:nvSpPr>
        <p:spPr bwMode="auto">
          <a:xfrm>
            <a:off x="1574800" y="250815"/>
            <a:ext cx="7307261" cy="457200"/>
          </a:xfrm>
          <a:prstGeom prst="roundRect">
            <a:avLst>
              <a:gd name="adj" fmla="val 20833"/>
            </a:avLst>
          </a:prstGeom>
          <a:solidFill>
            <a:srgbClr val="FFFFFF">
              <a:lumMod val="95000"/>
            </a:srgbClr>
          </a:solidFill>
          <a:ln>
            <a:noFill/>
          </a:ln>
          <a:effectLst>
            <a:innerShdw blurRad="63500" dist="50800" dir="2700000">
              <a:srgbClr val="000000">
                <a:alpha val="50000"/>
              </a:srgbClr>
            </a:inn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dirty="0">
              <a:solidFill>
                <a:srgbClr val="000000"/>
              </a:solidFill>
              <a:latin typeface="Arial"/>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pic>
        <p:nvPicPr>
          <p:cNvPr id="1031" name="Picture 8" descr="slide.jpg"/>
          <p:cNvPicPr>
            <a:picLocks noChangeAspect="1"/>
          </p:cNvPicPr>
          <p:nvPr userDrawn="1"/>
        </p:nvPicPr>
        <p:blipFill>
          <a:blip r:embed="rId13"/>
          <a:srcRect r="75833"/>
          <a:stretch>
            <a:fillRect/>
          </a:stretch>
        </p:blipFill>
        <p:spPr bwMode="auto">
          <a:xfrm>
            <a:off x="0" y="0"/>
            <a:ext cx="1219200" cy="6858000"/>
          </a:xfrm>
          <a:prstGeom prst="rect">
            <a:avLst/>
          </a:prstGeom>
          <a:noFill/>
          <a:ln w="9525">
            <a:noFill/>
            <a:miter lim="800000"/>
            <a:headEnd/>
            <a:tailEnd/>
          </a:ln>
        </p:spPr>
      </p:pic>
      <p:sp>
        <p:nvSpPr>
          <p:cNvPr id="1032" name="Title Placeholder 1"/>
          <p:cNvSpPr>
            <a:spLocks noGrp="1"/>
          </p:cNvSpPr>
          <p:nvPr>
            <p:ph type="title"/>
          </p:nvPr>
        </p:nvSpPr>
        <p:spPr bwMode="auto">
          <a:xfrm>
            <a:off x="1574800" y="249238"/>
            <a:ext cx="7251700" cy="45878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33" name="Text Placeholder 2"/>
          <p:cNvSpPr>
            <a:spLocks noGrp="1"/>
          </p:cNvSpPr>
          <p:nvPr>
            <p:ph type="body" idx="1"/>
          </p:nvPr>
        </p:nvSpPr>
        <p:spPr bwMode="auto">
          <a:xfrm>
            <a:off x="676275"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Rectangle 6"/>
          <p:cNvSpPr txBox="1">
            <a:spLocks noChangeArrowheads="1"/>
          </p:cNvSpPr>
          <p:nvPr userDrawn="1"/>
        </p:nvSpPr>
        <p:spPr bwMode="auto">
          <a:xfrm>
            <a:off x="6559557" y="6405266"/>
            <a:ext cx="2133600" cy="31620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defTabSz="457200" rtl="0" fontAlgn="base">
              <a:spcBef>
                <a:spcPct val="0"/>
              </a:spcBef>
              <a:spcAft>
                <a:spcPct val="0"/>
              </a:spcAft>
              <a:defRPr sz="1400" kern="1200">
                <a:solidFill>
                  <a:schemeClr val="tx1"/>
                </a:solidFill>
                <a:latin typeface="Arial" charset="0"/>
                <a:ea typeface="ＭＳ Ｐゴシック" charset="-128"/>
                <a:cs typeface="ＭＳ Ｐゴシック" charset="-128"/>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5pPr>
            <a:lvl6pPr marL="2286000" algn="l" defTabSz="457200" rtl="0" eaLnBrk="1" latinLnBrk="0" hangingPunct="1">
              <a:defRPr kern="1200">
                <a:solidFill>
                  <a:schemeClr val="tx1"/>
                </a:solidFill>
                <a:latin typeface="Arial" charset="0"/>
                <a:ea typeface="ＭＳ Ｐゴシック" charset="-128"/>
                <a:cs typeface="ＭＳ Ｐゴシック" charset="-128"/>
              </a:defRPr>
            </a:lvl6pPr>
            <a:lvl7pPr marL="2743200" algn="l" defTabSz="457200" rtl="0" eaLnBrk="1" latinLnBrk="0" hangingPunct="1">
              <a:defRPr kern="1200">
                <a:solidFill>
                  <a:schemeClr val="tx1"/>
                </a:solidFill>
                <a:latin typeface="Arial" charset="0"/>
                <a:ea typeface="ＭＳ Ｐゴシック" charset="-128"/>
                <a:cs typeface="ＭＳ Ｐゴシック" charset="-128"/>
              </a:defRPr>
            </a:lvl7pPr>
            <a:lvl8pPr marL="3200400" algn="l" defTabSz="457200" rtl="0" eaLnBrk="1" latinLnBrk="0" hangingPunct="1">
              <a:defRPr kern="1200">
                <a:solidFill>
                  <a:schemeClr val="tx1"/>
                </a:solidFill>
                <a:latin typeface="Arial" charset="0"/>
                <a:ea typeface="ＭＳ Ｐゴシック" charset="-128"/>
                <a:cs typeface="ＭＳ Ｐゴシック" charset="-128"/>
              </a:defRPr>
            </a:lvl8pPr>
            <a:lvl9pPr marL="3657600" algn="l" defTabSz="457200" rtl="0" eaLnBrk="1" latinLnBrk="0" hangingPunct="1">
              <a:defRPr kern="1200">
                <a:solidFill>
                  <a:schemeClr val="tx1"/>
                </a:solidFill>
                <a:latin typeface="Arial" charset="0"/>
                <a:ea typeface="ＭＳ Ｐゴシック" charset="-128"/>
                <a:cs typeface="ＭＳ Ｐゴシック" charset="-128"/>
              </a:defRPr>
            </a:lvl9pPr>
          </a:lstStyle>
          <a:p>
            <a:fld id="{045B2298-6546-084E-BB8D-287FDE2A2F52}" type="slidenum">
              <a:rPr lang="pl-PL" sz="1200" smtClean="0">
                <a:solidFill>
                  <a:schemeClr val="bg1">
                    <a:lumMod val="50000"/>
                  </a:schemeClr>
                </a:solidFill>
              </a:rPr>
              <a:pPr/>
              <a:t>‹#›</a:t>
            </a:fld>
            <a:endParaRPr lang="pl-PL" sz="1200" dirty="0">
              <a:solidFill>
                <a:schemeClr val="bg1">
                  <a:lumMod val="50000"/>
                </a:schemeClr>
              </a:solidFill>
            </a:endParaRPr>
          </a:p>
        </p:txBody>
      </p:sp>
    </p:spTree>
  </p:cSld>
  <p:clrMap bg1="lt1" tx1="dk1" bg2="lt2" tx2="dk2" accent1="accent1" accent2="accent2" accent3="accent3" accent4="accent4" accent5="accent5" accent6="accent6" hlink="hlink" folHlink="folHlink"/>
  <p:sldLayoutIdLst>
    <p:sldLayoutId id="2147483957" r:id="rId1"/>
    <p:sldLayoutId id="2147483958" r:id="rId2"/>
    <p:sldLayoutId id="2147483959" r:id="rId3"/>
    <p:sldLayoutId id="2147483960" r:id="rId4"/>
    <p:sldLayoutId id="2147483961" r:id="rId5"/>
    <p:sldLayoutId id="2147483962" r:id="rId6"/>
    <p:sldLayoutId id="2147483963" r:id="rId7"/>
    <p:sldLayoutId id="2147483964" r:id="rId8"/>
    <p:sldLayoutId id="2147483965" r:id="rId9"/>
    <p:sldLayoutId id="2147483966" r:id="rId10"/>
    <p:sldLayoutId id="2147483967" r:id="rId11"/>
  </p:sldLayoutIdLst>
  <p:hf hdr="0" ftr="0" dt="0"/>
  <p:txStyles>
    <p:titleStyle>
      <a:lvl1pPr algn="r" defTabSz="457200" rtl="0" eaLnBrk="0" fontAlgn="base" hangingPunct="0">
        <a:spcBef>
          <a:spcPct val="0"/>
        </a:spcBef>
        <a:spcAft>
          <a:spcPct val="0"/>
        </a:spcAft>
        <a:defRPr sz="2800" kern="1200">
          <a:solidFill>
            <a:schemeClr val="tx1"/>
          </a:solidFill>
          <a:latin typeface="Arial Rounded MT Bold"/>
          <a:ea typeface="ＭＳ Ｐゴシック" charset="-128"/>
          <a:cs typeface="Arial Rounded MT Bold"/>
        </a:defRPr>
      </a:lvl1pPr>
      <a:lvl2pPr algn="r" defTabSz="457200" rtl="0" eaLnBrk="0" fontAlgn="base" hangingPunct="0">
        <a:spcBef>
          <a:spcPct val="0"/>
        </a:spcBef>
        <a:spcAft>
          <a:spcPct val="0"/>
        </a:spcAft>
        <a:defRPr sz="2800">
          <a:solidFill>
            <a:schemeClr val="tx1"/>
          </a:solidFill>
          <a:latin typeface="Arial Rounded MT Bold" charset="0"/>
          <a:ea typeface="ＭＳ Ｐゴシック" charset="-128"/>
        </a:defRPr>
      </a:lvl2pPr>
      <a:lvl3pPr algn="r" defTabSz="457200" rtl="0" eaLnBrk="0" fontAlgn="base" hangingPunct="0">
        <a:spcBef>
          <a:spcPct val="0"/>
        </a:spcBef>
        <a:spcAft>
          <a:spcPct val="0"/>
        </a:spcAft>
        <a:defRPr sz="2800">
          <a:solidFill>
            <a:schemeClr val="tx1"/>
          </a:solidFill>
          <a:latin typeface="Arial Rounded MT Bold" charset="0"/>
          <a:ea typeface="ＭＳ Ｐゴシック" charset="-128"/>
        </a:defRPr>
      </a:lvl3pPr>
      <a:lvl4pPr algn="r" defTabSz="457200" rtl="0" eaLnBrk="0" fontAlgn="base" hangingPunct="0">
        <a:spcBef>
          <a:spcPct val="0"/>
        </a:spcBef>
        <a:spcAft>
          <a:spcPct val="0"/>
        </a:spcAft>
        <a:defRPr sz="2800">
          <a:solidFill>
            <a:schemeClr val="tx1"/>
          </a:solidFill>
          <a:latin typeface="Arial Rounded MT Bold" charset="0"/>
          <a:ea typeface="ＭＳ Ｐゴシック" charset="-128"/>
        </a:defRPr>
      </a:lvl4pPr>
      <a:lvl5pPr algn="r" defTabSz="457200" rtl="0" eaLnBrk="0" fontAlgn="base" hangingPunct="0">
        <a:spcBef>
          <a:spcPct val="0"/>
        </a:spcBef>
        <a:spcAft>
          <a:spcPct val="0"/>
        </a:spcAft>
        <a:defRPr sz="2800">
          <a:solidFill>
            <a:schemeClr val="tx1"/>
          </a:solidFill>
          <a:latin typeface="Arial Rounded MT Bold" charset="0"/>
          <a:ea typeface="ＭＳ Ｐゴシック" charset="-128"/>
        </a:defRPr>
      </a:lvl5pPr>
      <a:lvl6pPr marL="457200" algn="r" defTabSz="457200" rtl="0" fontAlgn="base">
        <a:spcBef>
          <a:spcPct val="0"/>
        </a:spcBef>
        <a:spcAft>
          <a:spcPct val="0"/>
        </a:spcAft>
        <a:defRPr sz="3200">
          <a:solidFill>
            <a:schemeClr val="tx1"/>
          </a:solidFill>
          <a:latin typeface="Arial Rounded MT Bold" charset="0"/>
          <a:ea typeface="ＭＳ Ｐゴシック" charset="-128"/>
        </a:defRPr>
      </a:lvl6pPr>
      <a:lvl7pPr marL="914400" algn="r" defTabSz="457200" rtl="0" fontAlgn="base">
        <a:spcBef>
          <a:spcPct val="0"/>
        </a:spcBef>
        <a:spcAft>
          <a:spcPct val="0"/>
        </a:spcAft>
        <a:defRPr sz="3200">
          <a:solidFill>
            <a:schemeClr val="tx1"/>
          </a:solidFill>
          <a:latin typeface="Arial Rounded MT Bold" charset="0"/>
          <a:ea typeface="ＭＳ Ｐゴシック" charset="-128"/>
        </a:defRPr>
      </a:lvl7pPr>
      <a:lvl8pPr marL="1371600" algn="r" defTabSz="457200" rtl="0" fontAlgn="base">
        <a:spcBef>
          <a:spcPct val="0"/>
        </a:spcBef>
        <a:spcAft>
          <a:spcPct val="0"/>
        </a:spcAft>
        <a:defRPr sz="3200">
          <a:solidFill>
            <a:schemeClr val="tx1"/>
          </a:solidFill>
          <a:latin typeface="Arial Rounded MT Bold" charset="0"/>
          <a:ea typeface="ＭＳ Ｐゴシック" charset="-128"/>
        </a:defRPr>
      </a:lvl8pPr>
      <a:lvl9pPr marL="1828800" algn="r" defTabSz="457200" rtl="0" fontAlgn="base">
        <a:spcBef>
          <a:spcPct val="0"/>
        </a:spcBef>
        <a:spcAft>
          <a:spcPct val="0"/>
        </a:spcAft>
        <a:defRPr sz="3200">
          <a:solidFill>
            <a:schemeClr val="tx1"/>
          </a:solidFill>
          <a:latin typeface="Arial Rounded MT Bold" charset="0"/>
          <a:ea typeface="ＭＳ Ｐゴシック" charset="-128"/>
        </a:defRPr>
      </a:lvl9pPr>
    </p:titleStyle>
    <p:bodyStyle>
      <a:lvl1pPr marL="342900" indent="-342900" algn="l" defTabSz="457200" rtl="0" eaLnBrk="0" fontAlgn="base" hangingPunct="0">
        <a:spcBef>
          <a:spcPct val="20000"/>
        </a:spcBef>
        <a:spcAft>
          <a:spcPct val="0"/>
        </a:spcAft>
        <a:buSzPct val="80000"/>
        <a:buFont typeface="Arial" charset="0"/>
        <a:buChar char="•"/>
        <a:defRPr sz="2400" kern="1200">
          <a:solidFill>
            <a:schemeClr val="tx1"/>
          </a:solidFill>
          <a:latin typeface="Arial"/>
          <a:ea typeface="ＭＳ Ｐゴシック" charset="-128"/>
          <a:cs typeface="Arial"/>
        </a:defRPr>
      </a:lvl1pPr>
      <a:lvl2pPr marL="742950" indent="-285750" algn="l" defTabSz="457200" rtl="0" eaLnBrk="0" fontAlgn="base" hangingPunct="0">
        <a:spcBef>
          <a:spcPct val="20000"/>
        </a:spcBef>
        <a:spcAft>
          <a:spcPct val="0"/>
        </a:spcAft>
        <a:buSzPct val="80000"/>
        <a:buFont typeface="Wingdings" charset="2"/>
        <a:buChar char=""/>
        <a:defRPr sz="2000" kern="1200">
          <a:solidFill>
            <a:schemeClr val="tx1"/>
          </a:solidFill>
          <a:latin typeface="Arial"/>
          <a:ea typeface="ＭＳ Ｐゴシック" charset="-128"/>
          <a:cs typeface="Arial"/>
        </a:defRPr>
      </a:lvl2pPr>
      <a:lvl3pPr marL="1143000" indent="-228600" algn="l" defTabSz="457200" rtl="0" eaLnBrk="0" fontAlgn="base" hangingPunct="0">
        <a:spcBef>
          <a:spcPct val="20000"/>
        </a:spcBef>
        <a:spcAft>
          <a:spcPct val="0"/>
        </a:spcAft>
        <a:buFont typeface="Arial" charset="0"/>
        <a:buChar char="•"/>
        <a:defRPr sz="1800" kern="1200">
          <a:solidFill>
            <a:schemeClr val="tx1"/>
          </a:solidFill>
          <a:latin typeface="Arial"/>
          <a:ea typeface="ＭＳ Ｐゴシック" charset="-128"/>
          <a:cs typeface="Arial"/>
        </a:defRPr>
      </a:lvl3pPr>
      <a:lvl4pPr marL="1600200" indent="-228600" algn="l" defTabSz="457200" rtl="0" eaLnBrk="0" fontAlgn="base" hangingPunct="0">
        <a:spcBef>
          <a:spcPct val="20000"/>
        </a:spcBef>
        <a:spcAft>
          <a:spcPct val="0"/>
        </a:spcAft>
        <a:buFont typeface="Arial" charset="0"/>
        <a:buChar char="–"/>
        <a:defRPr sz="1800" kern="1200">
          <a:solidFill>
            <a:schemeClr val="tx1"/>
          </a:solidFill>
          <a:latin typeface="Arial"/>
          <a:ea typeface="ＭＳ Ｐゴシック" charset="-128"/>
          <a:cs typeface="Arial"/>
        </a:defRPr>
      </a:lvl4pPr>
      <a:lvl5pPr marL="2057400" indent="-228600" algn="l" defTabSz="457200" rtl="0" eaLnBrk="0" fontAlgn="base" hangingPunct="0">
        <a:spcBef>
          <a:spcPct val="20000"/>
        </a:spcBef>
        <a:spcAft>
          <a:spcPct val="0"/>
        </a:spcAft>
        <a:buFont typeface="Arial" charset="0"/>
        <a:buChar char="»"/>
        <a:defRPr sz="1800" kern="1200">
          <a:solidFill>
            <a:schemeClr val="tx1"/>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image" Target="../media/image5.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 Id="rId3" Type="http://schemas.openxmlformats.org/officeDocument/2006/relationships/image" Target="../media/image5.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 Id="rId3" Type="http://schemas.openxmlformats.org/officeDocument/2006/relationships/image" Target="../media/image5.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 Id="rId3" Type="http://schemas.openxmlformats.org/officeDocument/2006/relationships/image" Target="../media/image5.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 Id="rId3" Type="http://schemas.openxmlformats.org/officeDocument/2006/relationships/chart" Target="../charts/char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4" Type="http://schemas.openxmlformats.org/officeDocument/2006/relationships/oleObject" Target="../embeddings/oleObject2.bin"/><Relationship Id="rId5" Type="http://schemas.openxmlformats.org/officeDocument/2006/relationships/image" Target="../media/image6.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subTitle" idx="1"/>
          </p:nvPr>
        </p:nvSpPr>
        <p:spPr>
          <a:xfrm>
            <a:off x="6179284" y="1319065"/>
            <a:ext cx="2569429" cy="695750"/>
          </a:xfrm>
        </p:spPr>
        <p:txBody>
          <a:bodyPr rtlCol="0">
            <a:normAutofit/>
          </a:bodyPr>
          <a:lstStyle/>
          <a:p>
            <a:pPr algn="r" eaLnBrk="1" fontAlgn="auto" hangingPunct="1">
              <a:lnSpc>
                <a:spcPct val="80000"/>
              </a:lnSpc>
              <a:spcAft>
                <a:spcPts val="0"/>
              </a:spcAft>
              <a:buFont typeface="Arial"/>
              <a:buNone/>
              <a:defRPr/>
            </a:pPr>
            <a:r>
              <a:rPr lang="en-US" sz="2200" dirty="0" smtClean="0">
                <a:solidFill>
                  <a:schemeClr val="tx1">
                    <a:lumMod val="65000"/>
                    <a:lumOff val="35000"/>
                  </a:schemeClr>
                </a:solidFill>
                <a:latin typeface="Arial Rounded MT Bold" charset="0"/>
                <a:ea typeface="Arial Rounded MT Bold" charset="0"/>
                <a:cs typeface="Arial Rounded MT Bold" charset="0"/>
              </a:rPr>
              <a:t>Design for test</a:t>
            </a:r>
          </a:p>
        </p:txBody>
      </p:sp>
      <p:grpSp>
        <p:nvGrpSpPr>
          <p:cNvPr id="39" name="Group 38"/>
          <p:cNvGrpSpPr/>
          <p:nvPr/>
        </p:nvGrpSpPr>
        <p:grpSpPr>
          <a:xfrm>
            <a:off x="7058741" y="5703803"/>
            <a:ext cx="1862251" cy="1020989"/>
            <a:chOff x="7058741" y="5703803"/>
            <a:chExt cx="1862251" cy="1020989"/>
          </a:xfrm>
        </p:grpSpPr>
        <p:pic>
          <p:nvPicPr>
            <p:cNvPr id="40" name="Picture 4" descr="rev_jpg_lr"/>
            <p:cNvPicPr>
              <a:picLocks noChangeAspect="1" noChangeArrowheads="1"/>
            </p:cNvPicPr>
            <p:nvPr/>
          </p:nvPicPr>
          <p:blipFill>
            <a:blip r:embed="rId3">
              <a:clrChange>
                <a:clrFrom>
                  <a:srgbClr val="000000"/>
                </a:clrFrom>
                <a:clrTo>
                  <a:srgbClr val="000000">
                    <a:alpha val="0"/>
                  </a:srgbClr>
                </a:clrTo>
              </a:clrChange>
              <a:lum bright="-100000" contrast="-100000"/>
            </a:blip>
            <a:srcRect/>
            <a:stretch>
              <a:fillRect/>
            </a:stretch>
          </p:blipFill>
          <p:spPr bwMode="auto">
            <a:xfrm>
              <a:off x="7726723" y="6054457"/>
              <a:ext cx="1194269" cy="394225"/>
            </a:xfrm>
            <a:prstGeom prst="rect">
              <a:avLst/>
            </a:prstGeom>
            <a:noFill/>
          </p:spPr>
        </p:pic>
        <p:pic>
          <p:nvPicPr>
            <p:cNvPr id="41" name="Picture 40"/>
            <p:cNvPicPr>
              <a:picLocks noChangeAspect="1"/>
            </p:cNvPicPr>
            <p:nvPr/>
          </p:nvPicPr>
          <p:blipFill>
            <a:blip r:embed="rId4">
              <a:alphaModFix/>
              <a:duotone>
                <a:schemeClr val="accent2">
                  <a:shade val="45000"/>
                  <a:satMod val="135000"/>
                </a:schemeClr>
                <a:prstClr val="white"/>
              </a:duotone>
              <a:lum bright="8000" contrast="6000"/>
            </a:blip>
            <a:stretch>
              <a:fillRect/>
            </a:stretch>
          </p:blipFill>
          <p:spPr>
            <a:xfrm flipH="1">
              <a:off x="7058741" y="5703803"/>
              <a:ext cx="1095904" cy="1020989"/>
            </a:xfrm>
            <a:prstGeom prst="rect">
              <a:avLst/>
            </a:prstGeom>
          </p:spPr>
        </p:pic>
        <p:sp>
          <p:nvSpPr>
            <p:cNvPr id="42" name="TextBox 41"/>
            <p:cNvSpPr txBox="1"/>
            <p:nvPr/>
          </p:nvSpPr>
          <p:spPr>
            <a:xfrm rot="21085097">
              <a:off x="7209756" y="5790356"/>
              <a:ext cx="675335" cy="400110"/>
            </a:xfrm>
            <a:prstGeom prst="rect">
              <a:avLst/>
            </a:prstGeom>
            <a:noFill/>
          </p:spPr>
          <p:txBody>
            <a:bodyPr wrap="none" rtlCol="0">
              <a:prstTxWarp prst="textArchUpPour">
                <a:avLst>
                  <a:gd name="adj1" fmla="val 10214907"/>
                  <a:gd name="adj2" fmla="val 38598"/>
                </a:avLst>
              </a:prstTxWarp>
              <a:spAutoFit/>
            </a:bodyPr>
            <a:lstStyle/>
            <a:p>
              <a:r>
                <a:rPr lang="en-US" sz="2000" dirty="0" smtClean="0">
                  <a:solidFill>
                    <a:schemeClr val="bg1"/>
                  </a:solidFill>
                  <a:latin typeface="Comic Sans MS"/>
                  <a:cs typeface="Comic Sans MS"/>
                </a:rPr>
                <a:t>HEP</a:t>
              </a:r>
              <a:endParaRPr lang="en-US" sz="2000" dirty="0">
                <a:solidFill>
                  <a:schemeClr val="bg1"/>
                </a:solidFill>
                <a:latin typeface="Comic Sans MS"/>
                <a:cs typeface="Comic Sans MS"/>
              </a:endParaRPr>
            </a:p>
          </p:txBody>
        </p:sp>
        <p:sp>
          <p:nvSpPr>
            <p:cNvPr id="43" name="Rectangle 42"/>
            <p:cNvSpPr/>
            <p:nvPr/>
          </p:nvSpPr>
          <p:spPr>
            <a:xfrm>
              <a:off x="7810362" y="6203688"/>
              <a:ext cx="94451" cy="45719"/>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Freeform 43"/>
            <p:cNvSpPr/>
            <p:nvPr/>
          </p:nvSpPr>
          <p:spPr>
            <a:xfrm>
              <a:off x="7067550" y="5781675"/>
              <a:ext cx="977900" cy="330200"/>
            </a:xfrm>
            <a:custGeom>
              <a:avLst/>
              <a:gdLst>
                <a:gd name="connsiteX0" fmla="*/ 0 w 977900"/>
                <a:gd name="connsiteY0" fmla="*/ 0 h 330200"/>
                <a:gd name="connsiteX1" fmla="*/ 98425 w 977900"/>
                <a:gd name="connsiteY1" fmla="*/ 330200 h 330200"/>
                <a:gd name="connsiteX2" fmla="*/ 977900 w 977900"/>
                <a:gd name="connsiteY2" fmla="*/ 247650 h 330200"/>
                <a:gd name="connsiteX3" fmla="*/ 911225 w 977900"/>
                <a:gd name="connsiteY3" fmla="*/ 149225 h 330200"/>
                <a:gd name="connsiteX0" fmla="*/ 0 w 977900"/>
                <a:gd name="connsiteY0" fmla="*/ 0 h 330200"/>
                <a:gd name="connsiteX1" fmla="*/ 98425 w 977900"/>
                <a:gd name="connsiteY1" fmla="*/ 330200 h 330200"/>
                <a:gd name="connsiteX2" fmla="*/ 977900 w 977900"/>
                <a:gd name="connsiteY2" fmla="*/ 247650 h 330200"/>
              </a:gdLst>
              <a:ahLst/>
              <a:cxnLst>
                <a:cxn ang="0">
                  <a:pos x="connsiteX0" y="connsiteY0"/>
                </a:cxn>
                <a:cxn ang="0">
                  <a:pos x="connsiteX1" y="connsiteY1"/>
                </a:cxn>
                <a:cxn ang="0">
                  <a:pos x="connsiteX2" y="connsiteY2"/>
                </a:cxn>
              </a:cxnLst>
              <a:rect l="l" t="t" r="r" b="b"/>
              <a:pathLst>
                <a:path w="977900" h="330200">
                  <a:moveTo>
                    <a:pt x="0" y="0"/>
                  </a:moveTo>
                  <a:lnTo>
                    <a:pt x="98425" y="330200"/>
                  </a:lnTo>
                  <a:lnTo>
                    <a:pt x="977900" y="247650"/>
                  </a:lnTo>
                </a:path>
              </a:pathLst>
            </a:custGeom>
            <a:ln w="6350" cap="flat" cmpd="sng" algn="ctr">
              <a:solidFill>
                <a:schemeClr val="accent2">
                  <a:lumMod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
        <p:nvSpPr>
          <p:cNvPr id="10" name="Rectangle 2"/>
          <p:cNvSpPr txBox="1">
            <a:spLocks noChangeArrowheads="1"/>
          </p:cNvSpPr>
          <p:nvPr/>
        </p:nvSpPr>
        <p:spPr bwMode="auto">
          <a:xfrm>
            <a:off x="2468563" y="477838"/>
            <a:ext cx="6280150" cy="720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r>
              <a:rPr kumimoji="0" lang="en-US" sz="4000" b="0" i="0" u="none" strike="noStrike" kern="1200" cap="none" spc="0" normalizeH="0" baseline="0" noProof="0" smtClean="0">
                <a:ln>
                  <a:noFill/>
                </a:ln>
                <a:solidFill>
                  <a:schemeClr val="tx1"/>
                </a:solidFill>
                <a:effectLst/>
                <a:uLnTx/>
                <a:uFillTx/>
                <a:latin typeface="Arial Rounded MT Bold" charset="0"/>
                <a:ea typeface="Arial Rounded MT Bold" charset="0"/>
                <a:cs typeface="Arial Rounded MT Bold" charset="0"/>
              </a:rPr>
              <a:t>VLSI testing</a:t>
            </a:r>
            <a:endParaRPr kumimoji="0" lang="en-US" sz="4000" b="0" i="0" u="none" strike="noStrike" kern="1200" cap="none" spc="0" normalizeH="0" baseline="0" noProof="0" dirty="0" smtClean="0">
              <a:ln>
                <a:noFill/>
              </a:ln>
              <a:solidFill>
                <a:schemeClr val="tx1"/>
              </a:solidFill>
              <a:effectLst/>
              <a:uLnTx/>
              <a:uFillTx/>
              <a:latin typeface="Arial Rounded MT Bold" charset="0"/>
              <a:ea typeface="Arial Rounded MT Bold" charset="0"/>
              <a:cs typeface="Arial Rounded MT Bold"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Line 65"/>
          <p:cNvSpPr>
            <a:spLocks noChangeShapeType="1"/>
          </p:cNvSpPr>
          <p:nvPr/>
        </p:nvSpPr>
        <p:spPr bwMode="auto">
          <a:xfrm>
            <a:off x="7830528" y="3117850"/>
            <a:ext cx="363537" cy="0"/>
          </a:xfrm>
          <a:prstGeom prst="line">
            <a:avLst/>
          </a:prstGeom>
          <a:noFill/>
          <a:ln w="12700" cap="flat" cmpd="sng" algn="ctr">
            <a:solidFill>
              <a:schemeClr val="bg1">
                <a:lumMod val="50000"/>
              </a:schemeClr>
            </a:solidFill>
            <a:prstDash val="solid"/>
            <a:round/>
            <a:headEnd type="none" w="med" len="med"/>
            <a:tailEnd w="med" len="med"/>
          </a:ln>
          <a:effectLst/>
        </p:spPr>
        <p:txBody>
          <a:bodyPr wrap="none" anchor="ctr">
            <a:prstTxWarp prst="textNoShape">
              <a:avLst/>
            </a:prstTxWarp>
          </a:bodyPr>
          <a:lstStyle/>
          <a:p>
            <a:endParaRPr lang="en-US" dirty="0"/>
          </a:p>
        </p:txBody>
      </p:sp>
      <p:sp>
        <p:nvSpPr>
          <p:cNvPr id="26" name="Line 54"/>
          <p:cNvSpPr>
            <a:spLocks noChangeShapeType="1"/>
          </p:cNvSpPr>
          <p:nvPr/>
        </p:nvSpPr>
        <p:spPr bwMode="auto">
          <a:xfrm>
            <a:off x="6535128" y="3349625"/>
            <a:ext cx="363537" cy="0"/>
          </a:xfrm>
          <a:prstGeom prst="line">
            <a:avLst/>
          </a:prstGeom>
          <a:noFill/>
          <a:ln w="12700" cap="flat" cmpd="sng" algn="ctr">
            <a:solidFill>
              <a:schemeClr val="bg1">
                <a:lumMod val="50000"/>
              </a:schemeClr>
            </a:solidFill>
            <a:prstDash val="solid"/>
            <a:round/>
            <a:headEnd type="none" w="med" len="med"/>
            <a:tailEnd w="med" len="med"/>
          </a:ln>
          <a:effectLst/>
        </p:spPr>
        <p:txBody>
          <a:bodyPr wrap="none" anchor="ctr">
            <a:prstTxWarp prst="textNoShape">
              <a:avLst/>
            </a:prstTxWarp>
          </a:bodyPr>
          <a:lstStyle/>
          <a:p>
            <a:endParaRPr lang="en-US" dirty="0"/>
          </a:p>
        </p:txBody>
      </p:sp>
      <p:sp>
        <p:nvSpPr>
          <p:cNvPr id="22" name="Line 43"/>
          <p:cNvSpPr>
            <a:spLocks noChangeShapeType="1"/>
          </p:cNvSpPr>
          <p:nvPr/>
        </p:nvSpPr>
        <p:spPr bwMode="auto">
          <a:xfrm>
            <a:off x="5239351" y="3551238"/>
            <a:ext cx="363538" cy="0"/>
          </a:xfrm>
          <a:prstGeom prst="line">
            <a:avLst/>
          </a:prstGeom>
          <a:noFill/>
          <a:ln w="12700" cap="flat" cmpd="sng" algn="ctr">
            <a:solidFill>
              <a:schemeClr val="bg1">
                <a:lumMod val="50000"/>
              </a:schemeClr>
            </a:solidFill>
            <a:prstDash val="solid"/>
            <a:round/>
            <a:headEnd type="none" w="med" len="med"/>
            <a:tailEnd w="med" len="med"/>
          </a:ln>
          <a:effectLst/>
        </p:spPr>
        <p:txBody>
          <a:bodyPr wrap="none" anchor="ctr">
            <a:prstTxWarp prst="textNoShape">
              <a:avLst/>
            </a:prstTxWarp>
          </a:bodyPr>
          <a:lstStyle/>
          <a:p>
            <a:endParaRPr lang="en-US" dirty="0"/>
          </a:p>
        </p:txBody>
      </p:sp>
      <p:sp>
        <p:nvSpPr>
          <p:cNvPr id="18" name="Line 32"/>
          <p:cNvSpPr>
            <a:spLocks noChangeShapeType="1"/>
          </p:cNvSpPr>
          <p:nvPr/>
        </p:nvSpPr>
        <p:spPr bwMode="auto">
          <a:xfrm>
            <a:off x="3934803" y="3752850"/>
            <a:ext cx="433387" cy="0"/>
          </a:xfrm>
          <a:prstGeom prst="line">
            <a:avLst/>
          </a:prstGeom>
          <a:noFill/>
          <a:ln w="12700" cap="flat" cmpd="sng" algn="ctr">
            <a:solidFill>
              <a:schemeClr val="bg1">
                <a:lumMod val="50000"/>
              </a:schemeClr>
            </a:solidFill>
            <a:prstDash val="solid"/>
            <a:round/>
            <a:headEnd type="none" w="med" len="med"/>
            <a:tailEnd w="med" len="med"/>
          </a:ln>
          <a:effectLst/>
        </p:spPr>
        <p:txBody>
          <a:bodyPr wrap="none" anchor="ctr">
            <a:prstTxWarp prst="textNoShape">
              <a:avLst/>
            </a:prstTxWarp>
          </a:bodyPr>
          <a:lstStyle/>
          <a:p>
            <a:endParaRPr lang="en-US" dirty="0"/>
          </a:p>
        </p:txBody>
      </p:sp>
      <p:sp>
        <p:nvSpPr>
          <p:cNvPr id="107" name="Line 32"/>
          <p:cNvSpPr>
            <a:spLocks noChangeShapeType="1"/>
          </p:cNvSpPr>
          <p:nvPr/>
        </p:nvSpPr>
        <p:spPr bwMode="auto">
          <a:xfrm>
            <a:off x="2598128" y="3943350"/>
            <a:ext cx="433387" cy="0"/>
          </a:xfrm>
          <a:prstGeom prst="line">
            <a:avLst/>
          </a:prstGeom>
          <a:noFill/>
          <a:ln w="12700" cap="flat" cmpd="sng" algn="ctr">
            <a:solidFill>
              <a:schemeClr val="bg1">
                <a:lumMod val="50000"/>
              </a:schemeClr>
            </a:solidFill>
            <a:prstDash val="solid"/>
            <a:round/>
            <a:headEnd type="none" w="med" len="med"/>
            <a:tailEnd w="med" len="med"/>
          </a:ln>
          <a:effectLst/>
        </p:spPr>
        <p:txBody>
          <a:bodyPr wrap="none" anchor="ctr">
            <a:prstTxWarp prst="textNoShape">
              <a:avLst/>
            </a:prstTxWarp>
          </a:bodyPr>
          <a:lstStyle/>
          <a:p>
            <a:endParaRPr lang="en-US" dirty="0"/>
          </a:p>
        </p:txBody>
      </p:sp>
      <p:sp>
        <p:nvSpPr>
          <p:cNvPr id="108" name="Freeform 33"/>
          <p:cNvSpPr>
            <a:spLocks/>
          </p:cNvSpPr>
          <p:nvPr/>
        </p:nvSpPr>
        <p:spPr bwMode="auto">
          <a:xfrm>
            <a:off x="3726840" y="2990850"/>
            <a:ext cx="228600" cy="762000"/>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38100" cap="flat" cmpd="sng" algn="ctr">
            <a:solidFill>
              <a:srgbClr val="0000FF"/>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109" name="Freeform 33"/>
          <p:cNvSpPr>
            <a:spLocks/>
          </p:cNvSpPr>
          <p:nvPr/>
        </p:nvSpPr>
        <p:spPr bwMode="auto">
          <a:xfrm>
            <a:off x="5017478" y="2789238"/>
            <a:ext cx="228600" cy="762000"/>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38100" cap="flat" cmpd="sng" algn="ctr">
            <a:solidFill>
              <a:srgbClr val="0000FF"/>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112" name="Freeform 33"/>
          <p:cNvSpPr>
            <a:spLocks/>
          </p:cNvSpPr>
          <p:nvPr/>
        </p:nvSpPr>
        <p:spPr bwMode="auto">
          <a:xfrm>
            <a:off x="6312878" y="2587625"/>
            <a:ext cx="228600" cy="762000"/>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38100" cap="flat" cmpd="sng" algn="ctr">
            <a:solidFill>
              <a:srgbClr val="0000FF"/>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113" name="Freeform 33"/>
          <p:cNvSpPr>
            <a:spLocks/>
          </p:cNvSpPr>
          <p:nvPr/>
        </p:nvSpPr>
        <p:spPr bwMode="auto">
          <a:xfrm>
            <a:off x="7595578" y="2359025"/>
            <a:ext cx="228600" cy="762000"/>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38100" cap="flat" cmpd="sng" algn="ctr">
            <a:solidFill>
              <a:srgbClr val="0000FF"/>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106" name="Freeform 33"/>
          <p:cNvSpPr>
            <a:spLocks/>
          </p:cNvSpPr>
          <p:nvPr/>
        </p:nvSpPr>
        <p:spPr bwMode="auto">
          <a:xfrm>
            <a:off x="2429853" y="3184525"/>
            <a:ext cx="228600" cy="762000"/>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38100" cap="flat" cmpd="sng" algn="ctr">
            <a:solidFill>
              <a:srgbClr val="0000FF"/>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13" name="Freeform 19"/>
          <p:cNvSpPr>
            <a:spLocks/>
          </p:cNvSpPr>
          <p:nvPr/>
        </p:nvSpPr>
        <p:spPr bwMode="auto">
          <a:xfrm flipH="1">
            <a:off x="1507515" y="3162300"/>
            <a:ext cx="228600" cy="762000"/>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38100" cap="flat" cmpd="sng" algn="ctr">
            <a:solidFill>
              <a:srgbClr val="0000FF"/>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19" name="Freeform 33"/>
          <p:cNvSpPr>
            <a:spLocks/>
          </p:cNvSpPr>
          <p:nvPr/>
        </p:nvSpPr>
        <p:spPr bwMode="auto">
          <a:xfrm flipH="1">
            <a:off x="2798153" y="2962275"/>
            <a:ext cx="228600" cy="762000"/>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38100" cap="flat" cmpd="sng" algn="ctr">
            <a:solidFill>
              <a:srgbClr val="0000FF"/>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23" name="Freeform 44"/>
          <p:cNvSpPr>
            <a:spLocks/>
          </p:cNvSpPr>
          <p:nvPr/>
        </p:nvSpPr>
        <p:spPr bwMode="auto">
          <a:xfrm flipH="1">
            <a:off x="4088790" y="2760663"/>
            <a:ext cx="228600" cy="762000"/>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38100" cap="flat" cmpd="sng" algn="ctr">
            <a:solidFill>
              <a:srgbClr val="0000FF"/>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27" name="Freeform 55"/>
          <p:cNvSpPr>
            <a:spLocks/>
          </p:cNvSpPr>
          <p:nvPr/>
        </p:nvSpPr>
        <p:spPr bwMode="auto">
          <a:xfrm flipH="1">
            <a:off x="5379428" y="2559050"/>
            <a:ext cx="228600" cy="762000"/>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38100" cap="flat" cmpd="sng" algn="ctr">
            <a:solidFill>
              <a:srgbClr val="0000FF"/>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31" name="Freeform 66"/>
          <p:cNvSpPr>
            <a:spLocks/>
          </p:cNvSpPr>
          <p:nvPr/>
        </p:nvSpPr>
        <p:spPr bwMode="auto">
          <a:xfrm flipH="1">
            <a:off x="6668478" y="2327275"/>
            <a:ext cx="228600" cy="762000"/>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38100" cap="flat" cmpd="sng" algn="ctr">
            <a:solidFill>
              <a:srgbClr val="0000FF"/>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42" name="Line 2"/>
          <p:cNvSpPr>
            <a:spLocks noChangeShapeType="1"/>
          </p:cNvSpPr>
          <p:nvPr/>
        </p:nvSpPr>
        <p:spPr bwMode="auto">
          <a:xfrm>
            <a:off x="7790840" y="1708151"/>
            <a:ext cx="762000" cy="0"/>
          </a:xfrm>
          <a:prstGeom prst="line">
            <a:avLst/>
          </a:prstGeom>
          <a:noFill/>
          <a:ln w="22225" cap="flat" cmpd="sng" algn="ctr">
            <a:solidFill>
              <a:srgbClr val="7F7F7F"/>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43" name="Line 3"/>
          <p:cNvSpPr>
            <a:spLocks noChangeShapeType="1"/>
          </p:cNvSpPr>
          <p:nvPr/>
        </p:nvSpPr>
        <p:spPr bwMode="auto">
          <a:xfrm>
            <a:off x="7790840" y="1951038"/>
            <a:ext cx="762000" cy="0"/>
          </a:xfrm>
          <a:prstGeom prst="line">
            <a:avLst/>
          </a:prstGeom>
          <a:noFill/>
          <a:ln w="22225" cap="flat" cmpd="sng" algn="ctr">
            <a:solidFill>
              <a:srgbClr val="7F7F7F"/>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44" name="Line 4"/>
          <p:cNvSpPr>
            <a:spLocks noChangeShapeType="1"/>
          </p:cNvSpPr>
          <p:nvPr/>
        </p:nvSpPr>
        <p:spPr bwMode="auto">
          <a:xfrm>
            <a:off x="7790840" y="2193926"/>
            <a:ext cx="762000" cy="0"/>
          </a:xfrm>
          <a:prstGeom prst="line">
            <a:avLst/>
          </a:prstGeom>
          <a:noFill/>
          <a:ln w="22225" cap="flat" cmpd="sng" algn="ctr">
            <a:solidFill>
              <a:srgbClr val="7F7F7F"/>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45" name="Line 5"/>
          <p:cNvSpPr>
            <a:spLocks noChangeShapeType="1"/>
          </p:cNvSpPr>
          <p:nvPr/>
        </p:nvSpPr>
        <p:spPr bwMode="auto">
          <a:xfrm>
            <a:off x="7790840" y="2436813"/>
            <a:ext cx="762000" cy="0"/>
          </a:xfrm>
          <a:prstGeom prst="line">
            <a:avLst/>
          </a:prstGeom>
          <a:noFill/>
          <a:ln w="22225" cap="flat" cmpd="sng" algn="ctr">
            <a:solidFill>
              <a:srgbClr val="7F7F7F"/>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46" name="Line 11"/>
          <p:cNvSpPr>
            <a:spLocks noChangeShapeType="1"/>
          </p:cNvSpPr>
          <p:nvPr/>
        </p:nvSpPr>
        <p:spPr bwMode="auto">
          <a:xfrm>
            <a:off x="1021740" y="2033588"/>
            <a:ext cx="762000" cy="0"/>
          </a:xfrm>
          <a:prstGeom prst="line">
            <a:avLst/>
          </a:prstGeom>
          <a:noFill/>
          <a:ln w="22225" cap="flat" cmpd="sng" algn="ctr">
            <a:solidFill>
              <a:srgbClr val="7F7F7F"/>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47" name="Line 12"/>
          <p:cNvSpPr>
            <a:spLocks noChangeShapeType="1"/>
          </p:cNvSpPr>
          <p:nvPr/>
        </p:nvSpPr>
        <p:spPr bwMode="auto">
          <a:xfrm>
            <a:off x="1021740" y="2274888"/>
            <a:ext cx="762000" cy="0"/>
          </a:xfrm>
          <a:prstGeom prst="line">
            <a:avLst/>
          </a:prstGeom>
          <a:noFill/>
          <a:ln w="22225" cap="flat" cmpd="sng" algn="ctr">
            <a:solidFill>
              <a:srgbClr val="7F7F7F"/>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48" name="Line 13"/>
          <p:cNvSpPr>
            <a:spLocks noChangeShapeType="1"/>
          </p:cNvSpPr>
          <p:nvPr/>
        </p:nvSpPr>
        <p:spPr bwMode="auto">
          <a:xfrm>
            <a:off x="1021740" y="2517776"/>
            <a:ext cx="762000" cy="0"/>
          </a:xfrm>
          <a:prstGeom prst="line">
            <a:avLst/>
          </a:prstGeom>
          <a:noFill/>
          <a:ln w="22225" cap="flat" cmpd="sng" algn="ctr">
            <a:solidFill>
              <a:srgbClr val="7F7F7F"/>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49" name="Line 14"/>
          <p:cNvSpPr>
            <a:spLocks noChangeShapeType="1"/>
          </p:cNvSpPr>
          <p:nvPr/>
        </p:nvSpPr>
        <p:spPr bwMode="auto">
          <a:xfrm>
            <a:off x="1021740" y="2760663"/>
            <a:ext cx="762000" cy="0"/>
          </a:xfrm>
          <a:prstGeom prst="line">
            <a:avLst/>
          </a:prstGeom>
          <a:noFill/>
          <a:ln w="22225" cap="flat" cmpd="sng" algn="ctr">
            <a:solidFill>
              <a:srgbClr val="7F7F7F"/>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50" name="Line 15"/>
          <p:cNvSpPr>
            <a:spLocks noChangeShapeType="1"/>
          </p:cNvSpPr>
          <p:nvPr/>
        </p:nvSpPr>
        <p:spPr bwMode="auto">
          <a:xfrm>
            <a:off x="1021740" y="3003551"/>
            <a:ext cx="762000" cy="0"/>
          </a:xfrm>
          <a:prstGeom prst="line">
            <a:avLst/>
          </a:prstGeom>
          <a:noFill/>
          <a:ln w="22225" cap="flat" cmpd="sng" algn="ctr">
            <a:solidFill>
              <a:srgbClr val="7F7F7F"/>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115" name="Freeform 75"/>
          <p:cNvSpPr>
            <a:spLocks/>
          </p:cNvSpPr>
          <p:nvPr/>
        </p:nvSpPr>
        <p:spPr bwMode="auto">
          <a:xfrm>
            <a:off x="1293203" y="1643065"/>
            <a:ext cx="6996113" cy="1720850"/>
          </a:xfrm>
          <a:custGeom>
            <a:avLst/>
            <a:gdLst>
              <a:gd name="connsiteX0" fmla="*/ 217 w 4407"/>
              <a:gd name="connsiteY0" fmla="*/ 229 h 1322"/>
              <a:gd name="connsiteX1" fmla="*/ 137 w 4407"/>
              <a:gd name="connsiteY1" fmla="*/ 535 h 1322"/>
              <a:gd name="connsiteX2" fmla="*/ 154 w 4407"/>
              <a:gd name="connsiteY2" fmla="*/ 850 h 1322"/>
              <a:gd name="connsiteX3" fmla="*/ 47 w 4407"/>
              <a:gd name="connsiteY3" fmla="*/ 1255 h 1322"/>
              <a:gd name="connsiteX4" fmla="*/ 434 w 4407"/>
              <a:gd name="connsiteY4" fmla="*/ 1255 h 1322"/>
              <a:gd name="connsiteX5" fmla="*/ 929 w 4407"/>
              <a:gd name="connsiteY5" fmla="*/ 1255 h 1322"/>
              <a:gd name="connsiteX6" fmla="*/ 1236 w 4407"/>
              <a:gd name="connsiteY6" fmla="*/ 1249 h 1322"/>
              <a:gd name="connsiteX7" fmla="*/ 1703 w 4407"/>
              <a:gd name="connsiteY7" fmla="*/ 1174 h 1322"/>
              <a:gd name="connsiteX8" fmla="*/ 2089 w 4407"/>
              <a:gd name="connsiteY8" fmla="*/ 1039 h 1322"/>
              <a:gd name="connsiteX9" fmla="*/ 2800 w 4407"/>
              <a:gd name="connsiteY9" fmla="*/ 1075 h 1322"/>
              <a:gd name="connsiteX10" fmla="*/ 3124 w 4407"/>
              <a:gd name="connsiteY10" fmla="*/ 915 h 1322"/>
              <a:gd name="connsiteX11" fmla="*/ 3341 w 4407"/>
              <a:gd name="connsiteY11" fmla="*/ 931 h 1322"/>
              <a:gd name="connsiteX12" fmla="*/ 3602 w 4407"/>
              <a:gd name="connsiteY12" fmla="*/ 859 h 1322"/>
              <a:gd name="connsiteX13" fmla="*/ 4222 w 4407"/>
              <a:gd name="connsiteY13" fmla="*/ 742 h 1322"/>
              <a:gd name="connsiteX14" fmla="*/ 4403 w 4407"/>
              <a:gd name="connsiteY14" fmla="*/ 580 h 1322"/>
              <a:gd name="connsiteX15" fmla="*/ 4195 w 4407"/>
              <a:gd name="connsiteY15" fmla="*/ 238 h 1322"/>
              <a:gd name="connsiteX16" fmla="*/ 3736 w 4407"/>
              <a:gd name="connsiteY16" fmla="*/ 184 h 1322"/>
              <a:gd name="connsiteX17" fmla="*/ 3457 w 4407"/>
              <a:gd name="connsiteY17" fmla="*/ 31 h 1322"/>
              <a:gd name="connsiteX18" fmla="*/ 2386 w 4407"/>
              <a:gd name="connsiteY18" fmla="*/ 13 h 1322"/>
              <a:gd name="connsiteX19" fmla="*/ 1558 w 4407"/>
              <a:gd name="connsiteY19" fmla="*/ 112 h 1322"/>
              <a:gd name="connsiteX20" fmla="*/ 757 w 4407"/>
              <a:gd name="connsiteY20" fmla="*/ 202 h 1322"/>
              <a:gd name="connsiteX21" fmla="*/ 217 w 4407"/>
              <a:gd name="connsiteY21" fmla="*/ 229 h 1322"/>
              <a:gd name="connsiteX0" fmla="*/ 217 w 4407"/>
              <a:gd name="connsiteY0" fmla="*/ 229 h 1322"/>
              <a:gd name="connsiteX1" fmla="*/ 137 w 4407"/>
              <a:gd name="connsiteY1" fmla="*/ 535 h 1322"/>
              <a:gd name="connsiteX2" fmla="*/ 154 w 4407"/>
              <a:gd name="connsiteY2" fmla="*/ 850 h 1322"/>
              <a:gd name="connsiteX3" fmla="*/ 47 w 4407"/>
              <a:gd name="connsiteY3" fmla="*/ 1255 h 1322"/>
              <a:gd name="connsiteX4" fmla="*/ 434 w 4407"/>
              <a:gd name="connsiteY4" fmla="*/ 1255 h 1322"/>
              <a:gd name="connsiteX5" fmla="*/ 929 w 4407"/>
              <a:gd name="connsiteY5" fmla="*/ 1255 h 1322"/>
              <a:gd name="connsiteX6" fmla="*/ 1236 w 4407"/>
              <a:gd name="connsiteY6" fmla="*/ 1249 h 1322"/>
              <a:gd name="connsiteX7" fmla="*/ 1703 w 4407"/>
              <a:gd name="connsiteY7" fmla="*/ 1174 h 1322"/>
              <a:gd name="connsiteX8" fmla="*/ 2089 w 4407"/>
              <a:gd name="connsiteY8" fmla="*/ 1039 h 1322"/>
              <a:gd name="connsiteX9" fmla="*/ 2800 w 4407"/>
              <a:gd name="connsiteY9" fmla="*/ 1075 h 1322"/>
              <a:gd name="connsiteX10" fmla="*/ 2804 w 4407"/>
              <a:gd name="connsiteY10" fmla="*/ 971 h 1322"/>
              <a:gd name="connsiteX11" fmla="*/ 3124 w 4407"/>
              <a:gd name="connsiteY11" fmla="*/ 915 h 1322"/>
              <a:gd name="connsiteX12" fmla="*/ 3341 w 4407"/>
              <a:gd name="connsiteY12" fmla="*/ 931 h 1322"/>
              <a:gd name="connsiteX13" fmla="*/ 3602 w 4407"/>
              <a:gd name="connsiteY13" fmla="*/ 859 h 1322"/>
              <a:gd name="connsiteX14" fmla="*/ 4222 w 4407"/>
              <a:gd name="connsiteY14" fmla="*/ 742 h 1322"/>
              <a:gd name="connsiteX15" fmla="*/ 4403 w 4407"/>
              <a:gd name="connsiteY15" fmla="*/ 580 h 1322"/>
              <a:gd name="connsiteX16" fmla="*/ 4195 w 4407"/>
              <a:gd name="connsiteY16" fmla="*/ 238 h 1322"/>
              <a:gd name="connsiteX17" fmla="*/ 3736 w 4407"/>
              <a:gd name="connsiteY17" fmla="*/ 184 h 1322"/>
              <a:gd name="connsiteX18" fmla="*/ 3457 w 4407"/>
              <a:gd name="connsiteY18" fmla="*/ 31 h 1322"/>
              <a:gd name="connsiteX19" fmla="*/ 2386 w 4407"/>
              <a:gd name="connsiteY19" fmla="*/ 13 h 1322"/>
              <a:gd name="connsiteX20" fmla="*/ 1558 w 4407"/>
              <a:gd name="connsiteY20" fmla="*/ 112 h 1322"/>
              <a:gd name="connsiteX21" fmla="*/ 757 w 4407"/>
              <a:gd name="connsiteY21" fmla="*/ 202 h 1322"/>
              <a:gd name="connsiteX22" fmla="*/ 217 w 4407"/>
              <a:gd name="connsiteY22" fmla="*/ 229 h 1322"/>
              <a:gd name="connsiteX0" fmla="*/ 217 w 4407"/>
              <a:gd name="connsiteY0" fmla="*/ 229 h 1322"/>
              <a:gd name="connsiteX1" fmla="*/ 137 w 4407"/>
              <a:gd name="connsiteY1" fmla="*/ 535 h 1322"/>
              <a:gd name="connsiteX2" fmla="*/ 154 w 4407"/>
              <a:gd name="connsiteY2" fmla="*/ 850 h 1322"/>
              <a:gd name="connsiteX3" fmla="*/ 47 w 4407"/>
              <a:gd name="connsiteY3" fmla="*/ 1255 h 1322"/>
              <a:gd name="connsiteX4" fmla="*/ 434 w 4407"/>
              <a:gd name="connsiteY4" fmla="*/ 1255 h 1322"/>
              <a:gd name="connsiteX5" fmla="*/ 929 w 4407"/>
              <a:gd name="connsiteY5" fmla="*/ 1255 h 1322"/>
              <a:gd name="connsiteX6" fmla="*/ 1236 w 4407"/>
              <a:gd name="connsiteY6" fmla="*/ 1249 h 1322"/>
              <a:gd name="connsiteX7" fmla="*/ 1703 w 4407"/>
              <a:gd name="connsiteY7" fmla="*/ 1174 h 1322"/>
              <a:gd name="connsiteX8" fmla="*/ 2089 w 4407"/>
              <a:gd name="connsiteY8" fmla="*/ 1039 h 1322"/>
              <a:gd name="connsiteX9" fmla="*/ 2588 w 4407"/>
              <a:gd name="connsiteY9" fmla="*/ 1075 h 1322"/>
              <a:gd name="connsiteX10" fmla="*/ 2804 w 4407"/>
              <a:gd name="connsiteY10" fmla="*/ 971 h 1322"/>
              <a:gd name="connsiteX11" fmla="*/ 3124 w 4407"/>
              <a:gd name="connsiteY11" fmla="*/ 915 h 1322"/>
              <a:gd name="connsiteX12" fmla="*/ 3341 w 4407"/>
              <a:gd name="connsiteY12" fmla="*/ 931 h 1322"/>
              <a:gd name="connsiteX13" fmla="*/ 3602 w 4407"/>
              <a:gd name="connsiteY13" fmla="*/ 859 h 1322"/>
              <a:gd name="connsiteX14" fmla="*/ 4222 w 4407"/>
              <a:gd name="connsiteY14" fmla="*/ 742 h 1322"/>
              <a:gd name="connsiteX15" fmla="*/ 4403 w 4407"/>
              <a:gd name="connsiteY15" fmla="*/ 580 h 1322"/>
              <a:gd name="connsiteX16" fmla="*/ 4195 w 4407"/>
              <a:gd name="connsiteY16" fmla="*/ 238 h 1322"/>
              <a:gd name="connsiteX17" fmla="*/ 3736 w 4407"/>
              <a:gd name="connsiteY17" fmla="*/ 184 h 1322"/>
              <a:gd name="connsiteX18" fmla="*/ 3457 w 4407"/>
              <a:gd name="connsiteY18" fmla="*/ 31 h 1322"/>
              <a:gd name="connsiteX19" fmla="*/ 2386 w 4407"/>
              <a:gd name="connsiteY19" fmla="*/ 13 h 1322"/>
              <a:gd name="connsiteX20" fmla="*/ 1558 w 4407"/>
              <a:gd name="connsiteY20" fmla="*/ 112 h 1322"/>
              <a:gd name="connsiteX21" fmla="*/ 757 w 4407"/>
              <a:gd name="connsiteY21" fmla="*/ 202 h 1322"/>
              <a:gd name="connsiteX22" fmla="*/ 217 w 4407"/>
              <a:gd name="connsiteY22" fmla="*/ 229 h 1322"/>
              <a:gd name="connsiteX0" fmla="*/ 137 w 4407"/>
              <a:gd name="connsiteY0" fmla="*/ 535 h 1322"/>
              <a:gd name="connsiteX1" fmla="*/ 154 w 4407"/>
              <a:gd name="connsiteY1" fmla="*/ 850 h 1322"/>
              <a:gd name="connsiteX2" fmla="*/ 47 w 4407"/>
              <a:gd name="connsiteY2" fmla="*/ 1255 h 1322"/>
              <a:gd name="connsiteX3" fmla="*/ 434 w 4407"/>
              <a:gd name="connsiteY3" fmla="*/ 1255 h 1322"/>
              <a:gd name="connsiteX4" fmla="*/ 929 w 4407"/>
              <a:gd name="connsiteY4" fmla="*/ 1255 h 1322"/>
              <a:gd name="connsiteX5" fmla="*/ 1236 w 4407"/>
              <a:gd name="connsiteY5" fmla="*/ 1249 h 1322"/>
              <a:gd name="connsiteX6" fmla="*/ 1703 w 4407"/>
              <a:gd name="connsiteY6" fmla="*/ 1174 h 1322"/>
              <a:gd name="connsiteX7" fmla="*/ 2089 w 4407"/>
              <a:gd name="connsiteY7" fmla="*/ 1039 h 1322"/>
              <a:gd name="connsiteX8" fmla="*/ 2588 w 4407"/>
              <a:gd name="connsiteY8" fmla="*/ 1075 h 1322"/>
              <a:gd name="connsiteX9" fmla="*/ 2804 w 4407"/>
              <a:gd name="connsiteY9" fmla="*/ 971 h 1322"/>
              <a:gd name="connsiteX10" fmla="*/ 3124 w 4407"/>
              <a:gd name="connsiteY10" fmla="*/ 915 h 1322"/>
              <a:gd name="connsiteX11" fmla="*/ 3341 w 4407"/>
              <a:gd name="connsiteY11" fmla="*/ 931 h 1322"/>
              <a:gd name="connsiteX12" fmla="*/ 3602 w 4407"/>
              <a:gd name="connsiteY12" fmla="*/ 859 h 1322"/>
              <a:gd name="connsiteX13" fmla="*/ 4222 w 4407"/>
              <a:gd name="connsiteY13" fmla="*/ 742 h 1322"/>
              <a:gd name="connsiteX14" fmla="*/ 4403 w 4407"/>
              <a:gd name="connsiteY14" fmla="*/ 580 h 1322"/>
              <a:gd name="connsiteX15" fmla="*/ 4195 w 4407"/>
              <a:gd name="connsiteY15" fmla="*/ 238 h 1322"/>
              <a:gd name="connsiteX16" fmla="*/ 3736 w 4407"/>
              <a:gd name="connsiteY16" fmla="*/ 184 h 1322"/>
              <a:gd name="connsiteX17" fmla="*/ 3457 w 4407"/>
              <a:gd name="connsiteY17" fmla="*/ 31 h 1322"/>
              <a:gd name="connsiteX18" fmla="*/ 2386 w 4407"/>
              <a:gd name="connsiteY18" fmla="*/ 13 h 1322"/>
              <a:gd name="connsiteX19" fmla="*/ 1558 w 4407"/>
              <a:gd name="connsiteY19" fmla="*/ 112 h 1322"/>
              <a:gd name="connsiteX20" fmla="*/ 757 w 4407"/>
              <a:gd name="connsiteY20" fmla="*/ 202 h 1322"/>
              <a:gd name="connsiteX21" fmla="*/ 217 w 4407"/>
              <a:gd name="connsiteY21" fmla="*/ 229 h 1322"/>
              <a:gd name="connsiteX22" fmla="*/ 195 w 4407"/>
              <a:gd name="connsiteY22" fmla="*/ 593 h 1322"/>
              <a:gd name="connsiteX0" fmla="*/ 137 w 4407"/>
              <a:gd name="connsiteY0" fmla="*/ 535 h 1322"/>
              <a:gd name="connsiteX1" fmla="*/ 154 w 4407"/>
              <a:gd name="connsiteY1" fmla="*/ 850 h 1322"/>
              <a:gd name="connsiteX2" fmla="*/ 47 w 4407"/>
              <a:gd name="connsiteY2" fmla="*/ 1255 h 1322"/>
              <a:gd name="connsiteX3" fmla="*/ 434 w 4407"/>
              <a:gd name="connsiteY3" fmla="*/ 1255 h 1322"/>
              <a:gd name="connsiteX4" fmla="*/ 929 w 4407"/>
              <a:gd name="connsiteY4" fmla="*/ 1255 h 1322"/>
              <a:gd name="connsiteX5" fmla="*/ 1236 w 4407"/>
              <a:gd name="connsiteY5" fmla="*/ 1249 h 1322"/>
              <a:gd name="connsiteX6" fmla="*/ 1703 w 4407"/>
              <a:gd name="connsiteY6" fmla="*/ 1174 h 1322"/>
              <a:gd name="connsiteX7" fmla="*/ 2089 w 4407"/>
              <a:gd name="connsiteY7" fmla="*/ 1039 h 1322"/>
              <a:gd name="connsiteX8" fmla="*/ 2588 w 4407"/>
              <a:gd name="connsiteY8" fmla="*/ 1075 h 1322"/>
              <a:gd name="connsiteX9" fmla="*/ 2804 w 4407"/>
              <a:gd name="connsiteY9" fmla="*/ 971 h 1322"/>
              <a:gd name="connsiteX10" fmla="*/ 3124 w 4407"/>
              <a:gd name="connsiteY10" fmla="*/ 915 h 1322"/>
              <a:gd name="connsiteX11" fmla="*/ 3341 w 4407"/>
              <a:gd name="connsiteY11" fmla="*/ 931 h 1322"/>
              <a:gd name="connsiteX12" fmla="*/ 3602 w 4407"/>
              <a:gd name="connsiteY12" fmla="*/ 859 h 1322"/>
              <a:gd name="connsiteX13" fmla="*/ 4222 w 4407"/>
              <a:gd name="connsiteY13" fmla="*/ 742 h 1322"/>
              <a:gd name="connsiteX14" fmla="*/ 4403 w 4407"/>
              <a:gd name="connsiteY14" fmla="*/ 580 h 1322"/>
              <a:gd name="connsiteX15" fmla="*/ 4195 w 4407"/>
              <a:gd name="connsiteY15" fmla="*/ 238 h 1322"/>
              <a:gd name="connsiteX16" fmla="*/ 3736 w 4407"/>
              <a:gd name="connsiteY16" fmla="*/ 184 h 1322"/>
              <a:gd name="connsiteX17" fmla="*/ 3457 w 4407"/>
              <a:gd name="connsiteY17" fmla="*/ 31 h 1322"/>
              <a:gd name="connsiteX18" fmla="*/ 2386 w 4407"/>
              <a:gd name="connsiteY18" fmla="*/ 13 h 1322"/>
              <a:gd name="connsiteX19" fmla="*/ 1558 w 4407"/>
              <a:gd name="connsiteY19" fmla="*/ 112 h 1322"/>
              <a:gd name="connsiteX20" fmla="*/ 757 w 4407"/>
              <a:gd name="connsiteY20" fmla="*/ 202 h 1322"/>
              <a:gd name="connsiteX21" fmla="*/ 217 w 4407"/>
              <a:gd name="connsiteY21" fmla="*/ 229 h 1322"/>
              <a:gd name="connsiteX0" fmla="*/ 137 w 4407"/>
              <a:gd name="connsiteY0" fmla="*/ 535 h 1322"/>
              <a:gd name="connsiteX1" fmla="*/ 154 w 4407"/>
              <a:gd name="connsiteY1" fmla="*/ 850 h 1322"/>
              <a:gd name="connsiteX2" fmla="*/ 47 w 4407"/>
              <a:gd name="connsiteY2" fmla="*/ 1255 h 1322"/>
              <a:gd name="connsiteX3" fmla="*/ 434 w 4407"/>
              <a:gd name="connsiteY3" fmla="*/ 1255 h 1322"/>
              <a:gd name="connsiteX4" fmla="*/ 929 w 4407"/>
              <a:gd name="connsiteY4" fmla="*/ 1255 h 1322"/>
              <a:gd name="connsiteX5" fmla="*/ 1236 w 4407"/>
              <a:gd name="connsiteY5" fmla="*/ 1249 h 1322"/>
              <a:gd name="connsiteX6" fmla="*/ 1703 w 4407"/>
              <a:gd name="connsiteY6" fmla="*/ 1174 h 1322"/>
              <a:gd name="connsiteX7" fmla="*/ 2089 w 4407"/>
              <a:gd name="connsiteY7" fmla="*/ 1039 h 1322"/>
              <a:gd name="connsiteX8" fmla="*/ 2588 w 4407"/>
              <a:gd name="connsiteY8" fmla="*/ 1075 h 1322"/>
              <a:gd name="connsiteX9" fmla="*/ 2804 w 4407"/>
              <a:gd name="connsiteY9" fmla="*/ 971 h 1322"/>
              <a:gd name="connsiteX10" fmla="*/ 3124 w 4407"/>
              <a:gd name="connsiteY10" fmla="*/ 915 h 1322"/>
              <a:gd name="connsiteX11" fmla="*/ 3341 w 4407"/>
              <a:gd name="connsiteY11" fmla="*/ 931 h 1322"/>
              <a:gd name="connsiteX12" fmla="*/ 3602 w 4407"/>
              <a:gd name="connsiteY12" fmla="*/ 859 h 1322"/>
              <a:gd name="connsiteX13" fmla="*/ 4222 w 4407"/>
              <a:gd name="connsiteY13" fmla="*/ 742 h 1322"/>
              <a:gd name="connsiteX14" fmla="*/ 4403 w 4407"/>
              <a:gd name="connsiteY14" fmla="*/ 580 h 1322"/>
              <a:gd name="connsiteX15" fmla="*/ 4195 w 4407"/>
              <a:gd name="connsiteY15" fmla="*/ 238 h 1322"/>
              <a:gd name="connsiteX16" fmla="*/ 3736 w 4407"/>
              <a:gd name="connsiteY16" fmla="*/ 184 h 1322"/>
              <a:gd name="connsiteX17" fmla="*/ 3457 w 4407"/>
              <a:gd name="connsiteY17" fmla="*/ 31 h 1322"/>
              <a:gd name="connsiteX18" fmla="*/ 2386 w 4407"/>
              <a:gd name="connsiteY18" fmla="*/ 13 h 1322"/>
              <a:gd name="connsiteX19" fmla="*/ 1558 w 4407"/>
              <a:gd name="connsiteY19" fmla="*/ 112 h 1322"/>
              <a:gd name="connsiteX20" fmla="*/ 757 w 4407"/>
              <a:gd name="connsiteY20" fmla="*/ 202 h 1322"/>
              <a:gd name="connsiteX0" fmla="*/ 137 w 4407"/>
              <a:gd name="connsiteY0" fmla="*/ 535 h 1322"/>
              <a:gd name="connsiteX1" fmla="*/ 154 w 4407"/>
              <a:gd name="connsiteY1" fmla="*/ 850 h 1322"/>
              <a:gd name="connsiteX2" fmla="*/ 47 w 4407"/>
              <a:gd name="connsiteY2" fmla="*/ 1255 h 1322"/>
              <a:gd name="connsiteX3" fmla="*/ 434 w 4407"/>
              <a:gd name="connsiteY3" fmla="*/ 1255 h 1322"/>
              <a:gd name="connsiteX4" fmla="*/ 929 w 4407"/>
              <a:gd name="connsiteY4" fmla="*/ 1255 h 1322"/>
              <a:gd name="connsiteX5" fmla="*/ 1236 w 4407"/>
              <a:gd name="connsiteY5" fmla="*/ 1249 h 1322"/>
              <a:gd name="connsiteX6" fmla="*/ 1703 w 4407"/>
              <a:gd name="connsiteY6" fmla="*/ 1174 h 1322"/>
              <a:gd name="connsiteX7" fmla="*/ 2089 w 4407"/>
              <a:gd name="connsiteY7" fmla="*/ 1039 h 1322"/>
              <a:gd name="connsiteX8" fmla="*/ 2588 w 4407"/>
              <a:gd name="connsiteY8" fmla="*/ 1075 h 1322"/>
              <a:gd name="connsiteX9" fmla="*/ 2804 w 4407"/>
              <a:gd name="connsiteY9" fmla="*/ 971 h 1322"/>
              <a:gd name="connsiteX10" fmla="*/ 3124 w 4407"/>
              <a:gd name="connsiteY10" fmla="*/ 915 h 1322"/>
              <a:gd name="connsiteX11" fmla="*/ 3341 w 4407"/>
              <a:gd name="connsiteY11" fmla="*/ 931 h 1322"/>
              <a:gd name="connsiteX12" fmla="*/ 3602 w 4407"/>
              <a:gd name="connsiteY12" fmla="*/ 859 h 1322"/>
              <a:gd name="connsiteX13" fmla="*/ 4222 w 4407"/>
              <a:gd name="connsiteY13" fmla="*/ 742 h 1322"/>
              <a:gd name="connsiteX14" fmla="*/ 4403 w 4407"/>
              <a:gd name="connsiteY14" fmla="*/ 580 h 1322"/>
              <a:gd name="connsiteX15" fmla="*/ 4195 w 4407"/>
              <a:gd name="connsiteY15" fmla="*/ 238 h 1322"/>
              <a:gd name="connsiteX16" fmla="*/ 3736 w 4407"/>
              <a:gd name="connsiteY16" fmla="*/ 184 h 1322"/>
              <a:gd name="connsiteX17" fmla="*/ 3457 w 4407"/>
              <a:gd name="connsiteY17" fmla="*/ 31 h 1322"/>
              <a:gd name="connsiteX18" fmla="*/ 2386 w 4407"/>
              <a:gd name="connsiteY18" fmla="*/ 13 h 1322"/>
              <a:gd name="connsiteX19" fmla="*/ 1558 w 4407"/>
              <a:gd name="connsiteY19" fmla="*/ 112 h 1322"/>
              <a:gd name="connsiteX0" fmla="*/ 137 w 4407"/>
              <a:gd name="connsiteY0" fmla="*/ 535 h 1322"/>
              <a:gd name="connsiteX1" fmla="*/ 154 w 4407"/>
              <a:gd name="connsiteY1" fmla="*/ 850 h 1322"/>
              <a:gd name="connsiteX2" fmla="*/ 47 w 4407"/>
              <a:gd name="connsiteY2" fmla="*/ 1255 h 1322"/>
              <a:gd name="connsiteX3" fmla="*/ 434 w 4407"/>
              <a:gd name="connsiteY3" fmla="*/ 1255 h 1322"/>
              <a:gd name="connsiteX4" fmla="*/ 929 w 4407"/>
              <a:gd name="connsiteY4" fmla="*/ 1255 h 1322"/>
              <a:gd name="connsiteX5" fmla="*/ 1236 w 4407"/>
              <a:gd name="connsiteY5" fmla="*/ 1249 h 1322"/>
              <a:gd name="connsiteX6" fmla="*/ 1703 w 4407"/>
              <a:gd name="connsiteY6" fmla="*/ 1174 h 1322"/>
              <a:gd name="connsiteX7" fmla="*/ 2089 w 4407"/>
              <a:gd name="connsiteY7" fmla="*/ 1039 h 1322"/>
              <a:gd name="connsiteX8" fmla="*/ 2588 w 4407"/>
              <a:gd name="connsiteY8" fmla="*/ 1075 h 1322"/>
              <a:gd name="connsiteX9" fmla="*/ 2804 w 4407"/>
              <a:gd name="connsiteY9" fmla="*/ 971 h 1322"/>
              <a:gd name="connsiteX10" fmla="*/ 3124 w 4407"/>
              <a:gd name="connsiteY10" fmla="*/ 915 h 1322"/>
              <a:gd name="connsiteX11" fmla="*/ 3341 w 4407"/>
              <a:gd name="connsiteY11" fmla="*/ 931 h 1322"/>
              <a:gd name="connsiteX12" fmla="*/ 3602 w 4407"/>
              <a:gd name="connsiteY12" fmla="*/ 859 h 1322"/>
              <a:gd name="connsiteX13" fmla="*/ 4222 w 4407"/>
              <a:gd name="connsiteY13" fmla="*/ 742 h 1322"/>
              <a:gd name="connsiteX14" fmla="*/ 4403 w 4407"/>
              <a:gd name="connsiteY14" fmla="*/ 580 h 1322"/>
              <a:gd name="connsiteX15" fmla="*/ 4195 w 4407"/>
              <a:gd name="connsiteY15" fmla="*/ 238 h 1322"/>
              <a:gd name="connsiteX16" fmla="*/ 3736 w 4407"/>
              <a:gd name="connsiteY16" fmla="*/ 184 h 1322"/>
              <a:gd name="connsiteX17" fmla="*/ 3457 w 4407"/>
              <a:gd name="connsiteY17" fmla="*/ 31 h 1322"/>
              <a:gd name="connsiteX18" fmla="*/ 2386 w 4407"/>
              <a:gd name="connsiteY18" fmla="*/ 13 h 1322"/>
              <a:gd name="connsiteX0" fmla="*/ 137 w 4407"/>
              <a:gd name="connsiteY0" fmla="*/ 504 h 1291"/>
              <a:gd name="connsiteX1" fmla="*/ 154 w 4407"/>
              <a:gd name="connsiteY1" fmla="*/ 819 h 1291"/>
              <a:gd name="connsiteX2" fmla="*/ 47 w 4407"/>
              <a:gd name="connsiteY2" fmla="*/ 1224 h 1291"/>
              <a:gd name="connsiteX3" fmla="*/ 434 w 4407"/>
              <a:gd name="connsiteY3" fmla="*/ 1224 h 1291"/>
              <a:gd name="connsiteX4" fmla="*/ 929 w 4407"/>
              <a:gd name="connsiteY4" fmla="*/ 1224 h 1291"/>
              <a:gd name="connsiteX5" fmla="*/ 1236 w 4407"/>
              <a:gd name="connsiteY5" fmla="*/ 1218 h 1291"/>
              <a:gd name="connsiteX6" fmla="*/ 1703 w 4407"/>
              <a:gd name="connsiteY6" fmla="*/ 1143 h 1291"/>
              <a:gd name="connsiteX7" fmla="*/ 2089 w 4407"/>
              <a:gd name="connsiteY7" fmla="*/ 1008 h 1291"/>
              <a:gd name="connsiteX8" fmla="*/ 2588 w 4407"/>
              <a:gd name="connsiteY8" fmla="*/ 1044 h 1291"/>
              <a:gd name="connsiteX9" fmla="*/ 2804 w 4407"/>
              <a:gd name="connsiteY9" fmla="*/ 940 h 1291"/>
              <a:gd name="connsiteX10" fmla="*/ 3124 w 4407"/>
              <a:gd name="connsiteY10" fmla="*/ 884 h 1291"/>
              <a:gd name="connsiteX11" fmla="*/ 3341 w 4407"/>
              <a:gd name="connsiteY11" fmla="*/ 900 h 1291"/>
              <a:gd name="connsiteX12" fmla="*/ 3602 w 4407"/>
              <a:gd name="connsiteY12" fmla="*/ 828 h 1291"/>
              <a:gd name="connsiteX13" fmla="*/ 4222 w 4407"/>
              <a:gd name="connsiteY13" fmla="*/ 711 h 1291"/>
              <a:gd name="connsiteX14" fmla="*/ 4403 w 4407"/>
              <a:gd name="connsiteY14" fmla="*/ 549 h 1291"/>
              <a:gd name="connsiteX15" fmla="*/ 4195 w 4407"/>
              <a:gd name="connsiteY15" fmla="*/ 207 h 1291"/>
              <a:gd name="connsiteX16" fmla="*/ 3736 w 4407"/>
              <a:gd name="connsiteY16" fmla="*/ 153 h 1291"/>
              <a:gd name="connsiteX17" fmla="*/ 3457 w 4407"/>
              <a:gd name="connsiteY17" fmla="*/ 0 h 1291"/>
              <a:gd name="connsiteX0" fmla="*/ 137 w 4407"/>
              <a:gd name="connsiteY0" fmla="*/ 363 h 1150"/>
              <a:gd name="connsiteX1" fmla="*/ 154 w 4407"/>
              <a:gd name="connsiteY1" fmla="*/ 678 h 1150"/>
              <a:gd name="connsiteX2" fmla="*/ 47 w 4407"/>
              <a:gd name="connsiteY2" fmla="*/ 1083 h 1150"/>
              <a:gd name="connsiteX3" fmla="*/ 434 w 4407"/>
              <a:gd name="connsiteY3" fmla="*/ 1083 h 1150"/>
              <a:gd name="connsiteX4" fmla="*/ 929 w 4407"/>
              <a:gd name="connsiteY4" fmla="*/ 1083 h 1150"/>
              <a:gd name="connsiteX5" fmla="*/ 1236 w 4407"/>
              <a:gd name="connsiteY5" fmla="*/ 1077 h 1150"/>
              <a:gd name="connsiteX6" fmla="*/ 1703 w 4407"/>
              <a:gd name="connsiteY6" fmla="*/ 1002 h 1150"/>
              <a:gd name="connsiteX7" fmla="*/ 2089 w 4407"/>
              <a:gd name="connsiteY7" fmla="*/ 867 h 1150"/>
              <a:gd name="connsiteX8" fmla="*/ 2588 w 4407"/>
              <a:gd name="connsiteY8" fmla="*/ 903 h 1150"/>
              <a:gd name="connsiteX9" fmla="*/ 2804 w 4407"/>
              <a:gd name="connsiteY9" fmla="*/ 799 h 1150"/>
              <a:gd name="connsiteX10" fmla="*/ 3124 w 4407"/>
              <a:gd name="connsiteY10" fmla="*/ 743 h 1150"/>
              <a:gd name="connsiteX11" fmla="*/ 3341 w 4407"/>
              <a:gd name="connsiteY11" fmla="*/ 759 h 1150"/>
              <a:gd name="connsiteX12" fmla="*/ 3602 w 4407"/>
              <a:gd name="connsiteY12" fmla="*/ 687 h 1150"/>
              <a:gd name="connsiteX13" fmla="*/ 4222 w 4407"/>
              <a:gd name="connsiteY13" fmla="*/ 570 h 1150"/>
              <a:gd name="connsiteX14" fmla="*/ 4403 w 4407"/>
              <a:gd name="connsiteY14" fmla="*/ 408 h 1150"/>
              <a:gd name="connsiteX15" fmla="*/ 4195 w 4407"/>
              <a:gd name="connsiteY15" fmla="*/ 66 h 1150"/>
              <a:gd name="connsiteX16" fmla="*/ 3736 w 4407"/>
              <a:gd name="connsiteY16" fmla="*/ 12 h 1150"/>
              <a:gd name="connsiteX0" fmla="*/ 137 w 4407"/>
              <a:gd name="connsiteY0" fmla="*/ 297 h 1084"/>
              <a:gd name="connsiteX1" fmla="*/ 154 w 4407"/>
              <a:gd name="connsiteY1" fmla="*/ 612 h 1084"/>
              <a:gd name="connsiteX2" fmla="*/ 47 w 4407"/>
              <a:gd name="connsiteY2" fmla="*/ 1017 h 1084"/>
              <a:gd name="connsiteX3" fmla="*/ 434 w 4407"/>
              <a:gd name="connsiteY3" fmla="*/ 1017 h 1084"/>
              <a:gd name="connsiteX4" fmla="*/ 929 w 4407"/>
              <a:gd name="connsiteY4" fmla="*/ 1017 h 1084"/>
              <a:gd name="connsiteX5" fmla="*/ 1236 w 4407"/>
              <a:gd name="connsiteY5" fmla="*/ 1011 h 1084"/>
              <a:gd name="connsiteX6" fmla="*/ 1703 w 4407"/>
              <a:gd name="connsiteY6" fmla="*/ 936 h 1084"/>
              <a:gd name="connsiteX7" fmla="*/ 2089 w 4407"/>
              <a:gd name="connsiteY7" fmla="*/ 801 h 1084"/>
              <a:gd name="connsiteX8" fmla="*/ 2588 w 4407"/>
              <a:gd name="connsiteY8" fmla="*/ 837 h 1084"/>
              <a:gd name="connsiteX9" fmla="*/ 2804 w 4407"/>
              <a:gd name="connsiteY9" fmla="*/ 733 h 1084"/>
              <a:gd name="connsiteX10" fmla="*/ 3124 w 4407"/>
              <a:gd name="connsiteY10" fmla="*/ 677 h 1084"/>
              <a:gd name="connsiteX11" fmla="*/ 3341 w 4407"/>
              <a:gd name="connsiteY11" fmla="*/ 693 h 1084"/>
              <a:gd name="connsiteX12" fmla="*/ 3602 w 4407"/>
              <a:gd name="connsiteY12" fmla="*/ 621 h 1084"/>
              <a:gd name="connsiteX13" fmla="*/ 4222 w 4407"/>
              <a:gd name="connsiteY13" fmla="*/ 504 h 1084"/>
              <a:gd name="connsiteX14" fmla="*/ 4403 w 4407"/>
              <a:gd name="connsiteY14" fmla="*/ 342 h 1084"/>
              <a:gd name="connsiteX15" fmla="*/ 4195 w 4407"/>
              <a:gd name="connsiteY15" fmla="*/ 0 h 1084"/>
              <a:gd name="connsiteX0" fmla="*/ 137 w 4407"/>
              <a:gd name="connsiteY0" fmla="*/ 134 h 1084"/>
              <a:gd name="connsiteX1" fmla="*/ 154 w 4407"/>
              <a:gd name="connsiteY1" fmla="*/ 612 h 1084"/>
              <a:gd name="connsiteX2" fmla="*/ 47 w 4407"/>
              <a:gd name="connsiteY2" fmla="*/ 1017 h 1084"/>
              <a:gd name="connsiteX3" fmla="*/ 434 w 4407"/>
              <a:gd name="connsiteY3" fmla="*/ 1017 h 1084"/>
              <a:gd name="connsiteX4" fmla="*/ 929 w 4407"/>
              <a:gd name="connsiteY4" fmla="*/ 1017 h 1084"/>
              <a:gd name="connsiteX5" fmla="*/ 1236 w 4407"/>
              <a:gd name="connsiteY5" fmla="*/ 1011 h 1084"/>
              <a:gd name="connsiteX6" fmla="*/ 1703 w 4407"/>
              <a:gd name="connsiteY6" fmla="*/ 936 h 1084"/>
              <a:gd name="connsiteX7" fmla="*/ 2089 w 4407"/>
              <a:gd name="connsiteY7" fmla="*/ 801 h 1084"/>
              <a:gd name="connsiteX8" fmla="*/ 2588 w 4407"/>
              <a:gd name="connsiteY8" fmla="*/ 837 h 1084"/>
              <a:gd name="connsiteX9" fmla="*/ 2804 w 4407"/>
              <a:gd name="connsiteY9" fmla="*/ 733 h 1084"/>
              <a:gd name="connsiteX10" fmla="*/ 3124 w 4407"/>
              <a:gd name="connsiteY10" fmla="*/ 677 h 1084"/>
              <a:gd name="connsiteX11" fmla="*/ 3341 w 4407"/>
              <a:gd name="connsiteY11" fmla="*/ 693 h 1084"/>
              <a:gd name="connsiteX12" fmla="*/ 3602 w 4407"/>
              <a:gd name="connsiteY12" fmla="*/ 621 h 1084"/>
              <a:gd name="connsiteX13" fmla="*/ 4222 w 4407"/>
              <a:gd name="connsiteY13" fmla="*/ 504 h 1084"/>
              <a:gd name="connsiteX14" fmla="*/ 4403 w 4407"/>
              <a:gd name="connsiteY14" fmla="*/ 342 h 1084"/>
              <a:gd name="connsiteX15" fmla="*/ 4195 w 4407"/>
              <a:gd name="connsiteY15" fmla="*/ 0 h 1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407" h="1084">
                <a:moveTo>
                  <a:pt x="137" y="134"/>
                </a:moveTo>
                <a:cubicBezTo>
                  <a:pt x="127" y="237"/>
                  <a:pt x="169" y="465"/>
                  <a:pt x="154" y="612"/>
                </a:cubicBezTo>
                <a:cubicBezTo>
                  <a:pt x="139" y="759"/>
                  <a:pt x="0" y="950"/>
                  <a:pt x="47" y="1017"/>
                </a:cubicBezTo>
                <a:cubicBezTo>
                  <a:pt x="94" y="1084"/>
                  <a:pt x="287" y="1017"/>
                  <a:pt x="434" y="1017"/>
                </a:cubicBezTo>
                <a:lnTo>
                  <a:pt x="929" y="1017"/>
                </a:lnTo>
                <a:cubicBezTo>
                  <a:pt x="1063" y="1016"/>
                  <a:pt x="1107" y="1025"/>
                  <a:pt x="1236" y="1011"/>
                </a:cubicBezTo>
                <a:cubicBezTo>
                  <a:pt x="1365" y="997"/>
                  <a:pt x="1561" y="971"/>
                  <a:pt x="1703" y="936"/>
                </a:cubicBezTo>
                <a:cubicBezTo>
                  <a:pt x="1845" y="901"/>
                  <a:pt x="1942" y="817"/>
                  <a:pt x="2089" y="801"/>
                </a:cubicBezTo>
                <a:cubicBezTo>
                  <a:pt x="2236" y="785"/>
                  <a:pt x="2469" y="848"/>
                  <a:pt x="2588" y="837"/>
                </a:cubicBezTo>
                <a:cubicBezTo>
                  <a:pt x="2707" y="826"/>
                  <a:pt x="2715" y="760"/>
                  <a:pt x="2804" y="733"/>
                </a:cubicBezTo>
                <a:cubicBezTo>
                  <a:pt x="2893" y="706"/>
                  <a:pt x="3035" y="684"/>
                  <a:pt x="3124" y="677"/>
                </a:cubicBezTo>
                <a:cubicBezTo>
                  <a:pt x="3213" y="670"/>
                  <a:pt x="3261" y="702"/>
                  <a:pt x="3341" y="693"/>
                </a:cubicBezTo>
                <a:cubicBezTo>
                  <a:pt x="3421" y="684"/>
                  <a:pt x="3455" y="652"/>
                  <a:pt x="3602" y="621"/>
                </a:cubicBezTo>
                <a:cubicBezTo>
                  <a:pt x="3749" y="590"/>
                  <a:pt x="4088" y="551"/>
                  <a:pt x="4222" y="504"/>
                </a:cubicBezTo>
                <a:cubicBezTo>
                  <a:pt x="4356" y="457"/>
                  <a:pt x="4407" y="426"/>
                  <a:pt x="4403" y="342"/>
                </a:cubicBezTo>
                <a:cubicBezTo>
                  <a:pt x="4399" y="258"/>
                  <a:pt x="4306" y="66"/>
                  <a:pt x="4195" y="0"/>
                </a:cubicBezTo>
              </a:path>
            </a:pathLst>
          </a:custGeom>
          <a:gradFill flip="none" rotWithShape="1">
            <a:gsLst>
              <a:gs pos="100000">
                <a:srgbClr val="E5E7E4"/>
              </a:gs>
              <a:gs pos="0">
                <a:schemeClr val="bg1"/>
              </a:gs>
            </a:gsLst>
            <a:lin ang="5400000" scaled="0"/>
            <a:tileRect/>
          </a:gradFill>
          <a:ln w="9525">
            <a:solidFill>
              <a:srgbClr val="000000"/>
            </a:solid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dirty="0">
              <a:solidFill>
                <a:sysClr val="windowText" lastClr="000000"/>
              </a:solidFill>
            </a:endParaRPr>
          </a:p>
        </p:txBody>
      </p:sp>
      <p:sp>
        <p:nvSpPr>
          <p:cNvPr id="11" name="Line 10"/>
          <p:cNvSpPr>
            <a:spLocks noChangeShapeType="1"/>
          </p:cNvSpPr>
          <p:nvPr/>
        </p:nvSpPr>
        <p:spPr bwMode="auto">
          <a:xfrm flipH="1">
            <a:off x="1005865" y="4152900"/>
            <a:ext cx="687388" cy="0"/>
          </a:xfrm>
          <a:prstGeom prst="line">
            <a:avLst/>
          </a:prstGeom>
          <a:noFill/>
          <a:ln w="12700" cap="flat" cmpd="sng" algn="ctr">
            <a:solidFill>
              <a:schemeClr val="bg1">
                <a:lumMod val="50000"/>
              </a:schemeClr>
            </a:solidFill>
            <a:prstDash val="solid"/>
            <a:round/>
            <a:headEnd type="none" w="med" len="med"/>
            <a:tailEnd w="med" len="med"/>
          </a:ln>
          <a:effectLst/>
        </p:spPr>
        <p:txBody>
          <a:bodyPr wrap="none" anchor="ctr">
            <a:prstTxWarp prst="textNoShape">
              <a:avLst/>
            </a:prstTxWarp>
          </a:bodyPr>
          <a:lstStyle/>
          <a:p>
            <a:endParaRPr lang="en-US" dirty="0"/>
          </a:p>
        </p:txBody>
      </p:sp>
      <p:sp>
        <p:nvSpPr>
          <p:cNvPr id="2" name="Title 1"/>
          <p:cNvSpPr>
            <a:spLocks noGrp="1"/>
          </p:cNvSpPr>
          <p:nvPr>
            <p:ph type="title"/>
          </p:nvPr>
        </p:nvSpPr>
        <p:spPr/>
        <p:txBody>
          <a:bodyPr/>
          <a:lstStyle/>
          <a:p>
            <a:r>
              <a:rPr lang="en-US" dirty="0" smtClean="0"/>
              <a:t>Generic scan path</a:t>
            </a:r>
            <a:endParaRPr lang="en-US" dirty="0"/>
          </a:p>
        </p:txBody>
      </p:sp>
      <p:sp>
        <p:nvSpPr>
          <p:cNvPr id="6" name="Line 20"/>
          <p:cNvSpPr>
            <a:spLocks noChangeShapeType="1"/>
          </p:cNvSpPr>
          <p:nvPr/>
        </p:nvSpPr>
        <p:spPr bwMode="auto">
          <a:xfrm>
            <a:off x="1878990" y="4029075"/>
            <a:ext cx="381000" cy="0"/>
          </a:xfrm>
          <a:prstGeom prst="line">
            <a:avLst/>
          </a:prstGeom>
          <a:noFill/>
          <a:ln w="38100" cap="flat" cmpd="sng" algn="ctr">
            <a:solidFill>
              <a:srgbClr val="0000FF"/>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7" name="Line 6"/>
          <p:cNvSpPr>
            <a:spLocks noChangeShapeType="1"/>
          </p:cNvSpPr>
          <p:nvPr/>
        </p:nvSpPr>
        <p:spPr bwMode="auto">
          <a:xfrm>
            <a:off x="1785328" y="4156075"/>
            <a:ext cx="0" cy="422275"/>
          </a:xfrm>
          <a:prstGeom prst="line">
            <a:avLst/>
          </a:prstGeom>
          <a:noFill/>
          <a:ln w="22225" cap="flat" cmpd="sng" algn="ctr">
            <a:solidFill>
              <a:srgbClr val="0000FF"/>
            </a:solidFill>
            <a:prstDash val="solid"/>
            <a:round/>
            <a:headEnd type="none" w="med" len="med"/>
            <a:tailEnd type="oval" w="med" len="med"/>
          </a:ln>
          <a:effectLst/>
        </p:spPr>
        <p:txBody>
          <a:bodyPr wrap="none" anchor="ctr">
            <a:prstTxWarp prst="textNoShape">
              <a:avLst/>
            </a:prstTxWarp>
          </a:bodyPr>
          <a:lstStyle/>
          <a:p>
            <a:endParaRPr lang="en-US" dirty="0"/>
          </a:p>
        </p:txBody>
      </p:sp>
      <p:sp>
        <p:nvSpPr>
          <p:cNvPr id="8" name="Line 7"/>
          <p:cNvSpPr>
            <a:spLocks noChangeShapeType="1"/>
          </p:cNvSpPr>
          <p:nvPr/>
        </p:nvSpPr>
        <p:spPr bwMode="auto">
          <a:xfrm>
            <a:off x="3066440" y="3868738"/>
            <a:ext cx="0" cy="709612"/>
          </a:xfrm>
          <a:prstGeom prst="line">
            <a:avLst/>
          </a:prstGeom>
          <a:noFill/>
          <a:ln w="22225" cap="flat" cmpd="sng" algn="ctr">
            <a:solidFill>
              <a:srgbClr val="0000FF"/>
            </a:solidFill>
            <a:prstDash val="solid"/>
            <a:round/>
            <a:headEnd type="none" w="med" len="med"/>
            <a:tailEnd type="oval" w="med" len="med"/>
          </a:ln>
          <a:effectLst/>
        </p:spPr>
        <p:txBody>
          <a:bodyPr wrap="none" anchor="ctr">
            <a:prstTxWarp prst="textNoShape">
              <a:avLst/>
            </a:prstTxWarp>
          </a:bodyPr>
          <a:lstStyle/>
          <a:p>
            <a:endParaRPr lang="en-US" dirty="0"/>
          </a:p>
        </p:txBody>
      </p:sp>
      <p:sp>
        <p:nvSpPr>
          <p:cNvPr id="9" name="Line 8"/>
          <p:cNvSpPr>
            <a:spLocks noChangeShapeType="1"/>
          </p:cNvSpPr>
          <p:nvPr/>
        </p:nvSpPr>
        <p:spPr bwMode="auto">
          <a:xfrm>
            <a:off x="4349140" y="3581400"/>
            <a:ext cx="0" cy="996950"/>
          </a:xfrm>
          <a:prstGeom prst="line">
            <a:avLst/>
          </a:prstGeom>
          <a:noFill/>
          <a:ln w="22225" cap="flat" cmpd="sng" algn="ctr">
            <a:solidFill>
              <a:srgbClr val="0000FF"/>
            </a:solidFill>
            <a:prstDash val="solid"/>
            <a:round/>
            <a:headEnd type="none" w="med" len="med"/>
            <a:tailEnd type="oval" w="med" len="med"/>
          </a:ln>
          <a:effectLst/>
        </p:spPr>
        <p:txBody>
          <a:bodyPr wrap="none" anchor="ctr">
            <a:prstTxWarp prst="textNoShape">
              <a:avLst/>
            </a:prstTxWarp>
          </a:bodyPr>
          <a:lstStyle/>
          <a:p>
            <a:endParaRPr lang="en-US" dirty="0"/>
          </a:p>
        </p:txBody>
      </p:sp>
      <p:sp>
        <p:nvSpPr>
          <p:cNvPr id="10" name="Line 9"/>
          <p:cNvSpPr>
            <a:spLocks noChangeShapeType="1"/>
          </p:cNvSpPr>
          <p:nvPr/>
        </p:nvSpPr>
        <p:spPr bwMode="auto">
          <a:xfrm>
            <a:off x="5644540" y="3581400"/>
            <a:ext cx="0" cy="996950"/>
          </a:xfrm>
          <a:prstGeom prst="line">
            <a:avLst/>
          </a:prstGeom>
          <a:noFill/>
          <a:ln w="22225" cap="flat" cmpd="sng" algn="ctr">
            <a:solidFill>
              <a:srgbClr val="0000FF"/>
            </a:solidFill>
            <a:prstDash val="solid"/>
            <a:round/>
            <a:headEnd type="none" w="med" len="med"/>
            <a:tailEnd type="oval" w="med" len="med"/>
          </a:ln>
          <a:effectLst/>
        </p:spPr>
        <p:txBody>
          <a:bodyPr wrap="none" anchor="ctr">
            <a:prstTxWarp prst="textNoShape">
              <a:avLst/>
            </a:prstTxWarp>
          </a:bodyPr>
          <a:lstStyle/>
          <a:p>
            <a:endParaRPr lang="en-US" dirty="0"/>
          </a:p>
        </p:txBody>
      </p:sp>
      <p:sp>
        <p:nvSpPr>
          <p:cNvPr id="17" name="Freeform 30"/>
          <p:cNvSpPr>
            <a:spLocks/>
          </p:cNvSpPr>
          <p:nvPr/>
        </p:nvSpPr>
        <p:spPr bwMode="auto">
          <a:xfrm>
            <a:off x="1777390" y="3278188"/>
            <a:ext cx="5151438" cy="2022475"/>
          </a:xfrm>
          <a:custGeom>
            <a:avLst/>
            <a:gdLst/>
            <a:ahLst/>
            <a:cxnLst>
              <a:cxn ang="0">
                <a:pos x="3" y="1274"/>
              </a:cxn>
              <a:cxn ang="0">
                <a:pos x="0" y="819"/>
              </a:cxn>
              <a:cxn ang="0">
                <a:pos x="3245" y="816"/>
              </a:cxn>
              <a:cxn ang="0">
                <a:pos x="3245" y="0"/>
              </a:cxn>
            </a:cxnLst>
            <a:rect l="0" t="0" r="r" b="b"/>
            <a:pathLst>
              <a:path w="3245" h="1274">
                <a:moveTo>
                  <a:pt x="3" y="1274"/>
                </a:moveTo>
                <a:lnTo>
                  <a:pt x="0" y="819"/>
                </a:lnTo>
                <a:lnTo>
                  <a:pt x="3245" y="816"/>
                </a:lnTo>
                <a:lnTo>
                  <a:pt x="3245" y="0"/>
                </a:lnTo>
              </a:path>
            </a:pathLst>
          </a:custGeom>
          <a:noFill/>
          <a:ln w="22225" cap="flat" cmpd="sng" algn="ctr">
            <a:solidFill>
              <a:srgbClr val="0000FF"/>
            </a:solidFill>
            <a:prstDash val="solid"/>
            <a:round/>
            <a:headEnd type="none" w="med" len="med"/>
            <a:tailEnd w="med" len="med"/>
          </a:ln>
          <a:effectLst/>
        </p:spPr>
        <p:txBody>
          <a:bodyPr wrap="none" anchor="ctr">
            <a:prstTxWarp prst="textNoShape">
              <a:avLst/>
            </a:prstTxWarp>
          </a:bodyPr>
          <a:lstStyle/>
          <a:p>
            <a:endParaRPr lang="en-US" dirty="0"/>
          </a:p>
        </p:txBody>
      </p:sp>
      <p:sp>
        <p:nvSpPr>
          <p:cNvPr id="20" name="Line 34"/>
          <p:cNvSpPr>
            <a:spLocks noChangeShapeType="1"/>
          </p:cNvSpPr>
          <p:nvPr/>
        </p:nvSpPr>
        <p:spPr bwMode="auto">
          <a:xfrm>
            <a:off x="3169628" y="3829050"/>
            <a:ext cx="381000" cy="0"/>
          </a:xfrm>
          <a:prstGeom prst="line">
            <a:avLst/>
          </a:prstGeom>
          <a:noFill/>
          <a:ln w="38100" cap="flat" cmpd="sng" algn="ctr">
            <a:solidFill>
              <a:srgbClr val="0000FF"/>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24" name="Line 45"/>
          <p:cNvSpPr>
            <a:spLocks noChangeShapeType="1"/>
          </p:cNvSpPr>
          <p:nvPr/>
        </p:nvSpPr>
        <p:spPr bwMode="auto">
          <a:xfrm>
            <a:off x="4460265" y="3627438"/>
            <a:ext cx="381000" cy="0"/>
          </a:xfrm>
          <a:prstGeom prst="line">
            <a:avLst/>
          </a:prstGeom>
          <a:noFill/>
          <a:ln w="38100" cap="flat" cmpd="sng" algn="ctr">
            <a:solidFill>
              <a:srgbClr val="0000FF"/>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28" name="Line 56"/>
          <p:cNvSpPr>
            <a:spLocks noChangeShapeType="1"/>
          </p:cNvSpPr>
          <p:nvPr/>
        </p:nvSpPr>
        <p:spPr bwMode="auto">
          <a:xfrm>
            <a:off x="5750903" y="3425825"/>
            <a:ext cx="381000" cy="0"/>
          </a:xfrm>
          <a:prstGeom prst="line">
            <a:avLst/>
          </a:prstGeom>
          <a:noFill/>
          <a:ln w="38100" cap="flat" cmpd="sng" algn="ctr">
            <a:solidFill>
              <a:srgbClr val="0000FF"/>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32" name="Line 67"/>
          <p:cNvSpPr>
            <a:spLocks noChangeShapeType="1"/>
          </p:cNvSpPr>
          <p:nvPr/>
        </p:nvSpPr>
        <p:spPr bwMode="auto">
          <a:xfrm>
            <a:off x="7039953" y="3194050"/>
            <a:ext cx="381000" cy="0"/>
          </a:xfrm>
          <a:prstGeom prst="line">
            <a:avLst/>
          </a:prstGeom>
          <a:noFill/>
          <a:ln w="38100" cap="flat" cmpd="sng" algn="ctr">
            <a:solidFill>
              <a:srgbClr val="0000FF"/>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34" name="Text Box 77"/>
          <p:cNvSpPr txBox="1">
            <a:spLocks noChangeArrowheads="1"/>
          </p:cNvSpPr>
          <p:nvPr/>
        </p:nvSpPr>
        <p:spPr bwMode="auto">
          <a:xfrm>
            <a:off x="7686666" y="3174067"/>
            <a:ext cx="1370264" cy="830997"/>
          </a:xfrm>
          <a:prstGeom prst="rect">
            <a:avLst/>
          </a:prstGeom>
          <a:noFill/>
          <a:ln w="28575">
            <a:noFill/>
            <a:miter lim="800000"/>
            <a:headEnd/>
            <a:tailEnd/>
          </a:ln>
          <a:effectLst/>
        </p:spPr>
        <p:txBody>
          <a:bodyPr wrap="square" anchor="ctr">
            <a:prstTxWarp prst="textNoShape">
              <a:avLst/>
            </a:prstTxWarp>
            <a:spAutoFit/>
          </a:bodyPr>
          <a:lstStyle/>
          <a:p>
            <a:pPr eaLnBrk="0" hangingPunct="0"/>
            <a:r>
              <a:rPr lang="en-US" sz="1600" dirty="0" smtClean="0"/>
              <a:t>Serial output</a:t>
            </a:r>
          </a:p>
          <a:p>
            <a:pPr eaLnBrk="0" hangingPunct="0"/>
            <a:r>
              <a:rPr lang="en-US" sz="1600" dirty="0" smtClean="0"/>
              <a:t>scan-out </a:t>
            </a:r>
            <a:br>
              <a:rPr lang="en-US" sz="1600" dirty="0" smtClean="0"/>
            </a:br>
            <a:r>
              <a:rPr lang="en-US" sz="1600" dirty="0" smtClean="0"/>
              <a:t>SCO</a:t>
            </a:r>
            <a:endParaRPr lang="en-US" sz="1600" dirty="0"/>
          </a:p>
        </p:txBody>
      </p:sp>
      <p:sp>
        <p:nvSpPr>
          <p:cNvPr id="98" name="Rectangle 72"/>
          <p:cNvSpPr>
            <a:spLocks noChangeArrowheads="1"/>
          </p:cNvSpPr>
          <p:nvPr/>
        </p:nvSpPr>
        <p:spPr bwMode="auto">
          <a:xfrm>
            <a:off x="7211403" y="2940050"/>
            <a:ext cx="450850" cy="5969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dirty="0">
              <a:solidFill>
                <a:srgbClr val="000000"/>
              </a:solidFill>
              <a:latin typeface="Arial"/>
            </a:endParaRPr>
          </a:p>
        </p:txBody>
      </p:sp>
      <p:sp>
        <p:nvSpPr>
          <p:cNvPr id="99" name="Text Box 73"/>
          <p:cNvSpPr txBox="1">
            <a:spLocks noChangeArrowheads="1"/>
          </p:cNvSpPr>
          <p:nvPr/>
        </p:nvSpPr>
        <p:spPr bwMode="auto">
          <a:xfrm>
            <a:off x="7154253" y="3051175"/>
            <a:ext cx="293688" cy="274638"/>
          </a:xfrm>
          <a:prstGeom prst="rect">
            <a:avLst/>
          </a:prstGeom>
          <a:noFill/>
          <a:ln>
            <a:noFill/>
          </a:ln>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r>
              <a:rPr lang="pl-PL" sz="1200" kern="0" dirty="0">
                <a:solidFill>
                  <a:srgbClr val="000000"/>
                </a:solidFill>
                <a:latin typeface="Arial"/>
                <a:ea typeface="+mn-ea"/>
                <a:cs typeface="+mn-cs"/>
              </a:rPr>
              <a:t>D</a:t>
            </a:r>
          </a:p>
        </p:txBody>
      </p:sp>
      <p:sp>
        <p:nvSpPr>
          <p:cNvPr id="104" name="Rectangle 39"/>
          <p:cNvSpPr>
            <a:spLocks noChangeArrowheads="1"/>
          </p:cNvSpPr>
          <p:nvPr/>
        </p:nvSpPr>
        <p:spPr bwMode="auto">
          <a:xfrm>
            <a:off x="3341078" y="3575050"/>
            <a:ext cx="450850" cy="5969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dirty="0">
              <a:solidFill>
                <a:srgbClr val="000000"/>
              </a:solidFill>
              <a:latin typeface="Arial"/>
            </a:endParaRPr>
          </a:p>
        </p:txBody>
      </p:sp>
      <p:sp>
        <p:nvSpPr>
          <p:cNvPr id="105" name="Text Box 40"/>
          <p:cNvSpPr txBox="1">
            <a:spLocks noChangeArrowheads="1"/>
          </p:cNvSpPr>
          <p:nvPr/>
        </p:nvSpPr>
        <p:spPr bwMode="auto">
          <a:xfrm>
            <a:off x="3283928" y="3686175"/>
            <a:ext cx="293688" cy="274638"/>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1200" dirty="0"/>
              <a:t>D</a:t>
            </a:r>
            <a:endParaRPr lang="pl-PL" sz="2400" dirty="0"/>
          </a:p>
        </p:txBody>
      </p:sp>
      <p:sp>
        <p:nvSpPr>
          <p:cNvPr id="110" name="Rectangle 50"/>
          <p:cNvSpPr>
            <a:spLocks noChangeArrowheads="1"/>
          </p:cNvSpPr>
          <p:nvPr/>
        </p:nvSpPr>
        <p:spPr bwMode="auto">
          <a:xfrm>
            <a:off x="4631715" y="3373438"/>
            <a:ext cx="450850" cy="5969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dirty="0">
              <a:solidFill>
                <a:srgbClr val="000000"/>
              </a:solidFill>
              <a:latin typeface="Arial"/>
            </a:endParaRPr>
          </a:p>
        </p:txBody>
      </p:sp>
      <p:sp>
        <p:nvSpPr>
          <p:cNvPr id="111" name="Text Box 51"/>
          <p:cNvSpPr txBox="1">
            <a:spLocks noChangeArrowheads="1"/>
          </p:cNvSpPr>
          <p:nvPr/>
        </p:nvSpPr>
        <p:spPr bwMode="auto">
          <a:xfrm>
            <a:off x="4574565" y="3484563"/>
            <a:ext cx="293688" cy="274638"/>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1200" dirty="0"/>
              <a:t>D</a:t>
            </a:r>
            <a:endParaRPr lang="pl-PL" sz="2400" dirty="0"/>
          </a:p>
        </p:txBody>
      </p:sp>
      <p:sp>
        <p:nvSpPr>
          <p:cNvPr id="116" name="Rectangle 61"/>
          <p:cNvSpPr>
            <a:spLocks noChangeArrowheads="1"/>
          </p:cNvSpPr>
          <p:nvPr/>
        </p:nvSpPr>
        <p:spPr bwMode="auto">
          <a:xfrm>
            <a:off x="5922353" y="3171825"/>
            <a:ext cx="450850" cy="5969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dirty="0">
              <a:solidFill>
                <a:srgbClr val="000000"/>
              </a:solidFill>
              <a:latin typeface="Arial"/>
            </a:endParaRPr>
          </a:p>
        </p:txBody>
      </p:sp>
      <p:sp>
        <p:nvSpPr>
          <p:cNvPr id="117" name="Text Box 62"/>
          <p:cNvSpPr txBox="1">
            <a:spLocks noChangeArrowheads="1"/>
          </p:cNvSpPr>
          <p:nvPr/>
        </p:nvSpPr>
        <p:spPr bwMode="auto">
          <a:xfrm>
            <a:off x="5865203" y="3282950"/>
            <a:ext cx="293688" cy="274638"/>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1200" dirty="0"/>
              <a:t>D</a:t>
            </a:r>
            <a:endParaRPr lang="pl-PL" sz="2400" dirty="0"/>
          </a:p>
        </p:txBody>
      </p:sp>
      <p:sp>
        <p:nvSpPr>
          <p:cNvPr id="125" name="Rectangle 25"/>
          <p:cNvSpPr>
            <a:spLocks noChangeArrowheads="1"/>
          </p:cNvSpPr>
          <p:nvPr/>
        </p:nvSpPr>
        <p:spPr bwMode="auto">
          <a:xfrm>
            <a:off x="2077428" y="3760560"/>
            <a:ext cx="450850" cy="5969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dirty="0">
              <a:solidFill>
                <a:srgbClr val="000000"/>
              </a:solidFill>
              <a:latin typeface="Arial"/>
            </a:endParaRPr>
          </a:p>
        </p:txBody>
      </p:sp>
      <p:sp>
        <p:nvSpPr>
          <p:cNvPr id="126" name="Text Box 26"/>
          <p:cNvSpPr txBox="1">
            <a:spLocks noChangeArrowheads="1"/>
          </p:cNvSpPr>
          <p:nvPr/>
        </p:nvSpPr>
        <p:spPr bwMode="auto">
          <a:xfrm>
            <a:off x="2020278" y="3871685"/>
            <a:ext cx="293688" cy="274638"/>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1200" dirty="0"/>
              <a:t>D</a:t>
            </a:r>
            <a:endParaRPr lang="pl-PL" sz="2400" dirty="0"/>
          </a:p>
        </p:txBody>
      </p:sp>
      <p:sp>
        <p:nvSpPr>
          <p:cNvPr id="127" name="Text Box 133"/>
          <p:cNvSpPr txBox="1">
            <a:spLocks noChangeArrowheads="1"/>
          </p:cNvSpPr>
          <p:nvPr/>
        </p:nvSpPr>
        <p:spPr bwMode="auto">
          <a:xfrm rot="16200000">
            <a:off x="177936" y="2335312"/>
            <a:ext cx="1332015" cy="307777"/>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en-US" sz="1400" dirty="0" smtClean="0"/>
              <a:t>Primary inputs</a:t>
            </a:r>
            <a:endParaRPr lang="en-US" sz="1400" dirty="0"/>
          </a:p>
        </p:txBody>
      </p:sp>
      <p:sp>
        <p:nvSpPr>
          <p:cNvPr id="128" name="Text Box 134"/>
          <p:cNvSpPr txBox="1">
            <a:spLocks noChangeArrowheads="1"/>
          </p:cNvSpPr>
          <p:nvPr/>
        </p:nvSpPr>
        <p:spPr bwMode="auto">
          <a:xfrm rot="16200000">
            <a:off x="7973202" y="1929217"/>
            <a:ext cx="1441859" cy="307777"/>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en-US" sz="1400" dirty="0" smtClean="0"/>
              <a:t>Primary outputs</a:t>
            </a:r>
            <a:endParaRPr lang="en-US" sz="1400" dirty="0"/>
          </a:p>
        </p:txBody>
      </p:sp>
      <p:sp>
        <p:nvSpPr>
          <p:cNvPr id="132" name="Trapezoid 131"/>
          <p:cNvSpPr/>
          <p:nvPr/>
        </p:nvSpPr>
        <p:spPr>
          <a:xfrm rot="5400000">
            <a:off x="4113813" y="3518278"/>
            <a:ext cx="489705" cy="215899"/>
          </a:xfrm>
          <a:prstGeom prst="trapezoid">
            <a:avLst>
              <a:gd name="adj" fmla="val 39706"/>
            </a:avLst>
          </a:prstGeom>
          <a:solidFill>
            <a:srgbClr val="FFFFFF"/>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endParaRPr lang="en-US" dirty="0">
              <a:solidFill>
                <a:schemeClr val="tx1"/>
              </a:solidFill>
              <a:latin typeface="Arial" charset="0"/>
              <a:ea typeface="ＭＳ Ｐゴシック" charset="-128"/>
              <a:cs typeface="ＭＳ Ｐゴシック" charset="-128"/>
            </a:endParaRPr>
          </a:p>
        </p:txBody>
      </p:sp>
      <p:sp>
        <p:nvSpPr>
          <p:cNvPr id="134" name="Trapezoid 133"/>
          <p:cNvSpPr/>
          <p:nvPr/>
        </p:nvSpPr>
        <p:spPr>
          <a:xfrm rot="5400000">
            <a:off x="5421914" y="3327778"/>
            <a:ext cx="489705" cy="215899"/>
          </a:xfrm>
          <a:prstGeom prst="trapezoid">
            <a:avLst>
              <a:gd name="adj" fmla="val 39706"/>
            </a:avLst>
          </a:prstGeom>
          <a:solidFill>
            <a:srgbClr val="FFFFFF"/>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endParaRPr lang="en-US" dirty="0">
              <a:solidFill>
                <a:schemeClr val="tx1"/>
              </a:solidFill>
              <a:latin typeface="Arial" charset="0"/>
              <a:ea typeface="ＭＳ Ｐゴシック" charset="-128"/>
              <a:cs typeface="ＭＳ Ｐゴシック" charset="-128"/>
            </a:endParaRPr>
          </a:p>
        </p:txBody>
      </p:sp>
      <p:sp>
        <p:nvSpPr>
          <p:cNvPr id="135" name="Trapezoid 134"/>
          <p:cNvSpPr/>
          <p:nvPr/>
        </p:nvSpPr>
        <p:spPr>
          <a:xfrm rot="5400000">
            <a:off x="6691915" y="3092828"/>
            <a:ext cx="489705" cy="215899"/>
          </a:xfrm>
          <a:prstGeom prst="trapezoid">
            <a:avLst>
              <a:gd name="adj" fmla="val 39706"/>
            </a:avLst>
          </a:prstGeom>
          <a:solidFill>
            <a:srgbClr val="FFFFFF"/>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endParaRPr lang="en-US" dirty="0">
              <a:solidFill>
                <a:schemeClr val="tx1"/>
              </a:solidFill>
              <a:latin typeface="Arial" charset="0"/>
              <a:ea typeface="ＭＳ Ｐゴシック" charset="-128"/>
              <a:cs typeface="ＭＳ Ｐゴシック" charset="-128"/>
            </a:endParaRPr>
          </a:p>
        </p:txBody>
      </p:sp>
      <p:sp>
        <p:nvSpPr>
          <p:cNvPr id="137" name="Trapezoid 136"/>
          <p:cNvSpPr/>
          <p:nvPr/>
        </p:nvSpPr>
        <p:spPr>
          <a:xfrm rot="5400000">
            <a:off x="1548415" y="3914398"/>
            <a:ext cx="489705" cy="215899"/>
          </a:xfrm>
          <a:prstGeom prst="trapezoid">
            <a:avLst>
              <a:gd name="adj" fmla="val 39706"/>
            </a:avLst>
          </a:prstGeom>
          <a:solidFill>
            <a:srgbClr val="FFFFFF"/>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endParaRPr lang="en-US" dirty="0">
              <a:solidFill>
                <a:schemeClr val="tx1"/>
              </a:solidFill>
              <a:latin typeface="Arial" charset="0"/>
              <a:ea typeface="ＭＳ Ｐゴシック" charset="-128"/>
              <a:cs typeface="ＭＳ Ｐゴシック" charset="-128"/>
            </a:endParaRPr>
          </a:p>
        </p:txBody>
      </p:sp>
      <p:sp>
        <p:nvSpPr>
          <p:cNvPr id="136" name="Trapezoid 135"/>
          <p:cNvSpPr/>
          <p:nvPr/>
        </p:nvSpPr>
        <p:spPr>
          <a:xfrm rot="5400000">
            <a:off x="2831114" y="3716338"/>
            <a:ext cx="489705" cy="215899"/>
          </a:xfrm>
          <a:prstGeom prst="trapezoid">
            <a:avLst>
              <a:gd name="adj" fmla="val 39706"/>
            </a:avLst>
          </a:prstGeom>
          <a:solidFill>
            <a:srgbClr val="FFFFFF"/>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endParaRPr lang="en-US" dirty="0">
              <a:solidFill>
                <a:schemeClr val="tx1"/>
              </a:solidFill>
              <a:latin typeface="Arial" charset="0"/>
              <a:ea typeface="ＭＳ Ｐゴシック" charset="-128"/>
              <a:cs typeface="ＭＳ Ｐゴシック" charset="-128"/>
            </a:endParaRPr>
          </a:p>
        </p:txBody>
      </p:sp>
      <p:sp>
        <p:nvSpPr>
          <p:cNvPr id="103" name="Text Box 28"/>
          <p:cNvSpPr txBox="1">
            <a:spLocks noChangeArrowheads="1"/>
          </p:cNvSpPr>
          <p:nvPr/>
        </p:nvSpPr>
        <p:spPr bwMode="auto">
          <a:xfrm>
            <a:off x="107495" y="4102605"/>
            <a:ext cx="1512888" cy="830997"/>
          </a:xfrm>
          <a:prstGeom prst="rect">
            <a:avLst/>
          </a:prstGeom>
          <a:noFill/>
          <a:ln w="28575">
            <a:noFill/>
            <a:miter lim="800000"/>
            <a:headEnd/>
            <a:tailEnd/>
          </a:ln>
          <a:effectLst/>
        </p:spPr>
        <p:txBody>
          <a:bodyPr anchor="ctr">
            <a:prstTxWarp prst="textNoShape">
              <a:avLst/>
            </a:prstTxWarp>
            <a:spAutoFit/>
          </a:bodyPr>
          <a:lstStyle/>
          <a:p>
            <a:pPr algn="r" eaLnBrk="0" hangingPunct="0"/>
            <a:r>
              <a:rPr lang="en-US" sz="1600" dirty="0" smtClean="0"/>
              <a:t>Serial input</a:t>
            </a:r>
          </a:p>
          <a:p>
            <a:pPr algn="r" eaLnBrk="0" hangingPunct="0"/>
            <a:r>
              <a:rPr lang="en-US" sz="1600" dirty="0" smtClean="0"/>
              <a:t>scan-in </a:t>
            </a:r>
            <a:br>
              <a:rPr lang="en-US" sz="1600" dirty="0" smtClean="0"/>
            </a:br>
            <a:r>
              <a:rPr lang="en-US" sz="1600" dirty="0" smtClean="0"/>
              <a:t>SCI</a:t>
            </a:r>
            <a:endParaRPr lang="en-US" sz="1600" dirty="0"/>
          </a:p>
        </p:txBody>
      </p:sp>
      <p:sp>
        <p:nvSpPr>
          <p:cNvPr id="119" name="Text Box 76"/>
          <p:cNvSpPr txBox="1">
            <a:spLocks noChangeArrowheads="1"/>
          </p:cNvSpPr>
          <p:nvPr/>
        </p:nvSpPr>
        <p:spPr bwMode="auto">
          <a:xfrm>
            <a:off x="1901217" y="2404844"/>
            <a:ext cx="1660280" cy="646331"/>
          </a:xfrm>
          <a:prstGeom prst="rect">
            <a:avLst/>
          </a:prstGeom>
          <a:noFill/>
          <a:ln w="28575">
            <a:noFill/>
            <a:miter lim="800000"/>
            <a:headEnd/>
            <a:tailEnd/>
          </a:ln>
          <a:effectLst/>
        </p:spPr>
        <p:txBody>
          <a:bodyPr wrap="none" anchor="ctr">
            <a:prstTxWarp prst="textNoShape">
              <a:avLst/>
            </a:prstTxWarp>
            <a:spAutoFit/>
          </a:bodyPr>
          <a:lstStyle/>
          <a:p>
            <a:pPr algn="r" eaLnBrk="0" hangingPunct="0"/>
            <a:r>
              <a:rPr lang="en-US" dirty="0" smtClean="0"/>
              <a:t>Combinational</a:t>
            </a:r>
            <a:br>
              <a:rPr lang="en-US" dirty="0" smtClean="0"/>
            </a:br>
            <a:r>
              <a:rPr lang="en-US" dirty="0" smtClean="0"/>
              <a:t>circuit</a:t>
            </a:r>
            <a:endParaRPr lang="en-US" dirty="0"/>
          </a:p>
        </p:txBody>
      </p:sp>
      <p:sp>
        <p:nvSpPr>
          <p:cNvPr id="61" name="Text Box 29"/>
          <p:cNvSpPr txBox="1">
            <a:spLocks noChangeArrowheads="1"/>
          </p:cNvSpPr>
          <p:nvPr/>
        </p:nvSpPr>
        <p:spPr bwMode="auto">
          <a:xfrm>
            <a:off x="1785328" y="4991399"/>
            <a:ext cx="3648617" cy="923330"/>
          </a:xfrm>
          <a:prstGeom prst="rect">
            <a:avLst/>
          </a:prstGeom>
          <a:noFill/>
          <a:ln w="28575">
            <a:noFill/>
            <a:miter lim="800000"/>
            <a:headEnd/>
            <a:tailEnd/>
          </a:ln>
          <a:effectLst/>
        </p:spPr>
        <p:txBody>
          <a:bodyPr wrap="none" anchor="ctr">
            <a:prstTxWarp prst="textNoShape">
              <a:avLst/>
            </a:prstTxWarp>
            <a:spAutoFit/>
          </a:bodyPr>
          <a:lstStyle/>
          <a:p>
            <a:pPr eaLnBrk="0" hangingPunct="0"/>
            <a:r>
              <a:rPr lang="en-US" dirty="0" smtClean="0"/>
              <a:t>Scan enable</a:t>
            </a:r>
          </a:p>
          <a:p>
            <a:pPr eaLnBrk="0" hangingPunct="0"/>
            <a:r>
              <a:rPr lang="en-US" dirty="0" smtClean="0">
                <a:solidFill>
                  <a:srgbClr val="0000FF"/>
                </a:solidFill>
              </a:rPr>
              <a:t>0: normal operation</a:t>
            </a:r>
          </a:p>
          <a:p>
            <a:pPr eaLnBrk="0" hangingPunct="0"/>
            <a:r>
              <a:rPr lang="en-US" dirty="0" smtClean="0">
                <a:solidFill>
                  <a:srgbClr val="A6A6A6"/>
                </a:solidFill>
              </a:rPr>
              <a:t>1: scan – a shift register is formed</a:t>
            </a:r>
            <a:endParaRPr lang="en-US" dirty="0">
              <a:solidFill>
                <a:srgbClr val="A6A6A6"/>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Line 27"/>
          <p:cNvSpPr>
            <a:spLocks noChangeShapeType="1"/>
          </p:cNvSpPr>
          <p:nvPr/>
        </p:nvSpPr>
        <p:spPr bwMode="auto">
          <a:xfrm>
            <a:off x="2664803" y="3190875"/>
            <a:ext cx="0" cy="762000"/>
          </a:xfrm>
          <a:prstGeom prst="line">
            <a:avLst/>
          </a:prstGeom>
          <a:noFill/>
          <a:ln w="12700" cap="flat" cmpd="sng" algn="ctr">
            <a:solidFill>
              <a:schemeClr val="bg1">
                <a:lumMod val="50000"/>
              </a:schemeClr>
            </a:solidFill>
            <a:prstDash val="solid"/>
            <a:round/>
            <a:headEnd type="none" w="med" len="med"/>
            <a:tailEnd type="oval" w="med" len="med"/>
          </a:ln>
          <a:effectLst/>
        </p:spPr>
        <p:txBody>
          <a:bodyPr wrap="none" anchor="ctr">
            <a:prstTxWarp prst="textNoShape">
              <a:avLst/>
            </a:prstTxWarp>
          </a:bodyPr>
          <a:lstStyle/>
          <a:p>
            <a:endParaRPr lang="en-US" dirty="0"/>
          </a:p>
        </p:txBody>
      </p:sp>
      <p:sp>
        <p:nvSpPr>
          <p:cNvPr id="21" name="Line 41"/>
          <p:cNvSpPr>
            <a:spLocks noChangeShapeType="1"/>
          </p:cNvSpPr>
          <p:nvPr/>
        </p:nvSpPr>
        <p:spPr bwMode="auto">
          <a:xfrm>
            <a:off x="3955440" y="2990850"/>
            <a:ext cx="0" cy="762000"/>
          </a:xfrm>
          <a:prstGeom prst="line">
            <a:avLst/>
          </a:prstGeom>
          <a:noFill/>
          <a:ln w="12700" cap="flat" cmpd="sng" algn="ctr">
            <a:solidFill>
              <a:schemeClr val="bg1">
                <a:lumMod val="50000"/>
              </a:schemeClr>
            </a:solidFill>
            <a:prstDash val="solid"/>
            <a:round/>
            <a:headEnd type="none" w="med" len="med"/>
            <a:tailEnd type="oval" w="med" len="med"/>
          </a:ln>
          <a:effectLst/>
        </p:spPr>
        <p:txBody>
          <a:bodyPr wrap="none" anchor="ctr">
            <a:prstTxWarp prst="textNoShape">
              <a:avLst/>
            </a:prstTxWarp>
          </a:bodyPr>
          <a:lstStyle/>
          <a:p>
            <a:endParaRPr lang="en-US" dirty="0"/>
          </a:p>
        </p:txBody>
      </p:sp>
      <p:sp>
        <p:nvSpPr>
          <p:cNvPr id="25" name="Line 52"/>
          <p:cNvSpPr>
            <a:spLocks noChangeShapeType="1"/>
          </p:cNvSpPr>
          <p:nvPr/>
        </p:nvSpPr>
        <p:spPr bwMode="auto">
          <a:xfrm>
            <a:off x="5246078" y="2789238"/>
            <a:ext cx="0" cy="762000"/>
          </a:xfrm>
          <a:prstGeom prst="line">
            <a:avLst/>
          </a:prstGeom>
          <a:noFill/>
          <a:ln w="12700" cap="flat" cmpd="sng" algn="ctr">
            <a:solidFill>
              <a:schemeClr val="bg1">
                <a:lumMod val="50000"/>
              </a:schemeClr>
            </a:solidFill>
            <a:prstDash val="solid"/>
            <a:round/>
            <a:headEnd type="none" w="med" len="med"/>
            <a:tailEnd type="oval" w="med" len="med"/>
          </a:ln>
          <a:effectLst/>
        </p:spPr>
        <p:txBody>
          <a:bodyPr wrap="none" anchor="ctr">
            <a:prstTxWarp prst="textNoShape">
              <a:avLst/>
            </a:prstTxWarp>
          </a:bodyPr>
          <a:lstStyle/>
          <a:p>
            <a:endParaRPr lang="en-US" dirty="0"/>
          </a:p>
        </p:txBody>
      </p:sp>
      <p:sp>
        <p:nvSpPr>
          <p:cNvPr id="29" name="Line 63"/>
          <p:cNvSpPr>
            <a:spLocks noChangeShapeType="1"/>
          </p:cNvSpPr>
          <p:nvPr/>
        </p:nvSpPr>
        <p:spPr bwMode="auto">
          <a:xfrm>
            <a:off x="6536715" y="2587625"/>
            <a:ext cx="0" cy="762000"/>
          </a:xfrm>
          <a:prstGeom prst="line">
            <a:avLst/>
          </a:prstGeom>
          <a:noFill/>
          <a:ln w="12700" cap="flat" cmpd="sng" algn="ctr">
            <a:solidFill>
              <a:schemeClr val="bg1">
                <a:lumMod val="50000"/>
              </a:schemeClr>
            </a:solidFill>
            <a:prstDash val="solid"/>
            <a:round/>
            <a:headEnd type="none" w="med" len="med"/>
            <a:tailEnd type="oval" w="med" len="med"/>
          </a:ln>
          <a:effectLst/>
        </p:spPr>
        <p:txBody>
          <a:bodyPr wrap="none" anchor="ctr">
            <a:prstTxWarp prst="textNoShape">
              <a:avLst/>
            </a:prstTxWarp>
          </a:bodyPr>
          <a:lstStyle/>
          <a:p>
            <a:endParaRPr lang="en-US" dirty="0"/>
          </a:p>
        </p:txBody>
      </p:sp>
      <p:sp>
        <p:nvSpPr>
          <p:cNvPr id="33" name="Line 74"/>
          <p:cNvSpPr>
            <a:spLocks noChangeShapeType="1"/>
          </p:cNvSpPr>
          <p:nvPr/>
        </p:nvSpPr>
        <p:spPr bwMode="auto">
          <a:xfrm>
            <a:off x="7825765" y="2355850"/>
            <a:ext cx="0" cy="762000"/>
          </a:xfrm>
          <a:prstGeom prst="line">
            <a:avLst/>
          </a:prstGeom>
          <a:noFill/>
          <a:ln w="12700" cap="flat" cmpd="sng" algn="ctr">
            <a:solidFill>
              <a:schemeClr val="bg1">
                <a:lumMod val="50000"/>
              </a:schemeClr>
            </a:solidFill>
            <a:prstDash val="solid"/>
            <a:round/>
            <a:headEnd type="none" w="med" len="med"/>
            <a:tailEnd type="oval" w="med" len="med"/>
          </a:ln>
          <a:effectLst/>
        </p:spPr>
        <p:txBody>
          <a:bodyPr wrap="none" anchor="ctr">
            <a:prstTxWarp prst="textNoShape">
              <a:avLst/>
            </a:prstTxWarp>
          </a:bodyPr>
          <a:lstStyle/>
          <a:p>
            <a:endParaRPr lang="en-US" dirty="0"/>
          </a:p>
        </p:txBody>
      </p:sp>
      <p:sp>
        <p:nvSpPr>
          <p:cNvPr id="13" name="Freeform 19"/>
          <p:cNvSpPr>
            <a:spLocks/>
          </p:cNvSpPr>
          <p:nvPr/>
        </p:nvSpPr>
        <p:spPr bwMode="auto">
          <a:xfrm flipH="1">
            <a:off x="1507515" y="3162300"/>
            <a:ext cx="228600" cy="762000"/>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12700" cap="flat" cmpd="sng" algn="ctr">
            <a:solidFill>
              <a:schemeClr val="bg1">
                <a:lumMod val="50000"/>
              </a:schemeClr>
            </a:solidFill>
            <a:prstDash val="solid"/>
            <a:round/>
            <a:headEnd type="none" w="med" len="med"/>
            <a:tailEnd w="med" len="med"/>
          </a:ln>
          <a:effectLst/>
        </p:spPr>
        <p:txBody>
          <a:bodyPr wrap="none" anchor="ctr">
            <a:prstTxWarp prst="textNoShape">
              <a:avLst/>
            </a:prstTxWarp>
          </a:bodyPr>
          <a:lstStyle/>
          <a:p>
            <a:endParaRPr lang="en-US" dirty="0"/>
          </a:p>
        </p:txBody>
      </p:sp>
      <p:sp>
        <p:nvSpPr>
          <p:cNvPr id="19" name="Freeform 33"/>
          <p:cNvSpPr>
            <a:spLocks/>
          </p:cNvSpPr>
          <p:nvPr/>
        </p:nvSpPr>
        <p:spPr bwMode="auto">
          <a:xfrm flipH="1">
            <a:off x="2798153" y="2962275"/>
            <a:ext cx="228600" cy="762000"/>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12700" cap="flat" cmpd="sng" algn="ctr">
            <a:solidFill>
              <a:schemeClr val="bg1">
                <a:lumMod val="50000"/>
              </a:schemeClr>
            </a:solidFill>
            <a:prstDash val="solid"/>
            <a:round/>
            <a:headEnd type="none" w="med" len="med"/>
            <a:tailEnd w="med" len="med"/>
          </a:ln>
          <a:effectLst/>
        </p:spPr>
        <p:txBody>
          <a:bodyPr wrap="none" anchor="ctr">
            <a:prstTxWarp prst="textNoShape">
              <a:avLst/>
            </a:prstTxWarp>
          </a:bodyPr>
          <a:lstStyle/>
          <a:p>
            <a:endParaRPr lang="en-US" dirty="0"/>
          </a:p>
        </p:txBody>
      </p:sp>
      <p:sp>
        <p:nvSpPr>
          <p:cNvPr id="23" name="Freeform 44"/>
          <p:cNvSpPr>
            <a:spLocks/>
          </p:cNvSpPr>
          <p:nvPr/>
        </p:nvSpPr>
        <p:spPr bwMode="auto">
          <a:xfrm flipH="1">
            <a:off x="4088790" y="2760663"/>
            <a:ext cx="228600" cy="762000"/>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12700" cap="flat" cmpd="sng" algn="ctr">
            <a:solidFill>
              <a:schemeClr val="bg1">
                <a:lumMod val="50000"/>
              </a:schemeClr>
            </a:solidFill>
            <a:prstDash val="solid"/>
            <a:round/>
            <a:headEnd type="none" w="med" len="med"/>
            <a:tailEnd w="med" len="med"/>
          </a:ln>
          <a:effectLst/>
        </p:spPr>
        <p:txBody>
          <a:bodyPr wrap="none" anchor="ctr">
            <a:prstTxWarp prst="textNoShape">
              <a:avLst/>
            </a:prstTxWarp>
          </a:bodyPr>
          <a:lstStyle/>
          <a:p>
            <a:endParaRPr lang="en-US" dirty="0"/>
          </a:p>
        </p:txBody>
      </p:sp>
      <p:sp>
        <p:nvSpPr>
          <p:cNvPr id="27" name="Freeform 55"/>
          <p:cNvSpPr>
            <a:spLocks/>
          </p:cNvSpPr>
          <p:nvPr/>
        </p:nvSpPr>
        <p:spPr bwMode="auto">
          <a:xfrm flipH="1">
            <a:off x="5379428" y="2559050"/>
            <a:ext cx="228600" cy="762000"/>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12700" cap="flat" cmpd="sng" algn="ctr">
            <a:solidFill>
              <a:schemeClr val="bg1">
                <a:lumMod val="50000"/>
              </a:schemeClr>
            </a:solidFill>
            <a:prstDash val="solid"/>
            <a:round/>
            <a:headEnd type="none" w="med" len="med"/>
            <a:tailEnd w="med" len="med"/>
          </a:ln>
          <a:effectLst/>
        </p:spPr>
        <p:txBody>
          <a:bodyPr wrap="none" anchor="ctr">
            <a:prstTxWarp prst="textNoShape">
              <a:avLst/>
            </a:prstTxWarp>
          </a:bodyPr>
          <a:lstStyle/>
          <a:p>
            <a:endParaRPr lang="en-US" dirty="0"/>
          </a:p>
        </p:txBody>
      </p:sp>
      <p:sp>
        <p:nvSpPr>
          <p:cNvPr id="31" name="Freeform 66"/>
          <p:cNvSpPr>
            <a:spLocks/>
          </p:cNvSpPr>
          <p:nvPr/>
        </p:nvSpPr>
        <p:spPr bwMode="auto">
          <a:xfrm flipH="1">
            <a:off x="6668478" y="2327275"/>
            <a:ext cx="228600" cy="762000"/>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12700" cap="flat" cmpd="sng" algn="ctr">
            <a:solidFill>
              <a:schemeClr val="bg1">
                <a:lumMod val="50000"/>
              </a:schemeClr>
            </a:solidFill>
            <a:prstDash val="solid"/>
            <a:round/>
            <a:headEnd type="none" w="med" len="med"/>
            <a:tailEnd w="med" len="med"/>
          </a:ln>
          <a:effectLst/>
        </p:spPr>
        <p:txBody>
          <a:bodyPr wrap="none" anchor="ctr">
            <a:prstTxWarp prst="textNoShape">
              <a:avLst/>
            </a:prstTxWarp>
          </a:bodyPr>
          <a:lstStyle/>
          <a:p>
            <a:endParaRPr lang="en-US" dirty="0"/>
          </a:p>
        </p:txBody>
      </p:sp>
      <p:sp>
        <p:nvSpPr>
          <p:cNvPr id="42" name="Line 2"/>
          <p:cNvSpPr>
            <a:spLocks noChangeShapeType="1"/>
          </p:cNvSpPr>
          <p:nvPr/>
        </p:nvSpPr>
        <p:spPr bwMode="auto">
          <a:xfrm>
            <a:off x="7790840" y="1708151"/>
            <a:ext cx="762000" cy="0"/>
          </a:xfrm>
          <a:prstGeom prst="line">
            <a:avLst/>
          </a:prstGeom>
          <a:noFill/>
          <a:ln w="22225" cap="flat" cmpd="sng" algn="ctr">
            <a:solidFill>
              <a:srgbClr val="7F7F7F"/>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43" name="Line 3"/>
          <p:cNvSpPr>
            <a:spLocks noChangeShapeType="1"/>
          </p:cNvSpPr>
          <p:nvPr/>
        </p:nvSpPr>
        <p:spPr bwMode="auto">
          <a:xfrm>
            <a:off x="7790840" y="1951038"/>
            <a:ext cx="762000" cy="0"/>
          </a:xfrm>
          <a:prstGeom prst="line">
            <a:avLst/>
          </a:prstGeom>
          <a:noFill/>
          <a:ln w="22225" cap="flat" cmpd="sng" algn="ctr">
            <a:solidFill>
              <a:srgbClr val="7F7F7F"/>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44" name="Line 4"/>
          <p:cNvSpPr>
            <a:spLocks noChangeShapeType="1"/>
          </p:cNvSpPr>
          <p:nvPr/>
        </p:nvSpPr>
        <p:spPr bwMode="auto">
          <a:xfrm>
            <a:off x="7790840" y="2193926"/>
            <a:ext cx="762000" cy="0"/>
          </a:xfrm>
          <a:prstGeom prst="line">
            <a:avLst/>
          </a:prstGeom>
          <a:noFill/>
          <a:ln w="22225" cap="flat" cmpd="sng" algn="ctr">
            <a:solidFill>
              <a:srgbClr val="7F7F7F"/>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45" name="Line 5"/>
          <p:cNvSpPr>
            <a:spLocks noChangeShapeType="1"/>
          </p:cNvSpPr>
          <p:nvPr/>
        </p:nvSpPr>
        <p:spPr bwMode="auto">
          <a:xfrm>
            <a:off x="7790840" y="2436813"/>
            <a:ext cx="762000" cy="0"/>
          </a:xfrm>
          <a:prstGeom prst="line">
            <a:avLst/>
          </a:prstGeom>
          <a:noFill/>
          <a:ln w="22225" cap="flat" cmpd="sng" algn="ctr">
            <a:solidFill>
              <a:srgbClr val="7F7F7F"/>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46" name="Line 11"/>
          <p:cNvSpPr>
            <a:spLocks noChangeShapeType="1"/>
          </p:cNvSpPr>
          <p:nvPr/>
        </p:nvSpPr>
        <p:spPr bwMode="auto">
          <a:xfrm>
            <a:off x="1021740" y="2033588"/>
            <a:ext cx="762000" cy="0"/>
          </a:xfrm>
          <a:prstGeom prst="line">
            <a:avLst/>
          </a:prstGeom>
          <a:noFill/>
          <a:ln w="22225" cap="flat" cmpd="sng" algn="ctr">
            <a:solidFill>
              <a:srgbClr val="7F7F7F"/>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47" name="Line 12"/>
          <p:cNvSpPr>
            <a:spLocks noChangeShapeType="1"/>
          </p:cNvSpPr>
          <p:nvPr/>
        </p:nvSpPr>
        <p:spPr bwMode="auto">
          <a:xfrm>
            <a:off x="1021740" y="2274888"/>
            <a:ext cx="762000" cy="0"/>
          </a:xfrm>
          <a:prstGeom prst="line">
            <a:avLst/>
          </a:prstGeom>
          <a:noFill/>
          <a:ln w="22225" cap="flat" cmpd="sng" algn="ctr">
            <a:solidFill>
              <a:srgbClr val="7F7F7F"/>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48" name="Line 13"/>
          <p:cNvSpPr>
            <a:spLocks noChangeShapeType="1"/>
          </p:cNvSpPr>
          <p:nvPr/>
        </p:nvSpPr>
        <p:spPr bwMode="auto">
          <a:xfrm>
            <a:off x="1021740" y="2517776"/>
            <a:ext cx="762000" cy="0"/>
          </a:xfrm>
          <a:prstGeom prst="line">
            <a:avLst/>
          </a:prstGeom>
          <a:noFill/>
          <a:ln w="22225" cap="flat" cmpd="sng" algn="ctr">
            <a:solidFill>
              <a:srgbClr val="7F7F7F"/>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49" name="Line 14"/>
          <p:cNvSpPr>
            <a:spLocks noChangeShapeType="1"/>
          </p:cNvSpPr>
          <p:nvPr/>
        </p:nvSpPr>
        <p:spPr bwMode="auto">
          <a:xfrm>
            <a:off x="1021740" y="2760663"/>
            <a:ext cx="762000" cy="0"/>
          </a:xfrm>
          <a:prstGeom prst="line">
            <a:avLst/>
          </a:prstGeom>
          <a:noFill/>
          <a:ln w="22225" cap="flat" cmpd="sng" algn="ctr">
            <a:solidFill>
              <a:srgbClr val="7F7F7F"/>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50" name="Line 15"/>
          <p:cNvSpPr>
            <a:spLocks noChangeShapeType="1"/>
          </p:cNvSpPr>
          <p:nvPr/>
        </p:nvSpPr>
        <p:spPr bwMode="auto">
          <a:xfrm>
            <a:off x="1021740" y="3003551"/>
            <a:ext cx="762000" cy="0"/>
          </a:xfrm>
          <a:prstGeom prst="line">
            <a:avLst/>
          </a:prstGeom>
          <a:noFill/>
          <a:ln w="22225" cap="flat" cmpd="sng" algn="ctr">
            <a:solidFill>
              <a:srgbClr val="7F7F7F"/>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107" name="Freeform 75"/>
          <p:cNvSpPr>
            <a:spLocks/>
          </p:cNvSpPr>
          <p:nvPr/>
        </p:nvSpPr>
        <p:spPr bwMode="auto">
          <a:xfrm>
            <a:off x="1293203" y="1643065"/>
            <a:ext cx="6996113" cy="1720850"/>
          </a:xfrm>
          <a:custGeom>
            <a:avLst/>
            <a:gdLst>
              <a:gd name="connsiteX0" fmla="*/ 217 w 4407"/>
              <a:gd name="connsiteY0" fmla="*/ 229 h 1322"/>
              <a:gd name="connsiteX1" fmla="*/ 137 w 4407"/>
              <a:gd name="connsiteY1" fmla="*/ 535 h 1322"/>
              <a:gd name="connsiteX2" fmla="*/ 154 w 4407"/>
              <a:gd name="connsiteY2" fmla="*/ 850 h 1322"/>
              <a:gd name="connsiteX3" fmla="*/ 47 w 4407"/>
              <a:gd name="connsiteY3" fmla="*/ 1255 h 1322"/>
              <a:gd name="connsiteX4" fmla="*/ 434 w 4407"/>
              <a:gd name="connsiteY4" fmla="*/ 1255 h 1322"/>
              <a:gd name="connsiteX5" fmla="*/ 929 w 4407"/>
              <a:gd name="connsiteY5" fmla="*/ 1255 h 1322"/>
              <a:gd name="connsiteX6" fmla="*/ 1236 w 4407"/>
              <a:gd name="connsiteY6" fmla="*/ 1249 h 1322"/>
              <a:gd name="connsiteX7" fmla="*/ 1703 w 4407"/>
              <a:gd name="connsiteY7" fmla="*/ 1174 h 1322"/>
              <a:gd name="connsiteX8" fmla="*/ 2089 w 4407"/>
              <a:gd name="connsiteY8" fmla="*/ 1039 h 1322"/>
              <a:gd name="connsiteX9" fmla="*/ 2800 w 4407"/>
              <a:gd name="connsiteY9" fmla="*/ 1075 h 1322"/>
              <a:gd name="connsiteX10" fmla="*/ 3124 w 4407"/>
              <a:gd name="connsiteY10" fmla="*/ 915 h 1322"/>
              <a:gd name="connsiteX11" fmla="*/ 3341 w 4407"/>
              <a:gd name="connsiteY11" fmla="*/ 931 h 1322"/>
              <a:gd name="connsiteX12" fmla="*/ 3602 w 4407"/>
              <a:gd name="connsiteY12" fmla="*/ 859 h 1322"/>
              <a:gd name="connsiteX13" fmla="*/ 4222 w 4407"/>
              <a:gd name="connsiteY13" fmla="*/ 742 h 1322"/>
              <a:gd name="connsiteX14" fmla="*/ 4403 w 4407"/>
              <a:gd name="connsiteY14" fmla="*/ 580 h 1322"/>
              <a:gd name="connsiteX15" fmla="*/ 4195 w 4407"/>
              <a:gd name="connsiteY15" fmla="*/ 238 h 1322"/>
              <a:gd name="connsiteX16" fmla="*/ 3736 w 4407"/>
              <a:gd name="connsiteY16" fmla="*/ 184 h 1322"/>
              <a:gd name="connsiteX17" fmla="*/ 3457 w 4407"/>
              <a:gd name="connsiteY17" fmla="*/ 31 h 1322"/>
              <a:gd name="connsiteX18" fmla="*/ 2386 w 4407"/>
              <a:gd name="connsiteY18" fmla="*/ 13 h 1322"/>
              <a:gd name="connsiteX19" fmla="*/ 1558 w 4407"/>
              <a:gd name="connsiteY19" fmla="*/ 112 h 1322"/>
              <a:gd name="connsiteX20" fmla="*/ 757 w 4407"/>
              <a:gd name="connsiteY20" fmla="*/ 202 h 1322"/>
              <a:gd name="connsiteX21" fmla="*/ 217 w 4407"/>
              <a:gd name="connsiteY21" fmla="*/ 229 h 1322"/>
              <a:gd name="connsiteX0" fmla="*/ 217 w 4407"/>
              <a:gd name="connsiteY0" fmla="*/ 229 h 1322"/>
              <a:gd name="connsiteX1" fmla="*/ 137 w 4407"/>
              <a:gd name="connsiteY1" fmla="*/ 535 h 1322"/>
              <a:gd name="connsiteX2" fmla="*/ 154 w 4407"/>
              <a:gd name="connsiteY2" fmla="*/ 850 h 1322"/>
              <a:gd name="connsiteX3" fmla="*/ 47 w 4407"/>
              <a:gd name="connsiteY3" fmla="*/ 1255 h 1322"/>
              <a:gd name="connsiteX4" fmla="*/ 434 w 4407"/>
              <a:gd name="connsiteY4" fmla="*/ 1255 h 1322"/>
              <a:gd name="connsiteX5" fmla="*/ 929 w 4407"/>
              <a:gd name="connsiteY5" fmla="*/ 1255 h 1322"/>
              <a:gd name="connsiteX6" fmla="*/ 1236 w 4407"/>
              <a:gd name="connsiteY6" fmla="*/ 1249 h 1322"/>
              <a:gd name="connsiteX7" fmla="*/ 1703 w 4407"/>
              <a:gd name="connsiteY7" fmla="*/ 1174 h 1322"/>
              <a:gd name="connsiteX8" fmla="*/ 2089 w 4407"/>
              <a:gd name="connsiteY8" fmla="*/ 1039 h 1322"/>
              <a:gd name="connsiteX9" fmla="*/ 2800 w 4407"/>
              <a:gd name="connsiteY9" fmla="*/ 1075 h 1322"/>
              <a:gd name="connsiteX10" fmla="*/ 2804 w 4407"/>
              <a:gd name="connsiteY10" fmla="*/ 971 h 1322"/>
              <a:gd name="connsiteX11" fmla="*/ 3124 w 4407"/>
              <a:gd name="connsiteY11" fmla="*/ 915 h 1322"/>
              <a:gd name="connsiteX12" fmla="*/ 3341 w 4407"/>
              <a:gd name="connsiteY12" fmla="*/ 931 h 1322"/>
              <a:gd name="connsiteX13" fmla="*/ 3602 w 4407"/>
              <a:gd name="connsiteY13" fmla="*/ 859 h 1322"/>
              <a:gd name="connsiteX14" fmla="*/ 4222 w 4407"/>
              <a:gd name="connsiteY14" fmla="*/ 742 h 1322"/>
              <a:gd name="connsiteX15" fmla="*/ 4403 w 4407"/>
              <a:gd name="connsiteY15" fmla="*/ 580 h 1322"/>
              <a:gd name="connsiteX16" fmla="*/ 4195 w 4407"/>
              <a:gd name="connsiteY16" fmla="*/ 238 h 1322"/>
              <a:gd name="connsiteX17" fmla="*/ 3736 w 4407"/>
              <a:gd name="connsiteY17" fmla="*/ 184 h 1322"/>
              <a:gd name="connsiteX18" fmla="*/ 3457 w 4407"/>
              <a:gd name="connsiteY18" fmla="*/ 31 h 1322"/>
              <a:gd name="connsiteX19" fmla="*/ 2386 w 4407"/>
              <a:gd name="connsiteY19" fmla="*/ 13 h 1322"/>
              <a:gd name="connsiteX20" fmla="*/ 1558 w 4407"/>
              <a:gd name="connsiteY20" fmla="*/ 112 h 1322"/>
              <a:gd name="connsiteX21" fmla="*/ 757 w 4407"/>
              <a:gd name="connsiteY21" fmla="*/ 202 h 1322"/>
              <a:gd name="connsiteX22" fmla="*/ 217 w 4407"/>
              <a:gd name="connsiteY22" fmla="*/ 229 h 1322"/>
              <a:gd name="connsiteX0" fmla="*/ 217 w 4407"/>
              <a:gd name="connsiteY0" fmla="*/ 229 h 1322"/>
              <a:gd name="connsiteX1" fmla="*/ 137 w 4407"/>
              <a:gd name="connsiteY1" fmla="*/ 535 h 1322"/>
              <a:gd name="connsiteX2" fmla="*/ 154 w 4407"/>
              <a:gd name="connsiteY2" fmla="*/ 850 h 1322"/>
              <a:gd name="connsiteX3" fmla="*/ 47 w 4407"/>
              <a:gd name="connsiteY3" fmla="*/ 1255 h 1322"/>
              <a:gd name="connsiteX4" fmla="*/ 434 w 4407"/>
              <a:gd name="connsiteY4" fmla="*/ 1255 h 1322"/>
              <a:gd name="connsiteX5" fmla="*/ 929 w 4407"/>
              <a:gd name="connsiteY5" fmla="*/ 1255 h 1322"/>
              <a:gd name="connsiteX6" fmla="*/ 1236 w 4407"/>
              <a:gd name="connsiteY6" fmla="*/ 1249 h 1322"/>
              <a:gd name="connsiteX7" fmla="*/ 1703 w 4407"/>
              <a:gd name="connsiteY7" fmla="*/ 1174 h 1322"/>
              <a:gd name="connsiteX8" fmla="*/ 2089 w 4407"/>
              <a:gd name="connsiteY8" fmla="*/ 1039 h 1322"/>
              <a:gd name="connsiteX9" fmla="*/ 2588 w 4407"/>
              <a:gd name="connsiteY9" fmla="*/ 1075 h 1322"/>
              <a:gd name="connsiteX10" fmla="*/ 2804 w 4407"/>
              <a:gd name="connsiteY10" fmla="*/ 971 h 1322"/>
              <a:gd name="connsiteX11" fmla="*/ 3124 w 4407"/>
              <a:gd name="connsiteY11" fmla="*/ 915 h 1322"/>
              <a:gd name="connsiteX12" fmla="*/ 3341 w 4407"/>
              <a:gd name="connsiteY12" fmla="*/ 931 h 1322"/>
              <a:gd name="connsiteX13" fmla="*/ 3602 w 4407"/>
              <a:gd name="connsiteY13" fmla="*/ 859 h 1322"/>
              <a:gd name="connsiteX14" fmla="*/ 4222 w 4407"/>
              <a:gd name="connsiteY14" fmla="*/ 742 h 1322"/>
              <a:gd name="connsiteX15" fmla="*/ 4403 w 4407"/>
              <a:gd name="connsiteY15" fmla="*/ 580 h 1322"/>
              <a:gd name="connsiteX16" fmla="*/ 4195 w 4407"/>
              <a:gd name="connsiteY16" fmla="*/ 238 h 1322"/>
              <a:gd name="connsiteX17" fmla="*/ 3736 w 4407"/>
              <a:gd name="connsiteY17" fmla="*/ 184 h 1322"/>
              <a:gd name="connsiteX18" fmla="*/ 3457 w 4407"/>
              <a:gd name="connsiteY18" fmla="*/ 31 h 1322"/>
              <a:gd name="connsiteX19" fmla="*/ 2386 w 4407"/>
              <a:gd name="connsiteY19" fmla="*/ 13 h 1322"/>
              <a:gd name="connsiteX20" fmla="*/ 1558 w 4407"/>
              <a:gd name="connsiteY20" fmla="*/ 112 h 1322"/>
              <a:gd name="connsiteX21" fmla="*/ 757 w 4407"/>
              <a:gd name="connsiteY21" fmla="*/ 202 h 1322"/>
              <a:gd name="connsiteX22" fmla="*/ 217 w 4407"/>
              <a:gd name="connsiteY22" fmla="*/ 229 h 1322"/>
              <a:gd name="connsiteX0" fmla="*/ 137 w 4407"/>
              <a:gd name="connsiteY0" fmla="*/ 535 h 1322"/>
              <a:gd name="connsiteX1" fmla="*/ 154 w 4407"/>
              <a:gd name="connsiteY1" fmla="*/ 850 h 1322"/>
              <a:gd name="connsiteX2" fmla="*/ 47 w 4407"/>
              <a:gd name="connsiteY2" fmla="*/ 1255 h 1322"/>
              <a:gd name="connsiteX3" fmla="*/ 434 w 4407"/>
              <a:gd name="connsiteY3" fmla="*/ 1255 h 1322"/>
              <a:gd name="connsiteX4" fmla="*/ 929 w 4407"/>
              <a:gd name="connsiteY4" fmla="*/ 1255 h 1322"/>
              <a:gd name="connsiteX5" fmla="*/ 1236 w 4407"/>
              <a:gd name="connsiteY5" fmla="*/ 1249 h 1322"/>
              <a:gd name="connsiteX6" fmla="*/ 1703 w 4407"/>
              <a:gd name="connsiteY6" fmla="*/ 1174 h 1322"/>
              <a:gd name="connsiteX7" fmla="*/ 2089 w 4407"/>
              <a:gd name="connsiteY7" fmla="*/ 1039 h 1322"/>
              <a:gd name="connsiteX8" fmla="*/ 2588 w 4407"/>
              <a:gd name="connsiteY8" fmla="*/ 1075 h 1322"/>
              <a:gd name="connsiteX9" fmla="*/ 2804 w 4407"/>
              <a:gd name="connsiteY9" fmla="*/ 971 h 1322"/>
              <a:gd name="connsiteX10" fmla="*/ 3124 w 4407"/>
              <a:gd name="connsiteY10" fmla="*/ 915 h 1322"/>
              <a:gd name="connsiteX11" fmla="*/ 3341 w 4407"/>
              <a:gd name="connsiteY11" fmla="*/ 931 h 1322"/>
              <a:gd name="connsiteX12" fmla="*/ 3602 w 4407"/>
              <a:gd name="connsiteY12" fmla="*/ 859 h 1322"/>
              <a:gd name="connsiteX13" fmla="*/ 4222 w 4407"/>
              <a:gd name="connsiteY13" fmla="*/ 742 h 1322"/>
              <a:gd name="connsiteX14" fmla="*/ 4403 w 4407"/>
              <a:gd name="connsiteY14" fmla="*/ 580 h 1322"/>
              <a:gd name="connsiteX15" fmla="*/ 4195 w 4407"/>
              <a:gd name="connsiteY15" fmla="*/ 238 h 1322"/>
              <a:gd name="connsiteX16" fmla="*/ 3736 w 4407"/>
              <a:gd name="connsiteY16" fmla="*/ 184 h 1322"/>
              <a:gd name="connsiteX17" fmla="*/ 3457 w 4407"/>
              <a:gd name="connsiteY17" fmla="*/ 31 h 1322"/>
              <a:gd name="connsiteX18" fmla="*/ 2386 w 4407"/>
              <a:gd name="connsiteY18" fmla="*/ 13 h 1322"/>
              <a:gd name="connsiteX19" fmla="*/ 1558 w 4407"/>
              <a:gd name="connsiteY19" fmla="*/ 112 h 1322"/>
              <a:gd name="connsiteX20" fmla="*/ 757 w 4407"/>
              <a:gd name="connsiteY20" fmla="*/ 202 h 1322"/>
              <a:gd name="connsiteX21" fmla="*/ 217 w 4407"/>
              <a:gd name="connsiteY21" fmla="*/ 229 h 1322"/>
              <a:gd name="connsiteX22" fmla="*/ 195 w 4407"/>
              <a:gd name="connsiteY22" fmla="*/ 593 h 1322"/>
              <a:gd name="connsiteX0" fmla="*/ 137 w 4407"/>
              <a:gd name="connsiteY0" fmla="*/ 535 h 1322"/>
              <a:gd name="connsiteX1" fmla="*/ 154 w 4407"/>
              <a:gd name="connsiteY1" fmla="*/ 850 h 1322"/>
              <a:gd name="connsiteX2" fmla="*/ 47 w 4407"/>
              <a:gd name="connsiteY2" fmla="*/ 1255 h 1322"/>
              <a:gd name="connsiteX3" fmla="*/ 434 w 4407"/>
              <a:gd name="connsiteY3" fmla="*/ 1255 h 1322"/>
              <a:gd name="connsiteX4" fmla="*/ 929 w 4407"/>
              <a:gd name="connsiteY4" fmla="*/ 1255 h 1322"/>
              <a:gd name="connsiteX5" fmla="*/ 1236 w 4407"/>
              <a:gd name="connsiteY5" fmla="*/ 1249 h 1322"/>
              <a:gd name="connsiteX6" fmla="*/ 1703 w 4407"/>
              <a:gd name="connsiteY6" fmla="*/ 1174 h 1322"/>
              <a:gd name="connsiteX7" fmla="*/ 2089 w 4407"/>
              <a:gd name="connsiteY7" fmla="*/ 1039 h 1322"/>
              <a:gd name="connsiteX8" fmla="*/ 2588 w 4407"/>
              <a:gd name="connsiteY8" fmla="*/ 1075 h 1322"/>
              <a:gd name="connsiteX9" fmla="*/ 2804 w 4407"/>
              <a:gd name="connsiteY9" fmla="*/ 971 h 1322"/>
              <a:gd name="connsiteX10" fmla="*/ 3124 w 4407"/>
              <a:gd name="connsiteY10" fmla="*/ 915 h 1322"/>
              <a:gd name="connsiteX11" fmla="*/ 3341 w 4407"/>
              <a:gd name="connsiteY11" fmla="*/ 931 h 1322"/>
              <a:gd name="connsiteX12" fmla="*/ 3602 w 4407"/>
              <a:gd name="connsiteY12" fmla="*/ 859 h 1322"/>
              <a:gd name="connsiteX13" fmla="*/ 4222 w 4407"/>
              <a:gd name="connsiteY13" fmla="*/ 742 h 1322"/>
              <a:gd name="connsiteX14" fmla="*/ 4403 w 4407"/>
              <a:gd name="connsiteY14" fmla="*/ 580 h 1322"/>
              <a:gd name="connsiteX15" fmla="*/ 4195 w 4407"/>
              <a:gd name="connsiteY15" fmla="*/ 238 h 1322"/>
              <a:gd name="connsiteX16" fmla="*/ 3736 w 4407"/>
              <a:gd name="connsiteY16" fmla="*/ 184 h 1322"/>
              <a:gd name="connsiteX17" fmla="*/ 3457 w 4407"/>
              <a:gd name="connsiteY17" fmla="*/ 31 h 1322"/>
              <a:gd name="connsiteX18" fmla="*/ 2386 w 4407"/>
              <a:gd name="connsiteY18" fmla="*/ 13 h 1322"/>
              <a:gd name="connsiteX19" fmla="*/ 1558 w 4407"/>
              <a:gd name="connsiteY19" fmla="*/ 112 h 1322"/>
              <a:gd name="connsiteX20" fmla="*/ 757 w 4407"/>
              <a:gd name="connsiteY20" fmla="*/ 202 h 1322"/>
              <a:gd name="connsiteX21" fmla="*/ 217 w 4407"/>
              <a:gd name="connsiteY21" fmla="*/ 229 h 1322"/>
              <a:gd name="connsiteX0" fmla="*/ 137 w 4407"/>
              <a:gd name="connsiteY0" fmla="*/ 535 h 1322"/>
              <a:gd name="connsiteX1" fmla="*/ 154 w 4407"/>
              <a:gd name="connsiteY1" fmla="*/ 850 h 1322"/>
              <a:gd name="connsiteX2" fmla="*/ 47 w 4407"/>
              <a:gd name="connsiteY2" fmla="*/ 1255 h 1322"/>
              <a:gd name="connsiteX3" fmla="*/ 434 w 4407"/>
              <a:gd name="connsiteY3" fmla="*/ 1255 h 1322"/>
              <a:gd name="connsiteX4" fmla="*/ 929 w 4407"/>
              <a:gd name="connsiteY4" fmla="*/ 1255 h 1322"/>
              <a:gd name="connsiteX5" fmla="*/ 1236 w 4407"/>
              <a:gd name="connsiteY5" fmla="*/ 1249 h 1322"/>
              <a:gd name="connsiteX6" fmla="*/ 1703 w 4407"/>
              <a:gd name="connsiteY6" fmla="*/ 1174 h 1322"/>
              <a:gd name="connsiteX7" fmla="*/ 2089 w 4407"/>
              <a:gd name="connsiteY7" fmla="*/ 1039 h 1322"/>
              <a:gd name="connsiteX8" fmla="*/ 2588 w 4407"/>
              <a:gd name="connsiteY8" fmla="*/ 1075 h 1322"/>
              <a:gd name="connsiteX9" fmla="*/ 2804 w 4407"/>
              <a:gd name="connsiteY9" fmla="*/ 971 h 1322"/>
              <a:gd name="connsiteX10" fmla="*/ 3124 w 4407"/>
              <a:gd name="connsiteY10" fmla="*/ 915 h 1322"/>
              <a:gd name="connsiteX11" fmla="*/ 3341 w 4407"/>
              <a:gd name="connsiteY11" fmla="*/ 931 h 1322"/>
              <a:gd name="connsiteX12" fmla="*/ 3602 w 4407"/>
              <a:gd name="connsiteY12" fmla="*/ 859 h 1322"/>
              <a:gd name="connsiteX13" fmla="*/ 4222 w 4407"/>
              <a:gd name="connsiteY13" fmla="*/ 742 h 1322"/>
              <a:gd name="connsiteX14" fmla="*/ 4403 w 4407"/>
              <a:gd name="connsiteY14" fmla="*/ 580 h 1322"/>
              <a:gd name="connsiteX15" fmla="*/ 4195 w 4407"/>
              <a:gd name="connsiteY15" fmla="*/ 238 h 1322"/>
              <a:gd name="connsiteX16" fmla="*/ 3736 w 4407"/>
              <a:gd name="connsiteY16" fmla="*/ 184 h 1322"/>
              <a:gd name="connsiteX17" fmla="*/ 3457 w 4407"/>
              <a:gd name="connsiteY17" fmla="*/ 31 h 1322"/>
              <a:gd name="connsiteX18" fmla="*/ 2386 w 4407"/>
              <a:gd name="connsiteY18" fmla="*/ 13 h 1322"/>
              <a:gd name="connsiteX19" fmla="*/ 1558 w 4407"/>
              <a:gd name="connsiteY19" fmla="*/ 112 h 1322"/>
              <a:gd name="connsiteX20" fmla="*/ 757 w 4407"/>
              <a:gd name="connsiteY20" fmla="*/ 202 h 1322"/>
              <a:gd name="connsiteX0" fmla="*/ 137 w 4407"/>
              <a:gd name="connsiteY0" fmla="*/ 535 h 1322"/>
              <a:gd name="connsiteX1" fmla="*/ 154 w 4407"/>
              <a:gd name="connsiteY1" fmla="*/ 850 h 1322"/>
              <a:gd name="connsiteX2" fmla="*/ 47 w 4407"/>
              <a:gd name="connsiteY2" fmla="*/ 1255 h 1322"/>
              <a:gd name="connsiteX3" fmla="*/ 434 w 4407"/>
              <a:gd name="connsiteY3" fmla="*/ 1255 h 1322"/>
              <a:gd name="connsiteX4" fmla="*/ 929 w 4407"/>
              <a:gd name="connsiteY4" fmla="*/ 1255 h 1322"/>
              <a:gd name="connsiteX5" fmla="*/ 1236 w 4407"/>
              <a:gd name="connsiteY5" fmla="*/ 1249 h 1322"/>
              <a:gd name="connsiteX6" fmla="*/ 1703 w 4407"/>
              <a:gd name="connsiteY6" fmla="*/ 1174 h 1322"/>
              <a:gd name="connsiteX7" fmla="*/ 2089 w 4407"/>
              <a:gd name="connsiteY7" fmla="*/ 1039 h 1322"/>
              <a:gd name="connsiteX8" fmla="*/ 2588 w 4407"/>
              <a:gd name="connsiteY8" fmla="*/ 1075 h 1322"/>
              <a:gd name="connsiteX9" fmla="*/ 2804 w 4407"/>
              <a:gd name="connsiteY9" fmla="*/ 971 h 1322"/>
              <a:gd name="connsiteX10" fmla="*/ 3124 w 4407"/>
              <a:gd name="connsiteY10" fmla="*/ 915 h 1322"/>
              <a:gd name="connsiteX11" fmla="*/ 3341 w 4407"/>
              <a:gd name="connsiteY11" fmla="*/ 931 h 1322"/>
              <a:gd name="connsiteX12" fmla="*/ 3602 w 4407"/>
              <a:gd name="connsiteY12" fmla="*/ 859 h 1322"/>
              <a:gd name="connsiteX13" fmla="*/ 4222 w 4407"/>
              <a:gd name="connsiteY13" fmla="*/ 742 h 1322"/>
              <a:gd name="connsiteX14" fmla="*/ 4403 w 4407"/>
              <a:gd name="connsiteY14" fmla="*/ 580 h 1322"/>
              <a:gd name="connsiteX15" fmla="*/ 4195 w 4407"/>
              <a:gd name="connsiteY15" fmla="*/ 238 h 1322"/>
              <a:gd name="connsiteX16" fmla="*/ 3736 w 4407"/>
              <a:gd name="connsiteY16" fmla="*/ 184 h 1322"/>
              <a:gd name="connsiteX17" fmla="*/ 3457 w 4407"/>
              <a:gd name="connsiteY17" fmla="*/ 31 h 1322"/>
              <a:gd name="connsiteX18" fmla="*/ 2386 w 4407"/>
              <a:gd name="connsiteY18" fmla="*/ 13 h 1322"/>
              <a:gd name="connsiteX19" fmla="*/ 1558 w 4407"/>
              <a:gd name="connsiteY19" fmla="*/ 112 h 1322"/>
              <a:gd name="connsiteX0" fmla="*/ 137 w 4407"/>
              <a:gd name="connsiteY0" fmla="*/ 535 h 1322"/>
              <a:gd name="connsiteX1" fmla="*/ 154 w 4407"/>
              <a:gd name="connsiteY1" fmla="*/ 850 h 1322"/>
              <a:gd name="connsiteX2" fmla="*/ 47 w 4407"/>
              <a:gd name="connsiteY2" fmla="*/ 1255 h 1322"/>
              <a:gd name="connsiteX3" fmla="*/ 434 w 4407"/>
              <a:gd name="connsiteY3" fmla="*/ 1255 h 1322"/>
              <a:gd name="connsiteX4" fmla="*/ 929 w 4407"/>
              <a:gd name="connsiteY4" fmla="*/ 1255 h 1322"/>
              <a:gd name="connsiteX5" fmla="*/ 1236 w 4407"/>
              <a:gd name="connsiteY5" fmla="*/ 1249 h 1322"/>
              <a:gd name="connsiteX6" fmla="*/ 1703 w 4407"/>
              <a:gd name="connsiteY6" fmla="*/ 1174 h 1322"/>
              <a:gd name="connsiteX7" fmla="*/ 2089 w 4407"/>
              <a:gd name="connsiteY7" fmla="*/ 1039 h 1322"/>
              <a:gd name="connsiteX8" fmla="*/ 2588 w 4407"/>
              <a:gd name="connsiteY8" fmla="*/ 1075 h 1322"/>
              <a:gd name="connsiteX9" fmla="*/ 2804 w 4407"/>
              <a:gd name="connsiteY9" fmla="*/ 971 h 1322"/>
              <a:gd name="connsiteX10" fmla="*/ 3124 w 4407"/>
              <a:gd name="connsiteY10" fmla="*/ 915 h 1322"/>
              <a:gd name="connsiteX11" fmla="*/ 3341 w 4407"/>
              <a:gd name="connsiteY11" fmla="*/ 931 h 1322"/>
              <a:gd name="connsiteX12" fmla="*/ 3602 w 4407"/>
              <a:gd name="connsiteY12" fmla="*/ 859 h 1322"/>
              <a:gd name="connsiteX13" fmla="*/ 4222 w 4407"/>
              <a:gd name="connsiteY13" fmla="*/ 742 h 1322"/>
              <a:gd name="connsiteX14" fmla="*/ 4403 w 4407"/>
              <a:gd name="connsiteY14" fmla="*/ 580 h 1322"/>
              <a:gd name="connsiteX15" fmla="*/ 4195 w 4407"/>
              <a:gd name="connsiteY15" fmla="*/ 238 h 1322"/>
              <a:gd name="connsiteX16" fmla="*/ 3736 w 4407"/>
              <a:gd name="connsiteY16" fmla="*/ 184 h 1322"/>
              <a:gd name="connsiteX17" fmla="*/ 3457 w 4407"/>
              <a:gd name="connsiteY17" fmla="*/ 31 h 1322"/>
              <a:gd name="connsiteX18" fmla="*/ 2386 w 4407"/>
              <a:gd name="connsiteY18" fmla="*/ 13 h 1322"/>
              <a:gd name="connsiteX0" fmla="*/ 137 w 4407"/>
              <a:gd name="connsiteY0" fmla="*/ 504 h 1291"/>
              <a:gd name="connsiteX1" fmla="*/ 154 w 4407"/>
              <a:gd name="connsiteY1" fmla="*/ 819 h 1291"/>
              <a:gd name="connsiteX2" fmla="*/ 47 w 4407"/>
              <a:gd name="connsiteY2" fmla="*/ 1224 h 1291"/>
              <a:gd name="connsiteX3" fmla="*/ 434 w 4407"/>
              <a:gd name="connsiteY3" fmla="*/ 1224 h 1291"/>
              <a:gd name="connsiteX4" fmla="*/ 929 w 4407"/>
              <a:gd name="connsiteY4" fmla="*/ 1224 h 1291"/>
              <a:gd name="connsiteX5" fmla="*/ 1236 w 4407"/>
              <a:gd name="connsiteY5" fmla="*/ 1218 h 1291"/>
              <a:gd name="connsiteX6" fmla="*/ 1703 w 4407"/>
              <a:gd name="connsiteY6" fmla="*/ 1143 h 1291"/>
              <a:gd name="connsiteX7" fmla="*/ 2089 w 4407"/>
              <a:gd name="connsiteY7" fmla="*/ 1008 h 1291"/>
              <a:gd name="connsiteX8" fmla="*/ 2588 w 4407"/>
              <a:gd name="connsiteY8" fmla="*/ 1044 h 1291"/>
              <a:gd name="connsiteX9" fmla="*/ 2804 w 4407"/>
              <a:gd name="connsiteY9" fmla="*/ 940 h 1291"/>
              <a:gd name="connsiteX10" fmla="*/ 3124 w 4407"/>
              <a:gd name="connsiteY10" fmla="*/ 884 h 1291"/>
              <a:gd name="connsiteX11" fmla="*/ 3341 w 4407"/>
              <a:gd name="connsiteY11" fmla="*/ 900 h 1291"/>
              <a:gd name="connsiteX12" fmla="*/ 3602 w 4407"/>
              <a:gd name="connsiteY12" fmla="*/ 828 h 1291"/>
              <a:gd name="connsiteX13" fmla="*/ 4222 w 4407"/>
              <a:gd name="connsiteY13" fmla="*/ 711 h 1291"/>
              <a:gd name="connsiteX14" fmla="*/ 4403 w 4407"/>
              <a:gd name="connsiteY14" fmla="*/ 549 h 1291"/>
              <a:gd name="connsiteX15" fmla="*/ 4195 w 4407"/>
              <a:gd name="connsiteY15" fmla="*/ 207 h 1291"/>
              <a:gd name="connsiteX16" fmla="*/ 3736 w 4407"/>
              <a:gd name="connsiteY16" fmla="*/ 153 h 1291"/>
              <a:gd name="connsiteX17" fmla="*/ 3457 w 4407"/>
              <a:gd name="connsiteY17" fmla="*/ 0 h 1291"/>
              <a:gd name="connsiteX0" fmla="*/ 137 w 4407"/>
              <a:gd name="connsiteY0" fmla="*/ 363 h 1150"/>
              <a:gd name="connsiteX1" fmla="*/ 154 w 4407"/>
              <a:gd name="connsiteY1" fmla="*/ 678 h 1150"/>
              <a:gd name="connsiteX2" fmla="*/ 47 w 4407"/>
              <a:gd name="connsiteY2" fmla="*/ 1083 h 1150"/>
              <a:gd name="connsiteX3" fmla="*/ 434 w 4407"/>
              <a:gd name="connsiteY3" fmla="*/ 1083 h 1150"/>
              <a:gd name="connsiteX4" fmla="*/ 929 w 4407"/>
              <a:gd name="connsiteY4" fmla="*/ 1083 h 1150"/>
              <a:gd name="connsiteX5" fmla="*/ 1236 w 4407"/>
              <a:gd name="connsiteY5" fmla="*/ 1077 h 1150"/>
              <a:gd name="connsiteX6" fmla="*/ 1703 w 4407"/>
              <a:gd name="connsiteY6" fmla="*/ 1002 h 1150"/>
              <a:gd name="connsiteX7" fmla="*/ 2089 w 4407"/>
              <a:gd name="connsiteY7" fmla="*/ 867 h 1150"/>
              <a:gd name="connsiteX8" fmla="*/ 2588 w 4407"/>
              <a:gd name="connsiteY8" fmla="*/ 903 h 1150"/>
              <a:gd name="connsiteX9" fmla="*/ 2804 w 4407"/>
              <a:gd name="connsiteY9" fmla="*/ 799 h 1150"/>
              <a:gd name="connsiteX10" fmla="*/ 3124 w 4407"/>
              <a:gd name="connsiteY10" fmla="*/ 743 h 1150"/>
              <a:gd name="connsiteX11" fmla="*/ 3341 w 4407"/>
              <a:gd name="connsiteY11" fmla="*/ 759 h 1150"/>
              <a:gd name="connsiteX12" fmla="*/ 3602 w 4407"/>
              <a:gd name="connsiteY12" fmla="*/ 687 h 1150"/>
              <a:gd name="connsiteX13" fmla="*/ 4222 w 4407"/>
              <a:gd name="connsiteY13" fmla="*/ 570 h 1150"/>
              <a:gd name="connsiteX14" fmla="*/ 4403 w 4407"/>
              <a:gd name="connsiteY14" fmla="*/ 408 h 1150"/>
              <a:gd name="connsiteX15" fmla="*/ 4195 w 4407"/>
              <a:gd name="connsiteY15" fmla="*/ 66 h 1150"/>
              <a:gd name="connsiteX16" fmla="*/ 3736 w 4407"/>
              <a:gd name="connsiteY16" fmla="*/ 12 h 1150"/>
              <a:gd name="connsiteX0" fmla="*/ 137 w 4407"/>
              <a:gd name="connsiteY0" fmla="*/ 297 h 1084"/>
              <a:gd name="connsiteX1" fmla="*/ 154 w 4407"/>
              <a:gd name="connsiteY1" fmla="*/ 612 h 1084"/>
              <a:gd name="connsiteX2" fmla="*/ 47 w 4407"/>
              <a:gd name="connsiteY2" fmla="*/ 1017 h 1084"/>
              <a:gd name="connsiteX3" fmla="*/ 434 w 4407"/>
              <a:gd name="connsiteY3" fmla="*/ 1017 h 1084"/>
              <a:gd name="connsiteX4" fmla="*/ 929 w 4407"/>
              <a:gd name="connsiteY4" fmla="*/ 1017 h 1084"/>
              <a:gd name="connsiteX5" fmla="*/ 1236 w 4407"/>
              <a:gd name="connsiteY5" fmla="*/ 1011 h 1084"/>
              <a:gd name="connsiteX6" fmla="*/ 1703 w 4407"/>
              <a:gd name="connsiteY6" fmla="*/ 936 h 1084"/>
              <a:gd name="connsiteX7" fmla="*/ 2089 w 4407"/>
              <a:gd name="connsiteY7" fmla="*/ 801 h 1084"/>
              <a:gd name="connsiteX8" fmla="*/ 2588 w 4407"/>
              <a:gd name="connsiteY8" fmla="*/ 837 h 1084"/>
              <a:gd name="connsiteX9" fmla="*/ 2804 w 4407"/>
              <a:gd name="connsiteY9" fmla="*/ 733 h 1084"/>
              <a:gd name="connsiteX10" fmla="*/ 3124 w 4407"/>
              <a:gd name="connsiteY10" fmla="*/ 677 h 1084"/>
              <a:gd name="connsiteX11" fmla="*/ 3341 w 4407"/>
              <a:gd name="connsiteY11" fmla="*/ 693 h 1084"/>
              <a:gd name="connsiteX12" fmla="*/ 3602 w 4407"/>
              <a:gd name="connsiteY12" fmla="*/ 621 h 1084"/>
              <a:gd name="connsiteX13" fmla="*/ 4222 w 4407"/>
              <a:gd name="connsiteY13" fmla="*/ 504 h 1084"/>
              <a:gd name="connsiteX14" fmla="*/ 4403 w 4407"/>
              <a:gd name="connsiteY14" fmla="*/ 342 h 1084"/>
              <a:gd name="connsiteX15" fmla="*/ 4195 w 4407"/>
              <a:gd name="connsiteY15" fmla="*/ 0 h 1084"/>
              <a:gd name="connsiteX0" fmla="*/ 137 w 4407"/>
              <a:gd name="connsiteY0" fmla="*/ 134 h 1084"/>
              <a:gd name="connsiteX1" fmla="*/ 154 w 4407"/>
              <a:gd name="connsiteY1" fmla="*/ 612 h 1084"/>
              <a:gd name="connsiteX2" fmla="*/ 47 w 4407"/>
              <a:gd name="connsiteY2" fmla="*/ 1017 h 1084"/>
              <a:gd name="connsiteX3" fmla="*/ 434 w 4407"/>
              <a:gd name="connsiteY3" fmla="*/ 1017 h 1084"/>
              <a:gd name="connsiteX4" fmla="*/ 929 w 4407"/>
              <a:gd name="connsiteY4" fmla="*/ 1017 h 1084"/>
              <a:gd name="connsiteX5" fmla="*/ 1236 w 4407"/>
              <a:gd name="connsiteY5" fmla="*/ 1011 h 1084"/>
              <a:gd name="connsiteX6" fmla="*/ 1703 w 4407"/>
              <a:gd name="connsiteY6" fmla="*/ 936 h 1084"/>
              <a:gd name="connsiteX7" fmla="*/ 2089 w 4407"/>
              <a:gd name="connsiteY7" fmla="*/ 801 h 1084"/>
              <a:gd name="connsiteX8" fmla="*/ 2588 w 4407"/>
              <a:gd name="connsiteY8" fmla="*/ 837 h 1084"/>
              <a:gd name="connsiteX9" fmla="*/ 2804 w 4407"/>
              <a:gd name="connsiteY9" fmla="*/ 733 h 1084"/>
              <a:gd name="connsiteX10" fmla="*/ 3124 w 4407"/>
              <a:gd name="connsiteY10" fmla="*/ 677 h 1084"/>
              <a:gd name="connsiteX11" fmla="*/ 3341 w 4407"/>
              <a:gd name="connsiteY11" fmla="*/ 693 h 1084"/>
              <a:gd name="connsiteX12" fmla="*/ 3602 w 4407"/>
              <a:gd name="connsiteY12" fmla="*/ 621 h 1084"/>
              <a:gd name="connsiteX13" fmla="*/ 4222 w 4407"/>
              <a:gd name="connsiteY13" fmla="*/ 504 h 1084"/>
              <a:gd name="connsiteX14" fmla="*/ 4403 w 4407"/>
              <a:gd name="connsiteY14" fmla="*/ 342 h 1084"/>
              <a:gd name="connsiteX15" fmla="*/ 4195 w 4407"/>
              <a:gd name="connsiteY15" fmla="*/ 0 h 1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407" h="1084">
                <a:moveTo>
                  <a:pt x="137" y="134"/>
                </a:moveTo>
                <a:cubicBezTo>
                  <a:pt x="127" y="237"/>
                  <a:pt x="169" y="465"/>
                  <a:pt x="154" y="612"/>
                </a:cubicBezTo>
                <a:cubicBezTo>
                  <a:pt x="139" y="759"/>
                  <a:pt x="0" y="950"/>
                  <a:pt x="47" y="1017"/>
                </a:cubicBezTo>
                <a:cubicBezTo>
                  <a:pt x="94" y="1084"/>
                  <a:pt x="287" y="1017"/>
                  <a:pt x="434" y="1017"/>
                </a:cubicBezTo>
                <a:lnTo>
                  <a:pt x="929" y="1017"/>
                </a:lnTo>
                <a:cubicBezTo>
                  <a:pt x="1063" y="1016"/>
                  <a:pt x="1107" y="1025"/>
                  <a:pt x="1236" y="1011"/>
                </a:cubicBezTo>
                <a:cubicBezTo>
                  <a:pt x="1365" y="997"/>
                  <a:pt x="1561" y="971"/>
                  <a:pt x="1703" y="936"/>
                </a:cubicBezTo>
                <a:cubicBezTo>
                  <a:pt x="1845" y="901"/>
                  <a:pt x="1942" y="817"/>
                  <a:pt x="2089" y="801"/>
                </a:cubicBezTo>
                <a:cubicBezTo>
                  <a:pt x="2236" y="785"/>
                  <a:pt x="2469" y="848"/>
                  <a:pt x="2588" y="837"/>
                </a:cubicBezTo>
                <a:cubicBezTo>
                  <a:pt x="2707" y="826"/>
                  <a:pt x="2715" y="760"/>
                  <a:pt x="2804" y="733"/>
                </a:cubicBezTo>
                <a:cubicBezTo>
                  <a:pt x="2893" y="706"/>
                  <a:pt x="3035" y="684"/>
                  <a:pt x="3124" y="677"/>
                </a:cubicBezTo>
                <a:cubicBezTo>
                  <a:pt x="3213" y="670"/>
                  <a:pt x="3261" y="702"/>
                  <a:pt x="3341" y="693"/>
                </a:cubicBezTo>
                <a:cubicBezTo>
                  <a:pt x="3421" y="684"/>
                  <a:pt x="3455" y="652"/>
                  <a:pt x="3602" y="621"/>
                </a:cubicBezTo>
                <a:cubicBezTo>
                  <a:pt x="3749" y="590"/>
                  <a:pt x="4088" y="551"/>
                  <a:pt x="4222" y="504"/>
                </a:cubicBezTo>
                <a:cubicBezTo>
                  <a:pt x="4356" y="457"/>
                  <a:pt x="4407" y="426"/>
                  <a:pt x="4403" y="342"/>
                </a:cubicBezTo>
                <a:cubicBezTo>
                  <a:pt x="4399" y="258"/>
                  <a:pt x="4306" y="66"/>
                  <a:pt x="4195" y="0"/>
                </a:cubicBezTo>
              </a:path>
            </a:pathLst>
          </a:custGeom>
          <a:gradFill flip="none" rotWithShape="1">
            <a:gsLst>
              <a:gs pos="100000">
                <a:srgbClr val="E5E7E4"/>
              </a:gs>
              <a:gs pos="0">
                <a:schemeClr val="bg1"/>
              </a:gs>
            </a:gsLst>
            <a:lin ang="5400000" scaled="0"/>
            <a:tileRect/>
          </a:gradFill>
          <a:ln w="9525">
            <a:solidFill>
              <a:srgbClr val="000000"/>
            </a:solid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dirty="0">
              <a:solidFill>
                <a:sysClr val="windowText" lastClr="000000"/>
              </a:solidFill>
            </a:endParaRPr>
          </a:p>
        </p:txBody>
      </p:sp>
      <p:sp>
        <p:nvSpPr>
          <p:cNvPr id="2" name="Title 1"/>
          <p:cNvSpPr>
            <a:spLocks noGrp="1"/>
          </p:cNvSpPr>
          <p:nvPr>
            <p:ph type="title"/>
          </p:nvPr>
        </p:nvSpPr>
        <p:spPr/>
        <p:txBody>
          <a:bodyPr/>
          <a:lstStyle/>
          <a:p>
            <a:r>
              <a:rPr lang="en-US" dirty="0" smtClean="0"/>
              <a:t>Generic scan path</a:t>
            </a:r>
            <a:endParaRPr lang="en-US" dirty="0"/>
          </a:p>
        </p:txBody>
      </p:sp>
      <p:sp>
        <p:nvSpPr>
          <p:cNvPr id="6" name="Line 20"/>
          <p:cNvSpPr>
            <a:spLocks noChangeShapeType="1"/>
          </p:cNvSpPr>
          <p:nvPr/>
        </p:nvSpPr>
        <p:spPr bwMode="auto">
          <a:xfrm>
            <a:off x="1878990" y="4029075"/>
            <a:ext cx="381000" cy="0"/>
          </a:xfrm>
          <a:prstGeom prst="line">
            <a:avLst/>
          </a:prstGeom>
          <a:noFill/>
          <a:ln w="38100" cap="flat" cmpd="sng" algn="ctr">
            <a:solidFill>
              <a:srgbClr val="FF0000"/>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7" name="Line 6"/>
          <p:cNvSpPr>
            <a:spLocks noChangeShapeType="1"/>
          </p:cNvSpPr>
          <p:nvPr/>
        </p:nvSpPr>
        <p:spPr bwMode="auto">
          <a:xfrm>
            <a:off x="1785328" y="4156075"/>
            <a:ext cx="0" cy="422275"/>
          </a:xfrm>
          <a:prstGeom prst="line">
            <a:avLst/>
          </a:prstGeom>
          <a:noFill/>
          <a:ln w="22225" cap="flat" cmpd="sng" algn="ctr">
            <a:solidFill>
              <a:srgbClr val="FF3300"/>
            </a:solidFill>
            <a:prstDash val="solid"/>
            <a:round/>
            <a:headEnd type="none" w="med" len="med"/>
            <a:tailEnd type="oval" w="med" len="med"/>
          </a:ln>
          <a:effectLst/>
        </p:spPr>
        <p:txBody>
          <a:bodyPr wrap="none" anchor="ctr">
            <a:prstTxWarp prst="textNoShape">
              <a:avLst/>
            </a:prstTxWarp>
          </a:bodyPr>
          <a:lstStyle/>
          <a:p>
            <a:endParaRPr lang="en-US" dirty="0"/>
          </a:p>
        </p:txBody>
      </p:sp>
      <p:sp>
        <p:nvSpPr>
          <p:cNvPr id="8" name="Line 7"/>
          <p:cNvSpPr>
            <a:spLocks noChangeShapeType="1"/>
          </p:cNvSpPr>
          <p:nvPr/>
        </p:nvSpPr>
        <p:spPr bwMode="auto">
          <a:xfrm>
            <a:off x="3066440" y="3868738"/>
            <a:ext cx="0" cy="709612"/>
          </a:xfrm>
          <a:prstGeom prst="line">
            <a:avLst/>
          </a:prstGeom>
          <a:noFill/>
          <a:ln w="22225" cap="flat" cmpd="sng" algn="ctr">
            <a:solidFill>
              <a:srgbClr val="FF3300"/>
            </a:solidFill>
            <a:prstDash val="solid"/>
            <a:round/>
            <a:headEnd type="none" w="med" len="med"/>
            <a:tailEnd type="oval" w="med" len="med"/>
          </a:ln>
          <a:effectLst/>
        </p:spPr>
        <p:txBody>
          <a:bodyPr wrap="none" anchor="ctr">
            <a:prstTxWarp prst="textNoShape">
              <a:avLst/>
            </a:prstTxWarp>
          </a:bodyPr>
          <a:lstStyle/>
          <a:p>
            <a:endParaRPr lang="en-US" dirty="0"/>
          </a:p>
        </p:txBody>
      </p:sp>
      <p:sp>
        <p:nvSpPr>
          <p:cNvPr id="9" name="Line 8"/>
          <p:cNvSpPr>
            <a:spLocks noChangeShapeType="1"/>
          </p:cNvSpPr>
          <p:nvPr/>
        </p:nvSpPr>
        <p:spPr bwMode="auto">
          <a:xfrm>
            <a:off x="4349140" y="3581400"/>
            <a:ext cx="0" cy="996950"/>
          </a:xfrm>
          <a:prstGeom prst="line">
            <a:avLst/>
          </a:prstGeom>
          <a:noFill/>
          <a:ln w="22225" cap="flat" cmpd="sng" algn="ctr">
            <a:solidFill>
              <a:srgbClr val="FF3300"/>
            </a:solidFill>
            <a:prstDash val="solid"/>
            <a:round/>
            <a:headEnd type="none" w="med" len="med"/>
            <a:tailEnd type="oval" w="med" len="med"/>
          </a:ln>
          <a:effectLst/>
        </p:spPr>
        <p:txBody>
          <a:bodyPr wrap="none" anchor="ctr">
            <a:prstTxWarp prst="textNoShape">
              <a:avLst/>
            </a:prstTxWarp>
          </a:bodyPr>
          <a:lstStyle/>
          <a:p>
            <a:endParaRPr lang="en-US" dirty="0"/>
          </a:p>
        </p:txBody>
      </p:sp>
      <p:sp>
        <p:nvSpPr>
          <p:cNvPr id="10" name="Line 9"/>
          <p:cNvSpPr>
            <a:spLocks noChangeShapeType="1"/>
          </p:cNvSpPr>
          <p:nvPr/>
        </p:nvSpPr>
        <p:spPr bwMode="auto">
          <a:xfrm>
            <a:off x="5644540" y="3581400"/>
            <a:ext cx="0" cy="996950"/>
          </a:xfrm>
          <a:prstGeom prst="line">
            <a:avLst/>
          </a:prstGeom>
          <a:noFill/>
          <a:ln w="22225" cap="flat" cmpd="sng" algn="ctr">
            <a:solidFill>
              <a:srgbClr val="FF3300"/>
            </a:solidFill>
            <a:prstDash val="solid"/>
            <a:round/>
            <a:headEnd type="none" w="med" len="med"/>
            <a:tailEnd type="oval" w="med" len="med"/>
          </a:ln>
          <a:effectLst/>
        </p:spPr>
        <p:txBody>
          <a:bodyPr wrap="none" anchor="ctr">
            <a:prstTxWarp prst="textNoShape">
              <a:avLst/>
            </a:prstTxWarp>
          </a:bodyPr>
          <a:lstStyle/>
          <a:p>
            <a:endParaRPr lang="en-US" dirty="0"/>
          </a:p>
        </p:txBody>
      </p:sp>
      <p:sp>
        <p:nvSpPr>
          <p:cNvPr id="11" name="Line 10"/>
          <p:cNvSpPr>
            <a:spLocks noChangeShapeType="1"/>
          </p:cNvSpPr>
          <p:nvPr/>
        </p:nvSpPr>
        <p:spPr bwMode="auto">
          <a:xfrm flipH="1">
            <a:off x="1005865" y="4152900"/>
            <a:ext cx="687388" cy="0"/>
          </a:xfrm>
          <a:prstGeom prst="line">
            <a:avLst/>
          </a:prstGeom>
          <a:noFill/>
          <a:ln w="38100" cap="flat" cmpd="sng" algn="ctr">
            <a:solidFill>
              <a:srgbClr val="FF0000"/>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12" name="Line 18"/>
          <p:cNvSpPr>
            <a:spLocks noChangeShapeType="1"/>
          </p:cNvSpPr>
          <p:nvPr/>
        </p:nvSpPr>
        <p:spPr bwMode="auto">
          <a:xfrm>
            <a:off x="2301265" y="3952875"/>
            <a:ext cx="720725" cy="0"/>
          </a:xfrm>
          <a:prstGeom prst="line">
            <a:avLst/>
          </a:prstGeom>
          <a:noFill/>
          <a:ln w="38100" cap="flat" cmpd="sng" algn="ctr">
            <a:solidFill>
              <a:srgbClr val="FF0000"/>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17" name="Freeform 30"/>
          <p:cNvSpPr>
            <a:spLocks/>
          </p:cNvSpPr>
          <p:nvPr/>
        </p:nvSpPr>
        <p:spPr bwMode="auto">
          <a:xfrm>
            <a:off x="1777390" y="3278188"/>
            <a:ext cx="5151438" cy="2022475"/>
          </a:xfrm>
          <a:custGeom>
            <a:avLst/>
            <a:gdLst/>
            <a:ahLst/>
            <a:cxnLst>
              <a:cxn ang="0">
                <a:pos x="3" y="1274"/>
              </a:cxn>
              <a:cxn ang="0">
                <a:pos x="0" y="819"/>
              </a:cxn>
              <a:cxn ang="0">
                <a:pos x="3245" y="816"/>
              </a:cxn>
              <a:cxn ang="0">
                <a:pos x="3245" y="0"/>
              </a:cxn>
            </a:cxnLst>
            <a:rect l="0" t="0" r="r" b="b"/>
            <a:pathLst>
              <a:path w="3245" h="1274">
                <a:moveTo>
                  <a:pt x="3" y="1274"/>
                </a:moveTo>
                <a:lnTo>
                  <a:pt x="0" y="819"/>
                </a:lnTo>
                <a:lnTo>
                  <a:pt x="3245" y="816"/>
                </a:lnTo>
                <a:lnTo>
                  <a:pt x="3245" y="0"/>
                </a:lnTo>
              </a:path>
            </a:pathLst>
          </a:custGeom>
          <a:noFill/>
          <a:ln w="22225" cap="flat" cmpd="sng" algn="ctr">
            <a:solidFill>
              <a:srgbClr val="FF3300"/>
            </a:solidFill>
            <a:prstDash val="solid"/>
            <a:round/>
            <a:headEnd type="none" w="med" len="med"/>
            <a:tailEnd w="med" len="med"/>
          </a:ln>
          <a:effectLst/>
        </p:spPr>
        <p:txBody>
          <a:bodyPr wrap="none" anchor="ctr">
            <a:prstTxWarp prst="textNoShape">
              <a:avLst/>
            </a:prstTxWarp>
          </a:bodyPr>
          <a:lstStyle/>
          <a:p>
            <a:endParaRPr lang="en-US" dirty="0"/>
          </a:p>
        </p:txBody>
      </p:sp>
      <p:sp>
        <p:nvSpPr>
          <p:cNvPr id="18" name="Line 32"/>
          <p:cNvSpPr>
            <a:spLocks noChangeShapeType="1"/>
          </p:cNvSpPr>
          <p:nvPr/>
        </p:nvSpPr>
        <p:spPr bwMode="auto">
          <a:xfrm>
            <a:off x="3591903" y="3752850"/>
            <a:ext cx="720725" cy="0"/>
          </a:xfrm>
          <a:prstGeom prst="line">
            <a:avLst/>
          </a:prstGeom>
          <a:noFill/>
          <a:ln w="38100" cap="flat" cmpd="sng" algn="ctr">
            <a:solidFill>
              <a:srgbClr val="FF0000"/>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20" name="Line 34"/>
          <p:cNvSpPr>
            <a:spLocks noChangeShapeType="1"/>
          </p:cNvSpPr>
          <p:nvPr/>
        </p:nvSpPr>
        <p:spPr bwMode="auto">
          <a:xfrm>
            <a:off x="3169628" y="3829050"/>
            <a:ext cx="381000" cy="0"/>
          </a:xfrm>
          <a:prstGeom prst="line">
            <a:avLst/>
          </a:prstGeom>
          <a:noFill/>
          <a:ln w="38100" cap="flat" cmpd="sng" algn="ctr">
            <a:solidFill>
              <a:srgbClr val="FF0000"/>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22" name="Line 43"/>
          <p:cNvSpPr>
            <a:spLocks noChangeShapeType="1"/>
          </p:cNvSpPr>
          <p:nvPr/>
        </p:nvSpPr>
        <p:spPr bwMode="auto">
          <a:xfrm>
            <a:off x="4882540" y="3551238"/>
            <a:ext cx="720725" cy="0"/>
          </a:xfrm>
          <a:prstGeom prst="line">
            <a:avLst/>
          </a:prstGeom>
          <a:noFill/>
          <a:ln w="38100" cap="flat" cmpd="sng" algn="ctr">
            <a:solidFill>
              <a:srgbClr val="FF0000"/>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24" name="Line 45"/>
          <p:cNvSpPr>
            <a:spLocks noChangeShapeType="1"/>
          </p:cNvSpPr>
          <p:nvPr/>
        </p:nvSpPr>
        <p:spPr bwMode="auto">
          <a:xfrm>
            <a:off x="4460265" y="3627438"/>
            <a:ext cx="381000" cy="0"/>
          </a:xfrm>
          <a:prstGeom prst="line">
            <a:avLst/>
          </a:prstGeom>
          <a:noFill/>
          <a:ln w="38100" cap="flat" cmpd="sng" algn="ctr">
            <a:solidFill>
              <a:srgbClr val="FF0000"/>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26" name="Line 54"/>
          <p:cNvSpPr>
            <a:spLocks noChangeShapeType="1"/>
          </p:cNvSpPr>
          <p:nvPr/>
        </p:nvSpPr>
        <p:spPr bwMode="auto">
          <a:xfrm>
            <a:off x="6173178" y="3349625"/>
            <a:ext cx="720725" cy="0"/>
          </a:xfrm>
          <a:prstGeom prst="line">
            <a:avLst/>
          </a:prstGeom>
          <a:noFill/>
          <a:ln w="38100" cap="flat" cmpd="sng" algn="ctr">
            <a:solidFill>
              <a:srgbClr val="FF0000"/>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28" name="Line 56"/>
          <p:cNvSpPr>
            <a:spLocks noChangeShapeType="1"/>
          </p:cNvSpPr>
          <p:nvPr/>
        </p:nvSpPr>
        <p:spPr bwMode="auto">
          <a:xfrm>
            <a:off x="5750903" y="3425825"/>
            <a:ext cx="381000" cy="0"/>
          </a:xfrm>
          <a:prstGeom prst="line">
            <a:avLst/>
          </a:prstGeom>
          <a:noFill/>
          <a:ln w="38100" cap="flat" cmpd="sng" algn="ctr">
            <a:solidFill>
              <a:srgbClr val="FF0000"/>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30" name="Line 65"/>
          <p:cNvSpPr>
            <a:spLocks noChangeShapeType="1"/>
          </p:cNvSpPr>
          <p:nvPr/>
        </p:nvSpPr>
        <p:spPr bwMode="auto">
          <a:xfrm>
            <a:off x="7462228" y="3117850"/>
            <a:ext cx="720725" cy="0"/>
          </a:xfrm>
          <a:prstGeom prst="line">
            <a:avLst/>
          </a:prstGeom>
          <a:noFill/>
          <a:ln w="38100" cap="flat" cmpd="sng" algn="ctr">
            <a:solidFill>
              <a:srgbClr val="FF0000"/>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32" name="Line 67"/>
          <p:cNvSpPr>
            <a:spLocks noChangeShapeType="1"/>
          </p:cNvSpPr>
          <p:nvPr/>
        </p:nvSpPr>
        <p:spPr bwMode="auto">
          <a:xfrm>
            <a:off x="7039953" y="3194050"/>
            <a:ext cx="381000" cy="0"/>
          </a:xfrm>
          <a:prstGeom prst="line">
            <a:avLst/>
          </a:prstGeom>
          <a:noFill/>
          <a:ln w="38100" cap="flat" cmpd="sng" algn="ctr">
            <a:solidFill>
              <a:srgbClr val="FF0000"/>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98" name="Rectangle 72"/>
          <p:cNvSpPr>
            <a:spLocks noChangeArrowheads="1"/>
          </p:cNvSpPr>
          <p:nvPr/>
        </p:nvSpPr>
        <p:spPr bwMode="auto">
          <a:xfrm>
            <a:off x="7211403" y="2940050"/>
            <a:ext cx="450850" cy="5969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dirty="0">
              <a:solidFill>
                <a:srgbClr val="000000"/>
              </a:solidFill>
              <a:latin typeface="Arial"/>
            </a:endParaRPr>
          </a:p>
        </p:txBody>
      </p:sp>
      <p:sp>
        <p:nvSpPr>
          <p:cNvPr id="99" name="Text Box 73"/>
          <p:cNvSpPr txBox="1">
            <a:spLocks noChangeArrowheads="1"/>
          </p:cNvSpPr>
          <p:nvPr/>
        </p:nvSpPr>
        <p:spPr bwMode="auto">
          <a:xfrm>
            <a:off x="7154253" y="3051175"/>
            <a:ext cx="293688" cy="274638"/>
          </a:xfrm>
          <a:prstGeom prst="rect">
            <a:avLst/>
          </a:prstGeom>
          <a:noFill/>
          <a:ln>
            <a:noFill/>
          </a:ln>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r>
              <a:rPr lang="pl-PL" sz="1200" kern="0" dirty="0">
                <a:solidFill>
                  <a:srgbClr val="000000"/>
                </a:solidFill>
                <a:latin typeface="Arial"/>
                <a:ea typeface="+mn-ea"/>
                <a:cs typeface="+mn-cs"/>
              </a:rPr>
              <a:t>D</a:t>
            </a:r>
          </a:p>
        </p:txBody>
      </p:sp>
      <p:sp>
        <p:nvSpPr>
          <p:cNvPr id="104" name="Rectangle 39"/>
          <p:cNvSpPr>
            <a:spLocks noChangeArrowheads="1"/>
          </p:cNvSpPr>
          <p:nvPr/>
        </p:nvSpPr>
        <p:spPr bwMode="auto">
          <a:xfrm>
            <a:off x="3341078" y="3575050"/>
            <a:ext cx="450850" cy="5969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dirty="0">
              <a:solidFill>
                <a:srgbClr val="000000"/>
              </a:solidFill>
              <a:latin typeface="Arial"/>
            </a:endParaRPr>
          </a:p>
        </p:txBody>
      </p:sp>
      <p:sp>
        <p:nvSpPr>
          <p:cNvPr id="105" name="Text Box 40"/>
          <p:cNvSpPr txBox="1">
            <a:spLocks noChangeArrowheads="1"/>
          </p:cNvSpPr>
          <p:nvPr/>
        </p:nvSpPr>
        <p:spPr bwMode="auto">
          <a:xfrm>
            <a:off x="3283928" y="3686175"/>
            <a:ext cx="293688" cy="274638"/>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1200" dirty="0"/>
              <a:t>D</a:t>
            </a:r>
            <a:endParaRPr lang="pl-PL" sz="2400" dirty="0"/>
          </a:p>
        </p:txBody>
      </p:sp>
      <p:sp>
        <p:nvSpPr>
          <p:cNvPr id="110" name="Rectangle 50"/>
          <p:cNvSpPr>
            <a:spLocks noChangeArrowheads="1"/>
          </p:cNvSpPr>
          <p:nvPr/>
        </p:nvSpPr>
        <p:spPr bwMode="auto">
          <a:xfrm>
            <a:off x="4631715" y="3373438"/>
            <a:ext cx="450850" cy="5969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dirty="0">
              <a:solidFill>
                <a:srgbClr val="000000"/>
              </a:solidFill>
              <a:latin typeface="Arial"/>
            </a:endParaRPr>
          </a:p>
        </p:txBody>
      </p:sp>
      <p:sp>
        <p:nvSpPr>
          <p:cNvPr id="111" name="Text Box 51"/>
          <p:cNvSpPr txBox="1">
            <a:spLocks noChangeArrowheads="1"/>
          </p:cNvSpPr>
          <p:nvPr/>
        </p:nvSpPr>
        <p:spPr bwMode="auto">
          <a:xfrm>
            <a:off x="4574565" y="3484563"/>
            <a:ext cx="293688" cy="274638"/>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1200" dirty="0"/>
              <a:t>D</a:t>
            </a:r>
            <a:endParaRPr lang="pl-PL" sz="2400" dirty="0"/>
          </a:p>
        </p:txBody>
      </p:sp>
      <p:sp>
        <p:nvSpPr>
          <p:cNvPr id="116" name="Rectangle 61"/>
          <p:cNvSpPr>
            <a:spLocks noChangeArrowheads="1"/>
          </p:cNvSpPr>
          <p:nvPr/>
        </p:nvSpPr>
        <p:spPr bwMode="auto">
          <a:xfrm>
            <a:off x="5922353" y="3171825"/>
            <a:ext cx="450850" cy="5969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dirty="0">
              <a:solidFill>
                <a:srgbClr val="000000"/>
              </a:solidFill>
              <a:latin typeface="Arial"/>
            </a:endParaRPr>
          </a:p>
        </p:txBody>
      </p:sp>
      <p:sp>
        <p:nvSpPr>
          <p:cNvPr id="117" name="Text Box 62"/>
          <p:cNvSpPr txBox="1">
            <a:spLocks noChangeArrowheads="1"/>
          </p:cNvSpPr>
          <p:nvPr/>
        </p:nvSpPr>
        <p:spPr bwMode="auto">
          <a:xfrm>
            <a:off x="5865203" y="3282950"/>
            <a:ext cx="293688" cy="274638"/>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1200" dirty="0"/>
              <a:t>D</a:t>
            </a:r>
            <a:endParaRPr lang="pl-PL" sz="2400" dirty="0"/>
          </a:p>
        </p:txBody>
      </p:sp>
      <p:sp>
        <p:nvSpPr>
          <p:cNvPr id="125" name="Rectangle 25"/>
          <p:cNvSpPr>
            <a:spLocks noChangeArrowheads="1"/>
          </p:cNvSpPr>
          <p:nvPr/>
        </p:nvSpPr>
        <p:spPr bwMode="auto">
          <a:xfrm>
            <a:off x="2077428" y="3760560"/>
            <a:ext cx="450850" cy="5969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dirty="0">
              <a:solidFill>
                <a:srgbClr val="000000"/>
              </a:solidFill>
              <a:latin typeface="Arial"/>
            </a:endParaRPr>
          </a:p>
        </p:txBody>
      </p:sp>
      <p:sp>
        <p:nvSpPr>
          <p:cNvPr id="126" name="Text Box 26"/>
          <p:cNvSpPr txBox="1">
            <a:spLocks noChangeArrowheads="1"/>
          </p:cNvSpPr>
          <p:nvPr/>
        </p:nvSpPr>
        <p:spPr bwMode="auto">
          <a:xfrm>
            <a:off x="2020278" y="3871685"/>
            <a:ext cx="293688" cy="274638"/>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1200" dirty="0"/>
              <a:t>D</a:t>
            </a:r>
            <a:endParaRPr lang="pl-PL" sz="2400" dirty="0"/>
          </a:p>
        </p:txBody>
      </p:sp>
      <p:sp>
        <p:nvSpPr>
          <p:cNvPr id="127" name="Text Box 133"/>
          <p:cNvSpPr txBox="1">
            <a:spLocks noChangeArrowheads="1"/>
          </p:cNvSpPr>
          <p:nvPr/>
        </p:nvSpPr>
        <p:spPr bwMode="auto">
          <a:xfrm rot="16200000">
            <a:off x="177936" y="2335312"/>
            <a:ext cx="1332015" cy="307777"/>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en-US" sz="1400" dirty="0" smtClean="0"/>
              <a:t>Primary inputs</a:t>
            </a:r>
            <a:endParaRPr lang="en-US" sz="1400" dirty="0"/>
          </a:p>
        </p:txBody>
      </p:sp>
      <p:sp>
        <p:nvSpPr>
          <p:cNvPr id="128" name="Text Box 134"/>
          <p:cNvSpPr txBox="1">
            <a:spLocks noChangeArrowheads="1"/>
          </p:cNvSpPr>
          <p:nvPr/>
        </p:nvSpPr>
        <p:spPr bwMode="auto">
          <a:xfrm rot="16200000">
            <a:off x="7973202" y="1929217"/>
            <a:ext cx="1441859" cy="307777"/>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en-US" sz="1400" dirty="0" smtClean="0"/>
              <a:t>Primary outputs</a:t>
            </a:r>
            <a:endParaRPr lang="en-US" sz="1400" dirty="0"/>
          </a:p>
        </p:txBody>
      </p:sp>
      <p:sp>
        <p:nvSpPr>
          <p:cNvPr id="132" name="Trapezoid 131"/>
          <p:cNvSpPr/>
          <p:nvPr/>
        </p:nvSpPr>
        <p:spPr>
          <a:xfrm rot="5400000">
            <a:off x="4113813" y="3518278"/>
            <a:ext cx="489705" cy="215899"/>
          </a:xfrm>
          <a:prstGeom prst="trapezoid">
            <a:avLst>
              <a:gd name="adj" fmla="val 39706"/>
            </a:avLst>
          </a:prstGeom>
          <a:solidFill>
            <a:srgbClr val="FFFFFF"/>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endParaRPr lang="en-US" dirty="0">
              <a:solidFill>
                <a:schemeClr val="tx1"/>
              </a:solidFill>
              <a:latin typeface="Arial" charset="0"/>
              <a:ea typeface="ＭＳ Ｐゴシック" charset="-128"/>
              <a:cs typeface="ＭＳ Ｐゴシック" charset="-128"/>
            </a:endParaRPr>
          </a:p>
        </p:txBody>
      </p:sp>
      <p:sp>
        <p:nvSpPr>
          <p:cNvPr id="134" name="Trapezoid 133"/>
          <p:cNvSpPr/>
          <p:nvPr/>
        </p:nvSpPr>
        <p:spPr>
          <a:xfrm rot="5400000">
            <a:off x="5421914" y="3327778"/>
            <a:ext cx="489705" cy="215899"/>
          </a:xfrm>
          <a:prstGeom prst="trapezoid">
            <a:avLst>
              <a:gd name="adj" fmla="val 39706"/>
            </a:avLst>
          </a:prstGeom>
          <a:solidFill>
            <a:srgbClr val="FFFFFF"/>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endParaRPr lang="en-US" dirty="0">
              <a:solidFill>
                <a:schemeClr val="tx1"/>
              </a:solidFill>
              <a:latin typeface="Arial" charset="0"/>
              <a:ea typeface="ＭＳ Ｐゴシック" charset="-128"/>
              <a:cs typeface="ＭＳ Ｐゴシック" charset="-128"/>
            </a:endParaRPr>
          </a:p>
        </p:txBody>
      </p:sp>
      <p:sp>
        <p:nvSpPr>
          <p:cNvPr id="135" name="Trapezoid 134"/>
          <p:cNvSpPr/>
          <p:nvPr/>
        </p:nvSpPr>
        <p:spPr>
          <a:xfrm rot="5400000">
            <a:off x="6691915" y="3092828"/>
            <a:ext cx="489705" cy="215899"/>
          </a:xfrm>
          <a:prstGeom prst="trapezoid">
            <a:avLst>
              <a:gd name="adj" fmla="val 39706"/>
            </a:avLst>
          </a:prstGeom>
          <a:solidFill>
            <a:srgbClr val="FFFFFF"/>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endParaRPr lang="en-US" dirty="0">
              <a:solidFill>
                <a:schemeClr val="tx1"/>
              </a:solidFill>
              <a:latin typeface="Arial" charset="0"/>
              <a:ea typeface="ＭＳ Ｐゴシック" charset="-128"/>
              <a:cs typeface="ＭＳ Ｐゴシック" charset="-128"/>
            </a:endParaRPr>
          </a:p>
        </p:txBody>
      </p:sp>
      <p:sp>
        <p:nvSpPr>
          <p:cNvPr id="136" name="Trapezoid 135"/>
          <p:cNvSpPr/>
          <p:nvPr/>
        </p:nvSpPr>
        <p:spPr>
          <a:xfrm rot="5400000">
            <a:off x="2831114" y="3716338"/>
            <a:ext cx="489705" cy="215899"/>
          </a:xfrm>
          <a:prstGeom prst="trapezoid">
            <a:avLst>
              <a:gd name="adj" fmla="val 39706"/>
            </a:avLst>
          </a:prstGeom>
          <a:solidFill>
            <a:srgbClr val="FFFFFF"/>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endParaRPr lang="en-US" dirty="0">
              <a:solidFill>
                <a:schemeClr val="tx1"/>
              </a:solidFill>
              <a:latin typeface="Arial" charset="0"/>
              <a:ea typeface="ＭＳ Ｐゴシック" charset="-128"/>
              <a:cs typeface="ＭＳ Ｐゴシック" charset="-128"/>
            </a:endParaRPr>
          </a:p>
        </p:txBody>
      </p:sp>
      <p:sp>
        <p:nvSpPr>
          <p:cNvPr id="137" name="Trapezoid 136"/>
          <p:cNvSpPr/>
          <p:nvPr/>
        </p:nvSpPr>
        <p:spPr>
          <a:xfrm rot="5400000">
            <a:off x="1548415" y="3914398"/>
            <a:ext cx="489705" cy="215899"/>
          </a:xfrm>
          <a:prstGeom prst="trapezoid">
            <a:avLst>
              <a:gd name="adj" fmla="val 39706"/>
            </a:avLst>
          </a:prstGeom>
          <a:solidFill>
            <a:srgbClr val="FFFFFF"/>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endParaRPr lang="en-US" dirty="0">
              <a:solidFill>
                <a:schemeClr val="tx1"/>
              </a:solidFill>
              <a:latin typeface="Arial" charset="0"/>
              <a:ea typeface="ＭＳ Ｐゴシック" charset="-128"/>
              <a:cs typeface="ＭＳ Ｐゴシック" charset="-128"/>
            </a:endParaRPr>
          </a:p>
        </p:txBody>
      </p:sp>
      <p:sp>
        <p:nvSpPr>
          <p:cNvPr id="103" name="Text Box 28"/>
          <p:cNvSpPr txBox="1">
            <a:spLocks noChangeArrowheads="1"/>
          </p:cNvSpPr>
          <p:nvPr/>
        </p:nvSpPr>
        <p:spPr bwMode="auto">
          <a:xfrm>
            <a:off x="107495" y="4102605"/>
            <a:ext cx="1512888" cy="830997"/>
          </a:xfrm>
          <a:prstGeom prst="rect">
            <a:avLst/>
          </a:prstGeom>
          <a:noFill/>
          <a:ln w="28575">
            <a:noFill/>
            <a:miter lim="800000"/>
            <a:headEnd/>
            <a:tailEnd/>
          </a:ln>
          <a:effectLst/>
        </p:spPr>
        <p:txBody>
          <a:bodyPr anchor="ctr">
            <a:prstTxWarp prst="textNoShape">
              <a:avLst/>
            </a:prstTxWarp>
            <a:spAutoFit/>
          </a:bodyPr>
          <a:lstStyle/>
          <a:p>
            <a:pPr algn="r" eaLnBrk="0" hangingPunct="0"/>
            <a:r>
              <a:rPr lang="en-US" sz="1600" dirty="0" smtClean="0"/>
              <a:t>Serial input</a:t>
            </a:r>
          </a:p>
          <a:p>
            <a:pPr algn="r" eaLnBrk="0" hangingPunct="0"/>
            <a:r>
              <a:rPr lang="en-US" sz="1600" dirty="0" smtClean="0"/>
              <a:t>scan-in </a:t>
            </a:r>
            <a:br>
              <a:rPr lang="en-US" sz="1600" dirty="0" smtClean="0"/>
            </a:br>
            <a:r>
              <a:rPr lang="en-US" sz="1600" dirty="0" smtClean="0"/>
              <a:t>SCI</a:t>
            </a:r>
            <a:endParaRPr lang="en-US" sz="1600" dirty="0"/>
          </a:p>
        </p:txBody>
      </p:sp>
      <p:sp>
        <p:nvSpPr>
          <p:cNvPr id="106" name="Text Box 77"/>
          <p:cNvSpPr txBox="1">
            <a:spLocks noChangeArrowheads="1"/>
          </p:cNvSpPr>
          <p:nvPr/>
        </p:nvSpPr>
        <p:spPr bwMode="auto">
          <a:xfrm>
            <a:off x="7686666" y="3174067"/>
            <a:ext cx="1370264" cy="830997"/>
          </a:xfrm>
          <a:prstGeom prst="rect">
            <a:avLst/>
          </a:prstGeom>
          <a:noFill/>
          <a:ln w="28575">
            <a:noFill/>
            <a:miter lim="800000"/>
            <a:headEnd/>
            <a:tailEnd/>
          </a:ln>
          <a:effectLst/>
        </p:spPr>
        <p:txBody>
          <a:bodyPr wrap="square" anchor="ctr">
            <a:prstTxWarp prst="textNoShape">
              <a:avLst/>
            </a:prstTxWarp>
            <a:spAutoFit/>
          </a:bodyPr>
          <a:lstStyle/>
          <a:p>
            <a:pPr eaLnBrk="0" hangingPunct="0"/>
            <a:r>
              <a:rPr lang="en-US" sz="1600" dirty="0" smtClean="0"/>
              <a:t>Serial output</a:t>
            </a:r>
          </a:p>
          <a:p>
            <a:pPr eaLnBrk="0" hangingPunct="0"/>
            <a:r>
              <a:rPr lang="en-US" sz="1600" dirty="0" smtClean="0"/>
              <a:t>scan-out </a:t>
            </a:r>
            <a:br>
              <a:rPr lang="en-US" sz="1600" dirty="0" smtClean="0"/>
            </a:br>
            <a:r>
              <a:rPr lang="en-US" sz="1600" dirty="0" smtClean="0"/>
              <a:t>SCO</a:t>
            </a:r>
            <a:endParaRPr lang="en-US" sz="1600" dirty="0"/>
          </a:p>
        </p:txBody>
      </p:sp>
      <p:sp>
        <p:nvSpPr>
          <p:cNvPr id="109" name="Text Box 76"/>
          <p:cNvSpPr txBox="1">
            <a:spLocks noChangeArrowheads="1"/>
          </p:cNvSpPr>
          <p:nvPr/>
        </p:nvSpPr>
        <p:spPr bwMode="auto">
          <a:xfrm>
            <a:off x="1901217" y="2404844"/>
            <a:ext cx="1660280" cy="646331"/>
          </a:xfrm>
          <a:prstGeom prst="rect">
            <a:avLst/>
          </a:prstGeom>
          <a:noFill/>
          <a:ln w="28575">
            <a:noFill/>
            <a:miter lim="800000"/>
            <a:headEnd/>
            <a:tailEnd/>
          </a:ln>
          <a:effectLst/>
        </p:spPr>
        <p:txBody>
          <a:bodyPr wrap="none" anchor="ctr">
            <a:prstTxWarp prst="textNoShape">
              <a:avLst/>
            </a:prstTxWarp>
            <a:spAutoFit/>
          </a:bodyPr>
          <a:lstStyle/>
          <a:p>
            <a:pPr algn="r" eaLnBrk="0" hangingPunct="0"/>
            <a:r>
              <a:rPr lang="en-US" dirty="0" smtClean="0"/>
              <a:t>Combinational</a:t>
            </a:r>
            <a:br>
              <a:rPr lang="en-US" dirty="0" smtClean="0"/>
            </a:br>
            <a:r>
              <a:rPr lang="en-US" dirty="0" smtClean="0"/>
              <a:t>circuit</a:t>
            </a:r>
            <a:endParaRPr lang="en-US" dirty="0"/>
          </a:p>
        </p:txBody>
      </p:sp>
      <p:sp>
        <p:nvSpPr>
          <p:cNvPr id="61" name="Text Box 29"/>
          <p:cNvSpPr txBox="1">
            <a:spLocks noChangeArrowheads="1"/>
          </p:cNvSpPr>
          <p:nvPr/>
        </p:nvSpPr>
        <p:spPr bwMode="auto">
          <a:xfrm>
            <a:off x="1785328" y="4991399"/>
            <a:ext cx="3648617" cy="923330"/>
          </a:xfrm>
          <a:prstGeom prst="rect">
            <a:avLst/>
          </a:prstGeom>
          <a:noFill/>
          <a:ln w="28575">
            <a:noFill/>
            <a:miter lim="800000"/>
            <a:headEnd/>
            <a:tailEnd/>
          </a:ln>
          <a:effectLst/>
        </p:spPr>
        <p:txBody>
          <a:bodyPr wrap="none" anchor="ctr">
            <a:prstTxWarp prst="textNoShape">
              <a:avLst/>
            </a:prstTxWarp>
            <a:spAutoFit/>
          </a:bodyPr>
          <a:lstStyle/>
          <a:p>
            <a:pPr eaLnBrk="0" hangingPunct="0"/>
            <a:r>
              <a:rPr lang="en-US" dirty="0" smtClean="0"/>
              <a:t>Scan enable</a:t>
            </a:r>
          </a:p>
          <a:p>
            <a:pPr eaLnBrk="0" hangingPunct="0"/>
            <a:r>
              <a:rPr lang="en-US" dirty="0" smtClean="0">
                <a:solidFill>
                  <a:schemeClr val="bg1">
                    <a:lumMod val="65000"/>
                  </a:schemeClr>
                </a:solidFill>
              </a:rPr>
              <a:t>0: normal operation</a:t>
            </a:r>
          </a:p>
          <a:p>
            <a:pPr eaLnBrk="0" hangingPunct="0"/>
            <a:r>
              <a:rPr lang="en-US" dirty="0" smtClean="0">
                <a:solidFill>
                  <a:srgbClr val="FF0000"/>
                </a:solidFill>
              </a:rPr>
              <a:t>1: scan – a shift register is formed</a:t>
            </a:r>
            <a:endParaRPr lang="en-US" dirty="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 scan shifting</a:t>
            </a:r>
            <a:endParaRPr lang="en-US" dirty="0"/>
          </a:p>
        </p:txBody>
      </p:sp>
      <p:grpSp>
        <p:nvGrpSpPr>
          <p:cNvPr id="14" name="Group 128"/>
          <p:cNvGrpSpPr/>
          <p:nvPr/>
        </p:nvGrpSpPr>
        <p:grpSpPr>
          <a:xfrm>
            <a:off x="4356873" y="1126269"/>
            <a:ext cx="4376158" cy="1993169"/>
            <a:chOff x="4356873" y="1126269"/>
            <a:chExt cx="4376158" cy="1993169"/>
          </a:xfrm>
        </p:grpSpPr>
        <p:sp>
          <p:nvSpPr>
            <p:cNvPr id="142" name="Line 7"/>
            <p:cNvSpPr>
              <a:spLocks noChangeShapeType="1"/>
            </p:cNvSpPr>
            <p:nvPr/>
          </p:nvSpPr>
          <p:spPr bwMode="auto">
            <a:xfrm>
              <a:off x="5404080" y="2284025"/>
              <a:ext cx="945602" cy="0"/>
            </a:xfrm>
            <a:prstGeom prst="line">
              <a:avLst/>
            </a:pr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148" name="Freeform 13"/>
            <p:cNvSpPr>
              <a:spLocks/>
            </p:cNvSpPr>
            <p:nvPr/>
          </p:nvSpPr>
          <p:spPr bwMode="auto">
            <a:xfrm>
              <a:off x="4356873" y="1708243"/>
              <a:ext cx="1375395" cy="1214920"/>
            </a:xfrm>
            <a:custGeom>
              <a:avLst/>
              <a:gdLst/>
              <a:ahLst/>
              <a:cxnLst>
                <a:cxn ang="0">
                  <a:pos x="105" y="1164"/>
                </a:cxn>
                <a:cxn ang="0">
                  <a:pos x="192" y="1064"/>
                </a:cxn>
                <a:cxn ang="0">
                  <a:pos x="200" y="816"/>
                </a:cxn>
                <a:cxn ang="0">
                  <a:pos x="164" y="565"/>
                </a:cxn>
                <a:cxn ang="0">
                  <a:pos x="164" y="81"/>
                </a:cxn>
                <a:cxn ang="0">
                  <a:pos x="606" y="106"/>
                </a:cxn>
                <a:cxn ang="0">
                  <a:pos x="941" y="717"/>
                </a:cxn>
                <a:cxn ang="0">
                  <a:pos x="1090" y="778"/>
                </a:cxn>
                <a:cxn ang="0">
                  <a:pos x="1311" y="742"/>
                </a:cxn>
                <a:cxn ang="0">
                  <a:pos x="1458" y="699"/>
                </a:cxn>
                <a:cxn ang="0">
                  <a:pos x="1633" y="841"/>
                </a:cxn>
                <a:cxn ang="0">
                  <a:pos x="1490" y="1184"/>
                </a:cxn>
                <a:cxn ang="0">
                  <a:pos x="1520" y="1411"/>
                </a:cxn>
                <a:cxn ang="0">
                  <a:pos x="1583" y="1700"/>
                </a:cxn>
                <a:cxn ang="0">
                  <a:pos x="1116" y="1530"/>
                </a:cxn>
                <a:cxn ang="0">
                  <a:pos x="1014" y="1477"/>
                </a:cxn>
                <a:cxn ang="0">
                  <a:pos x="829" y="1602"/>
                </a:cxn>
                <a:cxn ang="0">
                  <a:pos x="594" y="1574"/>
                </a:cxn>
                <a:cxn ang="0">
                  <a:pos x="300" y="1565"/>
                </a:cxn>
                <a:cxn ang="0">
                  <a:pos x="114" y="1709"/>
                </a:cxn>
                <a:cxn ang="0">
                  <a:pos x="22" y="1558"/>
                </a:cxn>
                <a:cxn ang="0">
                  <a:pos x="14" y="1442"/>
                </a:cxn>
                <a:cxn ang="0">
                  <a:pos x="105" y="1164"/>
                </a:cxn>
              </a:cxnLst>
              <a:rect l="0" t="0" r="r" b="b"/>
              <a:pathLst>
                <a:path w="1650" h="1720">
                  <a:moveTo>
                    <a:pt x="105" y="1164"/>
                  </a:moveTo>
                  <a:cubicBezTo>
                    <a:pt x="112" y="1110"/>
                    <a:pt x="176" y="1122"/>
                    <a:pt x="192" y="1064"/>
                  </a:cubicBezTo>
                  <a:cubicBezTo>
                    <a:pt x="207" y="1006"/>
                    <a:pt x="205" y="899"/>
                    <a:pt x="200" y="816"/>
                  </a:cubicBezTo>
                  <a:cubicBezTo>
                    <a:pt x="195" y="733"/>
                    <a:pt x="170" y="687"/>
                    <a:pt x="164" y="565"/>
                  </a:cubicBezTo>
                  <a:cubicBezTo>
                    <a:pt x="158" y="443"/>
                    <a:pt x="90" y="157"/>
                    <a:pt x="164" y="81"/>
                  </a:cubicBezTo>
                  <a:cubicBezTo>
                    <a:pt x="238" y="5"/>
                    <a:pt x="477" y="0"/>
                    <a:pt x="606" y="106"/>
                  </a:cubicBezTo>
                  <a:cubicBezTo>
                    <a:pt x="735" y="212"/>
                    <a:pt x="860" y="605"/>
                    <a:pt x="941" y="717"/>
                  </a:cubicBezTo>
                  <a:cubicBezTo>
                    <a:pt x="1022" y="829"/>
                    <a:pt x="1028" y="773"/>
                    <a:pt x="1090" y="778"/>
                  </a:cubicBezTo>
                  <a:cubicBezTo>
                    <a:pt x="1152" y="782"/>
                    <a:pt x="1250" y="755"/>
                    <a:pt x="1311" y="742"/>
                  </a:cubicBezTo>
                  <a:cubicBezTo>
                    <a:pt x="1372" y="729"/>
                    <a:pt x="1404" y="683"/>
                    <a:pt x="1458" y="699"/>
                  </a:cubicBezTo>
                  <a:cubicBezTo>
                    <a:pt x="1512" y="715"/>
                    <a:pt x="1628" y="760"/>
                    <a:pt x="1633" y="841"/>
                  </a:cubicBezTo>
                  <a:cubicBezTo>
                    <a:pt x="1638" y="922"/>
                    <a:pt x="1509" y="1089"/>
                    <a:pt x="1490" y="1184"/>
                  </a:cubicBezTo>
                  <a:cubicBezTo>
                    <a:pt x="1471" y="1279"/>
                    <a:pt x="1504" y="1325"/>
                    <a:pt x="1520" y="1411"/>
                  </a:cubicBezTo>
                  <a:cubicBezTo>
                    <a:pt x="1536" y="1497"/>
                    <a:pt x="1650" y="1680"/>
                    <a:pt x="1583" y="1700"/>
                  </a:cubicBezTo>
                  <a:cubicBezTo>
                    <a:pt x="1516" y="1720"/>
                    <a:pt x="1211" y="1567"/>
                    <a:pt x="1116" y="1530"/>
                  </a:cubicBezTo>
                  <a:cubicBezTo>
                    <a:pt x="1021" y="1493"/>
                    <a:pt x="1062" y="1465"/>
                    <a:pt x="1014" y="1477"/>
                  </a:cubicBezTo>
                  <a:cubicBezTo>
                    <a:pt x="966" y="1489"/>
                    <a:pt x="898" y="1586"/>
                    <a:pt x="829" y="1602"/>
                  </a:cubicBezTo>
                  <a:cubicBezTo>
                    <a:pt x="759" y="1618"/>
                    <a:pt x="682" y="1581"/>
                    <a:pt x="594" y="1574"/>
                  </a:cubicBezTo>
                  <a:cubicBezTo>
                    <a:pt x="506" y="1568"/>
                    <a:pt x="380" y="1543"/>
                    <a:pt x="300" y="1565"/>
                  </a:cubicBezTo>
                  <a:cubicBezTo>
                    <a:pt x="220" y="1587"/>
                    <a:pt x="160" y="1710"/>
                    <a:pt x="114" y="1709"/>
                  </a:cubicBezTo>
                  <a:cubicBezTo>
                    <a:pt x="68" y="1708"/>
                    <a:pt x="39" y="1602"/>
                    <a:pt x="22" y="1558"/>
                  </a:cubicBezTo>
                  <a:cubicBezTo>
                    <a:pt x="5" y="1514"/>
                    <a:pt x="0" y="1508"/>
                    <a:pt x="14" y="1442"/>
                  </a:cubicBezTo>
                  <a:cubicBezTo>
                    <a:pt x="28" y="1376"/>
                    <a:pt x="86" y="1222"/>
                    <a:pt x="105" y="1164"/>
                  </a:cubicBezTo>
                  <a:close/>
                </a:path>
              </a:pathLst>
            </a:custGeom>
            <a:solidFill>
              <a:schemeClr val="bg1">
                <a:lumMod val="85000"/>
              </a:schemeClr>
            </a:solidFill>
            <a:ln w="19050" cap="flat" cmpd="sng">
              <a:noFill/>
              <a:prstDash val="solid"/>
              <a:round/>
              <a:headEnd type="none" w="med" len="med"/>
              <a:tailEnd type="none" w="med" len="med"/>
            </a:ln>
            <a:effectLst/>
          </p:spPr>
          <p:txBody>
            <a:bodyPr wrap="none" anchor="ctr">
              <a:prstTxWarp prst="textNoShape">
                <a:avLst/>
              </a:prstTxWarp>
            </a:bodyPr>
            <a:lstStyle/>
            <a:p>
              <a:endParaRPr lang="en-US" dirty="0"/>
            </a:p>
          </p:txBody>
        </p:sp>
        <p:sp>
          <p:nvSpPr>
            <p:cNvPr id="141" name="Freeform 6"/>
            <p:cNvSpPr>
              <a:spLocks/>
            </p:cNvSpPr>
            <p:nvPr/>
          </p:nvSpPr>
          <p:spPr bwMode="auto">
            <a:xfrm>
              <a:off x="5828389" y="2490118"/>
              <a:ext cx="460678" cy="536955"/>
            </a:xfrm>
            <a:custGeom>
              <a:avLst/>
              <a:gdLst>
                <a:gd name="connsiteX0" fmla="*/ 304 w 304"/>
                <a:gd name="connsiteY0" fmla="*/ 0 h 560"/>
                <a:gd name="connsiteX1" fmla="*/ 0 w 304"/>
                <a:gd name="connsiteY1" fmla="*/ 0 h 560"/>
                <a:gd name="connsiteX2" fmla="*/ 0 w 304"/>
                <a:gd name="connsiteY2" fmla="*/ 560 h 560"/>
              </a:gdLst>
              <a:ahLst/>
              <a:cxnLst>
                <a:cxn ang="0">
                  <a:pos x="connsiteX0" y="connsiteY0"/>
                </a:cxn>
                <a:cxn ang="0">
                  <a:pos x="connsiteX1" y="connsiteY1"/>
                </a:cxn>
                <a:cxn ang="0">
                  <a:pos x="connsiteX2" y="connsiteY2"/>
                </a:cxn>
              </a:cxnLst>
              <a:rect l="l" t="t" r="r" b="b"/>
              <a:pathLst>
                <a:path w="304" h="560">
                  <a:moveTo>
                    <a:pt x="304" y="0"/>
                  </a:moveTo>
                  <a:lnTo>
                    <a:pt x="0" y="0"/>
                  </a:lnTo>
                  <a:lnTo>
                    <a:pt x="0" y="560"/>
                  </a:lnTo>
                </a:path>
              </a:pathLst>
            </a:cu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143" name="Line 8"/>
            <p:cNvSpPr>
              <a:spLocks noChangeShapeType="1"/>
            </p:cNvSpPr>
            <p:nvPr/>
          </p:nvSpPr>
          <p:spPr bwMode="auto">
            <a:xfrm>
              <a:off x="6580021" y="2393133"/>
              <a:ext cx="1424765" cy="0"/>
            </a:xfrm>
            <a:prstGeom prst="line">
              <a:avLst/>
            </a:pr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144" name="Line 9"/>
            <p:cNvSpPr>
              <a:spLocks noChangeShapeType="1"/>
            </p:cNvSpPr>
            <p:nvPr/>
          </p:nvSpPr>
          <p:spPr bwMode="auto">
            <a:xfrm>
              <a:off x="8004786" y="2294634"/>
              <a:ext cx="716418" cy="0"/>
            </a:xfrm>
            <a:prstGeom prst="line">
              <a:avLst/>
            </a:pr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145" name="Line 10"/>
            <p:cNvSpPr>
              <a:spLocks noChangeShapeType="1"/>
            </p:cNvSpPr>
            <p:nvPr/>
          </p:nvSpPr>
          <p:spPr bwMode="auto">
            <a:xfrm>
              <a:off x="5610262" y="1662850"/>
              <a:ext cx="1357787" cy="0"/>
            </a:xfrm>
            <a:prstGeom prst="line">
              <a:avLst/>
            </a:prstGeom>
            <a:noFill/>
            <a:ln w="22225" cap="flat" cmpd="sng" algn="ctr">
              <a:solidFill>
                <a:schemeClr val="tx1"/>
              </a:solidFill>
              <a:prstDash val="solid"/>
              <a:round/>
              <a:headEnd type="none" w="med" len="med"/>
              <a:tailEnd type="oval" w="med" len="med"/>
            </a:ln>
            <a:effectLst/>
          </p:spPr>
          <p:txBody>
            <a:bodyPr wrap="none" anchor="ctr">
              <a:prstTxWarp prst="textNoShape">
                <a:avLst/>
              </a:prstTxWarp>
            </a:bodyPr>
            <a:lstStyle/>
            <a:p>
              <a:endParaRPr lang="en-US" dirty="0"/>
            </a:p>
          </p:txBody>
        </p:sp>
        <p:sp>
          <p:nvSpPr>
            <p:cNvPr id="146" name="AutoShape 11"/>
            <p:cNvSpPr>
              <a:spLocks noChangeArrowheads="1"/>
            </p:cNvSpPr>
            <p:nvPr/>
          </p:nvSpPr>
          <p:spPr bwMode="auto">
            <a:xfrm rot="5400000">
              <a:off x="6148894" y="1470576"/>
              <a:ext cx="395517" cy="378847"/>
            </a:xfrm>
            <a:prstGeom prst="triangle">
              <a:avLst>
                <a:gd name="adj" fmla="val 50000"/>
              </a:avLst>
            </a:prstGeom>
            <a:solidFill>
              <a:schemeClr val="bg1"/>
            </a:solidFill>
            <a:ln w="254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dirty="0"/>
            </a:p>
          </p:txBody>
        </p:sp>
        <p:sp>
          <p:nvSpPr>
            <p:cNvPr id="147" name="Line 12"/>
            <p:cNvSpPr>
              <a:spLocks noChangeShapeType="1"/>
            </p:cNvSpPr>
            <p:nvPr/>
          </p:nvSpPr>
          <p:spPr bwMode="auto">
            <a:xfrm>
              <a:off x="6967960" y="1126269"/>
              <a:ext cx="0" cy="1085018"/>
            </a:xfrm>
            <a:prstGeom prst="line">
              <a:avLst/>
            </a:pr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dirty="0"/>
            </a:p>
          </p:txBody>
        </p:sp>
        <p:grpSp>
          <p:nvGrpSpPr>
            <p:cNvPr id="15" name="Group 148"/>
            <p:cNvGrpSpPr/>
            <p:nvPr/>
          </p:nvGrpSpPr>
          <p:grpSpPr>
            <a:xfrm>
              <a:off x="6967960" y="1126269"/>
              <a:ext cx="1765071" cy="894079"/>
              <a:chOff x="5118100" y="3808413"/>
              <a:chExt cx="3492501" cy="936625"/>
            </a:xfrm>
          </p:grpSpPr>
          <p:sp>
            <p:nvSpPr>
              <p:cNvPr id="150" name="Line 14"/>
              <p:cNvSpPr>
                <a:spLocks noChangeShapeType="1"/>
              </p:cNvSpPr>
              <p:nvPr/>
            </p:nvSpPr>
            <p:spPr bwMode="auto">
              <a:xfrm>
                <a:off x="5118100" y="3995738"/>
                <a:ext cx="3492501" cy="0"/>
              </a:xfrm>
              <a:prstGeom prst="line">
                <a:avLst/>
              </a:prstGeom>
              <a:noFill/>
              <a:ln w="22225" cap="flat" cmpd="sng" algn="ctr">
                <a:solidFill>
                  <a:schemeClr val="tx1"/>
                </a:solidFill>
                <a:prstDash val="solid"/>
                <a:round/>
                <a:headEnd type="oval" w="med" len="med"/>
                <a:tailEnd type="none" w="med" len="med"/>
              </a:ln>
              <a:effectLst/>
            </p:spPr>
            <p:txBody>
              <a:bodyPr wrap="none" anchor="ctr">
                <a:prstTxWarp prst="textNoShape">
                  <a:avLst/>
                </a:prstTxWarp>
              </a:bodyPr>
              <a:lstStyle/>
              <a:p>
                <a:endParaRPr lang="en-US" dirty="0"/>
              </a:p>
            </p:txBody>
          </p:sp>
          <p:sp>
            <p:nvSpPr>
              <p:cNvPr id="151" name="Line 15"/>
              <p:cNvSpPr>
                <a:spLocks noChangeShapeType="1"/>
              </p:cNvSpPr>
              <p:nvPr/>
            </p:nvSpPr>
            <p:spPr bwMode="auto">
              <a:xfrm>
                <a:off x="5118100" y="4745038"/>
                <a:ext cx="3492501" cy="0"/>
              </a:xfrm>
              <a:prstGeom prst="line">
                <a:avLst/>
              </a:prstGeom>
              <a:noFill/>
              <a:ln w="22225" cap="flat" cmpd="sng" algn="ctr">
                <a:solidFill>
                  <a:schemeClr val="tx1"/>
                </a:solidFill>
                <a:prstDash val="solid"/>
                <a:round/>
                <a:headEnd type="oval" w="med" len="med"/>
                <a:tailEnd type="none" w="med" len="med"/>
              </a:ln>
              <a:effectLst/>
            </p:spPr>
            <p:txBody>
              <a:bodyPr wrap="none" anchor="ctr">
                <a:prstTxWarp prst="textNoShape">
                  <a:avLst/>
                </a:prstTxWarp>
              </a:bodyPr>
              <a:lstStyle/>
              <a:p>
                <a:endParaRPr lang="en-US" dirty="0"/>
              </a:p>
            </p:txBody>
          </p:sp>
          <p:sp>
            <p:nvSpPr>
              <p:cNvPr id="152" name="Line 16"/>
              <p:cNvSpPr>
                <a:spLocks noChangeShapeType="1"/>
              </p:cNvSpPr>
              <p:nvPr/>
            </p:nvSpPr>
            <p:spPr bwMode="auto">
              <a:xfrm>
                <a:off x="5118100" y="4557713"/>
                <a:ext cx="3492501" cy="0"/>
              </a:xfrm>
              <a:prstGeom prst="line">
                <a:avLst/>
              </a:prstGeom>
              <a:noFill/>
              <a:ln w="22225" cap="flat" cmpd="sng" algn="ctr">
                <a:solidFill>
                  <a:schemeClr val="tx1"/>
                </a:solidFill>
                <a:prstDash val="solid"/>
                <a:round/>
                <a:headEnd type="oval" w="med" len="med"/>
                <a:tailEnd type="none" w="med" len="med"/>
              </a:ln>
              <a:effectLst/>
            </p:spPr>
            <p:txBody>
              <a:bodyPr wrap="none" anchor="ctr">
                <a:prstTxWarp prst="textNoShape">
                  <a:avLst/>
                </a:prstTxWarp>
              </a:bodyPr>
              <a:lstStyle/>
              <a:p>
                <a:endParaRPr lang="en-US" dirty="0"/>
              </a:p>
            </p:txBody>
          </p:sp>
          <p:sp>
            <p:nvSpPr>
              <p:cNvPr id="153" name="Line 17"/>
              <p:cNvSpPr>
                <a:spLocks noChangeShapeType="1"/>
              </p:cNvSpPr>
              <p:nvPr/>
            </p:nvSpPr>
            <p:spPr bwMode="auto">
              <a:xfrm>
                <a:off x="5118100" y="3808413"/>
                <a:ext cx="3492500" cy="0"/>
              </a:xfrm>
              <a:prstGeom prst="line">
                <a:avLst/>
              </a:pr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154" name="Line 18"/>
              <p:cNvSpPr>
                <a:spLocks noChangeShapeType="1"/>
              </p:cNvSpPr>
              <p:nvPr/>
            </p:nvSpPr>
            <p:spPr bwMode="auto">
              <a:xfrm>
                <a:off x="5118100" y="4183063"/>
                <a:ext cx="3492501" cy="0"/>
              </a:xfrm>
              <a:prstGeom prst="line">
                <a:avLst/>
              </a:prstGeom>
              <a:noFill/>
              <a:ln w="22225" cap="flat" cmpd="sng" algn="ctr">
                <a:solidFill>
                  <a:schemeClr val="tx1"/>
                </a:solidFill>
                <a:prstDash val="solid"/>
                <a:round/>
                <a:headEnd type="oval" w="med" len="med"/>
                <a:tailEnd type="none" w="med" len="med"/>
              </a:ln>
              <a:effectLst/>
            </p:spPr>
            <p:txBody>
              <a:bodyPr wrap="none" anchor="ctr">
                <a:prstTxWarp prst="textNoShape">
                  <a:avLst/>
                </a:prstTxWarp>
              </a:bodyPr>
              <a:lstStyle/>
              <a:p>
                <a:endParaRPr lang="en-US" dirty="0"/>
              </a:p>
            </p:txBody>
          </p:sp>
          <p:sp>
            <p:nvSpPr>
              <p:cNvPr id="155" name="Line 19"/>
              <p:cNvSpPr>
                <a:spLocks noChangeShapeType="1"/>
              </p:cNvSpPr>
              <p:nvPr/>
            </p:nvSpPr>
            <p:spPr bwMode="auto">
              <a:xfrm>
                <a:off x="5118100" y="4370388"/>
                <a:ext cx="3492501" cy="0"/>
              </a:xfrm>
              <a:prstGeom prst="line">
                <a:avLst/>
              </a:pr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dirty="0"/>
              </a:p>
            </p:txBody>
          </p:sp>
        </p:grpSp>
        <p:sp>
          <p:nvSpPr>
            <p:cNvPr id="156" name="Line 20"/>
            <p:cNvSpPr>
              <a:spLocks noChangeShapeType="1"/>
            </p:cNvSpPr>
            <p:nvPr/>
          </p:nvSpPr>
          <p:spPr bwMode="auto">
            <a:xfrm>
              <a:off x="6980083" y="2199164"/>
              <a:ext cx="1024703" cy="0"/>
            </a:xfrm>
            <a:prstGeom prst="line">
              <a:avLst/>
            </a:pr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157" name="AutoShape 21"/>
            <p:cNvSpPr>
              <a:spLocks noChangeArrowheads="1"/>
            </p:cNvSpPr>
            <p:nvPr/>
          </p:nvSpPr>
          <p:spPr bwMode="auto">
            <a:xfrm>
              <a:off x="7680493" y="2094602"/>
              <a:ext cx="447040" cy="400062"/>
            </a:xfrm>
            <a:prstGeom prst="flowChartDelay">
              <a:avLst/>
            </a:prstGeom>
            <a:solidFill>
              <a:srgbClr val="FFFFFF"/>
            </a:solidFill>
            <a:ln w="254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dirty="0"/>
            </a:p>
          </p:txBody>
        </p:sp>
        <p:grpSp>
          <p:nvGrpSpPr>
            <p:cNvPr id="16" name="Group 22"/>
            <p:cNvGrpSpPr>
              <a:grpSpLocks/>
            </p:cNvGrpSpPr>
            <p:nvPr/>
          </p:nvGrpSpPr>
          <p:grpSpPr bwMode="auto">
            <a:xfrm>
              <a:off x="5799597" y="2191587"/>
              <a:ext cx="821340" cy="409155"/>
              <a:chOff x="807" y="1911"/>
              <a:chExt cx="542" cy="270"/>
            </a:xfrm>
          </p:grpSpPr>
          <p:sp>
            <p:nvSpPr>
              <p:cNvPr id="159" name="Freeform 23"/>
              <p:cNvSpPr>
                <a:spLocks/>
              </p:cNvSpPr>
              <p:nvPr/>
            </p:nvSpPr>
            <p:spPr bwMode="auto">
              <a:xfrm>
                <a:off x="1027" y="1911"/>
                <a:ext cx="102" cy="270"/>
              </a:xfrm>
              <a:custGeom>
                <a:avLst/>
                <a:gdLst/>
                <a:ahLst/>
                <a:cxnLst>
                  <a:cxn ang="0">
                    <a:pos x="9" y="2"/>
                  </a:cxn>
                  <a:cxn ang="0">
                    <a:pos x="23" y="38"/>
                  </a:cxn>
                  <a:cxn ang="0">
                    <a:pos x="35" y="68"/>
                  </a:cxn>
                  <a:cxn ang="0">
                    <a:pos x="41" y="114"/>
                  </a:cxn>
                  <a:cxn ang="0">
                    <a:pos x="39" y="143"/>
                  </a:cxn>
                  <a:cxn ang="0">
                    <a:pos x="36" y="173"/>
                  </a:cxn>
                  <a:cxn ang="0">
                    <a:pos x="33" y="194"/>
                  </a:cxn>
                  <a:cxn ang="0">
                    <a:pos x="26" y="213"/>
                  </a:cxn>
                  <a:cxn ang="0">
                    <a:pos x="18" y="231"/>
                  </a:cxn>
                  <a:cxn ang="0">
                    <a:pos x="9" y="254"/>
                  </a:cxn>
                  <a:cxn ang="0">
                    <a:pos x="0" y="270"/>
                  </a:cxn>
                  <a:cxn ang="0">
                    <a:pos x="93" y="269"/>
                  </a:cxn>
                  <a:cxn ang="0">
                    <a:pos x="99" y="236"/>
                  </a:cxn>
                  <a:cxn ang="0">
                    <a:pos x="102" y="8"/>
                  </a:cxn>
                  <a:cxn ang="0">
                    <a:pos x="93" y="0"/>
                  </a:cxn>
                  <a:cxn ang="0">
                    <a:pos x="9" y="2"/>
                  </a:cxn>
                </a:cxnLst>
                <a:rect l="0" t="0" r="r" b="b"/>
                <a:pathLst>
                  <a:path w="102" h="270">
                    <a:moveTo>
                      <a:pt x="9" y="2"/>
                    </a:moveTo>
                    <a:lnTo>
                      <a:pt x="23" y="38"/>
                    </a:lnTo>
                    <a:lnTo>
                      <a:pt x="35" y="68"/>
                    </a:lnTo>
                    <a:lnTo>
                      <a:pt x="41" y="114"/>
                    </a:lnTo>
                    <a:lnTo>
                      <a:pt x="39" y="143"/>
                    </a:lnTo>
                    <a:lnTo>
                      <a:pt x="36" y="173"/>
                    </a:lnTo>
                    <a:lnTo>
                      <a:pt x="33" y="194"/>
                    </a:lnTo>
                    <a:lnTo>
                      <a:pt x="26" y="213"/>
                    </a:lnTo>
                    <a:lnTo>
                      <a:pt x="18" y="231"/>
                    </a:lnTo>
                    <a:lnTo>
                      <a:pt x="9" y="254"/>
                    </a:lnTo>
                    <a:lnTo>
                      <a:pt x="0" y="270"/>
                    </a:lnTo>
                    <a:lnTo>
                      <a:pt x="93" y="269"/>
                    </a:lnTo>
                    <a:lnTo>
                      <a:pt x="99" y="236"/>
                    </a:lnTo>
                    <a:lnTo>
                      <a:pt x="102" y="8"/>
                    </a:lnTo>
                    <a:lnTo>
                      <a:pt x="93" y="0"/>
                    </a:lnTo>
                    <a:lnTo>
                      <a:pt x="9" y="2"/>
                    </a:lnTo>
                    <a:close/>
                  </a:path>
                </a:pathLst>
              </a:custGeom>
              <a:solidFill>
                <a:srgbClr val="FF3300"/>
              </a:solid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160" name="Line 24"/>
              <p:cNvSpPr>
                <a:spLocks noChangeShapeType="1"/>
              </p:cNvSpPr>
              <p:nvPr/>
            </p:nvSpPr>
            <p:spPr bwMode="auto">
              <a:xfrm flipH="1">
                <a:off x="1031" y="1911"/>
                <a:ext cx="80" cy="0"/>
              </a:xfrm>
              <a:prstGeom prst="line">
                <a:avLst/>
              </a:prstGeom>
              <a:noFill/>
              <a:ln w="1587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161" name="Line 25"/>
              <p:cNvSpPr>
                <a:spLocks noChangeShapeType="1"/>
              </p:cNvSpPr>
              <p:nvPr/>
            </p:nvSpPr>
            <p:spPr bwMode="auto">
              <a:xfrm flipH="1">
                <a:off x="1028" y="2181"/>
                <a:ext cx="80" cy="0"/>
              </a:xfrm>
              <a:prstGeom prst="line">
                <a:avLst/>
              </a:prstGeom>
              <a:noFill/>
              <a:ln w="1587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162" name="Arc 26"/>
              <p:cNvSpPr>
                <a:spLocks/>
              </p:cNvSpPr>
              <p:nvPr/>
            </p:nvSpPr>
            <p:spPr bwMode="auto">
              <a:xfrm>
                <a:off x="1115" y="1911"/>
                <a:ext cx="234" cy="25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3300"/>
              </a:solid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163" name="Arc 27"/>
              <p:cNvSpPr>
                <a:spLocks/>
              </p:cNvSpPr>
              <p:nvPr/>
            </p:nvSpPr>
            <p:spPr bwMode="auto">
              <a:xfrm flipV="1">
                <a:off x="1112" y="1926"/>
                <a:ext cx="234" cy="25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3300"/>
              </a:solid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164" name="Arc 28"/>
              <p:cNvSpPr>
                <a:spLocks/>
              </p:cNvSpPr>
              <p:nvPr/>
            </p:nvSpPr>
            <p:spPr bwMode="auto">
              <a:xfrm>
                <a:off x="807" y="1912"/>
                <a:ext cx="257" cy="268"/>
              </a:xfrm>
              <a:custGeom>
                <a:avLst/>
                <a:gdLst>
                  <a:gd name="G0" fmla="+- 0 0 0"/>
                  <a:gd name="G1" fmla="+- 11064 0 0"/>
                  <a:gd name="G2" fmla="+- 21600 0 0"/>
                  <a:gd name="T0" fmla="*/ 18551 w 21600"/>
                  <a:gd name="T1" fmla="*/ 0 h 22738"/>
                  <a:gd name="T2" fmla="*/ 18174 w 21600"/>
                  <a:gd name="T3" fmla="*/ 22738 h 22738"/>
                  <a:gd name="T4" fmla="*/ 0 w 21600"/>
                  <a:gd name="T5" fmla="*/ 11064 h 22738"/>
                </a:gdLst>
                <a:ahLst/>
                <a:cxnLst>
                  <a:cxn ang="0">
                    <a:pos x="T0" y="T1"/>
                  </a:cxn>
                  <a:cxn ang="0">
                    <a:pos x="T2" y="T3"/>
                  </a:cxn>
                  <a:cxn ang="0">
                    <a:pos x="T4" y="T5"/>
                  </a:cxn>
                </a:cxnLst>
                <a:rect l="0" t="0" r="r" b="b"/>
                <a:pathLst>
                  <a:path w="21600" h="22738" fill="none" extrusionOk="0">
                    <a:moveTo>
                      <a:pt x="18551" y="-1"/>
                    </a:moveTo>
                    <a:cubicBezTo>
                      <a:pt x="20546" y="3345"/>
                      <a:pt x="21600" y="7168"/>
                      <a:pt x="21600" y="11064"/>
                    </a:cubicBezTo>
                    <a:cubicBezTo>
                      <a:pt x="21600" y="15203"/>
                      <a:pt x="20410" y="19255"/>
                      <a:pt x="18173" y="22737"/>
                    </a:cubicBezTo>
                  </a:path>
                  <a:path w="21600" h="22738" stroke="0" extrusionOk="0">
                    <a:moveTo>
                      <a:pt x="18551" y="-1"/>
                    </a:moveTo>
                    <a:cubicBezTo>
                      <a:pt x="20546" y="3345"/>
                      <a:pt x="21600" y="7168"/>
                      <a:pt x="21600" y="11064"/>
                    </a:cubicBezTo>
                    <a:cubicBezTo>
                      <a:pt x="21600" y="15203"/>
                      <a:pt x="20410" y="19255"/>
                      <a:pt x="18173" y="22737"/>
                    </a:cubicBezTo>
                    <a:lnTo>
                      <a:pt x="0" y="11064"/>
                    </a:lnTo>
                    <a:close/>
                  </a:path>
                </a:pathLst>
              </a:custGeom>
              <a:noFill/>
              <a:ln w="9525">
                <a:solidFill>
                  <a:schemeClr val="tx1"/>
                </a:solidFill>
                <a:round/>
                <a:headEnd/>
                <a:tailEnd/>
              </a:ln>
              <a:effectLst/>
            </p:spPr>
            <p:txBody>
              <a:bodyPr wrap="none" anchor="ctr">
                <a:prstTxWarp prst="textNoShape">
                  <a:avLst/>
                </a:prstTxWarp>
              </a:bodyPr>
              <a:lstStyle/>
              <a:p>
                <a:endParaRPr lang="en-US" dirty="0"/>
              </a:p>
            </p:txBody>
          </p:sp>
        </p:grpSp>
        <p:sp>
          <p:nvSpPr>
            <p:cNvPr id="165" name="Text Box 29"/>
            <p:cNvSpPr txBox="1">
              <a:spLocks noChangeArrowheads="1"/>
            </p:cNvSpPr>
            <p:nvPr/>
          </p:nvSpPr>
          <p:spPr bwMode="auto">
            <a:xfrm>
              <a:off x="4972050" y="1278682"/>
              <a:ext cx="862363" cy="369332"/>
            </a:xfrm>
            <a:prstGeom prst="rect">
              <a:avLst/>
            </a:prstGeom>
            <a:noFill/>
            <a:ln w="9525">
              <a:noFill/>
              <a:miter lim="800000"/>
              <a:headEnd/>
              <a:tailEnd/>
            </a:ln>
            <a:effectLst/>
          </p:spPr>
          <p:txBody>
            <a:bodyPr wrap="square" anchor="ctr">
              <a:prstTxWarp prst="textNoShape">
                <a:avLst/>
              </a:prstTxWarp>
              <a:spAutoFit/>
            </a:bodyPr>
            <a:lstStyle/>
            <a:p>
              <a:pPr algn="ctr" eaLnBrk="0" hangingPunct="0"/>
              <a:r>
                <a:rPr lang="en-US" dirty="0" smtClean="0"/>
                <a:t>Clock</a:t>
              </a:r>
              <a:endParaRPr lang="en-US" dirty="0"/>
            </a:p>
          </p:txBody>
        </p:sp>
        <p:sp>
          <p:nvSpPr>
            <p:cNvPr id="166" name="Rectangle 68"/>
            <p:cNvSpPr>
              <a:spLocks noChangeArrowheads="1"/>
            </p:cNvSpPr>
            <p:nvPr/>
          </p:nvSpPr>
          <p:spPr bwMode="auto">
            <a:xfrm>
              <a:off x="5802526" y="2787569"/>
              <a:ext cx="1177557" cy="331869"/>
            </a:xfrm>
            <a:prstGeom prst="rect">
              <a:avLst/>
            </a:prstGeom>
            <a:noFill/>
            <a:ln w="9525">
              <a:noFill/>
              <a:miter lim="800000"/>
              <a:headEnd/>
              <a:tailEnd/>
            </a:ln>
            <a:effectLst/>
          </p:spPr>
          <p:txBody>
            <a:bodyPr lIns="85725" tIns="42862" rIns="85725" bIns="42862">
              <a:prstTxWarp prst="textNoShape">
                <a:avLst/>
              </a:prstTxWarp>
            </a:bodyPr>
            <a:lstStyle/>
            <a:p>
              <a:pPr defTabSz="769938">
                <a:spcBef>
                  <a:spcPct val="20000"/>
                </a:spcBef>
                <a:buSzPct val="70000"/>
                <a:buFont typeface="Wingdings" pitchFamily="-112" charset="2"/>
                <a:buNone/>
              </a:pPr>
              <a:r>
                <a:rPr lang="en-US" sz="1600" dirty="0" smtClean="0"/>
                <a:t>Test mode</a:t>
              </a:r>
              <a:endParaRPr lang="en-US" sz="1600" dirty="0"/>
            </a:p>
          </p:txBody>
        </p:sp>
      </p:grpSp>
      <p:sp>
        <p:nvSpPr>
          <p:cNvPr id="3" name="Content Placeholder 2"/>
          <p:cNvSpPr>
            <a:spLocks noGrp="1"/>
          </p:cNvSpPr>
          <p:nvPr>
            <p:ph idx="1"/>
          </p:nvPr>
        </p:nvSpPr>
        <p:spPr>
          <a:xfrm>
            <a:off x="681351" y="1713966"/>
            <a:ext cx="4407254" cy="1644952"/>
          </a:xfrm>
        </p:spPr>
        <p:txBody>
          <a:bodyPr/>
          <a:lstStyle/>
          <a:p>
            <a:pPr defTabSz="769938">
              <a:buClr>
                <a:schemeClr val="tx1"/>
              </a:buClr>
              <a:tabLst>
                <a:tab pos="457200" algn="l"/>
              </a:tabLst>
            </a:pPr>
            <a:r>
              <a:rPr lang="en-US" dirty="0" smtClean="0"/>
              <a:t>Disable clock gating</a:t>
            </a:r>
          </a:p>
          <a:p>
            <a:pPr defTabSz="769938">
              <a:buClr>
                <a:schemeClr val="tx1"/>
              </a:buClr>
              <a:tabLst>
                <a:tab pos="457200" algn="l"/>
              </a:tabLst>
            </a:pPr>
            <a:r>
              <a:rPr lang="en-US" dirty="0" smtClean="0">
                <a:solidFill>
                  <a:srgbClr val="000000"/>
                </a:solidFill>
              </a:rPr>
              <a:t>Avoidance of bus contention</a:t>
            </a:r>
          </a:p>
          <a:p>
            <a:pPr defTabSz="769938">
              <a:spcBef>
                <a:spcPts val="0"/>
              </a:spcBef>
              <a:buClr>
                <a:schemeClr val="bg1"/>
              </a:buClr>
              <a:buSzPct val="75000"/>
              <a:buNone/>
              <a:tabLst>
                <a:tab pos="457200" algn="l"/>
              </a:tabLst>
            </a:pPr>
            <a:r>
              <a:rPr lang="en-US" dirty="0" smtClean="0">
                <a:solidFill>
                  <a:srgbClr val="000000"/>
                </a:solidFill>
              </a:rPr>
              <a:t>	</a:t>
            </a:r>
            <a:r>
              <a:rPr lang="en-US" sz="2000" dirty="0" smtClean="0">
                <a:solidFill>
                  <a:srgbClr val="000000"/>
                </a:solidFill>
              </a:rPr>
              <a:t>0 – test mode</a:t>
            </a:r>
          </a:p>
          <a:p>
            <a:pPr defTabSz="769938">
              <a:spcBef>
                <a:spcPts val="0"/>
              </a:spcBef>
              <a:buClr>
                <a:schemeClr val="bg1"/>
              </a:buClr>
              <a:buSzPct val="75000"/>
              <a:buNone/>
              <a:tabLst>
                <a:tab pos="457200" algn="l"/>
              </a:tabLst>
            </a:pPr>
            <a:r>
              <a:rPr lang="en-US" sz="2000" dirty="0" smtClean="0">
                <a:solidFill>
                  <a:srgbClr val="000000"/>
                </a:solidFill>
              </a:rPr>
              <a:t>	1 – normal mode</a:t>
            </a:r>
          </a:p>
          <a:p>
            <a:endParaRPr lang="en-US" dirty="0">
              <a:solidFill>
                <a:srgbClr val="000000"/>
              </a:solidFill>
            </a:endParaRPr>
          </a:p>
        </p:txBody>
      </p:sp>
      <p:sp>
        <p:nvSpPr>
          <p:cNvPr id="5" name="Freeform 4"/>
          <p:cNvSpPr>
            <a:spLocks/>
          </p:cNvSpPr>
          <p:nvPr/>
        </p:nvSpPr>
        <p:spPr bwMode="auto">
          <a:xfrm>
            <a:off x="937421" y="4404236"/>
            <a:ext cx="3485393" cy="350526"/>
          </a:xfrm>
          <a:custGeom>
            <a:avLst/>
            <a:gdLst/>
            <a:ahLst/>
            <a:cxnLst>
              <a:cxn ang="0">
                <a:pos x="0" y="0"/>
              </a:cxn>
              <a:cxn ang="0">
                <a:pos x="2960" y="0"/>
              </a:cxn>
              <a:cxn ang="0">
                <a:pos x="2960" y="248"/>
              </a:cxn>
              <a:cxn ang="0">
                <a:pos x="3248" y="248"/>
              </a:cxn>
            </a:cxnLst>
            <a:rect l="0" t="0" r="r" b="b"/>
            <a:pathLst>
              <a:path w="3248" h="248">
                <a:moveTo>
                  <a:pt x="0" y="0"/>
                </a:moveTo>
                <a:lnTo>
                  <a:pt x="2960" y="0"/>
                </a:lnTo>
                <a:lnTo>
                  <a:pt x="2960" y="248"/>
                </a:lnTo>
                <a:lnTo>
                  <a:pt x="3248" y="248"/>
                </a:lnTo>
              </a:path>
            </a:pathLst>
          </a:cu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6" name="Freeform 5"/>
          <p:cNvSpPr>
            <a:spLocks/>
          </p:cNvSpPr>
          <p:nvPr/>
        </p:nvSpPr>
        <p:spPr bwMode="auto">
          <a:xfrm>
            <a:off x="4112543" y="4958293"/>
            <a:ext cx="384448" cy="768895"/>
          </a:xfrm>
          <a:custGeom>
            <a:avLst/>
            <a:gdLst/>
            <a:ahLst/>
            <a:cxnLst>
              <a:cxn ang="0">
                <a:pos x="272" y="0"/>
              </a:cxn>
              <a:cxn ang="0">
                <a:pos x="0" y="0"/>
              </a:cxn>
              <a:cxn ang="0">
                <a:pos x="0" y="544"/>
              </a:cxn>
            </a:cxnLst>
            <a:rect l="0" t="0" r="r" b="b"/>
            <a:pathLst>
              <a:path w="272" h="544">
                <a:moveTo>
                  <a:pt x="272" y="0"/>
                </a:moveTo>
                <a:lnTo>
                  <a:pt x="0" y="0"/>
                </a:lnTo>
                <a:lnTo>
                  <a:pt x="0" y="544"/>
                </a:lnTo>
              </a:path>
            </a:pathLst>
          </a:cu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7" name="Line 6"/>
          <p:cNvSpPr>
            <a:spLocks noChangeShapeType="1"/>
          </p:cNvSpPr>
          <p:nvPr/>
        </p:nvSpPr>
        <p:spPr bwMode="auto">
          <a:xfrm>
            <a:off x="5072552" y="3985866"/>
            <a:ext cx="0" cy="1730014"/>
          </a:xfrm>
          <a:prstGeom prst="line">
            <a:avLst/>
          </a:prstGeom>
          <a:noFill/>
          <a:ln w="57150">
            <a:solidFill>
              <a:schemeClr val="tx1"/>
            </a:solidFill>
            <a:round/>
            <a:headEnd type="triangle" w="med" len="med"/>
            <a:tailEnd/>
          </a:ln>
          <a:effectLst/>
        </p:spPr>
        <p:txBody>
          <a:bodyPr wrap="none" anchor="ctr">
            <a:prstTxWarp prst="textNoShape">
              <a:avLst/>
            </a:prstTxWarp>
          </a:bodyPr>
          <a:lstStyle/>
          <a:p>
            <a:endParaRPr lang="en-US" dirty="0"/>
          </a:p>
        </p:txBody>
      </p:sp>
      <p:sp>
        <p:nvSpPr>
          <p:cNvPr id="8" name="Freeform 7"/>
          <p:cNvSpPr>
            <a:spLocks/>
          </p:cNvSpPr>
          <p:nvPr/>
        </p:nvSpPr>
        <p:spPr bwMode="auto">
          <a:xfrm flipV="1">
            <a:off x="1801900" y="4404236"/>
            <a:ext cx="384448" cy="361833"/>
          </a:xfrm>
          <a:custGeom>
            <a:avLst/>
            <a:gdLst/>
            <a:ahLst/>
            <a:cxnLst>
              <a:cxn ang="0">
                <a:pos x="272" y="0"/>
              </a:cxn>
              <a:cxn ang="0">
                <a:pos x="0" y="0"/>
              </a:cxn>
              <a:cxn ang="0">
                <a:pos x="0" y="544"/>
              </a:cxn>
            </a:cxnLst>
            <a:rect l="0" t="0" r="r" b="b"/>
            <a:pathLst>
              <a:path w="272" h="544">
                <a:moveTo>
                  <a:pt x="272" y="0"/>
                </a:moveTo>
                <a:lnTo>
                  <a:pt x="0" y="0"/>
                </a:lnTo>
                <a:lnTo>
                  <a:pt x="0" y="544"/>
                </a:lnTo>
              </a:path>
            </a:pathLst>
          </a:custGeom>
          <a:noFill/>
          <a:ln w="22225" cap="flat" cmpd="sng" algn="ctr">
            <a:solidFill>
              <a:schemeClr val="tx1"/>
            </a:solidFill>
            <a:prstDash val="solid"/>
            <a:round/>
            <a:headEnd type="none" w="med" len="med"/>
            <a:tailEnd type="oval" w="med" len="med"/>
          </a:ln>
          <a:effectLst/>
        </p:spPr>
        <p:txBody>
          <a:bodyPr wrap="none" anchor="ctr">
            <a:prstTxWarp prst="textNoShape">
              <a:avLst/>
            </a:prstTxWarp>
          </a:bodyPr>
          <a:lstStyle/>
          <a:p>
            <a:endParaRPr lang="en-US" dirty="0"/>
          </a:p>
        </p:txBody>
      </p:sp>
      <p:sp>
        <p:nvSpPr>
          <p:cNvPr id="9" name="Freeform 8"/>
          <p:cNvSpPr>
            <a:spLocks/>
          </p:cNvSpPr>
          <p:nvPr/>
        </p:nvSpPr>
        <p:spPr bwMode="auto">
          <a:xfrm>
            <a:off x="1801900" y="4969600"/>
            <a:ext cx="384448" cy="768895"/>
          </a:xfrm>
          <a:custGeom>
            <a:avLst/>
            <a:gdLst/>
            <a:ahLst/>
            <a:cxnLst>
              <a:cxn ang="0">
                <a:pos x="272" y="0"/>
              </a:cxn>
              <a:cxn ang="0">
                <a:pos x="0" y="0"/>
              </a:cxn>
              <a:cxn ang="0">
                <a:pos x="0" y="544"/>
              </a:cxn>
            </a:cxnLst>
            <a:rect l="0" t="0" r="r" b="b"/>
            <a:pathLst>
              <a:path w="272" h="544">
                <a:moveTo>
                  <a:pt x="272" y="0"/>
                </a:moveTo>
                <a:lnTo>
                  <a:pt x="0" y="0"/>
                </a:lnTo>
                <a:lnTo>
                  <a:pt x="0" y="544"/>
                </a:lnTo>
              </a:path>
            </a:pathLst>
          </a:cu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10" name="Line 9"/>
          <p:cNvSpPr>
            <a:spLocks noChangeShapeType="1"/>
          </p:cNvSpPr>
          <p:nvPr/>
        </p:nvSpPr>
        <p:spPr bwMode="auto">
          <a:xfrm>
            <a:off x="2846615" y="3997174"/>
            <a:ext cx="0" cy="1730014"/>
          </a:xfrm>
          <a:prstGeom prst="line">
            <a:avLst/>
          </a:prstGeom>
          <a:noFill/>
          <a:ln w="57150">
            <a:solidFill>
              <a:schemeClr val="tx1"/>
            </a:solidFill>
            <a:round/>
            <a:headEnd type="triangle" w="med" len="med"/>
            <a:tailEnd/>
          </a:ln>
          <a:effectLst/>
        </p:spPr>
        <p:txBody>
          <a:bodyPr wrap="none" anchor="ctr">
            <a:prstTxWarp prst="textNoShape">
              <a:avLst/>
            </a:prstTxWarp>
          </a:bodyPr>
          <a:lstStyle/>
          <a:p>
            <a:endParaRPr lang="en-US" dirty="0"/>
          </a:p>
        </p:txBody>
      </p:sp>
      <p:sp>
        <p:nvSpPr>
          <p:cNvPr id="11" name="Line 10"/>
          <p:cNvSpPr>
            <a:spLocks noChangeShapeType="1"/>
          </p:cNvSpPr>
          <p:nvPr/>
        </p:nvSpPr>
        <p:spPr bwMode="auto">
          <a:xfrm>
            <a:off x="2100863" y="4870661"/>
            <a:ext cx="734444" cy="0"/>
          </a:xfrm>
          <a:prstGeom prst="line">
            <a:avLst/>
          </a:prstGeom>
          <a:noFill/>
          <a:ln w="22225" cap="flat" cmpd="sng" algn="ctr">
            <a:solidFill>
              <a:schemeClr val="tx1"/>
            </a:solidFill>
            <a:prstDash val="solid"/>
            <a:round/>
            <a:headEnd type="none" w="med" len="med"/>
            <a:tailEnd w="med" len="med"/>
          </a:ln>
          <a:effectLst/>
        </p:spPr>
        <p:txBody>
          <a:bodyPr wrap="none" anchor="ctr">
            <a:prstTxWarp prst="textNoShape">
              <a:avLst/>
            </a:prstTxWarp>
          </a:bodyPr>
          <a:lstStyle/>
          <a:p>
            <a:endParaRPr lang="en-US" dirty="0"/>
          </a:p>
        </p:txBody>
      </p:sp>
      <p:sp>
        <p:nvSpPr>
          <p:cNvPr id="23" name="Line 47"/>
          <p:cNvSpPr>
            <a:spLocks noChangeShapeType="1"/>
          </p:cNvSpPr>
          <p:nvPr/>
        </p:nvSpPr>
        <p:spPr bwMode="auto">
          <a:xfrm>
            <a:off x="949633" y="6086134"/>
            <a:ext cx="5106653" cy="0"/>
          </a:xfrm>
          <a:prstGeom prst="line">
            <a:avLst/>
          </a:pr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24" name="AutoShape 48"/>
          <p:cNvSpPr>
            <a:spLocks noChangeArrowheads="1"/>
          </p:cNvSpPr>
          <p:nvPr/>
        </p:nvSpPr>
        <p:spPr bwMode="auto">
          <a:xfrm>
            <a:off x="1990618" y="4679850"/>
            <a:ext cx="416956" cy="373140"/>
          </a:xfrm>
          <a:prstGeom prst="flowChartDelay">
            <a:avLst/>
          </a:prstGeom>
          <a:solidFill>
            <a:srgbClr val="FF3300"/>
          </a:solidFill>
          <a:ln w="190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dirty="0"/>
          </a:p>
        </p:txBody>
      </p:sp>
      <p:sp>
        <p:nvSpPr>
          <p:cNvPr id="25" name="AutoShape 49"/>
          <p:cNvSpPr>
            <a:spLocks noChangeArrowheads="1"/>
          </p:cNvSpPr>
          <p:nvPr/>
        </p:nvSpPr>
        <p:spPr bwMode="auto">
          <a:xfrm>
            <a:off x="2579480" y="4568191"/>
            <a:ext cx="527203" cy="534269"/>
          </a:xfrm>
          <a:prstGeom prst="triangle">
            <a:avLst>
              <a:gd name="adj" fmla="val 50000"/>
            </a:avLst>
          </a:prstGeom>
          <a:solidFill>
            <a:srgbClr val="FFFFFF"/>
          </a:solidFill>
          <a:ln w="2222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dirty="0"/>
          </a:p>
        </p:txBody>
      </p:sp>
      <p:sp>
        <p:nvSpPr>
          <p:cNvPr id="26" name="Line 51"/>
          <p:cNvSpPr>
            <a:spLocks noChangeShapeType="1"/>
          </p:cNvSpPr>
          <p:nvPr/>
        </p:nvSpPr>
        <p:spPr bwMode="auto">
          <a:xfrm>
            <a:off x="4382340" y="4859354"/>
            <a:ext cx="678905" cy="0"/>
          </a:xfrm>
          <a:prstGeom prst="line">
            <a:avLst/>
          </a:prstGeom>
          <a:noFill/>
          <a:ln w="22225" cap="flat" cmpd="sng" algn="ctr">
            <a:solidFill>
              <a:schemeClr val="tx1"/>
            </a:solidFill>
            <a:prstDash val="solid"/>
            <a:round/>
            <a:headEnd type="none" w="med" len="med"/>
            <a:tailEnd w="med" len="med"/>
          </a:ln>
          <a:effectLst/>
        </p:spPr>
        <p:txBody>
          <a:bodyPr wrap="none" anchor="ctr">
            <a:prstTxWarp prst="textNoShape">
              <a:avLst/>
            </a:prstTxWarp>
          </a:bodyPr>
          <a:lstStyle/>
          <a:p>
            <a:endParaRPr lang="en-US" dirty="0"/>
          </a:p>
        </p:txBody>
      </p:sp>
      <p:sp>
        <p:nvSpPr>
          <p:cNvPr id="27" name="AutoShape 52"/>
          <p:cNvSpPr>
            <a:spLocks noChangeArrowheads="1"/>
          </p:cNvSpPr>
          <p:nvPr/>
        </p:nvSpPr>
        <p:spPr bwMode="auto">
          <a:xfrm>
            <a:off x="4805417" y="4556884"/>
            <a:ext cx="527203" cy="534269"/>
          </a:xfrm>
          <a:prstGeom prst="triangle">
            <a:avLst>
              <a:gd name="adj" fmla="val 50000"/>
            </a:avLst>
          </a:prstGeom>
          <a:solidFill>
            <a:srgbClr val="FFFFFF"/>
          </a:solidFill>
          <a:ln w="2222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dirty="0"/>
          </a:p>
        </p:txBody>
      </p:sp>
      <p:sp>
        <p:nvSpPr>
          <p:cNvPr id="28" name="Line 53"/>
          <p:cNvSpPr>
            <a:spLocks noChangeShapeType="1"/>
          </p:cNvSpPr>
          <p:nvPr/>
        </p:nvSpPr>
        <p:spPr bwMode="auto">
          <a:xfrm>
            <a:off x="1466940" y="3974559"/>
            <a:ext cx="4295356" cy="0"/>
          </a:xfrm>
          <a:prstGeom prst="line">
            <a:avLst/>
          </a:prstGeom>
          <a:noFill/>
          <a:ln w="76200" cmpd="tri">
            <a:solidFill>
              <a:schemeClr val="tx1"/>
            </a:solidFill>
            <a:round/>
            <a:headEnd/>
            <a:tailEnd/>
          </a:ln>
          <a:effectLst/>
        </p:spPr>
        <p:txBody>
          <a:bodyPr wrap="none" anchor="ctr">
            <a:prstTxWarp prst="textNoShape">
              <a:avLst/>
            </a:prstTxWarp>
          </a:bodyPr>
          <a:lstStyle/>
          <a:p>
            <a:endParaRPr lang="en-US" dirty="0"/>
          </a:p>
        </p:txBody>
      </p:sp>
      <p:grpSp>
        <p:nvGrpSpPr>
          <p:cNvPr id="12" name="Group 113"/>
          <p:cNvGrpSpPr/>
          <p:nvPr/>
        </p:nvGrpSpPr>
        <p:grpSpPr>
          <a:xfrm>
            <a:off x="4237930" y="4668542"/>
            <a:ext cx="444176" cy="383383"/>
            <a:chOff x="5974941" y="3848100"/>
            <a:chExt cx="498884" cy="430604"/>
          </a:xfrm>
        </p:grpSpPr>
        <p:sp>
          <p:nvSpPr>
            <p:cNvPr id="30" name="Freeform 55"/>
            <p:cNvSpPr>
              <a:spLocks/>
            </p:cNvSpPr>
            <p:nvPr/>
          </p:nvSpPr>
          <p:spPr bwMode="auto">
            <a:xfrm>
              <a:off x="5979698" y="3850079"/>
              <a:ext cx="161925" cy="428625"/>
            </a:xfrm>
            <a:custGeom>
              <a:avLst/>
              <a:gdLst/>
              <a:ahLst/>
              <a:cxnLst>
                <a:cxn ang="0">
                  <a:pos x="9" y="2"/>
                </a:cxn>
                <a:cxn ang="0">
                  <a:pos x="23" y="38"/>
                </a:cxn>
                <a:cxn ang="0">
                  <a:pos x="35" y="68"/>
                </a:cxn>
                <a:cxn ang="0">
                  <a:pos x="41" y="114"/>
                </a:cxn>
                <a:cxn ang="0">
                  <a:pos x="39" y="143"/>
                </a:cxn>
                <a:cxn ang="0">
                  <a:pos x="36" y="173"/>
                </a:cxn>
                <a:cxn ang="0">
                  <a:pos x="33" y="194"/>
                </a:cxn>
                <a:cxn ang="0">
                  <a:pos x="26" y="213"/>
                </a:cxn>
                <a:cxn ang="0">
                  <a:pos x="18" y="231"/>
                </a:cxn>
                <a:cxn ang="0">
                  <a:pos x="9" y="254"/>
                </a:cxn>
                <a:cxn ang="0">
                  <a:pos x="0" y="270"/>
                </a:cxn>
                <a:cxn ang="0">
                  <a:pos x="93" y="269"/>
                </a:cxn>
                <a:cxn ang="0">
                  <a:pos x="99" y="236"/>
                </a:cxn>
                <a:cxn ang="0">
                  <a:pos x="102" y="8"/>
                </a:cxn>
                <a:cxn ang="0">
                  <a:pos x="93" y="0"/>
                </a:cxn>
                <a:cxn ang="0">
                  <a:pos x="9" y="2"/>
                </a:cxn>
              </a:cxnLst>
              <a:rect l="0" t="0" r="r" b="b"/>
              <a:pathLst>
                <a:path w="102" h="270">
                  <a:moveTo>
                    <a:pt x="9" y="2"/>
                  </a:moveTo>
                  <a:lnTo>
                    <a:pt x="23" y="38"/>
                  </a:lnTo>
                  <a:lnTo>
                    <a:pt x="35" y="68"/>
                  </a:lnTo>
                  <a:lnTo>
                    <a:pt x="41" y="114"/>
                  </a:lnTo>
                  <a:lnTo>
                    <a:pt x="39" y="143"/>
                  </a:lnTo>
                  <a:lnTo>
                    <a:pt x="36" y="173"/>
                  </a:lnTo>
                  <a:lnTo>
                    <a:pt x="33" y="194"/>
                  </a:lnTo>
                  <a:lnTo>
                    <a:pt x="26" y="213"/>
                  </a:lnTo>
                  <a:lnTo>
                    <a:pt x="18" y="231"/>
                  </a:lnTo>
                  <a:lnTo>
                    <a:pt x="9" y="254"/>
                  </a:lnTo>
                  <a:lnTo>
                    <a:pt x="0" y="270"/>
                  </a:lnTo>
                  <a:lnTo>
                    <a:pt x="93" y="269"/>
                  </a:lnTo>
                  <a:lnTo>
                    <a:pt x="99" y="236"/>
                  </a:lnTo>
                  <a:lnTo>
                    <a:pt x="102" y="8"/>
                  </a:lnTo>
                  <a:lnTo>
                    <a:pt x="93" y="0"/>
                  </a:lnTo>
                  <a:lnTo>
                    <a:pt x="9" y="2"/>
                  </a:lnTo>
                  <a:close/>
                </a:path>
              </a:pathLst>
            </a:custGeom>
            <a:solidFill>
              <a:srgbClr val="FF3300"/>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31" name="Line 56"/>
            <p:cNvSpPr>
              <a:spLocks noChangeShapeType="1"/>
            </p:cNvSpPr>
            <p:nvPr/>
          </p:nvSpPr>
          <p:spPr bwMode="auto">
            <a:xfrm flipH="1">
              <a:off x="5990401" y="3848101"/>
              <a:ext cx="127000" cy="0"/>
            </a:xfrm>
            <a:prstGeom prst="line">
              <a:avLst/>
            </a:prstGeom>
            <a:no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32" name="Line 57"/>
            <p:cNvSpPr>
              <a:spLocks noChangeShapeType="1"/>
            </p:cNvSpPr>
            <p:nvPr/>
          </p:nvSpPr>
          <p:spPr bwMode="auto">
            <a:xfrm flipH="1">
              <a:off x="5974941" y="4276726"/>
              <a:ext cx="127000" cy="0"/>
            </a:xfrm>
            <a:prstGeom prst="line">
              <a:avLst/>
            </a:prstGeom>
            <a:no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33" name="Arc 58"/>
            <p:cNvSpPr>
              <a:spLocks/>
            </p:cNvSpPr>
            <p:nvPr/>
          </p:nvSpPr>
          <p:spPr bwMode="auto">
            <a:xfrm>
              <a:off x="6102350" y="3848100"/>
              <a:ext cx="371475" cy="404813"/>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3300"/>
            </a:solid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34" name="Arc 59"/>
            <p:cNvSpPr>
              <a:spLocks/>
            </p:cNvSpPr>
            <p:nvPr/>
          </p:nvSpPr>
          <p:spPr bwMode="auto">
            <a:xfrm flipV="1">
              <a:off x="6097588" y="3871913"/>
              <a:ext cx="371475" cy="404813"/>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3300"/>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dirty="0"/>
            </a:p>
          </p:txBody>
        </p:sp>
      </p:grpSp>
      <p:grpSp>
        <p:nvGrpSpPr>
          <p:cNvPr id="13" name="Group 61"/>
          <p:cNvGrpSpPr>
            <a:grpSpLocks/>
          </p:cNvGrpSpPr>
          <p:nvPr/>
        </p:nvGrpSpPr>
        <p:grpSpPr bwMode="auto">
          <a:xfrm>
            <a:off x="3432983" y="4223319"/>
            <a:ext cx="442397" cy="368900"/>
            <a:chOff x="1624" y="2064"/>
            <a:chExt cx="313" cy="261"/>
          </a:xfrm>
        </p:grpSpPr>
        <p:sp>
          <p:nvSpPr>
            <p:cNvPr id="37" name="AutoShape 62"/>
            <p:cNvSpPr>
              <a:spLocks noChangeArrowheads="1"/>
            </p:cNvSpPr>
            <p:nvPr/>
          </p:nvSpPr>
          <p:spPr bwMode="auto">
            <a:xfrm>
              <a:off x="1874" y="2163"/>
              <a:ext cx="63" cy="63"/>
            </a:xfrm>
            <a:prstGeom prst="flowChartConnector">
              <a:avLst/>
            </a:prstGeom>
            <a:solidFill>
              <a:srgbClr val="FF3300"/>
            </a:solid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38" name="AutoShape 63"/>
            <p:cNvSpPr>
              <a:spLocks noChangeArrowheads="1"/>
            </p:cNvSpPr>
            <p:nvPr/>
          </p:nvSpPr>
          <p:spPr bwMode="auto">
            <a:xfrm rot="5400000">
              <a:off x="1618" y="2070"/>
              <a:ext cx="261" cy="250"/>
            </a:xfrm>
            <a:prstGeom prst="triangle">
              <a:avLst>
                <a:gd name="adj" fmla="val 50000"/>
              </a:avLst>
            </a:prstGeom>
            <a:solidFill>
              <a:srgbClr val="FF3300"/>
            </a:solidFill>
            <a:ln w="190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dirty="0"/>
            </a:p>
          </p:txBody>
        </p:sp>
      </p:grpSp>
      <p:sp>
        <p:nvSpPr>
          <p:cNvPr id="39" name="Text Box 65"/>
          <p:cNvSpPr txBox="1">
            <a:spLocks noChangeArrowheads="1"/>
          </p:cNvSpPr>
          <p:nvPr/>
        </p:nvSpPr>
        <p:spPr bwMode="auto">
          <a:xfrm>
            <a:off x="2964941" y="4630714"/>
            <a:ext cx="525410" cy="338554"/>
          </a:xfrm>
          <a:prstGeom prst="rect">
            <a:avLst/>
          </a:prstGeom>
          <a:noFill/>
          <a:ln w="9525">
            <a:noFill/>
            <a:miter lim="800000"/>
            <a:headEnd/>
            <a:tailEnd/>
          </a:ln>
          <a:effectLst/>
        </p:spPr>
        <p:txBody>
          <a:bodyPr wrap="square" anchor="ctr">
            <a:prstTxWarp prst="textNoShape">
              <a:avLst/>
            </a:prstTxWarp>
            <a:spAutoFit/>
          </a:bodyPr>
          <a:lstStyle/>
          <a:p>
            <a:pPr algn="ctr" eaLnBrk="0" hangingPunct="0"/>
            <a:r>
              <a:rPr lang="en-US" sz="1600" dirty="0"/>
              <a:t>off</a:t>
            </a:r>
          </a:p>
        </p:txBody>
      </p:sp>
      <p:sp>
        <p:nvSpPr>
          <p:cNvPr id="40" name="Text Box 66"/>
          <p:cNvSpPr txBox="1">
            <a:spLocks noChangeArrowheads="1"/>
          </p:cNvSpPr>
          <p:nvPr/>
        </p:nvSpPr>
        <p:spPr bwMode="auto">
          <a:xfrm>
            <a:off x="5211877" y="4630714"/>
            <a:ext cx="415543" cy="338554"/>
          </a:xfrm>
          <a:prstGeom prst="rect">
            <a:avLst/>
          </a:prstGeom>
          <a:noFill/>
          <a:ln w="9525">
            <a:noFill/>
            <a:miter lim="800000"/>
            <a:headEnd/>
            <a:tailEnd/>
          </a:ln>
          <a:effectLst/>
        </p:spPr>
        <p:txBody>
          <a:bodyPr wrap="square" anchor="ctr">
            <a:prstTxWarp prst="textNoShape">
              <a:avLst/>
            </a:prstTxWarp>
            <a:spAutoFit/>
          </a:bodyPr>
          <a:lstStyle/>
          <a:p>
            <a:pPr algn="ctr" eaLnBrk="0" hangingPunct="0"/>
            <a:r>
              <a:rPr lang="en-US" sz="1600" dirty="0"/>
              <a:t>on</a:t>
            </a:r>
          </a:p>
        </p:txBody>
      </p:sp>
      <p:sp>
        <p:nvSpPr>
          <p:cNvPr id="41" name="Rectangle 68"/>
          <p:cNvSpPr>
            <a:spLocks noChangeArrowheads="1"/>
          </p:cNvSpPr>
          <p:nvPr/>
        </p:nvSpPr>
        <p:spPr bwMode="auto">
          <a:xfrm>
            <a:off x="842039" y="4052249"/>
            <a:ext cx="1248023" cy="309536"/>
          </a:xfrm>
          <a:prstGeom prst="rect">
            <a:avLst/>
          </a:prstGeom>
          <a:noFill/>
          <a:ln w="9525">
            <a:noFill/>
            <a:miter lim="800000"/>
            <a:headEnd/>
            <a:tailEnd/>
          </a:ln>
          <a:effectLst/>
        </p:spPr>
        <p:txBody>
          <a:bodyPr lIns="85725" tIns="42862" rIns="85725" bIns="42862">
            <a:prstTxWarp prst="textNoShape">
              <a:avLst/>
            </a:prstTxWarp>
          </a:bodyPr>
          <a:lstStyle/>
          <a:p>
            <a:pPr defTabSz="769938">
              <a:spcBef>
                <a:spcPct val="20000"/>
              </a:spcBef>
              <a:buSzPct val="70000"/>
              <a:buFont typeface="Wingdings" pitchFamily="-112" charset="2"/>
              <a:buNone/>
            </a:pPr>
            <a:r>
              <a:rPr lang="en-US" sz="1600" dirty="0" smtClean="0"/>
              <a:t>mode</a:t>
            </a:r>
            <a:endParaRPr lang="en-US" sz="1600" dirty="0"/>
          </a:p>
        </p:txBody>
      </p:sp>
      <p:sp>
        <p:nvSpPr>
          <p:cNvPr id="42" name="Text Box 165"/>
          <p:cNvSpPr txBox="1">
            <a:spLocks noChangeArrowheads="1"/>
          </p:cNvSpPr>
          <p:nvPr/>
        </p:nvSpPr>
        <p:spPr bwMode="auto">
          <a:xfrm>
            <a:off x="3000521" y="6138297"/>
            <a:ext cx="1103995" cy="307777"/>
          </a:xfrm>
          <a:prstGeom prst="rect">
            <a:avLst/>
          </a:prstGeom>
          <a:noFill/>
          <a:ln w="9525">
            <a:noFill/>
            <a:miter lim="800000"/>
            <a:headEnd/>
            <a:tailEnd/>
          </a:ln>
          <a:effectLst/>
        </p:spPr>
        <p:txBody>
          <a:bodyPr wrap="square">
            <a:prstTxWarp prst="textNoShape">
              <a:avLst/>
            </a:prstTxWarp>
            <a:spAutoFit/>
          </a:bodyPr>
          <a:lstStyle/>
          <a:p>
            <a:r>
              <a:rPr lang="en-US" sz="1400" dirty="0" smtClean="0"/>
              <a:t>Scan chain</a:t>
            </a:r>
            <a:endParaRPr lang="en-US" sz="1400" dirty="0"/>
          </a:p>
        </p:txBody>
      </p:sp>
      <p:sp>
        <p:nvSpPr>
          <p:cNvPr id="44" name="Line 171"/>
          <p:cNvSpPr>
            <a:spLocks noChangeShapeType="1"/>
          </p:cNvSpPr>
          <p:nvPr/>
        </p:nvSpPr>
        <p:spPr bwMode="auto">
          <a:xfrm>
            <a:off x="2671465" y="5575151"/>
            <a:ext cx="0" cy="531442"/>
          </a:xfrm>
          <a:prstGeom prst="line">
            <a:avLst/>
          </a:prstGeom>
          <a:noFill/>
          <a:ln w="19050">
            <a:solidFill>
              <a:schemeClr val="tx1"/>
            </a:solidFill>
            <a:round/>
            <a:headEnd/>
            <a:tailEnd/>
          </a:ln>
          <a:effectLst/>
        </p:spPr>
        <p:txBody>
          <a:bodyPr wrap="none" anchor="ctr">
            <a:prstTxWarp prst="textNoShape">
              <a:avLst/>
            </a:prstTxWarp>
          </a:bodyPr>
          <a:lstStyle/>
          <a:p>
            <a:endParaRPr lang="en-US" dirty="0"/>
          </a:p>
        </p:txBody>
      </p:sp>
      <p:sp>
        <p:nvSpPr>
          <p:cNvPr id="45" name="Line 172"/>
          <p:cNvSpPr>
            <a:spLocks noChangeShapeType="1"/>
          </p:cNvSpPr>
          <p:nvPr/>
        </p:nvSpPr>
        <p:spPr bwMode="auto">
          <a:xfrm>
            <a:off x="2057301" y="5575151"/>
            <a:ext cx="0" cy="531442"/>
          </a:xfrm>
          <a:prstGeom prst="line">
            <a:avLst/>
          </a:prstGeom>
          <a:noFill/>
          <a:ln w="19050">
            <a:solidFill>
              <a:schemeClr val="tx1"/>
            </a:solidFill>
            <a:round/>
            <a:headEnd/>
            <a:tailEnd/>
          </a:ln>
          <a:effectLst/>
        </p:spPr>
        <p:txBody>
          <a:bodyPr wrap="none" anchor="ctr">
            <a:prstTxWarp prst="textNoShape">
              <a:avLst/>
            </a:prstTxWarp>
          </a:bodyPr>
          <a:lstStyle/>
          <a:p>
            <a:endParaRPr lang="en-US" dirty="0"/>
          </a:p>
        </p:txBody>
      </p:sp>
      <p:sp>
        <p:nvSpPr>
          <p:cNvPr id="47" name="Line 174"/>
          <p:cNvSpPr>
            <a:spLocks noChangeShapeType="1"/>
          </p:cNvSpPr>
          <p:nvPr/>
        </p:nvSpPr>
        <p:spPr bwMode="auto">
          <a:xfrm>
            <a:off x="1647858" y="5575151"/>
            <a:ext cx="0" cy="531442"/>
          </a:xfrm>
          <a:prstGeom prst="line">
            <a:avLst/>
          </a:prstGeom>
          <a:noFill/>
          <a:ln w="19050">
            <a:solidFill>
              <a:schemeClr val="tx1"/>
            </a:solidFill>
            <a:round/>
            <a:headEnd/>
            <a:tailEnd/>
          </a:ln>
          <a:effectLst/>
        </p:spPr>
        <p:txBody>
          <a:bodyPr wrap="none" anchor="ctr">
            <a:prstTxWarp prst="textNoShape">
              <a:avLst/>
            </a:prstTxWarp>
          </a:bodyPr>
          <a:lstStyle/>
          <a:p>
            <a:endParaRPr lang="en-US" dirty="0"/>
          </a:p>
        </p:txBody>
      </p:sp>
      <p:sp>
        <p:nvSpPr>
          <p:cNvPr id="48" name="Line 175"/>
          <p:cNvSpPr>
            <a:spLocks noChangeShapeType="1"/>
          </p:cNvSpPr>
          <p:nvPr/>
        </p:nvSpPr>
        <p:spPr bwMode="auto">
          <a:xfrm>
            <a:off x="1852579" y="5575151"/>
            <a:ext cx="0" cy="531442"/>
          </a:xfrm>
          <a:prstGeom prst="line">
            <a:avLst/>
          </a:prstGeom>
          <a:noFill/>
          <a:ln w="19050">
            <a:solidFill>
              <a:schemeClr val="tx1"/>
            </a:solidFill>
            <a:round/>
            <a:headEnd/>
            <a:tailEnd/>
          </a:ln>
          <a:effectLst/>
        </p:spPr>
        <p:txBody>
          <a:bodyPr wrap="none" anchor="ctr">
            <a:prstTxWarp prst="textNoShape">
              <a:avLst/>
            </a:prstTxWarp>
          </a:bodyPr>
          <a:lstStyle/>
          <a:p>
            <a:endParaRPr lang="en-US" dirty="0"/>
          </a:p>
        </p:txBody>
      </p:sp>
      <p:sp>
        <p:nvSpPr>
          <p:cNvPr id="49" name="Line 176"/>
          <p:cNvSpPr>
            <a:spLocks noChangeShapeType="1"/>
          </p:cNvSpPr>
          <p:nvPr/>
        </p:nvSpPr>
        <p:spPr bwMode="auto">
          <a:xfrm>
            <a:off x="2262022" y="5575151"/>
            <a:ext cx="0" cy="531442"/>
          </a:xfrm>
          <a:prstGeom prst="line">
            <a:avLst/>
          </a:prstGeom>
          <a:noFill/>
          <a:ln w="19050">
            <a:solidFill>
              <a:schemeClr val="tx1"/>
            </a:solidFill>
            <a:round/>
            <a:headEnd/>
            <a:tailEnd/>
          </a:ln>
          <a:effectLst/>
        </p:spPr>
        <p:txBody>
          <a:bodyPr wrap="none" anchor="ctr">
            <a:prstTxWarp prst="textNoShape">
              <a:avLst/>
            </a:prstTxWarp>
          </a:bodyPr>
          <a:lstStyle/>
          <a:p>
            <a:endParaRPr lang="en-US" dirty="0"/>
          </a:p>
        </p:txBody>
      </p:sp>
      <p:sp>
        <p:nvSpPr>
          <p:cNvPr id="50" name="Line 177"/>
          <p:cNvSpPr>
            <a:spLocks noChangeShapeType="1"/>
          </p:cNvSpPr>
          <p:nvPr/>
        </p:nvSpPr>
        <p:spPr bwMode="auto">
          <a:xfrm>
            <a:off x="2466744" y="5575151"/>
            <a:ext cx="0" cy="531442"/>
          </a:xfrm>
          <a:prstGeom prst="line">
            <a:avLst/>
          </a:prstGeom>
          <a:noFill/>
          <a:ln w="19050">
            <a:solidFill>
              <a:schemeClr val="tx1"/>
            </a:solidFill>
            <a:round/>
            <a:headEnd/>
            <a:tailEnd/>
          </a:ln>
          <a:effectLst/>
        </p:spPr>
        <p:txBody>
          <a:bodyPr wrap="none" anchor="ctr">
            <a:prstTxWarp prst="textNoShape">
              <a:avLst/>
            </a:prstTxWarp>
          </a:bodyPr>
          <a:lstStyle/>
          <a:p>
            <a:endParaRPr lang="en-US" dirty="0"/>
          </a:p>
        </p:txBody>
      </p:sp>
      <p:sp>
        <p:nvSpPr>
          <p:cNvPr id="55" name="Line 182"/>
          <p:cNvSpPr>
            <a:spLocks noChangeShapeType="1"/>
          </p:cNvSpPr>
          <p:nvPr/>
        </p:nvSpPr>
        <p:spPr bwMode="auto">
          <a:xfrm>
            <a:off x="4104516" y="5575151"/>
            <a:ext cx="0" cy="531442"/>
          </a:xfrm>
          <a:prstGeom prst="line">
            <a:avLst/>
          </a:prstGeom>
          <a:noFill/>
          <a:ln w="19050">
            <a:solidFill>
              <a:schemeClr val="tx1"/>
            </a:solidFill>
            <a:round/>
            <a:headEnd/>
            <a:tailEnd/>
          </a:ln>
          <a:effectLst/>
        </p:spPr>
        <p:txBody>
          <a:bodyPr wrap="none" anchor="ctr">
            <a:prstTxWarp prst="textNoShape">
              <a:avLst/>
            </a:prstTxWarp>
          </a:bodyPr>
          <a:lstStyle/>
          <a:p>
            <a:endParaRPr lang="en-US" dirty="0"/>
          </a:p>
        </p:txBody>
      </p:sp>
      <p:sp>
        <p:nvSpPr>
          <p:cNvPr id="56" name="Line 183"/>
          <p:cNvSpPr>
            <a:spLocks noChangeShapeType="1"/>
          </p:cNvSpPr>
          <p:nvPr/>
        </p:nvSpPr>
        <p:spPr bwMode="auto">
          <a:xfrm>
            <a:off x="3490351" y="5575151"/>
            <a:ext cx="0" cy="531442"/>
          </a:xfrm>
          <a:prstGeom prst="line">
            <a:avLst/>
          </a:prstGeom>
          <a:noFill/>
          <a:ln w="19050">
            <a:solidFill>
              <a:schemeClr val="tx1"/>
            </a:solidFill>
            <a:round/>
            <a:headEnd/>
            <a:tailEnd/>
          </a:ln>
          <a:effectLst/>
        </p:spPr>
        <p:txBody>
          <a:bodyPr wrap="none" anchor="ctr">
            <a:prstTxWarp prst="textNoShape">
              <a:avLst/>
            </a:prstTxWarp>
          </a:bodyPr>
          <a:lstStyle/>
          <a:p>
            <a:endParaRPr lang="en-US" dirty="0"/>
          </a:p>
        </p:txBody>
      </p:sp>
      <p:sp>
        <p:nvSpPr>
          <p:cNvPr id="57" name="Line 184"/>
          <p:cNvSpPr>
            <a:spLocks noChangeShapeType="1"/>
          </p:cNvSpPr>
          <p:nvPr/>
        </p:nvSpPr>
        <p:spPr bwMode="auto">
          <a:xfrm>
            <a:off x="2876187" y="5575151"/>
            <a:ext cx="0" cy="531442"/>
          </a:xfrm>
          <a:prstGeom prst="line">
            <a:avLst/>
          </a:prstGeom>
          <a:noFill/>
          <a:ln w="19050">
            <a:solidFill>
              <a:schemeClr val="tx1"/>
            </a:solidFill>
            <a:round/>
            <a:headEnd/>
            <a:tailEnd/>
          </a:ln>
          <a:effectLst/>
        </p:spPr>
        <p:txBody>
          <a:bodyPr wrap="none" anchor="ctr">
            <a:prstTxWarp prst="textNoShape">
              <a:avLst/>
            </a:prstTxWarp>
          </a:bodyPr>
          <a:lstStyle/>
          <a:p>
            <a:endParaRPr lang="en-US" dirty="0"/>
          </a:p>
        </p:txBody>
      </p:sp>
      <p:sp>
        <p:nvSpPr>
          <p:cNvPr id="58" name="Line 185"/>
          <p:cNvSpPr>
            <a:spLocks noChangeShapeType="1"/>
          </p:cNvSpPr>
          <p:nvPr/>
        </p:nvSpPr>
        <p:spPr bwMode="auto">
          <a:xfrm>
            <a:off x="3080908" y="5575151"/>
            <a:ext cx="0" cy="531442"/>
          </a:xfrm>
          <a:prstGeom prst="line">
            <a:avLst/>
          </a:prstGeom>
          <a:noFill/>
          <a:ln w="19050">
            <a:solidFill>
              <a:schemeClr val="tx1"/>
            </a:solidFill>
            <a:round/>
            <a:headEnd/>
            <a:tailEnd/>
          </a:ln>
          <a:effectLst/>
        </p:spPr>
        <p:txBody>
          <a:bodyPr wrap="none" anchor="ctr">
            <a:prstTxWarp prst="textNoShape">
              <a:avLst/>
            </a:prstTxWarp>
          </a:bodyPr>
          <a:lstStyle/>
          <a:p>
            <a:endParaRPr lang="en-US" dirty="0"/>
          </a:p>
        </p:txBody>
      </p:sp>
      <p:sp>
        <p:nvSpPr>
          <p:cNvPr id="59" name="Line 186"/>
          <p:cNvSpPr>
            <a:spLocks noChangeShapeType="1"/>
          </p:cNvSpPr>
          <p:nvPr/>
        </p:nvSpPr>
        <p:spPr bwMode="auto">
          <a:xfrm>
            <a:off x="3285630" y="5575151"/>
            <a:ext cx="0" cy="531442"/>
          </a:xfrm>
          <a:prstGeom prst="line">
            <a:avLst/>
          </a:prstGeom>
          <a:noFill/>
          <a:ln w="19050">
            <a:solidFill>
              <a:schemeClr val="tx1"/>
            </a:solidFill>
            <a:round/>
            <a:headEnd/>
            <a:tailEnd/>
          </a:ln>
          <a:effectLst/>
        </p:spPr>
        <p:txBody>
          <a:bodyPr wrap="none" anchor="ctr">
            <a:prstTxWarp prst="textNoShape">
              <a:avLst/>
            </a:prstTxWarp>
          </a:bodyPr>
          <a:lstStyle/>
          <a:p>
            <a:endParaRPr lang="en-US" dirty="0"/>
          </a:p>
        </p:txBody>
      </p:sp>
      <p:sp>
        <p:nvSpPr>
          <p:cNvPr id="60" name="Line 187"/>
          <p:cNvSpPr>
            <a:spLocks noChangeShapeType="1"/>
          </p:cNvSpPr>
          <p:nvPr/>
        </p:nvSpPr>
        <p:spPr bwMode="auto">
          <a:xfrm>
            <a:off x="3695073" y="5575151"/>
            <a:ext cx="0" cy="531442"/>
          </a:xfrm>
          <a:prstGeom prst="line">
            <a:avLst/>
          </a:prstGeom>
          <a:noFill/>
          <a:ln w="19050">
            <a:solidFill>
              <a:schemeClr val="tx1"/>
            </a:solidFill>
            <a:round/>
            <a:headEnd/>
            <a:tailEnd/>
          </a:ln>
          <a:effectLst/>
        </p:spPr>
        <p:txBody>
          <a:bodyPr wrap="none" anchor="ctr">
            <a:prstTxWarp prst="textNoShape">
              <a:avLst/>
            </a:prstTxWarp>
          </a:bodyPr>
          <a:lstStyle/>
          <a:p>
            <a:endParaRPr lang="en-US" dirty="0"/>
          </a:p>
        </p:txBody>
      </p:sp>
      <p:sp>
        <p:nvSpPr>
          <p:cNvPr id="61" name="Line 188"/>
          <p:cNvSpPr>
            <a:spLocks noChangeShapeType="1"/>
          </p:cNvSpPr>
          <p:nvPr/>
        </p:nvSpPr>
        <p:spPr bwMode="auto">
          <a:xfrm>
            <a:off x="3899794" y="5575151"/>
            <a:ext cx="0" cy="531442"/>
          </a:xfrm>
          <a:prstGeom prst="line">
            <a:avLst/>
          </a:prstGeom>
          <a:noFill/>
          <a:ln w="19050">
            <a:solidFill>
              <a:schemeClr val="tx1"/>
            </a:solidFill>
            <a:round/>
            <a:headEnd/>
            <a:tailEnd/>
          </a:ln>
          <a:effectLst/>
        </p:spPr>
        <p:txBody>
          <a:bodyPr wrap="none" anchor="ctr">
            <a:prstTxWarp prst="textNoShape">
              <a:avLst/>
            </a:prstTxWarp>
          </a:bodyPr>
          <a:lstStyle/>
          <a:p>
            <a:endParaRPr lang="en-US" dirty="0"/>
          </a:p>
        </p:txBody>
      </p:sp>
      <p:sp>
        <p:nvSpPr>
          <p:cNvPr id="66" name="Line 193"/>
          <p:cNvSpPr>
            <a:spLocks noChangeShapeType="1"/>
          </p:cNvSpPr>
          <p:nvPr/>
        </p:nvSpPr>
        <p:spPr bwMode="auto">
          <a:xfrm>
            <a:off x="5537564" y="5575151"/>
            <a:ext cx="0" cy="531442"/>
          </a:xfrm>
          <a:prstGeom prst="line">
            <a:avLst/>
          </a:prstGeom>
          <a:noFill/>
          <a:ln w="19050">
            <a:solidFill>
              <a:schemeClr val="tx1"/>
            </a:solidFill>
            <a:round/>
            <a:headEnd/>
            <a:tailEnd/>
          </a:ln>
          <a:effectLst/>
        </p:spPr>
        <p:txBody>
          <a:bodyPr wrap="none" anchor="ctr">
            <a:prstTxWarp prst="textNoShape">
              <a:avLst/>
            </a:prstTxWarp>
          </a:bodyPr>
          <a:lstStyle/>
          <a:p>
            <a:endParaRPr lang="en-US" dirty="0"/>
          </a:p>
        </p:txBody>
      </p:sp>
      <p:sp>
        <p:nvSpPr>
          <p:cNvPr id="67" name="Line 194"/>
          <p:cNvSpPr>
            <a:spLocks noChangeShapeType="1"/>
          </p:cNvSpPr>
          <p:nvPr/>
        </p:nvSpPr>
        <p:spPr bwMode="auto">
          <a:xfrm>
            <a:off x="4923402" y="5575151"/>
            <a:ext cx="0" cy="531442"/>
          </a:xfrm>
          <a:prstGeom prst="line">
            <a:avLst/>
          </a:prstGeom>
          <a:noFill/>
          <a:ln w="19050">
            <a:solidFill>
              <a:schemeClr val="tx1"/>
            </a:solidFill>
            <a:round/>
            <a:headEnd/>
            <a:tailEnd/>
          </a:ln>
          <a:effectLst/>
        </p:spPr>
        <p:txBody>
          <a:bodyPr wrap="none" anchor="ctr">
            <a:prstTxWarp prst="textNoShape">
              <a:avLst/>
            </a:prstTxWarp>
          </a:bodyPr>
          <a:lstStyle/>
          <a:p>
            <a:endParaRPr lang="en-US" dirty="0"/>
          </a:p>
        </p:txBody>
      </p:sp>
      <p:sp>
        <p:nvSpPr>
          <p:cNvPr id="68" name="Line 195"/>
          <p:cNvSpPr>
            <a:spLocks noChangeShapeType="1"/>
          </p:cNvSpPr>
          <p:nvPr/>
        </p:nvSpPr>
        <p:spPr bwMode="auto">
          <a:xfrm>
            <a:off x="4309237" y="5575151"/>
            <a:ext cx="0" cy="531442"/>
          </a:xfrm>
          <a:prstGeom prst="line">
            <a:avLst/>
          </a:prstGeom>
          <a:noFill/>
          <a:ln w="19050">
            <a:solidFill>
              <a:schemeClr val="tx1"/>
            </a:solidFill>
            <a:round/>
            <a:headEnd/>
            <a:tailEnd/>
          </a:ln>
          <a:effectLst/>
        </p:spPr>
        <p:txBody>
          <a:bodyPr wrap="none" anchor="ctr">
            <a:prstTxWarp prst="textNoShape">
              <a:avLst/>
            </a:prstTxWarp>
          </a:bodyPr>
          <a:lstStyle/>
          <a:p>
            <a:endParaRPr lang="en-US" dirty="0"/>
          </a:p>
        </p:txBody>
      </p:sp>
      <p:sp>
        <p:nvSpPr>
          <p:cNvPr id="69" name="Line 196"/>
          <p:cNvSpPr>
            <a:spLocks noChangeShapeType="1"/>
          </p:cNvSpPr>
          <p:nvPr/>
        </p:nvSpPr>
        <p:spPr bwMode="auto">
          <a:xfrm>
            <a:off x="4513959" y="5575151"/>
            <a:ext cx="0" cy="531442"/>
          </a:xfrm>
          <a:prstGeom prst="line">
            <a:avLst/>
          </a:prstGeom>
          <a:noFill/>
          <a:ln w="19050">
            <a:solidFill>
              <a:schemeClr val="tx1"/>
            </a:solidFill>
            <a:round/>
            <a:headEnd/>
            <a:tailEnd/>
          </a:ln>
          <a:effectLst/>
        </p:spPr>
        <p:txBody>
          <a:bodyPr wrap="none" anchor="ctr">
            <a:prstTxWarp prst="textNoShape">
              <a:avLst/>
            </a:prstTxWarp>
          </a:bodyPr>
          <a:lstStyle/>
          <a:p>
            <a:endParaRPr lang="en-US" dirty="0"/>
          </a:p>
        </p:txBody>
      </p:sp>
      <p:sp>
        <p:nvSpPr>
          <p:cNvPr id="70" name="Line 197"/>
          <p:cNvSpPr>
            <a:spLocks noChangeShapeType="1"/>
          </p:cNvSpPr>
          <p:nvPr/>
        </p:nvSpPr>
        <p:spPr bwMode="auto">
          <a:xfrm>
            <a:off x="4718680" y="5575151"/>
            <a:ext cx="0" cy="531442"/>
          </a:xfrm>
          <a:prstGeom prst="line">
            <a:avLst/>
          </a:prstGeom>
          <a:noFill/>
          <a:ln w="19050">
            <a:solidFill>
              <a:schemeClr val="tx1"/>
            </a:solidFill>
            <a:round/>
            <a:headEnd/>
            <a:tailEnd/>
          </a:ln>
          <a:effectLst/>
        </p:spPr>
        <p:txBody>
          <a:bodyPr wrap="none" anchor="ctr">
            <a:prstTxWarp prst="textNoShape">
              <a:avLst/>
            </a:prstTxWarp>
          </a:bodyPr>
          <a:lstStyle/>
          <a:p>
            <a:endParaRPr lang="en-US" dirty="0"/>
          </a:p>
        </p:txBody>
      </p:sp>
      <p:sp>
        <p:nvSpPr>
          <p:cNvPr id="71" name="Line 198"/>
          <p:cNvSpPr>
            <a:spLocks noChangeShapeType="1"/>
          </p:cNvSpPr>
          <p:nvPr/>
        </p:nvSpPr>
        <p:spPr bwMode="auto">
          <a:xfrm>
            <a:off x="5128124" y="5575151"/>
            <a:ext cx="0" cy="531442"/>
          </a:xfrm>
          <a:prstGeom prst="line">
            <a:avLst/>
          </a:prstGeom>
          <a:noFill/>
          <a:ln w="19050">
            <a:solidFill>
              <a:schemeClr val="tx1"/>
            </a:solidFill>
            <a:round/>
            <a:headEnd/>
            <a:tailEnd/>
          </a:ln>
          <a:effectLst/>
        </p:spPr>
        <p:txBody>
          <a:bodyPr wrap="none" anchor="ctr">
            <a:prstTxWarp prst="textNoShape">
              <a:avLst/>
            </a:prstTxWarp>
          </a:bodyPr>
          <a:lstStyle/>
          <a:p>
            <a:endParaRPr lang="en-US" dirty="0"/>
          </a:p>
        </p:txBody>
      </p:sp>
      <p:sp>
        <p:nvSpPr>
          <p:cNvPr id="72" name="Line 199"/>
          <p:cNvSpPr>
            <a:spLocks noChangeShapeType="1"/>
          </p:cNvSpPr>
          <p:nvPr/>
        </p:nvSpPr>
        <p:spPr bwMode="auto">
          <a:xfrm>
            <a:off x="5332845" y="5575151"/>
            <a:ext cx="0" cy="531442"/>
          </a:xfrm>
          <a:prstGeom prst="line">
            <a:avLst/>
          </a:prstGeom>
          <a:noFill/>
          <a:ln w="19050">
            <a:solidFill>
              <a:schemeClr val="tx1"/>
            </a:solidFill>
            <a:round/>
            <a:headEnd/>
            <a:tailEnd/>
          </a:ln>
          <a:effectLst/>
        </p:spPr>
        <p:txBody>
          <a:bodyPr wrap="none" anchor="ctr">
            <a:prstTxWarp prst="textNoShape">
              <a:avLst/>
            </a:prstTxWarp>
          </a:bodyPr>
          <a:lstStyle/>
          <a:p>
            <a:endParaRPr lang="en-US" dirty="0"/>
          </a:p>
        </p:txBody>
      </p:sp>
      <p:sp>
        <p:nvSpPr>
          <p:cNvPr id="171" name="AutoShape 86"/>
          <p:cNvSpPr>
            <a:spLocks noChangeArrowheads="1"/>
          </p:cNvSpPr>
          <p:nvPr/>
        </p:nvSpPr>
        <p:spPr bwMode="auto">
          <a:xfrm>
            <a:off x="1466940" y="5337731"/>
            <a:ext cx="4225090" cy="568390"/>
          </a:xfrm>
          <a:prstGeom prst="octagon">
            <a:avLst>
              <a:gd name="adj" fmla="val 15991"/>
            </a:avLst>
          </a:prstGeom>
          <a:solidFill>
            <a:schemeClr val="bg1">
              <a:lumMod val="85000"/>
            </a:schemeClr>
          </a:solidFill>
          <a:ln w="19050" cap="flat" cmpd="sng">
            <a:solidFill>
              <a:srgbClr val="000000"/>
            </a:solidFill>
            <a:prstDash val="solid"/>
            <a:round/>
            <a:headEnd type="none" w="med" len="med"/>
            <a:tailEnd type="none" w="med" len="med"/>
          </a:ln>
          <a:effectLst/>
        </p:spPr>
        <p:txBody>
          <a:bodyPr wrap="none" anchor="ctr">
            <a:prstTxWarp prst="textNoShape">
              <a:avLst/>
            </a:prstTxWarp>
          </a:bodyPr>
          <a:lstStyle/>
          <a:p>
            <a:pPr>
              <a:defRPr/>
            </a:pPr>
            <a:endParaRPr lang="en-US" dirty="0"/>
          </a:p>
        </p:txBody>
      </p:sp>
      <p:sp>
        <p:nvSpPr>
          <p:cNvPr id="129" name="Rectangle 25"/>
          <p:cNvSpPr>
            <a:spLocks noChangeArrowheads="1"/>
          </p:cNvSpPr>
          <p:nvPr/>
        </p:nvSpPr>
        <p:spPr bwMode="auto">
          <a:xfrm>
            <a:off x="1330446" y="6006647"/>
            <a:ext cx="4431850" cy="163956"/>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dirty="0">
              <a:solidFill>
                <a:srgbClr val="000000"/>
              </a:solidFill>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Testing procedure</a:t>
            </a:r>
            <a:endParaRPr lang="en-US" dirty="0"/>
          </a:p>
        </p:txBody>
      </p:sp>
      <p:sp>
        <p:nvSpPr>
          <p:cNvPr id="3" name="Content Placeholder 2"/>
          <p:cNvSpPr>
            <a:spLocks noGrp="1"/>
          </p:cNvSpPr>
          <p:nvPr>
            <p:ph idx="1"/>
          </p:nvPr>
        </p:nvSpPr>
        <p:spPr>
          <a:xfrm>
            <a:off x="676275" y="2121424"/>
            <a:ext cx="7249544" cy="4304423"/>
          </a:xfrm>
        </p:spPr>
        <p:txBody>
          <a:bodyPr/>
          <a:lstStyle/>
          <a:p>
            <a:r>
              <a:rPr lang="en-US" dirty="0" smtClean="0"/>
              <a:t>Sequential part</a:t>
            </a:r>
          </a:p>
          <a:p>
            <a:pPr lvl="1">
              <a:spcBef>
                <a:spcPts val="0"/>
              </a:spcBef>
            </a:pPr>
            <a:r>
              <a:rPr lang="en-US" dirty="0" smtClean="0">
                <a:solidFill>
                  <a:srgbClr val="000000"/>
                </a:solidFill>
              </a:rPr>
              <a:t>enable scan mode</a:t>
            </a:r>
          </a:p>
          <a:p>
            <a:pPr lvl="1">
              <a:spcBef>
                <a:spcPts val="0"/>
              </a:spcBef>
            </a:pPr>
            <a:r>
              <a:rPr lang="en-US" dirty="0" smtClean="0"/>
              <a:t>shift register test – flush test (00110011…)</a:t>
            </a:r>
          </a:p>
          <a:p>
            <a:pPr lvl="1">
              <a:spcBef>
                <a:spcPts val="0"/>
              </a:spcBef>
            </a:pPr>
            <a:r>
              <a:rPr lang="en-US" dirty="0" smtClean="0">
                <a:solidFill>
                  <a:srgbClr val="000000"/>
                </a:solidFill>
              </a:rPr>
              <a:t>shift through scan-in and measure on scan-out</a:t>
            </a:r>
          </a:p>
          <a:p>
            <a:r>
              <a:rPr lang="en-US" dirty="0" smtClean="0">
                <a:solidFill>
                  <a:srgbClr val="000000"/>
                </a:solidFill>
              </a:rPr>
              <a:t>Combinational part</a:t>
            </a:r>
          </a:p>
          <a:p>
            <a:pPr lvl="1">
              <a:spcBef>
                <a:spcPts val="0"/>
              </a:spcBef>
            </a:pPr>
            <a:r>
              <a:rPr lang="en-US" dirty="0" smtClean="0">
                <a:solidFill>
                  <a:srgbClr val="000000"/>
                </a:solidFill>
              </a:rPr>
              <a:t>select scan mode</a:t>
            </a:r>
          </a:p>
          <a:p>
            <a:pPr lvl="1">
              <a:spcBef>
                <a:spcPts val="0"/>
              </a:spcBef>
            </a:pPr>
            <a:r>
              <a:rPr lang="en-US" dirty="0" smtClean="0">
                <a:solidFill>
                  <a:srgbClr val="000000"/>
                </a:solidFill>
              </a:rPr>
              <a:t>scan in test pattern</a:t>
            </a:r>
          </a:p>
          <a:p>
            <a:pPr lvl="1">
              <a:spcBef>
                <a:spcPts val="0"/>
              </a:spcBef>
            </a:pPr>
            <a:r>
              <a:rPr lang="en-US" dirty="0">
                <a:solidFill>
                  <a:srgbClr val="000000"/>
                </a:solidFill>
              </a:rPr>
              <a:t>force primary input </a:t>
            </a:r>
            <a:r>
              <a:rPr lang="en-US" dirty="0" smtClean="0">
                <a:solidFill>
                  <a:srgbClr val="000000"/>
                </a:solidFill>
              </a:rPr>
              <a:t>values and set normal mode</a:t>
            </a:r>
          </a:p>
          <a:p>
            <a:pPr lvl="1">
              <a:spcBef>
                <a:spcPts val="0"/>
              </a:spcBef>
            </a:pPr>
            <a:r>
              <a:rPr lang="en-US" dirty="0" smtClean="0">
                <a:solidFill>
                  <a:srgbClr val="000000"/>
                </a:solidFill>
              </a:rPr>
              <a:t>capture the combinational logic response</a:t>
            </a:r>
          </a:p>
          <a:p>
            <a:pPr lvl="1">
              <a:spcBef>
                <a:spcPts val="0"/>
              </a:spcBef>
            </a:pPr>
            <a:r>
              <a:rPr lang="en-US" dirty="0" smtClean="0">
                <a:solidFill>
                  <a:srgbClr val="000000"/>
                </a:solidFill>
              </a:rPr>
              <a:t>measure primary outputs</a:t>
            </a:r>
          </a:p>
          <a:p>
            <a:pPr lvl="1">
              <a:spcBef>
                <a:spcPts val="0"/>
              </a:spcBef>
            </a:pPr>
            <a:r>
              <a:rPr lang="en-US" dirty="0" smtClean="0">
                <a:solidFill>
                  <a:srgbClr val="000000"/>
                </a:solidFill>
              </a:rPr>
              <a:t>set the scan mode</a:t>
            </a:r>
          </a:p>
          <a:p>
            <a:pPr lvl="1">
              <a:spcBef>
                <a:spcPts val="0"/>
              </a:spcBef>
            </a:pPr>
            <a:r>
              <a:rPr lang="en-US" dirty="0" smtClean="0">
                <a:solidFill>
                  <a:srgbClr val="000000"/>
                </a:solidFill>
              </a:rPr>
              <a:t>scan out, combined with scan in for the next pattern</a:t>
            </a:r>
          </a:p>
          <a:p>
            <a:pPr lvl="1"/>
            <a:endParaRPr lang="en-US" dirty="0" smtClean="0">
              <a:solidFill>
                <a:srgbClr val="000000"/>
              </a:solidFill>
            </a:endParaRPr>
          </a:p>
          <a:p>
            <a:pPr lvl="1"/>
            <a:endParaRPr lang="en-US" dirty="0" smtClean="0">
              <a:solidFill>
                <a:srgbClr val="000000"/>
              </a:solidFill>
            </a:endParaRPr>
          </a:p>
          <a:p>
            <a:pPr lvl="1"/>
            <a:endParaRPr lang="en-US" dirty="0" smtClean="0">
              <a:solidFill>
                <a:srgbClr val="000000"/>
              </a:solidFill>
            </a:endParaRPr>
          </a:p>
          <a:p>
            <a:pPr lvl="1"/>
            <a:endParaRPr lang="en-US" dirty="0" smtClean="0">
              <a:solidFill>
                <a:srgbClr val="000000"/>
              </a:solidFill>
            </a:endParaRPr>
          </a:p>
          <a:p>
            <a:pPr lvl="1"/>
            <a:endParaRPr lang="en-US" dirty="0" smtClean="0">
              <a:solidFill>
                <a:srgbClr val="000000"/>
              </a:solidFill>
            </a:endParaRPr>
          </a:p>
          <a:p>
            <a:pPr lvl="1"/>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 name="Line 236"/>
          <p:cNvSpPr>
            <a:spLocks noChangeShapeType="1"/>
          </p:cNvSpPr>
          <p:nvPr/>
        </p:nvSpPr>
        <p:spPr bwMode="auto">
          <a:xfrm rot="16200000">
            <a:off x="5794158" y="4267914"/>
            <a:ext cx="0" cy="1298575"/>
          </a:xfrm>
          <a:prstGeom prst="line">
            <a:avLst/>
          </a:prstGeom>
          <a:noFill/>
          <a:ln w="19050">
            <a:solidFill>
              <a:schemeClr val="tx1"/>
            </a:solidFill>
            <a:round/>
            <a:headEnd/>
            <a:tailEnd type="oval" w="sm" len="sm"/>
          </a:ln>
          <a:effectLst/>
        </p:spPr>
        <p:txBody>
          <a:bodyPr wrap="none" anchor="ctr">
            <a:prstTxWarp prst="textNoShape">
              <a:avLst/>
            </a:prstTxWarp>
          </a:bodyPr>
          <a:lstStyle/>
          <a:p>
            <a:endParaRPr lang="en-US" dirty="0"/>
          </a:p>
        </p:txBody>
      </p:sp>
      <p:sp>
        <p:nvSpPr>
          <p:cNvPr id="30" name="Line 51"/>
          <p:cNvSpPr>
            <a:spLocks noChangeShapeType="1"/>
          </p:cNvSpPr>
          <p:nvPr/>
        </p:nvSpPr>
        <p:spPr bwMode="auto">
          <a:xfrm rot="16200000">
            <a:off x="3801845" y="1132802"/>
            <a:ext cx="0" cy="1298575"/>
          </a:xfrm>
          <a:prstGeom prst="line">
            <a:avLst/>
          </a:prstGeom>
          <a:noFill/>
          <a:ln w="19050">
            <a:solidFill>
              <a:schemeClr val="tx1"/>
            </a:solidFill>
            <a:round/>
            <a:headEnd/>
            <a:tailEnd type="oval" w="sm" len="sm"/>
          </a:ln>
          <a:effectLst/>
        </p:spPr>
        <p:txBody>
          <a:bodyPr wrap="none" anchor="ctr">
            <a:prstTxWarp prst="textNoShape">
              <a:avLst/>
            </a:prstTxWarp>
          </a:bodyPr>
          <a:lstStyle/>
          <a:p>
            <a:endParaRPr lang="en-US" dirty="0"/>
          </a:p>
        </p:txBody>
      </p:sp>
      <p:sp>
        <p:nvSpPr>
          <p:cNvPr id="2" name="Title 1"/>
          <p:cNvSpPr>
            <a:spLocks noGrp="1"/>
          </p:cNvSpPr>
          <p:nvPr>
            <p:ph type="title"/>
          </p:nvPr>
        </p:nvSpPr>
        <p:spPr/>
        <p:txBody>
          <a:bodyPr/>
          <a:lstStyle/>
          <a:p>
            <a:r>
              <a:rPr lang="en-US" dirty="0" smtClean="0"/>
              <a:t>Parallel scan chains</a:t>
            </a:r>
            <a:endParaRPr lang="en-US" dirty="0"/>
          </a:p>
        </p:txBody>
      </p:sp>
      <p:sp>
        <p:nvSpPr>
          <p:cNvPr id="3" name="Content Placeholder 2"/>
          <p:cNvSpPr>
            <a:spLocks noGrp="1"/>
          </p:cNvSpPr>
          <p:nvPr>
            <p:ph idx="1"/>
          </p:nvPr>
        </p:nvSpPr>
        <p:spPr>
          <a:xfrm>
            <a:off x="1453017" y="5872541"/>
            <a:ext cx="7080250" cy="483809"/>
          </a:xfrm>
        </p:spPr>
        <p:txBody>
          <a:bodyPr/>
          <a:lstStyle/>
          <a:p>
            <a:pPr>
              <a:buNone/>
            </a:pPr>
            <a:r>
              <a:rPr lang="en-US" dirty="0" smtClean="0"/>
              <a:t>Reduced test application time</a:t>
            </a:r>
          </a:p>
          <a:p>
            <a:pPr>
              <a:buNone/>
            </a:pPr>
            <a:endParaRPr lang="en-US" dirty="0"/>
          </a:p>
        </p:txBody>
      </p:sp>
      <p:sp>
        <p:nvSpPr>
          <p:cNvPr id="219" name="Freeform 322"/>
          <p:cNvSpPr>
            <a:spLocks/>
          </p:cNvSpPr>
          <p:nvPr/>
        </p:nvSpPr>
        <p:spPr bwMode="auto">
          <a:xfrm>
            <a:off x="1475852" y="2510752"/>
            <a:ext cx="6983413" cy="3131937"/>
          </a:xfrm>
          <a:custGeom>
            <a:avLst/>
            <a:gdLst/>
            <a:ahLst/>
            <a:cxnLst>
              <a:cxn ang="0">
                <a:pos x="4263" y="0"/>
              </a:cxn>
              <a:cxn ang="0">
                <a:pos x="0" y="0"/>
              </a:cxn>
              <a:cxn ang="0">
                <a:pos x="0" y="2359"/>
              </a:cxn>
              <a:cxn ang="0">
                <a:pos x="4399" y="2359"/>
              </a:cxn>
            </a:cxnLst>
            <a:rect l="0" t="0" r="r" b="b"/>
            <a:pathLst>
              <a:path w="4399" h="2359">
                <a:moveTo>
                  <a:pt x="4263" y="0"/>
                </a:moveTo>
                <a:lnTo>
                  <a:pt x="0" y="0"/>
                </a:lnTo>
                <a:lnTo>
                  <a:pt x="0" y="2359"/>
                </a:lnTo>
                <a:lnTo>
                  <a:pt x="4399" y="2359"/>
                </a:lnTo>
              </a:path>
            </a:pathLst>
          </a:custGeom>
          <a:noFill/>
          <a:ln w="19050" cmpd="sng">
            <a:solidFill>
              <a:srgbClr val="FF3300"/>
            </a:solidFill>
            <a:round/>
            <a:headEnd/>
            <a:tailEnd/>
          </a:ln>
          <a:effectLst/>
        </p:spPr>
        <p:txBody>
          <a:bodyPr>
            <a:prstTxWarp prst="textNoShape">
              <a:avLst/>
            </a:prstTxWarp>
          </a:bodyPr>
          <a:lstStyle/>
          <a:p>
            <a:endParaRPr lang="en-US" dirty="0"/>
          </a:p>
        </p:txBody>
      </p:sp>
      <p:sp>
        <p:nvSpPr>
          <p:cNvPr id="222" name="Text Box 325"/>
          <p:cNvSpPr txBox="1">
            <a:spLocks noChangeArrowheads="1"/>
          </p:cNvSpPr>
          <p:nvPr/>
        </p:nvSpPr>
        <p:spPr bwMode="auto">
          <a:xfrm>
            <a:off x="705252" y="3727919"/>
            <a:ext cx="969961" cy="584776"/>
          </a:xfrm>
          <a:prstGeom prst="rect">
            <a:avLst/>
          </a:prstGeom>
          <a:noFill/>
          <a:ln w="9525">
            <a:noFill/>
            <a:miter lim="800000"/>
            <a:headEnd/>
            <a:tailEnd/>
          </a:ln>
          <a:effectLst/>
        </p:spPr>
        <p:txBody>
          <a:bodyPr wrap="square">
            <a:prstTxWarp prst="textNoShape">
              <a:avLst/>
            </a:prstTxWarp>
            <a:spAutoFit/>
          </a:bodyPr>
          <a:lstStyle/>
          <a:p>
            <a:r>
              <a:rPr lang="en-US" sz="1600" dirty="0" smtClean="0">
                <a:solidFill>
                  <a:srgbClr val="FF3300"/>
                </a:solidFill>
              </a:rPr>
              <a:t>Scan enable</a:t>
            </a:r>
            <a:endParaRPr lang="en-US" sz="1600" dirty="0">
              <a:solidFill>
                <a:srgbClr val="FF3300"/>
              </a:solidFill>
            </a:endParaRPr>
          </a:p>
        </p:txBody>
      </p:sp>
      <p:sp>
        <p:nvSpPr>
          <p:cNvPr id="6" name="Line 6"/>
          <p:cNvSpPr>
            <a:spLocks noChangeShapeType="1"/>
          </p:cNvSpPr>
          <p:nvPr/>
        </p:nvSpPr>
        <p:spPr bwMode="auto">
          <a:xfrm>
            <a:off x="1800007" y="2085302"/>
            <a:ext cx="0" cy="422275"/>
          </a:xfrm>
          <a:prstGeom prst="line">
            <a:avLst/>
          </a:prstGeom>
          <a:noFill/>
          <a:ln w="12700">
            <a:solidFill>
              <a:srgbClr val="FF3300"/>
            </a:solidFill>
            <a:round/>
            <a:headEnd/>
            <a:tailEnd type="oval" w="sm" len="sm"/>
          </a:ln>
          <a:effectLst/>
        </p:spPr>
        <p:txBody>
          <a:bodyPr wrap="none" anchor="ctr">
            <a:prstTxWarp prst="textNoShape">
              <a:avLst/>
            </a:prstTxWarp>
          </a:bodyPr>
          <a:lstStyle/>
          <a:p>
            <a:endParaRPr lang="en-US" dirty="0"/>
          </a:p>
        </p:txBody>
      </p:sp>
      <p:sp>
        <p:nvSpPr>
          <p:cNvPr id="7" name="Line 7"/>
          <p:cNvSpPr>
            <a:spLocks noChangeShapeType="1"/>
          </p:cNvSpPr>
          <p:nvPr/>
        </p:nvSpPr>
        <p:spPr bwMode="auto">
          <a:xfrm flipH="1">
            <a:off x="1053882" y="2017040"/>
            <a:ext cx="720725" cy="0"/>
          </a:xfrm>
          <a:prstGeom prst="line">
            <a:avLst/>
          </a:prstGeom>
          <a:noFill/>
          <a:ln w="19050">
            <a:solidFill>
              <a:schemeClr val="tx1"/>
            </a:solidFill>
            <a:round/>
            <a:headEnd/>
            <a:tailEnd/>
          </a:ln>
          <a:effectLst/>
        </p:spPr>
        <p:txBody>
          <a:bodyPr wrap="none" anchor="ctr">
            <a:prstTxWarp prst="textNoShape">
              <a:avLst/>
            </a:prstTxWarp>
          </a:bodyPr>
          <a:lstStyle/>
          <a:p>
            <a:endParaRPr lang="en-US" dirty="0"/>
          </a:p>
        </p:txBody>
      </p:sp>
      <p:sp>
        <p:nvSpPr>
          <p:cNvPr id="8" name="Freeform 9"/>
          <p:cNvSpPr>
            <a:spLocks/>
          </p:cNvSpPr>
          <p:nvPr/>
        </p:nvSpPr>
        <p:spPr bwMode="auto">
          <a:xfrm flipH="1">
            <a:off x="1628557" y="1221702"/>
            <a:ext cx="146050" cy="566738"/>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dirty="0"/>
          </a:p>
        </p:txBody>
      </p:sp>
      <p:sp>
        <p:nvSpPr>
          <p:cNvPr id="9" name="Line 5"/>
          <p:cNvSpPr>
            <a:spLocks noChangeShapeType="1"/>
          </p:cNvSpPr>
          <p:nvPr/>
        </p:nvSpPr>
        <p:spPr bwMode="auto">
          <a:xfrm>
            <a:off x="1774607" y="1893215"/>
            <a:ext cx="381000" cy="0"/>
          </a:xfrm>
          <a:prstGeom prst="line">
            <a:avLst/>
          </a:prstGeom>
          <a:noFill/>
          <a:ln w="19050">
            <a:solidFill>
              <a:schemeClr val="tx1"/>
            </a:solidFill>
            <a:round/>
            <a:headEnd/>
            <a:tailEnd/>
          </a:ln>
          <a:effectLst/>
        </p:spPr>
        <p:txBody>
          <a:bodyPr wrap="none" anchor="ctr">
            <a:prstTxWarp prst="textNoShape">
              <a:avLst/>
            </a:prstTxWarp>
          </a:bodyPr>
          <a:lstStyle/>
          <a:p>
            <a:endParaRPr lang="en-US" dirty="0"/>
          </a:p>
        </p:txBody>
      </p:sp>
      <p:sp>
        <p:nvSpPr>
          <p:cNvPr id="10" name="Line 10"/>
          <p:cNvSpPr>
            <a:spLocks noChangeShapeType="1"/>
          </p:cNvSpPr>
          <p:nvPr/>
        </p:nvSpPr>
        <p:spPr bwMode="auto">
          <a:xfrm rot="16200000">
            <a:off x="2273082" y="1597940"/>
            <a:ext cx="0" cy="368300"/>
          </a:xfrm>
          <a:prstGeom prst="line">
            <a:avLst/>
          </a:prstGeom>
          <a:noFill/>
          <a:ln w="19050">
            <a:solidFill>
              <a:schemeClr val="tx1"/>
            </a:solidFill>
            <a:round/>
            <a:headEnd/>
            <a:tailEnd type="oval" w="sm" len="sm"/>
          </a:ln>
          <a:effectLst/>
        </p:spPr>
        <p:txBody>
          <a:bodyPr wrap="none" anchor="ctr">
            <a:prstTxWarp prst="textNoShape">
              <a:avLst/>
            </a:prstTxWarp>
          </a:bodyPr>
          <a:lstStyle/>
          <a:p>
            <a:endParaRPr lang="en-US" dirty="0"/>
          </a:p>
        </p:txBody>
      </p:sp>
      <p:sp>
        <p:nvSpPr>
          <p:cNvPr id="11" name="Rectangle 13"/>
          <p:cNvSpPr>
            <a:spLocks noChangeArrowheads="1"/>
          </p:cNvSpPr>
          <p:nvPr/>
        </p:nvSpPr>
        <p:spPr bwMode="auto">
          <a:xfrm>
            <a:off x="1768257" y="1653502"/>
            <a:ext cx="71438" cy="476250"/>
          </a:xfrm>
          <a:prstGeom prst="rect">
            <a:avLst/>
          </a:prstGeom>
          <a:solidFill>
            <a:srgbClr val="FF0000"/>
          </a:solidFill>
          <a:ln w="9525">
            <a:solidFill>
              <a:srgbClr val="FF0000"/>
            </a:solidFill>
            <a:miter lim="800000"/>
            <a:headEnd/>
            <a:tailEnd/>
          </a:ln>
          <a:effectLst/>
        </p:spPr>
        <p:txBody>
          <a:bodyPr wrap="none" anchor="ctr">
            <a:prstTxWarp prst="textNoShape">
              <a:avLst/>
            </a:prstTxWarp>
          </a:bodyPr>
          <a:lstStyle/>
          <a:p>
            <a:endParaRPr lang="en-US" dirty="0"/>
          </a:p>
        </p:txBody>
      </p:sp>
      <p:sp>
        <p:nvSpPr>
          <p:cNvPr id="13" name="Rectangle 16"/>
          <p:cNvSpPr>
            <a:spLocks noChangeArrowheads="1"/>
          </p:cNvSpPr>
          <p:nvPr/>
        </p:nvSpPr>
        <p:spPr bwMode="auto">
          <a:xfrm>
            <a:off x="1866682" y="1639215"/>
            <a:ext cx="450850" cy="5969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dirty="0">
              <a:solidFill>
                <a:srgbClr val="000000"/>
              </a:solidFill>
              <a:latin typeface="Arial"/>
            </a:endParaRPr>
          </a:p>
        </p:txBody>
      </p:sp>
      <p:sp>
        <p:nvSpPr>
          <p:cNvPr id="14" name="Text Box 17"/>
          <p:cNvSpPr txBox="1">
            <a:spLocks noChangeArrowheads="1"/>
          </p:cNvSpPr>
          <p:nvPr/>
        </p:nvSpPr>
        <p:spPr bwMode="auto">
          <a:xfrm>
            <a:off x="1809532" y="1750340"/>
            <a:ext cx="293688" cy="274638"/>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1200" b="1" dirty="0"/>
              <a:t>D</a:t>
            </a:r>
            <a:endParaRPr lang="pl-PL" sz="2400" b="1" dirty="0"/>
          </a:p>
        </p:txBody>
      </p:sp>
      <p:sp>
        <p:nvSpPr>
          <p:cNvPr id="15" name="Freeform 18"/>
          <p:cNvSpPr>
            <a:spLocks/>
          </p:cNvSpPr>
          <p:nvPr/>
        </p:nvSpPr>
        <p:spPr bwMode="auto">
          <a:xfrm flipH="1">
            <a:off x="2461995" y="1228052"/>
            <a:ext cx="369887" cy="788988"/>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dirty="0"/>
          </a:p>
        </p:txBody>
      </p:sp>
      <p:sp>
        <p:nvSpPr>
          <p:cNvPr id="17" name="Line 33"/>
          <p:cNvSpPr>
            <a:spLocks noChangeShapeType="1"/>
          </p:cNvSpPr>
          <p:nvPr/>
        </p:nvSpPr>
        <p:spPr bwMode="auto">
          <a:xfrm>
            <a:off x="2796957" y="2085302"/>
            <a:ext cx="0" cy="422275"/>
          </a:xfrm>
          <a:prstGeom prst="line">
            <a:avLst/>
          </a:prstGeom>
          <a:noFill/>
          <a:ln w="12700">
            <a:solidFill>
              <a:srgbClr val="FF3300"/>
            </a:solidFill>
            <a:round/>
            <a:headEnd/>
            <a:tailEnd type="oval" w="sm" len="sm"/>
          </a:ln>
          <a:effectLst/>
        </p:spPr>
        <p:txBody>
          <a:bodyPr wrap="none" anchor="ctr">
            <a:prstTxWarp prst="textNoShape">
              <a:avLst/>
            </a:prstTxWarp>
          </a:bodyPr>
          <a:lstStyle/>
          <a:p>
            <a:endParaRPr lang="en-US" dirty="0"/>
          </a:p>
        </p:txBody>
      </p:sp>
      <p:sp>
        <p:nvSpPr>
          <p:cNvPr id="18" name="Freeform 35"/>
          <p:cNvSpPr>
            <a:spLocks/>
          </p:cNvSpPr>
          <p:nvPr/>
        </p:nvSpPr>
        <p:spPr bwMode="auto">
          <a:xfrm flipH="1">
            <a:off x="2625507" y="1221702"/>
            <a:ext cx="146050" cy="566738"/>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dirty="0"/>
          </a:p>
        </p:txBody>
      </p:sp>
      <p:sp>
        <p:nvSpPr>
          <p:cNvPr id="19" name="Line 36"/>
          <p:cNvSpPr>
            <a:spLocks noChangeShapeType="1"/>
          </p:cNvSpPr>
          <p:nvPr/>
        </p:nvSpPr>
        <p:spPr bwMode="auto">
          <a:xfrm>
            <a:off x="2771557" y="1893215"/>
            <a:ext cx="381000" cy="0"/>
          </a:xfrm>
          <a:prstGeom prst="line">
            <a:avLst/>
          </a:prstGeom>
          <a:noFill/>
          <a:ln w="19050">
            <a:solidFill>
              <a:schemeClr val="tx1"/>
            </a:solidFill>
            <a:round/>
            <a:headEnd/>
            <a:tailEnd/>
          </a:ln>
          <a:effectLst/>
        </p:spPr>
        <p:txBody>
          <a:bodyPr wrap="none" anchor="ctr">
            <a:prstTxWarp prst="textNoShape">
              <a:avLst/>
            </a:prstTxWarp>
          </a:bodyPr>
          <a:lstStyle/>
          <a:p>
            <a:endParaRPr lang="en-US" dirty="0"/>
          </a:p>
        </p:txBody>
      </p:sp>
      <p:sp>
        <p:nvSpPr>
          <p:cNvPr id="21" name="Rectangle 38"/>
          <p:cNvSpPr>
            <a:spLocks noChangeArrowheads="1"/>
          </p:cNvSpPr>
          <p:nvPr/>
        </p:nvSpPr>
        <p:spPr bwMode="auto">
          <a:xfrm>
            <a:off x="2765207" y="1653502"/>
            <a:ext cx="71438" cy="476250"/>
          </a:xfrm>
          <a:prstGeom prst="rect">
            <a:avLst/>
          </a:prstGeom>
          <a:solidFill>
            <a:srgbClr val="FF0000"/>
          </a:solidFill>
          <a:ln w="9525">
            <a:solidFill>
              <a:srgbClr val="FF0000"/>
            </a:solidFill>
            <a:miter lim="800000"/>
            <a:headEnd/>
            <a:tailEnd/>
          </a:ln>
          <a:effectLst/>
        </p:spPr>
        <p:txBody>
          <a:bodyPr wrap="none" anchor="ctr">
            <a:prstTxWarp prst="textNoShape">
              <a:avLst/>
            </a:prstTxWarp>
          </a:bodyPr>
          <a:lstStyle/>
          <a:p>
            <a:endParaRPr lang="en-US" dirty="0"/>
          </a:p>
        </p:txBody>
      </p:sp>
      <p:sp>
        <p:nvSpPr>
          <p:cNvPr id="24" name="Rectangle 40"/>
          <p:cNvSpPr>
            <a:spLocks noChangeArrowheads="1"/>
          </p:cNvSpPr>
          <p:nvPr/>
        </p:nvSpPr>
        <p:spPr bwMode="auto">
          <a:xfrm>
            <a:off x="2863632" y="1639215"/>
            <a:ext cx="450850" cy="5969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dirty="0">
              <a:solidFill>
                <a:srgbClr val="000000"/>
              </a:solidFill>
              <a:latin typeface="Arial"/>
            </a:endParaRPr>
          </a:p>
        </p:txBody>
      </p:sp>
      <p:sp>
        <p:nvSpPr>
          <p:cNvPr id="25" name="Text Box 41"/>
          <p:cNvSpPr txBox="1">
            <a:spLocks noChangeArrowheads="1"/>
          </p:cNvSpPr>
          <p:nvPr/>
        </p:nvSpPr>
        <p:spPr bwMode="auto">
          <a:xfrm>
            <a:off x="2806482" y="1750340"/>
            <a:ext cx="293688" cy="274638"/>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1200" b="1" dirty="0"/>
              <a:t>D</a:t>
            </a:r>
            <a:endParaRPr lang="pl-PL" sz="2400" b="1" dirty="0"/>
          </a:p>
        </p:txBody>
      </p:sp>
      <p:sp>
        <p:nvSpPr>
          <p:cNvPr id="33" name="Freeform 56"/>
          <p:cNvSpPr>
            <a:spLocks/>
          </p:cNvSpPr>
          <p:nvPr/>
        </p:nvSpPr>
        <p:spPr bwMode="auto">
          <a:xfrm flipH="1">
            <a:off x="4455895" y="1228052"/>
            <a:ext cx="369888" cy="788988"/>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dirty="0"/>
          </a:p>
        </p:txBody>
      </p:sp>
      <p:sp>
        <p:nvSpPr>
          <p:cNvPr id="37" name="Line 78"/>
          <p:cNvSpPr>
            <a:spLocks noChangeShapeType="1"/>
          </p:cNvSpPr>
          <p:nvPr/>
        </p:nvSpPr>
        <p:spPr bwMode="auto">
          <a:xfrm>
            <a:off x="4789270" y="2085302"/>
            <a:ext cx="0" cy="422275"/>
          </a:xfrm>
          <a:prstGeom prst="line">
            <a:avLst/>
          </a:prstGeom>
          <a:noFill/>
          <a:ln w="12700">
            <a:solidFill>
              <a:srgbClr val="FF3300"/>
            </a:solidFill>
            <a:round/>
            <a:headEnd/>
            <a:tailEnd type="oval" w="sm" len="sm"/>
          </a:ln>
          <a:effectLst/>
        </p:spPr>
        <p:txBody>
          <a:bodyPr wrap="none" anchor="ctr">
            <a:prstTxWarp prst="textNoShape">
              <a:avLst/>
            </a:prstTxWarp>
          </a:bodyPr>
          <a:lstStyle/>
          <a:p>
            <a:endParaRPr lang="en-US" dirty="0"/>
          </a:p>
        </p:txBody>
      </p:sp>
      <p:sp>
        <p:nvSpPr>
          <p:cNvPr id="38" name="Freeform 79"/>
          <p:cNvSpPr>
            <a:spLocks/>
          </p:cNvSpPr>
          <p:nvPr/>
        </p:nvSpPr>
        <p:spPr bwMode="auto">
          <a:xfrm flipH="1">
            <a:off x="4617820" y="1221702"/>
            <a:ext cx="146050" cy="566738"/>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dirty="0"/>
          </a:p>
        </p:txBody>
      </p:sp>
      <p:sp>
        <p:nvSpPr>
          <p:cNvPr id="39" name="Line 80"/>
          <p:cNvSpPr>
            <a:spLocks noChangeShapeType="1"/>
          </p:cNvSpPr>
          <p:nvPr/>
        </p:nvSpPr>
        <p:spPr bwMode="auto">
          <a:xfrm>
            <a:off x="4763870" y="1893215"/>
            <a:ext cx="381000" cy="0"/>
          </a:xfrm>
          <a:prstGeom prst="line">
            <a:avLst/>
          </a:prstGeom>
          <a:noFill/>
          <a:ln w="19050">
            <a:solidFill>
              <a:schemeClr val="tx1"/>
            </a:solidFill>
            <a:round/>
            <a:headEnd/>
            <a:tailEnd/>
          </a:ln>
          <a:effectLst/>
        </p:spPr>
        <p:txBody>
          <a:bodyPr wrap="none" anchor="ctr">
            <a:prstTxWarp prst="textNoShape">
              <a:avLst/>
            </a:prstTxWarp>
          </a:bodyPr>
          <a:lstStyle/>
          <a:p>
            <a:endParaRPr lang="en-US" dirty="0"/>
          </a:p>
        </p:txBody>
      </p:sp>
      <p:sp>
        <p:nvSpPr>
          <p:cNvPr id="40" name="Line 81"/>
          <p:cNvSpPr>
            <a:spLocks noChangeShapeType="1"/>
          </p:cNvSpPr>
          <p:nvPr/>
        </p:nvSpPr>
        <p:spPr bwMode="auto">
          <a:xfrm rot="16200000">
            <a:off x="5262345" y="1597940"/>
            <a:ext cx="0" cy="368300"/>
          </a:xfrm>
          <a:prstGeom prst="line">
            <a:avLst/>
          </a:prstGeom>
          <a:noFill/>
          <a:ln w="19050">
            <a:solidFill>
              <a:schemeClr val="tx1"/>
            </a:solidFill>
            <a:round/>
            <a:headEnd/>
            <a:tailEnd type="oval" w="sm" len="sm"/>
          </a:ln>
          <a:effectLst/>
        </p:spPr>
        <p:txBody>
          <a:bodyPr wrap="none" anchor="ctr">
            <a:prstTxWarp prst="textNoShape">
              <a:avLst/>
            </a:prstTxWarp>
          </a:bodyPr>
          <a:lstStyle/>
          <a:p>
            <a:endParaRPr lang="en-US" dirty="0"/>
          </a:p>
        </p:txBody>
      </p:sp>
      <p:sp>
        <p:nvSpPr>
          <p:cNvPr id="41" name="Rectangle 82"/>
          <p:cNvSpPr>
            <a:spLocks noChangeArrowheads="1"/>
          </p:cNvSpPr>
          <p:nvPr/>
        </p:nvSpPr>
        <p:spPr bwMode="auto">
          <a:xfrm>
            <a:off x="4757520" y="1653502"/>
            <a:ext cx="71438" cy="476250"/>
          </a:xfrm>
          <a:prstGeom prst="rect">
            <a:avLst/>
          </a:prstGeom>
          <a:solidFill>
            <a:srgbClr val="FF0000"/>
          </a:solidFill>
          <a:ln w="9525">
            <a:solidFill>
              <a:srgbClr val="FF0000"/>
            </a:solidFill>
            <a:miter lim="800000"/>
            <a:headEnd/>
            <a:tailEnd/>
          </a:ln>
          <a:effectLst/>
        </p:spPr>
        <p:txBody>
          <a:bodyPr wrap="none" anchor="ctr">
            <a:prstTxWarp prst="textNoShape">
              <a:avLst/>
            </a:prstTxWarp>
          </a:bodyPr>
          <a:lstStyle/>
          <a:p>
            <a:endParaRPr lang="en-US" dirty="0"/>
          </a:p>
        </p:txBody>
      </p:sp>
      <p:sp>
        <p:nvSpPr>
          <p:cNvPr id="44" name="Rectangle 84"/>
          <p:cNvSpPr>
            <a:spLocks noChangeArrowheads="1"/>
          </p:cNvSpPr>
          <p:nvPr/>
        </p:nvSpPr>
        <p:spPr bwMode="auto">
          <a:xfrm>
            <a:off x="4855945" y="1639215"/>
            <a:ext cx="450850" cy="5969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dirty="0">
              <a:solidFill>
                <a:srgbClr val="000000"/>
              </a:solidFill>
              <a:latin typeface="Arial"/>
            </a:endParaRPr>
          </a:p>
        </p:txBody>
      </p:sp>
      <p:sp>
        <p:nvSpPr>
          <p:cNvPr id="45" name="Text Box 85"/>
          <p:cNvSpPr txBox="1">
            <a:spLocks noChangeArrowheads="1"/>
          </p:cNvSpPr>
          <p:nvPr/>
        </p:nvSpPr>
        <p:spPr bwMode="auto">
          <a:xfrm>
            <a:off x="4798795" y="1750340"/>
            <a:ext cx="293688" cy="274638"/>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1200" b="1" dirty="0"/>
              <a:t>D</a:t>
            </a:r>
            <a:endParaRPr lang="pl-PL" sz="2400" b="1" dirty="0"/>
          </a:p>
        </p:txBody>
      </p:sp>
      <p:sp>
        <p:nvSpPr>
          <p:cNvPr id="43" name="Freeform 86"/>
          <p:cNvSpPr>
            <a:spLocks/>
          </p:cNvSpPr>
          <p:nvPr/>
        </p:nvSpPr>
        <p:spPr bwMode="auto">
          <a:xfrm flipH="1">
            <a:off x="5451258" y="1228052"/>
            <a:ext cx="369888" cy="788988"/>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dirty="0"/>
          </a:p>
        </p:txBody>
      </p:sp>
      <p:sp>
        <p:nvSpPr>
          <p:cNvPr id="47" name="Line 88"/>
          <p:cNvSpPr>
            <a:spLocks noChangeShapeType="1"/>
          </p:cNvSpPr>
          <p:nvPr/>
        </p:nvSpPr>
        <p:spPr bwMode="auto">
          <a:xfrm>
            <a:off x="5786220" y="2085302"/>
            <a:ext cx="0" cy="422275"/>
          </a:xfrm>
          <a:prstGeom prst="line">
            <a:avLst/>
          </a:prstGeom>
          <a:noFill/>
          <a:ln w="12700">
            <a:solidFill>
              <a:srgbClr val="FF3300"/>
            </a:solidFill>
            <a:round/>
            <a:headEnd/>
            <a:tailEnd type="oval" w="sm" len="sm"/>
          </a:ln>
          <a:effectLst/>
        </p:spPr>
        <p:txBody>
          <a:bodyPr wrap="none" anchor="ctr">
            <a:prstTxWarp prst="textNoShape">
              <a:avLst/>
            </a:prstTxWarp>
          </a:bodyPr>
          <a:lstStyle/>
          <a:p>
            <a:endParaRPr lang="en-US" dirty="0"/>
          </a:p>
        </p:txBody>
      </p:sp>
      <p:sp>
        <p:nvSpPr>
          <p:cNvPr id="48" name="Freeform 89"/>
          <p:cNvSpPr>
            <a:spLocks/>
          </p:cNvSpPr>
          <p:nvPr/>
        </p:nvSpPr>
        <p:spPr bwMode="auto">
          <a:xfrm flipH="1">
            <a:off x="5614770" y="1221702"/>
            <a:ext cx="146050" cy="566738"/>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dirty="0"/>
          </a:p>
        </p:txBody>
      </p:sp>
      <p:sp>
        <p:nvSpPr>
          <p:cNvPr id="49" name="Line 90"/>
          <p:cNvSpPr>
            <a:spLocks noChangeShapeType="1"/>
          </p:cNvSpPr>
          <p:nvPr/>
        </p:nvSpPr>
        <p:spPr bwMode="auto">
          <a:xfrm>
            <a:off x="5760820" y="1893215"/>
            <a:ext cx="381000" cy="0"/>
          </a:xfrm>
          <a:prstGeom prst="line">
            <a:avLst/>
          </a:prstGeom>
          <a:noFill/>
          <a:ln w="19050">
            <a:solidFill>
              <a:schemeClr val="tx1"/>
            </a:solidFill>
            <a:round/>
            <a:headEnd/>
            <a:tailEnd/>
          </a:ln>
          <a:effectLst/>
        </p:spPr>
        <p:txBody>
          <a:bodyPr wrap="none" anchor="ctr">
            <a:prstTxWarp prst="textNoShape">
              <a:avLst/>
            </a:prstTxWarp>
          </a:bodyPr>
          <a:lstStyle/>
          <a:p>
            <a:endParaRPr lang="en-US" dirty="0"/>
          </a:p>
        </p:txBody>
      </p:sp>
      <p:sp>
        <p:nvSpPr>
          <p:cNvPr id="50" name="Line 91"/>
          <p:cNvSpPr>
            <a:spLocks noChangeShapeType="1"/>
          </p:cNvSpPr>
          <p:nvPr/>
        </p:nvSpPr>
        <p:spPr bwMode="auto">
          <a:xfrm rot="16200000">
            <a:off x="6259295" y="1597940"/>
            <a:ext cx="0" cy="368300"/>
          </a:xfrm>
          <a:prstGeom prst="line">
            <a:avLst/>
          </a:prstGeom>
          <a:noFill/>
          <a:ln w="19050">
            <a:solidFill>
              <a:schemeClr val="tx1"/>
            </a:solidFill>
            <a:round/>
            <a:headEnd/>
            <a:tailEnd type="oval" w="sm" len="sm"/>
          </a:ln>
          <a:effectLst/>
        </p:spPr>
        <p:txBody>
          <a:bodyPr wrap="none" anchor="ctr">
            <a:prstTxWarp prst="textNoShape">
              <a:avLst/>
            </a:prstTxWarp>
          </a:bodyPr>
          <a:lstStyle/>
          <a:p>
            <a:endParaRPr lang="en-US" dirty="0"/>
          </a:p>
        </p:txBody>
      </p:sp>
      <p:sp>
        <p:nvSpPr>
          <p:cNvPr id="51" name="Rectangle 92"/>
          <p:cNvSpPr>
            <a:spLocks noChangeArrowheads="1"/>
          </p:cNvSpPr>
          <p:nvPr/>
        </p:nvSpPr>
        <p:spPr bwMode="auto">
          <a:xfrm>
            <a:off x="5754470" y="1653502"/>
            <a:ext cx="71438" cy="476250"/>
          </a:xfrm>
          <a:prstGeom prst="rect">
            <a:avLst/>
          </a:prstGeom>
          <a:solidFill>
            <a:srgbClr val="FF0000"/>
          </a:solidFill>
          <a:ln w="9525">
            <a:solidFill>
              <a:srgbClr val="FF0000"/>
            </a:solidFill>
            <a:miter lim="800000"/>
            <a:headEnd/>
            <a:tailEnd/>
          </a:ln>
          <a:effectLst/>
        </p:spPr>
        <p:txBody>
          <a:bodyPr wrap="none" anchor="ctr">
            <a:prstTxWarp prst="textNoShape">
              <a:avLst/>
            </a:prstTxWarp>
          </a:bodyPr>
          <a:lstStyle/>
          <a:p>
            <a:endParaRPr lang="en-US" dirty="0"/>
          </a:p>
        </p:txBody>
      </p:sp>
      <p:sp>
        <p:nvSpPr>
          <p:cNvPr id="54" name="Rectangle 94"/>
          <p:cNvSpPr>
            <a:spLocks noChangeArrowheads="1"/>
          </p:cNvSpPr>
          <p:nvPr/>
        </p:nvSpPr>
        <p:spPr bwMode="auto">
          <a:xfrm>
            <a:off x="5852895" y="1639215"/>
            <a:ext cx="450850" cy="5969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dirty="0">
              <a:solidFill>
                <a:srgbClr val="000000"/>
              </a:solidFill>
              <a:latin typeface="Arial"/>
            </a:endParaRPr>
          </a:p>
        </p:txBody>
      </p:sp>
      <p:sp>
        <p:nvSpPr>
          <p:cNvPr id="55" name="Text Box 95"/>
          <p:cNvSpPr txBox="1">
            <a:spLocks noChangeArrowheads="1"/>
          </p:cNvSpPr>
          <p:nvPr/>
        </p:nvSpPr>
        <p:spPr bwMode="auto">
          <a:xfrm>
            <a:off x="5795745" y="1750340"/>
            <a:ext cx="293688" cy="274638"/>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1200" b="1" dirty="0"/>
              <a:t>D</a:t>
            </a:r>
            <a:endParaRPr lang="pl-PL" sz="2400" b="1" dirty="0"/>
          </a:p>
        </p:txBody>
      </p:sp>
      <p:sp>
        <p:nvSpPr>
          <p:cNvPr id="53" name="Freeform 96"/>
          <p:cNvSpPr>
            <a:spLocks/>
          </p:cNvSpPr>
          <p:nvPr/>
        </p:nvSpPr>
        <p:spPr bwMode="auto">
          <a:xfrm flipH="1">
            <a:off x="6448208" y="1228052"/>
            <a:ext cx="369888" cy="788988"/>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dirty="0"/>
          </a:p>
        </p:txBody>
      </p:sp>
      <p:sp>
        <p:nvSpPr>
          <p:cNvPr id="57" name="Line 98"/>
          <p:cNvSpPr>
            <a:spLocks noChangeShapeType="1"/>
          </p:cNvSpPr>
          <p:nvPr/>
        </p:nvSpPr>
        <p:spPr bwMode="auto">
          <a:xfrm>
            <a:off x="6783170" y="2085302"/>
            <a:ext cx="0" cy="422275"/>
          </a:xfrm>
          <a:prstGeom prst="line">
            <a:avLst/>
          </a:prstGeom>
          <a:noFill/>
          <a:ln w="12700">
            <a:solidFill>
              <a:srgbClr val="FF3300"/>
            </a:solidFill>
            <a:round/>
            <a:headEnd/>
            <a:tailEnd type="oval" w="sm" len="sm"/>
          </a:ln>
          <a:effectLst/>
        </p:spPr>
        <p:txBody>
          <a:bodyPr wrap="none" anchor="ctr">
            <a:prstTxWarp prst="textNoShape">
              <a:avLst/>
            </a:prstTxWarp>
          </a:bodyPr>
          <a:lstStyle/>
          <a:p>
            <a:endParaRPr lang="en-US" dirty="0"/>
          </a:p>
        </p:txBody>
      </p:sp>
      <p:sp>
        <p:nvSpPr>
          <p:cNvPr id="58" name="Freeform 99"/>
          <p:cNvSpPr>
            <a:spLocks/>
          </p:cNvSpPr>
          <p:nvPr/>
        </p:nvSpPr>
        <p:spPr bwMode="auto">
          <a:xfrm flipH="1">
            <a:off x="6611720" y="1221702"/>
            <a:ext cx="146050" cy="566738"/>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dirty="0"/>
          </a:p>
        </p:txBody>
      </p:sp>
      <p:sp>
        <p:nvSpPr>
          <p:cNvPr id="59" name="Line 100"/>
          <p:cNvSpPr>
            <a:spLocks noChangeShapeType="1"/>
          </p:cNvSpPr>
          <p:nvPr/>
        </p:nvSpPr>
        <p:spPr bwMode="auto">
          <a:xfrm>
            <a:off x="6757770" y="1893215"/>
            <a:ext cx="381000" cy="0"/>
          </a:xfrm>
          <a:prstGeom prst="line">
            <a:avLst/>
          </a:prstGeom>
          <a:noFill/>
          <a:ln w="19050">
            <a:solidFill>
              <a:schemeClr val="tx1"/>
            </a:solidFill>
            <a:round/>
            <a:headEnd/>
            <a:tailEnd/>
          </a:ln>
          <a:effectLst/>
        </p:spPr>
        <p:txBody>
          <a:bodyPr wrap="none" anchor="ctr">
            <a:prstTxWarp prst="textNoShape">
              <a:avLst/>
            </a:prstTxWarp>
          </a:bodyPr>
          <a:lstStyle/>
          <a:p>
            <a:endParaRPr lang="en-US" dirty="0"/>
          </a:p>
        </p:txBody>
      </p:sp>
      <p:sp>
        <p:nvSpPr>
          <p:cNvPr id="60" name="Line 101"/>
          <p:cNvSpPr>
            <a:spLocks noChangeShapeType="1"/>
          </p:cNvSpPr>
          <p:nvPr/>
        </p:nvSpPr>
        <p:spPr bwMode="auto">
          <a:xfrm rot="16200000">
            <a:off x="7256245" y="1597940"/>
            <a:ext cx="0" cy="368300"/>
          </a:xfrm>
          <a:prstGeom prst="line">
            <a:avLst/>
          </a:prstGeom>
          <a:noFill/>
          <a:ln w="19050">
            <a:solidFill>
              <a:schemeClr val="tx1"/>
            </a:solidFill>
            <a:round/>
            <a:headEnd/>
            <a:tailEnd type="oval" w="sm" len="sm"/>
          </a:ln>
          <a:effectLst/>
        </p:spPr>
        <p:txBody>
          <a:bodyPr wrap="none" anchor="ctr">
            <a:prstTxWarp prst="textNoShape">
              <a:avLst/>
            </a:prstTxWarp>
          </a:bodyPr>
          <a:lstStyle/>
          <a:p>
            <a:endParaRPr lang="en-US" dirty="0"/>
          </a:p>
        </p:txBody>
      </p:sp>
      <p:sp>
        <p:nvSpPr>
          <p:cNvPr id="61" name="Rectangle 102"/>
          <p:cNvSpPr>
            <a:spLocks noChangeArrowheads="1"/>
          </p:cNvSpPr>
          <p:nvPr/>
        </p:nvSpPr>
        <p:spPr bwMode="auto">
          <a:xfrm>
            <a:off x="6751420" y="1653502"/>
            <a:ext cx="71438" cy="476250"/>
          </a:xfrm>
          <a:prstGeom prst="rect">
            <a:avLst/>
          </a:prstGeom>
          <a:solidFill>
            <a:srgbClr val="FF0000"/>
          </a:solidFill>
          <a:ln w="9525">
            <a:solidFill>
              <a:srgbClr val="FF0000"/>
            </a:solidFill>
            <a:miter lim="800000"/>
            <a:headEnd/>
            <a:tailEnd/>
          </a:ln>
          <a:effectLst/>
        </p:spPr>
        <p:txBody>
          <a:bodyPr wrap="none" anchor="ctr">
            <a:prstTxWarp prst="textNoShape">
              <a:avLst/>
            </a:prstTxWarp>
          </a:bodyPr>
          <a:lstStyle/>
          <a:p>
            <a:endParaRPr lang="en-US" dirty="0"/>
          </a:p>
        </p:txBody>
      </p:sp>
      <p:sp>
        <p:nvSpPr>
          <p:cNvPr id="64" name="Rectangle 104"/>
          <p:cNvSpPr>
            <a:spLocks noChangeArrowheads="1"/>
          </p:cNvSpPr>
          <p:nvPr/>
        </p:nvSpPr>
        <p:spPr bwMode="auto">
          <a:xfrm>
            <a:off x="6849845" y="1639215"/>
            <a:ext cx="450850" cy="5969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dirty="0">
              <a:solidFill>
                <a:srgbClr val="000000"/>
              </a:solidFill>
              <a:latin typeface="Arial"/>
            </a:endParaRPr>
          </a:p>
        </p:txBody>
      </p:sp>
      <p:sp>
        <p:nvSpPr>
          <p:cNvPr id="65" name="Text Box 105"/>
          <p:cNvSpPr txBox="1">
            <a:spLocks noChangeArrowheads="1"/>
          </p:cNvSpPr>
          <p:nvPr/>
        </p:nvSpPr>
        <p:spPr bwMode="auto">
          <a:xfrm>
            <a:off x="6792695" y="1750340"/>
            <a:ext cx="293688" cy="274638"/>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1200" b="1" dirty="0"/>
              <a:t>D</a:t>
            </a:r>
            <a:endParaRPr lang="pl-PL" sz="2400" b="1" dirty="0"/>
          </a:p>
        </p:txBody>
      </p:sp>
      <p:sp>
        <p:nvSpPr>
          <p:cNvPr id="63" name="Freeform 106"/>
          <p:cNvSpPr>
            <a:spLocks/>
          </p:cNvSpPr>
          <p:nvPr/>
        </p:nvSpPr>
        <p:spPr bwMode="auto">
          <a:xfrm flipH="1">
            <a:off x="7445158" y="1228052"/>
            <a:ext cx="1241642" cy="788988"/>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dirty="0"/>
          </a:p>
        </p:txBody>
      </p:sp>
      <p:sp>
        <p:nvSpPr>
          <p:cNvPr id="223" name="Text Box 326"/>
          <p:cNvSpPr txBox="1">
            <a:spLocks noChangeArrowheads="1"/>
          </p:cNvSpPr>
          <p:nvPr/>
        </p:nvSpPr>
        <p:spPr bwMode="auto">
          <a:xfrm>
            <a:off x="973947" y="1653502"/>
            <a:ext cx="602782" cy="338554"/>
          </a:xfrm>
          <a:prstGeom prst="rect">
            <a:avLst/>
          </a:prstGeom>
          <a:noFill/>
          <a:ln w="9525">
            <a:noFill/>
            <a:miter lim="800000"/>
            <a:headEnd/>
            <a:tailEnd/>
          </a:ln>
          <a:effectLst/>
        </p:spPr>
        <p:txBody>
          <a:bodyPr wrap="none">
            <a:prstTxWarp prst="textNoShape">
              <a:avLst/>
            </a:prstTxWarp>
            <a:spAutoFit/>
          </a:bodyPr>
          <a:lstStyle/>
          <a:p>
            <a:r>
              <a:rPr lang="pl-PL" sz="1600" dirty="0" smtClean="0"/>
              <a:t>SCI</a:t>
            </a:r>
            <a:r>
              <a:rPr lang="pl-PL" sz="1600" baseline="-25000" dirty="0" smtClean="0"/>
              <a:t>0</a:t>
            </a:r>
            <a:endParaRPr lang="en-GB" sz="1600" baseline="-25000" dirty="0"/>
          </a:p>
        </p:txBody>
      </p:sp>
      <p:sp>
        <p:nvSpPr>
          <p:cNvPr id="226" name="Text Box 330"/>
          <p:cNvSpPr txBox="1">
            <a:spLocks noChangeArrowheads="1"/>
          </p:cNvSpPr>
          <p:nvPr/>
        </p:nvSpPr>
        <p:spPr bwMode="auto">
          <a:xfrm>
            <a:off x="8415182" y="1674140"/>
            <a:ext cx="705375" cy="338554"/>
          </a:xfrm>
          <a:prstGeom prst="rect">
            <a:avLst/>
          </a:prstGeom>
          <a:noFill/>
          <a:ln w="9525">
            <a:noFill/>
            <a:miter lim="800000"/>
            <a:headEnd/>
            <a:tailEnd/>
          </a:ln>
          <a:effectLst/>
        </p:spPr>
        <p:txBody>
          <a:bodyPr wrap="none">
            <a:prstTxWarp prst="textNoShape">
              <a:avLst/>
            </a:prstTxWarp>
            <a:spAutoFit/>
          </a:bodyPr>
          <a:lstStyle/>
          <a:p>
            <a:r>
              <a:rPr lang="pl-PL" sz="1600" dirty="0" smtClean="0"/>
              <a:t>SCO</a:t>
            </a:r>
            <a:r>
              <a:rPr lang="pl-PL" sz="1600" baseline="-25000" dirty="0" smtClean="0"/>
              <a:t>0</a:t>
            </a:r>
            <a:endParaRPr lang="en-GB" sz="1600" baseline="-25000" dirty="0"/>
          </a:p>
        </p:txBody>
      </p:sp>
      <p:sp>
        <p:nvSpPr>
          <p:cNvPr id="148" name="Line 192"/>
          <p:cNvSpPr>
            <a:spLocks noChangeShapeType="1"/>
          </p:cNvSpPr>
          <p:nvPr/>
        </p:nvSpPr>
        <p:spPr bwMode="auto">
          <a:xfrm>
            <a:off x="1800007" y="5220414"/>
            <a:ext cx="0" cy="422275"/>
          </a:xfrm>
          <a:prstGeom prst="line">
            <a:avLst/>
          </a:prstGeom>
          <a:noFill/>
          <a:ln w="12700">
            <a:solidFill>
              <a:srgbClr val="FF3300"/>
            </a:solidFill>
            <a:round/>
            <a:headEnd/>
            <a:tailEnd type="oval" w="sm" len="sm"/>
          </a:ln>
          <a:effectLst/>
        </p:spPr>
        <p:txBody>
          <a:bodyPr wrap="none" anchor="ctr">
            <a:prstTxWarp prst="textNoShape">
              <a:avLst/>
            </a:prstTxWarp>
          </a:bodyPr>
          <a:lstStyle/>
          <a:p>
            <a:endParaRPr lang="en-US" dirty="0"/>
          </a:p>
        </p:txBody>
      </p:sp>
      <p:sp>
        <p:nvSpPr>
          <p:cNvPr id="149" name="Line 193"/>
          <p:cNvSpPr>
            <a:spLocks noChangeShapeType="1"/>
          </p:cNvSpPr>
          <p:nvPr/>
        </p:nvSpPr>
        <p:spPr bwMode="auto">
          <a:xfrm flipH="1">
            <a:off x="1126907" y="5152152"/>
            <a:ext cx="647700" cy="0"/>
          </a:xfrm>
          <a:prstGeom prst="line">
            <a:avLst/>
          </a:prstGeom>
          <a:noFill/>
          <a:ln w="19050">
            <a:solidFill>
              <a:schemeClr val="tx1"/>
            </a:solidFill>
            <a:round/>
            <a:headEnd/>
            <a:tailEnd/>
          </a:ln>
          <a:effectLst/>
        </p:spPr>
        <p:txBody>
          <a:bodyPr wrap="none" anchor="ctr">
            <a:prstTxWarp prst="textNoShape">
              <a:avLst/>
            </a:prstTxWarp>
          </a:bodyPr>
          <a:lstStyle/>
          <a:p>
            <a:endParaRPr lang="en-US" dirty="0"/>
          </a:p>
        </p:txBody>
      </p:sp>
      <p:sp>
        <p:nvSpPr>
          <p:cNvPr id="150" name="Freeform 194"/>
          <p:cNvSpPr>
            <a:spLocks/>
          </p:cNvSpPr>
          <p:nvPr/>
        </p:nvSpPr>
        <p:spPr bwMode="auto">
          <a:xfrm flipH="1">
            <a:off x="1628557" y="4356814"/>
            <a:ext cx="146050" cy="566738"/>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dirty="0"/>
          </a:p>
        </p:txBody>
      </p:sp>
      <p:sp>
        <p:nvSpPr>
          <p:cNvPr id="151" name="Line 195"/>
          <p:cNvSpPr>
            <a:spLocks noChangeShapeType="1"/>
          </p:cNvSpPr>
          <p:nvPr/>
        </p:nvSpPr>
        <p:spPr bwMode="auto">
          <a:xfrm>
            <a:off x="1774607" y="5028327"/>
            <a:ext cx="381000" cy="0"/>
          </a:xfrm>
          <a:prstGeom prst="line">
            <a:avLst/>
          </a:prstGeom>
          <a:noFill/>
          <a:ln w="19050">
            <a:solidFill>
              <a:schemeClr val="tx1"/>
            </a:solidFill>
            <a:round/>
            <a:headEnd/>
            <a:tailEnd/>
          </a:ln>
          <a:effectLst/>
        </p:spPr>
        <p:txBody>
          <a:bodyPr wrap="none" anchor="ctr">
            <a:prstTxWarp prst="textNoShape">
              <a:avLst/>
            </a:prstTxWarp>
          </a:bodyPr>
          <a:lstStyle/>
          <a:p>
            <a:endParaRPr lang="en-US" dirty="0"/>
          </a:p>
        </p:txBody>
      </p:sp>
      <p:sp>
        <p:nvSpPr>
          <p:cNvPr id="152" name="Line 196"/>
          <p:cNvSpPr>
            <a:spLocks noChangeShapeType="1"/>
          </p:cNvSpPr>
          <p:nvPr/>
        </p:nvSpPr>
        <p:spPr bwMode="auto">
          <a:xfrm rot="16200000">
            <a:off x="2273082" y="4733052"/>
            <a:ext cx="0" cy="368300"/>
          </a:xfrm>
          <a:prstGeom prst="line">
            <a:avLst/>
          </a:prstGeom>
          <a:noFill/>
          <a:ln w="19050">
            <a:solidFill>
              <a:schemeClr val="tx1"/>
            </a:solidFill>
            <a:round/>
            <a:headEnd/>
            <a:tailEnd type="oval" w="sm" len="sm"/>
          </a:ln>
          <a:effectLst/>
        </p:spPr>
        <p:txBody>
          <a:bodyPr wrap="none" anchor="ctr">
            <a:prstTxWarp prst="textNoShape">
              <a:avLst/>
            </a:prstTxWarp>
          </a:bodyPr>
          <a:lstStyle/>
          <a:p>
            <a:endParaRPr lang="en-US" dirty="0"/>
          </a:p>
        </p:txBody>
      </p:sp>
      <p:sp>
        <p:nvSpPr>
          <p:cNvPr id="153" name="Rectangle 197"/>
          <p:cNvSpPr>
            <a:spLocks noChangeArrowheads="1"/>
          </p:cNvSpPr>
          <p:nvPr/>
        </p:nvSpPr>
        <p:spPr bwMode="auto">
          <a:xfrm>
            <a:off x="1768257" y="4788614"/>
            <a:ext cx="71438" cy="476250"/>
          </a:xfrm>
          <a:prstGeom prst="rect">
            <a:avLst/>
          </a:prstGeom>
          <a:solidFill>
            <a:srgbClr val="FF0000"/>
          </a:solidFill>
          <a:ln w="9525">
            <a:solidFill>
              <a:srgbClr val="FF0000"/>
            </a:solidFill>
            <a:miter lim="800000"/>
            <a:headEnd/>
            <a:tailEnd/>
          </a:ln>
          <a:effectLst/>
        </p:spPr>
        <p:txBody>
          <a:bodyPr wrap="none" anchor="ctr">
            <a:prstTxWarp prst="textNoShape">
              <a:avLst/>
            </a:prstTxWarp>
          </a:bodyPr>
          <a:lstStyle/>
          <a:p>
            <a:endParaRPr lang="en-US" dirty="0"/>
          </a:p>
        </p:txBody>
      </p:sp>
      <p:sp>
        <p:nvSpPr>
          <p:cNvPr id="155" name="Rectangle 199"/>
          <p:cNvSpPr>
            <a:spLocks noChangeArrowheads="1"/>
          </p:cNvSpPr>
          <p:nvPr/>
        </p:nvSpPr>
        <p:spPr bwMode="auto">
          <a:xfrm>
            <a:off x="1866682" y="4774327"/>
            <a:ext cx="450850" cy="5969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dirty="0">
              <a:solidFill>
                <a:srgbClr val="000000"/>
              </a:solidFill>
              <a:latin typeface="Arial"/>
            </a:endParaRPr>
          </a:p>
        </p:txBody>
      </p:sp>
      <p:sp>
        <p:nvSpPr>
          <p:cNvPr id="156" name="Text Box 200"/>
          <p:cNvSpPr txBox="1">
            <a:spLocks noChangeArrowheads="1"/>
          </p:cNvSpPr>
          <p:nvPr/>
        </p:nvSpPr>
        <p:spPr bwMode="auto">
          <a:xfrm>
            <a:off x="1809532" y="4885452"/>
            <a:ext cx="293688" cy="274638"/>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1200" b="1" dirty="0"/>
              <a:t>D</a:t>
            </a:r>
            <a:endParaRPr lang="pl-PL" sz="2400" b="1" dirty="0"/>
          </a:p>
        </p:txBody>
      </p:sp>
      <p:sp>
        <p:nvSpPr>
          <p:cNvPr id="157" name="Freeform 201"/>
          <p:cNvSpPr>
            <a:spLocks/>
          </p:cNvSpPr>
          <p:nvPr/>
        </p:nvSpPr>
        <p:spPr bwMode="auto">
          <a:xfrm flipH="1">
            <a:off x="2461995" y="4363164"/>
            <a:ext cx="369887" cy="788988"/>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dirty="0"/>
          </a:p>
        </p:txBody>
      </p:sp>
      <p:sp>
        <p:nvSpPr>
          <p:cNvPr id="159" name="Line 203"/>
          <p:cNvSpPr>
            <a:spLocks noChangeShapeType="1"/>
          </p:cNvSpPr>
          <p:nvPr/>
        </p:nvSpPr>
        <p:spPr bwMode="auto">
          <a:xfrm>
            <a:off x="2796957" y="5220414"/>
            <a:ext cx="0" cy="422275"/>
          </a:xfrm>
          <a:prstGeom prst="line">
            <a:avLst/>
          </a:prstGeom>
          <a:noFill/>
          <a:ln w="12700">
            <a:solidFill>
              <a:srgbClr val="FF3300"/>
            </a:solidFill>
            <a:round/>
            <a:headEnd/>
            <a:tailEnd type="oval" w="sm" len="sm"/>
          </a:ln>
          <a:effectLst/>
        </p:spPr>
        <p:txBody>
          <a:bodyPr wrap="none" anchor="ctr">
            <a:prstTxWarp prst="textNoShape">
              <a:avLst/>
            </a:prstTxWarp>
          </a:bodyPr>
          <a:lstStyle/>
          <a:p>
            <a:endParaRPr lang="en-US" dirty="0"/>
          </a:p>
        </p:txBody>
      </p:sp>
      <p:sp>
        <p:nvSpPr>
          <p:cNvPr id="160" name="Freeform 204"/>
          <p:cNvSpPr>
            <a:spLocks/>
          </p:cNvSpPr>
          <p:nvPr/>
        </p:nvSpPr>
        <p:spPr bwMode="auto">
          <a:xfrm flipH="1">
            <a:off x="2625507" y="4356814"/>
            <a:ext cx="146050" cy="566738"/>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dirty="0"/>
          </a:p>
        </p:txBody>
      </p:sp>
      <p:sp>
        <p:nvSpPr>
          <p:cNvPr id="161" name="Line 205"/>
          <p:cNvSpPr>
            <a:spLocks noChangeShapeType="1"/>
          </p:cNvSpPr>
          <p:nvPr/>
        </p:nvSpPr>
        <p:spPr bwMode="auto">
          <a:xfrm>
            <a:off x="2771557" y="5028327"/>
            <a:ext cx="381000" cy="0"/>
          </a:xfrm>
          <a:prstGeom prst="line">
            <a:avLst/>
          </a:prstGeom>
          <a:noFill/>
          <a:ln w="19050">
            <a:solidFill>
              <a:schemeClr val="tx1"/>
            </a:solidFill>
            <a:round/>
            <a:headEnd/>
            <a:tailEnd/>
          </a:ln>
          <a:effectLst/>
        </p:spPr>
        <p:txBody>
          <a:bodyPr wrap="none" anchor="ctr">
            <a:prstTxWarp prst="textNoShape">
              <a:avLst/>
            </a:prstTxWarp>
          </a:bodyPr>
          <a:lstStyle/>
          <a:p>
            <a:endParaRPr lang="en-US" dirty="0"/>
          </a:p>
        </p:txBody>
      </p:sp>
      <p:sp>
        <p:nvSpPr>
          <p:cNvPr id="162" name="Line 206"/>
          <p:cNvSpPr>
            <a:spLocks noChangeShapeType="1"/>
          </p:cNvSpPr>
          <p:nvPr/>
        </p:nvSpPr>
        <p:spPr bwMode="auto">
          <a:xfrm rot="16200000">
            <a:off x="3270032" y="4733052"/>
            <a:ext cx="0" cy="368300"/>
          </a:xfrm>
          <a:prstGeom prst="line">
            <a:avLst/>
          </a:prstGeom>
          <a:noFill/>
          <a:ln w="19050">
            <a:solidFill>
              <a:schemeClr val="tx1"/>
            </a:solidFill>
            <a:round/>
            <a:headEnd/>
            <a:tailEnd type="oval" w="sm" len="sm"/>
          </a:ln>
          <a:effectLst/>
        </p:spPr>
        <p:txBody>
          <a:bodyPr wrap="none" anchor="ctr">
            <a:prstTxWarp prst="textNoShape">
              <a:avLst/>
            </a:prstTxWarp>
          </a:bodyPr>
          <a:lstStyle/>
          <a:p>
            <a:endParaRPr lang="en-US" dirty="0"/>
          </a:p>
        </p:txBody>
      </p:sp>
      <p:sp>
        <p:nvSpPr>
          <p:cNvPr id="163" name="Rectangle 207"/>
          <p:cNvSpPr>
            <a:spLocks noChangeArrowheads="1"/>
          </p:cNvSpPr>
          <p:nvPr/>
        </p:nvSpPr>
        <p:spPr bwMode="auto">
          <a:xfrm>
            <a:off x="2765207" y="4788614"/>
            <a:ext cx="71438" cy="476250"/>
          </a:xfrm>
          <a:prstGeom prst="rect">
            <a:avLst/>
          </a:prstGeom>
          <a:solidFill>
            <a:srgbClr val="FF0000"/>
          </a:solidFill>
          <a:ln w="9525">
            <a:solidFill>
              <a:srgbClr val="FF0000"/>
            </a:solidFill>
            <a:miter lim="800000"/>
            <a:headEnd/>
            <a:tailEnd/>
          </a:ln>
          <a:effectLst/>
        </p:spPr>
        <p:txBody>
          <a:bodyPr wrap="none" anchor="ctr">
            <a:prstTxWarp prst="textNoShape">
              <a:avLst/>
            </a:prstTxWarp>
          </a:bodyPr>
          <a:lstStyle/>
          <a:p>
            <a:endParaRPr lang="en-US" dirty="0"/>
          </a:p>
        </p:txBody>
      </p:sp>
      <p:sp>
        <p:nvSpPr>
          <p:cNvPr id="166" name="Rectangle 209"/>
          <p:cNvSpPr>
            <a:spLocks noChangeArrowheads="1"/>
          </p:cNvSpPr>
          <p:nvPr/>
        </p:nvSpPr>
        <p:spPr bwMode="auto">
          <a:xfrm>
            <a:off x="2863632" y="4774327"/>
            <a:ext cx="450850" cy="5969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dirty="0">
              <a:solidFill>
                <a:srgbClr val="000000"/>
              </a:solidFill>
              <a:latin typeface="Arial"/>
            </a:endParaRPr>
          </a:p>
        </p:txBody>
      </p:sp>
      <p:sp>
        <p:nvSpPr>
          <p:cNvPr id="167" name="Text Box 210"/>
          <p:cNvSpPr txBox="1">
            <a:spLocks noChangeArrowheads="1"/>
          </p:cNvSpPr>
          <p:nvPr/>
        </p:nvSpPr>
        <p:spPr bwMode="auto">
          <a:xfrm>
            <a:off x="2806482" y="4885452"/>
            <a:ext cx="293688" cy="274638"/>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1200" b="1" dirty="0"/>
              <a:t>D</a:t>
            </a:r>
            <a:endParaRPr lang="pl-PL" sz="2400" b="1" dirty="0"/>
          </a:p>
        </p:txBody>
      </p:sp>
      <p:sp>
        <p:nvSpPr>
          <p:cNvPr id="165" name="Freeform 211"/>
          <p:cNvSpPr>
            <a:spLocks/>
          </p:cNvSpPr>
          <p:nvPr/>
        </p:nvSpPr>
        <p:spPr bwMode="auto">
          <a:xfrm flipH="1">
            <a:off x="3458945" y="4363164"/>
            <a:ext cx="369888" cy="788988"/>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dirty="0"/>
          </a:p>
        </p:txBody>
      </p:sp>
      <p:sp>
        <p:nvSpPr>
          <p:cNvPr id="169" name="Line 213"/>
          <p:cNvSpPr>
            <a:spLocks noChangeShapeType="1"/>
          </p:cNvSpPr>
          <p:nvPr/>
        </p:nvSpPr>
        <p:spPr bwMode="auto">
          <a:xfrm>
            <a:off x="3793907" y="5220414"/>
            <a:ext cx="0" cy="422275"/>
          </a:xfrm>
          <a:prstGeom prst="line">
            <a:avLst/>
          </a:prstGeom>
          <a:noFill/>
          <a:ln w="12700">
            <a:solidFill>
              <a:srgbClr val="FF3300"/>
            </a:solidFill>
            <a:round/>
            <a:headEnd/>
            <a:tailEnd type="oval" w="sm" len="sm"/>
          </a:ln>
          <a:effectLst/>
        </p:spPr>
        <p:txBody>
          <a:bodyPr wrap="none" anchor="ctr">
            <a:prstTxWarp prst="textNoShape">
              <a:avLst/>
            </a:prstTxWarp>
          </a:bodyPr>
          <a:lstStyle/>
          <a:p>
            <a:endParaRPr lang="en-US" dirty="0"/>
          </a:p>
        </p:txBody>
      </p:sp>
      <p:sp>
        <p:nvSpPr>
          <p:cNvPr id="170" name="Freeform 214"/>
          <p:cNvSpPr>
            <a:spLocks/>
          </p:cNvSpPr>
          <p:nvPr/>
        </p:nvSpPr>
        <p:spPr bwMode="auto">
          <a:xfrm flipH="1">
            <a:off x="3622457" y="4356814"/>
            <a:ext cx="146050" cy="566738"/>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dirty="0"/>
          </a:p>
        </p:txBody>
      </p:sp>
      <p:sp>
        <p:nvSpPr>
          <p:cNvPr id="171" name="Line 215"/>
          <p:cNvSpPr>
            <a:spLocks noChangeShapeType="1"/>
          </p:cNvSpPr>
          <p:nvPr/>
        </p:nvSpPr>
        <p:spPr bwMode="auto">
          <a:xfrm>
            <a:off x="3768507" y="5028327"/>
            <a:ext cx="381000" cy="0"/>
          </a:xfrm>
          <a:prstGeom prst="line">
            <a:avLst/>
          </a:prstGeom>
          <a:noFill/>
          <a:ln w="19050">
            <a:solidFill>
              <a:schemeClr val="tx1"/>
            </a:solidFill>
            <a:round/>
            <a:headEnd/>
            <a:tailEnd/>
          </a:ln>
          <a:effectLst/>
        </p:spPr>
        <p:txBody>
          <a:bodyPr wrap="none" anchor="ctr">
            <a:prstTxWarp prst="textNoShape">
              <a:avLst/>
            </a:prstTxWarp>
          </a:bodyPr>
          <a:lstStyle/>
          <a:p>
            <a:endParaRPr lang="en-US" dirty="0"/>
          </a:p>
        </p:txBody>
      </p:sp>
      <p:sp>
        <p:nvSpPr>
          <p:cNvPr id="172" name="Line 216"/>
          <p:cNvSpPr>
            <a:spLocks noChangeShapeType="1"/>
          </p:cNvSpPr>
          <p:nvPr/>
        </p:nvSpPr>
        <p:spPr bwMode="auto">
          <a:xfrm rot="16200000">
            <a:off x="4266982" y="4733052"/>
            <a:ext cx="0" cy="368300"/>
          </a:xfrm>
          <a:prstGeom prst="line">
            <a:avLst/>
          </a:prstGeom>
          <a:noFill/>
          <a:ln w="19050">
            <a:solidFill>
              <a:schemeClr val="tx1"/>
            </a:solidFill>
            <a:round/>
            <a:headEnd/>
            <a:tailEnd type="oval" w="sm" len="sm"/>
          </a:ln>
          <a:effectLst/>
        </p:spPr>
        <p:txBody>
          <a:bodyPr wrap="none" anchor="ctr">
            <a:prstTxWarp prst="textNoShape">
              <a:avLst/>
            </a:prstTxWarp>
          </a:bodyPr>
          <a:lstStyle/>
          <a:p>
            <a:endParaRPr lang="en-US" dirty="0"/>
          </a:p>
        </p:txBody>
      </p:sp>
      <p:sp>
        <p:nvSpPr>
          <p:cNvPr id="173" name="Rectangle 217"/>
          <p:cNvSpPr>
            <a:spLocks noChangeArrowheads="1"/>
          </p:cNvSpPr>
          <p:nvPr/>
        </p:nvSpPr>
        <p:spPr bwMode="auto">
          <a:xfrm>
            <a:off x="3762157" y="4788614"/>
            <a:ext cx="71438" cy="476250"/>
          </a:xfrm>
          <a:prstGeom prst="rect">
            <a:avLst/>
          </a:prstGeom>
          <a:solidFill>
            <a:srgbClr val="FF0000"/>
          </a:solidFill>
          <a:ln w="9525">
            <a:solidFill>
              <a:srgbClr val="FF0000"/>
            </a:solidFill>
            <a:miter lim="800000"/>
            <a:headEnd/>
            <a:tailEnd/>
          </a:ln>
          <a:effectLst/>
        </p:spPr>
        <p:txBody>
          <a:bodyPr wrap="none" anchor="ctr">
            <a:prstTxWarp prst="textNoShape">
              <a:avLst/>
            </a:prstTxWarp>
          </a:bodyPr>
          <a:lstStyle/>
          <a:p>
            <a:endParaRPr lang="en-US" dirty="0"/>
          </a:p>
        </p:txBody>
      </p:sp>
      <p:sp>
        <p:nvSpPr>
          <p:cNvPr id="176" name="Rectangle 219"/>
          <p:cNvSpPr>
            <a:spLocks noChangeArrowheads="1"/>
          </p:cNvSpPr>
          <p:nvPr/>
        </p:nvSpPr>
        <p:spPr bwMode="auto">
          <a:xfrm>
            <a:off x="3860582" y="4774327"/>
            <a:ext cx="450850" cy="5969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dirty="0">
              <a:solidFill>
                <a:srgbClr val="000000"/>
              </a:solidFill>
              <a:latin typeface="Arial"/>
            </a:endParaRPr>
          </a:p>
        </p:txBody>
      </p:sp>
      <p:sp>
        <p:nvSpPr>
          <p:cNvPr id="177" name="Text Box 220"/>
          <p:cNvSpPr txBox="1">
            <a:spLocks noChangeArrowheads="1"/>
          </p:cNvSpPr>
          <p:nvPr/>
        </p:nvSpPr>
        <p:spPr bwMode="auto">
          <a:xfrm>
            <a:off x="3803432" y="4885452"/>
            <a:ext cx="293688" cy="274638"/>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1200" b="1" dirty="0"/>
              <a:t>D</a:t>
            </a:r>
            <a:endParaRPr lang="pl-PL" sz="2400" b="1" dirty="0"/>
          </a:p>
        </p:txBody>
      </p:sp>
      <p:sp>
        <p:nvSpPr>
          <p:cNvPr id="175" name="Freeform 221"/>
          <p:cNvSpPr>
            <a:spLocks/>
          </p:cNvSpPr>
          <p:nvPr/>
        </p:nvSpPr>
        <p:spPr bwMode="auto">
          <a:xfrm flipH="1">
            <a:off x="4455895" y="4363164"/>
            <a:ext cx="369888" cy="788988"/>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dirty="0"/>
          </a:p>
        </p:txBody>
      </p:sp>
      <p:sp>
        <p:nvSpPr>
          <p:cNvPr id="179" name="Line 223"/>
          <p:cNvSpPr>
            <a:spLocks noChangeShapeType="1"/>
          </p:cNvSpPr>
          <p:nvPr/>
        </p:nvSpPr>
        <p:spPr bwMode="auto">
          <a:xfrm>
            <a:off x="4789270" y="5220414"/>
            <a:ext cx="0" cy="422275"/>
          </a:xfrm>
          <a:prstGeom prst="line">
            <a:avLst/>
          </a:prstGeom>
          <a:noFill/>
          <a:ln w="12700">
            <a:solidFill>
              <a:srgbClr val="FF3300"/>
            </a:solidFill>
            <a:round/>
            <a:headEnd/>
            <a:tailEnd type="oval" w="sm" len="sm"/>
          </a:ln>
          <a:effectLst/>
        </p:spPr>
        <p:txBody>
          <a:bodyPr wrap="none" anchor="ctr">
            <a:prstTxWarp prst="textNoShape">
              <a:avLst/>
            </a:prstTxWarp>
          </a:bodyPr>
          <a:lstStyle/>
          <a:p>
            <a:endParaRPr lang="en-US" dirty="0"/>
          </a:p>
        </p:txBody>
      </p:sp>
      <p:sp>
        <p:nvSpPr>
          <p:cNvPr id="180" name="Freeform 224"/>
          <p:cNvSpPr>
            <a:spLocks/>
          </p:cNvSpPr>
          <p:nvPr/>
        </p:nvSpPr>
        <p:spPr bwMode="auto">
          <a:xfrm flipH="1">
            <a:off x="4617820" y="4356814"/>
            <a:ext cx="146050" cy="566738"/>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dirty="0"/>
          </a:p>
        </p:txBody>
      </p:sp>
      <p:sp>
        <p:nvSpPr>
          <p:cNvPr id="181" name="Line 225"/>
          <p:cNvSpPr>
            <a:spLocks noChangeShapeType="1"/>
          </p:cNvSpPr>
          <p:nvPr/>
        </p:nvSpPr>
        <p:spPr bwMode="auto">
          <a:xfrm>
            <a:off x="4763870" y="5028327"/>
            <a:ext cx="381000" cy="0"/>
          </a:xfrm>
          <a:prstGeom prst="line">
            <a:avLst/>
          </a:prstGeom>
          <a:noFill/>
          <a:ln w="19050">
            <a:solidFill>
              <a:schemeClr val="tx1"/>
            </a:solidFill>
            <a:round/>
            <a:headEnd/>
            <a:tailEnd/>
          </a:ln>
          <a:effectLst/>
        </p:spPr>
        <p:txBody>
          <a:bodyPr wrap="none" anchor="ctr">
            <a:prstTxWarp prst="textNoShape">
              <a:avLst/>
            </a:prstTxWarp>
          </a:bodyPr>
          <a:lstStyle/>
          <a:p>
            <a:endParaRPr lang="en-US" dirty="0"/>
          </a:p>
        </p:txBody>
      </p:sp>
      <p:sp>
        <p:nvSpPr>
          <p:cNvPr id="183" name="Rectangle 227"/>
          <p:cNvSpPr>
            <a:spLocks noChangeArrowheads="1"/>
          </p:cNvSpPr>
          <p:nvPr/>
        </p:nvSpPr>
        <p:spPr bwMode="auto">
          <a:xfrm>
            <a:off x="4757520" y="4788614"/>
            <a:ext cx="71438" cy="476250"/>
          </a:xfrm>
          <a:prstGeom prst="rect">
            <a:avLst/>
          </a:prstGeom>
          <a:solidFill>
            <a:srgbClr val="FF0000"/>
          </a:solidFill>
          <a:ln w="9525">
            <a:solidFill>
              <a:srgbClr val="FF0000"/>
            </a:solidFill>
            <a:miter lim="800000"/>
            <a:headEnd/>
            <a:tailEnd/>
          </a:ln>
          <a:effectLst/>
        </p:spPr>
        <p:txBody>
          <a:bodyPr wrap="none" anchor="ctr">
            <a:prstTxWarp prst="textNoShape">
              <a:avLst/>
            </a:prstTxWarp>
          </a:bodyPr>
          <a:lstStyle/>
          <a:p>
            <a:endParaRPr lang="en-US" dirty="0"/>
          </a:p>
        </p:txBody>
      </p:sp>
      <p:sp>
        <p:nvSpPr>
          <p:cNvPr id="186" name="Rectangle 229"/>
          <p:cNvSpPr>
            <a:spLocks noChangeArrowheads="1"/>
          </p:cNvSpPr>
          <p:nvPr/>
        </p:nvSpPr>
        <p:spPr bwMode="auto">
          <a:xfrm>
            <a:off x="4855945" y="4774327"/>
            <a:ext cx="450850" cy="5969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dirty="0">
              <a:solidFill>
                <a:srgbClr val="000000"/>
              </a:solidFill>
              <a:latin typeface="Arial"/>
            </a:endParaRPr>
          </a:p>
        </p:txBody>
      </p:sp>
      <p:sp>
        <p:nvSpPr>
          <p:cNvPr id="187" name="Text Box 230"/>
          <p:cNvSpPr txBox="1">
            <a:spLocks noChangeArrowheads="1"/>
          </p:cNvSpPr>
          <p:nvPr/>
        </p:nvSpPr>
        <p:spPr bwMode="auto">
          <a:xfrm>
            <a:off x="4798795" y="4885452"/>
            <a:ext cx="293688" cy="274638"/>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1200" b="1" dirty="0"/>
              <a:t>D</a:t>
            </a:r>
            <a:endParaRPr lang="pl-PL" sz="2400" b="1" dirty="0"/>
          </a:p>
        </p:txBody>
      </p:sp>
      <p:sp>
        <p:nvSpPr>
          <p:cNvPr id="195" name="Freeform 241"/>
          <p:cNvSpPr>
            <a:spLocks/>
          </p:cNvSpPr>
          <p:nvPr/>
        </p:nvSpPr>
        <p:spPr bwMode="auto">
          <a:xfrm flipH="1">
            <a:off x="6448208" y="4363164"/>
            <a:ext cx="369888" cy="788988"/>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dirty="0"/>
          </a:p>
        </p:txBody>
      </p:sp>
      <p:sp>
        <p:nvSpPr>
          <p:cNvPr id="199" name="Line 243"/>
          <p:cNvSpPr>
            <a:spLocks noChangeShapeType="1"/>
          </p:cNvSpPr>
          <p:nvPr/>
        </p:nvSpPr>
        <p:spPr bwMode="auto">
          <a:xfrm>
            <a:off x="6783170" y="5220414"/>
            <a:ext cx="0" cy="422275"/>
          </a:xfrm>
          <a:prstGeom prst="line">
            <a:avLst/>
          </a:prstGeom>
          <a:noFill/>
          <a:ln w="12700">
            <a:solidFill>
              <a:srgbClr val="FF3300"/>
            </a:solidFill>
            <a:round/>
            <a:headEnd/>
            <a:tailEnd type="oval" w="sm" len="sm"/>
          </a:ln>
          <a:effectLst/>
        </p:spPr>
        <p:txBody>
          <a:bodyPr wrap="none" anchor="ctr">
            <a:prstTxWarp prst="textNoShape">
              <a:avLst/>
            </a:prstTxWarp>
          </a:bodyPr>
          <a:lstStyle/>
          <a:p>
            <a:endParaRPr lang="en-US" dirty="0"/>
          </a:p>
        </p:txBody>
      </p:sp>
      <p:sp>
        <p:nvSpPr>
          <p:cNvPr id="200" name="Freeform 244"/>
          <p:cNvSpPr>
            <a:spLocks/>
          </p:cNvSpPr>
          <p:nvPr/>
        </p:nvSpPr>
        <p:spPr bwMode="auto">
          <a:xfrm flipH="1">
            <a:off x="6611720" y="4356814"/>
            <a:ext cx="146050" cy="566738"/>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dirty="0"/>
          </a:p>
        </p:txBody>
      </p:sp>
      <p:sp>
        <p:nvSpPr>
          <p:cNvPr id="201" name="Line 245"/>
          <p:cNvSpPr>
            <a:spLocks noChangeShapeType="1"/>
          </p:cNvSpPr>
          <p:nvPr/>
        </p:nvSpPr>
        <p:spPr bwMode="auto">
          <a:xfrm>
            <a:off x="6757770" y="5028327"/>
            <a:ext cx="381000" cy="0"/>
          </a:xfrm>
          <a:prstGeom prst="line">
            <a:avLst/>
          </a:prstGeom>
          <a:noFill/>
          <a:ln w="19050">
            <a:solidFill>
              <a:schemeClr val="tx1"/>
            </a:solidFill>
            <a:round/>
            <a:headEnd/>
            <a:tailEnd/>
          </a:ln>
          <a:effectLst/>
        </p:spPr>
        <p:txBody>
          <a:bodyPr wrap="none" anchor="ctr">
            <a:prstTxWarp prst="textNoShape">
              <a:avLst/>
            </a:prstTxWarp>
          </a:bodyPr>
          <a:lstStyle/>
          <a:p>
            <a:endParaRPr lang="en-US" dirty="0"/>
          </a:p>
        </p:txBody>
      </p:sp>
      <p:sp>
        <p:nvSpPr>
          <p:cNvPr id="202" name="Line 246"/>
          <p:cNvSpPr>
            <a:spLocks noChangeShapeType="1"/>
          </p:cNvSpPr>
          <p:nvPr/>
        </p:nvSpPr>
        <p:spPr bwMode="auto">
          <a:xfrm rot="16200000">
            <a:off x="7256245" y="4733052"/>
            <a:ext cx="0" cy="368300"/>
          </a:xfrm>
          <a:prstGeom prst="line">
            <a:avLst/>
          </a:prstGeom>
          <a:noFill/>
          <a:ln w="19050">
            <a:solidFill>
              <a:schemeClr val="tx1"/>
            </a:solidFill>
            <a:round/>
            <a:headEnd/>
            <a:tailEnd type="oval" w="sm" len="sm"/>
          </a:ln>
          <a:effectLst/>
        </p:spPr>
        <p:txBody>
          <a:bodyPr wrap="none" anchor="ctr">
            <a:prstTxWarp prst="textNoShape">
              <a:avLst/>
            </a:prstTxWarp>
          </a:bodyPr>
          <a:lstStyle/>
          <a:p>
            <a:endParaRPr lang="en-US" dirty="0"/>
          </a:p>
        </p:txBody>
      </p:sp>
      <p:sp>
        <p:nvSpPr>
          <p:cNvPr id="203" name="Rectangle 247"/>
          <p:cNvSpPr>
            <a:spLocks noChangeArrowheads="1"/>
          </p:cNvSpPr>
          <p:nvPr/>
        </p:nvSpPr>
        <p:spPr bwMode="auto">
          <a:xfrm>
            <a:off x="6751420" y="4788614"/>
            <a:ext cx="71438" cy="476250"/>
          </a:xfrm>
          <a:prstGeom prst="rect">
            <a:avLst/>
          </a:prstGeom>
          <a:solidFill>
            <a:srgbClr val="FF0000"/>
          </a:solidFill>
          <a:ln w="9525">
            <a:solidFill>
              <a:srgbClr val="FF0000"/>
            </a:solidFill>
            <a:miter lim="800000"/>
            <a:headEnd/>
            <a:tailEnd/>
          </a:ln>
          <a:effectLst/>
        </p:spPr>
        <p:txBody>
          <a:bodyPr wrap="none" anchor="ctr">
            <a:prstTxWarp prst="textNoShape">
              <a:avLst/>
            </a:prstTxWarp>
          </a:bodyPr>
          <a:lstStyle/>
          <a:p>
            <a:endParaRPr lang="en-US" dirty="0"/>
          </a:p>
        </p:txBody>
      </p:sp>
      <p:sp>
        <p:nvSpPr>
          <p:cNvPr id="206" name="Rectangle 249"/>
          <p:cNvSpPr>
            <a:spLocks noChangeArrowheads="1"/>
          </p:cNvSpPr>
          <p:nvPr/>
        </p:nvSpPr>
        <p:spPr bwMode="auto">
          <a:xfrm>
            <a:off x="6849845" y="4774327"/>
            <a:ext cx="450850" cy="5969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dirty="0">
              <a:solidFill>
                <a:srgbClr val="000000"/>
              </a:solidFill>
              <a:latin typeface="Arial"/>
            </a:endParaRPr>
          </a:p>
        </p:txBody>
      </p:sp>
      <p:sp>
        <p:nvSpPr>
          <p:cNvPr id="207" name="Text Box 250"/>
          <p:cNvSpPr txBox="1">
            <a:spLocks noChangeArrowheads="1"/>
          </p:cNvSpPr>
          <p:nvPr/>
        </p:nvSpPr>
        <p:spPr bwMode="auto">
          <a:xfrm>
            <a:off x="6792695" y="4885452"/>
            <a:ext cx="293688" cy="274638"/>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1200" b="1" dirty="0"/>
              <a:t>D</a:t>
            </a:r>
            <a:endParaRPr lang="pl-PL" sz="2400" b="1" dirty="0"/>
          </a:p>
        </p:txBody>
      </p:sp>
      <p:sp>
        <p:nvSpPr>
          <p:cNvPr id="205" name="Freeform 251"/>
          <p:cNvSpPr>
            <a:spLocks/>
          </p:cNvSpPr>
          <p:nvPr/>
        </p:nvSpPr>
        <p:spPr bwMode="auto">
          <a:xfrm flipH="1">
            <a:off x="7445158" y="4363164"/>
            <a:ext cx="369888" cy="788988"/>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dirty="0"/>
          </a:p>
        </p:txBody>
      </p:sp>
      <p:sp>
        <p:nvSpPr>
          <p:cNvPr id="209" name="Line 253"/>
          <p:cNvSpPr>
            <a:spLocks noChangeShapeType="1"/>
          </p:cNvSpPr>
          <p:nvPr/>
        </p:nvSpPr>
        <p:spPr bwMode="auto">
          <a:xfrm>
            <a:off x="7778532" y="5220414"/>
            <a:ext cx="0" cy="422275"/>
          </a:xfrm>
          <a:prstGeom prst="line">
            <a:avLst/>
          </a:prstGeom>
          <a:noFill/>
          <a:ln w="12700">
            <a:solidFill>
              <a:srgbClr val="FF3300"/>
            </a:solidFill>
            <a:round/>
            <a:headEnd/>
            <a:tailEnd type="oval" w="sm" len="sm"/>
          </a:ln>
          <a:effectLst/>
        </p:spPr>
        <p:txBody>
          <a:bodyPr wrap="none" anchor="ctr">
            <a:prstTxWarp prst="textNoShape">
              <a:avLst/>
            </a:prstTxWarp>
          </a:bodyPr>
          <a:lstStyle/>
          <a:p>
            <a:endParaRPr lang="en-US" dirty="0"/>
          </a:p>
        </p:txBody>
      </p:sp>
      <p:sp>
        <p:nvSpPr>
          <p:cNvPr id="210" name="Freeform 254"/>
          <p:cNvSpPr>
            <a:spLocks/>
          </p:cNvSpPr>
          <p:nvPr/>
        </p:nvSpPr>
        <p:spPr bwMode="auto">
          <a:xfrm flipH="1">
            <a:off x="7607082" y="4356814"/>
            <a:ext cx="146050" cy="566738"/>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dirty="0"/>
          </a:p>
        </p:txBody>
      </p:sp>
      <p:sp>
        <p:nvSpPr>
          <p:cNvPr id="211" name="Line 255"/>
          <p:cNvSpPr>
            <a:spLocks noChangeShapeType="1"/>
          </p:cNvSpPr>
          <p:nvPr/>
        </p:nvSpPr>
        <p:spPr bwMode="auto">
          <a:xfrm>
            <a:off x="7753132" y="5028327"/>
            <a:ext cx="381000" cy="0"/>
          </a:xfrm>
          <a:prstGeom prst="line">
            <a:avLst/>
          </a:prstGeom>
          <a:noFill/>
          <a:ln w="19050">
            <a:solidFill>
              <a:schemeClr val="tx1"/>
            </a:solidFill>
            <a:round/>
            <a:headEnd/>
            <a:tailEnd/>
          </a:ln>
          <a:effectLst/>
        </p:spPr>
        <p:txBody>
          <a:bodyPr wrap="none" anchor="ctr">
            <a:prstTxWarp prst="textNoShape">
              <a:avLst/>
            </a:prstTxWarp>
          </a:bodyPr>
          <a:lstStyle/>
          <a:p>
            <a:endParaRPr lang="en-US" dirty="0"/>
          </a:p>
        </p:txBody>
      </p:sp>
      <p:sp>
        <p:nvSpPr>
          <p:cNvPr id="212" name="Line 256"/>
          <p:cNvSpPr>
            <a:spLocks noChangeShapeType="1"/>
          </p:cNvSpPr>
          <p:nvPr/>
        </p:nvSpPr>
        <p:spPr bwMode="auto">
          <a:xfrm rot="16200000">
            <a:off x="8251607" y="4733052"/>
            <a:ext cx="0" cy="368300"/>
          </a:xfrm>
          <a:prstGeom prst="line">
            <a:avLst/>
          </a:prstGeom>
          <a:noFill/>
          <a:ln w="19050">
            <a:solidFill>
              <a:schemeClr val="tx1"/>
            </a:solidFill>
            <a:round/>
            <a:headEnd/>
            <a:tailEnd type="oval" w="sm" len="sm"/>
          </a:ln>
          <a:effectLst/>
        </p:spPr>
        <p:txBody>
          <a:bodyPr wrap="none" anchor="ctr">
            <a:prstTxWarp prst="textNoShape">
              <a:avLst/>
            </a:prstTxWarp>
          </a:bodyPr>
          <a:lstStyle/>
          <a:p>
            <a:endParaRPr lang="en-US" dirty="0"/>
          </a:p>
        </p:txBody>
      </p:sp>
      <p:sp>
        <p:nvSpPr>
          <p:cNvPr id="213" name="Rectangle 257"/>
          <p:cNvSpPr>
            <a:spLocks noChangeArrowheads="1"/>
          </p:cNvSpPr>
          <p:nvPr/>
        </p:nvSpPr>
        <p:spPr bwMode="auto">
          <a:xfrm>
            <a:off x="7746782" y="4788614"/>
            <a:ext cx="71438" cy="476250"/>
          </a:xfrm>
          <a:prstGeom prst="rect">
            <a:avLst/>
          </a:prstGeom>
          <a:solidFill>
            <a:srgbClr val="FF0000"/>
          </a:solidFill>
          <a:ln w="9525">
            <a:solidFill>
              <a:srgbClr val="FF0000"/>
            </a:solidFill>
            <a:miter lim="800000"/>
            <a:headEnd/>
            <a:tailEnd/>
          </a:ln>
          <a:effectLst/>
        </p:spPr>
        <p:txBody>
          <a:bodyPr wrap="none" anchor="ctr">
            <a:prstTxWarp prst="textNoShape">
              <a:avLst/>
            </a:prstTxWarp>
          </a:bodyPr>
          <a:lstStyle/>
          <a:p>
            <a:endParaRPr lang="en-US" dirty="0"/>
          </a:p>
        </p:txBody>
      </p:sp>
      <p:sp>
        <p:nvSpPr>
          <p:cNvPr id="216" name="Rectangle 259"/>
          <p:cNvSpPr>
            <a:spLocks noChangeArrowheads="1"/>
          </p:cNvSpPr>
          <p:nvPr/>
        </p:nvSpPr>
        <p:spPr bwMode="auto">
          <a:xfrm>
            <a:off x="7845207" y="4774327"/>
            <a:ext cx="450850" cy="5969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dirty="0">
              <a:solidFill>
                <a:srgbClr val="000000"/>
              </a:solidFill>
              <a:latin typeface="Arial"/>
            </a:endParaRPr>
          </a:p>
        </p:txBody>
      </p:sp>
      <p:sp>
        <p:nvSpPr>
          <p:cNvPr id="217" name="Text Box 260"/>
          <p:cNvSpPr txBox="1">
            <a:spLocks noChangeArrowheads="1"/>
          </p:cNvSpPr>
          <p:nvPr/>
        </p:nvSpPr>
        <p:spPr bwMode="auto">
          <a:xfrm>
            <a:off x="7788057" y="4885452"/>
            <a:ext cx="293688" cy="274638"/>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1200" b="1" dirty="0"/>
              <a:t>D</a:t>
            </a:r>
            <a:endParaRPr lang="pl-PL" sz="2400" b="1" dirty="0"/>
          </a:p>
        </p:txBody>
      </p:sp>
      <p:sp>
        <p:nvSpPr>
          <p:cNvPr id="215" name="Freeform 261"/>
          <p:cNvSpPr>
            <a:spLocks/>
          </p:cNvSpPr>
          <p:nvPr/>
        </p:nvSpPr>
        <p:spPr bwMode="auto">
          <a:xfrm flipH="1">
            <a:off x="8440520" y="4363164"/>
            <a:ext cx="369888" cy="788988"/>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dirty="0"/>
          </a:p>
        </p:txBody>
      </p:sp>
      <p:sp>
        <p:nvSpPr>
          <p:cNvPr id="224" name="Text Box 328"/>
          <p:cNvSpPr txBox="1">
            <a:spLocks noChangeArrowheads="1"/>
          </p:cNvSpPr>
          <p:nvPr/>
        </p:nvSpPr>
        <p:spPr bwMode="auto">
          <a:xfrm>
            <a:off x="924143" y="4766389"/>
            <a:ext cx="602782" cy="338554"/>
          </a:xfrm>
          <a:prstGeom prst="rect">
            <a:avLst/>
          </a:prstGeom>
          <a:noFill/>
          <a:ln w="9525">
            <a:noFill/>
            <a:miter lim="800000"/>
            <a:headEnd/>
            <a:tailEnd/>
          </a:ln>
          <a:effectLst/>
        </p:spPr>
        <p:txBody>
          <a:bodyPr wrap="none">
            <a:prstTxWarp prst="textNoShape">
              <a:avLst/>
            </a:prstTxWarp>
            <a:spAutoFit/>
          </a:bodyPr>
          <a:lstStyle/>
          <a:p>
            <a:r>
              <a:rPr lang="pl-PL" sz="1600" dirty="0" smtClean="0"/>
              <a:t>SCI</a:t>
            </a:r>
            <a:r>
              <a:rPr lang="pl-PL" sz="1600" baseline="-25000" dirty="0" smtClean="0"/>
              <a:t>2</a:t>
            </a:r>
            <a:endParaRPr lang="en-GB" sz="1600" baseline="-25000" dirty="0"/>
          </a:p>
        </p:txBody>
      </p:sp>
      <p:sp>
        <p:nvSpPr>
          <p:cNvPr id="227" name="Text Box 331"/>
          <p:cNvSpPr txBox="1">
            <a:spLocks noChangeArrowheads="1"/>
          </p:cNvSpPr>
          <p:nvPr/>
        </p:nvSpPr>
        <p:spPr bwMode="auto">
          <a:xfrm>
            <a:off x="8415182" y="4787027"/>
            <a:ext cx="705375" cy="338554"/>
          </a:xfrm>
          <a:prstGeom prst="rect">
            <a:avLst/>
          </a:prstGeom>
          <a:noFill/>
          <a:ln w="9525">
            <a:noFill/>
            <a:miter lim="800000"/>
            <a:headEnd/>
            <a:tailEnd/>
          </a:ln>
          <a:effectLst/>
        </p:spPr>
        <p:txBody>
          <a:bodyPr wrap="none">
            <a:prstTxWarp prst="textNoShape">
              <a:avLst/>
            </a:prstTxWarp>
            <a:spAutoFit/>
          </a:bodyPr>
          <a:lstStyle/>
          <a:p>
            <a:r>
              <a:rPr lang="pl-PL" sz="1600" dirty="0" smtClean="0"/>
              <a:t>SCO</a:t>
            </a:r>
            <a:r>
              <a:rPr lang="pl-PL" sz="1600" baseline="-25000" dirty="0" smtClean="0"/>
              <a:t>2</a:t>
            </a:r>
            <a:endParaRPr lang="en-GB" sz="1600" baseline="-25000" dirty="0"/>
          </a:p>
        </p:txBody>
      </p:sp>
      <p:sp>
        <p:nvSpPr>
          <p:cNvPr id="78" name="Line 121"/>
          <p:cNvSpPr>
            <a:spLocks noChangeShapeType="1"/>
          </p:cNvSpPr>
          <p:nvPr/>
        </p:nvSpPr>
        <p:spPr bwMode="auto">
          <a:xfrm flipH="1">
            <a:off x="1053881" y="3538707"/>
            <a:ext cx="1778000" cy="0"/>
          </a:xfrm>
          <a:prstGeom prst="line">
            <a:avLst/>
          </a:prstGeom>
          <a:noFill/>
          <a:ln w="19050">
            <a:solidFill>
              <a:schemeClr val="tx1"/>
            </a:solidFill>
            <a:round/>
            <a:headEnd/>
            <a:tailEnd/>
          </a:ln>
          <a:effectLst/>
        </p:spPr>
        <p:txBody>
          <a:bodyPr wrap="none" anchor="ctr">
            <a:prstTxWarp prst="textNoShape">
              <a:avLst/>
            </a:prstTxWarp>
          </a:bodyPr>
          <a:lstStyle/>
          <a:p>
            <a:endParaRPr lang="en-US" dirty="0"/>
          </a:p>
        </p:txBody>
      </p:sp>
      <p:sp>
        <p:nvSpPr>
          <p:cNvPr id="88" name="Line 131"/>
          <p:cNvSpPr>
            <a:spLocks noChangeShapeType="1"/>
          </p:cNvSpPr>
          <p:nvPr/>
        </p:nvSpPr>
        <p:spPr bwMode="auto">
          <a:xfrm>
            <a:off x="2796957" y="3606969"/>
            <a:ext cx="0" cy="422275"/>
          </a:xfrm>
          <a:prstGeom prst="line">
            <a:avLst/>
          </a:prstGeom>
          <a:noFill/>
          <a:ln w="12700">
            <a:solidFill>
              <a:srgbClr val="FF3300"/>
            </a:solidFill>
            <a:round/>
            <a:headEnd/>
            <a:tailEnd type="oval" w="sm" len="sm"/>
          </a:ln>
          <a:effectLst/>
        </p:spPr>
        <p:txBody>
          <a:bodyPr wrap="none" anchor="ctr">
            <a:prstTxWarp prst="textNoShape">
              <a:avLst/>
            </a:prstTxWarp>
          </a:bodyPr>
          <a:lstStyle/>
          <a:p>
            <a:endParaRPr lang="en-US" dirty="0"/>
          </a:p>
        </p:txBody>
      </p:sp>
      <p:sp>
        <p:nvSpPr>
          <p:cNvPr id="89" name="Freeform 132"/>
          <p:cNvSpPr>
            <a:spLocks/>
          </p:cNvSpPr>
          <p:nvPr/>
        </p:nvSpPr>
        <p:spPr bwMode="auto">
          <a:xfrm flipH="1">
            <a:off x="2625507" y="2743369"/>
            <a:ext cx="146050" cy="566738"/>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dirty="0"/>
          </a:p>
        </p:txBody>
      </p:sp>
      <p:sp>
        <p:nvSpPr>
          <p:cNvPr id="90" name="Line 133"/>
          <p:cNvSpPr>
            <a:spLocks noChangeShapeType="1"/>
          </p:cNvSpPr>
          <p:nvPr/>
        </p:nvSpPr>
        <p:spPr bwMode="auto">
          <a:xfrm>
            <a:off x="2771557" y="3414882"/>
            <a:ext cx="381000" cy="0"/>
          </a:xfrm>
          <a:prstGeom prst="line">
            <a:avLst/>
          </a:prstGeom>
          <a:noFill/>
          <a:ln w="19050">
            <a:solidFill>
              <a:schemeClr val="tx1"/>
            </a:solidFill>
            <a:round/>
            <a:headEnd/>
            <a:tailEnd/>
          </a:ln>
          <a:effectLst/>
        </p:spPr>
        <p:txBody>
          <a:bodyPr wrap="none" anchor="ctr">
            <a:prstTxWarp prst="textNoShape">
              <a:avLst/>
            </a:prstTxWarp>
          </a:bodyPr>
          <a:lstStyle/>
          <a:p>
            <a:endParaRPr lang="en-US" dirty="0"/>
          </a:p>
        </p:txBody>
      </p:sp>
      <p:sp>
        <p:nvSpPr>
          <p:cNvPr id="91" name="Line 134"/>
          <p:cNvSpPr>
            <a:spLocks noChangeShapeType="1"/>
          </p:cNvSpPr>
          <p:nvPr/>
        </p:nvSpPr>
        <p:spPr bwMode="auto">
          <a:xfrm rot="16200000">
            <a:off x="3270032" y="3119607"/>
            <a:ext cx="0" cy="368300"/>
          </a:xfrm>
          <a:prstGeom prst="line">
            <a:avLst/>
          </a:prstGeom>
          <a:noFill/>
          <a:ln w="19050">
            <a:solidFill>
              <a:schemeClr val="tx1"/>
            </a:solidFill>
            <a:round/>
            <a:headEnd/>
            <a:tailEnd type="oval" w="sm" len="sm"/>
          </a:ln>
          <a:effectLst/>
        </p:spPr>
        <p:txBody>
          <a:bodyPr wrap="none" anchor="ctr">
            <a:prstTxWarp prst="textNoShape">
              <a:avLst/>
            </a:prstTxWarp>
          </a:bodyPr>
          <a:lstStyle/>
          <a:p>
            <a:endParaRPr lang="en-US" dirty="0"/>
          </a:p>
        </p:txBody>
      </p:sp>
      <p:sp>
        <p:nvSpPr>
          <p:cNvPr id="92" name="Rectangle 135"/>
          <p:cNvSpPr>
            <a:spLocks noChangeArrowheads="1"/>
          </p:cNvSpPr>
          <p:nvPr/>
        </p:nvSpPr>
        <p:spPr bwMode="auto">
          <a:xfrm>
            <a:off x="2765207" y="3175169"/>
            <a:ext cx="71438" cy="476250"/>
          </a:xfrm>
          <a:prstGeom prst="rect">
            <a:avLst/>
          </a:prstGeom>
          <a:solidFill>
            <a:srgbClr val="FF0000"/>
          </a:solidFill>
          <a:ln w="9525">
            <a:solidFill>
              <a:srgbClr val="FF0000"/>
            </a:solidFill>
            <a:miter lim="800000"/>
            <a:headEnd/>
            <a:tailEnd/>
          </a:ln>
          <a:effectLst/>
        </p:spPr>
        <p:txBody>
          <a:bodyPr wrap="none" anchor="ctr">
            <a:prstTxWarp prst="textNoShape">
              <a:avLst/>
            </a:prstTxWarp>
          </a:bodyPr>
          <a:lstStyle/>
          <a:p>
            <a:endParaRPr lang="en-US" dirty="0"/>
          </a:p>
        </p:txBody>
      </p:sp>
      <p:sp>
        <p:nvSpPr>
          <p:cNvPr id="95" name="Rectangle 137"/>
          <p:cNvSpPr>
            <a:spLocks noChangeArrowheads="1"/>
          </p:cNvSpPr>
          <p:nvPr/>
        </p:nvSpPr>
        <p:spPr bwMode="auto">
          <a:xfrm>
            <a:off x="2863632" y="3160882"/>
            <a:ext cx="450850" cy="5969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dirty="0">
              <a:solidFill>
                <a:srgbClr val="000000"/>
              </a:solidFill>
              <a:latin typeface="Arial"/>
            </a:endParaRPr>
          </a:p>
        </p:txBody>
      </p:sp>
      <p:sp>
        <p:nvSpPr>
          <p:cNvPr id="96" name="Text Box 138"/>
          <p:cNvSpPr txBox="1">
            <a:spLocks noChangeArrowheads="1"/>
          </p:cNvSpPr>
          <p:nvPr/>
        </p:nvSpPr>
        <p:spPr bwMode="auto">
          <a:xfrm>
            <a:off x="2806482" y="3272007"/>
            <a:ext cx="293688" cy="274638"/>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1200" b="1" dirty="0"/>
              <a:t>D</a:t>
            </a:r>
            <a:endParaRPr lang="pl-PL" sz="2400" b="1" dirty="0"/>
          </a:p>
        </p:txBody>
      </p:sp>
      <p:sp>
        <p:nvSpPr>
          <p:cNvPr id="94" name="Freeform 139"/>
          <p:cNvSpPr>
            <a:spLocks/>
          </p:cNvSpPr>
          <p:nvPr/>
        </p:nvSpPr>
        <p:spPr bwMode="auto">
          <a:xfrm flipH="1">
            <a:off x="3458945" y="2749719"/>
            <a:ext cx="369888" cy="788988"/>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dirty="0"/>
          </a:p>
        </p:txBody>
      </p:sp>
      <p:sp>
        <p:nvSpPr>
          <p:cNvPr id="98" name="Line 141"/>
          <p:cNvSpPr>
            <a:spLocks noChangeShapeType="1"/>
          </p:cNvSpPr>
          <p:nvPr/>
        </p:nvSpPr>
        <p:spPr bwMode="auto">
          <a:xfrm>
            <a:off x="3793907" y="3606969"/>
            <a:ext cx="0" cy="422275"/>
          </a:xfrm>
          <a:prstGeom prst="line">
            <a:avLst/>
          </a:prstGeom>
          <a:noFill/>
          <a:ln w="12700">
            <a:solidFill>
              <a:srgbClr val="FF3300"/>
            </a:solidFill>
            <a:round/>
            <a:headEnd/>
            <a:tailEnd type="oval" w="sm" len="sm"/>
          </a:ln>
          <a:effectLst/>
        </p:spPr>
        <p:txBody>
          <a:bodyPr wrap="none" anchor="ctr">
            <a:prstTxWarp prst="textNoShape">
              <a:avLst/>
            </a:prstTxWarp>
          </a:bodyPr>
          <a:lstStyle/>
          <a:p>
            <a:endParaRPr lang="en-US" dirty="0"/>
          </a:p>
        </p:txBody>
      </p:sp>
      <p:sp>
        <p:nvSpPr>
          <p:cNvPr id="99" name="Freeform 142"/>
          <p:cNvSpPr>
            <a:spLocks/>
          </p:cNvSpPr>
          <p:nvPr/>
        </p:nvSpPr>
        <p:spPr bwMode="auto">
          <a:xfrm flipH="1">
            <a:off x="3622457" y="2743369"/>
            <a:ext cx="146050" cy="566738"/>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dirty="0"/>
          </a:p>
        </p:txBody>
      </p:sp>
      <p:sp>
        <p:nvSpPr>
          <p:cNvPr id="100" name="Line 143"/>
          <p:cNvSpPr>
            <a:spLocks noChangeShapeType="1"/>
          </p:cNvSpPr>
          <p:nvPr/>
        </p:nvSpPr>
        <p:spPr bwMode="auto">
          <a:xfrm>
            <a:off x="3768507" y="3414882"/>
            <a:ext cx="381000" cy="0"/>
          </a:xfrm>
          <a:prstGeom prst="line">
            <a:avLst/>
          </a:prstGeom>
          <a:noFill/>
          <a:ln w="19050">
            <a:solidFill>
              <a:schemeClr val="tx1"/>
            </a:solidFill>
            <a:round/>
            <a:headEnd/>
            <a:tailEnd/>
          </a:ln>
          <a:effectLst/>
        </p:spPr>
        <p:txBody>
          <a:bodyPr wrap="none" anchor="ctr">
            <a:prstTxWarp prst="textNoShape">
              <a:avLst/>
            </a:prstTxWarp>
          </a:bodyPr>
          <a:lstStyle/>
          <a:p>
            <a:endParaRPr lang="en-US" dirty="0"/>
          </a:p>
        </p:txBody>
      </p:sp>
      <p:sp>
        <p:nvSpPr>
          <p:cNvPr id="101" name="Line 144"/>
          <p:cNvSpPr>
            <a:spLocks noChangeShapeType="1"/>
          </p:cNvSpPr>
          <p:nvPr/>
        </p:nvSpPr>
        <p:spPr bwMode="auto">
          <a:xfrm rot="16200000">
            <a:off x="4266982" y="3119607"/>
            <a:ext cx="0" cy="368300"/>
          </a:xfrm>
          <a:prstGeom prst="line">
            <a:avLst/>
          </a:prstGeom>
          <a:noFill/>
          <a:ln w="19050">
            <a:solidFill>
              <a:schemeClr val="tx1"/>
            </a:solidFill>
            <a:round/>
            <a:headEnd/>
            <a:tailEnd type="oval" w="sm" len="sm"/>
          </a:ln>
          <a:effectLst/>
        </p:spPr>
        <p:txBody>
          <a:bodyPr wrap="none" anchor="ctr">
            <a:prstTxWarp prst="textNoShape">
              <a:avLst/>
            </a:prstTxWarp>
          </a:bodyPr>
          <a:lstStyle/>
          <a:p>
            <a:endParaRPr lang="en-US" dirty="0"/>
          </a:p>
        </p:txBody>
      </p:sp>
      <p:sp>
        <p:nvSpPr>
          <p:cNvPr id="102" name="Rectangle 145"/>
          <p:cNvSpPr>
            <a:spLocks noChangeArrowheads="1"/>
          </p:cNvSpPr>
          <p:nvPr/>
        </p:nvSpPr>
        <p:spPr bwMode="auto">
          <a:xfrm>
            <a:off x="3762157" y="3175169"/>
            <a:ext cx="71438" cy="476250"/>
          </a:xfrm>
          <a:prstGeom prst="rect">
            <a:avLst/>
          </a:prstGeom>
          <a:solidFill>
            <a:srgbClr val="FF0000"/>
          </a:solidFill>
          <a:ln w="9525">
            <a:solidFill>
              <a:srgbClr val="FF0000"/>
            </a:solidFill>
            <a:miter lim="800000"/>
            <a:headEnd/>
            <a:tailEnd/>
          </a:ln>
          <a:effectLst/>
        </p:spPr>
        <p:txBody>
          <a:bodyPr wrap="none" anchor="ctr">
            <a:prstTxWarp prst="textNoShape">
              <a:avLst/>
            </a:prstTxWarp>
          </a:bodyPr>
          <a:lstStyle/>
          <a:p>
            <a:endParaRPr lang="en-US" dirty="0"/>
          </a:p>
        </p:txBody>
      </p:sp>
      <p:sp>
        <p:nvSpPr>
          <p:cNvPr id="105" name="Rectangle 147"/>
          <p:cNvSpPr>
            <a:spLocks noChangeArrowheads="1"/>
          </p:cNvSpPr>
          <p:nvPr/>
        </p:nvSpPr>
        <p:spPr bwMode="auto">
          <a:xfrm>
            <a:off x="3860582" y="3160882"/>
            <a:ext cx="450850" cy="5969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dirty="0">
              <a:solidFill>
                <a:srgbClr val="000000"/>
              </a:solidFill>
              <a:latin typeface="Arial"/>
            </a:endParaRPr>
          </a:p>
        </p:txBody>
      </p:sp>
      <p:sp>
        <p:nvSpPr>
          <p:cNvPr id="106" name="Text Box 148"/>
          <p:cNvSpPr txBox="1">
            <a:spLocks noChangeArrowheads="1"/>
          </p:cNvSpPr>
          <p:nvPr/>
        </p:nvSpPr>
        <p:spPr bwMode="auto">
          <a:xfrm>
            <a:off x="3803432" y="3272007"/>
            <a:ext cx="293688" cy="274638"/>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1200" b="1" dirty="0"/>
              <a:t>D</a:t>
            </a:r>
            <a:endParaRPr lang="pl-PL" sz="2400" b="1" dirty="0"/>
          </a:p>
        </p:txBody>
      </p:sp>
      <p:sp>
        <p:nvSpPr>
          <p:cNvPr id="104" name="Freeform 149"/>
          <p:cNvSpPr>
            <a:spLocks/>
          </p:cNvSpPr>
          <p:nvPr/>
        </p:nvSpPr>
        <p:spPr bwMode="auto">
          <a:xfrm flipH="1">
            <a:off x="4455895" y="2749719"/>
            <a:ext cx="369888" cy="788988"/>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dirty="0"/>
          </a:p>
        </p:txBody>
      </p:sp>
      <p:sp>
        <p:nvSpPr>
          <p:cNvPr id="108" name="Line 151"/>
          <p:cNvSpPr>
            <a:spLocks noChangeShapeType="1"/>
          </p:cNvSpPr>
          <p:nvPr/>
        </p:nvSpPr>
        <p:spPr bwMode="auto">
          <a:xfrm>
            <a:off x="4789270" y="3606969"/>
            <a:ext cx="0" cy="422275"/>
          </a:xfrm>
          <a:prstGeom prst="line">
            <a:avLst/>
          </a:prstGeom>
          <a:noFill/>
          <a:ln w="12700">
            <a:solidFill>
              <a:srgbClr val="FF3300"/>
            </a:solidFill>
            <a:round/>
            <a:headEnd/>
            <a:tailEnd type="oval" w="sm" len="sm"/>
          </a:ln>
          <a:effectLst/>
        </p:spPr>
        <p:txBody>
          <a:bodyPr wrap="none" anchor="ctr">
            <a:prstTxWarp prst="textNoShape">
              <a:avLst/>
            </a:prstTxWarp>
          </a:bodyPr>
          <a:lstStyle/>
          <a:p>
            <a:endParaRPr lang="en-US" dirty="0"/>
          </a:p>
        </p:txBody>
      </p:sp>
      <p:sp>
        <p:nvSpPr>
          <p:cNvPr id="109" name="Freeform 152"/>
          <p:cNvSpPr>
            <a:spLocks/>
          </p:cNvSpPr>
          <p:nvPr/>
        </p:nvSpPr>
        <p:spPr bwMode="auto">
          <a:xfrm flipH="1">
            <a:off x="4617820" y="2743369"/>
            <a:ext cx="146050" cy="566738"/>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dirty="0"/>
          </a:p>
        </p:txBody>
      </p:sp>
      <p:sp>
        <p:nvSpPr>
          <p:cNvPr id="110" name="Line 153"/>
          <p:cNvSpPr>
            <a:spLocks noChangeShapeType="1"/>
          </p:cNvSpPr>
          <p:nvPr/>
        </p:nvSpPr>
        <p:spPr bwMode="auto">
          <a:xfrm>
            <a:off x="4763870" y="3414882"/>
            <a:ext cx="381000" cy="0"/>
          </a:xfrm>
          <a:prstGeom prst="line">
            <a:avLst/>
          </a:prstGeom>
          <a:noFill/>
          <a:ln w="19050">
            <a:solidFill>
              <a:schemeClr val="tx1"/>
            </a:solidFill>
            <a:round/>
            <a:headEnd/>
            <a:tailEnd/>
          </a:ln>
          <a:effectLst/>
        </p:spPr>
        <p:txBody>
          <a:bodyPr wrap="none" anchor="ctr">
            <a:prstTxWarp prst="textNoShape">
              <a:avLst/>
            </a:prstTxWarp>
          </a:bodyPr>
          <a:lstStyle/>
          <a:p>
            <a:endParaRPr lang="en-US" dirty="0"/>
          </a:p>
        </p:txBody>
      </p:sp>
      <p:sp>
        <p:nvSpPr>
          <p:cNvPr id="111" name="Line 154"/>
          <p:cNvSpPr>
            <a:spLocks noChangeShapeType="1"/>
          </p:cNvSpPr>
          <p:nvPr/>
        </p:nvSpPr>
        <p:spPr bwMode="auto">
          <a:xfrm rot="16200000">
            <a:off x="5262345" y="3119607"/>
            <a:ext cx="0" cy="368300"/>
          </a:xfrm>
          <a:prstGeom prst="line">
            <a:avLst/>
          </a:prstGeom>
          <a:noFill/>
          <a:ln w="19050">
            <a:solidFill>
              <a:schemeClr val="tx1"/>
            </a:solidFill>
            <a:round/>
            <a:headEnd/>
            <a:tailEnd type="oval" w="sm" len="sm"/>
          </a:ln>
          <a:effectLst/>
        </p:spPr>
        <p:txBody>
          <a:bodyPr wrap="none" anchor="ctr">
            <a:prstTxWarp prst="textNoShape">
              <a:avLst/>
            </a:prstTxWarp>
          </a:bodyPr>
          <a:lstStyle/>
          <a:p>
            <a:endParaRPr lang="en-US" dirty="0"/>
          </a:p>
        </p:txBody>
      </p:sp>
      <p:sp>
        <p:nvSpPr>
          <p:cNvPr id="112" name="Rectangle 155"/>
          <p:cNvSpPr>
            <a:spLocks noChangeArrowheads="1"/>
          </p:cNvSpPr>
          <p:nvPr/>
        </p:nvSpPr>
        <p:spPr bwMode="auto">
          <a:xfrm>
            <a:off x="4757520" y="3175169"/>
            <a:ext cx="71438" cy="476250"/>
          </a:xfrm>
          <a:prstGeom prst="rect">
            <a:avLst/>
          </a:prstGeom>
          <a:solidFill>
            <a:srgbClr val="FF0000"/>
          </a:solidFill>
          <a:ln w="9525">
            <a:solidFill>
              <a:srgbClr val="FF0000"/>
            </a:solidFill>
            <a:miter lim="800000"/>
            <a:headEnd/>
            <a:tailEnd/>
          </a:ln>
          <a:effectLst/>
        </p:spPr>
        <p:txBody>
          <a:bodyPr wrap="none" anchor="ctr">
            <a:prstTxWarp prst="textNoShape">
              <a:avLst/>
            </a:prstTxWarp>
          </a:bodyPr>
          <a:lstStyle/>
          <a:p>
            <a:endParaRPr lang="en-US" dirty="0"/>
          </a:p>
        </p:txBody>
      </p:sp>
      <p:sp>
        <p:nvSpPr>
          <p:cNvPr id="115" name="Rectangle 157"/>
          <p:cNvSpPr>
            <a:spLocks noChangeArrowheads="1"/>
          </p:cNvSpPr>
          <p:nvPr/>
        </p:nvSpPr>
        <p:spPr bwMode="auto">
          <a:xfrm>
            <a:off x="4855945" y="3160882"/>
            <a:ext cx="450850" cy="5969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dirty="0">
              <a:solidFill>
                <a:srgbClr val="000000"/>
              </a:solidFill>
              <a:latin typeface="Arial"/>
            </a:endParaRPr>
          </a:p>
        </p:txBody>
      </p:sp>
      <p:sp>
        <p:nvSpPr>
          <p:cNvPr id="116" name="Text Box 158"/>
          <p:cNvSpPr txBox="1">
            <a:spLocks noChangeArrowheads="1"/>
          </p:cNvSpPr>
          <p:nvPr/>
        </p:nvSpPr>
        <p:spPr bwMode="auto">
          <a:xfrm>
            <a:off x="4798795" y="3272007"/>
            <a:ext cx="293688" cy="274638"/>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1200" b="1" dirty="0"/>
              <a:t>D</a:t>
            </a:r>
            <a:endParaRPr lang="pl-PL" sz="2400" b="1" dirty="0"/>
          </a:p>
        </p:txBody>
      </p:sp>
      <p:sp>
        <p:nvSpPr>
          <p:cNvPr id="114" name="Freeform 159"/>
          <p:cNvSpPr>
            <a:spLocks/>
          </p:cNvSpPr>
          <p:nvPr/>
        </p:nvSpPr>
        <p:spPr bwMode="auto">
          <a:xfrm flipH="1">
            <a:off x="5451258" y="2749719"/>
            <a:ext cx="369888" cy="788988"/>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dirty="0"/>
          </a:p>
        </p:txBody>
      </p:sp>
      <p:sp>
        <p:nvSpPr>
          <p:cNvPr id="118" name="Line 161"/>
          <p:cNvSpPr>
            <a:spLocks noChangeShapeType="1"/>
          </p:cNvSpPr>
          <p:nvPr/>
        </p:nvSpPr>
        <p:spPr bwMode="auto">
          <a:xfrm>
            <a:off x="5786220" y="3606969"/>
            <a:ext cx="0" cy="422275"/>
          </a:xfrm>
          <a:prstGeom prst="line">
            <a:avLst/>
          </a:prstGeom>
          <a:noFill/>
          <a:ln w="12700">
            <a:solidFill>
              <a:srgbClr val="FF3300"/>
            </a:solidFill>
            <a:round/>
            <a:headEnd/>
            <a:tailEnd type="oval" w="sm" len="sm"/>
          </a:ln>
          <a:effectLst/>
        </p:spPr>
        <p:txBody>
          <a:bodyPr wrap="none" anchor="ctr">
            <a:prstTxWarp prst="textNoShape">
              <a:avLst/>
            </a:prstTxWarp>
          </a:bodyPr>
          <a:lstStyle/>
          <a:p>
            <a:endParaRPr lang="en-US" dirty="0"/>
          </a:p>
        </p:txBody>
      </p:sp>
      <p:sp>
        <p:nvSpPr>
          <p:cNvPr id="119" name="Freeform 162"/>
          <p:cNvSpPr>
            <a:spLocks/>
          </p:cNvSpPr>
          <p:nvPr/>
        </p:nvSpPr>
        <p:spPr bwMode="auto">
          <a:xfrm flipH="1">
            <a:off x="5614770" y="2743369"/>
            <a:ext cx="146050" cy="566738"/>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dirty="0"/>
          </a:p>
        </p:txBody>
      </p:sp>
      <p:sp>
        <p:nvSpPr>
          <p:cNvPr id="120" name="Line 163"/>
          <p:cNvSpPr>
            <a:spLocks noChangeShapeType="1"/>
          </p:cNvSpPr>
          <p:nvPr/>
        </p:nvSpPr>
        <p:spPr bwMode="auto">
          <a:xfrm>
            <a:off x="5760820" y="3414882"/>
            <a:ext cx="381000" cy="0"/>
          </a:xfrm>
          <a:prstGeom prst="line">
            <a:avLst/>
          </a:prstGeom>
          <a:noFill/>
          <a:ln w="19050">
            <a:solidFill>
              <a:schemeClr val="tx1"/>
            </a:solidFill>
            <a:round/>
            <a:headEnd/>
            <a:tailEnd/>
          </a:ln>
          <a:effectLst/>
        </p:spPr>
        <p:txBody>
          <a:bodyPr wrap="none" anchor="ctr">
            <a:prstTxWarp prst="textNoShape">
              <a:avLst/>
            </a:prstTxWarp>
          </a:bodyPr>
          <a:lstStyle/>
          <a:p>
            <a:endParaRPr lang="en-US" dirty="0"/>
          </a:p>
        </p:txBody>
      </p:sp>
      <p:sp>
        <p:nvSpPr>
          <p:cNvPr id="121" name="Line 164"/>
          <p:cNvSpPr>
            <a:spLocks noChangeShapeType="1"/>
          </p:cNvSpPr>
          <p:nvPr/>
        </p:nvSpPr>
        <p:spPr bwMode="auto">
          <a:xfrm rot="16200000">
            <a:off x="6259295" y="3119607"/>
            <a:ext cx="0" cy="368300"/>
          </a:xfrm>
          <a:prstGeom prst="line">
            <a:avLst/>
          </a:prstGeom>
          <a:noFill/>
          <a:ln w="19050">
            <a:solidFill>
              <a:schemeClr val="tx1"/>
            </a:solidFill>
            <a:round/>
            <a:headEnd/>
            <a:tailEnd type="oval" w="sm" len="sm"/>
          </a:ln>
          <a:effectLst/>
        </p:spPr>
        <p:txBody>
          <a:bodyPr wrap="none" anchor="ctr">
            <a:prstTxWarp prst="textNoShape">
              <a:avLst/>
            </a:prstTxWarp>
          </a:bodyPr>
          <a:lstStyle/>
          <a:p>
            <a:endParaRPr lang="en-US" dirty="0"/>
          </a:p>
        </p:txBody>
      </p:sp>
      <p:sp>
        <p:nvSpPr>
          <p:cNvPr id="122" name="Rectangle 165"/>
          <p:cNvSpPr>
            <a:spLocks noChangeArrowheads="1"/>
          </p:cNvSpPr>
          <p:nvPr/>
        </p:nvSpPr>
        <p:spPr bwMode="auto">
          <a:xfrm>
            <a:off x="5754470" y="3175169"/>
            <a:ext cx="71438" cy="476250"/>
          </a:xfrm>
          <a:prstGeom prst="rect">
            <a:avLst/>
          </a:prstGeom>
          <a:solidFill>
            <a:srgbClr val="FF0000"/>
          </a:solidFill>
          <a:ln w="9525">
            <a:solidFill>
              <a:srgbClr val="FF0000"/>
            </a:solidFill>
            <a:miter lim="800000"/>
            <a:headEnd/>
            <a:tailEnd/>
          </a:ln>
          <a:effectLst/>
        </p:spPr>
        <p:txBody>
          <a:bodyPr wrap="none" anchor="ctr">
            <a:prstTxWarp prst="textNoShape">
              <a:avLst/>
            </a:prstTxWarp>
          </a:bodyPr>
          <a:lstStyle/>
          <a:p>
            <a:endParaRPr lang="en-US" dirty="0"/>
          </a:p>
        </p:txBody>
      </p:sp>
      <p:sp>
        <p:nvSpPr>
          <p:cNvPr id="125" name="Rectangle 167"/>
          <p:cNvSpPr>
            <a:spLocks noChangeArrowheads="1"/>
          </p:cNvSpPr>
          <p:nvPr/>
        </p:nvSpPr>
        <p:spPr bwMode="auto">
          <a:xfrm>
            <a:off x="5852895" y="3160882"/>
            <a:ext cx="450850" cy="5969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dirty="0">
              <a:solidFill>
                <a:srgbClr val="000000"/>
              </a:solidFill>
              <a:latin typeface="Arial"/>
            </a:endParaRPr>
          </a:p>
        </p:txBody>
      </p:sp>
      <p:sp>
        <p:nvSpPr>
          <p:cNvPr id="126" name="Text Box 168"/>
          <p:cNvSpPr txBox="1">
            <a:spLocks noChangeArrowheads="1"/>
          </p:cNvSpPr>
          <p:nvPr/>
        </p:nvSpPr>
        <p:spPr bwMode="auto">
          <a:xfrm>
            <a:off x="5795745" y="3272007"/>
            <a:ext cx="293688" cy="274638"/>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1200" b="1" dirty="0"/>
              <a:t>D</a:t>
            </a:r>
            <a:endParaRPr lang="pl-PL" sz="2400" b="1" dirty="0"/>
          </a:p>
        </p:txBody>
      </p:sp>
      <p:sp>
        <p:nvSpPr>
          <p:cNvPr id="124" name="Freeform 169"/>
          <p:cNvSpPr>
            <a:spLocks/>
          </p:cNvSpPr>
          <p:nvPr/>
        </p:nvSpPr>
        <p:spPr bwMode="auto">
          <a:xfrm flipH="1">
            <a:off x="6448208" y="2749719"/>
            <a:ext cx="369888" cy="788988"/>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dirty="0"/>
          </a:p>
        </p:txBody>
      </p:sp>
      <p:sp>
        <p:nvSpPr>
          <p:cNvPr id="128" name="Line 171"/>
          <p:cNvSpPr>
            <a:spLocks noChangeShapeType="1"/>
          </p:cNvSpPr>
          <p:nvPr/>
        </p:nvSpPr>
        <p:spPr bwMode="auto">
          <a:xfrm>
            <a:off x="6783170" y="3606969"/>
            <a:ext cx="0" cy="422275"/>
          </a:xfrm>
          <a:prstGeom prst="line">
            <a:avLst/>
          </a:prstGeom>
          <a:noFill/>
          <a:ln w="12700">
            <a:solidFill>
              <a:srgbClr val="FF3300"/>
            </a:solidFill>
            <a:round/>
            <a:headEnd/>
            <a:tailEnd type="oval" w="sm" len="sm"/>
          </a:ln>
          <a:effectLst/>
        </p:spPr>
        <p:txBody>
          <a:bodyPr wrap="none" anchor="ctr">
            <a:prstTxWarp prst="textNoShape">
              <a:avLst/>
            </a:prstTxWarp>
          </a:bodyPr>
          <a:lstStyle/>
          <a:p>
            <a:endParaRPr lang="en-US" dirty="0"/>
          </a:p>
        </p:txBody>
      </p:sp>
      <p:sp>
        <p:nvSpPr>
          <p:cNvPr id="129" name="Freeform 172"/>
          <p:cNvSpPr>
            <a:spLocks/>
          </p:cNvSpPr>
          <p:nvPr/>
        </p:nvSpPr>
        <p:spPr bwMode="auto">
          <a:xfrm flipH="1">
            <a:off x="6611720" y="2743369"/>
            <a:ext cx="146050" cy="566738"/>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dirty="0"/>
          </a:p>
        </p:txBody>
      </p:sp>
      <p:sp>
        <p:nvSpPr>
          <p:cNvPr id="130" name="Line 173"/>
          <p:cNvSpPr>
            <a:spLocks noChangeShapeType="1"/>
          </p:cNvSpPr>
          <p:nvPr/>
        </p:nvSpPr>
        <p:spPr bwMode="auto">
          <a:xfrm>
            <a:off x="6757770" y="3414882"/>
            <a:ext cx="381000" cy="0"/>
          </a:xfrm>
          <a:prstGeom prst="line">
            <a:avLst/>
          </a:prstGeom>
          <a:noFill/>
          <a:ln w="19050">
            <a:solidFill>
              <a:schemeClr val="tx1"/>
            </a:solidFill>
            <a:round/>
            <a:headEnd/>
            <a:tailEnd/>
          </a:ln>
          <a:effectLst/>
        </p:spPr>
        <p:txBody>
          <a:bodyPr wrap="none" anchor="ctr">
            <a:prstTxWarp prst="textNoShape">
              <a:avLst/>
            </a:prstTxWarp>
          </a:bodyPr>
          <a:lstStyle/>
          <a:p>
            <a:endParaRPr lang="en-US" dirty="0"/>
          </a:p>
        </p:txBody>
      </p:sp>
      <p:sp>
        <p:nvSpPr>
          <p:cNvPr id="131" name="Line 174"/>
          <p:cNvSpPr>
            <a:spLocks noChangeShapeType="1"/>
          </p:cNvSpPr>
          <p:nvPr/>
        </p:nvSpPr>
        <p:spPr bwMode="auto">
          <a:xfrm rot="16200000">
            <a:off x="7256245" y="3119607"/>
            <a:ext cx="0" cy="368300"/>
          </a:xfrm>
          <a:prstGeom prst="line">
            <a:avLst/>
          </a:prstGeom>
          <a:noFill/>
          <a:ln w="19050">
            <a:solidFill>
              <a:schemeClr val="tx1"/>
            </a:solidFill>
            <a:round/>
            <a:headEnd/>
            <a:tailEnd type="oval" w="sm" len="sm"/>
          </a:ln>
          <a:effectLst/>
        </p:spPr>
        <p:txBody>
          <a:bodyPr wrap="none" anchor="ctr">
            <a:prstTxWarp prst="textNoShape">
              <a:avLst/>
            </a:prstTxWarp>
          </a:bodyPr>
          <a:lstStyle/>
          <a:p>
            <a:endParaRPr lang="en-US" dirty="0"/>
          </a:p>
        </p:txBody>
      </p:sp>
      <p:sp>
        <p:nvSpPr>
          <p:cNvPr id="132" name="Rectangle 175"/>
          <p:cNvSpPr>
            <a:spLocks noChangeArrowheads="1"/>
          </p:cNvSpPr>
          <p:nvPr/>
        </p:nvSpPr>
        <p:spPr bwMode="auto">
          <a:xfrm>
            <a:off x="6751420" y="3175169"/>
            <a:ext cx="71438" cy="476250"/>
          </a:xfrm>
          <a:prstGeom prst="rect">
            <a:avLst/>
          </a:prstGeom>
          <a:solidFill>
            <a:srgbClr val="FF0000"/>
          </a:solidFill>
          <a:ln w="9525">
            <a:solidFill>
              <a:srgbClr val="FF0000"/>
            </a:solidFill>
            <a:miter lim="800000"/>
            <a:headEnd/>
            <a:tailEnd/>
          </a:ln>
          <a:effectLst/>
        </p:spPr>
        <p:txBody>
          <a:bodyPr wrap="none" anchor="ctr">
            <a:prstTxWarp prst="textNoShape">
              <a:avLst/>
            </a:prstTxWarp>
          </a:bodyPr>
          <a:lstStyle/>
          <a:p>
            <a:endParaRPr lang="en-US" dirty="0"/>
          </a:p>
        </p:txBody>
      </p:sp>
      <p:sp>
        <p:nvSpPr>
          <p:cNvPr id="135" name="Rectangle 177"/>
          <p:cNvSpPr>
            <a:spLocks noChangeArrowheads="1"/>
          </p:cNvSpPr>
          <p:nvPr/>
        </p:nvSpPr>
        <p:spPr bwMode="auto">
          <a:xfrm>
            <a:off x="6849845" y="3160882"/>
            <a:ext cx="450850" cy="5969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dirty="0">
              <a:solidFill>
                <a:srgbClr val="000000"/>
              </a:solidFill>
              <a:latin typeface="Arial"/>
            </a:endParaRPr>
          </a:p>
        </p:txBody>
      </p:sp>
      <p:sp>
        <p:nvSpPr>
          <p:cNvPr id="136" name="Text Box 178"/>
          <p:cNvSpPr txBox="1">
            <a:spLocks noChangeArrowheads="1"/>
          </p:cNvSpPr>
          <p:nvPr/>
        </p:nvSpPr>
        <p:spPr bwMode="auto">
          <a:xfrm>
            <a:off x="6792695" y="3272007"/>
            <a:ext cx="293688" cy="274638"/>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1200" b="1" dirty="0"/>
              <a:t>D</a:t>
            </a:r>
            <a:endParaRPr lang="pl-PL" sz="2400" b="1" dirty="0"/>
          </a:p>
        </p:txBody>
      </p:sp>
      <p:sp>
        <p:nvSpPr>
          <p:cNvPr id="134" name="Freeform 179"/>
          <p:cNvSpPr>
            <a:spLocks/>
          </p:cNvSpPr>
          <p:nvPr/>
        </p:nvSpPr>
        <p:spPr bwMode="auto">
          <a:xfrm flipH="1">
            <a:off x="7445158" y="2749719"/>
            <a:ext cx="369888" cy="788988"/>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dirty="0"/>
          </a:p>
        </p:txBody>
      </p:sp>
      <p:sp>
        <p:nvSpPr>
          <p:cNvPr id="138" name="Line 181"/>
          <p:cNvSpPr>
            <a:spLocks noChangeShapeType="1"/>
          </p:cNvSpPr>
          <p:nvPr/>
        </p:nvSpPr>
        <p:spPr bwMode="auto">
          <a:xfrm>
            <a:off x="7778532" y="3606969"/>
            <a:ext cx="0" cy="422275"/>
          </a:xfrm>
          <a:prstGeom prst="line">
            <a:avLst/>
          </a:prstGeom>
          <a:noFill/>
          <a:ln w="12700">
            <a:solidFill>
              <a:srgbClr val="FF3300"/>
            </a:solidFill>
            <a:round/>
            <a:headEnd/>
            <a:tailEnd type="oval" w="sm" len="sm"/>
          </a:ln>
          <a:effectLst/>
        </p:spPr>
        <p:txBody>
          <a:bodyPr wrap="none" anchor="ctr">
            <a:prstTxWarp prst="textNoShape">
              <a:avLst/>
            </a:prstTxWarp>
          </a:bodyPr>
          <a:lstStyle/>
          <a:p>
            <a:endParaRPr lang="en-US" dirty="0"/>
          </a:p>
        </p:txBody>
      </p:sp>
      <p:sp>
        <p:nvSpPr>
          <p:cNvPr id="139" name="Freeform 182"/>
          <p:cNvSpPr>
            <a:spLocks/>
          </p:cNvSpPr>
          <p:nvPr/>
        </p:nvSpPr>
        <p:spPr bwMode="auto">
          <a:xfrm flipH="1">
            <a:off x="7607082" y="2743369"/>
            <a:ext cx="146050" cy="566738"/>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dirty="0"/>
          </a:p>
        </p:txBody>
      </p:sp>
      <p:sp>
        <p:nvSpPr>
          <p:cNvPr id="140" name="Line 183"/>
          <p:cNvSpPr>
            <a:spLocks noChangeShapeType="1"/>
          </p:cNvSpPr>
          <p:nvPr/>
        </p:nvSpPr>
        <p:spPr bwMode="auto">
          <a:xfrm>
            <a:off x="7753132" y="3414882"/>
            <a:ext cx="381000" cy="0"/>
          </a:xfrm>
          <a:prstGeom prst="line">
            <a:avLst/>
          </a:prstGeom>
          <a:noFill/>
          <a:ln w="19050">
            <a:solidFill>
              <a:schemeClr val="tx1"/>
            </a:solidFill>
            <a:round/>
            <a:headEnd/>
            <a:tailEnd/>
          </a:ln>
          <a:effectLst/>
        </p:spPr>
        <p:txBody>
          <a:bodyPr wrap="none" anchor="ctr">
            <a:prstTxWarp prst="textNoShape">
              <a:avLst/>
            </a:prstTxWarp>
          </a:bodyPr>
          <a:lstStyle/>
          <a:p>
            <a:endParaRPr lang="en-US" dirty="0"/>
          </a:p>
        </p:txBody>
      </p:sp>
      <p:sp>
        <p:nvSpPr>
          <p:cNvPr id="141" name="Line 184"/>
          <p:cNvSpPr>
            <a:spLocks noChangeShapeType="1"/>
          </p:cNvSpPr>
          <p:nvPr/>
        </p:nvSpPr>
        <p:spPr bwMode="auto">
          <a:xfrm rot="16200000">
            <a:off x="8251607" y="3119607"/>
            <a:ext cx="0" cy="368300"/>
          </a:xfrm>
          <a:prstGeom prst="line">
            <a:avLst/>
          </a:prstGeom>
          <a:noFill/>
          <a:ln w="19050">
            <a:solidFill>
              <a:schemeClr val="tx1"/>
            </a:solidFill>
            <a:round/>
            <a:headEnd/>
            <a:tailEnd type="oval" w="sm" len="sm"/>
          </a:ln>
          <a:effectLst/>
        </p:spPr>
        <p:txBody>
          <a:bodyPr wrap="none" anchor="ctr">
            <a:prstTxWarp prst="textNoShape">
              <a:avLst/>
            </a:prstTxWarp>
          </a:bodyPr>
          <a:lstStyle/>
          <a:p>
            <a:endParaRPr lang="en-US" dirty="0"/>
          </a:p>
        </p:txBody>
      </p:sp>
      <p:sp>
        <p:nvSpPr>
          <p:cNvPr id="142" name="Rectangle 185"/>
          <p:cNvSpPr>
            <a:spLocks noChangeArrowheads="1"/>
          </p:cNvSpPr>
          <p:nvPr/>
        </p:nvSpPr>
        <p:spPr bwMode="auto">
          <a:xfrm>
            <a:off x="7746782" y="3175169"/>
            <a:ext cx="71438" cy="476250"/>
          </a:xfrm>
          <a:prstGeom prst="rect">
            <a:avLst/>
          </a:prstGeom>
          <a:solidFill>
            <a:srgbClr val="FF0000"/>
          </a:solidFill>
          <a:ln w="9525">
            <a:solidFill>
              <a:srgbClr val="FF0000"/>
            </a:solidFill>
            <a:miter lim="800000"/>
            <a:headEnd/>
            <a:tailEnd/>
          </a:ln>
          <a:effectLst/>
        </p:spPr>
        <p:txBody>
          <a:bodyPr wrap="none" anchor="ctr">
            <a:prstTxWarp prst="textNoShape">
              <a:avLst/>
            </a:prstTxWarp>
          </a:bodyPr>
          <a:lstStyle/>
          <a:p>
            <a:endParaRPr lang="en-US" dirty="0"/>
          </a:p>
        </p:txBody>
      </p:sp>
      <p:sp>
        <p:nvSpPr>
          <p:cNvPr id="145" name="Rectangle 187"/>
          <p:cNvSpPr>
            <a:spLocks noChangeArrowheads="1"/>
          </p:cNvSpPr>
          <p:nvPr/>
        </p:nvSpPr>
        <p:spPr bwMode="auto">
          <a:xfrm>
            <a:off x="7845207" y="3160882"/>
            <a:ext cx="450850" cy="5969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dirty="0">
              <a:solidFill>
                <a:srgbClr val="000000"/>
              </a:solidFill>
              <a:latin typeface="Arial"/>
            </a:endParaRPr>
          </a:p>
        </p:txBody>
      </p:sp>
      <p:sp>
        <p:nvSpPr>
          <p:cNvPr id="146" name="Text Box 188"/>
          <p:cNvSpPr txBox="1">
            <a:spLocks noChangeArrowheads="1"/>
          </p:cNvSpPr>
          <p:nvPr/>
        </p:nvSpPr>
        <p:spPr bwMode="auto">
          <a:xfrm>
            <a:off x="7788057" y="3272007"/>
            <a:ext cx="293688" cy="274638"/>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1200" b="1" dirty="0"/>
              <a:t>D</a:t>
            </a:r>
            <a:endParaRPr lang="pl-PL" sz="2400" b="1" dirty="0"/>
          </a:p>
        </p:txBody>
      </p:sp>
      <p:sp>
        <p:nvSpPr>
          <p:cNvPr id="144" name="Freeform 189"/>
          <p:cNvSpPr>
            <a:spLocks/>
          </p:cNvSpPr>
          <p:nvPr/>
        </p:nvSpPr>
        <p:spPr bwMode="auto">
          <a:xfrm flipH="1">
            <a:off x="8440520" y="2749719"/>
            <a:ext cx="369888" cy="788988"/>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dirty="0"/>
          </a:p>
        </p:txBody>
      </p:sp>
      <p:sp>
        <p:nvSpPr>
          <p:cNvPr id="220" name="Line 323"/>
          <p:cNvSpPr>
            <a:spLocks noChangeShapeType="1"/>
          </p:cNvSpPr>
          <p:nvPr/>
        </p:nvSpPr>
        <p:spPr bwMode="auto">
          <a:xfrm flipH="1">
            <a:off x="1342807" y="4029244"/>
            <a:ext cx="7127875" cy="0"/>
          </a:xfrm>
          <a:prstGeom prst="line">
            <a:avLst/>
          </a:prstGeom>
          <a:noFill/>
          <a:ln w="19050">
            <a:solidFill>
              <a:srgbClr val="FF3300"/>
            </a:solidFill>
            <a:round/>
            <a:headEnd/>
            <a:tailEnd type="none" w="sm" len="sm"/>
          </a:ln>
          <a:effectLst/>
        </p:spPr>
        <p:txBody>
          <a:bodyPr>
            <a:prstTxWarp prst="textNoShape">
              <a:avLst/>
            </a:prstTxWarp>
          </a:bodyPr>
          <a:lstStyle/>
          <a:p>
            <a:endParaRPr lang="en-US" dirty="0"/>
          </a:p>
        </p:txBody>
      </p:sp>
      <p:sp>
        <p:nvSpPr>
          <p:cNvPr id="221" name="Line 324"/>
          <p:cNvSpPr>
            <a:spLocks noChangeShapeType="1"/>
          </p:cNvSpPr>
          <p:nvPr/>
        </p:nvSpPr>
        <p:spPr bwMode="auto">
          <a:xfrm flipH="1">
            <a:off x="882950" y="4029244"/>
            <a:ext cx="592902" cy="0"/>
          </a:xfrm>
          <a:prstGeom prst="line">
            <a:avLst/>
          </a:prstGeom>
          <a:noFill/>
          <a:ln w="19050">
            <a:solidFill>
              <a:srgbClr val="FF3300"/>
            </a:solidFill>
            <a:round/>
            <a:headEnd type="oval" w="sm" len="sm"/>
            <a:tailEnd type="none"/>
          </a:ln>
          <a:effectLst/>
        </p:spPr>
        <p:txBody>
          <a:bodyPr>
            <a:prstTxWarp prst="textNoShape">
              <a:avLst/>
            </a:prstTxWarp>
          </a:bodyPr>
          <a:lstStyle/>
          <a:p>
            <a:endParaRPr lang="en-US" dirty="0"/>
          </a:p>
        </p:txBody>
      </p:sp>
      <p:sp>
        <p:nvSpPr>
          <p:cNvPr id="225" name="Text Box 329"/>
          <p:cNvSpPr txBox="1">
            <a:spLocks noChangeArrowheads="1"/>
          </p:cNvSpPr>
          <p:nvPr/>
        </p:nvSpPr>
        <p:spPr bwMode="auto">
          <a:xfrm>
            <a:off x="936594" y="3168819"/>
            <a:ext cx="602782" cy="338554"/>
          </a:xfrm>
          <a:prstGeom prst="rect">
            <a:avLst/>
          </a:prstGeom>
          <a:noFill/>
          <a:ln w="9525">
            <a:noFill/>
            <a:miter lim="800000"/>
            <a:headEnd/>
            <a:tailEnd/>
          </a:ln>
          <a:effectLst/>
        </p:spPr>
        <p:txBody>
          <a:bodyPr wrap="none">
            <a:prstTxWarp prst="textNoShape">
              <a:avLst/>
            </a:prstTxWarp>
            <a:spAutoFit/>
          </a:bodyPr>
          <a:lstStyle/>
          <a:p>
            <a:r>
              <a:rPr lang="pl-PL" sz="1600" dirty="0" smtClean="0"/>
              <a:t>SCI</a:t>
            </a:r>
            <a:r>
              <a:rPr lang="pl-PL" sz="1600" baseline="-25000" dirty="0" smtClean="0"/>
              <a:t>1</a:t>
            </a:r>
            <a:endParaRPr lang="en-GB" sz="1600" baseline="-25000" dirty="0"/>
          </a:p>
        </p:txBody>
      </p:sp>
      <p:sp>
        <p:nvSpPr>
          <p:cNvPr id="228" name="Text Box 332"/>
          <p:cNvSpPr txBox="1">
            <a:spLocks noChangeArrowheads="1"/>
          </p:cNvSpPr>
          <p:nvPr/>
        </p:nvSpPr>
        <p:spPr bwMode="auto">
          <a:xfrm>
            <a:off x="8415182" y="3189457"/>
            <a:ext cx="705375" cy="338554"/>
          </a:xfrm>
          <a:prstGeom prst="rect">
            <a:avLst/>
          </a:prstGeom>
          <a:noFill/>
          <a:ln w="9525">
            <a:noFill/>
            <a:miter lim="800000"/>
            <a:headEnd/>
            <a:tailEnd/>
          </a:ln>
          <a:effectLst/>
        </p:spPr>
        <p:txBody>
          <a:bodyPr wrap="none">
            <a:prstTxWarp prst="textNoShape">
              <a:avLst/>
            </a:prstTxWarp>
            <a:spAutoFit/>
          </a:bodyPr>
          <a:lstStyle/>
          <a:p>
            <a:r>
              <a:rPr lang="pl-PL" sz="1600" dirty="0" smtClean="0"/>
              <a:t>SCO</a:t>
            </a:r>
            <a:r>
              <a:rPr lang="pl-PL" sz="1600" baseline="-25000" dirty="0" smtClean="0"/>
              <a:t>1</a:t>
            </a:r>
            <a:endParaRPr lang="en-GB" sz="1600" baseline="-250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 name="AutoShape 86"/>
          <p:cNvSpPr>
            <a:spLocks noChangeArrowheads="1"/>
          </p:cNvSpPr>
          <p:nvPr/>
        </p:nvSpPr>
        <p:spPr bwMode="auto">
          <a:xfrm>
            <a:off x="4996656" y="999421"/>
            <a:ext cx="3124108" cy="3594153"/>
          </a:xfrm>
          <a:prstGeom prst="octagon">
            <a:avLst>
              <a:gd name="adj" fmla="val 7028"/>
            </a:avLst>
          </a:prstGeom>
          <a:solidFill>
            <a:schemeClr val="bg1">
              <a:lumMod val="65000"/>
              <a:alpha val="54901"/>
            </a:schemeClr>
          </a:solidFill>
          <a:ln w="9525">
            <a:no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dirty="0">
              <a:solidFill>
                <a:sysClr val="windowText" lastClr="000000"/>
              </a:solidFill>
              <a:latin typeface="+mn-lt"/>
              <a:ea typeface="+mn-ea"/>
              <a:cs typeface="+mn-cs"/>
            </a:endParaRPr>
          </a:p>
        </p:txBody>
      </p:sp>
      <p:sp>
        <p:nvSpPr>
          <p:cNvPr id="213" name="Freeform 10"/>
          <p:cNvSpPr>
            <a:spLocks/>
          </p:cNvSpPr>
          <p:nvPr/>
        </p:nvSpPr>
        <p:spPr bwMode="auto">
          <a:xfrm flipH="1">
            <a:off x="4542171" y="3812452"/>
            <a:ext cx="1290638" cy="1220565"/>
          </a:xfrm>
          <a:custGeom>
            <a:avLst/>
            <a:gdLst/>
            <a:ahLst/>
            <a:cxnLst>
              <a:cxn ang="0">
                <a:pos x="248" y="0"/>
              </a:cxn>
              <a:cxn ang="0">
                <a:pos x="856" y="0"/>
              </a:cxn>
              <a:cxn ang="0">
                <a:pos x="856" y="2416"/>
              </a:cxn>
              <a:cxn ang="0">
                <a:pos x="0" y="2416"/>
              </a:cxn>
            </a:cxnLst>
            <a:rect l="0" t="0" r="r" b="b"/>
            <a:pathLst>
              <a:path w="856" h="2416">
                <a:moveTo>
                  <a:pt x="248" y="0"/>
                </a:moveTo>
                <a:lnTo>
                  <a:pt x="856" y="0"/>
                </a:lnTo>
                <a:lnTo>
                  <a:pt x="856" y="2416"/>
                </a:lnTo>
                <a:lnTo>
                  <a:pt x="0" y="2416"/>
                </a:lnTo>
              </a:path>
            </a:pathLst>
          </a:custGeom>
          <a:noFill/>
          <a:ln w="19050" cap="flat" cmpd="sng">
            <a:solidFill>
              <a:srgbClr val="7F7F7F"/>
            </a:solidFill>
            <a:prstDash val="solid"/>
            <a:round/>
            <a:headEnd/>
            <a:tailEnd/>
          </a:ln>
          <a:effectLst/>
        </p:spPr>
        <p:txBody>
          <a:bodyPr wrap="none" anchor="ctr">
            <a:prstTxWarp prst="textNoShape">
              <a:avLst/>
            </a:prstTxWarp>
          </a:bodyPr>
          <a:lstStyle/>
          <a:p>
            <a:endParaRPr lang="en-US" dirty="0"/>
          </a:p>
        </p:txBody>
      </p:sp>
      <p:grpSp>
        <p:nvGrpSpPr>
          <p:cNvPr id="207" name="Group 206"/>
          <p:cNvGrpSpPr/>
          <p:nvPr/>
        </p:nvGrpSpPr>
        <p:grpSpPr>
          <a:xfrm flipH="1">
            <a:off x="6711431" y="3842542"/>
            <a:ext cx="882650" cy="1193800"/>
            <a:chOff x="3469480" y="3837898"/>
            <a:chExt cx="882650" cy="1193800"/>
          </a:xfrm>
        </p:grpSpPr>
        <p:sp>
          <p:nvSpPr>
            <p:cNvPr id="209" name="Freeform 17"/>
            <p:cNvSpPr>
              <a:spLocks/>
            </p:cNvSpPr>
            <p:nvPr/>
          </p:nvSpPr>
          <p:spPr bwMode="auto">
            <a:xfrm>
              <a:off x="3469480" y="3939498"/>
              <a:ext cx="749300" cy="1092200"/>
            </a:xfrm>
            <a:custGeom>
              <a:avLst/>
              <a:gdLst/>
              <a:ahLst/>
              <a:cxnLst>
                <a:cxn ang="0">
                  <a:pos x="0" y="0"/>
                </a:cxn>
                <a:cxn ang="0">
                  <a:pos x="0" y="304"/>
                </a:cxn>
                <a:cxn ang="0">
                  <a:pos x="472" y="304"/>
                </a:cxn>
                <a:cxn ang="0">
                  <a:pos x="472" y="688"/>
                </a:cxn>
              </a:cxnLst>
              <a:rect l="0" t="0" r="r" b="b"/>
              <a:pathLst>
                <a:path w="472" h="688">
                  <a:moveTo>
                    <a:pt x="0" y="0"/>
                  </a:moveTo>
                  <a:lnTo>
                    <a:pt x="0" y="304"/>
                  </a:lnTo>
                  <a:lnTo>
                    <a:pt x="472" y="304"/>
                  </a:lnTo>
                  <a:lnTo>
                    <a:pt x="472" y="688"/>
                  </a:lnTo>
                </a:path>
              </a:pathLst>
            </a:custGeom>
            <a:noFill/>
            <a:ln w="19050" cap="flat" cmpd="sng">
              <a:solidFill>
                <a:srgbClr val="7F7F7F"/>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210" name="Freeform 18"/>
            <p:cNvSpPr>
              <a:spLocks/>
            </p:cNvSpPr>
            <p:nvPr/>
          </p:nvSpPr>
          <p:spPr bwMode="auto">
            <a:xfrm>
              <a:off x="3596480" y="3888698"/>
              <a:ext cx="687387" cy="1092200"/>
            </a:xfrm>
            <a:custGeom>
              <a:avLst/>
              <a:gdLst/>
              <a:ahLst/>
              <a:cxnLst>
                <a:cxn ang="0">
                  <a:pos x="0" y="0"/>
                </a:cxn>
                <a:cxn ang="0">
                  <a:pos x="0" y="304"/>
                </a:cxn>
                <a:cxn ang="0">
                  <a:pos x="472" y="304"/>
                </a:cxn>
                <a:cxn ang="0">
                  <a:pos x="472" y="688"/>
                </a:cxn>
              </a:cxnLst>
              <a:rect l="0" t="0" r="r" b="b"/>
              <a:pathLst>
                <a:path w="472" h="688">
                  <a:moveTo>
                    <a:pt x="0" y="0"/>
                  </a:moveTo>
                  <a:lnTo>
                    <a:pt x="0" y="304"/>
                  </a:lnTo>
                  <a:lnTo>
                    <a:pt x="472" y="304"/>
                  </a:lnTo>
                  <a:lnTo>
                    <a:pt x="472" y="688"/>
                  </a:lnTo>
                </a:path>
              </a:pathLst>
            </a:custGeom>
            <a:noFill/>
            <a:ln w="19050" cap="flat" cmpd="sng">
              <a:solidFill>
                <a:srgbClr val="7F7F7F"/>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211" name="Freeform 19"/>
            <p:cNvSpPr>
              <a:spLocks/>
            </p:cNvSpPr>
            <p:nvPr/>
          </p:nvSpPr>
          <p:spPr bwMode="auto">
            <a:xfrm>
              <a:off x="3723480" y="3837898"/>
              <a:ext cx="628650" cy="1092200"/>
            </a:xfrm>
            <a:custGeom>
              <a:avLst/>
              <a:gdLst/>
              <a:ahLst/>
              <a:cxnLst>
                <a:cxn ang="0">
                  <a:pos x="0" y="0"/>
                </a:cxn>
                <a:cxn ang="0">
                  <a:pos x="0" y="304"/>
                </a:cxn>
                <a:cxn ang="0">
                  <a:pos x="472" y="304"/>
                </a:cxn>
                <a:cxn ang="0">
                  <a:pos x="472" y="688"/>
                </a:cxn>
              </a:cxnLst>
              <a:rect l="0" t="0" r="r" b="b"/>
              <a:pathLst>
                <a:path w="472" h="688">
                  <a:moveTo>
                    <a:pt x="0" y="0"/>
                  </a:moveTo>
                  <a:lnTo>
                    <a:pt x="0" y="304"/>
                  </a:lnTo>
                  <a:lnTo>
                    <a:pt x="472" y="304"/>
                  </a:lnTo>
                  <a:lnTo>
                    <a:pt x="472" y="688"/>
                  </a:lnTo>
                </a:path>
              </a:pathLst>
            </a:custGeom>
            <a:noFill/>
            <a:ln w="19050" cap="flat" cmpd="sng">
              <a:solidFill>
                <a:srgbClr val="7F7F7F"/>
              </a:solidFill>
              <a:prstDash val="solid"/>
              <a:round/>
              <a:headEnd type="none" w="med" len="med"/>
              <a:tailEnd type="none" w="med" len="med"/>
            </a:ln>
            <a:effectLst/>
          </p:spPr>
          <p:txBody>
            <a:bodyPr wrap="none" anchor="ctr">
              <a:prstTxWarp prst="textNoShape">
                <a:avLst/>
              </a:prstTxWarp>
            </a:bodyPr>
            <a:lstStyle/>
            <a:p>
              <a:endParaRPr lang="en-US" dirty="0"/>
            </a:p>
          </p:txBody>
        </p:sp>
      </p:grpSp>
      <p:sp>
        <p:nvSpPr>
          <p:cNvPr id="2" name="Title 1"/>
          <p:cNvSpPr>
            <a:spLocks noGrp="1"/>
          </p:cNvSpPr>
          <p:nvPr>
            <p:ph type="title"/>
          </p:nvPr>
        </p:nvSpPr>
        <p:spPr/>
        <p:txBody>
          <a:bodyPr/>
          <a:lstStyle/>
          <a:p>
            <a:r>
              <a:rPr lang="en-US" dirty="0" smtClean="0"/>
              <a:t>Scan test</a:t>
            </a:r>
            <a:endParaRPr lang="en-US" dirty="0"/>
          </a:p>
        </p:txBody>
      </p:sp>
      <p:sp>
        <p:nvSpPr>
          <p:cNvPr id="11" name="Freeform 8"/>
          <p:cNvSpPr>
            <a:spLocks/>
          </p:cNvSpPr>
          <p:nvPr/>
        </p:nvSpPr>
        <p:spPr bwMode="auto">
          <a:xfrm>
            <a:off x="7425071" y="1509595"/>
            <a:ext cx="1358900" cy="3706813"/>
          </a:xfrm>
          <a:custGeom>
            <a:avLst/>
            <a:gdLst/>
            <a:ahLst/>
            <a:cxnLst>
              <a:cxn ang="0">
                <a:pos x="248" y="0"/>
              </a:cxn>
              <a:cxn ang="0">
                <a:pos x="856" y="0"/>
              </a:cxn>
              <a:cxn ang="0">
                <a:pos x="856" y="2416"/>
              </a:cxn>
              <a:cxn ang="0">
                <a:pos x="0" y="2416"/>
              </a:cxn>
            </a:cxnLst>
            <a:rect l="0" t="0" r="r" b="b"/>
            <a:pathLst>
              <a:path w="856" h="2416">
                <a:moveTo>
                  <a:pt x="248" y="0"/>
                </a:moveTo>
                <a:lnTo>
                  <a:pt x="856" y="0"/>
                </a:lnTo>
                <a:lnTo>
                  <a:pt x="856" y="2416"/>
                </a:lnTo>
                <a:lnTo>
                  <a:pt x="0" y="2416"/>
                </a:lnTo>
              </a:path>
            </a:pathLst>
          </a:custGeom>
          <a:noFill/>
          <a:ln w="19050" cap="flat" cmpd="sng">
            <a:solidFill>
              <a:srgbClr val="7F7F7F"/>
            </a:solidFill>
            <a:prstDash val="solid"/>
            <a:round/>
            <a:headEnd/>
            <a:tailEnd/>
          </a:ln>
          <a:effectLst/>
        </p:spPr>
        <p:txBody>
          <a:bodyPr wrap="none" anchor="ctr">
            <a:prstTxWarp prst="textNoShape">
              <a:avLst/>
            </a:prstTxWarp>
          </a:bodyPr>
          <a:lstStyle/>
          <a:p>
            <a:endParaRPr lang="en-US" dirty="0"/>
          </a:p>
        </p:txBody>
      </p:sp>
      <p:sp>
        <p:nvSpPr>
          <p:cNvPr id="12" name="Freeform 9"/>
          <p:cNvSpPr>
            <a:spLocks/>
          </p:cNvSpPr>
          <p:nvPr/>
        </p:nvSpPr>
        <p:spPr bwMode="auto">
          <a:xfrm>
            <a:off x="7374271" y="1623895"/>
            <a:ext cx="1358900" cy="3533775"/>
          </a:xfrm>
          <a:custGeom>
            <a:avLst/>
            <a:gdLst/>
            <a:ahLst/>
            <a:cxnLst>
              <a:cxn ang="0">
                <a:pos x="248" y="0"/>
              </a:cxn>
              <a:cxn ang="0">
                <a:pos x="856" y="0"/>
              </a:cxn>
              <a:cxn ang="0">
                <a:pos x="856" y="2416"/>
              </a:cxn>
              <a:cxn ang="0">
                <a:pos x="0" y="2416"/>
              </a:cxn>
            </a:cxnLst>
            <a:rect l="0" t="0" r="r" b="b"/>
            <a:pathLst>
              <a:path w="856" h="2416">
                <a:moveTo>
                  <a:pt x="248" y="0"/>
                </a:moveTo>
                <a:lnTo>
                  <a:pt x="856" y="0"/>
                </a:lnTo>
                <a:lnTo>
                  <a:pt x="856" y="2416"/>
                </a:lnTo>
                <a:lnTo>
                  <a:pt x="0" y="2416"/>
                </a:lnTo>
              </a:path>
            </a:pathLst>
          </a:custGeom>
          <a:noFill/>
          <a:ln w="19050" cap="flat" cmpd="sng">
            <a:solidFill>
              <a:srgbClr val="7F7F7F"/>
            </a:solidFill>
            <a:prstDash val="solid"/>
            <a:round/>
            <a:headEnd/>
            <a:tailEnd/>
          </a:ln>
          <a:effectLst/>
        </p:spPr>
        <p:txBody>
          <a:bodyPr wrap="none" anchor="ctr">
            <a:prstTxWarp prst="textNoShape">
              <a:avLst/>
            </a:prstTxWarp>
          </a:bodyPr>
          <a:lstStyle/>
          <a:p>
            <a:endParaRPr lang="en-US" dirty="0"/>
          </a:p>
        </p:txBody>
      </p:sp>
      <p:sp>
        <p:nvSpPr>
          <p:cNvPr id="13" name="Freeform 10"/>
          <p:cNvSpPr>
            <a:spLocks/>
          </p:cNvSpPr>
          <p:nvPr/>
        </p:nvSpPr>
        <p:spPr bwMode="auto">
          <a:xfrm>
            <a:off x="7475871" y="1742957"/>
            <a:ext cx="1206500" cy="3351213"/>
          </a:xfrm>
          <a:custGeom>
            <a:avLst/>
            <a:gdLst/>
            <a:ahLst/>
            <a:cxnLst>
              <a:cxn ang="0">
                <a:pos x="248" y="0"/>
              </a:cxn>
              <a:cxn ang="0">
                <a:pos x="856" y="0"/>
              </a:cxn>
              <a:cxn ang="0">
                <a:pos x="856" y="2416"/>
              </a:cxn>
              <a:cxn ang="0">
                <a:pos x="0" y="2416"/>
              </a:cxn>
            </a:cxnLst>
            <a:rect l="0" t="0" r="r" b="b"/>
            <a:pathLst>
              <a:path w="856" h="2416">
                <a:moveTo>
                  <a:pt x="248" y="0"/>
                </a:moveTo>
                <a:lnTo>
                  <a:pt x="856" y="0"/>
                </a:lnTo>
                <a:lnTo>
                  <a:pt x="856" y="2416"/>
                </a:lnTo>
                <a:lnTo>
                  <a:pt x="0" y="2416"/>
                </a:lnTo>
              </a:path>
            </a:pathLst>
          </a:custGeom>
          <a:noFill/>
          <a:ln w="19050" cap="flat" cmpd="sng">
            <a:solidFill>
              <a:srgbClr val="7F7F7F"/>
            </a:solidFill>
            <a:prstDash val="solid"/>
            <a:round/>
            <a:headEnd/>
            <a:tailEnd/>
          </a:ln>
          <a:effectLst/>
        </p:spPr>
        <p:txBody>
          <a:bodyPr wrap="none" anchor="ctr">
            <a:prstTxWarp prst="textNoShape">
              <a:avLst/>
            </a:prstTxWarp>
          </a:bodyPr>
          <a:lstStyle/>
          <a:p>
            <a:endParaRPr lang="en-US" dirty="0"/>
          </a:p>
        </p:txBody>
      </p:sp>
      <p:sp>
        <p:nvSpPr>
          <p:cNvPr id="14" name="Freeform 11"/>
          <p:cNvSpPr>
            <a:spLocks/>
          </p:cNvSpPr>
          <p:nvPr/>
        </p:nvSpPr>
        <p:spPr bwMode="auto">
          <a:xfrm flipH="1">
            <a:off x="4389771" y="1485782"/>
            <a:ext cx="1358900" cy="3735388"/>
          </a:xfrm>
          <a:custGeom>
            <a:avLst/>
            <a:gdLst/>
            <a:ahLst/>
            <a:cxnLst>
              <a:cxn ang="0">
                <a:pos x="248" y="0"/>
              </a:cxn>
              <a:cxn ang="0">
                <a:pos x="856" y="0"/>
              </a:cxn>
              <a:cxn ang="0">
                <a:pos x="856" y="2416"/>
              </a:cxn>
              <a:cxn ang="0">
                <a:pos x="0" y="2416"/>
              </a:cxn>
            </a:cxnLst>
            <a:rect l="0" t="0" r="r" b="b"/>
            <a:pathLst>
              <a:path w="856" h="2416">
                <a:moveTo>
                  <a:pt x="248" y="0"/>
                </a:moveTo>
                <a:lnTo>
                  <a:pt x="856" y="0"/>
                </a:lnTo>
                <a:lnTo>
                  <a:pt x="856" y="2416"/>
                </a:lnTo>
                <a:lnTo>
                  <a:pt x="0" y="2416"/>
                </a:lnTo>
              </a:path>
            </a:pathLst>
          </a:custGeom>
          <a:noFill/>
          <a:ln w="19050" cap="flat" cmpd="sng">
            <a:solidFill>
              <a:srgbClr val="7F7F7F"/>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15" name="Freeform 12"/>
          <p:cNvSpPr>
            <a:spLocks/>
          </p:cNvSpPr>
          <p:nvPr/>
        </p:nvSpPr>
        <p:spPr bwMode="auto">
          <a:xfrm flipH="1">
            <a:off x="4440571" y="1609607"/>
            <a:ext cx="1318420" cy="3543300"/>
          </a:xfrm>
          <a:custGeom>
            <a:avLst/>
            <a:gdLst/>
            <a:ahLst/>
            <a:cxnLst>
              <a:cxn ang="0">
                <a:pos x="248" y="0"/>
              </a:cxn>
              <a:cxn ang="0">
                <a:pos x="856" y="0"/>
              </a:cxn>
              <a:cxn ang="0">
                <a:pos x="856" y="2416"/>
              </a:cxn>
              <a:cxn ang="0">
                <a:pos x="0" y="2416"/>
              </a:cxn>
            </a:cxnLst>
            <a:rect l="0" t="0" r="r" b="b"/>
            <a:pathLst>
              <a:path w="856" h="2416">
                <a:moveTo>
                  <a:pt x="248" y="0"/>
                </a:moveTo>
                <a:lnTo>
                  <a:pt x="856" y="0"/>
                </a:lnTo>
                <a:lnTo>
                  <a:pt x="856" y="2416"/>
                </a:lnTo>
                <a:lnTo>
                  <a:pt x="0" y="2416"/>
                </a:lnTo>
              </a:path>
            </a:pathLst>
          </a:custGeom>
          <a:noFill/>
          <a:ln w="19050" cap="flat" cmpd="sng">
            <a:solidFill>
              <a:srgbClr val="7F7F7F"/>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16" name="Freeform 13"/>
          <p:cNvSpPr>
            <a:spLocks/>
          </p:cNvSpPr>
          <p:nvPr/>
        </p:nvSpPr>
        <p:spPr bwMode="auto">
          <a:xfrm flipH="1">
            <a:off x="4491371" y="1728670"/>
            <a:ext cx="1308100" cy="3365500"/>
          </a:xfrm>
          <a:custGeom>
            <a:avLst/>
            <a:gdLst/>
            <a:ahLst/>
            <a:cxnLst>
              <a:cxn ang="0">
                <a:pos x="248" y="0"/>
              </a:cxn>
              <a:cxn ang="0">
                <a:pos x="856" y="0"/>
              </a:cxn>
              <a:cxn ang="0">
                <a:pos x="856" y="2416"/>
              </a:cxn>
              <a:cxn ang="0">
                <a:pos x="0" y="2416"/>
              </a:cxn>
            </a:cxnLst>
            <a:rect l="0" t="0" r="r" b="b"/>
            <a:pathLst>
              <a:path w="856" h="2416">
                <a:moveTo>
                  <a:pt x="248" y="0"/>
                </a:moveTo>
                <a:lnTo>
                  <a:pt x="856" y="0"/>
                </a:lnTo>
                <a:lnTo>
                  <a:pt x="856" y="2416"/>
                </a:lnTo>
                <a:lnTo>
                  <a:pt x="0" y="2416"/>
                </a:lnTo>
              </a:path>
            </a:pathLst>
          </a:custGeom>
          <a:noFill/>
          <a:ln w="19050" cap="flat" cmpd="sng">
            <a:solidFill>
              <a:srgbClr val="7F7F7F"/>
            </a:solidFill>
            <a:prstDash val="solid"/>
            <a:round/>
            <a:headEnd type="none" w="med" len="med"/>
            <a:tailEnd type="none" w="med" len="med"/>
          </a:ln>
          <a:effectLst/>
        </p:spPr>
        <p:txBody>
          <a:bodyPr wrap="none" anchor="ctr">
            <a:prstTxWarp prst="textNoShape">
              <a:avLst/>
            </a:prstTxWarp>
          </a:bodyPr>
          <a:lstStyle/>
          <a:p>
            <a:endParaRPr lang="en-US" dirty="0"/>
          </a:p>
        </p:txBody>
      </p:sp>
      <p:grpSp>
        <p:nvGrpSpPr>
          <p:cNvPr id="206" name="Group 205"/>
          <p:cNvGrpSpPr/>
          <p:nvPr/>
        </p:nvGrpSpPr>
        <p:grpSpPr>
          <a:xfrm>
            <a:off x="5494671" y="3835282"/>
            <a:ext cx="882650" cy="1193800"/>
            <a:chOff x="3469480" y="3837898"/>
            <a:chExt cx="882650" cy="1193800"/>
          </a:xfrm>
        </p:grpSpPr>
        <p:sp>
          <p:nvSpPr>
            <p:cNvPr id="20" name="Freeform 17"/>
            <p:cNvSpPr>
              <a:spLocks/>
            </p:cNvSpPr>
            <p:nvPr/>
          </p:nvSpPr>
          <p:spPr bwMode="auto">
            <a:xfrm>
              <a:off x="3469480" y="3939498"/>
              <a:ext cx="749300" cy="1092200"/>
            </a:xfrm>
            <a:custGeom>
              <a:avLst/>
              <a:gdLst/>
              <a:ahLst/>
              <a:cxnLst>
                <a:cxn ang="0">
                  <a:pos x="0" y="0"/>
                </a:cxn>
                <a:cxn ang="0">
                  <a:pos x="0" y="304"/>
                </a:cxn>
                <a:cxn ang="0">
                  <a:pos x="472" y="304"/>
                </a:cxn>
                <a:cxn ang="0">
                  <a:pos x="472" y="688"/>
                </a:cxn>
              </a:cxnLst>
              <a:rect l="0" t="0" r="r" b="b"/>
              <a:pathLst>
                <a:path w="472" h="688">
                  <a:moveTo>
                    <a:pt x="0" y="0"/>
                  </a:moveTo>
                  <a:lnTo>
                    <a:pt x="0" y="304"/>
                  </a:lnTo>
                  <a:lnTo>
                    <a:pt x="472" y="304"/>
                  </a:lnTo>
                  <a:lnTo>
                    <a:pt x="472" y="688"/>
                  </a:lnTo>
                </a:path>
              </a:pathLst>
            </a:custGeom>
            <a:noFill/>
            <a:ln w="19050" cap="flat" cmpd="sng">
              <a:solidFill>
                <a:srgbClr val="7F7F7F"/>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21" name="Freeform 18"/>
            <p:cNvSpPr>
              <a:spLocks/>
            </p:cNvSpPr>
            <p:nvPr/>
          </p:nvSpPr>
          <p:spPr bwMode="auto">
            <a:xfrm>
              <a:off x="3596480" y="3888698"/>
              <a:ext cx="687387" cy="1092200"/>
            </a:xfrm>
            <a:custGeom>
              <a:avLst/>
              <a:gdLst/>
              <a:ahLst/>
              <a:cxnLst>
                <a:cxn ang="0">
                  <a:pos x="0" y="0"/>
                </a:cxn>
                <a:cxn ang="0">
                  <a:pos x="0" y="304"/>
                </a:cxn>
                <a:cxn ang="0">
                  <a:pos x="472" y="304"/>
                </a:cxn>
                <a:cxn ang="0">
                  <a:pos x="472" y="688"/>
                </a:cxn>
              </a:cxnLst>
              <a:rect l="0" t="0" r="r" b="b"/>
              <a:pathLst>
                <a:path w="472" h="688">
                  <a:moveTo>
                    <a:pt x="0" y="0"/>
                  </a:moveTo>
                  <a:lnTo>
                    <a:pt x="0" y="304"/>
                  </a:lnTo>
                  <a:lnTo>
                    <a:pt x="472" y="304"/>
                  </a:lnTo>
                  <a:lnTo>
                    <a:pt x="472" y="688"/>
                  </a:lnTo>
                </a:path>
              </a:pathLst>
            </a:custGeom>
            <a:noFill/>
            <a:ln w="19050" cap="flat" cmpd="sng">
              <a:solidFill>
                <a:srgbClr val="7F7F7F"/>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22" name="Freeform 19"/>
            <p:cNvSpPr>
              <a:spLocks/>
            </p:cNvSpPr>
            <p:nvPr/>
          </p:nvSpPr>
          <p:spPr bwMode="auto">
            <a:xfrm>
              <a:off x="3723480" y="3837898"/>
              <a:ext cx="628650" cy="1092200"/>
            </a:xfrm>
            <a:custGeom>
              <a:avLst/>
              <a:gdLst/>
              <a:ahLst/>
              <a:cxnLst>
                <a:cxn ang="0">
                  <a:pos x="0" y="0"/>
                </a:cxn>
                <a:cxn ang="0">
                  <a:pos x="0" y="304"/>
                </a:cxn>
                <a:cxn ang="0">
                  <a:pos x="472" y="304"/>
                </a:cxn>
                <a:cxn ang="0">
                  <a:pos x="472" y="688"/>
                </a:cxn>
              </a:cxnLst>
              <a:rect l="0" t="0" r="r" b="b"/>
              <a:pathLst>
                <a:path w="472" h="688">
                  <a:moveTo>
                    <a:pt x="0" y="0"/>
                  </a:moveTo>
                  <a:lnTo>
                    <a:pt x="0" y="304"/>
                  </a:lnTo>
                  <a:lnTo>
                    <a:pt x="472" y="304"/>
                  </a:lnTo>
                  <a:lnTo>
                    <a:pt x="472" y="688"/>
                  </a:lnTo>
                </a:path>
              </a:pathLst>
            </a:custGeom>
            <a:noFill/>
            <a:ln w="19050" cap="flat" cmpd="sng">
              <a:solidFill>
                <a:srgbClr val="7F7F7F"/>
              </a:solidFill>
              <a:prstDash val="solid"/>
              <a:round/>
              <a:headEnd type="none" w="med" len="med"/>
              <a:tailEnd type="none" w="med" len="med"/>
            </a:ln>
            <a:effectLst/>
          </p:spPr>
          <p:txBody>
            <a:bodyPr wrap="none" anchor="ctr">
              <a:prstTxWarp prst="textNoShape">
                <a:avLst/>
              </a:prstTxWarp>
            </a:bodyPr>
            <a:lstStyle/>
            <a:p>
              <a:endParaRPr lang="en-US" dirty="0"/>
            </a:p>
          </p:txBody>
        </p:sp>
      </p:grpSp>
      <p:sp>
        <p:nvSpPr>
          <p:cNvPr id="24" name="Text Box 143"/>
          <p:cNvSpPr txBox="1">
            <a:spLocks noChangeArrowheads="1"/>
          </p:cNvSpPr>
          <p:nvPr/>
        </p:nvSpPr>
        <p:spPr bwMode="auto">
          <a:xfrm rot="5400000" flipH="1">
            <a:off x="4259781" y="2642991"/>
            <a:ext cx="1801633" cy="280846"/>
          </a:xfrm>
          <a:prstGeom prst="rect">
            <a:avLst/>
          </a:prstGeom>
          <a:noFill/>
          <a:ln w="9525">
            <a:noFill/>
            <a:miter lim="800000"/>
            <a:headEnd/>
            <a:tailEnd/>
          </a:ln>
          <a:effectLst/>
        </p:spPr>
        <p:txBody>
          <a:bodyPr wrap="none" anchor="ctr">
            <a:prstTxWarp prst="textNoShape">
              <a:avLst/>
            </a:prstTxWarp>
            <a:spAutoFit/>
          </a:bodyPr>
          <a:lstStyle/>
          <a:p>
            <a:pPr algn="ctr">
              <a:lnSpc>
                <a:spcPct val="85000"/>
              </a:lnSpc>
              <a:spcBef>
                <a:spcPct val="0"/>
              </a:spcBef>
            </a:pPr>
            <a:r>
              <a:rPr lang="en-US" sz="1400" b="0" dirty="0"/>
              <a:t>Scan </a:t>
            </a:r>
            <a:r>
              <a:rPr lang="en-US" sz="1400" b="0" dirty="0" smtClean="0"/>
              <a:t>input channels</a:t>
            </a:r>
            <a:endParaRPr lang="en-US" sz="1800" b="0" dirty="0"/>
          </a:p>
        </p:txBody>
      </p:sp>
      <p:sp>
        <p:nvSpPr>
          <p:cNvPr id="28" name="Text Box 144"/>
          <p:cNvSpPr txBox="1">
            <a:spLocks noChangeArrowheads="1"/>
          </p:cNvSpPr>
          <p:nvPr/>
        </p:nvSpPr>
        <p:spPr bwMode="auto">
          <a:xfrm rot="5400000" flipH="1">
            <a:off x="7022244" y="2593478"/>
            <a:ext cx="1911476" cy="280846"/>
          </a:xfrm>
          <a:prstGeom prst="rect">
            <a:avLst/>
          </a:prstGeom>
          <a:noFill/>
          <a:ln w="9525">
            <a:noFill/>
            <a:miter lim="800000"/>
            <a:headEnd/>
            <a:tailEnd/>
          </a:ln>
          <a:effectLst/>
        </p:spPr>
        <p:txBody>
          <a:bodyPr wrap="none" anchor="ctr">
            <a:prstTxWarp prst="textNoShape">
              <a:avLst/>
            </a:prstTxWarp>
            <a:spAutoFit/>
          </a:bodyPr>
          <a:lstStyle/>
          <a:p>
            <a:pPr algn="ctr">
              <a:lnSpc>
                <a:spcPct val="85000"/>
              </a:lnSpc>
              <a:spcBef>
                <a:spcPct val="0"/>
              </a:spcBef>
            </a:pPr>
            <a:r>
              <a:rPr lang="en-US" sz="1400" b="0" dirty="0"/>
              <a:t>Scan </a:t>
            </a:r>
            <a:r>
              <a:rPr lang="en-US" sz="1400" b="0" dirty="0" smtClean="0"/>
              <a:t>output channels</a:t>
            </a:r>
            <a:endParaRPr lang="en-US" sz="1800" b="0" dirty="0"/>
          </a:p>
        </p:txBody>
      </p:sp>
      <p:sp>
        <p:nvSpPr>
          <p:cNvPr id="29" name="Text Box 146"/>
          <p:cNvSpPr txBox="1">
            <a:spLocks noChangeArrowheads="1"/>
          </p:cNvSpPr>
          <p:nvPr/>
        </p:nvSpPr>
        <p:spPr bwMode="auto">
          <a:xfrm>
            <a:off x="5870984" y="4010503"/>
            <a:ext cx="1292128" cy="307777"/>
          </a:xfrm>
          <a:prstGeom prst="rect">
            <a:avLst/>
          </a:prstGeom>
          <a:noFill/>
          <a:ln w="9525">
            <a:noFill/>
            <a:miter lim="800000"/>
            <a:headEnd/>
            <a:tailEnd/>
          </a:ln>
          <a:effectLst/>
        </p:spPr>
        <p:txBody>
          <a:bodyPr wrap="none" anchor="ctr">
            <a:prstTxWarp prst="textNoShape">
              <a:avLst/>
            </a:prstTxWarp>
            <a:spAutoFit/>
          </a:bodyPr>
          <a:lstStyle/>
          <a:p>
            <a:r>
              <a:rPr lang="en-US" sz="1400" b="0" dirty="0"/>
              <a:t>Primary </a:t>
            </a:r>
            <a:r>
              <a:rPr lang="en-US" sz="1400" b="0" dirty="0" smtClean="0"/>
              <a:t>in/out</a:t>
            </a:r>
            <a:endParaRPr lang="en-US" sz="1800" b="0" dirty="0"/>
          </a:p>
        </p:txBody>
      </p:sp>
      <p:sp>
        <p:nvSpPr>
          <p:cNvPr id="31" name="Rectangle 22"/>
          <p:cNvSpPr>
            <a:spLocks noChangeArrowheads="1"/>
          </p:cNvSpPr>
          <p:nvPr/>
        </p:nvSpPr>
        <p:spPr bwMode="auto">
          <a:xfrm>
            <a:off x="5374022" y="1301632"/>
            <a:ext cx="2359025" cy="2667000"/>
          </a:xfrm>
          <a:prstGeom prst="rect">
            <a:avLst/>
          </a:prstGeom>
          <a:solidFill>
            <a:srgbClr val="FFFFFF">
              <a:lumMod val="95000"/>
            </a:srgbClr>
          </a:solidFill>
          <a:ln>
            <a:noFill/>
          </a:ln>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200" kern="0" dirty="0">
              <a:solidFill>
                <a:srgbClr val="000000"/>
              </a:solidFill>
              <a:latin typeface="Arial"/>
              <a:ea typeface="+mn-ea"/>
              <a:cs typeface="+mn-cs"/>
            </a:endParaRPr>
          </a:p>
        </p:txBody>
      </p:sp>
      <p:sp>
        <p:nvSpPr>
          <p:cNvPr id="33" name="Line 24"/>
          <p:cNvSpPr>
            <a:spLocks noChangeShapeType="1"/>
          </p:cNvSpPr>
          <p:nvPr/>
        </p:nvSpPr>
        <p:spPr bwMode="auto">
          <a:xfrm>
            <a:off x="5374022" y="1730257"/>
            <a:ext cx="2362200" cy="0"/>
          </a:xfrm>
          <a:prstGeom prst="line">
            <a:avLst/>
          </a:prstGeom>
          <a:noFill/>
          <a:ln w="12700">
            <a:solidFill>
              <a:schemeClr val="tx1"/>
            </a:solidFill>
            <a:round/>
            <a:headEnd/>
            <a:tailEnd/>
          </a:ln>
          <a:effectLst/>
        </p:spPr>
        <p:txBody>
          <a:bodyPr wrap="none" anchor="ctr">
            <a:prstTxWarp prst="textNoShape">
              <a:avLst/>
            </a:prstTxWarp>
          </a:bodyPr>
          <a:lstStyle/>
          <a:p>
            <a:endParaRPr lang="en-US" dirty="0"/>
          </a:p>
        </p:txBody>
      </p:sp>
      <p:sp>
        <p:nvSpPr>
          <p:cNvPr id="34" name="Rectangle 25"/>
          <p:cNvSpPr>
            <a:spLocks noChangeArrowheads="1"/>
          </p:cNvSpPr>
          <p:nvPr/>
        </p:nvSpPr>
        <p:spPr bwMode="auto">
          <a:xfrm rot="5400000">
            <a:off x="6534484" y="809507"/>
            <a:ext cx="41275" cy="1841500"/>
          </a:xfrm>
          <a:prstGeom prst="rect">
            <a:avLst/>
          </a:prstGeom>
          <a:solidFill>
            <a:schemeClr val="bg1">
              <a:lumMod val="50000"/>
            </a:schemeClr>
          </a:solidFill>
          <a:ln w="9525">
            <a:solidFill>
              <a:schemeClr val="bg1">
                <a:lumMod val="50000"/>
              </a:schemeClr>
            </a:solidFill>
            <a:miter lim="800000"/>
            <a:headEnd/>
            <a:tailEnd/>
          </a:ln>
          <a:effectLst/>
        </p:spPr>
        <p:txBody>
          <a:bodyPr wrap="none" lIns="92075" tIns="46038" rIns="92075" bIns="46038" anchor="ctr">
            <a:prstTxWarp prst="textNoShape">
              <a:avLst/>
            </a:prstTxWarp>
          </a:bodyPr>
          <a:lstStyle/>
          <a:p>
            <a:pPr>
              <a:spcBef>
                <a:spcPct val="0"/>
              </a:spcBef>
              <a:buClrTx/>
              <a:buSzTx/>
            </a:pPr>
            <a:endParaRPr lang="en-US" sz="1800" dirty="0">
              <a:solidFill>
                <a:srgbClr val="FFFF00"/>
              </a:solidFill>
              <a:effectLst/>
              <a:latin typeface="Tahoma" charset="0"/>
            </a:endParaRPr>
          </a:p>
          <a:p>
            <a:pPr>
              <a:spcBef>
                <a:spcPct val="0"/>
              </a:spcBef>
              <a:buClrTx/>
              <a:buSzTx/>
            </a:pPr>
            <a:endParaRPr lang="en-US" sz="1800" dirty="0">
              <a:solidFill>
                <a:srgbClr val="FFFF00"/>
              </a:solidFill>
              <a:effectLst/>
              <a:latin typeface="Tahoma" charset="0"/>
            </a:endParaRPr>
          </a:p>
          <a:p>
            <a:pPr>
              <a:spcBef>
                <a:spcPct val="0"/>
              </a:spcBef>
              <a:buClrTx/>
              <a:buSzTx/>
            </a:pPr>
            <a:endParaRPr lang="en-US" sz="1800" dirty="0">
              <a:solidFill>
                <a:srgbClr val="FFFF00"/>
              </a:solidFill>
              <a:effectLst/>
              <a:latin typeface="Tahoma" charset="0"/>
            </a:endParaRPr>
          </a:p>
        </p:txBody>
      </p:sp>
      <p:sp>
        <p:nvSpPr>
          <p:cNvPr id="35" name="Line 26"/>
          <p:cNvSpPr>
            <a:spLocks noChangeShapeType="1"/>
          </p:cNvSpPr>
          <p:nvPr/>
        </p:nvSpPr>
        <p:spPr bwMode="auto">
          <a:xfrm>
            <a:off x="5374022" y="1974732"/>
            <a:ext cx="2362200" cy="0"/>
          </a:xfrm>
          <a:prstGeom prst="line">
            <a:avLst/>
          </a:prstGeom>
          <a:noFill/>
          <a:ln w="12700">
            <a:solidFill>
              <a:schemeClr val="tx1"/>
            </a:solidFill>
            <a:round/>
            <a:headEnd/>
            <a:tailEnd/>
          </a:ln>
          <a:effectLst/>
        </p:spPr>
        <p:txBody>
          <a:bodyPr wrap="none" anchor="ctr">
            <a:prstTxWarp prst="textNoShape">
              <a:avLst/>
            </a:prstTxWarp>
          </a:bodyPr>
          <a:lstStyle/>
          <a:p>
            <a:endParaRPr lang="en-US" dirty="0"/>
          </a:p>
        </p:txBody>
      </p:sp>
      <p:sp>
        <p:nvSpPr>
          <p:cNvPr id="36" name="Rectangle 27"/>
          <p:cNvSpPr>
            <a:spLocks noChangeArrowheads="1"/>
          </p:cNvSpPr>
          <p:nvPr/>
        </p:nvSpPr>
        <p:spPr bwMode="auto">
          <a:xfrm rot="5400000">
            <a:off x="6534484" y="1053982"/>
            <a:ext cx="41275" cy="1841500"/>
          </a:xfrm>
          <a:prstGeom prst="rect">
            <a:avLst/>
          </a:prstGeom>
          <a:solidFill>
            <a:schemeClr val="bg1">
              <a:lumMod val="50000"/>
            </a:schemeClr>
          </a:solidFill>
          <a:ln w="9525">
            <a:solidFill>
              <a:schemeClr val="bg1">
                <a:lumMod val="50000"/>
              </a:schemeClr>
            </a:solidFill>
            <a:miter lim="800000"/>
            <a:headEnd/>
            <a:tailEnd/>
          </a:ln>
          <a:effectLst/>
        </p:spPr>
        <p:txBody>
          <a:bodyPr wrap="none" lIns="92075" tIns="46038" rIns="92075" bIns="46038" anchor="ctr">
            <a:prstTxWarp prst="textNoShape">
              <a:avLst/>
            </a:prstTxWarp>
          </a:bodyPr>
          <a:lstStyle/>
          <a:p>
            <a:pPr>
              <a:spcBef>
                <a:spcPct val="0"/>
              </a:spcBef>
              <a:buClrTx/>
              <a:buSzTx/>
            </a:pPr>
            <a:endParaRPr lang="en-US" sz="1800" dirty="0">
              <a:solidFill>
                <a:srgbClr val="FFFF00"/>
              </a:solidFill>
              <a:effectLst/>
              <a:latin typeface="Tahoma" charset="0"/>
            </a:endParaRPr>
          </a:p>
          <a:p>
            <a:pPr>
              <a:spcBef>
                <a:spcPct val="0"/>
              </a:spcBef>
              <a:buClrTx/>
              <a:buSzTx/>
            </a:pPr>
            <a:endParaRPr lang="en-US" sz="1800" dirty="0">
              <a:solidFill>
                <a:srgbClr val="FFFF00"/>
              </a:solidFill>
              <a:effectLst/>
              <a:latin typeface="Tahoma" charset="0"/>
            </a:endParaRPr>
          </a:p>
          <a:p>
            <a:pPr>
              <a:spcBef>
                <a:spcPct val="0"/>
              </a:spcBef>
              <a:buClrTx/>
              <a:buSzTx/>
            </a:pPr>
            <a:endParaRPr lang="en-US" sz="1800" dirty="0">
              <a:solidFill>
                <a:srgbClr val="FFFF00"/>
              </a:solidFill>
              <a:effectLst/>
              <a:latin typeface="Tahoma" charset="0"/>
            </a:endParaRPr>
          </a:p>
        </p:txBody>
      </p:sp>
      <p:sp>
        <p:nvSpPr>
          <p:cNvPr id="37" name="Line 28"/>
          <p:cNvSpPr>
            <a:spLocks noChangeShapeType="1"/>
          </p:cNvSpPr>
          <p:nvPr/>
        </p:nvSpPr>
        <p:spPr bwMode="auto">
          <a:xfrm>
            <a:off x="5374022" y="2219207"/>
            <a:ext cx="2362200" cy="0"/>
          </a:xfrm>
          <a:prstGeom prst="line">
            <a:avLst/>
          </a:prstGeom>
          <a:noFill/>
          <a:ln w="12700">
            <a:solidFill>
              <a:schemeClr val="tx1"/>
            </a:solidFill>
            <a:round/>
            <a:headEnd/>
            <a:tailEnd/>
          </a:ln>
          <a:effectLst/>
        </p:spPr>
        <p:txBody>
          <a:bodyPr wrap="none" anchor="ctr">
            <a:prstTxWarp prst="textNoShape">
              <a:avLst/>
            </a:prstTxWarp>
          </a:bodyPr>
          <a:lstStyle/>
          <a:p>
            <a:endParaRPr lang="en-US" dirty="0"/>
          </a:p>
        </p:txBody>
      </p:sp>
      <p:sp>
        <p:nvSpPr>
          <p:cNvPr id="38" name="Rectangle 29"/>
          <p:cNvSpPr>
            <a:spLocks noChangeArrowheads="1"/>
          </p:cNvSpPr>
          <p:nvPr/>
        </p:nvSpPr>
        <p:spPr bwMode="auto">
          <a:xfrm rot="5400000">
            <a:off x="6534484" y="1298457"/>
            <a:ext cx="41275" cy="1841500"/>
          </a:xfrm>
          <a:prstGeom prst="rect">
            <a:avLst/>
          </a:prstGeom>
          <a:solidFill>
            <a:schemeClr val="bg1">
              <a:lumMod val="50000"/>
            </a:schemeClr>
          </a:solidFill>
          <a:ln w="9525">
            <a:solidFill>
              <a:schemeClr val="bg1">
                <a:lumMod val="50000"/>
              </a:schemeClr>
            </a:solidFill>
            <a:miter lim="800000"/>
            <a:headEnd/>
            <a:tailEnd/>
          </a:ln>
          <a:effectLst/>
        </p:spPr>
        <p:txBody>
          <a:bodyPr wrap="none" lIns="92075" tIns="46038" rIns="92075" bIns="46038" anchor="ctr">
            <a:prstTxWarp prst="textNoShape">
              <a:avLst/>
            </a:prstTxWarp>
          </a:bodyPr>
          <a:lstStyle/>
          <a:p>
            <a:pPr>
              <a:spcBef>
                <a:spcPct val="0"/>
              </a:spcBef>
              <a:buClrTx/>
              <a:buSzTx/>
            </a:pPr>
            <a:endParaRPr lang="en-US" sz="1800" dirty="0">
              <a:solidFill>
                <a:srgbClr val="FFFF00"/>
              </a:solidFill>
              <a:effectLst/>
              <a:latin typeface="Tahoma" charset="0"/>
            </a:endParaRPr>
          </a:p>
          <a:p>
            <a:pPr>
              <a:spcBef>
                <a:spcPct val="0"/>
              </a:spcBef>
              <a:buClrTx/>
              <a:buSzTx/>
            </a:pPr>
            <a:endParaRPr lang="en-US" sz="1800" dirty="0">
              <a:solidFill>
                <a:srgbClr val="FFFF00"/>
              </a:solidFill>
              <a:effectLst/>
              <a:latin typeface="Tahoma" charset="0"/>
            </a:endParaRPr>
          </a:p>
          <a:p>
            <a:pPr>
              <a:spcBef>
                <a:spcPct val="0"/>
              </a:spcBef>
              <a:buClrTx/>
              <a:buSzTx/>
            </a:pPr>
            <a:endParaRPr lang="en-US" sz="1800" dirty="0">
              <a:solidFill>
                <a:srgbClr val="FFFF00"/>
              </a:solidFill>
              <a:effectLst/>
              <a:latin typeface="Tahoma" charset="0"/>
            </a:endParaRPr>
          </a:p>
        </p:txBody>
      </p:sp>
      <p:sp>
        <p:nvSpPr>
          <p:cNvPr id="39" name="Line 30"/>
          <p:cNvSpPr>
            <a:spLocks noChangeShapeType="1"/>
          </p:cNvSpPr>
          <p:nvPr/>
        </p:nvSpPr>
        <p:spPr bwMode="auto">
          <a:xfrm>
            <a:off x="5374022" y="2463682"/>
            <a:ext cx="2362200" cy="0"/>
          </a:xfrm>
          <a:prstGeom prst="line">
            <a:avLst/>
          </a:prstGeom>
          <a:noFill/>
          <a:ln w="12700">
            <a:solidFill>
              <a:schemeClr val="tx1"/>
            </a:solidFill>
            <a:round/>
            <a:headEnd/>
            <a:tailEnd/>
          </a:ln>
          <a:effectLst/>
        </p:spPr>
        <p:txBody>
          <a:bodyPr wrap="none" anchor="ctr">
            <a:prstTxWarp prst="textNoShape">
              <a:avLst/>
            </a:prstTxWarp>
          </a:bodyPr>
          <a:lstStyle/>
          <a:p>
            <a:endParaRPr lang="en-US" dirty="0"/>
          </a:p>
        </p:txBody>
      </p:sp>
      <p:sp>
        <p:nvSpPr>
          <p:cNvPr id="40" name="Rectangle 31"/>
          <p:cNvSpPr>
            <a:spLocks noChangeArrowheads="1"/>
          </p:cNvSpPr>
          <p:nvPr/>
        </p:nvSpPr>
        <p:spPr bwMode="auto">
          <a:xfrm rot="5400000">
            <a:off x="6534484" y="1542932"/>
            <a:ext cx="41275" cy="1841500"/>
          </a:xfrm>
          <a:prstGeom prst="rect">
            <a:avLst/>
          </a:prstGeom>
          <a:solidFill>
            <a:schemeClr val="bg1">
              <a:lumMod val="50000"/>
            </a:schemeClr>
          </a:solidFill>
          <a:ln w="9525">
            <a:solidFill>
              <a:schemeClr val="bg1">
                <a:lumMod val="50000"/>
              </a:schemeClr>
            </a:solidFill>
            <a:miter lim="800000"/>
            <a:headEnd/>
            <a:tailEnd/>
          </a:ln>
          <a:effectLst/>
        </p:spPr>
        <p:txBody>
          <a:bodyPr wrap="none" lIns="92075" tIns="46038" rIns="92075" bIns="46038" anchor="ctr">
            <a:prstTxWarp prst="textNoShape">
              <a:avLst/>
            </a:prstTxWarp>
          </a:bodyPr>
          <a:lstStyle/>
          <a:p>
            <a:pPr>
              <a:spcBef>
                <a:spcPct val="0"/>
              </a:spcBef>
              <a:buClrTx/>
              <a:buSzTx/>
            </a:pPr>
            <a:endParaRPr lang="en-US" sz="1800" dirty="0">
              <a:solidFill>
                <a:srgbClr val="FFFF00"/>
              </a:solidFill>
              <a:effectLst/>
              <a:latin typeface="Tahoma" charset="0"/>
            </a:endParaRPr>
          </a:p>
          <a:p>
            <a:pPr>
              <a:spcBef>
                <a:spcPct val="0"/>
              </a:spcBef>
              <a:buClrTx/>
              <a:buSzTx/>
            </a:pPr>
            <a:endParaRPr lang="en-US" sz="1800" dirty="0">
              <a:solidFill>
                <a:srgbClr val="FFFF00"/>
              </a:solidFill>
              <a:effectLst/>
              <a:latin typeface="Tahoma" charset="0"/>
            </a:endParaRPr>
          </a:p>
          <a:p>
            <a:pPr>
              <a:spcBef>
                <a:spcPct val="0"/>
              </a:spcBef>
              <a:buClrTx/>
              <a:buSzTx/>
            </a:pPr>
            <a:endParaRPr lang="en-US" sz="1800" dirty="0">
              <a:solidFill>
                <a:srgbClr val="FFFF00"/>
              </a:solidFill>
              <a:effectLst/>
              <a:latin typeface="Tahoma" charset="0"/>
            </a:endParaRPr>
          </a:p>
        </p:txBody>
      </p:sp>
      <p:sp>
        <p:nvSpPr>
          <p:cNvPr id="41" name="Line 32"/>
          <p:cNvSpPr>
            <a:spLocks noChangeShapeType="1"/>
          </p:cNvSpPr>
          <p:nvPr/>
        </p:nvSpPr>
        <p:spPr bwMode="auto">
          <a:xfrm>
            <a:off x="5374022" y="2708157"/>
            <a:ext cx="2362200" cy="0"/>
          </a:xfrm>
          <a:prstGeom prst="line">
            <a:avLst/>
          </a:prstGeom>
          <a:noFill/>
          <a:ln w="12700">
            <a:solidFill>
              <a:schemeClr val="tx1"/>
            </a:solidFill>
            <a:round/>
            <a:headEnd/>
            <a:tailEnd/>
          </a:ln>
          <a:effectLst/>
        </p:spPr>
        <p:txBody>
          <a:bodyPr wrap="none" anchor="ctr">
            <a:prstTxWarp prst="textNoShape">
              <a:avLst/>
            </a:prstTxWarp>
          </a:bodyPr>
          <a:lstStyle/>
          <a:p>
            <a:endParaRPr lang="en-US" dirty="0"/>
          </a:p>
        </p:txBody>
      </p:sp>
      <p:sp>
        <p:nvSpPr>
          <p:cNvPr id="42" name="Rectangle 33"/>
          <p:cNvSpPr>
            <a:spLocks noChangeArrowheads="1"/>
          </p:cNvSpPr>
          <p:nvPr/>
        </p:nvSpPr>
        <p:spPr bwMode="auto">
          <a:xfrm rot="5400000">
            <a:off x="6534484" y="1787407"/>
            <a:ext cx="41275" cy="1841500"/>
          </a:xfrm>
          <a:prstGeom prst="rect">
            <a:avLst/>
          </a:prstGeom>
          <a:solidFill>
            <a:schemeClr val="bg1">
              <a:lumMod val="50000"/>
            </a:schemeClr>
          </a:solidFill>
          <a:ln w="9525">
            <a:solidFill>
              <a:schemeClr val="bg1">
                <a:lumMod val="50000"/>
              </a:schemeClr>
            </a:solidFill>
            <a:miter lim="800000"/>
            <a:headEnd/>
            <a:tailEnd/>
          </a:ln>
          <a:effectLst/>
        </p:spPr>
        <p:txBody>
          <a:bodyPr wrap="none" lIns="92075" tIns="46038" rIns="92075" bIns="46038" anchor="ctr">
            <a:prstTxWarp prst="textNoShape">
              <a:avLst/>
            </a:prstTxWarp>
          </a:bodyPr>
          <a:lstStyle/>
          <a:p>
            <a:pPr>
              <a:spcBef>
                <a:spcPct val="0"/>
              </a:spcBef>
              <a:buClrTx/>
              <a:buSzTx/>
            </a:pPr>
            <a:endParaRPr lang="en-US" sz="1800" dirty="0">
              <a:solidFill>
                <a:srgbClr val="FFFF00"/>
              </a:solidFill>
              <a:effectLst/>
              <a:latin typeface="Tahoma" charset="0"/>
            </a:endParaRPr>
          </a:p>
          <a:p>
            <a:pPr>
              <a:spcBef>
                <a:spcPct val="0"/>
              </a:spcBef>
              <a:buClrTx/>
              <a:buSzTx/>
            </a:pPr>
            <a:endParaRPr lang="en-US" sz="1800" dirty="0">
              <a:solidFill>
                <a:srgbClr val="FFFF00"/>
              </a:solidFill>
              <a:effectLst/>
              <a:latin typeface="Tahoma" charset="0"/>
            </a:endParaRPr>
          </a:p>
          <a:p>
            <a:pPr>
              <a:spcBef>
                <a:spcPct val="0"/>
              </a:spcBef>
              <a:buClrTx/>
              <a:buSzTx/>
            </a:pPr>
            <a:endParaRPr lang="en-US" sz="1800" dirty="0">
              <a:solidFill>
                <a:srgbClr val="FFFF00"/>
              </a:solidFill>
              <a:effectLst/>
              <a:latin typeface="Tahoma" charset="0"/>
            </a:endParaRPr>
          </a:p>
        </p:txBody>
      </p:sp>
      <p:sp>
        <p:nvSpPr>
          <p:cNvPr id="43" name="Line 34"/>
          <p:cNvSpPr>
            <a:spLocks noChangeShapeType="1"/>
          </p:cNvSpPr>
          <p:nvPr/>
        </p:nvSpPr>
        <p:spPr bwMode="auto">
          <a:xfrm>
            <a:off x="5374022" y="2952632"/>
            <a:ext cx="2362200" cy="0"/>
          </a:xfrm>
          <a:prstGeom prst="line">
            <a:avLst/>
          </a:prstGeom>
          <a:noFill/>
          <a:ln w="12700">
            <a:solidFill>
              <a:schemeClr val="tx1"/>
            </a:solidFill>
            <a:round/>
            <a:headEnd/>
            <a:tailEnd/>
          </a:ln>
          <a:effectLst/>
        </p:spPr>
        <p:txBody>
          <a:bodyPr wrap="none" anchor="ctr">
            <a:prstTxWarp prst="textNoShape">
              <a:avLst/>
            </a:prstTxWarp>
          </a:bodyPr>
          <a:lstStyle/>
          <a:p>
            <a:endParaRPr lang="en-US" dirty="0"/>
          </a:p>
        </p:txBody>
      </p:sp>
      <p:sp>
        <p:nvSpPr>
          <p:cNvPr id="44" name="Rectangle 35"/>
          <p:cNvSpPr>
            <a:spLocks noChangeArrowheads="1"/>
          </p:cNvSpPr>
          <p:nvPr/>
        </p:nvSpPr>
        <p:spPr bwMode="auto">
          <a:xfrm rot="5400000">
            <a:off x="6534484" y="2031882"/>
            <a:ext cx="39688" cy="1841500"/>
          </a:xfrm>
          <a:prstGeom prst="rect">
            <a:avLst/>
          </a:prstGeom>
          <a:solidFill>
            <a:schemeClr val="bg1">
              <a:lumMod val="50000"/>
            </a:schemeClr>
          </a:solidFill>
          <a:ln w="9525">
            <a:solidFill>
              <a:schemeClr val="bg1">
                <a:lumMod val="50000"/>
              </a:schemeClr>
            </a:solidFill>
            <a:miter lim="800000"/>
            <a:headEnd/>
            <a:tailEnd/>
          </a:ln>
          <a:effectLst/>
        </p:spPr>
        <p:txBody>
          <a:bodyPr wrap="none" lIns="92075" tIns="46038" rIns="92075" bIns="46038" anchor="ctr">
            <a:prstTxWarp prst="textNoShape">
              <a:avLst/>
            </a:prstTxWarp>
          </a:bodyPr>
          <a:lstStyle/>
          <a:p>
            <a:pPr>
              <a:spcBef>
                <a:spcPct val="0"/>
              </a:spcBef>
              <a:buClrTx/>
              <a:buSzTx/>
            </a:pPr>
            <a:endParaRPr lang="en-US" sz="1800" dirty="0">
              <a:solidFill>
                <a:srgbClr val="FFFF00"/>
              </a:solidFill>
              <a:effectLst/>
              <a:latin typeface="Tahoma" charset="0"/>
            </a:endParaRPr>
          </a:p>
          <a:p>
            <a:pPr>
              <a:spcBef>
                <a:spcPct val="0"/>
              </a:spcBef>
              <a:buClrTx/>
              <a:buSzTx/>
            </a:pPr>
            <a:endParaRPr lang="en-US" sz="1800" dirty="0">
              <a:solidFill>
                <a:srgbClr val="FFFF00"/>
              </a:solidFill>
              <a:effectLst/>
              <a:latin typeface="Tahoma" charset="0"/>
            </a:endParaRPr>
          </a:p>
          <a:p>
            <a:pPr>
              <a:spcBef>
                <a:spcPct val="0"/>
              </a:spcBef>
              <a:buClrTx/>
              <a:buSzTx/>
            </a:pPr>
            <a:endParaRPr lang="en-US" sz="1800" dirty="0">
              <a:solidFill>
                <a:srgbClr val="FFFF00"/>
              </a:solidFill>
              <a:effectLst/>
              <a:latin typeface="Tahoma" charset="0"/>
            </a:endParaRPr>
          </a:p>
        </p:txBody>
      </p:sp>
      <p:sp>
        <p:nvSpPr>
          <p:cNvPr id="45" name="Line 36"/>
          <p:cNvSpPr>
            <a:spLocks noChangeShapeType="1"/>
          </p:cNvSpPr>
          <p:nvPr/>
        </p:nvSpPr>
        <p:spPr bwMode="auto">
          <a:xfrm>
            <a:off x="5374022" y="3197107"/>
            <a:ext cx="2362200" cy="0"/>
          </a:xfrm>
          <a:prstGeom prst="line">
            <a:avLst/>
          </a:prstGeom>
          <a:noFill/>
          <a:ln w="12700">
            <a:solidFill>
              <a:schemeClr val="tx1"/>
            </a:solidFill>
            <a:round/>
            <a:headEnd/>
            <a:tailEnd/>
          </a:ln>
          <a:effectLst/>
        </p:spPr>
        <p:txBody>
          <a:bodyPr wrap="none" anchor="ctr">
            <a:prstTxWarp prst="textNoShape">
              <a:avLst/>
            </a:prstTxWarp>
          </a:bodyPr>
          <a:lstStyle/>
          <a:p>
            <a:endParaRPr lang="en-US" dirty="0"/>
          </a:p>
        </p:txBody>
      </p:sp>
      <p:sp>
        <p:nvSpPr>
          <p:cNvPr id="46" name="Rectangle 37"/>
          <p:cNvSpPr>
            <a:spLocks noChangeArrowheads="1"/>
          </p:cNvSpPr>
          <p:nvPr/>
        </p:nvSpPr>
        <p:spPr bwMode="auto">
          <a:xfrm rot="5400000">
            <a:off x="6534484" y="2276357"/>
            <a:ext cx="41275" cy="1841500"/>
          </a:xfrm>
          <a:prstGeom prst="rect">
            <a:avLst/>
          </a:prstGeom>
          <a:solidFill>
            <a:schemeClr val="bg1">
              <a:lumMod val="50000"/>
            </a:schemeClr>
          </a:solidFill>
          <a:ln w="9525">
            <a:solidFill>
              <a:schemeClr val="bg1">
                <a:lumMod val="50000"/>
              </a:schemeClr>
            </a:solidFill>
            <a:miter lim="800000"/>
            <a:headEnd/>
            <a:tailEnd/>
          </a:ln>
          <a:effectLst/>
        </p:spPr>
        <p:txBody>
          <a:bodyPr wrap="none" lIns="92075" tIns="46038" rIns="92075" bIns="46038" anchor="ctr">
            <a:prstTxWarp prst="textNoShape">
              <a:avLst/>
            </a:prstTxWarp>
          </a:bodyPr>
          <a:lstStyle/>
          <a:p>
            <a:pPr>
              <a:spcBef>
                <a:spcPct val="0"/>
              </a:spcBef>
              <a:buClrTx/>
              <a:buSzTx/>
            </a:pPr>
            <a:endParaRPr lang="en-US" sz="1800" dirty="0">
              <a:solidFill>
                <a:srgbClr val="FFFF00"/>
              </a:solidFill>
              <a:effectLst/>
              <a:latin typeface="Tahoma" charset="0"/>
            </a:endParaRPr>
          </a:p>
          <a:p>
            <a:pPr>
              <a:spcBef>
                <a:spcPct val="0"/>
              </a:spcBef>
              <a:buClrTx/>
              <a:buSzTx/>
            </a:pPr>
            <a:endParaRPr lang="en-US" sz="1800" dirty="0">
              <a:solidFill>
                <a:srgbClr val="FFFF00"/>
              </a:solidFill>
              <a:effectLst/>
              <a:latin typeface="Tahoma" charset="0"/>
            </a:endParaRPr>
          </a:p>
          <a:p>
            <a:pPr>
              <a:spcBef>
                <a:spcPct val="0"/>
              </a:spcBef>
              <a:buClrTx/>
              <a:buSzTx/>
            </a:pPr>
            <a:endParaRPr lang="en-US" sz="1800" dirty="0">
              <a:solidFill>
                <a:srgbClr val="FFFF00"/>
              </a:solidFill>
              <a:effectLst/>
              <a:latin typeface="Tahoma" charset="0"/>
            </a:endParaRPr>
          </a:p>
        </p:txBody>
      </p:sp>
      <p:sp>
        <p:nvSpPr>
          <p:cNvPr id="47" name="Line 38"/>
          <p:cNvSpPr>
            <a:spLocks noChangeShapeType="1"/>
          </p:cNvSpPr>
          <p:nvPr/>
        </p:nvSpPr>
        <p:spPr bwMode="auto">
          <a:xfrm>
            <a:off x="5374022" y="3441582"/>
            <a:ext cx="2362200" cy="0"/>
          </a:xfrm>
          <a:prstGeom prst="line">
            <a:avLst/>
          </a:prstGeom>
          <a:noFill/>
          <a:ln w="12700">
            <a:solidFill>
              <a:schemeClr val="tx1"/>
            </a:solidFill>
            <a:round/>
            <a:headEnd/>
            <a:tailEnd/>
          </a:ln>
          <a:effectLst/>
        </p:spPr>
        <p:txBody>
          <a:bodyPr wrap="none" anchor="ctr">
            <a:prstTxWarp prst="textNoShape">
              <a:avLst/>
            </a:prstTxWarp>
          </a:bodyPr>
          <a:lstStyle/>
          <a:p>
            <a:endParaRPr lang="en-US" dirty="0"/>
          </a:p>
        </p:txBody>
      </p:sp>
      <p:sp>
        <p:nvSpPr>
          <p:cNvPr id="48" name="Rectangle 39"/>
          <p:cNvSpPr>
            <a:spLocks noChangeArrowheads="1"/>
          </p:cNvSpPr>
          <p:nvPr/>
        </p:nvSpPr>
        <p:spPr bwMode="auto">
          <a:xfrm rot="5400000">
            <a:off x="6534484" y="2520832"/>
            <a:ext cx="41275" cy="1841500"/>
          </a:xfrm>
          <a:prstGeom prst="rect">
            <a:avLst/>
          </a:prstGeom>
          <a:solidFill>
            <a:schemeClr val="bg1">
              <a:lumMod val="50000"/>
            </a:schemeClr>
          </a:solidFill>
          <a:ln w="9525">
            <a:solidFill>
              <a:schemeClr val="bg1">
                <a:lumMod val="50000"/>
              </a:schemeClr>
            </a:solidFill>
            <a:miter lim="800000"/>
            <a:headEnd/>
            <a:tailEnd/>
          </a:ln>
          <a:effectLst/>
        </p:spPr>
        <p:txBody>
          <a:bodyPr wrap="none" lIns="92075" tIns="46038" rIns="92075" bIns="46038" anchor="ctr">
            <a:prstTxWarp prst="textNoShape">
              <a:avLst/>
            </a:prstTxWarp>
          </a:bodyPr>
          <a:lstStyle/>
          <a:p>
            <a:pPr>
              <a:spcBef>
                <a:spcPct val="0"/>
              </a:spcBef>
              <a:buClrTx/>
              <a:buSzTx/>
            </a:pPr>
            <a:endParaRPr lang="en-US" sz="1800" dirty="0">
              <a:solidFill>
                <a:srgbClr val="FFFF00"/>
              </a:solidFill>
              <a:effectLst/>
              <a:latin typeface="Tahoma" charset="0"/>
            </a:endParaRPr>
          </a:p>
          <a:p>
            <a:pPr>
              <a:spcBef>
                <a:spcPct val="0"/>
              </a:spcBef>
              <a:buClrTx/>
              <a:buSzTx/>
            </a:pPr>
            <a:endParaRPr lang="en-US" sz="1800" dirty="0">
              <a:solidFill>
                <a:srgbClr val="FFFF00"/>
              </a:solidFill>
              <a:effectLst/>
              <a:latin typeface="Tahoma" charset="0"/>
            </a:endParaRPr>
          </a:p>
          <a:p>
            <a:pPr>
              <a:spcBef>
                <a:spcPct val="0"/>
              </a:spcBef>
              <a:buClrTx/>
              <a:buSzTx/>
            </a:pPr>
            <a:endParaRPr lang="en-US" sz="1800" dirty="0">
              <a:solidFill>
                <a:srgbClr val="FFFF00"/>
              </a:solidFill>
              <a:effectLst/>
              <a:latin typeface="Tahoma" charset="0"/>
            </a:endParaRPr>
          </a:p>
        </p:txBody>
      </p:sp>
      <p:sp>
        <p:nvSpPr>
          <p:cNvPr id="49" name="Line 40"/>
          <p:cNvSpPr>
            <a:spLocks noChangeShapeType="1"/>
          </p:cNvSpPr>
          <p:nvPr/>
        </p:nvSpPr>
        <p:spPr bwMode="auto">
          <a:xfrm>
            <a:off x="5374022" y="3686057"/>
            <a:ext cx="2362200" cy="0"/>
          </a:xfrm>
          <a:prstGeom prst="line">
            <a:avLst/>
          </a:prstGeom>
          <a:noFill/>
          <a:ln w="12700">
            <a:solidFill>
              <a:schemeClr val="tx1"/>
            </a:solidFill>
            <a:round/>
            <a:headEnd/>
            <a:tailEnd/>
          </a:ln>
          <a:effectLst/>
        </p:spPr>
        <p:txBody>
          <a:bodyPr wrap="none" anchor="ctr">
            <a:prstTxWarp prst="textNoShape">
              <a:avLst/>
            </a:prstTxWarp>
          </a:bodyPr>
          <a:lstStyle/>
          <a:p>
            <a:endParaRPr lang="en-US" dirty="0"/>
          </a:p>
        </p:txBody>
      </p:sp>
      <p:sp>
        <p:nvSpPr>
          <p:cNvPr id="50" name="Rectangle 41"/>
          <p:cNvSpPr>
            <a:spLocks noChangeArrowheads="1"/>
          </p:cNvSpPr>
          <p:nvPr/>
        </p:nvSpPr>
        <p:spPr bwMode="auto">
          <a:xfrm rot="5400000">
            <a:off x="6534484" y="2765307"/>
            <a:ext cx="41275" cy="1841500"/>
          </a:xfrm>
          <a:prstGeom prst="rect">
            <a:avLst/>
          </a:prstGeom>
          <a:solidFill>
            <a:schemeClr val="bg1">
              <a:lumMod val="50000"/>
            </a:schemeClr>
          </a:solidFill>
          <a:ln w="9525">
            <a:solidFill>
              <a:schemeClr val="bg1">
                <a:lumMod val="50000"/>
              </a:schemeClr>
            </a:solidFill>
            <a:miter lim="800000"/>
            <a:headEnd/>
            <a:tailEnd/>
          </a:ln>
          <a:effectLst/>
        </p:spPr>
        <p:txBody>
          <a:bodyPr wrap="none" lIns="92075" tIns="46038" rIns="92075" bIns="46038" anchor="ctr">
            <a:prstTxWarp prst="textNoShape">
              <a:avLst/>
            </a:prstTxWarp>
          </a:bodyPr>
          <a:lstStyle/>
          <a:p>
            <a:pPr>
              <a:spcBef>
                <a:spcPct val="0"/>
              </a:spcBef>
              <a:buClrTx/>
              <a:buSzTx/>
            </a:pPr>
            <a:endParaRPr lang="en-US" sz="1800" dirty="0">
              <a:solidFill>
                <a:srgbClr val="FFFF00"/>
              </a:solidFill>
              <a:effectLst/>
              <a:latin typeface="Tahoma" charset="0"/>
            </a:endParaRPr>
          </a:p>
          <a:p>
            <a:pPr>
              <a:spcBef>
                <a:spcPct val="0"/>
              </a:spcBef>
              <a:buClrTx/>
              <a:buSzTx/>
            </a:pPr>
            <a:endParaRPr lang="en-US" sz="1800" dirty="0">
              <a:solidFill>
                <a:srgbClr val="FFFF00"/>
              </a:solidFill>
              <a:effectLst/>
              <a:latin typeface="Tahoma" charset="0"/>
            </a:endParaRPr>
          </a:p>
          <a:p>
            <a:pPr>
              <a:spcBef>
                <a:spcPct val="0"/>
              </a:spcBef>
              <a:buClrTx/>
              <a:buSzTx/>
            </a:pPr>
            <a:endParaRPr lang="en-US" sz="1800" dirty="0">
              <a:solidFill>
                <a:srgbClr val="FFFF00"/>
              </a:solidFill>
              <a:effectLst/>
              <a:latin typeface="Tahoma" charset="0"/>
            </a:endParaRPr>
          </a:p>
        </p:txBody>
      </p:sp>
      <p:sp>
        <p:nvSpPr>
          <p:cNvPr id="51" name="Line 42"/>
          <p:cNvSpPr>
            <a:spLocks noChangeShapeType="1"/>
          </p:cNvSpPr>
          <p:nvPr/>
        </p:nvSpPr>
        <p:spPr bwMode="auto">
          <a:xfrm>
            <a:off x="5374022" y="1485782"/>
            <a:ext cx="2362200" cy="0"/>
          </a:xfrm>
          <a:prstGeom prst="line">
            <a:avLst/>
          </a:prstGeom>
          <a:noFill/>
          <a:ln w="12700">
            <a:solidFill>
              <a:schemeClr val="tx1"/>
            </a:solidFill>
            <a:round/>
            <a:headEnd/>
            <a:tailEnd/>
          </a:ln>
          <a:effectLst/>
        </p:spPr>
        <p:txBody>
          <a:bodyPr wrap="none" anchor="ctr">
            <a:prstTxWarp prst="textNoShape">
              <a:avLst/>
            </a:prstTxWarp>
          </a:bodyPr>
          <a:lstStyle/>
          <a:p>
            <a:endParaRPr lang="en-US" dirty="0"/>
          </a:p>
        </p:txBody>
      </p:sp>
      <p:sp>
        <p:nvSpPr>
          <p:cNvPr id="52" name="Rectangle 43"/>
          <p:cNvSpPr>
            <a:spLocks noChangeArrowheads="1"/>
          </p:cNvSpPr>
          <p:nvPr/>
        </p:nvSpPr>
        <p:spPr bwMode="auto">
          <a:xfrm rot="5400000">
            <a:off x="6534484" y="565032"/>
            <a:ext cx="41275" cy="1841500"/>
          </a:xfrm>
          <a:prstGeom prst="rect">
            <a:avLst/>
          </a:prstGeom>
          <a:solidFill>
            <a:schemeClr val="bg1">
              <a:lumMod val="50000"/>
            </a:schemeClr>
          </a:solidFill>
          <a:ln w="9525">
            <a:solidFill>
              <a:schemeClr val="bg1">
                <a:lumMod val="50000"/>
              </a:schemeClr>
            </a:solidFill>
            <a:miter lim="800000"/>
            <a:headEnd/>
            <a:tailEnd/>
          </a:ln>
          <a:effectLst/>
        </p:spPr>
        <p:txBody>
          <a:bodyPr wrap="none" lIns="92075" tIns="46038" rIns="92075" bIns="46038" anchor="ctr">
            <a:prstTxWarp prst="textNoShape">
              <a:avLst/>
            </a:prstTxWarp>
          </a:bodyPr>
          <a:lstStyle/>
          <a:p>
            <a:pPr>
              <a:spcBef>
                <a:spcPct val="0"/>
              </a:spcBef>
              <a:buClrTx/>
              <a:buSzTx/>
            </a:pPr>
            <a:endParaRPr lang="en-US" sz="1800" dirty="0">
              <a:solidFill>
                <a:srgbClr val="FFFF00"/>
              </a:solidFill>
              <a:effectLst/>
              <a:latin typeface="Tahoma" charset="0"/>
            </a:endParaRPr>
          </a:p>
          <a:p>
            <a:pPr>
              <a:spcBef>
                <a:spcPct val="0"/>
              </a:spcBef>
              <a:buClrTx/>
              <a:buSzTx/>
            </a:pPr>
            <a:endParaRPr lang="en-US" sz="1800" dirty="0">
              <a:solidFill>
                <a:srgbClr val="FFFF00"/>
              </a:solidFill>
              <a:effectLst/>
              <a:latin typeface="Tahoma" charset="0"/>
            </a:endParaRPr>
          </a:p>
          <a:p>
            <a:pPr>
              <a:spcBef>
                <a:spcPct val="0"/>
              </a:spcBef>
              <a:buClrTx/>
              <a:buSzTx/>
            </a:pPr>
            <a:endParaRPr lang="en-US" sz="1800" dirty="0">
              <a:solidFill>
                <a:srgbClr val="FFFF00"/>
              </a:solidFill>
              <a:effectLst/>
              <a:latin typeface="Tahoma" charset="0"/>
            </a:endParaRPr>
          </a:p>
        </p:txBody>
      </p:sp>
      <p:sp>
        <p:nvSpPr>
          <p:cNvPr id="53" name="Line 44"/>
          <p:cNvSpPr>
            <a:spLocks noChangeShapeType="1"/>
          </p:cNvSpPr>
          <p:nvPr/>
        </p:nvSpPr>
        <p:spPr bwMode="auto">
          <a:xfrm>
            <a:off x="5374022" y="1852495"/>
            <a:ext cx="2362200" cy="0"/>
          </a:xfrm>
          <a:prstGeom prst="line">
            <a:avLst/>
          </a:prstGeom>
          <a:noFill/>
          <a:ln w="12700">
            <a:solidFill>
              <a:schemeClr val="tx1"/>
            </a:solidFill>
            <a:round/>
            <a:headEnd/>
            <a:tailEnd/>
          </a:ln>
          <a:effectLst/>
        </p:spPr>
        <p:txBody>
          <a:bodyPr wrap="none" anchor="ctr">
            <a:prstTxWarp prst="textNoShape">
              <a:avLst/>
            </a:prstTxWarp>
          </a:bodyPr>
          <a:lstStyle/>
          <a:p>
            <a:endParaRPr lang="en-US" dirty="0"/>
          </a:p>
        </p:txBody>
      </p:sp>
      <p:sp>
        <p:nvSpPr>
          <p:cNvPr id="54" name="Rectangle 45"/>
          <p:cNvSpPr>
            <a:spLocks noChangeArrowheads="1"/>
          </p:cNvSpPr>
          <p:nvPr/>
        </p:nvSpPr>
        <p:spPr bwMode="auto">
          <a:xfrm rot="5400000">
            <a:off x="6534484" y="931745"/>
            <a:ext cx="41275" cy="1841500"/>
          </a:xfrm>
          <a:prstGeom prst="rect">
            <a:avLst/>
          </a:prstGeom>
          <a:solidFill>
            <a:schemeClr val="bg1">
              <a:lumMod val="50000"/>
            </a:schemeClr>
          </a:solidFill>
          <a:ln w="9525">
            <a:solidFill>
              <a:schemeClr val="bg1">
                <a:lumMod val="50000"/>
              </a:schemeClr>
            </a:solidFill>
            <a:miter lim="800000"/>
            <a:headEnd/>
            <a:tailEnd/>
          </a:ln>
          <a:effectLst/>
        </p:spPr>
        <p:txBody>
          <a:bodyPr wrap="none" lIns="92075" tIns="46038" rIns="92075" bIns="46038" anchor="ctr">
            <a:prstTxWarp prst="textNoShape">
              <a:avLst/>
            </a:prstTxWarp>
          </a:bodyPr>
          <a:lstStyle/>
          <a:p>
            <a:pPr>
              <a:spcBef>
                <a:spcPct val="0"/>
              </a:spcBef>
              <a:buClrTx/>
              <a:buSzTx/>
            </a:pPr>
            <a:endParaRPr lang="en-US" sz="1800" dirty="0">
              <a:solidFill>
                <a:srgbClr val="FFFF00"/>
              </a:solidFill>
              <a:effectLst/>
              <a:latin typeface="Tahoma" charset="0"/>
            </a:endParaRPr>
          </a:p>
          <a:p>
            <a:pPr>
              <a:spcBef>
                <a:spcPct val="0"/>
              </a:spcBef>
              <a:buClrTx/>
              <a:buSzTx/>
            </a:pPr>
            <a:endParaRPr lang="en-US" sz="1800" dirty="0">
              <a:solidFill>
                <a:srgbClr val="FFFF00"/>
              </a:solidFill>
              <a:effectLst/>
              <a:latin typeface="Tahoma" charset="0"/>
            </a:endParaRPr>
          </a:p>
          <a:p>
            <a:pPr>
              <a:spcBef>
                <a:spcPct val="0"/>
              </a:spcBef>
              <a:buClrTx/>
              <a:buSzTx/>
            </a:pPr>
            <a:endParaRPr lang="en-US" sz="1800" dirty="0">
              <a:solidFill>
                <a:srgbClr val="FFFF00"/>
              </a:solidFill>
              <a:effectLst/>
              <a:latin typeface="Tahoma" charset="0"/>
            </a:endParaRPr>
          </a:p>
        </p:txBody>
      </p:sp>
      <p:sp>
        <p:nvSpPr>
          <p:cNvPr id="55" name="Line 46"/>
          <p:cNvSpPr>
            <a:spLocks noChangeShapeType="1"/>
          </p:cNvSpPr>
          <p:nvPr/>
        </p:nvSpPr>
        <p:spPr bwMode="auto">
          <a:xfrm>
            <a:off x="5374022" y="2096970"/>
            <a:ext cx="2362200" cy="0"/>
          </a:xfrm>
          <a:prstGeom prst="line">
            <a:avLst/>
          </a:prstGeom>
          <a:noFill/>
          <a:ln w="12700">
            <a:solidFill>
              <a:schemeClr val="tx1"/>
            </a:solidFill>
            <a:round/>
            <a:headEnd/>
            <a:tailEnd/>
          </a:ln>
          <a:effectLst/>
        </p:spPr>
        <p:txBody>
          <a:bodyPr wrap="none" anchor="ctr">
            <a:prstTxWarp prst="textNoShape">
              <a:avLst/>
            </a:prstTxWarp>
          </a:bodyPr>
          <a:lstStyle/>
          <a:p>
            <a:endParaRPr lang="en-US" dirty="0"/>
          </a:p>
        </p:txBody>
      </p:sp>
      <p:sp>
        <p:nvSpPr>
          <p:cNvPr id="56" name="Rectangle 47"/>
          <p:cNvSpPr>
            <a:spLocks noChangeArrowheads="1"/>
          </p:cNvSpPr>
          <p:nvPr/>
        </p:nvSpPr>
        <p:spPr bwMode="auto">
          <a:xfrm rot="5400000">
            <a:off x="6534484" y="1176220"/>
            <a:ext cx="39688" cy="1841500"/>
          </a:xfrm>
          <a:prstGeom prst="rect">
            <a:avLst/>
          </a:prstGeom>
          <a:solidFill>
            <a:schemeClr val="bg1">
              <a:lumMod val="50000"/>
            </a:schemeClr>
          </a:solidFill>
          <a:ln w="9525">
            <a:solidFill>
              <a:schemeClr val="bg1">
                <a:lumMod val="50000"/>
              </a:schemeClr>
            </a:solidFill>
            <a:miter lim="800000"/>
            <a:headEnd/>
            <a:tailEnd/>
          </a:ln>
          <a:effectLst/>
        </p:spPr>
        <p:txBody>
          <a:bodyPr wrap="none" lIns="92075" tIns="46038" rIns="92075" bIns="46038" anchor="ctr">
            <a:prstTxWarp prst="textNoShape">
              <a:avLst/>
            </a:prstTxWarp>
          </a:bodyPr>
          <a:lstStyle/>
          <a:p>
            <a:pPr>
              <a:spcBef>
                <a:spcPct val="0"/>
              </a:spcBef>
              <a:buClrTx/>
              <a:buSzTx/>
            </a:pPr>
            <a:endParaRPr lang="en-US" sz="1800" dirty="0">
              <a:solidFill>
                <a:srgbClr val="FFFF00"/>
              </a:solidFill>
              <a:effectLst/>
              <a:latin typeface="Tahoma" charset="0"/>
            </a:endParaRPr>
          </a:p>
          <a:p>
            <a:pPr>
              <a:spcBef>
                <a:spcPct val="0"/>
              </a:spcBef>
              <a:buClrTx/>
              <a:buSzTx/>
            </a:pPr>
            <a:endParaRPr lang="en-US" sz="1800" dirty="0">
              <a:solidFill>
                <a:srgbClr val="FFFF00"/>
              </a:solidFill>
              <a:effectLst/>
              <a:latin typeface="Tahoma" charset="0"/>
            </a:endParaRPr>
          </a:p>
          <a:p>
            <a:pPr>
              <a:spcBef>
                <a:spcPct val="0"/>
              </a:spcBef>
              <a:buClrTx/>
              <a:buSzTx/>
            </a:pPr>
            <a:endParaRPr lang="en-US" sz="1800" dirty="0">
              <a:solidFill>
                <a:srgbClr val="FFFF00"/>
              </a:solidFill>
              <a:effectLst/>
              <a:latin typeface="Tahoma" charset="0"/>
            </a:endParaRPr>
          </a:p>
        </p:txBody>
      </p:sp>
      <p:sp>
        <p:nvSpPr>
          <p:cNvPr id="57" name="Line 48"/>
          <p:cNvSpPr>
            <a:spLocks noChangeShapeType="1"/>
          </p:cNvSpPr>
          <p:nvPr/>
        </p:nvSpPr>
        <p:spPr bwMode="auto">
          <a:xfrm>
            <a:off x="5374022" y="2341445"/>
            <a:ext cx="2362200" cy="0"/>
          </a:xfrm>
          <a:prstGeom prst="line">
            <a:avLst/>
          </a:prstGeom>
          <a:noFill/>
          <a:ln w="12700">
            <a:solidFill>
              <a:schemeClr val="tx1"/>
            </a:solidFill>
            <a:round/>
            <a:headEnd/>
            <a:tailEnd/>
          </a:ln>
          <a:effectLst/>
        </p:spPr>
        <p:txBody>
          <a:bodyPr wrap="none" anchor="ctr">
            <a:prstTxWarp prst="textNoShape">
              <a:avLst/>
            </a:prstTxWarp>
          </a:bodyPr>
          <a:lstStyle/>
          <a:p>
            <a:endParaRPr lang="en-US" dirty="0"/>
          </a:p>
        </p:txBody>
      </p:sp>
      <p:sp>
        <p:nvSpPr>
          <p:cNvPr id="58" name="Rectangle 49"/>
          <p:cNvSpPr>
            <a:spLocks noChangeArrowheads="1"/>
          </p:cNvSpPr>
          <p:nvPr/>
        </p:nvSpPr>
        <p:spPr bwMode="auto">
          <a:xfrm rot="5400000">
            <a:off x="6534484" y="1420695"/>
            <a:ext cx="41275" cy="1841500"/>
          </a:xfrm>
          <a:prstGeom prst="rect">
            <a:avLst/>
          </a:prstGeom>
          <a:solidFill>
            <a:schemeClr val="bg1">
              <a:lumMod val="50000"/>
            </a:schemeClr>
          </a:solidFill>
          <a:ln w="9525">
            <a:solidFill>
              <a:schemeClr val="bg1">
                <a:lumMod val="50000"/>
              </a:schemeClr>
            </a:solidFill>
            <a:miter lim="800000"/>
            <a:headEnd/>
            <a:tailEnd/>
          </a:ln>
          <a:effectLst/>
        </p:spPr>
        <p:txBody>
          <a:bodyPr wrap="none" lIns="92075" tIns="46038" rIns="92075" bIns="46038" anchor="ctr">
            <a:prstTxWarp prst="textNoShape">
              <a:avLst/>
            </a:prstTxWarp>
          </a:bodyPr>
          <a:lstStyle/>
          <a:p>
            <a:pPr>
              <a:spcBef>
                <a:spcPct val="0"/>
              </a:spcBef>
              <a:buClrTx/>
              <a:buSzTx/>
            </a:pPr>
            <a:endParaRPr lang="en-US" sz="1800" dirty="0">
              <a:solidFill>
                <a:srgbClr val="FFFF00"/>
              </a:solidFill>
              <a:effectLst/>
              <a:latin typeface="Tahoma" charset="0"/>
            </a:endParaRPr>
          </a:p>
          <a:p>
            <a:pPr>
              <a:spcBef>
                <a:spcPct val="0"/>
              </a:spcBef>
              <a:buClrTx/>
              <a:buSzTx/>
            </a:pPr>
            <a:endParaRPr lang="en-US" sz="1800" dirty="0">
              <a:solidFill>
                <a:srgbClr val="FFFF00"/>
              </a:solidFill>
              <a:effectLst/>
              <a:latin typeface="Tahoma" charset="0"/>
            </a:endParaRPr>
          </a:p>
          <a:p>
            <a:pPr>
              <a:spcBef>
                <a:spcPct val="0"/>
              </a:spcBef>
              <a:buClrTx/>
              <a:buSzTx/>
            </a:pPr>
            <a:endParaRPr lang="en-US" sz="1800" dirty="0">
              <a:solidFill>
                <a:srgbClr val="FFFF00"/>
              </a:solidFill>
              <a:effectLst/>
              <a:latin typeface="Tahoma" charset="0"/>
            </a:endParaRPr>
          </a:p>
        </p:txBody>
      </p:sp>
      <p:sp>
        <p:nvSpPr>
          <p:cNvPr id="59" name="Line 50"/>
          <p:cNvSpPr>
            <a:spLocks noChangeShapeType="1"/>
          </p:cNvSpPr>
          <p:nvPr/>
        </p:nvSpPr>
        <p:spPr bwMode="auto">
          <a:xfrm>
            <a:off x="5374022" y="2585920"/>
            <a:ext cx="2362200" cy="0"/>
          </a:xfrm>
          <a:prstGeom prst="line">
            <a:avLst/>
          </a:prstGeom>
          <a:noFill/>
          <a:ln w="12700">
            <a:solidFill>
              <a:schemeClr val="tx1"/>
            </a:solidFill>
            <a:round/>
            <a:headEnd/>
            <a:tailEnd/>
          </a:ln>
          <a:effectLst/>
        </p:spPr>
        <p:txBody>
          <a:bodyPr wrap="none" anchor="ctr">
            <a:prstTxWarp prst="textNoShape">
              <a:avLst/>
            </a:prstTxWarp>
          </a:bodyPr>
          <a:lstStyle/>
          <a:p>
            <a:endParaRPr lang="en-US" dirty="0"/>
          </a:p>
        </p:txBody>
      </p:sp>
      <p:sp>
        <p:nvSpPr>
          <p:cNvPr id="60" name="Rectangle 51"/>
          <p:cNvSpPr>
            <a:spLocks noChangeArrowheads="1"/>
          </p:cNvSpPr>
          <p:nvPr/>
        </p:nvSpPr>
        <p:spPr bwMode="auto">
          <a:xfrm rot="5400000">
            <a:off x="6534484" y="1665170"/>
            <a:ext cx="41275" cy="1841500"/>
          </a:xfrm>
          <a:prstGeom prst="rect">
            <a:avLst/>
          </a:prstGeom>
          <a:solidFill>
            <a:schemeClr val="bg1">
              <a:lumMod val="50000"/>
            </a:schemeClr>
          </a:solidFill>
          <a:ln w="9525">
            <a:solidFill>
              <a:schemeClr val="bg1">
                <a:lumMod val="50000"/>
              </a:schemeClr>
            </a:solidFill>
            <a:miter lim="800000"/>
            <a:headEnd/>
            <a:tailEnd/>
          </a:ln>
          <a:effectLst/>
        </p:spPr>
        <p:txBody>
          <a:bodyPr wrap="none" lIns="92075" tIns="46038" rIns="92075" bIns="46038" anchor="ctr">
            <a:prstTxWarp prst="textNoShape">
              <a:avLst/>
            </a:prstTxWarp>
          </a:bodyPr>
          <a:lstStyle/>
          <a:p>
            <a:pPr>
              <a:spcBef>
                <a:spcPct val="0"/>
              </a:spcBef>
              <a:buClrTx/>
              <a:buSzTx/>
            </a:pPr>
            <a:endParaRPr lang="en-US" sz="1800" dirty="0">
              <a:solidFill>
                <a:srgbClr val="FFFF00"/>
              </a:solidFill>
              <a:effectLst/>
              <a:latin typeface="Tahoma" charset="0"/>
            </a:endParaRPr>
          </a:p>
          <a:p>
            <a:pPr>
              <a:spcBef>
                <a:spcPct val="0"/>
              </a:spcBef>
              <a:buClrTx/>
              <a:buSzTx/>
            </a:pPr>
            <a:endParaRPr lang="en-US" sz="1800" dirty="0">
              <a:solidFill>
                <a:srgbClr val="FFFF00"/>
              </a:solidFill>
              <a:effectLst/>
              <a:latin typeface="Tahoma" charset="0"/>
            </a:endParaRPr>
          </a:p>
          <a:p>
            <a:pPr>
              <a:spcBef>
                <a:spcPct val="0"/>
              </a:spcBef>
              <a:buClrTx/>
              <a:buSzTx/>
            </a:pPr>
            <a:endParaRPr lang="en-US" sz="1800" dirty="0">
              <a:solidFill>
                <a:srgbClr val="FFFF00"/>
              </a:solidFill>
              <a:effectLst/>
              <a:latin typeface="Tahoma" charset="0"/>
            </a:endParaRPr>
          </a:p>
        </p:txBody>
      </p:sp>
      <p:sp>
        <p:nvSpPr>
          <p:cNvPr id="61" name="Line 52"/>
          <p:cNvSpPr>
            <a:spLocks noChangeShapeType="1"/>
          </p:cNvSpPr>
          <p:nvPr/>
        </p:nvSpPr>
        <p:spPr bwMode="auto">
          <a:xfrm>
            <a:off x="5374022" y="2830395"/>
            <a:ext cx="2362200" cy="0"/>
          </a:xfrm>
          <a:prstGeom prst="line">
            <a:avLst/>
          </a:prstGeom>
          <a:noFill/>
          <a:ln w="12700">
            <a:solidFill>
              <a:schemeClr val="tx1"/>
            </a:solidFill>
            <a:round/>
            <a:headEnd/>
            <a:tailEnd/>
          </a:ln>
          <a:effectLst/>
        </p:spPr>
        <p:txBody>
          <a:bodyPr wrap="none" anchor="ctr">
            <a:prstTxWarp prst="textNoShape">
              <a:avLst/>
            </a:prstTxWarp>
          </a:bodyPr>
          <a:lstStyle/>
          <a:p>
            <a:endParaRPr lang="en-US" dirty="0"/>
          </a:p>
        </p:txBody>
      </p:sp>
      <p:sp>
        <p:nvSpPr>
          <p:cNvPr id="62" name="Rectangle 53"/>
          <p:cNvSpPr>
            <a:spLocks noChangeArrowheads="1"/>
          </p:cNvSpPr>
          <p:nvPr/>
        </p:nvSpPr>
        <p:spPr bwMode="auto">
          <a:xfrm rot="5400000">
            <a:off x="6534484" y="1909645"/>
            <a:ext cx="41275" cy="1841500"/>
          </a:xfrm>
          <a:prstGeom prst="rect">
            <a:avLst/>
          </a:prstGeom>
          <a:solidFill>
            <a:schemeClr val="bg1">
              <a:lumMod val="50000"/>
            </a:schemeClr>
          </a:solidFill>
          <a:ln w="9525">
            <a:solidFill>
              <a:schemeClr val="bg1">
                <a:lumMod val="50000"/>
              </a:schemeClr>
            </a:solidFill>
            <a:miter lim="800000"/>
            <a:headEnd/>
            <a:tailEnd/>
          </a:ln>
          <a:effectLst/>
        </p:spPr>
        <p:txBody>
          <a:bodyPr wrap="none" lIns="92075" tIns="46038" rIns="92075" bIns="46038" anchor="ctr">
            <a:prstTxWarp prst="textNoShape">
              <a:avLst/>
            </a:prstTxWarp>
          </a:bodyPr>
          <a:lstStyle/>
          <a:p>
            <a:pPr>
              <a:spcBef>
                <a:spcPct val="0"/>
              </a:spcBef>
              <a:buClrTx/>
              <a:buSzTx/>
            </a:pPr>
            <a:endParaRPr lang="en-US" sz="1800" dirty="0">
              <a:solidFill>
                <a:srgbClr val="FFFF00"/>
              </a:solidFill>
              <a:effectLst/>
              <a:latin typeface="Tahoma" charset="0"/>
            </a:endParaRPr>
          </a:p>
          <a:p>
            <a:pPr>
              <a:spcBef>
                <a:spcPct val="0"/>
              </a:spcBef>
              <a:buClrTx/>
              <a:buSzTx/>
            </a:pPr>
            <a:endParaRPr lang="en-US" sz="1800" dirty="0">
              <a:solidFill>
                <a:srgbClr val="FFFF00"/>
              </a:solidFill>
              <a:effectLst/>
              <a:latin typeface="Tahoma" charset="0"/>
            </a:endParaRPr>
          </a:p>
          <a:p>
            <a:pPr>
              <a:spcBef>
                <a:spcPct val="0"/>
              </a:spcBef>
              <a:buClrTx/>
              <a:buSzTx/>
            </a:pPr>
            <a:endParaRPr lang="en-US" sz="1800" dirty="0">
              <a:solidFill>
                <a:srgbClr val="FFFF00"/>
              </a:solidFill>
              <a:effectLst/>
              <a:latin typeface="Tahoma" charset="0"/>
            </a:endParaRPr>
          </a:p>
        </p:txBody>
      </p:sp>
      <p:sp>
        <p:nvSpPr>
          <p:cNvPr id="63" name="Line 54"/>
          <p:cNvSpPr>
            <a:spLocks noChangeShapeType="1"/>
          </p:cNvSpPr>
          <p:nvPr/>
        </p:nvSpPr>
        <p:spPr bwMode="auto">
          <a:xfrm>
            <a:off x="5374022" y="3074870"/>
            <a:ext cx="2362200" cy="0"/>
          </a:xfrm>
          <a:prstGeom prst="line">
            <a:avLst/>
          </a:prstGeom>
          <a:noFill/>
          <a:ln w="12700">
            <a:solidFill>
              <a:schemeClr val="tx1"/>
            </a:solidFill>
            <a:round/>
            <a:headEnd/>
            <a:tailEnd/>
          </a:ln>
          <a:effectLst/>
        </p:spPr>
        <p:txBody>
          <a:bodyPr wrap="none" anchor="ctr">
            <a:prstTxWarp prst="textNoShape">
              <a:avLst/>
            </a:prstTxWarp>
          </a:bodyPr>
          <a:lstStyle/>
          <a:p>
            <a:endParaRPr lang="en-US" dirty="0"/>
          </a:p>
        </p:txBody>
      </p:sp>
      <p:sp>
        <p:nvSpPr>
          <p:cNvPr id="64" name="Rectangle 55"/>
          <p:cNvSpPr>
            <a:spLocks noChangeArrowheads="1"/>
          </p:cNvSpPr>
          <p:nvPr/>
        </p:nvSpPr>
        <p:spPr bwMode="auto">
          <a:xfrm rot="5400000">
            <a:off x="6534484" y="2154120"/>
            <a:ext cx="41275" cy="1841500"/>
          </a:xfrm>
          <a:prstGeom prst="rect">
            <a:avLst/>
          </a:prstGeom>
          <a:solidFill>
            <a:schemeClr val="bg1">
              <a:lumMod val="50000"/>
            </a:schemeClr>
          </a:solidFill>
          <a:ln w="9525">
            <a:solidFill>
              <a:schemeClr val="bg1">
                <a:lumMod val="50000"/>
              </a:schemeClr>
            </a:solidFill>
            <a:miter lim="800000"/>
            <a:headEnd/>
            <a:tailEnd/>
          </a:ln>
          <a:effectLst/>
        </p:spPr>
        <p:txBody>
          <a:bodyPr wrap="none" lIns="92075" tIns="46038" rIns="92075" bIns="46038" anchor="ctr">
            <a:prstTxWarp prst="textNoShape">
              <a:avLst/>
            </a:prstTxWarp>
          </a:bodyPr>
          <a:lstStyle/>
          <a:p>
            <a:pPr>
              <a:spcBef>
                <a:spcPct val="0"/>
              </a:spcBef>
              <a:buClrTx/>
              <a:buSzTx/>
            </a:pPr>
            <a:endParaRPr lang="en-US" sz="1800" dirty="0">
              <a:solidFill>
                <a:srgbClr val="FFFF00"/>
              </a:solidFill>
              <a:effectLst/>
              <a:latin typeface="Tahoma" charset="0"/>
            </a:endParaRPr>
          </a:p>
          <a:p>
            <a:pPr>
              <a:spcBef>
                <a:spcPct val="0"/>
              </a:spcBef>
              <a:buClrTx/>
              <a:buSzTx/>
            </a:pPr>
            <a:endParaRPr lang="en-US" sz="1800" dirty="0">
              <a:solidFill>
                <a:srgbClr val="FFFF00"/>
              </a:solidFill>
              <a:effectLst/>
              <a:latin typeface="Tahoma" charset="0"/>
            </a:endParaRPr>
          </a:p>
          <a:p>
            <a:pPr>
              <a:spcBef>
                <a:spcPct val="0"/>
              </a:spcBef>
              <a:buClrTx/>
              <a:buSzTx/>
            </a:pPr>
            <a:endParaRPr lang="en-US" sz="1800" dirty="0">
              <a:solidFill>
                <a:srgbClr val="FFFF00"/>
              </a:solidFill>
              <a:effectLst/>
              <a:latin typeface="Tahoma" charset="0"/>
            </a:endParaRPr>
          </a:p>
        </p:txBody>
      </p:sp>
      <p:sp>
        <p:nvSpPr>
          <p:cNvPr id="65" name="Line 56"/>
          <p:cNvSpPr>
            <a:spLocks noChangeShapeType="1"/>
          </p:cNvSpPr>
          <p:nvPr/>
        </p:nvSpPr>
        <p:spPr bwMode="auto">
          <a:xfrm>
            <a:off x="5374022" y="3319345"/>
            <a:ext cx="2362200" cy="0"/>
          </a:xfrm>
          <a:prstGeom prst="line">
            <a:avLst/>
          </a:prstGeom>
          <a:noFill/>
          <a:ln w="12700">
            <a:solidFill>
              <a:schemeClr val="tx1"/>
            </a:solidFill>
            <a:round/>
            <a:headEnd/>
            <a:tailEnd/>
          </a:ln>
          <a:effectLst/>
        </p:spPr>
        <p:txBody>
          <a:bodyPr wrap="none" anchor="ctr">
            <a:prstTxWarp prst="textNoShape">
              <a:avLst/>
            </a:prstTxWarp>
          </a:bodyPr>
          <a:lstStyle/>
          <a:p>
            <a:endParaRPr lang="en-US" dirty="0"/>
          </a:p>
        </p:txBody>
      </p:sp>
      <p:sp>
        <p:nvSpPr>
          <p:cNvPr id="66" name="Rectangle 57"/>
          <p:cNvSpPr>
            <a:spLocks noChangeArrowheads="1"/>
          </p:cNvSpPr>
          <p:nvPr/>
        </p:nvSpPr>
        <p:spPr bwMode="auto">
          <a:xfrm rot="5400000">
            <a:off x="6534484" y="2398595"/>
            <a:ext cx="41275" cy="1841500"/>
          </a:xfrm>
          <a:prstGeom prst="rect">
            <a:avLst/>
          </a:prstGeom>
          <a:solidFill>
            <a:schemeClr val="bg1">
              <a:lumMod val="50000"/>
            </a:schemeClr>
          </a:solidFill>
          <a:ln w="9525">
            <a:solidFill>
              <a:schemeClr val="bg1">
                <a:lumMod val="50000"/>
              </a:schemeClr>
            </a:solidFill>
            <a:miter lim="800000"/>
            <a:headEnd/>
            <a:tailEnd/>
          </a:ln>
          <a:effectLst/>
        </p:spPr>
        <p:txBody>
          <a:bodyPr wrap="none" lIns="92075" tIns="46038" rIns="92075" bIns="46038" anchor="ctr">
            <a:prstTxWarp prst="textNoShape">
              <a:avLst/>
            </a:prstTxWarp>
          </a:bodyPr>
          <a:lstStyle/>
          <a:p>
            <a:pPr>
              <a:spcBef>
                <a:spcPct val="0"/>
              </a:spcBef>
              <a:buClrTx/>
              <a:buSzTx/>
            </a:pPr>
            <a:endParaRPr lang="en-US" sz="1800" dirty="0">
              <a:solidFill>
                <a:srgbClr val="FFFF00"/>
              </a:solidFill>
              <a:effectLst/>
              <a:latin typeface="Tahoma" charset="0"/>
            </a:endParaRPr>
          </a:p>
          <a:p>
            <a:pPr>
              <a:spcBef>
                <a:spcPct val="0"/>
              </a:spcBef>
              <a:buClrTx/>
              <a:buSzTx/>
            </a:pPr>
            <a:endParaRPr lang="en-US" sz="1800" dirty="0">
              <a:solidFill>
                <a:srgbClr val="FFFF00"/>
              </a:solidFill>
              <a:effectLst/>
              <a:latin typeface="Tahoma" charset="0"/>
            </a:endParaRPr>
          </a:p>
          <a:p>
            <a:pPr>
              <a:spcBef>
                <a:spcPct val="0"/>
              </a:spcBef>
              <a:buClrTx/>
              <a:buSzTx/>
            </a:pPr>
            <a:endParaRPr lang="en-US" sz="1800" dirty="0">
              <a:solidFill>
                <a:srgbClr val="FFFF00"/>
              </a:solidFill>
              <a:effectLst/>
              <a:latin typeface="Tahoma" charset="0"/>
            </a:endParaRPr>
          </a:p>
        </p:txBody>
      </p:sp>
      <p:sp>
        <p:nvSpPr>
          <p:cNvPr id="67" name="Line 58"/>
          <p:cNvSpPr>
            <a:spLocks noChangeShapeType="1"/>
          </p:cNvSpPr>
          <p:nvPr/>
        </p:nvSpPr>
        <p:spPr bwMode="auto">
          <a:xfrm>
            <a:off x="5374022" y="3563820"/>
            <a:ext cx="2362200" cy="0"/>
          </a:xfrm>
          <a:prstGeom prst="line">
            <a:avLst/>
          </a:prstGeom>
          <a:noFill/>
          <a:ln w="12700">
            <a:solidFill>
              <a:schemeClr val="tx1"/>
            </a:solidFill>
            <a:round/>
            <a:headEnd/>
            <a:tailEnd/>
          </a:ln>
          <a:effectLst/>
        </p:spPr>
        <p:txBody>
          <a:bodyPr wrap="none" anchor="ctr">
            <a:prstTxWarp prst="textNoShape">
              <a:avLst/>
            </a:prstTxWarp>
          </a:bodyPr>
          <a:lstStyle/>
          <a:p>
            <a:endParaRPr lang="en-US" dirty="0"/>
          </a:p>
        </p:txBody>
      </p:sp>
      <p:sp>
        <p:nvSpPr>
          <p:cNvPr id="68" name="Rectangle 59"/>
          <p:cNvSpPr>
            <a:spLocks noChangeArrowheads="1"/>
          </p:cNvSpPr>
          <p:nvPr/>
        </p:nvSpPr>
        <p:spPr bwMode="auto">
          <a:xfrm rot="5400000">
            <a:off x="6534484" y="2643070"/>
            <a:ext cx="41275" cy="1841500"/>
          </a:xfrm>
          <a:prstGeom prst="rect">
            <a:avLst/>
          </a:prstGeom>
          <a:solidFill>
            <a:schemeClr val="bg1">
              <a:lumMod val="50000"/>
            </a:schemeClr>
          </a:solidFill>
          <a:ln w="9525">
            <a:solidFill>
              <a:schemeClr val="bg1">
                <a:lumMod val="50000"/>
              </a:schemeClr>
            </a:solidFill>
            <a:miter lim="800000"/>
            <a:headEnd/>
            <a:tailEnd/>
          </a:ln>
          <a:effectLst/>
        </p:spPr>
        <p:txBody>
          <a:bodyPr wrap="none" lIns="92075" tIns="46038" rIns="92075" bIns="46038" anchor="ctr">
            <a:prstTxWarp prst="textNoShape">
              <a:avLst/>
            </a:prstTxWarp>
          </a:bodyPr>
          <a:lstStyle/>
          <a:p>
            <a:pPr>
              <a:spcBef>
                <a:spcPct val="0"/>
              </a:spcBef>
              <a:buClrTx/>
              <a:buSzTx/>
            </a:pPr>
            <a:endParaRPr lang="en-US" sz="1800" dirty="0">
              <a:solidFill>
                <a:srgbClr val="FFFF00"/>
              </a:solidFill>
              <a:effectLst/>
              <a:latin typeface="Tahoma" charset="0"/>
            </a:endParaRPr>
          </a:p>
          <a:p>
            <a:pPr>
              <a:spcBef>
                <a:spcPct val="0"/>
              </a:spcBef>
              <a:buClrTx/>
              <a:buSzTx/>
            </a:pPr>
            <a:endParaRPr lang="en-US" sz="1800" dirty="0">
              <a:solidFill>
                <a:srgbClr val="FFFF00"/>
              </a:solidFill>
              <a:effectLst/>
              <a:latin typeface="Tahoma" charset="0"/>
            </a:endParaRPr>
          </a:p>
          <a:p>
            <a:pPr>
              <a:spcBef>
                <a:spcPct val="0"/>
              </a:spcBef>
              <a:buClrTx/>
              <a:buSzTx/>
            </a:pPr>
            <a:endParaRPr lang="en-US" sz="1800" dirty="0">
              <a:solidFill>
                <a:srgbClr val="FFFF00"/>
              </a:solidFill>
              <a:effectLst/>
              <a:latin typeface="Tahoma" charset="0"/>
            </a:endParaRPr>
          </a:p>
        </p:txBody>
      </p:sp>
      <p:sp>
        <p:nvSpPr>
          <p:cNvPr id="69" name="Line 60"/>
          <p:cNvSpPr>
            <a:spLocks noChangeShapeType="1"/>
          </p:cNvSpPr>
          <p:nvPr/>
        </p:nvSpPr>
        <p:spPr bwMode="auto">
          <a:xfrm>
            <a:off x="5374022" y="3808295"/>
            <a:ext cx="2362200" cy="0"/>
          </a:xfrm>
          <a:prstGeom prst="line">
            <a:avLst/>
          </a:prstGeom>
          <a:noFill/>
          <a:ln w="12700">
            <a:solidFill>
              <a:schemeClr val="tx1"/>
            </a:solidFill>
            <a:round/>
            <a:headEnd/>
            <a:tailEnd/>
          </a:ln>
          <a:effectLst/>
        </p:spPr>
        <p:txBody>
          <a:bodyPr wrap="none" anchor="ctr">
            <a:prstTxWarp prst="textNoShape">
              <a:avLst/>
            </a:prstTxWarp>
          </a:bodyPr>
          <a:lstStyle/>
          <a:p>
            <a:endParaRPr lang="en-US" dirty="0"/>
          </a:p>
        </p:txBody>
      </p:sp>
      <p:sp>
        <p:nvSpPr>
          <p:cNvPr id="70" name="Rectangle 61"/>
          <p:cNvSpPr>
            <a:spLocks noChangeArrowheads="1"/>
          </p:cNvSpPr>
          <p:nvPr/>
        </p:nvSpPr>
        <p:spPr bwMode="auto">
          <a:xfrm rot="5400000">
            <a:off x="6534484" y="2887545"/>
            <a:ext cx="41275" cy="1841500"/>
          </a:xfrm>
          <a:prstGeom prst="rect">
            <a:avLst/>
          </a:prstGeom>
          <a:solidFill>
            <a:schemeClr val="bg1">
              <a:lumMod val="50000"/>
            </a:schemeClr>
          </a:solidFill>
          <a:ln w="9525">
            <a:solidFill>
              <a:schemeClr val="bg1">
                <a:lumMod val="50000"/>
              </a:schemeClr>
            </a:solidFill>
            <a:miter lim="800000"/>
            <a:headEnd/>
            <a:tailEnd/>
          </a:ln>
          <a:effectLst/>
        </p:spPr>
        <p:txBody>
          <a:bodyPr wrap="none" lIns="92075" tIns="46038" rIns="92075" bIns="46038" anchor="ctr">
            <a:prstTxWarp prst="textNoShape">
              <a:avLst/>
            </a:prstTxWarp>
          </a:bodyPr>
          <a:lstStyle/>
          <a:p>
            <a:pPr>
              <a:spcBef>
                <a:spcPct val="0"/>
              </a:spcBef>
              <a:buClrTx/>
              <a:buSzTx/>
            </a:pPr>
            <a:endParaRPr lang="en-US" sz="1800" dirty="0">
              <a:solidFill>
                <a:srgbClr val="FFFF00"/>
              </a:solidFill>
              <a:effectLst/>
              <a:latin typeface="Tahoma" charset="0"/>
            </a:endParaRPr>
          </a:p>
          <a:p>
            <a:pPr>
              <a:spcBef>
                <a:spcPct val="0"/>
              </a:spcBef>
              <a:buClrTx/>
              <a:buSzTx/>
            </a:pPr>
            <a:endParaRPr lang="en-US" sz="1800" dirty="0">
              <a:solidFill>
                <a:srgbClr val="FFFF00"/>
              </a:solidFill>
              <a:effectLst/>
              <a:latin typeface="Tahoma" charset="0"/>
            </a:endParaRPr>
          </a:p>
          <a:p>
            <a:pPr>
              <a:spcBef>
                <a:spcPct val="0"/>
              </a:spcBef>
              <a:buClrTx/>
              <a:buSzTx/>
            </a:pPr>
            <a:endParaRPr lang="en-US" sz="1800" dirty="0">
              <a:solidFill>
                <a:srgbClr val="FFFF00"/>
              </a:solidFill>
              <a:effectLst/>
              <a:latin typeface="Tahoma" charset="0"/>
            </a:endParaRPr>
          </a:p>
        </p:txBody>
      </p:sp>
      <p:sp>
        <p:nvSpPr>
          <p:cNvPr id="71" name="Line 62"/>
          <p:cNvSpPr>
            <a:spLocks noChangeShapeType="1"/>
          </p:cNvSpPr>
          <p:nvPr/>
        </p:nvSpPr>
        <p:spPr bwMode="auto">
          <a:xfrm>
            <a:off x="5374022" y="1608020"/>
            <a:ext cx="2362200" cy="0"/>
          </a:xfrm>
          <a:prstGeom prst="line">
            <a:avLst/>
          </a:prstGeom>
          <a:noFill/>
          <a:ln w="12700">
            <a:solidFill>
              <a:schemeClr val="tx1"/>
            </a:solidFill>
            <a:round/>
            <a:headEnd/>
            <a:tailEnd/>
          </a:ln>
          <a:effectLst/>
        </p:spPr>
        <p:txBody>
          <a:bodyPr wrap="none" anchor="ctr">
            <a:prstTxWarp prst="textNoShape">
              <a:avLst/>
            </a:prstTxWarp>
          </a:bodyPr>
          <a:lstStyle/>
          <a:p>
            <a:endParaRPr lang="en-US" dirty="0"/>
          </a:p>
        </p:txBody>
      </p:sp>
      <p:sp>
        <p:nvSpPr>
          <p:cNvPr id="72" name="Rectangle 63"/>
          <p:cNvSpPr>
            <a:spLocks noChangeArrowheads="1"/>
          </p:cNvSpPr>
          <p:nvPr/>
        </p:nvSpPr>
        <p:spPr bwMode="auto">
          <a:xfrm rot="5400000">
            <a:off x="6534484" y="687270"/>
            <a:ext cx="41275" cy="1841500"/>
          </a:xfrm>
          <a:prstGeom prst="rect">
            <a:avLst/>
          </a:prstGeom>
          <a:solidFill>
            <a:schemeClr val="bg1">
              <a:lumMod val="50000"/>
            </a:schemeClr>
          </a:solidFill>
          <a:ln w="9525">
            <a:solidFill>
              <a:schemeClr val="bg1">
                <a:lumMod val="50000"/>
              </a:schemeClr>
            </a:solidFill>
            <a:miter lim="800000"/>
            <a:headEnd/>
            <a:tailEnd/>
          </a:ln>
          <a:effectLst/>
        </p:spPr>
        <p:txBody>
          <a:bodyPr wrap="none" lIns="92075" tIns="46038" rIns="92075" bIns="46038" anchor="ctr">
            <a:prstTxWarp prst="textNoShape">
              <a:avLst/>
            </a:prstTxWarp>
          </a:bodyPr>
          <a:lstStyle/>
          <a:p>
            <a:pPr>
              <a:spcBef>
                <a:spcPct val="0"/>
              </a:spcBef>
              <a:buClrTx/>
              <a:buSzTx/>
            </a:pPr>
            <a:endParaRPr lang="en-US" sz="1800" dirty="0">
              <a:solidFill>
                <a:srgbClr val="FFFF00"/>
              </a:solidFill>
              <a:effectLst/>
              <a:latin typeface="Tahoma" charset="0"/>
            </a:endParaRPr>
          </a:p>
          <a:p>
            <a:pPr>
              <a:spcBef>
                <a:spcPct val="0"/>
              </a:spcBef>
              <a:buClrTx/>
              <a:buSzTx/>
            </a:pPr>
            <a:endParaRPr lang="en-US" sz="1800" dirty="0">
              <a:solidFill>
                <a:srgbClr val="FFFF00"/>
              </a:solidFill>
              <a:effectLst/>
              <a:latin typeface="Tahoma" charset="0"/>
            </a:endParaRPr>
          </a:p>
          <a:p>
            <a:pPr>
              <a:spcBef>
                <a:spcPct val="0"/>
              </a:spcBef>
              <a:buClrTx/>
              <a:buSzTx/>
            </a:pPr>
            <a:endParaRPr lang="en-US" sz="1800" dirty="0">
              <a:solidFill>
                <a:srgbClr val="FFFF00"/>
              </a:solidFill>
              <a:effectLst/>
              <a:latin typeface="Tahoma" charset="0"/>
            </a:endParaRPr>
          </a:p>
        </p:txBody>
      </p:sp>
      <p:grpSp>
        <p:nvGrpSpPr>
          <p:cNvPr id="3" name="Group 64"/>
          <p:cNvGrpSpPr>
            <a:grpSpLocks/>
          </p:cNvGrpSpPr>
          <p:nvPr/>
        </p:nvGrpSpPr>
        <p:grpSpPr bwMode="auto">
          <a:xfrm>
            <a:off x="5308934" y="1452445"/>
            <a:ext cx="61913" cy="2387600"/>
            <a:chOff x="2120" y="1183"/>
            <a:chExt cx="39" cy="1504"/>
          </a:xfrm>
          <a:solidFill>
            <a:srgbClr val="7F7F7F"/>
          </a:solidFill>
          <a:effectLst/>
        </p:grpSpPr>
        <p:sp>
          <p:nvSpPr>
            <p:cNvPr id="132" name="Rectangle 65"/>
            <p:cNvSpPr>
              <a:spLocks noChangeArrowheads="1"/>
            </p:cNvSpPr>
            <p:nvPr/>
          </p:nvSpPr>
          <p:spPr bwMode="auto">
            <a:xfrm>
              <a:off x="2120" y="1183"/>
              <a:ext cx="39" cy="39"/>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133" name="Rectangle 66"/>
            <p:cNvSpPr>
              <a:spLocks noChangeArrowheads="1"/>
            </p:cNvSpPr>
            <p:nvPr/>
          </p:nvSpPr>
          <p:spPr bwMode="auto">
            <a:xfrm>
              <a:off x="2120" y="1260"/>
              <a:ext cx="39" cy="39"/>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134" name="Rectangle 67"/>
            <p:cNvSpPr>
              <a:spLocks noChangeArrowheads="1"/>
            </p:cNvSpPr>
            <p:nvPr/>
          </p:nvSpPr>
          <p:spPr bwMode="auto">
            <a:xfrm>
              <a:off x="2120" y="1337"/>
              <a:ext cx="39" cy="39"/>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135" name="Rectangle 68"/>
            <p:cNvSpPr>
              <a:spLocks noChangeArrowheads="1"/>
            </p:cNvSpPr>
            <p:nvPr/>
          </p:nvSpPr>
          <p:spPr bwMode="auto">
            <a:xfrm>
              <a:off x="2120" y="1414"/>
              <a:ext cx="39" cy="39"/>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136" name="Rectangle 69"/>
            <p:cNvSpPr>
              <a:spLocks noChangeArrowheads="1"/>
            </p:cNvSpPr>
            <p:nvPr/>
          </p:nvSpPr>
          <p:spPr bwMode="auto">
            <a:xfrm>
              <a:off x="2120" y="1491"/>
              <a:ext cx="39" cy="39"/>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137" name="Rectangle 70"/>
            <p:cNvSpPr>
              <a:spLocks noChangeArrowheads="1"/>
            </p:cNvSpPr>
            <p:nvPr/>
          </p:nvSpPr>
          <p:spPr bwMode="auto">
            <a:xfrm>
              <a:off x="2120" y="1569"/>
              <a:ext cx="39" cy="38"/>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138" name="Rectangle 71"/>
            <p:cNvSpPr>
              <a:spLocks noChangeArrowheads="1"/>
            </p:cNvSpPr>
            <p:nvPr/>
          </p:nvSpPr>
          <p:spPr bwMode="auto">
            <a:xfrm>
              <a:off x="2120" y="1646"/>
              <a:ext cx="39" cy="38"/>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139" name="Rectangle 72"/>
            <p:cNvSpPr>
              <a:spLocks noChangeArrowheads="1"/>
            </p:cNvSpPr>
            <p:nvPr/>
          </p:nvSpPr>
          <p:spPr bwMode="auto">
            <a:xfrm>
              <a:off x="2120" y="1722"/>
              <a:ext cx="39" cy="39"/>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140" name="Rectangle 73"/>
            <p:cNvSpPr>
              <a:spLocks noChangeArrowheads="1"/>
            </p:cNvSpPr>
            <p:nvPr/>
          </p:nvSpPr>
          <p:spPr bwMode="auto">
            <a:xfrm>
              <a:off x="2120" y="1799"/>
              <a:ext cx="39" cy="39"/>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141" name="Rectangle 74"/>
            <p:cNvSpPr>
              <a:spLocks noChangeArrowheads="1"/>
            </p:cNvSpPr>
            <p:nvPr/>
          </p:nvSpPr>
          <p:spPr bwMode="auto">
            <a:xfrm>
              <a:off x="2120" y="1876"/>
              <a:ext cx="39" cy="39"/>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142" name="Rectangle 75"/>
            <p:cNvSpPr>
              <a:spLocks noChangeArrowheads="1"/>
            </p:cNvSpPr>
            <p:nvPr/>
          </p:nvSpPr>
          <p:spPr bwMode="auto">
            <a:xfrm>
              <a:off x="2120" y="1954"/>
              <a:ext cx="39" cy="39"/>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143" name="Rectangle 76"/>
            <p:cNvSpPr>
              <a:spLocks noChangeArrowheads="1"/>
            </p:cNvSpPr>
            <p:nvPr/>
          </p:nvSpPr>
          <p:spPr bwMode="auto">
            <a:xfrm>
              <a:off x="2120" y="2031"/>
              <a:ext cx="39" cy="39"/>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144" name="Rectangle 77"/>
            <p:cNvSpPr>
              <a:spLocks noChangeArrowheads="1"/>
            </p:cNvSpPr>
            <p:nvPr/>
          </p:nvSpPr>
          <p:spPr bwMode="auto">
            <a:xfrm>
              <a:off x="2120" y="2108"/>
              <a:ext cx="39" cy="39"/>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145" name="Rectangle 78"/>
            <p:cNvSpPr>
              <a:spLocks noChangeArrowheads="1"/>
            </p:cNvSpPr>
            <p:nvPr/>
          </p:nvSpPr>
          <p:spPr bwMode="auto">
            <a:xfrm>
              <a:off x="2120" y="2185"/>
              <a:ext cx="39" cy="39"/>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146" name="Rectangle 79"/>
            <p:cNvSpPr>
              <a:spLocks noChangeArrowheads="1"/>
            </p:cNvSpPr>
            <p:nvPr/>
          </p:nvSpPr>
          <p:spPr bwMode="auto">
            <a:xfrm>
              <a:off x="2120" y="2262"/>
              <a:ext cx="39" cy="39"/>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147" name="Rectangle 80"/>
            <p:cNvSpPr>
              <a:spLocks noChangeArrowheads="1"/>
            </p:cNvSpPr>
            <p:nvPr/>
          </p:nvSpPr>
          <p:spPr bwMode="auto">
            <a:xfrm>
              <a:off x="2120" y="2340"/>
              <a:ext cx="39" cy="38"/>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148" name="Rectangle 81"/>
            <p:cNvSpPr>
              <a:spLocks noChangeArrowheads="1"/>
            </p:cNvSpPr>
            <p:nvPr/>
          </p:nvSpPr>
          <p:spPr bwMode="auto">
            <a:xfrm>
              <a:off x="2120" y="2416"/>
              <a:ext cx="39" cy="39"/>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149" name="Rectangle 82"/>
            <p:cNvSpPr>
              <a:spLocks noChangeArrowheads="1"/>
            </p:cNvSpPr>
            <p:nvPr/>
          </p:nvSpPr>
          <p:spPr bwMode="auto">
            <a:xfrm>
              <a:off x="2120" y="2493"/>
              <a:ext cx="39" cy="39"/>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150" name="Rectangle 83"/>
            <p:cNvSpPr>
              <a:spLocks noChangeArrowheads="1"/>
            </p:cNvSpPr>
            <p:nvPr/>
          </p:nvSpPr>
          <p:spPr bwMode="auto">
            <a:xfrm>
              <a:off x="2120" y="2570"/>
              <a:ext cx="39" cy="39"/>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151" name="Rectangle 84"/>
            <p:cNvSpPr>
              <a:spLocks noChangeArrowheads="1"/>
            </p:cNvSpPr>
            <p:nvPr/>
          </p:nvSpPr>
          <p:spPr bwMode="auto">
            <a:xfrm>
              <a:off x="2120" y="2648"/>
              <a:ext cx="39" cy="39"/>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grpSp>
      <p:grpSp>
        <p:nvGrpSpPr>
          <p:cNvPr id="5" name="Group 205"/>
          <p:cNvGrpSpPr/>
          <p:nvPr/>
        </p:nvGrpSpPr>
        <p:grpSpPr>
          <a:xfrm>
            <a:off x="7736222" y="1447682"/>
            <a:ext cx="61913" cy="2387601"/>
            <a:chOff x="5711031" y="1595438"/>
            <a:chExt cx="61913" cy="2387601"/>
          </a:xfrm>
          <a:solidFill>
            <a:srgbClr val="7F7F7F"/>
          </a:solidFill>
        </p:grpSpPr>
        <p:sp>
          <p:nvSpPr>
            <p:cNvPr id="74" name="Rectangle 85"/>
            <p:cNvSpPr>
              <a:spLocks noChangeArrowheads="1"/>
            </p:cNvSpPr>
            <p:nvPr/>
          </p:nvSpPr>
          <p:spPr bwMode="auto">
            <a:xfrm>
              <a:off x="5711031" y="1595438"/>
              <a:ext cx="61913" cy="61913"/>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75" name="Rectangle 86"/>
            <p:cNvSpPr>
              <a:spLocks noChangeArrowheads="1"/>
            </p:cNvSpPr>
            <p:nvPr/>
          </p:nvSpPr>
          <p:spPr bwMode="auto">
            <a:xfrm>
              <a:off x="5711031" y="1717676"/>
              <a:ext cx="61913" cy="61913"/>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76" name="Rectangle 87"/>
            <p:cNvSpPr>
              <a:spLocks noChangeArrowheads="1"/>
            </p:cNvSpPr>
            <p:nvPr/>
          </p:nvSpPr>
          <p:spPr bwMode="auto">
            <a:xfrm>
              <a:off x="5711031" y="1839913"/>
              <a:ext cx="61913" cy="61913"/>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77" name="Rectangle 88"/>
            <p:cNvSpPr>
              <a:spLocks noChangeArrowheads="1"/>
            </p:cNvSpPr>
            <p:nvPr/>
          </p:nvSpPr>
          <p:spPr bwMode="auto">
            <a:xfrm>
              <a:off x="5711031" y="1962151"/>
              <a:ext cx="61913" cy="60325"/>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78" name="Rectangle 89"/>
            <p:cNvSpPr>
              <a:spLocks noChangeArrowheads="1"/>
            </p:cNvSpPr>
            <p:nvPr/>
          </p:nvSpPr>
          <p:spPr bwMode="auto">
            <a:xfrm>
              <a:off x="5711031" y="2084388"/>
              <a:ext cx="61913" cy="60325"/>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79" name="Rectangle 90"/>
            <p:cNvSpPr>
              <a:spLocks noChangeArrowheads="1"/>
            </p:cNvSpPr>
            <p:nvPr/>
          </p:nvSpPr>
          <p:spPr bwMode="auto">
            <a:xfrm>
              <a:off x="5711031" y="2206626"/>
              <a:ext cx="61913" cy="61913"/>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80" name="Rectangle 91"/>
            <p:cNvSpPr>
              <a:spLocks noChangeArrowheads="1"/>
            </p:cNvSpPr>
            <p:nvPr/>
          </p:nvSpPr>
          <p:spPr bwMode="auto">
            <a:xfrm>
              <a:off x="5711031" y="2328863"/>
              <a:ext cx="61913" cy="61913"/>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81" name="Rectangle 92"/>
            <p:cNvSpPr>
              <a:spLocks noChangeArrowheads="1"/>
            </p:cNvSpPr>
            <p:nvPr/>
          </p:nvSpPr>
          <p:spPr bwMode="auto">
            <a:xfrm>
              <a:off x="5711031" y="2451101"/>
              <a:ext cx="61913" cy="61913"/>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82" name="Rectangle 93"/>
            <p:cNvSpPr>
              <a:spLocks noChangeArrowheads="1"/>
            </p:cNvSpPr>
            <p:nvPr/>
          </p:nvSpPr>
          <p:spPr bwMode="auto">
            <a:xfrm>
              <a:off x="5711031" y="2573338"/>
              <a:ext cx="61913" cy="61913"/>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83" name="Rectangle 94"/>
            <p:cNvSpPr>
              <a:spLocks noChangeArrowheads="1"/>
            </p:cNvSpPr>
            <p:nvPr/>
          </p:nvSpPr>
          <p:spPr bwMode="auto">
            <a:xfrm>
              <a:off x="5711031" y="2695576"/>
              <a:ext cx="61913" cy="61913"/>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84" name="Rectangle 95"/>
            <p:cNvSpPr>
              <a:spLocks noChangeArrowheads="1"/>
            </p:cNvSpPr>
            <p:nvPr/>
          </p:nvSpPr>
          <p:spPr bwMode="auto">
            <a:xfrm>
              <a:off x="5711031" y="2819401"/>
              <a:ext cx="61913" cy="61913"/>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85" name="Rectangle 96"/>
            <p:cNvSpPr>
              <a:spLocks noChangeArrowheads="1"/>
            </p:cNvSpPr>
            <p:nvPr/>
          </p:nvSpPr>
          <p:spPr bwMode="auto">
            <a:xfrm>
              <a:off x="5711031" y="2941638"/>
              <a:ext cx="61913" cy="61913"/>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86" name="Rectangle 97"/>
            <p:cNvSpPr>
              <a:spLocks noChangeArrowheads="1"/>
            </p:cNvSpPr>
            <p:nvPr/>
          </p:nvSpPr>
          <p:spPr bwMode="auto">
            <a:xfrm>
              <a:off x="5711031" y="3063876"/>
              <a:ext cx="61913" cy="60325"/>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87" name="Rectangle 98"/>
            <p:cNvSpPr>
              <a:spLocks noChangeArrowheads="1"/>
            </p:cNvSpPr>
            <p:nvPr/>
          </p:nvSpPr>
          <p:spPr bwMode="auto">
            <a:xfrm>
              <a:off x="5711031" y="3186113"/>
              <a:ext cx="61913" cy="60325"/>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88" name="Rectangle 99"/>
            <p:cNvSpPr>
              <a:spLocks noChangeArrowheads="1"/>
            </p:cNvSpPr>
            <p:nvPr/>
          </p:nvSpPr>
          <p:spPr bwMode="auto">
            <a:xfrm>
              <a:off x="5711031" y="3306763"/>
              <a:ext cx="61913" cy="61913"/>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89" name="Rectangle 100"/>
            <p:cNvSpPr>
              <a:spLocks noChangeArrowheads="1"/>
            </p:cNvSpPr>
            <p:nvPr/>
          </p:nvSpPr>
          <p:spPr bwMode="auto">
            <a:xfrm>
              <a:off x="5711031" y="3430588"/>
              <a:ext cx="61913" cy="61913"/>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90" name="Rectangle 101"/>
            <p:cNvSpPr>
              <a:spLocks noChangeArrowheads="1"/>
            </p:cNvSpPr>
            <p:nvPr/>
          </p:nvSpPr>
          <p:spPr bwMode="auto">
            <a:xfrm>
              <a:off x="5711031" y="3552826"/>
              <a:ext cx="61913" cy="61913"/>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91" name="Rectangle 102"/>
            <p:cNvSpPr>
              <a:spLocks noChangeArrowheads="1"/>
            </p:cNvSpPr>
            <p:nvPr/>
          </p:nvSpPr>
          <p:spPr bwMode="auto">
            <a:xfrm>
              <a:off x="5711031" y="3675063"/>
              <a:ext cx="61913" cy="61913"/>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92" name="Rectangle 103"/>
            <p:cNvSpPr>
              <a:spLocks noChangeArrowheads="1"/>
            </p:cNvSpPr>
            <p:nvPr/>
          </p:nvSpPr>
          <p:spPr bwMode="auto">
            <a:xfrm>
              <a:off x="5711031" y="3797301"/>
              <a:ext cx="61913" cy="61913"/>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93" name="Rectangle 104"/>
            <p:cNvSpPr>
              <a:spLocks noChangeArrowheads="1"/>
            </p:cNvSpPr>
            <p:nvPr/>
          </p:nvSpPr>
          <p:spPr bwMode="auto">
            <a:xfrm>
              <a:off x="5711031" y="3921126"/>
              <a:ext cx="61913" cy="61913"/>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grpSp>
      <p:grpSp>
        <p:nvGrpSpPr>
          <p:cNvPr id="6" name="Group 105"/>
          <p:cNvGrpSpPr>
            <a:grpSpLocks/>
          </p:cNvGrpSpPr>
          <p:nvPr/>
        </p:nvGrpSpPr>
        <p:grpSpPr bwMode="auto">
          <a:xfrm>
            <a:off x="5489909" y="1238132"/>
            <a:ext cx="2143125" cy="61913"/>
            <a:chOff x="2234" y="1042"/>
            <a:chExt cx="1350" cy="39"/>
          </a:xfrm>
          <a:solidFill>
            <a:schemeClr val="bg1">
              <a:lumMod val="50000"/>
            </a:schemeClr>
          </a:solidFill>
        </p:grpSpPr>
        <p:sp>
          <p:nvSpPr>
            <p:cNvPr id="114" name="Rectangle 106"/>
            <p:cNvSpPr>
              <a:spLocks noChangeArrowheads="1"/>
            </p:cNvSpPr>
            <p:nvPr/>
          </p:nvSpPr>
          <p:spPr bwMode="auto">
            <a:xfrm rot="5400000">
              <a:off x="3545" y="1042"/>
              <a:ext cx="39" cy="39"/>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115" name="Rectangle 107"/>
            <p:cNvSpPr>
              <a:spLocks noChangeArrowheads="1"/>
            </p:cNvSpPr>
            <p:nvPr/>
          </p:nvSpPr>
          <p:spPr bwMode="auto">
            <a:xfrm rot="5400000">
              <a:off x="3468" y="1042"/>
              <a:ext cx="39" cy="39"/>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116" name="Rectangle 108"/>
            <p:cNvSpPr>
              <a:spLocks noChangeArrowheads="1"/>
            </p:cNvSpPr>
            <p:nvPr/>
          </p:nvSpPr>
          <p:spPr bwMode="auto">
            <a:xfrm rot="5400000">
              <a:off x="3391" y="1042"/>
              <a:ext cx="39" cy="39"/>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117" name="Rectangle 109"/>
            <p:cNvSpPr>
              <a:spLocks noChangeArrowheads="1"/>
            </p:cNvSpPr>
            <p:nvPr/>
          </p:nvSpPr>
          <p:spPr bwMode="auto">
            <a:xfrm rot="5400000">
              <a:off x="3314" y="1043"/>
              <a:ext cx="39" cy="38"/>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118" name="Rectangle 110"/>
            <p:cNvSpPr>
              <a:spLocks noChangeArrowheads="1"/>
            </p:cNvSpPr>
            <p:nvPr/>
          </p:nvSpPr>
          <p:spPr bwMode="auto">
            <a:xfrm rot="5400000">
              <a:off x="3237" y="1043"/>
              <a:ext cx="39" cy="38"/>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119" name="Rectangle 111"/>
            <p:cNvSpPr>
              <a:spLocks noChangeArrowheads="1"/>
            </p:cNvSpPr>
            <p:nvPr/>
          </p:nvSpPr>
          <p:spPr bwMode="auto">
            <a:xfrm rot="5400000">
              <a:off x="3160" y="1042"/>
              <a:ext cx="39" cy="39"/>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120" name="Rectangle 112"/>
            <p:cNvSpPr>
              <a:spLocks noChangeArrowheads="1"/>
            </p:cNvSpPr>
            <p:nvPr/>
          </p:nvSpPr>
          <p:spPr bwMode="auto">
            <a:xfrm rot="5400000">
              <a:off x="3083" y="1042"/>
              <a:ext cx="39" cy="39"/>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121" name="Rectangle 113"/>
            <p:cNvSpPr>
              <a:spLocks noChangeArrowheads="1"/>
            </p:cNvSpPr>
            <p:nvPr/>
          </p:nvSpPr>
          <p:spPr bwMode="auto">
            <a:xfrm rot="5400000">
              <a:off x="3006" y="1042"/>
              <a:ext cx="39" cy="39"/>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122" name="Rectangle 114"/>
            <p:cNvSpPr>
              <a:spLocks noChangeArrowheads="1"/>
            </p:cNvSpPr>
            <p:nvPr/>
          </p:nvSpPr>
          <p:spPr bwMode="auto">
            <a:xfrm rot="5400000">
              <a:off x="2928" y="1042"/>
              <a:ext cx="39" cy="39"/>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123" name="Rectangle 115"/>
            <p:cNvSpPr>
              <a:spLocks noChangeArrowheads="1"/>
            </p:cNvSpPr>
            <p:nvPr/>
          </p:nvSpPr>
          <p:spPr bwMode="auto">
            <a:xfrm rot="5400000">
              <a:off x="2851" y="1042"/>
              <a:ext cx="39" cy="39"/>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124" name="Rectangle 116"/>
            <p:cNvSpPr>
              <a:spLocks noChangeArrowheads="1"/>
            </p:cNvSpPr>
            <p:nvPr/>
          </p:nvSpPr>
          <p:spPr bwMode="auto">
            <a:xfrm rot="5400000">
              <a:off x="2774" y="1042"/>
              <a:ext cx="39" cy="39"/>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125" name="Rectangle 117"/>
            <p:cNvSpPr>
              <a:spLocks noChangeArrowheads="1"/>
            </p:cNvSpPr>
            <p:nvPr/>
          </p:nvSpPr>
          <p:spPr bwMode="auto">
            <a:xfrm rot="5400000">
              <a:off x="2697" y="1042"/>
              <a:ext cx="39" cy="39"/>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126" name="Rectangle 118"/>
            <p:cNvSpPr>
              <a:spLocks noChangeArrowheads="1"/>
            </p:cNvSpPr>
            <p:nvPr/>
          </p:nvSpPr>
          <p:spPr bwMode="auto">
            <a:xfrm rot="5400000">
              <a:off x="2620" y="1042"/>
              <a:ext cx="39" cy="39"/>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127" name="Rectangle 119"/>
            <p:cNvSpPr>
              <a:spLocks noChangeArrowheads="1"/>
            </p:cNvSpPr>
            <p:nvPr/>
          </p:nvSpPr>
          <p:spPr bwMode="auto">
            <a:xfrm rot="5400000">
              <a:off x="2543" y="1043"/>
              <a:ext cx="39" cy="38"/>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128" name="Rectangle 120"/>
            <p:cNvSpPr>
              <a:spLocks noChangeArrowheads="1"/>
            </p:cNvSpPr>
            <p:nvPr/>
          </p:nvSpPr>
          <p:spPr bwMode="auto">
            <a:xfrm rot="5400000">
              <a:off x="2466" y="1042"/>
              <a:ext cx="39" cy="39"/>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129" name="Rectangle 121"/>
            <p:cNvSpPr>
              <a:spLocks noChangeArrowheads="1"/>
            </p:cNvSpPr>
            <p:nvPr/>
          </p:nvSpPr>
          <p:spPr bwMode="auto">
            <a:xfrm rot="5400000">
              <a:off x="2389" y="1042"/>
              <a:ext cx="39" cy="39"/>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130" name="Rectangle 122"/>
            <p:cNvSpPr>
              <a:spLocks noChangeArrowheads="1"/>
            </p:cNvSpPr>
            <p:nvPr/>
          </p:nvSpPr>
          <p:spPr bwMode="auto">
            <a:xfrm rot="5400000">
              <a:off x="2312" y="1042"/>
              <a:ext cx="39" cy="39"/>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131" name="Rectangle 123"/>
            <p:cNvSpPr>
              <a:spLocks noChangeArrowheads="1"/>
            </p:cNvSpPr>
            <p:nvPr/>
          </p:nvSpPr>
          <p:spPr bwMode="auto">
            <a:xfrm rot="5400000">
              <a:off x="2234" y="1042"/>
              <a:ext cx="39" cy="39"/>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grpSp>
      <p:grpSp>
        <p:nvGrpSpPr>
          <p:cNvPr id="7" name="Group 124"/>
          <p:cNvGrpSpPr>
            <a:grpSpLocks/>
          </p:cNvGrpSpPr>
          <p:nvPr/>
        </p:nvGrpSpPr>
        <p:grpSpPr bwMode="auto">
          <a:xfrm>
            <a:off x="5464509" y="3967045"/>
            <a:ext cx="2143125" cy="61913"/>
            <a:chOff x="2234" y="1042"/>
            <a:chExt cx="1350" cy="39"/>
          </a:xfrm>
          <a:solidFill>
            <a:srgbClr val="7F7F7F"/>
          </a:solidFill>
        </p:grpSpPr>
        <p:sp>
          <p:nvSpPr>
            <p:cNvPr id="96" name="Rectangle 125"/>
            <p:cNvSpPr>
              <a:spLocks noChangeArrowheads="1"/>
            </p:cNvSpPr>
            <p:nvPr/>
          </p:nvSpPr>
          <p:spPr bwMode="auto">
            <a:xfrm rot="5400000">
              <a:off x="3545" y="1042"/>
              <a:ext cx="39" cy="39"/>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97" name="Rectangle 126"/>
            <p:cNvSpPr>
              <a:spLocks noChangeArrowheads="1"/>
            </p:cNvSpPr>
            <p:nvPr/>
          </p:nvSpPr>
          <p:spPr bwMode="auto">
            <a:xfrm rot="5400000">
              <a:off x="3468" y="1042"/>
              <a:ext cx="39" cy="39"/>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98" name="Rectangle 127"/>
            <p:cNvSpPr>
              <a:spLocks noChangeArrowheads="1"/>
            </p:cNvSpPr>
            <p:nvPr/>
          </p:nvSpPr>
          <p:spPr bwMode="auto">
            <a:xfrm rot="5400000">
              <a:off x="3391" y="1042"/>
              <a:ext cx="39" cy="39"/>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99" name="Rectangle 128"/>
            <p:cNvSpPr>
              <a:spLocks noChangeArrowheads="1"/>
            </p:cNvSpPr>
            <p:nvPr/>
          </p:nvSpPr>
          <p:spPr bwMode="auto">
            <a:xfrm rot="5400000">
              <a:off x="3314" y="1043"/>
              <a:ext cx="39" cy="38"/>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100" name="Rectangle 129"/>
            <p:cNvSpPr>
              <a:spLocks noChangeArrowheads="1"/>
            </p:cNvSpPr>
            <p:nvPr/>
          </p:nvSpPr>
          <p:spPr bwMode="auto">
            <a:xfrm rot="5400000">
              <a:off x="3237" y="1043"/>
              <a:ext cx="39" cy="38"/>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101" name="Rectangle 130"/>
            <p:cNvSpPr>
              <a:spLocks noChangeArrowheads="1"/>
            </p:cNvSpPr>
            <p:nvPr/>
          </p:nvSpPr>
          <p:spPr bwMode="auto">
            <a:xfrm rot="5400000">
              <a:off x="3160" y="1042"/>
              <a:ext cx="39" cy="39"/>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102" name="Rectangle 131"/>
            <p:cNvSpPr>
              <a:spLocks noChangeArrowheads="1"/>
            </p:cNvSpPr>
            <p:nvPr/>
          </p:nvSpPr>
          <p:spPr bwMode="auto">
            <a:xfrm rot="5400000">
              <a:off x="3083" y="1042"/>
              <a:ext cx="39" cy="39"/>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103" name="Rectangle 132"/>
            <p:cNvSpPr>
              <a:spLocks noChangeArrowheads="1"/>
            </p:cNvSpPr>
            <p:nvPr/>
          </p:nvSpPr>
          <p:spPr bwMode="auto">
            <a:xfrm rot="5400000">
              <a:off x="3006" y="1042"/>
              <a:ext cx="39" cy="39"/>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104" name="Rectangle 133"/>
            <p:cNvSpPr>
              <a:spLocks noChangeArrowheads="1"/>
            </p:cNvSpPr>
            <p:nvPr/>
          </p:nvSpPr>
          <p:spPr bwMode="auto">
            <a:xfrm rot="5400000">
              <a:off x="2928" y="1042"/>
              <a:ext cx="39" cy="39"/>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105" name="Rectangle 134"/>
            <p:cNvSpPr>
              <a:spLocks noChangeArrowheads="1"/>
            </p:cNvSpPr>
            <p:nvPr/>
          </p:nvSpPr>
          <p:spPr bwMode="auto">
            <a:xfrm rot="5400000">
              <a:off x="2851" y="1042"/>
              <a:ext cx="39" cy="39"/>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106" name="Rectangle 135"/>
            <p:cNvSpPr>
              <a:spLocks noChangeArrowheads="1"/>
            </p:cNvSpPr>
            <p:nvPr/>
          </p:nvSpPr>
          <p:spPr bwMode="auto">
            <a:xfrm rot="5400000">
              <a:off x="2774" y="1042"/>
              <a:ext cx="39" cy="39"/>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107" name="Rectangle 136"/>
            <p:cNvSpPr>
              <a:spLocks noChangeArrowheads="1"/>
            </p:cNvSpPr>
            <p:nvPr/>
          </p:nvSpPr>
          <p:spPr bwMode="auto">
            <a:xfrm rot="5400000">
              <a:off x="2697" y="1042"/>
              <a:ext cx="39" cy="39"/>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108" name="Rectangle 137"/>
            <p:cNvSpPr>
              <a:spLocks noChangeArrowheads="1"/>
            </p:cNvSpPr>
            <p:nvPr/>
          </p:nvSpPr>
          <p:spPr bwMode="auto">
            <a:xfrm rot="5400000">
              <a:off x="2620" y="1042"/>
              <a:ext cx="39" cy="39"/>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109" name="Rectangle 138"/>
            <p:cNvSpPr>
              <a:spLocks noChangeArrowheads="1"/>
            </p:cNvSpPr>
            <p:nvPr/>
          </p:nvSpPr>
          <p:spPr bwMode="auto">
            <a:xfrm rot="5400000">
              <a:off x="2543" y="1043"/>
              <a:ext cx="39" cy="38"/>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110" name="Rectangle 139"/>
            <p:cNvSpPr>
              <a:spLocks noChangeArrowheads="1"/>
            </p:cNvSpPr>
            <p:nvPr/>
          </p:nvSpPr>
          <p:spPr bwMode="auto">
            <a:xfrm rot="5400000">
              <a:off x="2466" y="1042"/>
              <a:ext cx="39" cy="39"/>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111" name="Rectangle 140"/>
            <p:cNvSpPr>
              <a:spLocks noChangeArrowheads="1"/>
            </p:cNvSpPr>
            <p:nvPr/>
          </p:nvSpPr>
          <p:spPr bwMode="auto">
            <a:xfrm rot="5400000">
              <a:off x="2389" y="1042"/>
              <a:ext cx="39" cy="39"/>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112" name="Rectangle 141"/>
            <p:cNvSpPr>
              <a:spLocks noChangeArrowheads="1"/>
            </p:cNvSpPr>
            <p:nvPr/>
          </p:nvSpPr>
          <p:spPr bwMode="auto">
            <a:xfrm rot="5400000">
              <a:off x="2312" y="1042"/>
              <a:ext cx="39" cy="39"/>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sp>
          <p:nvSpPr>
            <p:cNvPr id="113" name="Rectangle 142"/>
            <p:cNvSpPr>
              <a:spLocks noChangeArrowheads="1"/>
            </p:cNvSpPr>
            <p:nvPr/>
          </p:nvSpPr>
          <p:spPr bwMode="auto">
            <a:xfrm rot="5400000">
              <a:off x="2234" y="1042"/>
              <a:ext cx="39" cy="39"/>
            </a:xfrm>
            <a:prstGeom prst="rect">
              <a:avLst/>
            </a:prstGeom>
            <a:grpFill/>
            <a:ln w="12700">
              <a:noFill/>
              <a:miter lim="800000"/>
              <a:headEnd/>
              <a:tailEnd/>
            </a:ln>
            <a:effectLst>
              <a:outerShdw blurRad="63500" dist="17961" dir="2700000" algn="ctr" rotWithShape="0">
                <a:srgbClr val="000000">
                  <a:alpha val="74998"/>
                </a:srgbClr>
              </a:outerShdw>
            </a:effectLst>
          </p:spPr>
          <p:txBody>
            <a:bodyPr wrap="none" anchor="ctr">
              <a:prstTxWarp prst="textNoShape">
                <a:avLst/>
              </a:prstTxWarp>
            </a:bodyPr>
            <a:lstStyle/>
            <a:p>
              <a:endParaRPr lang="en-US" dirty="0"/>
            </a:p>
          </p:txBody>
        </p:sp>
      </p:grpSp>
      <p:sp>
        <p:nvSpPr>
          <p:cNvPr id="212" name="Freeform 10"/>
          <p:cNvSpPr>
            <a:spLocks/>
          </p:cNvSpPr>
          <p:nvPr/>
        </p:nvSpPr>
        <p:spPr bwMode="auto">
          <a:xfrm>
            <a:off x="7422656" y="3808295"/>
            <a:ext cx="1206500" cy="1220565"/>
          </a:xfrm>
          <a:custGeom>
            <a:avLst/>
            <a:gdLst/>
            <a:ahLst/>
            <a:cxnLst>
              <a:cxn ang="0">
                <a:pos x="248" y="0"/>
              </a:cxn>
              <a:cxn ang="0">
                <a:pos x="856" y="0"/>
              </a:cxn>
              <a:cxn ang="0">
                <a:pos x="856" y="2416"/>
              </a:cxn>
              <a:cxn ang="0">
                <a:pos x="0" y="2416"/>
              </a:cxn>
            </a:cxnLst>
            <a:rect l="0" t="0" r="r" b="b"/>
            <a:pathLst>
              <a:path w="856" h="2416">
                <a:moveTo>
                  <a:pt x="248" y="0"/>
                </a:moveTo>
                <a:lnTo>
                  <a:pt x="856" y="0"/>
                </a:lnTo>
                <a:lnTo>
                  <a:pt x="856" y="2416"/>
                </a:lnTo>
                <a:lnTo>
                  <a:pt x="0" y="2416"/>
                </a:lnTo>
              </a:path>
            </a:pathLst>
          </a:custGeom>
          <a:noFill/>
          <a:ln w="19050" cap="flat" cmpd="sng">
            <a:solidFill>
              <a:srgbClr val="7F7F7F"/>
            </a:solidFill>
            <a:prstDash val="solid"/>
            <a:round/>
            <a:headEnd/>
            <a:tailEnd/>
          </a:ln>
          <a:effectLst/>
        </p:spPr>
        <p:txBody>
          <a:bodyPr wrap="none" anchor="ctr">
            <a:prstTxWarp prst="textNoShape">
              <a:avLst/>
            </a:prstTxWarp>
          </a:bodyPr>
          <a:lstStyle/>
          <a:p>
            <a:endParaRPr lang="en-US" dirty="0"/>
          </a:p>
        </p:txBody>
      </p:sp>
      <p:grpSp>
        <p:nvGrpSpPr>
          <p:cNvPr id="214" name="Group 213"/>
          <p:cNvGrpSpPr/>
          <p:nvPr/>
        </p:nvGrpSpPr>
        <p:grpSpPr>
          <a:xfrm>
            <a:off x="738420" y="5731142"/>
            <a:ext cx="4485627" cy="750333"/>
            <a:chOff x="2263777" y="837815"/>
            <a:chExt cx="4485627" cy="750333"/>
          </a:xfrm>
        </p:grpSpPr>
        <p:sp>
          <p:nvSpPr>
            <p:cNvPr id="215" name="Text Box 107"/>
            <p:cNvSpPr txBox="1">
              <a:spLocks noChangeArrowheads="1"/>
            </p:cNvSpPr>
            <p:nvPr/>
          </p:nvSpPr>
          <p:spPr bwMode="auto">
            <a:xfrm>
              <a:off x="2263777" y="1055388"/>
              <a:ext cx="1307156" cy="369332"/>
            </a:xfrm>
            <a:prstGeom prst="rect">
              <a:avLst/>
            </a:prstGeom>
            <a:noFill/>
            <a:ln w="9525">
              <a:noFill/>
              <a:miter lim="800000"/>
              <a:headEnd/>
              <a:tailEnd/>
            </a:ln>
            <a:effectLst/>
          </p:spPr>
          <p:txBody>
            <a:bodyPr wrap="none">
              <a:prstTxWarp prst="textNoShape">
                <a:avLst/>
              </a:prstTxWarp>
              <a:spAutoFit/>
            </a:bodyPr>
            <a:lstStyle/>
            <a:p>
              <a:pPr algn="l">
                <a:spcBef>
                  <a:spcPct val="0"/>
                </a:spcBef>
                <a:buClrTx/>
                <a:buSzTx/>
              </a:pPr>
              <a:r>
                <a:rPr lang="en-US" b="0" dirty="0">
                  <a:latin typeface="AvantGarde Md BT" pitchFamily="34" charset="0"/>
                </a:rPr>
                <a:t>Test time</a:t>
              </a:r>
              <a:r>
                <a:rPr lang="pl-PL" b="0" dirty="0">
                  <a:latin typeface="AvantGarde Md BT" pitchFamily="34" charset="0"/>
                </a:rPr>
                <a:t> =</a:t>
              </a:r>
              <a:endParaRPr lang="en-US" b="0" dirty="0">
                <a:latin typeface="AvantGarde Md BT" pitchFamily="34" charset="0"/>
              </a:endParaRPr>
            </a:p>
          </p:txBody>
        </p:sp>
        <p:sp>
          <p:nvSpPr>
            <p:cNvPr id="216" name="Text Box 108"/>
            <p:cNvSpPr txBox="1">
              <a:spLocks noChangeArrowheads="1"/>
            </p:cNvSpPr>
            <p:nvPr/>
          </p:nvSpPr>
          <p:spPr bwMode="auto">
            <a:xfrm>
              <a:off x="3697281" y="846138"/>
              <a:ext cx="1236712" cy="369332"/>
            </a:xfrm>
            <a:prstGeom prst="rect">
              <a:avLst/>
            </a:prstGeom>
            <a:noFill/>
            <a:ln w="9525">
              <a:noFill/>
              <a:miter lim="800000"/>
              <a:headEnd/>
              <a:tailEnd/>
            </a:ln>
            <a:effectLst/>
          </p:spPr>
          <p:txBody>
            <a:bodyPr wrap="none">
              <a:prstTxWarp prst="textNoShape">
                <a:avLst/>
              </a:prstTxWarp>
              <a:spAutoFit/>
            </a:bodyPr>
            <a:lstStyle/>
            <a:p>
              <a:pPr algn="l">
                <a:spcBef>
                  <a:spcPct val="0"/>
                </a:spcBef>
                <a:buClrTx/>
                <a:buSzTx/>
              </a:pPr>
              <a:r>
                <a:rPr lang="en-US" b="0" dirty="0">
                  <a:latin typeface="AvantGarde Md BT" pitchFamily="34" charset="0"/>
                </a:rPr>
                <a:t>Scan cells</a:t>
              </a:r>
            </a:p>
          </p:txBody>
        </p:sp>
        <p:sp>
          <p:nvSpPr>
            <p:cNvPr id="217" name="Text Box 109"/>
            <p:cNvSpPr txBox="1">
              <a:spLocks noChangeArrowheads="1"/>
            </p:cNvSpPr>
            <p:nvPr/>
          </p:nvSpPr>
          <p:spPr bwMode="auto">
            <a:xfrm>
              <a:off x="3594545" y="1218816"/>
              <a:ext cx="1442184" cy="369332"/>
            </a:xfrm>
            <a:prstGeom prst="rect">
              <a:avLst/>
            </a:prstGeom>
            <a:noFill/>
            <a:ln w="9525">
              <a:noFill/>
              <a:miter lim="800000"/>
              <a:headEnd/>
              <a:tailEnd/>
            </a:ln>
            <a:effectLst/>
          </p:spPr>
          <p:txBody>
            <a:bodyPr wrap="none">
              <a:prstTxWarp prst="textNoShape">
                <a:avLst/>
              </a:prstTxWarp>
              <a:spAutoFit/>
            </a:bodyPr>
            <a:lstStyle/>
            <a:p>
              <a:pPr algn="l">
                <a:spcBef>
                  <a:spcPct val="0"/>
                </a:spcBef>
                <a:buClrTx/>
                <a:buSzTx/>
              </a:pPr>
              <a:r>
                <a:rPr lang="en-US" b="0" dirty="0">
                  <a:latin typeface="AvantGarde Md BT" pitchFamily="34" charset="0"/>
                </a:rPr>
                <a:t>Scan chains</a:t>
              </a:r>
            </a:p>
          </p:txBody>
        </p:sp>
        <p:sp>
          <p:nvSpPr>
            <p:cNvPr id="218" name="Line 110"/>
            <p:cNvSpPr>
              <a:spLocks noChangeShapeType="1"/>
            </p:cNvSpPr>
            <p:nvPr/>
          </p:nvSpPr>
          <p:spPr bwMode="auto">
            <a:xfrm>
              <a:off x="3124200" y="1282700"/>
              <a:ext cx="1384300" cy="0"/>
            </a:xfrm>
            <a:prstGeom prst="line">
              <a:avLst/>
            </a:prstGeom>
            <a:noFill/>
            <a:ln w="28575">
              <a:noFill/>
              <a:round/>
              <a:headEnd/>
              <a:tailEnd/>
            </a:ln>
            <a:effectLst/>
          </p:spPr>
          <p:txBody>
            <a:bodyPr>
              <a:prstTxWarp prst="textNoShape">
                <a:avLst/>
              </a:prstTxWarp>
            </a:bodyPr>
            <a:lstStyle/>
            <a:p>
              <a:endParaRPr lang="en-US" sz="1200" dirty="0"/>
            </a:p>
          </p:txBody>
        </p:sp>
        <p:sp>
          <p:nvSpPr>
            <p:cNvPr id="219" name="Text Box 156"/>
            <p:cNvSpPr txBox="1">
              <a:spLocks noChangeArrowheads="1"/>
            </p:cNvSpPr>
            <p:nvPr/>
          </p:nvSpPr>
          <p:spPr bwMode="auto">
            <a:xfrm>
              <a:off x="5474145" y="1218816"/>
              <a:ext cx="1275259" cy="369332"/>
            </a:xfrm>
            <a:prstGeom prst="rect">
              <a:avLst/>
            </a:prstGeom>
            <a:noFill/>
            <a:ln w="9525">
              <a:noFill/>
              <a:miter lim="800000"/>
              <a:headEnd/>
              <a:tailEnd/>
            </a:ln>
            <a:effectLst/>
          </p:spPr>
          <p:txBody>
            <a:bodyPr wrap="none">
              <a:prstTxWarp prst="textNoShape">
                <a:avLst/>
              </a:prstTxWarp>
              <a:spAutoFit/>
            </a:bodyPr>
            <a:lstStyle/>
            <a:p>
              <a:pPr algn="l">
                <a:spcBef>
                  <a:spcPct val="0"/>
                </a:spcBef>
                <a:buClrTx/>
                <a:buSzTx/>
              </a:pPr>
              <a:r>
                <a:rPr lang="en-US" b="0" dirty="0">
                  <a:latin typeface="AvantGarde Md BT" pitchFamily="34" charset="0"/>
                </a:rPr>
                <a:t>Frequency</a:t>
              </a:r>
            </a:p>
          </p:txBody>
        </p:sp>
        <p:sp>
          <p:nvSpPr>
            <p:cNvPr id="220" name="Text Box 157"/>
            <p:cNvSpPr txBox="1">
              <a:spLocks noChangeArrowheads="1"/>
            </p:cNvSpPr>
            <p:nvPr/>
          </p:nvSpPr>
          <p:spPr bwMode="auto">
            <a:xfrm>
              <a:off x="5589617" y="837815"/>
              <a:ext cx="1044314" cy="369332"/>
            </a:xfrm>
            <a:prstGeom prst="rect">
              <a:avLst/>
            </a:prstGeom>
            <a:noFill/>
            <a:ln w="9525">
              <a:noFill/>
              <a:miter lim="800000"/>
              <a:headEnd/>
              <a:tailEnd/>
            </a:ln>
            <a:effectLst/>
          </p:spPr>
          <p:txBody>
            <a:bodyPr wrap="none">
              <a:prstTxWarp prst="textNoShape">
                <a:avLst/>
              </a:prstTxWarp>
              <a:spAutoFit/>
            </a:bodyPr>
            <a:lstStyle/>
            <a:p>
              <a:pPr algn="l">
                <a:spcBef>
                  <a:spcPct val="0"/>
                </a:spcBef>
                <a:buClrTx/>
                <a:buSzTx/>
              </a:pPr>
              <a:r>
                <a:rPr lang="en-US" b="0" dirty="0">
                  <a:latin typeface="AvantGarde Md BT" pitchFamily="34" charset="0"/>
                </a:rPr>
                <a:t>Patterns</a:t>
              </a:r>
            </a:p>
          </p:txBody>
        </p:sp>
        <p:sp>
          <p:nvSpPr>
            <p:cNvPr id="221" name="Line 158"/>
            <p:cNvSpPr>
              <a:spLocks noChangeShapeType="1"/>
            </p:cNvSpPr>
            <p:nvPr/>
          </p:nvSpPr>
          <p:spPr bwMode="auto">
            <a:xfrm flipV="1">
              <a:off x="5095725" y="1231154"/>
              <a:ext cx="809625" cy="5124"/>
            </a:xfrm>
            <a:prstGeom prst="line">
              <a:avLst/>
            </a:prstGeom>
            <a:noFill/>
            <a:ln w="28575">
              <a:noFill/>
              <a:round/>
              <a:headEnd/>
              <a:tailEnd/>
            </a:ln>
            <a:effectLst/>
          </p:spPr>
          <p:txBody>
            <a:bodyPr>
              <a:prstTxWarp prst="textNoShape">
                <a:avLst/>
              </a:prstTxWarp>
            </a:bodyPr>
            <a:lstStyle/>
            <a:p>
              <a:endParaRPr lang="en-US" sz="1200" dirty="0"/>
            </a:p>
          </p:txBody>
        </p:sp>
        <p:sp>
          <p:nvSpPr>
            <p:cNvPr id="222" name="Text Box 159"/>
            <p:cNvSpPr txBox="1">
              <a:spLocks noChangeArrowheads="1"/>
            </p:cNvSpPr>
            <p:nvPr/>
          </p:nvSpPr>
          <p:spPr bwMode="auto">
            <a:xfrm>
              <a:off x="5000523" y="1010203"/>
              <a:ext cx="311353" cy="369332"/>
            </a:xfrm>
            <a:prstGeom prst="rect">
              <a:avLst/>
            </a:prstGeom>
            <a:noFill/>
            <a:ln w="9525">
              <a:noFill/>
              <a:miter lim="800000"/>
              <a:headEnd/>
              <a:tailEnd/>
            </a:ln>
            <a:effectLst/>
          </p:spPr>
          <p:txBody>
            <a:bodyPr wrap="none">
              <a:prstTxWarp prst="textNoShape">
                <a:avLst/>
              </a:prstTxWarp>
              <a:spAutoFit/>
            </a:bodyPr>
            <a:lstStyle/>
            <a:p>
              <a:pPr algn="l">
                <a:spcBef>
                  <a:spcPct val="0"/>
                </a:spcBef>
                <a:buClrTx/>
                <a:buSzTx/>
              </a:pPr>
              <a:r>
                <a:rPr lang="en-US" dirty="0">
                  <a:latin typeface="AvantGarde Md BT" pitchFamily="34" charset="0"/>
                  <a:sym typeface="Symbol" charset="2"/>
                </a:rPr>
                <a:t></a:t>
              </a:r>
            </a:p>
          </p:txBody>
        </p:sp>
        <p:cxnSp>
          <p:nvCxnSpPr>
            <p:cNvPr id="223" name="Straight Connector 222"/>
            <p:cNvCxnSpPr/>
            <p:nvPr/>
          </p:nvCxnSpPr>
          <p:spPr>
            <a:xfrm flipV="1">
              <a:off x="3594545" y="1231154"/>
              <a:ext cx="1405978" cy="5124"/>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24" name="Straight Connector 223"/>
            <p:cNvCxnSpPr/>
            <p:nvPr/>
          </p:nvCxnSpPr>
          <p:spPr>
            <a:xfrm flipV="1">
              <a:off x="5343426" y="1231154"/>
              <a:ext cx="1405978" cy="5124"/>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228" name="Group 227"/>
          <p:cNvGrpSpPr/>
          <p:nvPr/>
        </p:nvGrpSpPr>
        <p:grpSpPr>
          <a:xfrm>
            <a:off x="5741186" y="4843951"/>
            <a:ext cx="1987887" cy="1627057"/>
            <a:chOff x="5741186" y="4843951"/>
            <a:chExt cx="1987887" cy="1627057"/>
          </a:xfrm>
        </p:grpSpPr>
        <p:sp>
          <p:nvSpPr>
            <p:cNvPr id="208" name="Freeform 207"/>
            <p:cNvSpPr/>
            <p:nvPr/>
          </p:nvSpPr>
          <p:spPr>
            <a:xfrm>
              <a:off x="5741186" y="4843951"/>
              <a:ext cx="1966910" cy="1627057"/>
            </a:xfrm>
            <a:custGeom>
              <a:avLst/>
              <a:gdLst>
                <a:gd name="connsiteX0" fmla="*/ 101600 w 1765300"/>
                <a:gd name="connsiteY0" fmla="*/ 0 h 1568450"/>
                <a:gd name="connsiteX1" fmla="*/ 838200 w 1765300"/>
                <a:gd name="connsiteY1" fmla="*/ 12700 h 1568450"/>
                <a:gd name="connsiteX2" fmla="*/ 844550 w 1765300"/>
                <a:gd name="connsiteY2" fmla="*/ 273050 h 1568450"/>
                <a:gd name="connsiteX3" fmla="*/ 1079500 w 1765300"/>
                <a:gd name="connsiteY3" fmla="*/ 171450 h 1568450"/>
                <a:gd name="connsiteX4" fmla="*/ 1333500 w 1765300"/>
                <a:gd name="connsiteY4" fmla="*/ 215900 h 1568450"/>
                <a:gd name="connsiteX5" fmla="*/ 1606550 w 1765300"/>
                <a:gd name="connsiteY5" fmla="*/ 285750 h 1568450"/>
                <a:gd name="connsiteX6" fmla="*/ 1765300 w 1765300"/>
                <a:gd name="connsiteY6" fmla="*/ 704850 h 1568450"/>
                <a:gd name="connsiteX7" fmla="*/ 1346200 w 1765300"/>
                <a:gd name="connsiteY7" fmla="*/ 1352550 h 1568450"/>
                <a:gd name="connsiteX8" fmla="*/ 825500 w 1765300"/>
                <a:gd name="connsiteY8" fmla="*/ 1530350 h 1568450"/>
                <a:gd name="connsiteX9" fmla="*/ 704850 w 1765300"/>
                <a:gd name="connsiteY9" fmla="*/ 1568450 h 1568450"/>
                <a:gd name="connsiteX10" fmla="*/ 266700 w 1765300"/>
                <a:gd name="connsiteY10" fmla="*/ 1409700 h 1568450"/>
                <a:gd name="connsiteX11" fmla="*/ 0 w 1765300"/>
                <a:gd name="connsiteY11" fmla="*/ 1174750 h 1568450"/>
                <a:gd name="connsiteX12" fmla="*/ 101600 w 1765300"/>
                <a:gd name="connsiteY12" fmla="*/ 0 h 1568450"/>
                <a:gd name="connsiteX0" fmla="*/ 101600 w 1805782"/>
                <a:gd name="connsiteY0" fmla="*/ 0 h 1568450"/>
                <a:gd name="connsiteX1" fmla="*/ 838200 w 1805782"/>
                <a:gd name="connsiteY1" fmla="*/ 12700 h 1568450"/>
                <a:gd name="connsiteX2" fmla="*/ 844550 w 1805782"/>
                <a:gd name="connsiteY2" fmla="*/ 273050 h 1568450"/>
                <a:gd name="connsiteX3" fmla="*/ 1079500 w 1805782"/>
                <a:gd name="connsiteY3" fmla="*/ 171450 h 1568450"/>
                <a:gd name="connsiteX4" fmla="*/ 1333500 w 1805782"/>
                <a:gd name="connsiteY4" fmla="*/ 215900 h 1568450"/>
                <a:gd name="connsiteX5" fmla="*/ 1805782 w 1805782"/>
                <a:gd name="connsiteY5" fmla="*/ 285750 h 1568450"/>
                <a:gd name="connsiteX6" fmla="*/ 1765300 w 1805782"/>
                <a:gd name="connsiteY6" fmla="*/ 704850 h 1568450"/>
                <a:gd name="connsiteX7" fmla="*/ 1346200 w 1805782"/>
                <a:gd name="connsiteY7" fmla="*/ 1352550 h 1568450"/>
                <a:gd name="connsiteX8" fmla="*/ 825500 w 1805782"/>
                <a:gd name="connsiteY8" fmla="*/ 1530350 h 1568450"/>
                <a:gd name="connsiteX9" fmla="*/ 704850 w 1805782"/>
                <a:gd name="connsiteY9" fmla="*/ 1568450 h 1568450"/>
                <a:gd name="connsiteX10" fmla="*/ 266700 w 1805782"/>
                <a:gd name="connsiteY10" fmla="*/ 1409700 h 1568450"/>
                <a:gd name="connsiteX11" fmla="*/ 0 w 1805782"/>
                <a:gd name="connsiteY11" fmla="*/ 1174750 h 1568450"/>
                <a:gd name="connsiteX12" fmla="*/ 101600 w 1805782"/>
                <a:gd name="connsiteY12" fmla="*/ 0 h 1568450"/>
                <a:gd name="connsiteX0" fmla="*/ 101600 w 1805782"/>
                <a:gd name="connsiteY0" fmla="*/ 0 h 1568450"/>
                <a:gd name="connsiteX1" fmla="*/ 838200 w 1805782"/>
                <a:gd name="connsiteY1" fmla="*/ 12700 h 1568450"/>
                <a:gd name="connsiteX2" fmla="*/ 844550 w 1805782"/>
                <a:gd name="connsiteY2" fmla="*/ 273050 h 1568450"/>
                <a:gd name="connsiteX3" fmla="*/ 1079500 w 1805782"/>
                <a:gd name="connsiteY3" fmla="*/ 171450 h 1568450"/>
                <a:gd name="connsiteX4" fmla="*/ 1333500 w 1805782"/>
                <a:gd name="connsiteY4" fmla="*/ 215900 h 1568450"/>
                <a:gd name="connsiteX5" fmla="*/ 1343820 w 1805782"/>
                <a:gd name="connsiteY5" fmla="*/ 220485 h 1568450"/>
                <a:gd name="connsiteX6" fmla="*/ 1805782 w 1805782"/>
                <a:gd name="connsiteY6" fmla="*/ 285750 h 1568450"/>
                <a:gd name="connsiteX7" fmla="*/ 1765300 w 1805782"/>
                <a:gd name="connsiteY7" fmla="*/ 704850 h 1568450"/>
                <a:gd name="connsiteX8" fmla="*/ 1346200 w 1805782"/>
                <a:gd name="connsiteY8" fmla="*/ 1352550 h 1568450"/>
                <a:gd name="connsiteX9" fmla="*/ 825500 w 1805782"/>
                <a:gd name="connsiteY9" fmla="*/ 1530350 h 1568450"/>
                <a:gd name="connsiteX10" fmla="*/ 704850 w 1805782"/>
                <a:gd name="connsiteY10" fmla="*/ 1568450 h 1568450"/>
                <a:gd name="connsiteX11" fmla="*/ 266700 w 1805782"/>
                <a:gd name="connsiteY11" fmla="*/ 1409700 h 1568450"/>
                <a:gd name="connsiteX12" fmla="*/ 0 w 1805782"/>
                <a:gd name="connsiteY12" fmla="*/ 1174750 h 1568450"/>
                <a:gd name="connsiteX13" fmla="*/ 101600 w 1805782"/>
                <a:gd name="connsiteY13" fmla="*/ 0 h 1568450"/>
                <a:gd name="connsiteX0" fmla="*/ 101600 w 1805782"/>
                <a:gd name="connsiteY0" fmla="*/ 0 h 1568450"/>
                <a:gd name="connsiteX1" fmla="*/ 838200 w 1805782"/>
                <a:gd name="connsiteY1" fmla="*/ 12700 h 1568450"/>
                <a:gd name="connsiteX2" fmla="*/ 844550 w 1805782"/>
                <a:gd name="connsiteY2" fmla="*/ 273050 h 1568450"/>
                <a:gd name="connsiteX3" fmla="*/ 1079500 w 1805782"/>
                <a:gd name="connsiteY3" fmla="*/ 171450 h 1568450"/>
                <a:gd name="connsiteX4" fmla="*/ 1333500 w 1805782"/>
                <a:gd name="connsiteY4" fmla="*/ 215900 h 1568450"/>
                <a:gd name="connsiteX5" fmla="*/ 1343820 w 1805782"/>
                <a:gd name="connsiteY5" fmla="*/ 220485 h 1568450"/>
                <a:gd name="connsiteX6" fmla="*/ 1805782 w 1805782"/>
                <a:gd name="connsiteY6" fmla="*/ 285750 h 1568450"/>
                <a:gd name="connsiteX7" fmla="*/ 1765300 w 1805782"/>
                <a:gd name="connsiteY7" fmla="*/ 704850 h 1568450"/>
                <a:gd name="connsiteX8" fmla="*/ 1346200 w 1805782"/>
                <a:gd name="connsiteY8" fmla="*/ 1352550 h 1568450"/>
                <a:gd name="connsiteX9" fmla="*/ 1324770 w 1805782"/>
                <a:gd name="connsiteY9" fmla="*/ 1357135 h 1568450"/>
                <a:gd name="connsiteX10" fmla="*/ 825500 w 1805782"/>
                <a:gd name="connsiteY10" fmla="*/ 1530350 h 1568450"/>
                <a:gd name="connsiteX11" fmla="*/ 704850 w 1805782"/>
                <a:gd name="connsiteY11" fmla="*/ 1568450 h 1568450"/>
                <a:gd name="connsiteX12" fmla="*/ 266700 w 1805782"/>
                <a:gd name="connsiteY12" fmla="*/ 1409700 h 1568450"/>
                <a:gd name="connsiteX13" fmla="*/ 0 w 1805782"/>
                <a:gd name="connsiteY13" fmla="*/ 1174750 h 1568450"/>
                <a:gd name="connsiteX14" fmla="*/ 101600 w 1805782"/>
                <a:gd name="connsiteY14" fmla="*/ 0 h 1568450"/>
                <a:gd name="connsiteX0" fmla="*/ 101600 w 1805782"/>
                <a:gd name="connsiteY0" fmla="*/ 0 h 1568450"/>
                <a:gd name="connsiteX1" fmla="*/ 838200 w 1805782"/>
                <a:gd name="connsiteY1" fmla="*/ 12700 h 1568450"/>
                <a:gd name="connsiteX2" fmla="*/ 844550 w 1805782"/>
                <a:gd name="connsiteY2" fmla="*/ 273050 h 1568450"/>
                <a:gd name="connsiteX3" fmla="*/ 1079500 w 1805782"/>
                <a:gd name="connsiteY3" fmla="*/ 171450 h 1568450"/>
                <a:gd name="connsiteX4" fmla="*/ 1333500 w 1805782"/>
                <a:gd name="connsiteY4" fmla="*/ 215900 h 1568450"/>
                <a:gd name="connsiteX5" fmla="*/ 1343820 w 1805782"/>
                <a:gd name="connsiteY5" fmla="*/ 220485 h 1568450"/>
                <a:gd name="connsiteX6" fmla="*/ 1805782 w 1805782"/>
                <a:gd name="connsiteY6" fmla="*/ 285750 h 1568450"/>
                <a:gd name="connsiteX7" fmla="*/ 1765300 w 1805782"/>
                <a:gd name="connsiteY7" fmla="*/ 704850 h 1568450"/>
                <a:gd name="connsiteX8" fmla="*/ 1346200 w 1805782"/>
                <a:gd name="connsiteY8" fmla="*/ 1352550 h 1568450"/>
                <a:gd name="connsiteX9" fmla="*/ 1324770 w 1805782"/>
                <a:gd name="connsiteY9" fmla="*/ 1357135 h 1568450"/>
                <a:gd name="connsiteX10" fmla="*/ 825500 w 1805782"/>
                <a:gd name="connsiteY10" fmla="*/ 1530350 h 1568450"/>
                <a:gd name="connsiteX11" fmla="*/ 704850 w 1805782"/>
                <a:gd name="connsiteY11" fmla="*/ 1568450 h 1568450"/>
                <a:gd name="connsiteX12" fmla="*/ 266700 w 1805782"/>
                <a:gd name="connsiteY12" fmla="*/ 1409700 h 1568450"/>
                <a:gd name="connsiteX13" fmla="*/ 0 w 1805782"/>
                <a:gd name="connsiteY13" fmla="*/ 1174750 h 1568450"/>
                <a:gd name="connsiteX14" fmla="*/ 101600 w 1805782"/>
                <a:gd name="connsiteY14" fmla="*/ 0 h 1568450"/>
                <a:gd name="connsiteX0" fmla="*/ 101600 w 1805782"/>
                <a:gd name="connsiteY0" fmla="*/ 0 h 1568450"/>
                <a:gd name="connsiteX1" fmla="*/ 838200 w 1805782"/>
                <a:gd name="connsiteY1" fmla="*/ 12700 h 1568450"/>
                <a:gd name="connsiteX2" fmla="*/ 844550 w 1805782"/>
                <a:gd name="connsiteY2" fmla="*/ 273050 h 1568450"/>
                <a:gd name="connsiteX3" fmla="*/ 1079500 w 1805782"/>
                <a:gd name="connsiteY3" fmla="*/ 171450 h 1568450"/>
                <a:gd name="connsiteX4" fmla="*/ 1333500 w 1805782"/>
                <a:gd name="connsiteY4" fmla="*/ 215900 h 1568450"/>
                <a:gd name="connsiteX5" fmla="*/ 1343820 w 1805782"/>
                <a:gd name="connsiteY5" fmla="*/ 220485 h 1568450"/>
                <a:gd name="connsiteX6" fmla="*/ 1805782 w 1805782"/>
                <a:gd name="connsiteY6" fmla="*/ 285750 h 1568450"/>
                <a:gd name="connsiteX7" fmla="*/ 1765300 w 1805782"/>
                <a:gd name="connsiteY7" fmla="*/ 704850 h 1568450"/>
                <a:gd name="connsiteX8" fmla="*/ 1324770 w 1805782"/>
                <a:gd name="connsiteY8" fmla="*/ 1357135 h 1568450"/>
                <a:gd name="connsiteX9" fmla="*/ 825500 w 1805782"/>
                <a:gd name="connsiteY9" fmla="*/ 1530350 h 1568450"/>
                <a:gd name="connsiteX10" fmla="*/ 704850 w 1805782"/>
                <a:gd name="connsiteY10" fmla="*/ 1568450 h 1568450"/>
                <a:gd name="connsiteX11" fmla="*/ 266700 w 1805782"/>
                <a:gd name="connsiteY11" fmla="*/ 1409700 h 1568450"/>
                <a:gd name="connsiteX12" fmla="*/ 0 w 1805782"/>
                <a:gd name="connsiteY12" fmla="*/ 1174750 h 1568450"/>
                <a:gd name="connsiteX13" fmla="*/ 101600 w 1805782"/>
                <a:gd name="connsiteY13" fmla="*/ 0 h 1568450"/>
                <a:gd name="connsiteX0" fmla="*/ 101600 w 1805782"/>
                <a:gd name="connsiteY0" fmla="*/ 0 h 1568450"/>
                <a:gd name="connsiteX1" fmla="*/ 838200 w 1805782"/>
                <a:gd name="connsiteY1" fmla="*/ 12700 h 1568450"/>
                <a:gd name="connsiteX2" fmla="*/ 844550 w 1805782"/>
                <a:gd name="connsiteY2" fmla="*/ 273050 h 1568450"/>
                <a:gd name="connsiteX3" fmla="*/ 1079500 w 1805782"/>
                <a:gd name="connsiteY3" fmla="*/ 171450 h 1568450"/>
                <a:gd name="connsiteX4" fmla="*/ 1333500 w 1805782"/>
                <a:gd name="connsiteY4" fmla="*/ 215900 h 1568450"/>
                <a:gd name="connsiteX5" fmla="*/ 1343820 w 1805782"/>
                <a:gd name="connsiteY5" fmla="*/ 220485 h 1568450"/>
                <a:gd name="connsiteX6" fmla="*/ 1805782 w 1805782"/>
                <a:gd name="connsiteY6" fmla="*/ 285750 h 1568450"/>
                <a:gd name="connsiteX7" fmla="*/ 1765300 w 1805782"/>
                <a:gd name="connsiteY7" fmla="*/ 704850 h 1568450"/>
                <a:gd name="connsiteX8" fmla="*/ 1493046 w 1805782"/>
                <a:gd name="connsiteY8" fmla="*/ 1440697 h 1568450"/>
                <a:gd name="connsiteX9" fmla="*/ 825500 w 1805782"/>
                <a:gd name="connsiteY9" fmla="*/ 1530350 h 1568450"/>
                <a:gd name="connsiteX10" fmla="*/ 704850 w 1805782"/>
                <a:gd name="connsiteY10" fmla="*/ 1568450 h 1568450"/>
                <a:gd name="connsiteX11" fmla="*/ 266700 w 1805782"/>
                <a:gd name="connsiteY11" fmla="*/ 1409700 h 1568450"/>
                <a:gd name="connsiteX12" fmla="*/ 0 w 1805782"/>
                <a:gd name="connsiteY12" fmla="*/ 1174750 h 1568450"/>
                <a:gd name="connsiteX13" fmla="*/ 101600 w 1805782"/>
                <a:gd name="connsiteY13" fmla="*/ 0 h 1568450"/>
                <a:gd name="connsiteX0" fmla="*/ 101600 w 1805782"/>
                <a:gd name="connsiteY0" fmla="*/ 0 h 1568450"/>
                <a:gd name="connsiteX1" fmla="*/ 838200 w 1805782"/>
                <a:gd name="connsiteY1" fmla="*/ 12700 h 1568450"/>
                <a:gd name="connsiteX2" fmla="*/ 844550 w 1805782"/>
                <a:gd name="connsiteY2" fmla="*/ 273050 h 1568450"/>
                <a:gd name="connsiteX3" fmla="*/ 1079500 w 1805782"/>
                <a:gd name="connsiteY3" fmla="*/ 171450 h 1568450"/>
                <a:gd name="connsiteX4" fmla="*/ 1333500 w 1805782"/>
                <a:gd name="connsiteY4" fmla="*/ 215900 h 1568450"/>
                <a:gd name="connsiteX5" fmla="*/ 1343820 w 1805782"/>
                <a:gd name="connsiteY5" fmla="*/ 220485 h 1568450"/>
                <a:gd name="connsiteX6" fmla="*/ 1805782 w 1805782"/>
                <a:gd name="connsiteY6" fmla="*/ 285750 h 1568450"/>
                <a:gd name="connsiteX7" fmla="*/ 1765300 w 1805782"/>
                <a:gd name="connsiteY7" fmla="*/ 704850 h 1568450"/>
                <a:gd name="connsiteX8" fmla="*/ 1493046 w 1805782"/>
                <a:gd name="connsiteY8" fmla="*/ 1440697 h 1568450"/>
                <a:gd name="connsiteX9" fmla="*/ 825500 w 1805782"/>
                <a:gd name="connsiteY9" fmla="*/ 1530350 h 1568450"/>
                <a:gd name="connsiteX10" fmla="*/ 704850 w 1805782"/>
                <a:gd name="connsiteY10" fmla="*/ 1568450 h 1568450"/>
                <a:gd name="connsiteX11" fmla="*/ 266700 w 1805782"/>
                <a:gd name="connsiteY11" fmla="*/ 1409700 h 1568450"/>
                <a:gd name="connsiteX12" fmla="*/ 0 w 1805782"/>
                <a:gd name="connsiteY12" fmla="*/ 1174750 h 1568450"/>
                <a:gd name="connsiteX13" fmla="*/ 42070 w 1805782"/>
                <a:gd name="connsiteY13" fmla="*/ 582435 h 1568450"/>
                <a:gd name="connsiteX14" fmla="*/ 101600 w 1805782"/>
                <a:gd name="connsiteY14" fmla="*/ 0 h 1568450"/>
                <a:gd name="connsiteX0" fmla="*/ 303210 w 2007392"/>
                <a:gd name="connsiteY0" fmla="*/ 0 h 1568450"/>
                <a:gd name="connsiteX1" fmla="*/ 1039810 w 2007392"/>
                <a:gd name="connsiteY1" fmla="*/ 12700 h 1568450"/>
                <a:gd name="connsiteX2" fmla="*/ 1046160 w 2007392"/>
                <a:gd name="connsiteY2" fmla="*/ 273050 h 1568450"/>
                <a:gd name="connsiteX3" fmla="*/ 1281110 w 2007392"/>
                <a:gd name="connsiteY3" fmla="*/ 171450 h 1568450"/>
                <a:gd name="connsiteX4" fmla="*/ 1535110 w 2007392"/>
                <a:gd name="connsiteY4" fmla="*/ 215900 h 1568450"/>
                <a:gd name="connsiteX5" fmla="*/ 1545430 w 2007392"/>
                <a:gd name="connsiteY5" fmla="*/ 220485 h 1568450"/>
                <a:gd name="connsiteX6" fmla="*/ 2007392 w 2007392"/>
                <a:gd name="connsiteY6" fmla="*/ 285750 h 1568450"/>
                <a:gd name="connsiteX7" fmla="*/ 1966910 w 2007392"/>
                <a:gd name="connsiteY7" fmla="*/ 704850 h 1568450"/>
                <a:gd name="connsiteX8" fmla="*/ 1694656 w 2007392"/>
                <a:gd name="connsiteY8" fmla="*/ 1440697 h 1568450"/>
                <a:gd name="connsiteX9" fmla="*/ 1027110 w 2007392"/>
                <a:gd name="connsiteY9" fmla="*/ 1530350 h 1568450"/>
                <a:gd name="connsiteX10" fmla="*/ 906460 w 2007392"/>
                <a:gd name="connsiteY10" fmla="*/ 1568450 h 1568450"/>
                <a:gd name="connsiteX11" fmla="*/ 468310 w 2007392"/>
                <a:gd name="connsiteY11" fmla="*/ 1409700 h 1568450"/>
                <a:gd name="connsiteX12" fmla="*/ 201610 w 2007392"/>
                <a:gd name="connsiteY12" fmla="*/ 1174750 h 1568450"/>
                <a:gd name="connsiteX13" fmla="*/ 0 w 2007392"/>
                <a:gd name="connsiteY13" fmla="*/ 318476 h 1568450"/>
                <a:gd name="connsiteX14" fmla="*/ 303210 w 2007392"/>
                <a:gd name="connsiteY14" fmla="*/ 0 h 1568450"/>
                <a:gd name="connsiteX0" fmla="*/ 303210 w 2007392"/>
                <a:gd name="connsiteY0" fmla="*/ 147507 h 1715957"/>
                <a:gd name="connsiteX1" fmla="*/ 1039810 w 2007392"/>
                <a:gd name="connsiteY1" fmla="*/ 0 h 1715957"/>
                <a:gd name="connsiteX2" fmla="*/ 1046160 w 2007392"/>
                <a:gd name="connsiteY2" fmla="*/ 420557 h 1715957"/>
                <a:gd name="connsiteX3" fmla="*/ 1281110 w 2007392"/>
                <a:gd name="connsiteY3" fmla="*/ 318957 h 1715957"/>
                <a:gd name="connsiteX4" fmla="*/ 1535110 w 2007392"/>
                <a:gd name="connsiteY4" fmla="*/ 363407 h 1715957"/>
                <a:gd name="connsiteX5" fmla="*/ 1545430 w 2007392"/>
                <a:gd name="connsiteY5" fmla="*/ 367992 h 1715957"/>
                <a:gd name="connsiteX6" fmla="*/ 2007392 w 2007392"/>
                <a:gd name="connsiteY6" fmla="*/ 433257 h 1715957"/>
                <a:gd name="connsiteX7" fmla="*/ 1966910 w 2007392"/>
                <a:gd name="connsiteY7" fmla="*/ 852357 h 1715957"/>
                <a:gd name="connsiteX8" fmla="*/ 1694656 w 2007392"/>
                <a:gd name="connsiteY8" fmla="*/ 1588204 h 1715957"/>
                <a:gd name="connsiteX9" fmla="*/ 1027110 w 2007392"/>
                <a:gd name="connsiteY9" fmla="*/ 1677857 h 1715957"/>
                <a:gd name="connsiteX10" fmla="*/ 906460 w 2007392"/>
                <a:gd name="connsiteY10" fmla="*/ 1715957 h 1715957"/>
                <a:gd name="connsiteX11" fmla="*/ 468310 w 2007392"/>
                <a:gd name="connsiteY11" fmla="*/ 1557207 h 1715957"/>
                <a:gd name="connsiteX12" fmla="*/ 201610 w 2007392"/>
                <a:gd name="connsiteY12" fmla="*/ 1322257 h 1715957"/>
                <a:gd name="connsiteX13" fmla="*/ 0 w 2007392"/>
                <a:gd name="connsiteY13" fmla="*/ 465983 h 1715957"/>
                <a:gd name="connsiteX14" fmla="*/ 303210 w 2007392"/>
                <a:gd name="connsiteY14" fmla="*/ 147507 h 1715957"/>
                <a:gd name="connsiteX0" fmla="*/ 303210 w 2007392"/>
                <a:gd name="connsiteY0" fmla="*/ 149225 h 1717675"/>
                <a:gd name="connsiteX1" fmla="*/ 1039810 w 2007392"/>
                <a:gd name="connsiteY1" fmla="*/ 1718 h 1717675"/>
                <a:gd name="connsiteX2" fmla="*/ 1336593 w 2007392"/>
                <a:gd name="connsiteY2" fmla="*/ 140186 h 1717675"/>
                <a:gd name="connsiteX3" fmla="*/ 1281110 w 2007392"/>
                <a:gd name="connsiteY3" fmla="*/ 320675 h 1717675"/>
                <a:gd name="connsiteX4" fmla="*/ 1535110 w 2007392"/>
                <a:gd name="connsiteY4" fmla="*/ 365125 h 1717675"/>
                <a:gd name="connsiteX5" fmla="*/ 1545430 w 2007392"/>
                <a:gd name="connsiteY5" fmla="*/ 369710 h 1717675"/>
                <a:gd name="connsiteX6" fmla="*/ 2007392 w 2007392"/>
                <a:gd name="connsiteY6" fmla="*/ 434975 h 1717675"/>
                <a:gd name="connsiteX7" fmla="*/ 1966910 w 2007392"/>
                <a:gd name="connsiteY7" fmla="*/ 854075 h 1717675"/>
                <a:gd name="connsiteX8" fmla="*/ 1694656 w 2007392"/>
                <a:gd name="connsiteY8" fmla="*/ 1589922 h 1717675"/>
                <a:gd name="connsiteX9" fmla="*/ 1027110 w 2007392"/>
                <a:gd name="connsiteY9" fmla="*/ 1679575 h 1717675"/>
                <a:gd name="connsiteX10" fmla="*/ 906460 w 2007392"/>
                <a:gd name="connsiteY10" fmla="*/ 1717675 h 1717675"/>
                <a:gd name="connsiteX11" fmla="*/ 468310 w 2007392"/>
                <a:gd name="connsiteY11" fmla="*/ 1558925 h 1717675"/>
                <a:gd name="connsiteX12" fmla="*/ 201610 w 2007392"/>
                <a:gd name="connsiteY12" fmla="*/ 1323975 h 1717675"/>
                <a:gd name="connsiteX13" fmla="*/ 0 w 2007392"/>
                <a:gd name="connsiteY13" fmla="*/ 467701 h 1717675"/>
                <a:gd name="connsiteX14" fmla="*/ 303210 w 2007392"/>
                <a:gd name="connsiteY14" fmla="*/ 149225 h 1717675"/>
                <a:gd name="connsiteX0" fmla="*/ 303210 w 2007392"/>
                <a:gd name="connsiteY0" fmla="*/ 149225 h 1717675"/>
                <a:gd name="connsiteX1" fmla="*/ 1039810 w 2007392"/>
                <a:gd name="connsiteY1" fmla="*/ 1718 h 1717675"/>
                <a:gd name="connsiteX2" fmla="*/ 1336593 w 2007392"/>
                <a:gd name="connsiteY2" fmla="*/ 140186 h 1717675"/>
                <a:gd name="connsiteX3" fmla="*/ 1526999 w 2007392"/>
                <a:gd name="connsiteY3" fmla="*/ 320675 h 1717675"/>
                <a:gd name="connsiteX4" fmla="*/ 1535110 w 2007392"/>
                <a:gd name="connsiteY4" fmla="*/ 365125 h 1717675"/>
                <a:gd name="connsiteX5" fmla="*/ 1545430 w 2007392"/>
                <a:gd name="connsiteY5" fmla="*/ 369710 h 1717675"/>
                <a:gd name="connsiteX6" fmla="*/ 2007392 w 2007392"/>
                <a:gd name="connsiteY6" fmla="*/ 434975 h 1717675"/>
                <a:gd name="connsiteX7" fmla="*/ 1966910 w 2007392"/>
                <a:gd name="connsiteY7" fmla="*/ 854075 h 1717675"/>
                <a:gd name="connsiteX8" fmla="*/ 1694656 w 2007392"/>
                <a:gd name="connsiteY8" fmla="*/ 1589922 h 1717675"/>
                <a:gd name="connsiteX9" fmla="*/ 1027110 w 2007392"/>
                <a:gd name="connsiteY9" fmla="*/ 1679575 h 1717675"/>
                <a:gd name="connsiteX10" fmla="*/ 906460 w 2007392"/>
                <a:gd name="connsiteY10" fmla="*/ 1717675 h 1717675"/>
                <a:gd name="connsiteX11" fmla="*/ 468310 w 2007392"/>
                <a:gd name="connsiteY11" fmla="*/ 1558925 h 1717675"/>
                <a:gd name="connsiteX12" fmla="*/ 201610 w 2007392"/>
                <a:gd name="connsiteY12" fmla="*/ 1323975 h 1717675"/>
                <a:gd name="connsiteX13" fmla="*/ 0 w 2007392"/>
                <a:gd name="connsiteY13" fmla="*/ 467701 h 1717675"/>
                <a:gd name="connsiteX14" fmla="*/ 303210 w 2007392"/>
                <a:gd name="connsiteY14" fmla="*/ 149225 h 1717675"/>
                <a:gd name="connsiteX0" fmla="*/ 303210 w 2007392"/>
                <a:gd name="connsiteY0" fmla="*/ 301704 h 1870154"/>
                <a:gd name="connsiteX1" fmla="*/ 1039810 w 2007392"/>
                <a:gd name="connsiteY1" fmla="*/ 154197 h 1870154"/>
                <a:gd name="connsiteX2" fmla="*/ 1336593 w 2007392"/>
                <a:gd name="connsiteY2" fmla="*/ 140186 h 1870154"/>
                <a:gd name="connsiteX3" fmla="*/ 1526999 w 2007392"/>
                <a:gd name="connsiteY3" fmla="*/ 473154 h 1870154"/>
                <a:gd name="connsiteX4" fmla="*/ 1535110 w 2007392"/>
                <a:gd name="connsiteY4" fmla="*/ 517604 h 1870154"/>
                <a:gd name="connsiteX5" fmla="*/ 1545430 w 2007392"/>
                <a:gd name="connsiteY5" fmla="*/ 522189 h 1870154"/>
                <a:gd name="connsiteX6" fmla="*/ 2007392 w 2007392"/>
                <a:gd name="connsiteY6" fmla="*/ 587454 h 1870154"/>
                <a:gd name="connsiteX7" fmla="*/ 1966910 w 2007392"/>
                <a:gd name="connsiteY7" fmla="*/ 1006554 h 1870154"/>
                <a:gd name="connsiteX8" fmla="*/ 1694656 w 2007392"/>
                <a:gd name="connsiteY8" fmla="*/ 1742401 h 1870154"/>
                <a:gd name="connsiteX9" fmla="*/ 1027110 w 2007392"/>
                <a:gd name="connsiteY9" fmla="*/ 1832054 h 1870154"/>
                <a:gd name="connsiteX10" fmla="*/ 906460 w 2007392"/>
                <a:gd name="connsiteY10" fmla="*/ 1870154 h 1870154"/>
                <a:gd name="connsiteX11" fmla="*/ 468310 w 2007392"/>
                <a:gd name="connsiteY11" fmla="*/ 1711404 h 1870154"/>
                <a:gd name="connsiteX12" fmla="*/ 201610 w 2007392"/>
                <a:gd name="connsiteY12" fmla="*/ 1476454 h 1870154"/>
                <a:gd name="connsiteX13" fmla="*/ 0 w 2007392"/>
                <a:gd name="connsiteY13" fmla="*/ 620180 h 1870154"/>
                <a:gd name="connsiteX14" fmla="*/ 303210 w 2007392"/>
                <a:gd name="connsiteY14" fmla="*/ 301704 h 1870154"/>
                <a:gd name="connsiteX0" fmla="*/ 303210 w 2007392"/>
                <a:gd name="connsiteY0" fmla="*/ 301704 h 1870154"/>
                <a:gd name="connsiteX1" fmla="*/ 1039810 w 2007392"/>
                <a:gd name="connsiteY1" fmla="*/ 154197 h 1870154"/>
                <a:gd name="connsiteX2" fmla="*/ 1336593 w 2007392"/>
                <a:gd name="connsiteY2" fmla="*/ 140186 h 1870154"/>
                <a:gd name="connsiteX3" fmla="*/ 1526999 w 2007392"/>
                <a:gd name="connsiteY3" fmla="*/ 473154 h 1870154"/>
                <a:gd name="connsiteX4" fmla="*/ 1535110 w 2007392"/>
                <a:gd name="connsiteY4" fmla="*/ 517604 h 1870154"/>
                <a:gd name="connsiteX5" fmla="*/ 1545430 w 2007392"/>
                <a:gd name="connsiteY5" fmla="*/ 522189 h 1870154"/>
                <a:gd name="connsiteX6" fmla="*/ 2007392 w 2007392"/>
                <a:gd name="connsiteY6" fmla="*/ 587454 h 1870154"/>
                <a:gd name="connsiteX7" fmla="*/ 1966910 w 2007392"/>
                <a:gd name="connsiteY7" fmla="*/ 1006554 h 1870154"/>
                <a:gd name="connsiteX8" fmla="*/ 1694656 w 2007392"/>
                <a:gd name="connsiteY8" fmla="*/ 1742401 h 1870154"/>
                <a:gd name="connsiteX9" fmla="*/ 1027110 w 2007392"/>
                <a:gd name="connsiteY9" fmla="*/ 1832054 h 1870154"/>
                <a:gd name="connsiteX10" fmla="*/ 906460 w 2007392"/>
                <a:gd name="connsiteY10" fmla="*/ 1870154 h 1870154"/>
                <a:gd name="connsiteX11" fmla="*/ 468310 w 2007392"/>
                <a:gd name="connsiteY11" fmla="*/ 1711404 h 1870154"/>
                <a:gd name="connsiteX12" fmla="*/ 201610 w 2007392"/>
                <a:gd name="connsiteY12" fmla="*/ 1476454 h 1870154"/>
                <a:gd name="connsiteX13" fmla="*/ 0 w 2007392"/>
                <a:gd name="connsiteY13" fmla="*/ 620180 h 1870154"/>
                <a:gd name="connsiteX14" fmla="*/ 303210 w 2007392"/>
                <a:gd name="connsiteY14" fmla="*/ 301704 h 1870154"/>
                <a:gd name="connsiteX0" fmla="*/ 303210 w 2007392"/>
                <a:gd name="connsiteY0" fmla="*/ 301704 h 1870154"/>
                <a:gd name="connsiteX1" fmla="*/ 1039810 w 2007392"/>
                <a:gd name="connsiteY1" fmla="*/ 154197 h 1870154"/>
                <a:gd name="connsiteX2" fmla="*/ 1336593 w 2007392"/>
                <a:gd name="connsiteY2" fmla="*/ 140186 h 1870154"/>
                <a:gd name="connsiteX3" fmla="*/ 1526999 w 2007392"/>
                <a:gd name="connsiteY3" fmla="*/ 473154 h 1870154"/>
                <a:gd name="connsiteX4" fmla="*/ 1535110 w 2007392"/>
                <a:gd name="connsiteY4" fmla="*/ 517604 h 1870154"/>
                <a:gd name="connsiteX5" fmla="*/ 1545430 w 2007392"/>
                <a:gd name="connsiteY5" fmla="*/ 522189 h 1870154"/>
                <a:gd name="connsiteX6" fmla="*/ 2007392 w 2007392"/>
                <a:gd name="connsiteY6" fmla="*/ 587454 h 1870154"/>
                <a:gd name="connsiteX7" fmla="*/ 1966910 w 2007392"/>
                <a:gd name="connsiteY7" fmla="*/ 1006554 h 1870154"/>
                <a:gd name="connsiteX8" fmla="*/ 1694656 w 2007392"/>
                <a:gd name="connsiteY8" fmla="*/ 1742401 h 1870154"/>
                <a:gd name="connsiteX9" fmla="*/ 1027110 w 2007392"/>
                <a:gd name="connsiteY9" fmla="*/ 1832054 h 1870154"/>
                <a:gd name="connsiteX10" fmla="*/ 906460 w 2007392"/>
                <a:gd name="connsiteY10" fmla="*/ 1870154 h 1870154"/>
                <a:gd name="connsiteX11" fmla="*/ 468310 w 2007392"/>
                <a:gd name="connsiteY11" fmla="*/ 1711404 h 1870154"/>
                <a:gd name="connsiteX12" fmla="*/ 201610 w 2007392"/>
                <a:gd name="connsiteY12" fmla="*/ 1476454 h 1870154"/>
                <a:gd name="connsiteX13" fmla="*/ 0 w 2007392"/>
                <a:gd name="connsiteY13" fmla="*/ 620180 h 1870154"/>
                <a:gd name="connsiteX14" fmla="*/ 303210 w 2007392"/>
                <a:gd name="connsiteY14" fmla="*/ 301704 h 1870154"/>
                <a:gd name="connsiteX0" fmla="*/ 303210 w 2007392"/>
                <a:gd name="connsiteY0" fmla="*/ 301704 h 1870154"/>
                <a:gd name="connsiteX1" fmla="*/ 1039810 w 2007392"/>
                <a:gd name="connsiteY1" fmla="*/ 154197 h 1870154"/>
                <a:gd name="connsiteX2" fmla="*/ 1336593 w 2007392"/>
                <a:gd name="connsiteY2" fmla="*/ 140186 h 1870154"/>
                <a:gd name="connsiteX3" fmla="*/ 1526999 w 2007392"/>
                <a:gd name="connsiteY3" fmla="*/ 473154 h 1870154"/>
                <a:gd name="connsiteX4" fmla="*/ 1535110 w 2007392"/>
                <a:gd name="connsiteY4" fmla="*/ 517604 h 1870154"/>
                <a:gd name="connsiteX5" fmla="*/ 2007392 w 2007392"/>
                <a:gd name="connsiteY5" fmla="*/ 587454 h 1870154"/>
                <a:gd name="connsiteX6" fmla="*/ 1966910 w 2007392"/>
                <a:gd name="connsiteY6" fmla="*/ 1006554 h 1870154"/>
                <a:gd name="connsiteX7" fmla="*/ 1694656 w 2007392"/>
                <a:gd name="connsiteY7" fmla="*/ 1742401 h 1870154"/>
                <a:gd name="connsiteX8" fmla="*/ 1027110 w 2007392"/>
                <a:gd name="connsiteY8" fmla="*/ 1832054 h 1870154"/>
                <a:gd name="connsiteX9" fmla="*/ 906460 w 2007392"/>
                <a:gd name="connsiteY9" fmla="*/ 1870154 h 1870154"/>
                <a:gd name="connsiteX10" fmla="*/ 468310 w 2007392"/>
                <a:gd name="connsiteY10" fmla="*/ 1711404 h 1870154"/>
                <a:gd name="connsiteX11" fmla="*/ 201610 w 2007392"/>
                <a:gd name="connsiteY11" fmla="*/ 1476454 h 1870154"/>
                <a:gd name="connsiteX12" fmla="*/ 0 w 2007392"/>
                <a:gd name="connsiteY12" fmla="*/ 620180 h 1870154"/>
                <a:gd name="connsiteX13" fmla="*/ 303210 w 2007392"/>
                <a:gd name="connsiteY13" fmla="*/ 301704 h 1870154"/>
                <a:gd name="connsiteX0" fmla="*/ 303210 w 2007392"/>
                <a:gd name="connsiteY0" fmla="*/ 301704 h 1870154"/>
                <a:gd name="connsiteX1" fmla="*/ 1039810 w 2007392"/>
                <a:gd name="connsiteY1" fmla="*/ 154197 h 1870154"/>
                <a:gd name="connsiteX2" fmla="*/ 1336593 w 2007392"/>
                <a:gd name="connsiteY2" fmla="*/ 140186 h 1870154"/>
                <a:gd name="connsiteX3" fmla="*/ 1526999 w 2007392"/>
                <a:gd name="connsiteY3" fmla="*/ 473154 h 1870154"/>
                <a:gd name="connsiteX4" fmla="*/ 2007392 w 2007392"/>
                <a:gd name="connsiteY4" fmla="*/ 587454 h 1870154"/>
                <a:gd name="connsiteX5" fmla="*/ 1966910 w 2007392"/>
                <a:gd name="connsiteY5" fmla="*/ 1006554 h 1870154"/>
                <a:gd name="connsiteX6" fmla="*/ 1694656 w 2007392"/>
                <a:gd name="connsiteY6" fmla="*/ 1742401 h 1870154"/>
                <a:gd name="connsiteX7" fmla="*/ 1027110 w 2007392"/>
                <a:gd name="connsiteY7" fmla="*/ 1832054 h 1870154"/>
                <a:gd name="connsiteX8" fmla="*/ 906460 w 2007392"/>
                <a:gd name="connsiteY8" fmla="*/ 1870154 h 1870154"/>
                <a:gd name="connsiteX9" fmla="*/ 468310 w 2007392"/>
                <a:gd name="connsiteY9" fmla="*/ 1711404 h 1870154"/>
                <a:gd name="connsiteX10" fmla="*/ 201610 w 2007392"/>
                <a:gd name="connsiteY10" fmla="*/ 1476454 h 1870154"/>
                <a:gd name="connsiteX11" fmla="*/ 0 w 2007392"/>
                <a:gd name="connsiteY11" fmla="*/ 620180 h 1870154"/>
                <a:gd name="connsiteX12" fmla="*/ 303210 w 2007392"/>
                <a:gd name="connsiteY12" fmla="*/ 301704 h 1870154"/>
                <a:gd name="connsiteX0" fmla="*/ 303210 w 2007392"/>
                <a:gd name="connsiteY0" fmla="*/ 301704 h 1870154"/>
                <a:gd name="connsiteX1" fmla="*/ 1039810 w 2007392"/>
                <a:gd name="connsiteY1" fmla="*/ 154197 h 1870154"/>
                <a:gd name="connsiteX2" fmla="*/ 1336593 w 2007392"/>
                <a:gd name="connsiteY2" fmla="*/ 140186 h 1870154"/>
                <a:gd name="connsiteX3" fmla="*/ 1526999 w 2007392"/>
                <a:gd name="connsiteY3" fmla="*/ 473154 h 1870154"/>
                <a:gd name="connsiteX4" fmla="*/ 1724331 w 2007392"/>
                <a:gd name="connsiteY4" fmla="*/ 297366 h 1870154"/>
                <a:gd name="connsiteX5" fmla="*/ 2007392 w 2007392"/>
                <a:gd name="connsiteY5" fmla="*/ 587454 h 1870154"/>
                <a:gd name="connsiteX6" fmla="*/ 1966910 w 2007392"/>
                <a:gd name="connsiteY6" fmla="*/ 1006554 h 1870154"/>
                <a:gd name="connsiteX7" fmla="*/ 1694656 w 2007392"/>
                <a:gd name="connsiteY7" fmla="*/ 1742401 h 1870154"/>
                <a:gd name="connsiteX8" fmla="*/ 1027110 w 2007392"/>
                <a:gd name="connsiteY8" fmla="*/ 1832054 h 1870154"/>
                <a:gd name="connsiteX9" fmla="*/ 906460 w 2007392"/>
                <a:gd name="connsiteY9" fmla="*/ 1870154 h 1870154"/>
                <a:gd name="connsiteX10" fmla="*/ 468310 w 2007392"/>
                <a:gd name="connsiteY10" fmla="*/ 1711404 h 1870154"/>
                <a:gd name="connsiteX11" fmla="*/ 201610 w 2007392"/>
                <a:gd name="connsiteY11" fmla="*/ 1476454 h 1870154"/>
                <a:gd name="connsiteX12" fmla="*/ 0 w 2007392"/>
                <a:gd name="connsiteY12" fmla="*/ 620180 h 1870154"/>
                <a:gd name="connsiteX13" fmla="*/ 303210 w 2007392"/>
                <a:gd name="connsiteY13" fmla="*/ 301704 h 1870154"/>
                <a:gd name="connsiteX0" fmla="*/ 303210 w 2007392"/>
                <a:gd name="connsiteY0" fmla="*/ 301704 h 1870154"/>
                <a:gd name="connsiteX1" fmla="*/ 1039810 w 2007392"/>
                <a:gd name="connsiteY1" fmla="*/ 154197 h 1870154"/>
                <a:gd name="connsiteX2" fmla="*/ 1336593 w 2007392"/>
                <a:gd name="connsiteY2" fmla="*/ 140186 h 1870154"/>
                <a:gd name="connsiteX3" fmla="*/ 1724331 w 2007392"/>
                <a:gd name="connsiteY3" fmla="*/ 297366 h 1870154"/>
                <a:gd name="connsiteX4" fmla="*/ 2007392 w 2007392"/>
                <a:gd name="connsiteY4" fmla="*/ 587454 h 1870154"/>
                <a:gd name="connsiteX5" fmla="*/ 1966910 w 2007392"/>
                <a:gd name="connsiteY5" fmla="*/ 1006554 h 1870154"/>
                <a:gd name="connsiteX6" fmla="*/ 1694656 w 2007392"/>
                <a:gd name="connsiteY6" fmla="*/ 1742401 h 1870154"/>
                <a:gd name="connsiteX7" fmla="*/ 1027110 w 2007392"/>
                <a:gd name="connsiteY7" fmla="*/ 1832054 h 1870154"/>
                <a:gd name="connsiteX8" fmla="*/ 906460 w 2007392"/>
                <a:gd name="connsiteY8" fmla="*/ 1870154 h 1870154"/>
                <a:gd name="connsiteX9" fmla="*/ 468310 w 2007392"/>
                <a:gd name="connsiteY9" fmla="*/ 1711404 h 1870154"/>
                <a:gd name="connsiteX10" fmla="*/ 201610 w 2007392"/>
                <a:gd name="connsiteY10" fmla="*/ 1476454 h 1870154"/>
                <a:gd name="connsiteX11" fmla="*/ 0 w 2007392"/>
                <a:gd name="connsiteY11" fmla="*/ 620180 h 1870154"/>
                <a:gd name="connsiteX12" fmla="*/ 303210 w 2007392"/>
                <a:gd name="connsiteY12" fmla="*/ 301704 h 1870154"/>
                <a:gd name="connsiteX0" fmla="*/ 303210 w 2007392"/>
                <a:gd name="connsiteY0" fmla="*/ 301704 h 1870154"/>
                <a:gd name="connsiteX1" fmla="*/ 1039810 w 2007392"/>
                <a:gd name="connsiteY1" fmla="*/ 243097 h 1870154"/>
                <a:gd name="connsiteX2" fmla="*/ 1336593 w 2007392"/>
                <a:gd name="connsiteY2" fmla="*/ 140186 h 1870154"/>
                <a:gd name="connsiteX3" fmla="*/ 1724331 w 2007392"/>
                <a:gd name="connsiteY3" fmla="*/ 297366 h 1870154"/>
                <a:gd name="connsiteX4" fmla="*/ 2007392 w 2007392"/>
                <a:gd name="connsiteY4" fmla="*/ 587454 h 1870154"/>
                <a:gd name="connsiteX5" fmla="*/ 1966910 w 2007392"/>
                <a:gd name="connsiteY5" fmla="*/ 1006554 h 1870154"/>
                <a:gd name="connsiteX6" fmla="*/ 1694656 w 2007392"/>
                <a:gd name="connsiteY6" fmla="*/ 1742401 h 1870154"/>
                <a:gd name="connsiteX7" fmla="*/ 1027110 w 2007392"/>
                <a:gd name="connsiteY7" fmla="*/ 1832054 h 1870154"/>
                <a:gd name="connsiteX8" fmla="*/ 906460 w 2007392"/>
                <a:gd name="connsiteY8" fmla="*/ 1870154 h 1870154"/>
                <a:gd name="connsiteX9" fmla="*/ 468310 w 2007392"/>
                <a:gd name="connsiteY9" fmla="*/ 1711404 h 1870154"/>
                <a:gd name="connsiteX10" fmla="*/ 201610 w 2007392"/>
                <a:gd name="connsiteY10" fmla="*/ 1476454 h 1870154"/>
                <a:gd name="connsiteX11" fmla="*/ 0 w 2007392"/>
                <a:gd name="connsiteY11" fmla="*/ 620180 h 1870154"/>
                <a:gd name="connsiteX12" fmla="*/ 303210 w 2007392"/>
                <a:gd name="connsiteY12" fmla="*/ 301704 h 1870154"/>
                <a:gd name="connsiteX0" fmla="*/ 303210 w 2007392"/>
                <a:gd name="connsiteY0" fmla="*/ 136604 h 1705054"/>
                <a:gd name="connsiteX1" fmla="*/ 1039810 w 2007392"/>
                <a:gd name="connsiteY1" fmla="*/ 77997 h 1705054"/>
                <a:gd name="connsiteX2" fmla="*/ 1336593 w 2007392"/>
                <a:gd name="connsiteY2" fmla="*/ 140186 h 1705054"/>
                <a:gd name="connsiteX3" fmla="*/ 1724331 w 2007392"/>
                <a:gd name="connsiteY3" fmla="*/ 132266 h 1705054"/>
                <a:gd name="connsiteX4" fmla="*/ 2007392 w 2007392"/>
                <a:gd name="connsiteY4" fmla="*/ 422354 h 1705054"/>
                <a:gd name="connsiteX5" fmla="*/ 1966910 w 2007392"/>
                <a:gd name="connsiteY5" fmla="*/ 841454 h 1705054"/>
                <a:gd name="connsiteX6" fmla="*/ 1694656 w 2007392"/>
                <a:gd name="connsiteY6" fmla="*/ 1577301 h 1705054"/>
                <a:gd name="connsiteX7" fmla="*/ 1027110 w 2007392"/>
                <a:gd name="connsiteY7" fmla="*/ 1666954 h 1705054"/>
                <a:gd name="connsiteX8" fmla="*/ 906460 w 2007392"/>
                <a:gd name="connsiteY8" fmla="*/ 1705054 h 1705054"/>
                <a:gd name="connsiteX9" fmla="*/ 468310 w 2007392"/>
                <a:gd name="connsiteY9" fmla="*/ 1546304 h 1705054"/>
                <a:gd name="connsiteX10" fmla="*/ 201610 w 2007392"/>
                <a:gd name="connsiteY10" fmla="*/ 1311354 h 1705054"/>
                <a:gd name="connsiteX11" fmla="*/ 0 w 2007392"/>
                <a:gd name="connsiteY11" fmla="*/ 455080 h 1705054"/>
                <a:gd name="connsiteX12" fmla="*/ 303210 w 2007392"/>
                <a:gd name="connsiteY12" fmla="*/ 136604 h 1705054"/>
                <a:gd name="connsiteX0" fmla="*/ 303210 w 2007392"/>
                <a:gd name="connsiteY0" fmla="*/ 58607 h 1627057"/>
                <a:gd name="connsiteX1" fmla="*/ 1039810 w 2007392"/>
                <a:gd name="connsiteY1" fmla="*/ 0 h 1627057"/>
                <a:gd name="connsiteX2" fmla="*/ 1336593 w 2007392"/>
                <a:gd name="connsiteY2" fmla="*/ 62189 h 1627057"/>
                <a:gd name="connsiteX3" fmla="*/ 1724331 w 2007392"/>
                <a:gd name="connsiteY3" fmla="*/ 54269 h 1627057"/>
                <a:gd name="connsiteX4" fmla="*/ 2007392 w 2007392"/>
                <a:gd name="connsiteY4" fmla="*/ 344357 h 1627057"/>
                <a:gd name="connsiteX5" fmla="*/ 1966910 w 2007392"/>
                <a:gd name="connsiteY5" fmla="*/ 763457 h 1627057"/>
                <a:gd name="connsiteX6" fmla="*/ 1694656 w 2007392"/>
                <a:gd name="connsiteY6" fmla="*/ 1499304 h 1627057"/>
                <a:gd name="connsiteX7" fmla="*/ 1027110 w 2007392"/>
                <a:gd name="connsiteY7" fmla="*/ 1588957 h 1627057"/>
                <a:gd name="connsiteX8" fmla="*/ 906460 w 2007392"/>
                <a:gd name="connsiteY8" fmla="*/ 1627057 h 1627057"/>
                <a:gd name="connsiteX9" fmla="*/ 468310 w 2007392"/>
                <a:gd name="connsiteY9" fmla="*/ 1468307 h 1627057"/>
                <a:gd name="connsiteX10" fmla="*/ 201610 w 2007392"/>
                <a:gd name="connsiteY10" fmla="*/ 1233357 h 1627057"/>
                <a:gd name="connsiteX11" fmla="*/ 0 w 2007392"/>
                <a:gd name="connsiteY11" fmla="*/ 377083 h 1627057"/>
                <a:gd name="connsiteX12" fmla="*/ 303210 w 2007392"/>
                <a:gd name="connsiteY12" fmla="*/ 58607 h 1627057"/>
                <a:gd name="connsiteX0" fmla="*/ 303210 w 2007392"/>
                <a:gd name="connsiteY0" fmla="*/ 58607 h 1627057"/>
                <a:gd name="connsiteX1" fmla="*/ 917913 w 2007392"/>
                <a:gd name="connsiteY1" fmla="*/ 0 h 1627057"/>
                <a:gd name="connsiteX2" fmla="*/ 1336593 w 2007392"/>
                <a:gd name="connsiteY2" fmla="*/ 62189 h 1627057"/>
                <a:gd name="connsiteX3" fmla="*/ 1724331 w 2007392"/>
                <a:gd name="connsiteY3" fmla="*/ 54269 h 1627057"/>
                <a:gd name="connsiteX4" fmla="*/ 2007392 w 2007392"/>
                <a:gd name="connsiteY4" fmla="*/ 344357 h 1627057"/>
                <a:gd name="connsiteX5" fmla="*/ 1966910 w 2007392"/>
                <a:gd name="connsiteY5" fmla="*/ 763457 h 1627057"/>
                <a:gd name="connsiteX6" fmla="*/ 1694656 w 2007392"/>
                <a:gd name="connsiteY6" fmla="*/ 1499304 h 1627057"/>
                <a:gd name="connsiteX7" fmla="*/ 1027110 w 2007392"/>
                <a:gd name="connsiteY7" fmla="*/ 1588957 h 1627057"/>
                <a:gd name="connsiteX8" fmla="*/ 906460 w 2007392"/>
                <a:gd name="connsiteY8" fmla="*/ 1627057 h 1627057"/>
                <a:gd name="connsiteX9" fmla="*/ 468310 w 2007392"/>
                <a:gd name="connsiteY9" fmla="*/ 1468307 h 1627057"/>
                <a:gd name="connsiteX10" fmla="*/ 201610 w 2007392"/>
                <a:gd name="connsiteY10" fmla="*/ 1233357 h 1627057"/>
                <a:gd name="connsiteX11" fmla="*/ 0 w 2007392"/>
                <a:gd name="connsiteY11" fmla="*/ 377083 h 1627057"/>
                <a:gd name="connsiteX12" fmla="*/ 303210 w 2007392"/>
                <a:gd name="connsiteY12" fmla="*/ 58607 h 1627057"/>
                <a:gd name="connsiteX0" fmla="*/ 303210 w 2007392"/>
                <a:gd name="connsiteY0" fmla="*/ 58607 h 1627057"/>
                <a:gd name="connsiteX1" fmla="*/ 917913 w 2007392"/>
                <a:gd name="connsiteY1" fmla="*/ 0 h 1627057"/>
                <a:gd name="connsiteX2" fmla="*/ 1336593 w 2007392"/>
                <a:gd name="connsiteY2" fmla="*/ 62189 h 1627057"/>
                <a:gd name="connsiteX3" fmla="*/ 1609238 w 2007392"/>
                <a:gd name="connsiteY3" fmla="*/ 178771 h 1627057"/>
                <a:gd name="connsiteX4" fmla="*/ 2007392 w 2007392"/>
                <a:gd name="connsiteY4" fmla="*/ 344357 h 1627057"/>
                <a:gd name="connsiteX5" fmla="*/ 1966910 w 2007392"/>
                <a:gd name="connsiteY5" fmla="*/ 763457 h 1627057"/>
                <a:gd name="connsiteX6" fmla="*/ 1694656 w 2007392"/>
                <a:gd name="connsiteY6" fmla="*/ 1499304 h 1627057"/>
                <a:gd name="connsiteX7" fmla="*/ 1027110 w 2007392"/>
                <a:gd name="connsiteY7" fmla="*/ 1588957 h 1627057"/>
                <a:gd name="connsiteX8" fmla="*/ 906460 w 2007392"/>
                <a:gd name="connsiteY8" fmla="*/ 1627057 h 1627057"/>
                <a:gd name="connsiteX9" fmla="*/ 468310 w 2007392"/>
                <a:gd name="connsiteY9" fmla="*/ 1468307 h 1627057"/>
                <a:gd name="connsiteX10" fmla="*/ 201610 w 2007392"/>
                <a:gd name="connsiteY10" fmla="*/ 1233357 h 1627057"/>
                <a:gd name="connsiteX11" fmla="*/ 0 w 2007392"/>
                <a:gd name="connsiteY11" fmla="*/ 377083 h 1627057"/>
                <a:gd name="connsiteX12" fmla="*/ 303210 w 2007392"/>
                <a:gd name="connsiteY12" fmla="*/ 58607 h 1627057"/>
                <a:gd name="connsiteX0" fmla="*/ 303210 w 1966910"/>
                <a:gd name="connsiteY0" fmla="*/ 58607 h 1627057"/>
                <a:gd name="connsiteX1" fmla="*/ 917913 w 1966910"/>
                <a:gd name="connsiteY1" fmla="*/ 0 h 1627057"/>
                <a:gd name="connsiteX2" fmla="*/ 1336593 w 1966910"/>
                <a:gd name="connsiteY2" fmla="*/ 62189 h 1627057"/>
                <a:gd name="connsiteX3" fmla="*/ 1609238 w 1966910"/>
                <a:gd name="connsiteY3" fmla="*/ 178771 h 1627057"/>
                <a:gd name="connsiteX4" fmla="*/ 1922805 w 1966910"/>
                <a:gd name="connsiteY4" fmla="*/ 344357 h 1627057"/>
                <a:gd name="connsiteX5" fmla="*/ 1966910 w 1966910"/>
                <a:gd name="connsiteY5" fmla="*/ 763457 h 1627057"/>
                <a:gd name="connsiteX6" fmla="*/ 1694656 w 1966910"/>
                <a:gd name="connsiteY6" fmla="*/ 1499304 h 1627057"/>
                <a:gd name="connsiteX7" fmla="*/ 1027110 w 1966910"/>
                <a:gd name="connsiteY7" fmla="*/ 1588957 h 1627057"/>
                <a:gd name="connsiteX8" fmla="*/ 906460 w 1966910"/>
                <a:gd name="connsiteY8" fmla="*/ 1627057 h 1627057"/>
                <a:gd name="connsiteX9" fmla="*/ 468310 w 1966910"/>
                <a:gd name="connsiteY9" fmla="*/ 1468307 h 1627057"/>
                <a:gd name="connsiteX10" fmla="*/ 201610 w 1966910"/>
                <a:gd name="connsiteY10" fmla="*/ 1233357 h 1627057"/>
                <a:gd name="connsiteX11" fmla="*/ 0 w 1966910"/>
                <a:gd name="connsiteY11" fmla="*/ 377083 h 1627057"/>
                <a:gd name="connsiteX12" fmla="*/ 303210 w 1966910"/>
                <a:gd name="connsiteY12" fmla="*/ 58607 h 1627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66910" h="1627057">
                  <a:moveTo>
                    <a:pt x="303210" y="58607"/>
                  </a:moveTo>
                  <a:lnTo>
                    <a:pt x="917913" y="0"/>
                  </a:lnTo>
                  <a:cubicBezTo>
                    <a:pt x="920030" y="140186"/>
                    <a:pt x="1202455" y="61983"/>
                    <a:pt x="1336593" y="62189"/>
                  </a:cubicBezTo>
                  <a:lnTo>
                    <a:pt x="1609238" y="178771"/>
                  </a:lnTo>
                  <a:cubicBezTo>
                    <a:pt x="1689303" y="197821"/>
                    <a:pt x="1852559" y="254004"/>
                    <a:pt x="1922805" y="344357"/>
                  </a:cubicBezTo>
                  <a:lnTo>
                    <a:pt x="1966910" y="763457"/>
                  </a:lnTo>
                  <a:lnTo>
                    <a:pt x="1694656" y="1499304"/>
                  </a:lnTo>
                  <a:lnTo>
                    <a:pt x="1027110" y="1588957"/>
                  </a:lnTo>
                  <a:lnTo>
                    <a:pt x="906460" y="1627057"/>
                  </a:lnTo>
                  <a:lnTo>
                    <a:pt x="468310" y="1468307"/>
                  </a:lnTo>
                  <a:lnTo>
                    <a:pt x="201610" y="1233357"/>
                  </a:lnTo>
                  <a:lnTo>
                    <a:pt x="0" y="377083"/>
                  </a:lnTo>
                  <a:lnTo>
                    <a:pt x="303210" y="58607"/>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8" name="Group 288"/>
            <p:cNvGrpSpPr>
              <a:grpSpLocks/>
            </p:cNvGrpSpPr>
            <p:nvPr/>
          </p:nvGrpSpPr>
          <p:grpSpPr bwMode="auto">
            <a:xfrm>
              <a:off x="6125627" y="4951550"/>
              <a:ext cx="1603446" cy="1499216"/>
              <a:chOff x="431" y="2387"/>
              <a:chExt cx="1841" cy="1721"/>
            </a:xfrm>
          </p:grpSpPr>
          <p:sp>
            <p:nvSpPr>
              <p:cNvPr id="162" name="Freeform 239"/>
              <p:cNvSpPr>
                <a:spLocks/>
              </p:cNvSpPr>
              <p:nvPr/>
            </p:nvSpPr>
            <p:spPr bwMode="auto">
              <a:xfrm>
                <a:off x="431" y="2387"/>
                <a:ext cx="272" cy="1497"/>
              </a:xfrm>
              <a:custGeom>
                <a:avLst/>
                <a:gdLst/>
                <a:ahLst/>
                <a:cxnLst>
                  <a:cxn ang="0">
                    <a:pos x="0" y="0"/>
                  </a:cxn>
                  <a:cxn ang="0">
                    <a:pos x="272" y="46"/>
                  </a:cxn>
                  <a:cxn ang="0">
                    <a:pos x="272" y="1497"/>
                  </a:cxn>
                  <a:cxn ang="0">
                    <a:pos x="0" y="1270"/>
                  </a:cxn>
                  <a:cxn ang="0">
                    <a:pos x="0" y="0"/>
                  </a:cxn>
                </a:cxnLst>
                <a:rect l="0" t="0" r="r" b="b"/>
                <a:pathLst>
                  <a:path w="272" h="1497">
                    <a:moveTo>
                      <a:pt x="0" y="0"/>
                    </a:moveTo>
                    <a:lnTo>
                      <a:pt x="272" y="46"/>
                    </a:lnTo>
                    <a:lnTo>
                      <a:pt x="272" y="1497"/>
                    </a:lnTo>
                    <a:lnTo>
                      <a:pt x="0" y="1270"/>
                    </a:lnTo>
                    <a:lnTo>
                      <a:pt x="0" y="0"/>
                    </a:lnTo>
                    <a:close/>
                  </a:path>
                </a:pathLst>
              </a:custGeom>
              <a:noFill/>
              <a:ln w="9525">
                <a:solidFill>
                  <a:schemeClr val="tx1"/>
                </a:solidFill>
                <a:round/>
                <a:headEnd/>
                <a:tailEnd/>
              </a:ln>
              <a:effectLst/>
            </p:spPr>
            <p:txBody>
              <a:bodyPr>
                <a:prstTxWarp prst="textNoShape">
                  <a:avLst/>
                </a:prstTxWarp>
              </a:bodyPr>
              <a:lstStyle/>
              <a:p>
                <a:endParaRPr lang="en-US" dirty="0"/>
              </a:p>
            </p:txBody>
          </p:sp>
          <p:sp>
            <p:nvSpPr>
              <p:cNvPr id="163" name="Freeform 240"/>
              <p:cNvSpPr>
                <a:spLocks/>
              </p:cNvSpPr>
              <p:nvPr/>
            </p:nvSpPr>
            <p:spPr bwMode="auto">
              <a:xfrm>
                <a:off x="703" y="2433"/>
                <a:ext cx="545" cy="1451"/>
              </a:xfrm>
              <a:custGeom>
                <a:avLst/>
                <a:gdLst/>
                <a:ahLst/>
                <a:cxnLst>
                  <a:cxn ang="0">
                    <a:pos x="0" y="0"/>
                  </a:cxn>
                  <a:cxn ang="0">
                    <a:pos x="545" y="0"/>
                  </a:cxn>
                  <a:cxn ang="0">
                    <a:pos x="545" y="317"/>
                  </a:cxn>
                  <a:cxn ang="0">
                    <a:pos x="454" y="317"/>
                  </a:cxn>
                  <a:cxn ang="0">
                    <a:pos x="454" y="499"/>
                  </a:cxn>
                  <a:cxn ang="0">
                    <a:pos x="238" y="485"/>
                  </a:cxn>
                  <a:cxn ang="0">
                    <a:pos x="227" y="680"/>
                  </a:cxn>
                  <a:cxn ang="0">
                    <a:pos x="411" y="698"/>
                  </a:cxn>
                  <a:cxn ang="0">
                    <a:pos x="363" y="816"/>
                  </a:cxn>
                  <a:cxn ang="0">
                    <a:pos x="499" y="1088"/>
                  </a:cxn>
                  <a:cxn ang="0">
                    <a:pos x="545" y="1088"/>
                  </a:cxn>
                  <a:cxn ang="0">
                    <a:pos x="545" y="1315"/>
                  </a:cxn>
                  <a:cxn ang="0">
                    <a:pos x="0" y="1451"/>
                  </a:cxn>
                </a:cxnLst>
                <a:rect l="0" t="0" r="r" b="b"/>
                <a:pathLst>
                  <a:path w="545" h="1451">
                    <a:moveTo>
                      <a:pt x="0" y="0"/>
                    </a:moveTo>
                    <a:lnTo>
                      <a:pt x="545" y="0"/>
                    </a:lnTo>
                    <a:lnTo>
                      <a:pt x="545" y="317"/>
                    </a:lnTo>
                    <a:lnTo>
                      <a:pt x="454" y="317"/>
                    </a:lnTo>
                    <a:lnTo>
                      <a:pt x="454" y="499"/>
                    </a:lnTo>
                    <a:lnTo>
                      <a:pt x="238" y="485"/>
                    </a:lnTo>
                    <a:lnTo>
                      <a:pt x="227" y="680"/>
                    </a:lnTo>
                    <a:lnTo>
                      <a:pt x="411" y="698"/>
                    </a:lnTo>
                    <a:lnTo>
                      <a:pt x="363" y="816"/>
                    </a:lnTo>
                    <a:lnTo>
                      <a:pt x="499" y="1088"/>
                    </a:lnTo>
                    <a:lnTo>
                      <a:pt x="545" y="1088"/>
                    </a:lnTo>
                    <a:lnTo>
                      <a:pt x="545" y="1315"/>
                    </a:lnTo>
                    <a:lnTo>
                      <a:pt x="0" y="1451"/>
                    </a:lnTo>
                  </a:path>
                </a:pathLst>
              </a:custGeom>
              <a:noFill/>
              <a:ln w="9525">
                <a:solidFill>
                  <a:schemeClr val="tx1"/>
                </a:solidFill>
                <a:round/>
                <a:headEnd/>
                <a:tailEnd/>
              </a:ln>
              <a:effectLst/>
            </p:spPr>
            <p:txBody>
              <a:bodyPr>
                <a:prstTxWarp prst="textNoShape">
                  <a:avLst/>
                </a:prstTxWarp>
              </a:bodyPr>
              <a:lstStyle/>
              <a:p>
                <a:endParaRPr lang="en-US" dirty="0"/>
              </a:p>
            </p:txBody>
          </p:sp>
          <p:sp>
            <p:nvSpPr>
              <p:cNvPr id="164" name="Freeform 241"/>
              <p:cNvSpPr>
                <a:spLocks/>
              </p:cNvSpPr>
              <p:nvPr/>
            </p:nvSpPr>
            <p:spPr bwMode="auto">
              <a:xfrm>
                <a:off x="431" y="2387"/>
                <a:ext cx="804" cy="18"/>
              </a:xfrm>
              <a:custGeom>
                <a:avLst/>
                <a:gdLst/>
                <a:ahLst/>
                <a:cxnLst>
                  <a:cxn ang="0">
                    <a:pos x="0" y="0"/>
                  </a:cxn>
                  <a:cxn ang="0">
                    <a:pos x="409" y="0"/>
                  </a:cxn>
                  <a:cxn ang="0">
                    <a:pos x="804" y="18"/>
                  </a:cxn>
                </a:cxnLst>
                <a:rect l="0" t="0" r="r" b="b"/>
                <a:pathLst>
                  <a:path w="804" h="18">
                    <a:moveTo>
                      <a:pt x="0" y="0"/>
                    </a:moveTo>
                    <a:lnTo>
                      <a:pt x="409" y="0"/>
                    </a:lnTo>
                    <a:lnTo>
                      <a:pt x="804" y="18"/>
                    </a:lnTo>
                  </a:path>
                </a:pathLst>
              </a:custGeom>
              <a:noFill/>
              <a:ln w="9525">
                <a:solidFill>
                  <a:schemeClr val="tx1"/>
                </a:solidFill>
                <a:round/>
                <a:headEnd/>
                <a:tailEnd/>
              </a:ln>
              <a:effectLst/>
            </p:spPr>
            <p:txBody>
              <a:bodyPr>
                <a:prstTxWarp prst="textNoShape">
                  <a:avLst/>
                </a:prstTxWarp>
              </a:bodyPr>
              <a:lstStyle/>
              <a:p>
                <a:endParaRPr lang="en-US" dirty="0"/>
              </a:p>
            </p:txBody>
          </p:sp>
          <p:sp>
            <p:nvSpPr>
              <p:cNvPr id="165" name="Line 242"/>
              <p:cNvSpPr>
                <a:spLocks noChangeShapeType="1"/>
              </p:cNvSpPr>
              <p:nvPr/>
            </p:nvSpPr>
            <p:spPr bwMode="auto">
              <a:xfrm>
                <a:off x="1021" y="2433"/>
                <a:ext cx="0" cy="453"/>
              </a:xfrm>
              <a:prstGeom prst="line">
                <a:avLst/>
              </a:prstGeom>
              <a:noFill/>
              <a:ln w="9525">
                <a:solidFill>
                  <a:schemeClr val="tx1"/>
                </a:solidFill>
                <a:round/>
                <a:headEnd/>
                <a:tailEnd/>
              </a:ln>
              <a:effectLst/>
            </p:spPr>
            <p:txBody>
              <a:bodyPr>
                <a:prstTxWarp prst="textNoShape">
                  <a:avLst/>
                </a:prstTxWarp>
              </a:bodyPr>
              <a:lstStyle/>
              <a:p>
                <a:endParaRPr lang="en-US" dirty="0"/>
              </a:p>
            </p:txBody>
          </p:sp>
          <p:sp>
            <p:nvSpPr>
              <p:cNvPr id="166" name="Line 243"/>
              <p:cNvSpPr>
                <a:spLocks noChangeShapeType="1"/>
              </p:cNvSpPr>
              <p:nvPr/>
            </p:nvSpPr>
            <p:spPr bwMode="auto">
              <a:xfrm>
                <a:off x="1021" y="3113"/>
                <a:ext cx="0" cy="635"/>
              </a:xfrm>
              <a:prstGeom prst="line">
                <a:avLst/>
              </a:prstGeom>
              <a:noFill/>
              <a:ln w="9525">
                <a:solidFill>
                  <a:schemeClr val="tx1"/>
                </a:solidFill>
                <a:round/>
                <a:headEnd/>
                <a:tailEnd/>
              </a:ln>
              <a:effectLst/>
            </p:spPr>
            <p:txBody>
              <a:bodyPr>
                <a:prstTxWarp prst="textNoShape">
                  <a:avLst/>
                </a:prstTxWarp>
              </a:bodyPr>
              <a:lstStyle/>
              <a:p>
                <a:endParaRPr lang="en-US" dirty="0"/>
              </a:p>
            </p:txBody>
          </p:sp>
          <p:sp>
            <p:nvSpPr>
              <p:cNvPr id="167" name="Freeform 244"/>
              <p:cNvSpPr>
                <a:spLocks/>
              </p:cNvSpPr>
              <p:nvPr/>
            </p:nvSpPr>
            <p:spPr bwMode="auto">
              <a:xfrm>
                <a:off x="1066" y="2614"/>
                <a:ext cx="454" cy="635"/>
              </a:xfrm>
              <a:custGeom>
                <a:avLst/>
                <a:gdLst/>
                <a:ahLst/>
                <a:cxnLst>
                  <a:cxn ang="0">
                    <a:pos x="182" y="136"/>
                  </a:cxn>
                  <a:cxn ang="0">
                    <a:pos x="273" y="136"/>
                  </a:cxn>
                  <a:cxn ang="0">
                    <a:pos x="363" y="46"/>
                  </a:cxn>
                  <a:cxn ang="0">
                    <a:pos x="454" y="0"/>
                  </a:cxn>
                  <a:cxn ang="0">
                    <a:pos x="0" y="635"/>
                  </a:cxn>
                  <a:cxn ang="0">
                    <a:pos x="91" y="363"/>
                  </a:cxn>
                  <a:cxn ang="0">
                    <a:pos x="318" y="91"/>
                  </a:cxn>
                </a:cxnLst>
                <a:rect l="0" t="0" r="r" b="b"/>
                <a:pathLst>
                  <a:path w="454" h="635">
                    <a:moveTo>
                      <a:pt x="182" y="136"/>
                    </a:moveTo>
                    <a:lnTo>
                      <a:pt x="273" y="136"/>
                    </a:lnTo>
                    <a:lnTo>
                      <a:pt x="363" y="46"/>
                    </a:lnTo>
                    <a:lnTo>
                      <a:pt x="454" y="0"/>
                    </a:lnTo>
                    <a:lnTo>
                      <a:pt x="0" y="635"/>
                    </a:lnTo>
                    <a:lnTo>
                      <a:pt x="91" y="363"/>
                    </a:lnTo>
                    <a:lnTo>
                      <a:pt x="318" y="91"/>
                    </a:lnTo>
                  </a:path>
                </a:pathLst>
              </a:custGeom>
              <a:noFill/>
              <a:ln w="9525">
                <a:solidFill>
                  <a:schemeClr val="tx1"/>
                </a:solidFill>
                <a:round/>
                <a:headEnd/>
                <a:tailEnd/>
              </a:ln>
              <a:effectLst/>
            </p:spPr>
            <p:txBody>
              <a:bodyPr>
                <a:prstTxWarp prst="textNoShape">
                  <a:avLst/>
                </a:prstTxWarp>
              </a:bodyPr>
              <a:lstStyle/>
              <a:p>
                <a:endParaRPr lang="en-US" dirty="0"/>
              </a:p>
            </p:txBody>
          </p:sp>
          <p:sp>
            <p:nvSpPr>
              <p:cNvPr id="168" name="Freeform 245"/>
              <p:cNvSpPr>
                <a:spLocks/>
              </p:cNvSpPr>
              <p:nvPr/>
            </p:nvSpPr>
            <p:spPr bwMode="auto">
              <a:xfrm>
                <a:off x="1062" y="2614"/>
                <a:ext cx="588" cy="681"/>
              </a:xfrm>
              <a:custGeom>
                <a:avLst/>
                <a:gdLst/>
                <a:ahLst/>
                <a:cxnLst>
                  <a:cxn ang="0">
                    <a:pos x="503" y="0"/>
                  </a:cxn>
                  <a:cxn ang="0">
                    <a:pos x="588" y="16"/>
                  </a:cxn>
                  <a:cxn ang="0">
                    <a:pos x="549" y="46"/>
                  </a:cxn>
                  <a:cxn ang="0">
                    <a:pos x="140" y="590"/>
                  </a:cxn>
                  <a:cxn ang="0">
                    <a:pos x="95" y="635"/>
                  </a:cxn>
                  <a:cxn ang="0">
                    <a:pos x="140" y="681"/>
                  </a:cxn>
                  <a:cxn ang="0">
                    <a:pos x="0" y="615"/>
                  </a:cxn>
                </a:cxnLst>
                <a:rect l="0" t="0" r="r" b="b"/>
                <a:pathLst>
                  <a:path w="588" h="681">
                    <a:moveTo>
                      <a:pt x="503" y="0"/>
                    </a:moveTo>
                    <a:lnTo>
                      <a:pt x="588" y="16"/>
                    </a:lnTo>
                    <a:lnTo>
                      <a:pt x="549" y="46"/>
                    </a:lnTo>
                    <a:lnTo>
                      <a:pt x="140" y="590"/>
                    </a:lnTo>
                    <a:lnTo>
                      <a:pt x="95" y="635"/>
                    </a:lnTo>
                    <a:lnTo>
                      <a:pt x="140" y="681"/>
                    </a:lnTo>
                    <a:lnTo>
                      <a:pt x="0" y="615"/>
                    </a:lnTo>
                  </a:path>
                </a:pathLst>
              </a:custGeom>
              <a:noFill/>
              <a:ln w="9525">
                <a:solidFill>
                  <a:schemeClr val="tx1"/>
                </a:solidFill>
                <a:round/>
                <a:headEnd/>
                <a:tailEnd/>
              </a:ln>
              <a:effectLst/>
            </p:spPr>
            <p:txBody>
              <a:bodyPr>
                <a:prstTxWarp prst="textNoShape">
                  <a:avLst/>
                </a:prstTxWarp>
              </a:bodyPr>
              <a:lstStyle/>
              <a:p>
                <a:endParaRPr lang="en-US" dirty="0"/>
              </a:p>
            </p:txBody>
          </p:sp>
          <p:sp>
            <p:nvSpPr>
              <p:cNvPr id="169" name="Freeform 247"/>
              <p:cNvSpPr>
                <a:spLocks/>
              </p:cNvSpPr>
              <p:nvPr/>
            </p:nvSpPr>
            <p:spPr bwMode="auto">
              <a:xfrm>
                <a:off x="1212" y="2614"/>
                <a:ext cx="916" cy="874"/>
              </a:xfrm>
              <a:custGeom>
                <a:avLst/>
                <a:gdLst/>
                <a:ahLst/>
                <a:cxnLst>
                  <a:cxn ang="0">
                    <a:pos x="444" y="0"/>
                  </a:cxn>
                  <a:cxn ang="0">
                    <a:pos x="904" y="91"/>
                  </a:cxn>
                  <a:cxn ang="0">
                    <a:pos x="916" y="166"/>
                  </a:cxn>
                  <a:cxn ang="0">
                    <a:pos x="472" y="857"/>
                  </a:cxn>
                  <a:cxn ang="0">
                    <a:pos x="409" y="874"/>
                  </a:cxn>
                  <a:cxn ang="0">
                    <a:pos x="0" y="678"/>
                  </a:cxn>
                </a:cxnLst>
                <a:rect l="0" t="0" r="r" b="b"/>
                <a:pathLst>
                  <a:path w="916" h="874">
                    <a:moveTo>
                      <a:pt x="444" y="0"/>
                    </a:moveTo>
                    <a:lnTo>
                      <a:pt x="904" y="91"/>
                    </a:lnTo>
                    <a:lnTo>
                      <a:pt x="916" y="166"/>
                    </a:lnTo>
                    <a:lnTo>
                      <a:pt x="472" y="857"/>
                    </a:lnTo>
                    <a:lnTo>
                      <a:pt x="409" y="874"/>
                    </a:lnTo>
                    <a:lnTo>
                      <a:pt x="0" y="678"/>
                    </a:lnTo>
                  </a:path>
                </a:pathLst>
              </a:custGeom>
              <a:noFill/>
              <a:ln w="9525">
                <a:solidFill>
                  <a:schemeClr val="tx1"/>
                </a:solidFill>
                <a:round/>
                <a:headEnd/>
                <a:tailEnd/>
              </a:ln>
              <a:effectLst/>
            </p:spPr>
            <p:txBody>
              <a:bodyPr>
                <a:prstTxWarp prst="textNoShape">
                  <a:avLst/>
                </a:prstTxWarp>
              </a:bodyPr>
              <a:lstStyle/>
              <a:p>
                <a:endParaRPr lang="en-US" dirty="0"/>
              </a:p>
            </p:txBody>
          </p:sp>
          <p:sp>
            <p:nvSpPr>
              <p:cNvPr id="170" name="Freeform 248"/>
              <p:cNvSpPr>
                <a:spLocks/>
              </p:cNvSpPr>
              <p:nvPr/>
            </p:nvSpPr>
            <p:spPr bwMode="auto">
              <a:xfrm>
                <a:off x="1235" y="2796"/>
                <a:ext cx="1037" cy="1044"/>
              </a:xfrm>
              <a:custGeom>
                <a:avLst/>
                <a:gdLst/>
                <a:ahLst/>
                <a:cxnLst>
                  <a:cxn ang="0">
                    <a:pos x="920" y="0"/>
                  </a:cxn>
                  <a:cxn ang="0">
                    <a:pos x="1037" y="364"/>
                  </a:cxn>
                  <a:cxn ang="0">
                    <a:pos x="610" y="1032"/>
                  </a:cxn>
                  <a:cxn ang="0">
                    <a:pos x="553" y="1044"/>
                  </a:cxn>
                  <a:cxn ang="0">
                    <a:pos x="52" y="779"/>
                  </a:cxn>
                  <a:cxn ang="0">
                    <a:pos x="34" y="727"/>
                  </a:cxn>
                  <a:cxn ang="0">
                    <a:pos x="0" y="710"/>
                  </a:cxn>
                </a:cxnLst>
                <a:rect l="0" t="0" r="r" b="b"/>
                <a:pathLst>
                  <a:path w="1037" h="1044">
                    <a:moveTo>
                      <a:pt x="920" y="0"/>
                    </a:moveTo>
                    <a:lnTo>
                      <a:pt x="1037" y="364"/>
                    </a:lnTo>
                    <a:lnTo>
                      <a:pt x="610" y="1032"/>
                    </a:lnTo>
                    <a:lnTo>
                      <a:pt x="553" y="1044"/>
                    </a:lnTo>
                    <a:lnTo>
                      <a:pt x="52" y="779"/>
                    </a:lnTo>
                    <a:lnTo>
                      <a:pt x="34" y="727"/>
                    </a:lnTo>
                    <a:lnTo>
                      <a:pt x="0" y="710"/>
                    </a:lnTo>
                  </a:path>
                </a:pathLst>
              </a:custGeom>
              <a:noFill/>
              <a:ln w="9525">
                <a:solidFill>
                  <a:schemeClr val="tx1"/>
                </a:solidFill>
                <a:round/>
                <a:headEnd/>
                <a:tailEnd/>
              </a:ln>
              <a:effectLst/>
            </p:spPr>
            <p:txBody>
              <a:bodyPr>
                <a:prstTxWarp prst="textNoShape">
                  <a:avLst/>
                </a:prstTxWarp>
              </a:bodyPr>
              <a:lstStyle/>
              <a:p>
                <a:endParaRPr lang="en-US" dirty="0"/>
              </a:p>
            </p:txBody>
          </p:sp>
          <p:sp>
            <p:nvSpPr>
              <p:cNvPr id="171" name="Freeform 249"/>
              <p:cNvSpPr>
                <a:spLocks/>
              </p:cNvSpPr>
              <p:nvPr/>
            </p:nvSpPr>
            <p:spPr bwMode="auto">
              <a:xfrm>
                <a:off x="1264" y="3016"/>
                <a:ext cx="967" cy="708"/>
              </a:xfrm>
              <a:custGeom>
                <a:avLst/>
                <a:gdLst/>
                <a:ahLst/>
                <a:cxnLst>
                  <a:cxn ang="0">
                    <a:pos x="967" y="0"/>
                  </a:cxn>
                  <a:cxn ang="0">
                    <a:pos x="558" y="651"/>
                  </a:cxn>
                  <a:cxn ang="0">
                    <a:pos x="501" y="708"/>
                  </a:cxn>
                  <a:cxn ang="0">
                    <a:pos x="276" y="610"/>
                  </a:cxn>
                  <a:cxn ang="0">
                    <a:pos x="0" y="478"/>
                  </a:cxn>
                </a:cxnLst>
                <a:rect l="0" t="0" r="r" b="b"/>
                <a:pathLst>
                  <a:path w="967" h="708">
                    <a:moveTo>
                      <a:pt x="967" y="0"/>
                    </a:moveTo>
                    <a:lnTo>
                      <a:pt x="558" y="651"/>
                    </a:lnTo>
                    <a:lnTo>
                      <a:pt x="501" y="708"/>
                    </a:lnTo>
                    <a:lnTo>
                      <a:pt x="276" y="610"/>
                    </a:lnTo>
                    <a:lnTo>
                      <a:pt x="0" y="478"/>
                    </a:lnTo>
                  </a:path>
                </a:pathLst>
              </a:custGeom>
              <a:noFill/>
              <a:ln w="9525">
                <a:solidFill>
                  <a:schemeClr val="tx1"/>
                </a:solidFill>
                <a:round/>
                <a:headEnd/>
                <a:tailEnd/>
              </a:ln>
              <a:effectLst/>
            </p:spPr>
            <p:txBody>
              <a:bodyPr>
                <a:prstTxWarp prst="textNoShape">
                  <a:avLst/>
                </a:prstTxWarp>
              </a:bodyPr>
              <a:lstStyle/>
              <a:p>
                <a:endParaRPr lang="en-US" dirty="0"/>
              </a:p>
            </p:txBody>
          </p:sp>
          <p:sp>
            <p:nvSpPr>
              <p:cNvPr id="172" name="Freeform 250"/>
              <p:cNvSpPr>
                <a:spLocks/>
              </p:cNvSpPr>
              <p:nvPr/>
            </p:nvSpPr>
            <p:spPr bwMode="auto">
              <a:xfrm>
                <a:off x="1258" y="2647"/>
                <a:ext cx="691" cy="663"/>
              </a:xfrm>
              <a:custGeom>
                <a:avLst/>
                <a:gdLst/>
                <a:ahLst/>
                <a:cxnLst>
                  <a:cxn ang="0">
                    <a:pos x="392" y="0"/>
                  </a:cxn>
                  <a:cxn ang="0">
                    <a:pos x="668" y="64"/>
                  </a:cxn>
                  <a:cxn ang="0">
                    <a:pos x="680" y="98"/>
                  </a:cxn>
                  <a:cxn ang="0">
                    <a:pos x="691" y="139"/>
                  </a:cxn>
                  <a:cxn ang="0">
                    <a:pos x="351" y="651"/>
                  </a:cxn>
                  <a:cxn ang="0">
                    <a:pos x="317" y="663"/>
                  </a:cxn>
                  <a:cxn ang="0">
                    <a:pos x="282" y="645"/>
                  </a:cxn>
                  <a:cxn ang="0">
                    <a:pos x="23" y="536"/>
                  </a:cxn>
                  <a:cxn ang="0">
                    <a:pos x="0" y="473"/>
                  </a:cxn>
                  <a:cxn ang="0">
                    <a:pos x="57" y="415"/>
                  </a:cxn>
                  <a:cxn ang="0">
                    <a:pos x="392" y="0"/>
                  </a:cxn>
                </a:cxnLst>
                <a:rect l="0" t="0" r="r" b="b"/>
                <a:pathLst>
                  <a:path w="691" h="663">
                    <a:moveTo>
                      <a:pt x="392" y="0"/>
                    </a:moveTo>
                    <a:lnTo>
                      <a:pt x="668" y="64"/>
                    </a:lnTo>
                    <a:lnTo>
                      <a:pt x="680" y="98"/>
                    </a:lnTo>
                    <a:lnTo>
                      <a:pt x="691" y="139"/>
                    </a:lnTo>
                    <a:lnTo>
                      <a:pt x="351" y="651"/>
                    </a:lnTo>
                    <a:lnTo>
                      <a:pt x="317" y="663"/>
                    </a:lnTo>
                    <a:lnTo>
                      <a:pt x="282" y="645"/>
                    </a:lnTo>
                    <a:lnTo>
                      <a:pt x="23" y="536"/>
                    </a:lnTo>
                    <a:lnTo>
                      <a:pt x="0" y="473"/>
                    </a:lnTo>
                    <a:lnTo>
                      <a:pt x="57" y="415"/>
                    </a:lnTo>
                    <a:lnTo>
                      <a:pt x="392" y="0"/>
                    </a:lnTo>
                    <a:close/>
                  </a:path>
                </a:pathLst>
              </a:custGeom>
              <a:noFill/>
              <a:ln w="9525">
                <a:solidFill>
                  <a:schemeClr val="tx1"/>
                </a:solidFill>
                <a:round/>
                <a:headEnd/>
                <a:tailEnd/>
              </a:ln>
              <a:effectLst/>
            </p:spPr>
            <p:txBody>
              <a:bodyPr>
                <a:prstTxWarp prst="textNoShape">
                  <a:avLst/>
                </a:prstTxWarp>
              </a:bodyPr>
              <a:lstStyle/>
              <a:p>
                <a:endParaRPr lang="en-US" dirty="0"/>
              </a:p>
            </p:txBody>
          </p:sp>
          <p:sp>
            <p:nvSpPr>
              <p:cNvPr id="173" name="Freeform 251"/>
              <p:cNvSpPr>
                <a:spLocks/>
              </p:cNvSpPr>
              <p:nvPr/>
            </p:nvSpPr>
            <p:spPr bwMode="auto">
              <a:xfrm>
                <a:off x="1321" y="2670"/>
                <a:ext cx="547" cy="496"/>
              </a:xfrm>
              <a:custGeom>
                <a:avLst/>
                <a:gdLst/>
                <a:ahLst/>
                <a:cxnLst>
                  <a:cxn ang="0">
                    <a:pos x="300" y="0"/>
                  </a:cxn>
                  <a:cxn ang="0">
                    <a:pos x="547" y="64"/>
                  </a:cxn>
                  <a:cxn ang="0">
                    <a:pos x="242" y="496"/>
                  </a:cxn>
                  <a:cxn ang="0">
                    <a:pos x="0" y="415"/>
                  </a:cxn>
                </a:cxnLst>
                <a:rect l="0" t="0" r="r" b="b"/>
                <a:pathLst>
                  <a:path w="547" h="496">
                    <a:moveTo>
                      <a:pt x="300" y="0"/>
                    </a:moveTo>
                    <a:lnTo>
                      <a:pt x="547" y="64"/>
                    </a:lnTo>
                    <a:lnTo>
                      <a:pt x="242" y="496"/>
                    </a:lnTo>
                    <a:lnTo>
                      <a:pt x="0" y="415"/>
                    </a:lnTo>
                  </a:path>
                </a:pathLst>
              </a:custGeom>
              <a:noFill/>
              <a:ln w="9525">
                <a:solidFill>
                  <a:schemeClr val="tx1"/>
                </a:solidFill>
                <a:round/>
                <a:headEnd/>
                <a:tailEnd/>
              </a:ln>
              <a:effectLst/>
            </p:spPr>
            <p:txBody>
              <a:bodyPr>
                <a:prstTxWarp prst="textNoShape">
                  <a:avLst/>
                </a:prstTxWarp>
              </a:bodyPr>
              <a:lstStyle/>
              <a:p>
                <a:endParaRPr lang="en-US" dirty="0"/>
              </a:p>
            </p:txBody>
          </p:sp>
          <p:sp>
            <p:nvSpPr>
              <p:cNvPr id="174" name="Line 252"/>
              <p:cNvSpPr>
                <a:spLocks noChangeShapeType="1"/>
              </p:cNvSpPr>
              <p:nvPr/>
            </p:nvSpPr>
            <p:spPr bwMode="auto">
              <a:xfrm flipV="1">
                <a:off x="703" y="3235"/>
                <a:ext cx="307" cy="43"/>
              </a:xfrm>
              <a:prstGeom prst="line">
                <a:avLst/>
              </a:prstGeom>
              <a:noFill/>
              <a:ln w="9525">
                <a:solidFill>
                  <a:schemeClr val="tx1"/>
                </a:solidFill>
                <a:round/>
                <a:headEnd/>
                <a:tailEnd/>
              </a:ln>
              <a:effectLst/>
            </p:spPr>
            <p:txBody>
              <a:bodyPr>
                <a:prstTxWarp prst="textNoShape">
                  <a:avLst/>
                </a:prstTxWarp>
              </a:bodyPr>
              <a:lstStyle/>
              <a:p>
                <a:endParaRPr lang="en-US" dirty="0"/>
              </a:p>
            </p:txBody>
          </p:sp>
          <p:sp>
            <p:nvSpPr>
              <p:cNvPr id="175" name="Line 253"/>
              <p:cNvSpPr>
                <a:spLocks noChangeShapeType="1"/>
              </p:cNvSpPr>
              <p:nvPr/>
            </p:nvSpPr>
            <p:spPr bwMode="auto">
              <a:xfrm flipH="1">
                <a:off x="786" y="2433"/>
                <a:ext cx="8" cy="831"/>
              </a:xfrm>
              <a:prstGeom prst="line">
                <a:avLst/>
              </a:prstGeom>
              <a:noFill/>
              <a:ln w="9525">
                <a:solidFill>
                  <a:schemeClr val="tx1"/>
                </a:solidFill>
                <a:round/>
                <a:headEnd/>
                <a:tailEnd/>
              </a:ln>
              <a:effectLst/>
            </p:spPr>
            <p:txBody>
              <a:bodyPr>
                <a:prstTxWarp prst="textNoShape">
                  <a:avLst/>
                </a:prstTxWarp>
              </a:bodyPr>
              <a:lstStyle/>
              <a:p>
                <a:endParaRPr lang="en-US" dirty="0"/>
              </a:p>
            </p:txBody>
          </p:sp>
          <p:sp>
            <p:nvSpPr>
              <p:cNvPr id="176" name="Line 254"/>
              <p:cNvSpPr>
                <a:spLocks noChangeShapeType="1"/>
              </p:cNvSpPr>
              <p:nvPr/>
            </p:nvSpPr>
            <p:spPr bwMode="auto">
              <a:xfrm>
                <a:off x="711" y="2463"/>
                <a:ext cx="310" cy="5"/>
              </a:xfrm>
              <a:prstGeom prst="line">
                <a:avLst/>
              </a:prstGeom>
              <a:noFill/>
              <a:ln w="9525">
                <a:solidFill>
                  <a:schemeClr val="tx1"/>
                </a:solidFill>
                <a:round/>
                <a:headEnd/>
                <a:tailEnd/>
              </a:ln>
              <a:effectLst/>
            </p:spPr>
            <p:txBody>
              <a:bodyPr>
                <a:prstTxWarp prst="textNoShape">
                  <a:avLst/>
                </a:prstTxWarp>
              </a:bodyPr>
              <a:lstStyle/>
              <a:p>
                <a:endParaRPr lang="en-US" dirty="0"/>
              </a:p>
            </p:txBody>
          </p:sp>
          <p:sp>
            <p:nvSpPr>
              <p:cNvPr id="177" name="Freeform 256"/>
              <p:cNvSpPr>
                <a:spLocks/>
              </p:cNvSpPr>
              <p:nvPr/>
            </p:nvSpPr>
            <p:spPr bwMode="auto">
              <a:xfrm>
                <a:off x="786" y="2809"/>
                <a:ext cx="57" cy="115"/>
              </a:xfrm>
              <a:custGeom>
                <a:avLst/>
                <a:gdLst/>
                <a:ahLst/>
                <a:cxnLst>
                  <a:cxn ang="0">
                    <a:pos x="11" y="0"/>
                  </a:cxn>
                  <a:cxn ang="0">
                    <a:pos x="57" y="0"/>
                  </a:cxn>
                  <a:cxn ang="0">
                    <a:pos x="51" y="115"/>
                  </a:cxn>
                  <a:cxn ang="0">
                    <a:pos x="0" y="115"/>
                  </a:cxn>
                </a:cxnLst>
                <a:rect l="0" t="0" r="r" b="b"/>
                <a:pathLst>
                  <a:path w="57" h="115">
                    <a:moveTo>
                      <a:pt x="11" y="0"/>
                    </a:moveTo>
                    <a:lnTo>
                      <a:pt x="57" y="0"/>
                    </a:lnTo>
                    <a:lnTo>
                      <a:pt x="51" y="115"/>
                    </a:lnTo>
                    <a:lnTo>
                      <a:pt x="0" y="115"/>
                    </a:lnTo>
                  </a:path>
                </a:pathLst>
              </a:custGeom>
              <a:noFill/>
              <a:ln w="9525">
                <a:solidFill>
                  <a:schemeClr val="tx1"/>
                </a:solidFill>
                <a:round/>
                <a:headEnd/>
                <a:tailEnd/>
              </a:ln>
              <a:effectLst/>
            </p:spPr>
            <p:txBody>
              <a:bodyPr>
                <a:prstTxWarp prst="textNoShape">
                  <a:avLst/>
                </a:prstTxWarp>
              </a:bodyPr>
              <a:lstStyle/>
              <a:p>
                <a:endParaRPr lang="en-US" dirty="0"/>
              </a:p>
            </p:txBody>
          </p:sp>
          <p:sp>
            <p:nvSpPr>
              <p:cNvPr id="178" name="Line 257"/>
              <p:cNvSpPr>
                <a:spLocks noChangeShapeType="1"/>
              </p:cNvSpPr>
              <p:nvPr/>
            </p:nvSpPr>
            <p:spPr bwMode="auto">
              <a:xfrm>
                <a:off x="1725" y="3419"/>
                <a:ext cx="91" cy="226"/>
              </a:xfrm>
              <a:prstGeom prst="line">
                <a:avLst/>
              </a:prstGeom>
              <a:noFill/>
              <a:ln w="9525">
                <a:solidFill>
                  <a:schemeClr val="tx1"/>
                </a:solidFill>
                <a:round/>
                <a:headEnd/>
                <a:tailEnd/>
              </a:ln>
              <a:effectLst/>
            </p:spPr>
            <p:txBody>
              <a:bodyPr>
                <a:prstTxWarp prst="textNoShape">
                  <a:avLst/>
                </a:prstTxWarp>
              </a:bodyPr>
              <a:lstStyle/>
              <a:p>
                <a:endParaRPr lang="en-US" dirty="0"/>
              </a:p>
            </p:txBody>
          </p:sp>
          <p:sp>
            <p:nvSpPr>
              <p:cNvPr id="179" name="Line 258"/>
              <p:cNvSpPr>
                <a:spLocks noChangeShapeType="1"/>
              </p:cNvSpPr>
              <p:nvPr/>
            </p:nvSpPr>
            <p:spPr bwMode="auto">
              <a:xfrm>
                <a:off x="1611" y="3476"/>
                <a:ext cx="90" cy="227"/>
              </a:xfrm>
              <a:prstGeom prst="line">
                <a:avLst/>
              </a:prstGeom>
              <a:noFill/>
              <a:ln w="9525">
                <a:solidFill>
                  <a:schemeClr val="tx1"/>
                </a:solidFill>
                <a:round/>
                <a:headEnd/>
                <a:tailEnd/>
              </a:ln>
              <a:effectLst/>
            </p:spPr>
            <p:txBody>
              <a:bodyPr>
                <a:prstTxWarp prst="textNoShape">
                  <a:avLst/>
                </a:prstTxWarp>
              </a:bodyPr>
              <a:lstStyle/>
              <a:p>
                <a:endParaRPr lang="en-US" dirty="0"/>
              </a:p>
            </p:txBody>
          </p:sp>
          <p:sp>
            <p:nvSpPr>
              <p:cNvPr id="180" name="Line 259"/>
              <p:cNvSpPr>
                <a:spLocks noChangeShapeType="1"/>
              </p:cNvSpPr>
              <p:nvPr/>
            </p:nvSpPr>
            <p:spPr bwMode="auto">
              <a:xfrm>
                <a:off x="1605" y="2744"/>
                <a:ext cx="200" cy="59"/>
              </a:xfrm>
              <a:prstGeom prst="line">
                <a:avLst/>
              </a:prstGeom>
              <a:noFill/>
              <a:ln w="9525">
                <a:solidFill>
                  <a:schemeClr val="tx1"/>
                </a:solidFill>
                <a:round/>
                <a:headEnd/>
                <a:tailEnd/>
              </a:ln>
              <a:effectLst/>
            </p:spPr>
            <p:txBody>
              <a:bodyPr>
                <a:prstTxWarp prst="textNoShape">
                  <a:avLst/>
                </a:prstTxWarp>
              </a:bodyPr>
              <a:lstStyle/>
              <a:p>
                <a:endParaRPr lang="en-US" dirty="0"/>
              </a:p>
            </p:txBody>
          </p:sp>
          <p:sp>
            <p:nvSpPr>
              <p:cNvPr id="181" name="Line 260"/>
              <p:cNvSpPr>
                <a:spLocks noChangeShapeType="1"/>
              </p:cNvSpPr>
              <p:nvPr/>
            </p:nvSpPr>
            <p:spPr bwMode="auto">
              <a:xfrm>
                <a:off x="1565" y="2796"/>
                <a:ext cx="200" cy="59"/>
              </a:xfrm>
              <a:prstGeom prst="line">
                <a:avLst/>
              </a:prstGeom>
              <a:noFill/>
              <a:ln w="9525">
                <a:solidFill>
                  <a:schemeClr val="tx1"/>
                </a:solidFill>
                <a:round/>
                <a:headEnd/>
                <a:tailEnd/>
              </a:ln>
              <a:effectLst/>
            </p:spPr>
            <p:txBody>
              <a:bodyPr>
                <a:prstTxWarp prst="textNoShape">
                  <a:avLst/>
                </a:prstTxWarp>
              </a:bodyPr>
              <a:lstStyle/>
              <a:p>
                <a:endParaRPr lang="en-US" dirty="0"/>
              </a:p>
            </p:txBody>
          </p:sp>
          <p:sp>
            <p:nvSpPr>
              <p:cNvPr id="182" name="Line 261"/>
              <p:cNvSpPr>
                <a:spLocks noChangeShapeType="1"/>
              </p:cNvSpPr>
              <p:nvPr/>
            </p:nvSpPr>
            <p:spPr bwMode="auto">
              <a:xfrm>
                <a:off x="1525" y="2860"/>
                <a:ext cx="200" cy="59"/>
              </a:xfrm>
              <a:prstGeom prst="line">
                <a:avLst/>
              </a:prstGeom>
              <a:noFill/>
              <a:ln w="9525">
                <a:solidFill>
                  <a:schemeClr val="tx1"/>
                </a:solidFill>
                <a:round/>
                <a:headEnd/>
                <a:tailEnd/>
              </a:ln>
              <a:effectLst/>
            </p:spPr>
            <p:txBody>
              <a:bodyPr>
                <a:prstTxWarp prst="textNoShape">
                  <a:avLst/>
                </a:prstTxWarp>
              </a:bodyPr>
              <a:lstStyle/>
              <a:p>
                <a:endParaRPr lang="en-US" dirty="0"/>
              </a:p>
            </p:txBody>
          </p:sp>
          <p:sp>
            <p:nvSpPr>
              <p:cNvPr id="183" name="Line 262"/>
              <p:cNvSpPr>
                <a:spLocks noChangeShapeType="1"/>
              </p:cNvSpPr>
              <p:nvPr/>
            </p:nvSpPr>
            <p:spPr bwMode="auto">
              <a:xfrm>
                <a:off x="1463" y="2920"/>
                <a:ext cx="200" cy="59"/>
              </a:xfrm>
              <a:prstGeom prst="line">
                <a:avLst/>
              </a:prstGeom>
              <a:noFill/>
              <a:ln w="9525">
                <a:solidFill>
                  <a:schemeClr val="tx1"/>
                </a:solidFill>
                <a:round/>
                <a:headEnd/>
                <a:tailEnd/>
              </a:ln>
              <a:effectLst/>
            </p:spPr>
            <p:txBody>
              <a:bodyPr>
                <a:prstTxWarp prst="textNoShape">
                  <a:avLst/>
                </a:prstTxWarp>
              </a:bodyPr>
              <a:lstStyle/>
              <a:p>
                <a:endParaRPr lang="en-US" dirty="0"/>
              </a:p>
            </p:txBody>
          </p:sp>
          <p:sp>
            <p:nvSpPr>
              <p:cNvPr id="184" name="Line 263"/>
              <p:cNvSpPr>
                <a:spLocks noChangeShapeType="1"/>
              </p:cNvSpPr>
              <p:nvPr/>
            </p:nvSpPr>
            <p:spPr bwMode="auto">
              <a:xfrm>
                <a:off x="1429" y="2977"/>
                <a:ext cx="200" cy="59"/>
              </a:xfrm>
              <a:prstGeom prst="line">
                <a:avLst/>
              </a:prstGeom>
              <a:noFill/>
              <a:ln w="9525">
                <a:solidFill>
                  <a:schemeClr val="tx1"/>
                </a:solidFill>
                <a:round/>
                <a:headEnd/>
                <a:tailEnd/>
              </a:ln>
              <a:effectLst/>
            </p:spPr>
            <p:txBody>
              <a:bodyPr>
                <a:prstTxWarp prst="textNoShape">
                  <a:avLst/>
                </a:prstTxWarp>
              </a:bodyPr>
              <a:lstStyle/>
              <a:p>
                <a:endParaRPr lang="en-US" dirty="0"/>
              </a:p>
            </p:txBody>
          </p:sp>
          <p:sp>
            <p:nvSpPr>
              <p:cNvPr id="185" name="Line 264"/>
              <p:cNvSpPr>
                <a:spLocks noChangeShapeType="1"/>
              </p:cNvSpPr>
              <p:nvPr/>
            </p:nvSpPr>
            <p:spPr bwMode="auto">
              <a:xfrm>
                <a:off x="1381" y="3034"/>
                <a:ext cx="200" cy="59"/>
              </a:xfrm>
              <a:prstGeom prst="line">
                <a:avLst/>
              </a:prstGeom>
              <a:noFill/>
              <a:ln w="9525">
                <a:solidFill>
                  <a:schemeClr val="tx1"/>
                </a:solidFill>
                <a:round/>
                <a:headEnd/>
                <a:tailEnd/>
              </a:ln>
              <a:effectLst/>
            </p:spPr>
            <p:txBody>
              <a:bodyPr>
                <a:prstTxWarp prst="textNoShape">
                  <a:avLst/>
                </a:prstTxWarp>
              </a:bodyPr>
              <a:lstStyle/>
              <a:p>
                <a:endParaRPr lang="en-US" dirty="0"/>
              </a:p>
            </p:txBody>
          </p:sp>
          <p:sp>
            <p:nvSpPr>
              <p:cNvPr id="186" name="Line 266"/>
              <p:cNvSpPr>
                <a:spLocks noChangeShapeType="1"/>
              </p:cNvSpPr>
              <p:nvPr/>
            </p:nvSpPr>
            <p:spPr bwMode="auto">
              <a:xfrm flipH="1">
                <a:off x="1402" y="2716"/>
                <a:ext cx="288" cy="375"/>
              </a:xfrm>
              <a:prstGeom prst="line">
                <a:avLst/>
              </a:prstGeom>
              <a:noFill/>
              <a:ln w="9525">
                <a:solidFill>
                  <a:schemeClr val="tx1"/>
                </a:solidFill>
                <a:round/>
                <a:headEnd/>
                <a:tailEnd/>
              </a:ln>
              <a:effectLst/>
            </p:spPr>
            <p:txBody>
              <a:bodyPr>
                <a:prstTxWarp prst="textNoShape">
                  <a:avLst/>
                </a:prstTxWarp>
              </a:bodyPr>
              <a:lstStyle/>
              <a:p>
                <a:endParaRPr lang="en-US" dirty="0"/>
              </a:p>
            </p:txBody>
          </p:sp>
          <p:sp>
            <p:nvSpPr>
              <p:cNvPr id="187" name="Line 267"/>
              <p:cNvSpPr>
                <a:spLocks noChangeShapeType="1"/>
              </p:cNvSpPr>
              <p:nvPr/>
            </p:nvSpPr>
            <p:spPr bwMode="auto">
              <a:xfrm flipH="1">
                <a:off x="1494" y="2727"/>
                <a:ext cx="270" cy="380"/>
              </a:xfrm>
              <a:prstGeom prst="line">
                <a:avLst/>
              </a:prstGeom>
              <a:noFill/>
              <a:ln w="9525">
                <a:solidFill>
                  <a:schemeClr val="tx1"/>
                </a:solidFill>
                <a:round/>
                <a:headEnd/>
                <a:tailEnd/>
              </a:ln>
              <a:effectLst/>
            </p:spPr>
            <p:txBody>
              <a:bodyPr>
                <a:prstTxWarp prst="textNoShape">
                  <a:avLst/>
                </a:prstTxWarp>
              </a:bodyPr>
              <a:lstStyle/>
              <a:p>
                <a:endParaRPr lang="en-US" dirty="0"/>
              </a:p>
            </p:txBody>
          </p:sp>
          <p:sp>
            <p:nvSpPr>
              <p:cNvPr id="188" name="Line 269"/>
              <p:cNvSpPr>
                <a:spLocks noChangeShapeType="1"/>
              </p:cNvSpPr>
              <p:nvPr/>
            </p:nvSpPr>
            <p:spPr bwMode="auto">
              <a:xfrm flipV="1">
                <a:off x="957" y="2892"/>
                <a:ext cx="189" cy="12"/>
              </a:xfrm>
              <a:prstGeom prst="line">
                <a:avLst/>
              </a:prstGeom>
              <a:noFill/>
              <a:ln w="9525">
                <a:solidFill>
                  <a:schemeClr val="tx1"/>
                </a:solidFill>
                <a:round/>
                <a:headEnd/>
                <a:tailEnd/>
              </a:ln>
              <a:effectLst/>
            </p:spPr>
            <p:txBody>
              <a:bodyPr>
                <a:prstTxWarp prst="textNoShape">
                  <a:avLst/>
                </a:prstTxWarp>
              </a:bodyPr>
              <a:lstStyle/>
              <a:p>
                <a:endParaRPr lang="en-US" dirty="0"/>
              </a:p>
            </p:txBody>
          </p:sp>
          <p:sp>
            <p:nvSpPr>
              <p:cNvPr id="189" name="Line 270"/>
              <p:cNvSpPr>
                <a:spLocks noChangeShapeType="1"/>
              </p:cNvSpPr>
              <p:nvPr/>
            </p:nvSpPr>
            <p:spPr bwMode="auto">
              <a:xfrm flipV="1">
                <a:off x="703" y="3705"/>
                <a:ext cx="547" cy="130"/>
              </a:xfrm>
              <a:prstGeom prst="line">
                <a:avLst/>
              </a:prstGeom>
              <a:noFill/>
              <a:ln w="9525">
                <a:solidFill>
                  <a:schemeClr val="tx1"/>
                </a:solidFill>
                <a:round/>
                <a:headEnd/>
                <a:tailEnd/>
              </a:ln>
              <a:effectLst/>
            </p:spPr>
            <p:txBody>
              <a:bodyPr>
                <a:prstTxWarp prst="textNoShape">
                  <a:avLst/>
                </a:prstTxWarp>
              </a:bodyPr>
              <a:lstStyle/>
              <a:p>
                <a:endParaRPr lang="en-US" dirty="0"/>
              </a:p>
            </p:txBody>
          </p:sp>
          <p:sp>
            <p:nvSpPr>
              <p:cNvPr id="190" name="Line 271"/>
              <p:cNvSpPr>
                <a:spLocks noChangeShapeType="1"/>
              </p:cNvSpPr>
              <p:nvPr/>
            </p:nvSpPr>
            <p:spPr bwMode="auto">
              <a:xfrm>
                <a:off x="1178" y="2432"/>
                <a:ext cx="0" cy="318"/>
              </a:xfrm>
              <a:prstGeom prst="line">
                <a:avLst/>
              </a:prstGeom>
              <a:noFill/>
              <a:ln w="9525">
                <a:solidFill>
                  <a:schemeClr val="tx1"/>
                </a:solidFill>
                <a:round/>
                <a:headEnd/>
                <a:tailEnd/>
              </a:ln>
              <a:effectLst/>
            </p:spPr>
            <p:txBody>
              <a:bodyPr>
                <a:prstTxWarp prst="textNoShape">
                  <a:avLst/>
                </a:prstTxWarp>
              </a:bodyPr>
              <a:lstStyle/>
              <a:p>
                <a:endParaRPr lang="en-US" dirty="0"/>
              </a:p>
            </p:txBody>
          </p:sp>
          <p:sp>
            <p:nvSpPr>
              <p:cNvPr id="191" name="Line 272"/>
              <p:cNvSpPr>
                <a:spLocks noChangeShapeType="1"/>
              </p:cNvSpPr>
              <p:nvPr/>
            </p:nvSpPr>
            <p:spPr bwMode="auto">
              <a:xfrm>
                <a:off x="1174" y="3487"/>
                <a:ext cx="0" cy="227"/>
              </a:xfrm>
              <a:prstGeom prst="line">
                <a:avLst/>
              </a:prstGeom>
              <a:noFill/>
              <a:ln w="9525">
                <a:solidFill>
                  <a:schemeClr val="tx1"/>
                </a:solidFill>
                <a:round/>
                <a:headEnd/>
                <a:tailEnd/>
              </a:ln>
              <a:effectLst/>
            </p:spPr>
            <p:txBody>
              <a:bodyPr>
                <a:prstTxWarp prst="textNoShape">
                  <a:avLst/>
                </a:prstTxWarp>
              </a:bodyPr>
              <a:lstStyle/>
              <a:p>
                <a:endParaRPr lang="en-US" dirty="0"/>
              </a:p>
            </p:txBody>
          </p:sp>
          <p:sp>
            <p:nvSpPr>
              <p:cNvPr id="192" name="Line 275"/>
              <p:cNvSpPr>
                <a:spLocks noChangeShapeType="1"/>
              </p:cNvSpPr>
              <p:nvPr/>
            </p:nvSpPr>
            <p:spPr bwMode="auto">
              <a:xfrm flipH="1">
                <a:off x="1443" y="2732"/>
                <a:ext cx="270" cy="380"/>
              </a:xfrm>
              <a:prstGeom prst="line">
                <a:avLst/>
              </a:prstGeom>
              <a:noFill/>
              <a:ln w="9525">
                <a:solidFill>
                  <a:schemeClr val="tx1"/>
                </a:solidFill>
                <a:round/>
                <a:headEnd/>
                <a:tailEnd/>
              </a:ln>
              <a:effectLst/>
            </p:spPr>
            <p:txBody>
              <a:bodyPr>
                <a:prstTxWarp prst="textNoShape">
                  <a:avLst/>
                </a:prstTxWarp>
              </a:bodyPr>
              <a:lstStyle/>
              <a:p>
                <a:endParaRPr lang="en-US" dirty="0"/>
              </a:p>
            </p:txBody>
          </p:sp>
          <p:sp>
            <p:nvSpPr>
              <p:cNvPr id="193" name="Line 276"/>
              <p:cNvSpPr>
                <a:spLocks noChangeShapeType="1"/>
              </p:cNvSpPr>
              <p:nvPr/>
            </p:nvSpPr>
            <p:spPr bwMode="auto">
              <a:xfrm flipH="1">
                <a:off x="1531" y="2737"/>
                <a:ext cx="270" cy="380"/>
              </a:xfrm>
              <a:prstGeom prst="line">
                <a:avLst/>
              </a:prstGeom>
              <a:noFill/>
              <a:ln w="9525">
                <a:solidFill>
                  <a:schemeClr val="tx1"/>
                </a:solidFill>
                <a:round/>
                <a:headEnd/>
                <a:tailEnd/>
              </a:ln>
              <a:effectLst/>
            </p:spPr>
            <p:txBody>
              <a:bodyPr>
                <a:prstTxWarp prst="textNoShape">
                  <a:avLst/>
                </a:prstTxWarp>
              </a:bodyPr>
              <a:lstStyle/>
              <a:p>
                <a:endParaRPr lang="en-US" dirty="0"/>
              </a:p>
            </p:txBody>
          </p:sp>
          <p:sp>
            <p:nvSpPr>
              <p:cNvPr id="194" name="Line 277"/>
              <p:cNvSpPr>
                <a:spLocks noChangeShapeType="1"/>
              </p:cNvSpPr>
              <p:nvPr/>
            </p:nvSpPr>
            <p:spPr bwMode="auto">
              <a:xfrm flipH="1">
                <a:off x="1380" y="2706"/>
                <a:ext cx="270" cy="380"/>
              </a:xfrm>
              <a:prstGeom prst="line">
                <a:avLst/>
              </a:prstGeom>
              <a:noFill/>
              <a:ln w="9525">
                <a:solidFill>
                  <a:schemeClr val="tx1"/>
                </a:solidFill>
                <a:round/>
                <a:headEnd/>
                <a:tailEnd/>
              </a:ln>
              <a:effectLst/>
            </p:spPr>
            <p:txBody>
              <a:bodyPr>
                <a:prstTxWarp prst="textNoShape">
                  <a:avLst/>
                </a:prstTxWarp>
              </a:bodyPr>
              <a:lstStyle/>
              <a:p>
                <a:endParaRPr lang="en-US" dirty="0"/>
              </a:p>
            </p:txBody>
          </p:sp>
          <p:sp>
            <p:nvSpPr>
              <p:cNvPr id="195" name="Freeform 278"/>
              <p:cNvSpPr>
                <a:spLocks/>
              </p:cNvSpPr>
              <p:nvPr/>
            </p:nvSpPr>
            <p:spPr bwMode="auto">
              <a:xfrm>
                <a:off x="1175" y="2704"/>
                <a:ext cx="934" cy="706"/>
              </a:xfrm>
              <a:custGeom>
                <a:avLst/>
                <a:gdLst/>
                <a:ahLst/>
                <a:cxnLst>
                  <a:cxn ang="0">
                    <a:pos x="934" y="0"/>
                  </a:cxn>
                  <a:cxn ang="0">
                    <a:pos x="507" y="683"/>
                  </a:cxn>
                  <a:cxn ang="0">
                    <a:pos x="472" y="706"/>
                  </a:cxn>
                  <a:cxn ang="0">
                    <a:pos x="421" y="706"/>
                  </a:cxn>
                  <a:cxn ang="0">
                    <a:pos x="0" y="539"/>
                  </a:cxn>
                </a:cxnLst>
                <a:rect l="0" t="0" r="r" b="b"/>
                <a:pathLst>
                  <a:path w="934" h="706">
                    <a:moveTo>
                      <a:pt x="934" y="0"/>
                    </a:moveTo>
                    <a:lnTo>
                      <a:pt x="507" y="683"/>
                    </a:lnTo>
                    <a:lnTo>
                      <a:pt x="472" y="706"/>
                    </a:lnTo>
                    <a:lnTo>
                      <a:pt x="421" y="706"/>
                    </a:lnTo>
                    <a:lnTo>
                      <a:pt x="0" y="539"/>
                    </a:lnTo>
                  </a:path>
                </a:pathLst>
              </a:custGeom>
              <a:noFill/>
              <a:ln w="9525">
                <a:solidFill>
                  <a:schemeClr val="tx1"/>
                </a:solidFill>
                <a:round/>
                <a:headEnd/>
                <a:tailEnd/>
              </a:ln>
              <a:effectLst/>
            </p:spPr>
            <p:txBody>
              <a:bodyPr>
                <a:prstTxWarp prst="textNoShape">
                  <a:avLst/>
                </a:prstTxWarp>
              </a:bodyPr>
              <a:lstStyle/>
              <a:p>
                <a:endParaRPr lang="en-US" dirty="0"/>
              </a:p>
            </p:txBody>
          </p:sp>
          <p:sp>
            <p:nvSpPr>
              <p:cNvPr id="196" name="Freeform 279"/>
              <p:cNvSpPr>
                <a:spLocks/>
              </p:cNvSpPr>
              <p:nvPr/>
            </p:nvSpPr>
            <p:spPr bwMode="auto">
              <a:xfrm flipH="1">
                <a:off x="742" y="2963"/>
                <a:ext cx="45" cy="104"/>
              </a:xfrm>
              <a:custGeom>
                <a:avLst/>
                <a:gdLst/>
                <a:ahLst/>
                <a:cxnLst>
                  <a:cxn ang="0">
                    <a:pos x="11" y="0"/>
                  </a:cxn>
                  <a:cxn ang="0">
                    <a:pos x="57" y="0"/>
                  </a:cxn>
                  <a:cxn ang="0">
                    <a:pos x="51" y="115"/>
                  </a:cxn>
                  <a:cxn ang="0">
                    <a:pos x="0" y="115"/>
                  </a:cxn>
                </a:cxnLst>
                <a:rect l="0" t="0" r="r" b="b"/>
                <a:pathLst>
                  <a:path w="57" h="115">
                    <a:moveTo>
                      <a:pt x="11" y="0"/>
                    </a:moveTo>
                    <a:lnTo>
                      <a:pt x="57" y="0"/>
                    </a:lnTo>
                    <a:lnTo>
                      <a:pt x="51" y="115"/>
                    </a:lnTo>
                    <a:lnTo>
                      <a:pt x="0" y="115"/>
                    </a:lnTo>
                  </a:path>
                </a:pathLst>
              </a:custGeom>
              <a:noFill/>
              <a:ln w="9525">
                <a:solidFill>
                  <a:schemeClr val="tx1"/>
                </a:solidFill>
                <a:round/>
                <a:headEnd/>
                <a:tailEnd/>
              </a:ln>
              <a:effectLst/>
            </p:spPr>
            <p:txBody>
              <a:bodyPr>
                <a:prstTxWarp prst="textNoShape">
                  <a:avLst/>
                </a:prstTxWarp>
              </a:bodyPr>
              <a:lstStyle/>
              <a:p>
                <a:endParaRPr lang="en-US" dirty="0"/>
              </a:p>
            </p:txBody>
          </p:sp>
          <p:sp>
            <p:nvSpPr>
              <p:cNvPr id="197" name="Oval 282"/>
              <p:cNvSpPr>
                <a:spLocks noChangeArrowheads="1"/>
              </p:cNvSpPr>
              <p:nvPr/>
            </p:nvSpPr>
            <p:spPr bwMode="auto">
              <a:xfrm>
                <a:off x="1147" y="4050"/>
                <a:ext cx="109" cy="58"/>
              </a:xfrm>
              <a:prstGeom prst="ellipse">
                <a:avLst/>
              </a:prstGeom>
              <a:noFill/>
              <a:ln w="9525">
                <a:solidFill>
                  <a:schemeClr val="tx1"/>
                </a:solidFill>
                <a:round/>
                <a:headEnd/>
                <a:tailEnd/>
              </a:ln>
              <a:effectLst/>
            </p:spPr>
            <p:txBody>
              <a:bodyPr wrap="none" anchor="ctr">
                <a:prstTxWarp prst="textNoShape">
                  <a:avLst/>
                </a:prstTxWarp>
              </a:bodyPr>
              <a:lstStyle/>
              <a:p>
                <a:endParaRPr lang="en-US" dirty="0"/>
              </a:p>
            </p:txBody>
          </p:sp>
          <p:sp>
            <p:nvSpPr>
              <p:cNvPr id="198" name="Oval 283"/>
              <p:cNvSpPr>
                <a:spLocks noChangeArrowheads="1"/>
              </p:cNvSpPr>
              <p:nvPr/>
            </p:nvSpPr>
            <p:spPr bwMode="auto">
              <a:xfrm>
                <a:off x="1383" y="3947"/>
                <a:ext cx="109" cy="58"/>
              </a:xfrm>
              <a:prstGeom prst="ellipse">
                <a:avLst/>
              </a:prstGeom>
              <a:noFill/>
              <a:ln w="9525">
                <a:solidFill>
                  <a:schemeClr val="tx1"/>
                </a:solidFill>
                <a:round/>
                <a:headEnd/>
                <a:tailEnd/>
              </a:ln>
              <a:effectLst/>
            </p:spPr>
            <p:txBody>
              <a:bodyPr wrap="none" anchor="ctr">
                <a:prstTxWarp prst="textNoShape">
                  <a:avLst/>
                </a:prstTxWarp>
              </a:bodyPr>
              <a:lstStyle/>
              <a:p>
                <a:endParaRPr lang="en-US" dirty="0"/>
              </a:p>
            </p:txBody>
          </p:sp>
          <p:sp useBgFill="1">
            <p:nvSpPr>
              <p:cNvPr id="199" name="Freeform 280"/>
              <p:cNvSpPr>
                <a:spLocks/>
              </p:cNvSpPr>
              <p:nvPr/>
            </p:nvSpPr>
            <p:spPr bwMode="auto">
              <a:xfrm>
                <a:off x="1104" y="3730"/>
                <a:ext cx="347" cy="253"/>
              </a:xfrm>
              <a:custGeom>
                <a:avLst/>
                <a:gdLst/>
                <a:ahLst/>
                <a:cxnLst>
                  <a:cxn ang="0">
                    <a:pos x="18" y="0"/>
                  </a:cxn>
                  <a:cxn ang="0">
                    <a:pos x="347" y="207"/>
                  </a:cxn>
                  <a:cxn ang="0">
                    <a:pos x="341" y="253"/>
                  </a:cxn>
                  <a:cxn ang="0">
                    <a:pos x="0" y="53"/>
                  </a:cxn>
                </a:cxnLst>
                <a:rect l="0" t="0" r="r" b="b"/>
                <a:pathLst>
                  <a:path w="347" h="253">
                    <a:moveTo>
                      <a:pt x="18" y="0"/>
                    </a:moveTo>
                    <a:lnTo>
                      <a:pt x="347" y="207"/>
                    </a:lnTo>
                    <a:lnTo>
                      <a:pt x="341" y="253"/>
                    </a:lnTo>
                    <a:lnTo>
                      <a:pt x="0" y="53"/>
                    </a:lnTo>
                  </a:path>
                </a:pathLst>
              </a:custGeom>
              <a:ln w="9525">
                <a:solidFill>
                  <a:schemeClr val="tx1"/>
                </a:solidFill>
                <a:round/>
                <a:headEnd/>
                <a:tailEnd/>
              </a:ln>
              <a:effectLst/>
            </p:spPr>
            <p:txBody>
              <a:bodyPr>
                <a:prstTxWarp prst="textNoShape">
                  <a:avLst/>
                </a:prstTxWarp>
              </a:bodyPr>
              <a:lstStyle/>
              <a:p>
                <a:endParaRPr lang="en-US" dirty="0"/>
              </a:p>
            </p:txBody>
          </p:sp>
          <p:sp useBgFill="1">
            <p:nvSpPr>
              <p:cNvPr id="200" name="Freeform 281"/>
              <p:cNvSpPr>
                <a:spLocks/>
              </p:cNvSpPr>
              <p:nvPr/>
            </p:nvSpPr>
            <p:spPr bwMode="auto">
              <a:xfrm>
                <a:off x="864" y="3793"/>
                <a:ext cx="354" cy="294"/>
              </a:xfrm>
              <a:custGeom>
                <a:avLst/>
                <a:gdLst/>
                <a:ahLst/>
                <a:cxnLst>
                  <a:cxn ang="0">
                    <a:pos x="39" y="0"/>
                  </a:cxn>
                  <a:cxn ang="0">
                    <a:pos x="354" y="242"/>
                  </a:cxn>
                  <a:cxn ang="0">
                    <a:pos x="348" y="294"/>
                  </a:cxn>
                  <a:cxn ang="0">
                    <a:pos x="0" y="56"/>
                  </a:cxn>
                </a:cxnLst>
                <a:rect l="0" t="0" r="r" b="b"/>
                <a:pathLst>
                  <a:path w="354" h="294">
                    <a:moveTo>
                      <a:pt x="39" y="0"/>
                    </a:moveTo>
                    <a:lnTo>
                      <a:pt x="354" y="242"/>
                    </a:lnTo>
                    <a:lnTo>
                      <a:pt x="348" y="294"/>
                    </a:lnTo>
                    <a:lnTo>
                      <a:pt x="0" y="56"/>
                    </a:lnTo>
                  </a:path>
                </a:pathLst>
              </a:custGeom>
              <a:ln w="9525" cap="flat" cmpd="sng">
                <a:solidFill>
                  <a:schemeClr val="tx1"/>
                </a:solidFill>
                <a:prstDash val="solid"/>
                <a:round/>
                <a:headEnd type="none" w="med" len="med"/>
                <a:tailEnd type="none" w="med" len="med"/>
              </a:ln>
              <a:effectLst/>
            </p:spPr>
            <p:txBody>
              <a:bodyPr>
                <a:prstTxWarp prst="textNoShape">
                  <a:avLst/>
                </a:prstTxWarp>
              </a:bodyPr>
              <a:lstStyle/>
              <a:p>
                <a:endParaRPr lang="en-US" dirty="0"/>
              </a:p>
            </p:txBody>
          </p:sp>
          <p:sp>
            <p:nvSpPr>
              <p:cNvPr id="201" name="Oval 284"/>
              <p:cNvSpPr>
                <a:spLocks noChangeArrowheads="1"/>
              </p:cNvSpPr>
              <p:nvPr/>
            </p:nvSpPr>
            <p:spPr bwMode="auto">
              <a:xfrm>
                <a:off x="449" y="3733"/>
                <a:ext cx="51" cy="34"/>
              </a:xfrm>
              <a:prstGeom prst="ellipse">
                <a:avLst/>
              </a:prstGeom>
              <a:noFill/>
              <a:ln w="9525">
                <a:solidFill>
                  <a:schemeClr val="tx1"/>
                </a:solidFill>
                <a:round/>
                <a:headEnd/>
                <a:tailEnd/>
              </a:ln>
              <a:effectLst/>
            </p:spPr>
            <p:txBody>
              <a:bodyPr wrap="none" anchor="ctr">
                <a:prstTxWarp prst="textNoShape">
                  <a:avLst/>
                </a:prstTxWarp>
              </a:bodyPr>
              <a:lstStyle/>
              <a:p>
                <a:endParaRPr lang="en-US" dirty="0"/>
              </a:p>
            </p:txBody>
          </p:sp>
          <p:sp>
            <p:nvSpPr>
              <p:cNvPr id="202" name="Line 285"/>
              <p:cNvSpPr>
                <a:spLocks noChangeShapeType="1"/>
              </p:cNvSpPr>
              <p:nvPr/>
            </p:nvSpPr>
            <p:spPr bwMode="auto">
              <a:xfrm>
                <a:off x="476" y="3702"/>
                <a:ext cx="0" cy="46"/>
              </a:xfrm>
              <a:prstGeom prst="line">
                <a:avLst/>
              </a:prstGeom>
              <a:noFill/>
              <a:ln w="9525">
                <a:solidFill>
                  <a:schemeClr val="tx1"/>
                </a:solidFill>
                <a:round/>
                <a:headEnd/>
                <a:tailEnd/>
              </a:ln>
              <a:effectLst/>
            </p:spPr>
            <p:txBody>
              <a:bodyPr>
                <a:prstTxWarp prst="textNoShape">
                  <a:avLst/>
                </a:prstTxWarp>
              </a:bodyPr>
              <a:lstStyle/>
              <a:p>
                <a:endParaRPr lang="en-US" dirty="0"/>
              </a:p>
            </p:txBody>
          </p:sp>
          <p:sp>
            <p:nvSpPr>
              <p:cNvPr id="203" name="Oval 286"/>
              <p:cNvSpPr>
                <a:spLocks noChangeArrowheads="1"/>
              </p:cNvSpPr>
              <p:nvPr/>
            </p:nvSpPr>
            <p:spPr bwMode="auto">
              <a:xfrm>
                <a:off x="657" y="3899"/>
                <a:ext cx="91" cy="45"/>
              </a:xfrm>
              <a:prstGeom prst="ellipse">
                <a:avLst/>
              </a:prstGeom>
              <a:noFill/>
              <a:ln w="9525">
                <a:solidFill>
                  <a:schemeClr val="tx1"/>
                </a:solidFill>
                <a:round/>
                <a:headEnd/>
                <a:tailEnd/>
              </a:ln>
              <a:effectLst/>
            </p:spPr>
            <p:txBody>
              <a:bodyPr wrap="none" anchor="ctr">
                <a:prstTxWarp prst="textNoShape">
                  <a:avLst/>
                </a:prstTxWarp>
              </a:bodyPr>
              <a:lstStyle/>
              <a:p>
                <a:endParaRPr lang="en-US" dirty="0"/>
              </a:p>
            </p:txBody>
          </p:sp>
          <p:sp>
            <p:nvSpPr>
              <p:cNvPr id="204" name="Line 287"/>
              <p:cNvSpPr>
                <a:spLocks noChangeShapeType="1"/>
              </p:cNvSpPr>
              <p:nvPr/>
            </p:nvSpPr>
            <p:spPr bwMode="auto">
              <a:xfrm>
                <a:off x="703" y="3868"/>
                <a:ext cx="0" cy="46"/>
              </a:xfrm>
              <a:prstGeom prst="line">
                <a:avLst/>
              </a:prstGeom>
              <a:noFill/>
              <a:ln w="9525">
                <a:solidFill>
                  <a:schemeClr val="tx1"/>
                </a:solidFill>
                <a:round/>
                <a:headEnd/>
                <a:tailEnd/>
              </a:ln>
              <a:effectLst/>
            </p:spPr>
            <p:txBody>
              <a:bodyPr>
                <a:prstTxWarp prst="textNoShape">
                  <a:avLst/>
                </a:prstTxWarp>
              </a:bodyPr>
              <a:lstStyle/>
              <a:p>
                <a:endParaRPr lang="en-US" dirty="0"/>
              </a:p>
            </p:txBody>
          </p:sp>
        </p:grpSp>
        <p:sp>
          <p:nvSpPr>
            <p:cNvPr id="226" name="Rectangle 225"/>
            <p:cNvSpPr/>
            <p:nvPr/>
          </p:nvSpPr>
          <p:spPr>
            <a:xfrm>
              <a:off x="5989971" y="4913257"/>
              <a:ext cx="508000" cy="1160523"/>
            </a:xfrm>
            <a:prstGeom prst="rect">
              <a:avLst/>
            </a:prstGeom>
            <a:noFill/>
            <a:ln>
              <a:noFill/>
            </a:ln>
            <a:scene3d>
              <a:camera prst="orthographicFront">
                <a:rot lat="1585982" lon="2974675" rev="91592"/>
              </a:camera>
              <a:lightRig rig="threePt" dir="t"/>
            </a:scene3d>
            <a:sp3d/>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bg1">
                      <a:lumMod val="50000"/>
                    </a:schemeClr>
                  </a:solidFill>
                </a:rPr>
                <a:t>A</a:t>
              </a:r>
              <a:br>
                <a:rPr lang="en-US" dirty="0" smtClean="0">
                  <a:solidFill>
                    <a:schemeClr val="bg1">
                      <a:lumMod val="50000"/>
                    </a:schemeClr>
                  </a:solidFill>
                </a:rPr>
              </a:br>
              <a:r>
                <a:rPr lang="en-US" dirty="0" smtClean="0">
                  <a:solidFill>
                    <a:schemeClr val="bg1">
                      <a:lumMod val="50000"/>
                    </a:schemeClr>
                  </a:solidFill>
                </a:rPr>
                <a:t>T</a:t>
              </a:r>
            </a:p>
            <a:p>
              <a:pPr algn="ctr"/>
              <a:r>
                <a:rPr lang="en-US" dirty="0" smtClean="0">
                  <a:solidFill>
                    <a:schemeClr val="bg1">
                      <a:lumMod val="50000"/>
                    </a:schemeClr>
                  </a:solidFill>
                </a:rPr>
                <a:t>E</a:t>
              </a:r>
              <a:endParaRPr lang="en-US" dirty="0">
                <a:solidFill>
                  <a:schemeClr val="bg1">
                    <a:lumMod val="50000"/>
                  </a:schemeClr>
                </a:solidFill>
              </a:endParaRPr>
            </a:p>
          </p:txBody>
        </p:sp>
        <p:sp>
          <p:nvSpPr>
            <p:cNvPr id="225" name="Freeform 224"/>
            <p:cNvSpPr/>
            <p:nvPr/>
          </p:nvSpPr>
          <p:spPr>
            <a:xfrm>
              <a:off x="6845300" y="5505450"/>
              <a:ext cx="879475" cy="704850"/>
            </a:xfrm>
            <a:custGeom>
              <a:avLst/>
              <a:gdLst>
                <a:gd name="connsiteX0" fmla="*/ 847725 w 879475"/>
                <a:gd name="connsiteY0" fmla="*/ 0 h 704850"/>
                <a:gd name="connsiteX1" fmla="*/ 879475 w 879475"/>
                <a:gd name="connsiteY1" fmla="*/ 114300 h 704850"/>
                <a:gd name="connsiteX2" fmla="*/ 508000 w 879475"/>
                <a:gd name="connsiteY2" fmla="*/ 688975 h 704850"/>
                <a:gd name="connsiteX3" fmla="*/ 450850 w 879475"/>
                <a:gd name="connsiteY3" fmla="*/ 704850 h 704850"/>
                <a:gd name="connsiteX4" fmla="*/ 28575 w 879475"/>
                <a:gd name="connsiteY4" fmla="*/ 485775 h 704850"/>
                <a:gd name="connsiteX5" fmla="*/ 0 w 879475"/>
                <a:gd name="connsiteY5" fmla="*/ 419100 h 704850"/>
                <a:gd name="connsiteX6" fmla="*/ 434975 w 879475"/>
                <a:gd name="connsiteY6" fmla="*/ 619125 h 704850"/>
                <a:gd name="connsiteX7" fmla="*/ 495300 w 879475"/>
                <a:gd name="connsiteY7" fmla="*/ 565150 h 704850"/>
                <a:gd name="connsiteX8" fmla="*/ 847725 w 879475"/>
                <a:gd name="connsiteY8" fmla="*/ 0 h 70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79475" h="704850">
                  <a:moveTo>
                    <a:pt x="847725" y="0"/>
                  </a:moveTo>
                  <a:lnTo>
                    <a:pt x="879475" y="114300"/>
                  </a:lnTo>
                  <a:lnTo>
                    <a:pt x="508000" y="688975"/>
                  </a:lnTo>
                  <a:lnTo>
                    <a:pt x="450850" y="704850"/>
                  </a:lnTo>
                  <a:lnTo>
                    <a:pt x="28575" y="485775"/>
                  </a:lnTo>
                  <a:lnTo>
                    <a:pt x="0" y="419100"/>
                  </a:lnTo>
                  <a:lnTo>
                    <a:pt x="434975" y="619125"/>
                  </a:lnTo>
                  <a:lnTo>
                    <a:pt x="495300" y="565150"/>
                  </a:lnTo>
                  <a:lnTo>
                    <a:pt x="847725" y="0"/>
                  </a:lnTo>
                  <a:close/>
                </a:path>
              </a:pathLst>
            </a:cu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 of scan</a:t>
            </a:r>
            <a:endParaRPr lang="en-US" dirty="0"/>
          </a:p>
        </p:txBody>
      </p:sp>
      <p:sp>
        <p:nvSpPr>
          <p:cNvPr id="3" name="Content Placeholder 2"/>
          <p:cNvSpPr>
            <a:spLocks noGrp="1"/>
          </p:cNvSpPr>
          <p:nvPr>
            <p:ph idx="1"/>
          </p:nvPr>
        </p:nvSpPr>
        <p:spPr>
          <a:xfrm>
            <a:off x="676275" y="2993413"/>
            <a:ext cx="8229600" cy="3277323"/>
          </a:xfrm>
        </p:spPr>
        <p:txBody>
          <a:bodyPr/>
          <a:lstStyle/>
          <a:p>
            <a:r>
              <a:rPr lang="en-US" dirty="0" smtClean="0"/>
              <a:t>Highly effective and predictable process</a:t>
            </a:r>
          </a:p>
          <a:p>
            <a:r>
              <a:rPr lang="en-US" dirty="0" smtClean="0"/>
              <a:t>Increased controllability, observability, thus testability</a:t>
            </a:r>
          </a:p>
          <a:p>
            <a:r>
              <a:rPr lang="en-US" dirty="0" smtClean="0"/>
              <a:t>Simplified ATPG and fault simulation</a:t>
            </a:r>
          </a:p>
          <a:p>
            <a:r>
              <a:rPr lang="en-US" dirty="0" smtClean="0"/>
              <a:t>Simple test protocol</a:t>
            </a:r>
          </a:p>
          <a:p>
            <a:r>
              <a:rPr lang="en-US" dirty="0" smtClean="0">
                <a:solidFill>
                  <a:srgbClr val="000000"/>
                </a:solidFill>
              </a:rPr>
              <a:t>Improved hardware debugging and verification</a:t>
            </a:r>
          </a:p>
          <a:p>
            <a:r>
              <a:rPr lang="en-US" dirty="0" smtClean="0">
                <a:solidFill>
                  <a:srgbClr val="000000"/>
                </a:solidFill>
              </a:rPr>
              <a:t>Improved fault diagnosis</a:t>
            </a:r>
          </a:p>
          <a:p>
            <a:r>
              <a:rPr lang="en-US" dirty="0" smtClean="0">
                <a:solidFill>
                  <a:srgbClr val="000000"/>
                </a:solidFill>
              </a:rPr>
              <a:t>Fundamental for built-in self-test</a:t>
            </a:r>
          </a:p>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 of scan</a:t>
            </a:r>
            <a:endParaRPr lang="en-US" dirty="0"/>
          </a:p>
        </p:txBody>
      </p:sp>
      <p:sp>
        <p:nvSpPr>
          <p:cNvPr id="3" name="Content Placeholder 2"/>
          <p:cNvSpPr>
            <a:spLocks noGrp="1"/>
          </p:cNvSpPr>
          <p:nvPr>
            <p:ph idx="1"/>
          </p:nvPr>
        </p:nvSpPr>
        <p:spPr>
          <a:xfrm>
            <a:off x="676275" y="2586209"/>
            <a:ext cx="8229600" cy="3442506"/>
          </a:xfrm>
        </p:spPr>
        <p:txBody>
          <a:bodyPr/>
          <a:lstStyle/>
          <a:p>
            <a:r>
              <a:rPr lang="en-US" dirty="0" smtClean="0"/>
              <a:t>Additional hardware – two-port scan cells and extra routing (scan enable, clock trees, cells stitching)</a:t>
            </a:r>
          </a:p>
          <a:p>
            <a:r>
              <a:rPr lang="en-US" dirty="0" smtClean="0"/>
              <a:t>Additional top level pins</a:t>
            </a:r>
          </a:p>
          <a:p>
            <a:pPr lvl="1">
              <a:spcBef>
                <a:spcPts val="0"/>
              </a:spcBef>
            </a:pPr>
            <a:r>
              <a:rPr lang="en-US" dirty="0" smtClean="0"/>
              <a:t>scan inputs</a:t>
            </a:r>
          </a:p>
          <a:p>
            <a:pPr lvl="1">
              <a:spcBef>
                <a:spcPts val="0"/>
              </a:spcBef>
            </a:pPr>
            <a:r>
              <a:rPr lang="en-US" dirty="0" smtClean="0"/>
              <a:t>scan outputs</a:t>
            </a:r>
          </a:p>
          <a:p>
            <a:pPr lvl="1">
              <a:spcBef>
                <a:spcPts val="0"/>
              </a:spcBef>
            </a:pPr>
            <a:r>
              <a:rPr lang="en-US" dirty="0" smtClean="0"/>
              <a:t>mode selection and/or shift clock</a:t>
            </a:r>
          </a:p>
          <a:p>
            <a:r>
              <a:rPr lang="en-US" dirty="0" smtClean="0"/>
              <a:t>Performance impact can be minimized</a:t>
            </a:r>
          </a:p>
          <a:p>
            <a:r>
              <a:rPr lang="en-US" dirty="0" smtClean="0"/>
              <a:t>Design effort cost</a:t>
            </a:r>
          </a:p>
          <a:p>
            <a:r>
              <a:rPr lang="en-US" dirty="0" smtClean="0"/>
              <a:t>Security concerns</a:t>
            </a:r>
          </a:p>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Scan test cost</a:t>
            </a:r>
            <a:endParaRPr lang="en-US" dirty="0"/>
          </a:p>
        </p:txBody>
      </p:sp>
      <p:grpSp>
        <p:nvGrpSpPr>
          <p:cNvPr id="3" name="Group 84"/>
          <p:cNvGrpSpPr>
            <a:grpSpLocks/>
          </p:cNvGrpSpPr>
          <p:nvPr/>
        </p:nvGrpSpPr>
        <p:grpSpPr bwMode="auto">
          <a:xfrm>
            <a:off x="1180258" y="3867150"/>
            <a:ext cx="3192462" cy="431800"/>
            <a:chOff x="393" y="2108"/>
            <a:chExt cx="2011" cy="272"/>
          </a:xfrm>
          <a:solidFill>
            <a:srgbClr val="FFFFFF"/>
          </a:solidFill>
          <a:effectLst/>
        </p:grpSpPr>
        <p:sp>
          <p:nvSpPr>
            <p:cNvPr id="7" name="AutoShape 36"/>
            <p:cNvSpPr>
              <a:spLocks noChangeArrowheads="1"/>
            </p:cNvSpPr>
            <p:nvPr/>
          </p:nvSpPr>
          <p:spPr bwMode="auto">
            <a:xfrm>
              <a:off x="393" y="2108"/>
              <a:ext cx="1120" cy="272"/>
            </a:xfrm>
            <a:prstGeom prst="bevel">
              <a:avLst>
                <a:gd name="adj" fmla="val 4690"/>
              </a:avLst>
            </a:prstGeom>
            <a:grpFill/>
            <a:ln w="9525">
              <a:noFill/>
              <a:miter lim="800000"/>
              <a:headEnd/>
              <a:tailEnd/>
            </a:ln>
            <a:effectLst/>
          </p:spPr>
          <p:txBody>
            <a:bodyPr wrap="none" anchor="ctr">
              <a:prstTxWarp prst="textNoShape">
                <a:avLst/>
              </a:prstTxWarp>
            </a:bodyPr>
            <a:lstStyle/>
            <a:p>
              <a:pPr>
                <a:lnSpc>
                  <a:spcPct val="85000"/>
                </a:lnSpc>
                <a:spcBef>
                  <a:spcPct val="0"/>
                </a:spcBef>
              </a:pPr>
              <a:r>
                <a:rPr lang="en-US" sz="1800" b="0" dirty="0"/>
                <a:t>Shift frequency</a:t>
              </a:r>
            </a:p>
          </p:txBody>
        </p:sp>
        <p:sp>
          <p:nvSpPr>
            <p:cNvPr id="8" name="AutoShape 21"/>
            <p:cNvSpPr>
              <a:spLocks noChangeArrowheads="1"/>
            </p:cNvSpPr>
            <p:nvPr/>
          </p:nvSpPr>
          <p:spPr bwMode="auto">
            <a:xfrm>
              <a:off x="1516" y="2108"/>
              <a:ext cx="888" cy="272"/>
            </a:xfrm>
            <a:prstGeom prst="bevel">
              <a:avLst>
                <a:gd name="adj" fmla="val 4690"/>
              </a:avLst>
            </a:prstGeom>
            <a:grpFill/>
            <a:ln w="9525">
              <a:noFill/>
              <a:miter lim="800000"/>
              <a:headEnd/>
              <a:tailEnd/>
            </a:ln>
            <a:effectLst/>
          </p:spPr>
          <p:txBody>
            <a:bodyPr wrap="none" anchor="ctr">
              <a:prstTxWarp prst="textNoShape">
                <a:avLst/>
              </a:prstTxWarp>
            </a:bodyPr>
            <a:lstStyle/>
            <a:p>
              <a:pPr>
                <a:lnSpc>
                  <a:spcPct val="85000"/>
                </a:lnSpc>
                <a:spcBef>
                  <a:spcPct val="0"/>
                </a:spcBef>
              </a:pPr>
              <a:r>
                <a:rPr lang="en-US" dirty="0"/>
                <a:t>5</a:t>
              </a:r>
              <a:r>
                <a:rPr lang="en-US" sz="1800" b="0" dirty="0" smtClean="0"/>
                <a:t>0 </a:t>
              </a:r>
              <a:r>
                <a:rPr lang="en-US" sz="1800" b="0" dirty="0"/>
                <a:t>MHz</a:t>
              </a:r>
            </a:p>
          </p:txBody>
        </p:sp>
      </p:grpSp>
      <p:grpSp>
        <p:nvGrpSpPr>
          <p:cNvPr id="5" name="Group 80"/>
          <p:cNvGrpSpPr>
            <a:grpSpLocks/>
          </p:cNvGrpSpPr>
          <p:nvPr/>
        </p:nvGrpSpPr>
        <p:grpSpPr bwMode="auto">
          <a:xfrm>
            <a:off x="1180258" y="1892300"/>
            <a:ext cx="3192462" cy="431800"/>
            <a:chOff x="393" y="864"/>
            <a:chExt cx="2011" cy="272"/>
          </a:xfrm>
          <a:solidFill>
            <a:schemeClr val="bg1"/>
          </a:solidFill>
          <a:effectLst/>
        </p:grpSpPr>
        <p:sp>
          <p:nvSpPr>
            <p:cNvPr id="10" name="AutoShape 20"/>
            <p:cNvSpPr>
              <a:spLocks noChangeArrowheads="1"/>
            </p:cNvSpPr>
            <p:nvPr/>
          </p:nvSpPr>
          <p:spPr bwMode="auto">
            <a:xfrm>
              <a:off x="393" y="864"/>
              <a:ext cx="1120" cy="272"/>
            </a:xfrm>
            <a:prstGeom prst="bevel">
              <a:avLst>
                <a:gd name="adj" fmla="val 4690"/>
              </a:avLst>
            </a:prstGeom>
            <a:grpFill/>
            <a:ln w="9525">
              <a:noFill/>
              <a:miter lim="800000"/>
              <a:headEnd/>
              <a:tailEnd/>
            </a:ln>
            <a:effectLst/>
          </p:spPr>
          <p:txBody>
            <a:bodyPr wrap="none" anchor="ctr">
              <a:prstTxWarp prst="textNoShape">
                <a:avLst/>
              </a:prstTxWarp>
            </a:bodyPr>
            <a:lstStyle/>
            <a:p>
              <a:pPr>
                <a:lnSpc>
                  <a:spcPct val="85000"/>
                </a:lnSpc>
                <a:spcBef>
                  <a:spcPct val="0"/>
                </a:spcBef>
              </a:pPr>
              <a:r>
                <a:rPr lang="en-US" sz="1800" b="0" dirty="0"/>
                <a:t>Gate count</a:t>
              </a:r>
            </a:p>
          </p:txBody>
        </p:sp>
        <p:sp>
          <p:nvSpPr>
            <p:cNvPr id="11" name="AutoShape 58"/>
            <p:cNvSpPr>
              <a:spLocks noChangeArrowheads="1"/>
            </p:cNvSpPr>
            <p:nvPr/>
          </p:nvSpPr>
          <p:spPr bwMode="auto">
            <a:xfrm>
              <a:off x="1516" y="864"/>
              <a:ext cx="888" cy="272"/>
            </a:xfrm>
            <a:prstGeom prst="bevel">
              <a:avLst>
                <a:gd name="adj" fmla="val 4690"/>
              </a:avLst>
            </a:prstGeom>
            <a:grpFill/>
            <a:ln w="9525">
              <a:noFill/>
              <a:miter lim="800000"/>
              <a:headEnd/>
              <a:tailEnd/>
            </a:ln>
            <a:effectLst/>
          </p:spPr>
          <p:txBody>
            <a:bodyPr wrap="none" anchor="ctr">
              <a:prstTxWarp prst="textNoShape">
                <a:avLst/>
              </a:prstTxWarp>
            </a:bodyPr>
            <a:lstStyle/>
            <a:p>
              <a:pPr>
                <a:lnSpc>
                  <a:spcPct val="85000"/>
                </a:lnSpc>
                <a:spcBef>
                  <a:spcPct val="0"/>
                </a:spcBef>
              </a:pPr>
              <a:r>
                <a:rPr lang="en-US" sz="1800" b="0" dirty="0"/>
                <a:t>10M</a:t>
              </a:r>
            </a:p>
          </p:txBody>
        </p:sp>
      </p:grpSp>
      <p:grpSp>
        <p:nvGrpSpPr>
          <p:cNvPr id="6" name="Group 81"/>
          <p:cNvGrpSpPr>
            <a:grpSpLocks/>
          </p:cNvGrpSpPr>
          <p:nvPr/>
        </p:nvGrpSpPr>
        <p:grpSpPr bwMode="auto">
          <a:xfrm>
            <a:off x="1180258" y="2386013"/>
            <a:ext cx="3192462" cy="431800"/>
            <a:chOff x="393" y="1175"/>
            <a:chExt cx="2011" cy="272"/>
          </a:xfrm>
          <a:solidFill>
            <a:srgbClr val="FFFFFF"/>
          </a:solidFill>
          <a:effectLst/>
        </p:grpSpPr>
        <p:sp>
          <p:nvSpPr>
            <p:cNvPr id="13" name="AutoShape 33"/>
            <p:cNvSpPr>
              <a:spLocks noChangeArrowheads="1"/>
            </p:cNvSpPr>
            <p:nvPr/>
          </p:nvSpPr>
          <p:spPr bwMode="auto">
            <a:xfrm>
              <a:off x="393" y="1175"/>
              <a:ext cx="1120" cy="272"/>
            </a:xfrm>
            <a:prstGeom prst="bevel">
              <a:avLst>
                <a:gd name="adj" fmla="val 4690"/>
              </a:avLst>
            </a:prstGeom>
            <a:grpFill/>
            <a:ln w="9525">
              <a:noFill/>
              <a:miter lim="800000"/>
              <a:headEnd/>
              <a:tailEnd/>
            </a:ln>
            <a:effectLst/>
          </p:spPr>
          <p:txBody>
            <a:bodyPr wrap="none" anchor="ctr">
              <a:prstTxWarp prst="textNoShape">
                <a:avLst/>
              </a:prstTxWarp>
            </a:bodyPr>
            <a:lstStyle/>
            <a:p>
              <a:pPr>
                <a:lnSpc>
                  <a:spcPct val="85000"/>
                </a:lnSpc>
                <a:spcBef>
                  <a:spcPct val="0"/>
                </a:spcBef>
              </a:pPr>
              <a:r>
                <a:rPr lang="en-US" sz="1800" b="0" dirty="0"/>
                <a:t>Scan chains</a:t>
              </a:r>
            </a:p>
          </p:txBody>
        </p:sp>
        <p:sp>
          <p:nvSpPr>
            <p:cNvPr id="14" name="AutoShape 59"/>
            <p:cNvSpPr>
              <a:spLocks noChangeArrowheads="1"/>
            </p:cNvSpPr>
            <p:nvPr/>
          </p:nvSpPr>
          <p:spPr bwMode="auto">
            <a:xfrm>
              <a:off x="1516" y="1175"/>
              <a:ext cx="888" cy="272"/>
            </a:xfrm>
            <a:prstGeom prst="bevel">
              <a:avLst>
                <a:gd name="adj" fmla="val 4690"/>
              </a:avLst>
            </a:prstGeom>
            <a:grpFill/>
            <a:ln w="9525">
              <a:noFill/>
              <a:miter lim="800000"/>
              <a:headEnd/>
              <a:tailEnd/>
            </a:ln>
            <a:effectLst/>
          </p:spPr>
          <p:txBody>
            <a:bodyPr wrap="none" anchor="ctr">
              <a:prstTxWarp prst="textNoShape">
                <a:avLst/>
              </a:prstTxWarp>
            </a:bodyPr>
            <a:lstStyle/>
            <a:p>
              <a:pPr>
                <a:lnSpc>
                  <a:spcPct val="85000"/>
                </a:lnSpc>
                <a:spcBef>
                  <a:spcPct val="0"/>
                </a:spcBef>
              </a:pPr>
              <a:r>
                <a:rPr lang="en-US" sz="1800" b="0" dirty="0"/>
                <a:t>32</a:t>
              </a:r>
            </a:p>
          </p:txBody>
        </p:sp>
      </p:grpSp>
      <p:grpSp>
        <p:nvGrpSpPr>
          <p:cNvPr id="9" name="Group 82"/>
          <p:cNvGrpSpPr>
            <a:grpSpLocks/>
          </p:cNvGrpSpPr>
          <p:nvPr/>
        </p:nvGrpSpPr>
        <p:grpSpPr bwMode="auto">
          <a:xfrm>
            <a:off x="1180258" y="2879725"/>
            <a:ext cx="3192462" cy="431800"/>
            <a:chOff x="393" y="1486"/>
            <a:chExt cx="2011" cy="272"/>
          </a:xfrm>
          <a:solidFill>
            <a:srgbClr val="FFFFFF"/>
          </a:solidFill>
          <a:effectLst/>
        </p:grpSpPr>
        <p:sp>
          <p:nvSpPr>
            <p:cNvPr id="16" name="AutoShape 34"/>
            <p:cNvSpPr>
              <a:spLocks noChangeArrowheads="1"/>
            </p:cNvSpPr>
            <p:nvPr/>
          </p:nvSpPr>
          <p:spPr bwMode="auto">
            <a:xfrm>
              <a:off x="393" y="1486"/>
              <a:ext cx="1120" cy="272"/>
            </a:xfrm>
            <a:prstGeom prst="bevel">
              <a:avLst>
                <a:gd name="adj" fmla="val 4690"/>
              </a:avLst>
            </a:prstGeom>
            <a:grpFill/>
            <a:ln w="9525">
              <a:noFill/>
              <a:miter lim="800000"/>
              <a:headEnd/>
              <a:tailEnd/>
            </a:ln>
            <a:effectLst/>
          </p:spPr>
          <p:txBody>
            <a:bodyPr wrap="none" anchor="ctr">
              <a:prstTxWarp prst="textNoShape">
                <a:avLst/>
              </a:prstTxWarp>
            </a:bodyPr>
            <a:lstStyle/>
            <a:p>
              <a:pPr>
                <a:lnSpc>
                  <a:spcPct val="85000"/>
                </a:lnSpc>
                <a:spcBef>
                  <a:spcPct val="0"/>
                </a:spcBef>
              </a:pPr>
              <a:r>
                <a:rPr lang="en-US" sz="1800" b="0" dirty="0"/>
                <a:t>Padding ratio</a:t>
              </a:r>
            </a:p>
          </p:txBody>
        </p:sp>
        <p:sp>
          <p:nvSpPr>
            <p:cNvPr id="17" name="AutoShape 60"/>
            <p:cNvSpPr>
              <a:spLocks noChangeArrowheads="1"/>
            </p:cNvSpPr>
            <p:nvPr/>
          </p:nvSpPr>
          <p:spPr bwMode="auto">
            <a:xfrm>
              <a:off x="1516" y="1486"/>
              <a:ext cx="888" cy="272"/>
            </a:xfrm>
            <a:prstGeom prst="bevel">
              <a:avLst>
                <a:gd name="adj" fmla="val 4690"/>
              </a:avLst>
            </a:prstGeom>
            <a:grpFill/>
            <a:ln w="9525">
              <a:noFill/>
              <a:miter lim="800000"/>
              <a:headEnd/>
              <a:tailEnd/>
            </a:ln>
            <a:effectLst/>
          </p:spPr>
          <p:txBody>
            <a:bodyPr wrap="none" anchor="ctr">
              <a:prstTxWarp prst="textNoShape">
                <a:avLst/>
              </a:prstTxWarp>
            </a:bodyPr>
            <a:lstStyle/>
            <a:p>
              <a:pPr>
                <a:lnSpc>
                  <a:spcPct val="85000"/>
                </a:lnSpc>
                <a:spcBef>
                  <a:spcPct val="0"/>
                </a:spcBef>
              </a:pPr>
              <a:r>
                <a:rPr lang="en-US" sz="1800" b="0" dirty="0"/>
                <a:t>1.4</a:t>
              </a:r>
            </a:p>
          </p:txBody>
        </p:sp>
      </p:grpSp>
      <p:grpSp>
        <p:nvGrpSpPr>
          <p:cNvPr id="12" name="Group 83"/>
          <p:cNvGrpSpPr>
            <a:grpSpLocks/>
          </p:cNvGrpSpPr>
          <p:nvPr/>
        </p:nvGrpSpPr>
        <p:grpSpPr bwMode="auto">
          <a:xfrm>
            <a:off x="1180258" y="3373438"/>
            <a:ext cx="3192462" cy="431800"/>
            <a:chOff x="393" y="1797"/>
            <a:chExt cx="2011" cy="272"/>
          </a:xfrm>
          <a:solidFill>
            <a:srgbClr val="FFFFFF"/>
          </a:solidFill>
          <a:effectLst/>
        </p:grpSpPr>
        <p:sp>
          <p:nvSpPr>
            <p:cNvPr id="19" name="AutoShape 35"/>
            <p:cNvSpPr>
              <a:spLocks noChangeArrowheads="1"/>
            </p:cNvSpPr>
            <p:nvPr/>
          </p:nvSpPr>
          <p:spPr bwMode="auto">
            <a:xfrm>
              <a:off x="393" y="1797"/>
              <a:ext cx="1120" cy="272"/>
            </a:xfrm>
            <a:prstGeom prst="bevel">
              <a:avLst>
                <a:gd name="adj" fmla="val 4690"/>
              </a:avLst>
            </a:prstGeom>
            <a:grpFill/>
            <a:ln w="9525">
              <a:noFill/>
              <a:miter lim="800000"/>
              <a:headEnd/>
              <a:tailEnd/>
            </a:ln>
            <a:effectLst/>
          </p:spPr>
          <p:txBody>
            <a:bodyPr wrap="none" anchor="ctr">
              <a:prstTxWarp prst="textNoShape">
                <a:avLst/>
              </a:prstTxWarp>
            </a:bodyPr>
            <a:lstStyle/>
            <a:p>
              <a:pPr>
                <a:lnSpc>
                  <a:spcPct val="85000"/>
                </a:lnSpc>
                <a:spcBef>
                  <a:spcPct val="0"/>
                </a:spcBef>
              </a:pPr>
              <a:r>
                <a:rPr lang="en-US" sz="1800" b="0" dirty="0"/>
                <a:t>Scan patterns</a:t>
              </a:r>
            </a:p>
          </p:txBody>
        </p:sp>
        <p:sp>
          <p:nvSpPr>
            <p:cNvPr id="20" name="AutoShape 61"/>
            <p:cNvSpPr>
              <a:spLocks noChangeArrowheads="1"/>
            </p:cNvSpPr>
            <p:nvPr/>
          </p:nvSpPr>
          <p:spPr bwMode="auto">
            <a:xfrm>
              <a:off x="1516" y="1797"/>
              <a:ext cx="888" cy="272"/>
            </a:xfrm>
            <a:prstGeom prst="bevel">
              <a:avLst>
                <a:gd name="adj" fmla="val 4690"/>
              </a:avLst>
            </a:prstGeom>
            <a:grpFill/>
            <a:ln w="9525">
              <a:noFill/>
              <a:miter lim="800000"/>
              <a:headEnd/>
              <a:tailEnd/>
            </a:ln>
            <a:effectLst/>
          </p:spPr>
          <p:txBody>
            <a:bodyPr wrap="none" anchor="ctr">
              <a:prstTxWarp prst="textNoShape">
                <a:avLst/>
              </a:prstTxWarp>
            </a:bodyPr>
            <a:lstStyle/>
            <a:p>
              <a:pPr>
                <a:lnSpc>
                  <a:spcPct val="85000"/>
                </a:lnSpc>
                <a:spcBef>
                  <a:spcPct val="0"/>
                </a:spcBef>
              </a:pPr>
              <a:r>
                <a:rPr lang="en-US" sz="1800" b="0" dirty="0"/>
                <a:t>20K</a:t>
              </a:r>
            </a:p>
          </p:txBody>
        </p:sp>
      </p:grpSp>
      <p:grpSp>
        <p:nvGrpSpPr>
          <p:cNvPr id="15" name="Group 85"/>
          <p:cNvGrpSpPr>
            <a:grpSpLocks/>
          </p:cNvGrpSpPr>
          <p:nvPr/>
        </p:nvGrpSpPr>
        <p:grpSpPr bwMode="auto">
          <a:xfrm>
            <a:off x="1180258" y="4360863"/>
            <a:ext cx="3192462" cy="431800"/>
            <a:chOff x="393" y="2419"/>
            <a:chExt cx="2011" cy="272"/>
          </a:xfrm>
          <a:solidFill>
            <a:srgbClr val="FFFFFF"/>
          </a:solidFill>
          <a:effectLst/>
        </p:grpSpPr>
        <p:sp>
          <p:nvSpPr>
            <p:cNvPr id="22" name="AutoShape 37"/>
            <p:cNvSpPr>
              <a:spLocks noChangeArrowheads="1"/>
            </p:cNvSpPr>
            <p:nvPr/>
          </p:nvSpPr>
          <p:spPr bwMode="auto">
            <a:xfrm>
              <a:off x="393" y="2419"/>
              <a:ext cx="1120" cy="272"/>
            </a:xfrm>
            <a:prstGeom prst="bevel">
              <a:avLst>
                <a:gd name="adj" fmla="val 4690"/>
              </a:avLst>
            </a:prstGeom>
            <a:grpFill/>
            <a:ln w="9525">
              <a:noFill/>
              <a:miter lim="800000"/>
              <a:headEnd/>
              <a:tailEnd/>
            </a:ln>
            <a:effectLst/>
          </p:spPr>
          <p:txBody>
            <a:bodyPr wrap="none" anchor="ctr">
              <a:prstTxWarp prst="textNoShape">
                <a:avLst/>
              </a:prstTxWarp>
            </a:bodyPr>
            <a:lstStyle/>
            <a:p>
              <a:pPr>
                <a:lnSpc>
                  <a:spcPct val="85000"/>
                </a:lnSpc>
                <a:spcBef>
                  <a:spcPct val="0"/>
                </a:spcBef>
              </a:pPr>
              <a:r>
                <a:rPr lang="en-US" sz="1800" b="0" dirty="0" smtClean="0"/>
                <a:t>ATE memory</a:t>
              </a:r>
              <a:endParaRPr lang="en-US" sz="1800" b="0" dirty="0"/>
            </a:p>
          </p:txBody>
        </p:sp>
        <p:sp>
          <p:nvSpPr>
            <p:cNvPr id="23" name="AutoShape 62"/>
            <p:cNvSpPr>
              <a:spLocks noChangeArrowheads="1"/>
            </p:cNvSpPr>
            <p:nvPr/>
          </p:nvSpPr>
          <p:spPr bwMode="auto">
            <a:xfrm>
              <a:off x="1516" y="2419"/>
              <a:ext cx="888" cy="272"/>
            </a:xfrm>
            <a:prstGeom prst="bevel">
              <a:avLst>
                <a:gd name="adj" fmla="val 4690"/>
              </a:avLst>
            </a:prstGeom>
            <a:grpFill/>
            <a:ln w="9525">
              <a:noFill/>
              <a:miter lim="800000"/>
              <a:headEnd/>
              <a:tailEnd/>
            </a:ln>
            <a:effectLst/>
          </p:spPr>
          <p:txBody>
            <a:bodyPr wrap="none" anchor="ctr">
              <a:prstTxWarp prst="textNoShape">
                <a:avLst/>
              </a:prstTxWarp>
            </a:bodyPr>
            <a:lstStyle/>
            <a:p>
              <a:pPr>
                <a:lnSpc>
                  <a:spcPct val="85000"/>
                </a:lnSpc>
                <a:spcBef>
                  <a:spcPct val="0"/>
                </a:spcBef>
              </a:pPr>
              <a:r>
                <a:rPr lang="en-US" dirty="0" smtClean="0"/>
                <a:t>150</a:t>
              </a:r>
              <a:r>
                <a:rPr lang="en-US" sz="1800" b="0" dirty="0" smtClean="0"/>
                <a:t> MV</a:t>
              </a:r>
              <a:endParaRPr lang="en-US" sz="1800" b="0" dirty="0"/>
            </a:p>
          </p:txBody>
        </p:sp>
      </p:grpSp>
      <p:grpSp>
        <p:nvGrpSpPr>
          <p:cNvPr id="18" name="Group 86"/>
          <p:cNvGrpSpPr>
            <a:grpSpLocks/>
          </p:cNvGrpSpPr>
          <p:nvPr/>
        </p:nvGrpSpPr>
        <p:grpSpPr bwMode="auto">
          <a:xfrm>
            <a:off x="1180258" y="4854575"/>
            <a:ext cx="3192462" cy="431800"/>
            <a:chOff x="393" y="2730"/>
            <a:chExt cx="2011" cy="272"/>
          </a:xfrm>
          <a:solidFill>
            <a:srgbClr val="FFFFFF"/>
          </a:solidFill>
          <a:effectLst/>
        </p:grpSpPr>
        <p:sp>
          <p:nvSpPr>
            <p:cNvPr id="25" name="AutoShape 38"/>
            <p:cNvSpPr>
              <a:spLocks noChangeArrowheads="1"/>
            </p:cNvSpPr>
            <p:nvPr/>
          </p:nvSpPr>
          <p:spPr bwMode="auto">
            <a:xfrm>
              <a:off x="393" y="2730"/>
              <a:ext cx="1120" cy="272"/>
            </a:xfrm>
            <a:prstGeom prst="bevel">
              <a:avLst>
                <a:gd name="adj" fmla="val 4690"/>
              </a:avLst>
            </a:prstGeom>
            <a:grpFill/>
            <a:ln w="9525">
              <a:noFill/>
              <a:miter lim="800000"/>
              <a:headEnd/>
              <a:tailEnd/>
            </a:ln>
            <a:effectLst/>
          </p:spPr>
          <p:txBody>
            <a:bodyPr wrap="none" anchor="ctr">
              <a:prstTxWarp prst="textNoShape">
                <a:avLst/>
              </a:prstTxWarp>
            </a:bodyPr>
            <a:lstStyle/>
            <a:p>
              <a:pPr>
                <a:lnSpc>
                  <a:spcPct val="85000"/>
                </a:lnSpc>
                <a:spcBef>
                  <a:spcPct val="0"/>
                </a:spcBef>
              </a:pPr>
              <a:r>
                <a:rPr lang="en-US" sz="1800" b="0" dirty="0"/>
                <a:t>Reload penalty</a:t>
              </a:r>
            </a:p>
          </p:txBody>
        </p:sp>
        <p:sp>
          <p:nvSpPr>
            <p:cNvPr id="26" name="AutoShape 63"/>
            <p:cNvSpPr>
              <a:spLocks noChangeArrowheads="1"/>
            </p:cNvSpPr>
            <p:nvPr/>
          </p:nvSpPr>
          <p:spPr bwMode="auto">
            <a:xfrm>
              <a:off x="1516" y="2730"/>
              <a:ext cx="888" cy="272"/>
            </a:xfrm>
            <a:prstGeom prst="bevel">
              <a:avLst>
                <a:gd name="adj" fmla="val 4690"/>
              </a:avLst>
            </a:prstGeom>
            <a:grpFill/>
            <a:ln w="9525">
              <a:noFill/>
              <a:miter lim="800000"/>
              <a:headEnd/>
              <a:tailEnd/>
            </a:ln>
            <a:effectLst/>
          </p:spPr>
          <p:txBody>
            <a:bodyPr wrap="none" anchor="ctr">
              <a:prstTxWarp prst="textNoShape">
                <a:avLst/>
              </a:prstTxWarp>
            </a:bodyPr>
            <a:lstStyle/>
            <a:p>
              <a:pPr>
                <a:lnSpc>
                  <a:spcPct val="85000"/>
                </a:lnSpc>
                <a:spcBef>
                  <a:spcPct val="0"/>
                </a:spcBef>
              </a:pPr>
              <a:r>
                <a:rPr lang="en-US" sz="1800" b="0" dirty="0" smtClean="0"/>
                <a:t>2 </a:t>
              </a:r>
              <a:r>
                <a:rPr lang="en-US" sz="1800" b="0" dirty="0" err="1" smtClean="0"/>
                <a:t>s</a:t>
              </a:r>
              <a:endParaRPr lang="en-US" sz="1800" b="0" dirty="0"/>
            </a:p>
          </p:txBody>
        </p:sp>
      </p:grpSp>
      <p:grpSp>
        <p:nvGrpSpPr>
          <p:cNvPr id="21" name="Group 87"/>
          <p:cNvGrpSpPr>
            <a:grpSpLocks/>
          </p:cNvGrpSpPr>
          <p:nvPr/>
        </p:nvGrpSpPr>
        <p:grpSpPr bwMode="auto">
          <a:xfrm>
            <a:off x="1180258" y="5348288"/>
            <a:ext cx="3192462" cy="431800"/>
            <a:chOff x="393" y="3041"/>
            <a:chExt cx="2011" cy="272"/>
          </a:xfrm>
          <a:solidFill>
            <a:srgbClr val="FFFFFF"/>
          </a:solidFill>
          <a:effectLst/>
        </p:grpSpPr>
        <p:sp>
          <p:nvSpPr>
            <p:cNvPr id="28" name="AutoShape 39"/>
            <p:cNvSpPr>
              <a:spLocks noChangeArrowheads="1"/>
            </p:cNvSpPr>
            <p:nvPr/>
          </p:nvSpPr>
          <p:spPr bwMode="auto">
            <a:xfrm>
              <a:off x="393" y="3041"/>
              <a:ext cx="1120" cy="272"/>
            </a:xfrm>
            <a:prstGeom prst="bevel">
              <a:avLst>
                <a:gd name="adj" fmla="val 4690"/>
              </a:avLst>
            </a:prstGeom>
            <a:grpFill/>
            <a:ln w="9525">
              <a:noFill/>
              <a:miter lim="800000"/>
              <a:headEnd/>
              <a:tailEnd/>
            </a:ln>
            <a:effectLst/>
          </p:spPr>
          <p:txBody>
            <a:bodyPr wrap="none" anchor="ctr">
              <a:prstTxWarp prst="textNoShape">
                <a:avLst/>
              </a:prstTxWarp>
            </a:bodyPr>
            <a:lstStyle/>
            <a:p>
              <a:pPr>
                <a:lnSpc>
                  <a:spcPct val="85000"/>
                </a:lnSpc>
                <a:spcBef>
                  <a:spcPct val="0"/>
                </a:spcBef>
              </a:pPr>
              <a:r>
                <a:rPr lang="en-US" sz="1800" b="0" dirty="0"/>
                <a:t>Insertions</a:t>
              </a:r>
            </a:p>
          </p:txBody>
        </p:sp>
        <p:sp>
          <p:nvSpPr>
            <p:cNvPr id="29" name="AutoShape 64"/>
            <p:cNvSpPr>
              <a:spLocks noChangeArrowheads="1"/>
            </p:cNvSpPr>
            <p:nvPr/>
          </p:nvSpPr>
          <p:spPr bwMode="auto">
            <a:xfrm>
              <a:off x="1516" y="3041"/>
              <a:ext cx="888" cy="272"/>
            </a:xfrm>
            <a:prstGeom prst="bevel">
              <a:avLst>
                <a:gd name="adj" fmla="val 4690"/>
              </a:avLst>
            </a:prstGeom>
            <a:grpFill/>
            <a:ln w="9525">
              <a:noFill/>
              <a:miter lim="800000"/>
              <a:headEnd/>
              <a:tailEnd/>
            </a:ln>
            <a:effectLst/>
          </p:spPr>
          <p:txBody>
            <a:bodyPr wrap="none" anchor="ctr">
              <a:prstTxWarp prst="textNoShape">
                <a:avLst/>
              </a:prstTxWarp>
            </a:bodyPr>
            <a:lstStyle/>
            <a:p>
              <a:pPr>
                <a:lnSpc>
                  <a:spcPct val="85000"/>
                </a:lnSpc>
                <a:spcBef>
                  <a:spcPct val="0"/>
                </a:spcBef>
              </a:pPr>
              <a:r>
                <a:rPr lang="en-US" sz="1800" b="0" dirty="0"/>
                <a:t>4</a:t>
              </a:r>
            </a:p>
          </p:txBody>
        </p:sp>
      </p:grpSp>
      <p:grpSp>
        <p:nvGrpSpPr>
          <p:cNvPr id="24" name="Group 88"/>
          <p:cNvGrpSpPr>
            <a:grpSpLocks/>
          </p:cNvGrpSpPr>
          <p:nvPr/>
        </p:nvGrpSpPr>
        <p:grpSpPr bwMode="auto">
          <a:xfrm>
            <a:off x="1180258" y="5842000"/>
            <a:ext cx="3192462" cy="431800"/>
            <a:chOff x="393" y="3352"/>
            <a:chExt cx="2011" cy="272"/>
          </a:xfrm>
          <a:solidFill>
            <a:srgbClr val="FFFFFF"/>
          </a:solidFill>
          <a:effectLst/>
        </p:grpSpPr>
        <p:sp>
          <p:nvSpPr>
            <p:cNvPr id="31" name="AutoShape 40"/>
            <p:cNvSpPr>
              <a:spLocks noChangeArrowheads="1"/>
            </p:cNvSpPr>
            <p:nvPr/>
          </p:nvSpPr>
          <p:spPr bwMode="auto">
            <a:xfrm>
              <a:off x="393" y="3352"/>
              <a:ext cx="1120" cy="272"/>
            </a:xfrm>
            <a:prstGeom prst="bevel">
              <a:avLst>
                <a:gd name="adj" fmla="val 4690"/>
              </a:avLst>
            </a:prstGeom>
            <a:grpFill/>
            <a:ln w="9525">
              <a:noFill/>
              <a:miter lim="800000"/>
              <a:headEnd/>
              <a:tailEnd/>
            </a:ln>
            <a:effectLst/>
          </p:spPr>
          <p:txBody>
            <a:bodyPr wrap="none" anchor="ctr">
              <a:prstTxWarp prst="textNoShape">
                <a:avLst/>
              </a:prstTxWarp>
            </a:bodyPr>
            <a:lstStyle/>
            <a:p>
              <a:pPr>
                <a:lnSpc>
                  <a:spcPct val="85000"/>
                </a:lnSpc>
                <a:spcBef>
                  <a:spcPct val="0"/>
                </a:spcBef>
              </a:pPr>
              <a:r>
                <a:rPr lang="en-US" sz="1800" b="0" dirty="0"/>
                <a:t>Tester rate</a:t>
              </a:r>
            </a:p>
          </p:txBody>
        </p:sp>
        <p:sp>
          <p:nvSpPr>
            <p:cNvPr id="32" name="AutoShape 65"/>
            <p:cNvSpPr>
              <a:spLocks noChangeArrowheads="1"/>
            </p:cNvSpPr>
            <p:nvPr/>
          </p:nvSpPr>
          <p:spPr bwMode="auto">
            <a:xfrm>
              <a:off x="1516" y="3352"/>
              <a:ext cx="888" cy="272"/>
            </a:xfrm>
            <a:prstGeom prst="bevel">
              <a:avLst>
                <a:gd name="adj" fmla="val 4690"/>
              </a:avLst>
            </a:prstGeom>
            <a:grpFill/>
            <a:ln w="9525">
              <a:noFill/>
              <a:miter lim="800000"/>
              <a:headEnd/>
              <a:tailEnd/>
            </a:ln>
            <a:effectLst/>
          </p:spPr>
          <p:txBody>
            <a:bodyPr wrap="none" anchor="ctr">
              <a:prstTxWarp prst="textNoShape">
                <a:avLst/>
              </a:prstTxWarp>
            </a:bodyPr>
            <a:lstStyle/>
            <a:p>
              <a:pPr>
                <a:lnSpc>
                  <a:spcPct val="85000"/>
                </a:lnSpc>
                <a:spcBef>
                  <a:spcPct val="0"/>
                </a:spcBef>
              </a:pPr>
              <a:r>
                <a:rPr lang="en-US" sz="1800" b="0" dirty="0" smtClean="0"/>
                <a:t>$0.05/s</a:t>
              </a:r>
              <a:endParaRPr lang="en-US" sz="1800" b="0" dirty="0"/>
            </a:p>
          </p:txBody>
        </p:sp>
      </p:grpSp>
      <p:grpSp>
        <p:nvGrpSpPr>
          <p:cNvPr id="27" name="Group 97"/>
          <p:cNvGrpSpPr>
            <a:grpSpLocks/>
          </p:cNvGrpSpPr>
          <p:nvPr/>
        </p:nvGrpSpPr>
        <p:grpSpPr bwMode="auto">
          <a:xfrm>
            <a:off x="4895855" y="1892300"/>
            <a:ext cx="3611563" cy="431800"/>
            <a:chOff x="3244" y="864"/>
            <a:chExt cx="2275" cy="272"/>
          </a:xfrm>
          <a:solidFill>
            <a:srgbClr val="FFFFFF"/>
          </a:solidFill>
        </p:grpSpPr>
        <p:sp>
          <p:nvSpPr>
            <p:cNvPr id="34" name="AutoShape 50"/>
            <p:cNvSpPr>
              <a:spLocks noChangeArrowheads="1"/>
            </p:cNvSpPr>
            <p:nvPr/>
          </p:nvSpPr>
          <p:spPr bwMode="auto">
            <a:xfrm>
              <a:off x="4135" y="864"/>
              <a:ext cx="1384" cy="272"/>
            </a:xfrm>
            <a:prstGeom prst="bevel">
              <a:avLst>
                <a:gd name="adj" fmla="val 4690"/>
              </a:avLst>
            </a:prstGeom>
            <a:grpFill/>
            <a:ln w="9525">
              <a:noFill/>
              <a:miter lim="800000"/>
              <a:headEnd/>
              <a:tailEnd/>
            </a:ln>
            <a:effectLst/>
          </p:spPr>
          <p:txBody>
            <a:bodyPr wrap="none" anchor="ctr">
              <a:prstTxWarp prst="textNoShape">
                <a:avLst/>
              </a:prstTxWarp>
            </a:bodyPr>
            <a:lstStyle/>
            <a:p>
              <a:pPr>
                <a:lnSpc>
                  <a:spcPct val="85000"/>
                </a:lnSpc>
                <a:spcBef>
                  <a:spcPct val="0"/>
                </a:spcBef>
              </a:pPr>
              <a:r>
                <a:rPr lang="en-US" sz="1800" b="0" dirty="0"/>
                <a:t>Scan cells</a:t>
              </a:r>
            </a:p>
          </p:txBody>
        </p:sp>
        <p:sp>
          <p:nvSpPr>
            <p:cNvPr id="35" name="AutoShape 23"/>
            <p:cNvSpPr>
              <a:spLocks noChangeArrowheads="1"/>
            </p:cNvSpPr>
            <p:nvPr/>
          </p:nvSpPr>
          <p:spPr bwMode="auto">
            <a:xfrm>
              <a:off x="3244" y="864"/>
              <a:ext cx="888" cy="272"/>
            </a:xfrm>
            <a:prstGeom prst="bevel">
              <a:avLst>
                <a:gd name="adj" fmla="val 4690"/>
              </a:avLst>
            </a:prstGeom>
            <a:grpFill/>
            <a:ln w="9525">
              <a:noFill/>
              <a:miter lim="800000"/>
              <a:headEnd/>
              <a:tailEnd/>
            </a:ln>
            <a:effectLst/>
          </p:spPr>
          <p:txBody>
            <a:bodyPr wrap="none" anchor="ctr">
              <a:prstTxWarp prst="textNoShape">
                <a:avLst/>
              </a:prstTxWarp>
            </a:bodyPr>
            <a:lstStyle/>
            <a:p>
              <a:pPr>
                <a:lnSpc>
                  <a:spcPct val="85000"/>
                </a:lnSpc>
                <a:spcBef>
                  <a:spcPct val="0"/>
                </a:spcBef>
              </a:pPr>
              <a:r>
                <a:rPr lang="en-US" sz="1800" b="0" dirty="0"/>
                <a:t>500,000</a:t>
              </a:r>
            </a:p>
          </p:txBody>
        </p:sp>
      </p:grpSp>
      <p:grpSp>
        <p:nvGrpSpPr>
          <p:cNvPr id="30" name="Group 98"/>
          <p:cNvGrpSpPr>
            <a:grpSpLocks/>
          </p:cNvGrpSpPr>
          <p:nvPr/>
        </p:nvGrpSpPr>
        <p:grpSpPr bwMode="auto">
          <a:xfrm>
            <a:off x="4895855" y="2386013"/>
            <a:ext cx="3611563" cy="431800"/>
            <a:chOff x="3244" y="1175"/>
            <a:chExt cx="2275" cy="272"/>
          </a:xfrm>
          <a:solidFill>
            <a:srgbClr val="FFFFFF"/>
          </a:solidFill>
        </p:grpSpPr>
        <p:sp>
          <p:nvSpPr>
            <p:cNvPr id="37" name="AutoShape 51"/>
            <p:cNvSpPr>
              <a:spLocks noChangeArrowheads="1"/>
            </p:cNvSpPr>
            <p:nvPr/>
          </p:nvSpPr>
          <p:spPr bwMode="auto">
            <a:xfrm>
              <a:off x="4135" y="1175"/>
              <a:ext cx="1384" cy="272"/>
            </a:xfrm>
            <a:prstGeom prst="bevel">
              <a:avLst>
                <a:gd name="adj" fmla="val 4690"/>
              </a:avLst>
            </a:prstGeom>
            <a:grpFill/>
            <a:ln w="9525">
              <a:noFill/>
              <a:miter lim="800000"/>
              <a:headEnd/>
              <a:tailEnd/>
            </a:ln>
            <a:effectLst/>
          </p:spPr>
          <p:txBody>
            <a:bodyPr wrap="none" anchor="ctr">
              <a:prstTxWarp prst="textNoShape">
                <a:avLst/>
              </a:prstTxWarp>
            </a:bodyPr>
            <a:lstStyle/>
            <a:p>
              <a:pPr>
                <a:lnSpc>
                  <a:spcPct val="85000"/>
                </a:lnSpc>
                <a:spcBef>
                  <a:spcPct val="0"/>
                </a:spcBef>
              </a:pPr>
              <a:r>
                <a:rPr lang="en-US" sz="1800" b="0" dirty="0"/>
                <a:t>Cells per scan</a:t>
              </a:r>
            </a:p>
          </p:txBody>
        </p:sp>
        <p:sp>
          <p:nvSpPr>
            <p:cNvPr id="38" name="AutoShape 66"/>
            <p:cNvSpPr>
              <a:spLocks noChangeArrowheads="1"/>
            </p:cNvSpPr>
            <p:nvPr/>
          </p:nvSpPr>
          <p:spPr bwMode="auto">
            <a:xfrm>
              <a:off x="3244" y="1175"/>
              <a:ext cx="888" cy="272"/>
            </a:xfrm>
            <a:prstGeom prst="bevel">
              <a:avLst>
                <a:gd name="adj" fmla="val 4690"/>
              </a:avLst>
            </a:prstGeom>
            <a:grpFill/>
            <a:ln w="9525">
              <a:noFill/>
              <a:miter lim="800000"/>
              <a:headEnd/>
              <a:tailEnd/>
            </a:ln>
            <a:effectLst/>
          </p:spPr>
          <p:txBody>
            <a:bodyPr wrap="none" anchor="ctr">
              <a:prstTxWarp prst="textNoShape">
                <a:avLst/>
              </a:prstTxWarp>
            </a:bodyPr>
            <a:lstStyle/>
            <a:p>
              <a:pPr>
                <a:lnSpc>
                  <a:spcPct val="85000"/>
                </a:lnSpc>
                <a:spcBef>
                  <a:spcPct val="0"/>
                </a:spcBef>
              </a:pPr>
              <a:r>
                <a:rPr lang="en-US" sz="1800" b="0" dirty="0"/>
                <a:t>15,625</a:t>
              </a:r>
            </a:p>
          </p:txBody>
        </p:sp>
      </p:grpSp>
      <p:grpSp>
        <p:nvGrpSpPr>
          <p:cNvPr id="33" name="Group 99"/>
          <p:cNvGrpSpPr>
            <a:grpSpLocks/>
          </p:cNvGrpSpPr>
          <p:nvPr/>
        </p:nvGrpSpPr>
        <p:grpSpPr bwMode="auto">
          <a:xfrm>
            <a:off x="4895855" y="2879725"/>
            <a:ext cx="3611563" cy="431800"/>
            <a:chOff x="3244" y="1486"/>
            <a:chExt cx="2275" cy="272"/>
          </a:xfrm>
          <a:solidFill>
            <a:srgbClr val="FFFFFF"/>
          </a:solidFill>
        </p:grpSpPr>
        <p:sp>
          <p:nvSpPr>
            <p:cNvPr id="40" name="AutoShape 47"/>
            <p:cNvSpPr>
              <a:spLocks noChangeArrowheads="1"/>
            </p:cNvSpPr>
            <p:nvPr/>
          </p:nvSpPr>
          <p:spPr bwMode="auto">
            <a:xfrm>
              <a:off x="4135" y="1486"/>
              <a:ext cx="1384" cy="272"/>
            </a:xfrm>
            <a:prstGeom prst="bevel">
              <a:avLst>
                <a:gd name="adj" fmla="val 4690"/>
              </a:avLst>
            </a:prstGeom>
            <a:grpFill/>
            <a:ln w="9525">
              <a:noFill/>
              <a:miter lim="800000"/>
              <a:headEnd/>
              <a:tailEnd/>
            </a:ln>
            <a:effectLst/>
          </p:spPr>
          <p:txBody>
            <a:bodyPr wrap="none" anchor="ctr">
              <a:prstTxWarp prst="textNoShape">
                <a:avLst/>
              </a:prstTxWarp>
            </a:bodyPr>
            <a:lstStyle/>
            <a:p>
              <a:pPr>
                <a:lnSpc>
                  <a:spcPct val="85000"/>
                </a:lnSpc>
                <a:spcBef>
                  <a:spcPct val="0"/>
                </a:spcBef>
              </a:pPr>
              <a:r>
                <a:rPr lang="en-US" sz="1800" b="0" dirty="0"/>
                <a:t>Longest scan chain</a:t>
              </a:r>
            </a:p>
          </p:txBody>
        </p:sp>
        <p:sp>
          <p:nvSpPr>
            <p:cNvPr id="41" name="AutoShape 67"/>
            <p:cNvSpPr>
              <a:spLocks noChangeArrowheads="1"/>
            </p:cNvSpPr>
            <p:nvPr/>
          </p:nvSpPr>
          <p:spPr bwMode="auto">
            <a:xfrm>
              <a:off x="3244" y="1486"/>
              <a:ext cx="888" cy="272"/>
            </a:xfrm>
            <a:prstGeom prst="bevel">
              <a:avLst>
                <a:gd name="adj" fmla="val 4690"/>
              </a:avLst>
            </a:prstGeom>
            <a:grpFill/>
            <a:ln w="9525">
              <a:noFill/>
              <a:miter lim="800000"/>
              <a:headEnd/>
              <a:tailEnd/>
            </a:ln>
            <a:effectLst/>
          </p:spPr>
          <p:txBody>
            <a:bodyPr wrap="none" anchor="ctr">
              <a:prstTxWarp prst="textNoShape">
                <a:avLst/>
              </a:prstTxWarp>
            </a:bodyPr>
            <a:lstStyle/>
            <a:p>
              <a:pPr>
                <a:lnSpc>
                  <a:spcPct val="85000"/>
                </a:lnSpc>
                <a:spcBef>
                  <a:spcPct val="0"/>
                </a:spcBef>
              </a:pPr>
              <a:r>
                <a:rPr lang="en-US" sz="1800" b="0" dirty="0"/>
                <a:t>21,875</a:t>
              </a:r>
            </a:p>
          </p:txBody>
        </p:sp>
      </p:grpSp>
      <p:grpSp>
        <p:nvGrpSpPr>
          <p:cNvPr id="36" name="Group 100"/>
          <p:cNvGrpSpPr>
            <a:grpSpLocks/>
          </p:cNvGrpSpPr>
          <p:nvPr/>
        </p:nvGrpSpPr>
        <p:grpSpPr bwMode="auto">
          <a:xfrm>
            <a:off x="4895855" y="3373438"/>
            <a:ext cx="3611563" cy="431800"/>
            <a:chOff x="3244" y="1797"/>
            <a:chExt cx="2275" cy="272"/>
          </a:xfrm>
          <a:solidFill>
            <a:srgbClr val="FFFFFF"/>
          </a:solidFill>
        </p:grpSpPr>
        <p:sp>
          <p:nvSpPr>
            <p:cNvPr id="43" name="AutoShape 52"/>
            <p:cNvSpPr>
              <a:spLocks noChangeArrowheads="1"/>
            </p:cNvSpPr>
            <p:nvPr/>
          </p:nvSpPr>
          <p:spPr bwMode="auto">
            <a:xfrm>
              <a:off x="4135" y="1797"/>
              <a:ext cx="1384" cy="272"/>
            </a:xfrm>
            <a:prstGeom prst="bevel">
              <a:avLst>
                <a:gd name="adj" fmla="val 4690"/>
              </a:avLst>
            </a:prstGeom>
            <a:grpFill/>
            <a:ln w="9525">
              <a:noFill/>
              <a:miter lim="800000"/>
              <a:headEnd/>
              <a:tailEnd/>
            </a:ln>
            <a:effectLst/>
          </p:spPr>
          <p:txBody>
            <a:bodyPr wrap="none" anchor="ctr">
              <a:prstTxWarp prst="textNoShape">
                <a:avLst/>
              </a:prstTxWarp>
            </a:bodyPr>
            <a:lstStyle/>
            <a:p>
              <a:pPr>
                <a:lnSpc>
                  <a:spcPct val="85000"/>
                </a:lnSpc>
                <a:spcBef>
                  <a:spcPct val="0"/>
                </a:spcBef>
              </a:pPr>
              <a:r>
                <a:rPr lang="en-US" sz="1800" b="0" dirty="0"/>
                <a:t>Cycles</a:t>
              </a:r>
            </a:p>
          </p:txBody>
        </p:sp>
        <p:sp>
          <p:nvSpPr>
            <p:cNvPr id="44" name="AutoShape 68"/>
            <p:cNvSpPr>
              <a:spLocks noChangeArrowheads="1"/>
            </p:cNvSpPr>
            <p:nvPr/>
          </p:nvSpPr>
          <p:spPr bwMode="auto">
            <a:xfrm>
              <a:off x="3244" y="1797"/>
              <a:ext cx="888" cy="272"/>
            </a:xfrm>
            <a:prstGeom prst="bevel">
              <a:avLst>
                <a:gd name="adj" fmla="val 4690"/>
              </a:avLst>
            </a:prstGeom>
            <a:grpFill/>
            <a:ln w="9525">
              <a:noFill/>
              <a:miter lim="800000"/>
              <a:headEnd/>
              <a:tailEnd/>
            </a:ln>
            <a:effectLst/>
          </p:spPr>
          <p:txBody>
            <a:bodyPr wrap="none" anchor="ctr">
              <a:prstTxWarp prst="textNoShape">
                <a:avLst/>
              </a:prstTxWarp>
            </a:bodyPr>
            <a:lstStyle/>
            <a:p>
              <a:pPr>
                <a:lnSpc>
                  <a:spcPct val="85000"/>
                </a:lnSpc>
                <a:spcBef>
                  <a:spcPct val="0"/>
                </a:spcBef>
              </a:pPr>
              <a:r>
                <a:rPr lang="en-US" sz="1800" b="0" dirty="0" smtClean="0"/>
                <a:t>437.5M</a:t>
              </a:r>
              <a:endParaRPr lang="en-US" sz="1800" b="0" dirty="0"/>
            </a:p>
          </p:txBody>
        </p:sp>
      </p:grpSp>
      <p:grpSp>
        <p:nvGrpSpPr>
          <p:cNvPr id="39" name="Group 101"/>
          <p:cNvGrpSpPr>
            <a:grpSpLocks/>
          </p:cNvGrpSpPr>
          <p:nvPr/>
        </p:nvGrpSpPr>
        <p:grpSpPr bwMode="auto">
          <a:xfrm>
            <a:off x="4895855" y="3867150"/>
            <a:ext cx="3611563" cy="431800"/>
            <a:chOff x="3244" y="2108"/>
            <a:chExt cx="2275" cy="272"/>
          </a:xfrm>
          <a:solidFill>
            <a:srgbClr val="FFFFFF"/>
          </a:solidFill>
        </p:grpSpPr>
        <p:sp>
          <p:nvSpPr>
            <p:cNvPr id="46" name="AutoShape 53"/>
            <p:cNvSpPr>
              <a:spLocks noChangeArrowheads="1"/>
            </p:cNvSpPr>
            <p:nvPr/>
          </p:nvSpPr>
          <p:spPr bwMode="auto">
            <a:xfrm>
              <a:off x="4135" y="2108"/>
              <a:ext cx="1384" cy="272"/>
            </a:xfrm>
            <a:prstGeom prst="bevel">
              <a:avLst>
                <a:gd name="adj" fmla="val 4690"/>
              </a:avLst>
            </a:prstGeom>
            <a:grpFill/>
            <a:ln w="9525">
              <a:noFill/>
              <a:miter lim="800000"/>
              <a:headEnd/>
              <a:tailEnd/>
            </a:ln>
            <a:effectLst/>
          </p:spPr>
          <p:txBody>
            <a:bodyPr wrap="none" anchor="ctr">
              <a:prstTxWarp prst="textNoShape">
                <a:avLst/>
              </a:prstTxWarp>
            </a:bodyPr>
            <a:lstStyle/>
            <a:p>
              <a:pPr>
                <a:lnSpc>
                  <a:spcPct val="85000"/>
                </a:lnSpc>
                <a:spcBef>
                  <a:spcPct val="0"/>
                </a:spcBef>
              </a:pPr>
              <a:r>
                <a:rPr lang="en-US" sz="1800" b="0" dirty="0"/>
                <a:t>Scan test time</a:t>
              </a:r>
            </a:p>
          </p:txBody>
        </p:sp>
        <p:sp>
          <p:nvSpPr>
            <p:cNvPr id="47" name="AutoShape 69"/>
            <p:cNvSpPr>
              <a:spLocks noChangeArrowheads="1"/>
            </p:cNvSpPr>
            <p:nvPr/>
          </p:nvSpPr>
          <p:spPr bwMode="auto">
            <a:xfrm>
              <a:off x="3244" y="2108"/>
              <a:ext cx="888" cy="272"/>
            </a:xfrm>
            <a:prstGeom prst="bevel">
              <a:avLst>
                <a:gd name="adj" fmla="val 4690"/>
              </a:avLst>
            </a:prstGeom>
            <a:grpFill/>
            <a:ln w="9525">
              <a:noFill/>
              <a:miter lim="800000"/>
              <a:headEnd/>
              <a:tailEnd/>
            </a:ln>
            <a:effectLst/>
          </p:spPr>
          <p:txBody>
            <a:bodyPr wrap="none" anchor="ctr">
              <a:prstTxWarp prst="textNoShape">
                <a:avLst/>
              </a:prstTxWarp>
            </a:bodyPr>
            <a:lstStyle/>
            <a:p>
              <a:pPr>
                <a:lnSpc>
                  <a:spcPct val="85000"/>
                </a:lnSpc>
                <a:spcBef>
                  <a:spcPct val="0"/>
                </a:spcBef>
              </a:pPr>
              <a:r>
                <a:rPr lang="en-US" dirty="0" smtClean="0"/>
                <a:t>8</a:t>
              </a:r>
              <a:r>
                <a:rPr lang="en-US" sz="1800" b="0" dirty="0" smtClean="0"/>
                <a:t>.75 </a:t>
              </a:r>
              <a:r>
                <a:rPr lang="en-US" sz="1800" b="0" dirty="0" err="1" smtClean="0"/>
                <a:t>s</a:t>
              </a:r>
              <a:endParaRPr lang="en-US" sz="1800" b="0" dirty="0"/>
            </a:p>
          </p:txBody>
        </p:sp>
      </p:grpSp>
      <p:grpSp>
        <p:nvGrpSpPr>
          <p:cNvPr id="42" name="Group 102"/>
          <p:cNvGrpSpPr>
            <a:grpSpLocks/>
          </p:cNvGrpSpPr>
          <p:nvPr/>
        </p:nvGrpSpPr>
        <p:grpSpPr bwMode="auto">
          <a:xfrm>
            <a:off x="4895855" y="4360863"/>
            <a:ext cx="3611563" cy="431800"/>
            <a:chOff x="3244" y="2419"/>
            <a:chExt cx="2275" cy="272"/>
          </a:xfrm>
          <a:solidFill>
            <a:srgbClr val="FFFFFF"/>
          </a:solidFill>
        </p:grpSpPr>
        <p:sp>
          <p:nvSpPr>
            <p:cNvPr id="49" name="AutoShape 54"/>
            <p:cNvSpPr>
              <a:spLocks noChangeArrowheads="1"/>
            </p:cNvSpPr>
            <p:nvPr/>
          </p:nvSpPr>
          <p:spPr bwMode="auto">
            <a:xfrm>
              <a:off x="4135" y="2419"/>
              <a:ext cx="1384" cy="272"/>
            </a:xfrm>
            <a:prstGeom prst="bevel">
              <a:avLst>
                <a:gd name="adj" fmla="val 4690"/>
              </a:avLst>
            </a:prstGeom>
            <a:grpFill/>
            <a:ln w="9525">
              <a:noFill/>
              <a:miter lim="800000"/>
              <a:headEnd/>
              <a:tailEnd/>
            </a:ln>
            <a:effectLst/>
          </p:spPr>
          <p:txBody>
            <a:bodyPr wrap="none" anchor="ctr">
              <a:prstTxWarp prst="textNoShape">
                <a:avLst/>
              </a:prstTxWarp>
            </a:bodyPr>
            <a:lstStyle/>
            <a:p>
              <a:pPr>
                <a:lnSpc>
                  <a:spcPct val="85000"/>
                </a:lnSpc>
                <a:spcBef>
                  <a:spcPct val="0"/>
                </a:spcBef>
              </a:pPr>
              <a:r>
                <a:rPr lang="en-US" sz="1800" b="0" dirty="0" smtClean="0"/>
                <a:t>Reloads</a:t>
              </a:r>
              <a:endParaRPr lang="en-US" sz="1800" b="0" dirty="0"/>
            </a:p>
          </p:txBody>
        </p:sp>
        <p:sp>
          <p:nvSpPr>
            <p:cNvPr id="50" name="AutoShape 70"/>
            <p:cNvSpPr>
              <a:spLocks noChangeArrowheads="1"/>
            </p:cNvSpPr>
            <p:nvPr/>
          </p:nvSpPr>
          <p:spPr bwMode="auto">
            <a:xfrm>
              <a:off x="3244" y="2419"/>
              <a:ext cx="888" cy="272"/>
            </a:xfrm>
            <a:prstGeom prst="bevel">
              <a:avLst>
                <a:gd name="adj" fmla="val 4690"/>
              </a:avLst>
            </a:prstGeom>
            <a:grpFill/>
            <a:ln w="9525">
              <a:noFill/>
              <a:miter lim="800000"/>
              <a:headEnd/>
              <a:tailEnd/>
            </a:ln>
            <a:effectLst/>
          </p:spPr>
          <p:txBody>
            <a:bodyPr wrap="none" anchor="ctr">
              <a:prstTxWarp prst="textNoShape">
                <a:avLst/>
              </a:prstTxWarp>
            </a:bodyPr>
            <a:lstStyle/>
            <a:p>
              <a:pPr>
                <a:lnSpc>
                  <a:spcPct val="85000"/>
                </a:lnSpc>
                <a:spcBef>
                  <a:spcPct val="0"/>
                </a:spcBef>
              </a:pPr>
              <a:r>
                <a:rPr lang="en-US" dirty="0"/>
                <a:t>3</a:t>
              </a:r>
              <a:endParaRPr lang="en-US" sz="1800" b="0" dirty="0"/>
            </a:p>
          </p:txBody>
        </p:sp>
      </p:grpSp>
      <p:grpSp>
        <p:nvGrpSpPr>
          <p:cNvPr id="45" name="Group 103"/>
          <p:cNvGrpSpPr>
            <a:grpSpLocks/>
          </p:cNvGrpSpPr>
          <p:nvPr/>
        </p:nvGrpSpPr>
        <p:grpSpPr bwMode="auto">
          <a:xfrm>
            <a:off x="4895855" y="4854575"/>
            <a:ext cx="3611563" cy="431800"/>
            <a:chOff x="3244" y="2730"/>
            <a:chExt cx="2275" cy="272"/>
          </a:xfrm>
          <a:solidFill>
            <a:srgbClr val="FFFFFF"/>
          </a:solidFill>
        </p:grpSpPr>
        <p:sp>
          <p:nvSpPr>
            <p:cNvPr id="52" name="AutoShape 55"/>
            <p:cNvSpPr>
              <a:spLocks noChangeArrowheads="1"/>
            </p:cNvSpPr>
            <p:nvPr/>
          </p:nvSpPr>
          <p:spPr bwMode="auto">
            <a:xfrm>
              <a:off x="4135" y="2730"/>
              <a:ext cx="1384" cy="272"/>
            </a:xfrm>
            <a:prstGeom prst="bevel">
              <a:avLst>
                <a:gd name="adj" fmla="val 4690"/>
              </a:avLst>
            </a:prstGeom>
            <a:grpFill/>
            <a:ln w="9525">
              <a:noFill/>
              <a:miter lim="800000"/>
              <a:headEnd/>
              <a:tailEnd/>
            </a:ln>
            <a:effectLst/>
          </p:spPr>
          <p:txBody>
            <a:bodyPr wrap="none" anchor="ctr">
              <a:prstTxWarp prst="textNoShape">
                <a:avLst/>
              </a:prstTxWarp>
            </a:bodyPr>
            <a:lstStyle/>
            <a:p>
              <a:pPr>
                <a:lnSpc>
                  <a:spcPct val="85000"/>
                </a:lnSpc>
                <a:spcBef>
                  <a:spcPct val="0"/>
                </a:spcBef>
              </a:pPr>
              <a:r>
                <a:rPr lang="en-US" sz="1800" b="0" dirty="0"/>
                <a:t>Reload time</a:t>
              </a:r>
            </a:p>
          </p:txBody>
        </p:sp>
        <p:sp>
          <p:nvSpPr>
            <p:cNvPr id="53" name="AutoShape 71"/>
            <p:cNvSpPr>
              <a:spLocks noChangeArrowheads="1"/>
            </p:cNvSpPr>
            <p:nvPr/>
          </p:nvSpPr>
          <p:spPr bwMode="auto">
            <a:xfrm>
              <a:off x="3244" y="2730"/>
              <a:ext cx="888" cy="272"/>
            </a:xfrm>
            <a:prstGeom prst="bevel">
              <a:avLst>
                <a:gd name="adj" fmla="val 4690"/>
              </a:avLst>
            </a:prstGeom>
            <a:grpFill/>
            <a:ln w="9525">
              <a:noFill/>
              <a:miter lim="800000"/>
              <a:headEnd/>
              <a:tailEnd/>
            </a:ln>
            <a:effectLst/>
          </p:spPr>
          <p:txBody>
            <a:bodyPr wrap="none" anchor="ctr">
              <a:prstTxWarp prst="textNoShape">
                <a:avLst/>
              </a:prstTxWarp>
            </a:bodyPr>
            <a:lstStyle/>
            <a:p>
              <a:pPr>
                <a:lnSpc>
                  <a:spcPct val="85000"/>
                </a:lnSpc>
                <a:spcBef>
                  <a:spcPct val="0"/>
                </a:spcBef>
              </a:pPr>
              <a:r>
                <a:rPr lang="en-US" dirty="0" smtClean="0">
                  <a:solidFill>
                    <a:srgbClr val="000000"/>
                  </a:solidFill>
                </a:rPr>
                <a:t>6</a:t>
              </a:r>
              <a:r>
                <a:rPr lang="en-US" sz="1800" b="0" dirty="0" smtClean="0">
                  <a:solidFill>
                    <a:srgbClr val="000000"/>
                  </a:solidFill>
                </a:rPr>
                <a:t>.0 </a:t>
              </a:r>
              <a:r>
                <a:rPr lang="en-US" sz="1800" b="0" dirty="0" err="1" smtClean="0"/>
                <a:t>s</a:t>
              </a:r>
              <a:endParaRPr lang="en-US" sz="1800" b="0" dirty="0"/>
            </a:p>
          </p:txBody>
        </p:sp>
      </p:grpSp>
      <p:grpSp>
        <p:nvGrpSpPr>
          <p:cNvPr id="48" name="Group 104"/>
          <p:cNvGrpSpPr>
            <a:grpSpLocks/>
          </p:cNvGrpSpPr>
          <p:nvPr/>
        </p:nvGrpSpPr>
        <p:grpSpPr bwMode="auto">
          <a:xfrm>
            <a:off x="4895855" y="5348288"/>
            <a:ext cx="3611563" cy="431800"/>
            <a:chOff x="3244" y="3041"/>
            <a:chExt cx="2275" cy="272"/>
          </a:xfrm>
          <a:solidFill>
            <a:srgbClr val="FFFFFF"/>
          </a:solidFill>
        </p:grpSpPr>
        <p:sp>
          <p:nvSpPr>
            <p:cNvPr id="55" name="AutoShape 56"/>
            <p:cNvSpPr>
              <a:spLocks noChangeArrowheads="1"/>
            </p:cNvSpPr>
            <p:nvPr/>
          </p:nvSpPr>
          <p:spPr bwMode="auto">
            <a:xfrm>
              <a:off x="4135" y="3041"/>
              <a:ext cx="1384" cy="272"/>
            </a:xfrm>
            <a:prstGeom prst="bevel">
              <a:avLst>
                <a:gd name="adj" fmla="val 4690"/>
              </a:avLst>
            </a:prstGeom>
            <a:grpFill/>
            <a:ln w="9525">
              <a:noFill/>
              <a:miter lim="800000"/>
              <a:headEnd/>
              <a:tailEnd/>
            </a:ln>
            <a:effectLst/>
          </p:spPr>
          <p:txBody>
            <a:bodyPr wrap="none" anchor="ctr">
              <a:prstTxWarp prst="textNoShape">
                <a:avLst/>
              </a:prstTxWarp>
            </a:bodyPr>
            <a:lstStyle/>
            <a:p>
              <a:pPr>
                <a:lnSpc>
                  <a:spcPct val="85000"/>
                </a:lnSpc>
                <a:spcBef>
                  <a:spcPct val="0"/>
                </a:spcBef>
              </a:pPr>
              <a:r>
                <a:rPr lang="en-US" sz="1800" b="0" dirty="0"/>
                <a:t>Time </a:t>
              </a:r>
              <a:r>
                <a:rPr lang="en-US" sz="1800" b="0" dirty="0" smtClean="0"/>
                <a:t>per </a:t>
              </a:r>
              <a:r>
                <a:rPr lang="en-US" sz="1800" b="0" dirty="0"/>
                <a:t>device</a:t>
              </a:r>
            </a:p>
          </p:txBody>
        </p:sp>
        <p:sp>
          <p:nvSpPr>
            <p:cNvPr id="56" name="AutoShape 72"/>
            <p:cNvSpPr>
              <a:spLocks noChangeArrowheads="1"/>
            </p:cNvSpPr>
            <p:nvPr/>
          </p:nvSpPr>
          <p:spPr bwMode="auto">
            <a:xfrm>
              <a:off x="3244" y="3041"/>
              <a:ext cx="888" cy="272"/>
            </a:xfrm>
            <a:prstGeom prst="bevel">
              <a:avLst>
                <a:gd name="adj" fmla="val 4690"/>
              </a:avLst>
            </a:prstGeom>
            <a:grpFill/>
            <a:ln w="9525">
              <a:noFill/>
              <a:miter lim="800000"/>
              <a:headEnd/>
              <a:tailEnd/>
            </a:ln>
            <a:effectLst/>
          </p:spPr>
          <p:txBody>
            <a:bodyPr wrap="none" anchor="ctr">
              <a:prstTxWarp prst="textNoShape">
                <a:avLst/>
              </a:prstTxWarp>
            </a:bodyPr>
            <a:lstStyle/>
            <a:p>
              <a:pPr>
                <a:lnSpc>
                  <a:spcPct val="85000"/>
                </a:lnSpc>
                <a:spcBef>
                  <a:spcPct val="0"/>
                </a:spcBef>
              </a:pPr>
              <a:r>
                <a:rPr lang="en-US" dirty="0" smtClean="0">
                  <a:solidFill>
                    <a:srgbClr val="000000"/>
                  </a:solidFill>
                </a:rPr>
                <a:t>59</a:t>
              </a:r>
              <a:r>
                <a:rPr lang="en-US" sz="1800" b="0" dirty="0" smtClean="0">
                  <a:solidFill>
                    <a:srgbClr val="000000"/>
                  </a:solidFill>
                </a:rPr>
                <a:t>.</a:t>
              </a:r>
              <a:r>
                <a:rPr lang="en-US" dirty="0" smtClean="0"/>
                <a:t>0</a:t>
              </a:r>
              <a:r>
                <a:rPr lang="en-US" sz="1800" b="0" dirty="0" smtClean="0"/>
                <a:t> </a:t>
              </a:r>
              <a:r>
                <a:rPr lang="en-US" sz="1800" b="0" dirty="0" err="1" smtClean="0"/>
                <a:t>s</a:t>
              </a:r>
              <a:endParaRPr lang="en-US" sz="1800" b="0" dirty="0"/>
            </a:p>
          </p:txBody>
        </p:sp>
      </p:grpSp>
      <p:grpSp>
        <p:nvGrpSpPr>
          <p:cNvPr id="51" name="Group 105"/>
          <p:cNvGrpSpPr>
            <a:grpSpLocks/>
          </p:cNvGrpSpPr>
          <p:nvPr/>
        </p:nvGrpSpPr>
        <p:grpSpPr bwMode="auto">
          <a:xfrm>
            <a:off x="4895855" y="5842000"/>
            <a:ext cx="3611563" cy="431800"/>
            <a:chOff x="3244" y="3352"/>
            <a:chExt cx="2275" cy="272"/>
          </a:xfrm>
          <a:solidFill>
            <a:srgbClr val="FFFFFF"/>
          </a:solidFill>
        </p:grpSpPr>
        <p:sp>
          <p:nvSpPr>
            <p:cNvPr id="58" name="AutoShape 57"/>
            <p:cNvSpPr>
              <a:spLocks noChangeArrowheads="1"/>
            </p:cNvSpPr>
            <p:nvPr/>
          </p:nvSpPr>
          <p:spPr bwMode="auto">
            <a:xfrm>
              <a:off x="4135" y="3352"/>
              <a:ext cx="1384" cy="272"/>
            </a:xfrm>
            <a:prstGeom prst="bevel">
              <a:avLst>
                <a:gd name="adj" fmla="val 4690"/>
              </a:avLst>
            </a:prstGeom>
            <a:grpFill/>
            <a:ln w="9525">
              <a:noFill/>
              <a:miter lim="800000"/>
              <a:headEnd/>
              <a:tailEnd/>
            </a:ln>
            <a:effectLst/>
          </p:spPr>
          <p:txBody>
            <a:bodyPr wrap="none" anchor="ctr">
              <a:prstTxWarp prst="textNoShape">
                <a:avLst/>
              </a:prstTxWarp>
            </a:bodyPr>
            <a:lstStyle/>
            <a:p>
              <a:pPr>
                <a:lnSpc>
                  <a:spcPct val="85000"/>
                </a:lnSpc>
                <a:spcBef>
                  <a:spcPct val="0"/>
                </a:spcBef>
              </a:pPr>
              <a:r>
                <a:rPr lang="en-US" sz="1800" b="0" dirty="0"/>
                <a:t>Cost per device</a:t>
              </a:r>
            </a:p>
          </p:txBody>
        </p:sp>
        <p:sp>
          <p:nvSpPr>
            <p:cNvPr id="59" name="AutoShape 73"/>
            <p:cNvSpPr>
              <a:spLocks noChangeArrowheads="1"/>
            </p:cNvSpPr>
            <p:nvPr/>
          </p:nvSpPr>
          <p:spPr bwMode="auto">
            <a:xfrm>
              <a:off x="3244" y="3352"/>
              <a:ext cx="888" cy="272"/>
            </a:xfrm>
            <a:prstGeom prst="bevel">
              <a:avLst>
                <a:gd name="adj" fmla="val 4690"/>
              </a:avLst>
            </a:prstGeom>
            <a:grpFill/>
            <a:ln w="9525">
              <a:noFill/>
              <a:miter lim="800000"/>
              <a:headEnd/>
              <a:tailEnd/>
            </a:ln>
            <a:effectLst/>
          </p:spPr>
          <p:txBody>
            <a:bodyPr wrap="none" anchor="ctr">
              <a:prstTxWarp prst="textNoShape">
                <a:avLst/>
              </a:prstTxWarp>
            </a:bodyPr>
            <a:lstStyle/>
            <a:p>
              <a:pPr>
                <a:lnSpc>
                  <a:spcPct val="85000"/>
                </a:lnSpc>
                <a:spcBef>
                  <a:spcPct val="0"/>
                </a:spcBef>
              </a:pPr>
              <a:r>
                <a:rPr lang="en-US" sz="1800" b="0" dirty="0" smtClean="0"/>
                <a:t>$2.95</a:t>
              </a:r>
              <a:endParaRPr lang="en-US" sz="1800" b="0" dirty="0"/>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left)">
                                      <p:cBhvr>
                                        <p:cTn id="11" dur="500"/>
                                        <p:tgtEl>
                                          <p:spTgt spid="27"/>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500"/>
                                        <p:tgtEl>
                                          <p:spTgt spid="6"/>
                                        </p:tgtEl>
                                      </p:cBhvr>
                                    </p:animEffect>
                                  </p:childTnLst>
                                </p:cTn>
                              </p:par>
                            </p:childTnLst>
                          </p:cTn>
                        </p:par>
                        <p:par>
                          <p:cTn id="17" fill="hold">
                            <p:stCondLst>
                              <p:cond delay="500"/>
                            </p:stCondLst>
                            <p:childTnLst>
                              <p:par>
                                <p:cTn id="18" presetID="22" presetClass="entr" presetSubtype="8" fill="hold" nodeType="after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wipe(left)">
                                      <p:cBhvr>
                                        <p:cTn id="20" dur="500"/>
                                        <p:tgtEl>
                                          <p:spTgt spid="30"/>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par>
                          <p:cTn id="26" fill="hold">
                            <p:stCondLst>
                              <p:cond delay="500"/>
                            </p:stCondLst>
                            <p:childTnLst>
                              <p:par>
                                <p:cTn id="27" presetID="22" presetClass="entr" presetSubtype="8"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nodeType="click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wipe(left)">
                                      <p:cBhvr>
                                        <p:cTn id="34" dur="500"/>
                                        <p:tgtEl>
                                          <p:spTgt spid="12"/>
                                        </p:tgtEl>
                                      </p:cBhvr>
                                    </p:animEffect>
                                  </p:childTnLst>
                                </p:cTn>
                              </p:par>
                            </p:childTnLst>
                          </p:cTn>
                        </p:par>
                        <p:par>
                          <p:cTn id="35" fill="hold">
                            <p:stCondLst>
                              <p:cond delay="500"/>
                            </p:stCondLst>
                            <p:childTnLst>
                              <p:par>
                                <p:cTn id="36" presetID="22" presetClass="entr" presetSubtype="8" fill="hold" nodeType="afterEffect">
                                  <p:stCondLst>
                                    <p:cond delay="0"/>
                                  </p:stCondLst>
                                  <p:childTnLst>
                                    <p:set>
                                      <p:cBhvr>
                                        <p:cTn id="37" dur="1" fill="hold">
                                          <p:stCondLst>
                                            <p:cond delay="0"/>
                                          </p:stCondLst>
                                        </p:cTn>
                                        <p:tgtEl>
                                          <p:spTgt spid="36"/>
                                        </p:tgtEl>
                                        <p:attrNameLst>
                                          <p:attrName>style.visibility</p:attrName>
                                        </p:attrNameLst>
                                      </p:cBhvr>
                                      <p:to>
                                        <p:strVal val="visible"/>
                                      </p:to>
                                    </p:set>
                                    <p:animEffect transition="in" filter="wipe(left)">
                                      <p:cBhvr>
                                        <p:cTn id="38" dur="500"/>
                                        <p:tgtEl>
                                          <p:spTgt spid="36"/>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nodeType="click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wipe(left)">
                                      <p:cBhvr>
                                        <p:cTn id="43" dur="500"/>
                                        <p:tgtEl>
                                          <p:spTgt spid="3"/>
                                        </p:tgtEl>
                                      </p:cBhvr>
                                    </p:animEffect>
                                  </p:childTnLst>
                                </p:cTn>
                              </p:par>
                            </p:childTnLst>
                          </p:cTn>
                        </p:par>
                        <p:par>
                          <p:cTn id="44" fill="hold">
                            <p:stCondLst>
                              <p:cond delay="500"/>
                            </p:stCondLst>
                            <p:childTnLst>
                              <p:par>
                                <p:cTn id="45" presetID="22" presetClass="entr" presetSubtype="8" fill="hold" nodeType="afterEffect">
                                  <p:stCondLst>
                                    <p:cond delay="0"/>
                                  </p:stCondLst>
                                  <p:childTnLst>
                                    <p:set>
                                      <p:cBhvr>
                                        <p:cTn id="46" dur="1" fill="hold">
                                          <p:stCondLst>
                                            <p:cond delay="0"/>
                                          </p:stCondLst>
                                        </p:cTn>
                                        <p:tgtEl>
                                          <p:spTgt spid="39"/>
                                        </p:tgtEl>
                                        <p:attrNameLst>
                                          <p:attrName>style.visibility</p:attrName>
                                        </p:attrNameLst>
                                      </p:cBhvr>
                                      <p:to>
                                        <p:strVal val="visible"/>
                                      </p:to>
                                    </p:set>
                                    <p:animEffect transition="in" filter="wipe(left)">
                                      <p:cBhvr>
                                        <p:cTn id="47" dur="500"/>
                                        <p:tgtEl>
                                          <p:spTgt spid="39"/>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nodeType="click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wipe(left)">
                                      <p:cBhvr>
                                        <p:cTn id="52" dur="500"/>
                                        <p:tgtEl>
                                          <p:spTgt spid="15"/>
                                        </p:tgtEl>
                                      </p:cBhvr>
                                    </p:animEffect>
                                  </p:childTnLst>
                                </p:cTn>
                              </p:par>
                            </p:childTnLst>
                          </p:cTn>
                        </p:par>
                        <p:par>
                          <p:cTn id="53" fill="hold">
                            <p:stCondLst>
                              <p:cond delay="500"/>
                            </p:stCondLst>
                            <p:childTnLst>
                              <p:par>
                                <p:cTn id="54" presetID="22" presetClass="entr" presetSubtype="8" fill="hold" nodeType="afterEffect">
                                  <p:stCondLst>
                                    <p:cond delay="0"/>
                                  </p:stCondLst>
                                  <p:childTnLst>
                                    <p:set>
                                      <p:cBhvr>
                                        <p:cTn id="55" dur="1" fill="hold">
                                          <p:stCondLst>
                                            <p:cond delay="0"/>
                                          </p:stCondLst>
                                        </p:cTn>
                                        <p:tgtEl>
                                          <p:spTgt spid="42"/>
                                        </p:tgtEl>
                                        <p:attrNameLst>
                                          <p:attrName>style.visibility</p:attrName>
                                        </p:attrNameLst>
                                      </p:cBhvr>
                                      <p:to>
                                        <p:strVal val="visible"/>
                                      </p:to>
                                    </p:set>
                                    <p:animEffect transition="in" filter="wipe(left)">
                                      <p:cBhvr>
                                        <p:cTn id="56" dur="500"/>
                                        <p:tgtEl>
                                          <p:spTgt spid="42"/>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8" fill="hold" nodeType="click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wipe(left)">
                                      <p:cBhvr>
                                        <p:cTn id="61" dur="500"/>
                                        <p:tgtEl>
                                          <p:spTgt spid="18"/>
                                        </p:tgtEl>
                                      </p:cBhvr>
                                    </p:animEffect>
                                  </p:childTnLst>
                                </p:cTn>
                              </p:par>
                            </p:childTnLst>
                          </p:cTn>
                        </p:par>
                        <p:par>
                          <p:cTn id="62" fill="hold">
                            <p:stCondLst>
                              <p:cond delay="500"/>
                            </p:stCondLst>
                            <p:childTnLst>
                              <p:par>
                                <p:cTn id="63" presetID="22" presetClass="entr" presetSubtype="8" fill="hold" nodeType="after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wipe(left)">
                                      <p:cBhvr>
                                        <p:cTn id="65" dur="500"/>
                                        <p:tgtEl>
                                          <p:spTgt spid="45"/>
                                        </p:tgtEl>
                                      </p:cBhvr>
                                    </p:animEffect>
                                  </p:childTnLst>
                                </p:cTn>
                              </p:par>
                            </p:childTnLst>
                          </p:cTn>
                        </p:par>
                      </p:childTnLst>
                    </p:cTn>
                  </p:par>
                  <p:par>
                    <p:cTn id="66" fill="hold">
                      <p:stCondLst>
                        <p:cond delay="indefinite"/>
                      </p:stCondLst>
                      <p:childTnLst>
                        <p:par>
                          <p:cTn id="67" fill="hold">
                            <p:stCondLst>
                              <p:cond delay="0"/>
                            </p:stCondLst>
                            <p:childTnLst>
                              <p:par>
                                <p:cTn id="68" presetID="22" presetClass="entr" presetSubtype="8" fill="hold" nodeType="clickEffect">
                                  <p:stCondLst>
                                    <p:cond delay="0"/>
                                  </p:stCondLst>
                                  <p:childTnLst>
                                    <p:set>
                                      <p:cBhvr>
                                        <p:cTn id="69" dur="1" fill="hold">
                                          <p:stCondLst>
                                            <p:cond delay="0"/>
                                          </p:stCondLst>
                                        </p:cTn>
                                        <p:tgtEl>
                                          <p:spTgt spid="21"/>
                                        </p:tgtEl>
                                        <p:attrNameLst>
                                          <p:attrName>style.visibility</p:attrName>
                                        </p:attrNameLst>
                                      </p:cBhvr>
                                      <p:to>
                                        <p:strVal val="visible"/>
                                      </p:to>
                                    </p:set>
                                    <p:animEffect transition="in" filter="wipe(left)">
                                      <p:cBhvr>
                                        <p:cTn id="70" dur="500"/>
                                        <p:tgtEl>
                                          <p:spTgt spid="21"/>
                                        </p:tgtEl>
                                      </p:cBhvr>
                                    </p:animEffect>
                                  </p:childTnLst>
                                </p:cTn>
                              </p:par>
                            </p:childTnLst>
                          </p:cTn>
                        </p:par>
                        <p:par>
                          <p:cTn id="71" fill="hold">
                            <p:stCondLst>
                              <p:cond delay="500"/>
                            </p:stCondLst>
                            <p:childTnLst>
                              <p:par>
                                <p:cTn id="72" presetID="22" presetClass="entr" presetSubtype="8" fill="hold" nodeType="afterEffect">
                                  <p:stCondLst>
                                    <p:cond delay="0"/>
                                  </p:stCondLst>
                                  <p:childTnLst>
                                    <p:set>
                                      <p:cBhvr>
                                        <p:cTn id="73" dur="1" fill="hold">
                                          <p:stCondLst>
                                            <p:cond delay="0"/>
                                          </p:stCondLst>
                                        </p:cTn>
                                        <p:tgtEl>
                                          <p:spTgt spid="48"/>
                                        </p:tgtEl>
                                        <p:attrNameLst>
                                          <p:attrName>style.visibility</p:attrName>
                                        </p:attrNameLst>
                                      </p:cBhvr>
                                      <p:to>
                                        <p:strVal val="visible"/>
                                      </p:to>
                                    </p:set>
                                    <p:animEffect transition="in" filter="wipe(left)">
                                      <p:cBhvr>
                                        <p:cTn id="74" dur="500"/>
                                        <p:tgtEl>
                                          <p:spTgt spid="48"/>
                                        </p:tgtEl>
                                      </p:cBhvr>
                                    </p:animEffect>
                                  </p:childTnLst>
                                </p:cTn>
                              </p:par>
                            </p:childTnLst>
                          </p:cTn>
                        </p:par>
                      </p:childTnLst>
                    </p:cTn>
                  </p:par>
                  <p:par>
                    <p:cTn id="75" fill="hold">
                      <p:stCondLst>
                        <p:cond delay="indefinite"/>
                      </p:stCondLst>
                      <p:childTnLst>
                        <p:par>
                          <p:cTn id="76" fill="hold">
                            <p:stCondLst>
                              <p:cond delay="0"/>
                            </p:stCondLst>
                            <p:childTnLst>
                              <p:par>
                                <p:cTn id="77" presetID="22" presetClass="entr" presetSubtype="8" fill="hold" nodeType="click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left)">
                                      <p:cBhvr>
                                        <p:cTn id="79" dur="500"/>
                                        <p:tgtEl>
                                          <p:spTgt spid="24"/>
                                        </p:tgtEl>
                                      </p:cBhvr>
                                    </p:animEffect>
                                  </p:childTnLst>
                                </p:cTn>
                              </p:par>
                            </p:childTnLst>
                          </p:cTn>
                        </p:par>
                        <p:par>
                          <p:cTn id="80" fill="hold">
                            <p:stCondLst>
                              <p:cond delay="500"/>
                            </p:stCondLst>
                            <p:childTnLst>
                              <p:par>
                                <p:cTn id="81" presetID="22" presetClass="entr" presetSubtype="8" fill="hold" nodeType="afterEffect">
                                  <p:stCondLst>
                                    <p:cond delay="0"/>
                                  </p:stCondLst>
                                  <p:childTnLst>
                                    <p:set>
                                      <p:cBhvr>
                                        <p:cTn id="82" dur="1" fill="hold">
                                          <p:stCondLst>
                                            <p:cond delay="0"/>
                                          </p:stCondLst>
                                        </p:cTn>
                                        <p:tgtEl>
                                          <p:spTgt spid="51"/>
                                        </p:tgtEl>
                                        <p:attrNameLst>
                                          <p:attrName>style.visibility</p:attrName>
                                        </p:attrNameLst>
                                      </p:cBhvr>
                                      <p:to>
                                        <p:strVal val="visible"/>
                                      </p:to>
                                    </p:set>
                                    <p:animEffect transition="in" filter="wipe(left)">
                                      <p:cBhvr>
                                        <p:cTn id="83"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Level sensitive scan design (LSSD)</a:t>
            </a:r>
            <a:endParaRPr lang="en-US" dirty="0"/>
          </a:p>
        </p:txBody>
      </p:sp>
      <p:sp>
        <p:nvSpPr>
          <p:cNvPr id="3" name="Content Placeholder 2"/>
          <p:cNvSpPr>
            <a:spLocks noGrp="1"/>
          </p:cNvSpPr>
          <p:nvPr>
            <p:ph idx="1"/>
          </p:nvPr>
        </p:nvSpPr>
        <p:spPr>
          <a:xfrm>
            <a:off x="676275" y="3488498"/>
            <a:ext cx="8229600" cy="2686099"/>
          </a:xfrm>
        </p:spPr>
        <p:txBody>
          <a:bodyPr/>
          <a:lstStyle/>
          <a:p>
            <a:r>
              <a:rPr lang="en-US" dirty="0" smtClean="0"/>
              <a:t>Pioneered by IBM</a:t>
            </a:r>
          </a:p>
          <a:p>
            <a:r>
              <a:rPr lang="en-US" dirty="0" smtClean="0"/>
              <a:t>Designed with hazard-free master-slave latches</a:t>
            </a:r>
          </a:p>
          <a:p>
            <a:r>
              <a:rPr lang="en-US" dirty="0" smtClean="0"/>
              <a:t>Set of rules </a:t>
            </a:r>
            <a:r>
              <a:rPr lang="en-US" dirty="0" smtClean="0"/>
              <a:t>guide </a:t>
            </a:r>
            <a:r>
              <a:rPr lang="en-US" dirty="0" smtClean="0"/>
              <a:t>the design process</a:t>
            </a:r>
          </a:p>
          <a:p>
            <a:r>
              <a:rPr lang="en-US" dirty="0" smtClean="0"/>
              <a:t>The rules primarily pertain to clocks which initiate state changes within the circuit</a:t>
            </a:r>
          </a:p>
          <a:p>
            <a:r>
              <a:rPr lang="en-US" dirty="0" smtClean="0"/>
              <a:t>Circuit response independent of any delays</a:t>
            </a:r>
            <a:endParaRPr lang="en-US" dirty="0"/>
          </a:p>
        </p:txBody>
      </p:sp>
      <p:grpSp>
        <p:nvGrpSpPr>
          <p:cNvPr id="76" name="Group 75"/>
          <p:cNvGrpSpPr/>
          <p:nvPr/>
        </p:nvGrpSpPr>
        <p:grpSpPr>
          <a:xfrm>
            <a:off x="2801732" y="1094724"/>
            <a:ext cx="6126899" cy="2147872"/>
            <a:chOff x="2218817" y="1052087"/>
            <a:chExt cx="6126899" cy="2147872"/>
          </a:xfrm>
        </p:grpSpPr>
        <p:sp>
          <p:nvSpPr>
            <p:cNvPr id="6" name="Freeform 73"/>
            <p:cNvSpPr>
              <a:spLocks/>
            </p:cNvSpPr>
            <p:nvPr/>
          </p:nvSpPr>
          <p:spPr bwMode="auto">
            <a:xfrm>
              <a:off x="6725791" y="2350732"/>
              <a:ext cx="836032" cy="384443"/>
            </a:xfrm>
            <a:custGeom>
              <a:avLst/>
              <a:gdLst/>
              <a:ahLst/>
              <a:cxnLst>
                <a:cxn ang="0">
                  <a:pos x="635" y="0"/>
                </a:cxn>
                <a:cxn ang="0">
                  <a:pos x="635" y="90"/>
                </a:cxn>
                <a:cxn ang="0">
                  <a:pos x="0" y="227"/>
                </a:cxn>
                <a:cxn ang="0">
                  <a:pos x="0" y="272"/>
                </a:cxn>
                <a:cxn ang="0">
                  <a:pos x="181" y="272"/>
                </a:cxn>
              </a:cxnLst>
              <a:rect l="0" t="0" r="r" b="b"/>
              <a:pathLst>
                <a:path w="635" h="272">
                  <a:moveTo>
                    <a:pt x="635" y="0"/>
                  </a:moveTo>
                  <a:lnTo>
                    <a:pt x="635" y="90"/>
                  </a:lnTo>
                  <a:lnTo>
                    <a:pt x="0" y="227"/>
                  </a:lnTo>
                  <a:lnTo>
                    <a:pt x="0" y="272"/>
                  </a:lnTo>
                  <a:lnTo>
                    <a:pt x="181" y="272"/>
                  </a:lnTo>
                </a:path>
              </a:pathLst>
            </a:custGeom>
            <a:noFill/>
            <a:ln w="19050" cmpd="sng">
              <a:solidFill>
                <a:schemeClr val="tx1"/>
              </a:solidFill>
              <a:round/>
              <a:headEnd type="oval" w="sm" len="sm"/>
              <a:tailEnd/>
            </a:ln>
            <a:effectLst/>
          </p:spPr>
          <p:txBody>
            <a:bodyPr>
              <a:prstTxWarp prst="textNoShape">
                <a:avLst/>
              </a:prstTxWarp>
            </a:bodyPr>
            <a:lstStyle/>
            <a:p>
              <a:endParaRPr lang="en-US"/>
            </a:p>
          </p:txBody>
        </p:sp>
        <p:sp>
          <p:nvSpPr>
            <p:cNvPr id="7" name="Freeform 74"/>
            <p:cNvSpPr>
              <a:spLocks/>
            </p:cNvSpPr>
            <p:nvPr/>
          </p:nvSpPr>
          <p:spPr bwMode="auto">
            <a:xfrm flipV="1">
              <a:off x="6725791" y="2463958"/>
              <a:ext cx="836032" cy="384443"/>
            </a:xfrm>
            <a:custGeom>
              <a:avLst/>
              <a:gdLst/>
              <a:ahLst/>
              <a:cxnLst>
                <a:cxn ang="0">
                  <a:pos x="635" y="0"/>
                </a:cxn>
                <a:cxn ang="0">
                  <a:pos x="635" y="90"/>
                </a:cxn>
                <a:cxn ang="0">
                  <a:pos x="0" y="227"/>
                </a:cxn>
                <a:cxn ang="0">
                  <a:pos x="0" y="272"/>
                </a:cxn>
                <a:cxn ang="0">
                  <a:pos x="181" y="272"/>
                </a:cxn>
              </a:cxnLst>
              <a:rect l="0" t="0" r="r" b="b"/>
              <a:pathLst>
                <a:path w="635" h="272">
                  <a:moveTo>
                    <a:pt x="635" y="0"/>
                  </a:moveTo>
                  <a:lnTo>
                    <a:pt x="635" y="90"/>
                  </a:lnTo>
                  <a:lnTo>
                    <a:pt x="0" y="227"/>
                  </a:lnTo>
                  <a:lnTo>
                    <a:pt x="0" y="272"/>
                  </a:lnTo>
                  <a:lnTo>
                    <a:pt x="181" y="272"/>
                  </a:lnTo>
                </a:path>
              </a:pathLst>
            </a:custGeom>
            <a:noFill/>
            <a:ln w="19050" cmpd="sng">
              <a:solidFill>
                <a:schemeClr val="tx1"/>
              </a:solidFill>
              <a:round/>
              <a:headEnd type="oval" w="sm" len="sm"/>
              <a:tailEnd/>
            </a:ln>
            <a:effectLst/>
          </p:spPr>
          <p:txBody>
            <a:bodyPr>
              <a:prstTxWarp prst="textNoShape">
                <a:avLst/>
              </a:prstTxWarp>
            </a:bodyPr>
            <a:lstStyle/>
            <a:p>
              <a:endParaRPr lang="en-US"/>
            </a:p>
          </p:txBody>
        </p:sp>
        <p:sp>
          <p:nvSpPr>
            <p:cNvPr id="8" name="Freeform 71"/>
            <p:cNvSpPr>
              <a:spLocks/>
            </p:cNvSpPr>
            <p:nvPr/>
          </p:nvSpPr>
          <p:spPr bwMode="auto">
            <a:xfrm>
              <a:off x="4297373" y="1455454"/>
              <a:ext cx="836032" cy="384443"/>
            </a:xfrm>
            <a:custGeom>
              <a:avLst/>
              <a:gdLst/>
              <a:ahLst/>
              <a:cxnLst>
                <a:cxn ang="0">
                  <a:pos x="635" y="0"/>
                </a:cxn>
                <a:cxn ang="0">
                  <a:pos x="635" y="90"/>
                </a:cxn>
                <a:cxn ang="0">
                  <a:pos x="0" y="227"/>
                </a:cxn>
                <a:cxn ang="0">
                  <a:pos x="0" y="272"/>
                </a:cxn>
                <a:cxn ang="0">
                  <a:pos x="181" y="272"/>
                </a:cxn>
              </a:cxnLst>
              <a:rect l="0" t="0" r="r" b="b"/>
              <a:pathLst>
                <a:path w="635" h="272">
                  <a:moveTo>
                    <a:pt x="635" y="0"/>
                  </a:moveTo>
                  <a:lnTo>
                    <a:pt x="635" y="90"/>
                  </a:lnTo>
                  <a:lnTo>
                    <a:pt x="0" y="227"/>
                  </a:lnTo>
                  <a:lnTo>
                    <a:pt x="0" y="272"/>
                  </a:lnTo>
                  <a:lnTo>
                    <a:pt x="181" y="272"/>
                  </a:lnTo>
                </a:path>
              </a:pathLst>
            </a:custGeom>
            <a:noFill/>
            <a:ln w="19050" cmpd="sng">
              <a:solidFill>
                <a:schemeClr val="tx1"/>
              </a:solidFill>
              <a:round/>
              <a:headEnd type="oval" w="sm" len="sm"/>
              <a:tailEnd/>
            </a:ln>
            <a:effectLst/>
          </p:spPr>
          <p:txBody>
            <a:bodyPr>
              <a:prstTxWarp prst="textNoShape">
                <a:avLst/>
              </a:prstTxWarp>
            </a:bodyPr>
            <a:lstStyle/>
            <a:p>
              <a:endParaRPr lang="en-US"/>
            </a:p>
          </p:txBody>
        </p:sp>
        <p:sp>
          <p:nvSpPr>
            <p:cNvPr id="9" name="Freeform 72"/>
            <p:cNvSpPr>
              <a:spLocks/>
            </p:cNvSpPr>
            <p:nvPr/>
          </p:nvSpPr>
          <p:spPr bwMode="auto">
            <a:xfrm flipV="1">
              <a:off x="4297373" y="1573946"/>
              <a:ext cx="836032" cy="384443"/>
            </a:xfrm>
            <a:custGeom>
              <a:avLst/>
              <a:gdLst/>
              <a:ahLst/>
              <a:cxnLst>
                <a:cxn ang="0">
                  <a:pos x="635" y="0"/>
                </a:cxn>
                <a:cxn ang="0">
                  <a:pos x="635" y="90"/>
                </a:cxn>
                <a:cxn ang="0">
                  <a:pos x="0" y="227"/>
                </a:cxn>
                <a:cxn ang="0">
                  <a:pos x="0" y="272"/>
                </a:cxn>
                <a:cxn ang="0">
                  <a:pos x="181" y="272"/>
                </a:cxn>
              </a:cxnLst>
              <a:rect l="0" t="0" r="r" b="b"/>
              <a:pathLst>
                <a:path w="635" h="272">
                  <a:moveTo>
                    <a:pt x="635" y="0"/>
                  </a:moveTo>
                  <a:lnTo>
                    <a:pt x="635" y="90"/>
                  </a:lnTo>
                  <a:lnTo>
                    <a:pt x="0" y="227"/>
                  </a:lnTo>
                  <a:lnTo>
                    <a:pt x="0" y="272"/>
                  </a:lnTo>
                  <a:lnTo>
                    <a:pt x="181" y="272"/>
                  </a:lnTo>
                </a:path>
              </a:pathLst>
            </a:custGeom>
            <a:noFill/>
            <a:ln w="19050" cmpd="sng">
              <a:solidFill>
                <a:schemeClr val="tx1"/>
              </a:solidFill>
              <a:round/>
              <a:headEnd type="oval" w="sm" len="sm"/>
              <a:tailEnd/>
            </a:ln>
            <a:effectLst/>
          </p:spPr>
          <p:txBody>
            <a:bodyPr>
              <a:prstTxWarp prst="textNoShape">
                <a:avLst/>
              </a:prstTxWarp>
            </a:bodyPr>
            <a:lstStyle/>
            <a:p>
              <a:endParaRPr lang="en-US"/>
            </a:p>
          </p:txBody>
        </p:sp>
        <p:sp>
          <p:nvSpPr>
            <p:cNvPr id="10" name="Freeform 70"/>
            <p:cNvSpPr>
              <a:spLocks/>
            </p:cNvSpPr>
            <p:nvPr/>
          </p:nvSpPr>
          <p:spPr bwMode="auto">
            <a:xfrm>
              <a:off x="5566562" y="1954440"/>
              <a:ext cx="491086" cy="884746"/>
            </a:xfrm>
            <a:custGeom>
              <a:avLst/>
              <a:gdLst/>
              <a:ahLst/>
              <a:cxnLst>
                <a:cxn ang="0">
                  <a:pos x="0" y="0"/>
                </a:cxn>
                <a:cxn ang="0">
                  <a:pos x="0" y="498"/>
                </a:cxn>
                <a:cxn ang="0">
                  <a:pos x="363" y="498"/>
                </a:cxn>
              </a:cxnLst>
              <a:rect l="0" t="0" r="r" b="b"/>
              <a:pathLst>
                <a:path w="363" h="498">
                  <a:moveTo>
                    <a:pt x="0" y="0"/>
                  </a:moveTo>
                  <a:lnTo>
                    <a:pt x="0" y="498"/>
                  </a:lnTo>
                  <a:lnTo>
                    <a:pt x="363" y="498"/>
                  </a:lnTo>
                </a:path>
              </a:pathLst>
            </a:custGeom>
            <a:noFill/>
            <a:ln w="19050" cmpd="sng">
              <a:solidFill>
                <a:schemeClr val="tx1"/>
              </a:solidFill>
              <a:round/>
              <a:headEnd type="oval" w="sm" len="sm"/>
              <a:tailEnd/>
            </a:ln>
            <a:effectLst/>
          </p:spPr>
          <p:txBody>
            <a:bodyPr>
              <a:prstTxWarp prst="textNoShape">
                <a:avLst/>
              </a:prstTxWarp>
            </a:bodyPr>
            <a:lstStyle/>
            <a:p>
              <a:endParaRPr lang="en-US"/>
            </a:p>
          </p:txBody>
        </p:sp>
        <p:sp>
          <p:nvSpPr>
            <p:cNvPr id="11" name="Freeform 69"/>
            <p:cNvSpPr>
              <a:spLocks/>
            </p:cNvSpPr>
            <p:nvPr/>
          </p:nvSpPr>
          <p:spPr bwMode="auto">
            <a:xfrm flipV="1">
              <a:off x="5197918" y="2363898"/>
              <a:ext cx="857097" cy="689891"/>
            </a:xfrm>
            <a:custGeom>
              <a:avLst/>
              <a:gdLst/>
              <a:ahLst/>
              <a:cxnLst>
                <a:cxn ang="0">
                  <a:pos x="0" y="0"/>
                </a:cxn>
                <a:cxn ang="0">
                  <a:pos x="0" y="498"/>
                </a:cxn>
                <a:cxn ang="0">
                  <a:pos x="363" y="498"/>
                </a:cxn>
              </a:cxnLst>
              <a:rect l="0" t="0" r="r" b="b"/>
              <a:pathLst>
                <a:path w="363" h="498">
                  <a:moveTo>
                    <a:pt x="0" y="0"/>
                  </a:moveTo>
                  <a:lnTo>
                    <a:pt x="0" y="498"/>
                  </a:lnTo>
                  <a:lnTo>
                    <a:pt x="363" y="498"/>
                  </a:lnTo>
                </a:path>
              </a:pathLst>
            </a:custGeom>
            <a:noFill/>
            <a:ln w="19050" cmpd="sng">
              <a:solidFill>
                <a:schemeClr val="tx1"/>
              </a:solidFill>
              <a:round/>
              <a:headEnd type="oval" w="sm" len="sm"/>
              <a:tailEnd/>
            </a:ln>
            <a:effectLst/>
          </p:spPr>
          <p:txBody>
            <a:bodyPr>
              <a:prstTxWarp prst="textNoShape">
                <a:avLst/>
              </a:prstTxWarp>
            </a:bodyPr>
            <a:lstStyle/>
            <a:p>
              <a:endParaRPr lang="en-US"/>
            </a:p>
          </p:txBody>
        </p:sp>
        <p:sp>
          <p:nvSpPr>
            <p:cNvPr id="12" name="Freeform 61"/>
            <p:cNvSpPr>
              <a:spLocks/>
            </p:cNvSpPr>
            <p:nvPr/>
          </p:nvSpPr>
          <p:spPr bwMode="auto">
            <a:xfrm>
              <a:off x="5698220" y="1455454"/>
              <a:ext cx="391026" cy="689891"/>
            </a:xfrm>
            <a:custGeom>
              <a:avLst/>
              <a:gdLst/>
              <a:ahLst/>
              <a:cxnLst>
                <a:cxn ang="0">
                  <a:pos x="0" y="0"/>
                </a:cxn>
                <a:cxn ang="0">
                  <a:pos x="0" y="498"/>
                </a:cxn>
                <a:cxn ang="0">
                  <a:pos x="363" y="498"/>
                </a:cxn>
              </a:cxnLst>
              <a:rect l="0" t="0" r="r" b="b"/>
              <a:pathLst>
                <a:path w="363" h="498">
                  <a:moveTo>
                    <a:pt x="0" y="0"/>
                  </a:moveTo>
                  <a:lnTo>
                    <a:pt x="0" y="498"/>
                  </a:lnTo>
                  <a:lnTo>
                    <a:pt x="363" y="498"/>
                  </a:lnTo>
                </a:path>
              </a:pathLst>
            </a:custGeom>
            <a:noFill/>
            <a:ln w="19050" cmpd="sng">
              <a:solidFill>
                <a:schemeClr val="tx1"/>
              </a:solidFill>
              <a:round/>
              <a:headEnd type="oval" w="sm" len="sm"/>
              <a:tailEnd/>
            </a:ln>
            <a:effectLst/>
          </p:spPr>
          <p:txBody>
            <a:bodyPr>
              <a:prstTxWarp prst="textNoShape">
                <a:avLst/>
              </a:prstTxWarp>
            </a:bodyPr>
            <a:lstStyle/>
            <a:p>
              <a:endParaRPr lang="en-US"/>
            </a:p>
          </p:txBody>
        </p:sp>
        <p:sp>
          <p:nvSpPr>
            <p:cNvPr id="13" name="Freeform 68"/>
            <p:cNvSpPr>
              <a:spLocks/>
            </p:cNvSpPr>
            <p:nvPr/>
          </p:nvSpPr>
          <p:spPr bwMode="auto">
            <a:xfrm>
              <a:off x="3419210" y="2057133"/>
              <a:ext cx="1213892" cy="888695"/>
            </a:xfrm>
            <a:custGeom>
              <a:avLst/>
              <a:gdLst/>
              <a:ahLst/>
              <a:cxnLst>
                <a:cxn ang="0">
                  <a:pos x="0" y="817"/>
                </a:cxn>
                <a:cxn ang="0">
                  <a:pos x="272" y="817"/>
                </a:cxn>
                <a:cxn ang="0">
                  <a:pos x="272" y="0"/>
                </a:cxn>
                <a:cxn ang="0">
                  <a:pos x="998" y="0"/>
                </a:cxn>
              </a:cxnLst>
              <a:rect l="0" t="0" r="r" b="b"/>
              <a:pathLst>
                <a:path w="998" h="817">
                  <a:moveTo>
                    <a:pt x="0" y="817"/>
                  </a:moveTo>
                  <a:lnTo>
                    <a:pt x="272" y="817"/>
                  </a:lnTo>
                  <a:lnTo>
                    <a:pt x="272" y="0"/>
                  </a:lnTo>
                  <a:lnTo>
                    <a:pt x="998" y="0"/>
                  </a:lnTo>
                </a:path>
              </a:pathLst>
            </a:custGeom>
            <a:noFill/>
            <a:ln w="19050" cmpd="sng">
              <a:solidFill>
                <a:schemeClr val="tx1"/>
              </a:solidFill>
              <a:round/>
              <a:headEnd/>
              <a:tailEnd/>
            </a:ln>
            <a:effectLst/>
          </p:spPr>
          <p:txBody>
            <a:bodyPr>
              <a:prstTxWarp prst="textNoShape">
                <a:avLst/>
              </a:prstTxWarp>
            </a:bodyPr>
            <a:lstStyle/>
            <a:p>
              <a:endParaRPr lang="en-US"/>
            </a:p>
          </p:txBody>
        </p:sp>
        <p:sp>
          <p:nvSpPr>
            <p:cNvPr id="14" name="Line 67"/>
            <p:cNvSpPr>
              <a:spLocks noChangeShapeType="1"/>
            </p:cNvSpPr>
            <p:nvPr/>
          </p:nvSpPr>
          <p:spPr bwMode="auto">
            <a:xfrm>
              <a:off x="3238838" y="1949173"/>
              <a:ext cx="1312636"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15" name="Line 66"/>
            <p:cNvSpPr>
              <a:spLocks noChangeShapeType="1"/>
            </p:cNvSpPr>
            <p:nvPr/>
          </p:nvSpPr>
          <p:spPr bwMode="auto">
            <a:xfrm>
              <a:off x="3282286" y="1335644"/>
              <a:ext cx="1312636"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16" name="Freeform 65"/>
            <p:cNvSpPr>
              <a:spLocks/>
            </p:cNvSpPr>
            <p:nvPr/>
          </p:nvSpPr>
          <p:spPr bwMode="auto">
            <a:xfrm>
              <a:off x="3282286" y="1446238"/>
              <a:ext cx="1313953" cy="996655"/>
            </a:xfrm>
            <a:custGeom>
              <a:avLst/>
              <a:gdLst/>
              <a:ahLst/>
              <a:cxnLst>
                <a:cxn ang="0">
                  <a:pos x="0" y="817"/>
                </a:cxn>
                <a:cxn ang="0">
                  <a:pos x="272" y="817"/>
                </a:cxn>
                <a:cxn ang="0">
                  <a:pos x="272" y="0"/>
                </a:cxn>
                <a:cxn ang="0">
                  <a:pos x="998" y="0"/>
                </a:cxn>
              </a:cxnLst>
              <a:rect l="0" t="0" r="r" b="b"/>
              <a:pathLst>
                <a:path w="998" h="817">
                  <a:moveTo>
                    <a:pt x="0" y="817"/>
                  </a:moveTo>
                  <a:lnTo>
                    <a:pt x="272" y="817"/>
                  </a:lnTo>
                  <a:lnTo>
                    <a:pt x="272" y="0"/>
                  </a:lnTo>
                  <a:lnTo>
                    <a:pt x="998" y="0"/>
                  </a:lnTo>
                </a:path>
              </a:pathLst>
            </a:custGeom>
            <a:noFill/>
            <a:ln w="19050" cmpd="sng">
              <a:solidFill>
                <a:schemeClr val="tx1"/>
              </a:solidFill>
              <a:round/>
              <a:headEnd/>
              <a:tailEnd/>
            </a:ln>
            <a:effectLst/>
          </p:spPr>
          <p:txBody>
            <a:bodyPr>
              <a:prstTxWarp prst="textNoShape">
                <a:avLst/>
              </a:prstTxWarp>
            </a:bodyPr>
            <a:lstStyle/>
            <a:p>
              <a:endParaRPr lang="en-US"/>
            </a:p>
          </p:txBody>
        </p:sp>
        <p:sp>
          <p:nvSpPr>
            <p:cNvPr id="17" name="Freeform 64"/>
            <p:cNvSpPr>
              <a:spLocks/>
            </p:cNvSpPr>
            <p:nvPr/>
          </p:nvSpPr>
          <p:spPr bwMode="auto">
            <a:xfrm flipV="1">
              <a:off x="2683239" y="2540320"/>
              <a:ext cx="477921" cy="510835"/>
            </a:xfrm>
            <a:custGeom>
              <a:avLst/>
              <a:gdLst/>
              <a:ahLst/>
              <a:cxnLst>
                <a:cxn ang="0">
                  <a:pos x="0" y="0"/>
                </a:cxn>
                <a:cxn ang="0">
                  <a:pos x="0" y="498"/>
                </a:cxn>
                <a:cxn ang="0">
                  <a:pos x="363" y="498"/>
                </a:cxn>
              </a:cxnLst>
              <a:rect l="0" t="0" r="r" b="b"/>
              <a:pathLst>
                <a:path w="363" h="498">
                  <a:moveTo>
                    <a:pt x="0" y="0"/>
                  </a:moveTo>
                  <a:lnTo>
                    <a:pt x="0" y="498"/>
                  </a:lnTo>
                  <a:lnTo>
                    <a:pt x="363" y="498"/>
                  </a:lnTo>
                </a:path>
              </a:pathLst>
            </a:custGeom>
            <a:noFill/>
            <a:ln w="19050" cmpd="sng">
              <a:solidFill>
                <a:schemeClr val="tx1"/>
              </a:solidFill>
              <a:round/>
              <a:headEnd type="oval" w="sm" len="sm"/>
              <a:tailEnd/>
            </a:ln>
            <a:effectLst/>
          </p:spPr>
          <p:txBody>
            <a:bodyPr>
              <a:prstTxWarp prst="textNoShape">
                <a:avLst/>
              </a:prstTxWarp>
            </a:bodyPr>
            <a:lstStyle/>
            <a:p>
              <a:endParaRPr lang="en-US"/>
            </a:p>
          </p:txBody>
        </p:sp>
        <p:sp>
          <p:nvSpPr>
            <p:cNvPr id="18" name="Freeform 63"/>
            <p:cNvSpPr>
              <a:spLocks/>
            </p:cNvSpPr>
            <p:nvPr/>
          </p:nvSpPr>
          <p:spPr bwMode="auto">
            <a:xfrm flipV="1">
              <a:off x="2683239" y="1419906"/>
              <a:ext cx="477921" cy="621428"/>
            </a:xfrm>
            <a:custGeom>
              <a:avLst/>
              <a:gdLst/>
              <a:ahLst/>
              <a:cxnLst>
                <a:cxn ang="0">
                  <a:pos x="0" y="0"/>
                </a:cxn>
                <a:cxn ang="0">
                  <a:pos x="0" y="498"/>
                </a:cxn>
                <a:cxn ang="0">
                  <a:pos x="363" y="498"/>
                </a:cxn>
              </a:cxnLst>
              <a:rect l="0" t="0" r="r" b="b"/>
              <a:pathLst>
                <a:path w="363" h="498">
                  <a:moveTo>
                    <a:pt x="0" y="0"/>
                  </a:moveTo>
                  <a:lnTo>
                    <a:pt x="0" y="498"/>
                  </a:lnTo>
                  <a:lnTo>
                    <a:pt x="363" y="498"/>
                  </a:lnTo>
                </a:path>
              </a:pathLst>
            </a:custGeom>
            <a:noFill/>
            <a:ln w="19050" cmpd="sng">
              <a:solidFill>
                <a:schemeClr val="tx1"/>
              </a:solidFill>
              <a:round/>
              <a:headEnd type="oval" w="sm" len="sm"/>
              <a:tailEnd/>
            </a:ln>
            <a:effectLst/>
          </p:spPr>
          <p:txBody>
            <a:bodyPr>
              <a:prstTxWarp prst="textNoShape">
                <a:avLst/>
              </a:prstTxWarp>
            </a:bodyPr>
            <a:lstStyle/>
            <a:p>
              <a:endParaRPr lang="en-US"/>
            </a:p>
          </p:txBody>
        </p:sp>
        <p:sp>
          <p:nvSpPr>
            <p:cNvPr id="19" name="Freeform 62"/>
            <p:cNvSpPr>
              <a:spLocks/>
            </p:cNvSpPr>
            <p:nvPr/>
          </p:nvSpPr>
          <p:spPr bwMode="auto">
            <a:xfrm>
              <a:off x="2801732" y="2345466"/>
              <a:ext cx="335729" cy="510835"/>
            </a:xfrm>
            <a:custGeom>
              <a:avLst/>
              <a:gdLst/>
              <a:ahLst/>
              <a:cxnLst>
                <a:cxn ang="0">
                  <a:pos x="0" y="0"/>
                </a:cxn>
                <a:cxn ang="0">
                  <a:pos x="0" y="498"/>
                </a:cxn>
                <a:cxn ang="0">
                  <a:pos x="363" y="498"/>
                </a:cxn>
              </a:cxnLst>
              <a:rect l="0" t="0" r="r" b="b"/>
              <a:pathLst>
                <a:path w="363" h="498">
                  <a:moveTo>
                    <a:pt x="0" y="0"/>
                  </a:moveTo>
                  <a:lnTo>
                    <a:pt x="0" y="498"/>
                  </a:lnTo>
                  <a:lnTo>
                    <a:pt x="363" y="498"/>
                  </a:lnTo>
                </a:path>
              </a:pathLst>
            </a:custGeom>
            <a:noFill/>
            <a:ln w="19050" cmpd="sng">
              <a:solidFill>
                <a:schemeClr val="tx1"/>
              </a:solidFill>
              <a:round/>
              <a:headEnd type="oval" w="sm" len="sm"/>
              <a:tailEnd/>
            </a:ln>
            <a:effectLst/>
          </p:spPr>
          <p:txBody>
            <a:bodyPr>
              <a:prstTxWarp prst="textNoShape">
                <a:avLst/>
              </a:prstTxWarp>
            </a:bodyPr>
            <a:lstStyle/>
            <a:p>
              <a:endParaRPr lang="en-US"/>
            </a:p>
          </p:txBody>
        </p:sp>
        <p:sp>
          <p:nvSpPr>
            <p:cNvPr id="20" name="Freeform 60"/>
            <p:cNvSpPr>
              <a:spLocks/>
            </p:cNvSpPr>
            <p:nvPr/>
          </p:nvSpPr>
          <p:spPr bwMode="auto">
            <a:xfrm>
              <a:off x="2801732" y="1219785"/>
              <a:ext cx="335729" cy="616162"/>
            </a:xfrm>
            <a:custGeom>
              <a:avLst/>
              <a:gdLst/>
              <a:ahLst/>
              <a:cxnLst>
                <a:cxn ang="0">
                  <a:pos x="0" y="0"/>
                </a:cxn>
                <a:cxn ang="0">
                  <a:pos x="0" y="498"/>
                </a:cxn>
                <a:cxn ang="0">
                  <a:pos x="363" y="498"/>
                </a:cxn>
              </a:cxnLst>
              <a:rect l="0" t="0" r="r" b="b"/>
              <a:pathLst>
                <a:path w="363" h="498">
                  <a:moveTo>
                    <a:pt x="0" y="0"/>
                  </a:moveTo>
                  <a:lnTo>
                    <a:pt x="0" y="498"/>
                  </a:lnTo>
                  <a:lnTo>
                    <a:pt x="363" y="498"/>
                  </a:lnTo>
                </a:path>
              </a:pathLst>
            </a:custGeom>
            <a:noFill/>
            <a:ln w="19050" cmpd="sng">
              <a:solidFill>
                <a:schemeClr val="tx1"/>
              </a:solidFill>
              <a:round/>
              <a:headEnd type="oval" w="sm" len="sm"/>
              <a:tailEnd/>
            </a:ln>
            <a:effectLst/>
          </p:spPr>
          <p:txBody>
            <a:bodyPr>
              <a:prstTxWarp prst="textNoShape">
                <a:avLst/>
              </a:prstTxWarp>
            </a:bodyPr>
            <a:lstStyle/>
            <a:p>
              <a:endParaRPr lang="en-US"/>
            </a:p>
          </p:txBody>
        </p:sp>
        <p:sp>
          <p:nvSpPr>
            <p:cNvPr id="21" name="Line 59"/>
            <p:cNvSpPr>
              <a:spLocks noChangeShapeType="1"/>
            </p:cNvSpPr>
            <p:nvPr/>
          </p:nvSpPr>
          <p:spPr bwMode="auto">
            <a:xfrm>
              <a:off x="4954349" y="3056422"/>
              <a:ext cx="1105932"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22" name="Line 57"/>
            <p:cNvSpPr>
              <a:spLocks noChangeShapeType="1"/>
            </p:cNvSpPr>
            <p:nvPr/>
          </p:nvSpPr>
          <p:spPr bwMode="auto">
            <a:xfrm>
              <a:off x="7003590" y="2844452"/>
              <a:ext cx="797851"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23" name="Line 56"/>
            <p:cNvSpPr>
              <a:spLocks noChangeShapeType="1"/>
            </p:cNvSpPr>
            <p:nvPr/>
          </p:nvSpPr>
          <p:spPr bwMode="auto">
            <a:xfrm>
              <a:off x="6998324" y="2350732"/>
              <a:ext cx="797851" cy="0"/>
            </a:xfrm>
            <a:prstGeom prst="line">
              <a:avLst/>
            </a:prstGeom>
            <a:noFill/>
            <a:ln w="19050">
              <a:solidFill>
                <a:schemeClr val="tx1"/>
              </a:solidFill>
              <a:round/>
              <a:headEnd/>
              <a:tailEnd/>
            </a:ln>
            <a:effectLst/>
          </p:spPr>
          <p:txBody>
            <a:bodyPr>
              <a:prstTxWarp prst="textNoShape">
                <a:avLst/>
              </a:prstTxWarp>
            </a:bodyPr>
            <a:lstStyle/>
            <a:p>
              <a:endParaRPr lang="en-US"/>
            </a:p>
          </p:txBody>
        </p:sp>
        <p:grpSp>
          <p:nvGrpSpPr>
            <p:cNvPr id="73" name="Group 72"/>
            <p:cNvGrpSpPr/>
            <p:nvPr/>
          </p:nvGrpSpPr>
          <p:grpSpPr>
            <a:xfrm>
              <a:off x="6207739" y="2265154"/>
              <a:ext cx="795851" cy="683308"/>
              <a:chOff x="6207739" y="2265154"/>
              <a:chExt cx="1493008" cy="683308"/>
            </a:xfrm>
          </p:grpSpPr>
          <p:sp>
            <p:nvSpPr>
              <p:cNvPr id="24" name="Line 55"/>
              <p:cNvSpPr>
                <a:spLocks noChangeShapeType="1"/>
              </p:cNvSpPr>
              <p:nvPr/>
            </p:nvSpPr>
            <p:spPr bwMode="auto">
              <a:xfrm>
                <a:off x="6207739" y="2948462"/>
                <a:ext cx="1394264"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25" name="Line 54"/>
              <p:cNvSpPr>
                <a:spLocks noChangeShapeType="1"/>
              </p:cNvSpPr>
              <p:nvPr/>
            </p:nvSpPr>
            <p:spPr bwMode="auto">
              <a:xfrm>
                <a:off x="6306483" y="2265154"/>
                <a:ext cx="1394264" cy="0"/>
              </a:xfrm>
              <a:prstGeom prst="line">
                <a:avLst/>
              </a:prstGeom>
              <a:noFill/>
              <a:ln w="19050">
                <a:solidFill>
                  <a:schemeClr val="tx1"/>
                </a:solidFill>
                <a:round/>
                <a:headEnd/>
                <a:tailEnd/>
              </a:ln>
              <a:effectLst/>
            </p:spPr>
            <p:txBody>
              <a:bodyPr>
                <a:prstTxWarp prst="textNoShape">
                  <a:avLst/>
                </a:prstTxWarp>
              </a:bodyPr>
              <a:lstStyle/>
              <a:p>
                <a:endParaRPr lang="en-US"/>
              </a:p>
            </p:txBody>
          </p:sp>
        </p:grpSp>
        <p:grpSp>
          <p:nvGrpSpPr>
            <p:cNvPr id="75" name="Group 74"/>
            <p:cNvGrpSpPr/>
            <p:nvPr/>
          </p:nvGrpSpPr>
          <p:grpSpPr>
            <a:xfrm>
              <a:off x="4655484" y="1450187"/>
              <a:ext cx="3140691" cy="498986"/>
              <a:chOff x="4655484" y="1450187"/>
              <a:chExt cx="3762803" cy="498986"/>
            </a:xfrm>
          </p:grpSpPr>
          <p:sp>
            <p:nvSpPr>
              <p:cNvPr id="26" name="Line 53"/>
              <p:cNvSpPr>
                <a:spLocks noChangeShapeType="1"/>
              </p:cNvSpPr>
              <p:nvPr/>
            </p:nvSpPr>
            <p:spPr bwMode="auto">
              <a:xfrm>
                <a:off x="4714731" y="1949173"/>
                <a:ext cx="3703556"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27" name="Line 52"/>
              <p:cNvSpPr>
                <a:spLocks noChangeShapeType="1"/>
              </p:cNvSpPr>
              <p:nvPr/>
            </p:nvSpPr>
            <p:spPr bwMode="auto">
              <a:xfrm>
                <a:off x="4655484" y="1450187"/>
                <a:ext cx="3762802" cy="0"/>
              </a:xfrm>
              <a:prstGeom prst="line">
                <a:avLst/>
              </a:prstGeom>
              <a:noFill/>
              <a:ln w="19050">
                <a:solidFill>
                  <a:schemeClr val="tx1"/>
                </a:solidFill>
                <a:round/>
                <a:headEnd/>
                <a:tailEnd/>
              </a:ln>
              <a:effectLst/>
            </p:spPr>
            <p:txBody>
              <a:bodyPr>
                <a:prstTxWarp prst="textNoShape">
                  <a:avLst/>
                </a:prstTxWarp>
              </a:bodyPr>
              <a:lstStyle/>
              <a:p>
                <a:endParaRPr lang="en-US"/>
              </a:p>
            </p:txBody>
          </p:sp>
        </p:grpSp>
        <p:sp>
          <p:nvSpPr>
            <p:cNvPr id="28" name="Line 50"/>
            <p:cNvSpPr>
              <a:spLocks noChangeShapeType="1"/>
            </p:cNvSpPr>
            <p:nvPr/>
          </p:nvSpPr>
          <p:spPr bwMode="auto">
            <a:xfrm>
              <a:off x="2505500" y="2338883"/>
              <a:ext cx="537167"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29" name="Line 51"/>
            <p:cNvSpPr>
              <a:spLocks noChangeShapeType="1"/>
            </p:cNvSpPr>
            <p:nvPr/>
          </p:nvSpPr>
          <p:spPr bwMode="auto">
            <a:xfrm>
              <a:off x="2505500" y="3049839"/>
              <a:ext cx="537167"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30" name="Line 49"/>
            <p:cNvSpPr>
              <a:spLocks noChangeShapeType="1"/>
            </p:cNvSpPr>
            <p:nvPr/>
          </p:nvSpPr>
          <p:spPr bwMode="auto">
            <a:xfrm>
              <a:off x="2505500" y="2046601"/>
              <a:ext cx="537167"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31" name="Line 48"/>
            <p:cNvSpPr>
              <a:spLocks noChangeShapeType="1"/>
            </p:cNvSpPr>
            <p:nvPr/>
          </p:nvSpPr>
          <p:spPr bwMode="auto">
            <a:xfrm>
              <a:off x="2505500" y="1219785"/>
              <a:ext cx="537167" cy="0"/>
            </a:xfrm>
            <a:prstGeom prst="line">
              <a:avLst/>
            </a:prstGeom>
            <a:noFill/>
            <a:ln w="19050">
              <a:solidFill>
                <a:schemeClr val="tx1"/>
              </a:solidFill>
              <a:round/>
              <a:headEnd/>
              <a:tailEnd/>
            </a:ln>
            <a:effectLst/>
          </p:spPr>
          <p:txBody>
            <a:bodyPr>
              <a:prstTxWarp prst="textNoShape">
                <a:avLst/>
              </a:prstTxWarp>
            </a:bodyPr>
            <a:lstStyle/>
            <a:p>
              <a:endParaRPr lang="en-US"/>
            </a:p>
          </p:txBody>
        </p:sp>
        <p:grpSp>
          <p:nvGrpSpPr>
            <p:cNvPr id="32" name="Group 16"/>
            <p:cNvGrpSpPr>
              <a:grpSpLocks/>
            </p:cNvGrpSpPr>
            <p:nvPr/>
          </p:nvGrpSpPr>
          <p:grpSpPr bwMode="auto">
            <a:xfrm>
              <a:off x="2983421" y="1160538"/>
              <a:ext cx="473971" cy="347579"/>
              <a:chOff x="3654" y="3351"/>
              <a:chExt cx="360" cy="264"/>
            </a:xfrm>
          </p:grpSpPr>
          <p:sp>
            <p:nvSpPr>
              <p:cNvPr id="71" name="AutoShape 13"/>
              <p:cNvSpPr>
                <a:spLocks noChangeArrowheads="1"/>
              </p:cNvSpPr>
              <p:nvPr/>
            </p:nvSpPr>
            <p:spPr bwMode="auto">
              <a:xfrm flipV="1">
                <a:off x="3951" y="3453"/>
                <a:ext cx="63" cy="63"/>
              </a:xfrm>
              <a:prstGeom prst="flowChartConnector">
                <a:avLst/>
              </a:prstGeom>
              <a:solidFill>
                <a:srgbClr val="FFFFFF"/>
              </a:solidFill>
              <a:ln w="9525">
                <a:solidFill>
                  <a:schemeClr val="tx1"/>
                </a:solidFill>
                <a:round/>
                <a:headEnd/>
                <a:tailEnd/>
              </a:ln>
              <a:effectLst/>
            </p:spPr>
            <p:txBody>
              <a:bodyPr wrap="none" anchor="ctr">
                <a:prstTxWarp prst="textNoShape">
                  <a:avLst/>
                </a:prstTxWarp>
              </a:bodyPr>
              <a:lstStyle/>
              <a:p>
                <a:endParaRPr lang="en-US"/>
              </a:p>
            </p:txBody>
          </p:sp>
          <p:sp>
            <p:nvSpPr>
              <p:cNvPr id="72" name="AutoShape 14"/>
              <p:cNvSpPr>
                <a:spLocks noChangeArrowheads="1"/>
              </p:cNvSpPr>
              <p:nvPr/>
            </p:nvSpPr>
            <p:spPr bwMode="auto">
              <a:xfrm flipV="1">
                <a:off x="3654" y="3351"/>
                <a:ext cx="295" cy="264"/>
              </a:xfrm>
              <a:prstGeom prst="flowChartDelay">
                <a:avLst/>
              </a:prstGeom>
              <a:solidFill>
                <a:schemeClr val="bg1"/>
              </a:solidFill>
              <a:ln w="1587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33" name="Group 17"/>
            <p:cNvGrpSpPr>
              <a:grpSpLocks/>
            </p:cNvGrpSpPr>
            <p:nvPr/>
          </p:nvGrpSpPr>
          <p:grpSpPr bwMode="auto">
            <a:xfrm>
              <a:off x="2983421" y="1770118"/>
              <a:ext cx="473971" cy="347579"/>
              <a:chOff x="3654" y="3351"/>
              <a:chExt cx="360" cy="264"/>
            </a:xfrm>
          </p:grpSpPr>
          <p:sp>
            <p:nvSpPr>
              <p:cNvPr id="69" name="AutoShape 18"/>
              <p:cNvSpPr>
                <a:spLocks noChangeArrowheads="1"/>
              </p:cNvSpPr>
              <p:nvPr/>
            </p:nvSpPr>
            <p:spPr bwMode="auto">
              <a:xfrm flipV="1">
                <a:off x="3951" y="3453"/>
                <a:ext cx="63" cy="63"/>
              </a:xfrm>
              <a:prstGeom prst="flowChartConnector">
                <a:avLst/>
              </a:prstGeom>
              <a:solidFill>
                <a:srgbClr val="FFFFFF"/>
              </a:solidFill>
              <a:ln w="9525">
                <a:solidFill>
                  <a:schemeClr val="tx1"/>
                </a:solidFill>
                <a:round/>
                <a:headEnd/>
                <a:tailEnd/>
              </a:ln>
              <a:effectLst/>
            </p:spPr>
            <p:txBody>
              <a:bodyPr wrap="none" anchor="ctr">
                <a:prstTxWarp prst="textNoShape">
                  <a:avLst/>
                </a:prstTxWarp>
              </a:bodyPr>
              <a:lstStyle/>
              <a:p>
                <a:endParaRPr lang="en-US"/>
              </a:p>
            </p:txBody>
          </p:sp>
          <p:sp>
            <p:nvSpPr>
              <p:cNvPr id="70" name="AutoShape 19"/>
              <p:cNvSpPr>
                <a:spLocks noChangeArrowheads="1"/>
              </p:cNvSpPr>
              <p:nvPr/>
            </p:nvSpPr>
            <p:spPr bwMode="auto">
              <a:xfrm flipV="1">
                <a:off x="3654" y="3351"/>
                <a:ext cx="295" cy="264"/>
              </a:xfrm>
              <a:prstGeom prst="flowChartDelay">
                <a:avLst/>
              </a:prstGeom>
              <a:solidFill>
                <a:schemeClr val="bg1"/>
              </a:solidFill>
              <a:ln w="1587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34" name="Group 20"/>
            <p:cNvGrpSpPr>
              <a:grpSpLocks/>
            </p:cNvGrpSpPr>
            <p:nvPr/>
          </p:nvGrpSpPr>
          <p:grpSpPr bwMode="auto">
            <a:xfrm>
              <a:off x="2983421" y="2271737"/>
              <a:ext cx="473971" cy="347579"/>
              <a:chOff x="3654" y="3351"/>
              <a:chExt cx="360" cy="264"/>
            </a:xfrm>
          </p:grpSpPr>
          <p:sp>
            <p:nvSpPr>
              <p:cNvPr id="67" name="AutoShape 21"/>
              <p:cNvSpPr>
                <a:spLocks noChangeArrowheads="1"/>
              </p:cNvSpPr>
              <p:nvPr/>
            </p:nvSpPr>
            <p:spPr bwMode="auto">
              <a:xfrm flipV="1">
                <a:off x="3951" y="3453"/>
                <a:ext cx="63" cy="63"/>
              </a:xfrm>
              <a:prstGeom prst="flowChartConnector">
                <a:avLst/>
              </a:prstGeom>
              <a:solidFill>
                <a:srgbClr val="FFFFFF"/>
              </a:solidFill>
              <a:ln w="9525">
                <a:solidFill>
                  <a:schemeClr val="tx1"/>
                </a:solidFill>
                <a:round/>
                <a:headEnd/>
                <a:tailEnd/>
              </a:ln>
              <a:effectLst/>
            </p:spPr>
            <p:txBody>
              <a:bodyPr wrap="none" anchor="ctr">
                <a:prstTxWarp prst="textNoShape">
                  <a:avLst/>
                </a:prstTxWarp>
              </a:bodyPr>
              <a:lstStyle/>
              <a:p>
                <a:endParaRPr lang="en-US"/>
              </a:p>
            </p:txBody>
          </p:sp>
          <p:sp>
            <p:nvSpPr>
              <p:cNvPr id="68" name="AutoShape 22"/>
              <p:cNvSpPr>
                <a:spLocks noChangeArrowheads="1"/>
              </p:cNvSpPr>
              <p:nvPr/>
            </p:nvSpPr>
            <p:spPr bwMode="auto">
              <a:xfrm flipV="1">
                <a:off x="3654" y="3351"/>
                <a:ext cx="295" cy="264"/>
              </a:xfrm>
              <a:prstGeom prst="flowChartDelay">
                <a:avLst/>
              </a:prstGeom>
              <a:solidFill>
                <a:schemeClr val="bg1"/>
              </a:solidFill>
              <a:ln w="1587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35" name="Group 23"/>
            <p:cNvGrpSpPr>
              <a:grpSpLocks/>
            </p:cNvGrpSpPr>
            <p:nvPr/>
          </p:nvGrpSpPr>
          <p:grpSpPr bwMode="auto">
            <a:xfrm>
              <a:off x="2983421" y="2769406"/>
              <a:ext cx="473971" cy="347579"/>
              <a:chOff x="3654" y="3351"/>
              <a:chExt cx="360" cy="264"/>
            </a:xfrm>
          </p:grpSpPr>
          <p:sp>
            <p:nvSpPr>
              <p:cNvPr id="65" name="AutoShape 24"/>
              <p:cNvSpPr>
                <a:spLocks noChangeArrowheads="1"/>
              </p:cNvSpPr>
              <p:nvPr/>
            </p:nvSpPr>
            <p:spPr bwMode="auto">
              <a:xfrm flipV="1">
                <a:off x="3951" y="3453"/>
                <a:ext cx="63" cy="63"/>
              </a:xfrm>
              <a:prstGeom prst="flowChartConnector">
                <a:avLst/>
              </a:prstGeom>
              <a:solidFill>
                <a:srgbClr val="FFFFFF"/>
              </a:solidFill>
              <a:ln w="9525">
                <a:solidFill>
                  <a:schemeClr val="tx1"/>
                </a:solidFill>
                <a:round/>
                <a:headEnd/>
                <a:tailEnd/>
              </a:ln>
              <a:effectLst/>
            </p:spPr>
            <p:txBody>
              <a:bodyPr wrap="none" anchor="ctr">
                <a:prstTxWarp prst="textNoShape">
                  <a:avLst/>
                </a:prstTxWarp>
              </a:bodyPr>
              <a:lstStyle/>
              <a:p>
                <a:endParaRPr lang="en-US"/>
              </a:p>
            </p:txBody>
          </p:sp>
          <p:sp>
            <p:nvSpPr>
              <p:cNvPr id="66" name="AutoShape 25"/>
              <p:cNvSpPr>
                <a:spLocks noChangeArrowheads="1"/>
              </p:cNvSpPr>
              <p:nvPr/>
            </p:nvSpPr>
            <p:spPr bwMode="auto">
              <a:xfrm flipV="1">
                <a:off x="3654" y="3351"/>
                <a:ext cx="295" cy="264"/>
              </a:xfrm>
              <a:prstGeom prst="flowChartDelay">
                <a:avLst/>
              </a:prstGeom>
              <a:solidFill>
                <a:schemeClr val="bg1"/>
              </a:solidFill>
              <a:ln w="1587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36" name="Group 26"/>
            <p:cNvGrpSpPr>
              <a:grpSpLocks/>
            </p:cNvGrpSpPr>
            <p:nvPr/>
          </p:nvGrpSpPr>
          <p:grpSpPr bwMode="auto">
            <a:xfrm>
              <a:off x="4496178" y="1774067"/>
              <a:ext cx="473971" cy="347579"/>
              <a:chOff x="3654" y="3351"/>
              <a:chExt cx="360" cy="264"/>
            </a:xfrm>
          </p:grpSpPr>
          <p:sp>
            <p:nvSpPr>
              <p:cNvPr id="63" name="AutoShape 27"/>
              <p:cNvSpPr>
                <a:spLocks noChangeArrowheads="1"/>
              </p:cNvSpPr>
              <p:nvPr/>
            </p:nvSpPr>
            <p:spPr bwMode="auto">
              <a:xfrm flipV="1">
                <a:off x="3951" y="3453"/>
                <a:ext cx="63" cy="63"/>
              </a:xfrm>
              <a:prstGeom prst="flowChartConnector">
                <a:avLst/>
              </a:prstGeom>
              <a:solidFill>
                <a:srgbClr val="FF3300"/>
              </a:solidFill>
              <a:ln w="9525">
                <a:solidFill>
                  <a:schemeClr val="tx1"/>
                </a:solidFill>
                <a:round/>
                <a:headEnd/>
                <a:tailEnd/>
              </a:ln>
              <a:effectLst/>
            </p:spPr>
            <p:txBody>
              <a:bodyPr wrap="none" anchor="ctr">
                <a:prstTxWarp prst="textNoShape">
                  <a:avLst/>
                </a:prstTxWarp>
              </a:bodyPr>
              <a:lstStyle/>
              <a:p>
                <a:endParaRPr lang="en-US"/>
              </a:p>
            </p:txBody>
          </p:sp>
          <p:sp>
            <p:nvSpPr>
              <p:cNvPr id="64" name="AutoShape 28"/>
              <p:cNvSpPr>
                <a:spLocks noChangeArrowheads="1"/>
              </p:cNvSpPr>
              <p:nvPr/>
            </p:nvSpPr>
            <p:spPr bwMode="auto">
              <a:xfrm flipV="1">
                <a:off x="3654" y="3351"/>
                <a:ext cx="295" cy="264"/>
              </a:xfrm>
              <a:prstGeom prst="flowChartDelay">
                <a:avLst/>
              </a:prstGeom>
              <a:solidFill>
                <a:srgbClr val="FF3300"/>
              </a:solidFill>
              <a:ln w="1587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37" name="Group 29"/>
            <p:cNvGrpSpPr>
              <a:grpSpLocks/>
            </p:cNvGrpSpPr>
            <p:nvPr/>
          </p:nvGrpSpPr>
          <p:grpSpPr bwMode="auto">
            <a:xfrm>
              <a:off x="4496178" y="1276398"/>
              <a:ext cx="473971" cy="347579"/>
              <a:chOff x="3654" y="3351"/>
              <a:chExt cx="360" cy="264"/>
            </a:xfrm>
          </p:grpSpPr>
          <p:sp>
            <p:nvSpPr>
              <p:cNvPr id="61" name="AutoShape 30"/>
              <p:cNvSpPr>
                <a:spLocks noChangeArrowheads="1"/>
              </p:cNvSpPr>
              <p:nvPr/>
            </p:nvSpPr>
            <p:spPr bwMode="auto">
              <a:xfrm flipV="1">
                <a:off x="3951" y="3453"/>
                <a:ext cx="63" cy="63"/>
              </a:xfrm>
              <a:prstGeom prst="flowChartConnector">
                <a:avLst/>
              </a:prstGeom>
              <a:solidFill>
                <a:srgbClr val="FF3300"/>
              </a:solidFill>
              <a:ln w="9525">
                <a:solidFill>
                  <a:schemeClr val="tx1"/>
                </a:solidFill>
                <a:round/>
                <a:headEnd/>
                <a:tailEnd/>
              </a:ln>
              <a:effectLst/>
            </p:spPr>
            <p:txBody>
              <a:bodyPr wrap="none" anchor="ctr">
                <a:prstTxWarp prst="textNoShape">
                  <a:avLst/>
                </a:prstTxWarp>
              </a:bodyPr>
              <a:lstStyle/>
              <a:p>
                <a:endParaRPr lang="en-US"/>
              </a:p>
            </p:txBody>
          </p:sp>
          <p:sp>
            <p:nvSpPr>
              <p:cNvPr id="62" name="AutoShape 31"/>
              <p:cNvSpPr>
                <a:spLocks noChangeArrowheads="1"/>
              </p:cNvSpPr>
              <p:nvPr/>
            </p:nvSpPr>
            <p:spPr bwMode="auto">
              <a:xfrm flipV="1">
                <a:off x="3654" y="3351"/>
                <a:ext cx="295" cy="264"/>
              </a:xfrm>
              <a:prstGeom prst="flowChartDelay">
                <a:avLst/>
              </a:prstGeom>
              <a:solidFill>
                <a:srgbClr val="FF3300"/>
              </a:solidFill>
              <a:ln w="1587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38" name="Group 32"/>
            <p:cNvGrpSpPr>
              <a:grpSpLocks/>
            </p:cNvGrpSpPr>
            <p:nvPr/>
          </p:nvGrpSpPr>
          <p:grpSpPr bwMode="auto">
            <a:xfrm>
              <a:off x="6008935" y="2087415"/>
              <a:ext cx="473971" cy="347579"/>
              <a:chOff x="3654" y="3351"/>
              <a:chExt cx="360" cy="264"/>
            </a:xfrm>
          </p:grpSpPr>
          <p:sp>
            <p:nvSpPr>
              <p:cNvPr id="59" name="AutoShape 33"/>
              <p:cNvSpPr>
                <a:spLocks noChangeArrowheads="1"/>
              </p:cNvSpPr>
              <p:nvPr/>
            </p:nvSpPr>
            <p:spPr bwMode="auto">
              <a:xfrm flipV="1">
                <a:off x="3951" y="3453"/>
                <a:ext cx="63" cy="63"/>
              </a:xfrm>
              <a:prstGeom prst="flowChartConnector">
                <a:avLst/>
              </a:prstGeom>
              <a:solidFill>
                <a:srgbClr val="FFFFFF"/>
              </a:solidFill>
              <a:ln w="9525">
                <a:solidFill>
                  <a:schemeClr val="tx1"/>
                </a:solidFill>
                <a:round/>
                <a:headEnd/>
                <a:tailEnd/>
              </a:ln>
              <a:effectLst/>
            </p:spPr>
            <p:txBody>
              <a:bodyPr wrap="none" anchor="ctr">
                <a:prstTxWarp prst="textNoShape">
                  <a:avLst/>
                </a:prstTxWarp>
              </a:bodyPr>
              <a:lstStyle/>
              <a:p>
                <a:endParaRPr lang="en-US"/>
              </a:p>
            </p:txBody>
          </p:sp>
          <p:sp>
            <p:nvSpPr>
              <p:cNvPr id="60" name="AutoShape 34"/>
              <p:cNvSpPr>
                <a:spLocks noChangeArrowheads="1"/>
              </p:cNvSpPr>
              <p:nvPr/>
            </p:nvSpPr>
            <p:spPr bwMode="auto">
              <a:xfrm flipV="1">
                <a:off x="3654" y="3351"/>
                <a:ext cx="295" cy="264"/>
              </a:xfrm>
              <a:prstGeom prst="flowChartDelay">
                <a:avLst/>
              </a:prstGeom>
              <a:solidFill>
                <a:srgbClr val="FFFFFF"/>
              </a:solidFill>
              <a:ln w="1587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39" name="Group 38"/>
            <p:cNvGrpSpPr>
              <a:grpSpLocks/>
            </p:cNvGrpSpPr>
            <p:nvPr/>
          </p:nvGrpSpPr>
          <p:grpSpPr bwMode="auto">
            <a:xfrm>
              <a:off x="6008935" y="2769406"/>
              <a:ext cx="473971" cy="347579"/>
              <a:chOff x="3654" y="3351"/>
              <a:chExt cx="360" cy="264"/>
            </a:xfrm>
          </p:grpSpPr>
          <p:sp>
            <p:nvSpPr>
              <p:cNvPr id="57" name="AutoShape 36"/>
              <p:cNvSpPr>
                <a:spLocks noChangeArrowheads="1"/>
              </p:cNvSpPr>
              <p:nvPr/>
            </p:nvSpPr>
            <p:spPr bwMode="auto">
              <a:xfrm flipV="1">
                <a:off x="3951" y="3453"/>
                <a:ext cx="63" cy="63"/>
              </a:xfrm>
              <a:prstGeom prst="flowChartConnector">
                <a:avLst/>
              </a:prstGeom>
              <a:solidFill>
                <a:srgbClr val="FFFFFF"/>
              </a:solidFill>
              <a:ln w="9525">
                <a:solidFill>
                  <a:schemeClr val="tx1"/>
                </a:solidFill>
                <a:round/>
                <a:headEnd/>
                <a:tailEnd/>
              </a:ln>
              <a:effectLst/>
            </p:spPr>
            <p:txBody>
              <a:bodyPr wrap="none" anchor="ctr">
                <a:prstTxWarp prst="textNoShape">
                  <a:avLst/>
                </a:prstTxWarp>
              </a:bodyPr>
              <a:lstStyle/>
              <a:p>
                <a:endParaRPr lang="en-US"/>
              </a:p>
            </p:txBody>
          </p:sp>
          <p:sp>
            <p:nvSpPr>
              <p:cNvPr id="58" name="AutoShape 37"/>
              <p:cNvSpPr>
                <a:spLocks noChangeArrowheads="1"/>
              </p:cNvSpPr>
              <p:nvPr/>
            </p:nvSpPr>
            <p:spPr bwMode="auto">
              <a:xfrm flipV="1">
                <a:off x="3654" y="3351"/>
                <a:ext cx="295" cy="264"/>
              </a:xfrm>
              <a:prstGeom prst="flowChartDelay">
                <a:avLst/>
              </a:prstGeom>
              <a:solidFill>
                <a:srgbClr val="FFFFFF"/>
              </a:solidFill>
              <a:ln w="1587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40" name="Group 38"/>
            <p:cNvGrpSpPr>
              <a:grpSpLocks/>
            </p:cNvGrpSpPr>
            <p:nvPr/>
          </p:nvGrpSpPr>
          <p:grpSpPr bwMode="auto">
            <a:xfrm>
              <a:off x="6904847" y="2669346"/>
              <a:ext cx="473971" cy="347579"/>
              <a:chOff x="3654" y="3351"/>
              <a:chExt cx="360" cy="264"/>
            </a:xfrm>
          </p:grpSpPr>
          <p:sp>
            <p:nvSpPr>
              <p:cNvPr id="55" name="AutoShape 39"/>
              <p:cNvSpPr>
                <a:spLocks noChangeArrowheads="1"/>
              </p:cNvSpPr>
              <p:nvPr/>
            </p:nvSpPr>
            <p:spPr bwMode="auto">
              <a:xfrm flipV="1">
                <a:off x="3951" y="3453"/>
                <a:ext cx="63" cy="63"/>
              </a:xfrm>
              <a:prstGeom prst="flowChartConnector">
                <a:avLst/>
              </a:prstGeom>
              <a:solidFill>
                <a:srgbClr val="FF3300"/>
              </a:solidFill>
              <a:ln w="9525">
                <a:solidFill>
                  <a:schemeClr val="tx1"/>
                </a:solidFill>
                <a:round/>
                <a:headEnd/>
                <a:tailEnd/>
              </a:ln>
              <a:effectLst/>
            </p:spPr>
            <p:txBody>
              <a:bodyPr wrap="none" anchor="ctr">
                <a:prstTxWarp prst="textNoShape">
                  <a:avLst/>
                </a:prstTxWarp>
              </a:bodyPr>
              <a:lstStyle/>
              <a:p>
                <a:endParaRPr lang="en-US"/>
              </a:p>
            </p:txBody>
          </p:sp>
          <p:sp>
            <p:nvSpPr>
              <p:cNvPr id="56" name="AutoShape 40"/>
              <p:cNvSpPr>
                <a:spLocks noChangeArrowheads="1"/>
              </p:cNvSpPr>
              <p:nvPr/>
            </p:nvSpPr>
            <p:spPr bwMode="auto">
              <a:xfrm flipV="1">
                <a:off x="3654" y="3351"/>
                <a:ext cx="295" cy="264"/>
              </a:xfrm>
              <a:prstGeom prst="flowChartDelay">
                <a:avLst/>
              </a:prstGeom>
              <a:solidFill>
                <a:srgbClr val="FF3300"/>
              </a:solidFill>
              <a:ln w="1587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41" name="Group 41"/>
            <p:cNvGrpSpPr>
              <a:grpSpLocks/>
            </p:cNvGrpSpPr>
            <p:nvPr/>
          </p:nvGrpSpPr>
          <p:grpSpPr bwMode="auto">
            <a:xfrm>
              <a:off x="6904847" y="2171676"/>
              <a:ext cx="473971" cy="347579"/>
              <a:chOff x="3654" y="3351"/>
              <a:chExt cx="360" cy="264"/>
            </a:xfrm>
          </p:grpSpPr>
          <p:sp>
            <p:nvSpPr>
              <p:cNvPr id="53" name="AutoShape 42"/>
              <p:cNvSpPr>
                <a:spLocks noChangeArrowheads="1"/>
              </p:cNvSpPr>
              <p:nvPr/>
            </p:nvSpPr>
            <p:spPr bwMode="auto">
              <a:xfrm flipV="1">
                <a:off x="3951" y="3453"/>
                <a:ext cx="63" cy="63"/>
              </a:xfrm>
              <a:prstGeom prst="flowChartConnector">
                <a:avLst/>
              </a:prstGeom>
              <a:solidFill>
                <a:srgbClr val="FF3300"/>
              </a:solidFill>
              <a:ln w="9525">
                <a:solidFill>
                  <a:schemeClr val="tx1"/>
                </a:solidFill>
                <a:round/>
                <a:headEnd/>
                <a:tailEnd/>
              </a:ln>
              <a:effectLst/>
            </p:spPr>
            <p:txBody>
              <a:bodyPr wrap="none" anchor="ctr">
                <a:prstTxWarp prst="textNoShape">
                  <a:avLst/>
                </a:prstTxWarp>
              </a:bodyPr>
              <a:lstStyle/>
              <a:p>
                <a:endParaRPr lang="en-US"/>
              </a:p>
            </p:txBody>
          </p:sp>
          <p:sp>
            <p:nvSpPr>
              <p:cNvPr id="54" name="AutoShape 43"/>
              <p:cNvSpPr>
                <a:spLocks noChangeArrowheads="1"/>
              </p:cNvSpPr>
              <p:nvPr/>
            </p:nvSpPr>
            <p:spPr bwMode="auto">
              <a:xfrm flipV="1">
                <a:off x="3654" y="3351"/>
                <a:ext cx="295" cy="264"/>
              </a:xfrm>
              <a:prstGeom prst="flowChartDelay">
                <a:avLst/>
              </a:prstGeom>
              <a:solidFill>
                <a:srgbClr val="FF3300"/>
              </a:solidFill>
              <a:ln w="1587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sp>
          <p:nvSpPr>
            <p:cNvPr id="42" name="AutoShape 45"/>
            <p:cNvSpPr>
              <a:spLocks noChangeArrowheads="1"/>
            </p:cNvSpPr>
            <p:nvPr/>
          </p:nvSpPr>
          <p:spPr bwMode="auto">
            <a:xfrm flipV="1">
              <a:off x="2900476" y="1803032"/>
              <a:ext cx="82945" cy="82945"/>
            </a:xfrm>
            <a:prstGeom prst="flowChartConnector">
              <a:avLst/>
            </a:prstGeom>
            <a:solidFill>
              <a:srgbClr val="FFFFFF"/>
            </a:solidFill>
            <a:ln w="9525">
              <a:solidFill>
                <a:schemeClr val="tx1"/>
              </a:solidFill>
              <a:round/>
              <a:headEnd/>
              <a:tailEnd/>
            </a:ln>
            <a:effectLst/>
          </p:spPr>
          <p:txBody>
            <a:bodyPr wrap="none" anchor="ctr">
              <a:prstTxWarp prst="textNoShape">
                <a:avLst/>
              </a:prstTxWarp>
            </a:bodyPr>
            <a:lstStyle/>
            <a:p>
              <a:endParaRPr lang="en-US"/>
            </a:p>
          </p:txBody>
        </p:sp>
        <p:sp>
          <p:nvSpPr>
            <p:cNvPr id="43" name="AutoShape 47"/>
            <p:cNvSpPr>
              <a:spLocks noChangeArrowheads="1"/>
            </p:cNvSpPr>
            <p:nvPr/>
          </p:nvSpPr>
          <p:spPr bwMode="auto">
            <a:xfrm flipV="1">
              <a:off x="2903109" y="2818120"/>
              <a:ext cx="82945" cy="82945"/>
            </a:xfrm>
            <a:prstGeom prst="flowChartConnector">
              <a:avLst/>
            </a:prstGeom>
            <a:solidFill>
              <a:srgbClr val="FFFFFF"/>
            </a:solidFill>
            <a:ln w="9525">
              <a:solidFill>
                <a:schemeClr val="tx1"/>
              </a:solidFill>
              <a:round/>
              <a:headEnd/>
              <a:tailEnd/>
            </a:ln>
            <a:effectLst/>
          </p:spPr>
          <p:txBody>
            <a:bodyPr wrap="none" anchor="ctr">
              <a:prstTxWarp prst="textNoShape">
                <a:avLst/>
              </a:prstTxWarp>
            </a:bodyPr>
            <a:lstStyle/>
            <a:p>
              <a:endParaRPr lang="en-US"/>
            </a:p>
          </p:txBody>
        </p:sp>
        <p:sp>
          <p:nvSpPr>
            <p:cNvPr id="44" name="Text Box 75"/>
            <p:cNvSpPr txBox="1">
              <a:spLocks noChangeArrowheads="1"/>
            </p:cNvSpPr>
            <p:nvPr/>
          </p:nvSpPr>
          <p:spPr bwMode="auto">
            <a:xfrm>
              <a:off x="7809746" y="1282244"/>
              <a:ext cx="535970" cy="307777"/>
            </a:xfrm>
            <a:prstGeom prst="rect">
              <a:avLst/>
            </a:prstGeom>
            <a:noFill/>
            <a:ln w="9525">
              <a:noFill/>
              <a:miter lim="800000"/>
              <a:headEnd/>
              <a:tailEnd/>
            </a:ln>
            <a:effectLst/>
          </p:spPr>
          <p:txBody>
            <a:bodyPr wrap="square">
              <a:prstTxWarp prst="textNoShape">
                <a:avLst/>
              </a:prstTxWarp>
              <a:spAutoFit/>
            </a:bodyPr>
            <a:lstStyle/>
            <a:p>
              <a:r>
                <a:rPr lang="pl-PL" sz="1400" dirty="0"/>
                <a:t>+L1</a:t>
              </a:r>
              <a:endParaRPr lang="en-GB" sz="1400" dirty="0"/>
            </a:p>
          </p:txBody>
        </p:sp>
        <p:sp>
          <p:nvSpPr>
            <p:cNvPr id="45" name="Text Box 76"/>
            <p:cNvSpPr txBox="1">
              <a:spLocks noChangeArrowheads="1"/>
            </p:cNvSpPr>
            <p:nvPr/>
          </p:nvSpPr>
          <p:spPr bwMode="auto">
            <a:xfrm>
              <a:off x="7846030" y="1781230"/>
              <a:ext cx="456595" cy="307777"/>
            </a:xfrm>
            <a:prstGeom prst="rect">
              <a:avLst/>
            </a:prstGeom>
            <a:noFill/>
            <a:ln w="9525">
              <a:noFill/>
              <a:miter lim="800000"/>
              <a:headEnd/>
              <a:tailEnd/>
            </a:ln>
            <a:effectLst/>
          </p:spPr>
          <p:txBody>
            <a:bodyPr wrap="square">
              <a:prstTxWarp prst="textNoShape">
                <a:avLst/>
              </a:prstTxWarp>
              <a:spAutoFit/>
            </a:bodyPr>
            <a:lstStyle/>
            <a:p>
              <a:r>
                <a:rPr lang="pl-PL" sz="1400" dirty="0"/>
                <a:t>-L1</a:t>
              </a:r>
              <a:endParaRPr lang="en-GB" sz="1400" dirty="0"/>
            </a:p>
          </p:txBody>
        </p:sp>
        <p:sp>
          <p:nvSpPr>
            <p:cNvPr id="46" name="Text Box 77"/>
            <p:cNvSpPr txBox="1">
              <a:spLocks noChangeArrowheads="1"/>
            </p:cNvSpPr>
            <p:nvPr/>
          </p:nvSpPr>
          <p:spPr bwMode="auto">
            <a:xfrm>
              <a:off x="7801441" y="2184105"/>
              <a:ext cx="535970" cy="307777"/>
            </a:xfrm>
            <a:prstGeom prst="rect">
              <a:avLst/>
            </a:prstGeom>
            <a:noFill/>
            <a:ln w="9525">
              <a:noFill/>
              <a:miter lim="800000"/>
              <a:headEnd/>
              <a:tailEnd/>
            </a:ln>
            <a:effectLst/>
          </p:spPr>
          <p:txBody>
            <a:bodyPr wrap="square">
              <a:prstTxWarp prst="textNoShape">
                <a:avLst/>
              </a:prstTxWarp>
              <a:spAutoFit/>
            </a:bodyPr>
            <a:lstStyle/>
            <a:p>
              <a:r>
                <a:rPr lang="pl-PL" sz="1400" dirty="0"/>
                <a:t>+L2</a:t>
              </a:r>
              <a:endParaRPr lang="en-GB" sz="1400" dirty="0"/>
            </a:p>
          </p:txBody>
        </p:sp>
        <p:sp>
          <p:nvSpPr>
            <p:cNvPr id="47" name="Text Box 78"/>
            <p:cNvSpPr txBox="1">
              <a:spLocks noChangeArrowheads="1"/>
            </p:cNvSpPr>
            <p:nvPr/>
          </p:nvSpPr>
          <p:spPr bwMode="auto">
            <a:xfrm>
              <a:off x="7832436" y="2676508"/>
              <a:ext cx="456595" cy="307777"/>
            </a:xfrm>
            <a:prstGeom prst="rect">
              <a:avLst/>
            </a:prstGeom>
            <a:noFill/>
            <a:ln w="9525">
              <a:noFill/>
              <a:miter lim="800000"/>
              <a:headEnd/>
              <a:tailEnd/>
            </a:ln>
            <a:effectLst/>
          </p:spPr>
          <p:txBody>
            <a:bodyPr wrap="square">
              <a:prstTxWarp prst="textNoShape">
                <a:avLst/>
              </a:prstTxWarp>
              <a:spAutoFit/>
            </a:bodyPr>
            <a:lstStyle/>
            <a:p>
              <a:r>
                <a:rPr lang="pl-PL" sz="1400" dirty="0"/>
                <a:t>-L2</a:t>
              </a:r>
              <a:endParaRPr lang="en-GB" sz="1400" dirty="0"/>
            </a:p>
          </p:txBody>
        </p:sp>
        <p:sp>
          <p:nvSpPr>
            <p:cNvPr id="48" name="Text Box 79"/>
            <p:cNvSpPr txBox="1">
              <a:spLocks noChangeArrowheads="1"/>
            </p:cNvSpPr>
            <p:nvPr/>
          </p:nvSpPr>
          <p:spPr bwMode="auto">
            <a:xfrm>
              <a:off x="2230913" y="1052087"/>
              <a:ext cx="416041" cy="307777"/>
            </a:xfrm>
            <a:prstGeom prst="rect">
              <a:avLst/>
            </a:prstGeom>
            <a:noFill/>
            <a:ln w="9525">
              <a:noFill/>
              <a:miter lim="800000"/>
              <a:headEnd/>
              <a:tailEnd/>
            </a:ln>
            <a:effectLst/>
          </p:spPr>
          <p:txBody>
            <a:bodyPr wrap="square">
              <a:prstTxWarp prst="textNoShape">
                <a:avLst/>
              </a:prstTxWarp>
              <a:spAutoFit/>
            </a:bodyPr>
            <a:lstStyle/>
            <a:p>
              <a:r>
                <a:rPr lang="pl-PL" sz="1400" dirty="0"/>
                <a:t>D</a:t>
              </a:r>
              <a:endParaRPr lang="en-GB" sz="1400" dirty="0"/>
            </a:p>
          </p:txBody>
        </p:sp>
        <p:sp>
          <p:nvSpPr>
            <p:cNvPr id="49" name="Text Box 80"/>
            <p:cNvSpPr txBox="1">
              <a:spLocks noChangeArrowheads="1"/>
            </p:cNvSpPr>
            <p:nvPr/>
          </p:nvSpPr>
          <p:spPr bwMode="auto">
            <a:xfrm>
              <a:off x="2218818" y="1878657"/>
              <a:ext cx="416040" cy="307777"/>
            </a:xfrm>
            <a:prstGeom prst="rect">
              <a:avLst/>
            </a:prstGeom>
            <a:noFill/>
            <a:ln w="9525">
              <a:noFill/>
              <a:miter lim="800000"/>
              <a:headEnd/>
              <a:tailEnd/>
            </a:ln>
            <a:effectLst/>
          </p:spPr>
          <p:txBody>
            <a:bodyPr wrap="square">
              <a:prstTxWarp prst="textNoShape">
                <a:avLst/>
              </a:prstTxWarp>
              <a:spAutoFit/>
            </a:bodyPr>
            <a:lstStyle/>
            <a:p>
              <a:r>
                <a:rPr lang="pl-PL" sz="1400" dirty="0"/>
                <a:t>C</a:t>
              </a:r>
              <a:endParaRPr lang="en-GB" sz="1400" dirty="0"/>
            </a:p>
          </p:txBody>
        </p:sp>
        <p:sp>
          <p:nvSpPr>
            <p:cNvPr id="50" name="Text Box 81"/>
            <p:cNvSpPr txBox="1">
              <a:spLocks noChangeArrowheads="1"/>
            </p:cNvSpPr>
            <p:nvPr/>
          </p:nvSpPr>
          <p:spPr bwMode="auto">
            <a:xfrm>
              <a:off x="2267198" y="2209857"/>
              <a:ext cx="238302" cy="307777"/>
            </a:xfrm>
            <a:prstGeom prst="rect">
              <a:avLst/>
            </a:prstGeom>
            <a:noFill/>
            <a:ln w="9525">
              <a:noFill/>
              <a:miter lim="800000"/>
              <a:headEnd/>
              <a:tailEnd/>
            </a:ln>
            <a:effectLst/>
          </p:spPr>
          <p:txBody>
            <a:bodyPr wrap="square">
              <a:prstTxWarp prst="textNoShape">
                <a:avLst/>
              </a:prstTxWarp>
              <a:spAutoFit/>
            </a:bodyPr>
            <a:lstStyle/>
            <a:p>
              <a:r>
                <a:rPr lang="pl-PL" sz="1400" dirty="0"/>
                <a:t>I</a:t>
              </a:r>
              <a:endParaRPr lang="en-GB" sz="1400" dirty="0"/>
            </a:p>
          </p:txBody>
        </p:sp>
        <p:sp>
          <p:nvSpPr>
            <p:cNvPr id="51" name="Text Box 82"/>
            <p:cNvSpPr txBox="1">
              <a:spLocks noChangeArrowheads="1"/>
            </p:cNvSpPr>
            <p:nvPr/>
          </p:nvSpPr>
          <p:spPr bwMode="auto">
            <a:xfrm>
              <a:off x="2218817" y="2876629"/>
              <a:ext cx="416041" cy="307777"/>
            </a:xfrm>
            <a:prstGeom prst="rect">
              <a:avLst/>
            </a:prstGeom>
            <a:noFill/>
            <a:ln w="9525">
              <a:noFill/>
              <a:miter lim="800000"/>
              <a:headEnd/>
              <a:tailEnd/>
            </a:ln>
            <a:effectLst/>
          </p:spPr>
          <p:txBody>
            <a:bodyPr wrap="square">
              <a:prstTxWarp prst="textNoShape">
                <a:avLst/>
              </a:prstTxWarp>
              <a:spAutoFit/>
            </a:bodyPr>
            <a:lstStyle/>
            <a:p>
              <a:r>
                <a:rPr lang="pl-PL" sz="1400" dirty="0"/>
                <a:t>A</a:t>
              </a:r>
              <a:endParaRPr lang="en-GB" sz="1400" dirty="0"/>
            </a:p>
          </p:txBody>
        </p:sp>
        <p:sp>
          <p:nvSpPr>
            <p:cNvPr id="52" name="Text Box 83"/>
            <p:cNvSpPr txBox="1">
              <a:spLocks noChangeArrowheads="1"/>
            </p:cNvSpPr>
            <p:nvPr/>
          </p:nvSpPr>
          <p:spPr bwMode="auto">
            <a:xfrm>
              <a:off x="4643388" y="2892182"/>
              <a:ext cx="314665" cy="307777"/>
            </a:xfrm>
            <a:prstGeom prst="rect">
              <a:avLst/>
            </a:prstGeom>
            <a:noFill/>
            <a:ln w="9525">
              <a:noFill/>
              <a:miter lim="800000"/>
              <a:headEnd/>
              <a:tailEnd/>
            </a:ln>
            <a:effectLst/>
          </p:spPr>
          <p:txBody>
            <a:bodyPr wrap="square">
              <a:prstTxWarp prst="textNoShape">
                <a:avLst/>
              </a:prstTxWarp>
              <a:spAutoFit/>
            </a:bodyPr>
            <a:lstStyle/>
            <a:p>
              <a:r>
                <a:rPr lang="pl-PL" sz="1400" dirty="0"/>
                <a:t>B</a:t>
              </a:r>
              <a:endParaRPr lang="en-GB" sz="1400" dirty="0"/>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Testing of sequential circuits</a:t>
            </a:r>
            <a:endParaRPr lang="en-US" dirty="0"/>
          </a:p>
        </p:txBody>
      </p:sp>
      <p:sp>
        <p:nvSpPr>
          <p:cNvPr id="3" name="Content Placeholder 2"/>
          <p:cNvSpPr>
            <a:spLocks noGrp="1"/>
          </p:cNvSpPr>
          <p:nvPr>
            <p:ph idx="1"/>
          </p:nvPr>
        </p:nvSpPr>
        <p:spPr>
          <a:xfrm>
            <a:off x="676275" y="3194391"/>
            <a:ext cx="8010525" cy="3379370"/>
          </a:xfrm>
        </p:spPr>
        <p:txBody>
          <a:bodyPr/>
          <a:lstStyle/>
          <a:p>
            <a:r>
              <a:rPr lang="en-US" sz="2400" dirty="0" smtClean="0"/>
              <a:t>Functional and random tests have low fault coverage</a:t>
            </a:r>
          </a:p>
          <a:p>
            <a:r>
              <a:rPr lang="en-US" sz="2400" dirty="0" smtClean="0"/>
              <a:t>It may take a large number of clock cycles to excite a fault, and to propagate it to primary outputs</a:t>
            </a:r>
          </a:p>
          <a:p>
            <a:r>
              <a:rPr lang="en-US" sz="2400" dirty="0" smtClean="0"/>
              <a:t>It may take an extraordinary amount of processing to generate a test</a:t>
            </a:r>
          </a:p>
          <a:p>
            <a:r>
              <a:rPr lang="en-US" sz="2400" dirty="0" smtClean="0"/>
              <a:t>It may take a long time to apply a test (the number of vectors can be larger than the number of faults)</a:t>
            </a:r>
            <a:endParaRPr lang="en-US" sz="2400" dirty="0"/>
          </a:p>
        </p:txBody>
      </p:sp>
      <p:sp>
        <p:nvSpPr>
          <p:cNvPr id="4" name="TextBox 3"/>
          <p:cNvSpPr txBox="1"/>
          <p:nvPr/>
        </p:nvSpPr>
        <p:spPr>
          <a:xfrm>
            <a:off x="1054706" y="1454834"/>
            <a:ext cx="7251700" cy="646331"/>
          </a:xfrm>
          <a:prstGeom prst="rect">
            <a:avLst/>
          </a:prstGeom>
          <a:noFill/>
        </p:spPr>
        <p:txBody>
          <a:bodyPr wrap="square" rtlCol="0">
            <a:spAutoFit/>
          </a:bodyPr>
          <a:lstStyle/>
          <a:p>
            <a:r>
              <a:rPr lang="en-US" dirty="0" smtClean="0"/>
              <a:t>Activity on the most significant bit of a 32-bit counter can only be observed after 2</a:t>
            </a:r>
            <a:r>
              <a:rPr lang="en-US" baseline="30000" dirty="0" smtClean="0"/>
              <a:t>31</a:t>
            </a:r>
            <a:r>
              <a:rPr lang="en-US" dirty="0" smtClean="0"/>
              <a:t> clock cycles</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Double-latch design</a:t>
            </a:r>
            <a:endParaRPr lang="en-US" dirty="0"/>
          </a:p>
        </p:txBody>
      </p:sp>
      <p:sp>
        <p:nvSpPr>
          <p:cNvPr id="5" name="Freeform 2"/>
          <p:cNvSpPr>
            <a:spLocks/>
          </p:cNvSpPr>
          <p:nvPr/>
        </p:nvSpPr>
        <p:spPr bwMode="auto">
          <a:xfrm>
            <a:off x="3072190" y="1144587"/>
            <a:ext cx="5478198" cy="2305050"/>
          </a:xfrm>
          <a:custGeom>
            <a:avLst/>
            <a:gdLst/>
            <a:ahLst/>
            <a:cxnLst>
              <a:cxn ang="0">
                <a:pos x="3720" y="1452"/>
              </a:cxn>
              <a:cxn ang="0">
                <a:pos x="4037" y="1452"/>
              </a:cxn>
              <a:cxn ang="0">
                <a:pos x="4037" y="0"/>
              </a:cxn>
              <a:cxn ang="0">
                <a:pos x="0" y="0"/>
              </a:cxn>
              <a:cxn ang="0">
                <a:pos x="0" y="635"/>
              </a:cxn>
              <a:cxn ang="0">
                <a:pos x="227" y="635"/>
              </a:cxn>
            </a:cxnLst>
            <a:rect l="0" t="0" r="r" b="b"/>
            <a:pathLst>
              <a:path w="4037" h="1452">
                <a:moveTo>
                  <a:pt x="3720" y="1452"/>
                </a:moveTo>
                <a:lnTo>
                  <a:pt x="4037" y="1452"/>
                </a:lnTo>
                <a:lnTo>
                  <a:pt x="4037" y="0"/>
                </a:lnTo>
                <a:lnTo>
                  <a:pt x="0" y="0"/>
                </a:lnTo>
                <a:lnTo>
                  <a:pt x="0" y="635"/>
                </a:lnTo>
                <a:lnTo>
                  <a:pt x="227" y="635"/>
                </a:lnTo>
              </a:path>
            </a:pathLst>
          </a:custGeom>
          <a:noFill/>
          <a:ln w="19050" cmpd="sng">
            <a:solidFill>
              <a:schemeClr val="tx1"/>
            </a:solidFill>
            <a:round/>
            <a:headEnd/>
            <a:tailEnd type="triangle" w="med" len="med"/>
          </a:ln>
          <a:effectLst/>
        </p:spPr>
        <p:txBody>
          <a:bodyPr>
            <a:prstTxWarp prst="textNoShape">
              <a:avLst/>
            </a:prstTxWarp>
          </a:bodyPr>
          <a:lstStyle/>
          <a:p>
            <a:endParaRPr lang="en-US"/>
          </a:p>
        </p:txBody>
      </p:sp>
      <p:sp>
        <p:nvSpPr>
          <p:cNvPr id="6" name="Line 3"/>
          <p:cNvSpPr>
            <a:spLocks noChangeShapeType="1"/>
          </p:cNvSpPr>
          <p:nvPr/>
        </p:nvSpPr>
        <p:spPr bwMode="auto">
          <a:xfrm flipH="1">
            <a:off x="3691925" y="4754562"/>
            <a:ext cx="1008063"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7" name="Line 4"/>
          <p:cNvSpPr>
            <a:spLocks noChangeShapeType="1"/>
          </p:cNvSpPr>
          <p:nvPr/>
        </p:nvSpPr>
        <p:spPr bwMode="auto">
          <a:xfrm>
            <a:off x="4175808" y="4891087"/>
            <a:ext cx="649287" cy="0"/>
          </a:xfrm>
          <a:prstGeom prst="line">
            <a:avLst/>
          </a:prstGeom>
          <a:noFill/>
          <a:ln w="19050">
            <a:solidFill>
              <a:schemeClr val="tx1"/>
            </a:solidFill>
            <a:round/>
            <a:headEnd type="oval" w="sm" len="sm"/>
            <a:tailEnd/>
          </a:ln>
          <a:effectLst/>
        </p:spPr>
        <p:txBody>
          <a:bodyPr>
            <a:prstTxWarp prst="textNoShape">
              <a:avLst/>
            </a:prstTxWarp>
          </a:bodyPr>
          <a:lstStyle/>
          <a:p>
            <a:endParaRPr lang="en-US"/>
          </a:p>
        </p:txBody>
      </p:sp>
      <p:sp>
        <p:nvSpPr>
          <p:cNvPr id="8" name="Line 5"/>
          <p:cNvSpPr>
            <a:spLocks noChangeShapeType="1"/>
          </p:cNvSpPr>
          <p:nvPr/>
        </p:nvSpPr>
        <p:spPr bwMode="auto">
          <a:xfrm>
            <a:off x="4344083" y="5033962"/>
            <a:ext cx="649287" cy="0"/>
          </a:xfrm>
          <a:prstGeom prst="line">
            <a:avLst/>
          </a:prstGeom>
          <a:noFill/>
          <a:ln w="19050">
            <a:solidFill>
              <a:schemeClr val="tx1"/>
            </a:solidFill>
            <a:round/>
            <a:headEnd type="oval" w="sm" len="sm"/>
            <a:tailEnd/>
          </a:ln>
          <a:effectLst/>
        </p:spPr>
        <p:txBody>
          <a:bodyPr>
            <a:prstTxWarp prst="textNoShape">
              <a:avLst/>
            </a:prstTxWarp>
          </a:bodyPr>
          <a:lstStyle/>
          <a:p>
            <a:endParaRPr lang="en-US"/>
          </a:p>
        </p:txBody>
      </p:sp>
      <p:sp>
        <p:nvSpPr>
          <p:cNvPr id="9" name="Line 6"/>
          <p:cNvSpPr>
            <a:spLocks noChangeShapeType="1"/>
          </p:cNvSpPr>
          <p:nvPr/>
        </p:nvSpPr>
        <p:spPr bwMode="auto">
          <a:xfrm flipH="1">
            <a:off x="3694873" y="2906712"/>
            <a:ext cx="1008062"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10" name="Line 7"/>
          <p:cNvSpPr>
            <a:spLocks noChangeShapeType="1"/>
          </p:cNvSpPr>
          <p:nvPr/>
        </p:nvSpPr>
        <p:spPr bwMode="auto">
          <a:xfrm>
            <a:off x="4180570" y="3043237"/>
            <a:ext cx="649288" cy="0"/>
          </a:xfrm>
          <a:prstGeom prst="line">
            <a:avLst/>
          </a:prstGeom>
          <a:noFill/>
          <a:ln w="19050">
            <a:solidFill>
              <a:schemeClr val="tx1"/>
            </a:solidFill>
            <a:round/>
            <a:headEnd type="oval" w="sm" len="sm"/>
            <a:tailEnd/>
          </a:ln>
          <a:effectLst/>
        </p:spPr>
        <p:txBody>
          <a:bodyPr>
            <a:prstTxWarp prst="textNoShape">
              <a:avLst/>
            </a:prstTxWarp>
          </a:bodyPr>
          <a:lstStyle/>
          <a:p>
            <a:endParaRPr lang="en-US"/>
          </a:p>
        </p:txBody>
      </p:sp>
      <p:sp>
        <p:nvSpPr>
          <p:cNvPr id="11" name="Line 8"/>
          <p:cNvSpPr>
            <a:spLocks noChangeShapeType="1"/>
          </p:cNvSpPr>
          <p:nvPr/>
        </p:nvSpPr>
        <p:spPr bwMode="auto">
          <a:xfrm>
            <a:off x="4348845" y="3186112"/>
            <a:ext cx="649288" cy="0"/>
          </a:xfrm>
          <a:prstGeom prst="line">
            <a:avLst/>
          </a:prstGeom>
          <a:noFill/>
          <a:ln w="19050">
            <a:solidFill>
              <a:schemeClr val="tx1"/>
            </a:solidFill>
            <a:round/>
            <a:headEnd type="oval" w="sm" len="sm"/>
            <a:tailEnd/>
          </a:ln>
          <a:effectLst/>
        </p:spPr>
        <p:txBody>
          <a:bodyPr>
            <a:prstTxWarp prst="textNoShape">
              <a:avLst/>
            </a:prstTxWarp>
          </a:bodyPr>
          <a:lstStyle/>
          <a:p>
            <a:endParaRPr lang="en-US"/>
          </a:p>
        </p:txBody>
      </p:sp>
      <p:sp>
        <p:nvSpPr>
          <p:cNvPr id="12" name="Line 9"/>
          <p:cNvSpPr>
            <a:spLocks noChangeShapeType="1"/>
          </p:cNvSpPr>
          <p:nvPr/>
        </p:nvSpPr>
        <p:spPr bwMode="auto">
          <a:xfrm>
            <a:off x="5683933" y="5176837"/>
            <a:ext cx="649287" cy="0"/>
          </a:xfrm>
          <a:prstGeom prst="line">
            <a:avLst/>
          </a:prstGeom>
          <a:noFill/>
          <a:ln w="19050">
            <a:solidFill>
              <a:schemeClr val="tx1"/>
            </a:solidFill>
            <a:round/>
            <a:headEnd type="oval" w="sm" len="sm"/>
            <a:tailEnd/>
          </a:ln>
          <a:effectLst/>
        </p:spPr>
        <p:txBody>
          <a:bodyPr>
            <a:prstTxWarp prst="textNoShape">
              <a:avLst/>
            </a:prstTxWarp>
          </a:bodyPr>
          <a:lstStyle/>
          <a:p>
            <a:endParaRPr lang="en-US"/>
          </a:p>
        </p:txBody>
      </p:sp>
      <p:sp>
        <p:nvSpPr>
          <p:cNvPr id="13" name="Line 10"/>
          <p:cNvSpPr>
            <a:spLocks noChangeShapeType="1"/>
          </p:cNvSpPr>
          <p:nvPr/>
        </p:nvSpPr>
        <p:spPr bwMode="auto">
          <a:xfrm>
            <a:off x="5683933" y="3233737"/>
            <a:ext cx="649287" cy="0"/>
          </a:xfrm>
          <a:prstGeom prst="line">
            <a:avLst/>
          </a:prstGeom>
          <a:noFill/>
          <a:ln w="19050">
            <a:solidFill>
              <a:schemeClr val="tx1"/>
            </a:solidFill>
            <a:round/>
            <a:headEnd type="oval" w="sm" len="sm"/>
            <a:tailEnd/>
          </a:ln>
          <a:effectLst/>
        </p:spPr>
        <p:txBody>
          <a:bodyPr>
            <a:prstTxWarp prst="textNoShape">
              <a:avLst/>
            </a:prstTxWarp>
          </a:bodyPr>
          <a:lstStyle/>
          <a:p>
            <a:endParaRPr lang="en-US"/>
          </a:p>
        </p:txBody>
      </p:sp>
      <p:sp>
        <p:nvSpPr>
          <p:cNvPr id="14" name="Freeform 11"/>
          <p:cNvSpPr>
            <a:spLocks/>
          </p:cNvSpPr>
          <p:nvPr/>
        </p:nvSpPr>
        <p:spPr bwMode="auto">
          <a:xfrm>
            <a:off x="2672445" y="2416175"/>
            <a:ext cx="3719513" cy="4092575"/>
          </a:xfrm>
          <a:custGeom>
            <a:avLst/>
            <a:gdLst/>
            <a:ahLst/>
            <a:cxnLst>
              <a:cxn ang="0">
                <a:pos x="0" y="2420"/>
              </a:cxn>
              <a:cxn ang="0">
                <a:pos x="1899" y="2420"/>
              </a:cxn>
              <a:cxn ang="0">
                <a:pos x="1899" y="0"/>
              </a:cxn>
              <a:cxn ang="0">
                <a:pos x="2343" y="0"/>
              </a:cxn>
            </a:cxnLst>
            <a:rect l="0" t="0" r="r" b="b"/>
            <a:pathLst>
              <a:path w="2343" h="2420">
                <a:moveTo>
                  <a:pt x="0" y="2420"/>
                </a:moveTo>
                <a:lnTo>
                  <a:pt x="1899" y="2420"/>
                </a:lnTo>
                <a:lnTo>
                  <a:pt x="1899" y="0"/>
                </a:lnTo>
                <a:lnTo>
                  <a:pt x="2343" y="0"/>
                </a:lnTo>
              </a:path>
            </a:pathLst>
          </a:custGeom>
          <a:noFill/>
          <a:ln w="19050" cmpd="sng">
            <a:solidFill>
              <a:schemeClr val="tx1"/>
            </a:solidFill>
            <a:round/>
            <a:headEnd/>
            <a:tailEnd/>
          </a:ln>
          <a:effectLst/>
        </p:spPr>
        <p:txBody>
          <a:bodyPr>
            <a:prstTxWarp prst="textNoShape">
              <a:avLst/>
            </a:prstTxWarp>
          </a:bodyPr>
          <a:lstStyle/>
          <a:p>
            <a:endParaRPr lang="en-US"/>
          </a:p>
        </p:txBody>
      </p:sp>
      <p:sp>
        <p:nvSpPr>
          <p:cNvPr id="15" name="Freeform 12"/>
          <p:cNvSpPr>
            <a:spLocks/>
          </p:cNvSpPr>
          <p:nvPr/>
        </p:nvSpPr>
        <p:spPr bwMode="auto">
          <a:xfrm>
            <a:off x="4520295" y="3305175"/>
            <a:ext cx="2232025" cy="1512887"/>
          </a:xfrm>
          <a:custGeom>
            <a:avLst/>
            <a:gdLst/>
            <a:ahLst/>
            <a:cxnLst>
              <a:cxn ang="0">
                <a:pos x="181" y="0"/>
              </a:cxn>
              <a:cxn ang="0">
                <a:pos x="0" y="0"/>
              </a:cxn>
              <a:cxn ang="0">
                <a:pos x="0" y="499"/>
              </a:cxn>
              <a:cxn ang="0">
                <a:pos x="1406" y="499"/>
              </a:cxn>
              <a:cxn ang="0">
                <a:pos x="1406" y="953"/>
              </a:cxn>
            </a:cxnLst>
            <a:rect l="0" t="0" r="r" b="b"/>
            <a:pathLst>
              <a:path w="1406" h="953">
                <a:moveTo>
                  <a:pt x="181" y="0"/>
                </a:moveTo>
                <a:lnTo>
                  <a:pt x="0" y="0"/>
                </a:lnTo>
                <a:lnTo>
                  <a:pt x="0" y="499"/>
                </a:lnTo>
                <a:lnTo>
                  <a:pt x="1406" y="499"/>
                </a:lnTo>
                <a:lnTo>
                  <a:pt x="1406" y="953"/>
                </a:lnTo>
              </a:path>
            </a:pathLst>
          </a:custGeom>
          <a:noFill/>
          <a:ln w="19050" cmpd="sng">
            <a:solidFill>
              <a:schemeClr val="tx1"/>
            </a:solidFill>
            <a:round/>
            <a:headEnd/>
            <a:tailEnd type="oval" w="med" len="med"/>
          </a:ln>
          <a:effectLst/>
        </p:spPr>
        <p:txBody>
          <a:bodyPr>
            <a:prstTxWarp prst="textNoShape">
              <a:avLst/>
            </a:prstTxWarp>
          </a:bodyPr>
          <a:lstStyle/>
          <a:p>
            <a:endParaRPr lang="en-US"/>
          </a:p>
        </p:txBody>
      </p:sp>
      <p:sp>
        <p:nvSpPr>
          <p:cNvPr id="16" name="Freeform 13"/>
          <p:cNvSpPr>
            <a:spLocks/>
          </p:cNvSpPr>
          <p:nvPr/>
        </p:nvSpPr>
        <p:spPr bwMode="auto">
          <a:xfrm>
            <a:off x="4447270" y="2441575"/>
            <a:ext cx="2305050" cy="503237"/>
          </a:xfrm>
          <a:custGeom>
            <a:avLst/>
            <a:gdLst/>
            <a:ahLst/>
            <a:cxnLst>
              <a:cxn ang="0">
                <a:pos x="227" y="0"/>
              </a:cxn>
              <a:cxn ang="0">
                <a:pos x="0" y="0"/>
              </a:cxn>
              <a:cxn ang="0">
                <a:pos x="0" y="136"/>
              </a:cxn>
              <a:cxn ang="0">
                <a:pos x="1452" y="136"/>
              </a:cxn>
              <a:cxn ang="0">
                <a:pos x="1452" y="317"/>
              </a:cxn>
            </a:cxnLst>
            <a:rect l="0" t="0" r="r" b="b"/>
            <a:pathLst>
              <a:path w="1452" h="317">
                <a:moveTo>
                  <a:pt x="227" y="0"/>
                </a:moveTo>
                <a:lnTo>
                  <a:pt x="0" y="0"/>
                </a:lnTo>
                <a:lnTo>
                  <a:pt x="0" y="136"/>
                </a:lnTo>
                <a:lnTo>
                  <a:pt x="1452" y="136"/>
                </a:lnTo>
                <a:lnTo>
                  <a:pt x="1452" y="317"/>
                </a:lnTo>
              </a:path>
            </a:pathLst>
          </a:custGeom>
          <a:noFill/>
          <a:ln w="19050" cmpd="sng">
            <a:solidFill>
              <a:schemeClr val="tx1"/>
            </a:solidFill>
            <a:round/>
            <a:headEnd/>
            <a:tailEnd type="oval" w="sm" len="sm"/>
          </a:ln>
          <a:effectLst/>
        </p:spPr>
        <p:txBody>
          <a:bodyPr>
            <a:prstTxWarp prst="textNoShape">
              <a:avLst/>
            </a:prstTxWarp>
          </a:bodyPr>
          <a:lstStyle/>
          <a:p>
            <a:endParaRPr lang="en-US"/>
          </a:p>
        </p:txBody>
      </p:sp>
      <p:sp>
        <p:nvSpPr>
          <p:cNvPr id="17" name="Freeform 14"/>
          <p:cNvSpPr>
            <a:spLocks/>
          </p:cNvSpPr>
          <p:nvPr/>
        </p:nvSpPr>
        <p:spPr bwMode="auto">
          <a:xfrm>
            <a:off x="2672445" y="5181600"/>
            <a:ext cx="2206625" cy="1000125"/>
          </a:xfrm>
          <a:custGeom>
            <a:avLst/>
            <a:gdLst/>
            <a:ahLst/>
            <a:cxnLst>
              <a:cxn ang="0">
                <a:pos x="0" y="562"/>
              </a:cxn>
              <a:cxn ang="0">
                <a:pos x="1174" y="563"/>
              </a:cxn>
              <a:cxn ang="0">
                <a:pos x="1174" y="0"/>
              </a:cxn>
              <a:cxn ang="0">
                <a:pos x="1390" y="0"/>
              </a:cxn>
            </a:cxnLst>
            <a:rect l="0" t="0" r="r" b="b"/>
            <a:pathLst>
              <a:path w="1390" h="563">
                <a:moveTo>
                  <a:pt x="0" y="562"/>
                </a:moveTo>
                <a:lnTo>
                  <a:pt x="1174" y="563"/>
                </a:lnTo>
                <a:lnTo>
                  <a:pt x="1174" y="0"/>
                </a:lnTo>
                <a:lnTo>
                  <a:pt x="1390" y="0"/>
                </a:lnTo>
              </a:path>
            </a:pathLst>
          </a:custGeom>
          <a:noFill/>
          <a:ln w="19050" cmpd="sng">
            <a:solidFill>
              <a:schemeClr val="tx1"/>
            </a:solidFill>
            <a:round/>
            <a:headEnd/>
            <a:tailEnd/>
          </a:ln>
          <a:effectLst/>
        </p:spPr>
        <p:txBody>
          <a:bodyPr>
            <a:prstTxWarp prst="textNoShape">
              <a:avLst/>
            </a:prstTxWarp>
          </a:bodyPr>
          <a:lstStyle/>
          <a:p>
            <a:endParaRPr lang="en-US"/>
          </a:p>
        </p:txBody>
      </p:sp>
      <p:sp>
        <p:nvSpPr>
          <p:cNvPr id="18" name="Freeform 15"/>
          <p:cNvSpPr>
            <a:spLocks/>
          </p:cNvSpPr>
          <p:nvPr/>
        </p:nvSpPr>
        <p:spPr bwMode="auto">
          <a:xfrm>
            <a:off x="2647045" y="2327275"/>
            <a:ext cx="2305050" cy="3535362"/>
          </a:xfrm>
          <a:custGeom>
            <a:avLst/>
            <a:gdLst/>
            <a:ahLst/>
            <a:cxnLst>
              <a:cxn ang="0">
                <a:pos x="0" y="2177"/>
              </a:cxn>
              <a:cxn ang="0">
                <a:pos x="1134" y="2177"/>
              </a:cxn>
              <a:cxn ang="0">
                <a:pos x="1134" y="0"/>
              </a:cxn>
              <a:cxn ang="0">
                <a:pos x="1542" y="0"/>
              </a:cxn>
            </a:cxnLst>
            <a:rect l="0" t="0" r="r" b="b"/>
            <a:pathLst>
              <a:path w="1542" h="2177">
                <a:moveTo>
                  <a:pt x="0" y="2177"/>
                </a:moveTo>
                <a:lnTo>
                  <a:pt x="1134" y="2177"/>
                </a:lnTo>
                <a:lnTo>
                  <a:pt x="1134" y="0"/>
                </a:lnTo>
                <a:lnTo>
                  <a:pt x="1542" y="0"/>
                </a:lnTo>
              </a:path>
            </a:pathLst>
          </a:custGeom>
          <a:noFill/>
          <a:ln w="19050" cmpd="sng">
            <a:solidFill>
              <a:schemeClr val="tx1"/>
            </a:solidFill>
            <a:round/>
            <a:headEnd/>
            <a:tailEnd/>
          </a:ln>
          <a:effectLst/>
        </p:spPr>
        <p:txBody>
          <a:bodyPr>
            <a:prstTxWarp prst="textNoShape">
              <a:avLst/>
            </a:prstTxWarp>
          </a:bodyPr>
          <a:lstStyle/>
          <a:p>
            <a:endParaRPr lang="en-US"/>
          </a:p>
        </p:txBody>
      </p:sp>
      <p:sp>
        <p:nvSpPr>
          <p:cNvPr id="19" name="Freeform 16"/>
          <p:cNvSpPr>
            <a:spLocks/>
          </p:cNvSpPr>
          <p:nvPr/>
        </p:nvSpPr>
        <p:spPr bwMode="auto">
          <a:xfrm>
            <a:off x="2647045" y="2200275"/>
            <a:ext cx="2232025" cy="3362325"/>
          </a:xfrm>
          <a:custGeom>
            <a:avLst/>
            <a:gdLst/>
            <a:ahLst/>
            <a:cxnLst>
              <a:cxn ang="0">
                <a:pos x="0" y="2176"/>
              </a:cxn>
              <a:cxn ang="0">
                <a:pos x="962" y="2177"/>
              </a:cxn>
              <a:cxn ang="0">
                <a:pos x="962" y="0"/>
              </a:cxn>
              <a:cxn ang="0">
                <a:pos x="1406" y="0"/>
              </a:cxn>
            </a:cxnLst>
            <a:rect l="0" t="0" r="r" b="b"/>
            <a:pathLst>
              <a:path w="1406" h="2177">
                <a:moveTo>
                  <a:pt x="0" y="2176"/>
                </a:moveTo>
                <a:lnTo>
                  <a:pt x="962" y="2177"/>
                </a:lnTo>
                <a:lnTo>
                  <a:pt x="962" y="0"/>
                </a:lnTo>
                <a:lnTo>
                  <a:pt x="1406" y="0"/>
                </a:lnTo>
              </a:path>
            </a:pathLst>
          </a:custGeom>
          <a:noFill/>
          <a:ln w="19050" cmpd="sng">
            <a:solidFill>
              <a:schemeClr val="tx1"/>
            </a:solidFill>
            <a:round/>
            <a:headEnd/>
            <a:tailEnd/>
          </a:ln>
          <a:effectLst/>
        </p:spPr>
        <p:txBody>
          <a:bodyPr>
            <a:prstTxWarp prst="textNoShape">
              <a:avLst/>
            </a:prstTxWarp>
          </a:bodyPr>
          <a:lstStyle/>
          <a:p>
            <a:endParaRPr lang="en-US"/>
          </a:p>
        </p:txBody>
      </p:sp>
      <p:sp>
        <p:nvSpPr>
          <p:cNvPr id="20" name="Line 17"/>
          <p:cNvSpPr>
            <a:spLocks noChangeShapeType="1"/>
          </p:cNvSpPr>
          <p:nvPr/>
        </p:nvSpPr>
        <p:spPr bwMode="auto">
          <a:xfrm>
            <a:off x="5023533" y="4818062"/>
            <a:ext cx="2447925"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21" name="Line 18"/>
          <p:cNvSpPr>
            <a:spLocks noChangeShapeType="1"/>
          </p:cNvSpPr>
          <p:nvPr/>
        </p:nvSpPr>
        <p:spPr bwMode="auto">
          <a:xfrm>
            <a:off x="5023533" y="2944812"/>
            <a:ext cx="2447925"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22" name="Line 19"/>
          <p:cNvSpPr>
            <a:spLocks noChangeShapeType="1"/>
          </p:cNvSpPr>
          <p:nvPr/>
        </p:nvSpPr>
        <p:spPr bwMode="auto">
          <a:xfrm>
            <a:off x="5023533" y="2081212"/>
            <a:ext cx="2447925"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44" name="Line 43"/>
          <p:cNvSpPr>
            <a:spLocks noChangeShapeType="1"/>
          </p:cNvSpPr>
          <p:nvPr/>
        </p:nvSpPr>
        <p:spPr bwMode="auto">
          <a:xfrm flipH="1">
            <a:off x="3691848" y="2081212"/>
            <a:ext cx="1008062"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45" name="Freeform 44"/>
          <p:cNvSpPr>
            <a:spLocks/>
          </p:cNvSpPr>
          <p:nvPr/>
        </p:nvSpPr>
        <p:spPr bwMode="auto">
          <a:xfrm>
            <a:off x="6752320" y="1433512"/>
            <a:ext cx="1223963" cy="647700"/>
          </a:xfrm>
          <a:custGeom>
            <a:avLst/>
            <a:gdLst/>
            <a:ahLst/>
            <a:cxnLst>
              <a:cxn ang="0">
                <a:pos x="0" y="408"/>
              </a:cxn>
              <a:cxn ang="0">
                <a:pos x="0" y="0"/>
              </a:cxn>
              <a:cxn ang="0">
                <a:pos x="771" y="0"/>
              </a:cxn>
            </a:cxnLst>
            <a:rect l="0" t="0" r="r" b="b"/>
            <a:pathLst>
              <a:path w="771" h="408">
                <a:moveTo>
                  <a:pt x="0" y="408"/>
                </a:moveTo>
                <a:lnTo>
                  <a:pt x="0" y="0"/>
                </a:lnTo>
                <a:lnTo>
                  <a:pt x="771" y="0"/>
                </a:lnTo>
              </a:path>
            </a:pathLst>
          </a:custGeom>
          <a:noFill/>
          <a:ln w="19050" cmpd="sng">
            <a:solidFill>
              <a:schemeClr val="tx1"/>
            </a:solidFill>
            <a:round/>
            <a:headEnd type="oval" w="sm" len="sm"/>
            <a:tailEnd type="triangle" w="med" len="med"/>
          </a:ln>
          <a:effectLst/>
        </p:spPr>
        <p:txBody>
          <a:bodyPr>
            <a:prstTxWarp prst="textNoShape">
              <a:avLst/>
            </a:prstTxWarp>
          </a:bodyPr>
          <a:lstStyle/>
          <a:p>
            <a:endParaRPr lang="en-US"/>
          </a:p>
        </p:txBody>
      </p:sp>
      <p:sp>
        <p:nvSpPr>
          <p:cNvPr id="46" name="Freeform 45" descr="Jasny ukośny w dół"/>
          <p:cNvSpPr>
            <a:spLocks/>
          </p:cNvSpPr>
          <p:nvPr/>
        </p:nvSpPr>
        <p:spPr bwMode="auto">
          <a:xfrm rot="10800000" flipH="1">
            <a:off x="7463520" y="1865312"/>
            <a:ext cx="728663" cy="3168650"/>
          </a:xfrm>
          <a:custGeom>
            <a:avLst/>
            <a:gdLst/>
            <a:ahLst/>
            <a:cxnLst>
              <a:cxn ang="0">
                <a:pos x="0" y="0"/>
              </a:cxn>
              <a:cxn ang="0">
                <a:pos x="144" y="144"/>
              </a:cxn>
              <a:cxn ang="0">
                <a:pos x="0" y="288"/>
              </a:cxn>
            </a:cxnLst>
            <a:rect l="0" t="0" r="r" b="b"/>
            <a:pathLst>
              <a:path w="144" h="288">
                <a:moveTo>
                  <a:pt x="0" y="0"/>
                </a:moveTo>
                <a:lnTo>
                  <a:pt x="144" y="144"/>
                </a:lnTo>
                <a:lnTo>
                  <a:pt x="0" y="288"/>
                </a:lnTo>
              </a:path>
            </a:pathLst>
          </a:custGeom>
          <a:solidFill>
            <a:schemeClr val="bg1">
              <a:lumMod val="75000"/>
            </a:schemeClr>
          </a:solidFill>
          <a:ln w="19050" cap="flat" cmpd="sng">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47" name="Line 46"/>
          <p:cNvSpPr>
            <a:spLocks noChangeShapeType="1"/>
          </p:cNvSpPr>
          <p:nvPr/>
        </p:nvSpPr>
        <p:spPr bwMode="auto">
          <a:xfrm>
            <a:off x="3702733" y="1647825"/>
            <a:ext cx="1439862" cy="0"/>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48" name="Line 47"/>
          <p:cNvSpPr>
            <a:spLocks noChangeShapeType="1"/>
          </p:cNvSpPr>
          <p:nvPr/>
        </p:nvSpPr>
        <p:spPr bwMode="auto">
          <a:xfrm>
            <a:off x="2744852" y="3594100"/>
            <a:ext cx="615043" cy="0"/>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49" name="Text Box 48"/>
          <p:cNvSpPr txBox="1">
            <a:spLocks noChangeArrowheads="1"/>
          </p:cNvSpPr>
          <p:nvPr/>
        </p:nvSpPr>
        <p:spPr bwMode="auto">
          <a:xfrm>
            <a:off x="2339070" y="5376862"/>
            <a:ext cx="330200" cy="336550"/>
          </a:xfrm>
          <a:prstGeom prst="rect">
            <a:avLst/>
          </a:prstGeom>
          <a:noFill/>
          <a:ln w="9525">
            <a:noFill/>
            <a:miter lim="800000"/>
            <a:headEnd/>
            <a:tailEnd/>
          </a:ln>
          <a:effectLst/>
        </p:spPr>
        <p:txBody>
          <a:bodyPr wrap="none">
            <a:prstTxWarp prst="textNoShape">
              <a:avLst/>
            </a:prstTxWarp>
            <a:spAutoFit/>
          </a:bodyPr>
          <a:lstStyle/>
          <a:p>
            <a:r>
              <a:rPr lang="en-GB" sz="1600" dirty="0"/>
              <a:t>C</a:t>
            </a:r>
          </a:p>
        </p:txBody>
      </p:sp>
      <p:sp>
        <p:nvSpPr>
          <p:cNvPr id="50" name="Text Box 49"/>
          <p:cNvSpPr txBox="1">
            <a:spLocks noChangeArrowheads="1"/>
          </p:cNvSpPr>
          <p:nvPr/>
        </p:nvSpPr>
        <p:spPr bwMode="auto">
          <a:xfrm>
            <a:off x="2339070" y="5681662"/>
            <a:ext cx="312906" cy="338554"/>
          </a:xfrm>
          <a:prstGeom prst="rect">
            <a:avLst/>
          </a:prstGeom>
          <a:noFill/>
          <a:ln w="9525">
            <a:noFill/>
            <a:miter lim="800000"/>
            <a:headEnd/>
            <a:tailEnd/>
          </a:ln>
          <a:effectLst/>
        </p:spPr>
        <p:txBody>
          <a:bodyPr wrap="none">
            <a:prstTxWarp prst="textNoShape">
              <a:avLst/>
            </a:prstTxWarp>
            <a:spAutoFit/>
          </a:bodyPr>
          <a:lstStyle/>
          <a:p>
            <a:r>
              <a:rPr lang="en-GB" sz="1600"/>
              <a:t>A</a:t>
            </a:r>
          </a:p>
        </p:txBody>
      </p:sp>
      <p:sp>
        <p:nvSpPr>
          <p:cNvPr id="51" name="Text Box 50"/>
          <p:cNvSpPr txBox="1">
            <a:spLocks noChangeArrowheads="1"/>
          </p:cNvSpPr>
          <p:nvPr/>
        </p:nvSpPr>
        <p:spPr bwMode="auto">
          <a:xfrm>
            <a:off x="2383520" y="6011862"/>
            <a:ext cx="241300" cy="336550"/>
          </a:xfrm>
          <a:prstGeom prst="rect">
            <a:avLst/>
          </a:prstGeom>
          <a:noFill/>
          <a:ln w="9525">
            <a:noFill/>
            <a:miter lim="800000"/>
            <a:headEnd/>
            <a:tailEnd/>
          </a:ln>
          <a:effectLst/>
        </p:spPr>
        <p:txBody>
          <a:bodyPr wrap="none">
            <a:prstTxWarp prst="textNoShape">
              <a:avLst/>
            </a:prstTxWarp>
            <a:spAutoFit/>
          </a:bodyPr>
          <a:lstStyle/>
          <a:p>
            <a:r>
              <a:rPr lang="en-GB" sz="1600"/>
              <a:t>I</a:t>
            </a:r>
          </a:p>
        </p:txBody>
      </p:sp>
      <p:sp>
        <p:nvSpPr>
          <p:cNvPr id="52" name="Text Box 51"/>
          <p:cNvSpPr txBox="1">
            <a:spLocks noChangeArrowheads="1"/>
          </p:cNvSpPr>
          <p:nvPr/>
        </p:nvSpPr>
        <p:spPr bwMode="auto">
          <a:xfrm>
            <a:off x="2339070" y="6340475"/>
            <a:ext cx="330200" cy="336550"/>
          </a:xfrm>
          <a:prstGeom prst="rect">
            <a:avLst/>
          </a:prstGeom>
          <a:noFill/>
          <a:ln w="9525">
            <a:noFill/>
            <a:miter lim="800000"/>
            <a:headEnd/>
            <a:tailEnd/>
          </a:ln>
          <a:effectLst/>
        </p:spPr>
        <p:txBody>
          <a:bodyPr wrap="none">
            <a:prstTxWarp prst="textNoShape">
              <a:avLst/>
            </a:prstTxWarp>
            <a:spAutoFit/>
          </a:bodyPr>
          <a:lstStyle/>
          <a:p>
            <a:r>
              <a:rPr lang="en-GB" sz="1600"/>
              <a:t>B</a:t>
            </a:r>
          </a:p>
        </p:txBody>
      </p:sp>
      <p:sp>
        <p:nvSpPr>
          <p:cNvPr id="53" name="Text Box 52"/>
          <p:cNvSpPr txBox="1">
            <a:spLocks noChangeArrowheads="1"/>
          </p:cNvSpPr>
          <p:nvPr/>
        </p:nvSpPr>
        <p:spPr bwMode="auto">
          <a:xfrm>
            <a:off x="1574800" y="5999767"/>
            <a:ext cx="880369" cy="338554"/>
          </a:xfrm>
          <a:prstGeom prst="rect">
            <a:avLst/>
          </a:prstGeom>
          <a:noFill/>
          <a:ln w="9525">
            <a:noFill/>
            <a:miter lim="800000"/>
            <a:headEnd/>
            <a:tailEnd/>
          </a:ln>
          <a:effectLst/>
        </p:spPr>
        <p:txBody>
          <a:bodyPr wrap="none">
            <a:prstTxWarp prst="textNoShape">
              <a:avLst/>
            </a:prstTxWarp>
            <a:spAutoFit/>
          </a:bodyPr>
          <a:lstStyle/>
          <a:p>
            <a:r>
              <a:rPr lang="en-US" sz="1600" dirty="0"/>
              <a:t>Scan-in</a:t>
            </a:r>
          </a:p>
        </p:txBody>
      </p:sp>
      <p:sp>
        <p:nvSpPr>
          <p:cNvPr id="54" name="Text Box 53"/>
          <p:cNvSpPr txBox="1">
            <a:spLocks noChangeArrowheads="1"/>
          </p:cNvSpPr>
          <p:nvPr/>
        </p:nvSpPr>
        <p:spPr bwMode="auto">
          <a:xfrm>
            <a:off x="7544483" y="1428750"/>
            <a:ext cx="1005904" cy="338554"/>
          </a:xfrm>
          <a:prstGeom prst="rect">
            <a:avLst/>
          </a:prstGeom>
          <a:noFill/>
          <a:ln w="9525">
            <a:noFill/>
            <a:miter lim="800000"/>
            <a:headEnd/>
            <a:tailEnd/>
          </a:ln>
          <a:effectLst/>
        </p:spPr>
        <p:txBody>
          <a:bodyPr wrap="none">
            <a:prstTxWarp prst="textNoShape">
              <a:avLst/>
            </a:prstTxWarp>
            <a:spAutoFit/>
          </a:bodyPr>
          <a:lstStyle/>
          <a:p>
            <a:r>
              <a:rPr lang="en-US" sz="1600" dirty="0"/>
              <a:t>Scan</a:t>
            </a:r>
            <a:r>
              <a:rPr lang="en-US" sz="1600" dirty="0" smtClean="0"/>
              <a:t>-out</a:t>
            </a:r>
            <a:endParaRPr lang="en-US" sz="1600" dirty="0"/>
          </a:p>
        </p:txBody>
      </p:sp>
      <p:sp>
        <p:nvSpPr>
          <p:cNvPr id="55" name="Text Box 54"/>
          <p:cNvSpPr txBox="1">
            <a:spLocks noChangeArrowheads="1"/>
          </p:cNvSpPr>
          <p:nvPr/>
        </p:nvSpPr>
        <p:spPr bwMode="auto">
          <a:xfrm rot="5400000">
            <a:off x="6203608" y="4138862"/>
            <a:ext cx="438150" cy="396875"/>
          </a:xfrm>
          <a:prstGeom prst="rect">
            <a:avLst/>
          </a:prstGeom>
          <a:noFill/>
          <a:ln w="9525">
            <a:noFill/>
            <a:miter lim="800000"/>
            <a:headEnd/>
            <a:tailEnd/>
          </a:ln>
          <a:effectLst/>
        </p:spPr>
        <p:txBody>
          <a:bodyPr wrap="none">
            <a:prstTxWarp prst="textNoShape">
              <a:avLst/>
            </a:prstTxWarp>
            <a:spAutoFit/>
          </a:bodyPr>
          <a:lstStyle/>
          <a:p>
            <a:r>
              <a:rPr lang="pl-PL" sz="2000" dirty="0"/>
              <a:t>…</a:t>
            </a:r>
            <a:endParaRPr lang="en-GB" sz="2000" dirty="0"/>
          </a:p>
        </p:txBody>
      </p:sp>
      <p:sp>
        <p:nvSpPr>
          <p:cNvPr id="56" name="Text Box 55"/>
          <p:cNvSpPr txBox="1">
            <a:spLocks noChangeArrowheads="1"/>
          </p:cNvSpPr>
          <p:nvPr/>
        </p:nvSpPr>
        <p:spPr bwMode="auto">
          <a:xfrm rot="16200000">
            <a:off x="6912023" y="3455987"/>
            <a:ext cx="438150" cy="396875"/>
          </a:xfrm>
          <a:prstGeom prst="rect">
            <a:avLst/>
          </a:prstGeom>
          <a:noFill/>
          <a:ln w="9525">
            <a:noFill/>
            <a:miter lim="800000"/>
            <a:headEnd/>
            <a:tailEnd/>
          </a:ln>
          <a:effectLst/>
        </p:spPr>
        <p:txBody>
          <a:bodyPr wrap="none">
            <a:prstTxWarp prst="textNoShape">
              <a:avLst/>
            </a:prstTxWarp>
            <a:spAutoFit/>
          </a:bodyPr>
          <a:lstStyle/>
          <a:p>
            <a:r>
              <a:rPr lang="pl-PL" sz="2000" dirty="0"/>
              <a:t>…</a:t>
            </a:r>
            <a:endParaRPr lang="en-GB" sz="2000" dirty="0"/>
          </a:p>
        </p:txBody>
      </p:sp>
      <p:sp>
        <p:nvSpPr>
          <p:cNvPr id="57" name="Text Box 56"/>
          <p:cNvSpPr txBox="1">
            <a:spLocks noChangeArrowheads="1"/>
          </p:cNvSpPr>
          <p:nvPr/>
        </p:nvSpPr>
        <p:spPr bwMode="auto">
          <a:xfrm rot="16200000">
            <a:off x="1809186" y="3420061"/>
            <a:ext cx="1495922" cy="338554"/>
          </a:xfrm>
          <a:prstGeom prst="rect">
            <a:avLst/>
          </a:prstGeom>
          <a:noFill/>
          <a:ln w="9525">
            <a:noFill/>
            <a:miter lim="800000"/>
            <a:headEnd/>
            <a:tailEnd/>
          </a:ln>
          <a:effectLst/>
        </p:spPr>
        <p:txBody>
          <a:bodyPr wrap="none">
            <a:prstTxWarp prst="textNoShape">
              <a:avLst/>
            </a:prstTxWarp>
            <a:spAutoFit/>
          </a:bodyPr>
          <a:lstStyle/>
          <a:p>
            <a:r>
              <a:rPr lang="en-US" sz="1600" dirty="0" smtClean="0"/>
              <a:t>Primary inputs</a:t>
            </a:r>
            <a:endParaRPr lang="en-US" sz="1600" dirty="0"/>
          </a:p>
        </p:txBody>
      </p:sp>
      <p:sp>
        <p:nvSpPr>
          <p:cNvPr id="58" name="Text Box 57"/>
          <p:cNvSpPr txBox="1">
            <a:spLocks noChangeArrowheads="1"/>
          </p:cNvSpPr>
          <p:nvPr/>
        </p:nvSpPr>
        <p:spPr bwMode="auto">
          <a:xfrm>
            <a:off x="3674158" y="1276350"/>
            <a:ext cx="1621458" cy="338554"/>
          </a:xfrm>
          <a:prstGeom prst="rect">
            <a:avLst/>
          </a:prstGeom>
          <a:noFill/>
          <a:ln w="9525">
            <a:noFill/>
            <a:miter lim="800000"/>
            <a:headEnd/>
            <a:tailEnd/>
          </a:ln>
          <a:effectLst/>
        </p:spPr>
        <p:txBody>
          <a:bodyPr wrap="none">
            <a:prstTxWarp prst="textNoShape">
              <a:avLst/>
            </a:prstTxWarp>
            <a:spAutoFit/>
          </a:bodyPr>
          <a:lstStyle/>
          <a:p>
            <a:r>
              <a:rPr lang="en-US" sz="1600" dirty="0" smtClean="0"/>
              <a:t>Primary outputs</a:t>
            </a:r>
            <a:endParaRPr lang="en-US" sz="1600" dirty="0"/>
          </a:p>
        </p:txBody>
      </p:sp>
      <p:sp>
        <p:nvSpPr>
          <p:cNvPr id="59" name="Text Box 58"/>
          <p:cNvSpPr txBox="1">
            <a:spLocks noChangeArrowheads="1"/>
          </p:cNvSpPr>
          <p:nvPr/>
        </p:nvSpPr>
        <p:spPr bwMode="auto">
          <a:xfrm rot="16200000">
            <a:off x="3778406" y="3417887"/>
            <a:ext cx="438150" cy="396875"/>
          </a:xfrm>
          <a:prstGeom prst="rect">
            <a:avLst/>
          </a:prstGeom>
          <a:noFill/>
          <a:ln w="9525">
            <a:noFill/>
            <a:miter lim="800000"/>
            <a:headEnd/>
            <a:tailEnd/>
          </a:ln>
          <a:effectLst/>
        </p:spPr>
        <p:txBody>
          <a:bodyPr wrap="none">
            <a:prstTxWarp prst="textNoShape">
              <a:avLst/>
            </a:prstTxWarp>
            <a:spAutoFit/>
          </a:bodyPr>
          <a:lstStyle/>
          <a:p>
            <a:r>
              <a:rPr lang="pl-PL" sz="2000" dirty="0"/>
              <a:t>…</a:t>
            </a:r>
            <a:endParaRPr lang="en-GB" sz="2000" dirty="0"/>
          </a:p>
        </p:txBody>
      </p:sp>
      <p:sp>
        <p:nvSpPr>
          <p:cNvPr id="60" name="Text Box 59"/>
          <p:cNvSpPr txBox="1">
            <a:spLocks noChangeArrowheads="1"/>
          </p:cNvSpPr>
          <p:nvPr/>
        </p:nvSpPr>
        <p:spPr bwMode="auto">
          <a:xfrm rot="5400000" flipH="1">
            <a:off x="4788723" y="4138862"/>
            <a:ext cx="438150" cy="396875"/>
          </a:xfrm>
          <a:prstGeom prst="rect">
            <a:avLst/>
          </a:prstGeom>
          <a:noFill/>
          <a:ln w="9525">
            <a:noFill/>
            <a:miter lim="800000"/>
            <a:headEnd/>
            <a:tailEnd/>
          </a:ln>
          <a:effectLst/>
        </p:spPr>
        <p:txBody>
          <a:bodyPr wrap="none">
            <a:prstTxWarp prst="textNoShape">
              <a:avLst/>
            </a:prstTxWarp>
            <a:spAutoFit/>
          </a:bodyPr>
          <a:lstStyle/>
          <a:p>
            <a:r>
              <a:rPr lang="pl-PL" sz="2000" dirty="0"/>
              <a:t>…</a:t>
            </a:r>
            <a:endParaRPr lang="en-GB" sz="2000" dirty="0"/>
          </a:p>
        </p:txBody>
      </p:sp>
      <p:sp>
        <p:nvSpPr>
          <p:cNvPr id="61" name="Rectangle 25"/>
          <p:cNvSpPr>
            <a:spLocks noChangeArrowheads="1"/>
          </p:cNvSpPr>
          <p:nvPr/>
        </p:nvSpPr>
        <p:spPr bwMode="auto">
          <a:xfrm>
            <a:off x="4684603" y="1938339"/>
            <a:ext cx="457992" cy="5969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r>
              <a:rPr lang="en-US" sz="1400" kern="0" dirty="0" smtClean="0">
                <a:solidFill>
                  <a:srgbClr val="000000"/>
                </a:solidFill>
                <a:latin typeface="Arial"/>
              </a:rPr>
              <a:t>L1</a:t>
            </a:r>
            <a:endParaRPr lang="en-US" sz="1400" kern="0" dirty="0">
              <a:solidFill>
                <a:srgbClr val="000000"/>
              </a:solidFill>
              <a:latin typeface="Arial"/>
            </a:endParaRPr>
          </a:p>
        </p:txBody>
      </p:sp>
      <p:sp>
        <p:nvSpPr>
          <p:cNvPr id="62" name="Rectangle 25"/>
          <p:cNvSpPr>
            <a:spLocks noChangeArrowheads="1"/>
          </p:cNvSpPr>
          <p:nvPr/>
        </p:nvSpPr>
        <p:spPr bwMode="auto">
          <a:xfrm>
            <a:off x="4684603" y="2801938"/>
            <a:ext cx="457992" cy="5969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r>
              <a:rPr lang="en-US" sz="1400" kern="0" dirty="0" smtClean="0">
                <a:solidFill>
                  <a:srgbClr val="000000"/>
                </a:solidFill>
                <a:latin typeface="Arial"/>
              </a:rPr>
              <a:t>L1</a:t>
            </a:r>
            <a:endParaRPr lang="en-US" sz="1400" kern="0" dirty="0">
              <a:solidFill>
                <a:srgbClr val="000000"/>
              </a:solidFill>
              <a:latin typeface="Arial"/>
            </a:endParaRPr>
          </a:p>
        </p:txBody>
      </p:sp>
      <p:sp>
        <p:nvSpPr>
          <p:cNvPr id="63" name="Rectangle 25"/>
          <p:cNvSpPr>
            <a:spLocks noChangeArrowheads="1"/>
          </p:cNvSpPr>
          <p:nvPr/>
        </p:nvSpPr>
        <p:spPr bwMode="auto">
          <a:xfrm>
            <a:off x="4684603" y="4675189"/>
            <a:ext cx="457992" cy="5969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r>
              <a:rPr lang="en-US" sz="1400" kern="0" dirty="0" smtClean="0">
                <a:solidFill>
                  <a:srgbClr val="000000"/>
                </a:solidFill>
                <a:latin typeface="Arial"/>
              </a:rPr>
              <a:t>L1</a:t>
            </a:r>
            <a:endParaRPr lang="en-US" sz="1400" kern="0" dirty="0">
              <a:solidFill>
                <a:srgbClr val="000000"/>
              </a:solidFill>
              <a:latin typeface="Arial"/>
            </a:endParaRPr>
          </a:p>
        </p:txBody>
      </p:sp>
      <p:sp>
        <p:nvSpPr>
          <p:cNvPr id="64" name="Rectangle 25"/>
          <p:cNvSpPr>
            <a:spLocks noChangeArrowheads="1"/>
          </p:cNvSpPr>
          <p:nvPr/>
        </p:nvSpPr>
        <p:spPr bwMode="auto">
          <a:xfrm>
            <a:off x="6103296" y="1938339"/>
            <a:ext cx="457992" cy="5969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r>
              <a:rPr lang="en-US" sz="1400" kern="0" dirty="0" smtClean="0">
                <a:solidFill>
                  <a:srgbClr val="000000"/>
                </a:solidFill>
                <a:latin typeface="Arial"/>
              </a:rPr>
              <a:t>L2</a:t>
            </a:r>
            <a:endParaRPr lang="en-US" sz="1400" kern="0" dirty="0">
              <a:solidFill>
                <a:srgbClr val="000000"/>
              </a:solidFill>
              <a:latin typeface="Arial"/>
            </a:endParaRPr>
          </a:p>
        </p:txBody>
      </p:sp>
      <p:sp>
        <p:nvSpPr>
          <p:cNvPr id="65" name="Rectangle 25"/>
          <p:cNvSpPr>
            <a:spLocks noChangeArrowheads="1"/>
          </p:cNvSpPr>
          <p:nvPr/>
        </p:nvSpPr>
        <p:spPr bwMode="auto">
          <a:xfrm>
            <a:off x="6103296" y="2801938"/>
            <a:ext cx="457992" cy="5969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r>
              <a:rPr lang="en-US" sz="1400" kern="0" dirty="0" smtClean="0">
                <a:solidFill>
                  <a:srgbClr val="000000"/>
                </a:solidFill>
                <a:latin typeface="Arial"/>
              </a:rPr>
              <a:t>L2</a:t>
            </a:r>
            <a:endParaRPr lang="en-US" sz="1400" kern="0" dirty="0">
              <a:solidFill>
                <a:srgbClr val="000000"/>
              </a:solidFill>
              <a:latin typeface="Arial"/>
            </a:endParaRPr>
          </a:p>
        </p:txBody>
      </p:sp>
      <p:sp>
        <p:nvSpPr>
          <p:cNvPr id="66" name="Rectangle 25"/>
          <p:cNvSpPr>
            <a:spLocks noChangeArrowheads="1"/>
          </p:cNvSpPr>
          <p:nvPr/>
        </p:nvSpPr>
        <p:spPr bwMode="auto">
          <a:xfrm>
            <a:off x="6103296" y="4675189"/>
            <a:ext cx="457992" cy="5969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r>
              <a:rPr lang="en-US" sz="1400" kern="0" dirty="0" smtClean="0">
                <a:solidFill>
                  <a:srgbClr val="000000"/>
                </a:solidFill>
                <a:latin typeface="Arial"/>
              </a:rPr>
              <a:t>L2</a:t>
            </a:r>
            <a:endParaRPr lang="en-US" sz="1400" kern="0" dirty="0">
              <a:solidFill>
                <a:srgbClr val="000000"/>
              </a:solidFill>
              <a:latin typeface="Arial"/>
            </a:endParaRPr>
          </a:p>
        </p:txBody>
      </p:sp>
      <p:sp>
        <p:nvSpPr>
          <p:cNvPr id="67" name="AutoShape 73"/>
          <p:cNvSpPr>
            <a:spLocks noChangeArrowheads="1"/>
          </p:cNvSpPr>
          <p:nvPr/>
        </p:nvSpPr>
        <p:spPr bwMode="auto">
          <a:xfrm rot="5400000" flipH="1">
            <a:off x="1636620" y="3205976"/>
            <a:ext cx="3827426" cy="304800"/>
          </a:xfrm>
          <a:prstGeom prst="roundRect">
            <a:avLst>
              <a:gd name="adj" fmla="val 50000"/>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Functional logic</a:t>
            </a:r>
            <a:endParaRPr lang="en-US" sz="1200" kern="0" dirty="0">
              <a:solidFill>
                <a:srgbClr val="000000"/>
              </a:solidFill>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Line 38"/>
          <p:cNvSpPr>
            <a:spLocks noChangeShapeType="1"/>
          </p:cNvSpPr>
          <p:nvPr/>
        </p:nvSpPr>
        <p:spPr bwMode="auto">
          <a:xfrm>
            <a:off x="5007339" y="2044700"/>
            <a:ext cx="2447925"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2" name="Title 1"/>
          <p:cNvSpPr>
            <a:spLocks noGrp="1"/>
          </p:cNvSpPr>
          <p:nvPr>
            <p:ph type="title"/>
          </p:nvPr>
        </p:nvSpPr>
        <p:spPr/>
        <p:txBody>
          <a:bodyPr/>
          <a:lstStyle/>
          <a:p>
            <a:r>
              <a:rPr lang="en-US" dirty="0" smtClean="0"/>
              <a:t>Single-latch design</a:t>
            </a:r>
            <a:endParaRPr lang="en-US" dirty="0"/>
          </a:p>
        </p:txBody>
      </p:sp>
      <p:sp>
        <p:nvSpPr>
          <p:cNvPr id="5" name="Freeform 98"/>
          <p:cNvSpPr>
            <a:spLocks/>
          </p:cNvSpPr>
          <p:nvPr/>
        </p:nvSpPr>
        <p:spPr bwMode="auto">
          <a:xfrm>
            <a:off x="4562989" y="2419350"/>
            <a:ext cx="2160587" cy="819150"/>
          </a:xfrm>
          <a:custGeom>
            <a:avLst/>
            <a:gdLst/>
            <a:ahLst/>
            <a:cxnLst>
              <a:cxn ang="0">
                <a:pos x="182" y="0"/>
              </a:cxn>
              <a:cxn ang="0">
                <a:pos x="0" y="0"/>
              </a:cxn>
              <a:cxn ang="0">
                <a:pos x="0" y="136"/>
              </a:cxn>
              <a:cxn ang="0">
                <a:pos x="590" y="136"/>
              </a:cxn>
              <a:cxn ang="0">
                <a:pos x="590" y="408"/>
              </a:cxn>
              <a:cxn ang="0">
                <a:pos x="1361" y="408"/>
              </a:cxn>
              <a:cxn ang="0">
                <a:pos x="1361" y="544"/>
              </a:cxn>
            </a:cxnLst>
            <a:rect l="0" t="0" r="r" b="b"/>
            <a:pathLst>
              <a:path w="1361" h="544">
                <a:moveTo>
                  <a:pt x="182" y="0"/>
                </a:moveTo>
                <a:lnTo>
                  <a:pt x="0" y="0"/>
                </a:lnTo>
                <a:lnTo>
                  <a:pt x="0" y="136"/>
                </a:lnTo>
                <a:lnTo>
                  <a:pt x="590" y="136"/>
                </a:lnTo>
                <a:lnTo>
                  <a:pt x="590" y="408"/>
                </a:lnTo>
                <a:lnTo>
                  <a:pt x="1361" y="408"/>
                </a:lnTo>
                <a:lnTo>
                  <a:pt x="1361" y="544"/>
                </a:lnTo>
              </a:path>
            </a:pathLst>
          </a:custGeom>
          <a:noFill/>
          <a:ln w="25400" cap="flat" cmpd="sng" algn="ctr">
            <a:solidFill>
              <a:srgbClr val="FF0000"/>
            </a:solidFill>
            <a:prstDash val="solid"/>
            <a:round/>
            <a:headEnd type="none" w="med" len="med"/>
            <a:tailEnd type="oval" w="med" len="med"/>
          </a:ln>
          <a:effectLst/>
        </p:spPr>
        <p:txBody>
          <a:bodyPr>
            <a:prstTxWarp prst="textNoShape">
              <a:avLst/>
            </a:prstTxWarp>
          </a:bodyPr>
          <a:lstStyle/>
          <a:p>
            <a:endParaRPr lang="en-US"/>
          </a:p>
        </p:txBody>
      </p:sp>
      <p:sp>
        <p:nvSpPr>
          <p:cNvPr id="6" name="Freeform 97"/>
          <p:cNvSpPr>
            <a:spLocks/>
          </p:cNvSpPr>
          <p:nvPr/>
        </p:nvSpPr>
        <p:spPr bwMode="auto">
          <a:xfrm>
            <a:off x="4596326" y="4627563"/>
            <a:ext cx="2160588" cy="863600"/>
          </a:xfrm>
          <a:custGeom>
            <a:avLst/>
            <a:gdLst/>
            <a:ahLst/>
            <a:cxnLst>
              <a:cxn ang="0">
                <a:pos x="182" y="0"/>
              </a:cxn>
              <a:cxn ang="0">
                <a:pos x="0" y="0"/>
              </a:cxn>
              <a:cxn ang="0">
                <a:pos x="0" y="136"/>
              </a:cxn>
              <a:cxn ang="0">
                <a:pos x="590" y="136"/>
              </a:cxn>
              <a:cxn ang="0">
                <a:pos x="590" y="408"/>
              </a:cxn>
              <a:cxn ang="0">
                <a:pos x="1361" y="408"/>
              </a:cxn>
              <a:cxn ang="0">
                <a:pos x="1361" y="544"/>
              </a:cxn>
            </a:cxnLst>
            <a:rect l="0" t="0" r="r" b="b"/>
            <a:pathLst>
              <a:path w="1361" h="544">
                <a:moveTo>
                  <a:pt x="182" y="0"/>
                </a:moveTo>
                <a:lnTo>
                  <a:pt x="0" y="0"/>
                </a:lnTo>
                <a:lnTo>
                  <a:pt x="0" y="136"/>
                </a:lnTo>
                <a:lnTo>
                  <a:pt x="590" y="136"/>
                </a:lnTo>
                <a:lnTo>
                  <a:pt x="590" y="408"/>
                </a:lnTo>
                <a:lnTo>
                  <a:pt x="1361" y="408"/>
                </a:lnTo>
                <a:lnTo>
                  <a:pt x="1361" y="544"/>
                </a:lnTo>
              </a:path>
            </a:pathLst>
          </a:custGeom>
          <a:noFill/>
          <a:ln w="25400" cap="flat" cmpd="sng" algn="ctr">
            <a:solidFill>
              <a:srgbClr val="FF0000"/>
            </a:solidFill>
            <a:prstDash val="solid"/>
            <a:round/>
            <a:headEnd type="none" w="med" len="med"/>
            <a:tailEnd type="oval" w="med" len="med"/>
          </a:ln>
          <a:effectLst/>
        </p:spPr>
        <p:txBody>
          <a:bodyPr>
            <a:prstTxWarp prst="textNoShape">
              <a:avLst/>
            </a:prstTxWarp>
          </a:bodyPr>
          <a:lstStyle/>
          <a:p>
            <a:endParaRPr lang="en-US"/>
          </a:p>
        </p:txBody>
      </p:sp>
      <p:sp>
        <p:nvSpPr>
          <p:cNvPr id="7" name="Freeform 96"/>
          <p:cNvSpPr>
            <a:spLocks/>
          </p:cNvSpPr>
          <p:nvPr/>
        </p:nvSpPr>
        <p:spPr bwMode="auto">
          <a:xfrm>
            <a:off x="3241524" y="2476500"/>
            <a:ext cx="5040085" cy="2087563"/>
          </a:xfrm>
          <a:custGeom>
            <a:avLst/>
            <a:gdLst/>
            <a:ahLst/>
            <a:cxnLst>
              <a:cxn ang="0">
                <a:pos x="3538" y="0"/>
              </a:cxn>
              <a:cxn ang="0">
                <a:pos x="3810" y="0"/>
              </a:cxn>
              <a:cxn ang="0">
                <a:pos x="3810" y="952"/>
              </a:cxn>
              <a:cxn ang="0">
                <a:pos x="0" y="952"/>
              </a:cxn>
              <a:cxn ang="0">
                <a:pos x="0" y="1315"/>
              </a:cxn>
              <a:cxn ang="0">
                <a:pos x="272" y="1315"/>
              </a:cxn>
            </a:cxnLst>
            <a:rect l="0" t="0" r="r" b="b"/>
            <a:pathLst>
              <a:path w="3810" h="1315">
                <a:moveTo>
                  <a:pt x="3538" y="0"/>
                </a:moveTo>
                <a:lnTo>
                  <a:pt x="3810" y="0"/>
                </a:lnTo>
                <a:lnTo>
                  <a:pt x="3810" y="952"/>
                </a:lnTo>
                <a:lnTo>
                  <a:pt x="0" y="952"/>
                </a:lnTo>
                <a:lnTo>
                  <a:pt x="0" y="1315"/>
                </a:lnTo>
                <a:lnTo>
                  <a:pt x="272" y="1315"/>
                </a:lnTo>
              </a:path>
            </a:pathLst>
          </a:custGeom>
          <a:noFill/>
          <a:ln w="19050" cmpd="sng">
            <a:solidFill>
              <a:schemeClr val="tx1"/>
            </a:solidFill>
            <a:round/>
            <a:headEnd/>
            <a:tailEnd type="triangle" w="med" len="med"/>
          </a:ln>
          <a:effectLst/>
        </p:spPr>
        <p:txBody>
          <a:bodyPr>
            <a:prstTxWarp prst="textNoShape">
              <a:avLst/>
            </a:prstTxWarp>
          </a:bodyPr>
          <a:lstStyle/>
          <a:p>
            <a:endParaRPr lang="en-US"/>
          </a:p>
        </p:txBody>
      </p:sp>
      <p:sp>
        <p:nvSpPr>
          <p:cNvPr id="8" name="Line 95"/>
          <p:cNvSpPr>
            <a:spLocks noChangeShapeType="1"/>
          </p:cNvSpPr>
          <p:nvPr/>
        </p:nvSpPr>
        <p:spPr bwMode="auto">
          <a:xfrm>
            <a:off x="5051034" y="5153025"/>
            <a:ext cx="2447925"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9" name="Line 94"/>
          <p:cNvSpPr>
            <a:spLocks noChangeShapeType="1"/>
          </p:cNvSpPr>
          <p:nvPr/>
        </p:nvSpPr>
        <p:spPr bwMode="auto">
          <a:xfrm>
            <a:off x="5113851" y="5491163"/>
            <a:ext cx="1787525" cy="0"/>
          </a:xfrm>
          <a:prstGeom prst="line">
            <a:avLst/>
          </a:prstGeom>
          <a:noFill/>
          <a:ln w="25400" cap="flat" cmpd="sng" algn="ctr">
            <a:solidFill>
              <a:srgbClr val="FF0000"/>
            </a:solidFill>
            <a:prstDash val="solid"/>
            <a:round/>
            <a:headEnd type="none" w="med" len="med"/>
            <a:tailEnd type="none" w="med" len="med"/>
          </a:ln>
          <a:effectLst/>
        </p:spPr>
        <p:txBody>
          <a:bodyPr>
            <a:prstTxWarp prst="textNoShape">
              <a:avLst/>
            </a:prstTxWarp>
          </a:bodyPr>
          <a:lstStyle/>
          <a:p>
            <a:endParaRPr lang="en-US"/>
          </a:p>
        </p:txBody>
      </p:sp>
      <p:sp>
        <p:nvSpPr>
          <p:cNvPr id="10" name="Line 93"/>
          <p:cNvSpPr>
            <a:spLocks noChangeShapeType="1"/>
          </p:cNvSpPr>
          <p:nvPr/>
        </p:nvSpPr>
        <p:spPr bwMode="auto">
          <a:xfrm>
            <a:off x="5101151" y="4576763"/>
            <a:ext cx="1871663" cy="0"/>
          </a:xfrm>
          <a:prstGeom prst="line">
            <a:avLst/>
          </a:prstGeom>
          <a:noFill/>
          <a:ln w="25400" cap="flat" cmpd="sng" algn="ctr">
            <a:solidFill>
              <a:srgbClr val="FF0000"/>
            </a:solidFill>
            <a:prstDash val="solid"/>
            <a:round/>
            <a:headEnd type="none" w="med" len="med"/>
            <a:tailEnd w="med" len="med"/>
          </a:ln>
          <a:effectLst/>
        </p:spPr>
        <p:txBody>
          <a:bodyPr>
            <a:prstTxWarp prst="textNoShape">
              <a:avLst/>
            </a:prstTxWarp>
          </a:bodyPr>
          <a:lstStyle/>
          <a:p>
            <a:endParaRPr lang="en-US"/>
          </a:p>
        </p:txBody>
      </p:sp>
      <p:sp>
        <p:nvSpPr>
          <p:cNvPr id="11" name="Freeform 91"/>
          <p:cNvSpPr>
            <a:spLocks/>
          </p:cNvSpPr>
          <p:nvPr/>
        </p:nvSpPr>
        <p:spPr bwMode="auto">
          <a:xfrm>
            <a:off x="2678626" y="4344988"/>
            <a:ext cx="2232025" cy="1587500"/>
          </a:xfrm>
          <a:custGeom>
            <a:avLst/>
            <a:gdLst/>
            <a:ahLst/>
            <a:cxnLst>
              <a:cxn ang="0">
                <a:pos x="0" y="2176"/>
              </a:cxn>
              <a:cxn ang="0">
                <a:pos x="962" y="2177"/>
              </a:cxn>
              <a:cxn ang="0">
                <a:pos x="962" y="0"/>
              </a:cxn>
              <a:cxn ang="0">
                <a:pos x="1406" y="0"/>
              </a:cxn>
            </a:cxnLst>
            <a:rect l="0" t="0" r="r" b="b"/>
            <a:pathLst>
              <a:path w="1406" h="2177">
                <a:moveTo>
                  <a:pt x="0" y="2176"/>
                </a:moveTo>
                <a:lnTo>
                  <a:pt x="962" y="2177"/>
                </a:lnTo>
                <a:lnTo>
                  <a:pt x="962" y="0"/>
                </a:lnTo>
                <a:lnTo>
                  <a:pt x="1406" y="0"/>
                </a:lnTo>
              </a:path>
            </a:pathLst>
          </a:custGeom>
          <a:noFill/>
          <a:ln w="19050" cmpd="sng">
            <a:solidFill>
              <a:schemeClr val="tx1"/>
            </a:solidFill>
            <a:round/>
            <a:headEnd/>
            <a:tailEnd/>
          </a:ln>
          <a:effectLst/>
        </p:spPr>
        <p:txBody>
          <a:bodyPr>
            <a:prstTxWarp prst="textNoShape">
              <a:avLst/>
            </a:prstTxWarp>
          </a:bodyPr>
          <a:lstStyle/>
          <a:p>
            <a:endParaRPr lang="en-US"/>
          </a:p>
        </p:txBody>
      </p:sp>
      <p:sp>
        <p:nvSpPr>
          <p:cNvPr id="12" name="Line 89"/>
          <p:cNvSpPr>
            <a:spLocks noChangeShapeType="1"/>
          </p:cNvSpPr>
          <p:nvPr/>
        </p:nvSpPr>
        <p:spPr bwMode="auto">
          <a:xfrm flipH="1">
            <a:off x="3932751" y="5094288"/>
            <a:ext cx="1008063"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13" name="Line 87"/>
          <p:cNvSpPr>
            <a:spLocks noChangeShapeType="1"/>
          </p:cNvSpPr>
          <p:nvPr/>
        </p:nvSpPr>
        <p:spPr bwMode="auto">
          <a:xfrm>
            <a:off x="4205801" y="5219700"/>
            <a:ext cx="649288" cy="0"/>
          </a:xfrm>
          <a:prstGeom prst="line">
            <a:avLst/>
          </a:prstGeom>
          <a:noFill/>
          <a:ln w="19050">
            <a:solidFill>
              <a:schemeClr val="tx1"/>
            </a:solidFill>
            <a:round/>
            <a:headEnd type="oval" w="sm" len="sm"/>
            <a:tailEnd/>
          </a:ln>
          <a:effectLst/>
        </p:spPr>
        <p:txBody>
          <a:bodyPr>
            <a:prstTxWarp prst="textNoShape">
              <a:avLst/>
            </a:prstTxWarp>
          </a:bodyPr>
          <a:lstStyle/>
          <a:p>
            <a:endParaRPr lang="en-US"/>
          </a:p>
        </p:txBody>
      </p:sp>
      <p:sp>
        <p:nvSpPr>
          <p:cNvPr id="14" name="Line 88"/>
          <p:cNvSpPr>
            <a:spLocks noChangeShapeType="1"/>
          </p:cNvSpPr>
          <p:nvPr/>
        </p:nvSpPr>
        <p:spPr bwMode="auto">
          <a:xfrm>
            <a:off x="4386776" y="5356225"/>
            <a:ext cx="649288" cy="0"/>
          </a:xfrm>
          <a:prstGeom prst="line">
            <a:avLst/>
          </a:prstGeom>
          <a:noFill/>
          <a:ln w="19050">
            <a:solidFill>
              <a:schemeClr val="tx1"/>
            </a:solidFill>
            <a:round/>
            <a:headEnd type="oval" w="sm" len="sm"/>
            <a:tailEnd/>
          </a:ln>
          <a:effectLst/>
        </p:spPr>
        <p:txBody>
          <a:bodyPr>
            <a:prstTxWarp prst="textNoShape">
              <a:avLst/>
            </a:prstTxWarp>
          </a:bodyPr>
          <a:lstStyle/>
          <a:p>
            <a:endParaRPr lang="en-US"/>
          </a:p>
        </p:txBody>
      </p:sp>
      <p:sp>
        <p:nvSpPr>
          <p:cNvPr id="15" name="Line 86"/>
          <p:cNvSpPr>
            <a:spLocks noChangeShapeType="1"/>
          </p:cNvSpPr>
          <p:nvPr/>
        </p:nvSpPr>
        <p:spPr bwMode="auto">
          <a:xfrm>
            <a:off x="5734564" y="5813425"/>
            <a:ext cx="649287" cy="0"/>
          </a:xfrm>
          <a:prstGeom prst="line">
            <a:avLst/>
          </a:prstGeom>
          <a:noFill/>
          <a:ln w="19050">
            <a:solidFill>
              <a:schemeClr val="tx1"/>
            </a:solidFill>
            <a:round/>
            <a:headEnd type="oval" w="sm" len="sm"/>
            <a:tailEnd/>
          </a:ln>
          <a:effectLst/>
        </p:spPr>
        <p:txBody>
          <a:bodyPr>
            <a:prstTxWarp prst="textNoShape">
              <a:avLst/>
            </a:prstTxWarp>
          </a:bodyPr>
          <a:lstStyle/>
          <a:p>
            <a:endParaRPr lang="en-US"/>
          </a:p>
        </p:txBody>
      </p:sp>
      <p:sp>
        <p:nvSpPr>
          <p:cNvPr id="16" name="Line 79"/>
          <p:cNvSpPr>
            <a:spLocks noChangeShapeType="1"/>
          </p:cNvSpPr>
          <p:nvPr/>
        </p:nvSpPr>
        <p:spPr bwMode="auto">
          <a:xfrm>
            <a:off x="5088451" y="3230563"/>
            <a:ext cx="1812925" cy="0"/>
          </a:xfrm>
          <a:prstGeom prst="line">
            <a:avLst/>
          </a:prstGeom>
          <a:noFill/>
          <a:ln w="25400" cap="flat" cmpd="sng" algn="ctr">
            <a:solidFill>
              <a:srgbClr val="FF0000"/>
            </a:solidFill>
            <a:prstDash val="solid"/>
            <a:round/>
            <a:headEnd type="none" w="med" len="med"/>
            <a:tailEnd type="none" w="med" len="med"/>
          </a:ln>
          <a:effectLst/>
        </p:spPr>
        <p:txBody>
          <a:bodyPr>
            <a:prstTxWarp prst="textNoShape">
              <a:avLst/>
            </a:prstTxWarp>
          </a:bodyPr>
          <a:lstStyle/>
          <a:p>
            <a:endParaRPr lang="en-US"/>
          </a:p>
        </p:txBody>
      </p:sp>
      <p:sp>
        <p:nvSpPr>
          <p:cNvPr id="17" name="Line 78"/>
          <p:cNvSpPr>
            <a:spLocks noChangeShapeType="1"/>
          </p:cNvSpPr>
          <p:nvPr/>
        </p:nvSpPr>
        <p:spPr bwMode="auto">
          <a:xfrm>
            <a:off x="5101151" y="2382838"/>
            <a:ext cx="1944688" cy="0"/>
          </a:xfrm>
          <a:prstGeom prst="line">
            <a:avLst/>
          </a:prstGeom>
          <a:noFill/>
          <a:ln w="25400" cap="flat" cmpd="sng" algn="ctr">
            <a:solidFill>
              <a:srgbClr val="FF0000"/>
            </a:solidFill>
            <a:prstDash val="solid"/>
            <a:round/>
            <a:headEnd type="none" w="med" len="med"/>
            <a:tailEnd type="none" w="med" len="med"/>
          </a:ln>
          <a:effectLst/>
        </p:spPr>
        <p:txBody>
          <a:bodyPr>
            <a:prstTxWarp prst="textNoShape">
              <a:avLst/>
            </a:prstTxWarp>
          </a:bodyPr>
          <a:lstStyle/>
          <a:p>
            <a:endParaRPr lang="en-US"/>
          </a:p>
        </p:txBody>
      </p:sp>
      <p:sp>
        <p:nvSpPr>
          <p:cNvPr id="18" name="Freeform 60"/>
          <p:cNvSpPr>
            <a:spLocks/>
          </p:cNvSpPr>
          <p:nvPr/>
        </p:nvSpPr>
        <p:spPr bwMode="auto">
          <a:xfrm>
            <a:off x="3120571" y="1108075"/>
            <a:ext cx="5474097" cy="3600450"/>
          </a:xfrm>
          <a:custGeom>
            <a:avLst/>
            <a:gdLst>
              <a:gd name="connsiteX0" fmla="*/ 3548 w 4038"/>
              <a:gd name="connsiteY0" fmla="*/ 2268 h 2268"/>
              <a:gd name="connsiteX1" fmla="*/ 4038 w 4038"/>
              <a:gd name="connsiteY1" fmla="*/ 2268 h 2268"/>
              <a:gd name="connsiteX2" fmla="*/ 4038 w 4038"/>
              <a:gd name="connsiteY2" fmla="*/ 0 h 2268"/>
              <a:gd name="connsiteX3" fmla="*/ 1 w 4038"/>
              <a:gd name="connsiteY3" fmla="*/ 0 h 2268"/>
              <a:gd name="connsiteX4" fmla="*/ 0 w 4038"/>
              <a:gd name="connsiteY4" fmla="*/ 481 h 2268"/>
              <a:gd name="connsiteX5" fmla="*/ 201 w 4038"/>
              <a:gd name="connsiteY5" fmla="*/ 481 h 2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38" h="2268">
                <a:moveTo>
                  <a:pt x="3548" y="2268"/>
                </a:moveTo>
                <a:lnTo>
                  <a:pt x="4038" y="2268"/>
                </a:lnTo>
                <a:lnTo>
                  <a:pt x="4038" y="0"/>
                </a:lnTo>
                <a:lnTo>
                  <a:pt x="1" y="0"/>
                </a:lnTo>
                <a:cubicBezTo>
                  <a:pt x="1" y="160"/>
                  <a:pt x="0" y="321"/>
                  <a:pt x="0" y="481"/>
                </a:cubicBezTo>
                <a:lnTo>
                  <a:pt x="201" y="481"/>
                </a:lnTo>
              </a:path>
            </a:pathLst>
          </a:custGeom>
          <a:noFill/>
          <a:ln w="19050" cmpd="sng">
            <a:solidFill>
              <a:schemeClr val="tx1"/>
            </a:solidFill>
            <a:round/>
            <a:headEnd/>
            <a:tailEnd type="triangle" w="med" len="med"/>
          </a:ln>
          <a:effectLst/>
        </p:spPr>
        <p:txBody>
          <a:bodyPr>
            <a:prstTxWarp prst="textNoShape">
              <a:avLst/>
            </a:prstTxWarp>
          </a:bodyPr>
          <a:lstStyle/>
          <a:p>
            <a:endParaRPr lang="en-US"/>
          </a:p>
        </p:txBody>
      </p:sp>
      <p:sp>
        <p:nvSpPr>
          <p:cNvPr id="19" name="Line 53"/>
          <p:cNvSpPr>
            <a:spLocks noChangeShapeType="1"/>
          </p:cNvSpPr>
          <p:nvPr/>
        </p:nvSpPr>
        <p:spPr bwMode="auto">
          <a:xfrm flipH="1">
            <a:off x="3818451" y="4213225"/>
            <a:ext cx="1008063"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20" name="Line 55"/>
          <p:cNvSpPr>
            <a:spLocks noChangeShapeType="1"/>
          </p:cNvSpPr>
          <p:nvPr/>
        </p:nvSpPr>
        <p:spPr bwMode="auto">
          <a:xfrm>
            <a:off x="4388364" y="4492625"/>
            <a:ext cx="649287" cy="0"/>
          </a:xfrm>
          <a:prstGeom prst="line">
            <a:avLst/>
          </a:prstGeom>
          <a:noFill/>
          <a:ln w="19050">
            <a:solidFill>
              <a:schemeClr val="tx1"/>
            </a:solidFill>
            <a:round/>
            <a:headEnd type="oval" w="sm" len="sm"/>
            <a:tailEnd/>
          </a:ln>
          <a:effectLst/>
        </p:spPr>
        <p:txBody>
          <a:bodyPr>
            <a:prstTxWarp prst="textNoShape">
              <a:avLst/>
            </a:prstTxWarp>
          </a:bodyPr>
          <a:lstStyle/>
          <a:p>
            <a:endParaRPr lang="en-US"/>
          </a:p>
        </p:txBody>
      </p:sp>
      <p:sp>
        <p:nvSpPr>
          <p:cNvPr id="21" name="Line 52"/>
          <p:cNvSpPr>
            <a:spLocks noChangeShapeType="1"/>
          </p:cNvSpPr>
          <p:nvPr/>
        </p:nvSpPr>
        <p:spPr bwMode="auto">
          <a:xfrm flipH="1">
            <a:off x="3727059" y="2870200"/>
            <a:ext cx="1008062"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22" name="Line 50"/>
          <p:cNvSpPr>
            <a:spLocks noChangeShapeType="1"/>
          </p:cNvSpPr>
          <p:nvPr/>
        </p:nvSpPr>
        <p:spPr bwMode="auto">
          <a:xfrm>
            <a:off x="4224851" y="3006725"/>
            <a:ext cx="649288" cy="0"/>
          </a:xfrm>
          <a:prstGeom prst="line">
            <a:avLst/>
          </a:prstGeom>
          <a:noFill/>
          <a:ln w="19050">
            <a:solidFill>
              <a:schemeClr val="tx1"/>
            </a:solidFill>
            <a:round/>
            <a:headEnd type="oval" w="sm" len="sm"/>
            <a:tailEnd/>
          </a:ln>
          <a:effectLst/>
        </p:spPr>
        <p:txBody>
          <a:bodyPr>
            <a:prstTxWarp prst="textNoShape">
              <a:avLst/>
            </a:prstTxWarp>
          </a:bodyPr>
          <a:lstStyle/>
          <a:p>
            <a:endParaRPr lang="en-US"/>
          </a:p>
        </p:txBody>
      </p:sp>
      <p:sp>
        <p:nvSpPr>
          <p:cNvPr id="23" name="Line 51"/>
          <p:cNvSpPr>
            <a:spLocks noChangeShapeType="1"/>
          </p:cNvSpPr>
          <p:nvPr/>
        </p:nvSpPr>
        <p:spPr bwMode="auto">
          <a:xfrm>
            <a:off x="4393126" y="3136900"/>
            <a:ext cx="649288" cy="0"/>
          </a:xfrm>
          <a:prstGeom prst="line">
            <a:avLst/>
          </a:prstGeom>
          <a:noFill/>
          <a:ln w="19050">
            <a:solidFill>
              <a:schemeClr val="tx1"/>
            </a:solidFill>
            <a:round/>
            <a:headEnd type="oval" w="sm" len="sm"/>
            <a:tailEnd/>
          </a:ln>
          <a:effectLst/>
        </p:spPr>
        <p:txBody>
          <a:bodyPr>
            <a:prstTxWarp prst="textNoShape">
              <a:avLst/>
            </a:prstTxWarp>
          </a:bodyPr>
          <a:lstStyle/>
          <a:p>
            <a:endParaRPr lang="en-US"/>
          </a:p>
        </p:txBody>
      </p:sp>
      <p:sp>
        <p:nvSpPr>
          <p:cNvPr id="24" name="Line 49"/>
          <p:cNvSpPr>
            <a:spLocks noChangeShapeType="1"/>
          </p:cNvSpPr>
          <p:nvPr/>
        </p:nvSpPr>
        <p:spPr bwMode="auto">
          <a:xfrm>
            <a:off x="5728214" y="4975225"/>
            <a:ext cx="649287" cy="0"/>
          </a:xfrm>
          <a:prstGeom prst="line">
            <a:avLst/>
          </a:prstGeom>
          <a:noFill/>
          <a:ln w="19050">
            <a:solidFill>
              <a:schemeClr val="tx1"/>
            </a:solidFill>
            <a:round/>
            <a:headEnd type="oval" w="sm" len="sm"/>
            <a:tailEnd/>
          </a:ln>
          <a:effectLst/>
        </p:spPr>
        <p:txBody>
          <a:bodyPr>
            <a:prstTxWarp prst="textNoShape">
              <a:avLst/>
            </a:prstTxWarp>
          </a:bodyPr>
          <a:lstStyle/>
          <a:p>
            <a:endParaRPr lang="en-US"/>
          </a:p>
        </p:txBody>
      </p:sp>
      <p:sp>
        <p:nvSpPr>
          <p:cNvPr id="25" name="Line 48"/>
          <p:cNvSpPr>
            <a:spLocks noChangeShapeType="1"/>
          </p:cNvSpPr>
          <p:nvPr/>
        </p:nvSpPr>
        <p:spPr bwMode="auto">
          <a:xfrm>
            <a:off x="5728214" y="3536950"/>
            <a:ext cx="649287" cy="0"/>
          </a:xfrm>
          <a:prstGeom prst="line">
            <a:avLst/>
          </a:prstGeom>
          <a:noFill/>
          <a:ln w="19050">
            <a:solidFill>
              <a:schemeClr val="tx1"/>
            </a:solidFill>
            <a:round/>
            <a:headEnd type="oval" w="sm" len="sm"/>
            <a:tailEnd/>
          </a:ln>
          <a:effectLst/>
        </p:spPr>
        <p:txBody>
          <a:bodyPr>
            <a:prstTxWarp prst="textNoShape">
              <a:avLst/>
            </a:prstTxWarp>
          </a:bodyPr>
          <a:lstStyle/>
          <a:p>
            <a:endParaRPr lang="en-US"/>
          </a:p>
        </p:txBody>
      </p:sp>
      <p:sp>
        <p:nvSpPr>
          <p:cNvPr id="26" name="Freeform 47"/>
          <p:cNvSpPr>
            <a:spLocks/>
          </p:cNvSpPr>
          <p:nvPr/>
        </p:nvSpPr>
        <p:spPr bwMode="auto">
          <a:xfrm>
            <a:off x="2716726" y="2698750"/>
            <a:ext cx="3719513" cy="3933825"/>
          </a:xfrm>
          <a:custGeom>
            <a:avLst/>
            <a:gdLst/>
            <a:ahLst/>
            <a:cxnLst>
              <a:cxn ang="0">
                <a:pos x="0" y="2420"/>
              </a:cxn>
              <a:cxn ang="0">
                <a:pos x="1899" y="2420"/>
              </a:cxn>
              <a:cxn ang="0">
                <a:pos x="1899" y="0"/>
              </a:cxn>
              <a:cxn ang="0">
                <a:pos x="2343" y="0"/>
              </a:cxn>
            </a:cxnLst>
            <a:rect l="0" t="0" r="r" b="b"/>
            <a:pathLst>
              <a:path w="2343" h="2420">
                <a:moveTo>
                  <a:pt x="0" y="2420"/>
                </a:moveTo>
                <a:lnTo>
                  <a:pt x="1899" y="2420"/>
                </a:lnTo>
                <a:lnTo>
                  <a:pt x="1899" y="0"/>
                </a:lnTo>
                <a:lnTo>
                  <a:pt x="2343" y="0"/>
                </a:lnTo>
              </a:path>
            </a:pathLst>
          </a:custGeom>
          <a:noFill/>
          <a:ln w="19050" cmpd="sng">
            <a:solidFill>
              <a:schemeClr val="tx1"/>
            </a:solidFill>
            <a:round/>
            <a:headEnd/>
            <a:tailEnd/>
          </a:ln>
          <a:effectLst/>
        </p:spPr>
        <p:txBody>
          <a:bodyPr>
            <a:prstTxWarp prst="textNoShape">
              <a:avLst/>
            </a:prstTxWarp>
          </a:bodyPr>
          <a:lstStyle/>
          <a:p>
            <a:endParaRPr lang="en-US"/>
          </a:p>
        </p:txBody>
      </p:sp>
      <p:sp>
        <p:nvSpPr>
          <p:cNvPr id="27" name="Freeform 46"/>
          <p:cNvSpPr>
            <a:spLocks/>
          </p:cNvSpPr>
          <p:nvPr/>
        </p:nvSpPr>
        <p:spPr bwMode="auto">
          <a:xfrm>
            <a:off x="4564576" y="3268663"/>
            <a:ext cx="2232025" cy="1303337"/>
          </a:xfrm>
          <a:custGeom>
            <a:avLst/>
            <a:gdLst/>
            <a:ahLst/>
            <a:cxnLst>
              <a:cxn ang="0">
                <a:pos x="181" y="0"/>
              </a:cxn>
              <a:cxn ang="0">
                <a:pos x="0" y="0"/>
              </a:cxn>
              <a:cxn ang="0">
                <a:pos x="0" y="333"/>
              </a:cxn>
              <a:cxn ang="0">
                <a:pos x="1406" y="333"/>
              </a:cxn>
              <a:cxn ang="0">
                <a:pos x="1406" y="821"/>
              </a:cxn>
            </a:cxnLst>
            <a:rect l="0" t="0" r="r" b="b"/>
            <a:pathLst>
              <a:path w="1406" h="821">
                <a:moveTo>
                  <a:pt x="181" y="0"/>
                </a:moveTo>
                <a:lnTo>
                  <a:pt x="0" y="0"/>
                </a:lnTo>
                <a:lnTo>
                  <a:pt x="0" y="333"/>
                </a:lnTo>
                <a:lnTo>
                  <a:pt x="1406" y="333"/>
                </a:lnTo>
                <a:lnTo>
                  <a:pt x="1406" y="821"/>
                </a:lnTo>
              </a:path>
            </a:pathLst>
          </a:custGeom>
          <a:noFill/>
          <a:ln w="25400" cap="flat" cmpd="sng" algn="ctr">
            <a:solidFill>
              <a:srgbClr val="FF0000"/>
            </a:solidFill>
            <a:prstDash val="solid"/>
            <a:round/>
            <a:headEnd type="none" w="med" len="med"/>
            <a:tailEnd type="oval" w="med" len="med"/>
          </a:ln>
          <a:effectLst/>
        </p:spPr>
        <p:txBody>
          <a:bodyPr>
            <a:prstTxWarp prst="textNoShape">
              <a:avLst/>
            </a:prstTxWarp>
          </a:bodyPr>
          <a:lstStyle/>
          <a:p>
            <a:endParaRPr lang="en-US"/>
          </a:p>
        </p:txBody>
      </p:sp>
      <p:sp>
        <p:nvSpPr>
          <p:cNvPr id="28" name="Freeform 43"/>
          <p:cNvSpPr>
            <a:spLocks/>
          </p:cNvSpPr>
          <p:nvPr/>
        </p:nvSpPr>
        <p:spPr bwMode="auto">
          <a:xfrm>
            <a:off x="2716726" y="5489575"/>
            <a:ext cx="2206625" cy="906463"/>
          </a:xfrm>
          <a:custGeom>
            <a:avLst/>
            <a:gdLst/>
            <a:ahLst/>
            <a:cxnLst>
              <a:cxn ang="0">
                <a:pos x="0" y="562"/>
              </a:cxn>
              <a:cxn ang="0">
                <a:pos x="1174" y="563"/>
              </a:cxn>
              <a:cxn ang="0">
                <a:pos x="1174" y="0"/>
              </a:cxn>
              <a:cxn ang="0">
                <a:pos x="1390" y="0"/>
              </a:cxn>
            </a:cxnLst>
            <a:rect l="0" t="0" r="r" b="b"/>
            <a:pathLst>
              <a:path w="1390" h="563">
                <a:moveTo>
                  <a:pt x="0" y="562"/>
                </a:moveTo>
                <a:lnTo>
                  <a:pt x="1174" y="563"/>
                </a:lnTo>
                <a:lnTo>
                  <a:pt x="1174" y="0"/>
                </a:lnTo>
                <a:lnTo>
                  <a:pt x="1390" y="0"/>
                </a:lnTo>
              </a:path>
            </a:pathLst>
          </a:custGeom>
          <a:noFill/>
          <a:ln w="19050" cmpd="sng">
            <a:solidFill>
              <a:schemeClr val="tx1"/>
            </a:solidFill>
            <a:round/>
            <a:headEnd/>
            <a:tailEnd/>
          </a:ln>
          <a:effectLst/>
        </p:spPr>
        <p:txBody>
          <a:bodyPr>
            <a:prstTxWarp prst="textNoShape">
              <a:avLst/>
            </a:prstTxWarp>
          </a:bodyPr>
          <a:lstStyle/>
          <a:p>
            <a:endParaRPr lang="en-US"/>
          </a:p>
        </p:txBody>
      </p:sp>
      <p:sp>
        <p:nvSpPr>
          <p:cNvPr id="29" name="Freeform 42"/>
          <p:cNvSpPr>
            <a:spLocks/>
          </p:cNvSpPr>
          <p:nvPr/>
        </p:nvSpPr>
        <p:spPr bwMode="auto">
          <a:xfrm>
            <a:off x="2691326" y="2290763"/>
            <a:ext cx="2305050" cy="3852862"/>
          </a:xfrm>
          <a:custGeom>
            <a:avLst/>
            <a:gdLst/>
            <a:ahLst/>
            <a:cxnLst>
              <a:cxn ang="0">
                <a:pos x="0" y="2177"/>
              </a:cxn>
              <a:cxn ang="0">
                <a:pos x="1134" y="2177"/>
              </a:cxn>
              <a:cxn ang="0">
                <a:pos x="1134" y="0"/>
              </a:cxn>
              <a:cxn ang="0">
                <a:pos x="1542" y="0"/>
              </a:cxn>
            </a:cxnLst>
            <a:rect l="0" t="0" r="r" b="b"/>
            <a:pathLst>
              <a:path w="1542" h="2177">
                <a:moveTo>
                  <a:pt x="0" y="2177"/>
                </a:moveTo>
                <a:lnTo>
                  <a:pt x="1134" y="2177"/>
                </a:lnTo>
                <a:lnTo>
                  <a:pt x="1134" y="0"/>
                </a:lnTo>
                <a:lnTo>
                  <a:pt x="1542" y="0"/>
                </a:lnTo>
              </a:path>
            </a:pathLst>
          </a:custGeom>
          <a:noFill/>
          <a:ln w="19050" cmpd="sng">
            <a:solidFill>
              <a:schemeClr val="tx1"/>
            </a:solidFill>
            <a:round/>
            <a:headEnd/>
            <a:tailEnd/>
          </a:ln>
          <a:effectLst/>
        </p:spPr>
        <p:txBody>
          <a:bodyPr>
            <a:prstTxWarp prst="textNoShape">
              <a:avLst/>
            </a:prstTxWarp>
          </a:bodyPr>
          <a:lstStyle/>
          <a:p>
            <a:endParaRPr lang="en-US"/>
          </a:p>
        </p:txBody>
      </p:sp>
      <p:sp>
        <p:nvSpPr>
          <p:cNvPr id="30" name="Freeform 41"/>
          <p:cNvSpPr>
            <a:spLocks/>
          </p:cNvSpPr>
          <p:nvPr/>
        </p:nvSpPr>
        <p:spPr bwMode="auto">
          <a:xfrm>
            <a:off x="2716726" y="2163763"/>
            <a:ext cx="2206625" cy="1481137"/>
          </a:xfrm>
          <a:custGeom>
            <a:avLst/>
            <a:gdLst/>
            <a:ahLst/>
            <a:cxnLst>
              <a:cxn ang="0">
                <a:pos x="0" y="2176"/>
              </a:cxn>
              <a:cxn ang="0">
                <a:pos x="962" y="2177"/>
              </a:cxn>
              <a:cxn ang="0">
                <a:pos x="962" y="0"/>
              </a:cxn>
              <a:cxn ang="0">
                <a:pos x="1406" y="0"/>
              </a:cxn>
            </a:cxnLst>
            <a:rect l="0" t="0" r="r" b="b"/>
            <a:pathLst>
              <a:path w="1406" h="2177">
                <a:moveTo>
                  <a:pt x="0" y="2176"/>
                </a:moveTo>
                <a:lnTo>
                  <a:pt x="962" y="2177"/>
                </a:lnTo>
                <a:lnTo>
                  <a:pt x="962" y="0"/>
                </a:lnTo>
                <a:lnTo>
                  <a:pt x="1406" y="0"/>
                </a:lnTo>
              </a:path>
            </a:pathLst>
          </a:custGeom>
          <a:noFill/>
          <a:ln w="19050" cmpd="sng">
            <a:solidFill>
              <a:schemeClr val="tx1"/>
            </a:solidFill>
            <a:round/>
            <a:headEnd/>
            <a:tailEnd/>
          </a:ln>
          <a:effectLst/>
        </p:spPr>
        <p:txBody>
          <a:bodyPr>
            <a:prstTxWarp prst="textNoShape">
              <a:avLst/>
            </a:prstTxWarp>
          </a:bodyPr>
          <a:lstStyle/>
          <a:p>
            <a:endParaRPr lang="en-US"/>
          </a:p>
        </p:txBody>
      </p:sp>
      <p:sp>
        <p:nvSpPr>
          <p:cNvPr id="31" name="Line 36"/>
          <p:cNvSpPr>
            <a:spLocks noChangeShapeType="1"/>
          </p:cNvSpPr>
          <p:nvPr/>
        </p:nvSpPr>
        <p:spPr bwMode="auto">
          <a:xfrm>
            <a:off x="5043624" y="4276725"/>
            <a:ext cx="2447925"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32" name="Line 37"/>
          <p:cNvSpPr>
            <a:spLocks noChangeShapeType="1"/>
          </p:cNvSpPr>
          <p:nvPr/>
        </p:nvSpPr>
        <p:spPr bwMode="auto">
          <a:xfrm>
            <a:off x="5007339" y="2908300"/>
            <a:ext cx="2447925"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53" name="Line 40"/>
          <p:cNvSpPr>
            <a:spLocks noChangeShapeType="1"/>
          </p:cNvSpPr>
          <p:nvPr/>
        </p:nvSpPr>
        <p:spPr bwMode="auto">
          <a:xfrm flipH="1">
            <a:off x="3718439" y="2044700"/>
            <a:ext cx="1062037"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54" name="Freeform 45"/>
          <p:cNvSpPr>
            <a:spLocks/>
          </p:cNvSpPr>
          <p:nvPr/>
        </p:nvSpPr>
        <p:spPr bwMode="auto">
          <a:xfrm>
            <a:off x="6796601" y="1409700"/>
            <a:ext cx="1223963" cy="965200"/>
          </a:xfrm>
          <a:custGeom>
            <a:avLst/>
            <a:gdLst/>
            <a:ahLst/>
            <a:cxnLst>
              <a:cxn ang="0">
                <a:pos x="0" y="408"/>
              </a:cxn>
              <a:cxn ang="0">
                <a:pos x="0" y="0"/>
              </a:cxn>
              <a:cxn ang="0">
                <a:pos x="771" y="0"/>
              </a:cxn>
            </a:cxnLst>
            <a:rect l="0" t="0" r="r" b="b"/>
            <a:pathLst>
              <a:path w="771" h="408">
                <a:moveTo>
                  <a:pt x="0" y="408"/>
                </a:moveTo>
                <a:lnTo>
                  <a:pt x="0" y="0"/>
                </a:lnTo>
                <a:lnTo>
                  <a:pt x="771" y="0"/>
                </a:lnTo>
              </a:path>
            </a:pathLst>
          </a:custGeom>
          <a:noFill/>
          <a:ln w="19050" cmpd="sng">
            <a:solidFill>
              <a:schemeClr val="tx1"/>
            </a:solidFill>
            <a:round/>
            <a:headEnd type="oval" w="sm" len="sm"/>
            <a:tailEnd type="triangle" w="med" len="med"/>
          </a:ln>
          <a:effectLst/>
        </p:spPr>
        <p:txBody>
          <a:bodyPr>
            <a:prstTxWarp prst="textNoShape">
              <a:avLst/>
            </a:prstTxWarp>
          </a:bodyPr>
          <a:lstStyle/>
          <a:p>
            <a:endParaRPr lang="en-US"/>
          </a:p>
        </p:txBody>
      </p:sp>
      <p:sp>
        <p:nvSpPr>
          <p:cNvPr id="56" name="Line 62"/>
          <p:cNvSpPr>
            <a:spLocks noChangeShapeType="1"/>
          </p:cNvSpPr>
          <p:nvPr/>
        </p:nvSpPr>
        <p:spPr bwMode="auto">
          <a:xfrm>
            <a:off x="3721614" y="1611313"/>
            <a:ext cx="1439862" cy="0"/>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57" name="Line 63"/>
          <p:cNvSpPr>
            <a:spLocks noChangeShapeType="1"/>
          </p:cNvSpPr>
          <p:nvPr/>
        </p:nvSpPr>
        <p:spPr bwMode="auto">
          <a:xfrm>
            <a:off x="2468546" y="2835275"/>
            <a:ext cx="936625" cy="0"/>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58" name="Text Box 64"/>
          <p:cNvSpPr txBox="1">
            <a:spLocks noChangeArrowheads="1"/>
          </p:cNvSpPr>
          <p:nvPr/>
        </p:nvSpPr>
        <p:spPr bwMode="auto">
          <a:xfrm>
            <a:off x="2607227" y="3268664"/>
            <a:ext cx="442913" cy="336550"/>
          </a:xfrm>
          <a:prstGeom prst="rect">
            <a:avLst/>
          </a:prstGeom>
          <a:noFill/>
          <a:ln w="9525">
            <a:noFill/>
            <a:miter lim="800000"/>
            <a:headEnd/>
            <a:tailEnd/>
          </a:ln>
          <a:effectLst/>
        </p:spPr>
        <p:txBody>
          <a:bodyPr wrap="none">
            <a:prstTxWarp prst="textNoShape">
              <a:avLst/>
            </a:prstTxWarp>
            <a:spAutoFit/>
          </a:bodyPr>
          <a:lstStyle/>
          <a:p>
            <a:r>
              <a:rPr lang="en-GB" sz="1600" dirty="0"/>
              <a:t>C</a:t>
            </a:r>
            <a:r>
              <a:rPr lang="pl-PL" sz="1600" dirty="0"/>
              <a:t>1</a:t>
            </a:r>
            <a:endParaRPr lang="en-GB" sz="1600" dirty="0"/>
          </a:p>
        </p:txBody>
      </p:sp>
      <p:sp>
        <p:nvSpPr>
          <p:cNvPr id="59" name="Text Box 65"/>
          <p:cNvSpPr txBox="1">
            <a:spLocks noChangeArrowheads="1"/>
          </p:cNvSpPr>
          <p:nvPr/>
        </p:nvSpPr>
        <p:spPr bwMode="auto">
          <a:xfrm>
            <a:off x="2383351" y="5972175"/>
            <a:ext cx="312906" cy="338554"/>
          </a:xfrm>
          <a:prstGeom prst="rect">
            <a:avLst/>
          </a:prstGeom>
          <a:noFill/>
          <a:ln w="9525">
            <a:noFill/>
            <a:miter lim="800000"/>
            <a:headEnd/>
            <a:tailEnd/>
          </a:ln>
          <a:effectLst/>
        </p:spPr>
        <p:txBody>
          <a:bodyPr wrap="none">
            <a:prstTxWarp prst="textNoShape">
              <a:avLst/>
            </a:prstTxWarp>
            <a:spAutoFit/>
          </a:bodyPr>
          <a:lstStyle/>
          <a:p>
            <a:r>
              <a:rPr lang="en-GB" sz="1600"/>
              <a:t>A</a:t>
            </a:r>
          </a:p>
        </p:txBody>
      </p:sp>
      <p:sp>
        <p:nvSpPr>
          <p:cNvPr id="60" name="Text Box 66"/>
          <p:cNvSpPr txBox="1">
            <a:spLocks noChangeArrowheads="1"/>
          </p:cNvSpPr>
          <p:nvPr/>
        </p:nvSpPr>
        <p:spPr bwMode="auto">
          <a:xfrm>
            <a:off x="2427801" y="6213475"/>
            <a:ext cx="241300" cy="336550"/>
          </a:xfrm>
          <a:prstGeom prst="rect">
            <a:avLst/>
          </a:prstGeom>
          <a:noFill/>
          <a:ln w="9525">
            <a:noFill/>
            <a:miter lim="800000"/>
            <a:headEnd/>
            <a:tailEnd/>
          </a:ln>
          <a:effectLst/>
        </p:spPr>
        <p:txBody>
          <a:bodyPr wrap="none">
            <a:prstTxWarp prst="textNoShape">
              <a:avLst/>
            </a:prstTxWarp>
            <a:spAutoFit/>
          </a:bodyPr>
          <a:lstStyle/>
          <a:p>
            <a:r>
              <a:rPr lang="en-GB" sz="1600" dirty="0"/>
              <a:t>I</a:t>
            </a:r>
          </a:p>
        </p:txBody>
      </p:sp>
      <p:sp>
        <p:nvSpPr>
          <p:cNvPr id="61" name="Text Box 67"/>
          <p:cNvSpPr txBox="1">
            <a:spLocks noChangeArrowheads="1"/>
          </p:cNvSpPr>
          <p:nvPr/>
        </p:nvSpPr>
        <p:spPr bwMode="auto">
          <a:xfrm>
            <a:off x="2383351" y="6456363"/>
            <a:ext cx="330200" cy="336550"/>
          </a:xfrm>
          <a:prstGeom prst="rect">
            <a:avLst/>
          </a:prstGeom>
          <a:noFill/>
          <a:ln w="9525">
            <a:noFill/>
            <a:miter lim="800000"/>
            <a:headEnd/>
            <a:tailEnd/>
          </a:ln>
          <a:effectLst/>
        </p:spPr>
        <p:txBody>
          <a:bodyPr wrap="none">
            <a:prstTxWarp prst="textNoShape">
              <a:avLst/>
            </a:prstTxWarp>
            <a:spAutoFit/>
          </a:bodyPr>
          <a:lstStyle/>
          <a:p>
            <a:r>
              <a:rPr lang="en-GB" sz="1600"/>
              <a:t>B</a:t>
            </a:r>
          </a:p>
        </p:txBody>
      </p:sp>
      <p:sp>
        <p:nvSpPr>
          <p:cNvPr id="62" name="Text Box 68"/>
          <p:cNvSpPr txBox="1">
            <a:spLocks noChangeArrowheads="1"/>
          </p:cNvSpPr>
          <p:nvPr/>
        </p:nvSpPr>
        <p:spPr bwMode="auto">
          <a:xfrm>
            <a:off x="1510226" y="6213475"/>
            <a:ext cx="880369" cy="338554"/>
          </a:xfrm>
          <a:prstGeom prst="rect">
            <a:avLst/>
          </a:prstGeom>
          <a:noFill/>
          <a:ln w="9525">
            <a:noFill/>
            <a:miter lim="800000"/>
            <a:headEnd/>
            <a:tailEnd/>
          </a:ln>
          <a:effectLst/>
        </p:spPr>
        <p:txBody>
          <a:bodyPr wrap="none">
            <a:prstTxWarp prst="textNoShape">
              <a:avLst/>
            </a:prstTxWarp>
            <a:spAutoFit/>
          </a:bodyPr>
          <a:lstStyle/>
          <a:p>
            <a:r>
              <a:rPr lang="en-US" sz="1600" dirty="0"/>
              <a:t>Scan-in</a:t>
            </a:r>
          </a:p>
        </p:txBody>
      </p:sp>
      <p:sp>
        <p:nvSpPr>
          <p:cNvPr id="63" name="Text Box 69"/>
          <p:cNvSpPr txBox="1">
            <a:spLocks noChangeArrowheads="1"/>
          </p:cNvSpPr>
          <p:nvPr/>
        </p:nvSpPr>
        <p:spPr bwMode="auto">
          <a:xfrm>
            <a:off x="7588764" y="1392238"/>
            <a:ext cx="1005904" cy="338554"/>
          </a:xfrm>
          <a:prstGeom prst="rect">
            <a:avLst/>
          </a:prstGeom>
          <a:noFill/>
          <a:ln w="9525">
            <a:noFill/>
            <a:miter lim="800000"/>
            <a:headEnd/>
            <a:tailEnd/>
          </a:ln>
          <a:effectLst/>
        </p:spPr>
        <p:txBody>
          <a:bodyPr wrap="none">
            <a:prstTxWarp prst="textNoShape">
              <a:avLst/>
            </a:prstTxWarp>
            <a:spAutoFit/>
          </a:bodyPr>
          <a:lstStyle/>
          <a:p>
            <a:r>
              <a:rPr lang="en-US" sz="1600" dirty="0"/>
              <a:t>Scan</a:t>
            </a:r>
            <a:r>
              <a:rPr lang="en-US" sz="1600" dirty="0" smtClean="0"/>
              <a:t>-out</a:t>
            </a:r>
            <a:endParaRPr lang="en-US" sz="1600" dirty="0"/>
          </a:p>
        </p:txBody>
      </p:sp>
      <p:sp useBgFill="1">
        <p:nvSpPr>
          <p:cNvPr id="64" name="Text Box 71"/>
          <p:cNvSpPr txBox="1">
            <a:spLocks noChangeArrowheads="1"/>
          </p:cNvSpPr>
          <p:nvPr/>
        </p:nvSpPr>
        <p:spPr bwMode="auto">
          <a:xfrm rot="16200000">
            <a:off x="7058539" y="4470400"/>
            <a:ext cx="438150" cy="396875"/>
          </a:xfrm>
          <a:prstGeom prst="rect">
            <a:avLst/>
          </a:prstGeom>
          <a:ln w="9525">
            <a:noFill/>
            <a:miter lim="800000"/>
            <a:headEnd/>
            <a:tailEnd/>
          </a:ln>
          <a:effectLst/>
        </p:spPr>
        <p:txBody>
          <a:bodyPr wrap="none">
            <a:prstTxWarp prst="textNoShape">
              <a:avLst/>
            </a:prstTxWarp>
            <a:spAutoFit/>
          </a:bodyPr>
          <a:lstStyle/>
          <a:p>
            <a:r>
              <a:rPr lang="pl-PL" sz="2000"/>
              <a:t>…</a:t>
            </a:r>
            <a:endParaRPr lang="en-GB" sz="2000"/>
          </a:p>
        </p:txBody>
      </p:sp>
      <p:sp useBgFill="1">
        <p:nvSpPr>
          <p:cNvPr id="67" name="Text Box 74"/>
          <p:cNvSpPr txBox="1">
            <a:spLocks noChangeArrowheads="1"/>
          </p:cNvSpPr>
          <p:nvPr/>
        </p:nvSpPr>
        <p:spPr bwMode="auto">
          <a:xfrm rot="16200000">
            <a:off x="7025202" y="2220912"/>
            <a:ext cx="438150" cy="396875"/>
          </a:xfrm>
          <a:prstGeom prst="rect">
            <a:avLst/>
          </a:prstGeom>
          <a:ln w="9525">
            <a:noFill/>
            <a:miter lim="800000"/>
            <a:headEnd/>
            <a:tailEnd/>
          </a:ln>
          <a:effectLst/>
        </p:spPr>
        <p:txBody>
          <a:bodyPr wrap="none">
            <a:prstTxWarp prst="textNoShape">
              <a:avLst/>
            </a:prstTxWarp>
            <a:spAutoFit/>
          </a:bodyPr>
          <a:lstStyle/>
          <a:p>
            <a:r>
              <a:rPr lang="pl-PL" sz="2000"/>
              <a:t>…</a:t>
            </a:r>
            <a:endParaRPr lang="en-GB" sz="2000"/>
          </a:p>
        </p:txBody>
      </p:sp>
      <p:sp>
        <p:nvSpPr>
          <p:cNvPr id="76" name="Line 90"/>
          <p:cNvSpPr>
            <a:spLocks noChangeShapeType="1"/>
          </p:cNvSpPr>
          <p:nvPr/>
        </p:nvSpPr>
        <p:spPr bwMode="auto">
          <a:xfrm>
            <a:off x="2688363" y="4995863"/>
            <a:ext cx="936625" cy="0"/>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77" name="Text Box 92"/>
          <p:cNvSpPr txBox="1">
            <a:spLocks noChangeArrowheads="1"/>
          </p:cNvSpPr>
          <p:nvPr/>
        </p:nvSpPr>
        <p:spPr bwMode="auto">
          <a:xfrm>
            <a:off x="2573924" y="5589815"/>
            <a:ext cx="442912" cy="336550"/>
          </a:xfrm>
          <a:prstGeom prst="rect">
            <a:avLst/>
          </a:prstGeom>
          <a:noFill/>
          <a:ln w="9525">
            <a:noFill/>
            <a:miter lim="800000"/>
            <a:headEnd/>
            <a:tailEnd/>
          </a:ln>
          <a:effectLst/>
        </p:spPr>
        <p:txBody>
          <a:bodyPr wrap="none">
            <a:prstTxWarp prst="textNoShape">
              <a:avLst/>
            </a:prstTxWarp>
            <a:spAutoFit/>
          </a:bodyPr>
          <a:lstStyle/>
          <a:p>
            <a:r>
              <a:rPr lang="en-GB" sz="1600" dirty="0"/>
              <a:t>C</a:t>
            </a:r>
            <a:r>
              <a:rPr lang="pl-PL" sz="1600" dirty="0"/>
              <a:t>2</a:t>
            </a:r>
            <a:endParaRPr lang="en-GB" sz="1600" dirty="0"/>
          </a:p>
        </p:txBody>
      </p:sp>
      <p:sp>
        <p:nvSpPr>
          <p:cNvPr id="79" name="Rectangle 25"/>
          <p:cNvSpPr>
            <a:spLocks noChangeArrowheads="1"/>
          </p:cNvSpPr>
          <p:nvPr/>
        </p:nvSpPr>
        <p:spPr bwMode="auto">
          <a:xfrm>
            <a:off x="4766320" y="1914524"/>
            <a:ext cx="457992" cy="5969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r>
              <a:rPr lang="en-US" sz="1400" kern="0" dirty="0" smtClean="0">
                <a:solidFill>
                  <a:srgbClr val="000000"/>
                </a:solidFill>
                <a:latin typeface="Arial"/>
              </a:rPr>
              <a:t>L1</a:t>
            </a:r>
            <a:endParaRPr lang="en-US" sz="1400" kern="0" dirty="0">
              <a:solidFill>
                <a:srgbClr val="000000"/>
              </a:solidFill>
              <a:latin typeface="Arial"/>
            </a:endParaRPr>
          </a:p>
        </p:txBody>
      </p:sp>
      <p:sp>
        <p:nvSpPr>
          <p:cNvPr id="80" name="Rectangle 25"/>
          <p:cNvSpPr>
            <a:spLocks noChangeArrowheads="1"/>
          </p:cNvSpPr>
          <p:nvPr/>
        </p:nvSpPr>
        <p:spPr bwMode="auto">
          <a:xfrm>
            <a:off x="4766320" y="2778125"/>
            <a:ext cx="457992" cy="5969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r>
              <a:rPr lang="en-US" sz="1400" kern="0" dirty="0" smtClean="0">
                <a:solidFill>
                  <a:srgbClr val="000000"/>
                </a:solidFill>
                <a:latin typeface="Arial"/>
              </a:rPr>
              <a:t>L1</a:t>
            </a:r>
            <a:endParaRPr lang="en-US" sz="1400" kern="0" dirty="0">
              <a:solidFill>
                <a:srgbClr val="000000"/>
              </a:solidFill>
              <a:latin typeface="Arial"/>
            </a:endParaRPr>
          </a:p>
        </p:txBody>
      </p:sp>
      <p:sp>
        <p:nvSpPr>
          <p:cNvPr id="81" name="Rectangle 25"/>
          <p:cNvSpPr>
            <a:spLocks noChangeArrowheads="1"/>
          </p:cNvSpPr>
          <p:nvPr/>
        </p:nvSpPr>
        <p:spPr bwMode="auto">
          <a:xfrm>
            <a:off x="4766320" y="5029200"/>
            <a:ext cx="457992" cy="5969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r>
              <a:rPr lang="en-US" sz="1400" kern="0" dirty="0" smtClean="0">
                <a:solidFill>
                  <a:srgbClr val="000000"/>
                </a:solidFill>
                <a:latin typeface="Arial"/>
              </a:rPr>
              <a:t>L1</a:t>
            </a:r>
            <a:endParaRPr lang="en-US" sz="1400" kern="0" dirty="0">
              <a:solidFill>
                <a:srgbClr val="000000"/>
              </a:solidFill>
              <a:latin typeface="Arial"/>
            </a:endParaRPr>
          </a:p>
        </p:txBody>
      </p:sp>
      <p:sp>
        <p:nvSpPr>
          <p:cNvPr id="82" name="Rectangle 25"/>
          <p:cNvSpPr>
            <a:spLocks noChangeArrowheads="1"/>
          </p:cNvSpPr>
          <p:nvPr/>
        </p:nvSpPr>
        <p:spPr bwMode="auto">
          <a:xfrm>
            <a:off x="4766320" y="4144963"/>
            <a:ext cx="457992" cy="5969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r>
              <a:rPr lang="en-US" sz="1400" kern="0" dirty="0" smtClean="0">
                <a:solidFill>
                  <a:srgbClr val="000000"/>
                </a:solidFill>
                <a:latin typeface="Arial"/>
              </a:rPr>
              <a:t>L1</a:t>
            </a:r>
            <a:endParaRPr lang="en-US" sz="1400" kern="0" dirty="0">
              <a:solidFill>
                <a:srgbClr val="000000"/>
              </a:solidFill>
              <a:latin typeface="Arial"/>
            </a:endParaRPr>
          </a:p>
        </p:txBody>
      </p:sp>
      <p:sp>
        <p:nvSpPr>
          <p:cNvPr id="84" name="Text Box 57"/>
          <p:cNvSpPr txBox="1">
            <a:spLocks noChangeArrowheads="1"/>
          </p:cNvSpPr>
          <p:nvPr/>
        </p:nvSpPr>
        <p:spPr bwMode="auto">
          <a:xfrm>
            <a:off x="3718439" y="1280358"/>
            <a:ext cx="1621458" cy="338554"/>
          </a:xfrm>
          <a:prstGeom prst="rect">
            <a:avLst/>
          </a:prstGeom>
          <a:noFill/>
          <a:ln w="9525">
            <a:noFill/>
            <a:miter lim="800000"/>
            <a:headEnd/>
            <a:tailEnd/>
          </a:ln>
          <a:effectLst/>
        </p:spPr>
        <p:txBody>
          <a:bodyPr wrap="none">
            <a:prstTxWarp prst="textNoShape">
              <a:avLst/>
            </a:prstTxWarp>
            <a:spAutoFit/>
          </a:bodyPr>
          <a:lstStyle/>
          <a:p>
            <a:r>
              <a:rPr lang="en-US" sz="1600" dirty="0" smtClean="0"/>
              <a:t>Primary outputs</a:t>
            </a:r>
            <a:endParaRPr lang="en-US" sz="1600" dirty="0"/>
          </a:p>
        </p:txBody>
      </p:sp>
      <p:sp>
        <p:nvSpPr>
          <p:cNvPr id="85" name="Text Box 56"/>
          <p:cNvSpPr txBox="1">
            <a:spLocks noChangeArrowheads="1"/>
          </p:cNvSpPr>
          <p:nvPr/>
        </p:nvSpPr>
        <p:spPr bwMode="auto">
          <a:xfrm rot="16200000">
            <a:off x="1635390" y="3847348"/>
            <a:ext cx="1495922" cy="338554"/>
          </a:xfrm>
          <a:prstGeom prst="rect">
            <a:avLst/>
          </a:prstGeom>
          <a:noFill/>
          <a:ln w="9525">
            <a:noFill/>
            <a:miter lim="800000"/>
            <a:headEnd/>
            <a:tailEnd/>
          </a:ln>
          <a:effectLst/>
        </p:spPr>
        <p:txBody>
          <a:bodyPr wrap="none">
            <a:prstTxWarp prst="textNoShape">
              <a:avLst/>
            </a:prstTxWarp>
            <a:spAutoFit/>
          </a:bodyPr>
          <a:lstStyle/>
          <a:p>
            <a:r>
              <a:rPr lang="en-US" sz="1600" dirty="0" smtClean="0"/>
              <a:t>Primary inputs</a:t>
            </a:r>
            <a:endParaRPr lang="en-US" sz="1600" dirty="0"/>
          </a:p>
        </p:txBody>
      </p:sp>
      <p:sp>
        <p:nvSpPr>
          <p:cNvPr id="55" name="Freeform 59" descr="Jasny ukośny w dół"/>
          <p:cNvSpPr>
            <a:spLocks/>
          </p:cNvSpPr>
          <p:nvPr/>
        </p:nvSpPr>
        <p:spPr bwMode="auto">
          <a:xfrm rot="10800000" flipH="1">
            <a:off x="7444301" y="1828800"/>
            <a:ext cx="473075" cy="1295400"/>
          </a:xfrm>
          <a:custGeom>
            <a:avLst/>
            <a:gdLst/>
            <a:ahLst/>
            <a:cxnLst>
              <a:cxn ang="0">
                <a:pos x="0" y="0"/>
              </a:cxn>
              <a:cxn ang="0">
                <a:pos x="144" y="144"/>
              </a:cxn>
              <a:cxn ang="0">
                <a:pos x="0" y="288"/>
              </a:cxn>
            </a:cxnLst>
            <a:rect l="0" t="0" r="r" b="b"/>
            <a:pathLst>
              <a:path w="144" h="288">
                <a:moveTo>
                  <a:pt x="0" y="0"/>
                </a:moveTo>
                <a:lnTo>
                  <a:pt x="144" y="144"/>
                </a:lnTo>
                <a:lnTo>
                  <a:pt x="0" y="288"/>
                </a:lnTo>
              </a:path>
            </a:pathLst>
          </a:custGeom>
          <a:solidFill>
            <a:schemeClr val="bg1">
              <a:lumMod val="75000"/>
            </a:schemeClr>
          </a:solidFill>
          <a:ln w="19050" cap="flat" cmpd="sng">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69" name="Freeform 77" descr="Jasny ukośny w dół"/>
          <p:cNvSpPr>
            <a:spLocks/>
          </p:cNvSpPr>
          <p:nvPr/>
        </p:nvSpPr>
        <p:spPr bwMode="auto">
          <a:xfrm rot="10800000" flipH="1">
            <a:off x="7485576" y="4073525"/>
            <a:ext cx="473075" cy="1295400"/>
          </a:xfrm>
          <a:custGeom>
            <a:avLst/>
            <a:gdLst/>
            <a:ahLst/>
            <a:cxnLst>
              <a:cxn ang="0">
                <a:pos x="0" y="0"/>
              </a:cxn>
              <a:cxn ang="0">
                <a:pos x="144" y="144"/>
              </a:cxn>
              <a:cxn ang="0">
                <a:pos x="0" y="288"/>
              </a:cxn>
            </a:cxnLst>
            <a:rect l="0" t="0" r="r" b="b"/>
            <a:pathLst>
              <a:path w="144" h="288">
                <a:moveTo>
                  <a:pt x="0" y="0"/>
                </a:moveTo>
                <a:lnTo>
                  <a:pt x="144" y="144"/>
                </a:lnTo>
                <a:lnTo>
                  <a:pt x="0" y="288"/>
                </a:lnTo>
              </a:path>
            </a:pathLst>
          </a:custGeom>
          <a:solidFill>
            <a:schemeClr val="bg1">
              <a:lumMod val="75000"/>
            </a:schemeClr>
          </a:solidFill>
          <a:ln w="19050" cap="flat" cmpd="sng">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87" name="Rectangle 25"/>
          <p:cNvSpPr>
            <a:spLocks noChangeArrowheads="1"/>
          </p:cNvSpPr>
          <p:nvPr/>
        </p:nvSpPr>
        <p:spPr bwMode="auto">
          <a:xfrm>
            <a:off x="6062103" y="2264985"/>
            <a:ext cx="457992" cy="5969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r>
              <a:rPr lang="en-US" sz="1400" kern="0" dirty="0" smtClean="0">
                <a:solidFill>
                  <a:srgbClr val="000000"/>
                </a:solidFill>
                <a:latin typeface="Arial"/>
              </a:rPr>
              <a:t>L2</a:t>
            </a:r>
            <a:endParaRPr lang="en-US" sz="1400" kern="0" dirty="0">
              <a:solidFill>
                <a:srgbClr val="000000"/>
              </a:solidFill>
              <a:latin typeface="Arial"/>
            </a:endParaRPr>
          </a:p>
        </p:txBody>
      </p:sp>
      <p:sp>
        <p:nvSpPr>
          <p:cNvPr id="88" name="Rectangle 25"/>
          <p:cNvSpPr>
            <a:spLocks noChangeArrowheads="1"/>
          </p:cNvSpPr>
          <p:nvPr/>
        </p:nvSpPr>
        <p:spPr bwMode="auto">
          <a:xfrm>
            <a:off x="6062103" y="3128586"/>
            <a:ext cx="457992" cy="5969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r>
              <a:rPr lang="en-US" sz="1400" kern="0" dirty="0" smtClean="0">
                <a:solidFill>
                  <a:srgbClr val="000000"/>
                </a:solidFill>
                <a:latin typeface="Arial"/>
              </a:rPr>
              <a:t>L2</a:t>
            </a:r>
            <a:endParaRPr lang="en-US" sz="1400" kern="0" dirty="0">
              <a:solidFill>
                <a:srgbClr val="000000"/>
              </a:solidFill>
              <a:latin typeface="Arial"/>
            </a:endParaRPr>
          </a:p>
        </p:txBody>
      </p:sp>
      <p:sp>
        <p:nvSpPr>
          <p:cNvPr id="89" name="Rectangle 25"/>
          <p:cNvSpPr>
            <a:spLocks noChangeArrowheads="1"/>
          </p:cNvSpPr>
          <p:nvPr/>
        </p:nvSpPr>
        <p:spPr bwMode="auto">
          <a:xfrm>
            <a:off x="6062103" y="5379661"/>
            <a:ext cx="457992" cy="5969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r>
              <a:rPr lang="en-US" sz="1400" kern="0" dirty="0" smtClean="0">
                <a:solidFill>
                  <a:srgbClr val="000000"/>
                </a:solidFill>
                <a:latin typeface="Arial"/>
              </a:rPr>
              <a:t>L2</a:t>
            </a:r>
            <a:endParaRPr lang="en-US" sz="1400" kern="0" dirty="0">
              <a:solidFill>
                <a:srgbClr val="000000"/>
              </a:solidFill>
              <a:latin typeface="Arial"/>
            </a:endParaRPr>
          </a:p>
        </p:txBody>
      </p:sp>
      <p:sp>
        <p:nvSpPr>
          <p:cNvPr id="90" name="Rectangle 25"/>
          <p:cNvSpPr>
            <a:spLocks noChangeArrowheads="1"/>
          </p:cNvSpPr>
          <p:nvPr/>
        </p:nvSpPr>
        <p:spPr bwMode="auto">
          <a:xfrm>
            <a:off x="6062103" y="4495424"/>
            <a:ext cx="457992" cy="5969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r>
              <a:rPr lang="en-US" sz="1400" kern="0" dirty="0" smtClean="0">
                <a:solidFill>
                  <a:srgbClr val="000000"/>
                </a:solidFill>
                <a:latin typeface="Arial"/>
              </a:rPr>
              <a:t>L2</a:t>
            </a:r>
            <a:endParaRPr lang="en-US" sz="1400" kern="0" dirty="0">
              <a:solidFill>
                <a:srgbClr val="000000"/>
              </a:solidFill>
              <a:latin typeface="Arial"/>
            </a:endParaRPr>
          </a:p>
        </p:txBody>
      </p:sp>
      <p:sp>
        <p:nvSpPr>
          <p:cNvPr id="65" name="AutoShape 73"/>
          <p:cNvSpPr>
            <a:spLocks noChangeArrowheads="1"/>
          </p:cNvSpPr>
          <p:nvPr/>
        </p:nvSpPr>
        <p:spPr bwMode="auto">
          <a:xfrm rot="5400000" flipH="1">
            <a:off x="2630037" y="2180262"/>
            <a:ext cx="1872003" cy="304800"/>
          </a:xfrm>
          <a:prstGeom prst="roundRect">
            <a:avLst>
              <a:gd name="adj" fmla="val 50000"/>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Functional logic</a:t>
            </a:r>
            <a:endParaRPr lang="en-US" sz="1200" kern="0" dirty="0">
              <a:solidFill>
                <a:srgbClr val="000000"/>
              </a:solidFill>
              <a:latin typeface="Arial"/>
            </a:endParaRPr>
          </a:p>
        </p:txBody>
      </p:sp>
      <p:sp>
        <p:nvSpPr>
          <p:cNvPr id="66" name="AutoShape 73"/>
          <p:cNvSpPr>
            <a:spLocks noChangeArrowheads="1"/>
          </p:cNvSpPr>
          <p:nvPr/>
        </p:nvSpPr>
        <p:spPr bwMode="auto">
          <a:xfrm rot="5400000" flipH="1">
            <a:off x="2998931" y="4704452"/>
            <a:ext cx="1586876" cy="304800"/>
          </a:xfrm>
          <a:prstGeom prst="roundRect">
            <a:avLst>
              <a:gd name="adj" fmla="val 50000"/>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Functional logic</a:t>
            </a:r>
            <a:endParaRPr lang="en-US" sz="1200" kern="0" dirty="0">
              <a:solidFill>
                <a:srgbClr val="000000"/>
              </a:solidFill>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Partial scan</a:t>
            </a:r>
            <a:endParaRPr lang="en-US" dirty="0"/>
          </a:p>
        </p:txBody>
      </p:sp>
      <p:sp>
        <p:nvSpPr>
          <p:cNvPr id="3" name="Content Placeholder 2"/>
          <p:cNvSpPr>
            <a:spLocks noGrp="1"/>
          </p:cNvSpPr>
          <p:nvPr>
            <p:ph idx="1"/>
          </p:nvPr>
        </p:nvSpPr>
        <p:spPr>
          <a:xfrm>
            <a:off x="676275" y="3092250"/>
            <a:ext cx="8229600" cy="2933020"/>
          </a:xfrm>
        </p:spPr>
        <p:txBody>
          <a:bodyPr/>
          <a:lstStyle/>
          <a:p>
            <a:r>
              <a:rPr lang="en-US" dirty="0" smtClean="0"/>
              <a:t>Retains many advantages of full scan but seldom used</a:t>
            </a:r>
          </a:p>
          <a:p>
            <a:r>
              <a:rPr lang="en-US" dirty="0" smtClean="0"/>
              <a:t>Introduces controllability and </a:t>
            </a:r>
            <a:r>
              <a:rPr lang="en-US" dirty="0" err="1" smtClean="0"/>
              <a:t>observability</a:t>
            </a:r>
            <a:endParaRPr lang="en-US" dirty="0" smtClean="0"/>
          </a:p>
          <a:p>
            <a:r>
              <a:rPr lang="en-US" dirty="0" smtClean="0"/>
              <a:t>Hard macros, time critical paths</a:t>
            </a:r>
          </a:p>
          <a:p>
            <a:r>
              <a:rPr lang="en-US" dirty="0" smtClean="0"/>
              <a:t>Trade-off between hardware area and ATPG</a:t>
            </a:r>
          </a:p>
          <a:p>
            <a:r>
              <a:rPr lang="en-US" dirty="0" smtClean="0"/>
              <a:t>Cost efficiency</a:t>
            </a:r>
          </a:p>
          <a:p>
            <a:pPr lvl="1"/>
            <a:r>
              <a:rPr lang="en-US" dirty="0" smtClean="0"/>
              <a:t>control area overhead</a:t>
            </a:r>
          </a:p>
          <a:p>
            <a:pPr lvl="1"/>
            <a:r>
              <a:rPr lang="en-US" dirty="0" smtClean="0"/>
              <a:t>control delay overhead</a:t>
            </a:r>
          </a:p>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Boundary scan – objectives</a:t>
            </a:r>
            <a:endParaRPr lang="en-US" dirty="0"/>
          </a:p>
        </p:txBody>
      </p:sp>
      <p:sp>
        <p:nvSpPr>
          <p:cNvPr id="3" name="Content Placeholder 2"/>
          <p:cNvSpPr>
            <a:spLocks noGrp="1"/>
          </p:cNvSpPr>
          <p:nvPr>
            <p:ph idx="1"/>
          </p:nvPr>
        </p:nvSpPr>
        <p:spPr>
          <a:xfrm>
            <a:off x="758512" y="3861676"/>
            <a:ext cx="8229600" cy="2234612"/>
          </a:xfrm>
        </p:spPr>
        <p:txBody>
          <a:bodyPr/>
          <a:lstStyle/>
          <a:p>
            <a:r>
              <a:rPr lang="en-US" dirty="0" smtClean="0"/>
              <a:t>To test interconnects between ICs</a:t>
            </a:r>
          </a:p>
          <a:p>
            <a:r>
              <a:rPr lang="en-US" dirty="0" smtClean="0"/>
              <a:t>To diagnose defects</a:t>
            </a:r>
          </a:p>
          <a:p>
            <a:r>
              <a:rPr lang="en-US" dirty="0" smtClean="0">
                <a:solidFill>
                  <a:srgbClr val="000000"/>
                </a:solidFill>
              </a:rPr>
              <a:t>To test ICs, invoke internal BIST functionality</a:t>
            </a:r>
          </a:p>
          <a:p>
            <a:r>
              <a:rPr lang="en-US" dirty="0" smtClean="0">
                <a:solidFill>
                  <a:srgbClr val="000000"/>
                </a:solidFill>
              </a:rPr>
              <a:t>To test the board in the system </a:t>
            </a:r>
            <a:r>
              <a:rPr lang="en-US" dirty="0" smtClean="0"/>
              <a:t>in a cost effective way</a:t>
            </a:r>
          </a:p>
          <a:p>
            <a:r>
              <a:rPr lang="en-US" dirty="0" smtClean="0"/>
              <a:t>IEEE standard 1149.1</a:t>
            </a:r>
          </a:p>
        </p:txBody>
      </p:sp>
      <p:grpSp>
        <p:nvGrpSpPr>
          <p:cNvPr id="5" name="Group 4"/>
          <p:cNvGrpSpPr/>
          <p:nvPr/>
        </p:nvGrpSpPr>
        <p:grpSpPr>
          <a:xfrm>
            <a:off x="113292" y="6390980"/>
            <a:ext cx="6832634" cy="381543"/>
            <a:chOff x="113292" y="6390980"/>
            <a:chExt cx="6832634" cy="381543"/>
          </a:xfrm>
        </p:grpSpPr>
        <p:pic>
          <p:nvPicPr>
            <p:cNvPr id="6" name="Picture 5"/>
            <p:cNvPicPr>
              <a:picLocks noChangeAspect="1"/>
            </p:cNvPicPr>
            <p:nvPr/>
          </p:nvPicPr>
          <p:blipFill>
            <a:blip r:embed="rId3"/>
            <a:stretch>
              <a:fillRect/>
            </a:stretch>
          </p:blipFill>
          <p:spPr>
            <a:xfrm>
              <a:off x="113292" y="6448404"/>
              <a:ext cx="645220" cy="324119"/>
            </a:xfrm>
            <a:prstGeom prst="rect">
              <a:avLst/>
            </a:prstGeom>
          </p:spPr>
        </p:pic>
        <p:sp>
          <p:nvSpPr>
            <p:cNvPr id="7" name="TextBox 6"/>
            <p:cNvSpPr txBox="1"/>
            <p:nvPr/>
          </p:nvSpPr>
          <p:spPr>
            <a:xfrm>
              <a:off x="709924" y="6390980"/>
              <a:ext cx="6236002" cy="338554"/>
            </a:xfrm>
            <a:prstGeom prst="rect">
              <a:avLst/>
            </a:prstGeom>
            <a:noFill/>
          </p:spPr>
          <p:txBody>
            <a:bodyPr wrap="none" rtlCol="0">
              <a:spAutoFit/>
            </a:bodyPr>
            <a:lstStyle/>
            <a:p>
              <a:r>
                <a:rPr lang="en-US" sz="1600" noProof="1" smtClean="0">
                  <a:latin typeface="Comic Sans MS"/>
                  <a:cs typeface="Comic Sans MS"/>
                </a:rPr>
                <a:t>C.M. Maunder, R.E. Tulloss, IEEE Computer Society Press, 1990</a:t>
              </a:r>
              <a:endParaRPr lang="en-US" sz="1600" noProof="1">
                <a:latin typeface="Comic Sans MS"/>
                <a:cs typeface="Comic Sans MS"/>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Boundary scan architecture</a:t>
            </a:r>
            <a:endParaRPr lang="en-US" dirty="0"/>
          </a:p>
        </p:txBody>
      </p:sp>
      <p:sp>
        <p:nvSpPr>
          <p:cNvPr id="5" name="Line 4"/>
          <p:cNvSpPr>
            <a:spLocks noChangeShapeType="1"/>
          </p:cNvSpPr>
          <p:nvPr/>
        </p:nvSpPr>
        <p:spPr bwMode="auto">
          <a:xfrm rot="16200000" flipH="1">
            <a:off x="2937736" y="5745957"/>
            <a:ext cx="779463"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6" name="Line 5"/>
          <p:cNvSpPr>
            <a:spLocks noChangeShapeType="1"/>
          </p:cNvSpPr>
          <p:nvPr/>
        </p:nvSpPr>
        <p:spPr bwMode="auto">
          <a:xfrm rot="16200000" flipH="1">
            <a:off x="2632936" y="5809457"/>
            <a:ext cx="779463"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7" name="Line 6"/>
          <p:cNvSpPr>
            <a:spLocks noChangeShapeType="1"/>
          </p:cNvSpPr>
          <p:nvPr/>
        </p:nvSpPr>
        <p:spPr bwMode="auto">
          <a:xfrm rot="16200000" flipH="1">
            <a:off x="2734536" y="5834857"/>
            <a:ext cx="779463"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8" name="Line 7"/>
          <p:cNvSpPr>
            <a:spLocks noChangeShapeType="1"/>
          </p:cNvSpPr>
          <p:nvPr/>
        </p:nvSpPr>
        <p:spPr bwMode="auto">
          <a:xfrm rot="16200000" flipH="1">
            <a:off x="2836136" y="5847557"/>
            <a:ext cx="779463"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9" name="Line 8"/>
          <p:cNvSpPr>
            <a:spLocks noChangeShapeType="1"/>
          </p:cNvSpPr>
          <p:nvPr/>
        </p:nvSpPr>
        <p:spPr bwMode="auto">
          <a:xfrm rot="16200000" flipH="1">
            <a:off x="3802924" y="1721644"/>
            <a:ext cx="779462"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10" name="Line 9"/>
          <p:cNvSpPr>
            <a:spLocks noChangeShapeType="1"/>
          </p:cNvSpPr>
          <p:nvPr/>
        </p:nvSpPr>
        <p:spPr bwMode="auto">
          <a:xfrm rot="16200000" flipH="1">
            <a:off x="3933099" y="1721644"/>
            <a:ext cx="779462"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11" name="Line 10"/>
          <p:cNvSpPr>
            <a:spLocks noChangeShapeType="1"/>
          </p:cNvSpPr>
          <p:nvPr/>
        </p:nvSpPr>
        <p:spPr bwMode="auto">
          <a:xfrm rot="16200000" flipH="1">
            <a:off x="2559912" y="2588419"/>
            <a:ext cx="779462"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12" name="Line 11"/>
          <p:cNvSpPr>
            <a:spLocks noChangeShapeType="1"/>
          </p:cNvSpPr>
          <p:nvPr/>
        </p:nvSpPr>
        <p:spPr bwMode="auto">
          <a:xfrm rot="16200000" flipH="1">
            <a:off x="2688499" y="2588419"/>
            <a:ext cx="779462"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13" name="Line 12"/>
          <p:cNvSpPr>
            <a:spLocks noChangeShapeType="1"/>
          </p:cNvSpPr>
          <p:nvPr/>
        </p:nvSpPr>
        <p:spPr bwMode="auto">
          <a:xfrm rot="16200000" flipH="1">
            <a:off x="3575912" y="2588419"/>
            <a:ext cx="779462"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14" name="Line 13"/>
          <p:cNvSpPr>
            <a:spLocks noChangeShapeType="1"/>
          </p:cNvSpPr>
          <p:nvPr/>
        </p:nvSpPr>
        <p:spPr bwMode="auto">
          <a:xfrm rot="16200000" flipH="1">
            <a:off x="3704499" y="2588419"/>
            <a:ext cx="779462"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15" name="Line 14"/>
          <p:cNvSpPr>
            <a:spLocks noChangeShapeType="1"/>
          </p:cNvSpPr>
          <p:nvPr/>
        </p:nvSpPr>
        <p:spPr bwMode="auto">
          <a:xfrm rot="16200000" flipH="1">
            <a:off x="3833087" y="2588419"/>
            <a:ext cx="779462"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16" name="Line 15"/>
          <p:cNvSpPr>
            <a:spLocks noChangeShapeType="1"/>
          </p:cNvSpPr>
          <p:nvPr/>
        </p:nvSpPr>
        <p:spPr bwMode="auto">
          <a:xfrm rot="16200000" flipH="1">
            <a:off x="3963262" y="2588419"/>
            <a:ext cx="779462"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17" name="Line 16"/>
          <p:cNvSpPr>
            <a:spLocks noChangeShapeType="1"/>
          </p:cNvSpPr>
          <p:nvPr/>
        </p:nvSpPr>
        <p:spPr bwMode="auto">
          <a:xfrm>
            <a:off x="2819468" y="1425575"/>
            <a:ext cx="0" cy="127000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18" name="Line 17"/>
          <p:cNvSpPr>
            <a:spLocks noChangeShapeType="1"/>
          </p:cNvSpPr>
          <p:nvPr/>
        </p:nvSpPr>
        <p:spPr bwMode="auto">
          <a:xfrm rot="16200000" flipH="1">
            <a:off x="2558323" y="1815307"/>
            <a:ext cx="779463"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19" name="Line 18"/>
          <p:cNvSpPr>
            <a:spLocks noChangeShapeType="1"/>
          </p:cNvSpPr>
          <p:nvPr/>
        </p:nvSpPr>
        <p:spPr bwMode="auto">
          <a:xfrm rot="16200000" flipH="1">
            <a:off x="2686911" y="1815307"/>
            <a:ext cx="779463"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20" name="Line 19"/>
          <p:cNvSpPr>
            <a:spLocks noChangeShapeType="1"/>
          </p:cNvSpPr>
          <p:nvPr/>
        </p:nvSpPr>
        <p:spPr bwMode="auto">
          <a:xfrm rot="16200000" flipH="1">
            <a:off x="2817086" y="1815307"/>
            <a:ext cx="779463"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21" name="Line 20"/>
          <p:cNvSpPr>
            <a:spLocks noChangeShapeType="1"/>
          </p:cNvSpPr>
          <p:nvPr/>
        </p:nvSpPr>
        <p:spPr bwMode="auto">
          <a:xfrm rot="16200000" flipH="1">
            <a:off x="2945673" y="1815307"/>
            <a:ext cx="779463"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22" name="Line 21"/>
          <p:cNvSpPr>
            <a:spLocks noChangeShapeType="1"/>
          </p:cNvSpPr>
          <p:nvPr/>
        </p:nvSpPr>
        <p:spPr bwMode="auto">
          <a:xfrm rot="16200000" flipH="1">
            <a:off x="3074261" y="1815307"/>
            <a:ext cx="779463"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23" name="Line 22"/>
          <p:cNvSpPr>
            <a:spLocks noChangeShapeType="1"/>
          </p:cNvSpPr>
          <p:nvPr/>
        </p:nvSpPr>
        <p:spPr bwMode="auto">
          <a:xfrm rot="16200000" flipH="1">
            <a:off x="3204436" y="1815307"/>
            <a:ext cx="779463"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24" name="Line 23"/>
          <p:cNvSpPr>
            <a:spLocks noChangeShapeType="1"/>
          </p:cNvSpPr>
          <p:nvPr/>
        </p:nvSpPr>
        <p:spPr bwMode="auto">
          <a:xfrm rot="16200000" flipH="1">
            <a:off x="2280511" y="5650707"/>
            <a:ext cx="779463"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25" name="Line 24"/>
          <p:cNvSpPr>
            <a:spLocks noChangeShapeType="1"/>
          </p:cNvSpPr>
          <p:nvPr/>
        </p:nvSpPr>
        <p:spPr bwMode="auto">
          <a:xfrm>
            <a:off x="6883400" y="5183188"/>
            <a:ext cx="1587500" cy="0"/>
          </a:xfrm>
          <a:prstGeom prst="line">
            <a:avLst/>
          </a:prstGeom>
          <a:noFill/>
          <a:ln w="19050" cap="flat" cmpd="sng" algn="ctr">
            <a:solidFill>
              <a:schemeClr val="tx1"/>
            </a:solidFill>
            <a:prstDash val="solid"/>
            <a:round/>
            <a:headEnd type="none" w="med" len="med"/>
            <a:tailEnd type="triangle" w="med" len="med"/>
          </a:ln>
          <a:effectLst/>
        </p:spPr>
        <p:txBody>
          <a:bodyPr wrap="none" anchor="ctr">
            <a:prstTxWarp prst="textNoShape">
              <a:avLst/>
            </a:prstTxWarp>
          </a:bodyPr>
          <a:lstStyle/>
          <a:p>
            <a:endParaRPr lang="en-US"/>
          </a:p>
        </p:txBody>
      </p:sp>
      <p:sp>
        <p:nvSpPr>
          <p:cNvPr id="26" name="Freeform 25"/>
          <p:cNvSpPr>
            <a:spLocks/>
          </p:cNvSpPr>
          <p:nvPr/>
        </p:nvSpPr>
        <p:spPr bwMode="auto">
          <a:xfrm flipV="1">
            <a:off x="3163129" y="5510213"/>
            <a:ext cx="4432682" cy="862012"/>
          </a:xfrm>
          <a:custGeom>
            <a:avLst/>
            <a:gdLst/>
            <a:ahLst/>
            <a:cxnLst>
              <a:cxn ang="0">
                <a:pos x="0" y="0"/>
              </a:cxn>
              <a:cxn ang="0">
                <a:pos x="1554" y="0"/>
              </a:cxn>
              <a:cxn ang="0">
                <a:pos x="1554" y="1828"/>
              </a:cxn>
            </a:cxnLst>
            <a:rect l="0" t="0" r="r" b="b"/>
            <a:pathLst>
              <a:path w="1554" h="1828">
                <a:moveTo>
                  <a:pt x="0" y="0"/>
                </a:moveTo>
                <a:lnTo>
                  <a:pt x="1554" y="0"/>
                </a:lnTo>
                <a:lnTo>
                  <a:pt x="1554" y="1828"/>
                </a:lnTo>
              </a:path>
            </a:pathLst>
          </a:custGeom>
          <a:noFill/>
          <a:ln w="19050" cap="flat" cmpd="sng" algn="ctr">
            <a:solidFill>
              <a:schemeClr val="tx1"/>
            </a:solidFill>
            <a:prstDash val="solid"/>
            <a:round/>
            <a:headEnd type="none" w="med" len="med"/>
            <a:tailEnd type="triangle" w="med" len="med"/>
          </a:ln>
          <a:effectLst/>
        </p:spPr>
        <p:txBody>
          <a:bodyPr wrap="none" anchor="ctr">
            <a:prstTxWarp prst="textNoShape">
              <a:avLst/>
            </a:prstTxWarp>
          </a:bodyPr>
          <a:lstStyle/>
          <a:p>
            <a:endParaRPr lang="en-US"/>
          </a:p>
        </p:txBody>
      </p:sp>
      <p:sp>
        <p:nvSpPr>
          <p:cNvPr id="27" name="Freeform 26"/>
          <p:cNvSpPr>
            <a:spLocks/>
          </p:cNvSpPr>
          <p:nvPr/>
        </p:nvSpPr>
        <p:spPr bwMode="auto">
          <a:xfrm flipV="1">
            <a:off x="3153604" y="5483225"/>
            <a:ext cx="3728588" cy="428624"/>
          </a:xfrm>
          <a:custGeom>
            <a:avLst/>
            <a:gdLst/>
            <a:ahLst/>
            <a:cxnLst>
              <a:cxn ang="0">
                <a:pos x="0" y="0"/>
              </a:cxn>
              <a:cxn ang="0">
                <a:pos x="1554" y="0"/>
              </a:cxn>
              <a:cxn ang="0">
                <a:pos x="1554" y="1828"/>
              </a:cxn>
            </a:cxnLst>
            <a:rect l="0" t="0" r="r" b="b"/>
            <a:pathLst>
              <a:path w="1554" h="1828">
                <a:moveTo>
                  <a:pt x="0" y="0"/>
                </a:moveTo>
                <a:lnTo>
                  <a:pt x="1554" y="0"/>
                </a:lnTo>
                <a:lnTo>
                  <a:pt x="1554" y="1828"/>
                </a:lnTo>
              </a:path>
            </a:pathLst>
          </a:custGeom>
          <a:noFill/>
          <a:ln w="19050" cap="flat" cmpd="sng" algn="ctr">
            <a:solidFill>
              <a:schemeClr val="tx1"/>
            </a:solidFill>
            <a:prstDash val="solid"/>
            <a:round/>
            <a:headEnd type="none" w="med" len="med"/>
            <a:tailEnd type="triangle" w="med" len="med"/>
          </a:ln>
          <a:effectLst/>
        </p:spPr>
        <p:txBody>
          <a:bodyPr wrap="none" anchor="ctr">
            <a:prstTxWarp prst="textNoShape">
              <a:avLst/>
            </a:prstTxWarp>
          </a:bodyPr>
          <a:lstStyle/>
          <a:p>
            <a:endParaRPr lang="en-US"/>
          </a:p>
        </p:txBody>
      </p:sp>
      <p:grpSp>
        <p:nvGrpSpPr>
          <p:cNvPr id="3" name="Group 81"/>
          <p:cNvGrpSpPr/>
          <p:nvPr/>
        </p:nvGrpSpPr>
        <p:grpSpPr>
          <a:xfrm>
            <a:off x="2975043" y="4408105"/>
            <a:ext cx="1208087" cy="549275"/>
            <a:chOff x="2975043" y="4178300"/>
            <a:chExt cx="1208087" cy="549275"/>
          </a:xfrm>
        </p:grpSpPr>
        <p:sp>
          <p:nvSpPr>
            <p:cNvPr id="28" name="Line 27"/>
            <p:cNvSpPr>
              <a:spLocks noChangeShapeType="1"/>
            </p:cNvSpPr>
            <p:nvPr/>
          </p:nvSpPr>
          <p:spPr bwMode="auto">
            <a:xfrm rot="16200000">
              <a:off x="3908492" y="4452938"/>
              <a:ext cx="549275" cy="0"/>
            </a:xfrm>
            <a:prstGeom prst="line">
              <a:avLst/>
            </a:prstGeom>
            <a:noFill/>
            <a:ln w="19050" cap="flat" cmpd="sng" algn="ctr">
              <a:solidFill>
                <a:schemeClr val="tx1"/>
              </a:solidFill>
              <a:prstDash val="solid"/>
              <a:round/>
              <a:headEnd type="none" w="med" len="med"/>
              <a:tailEnd type="triangle" w="med" len="med"/>
            </a:ln>
            <a:effectLst/>
          </p:spPr>
          <p:txBody>
            <a:bodyPr wrap="none" anchor="ctr">
              <a:prstTxWarp prst="textNoShape">
                <a:avLst/>
              </a:prstTxWarp>
            </a:bodyPr>
            <a:lstStyle/>
            <a:p>
              <a:endParaRPr lang="en-US"/>
            </a:p>
          </p:txBody>
        </p:sp>
        <p:sp>
          <p:nvSpPr>
            <p:cNvPr id="29" name="Line 28"/>
            <p:cNvSpPr>
              <a:spLocks noChangeShapeType="1"/>
            </p:cNvSpPr>
            <p:nvPr/>
          </p:nvSpPr>
          <p:spPr bwMode="auto">
            <a:xfrm rot="16200000">
              <a:off x="3729105" y="4452938"/>
              <a:ext cx="549275" cy="0"/>
            </a:xfrm>
            <a:prstGeom prst="line">
              <a:avLst/>
            </a:prstGeom>
            <a:noFill/>
            <a:ln w="19050" cap="flat" cmpd="sng" algn="ctr">
              <a:solidFill>
                <a:schemeClr val="tx1"/>
              </a:solidFill>
              <a:prstDash val="solid"/>
              <a:round/>
              <a:headEnd type="none" w="med" len="med"/>
              <a:tailEnd type="triangle" w="med" len="med"/>
            </a:ln>
            <a:effectLst/>
          </p:spPr>
          <p:txBody>
            <a:bodyPr wrap="none" anchor="ctr">
              <a:prstTxWarp prst="textNoShape">
                <a:avLst/>
              </a:prstTxWarp>
            </a:bodyPr>
            <a:lstStyle/>
            <a:p>
              <a:endParaRPr lang="en-US"/>
            </a:p>
          </p:txBody>
        </p:sp>
        <p:sp>
          <p:nvSpPr>
            <p:cNvPr id="30" name="Line 29"/>
            <p:cNvSpPr>
              <a:spLocks noChangeShapeType="1"/>
            </p:cNvSpPr>
            <p:nvPr/>
          </p:nvSpPr>
          <p:spPr bwMode="auto">
            <a:xfrm rot="16200000">
              <a:off x="3117917" y="4452938"/>
              <a:ext cx="549275" cy="0"/>
            </a:xfrm>
            <a:prstGeom prst="line">
              <a:avLst/>
            </a:prstGeom>
            <a:noFill/>
            <a:ln w="19050" cap="flat" cmpd="sng" algn="ctr">
              <a:solidFill>
                <a:schemeClr val="tx1"/>
              </a:solidFill>
              <a:prstDash val="solid"/>
              <a:round/>
              <a:headEnd type="none" w="med" len="med"/>
              <a:tailEnd type="triangle" w="med" len="med"/>
            </a:ln>
            <a:effectLst/>
          </p:spPr>
          <p:txBody>
            <a:bodyPr wrap="none" anchor="ctr">
              <a:prstTxWarp prst="textNoShape">
                <a:avLst/>
              </a:prstTxWarp>
            </a:bodyPr>
            <a:lstStyle/>
            <a:p>
              <a:endParaRPr lang="en-US"/>
            </a:p>
          </p:txBody>
        </p:sp>
        <p:sp>
          <p:nvSpPr>
            <p:cNvPr id="31" name="Line 30"/>
            <p:cNvSpPr>
              <a:spLocks noChangeShapeType="1"/>
            </p:cNvSpPr>
            <p:nvPr/>
          </p:nvSpPr>
          <p:spPr bwMode="auto">
            <a:xfrm rot="16200000">
              <a:off x="2936942" y="4452938"/>
              <a:ext cx="549275" cy="0"/>
            </a:xfrm>
            <a:prstGeom prst="line">
              <a:avLst/>
            </a:prstGeom>
            <a:noFill/>
            <a:ln w="19050" cap="flat" cmpd="sng" algn="ctr">
              <a:solidFill>
                <a:schemeClr val="tx1"/>
              </a:solidFill>
              <a:prstDash val="solid"/>
              <a:round/>
              <a:headEnd type="none" w="med" len="med"/>
              <a:tailEnd type="triangle" w="med" len="med"/>
            </a:ln>
            <a:effectLst/>
          </p:spPr>
          <p:txBody>
            <a:bodyPr wrap="none" anchor="ctr">
              <a:prstTxWarp prst="textNoShape">
                <a:avLst/>
              </a:prstTxWarp>
            </a:bodyPr>
            <a:lstStyle/>
            <a:p>
              <a:endParaRPr lang="en-US"/>
            </a:p>
          </p:txBody>
        </p:sp>
        <p:sp>
          <p:nvSpPr>
            <p:cNvPr id="32" name="Line 31"/>
            <p:cNvSpPr>
              <a:spLocks noChangeShapeType="1"/>
            </p:cNvSpPr>
            <p:nvPr/>
          </p:nvSpPr>
          <p:spPr bwMode="auto">
            <a:xfrm rot="16200000">
              <a:off x="2700405" y="4452938"/>
              <a:ext cx="549275" cy="0"/>
            </a:xfrm>
            <a:prstGeom prst="line">
              <a:avLst/>
            </a:prstGeom>
            <a:noFill/>
            <a:ln w="19050" cap="flat" cmpd="sng" algn="ctr">
              <a:solidFill>
                <a:schemeClr val="tx1"/>
              </a:solidFill>
              <a:prstDash val="solid"/>
              <a:round/>
              <a:headEnd type="none" w="med" len="med"/>
              <a:tailEnd type="triangle" w="med" len="med"/>
            </a:ln>
            <a:effectLst/>
          </p:spPr>
          <p:txBody>
            <a:bodyPr wrap="none" anchor="ctr">
              <a:prstTxWarp prst="textNoShape">
                <a:avLst/>
              </a:prstTxWarp>
            </a:bodyPr>
            <a:lstStyle/>
            <a:p>
              <a:endParaRPr lang="en-US"/>
            </a:p>
          </p:txBody>
        </p:sp>
      </p:grpSp>
      <p:sp>
        <p:nvSpPr>
          <p:cNvPr id="33" name="Freeform 32"/>
          <p:cNvSpPr>
            <a:spLocks/>
          </p:cNvSpPr>
          <p:nvPr/>
        </p:nvSpPr>
        <p:spPr bwMode="auto">
          <a:xfrm rot="16200000">
            <a:off x="4650311" y="4154032"/>
            <a:ext cx="451526" cy="1049338"/>
          </a:xfrm>
          <a:custGeom>
            <a:avLst/>
            <a:gdLst/>
            <a:ahLst/>
            <a:cxnLst>
              <a:cxn ang="0">
                <a:pos x="0" y="0"/>
              </a:cxn>
              <a:cxn ang="0">
                <a:pos x="1554" y="0"/>
              </a:cxn>
              <a:cxn ang="0">
                <a:pos x="1554" y="1828"/>
              </a:cxn>
            </a:cxnLst>
            <a:rect l="0" t="0" r="r" b="b"/>
            <a:pathLst>
              <a:path w="1554" h="1828">
                <a:moveTo>
                  <a:pt x="0" y="0"/>
                </a:moveTo>
                <a:lnTo>
                  <a:pt x="1554" y="0"/>
                </a:lnTo>
                <a:lnTo>
                  <a:pt x="1554" y="1828"/>
                </a:lnTo>
              </a:path>
            </a:pathLst>
          </a:custGeom>
          <a:noFill/>
          <a:ln w="19050" cap="flat" cmpd="sng" algn="ctr">
            <a:solidFill>
              <a:schemeClr val="tx1"/>
            </a:solidFill>
            <a:prstDash val="solid"/>
            <a:round/>
            <a:headEnd type="none" w="med" len="med"/>
            <a:tailEnd type="triangle" w="med" len="med"/>
          </a:ln>
          <a:effectLst/>
        </p:spPr>
        <p:txBody>
          <a:bodyPr wrap="none" anchor="ctr">
            <a:prstTxWarp prst="textNoShape">
              <a:avLst/>
            </a:prstTxWarp>
          </a:bodyPr>
          <a:lstStyle/>
          <a:p>
            <a:endParaRPr lang="en-US"/>
          </a:p>
        </p:txBody>
      </p:sp>
      <p:sp>
        <p:nvSpPr>
          <p:cNvPr id="34" name="Line 33"/>
          <p:cNvSpPr>
            <a:spLocks noChangeShapeType="1"/>
          </p:cNvSpPr>
          <p:nvPr/>
        </p:nvSpPr>
        <p:spPr bwMode="auto">
          <a:xfrm>
            <a:off x="4163030" y="5354638"/>
            <a:ext cx="2627313" cy="0"/>
          </a:xfrm>
          <a:prstGeom prst="line">
            <a:avLst/>
          </a:prstGeom>
          <a:noFill/>
          <a:ln w="19050" cap="flat" cmpd="sng" algn="ctr">
            <a:solidFill>
              <a:schemeClr val="tx1"/>
            </a:solidFill>
            <a:prstDash val="solid"/>
            <a:round/>
            <a:headEnd type="none" w="med" len="med"/>
            <a:tailEnd type="triangle" w="med" len="med"/>
          </a:ln>
          <a:effectLst/>
        </p:spPr>
        <p:txBody>
          <a:bodyPr wrap="none" anchor="ctr">
            <a:prstTxWarp prst="textNoShape">
              <a:avLst/>
            </a:prstTxWarp>
          </a:bodyPr>
          <a:lstStyle/>
          <a:p>
            <a:endParaRPr lang="en-US"/>
          </a:p>
        </p:txBody>
      </p:sp>
      <p:sp>
        <p:nvSpPr>
          <p:cNvPr id="35" name="Freeform 34"/>
          <p:cNvSpPr>
            <a:spLocks/>
          </p:cNvSpPr>
          <p:nvPr/>
        </p:nvSpPr>
        <p:spPr bwMode="auto">
          <a:xfrm rot="5400000" flipV="1">
            <a:off x="6129749" y="4317436"/>
            <a:ext cx="503238" cy="821865"/>
          </a:xfrm>
          <a:custGeom>
            <a:avLst/>
            <a:gdLst/>
            <a:ahLst/>
            <a:cxnLst>
              <a:cxn ang="0">
                <a:pos x="0" y="0"/>
              </a:cxn>
              <a:cxn ang="0">
                <a:pos x="1554" y="0"/>
              </a:cxn>
              <a:cxn ang="0">
                <a:pos x="1554" y="1828"/>
              </a:cxn>
            </a:cxnLst>
            <a:rect l="0" t="0" r="r" b="b"/>
            <a:pathLst>
              <a:path w="1554" h="1828">
                <a:moveTo>
                  <a:pt x="0" y="0"/>
                </a:moveTo>
                <a:lnTo>
                  <a:pt x="1554" y="0"/>
                </a:lnTo>
                <a:lnTo>
                  <a:pt x="1554" y="1828"/>
                </a:lnTo>
              </a:path>
            </a:pathLst>
          </a:custGeom>
          <a:noFill/>
          <a:ln w="19050" cap="flat" cmpd="sng" algn="ctr">
            <a:solidFill>
              <a:schemeClr val="tx1"/>
            </a:solidFill>
            <a:prstDash val="solid"/>
            <a:round/>
            <a:headEnd type="none" w="med" len="med"/>
            <a:tailEnd type="triangle" w="med" len="med"/>
          </a:ln>
          <a:effectLst/>
        </p:spPr>
        <p:txBody>
          <a:bodyPr wrap="none" anchor="ctr">
            <a:prstTxWarp prst="textNoShape">
              <a:avLst/>
            </a:prstTxWarp>
          </a:bodyPr>
          <a:lstStyle/>
          <a:p>
            <a:endParaRPr lang="en-US"/>
          </a:p>
        </p:txBody>
      </p:sp>
      <p:sp>
        <p:nvSpPr>
          <p:cNvPr id="36" name="Freeform 35"/>
          <p:cNvSpPr>
            <a:spLocks/>
          </p:cNvSpPr>
          <p:nvPr/>
        </p:nvSpPr>
        <p:spPr bwMode="auto">
          <a:xfrm>
            <a:off x="2846455" y="3863974"/>
            <a:ext cx="2566988" cy="441325"/>
          </a:xfrm>
          <a:custGeom>
            <a:avLst/>
            <a:gdLst/>
            <a:ahLst/>
            <a:cxnLst>
              <a:cxn ang="0">
                <a:pos x="0" y="0"/>
              </a:cxn>
              <a:cxn ang="0">
                <a:pos x="1554" y="0"/>
              </a:cxn>
              <a:cxn ang="0">
                <a:pos x="1554" y="1828"/>
              </a:cxn>
            </a:cxnLst>
            <a:rect l="0" t="0" r="r" b="b"/>
            <a:pathLst>
              <a:path w="1554" h="1828">
                <a:moveTo>
                  <a:pt x="0" y="0"/>
                </a:moveTo>
                <a:lnTo>
                  <a:pt x="1554" y="0"/>
                </a:lnTo>
                <a:lnTo>
                  <a:pt x="1554" y="1828"/>
                </a:lnTo>
              </a:path>
            </a:pathLst>
          </a:custGeom>
          <a:noFill/>
          <a:ln w="19050" cap="flat" cmpd="sng" algn="ctr">
            <a:solidFill>
              <a:schemeClr val="tx1"/>
            </a:solidFill>
            <a:prstDash val="solid"/>
            <a:round/>
            <a:headEnd type="none" w="med" len="med"/>
            <a:tailEnd type="triangle" w="med" len="med"/>
          </a:ln>
          <a:effectLst/>
        </p:spPr>
        <p:txBody>
          <a:bodyPr wrap="none" anchor="ctr">
            <a:prstTxWarp prst="textNoShape">
              <a:avLst/>
            </a:prstTxWarp>
          </a:bodyPr>
          <a:lstStyle/>
          <a:p>
            <a:endParaRPr lang="en-US"/>
          </a:p>
        </p:txBody>
      </p:sp>
      <p:sp>
        <p:nvSpPr>
          <p:cNvPr id="37" name="Freeform 36"/>
          <p:cNvSpPr>
            <a:spLocks/>
          </p:cNvSpPr>
          <p:nvPr/>
        </p:nvSpPr>
        <p:spPr bwMode="auto">
          <a:xfrm>
            <a:off x="4247009" y="3365500"/>
            <a:ext cx="1280512" cy="939799"/>
          </a:xfrm>
          <a:custGeom>
            <a:avLst/>
            <a:gdLst/>
            <a:ahLst/>
            <a:cxnLst>
              <a:cxn ang="0">
                <a:pos x="0" y="0"/>
              </a:cxn>
              <a:cxn ang="0">
                <a:pos x="1554" y="0"/>
              </a:cxn>
              <a:cxn ang="0">
                <a:pos x="1554" y="1828"/>
              </a:cxn>
            </a:cxnLst>
            <a:rect l="0" t="0" r="r" b="b"/>
            <a:pathLst>
              <a:path w="1554" h="1828">
                <a:moveTo>
                  <a:pt x="0" y="0"/>
                </a:moveTo>
                <a:lnTo>
                  <a:pt x="1554" y="0"/>
                </a:lnTo>
                <a:lnTo>
                  <a:pt x="1554" y="1828"/>
                </a:lnTo>
              </a:path>
            </a:pathLst>
          </a:custGeom>
          <a:noFill/>
          <a:ln w="19050" cap="flat" cmpd="sng" algn="ctr">
            <a:solidFill>
              <a:schemeClr val="tx1"/>
            </a:solidFill>
            <a:prstDash val="solid"/>
            <a:round/>
            <a:headEnd type="none" w="med" len="med"/>
            <a:tailEnd type="triangle" w="med" len="med"/>
          </a:ln>
          <a:effectLst/>
        </p:spPr>
        <p:txBody>
          <a:bodyPr wrap="none" anchor="ctr">
            <a:prstTxWarp prst="textNoShape">
              <a:avLst/>
            </a:prstTxWarp>
          </a:bodyPr>
          <a:lstStyle/>
          <a:p>
            <a:endParaRPr lang="en-US"/>
          </a:p>
        </p:txBody>
      </p:sp>
      <p:sp>
        <p:nvSpPr>
          <p:cNvPr id="38" name="Freeform 37"/>
          <p:cNvSpPr>
            <a:spLocks/>
          </p:cNvSpPr>
          <p:nvPr/>
        </p:nvSpPr>
        <p:spPr bwMode="auto">
          <a:xfrm>
            <a:off x="4227581" y="2824163"/>
            <a:ext cx="1428150" cy="1481136"/>
          </a:xfrm>
          <a:custGeom>
            <a:avLst/>
            <a:gdLst/>
            <a:ahLst/>
            <a:cxnLst>
              <a:cxn ang="0">
                <a:pos x="0" y="0"/>
              </a:cxn>
              <a:cxn ang="0">
                <a:pos x="1554" y="0"/>
              </a:cxn>
              <a:cxn ang="0">
                <a:pos x="1554" y="1828"/>
              </a:cxn>
            </a:cxnLst>
            <a:rect l="0" t="0" r="r" b="b"/>
            <a:pathLst>
              <a:path w="1554" h="1828">
                <a:moveTo>
                  <a:pt x="0" y="0"/>
                </a:moveTo>
                <a:lnTo>
                  <a:pt x="1554" y="0"/>
                </a:lnTo>
                <a:lnTo>
                  <a:pt x="1554" y="1828"/>
                </a:lnTo>
              </a:path>
            </a:pathLst>
          </a:custGeom>
          <a:noFill/>
          <a:ln w="19050" cap="flat" cmpd="sng" algn="ctr">
            <a:solidFill>
              <a:schemeClr val="tx1"/>
            </a:solidFill>
            <a:prstDash val="solid"/>
            <a:round/>
            <a:headEnd type="none" w="med" len="med"/>
            <a:tailEnd type="triangle" w="med" len="med"/>
          </a:ln>
          <a:effectLst/>
        </p:spPr>
        <p:txBody>
          <a:bodyPr wrap="none" anchor="ctr">
            <a:prstTxWarp prst="textNoShape">
              <a:avLst/>
            </a:prstTxWarp>
          </a:bodyPr>
          <a:lstStyle/>
          <a:p>
            <a:endParaRPr lang="en-US"/>
          </a:p>
        </p:txBody>
      </p:sp>
      <p:sp>
        <p:nvSpPr>
          <p:cNvPr id="39" name="Freeform 38"/>
          <p:cNvSpPr>
            <a:spLocks/>
          </p:cNvSpPr>
          <p:nvPr/>
        </p:nvSpPr>
        <p:spPr bwMode="auto">
          <a:xfrm>
            <a:off x="4571950" y="1327150"/>
            <a:ext cx="1924357" cy="2978149"/>
          </a:xfrm>
          <a:custGeom>
            <a:avLst/>
            <a:gdLst/>
            <a:ahLst/>
            <a:cxnLst>
              <a:cxn ang="0">
                <a:pos x="0" y="0"/>
              </a:cxn>
              <a:cxn ang="0">
                <a:pos x="1554" y="0"/>
              </a:cxn>
              <a:cxn ang="0">
                <a:pos x="1554" y="1828"/>
              </a:cxn>
            </a:cxnLst>
            <a:rect l="0" t="0" r="r" b="b"/>
            <a:pathLst>
              <a:path w="1554" h="1828">
                <a:moveTo>
                  <a:pt x="0" y="0"/>
                </a:moveTo>
                <a:lnTo>
                  <a:pt x="1554" y="0"/>
                </a:lnTo>
                <a:lnTo>
                  <a:pt x="1554" y="1828"/>
                </a:lnTo>
              </a:path>
            </a:pathLst>
          </a:custGeom>
          <a:noFill/>
          <a:ln w="19050" cap="flat" cmpd="sng" algn="ctr">
            <a:solidFill>
              <a:schemeClr val="tx1"/>
            </a:solidFill>
            <a:prstDash val="solid"/>
            <a:round/>
            <a:headEnd type="none" w="med" len="med"/>
            <a:tailEnd type="triangle" w="med" len="med"/>
          </a:ln>
          <a:effectLst/>
        </p:spPr>
        <p:txBody>
          <a:bodyPr wrap="none" anchor="ctr">
            <a:prstTxWarp prst="textNoShape">
              <a:avLst/>
            </a:prstTxWarp>
          </a:bodyPr>
          <a:lstStyle/>
          <a:p>
            <a:endParaRPr lang="en-US"/>
          </a:p>
        </p:txBody>
      </p:sp>
      <p:sp>
        <p:nvSpPr>
          <p:cNvPr id="40" name="Line 39"/>
          <p:cNvSpPr>
            <a:spLocks noChangeShapeType="1"/>
          </p:cNvSpPr>
          <p:nvPr/>
        </p:nvSpPr>
        <p:spPr bwMode="auto">
          <a:xfrm>
            <a:off x="4443480" y="1481138"/>
            <a:ext cx="0" cy="127000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46" name="AutoShape 48"/>
          <p:cNvSpPr>
            <a:spLocks noChangeArrowheads="1"/>
          </p:cNvSpPr>
          <p:nvPr/>
        </p:nvSpPr>
        <p:spPr bwMode="auto">
          <a:xfrm>
            <a:off x="5326130" y="4305300"/>
            <a:ext cx="1286636" cy="254000"/>
          </a:xfrm>
          <a:custGeom>
            <a:avLst/>
            <a:gdLst>
              <a:gd name="G0" fmla="+- 2273 0 0"/>
              <a:gd name="G1" fmla="+- 21600 0 2273"/>
              <a:gd name="G2" fmla="*/ 2273 1 2"/>
              <a:gd name="G3" fmla="+- 21600 0 G2"/>
              <a:gd name="G4" fmla="+/ 2273 21600 2"/>
              <a:gd name="G5" fmla="+/ G1 0 2"/>
              <a:gd name="G6" fmla="*/ 21600 21600 2273"/>
              <a:gd name="G7" fmla="*/ G6 1 2"/>
              <a:gd name="G8" fmla="+- 21600 0 G7"/>
              <a:gd name="G9" fmla="*/ 21600 1 2"/>
              <a:gd name="G10" fmla="+- 2273 0 G9"/>
              <a:gd name="G11" fmla="?: G10 G8 0"/>
              <a:gd name="G12" fmla="?: G10 G7 21600"/>
              <a:gd name="T0" fmla="*/ 20463 w 21600"/>
              <a:gd name="T1" fmla="*/ 10800 h 21600"/>
              <a:gd name="T2" fmla="*/ 10800 w 21600"/>
              <a:gd name="T3" fmla="*/ 21600 h 21600"/>
              <a:gd name="T4" fmla="*/ 1137 w 21600"/>
              <a:gd name="T5" fmla="*/ 10800 h 21600"/>
              <a:gd name="T6" fmla="*/ 10800 w 21600"/>
              <a:gd name="T7" fmla="*/ 0 h 21600"/>
              <a:gd name="T8" fmla="*/ 2937 w 21600"/>
              <a:gd name="T9" fmla="*/ 2937 h 21600"/>
              <a:gd name="T10" fmla="*/ 18663 w 21600"/>
              <a:gd name="T11" fmla="*/ 18663 h 21600"/>
            </a:gdLst>
            <a:ahLst/>
            <a:cxnLst>
              <a:cxn ang="0">
                <a:pos x="T0" y="T1"/>
              </a:cxn>
              <a:cxn ang="0">
                <a:pos x="T2" y="T3"/>
              </a:cxn>
              <a:cxn ang="0">
                <a:pos x="T4" y="T5"/>
              </a:cxn>
              <a:cxn ang="0">
                <a:pos x="T6" y="T7"/>
              </a:cxn>
            </a:cxnLst>
            <a:rect l="T8" t="T9" r="T10" b="T11"/>
            <a:pathLst>
              <a:path w="21600" h="21600">
                <a:moveTo>
                  <a:pt x="0" y="0"/>
                </a:moveTo>
                <a:lnTo>
                  <a:pt x="2273" y="21600"/>
                </a:lnTo>
                <a:lnTo>
                  <a:pt x="19327" y="21600"/>
                </a:lnTo>
                <a:lnTo>
                  <a:pt x="21600" y="0"/>
                </a:lnTo>
                <a:close/>
              </a:path>
            </a:pathLst>
          </a:custGeom>
          <a:solidFill>
            <a:schemeClr val="bg1"/>
          </a:solidFill>
          <a:ln w="19050" cap="flat" cmpd="sng" algn="ctr">
            <a:solidFill>
              <a:schemeClr val="tx1"/>
            </a:solidFill>
            <a:prstDash val="solid"/>
            <a:miter lim="800000"/>
            <a:headEnd type="none" w="med" len="med"/>
            <a:tailEnd type="none" w="med" len="me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endParaRPr>
          </a:p>
        </p:txBody>
      </p:sp>
      <p:sp>
        <p:nvSpPr>
          <p:cNvPr id="48" name="Line 50"/>
          <p:cNvSpPr>
            <a:spLocks noChangeShapeType="1"/>
          </p:cNvSpPr>
          <p:nvPr/>
        </p:nvSpPr>
        <p:spPr bwMode="auto">
          <a:xfrm>
            <a:off x="1727268" y="5842000"/>
            <a:ext cx="765175" cy="0"/>
          </a:xfrm>
          <a:prstGeom prst="line">
            <a:avLst/>
          </a:prstGeom>
          <a:noFill/>
          <a:ln w="19050" cap="flat" cmpd="sng" algn="ctr">
            <a:solidFill>
              <a:schemeClr val="tx1"/>
            </a:solidFill>
            <a:prstDash val="solid"/>
            <a:round/>
            <a:headEnd w="med" len="med"/>
            <a:tailEnd type="triangle" w="med" len="med"/>
          </a:ln>
          <a:effectLst/>
        </p:spPr>
        <p:txBody>
          <a:bodyPr wrap="none" anchor="ctr">
            <a:prstTxWarp prst="textNoShape">
              <a:avLst/>
            </a:prstTxWarp>
          </a:bodyPr>
          <a:lstStyle/>
          <a:p>
            <a:endParaRPr lang="en-US"/>
          </a:p>
        </p:txBody>
      </p:sp>
      <p:sp>
        <p:nvSpPr>
          <p:cNvPr id="49" name="Line 51"/>
          <p:cNvSpPr>
            <a:spLocks noChangeShapeType="1"/>
          </p:cNvSpPr>
          <p:nvPr/>
        </p:nvSpPr>
        <p:spPr bwMode="auto">
          <a:xfrm>
            <a:off x="1727268" y="6122988"/>
            <a:ext cx="765175" cy="0"/>
          </a:xfrm>
          <a:prstGeom prst="line">
            <a:avLst/>
          </a:prstGeom>
          <a:noFill/>
          <a:ln w="19050" cap="flat" cmpd="sng" algn="ctr">
            <a:solidFill>
              <a:schemeClr val="tx1"/>
            </a:solidFill>
            <a:prstDash val="solid"/>
            <a:round/>
            <a:headEnd w="med" len="med"/>
            <a:tailEnd type="triangle" w="med" len="med"/>
          </a:ln>
          <a:effectLst/>
        </p:spPr>
        <p:txBody>
          <a:bodyPr wrap="none" anchor="ctr">
            <a:prstTxWarp prst="textNoShape">
              <a:avLst/>
            </a:prstTxWarp>
          </a:bodyPr>
          <a:lstStyle/>
          <a:p>
            <a:endParaRPr lang="en-US"/>
          </a:p>
        </p:txBody>
      </p:sp>
      <p:sp>
        <p:nvSpPr>
          <p:cNvPr id="50" name="Line 52"/>
          <p:cNvSpPr>
            <a:spLocks noChangeShapeType="1"/>
          </p:cNvSpPr>
          <p:nvPr/>
        </p:nvSpPr>
        <p:spPr bwMode="auto">
          <a:xfrm>
            <a:off x="1727268" y="6405563"/>
            <a:ext cx="765175" cy="0"/>
          </a:xfrm>
          <a:prstGeom prst="line">
            <a:avLst/>
          </a:prstGeom>
          <a:noFill/>
          <a:ln w="28575">
            <a:solidFill>
              <a:schemeClr val="tx1"/>
            </a:solidFill>
            <a:prstDash val="sysDot"/>
            <a:round/>
            <a:headEnd/>
            <a:tailEnd type="triangle" w="med" len="med"/>
          </a:ln>
          <a:effectLst/>
        </p:spPr>
        <p:txBody>
          <a:bodyPr wrap="none" anchor="ctr">
            <a:prstTxWarp prst="textNoShape">
              <a:avLst/>
            </a:prstTxWarp>
          </a:bodyPr>
          <a:lstStyle/>
          <a:p>
            <a:endParaRPr lang="en-US"/>
          </a:p>
        </p:txBody>
      </p:sp>
      <p:sp>
        <p:nvSpPr>
          <p:cNvPr id="51" name="Freeform 53"/>
          <p:cNvSpPr>
            <a:spLocks/>
          </p:cNvSpPr>
          <p:nvPr/>
        </p:nvSpPr>
        <p:spPr bwMode="auto">
          <a:xfrm>
            <a:off x="1982855" y="1341438"/>
            <a:ext cx="519113" cy="3998912"/>
          </a:xfrm>
          <a:custGeom>
            <a:avLst/>
            <a:gdLst/>
            <a:ahLst/>
            <a:cxnLst>
              <a:cxn ang="0">
                <a:pos x="318" y="2519"/>
              </a:cxn>
              <a:cxn ang="0">
                <a:pos x="0" y="2519"/>
              </a:cxn>
              <a:cxn ang="0">
                <a:pos x="0" y="0"/>
              </a:cxn>
              <a:cxn ang="0">
                <a:pos x="327" y="0"/>
              </a:cxn>
            </a:cxnLst>
            <a:rect l="0" t="0" r="r" b="b"/>
            <a:pathLst>
              <a:path w="327" h="2519">
                <a:moveTo>
                  <a:pt x="318" y="2519"/>
                </a:moveTo>
                <a:lnTo>
                  <a:pt x="0" y="2519"/>
                </a:lnTo>
                <a:lnTo>
                  <a:pt x="0" y="0"/>
                </a:lnTo>
                <a:lnTo>
                  <a:pt x="327" y="0"/>
                </a:lnTo>
              </a:path>
            </a:pathLst>
          </a:custGeom>
          <a:noFill/>
          <a:ln w="19050" cap="flat" cmpd="sng" algn="ctr">
            <a:solidFill>
              <a:schemeClr val="tx1"/>
            </a:solidFill>
            <a:prstDash val="solid"/>
            <a:round/>
            <a:headEnd type="triangle" w="med" len="med"/>
            <a:tailEnd type="triangle" w="med" len="med"/>
          </a:ln>
          <a:effectLst/>
        </p:spPr>
        <p:txBody>
          <a:bodyPr wrap="none" anchor="ctr">
            <a:prstTxWarp prst="textNoShape">
              <a:avLst/>
            </a:prstTxWarp>
          </a:bodyPr>
          <a:lstStyle/>
          <a:p>
            <a:endParaRPr lang="en-US"/>
          </a:p>
        </p:txBody>
      </p:sp>
      <p:sp>
        <p:nvSpPr>
          <p:cNvPr id="52" name="Line 54"/>
          <p:cNvSpPr>
            <a:spLocks noChangeShapeType="1"/>
          </p:cNvSpPr>
          <p:nvPr/>
        </p:nvSpPr>
        <p:spPr bwMode="auto">
          <a:xfrm>
            <a:off x="1981268" y="3886200"/>
            <a:ext cx="533400" cy="0"/>
          </a:xfrm>
          <a:prstGeom prst="line">
            <a:avLst/>
          </a:prstGeom>
          <a:noFill/>
          <a:ln w="19050" cap="flat" cmpd="sng" algn="ctr">
            <a:solidFill>
              <a:schemeClr val="tx1"/>
            </a:solidFill>
            <a:prstDash val="solid"/>
            <a:round/>
            <a:headEnd type="oval" w="med" len="med"/>
            <a:tailEnd type="triangle" w="med" len="med"/>
          </a:ln>
          <a:effectLst/>
        </p:spPr>
        <p:txBody>
          <a:bodyPr wrap="none" anchor="ctr">
            <a:prstTxWarp prst="textNoShape">
              <a:avLst/>
            </a:prstTxWarp>
          </a:bodyPr>
          <a:lstStyle/>
          <a:p>
            <a:endParaRPr lang="en-US"/>
          </a:p>
        </p:txBody>
      </p:sp>
      <p:sp>
        <p:nvSpPr>
          <p:cNvPr id="53" name="Line 55"/>
          <p:cNvSpPr>
            <a:spLocks noChangeShapeType="1"/>
          </p:cNvSpPr>
          <p:nvPr/>
        </p:nvSpPr>
        <p:spPr bwMode="auto">
          <a:xfrm>
            <a:off x="1974918" y="2843213"/>
            <a:ext cx="533400" cy="0"/>
          </a:xfrm>
          <a:prstGeom prst="line">
            <a:avLst/>
          </a:prstGeom>
          <a:noFill/>
          <a:ln w="19050" cap="flat" cmpd="sng" algn="ctr">
            <a:solidFill>
              <a:schemeClr val="tx1"/>
            </a:solidFill>
            <a:prstDash val="solid"/>
            <a:round/>
            <a:headEnd type="oval" w="med" len="med"/>
            <a:tailEnd type="triangle" w="med" len="med"/>
          </a:ln>
          <a:effectLst/>
        </p:spPr>
        <p:txBody>
          <a:bodyPr wrap="none" anchor="ctr">
            <a:prstTxWarp prst="textNoShape">
              <a:avLst/>
            </a:prstTxWarp>
          </a:bodyPr>
          <a:lstStyle/>
          <a:p>
            <a:endParaRPr lang="en-US"/>
          </a:p>
        </p:txBody>
      </p:sp>
      <p:sp>
        <p:nvSpPr>
          <p:cNvPr id="54" name="Line 56"/>
          <p:cNvSpPr>
            <a:spLocks noChangeShapeType="1"/>
          </p:cNvSpPr>
          <p:nvPr/>
        </p:nvSpPr>
        <p:spPr bwMode="auto">
          <a:xfrm>
            <a:off x="1982855" y="3365500"/>
            <a:ext cx="533400" cy="0"/>
          </a:xfrm>
          <a:prstGeom prst="line">
            <a:avLst/>
          </a:prstGeom>
          <a:noFill/>
          <a:ln w="19050" cap="flat" cmpd="sng" algn="ctr">
            <a:solidFill>
              <a:schemeClr val="tx1"/>
            </a:solidFill>
            <a:prstDash val="solid"/>
            <a:round/>
            <a:headEnd type="oval" w="med" len="med"/>
            <a:tailEnd type="triangle" w="med" len="med"/>
          </a:ln>
          <a:effectLst/>
        </p:spPr>
        <p:txBody>
          <a:bodyPr wrap="none" anchor="ctr">
            <a:prstTxWarp prst="textNoShape">
              <a:avLst/>
            </a:prstTxWarp>
          </a:bodyPr>
          <a:lstStyle/>
          <a:p>
            <a:endParaRPr lang="en-US"/>
          </a:p>
        </p:txBody>
      </p:sp>
      <p:sp>
        <p:nvSpPr>
          <p:cNvPr id="55" name="Line 57"/>
          <p:cNvSpPr>
            <a:spLocks noChangeShapeType="1"/>
          </p:cNvSpPr>
          <p:nvPr/>
        </p:nvSpPr>
        <p:spPr bwMode="auto">
          <a:xfrm flipH="1">
            <a:off x="1217680" y="2844800"/>
            <a:ext cx="779463" cy="0"/>
          </a:xfrm>
          <a:prstGeom prst="line">
            <a:avLst/>
          </a:prstGeom>
          <a:noFill/>
          <a:ln w="19050" cap="flat" cmpd="sng" algn="ctr">
            <a:solidFill>
              <a:schemeClr val="tx1"/>
            </a:solidFill>
            <a:prstDash val="solid"/>
            <a:round/>
            <a:headEnd type="none" w="med" len="med"/>
            <a:tailEnd w="med" len="med"/>
          </a:ln>
          <a:effectLst/>
        </p:spPr>
        <p:txBody>
          <a:bodyPr wrap="none" anchor="ctr">
            <a:prstTxWarp prst="textNoShape">
              <a:avLst/>
            </a:prstTxWarp>
          </a:bodyPr>
          <a:lstStyle/>
          <a:p>
            <a:endParaRPr lang="en-US"/>
          </a:p>
        </p:txBody>
      </p:sp>
      <p:sp>
        <p:nvSpPr>
          <p:cNvPr id="56" name="Text Box 58"/>
          <p:cNvSpPr txBox="1">
            <a:spLocks noChangeArrowheads="1"/>
          </p:cNvSpPr>
          <p:nvPr/>
        </p:nvSpPr>
        <p:spPr bwMode="auto">
          <a:xfrm>
            <a:off x="1098618" y="2528888"/>
            <a:ext cx="469900" cy="304800"/>
          </a:xfrm>
          <a:prstGeom prst="rect">
            <a:avLst/>
          </a:prstGeom>
          <a:noFill/>
          <a:ln w="9525">
            <a:noFill/>
            <a:miter lim="800000"/>
            <a:headEnd/>
            <a:tailEnd/>
          </a:ln>
          <a:effectLst/>
        </p:spPr>
        <p:txBody>
          <a:bodyPr wrap="none" anchor="ctr">
            <a:prstTxWarp prst="textNoShape">
              <a:avLst/>
            </a:prstTxWarp>
            <a:spAutoFit/>
          </a:bodyPr>
          <a:lstStyle/>
          <a:p>
            <a:pPr algn="ctr" eaLnBrk="0" hangingPunct="0"/>
            <a:r>
              <a:rPr lang="en-US" sz="1400"/>
              <a:t>TDI</a:t>
            </a:r>
          </a:p>
        </p:txBody>
      </p:sp>
      <p:sp>
        <p:nvSpPr>
          <p:cNvPr id="57" name="Text Box 59"/>
          <p:cNvSpPr txBox="1">
            <a:spLocks noChangeArrowheads="1"/>
          </p:cNvSpPr>
          <p:nvPr/>
        </p:nvSpPr>
        <p:spPr bwMode="auto">
          <a:xfrm>
            <a:off x="865255" y="6245225"/>
            <a:ext cx="717550" cy="304800"/>
          </a:xfrm>
          <a:prstGeom prst="rect">
            <a:avLst/>
          </a:prstGeom>
          <a:noFill/>
          <a:ln w="9525">
            <a:noFill/>
            <a:miter lim="800000"/>
            <a:headEnd/>
            <a:tailEnd/>
          </a:ln>
          <a:effectLst/>
        </p:spPr>
        <p:txBody>
          <a:bodyPr wrap="none" anchor="ctr">
            <a:prstTxWarp prst="textNoShape">
              <a:avLst/>
            </a:prstTxWarp>
            <a:spAutoFit/>
          </a:bodyPr>
          <a:lstStyle/>
          <a:p>
            <a:pPr algn="ctr" eaLnBrk="0" hangingPunct="0"/>
            <a:r>
              <a:rPr lang="en-US" sz="1400"/>
              <a:t>TRST*</a:t>
            </a:r>
          </a:p>
        </p:txBody>
      </p:sp>
      <p:sp>
        <p:nvSpPr>
          <p:cNvPr id="58" name="Text Box 60"/>
          <p:cNvSpPr txBox="1">
            <a:spLocks noChangeArrowheads="1"/>
          </p:cNvSpPr>
          <p:nvPr/>
        </p:nvSpPr>
        <p:spPr bwMode="auto">
          <a:xfrm>
            <a:off x="1026711" y="5950050"/>
            <a:ext cx="556563" cy="307777"/>
          </a:xfrm>
          <a:prstGeom prst="rect">
            <a:avLst/>
          </a:prstGeom>
          <a:noFill/>
          <a:ln w="9525">
            <a:noFill/>
            <a:miter lim="800000"/>
            <a:headEnd/>
            <a:tailEnd/>
          </a:ln>
          <a:effectLst/>
        </p:spPr>
        <p:txBody>
          <a:bodyPr wrap="none" anchor="ctr">
            <a:prstTxWarp prst="textNoShape">
              <a:avLst/>
            </a:prstTxWarp>
            <a:spAutoFit/>
          </a:bodyPr>
          <a:lstStyle/>
          <a:p>
            <a:pPr algn="ctr" eaLnBrk="0" hangingPunct="0"/>
            <a:r>
              <a:rPr lang="en-US" sz="1400"/>
              <a:t>TCK</a:t>
            </a:r>
          </a:p>
        </p:txBody>
      </p:sp>
      <p:sp>
        <p:nvSpPr>
          <p:cNvPr id="59" name="Text Box 61"/>
          <p:cNvSpPr txBox="1">
            <a:spLocks noChangeArrowheads="1"/>
          </p:cNvSpPr>
          <p:nvPr/>
        </p:nvSpPr>
        <p:spPr bwMode="auto">
          <a:xfrm>
            <a:off x="1022418" y="5668963"/>
            <a:ext cx="558800" cy="304800"/>
          </a:xfrm>
          <a:prstGeom prst="rect">
            <a:avLst/>
          </a:prstGeom>
          <a:noFill/>
          <a:ln w="9525">
            <a:noFill/>
            <a:miter lim="800000"/>
            <a:headEnd/>
            <a:tailEnd/>
          </a:ln>
          <a:effectLst/>
        </p:spPr>
        <p:txBody>
          <a:bodyPr wrap="none" anchor="ctr">
            <a:prstTxWarp prst="textNoShape">
              <a:avLst/>
            </a:prstTxWarp>
            <a:spAutoFit/>
          </a:bodyPr>
          <a:lstStyle/>
          <a:p>
            <a:pPr algn="ctr" eaLnBrk="0" hangingPunct="0"/>
            <a:r>
              <a:rPr lang="en-US" sz="1400"/>
              <a:t>TMS</a:t>
            </a:r>
          </a:p>
        </p:txBody>
      </p:sp>
      <p:sp>
        <p:nvSpPr>
          <p:cNvPr id="60" name="Text Box 62"/>
          <p:cNvSpPr txBox="1">
            <a:spLocks noChangeArrowheads="1"/>
          </p:cNvSpPr>
          <p:nvPr/>
        </p:nvSpPr>
        <p:spPr bwMode="auto">
          <a:xfrm>
            <a:off x="8124220" y="4799013"/>
            <a:ext cx="558800" cy="304800"/>
          </a:xfrm>
          <a:prstGeom prst="rect">
            <a:avLst/>
          </a:prstGeom>
          <a:noFill/>
          <a:ln w="9525">
            <a:noFill/>
            <a:miter lim="800000"/>
            <a:headEnd/>
            <a:tailEnd/>
          </a:ln>
          <a:effectLst/>
        </p:spPr>
        <p:txBody>
          <a:bodyPr wrap="none" anchor="ctr">
            <a:prstTxWarp prst="textNoShape">
              <a:avLst/>
            </a:prstTxWarp>
            <a:spAutoFit/>
          </a:bodyPr>
          <a:lstStyle/>
          <a:p>
            <a:pPr algn="ctr" eaLnBrk="0" hangingPunct="0"/>
            <a:r>
              <a:rPr lang="en-US" sz="1400" dirty="0"/>
              <a:t>TDO</a:t>
            </a:r>
          </a:p>
        </p:txBody>
      </p:sp>
      <p:sp>
        <p:nvSpPr>
          <p:cNvPr id="62" name="Rectangle 65"/>
          <p:cNvSpPr>
            <a:spLocks noChangeArrowheads="1"/>
          </p:cNvSpPr>
          <p:nvPr/>
        </p:nvSpPr>
        <p:spPr bwMode="auto">
          <a:xfrm flipV="1">
            <a:off x="4604195" y="2905580"/>
            <a:ext cx="893762" cy="290513"/>
          </a:xfrm>
          <a:prstGeom prst="rect">
            <a:avLst/>
          </a:prstGeom>
          <a:noFill/>
          <a:ln w="9525">
            <a:noFill/>
            <a:miter lim="800000"/>
            <a:headEnd/>
            <a:tailEnd/>
          </a:ln>
          <a:effectLst/>
        </p:spPr>
        <p:txBody>
          <a:bodyPr rot="10800000" wrap="none" anchor="ctr">
            <a:prstTxWarp prst="textNoShape">
              <a:avLst/>
            </a:prstTxWarp>
          </a:bodyPr>
          <a:lstStyle/>
          <a:p>
            <a:pPr algn="ctr" eaLnBrk="0" hangingPunct="0"/>
            <a:r>
              <a:rPr lang="en-US" sz="1400" dirty="0" smtClean="0"/>
              <a:t>Optional</a:t>
            </a:r>
            <a:endParaRPr lang="en-US" sz="1400" dirty="0"/>
          </a:p>
        </p:txBody>
      </p:sp>
      <p:sp>
        <p:nvSpPr>
          <p:cNvPr id="71" name="AutoShape 73"/>
          <p:cNvSpPr>
            <a:spLocks noChangeArrowheads="1"/>
          </p:cNvSpPr>
          <p:nvPr/>
        </p:nvSpPr>
        <p:spPr bwMode="auto">
          <a:xfrm>
            <a:off x="2501968" y="4848448"/>
            <a:ext cx="2078037" cy="304800"/>
          </a:xfrm>
          <a:prstGeom prst="roundRect">
            <a:avLst>
              <a:gd name="adj" fmla="val 50000"/>
            </a:avLst>
          </a:prstGeom>
          <a:solidFill>
            <a:schemeClr val="bg1">
              <a:lumMod val="65000"/>
            </a:schemeClr>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Instruction decoder</a:t>
            </a:r>
            <a:endParaRPr lang="en-US" sz="1200" kern="0" dirty="0">
              <a:solidFill>
                <a:srgbClr val="000000"/>
              </a:solidFill>
              <a:latin typeface="Arial"/>
            </a:endParaRPr>
          </a:p>
        </p:txBody>
      </p:sp>
      <p:sp>
        <p:nvSpPr>
          <p:cNvPr id="72" name="AutoShape 73"/>
          <p:cNvSpPr>
            <a:spLocks noChangeArrowheads="1"/>
          </p:cNvSpPr>
          <p:nvPr/>
        </p:nvSpPr>
        <p:spPr bwMode="auto">
          <a:xfrm>
            <a:off x="2501968" y="5205413"/>
            <a:ext cx="2078037" cy="304800"/>
          </a:xfrm>
          <a:prstGeom prst="roundRect">
            <a:avLst>
              <a:gd name="adj" fmla="val 50000"/>
            </a:avLst>
          </a:prstGeom>
          <a:solidFill>
            <a:schemeClr val="bg1">
              <a:lumMod val="65000"/>
            </a:schemeClr>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Instruction register</a:t>
            </a:r>
          </a:p>
        </p:txBody>
      </p:sp>
      <p:sp>
        <p:nvSpPr>
          <p:cNvPr id="73" name="AutoShape 73"/>
          <p:cNvSpPr>
            <a:spLocks noChangeArrowheads="1"/>
          </p:cNvSpPr>
          <p:nvPr/>
        </p:nvSpPr>
        <p:spPr bwMode="auto">
          <a:xfrm>
            <a:off x="2626178" y="1757515"/>
            <a:ext cx="2027237" cy="610959"/>
          </a:xfrm>
          <a:prstGeom prst="roundRect">
            <a:avLst>
              <a:gd name="adj" fmla="val 22688"/>
            </a:avLst>
          </a:prstGeom>
          <a:solidFill>
            <a:schemeClr val="tx2">
              <a:lumMod val="60000"/>
              <a:lumOff val="40000"/>
            </a:schemeClr>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400" kern="0" dirty="0" smtClean="0">
                <a:solidFill>
                  <a:srgbClr val="000000"/>
                </a:solidFill>
                <a:latin typeface="Arial"/>
              </a:rPr>
              <a:t>Circuit under test</a:t>
            </a:r>
          </a:p>
        </p:txBody>
      </p:sp>
      <p:sp>
        <p:nvSpPr>
          <p:cNvPr id="74" name="AutoShape 73"/>
          <p:cNvSpPr>
            <a:spLocks noChangeArrowheads="1"/>
          </p:cNvSpPr>
          <p:nvPr/>
        </p:nvSpPr>
        <p:spPr bwMode="auto">
          <a:xfrm>
            <a:off x="2517231" y="1174750"/>
            <a:ext cx="2358426" cy="304800"/>
          </a:xfrm>
          <a:prstGeom prst="roundRect">
            <a:avLst>
              <a:gd name="adj" fmla="val 50000"/>
            </a:avLst>
          </a:prstGeom>
          <a:solidFill>
            <a:schemeClr val="bg1">
              <a:lumMod val="65000"/>
            </a:schemeClr>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Boundary scan register</a:t>
            </a:r>
          </a:p>
        </p:txBody>
      </p:sp>
      <p:sp>
        <p:nvSpPr>
          <p:cNvPr id="75" name="AutoShape 73"/>
          <p:cNvSpPr>
            <a:spLocks noChangeArrowheads="1"/>
          </p:cNvSpPr>
          <p:nvPr/>
        </p:nvSpPr>
        <p:spPr bwMode="auto">
          <a:xfrm>
            <a:off x="7156001" y="4946578"/>
            <a:ext cx="863145" cy="515939"/>
          </a:xfrm>
          <a:prstGeom prst="roundRect">
            <a:avLst>
              <a:gd name="adj" fmla="val 23408"/>
            </a:avLst>
          </a:prstGeom>
          <a:solidFill>
            <a:schemeClr val="bg1">
              <a:lumMod val="65000"/>
            </a:schemeClr>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Output</a:t>
            </a:r>
            <a:br>
              <a:rPr lang="en-US" sz="1200" kern="0" dirty="0" smtClean="0">
                <a:solidFill>
                  <a:srgbClr val="000000"/>
                </a:solidFill>
                <a:latin typeface="Arial"/>
              </a:rPr>
            </a:br>
            <a:r>
              <a:rPr lang="en-US" sz="1200" kern="0" dirty="0" smtClean="0">
                <a:solidFill>
                  <a:srgbClr val="000000"/>
                </a:solidFill>
                <a:latin typeface="Arial"/>
              </a:rPr>
              <a:t>buffer</a:t>
            </a:r>
          </a:p>
        </p:txBody>
      </p:sp>
      <p:sp>
        <p:nvSpPr>
          <p:cNvPr id="76" name="AutoShape 73"/>
          <p:cNvSpPr>
            <a:spLocks noChangeArrowheads="1"/>
          </p:cNvSpPr>
          <p:nvPr/>
        </p:nvSpPr>
        <p:spPr bwMode="auto">
          <a:xfrm>
            <a:off x="2522000" y="2678113"/>
            <a:ext cx="2249488" cy="304800"/>
          </a:xfrm>
          <a:prstGeom prst="roundRect">
            <a:avLst>
              <a:gd name="adj" fmla="val 50000"/>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Design specific registers</a:t>
            </a:r>
            <a:endParaRPr lang="en-US" sz="1200" kern="0" dirty="0">
              <a:solidFill>
                <a:srgbClr val="000000"/>
              </a:solidFill>
              <a:latin typeface="Arial"/>
            </a:endParaRPr>
          </a:p>
        </p:txBody>
      </p:sp>
      <p:sp>
        <p:nvSpPr>
          <p:cNvPr id="77" name="AutoShape 73"/>
          <p:cNvSpPr>
            <a:spLocks noChangeArrowheads="1"/>
          </p:cNvSpPr>
          <p:nvPr/>
        </p:nvSpPr>
        <p:spPr bwMode="auto">
          <a:xfrm>
            <a:off x="2522000" y="3213100"/>
            <a:ext cx="2249488" cy="304800"/>
          </a:xfrm>
          <a:prstGeom prst="roundRect">
            <a:avLst>
              <a:gd name="adj" fmla="val 50000"/>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Device identification register</a:t>
            </a:r>
            <a:endParaRPr lang="en-US" sz="1200" kern="0" dirty="0">
              <a:solidFill>
                <a:srgbClr val="000000"/>
              </a:solidFill>
              <a:latin typeface="Arial"/>
            </a:endParaRPr>
          </a:p>
        </p:txBody>
      </p:sp>
      <p:sp>
        <p:nvSpPr>
          <p:cNvPr id="78" name="AutoShape 73"/>
          <p:cNvSpPr>
            <a:spLocks noChangeArrowheads="1"/>
          </p:cNvSpPr>
          <p:nvPr/>
        </p:nvSpPr>
        <p:spPr bwMode="auto">
          <a:xfrm>
            <a:off x="2544903" y="3733800"/>
            <a:ext cx="531739" cy="304800"/>
          </a:xfrm>
          <a:prstGeom prst="roundRect">
            <a:avLst>
              <a:gd name="adj" fmla="val 26191"/>
            </a:avLst>
          </a:prstGeom>
          <a:solidFill>
            <a:schemeClr val="bg1">
              <a:lumMod val="65000"/>
            </a:schemeClr>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BR</a:t>
            </a:r>
          </a:p>
        </p:txBody>
      </p:sp>
      <p:sp>
        <p:nvSpPr>
          <p:cNvPr id="79" name="AutoShape 73"/>
          <p:cNvSpPr>
            <a:spLocks noChangeArrowheads="1"/>
          </p:cNvSpPr>
          <p:nvPr/>
        </p:nvSpPr>
        <p:spPr bwMode="auto">
          <a:xfrm>
            <a:off x="2492443" y="5709106"/>
            <a:ext cx="973514" cy="804634"/>
          </a:xfrm>
          <a:prstGeom prst="roundRect">
            <a:avLst>
              <a:gd name="adj" fmla="val 22688"/>
            </a:avLst>
          </a:prstGeom>
          <a:solidFill>
            <a:schemeClr val="bg1">
              <a:lumMod val="65000"/>
            </a:schemeClr>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TAP</a:t>
            </a:r>
          </a:p>
        </p:txBody>
      </p:sp>
      <p:sp>
        <p:nvSpPr>
          <p:cNvPr id="80" name="TextBox 79"/>
          <p:cNvSpPr txBox="1"/>
          <p:nvPr/>
        </p:nvSpPr>
        <p:spPr>
          <a:xfrm>
            <a:off x="6964555" y="1331913"/>
            <a:ext cx="1226845" cy="2697407"/>
          </a:xfrm>
          <a:prstGeom prst="rect">
            <a:avLst/>
          </a:prstGeom>
          <a:solidFill>
            <a:srgbClr val="FFFFFF">
              <a:alpha val="75000"/>
            </a:srgbClr>
          </a:solidFill>
          <a:ln>
            <a:solidFill>
              <a:srgbClr val="7F7F7F"/>
            </a:solidFill>
          </a:ln>
        </p:spPr>
        <p:txBody>
          <a:bodyPr wrap="square" tIns="187200" bIns="0" rtlCol="0" anchor="t">
            <a:spAutoFit/>
          </a:bodyPr>
          <a:lstStyle/>
          <a:p>
            <a:pPr algn="ctr" eaLnBrk="0" hangingPunct="0">
              <a:spcAft>
                <a:spcPts val="600"/>
              </a:spcAft>
            </a:pPr>
            <a:r>
              <a:rPr lang="en-US" sz="1400" dirty="0" smtClean="0">
                <a:solidFill>
                  <a:srgbClr val="FF0000"/>
                </a:solidFill>
              </a:rPr>
              <a:t>Instructions</a:t>
            </a:r>
          </a:p>
          <a:p>
            <a:pPr algn="ctr" eaLnBrk="0" hangingPunct="0"/>
            <a:r>
              <a:rPr lang="en-US" sz="1400" dirty="0" smtClean="0"/>
              <a:t>Clock DR</a:t>
            </a:r>
          </a:p>
          <a:p>
            <a:pPr algn="ctr" eaLnBrk="0" hangingPunct="0"/>
            <a:r>
              <a:rPr lang="en-US" sz="1400" dirty="0" smtClean="0"/>
              <a:t>Shift DR</a:t>
            </a:r>
          </a:p>
          <a:p>
            <a:pPr algn="ctr" eaLnBrk="0" hangingPunct="0"/>
            <a:r>
              <a:rPr lang="en-US" sz="1400" dirty="0" smtClean="0"/>
              <a:t>Update DR</a:t>
            </a:r>
          </a:p>
          <a:p>
            <a:pPr algn="ctr" eaLnBrk="0" hangingPunct="0"/>
            <a:r>
              <a:rPr lang="en-US" sz="1400" dirty="0" smtClean="0"/>
              <a:t>Clock IR</a:t>
            </a:r>
          </a:p>
          <a:p>
            <a:pPr algn="ctr" eaLnBrk="0" hangingPunct="0"/>
            <a:r>
              <a:rPr lang="en-US" sz="1400" dirty="0" smtClean="0"/>
              <a:t>Shift IR</a:t>
            </a:r>
          </a:p>
          <a:p>
            <a:pPr algn="ctr" eaLnBrk="0" hangingPunct="0"/>
            <a:r>
              <a:rPr lang="en-US" sz="1400" dirty="0" smtClean="0"/>
              <a:t>Update IR</a:t>
            </a:r>
          </a:p>
          <a:p>
            <a:pPr algn="ctr" eaLnBrk="0" hangingPunct="0"/>
            <a:r>
              <a:rPr lang="en-US" sz="1400" dirty="0" smtClean="0"/>
              <a:t>Reset</a:t>
            </a:r>
          </a:p>
          <a:p>
            <a:pPr algn="ctr" eaLnBrk="0" hangingPunct="0"/>
            <a:r>
              <a:rPr lang="en-US" sz="1400" dirty="0" smtClean="0"/>
              <a:t>Enable</a:t>
            </a:r>
          </a:p>
          <a:p>
            <a:pPr algn="ctr" eaLnBrk="0" hangingPunct="0"/>
            <a:r>
              <a:rPr lang="en-US" sz="1400" dirty="0" smtClean="0"/>
              <a:t>Select</a:t>
            </a:r>
          </a:p>
          <a:p>
            <a:endParaRPr lang="en-US" dirty="0"/>
          </a:p>
        </p:txBody>
      </p:sp>
      <p:sp>
        <p:nvSpPr>
          <p:cNvPr id="84" name="Trapezoid 83"/>
          <p:cNvSpPr/>
          <p:nvPr/>
        </p:nvSpPr>
        <p:spPr>
          <a:xfrm rot="5400000">
            <a:off x="6542461" y="5093300"/>
            <a:ext cx="679674" cy="180000"/>
          </a:xfrm>
          <a:prstGeom prst="trapezoid">
            <a:avLst>
              <a:gd name="adj" fmla="val 44601"/>
            </a:avLst>
          </a:prstGeom>
          <a:solidFill>
            <a:schemeClr val="bg1"/>
          </a:solidFill>
          <a:ln w="19050" cap="flat" cmpd="sng" algn="ctr">
            <a:solidFill>
              <a:schemeClr val="tx1"/>
            </a:solidFill>
            <a:prstDash val="solid"/>
            <a:miter lim="800000"/>
            <a:headEnd type="none" w="med" len="med"/>
            <a:tailEnd type="none" w="med" len="me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endParaRPr>
          </a:p>
        </p:txBody>
      </p:sp>
      <p:sp>
        <p:nvSpPr>
          <p:cNvPr id="67" name="Text Box 59"/>
          <p:cNvSpPr txBox="1">
            <a:spLocks noChangeArrowheads="1"/>
          </p:cNvSpPr>
          <p:nvPr/>
        </p:nvSpPr>
        <p:spPr bwMode="auto">
          <a:xfrm flipH="1">
            <a:off x="5849056" y="3840162"/>
            <a:ext cx="438150" cy="396875"/>
          </a:xfrm>
          <a:prstGeom prst="rect">
            <a:avLst/>
          </a:prstGeom>
          <a:noFill/>
          <a:ln w="9525">
            <a:noFill/>
            <a:miter lim="800000"/>
            <a:headEnd/>
            <a:tailEnd/>
          </a:ln>
          <a:effectLst/>
        </p:spPr>
        <p:txBody>
          <a:bodyPr wrap="none">
            <a:prstTxWarp prst="textNoShape">
              <a:avLst/>
            </a:prstTxWarp>
            <a:spAutoFit/>
          </a:bodyPr>
          <a:lstStyle/>
          <a:p>
            <a:r>
              <a:rPr lang="pl-PL" sz="2000" dirty="0"/>
              <a:t>…</a:t>
            </a:r>
            <a:endParaRPr lang="en-GB" sz="20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Line 23"/>
          <p:cNvSpPr>
            <a:spLocks noChangeShapeType="1"/>
          </p:cNvSpPr>
          <p:nvPr/>
        </p:nvSpPr>
        <p:spPr bwMode="auto">
          <a:xfrm>
            <a:off x="3843028" y="5522913"/>
            <a:ext cx="0" cy="298450"/>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66" name="Line 73"/>
          <p:cNvSpPr>
            <a:spLocks noChangeShapeType="1"/>
          </p:cNvSpPr>
          <p:nvPr/>
        </p:nvSpPr>
        <p:spPr bwMode="auto">
          <a:xfrm>
            <a:off x="6708465" y="5522913"/>
            <a:ext cx="0" cy="311150"/>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65" name="Line 72"/>
          <p:cNvSpPr>
            <a:spLocks noChangeShapeType="1"/>
          </p:cNvSpPr>
          <p:nvPr/>
        </p:nvSpPr>
        <p:spPr bwMode="auto">
          <a:xfrm>
            <a:off x="6708465" y="4876800"/>
            <a:ext cx="0" cy="314325"/>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33" name="Line 22"/>
          <p:cNvSpPr>
            <a:spLocks noChangeShapeType="1"/>
          </p:cNvSpPr>
          <p:nvPr/>
        </p:nvSpPr>
        <p:spPr bwMode="auto">
          <a:xfrm>
            <a:off x="3843028" y="4876800"/>
            <a:ext cx="0" cy="314325"/>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64" name="Line 71"/>
          <p:cNvSpPr>
            <a:spLocks noChangeShapeType="1"/>
          </p:cNvSpPr>
          <p:nvPr/>
        </p:nvSpPr>
        <p:spPr bwMode="auto">
          <a:xfrm>
            <a:off x="6708465" y="4224338"/>
            <a:ext cx="0" cy="311150"/>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32" name="Line 21"/>
          <p:cNvSpPr>
            <a:spLocks noChangeShapeType="1"/>
          </p:cNvSpPr>
          <p:nvPr/>
        </p:nvSpPr>
        <p:spPr bwMode="auto">
          <a:xfrm>
            <a:off x="3843028" y="4224338"/>
            <a:ext cx="0" cy="311150"/>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63" name="Line 70"/>
          <p:cNvSpPr>
            <a:spLocks noChangeShapeType="1"/>
          </p:cNvSpPr>
          <p:nvPr/>
        </p:nvSpPr>
        <p:spPr bwMode="auto">
          <a:xfrm>
            <a:off x="6708465" y="3578225"/>
            <a:ext cx="0" cy="314325"/>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31" name="Line 20"/>
          <p:cNvSpPr>
            <a:spLocks noChangeShapeType="1"/>
          </p:cNvSpPr>
          <p:nvPr/>
        </p:nvSpPr>
        <p:spPr bwMode="auto">
          <a:xfrm>
            <a:off x="3843028" y="3421063"/>
            <a:ext cx="0" cy="471487"/>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62" name="Line 69"/>
          <p:cNvSpPr>
            <a:spLocks noChangeShapeType="1"/>
          </p:cNvSpPr>
          <p:nvPr/>
        </p:nvSpPr>
        <p:spPr bwMode="auto">
          <a:xfrm>
            <a:off x="6708465" y="2930525"/>
            <a:ext cx="0" cy="306388"/>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30" name="Line 19"/>
          <p:cNvSpPr>
            <a:spLocks noChangeShapeType="1"/>
          </p:cNvSpPr>
          <p:nvPr/>
        </p:nvSpPr>
        <p:spPr bwMode="auto">
          <a:xfrm>
            <a:off x="3843028" y="2930525"/>
            <a:ext cx="0" cy="306388"/>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61" name="Line 68"/>
          <p:cNvSpPr>
            <a:spLocks noChangeShapeType="1"/>
          </p:cNvSpPr>
          <p:nvPr/>
        </p:nvSpPr>
        <p:spPr bwMode="auto">
          <a:xfrm>
            <a:off x="6708465" y="2306638"/>
            <a:ext cx="0" cy="280987"/>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9" name="Line 18"/>
          <p:cNvSpPr>
            <a:spLocks noChangeShapeType="1"/>
          </p:cNvSpPr>
          <p:nvPr/>
        </p:nvSpPr>
        <p:spPr bwMode="auto">
          <a:xfrm>
            <a:off x="3843028" y="2306638"/>
            <a:ext cx="0" cy="287337"/>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 name="Title 1"/>
          <p:cNvSpPr>
            <a:spLocks noGrp="1"/>
          </p:cNvSpPr>
          <p:nvPr>
            <p:ph type="title"/>
          </p:nvPr>
        </p:nvSpPr>
        <p:spPr/>
        <p:txBody>
          <a:bodyPr/>
          <a:lstStyle/>
          <a:p>
            <a:r>
              <a:rPr lang="en-US" dirty="0" smtClean="0"/>
              <a:t>TAP state diagram </a:t>
            </a:r>
            <a:endParaRPr lang="en-US" dirty="0"/>
          </a:p>
        </p:txBody>
      </p:sp>
      <p:sp>
        <p:nvSpPr>
          <p:cNvPr id="5" name="Freeform 99"/>
          <p:cNvSpPr>
            <a:spLocks/>
          </p:cNvSpPr>
          <p:nvPr/>
        </p:nvSpPr>
        <p:spPr bwMode="auto">
          <a:xfrm>
            <a:off x="4454215" y="2255838"/>
            <a:ext cx="1728788" cy="3924300"/>
          </a:xfrm>
          <a:custGeom>
            <a:avLst/>
            <a:gdLst/>
            <a:ahLst/>
            <a:cxnLst>
              <a:cxn ang="0">
                <a:pos x="0" y="0"/>
              </a:cxn>
              <a:cxn ang="0">
                <a:pos x="227" y="136"/>
              </a:cxn>
              <a:cxn ang="0">
                <a:pos x="409" y="544"/>
              </a:cxn>
              <a:cxn ang="0">
                <a:pos x="454" y="1179"/>
              </a:cxn>
              <a:cxn ang="0">
                <a:pos x="499" y="1996"/>
              </a:cxn>
              <a:cxn ang="0">
                <a:pos x="772" y="2404"/>
              </a:cxn>
              <a:cxn ang="0">
                <a:pos x="1089" y="2404"/>
              </a:cxn>
            </a:cxnLst>
            <a:rect l="0" t="0" r="r" b="b"/>
            <a:pathLst>
              <a:path w="1089" h="2472">
                <a:moveTo>
                  <a:pt x="0" y="0"/>
                </a:moveTo>
                <a:cubicBezTo>
                  <a:pt x="79" y="22"/>
                  <a:pt x="159" y="45"/>
                  <a:pt x="227" y="136"/>
                </a:cubicBezTo>
                <a:cubicBezTo>
                  <a:pt x="295" y="227"/>
                  <a:pt x="371" y="370"/>
                  <a:pt x="409" y="544"/>
                </a:cubicBezTo>
                <a:cubicBezTo>
                  <a:pt x="447" y="718"/>
                  <a:pt x="439" y="937"/>
                  <a:pt x="454" y="1179"/>
                </a:cubicBezTo>
                <a:cubicBezTo>
                  <a:pt x="469" y="1421"/>
                  <a:pt x="446" y="1792"/>
                  <a:pt x="499" y="1996"/>
                </a:cubicBezTo>
                <a:cubicBezTo>
                  <a:pt x="552" y="2200"/>
                  <a:pt x="674" y="2336"/>
                  <a:pt x="772" y="2404"/>
                </a:cubicBezTo>
                <a:cubicBezTo>
                  <a:pt x="870" y="2472"/>
                  <a:pt x="979" y="2438"/>
                  <a:pt x="1089" y="2404"/>
                </a:cubicBezTo>
              </a:path>
            </a:pathLst>
          </a:custGeom>
          <a:noFill/>
          <a:ln w="19050" cmpd="sng">
            <a:solidFill>
              <a:schemeClr val="tx1"/>
            </a:solidFill>
            <a:round/>
            <a:headEnd type="triangle" w="med" len="med"/>
            <a:tailEnd/>
          </a:ln>
          <a:effectLst/>
        </p:spPr>
        <p:txBody>
          <a:bodyPr>
            <a:prstTxWarp prst="textNoShape">
              <a:avLst/>
            </a:prstTxWarp>
          </a:bodyPr>
          <a:lstStyle/>
          <a:p>
            <a:endParaRPr lang="en-US"/>
          </a:p>
        </p:txBody>
      </p:sp>
      <p:sp>
        <p:nvSpPr>
          <p:cNvPr id="6" name="Arc 93"/>
          <p:cNvSpPr>
            <a:spLocks/>
          </p:cNvSpPr>
          <p:nvPr/>
        </p:nvSpPr>
        <p:spPr bwMode="auto">
          <a:xfrm>
            <a:off x="7321240" y="1454150"/>
            <a:ext cx="331788" cy="657225"/>
          </a:xfrm>
          <a:custGeom>
            <a:avLst/>
            <a:gdLst>
              <a:gd name="G0" fmla="+- 3335 0 0"/>
              <a:gd name="G1" fmla="+- 21600 0 0"/>
              <a:gd name="G2" fmla="+- 21600 0 0"/>
              <a:gd name="T0" fmla="*/ 3335 w 24935"/>
              <a:gd name="T1" fmla="*/ 0 h 43200"/>
              <a:gd name="T2" fmla="*/ 0 w 24935"/>
              <a:gd name="T3" fmla="*/ 42941 h 43200"/>
              <a:gd name="T4" fmla="*/ 3335 w 24935"/>
              <a:gd name="T5" fmla="*/ 21600 h 43200"/>
            </a:gdLst>
            <a:ahLst/>
            <a:cxnLst>
              <a:cxn ang="0">
                <a:pos x="T0" y="T1"/>
              </a:cxn>
              <a:cxn ang="0">
                <a:pos x="T2" y="T3"/>
              </a:cxn>
              <a:cxn ang="0">
                <a:pos x="T4" y="T5"/>
              </a:cxn>
            </a:cxnLst>
            <a:rect l="0" t="0" r="r" b="b"/>
            <a:pathLst>
              <a:path w="24935" h="43200" fill="none" extrusionOk="0">
                <a:moveTo>
                  <a:pt x="3335" y="-1"/>
                </a:moveTo>
                <a:cubicBezTo>
                  <a:pt x="15264" y="0"/>
                  <a:pt x="24935" y="9670"/>
                  <a:pt x="24935" y="21600"/>
                </a:cubicBezTo>
                <a:cubicBezTo>
                  <a:pt x="24935" y="33529"/>
                  <a:pt x="15264" y="43200"/>
                  <a:pt x="3335" y="43200"/>
                </a:cubicBezTo>
                <a:cubicBezTo>
                  <a:pt x="2218" y="43199"/>
                  <a:pt x="1103" y="43113"/>
                  <a:pt x="0" y="42940"/>
                </a:cubicBezTo>
              </a:path>
              <a:path w="24935" h="43200" stroke="0" extrusionOk="0">
                <a:moveTo>
                  <a:pt x="3335" y="-1"/>
                </a:moveTo>
                <a:cubicBezTo>
                  <a:pt x="15264" y="0"/>
                  <a:pt x="24935" y="9670"/>
                  <a:pt x="24935" y="21600"/>
                </a:cubicBezTo>
                <a:cubicBezTo>
                  <a:pt x="24935" y="33529"/>
                  <a:pt x="15264" y="43200"/>
                  <a:pt x="3335" y="43200"/>
                </a:cubicBezTo>
                <a:cubicBezTo>
                  <a:pt x="2218" y="43199"/>
                  <a:pt x="1103" y="43113"/>
                  <a:pt x="0" y="42940"/>
                </a:cubicBezTo>
                <a:lnTo>
                  <a:pt x="3335" y="21600"/>
                </a:lnTo>
                <a:close/>
              </a:path>
            </a:pathLst>
          </a:custGeom>
          <a:noFill/>
          <a:ln w="19050">
            <a:solidFill>
              <a:schemeClr val="tx1"/>
            </a:solidFill>
            <a:round/>
            <a:headEnd/>
            <a:tailEnd/>
          </a:ln>
          <a:effectLst/>
        </p:spPr>
        <p:txBody>
          <a:bodyPr wrap="none" anchor="ctr">
            <a:prstTxWarp prst="textNoShape">
              <a:avLst/>
            </a:prstTxWarp>
          </a:bodyPr>
          <a:lstStyle/>
          <a:p>
            <a:endParaRPr lang="en-US"/>
          </a:p>
        </p:txBody>
      </p:sp>
      <p:sp>
        <p:nvSpPr>
          <p:cNvPr id="7" name="Line 90"/>
          <p:cNvSpPr>
            <a:spLocks noChangeShapeType="1"/>
          </p:cNvSpPr>
          <p:nvPr/>
        </p:nvSpPr>
        <p:spPr bwMode="auto">
          <a:xfrm>
            <a:off x="4481203" y="2111375"/>
            <a:ext cx="1582737" cy="0"/>
          </a:xfrm>
          <a:prstGeom prst="line">
            <a:avLst/>
          </a:prstGeom>
          <a:noFill/>
          <a:ln w="19050">
            <a:solidFill>
              <a:schemeClr val="tx1"/>
            </a:solidFill>
            <a:round/>
            <a:headEnd/>
            <a:tailEnd type="triangle" w="med" len="med"/>
          </a:ln>
          <a:effectLst/>
        </p:spPr>
        <p:txBody>
          <a:bodyPr wrap="none" anchor="ctr">
            <a:prstTxWarp prst="textNoShape">
              <a:avLst/>
            </a:prstTxWarp>
          </a:bodyPr>
          <a:lstStyle/>
          <a:p>
            <a:endParaRPr lang="en-US"/>
          </a:p>
        </p:txBody>
      </p:sp>
      <p:sp>
        <p:nvSpPr>
          <p:cNvPr id="8" name="Line 45"/>
          <p:cNvSpPr>
            <a:spLocks noChangeShapeType="1"/>
          </p:cNvSpPr>
          <p:nvPr/>
        </p:nvSpPr>
        <p:spPr bwMode="auto">
          <a:xfrm>
            <a:off x="2206315" y="2111375"/>
            <a:ext cx="935038" cy="0"/>
          </a:xfrm>
          <a:prstGeom prst="line">
            <a:avLst/>
          </a:prstGeom>
          <a:noFill/>
          <a:ln w="19050">
            <a:solidFill>
              <a:schemeClr val="tx1"/>
            </a:solidFill>
            <a:round/>
            <a:headEnd/>
            <a:tailEnd type="triangle" w="med" len="med"/>
          </a:ln>
          <a:effectLst/>
        </p:spPr>
        <p:txBody>
          <a:bodyPr wrap="none" anchor="ctr">
            <a:prstTxWarp prst="textNoShape">
              <a:avLst/>
            </a:prstTxWarp>
          </a:bodyPr>
          <a:lstStyle/>
          <a:p>
            <a:endParaRPr lang="en-US"/>
          </a:p>
        </p:txBody>
      </p:sp>
      <p:sp>
        <p:nvSpPr>
          <p:cNvPr id="9" name="Text Box 42"/>
          <p:cNvSpPr txBox="1">
            <a:spLocks noChangeArrowheads="1"/>
          </p:cNvSpPr>
          <p:nvPr/>
        </p:nvSpPr>
        <p:spPr bwMode="auto">
          <a:xfrm>
            <a:off x="4166878" y="1535113"/>
            <a:ext cx="2209972" cy="307777"/>
          </a:xfrm>
          <a:prstGeom prst="rect">
            <a:avLst/>
          </a:prstGeom>
          <a:noFill/>
          <a:ln w="9525">
            <a:noFill/>
            <a:miter lim="800000"/>
            <a:headEnd/>
            <a:tailEnd/>
          </a:ln>
          <a:effectLst/>
        </p:spPr>
        <p:txBody>
          <a:bodyPr wrap="none">
            <a:prstTxWarp prst="textNoShape">
              <a:avLst/>
            </a:prstTxWarp>
            <a:spAutoFit/>
          </a:bodyPr>
          <a:lstStyle/>
          <a:p>
            <a:r>
              <a:rPr lang="en-US" sz="1400" dirty="0" smtClean="0"/>
              <a:t>Control signals from TMS</a:t>
            </a:r>
            <a:endParaRPr lang="en-US" sz="1400" dirty="0"/>
          </a:p>
        </p:txBody>
      </p:sp>
      <p:sp>
        <p:nvSpPr>
          <p:cNvPr id="10" name="AutoShape 44"/>
          <p:cNvSpPr>
            <a:spLocks noChangeArrowheads="1"/>
          </p:cNvSpPr>
          <p:nvPr/>
        </p:nvSpPr>
        <p:spPr bwMode="auto">
          <a:xfrm>
            <a:off x="1142690" y="1931987"/>
            <a:ext cx="1295400" cy="395287"/>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r>
              <a:rPr lang="en-US" sz="1200" kern="0">
                <a:solidFill>
                  <a:srgbClr val="000000"/>
                </a:solidFill>
                <a:latin typeface="Arial"/>
              </a:rPr>
              <a:t>Run Test / Idle</a:t>
            </a:r>
          </a:p>
        </p:txBody>
      </p:sp>
      <p:sp>
        <p:nvSpPr>
          <p:cNvPr id="11" name="AutoShape 46"/>
          <p:cNvSpPr>
            <a:spLocks noChangeArrowheads="1"/>
          </p:cNvSpPr>
          <p:nvPr/>
        </p:nvSpPr>
        <p:spPr bwMode="auto">
          <a:xfrm>
            <a:off x="1136340" y="1263650"/>
            <a:ext cx="1295400" cy="387350"/>
          </a:xfrm>
          <a:prstGeom prst="roundRect">
            <a:avLst>
              <a:gd name="adj" fmla="val 50000"/>
            </a:avLst>
          </a:prstGeom>
          <a:solidFill>
            <a:srgbClr val="558ED5"/>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r>
              <a:rPr lang="en-US" sz="1200" kern="0">
                <a:solidFill>
                  <a:srgbClr val="000000"/>
                </a:solidFill>
                <a:latin typeface="Arial"/>
              </a:rPr>
              <a:t>Test Reset</a:t>
            </a:r>
          </a:p>
        </p:txBody>
      </p:sp>
      <p:sp>
        <p:nvSpPr>
          <p:cNvPr id="12" name="Arc 47"/>
          <p:cNvSpPr>
            <a:spLocks/>
          </p:cNvSpPr>
          <p:nvPr/>
        </p:nvSpPr>
        <p:spPr bwMode="auto">
          <a:xfrm flipH="1" flipV="1">
            <a:off x="860115" y="1235075"/>
            <a:ext cx="347663" cy="431800"/>
          </a:xfrm>
          <a:custGeom>
            <a:avLst/>
            <a:gdLst>
              <a:gd name="G0" fmla="+- 15004 0 0"/>
              <a:gd name="G1" fmla="+- 21600 0 0"/>
              <a:gd name="G2" fmla="+- 21600 0 0"/>
              <a:gd name="T0" fmla="*/ 1146 w 36604"/>
              <a:gd name="T1" fmla="*/ 5031 h 43200"/>
              <a:gd name="T2" fmla="*/ 0 w 36604"/>
              <a:gd name="T3" fmla="*/ 37138 h 43200"/>
              <a:gd name="T4" fmla="*/ 15004 w 36604"/>
              <a:gd name="T5" fmla="*/ 21600 h 43200"/>
            </a:gdLst>
            <a:ahLst/>
            <a:cxnLst>
              <a:cxn ang="0">
                <a:pos x="T0" y="T1"/>
              </a:cxn>
              <a:cxn ang="0">
                <a:pos x="T2" y="T3"/>
              </a:cxn>
              <a:cxn ang="0">
                <a:pos x="T4" y="T5"/>
              </a:cxn>
            </a:cxnLst>
            <a:rect l="0" t="0" r="r" b="b"/>
            <a:pathLst>
              <a:path w="36604" h="43200" fill="none" extrusionOk="0">
                <a:moveTo>
                  <a:pt x="1146" y="5031"/>
                </a:moveTo>
                <a:cubicBezTo>
                  <a:pt x="5032" y="1780"/>
                  <a:pt x="9937" y="-1"/>
                  <a:pt x="15004" y="-1"/>
                </a:cubicBezTo>
                <a:cubicBezTo>
                  <a:pt x="26933" y="0"/>
                  <a:pt x="36604" y="9670"/>
                  <a:pt x="36604" y="21600"/>
                </a:cubicBezTo>
                <a:cubicBezTo>
                  <a:pt x="36604" y="33529"/>
                  <a:pt x="26933" y="43200"/>
                  <a:pt x="15004" y="43200"/>
                </a:cubicBezTo>
                <a:cubicBezTo>
                  <a:pt x="9406" y="43199"/>
                  <a:pt x="4026" y="41026"/>
                  <a:pt x="-1" y="37138"/>
                </a:cubicBezTo>
              </a:path>
              <a:path w="36604" h="43200" stroke="0" extrusionOk="0">
                <a:moveTo>
                  <a:pt x="1146" y="5031"/>
                </a:moveTo>
                <a:cubicBezTo>
                  <a:pt x="5032" y="1780"/>
                  <a:pt x="9937" y="-1"/>
                  <a:pt x="15004" y="-1"/>
                </a:cubicBezTo>
                <a:cubicBezTo>
                  <a:pt x="26933" y="0"/>
                  <a:pt x="36604" y="9670"/>
                  <a:pt x="36604" y="21600"/>
                </a:cubicBezTo>
                <a:cubicBezTo>
                  <a:pt x="36604" y="33529"/>
                  <a:pt x="26933" y="43200"/>
                  <a:pt x="15004" y="43200"/>
                </a:cubicBezTo>
                <a:cubicBezTo>
                  <a:pt x="9406" y="43199"/>
                  <a:pt x="4026" y="41026"/>
                  <a:pt x="-1" y="37138"/>
                </a:cubicBezTo>
                <a:lnTo>
                  <a:pt x="15004" y="21600"/>
                </a:lnTo>
                <a:close/>
              </a:path>
            </a:pathLst>
          </a:custGeom>
          <a:noFill/>
          <a:ln w="19050">
            <a:solidFill>
              <a:schemeClr val="tx1"/>
            </a:solidFill>
            <a:round/>
            <a:headEnd/>
            <a:tailEnd type="triangle" w="med" len="med"/>
          </a:ln>
          <a:effectLst/>
        </p:spPr>
        <p:txBody>
          <a:bodyPr wrap="none" anchor="ctr">
            <a:prstTxWarp prst="textNoShape">
              <a:avLst/>
            </a:prstTxWarp>
          </a:bodyPr>
          <a:lstStyle/>
          <a:p>
            <a:endParaRPr lang="en-US"/>
          </a:p>
        </p:txBody>
      </p:sp>
      <p:sp>
        <p:nvSpPr>
          <p:cNvPr id="13" name="Arc 48"/>
          <p:cNvSpPr>
            <a:spLocks/>
          </p:cNvSpPr>
          <p:nvPr/>
        </p:nvSpPr>
        <p:spPr bwMode="auto">
          <a:xfrm flipH="1" flipV="1">
            <a:off x="866465" y="1895475"/>
            <a:ext cx="347663" cy="431800"/>
          </a:xfrm>
          <a:custGeom>
            <a:avLst/>
            <a:gdLst>
              <a:gd name="G0" fmla="+- 15004 0 0"/>
              <a:gd name="G1" fmla="+- 21600 0 0"/>
              <a:gd name="G2" fmla="+- 21600 0 0"/>
              <a:gd name="T0" fmla="*/ 1146 w 36604"/>
              <a:gd name="T1" fmla="*/ 5031 h 43200"/>
              <a:gd name="T2" fmla="*/ 0 w 36604"/>
              <a:gd name="T3" fmla="*/ 37138 h 43200"/>
              <a:gd name="T4" fmla="*/ 15004 w 36604"/>
              <a:gd name="T5" fmla="*/ 21600 h 43200"/>
            </a:gdLst>
            <a:ahLst/>
            <a:cxnLst>
              <a:cxn ang="0">
                <a:pos x="T0" y="T1"/>
              </a:cxn>
              <a:cxn ang="0">
                <a:pos x="T2" y="T3"/>
              </a:cxn>
              <a:cxn ang="0">
                <a:pos x="T4" y="T5"/>
              </a:cxn>
            </a:cxnLst>
            <a:rect l="0" t="0" r="r" b="b"/>
            <a:pathLst>
              <a:path w="36604" h="43200" fill="none" extrusionOk="0">
                <a:moveTo>
                  <a:pt x="1146" y="5031"/>
                </a:moveTo>
                <a:cubicBezTo>
                  <a:pt x="5032" y="1780"/>
                  <a:pt x="9937" y="-1"/>
                  <a:pt x="15004" y="-1"/>
                </a:cubicBezTo>
                <a:cubicBezTo>
                  <a:pt x="26933" y="0"/>
                  <a:pt x="36604" y="9670"/>
                  <a:pt x="36604" y="21600"/>
                </a:cubicBezTo>
                <a:cubicBezTo>
                  <a:pt x="36604" y="33529"/>
                  <a:pt x="26933" y="43200"/>
                  <a:pt x="15004" y="43200"/>
                </a:cubicBezTo>
                <a:cubicBezTo>
                  <a:pt x="9406" y="43199"/>
                  <a:pt x="4026" y="41026"/>
                  <a:pt x="-1" y="37138"/>
                </a:cubicBezTo>
              </a:path>
              <a:path w="36604" h="43200" stroke="0" extrusionOk="0">
                <a:moveTo>
                  <a:pt x="1146" y="5031"/>
                </a:moveTo>
                <a:cubicBezTo>
                  <a:pt x="5032" y="1780"/>
                  <a:pt x="9937" y="-1"/>
                  <a:pt x="15004" y="-1"/>
                </a:cubicBezTo>
                <a:cubicBezTo>
                  <a:pt x="26933" y="0"/>
                  <a:pt x="36604" y="9670"/>
                  <a:pt x="36604" y="21600"/>
                </a:cubicBezTo>
                <a:cubicBezTo>
                  <a:pt x="36604" y="33529"/>
                  <a:pt x="26933" y="43200"/>
                  <a:pt x="15004" y="43200"/>
                </a:cubicBezTo>
                <a:cubicBezTo>
                  <a:pt x="9406" y="43199"/>
                  <a:pt x="4026" y="41026"/>
                  <a:pt x="-1" y="37138"/>
                </a:cubicBezTo>
                <a:lnTo>
                  <a:pt x="15004" y="21600"/>
                </a:lnTo>
                <a:close/>
              </a:path>
            </a:pathLst>
          </a:custGeom>
          <a:noFill/>
          <a:ln w="19050">
            <a:solidFill>
              <a:schemeClr val="tx1"/>
            </a:solidFill>
            <a:round/>
            <a:headEnd/>
            <a:tailEnd type="triangle" w="med" len="med"/>
          </a:ln>
          <a:effectLst/>
        </p:spPr>
        <p:txBody>
          <a:bodyPr wrap="none" anchor="ctr">
            <a:prstTxWarp prst="textNoShape">
              <a:avLst/>
            </a:prstTxWarp>
          </a:bodyPr>
          <a:lstStyle/>
          <a:p>
            <a:endParaRPr lang="en-US"/>
          </a:p>
        </p:txBody>
      </p:sp>
      <p:sp>
        <p:nvSpPr>
          <p:cNvPr id="14" name="Text Box 49"/>
          <p:cNvSpPr txBox="1">
            <a:spLocks noChangeArrowheads="1"/>
          </p:cNvSpPr>
          <p:nvPr/>
        </p:nvSpPr>
        <p:spPr bwMode="auto">
          <a:xfrm>
            <a:off x="912503" y="1376363"/>
            <a:ext cx="282575" cy="304800"/>
          </a:xfrm>
          <a:prstGeom prst="rect">
            <a:avLst/>
          </a:prstGeom>
          <a:noFill/>
          <a:ln w="9525">
            <a:noFill/>
            <a:miter lim="800000"/>
            <a:headEnd/>
            <a:tailEnd/>
          </a:ln>
          <a:effectLst/>
        </p:spPr>
        <p:txBody>
          <a:bodyPr wrap="none">
            <a:prstTxWarp prst="textNoShape">
              <a:avLst/>
            </a:prstTxWarp>
            <a:spAutoFit/>
          </a:bodyPr>
          <a:lstStyle/>
          <a:p>
            <a:r>
              <a:rPr lang="pl-PL" sz="1400"/>
              <a:t>1</a:t>
            </a:r>
            <a:endParaRPr lang="en-GB" sz="1400"/>
          </a:p>
        </p:txBody>
      </p:sp>
      <p:sp>
        <p:nvSpPr>
          <p:cNvPr id="15" name="Text Box 50"/>
          <p:cNvSpPr txBox="1">
            <a:spLocks noChangeArrowheads="1"/>
          </p:cNvSpPr>
          <p:nvPr/>
        </p:nvSpPr>
        <p:spPr bwMode="auto">
          <a:xfrm>
            <a:off x="920440" y="2044700"/>
            <a:ext cx="282575" cy="304800"/>
          </a:xfrm>
          <a:prstGeom prst="rect">
            <a:avLst/>
          </a:prstGeom>
          <a:noFill/>
          <a:ln w="9525">
            <a:noFill/>
            <a:miter lim="800000"/>
            <a:headEnd/>
            <a:tailEnd/>
          </a:ln>
          <a:effectLst/>
        </p:spPr>
        <p:txBody>
          <a:bodyPr wrap="none">
            <a:prstTxWarp prst="textNoShape">
              <a:avLst/>
            </a:prstTxWarp>
            <a:spAutoFit/>
          </a:bodyPr>
          <a:lstStyle/>
          <a:p>
            <a:r>
              <a:rPr lang="en-GB" sz="1400"/>
              <a:t>0</a:t>
            </a:r>
          </a:p>
        </p:txBody>
      </p:sp>
      <p:sp>
        <p:nvSpPr>
          <p:cNvPr id="16" name="Line 51"/>
          <p:cNvSpPr>
            <a:spLocks noChangeShapeType="1"/>
          </p:cNvSpPr>
          <p:nvPr/>
        </p:nvSpPr>
        <p:spPr bwMode="auto">
          <a:xfrm>
            <a:off x="1780865" y="1671637"/>
            <a:ext cx="0" cy="260349"/>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17" name="Text Box 52"/>
          <p:cNvSpPr txBox="1">
            <a:spLocks noChangeArrowheads="1"/>
          </p:cNvSpPr>
          <p:nvPr/>
        </p:nvSpPr>
        <p:spPr bwMode="auto">
          <a:xfrm>
            <a:off x="1780865" y="1627187"/>
            <a:ext cx="282575" cy="304800"/>
          </a:xfrm>
          <a:prstGeom prst="rect">
            <a:avLst/>
          </a:prstGeom>
          <a:noFill/>
          <a:ln w="9525">
            <a:noFill/>
            <a:miter lim="800000"/>
            <a:headEnd/>
            <a:tailEnd/>
          </a:ln>
          <a:effectLst/>
        </p:spPr>
        <p:txBody>
          <a:bodyPr wrap="none">
            <a:prstTxWarp prst="textNoShape">
              <a:avLst/>
            </a:prstTxWarp>
            <a:spAutoFit/>
          </a:bodyPr>
          <a:lstStyle/>
          <a:p>
            <a:r>
              <a:rPr lang="pl-PL" sz="1400"/>
              <a:t>0</a:t>
            </a:r>
            <a:endParaRPr lang="en-GB" sz="1400"/>
          </a:p>
        </p:txBody>
      </p:sp>
      <p:sp>
        <p:nvSpPr>
          <p:cNvPr id="18" name="Arc 43"/>
          <p:cNvSpPr>
            <a:spLocks/>
          </p:cNvSpPr>
          <p:nvPr/>
        </p:nvSpPr>
        <p:spPr bwMode="auto">
          <a:xfrm flipH="1" flipV="1">
            <a:off x="2536515" y="2184400"/>
            <a:ext cx="863600" cy="4105275"/>
          </a:xfrm>
          <a:custGeom>
            <a:avLst/>
            <a:gdLst>
              <a:gd name="G0" fmla="+- 7428 0 0"/>
              <a:gd name="G1" fmla="+- 21600 0 0"/>
              <a:gd name="G2" fmla="+- 21600 0 0"/>
              <a:gd name="T0" fmla="*/ 0 w 29028"/>
              <a:gd name="T1" fmla="*/ 1317 h 43200"/>
              <a:gd name="T2" fmla="*/ 7524 w 29028"/>
              <a:gd name="T3" fmla="*/ 43200 h 43200"/>
              <a:gd name="T4" fmla="*/ 7428 w 29028"/>
              <a:gd name="T5" fmla="*/ 21600 h 43200"/>
            </a:gdLst>
            <a:ahLst/>
            <a:cxnLst>
              <a:cxn ang="0">
                <a:pos x="T0" y="T1"/>
              </a:cxn>
              <a:cxn ang="0">
                <a:pos x="T2" y="T3"/>
              </a:cxn>
              <a:cxn ang="0">
                <a:pos x="T4" y="T5"/>
              </a:cxn>
            </a:cxnLst>
            <a:rect l="0" t="0" r="r" b="b"/>
            <a:pathLst>
              <a:path w="29028" h="43200" fill="none" extrusionOk="0">
                <a:moveTo>
                  <a:pt x="0" y="1317"/>
                </a:moveTo>
                <a:cubicBezTo>
                  <a:pt x="2379" y="445"/>
                  <a:pt x="4893" y="-1"/>
                  <a:pt x="7428" y="-1"/>
                </a:cubicBezTo>
                <a:cubicBezTo>
                  <a:pt x="19357" y="0"/>
                  <a:pt x="29028" y="9670"/>
                  <a:pt x="29028" y="21600"/>
                </a:cubicBezTo>
                <a:cubicBezTo>
                  <a:pt x="29028" y="33491"/>
                  <a:pt x="19415" y="43146"/>
                  <a:pt x="7523" y="43199"/>
                </a:cubicBezTo>
              </a:path>
              <a:path w="29028" h="43200" stroke="0" extrusionOk="0">
                <a:moveTo>
                  <a:pt x="0" y="1317"/>
                </a:moveTo>
                <a:cubicBezTo>
                  <a:pt x="2379" y="445"/>
                  <a:pt x="4893" y="-1"/>
                  <a:pt x="7428" y="-1"/>
                </a:cubicBezTo>
                <a:cubicBezTo>
                  <a:pt x="19357" y="0"/>
                  <a:pt x="29028" y="9670"/>
                  <a:pt x="29028" y="21600"/>
                </a:cubicBezTo>
                <a:cubicBezTo>
                  <a:pt x="29028" y="33491"/>
                  <a:pt x="19415" y="43146"/>
                  <a:pt x="7523" y="43199"/>
                </a:cubicBezTo>
                <a:lnTo>
                  <a:pt x="7428" y="21600"/>
                </a:lnTo>
                <a:close/>
              </a:path>
            </a:pathLst>
          </a:custGeom>
          <a:noFill/>
          <a:ln w="19050">
            <a:solidFill>
              <a:schemeClr val="tx1"/>
            </a:solidFill>
            <a:round/>
            <a:headEnd/>
            <a:tailEnd type="triangle" w="med" len="med"/>
          </a:ln>
          <a:effectLst/>
        </p:spPr>
        <p:txBody>
          <a:bodyPr wrap="none" anchor="ctr">
            <a:prstTxWarp prst="textNoShape">
              <a:avLst/>
            </a:prstTxWarp>
          </a:bodyPr>
          <a:lstStyle/>
          <a:p>
            <a:endParaRPr lang="en-US"/>
          </a:p>
        </p:txBody>
      </p:sp>
      <p:sp>
        <p:nvSpPr>
          <p:cNvPr id="19" name="Arc 28"/>
          <p:cNvSpPr>
            <a:spLocks/>
          </p:cNvSpPr>
          <p:nvPr/>
        </p:nvSpPr>
        <p:spPr bwMode="auto">
          <a:xfrm flipH="1">
            <a:off x="2722253" y="2759075"/>
            <a:ext cx="557212" cy="1296988"/>
          </a:xfrm>
          <a:custGeom>
            <a:avLst/>
            <a:gdLst>
              <a:gd name="G0" fmla="+- 0 0 0"/>
              <a:gd name="G1" fmla="+- 21600 0 0"/>
              <a:gd name="G2" fmla="+- 21600 0 0"/>
              <a:gd name="T0" fmla="*/ 0 w 21600"/>
              <a:gd name="T1" fmla="*/ 0 h 42922"/>
              <a:gd name="T2" fmla="*/ 3452 w 21600"/>
              <a:gd name="T3" fmla="*/ 42922 h 42922"/>
              <a:gd name="T4" fmla="*/ 0 w 21600"/>
              <a:gd name="T5" fmla="*/ 21600 h 42922"/>
            </a:gdLst>
            <a:ahLst/>
            <a:cxnLst>
              <a:cxn ang="0">
                <a:pos x="T0" y="T1"/>
              </a:cxn>
              <a:cxn ang="0">
                <a:pos x="T2" y="T3"/>
              </a:cxn>
              <a:cxn ang="0">
                <a:pos x="T4" y="T5"/>
              </a:cxn>
            </a:cxnLst>
            <a:rect l="0" t="0" r="r" b="b"/>
            <a:pathLst>
              <a:path w="21600" h="42922" fill="none" extrusionOk="0">
                <a:moveTo>
                  <a:pt x="0" y="-1"/>
                </a:moveTo>
                <a:cubicBezTo>
                  <a:pt x="11929" y="0"/>
                  <a:pt x="21600" y="9670"/>
                  <a:pt x="21600" y="21600"/>
                </a:cubicBezTo>
                <a:cubicBezTo>
                  <a:pt x="21600" y="32196"/>
                  <a:pt x="13912" y="41228"/>
                  <a:pt x="3452" y="42922"/>
                </a:cubicBezTo>
              </a:path>
              <a:path w="21600" h="42922" stroke="0" extrusionOk="0">
                <a:moveTo>
                  <a:pt x="0" y="-1"/>
                </a:moveTo>
                <a:cubicBezTo>
                  <a:pt x="11929" y="0"/>
                  <a:pt x="21600" y="9670"/>
                  <a:pt x="21600" y="21600"/>
                </a:cubicBezTo>
                <a:cubicBezTo>
                  <a:pt x="21600" y="32196"/>
                  <a:pt x="13912" y="41228"/>
                  <a:pt x="3452" y="42922"/>
                </a:cubicBezTo>
                <a:lnTo>
                  <a:pt x="0" y="21600"/>
                </a:lnTo>
                <a:close/>
              </a:path>
            </a:pathLst>
          </a:custGeom>
          <a:noFill/>
          <a:ln w="19050">
            <a:solidFill>
              <a:schemeClr val="tx1"/>
            </a:solidFill>
            <a:round/>
            <a:headEnd/>
            <a:tailEnd type="triangle" w="med" len="med"/>
          </a:ln>
          <a:effectLst/>
        </p:spPr>
        <p:txBody>
          <a:bodyPr wrap="none" anchor="ctr">
            <a:prstTxWarp prst="textNoShape">
              <a:avLst/>
            </a:prstTxWarp>
          </a:bodyPr>
          <a:lstStyle/>
          <a:p>
            <a:endParaRPr lang="en-US"/>
          </a:p>
        </p:txBody>
      </p:sp>
      <p:sp>
        <p:nvSpPr>
          <p:cNvPr id="20" name="Arc 27"/>
          <p:cNvSpPr>
            <a:spLocks/>
          </p:cNvSpPr>
          <p:nvPr/>
        </p:nvSpPr>
        <p:spPr bwMode="auto">
          <a:xfrm flipH="1" flipV="1">
            <a:off x="2731778" y="3421063"/>
            <a:ext cx="557212" cy="1943100"/>
          </a:xfrm>
          <a:custGeom>
            <a:avLst/>
            <a:gdLst>
              <a:gd name="G0" fmla="+- 0 0 0"/>
              <a:gd name="G1" fmla="+- 21600 0 0"/>
              <a:gd name="G2" fmla="+- 21600 0 0"/>
              <a:gd name="T0" fmla="*/ 0 w 21600"/>
              <a:gd name="T1" fmla="*/ 0 h 42922"/>
              <a:gd name="T2" fmla="*/ 3452 w 21600"/>
              <a:gd name="T3" fmla="*/ 42922 h 42922"/>
              <a:gd name="T4" fmla="*/ 0 w 21600"/>
              <a:gd name="T5" fmla="*/ 21600 h 42922"/>
            </a:gdLst>
            <a:ahLst/>
            <a:cxnLst>
              <a:cxn ang="0">
                <a:pos x="T0" y="T1"/>
              </a:cxn>
              <a:cxn ang="0">
                <a:pos x="T2" y="T3"/>
              </a:cxn>
              <a:cxn ang="0">
                <a:pos x="T4" y="T5"/>
              </a:cxn>
            </a:cxnLst>
            <a:rect l="0" t="0" r="r" b="b"/>
            <a:pathLst>
              <a:path w="21600" h="42922" fill="none" extrusionOk="0">
                <a:moveTo>
                  <a:pt x="0" y="-1"/>
                </a:moveTo>
                <a:cubicBezTo>
                  <a:pt x="11929" y="0"/>
                  <a:pt x="21600" y="9670"/>
                  <a:pt x="21600" y="21600"/>
                </a:cubicBezTo>
                <a:cubicBezTo>
                  <a:pt x="21600" y="32196"/>
                  <a:pt x="13912" y="41228"/>
                  <a:pt x="3452" y="42922"/>
                </a:cubicBezTo>
              </a:path>
              <a:path w="21600" h="42922" stroke="0" extrusionOk="0">
                <a:moveTo>
                  <a:pt x="0" y="-1"/>
                </a:moveTo>
                <a:cubicBezTo>
                  <a:pt x="11929" y="0"/>
                  <a:pt x="21600" y="9670"/>
                  <a:pt x="21600" y="21600"/>
                </a:cubicBezTo>
                <a:cubicBezTo>
                  <a:pt x="21600" y="32196"/>
                  <a:pt x="13912" y="41228"/>
                  <a:pt x="3452" y="42922"/>
                </a:cubicBezTo>
                <a:lnTo>
                  <a:pt x="0" y="21600"/>
                </a:lnTo>
                <a:close/>
              </a:path>
            </a:pathLst>
          </a:custGeom>
          <a:noFill/>
          <a:ln w="19050">
            <a:solidFill>
              <a:schemeClr val="tx1"/>
            </a:solidFill>
            <a:round/>
            <a:headEnd/>
            <a:tailEnd type="triangle" w="med" len="med"/>
          </a:ln>
          <a:effectLst/>
        </p:spPr>
        <p:txBody>
          <a:bodyPr wrap="none" anchor="ctr">
            <a:prstTxWarp prst="textNoShape">
              <a:avLst/>
            </a:prstTxWarp>
          </a:bodyPr>
          <a:lstStyle/>
          <a:p>
            <a:endParaRPr lang="en-US"/>
          </a:p>
        </p:txBody>
      </p:sp>
      <p:sp>
        <p:nvSpPr>
          <p:cNvPr id="21" name="Arc 26"/>
          <p:cNvSpPr>
            <a:spLocks/>
          </p:cNvSpPr>
          <p:nvPr/>
        </p:nvSpPr>
        <p:spPr bwMode="auto">
          <a:xfrm>
            <a:off x="4401828" y="4059238"/>
            <a:ext cx="557212" cy="1943100"/>
          </a:xfrm>
          <a:custGeom>
            <a:avLst/>
            <a:gdLst>
              <a:gd name="G0" fmla="+- 0 0 0"/>
              <a:gd name="G1" fmla="+- 21600 0 0"/>
              <a:gd name="G2" fmla="+- 21600 0 0"/>
              <a:gd name="T0" fmla="*/ 0 w 21600"/>
              <a:gd name="T1" fmla="*/ 0 h 42922"/>
              <a:gd name="T2" fmla="*/ 3452 w 21600"/>
              <a:gd name="T3" fmla="*/ 42922 h 42922"/>
              <a:gd name="T4" fmla="*/ 0 w 21600"/>
              <a:gd name="T5" fmla="*/ 21600 h 42922"/>
            </a:gdLst>
            <a:ahLst/>
            <a:cxnLst>
              <a:cxn ang="0">
                <a:pos x="T0" y="T1"/>
              </a:cxn>
              <a:cxn ang="0">
                <a:pos x="T2" y="T3"/>
              </a:cxn>
              <a:cxn ang="0">
                <a:pos x="T4" y="T5"/>
              </a:cxn>
            </a:cxnLst>
            <a:rect l="0" t="0" r="r" b="b"/>
            <a:pathLst>
              <a:path w="21600" h="42922" fill="none" extrusionOk="0">
                <a:moveTo>
                  <a:pt x="0" y="-1"/>
                </a:moveTo>
                <a:cubicBezTo>
                  <a:pt x="11929" y="0"/>
                  <a:pt x="21600" y="9670"/>
                  <a:pt x="21600" y="21600"/>
                </a:cubicBezTo>
                <a:cubicBezTo>
                  <a:pt x="21600" y="32196"/>
                  <a:pt x="13912" y="41228"/>
                  <a:pt x="3452" y="42922"/>
                </a:cubicBezTo>
              </a:path>
              <a:path w="21600" h="42922" stroke="0" extrusionOk="0">
                <a:moveTo>
                  <a:pt x="0" y="-1"/>
                </a:moveTo>
                <a:cubicBezTo>
                  <a:pt x="11929" y="0"/>
                  <a:pt x="21600" y="9670"/>
                  <a:pt x="21600" y="21600"/>
                </a:cubicBezTo>
                <a:cubicBezTo>
                  <a:pt x="21600" y="32196"/>
                  <a:pt x="13912" y="41228"/>
                  <a:pt x="3452" y="42922"/>
                </a:cubicBezTo>
                <a:lnTo>
                  <a:pt x="0" y="21600"/>
                </a:lnTo>
                <a:close/>
              </a:path>
            </a:pathLst>
          </a:custGeom>
          <a:noFill/>
          <a:ln w="19050">
            <a:solidFill>
              <a:schemeClr val="tx1"/>
            </a:solidFill>
            <a:round/>
            <a:headEnd/>
            <a:tailEnd type="triangle" w="med" len="med"/>
          </a:ln>
          <a:effectLst/>
        </p:spPr>
        <p:txBody>
          <a:bodyPr wrap="none" anchor="ctr">
            <a:prstTxWarp prst="textNoShape">
              <a:avLst/>
            </a:prstTxWarp>
          </a:bodyPr>
          <a:lstStyle/>
          <a:p>
            <a:endParaRPr lang="en-US"/>
          </a:p>
        </p:txBody>
      </p:sp>
      <p:sp>
        <p:nvSpPr>
          <p:cNvPr id="22" name="AutoShape 5"/>
          <p:cNvSpPr>
            <a:spLocks noChangeArrowheads="1"/>
          </p:cNvSpPr>
          <p:nvPr/>
        </p:nvSpPr>
        <p:spPr bwMode="auto">
          <a:xfrm>
            <a:off x="3143251" y="1931987"/>
            <a:ext cx="1383990" cy="395287"/>
          </a:xfrm>
          <a:prstGeom prst="roundRect">
            <a:avLst>
              <a:gd name="adj" fmla="val 41176"/>
            </a:avLst>
          </a:prstGeom>
          <a:solidFill>
            <a:schemeClr val="bg1">
              <a:lumMod val="65000"/>
            </a:schemeClr>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Select DR scan</a:t>
            </a:r>
          </a:p>
        </p:txBody>
      </p:sp>
      <p:sp>
        <p:nvSpPr>
          <p:cNvPr id="23" name="AutoShape 12"/>
          <p:cNvSpPr>
            <a:spLocks noChangeArrowheads="1"/>
          </p:cNvSpPr>
          <p:nvPr/>
        </p:nvSpPr>
        <p:spPr bwMode="auto">
          <a:xfrm>
            <a:off x="3195328" y="2587625"/>
            <a:ext cx="1295400" cy="387350"/>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r>
              <a:rPr lang="en-US" sz="1200" kern="0" dirty="0">
                <a:solidFill>
                  <a:srgbClr val="000000"/>
                </a:solidFill>
                <a:latin typeface="Arial"/>
              </a:rPr>
              <a:t>Capture DR</a:t>
            </a:r>
          </a:p>
        </p:txBody>
      </p:sp>
      <p:sp>
        <p:nvSpPr>
          <p:cNvPr id="24" name="AutoShape 13"/>
          <p:cNvSpPr>
            <a:spLocks noChangeArrowheads="1"/>
          </p:cNvSpPr>
          <p:nvPr/>
        </p:nvSpPr>
        <p:spPr bwMode="auto">
          <a:xfrm>
            <a:off x="3195328" y="3235325"/>
            <a:ext cx="1295400" cy="387350"/>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r>
              <a:rPr lang="en-US" sz="1200" kern="0" dirty="0">
                <a:solidFill>
                  <a:srgbClr val="000000"/>
                </a:solidFill>
                <a:latin typeface="Arial"/>
              </a:rPr>
              <a:t>Shift DR</a:t>
            </a:r>
          </a:p>
        </p:txBody>
      </p:sp>
      <p:sp>
        <p:nvSpPr>
          <p:cNvPr id="25" name="AutoShape 14"/>
          <p:cNvSpPr>
            <a:spLocks noChangeArrowheads="1"/>
          </p:cNvSpPr>
          <p:nvPr/>
        </p:nvSpPr>
        <p:spPr bwMode="auto">
          <a:xfrm>
            <a:off x="3195328" y="3883025"/>
            <a:ext cx="1295400" cy="388938"/>
          </a:xfrm>
          <a:prstGeom prst="roundRect">
            <a:avLst>
              <a:gd name="adj" fmla="val 50000"/>
            </a:avLst>
          </a:prstGeom>
          <a:solidFill>
            <a:schemeClr val="bg1">
              <a:lumMod val="65000"/>
            </a:schemeClr>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Exit1 DR</a:t>
            </a:r>
          </a:p>
        </p:txBody>
      </p:sp>
      <p:sp>
        <p:nvSpPr>
          <p:cNvPr id="26" name="AutoShape 15"/>
          <p:cNvSpPr>
            <a:spLocks noChangeArrowheads="1"/>
          </p:cNvSpPr>
          <p:nvPr/>
        </p:nvSpPr>
        <p:spPr bwMode="auto">
          <a:xfrm>
            <a:off x="3195328" y="4529137"/>
            <a:ext cx="1295400" cy="390525"/>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r>
              <a:rPr lang="en-US" sz="1200" kern="0">
                <a:solidFill>
                  <a:srgbClr val="000000"/>
                </a:solidFill>
                <a:latin typeface="Arial"/>
              </a:rPr>
              <a:t>Pause DR</a:t>
            </a:r>
          </a:p>
        </p:txBody>
      </p:sp>
      <p:sp>
        <p:nvSpPr>
          <p:cNvPr id="27" name="AutoShape 16"/>
          <p:cNvSpPr>
            <a:spLocks noChangeArrowheads="1"/>
          </p:cNvSpPr>
          <p:nvPr/>
        </p:nvSpPr>
        <p:spPr bwMode="auto">
          <a:xfrm>
            <a:off x="3195328" y="5181601"/>
            <a:ext cx="1295400" cy="385762"/>
          </a:xfrm>
          <a:prstGeom prst="roundRect">
            <a:avLst>
              <a:gd name="adj" fmla="val 50000"/>
            </a:avLst>
          </a:prstGeom>
          <a:solidFill>
            <a:schemeClr val="bg1">
              <a:lumMod val="65000"/>
            </a:schemeClr>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Exit2 DR</a:t>
            </a:r>
          </a:p>
        </p:txBody>
      </p:sp>
      <p:sp>
        <p:nvSpPr>
          <p:cNvPr id="28" name="AutoShape 17"/>
          <p:cNvSpPr>
            <a:spLocks noChangeArrowheads="1"/>
          </p:cNvSpPr>
          <p:nvPr/>
        </p:nvSpPr>
        <p:spPr bwMode="auto">
          <a:xfrm>
            <a:off x="3195328" y="5827712"/>
            <a:ext cx="1295400" cy="388937"/>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r>
              <a:rPr lang="en-US" sz="1200" kern="0">
                <a:solidFill>
                  <a:srgbClr val="000000"/>
                </a:solidFill>
                <a:latin typeface="Arial"/>
              </a:rPr>
              <a:t>Update DR</a:t>
            </a:r>
          </a:p>
        </p:txBody>
      </p:sp>
      <p:sp>
        <p:nvSpPr>
          <p:cNvPr id="35" name="Arc 24"/>
          <p:cNvSpPr>
            <a:spLocks/>
          </p:cNvSpPr>
          <p:nvPr/>
        </p:nvSpPr>
        <p:spPr bwMode="auto">
          <a:xfrm flipV="1">
            <a:off x="4425640" y="3192463"/>
            <a:ext cx="347663" cy="431800"/>
          </a:xfrm>
          <a:custGeom>
            <a:avLst/>
            <a:gdLst>
              <a:gd name="G0" fmla="+- 15004 0 0"/>
              <a:gd name="G1" fmla="+- 21600 0 0"/>
              <a:gd name="G2" fmla="+- 21600 0 0"/>
              <a:gd name="T0" fmla="*/ 1146 w 36604"/>
              <a:gd name="T1" fmla="*/ 5031 h 43200"/>
              <a:gd name="T2" fmla="*/ 0 w 36604"/>
              <a:gd name="T3" fmla="*/ 37138 h 43200"/>
              <a:gd name="T4" fmla="*/ 15004 w 36604"/>
              <a:gd name="T5" fmla="*/ 21600 h 43200"/>
            </a:gdLst>
            <a:ahLst/>
            <a:cxnLst>
              <a:cxn ang="0">
                <a:pos x="T0" y="T1"/>
              </a:cxn>
              <a:cxn ang="0">
                <a:pos x="T2" y="T3"/>
              </a:cxn>
              <a:cxn ang="0">
                <a:pos x="T4" y="T5"/>
              </a:cxn>
            </a:cxnLst>
            <a:rect l="0" t="0" r="r" b="b"/>
            <a:pathLst>
              <a:path w="36604" h="43200" fill="none" extrusionOk="0">
                <a:moveTo>
                  <a:pt x="1146" y="5031"/>
                </a:moveTo>
                <a:cubicBezTo>
                  <a:pt x="5032" y="1780"/>
                  <a:pt x="9937" y="-1"/>
                  <a:pt x="15004" y="-1"/>
                </a:cubicBezTo>
                <a:cubicBezTo>
                  <a:pt x="26933" y="0"/>
                  <a:pt x="36604" y="9670"/>
                  <a:pt x="36604" y="21600"/>
                </a:cubicBezTo>
                <a:cubicBezTo>
                  <a:pt x="36604" y="33529"/>
                  <a:pt x="26933" y="43200"/>
                  <a:pt x="15004" y="43200"/>
                </a:cubicBezTo>
                <a:cubicBezTo>
                  <a:pt x="9406" y="43199"/>
                  <a:pt x="4026" y="41026"/>
                  <a:pt x="-1" y="37138"/>
                </a:cubicBezTo>
              </a:path>
              <a:path w="36604" h="43200" stroke="0" extrusionOk="0">
                <a:moveTo>
                  <a:pt x="1146" y="5031"/>
                </a:moveTo>
                <a:cubicBezTo>
                  <a:pt x="5032" y="1780"/>
                  <a:pt x="9937" y="-1"/>
                  <a:pt x="15004" y="-1"/>
                </a:cubicBezTo>
                <a:cubicBezTo>
                  <a:pt x="26933" y="0"/>
                  <a:pt x="36604" y="9670"/>
                  <a:pt x="36604" y="21600"/>
                </a:cubicBezTo>
                <a:cubicBezTo>
                  <a:pt x="36604" y="33529"/>
                  <a:pt x="26933" y="43200"/>
                  <a:pt x="15004" y="43200"/>
                </a:cubicBezTo>
                <a:cubicBezTo>
                  <a:pt x="9406" y="43199"/>
                  <a:pt x="4026" y="41026"/>
                  <a:pt x="-1" y="37138"/>
                </a:cubicBezTo>
                <a:lnTo>
                  <a:pt x="15004" y="21600"/>
                </a:lnTo>
                <a:close/>
              </a:path>
            </a:pathLst>
          </a:custGeom>
          <a:noFill/>
          <a:ln w="19050">
            <a:solidFill>
              <a:schemeClr val="tx1"/>
            </a:solidFill>
            <a:round/>
            <a:headEnd/>
            <a:tailEnd type="triangle" w="med" len="med"/>
          </a:ln>
          <a:effectLst/>
        </p:spPr>
        <p:txBody>
          <a:bodyPr wrap="none" anchor="ctr">
            <a:prstTxWarp prst="textNoShape">
              <a:avLst/>
            </a:prstTxWarp>
          </a:bodyPr>
          <a:lstStyle/>
          <a:p>
            <a:endParaRPr lang="en-US"/>
          </a:p>
        </p:txBody>
      </p:sp>
      <p:sp>
        <p:nvSpPr>
          <p:cNvPr id="36" name="Arc 25"/>
          <p:cNvSpPr>
            <a:spLocks/>
          </p:cNvSpPr>
          <p:nvPr/>
        </p:nvSpPr>
        <p:spPr bwMode="auto">
          <a:xfrm flipV="1">
            <a:off x="4425640" y="4486275"/>
            <a:ext cx="347663" cy="431800"/>
          </a:xfrm>
          <a:custGeom>
            <a:avLst/>
            <a:gdLst>
              <a:gd name="G0" fmla="+- 15004 0 0"/>
              <a:gd name="G1" fmla="+- 21600 0 0"/>
              <a:gd name="G2" fmla="+- 21600 0 0"/>
              <a:gd name="T0" fmla="*/ 1146 w 36604"/>
              <a:gd name="T1" fmla="*/ 5031 h 43200"/>
              <a:gd name="T2" fmla="*/ 0 w 36604"/>
              <a:gd name="T3" fmla="*/ 37138 h 43200"/>
              <a:gd name="T4" fmla="*/ 15004 w 36604"/>
              <a:gd name="T5" fmla="*/ 21600 h 43200"/>
            </a:gdLst>
            <a:ahLst/>
            <a:cxnLst>
              <a:cxn ang="0">
                <a:pos x="T0" y="T1"/>
              </a:cxn>
              <a:cxn ang="0">
                <a:pos x="T2" y="T3"/>
              </a:cxn>
              <a:cxn ang="0">
                <a:pos x="T4" y="T5"/>
              </a:cxn>
            </a:cxnLst>
            <a:rect l="0" t="0" r="r" b="b"/>
            <a:pathLst>
              <a:path w="36604" h="43200" fill="none" extrusionOk="0">
                <a:moveTo>
                  <a:pt x="1146" y="5031"/>
                </a:moveTo>
                <a:cubicBezTo>
                  <a:pt x="5032" y="1780"/>
                  <a:pt x="9937" y="-1"/>
                  <a:pt x="15004" y="-1"/>
                </a:cubicBezTo>
                <a:cubicBezTo>
                  <a:pt x="26933" y="0"/>
                  <a:pt x="36604" y="9670"/>
                  <a:pt x="36604" y="21600"/>
                </a:cubicBezTo>
                <a:cubicBezTo>
                  <a:pt x="36604" y="33529"/>
                  <a:pt x="26933" y="43200"/>
                  <a:pt x="15004" y="43200"/>
                </a:cubicBezTo>
                <a:cubicBezTo>
                  <a:pt x="9406" y="43199"/>
                  <a:pt x="4026" y="41026"/>
                  <a:pt x="-1" y="37138"/>
                </a:cubicBezTo>
              </a:path>
              <a:path w="36604" h="43200" stroke="0" extrusionOk="0">
                <a:moveTo>
                  <a:pt x="1146" y="5031"/>
                </a:moveTo>
                <a:cubicBezTo>
                  <a:pt x="5032" y="1780"/>
                  <a:pt x="9937" y="-1"/>
                  <a:pt x="15004" y="-1"/>
                </a:cubicBezTo>
                <a:cubicBezTo>
                  <a:pt x="26933" y="0"/>
                  <a:pt x="36604" y="9670"/>
                  <a:pt x="36604" y="21600"/>
                </a:cubicBezTo>
                <a:cubicBezTo>
                  <a:pt x="36604" y="33529"/>
                  <a:pt x="26933" y="43200"/>
                  <a:pt x="15004" y="43200"/>
                </a:cubicBezTo>
                <a:cubicBezTo>
                  <a:pt x="9406" y="43199"/>
                  <a:pt x="4026" y="41026"/>
                  <a:pt x="-1" y="37138"/>
                </a:cubicBezTo>
                <a:lnTo>
                  <a:pt x="15004" y="21600"/>
                </a:lnTo>
                <a:close/>
              </a:path>
            </a:pathLst>
          </a:custGeom>
          <a:noFill/>
          <a:ln w="19050">
            <a:solidFill>
              <a:schemeClr val="tx1"/>
            </a:solidFill>
            <a:round/>
            <a:headEnd/>
            <a:tailEnd type="triangle" w="med" len="med"/>
          </a:ln>
          <a:effectLst/>
        </p:spPr>
        <p:txBody>
          <a:bodyPr wrap="none" anchor="ctr">
            <a:prstTxWarp prst="textNoShape">
              <a:avLst/>
            </a:prstTxWarp>
          </a:bodyPr>
          <a:lstStyle/>
          <a:p>
            <a:endParaRPr lang="en-US"/>
          </a:p>
        </p:txBody>
      </p:sp>
      <p:sp>
        <p:nvSpPr>
          <p:cNvPr id="37" name="Text Box 29"/>
          <p:cNvSpPr txBox="1">
            <a:spLocks noChangeArrowheads="1"/>
          </p:cNvSpPr>
          <p:nvPr/>
        </p:nvSpPr>
        <p:spPr bwMode="auto">
          <a:xfrm>
            <a:off x="4441515" y="3336925"/>
            <a:ext cx="282575" cy="304800"/>
          </a:xfrm>
          <a:prstGeom prst="rect">
            <a:avLst/>
          </a:prstGeom>
          <a:noFill/>
          <a:ln w="9525">
            <a:noFill/>
            <a:miter lim="800000"/>
            <a:headEnd/>
            <a:tailEnd/>
          </a:ln>
          <a:effectLst/>
        </p:spPr>
        <p:txBody>
          <a:bodyPr wrap="none">
            <a:prstTxWarp prst="textNoShape">
              <a:avLst/>
            </a:prstTxWarp>
            <a:spAutoFit/>
          </a:bodyPr>
          <a:lstStyle/>
          <a:p>
            <a:r>
              <a:rPr lang="pl-PL" sz="1400"/>
              <a:t>0</a:t>
            </a:r>
            <a:endParaRPr lang="en-GB" sz="1400"/>
          </a:p>
        </p:txBody>
      </p:sp>
      <p:sp>
        <p:nvSpPr>
          <p:cNvPr id="38" name="Text Box 30"/>
          <p:cNvSpPr txBox="1">
            <a:spLocks noChangeArrowheads="1"/>
          </p:cNvSpPr>
          <p:nvPr/>
        </p:nvSpPr>
        <p:spPr bwMode="auto">
          <a:xfrm>
            <a:off x="4454215" y="4629150"/>
            <a:ext cx="282575" cy="304800"/>
          </a:xfrm>
          <a:prstGeom prst="rect">
            <a:avLst/>
          </a:prstGeom>
          <a:noFill/>
          <a:ln w="9525">
            <a:noFill/>
            <a:miter lim="800000"/>
            <a:headEnd/>
            <a:tailEnd/>
          </a:ln>
          <a:effectLst/>
        </p:spPr>
        <p:txBody>
          <a:bodyPr wrap="none">
            <a:prstTxWarp prst="textNoShape">
              <a:avLst/>
            </a:prstTxWarp>
            <a:spAutoFit/>
          </a:bodyPr>
          <a:lstStyle/>
          <a:p>
            <a:r>
              <a:rPr lang="pl-PL" sz="1400"/>
              <a:t>0</a:t>
            </a:r>
            <a:endParaRPr lang="en-GB" sz="1400"/>
          </a:p>
        </p:txBody>
      </p:sp>
      <p:sp>
        <p:nvSpPr>
          <p:cNvPr id="39" name="Text Box 31"/>
          <p:cNvSpPr txBox="1">
            <a:spLocks noChangeArrowheads="1"/>
          </p:cNvSpPr>
          <p:nvPr/>
        </p:nvSpPr>
        <p:spPr bwMode="auto">
          <a:xfrm>
            <a:off x="4527240" y="3841750"/>
            <a:ext cx="282575" cy="304800"/>
          </a:xfrm>
          <a:prstGeom prst="rect">
            <a:avLst/>
          </a:prstGeom>
          <a:noFill/>
          <a:ln w="9525">
            <a:noFill/>
            <a:miter lim="800000"/>
            <a:headEnd/>
            <a:tailEnd/>
          </a:ln>
          <a:effectLst/>
        </p:spPr>
        <p:txBody>
          <a:bodyPr wrap="none">
            <a:prstTxWarp prst="textNoShape">
              <a:avLst/>
            </a:prstTxWarp>
            <a:spAutoFit/>
          </a:bodyPr>
          <a:lstStyle/>
          <a:p>
            <a:r>
              <a:rPr lang="pl-PL" sz="1400"/>
              <a:t>1</a:t>
            </a:r>
            <a:endParaRPr lang="en-GB" sz="1400"/>
          </a:p>
        </p:txBody>
      </p:sp>
      <p:sp>
        <p:nvSpPr>
          <p:cNvPr id="40" name="Text Box 32"/>
          <p:cNvSpPr txBox="1">
            <a:spLocks noChangeArrowheads="1"/>
          </p:cNvSpPr>
          <p:nvPr/>
        </p:nvSpPr>
        <p:spPr bwMode="auto">
          <a:xfrm>
            <a:off x="2988953" y="4978400"/>
            <a:ext cx="282575" cy="304800"/>
          </a:xfrm>
          <a:prstGeom prst="rect">
            <a:avLst/>
          </a:prstGeom>
          <a:noFill/>
          <a:ln w="9525">
            <a:noFill/>
            <a:miter lim="800000"/>
            <a:headEnd/>
            <a:tailEnd/>
          </a:ln>
          <a:effectLst/>
        </p:spPr>
        <p:txBody>
          <a:bodyPr wrap="none">
            <a:prstTxWarp prst="textNoShape">
              <a:avLst/>
            </a:prstTxWarp>
            <a:spAutoFit/>
          </a:bodyPr>
          <a:lstStyle/>
          <a:p>
            <a:r>
              <a:rPr lang="pl-PL" sz="1400"/>
              <a:t>0</a:t>
            </a:r>
            <a:endParaRPr lang="en-GB" sz="1400"/>
          </a:p>
        </p:txBody>
      </p:sp>
      <p:sp>
        <p:nvSpPr>
          <p:cNvPr id="41" name="Text Box 33"/>
          <p:cNvSpPr txBox="1">
            <a:spLocks noChangeArrowheads="1"/>
          </p:cNvSpPr>
          <p:nvPr/>
        </p:nvSpPr>
        <p:spPr bwMode="auto">
          <a:xfrm>
            <a:off x="2960378" y="2493963"/>
            <a:ext cx="282575" cy="304800"/>
          </a:xfrm>
          <a:prstGeom prst="rect">
            <a:avLst/>
          </a:prstGeom>
          <a:noFill/>
          <a:ln w="9525">
            <a:noFill/>
            <a:miter lim="800000"/>
            <a:headEnd/>
            <a:tailEnd/>
          </a:ln>
          <a:effectLst/>
        </p:spPr>
        <p:txBody>
          <a:bodyPr wrap="none">
            <a:prstTxWarp prst="textNoShape">
              <a:avLst/>
            </a:prstTxWarp>
            <a:spAutoFit/>
          </a:bodyPr>
          <a:lstStyle/>
          <a:p>
            <a:r>
              <a:rPr lang="pl-PL" sz="1400"/>
              <a:t>1</a:t>
            </a:r>
            <a:endParaRPr lang="en-GB" sz="1400"/>
          </a:p>
        </p:txBody>
      </p:sp>
      <p:sp>
        <p:nvSpPr>
          <p:cNvPr id="42" name="Text Box 34"/>
          <p:cNvSpPr txBox="1">
            <a:spLocks noChangeArrowheads="1"/>
          </p:cNvSpPr>
          <p:nvPr/>
        </p:nvSpPr>
        <p:spPr bwMode="auto">
          <a:xfrm>
            <a:off x="3828740" y="2282825"/>
            <a:ext cx="282575" cy="304800"/>
          </a:xfrm>
          <a:prstGeom prst="rect">
            <a:avLst/>
          </a:prstGeom>
          <a:noFill/>
          <a:ln w="9525">
            <a:noFill/>
            <a:miter lim="800000"/>
            <a:headEnd/>
            <a:tailEnd/>
          </a:ln>
          <a:effectLst/>
        </p:spPr>
        <p:txBody>
          <a:bodyPr wrap="none">
            <a:prstTxWarp prst="textNoShape">
              <a:avLst/>
            </a:prstTxWarp>
            <a:spAutoFit/>
          </a:bodyPr>
          <a:lstStyle/>
          <a:p>
            <a:r>
              <a:rPr lang="pl-PL" sz="1400"/>
              <a:t>0</a:t>
            </a:r>
            <a:endParaRPr lang="en-GB" sz="1400"/>
          </a:p>
        </p:txBody>
      </p:sp>
      <p:sp>
        <p:nvSpPr>
          <p:cNvPr id="43" name="Text Box 35"/>
          <p:cNvSpPr txBox="1">
            <a:spLocks noChangeArrowheads="1"/>
          </p:cNvSpPr>
          <p:nvPr/>
        </p:nvSpPr>
        <p:spPr bwMode="auto">
          <a:xfrm>
            <a:off x="3816040" y="2930525"/>
            <a:ext cx="282575" cy="304800"/>
          </a:xfrm>
          <a:prstGeom prst="rect">
            <a:avLst/>
          </a:prstGeom>
          <a:noFill/>
          <a:ln w="9525">
            <a:noFill/>
            <a:miter lim="800000"/>
            <a:headEnd/>
            <a:tailEnd/>
          </a:ln>
          <a:effectLst/>
        </p:spPr>
        <p:txBody>
          <a:bodyPr wrap="none">
            <a:prstTxWarp prst="textNoShape">
              <a:avLst/>
            </a:prstTxWarp>
            <a:spAutoFit/>
          </a:bodyPr>
          <a:lstStyle/>
          <a:p>
            <a:r>
              <a:rPr lang="pl-PL" sz="1400"/>
              <a:t>0</a:t>
            </a:r>
            <a:endParaRPr lang="en-GB" sz="1400"/>
          </a:p>
        </p:txBody>
      </p:sp>
      <p:sp>
        <p:nvSpPr>
          <p:cNvPr id="44" name="Text Box 36"/>
          <p:cNvSpPr txBox="1">
            <a:spLocks noChangeArrowheads="1"/>
          </p:cNvSpPr>
          <p:nvPr/>
        </p:nvSpPr>
        <p:spPr bwMode="auto">
          <a:xfrm>
            <a:off x="3844615" y="4224338"/>
            <a:ext cx="282575" cy="304800"/>
          </a:xfrm>
          <a:prstGeom prst="rect">
            <a:avLst/>
          </a:prstGeom>
          <a:noFill/>
          <a:ln w="9525">
            <a:noFill/>
            <a:miter lim="800000"/>
            <a:headEnd/>
            <a:tailEnd/>
          </a:ln>
          <a:effectLst/>
        </p:spPr>
        <p:txBody>
          <a:bodyPr wrap="none">
            <a:prstTxWarp prst="textNoShape">
              <a:avLst/>
            </a:prstTxWarp>
            <a:spAutoFit/>
          </a:bodyPr>
          <a:lstStyle/>
          <a:p>
            <a:r>
              <a:rPr lang="pl-PL" sz="1400"/>
              <a:t>0</a:t>
            </a:r>
            <a:endParaRPr lang="en-GB" sz="1400"/>
          </a:p>
        </p:txBody>
      </p:sp>
      <p:sp>
        <p:nvSpPr>
          <p:cNvPr id="45" name="Text Box 37"/>
          <p:cNvSpPr txBox="1">
            <a:spLocks noChangeArrowheads="1"/>
          </p:cNvSpPr>
          <p:nvPr/>
        </p:nvSpPr>
        <p:spPr bwMode="auto">
          <a:xfrm>
            <a:off x="3819215" y="3578225"/>
            <a:ext cx="282575" cy="304800"/>
          </a:xfrm>
          <a:prstGeom prst="rect">
            <a:avLst/>
          </a:prstGeom>
          <a:noFill/>
          <a:ln w="9525">
            <a:noFill/>
            <a:miter lim="800000"/>
            <a:headEnd/>
            <a:tailEnd/>
          </a:ln>
          <a:effectLst/>
        </p:spPr>
        <p:txBody>
          <a:bodyPr wrap="none">
            <a:prstTxWarp prst="textNoShape">
              <a:avLst/>
            </a:prstTxWarp>
            <a:spAutoFit/>
          </a:bodyPr>
          <a:lstStyle/>
          <a:p>
            <a:r>
              <a:rPr lang="pl-PL" sz="1400"/>
              <a:t>1</a:t>
            </a:r>
            <a:endParaRPr lang="en-GB" sz="1400"/>
          </a:p>
        </p:txBody>
      </p:sp>
      <p:sp>
        <p:nvSpPr>
          <p:cNvPr id="46" name="Text Box 38"/>
          <p:cNvSpPr txBox="1">
            <a:spLocks noChangeArrowheads="1"/>
          </p:cNvSpPr>
          <p:nvPr/>
        </p:nvSpPr>
        <p:spPr bwMode="auto">
          <a:xfrm>
            <a:off x="3827153" y="4876800"/>
            <a:ext cx="282575" cy="304800"/>
          </a:xfrm>
          <a:prstGeom prst="rect">
            <a:avLst/>
          </a:prstGeom>
          <a:noFill/>
          <a:ln w="9525">
            <a:noFill/>
            <a:miter lim="800000"/>
            <a:headEnd/>
            <a:tailEnd/>
          </a:ln>
          <a:effectLst/>
        </p:spPr>
        <p:txBody>
          <a:bodyPr wrap="none">
            <a:prstTxWarp prst="textNoShape">
              <a:avLst/>
            </a:prstTxWarp>
            <a:spAutoFit/>
          </a:bodyPr>
          <a:lstStyle/>
          <a:p>
            <a:r>
              <a:rPr lang="pl-PL" sz="1400"/>
              <a:t>1</a:t>
            </a:r>
            <a:endParaRPr lang="en-GB" sz="1400"/>
          </a:p>
        </p:txBody>
      </p:sp>
      <p:sp>
        <p:nvSpPr>
          <p:cNvPr id="47" name="Text Box 39"/>
          <p:cNvSpPr txBox="1">
            <a:spLocks noChangeArrowheads="1"/>
          </p:cNvSpPr>
          <p:nvPr/>
        </p:nvSpPr>
        <p:spPr bwMode="auto">
          <a:xfrm>
            <a:off x="3835090" y="5522913"/>
            <a:ext cx="282575" cy="304800"/>
          </a:xfrm>
          <a:prstGeom prst="rect">
            <a:avLst/>
          </a:prstGeom>
          <a:noFill/>
          <a:ln w="9525">
            <a:noFill/>
            <a:miter lim="800000"/>
            <a:headEnd/>
            <a:tailEnd/>
          </a:ln>
          <a:effectLst/>
        </p:spPr>
        <p:txBody>
          <a:bodyPr wrap="none">
            <a:prstTxWarp prst="textNoShape">
              <a:avLst/>
            </a:prstTxWarp>
            <a:spAutoFit/>
          </a:bodyPr>
          <a:lstStyle/>
          <a:p>
            <a:r>
              <a:rPr lang="pl-PL" sz="1400"/>
              <a:t>1</a:t>
            </a:r>
            <a:endParaRPr lang="en-GB" sz="1400"/>
          </a:p>
        </p:txBody>
      </p:sp>
      <p:sp>
        <p:nvSpPr>
          <p:cNvPr id="48" name="Text Box 40"/>
          <p:cNvSpPr txBox="1">
            <a:spLocks noChangeArrowheads="1"/>
          </p:cNvSpPr>
          <p:nvPr/>
        </p:nvSpPr>
        <p:spPr bwMode="auto">
          <a:xfrm>
            <a:off x="3252478" y="6169025"/>
            <a:ext cx="282575" cy="304800"/>
          </a:xfrm>
          <a:prstGeom prst="rect">
            <a:avLst/>
          </a:prstGeom>
          <a:noFill/>
          <a:ln w="9525">
            <a:noFill/>
            <a:miter lim="800000"/>
            <a:headEnd/>
            <a:tailEnd/>
          </a:ln>
          <a:effectLst/>
        </p:spPr>
        <p:txBody>
          <a:bodyPr wrap="none">
            <a:prstTxWarp prst="textNoShape">
              <a:avLst/>
            </a:prstTxWarp>
            <a:spAutoFit/>
          </a:bodyPr>
          <a:lstStyle/>
          <a:p>
            <a:r>
              <a:rPr lang="pl-PL" sz="1400"/>
              <a:t>1</a:t>
            </a:r>
            <a:endParaRPr lang="en-GB" sz="1400"/>
          </a:p>
        </p:txBody>
      </p:sp>
      <p:sp>
        <p:nvSpPr>
          <p:cNvPr id="49" name="Text Box 41"/>
          <p:cNvSpPr txBox="1">
            <a:spLocks noChangeArrowheads="1"/>
          </p:cNvSpPr>
          <p:nvPr/>
        </p:nvSpPr>
        <p:spPr bwMode="auto">
          <a:xfrm>
            <a:off x="4157353" y="6169025"/>
            <a:ext cx="282575" cy="304800"/>
          </a:xfrm>
          <a:prstGeom prst="rect">
            <a:avLst/>
          </a:prstGeom>
          <a:noFill/>
          <a:ln w="9525">
            <a:noFill/>
            <a:miter lim="800000"/>
            <a:headEnd/>
            <a:tailEnd/>
          </a:ln>
          <a:effectLst/>
        </p:spPr>
        <p:txBody>
          <a:bodyPr wrap="none">
            <a:prstTxWarp prst="textNoShape">
              <a:avLst/>
            </a:prstTxWarp>
            <a:spAutoFit/>
          </a:bodyPr>
          <a:lstStyle/>
          <a:p>
            <a:r>
              <a:rPr lang="pl-PL" sz="1400"/>
              <a:t>0</a:t>
            </a:r>
            <a:endParaRPr lang="en-GB" sz="1400"/>
          </a:p>
        </p:txBody>
      </p:sp>
      <p:sp>
        <p:nvSpPr>
          <p:cNvPr id="50" name="Text Box 53"/>
          <p:cNvSpPr txBox="1">
            <a:spLocks noChangeArrowheads="1"/>
          </p:cNvSpPr>
          <p:nvPr/>
        </p:nvSpPr>
        <p:spPr bwMode="auto">
          <a:xfrm>
            <a:off x="2380940" y="1838325"/>
            <a:ext cx="282575" cy="304800"/>
          </a:xfrm>
          <a:prstGeom prst="rect">
            <a:avLst/>
          </a:prstGeom>
          <a:noFill/>
          <a:ln w="9525">
            <a:noFill/>
            <a:miter lim="800000"/>
            <a:headEnd/>
            <a:tailEnd/>
          </a:ln>
          <a:effectLst/>
        </p:spPr>
        <p:txBody>
          <a:bodyPr wrap="none">
            <a:prstTxWarp prst="textNoShape">
              <a:avLst/>
            </a:prstTxWarp>
            <a:spAutoFit/>
          </a:bodyPr>
          <a:lstStyle/>
          <a:p>
            <a:r>
              <a:rPr lang="pl-PL" sz="1400"/>
              <a:t>1</a:t>
            </a:r>
            <a:endParaRPr lang="en-GB" sz="1400"/>
          </a:p>
        </p:txBody>
      </p:sp>
      <p:sp>
        <p:nvSpPr>
          <p:cNvPr id="51" name="Arc 58"/>
          <p:cNvSpPr>
            <a:spLocks/>
          </p:cNvSpPr>
          <p:nvPr/>
        </p:nvSpPr>
        <p:spPr bwMode="auto">
          <a:xfrm flipH="1">
            <a:off x="5587690" y="2759075"/>
            <a:ext cx="557213" cy="1296988"/>
          </a:xfrm>
          <a:custGeom>
            <a:avLst/>
            <a:gdLst>
              <a:gd name="G0" fmla="+- 0 0 0"/>
              <a:gd name="G1" fmla="+- 21600 0 0"/>
              <a:gd name="G2" fmla="+- 21600 0 0"/>
              <a:gd name="T0" fmla="*/ 0 w 21600"/>
              <a:gd name="T1" fmla="*/ 0 h 42922"/>
              <a:gd name="T2" fmla="*/ 3452 w 21600"/>
              <a:gd name="T3" fmla="*/ 42922 h 42922"/>
              <a:gd name="T4" fmla="*/ 0 w 21600"/>
              <a:gd name="T5" fmla="*/ 21600 h 42922"/>
            </a:gdLst>
            <a:ahLst/>
            <a:cxnLst>
              <a:cxn ang="0">
                <a:pos x="T0" y="T1"/>
              </a:cxn>
              <a:cxn ang="0">
                <a:pos x="T2" y="T3"/>
              </a:cxn>
              <a:cxn ang="0">
                <a:pos x="T4" y="T5"/>
              </a:cxn>
            </a:cxnLst>
            <a:rect l="0" t="0" r="r" b="b"/>
            <a:pathLst>
              <a:path w="21600" h="42922" fill="none" extrusionOk="0">
                <a:moveTo>
                  <a:pt x="0" y="-1"/>
                </a:moveTo>
                <a:cubicBezTo>
                  <a:pt x="11929" y="0"/>
                  <a:pt x="21600" y="9670"/>
                  <a:pt x="21600" y="21600"/>
                </a:cubicBezTo>
                <a:cubicBezTo>
                  <a:pt x="21600" y="32196"/>
                  <a:pt x="13912" y="41228"/>
                  <a:pt x="3452" y="42922"/>
                </a:cubicBezTo>
              </a:path>
              <a:path w="21600" h="42922" stroke="0" extrusionOk="0">
                <a:moveTo>
                  <a:pt x="0" y="-1"/>
                </a:moveTo>
                <a:cubicBezTo>
                  <a:pt x="11929" y="0"/>
                  <a:pt x="21600" y="9670"/>
                  <a:pt x="21600" y="21600"/>
                </a:cubicBezTo>
                <a:cubicBezTo>
                  <a:pt x="21600" y="32196"/>
                  <a:pt x="13912" y="41228"/>
                  <a:pt x="3452" y="42922"/>
                </a:cubicBezTo>
                <a:lnTo>
                  <a:pt x="0" y="21600"/>
                </a:lnTo>
                <a:close/>
              </a:path>
            </a:pathLst>
          </a:custGeom>
          <a:noFill/>
          <a:ln w="19050">
            <a:solidFill>
              <a:schemeClr val="tx1"/>
            </a:solidFill>
            <a:round/>
            <a:headEnd/>
            <a:tailEnd type="triangle" w="med" len="med"/>
          </a:ln>
          <a:effectLst/>
        </p:spPr>
        <p:txBody>
          <a:bodyPr wrap="none" anchor="ctr">
            <a:prstTxWarp prst="textNoShape">
              <a:avLst/>
            </a:prstTxWarp>
          </a:bodyPr>
          <a:lstStyle/>
          <a:p>
            <a:endParaRPr lang="en-US"/>
          </a:p>
        </p:txBody>
      </p:sp>
      <p:sp>
        <p:nvSpPr>
          <p:cNvPr id="52" name="Arc 59"/>
          <p:cNvSpPr>
            <a:spLocks/>
          </p:cNvSpPr>
          <p:nvPr/>
        </p:nvSpPr>
        <p:spPr bwMode="auto">
          <a:xfrm flipH="1" flipV="1">
            <a:off x="5597215" y="3421063"/>
            <a:ext cx="557213" cy="1943100"/>
          </a:xfrm>
          <a:custGeom>
            <a:avLst/>
            <a:gdLst>
              <a:gd name="G0" fmla="+- 0 0 0"/>
              <a:gd name="G1" fmla="+- 21600 0 0"/>
              <a:gd name="G2" fmla="+- 21600 0 0"/>
              <a:gd name="T0" fmla="*/ 0 w 21600"/>
              <a:gd name="T1" fmla="*/ 0 h 42922"/>
              <a:gd name="T2" fmla="*/ 3452 w 21600"/>
              <a:gd name="T3" fmla="*/ 42922 h 42922"/>
              <a:gd name="T4" fmla="*/ 0 w 21600"/>
              <a:gd name="T5" fmla="*/ 21600 h 42922"/>
            </a:gdLst>
            <a:ahLst/>
            <a:cxnLst>
              <a:cxn ang="0">
                <a:pos x="T0" y="T1"/>
              </a:cxn>
              <a:cxn ang="0">
                <a:pos x="T2" y="T3"/>
              </a:cxn>
              <a:cxn ang="0">
                <a:pos x="T4" y="T5"/>
              </a:cxn>
            </a:cxnLst>
            <a:rect l="0" t="0" r="r" b="b"/>
            <a:pathLst>
              <a:path w="21600" h="42922" fill="none" extrusionOk="0">
                <a:moveTo>
                  <a:pt x="0" y="-1"/>
                </a:moveTo>
                <a:cubicBezTo>
                  <a:pt x="11929" y="0"/>
                  <a:pt x="21600" y="9670"/>
                  <a:pt x="21600" y="21600"/>
                </a:cubicBezTo>
                <a:cubicBezTo>
                  <a:pt x="21600" y="32196"/>
                  <a:pt x="13912" y="41228"/>
                  <a:pt x="3452" y="42922"/>
                </a:cubicBezTo>
              </a:path>
              <a:path w="21600" h="42922" stroke="0" extrusionOk="0">
                <a:moveTo>
                  <a:pt x="0" y="-1"/>
                </a:moveTo>
                <a:cubicBezTo>
                  <a:pt x="11929" y="0"/>
                  <a:pt x="21600" y="9670"/>
                  <a:pt x="21600" y="21600"/>
                </a:cubicBezTo>
                <a:cubicBezTo>
                  <a:pt x="21600" y="32196"/>
                  <a:pt x="13912" y="41228"/>
                  <a:pt x="3452" y="42922"/>
                </a:cubicBezTo>
                <a:lnTo>
                  <a:pt x="0" y="21600"/>
                </a:lnTo>
                <a:close/>
              </a:path>
            </a:pathLst>
          </a:custGeom>
          <a:noFill/>
          <a:ln w="19050">
            <a:solidFill>
              <a:schemeClr val="tx1"/>
            </a:solidFill>
            <a:round/>
            <a:headEnd/>
            <a:tailEnd type="triangle" w="med" len="med"/>
          </a:ln>
          <a:effectLst/>
        </p:spPr>
        <p:txBody>
          <a:bodyPr wrap="none" anchor="ctr">
            <a:prstTxWarp prst="textNoShape">
              <a:avLst/>
            </a:prstTxWarp>
          </a:bodyPr>
          <a:lstStyle/>
          <a:p>
            <a:endParaRPr lang="en-US"/>
          </a:p>
        </p:txBody>
      </p:sp>
      <p:sp>
        <p:nvSpPr>
          <p:cNvPr id="53" name="Arc 60"/>
          <p:cNvSpPr>
            <a:spLocks/>
          </p:cNvSpPr>
          <p:nvPr/>
        </p:nvSpPr>
        <p:spPr bwMode="auto">
          <a:xfrm>
            <a:off x="7267265" y="4059238"/>
            <a:ext cx="557213" cy="1943100"/>
          </a:xfrm>
          <a:custGeom>
            <a:avLst/>
            <a:gdLst>
              <a:gd name="G0" fmla="+- 0 0 0"/>
              <a:gd name="G1" fmla="+- 21600 0 0"/>
              <a:gd name="G2" fmla="+- 21600 0 0"/>
              <a:gd name="T0" fmla="*/ 0 w 21600"/>
              <a:gd name="T1" fmla="*/ 0 h 42922"/>
              <a:gd name="T2" fmla="*/ 3452 w 21600"/>
              <a:gd name="T3" fmla="*/ 42922 h 42922"/>
              <a:gd name="T4" fmla="*/ 0 w 21600"/>
              <a:gd name="T5" fmla="*/ 21600 h 42922"/>
            </a:gdLst>
            <a:ahLst/>
            <a:cxnLst>
              <a:cxn ang="0">
                <a:pos x="T0" y="T1"/>
              </a:cxn>
              <a:cxn ang="0">
                <a:pos x="T2" y="T3"/>
              </a:cxn>
              <a:cxn ang="0">
                <a:pos x="T4" y="T5"/>
              </a:cxn>
            </a:cxnLst>
            <a:rect l="0" t="0" r="r" b="b"/>
            <a:pathLst>
              <a:path w="21600" h="42922" fill="none" extrusionOk="0">
                <a:moveTo>
                  <a:pt x="0" y="-1"/>
                </a:moveTo>
                <a:cubicBezTo>
                  <a:pt x="11929" y="0"/>
                  <a:pt x="21600" y="9670"/>
                  <a:pt x="21600" y="21600"/>
                </a:cubicBezTo>
                <a:cubicBezTo>
                  <a:pt x="21600" y="32196"/>
                  <a:pt x="13912" y="41228"/>
                  <a:pt x="3452" y="42922"/>
                </a:cubicBezTo>
              </a:path>
              <a:path w="21600" h="42922" stroke="0" extrusionOk="0">
                <a:moveTo>
                  <a:pt x="0" y="-1"/>
                </a:moveTo>
                <a:cubicBezTo>
                  <a:pt x="11929" y="0"/>
                  <a:pt x="21600" y="9670"/>
                  <a:pt x="21600" y="21600"/>
                </a:cubicBezTo>
                <a:cubicBezTo>
                  <a:pt x="21600" y="32196"/>
                  <a:pt x="13912" y="41228"/>
                  <a:pt x="3452" y="42922"/>
                </a:cubicBezTo>
                <a:lnTo>
                  <a:pt x="0" y="21600"/>
                </a:lnTo>
                <a:close/>
              </a:path>
            </a:pathLst>
          </a:custGeom>
          <a:noFill/>
          <a:ln w="19050">
            <a:solidFill>
              <a:schemeClr val="tx1"/>
            </a:solidFill>
            <a:round/>
            <a:headEnd/>
            <a:tailEnd type="triangle" w="med" len="med"/>
          </a:ln>
          <a:effectLst/>
        </p:spPr>
        <p:txBody>
          <a:bodyPr wrap="none" anchor="ctr">
            <a:prstTxWarp prst="textNoShape">
              <a:avLst/>
            </a:prstTxWarp>
          </a:bodyPr>
          <a:lstStyle/>
          <a:p>
            <a:endParaRPr lang="en-US"/>
          </a:p>
        </p:txBody>
      </p:sp>
      <p:sp>
        <p:nvSpPr>
          <p:cNvPr id="54" name="AutoShape 61"/>
          <p:cNvSpPr>
            <a:spLocks noChangeArrowheads="1"/>
          </p:cNvSpPr>
          <p:nvPr/>
        </p:nvSpPr>
        <p:spPr bwMode="auto">
          <a:xfrm>
            <a:off x="6060765" y="1931987"/>
            <a:ext cx="1295400" cy="395287"/>
          </a:xfrm>
          <a:prstGeom prst="roundRect">
            <a:avLst>
              <a:gd name="adj" fmla="val 50000"/>
            </a:avLst>
          </a:prstGeom>
          <a:solidFill>
            <a:schemeClr val="bg1">
              <a:lumMod val="65000"/>
            </a:schemeClr>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Select IR scan</a:t>
            </a:r>
          </a:p>
        </p:txBody>
      </p:sp>
      <p:sp>
        <p:nvSpPr>
          <p:cNvPr id="55" name="AutoShape 62"/>
          <p:cNvSpPr>
            <a:spLocks noChangeArrowheads="1"/>
          </p:cNvSpPr>
          <p:nvPr/>
        </p:nvSpPr>
        <p:spPr bwMode="auto">
          <a:xfrm>
            <a:off x="6060765" y="2587625"/>
            <a:ext cx="1295400" cy="387350"/>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r>
              <a:rPr lang="en-US" sz="1200" kern="0">
                <a:solidFill>
                  <a:srgbClr val="000000"/>
                </a:solidFill>
                <a:latin typeface="Arial"/>
              </a:rPr>
              <a:t>Capture IR</a:t>
            </a:r>
          </a:p>
        </p:txBody>
      </p:sp>
      <p:sp>
        <p:nvSpPr>
          <p:cNvPr id="56" name="AutoShape 63"/>
          <p:cNvSpPr>
            <a:spLocks noChangeArrowheads="1"/>
          </p:cNvSpPr>
          <p:nvPr/>
        </p:nvSpPr>
        <p:spPr bwMode="auto">
          <a:xfrm>
            <a:off x="6060765" y="3235325"/>
            <a:ext cx="1295400" cy="387350"/>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r>
              <a:rPr lang="en-US" sz="1200" kern="0">
                <a:solidFill>
                  <a:srgbClr val="000000"/>
                </a:solidFill>
                <a:latin typeface="Arial"/>
              </a:rPr>
              <a:t>Shift IR</a:t>
            </a:r>
          </a:p>
        </p:txBody>
      </p:sp>
      <p:sp>
        <p:nvSpPr>
          <p:cNvPr id="57" name="AutoShape 64"/>
          <p:cNvSpPr>
            <a:spLocks noChangeArrowheads="1"/>
          </p:cNvSpPr>
          <p:nvPr/>
        </p:nvSpPr>
        <p:spPr bwMode="auto">
          <a:xfrm>
            <a:off x="6060765" y="3883025"/>
            <a:ext cx="1295400" cy="388938"/>
          </a:xfrm>
          <a:prstGeom prst="roundRect">
            <a:avLst>
              <a:gd name="adj" fmla="val 50000"/>
            </a:avLst>
          </a:prstGeom>
          <a:solidFill>
            <a:schemeClr val="bg1">
              <a:lumMod val="65000"/>
            </a:schemeClr>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Exit1 IR</a:t>
            </a:r>
          </a:p>
        </p:txBody>
      </p:sp>
      <p:sp>
        <p:nvSpPr>
          <p:cNvPr id="58" name="AutoShape 65"/>
          <p:cNvSpPr>
            <a:spLocks noChangeArrowheads="1"/>
          </p:cNvSpPr>
          <p:nvPr/>
        </p:nvSpPr>
        <p:spPr bwMode="auto">
          <a:xfrm>
            <a:off x="6060765" y="4529137"/>
            <a:ext cx="1295400" cy="390525"/>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r>
              <a:rPr lang="en-US" sz="1200" kern="0">
                <a:solidFill>
                  <a:srgbClr val="000000"/>
                </a:solidFill>
                <a:latin typeface="Arial"/>
              </a:rPr>
              <a:t>Pause IR</a:t>
            </a:r>
          </a:p>
        </p:txBody>
      </p:sp>
      <p:sp>
        <p:nvSpPr>
          <p:cNvPr id="59" name="AutoShape 66"/>
          <p:cNvSpPr>
            <a:spLocks noChangeArrowheads="1"/>
          </p:cNvSpPr>
          <p:nvPr/>
        </p:nvSpPr>
        <p:spPr bwMode="auto">
          <a:xfrm>
            <a:off x="6060765" y="5181601"/>
            <a:ext cx="1295400" cy="385762"/>
          </a:xfrm>
          <a:prstGeom prst="roundRect">
            <a:avLst>
              <a:gd name="adj" fmla="val 50000"/>
            </a:avLst>
          </a:prstGeom>
          <a:solidFill>
            <a:schemeClr val="bg1">
              <a:lumMod val="65000"/>
            </a:schemeClr>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Exit2 IR</a:t>
            </a:r>
          </a:p>
        </p:txBody>
      </p:sp>
      <p:sp>
        <p:nvSpPr>
          <p:cNvPr id="60" name="AutoShape 67"/>
          <p:cNvSpPr>
            <a:spLocks noChangeArrowheads="1"/>
          </p:cNvSpPr>
          <p:nvPr/>
        </p:nvSpPr>
        <p:spPr bwMode="auto">
          <a:xfrm>
            <a:off x="6060765" y="5827712"/>
            <a:ext cx="1295400" cy="388937"/>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r>
              <a:rPr lang="en-US" sz="1200" kern="0">
                <a:solidFill>
                  <a:srgbClr val="000000"/>
                </a:solidFill>
                <a:latin typeface="Arial"/>
              </a:rPr>
              <a:t>Update IR</a:t>
            </a:r>
          </a:p>
        </p:txBody>
      </p:sp>
      <p:sp>
        <p:nvSpPr>
          <p:cNvPr id="67" name="Arc 74"/>
          <p:cNvSpPr>
            <a:spLocks/>
          </p:cNvSpPr>
          <p:nvPr/>
        </p:nvSpPr>
        <p:spPr bwMode="auto">
          <a:xfrm flipV="1">
            <a:off x="7291078" y="3192463"/>
            <a:ext cx="347662" cy="431800"/>
          </a:xfrm>
          <a:custGeom>
            <a:avLst/>
            <a:gdLst>
              <a:gd name="G0" fmla="+- 15004 0 0"/>
              <a:gd name="G1" fmla="+- 21600 0 0"/>
              <a:gd name="G2" fmla="+- 21600 0 0"/>
              <a:gd name="T0" fmla="*/ 1146 w 36604"/>
              <a:gd name="T1" fmla="*/ 5031 h 43200"/>
              <a:gd name="T2" fmla="*/ 0 w 36604"/>
              <a:gd name="T3" fmla="*/ 37138 h 43200"/>
              <a:gd name="T4" fmla="*/ 15004 w 36604"/>
              <a:gd name="T5" fmla="*/ 21600 h 43200"/>
            </a:gdLst>
            <a:ahLst/>
            <a:cxnLst>
              <a:cxn ang="0">
                <a:pos x="T0" y="T1"/>
              </a:cxn>
              <a:cxn ang="0">
                <a:pos x="T2" y="T3"/>
              </a:cxn>
              <a:cxn ang="0">
                <a:pos x="T4" y="T5"/>
              </a:cxn>
            </a:cxnLst>
            <a:rect l="0" t="0" r="r" b="b"/>
            <a:pathLst>
              <a:path w="36604" h="43200" fill="none" extrusionOk="0">
                <a:moveTo>
                  <a:pt x="1146" y="5031"/>
                </a:moveTo>
                <a:cubicBezTo>
                  <a:pt x="5032" y="1780"/>
                  <a:pt x="9937" y="-1"/>
                  <a:pt x="15004" y="-1"/>
                </a:cubicBezTo>
                <a:cubicBezTo>
                  <a:pt x="26933" y="0"/>
                  <a:pt x="36604" y="9670"/>
                  <a:pt x="36604" y="21600"/>
                </a:cubicBezTo>
                <a:cubicBezTo>
                  <a:pt x="36604" y="33529"/>
                  <a:pt x="26933" y="43200"/>
                  <a:pt x="15004" y="43200"/>
                </a:cubicBezTo>
                <a:cubicBezTo>
                  <a:pt x="9406" y="43199"/>
                  <a:pt x="4026" y="41026"/>
                  <a:pt x="-1" y="37138"/>
                </a:cubicBezTo>
              </a:path>
              <a:path w="36604" h="43200" stroke="0" extrusionOk="0">
                <a:moveTo>
                  <a:pt x="1146" y="5031"/>
                </a:moveTo>
                <a:cubicBezTo>
                  <a:pt x="5032" y="1780"/>
                  <a:pt x="9937" y="-1"/>
                  <a:pt x="15004" y="-1"/>
                </a:cubicBezTo>
                <a:cubicBezTo>
                  <a:pt x="26933" y="0"/>
                  <a:pt x="36604" y="9670"/>
                  <a:pt x="36604" y="21600"/>
                </a:cubicBezTo>
                <a:cubicBezTo>
                  <a:pt x="36604" y="33529"/>
                  <a:pt x="26933" y="43200"/>
                  <a:pt x="15004" y="43200"/>
                </a:cubicBezTo>
                <a:cubicBezTo>
                  <a:pt x="9406" y="43199"/>
                  <a:pt x="4026" y="41026"/>
                  <a:pt x="-1" y="37138"/>
                </a:cubicBezTo>
                <a:lnTo>
                  <a:pt x="15004" y="21600"/>
                </a:lnTo>
                <a:close/>
              </a:path>
            </a:pathLst>
          </a:custGeom>
          <a:noFill/>
          <a:ln w="19050">
            <a:solidFill>
              <a:schemeClr val="tx1"/>
            </a:solidFill>
            <a:round/>
            <a:headEnd/>
            <a:tailEnd type="triangle" w="med" len="med"/>
          </a:ln>
          <a:effectLst/>
        </p:spPr>
        <p:txBody>
          <a:bodyPr wrap="none" anchor="ctr">
            <a:prstTxWarp prst="textNoShape">
              <a:avLst/>
            </a:prstTxWarp>
          </a:bodyPr>
          <a:lstStyle/>
          <a:p>
            <a:endParaRPr lang="en-US"/>
          </a:p>
        </p:txBody>
      </p:sp>
      <p:sp>
        <p:nvSpPr>
          <p:cNvPr id="68" name="Arc 75"/>
          <p:cNvSpPr>
            <a:spLocks/>
          </p:cNvSpPr>
          <p:nvPr/>
        </p:nvSpPr>
        <p:spPr bwMode="auto">
          <a:xfrm flipV="1">
            <a:off x="7291078" y="4486275"/>
            <a:ext cx="347662" cy="431800"/>
          </a:xfrm>
          <a:custGeom>
            <a:avLst/>
            <a:gdLst>
              <a:gd name="G0" fmla="+- 15004 0 0"/>
              <a:gd name="G1" fmla="+- 21600 0 0"/>
              <a:gd name="G2" fmla="+- 21600 0 0"/>
              <a:gd name="T0" fmla="*/ 1146 w 36604"/>
              <a:gd name="T1" fmla="*/ 5031 h 43200"/>
              <a:gd name="T2" fmla="*/ 0 w 36604"/>
              <a:gd name="T3" fmla="*/ 37138 h 43200"/>
              <a:gd name="T4" fmla="*/ 15004 w 36604"/>
              <a:gd name="T5" fmla="*/ 21600 h 43200"/>
            </a:gdLst>
            <a:ahLst/>
            <a:cxnLst>
              <a:cxn ang="0">
                <a:pos x="T0" y="T1"/>
              </a:cxn>
              <a:cxn ang="0">
                <a:pos x="T2" y="T3"/>
              </a:cxn>
              <a:cxn ang="0">
                <a:pos x="T4" y="T5"/>
              </a:cxn>
            </a:cxnLst>
            <a:rect l="0" t="0" r="r" b="b"/>
            <a:pathLst>
              <a:path w="36604" h="43200" fill="none" extrusionOk="0">
                <a:moveTo>
                  <a:pt x="1146" y="5031"/>
                </a:moveTo>
                <a:cubicBezTo>
                  <a:pt x="5032" y="1780"/>
                  <a:pt x="9937" y="-1"/>
                  <a:pt x="15004" y="-1"/>
                </a:cubicBezTo>
                <a:cubicBezTo>
                  <a:pt x="26933" y="0"/>
                  <a:pt x="36604" y="9670"/>
                  <a:pt x="36604" y="21600"/>
                </a:cubicBezTo>
                <a:cubicBezTo>
                  <a:pt x="36604" y="33529"/>
                  <a:pt x="26933" y="43200"/>
                  <a:pt x="15004" y="43200"/>
                </a:cubicBezTo>
                <a:cubicBezTo>
                  <a:pt x="9406" y="43199"/>
                  <a:pt x="4026" y="41026"/>
                  <a:pt x="-1" y="37138"/>
                </a:cubicBezTo>
              </a:path>
              <a:path w="36604" h="43200" stroke="0" extrusionOk="0">
                <a:moveTo>
                  <a:pt x="1146" y="5031"/>
                </a:moveTo>
                <a:cubicBezTo>
                  <a:pt x="5032" y="1780"/>
                  <a:pt x="9937" y="-1"/>
                  <a:pt x="15004" y="-1"/>
                </a:cubicBezTo>
                <a:cubicBezTo>
                  <a:pt x="26933" y="0"/>
                  <a:pt x="36604" y="9670"/>
                  <a:pt x="36604" y="21600"/>
                </a:cubicBezTo>
                <a:cubicBezTo>
                  <a:pt x="36604" y="33529"/>
                  <a:pt x="26933" y="43200"/>
                  <a:pt x="15004" y="43200"/>
                </a:cubicBezTo>
                <a:cubicBezTo>
                  <a:pt x="9406" y="43199"/>
                  <a:pt x="4026" y="41026"/>
                  <a:pt x="-1" y="37138"/>
                </a:cubicBezTo>
                <a:lnTo>
                  <a:pt x="15004" y="21600"/>
                </a:lnTo>
                <a:close/>
              </a:path>
            </a:pathLst>
          </a:custGeom>
          <a:noFill/>
          <a:ln w="19050">
            <a:solidFill>
              <a:schemeClr val="tx1"/>
            </a:solidFill>
            <a:round/>
            <a:headEnd/>
            <a:tailEnd type="triangle" w="med" len="med"/>
          </a:ln>
          <a:effectLst/>
        </p:spPr>
        <p:txBody>
          <a:bodyPr wrap="none" anchor="ctr">
            <a:prstTxWarp prst="textNoShape">
              <a:avLst/>
            </a:prstTxWarp>
          </a:bodyPr>
          <a:lstStyle/>
          <a:p>
            <a:endParaRPr lang="en-US"/>
          </a:p>
        </p:txBody>
      </p:sp>
      <p:sp>
        <p:nvSpPr>
          <p:cNvPr id="69" name="Text Box 76"/>
          <p:cNvSpPr txBox="1">
            <a:spLocks noChangeArrowheads="1"/>
          </p:cNvSpPr>
          <p:nvPr/>
        </p:nvSpPr>
        <p:spPr bwMode="auto">
          <a:xfrm>
            <a:off x="7306953" y="3336925"/>
            <a:ext cx="282575" cy="304800"/>
          </a:xfrm>
          <a:prstGeom prst="rect">
            <a:avLst/>
          </a:prstGeom>
          <a:noFill/>
          <a:ln w="9525">
            <a:noFill/>
            <a:miter lim="800000"/>
            <a:headEnd/>
            <a:tailEnd/>
          </a:ln>
          <a:effectLst/>
        </p:spPr>
        <p:txBody>
          <a:bodyPr wrap="none">
            <a:prstTxWarp prst="textNoShape">
              <a:avLst/>
            </a:prstTxWarp>
            <a:spAutoFit/>
          </a:bodyPr>
          <a:lstStyle/>
          <a:p>
            <a:r>
              <a:rPr lang="pl-PL" sz="1400"/>
              <a:t>0</a:t>
            </a:r>
            <a:endParaRPr lang="en-GB" sz="1400"/>
          </a:p>
        </p:txBody>
      </p:sp>
      <p:sp>
        <p:nvSpPr>
          <p:cNvPr id="70" name="Text Box 77"/>
          <p:cNvSpPr txBox="1">
            <a:spLocks noChangeArrowheads="1"/>
          </p:cNvSpPr>
          <p:nvPr/>
        </p:nvSpPr>
        <p:spPr bwMode="auto">
          <a:xfrm>
            <a:off x="7319653" y="4629150"/>
            <a:ext cx="282575" cy="304800"/>
          </a:xfrm>
          <a:prstGeom prst="rect">
            <a:avLst/>
          </a:prstGeom>
          <a:noFill/>
          <a:ln w="9525">
            <a:noFill/>
            <a:miter lim="800000"/>
            <a:headEnd/>
            <a:tailEnd/>
          </a:ln>
          <a:effectLst/>
        </p:spPr>
        <p:txBody>
          <a:bodyPr wrap="none">
            <a:prstTxWarp prst="textNoShape">
              <a:avLst/>
            </a:prstTxWarp>
            <a:spAutoFit/>
          </a:bodyPr>
          <a:lstStyle/>
          <a:p>
            <a:r>
              <a:rPr lang="pl-PL" sz="1400"/>
              <a:t>0</a:t>
            </a:r>
            <a:endParaRPr lang="en-GB" sz="1400"/>
          </a:p>
        </p:txBody>
      </p:sp>
      <p:sp>
        <p:nvSpPr>
          <p:cNvPr id="71" name="Text Box 78"/>
          <p:cNvSpPr txBox="1">
            <a:spLocks noChangeArrowheads="1"/>
          </p:cNvSpPr>
          <p:nvPr/>
        </p:nvSpPr>
        <p:spPr bwMode="auto">
          <a:xfrm>
            <a:off x="7392678" y="3841750"/>
            <a:ext cx="282575" cy="304800"/>
          </a:xfrm>
          <a:prstGeom prst="rect">
            <a:avLst/>
          </a:prstGeom>
          <a:noFill/>
          <a:ln w="9525">
            <a:noFill/>
            <a:miter lim="800000"/>
            <a:headEnd/>
            <a:tailEnd/>
          </a:ln>
          <a:effectLst/>
        </p:spPr>
        <p:txBody>
          <a:bodyPr wrap="none">
            <a:prstTxWarp prst="textNoShape">
              <a:avLst/>
            </a:prstTxWarp>
            <a:spAutoFit/>
          </a:bodyPr>
          <a:lstStyle/>
          <a:p>
            <a:r>
              <a:rPr lang="pl-PL" sz="1400"/>
              <a:t>1</a:t>
            </a:r>
            <a:endParaRPr lang="en-GB" sz="1400"/>
          </a:p>
        </p:txBody>
      </p:sp>
      <p:sp>
        <p:nvSpPr>
          <p:cNvPr id="72" name="Text Box 79"/>
          <p:cNvSpPr txBox="1">
            <a:spLocks noChangeArrowheads="1"/>
          </p:cNvSpPr>
          <p:nvPr/>
        </p:nvSpPr>
        <p:spPr bwMode="auto">
          <a:xfrm>
            <a:off x="5854390" y="4978400"/>
            <a:ext cx="282575" cy="304800"/>
          </a:xfrm>
          <a:prstGeom prst="rect">
            <a:avLst/>
          </a:prstGeom>
          <a:noFill/>
          <a:ln w="9525">
            <a:noFill/>
            <a:miter lim="800000"/>
            <a:headEnd/>
            <a:tailEnd/>
          </a:ln>
          <a:effectLst/>
        </p:spPr>
        <p:txBody>
          <a:bodyPr wrap="none">
            <a:prstTxWarp prst="textNoShape">
              <a:avLst/>
            </a:prstTxWarp>
            <a:spAutoFit/>
          </a:bodyPr>
          <a:lstStyle/>
          <a:p>
            <a:r>
              <a:rPr lang="pl-PL" sz="1400"/>
              <a:t>0</a:t>
            </a:r>
            <a:endParaRPr lang="en-GB" sz="1400"/>
          </a:p>
        </p:txBody>
      </p:sp>
      <p:sp>
        <p:nvSpPr>
          <p:cNvPr id="73" name="Text Box 80"/>
          <p:cNvSpPr txBox="1">
            <a:spLocks noChangeArrowheads="1"/>
          </p:cNvSpPr>
          <p:nvPr/>
        </p:nvSpPr>
        <p:spPr bwMode="auto">
          <a:xfrm>
            <a:off x="5825815" y="2493963"/>
            <a:ext cx="282575" cy="304800"/>
          </a:xfrm>
          <a:prstGeom prst="rect">
            <a:avLst/>
          </a:prstGeom>
          <a:noFill/>
          <a:ln w="9525">
            <a:noFill/>
            <a:miter lim="800000"/>
            <a:headEnd/>
            <a:tailEnd/>
          </a:ln>
          <a:effectLst/>
        </p:spPr>
        <p:txBody>
          <a:bodyPr wrap="none">
            <a:prstTxWarp prst="textNoShape">
              <a:avLst/>
            </a:prstTxWarp>
            <a:spAutoFit/>
          </a:bodyPr>
          <a:lstStyle/>
          <a:p>
            <a:r>
              <a:rPr lang="pl-PL" sz="1400"/>
              <a:t>1</a:t>
            </a:r>
            <a:endParaRPr lang="en-GB" sz="1400"/>
          </a:p>
        </p:txBody>
      </p:sp>
      <p:sp>
        <p:nvSpPr>
          <p:cNvPr id="74" name="Text Box 81"/>
          <p:cNvSpPr txBox="1">
            <a:spLocks noChangeArrowheads="1"/>
          </p:cNvSpPr>
          <p:nvPr/>
        </p:nvSpPr>
        <p:spPr bwMode="auto">
          <a:xfrm>
            <a:off x="6694178" y="2282825"/>
            <a:ext cx="282575" cy="304800"/>
          </a:xfrm>
          <a:prstGeom prst="rect">
            <a:avLst/>
          </a:prstGeom>
          <a:noFill/>
          <a:ln w="9525">
            <a:noFill/>
            <a:miter lim="800000"/>
            <a:headEnd/>
            <a:tailEnd/>
          </a:ln>
          <a:effectLst/>
        </p:spPr>
        <p:txBody>
          <a:bodyPr wrap="none">
            <a:prstTxWarp prst="textNoShape">
              <a:avLst/>
            </a:prstTxWarp>
            <a:spAutoFit/>
          </a:bodyPr>
          <a:lstStyle/>
          <a:p>
            <a:r>
              <a:rPr lang="pl-PL" sz="1400"/>
              <a:t>0</a:t>
            </a:r>
            <a:endParaRPr lang="en-GB" sz="1400"/>
          </a:p>
        </p:txBody>
      </p:sp>
      <p:sp>
        <p:nvSpPr>
          <p:cNvPr id="75" name="Text Box 82"/>
          <p:cNvSpPr txBox="1">
            <a:spLocks noChangeArrowheads="1"/>
          </p:cNvSpPr>
          <p:nvPr/>
        </p:nvSpPr>
        <p:spPr bwMode="auto">
          <a:xfrm>
            <a:off x="6681478" y="2930525"/>
            <a:ext cx="282575" cy="304800"/>
          </a:xfrm>
          <a:prstGeom prst="rect">
            <a:avLst/>
          </a:prstGeom>
          <a:noFill/>
          <a:ln w="9525">
            <a:noFill/>
            <a:miter lim="800000"/>
            <a:headEnd/>
            <a:tailEnd/>
          </a:ln>
          <a:effectLst/>
        </p:spPr>
        <p:txBody>
          <a:bodyPr wrap="none">
            <a:prstTxWarp prst="textNoShape">
              <a:avLst/>
            </a:prstTxWarp>
            <a:spAutoFit/>
          </a:bodyPr>
          <a:lstStyle/>
          <a:p>
            <a:r>
              <a:rPr lang="pl-PL" sz="1400"/>
              <a:t>0</a:t>
            </a:r>
            <a:endParaRPr lang="en-GB" sz="1400"/>
          </a:p>
        </p:txBody>
      </p:sp>
      <p:sp>
        <p:nvSpPr>
          <p:cNvPr id="76" name="Text Box 83"/>
          <p:cNvSpPr txBox="1">
            <a:spLocks noChangeArrowheads="1"/>
          </p:cNvSpPr>
          <p:nvPr/>
        </p:nvSpPr>
        <p:spPr bwMode="auto">
          <a:xfrm>
            <a:off x="6710053" y="4224338"/>
            <a:ext cx="282575" cy="304800"/>
          </a:xfrm>
          <a:prstGeom prst="rect">
            <a:avLst/>
          </a:prstGeom>
          <a:noFill/>
          <a:ln w="9525">
            <a:noFill/>
            <a:miter lim="800000"/>
            <a:headEnd/>
            <a:tailEnd/>
          </a:ln>
          <a:effectLst/>
        </p:spPr>
        <p:txBody>
          <a:bodyPr wrap="none">
            <a:prstTxWarp prst="textNoShape">
              <a:avLst/>
            </a:prstTxWarp>
            <a:spAutoFit/>
          </a:bodyPr>
          <a:lstStyle/>
          <a:p>
            <a:r>
              <a:rPr lang="pl-PL" sz="1400"/>
              <a:t>0</a:t>
            </a:r>
            <a:endParaRPr lang="en-GB" sz="1400"/>
          </a:p>
        </p:txBody>
      </p:sp>
      <p:sp>
        <p:nvSpPr>
          <p:cNvPr id="77" name="Text Box 84"/>
          <p:cNvSpPr txBox="1">
            <a:spLocks noChangeArrowheads="1"/>
          </p:cNvSpPr>
          <p:nvPr/>
        </p:nvSpPr>
        <p:spPr bwMode="auto">
          <a:xfrm>
            <a:off x="6684653" y="3578225"/>
            <a:ext cx="282575" cy="304800"/>
          </a:xfrm>
          <a:prstGeom prst="rect">
            <a:avLst/>
          </a:prstGeom>
          <a:noFill/>
          <a:ln w="9525">
            <a:noFill/>
            <a:miter lim="800000"/>
            <a:headEnd/>
            <a:tailEnd/>
          </a:ln>
          <a:effectLst/>
        </p:spPr>
        <p:txBody>
          <a:bodyPr wrap="none">
            <a:prstTxWarp prst="textNoShape">
              <a:avLst/>
            </a:prstTxWarp>
            <a:spAutoFit/>
          </a:bodyPr>
          <a:lstStyle/>
          <a:p>
            <a:r>
              <a:rPr lang="pl-PL" sz="1400"/>
              <a:t>1</a:t>
            </a:r>
            <a:endParaRPr lang="en-GB" sz="1400"/>
          </a:p>
        </p:txBody>
      </p:sp>
      <p:sp>
        <p:nvSpPr>
          <p:cNvPr id="78" name="Text Box 85"/>
          <p:cNvSpPr txBox="1">
            <a:spLocks noChangeArrowheads="1"/>
          </p:cNvSpPr>
          <p:nvPr/>
        </p:nvSpPr>
        <p:spPr bwMode="auto">
          <a:xfrm>
            <a:off x="6692590" y="4876800"/>
            <a:ext cx="282575" cy="304800"/>
          </a:xfrm>
          <a:prstGeom prst="rect">
            <a:avLst/>
          </a:prstGeom>
          <a:noFill/>
          <a:ln w="9525">
            <a:noFill/>
            <a:miter lim="800000"/>
            <a:headEnd/>
            <a:tailEnd/>
          </a:ln>
          <a:effectLst/>
        </p:spPr>
        <p:txBody>
          <a:bodyPr wrap="none">
            <a:prstTxWarp prst="textNoShape">
              <a:avLst/>
            </a:prstTxWarp>
            <a:spAutoFit/>
          </a:bodyPr>
          <a:lstStyle/>
          <a:p>
            <a:r>
              <a:rPr lang="pl-PL" sz="1400"/>
              <a:t>1</a:t>
            </a:r>
            <a:endParaRPr lang="en-GB" sz="1400"/>
          </a:p>
        </p:txBody>
      </p:sp>
      <p:sp>
        <p:nvSpPr>
          <p:cNvPr id="79" name="Text Box 86"/>
          <p:cNvSpPr txBox="1">
            <a:spLocks noChangeArrowheads="1"/>
          </p:cNvSpPr>
          <p:nvPr/>
        </p:nvSpPr>
        <p:spPr bwMode="auto">
          <a:xfrm>
            <a:off x="6700528" y="5522913"/>
            <a:ext cx="282575" cy="304800"/>
          </a:xfrm>
          <a:prstGeom prst="rect">
            <a:avLst/>
          </a:prstGeom>
          <a:noFill/>
          <a:ln w="9525">
            <a:noFill/>
            <a:miter lim="800000"/>
            <a:headEnd/>
            <a:tailEnd/>
          </a:ln>
          <a:effectLst/>
        </p:spPr>
        <p:txBody>
          <a:bodyPr wrap="none">
            <a:prstTxWarp prst="textNoShape">
              <a:avLst/>
            </a:prstTxWarp>
            <a:spAutoFit/>
          </a:bodyPr>
          <a:lstStyle/>
          <a:p>
            <a:r>
              <a:rPr lang="pl-PL" sz="1400"/>
              <a:t>1</a:t>
            </a:r>
            <a:endParaRPr lang="en-GB" sz="1400"/>
          </a:p>
        </p:txBody>
      </p:sp>
      <p:sp>
        <p:nvSpPr>
          <p:cNvPr id="80" name="Text Box 87"/>
          <p:cNvSpPr txBox="1">
            <a:spLocks noChangeArrowheads="1"/>
          </p:cNvSpPr>
          <p:nvPr/>
        </p:nvSpPr>
        <p:spPr bwMode="auto">
          <a:xfrm>
            <a:off x="5908365" y="6105525"/>
            <a:ext cx="282575" cy="304800"/>
          </a:xfrm>
          <a:prstGeom prst="rect">
            <a:avLst/>
          </a:prstGeom>
          <a:noFill/>
          <a:ln w="9525">
            <a:noFill/>
            <a:miter lim="800000"/>
            <a:headEnd/>
            <a:tailEnd/>
          </a:ln>
          <a:effectLst/>
        </p:spPr>
        <p:txBody>
          <a:bodyPr wrap="none">
            <a:prstTxWarp prst="textNoShape">
              <a:avLst/>
            </a:prstTxWarp>
            <a:spAutoFit/>
          </a:bodyPr>
          <a:lstStyle/>
          <a:p>
            <a:r>
              <a:rPr lang="pl-PL" sz="1400"/>
              <a:t>1</a:t>
            </a:r>
            <a:endParaRPr lang="en-GB" sz="1400"/>
          </a:p>
        </p:txBody>
      </p:sp>
      <p:sp>
        <p:nvSpPr>
          <p:cNvPr id="81" name="Text Box 88"/>
          <p:cNvSpPr txBox="1">
            <a:spLocks noChangeArrowheads="1"/>
          </p:cNvSpPr>
          <p:nvPr/>
        </p:nvSpPr>
        <p:spPr bwMode="auto">
          <a:xfrm>
            <a:off x="7022790" y="6169025"/>
            <a:ext cx="282575" cy="304800"/>
          </a:xfrm>
          <a:prstGeom prst="rect">
            <a:avLst/>
          </a:prstGeom>
          <a:noFill/>
          <a:ln w="9525">
            <a:noFill/>
            <a:miter lim="800000"/>
            <a:headEnd/>
            <a:tailEnd/>
          </a:ln>
          <a:effectLst/>
        </p:spPr>
        <p:txBody>
          <a:bodyPr wrap="none">
            <a:prstTxWarp prst="textNoShape">
              <a:avLst/>
            </a:prstTxWarp>
            <a:spAutoFit/>
          </a:bodyPr>
          <a:lstStyle/>
          <a:p>
            <a:r>
              <a:rPr lang="pl-PL" sz="1400"/>
              <a:t>0</a:t>
            </a:r>
            <a:endParaRPr lang="en-GB" sz="1400"/>
          </a:p>
        </p:txBody>
      </p:sp>
      <p:sp>
        <p:nvSpPr>
          <p:cNvPr id="82" name="Text Box 89"/>
          <p:cNvSpPr txBox="1">
            <a:spLocks noChangeArrowheads="1"/>
          </p:cNvSpPr>
          <p:nvPr/>
        </p:nvSpPr>
        <p:spPr bwMode="auto">
          <a:xfrm>
            <a:off x="4460565" y="1838325"/>
            <a:ext cx="282575" cy="304800"/>
          </a:xfrm>
          <a:prstGeom prst="rect">
            <a:avLst/>
          </a:prstGeom>
          <a:noFill/>
          <a:ln w="9525">
            <a:noFill/>
            <a:miter lim="800000"/>
            <a:headEnd/>
            <a:tailEnd/>
          </a:ln>
          <a:effectLst/>
        </p:spPr>
        <p:txBody>
          <a:bodyPr wrap="none">
            <a:prstTxWarp prst="textNoShape">
              <a:avLst/>
            </a:prstTxWarp>
            <a:spAutoFit/>
          </a:bodyPr>
          <a:lstStyle/>
          <a:p>
            <a:r>
              <a:rPr lang="pl-PL" sz="1400"/>
              <a:t>1</a:t>
            </a:r>
            <a:endParaRPr lang="en-GB" sz="1400"/>
          </a:p>
        </p:txBody>
      </p:sp>
      <p:sp>
        <p:nvSpPr>
          <p:cNvPr id="83" name="Text Box 91"/>
          <p:cNvSpPr txBox="1">
            <a:spLocks noChangeArrowheads="1"/>
          </p:cNvSpPr>
          <p:nvPr/>
        </p:nvSpPr>
        <p:spPr bwMode="auto">
          <a:xfrm>
            <a:off x="7256153" y="1793875"/>
            <a:ext cx="282575" cy="304800"/>
          </a:xfrm>
          <a:prstGeom prst="rect">
            <a:avLst/>
          </a:prstGeom>
          <a:noFill/>
          <a:ln w="9525">
            <a:noFill/>
            <a:miter lim="800000"/>
            <a:headEnd/>
            <a:tailEnd/>
          </a:ln>
          <a:effectLst/>
        </p:spPr>
        <p:txBody>
          <a:bodyPr wrap="none">
            <a:prstTxWarp prst="textNoShape">
              <a:avLst/>
            </a:prstTxWarp>
            <a:spAutoFit/>
          </a:bodyPr>
          <a:lstStyle/>
          <a:p>
            <a:r>
              <a:rPr lang="pl-PL" sz="1400"/>
              <a:t>1</a:t>
            </a:r>
            <a:endParaRPr lang="en-GB" sz="1400"/>
          </a:p>
        </p:txBody>
      </p:sp>
      <p:sp>
        <p:nvSpPr>
          <p:cNvPr id="84" name="Line 92"/>
          <p:cNvSpPr>
            <a:spLocks noChangeShapeType="1"/>
          </p:cNvSpPr>
          <p:nvPr/>
        </p:nvSpPr>
        <p:spPr bwMode="auto">
          <a:xfrm flipH="1" flipV="1">
            <a:off x="2425390" y="1455738"/>
            <a:ext cx="4948238" cy="0"/>
          </a:xfrm>
          <a:prstGeom prst="line">
            <a:avLst/>
          </a:prstGeom>
          <a:noFill/>
          <a:ln w="19050">
            <a:solidFill>
              <a:schemeClr val="tx1"/>
            </a:solidFill>
            <a:round/>
            <a:headEnd/>
            <a:tailEnd type="triangle" w="med" len="med"/>
          </a:ln>
          <a:effectLst/>
        </p:spPr>
        <p:txBody>
          <a:bodyPr wrap="none" anchor="ctr">
            <a:prstTxWarp prst="textNoShape">
              <a:avLst/>
            </a:prstTxWarp>
          </a:bodyPr>
          <a:lstStyle/>
          <a:p>
            <a:endParaRPr lang="en-US"/>
          </a:p>
        </p:txBody>
      </p:sp>
      <p:sp>
        <p:nvSpPr>
          <p:cNvPr id="85" name="Line 94"/>
          <p:cNvSpPr>
            <a:spLocks noChangeShapeType="1"/>
          </p:cNvSpPr>
          <p:nvPr/>
        </p:nvSpPr>
        <p:spPr bwMode="auto">
          <a:xfrm rot="5400000" flipH="1" flipV="1">
            <a:off x="-174141" y="4287044"/>
            <a:ext cx="3894138" cy="0"/>
          </a:xfrm>
          <a:prstGeom prst="line">
            <a:avLst/>
          </a:prstGeom>
          <a:noFill/>
          <a:ln w="19050">
            <a:solidFill>
              <a:schemeClr val="tx1"/>
            </a:solidFill>
            <a:round/>
            <a:headEnd/>
            <a:tailEnd type="triangle" w="med" len="med"/>
          </a:ln>
          <a:effectLst/>
        </p:spPr>
        <p:txBody>
          <a:bodyPr wrap="none" anchor="ctr">
            <a:prstTxWarp prst="textNoShape">
              <a:avLst/>
            </a:prstTxWarp>
          </a:bodyPr>
          <a:lstStyle/>
          <a:p>
            <a:endParaRPr lang="en-US"/>
          </a:p>
        </p:txBody>
      </p:sp>
      <p:sp>
        <p:nvSpPr>
          <p:cNvPr id="86" name="Line 95"/>
          <p:cNvSpPr>
            <a:spLocks noChangeShapeType="1"/>
          </p:cNvSpPr>
          <p:nvPr/>
        </p:nvSpPr>
        <p:spPr bwMode="auto">
          <a:xfrm>
            <a:off x="2198378" y="6653213"/>
            <a:ext cx="4495800"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87" name="Arc 96"/>
          <p:cNvSpPr>
            <a:spLocks/>
          </p:cNvSpPr>
          <p:nvPr/>
        </p:nvSpPr>
        <p:spPr bwMode="auto">
          <a:xfrm flipH="1" flipV="1">
            <a:off x="1771340" y="6221413"/>
            <a:ext cx="431800" cy="4318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19050">
            <a:solidFill>
              <a:schemeClr val="tx1"/>
            </a:solidFill>
            <a:round/>
            <a:headEnd/>
            <a:tailEnd/>
          </a:ln>
          <a:effectLst/>
        </p:spPr>
        <p:txBody>
          <a:bodyPr wrap="none" anchor="ctr">
            <a:prstTxWarp prst="textNoShape">
              <a:avLst/>
            </a:prstTxWarp>
          </a:bodyPr>
          <a:lstStyle/>
          <a:p>
            <a:endParaRPr lang="en-US"/>
          </a:p>
        </p:txBody>
      </p:sp>
      <p:sp>
        <p:nvSpPr>
          <p:cNvPr id="88" name="Line 97"/>
          <p:cNvSpPr>
            <a:spLocks noChangeShapeType="1"/>
          </p:cNvSpPr>
          <p:nvPr/>
        </p:nvSpPr>
        <p:spPr bwMode="auto">
          <a:xfrm>
            <a:off x="4166878" y="6216650"/>
            <a:ext cx="0" cy="431800"/>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89" name="Arc 98"/>
          <p:cNvSpPr>
            <a:spLocks/>
          </p:cNvSpPr>
          <p:nvPr/>
        </p:nvSpPr>
        <p:spPr bwMode="auto">
          <a:xfrm flipV="1">
            <a:off x="6687828" y="6221413"/>
            <a:ext cx="385762" cy="431800"/>
          </a:xfrm>
          <a:custGeom>
            <a:avLst/>
            <a:gdLst>
              <a:gd name="G0" fmla="+- 0 0 0"/>
              <a:gd name="G1" fmla="+- 21600 0 0"/>
              <a:gd name="G2" fmla="+- 21600 0 0"/>
              <a:gd name="T0" fmla="*/ 0 w 21600"/>
              <a:gd name="T1" fmla="*/ 0 h 24158"/>
              <a:gd name="T2" fmla="*/ 21448 w 21600"/>
              <a:gd name="T3" fmla="*/ 24158 h 24158"/>
              <a:gd name="T4" fmla="*/ 0 w 21600"/>
              <a:gd name="T5" fmla="*/ 21600 h 24158"/>
            </a:gdLst>
            <a:ahLst/>
            <a:cxnLst>
              <a:cxn ang="0">
                <a:pos x="T0" y="T1"/>
              </a:cxn>
              <a:cxn ang="0">
                <a:pos x="T2" y="T3"/>
              </a:cxn>
              <a:cxn ang="0">
                <a:pos x="T4" y="T5"/>
              </a:cxn>
            </a:cxnLst>
            <a:rect l="0" t="0" r="r" b="b"/>
            <a:pathLst>
              <a:path w="21600" h="24158" fill="none" extrusionOk="0">
                <a:moveTo>
                  <a:pt x="0" y="-1"/>
                </a:moveTo>
                <a:cubicBezTo>
                  <a:pt x="11929" y="0"/>
                  <a:pt x="21600" y="9670"/>
                  <a:pt x="21600" y="21600"/>
                </a:cubicBezTo>
                <a:cubicBezTo>
                  <a:pt x="21600" y="22454"/>
                  <a:pt x="21549" y="23309"/>
                  <a:pt x="21447" y="24157"/>
                </a:cubicBezTo>
              </a:path>
              <a:path w="21600" h="24158" stroke="0" extrusionOk="0">
                <a:moveTo>
                  <a:pt x="0" y="-1"/>
                </a:moveTo>
                <a:cubicBezTo>
                  <a:pt x="11929" y="0"/>
                  <a:pt x="21600" y="9670"/>
                  <a:pt x="21600" y="21600"/>
                </a:cubicBezTo>
                <a:cubicBezTo>
                  <a:pt x="21600" y="22454"/>
                  <a:pt x="21549" y="23309"/>
                  <a:pt x="21447" y="24157"/>
                </a:cubicBezTo>
                <a:lnTo>
                  <a:pt x="0" y="21600"/>
                </a:lnTo>
                <a:close/>
              </a:path>
            </a:pathLst>
          </a:custGeom>
          <a:noFill/>
          <a:ln w="19050">
            <a:solidFill>
              <a:schemeClr val="tx1"/>
            </a:solidFill>
            <a:round/>
            <a:headEnd/>
            <a:tailEnd/>
          </a:ln>
          <a:effectLst/>
        </p:spPr>
        <p:txBody>
          <a:bodyPr wrap="none" anchor="ctr">
            <a:prstTxWarp prst="textNoShape">
              <a:avLst/>
            </a:prstTxWarp>
          </a:bodyPr>
          <a:lstStyle/>
          <a:p>
            <a:endParaRPr lang="en-US"/>
          </a:p>
        </p:txBody>
      </p:sp>
      <p:sp>
        <p:nvSpPr>
          <p:cNvPr id="90" name="Text Box 100"/>
          <p:cNvSpPr txBox="1">
            <a:spLocks noChangeArrowheads="1"/>
          </p:cNvSpPr>
          <p:nvPr/>
        </p:nvSpPr>
        <p:spPr bwMode="auto">
          <a:xfrm>
            <a:off x="1225017" y="884465"/>
            <a:ext cx="4803775" cy="314325"/>
          </a:xfrm>
          <a:prstGeom prst="rect">
            <a:avLst/>
          </a:prstGeom>
          <a:noFill/>
          <a:ln w="9525">
            <a:noFill/>
            <a:miter lim="800000"/>
            <a:headEnd/>
            <a:tailEnd/>
          </a:ln>
          <a:effectLst/>
        </p:spPr>
        <p:txBody>
          <a:bodyPr wrap="none">
            <a:prstTxWarp prst="textNoShape">
              <a:avLst/>
            </a:prstTxWarp>
            <a:spAutoFit/>
          </a:bodyPr>
          <a:lstStyle/>
          <a:p>
            <a:r>
              <a:rPr lang="en-GB" sz="1400" dirty="0"/>
              <a:t>power up / TRST* = 1 / TMS = 11111; IR(1…1) = BYPASS</a:t>
            </a:r>
          </a:p>
        </p:txBody>
      </p:sp>
      <p:sp>
        <p:nvSpPr>
          <p:cNvPr id="91" name="Text Box 101"/>
          <p:cNvSpPr txBox="1">
            <a:spLocks noChangeArrowheads="1"/>
          </p:cNvSpPr>
          <p:nvPr/>
        </p:nvSpPr>
        <p:spPr bwMode="auto">
          <a:xfrm>
            <a:off x="897731" y="2689070"/>
            <a:ext cx="1354137" cy="527050"/>
          </a:xfrm>
          <a:prstGeom prst="rect">
            <a:avLst/>
          </a:prstGeom>
          <a:solidFill>
            <a:schemeClr val="bg1">
              <a:alpha val="90000"/>
            </a:schemeClr>
          </a:solidFill>
          <a:ln w="9525">
            <a:noFill/>
            <a:miter lim="800000"/>
            <a:headEnd/>
            <a:tailEnd/>
          </a:ln>
          <a:effectLst/>
        </p:spPr>
        <p:txBody>
          <a:bodyPr wrap="none">
            <a:prstTxWarp prst="textNoShape">
              <a:avLst/>
            </a:prstTxWarp>
            <a:spAutoFit/>
          </a:bodyPr>
          <a:lstStyle/>
          <a:p>
            <a:r>
              <a:rPr lang="en-GB" sz="1400" dirty="0"/>
              <a:t>TMS = 0…0; </a:t>
            </a:r>
            <a:br>
              <a:rPr lang="en-GB" sz="1400" dirty="0"/>
            </a:br>
            <a:r>
              <a:rPr lang="en-GB" sz="1400" dirty="0"/>
              <a:t>IR = RUNBIST</a:t>
            </a:r>
          </a:p>
        </p:txBody>
      </p:sp>
      <p:sp>
        <p:nvSpPr>
          <p:cNvPr id="93" name="TextBox 92"/>
          <p:cNvSpPr txBox="1"/>
          <p:nvPr/>
        </p:nvSpPr>
        <p:spPr>
          <a:xfrm>
            <a:off x="7243075" y="2150935"/>
            <a:ext cx="877163" cy="523220"/>
          </a:xfrm>
          <a:prstGeom prst="rect">
            <a:avLst/>
          </a:prstGeom>
          <a:noFill/>
        </p:spPr>
        <p:txBody>
          <a:bodyPr wrap="none" rtlCol="0">
            <a:spAutoFit/>
          </a:bodyPr>
          <a:lstStyle/>
          <a:p>
            <a:pPr algn="ctr"/>
            <a:r>
              <a:rPr lang="en-US" sz="1400" dirty="0" smtClean="0"/>
              <a:t>transient</a:t>
            </a:r>
            <a:br>
              <a:rPr lang="en-US" sz="1400" dirty="0" smtClean="0"/>
            </a:br>
            <a:r>
              <a:rPr lang="en-US" sz="1400" dirty="0" smtClean="0"/>
              <a:t>state</a:t>
            </a:r>
            <a:endParaRPr lang="en-US" sz="14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Board testing</a:t>
            </a:r>
            <a:endParaRPr lang="en-US" dirty="0"/>
          </a:p>
        </p:txBody>
      </p:sp>
      <p:sp>
        <p:nvSpPr>
          <p:cNvPr id="5" name="Line 5"/>
          <p:cNvSpPr>
            <a:spLocks noChangeShapeType="1"/>
          </p:cNvSpPr>
          <p:nvPr/>
        </p:nvSpPr>
        <p:spPr bwMode="auto">
          <a:xfrm>
            <a:off x="3410168" y="3852940"/>
            <a:ext cx="0" cy="17145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6" name="Line 6"/>
          <p:cNvSpPr>
            <a:spLocks noChangeShapeType="1"/>
          </p:cNvSpPr>
          <p:nvPr/>
        </p:nvSpPr>
        <p:spPr bwMode="auto">
          <a:xfrm>
            <a:off x="6343868" y="3519565"/>
            <a:ext cx="0" cy="32385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7" name="Line 7"/>
          <p:cNvSpPr>
            <a:spLocks noChangeShapeType="1"/>
          </p:cNvSpPr>
          <p:nvPr/>
        </p:nvSpPr>
        <p:spPr bwMode="auto">
          <a:xfrm>
            <a:off x="6039068" y="3500515"/>
            <a:ext cx="0" cy="24765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8" name="Line 8"/>
          <p:cNvSpPr>
            <a:spLocks noChangeShapeType="1"/>
          </p:cNvSpPr>
          <p:nvPr/>
        </p:nvSpPr>
        <p:spPr bwMode="auto">
          <a:xfrm>
            <a:off x="3133943" y="3519565"/>
            <a:ext cx="0" cy="32385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9" name="Line 9"/>
          <p:cNvSpPr>
            <a:spLocks noChangeShapeType="1"/>
          </p:cNvSpPr>
          <p:nvPr/>
        </p:nvSpPr>
        <p:spPr bwMode="auto">
          <a:xfrm>
            <a:off x="2829143" y="3500515"/>
            <a:ext cx="0" cy="24765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10" name="Freeform 10"/>
          <p:cNvSpPr>
            <a:spLocks/>
          </p:cNvSpPr>
          <p:nvPr/>
        </p:nvSpPr>
        <p:spPr bwMode="auto">
          <a:xfrm>
            <a:off x="1108293" y="3742451"/>
            <a:ext cx="5805487" cy="332739"/>
          </a:xfrm>
          <a:custGeom>
            <a:avLst/>
            <a:gdLst/>
            <a:ahLst/>
            <a:cxnLst>
              <a:cxn ang="0">
                <a:pos x="0" y="0"/>
              </a:cxn>
              <a:cxn ang="0">
                <a:pos x="2972" y="0"/>
              </a:cxn>
              <a:cxn ang="0">
                <a:pos x="2972" y="181"/>
              </a:cxn>
            </a:cxnLst>
            <a:rect l="0" t="0" r="r" b="b"/>
            <a:pathLst>
              <a:path w="2972" h="181">
                <a:moveTo>
                  <a:pt x="0" y="0"/>
                </a:moveTo>
                <a:lnTo>
                  <a:pt x="2972" y="0"/>
                </a:lnTo>
                <a:lnTo>
                  <a:pt x="2972" y="181"/>
                </a:lnTo>
              </a:path>
            </a:pathLst>
          </a:custGeom>
          <a:noFill/>
          <a:ln w="12700"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11" name="Freeform 11"/>
          <p:cNvSpPr>
            <a:spLocks/>
          </p:cNvSpPr>
          <p:nvPr/>
        </p:nvSpPr>
        <p:spPr bwMode="auto">
          <a:xfrm>
            <a:off x="1133693" y="3858686"/>
            <a:ext cx="5489575" cy="335567"/>
          </a:xfrm>
          <a:custGeom>
            <a:avLst/>
            <a:gdLst/>
            <a:ahLst/>
            <a:cxnLst>
              <a:cxn ang="0">
                <a:pos x="0" y="0"/>
              </a:cxn>
              <a:cxn ang="0">
                <a:pos x="2972" y="0"/>
              </a:cxn>
              <a:cxn ang="0">
                <a:pos x="2972" y="181"/>
              </a:cxn>
            </a:cxnLst>
            <a:rect l="0" t="0" r="r" b="b"/>
            <a:pathLst>
              <a:path w="2972" h="181">
                <a:moveTo>
                  <a:pt x="0" y="0"/>
                </a:moveTo>
                <a:lnTo>
                  <a:pt x="2972" y="0"/>
                </a:lnTo>
                <a:lnTo>
                  <a:pt x="2972" y="181"/>
                </a:lnTo>
              </a:path>
            </a:pathLst>
          </a:custGeom>
          <a:noFill/>
          <a:ln w="12700"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12" name="Line 12"/>
          <p:cNvSpPr>
            <a:spLocks noChangeShapeType="1"/>
          </p:cNvSpPr>
          <p:nvPr/>
        </p:nvSpPr>
        <p:spPr bwMode="auto">
          <a:xfrm flipH="1">
            <a:off x="1133693" y="4467303"/>
            <a:ext cx="1011237" cy="0"/>
          </a:xfrm>
          <a:prstGeom prst="line">
            <a:avLst/>
          </a:prstGeom>
          <a:noFill/>
          <a:ln w="28575">
            <a:solidFill>
              <a:schemeClr val="tx1"/>
            </a:solidFill>
            <a:round/>
            <a:headEnd/>
            <a:tailEnd type="triangle" w="med" len="med"/>
          </a:ln>
          <a:effectLst/>
        </p:spPr>
        <p:txBody>
          <a:bodyPr wrap="none" anchor="ctr">
            <a:prstTxWarp prst="textNoShape">
              <a:avLst/>
            </a:prstTxWarp>
          </a:bodyPr>
          <a:lstStyle/>
          <a:p>
            <a:endParaRPr lang="en-US"/>
          </a:p>
        </p:txBody>
      </p:sp>
      <p:sp>
        <p:nvSpPr>
          <p:cNvPr id="13" name="Line 13"/>
          <p:cNvSpPr>
            <a:spLocks noChangeShapeType="1"/>
          </p:cNvSpPr>
          <p:nvPr/>
        </p:nvSpPr>
        <p:spPr bwMode="auto">
          <a:xfrm>
            <a:off x="4365843" y="4472065"/>
            <a:ext cx="1011237" cy="0"/>
          </a:xfrm>
          <a:prstGeom prst="line">
            <a:avLst/>
          </a:prstGeom>
          <a:noFill/>
          <a:ln w="28575">
            <a:solidFill>
              <a:srgbClr val="000000"/>
            </a:solidFill>
            <a:round/>
            <a:headEnd/>
            <a:tailEnd/>
          </a:ln>
          <a:effectLst/>
        </p:spPr>
        <p:txBody>
          <a:bodyPr wrap="none" anchor="ctr">
            <a:prstTxWarp prst="textNoShape">
              <a:avLst/>
            </a:prstTxWarp>
          </a:bodyPr>
          <a:lstStyle/>
          <a:p>
            <a:endParaRPr lang="en-US"/>
          </a:p>
        </p:txBody>
      </p:sp>
      <p:sp>
        <p:nvSpPr>
          <p:cNvPr id="14" name="Line 14"/>
          <p:cNvSpPr>
            <a:spLocks noChangeShapeType="1"/>
          </p:cNvSpPr>
          <p:nvPr/>
        </p:nvSpPr>
        <p:spPr bwMode="auto">
          <a:xfrm>
            <a:off x="4365843" y="3062365"/>
            <a:ext cx="1011237"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15" name="Freeform 15"/>
          <p:cNvSpPr>
            <a:spLocks/>
          </p:cNvSpPr>
          <p:nvPr/>
        </p:nvSpPr>
        <p:spPr bwMode="auto">
          <a:xfrm>
            <a:off x="7617292" y="3057603"/>
            <a:ext cx="208327" cy="1398587"/>
          </a:xfrm>
          <a:custGeom>
            <a:avLst/>
            <a:gdLst/>
            <a:ahLst/>
            <a:cxnLst>
              <a:cxn ang="0">
                <a:pos x="0" y="0"/>
              </a:cxn>
              <a:cxn ang="0">
                <a:pos x="628" y="0"/>
              </a:cxn>
              <a:cxn ang="0">
                <a:pos x="628" y="1545"/>
              </a:cxn>
              <a:cxn ang="0">
                <a:pos x="0" y="1545"/>
              </a:cxn>
            </a:cxnLst>
            <a:rect l="0" t="0" r="r" b="b"/>
            <a:pathLst>
              <a:path w="628" h="1545">
                <a:moveTo>
                  <a:pt x="0" y="0"/>
                </a:moveTo>
                <a:lnTo>
                  <a:pt x="628" y="0"/>
                </a:lnTo>
                <a:lnTo>
                  <a:pt x="628" y="1545"/>
                </a:lnTo>
                <a:lnTo>
                  <a:pt x="0" y="1545"/>
                </a:lnTo>
              </a:path>
            </a:pathLst>
          </a:custGeom>
          <a:noFill/>
          <a:ln w="28575" cap="flat" cmpd="sng">
            <a:solidFill>
              <a:schemeClr val="tx1"/>
            </a:solidFill>
            <a:prstDash val="solid"/>
            <a:round/>
            <a:headEnd type="none" w="med" len="med"/>
            <a:tailEnd type="triangle" w="med" len="med"/>
          </a:ln>
          <a:effectLst/>
        </p:spPr>
        <p:txBody>
          <a:bodyPr wrap="none" anchor="ctr">
            <a:prstTxWarp prst="textNoShape">
              <a:avLst/>
            </a:prstTxWarp>
          </a:bodyPr>
          <a:lstStyle/>
          <a:p>
            <a:endParaRPr lang="en-US"/>
          </a:p>
        </p:txBody>
      </p:sp>
      <p:sp>
        <p:nvSpPr>
          <p:cNvPr id="16" name="Freeform 16"/>
          <p:cNvSpPr>
            <a:spLocks/>
          </p:cNvSpPr>
          <p:nvPr/>
        </p:nvSpPr>
        <p:spPr bwMode="auto">
          <a:xfrm>
            <a:off x="7593230" y="2833765"/>
            <a:ext cx="389627" cy="1846263"/>
          </a:xfrm>
          <a:custGeom>
            <a:avLst/>
            <a:gdLst/>
            <a:ahLst/>
            <a:cxnLst>
              <a:cxn ang="0">
                <a:pos x="0" y="0"/>
              </a:cxn>
              <a:cxn ang="0">
                <a:pos x="628" y="0"/>
              </a:cxn>
              <a:cxn ang="0">
                <a:pos x="628" y="1545"/>
              </a:cxn>
              <a:cxn ang="0">
                <a:pos x="0" y="1545"/>
              </a:cxn>
            </a:cxnLst>
            <a:rect l="0" t="0" r="r" b="b"/>
            <a:pathLst>
              <a:path w="628" h="1545">
                <a:moveTo>
                  <a:pt x="0" y="0"/>
                </a:moveTo>
                <a:lnTo>
                  <a:pt x="628" y="0"/>
                </a:lnTo>
                <a:lnTo>
                  <a:pt x="628" y="1545"/>
                </a:lnTo>
                <a:lnTo>
                  <a:pt x="0" y="1545"/>
                </a:lnTo>
              </a:path>
            </a:pathLst>
          </a:custGeom>
          <a:noFill/>
          <a:ln w="12700"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17" name="Freeform 17"/>
          <p:cNvSpPr>
            <a:spLocks/>
          </p:cNvSpPr>
          <p:nvPr/>
        </p:nvSpPr>
        <p:spPr bwMode="auto">
          <a:xfrm>
            <a:off x="7585293" y="2551190"/>
            <a:ext cx="554802" cy="2424113"/>
          </a:xfrm>
          <a:custGeom>
            <a:avLst/>
            <a:gdLst/>
            <a:ahLst/>
            <a:cxnLst>
              <a:cxn ang="0">
                <a:pos x="0" y="0"/>
              </a:cxn>
              <a:cxn ang="0">
                <a:pos x="628" y="0"/>
              </a:cxn>
              <a:cxn ang="0">
                <a:pos x="628" y="1545"/>
              </a:cxn>
              <a:cxn ang="0">
                <a:pos x="0" y="1545"/>
              </a:cxn>
            </a:cxnLst>
            <a:rect l="0" t="0" r="r" b="b"/>
            <a:pathLst>
              <a:path w="628" h="1545">
                <a:moveTo>
                  <a:pt x="0" y="0"/>
                </a:moveTo>
                <a:lnTo>
                  <a:pt x="628" y="0"/>
                </a:lnTo>
                <a:lnTo>
                  <a:pt x="628" y="1545"/>
                </a:lnTo>
                <a:lnTo>
                  <a:pt x="0" y="1545"/>
                </a:lnTo>
              </a:path>
            </a:pathLst>
          </a:custGeom>
          <a:noFill/>
          <a:ln w="12700"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18" name="Line 18"/>
          <p:cNvSpPr>
            <a:spLocks noChangeShapeType="1"/>
          </p:cNvSpPr>
          <p:nvPr/>
        </p:nvSpPr>
        <p:spPr bwMode="auto">
          <a:xfrm flipH="1">
            <a:off x="1108293" y="4976890"/>
            <a:ext cx="1011237" cy="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en-US"/>
          </a:p>
        </p:txBody>
      </p:sp>
      <p:sp>
        <p:nvSpPr>
          <p:cNvPr id="19" name="Line 19"/>
          <p:cNvSpPr>
            <a:spLocks noChangeShapeType="1"/>
          </p:cNvSpPr>
          <p:nvPr/>
        </p:nvSpPr>
        <p:spPr bwMode="auto">
          <a:xfrm flipH="1">
            <a:off x="1108293" y="4675265"/>
            <a:ext cx="1011237" cy="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en-US"/>
          </a:p>
        </p:txBody>
      </p:sp>
      <p:sp>
        <p:nvSpPr>
          <p:cNvPr id="20" name="Line 20"/>
          <p:cNvSpPr>
            <a:spLocks noChangeShapeType="1"/>
          </p:cNvSpPr>
          <p:nvPr/>
        </p:nvSpPr>
        <p:spPr bwMode="auto">
          <a:xfrm flipH="1">
            <a:off x="1108293" y="5554740"/>
            <a:ext cx="1011237" cy="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en-US"/>
          </a:p>
        </p:txBody>
      </p:sp>
      <p:sp>
        <p:nvSpPr>
          <p:cNvPr id="21" name="Line 21"/>
          <p:cNvSpPr>
            <a:spLocks noChangeShapeType="1"/>
          </p:cNvSpPr>
          <p:nvPr/>
        </p:nvSpPr>
        <p:spPr bwMode="auto">
          <a:xfrm flipH="1">
            <a:off x="1108293" y="5262640"/>
            <a:ext cx="1011237" cy="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en-US"/>
          </a:p>
        </p:txBody>
      </p:sp>
      <p:sp>
        <p:nvSpPr>
          <p:cNvPr id="22" name="Line 22"/>
          <p:cNvSpPr>
            <a:spLocks noChangeShapeType="1"/>
          </p:cNvSpPr>
          <p:nvPr/>
        </p:nvSpPr>
        <p:spPr bwMode="auto">
          <a:xfrm>
            <a:off x="7601168" y="2249565"/>
            <a:ext cx="1011237" cy="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en-US"/>
          </a:p>
        </p:txBody>
      </p:sp>
      <p:sp>
        <p:nvSpPr>
          <p:cNvPr id="23" name="Line 23"/>
          <p:cNvSpPr>
            <a:spLocks noChangeShapeType="1"/>
          </p:cNvSpPr>
          <p:nvPr/>
        </p:nvSpPr>
        <p:spPr bwMode="auto">
          <a:xfrm>
            <a:off x="7593230" y="1938415"/>
            <a:ext cx="1011238" cy="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en-US"/>
          </a:p>
        </p:txBody>
      </p:sp>
      <p:sp>
        <p:nvSpPr>
          <p:cNvPr id="24" name="Line 24"/>
          <p:cNvSpPr>
            <a:spLocks noChangeShapeType="1"/>
          </p:cNvSpPr>
          <p:nvPr/>
        </p:nvSpPr>
        <p:spPr bwMode="auto">
          <a:xfrm>
            <a:off x="4367430" y="1959053"/>
            <a:ext cx="1011238"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25" name="Line 25"/>
          <p:cNvSpPr>
            <a:spLocks noChangeShapeType="1"/>
          </p:cNvSpPr>
          <p:nvPr/>
        </p:nvSpPr>
        <p:spPr bwMode="auto">
          <a:xfrm>
            <a:off x="4361080" y="2241628"/>
            <a:ext cx="1011238"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26" name="Line 26"/>
          <p:cNvSpPr>
            <a:spLocks noChangeShapeType="1"/>
          </p:cNvSpPr>
          <p:nvPr/>
        </p:nvSpPr>
        <p:spPr bwMode="auto">
          <a:xfrm>
            <a:off x="4375368" y="2544840"/>
            <a:ext cx="1011237"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27" name="Line 27"/>
          <p:cNvSpPr>
            <a:spLocks noChangeShapeType="1"/>
          </p:cNvSpPr>
          <p:nvPr/>
        </p:nvSpPr>
        <p:spPr bwMode="auto">
          <a:xfrm>
            <a:off x="4375368" y="2833765"/>
            <a:ext cx="1011237"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28" name="Line 28"/>
          <p:cNvSpPr>
            <a:spLocks noChangeShapeType="1"/>
          </p:cNvSpPr>
          <p:nvPr/>
        </p:nvSpPr>
        <p:spPr bwMode="auto">
          <a:xfrm>
            <a:off x="4375368" y="4665740"/>
            <a:ext cx="1011237"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29" name="Line 29"/>
          <p:cNvSpPr>
            <a:spLocks noChangeShapeType="1"/>
          </p:cNvSpPr>
          <p:nvPr/>
        </p:nvSpPr>
        <p:spPr bwMode="auto">
          <a:xfrm>
            <a:off x="4389655" y="4968953"/>
            <a:ext cx="1011238"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30" name="Line 30"/>
          <p:cNvSpPr>
            <a:spLocks noChangeShapeType="1"/>
          </p:cNvSpPr>
          <p:nvPr/>
        </p:nvSpPr>
        <p:spPr bwMode="auto">
          <a:xfrm>
            <a:off x="4389655" y="5272165"/>
            <a:ext cx="1011238"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31" name="Line 31"/>
          <p:cNvSpPr>
            <a:spLocks noChangeShapeType="1"/>
          </p:cNvSpPr>
          <p:nvPr/>
        </p:nvSpPr>
        <p:spPr bwMode="auto">
          <a:xfrm>
            <a:off x="4361080" y="5561090"/>
            <a:ext cx="1011238"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33" name="Rectangle 33"/>
          <p:cNvSpPr>
            <a:spLocks noChangeArrowheads="1"/>
          </p:cNvSpPr>
          <p:nvPr/>
        </p:nvSpPr>
        <p:spPr bwMode="auto">
          <a:xfrm rot="16200000">
            <a:off x="1449605" y="2343228"/>
            <a:ext cx="2279650" cy="80963"/>
          </a:xfrm>
          <a:prstGeom prst="rect">
            <a:avLst/>
          </a:prstGeom>
          <a:solidFill>
            <a:srgbClr val="7F7F7F"/>
          </a:solidFill>
          <a:ln w="9525">
            <a:solidFill>
              <a:schemeClr val="bg1">
                <a:lumMod val="50000"/>
              </a:schemeClr>
            </a:solidFill>
            <a:miter lim="800000"/>
            <a:headEnd/>
            <a:tailEnd/>
          </a:ln>
          <a:effectLst/>
        </p:spPr>
        <p:txBody>
          <a:bodyPr wrap="none" anchor="ctr">
            <a:prstTxWarp prst="textNoShape">
              <a:avLst/>
            </a:prstTxWarp>
          </a:bodyPr>
          <a:lstStyle/>
          <a:p>
            <a:endParaRPr lang="en-US"/>
          </a:p>
        </p:txBody>
      </p:sp>
      <p:sp>
        <p:nvSpPr>
          <p:cNvPr id="34" name="Rectangle 34"/>
          <p:cNvSpPr>
            <a:spLocks noChangeArrowheads="1"/>
          </p:cNvSpPr>
          <p:nvPr/>
        </p:nvSpPr>
        <p:spPr bwMode="auto">
          <a:xfrm rot="16200000">
            <a:off x="1989355" y="2343228"/>
            <a:ext cx="2279650" cy="80963"/>
          </a:xfrm>
          <a:prstGeom prst="rect">
            <a:avLst/>
          </a:prstGeom>
          <a:solidFill>
            <a:srgbClr val="7F7F7F"/>
          </a:solidFill>
          <a:ln w="9525">
            <a:solidFill>
              <a:schemeClr val="bg1">
                <a:lumMod val="50000"/>
              </a:schemeClr>
            </a:solidFill>
            <a:miter lim="800000"/>
            <a:headEnd/>
            <a:tailEnd/>
          </a:ln>
          <a:effectLst/>
        </p:spPr>
        <p:txBody>
          <a:bodyPr wrap="none" anchor="ctr">
            <a:prstTxWarp prst="textNoShape">
              <a:avLst/>
            </a:prstTxWarp>
          </a:bodyPr>
          <a:lstStyle/>
          <a:p>
            <a:endParaRPr lang="en-US"/>
          </a:p>
        </p:txBody>
      </p:sp>
      <p:sp>
        <p:nvSpPr>
          <p:cNvPr id="35" name="Rectangle 35"/>
          <p:cNvSpPr>
            <a:spLocks noChangeArrowheads="1"/>
          </p:cNvSpPr>
          <p:nvPr/>
        </p:nvSpPr>
        <p:spPr bwMode="auto">
          <a:xfrm rot="16200000">
            <a:off x="2821205" y="2343228"/>
            <a:ext cx="2279650" cy="80963"/>
          </a:xfrm>
          <a:prstGeom prst="rect">
            <a:avLst/>
          </a:prstGeom>
          <a:solidFill>
            <a:srgbClr val="7F7F7F"/>
          </a:solidFill>
          <a:ln w="9525">
            <a:solidFill>
              <a:schemeClr val="bg1">
                <a:lumMod val="50000"/>
              </a:schemeClr>
            </a:solidFill>
            <a:miter lim="800000"/>
            <a:headEnd/>
            <a:tailEnd/>
          </a:ln>
          <a:effectLst/>
        </p:spPr>
        <p:txBody>
          <a:bodyPr wrap="none" anchor="ctr">
            <a:prstTxWarp prst="textNoShape">
              <a:avLst/>
            </a:prstTxWarp>
          </a:bodyPr>
          <a:lstStyle/>
          <a:p>
            <a:endParaRPr lang="en-US"/>
          </a:p>
        </p:txBody>
      </p:sp>
      <p:sp>
        <p:nvSpPr>
          <p:cNvPr id="36" name="Rectangle 36"/>
          <p:cNvSpPr>
            <a:spLocks noChangeArrowheads="1"/>
          </p:cNvSpPr>
          <p:nvPr/>
        </p:nvSpPr>
        <p:spPr bwMode="auto">
          <a:xfrm rot="16200000">
            <a:off x="2294155" y="2343228"/>
            <a:ext cx="2279650" cy="80963"/>
          </a:xfrm>
          <a:prstGeom prst="rect">
            <a:avLst/>
          </a:prstGeom>
          <a:solidFill>
            <a:srgbClr val="7F7F7F"/>
          </a:solidFill>
          <a:ln w="9525">
            <a:solidFill>
              <a:schemeClr val="bg1">
                <a:lumMod val="50000"/>
              </a:schemeClr>
            </a:solidFill>
            <a:miter lim="800000"/>
            <a:headEnd/>
            <a:tailEnd/>
          </a:ln>
          <a:effectLst/>
        </p:spPr>
        <p:txBody>
          <a:bodyPr wrap="none" anchor="ctr">
            <a:prstTxWarp prst="textNoShape">
              <a:avLst/>
            </a:prstTxWarp>
          </a:bodyPr>
          <a:lstStyle/>
          <a:p>
            <a:endParaRPr lang="en-US"/>
          </a:p>
        </p:txBody>
      </p:sp>
      <p:sp>
        <p:nvSpPr>
          <p:cNvPr id="37" name="Rectangle 37"/>
          <p:cNvSpPr>
            <a:spLocks noChangeArrowheads="1"/>
          </p:cNvSpPr>
          <p:nvPr/>
        </p:nvSpPr>
        <p:spPr bwMode="auto">
          <a:xfrm rot="16200000">
            <a:off x="2586255" y="2343228"/>
            <a:ext cx="2279650" cy="80963"/>
          </a:xfrm>
          <a:prstGeom prst="rect">
            <a:avLst/>
          </a:prstGeom>
          <a:solidFill>
            <a:srgbClr val="7F7F7F"/>
          </a:solidFill>
          <a:ln w="9525">
            <a:solidFill>
              <a:schemeClr val="bg1">
                <a:lumMod val="50000"/>
              </a:schemeClr>
            </a:solidFill>
            <a:miter lim="800000"/>
            <a:headEnd/>
            <a:tailEnd/>
          </a:ln>
          <a:effectLst/>
        </p:spPr>
        <p:txBody>
          <a:bodyPr wrap="none" anchor="ctr">
            <a:prstTxWarp prst="textNoShape">
              <a:avLst/>
            </a:prstTxWarp>
          </a:bodyPr>
          <a:lstStyle/>
          <a:p>
            <a:endParaRPr lang="en-US"/>
          </a:p>
        </p:txBody>
      </p:sp>
      <p:sp>
        <p:nvSpPr>
          <p:cNvPr id="38" name="Rectangle 38"/>
          <p:cNvSpPr>
            <a:spLocks noChangeArrowheads="1"/>
          </p:cNvSpPr>
          <p:nvPr/>
        </p:nvSpPr>
        <p:spPr bwMode="auto">
          <a:xfrm rot="16200000">
            <a:off x="1690905" y="2343228"/>
            <a:ext cx="2279650" cy="80963"/>
          </a:xfrm>
          <a:prstGeom prst="rect">
            <a:avLst/>
          </a:prstGeom>
          <a:solidFill>
            <a:srgbClr val="7F7F7F"/>
          </a:solidFill>
          <a:ln w="9525">
            <a:solidFill>
              <a:schemeClr val="bg1">
                <a:lumMod val="50000"/>
              </a:schemeClr>
            </a:solidFill>
            <a:miter lim="800000"/>
            <a:headEnd/>
            <a:tailEnd/>
          </a:ln>
          <a:effectLst/>
        </p:spPr>
        <p:txBody>
          <a:bodyPr wrap="none" anchor="ctr">
            <a:prstTxWarp prst="textNoShape">
              <a:avLst/>
            </a:prstTxWarp>
          </a:bodyPr>
          <a:lstStyle/>
          <a:p>
            <a:endParaRPr lang="en-US"/>
          </a:p>
        </p:txBody>
      </p:sp>
      <p:sp>
        <p:nvSpPr>
          <p:cNvPr id="39" name="Rectangle 39"/>
          <p:cNvSpPr>
            <a:spLocks noChangeArrowheads="1"/>
          </p:cNvSpPr>
          <p:nvPr/>
        </p:nvSpPr>
        <p:spPr bwMode="auto">
          <a:xfrm>
            <a:off x="2129055" y="1917778"/>
            <a:ext cx="2279650" cy="80963"/>
          </a:xfrm>
          <a:prstGeom prst="rect">
            <a:avLst/>
          </a:prstGeom>
          <a:solidFill>
            <a:srgbClr val="7F7F7F"/>
          </a:solidFill>
          <a:ln w="9525">
            <a:solidFill>
              <a:srgbClr val="7F7F7F"/>
            </a:solidFill>
            <a:miter lim="800000"/>
            <a:headEnd/>
            <a:tailEnd/>
          </a:ln>
          <a:effectLst/>
        </p:spPr>
        <p:txBody>
          <a:bodyPr wrap="none" anchor="ctr">
            <a:prstTxWarp prst="textNoShape">
              <a:avLst/>
            </a:prstTxWarp>
          </a:bodyPr>
          <a:lstStyle/>
          <a:p>
            <a:endParaRPr lang="en-US"/>
          </a:p>
        </p:txBody>
      </p:sp>
      <p:sp>
        <p:nvSpPr>
          <p:cNvPr id="40" name="Rectangle 40"/>
          <p:cNvSpPr>
            <a:spLocks noChangeArrowheads="1"/>
          </p:cNvSpPr>
          <p:nvPr/>
        </p:nvSpPr>
        <p:spPr bwMode="auto">
          <a:xfrm>
            <a:off x="2129055" y="2209878"/>
            <a:ext cx="2279650" cy="80963"/>
          </a:xfrm>
          <a:prstGeom prst="rect">
            <a:avLst/>
          </a:prstGeom>
          <a:solidFill>
            <a:srgbClr val="7F7F7F"/>
          </a:solidFill>
          <a:ln w="9525">
            <a:solidFill>
              <a:srgbClr val="7F7F7F"/>
            </a:solidFill>
            <a:miter lim="800000"/>
            <a:headEnd/>
            <a:tailEnd/>
          </a:ln>
          <a:effectLst/>
        </p:spPr>
        <p:txBody>
          <a:bodyPr wrap="none" anchor="ctr">
            <a:prstTxWarp prst="textNoShape">
              <a:avLst/>
            </a:prstTxWarp>
          </a:bodyPr>
          <a:lstStyle/>
          <a:p>
            <a:endParaRPr lang="en-US"/>
          </a:p>
        </p:txBody>
      </p:sp>
      <p:sp>
        <p:nvSpPr>
          <p:cNvPr id="41" name="Rectangle 41"/>
          <p:cNvSpPr>
            <a:spLocks noChangeArrowheads="1"/>
          </p:cNvSpPr>
          <p:nvPr/>
        </p:nvSpPr>
        <p:spPr bwMode="auto">
          <a:xfrm>
            <a:off x="2129055" y="2508328"/>
            <a:ext cx="2279650" cy="80963"/>
          </a:xfrm>
          <a:prstGeom prst="rect">
            <a:avLst/>
          </a:prstGeom>
          <a:solidFill>
            <a:srgbClr val="7F7F7F"/>
          </a:solidFill>
          <a:ln w="9525">
            <a:solidFill>
              <a:srgbClr val="7F7F7F"/>
            </a:solidFill>
            <a:miter lim="800000"/>
            <a:headEnd/>
            <a:tailEnd/>
          </a:ln>
          <a:effectLst/>
        </p:spPr>
        <p:txBody>
          <a:bodyPr wrap="none" anchor="ctr">
            <a:prstTxWarp prst="textNoShape">
              <a:avLst/>
            </a:prstTxWarp>
          </a:bodyPr>
          <a:lstStyle/>
          <a:p>
            <a:endParaRPr lang="en-US"/>
          </a:p>
        </p:txBody>
      </p:sp>
      <p:sp>
        <p:nvSpPr>
          <p:cNvPr id="42" name="Rectangle 42"/>
          <p:cNvSpPr>
            <a:spLocks noChangeArrowheads="1"/>
          </p:cNvSpPr>
          <p:nvPr/>
        </p:nvSpPr>
        <p:spPr bwMode="auto">
          <a:xfrm>
            <a:off x="2129055" y="2800428"/>
            <a:ext cx="2279650" cy="80963"/>
          </a:xfrm>
          <a:prstGeom prst="rect">
            <a:avLst/>
          </a:prstGeom>
          <a:solidFill>
            <a:srgbClr val="7F7F7F"/>
          </a:solidFill>
          <a:ln w="9525">
            <a:solidFill>
              <a:srgbClr val="7F7F7F"/>
            </a:solidFill>
            <a:miter lim="800000"/>
            <a:headEnd/>
            <a:tailEnd/>
          </a:ln>
          <a:effectLst/>
        </p:spPr>
        <p:txBody>
          <a:bodyPr wrap="none" anchor="ctr">
            <a:prstTxWarp prst="textNoShape">
              <a:avLst/>
            </a:prstTxWarp>
          </a:bodyPr>
          <a:lstStyle/>
          <a:p>
            <a:endParaRPr lang="en-US"/>
          </a:p>
        </p:txBody>
      </p:sp>
      <p:sp>
        <p:nvSpPr>
          <p:cNvPr id="43" name="Rectangle 43"/>
          <p:cNvSpPr>
            <a:spLocks noChangeArrowheads="1"/>
          </p:cNvSpPr>
          <p:nvPr/>
        </p:nvSpPr>
        <p:spPr bwMode="auto">
          <a:xfrm>
            <a:off x="2129055" y="3016328"/>
            <a:ext cx="2279650" cy="80963"/>
          </a:xfrm>
          <a:prstGeom prst="rect">
            <a:avLst/>
          </a:prstGeom>
          <a:solidFill>
            <a:srgbClr val="7F7F7F"/>
          </a:solidFill>
          <a:ln w="9525">
            <a:solidFill>
              <a:srgbClr val="7F7F7F"/>
            </a:solidFill>
            <a:miter lim="800000"/>
            <a:headEnd/>
            <a:tailEnd/>
          </a:ln>
          <a:effectLst/>
        </p:spPr>
        <p:txBody>
          <a:bodyPr wrap="none" anchor="ctr">
            <a:prstTxWarp prst="textNoShape">
              <a:avLst/>
            </a:prstTxWarp>
          </a:bodyPr>
          <a:lstStyle/>
          <a:p>
            <a:endParaRPr lang="en-US"/>
          </a:p>
        </p:txBody>
      </p:sp>
      <p:sp>
        <p:nvSpPr>
          <p:cNvPr id="44" name="Rectangle 44"/>
          <p:cNvSpPr>
            <a:spLocks noChangeArrowheads="1"/>
          </p:cNvSpPr>
          <p:nvPr/>
        </p:nvSpPr>
        <p:spPr bwMode="auto">
          <a:xfrm>
            <a:off x="2129055" y="1689178"/>
            <a:ext cx="2279650" cy="80963"/>
          </a:xfrm>
          <a:prstGeom prst="rect">
            <a:avLst/>
          </a:prstGeom>
          <a:solidFill>
            <a:srgbClr val="7F7F7F"/>
          </a:solidFill>
          <a:ln w="9525">
            <a:solidFill>
              <a:srgbClr val="7F7F7F"/>
            </a:solidFill>
            <a:miter lim="800000"/>
            <a:headEnd/>
            <a:tailEnd/>
          </a:ln>
          <a:effectLst/>
        </p:spPr>
        <p:txBody>
          <a:bodyPr wrap="none" anchor="ctr">
            <a:prstTxWarp prst="textNoShape">
              <a:avLst/>
            </a:prstTxWarp>
          </a:bodyPr>
          <a:lstStyle/>
          <a:p>
            <a:endParaRPr lang="en-US"/>
          </a:p>
        </p:txBody>
      </p:sp>
      <p:sp>
        <p:nvSpPr>
          <p:cNvPr id="45" name="AutoShape 45"/>
          <p:cNvSpPr>
            <a:spLocks noChangeArrowheads="1"/>
          </p:cNvSpPr>
          <p:nvPr/>
        </p:nvSpPr>
        <p:spPr bwMode="auto">
          <a:xfrm>
            <a:off x="2192555" y="1317703"/>
            <a:ext cx="2149475" cy="2149475"/>
          </a:xfrm>
          <a:prstGeom prst="octagon">
            <a:avLst>
              <a:gd name="adj" fmla="val 13884"/>
            </a:avLst>
          </a:prstGeom>
          <a:solidFill>
            <a:srgbClr val="BFBFBF"/>
          </a:solidFill>
          <a:ln>
            <a:noFill/>
          </a:ln>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200" kern="0">
              <a:solidFill>
                <a:srgbClr val="000000"/>
              </a:solidFill>
              <a:latin typeface="Arial"/>
            </a:endParaRPr>
          </a:p>
        </p:txBody>
      </p:sp>
      <p:sp>
        <p:nvSpPr>
          <p:cNvPr id="46" name="Line 46"/>
          <p:cNvSpPr>
            <a:spLocks noChangeShapeType="1"/>
          </p:cNvSpPr>
          <p:nvPr/>
        </p:nvSpPr>
        <p:spPr bwMode="auto">
          <a:xfrm>
            <a:off x="2198905" y="3067128"/>
            <a:ext cx="2133600"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47" name="Freeform 47"/>
          <p:cNvSpPr>
            <a:spLocks/>
          </p:cNvSpPr>
          <p:nvPr/>
        </p:nvSpPr>
        <p:spPr bwMode="auto">
          <a:xfrm>
            <a:off x="2687855" y="1746328"/>
            <a:ext cx="1193800" cy="1314450"/>
          </a:xfrm>
          <a:custGeom>
            <a:avLst/>
            <a:gdLst/>
            <a:ahLst/>
            <a:cxnLst>
              <a:cxn ang="0">
                <a:pos x="0" y="892"/>
              </a:cxn>
              <a:cxn ang="0">
                <a:pos x="0" y="0"/>
              </a:cxn>
              <a:cxn ang="0">
                <a:pos x="752" y="0"/>
              </a:cxn>
              <a:cxn ang="0">
                <a:pos x="752" y="896"/>
              </a:cxn>
            </a:cxnLst>
            <a:rect l="0" t="0" r="r" b="b"/>
            <a:pathLst>
              <a:path w="752" h="896">
                <a:moveTo>
                  <a:pt x="0" y="892"/>
                </a:moveTo>
                <a:lnTo>
                  <a:pt x="0" y="0"/>
                </a:lnTo>
                <a:lnTo>
                  <a:pt x="752" y="0"/>
                </a:lnTo>
                <a:lnTo>
                  <a:pt x="752" y="896"/>
                </a:lnTo>
              </a:path>
            </a:pathLst>
          </a:custGeom>
          <a:noFill/>
          <a:ln w="28575"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48" name="Freeform 48"/>
          <p:cNvSpPr>
            <a:spLocks/>
          </p:cNvSpPr>
          <p:nvPr/>
        </p:nvSpPr>
        <p:spPr bwMode="auto">
          <a:xfrm>
            <a:off x="2173505" y="1955878"/>
            <a:ext cx="2190750" cy="215900"/>
          </a:xfrm>
          <a:custGeom>
            <a:avLst/>
            <a:gdLst/>
            <a:ahLst/>
            <a:cxnLst>
              <a:cxn ang="0">
                <a:pos x="0" y="0"/>
              </a:cxn>
              <a:cxn ang="0">
                <a:pos x="368" y="0"/>
              </a:cxn>
              <a:cxn ang="0">
                <a:pos x="596" y="136"/>
              </a:cxn>
              <a:cxn ang="0">
                <a:pos x="808" y="136"/>
              </a:cxn>
              <a:cxn ang="0">
                <a:pos x="1032" y="0"/>
              </a:cxn>
              <a:cxn ang="0">
                <a:pos x="1380" y="0"/>
              </a:cxn>
            </a:cxnLst>
            <a:rect l="0" t="0" r="r" b="b"/>
            <a:pathLst>
              <a:path w="1380" h="136">
                <a:moveTo>
                  <a:pt x="0" y="0"/>
                </a:moveTo>
                <a:lnTo>
                  <a:pt x="368" y="0"/>
                </a:lnTo>
                <a:lnTo>
                  <a:pt x="596" y="136"/>
                </a:lnTo>
                <a:lnTo>
                  <a:pt x="808" y="136"/>
                </a:lnTo>
                <a:lnTo>
                  <a:pt x="1032" y="0"/>
                </a:lnTo>
                <a:lnTo>
                  <a:pt x="1380" y="0"/>
                </a:lnTo>
              </a:path>
            </a:pathLst>
          </a:custGeom>
          <a:noFill/>
          <a:ln w="12700"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49" name="AutoShape 49"/>
          <p:cNvSpPr>
            <a:spLocks noChangeArrowheads="1"/>
          </p:cNvSpPr>
          <p:nvPr/>
        </p:nvSpPr>
        <p:spPr bwMode="auto">
          <a:xfrm rot="5400000">
            <a:off x="2338605" y="1866978"/>
            <a:ext cx="198438" cy="171450"/>
          </a:xfrm>
          <a:prstGeom prst="triangle">
            <a:avLst>
              <a:gd name="adj" fmla="val 50000"/>
            </a:avLst>
          </a:prstGeom>
          <a:solidFill>
            <a:schemeClr val="bg1">
              <a:lumMod val="50000"/>
            </a:schemeClr>
          </a:solidFill>
          <a:ln w="9525">
            <a:noFill/>
            <a:miter lim="800000"/>
            <a:headEnd/>
            <a:tailEnd/>
          </a:ln>
          <a:effectLst/>
        </p:spPr>
        <p:txBody>
          <a:bodyPr wrap="none" anchor="ctr">
            <a:prstTxWarp prst="textNoShape">
              <a:avLst/>
            </a:prstTxWarp>
          </a:bodyPr>
          <a:lstStyle/>
          <a:p>
            <a:endParaRPr lang="en-US"/>
          </a:p>
        </p:txBody>
      </p:sp>
      <p:sp>
        <p:nvSpPr>
          <p:cNvPr id="50" name="AutoShape 50"/>
          <p:cNvSpPr>
            <a:spLocks noChangeArrowheads="1"/>
          </p:cNvSpPr>
          <p:nvPr/>
        </p:nvSpPr>
        <p:spPr bwMode="auto">
          <a:xfrm rot="5400000">
            <a:off x="4072155" y="1866978"/>
            <a:ext cx="198438" cy="171450"/>
          </a:xfrm>
          <a:prstGeom prst="triangle">
            <a:avLst>
              <a:gd name="adj" fmla="val 50000"/>
            </a:avLst>
          </a:prstGeom>
          <a:solidFill>
            <a:schemeClr val="bg1">
              <a:lumMod val="50000"/>
            </a:schemeClr>
          </a:solidFill>
          <a:ln w="9525">
            <a:noFill/>
            <a:miter lim="800000"/>
            <a:headEnd/>
            <a:tailEnd/>
          </a:ln>
          <a:effectLst/>
        </p:spPr>
        <p:txBody>
          <a:bodyPr wrap="none" anchor="ctr">
            <a:prstTxWarp prst="textNoShape">
              <a:avLst/>
            </a:prstTxWarp>
          </a:bodyPr>
          <a:lstStyle/>
          <a:p>
            <a:endParaRPr lang="en-US"/>
          </a:p>
        </p:txBody>
      </p:sp>
      <p:sp>
        <p:nvSpPr>
          <p:cNvPr id="51" name="Rectangle 51"/>
          <p:cNvSpPr>
            <a:spLocks noChangeArrowheads="1"/>
          </p:cNvSpPr>
          <p:nvPr/>
        </p:nvSpPr>
        <p:spPr bwMode="auto">
          <a:xfrm>
            <a:off x="3811805" y="1886028"/>
            <a:ext cx="146050" cy="146050"/>
          </a:xfrm>
          <a:prstGeom prst="rect">
            <a:avLst/>
          </a:prstGeom>
          <a:solidFill>
            <a:schemeClr val="tx2">
              <a:lumMod val="60000"/>
              <a:lumOff val="40000"/>
            </a:schemeClr>
          </a:solidFill>
          <a:ln w="9525">
            <a:solidFill>
              <a:schemeClr val="tx1"/>
            </a:solidFill>
            <a:miter lim="800000"/>
            <a:headEnd/>
            <a:tailEnd/>
          </a:ln>
          <a:effectLst/>
        </p:spPr>
        <p:txBody>
          <a:bodyPr wrap="none" anchor="ctr">
            <a:prstTxWarp prst="textNoShape">
              <a:avLst/>
            </a:prstTxWarp>
          </a:bodyPr>
          <a:lstStyle/>
          <a:p>
            <a:endParaRPr lang="en-US"/>
          </a:p>
        </p:txBody>
      </p:sp>
      <p:sp>
        <p:nvSpPr>
          <p:cNvPr id="52" name="Rectangle 52"/>
          <p:cNvSpPr>
            <a:spLocks noChangeArrowheads="1"/>
          </p:cNvSpPr>
          <p:nvPr/>
        </p:nvSpPr>
        <p:spPr bwMode="auto">
          <a:xfrm>
            <a:off x="2611655" y="1873328"/>
            <a:ext cx="146050" cy="146050"/>
          </a:xfrm>
          <a:prstGeom prst="rect">
            <a:avLst/>
          </a:prstGeom>
          <a:solidFill>
            <a:schemeClr val="tx2">
              <a:lumMod val="60000"/>
              <a:lumOff val="40000"/>
            </a:schemeClr>
          </a:solidFill>
          <a:ln w="9525">
            <a:solidFill>
              <a:schemeClr val="tx1"/>
            </a:solidFill>
            <a:miter lim="800000"/>
            <a:headEnd/>
            <a:tailEnd/>
          </a:ln>
          <a:effectLst/>
        </p:spPr>
        <p:txBody>
          <a:bodyPr wrap="none" anchor="ctr">
            <a:prstTxWarp prst="textNoShape">
              <a:avLst/>
            </a:prstTxWarp>
          </a:bodyPr>
          <a:lstStyle/>
          <a:p>
            <a:endParaRPr lang="en-US"/>
          </a:p>
        </p:txBody>
      </p:sp>
      <p:sp>
        <p:nvSpPr>
          <p:cNvPr id="53" name="Freeform 53"/>
          <p:cNvSpPr>
            <a:spLocks/>
          </p:cNvSpPr>
          <p:nvPr/>
        </p:nvSpPr>
        <p:spPr bwMode="auto">
          <a:xfrm flipV="1">
            <a:off x="2167155" y="2622628"/>
            <a:ext cx="2190750" cy="215900"/>
          </a:xfrm>
          <a:custGeom>
            <a:avLst/>
            <a:gdLst/>
            <a:ahLst/>
            <a:cxnLst>
              <a:cxn ang="0">
                <a:pos x="0" y="0"/>
              </a:cxn>
              <a:cxn ang="0">
                <a:pos x="368" y="0"/>
              </a:cxn>
              <a:cxn ang="0">
                <a:pos x="596" y="136"/>
              </a:cxn>
              <a:cxn ang="0">
                <a:pos x="808" y="136"/>
              </a:cxn>
              <a:cxn ang="0">
                <a:pos x="1032" y="0"/>
              </a:cxn>
              <a:cxn ang="0">
                <a:pos x="1380" y="0"/>
              </a:cxn>
            </a:cxnLst>
            <a:rect l="0" t="0" r="r" b="b"/>
            <a:pathLst>
              <a:path w="1380" h="136">
                <a:moveTo>
                  <a:pt x="0" y="0"/>
                </a:moveTo>
                <a:lnTo>
                  <a:pt x="368" y="0"/>
                </a:lnTo>
                <a:lnTo>
                  <a:pt x="596" y="136"/>
                </a:lnTo>
                <a:lnTo>
                  <a:pt x="808" y="136"/>
                </a:lnTo>
                <a:lnTo>
                  <a:pt x="1032" y="0"/>
                </a:lnTo>
                <a:lnTo>
                  <a:pt x="1380" y="0"/>
                </a:lnTo>
              </a:path>
            </a:pathLst>
          </a:custGeom>
          <a:noFill/>
          <a:ln w="12700"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54" name="Rectangle 54"/>
          <p:cNvSpPr>
            <a:spLocks noChangeArrowheads="1"/>
          </p:cNvSpPr>
          <p:nvPr/>
        </p:nvSpPr>
        <p:spPr bwMode="auto">
          <a:xfrm>
            <a:off x="2611655" y="2762328"/>
            <a:ext cx="146050" cy="146050"/>
          </a:xfrm>
          <a:prstGeom prst="rect">
            <a:avLst/>
          </a:prstGeom>
          <a:solidFill>
            <a:schemeClr val="tx2">
              <a:lumMod val="60000"/>
              <a:lumOff val="40000"/>
            </a:schemeClr>
          </a:solidFill>
          <a:ln w="9525">
            <a:solidFill>
              <a:schemeClr val="tx1"/>
            </a:solidFill>
            <a:miter lim="800000"/>
            <a:headEnd/>
            <a:tailEnd/>
          </a:ln>
          <a:effectLst/>
        </p:spPr>
        <p:txBody>
          <a:bodyPr wrap="none" anchor="ctr">
            <a:prstTxWarp prst="textNoShape">
              <a:avLst/>
            </a:prstTxWarp>
          </a:bodyPr>
          <a:lstStyle/>
          <a:p>
            <a:endParaRPr lang="en-US"/>
          </a:p>
        </p:txBody>
      </p:sp>
      <p:sp>
        <p:nvSpPr>
          <p:cNvPr id="55" name="AutoShape 55"/>
          <p:cNvSpPr>
            <a:spLocks noChangeArrowheads="1"/>
          </p:cNvSpPr>
          <p:nvPr/>
        </p:nvSpPr>
        <p:spPr bwMode="auto">
          <a:xfrm rot="5400000">
            <a:off x="2338605" y="2749628"/>
            <a:ext cx="198438" cy="171450"/>
          </a:xfrm>
          <a:prstGeom prst="triangle">
            <a:avLst>
              <a:gd name="adj" fmla="val 50000"/>
            </a:avLst>
          </a:prstGeom>
          <a:solidFill>
            <a:schemeClr val="bg1">
              <a:lumMod val="50000"/>
            </a:schemeClr>
          </a:solidFill>
          <a:ln w="9525">
            <a:noFill/>
            <a:miter lim="800000"/>
            <a:headEnd/>
            <a:tailEnd/>
          </a:ln>
          <a:effectLst/>
        </p:spPr>
        <p:txBody>
          <a:bodyPr wrap="none" anchor="ctr">
            <a:prstTxWarp prst="textNoShape">
              <a:avLst/>
            </a:prstTxWarp>
          </a:bodyPr>
          <a:lstStyle/>
          <a:p>
            <a:endParaRPr lang="en-US"/>
          </a:p>
        </p:txBody>
      </p:sp>
      <p:sp>
        <p:nvSpPr>
          <p:cNvPr id="56" name="AutoShape 56"/>
          <p:cNvSpPr>
            <a:spLocks noChangeArrowheads="1"/>
          </p:cNvSpPr>
          <p:nvPr/>
        </p:nvSpPr>
        <p:spPr bwMode="auto">
          <a:xfrm rot="5400000">
            <a:off x="4072155" y="2749628"/>
            <a:ext cx="198438" cy="171450"/>
          </a:xfrm>
          <a:prstGeom prst="triangle">
            <a:avLst>
              <a:gd name="adj" fmla="val 50000"/>
            </a:avLst>
          </a:prstGeom>
          <a:solidFill>
            <a:schemeClr val="bg1">
              <a:lumMod val="50000"/>
            </a:schemeClr>
          </a:solidFill>
          <a:ln w="9525">
            <a:noFill/>
            <a:miter lim="800000"/>
            <a:headEnd/>
            <a:tailEnd/>
          </a:ln>
          <a:effectLst/>
        </p:spPr>
        <p:txBody>
          <a:bodyPr wrap="none" anchor="ctr">
            <a:prstTxWarp prst="textNoShape">
              <a:avLst/>
            </a:prstTxWarp>
          </a:bodyPr>
          <a:lstStyle/>
          <a:p>
            <a:endParaRPr lang="en-US"/>
          </a:p>
        </p:txBody>
      </p:sp>
      <p:sp>
        <p:nvSpPr>
          <p:cNvPr id="57" name="Rectangle 57"/>
          <p:cNvSpPr>
            <a:spLocks noChangeArrowheads="1"/>
          </p:cNvSpPr>
          <p:nvPr/>
        </p:nvSpPr>
        <p:spPr bwMode="auto">
          <a:xfrm>
            <a:off x="3811805" y="2762328"/>
            <a:ext cx="146050" cy="146050"/>
          </a:xfrm>
          <a:prstGeom prst="rect">
            <a:avLst/>
          </a:prstGeom>
          <a:solidFill>
            <a:schemeClr val="tx2">
              <a:lumMod val="60000"/>
              <a:lumOff val="40000"/>
            </a:schemeClr>
          </a:solidFill>
          <a:ln w="9525">
            <a:solidFill>
              <a:schemeClr val="tx1"/>
            </a:solidFill>
            <a:miter lim="800000"/>
            <a:headEnd/>
            <a:tailEnd/>
          </a:ln>
          <a:effectLst/>
        </p:spPr>
        <p:txBody>
          <a:bodyPr wrap="none" anchor="ctr">
            <a:prstTxWarp prst="textNoShape">
              <a:avLst/>
            </a:prstTxWarp>
          </a:bodyPr>
          <a:lstStyle/>
          <a:p>
            <a:endParaRPr lang="en-US"/>
          </a:p>
        </p:txBody>
      </p:sp>
      <p:sp>
        <p:nvSpPr>
          <p:cNvPr id="58" name="Freeform 58"/>
          <p:cNvSpPr>
            <a:spLocks/>
          </p:cNvSpPr>
          <p:nvPr/>
        </p:nvSpPr>
        <p:spPr bwMode="auto">
          <a:xfrm>
            <a:off x="2186205" y="2247978"/>
            <a:ext cx="2190750" cy="114300"/>
          </a:xfrm>
          <a:custGeom>
            <a:avLst/>
            <a:gdLst/>
            <a:ahLst/>
            <a:cxnLst>
              <a:cxn ang="0">
                <a:pos x="0" y="0"/>
              </a:cxn>
              <a:cxn ang="0">
                <a:pos x="368" y="0"/>
              </a:cxn>
              <a:cxn ang="0">
                <a:pos x="600" y="72"/>
              </a:cxn>
              <a:cxn ang="0">
                <a:pos x="808" y="72"/>
              </a:cxn>
              <a:cxn ang="0">
                <a:pos x="1032" y="0"/>
              </a:cxn>
              <a:cxn ang="0">
                <a:pos x="1380" y="0"/>
              </a:cxn>
            </a:cxnLst>
            <a:rect l="0" t="0" r="r" b="b"/>
            <a:pathLst>
              <a:path w="1380" h="72">
                <a:moveTo>
                  <a:pt x="0" y="0"/>
                </a:moveTo>
                <a:lnTo>
                  <a:pt x="368" y="0"/>
                </a:lnTo>
                <a:lnTo>
                  <a:pt x="600" y="72"/>
                </a:lnTo>
                <a:lnTo>
                  <a:pt x="808" y="72"/>
                </a:lnTo>
                <a:lnTo>
                  <a:pt x="1032" y="0"/>
                </a:lnTo>
                <a:lnTo>
                  <a:pt x="1380" y="0"/>
                </a:lnTo>
              </a:path>
            </a:pathLst>
          </a:custGeom>
          <a:noFill/>
          <a:ln w="12700"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59" name="AutoShape 59"/>
          <p:cNvSpPr>
            <a:spLocks noChangeArrowheads="1"/>
          </p:cNvSpPr>
          <p:nvPr/>
        </p:nvSpPr>
        <p:spPr bwMode="auto">
          <a:xfrm rot="5400000">
            <a:off x="2338605" y="2159078"/>
            <a:ext cx="198438" cy="171450"/>
          </a:xfrm>
          <a:prstGeom prst="triangle">
            <a:avLst>
              <a:gd name="adj" fmla="val 50000"/>
            </a:avLst>
          </a:prstGeom>
          <a:solidFill>
            <a:schemeClr val="bg1">
              <a:lumMod val="50000"/>
            </a:schemeClr>
          </a:solidFill>
          <a:ln w="9525">
            <a:noFill/>
            <a:miter lim="800000"/>
            <a:headEnd/>
            <a:tailEnd/>
          </a:ln>
          <a:effectLst/>
        </p:spPr>
        <p:txBody>
          <a:bodyPr wrap="none" anchor="ctr">
            <a:prstTxWarp prst="textNoShape">
              <a:avLst/>
            </a:prstTxWarp>
          </a:bodyPr>
          <a:lstStyle/>
          <a:p>
            <a:endParaRPr lang="en-US"/>
          </a:p>
        </p:txBody>
      </p:sp>
      <p:sp>
        <p:nvSpPr>
          <p:cNvPr id="60" name="AutoShape 60"/>
          <p:cNvSpPr>
            <a:spLocks noChangeArrowheads="1"/>
          </p:cNvSpPr>
          <p:nvPr/>
        </p:nvSpPr>
        <p:spPr bwMode="auto">
          <a:xfrm rot="5400000">
            <a:off x="4072155" y="2159078"/>
            <a:ext cx="198438" cy="171450"/>
          </a:xfrm>
          <a:prstGeom prst="triangle">
            <a:avLst>
              <a:gd name="adj" fmla="val 50000"/>
            </a:avLst>
          </a:prstGeom>
          <a:solidFill>
            <a:schemeClr val="bg1">
              <a:lumMod val="50000"/>
            </a:schemeClr>
          </a:solidFill>
          <a:ln w="9525">
            <a:noFill/>
            <a:miter lim="800000"/>
            <a:headEnd/>
            <a:tailEnd/>
          </a:ln>
          <a:effectLst/>
        </p:spPr>
        <p:txBody>
          <a:bodyPr wrap="none" anchor="ctr">
            <a:prstTxWarp prst="textNoShape">
              <a:avLst/>
            </a:prstTxWarp>
          </a:bodyPr>
          <a:lstStyle/>
          <a:p>
            <a:endParaRPr lang="en-US"/>
          </a:p>
        </p:txBody>
      </p:sp>
      <p:sp>
        <p:nvSpPr>
          <p:cNvPr id="61" name="Rectangle 61"/>
          <p:cNvSpPr>
            <a:spLocks noChangeArrowheads="1"/>
          </p:cNvSpPr>
          <p:nvPr/>
        </p:nvSpPr>
        <p:spPr bwMode="auto">
          <a:xfrm>
            <a:off x="3811805" y="2178128"/>
            <a:ext cx="146050" cy="146050"/>
          </a:xfrm>
          <a:prstGeom prst="rect">
            <a:avLst/>
          </a:prstGeom>
          <a:solidFill>
            <a:schemeClr val="tx2">
              <a:lumMod val="60000"/>
              <a:lumOff val="40000"/>
            </a:schemeClr>
          </a:solidFill>
          <a:ln w="9525">
            <a:solidFill>
              <a:schemeClr val="tx1"/>
            </a:solidFill>
            <a:miter lim="800000"/>
            <a:headEnd/>
            <a:tailEnd/>
          </a:ln>
          <a:effectLst/>
        </p:spPr>
        <p:txBody>
          <a:bodyPr wrap="none" anchor="ctr">
            <a:prstTxWarp prst="textNoShape">
              <a:avLst/>
            </a:prstTxWarp>
          </a:bodyPr>
          <a:lstStyle/>
          <a:p>
            <a:endParaRPr lang="en-US"/>
          </a:p>
        </p:txBody>
      </p:sp>
      <p:sp>
        <p:nvSpPr>
          <p:cNvPr id="62" name="Rectangle 62"/>
          <p:cNvSpPr>
            <a:spLocks noChangeArrowheads="1"/>
          </p:cNvSpPr>
          <p:nvPr/>
        </p:nvSpPr>
        <p:spPr bwMode="auto">
          <a:xfrm>
            <a:off x="2611655" y="2165428"/>
            <a:ext cx="146050" cy="146050"/>
          </a:xfrm>
          <a:prstGeom prst="rect">
            <a:avLst/>
          </a:prstGeom>
          <a:solidFill>
            <a:schemeClr val="tx2">
              <a:lumMod val="60000"/>
              <a:lumOff val="40000"/>
            </a:schemeClr>
          </a:solidFill>
          <a:ln w="9525">
            <a:solidFill>
              <a:schemeClr val="tx1"/>
            </a:solidFill>
            <a:miter lim="800000"/>
            <a:headEnd/>
            <a:tailEnd/>
          </a:ln>
          <a:effectLst/>
        </p:spPr>
        <p:txBody>
          <a:bodyPr wrap="none" anchor="ctr">
            <a:prstTxWarp prst="textNoShape">
              <a:avLst/>
            </a:prstTxWarp>
          </a:bodyPr>
          <a:lstStyle/>
          <a:p>
            <a:endParaRPr lang="en-US"/>
          </a:p>
        </p:txBody>
      </p:sp>
      <p:sp>
        <p:nvSpPr>
          <p:cNvPr id="63" name="Freeform 63"/>
          <p:cNvSpPr>
            <a:spLocks/>
          </p:cNvSpPr>
          <p:nvPr/>
        </p:nvSpPr>
        <p:spPr bwMode="auto">
          <a:xfrm flipV="1">
            <a:off x="2167155" y="2432128"/>
            <a:ext cx="2190750" cy="114300"/>
          </a:xfrm>
          <a:custGeom>
            <a:avLst/>
            <a:gdLst/>
            <a:ahLst/>
            <a:cxnLst>
              <a:cxn ang="0">
                <a:pos x="0" y="0"/>
              </a:cxn>
              <a:cxn ang="0">
                <a:pos x="368" y="0"/>
              </a:cxn>
              <a:cxn ang="0">
                <a:pos x="600" y="72"/>
              </a:cxn>
              <a:cxn ang="0">
                <a:pos x="808" y="72"/>
              </a:cxn>
              <a:cxn ang="0">
                <a:pos x="1032" y="0"/>
              </a:cxn>
              <a:cxn ang="0">
                <a:pos x="1380" y="0"/>
              </a:cxn>
            </a:cxnLst>
            <a:rect l="0" t="0" r="r" b="b"/>
            <a:pathLst>
              <a:path w="1380" h="72">
                <a:moveTo>
                  <a:pt x="0" y="0"/>
                </a:moveTo>
                <a:lnTo>
                  <a:pt x="368" y="0"/>
                </a:lnTo>
                <a:lnTo>
                  <a:pt x="600" y="72"/>
                </a:lnTo>
                <a:lnTo>
                  <a:pt x="808" y="72"/>
                </a:lnTo>
                <a:lnTo>
                  <a:pt x="1032" y="0"/>
                </a:lnTo>
                <a:lnTo>
                  <a:pt x="1380" y="0"/>
                </a:lnTo>
              </a:path>
            </a:pathLst>
          </a:custGeom>
          <a:noFill/>
          <a:ln w="12700"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64" name="AutoShape 64"/>
          <p:cNvSpPr>
            <a:spLocks noChangeArrowheads="1"/>
          </p:cNvSpPr>
          <p:nvPr/>
        </p:nvSpPr>
        <p:spPr bwMode="auto">
          <a:xfrm rot="5400000">
            <a:off x="2338605" y="2457528"/>
            <a:ext cx="198438" cy="171450"/>
          </a:xfrm>
          <a:prstGeom prst="triangle">
            <a:avLst>
              <a:gd name="adj" fmla="val 50000"/>
            </a:avLst>
          </a:prstGeom>
          <a:solidFill>
            <a:schemeClr val="bg1">
              <a:lumMod val="50000"/>
            </a:schemeClr>
          </a:solidFill>
          <a:ln w="9525">
            <a:noFill/>
            <a:miter lim="800000"/>
            <a:headEnd/>
            <a:tailEnd/>
          </a:ln>
          <a:effectLst/>
        </p:spPr>
        <p:txBody>
          <a:bodyPr wrap="none" anchor="ctr">
            <a:prstTxWarp prst="textNoShape">
              <a:avLst/>
            </a:prstTxWarp>
          </a:bodyPr>
          <a:lstStyle/>
          <a:p>
            <a:endParaRPr lang="en-US"/>
          </a:p>
        </p:txBody>
      </p:sp>
      <p:sp>
        <p:nvSpPr>
          <p:cNvPr id="65" name="AutoShape 65"/>
          <p:cNvSpPr>
            <a:spLocks noChangeArrowheads="1"/>
          </p:cNvSpPr>
          <p:nvPr/>
        </p:nvSpPr>
        <p:spPr bwMode="auto">
          <a:xfrm rot="5400000">
            <a:off x="4072155" y="2457528"/>
            <a:ext cx="198438" cy="171450"/>
          </a:xfrm>
          <a:prstGeom prst="triangle">
            <a:avLst>
              <a:gd name="adj" fmla="val 50000"/>
            </a:avLst>
          </a:prstGeom>
          <a:solidFill>
            <a:schemeClr val="bg1">
              <a:lumMod val="50000"/>
            </a:schemeClr>
          </a:solidFill>
          <a:ln w="9525">
            <a:noFill/>
            <a:miter lim="800000"/>
            <a:headEnd/>
            <a:tailEnd/>
          </a:ln>
          <a:effectLst/>
        </p:spPr>
        <p:txBody>
          <a:bodyPr wrap="none" anchor="ctr">
            <a:prstTxWarp prst="textNoShape">
              <a:avLst/>
            </a:prstTxWarp>
          </a:bodyPr>
          <a:lstStyle/>
          <a:p>
            <a:endParaRPr lang="en-US"/>
          </a:p>
        </p:txBody>
      </p:sp>
      <p:sp>
        <p:nvSpPr>
          <p:cNvPr id="66" name="Rectangle 66"/>
          <p:cNvSpPr>
            <a:spLocks noChangeArrowheads="1"/>
          </p:cNvSpPr>
          <p:nvPr/>
        </p:nvSpPr>
        <p:spPr bwMode="auto">
          <a:xfrm>
            <a:off x="3811805" y="2482928"/>
            <a:ext cx="146050" cy="146050"/>
          </a:xfrm>
          <a:prstGeom prst="rect">
            <a:avLst/>
          </a:prstGeom>
          <a:solidFill>
            <a:schemeClr val="tx2">
              <a:lumMod val="60000"/>
              <a:lumOff val="40000"/>
            </a:schemeClr>
          </a:solidFill>
          <a:ln w="9525">
            <a:solidFill>
              <a:schemeClr val="tx1"/>
            </a:solidFill>
            <a:miter lim="800000"/>
            <a:headEnd/>
            <a:tailEnd/>
          </a:ln>
          <a:effectLst/>
        </p:spPr>
        <p:txBody>
          <a:bodyPr wrap="none" anchor="ctr">
            <a:prstTxWarp prst="textNoShape">
              <a:avLst/>
            </a:prstTxWarp>
          </a:bodyPr>
          <a:lstStyle/>
          <a:p>
            <a:endParaRPr lang="en-US"/>
          </a:p>
        </p:txBody>
      </p:sp>
      <p:sp>
        <p:nvSpPr>
          <p:cNvPr id="67" name="Rectangle 67"/>
          <p:cNvSpPr>
            <a:spLocks noChangeArrowheads="1"/>
          </p:cNvSpPr>
          <p:nvPr/>
        </p:nvSpPr>
        <p:spPr bwMode="auto">
          <a:xfrm>
            <a:off x="2611655" y="2470228"/>
            <a:ext cx="146050" cy="146050"/>
          </a:xfrm>
          <a:prstGeom prst="rect">
            <a:avLst/>
          </a:prstGeom>
          <a:solidFill>
            <a:schemeClr val="tx2">
              <a:lumMod val="60000"/>
              <a:lumOff val="40000"/>
            </a:schemeClr>
          </a:solidFill>
          <a:ln w="9525">
            <a:solidFill>
              <a:schemeClr val="tx1"/>
            </a:solidFill>
            <a:miter lim="800000"/>
            <a:headEnd/>
            <a:tailEnd/>
          </a:ln>
          <a:effectLst/>
        </p:spPr>
        <p:txBody>
          <a:bodyPr wrap="none" anchor="ctr">
            <a:prstTxWarp prst="textNoShape">
              <a:avLst/>
            </a:prstTxWarp>
          </a:bodyPr>
          <a:lstStyle/>
          <a:p>
            <a:endParaRPr lang="en-US"/>
          </a:p>
        </p:txBody>
      </p:sp>
      <p:sp>
        <p:nvSpPr>
          <p:cNvPr id="68" name="Line 68"/>
          <p:cNvSpPr>
            <a:spLocks noChangeShapeType="1"/>
          </p:cNvSpPr>
          <p:nvPr/>
        </p:nvSpPr>
        <p:spPr bwMode="auto">
          <a:xfrm flipV="1">
            <a:off x="2833905" y="1314528"/>
            <a:ext cx="0" cy="40640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69" name="AutoShape 69"/>
          <p:cNvSpPr>
            <a:spLocks noChangeArrowheads="1"/>
          </p:cNvSpPr>
          <p:nvPr/>
        </p:nvSpPr>
        <p:spPr bwMode="auto">
          <a:xfrm>
            <a:off x="2727543" y="1417716"/>
            <a:ext cx="198438" cy="171450"/>
          </a:xfrm>
          <a:prstGeom prst="triangle">
            <a:avLst>
              <a:gd name="adj" fmla="val 50000"/>
            </a:avLst>
          </a:prstGeom>
          <a:solidFill>
            <a:schemeClr val="bg1">
              <a:lumMod val="50000"/>
            </a:schemeClr>
          </a:solidFill>
          <a:ln w="9525">
            <a:noFill/>
            <a:miter lim="800000"/>
            <a:headEnd/>
            <a:tailEnd/>
          </a:ln>
          <a:effectLst/>
        </p:spPr>
        <p:txBody>
          <a:bodyPr wrap="none" anchor="ctr">
            <a:prstTxWarp prst="textNoShape">
              <a:avLst/>
            </a:prstTxWarp>
          </a:bodyPr>
          <a:lstStyle/>
          <a:p>
            <a:endParaRPr lang="en-US"/>
          </a:p>
        </p:txBody>
      </p:sp>
      <p:sp>
        <p:nvSpPr>
          <p:cNvPr id="70" name="Line 70"/>
          <p:cNvSpPr>
            <a:spLocks noChangeShapeType="1"/>
          </p:cNvSpPr>
          <p:nvPr/>
        </p:nvSpPr>
        <p:spPr bwMode="auto">
          <a:xfrm flipV="1">
            <a:off x="3132355" y="1327228"/>
            <a:ext cx="0" cy="40640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71" name="Line 71"/>
          <p:cNvSpPr>
            <a:spLocks noChangeShapeType="1"/>
          </p:cNvSpPr>
          <p:nvPr/>
        </p:nvSpPr>
        <p:spPr bwMode="auto">
          <a:xfrm flipV="1">
            <a:off x="3437155" y="1327228"/>
            <a:ext cx="0" cy="40640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72" name="Line 72"/>
          <p:cNvSpPr>
            <a:spLocks noChangeShapeType="1"/>
          </p:cNvSpPr>
          <p:nvPr/>
        </p:nvSpPr>
        <p:spPr bwMode="auto">
          <a:xfrm flipV="1">
            <a:off x="3729255" y="1327228"/>
            <a:ext cx="0" cy="40640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73" name="AutoShape 73"/>
          <p:cNvSpPr>
            <a:spLocks noChangeArrowheads="1"/>
          </p:cNvSpPr>
          <p:nvPr/>
        </p:nvSpPr>
        <p:spPr bwMode="auto">
          <a:xfrm flipV="1">
            <a:off x="3032343" y="1417716"/>
            <a:ext cx="198438" cy="171450"/>
          </a:xfrm>
          <a:prstGeom prst="triangle">
            <a:avLst>
              <a:gd name="adj" fmla="val 50000"/>
            </a:avLst>
          </a:prstGeom>
          <a:solidFill>
            <a:schemeClr val="bg1">
              <a:lumMod val="50000"/>
            </a:schemeClr>
          </a:solidFill>
          <a:ln w="9525">
            <a:noFill/>
            <a:miter lim="800000"/>
            <a:headEnd/>
            <a:tailEnd/>
          </a:ln>
          <a:effectLst/>
        </p:spPr>
        <p:txBody>
          <a:bodyPr wrap="none" anchor="ctr">
            <a:prstTxWarp prst="textNoShape">
              <a:avLst/>
            </a:prstTxWarp>
          </a:bodyPr>
          <a:lstStyle/>
          <a:p>
            <a:endParaRPr lang="en-US"/>
          </a:p>
        </p:txBody>
      </p:sp>
      <p:sp>
        <p:nvSpPr>
          <p:cNvPr id="74" name="AutoShape 74"/>
          <p:cNvSpPr>
            <a:spLocks noChangeArrowheads="1"/>
          </p:cNvSpPr>
          <p:nvPr/>
        </p:nvSpPr>
        <p:spPr bwMode="auto">
          <a:xfrm>
            <a:off x="3330793" y="1417716"/>
            <a:ext cx="198438" cy="171450"/>
          </a:xfrm>
          <a:prstGeom prst="triangle">
            <a:avLst>
              <a:gd name="adj" fmla="val 50000"/>
            </a:avLst>
          </a:prstGeom>
          <a:solidFill>
            <a:schemeClr val="bg1">
              <a:lumMod val="50000"/>
            </a:schemeClr>
          </a:solidFill>
          <a:ln w="9525">
            <a:noFill/>
            <a:miter lim="800000"/>
            <a:headEnd/>
            <a:tailEnd/>
          </a:ln>
          <a:effectLst/>
        </p:spPr>
        <p:txBody>
          <a:bodyPr wrap="none" anchor="ctr">
            <a:prstTxWarp prst="textNoShape">
              <a:avLst/>
            </a:prstTxWarp>
          </a:bodyPr>
          <a:lstStyle/>
          <a:p>
            <a:endParaRPr lang="en-US"/>
          </a:p>
        </p:txBody>
      </p:sp>
      <p:sp>
        <p:nvSpPr>
          <p:cNvPr id="75" name="AutoShape 75"/>
          <p:cNvSpPr>
            <a:spLocks noChangeArrowheads="1"/>
          </p:cNvSpPr>
          <p:nvPr/>
        </p:nvSpPr>
        <p:spPr bwMode="auto">
          <a:xfrm flipV="1">
            <a:off x="3629243" y="1417716"/>
            <a:ext cx="198438" cy="171450"/>
          </a:xfrm>
          <a:prstGeom prst="triangle">
            <a:avLst>
              <a:gd name="adj" fmla="val 50000"/>
            </a:avLst>
          </a:prstGeom>
          <a:solidFill>
            <a:schemeClr val="bg1">
              <a:lumMod val="50000"/>
            </a:schemeClr>
          </a:solidFill>
          <a:ln w="9525">
            <a:noFill/>
            <a:miter lim="800000"/>
            <a:headEnd/>
            <a:tailEnd/>
          </a:ln>
          <a:effectLst/>
        </p:spPr>
        <p:txBody>
          <a:bodyPr wrap="none" anchor="ctr">
            <a:prstTxWarp prst="textNoShape">
              <a:avLst/>
            </a:prstTxWarp>
          </a:bodyPr>
          <a:lstStyle/>
          <a:p>
            <a:endParaRPr lang="en-US"/>
          </a:p>
        </p:txBody>
      </p:sp>
      <p:sp>
        <p:nvSpPr>
          <p:cNvPr id="76" name="Line 76"/>
          <p:cNvSpPr>
            <a:spLocks noChangeShapeType="1"/>
          </p:cNvSpPr>
          <p:nvPr/>
        </p:nvSpPr>
        <p:spPr bwMode="auto">
          <a:xfrm flipV="1">
            <a:off x="2824380" y="3079828"/>
            <a:ext cx="314325" cy="454025"/>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77" name="Line 77"/>
          <p:cNvSpPr>
            <a:spLocks noChangeShapeType="1"/>
          </p:cNvSpPr>
          <p:nvPr/>
        </p:nvSpPr>
        <p:spPr bwMode="auto">
          <a:xfrm flipV="1">
            <a:off x="3122830" y="3073478"/>
            <a:ext cx="304800" cy="434975"/>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78" name="Rectangle 78"/>
          <p:cNvSpPr>
            <a:spLocks noChangeArrowheads="1"/>
          </p:cNvSpPr>
          <p:nvPr/>
        </p:nvSpPr>
        <p:spPr bwMode="auto">
          <a:xfrm>
            <a:off x="2903755" y="2959178"/>
            <a:ext cx="793750" cy="228600"/>
          </a:xfrm>
          <a:prstGeom prst="rect">
            <a:avLst/>
          </a:prstGeom>
          <a:solidFill>
            <a:schemeClr val="tx2">
              <a:lumMod val="60000"/>
              <a:lumOff val="40000"/>
            </a:schemeClr>
          </a:solidFill>
          <a:ln w="9525">
            <a:solidFill>
              <a:schemeClr val="tx1"/>
            </a:solidFill>
            <a:miter lim="800000"/>
            <a:headEnd/>
            <a:tailEnd/>
          </a:ln>
          <a:effectLst/>
        </p:spPr>
        <p:txBody>
          <a:bodyPr wrap="none" anchor="ctr">
            <a:prstTxWarp prst="textNoShape">
              <a:avLst/>
            </a:prstTxWarp>
          </a:bodyPr>
          <a:lstStyle/>
          <a:p>
            <a:pPr algn="ctr" eaLnBrk="0" hangingPunct="0"/>
            <a:r>
              <a:rPr lang="en-US" sz="1200" b="1" dirty="0">
                <a:solidFill>
                  <a:srgbClr val="000000"/>
                </a:solidFill>
              </a:rPr>
              <a:t>TAP</a:t>
            </a:r>
            <a:endParaRPr lang="en-US" sz="2000" b="1" dirty="0">
              <a:solidFill>
                <a:schemeClr val="accent2"/>
              </a:solidFill>
            </a:endParaRPr>
          </a:p>
        </p:txBody>
      </p:sp>
      <p:sp>
        <p:nvSpPr>
          <p:cNvPr id="79" name="Line 79"/>
          <p:cNvSpPr>
            <a:spLocks noChangeShapeType="1"/>
          </p:cNvSpPr>
          <p:nvPr/>
        </p:nvSpPr>
        <p:spPr bwMode="auto">
          <a:xfrm>
            <a:off x="2821205" y="1809828"/>
            <a:ext cx="323850" cy="30480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80" name="Line 80"/>
          <p:cNvSpPr>
            <a:spLocks noChangeShapeType="1"/>
          </p:cNvSpPr>
          <p:nvPr/>
        </p:nvSpPr>
        <p:spPr bwMode="auto">
          <a:xfrm flipH="1">
            <a:off x="3405405" y="1809828"/>
            <a:ext cx="330200" cy="32385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81" name="Line 81"/>
          <p:cNvSpPr>
            <a:spLocks noChangeShapeType="1"/>
          </p:cNvSpPr>
          <p:nvPr/>
        </p:nvSpPr>
        <p:spPr bwMode="auto">
          <a:xfrm>
            <a:off x="3113305" y="1765378"/>
            <a:ext cx="127000" cy="34925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82" name="Line 82"/>
          <p:cNvSpPr>
            <a:spLocks noChangeShapeType="1"/>
          </p:cNvSpPr>
          <p:nvPr/>
        </p:nvSpPr>
        <p:spPr bwMode="auto">
          <a:xfrm flipH="1">
            <a:off x="3335555" y="1797128"/>
            <a:ext cx="101600" cy="29845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83" name="AutoShape 83"/>
          <p:cNvSpPr>
            <a:spLocks noChangeArrowheads="1"/>
          </p:cNvSpPr>
          <p:nvPr/>
        </p:nvSpPr>
        <p:spPr bwMode="auto">
          <a:xfrm>
            <a:off x="3049805" y="2057478"/>
            <a:ext cx="469900" cy="723900"/>
          </a:xfrm>
          <a:prstGeom prst="roundRect">
            <a:avLst>
              <a:gd name="adj" fmla="val 16667"/>
            </a:avLst>
          </a:prstGeom>
          <a:solidFill>
            <a:srgbClr val="FFFFFF"/>
          </a:solidFill>
          <a:ln w="9525">
            <a:solidFill>
              <a:schemeClr val="tx1"/>
            </a:solidFill>
            <a:round/>
            <a:headEnd/>
            <a:tailEnd/>
          </a:ln>
          <a:effectLst/>
        </p:spPr>
        <p:txBody>
          <a:bodyPr wrap="none" anchor="ctr">
            <a:prstTxWarp prst="textNoShape">
              <a:avLst/>
            </a:prstTxWarp>
          </a:bodyPr>
          <a:lstStyle/>
          <a:p>
            <a:pPr algn="ctr" eaLnBrk="0" hangingPunct="0"/>
            <a:r>
              <a:rPr lang="en-US" sz="1200" b="1">
                <a:solidFill>
                  <a:srgbClr val="000000"/>
                </a:solidFill>
              </a:rPr>
              <a:t>Core</a:t>
            </a:r>
          </a:p>
          <a:p>
            <a:pPr algn="ctr" eaLnBrk="0" hangingPunct="0"/>
            <a:r>
              <a:rPr lang="en-US" sz="1200" b="1">
                <a:solidFill>
                  <a:srgbClr val="000000"/>
                </a:solidFill>
              </a:rPr>
              <a:t>logic</a:t>
            </a:r>
            <a:endParaRPr lang="en-US" sz="2000">
              <a:solidFill>
                <a:schemeClr val="accent2"/>
              </a:solidFill>
            </a:endParaRPr>
          </a:p>
        </p:txBody>
      </p:sp>
      <p:sp>
        <p:nvSpPr>
          <p:cNvPr id="84" name="Rectangle 84"/>
          <p:cNvSpPr>
            <a:spLocks noChangeArrowheads="1"/>
          </p:cNvSpPr>
          <p:nvPr/>
        </p:nvSpPr>
        <p:spPr bwMode="auto">
          <a:xfrm rot="5400000">
            <a:off x="2759293" y="1671716"/>
            <a:ext cx="146050" cy="146050"/>
          </a:xfrm>
          <a:prstGeom prst="rect">
            <a:avLst/>
          </a:prstGeom>
          <a:solidFill>
            <a:schemeClr val="tx2">
              <a:lumMod val="60000"/>
              <a:lumOff val="40000"/>
            </a:schemeClr>
          </a:solidFill>
          <a:ln w="9525">
            <a:solidFill>
              <a:schemeClr val="tx1"/>
            </a:solidFill>
            <a:miter lim="800000"/>
            <a:headEnd/>
            <a:tailEnd/>
          </a:ln>
          <a:effectLst/>
        </p:spPr>
        <p:txBody>
          <a:bodyPr wrap="none" anchor="ctr">
            <a:prstTxWarp prst="textNoShape">
              <a:avLst/>
            </a:prstTxWarp>
          </a:bodyPr>
          <a:lstStyle/>
          <a:p>
            <a:endParaRPr lang="en-US"/>
          </a:p>
        </p:txBody>
      </p:sp>
      <p:sp>
        <p:nvSpPr>
          <p:cNvPr id="85" name="Rectangle 85"/>
          <p:cNvSpPr>
            <a:spLocks noChangeArrowheads="1"/>
          </p:cNvSpPr>
          <p:nvPr/>
        </p:nvSpPr>
        <p:spPr bwMode="auto">
          <a:xfrm rot="5400000">
            <a:off x="3654643" y="1671716"/>
            <a:ext cx="146050" cy="146050"/>
          </a:xfrm>
          <a:prstGeom prst="rect">
            <a:avLst/>
          </a:prstGeom>
          <a:solidFill>
            <a:schemeClr val="tx2">
              <a:lumMod val="60000"/>
              <a:lumOff val="40000"/>
            </a:schemeClr>
          </a:solidFill>
          <a:ln w="9525">
            <a:solidFill>
              <a:schemeClr val="tx1"/>
            </a:solidFill>
            <a:miter lim="800000"/>
            <a:headEnd/>
            <a:tailEnd/>
          </a:ln>
          <a:effectLst/>
        </p:spPr>
        <p:txBody>
          <a:bodyPr wrap="none" anchor="ctr">
            <a:prstTxWarp prst="textNoShape">
              <a:avLst/>
            </a:prstTxWarp>
          </a:bodyPr>
          <a:lstStyle/>
          <a:p>
            <a:endParaRPr lang="en-US"/>
          </a:p>
        </p:txBody>
      </p:sp>
      <p:sp>
        <p:nvSpPr>
          <p:cNvPr id="86" name="Rectangle 86"/>
          <p:cNvSpPr>
            <a:spLocks noChangeArrowheads="1"/>
          </p:cNvSpPr>
          <p:nvPr/>
        </p:nvSpPr>
        <p:spPr bwMode="auto">
          <a:xfrm rot="5400000">
            <a:off x="3362543" y="1671716"/>
            <a:ext cx="146050" cy="146050"/>
          </a:xfrm>
          <a:prstGeom prst="rect">
            <a:avLst/>
          </a:prstGeom>
          <a:solidFill>
            <a:schemeClr val="tx2">
              <a:lumMod val="60000"/>
              <a:lumOff val="40000"/>
            </a:schemeClr>
          </a:solidFill>
          <a:ln w="9525">
            <a:solidFill>
              <a:schemeClr val="tx1"/>
            </a:solidFill>
            <a:miter lim="800000"/>
            <a:headEnd/>
            <a:tailEnd/>
          </a:ln>
          <a:effectLst/>
        </p:spPr>
        <p:txBody>
          <a:bodyPr wrap="none" anchor="ctr">
            <a:prstTxWarp prst="textNoShape">
              <a:avLst/>
            </a:prstTxWarp>
          </a:bodyPr>
          <a:lstStyle/>
          <a:p>
            <a:endParaRPr lang="en-US"/>
          </a:p>
        </p:txBody>
      </p:sp>
      <p:sp>
        <p:nvSpPr>
          <p:cNvPr id="87" name="Rectangle 87"/>
          <p:cNvSpPr>
            <a:spLocks noChangeArrowheads="1"/>
          </p:cNvSpPr>
          <p:nvPr/>
        </p:nvSpPr>
        <p:spPr bwMode="auto">
          <a:xfrm rot="5400000">
            <a:off x="3057743" y="1671716"/>
            <a:ext cx="146050" cy="146050"/>
          </a:xfrm>
          <a:prstGeom prst="rect">
            <a:avLst/>
          </a:prstGeom>
          <a:solidFill>
            <a:schemeClr val="tx2">
              <a:lumMod val="60000"/>
              <a:lumOff val="40000"/>
            </a:schemeClr>
          </a:solidFill>
          <a:ln w="9525">
            <a:solidFill>
              <a:schemeClr val="tx1"/>
            </a:solidFill>
            <a:miter lim="800000"/>
            <a:headEnd/>
            <a:tailEnd/>
          </a:ln>
          <a:effectLst/>
        </p:spPr>
        <p:txBody>
          <a:bodyPr wrap="none" anchor="ctr">
            <a:prstTxWarp prst="textNoShape">
              <a:avLst/>
            </a:prstTxWarp>
          </a:bodyPr>
          <a:lstStyle/>
          <a:p>
            <a:endParaRPr lang="en-US"/>
          </a:p>
        </p:txBody>
      </p:sp>
      <p:sp>
        <p:nvSpPr>
          <p:cNvPr id="89" name="Rectangle 89"/>
          <p:cNvSpPr>
            <a:spLocks noChangeArrowheads="1"/>
          </p:cNvSpPr>
          <p:nvPr/>
        </p:nvSpPr>
        <p:spPr bwMode="auto">
          <a:xfrm rot="16200000" flipH="1" flipV="1">
            <a:off x="6013668" y="5095953"/>
            <a:ext cx="2279650" cy="80963"/>
          </a:xfrm>
          <a:prstGeom prst="rect">
            <a:avLst/>
          </a:prstGeom>
          <a:solidFill>
            <a:srgbClr val="7F7F7F"/>
          </a:solidFill>
          <a:ln w="9525">
            <a:solidFill>
              <a:schemeClr val="bg1">
                <a:lumMod val="50000"/>
              </a:schemeClr>
            </a:solidFill>
            <a:miter lim="800000"/>
            <a:headEnd/>
            <a:tailEnd/>
          </a:ln>
          <a:effectLst/>
        </p:spPr>
        <p:txBody>
          <a:bodyPr wrap="none" anchor="ctr">
            <a:prstTxWarp prst="textNoShape">
              <a:avLst/>
            </a:prstTxWarp>
          </a:bodyPr>
          <a:lstStyle/>
          <a:p>
            <a:endParaRPr lang="en-US"/>
          </a:p>
        </p:txBody>
      </p:sp>
      <p:sp>
        <p:nvSpPr>
          <p:cNvPr id="90" name="Rectangle 90"/>
          <p:cNvSpPr>
            <a:spLocks noChangeArrowheads="1"/>
          </p:cNvSpPr>
          <p:nvPr/>
        </p:nvSpPr>
        <p:spPr bwMode="auto">
          <a:xfrm rot="16200000" flipH="1" flipV="1">
            <a:off x="5473918" y="5095953"/>
            <a:ext cx="2279650" cy="80963"/>
          </a:xfrm>
          <a:prstGeom prst="rect">
            <a:avLst/>
          </a:prstGeom>
          <a:solidFill>
            <a:srgbClr val="7F7F7F"/>
          </a:solidFill>
          <a:ln w="9525">
            <a:solidFill>
              <a:schemeClr val="bg1">
                <a:lumMod val="50000"/>
              </a:schemeClr>
            </a:solidFill>
            <a:miter lim="800000"/>
            <a:headEnd/>
            <a:tailEnd/>
          </a:ln>
          <a:effectLst/>
        </p:spPr>
        <p:txBody>
          <a:bodyPr wrap="none" anchor="ctr">
            <a:prstTxWarp prst="textNoShape">
              <a:avLst/>
            </a:prstTxWarp>
          </a:bodyPr>
          <a:lstStyle/>
          <a:p>
            <a:endParaRPr lang="en-US"/>
          </a:p>
        </p:txBody>
      </p:sp>
      <p:sp>
        <p:nvSpPr>
          <p:cNvPr id="91" name="Rectangle 91"/>
          <p:cNvSpPr>
            <a:spLocks noChangeArrowheads="1"/>
          </p:cNvSpPr>
          <p:nvPr/>
        </p:nvSpPr>
        <p:spPr bwMode="auto">
          <a:xfrm rot="16200000" flipH="1" flipV="1">
            <a:off x="4642068" y="5095953"/>
            <a:ext cx="2279650" cy="80963"/>
          </a:xfrm>
          <a:prstGeom prst="rect">
            <a:avLst/>
          </a:prstGeom>
          <a:solidFill>
            <a:srgbClr val="7F7F7F"/>
          </a:solidFill>
          <a:ln w="9525">
            <a:solidFill>
              <a:schemeClr val="bg1">
                <a:lumMod val="50000"/>
              </a:schemeClr>
            </a:solidFill>
            <a:miter lim="800000"/>
            <a:headEnd/>
            <a:tailEnd/>
          </a:ln>
          <a:effectLst/>
        </p:spPr>
        <p:txBody>
          <a:bodyPr wrap="none" anchor="ctr">
            <a:prstTxWarp prst="textNoShape">
              <a:avLst/>
            </a:prstTxWarp>
          </a:bodyPr>
          <a:lstStyle/>
          <a:p>
            <a:endParaRPr lang="en-US"/>
          </a:p>
        </p:txBody>
      </p:sp>
      <p:sp>
        <p:nvSpPr>
          <p:cNvPr id="92" name="Rectangle 92"/>
          <p:cNvSpPr>
            <a:spLocks noChangeArrowheads="1"/>
          </p:cNvSpPr>
          <p:nvPr/>
        </p:nvSpPr>
        <p:spPr bwMode="auto">
          <a:xfrm rot="16200000" flipH="1" flipV="1">
            <a:off x="5169118" y="5095953"/>
            <a:ext cx="2279650" cy="80963"/>
          </a:xfrm>
          <a:prstGeom prst="rect">
            <a:avLst/>
          </a:prstGeom>
          <a:solidFill>
            <a:srgbClr val="7F7F7F"/>
          </a:solidFill>
          <a:ln w="9525">
            <a:solidFill>
              <a:schemeClr val="bg1">
                <a:lumMod val="50000"/>
              </a:schemeClr>
            </a:solidFill>
            <a:miter lim="800000"/>
            <a:headEnd/>
            <a:tailEnd/>
          </a:ln>
          <a:effectLst/>
        </p:spPr>
        <p:txBody>
          <a:bodyPr wrap="none" anchor="ctr">
            <a:prstTxWarp prst="textNoShape">
              <a:avLst/>
            </a:prstTxWarp>
          </a:bodyPr>
          <a:lstStyle/>
          <a:p>
            <a:endParaRPr lang="en-US"/>
          </a:p>
        </p:txBody>
      </p:sp>
      <p:sp>
        <p:nvSpPr>
          <p:cNvPr id="93" name="Rectangle 93"/>
          <p:cNvSpPr>
            <a:spLocks noChangeArrowheads="1"/>
          </p:cNvSpPr>
          <p:nvPr/>
        </p:nvSpPr>
        <p:spPr bwMode="auto">
          <a:xfrm rot="16200000" flipH="1" flipV="1">
            <a:off x="4877018" y="5095953"/>
            <a:ext cx="2279650" cy="80963"/>
          </a:xfrm>
          <a:prstGeom prst="rect">
            <a:avLst/>
          </a:prstGeom>
          <a:solidFill>
            <a:srgbClr val="7F7F7F"/>
          </a:solidFill>
          <a:ln w="9525">
            <a:solidFill>
              <a:schemeClr val="bg1">
                <a:lumMod val="50000"/>
              </a:schemeClr>
            </a:solidFill>
            <a:miter lim="800000"/>
            <a:headEnd/>
            <a:tailEnd/>
          </a:ln>
          <a:effectLst/>
        </p:spPr>
        <p:txBody>
          <a:bodyPr wrap="none" anchor="ctr">
            <a:prstTxWarp prst="textNoShape">
              <a:avLst/>
            </a:prstTxWarp>
          </a:bodyPr>
          <a:lstStyle/>
          <a:p>
            <a:endParaRPr lang="en-US"/>
          </a:p>
        </p:txBody>
      </p:sp>
      <p:sp>
        <p:nvSpPr>
          <p:cNvPr id="94" name="Rectangle 94"/>
          <p:cNvSpPr>
            <a:spLocks noChangeArrowheads="1"/>
          </p:cNvSpPr>
          <p:nvPr/>
        </p:nvSpPr>
        <p:spPr bwMode="auto">
          <a:xfrm rot="16200000" flipH="1" flipV="1">
            <a:off x="5772368" y="5095953"/>
            <a:ext cx="2279650" cy="80963"/>
          </a:xfrm>
          <a:prstGeom prst="rect">
            <a:avLst/>
          </a:prstGeom>
          <a:solidFill>
            <a:srgbClr val="7F7F7F"/>
          </a:solidFill>
          <a:ln w="9525">
            <a:solidFill>
              <a:schemeClr val="bg1">
                <a:lumMod val="50000"/>
              </a:schemeClr>
            </a:solidFill>
            <a:miter lim="800000"/>
            <a:headEnd/>
            <a:tailEnd/>
          </a:ln>
          <a:effectLst/>
        </p:spPr>
        <p:txBody>
          <a:bodyPr wrap="none" anchor="ctr">
            <a:prstTxWarp prst="textNoShape">
              <a:avLst/>
            </a:prstTxWarp>
          </a:bodyPr>
          <a:lstStyle/>
          <a:p>
            <a:endParaRPr lang="en-US"/>
          </a:p>
        </p:txBody>
      </p:sp>
      <p:sp>
        <p:nvSpPr>
          <p:cNvPr id="95" name="Rectangle 95"/>
          <p:cNvSpPr>
            <a:spLocks noChangeArrowheads="1"/>
          </p:cNvSpPr>
          <p:nvPr/>
        </p:nvSpPr>
        <p:spPr bwMode="auto">
          <a:xfrm flipH="1" flipV="1">
            <a:off x="5332630" y="5522991"/>
            <a:ext cx="2279650" cy="80963"/>
          </a:xfrm>
          <a:prstGeom prst="rect">
            <a:avLst/>
          </a:prstGeom>
          <a:solidFill>
            <a:srgbClr val="7F7F7F"/>
          </a:solidFill>
          <a:ln w="9525">
            <a:solidFill>
              <a:srgbClr val="7F7F7F"/>
            </a:solidFill>
            <a:miter lim="800000"/>
            <a:headEnd/>
            <a:tailEnd/>
          </a:ln>
          <a:effectLst/>
        </p:spPr>
        <p:txBody>
          <a:bodyPr wrap="none" anchor="ctr">
            <a:prstTxWarp prst="textNoShape">
              <a:avLst/>
            </a:prstTxWarp>
          </a:bodyPr>
          <a:lstStyle/>
          <a:p>
            <a:endParaRPr lang="en-US"/>
          </a:p>
        </p:txBody>
      </p:sp>
      <p:sp>
        <p:nvSpPr>
          <p:cNvPr id="96" name="Rectangle 96"/>
          <p:cNvSpPr>
            <a:spLocks noChangeArrowheads="1"/>
          </p:cNvSpPr>
          <p:nvPr/>
        </p:nvSpPr>
        <p:spPr bwMode="auto">
          <a:xfrm flipH="1" flipV="1">
            <a:off x="5332630" y="5230891"/>
            <a:ext cx="2279650" cy="80963"/>
          </a:xfrm>
          <a:prstGeom prst="rect">
            <a:avLst/>
          </a:prstGeom>
          <a:solidFill>
            <a:srgbClr val="7F7F7F"/>
          </a:solidFill>
          <a:ln w="9525">
            <a:solidFill>
              <a:srgbClr val="7F7F7F"/>
            </a:solidFill>
            <a:miter lim="800000"/>
            <a:headEnd/>
            <a:tailEnd/>
          </a:ln>
          <a:effectLst/>
        </p:spPr>
        <p:txBody>
          <a:bodyPr wrap="none" anchor="ctr">
            <a:prstTxWarp prst="textNoShape">
              <a:avLst/>
            </a:prstTxWarp>
          </a:bodyPr>
          <a:lstStyle/>
          <a:p>
            <a:endParaRPr lang="en-US"/>
          </a:p>
        </p:txBody>
      </p:sp>
      <p:sp>
        <p:nvSpPr>
          <p:cNvPr id="97" name="Rectangle 97"/>
          <p:cNvSpPr>
            <a:spLocks noChangeArrowheads="1"/>
          </p:cNvSpPr>
          <p:nvPr/>
        </p:nvSpPr>
        <p:spPr bwMode="auto">
          <a:xfrm flipH="1" flipV="1">
            <a:off x="5332630" y="4932441"/>
            <a:ext cx="2279650" cy="80963"/>
          </a:xfrm>
          <a:prstGeom prst="rect">
            <a:avLst/>
          </a:prstGeom>
          <a:solidFill>
            <a:srgbClr val="7F7F7F"/>
          </a:solidFill>
          <a:ln w="9525">
            <a:solidFill>
              <a:srgbClr val="7F7F7F"/>
            </a:solidFill>
            <a:miter lim="800000"/>
            <a:headEnd/>
            <a:tailEnd/>
          </a:ln>
          <a:effectLst/>
        </p:spPr>
        <p:txBody>
          <a:bodyPr wrap="none" anchor="ctr">
            <a:prstTxWarp prst="textNoShape">
              <a:avLst/>
            </a:prstTxWarp>
          </a:bodyPr>
          <a:lstStyle/>
          <a:p>
            <a:endParaRPr lang="en-US"/>
          </a:p>
        </p:txBody>
      </p:sp>
      <p:sp>
        <p:nvSpPr>
          <p:cNvPr id="98" name="Rectangle 98"/>
          <p:cNvSpPr>
            <a:spLocks noChangeArrowheads="1"/>
          </p:cNvSpPr>
          <p:nvPr/>
        </p:nvSpPr>
        <p:spPr bwMode="auto">
          <a:xfrm flipH="1" flipV="1">
            <a:off x="5332630" y="4640341"/>
            <a:ext cx="2279650" cy="80963"/>
          </a:xfrm>
          <a:prstGeom prst="rect">
            <a:avLst/>
          </a:prstGeom>
          <a:solidFill>
            <a:srgbClr val="7F7F7F"/>
          </a:solidFill>
          <a:ln w="9525">
            <a:solidFill>
              <a:srgbClr val="7F7F7F"/>
            </a:solidFill>
            <a:miter lim="800000"/>
            <a:headEnd/>
            <a:tailEnd/>
          </a:ln>
          <a:effectLst/>
        </p:spPr>
        <p:txBody>
          <a:bodyPr wrap="none" anchor="ctr">
            <a:prstTxWarp prst="textNoShape">
              <a:avLst/>
            </a:prstTxWarp>
          </a:bodyPr>
          <a:lstStyle/>
          <a:p>
            <a:endParaRPr lang="en-US"/>
          </a:p>
        </p:txBody>
      </p:sp>
      <p:sp>
        <p:nvSpPr>
          <p:cNvPr id="99" name="Rectangle 99"/>
          <p:cNvSpPr>
            <a:spLocks noChangeArrowheads="1"/>
          </p:cNvSpPr>
          <p:nvPr/>
        </p:nvSpPr>
        <p:spPr bwMode="auto">
          <a:xfrm flipH="1" flipV="1">
            <a:off x="5332630" y="4424441"/>
            <a:ext cx="2279650" cy="80963"/>
          </a:xfrm>
          <a:prstGeom prst="rect">
            <a:avLst/>
          </a:prstGeom>
          <a:solidFill>
            <a:srgbClr val="7F7F7F"/>
          </a:solidFill>
          <a:ln w="9525">
            <a:solidFill>
              <a:srgbClr val="7F7F7F"/>
            </a:solidFill>
            <a:miter lim="800000"/>
            <a:headEnd/>
            <a:tailEnd/>
          </a:ln>
          <a:effectLst/>
        </p:spPr>
        <p:txBody>
          <a:bodyPr wrap="none" anchor="ctr">
            <a:prstTxWarp prst="textNoShape">
              <a:avLst/>
            </a:prstTxWarp>
          </a:bodyPr>
          <a:lstStyle/>
          <a:p>
            <a:endParaRPr lang="en-US"/>
          </a:p>
        </p:txBody>
      </p:sp>
      <p:sp>
        <p:nvSpPr>
          <p:cNvPr id="100" name="Rectangle 100"/>
          <p:cNvSpPr>
            <a:spLocks noChangeArrowheads="1"/>
          </p:cNvSpPr>
          <p:nvPr/>
        </p:nvSpPr>
        <p:spPr bwMode="auto">
          <a:xfrm flipH="1" flipV="1">
            <a:off x="5332630" y="5751591"/>
            <a:ext cx="2279650" cy="80963"/>
          </a:xfrm>
          <a:prstGeom prst="rect">
            <a:avLst/>
          </a:prstGeom>
          <a:solidFill>
            <a:srgbClr val="7F7F7F"/>
          </a:solidFill>
          <a:ln w="9525">
            <a:solidFill>
              <a:srgbClr val="7F7F7F"/>
            </a:solidFill>
            <a:miter lim="800000"/>
            <a:headEnd/>
            <a:tailEnd/>
          </a:ln>
          <a:effectLst/>
        </p:spPr>
        <p:txBody>
          <a:bodyPr wrap="none" anchor="ctr">
            <a:prstTxWarp prst="textNoShape">
              <a:avLst/>
            </a:prstTxWarp>
          </a:bodyPr>
          <a:lstStyle/>
          <a:p>
            <a:endParaRPr lang="en-US"/>
          </a:p>
        </p:txBody>
      </p:sp>
      <p:sp>
        <p:nvSpPr>
          <p:cNvPr id="101" name="AutoShape 101"/>
          <p:cNvSpPr>
            <a:spLocks noChangeArrowheads="1"/>
          </p:cNvSpPr>
          <p:nvPr/>
        </p:nvSpPr>
        <p:spPr bwMode="auto">
          <a:xfrm flipH="1" flipV="1">
            <a:off x="5399305" y="4054553"/>
            <a:ext cx="2149475" cy="2149475"/>
          </a:xfrm>
          <a:prstGeom prst="octagon">
            <a:avLst>
              <a:gd name="adj" fmla="val 13884"/>
            </a:avLst>
          </a:prstGeom>
          <a:solidFill>
            <a:srgbClr val="BFBFBF"/>
          </a:solidFill>
          <a:ln>
            <a:noFill/>
          </a:ln>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200" kern="0">
              <a:solidFill>
                <a:srgbClr val="000000"/>
              </a:solidFill>
              <a:latin typeface="Arial"/>
            </a:endParaRPr>
          </a:p>
        </p:txBody>
      </p:sp>
      <p:sp>
        <p:nvSpPr>
          <p:cNvPr id="102" name="Line 102"/>
          <p:cNvSpPr>
            <a:spLocks noChangeShapeType="1"/>
          </p:cNvSpPr>
          <p:nvPr/>
        </p:nvSpPr>
        <p:spPr bwMode="auto">
          <a:xfrm flipH="1" flipV="1">
            <a:off x="5408830" y="4454603"/>
            <a:ext cx="2133600"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103" name="Freeform 103"/>
          <p:cNvSpPr>
            <a:spLocks/>
          </p:cNvSpPr>
          <p:nvPr/>
        </p:nvSpPr>
        <p:spPr bwMode="auto">
          <a:xfrm flipH="1" flipV="1">
            <a:off x="5859680" y="4460953"/>
            <a:ext cx="1193800" cy="1314450"/>
          </a:xfrm>
          <a:custGeom>
            <a:avLst/>
            <a:gdLst/>
            <a:ahLst/>
            <a:cxnLst>
              <a:cxn ang="0">
                <a:pos x="0" y="892"/>
              </a:cxn>
              <a:cxn ang="0">
                <a:pos x="0" y="0"/>
              </a:cxn>
              <a:cxn ang="0">
                <a:pos x="752" y="0"/>
              </a:cxn>
              <a:cxn ang="0">
                <a:pos x="752" y="896"/>
              </a:cxn>
            </a:cxnLst>
            <a:rect l="0" t="0" r="r" b="b"/>
            <a:pathLst>
              <a:path w="752" h="896">
                <a:moveTo>
                  <a:pt x="0" y="892"/>
                </a:moveTo>
                <a:lnTo>
                  <a:pt x="0" y="0"/>
                </a:lnTo>
                <a:lnTo>
                  <a:pt x="752" y="0"/>
                </a:lnTo>
                <a:lnTo>
                  <a:pt x="752" y="896"/>
                </a:lnTo>
              </a:path>
            </a:pathLst>
          </a:custGeom>
          <a:noFill/>
          <a:ln w="28575"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104" name="Freeform 104"/>
          <p:cNvSpPr>
            <a:spLocks/>
          </p:cNvSpPr>
          <p:nvPr/>
        </p:nvSpPr>
        <p:spPr bwMode="auto">
          <a:xfrm flipH="1" flipV="1">
            <a:off x="5377080" y="5349953"/>
            <a:ext cx="2190750" cy="215900"/>
          </a:xfrm>
          <a:custGeom>
            <a:avLst/>
            <a:gdLst/>
            <a:ahLst/>
            <a:cxnLst>
              <a:cxn ang="0">
                <a:pos x="0" y="0"/>
              </a:cxn>
              <a:cxn ang="0">
                <a:pos x="368" y="0"/>
              </a:cxn>
              <a:cxn ang="0">
                <a:pos x="596" y="136"/>
              </a:cxn>
              <a:cxn ang="0">
                <a:pos x="808" y="136"/>
              </a:cxn>
              <a:cxn ang="0">
                <a:pos x="1032" y="0"/>
              </a:cxn>
              <a:cxn ang="0">
                <a:pos x="1380" y="0"/>
              </a:cxn>
            </a:cxnLst>
            <a:rect l="0" t="0" r="r" b="b"/>
            <a:pathLst>
              <a:path w="1380" h="136">
                <a:moveTo>
                  <a:pt x="0" y="0"/>
                </a:moveTo>
                <a:lnTo>
                  <a:pt x="368" y="0"/>
                </a:lnTo>
                <a:lnTo>
                  <a:pt x="596" y="136"/>
                </a:lnTo>
                <a:lnTo>
                  <a:pt x="808" y="136"/>
                </a:lnTo>
                <a:lnTo>
                  <a:pt x="1032" y="0"/>
                </a:lnTo>
                <a:lnTo>
                  <a:pt x="1380" y="0"/>
                </a:lnTo>
              </a:path>
            </a:pathLst>
          </a:custGeom>
          <a:noFill/>
          <a:ln w="12700"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105" name="AutoShape 105"/>
          <p:cNvSpPr>
            <a:spLocks noChangeArrowheads="1"/>
          </p:cNvSpPr>
          <p:nvPr/>
        </p:nvSpPr>
        <p:spPr bwMode="auto">
          <a:xfrm rot="5400000" flipH="1" flipV="1">
            <a:off x="7202705" y="5484891"/>
            <a:ext cx="198438" cy="171450"/>
          </a:xfrm>
          <a:prstGeom prst="triangle">
            <a:avLst>
              <a:gd name="adj" fmla="val 50000"/>
            </a:avLst>
          </a:prstGeom>
          <a:solidFill>
            <a:schemeClr val="bg1">
              <a:lumMod val="50000"/>
            </a:schemeClr>
          </a:solidFill>
          <a:ln w="9525">
            <a:noFill/>
            <a:miter lim="800000"/>
            <a:headEnd/>
            <a:tailEnd/>
          </a:ln>
          <a:effectLst/>
        </p:spPr>
        <p:txBody>
          <a:bodyPr wrap="none" anchor="ctr">
            <a:prstTxWarp prst="textNoShape">
              <a:avLst/>
            </a:prstTxWarp>
          </a:bodyPr>
          <a:lstStyle/>
          <a:p>
            <a:endParaRPr lang="en-US"/>
          </a:p>
        </p:txBody>
      </p:sp>
      <p:sp>
        <p:nvSpPr>
          <p:cNvPr id="106" name="AutoShape 106"/>
          <p:cNvSpPr>
            <a:spLocks noChangeArrowheads="1"/>
          </p:cNvSpPr>
          <p:nvPr/>
        </p:nvSpPr>
        <p:spPr bwMode="auto">
          <a:xfrm rot="5400000" flipH="1" flipV="1">
            <a:off x="5469155" y="5484891"/>
            <a:ext cx="198438" cy="171450"/>
          </a:xfrm>
          <a:prstGeom prst="triangle">
            <a:avLst>
              <a:gd name="adj" fmla="val 50000"/>
            </a:avLst>
          </a:prstGeom>
          <a:solidFill>
            <a:schemeClr val="bg1">
              <a:lumMod val="50000"/>
            </a:schemeClr>
          </a:solidFill>
          <a:ln w="9525">
            <a:noFill/>
            <a:miter lim="800000"/>
            <a:headEnd/>
            <a:tailEnd/>
          </a:ln>
          <a:effectLst/>
        </p:spPr>
        <p:txBody>
          <a:bodyPr wrap="none" anchor="ctr">
            <a:prstTxWarp prst="textNoShape">
              <a:avLst/>
            </a:prstTxWarp>
          </a:bodyPr>
          <a:lstStyle/>
          <a:p>
            <a:endParaRPr lang="en-US"/>
          </a:p>
        </p:txBody>
      </p:sp>
      <p:sp>
        <p:nvSpPr>
          <p:cNvPr id="107" name="Rectangle 107"/>
          <p:cNvSpPr>
            <a:spLocks noChangeArrowheads="1"/>
          </p:cNvSpPr>
          <p:nvPr/>
        </p:nvSpPr>
        <p:spPr bwMode="auto">
          <a:xfrm flipH="1" flipV="1">
            <a:off x="5783480" y="5489653"/>
            <a:ext cx="146050" cy="146050"/>
          </a:xfrm>
          <a:prstGeom prst="rect">
            <a:avLst/>
          </a:prstGeom>
          <a:solidFill>
            <a:srgbClr val="558ED5"/>
          </a:solidFill>
          <a:ln w="9525">
            <a:solidFill>
              <a:schemeClr val="tx1"/>
            </a:solidFill>
            <a:miter lim="800000"/>
            <a:headEnd/>
            <a:tailEnd/>
          </a:ln>
          <a:effectLst/>
        </p:spPr>
        <p:txBody>
          <a:bodyPr wrap="none" anchor="ctr">
            <a:prstTxWarp prst="textNoShape">
              <a:avLst/>
            </a:prstTxWarp>
          </a:bodyPr>
          <a:lstStyle/>
          <a:p>
            <a:endParaRPr lang="en-US"/>
          </a:p>
        </p:txBody>
      </p:sp>
      <p:sp>
        <p:nvSpPr>
          <p:cNvPr id="108" name="Rectangle 108"/>
          <p:cNvSpPr>
            <a:spLocks noChangeArrowheads="1"/>
          </p:cNvSpPr>
          <p:nvPr/>
        </p:nvSpPr>
        <p:spPr bwMode="auto">
          <a:xfrm flipH="1" flipV="1">
            <a:off x="6983630" y="5502353"/>
            <a:ext cx="146050" cy="146050"/>
          </a:xfrm>
          <a:prstGeom prst="rect">
            <a:avLst/>
          </a:prstGeom>
          <a:solidFill>
            <a:srgbClr val="558ED5"/>
          </a:solidFill>
          <a:ln w="9525">
            <a:solidFill>
              <a:schemeClr val="tx1"/>
            </a:solidFill>
            <a:miter lim="800000"/>
            <a:headEnd/>
            <a:tailEnd/>
          </a:ln>
          <a:effectLst/>
        </p:spPr>
        <p:txBody>
          <a:bodyPr wrap="none" anchor="ctr">
            <a:prstTxWarp prst="textNoShape">
              <a:avLst/>
            </a:prstTxWarp>
          </a:bodyPr>
          <a:lstStyle/>
          <a:p>
            <a:endParaRPr lang="en-US"/>
          </a:p>
        </p:txBody>
      </p:sp>
      <p:sp>
        <p:nvSpPr>
          <p:cNvPr id="109" name="Freeform 109"/>
          <p:cNvSpPr>
            <a:spLocks/>
          </p:cNvSpPr>
          <p:nvPr/>
        </p:nvSpPr>
        <p:spPr bwMode="auto">
          <a:xfrm flipH="1">
            <a:off x="5383430" y="4683203"/>
            <a:ext cx="2190750" cy="215900"/>
          </a:xfrm>
          <a:custGeom>
            <a:avLst/>
            <a:gdLst/>
            <a:ahLst/>
            <a:cxnLst>
              <a:cxn ang="0">
                <a:pos x="0" y="0"/>
              </a:cxn>
              <a:cxn ang="0">
                <a:pos x="368" y="0"/>
              </a:cxn>
              <a:cxn ang="0">
                <a:pos x="596" y="136"/>
              </a:cxn>
              <a:cxn ang="0">
                <a:pos x="808" y="136"/>
              </a:cxn>
              <a:cxn ang="0">
                <a:pos x="1032" y="0"/>
              </a:cxn>
              <a:cxn ang="0">
                <a:pos x="1380" y="0"/>
              </a:cxn>
            </a:cxnLst>
            <a:rect l="0" t="0" r="r" b="b"/>
            <a:pathLst>
              <a:path w="1380" h="136">
                <a:moveTo>
                  <a:pt x="0" y="0"/>
                </a:moveTo>
                <a:lnTo>
                  <a:pt x="368" y="0"/>
                </a:lnTo>
                <a:lnTo>
                  <a:pt x="596" y="136"/>
                </a:lnTo>
                <a:lnTo>
                  <a:pt x="808" y="136"/>
                </a:lnTo>
                <a:lnTo>
                  <a:pt x="1032" y="0"/>
                </a:lnTo>
                <a:lnTo>
                  <a:pt x="1380" y="0"/>
                </a:lnTo>
              </a:path>
            </a:pathLst>
          </a:custGeom>
          <a:noFill/>
          <a:ln w="12700"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110" name="Rectangle 110"/>
          <p:cNvSpPr>
            <a:spLocks noChangeArrowheads="1"/>
          </p:cNvSpPr>
          <p:nvPr/>
        </p:nvSpPr>
        <p:spPr bwMode="auto">
          <a:xfrm flipH="1" flipV="1">
            <a:off x="6983630" y="4613353"/>
            <a:ext cx="146050" cy="146050"/>
          </a:xfrm>
          <a:prstGeom prst="rect">
            <a:avLst/>
          </a:prstGeom>
          <a:solidFill>
            <a:srgbClr val="558ED5"/>
          </a:solidFill>
          <a:ln w="9525">
            <a:solidFill>
              <a:schemeClr val="tx1"/>
            </a:solidFill>
            <a:miter lim="800000"/>
            <a:headEnd/>
            <a:tailEnd/>
          </a:ln>
          <a:effectLst/>
        </p:spPr>
        <p:txBody>
          <a:bodyPr wrap="none" anchor="ctr">
            <a:prstTxWarp prst="textNoShape">
              <a:avLst/>
            </a:prstTxWarp>
          </a:bodyPr>
          <a:lstStyle/>
          <a:p>
            <a:endParaRPr lang="en-US"/>
          </a:p>
        </p:txBody>
      </p:sp>
      <p:sp>
        <p:nvSpPr>
          <p:cNvPr id="111" name="AutoShape 111"/>
          <p:cNvSpPr>
            <a:spLocks noChangeArrowheads="1"/>
          </p:cNvSpPr>
          <p:nvPr/>
        </p:nvSpPr>
        <p:spPr bwMode="auto">
          <a:xfrm rot="5400000" flipH="1" flipV="1">
            <a:off x="7202705" y="4602241"/>
            <a:ext cx="198438" cy="171450"/>
          </a:xfrm>
          <a:prstGeom prst="triangle">
            <a:avLst>
              <a:gd name="adj" fmla="val 50000"/>
            </a:avLst>
          </a:prstGeom>
          <a:solidFill>
            <a:schemeClr val="bg1">
              <a:lumMod val="50000"/>
            </a:schemeClr>
          </a:solidFill>
          <a:ln w="9525">
            <a:noFill/>
            <a:miter lim="800000"/>
            <a:headEnd/>
            <a:tailEnd/>
          </a:ln>
          <a:effectLst/>
        </p:spPr>
        <p:txBody>
          <a:bodyPr wrap="none" anchor="ctr">
            <a:prstTxWarp prst="textNoShape">
              <a:avLst/>
            </a:prstTxWarp>
          </a:bodyPr>
          <a:lstStyle/>
          <a:p>
            <a:endParaRPr lang="en-US"/>
          </a:p>
        </p:txBody>
      </p:sp>
      <p:sp>
        <p:nvSpPr>
          <p:cNvPr id="112" name="AutoShape 112"/>
          <p:cNvSpPr>
            <a:spLocks noChangeArrowheads="1"/>
          </p:cNvSpPr>
          <p:nvPr/>
        </p:nvSpPr>
        <p:spPr bwMode="auto">
          <a:xfrm rot="5400000" flipH="1" flipV="1">
            <a:off x="5469155" y="4602241"/>
            <a:ext cx="198438" cy="171450"/>
          </a:xfrm>
          <a:prstGeom prst="triangle">
            <a:avLst>
              <a:gd name="adj" fmla="val 50000"/>
            </a:avLst>
          </a:prstGeom>
          <a:solidFill>
            <a:schemeClr val="bg1">
              <a:lumMod val="50000"/>
            </a:schemeClr>
          </a:solidFill>
          <a:ln w="9525">
            <a:noFill/>
            <a:miter lim="800000"/>
            <a:headEnd/>
            <a:tailEnd/>
          </a:ln>
          <a:effectLst/>
        </p:spPr>
        <p:txBody>
          <a:bodyPr wrap="none" anchor="ctr">
            <a:prstTxWarp prst="textNoShape">
              <a:avLst/>
            </a:prstTxWarp>
          </a:bodyPr>
          <a:lstStyle/>
          <a:p>
            <a:endParaRPr lang="en-US"/>
          </a:p>
        </p:txBody>
      </p:sp>
      <p:sp>
        <p:nvSpPr>
          <p:cNvPr id="113" name="Rectangle 113"/>
          <p:cNvSpPr>
            <a:spLocks noChangeArrowheads="1"/>
          </p:cNvSpPr>
          <p:nvPr/>
        </p:nvSpPr>
        <p:spPr bwMode="auto">
          <a:xfrm flipH="1" flipV="1">
            <a:off x="5783480" y="4613353"/>
            <a:ext cx="146050" cy="146050"/>
          </a:xfrm>
          <a:prstGeom prst="rect">
            <a:avLst/>
          </a:prstGeom>
          <a:solidFill>
            <a:srgbClr val="558ED5"/>
          </a:solidFill>
          <a:ln w="9525">
            <a:solidFill>
              <a:schemeClr val="tx1"/>
            </a:solidFill>
            <a:miter lim="800000"/>
            <a:headEnd/>
            <a:tailEnd/>
          </a:ln>
          <a:effectLst/>
        </p:spPr>
        <p:txBody>
          <a:bodyPr wrap="none" anchor="ctr">
            <a:prstTxWarp prst="textNoShape">
              <a:avLst/>
            </a:prstTxWarp>
          </a:bodyPr>
          <a:lstStyle/>
          <a:p>
            <a:endParaRPr lang="en-US"/>
          </a:p>
        </p:txBody>
      </p:sp>
      <p:sp>
        <p:nvSpPr>
          <p:cNvPr id="114" name="Freeform 114"/>
          <p:cNvSpPr>
            <a:spLocks/>
          </p:cNvSpPr>
          <p:nvPr/>
        </p:nvSpPr>
        <p:spPr bwMode="auto">
          <a:xfrm flipH="1" flipV="1">
            <a:off x="5364380" y="5159453"/>
            <a:ext cx="2190750" cy="114300"/>
          </a:xfrm>
          <a:custGeom>
            <a:avLst/>
            <a:gdLst/>
            <a:ahLst/>
            <a:cxnLst>
              <a:cxn ang="0">
                <a:pos x="0" y="0"/>
              </a:cxn>
              <a:cxn ang="0">
                <a:pos x="368" y="0"/>
              </a:cxn>
              <a:cxn ang="0">
                <a:pos x="600" y="72"/>
              </a:cxn>
              <a:cxn ang="0">
                <a:pos x="808" y="72"/>
              </a:cxn>
              <a:cxn ang="0">
                <a:pos x="1032" y="0"/>
              </a:cxn>
              <a:cxn ang="0">
                <a:pos x="1380" y="0"/>
              </a:cxn>
            </a:cxnLst>
            <a:rect l="0" t="0" r="r" b="b"/>
            <a:pathLst>
              <a:path w="1380" h="72">
                <a:moveTo>
                  <a:pt x="0" y="0"/>
                </a:moveTo>
                <a:lnTo>
                  <a:pt x="368" y="0"/>
                </a:lnTo>
                <a:lnTo>
                  <a:pt x="600" y="72"/>
                </a:lnTo>
                <a:lnTo>
                  <a:pt x="808" y="72"/>
                </a:lnTo>
                <a:lnTo>
                  <a:pt x="1032" y="0"/>
                </a:lnTo>
                <a:lnTo>
                  <a:pt x="1380" y="0"/>
                </a:lnTo>
              </a:path>
            </a:pathLst>
          </a:custGeom>
          <a:noFill/>
          <a:ln w="12700"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115" name="AutoShape 115"/>
          <p:cNvSpPr>
            <a:spLocks noChangeArrowheads="1"/>
          </p:cNvSpPr>
          <p:nvPr/>
        </p:nvSpPr>
        <p:spPr bwMode="auto">
          <a:xfrm rot="5400000" flipH="1" flipV="1">
            <a:off x="7202705" y="5192791"/>
            <a:ext cx="198438" cy="171450"/>
          </a:xfrm>
          <a:prstGeom prst="triangle">
            <a:avLst>
              <a:gd name="adj" fmla="val 50000"/>
            </a:avLst>
          </a:prstGeom>
          <a:solidFill>
            <a:schemeClr val="bg1">
              <a:lumMod val="50000"/>
            </a:schemeClr>
          </a:solidFill>
          <a:ln w="9525">
            <a:noFill/>
            <a:miter lim="800000"/>
            <a:headEnd/>
            <a:tailEnd/>
          </a:ln>
          <a:effectLst/>
        </p:spPr>
        <p:txBody>
          <a:bodyPr wrap="none" anchor="ctr">
            <a:prstTxWarp prst="textNoShape">
              <a:avLst/>
            </a:prstTxWarp>
          </a:bodyPr>
          <a:lstStyle/>
          <a:p>
            <a:endParaRPr lang="en-US"/>
          </a:p>
        </p:txBody>
      </p:sp>
      <p:sp>
        <p:nvSpPr>
          <p:cNvPr id="116" name="AutoShape 116"/>
          <p:cNvSpPr>
            <a:spLocks noChangeArrowheads="1"/>
          </p:cNvSpPr>
          <p:nvPr/>
        </p:nvSpPr>
        <p:spPr bwMode="auto">
          <a:xfrm rot="5400000" flipH="1" flipV="1">
            <a:off x="5469155" y="5192791"/>
            <a:ext cx="198438" cy="171450"/>
          </a:xfrm>
          <a:prstGeom prst="triangle">
            <a:avLst>
              <a:gd name="adj" fmla="val 50000"/>
            </a:avLst>
          </a:prstGeom>
          <a:solidFill>
            <a:schemeClr val="bg1">
              <a:lumMod val="50000"/>
            </a:schemeClr>
          </a:solidFill>
          <a:ln w="9525">
            <a:noFill/>
            <a:miter lim="800000"/>
            <a:headEnd/>
            <a:tailEnd/>
          </a:ln>
          <a:effectLst/>
        </p:spPr>
        <p:txBody>
          <a:bodyPr wrap="none" anchor="ctr">
            <a:prstTxWarp prst="textNoShape">
              <a:avLst/>
            </a:prstTxWarp>
          </a:bodyPr>
          <a:lstStyle/>
          <a:p>
            <a:endParaRPr lang="en-US"/>
          </a:p>
        </p:txBody>
      </p:sp>
      <p:sp>
        <p:nvSpPr>
          <p:cNvPr id="117" name="Rectangle 117"/>
          <p:cNvSpPr>
            <a:spLocks noChangeArrowheads="1"/>
          </p:cNvSpPr>
          <p:nvPr/>
        </p:nvSpPr>
        <p:spPr bwMode="auto">
          <a:xfrm flipH="1" flipV="1">
            <a:off x="5783480" y="5197553"/>
            <a:ext cx="146050" cy="146050"/>
          </a:xfrm>
          <a:prstGeom prst="rect">
            <a:avLst/>
          </a:prstGeom>
          <a:solidFill>
            <a:srgbClr val="558ED5"/>
          </a:solidFill>
          <a:ln w="9525">
            <a:solidFill>
              <a:schemeClr val="tx1"/>
            </a:solidFill>
            <a:miter lim="800000"/>
            <a:headEnd/>
            <a:tailEnd/>
          </a:ln>
          <a:effectLst/>
        </p:spPr>
        <p:txBody>
          <a:bodyPr wrap="none" anchor="ctr">
            <a:prstTxWarp prst="textNoShape">
              <a:avLst/>
            </a:prstTxWarp>
          </a:bodyPr>
          <a:lstStyle/>
          <a:p>
            <a:endParaRPr lang="en-US"/>
          </a:p>
        </p:txBody>
      </p:sp>
      <p:sp>
        <p:nvSpPr>
          <p:cNvPr id="118" name="Rectangle 118"/>
          <p:cNvSpPr>
            <a:spLocks noChangeArrowheads="1"/>
          </p:cNvSpPr>
          <p:nvPr/>
        </p:nvSpPr>
        <p:spPr bwMode="auto">
          <a:xfrm flipH="1" flipV="1">
            <a:off x="6983630" y="5210253"/>
            <a:ext cx="146050" cy="146050"/>
          </a:xfrm>
          <a:prstGeom prst="rect">
            <a:avLst/>
          </a:prstGeom>
          <a:solidFill>
            <a:srgbClr val="558ED5"/>
          </a:solidFill>
          <a:ln w="9525">
            <a:solidFill>
              <a:schemeClr val="tx1"/>
            </a:solidFill>
            <a:miter lim="800000"/>
            <a:headEnd/>
            <a:tailEnd/>
          </a:ln>
          <a:effectLst/>
        </p:spPr>
        <p:txBody>
          <a:bodyPr wrap="none" anchor="ctr">
            <a:prstTxWarp prst="textNoShape">
              <a:avLst/>
            </a:prstTxWarp>
          </a:bodyPr>
          <a:lstStyle/>
          <a:p>
            <a:endParaRPr lang="en-US"/>
          </a:p>
        </p:txBody>
      </p:sp>
      <p:sp>
        <p:nvSpPr>
          <p:cNvPr id="119" name="Freeform 119"/>
          <p:cNvSpPr>
            <a:spLocks/>
          </p:cNvSpPr>
          <p:nvPr/>
        </p:nvSpPr>
        <p:spPr bwMode="auto">
          <a:xfrm flipH="1">
            <a:off x="5383430" y="4975303"/>
            <a:ext cx="2190750" cy="114300"/>
          </a:xfrm>
          <a:custGeom>
            <a:avLst/>
            <a:gdLst/>
            <a:ahLst/>
            <a:cxnLst>
              <a:cxn ang="0">
                <a:pos x="0" y="0"/>
              </a:cxn>
              <a:cxn ang="0">
                <a:pos x="368" y="0"/>
              </a:cxn>
              <a:cxn ang="0">
                <a:pos x="600" y="72"/>
              </a:cxn>
              <a:cxn ang="0">
                <a:pos x="808" y="72"/>
              </a:cxn>
              <a:cxn ang="0">
                <a:pos x="1032" y="0"/>
              </a:cxn>
              <a:cxn ang="0">
                <a:pos x="1380" y="0"/>
              </a:cxn>
            </a:cxnLst>
            <a:rect l="0" t="0" r="r" b="b"/>
            <a:pathLst>
              <a:path w="1380" h="72">
                <a:moveTo>
                  <a:pt x="0" y="0"/>
                </a:moveTo>
                <a:lnTo>
                  <a:pt x="368" y="0"/>
                </a:lnTo>
                <a:lnTo>
                  <a:pt x="600" y="72"/>
                </a:lnTo>
                <a:lnTo>
                  <a:pt x="808" y="72"/>
                </a:lnTo>
                <a:lnTo>
                  <a:pt x="1032" y="0"/>
                </a:lnTo>
                <a:lnTo>
                  <a:pt x="1380" y="0"/>
                </a:lnTo>
              </a:path>
            </a:pathLst>
          </a:custGeom>
          <a:noFill/>
          <a:ln w="12700"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120" name="AutoShape 120"/>
          <p:cNvSpPr>
            <a:spLocks noChangeArrowheads="1"/>
          </p:cNvSpPr>
          <p:nvPr/>
        </p:nvSpPr>
        <p:spPr bwMode="auto">
          <a:xfrm rot="5400000" flipH="1" flipV="1">
            <a:off x="7202705" y="4894341"/>
            <a:ext cx="198438" cy="171450"/>
          </a:xfrm>
          <a:prstGeom prst="triangle">
            <a:avLst>
              <a:gd name="adj" fmla="val 50000"/>
            </a:avLst>
          </a:prstGeom>
          <a:solidFill>
            <a:schemeClr val="bg1">
              <a:lumMod val="50000"/>
            </a:schemeClr>
          </a:solidFill>
          <a:ln w="9525">
            <a:noFill/>
            <a:miter lim="800000"/>
            <a:headEnd/>
            <a:tailEnd/>
          </a:ln>
          <a:effectLst/>
        </p:spPr>
        <p:txBody>
          <a:bodyPr wrap="none" anchor="ctr">
            <a:prstTxWarp prst="textNoShape">
              <a:avLst/>
            </a:prstTxWarp>
          </a:bodyPr>
          <a:lstStyle/>
          <a:p>
            <a:endParaRPr lang="en-US"/>
          </a:p>
        </p:txBody>
      </p:sp>
      <p:sp>
        <p:nvSpPr>
          <p:cNvPr id="121" name="AutoShape 121"/>
          <p:cNvSpPr>
            <a:spLocks noChangeArrowheads="1"/>
          </p:cNvSpPr>
          <p:nvPr/>
        </p:nvSpPr>
        <p:spPr bwMode="auto">
          <a:xfrm rot="5400000" flipH="1" flipV="1">
            <a:off x="5469155" y="4894341"/>
            <a:ext cx="198438" cy="171450"/>
          </a:xfrm>
          <a:prstGeom prst="triangle">
            <a:avLst>
              <a:gd name="adj" fmla="val 50000"/>
            </a:avLst>
          </a:prstGeom>
          <a:solidFill>
            <a:schemeClr val="bg1">
              <a:lumMod val="50000"/>
            </a:schemeClr>
          </a:solidFill>
          <a:ln w="9525">
            <a:noFill/>
            <a:miter lim="800000"/>
            <a:headEnd/>
            <a:tailEnd/>
          </a:ln>
          <a:effectLst/>
        </p:spPr>
        <p:txBody>
          <a:bodyPr wrap="none" anchor="ctr">
            <a:prstTxWarp prst="textNoShape">
              <a:avLst/>
            </a:prstTxWarp>
          </a:bodyPr>
          <a:lstStyle/>
          <a:p>
            <a:endParaRPr lang="en-US"/>
          </a:p>
        </p:txBody>
      </p:sp>
      <p:sp>
        <p:nvSpPr>
          <p:cNvPr id="122" name="Rectangle 122"/>
          <p:cNvSpPr>
            <a:spLocks noChangeArrowheads="1"/>
          </p:cNvSpPr>
          <p:nvPr/>
        </p:nvSpPr>
        <p:spPr bwMode="auto">
          <a:xfrm flipH="1" flipV="1">
            <a:off x="5783480" y="4892753"/>
            <a:ext cx="146050" cy="146050"/>
          </a:xfrm>
          <a:prstGeom prst="rect">
            <a:avLst/>
          </a:prstGeom>
          <a:solidFill>
            <a:srgbClr val="558ED5"/>
          </a:solidFill>
          <a:ln w="9525">
            <a:solidFill>
              <a:schemeClr val="tx1"/>
            </a:solidFill>
            <a:miter lim="800000"/>
            <a:headEnd/>
            <a:tailEnd/>
          </a:ln>
          <a:effectLst/>
        </p:spPr>
        <p:txBody>
          <a:bodyPr wrap="none" anchor="ctr">
            <a:prstTxWarp prst="textNoShape">
              <a:avLst/>
            </a:prstTxWarp>
          </a:bodyPr>
          <a:lstStyle/>
          <a:p>
            <a:endParaRPr lang="en-US"/>
          </a:p>
        </p:txBody>
      </p:sp>
      <p:sp>
        <p:nvSpPr>
          <p:cNvPr id="123" name="Rectangle 123"/>
          <p:cNvSpPr>
            <a:spLocks noChangeArrowheads="1"/>
          </p:cNvSpPr>
          <p:nvPr/>
        </p:nvSpPr>
        <p:spPr bwMode="auto">
          <a:xfrm flipH="1" flipV="1">
            <a:off x="6983630" y="4905453"/>
            <a:ext cx="146050" cy="146050"/>
          </a:xfrm>
          <a:prstGeom prst="rect">
            <a:avLst/>
          </a:prstGeom>
          <a:solidFill>
            <a:srgbClr val="558ED5"/>
          </a:solidFill>
          <a:ln w="9525">
            <a:solidFill>
              <a:schemeClr val="tx1"/>
            </a:solidFill>
            <a:miter lim="800000"/>
            <a:headEnd/>
            <a:tailEnd/>
          </a:ln>
          <a:effectLst/>
        </p:spPr>
        <p:txBody>
          <a:bodyPr wrap="none" anchor="ctr">
            <a:prstTxWarp prst="textNoShape">
              <a:avLst/>
            </a:prstTxWarp>
          </a:bodyPr>
          <a:lstStyle/>
          <a:p>
            <a:endParaRPr lang="en-US"/>
          </a:p>
        </p:txBody>
      </p:sp>
      <p:sp>
        <p:nvSpPr>
          <p:cNvPr id="124" name="Line 124"/>
          <p:cNvSpPr>
            <a:spLocks noChangeShapeType="1"/>
          </p:cNvSpPr>
          <p:nvPr/>
        </p:nvSpPr>
        <p:spPr bwMode="auto">
          <a:xfrm flipH="1">
            <a:off x="6907430" y="5800803"/>
            <a:ext cx="0" cy="40640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125" name="AutoShape 125"/>
          <p:cNvSpPr>
            <a:spLocks noChangeArrowheads="1"/>
          </p:cNvSpPr>
          <p:nvPr/>
        </p:nvSpPr>
        <p:spPr bwMode="auto">
          <a:xfrm flipH="1" flipV="1">
            <a:off x="6815355" y="5932566"/>
            <a:ext cx="198438" cy="171450"/>
          </a:xfrm>
          <a:prstGeom prst="triangle">
            <a:avLst>
              <a:gd name="adj" fmla="val 50000"/>
            </a:avLst>
          </a:prstGeom>
          <a:solidFill>
            <a:schemeClr val="bg1">
              <a:lumMod val="50000"/>
            </a:schemeClr>
          </a:solidFill>
          <a:ln w="9525">
            <a:noFill/>
            <a:miter lim="800000"/>
            <a:headEnd/>
            <a:tailEnd/>
          </a:ln>
          <a:effectLst/>
        </p:spPr>
        <p:txBody>
          <a:bodyPr wrap="none" anchor="ctr">
            <a:prstTxWarp prst="textNoShape">
              <a:avLst/>
            </a:prstTxWarp>
          </a:bodyPr>
          <a:lstStyle/>
          <a:p>
            <a:endParaRPr lang="en-US"/>
          </a:p>
        </p:txBody>
      </p:sp>
      <p:sp>
        <p:nvSpPr>
          <p:cNvPr id="126" name="Line 126"/>
          <p:cNvSpPr>
            <a:spLocks noChangeShapeType="1"/>
          </p:cNvSpPr>
          <p:nvPr/>
        </p:nvSpPr>
        <p:spPr bwMode="auto">
          <a:xfrm flipH="1">
            <a:off x="6608980" y="5788103"/>
            <a:ext cx="0" cy="40640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127" name="Line 127"/>
          <p:cNvSpPr>
            <a:spLocks noChangeShapeType="1"/>
          </p:cNvSpPr>
          <p:nvPr/>
        </p:nvSpPr>
        <p:spPr bwMode="auto">
          <a:xfrm flipH="1">
            <a:off x="6304180" y="5788103"/>
            <a:ext cx="0" cy="40640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128" name="Line 128"/>
          <p:cNvSpPr>
            <a:spLocks noChangeShapeType="1"/>
          </p:cNvSpPr>
          <p:nvPr/>
        </p:nvSpPr>
        <p:spPr bwMode="auto">
          <a:xfrm flipH="1">
            <a:off x="6012080" y="5788103"/>
            <a:ext cx="0" cy="40640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129" name="AutoShape 129"/>
          <p:cNvSpPr>
            <a:spLocks noChangeArrowheads="1"/>
          </p:cNvSpPr>
          <p:nvPr/>
        </p:nvSpPr>
        <p:spPr bwMode="auto">
          <a:xfrm flipH="1">
            <a:off x="6510555" y="5932566"/>
            <a:ext cx="198438" cy="171450"/>
          </a:xfrm>
          <a:prstGeom prst="triangle">
            <a:avLst>
              <a:gd name="adj" fmla="val 50000"/>
            </a:avLst>
          </a:prstGeom>
          <a:solidFill>
            <a:schemeClr val="bg1">
              <a:lumMod val="50000"/>
            </a:schemeClr>
          </a:solidFill>
          <a:ln w="9525">
            <a:noFill/>
            <a:miter lim="800000"/>
            <a:headEnd/>
            <a:tailEnd/>
          </a:ln>
          <a:effectLst/>
        </p:spPr>
        <p:txBody>
          <a:bodyPr wrap="none" anchor="ctr">
            <a:prstTxWarp prst="textNoShape">
              <a:avLst/>
            </a:prstTxWarp>
          </a:bodyPr>
          <a:lstStyle/>
          <a:p>
            <a:endParaRPr lang="en-US"/>
          </a:p>
        </p:txBody>
      </p:sp>
      <p:sp>
        <p:nvSpPr>
          <p:cNvPr id="130" name="AutoShape 130"/>
          <p:cNvSpPr>
            <a:spLocks noChangeArrowheads="1"/>
          </p:cNvSpPr>
          <p:nvPr/>
        </p:nvSpPr>
        <p:spPr bwMode="auto">
          <a:xfrm flipH="1" flipV="1">
            <a:off x="6212105" y="5932566"/>
            <a:ext cx="198438" cy="171450"/>
          </a:xfrm>
          <a:prstGeom prst="triangle">
            <a:avLst>
              <a:gd name="adj" fmla="val 50000"/>
            </a:avLst>
          </a:prstGeom>
          <a:solidFill>
            <a:schemeClr val="bg1">
              <a:lumMod val="50000"/>
            </a:schemeClr>
          </a:solidFill>
          <a:ln w="9525">
            <a:noFill/>
            <a:miter lim="800000"/>
            <a:headEnd/>
            <a:tailEnd/>
          </a:ln>
          <a:effectLst/>
        </p:spPr>
        <p:txBody>
          <a:bodyPr wrap="none" anchor="ctr">
            <a:prstTxWarp prst="textNoShape">
              <a:avLst/>
            </a:prstTxWarp>
          </a:bodyPr>
          <a:lstStyle/>
          <a:p>
            <a:endParaRPr lang="en-US"/>
          </a:p>
        </p:txBody>
      </p:sp>
      <p:sp>
        <p:nvSpPr>
          <p:cNvPr id="131" name="AutoShape 131"/>
          <p:cNvSpPr>
            <a:spLocks noChangeArrowheads="1"/>
          </p:cNvSpPr>
          <p:nvPr/>
        </p:nvSpPr>
        <p:spPr bwMode="auto">
          <a:xfrm flipH="1">
            <a:off x="5913655" y="5932566"/>
            <a:ext cx="198438" cy="171450"/>
          </a:xfrm>
          <a:prstGeom prst="triangle">
            <a:avLst>
              <a:gd name="adj" fmla="val 50000"/>
            </a:avLst>
          </a:prstGeom>
          <a:solidFill>
            <a:schemeClr val="bg1">
              <a:lumMod val="50000"/>
            </a:schemeClr>
          </a:solidFill>
          <a:ln w="9525">
            <a:noFill/>
            <a:miter lim="800000"/>
            <a:headEnd/>
            <a:tailEnd/>
          </a:ln>
          <a:effectLst/>
        </p:spPr>
        <p:txBody>
          <a:bodyPr wrap="none" anchor="ctr">
            <a:prstTxWarp prst="textNoShape">
              <a:avLst/>
            </a:prstTxWarp>
          </a:bodyPr>
          <a:lstStyle/>
          <a:p>
            <a:endParaRPr lang="en-US"/>
          </a:p>
        </p:txBody>
      </p:sp>
      <p:sp>
        <p:nvSpPr>
          <p:cNvPr id="132" name="Line 132"/>
          <p:cNvSpPr>
            <a:spLocks noChangeShapeType="1"/>
          </p:cNvSpPr>
          <p:nvPr/>
        </p:nvSpPr>
        <p:spPr bwMode="auto">
          <a:xfrm flipH="1">
            <a:off x="6602630" y="4025978"/>
            <a:ext cx="342900" cy="415925"/>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133" name="Line 133"/>
          <p:cNvSpPr>
            <a:spLocks noChangeShapeType="1"/>
          </p:cNvSpPr>
          <p:nvPr/>
        </p:nvSpPr>
        <p:spPr bwMode="auto">
          <a:xfrm flipH="1">
            <a:off x="6304180" y="4022803"/>
            <a:ext cx="333375" cy="40640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134" name="Rectangle 134"/>
          <p:cNvSpPr>
            <a:spLocks noChangeArrowheads="1"/>
          </p:cNvSpPr>
          <p:nvPr/>
        </p:nvSpPr>
        <p:spPr bwMode="auto">
          <a:xfrm flipH="1">
            <a:off x="6043830" y="4333953"/>
            <a:ext cx="793750" cy="228600"/>
          </a:xfrm>
          <a:prstGeom prst="rect">
            <a:avLst/>
          </a:prstGeom>
          <a:solidFill>
            <a:srgbClr val="558ED5"/>
          </a:solidFill>
          <a:ln w="9525">
            <a:solidFill>
              <a:schemeClr val="tx1"/>
            </a:solidFill>
            <a:miter lim="800000"/>
            <a:headEnd/>
            <a:tailEnd/>
          </a:ln>
          <a:effectLst/>
        </p:spPr>
        <p:txBody>
          <a:bodyPr wrap="none" anchor="ctr">
            <a:prstTxWarp prst="textNoShape">
              <a:avLst/>
            </a:prstTxWarp>
          </a:bodyPr>
          <a:lstStyle/>
          <a:p>
            <a:pPr algn="ctr" eaLnBrk="0" hangingPunct="0"/>
            <a:r>
              <a:rPr lang="en-US" sz="1200" b="1">
                <a:solidFill>
                  <a:srgbClr val="000000"/>
                </a:solidFill>
              </a:rPr>
              <a:t>TAP</a:t>
            </a:r>
            <a:endParaRPr lang="en-US" sz="2000">
              <a:solidFill>
                <a:schemeClr val="accent2"/>
              </a:solidFill>
            </a:endParaRPr>
          </a:p>
        </p:txBody>
      </p:sp>
      <p:sp>
        <p:nvSpPr>
          <p:cNvPr id="135" name="Line 135"/>
          <p:cNvSpPr>
            <a:spLocks noChangeShapeType="1"/>
          </p:cNvSpPr>
          <p:nvPr/>
        </p:nvSpPr>
        <p:spPr bwMode="auto">
          <a:xfrm flipH="1" flipV="1">
            <a:off x="6596280" y="5407103"/>
            <a:ext cx="323850" cy="30480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136" name="Line 136"/>
          <p:cNvSpPr>
            <a:spLocks noChangeShapeType="1"/>
          </p:cNvSpPr>
          <p:nvPr/>
        </p:nvSpPr>
        <p:spPr bwMode="auto">
          <a:xfrm flipV="1">
            <a:off x="6005730" y="5388053"/>
            <a:ext cx="330200" cy="32385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137" name="Line 137"/>
          <p:cNvSpPr>
            <a:spLocks noChangeShapeType="1"/>
          </p:cNvSpPr>
          <p:nvPr/>
        </p:nvSpPr>
        <p:spPr bwMode="auto">
          <a:xfrm flipH="1" flipV="1">
            <a:off x="6501030" y="5407103"/>
            <a:ext cx="127000" cy="34925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138" name="Line 138"/>
          <p:cNvSpPr>
            <a:spLocks noChangeShapeType="1"/>
          </p:cNvSpPr>
          <p:nvPr/>
        </p:nvSpPr>
        <p:spPr bwMode="auto">
          <a:xfrm flipV="1">
            <a:off x="6304180" y="5426153"/>
            <a:ext cx="101600" cy="29845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139" name="AutoShape 139"/>
          <p:cNvSpPr>
            <a:spLocks noChangeArrowheads="1"/>
          </p:cNvSpPr>
          <p:nvPr/>
        </p:nvSpPr>
        <p:spPr bwMode="auto">
          <a:xfrm flipH="1">
            <a:off x="6221630" y="4740353"/>
            <a:ext cx="469900" cy="723900"/>
          </a:xfrm>
          <a:prstGeom prst="roundRect">
            <a:avLst>
              <a:gd name="adj" fmla="val 16667"/>
            </a:avLst>
          </a:prstGeom>
          <a:solidFill>
            <a:srgbClr val="FFFFFF"/>
          </a:solidFill>
          <a:ln w="9525">
            <a:solidFill>
              <a:schemeClr val="tx1"/>
            </a:solidFill>
            <a:round/>
            <a:headEnd/>
            <a:tailEnd/>
          </a:ln>
          <a:effectLst/>
        </p:spPr>
        <p:txBody>
          <a:bodyPr wrap="none" anchor="ctr">
            <a:prstTxWarp prst="textNoShape">
              <a:avLst/>
            </a:prstTxWarp>
          </a:bodyPr>
          <a:lstStyle/>
          <a:p>
            <a:pPr algn="ctr" eaLnBrk="0" hangingPunct="0"/>
            <a:r>
              <a:rPr lang="en-US" sz="1200" b="1">
                <a:solidFill>
                  <a:srgbClr val="000000"/>
                </a:solidFill>
              </a:rPr>
              <a:t>Core</a:t>
            </a:r>
          </a:p>
          <a:p>
            <a:pPr algn="ctr" eaLnBrk="0" hangingPunct="0"/>
            <a:r>
              <a:rPr lang="en-US" sz="1200" b="1">
                <a:solidFill>
                  <a:srgbClr val="000000"/>
                </a:solidFill>
              </a:rPr>
              <a:t>logic</a:t>
            </a:r>
            <a:endParaRPr lang="en-US" sz="2000">
              <a:solidFill>
                <a:schemeClr val="accent2"/>
              </a:solidFill>
            </a:endParaRPr>
          </a:p>
        </p:txBody>
      </p:sp>
      <p:sp>
        <p:nvSpPr>
          <p:cNvPr id="140" name="Rectangle 140"/>
          <p:cNvSpPr>
            <a:spLocks noChangeArrowheads="1"/>
          </p:cNvSpPr>
          <p:nvPr/>
        </p:nvSpPr>
        <p:spPr bwMode="auto">
          <a:xfrm rot="5400000" flipH="1" flipV="1">
            <a:off x="6835993" y="5703966"/>
            <a:ext cx="146050" cy="146050"/>
          </a:xfrm>
          <a:prstGeom prst="rect">
            <a:avLst/>
          </a:prstGeom>
          <a:solidFill>
            <a:srgbClr val="558ED5"/>
          </a:solidFill>
          <a:ln w="9525">
            <a:solidFill>
              <a:schemeClr val="tx1"/>
            </a:solidFill>
            <a:miter lim="800000"/>
            <a:headEnd/>
            <a:tailEnd/>
          </a:ln>
          <a:effectLst/>
        </p:spPr>
        <p:txBody>
          <a:bodyPr wrap="none" anchor="ctr">
            <a:prstTxWarp prst="textNoShape">
              <a:avLst/>
            </a:prstTxWarp>
          </a:bodyPr>
          <a:lstStyle/>
          <a:p>
            <a:endParaRPr lang="en-US"/>
          </a:p>
        </p:txBody>
      </p:sp>
      <p:sp>
        <p:nvSpPr>
          <p:cNvPr id="141" name="Rectangle 141"/>
          <p:cNvSpPr>
            <a:spLocks noChangeArrowheads="1"/>
          </p:cNvSpPr>
          <p:nvPr/>
        </p:nvSpPr>
        <p:spPr bwMode="auto">
          <a:xfrm rot="5400000" flipH="1" flipV="1">
            <a:off x="5940643" y="5703966"/>
            <a:ext cx="146050" cy="146050"/>
          </a:xfrm>
          <a:prstGeom prst="rect">
            <a:avLst/>
          </a:prstGeom>
          <a:solidFill>
            <a:srgbClr val="558ED5"/>
          </a:solidFill>
          <a:ln w="9525">
            <a:solidFill>
              <a:schemeClr val="tx1"/>
            </a:solidFill>
            <a:miter lim="800000"/>
            <a:headEnd/>
            <a:tailEnd/>
          </a:ln>
          <a:effectLst/>
        </p:spPr>
        <p:txBody>
          <a:bodyPr wrap="none" anchor="ctr">
            <a:prstTxWarp prst="textNoShape">
              <a:avLst/>
            </a:prstTxWarp>
          </a:bodyPr>
          <a:lstStyle/>
          <a:p>
            <a:endParaRPr lang="en-US"/>
          </a:p>
        </p:txBody>
      </p:sp>
      <p:sp>
        <p:nvSpPr>
          <p:cNvPr id="142" name="Rectangle 142"/>
          <p:cNvSpPr>
            <a:spLocks noChangeArrowheads="1"/>
          </p:cNvSpPr>
          <p:nvPr/>
        </p:nvSpPr>
        <p:spPr bwMode="auto">
          <a:xfrm rot="5400000" flipH="1" flipV="1">
            <a:off x="6232743" y="5703966"/>
            <a:ext cx="146050" cy="146050"/>
          </a:xfrm>
          <a:prstGeom prst="rect">
            <a:avLst/>
          </a:prstGeom>
          <a:solidFill>
            <a:srgbClr val="558ED5"/>
          </a:solidFill>
          <a:ln w="9525">
            <a:solidFill>
              <a:schemeClr val="tx1"/>
            </a:solidFill>
            <a:miter lim="800000"/>
            <a:headEnd/>
            <a:tailEnd/>
          </a:ln>
          <a:effectLst/>
        </p:spPr>
        <p:txBody>
          <a:bodyPr wrap="none" anchor="ctr">
            <a:prstTxWarp prst="textNoShape">
              <a:avLst/>
            </a:prstTxWarp>
          </a:bodyPr>
          <a:lstStyle/>
          <a:p>
            <a:endParaRPr lang="en-US"/>
          </a:p>
        </p:txBody>
      </p:sp>
      <p:sp>
        <p:nvSpPr>
          <p:cNvPr id="143" name="Rectangle 143"/>
          <p:cNvSpPr>
            <a:spLocks noChangeArrowheads="1"/>
          </p:cNvSpPr>
          <p:nvPr/>
        </p:nvSpPr>
        <p:spPr bwMode="auto">
          <a:xfrm rot="5400000" flipH="1" flipV="1">
            <a:off x="6537543" y="5703966"/>
            <a:ext cx="146050" cy="146050"/>
          </a:xfrm>
          <a:prstGeom prst="rect">
            <a:avLst/>
          </a:prstGeom>
          <a:solidFill>
            <a:srgbClr val="558ED5"/>
          </a:solidFill>
          <a:ln w="9525">
            <a:solidFill>
              <a:schemeClr val="tx1"/>
            </a:solidFill>
            <a:miter lim="800000"/>
            <a:headEnd/>
            <a:tailEnd/>
          </a:ln>
          <a:effectLst/>
        </p:spPr>
        <p:txBody>
          <a:bodyPr wrap="none" anchor="ctr">
            <a:prstTxWarp prst="textNoShape">
              <a:avLst/>
            </a:prstTxWarp>
          </a:bodyPr>
          <a:lstStyle/>
          <a:p>
            <a:endParaRPr lang="en-US"/>
          </a:p>
        </p:txBody>
      </p:sp>
      <p:sp>
        <p:nvSpPr>
          <p:cNvPr id="145" name="Rectangle 145"/>
          <p:cNvSpPr>
            <a:spLocks noChangeArrowheads="1"/>
          </p:cNvSpPr>
          <p:nvPr/>
        </p:nvSpPr>
        <p:spPr bwMode="auto">
          <a:xfrm rot="16200000">
            <a:off x="4653180" y="2343228"/>
            <a:ext cx="2279650" cy="80963"/>
          </a:xfrm>
          <a:prstGeom prst="rect">
            <a:avLst/>
          </a:prstGeom>
          <a:solidFill>
            <a:srgbClr val="7F7F7F"/>
          </a:solidFill>
          <a:ln w="9525">
            <a:solidFill>
              <a:srgbClr val="7F7F7F"/>
            </a:solidFill>
            <a:miter lim="800000"/>
            <a:headEnd/>
            <a:tailEnd/>
          </a:ln>
          <a:effectLst/>
        </p:spPr>
        <p:txBody>
          <a:bodyPr wrap="none" anchor="ctr">
            <a:prstTxWarp prst="textNoShape">
              <a:avLst/>
            </a:prstTxWarp>
          </a:bodyPr>
          <a:lstStyle/>
          <a:p>
            <a:endParaRPr lang="en-US"/>
          </a:p>
        </p:txBody>
      </p:sp>
      <p:sp>
        <p:nvSpPr>
          <p:cNvPr id="146" name="Rectangle 146"/>
          <p:cNvSpPr>
            <a:spLocks noChangeArrowheads="1"/>
          </p:cNvSpPr>
          <p:nvPr/>
        </p:nvSpPr>
        <p:spPr bwMode="auto">
          <a:xfrm rot="16200000">
            <a:off x="5192930" y="2343228"/>
            <a:ext cx="2279650" cy="80963"/>
          </a:xfrm>
          <a:prstGeom prst="rect">
            <a:avLst/>
          </a:prstGeom>
          <a:solidFill>
            <a:srgbClr val="7F7F7F"/>
          </a:solidFill>
          <a:ln w="9525">
            <a:solidFill>
              <a:srgbClr val="7F7F7F"/>
            </a:solidFill>
            <a:miter lim="800000"/>
            <a:headEnd/>
            <a:tailEnd/>
          </a:ln>
          <a:effectLst/>
        </p:spPr>
        <p:txBody>
          <a:bodyPr wrap="none" anchor="ctr">
            <a:prstTxWarp prst="textNoShape">
              <a:avLst/>
            </a:prstTxWarp>
          </a:bodyPr>
          <a:lstStyle/>
          <a:p>
            <a:endParaRPr lang="en-US"/>
          </a:p>
        </p:txBody>
      </p:sp>
      <p:sp>
        <p:nvSpPr>
          <p:cNvPr id="147" name="Rectangle 147"/>
          <p:cNvSpPr>
            <a:spLocks noChangeArrowheads="1"/>
          </p:cNvSpPr>
          <p:nvPr/>
        </p:nvSpPr>
        <p:spPr bwMode="auto">
          <a:xfrm rot="16200000">
            <a:off x="6024780" y="2343228"/>
            <a:ext cx="2279650" cy="80963"/>
          </a:xfrm>
          <a:prstGeom prst="rect">
            <a:avLst/>
          </a:prstGeom>
          <a:solidFill>
            <a:srgbClr val="7F7F7F"/>
          </a:solidFill>
          <a:ln w="9525">
            <a:solidFill>
              <a:srgbClr val="7F7F7F"/>
            </a:solidFill>
            <a:miter lim="800000"/>
            <a:headEnd/>
            <a:tailEnd/>
          </a:ln>
          <a:effectLst/>
        </p:spPr>
        <p:txBody>
          <a:bodyPr wrap="none" anchor="ctr">
            <a:prstTxWarp prst="textNoShape">
              <a:avLst/>
            </a:prstTxWarp>
          </a:bodyPr>
          <a:lstStyle/>
          <a:p>
            <a:endParaRPr lang="en-US"/>
          </a:p>
        </p:txBody>
      </p:sp>
      <p:sp>
        <p:nvSpPr>
          <p:cNvPr id="148" name="Rectangle 148"/>
          <p:cNvSpPr>
            <a:spLocks noChangeArrowheads="1"/>
          </p:cNvSpPr>
          <p:nvPr/>
        </p:nvSpPr>
        <p:spPr bwMode="auto">
          <a:xfrm rot="16200000">
            <a:off x="5497730" y="2343228"/>
            <a:ext cx="2279650" cy="80963"/>
          </a:xfrm>
          <a:prstGeom prst="rect">
            <a:avLst/>
          </a:prstGeom>
          <a:solidFill>
            <a:srgbClr val="7F7F7F"/>
          </a:solidFill>
          <a:ln w="9525">
            <a:solidFill>
              <a:srgbClr val="7F7F7F"/>
            </a:solidFill>
            <a:miter lim="800000"/>
            <a:headEnd/>
            <a:tailEnd/>
          </a:ln>
          <a:effectLst/>
        </p:spPr>
        <p:txBody>
          <a:bodyPr wrap="none" anchor="ctr">
            <a:prstTxWarp prst="textNoShape">
              <a:avLst/>
            </a:prstTxWarp>
          </a:bodyPr>
          <a:lstStyle/>
          <a:p>
            <a:endParaRPr lang="en-US"/>
          </a:p>
        </p:txBody>
      </p:sp>
      <p:sp>
        <p:nvSpPr>
          <p:cNvPr id="149" name="Rectangle 149"/>
          <p:cNvSpPr>
            <a:spLocks noChangeArrowheads="1"/>
          </p:cNvSpPr>
          <p:nvPr/>
        </p:nvSpPr>
        <p:spPr bwMode="auto">
          <a:xfrm rot="16200000">
            <a:off x="5789830" y="2343228"/>
            <a:ext cx="2279650" cy="80963"/>
          </a:xfrm>
          <a:prstGeom prst="rect">
            <a:avLst/>
          </a:prstGeom>
          <a:solidFill>
            <a:srgbClr val="7F7F7F"/>
          </a:solidFill>
          <a:ln w="9525">
            <a:solidFill>
              <a:srgbClr val="7F7F7F"/>
            </a:solidFill>
            <a:miter lim="800000"/>
            <a:headEnd/>
            <a:tailEnd/>
          </a:ln>
          <a:effectLst/>
        </p:spPr>
        <p:txBody>
          <a:bodyPr wrap="none" anchor="ctr">
            <a:prstTxWarp prst="textNoShape">
              <a:avLst/>
            </a:prstTxWarp>
          </a:bodyPr>
          <a:lstStyle/>
          <a:p>
            <a:endParaRPr lang="en-US"/>
          </a:p>
        </p:txBody>
      </p:sp>
      <p:sp>
        <p:nvSpPr>
          <p:cNvPr id="150" name="Rectangle 150"/>
          <p:cNvSpPr>
            <a:spLocks noChangeArrowheads="1"/>
          </p:cNvSpPr>
          <p:nvPr/>
        </p:nvSpPr>
        <p:spPr bwMode="auto">
          <a:xfrm rot="16200000">
            <a:off x="4894480" y="2343228"/>
            <a:ext cx="2279650" cy="80963"/>
          </a:xfrm>
          <a:prstGeom prst="rect">
            <a:avLst/>
          </a:prstGeom>
          <a:solidFill>
            <a:srgbClr val="7F7F7F"/>
          </a:solidFill>
          <a:ln w="9525">
            <a:solidFill>
              <a:srgbClr val="7F7F7F"/>
            </a:solidFill>
            <a:miter lim="800000"/>
            <a:headEnd/>
            <a:tailEnd/>
          </a:ln>
          <a:effectLst/>
        </p:spPr>
        <p:txBody>
          <a:bodyPr wrap="none" anchor="ctr">
            <a:prstTxWarp prst="textNoShape">
              <a:avLst/>
            </a:prstTxWarp>
          </a:bodyPr>
          <a:lstStyle/>
          <a:p>
            <a:endParaRPr lang="en-US"/>
          </a:p>
        </p:txBody>
      </p:sp>
      <p:sp>
        <p:nvSpPr>
          <p:cNvPr id="151" name="Rectangle 151"/>
          <p:cNvSpPr>
            <a:spLocks noChangeArrowheads="1"/>
          </p:cNvSpPr>
          <p:nvPr/>
        </p:nvSpPr>
        <p:spPr bwMode="auto">
          <a:xfrm>
            <a:off x="5332630" y="1917778"/>
            <a:ext cx="2279650" cy="80963"/>
          </a:xfrm>
          <a:prstGeom prst="rect">
            <a:avLst/>
          </a:prstGeom>
          <a:solidFill>
            <a:srgbClr val="7F7F7F"/>
          </a:solidFill>
          <a:ln w="9525">
            <a:solidFill>
              <a:srgbClr val="7F7F7F"/>
            </a:solidFill>
            <a:miter lim="800000"/>
            <a:headEnd/>
            <a:tailEnd/>
          </a:ln>
          <a:effectLst/>
        </p:spPr>
        <p:txBody>
          <a:bodyPr wrap="none" anchor="ctr">
            <a:prstTxWarp prst="textNoShape">
              <a:avLst/>
            </a:prstTxWarp>
          </a:bodyPr>
          <a:lstStyle/>
          <a:p>
            <a:endParaRPr lang="en-US"/>
          </a:p>
        </p:txBody>
      </p:sp>
      <p:sp>
        <p:nvSpPr>
          <p:cNvPr id="152" name="Rectangle 152"/>
          <p:cNvSpPr>
            <a:spLocks noChangeArrowheads="1"/>
          </p:cNvSpPr>
          <p:nvPr/>
        </p:nvSpPr>
        <p:spPr bwMode="auto">
          <a:xfrm>
            <a:off x="5332630" y="2209878"/>
            <a:ext cx="2279650" cy="80963"/>
          </a:xfrm>
          <a:prstGeom prst="rect">
            <a:avLst/>
          </a:prstGeom>
          <a:solidFill>
            <a:srgbClr val="7F7F7F"/>
          </a:solidFill>
          <a:ln w="9525">
            <a:solidFill>
              <a:srgbClr val="7F7F7F"/>
            </a:solidFill>
            <a:miter lim="800000"/>
            <a:headEnd/>
            <a:tailEnd/>
          </a:ln>
          <a:effectLst/>
        </p:spPr>
        <p:txBody>
          <a:bodyPr wrap="none" anchor="ctr">
            <a:prstTxWarp prst="textNoShape">
              <a:avLst/>
            </a:prstTxWarp>
          </a:bodyPr>
          <a:lstStyle/>
          <a:p>
            <a:endParaRPr lang="en-US"/>
          </a:p>
        </p:txBody>
      </p:sp>
      <p:sp>
        <p:nvSpPr>
          <p:cNvPr id="153" name="Rectangle 153"/>
          <p:cNvSpPr>
            <a:spLocks noChangeArrowheads="1"/>
          </p:cNvSpPr>
          <p:nvPr/>
        </p:nvSpPr>
        <p:spPr bwMode="auto">
          <a:xfrm>
            <a:off x="5332630" y="2508328"/>
            <a:ext cx="2279650" cy="80963"/>
          </a:xfrm>
          <a:prstGeom prst="rect">
            <a:avLst/>
          </a:prstGeom>
          <a:solidFill>
            <a:srgbClr val="7F7F7F"/>
          </a:solidFill>
          <a:ln w="9525">
            <a:solidFill>
              <a:srgbClr val="7F7F7F"/>
            </a:solidFill>
            <a:miter lim="800000"/>
            <a:headEnd/>
            <a:tailEnd/>
          </a:ln>
          <a:effectLst/>
        </p:spPr>
        <p:txBody>
          <a:bodyPr wrap="none" anchor="ctr">
            <a:prstTxWarp prst="textNoShape">
              <a:avLst/>
            </a:prstTxWarp>
          </a:bodyPr>
          <a:lstStyle/>
          <a:p>
            <a:endParaRPr lang="en-US"/>
          </a:p>
        </p:txBody>
      </p:sp>
      <p:sp>
        <p:nvSpPr>
          <p:cNvPr id="154" name="Rectangle 154"/>
          <p:cNvSpPr>
            <a:spLocks noChangeArrowheads="1"/>
          </p:cNvSpPr>
          <p:nvPr/>
        </p:nvSpPr>
        <p:spPr bwMode="auto">
          <a:xfrm>
            <a:off x="5332630" y="2800428"/>
            <a:ext cx="2279650" cy="80963"/>
          </a:xfrm>
          <a:prstGeom prst="rect">
            <a:avLst/>
          </a:prstGeom>
          <a:solidFill>
            <a:srgbClr val="7F7F7F"/>
          </a:solidFill>
          <a:ln w="9525">
            <a:solidFill>
              <a:srgbClr val="7F7F7F"/>
            </a:solidFill>
            <a:miter lim="800000"/>
            <a:headEnd/>
            <a:tailEnd/>
          </a:ln>
          <a:effectLst/>
        </p:spPr>
        <p:txBody>
          <a:bodyPr wrap="none" anchor="ctr">
            <a:prstTxWarp prst="textNoShape">
              <a:avLst/>
            </a:prstTxWarp>
          </a:bodyPr>
          <a:lstStyle/>
          <a:p>
            <a:endParaRPr lang="en-US"/>
          </a:p>
        </p:txBody>
      </p:sp>
      <p:sp>
        <p:nvSpPr>
          <p:cNvPr id="155" name="Rectangle 155"/>
          <p:cNvSpPr>
            <a:spLocks noChangeArrowheads="1"/>
          </p:cNvSpPr>
          <p:nvPr/>
        </p:nvSpPr>
        <p:spPr bwMode="auto">
          <a:xfrm>
            <a:off x="5332630" y="3016328"/>
            <a:ext cx="2279650" cy="80963"/>
          </a:xfrm>
          <a:prstGeom prst="rect">
            <a:avLst/>
          </a:prstGeom>
          <a:solidFill>
            <a:srgbClr val="7F7F7F"/>
          </a:solidFill>
          <a:ln w="9525">
            <a:solidFill>
              <a:srgbClr val="7F7F7F"/>
            </a:solidFill>
            <a:miter lim="800000"/>
            <a:headEnd/>
            <a:tailEnd/>
          </a:ln>
          <a:effectLst/>
        </p:spPr>
        <p:txBody>
          <a:bodyPr wrap="none" anchor="ctr">
            <a:prstTxWarp prst="textNoShape">
              <a:avLst/>
            </a:prstTxWarp>
          </a:bodyPr>
          <a:lstStyle/>
          <a:p>
            <a:endParaRPr lang="en-US"/>
          </a:p>
        </p:txBody>
      </p:sp>
      <p:sp>
        <p:nvSpPr>
          <p:cNvPr id="156" name="Rectangle 156"/>
          <p:cNvSpPr>
            <a:spLocks noChangeArrowheads="1"/>
          </p:cNvSpPr>
          <p:nvPr/>
        </p:nvSpPr>
        <p:spPr bwMode="auto">
          <a:xfrm>
            <a:off x="5332630" y="1689178"/>
            <a:ext cx="2279650" cy="80963"/>
          </a:xfrm>
          <a:prstGeom prst="rect">
            <a:avLst/>
          </a:prstGeom>
          <a:solidFill>
            <a:srgbClr val="7F7F7F"/>
          </a:solidFill>
          <a:ln w="9525">
            <a:solidFill>
              <a:schemeClr val="bg1">
                <a:lumMod val="50000"/>
              </a:schemeClr>
            </a:solidFill>
            <a:miter lim="800000"/>
            <a:headEnd/>
            <a:tailEnd/>
          </a:ln>
          <a:effectLst/>
        </p:spPr>
        <p:txBody>
          <a:bodyPr wrap="none" anchor="ctr">
            <a:prstTxWarp prst="textNoShape">
              <a:avLst/>
            </a:prstTxWarp>
          </a:bodyPr>
          <a:lstStyle/>
          <a:p>
            <a:endParaRPr lang="en-US"/>
          </a:p>
        </p:txBody>
      </p:sp>
      <p:sp>
        <p:nvSpPr>
          <p:cNvPr id="157" name="AutoShape 157"/>
          <p:cNvSpPr>
            <a:spLocks noChangeArrowheads="1"/>
          </p:cNvSpPr>
          <p:nvPr/>
        </p:nvSpPr>
        <p:spPr bwMode="auto">
          <a:xfrm>
            <a:off x="5396130" y="1317703"/>
            <a:ext cx="2149475" cy="2149475"/>
          </a:xfrm>
          <a:prstGeom prst="octagon">
            <a:avLst>
              <a:gd name="adj" fmla="val 13884"/>
            </a:avLst>
          </a:prstGeom>
          <a:solidFill>
            <a:srgbClr val="BFBFBF"/>
          </a:solidFill>
          <a:ln>
            <a:noFill/>
          </a:ln>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200" kern="0">
              <a:solidFill>
                <a:srgbClr val="000000"/>
              </a:solidFill>
              <a:latin typeface="Arial"/>
            </a:endParaRPr>
          </a:p>
        </p:txBody>
      </p:sp>
      <p:sp>
        <p:nvSpPr>
          <p:cNvPr id="158" name="Line 158"/>
          <p:cNvSpPr>
            <a:spLocks noChangeShapeType="1"/>
          </p:cNvSpPr>
          <p:nvPr/>
        </p:nvSpPr>
        <p:spPr bwMode="auto">
          <a:xfrm>
            <a:off x="5402480" y="3067128"/>
            <a:ext cx="2133600"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159" name="Freeform 159"/>
          <p:cNvSpPr>
            <a:spLocks/>
          </p:cNvSpPr>
          <p:nvPr/>
        </p:nvSpPr>
        <p:spPr bwMode="auto">
          <a:xfrm>
            <a:off x="5891430" y="1746328"/>
            <a:ext cx="1193800" cy="1314450"/>
          </a:xfrm>
          <a:custGeom>
            <a:avLst/>
            <a:gdLst/>
            <a:ahLst/>
            <a:cxnLst>
              <a:cxn ang="0">
                <a:pos x="0" y="892"/>
              </a:cxn>
              <a:cxn ang="0">
                <a:pos x="0" y="0"/>
              </a:cxn>
              <a:cxn ang="0">
                <a:pos x="752" y="0"/>
              </a:cxn>
              <a:cxn ang="0">
                <a:pos x="752" y="896"/>
              </a:cxn>
            </a:cxnLst>
            <a:rect l="0" t="0" r="r" b="b"/>
            <a:pathLst>
              <a:path w="752" h="896">
                <a:moveTo>
                  <a:pt x="0" y="892"/>
                </a:moveTo>
                <a:lnTo>
                  <a:pt x="0" y="0"/>
                </a:lnTo>
                <a:lnTo>
                  <a:pt x="752" y="0"/>
                </a:lnTo>
                <a:lnTo>
                  <a:pt x="752" y="896"/>
                </a:lnTo>
              </a:path>
            </a:pathLst>
          </a:custGeom>
          <a:noFill/>
          <a:ln w="28575"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160" name="Freeform 160"/>
          <p:cNvSpPr>
            <a:spLocks/>
          </p:cNvSpPr>
          <p:nvPr/>
        </p:nvSpPr>
        <p:spPr bwMode="auto">
          <a:xfrm>
            <a:off x="5377080" y="1955878"/>
            <a:ext cx="2190750" cy="215900"/>
          </a:xfrm>
          <a:custGeom>
            <a:avLst/>
            <a:gdLst/>
            <a:ahLst/>
            <a:cxnLst>
              <a:cxn ang="0">
                <a:pos x="0" y="0"/>
              </a:cxn>
              <a:cxn ang="0">
                <a:pos x="368" y="0"/>
              </a:cxn>
              <a:cxn ang="0">
                <a:pos x="596" y="136"/>
              </a:cxn>
              <a:cxn ang="0">
                <a:pos x="808" y="136"/>
              </a:cxn>
              <a:cxn ang="0">
                <a:pos x="1032" y="0"/>
              </a:cxn>
              <a:cxn ang="0">
                <a:pos x="1380" y="0"/>
              </a:cxn>
            </a:cxnLst>
            <a:rect l="0" t="0" r="r" b="b"/>
            <a:pathLst>
              <a:path w="1380" h="136">
                <a:moveTo>
                  <a:pt x="0" y="0"/>
                </a:moveTo>
                <a:lnTo>
                  <a:pt x="368" y="0"/>
                </a:lnTo>
                <a:lnTo>
                  <a:pt x="596" y="136"/>
                </a:lnTo>
                <a:lnTo>
                  <a:pt x="808" y="136"/>
                </a:lnTo>
                <a:lnTo>
                  <a:pt x="1032" y="0"/>
                </a:lnTo>
                <a:lnTo>
                  <a:pt x="1380" y="0"/>
                </a:lnTo>
              </a:path>
            </a:pathLst>
          </a:custGeom>
          <a:noFill/>
          <a:ln w="12700"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161" name="AutoShape 161"/>
          <p:cNvSpPr>
            <a:spLocks noChangeArrowheads="1"/>
          </p:cNvSpPr>
          <p:nvPr/>
        </p:nvSpPr>
        <p:spPr bwMode="auto">
          <a:xfrm rot="5400000">
            <a:off x="5542180" y="1866978"/>
            <a:ext cx="198438" cy="171450"/>
          </a:xfrm>
          <a:prstGeom prst="triangle">
            <a:avLst>
              <a:gd name="adj" fmla="val 50000"/>
            </a:avLst>
          </a:prstGeom>
          <a:solidFill>
            <a:schemeClr val="bg1">
              <a:lumMod val="50000"/>
            </a:schemeClr>
          </a:solidFill>
          <a:ln w="9525">
            <a:noFill/>
            <a:miter lim="800000"/>
            <a:headEnd/>
            <a:tailEnd/>
          </a:ln>
          <a:effectLst/>
        </p:spPr>
        <p:txBody>
          <a:bodyPr wrap="none" anchor="ctr">
            <a:prstTxWarp prst="textNoShape">
              <a:avLst/>
            </a:prstTxWarp>
          </a:bodyPr>
          <a:lstStyle/>
          <a:p>
            <a:endParaRPr lang="en-US"/>
          </a:p>
        </p:txBody>
      </p:sp>
      <p:sp>
        <p:nvSpPr>
          <p:cNvPr id="162" name="AutoShape 162"/>
          <p:cNvSpPr>
            <a:spLocks noChangeArrowheads="1"/>
          </p:cNvSpPr>
          <p:nvPr/>
        </p:nvSpPr>
        <p:spPr bwMode="auto">
          <a:xfrm rot="5400000">
            <a:off x="7275730" y="1866978"/>
            <a:ext cx="198438" cy="171450"/>
          </a:xfrm>
          <a:prstGeom prst="triangle">
            <a:avLst>
              <a:gd name="adj" fmla="val 50000"/>
            </a:avLst>
          </a:prstGeom>
          <a:solidFill>
            <a:schemeClr val="bg1">
              <a:lumMod val="50000"/>
            </a:schemeClr>
          </a:solidFill>
          <a:ln w="9525">
            <a:noFill/>
            <a:miter lim="800000"/>
            <a:headEnd/>
            <a:tailEnd/>
          </a:ln>
          <a:effectLst/>
        </p:spPr>
        <p:txBody>
          <a:bodyPr wrap="none" anchor="ctr">
            <a:prstTxWarp prst="textNoShape">
              <a:avLst/>
            </a:prstTxWarp>
          </a:bodyPr>
          <a:lstStyle/>
          <a:p>
            <a:endParaRPr lang="en-US"/>
          </a:p>
        </p:txBody>
      </p:sp>
      <p:sp>
        <p:nvSpPr>
          <p:cNvPr id="163" name="Rectangle 163"/>
          <p:cNvSpPr>
            <a:spLocks noChangeArrowheads="1"/>
          </p:cNvSpPr>
          <p:nvPr/>
        </p:nvSpPr>
        <p:spPr bwMode="auto">
          <a:xfrm>
            <a:off x="7015380" y="1886028"/>
            <a:ext cx="146050" cy="146050"/>
          </a:xfrm>
          <a:prstGeom prst="rect">
            <a:avLst/>
          </a:prstGeom>
          <a:solidFill>
            <a:srgbClr val="558ED5"/>
          </a:solidFill>
          <a:ln w="9525">
            <a:solidFill>
              <a:schemeClr val="tx1"/>
            </a:solidFill>
            <a:miter lim="800000"/>
            <a:headEnd/>
            <a:tailEnd/>
          </a:ln>
          <a:effectLst/>
        </p:spPr>
        <p:txBody>
          <a:bodyPr wrap="none" anchor="ctr">
            <a:prstTxWarp prst="textNoShape">
              <a:avLst/>
            </a:prstTxWarp>
          </a:bodyPr>
          <a:lstStyle/>
          <a:p>
            <a:endParaRPr lang="en-US"/>
          </a:p>
        </p:txBody>
      </p:sp>
      <p:sp>
        <p:nvSpPr>
          <p:cNvPr id="164" name="Rectangle 164"/>
          <p:cNvSpPr>
            <a:spLocks noChangeArrowheads="1"/>
          </p:cNvSpPr>
          <p:nvPr/>
        </p:nvSpPr>
        <p:spPr bwMode="auto">
          <a:xfrm>
            <a:off x="5815230" y="1873328"/>
            <a:ext cx="146050" cy="146050"/>
          </a:xfrm>
          <a:prstGeom prst="rect">
            <a:avLst/>
          </a:prstGeom>
          <a:solidFill>
            <a:srgbClr val="558ED5"/>
          </a:solidFill>
          <a:ln w="9525">
            <a:solidFill>
              <a:schemeClr val="tx1"/>
            </a:solidFill>
            <a:miter lim="800000"/>
            <a:headEnd/>
            <a:tailEnd/>
          </a:ln>
          <a:effectLst/>
        </p:spPr>
        <p:txBody>
          <a:bodyPr wrap="none" anchor="ctr">
            <a:prstTxWarp prst="textNoShape">
              <a:avLst/>
            </a:prstTxWarp>
          </a:bodyPr>
          <a:lstStyle/>
          <a:p>
            <a:endParaRPr lang="en-US"/>
          </a:p>
        </p:txBody>
      </p:sp>
      <p:sp>
        <p:nvSpPr>
          <p:cNvPr id="165" name="Freeform 165"/>
          <p:cNvSpPr>
            <a:spLocks/>
          </p:cNvSpPr>
          <p:nvPr/>
        </p:nvSpPr>
        <p:spPr bwMode="auto">
          <a:xfrm flipV="1">
            <a:off x="5370730" y="2622628"/>
            <a:ext cx="2190750" cy="215900"/>
          </a:xfrm>
          <a:custGeom>
            <a:avLst/>
            <a:gdLst/>
            <a:ahLst/>
            <a:cxnLst>
              <a:cxn ang="0">
                <a:pos x="0" y="0"/>
              </a:cxn>
              <a:cxn ang="0">
                <a:pos x="368" y="0"/>
              </a:cxn>
              <a:cxn ang="0">
                <a:pos x="596" y="136"/>
              </a:cxn>
              <a:cxn ang="0">
                <a:pos x="808" y="136"/>
              </a:cxn>
              <a:cxn ang="0">
                <a:pos x="1032" y="0"/>
              </a:cxn>
              <a:cxn ang="0">
                <a:pos x="1380" y="0"/>
              </a:cxn>
            </a:cxnLst>
            <a:rect l="0" t="0" r="r" b="b"/>
            <a:pathLst>
              <a:path w="1380" h="136">
                <a:moveTo>
                  <a:pt x="0" y="0"/>
                </a:moveTo>
                <a:lnTo>
                  <a:pt x="368" y="0"/>
                </a:lnTo>
                <a:lnTo>
                  <a:pt x="596" y="136"/>
                </a:lnTo>
                <a:lnTo>
                  <a:pt x="808" y="136"/>
                </a:lnTo>
                <a:lnTo>
                  <a:pt x="1032" y="0"/>
                </a:lnTo>
                <a:lnTo>
                  <a:pt x="1380" y="0"/>
                </a:lnTo>
              </a:path>
            </a:pathLst>
          </a:custGeom>
          <a:noFill/>
          <a:ln w="12700"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166" name="Rectangle 166"/>
          <p:cNvSpPr>
            <a:spLocks noChangeArrowheads="1"/>
          </p:cNvSpPr>
          <p:nvPr/>
        </p:nvSpPr>
        <p:spPr bwMode="auto">
          <a:xfrm>
            <a:off x="5815230" y="2762328"/>
            <a:ext cx="146050" cy="146050"/>
          </a:xfrm>
          <a:prstGeom prst="rect">
            <a:avLst/>
          </a:prstGeom>
          <a:solidFill>
            <a:srgbClr val="558ED5"/>
          </a:solidFill>
          <a:ln w="9525">
            <a:solidFill>
              <a:schemeClr val="tx1"/>
            </a:solidFill>
            <a:miter lim="800000"/>
            <a:headEnd/>
            <a:tailEnd/>
          </a:ln>
          <a:effectLst/>
        </p:spPr>
        <p:txBody>
          <a:bodyPr wrap="none" anchor="ctr">
            <a:prstTxWarp prst="textNoShape">
              <a:avLst/>
            </a:prstTxWarp>
          </a:bodyPr>
          <a:lstStyle/>
          <a:p>
            <a:endParaRPr lang="en-US"/>
          </a:p>
        </p:txBody>
      </p:sp>
      <p:sp>
        <p:nvSpPr>
          <p:cNvPr id="167" name="AutoShape 167"/>
          <p:cNvSpPr>
            <a:spLocks noChangeArrowheads="1"/>
          </p:cNvSpPr>
          <p:nvPr/>
        </p:nvSpPr>
        <p:spPr bwMode="auto">
          <a:xfrm rot="5400000">
            <a:off x="5542180" y="2749628"/>
            <a:ext cx="198438" cy="171450"/>
          </a:xfrm>
          <a:prstGeom prst="triangle">
            <a:avLst>
              <a:gd name="adj" fmla="val 50000"/>
            </a:avLst>
          </a:prstGeom>
          <a:solidFill>
            <a:schemeClr val="bg1">
              <a:lumMod val="50000"/>
            </a:schemeClr>
          </a:solidFill>
          <a:ln w="9525">
            <a:noFill/>
            <a:miter lim="800000"/>
            <a:headEnd/>
            <a:tailEnd/>
          </a:ln>
          <a:effectLst/>
        </p:spPr>
        <p:txBody>
          <a:bodyPr wrap="none" anchor="ctr">
            <a:prstTxWarp prst="textNoShape">
              <a:avLst/>
            </a:prstTxWarp>
          </a:bodyPr>
          <a:lstStyle/>
          <a:p>
            <a:endParaRPr lang="en-US"/>
          </a:p>
        </p:txBody>
      </p:sp>
      <p:sp>
        <p:nvSpPr>
          <p:cNvPr id="168" name="AutoShape 168"/>
          <p:cNvSpPr>
            <a:spLocks noChangeArrowheads="1"/>
          </p:cNvSpPr>
          <p:nvPr/>
        </p:nvSpPr>
        <p:spPr bwMode="auto">
          <a:xfrm rot="5400000">
            <a:off x="7275730" y="2749628"/>
            <a:ext cx="198438" cy="171450"/>
          </a:xfrm>
          <a:prstGeom prst="triangle">
            <a:avLst>
              <a:gd name="adj" fmla="val 50000"/>
            </a:avLst>
          </a:prstGeom>
          <a:solidFill>
            <a:schemeClr val="bg1">
              <a:lumMod val="50000"/>
            </a:schemeClr>
          </a:solidFill>
          <a:ln w="9525">
            <a:noFill/>
            <a:miter lim="800000"/>
            <a:headEnd/>
            <a:tailEnd/>
          </a:ln>
          <a:effectLst/>
        </p:spPr>
        <p:txBody>
          <a:bodyPr wrap="none" anchor="ctr">
            <a:prstTxWarp prst="textNoShape">
              <a:avLst/>
            </a:prstTxWarp>
          </a:bodyPr>
          <a:lstStyle/>
          <a:p>
            <a:endParaRPr lang="en-US"/>
          </a:p>
        </p:txBody>
      </p:sp>
      <p:sp>
        <p:nvSpPr>
          <p:cNvPr id="169" name="Rectangle 169"/>
          <p:cNvSpPr>
            <a:spLocks noChangeArrowheads="1"/>
          </p:cNvSpPr>
          <p:nvPr/>
        </p:nvSpPr>
        <p:spPr bwMode="auto">
          <a:xfrm>
            <a:off x="7015380" y="2762328"/>
            <a:ext cx="146050" cy="146050"/>
          </a:xfrm>
          <a:prstGeom prst="rect">
            <a:avLst/>
          </a:prstGeom>
          <a:solidFill>
            <a:srgbClr val="558ED5"/>
          </a:solidFill>
          <a:ln w="9525">
            <a:solidFill>
              <a:schemeClr val="tx1"/>
            </a:solidFill>
            <a:miter lim="800000"/>
            <a:headEnd/>
            <a:tailEnd/>
          </a:ln>
          <a:effectLst/>
        </p:spPr>
        <p:txBody>
          <a:bodyPr wrap="none" anchor="ctr">
            <a:prstTxWarp prst="textNoShape">
              <a:avLst/>
            </a:prstTxWarp>
          </a:bodyPr>
          <a:lstStyle/>
          <a:p>
            <a:endParaRPr lang="en-US"/>
          </a:p>
        </p:txBody>
      </p:sp>
      <p:sp>
        <p:nvSpPr>
          <p:cNvPr id="170" name="Freeform 170"/>
          <p:cNvSpPr>
            <a:spLocks/>
          </p:cNvSpPr>
          <p:nvPr/>
        </p:nvSpPr>
        <p:spPr bwMode="auto">
          <a:xfrm>
            <a:off x="5389780" y="2247978"/>
            <a:ext cx="2190750" cy="114300"/>
          </a:xfrm>
          <a:custGeom>
            <a:avLst/>
            <a:gdLst/>
            <a:ahLst/>
            <a:cxnLst>
              <a:cxn ang="0">
                <a:pos x="0" y="0"/>
              </a:cxn>
              <a:cxn ang="0">
                <a:pos x="368" y="0"/>
              </a:cxn>
              <a:cxn ang="0">
                <a:pos x="600" y="72"/>
              </a:cxn>
              <a:cxn ang="0">
                <a:pos x="808" y="72"/>
              </a:cxn>
              <a:cxn ang="0">
                <a:pos x="1032" y="0"/>
              </a:cxn>
              <a:cxn ang="0">
                <a:pos x="1380" y="0"/>
              </a:cxn>
            </a:cxnLst>
            <a:rect l="0" t="0" r="r" b="b"/>
            <a:pathLst>
              <a:path w="1380" h="72">
                <a:moveTo>
                  <a:pt x="0" y="0"/>
                </a:moveTo>
                <a:lnTo>
                  <a:pt x="368" y="0"/>
                </a:lnTo>
                <a:lnTo>
                  <a:pt x="600" y="72"/>
                </a:lnTo>
                <a:lnTo>
                  <a:pt x="808" y="72"/>
                </a:lnTo>
                <a:lnTo>
                  <a:pt x="1032" y="0"/>
                </a:lnTo>
                <a:lnTo>
                  <a:pt x="1380" y="0"/>
                </a:lnTo>
              </a:path>
            </a:pathLst>
          </a:custGeom>
          <a:noFill/>
          <a:ln w="12700"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171" name="AutoShape 171"/>
          <p:cNvSpPr>
            <a:spLocks noChangeArrowheads="1"/>
          </p:cNvSpPr>
          <p:nvPr/>
        </p:nvSpPr>
        <p:spPr bwMode="auto">
          <a:xfrm rot="5400000">
            <a:off x="5542180" y="2159078"/>
            <a:ext cx="198438" cy="171450"/>
          </a:xfrm>
          <a:prstGeom prst="triangle">
            <a:avLst>
              <a:gd name="adj" fmla="val 50000"/>
            </a:avLst>
          </a:prstGeom>
          <a:solidFill>
            <a:schemeClr val="bg1">
              <a:lumMod val="50000"/>
            </a:schemeClr>
          </a:solidFill>
          <a:ln w="9525">
            <a:noFill/>
            <a:miter lim="800000"/>
            <a:headEnd/>
            <a:tailEnd/>
          </a:ln>
          <a:effectLst/>
        </p:spPr>
        <p:txBody>
          <a:bodyPr wrap="none" anchor="ctr">
            <a:prstTxWarp prst="textNoShape">
              <a:avLst/>
            </a:prstTxWarp>
          </a:bodyPr>
          <a:lstStyle/>
          <a:p>
            <a:endParaRPr lang="en-US"/>
          </a:p>
        </p:txBody>
      </p:sp>
      <p:sp>
        <p:nvSpPr>
          <p:cNvPr id="172" name="AutoShape 172"/>
          <p:cNvSpPr>
            <a:spLocks noChangeArrowheads="1"/>
          </p:cNvSpPr>
          <p:nvPr/>
        </p:nvSpPr>
        <p:spPr bwMode="auto">
          <a:xfrm rot="5400000">
            <a:off x="7275730" y="2159078"/>
            <a:ext cx="198438" cy="171450"/>
          </a:xfrm>
          <a:prstGeom prst="triangle">
            <a:avLst>
              <a:gd name="adj" fmla="val 50000"/>
            </a:avLst>
          </a:prstGeom>
          <a:solidFill>
            <a:schemeClr val="bg1">
              <a:lumMod val="50000"/>
            </a:schemeClr>
          </a:solidFill>
          <a:ln w="9525">
            <a:noFill/>
            <a:miter lim="800000"/>
            <a:headEnd/>
            <a:tailEnd/>
          </a:ln>
          <a:effectLst/>
        </p:spPr>
        <p:txBody>
          <a:bodyPr wrap="none" anchor="ctr">
            <a:prstTxWarp prst="textNoShape">
              <a:avLst/>
            </a:prstTxWarp>
          </a:bodyPr>
          <a:lstStyle/>
          <a:p>
            <a:endParaRPr lang="en-US"/>
          </a:p>
        </p:txBody>
      </p:sp>
      <p:sp>
        <p:nvSpPr>
          <p:cNvPr id="173" name="Rectangle 173"/>
          <p:cNvSpPr>
            <a:spLocks noChangeArrowheads="1"/>
          </p:cNvSpPr>
          <p:nvPr/>
        </p:nvSpPr>
        <p:spPr bwMode="auto">
          <a:xfrm>
            <a:off x="7015380" y="2178128"/>
            <a:ext cx="146050" cy="146050"/>
          </a:xfrm>
          <a:prstGeom prst="rect">
            <a:avLst/>
          </a:prstGeom>
          <a:solidFill>
            <a:srgbClr val="558ED5"/>
          </a:solidFill>
          <a:ln w="9525">
            <a:solidFill>
              <a:schemeClr val="tx1"/>
            </a:solidFill>
            <a:miter lim="800000"/>
            <a:headEnd/>
            <a:tailEnd/>
          </a:ln>
          <a:effectLst/>
        </p:spPr>
        <p:txBody>
          <a:bodyPr wrap="none" anchor="ctr">
            <a:prstTxWarp prst="textNoShape">
              <a:avLst/>
            </a:prstTxWarp>
          </a:bodyPr>
          <a:lstStyle/>
          <a:p>
            <a:endParaRPr lang="en-US"/>
          </a:p>
        </p:txBody>
      </p:sp>
      <p:sp>
        <p:nvSpPr>
          <p:cNvPr id="174" name="Rectangle 174"/>
          <p:cNvSpPr>
            <a:spLocks noChangeArrowheads="1"/>
          </p:cNvSpPr>
          <p:nvPr/>
        </p:nvSpPr>
        <p:spPr bwMode="auto">
          <a:xfrm>
            <a:off x="5815230" y="2165428"/>
            <a:ext cx="146050" cy="146050"/>
          </a:xfrm>
          <a:prstGeom prst="rect">
            <a:avLst/>
          </a:prstGeom>
          <a:solidFill>
            <a:srgbClr val="558ED5"/>
          </a:solidFill>
          <a:ln w="9525">
            <a:solidFill>
              <a:schemeClr val="tx1"/>
            </a:solidFill>
            <a:miter lim="800000"/>
            <a:headEnd/>
            <a:tailEnd/>
          </a:ln>
          <a:effectLst/>
        </p:spPr>
        <p:txBody>
          <a:bodyPr wrap="none" anchor="ctr">
            <a:prstTxWarp prst="textNoShape">
              <a:avLst/>
            </a:prstTxWarp>
          </a:bodyPr>
          <a:lstStyle/>
          <a:p>
            <a:endParaRPr lang="en-US"/>
          </a:p>
        </p:txBody>
      </p:sp>
      <p:sp>
        <p:nvSpPr>
          <p:cNvPr id="175" name="Freeform 175"/>
          <p:cNvSpPr>
            <a:spLocks/>
          </p:cNvSpPr>
          <p:nvPr/>
        </p:nvSpPr>
        <p:spPr bwMode="auto">
          <a:xfrm flipV="1">
            <a:off x="5370730" y="2432128"/>
            <a:ext cx="2190750" cy="114300"/>
          </a:xfrm>
          <a:custGeom>
            <a:avLst/>
            <a:gdLst/>
            <a:ahLst/>
            <a:cxnLst>
              <a:cxn ang="0">
                <a:pos x="0" y="0"/>
              </a:cxn>
              <a:cxn ang="0">
                <a:pos x="368" y="0"/>
              </a:cxn>
              <a:cxn ang="0">
                <a:pos x="600" y="72"/>
              </a:cxn>
              <a:cxn ang="0">
                <a:pos x="808" y="72"/>
              </a:cxn>
              <a:cxn ang="0">
                <a:pos x="1032" y="0"/>
              </a:cxn>
              <a:cxn ang="0">
                <a:pos x="1380" y="0"/>
              </a:cxn>
            </a:cxnLst>
            <a:rect l="0" t="0" r="r" b="b"/>
            <a:pathLst>
              <a:path w="1380" h="72">
                <a:moveTo>
                  <a:pt x="0" y="0"/>
                </a:moveTo>
                <a:lnTo>
                  <a:pt x="368" y="0"/>
                </a:lnTo>
                <a:lnTo>
                  <a:pt x="600" y="72"/>
                </a:lnTo>
                <a:lnTo>
                  <a:pt x="808" y="72"/>
                </a:lnTo>
                <a:lnTo>
                  <a:pt x="1032" y="0"/>
                </a:lnTo>
                <a:lnTo>
                  <a:pt x="1380" y="0"/>
                </a:lnTo>
              </a:path>
            </a:pathLst>
          </a:custGeom>
          <a:noFill/>
          <a:ln w="12700"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176" name="AutoShape 176"/>
          <p:cNvSpPr>
            <a:spLocks noChangeArrowheads="1"/>
          </p:cNvSpPr>
          <p:nvPr/>
        </p:nvSpPr>
        <p:spPr bwMode="auto">
          <a:xfrm rot="5400000">
            <a:off x="5542180" y="2457528"/>
            <a:ext cx="198438" cy="171450"/>
          </a:xfrm>
          <a:prstGeom prst="triangle">
            <a:avLst>
              <a:gd name="adj" fmla="val 50000"/>
            </a:avLst>
          </a:prstGeom>
          <a:solidFill>
            <a:schemeClr val="bg1">
              <a:lumMod val="50000"/>
            </a:schemeClr>
          </a:solidFill>
          <a:ln w="9525">
            <a:noFill/>
            <a:miter lim="800000"/>
            <a:headEnd/>
            <a:tailEnd/>
          </a:ln>
          <a:effectLst/>
        </p:spPr>
        <p:txBody>
          <a:bodyPr wrap="none" anchor="ctr">
            <a:prstTxWarp prst="textNoShape">
              <a:avLst/>
            </a:prstTxWarp>
          </a:bodyPr>
          <a:lstStyle/>
          <a:p>
            <a:endParaRPr lang="en-US"/>
          </a:p>
        </p:txBody>
      </p:sp>
      <p:sp>
        <p:nvSpPr>
          <p:cNvPr id="177" name="AutoShape 177"/>
          <p:cNvSpPr>
            <a:spLocks noChangeArrowheads="1"/>
          </p:cNvSpPr>
          <p:nvPr/>
        </p:nvSpPr>
        <p:spPr bwMode="auto">
          <a:xfrm rot="5400000">
            <a:off x="7275730" y="2457528"/>
            <a:ext cx="198438" cy="171450"/>
          </a:xfrm>
          <a:prstGeom prst="triangle">
            <a:avLst>
              <a:gd name="adj" fmla="val 50000"/>
            </a:avLst>
          </a:prstGeom>
          <a:solidFill>
            <a:schemeClr val="bg1">
              <a:lumMod val="50000"/>
            </a:schemeClr>
          </a:solidFill>
          <a:ln w="9525">
            <a:noFill/>
            <a:miter lim="800000"/>
            <a:headEnd/>
            <a:tailEnd/>
          </a:ln>
          <a:effectLst/>
        </p:spPr>
        <p:txBody>
          <a:bodyPr wrap="none" anchor="ctr">
            <a:prstTxWarp prst="textNoShape">
              <a:avLst/>
            </a:prstTxWarp>
          </a:bodyPr>
          <a:lstStyle/>
          <a:p>
            <a:endParaRPr lang="en-US"/>
          </a:p>
        </p:txBody>
      </p:sp>
      <p:sp>
        <p:nvSpPr>
          <p:cNvPr id="178" name="Rectangle 178"/>
          <p:cNvSpPr>
            <a:spLocks noChangeArrowheads="1"/>
          </p:cNvSpPr>
          <p:nvPr/>
        </p:nvSpPr>
        <p:spPr bwMode="auto">
          <a:xfrm>
            <a:off x="7015380" y="2482928"/>
            <a:ext cx="146050" cy="146050"/>
          </a:xfrm>
          <a:prstGeom prst="rect">
            <a:avLst/>
          </a:prstGeom>
          <a:solidFill>
            <a:srgbClr val="558ED5"/>
          </a:solidFill>
          <a:ln w="9525">
            <a:solidFill>
              <a:schemeClr val="tx1"/>
            </a:solidFill>
            <a:miter lim="800000"/>
            <a:headEnd/>
            <a:tailEnd/>
          </a:ln>
          <a:effectLst/>
        </p:spPr>
        <p:txBody>
          <a:bodyPr wrap="none" anchor="ctr">
            <a:prstTxWarp prst="textNoShape">
              <a:avLst/>
            </a:prstTxWarp>
          </a:bodyPr>
          <a:lstStyle/>
          <a:p>
            <a:endParaRPr lang="en-US"/>
          </a:p>
        </p:txBody>
      </p:sp>
      <p:sp>
        <p:nvSpPr>
          <p:cNvPr id="179" name="Rectangle 179"/>
          <p:cNvSpPr>
            <a:spLocks noChangeArrowheads="1"/>
          </p:cNvSpPr>
          <p:nvPr/>
        </p:nvSpPr>
        <p:spPr bwMode="auto">
          <a:xfrm>
            <a:off x="5815230" y="2470228"/>
            <a:ext cx="146050" cy="146050"/>
          </a:xfrm>
          <a:prstGeom prst="rect">
            <a:avLst/>
          </a:prstGeom>
          <a:solidFill>
            <a:srgbClr val="558ED5"/>
          </a:solidFill>
          <a:ln w="9525">
            <a:solidFill>
              <a:schemeClr val="tx1"/>
            </a:solidFill>
            <a:miter lim="800000"/>
            <a:headEnd/>
            <a:tailEnd/>
          </a:ln>
          <a:effectLst/>
        </p:spPr>
        <p:txBody>
          <a:bodyPr wrap="none" anchor="ctr">
            <a:prstTxWarp prst="textNoShape">
              <a:avLst/>
            </a:prstTxWarp>
          </a:bodyPr>
          <a:lstStyle/>
          <a:p>
            <a:endParaRPr lang="en-US"/>
          </a:p>
        </p:txBody>
      </p:sp>
      <p:sp>
        <p:nvSpPr>
          <p:cNvPr id="180" name="Line 180"/>
          <p:cNvSpPr>
            <a:spLocks noChangeShapeType="1"/>
          </p:cNvSpPr>
          <p:nvPr/>
        </p:nvSpPr>
        <p:spPr bwMode="auto">
          <a:xfrm flipV="1">
            <a:off x="6037480" y="1314528"/>
            <a:ext cx="0" cy="40640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181" name="AutoShape 181"/>
          <p:cNvSpPr>
            <a:spLocks noChangeArrowheads="1"/>
          </p:cNvSpPr>
          <p:nvPr/>
        </p:nvSpPr>
        <p:spPr bwMode="auto">
          <a:xfrm>
            <a:off x="5931118" y="1417716"/>
            <a:ext cx="198438" cy="171450"/>
          </a:xfrm>
          <a:prstGeom prst="triangle">
            <a:avLst>
              <a:gd name="adj" fmla="val 50000"/>
            </a:avLst>
          </a:prstGeom>
          <a:solidFill>
            <a:schemeClr val="bg1">
              <a:lumMod val="50000"/>
            </a:schemeClr>
          </a:solidFill>
          <a:ln w="9525">
            <a:noFill/>
            <a:miter lim="800000"/>
            <a:headEnd/>
            <a:tailEnd/>
          </a:ln>
          <a:effectLst/>
        </p:spPr>
        <p:txBody>
          <a:bodyPr wrap="none" anchor="ctr">
            <a:prstTxWarp prst="textNoShape">
              <a:avLst/>
            </a:prstTxWarp>
          </a:bodyPr>
          <a:lstStyle/>
          <a:p>
            <a:endParaRPr lang="en-US"/>
          </a:p>
        </p:txBody>
      </p:sp>
      <p:sp>
        <p:nvSpPr>
          <p:cNvPr id="182" name="Line 182"/>
          <p:cNvSpPr>
            <a:spLocks noChangeShapeType="1"/>
          </p:cNvSpPr>
          <p:nvPr/>
        </p:nvSpPr>
        <p:spPr bwMode="auto">
          <a:xfrm flipV="1">
            <a:off x="6335930" y="1327228"/>
            <a:ext cx="0" cy="40640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183" name="Line 183"/>
          <p:cNvSpPr>
            <a:spLocks noChangeShapeType="1"/>
          </p:cNvSpPr>
          <p:nvPr/>
        </p:nvSpPr>
        <p:spPr bwMode="auto">
          <a:xfrm flipV="1">
            <a:off x="6640730" y="1327228"/>
            <a:ext cx="0" cy="40640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184" name="Line 184"/>
          <p:cNvSpPr>
            <a:spLocks noChangeShapeType="1"/>
          </p:cNvSpPr>
          <p:nvPr/>
        </p:nvSpPr>
        <p:spPr bwMode="auto">
          <a:xfrm flipV="1">
            <a:off x="6932830" y="1327228"/>
            <a:ext cx="0" cy="40640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185" name="AutoShape 185"/>
          <p:cNvSpPr>
            <a:spLocks noChangeArrowheads="1"/>
          </p:cNvSpPr>
          <p:nvPr/>
        </p:nvSpPr>
        <p:spPr bwMode="auto">
          <a:xfrm flipV="1">
            <a:off x="6235918" y="1417716"/>
            <a:ext cx="198438" cy="171450"/>
          </a:xfrm>
          <a:prstGeom prst="triangle">
            <a:avLst>
              <a:gd name="adj" fmla="val 50000"/>
            </a:avLst>
          </a:prstGeom>
          <a:solidFill>
            <a:schemeClr val="bg1">
              <a:lumMod val="50000"/>
            </a:schemeClr>
          </a:solidFill>
          <a:ln w="9525">
            <a:noFill/>
            <a:miter lim="800000"/>
            <a:headEnd/>
            <a:tailEnd/>
          </a:ln>
          <a:effectLst/>
        </p:spPr>
        <p:txBody>
          <a:bodyPr wrap="none" anchor="ctr">
            <a:prstTxWarp prst="textNoShape">
              <a:avLst/>
            </a:prstTxWarp>
          </a:bodyPr>
          <a:lstStyle/>
          <a:p>
            <a:endParaRPr lang="en-US"/>
          </a:p>
        </p:txBody>
      </p:sp>
      <p:sp>
        <p:nvSpPr>
          <p:cNvPr id="186" name="AutoShape 186"/>
          <p:cNvSpPr>
            <a:spLocks noChangeArrowheads="1"/>
          </p:cNvSpPr>
          <p:nvPr/>
        </p:nvSpPr>
        <p:spPr bwMode="auto">
          <a:xfrm>
            <a:off x="6534368" y="1417716"/>
            <a:ext cx="198438" cy="171450"/>
          </a:xfrm>
          <a:prstGeom prst="triangle">
            <a:avLst>
              <a:gd name="adj" fmla="val 50000"/>
            </a:avLst>
          </a:prstGeom>
          <a:solidFill>
            <a:schemeClr val="bg1">
              <a:lumMod val="50000"/>
            </a:schemeClr>
          </a:solidFill>
          <a:ln w="9525">
            <a:noFill/>
            <a:miter lim="800000"/>
            <a:headEnd/>
            <a:tailEnd/>
          </a:ln>
          <a:effectLst/>
        </p:spPr>
        <p:txBody>
          <a:bodyPr wrap="none" anchor="ctr">
            <a:prstTxWarp prst="textNoShape">
              <a:avLst/>
            </a:prstTxWarp>
          </a:bodyPr>
          <a:lstStyle/>
          <a:p>
            <a:endParaRPr lang="en-US"/>
          </a:p>
        </p:txBody>
      </p:sp>
      <p:sp>
        <p:nvSpPr>
          <p:cNvPr id="187" name="AutoShape 187"/>
          <p:cNvSpPr>
            <a:spLocks noChangeArrowheads="1"/>
          </p:cNvSpPr>
          <p:nvPr/>
        </p:nvSpPr>
        <p:spPr bwMode="auto">
          <a:xfrm flipV="1">
            <a:off x="6832818" y="1417716"/>
            <a:ext cx="198438" cy="171450"/>
          </a:xfrm>
          <a:prstGeom prst="triangle">
            <a:avLst>
              <a:gd name="adj" fmla="val 50000"/>
            </a:avLst>
          </a:prstGeom>
          <a:solidFill>
            <a:schemeClr val="bg1">
              <a:lumMod val="50000"/>
            </a:schemeClr>
          </a:solidFill>
          <a:ln w="9525">
            <a:noFill/>
            <a:miter lim="800000"/>
            <a:headEnd/>
            <a:tailEnd/>
          </a:ln>
          <a:effectLst/>
        </p:spPr>
        <p:txBody>
          <a:bodyPr wrap="none" anchor="ctr">
            <a:prstTxWarp prst="textNoShape">
              <a:avLst/>
            </a:prstTxWarp>
          </a:bodyPr>
          <a:lstStyle/>
          <a:p>
            <a:endParaRPr lang="en-US"/>
          </a:p>
        </p:txBody>
      </p:sp>
      <p:sp>
        <p:nvSpPr>
          <p:cNvPr id="188" name="Line 188"/>
          <p:cNvSpPr>
            <a:spLocks noChangeShapeType="1"/>
          </p:cNvSpPr>
          <p:nvPr/>
        </p:nvSpPr>
        <p:spPr bwMode="auto">
          <a:xfrm flipV="1">
            <a:off x="6027955" y="3079828"/>
            <a:ext cx="314325" cy="415925"/>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189" name="Line 189"/>
          <p:cNvSpPr>
            <a:spLocks noChangeShapeType="1"/>
          </p:cNvSpPr>
          <p:nvPr/>
        </p:nvSpPr>
        <p:spPr bwMode="auto">
          <a:xfrm flipV="1">
            <a:off x="6297830" y="3083003"/>
            <a:ext cx="342900" cy="44450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190" name="Rectangle 190"/>
          <p:cNvSpPr>
            <a:spLocks noChangeArrowheads="1"/>
          </p:cNvSpPr>
          <p:nvPr/>
        </p:nvSpPr>
        <p:spPr bwMode="auto">
          <a:xfrm>
            <a:off x="6107330" y="2959178"/>
            <a:ext cx="793750" cy="228600"/>
          </a:xfrm>
          <a:prstGeom prst="rect">
            <a:avLst/>
          </a:prstGeom>
          <a:solidFill>
            <a:srgbClr val="558ED5"/>
          </a:solidFill>
          <a:ln w="9525">
            <a:solidFill>
              <a:schemeClr val="tx1"/>
            </a:solidFill>
            <a:miter lim="800000"/>
            <a:headEnd/>
            <a:tailEnd/>
          </a:ln>
          <a:effectLst/>
        </p:spPr>
        <p:txBody>
          <a:bodyPr wrap="none" anchor="ctr">
            <a:prstTxWarp prst="textNoShape">
              <a:avLst/>
            </a:prstTxWarp>
          </a:bodyPr>
          <a:lstStyle/>
          <a:p>
            <a:pPr algn="ctr" eaLnBrk="0" hangingPunct="0"/>
            <a:r>
              <a:rPr lang="en-US" sz="1200" b="1" dirty="0">
                <a:solidFill>
                  <a:srgbClr val="000000"/>
                </a:solidFill>
              </a:rPr>
              <a:t>TAP</a:t>
            </a:r>
            <a:endParaRPr lang="en-US" sz="2000" dirty="0">
              <a:solidFill>
                <a:schemeClr val="accent2"/>
              </a:solidFill>
            </a:endParaRPr>
          </a:p>
        </p:txBody>
      </p:sp>
      <p:sp>
        <p:nvSpPr>
          <p:cNvPr id="191" name="Line 191"/>
          <p:cNvSpPr>
            <a:spLocks noChangeShapeType="1"/>
          </p:cNvSpPr>
          <p:nvPr/>
        </p:nvSpPr>
        <p:spPr bwMode="auto">
          <a:xfrm>
            <a:off x="6024780" y="1809828"/>
            <a:ext cx="323850" cy="30480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192" name="Line 192"/>
          <p:cNvSpPr>
            <a:spLocks noChangeShapeType="1"/>
          </p:cNvSpPr>
          <p:nvPr/>
        </p:nvSpPr>
        <p:spPr bwMode="auto">
          <a:xfrm flipH="1">
            <a:off x="6608980" y="1809828"/>
            <a:ext cx="330200" cy="32385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193" name="Line 193"/>
          <p:cNvSpPr>
            <a:spLocks noChangeShapeType="1"/>
          </p:cNvSpPr>
          <p:nvPr/>
        </p:nvSpPr>
        <p:spPr bwMode="auto">
          <a:xfrm>
            <a:off x="6316880" y="1765378"/>
            <a:ext cx="127000" cy="34925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194" name="Line 194"/>
          <p:cNvSpPr>
            <a:spLocks noChangeShapeType="1"/>
          </p:cNvSpPr>
          <p:nvPr/>
        </p:nvSpPr>
        <p:spPr bwMode="auto">
          <a:xfrm flipH="1">
            <a:off x="6539130" y="1797128"/>
            <a:ext cx="101600" cy="29845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195" name="AutoShape 195"/>
          <p:cNvSpPr>
            <a:spLocks noChangeArrowheads="1"/>
          </p:cNvSpPr>
          <p:nvPr/>
        </p:nvSpPr>
        <p:spPr bwMode="auto">
          <a:xfrm>
            <a:off x="6253380" y="2057478"/>
            <a:ext cx="469900" cy="723900"/>
          </a:xfrm>
          <a:prstGeom prst="roundRect">
            <a:avLst>
              <a:gd name="adj" fmla="val 16667"/>
            </a:avLst>
          </a:prstGeom>
          <a:solidFill>
            <a:schemeClr val="bg1"/>
          </a:solidFill>
          <a:ln w="9525">
            <a:solidFill>
              <a:schemeClr val="tx1"/>
            </a:solidFill>
            <a:round/>
            <a:headEnd/>
            <a:tailEnd/>
          </a:ln>
          <a:effectLst/>
        </p:spPr>
        <p:txBody>
          <a:bodyPr wrap="none" anchor="ctr">
            <a:prstTxWarp prst="textNoShape">
              <a:avLst/>
            </a:prstTxWarp>
          </a:bodyPr>
          <a:lstStyle/>
          <a:p>
            <a:pPr algn="ctr" eaLnBrk="0" hangingPunct="0"/>
            <a:r>
              <a:rPr lang="en-US" sz="1200" b="1">
                <a:solidFill>
                  <a:srgbClr val="000000"/>
                </a:solidFill>
              </a:rPr>
              <a:t>Core</a:t>
            </a:r>
          </a:p>
          <a:p>
            <a:pPr algn="ctr" eaLnBrk="0" hangingPunct="0"/>
            <a:r>
              <a:rPr lang="en-US" sz="1200" b="1">
                <a:solidFill>
                  <a:srgbClr val="000000"/>
                </a:solidFill>
              </a:rPr>
              <a:t>logic</a:t>
            </a:r>
            <a:endParaRPr lang="en-US" sz="2000">
              <a:solidFill>
                <a:schemeClr val="accent2"/>
              </a:solidFill>
            </a:endParaRPr>
          </a:p>
        </p:txBody>
      </p:sp>
      <p:sp>
        <p:nvSpPr>
          <p:cNvPr id="196" name="Rectangle 196"/>
          <p:cNvSpPr>
            <a:spLocks noChangeArrowheads="1"/>
          </p:cNvSpPr>
          <p:nvPr/>
        </p:nvSpPr>
        <p:spPr bwMode="auto">
          <a:xfrm rot="5400000">
            <a:off x="5962868" y="1671716"/>
            <a:ext cx="146050" cy="146050"/>
          </a:xfrm>
          <a:prstGeom prst="rect">
            <a:avLst/>
          </a:prstGeom>
          <a:solidFill>
            <a:srgbClr val="558ED5"/>
          </a:solidFill>
          <a:ln w="9525">
            <a:solidFill>
              <a:schemeClr val="tx1"/>
            </a:solidFill>
            <a:miter lim="800000"/>
            <a:headEnd/>
            <a:tailEnd/>
          </a:ln>
          <a:effectLst/>
        </p:spPr>
        <p:txBody>
          <a:bodyPr wrap="none" anchor="ctr">
            <a:prstTxWarp prst="textNoShape">
              <a:avLst/>
            </a:prstTxWarp>
          </a:bodyPr>
          <a:lstStyle/>
          <a:p>
            <a:endParaRPr lang="en-US"/>
          </a:p>
        </p:txBody>
      </p:sp>
      <p:sp>
        <p:nvSpPr>
          <p:cNvPr id="197" name="Rectangle 197"/>
          <p:cNvSpPr>
            <a:spLocks noChangeArrowheads="1"/>
          </p:cNvSpPr>
          <p:nvPr/>
        </p:nvSpPr>
        <p:spPr bwMode="auto">
          <a:xfrm rot="5400000">
            <a:off x="6858218" y="1671716"/>
            <a:ext cx="146050" cy="146050"/>
          </a:xfrm>
          <a:prstGeom prst="rect">
            <a:avLst/>
          </a:prstGeom>
          <a:solidFill>
            <a:srgbClr val="558ED5"/>
          </a:solidFill>
          <a:ln w="9525">
            <a:solidFill>
              <a:schemeClr val="tx1"/>
            </a:solidFill>
            <a:miter lim="800000"/>
            <a:headEnd/>
            <a:tailEnd/>
          </a:ln>
          <a:effectLst/>
        </p:spPr>
        <p:txBody>
          <a:bodyPr wrap="none" anchor="ctr">
            <a:prstTxWarp prst="textNoShape">
              <a:avLst/>
            </a:prstTxWarp>
          </a:bodyPr>
          <a:lstStyle/>
          <a:p>
            <a:endParaRPr lang="en-US"/>
          </a:p>
        </p:txBody>
      </p:sp>
      <p:sp>
        <p:nvSpPr>
          <p:cNvPr id="198" name="Rectangle 198"/>
          <p:cNvSpPr>
            <a:spLocks noChangeArrowheads="1"/>
          </p:cNvSpPr>
          <p:nvPr/>
        </p:nvSpPr>
        <p:spPr bwMode="auto">
          <a:xfrm rot="5400000">
            <a:off x="6566118" y="1671716"/>
            <a:ext cx="146050" cy="146050"/>
          </a:xfrm>
          <a:prstGeom prst="rect">
            <a:avLst/>
          </a:prstGeom>
          <a:solidFill>
            <a:srgbClr val="558ED5"/>
          </a:solidFill>
          <a:ln w="9525">
            <a:solidFill>
              <a:schemeClr val="tx1"/>
            </a:solidFill>
            <a:miter lim="800000"/>
            <a:headEnd/>
            <a:tailEnd/>
          </a:ln>
          <a:effectLst/>
        </p:spPr>
        <p:txBody>
          <a:bodyPr wrap="none" anchor="ctr">
            <a:prstTxWarp prst="textNoShape">
              <a:avLst/>
            </a:prstTxWarp>
          </a:bodyPr>
          <a:lstStyle/>
          <a:p>
            <a:endParaRPr lang="en-US"/>
          </a:p>
        </p:txBody>
      </p:sp>
      <p:sp>
        <p:nvSpPr>
          <p:cNvPr id="199" name="Rectangle 199"/>
          <p:cNvSpPr>
            <a:spLocks noChangeArrowheads="1"/>
          </p:cNvSpPr>
          <p:nvPr/>
        </p:nvSpPr>
        <p:spPr bwMode="auto">
          <a:xfrm rot="5400000">
            <a:off x="6261318" y="1671716"/>
            <a:ext cx="146050" cy="146050"/>
          </a:xfrm>
          <a:prstGeom prst="rect">
            <a:avLst/>
          </a:prstGeom>
          <a:solidFill>
            <a:srgbClr val="558ED5"/>
          </a:solidFill>
          <a:ln w="9525">
            <a:solidFill>
              <a:schemeClr val="tx1"/>
            </a:solidFill>
            <a:miter lim="800000"/>
            <a:headEnd/>
            <a:tailEnd/>
          </a:ln>
          <a:effectLst/>
        </p:spPr>
        <p:txBody>
          <a:bodyPr wrap="none" anchor="ctr">
            <a:prstTxWarp prst="textNoShape">
              <a:avLst/>
            </a:prstTxWarp>
          </a:bodyPr>
          <a:lstStyle/>
          <a:p>
            <a:endParaRPr lang="en-US"/>
          </a:p>
        </p:txBody>
      </p:sp>
      <p:sp>
        <p:nvSpPr>
          <p:cNvPr id="201" name="Rectangle 201"/>
          <p:cNvSpPr>
            <a:spLocks noChangeArrowheads="1"/>
          </p:cNvSpPr>
          <p:nvPr/>
        </p:nvSpPr>
        <p:spPr bwMode="auto">
          <a:xfrm rot="16200000" flipH="1" flipV="1">
            <a:off x="2810093" y="5095953"/>
            <a:ext cx="2279650" cy="80963"/>
          </a:xfrm>
          <a:prstGeom prst="rect">
            <a:avLst/>
          </a:prstGeom>
          <a:solidFill>
            <a:srgbClr val="7F7F7F"/>
          </a:solidFill>
          <a:ln w="9525">
            <a:solidFill>
              <a:schemeClr val="bg1">
                <a:lumMod val="50000"/>
              </a:schemeClr>
            </a:solidFill>
            <a:miter lim="800000"/>
            <a:headEnd/>
            <a:tailEnd/>
          </a:ln>
          <a:effectLst/>
        </p:spPr>
        <p:txBody>
          <a:bodyPr wrap="none" anchor="ctr">
            <a:prstTxWarp prst="textNoShape">
              <a:avLst/>
            </a:prstTxWarp>
          </a:bodyPr>
          <a:lstStyle/>
          <a:p>
            <a:endParaRPr lang="en-US"/>
          </a:p>
        </p:txBody>
      </p:sp>
      <p:sp>
        <p:nvSpPr>
          <p:cNvPr id="202" name="Rectangle 202"/>
          <p:cNvSpPr>
            <a:spLocks noChangeArrowheads="1"/>
          </p:cNvSpPr>
          <p:nvPr/>
        </p:nvSpPr>
        <p:spPr bwMode="auto">
          <a:xfrm rot="16200000" flipH="1" flipV="1">
            <a:off x="2270343" y="5095953"/>
            <a:ext cx="2279650" cy="80963"/>
          </a:xfrm>
          <a:prstGeom prst="rect">
            <a:avLst/>
          </a:prstGeom>
          <a:solidFill>
            <a:srgbClr val="7F7F7F"/>
          </a:solidFill>
          <a:ln w="9525">
            <a:solidFill>
              <a:schemeClr val="bg1">
                <a:lumMod val="50000"/>
              </a:schemeClr>
            </a:solidFill>
            <a:miter lim="800000"/>
            <a:headEnd/>
            <a:tailEnd/>
          </a:ln>
          <a:effectLst/>
        </p:spPr>
        <p:txBody>
          <a:bodyPr wrap="none" anchor="ctr">
            <a:prstTxWarp prst="textNoShape">
              <a:avLst/>
            </a:prstTxWarp>
          </a:bodyPr>
          <a:lstStyle/>
          <a:p>
            <a:endParaRPr lang="en-US"/>
          </a:p>
        </p:txBody>
      </p:sp>
      <p:sp>
        <p:nvSpPr>
          <p:cNvPr id="203" name="Rectangle 203"/>
          <p:cNvSpPr>
            <a:spLocks noChangeArrowheads="1"/>
          </p:cNvSpPr>
          <p:nvPr/>
        </p:nvSpPr>
        <p:spPr bwMode="auto">
          <a:xfrm rot="16200000" flipH="1" flipV="1">
            <a:off x="1438493" y="5095953"/>
            <a:ext cx="2279650" cy="80963"/>
          </a:xfrm>
          <a:prstGeom prst="rect">
            <a:avLst/>
          </a:prstGeom>
          <a:solidFill>
            <a:srgbClr val="7F7F7F"/>
          </a:solidFill>
          <a:ln w="9525">
            <a:solidFill>
              <a:schemeClr val="bg1">
                <a:lumMod val="50000"/>
              </a:schemeClr>
            </a:solidFill>
            <a:miter lim="800000"/>
            <a:headEnd/>
            <a:tailEnd/>
          </a:ln>
          <a:effectLst/>
        </p:spPr>
        <p:txBody>
          <a:bodyPr wrap="none" anchor="ctr">
            <a:prstTxWarp prst="textNoShape">
              <a:avLst/>
            </a:prstTxWarp>
          </a:bodyPr>
          <a:lstStyle/>
          <a:p>
            <a:endParaRPr lang="en-US"/>
          </a:p>
        </p:txBody>
      </p:sp>
      <p:sp>
        <p:nvSpPr>
          <p:cNvPr id="204" name="Rectangle 204"/>
          <p:cNvSpPr>
            <a:spLocks noChangeArrowheads="1"/>
          </p:cNvSpPr>
          <p:nvPr/>
        </p:nvSpPr>
        <p:spPr bwMode="auto">
          <a:xfrm rot="16200000" flipH="1" flipV="1">
            <a:off x="1965543" y="5095953"/>
            <a:ext cx="2279650" cy="80963"/>
          </a:xfrm>
          <a:prstGeom prst="rect">
            <a:avLst/>
          </a:prstGeom>
          <a:solidFill>
            <a:srgbClr val="7F7F7F"/>
          </a:solidFill>
          <a:ln w="9525">
            <a:solidFill>
              <a:schemeClr val="bg1">
                <a:lumMod val="50000"/>
              </a:schemeClr>
            </a:solidFill>
            <a:miter lim="800000"/>
            <a:headEnd/>
            <a:tailEnd/>
          </a:ln>
          <a:effectLst/>
        </p:spPr>
        <p:txBody>
          <a:bodyPr wrap="none" anchor="ctr">
            <a:prstTxWarp prst="textNoShape">
              <a:avLst/>
            </a:prstTxWarp>
          </a:bodyPr>
          <a:lstStyle/>
          <a:p>
            <a:endParaRPr lang="en-US"/>
          </a:p>
        </p:txBody>
      </p:sp>
      <p:sp>
        <p:nvSpPr>
          <p:cNvPr id="205" name="Rectangle 205"/>
          <p:cNvSpPr>
            <a:spLocks noChangeArrowheads="1"/>
          </p:cNvSpPr>
          <p:nvPr/>
        </p:nvSpPr>
        <p:spPr bwMode="auto">
          <a:xfrm rot="16200000" flipH="1" flipV="1">
            <a:off x="1673443" y="5095953"/>
            <a:ext cx="2279650" cy="80963"/>
          </a:xfrm>
          <a:prstGeom prst="rect">
            <a:avLst/>
          </a:prstGeom>
          <a:solidFill>
            <a:srgbClr val="7F7F7F"/>
          </a:solidFill>
          <a:ln w="9525">
            <a:solidFill>
              <a:schemeClr val="bg1">
                <a:lumMod val="50000"/>
              </a:schemeClr>
            </a:solidFill>
            <a:miter lim="800000"/>
            <a:headEnd/>
            <a:tailEnd/>
          </a:ln>
          <a:effectLst/>
        </p:spPr>
        <p:txBody>
          <a:bodyPr wrap="none" anchor="ctr">
            <a:prstTxWarp prst="textNoShape">
              <a:avLst/>
            </a:prstTxWarp>
          </a:bodyPr>
          <a:lstStyle/>
          <a:p>
            <a:endParaRPr lang="en-US"/>
          </a:p>
        </p:txBody>
      </p:sp>
      <p:sp>
        <p:nvSpPr>
          <p:cNvPr id="206" name="Rectangle 206"/>
          <p:cNvSpPr>
            <a:spLocks noChangeArrowheads="1"/>
          </p:cNvSpPr>
          <p:nvPr/>
        </p:nvSpPr>
        <p:spPr bwMode="auto">
          <a:xfrm rot="16200000" flipH="1" flipV="1">
            <a:off x="2568793" y="5095953"/>
            <a:ext cx="2279650" cy="80963"/>
          </a:xfrm>
          <a:prstGeom prst="rect">
            <a:avLst/>
          </a:prstGeom>
          <a:solidFill>
            <a:srgbClr val="7F7F7F"/>
          </a:solidFill>
          <a:ln w="9525">
            <a:solidFill>
              <a:schemeClr val="bg1">
                <a:lumMod val="50000"/>
              </a:schemeClr>
            </a:solidFill>
            <a:miter lim="800000"/>
            <a:headEnd/>
            <a:tailEnd/>
          </a:ln>
          <a:effectLst/>
        </p:spPr>
        <p:txBody>
          <a:bodyPr wrap="none" anchor="ctr">
            <a:prstTxWarp prst="textNoShape">
              <a:avLst/>
            </a:prstTxWarp>
          </a:bodyPr>
          <a:lstStyle/>
          <a:p>
            <a:endParaRPr lang="en-US"/>
          </a:p>
        </p:txBody>
      </p:sp>
      <p:sp>
        <p:nvSpPr>
          <p:cNvPr id="207" name="Rectangle 207"/>
          <p:cNvSpPr>
            <a:spLocks noChangeArrowheads="1"/>
          </p:cNvSpPr>
          <p:nvPr/>
        </p:nvSpPr>
        <p:spPr bwMode="auto">
          <a:xfrm flipH="1" flipV="1">
            <a:off x="2129055" y="5522991"/>
            <a:ext cx="2279650" cy="80963"/>
          </a:xfrm>
          <a:prstGeom prst="rect">
            <a:avLst/>
          </a:prstGeom>
          <a:solidFill>
            <a:srgbClr val="7F7F7F"/>
          </a:solidFill>
          <a:ln w="9525">
            <a:solidFill>
              <a:srgbClr val="7F7F7F"/>
            </a:solidFill>
            <a:miter lim="800000"/>
            <a:headEnd/>
            <a:tailEnd/>
          </a:ln>
          <a:effectLst/>
        </p:spPr>
        <p:txBody>
          <a:bodyPr wrap="none" anchor="ctr">
            <a:prstTxWarp prst="textNoShape">
              <a:avLst/>
            </a:prstTxWarp>
          </a:bodyPr>
          <a:lstStyle/>
          <a:p>
            <a:endParaRPr lang="en-US"/>
          </a:p>
        </p:txBody>
      </p:sp>
      <p:sp>
        <p:nvSpPr>
          <p:cNvPr id="208" name="Rectangle 208"/>
          <p:cNvSpPr>
            <a:spLocks noChangeArrowheads="1"/>
          </p:cNvSpPr>
          <p:nvPr/>
        </p:nvSpPr>
        <p:spPr bwMode="auto">
          <a:xfrm flipH="1" flipV="1">
            <a:off x="2129055" y="5230891"/>
            <a:ext cx="2279650" cy="80963"/>
          </a:xfrm>
          <a:prstGeom prst="rect">
            <a:avLst/>
          </a:prstGeom>
          <a:solidFill>
            <a:srgbClr val="7F7F7F"/>
          </a:solidFill>
          <a:ln w="9525">
            <a:solidFill>
              <a:srgbClr val="7F7F7F"/>
            </a:solidFill>
            <a:miter lim="800000"/>
            <a:headEnd/>
            <a:tailEnd/>
          </a:ln>
          <a:effectLst/>
        </p:spPr>
        <p:txBody>
          <a:bodyPr wrap="none" anchor="ctr">
            <a:prstTxWarp prst="textNoShape">
              <a:avLst/>
            </a:prstTxWarp>
          </a:bodyPr>
          <a:lstStyle/>
          <a:p>
            <a:endParaRPr lang="en-US"/>
          </a:p>
        </p:txBody>
      </p:sp>
      <p:sp>
        <p:nvSpPr>
          <p:cNvPr id="209" name="Rectangle 209"/>
          <p:cNvSpPr>
            <a:spLocks noChangeArrowheads="1"/>
          </p:cNvSpPr>
          <p:nvPr/>
        </p:nvSpPr>
        <p:spPr bwMode="auto">
          <a:xfrm flipH="1" flipV="1">
            <a:off x="2129055" y="4932441"/>
            <a:ext cx="2279650" cy="80963"/>
          </a:xfrm>
          <a:prstGeom prst="rect">
            <a:avLst/>
          </a:prstGeom>
          <a:solidFill>
            <a:srgbClr val="7F7F7F"/>
          </a:solidFill>
          <a:ln w="9525">
            <a:solidFill>
              <a:srgbClr val="7F7F7F"/>
            </a:solidFill>
            <a:miter lim="800000"/>
            <a:headEnd/>
            <a:tailEnd/>
          </a:ln>
          <a:effectLst/>
        </p:spPr>
        <p:txBody>
          <a:bodyPr wrap="none" anchor="ctr">
            <a:prstTxWarp prst="textNoShape">
              <a:avLst/>
            </a:prstTxWarp>
          </a:bodyPr>
          <a:lstStyle/>
          <a:p>
            <a:endParaRPr lang="en-US"/>
          </a:p>
        </p:txBody>
      </p:sp>
      <p:sp>
        <p:nvSpPr>
          <p:cNvPr id="210" name="Rectangle 210"/>
          <p:cNvSpPr>
            <a:spLocks noChangeArrowheads="1"/>
          </p:cNvSpPr>
          <p:nvPr/>
        </p:nvSpPr>
        <p:spPr bwMode="auto">
          <a:xfrm flipH="1" flipV="1">
            <a:off x="2129055" y="4640341"/>
            <a:ext cx="2279650" cy="80963"/>
          </a:xfrm>
          <a:prstGeom prst="rect">
            <a:avLst/>
          </a:prstGeom>
          <a:solidFill>
            <a:srgbClr val="7F7F7F"/>
          </a:solidFill>
          <a:ln w="9525">
            <a:solidFill>
              <a:srgbClr val="7F7F7F"/>
            </a:solidFill>
            <a:miter lim="800000"/>
            <a:headEnd/>
            <a:tailEnd/>
          </a:ln>
          <a:effectLst/>
        </p:spPr>
        <p:txBody>
          <a:bodyPr wrap="none" anchor="ctr">
            <a:prstTxWarp prst="textNoShape">
              <a:avLst/>
            </a:prstTxWarp>
          </a:bodyPr>
          <a:lstStyle/>
          <a:p>
            <a:endParaRPr lang="en-US"/>
          </a:p>
        </p:txBody>
      </p:sp>
      <p:sp>
        <p:nvSpPr>
          <p:cNvPr id="211" name="Rectangle 211"/>
          <p:cNvSpPr>
            <a:spLocks noChangeArrowheads="1"/>
          </p:cNvSpPr>
          <p:nvPr/>
        </p:nvSpPr>
        <p:spPr bwMode="auto">
          <a:xfrm flipH="1" flipV="1">
            <a:off x="2129055" y="4424441"/>
            <a:ext cx="2279650" cy="80963"/>
          </a:xfrm>
          <a:prstGeom prst="rect">
            <a:avLst/>
          </a:prstGeom>
          <a:solidFill>
            <a:srgbClr val="7F7F7F"/>
          </a:solidFill>
          <a:ln w="9525">
            <a:solidFill>
              <a:srgbClr val="7F7F7F"/>
            </a:solidFill>
            <a:miter lim="800000"/>
            <a:headEnd/>
            <a:tailEnd/>
          </a:ln>
          <a:effectLst/>
        </p:spPr>
        <p:txBody>
          <a:bodyPr wrap="none" anchor="ctr">
            <a:prstTxWarp prst="textNoShape">
              <a:avLst/>
            </a:prstTxWarp>
          </a:bodyPr>
          <a:lstStyle/>
          <a:p>
            <a:endParaRPr lang="en-US"/>
          </a:p>
        </p:txBody>
      </p:sp>
      <p:sp>
        <p:nvSpPr>
          <p:cNvPr id="212" name="Rectangle 212"/>
          <p:cNvSpPr>
            <a:spLocks noChangeArrowheads="1"/>
          </p:cNvSpPr>
          <p:nvPr/>
        </p:nvSpPr>
        <p:spPr bwMode="auto">
          <a:xfrm flipH="1" flipV="1">
            <a:off x="2129055" y="5751591"/>
            <a:ext cx="2279650" cy="80963"/>
          </a:xfrm>
          <a:prstGeom prst="rect">
            <a:avLst/>
          </a:prstGeom>
          <a:solidFill>
            <a:srgbClr val="7F7F7F"/>
          </a:solidFill>
          <a:ln w="9525">
            <a:solidFill>
              <a:srgbClr val="7F7F7F"/>
            </a:solidFill>
            <a:miter lim="800000"/>
            <a:headEnd/>
            <a:tailEnd/>
          </a:ln>
          <a:effectLst/>
        </p:spPr>
        <p:txBody>
          <a:bodyPr wrap="none" anchor="ctr">
            <a:prstTxWarp prst="textNoShape">
              <a:avLst/>
            </a:prstTxWarp>
          </a:bodyPr>
          <a:lstStyle/>
          <a:p>
            <a:endParaRPr lang="en-US"/>
          </a:p>
        </p:txBody>
      </p:sp>
      <p:sp>
        <p:nvSpPr>
          <p:cNvPr id="213" name="AutoShape 213"/>
          <p:cNvSpPr>
            <a:spLocks noChangeArrowheads="1"/>
          </p:cNvSpPr>
          <p:nvPr/>
        </p:nvSpPr>
        <p:spPr bwMode="auto">
          <a:xfrm flipH="1" flipV="1">
            <a:off x="2195730" y="4054553"/>
            <a:ext cx="2149475" cy="2149475"/>
          </a:xfrm>
          <a:prstGeom prst="octagon">
            <a:avLst>
              <a:gd name="adj" fmla="val 13884"/>
            </a:avLst>
          </a:prstGeom>
          <a:solidFill>
            <a:srgbClr val="BFBFBF"/>
          </a:solidFill>
          <a:ln>
            <a:noFill/>
          </a:ln>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200" kern="0">
              <a:solidFill>
                <a:srgbClr val="000000"/>
              </a:solidFill>
              <a:latin typeface="Arial"/>
            </a:endParaRPr>
          </a:p>
        </p:txBody>
      </p:sp>
      <p:sp>
        <p:nvSpPr>
          <p:cNvPr id="214" name="Line 214"/>
          <p:cNvSpPr>
            <a:spLocks noChangeShapeType="1"/>
          </p:cNvSpPr>
          <p:nvPr/>
        </p:nvSpPr>
        <p:spPr bwMode="auto">
          <a:xfrm flipH="1" flipV="1">
            <a:off x="2205255" y="4454603"/>
            <a:ext cx="2133600"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215" name="Freeform 215"/>
          <p:cNvSpPr>
            <a:spLocks/>
          </p:cNvSpPr>
          <p:nvPr/>
        </p:nvSpPr>
        <p:spPr bwMode="auto">
          <a:xfrm flipH="1" flipV="1">
            <a:off x="2656105" y="4460953"/>
            <a:ext cx="1193800" cy="1314450"/>
          </a:xfrm>
          <a:custGeom>
            <a:avLst/>
            <a:gdLst/>
            <a:ahLst/>
            <a:cxnLst>
              <a:cxn ang="0">
                <a:pos x="0" y="892"/>
              </a:cxn>
              <a:cxn ang="0">
                <a:pos x="0" y="0"/>
              </a:cxn>
              <a:cxn ang="0">
                <a:pos x="752" y="0"/>
              </a:cxn>
              <a:cxn ang="0">
                <a:pos x="752" y="896"/>
              </a:cxn>
            </a:cxnLst>
            <a:rect l="0" t="0" r="r" b="b"/>
            <a:pathLst>
              <a:path w="752" h="896">
                <a:moveTo>
                  <a:pt x="0" y="892"/>
                </a:moveTo>
                <a:lnTo>
                  <a:pt x="0" y="0"/>
                </a:lnTo>
                <a:lnTo>
                  <a:pt x="752" y="0"/>
                </a:lnTo>
                <a:lnTo>
                  <a:pt x="752" y="896"/>
                </a:lnTo>
              </a:path>
            </a:pathLst>
          </a:custGeom>
          <a:noFill/>
          <a:ln w="28575"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216" name="Freeform 216"/>
          <p:cNvSpPr>
            <a:spLocks/>
          </p:cNvSpPr>
          <p:nvPr/>
        </p:nvSpPr>
        <p:spPr bwMode="auto">
          <a:xfrm flipH="1" flipV="1">
            <a:off x="2173505" y="5349953"/>
            <a:ext cx="2190750" cy="215900"/>
          </a:xfrm>
          <a:custGeom>
            <a:avLst/>
            <a:gdLst/>
            <a:ahLst/>
            <a:cxnLst>
              <a:cxn ang="0">
                <a:pos x="0" y="0"/>
              </a:cxn>
              <a:cxn ang="0">
                <a:pos x="368" y="0"/>
              </a:cxn>
              <a:cxn ang="0">
                <a:pos x="596" y="136"/>
              </a:cxn>
              <a:cxn ang="0">
                <a:pos x="808" y="136"/>
              </a:cxn>
              <a:cxn ang="0">
                <a:pos x="1032" y="0"/>
              </a:cxn>
              <a:cxn ang="0">
                <a:pos x="1380" y="0"/>
              </a:cxn>
            </a:cxnLst>
            <a:rect l="0" t="0" r="r" b="b"/>
            <a:pathLst>
              <a:path w="1380" h="136">
                <a:moveTo>
                  <a:pt x="0" y="0"/>
                </a:moveTo>
                <a:lnTo>
                  <a:pt x="368" y="0"/>
                </a:lnTo>
                <a:lnTo>
                  <a:pt x="596" y="136"/>
                </a:lnTo>
                <a:lnTo>
                  <a:pt x="808" y="136"/>
                </a:lnTo>
                <a:lnTo>
                  <a:pt x="1032" y="0"/>
                </a:lnTo>
                <a:lnTo>
                  <a:pt x="1380" y="0"/>
                </a:lnTo>
              </a:path>
            </a:pathLst>
          </a:custGeom>
          <a:noFill/>
          <a:ln w="12700"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217" name="AutoShape 217"/>
          <p:cNvSpPr>
            <a:spLocks noChangeArrowheads="1"/>
          </p:cNvSpPr>
          <p:nvPr/>
        </p:nvSpPr>
        <p:spPr bwMode="auto">
          <a:xfrm rot="5400000" flipH="1" flipV="1">
            <a:off x="3999130" y="5484891"/>
            <a:ext cx="198438" cy="171450"/>
          </a:xfrm>
          <a:prstGeom prst="triangle">
            <a:avLst>
              <a:gd name="adj" fmla="val 50000"/>
            </a:avLst>
          </a:prstGeom>
          <a:solidFill>
            <a:schemeClr val="bg1">
              <a:lumMod val="50000"/>
            </a:schemeClr>
          </a:solidFill>
          <a:ln w="9525">
            <a:noFill/>
            <a:miter lim="800000"/>
            <a:headEnd/>
            <a:tailEnd/>
          </a:ln>
          <a:effectLst/>
        </p:spPr>
        <p:txBody>
          <a:bodyPr wrap="none" anchor="ctr">
            <a:prstTxWarp prst="textNoShape">
              <a:avLst/>
            </a:prstTxWarp>
          </a:bodyPr>
          <a:lstStyle/>
          <a:p>
            <a:endParaRPr lang="en-US"/>
          </a:p>
        </p:txBody>
      </p:sp>
      <p:sp>
        <p:nvSpPr>
          <p:cNvPr id="218" name="AutoShape 218"/>
          <p:cNvSpPr>
            <a:spLocks noChangeArrowheads="1"/>
          </p:cNvSpPr>
          <p:nvPr/>
        </p:nvSpPr>
        <p:spPr bwMode="auto">
          <a:xfrm rot="5400000" flipH="1" flipV="1">
            <a:off x="2265580" y="5484891"/>
            <a:ext cx="198438" cy="171450"/>
          </a:xfrm>
          <a:prstGeom prst="triangle">
            <a:avLst>
              <a:gd name="adj" fmla="val 50000"/>
            </a:avLst>
          </a:prstGeom>
          <a:solidFill>
            <a:schemeClr val="bg1">
              <a:lumMod val="50000"/>
            </a:schemeClr>
          </a:solidFill>
          <a:ln w="9525">
            <a:noFill/>
            <a:miter lim="800000"/>
            <a:headEnd/>
            <a:tailEnd/>
          </a:ln>
          <a:effectLst/>
        </p:spPr>
        <p:txBody>
          <a:bodyPr wrap="none" anchor="ctr">
            <a:prstTxWarp prst="textNoShape">
              <a:avLst/>
            </a:prstTxWarp>
          </a:bodyPr>
          <a:lstStyle/>
          <a:p>
            <a:endParaRPr lang="en-US"/>
          </a:p>
        </p:txBody>
      </p:sp>
      <p:sp>
        <p:nvSpPr>
          <p:cNvPr id="219" name="Rectangle 219"/>
          <p:cNvSpPr>
            <a:spLocks noChangeArrowheads="1"/>
          </p:cNvSpPr>
          <p:nvPr/>
        </p:nvSpPr>
        <p:spPr bwMode="auto">
          <a:xfrm flipH="1" flipV="1">
            <a:off x="2579905" y="5489653"/>
            <a:ext cx="146050" cy="146050"/>
          </a:xfrm>
          <a:prstGeom prst="rect">
            <a:avLst/>
          </a:prstGeom>
          <a:solidFill>
            <a:srgbClr val="558ED5"/>
          </a:solidFill>
          <a:ln w="9525">
            <a:solidFill>
              <a:schemeClr val="tx1"/>
            </a:solidFill>
            <a:miter lim="800000"/>
            <a:headEnd/>
            <a:tailEnd/>
          </a:ln>
          <a:effectLst/>
        </p:spPr>
        <p:txBody>
          <a:bodyPr wrap="none" anchor="ctr">
            <a:prstTxWarp prst="textNoShape">
              <a:avLst/>
            </a:prstTxWarp>
          </a:bodyPr>
          <a:lstStyle/>
          <a:p>
            <a:endParaRPr lang="en-US"/>
          </a:p>
        </p:txBody>
      </p:sp>
      <p:sp>
        <p:nvSpPr>
          <p:cNvPr id="220" name="Rectangle 220"/>
          <p:cNvSpPr>
            <a:spLocks noChangeArrowheads="1"/>
          </p:cNvSpPr>
          <p:nvPr/>
        </p:nvSpPr>
        <p:spPr bwMode="auto">
          <a:xfrm flipH="1" flipV="1">
            <a:off x="3780055" y="5502353"/>
            <a:ext cx="146050" cy="146050"/>
          </a:xfrm>
          <a:prstGeom prst="rect">
            <a:avLst/>
          </a:prstGeom>
          <a:solidFill>
            <a:srgbClr val="558ED5"/>
          </a:solidFill>
          <a:ln w="9525">
            <a:solidFill>
              <a:schemeClr val="tx1"/>
            </a:solidFill>
            <a:miter lim="800000"/>
            <a:headEnd/>
            <a:tailEnd/>
          </a:ln>
          <a:effectLst/>
        </p:spPr>
        <p:txBody>
          <a:bodyPr wrap="none" anchor="ctr">
            <a:prstTxWarp prst="textNoShape">
              <a:avLst/>
            </a:prstTxWarp>
          </a:bodyPr>
          <a:lstStyle/>
          <a:p>
            <a:endParaRPr lang="en-US"/>
          </a:p>
        </p:txBody>
      </p:sp>
      <p:sp>
        <p:nvSpPr>
          <p:cNvPr id="221" name="Freeform 221"/>
          <p:cNvSpPr>
            <a:spLocks/>
          </p:cNvSpPr>
          <p:nvPr/>
        </p:nvSpPr>
        <p:spPr bwMode="auto">
          <a:xfrm flipH="1">
            <a:off x="2179855" y="4683203"/>
            <a:ext cx="2190750" cy="215900"/>
          </a:xfrm>
          <a:custGeom>
            <a:avLst/>
            <a:gdLst/>
            <a:ahLst/>
            <a:cxnLst>
              <a:cxn ang="0">
                <a:pos x="0" y="0"/>
              </a:cxn>
              <a:cxn ang="0">
                <a:pos x="368" y="0"/>
              </a:cxn>
              <a:cxn ang="0">
                <a:pos x="596" y="136"/>
              </a:cxn>
              <a:cxn ang="0">
                <a:pos x="808" y="136"/>
              </a:cxn>
              <a:cxn ang="0">
                <a:pos x="1032" y="0"/>
              </a:cxn>
              <a:cxn ang="0">
                <a:pos x="1380" y="0"/>
              </a:cxn>
            </a:cxnLst>
            <a:rect l="0" t="0" r="r" b="b"/>
            <a:pathLst>
              <a:path w="1380" h="136">
                <a:moveTo>
                  <a:pt x="0" y="0"/>
                </a:moveTo>
                <a:lnTo>
                  <a:pt x="368" y="0"/>
                </a:lnTo>
                <a:lnTo>
                  <a:pt x="596" y="136"/>
                </a:lnTo>
                <a:lnTo>
                  <a:pt x="808" y="136"/>
                </a:lnTo>
                <a:lnTo>
                  <a:pt x="1032" y="0"/>
                </a:lnTo>
                <a:lnTo>
                  <a:pt x="1380" y="0"/>
                </a:lnTo>
              </a:path>
            </a:pathLst>
          </a:custGeom>
          <a:noFill/>
          <a:ln w="12700"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222" name="Rectangle 222"/>
          <p:cNvSpPr>
            <a:spLocks noChangeArrowheads="1"/>
          </p:cNvSpPr>
          <p:nvPr/>
        </p:nvSpPr>
        <p:spPr bwMode="auto">
          <a:xfrm flipH="1" flipV="1">
            <a:off x="3780055" y="4613353"/>
            <a:ext cx="146050" cy="146050"/>
          </a:xfrm>
          <a:prstGeom prst="rect">
            <a:avLst/>
          </a:prstGeom>
          <a:solidFill>
            <a:srgbClr val="558ED5"/>
          </a:solidFill>
          <a:ln w="9525">
            <a:solidFill>
              <a:schemeClr val="tx1"/>
            </a:solidFill>
            <a:miter lim="800000"/>
            <a:headEnd/>
            <a:tailEnd/>
          </a:ln>
          <a:effectLst/>
        </p:spPr>
        <p:txBody>
          <a:bodyPr wrap="none" anchor="ctr">
            <a:prstTxWarp prst="textNoShape">
              <a:avLst/>
            </a:prstTxWarp>
          </a:bodyPr>
          <a:lstStyle/>
          <a:p>
            <a:endParaRPr lang="en-US"/>
          </a:p>
        </p:txBody>
      </p:sp>
      <p:sp>
        <p:nvSpPr>
          <p:cNvPr id="223" name="AutoShape 223"/>
          <p:cNvSpPr>
            <a:spLocks noChangeArrowheads="1"/>
          </p:cNvSpPr>
          <p:nvPr/>
        </p:nvSpPr>
        <p:spPr bwMode="auto">
          <a:xfrm rot="5400000" flipH="1" flipV="1">
            <a:off x="3999130" y="4602241"/>
            <a:ext cx="198438" cy="171450"/>
          </a:xfrm>
          <a:prstGeom prst="triangle">
            <a:avLst>
              <a:gd name="adj" fmla="val 50000"/>
            </a:avLst>
          </a:prstGeom>
          <a:solidFill>
            <a:schemeClr val="bg1">
              <a:lumMod val="50000"/>
            </a:schemeClr>
          </a:solidFill>
          <a:ln w="9525">
            <a:noFill/>
            <a:miter lim="800000"/>
            <a:headEnd/>
            <a:tailEnd/>
          </a:ln>
          <a:effectLst/>
        </p:spPr>
        <p:txBody>
          <a:bodyPr wrap="none" anchor="ctr">
            <a:prstTxWarp prst="textNoShape">
              <a:avLst/>
            </a:prstTxWarp>
          </a:bodyPr>
          <a:lstStyle/>
          <a:p>
            <a:endParaRPr lang="en-US"/>
          </a:p>
        </p:txBody>
      </p:sp>
      <p:sp>
        <p:nvSpPr>
          <p:cNvPr id="224" name="AutoShape 224"/>
          <p:cNvSpPr>
            <a:spLocks noChangeArrowheads="1"/>
          </p:cNvSpPr>
          <p:nvPr/>
        </p:nvSpPr>
        <p:spPr bwMode="auto">
          <a:xfrm rot="5400000" flipH="1" flipV="1">
            <a:off x="2265580" y="4602241"/>
            <a:ext cx="198438" cy="171450"/>
          </a:xfrm>
          <a:prstGeom prst="triangle">
            <a:avLst>
              <a:gd name="adj" fmla="val 50000"/>
            </a:avLst>
          </a:prstGeom>
          <a:solidFill>
            <a:schemeClr val="bg1">
              <a:lumMod val="50000"/>
            </a:schemeClr>
          </a:solidFill>
          <a:ln w="9525">
            <a:noFill/>
            <a:miter lim="800000"/>
            <a:headEnd/>
            <a:tailEnd/>
          </a:ln>
          <a:effectLst/>
        </p:spPr>
        <p:txBody>
          <a:bodyPr wrap="none" anchor="ctr">
            <a:prstTxWarp prst="textNoShape">
              <a:avLst/>
            </a:prstTxWarp>
          </a:bodyPr>
          <a:lstStyle/>
          <a:p>
            <a:endParaRPr lang="en-US"/>
          </a:p>
        </p:txBody>
      </p:sp>
      <p:sp>
        <p:nvSpPr>
          <p:cNvPr id="225" name="Rectangle 225"/>
          <p:cNvSpPr>
            <a:spLocks noChangeArrowheads="1"/>
          </p:cNvSpPr>
          <p:nvPr/>
        </p:nvSpPr>
        <p:spPr bwMode="auto">
          <a:xfrm flipH="1" flipV="1">
            <a:off x="2579905" y="4613353"/>
            <a:ext cx="146050" cy="146050"/>
          </a:xfrm>
          <a:prstGeom prst="rect">
            <a:avLst/>
          </a:prstGeom>
          <a:solidFill>
            <a:srgbClr val="558ED5"/>
          </a:solidFill>
          <a:ln w="9525">
            <a:solidFill>
              <a:schemeClr val="tx1"/>
            </a:solidFill>
            <a:miter lim="800000"/>
            <a:headEnd/>
            <a:tailEnd/>
          </a:ln>
          <a:effectLst/>
        </p:spPr>
        <p:txBody>
          <a:bodyPr wrap="none" anchor="ctr">
            <a:prstTxWarp prst="textNoShape">
              <a:avLst/>
            </a:prstTxWarp>
          </a:bodyPr>
          <a:lstStyle/>
          <a:p>
            <a:endParaRPr lang="en-US"/>
          </a:p>
        </p:txBody>
      </p:sp>
      <p:sp>
        <p:nvSpPr>
          <p:cNvPr id="226" name="Freeform 226"/>
          <p:cNvSpPr>
            <a:spLocks/>
          </p:cNvSpPr>
          <p:nvPr/>
        </p:nvSpPr>
        <p:spPr bwMode="auto">
          <a:xfrm flipH="1" flipV="1">
            <a:off x="2160805" y="5159453"/>
            <a:ext cx="2190750" cy="114300"/>
          </a:xfrm>
          <a:custGeom>
            <a:avLst/>
            <a:gdLst/>
            <a:ahLst/>
            <a:cxnLst>
              <a:cxn ang="0">
                <a:pos x="0" y="0"/>
              </a:cxn>
              <a:cxn ang="0">
                <a:pos x="368" y="0"/>
              </a:cxn>
              <a:cxn ang="0">
                <a:pos x="600" y="72"/>
              </a:cxn>
              <a:cxn ang="0">
                <a:pos x="808" y="72"/>
              </a:cxn>
              <a:cxn ang="0">
                <a:pos x="1032" y="0"/>
              </a:cxn>
              <a:cxn ang="0">
                <a:pos x="1380" y="0"/>
              </a:cxn>
            </a:cxnLst>
            <a:rect l="0" t="0" r="r" b="b"/>
            <a:pathLst>
              <a:path w="1380" h="72">
                <a:moveTo>
                  <a:pt x="0" y="0"/>
                </a:moveTo>
                <a:lnTo>
                  <a:pt x="368" y="0"/>
                </a:lnTo>
                <a:lnTo>
                  <a:pt x="600" y="72"/>
                </a:lnTo>
                <a:lnTo>
                  <a:pt x="808" y="72"/>
                </a:lnTo>
                <a:lnTo>
                  <a:pt x="1032" y="0"/>
                </a:lnTo>
                <a:lnTo>
                  <a:pt x="1380" y="0"/>
                </a:lnTo>
              </a:path>
            </a:pathLst>
          </a:custGeom>
          <a:noFill/>
          <a:ln w="12700"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227" name="AutoShape 227"/>
          <p:cNvSpPr>
            <a:spLocks noChangeArrowheads="1"/>
          </p:cNvSpPr>
          <p:nvPr/>
        </p:nvSpPr>
        <p:spPr bwMode="auto">
          <a:xfrm rot="5400000" flipH="1" flipV="1">
            <a:off x="3999130" y="5192791"/>
            <a:ext cx="198438" cy="171450"/>
          </a:xfrm>
          <a:prstGeom prst="triangle">
            <a:avLst>
              <a:gd name="adj" fmla="val 50000"/>
            </a:avLst>
          </a:prstGeom>
          <a:solidFill>
            <a:schemeClr val="bg1">
              <a:lumMod val="50000"/>
            </a:schemeClr>
          </a:solidFill>
          <a:ln w="9525">
            <a:noFill/>
            <a:miter lim="800000"/>
            <a:headEnd/>
            <a:tailEnd/>
          </a:ln>
          <a:effectLst/>
        </p:spPr>
        <p:txBody>
          <a:bodyPr wrap="none" anchor="ctr">
            <a:prstTxWarp prst="textNoShape">
              <a:avLst/>
            </a:prstTxWarp>
          </a:bodyPr>
          <a:lstStyle/>
          <a:p>
            <a:endParaRPr lang="en-US"/>
          </a:p>
        </p:txBody>
      </p:sp>
      <p:sp>
        <p:nvSpPr>
          <p:cNvPr id="228" name="AutoShape 228"/>
          <p:cNvSpPr>
            <a:spLocks noChangeArrowheads="1"/>
          </p:cNvSpPr>
          <p:nvPr/>
        </p:nvSpPr>
        <p:spPr bwMode="auto">
          <a:xfrm rot="5400000" flipH="1" flipV="1">
            <a:off x="2265580" y="5192791"/>
            <a:ext cx="198438" cy="171450"/>
          </a:xfrm>
          <a:prstGeom prst="triangle">
            <a:avLst>
              <a:gd name="adj" fmla="val 50000"/>
            </a:avLst>
          </a:prstGeom>
          <a:solidFill>
            <a:schemeClr val="bg1">
              <a:lumMod val="50000"/>
            </a:schemeClr>
          </a:solidFill>
          <a:ln w="9525">
            <a:noFill/>
            <a:miter lim="800000"/>
            <a:headEnd/>
            <a:tailEnd/>
          </a:ln>
          <a:effectLst/>
        </p:spPr>
        <p:txBody>
          <a:bodyPr wrap="none" anchor="ctr">
            <a:prstTxWarp prst="textNoShape">
              <a:avLst/>
            </a:prstTxWarp>
          </a:bodyPr>
          <a:lstStyle/>
          <a:p>
            <a:endParaRPr lang="en-US"/>
          </a:p>
        </p:txBody>
      </p:sp>
      <p:sp>
        <p:nvSpPr>
          <p:cNvPr id="229" name="Rectangle 229"/>
          <p:cNvSpPr>
            <a:spLocks noChangeArrowheads="1"/>
          </p:cNvSpPr>
          <p:nvPr/>
        </p:nvSpPr>
        <p:spPr bwMode="auto">
          <a:xfrm flipH="1" flipV="1">
            <a:off x="2579905" y="5197553"/>
            <a:ext cx="146050" cy="146050"/>
          </a:xfrm>
          <a:prstGeom prst="rect">
            <a:avLst/>
          </a:prstGeom>
          <a:solidFill>
            <a:srgbClr val="558ED5"/>
          </a:solidFill>
          <a:ln w="9525">
            <a:solidFill>
              <a:schemeClr val="tx1"/>
            </a:solidFill>
            <a:miter lim="800000"/>
            <a:headEnd/>
            <a:tailEnd/>
          </a:ln>
          <a:effectLst/>
        </p:spPr>
        <p:txBody>
          <a:bodyPr wrap="none" anchor="ctr">
            <a:prstTxWarp prst="textNoShape">
              <a:avLst/>
            </a:prstTxWarp>
          </a:bodyPr>
          <a:lstStyle/>
          <a:p>
            <a:endParaRPr lang="en-US"/>
          </a:p>
        </p:txBody>
      </p:sp>
      <p:sp>
        <p:nvSpPr>
          <p:cNvPr id="230" name="Rectangle 230"/>
          <p:cNvSpPr>
            <a:spLocks noChangeArrowheads="1"/>
          </p:cNvSpPr>
          <p:nvPr/>
        </p:nvSpPr>
        <p:spPr bwMode="auto">
          <a:xfrm flipH="1" flipV="1">
            <a:off x="3780055" y="5210253"/>
            <a:ext cx="146050" cy="146050"/>
          </a:xfrm>
          <a:prstGeom prst="rect">
            <a:avLst/>
          </a:prstGeom>
          <a:solidFill>
            <a:srgbClr val="558ED5"/>
          </a:solidFill>
          <a:ln w="9525">
            <a:solidFill>
              <a:schemeClr val="tx1"/>
            </a:solidFill>
            <a:miter lim="800000"/>
            <a:headEnd/>
            <a:tailEnd/>
          </a:ln>
          <a:effectLst/>
        </p:spPr>
        <p:txBody>
          <a:bodyPr wrap="none" anchor="ctr">
            <a:prstTxWarp prst="textNoShape">
              <a:avLst/>
            </a:prstTxWarp>
          </a:bodyPr>
          <a:lstStyle/>
          <a:p>
            <a:endParaRPr lang="en-US"/>
          </a:p>
        </p:txBody>
      </p:sp>
      <p:sp>
        <p:nvSpPr>
          <p:cNvPr id="231" name="Freeform 231"/>
          <p:cNvSpPr>
            <a:spLocks/>
          </p:cNvSpPr>
          <p:nvPr/>
        </p:nvSpPr>
        <p:spPr bwMode="auto">
          <a:xfrm flipH="1">
            <a:off x="2179855" y="4975303"/>
            <a:ext cx="2190750" cy="114300"/>
          </a:xfrm>
          <a:custGeom>
            <a:avLst/>
            <a:gdLst/>
            <a:ahLst/>
            <a:cxnLst>
              <a:cxn ang="0">
                <a:pos x="0" y="0"/>
              </a:cxn>
              <a:cxn ang="0">
                <a:pos x="368" y="0"/>
              </a:cxn>
              <a:cxn ang="0">
                <a:pos x="600" y="72"/>
              </a:cxn>
              <a:cxn ang="0">
                <a:pos x="808" y="72"/>
              </a:cxn>
              <a:cxn ang="0">
                <a:pos x="1032" y="0"/>
              </a:cxn>
              <a:cxn ang="0">
                <a:pos x="1380" y="0"/>
              </a:cxn>
            </a:cxnLst>
            <a:rect l="0" t="0" r="r" b="b"/>
            <a:pathLst>
              <a:path w="1380" h="72">
                <a:moveTo>
                  <a:pt x="0" y="0"/>
                </a:moveTo>
                <a:lnTo>
                  <a:pt x="368" y="0"/>
                </a:lnTo>
                <a:lnTo>
                  <a:pt x="600" y="72"/>
                </a:lnTo>
                <a:lnTo>
                  <a:pt x="808" y="72"/>
                </a:lnTo>
                <a:lnTo>
                  <a:pt x="1032" y="0"/>
                </a:lnTo>
                <a:lnTo>
                  <a:pt x="1380" y="0"/>
                </a:lnTo>
              </a:path>
            </a:pathLst>
          </a:custGeom>
          <a:noFill/>
          <a:ln w="12700"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232" name="AutoShape 232"/>
          <p:cNvSpPr>
            <a:spLocks noChangeArrowheads="1"/>
          </p:cNvSpPr>
          <p:nvPr/>
        </p:nvSpPr>
        <p:spPr bwMode="auto">
          <a:xfrm rot="5400000" flipH="1" flipV="1">
            <a:off x="3999130" y="4894341"/>
            <a:ext cx="198438" cy="171450"/>
          </a:xfrm>
          <a:prstGeom prst="triangle">
            <a:avLst>
              <a:gd name="adj" fmla="val 50000"/>
            </a:avLst>
          </a:prstGeom>
          <a:solidFill>
            <a:schemeClr val="bg1">
              <a:lumMod val="50000"/>
            </a:schemeClr>
          </a:solidFill>
          <a:ln w="9525">
            <a:noFill/>
            <a:miter lim="800000"/>
            <a:headEnd/>
            <a:tailEnd/>
          </a:ln>
          <a:effectLst/>
        </p:spPr>
        <p:txBody>
          <a:bodyPr wrap="none" anchor="ctr">
            <a:prstTxWarp prst="textNoShape">
              <a:avLst/>
            </a:prstTxWarp>
          </a:bodyPr>
          <a:lstStyle/>
          <a:p>
            <a:endParaRPr lang="en-US"/>
          </a:p>
        </p:txBody>
      </p:sp>
      <p:sp>
        <p:nvSpPr>
          <p:cNvPr id="233" name="AutoShape 233"/>
          <p:cNvSpPr>
            <a:spLocks noChangeArrowheads="1"/>
          </p:cNvSpPr>
          <p:nvPr/>
        </p:nvSpPr>
        <p:spPr bwMode="auto">
          <a:xfrm rot="5400000" flipH="1" flipV="1">
            <a:off x="2265580" y="4894341"/>
            <a:ext cx="198438" cy="171450"/>
          </a:xfrm>
          <a:prstGeom prst="triangle">
            <a:avLst>
              <a:gd name="adj" fmla="val 50000"/>
            </a:avLst>
          </a:prstGeom>
          <a:solidFill>
            <a:schemeClr val="bg1">
              <a:lumMod val="50000"/>
            </a:schemeClr>
          </a:solidFill>
          <a:ln w="9525">
            <a:noFill/>
            <a:miter lim="800000"/>
            <a:headEnd/>
            <a:tailEnd/>
          </a:ln>
          <a:effectLst/>
        </p:spPr>
        <p:txBody>
          <a:bodyPr wrap="none" anchor="ctr">
            <a:prstTxWarp prst="textNoShape">
              <a:avLst/>
            </a:prstTxWarp>
          </a:bodyPr>
          <a:lstStyle/>
          <a:p>
            <a:endParaRPr lang="en-US"/>
          </a:p>
        </p:txBody>
      </p:sp>
      <p:sp>
        <p:nvSpPr>
          <p:cNvPr id="234" name="Rectangle 234"/>
          <p:cNvSpPr>
            <a:spLocks noChangeArrowheads="1"/>
          </p:cNvSpPr>
          <p:nvPr/>
        </p:nvSpPr>
        <p:spPr bwMode="auto">
          <a:xfrm flipH="1" flipV="1">
            <a:off x="2579905" y="4892753"/>
            <a:ext cx="146050" cy="146050"/>
          </a:xfrm>
          <a:prstGeom prst="rect">
            <a:avLst/>
          </a:prstGeom>
          <a:solidFill>
            <a:srgbClr val="558ED5"/>
          </a:solidFill>
          <a:ln w="9525">
            <a:solidFill>
              <a:schemeClr val="tx1"/>
            </a:solidFill>
            <a:miter lim="800000"/>
            <a:headEnd/>
            <a:tailEnd/>
          </a:ln>
          <a:effectLst/>
        </p:spPr>
        <p:txBody>
          <a:bodyPr wrap="none" anchor="ctr">
            <a:prstTxWarp prst="textNoShape">
              <a:avLst/>
            </a:prstTxWarp>
          </a:bodyPr>
          <a:lstStyle/>
          <a:p>
            <a:endParaRPr lang="en-US"/>
          </a:p>
        </p:txBody>
      </p:sp>
      <p:sp>
        <p:nvSpPr>
          <p:cNvPr id="235" name="Rectangle 235"/>
          <p:cNvSpPr>
            <a:spLocks noChangeArrowheads="1"/>
          </p:cNvSpPr>
          <p:nvPr/>
        </p:nvSpPr>
        <p:spPr bwMode="auto">
          <a:xfrm flipH="1" flipV="1">
            <a:off x="3780055" y="4905453"/>
            <a:ext cx="146050" cy="146050"/>
          </a:xfrm>
          <a:prstGeom prst="rect">
            <a:avLst/>
          </a:prstGeom>
          <a:solidFill>
            <a:srgbClr val="558ED5"/>
          </a:solidFill>
          <a:ln w="9525">
            <a:solidFill>
              <a:schemeClr val="tx1"/>
            </a:solidFill>
            <a:miter lim="800000"/>
            <a:headEnd/>
            <a:tailEnd/>
          </a:ln>
          <a:effectLst/>
        </p:spPr>
        <p:txBody>
          <a:bodyPr wrap="none" anchor="ctr">
            <a:prstTxWarp prst="textNoShape">
              <a:avLst/>
            </a:prstTxWarp>
          </a:bodyPr>
          <a:lstStyle/>
          <a:p>
            <a:endParaRPr lang="en-US"/>
          </a:p>
        </p:txBody>
      </p:sp>
      <p:sp>
        <p:nvSpPr>
          <p:cNvPr id="236" name="Line 236"/>
          <p:cNvSpPr>
            <a:spLocks noChangeShapeType="1"/>
          </p:cNvSpPr>
          <p:nvPr/>
        </p:nvSpPr>
        <p:spPr bwMode="auto">
          <a:xfrm flipH="1">
            <a:off x="3703855" y="5800803"/>
            <a:ext cx="0" cy="40640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237" name="AutoShape 237"/>
          <p:cNvSpPr>
            <a:spLocks noChangeArrowheads="1"/>
          </p:cNvSpPr>
          <p:nvPr/>
        </p:nvSpPr>
        <p:spPr bwMode="auto">
          <a:xfrm flipH="1" flipV="1">
            <a:off x="3611780" y="5932566"/>
            <a:ext cx="198438" cy="171450"/>
          </a:xfrm>
          <a:prstGeom prst="triangle">
            <a:avLst>
              <a:gd name="adj" fmla="val 50000"/>
            </a:avLst>
          </a:prstGeom>
          <a:solidFill>
            <a:schemeClr val="bg1">
              <a:lumMod val="50000"/>
            </a:schemeClr>
          </a:solidFill>
          <a:ln w="9525">
            <a:noFill/>
            <a:miter lim="800000"/>
            <a:headEnd/>
            <a:tailEnd/>
          </a:ln>
          <a:effectLst/>
        </p:spPr>
        <p:txBody>
          <a:bodyPr wrap="none" anchor="ctr">
            <a:prstTxWarp prst="textNoShape">
              <a:avLst/>
            </a:prstTxWarp>
          </a:bodyPr>
          <a:lstStyle/>
          <a:p>
            <a:endParaRPr lang="en-US"/>
          </a:p>
        </p:txBody>
      </p:sp>
      <p:sp>
        <p:nvSpPr>
          <p:cNvPr id="238" name="Line 238"/>
          <p:cNvSpPr>
            <a:spLocks noChangeShapeType="1"/>
          </p:cNvSpPr>
          <p:nvPr/>
        </p:nvSpPr>
        <p:spPr bwMode="auto">
          <a:xfrm flipH="1">
            <a:off x="3405405" y="5788103"/>
            <a:ext cx="0" cy="40640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239" name="Line 239"/>
          <p:cNvSpPr>
            <a:spLocks noChangeShapeType="1"/>
          </p:cNvSpPr>
          <p:nvPr/>
        </p:nvSpPr>
        <p:spPr bwMode="auto">
          <a:xfrm flipH="1">
            <a:off x="3100605" y="5788103"/>
            <a:ext cx="0" cy="40640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240" name="Line 240"/>
          <p:cNvSpPr>
            <a:spLocks noChangeShapeType="1"/>
          </p:cNvSpPr>
          <p:nvPr/>
        </p:nvSpPr>
        <p:spPr bwMode="auto">
          <a:xfrm flipH="1">
            <a:off x="2808505" y="5788103"/>
            <a:ext cx="0" cy="40640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241" name="AutoShape 241"/>
          <p:cNvSpPr>
            <a:spLocks noChangeArrowheads="1"/>
          </p:cNvSpPr>
          <p:nvPr/>
        </p:nvSpPr>
        <p:spPr bwMode="auto">
          <a:xfrm flipH="1">
            <a:off x="3306980" y="5932566"/>
            <a:ext cx="198438" cy="171450"/>
          </a:xfrm>
          <a:prstGeom prst="triangle">
            <a:avLst>
              <a:gd name="adj" fmla="val 50000"/>
            </a:avLst>
          </a:prstGeom>
          <a:solidFill>
            <a:schemeClr val="bg1">
              <a:lumMod val="50000"/>
            </a:schemeClr>
          </a:solidFill>
          <a:ln w="9525">
            <a:noFill/>
            <a:miter lim="800000"/>
            <a:headEnd/>
            <a:tailEnd/>
          </a:ln>
          <a:effectLst/>
        </p:spPr>
        <p:txBody>
          <a:bodyPr wrap="none" anchor="ctr">
            <a:prstTxWarp prst="textNoShape">
              <a:avLst/>
            </a:prstTxWarp>
          </a:bodyPr>
          <a:lstStyle/>
          <a:p>
            <a:endParaRPr lang="en-US"/>
          </a:p>
        </p:txBody>
      </p:sp>
      <p:sp>
        <p:nvSpPr>
          <p:cNvPr id="242" name="AutoShape 242"/>
          <p:cNvSpPr>
            <a:spLocks noChangeArrowheads="1"/>
          </p:cNvSpPr>
          <p:nvPr/>
        </p:nvSpPr>
        <p:spPr bwMode="auto">
          <a:xfrm flipH="1" flipV="1">
            <a:off x="3008530" y="5932566"/>
            <a:ext cx="198438" cy="171450"/>
          </a:xfrm>
          <a:prstGeom prst="triangle">
            <a:avLst>
              <a:gd name="adj" fmla="val 50000"/>
            </a:avLst>
          </a:prstGeom>
          <a:solidFill>
            <a:schemeClr val="bg1">
              <a:lumMod val="50000"/>
            </a:schemeClr>
          </a:solidFill>
          <a:ln w="9525">
            <a:noFill/>
            <a:miter lim="800000"/>
            <a:headEnd/>
            <a:tailEnd/>
          </a:ln>
          <a:effectLst/>
        </p:spPr>
        <p:txBody>
          <a:bodyPr wrap="none" anchor="ctr">
            <a:prstTxWarp prst="textNoShape">
              <a:avLst/>
            </a:prstTxWarp>
          </a:bodyPr>
          <a:lstStyle/>
          <a:p>
            <a:endParaRPr lang="en-US"/>
          </a:p>
        </p:txBody>
      </p:sp>
      <p:sp>
        <p:nvSpPr>
          <p:cNvPr id="243" name="AutoShape 243"/>
          <p:cNvSpPr>
            <a:spLocks noChangeArrowheads="1"/>
          </p:cNvSpPr>
          <p:nvPr/>
        </p:nvSpPr>
        <p:spPr bwMode="auto">
          <a:xfrm flipH="1">
            <a:off x="2710080" y="5932566"/>
            <a:ext cx="198438" cy="171450"/>
          </a:xfrm>
          <a:prstGeom prst="triangle">
            <a:avLst>
              <a:gd name="adj" fmla="val 50000"/>
            </a:avLst>
          </a:prstGeom>
          <a:solidFill>
            <a:schemeClr val="bg1">
              <a:lumMod val="50000"/>
            </a:schemeClr>
          </a:solidFill>
          <a:ln w="9525">
            <a:noFill/>
            <a:miter lim="800000"/>
            <a:headEnd/>
            <a:tailEnd/>
          </a:ln>
          <a:effectLst/>
        </p:spPr>
        <p:txBody>
          <a:bodyPr wrap="none" anchor="ctr">
            <a:prstTxWarp prst="textNoShape">
              <a:avLst/>
            </a:prstTxWarp>
          </a:bodyPr>
          <a:lstStyle/>
          <a:p>
            <a:endParaRPr lang="en-US"/>
          </a:p>
        </p:txBody>
      </p:sp>
      <p:sp>
        <p:nvSpPr>
          <p:cNvPr id="244" name="Line 244"/>
          <p:cNvSpPr>
            <a:spLocks noChangeShapeType="1"/>
          </p:cNvSpPr>
          <p:nvPr/>
        </p:nvSpPr>
        <p:spPr bwMode="auto">
          <a:xfrm flipH="1">
            <a:off x="3399055" y="4025978"/>
            <a:ext cx="323850" cy="415925"/>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245" name="Line 245"/>
          <p:cNvSpPr>
            <a:spLocks noChangeShapeType="1"/>
          </p:cNvSpPr>
          <p:nvPr/>
        </p:nvSpPr>
        <p:spPr bwMode="auto">
          <a:xfrm flipH="1">
            <a:off x="3100605" y="4022803"/>
            <a:ext cx="323850" cy="40640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246" name="Rectangle 246"/>
          <p:cNvSpPr>
            <a:spLocks noChangeArrowheads="1"/>
          </p:cNvSpPr>
          <p:nvPr/>
        </p:nvSpPr>
        <p:spPr bwMode="auto">
          <a:xfrm flipH="1">
            <a:off x="2840255" y="4333953"/>
            <a:ext cx="793750" cy="228600"/>
          </a:xfrm>
          <a:prstGeom prst="rect">
            <a:avLst/>
          </a:prstGeom>
          <a:solidFill>
            <a:srgbClr val="558ED5"/>
          </a:solidFill>
          <a:ln w="9525">
            <a:solidFill>
              <a:schemeClr val="tx1"/>
            </a:solidFill>
            <a:miter lim="800000"/>
            <a:headEnd/>
            <a:tailEnd/>
          </a:ln>
          <a:effectLst/>
        </p:spPr>
        <p:txBody>
          <a:bodyPr wrap="none" anchor="ctr">
            <a:prstTxWarp prst="textNoShape">
              <a:avLst/>
            </a:prstTxWarp>
          </a:bodyPr>
          <a:lstStyle/>
          <a:p>
            <a:pPr algn="ctr" eaLnBrk="0" hangingPunct="0"/>
            <a:r>
              <a:rPr lang="en-US" sz="1200" b="1">
                <a:solidFill>
                  <a:srgbClr val="000000"/>
                </a:solidFill>
              </a:rPr>
              <a:t>TAP</a:t>
            </a:r>
            <a:endParaRPr lang="en-US" sz="2000">
              <a:solidFill>
                <a:schemeClr val="accent2"/>
              </a:solidFill>
            </a:endParaRPr>
          </a:p>
        </p:txBody>
      </p:sp>
      <p:sp>
        <p:nvSpPr>
          <p:cNvPr id="247" name="Line 247"/>
          <p:cNvSpPr>
            <a:spLocks noChangeShapeType="1"/>
          </p:cNvSpPr>
          <p:nvPr/>
        </p:nvSpPr>
        <p:spPr bwMode="auto">
          <a:xfrm flipH="1" flipV="1">
            <a:off x="3392705" y="5407103"/>
            <a:ext cx="323850" cy="30480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248" name="Line 248"/>
          <p:cNvSpPr>
            <a:spLocks noChangeShapeType="1"/>
          </p:cNvSpPr>
          <p:nvPr/>
        </p:nvSpPr>
        <p:spPr bwMode="auto">
          <a:xfrm flipV="1">
            <a:off x="2802155" y="5388053"/>
            <a:ext cx="330200" cy="32385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249" name="Line 249"/>
          <p:cNvSpPr>
            <a:spLocks noChangeShapeType="1"/>
          </p:cNvSpPr>
          <p:nvPr/>
        </p:nvSpPr>
        <p:spPr bwMode="auto">
          <a:xfrm flipH="1" flipV="1">
            <a:off x="3297455" y="5407103"/>
            <a:ext cx="127000" cy="34925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250" name="Line 250"/>
          <p:cNvSpPr>
            <a:spLocks noChangeShapeType="1"/>
          </p:cNvSpPr>
          <p:nvPr/>
        </p:nvSpPr>
        <p:spPr bwMode="auto">
          <a:xfrm flipV="1">
            <a:off x="3100605" y="5426153"/>
            <a:ext cx="101600" cy="29845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251" name="AutoShape 251"/>
          <p:cNvSpPr>
            <a:spLocks noChangeArrowheads="1"/>
          </p:cNvSpPr>
          <p:nvPr/>
        </p:nvSpPr>
        <p:spPr bwMode="auto">
          <a:xfrm flipH="1">
            <a:off x="3018055" y="4740353"/>
            <a:ext cx="469900" cy="723900"/>
          </a:xfrm>
          <a:prstGeom prst="roundRect">
            <a:avLst>
              <a:gd name="adj" fmla="val 16667"/>
            </a:avLst>
          </a:prstGeom>
          <a:solidFill>
            <a:srgbClr val="FFFFFF"/>
          </a:solidFill>
          <a:ln w="9525">
            <a:solidFill>
              <a:schemeClr val="tx1"/>
            </a:solidFill>
            <a:round/>
            <a:headEnd/>
            <a:tailEnd/>
          </a:ln>
          <a:effectLst/>
        </p:spPr>
        <p:txBody>
          <a:bodyPr wrap="none" anchor="ctr">
            <a:prstTxWarp prst="textNoShape">
              <a:avLst/>
            </a:prstTxWarp>
          </a:bodyPr>
          <a:lstStyle/>
          <a:p>
            <a:pPr algn="ctr" eaLnBrk="0" hangingPunct="0"/>
            <a:r>
              <a:rPr lang="en-US" sz="1200" b="1">
                <a:solidFill>
                  <a:srgbClr val="000000"/>
                </a:solidFill>
              </a:rPr>
              <a:t>Core</a:t>
            </a:r>
          </a:p>
          <a:p>
            <a:pPr algn="ctr" eaLnBrk="0" hangingPunct="0"/>
            <a:r>
              <a:rPr lang="en-US" sz="1200" b="1">
                <a:solidFill>
                  <a:srgbClr val="000000"/>
                </a:solidFill>
              </a:rPr>
              <a:t>logic</a:t>
            </a:r>
            <a:endParaRPr lang="en-US" sz="2000">
              <a:solidFill>
                <a:schemeClr val="accent2"/>
              </a:solidFill>
            </a:endParaRPr>
          </a:p>
        </p:txBody>
      </p:sp>
      <p:sp>
        <p:nvSpPr>
          <p:cNvPr id="252" name="Rectangle 252"/>
          <p:cNvSpPr>
            <a:spLocks noChangeArrowheads="1"/>
          </p:cNvSpPr>
          <p:nvPr/>
        </p:nvSpPr>
        <p:spPr bwMode="auto">
          <a:xfrm rot="5400000" flipH="1" flipV="1">
            <a:off x="3632418" y="5703966"/>
            <a:ext cx="146050" cy="146050"/>
          </a:xfrm>
          <a:prstGeom prst="rect">
            <a:avLst/>
          </a:prstGeom>
          <a:solidFill>
            <a:srgbClr val="558ED5"/>
          </a:solidFill>
          <a:ln w="9525">
            <a:solidFill>
              <a:schemeClr val="tx1"/>
            </a:solidFill>
            <a:miter lim="800000"/>
            <a:headEnd/>
            <a:tailEnd/>
          </a:ln>
          <a:effectLst/>
        </p:spPr>
        <p:txBody>
          <a:bodyPr wrap="none" anchor="ctr">
            <a:prstTxWarp prst="textNoShape">
              <a:avLst/>
            </a:prstTxWarp>
          </a:bodyPr>
          <a:lstStyle/>
          <a:p>
            <a:endParaRPr lang="en-US"/>
          </a:p>
        </p:txBody>
      </p:sp>
      <p:sp>
        <p:nvSpPr>
          <p:cNvPr id="253" name="Rectangle 253"/>
          <p:cNvSpPr>
            <a:spLocks noChangeArrowheads="1"/>
          </p:cNvSpPr>
          <p:nvPr/>
        </p:nvSpPr>
        <p:spPr bwMode="auto">
          <a:xfrm rot="5400000" flipH="1" flipV="1">
            <a:off x="2737068" y="5703966"/>
            <a:ext cx="146050" cy="146050"/>
          </a:xfrm>
          <a:prstGeom prst="rect">
            <a:avLst/>
          </a:prstGeom>
          <a:solidFill>
            <a:srgbClr val="558ED5"/>
          </a:solidFill>
          <a:ln w="9525">
            <a:solidFill>
              <a:schemeClr val="tx1"/>
            </a:solidFill>
            <a:miter lim="800000"/>
            <a:headEnd/>
            <a:tailEnd/>
          </a:ln>
          <a:effectLst/>
        </p:spPr>
        <p:txBody>
          <a:bodyPr wrap="none" anchor="ctr">
            <a:prstTxWarp prst="textNoShape">
              <a:avLst/>
            </a:prstTxWarp>
          </a:bodyPr>
          <a:lstStyle/>
          <a:p>
            <a:endParaRPr lang="en-US"/>
          </a:p>
        </p:txBody>
      </p:sp>
      <p:sp>
        <p:nvSpPr>
          <p:cNvPr id="254" name="Rectangle 254"/>
          <p:cNvSpPr>
            <a:spLocks noChangeArrowheads="1"/>
          </p:cNvSpPr>
          <p:nvPr/>
        </p:nvSpPr>
        <p:spPr bwMode="auto">
          <a:xfrm rot="5400000" flipH="1" flipV="1">
            <a:off x="3029168" y="5703966"/>
            <a:ext cx="146050" cy="146050"/>
          </a:xfrm>
          <a:prstGeom prst="rect">
            <a:avLst/>
          </a:prstGeom>
          <a:solidFill>
            <a:srgbClr val="558ED5"/>
          </a:solidFill>
          <a:ln w="9525">
            <a:solidFill>
              <a:schemeClr val="tx1"/>
            </a:solidFill>
            <a:miter lim="800000"/>
            <a:headEnd/>
            <a:tailEnd/>
          </a:ln>
          <a:effectLst/>
        </p:spPr>
        <p:txBody>
          <a:bodyPr wrap="none" anchor="ctr">
            <a:prstTxWarp prst="textNoShape">
              <a:avLst/>
            </a:prstTxWarp>
          </a:bodyPr>
          <a:lstStyle/>
          <a:p>
            <a:endParaRPr lang="en-US"/>
          </a:p>
        </p:txBody>
      </p:sp>
      <p:sp>
        <p:nvSpPr>
          <p:cNvPr id="255" name="Rectangle 255"/>
          <p:cNvSpPr>
            <a:spLocks noChangeArrowheads="1"/>
          </p:cNvSpPr>
          <p:nvPr/>
        </p:nvSpPr>
        <p:spPr bwMode="auto">
          <a:xfrm rot="5400000" flipH="1" flipV="1">
            <a:off x="3333968" y="5703966"/>
            <a:ext cx="146050" cy="146050"/>
          </a:xfrm>
          <a:prstGeom prst="rect">
            <a:avLst/>
          </a:prstGeom>
          <a:solidFill>
            <a:srgbClr val="558ED5"/>
          </a:solidFill>
          <a:ln w="9525">
            <a:solidFill>
              <a:schemeClr val="tx1"/>
            </a:solidFill>
            <a:miter lim="800000"/>
            <a:headEnd/>
            <a:tailEnd/>
          </a:ln>
          <a:effectLst/>
        </p:spPr>
        <p:txBody>
          <a:bodyPr wrap="none" anchor="ctr">
            <a:prstTxWarp prst="textNoShape">
              <a:avLst/>
            </a:prstTxWarp>
          </a:bodyPr>
          <a:lstStyle/>
          <a:p>
            <a:endParaRPr lang="en-US"/>
          </a:p>
        </p:txBody>
      </p:sp>
      <p:sp>
        <p:nvSpPr>
          <p:cNvPr id="256" name="Line 256"/>
          <p:cNvSpPr>
            <a:spLocks noChangeShapeType="1"/>
          </p:cNvSpPr>
          <p:nvPr/>
        </p:nvSpPr>
        <p:spPr bwMode="auto">
          <a:xfrm>
            <a:off x="1117818" y="2262265"/>
            <a:ext cx="1011237" cy="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en-US"/>
          </a:p>
        </p:txBody>
      </p:sp>
      <p:sp>
        <p:nvSpPr>
          <p:cNvPr id="257" name="Line 257"/>
          <p:cNvSpPr>
            <a:spLocks noChangeShapeType="1"/>
          </p:cNvSpPr>
          <p:nvPr/>
        </p:nvSpPr>
        <p:spPr bwMode="auto">
          <a:xfrm>
            <a:off x="1117818" y="1960640"/>
            <a:ext cx="1011237" cy="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en-US"/>
          </a:p>
        </p:txBody>
      </p:sp>
      <p:sp>
        <p:nvSpPr>
          <p:cNvPr id="258" name="Line 258"/>
          <p:cNvSpPr>
            <a:spLocks noChangeShapeType="1"/>
          </p:cNvSpPr>
          <p:nvPr/>
        </p:nvSpPr>
        <p:spPr bwMode="auto">
          <a:xfrm>
            <a:off x="1117818" y="2840115"/>
            <a:ext cx="1011237" cy="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en-US"/>
          </a:p>
        </p:txBody>
      </p:sp>
      <p:sp>
        <p:nvSpPr>
          <p:cNvPr id="259" name="Line 259"/>
          <p:cNvSpPr>
            <a:spLocks noChangeShapeType="1"/>
          </p:cNvSpPr>
          <p:nvPr/>
        </p:nvSpPr>
        <p:spPr bwMode="auto">
          <a:xfrm>
            <a:off x="1117818" y="2548015"/>
            <a:ext cx="1011237" cy="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en-US"/>
          </a:p>
        </p:txBody>
      </p:sp>
      <p:sp>
        <p:nvSpPr>
          <p:cNvPr id="260" name="Line 260"/>
          <p:cNvSpPr>
            <a:spLocks noChangeShapeType="1"/>
          </p:cNvSpPr>
          <p:nvPr/>
        </p:nvSpPr>
        <p:spPr bwMode="auto">
          <a:xfrm flipH="1">
            <a:off x="7629743" y="5265815"/>
            <a:ext cx="1011237" cy="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en-US"/>
          </a:p>
        </p:txBody>
      </p:sp>
      <p:sp>
        <p:nvSpPr>
          <p:cNvPr id="261" name="Line 261"/>
          <p:cNvSpPr>
            <a:spLocks noChangeShapeType="1"/>
          </p:cNvSpPr>
          <p:nvPr/>
        </p:nvSpPr>
        <p:spPr bwMode="auto">
          <a:xfrm>
            <a:off x="1124168" y="3062365"/>
            <a:ext cx="1011237" cy="0"/>
          </a:xfrm>
          <a:prstGeom prst="line">
            <a:avLst/>
          </a:prstGeom>
          <a:noFill/>
          <a:ln w="28575">
            <a:solidFill>
              <a:schemeClr val="tx1"/>
            </a:solidFill>
            <a:round/>
            <a:headEnd/>
            <a:tailEnd type="triangle" w="med" len="med"/>
          </a:ln>
          <a:effectLst/>
        </p:spPr>
        <p:txBody>
          <a:bodyPr wrap="none" anchor="ctr">
            <a:prstTxWarp prst="textNoShape">
              <a:avLst/>
            </a:prstTxWarp>
          </a:bodyPr>
          <a:lstStyle/>
          <a:p>
            <a:endParaRPr lang="en-US"/>
          </a:p>
        </p:txBody>
      </p:sp>
      <p:sp>
        <p:nvSpPr>
          <p:cNvPr id="262" name="Line 262"/>
          <p:cNvSpPr>
            <a:spLocks noChangeShapeType="1"/>
          </p:cNvSpPr>
          <p:nvPr/>
        </p:nvSpPr>
        <p:spPr bwMode="auto">
          <a:xfrm flipH="1">
            <a:off x="7620218" y="5570615"/>
            <a:ext cx="1011237" cy="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en-US"/>
          </a:p>
        </p:txBody>
      </p:sp>
      <p:sp>
        <p:nvSpPr>
          <p:cNvPr id="263" name="Text Box 263"/>
          <p:cNvSpPr txBox="1">
            <a:spLocks noChangeArrowheads="1"/>
          </p:cNvSpPr>
          <p:nvPr/>
        </p:nvSpPr>
        <p:spPr bwMode="auto">
          <a:xfrm>
            <a:off x="967005" y="3060778"/>
            <a:ext cx="511175" cy="336550"/>
          </a:xfrm>
          <a:prstGeom prst="rect">
            <a:avLst/>
          </a:prstGeom>
          <a:noFill/>
          <a:ln w="9525">
            <a:noFill/>
            <a:miter lim="800000"/>
            <a:headEnd/>
            <a:tailEnd/>
          </a:ln>
          <a:effectLst/>
        </p:spPr>
        <p:txBody>
          <a:bodyPr wrap="none" anchor="ctr">
            <a:prstTxWarp prst="textNoShape">
              <a:avLst/>
            </a:prstTxWarp>
            <a:spAutoFit/>
          </a:bodyPr>
          <a:lstStyle/>
          <a:p>
            <a:pPr algn="ctr" eaLnBrk="0" hangingPunct="0"/>
            <a:r>
              <a:rPr lang="en-US" sz="1600" dirty="0"/>
              <a:t>TDI</a:t>
            </a:r>
          </a:p>
        </p:txBody>
      </p:sp>
      <p:sp>
        <p:nvSpPr>
          <p:cNvPr id="264" name="Text Box 264"/>
          <p:cNvSpPr txBox="1">
            <a:spLocks noChangeArrowheads="1"/>
          </p:cNvSpPr>
          <p:nvPr/>
        </p:nvSpPr>
        <p:spPr bwMode="auto">
          <a:xfrm>
            <a:off x="967005" y="4124553"/>
            <a:ext cx="612775" cy="336550"/>
          </a:xfrm>
          <a:prstGeom prst="rect">
            <a:avLst/>
          </a:prstGeom>
          <a:noFill/>
          <a:ln w="9525">
            <a:noFill/>
            <a:miter lim="800000"/>
            <a:headEnd/>
            <a:tailEnd/>
          </a:ln>
          <a:effectLst/>
        </p:spPr>
        <p:txBody>
          <a:bodyPr wrap="none" anchor="ctr">
            <a:prstTxWarp prst="textNoShape">
              <a:avLst/>
            </a:prstTxWarp>
            <a:spAutoFit/>
          </a:bodyPr>
          <a:lstStyle/>
          <a:p>
            <a:pPr algn="ctr" eaLnBrk="0" hangingPunct="0"/>
            <a:r>
              <a:rPr lang="en-US" sz="1600" dirty="0"/>
              <a:t>TDO</a:t>
            </a:r>
          </a:p>
        </p:txBody>
      </p:sp>
      <p:sp>
        <p:nvSpPr>
          <p:cNvPr id="265" name="Text Box 265"/>
          <p:cNvSpPr txBox="1">
            <a:spLocks noChangeArrowheads="1"/>
          </p:cNvSpPr>
          <p:nvPr/>
        </p:nvSpPr>
        <p:spPr bwMode="auto">
          <a:xfrm>
            <a:off x="967005" y="3801763"/>
            <a:ext cx="600075" cy="336550"/>
          </a:xfrm>
          <a:prstGeom prst="rect">
            <a:avLst/>
          </a:prstGeom>
          <a:noFill/>
          <a:ln w="9525">
            <a:noFill/>
            <a:miter lim="800000"/>
            <a:headEnd/>
            <a:tailEnd/>
          </a:ln>
          <a:effectLst/>
        </p:spPr>
        <p:txBody>
          <a:bodyPr wrap="none" anchor="ctr">
            <a:prstTxWarp prst="textNoShape">
              <a:avLst/>
            </a:prstTxWarp>
            <a:spAutoFit/>
          </a:bodyPr>
          <a:lstStyle/>
          <a:p>
            <a:pPr algn="ctr" eaLnBrk="0" hangingPunct="0"/>
            <a:r>
              <a:rPr lang="en-US" sz="1600" dirty="0"/>
              <a:t>TCK</a:t>
            </a:r>
          </a:p>
        </p:txBody>
      </p:sp>
      <p:sp>
        <p:nvSpPr>
          <p:cNvPr id="266" name="Text Box 266"/>
          <p:cNvSpPr txBox="1">
            <a:spLocks noChangeArrowheads="1"/>
          </p:cNvSpPr>
          <p:nvPr/>
        </p:nvSpPr>
        <p:spPr bwMode="auto">
          <a:xfrm>
            <a:off x="967005" y="3442760"/>
            <a:ext cx="612775" cy="336550"/>
          </a:xfrm>
          <a:prstGeom prst="rect">
            <a:avLst/>
          </a:prstGeom>
          <a:noFill/>
          <a:ln w="9525">
            <a:noFill/>
            <a:miter lim="800000"/>
            <a:headEnd/>
            <a:tailEnd/>
          </a:ln>
          <a:effectLst/>
        </p:spPr>
        <p:txBody>
          <a:bodyPr wrap="none" anchor="ctr">
            <a:prstTxWarp prst="textNoShape">
              <a:avLst/>
            </a:prstTxWarp>
            <a:spAutoFit/>
          </a:bodyPr>
          <a:lstStyle/>
          <a:p>
            <a:pPr algn="ctr" eaLnBrk="0" hangingPunct="0"/>
            <a:r>
              <a:rPr lang="en-US" sz="1600" dirty="0"/>
              <a:t>TMS</a:t>
            </a:r>
          </a:p>
        </p:txBody>
      </p:sp>
      <p:sp>
        <p:nvSpPr>
          <p:cNvPr id="267" name="Line 267"/>
          <p:cNvSpPr>
            <a:spLocks noChangeShapeType="1"/>
          </p:cNvSpPr>
          <p:nvPr/>
        </p:nvSpPr>
        <p:spPr bwMode="auto">
          <a:xfrm>
            <a:off x="3705443" y="3748165"/>
            <a:ext cx="0" cy="24765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dirty="0" smtClean="0"/>
              <a:t>IEEE standard 1500</a:t>
            </a:r>
            <a:endParaRPr lang="en-US" dirty="0"/>
          </a:p>
        </p:txBody>
      </p:sp>
      <p:sp>
        <p:nvSpPr>
          <p:cNvPr id="3" name="Symbol zastępczy zawartości 2"/>
          <p:cNvSpPr>
            <a:spLocks noGrp="1"/>
          </p:cNvSpPr>
          <p:nvPr>
            <p:ph idx="1"/>
          </p:nvPr>
        </p:nvSpPr>
        <p:spPr>
          <a:xfrm>
            <a:off x="676275" y="1715665"/>
            <a:ext cx="8229600" cy="4899212"/>
          </a:xfrm>
        </p:spPr>
        <p:txBody>
          <a:bodyPr/>
          <a:lstStyle/>
          <a:p>
            <a:r>
              <a:rPr lang="en-US" dirty="0" smtClean="0"/>
              <a:t>The IEEE 1500 describes </a:t>
            </a:r>
            <a:r>
              <a:rPr lang="en-US" dirty="0"/>
              <a:t>a standardized interface </a:t>
            </a:r>
            <a:r>
              <a:rPr lang="en-US" dirty="0" smtClean="0"/>
              <a:t>allowing </a:t>
            </a:r>
            <a:r>
              <a:rPr lang="en-US" dirty="0"/>
              <a:t>for </a:t>
            </a:r>
            <a:endParaRPr lang="en-US" dirty="0" smtClean="0"/>
          </a:p>
          <a:p>
            <a:pPr lvl="1"/>
            <a:r>
              <a:rPr lang="en-US" dirty="0" smtClean="0"/>
              <a:t>ease </a:t>
            </a:r>
            <a:r>
              <a:rPr lang="en-US" dirty="0"/>
              <a:t>of automation of wrapper </a:t>
            </a:r>
            <a:r>
              <a:rPr lang="en-US" dirty="0" smtClean="0"/>
              <a:t>creation </a:t>
            </a:r>
          </a:p>
          <a:p>
            <a:pPr lvl="1"/>
            <a:r>
              <a:rPr lang="en-US" dirty="0" smtClean="0"/>
              <a:t>manipulation </a:t>
            </a:r>
            <a:r>
              <a:rPr lang="en-US" dirty="0"/>
              <a:t>of </a:t>
            </a:r>
            <a:r>
              <a:rPr lang="en-US" dirty="0" smtClean="0"/>
              <a:t>test patterns</a:t>
            </a:r>
            <a:endParaRPr lang="en-US" dirty="0"/>
          </a:p>
          <a:p>
            <a:pPr lvl="1"/>
            <a:r>
              <a:rPr lang="en-US" dirty="0"/>
              <a:t>SOC test connections and test </a:t>
            </a:r>
            <a:r>
              <a:rPr lang="en-US" dirty="0" smtClean="0"/>
              <a:t>scheduling</a:t>
            </a:r>
          </a:p>
          <a:p>
            <a:r>
              <a:rPr lang="en-US" dirty="0" smtClean="0"/>
              <a:t>Influenced </a:t>
            </a:r>
            <a:r>
              <a:rPr lang="en-US" dirty="0"/>
              <a:t>by </a:t>
            </a:r>
            <a:r>
              <a:rPr lang="en-US" dirty="0" smtClean="0"/>
              <a:t>the </a:t>
            </a:r>
            <a:r>
              <a:rPr lang="en-US" dirty="0"/>
              <a:t>IEEE s</a:t>
            </a:r>
            <a:r>
              <a:rPr lang="en-US" dirty="0" smtClean="0"/>
              <a:t>tandard </a:t>
            </a:r>
            <a:r>
              <a:rPr lang="en-US" dirty="0"/>
              <a:t>1149.1</a:t>
            </a:r>
            <a:endParaRPr lang="en-US" dirty="0" smtClean="0"/>
          </a:p>
          <a:p>
            <a:r>
              <a:rPr lang="en-US" dirty="0" smtClean="0"/>
              <a:t>Has </a:t>
            </a:r>
            <a:r>
              <a:rPr lang="en-US" dirty="0"/>
              <a:t>a similar structure </a:t>
            </a:r>
            <a:r>
              <a:rPr lang="en-US" dirty="0" smtClean="0"/>
              <a:t>as that of 1149.1 but targeted </a:t>
            </a:r>
            <a:r>
              <a:rPr lang="en-US" dirty="0"/>
              <a:t>towards testing cores in </a:t>
            </a:r>
            <a:r>
              <a:rPr lang="en-US" dirty="0" err="1" smtClean="0"/>
              <a:t>SoCs</a:t>
            </a:r>
            <a:r>
              <a:rPr lang="en-US" dirty="0" smtClean="0"/>
              <a:t> </a:t>
            </a:r>
          </a:p>
          <a:p>
            <a:r>
              <a:rPr lang="en-US" dirty="0" smtClean="0"/>
              <a:t>Core </a:t>
            </a:r>
            <a:r>
              <a:rPr lang="en-US" dirty="0"/>
              <a:t>test language (CTL) </a:t>
            </a:r>
            <a:r>
              <a:rPr lang="en-US" dirty="0" smtClean="0"/>
              <a:t>– the </a:t>
            </a:r>
            <a:r>
              <a:rPr lang="en-US" dirty="0"/>
              <a:t>official mechanism for describing IEEE 1500 wrappers and test data associated with </a:t>
            </a:r>
            <a:r>
              <a:rPr lang="en-US" dirty="0" smtClean="0"/>
              <a:t>cores; </a:t>
            </a:r>
            <a:r>
              <a:rPr lang="en-US" dirty="0"/>
              <a:t>CTL is defined </a:t>
            </a:r>
            <a:r>
              <a:rPr lang="en-US" dirty="0" smtClean="0"/>
              <a:t>in the </a:t>
            </a:r>
            <a:r>
              <a:rPr lang="en-US" dirty="0"/>
              <a:t>IEEE </a:t>
            </a:r>
            <a:r>
              <a:rPr lang="en-US" dirty="0" smtClean="0"/>
              <a:t>P1450.6</a:t>
            </a:r>
            <a:endParaRPr lang="en-US" dirty="0"/>
          </a:p>
        </p:txBody>
      </p:sp>
    </p:spTree>
    <p:extLst>
      <p:ext uri="{BB962C8B-B14F-4D97-AF65-F5344CB8AC3E}">
        <p14:creationId xmlns:p14="http://schemas.microsoft.com/office/powerpoint/2010/main" val="1439232634"/>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dirty="0" smtClean="0"/>
              <a:t>Standard 1500 wrapped core</a:t>
            </a:r>
            <a:endParaRPr lang="en-US" dirty="0"/>
          </a:p>
        </p:txBody>
      </p:sp>
      <p:grpSp>
        <p:nvGrpSpPr>
          <p:cNvPr id="62" name="Group 61"/>
          <p:cNvGrpSpPr/>
          <p:nvPr/>
        </p:nvGrpSpPr>
        <p:grpSpPr>
          <a:xfrm>
            <a:off x="376958" y="982025"/>
            <a:ext cx="8449542" cy="5479236"/>
            <a:chOff x="376958" y="982025"/>
            <a:chExt cx="8449542" cy="5479236"/>
          </a:xfrm>
        </p:grpSpPr>
        <p:sp>
          <p:nvSpPr>
            <p:cNvPr id="59" name="Line 23"/>
            <p:cNvSpPr>
              <a:spLocks noChangeShapeType="1"/>
            </p:cNvSpPr>
            <p:nvPr/>
          </p:nvSpPr>
          <p:spPr bwMode="auto">
            <a:xfrm rot="16200000">
              <a:off x="4281607" y="4618832"/>
              <a:ext cx="719136" cy="0"/>
            </a:xfrm>
            <a:prstGeom prst="line">
              <a:avLst/>
            </a:prstGeom>
            <a:noFill/>
            <a:ln w="19050" cmpd="sng">
              <a:solidFill>
                <a:schemeClr val="tx1"/>
              </a:solidFill>
              <a:round/>
              <a:headEnd/>
              <a:tailEnd type="triangle" w="med" len="med"/>
            </a:ln>
            <a:effectLst/>
          </p:spPr>
          <p:txBody>
            <a:bodyPr wrap="none" anchor="ctr">
              <a:prstTxWarp prst="textNoShape">
                <a:avLst/>
              </a:prstTxWarp>
            </a:bodyPr>
            <a:lstStyle/>
            <a:p>
              <a:endParaRPr lang="en-US"/>
            </a:p>
          </p:txBody>
        </p:sp>
        <p:sp>
          <p:nvSpPr>
            <p:cNvPr id="55" name="Line 23"/>
            <p:cNvSpPr>
              <a:spLocks noChangeShapeType="1"/>
            </p:cNvSpPr>
            <p:nvPr/>
          </p:nvSpPr>
          <p:spPr bwMode="auto">
            <a:xfrm rot="16200000">
              <a:off x="4370720" y="5248857"/>
              <a:ext cx="540910" cy="0"/>
            </a:xfrm>
            <a:prstGeom prst="line">
              <a:avLst/>
            </a:prstGeom>
            <a:noFill/>
            <a:ln w="19050" cmpd="sng">
              <a:solidFill>
                <a:schemeClr val="tx1"/>
              </a:solidFill>
              <a:round/>
              <a:headEnd/>
              <a:tailEnd type="oval" w="med" len="med"/>
            </a:ln>
            <a:effectLst/>
          </p:spPr>
          <p:txBody>
            <a:bodyPr wrap="none" anchor="ctr">
              <a:prstTxWarp prst="textNoShape">
                <a:avLst/>
              </a:prstTxWarp>
            </a:bodyPr>
            <a:lstStyle/>
            <a:p>
              <a:endParaRPr lang="en-US"/>
            </a:p>
          </p:txBody>
        </p:sp>
        <p:sp>
          <p:nvSpPr>
            <p:cNvPr id="54" name="Freeform 17"/>
            <p:cNvSpPr>
              <a:spLocks/>
            </p:cNvSpPr>
            <p:nvPr/>
          </p:nvSpPr>
          <p:spPr bwMode="auto">
            <a:xfrm rot="5400000" flipV="1">
              <a:off x="3342507" y="2449027"/>
              <a:ext cx="2546021" cy="2512730"/>
            </a:xfrm>
            <a:custGeom>
              <a:avLst/>
              <a:gdLst/>
              <a:ahLst/>
              <a:cxnLst>
                <a:cxn ang="0">
                  <a:pos x="0" y="0"/>
                </a:cxn>
                <a:cxn ang="0">
                  <a:pos x="628" y="0"/>
                </a:cxn>
                <a:cxn ang="0">
                  <a:pos x="628" y="1545"/>
                </a:cxn>
                <a:cxn ang="0">
                  <a:pos x="0" y="1545"/>
                </a:cxn>
              </a:cxnLst>
              <a:rect l="0" t="0" r="r" b="b"/>
              <a:pathLst>
                <a:path w="628" h="1545">
                  <a:moveTo>
                    <a:pt x="0" y="0"/>
                  </a:moveTo>
                  <a:lnTo>
                    <a:pt x="628" y="0"/>
                  </a:lnTo>
                  <a:lnTo>
                    <a:pt x="628" y="1545"/>
                  </a:lnTo>
                  <a:lnTo>
                    <a:pt x="0" y="1545"/>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46" name="Line 23"/>
            <p:cNvSpPr>
              <a:spLocks noChangeShapeType="1"/>
            </p:cNvSpPr>
            <p:nvPr/>
          </p:nvSpPr>
          <p:spPr bwMode="auto">
            <a:xfrm rot="5400000">
              <a:off x="1951165" y="4296810"/>
              <a:ext cx="1639353" cy="0"/>
            </a:xfrm>
            <a:prstGeom prst="line">
              <a:avLst/>
            </a:prstGeom>
            <a:noFill/>
            <a:ln w="19050" cmpd="sng">
              <a:solidFill>
                <a:schemeClr val="tx1"/>
              </a:solidFill>
              <a:round/>
              <a:headEnd/>
              <a:tailEnd type="oval" w="med" len="med"/>
            </a:ln>
            <a:effectLst/>
          </p:spPr>
          <p:txBody>
            <a:bodyPr wrap="none" anchor="ctr">
              <a:prstTxWarp prst="textNoShape">
                <a:avLst/>
              </a:prstTxWarp>
            </a:bodyPr>
            <a:lstStyle/>
            <a:p>
              <a:endParaRPr lang="en-US"/>
            </a:p>
          </p:txBody>
        </p:sp>
        <p:sp>
          <p:nvSpPr>
            <p:cNvPr id="43" name="Line 23"/>
            <p:cNvSpPr>
              <a:spLocks noChangeShapeType="1"/>
            </p:cNvSpPr>
            <p:nvPr/>
          </p:nvSpPr>
          <p:spPr bwMode="auto">
            <a:xfrm>
              <a:off x="4972050" y="5557320"/>
              <a:ext cx="2015224" cy="0"/>
            </a:xfrm>
            <a:prstGeom prst="line">
              <a:avLst/>
            </a:prstGeom>
            <a:noFill/>
            <a:ln w="19050" cmpd="sng">
              <a:solidFill>
                <a:schemeClr val="tx1"/>
              </a:solidFill>
              <a:round/>
              <a:headEnd type="none"/>
              <a:tailEnd type="none" w="lg" len="lg"/>
            </a:ln>
            <a:effectLst/>
          </p:spPr>
          <p:txBody>
            <a:bodyPr wrap="none" anchor="ctr">
              <a:prstTxWarp prst="textNoShape">
                <a:avLst/>
              </a:prstTxWarp>
            </a:bodyPr>
            <a:lstStyle/>
            <a:p>
              <a:endParaRPr lang="en-US"/>
            </a:p>
          </p:txBody>
        </p:sp>
        <p:sp>
          <p:nvSpPr>
            <p:cNvPr id="42" name="Freeform 17"/>
            <p:cNvSpPr>
              <a:spLocks/>
            </p:cNvSpPr>
            <p:nvPr/>
          </p:nvSpPr>
          <p:spPr bwMode="auto">
            <a:xfrm rot="10800000" flipV="1">
              <a:off x="6366402" y="4978401"/>
              <a:ext cx="654374" cy="292100"/>
            </a:xfrm>
            <a:custGeom>
              <a:avLst/>
              <a:gdLst>
                <a:gd name="connsiteX0" fmla="*/ 10000 w 10000"/>
                <a:gd name="connsiteY0" fmla="*/ 0 h 10000"/>
                <a:gd name="connsiteX1" fmla="*/ 10000 w 10000"/>
                <a:gd name="connsiteY1" fmla="*/ 10000 h 10000"/>
                <a:gd name="connsiteX2" fmla="*/ 0 w 10000"/>
                <a:gd name="connsiteY2" fmla="*/ 10000 h 10000"/>
              </a:gdLst>
              <a:ahLst/>
              <a:cxnLst>
                <a:cxn ang="0">
                  <a:pos x="connsiteX0" y="connsiteY0"/>
                </a:cxn>
                <a:cxn ang="0">
                  <a:pos x="connsiteX1" y="connsiteY1"/>
                </a:cxn>
                <a:cxn ang="0">
                  <a:pos x="connsiteX2" y="connsiteY2"/>
                </a:cxn>
              </a:cxnLst>
              <a:rect l="l" t="t" r="r" b="b"/>
              <a:pathLst>
                <a:path w="10000" h="10000">
                  <a:moveTo>
                    <a:pt x="10000" y="0"/>
                  </a:moveTo>
                  <a:lnTo>
                    <a:pt x="10000" y="10000"/>
                  </a:lnTo>
                  <a:lnTo>
                    <a:pt x="0" y="10000"/>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41" name="Freeform 17"/>
            <p:cNvSpPr>
              <a:spLocks/>
            </p:cNvSpPr>
            <p:nvPr/>
          </p:nvSpPr>
          <p:spPr bwMode="auto">
            <a:xfrm rot="16200000">
              <a:off x="5555926" y="4306617"/>
              <a:ext cx="322047" cy="1021519"/>
            </a:xfrm>
            <a:custGeom>
              <a:avLst/>
              <a:gdLst>
                <a:gd name="connsiteX0" fmla="*/ 10000 w 10000"/>
                <a:gd name="connsiteY0" fmla="*/ 0 h 10000"/>
                <a:gd name="connsiteX1" fmla="*/ 10000 w 10000"/>
                <a:gd name="connsiteY1" fmla="*/ 10000 h 10000"/>
                <a:gd name="connsiteX2" fmla="*/ 0 w 10000"/>
                <a:gd name="connsiteY2" fmla="*/ 10000 h 10000"/>
              </a:gdLst>
              <a:ahLst/>
              <a:cxnLst>
                <a:cxn ang="0">
                  <a:pos x="connsiteX0" y="connsiteY0"/>
                </a:cxn>
                <a:cxn ang="0">
                  <a:pos x="connsiteX1" y="connsiteY1"/>
                </a:cxn>
                <a:cxn ang="0">
                  <a:pos x="connsiteX2" y="connsiteY2"/>
                </a:cxn>
              </a:cxnLst>
              <a:rect l="l" t="t" r="r" b="b"/>
              <a:pathLst>
                <a:path w="10000" h="10000">
                  <a:moveTo>
                    <a:pt x="10000" y="0"/>
                  </a:moveTo>
                  <a:lnTo>
                    <a:pt x="10000" y="10000"/>
                  </a:lnTo>
                  <a:lnTo>
                    <a:pt x="0" y="10000"/>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40" name="Freeform 17"/>
            <p:cNvSpPr>
              <a:spLocks/>
            </p:cNvSpPr>
            <p:nvPr/>
          </p:nvSpPr>
          <p:spPr bwMode="auto">
            <a:xfrm rot="16200000">
              <a:off x="3569287" y="183580"/>
              <a:ext cx="2089507" cy="3686398"/>
            </a:xfrm>
            <a:custGeom>
              <a:avLst/>
              <a:gdLst/>
              <a:ahLst/>
              <a:cxnLst>
                <a:cxn ang="0">
                  <a:pos x="0" y="0"/>
                </a:cxn>
                <a:cxn ang="0">
                  <a:pos x="628" y="0"/>
                </a:cxn>
                <a:cxn ang="0">
                  <a:pos x="628" y="1545"/>
                </a:cxn>
                <a:cxn ang="0">
                  <a:pos x="0" y="1545"/>
                </a:cxn>
              </a:cxnLst>
              <a:rect l="0" t="0" r="r" b="b"/>
              <a:pathLst>
                <a:path w="628" h="1545">
                  <a:moveTo>
                    <a:pt x="0" y="0"/>
                  </a:moveTo>
                  <a:lnTo>
                    <a:pt x="628" y="0"/>
                  </a:lnTo>
                  <a:lnTo>
                    <a:pt x="628" y="1545"/>
                  </a:lnTo>
                  <a:lnTo>
                    <a:pt x="0" y="1545"/>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39" name="Line 23"/>
            <p:cNvSpPr>
              <a:spLocks noChangeShapeType="1"/>
            </p:cNvSpPr>
            <p:nvPr/>
          </p:nvSpPr>
          <p:spPr bwMode="auto">
            <a:xfrm rot="5400000">
              <a:off x="5736036" y="4149335"/>
              <a:ext cx="1451231" cy="0"/>
            </a:xfrm>
            <a:prstGeom prst="line">
              <a:avLst/>
            </a:prstGeom>
            <a:noFill/>
            <a:ln w="19050" cmpd="sng">
              <a:solidFill>
                <a:schemeClr val="tx1"/>
              </a:solidFill>
              <a:round/>
              <a:headEnd type="none"/>
              <a:tailEnd type="none" w="lg" len="lg"/>
            </a:ln>
            <a:effectLst/>
          </p:spPr>
          <p:txBody>
            <a:bodyPr wrap="none" anchor="ctr">
              <a:prstTxWarp prst="textNoShape">
                <a:avLst/>
              </a:prstTxWarp>
            </a:bodyPr>
            <a:lstStyle/>
            <a:p>
              <a:endParaRPr lang="en-US"/>
            </a:p>
          </p:txBody>
        </p:sp>
        <p:sp>
          <p:nvSpPr>
            <p:cNvPr id="38" name="Line 23"/>
            <p:cNvSpPr>
              <a:spLocks noChangeShapeType="1"/>
            </p:cNvSpPr>
            <p:nvPr/>
          </p:nvSpPr>
          <p:spPr bwMode="auto">
            <a:xfrm>
              <a:off x="7013870" y="5423970"/>
              <a:ext cx="1011238" cy="0"/>
            </a:xfrm>
            <a:prstGeom prst="line">
              <a:avLst/>
            </a:prstGeom>
            <a:noFill/>
            <a:ln w="19050" cmpd="sng">
              <a:solidFill>
                <a:schemeClr val="tx1"/>
              </a:solidFill>
              <a:round/>
              <a:headEnd/>
              <a:tailEnd type="triangle" w="lg" len="lg"/>
            </a:ln>
            <a:effectLst/>
          </p:spPr>
          <p:txBody>
            <a:bodyPr wrap="none" anchor="ctr">
              <a:prstTxWarp prst="textNoShape">
                <a:avLst/>
              </a:prstTxWarp>
            </a:bodyPr>
            <a:lstStyle/>
            <a:p>
              <a:endParaRPr lang="en-US"/>
            </a:p>
          </p:txBody>
        </p:sp>
        <p:sp>
          <p:nvSpPr>
            <p:cNvPr id="22" name="Right Arrow 167"/>
            <p:cNvSpPr/>
            <p:nvPr/>
          </p:nvSpPr>
          <p:spPr>
            <a:xfrm>
              <a:off x="5658802" y="2052229"/>
              <a:ext cx="1414493" cy="217715"/>
            </a:xfrm>
            <a:prstGeom prst="rightArrow">
              <a:avLst/>
            </a:prstGeom>
            <a:solidFill>
              <a:srgbClr val="FF0000"/>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a:endParaRPr lang="en-US" sz="1200" dirty="0" smtClean="0">
                <a:solidFill>
                  <a:schemeClr val="tx1"/>
                </a:solidFill>
              </a:endParaRPr>
            </a:p>
          </p:txBody>
        </p:sp>
        <p:sp>
          <p:nvSpPr>
            <p:cNvPr id="23" name="Rectangle 83"/>
            <p:cNvSpPr>
              <a:spLocks noChangeArrowheads="1"/>
            </p:cNvSpPr>
            <p:nvPr/>
          </p:nvSpPr>
          <p:spPr bwMode="auto">
            <a:xfrm rot="5400000">
              <a:off x="5973166" y="1996136"/>
              <a:ext cx="979577" cy="329900"/>
            </a:xfrm>
            <a:prstGeom prst="rect">
              <a:avLst/>
            </a:prstGeom>
            <a:solidFill>
              <a:schemeClr val="bg1"/>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61200" anchor="ctr">
              <a:prstTxWarp prst="textNoShape">
                <a:avLst/>
              </a:prstTxWarp>
            </a:bodyPr>
            <a:lstStyle/>
            <a:p>
              <a:pPr algn="ctr"/>
              <a:r>
                <a:rPr lang="en-US" sz="1400" dirty="0" smtClean="0"/>
                <a:t>WPP</a:t>
              </a:r>
              <a:endParaRPr lang="en-US" sz="1400" dirty="0"/>
            </a:p>
          </p:txBody>
        </p:sp>
        <p:sp>
          <p:nvSpPr>
            <p:cNvPr id="24" name="Right Arrow 167"/>
            <p:cNvSpPr/>
            <p:nvPr/>
          </p:nvSpPr>
          <p:spPr>
            <a:xfrm>
              <a:off x="5658802" y="3206002"/>
              <a:ext cx="1414493" cy="217715"/>
            </a:xfrm>
            <a:prstGeom prst="rightArrow">
              <a:avLst/>
            </a:prstGeom>
            <a:solidFill>
              <a:srgbClr val="FF0000"/>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a:endParaRPr lang="en-US" sz="1200" dirty="0" smtClean="0">
                <a:solidFill>
                  <a:schemeClr val="tx1"/>
                </a:solidFill>
              </a:endParaRPr>
            </a:p>
          </p:txBody>
        </p:sp>
        <p:sp>
          <p:nvSpPr>
            <p:cNvPr id="25" name="Rectangle 83"/>
            <p:cNvSpPr>
              <a:spLocks noChangeArrowheads="1"/>
            </p:cNvSpPr>
            <p:nvPr/>
          </p:nvSpPr>
          <p:spPr bwMode="auto">
            <a:xfrm rot="5400000">
              <a:off x="5973166" y="3149909"/>
              <a:ext cx="979577" cy="329900"/>
            </a:xfrm>
            <a:prstGeom prst="rect">
              <a:avLst/>
            </a:prstGeom>
            <a:solidFill>
              <a:schemeClr val="bg1"/>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61200" anchor="ctr">
              <a:prstTxWarp prst="textNoShape">
                <a:avLst/>
              </a:prstTxWarp>
            </a:bodyPr>
            <a:lstStyle/>
            <a:p>
              <a:pPr algn="ctr"/>
              <a:r>
                <a:rPr lang="en-US" sz="1400" dirty="0" smtClean="0"/>
                <a:t>WBR</a:t>
              </a:r>
              <a:endParaRPr lang="en-US" sz="1400" dirty="0"/>
            </a:p>
          </p:txBody>
        </p:sp>
        <p:sp>
          <p:nvSpPr>
            <p:cNvPr id="5" name="AutoShape 45"/>
            <p:cNvSpPr>
              <a:spLocks noChangeArrowheads="1"/>
            </p:cNvSpPr>
            <p:nvPr/>
          </p:nvSpPr>
          <p:spPr bwMode="auto">
            <a:xfrm>
              <a:off x="3567143" y="1228061"/>
              <a:ext cx="2149475" cy="3015238"/>
            </a:xfrm>
            <a:prstGeom prst="octagon">
              <a:avLst>
                <a:gd name="adj" fmla="val 10408"/>
              </a:avLst>
            </a:prstGeom>
            <a:solidFill>
              <a:schemeClr val="bg1"/>
            </a:solidFill>
            <a:ln w="28575">
              <a:solidFill>
                <a:srgbClr val="000000"/>
              </a:solidFill>
              <a:miter lim="800000"/>
              <a:headEnd/>
              <a:tailEnd/>
            </a:ln>
          </p:spPr>
          <p:txBody>
            <a:bodyPr wrap="none" lIns="92075" tIns="46038" rIns="92075" bIns="46038" anchor="ctr">
              <a:prstTxWarp prst="textNoShape">
                <a:avLst/>
              </a:prstTxWarp>
            </a:bodyPr>
            <a:lstStyle/>
            <a:p>
              <a:pPr algn="ctr" eaLnBrk="0" hangingPunct="0"/>
              <a:endParaRPr lang="en-US" sz="1400"/>
            </a:p>
          </p:txBody>
        </p:sp>
        <p:sp>
          <p:nvSpPr>
            <p:cNvPr id="6" name="Text Box 44"/>
            <p:cNvSpPr txBox="1">
              <a:spLocks noChangeArrowheads="1"/>
            </p:cNvSpPr>
            <p:nvPr/>
          </p:nvSpPr>
          <p:spPr bwMode="auto">
            <a:xfrm>
              <a:off x="4020424" y="2454579"/>
              <a:ext cx="1242913" cy="562203"/>
            </a:xfrm>
            <a:prstGeom prst="rect">
              <a:avLst/>
            </a:prstGeom>
            <a:noFill/>
            <a:ln w="12700">
              <a:noFill/>
              <a:miter lim="800000"/>
              <a:headEnd type="none" w="sm" len="sm"/>
              <a:tailEnd type="none" w="sm" len="sm"/>
            </a:ln>
            <a:effectLst/>
          </p:spPr>
          <p:txBody>
            <a:bodyPr wrap="square" lIns="130046" tIns="65023" rIns="130046" bIns="65023">
              <a:spAutoFit/>
            </a:bodyPr>
            <a:lstStyle/>
            <a:p>
              <a:pPr algn="ctr" eaLnBrk="0" hangingPunct="0"/>
              <a:r>
                <a:rPr lang="en-US" sz="2800" dirty="0" smtClean="0">
                  <a:latin typeface="Comic Sans MS" pitchFamily="66" charset="0"/>
                </a:rPr>
                <a:t>Core</a:t>
              </a:r>
              <a:endParaRPr lang="en-US" sz="2800" dirty="0">
                <a:latin typeface="Comic Sans MS" pitchFamily="66" charset="0"/>
              </a:endParaRPr>
            </a:p>
          </p:txBody>
        </p:sp>
        <p:sp>
          <p:nvSpPr>
            <p:cNvPr id="13" name="Right Arrow 167"/>
            <p:cNvSpPr/>
            <p:nvPr/>
          </p:nvSpPr>
          <p:spPr>
            <a:xfrm>
              <a:off x="2152650" y="2052229"/>
              <a:ext cx="1414493" cy="217715"/>
            </a:xfrm>
            <a:prstGeom prst="rightArrow">
              <a:avLst/>
            </a:prstGeom>
            <a:solidFill>
              <a:srgbClr val="FF0000"/>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a:endParaRPr lang="en-US" sz="1200" dirty="0" smtClean="0">
                <a:solidFill>
                  <a:schemeClr val="tx1"/>
                </a:solidFill>
              </a:endParaRPr>
            </a:p>
          </p:txBody>
        </p:sp>
        <p:sp>
          <p:nvSpPr>
            <p:cNvPr id="15" name="Rectangle 83"/>
            <p:cNvSpPr>
              <a:spLocks noChangeArrowheads="1"/>
            </p:cNvSpPr>
            <p:nvPr/>
          </p:nvSpPr>
          <p:spPr bwMode="auto">
            <a:xfrm rot="5400000">
              <a:off x="2285854" y="1996136"/>
              <a:ext cx="979577" cy="329900"/>
            </a:xfrm>
            <a:prstGeom prst="rect">
              <a:avLst/>
            </a:prstGeom>
            <a:solidFill>
              <a:schemeClr val="bg1"/>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61200" anchor="ctr">
              <a:prstTxWarp prst="textNoShape">
                <a:avLst/>
              </a:prstTxWarp>
            </a:bodyPr>
            <a:lstStyle/>
            <a:p>
              <a:pPr algn="ctr"/>
              <a:r>
                <a:rPr lang="en-US" sz="1400" dirty="0" smtClean="0"/>
                <a:t>WPP</a:t>
              </a:r>
              <a:endParaRPr lang="en-US" sz="1400" dirty="0"/>
            </a:p>
          </p:txBody>
        </p:sp>
        <p:sp>
          <p:nvSpPr>
            <p:cNvPr id="19" name="Right Arrow 167"/>
            <p:cNvSpPr/>
            <p:nvPr/>
          </p:nvSpPr>
          <p:spPr>
            <a:xfrm>
              <a:off x="2152650" y="3206002"/>
              <a:ext cx="1414493" cy="217715"/>
            </a:xfrm>
            <a:prstGeom prst="rightArrow">
              <a:avLst/>
            </a:prstGeom>
            <a:solidFill>
              <a:srgbClr val="FF0000"/>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a:endParaRPr lang="en-US" sz="1200" dirty="0" smtClean="0">
                <a:solidFill>
                  <a:schemeClr val="tx1"/>
                </a:solidFill>
              </a:endParaRPr>
            </a:p>
          </p:txBody>
        </p:sp>
        <p:sp>
          <p:nvSpPr>
            <p:cNvPr id="17" name="Rectangle 83"/>
            <p:cNvSpPr>
              <a:spLocks noChangeArrowheads="1"/>
            </p:cNvSpPr>
            <p:nvPr/>
          </p:nvSpPr>
          <p:spPr bwMode="auto">
            <a:xfrm rot="5400000">
              <a:off x="2285854" y="3149909"/>
              <a:ext cx="979577" cy="329900"/>
            </a:xfrm>
            <a:prstGeom prst="rect">
              <a:avLst/>
            </a:prstGeom>
            <a:solidFill>
              <a:schemeClr val="bg1"/>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61200" anchor="ctr">
              <a:prstTxWarp prst="textNoShape">
                <a:avLst/>
              </a:prstTxWarp>
            </a:bodyPr>
            <a:lstStyle/>
            <a:p>
              <a:pPr algn="ctr"/>
              <a:r>
                <a:rPr lang="en-US" sz="1400" dirty="0" smtClean="0"/>
                <a:t>WBR</a:t>
              </a:r>
              <a:endParaRPr lang="en-US" sz="1400" dirty="0"/>
            </a:p>
          </p:txBody>
        </p:sp>
        <p:sp>
          <p:nvSpPr>
            <p:cNvPr id="20" name="Rectangle 83"/>
            <p:cNvSpPr>
              <a:spLocks noChangeArrowheads="1"/>
            </p:cNvSpPr>
            <p:nvPr/>
          </p:nvSpPr>
          <p:spPr bwMode="auto">
            <a:xfrm>
              <a:off x="4020424" y="4497603"/>
              <a:ext cx="1242913" cy="329900"/>
            </a:xfrm>
            <a:prstGeom prst="rect">
              <a:avLst/>
            </a:prstGeom>
            <a:solidFill>
              <a:schemeClr val="bg1"/>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61200" anchor="ctr">
              <a:prstTxWarp prst="textNoShape">
                <a:avLst/>
              </a:prstTxWarp>
            </a:bodyPr>
            <a:lstStyle/>
            <a:p>
              <a:pPr algn="ctr"/>
              <a:r>
                <a:rPr lang="en-US" sz="1400" dirty="0" smtClean="0"/>
                <a:t>WBY</a:t>
              </a:r>
              <a:endParaRPr lang="en-US" sz="1400" dirty="0"/>
            </a:p>
          </p:txBody>
        </p:sp>
        <p:sp>
          <p:nvSpPr>
            <p:cNvPr id="21" name="Rectangle 83"/>
            <p:cNvSpPr>
              <a:spLocks noChangeArrowheads="1"/>
            </p:cNvSpPr>
            <p:nvPr/>
          </p:nvSpPr>
          <p:spPr bwMode="auto">
            <a:xfrm>
              <a:off x="4020424" y="5384054"/>
              <a:ext cx="1242913" cy="329900"/>
            </a:xfrm>
            <a:prstGeom prst="rect">
              <a:avLst/>
            </a:prstGeom>
            <a:solidFill>
              <a:schemeClr val="tx2">
                <a:lumMod val="60000"/>
                <a:lumOff val="40000"/>
              </a:schemeClr>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tIns="72000" bIns="93600" anchor="ctr"/>
            <a:lstStyle/>
            <a:p>
              <a:pPr algn="ctr" defTabSz="914400" eaLnBrk="0" fontAlgn="auto" hangingPunct="0">
                <a:spcBef>
                  <a:spcPts val="0"/>
                </a:spcBef>
                <a:spcAft>
                  <a:spcPts val="0"/>
                </a:spcAft>
              </a:pPr>
              <a:r>
                <a:rPr lang="en-US" sz="1400" kern="0" dirty="0">
                  <a:solidFill>
                    <a:srgbClr val="000000"/>
                  </a:solidFill>
                  <a:latin typeface="Arial"/>
                </a:rPr>
                <a:t>WIR</a:t>
              </a:r>
            </a:p>
          </p:txBody>
        </p:sp>
        <p:sp>
          <p:nvSpPr>
            <p:cNvPr id="28" name="TextBox 27"/>
            <p:cNvSpPr txBox="1"/>
            <p:nvPr/>
          </p:nvSpPr>
          <p:spPr>
            <a:xfrm>
              <a:off x="978723" y="2965714"/>
              <a:ext cx="1166042" cy="646331"/>
            </a:xfrm>
            <a:prstGeom prst="rect">
              <a:avLst/>
            </a:prstGeom>
            <a:noFill/>
          </p:spPr>
          <p:txBody>
            <a:bodyPr wrap="none" rtlCol="0">
              <a:spAutoFit/>
            </a:bodyPr>
            <a:lstStyle/>
            <a:p>
              <a:pPr algn="r"/>
              <a:r>
                <a:rPr lang="en-US" dirty="0" smtClean="0">
                  <a:latin typeface="+mn-lt"/>
                </a:rPr>
                <a:t>Functional</a:t>
              </a:r>
              <a:br>
                <a:rPr lang="en-US" dirty="0" smtClean="0">
                  <a:latin typeface="+mn-lt"/>
                </a:rPr>
              </a:br>
              <a:r>
                <a:rPr lang="en-US" dirty="0" smtClean="0">
                  <a:latin typeface="+mn-lt"/>
                </a:rPr>
                <a:t>inputs</a:t>
              </a:r>
              <a:endParaRPr lang="en-US" dirty="0">
                <a:latin typeface="+mn-lt"/>
              </a:endParaRPr>
            </a:p>
          </p:txBody>
        </p:sp>
        <p:sp>
          <p:nvSpPr>
            <p:cNvPr id="29" name="TextBox 28"/>
            <p:cNvSpPr txBox="1"/>
            <p:nvPr/>
          </p:nvSpPr>
          <p:spPr>
            <a:xfrm>
              <a:off x="7092654" y="2965714"/>
              <a:ext cx="1166042" cy="646331"/>
            </a:xfrm>
            <a:prstGeom prst="rect">
              <a:avLst/>
            </a:prstGeom>
            <a:noFill/>
          </p:spPr>
          <p:txBody>
            <a:bodyPr wrap="none" rtlCol="0">
              <a:spAutoFit/>
            </a:bodyPr>
            <a:lstStyle/>
            <a:p>
              <a:r>
                <a:rPr lang="en-US" dirty="0" smtClean="0">
                  <a:latin typeface="+mn-lt"/>
                </a:rPr>
                <a:t>Functional</a:t>
              </a:r>
              <a:br>
                <a:rPr lang="en-US" dirty="0" smtClean="0">
                  <a:latin typeface="+mn-lt"/>
                </a:rPr>
              </a:br>
              <a:r>
                <a:rPr lang="en-US" dirty="0" smtClean="0">
                  <a:latin typeface="+mn-lt"/>
                </a:rPr>
                <a:t>outputs</a:t>
              </a:r>
              <a:endParaRPr lang="en-US" dirty="0">
                <a:latin typeface="+mn-lt"/>
              </a:endParaRPr>
            </a:p>
          </p:txBody>
        </p:sp>
        <p:sp>
          <p:nvSpPr>
            <p:cNvPr id="30" name="TextBox 29"/>
            <p:cNvSpPr txBox="1"/>
            <p:nvPr/>
          </p:nvSpPr>
          <p:spPr>
            <a:xfrm>
              <a:off x="7013870" y="1813260"/>
              <a:ext cx="1767807" cy="646331"/>
            </a:xfrm>
            <a:prstGeom prst="rect">
              <a:avLst/>
            </a:prstGeom>
            <a:noFill/>
          </p:spPr>
          <p:txBody>
            <a:bodyPr wrap="none" rtlCol="0">
              <a:spAutoFit/>
            </a:bodyPr>
            <a:lstStyle/>
            <a:p>
              <a:r>
                <a:rPr lang="en-US" dirty="0" smtClean="0">
                  <a:latin typeface="+mn-lt"/>
                </a:rPr>
                <a:t>Wrapper parallel</a:t>
              </a:r>
              <a:br>
                <a:rPr lang="en-US" dirty="0" smtClean="0">
                  <a:latin typeface="+mn-lt"/>
                </a:rPr>
              </a:br>
              <a:r>
                <a:rPr lang="en-US" dirty="0" smtClean="0">
                  <a:latin typeface="+mn-lt"/>
                </a:rPr>
                <a:t>outputs (WPO)</a:t>
              </a:r>
              <a:endParaRPr lang="en-US" dirty="0">
                <a:latin typeface="+mn-lt"/>
              </a:endParaRPr>
            </a:p>
          </p:txBody>
        </p:sp>
        <p:sp>
          <p:nvSpPr>
            <p:cNvPr id="31" name="TextBox 30"/>
            <p:cNvSpPr txBox="1"/>
            <p:nvPr/>
          </p:nvSpPr>
          <p:spPr>
            <a:xfrm>
              <a:off x="376958" y="1813260"/>
              <a:ext cx="1767807" cy="646331"/>
            </a:xfrm>
            <a:prstGeom prst="rect">
              <a:avLst/>
            </a:prstGeom>
            <a:noFill/>
          </p:spPr>
          <p:txBody>
            <a:bodyPr wrap="none" rtlCol="0">
              <a:spAutoFit/>
            </a:bodyPr>
            <a:lstStyle/>
            <a:p>
              <a:pPr algn="r"/>
              <a:r>
                <a:rPr lang="en-US" dirty="0" smtClean="0">
                  <a:latin typeface="+mn-lt"/>
                </a:rPr>
                <a:t>Wrapper parallel</a:t>
              </a:r>
              <a:br>
                <a:rPr lang="en-US" dirty="0" smtClean="0">
                  <a:latin typeface="+mn-lt"/>
                </a:rPr>
              </a:br>
              <a:r>
                <a:rPr lang="en-US" dirty="0" smtClean="0">
                  <a:latin typeface="+mn-lt"/>
                </a:rPr>
                <a:t>inputs (WPI)</a:t>
              </a:r>
              <a:endParaRPr lang="en-US" dirty="0">
                <a:latin typeface="+mn-lt"/>
              </a:endParaRPr>
            </a:p>
          </p:txBody>
        </p:sp>
        <p:sp>
          <p:nvSpPr>
            <p:cNvPr id="32" name="TextBox 31"/>
            <p:cNvSpPr txBox="1"/>
            <p:nvPr/>
          </p:nvSpPr>
          <p:spPr>
            <a:xfrm>
              <a:off x="879143" y="4787168"/>
              <a:ext cx="1573267" cy="646331"/>
            </a:xfrm>
            <a:prstGeom prst="rect">
              <a:avLst/>
            </a:prstGeom>
            <a:noFill/>
          </p:spPr>
          <p:txBody>
            <a:bodyPr wrap="none" rtlCol="0">
              <a:spAutoFit/>
            </a:bodyPr>
            <a:lstStyle/>
            <a:p>
              <a:pPr algn="r"/>
              <a:r>
                <a:rPr lang="en-US" dirty="0" smtClean="0">
                  <a:latin typeface="+mn-lt"/>
                </a:rPr>
                <a:t>Wrapper serial</a:t>
              </a:r>
              <a:br>
                <a:rPr lang="en-US" dirty="0" smtClean="0">
                  <a:latin typeface="+mn-lt"/>
                </a:rPr>
              </a:br>
              <a:r>
                <a:rPr lang="en-US" dirty="0" smtClean="0">
                  <a:latin typeface="+mn-lt"/>
                </a:rPr>
                <a:t>input (WSI)</a:t>
              </a:r>
              <a:endParaRPr lang="en-US" dirty="0">
                <a:latin typeface="+mn-lt"/>
              </a:endParaRPr>
            </a:p>
          </p:txBody>
        </p:sp>
        <p:sp>
          <p:nvSpPr>
            <p:cNvPr id="33" name="TextBox 32"/>
            <p:cNvSpPr txBox="1"/>
            <p:nvPr/>
          </p:nvSpPr>
          <p:spPr>
            <a:xfrm>
              <a:off x="7253233" y="4723668"/>
              <a:ext cx="1573267" cy="646331"/>
            </a:xfrm>
            <a:prstGeom prst="rect">
              <a:avLst/>
            </a:prstGeom>
            <a:noFill/>
          </p:spPr>
          <p:txBody>
            <a:bodyPr wrap="none" rtlCol="0">
              <a:spAutoFit/>
            </a:bodyPr>
            <a:lstStyle/>
            <a:p>
              <a:pPr algn="ctr"/>
              <a:r>
                <a:rPr lang="en-US" dirty="0" smtClean="0">
                  <a:latin typeface="+mn-lt"/>
                </a:rPr>
                <a:t>Wrapper serial</a:t>
              </a:r>
              <a:br>
                <a:rPr lang="en-US" dirty="0" smtClean="0">
                  <a:latin typeface="+mn-lt"/>
                </a:rPr>
              </a:br>
              <a:r>
                <a:rPr lang="en-US" dirty="0" smtClean="0">
                  <a:latin typeface="+mn-lt"/>
                </a:rPr>
                <a:t>output (WSO)</a:t>
              </a:r>
              <a:endParaRPr lang="en-US" dirty="0">
                <a:latin typeface="+mn-lt"/>
              </a:endParaRPr>
            </a:p>
          </p:txBody>
        </p:sp>
        <p:sp>
          <p:nvSpPr>
            <p:cNvPr id="34" name="TextBox 33"/>
            <p:cNvSpPr txBox="1"/>
            <p:nvPr/>
          </p:nvSpPr>
          <p:spPr>
            <a:xfrm>
              <a:off x="3175804" y="6091929"/>
              <a:ext cx="2925237" cy="369332"/>
            </a:xfrm>
            <a:prstGeom prst="rect">
              <a:avLst/>
            </a:prstGeom>
            <a:noFill/>
          </p:spPr>
          <p:txBody>
            <a:bodyPr wrap="none" rtlCol="0">
              <a:spAutoFit/>
            </a:bodyPr>
            <a:lstStyle/>
            <a:p>
              <a:pPr algn="ctr"/>
              <a:r>
                <a:rPr lang="en-US" dirty="0" smtClean="0">
                  <a:latin typeface="+mn-lt"/>
                </a:rPr>
                <a:t>Wrapper serial control (WSC)</a:t>
              </a:r>
              <a:endParaRPr lang="en-US" dirty="0">
                <a:latin typeface="+mn-lt"/>
              </a:endParaRPr>
            </a:p>
          </p:txBody>
        </p:sp>
        <p:sp>
          <p:nvSpPr>
            <p:cNvPr id="35" name="Right Arrow 167"/>
            <p:cNvSpPr/>
            <p:nvPr/>
          </p:nvSpPr>
          <p:spPr>
            <a:xfrm rot="16200000">
              <a:off x="4425340" y="5818679"/>
              <a:ext cx="427166" cy="217715"/>
            </a:xfrm>
            <a:prstGeom prst="rightArrow">
              <a:avLst/>
            </a:prstGeom>
            <a:solidFill>
              <a:schemeClr val="bg1"/>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a:endParaRPr lang="en-US" sz="1200" dirty="0" smtClean="0">
                <a:solidFill>
                  <a:schemeClr val="tx1"/>
                </a:solidFill>
              </a:endParaRPr>
            </a:p>
          </p:txBody>
        </p:sp>
        <p:sp>
          <p:nvSpPr>
            <p:cNvPr id="36" name="Trapezoid 35"/>
            <p:cNvSpPr/>
            <p:nvPr/>
          </p:nvSpPr>
          <p:spPr>
            <a:xfrm rot="5400000">
              <a:off x="6752347" y="5343064"/>
              <a:ext cx="523046" cy="180000"/>
            </a:xfrm>
            <a:prstGeom prst="trapezoid">
              <a:avLst>
                <a:gd name="adj" fmla="val 44601"/>
              </a:avLst>
            </a:prstGeom>
            <a:solidFill>
              <a:schemeClr val="bg1"/>
            </a:solidFill>
            <a:ln w="19050" cap="flat" cmpd="sng" algn="ctr">
              <a:solidFill>
                <a:schemeClr val="tx1"/>
              </a:solidFill>
              <a:prstDash val="solid"/>
              <a:miter lim="800000"/>
              <a:headEnd type="none" w="med" len="med"/>
              <a:tailEnd type="none" w="med" len="me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endParaRPr>
            </a:p>
          </p:txBody>
        </p:sp>
        <p:sp>
          <p:nvSpPr>
            <p:cNvPr id="37" name="Trapezoid 36"/>
            <p:cNvSpPr/>
            <p:nvPr/>
          </p:nvSpPr>
          <p:spPr>
            <a:xfrm rot="10800000">
              <a:off x="6104859" y="4874949"/>
              <a:ext cx="523046" cy="180000"/>
            </a:xfrm>
            <a:prstGeom prst="trapezoid">
              <a:avLst>
                <a:gd name="adj" fmla="val 44601"/>
              </a:avLst>
            </a:prstGeom>
            <a:solidFill>
              <a:schemeClr val="bg1"/>
            </a:solidFill>
            <a:ln w="19050" cap="flat" cmpd="sng" algn="ctr">
              <a:solidFill>
                <a:schemeClr val="tx1"/>
              </a:solidFill>
              <a:prstDash val="solid"/>
              <a:miter lim="800000"/>
              <a:headEnd type="none" w="med" len="med"/>
              <a:tailEnd type="none" w="med" len="me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endParaRPr>
            </a:p>
          </p:txBody>
        </p:sp>
        <p:sp>
          <p:nvSpPr>
            <p:cNvPr id="44" name="Freeform 17"/>
            <p:cNvSpPr>
              <a:spLocks/>
            </p:cNvSpPr>
            <p:nvPr/>
          </p:nvSpPr>
          <p:spPr bwMode="auto">
            <a:xfrm rot="10800000">
              <a:off x="3689349" y="4675652"/>
              <a:ext cx="331072" cy="881665"/>
            </a:xfrm>
            <a:custGeom>
              <a:avLst/>
              <a:gdLst/>
              <a:ahLst/>
              <a:cxnLst>
                <a:cxn ang="0">
                  <a:pos x="0" y="0"/>
                </a:cxn>
                <a:cxn ang="0">
                  <a:pos x="628" y="0"/>
                </a:cxn>
                <a:cxn ang="0">
                  <a:pos x="628" y="1545"/>
                </a:cxn>
                <a:cxn ang="0">
                  <a:pos x="0" y="1545"/>
                </a:cxn>
              </a:cxnLst>
              <a:rect l="0" t="0" r="r" b="b"/>
              <a:pathLst>
                <a:path w="628" h="1545">
                  <a:moveTo>
                    <a:pt x="0" y="0"/>
                  </a:moveTo>
                  <a:lnTo>
                    <a:pt x="628" y="0"/>
                  </a:lnTo>
                  <a:lnTo>
                    <a:pt x="628" y="1545"/>
                  </a:lnTo>
                  <a:lnTo>
                    <a:pt x="0" y="1545"/>
                  </a:lnTo>
                </a:path>
              </a:pathLst>
            </a:custGeom>
            <a:noFill/>
            <a:ln w="19050" cmpd="sng">
              <a:solidFill>
                <a:schemeClr val="tx1"/>
              </a:solidFill>
              <a:round/>
              <a:headEnd type="triangle" w="lg" len="lg"/>
              <a:tailEnd type="triangle" w="lg" len="lg"/>
            </a:ln>
            <a:effectLst/>
          </p:spPr>
          <p:txBody>
            <a:bodyPr wrap="none" anchor="ctr">
              <a:prstTxWarp prst="textNoShape">
                <a:avLst/>
              </a:prstTxWarp>
            </a:bodyPr>
            <a:lstStyle/>
            <a:p>
              <a:endParaRPr lang="en-US"/>
            </a:p>
          </p:txBody>
        </p:sp>
        <p:sp>
          <p:nvSpPr>
            <p:cNvPr id="45" name="Line 23"/>
            <p:cNvSpPr>
              <a:spLocks noChangeShapeType="1"/>
            </p:cNvSpPr>
            <p:nvPr/>
          </p:nvSpPr>
          <p:spPr bwMode="auto">
            <a:xfrm>
              <a:off x="2405302" y="5116486"/>
              <a:ext cx="1284046" cy="0"/>
            </a:xfrm>
            <a:prstGeom prst="line">
              <a:avLst/>
            </a:prstGeom>
            <a:noFill/>
            <a:ln w="19050" cmpd="sng">
              <a:solidFill>
                <a:schemeClr val="tx1"/>
              </a:solidFill>
              <a:round/>
              <a:headEnd/>
              <a:tailEnd type="oval" w="med" len="med"/>
            </a:ln>
            <a:effectLst/>
          </p:spPr>
          <p:txBody>
            <a:bodyPr wrap="none" anchor="ctr">
              <a:prstTxWarp prst="textNoShape">
                <a:avLst/>
              </a:prstTxWarp>
            </a:bodyPr>
            <a:lstStyle/>
            <a:p>
              <a:endParaRPr lang="en-US"/>
            </a:p>
          </p:txBody>
        </p:sp>
        <p:sp>
          <p:nvSpPr>
            <p:cNvPr id="47" name="TextBox 46"/>
            <p:cNvSpPr txBox="1"/>
            <p:nvPr/>
          </p:nvSpPr>
          <p:spPr>
            <a:xfrm>
              <a:off x="3552202" y="1880265"/>
              <a:ext cx="639205" cy="523220"/>
            </a:xfrm>
            <a:prstGeom prst="rect">
              <a:avLst/>
            </a:prstGeom>
            <a:noFill/>
          </p:spPr>
          <p:txBody>
            <a:bodyPr wrap="none" rtlCol="0">
              <a:spAutoFit/>
            </a:bodyPr>
            <a:lstStyle/>
            <a:p>
              <a:r>
                <a:rPr lang="en-US" sz="1400" dirty="0" smtClean="0">
                  <a:latin typeface="+mn-lt"/>
                </a:rPr>
                <a:t>Test</a:t>
              </a:r>
              <a:br>
                <a:rPr lang="en-US" sz="1400" dirty="0" smtClean="0">
                  <a:latin typeface="+mn-lt"/>
                </a:rPr>
              </a:br>
              <a:r>
                <a:rPr lang="en-US" sz="1400" dirty="0" smtClean="0">
                  <a:latin typeface="+mn-lt"/>
                </a:rPr>
                <a:t>inputs</a:t>
              </a:r>
              <a:endParaRPr lang="en-US" sz="1400" dirty="0">
                <a:latin typeface="+mn-lt"/>
              </a:endParaRPr>
            </a:p>
          </p:txBody>
        </p:sp>
        <p:sp>
          <p:nvSpPr>
            <p:cNvPr id="48" name="TextBox 47"/>
            <p:cNvSpPr txBox="1"/>
            <p:nvPr/>
          </p:nvSpPr>
          <p:spPr>
            <a:xfrm>
              <a:off x="4193070" y="3952655"/>
              <a:ext cx="1031051" cy="307777"/>
            </a:xfrm>
            <a:prstGeom prst="rect">
              <a:avLst/>
            </a:prstGeom>
            <a:noFill/>
          </p:spPr>
          <p:txBody>
            <a:bodyPr wrap="none" rtlCol="0">
              <a:spAutoFit/>
            </a:bodyPr>
            <a:lstStyle/>
            <a:p>
              <a:pPr algn="ctr"/>
              <a:r>
                <a:rPr lang="en-US" sz="1400" dirty="0" smtClean="0">
                  <a:latin typeface="+mn-lt"/>
                </a:rPr>
                <a:t>Test enable</a:t>
              </a:r>
              <a:endParaRPr lang="en-US" sz="1400" dirty="0">
                <a:latin typeface="+mn-lt"/>
              </a:endParaRPr>
            </a:p>
          </p:txBody>
        </p:sp>
        <p:sp>
          <p:nvSpPr>
            <p:cNvPr id="49" name="TextBox 48"/>
            <p:cNvSpPr txBox="1"/>
            <p:nvPr/>
          </p:nvSpPr>
          <p:spPr>
            <a:xfrm>
              <a:off x="4952930" y="1880265"/>
              <a:ext cx="761146" cy="523220"/>
            </a:xfrm>
            <a:prstGeom prst="rect">
              <a:avLst/>
            </a:prstGeom>
            <a:noFill/>
          </p:spPr>
          <p:txBody>
            <a:bodyPr wrap="none" rtlCol="0">
              <a:spAutoFit/>
            </a:bodyPr>
            <a:lstStyle/>
            <a:p>
              <a:pPr algn="r"/>
              <a:r>
                <a:rPr lang="en-US" sz="1400" dirty="0" smtClean="0">
                  <a:latin typeface="+mn-lt"/>
                </a:rPr>
                <a:t>Test</a:t>
              </a:r>
              <a:br>
                <a:rPr lang="en-US" sz="1400" dirty="0" smtClean="0">
                  <a:latin typeface="+mn-lt"/>
                </a:rPr>
              </a:br>
              <a:r>
                <a:rPr lang="en-US" sz="1400" dirty="0" smtClean="0">
                  <a:latin typeface="+mn-lt"/>
                </a:rPr>
                <a:t>outputs</a:t>
              </a:r>
              <a:endParaRPr lang="en-US" sz="1400" dirty="0">
                <a:latin typeface="+mn-lt"/>
              </a:endParaRPr>
            </a:p>
          </p:txBody>
        </p:sp>
        <p:sp>
          <p:nvSpPr>
            <p:cNvPr id="50" name="TextBox 49"/>
            <p:cNvSpPr txBox="1"/>
            <p:nvPr/>
          </p:nvSpPr>
          <p:spPr>
            <a:xfrm>
              <a:off x="3567143" y="2965714"/>
              <a:ext cx="312393" cy="307777"/>
            </a:xfrm>
            <a:prstGeom prst="rect">
              <a:avLst/>
            </a:prstGeom>
            <a:noFill/>
          </p:spPr>
          <p:txBody>
            <a:bodyPr wrap="none" rtlCol="0">
              <a:spAutoFit/>
            </a:bodyPr>
            <a:lstStyle/>
            <a:p>
              <a:r>
                <a:rPr lang="en-US" sz="1400" dirty="0" smtClean="0">
                  <a:latin typeface="+mn-lt"/>
                </a:rPr>
                <a:t>FI</a:t>
              </a:r>
              <a:endParaRPr lang="en-US" sz="1400" dirty="0">
                <a:latin typeface="+mn-lt"/>
              </a:endParaRPr>
            </a:p>
          </p:txBody>
        </p:sp>
        <p:sp>
          <p:nvSpPr>
            <p:cNvPr id="51" name="TextBox 50"/>
            <p:cNvSpPr txBox="1"/>
            <p:nvPr/>
          </p:nvSpPr>
          <p:spPr>
            <a:xfrm>
              <a:off x="3552202" y="3477133"/>
              <a:ext cx="386031" cy="307777"/>
            </a:xfrm>
            <a:prstGeom prst="rect">
              <a:avLst/>
            </a:prstGeom>
            <a:noFill/>
          </p:spPr>
          <p:txBody>
            <a:bodyPr wrap="none" rtlCol="0">
              <a:spAutoFit/>
            </a:bodyPr>
            <a:lstStyle/>
            <a:p>
              <a:r>
                <a:rPr lang="en-US" sz="1400" dirty="0" smtClean="0">
                  <a:latin typeface="+mn-lt"/>
                </a:rPr>
                <a:t>FO</a:t>
              </a:r>
              <a:endParaRPr lang="en-US" sz="1400" dirty="0">
                <a:latin typeface="+mn-lt"/>
              </a:endParaRPr>
            </a:p>
          </p:txBody>
        </p:sp>
        <p:sp>
          <p:nvSpPr>
            <p:cNvPr id="52" name="TextBox 51"/>
            <p:cNvSpPr txBox="1"/>
            <p:nvPr/>
          </p:nvSpPr>
          <p:spPr>
            <a:xfrm>
              <a:off x="5327337" y="2965714"/>
              <a:ext cx="386031" cy="307777"/>
            </a:xfrm>
            <a:prstGeom prst="rect">
              <a:avLst/>
            </a:prstGeom>
            <a:noFill/>
          </p:spPr>
          <p:txBody>
            <a:bodyPr wrap="none" rtlCol="0">
              <a:spAutoFit/>
            </a:bodyPr>
            <a:lstStyle/>
            <a:p>
              <a:r>
                <a:rPr lang="en-US" sz="1400" dirty="0" smtClean="0">
                  <a:latin typeface="+mn-lt"/>
                </a:rPr>
                <a:t>FO</a:t>
              </a:r>
              <a:endParaRPr lang="en-US" sz="1400" dirty="0">
                <a:latin typeface="+mn-lt"/>
              </a:endParaRPr>
            </a:p>
          </p:txBody>
        </p:sp>
        <p:sp>
          <p:nvSpPr>
            <p:cNvPr id="53" name="TextBox 52"/>
            <p:cNvSpPr txBox="1"/>
            <p:nvPr/>
          </p:nvSpPr>
          <p:spPr>
            <a:xfrm>
              <a:off x="5402042" y="3477133"/>
              <a:ext cx="312393" cy="307777"/>
            </a:xfrm>
            <a:prstGeom prst="rect">
              <a:avLst/>
            </a:prstGeom>
            <a:noFill/>
          </p:spPr>
          <p:txBody>
            <a:bodyPr wrap="none" rtlCol="0">
              <a:spAutoFit/>
            </a:bodyPr>
            <a:lstStyle/>
            <a:p>
              <a:r>
                <a:rPr lang="en-US" sz="1400" dirty="0" smtClean="0">
                  <a:latin typeface="+mn-lt"/>
                </a:rPr>
                <a:t>FI</a:t>
              </a:r>
              <a:endParaRPr lang="en-US" sz="1400" dirty="0">
                <a:latin typeface="+mn-lt"/>
              </a:endParaRPr>
            </a:p>
          </p:txBody>
        </p:sp>
        <p:sp>
          <p:nvSpPr>
            <p:cNvPr id="56" name="Line 23"/>
            <p:cNvSpPr>
              <a:spLocks noChangeShapeType="1"/>
            </p:cNvSpPr>
            <p:nvPr/>
          </p:nvSpPr>
          <p:spPr bwMode="auto">
            <a:xfrm>
              <a:off x="5871883" y="3629990"/>
              <a:ext cx="426121" cy="0"/>
            </a:xfrm>
            <a:prstGeom prst="line">
              <a:avLst/>
            </a:prstGeom>
            <a:noFill/>
            <a:ln w="19050" cmpd="sng">
              <a:solidFill>
                <a:schemeClr val="tx1"/>
              </a:solidFill>
              <a:round/>
              <a:headEnd type="oval" w="med" len="med"/>
              <a:tailEnd type="triangle" w="med" len="med"/>
            </a:ln>
            <a:effectLst/>
          </p:spPr>
          <p:txBody>
            <a:bodyPr wrap="none" anchor="ctr">
              <a:prstTxWarp prst="textNoShape">
                <a:avLst/>
              </a:prstTxWarp>
            </a:bodyPr>
            <a:lstStyle/>
            <a:p>
              <a:endParaRPr lang="en-US"/>
            </a:p>
          </p:txBody>
        </p:sp>
        <p:sp>
          <p:nvSpPr>
            <p:cNvPr id="57" name="Line 23"/>
            <p:cNvSpPr>
              <a:spLocks noChangeShapeType="1"/>
            </p:cNvSpPr>
            <p:nvPr/>
          </p:nvSpPr>
          <p:spPr bwMode="auto">
            <a:xfrm flipH="1">
              <a:off x="2933031" y="3629990"/>
              <a:ext cx="426121" cy="0"/>
            </a:xfrm>
            <a:prstGeom prst="line">
              <a:avLst/>
            </a:prstGeom>
            <a:noFill/>
            <a:ln w="19050" cmpd="sng">
              <a:solidFill>
                <a:schemeClr val="tx1"/>
              </a:solidFill>
              <a:round/>
              <a:headEnd type="oval" w="med" len="med"/>
              <a:tailEnd type="triangle" w="med" len="med"/>
            </a:ln>
            <a:effectLst/>
          </p:spPr>
          <p:txBody>
            <a:bodyPr wrap="none" anchor="ctr">
              <a:prstTxWarp prst="textNoShape">
                <a:avLst/>
              </a:prstTxWarp>
            </a:bodyPr>
            <a:lstStyle/>
            <a:p>
              <a:endParaRPr lang="en-US"/>
            </a:p>
          </p:txBody>
        </p:sp>
        <p:sp>
          <p:nvSpPr>
            <p:cNvPr id="60" name="Line 23"/>
            <p:cNvSpPr>
              <a:spLocks noChangeShapeType="1"/>
            </p:cNvSpPr>
            <p:nvPr/>
          </p:nvSpPr>
          <p:spPr bwMode="auto">
            <a:xfrm>
              <a:off x="5865533" y="2438731"/>
              <a:ext cx="426121" cy="0"/>
            </a:xfrm>
            <a:prstGeom prst="line">
              <a:avLst/>
            </a:prstGeom>
            <a:noFill/>
            <a:ln w="19050" cmpd="sng">
              <a:solidFill>
                <a:schemeClr val="tx1"/>
              </a:solidFill>
              <a:round/>
              <a:headEnd type="none" w="med" len="med"/>
              <a:tailEnd type="triangle" w="med" len="med"/>
            </a:ln>
            <a:effectLst/>
          </p:spPr>
          <p:txBody>
            <a:bodyPr wrap="none" anchor="ctr">
              <a:prstTxWarp prst="textNoShape">
                <a:avLst/>
              </a:prstTxWarp>
            </a:bodyPr>
            <a:lstStyle/>
            <a:p>
              <a:endParaRPr lang="en-US"/>
            </a:p>
          </p:txBody>
        </p:sp>
        <p:sp>
          <p:nvSpPr>
            <p:cNvPr id="61" name="Line 23"/>
            <p:cNvSpPr>
              <a:spLocks noChangeShapeType="1"/>
            </p:cNvSpPr>
            <p:nvPr/>
          </p:nvSpPr>
          <p:spPr bwMode="auto">
            <a:xfrm flipH="1">
              <a:off x="2942556" y="2435556"/>
              <a:ext cx="426121" cy="0"/>
            </a:xfrm>
            <a:prstGeom prst="line">
              <a:avLst/>
            </a:prstGeom>
            <a:noFill/>
            <a:ln w="19050" cmpd="sng">
              <a:solidFill>
                <a:schemeClr val="tx1"/>
              </a:solidFill>
              <a:round/>
              <a:headEnd type="none" w="med" len="med"/>
              <a:tailEnd type="triangle" w="med" len="med"/>
            </a:ln>
            <a:effectLst/>
          </p:spPr>
          <p:txBody>
            <a:bodyPr wrap="none" anchor="ctr">
              <a:prstTxWarp prst="textNoShape">
                <a:avLst/>
              </a:prstTxWarp>
            </a:bodyPr>
            <a:lstStyle/>
            <a:p>
              <a:endParaRPr lang="en-US"/>
            </a:p>
          </p:txBody>
        </p:sp>
      </p:grpSp>
    </p:spTree>
    <p:extLst>
      <p:ext uri="{BB962C8B-B14F-4D97-AF65-F5344CB8AC3E}">
        <p14:creationId xmlns:p14="http://schemas.microsoft.com/office/powerpoint/2010/main" val="2907693059"/>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dirty="0" smtClean="0"/>
              <a:t>IEEE P1687 </a:t>
            </a:r>
            <a:endParaRPr lang="en-US" dirty="0"/>
          </a:p>
        </p:txBody>
      </p:sp>
      <p:sp>
        <p:nvSpPr>
          <p:cNvPr id="372" name="Symbol zastępczy zawartości 2"/>
          <p:cNvSpPr>
            <a:spLocks noGrp="1"/>
          </p:cNvSpPr>
          <p:nvPr>
            <p:ph idx="1"/>
          </p:nvPr>
        </p:nvSpPr>
        <p:spPr>
          <a:xfrm>
            <a:off x="676275" y="1715665"/>
            <a:ext cx="8229600" cy="4899212"/>
          </a:xfrm>
        </p:spPr>
        <p:txBody>
          <a:bodyPr/>
          <a:lstStyle/>
          <a:p>
            <a:r>
              <a:rPr lang="en-US" dirty="0" smtClean="0"/>
              <a:t>Standard </a:t>
            </a:r>
            <a:r>
              <a:rPr lang="en-US" dirty="0"/>
              <a:t>for </a:t>
            </a:r>
            <a:r>
              <a:rPr lang="en-US" dirty="0" smtClean="0"/>
              <a:t>access and control </a:t>
            </a:r>
            <a:r>
              <a:rPr lang="en-US" dirty="0"/>
              <a:t>of </a:t>
            </a:r>
            <a:r>
              <a:rPr lang="en-US" dirty="0" smtClean="0"/>
              <a:t>instrumentation </a:t>
            </a:r>
            <a:r>
              <a:rPr lang="en-US" dirty="0"/>
              <a:t>e</a:t>
            </a:r>
            <a:r>
              <a:rPr lang="en-US" dirty="0" smtClean="0"/>
              <a:t>mbedded </a:t>
            </a:r>
            <a:r>
              <a:rPr lang="en-US" dirty="0"/>
              <a:t>w</a:t>
            </a:r>
            <a:r>
              <a:rPr lang="en-US" dirty="0" smtClean="0"/>
              <a:t>ithin a semiconductor device</a:t>
            </a:r>
          </a:p>
          <a:p>
            <a:r>
              <a:rPr lang="en-US" dirty="0"/>
              <a:t>Problems addressed:</a:t>
            </a:r>
          </a:p>
          <a:p>
            <a:pPr lvl="1"/>
            <a:r>
              <a:rPr lang="en-US" dirty="0"/>
              <a:t>r</a:t>
            </a:r>
            <a:r>
              <a:rPr lang="en-US" dirty="0" smtClean="0"/>
              <a:t>e</a:t>
            </a:r>
            <a:r>
              <a:rPr lang="en-US" dirty="0"/>
              <a:t>-using on-chip test/debug IP at board/system level</a:t>
            </a:r>
          </a:p>
          <a:p>
            <a:pPr lvl="1"/>
            <a:r>
              <a:rPr lang="en-US" dirty="0"/>
              <a:t>s</a:t>
            </a:r>
            <a:r>
              <a:rPr lang="en-US" dirty="0" smtClean="0"/>
              <a:t>tandardized </a:t>
            </a:r>
            <a:r>
              <a:rPr lang="en-US" dirty="0"/>
              <a:t>hardware description language for internal TDRs</a:t>
            </a:r>
          </a:p>
          <a:p>
            <a:pPr lvl="1"/>
            <a:r>
              <a:rPr lang="en-US" dirty="0"/>
              <a:t>s</a:t>
            </a:r>
            <a:r>
              <a:rPr lang="en-US" dirty="0" smtClean="0"/>
              <a:t>tandardized </a:t>
            </a:r>
            <a:r>
              <a:rPr lang="en-US" dirty="0"/>
              <a:t>instrument procedure language</a:t>
            </a:r>
          </a:p>
          <a:p>
            <a:r>
              <a:rPr lang="en-US" dirty="0" smtClean="0"/>
              <a:t>Efficient </a:t>
            </a:r>
            <a:r>
              <a:rPr lang="en-US" dirty="0"/>
              <a:t>instrument connection architecture</a:t>
            </a:r>
          </a:p>
          <a:p>
            <a:r>
              <a:rPr lang="en-US" dirty="0" smtClean="0"/>
              <a:t>Why </a:t>
            </a:r>
            <a:r>
              <a:rPr lang="en-US" dirty="0"/>
              <a:t>not </a:t>
            </a:r>
            <a:r>
              <a:rPr lang="en-US" dirty="0" smtClean="0"/>
              <a:t>the boundary scan architecture 1149.1?</a:t>
            </a:r>
            <a:endParaRPr lang="en-US" dirty="0"/>
          </a:p>
          <a:p>
            <a:pPr lvl="1"/>
            <a:r>
              <a:rPr lang="en-US" dirty="0" smtClean="0"/>
              <a:t>1149.1 </a:t>
            </a:r>
            <a:r>
              <a:rPr lang="en-US" dirty="0"/>
              <a:t>TDRs are fixed length</a:t>
            </a:r>
          </a:p>
          <a:p>
            <a:pPr lvl="1"/>
            <a:r>
              <a:rPr lang="en-US" dirty="0" smtClean="0"/>
              <a:t>1149.1 </a:t>
            </a:r>
            <a:r>
              <a:rPr lang="en-US" dirty="0"/>
              <a:t>does not standardize internal scan description</a:t>
            </a:r>
          </a:p>
          <a:p>
            <a:pPr lvl="1"/>
            <a:r>
              <a:rPr lang="en-US" dirty="0" smtClean="0"/>
              <a:t>1149.1 </a:t>
            </a:r>
            <a:r>
              <a:rPr lang="en-US" dirty="0"/>
              <a:t>does not standardize procedural language</a:t>
            </a:r>
          </a:p>
        </p:txBody>
      </p:sp>
    </p:spTree>
    <p:extLst>
      <p:ext uri="{BB962C8B-B14F-4D97-AF65-F5344CB8AC3E}">
        <p14:creationId xmlns:p14="http://schemas.microsoft.com/office/powerpoint/2010/main" val="402148037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DFT?</a:t>
            </a:r>
            <a:endParaRPr lang="en-US" dirty="0"/>
          </a:p>
        </p:txBody>
      </p:sp>
      <p:sp>
        <p:nvSpPr>
          <p:cNvPr id="3" name="Content Placeholder 2"/>
          <p:cNvSpPr>
            <a:spLocks noGrp="1"/>
          </p:cNvSpPr>
          <p:nvPr>
            <p:ph idx="1"/>
          </p:nvPr>
        </p:nvSpPr>
        <p:spPr>
          <a:xfrm>
            <a:off x="676275" y="1450754"/>
            <a:ext cx="7794625" cy="4841012"/>
          </a:xfrm>
        </p:spPr>
        <p:txBody>
          <a:bodyPr/>
          <a:lstStyle/>
          <a:p>
            <a:r>
              <a:rPr lang="en-US" dirty="0" smtClean="0"/>
              <a:t>Problems with testing of complex </a:t>
            </a:r>
            <a:r>
              <a:rPr lang="en-US" sz="2400" dirty="0" smtClean="0"/>
              <a:t>ICs</a:t>
            </a:r>
          </a:p>
          <a:p>
            <a:pPr lvl="1">
              <a:spcBef>
                <a:spcPts val="0"/>
              </a:spcBef>
            </a:pPr>
            <a:r>
              <a:rPr lang="en-US" sz="2000" dirty="0" smtClean="0"/>
              <a:t>logic-to-pin ratio is too high and increasing</a:t>
            </a:r>
          </a:p>
          <a:p>
            <a:pPr lvl="1">
              <a:spcBef>
                <a:spcPts val="0"/>
              </a:spcBef>
            </a:pPr>
            <a:r>
              <a:rPr lang="en-US" sz="2000" dirty="0" smtClean="0"/>
              <a:t>circuit complexity is too high and increasing</a:t>
            </a:r>
          </a:p>
          <a:p>
            <a:pPr lvl="1">
              <a:spcBef>
                <a:spcPts val="0"/>
              </a:spcBef>
            </a:pPr>
            <a:r>
              <a:rPr lang="en-US" sz="2000" dirty="0" smtClean="0"/>
              <a:t>takes too long to generate tests</a:t>
            </a:r>
          </a:p>
          <a:p>
            <a:pPr lvl="1">
              <a:spcBef>
                <a:spcPts val="0"/>
              </a:spcBef>
            </a:pPr>
            <a:r>
              <a:rPr lang="en-US" sz="2000" dirty="0" smtClean="0"/>
              <a:t>volume of test data is too large and increasing</a:t>
            </a:r>
          </a:p>
          <a:p>
            <a:pPr lvl="1">
              <a:spcBef>
                <a:spcPts val="0"/>
              </a:spcBef>
            </a:pPr>
            <a:r>
              <a:rPr lang="en-US" sz="2000" dirty="0" smtClean="0"/>
              <a:t>performance testing is difficult</a:t>
            </a:r>
          </a:p>
          <a:p>
            <a:pPr lvl="1">
              <a:spcBef>
                <a:spcPts val="0"/>
              </a:spcBef>
            </a:pPr>
            <a:r>
              <a:rPr lang="en-US" sz="2000" dirty="0" smtClean="0"/>
              <a:t>problems in finding skilled resources</a:t>
            </a:r>
          </a:p>
          <a:p>
            <a:r>
              <a:rPr lang="en-US" sz="2400" dirty="0" smtClean="0"/>
              <a:t>Substantial amount of time and effort can be saved if testing, at the expense of modest </a:t>
            </a:r>
            <a:r>
              <a:rPr lang="en-US" dirty="0" smtClean="0"/>
              <a:t>silicon </a:t>
            </a:r>
            <a:r>
              <a:rPr lang="en-US" sz="2400" dirty="0" smtClean="0"/>
              <a:t>area and possibly minimal performance degradation, is considered early in the design flow</a:t>
            </a:r>
          </a:p>
          <a:p>
            <a:r>
              <a:rPr lang="en-US" dirty="0" smtClean="0"/>
              <a:t>Design for testability (DFT) – techniques making the final design easier to test</a:t>
            </a:r>
            <a:endParaRPr lang="en-US" sz="24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16" name="Łącznik prosty ze strzałką 215"/>
          <p:cNvCxnSpPr/>
          <p:nvPr/>
        </p:nvCxnSpPr>
        <p:spPr bwMode="auto">
          <a:xfrm>
            <a:off x="4841634" y="3038039"/>
            <a:ext cx="0" cy="2893218"/>
          </a:xfrm>
          <a:prstGeom prst="straightConnector1">
            <a:avLst/>
          </a:prstGeom>
          <a:gradFill rotWithShape="0">
            <a:gsLst>
              <a:gs pos="0">
                <a:srgbClr val="0082E5">
                  <a:alpha val="75000"/>
                </a:srgbClr>
              </a:gs>
              <a:gs pos="100000">
                <a:srgbClr val="0057E5">
                  <a:alpha val="64999"/>
                </a:srgbClr>
              </a:gs>
            </a:gsLst>
            <a:lin ang="5400000" scaled="1"/>
          </a:gradFill>
          <a:ln w="19050" cap="flat" cmpd="sng" algn="ctr">
            <a:solidFill>
              <a:srgbClr val="000000"/>
            </a:solidFill>
            <a:prstDash val="solid"/>
            <a:round/>
            <a:headEnd type="none" w="med" len="med"/>
            <a:tailEnd type="stealth" w="lg" len="lg"/>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nvGrpSpPr>
          <p:cNvPr id="11" name="Grupa 10"/>
          <p:cNvGrpSpPr/>
          <p:nvPr/>
        </p:nvGrpSpPr>
        <p:grpSpPr>
          <a:xfrm>
            <a:off x="3709625" y="3051856"/>
            <a:ext cx="214312" cy="1031344"/>
            <a:chOff x="-1452722" y="1497633"/>
            <a:chExt cx="214312" cy="2152055"/>
          </a:xfrm>
        </p:grpSpPr>
        <p:cxnSp>
          <p:nvCxnSpPr>
            <p:cNvPr id="214" name="Łącznik prosty ze strzałką 213"/>
            <p:cNvCxnSpPr/>
            <p:nvPr/>
          </p:nvCxnSpPr>
          <p:spPr bwMode="auto">
            <a:xfrm>
              <a:off x="-1452722" y="1497633"/>
              <a:ext cx="0" cy="2143125"/>
            </a:xfrm>
            <a:prstGeom prst="straightConnector1">
              <a:avLst/>
            </a:prstGeom>
            <a:gradFill rotWithShape="0">
              <a:gsLst>
                <a:gs pos="0">
                  <a:srgbClr val="0082E5">
                    <a:alpha val="75000"/>
                  </a:srgbClr>
                </a:gs>
                <a:gs pos="100000">
                  <a:srgbClr val="0057E5">
                    <a:alpha val="64999"/>
                  </a:srgbClr>
                </a:gs>
              </a:gsLst>
              <a:lin ang="5400000" scaled="1"/>
            </a:gradFill>
            <a:ln w="19050" cap="flat" cmpd="sng" algn="ctr">
              <a:solidFill>
                <a:srgbClr val="000000"/>
              </a:solidFill>
              <a:prstDash val="solid"/>
              <a:round/>
              <a:headEnd type="none" w="med" len="med"/>
              <a:tailEnd type="stealth" w="lg" len="lg"/>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18" name="Łącznik prosty ze strzałką 217"/>
            <p:cNvCxnSpPr/>
            <p:nvPr/>
          </p:nvCxnSpPr>
          <p:spPr bwMode="auto">
            <a:xfrm flipV="1">
              <a:off x="-1238410" y="1506563"/>
              <a:ext cx="0" cy="2143125"/>
            </a:xfrm>
            <a:prstGeom prst="straightConnector1">
              <a:avLst/>
            </a:prstGeom>
            <a:gradFill rotWithShape="0">
              <a:gsLst>
                <a:gs pos="0">
                  <a:srgbClr val="0082E5">
                    <a:alpha val="75000"/>
                  </a:srgbClr>
                </a:gs>
                <a:gs pos="100000">
                  <a:srgbClr val="0057E5">
                    <a:alpha val="64999"/>
                  </a:srgbClr>
                </a:gs>
              </a:gsLst>
              <a:lin ang="5400000" scaled="1"/>
            </a:gradFill>
            <a:ln w="19050" cap="flat" cmpd="sng" algn="ctr">
              <a:solidFill>
                <a:srgbClr val="000000"/>
              </a:solidFill>
              <a:prstDash val="solid"/>
              <a:round/>
              <a:headEnd type="none" w="med" len="med"/>
              <a:tailEnd type="stealth" w="lg" len="lg"/>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cxnSp>
        <p:nvCxnSpPr>
          <p:cNvPr id="219" name="Łącznik prosty ze strzałką 218"/>
          <p:cNvCxnSpPr/>
          <p:nvPr/>
        </p:nvCxnSpPr>
        <p:spPr bwMode="auto">
          <a:xfrm flipV="1">
            <a:off x="5055946" y="3046969"/>
            <a:ext cx="0" cy="2893218"/>
          </a:xfrm>
          <a:prstGeom prst="straightConnector1">
            <a:avLst/>
          </a:prstGeom>
          <a:gradFill rotWithShape="0">
            <a:gsLst>
              <a:gs pos="0">
                <a:srgbClr val="0082E5">
                  <a:alpha val="75000"/>
                </a:srgbClr>
              </a:gs>
              <a:gs pos="100000">
                <a:srgbClr val="0057E5">
                  <a:alpha val="64999"/>
                </a:srgbClr>
              </a:gs>
            </a:gsLst>
            <a:lin ang="5400000" scaled="1"/>
          </a:gradFill>
          <a:ln w="19050" cap="flat" cmpd="sng" algn="ctr">
            <a:solidFill>
              <a:srgbClr val="000000"/>
            </a:solidFill>
            <a:prstDash val="solid"/>
            <a:round/>
            <a:headEnd type="none" w="med" len="med"/>
            <a:tailEnd type="stealth" w="lg" len="lg"/>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206" name="Freeform 32"/>
          <p:cNvSpPr>
            <a:spLocks/>
          </p:cNvSpPr>
          <p:nvPr/>
        </p:nvSpPr>
        <p:spPr bwMode="auto">
          <a:xfrm flipH="1">
            <a:off x="5405074" y="3033369"/>
            <a:ext cx="303609" cy="924429"/>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Lst>
            <a:ahLst/>
            <a:cxnLst>
              <a:cxn ang="T6">
                <a:pos x="T0" y="T1"/>
              </a:cxn>
              <a:cxn ang="T7">
                <a:pos x="T2" y="T3"/>
              </a:cxn>
              <a:cxn ang="T8">
                <a:pos x="T4" y="T5"/>
              </a:cxn>
            </a:cxnLst>
            <a:rect l="T9" t="T10" r="T11" b="T12"/>
            <a:pathLst>
              <a:path w="870" h="1638">
                <a:moveTo>
                  <a:pt x="870" y="0"/>
                </a:moveTo>
                <a:lnTo>
                  <a:pt x="870" y="1638"/>
                </a:lnTo>
                <a:lnTo>
                  <a:pt x="0" y="1638"/>
                </a:lnTo>
              </a:path>
            </a:pathLst>
          </a:custGeom>
          <a:noFill/>
          <a:ln w="19050" cap="flat" cmpd="sng" algn="ctr">
            <a:solidFill>
              <a:srgbClr val="000000"/>
            </a:solidFill>
            <a:prstDash val="solid"/>
            <a:round/>
            <a:headEnd type="none" w="med" len="med"/>
            <a:tailEnd type="stealth" w="lg" len="lg"/>
          </a:ln>
          <a:effectLst/>
        </p:spPr>
        <p:txBody>
          <a:bodyPr wrap="none" lIns="92075" tIns="46038" rIns="92075" bIns="46038" anchor="ctr">
            <a:prstTxWarp prst="textNoShape">
              <a:avLst/>
            </a:prstTxWarp>
          </a:bodyPr>
          <a:lstStyle/>
          <a:p>
            <a:endParaRPr lang="pl-PL"/>
          </a:p>
        </p:txBody>
      </p:sp>
      <p:sp>
        <p:nvSpPr>
          <p:cNvPr id="204" name="Dowolny kształt 203"/>
          <p:cNvSpPr/>
          <p:nvPr/>
        </p:nvSpPr>
        <p:spPr>
          <a:xfrm flipH="1">
            <a:off x="5619387" y="3055899"/>
            <a:ext cx="3214688" cy="906976"/>
          </a:xfrm>
          <a:custGeom>
            <a:avLst/>
            <a:gdLst>
              <a:gd name="connsiteX0" fmla="*/ 895350 w 895350"/>
              <a:gd name="connsiteY0" fmla="*/ 0 h 2127250"/>
              <a:gd name="connsiteX1" fmla="*/ 895350 w 895350"/>
              <a:gd name="connsiteY1" fmla="*/ 1530350 h 2127250"/>
              <a:gd name="connsiteX2" fmla="*/ 0 w 895350"/>
              <a:gd name="connsiteY2" fmla="*/ 1536700 h 2127250"/>
              <a:gd name="connsiteX3" fmla="*/ 0 w 895350"/>
              <a:gd name="connsiteY3" fmla="*/ 2127250 h 2127250"/>
              <a:gd name="connsiteX4" fmla="*/ 260350 w 895350"/>
              <a:gd name="connsiteY4" fmla="*/ 2120900 h 2127250"/>
              <a:gd name="connsiteX0" fmla="*/ 895350 w 895350"/>
              <a:gd name="connsiteY0" fmla="*/ 0 h 2128261"/>
              <a:gd name="connsiteX1" fmla="*/ 895350 w 895350"/>
              <a:gd name="connsiteY1" fmla="*/ 1530350 h 2128261"/>
              <a:gd name="connsiteX2" fmla="*/ 0 w 895350"/>
              <a:gd name="connsiteY2" fmla="*/ 1536700 h 2128261"/>
              <a:gd name="connsiteX3" fmla="*/ 0 w 895350"/>
              <a:gd name="connsiteY3" fmla="*/ 2127250 h 2128261"/>
              <a:gd name="connsiteX4" fmla="*/ 71332 w 895350"/>
              <a:gd name="connsiteY4" fmla="*/ 2128261 h 2128261"/>
              <a:gd name="connsiteX0" fmla="*/ 895350 w 895350"/>
              <a:gd name="connsiteY0" fmla="*/ 0 h 1436353"/>
              <a:gd name="connsiteX1" fmla="*/ 895350 w 895350"/>
              <a:gd name="connsiteY1" fmla="*/ 838442 h 1436353"/>
              <a:gd name="connsiteX2" fmla="*/ 0 w 895350"/>
              <a:gd name="connsiteY2" fmla="*/ 844792 h 1436353"/>
              <a:gd name="connsiteX3" fmla="*/ 0 w 895350"/>
              <a:gd name="connsiteY3" fmla="*/ 1435342 h 1436353"/>
              <a:gd name="connsiteX4" fmla="*/ 71332 w 895350"/>
              <a:gd name="connsiteY4" fmla="*/ 1436353 h 1436353"/>
              <a:gd name="connsiteX0" fmla="*/ 894106 w 895350"/>
              <a:gd name="connsiteY0" fmla="*/ 0 h 1495239"/>
              <a:gd name="connsiteX1" fmla="*/ 895350 w 895350"/>
              <a:gd name="connsiteY1" fmla="*/ 897328 h 1495239"/>
              <a:gd name="connsiteX2" fmla="*/ 0 w 895350"/>
              <a:gd name="connsiteY2" fmla="*/ 903678 h 1495239"/>
              <a:gd name="connsiteX3" fmla="*/ 0 w 895350"/>
              <a:gd name="connsiteY3" fmla="*/ 1494228 h 1495239"/>
              <a:gd name="connsiteX4" fmla="*/ 71332 w 895350"/>
              <a:gd name="connsiteY4" fmla="*/ 1495239 h 14952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5350" h="1495239">
                <a:moveTo>
                  <a:pt x="894106" y="0"/>
                </a:moveTo>
                <a:cubicBezTo>
                  <a:pt x="894521" y="299109"/>
                  <a:pt x="894935" y="598219"/>
                  <a:pt x="895350" y="897328"/>
                </a:cubicBezTo>
                <a:lnTo>
                  <a:pt x="0" y="903678"/>
                </a:lnTo>
                <a:lnTo>
                  <a:pt x="0" y="1494228"/>
                </a:lnTo>
                <a:lnTo>
                  <a:pt x="71332" y="1495239"/>
                </a:lnTo>
              </a:path>
            </a:pathLst>
          </a:custGeom>
          <a:ln w="19050" cmpd="sng">
            <a:solidFill>
              <a:srgbClr val="000000"/>
            </a:solidFill>
            <a:headEnd type="stealth" w="lg" len="lg"/>
            <a:tailEnd type="none" w="med" len="med"/>
          </a:ln>
        </p:spPr>
        <p:txBody>
          <a:bodyPr vert="horz" wrap="square" lIns="91440" tIns="45720" rIns="91440" bIns="45720" numCol="1" rtlCol="0" anchor="t" anchorCtr="0" compatLnSpc="1">
            <a:prstTxWarp prst="textNoShape">
              <a:avLst/>
            </a:prstTxWarp>
          </a:bodyPr>
          <a:lstStyle/>
          <a:p>
            <a:pPr algn="ctr" defTabSz="642915"/>
            <a:endParaRPr lang="en-US" sz="3000">
              <a:solidFill>
                <a:srgbClr val="FFFFFF"/>
              </a:solidFill>
              <a:effectLst>
                <a:outerShdw blurRad="38100" dist="38100" dir="2700000" algn="tl">
                  <a:srgbClr val="000000">
                    <a:alpha val="43137"/>
                  </a:srgbClr>
                </a:outerShdw>
              </a:effectLst>
              <a:latin typeface="Helvetica Neue Light" charset="0"/>
              <a:ea typeface="ヒラギノ角ゴ ProN W3" charset="0"/>
              <a:cs typeface="ヒラギノ角ゴ ProN W3" charset="0"/>
              <a:sym typeface="Helvetica Neue Light" charset="0"/>
            </a:endParaRPr>
          </a:p>
        </p:txBody>
      </p:sp>
      <p:cxnSp>
        <p:nvCxnSpPr>
          <p:cNvPr id="193" name="Łącznik prosty ze strzałką 192"/>
          <p:cNvCxnSpPr/>
          <p:nvPr/>
        </p:nvCxnSpPr>
        <p:spPr bwMode="auto">
          <a:xfrm rot="16200000">
            <a:off x="8010959" y="3722745"/>
            <a:ext cx="0" cy="470105"/>
          </a:xfrm>
          <a:prstGeom prst="straightConnector1">
            <a:avLst/>
          </a:prstGeom>
          <a:gradFill rotWithShape="0">
            <a:gsLst>
              <a:gs pos="0">
                <a:srgbClr val="0082E5">
                  <a:alpha val="75000"/>
                </a:srgbClr>
              </a:gs>
              <a:gs pos="100000">
                <a:srgbClr val="0057E5">
                  <a:alpha val="64999"/>
                </a:srgbClr>
              </a:gs>
            </a:gsLst>
            <a:lin ang="5400000" scaled="1"/>
          </a:gradFill>
          <a:ln w="19050" cap="flat" cmpd="sng" algn="ctr">
            <a:solidFill>
              <a:srgbClr val="000000"/>
            </a:solidFill>
            <a:prstDash val="solid"/>
            <a:round/>
            <a:headEnd type="none" w="med" len="med"/>
            <a:tailEnd type="stealth" w="lg" len="lg"/>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94" name="Łącznik prosty ze strzałką 193"/>
          <p:cNvCxnSpPr/>
          <p:nvPr/>
        </p:nvCxnSpPr>
        <p:spPr bwMode="auto">
          <a:xfrm rot="16200000">
            <a:off x="7162638" y="3722744"/>
            <a:ext cx="0" cy="470105"/>
          </a:xfrm>
          <a:prstGeom prst="straightConnector1">
            <a:avLst/>
          </a:prstGeom>
          <a:gradFill rotWithShape="0">
            <a:gsLst>
              <a:gs pos="0">
                <a:srgbClr val="0082E5">
                  <a:alpha val="75000"/>
                </a:srgbClr>
              </a:gs>
              <a:gs pos="100000">
                <a:srgbClr val="0057E5">
                  <a:alpha val="64999"/>
                </a:srgbClr>
              </a:gs>
            </a:gsLst>
            <a:lin ang="5400000" scaled="1"/>
          </a:gradFill>
          <a:ln w="19050" cap="flat" cmpd="sng" algn="ctr">
            <a:solidFill>
              <a:srgbClr val="000000"/>
            </a:solidFill>
            <a:prstDash val="solid"/>
            <a:round/>
            <a:headEnd type="none" w="med" len="med"/>
            <a:tailEnd type="stealth" w="lg" len="lg"/>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95" name="Łącznik prosty ze strzałką 194"/>
          <p:cNvCxnSpPr/>
          <p:nvPr/>
        </p:nvCxnSpPr>
        <p:spPr bwMode="auto">
          <a:xfrm rot="16200000">
            <a:off x="6314318" y="3722744"/>
            <a:ext cx="0" cy="470105"/>
          </a:xfrm>
          <a:prstGeom prst="straightConnector1">
            <a:avLst/>
          </a:prstGeom>
          <a:gradFill rotWithShape="0">
            <a:gsLst>
              <a:gs pos="0">
                <a:srgbClr val="0082E5">
                  <a:alpha val="75000"/>
                </a:srgbClr>
              </a:gs>
              <a:gs pos="100000">
                <a:srgbClr val="0057E5">
                  <a:alpha val="64999"/>
                </a:srgbClr>
              </a:gs>
            </a:gsLst>
            <a:lin ang="5400000" scaled="1"/>
          </a:gradFill>
          <a:ln w="19050" cap="flat" cmpd="sng" algn="ctr">
            <a:solidFill>
              <a:srgbClr val="000000"/>
            </a:solidFill>
            <a:prstDash val="solid"/>
            <a:round/>
            <a:headEnd type="none" w="med" len="med"/>
            <a:tailEnd type="stealth" w="lg" len="lg"/>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useBgFill="1">
        <p:nvSpPr>
          <p:cNvPr id="182" name="Zaokrąglony prostokąt 181"/>
          <p:cNvSpPr/>
          <p:nvPr/>
        </p:nvSpPr>
        <p:spPr bwMode="auto">
          <a:xfrm>
            <a:off x="5717614" y="3734555"/>
            <a:ext cx="428625" cy="428625"/>
          </a:xfrm>
          <a:prstGeom prst="roundRect">
            <a:avLst/>
          </a:prstGeom>
          <a:solidFill>
            <a:schemeClr val="tx2">
              <a:lumMod val="60000"/>
              <a:lumOff val="40000"/>
            </a:schemeClr>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a:extLst/>
        </p:spPr>
        <p:txBody>
          <a:bodyPr bIns="93600" anchor="ctr"/>
          <a:lstStyle/>
          <a:p>
            <a:pPr algn="ctr" defTabSz="914400" eaLnBrk="0" fontAlgn="auto" hangingPunct="0">
              <a:spcBef>
                <a:spcPts val="0"/>
              </a:spcBef>
              <a:spcAft>
                <a:spcPts val="0"/>
              </a:spcAft>
            </a:pPr>
            <a:r>
              <a:rPr lang="en-US" sz="1000" kern="0" dirty="0">
                <a:solidFill>
                  <a:srgbClr val="000000"/>
                </a:solidFill>
                <a:latin typeface="Arial"/>
                <a:sym typeface="Helvetica Neue Light" charset="0"/>
              </a:rPr>
              <a:t>SIB</a:t>
            </a:r>
          </a:p>
        </p:txBody>
      </p:sp>
      <p:sp useBgFill="1">
        <p:nvSpPr>
          <p:cNvPr id="183" name="Zaokrąglony prostokąt 182"/>
          <p:cNvSpPr/>
          <p:nvPr/>
        </p:nvSpPr>
        <p:spPr bwMode="auto">
          <a:xfrm>
            <a:off x="6560973" y="3734555"/>
            <a:ext cx="428625" cy="428625"/>
          </a:xfrm>
          <a:prstGeom prst="roundRect">
            <a:avLst/>
          </a:prstGeom>
          <a:solidFill>
            <a:schemeClr val="tx2">
              <a:lumMod val="60000"/>
              <a:lumOff val="40000"/>
            </a:schemeClr>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a:extLst/>
        </p:spPr>
        <p:txBody>
          <a:bodyPr bIns="93600" anchor="ctr"/>
          <a:lstStyle/>
          <a:p>
            <a:pPr algn="ctr" defTabSz="914400" eaLnBrk="0" fontAlgn="auto" hangingPunct="0">
              <a:spcBef>
                <a:spcPts val="0"/>
              </a:spcBef>
              <a:spcAft>
                <a:spcPts val="0"/>
              </a:spcAft>
            </a:pPr>
            <a:r>
              <a:rPr lang="en-US" sz="1000" kern="0" dirty="0">
                <a:solidFill>
                  <a:srgbClr val="000000"/>
                </a:solidFill>
                <a:latin typeface="Arial"/>
                <a:sym typeface="Helvetica Neue Light" charset="0"/>
              </a:rPr>
              <a:t>SIB</a:t>
            </a:r>
          </a:p>
        </p:txBody>
      </p:sp>
      <p:sp useBgFill="1">
        <p:nvSpPr>
          <p:cNvPr id="184" name="Zaokrąglony prostokąt 183"/>
          <p:cNvSpPr/>
          <p:nvPr/>
        </p:nvSpPr>
        <p:spPr bwMode="auto">
          <a:xfrm>
            <a:off x="7404332" y="3734555"/>
            <a:ext cx="428625" cy="428625"/>
          </a:xfrm>
          <a:prstGeom prst="roundRect">
            <a:avLst/>
          </a:prstGeom>
          <a:solidFill>
            <a:schemeClr val="tx2">
              <a:lumMod val="60000"/>
              <a:lumOff val="40000"/>
            </a:schemeClr>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a:extLst/>
        </p:spPr>
        <p:txBody>
          <a:bodyPr bIns="93600" anchor="ctr"/>
          <a:lstStyle/>
          <a:p>
            <a:pPr algn="ctr" defTabSz="914400" eaLnBrk="0" fontAlgn="auto" hangingPunct="0">
              <a:spcBef>
                <a:spcPts val="0"/>
              </a:spcBef>
              <a:spcAft>
                <a:spcPts val="0"/>
              </a:spcAft>
            </a:pPr>
            <a:r>
              <a:rPr lang="en-US" sz="1000" kern="0" dirty="0">
                <a:solidFill>
                  <a:srgbClr val="000000"/>
                </a:solidFill>
                <a:latin typeface="Arial"/>
                <a:sym typeface="Helvetica Neue Light" charset="0"/>
              </a:rPr>
              <a:t>SIB</a:t>
            </a:r>
          </a:p>
        </p:txBody>
      </p:sp>
      <p:sp useBgFill="1">
        <p:nvSpPr>
          <p:cNvPr id="185" name="Zaokrąglony prostokąt 184"/>
          <p:cNvSpPr/>
          <p:nvPr/>
        </p:nvSpPr>
        <p:spPr bwMode="auto">
          <a:xfrm>
            <a:off x="8247690" y="3734555"/>
            <a:ext cx="428625" cy="428625"/>
          </a:xfrm>
          <a:prstGeom prst="roundRect">
            <a:avLst/>
          </a:prstGeom>
          <a:solidFill>
            <a:schemeClr val="tx2">
              <a:lumMod val="60000"/>
              <a:lumOff val="40000"/>
            </a:schemeClr>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a:extLst/>
        </p:spPr>
        <p:txBody>
          <a:bodyPr bIns="93600" anchor="ctr"/>
          <a:lstStyle/>
          <a:p>
            <a:pPr algn="ctr" defTabSz="914400" eaLnBrk="0" fontAlgn="auto" hangingPunct="0">
              <a:spcBef>
                <a:spcPts val="0"/>
              </a:spcBef>
              <a:spcAft>
                <a:spcPts val="0"/>
              </a:spcAft>
            </a:pPr>
            <a:r>
              <a:rPr lang="en-US" sz="1000" kern="0" dirty="0">
                <a:solidFill>
                  <a:srgbClr val="000000"/>
                </a:solidFill>
                <a:latin typeface="Arial"/>
                <a:sym typeface="Helvetica Neue Light" charset="0"/>
              </a:rPr>
              <a:t>SIB</a:t>
            </a:r>
          </a:p>
        </p:txBody>
      </p:sp>
      <p:sp>
        <p:nvSpPr>
          <p:cNvPr id="207" name="Freeform 32"/>
          <p:cNvSpPr>
            <a:spLocks/>
          </p:cNvSpPr>
          <p:nvPr/>
        </p:nvSpPr>
        <p:spPr bwMode="auto">
          <a:xfrm rot="16200000" flipH="1">
            <a:off x="3402020" y="3775804"/>
            <a:ext cx="1803798" cy="346128"/>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Lst>
            <a:ahLst/>
            <a:cxnLst>
              <a:cxn ang="T6">
                <a:pos x="T0" y="T1"/>
              </a:cxn>
              <a:cxn ang="T7">
                <a:pos x="T2" y="T3"/>
              </a:cxn>
              <a:cxn ang="T8">
                <a:pos x="T4" y="T5"/>
              </a:cxn>
            </a:cxnLst>
            <a:rect l="T9" t="T10" r="T11" b="T12"/>
            <a:pathLst>
              <a:path w="870" h="1638">
                <a:moveTo>
                  <a:pt x="870" y="0"/>
                </a:moveTo>
                <a:lnTo>
                  <a:pt x="870" y="1638"/>
                </a:lnTo>
                <a:lnTo>
                  <a:pt x="0" y="1638"/>
                </a:lnTo>
              </a:path>
            </a:pathLst>
          </a:custGeom>
          <a:noFill/>
          <a:ln w="19050" cap="flat" cmpd="sng" algn="ctr">
            <a:solidFill>
              <a:srgbClr val="000000"/>
            </a:solidFill>
            <a:prstDash val="solid"/>
            <a:round/>
            <a:headEnd type="none" w="med" len="med"/>
            <a:tailEnd type="stealth" w="lg" len="lg"/>
          </a:ln>
          <a:effectLst/>
        </p:spPr>
        <p:txBody>
          <a:bodyPr wrap="none" lIns="92075" tIns="46038" rIns="92075" bIns="46038" anchor="ctr">
            <a:prstTxWarp prst="textNoShape">
              <a:avLst/>
            </a:prstTxWarp>
          </a:bodyPr>
          <a:lstStyle/>
          <a:p>
            <a:endParaRPr lang="pl-PL"/>
          </a:p>
        </p:txBody>
      </p:sp>
      <p:sp>
        <p:nvSpPr>
          <p:cNvPr id="205" name="Dowolny kształt 204"/>
          <p:cNvSpPr/>
          <p:nvPr/>
        </p:nvSpPr>
        <p:spPr>
          <a:xfrm>
            <a:off x="1059042" y="2948706"/>
            <a:ext cx="3214687" cy="1907799"/>
          </a:xfrm>
          <a:custGeom>
            <a:avLst/>
            <a:gdLst>
              <a:gd name="connsiteX0" fmla="*/ 895350 w 895350"/>
              <a:gd name="connsiteY0" fmla="*/ 0 h 2127250"/>
              <a:gd name="connsiteX1" fmla="*/ 895350 w 895350"/>
              <a:gd name="connsiteY1" fmla="*/ 1530350 h 2127250"/>
              <a:gd name="connsiteX2" fmla="*/ 0 w 895350"/>
              <a:gd name="connsiteY2" fmla="*/ 1536700 h 2127250"/>
              <a:gd name="connsiteX3" fmla="*/ 0 w 895350"/>
              <a:gd name="connsiteY3" fmla="*/ 2127250 h 2127250"/>
              <a:gd name="connsiteX4" fmla="*/ 260350 w 895350"/>
              <a:gd name="connsiteY4" fmla="*/ 2120900 h 2127250"/>
              <a:gd name="connsiteX0" fmla="*/ 894122 w 895350"/>
              <a:gd name="connsiteY0" fmla="*/ 0 h 2659063"/>
              <a:gd name="connsiteX1" fmla="*/ 895350 w 895350"/>
              <a:gd name="connsiteY1" fmla="*/ 2062163 h 2659063"/>
              <a:gd name="connsiteX2" fmla="*/ 0 w 895350"/>
              <a:gd name="connsiteY2" fmla="*/ 2068513 h 2659063"/>
              <a:gd name="connsiteX3" fmla="*/ 0 w 895350"/>
              <a:gd name="connsiteY3" fmla="*/ 2659063 h 2659063"/>
              <a:gd name="connsiteX4" fmla="*/ 260350 w 895350"/>
              <a:gd name="connsiteY4" fmla="*/ 2652713 h 2659063"/>
              <a:gd name="connsiteX0" fmla="*/ 894122 w 895350"/>
              <a:gd name="connsiteY0" fmla="*/ 0 h 2665375"/>
              <a:gd name="connsiteX1" fmla="*/ 895350 w 895350"/>
              <a:gd name="connsiteY1" fmla="*/ 2062163 h 2665375"/>
              <a:gd name="connsiteX2" fmla="*/ 0 w 895350"/>
              <a:gd name="connsiteY2" fmla="*/ 2068513 h 2665375"/>
              <a:gd name="connsiteX3" fmla="*/ 0 w 895350"/>
              <a:gd name="connsiteY3" fmla="*/ 2659063 h 2665375"/>
              <a:gd name="connsiteX4" fmla="*/ 40243 w 895350"/>
              <a:gd name="connsiteY4" fmla="*/ 2665375 h 2665375"/>
              <a:gd name="connsiteX0" fmla="*/ 894122 w 895350"/>
              <a:gd name="connsiteY0" fmla="*/ 0 h 3186600"/>
              <a:gd name="connsiteX1" fmla="*/ 895350 w 895350"/>
              <a:gd name="connsiteY1" fmla="*/ 2583388 h 3186600"/>
              <a:gd name="connsiteX2" fmla="*/ 0 w 895350"/>
              <a:gd name="connsiteY2" fmla="*/ 2589738 h 3186600"/>
              <a:gd name="connsiteX3" fmla="*/ 0 w 895350"/>
              <a:gd name="connsiteY3" fmla="*/ 3180288 h 3186600"/>
              <a:gd name="connsiteX4" fmla="*/ 40243 w 895350"/>
              <a:gd name="connsiteY4" fmla="*/ 3186600 h 3186600"/>
              <a:gd name="connsiteX0" fmla="*/ 894122 w 895350"/>
              <a:gd name="connsiteY0" fmla="*/ 0 h 3181306"/>
              <a:gd name="connsiteX1" fmla="*/ 895350 w 895350"/>
              <a:gd name="connsiteY1" fmla="*/ 2583388 h 3181306"/>
              <a:gd name="connsiteX2" fmla="*/ 0 w 895350"/>
              <a:gd name="connsiteY2" fmla="*/ 2589738 h 3181306"/>
              <a:gd name="connsiteX3" fmla="*/ 0 w 895350"/>
              <a:gd name="connsiteY3" fmla="*/ 3180288 h 3181306"/>
              <a:gd name="connsiteX4" fmla="*/ 73846 w 895350"/>
              <a:gd name="connsiteY4" fmla="*/ 3181306 h 31813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5350" h="3181306">
                <a:moveTo>
                  <a:pt x="894122" y="0"/>
                </a:moveTo>
                <a:cubicBezTo>
                  <a:pt x="894531" y="687388"/>
                  <a:pt x="894941" y="1896000"/>
                  <a:pt x="895350" y="2583388"/>
                </a:cubicBezTo>
                <a:lnTo>
                  <a:pt x="0" y="2589738"/>
                </a:lnTo>
                <a:lnTo>
                  <a:pt x="0" y="3180288"/>
                </a:lnTo>
                <a:cubicBezTo>
                  <a:pt x="13414" y="3182392"/>
                  <a:pt x="60432" y="3179202"/>
                  <a:pt x="73846" y="3181306"/>
                </a:cubicBezTo>
              </a:path>
            </a:pathLst>
          </a:custGeom>
          <a:ln w="19050" cmpd="sng">
            <a:solidFill>
              <a:srgbClr val="000000"/>
            </a:solidFill>
            <a:tailEnd type="stealth" w="lg" len="lg"/>
          </a:ln>
        </p:spPr>
        <p:txBody>
          <a:bodyPr vert="horz" wrap="square" lIns="91440" tIns="45720" rIns="91440" bIns="45720" numCol="1" rtlCol="0" anchor="t" anchorCtr="0" compatLnSpc="1">
            <a:prstTxWarp prst="textNoShape">
              <a:avLst/>
            </a:prstTxWarp>
          </a:bodyPr>
          <a:lstStyle/>
          <a:p>
            <a:pPr algn="ctr" defTabSz="642915"/>
            <a:endParaRPr lang="en-US" sz="3000">
              <a:solidFill>
                <a:srgbClr val="FFFFFF"/>
              </a:solidFill>
              <a:effectLst>
                <a:outerShdw blurRad="38100" dist="38100" dir="2700000" algn="tl">
                  <a:srgbClr val="000000">
                    <a:alpha val="43137"/>
                  </a:srgbClr>
                </a:outerShdw>
              </a:effectLst>
              <a:latin typeface="Helvetica Neue Light" charset="0"/>
              <a:ea typeface="ヒラギノ角ゴ ProN W3" charset="0"/>
              <a:cs typeface="ヒラギノ角ゴ ProN W3" charset="0"/>
              <a:sym typeface="Helvetica Neue Light" charset="0"/>
            </a:endParaRPr>
          </a:p>
        </p:txBody>
      </p:sp>
      <p:cxnSp>
        <p:nvCxnSpPr>
          <p:cNvPr id="192" name="Łącznik prosty ze strzałką 191"/>
          <p:cNvCxnSpPr/>
          <p:nvPr/>
        </p:nvCxnSpPr>
        <p:spPr bwMode="auto">
          <a:xfrm rot="16200000">
            <a:off x="3625288" y="4615714"/>
            <a:ext cx="0" cy="470105"/>
          </a:xfrm>
          <a:prstGeom prst="straightConnector1">
            <a:avLst/>
          </a:prstGeom>
          <a:gradFill rotWithShape="0">
            <a:gsLst>
              <a:gs pos="0">
                <a:srgbClr val="0082E5">
                  <a:alpha val="75000"/>
                </a:srgbClr>
              </a:gs>
              <a:gs pos="100000">
                <a:srgbClr val="0057E5">
                  <a:alpha val="64999"/>
                </a:srgbClr>
              </a:gs>
            </a:gsLst>
            <a:lin ang="5400000" scaled="1"/>
          </a:gradFill>
          <a:ln w="19050" cap="flat" cmpd="sng" algn="ctr">
            <a:solidFill>
              <a:srgbClr val="000000"/>
            </a:solidFill>
            <a:prstDash val="solid"/>
            <a:round/>
            <a:headEnd type="none" w="med" len="med"/>
            <a:tailEnd type="stealth" w="lg" len="lg"/>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91" name="Łącznik prosty ze strzałką 190"/>
          <p:cNvCxnSpPr/>
          <p:nvPr/>
        </p:nvCxnSpPr>
        <p:spPr bwMode="auto">
          <a:xfrm rot="16200000">
            <a:off x="2776968" y="4615713"/>
            <a:ext cx="0" cy="470105"/>
          </a:xfrm>
          <a:prstGeom prst="straightConnector1">
            <a:avLst/>
          </a:prstGeom>
          <a:gradFill rotWithShape="0">
            <a:gsLst>
              <a:gs pos="0">
                <a:srgbClr val="0082E5">
                  <a:alpha val="75000"/>
                </a:srgbClr>
              </a:gs>
              <a:gs pos="100000">
                <a:srgbClr val="0057E5">
                  <a:alpha val="64999"/>
                </a:srgbClr>
              </a:gs>
            </a:gsLst>
            <a:lin ang="5400000" scaled="1"/>
          </a:gradFill>
          <a:ln w="19050" cap="flat" cmpd="sng" algn="ctr">
            <a:solidFill>
              <a:srgbClr val="000000"/>
            </a:solidFill>
            <a:prstDash val="solid"/>
            <a:round/>
            <a:headEnd type="none" w="med" len="med"/>
            <a:tailEnd type="stealth" w="lg" len="lg"/>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90" name="Łącznik prosty ze strzałką 189"/>
          <p:cNvCxnSpPr/>
          <p:nvPr/>
        </p:nvCxnSpPr>
        <p:spPr bwMode="auto">
          <a:xfrm rot="16200000">
            <a:off x="1928647" y="4615713"/>
            <a:ext cx="0" cy="470105"/>
          </a:xfrm>
          <a:prstGeom prst="straightConnector1">
            <a:avLst/>
          </a:prstGeom>
          <a:gradFill rotWithShape="0">
            <a:gsLst>
              <a:gs pos="0">
                <a:srgbClr val="0082E5">
                  <a:alpha val="75000"/>
                </a:srgbClr>
              </a:gs>
              <a:gs pos="100000">
                <a:srgbClr val="0057E5">
                  <a:alpha val="64999"/>
                </a:srgbClr>
              </a:gs>
            </a:gsLst>
            <a:lin ang="5400000" scaled="1"/>
          </a:gradFill>
          <a:ln w="19050" cap="flat" cmpd="sng" algn="ctr">
            <a:solidFill>
              <a:srgbClr val="000000"/>
            </a:solidFill>
            <a:prstDash val="solid"/>
            <a:round/>
            <a:headEnd type="none" w="med" len="med"/>
            <a:tailEnd type="stealth" w="lg" len="lg"/>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useBgFill="1">
        <p:nvSpPr>
          <p:cNvPr id="178" name="Zaokrąglony prostokąt 177"/>
          <p:cNvSpPr/>
          <p:nvPr/>
        </p:nvSpPr>
        <p:spPr bwMode="auto">
          <a:xfrm>
            <a:off x="1332059" y="4636453"/>
            <a:ext cx="428625" cy="428625"/>
          </a:xfrm>
          <a:prstGeom prst="roundRect">
            <a:avLst/>
          </a:prstGeom>
          <a:solidFill>
            <a:schemeClr val="tx2">
              <a:lumMod val="60000"/>
              <a:lumOff val="40000"/>
            </a:schemeClr>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a:extLst/>
        </p:spPr>
        <p:txBody>
          <a:bodyPr bIns="93600" anchor="ctr"/>
          <a:lstStyle/>
          <a:p>
            <a:pPr algn="ctr" defTabSz="914400" eaLnBrk="0" fontAlgn="auto" hangingPunct="0">
              <a:spcBef>
                <a:spcPts val="0"/>
              </a:spcBef>
              <a:spcAft>
                <a:spcPts val="0"/>
              </a:spcAft>
            </a:pPr>
            <a:r>
              <a:rPr lang="en-US" sz="1000" kern="0" dirty="0">
                <a:solidFill>
                  <a:srgbClr val="000000"/>
                </a:solidFill>
                <a:latin typeface="Arial"/>
                <a:sym typeface="Helvetica Neue Light" charset="0"/>
              </a:rPr>
              <a:t>SIB</a:t>
            </a:r>
          </a:p>
        </p:txBody>
      </p:sp>
      <p:sp useBgFill="1">
        <p:nvSpPr>
          <p:cNvPr id="179" name="Zaokrąglony prostokąt 178"/>
          <p:cNvSpPr/>
          <p:nvPr/>
        </p:nvSpPr>
        <p:spPr bwMode="auto">
          <a:xfrm>
            <a:off x="2175418" y="4636453"/>
            <a:ext cx="428625" cy="428625"/>
          </a:xfrm>
          <a:prstGeom prst="roundRect">
            <a:avLst/>
          </a:prstGeom>
          <a:solidFill>
            <a:schemeClr val="tx2">
              <a:lumMod val="60000"/>
              <a:lumOff val="40000"/>
            </a:schemeClr>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a:extLst/>
        </p:spPr>
        <p:txBody>
          <a:bodyPr bIns="93600" anchor="ctr"/>
          <a:lstStyle/>
          <a:p>
            <a:pPr algn="ctr" defTabSz="914400" eaLnBrk="0" fontAlgn="auto" hangingPunct="0">
              <a:spcBef>
                <a:spcPts val="0"/>
              </a:spcBef>
              <a:spcAft>
                <a:spcPts val="0"/>
              </a:spcAft>
            </a:pPr>
            <a:r>
              <a:rPr lang="en-US" sz="1000" kern="0" dirty="0">
                <a:solidFill>
                  <a:srgbClr val="000000"/>
                </a:solidFill>
                <a:latin typeface="Arial"/>
                <a:sym typeface="Helvetica Neue Light" charset="0"/>
              </a:rPr>
              <a:t>SIB</a:t>
            </a:r>
          </a:p>
        </p:txBody>
      </p:sp>
      <p:sp useBgFill="1">
        <p:nvSpPr>
          <p:cNvPr id="180" name="Zaokrąglony prostokąt 179"/>
          <p:cNvSpPr/>
          <p:nvPr/>
        </p:nvSpPr>
        <p:spPr bwMode="auto">
          <a:xfrm>
            <a:off x="3018777" y="4636453"/>
            <a:ext cx="428625" cy="428625"/>
          </a:xfrm>
          <a:prstGeom prst="roundRect">
            <a:avLst/>
          </a:prstGeom>
          <a:solidFill>
            <a:schemeClr val="tx2">
              <a:lumMod val="60000"/>
              <a:lumOff val="40000"/>
            </a:schemeClr>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a:extLst/>
        </p:spPr>
        <p:txBody>
          <a:bodyPr bIns="93600" anchor="ctr"/>
          <a:lstStyle/>
          <a:p>
            <a:pPr algn="ctr" defTabSz="914400" eaLnBrk="0" fontAlgn="auto" hangingPunct="0">
              <a:spcBef>
                <a:spcPts val="0"/>
              </a:spcBef>
              <a:spcAft>
                <a:spcPts val="0"/>
              </a:spcAft>
            </a:pPr>
            <a:r>
              <a:rPr lang="en-US" sz="1000" kern="0" dirty="0">
                <a:solidFill>
                  <a:srgbClr val="000000"/>
                </a:solidFill>
                <a:latin typeface="Arial"/>
                <a:sym typeface="Helvetica Neue Light" charset="0"/>
              </a:rPr>
              <a:t>SIB</a:t>
            </a:r>
          </a:p>
        </p:txBody>
      </p:sp>
      <p:sp useBgFill="1">
        <p:nvSpPr>
          <p:cNvPr id="181" name="Zaokrąglony prostokąt 180"/>
          <p:cNvSpPr/>
          <p:nvPr/>
        </p:nvSpPr>
        <p:spPr bwMode="auto">
          <a:xfrm>
            <a:off x="3862136" y="4636453"/>
            <a:ext cx="428625" cy="428625"/>
          </a:xfrm>
          <a:prstGeom prst="roundRect">
            <a:avLst/>
          </a:prstGeom>
          <a:solidFill>
            <a:schemeClr val="tx2">
              <a:lumMod val="60000"/>
              <a:lumOff val="40000"/>
            </a:schemeClr>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a:extLst/>
        </p:spPr>
        <p:txBody>
          <a:bodyPr bIns="93600" anchor="ctr"/>
          <a:lstStyle/>
          <a:p>
            <a:pPr algn="ctr" defTabSz="914400" eaLnBrk="0" fontAlgn="auto" hangingPunct="0">
              <a:spcBef>
                <a:spcPts val="0"/>
              </a:spcBef>
              <a:spcAft>
                <a:spcPts val="0"/>
              </a:spcAft>
            </a:pPr>
            <a:r>
              <a:rPr lang="en-US" sz="1000" kern="0" dirty="0">
                <a:solidFill>
                  <a:srgbClr val="000000"/>
                </a:solidFill>
                <a:latin typeface="Arial"/>
                <a:sym typeface="Helvetica Neue Light" charset="0"/>
              </a:rPr>
              <a:t>SIB</a:t>
            </a:r>
          </a:p>
        </p:txBody>
      </p:sp>
      <p:sp>
        <p:nvSpPr>
          <p:cNvPr id="212" name="Dowolny kształt 211"/>
          <p:cNvSpPr/>
          <p:nvPr/>
        </p:nvSpPr>
        <p:spPr>
          <a:xfrm flipH="1">
            <a:off x="5030028" y="1970942"/>
            <a:ext cx="964406" cy="861715"/>
          </a:xfrm>
          <a:custGeom>
            <a:avLst/>
            <a:gdLst>
              <a:gd name="connsiteX0" fmla="*/ 895350 w 895350"/>
              <a:gd name="connsiteY0" fmla="*/ 0 h 2127250"/>
              <a:gd name="connsiteX1" fmla="*/ 895350 w 895350"/>
              <a:gd name="connsiteY1" fmla="*/ 1530350 h 2127250"/>
              <a:gd name="connsiteX2" fmla="*/ 0 w 895350"/>
              <a:gd name="connsiteY2" fmla="*/ 1536700 h 2127250"/>
              <a:gd name="connsiteX3" fmla="*/ 0 w 895350"/>
              <a:gd name="connsiteY3" fmla="*/ 2127250 h 2127250"/>
              <a:gd name="connsiteX4" fmla="*/ 260350 w 895350"/>
              <a:gd name="connsiteY4" fmla="*/ 2120900 h 2127250"/>
              <a:gd name="connsiteX0" fmla="*/ 895350 w 895350"/>
              <a:gd name="connsiteY0" fmla="*/ 0 h 1373108"/>
              <a:gd name="connsiteX1" fmla="*/ 895350 w 895350"/>
              <a:gd name="connsiteY1" fmla="*/ 776208 h 1373108"/>
              <a:gd name="connsiteX2" fmla="*/ 0 w 895350"/>
              <a:gd name="connsiteY2" fmla="*/ 782558 h 1373108"/>
              <a:gd name="connsiteX3" fmla="*/ 0 w 895350"/>
              <a:gd name="connsiteY3" fmla="*/ 1373108 h 1373108"/>
              <a:gd name="connsiteX4" fmla="*/ 260350 w 895350"/>
              <a:gd name="connsiteY4" fmla="*/ 1366758 h 13731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5350" h="1373108">
                <a:moveTo>
                  <a:pt x="895350" y="0"/>
                </a:moveTo>
                <a:lnTo>
                  <a:pt x="895350" y="776208"/>
                </a:lnTo>
                <a:lnTo>
                  <a:pt x="0" y="782558"/>
                </a:lnTo>
                <a:lnTo>
                  <a:pt x="0" y="1373108"/>
                </a:lnTo>
                <a:lnTo>
                  <a:pt x="260350" y="1366758"/>
                </a:lnTo>
              </a:path>
            </a:pathLst>
          </a:custGeom>
          <a:ln w="19050" cmpd="sng">
            <a:solidFill>
              <a:schemeClr val="tx1"/>
            </a:solidFill>
            <a:headEnd type="stealth" w="lg" len="lg"/>
            <a:tailEnd type="none" w="med" len="med"/>
          </a:ln>
        </p:spPr>
        <p:txBody>
          <a:bodyPr vert="horz" wrap="square" lIns="91440" tIns="45720" rIns="91440" bIns="45720" numCol="1" rtlCol="0" anchor="t" anchorCtr="0" compatLnSpc="1">
            <a:prstTxWarp prst="textNoShape">
              <a:avLst/>
            </a:prstTxWarp>
          </a:bodyPr>
          <a:lstStyle/>
          <a:p>
            <a:pPr algn="ctr" defTabSz="642915"/>
            <a:endParaRPr lang="en-US" sz="3000">
              <a:solidFill>
                <a:srgbClr val="FFFFFF"/>
              </a:solidFill>
              <a:effectLst>
                <a:outerShdw blurRad="38100" dist="38100" dir="2700000" algn="tl">
                  <a:srgbClr val="000000">
                    <a:alpha val="43137"/>
                  </a:srgbClr>
                </a:outerShdw>
              </a:effectLst>
              <a:latin typeface="Helvetica Neue Light" charset="0"/>
              <a:ea typeface="ヒラギノ角ゴ ProN W3" charset="0"/>
              <a:cs typeface="ヒラギノ角ゴ ProN W3" charset="0"/>
              <a:sym typeface="Helvetica Neue Light" charset="0"/>
            </a:endParaRPr>
          </a:p>
        </p:txBody>
      </p:sp>
      <p:cxnSp>
        <p:nvCxnSpPr>
          <p:cNvPr id="198" name="Łącznik prosty ze strzałką 197"/>
          <p:cNvCxnSpPr/>
          <p:nvPr/>
        </p:nvCxnSpPr>
        <p:spPr bwMode="auto">
          <a:xfrm>
            <a:off x="3904887" y="2832656"/>
            <a:ext cx="1553766" cy="0"/>
          </a:xfrm>
          <a:prstGeom prst="straightConnector1">
            <a:avLst/>
          </a:prstGeom>
          <a:gradFill rotWithShape="0">
            <a:gsLst>
              <a:gs pos="0">
                <a:srgbClr val="0082E5">
                  <a:alpha val="75000"/>
                </a:srgbClr>
              </a:gs>
              <a:gs pos="100000">
                <a:srgbClr val="0057E5">
                  <a:alpha val="64999"/>
                </a:srgbClr>
              </a:gs>
            </a:gsLst>
            <a:lin ang="5400000" scaled="1"/>
          </a:gradFill>
          <a:ln w="19050" cap="flat" cmpd="sng" algn="ctr">
            <a:solidFill>
              <a:srgbClr val="000000"/>
            </a:solidFill>
            <a:prstDash val="solid"/>
            <a:round/>
            <a:headEnd type="none" w="med" len="med"/>
            <a:tailEnd type="none" w="lg" len="lg"/>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useBgFill="1">
        <p:nvSpPr>
          <p:cNvPr id="186" name="Zaokrąglony prostokąt 185"/>
          <p:cNvSpPr/>
          <p:nvPr/>
        </p:nvSpPr>
        <p:spPr bwMode="auto">
          <a:xfrm>
            <a:off x="3583418" y="2618344"/>
            <a:ext cx="428625" cy="428625"/>
          </a:xfrm>
          <a:prstGeom prst="roundRect">
            <a:avLst/>
          </a:prstGeom>
          <a:solidFill>
            <a:schemeClr val="tx2">
              <a:lumMod val="60000"/>
              <a:lumOff val="40000"/>
            </a:schemeClr>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a:extLst/>
        </p:spPr>
        <p:txBody>
          <a:bodyPr bIns="93600" anchor="ctr"/>
          <a:lstStyle/>
          <a:p>
            <a:pPr algn="ctr" defTabSz="914400" eaLnBrk="0" fontAlgn="auto" hangingPunct="0">
              <a:spcBef>
                <a:spcPts val="0"/>
              </a:spcBef>
              <a:spcAft>
                <a:spcPts val="0"/>
              </a:spcAft>
            </a:pPr>
            <a:r>
              <a:rPr lang="en-US" sz="1000" kern="0" dirty="0">
                <a:solidFill>
                  <a:srgbClr val="000000"/>
                </a:solidFill>
                <a:latin typeface="Arial"/>
                <a:sym typeface="Helvetica Neue Light" charset="0"/>
              </a:rPr>
              <a:t>SIB</a:t>
            </a:r>
          </a:p>
        </p:txBody>
      </p:sp>
      <p:sp useBgFill="1">
        <p:nvSpPr>
          <p:cNvPr id="187" name="Zaokrąglony prostokąt 186"/>
          <p:cNvSpPr/>
          <p:nvPr/>
        </p:nvSpPr>
        <p:spPr bwMode="auto">
          <a:xfrm>
            <a:off x="4154918" y="2618344"/>
            <a:ext cx="428625" cy="428625"/>
          </a:xfrm>
          <a:prstGeom prst="roundRect">
            <a:avLst/>
          </a:prstGeom>
          <a:solidFill>
            <a:schemeClr val="tx2">
              <a:lumMod val="60000"/>
              <a:lumOff val="40000"/>
            </a:schemeClr>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a:extLst/>
        </p:spPr>
        <p:txBody>
          <a:bodyPr bIns="93600" anchor="ctr"/>
          <a:lstStyle/>
          <a:p>
            <a:pPr algn="ctr" defTabSz="914400" eaLnBrk="0" fontAlgn="auto" hangingPunct="0">
              <a:spcBef>
                <a:spcPts val="0"/>
              </a:spcBef>
              <a:spcAft>
                <a:spcPts val="0"/>
              </a:spcAft>
            </a:pPr>
            <a:r>
              <a:rPr lang="en-US" sz="1000" kern="0" dirty="0">
                <a:solidFill>
                  <a:srgbClr val="000000"/>
                </a:solidFill>
                <a:latin typeface="Arial"/>
                <a:sym typeface="Helvetica Neue Light" charset="0"/>
              </a:rPr>
              <a:t>SIB</a:t>
            </a:r>
          </a:p>
        </p:txBody>
      </p:sp>
      <p:sp useBgFill="1">
        <p:nvSpPr>
          <p:cNvPr id="188" name="Zaokrąglony prostokąt 187"/>
          <p:cNvSpPr/>
          <p:nvPr/>
        </p:nvSpPr>
        <p:spPr bwMode="auto">
          <a:xfrm>
            <a:off x="4726418" y="2618344"/>
            <a:ext cx="428625" cy="428625"/>
          </a:xfrm>
          <a:prstGeom prst="roundRect">
            <a:avLst/>
          </a:prstGeom>
          <a:solidFill>
            <a:schemeClr val="tx2">
              <a:lumMod val="60000"/>
              <a:lumOff val="40000"/>
            </a:schemeClr>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a:extLst/>
        </p:spPr>
        <p:txBody>
          <a:bodyPr bIns="93600" anchor="ctr"/>
          <a:lstStyle/>
          <a:p>
            <a:pPr algn="ctr" defTabSz="914400" eaLnBrk="0" fontAlgn="auto" hangingPunct="0">
              <a:spcBef>
                <a:spcPts val="0"/>
              </a:spcBef>
              <a:spcAft>
                <a:spcPts val="0"/>
              </a:spcAft>
            </a:pPr>
            <a:r>
              <a:rPr lang="en-US" sz="1000" kern="0" dirty="0">
                <a:solidFill>
                  <a:srgbClr val="000000"/>
                </a:solidFill>
                <a:latin typeface="Arial"/>
                <a:sym typeface="Helvetica Neue Light" charset="0"/>
              </a:rPr>
              <a:t>SIB</a:t>
            </a:r>
          </a:p>
        </p:txBody>
      </p:sp>
      <p:sp useBgFill="1">
        <p:nvSpPr>
          <p:cNvPr id="189" name="Zaokrąglony prostokąt 188"/>
          <p:cNvSpPr/>
          <p:nvPr/>
        </p:nvSpPr>
        <p:spPr bwMode="auto">
          <a:xfrm>
            <a:off x="5297918" y="2618344"/>
            <a:ext cx="428625" cy="428625"/>
          </a:xfrm>
          <a:prstGeom prst="roundRect">
            <a:avLst/>
          </a:prstGeom>
          <a:solidFill>
            <a:schemeClr val="tx2">
              <a:lumMod val="60000"/>
              <a:lumOff val="40000"/>
            </a:schemeClr>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a:extLst/>
        </p:spPr>
        <p:txBody>
          <a:bodyPr bIns="93600" anchor="ctr"/>
          <a:lstStyle/>
          <a:p>
            <a:pPr algn="ctr" defTabSz="914400" eaLnBrk="0" fontAlgn="auto" hangingPunct="0">
              <a:spcBef>
                <a:spcPts val="0"/>
              </a:spcBef>
              <a:spcAft>
                <a:spcPts val="0"/>
              </a:spcAft>
            </a:pPr>
            <a:r>
              <a:rPr lang="en-US" sz="1000" kern="0" dirty="0">
                <a:solidFill>
                  <a:srgbClr val="000000"/>
                </a:solidFill>
                <a:latin typeface="Arial"/>
                <a:sym typeface="Helvetica Neue Light" charset="0"/>
              </a:rPr>
              <a:t>SIB</a:t>
            </a:r>
          </a:p>
        </p:txBody>
      </p:sp>
      <p:sp>
        <p:nvSpPr>
          <p:cNvPr id="210" name="Dowolny kształt 209"/>
          <p:cNvSpPr/>
          <p:nvPr/>
        </p:nvSpPr>
        <p:spPr>
          <a:xfrm>
            <a:off x="3294687" y="1497668"/>
            <a:ext cx="964406" cy="1334988"/>
          </a:xfrm>
          <a:custGeom>
            <a:avLst/>
            <a:gdLst>
              <a:gd name="connsiteX0" fmla="*/ 895350 w 895350"/>
              <a:gd name="connsiteY0" fmla="*/ 0 h 2127250"/>
              <a:gd name="connsiteX1" fmla="*/ 895350 w 895350"/>
              <a:gd name="connsiteY1" fmla="*/ 1530350 h 2127250"/>
              <a:gd name="connsiteX2" fmla="*/ 0 w 895350"/>
              <a:gd name="connsiteY2" fmla="*/ 1536700 h 2127250"/>
              <a:gd name="connsiteX3" fmla="*/ 0 w 895350"/>
              <a:gd name="connsiteY3" fmla="*/ 2127250 h 2127250"/>
              <a:gd name="connsiteX4" fmla="*/ 260350 w 895350"/>
              <a:gd name="connsiteY4" fmla="*/ 2120900 h 2127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5350" h="2127250">
                <a:moveTo>
                  <a:pt x="895350" y="0"/>
                </a:moveTo>
                <a:lnTo>
                  <a:pt x="895350" y="1530350"/>
                </a:lnTo>
                <a:lnTo>
                  <a:pt x="0" y="1536700"/>
                </a:lnTo>
                <a:lnTo>
                  <a:pt x="0" y="2127250"/>
                </a:lnTo>
                <a:lnTo>
                  <a:pt x="260350" y="2120900"/>
                </a:lnTo>
              </a:path>
            </a:pathLst>
          </a:custGeom>
          <a:ln w="19050" cmpd="sng">
            <a:solidFill>
              <a:schemeClr val="tx1"/>
            </a:solidFill>
            <a:tailEnd type="stealth" w="lg" len="lg"/>
          </a:ln>
        </p:spPr>
        <p:txBody>
          <a:bodyPr vert="horz" wrap="square" lIns="91440" tIns="45720" rIns="91440" bIns="45720" numCol="1" rtlCol="0" anchor="t" anchorCtr="0" compatLnSpc="1">
            <a:prstTxWarp prst="textNoShape">
              <a:avLst/>
            </a:prstTxWarp>
          </a:bodyPr>
          <a:lstStyle/>
          <a:p>
            <a:pPr algn="ctr" defTabSz="642915"/>
            <a:endParaRPr lang="en-US" sz="3000">
              <a:solidFill>
                <a:srgbClr val="FFFFFF"/>
              </a:solidFill>
              <a:effectLst>
                <a:outerShdw blurRad="38100" dist="38100" dir="2700000" algn="tl">
                  <a:srgbClr val="000000">
                    <a:alpha val="43137"/>
                  </a:srgbClr>
                </a:outerShdw>
              </a:effectLst>
              <a:latin typeface="Helvetica Neue Light" charset="0"/>
              <a:ea typeface="ヒラギノ角ゴ ProN W3" charset="0"/>
              <a:cs typeface="ヒラギノ角ゴ ProN W3" charset="0"/>
              <a:sym typeface="Helvetica Neue Light" charset="0"/>
            </a:endParaRPr>
          </a:p>
        </p:txBody>
      </p:sp>
      <p:sp useBgFill="1">
        <p:nvSpPr>
          <p:cNvPr id="213" name="Prostokąt 212"/>
          <p:cNvSpPr/>
          <p:nvPr/>
        </p:nvSpPr>
        <p:spPr bwMode="auto">
          <a:xfrm>
            <a:off x="3476262" y="1219200"/>
            <a:ext cx="2303859" cy="732010"/>
          </a:xfrm>
          <a:prstGeom prst="rect">
            <a:avLst/>
          </a:prstGeom>
          <a:solidFill>
            <a:schemeClr val="bg1">
              <a:lumMod val="65000"/>
            </a:schemeClr>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a:extLst/>
        </p:spPr>
        <p:txBody>
          <a:bodyPr bIns="93600" anchor="ctr"/>
          <a:lstStyle/>
          <a:p>
            <a:pPr algn="ctr" defTabSz="914400" eaLnBrk="0" fontAlgn="auto" hangingPunct="0">
              <a:spcBef>
                <a:spcPts val="0"/>
              </a:spcBef>
              <a:spcAft>
                <a:spcPts val="0"/>
              </a:spcAft>
            </a:pPr>
            <a:endParaRPr lang="en-US" sz="1200" kern="0">
              <a:solidFill>
                <a:srgbClr val="000000"/>
              </a:solidFill>
              <a:latin typeface="Arial"/>
              <a:sym typeface="Helvetica Neue Light" charset="0"/>
            </a:endParaRPr>
          </a:p>
        </p:txBody>
      </p:sp>
      <p:sp>
        <p:nvSpPr>
          <p:cNvPr id="220" name="Text Box 44"/>
          <p:cNvSpPr txBox="1">
            <a:spLocks noChangeArrowheads="1"/>
          </p:cNvSpPr>
          <p:nvPr/>
        </p:nvSpPr>
        <p:spPr bwMode="auto">
          <a:xfrm>
            <a:off x="3508381" y="1575567"/>
            <a:ext cx="2248466" cy="346760"/>
          </a:xfrm>
          <a:prstGeom prst="rect">
            <a:avLst/>
          </a:prstGeom>
          <a:noFill/>
          <a:ln w="12700">
            <a:noFill/>
            <a:miter lim="800000"/>
            <a:headEnd type="none" w="sm" len="sm"/>
            <a:tailEnd type="none" w="sm" len="sm"/>
          </a:ln>
          <a:effectLst/>
        </p:spPr>
        <p:txBody>
          <a:bodyPr wrap="square" lIns="130046" tIns="65023" rIns="130046" bIns="65023">
            <a:spAutoFit/>
          </a:bodyPr>
          <a:lstStyle/>
          <a:p>
            <a:pPr algn="ctr" eaLnBrk="0" hangingPunct="0"/>
            <a:r>
              <a:rPr lang="en-US" sz="1400" dirty="0">
                <a:latin typeface="Comic Sans MS" pitchFamily="66" charset="0"/>
              </a:rPr>
              <a:t>TAP CONTROLLER</a:t>
            </a:r>
          </a:p>
        </p:txBody>
      </p:sp>
      <p:sp>
        <p:nvSpPr>
          <p:cNvPr id="221" name="Text Box 85"/>
          <p:cNvSpPr txBox="1">
            <a:spLocks noChangeArrowheads="1"/>
          </p:cNvSpPr>
          <p:nvPr/>
        </p:nvSpPr>
        <p:spPr bwMode="auto">
          <a:xfrm>
            <a:off x="4127099" y="1186961"/>
            <a:ext cx="563007" cy="331371"/>
          </a:xfrm>
          <a:prstGeom prst="rect">
            <a:avLst/>
          </a:prstGeom>
          <a:noFill/>
          <a:ln w="9525">
            <a:noFill/>
            <a:miter lim="800000"/>
            <a:headEnd/>
            <a:tailEnd/>
          </a:ln>
          <a:effectLst/>
        </p:spPr>
        <p:txBody>
          <a:bodyPr wrap="none" lIns="130046" tIns="65023" rIns="130046" bIns="65023">
            <a:spAutoFit/>
          </a:bodyPr>
          <a:lstStyle/>
          <a:p>
            <a:pPr algn="l" eaLnBrk="1" hangingPunct="1"/>
            <a:r>
              <a:rPr lang="en-US" sz="1300" dirty="0">
                <a:latin typeface="Calibri"/>
                <a:cs typeface="Calibri"/>
              </a:rPr>
              <a:t>TMS</a:t>
            </a:r>
          </a:p>
        </p:txBody>
      </p:sp>
      <p:sp>
        <p:nvSpPr>
          <p:cNvPr id="222" name="Text Box 85"/>
          <p:cNvSpPr txBox="1">
            <a:spLocks noChangeArrowheads="1"/>
          </p:cNvSpPr>
          <p:nvPr/>
        </p:nvSpPr>
        <p:spPr bwMode="auto">
          <a:xfrm>
            <a:off x="3556629" y="1186961"/>
            <a:ext cx="519375" cy="331371"/>
          </a:xfrm>
          <a:prstGeom prst="rect">
            <a:avLst/>
          </a:prstGeom>
          <a:noFill/>
          <a:ln w="9525">
            <a:noFill/>
            <a:miter lim="800000"/>
            <a:headEnd/>
            <a:tailEnd/>
          </a:ln>
          <a:effectLst/>
        </p:spPr>
        <p:txBody>
          <a:bodyPr wrap="none" lIns="130046" tIns="65023" rIns="130046" bIns="65023">
            <a:spAutoFit/>
          </a:bodyPr>
          <a:lstStyle/>
          <a:p>
            <a:pPr algn="l" eaLnBrk="1" hangingPunct="1"/>
            <a:r>
              <a:rPr lang="en-US" sz="1300" dirty="0">
                <a:latin typeface="Calibri"/>
                <a:cs typeface="Calibri"/>
              </a:rPr>
              <a:t>TCK</a:t>
            </a:r>
          </a:p>
        </p:txBody>
      </p:sp>
      <p:sp>
        <p:nvSpPr>
          <p:cNvPr id="223" name="Text Box 85"/>
          <p:cNvSpPr txBox="1">
            <a:spLocks noChangeArrowheads="1"/>
          </p:cNvSpPr>
          <p:nvPr/>
        </p:nvSpPr>
        <p:spPr bwMode="auto">
          <a:xfrm>
            <a:off x="5226481" y="1186961"/>
            <a:ext cx="556821" cy="331371"/>
          </a:xfrm>
          <a:prstGeom prst="rect">
            <a:avLst/>
          </a:prstGeom>
          <a:noFill/>
          <a:ln w="9525">
            <a:noFill/>
            <a:miter lim="800000"/>
            <a:headEnd/>
            <a:tailEnd/>
          </a:ln>
          <a:effectLst/>
        </p:spPr>
        <p:txBody>
          <a:bodyPr wrap="none" lIns="130046" tIns="65023" rIns="130046" bIns="65023">
            <a:spAutoFit/>
          </a:bodyPr>
          <a:lstStyle/>
          <a:p>
            <a:pPr algn="l" eaLnBrk="1" hangingPunct="1"/>
            <a:r>
              <a:rPr lang="en-US" sz="1300" dirty="0">
                <a:latin typeface="Calibri"/>
                <a:cs typeface="Calibri"/>
              </a:rPr>
              <a:t>TDO</a:t>
            </a:r>
          </a:p>
        </p:txBody>
      </p:sp>
      <p:sp>
        <p:nvSpPr>
          <p:cNvPr id="224" name="Text Box 85"/>
          <p:cNvSpPr txBox="1">
            <a:spLocks noChangeArrowheads="1"/>
          </p:cNvSpPr>
          <p:nvPr/>
        </p:nvSpPr>
        <p:spPr bwMode="auto">
          <a:xfrm>
            <a:off x="4718488" y="1186961"/>
            <a:ext cx="488442" cy="331371"/>
          </a:xfrm>
          <a:prstGeom prst="rect">
            <a:avLst/>
          </a:prstGeom>
          <a:noFill/>
          <a:ln w="9525">
            <a:noFill/>
            <a:miter lim="800000"/>
            <a:headEnd/>
            <a:tailEnd/>
          </a:ln>
          <a:effectLst/>
        </p:spPr>
        <p:txBody>
          <a:bodyPr wrap="none" lIns="130046" tIns="65023" rIns="130046" bIns="65023">
            <a:spAutoFit/>
          </a:bodyPr>
          <a:lstStyle/>
          <a:p>
            <a:pPr algn="l" eaLnBrk="1" hangingPunct="1"/>
            <a:r>
              <a:rPr lang="en-US" sz="1300" dirty="0">
                <a:latin typeface="Calibri"/>
                <a:cs typeface="Calibri"/>
              </a:rPr>
              <a:t>TDI</a:t>
            </a:r>
          </a:p>
        </p:txBody>
      </p:sp>
      <p:grpSp>
        <p:nvGrpSpPr>
          <p:cNvPr id="15" name="Grupa 14"/>
          <p:cNvGrpSpPr/>
          <p:nvPr/>
        </p:nvGrpSpPr>
        <p:grpSpPr>
          <a:xfrm>
            <a:off x="3779871" y="838200"/>
            <a:ext cx="1678782" cy="359152"/>
            <a:chOff x="3779871" y="727247"/>
            <a:chExt cx="1678782" cy="470105"/>
          </a:xfrm>
        </p:grpSpPr>
        <p:cxnSp>
          <p:nvCxnSpPr>
            <p:cNvPr id="225" name="Łącznik prosty ze strzałką 224"/>
            <p:cNvCxnSpPr/>
            <p:nvPr/>
          </p:nvCxnSpPr>
          <p:spPr bwMode="auto">
            <a:xfrm>
              <a:off x="3779871" y="727247"/>
              <a:ext cx="0" cy="470105"/>
            </a:xfrm>
            <a:prstGeom prst="straightConnector1">
              <a:avLst/>
            </a:prstGeom>
            <a:gradFill rotWithShape="0">
              <a:gsLst>
                <a:gs pos="0">
                  <a:srgbClr val="0082E5">
                    <a:alpha val="75000"/>
                  </a:srgbClr>
                </a:gs>
                <a:gs pos="100000">
                  <a:srgbClr val="0057E5">
                    <a:alpha val="64999"/>
                  </a:srgbClr>
                </a:gs>
              </a:gsLst>
              <a:lin ang="5400000" scaled="1"/>
            </a:gradFill>
            <a:ln w="19050" cap="flat" cmpd="sng" algn="ctr">
              <a:solidFill>
                <a:srgbClr val="000000"/>
              </a:solidFill>
              <a:prstDash val="solid"/>
              <a:round/>
              <a:headEnd type="none" w="med" len="med"/>
              <a:tailEnd type="stealth" w="lg" len="lg"/>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26" name="Łącznik prosty ze strzałką 225"/>
            <p:cNvCxnSpPr/>
            <p:nvPr/>
          </p:nvCxnSpPr>
          <p:spPr bwMode="auto">
            <a:xfrm>
              <a:off x="4369231" y="727247"/>
              <a:ext cx="0" cy="470105"/>
            </a:xfrm>
            <a:prstGeom prst="straightConnector1">
              <a:avLst/>
            </a:prstGeom>
            <a:gradFill rotWithShape="0">
              <a:gsLst>
                <a:gs pos="0">
                  <a:srgbClr val="0082E5">
                    <a:alpha val="75000"/>
                  </a:srgbClr>
                </a:gs>
                <a:gs pos="100000">
                  <a:srgbClr val="0057E5">
                    <a:alpha val="64999"/>
                  </a:srgbClr>
                </a:gs>
              </a:gsLst>
              <a:lin ang="5400000" scaled="1"/>
            </a:gradFill>
            <a:ln w="19050" cap="flat" cmpd="sng" algn="ctr">
              <a:solidFill>
                <a:srgbClr val="000000"/>
              </a:solidFill>
              <a:prstDash val="solid"/>
              <a:round/>
              <a:headEnd type="none" w="med" len="med"/>
              <a:tailEnd type="stealth" w="lg" len="lg"/>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27" name="Łącznik prosty ze strzałką 226"/>
            <p:cNvCxnSpPr/>
            <p:nvPr/>
          </p:nvCxnSpPr>
          <p:spPr bwMode="auto">
            <a:xfrm>
              <a:off x="4922871" y="727247"/>
              <a:ext cx="0" cy="470105"/>
            </a:xfrm>
            <a:prstGeom prst="straightConnector1">
              <a:avLst/>
            </a:prstGeom>
            <a:gradFill rotWithShape="0">
              <a:gsLst>
                <a:gs pos="0">
                  <a:srgbClr val="0082E5">
                    <a:alpha val="75000"/>
                  </a:srgbClr>
                </a:gs>
                <a:gs pos="100000">
                  <a:srgbClr val="0057E5">
                    <a:alpha val="64999"/>
                  </a:srgbClr>
                </a:gs>
              </a:gsLst>
              <a:lin ang="5400000" scaled="1"/>
            </a:gradFill>
            <a:ln w="19050" cap="flat" cmpd="sng" algn="ctr">
              <a:solidFill>
                <a:srgbClr val="000000"/>
              </a:solidFill>
              <a:prstDash val="solid"/>
              <a:round/>
              <a:headEnd type="none" w="med" len="med"/>
              <a:tailEnd type="stealth" w="lg" len="lg"/>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28" name="Łącznik prosty ze strzałką 227"/>
            <p:cNvCxnSpPr/>
            <p:nvPr/>
          </p:nvCxnSpPr>
          <p:spPr bwMode="auto">
            <a:xfrm flipV="1">
              <a:off x="5458653" y="727247"/>
              <a:ext cx="0" cy="470105"/>
            </a:xfrm>
            <a:prstGeom prst="straightConnector1">
              <a:avLst/>
            </a:prstGeom>
            <a:gradFill rotWithShape="0">
              <a:gsLst>
                <a:gs pos="0">
                  <a:srgbClr val="0082E5">
                    <a:alpha val="75000"/>
                  </a:srgbClr>
                </a:gs>
                <a:gs pos="100000">
                  <a:srgbClr val="0057E5">
                    <a:alpha val="64999"/>
                  </a:srgbClr>
                </a:gs>
              </a:gsLst>
              <a:lin ang="5400000" scaled="1"/>
            </a:gradFill>
            <a:ln w="19050" cap="flat" cmpd="sng" algn="ctr">
              <a:solidFill>
                <a:srgbClr val="000000"/>
              </a:solidFill>
              <a:prstDash val="solid"/>
              <a:round/>
              <a:headEnd type="none" w="med" len="med"/>
              <a:tailEnd type="stealth" w="lg" len="lg"/>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sp>
        <p:nvSpPr>
          <p:cNvPr id="2" name="Title 1"/>
          <p:cNvSpPr>
            <a:spLocks noGrp="1"/>
          </p:cNvSpPr>
          <p:nvPr>
            <p:ph type="title"/>
          </p:nvPr>
        </p:nvSpPr>
        <p:spPr/>
        <p:txBody>
          <a:bodyPr/>
          <a:lstStyle/>
          <a:p>
            <a:r>
              <a:rPr lang="en-US" dirty="0" smtClean="0"/>
              <a:t>IJTAG architecture</a:t>
            </a:r>
            <a:endParaRPr lang="en-US" dirty="0"/>
          </a:p>
        </p:txBody>
      </p:sp>
      <p:grpSp>
        <p:nvGrpSpPr>
          <p:cNvPr id="13" name="Grupa 12"/>
          <p:cNvGrpSpPr/>
          <p:nvPr/>
        </p:nvGrpSpPr>
        <p:grpSpPr>
          <a:xfrm>
            <a:off x="1175673" y="5076589"/>
            <a:ext cx="744280" cy="1393032"/>
            <a:chOff x="1253427" y="5082939"/>
            <a:chExt cx="744280" cy="1393032"/>
          </a:xfrm>
        </p:grpSpPr>
        <p:cxnSp>
          <p:nvCxnSpPr>
            <p:cNvPr id="6" name="Łącznik prosty ze strzałką 5"/>
            <p:cNvCxnSpPr/>
            <p:nvPr/>
          </p:nvCxnSpPr>
          <p:spPr bwMode="auto">
            <a:xfrm>
              <a:off x="1408881" y="5838263"/>
              <a:ext cx="0" cy="212569"/>
            </a:xfrm>
            <a:prstGeom prst="straightConnector1">
              <a:avLst/>
            </a:prstGeom>
            <a:gradFill rotWithShape="0">
              <a:gsLst>
                <a:gs pos="0">
                  <a:srgbClr val="0082E5">
                    <a:alpha val="75000"/>
                  </a:srgbClr>
                </a:gs>
                <a:gs pos="100000">
                  <a:srgbClr val="0057E5">
                    <a:alpha val="64999"/>
                  </a:srgbClr>
                </a:gs>
              </a:gsLst>
              <a:lin ang="5400000" scaled="1"/>
            </a:gradFill>
            <a:ln w="12700" cap="flat" cmpd="sng" algn="ctr">
              <a:solidFill>
                <a:schemeClr val="tx1"/>
              </a:solidFill>
              <a:prstDash val="solid"/>
              <a:round/>
              <a:headEnd type="none" w="med" len="med"/>
              <a:tailEnd type="stealth"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7" name="Łącznik prosty ze strzałką 6"/>
            <p:cNvCxnSpPr/>
            <p:nvPr/>
          </p:nvCxnSpPr>
          <p:spPr bwMode="auto">
            <a:xfrm>
              <a:off x="1542576" y="5838263"/>
              <a:ext cx="0" cy="212569"/>
            </a:xfrm>
            <a:prstGeom prst="straightConnector1">
              <a:avLst/>
            </a:prstGeom>
            <a:gradFill rotWithShape="0">
              <a:gsLst>
                <a:gs pos="0">
                  <a:srgbClr val="0082E5">
                    <a:alpha val="75000"/>
                  </a:srgbClr>
                </a:gs>
                <a:gs pos="100000">
                  <a:srgbClr val="0057E5">
                    <a:alpha val="64999"/>
                  </a:srgbClr>
                </a:gs>
              </a:gsLst>
              <a:lin ang="5400000" scaled="1"/>
            </a:gradFill>
            <a:ln w="12700" cap="flat" cmpd="sng" algn="ctr">
              <a:solidFill>
                <a:schemeClr val="tx1"/>
              </a:solidFill>
              <a:prstDash val="solid"/>
              <a:round/>
              <a:headEnd type="none" w="med" len="med"/>
              <a:tailEnd type="stealth"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8" name="Łącznik prosty ze strzałką 7"/>
            <p:cNvCxnSpPr/>
            <p:nvPr/>
          </p:nvCxnSpPr>
          <p:spPr bwMode="auto">
            <a:xfrm flipV="1">
              <a:off x="1676272" y="5838263"/>
              <a:ext cx="0" cy="212569"/>
            </a:xfrm>
            <a:prstGeom prst="straightConnector1">
              <a:avLst/>
            </a:prstGeom>
            <a:gradFill rotWithShape="0">
              <a:gsLst>
                <a:gs pos="0">
                  <a:srgbClr val="0082E5">
                    <a:alpha val="75000"/>
                  </a:srgbClr>
                </a:gs>
                <a:gs pos="100000">
                  <a:srgbClr val="0057E5">
                    <a:alpha val="64999"/>
                  </a:srgbClr>
                </a:gs>
              </a:gsLst>
              <a:lin ang="5400000" scaled="1"/>
            </a:gradFill>
            <a:ln w="12700" cap="flat" cmpd="sng" algn="ctr">
              <a:solidFill>
                <a:schemeClr val="tx1"/>
              </a:solidFill>
              <a:prstDash val="solid"/>
              <a:round/>
              <a:headEnd type="none" w="med" len="med"/>
              <a:tailEnd type="stealth"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 name="Łącznik prosty ze strzałką 8"/>
            <p:cNvCxnSpPr/>
            <p:nvPr/>
          </p:nvCxnSpPr>
          <p:spPr bwMode="auto">
            <a:xfrm flipV="1">
              <a:off x="1809967" y="5838263"/>
              <a:ext cx="0" cy="212569"/>
            </a:xfrm>
            <a:prstGeom prst="straightConnector1">
              <a:avLst/>
            </a:prstGeom>
            <a:gradFill rotWithShape="0">
              <a:gsLst>
                <a:gs pos="0">
                  <a:srgbClr val="0082E5">
                    <a:alpha val="75000"/>
                  </a:srgbClr>
                </a:gs>
                <a:gs pos="100000">
                  <a:srgbClr val="0057E5">
                    <a:alpha val="64999"/>
                  </a:srgbClr>
                </a:gs>
              </a:gsLst>
              <a:lin ang="5400000" scaled="1"/>
            </a:gradFill>
            <a:ln w="12700" cap="flat" cmpd="sng" algn="ctr">
              <a:solidFill>
                <a:schemeClr val="tx1"/>
              </a:solidFill>
              <a:prstDash val="solid"/>
              <a:round/>
              <a:headEnd type="none" w="med" len="med"/>
              <a:tailEnd type="stealth"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useBgFill="1">
          <p:nvSpPr>
            <p:cNvPr id="3" name="Prostokąt 2"/>
            <p:cNvSpPr/>
            <p:nvPr/>
          </p:nvSpPr>
          <p:spPr bwMode="auto">
            <a:xfrm>
              <a:off x="1336202" y="6050833"/>
              <a:ext cx="557213" cy="425138"/>
            </a:xfrm>
            <a:prstGeom prst="rect">
              <a:avLst/>
            </a:prstGeom>
            <a:solidFill>
              <a:srgbClr val="C48E66"/>
            </a:solidFill>
            <a:ln w="12700"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a:extLst/>
          </p:spPr>
          <p:txBody>
            <a:bodyPr bIns="93600" anchor="ctr"/>
            <a:lstStyle/>
            <a:p>
              <a:pPr algn="ctr" defTabSz="914400" eaLnBrk="0" fontAlgn="auto" hangingPunct="0">
                <a:spcBef>
                  <a:spcPts val="0"/>
                </a:spcBef>
                <a:spcAft>
                  <a:spcPts val="0"/>
                </a:spcAft>
              </a:pPr>
              <a:endParaRPr lang="en-US" sz="1200" kern="0">
                <a:solidFill>
                  <a:srgbClr val="000000"/>
                </a:solidFill>
                <a:latin typeface="Arial"/>
                <a:sym typeface="Helvetica Neue Light" charset="0"/>
              </a:endParaRPr>
            </a:p>
          </p:txBody>
        </p:sp>
        <p:sp useBgFill="1">
          <p:nvSpPr>
            <p:cNvPr id="4" name="Prostokąt 3"/>
            <p:cNvSpPr/>
            <p:nvPr/>
          </p:nvSpPr>
          <p:spPr bwMode="auto">
            <a:xfrm>
              <a:off x="1336202" y="5676492"/>
              <a:ext cx="557213" cy="161771"/>
            </a:xfrm>
            <a:prstGeom prst="rect">
              <a:avLst/>
            </a:prstGeom>
            <a:solidFill>
              <a:schemeClr val="tx2">
                <a:lumMod val="60000"/>
                <a:lumOff val="40000"/>
              </a:schemeClr>
            </a:solidFill>
            <a:ln w="12700"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a:extLst/>
          </p:spPr>
          <p:txBody>
            <a:bodyPr bIns="93600" anchor="ctr"/>
            <a:lstStyle/>
            <a:p>
              <a:pPr algn="ctr" defTabSz="914400" eaLnBrk="0" fontAlgn="auto" hangingPunct="0">
                <a:spcBef>
                  <a:spcPts val="0"/>
                </a:spcBef>
                <a:spcAft>
                  <a:spcPts val="0"/>
                </a:spcAft>
              </a:pPr>
              <a:endParaRPr lang="en-US" sz="1000" kern="0">
                <a:solidFill>
                  <a:srgbClr val="000000"/>
                </a:solidFill>
                <a:latin typeface="Arial"/>
                <a:sym typeface="Helvetica Neue Light" charset="0"/>
              </a:endParaRPr>
            </a:p>
          </p:txBody>
        </p:sp>
        <p:sp>
          <p:nvSpPr>
            <p:cNvPr id="16" name="Dowolny kształt 15"/>
            <p:cNvSpPr/>
            <p:nvPr/>
          </p:nvSpPr>
          <p:spPr>
            <a:xfrm>
              <a:off x="1253427" y="5082939"/>
              <a:ext cx="284663" cy="676327"/>
            </a:xfrm>
            <a:custGeom>
              <a:avLst/>
              <a:gdLst>
                <a:gd name="connsiteX0" fmla="*/ 895350 w 895350"/>
                <a:gd name="connsiteY0" fmla="*/ 0 h 2127250"/>
                <a:gd name="connsiteX1" fmla="*/ 895350 w 895350"/>
                <a:gd name="connsiteY1" fmla="*/ 1530350 h 2127250"/>
                <a:gd name="connsiteX2" fmla="*/ 0 w 895350"/>
                <a:gd name="connsiteY2" fmla="*/ 1536700 h 2127250"/>
                <a:gd name="connsiteX3" fmla="*/ 0 w 895350"/>
                <a:gd name="connsiteY3" fmla="*/ 2127250 h 2127250"/>
                <a:gd name="connsiteX4" fmla="*/ 260350 w 895350"/>
                <a:gd name="connsiteY4" fmla="*/ 2120900 h 2127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5350" h="2127250">
                  <a:moveTo>
                    <a:pt x="895350" y="0"/>
                  </a:moveTo>
                  <a:lnTo>
                    <a:pt x="895350" y="1530350"/>
                  </a:lnTo>
                  <a:lnTo>
                    <a:pt x="0" y="1536700"/>
                  </a:lnTo>
                  <a:lnTo>
                    <a:pt x="0" y="2127250"/>
                  </a:lnTo>
                  <a:lnTo>
                    <a:pt x="260350" y="2120900"/>
                  </a:lnTo>
                </a:path>
              </a:pathLst>
            </a:custGeom>
            <a:ln w="12700" cmpd="sng">
              <a:solidFill>
                <a:srgbClr val="000000"/>
              </a:solidFill>
              <a:tailEnd type="stealth" w="med" len="med"/>
            </a:ln>
          </p:spPr>
          <p:txBody>
            <a:bodyPr vert="horz" wrap="square" lIns="91440" tIns="45720" rIns="91440" bIns="45720" numCol="1" rtlCol="0" anchor="t" anchorCtr="0" compatLnSpc="1">
              <a:prstTxWarp prst="textNoShape">
                <a:avLst/>
              </a:prstTxWarp>
            </a:bodyPr>
            <a:lstStyle/>
            <a:p>
              <a:pPr algn="ctr" defTabSz="642915"/>
              <a:endParaRPr lang="en-US" sz="3000">
                <a:solidFill>
                  <a:srgbClr val="FFFFFF"/>
                </a:solidFill>
                <a:effectLst>
                  <a:outerShdw blurRad="38100" dist="38100" dir="2700000" algn="tl">
                    <a:srgbClr val="000000">
                      <a:alpha val="43137"/>
                    </a:srgbClr>
                  </a:outerShdw>
                </a:effectLst>
                <a:latin typeface="Helvetica Neue Light" charset="0"/>
                <a:ea typeface="ヒラギノ角ゴ ProN W3" charset="0"/>
                <a:cs typeface="ヒラギノ角ゴ ProN W3" charset="0"/>
                <a:sym typeface="Helvetica Neue Light" charset="0"/>
              </a:endParaRPr>
            </a:p>
          </p:txBody>
        </p:sp>
        <p:sp>
          <p:nvSpPr>
            <p:cNvPr id="17" name="Dowolny kształt 16"/>
            <p:cNvSpPr/>
            <p:nvPr/>
          </p:nvSpPr>
          <p:spPr>
            <a:xfrm flipH="1">
              <a:off x="1693544" y="5082939"/>
              <a:ext cx="284663" cy="676327"/>
            </a:xfrm>
            <a:custGeom>
              <a:avLst/>
              <a:gdLst>
                <a:gd name="connsiteX0" fmla="*/ 895350 w 895350"/>
                <a:gd name="connsiteY0" fmla="*/ 0 h 2127250"/>
                <a:gd name="connsiteX1" fmla="*/ 895350 w 895350"/>
                <a:gd name="connsiteY1" fmla="*/ 1530350 h 2127250"/>
                <a:gd name="connsiteX2" fmla="*/ 0 w 895350"/>
                <a:gd name="connsiteY2" fmla="*/ 1536700 h 2127250"/>
                <a:gd name="connsiteX3" fmla="*/ 0 w 895350"/>
                <a:gd name="connsiteY3" fmla="*/ 2127250 h 2127250"/>
                <a:gd name="connsiteX4" fmla="*/ 260350 w 895350"/>
                <a:gd name="connsiteY4" fmla="*/ 2120900 h 2127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5350" h="2127250">
                  <a:moveTo>
                    <a:pt x="895350" y="0"/>
                  </a:moveTo>
                  <a:lnTo>
                    <a:pt x="895350" y="1530350"/>
                  </a:lnTo>
                  <a:lnTo>
                    <a:pt x="0" y="1536700"/>
                  </a:lnTo>
                  <a:lnTo>
                    <a:pt x="0" y="2127250"/>
                  </a:lnTo>
                  <a:lnTo>
                    <a:pt x="260350" y="2120900"/>
                  </a:lnTo>
                </a:path>
              </a:pathLst>
            </a:custGeom>
            <a:ln w="12700" cmpd="sng">
              <a:solidFill>
                <a:srgbClr val="000000"/>
              </a:solidFill>
              <a:headEnd type="stealth" w="med" len="med"/>
              <a:tailEnd type="none" w="med" len="med"/>
            </a:ln>
          </p:spPr>
          <p:txBody>
            <a:bodyPr vert="horz" wrap="square" lIns="91440" tIns="45720" rIns="91440" bIns="45720" numCol="1" rtlCol="0" anchor="t" anchorCtr="0" compatLnSpc="1">
              <a:prstTxWarp prst="textNoShape">
                <a:avLst/>
              </a:prstTxWarp>
            </a:bodyPr>
            <a:lstStyle/>
            <a:p>
              <a:pPr algn="ctr" defTabSz="642915"/>
              <a:endParaRPr lang="en-US" sz="3000">
                <a:solidFill>
                  <a:srgbClr val="FFFFFF"/>
                </a:solidFill>
                <a:effectLst>
                  <a:outerShdw blurRad="38100" dist="38100" dir="2700000" algn="tl">
                    <a:srgbClr val="000000">
                      <a:alpha val="43137"/>
                    </a:srgbClr>
                  </a:outerShdw>
                </a:effectLst>
                <a:latin typeface="Helvetica Neue Light" charset="0"/>
                <a:ea typeface="ヒラギノ角ゴ ProN W3" charset="0"/>
                <a:cs typeface="ヒラギノ角ゴ ProN W3" charset="0"/>
                <a:sym typeface="Helvetica Neue Light" charset="0"/>
              </a:endParaRPr>
            </a:p>
          </p:txBody>
        </p:sp>
        <p:sp>
          <p:nvSpPr>
            <p:cNvPr id="199" name="Text Box 85"/>
            <p:cNvSpPr txBox="1">
              <a:spLocks noChangeArrowheads="1"/>
            </p:cNvSpPr>
            <p:nvPr/>
          </p:nvSpPr>
          <p:spPr bwMode="auto">
            <a:xfrm>
              <a:off x="1258613" y="6098964"/>
              <a:ext cx="739094" cy="331371"/>
            </a:xfrm>
            <a:prstGeom prst="rect">
              <a:avLst/>
            </a:prstGeom>
            <a:noFill/>
            <a:ln w="9525">
              <a:noFill/>
              <a:miter lim="800000"/>
              <a:headEnd/>
              <a:tailEnd/>
            </a:ln>
            <a:effectLst/>
          </p:spPr>
          <p:txBody>
            <a:bodyPr wrap="square" lIns="130046" tIns="65023" rIns="130046" bIns="65023">
              <a:spAutoFit/>
            </a:bodyPr>
            <a:lstStyle/>
            <a:p>
              <a:pPr eaLnBrk="1" hangingPunct="1"/>
              <a:r>
                <a:rPr lang="en-US" sz="1300" dirty="0">
                  <a:latin typeface="Calibri"/>
                  <a:cs typeface="Calibri"/>
                </a:rPr>
                <a:t>M</a:t>
              </a:r>
              <a:r>
                <a:rPr lang="en-US" sz="1300" dirty="0" smtClean="0">
                  <a:latin typeface="Calibri"/>
                  <a:cs typeface="Calibri"/>
                </a:rPr>
                <a:t>BIST</a:t>
              </a:r>
              <a:endParaRPr lang="en-US" sz="1300" dirty="0">
                <a:latin typeface="Calibri"/>
                <a:cs typeface="Calibri"/>
              </a:endParaRPr>
            </a:p>
          </p:txBody>
        </p:sp>
      </p:grpSp>
      <p:grpSp>
        <p:nvGrpSpPr>
          <p:cNvPr id="200" name="Grupa 199"/>
          <p:cNvGrpSpPr/>
          <p:nvPr/>
        </p:nvGrpSpPr>
        <p:grpSpPr>
          <a:xfrm>
            <a:off x="2028568" y="5076589"/>
            <a:ext cx="782380" cy="1393032"/>
            <a:chOff x="1253427" y="5082939"/>
            <a:chExt cx="782380" cy="1393032"/>
          </a:xfrm>
        </p:grpSpPr>
        <p:cxnSp>
          <p:nvCxnSpPr>
            <p:cNvPr id="201" name="Łącznik prosty ze strzałką 200"/>
            <p:cNvCxnSpPr/>
            <p:nvPr/>
          </p:nvCxnSpPr>
          <p:spPr bwMode="auto">
            <a:xfrm>
              <a:off x="1408881" y="5838263"/>
              <a:ext cx="0" cy="212569"/>
            </a:xfrm>
            <a:prstGeom prst="straightConnector1">
              <a:avLst/>
            </a:prstGeom>
            <a:gradFill rotWithShape="0">
              <a:gsLst>
                <a:gs pos="0">
                  <a:srgbClr val="0082E5">
                    <a:alpha val="75000"/>
                  </a:srgbClr>
                </a:gs>
                <a:gs pos="100000">
                  <a:srgbClr val="0057E5">
                    <a:alpha val="64999"/>
                  </a:srgbClr>
                </a:gs>
              </a:gsLst>
              <a:lin ang="5400000" scaled="1"/>
            </a:gradFill>
            <a:ln w="12700" cap="flat" cmpd="sng" algn="ctr">
              <a:solidFill>
                <a:schemeClr val="tx1"/>
              </a:solidFill>
              <a:prstDash val="solid"/>
              <a:round/>
              <a:headEnd type="none" w="med" len="med"/>
              <a:tailEnd type="stealth"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02" name="Łącznik prosty ze strzałką 201"/>
            <p:cNvCxnSpPr/>
            <p:nvPr/>
          </p:nvCxnSpPr>
          <p:spPr bwMode="auto">
            <a:xfrm>
              <a:off x="1542576" y="5838263"/>
              <a:ext cx="0" cy="212569"/>
            </a:xfrm>
            <a:prstGeom prst="straightConnector1">
              <a:avLst/>
            </a:prstGeom>
            <a:gradFill rotWithShape="0">
              <a:gsLst>
                <a:gs pos="0">
                  <a:srgbClr val="0082E5">
                    <a:alpha val="75000"/>
                  </a:srgbClr>
                </a:gs>
                <a:gs pos="100000">
                  <a:srgbClr val="0057E5">
                    <a:alpha val="64999"/>
                  </a:srgbClr>
                </a:gs>
              </a:gsLst>
              <a:lin ang="5400000" scaled="1"/>
            </a:gradFill>
            <a:ln w="12700" cap="flat" cmpd="sng" algn="ctr">
              <a:solidFill>
                <a:schemeClr val="tx1"/>
              </a:solidFill>
              <a:prstDash val="solid"/>
              <a:round/>
              <a:headEnd type="none" w="med" len="med"/>
              <a:tailEnd type="stealth"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03" name="Łącznik prosty ze strzałką 202"/>
            <p:cNvCxnSpPr/>
            <p:nvPr/>
          </p:nvCxnSpPr>
          <p:spPr bwMode="auto">
            <a:xfrm flipV="1">
              <a:off x="1676272" y="5838263"/>
              <a:ext cx="0" cy="212569"/>
            </a:xfrm>
            <a:prstGeom prst="straightConnector1">
              <a:avLst/>
            </a:prstGeom>
            <a:gradFill rotWithShape="0">
              <a:gsLst>
                <a:gs pos="0">
                  <a:srgbClr val="0082E5">
                    <a:alpha val="75000"/>
                  </a:srgbClr>
                </a:gs>
                <a:gs pos="100000">
                  <a:srgbClr val="0057E5">
                    <a:alpha val="64999"/>
                  </a:srgbClr>
                </a:gs>
              </a:gsLst>
              <a:lin ang="5400000" scaled="1"/>
            </a:gradFill>
            <a:ln w="12700" cap="flat" cmpd="sng" algn="ctr">
              <a:solidFill>
                <a:schemeClr val="tx1"/>
              </a:solidFill>
              <a:prstDash val="solid"/>
              <a:round/>
              <a:headEnd type="none" w="med" len="med"/>
              <a:tailEnd type="stealth"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08" name="Łącznik prosty ze strzałką 207"/>
            <p:cNvCxnSpPr/>
            <p:nvPr/>
          </p:nvCxnSpPr>
          <p:spPr bwMode="auto">
            <a:xfrm flipV="1">
              <a:off x="1809967" y="5838263"/>
              <a:ext cx="0" cy="212569"/>
            </a:xfrm>
            <a:prstGeom prst="straightConnector1">
              <a:avLst/>
            </a:prstGeom>
            <a:gradFill rotWithShape="0">
              <a:gsLst>
                <a:gs pos="0">
                  <a:srgbClr val="0082E5">
                    <a:alpha val="75000"/>
                  </a:srgbClr>
                </a:gs>
                <a:gs pos="100000">
                  <a:srgbClr val="0057E5">
                    <a:alpha val="64999"/>
                  </a:srgbClr>
                </a:gs>
              </a:gsLst>
              <a:lin ang="5400000" scaled="1"/>
            </a:gradFill>
            <a:ln w="12700" cap="flat" cmpd="sng" algn="ctr">
              <a:solidFill>
                <a:schemeClr val="tx1"/>
              </a:solidFill>
              <a:prstDash val="solid"/>
              <a:round/>
              <a:headEnd type="none" w="med" len="med"/>
              <a:tailEnd type="stealth"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useBgFill="1">
          <p:nvSpPr>
            <p:cNvPr id="209" name="Prostokąt 208"/>
            <p:cNvSpPr/>
            <p:nvPr/>
          </p:nvSpPr>
          <p:spPr bwMode="auto">
            <a:xfrm>
              <a:off x="1336202" y="6050833"/>
              <a:ext cx="557213" cy="425138"/>
            </a:xfrm>
            <a:prstGeom prst="rect">
              <a:avLst/>
            </a:prstGeom>
            <a:solidFill>
              <a:srgbClr val="C48E66"/>
            </a:solidFill>
            <a:ln w="12700"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a:extLst/>
          </p:spPr>
          <p:txBody>
            <a:bodyPr bIns="93600" anchor="ctr"/>
            <a:lstStyle/>
            <a:p>
              <a:pPr algn="ctr" defTabSz="914400" eaLnBrk="0" fontAlgn="auto" hangingPunct="0">
                <a:spcBef>
                  <a:spcPts val="0"/>
                </a:spcBef>
                <a:spcAft>
                  <a:spcPts val="0"/>
                </a:spcAft>
              </a:pPr>
              <a:endParaRPr lang="en-US" sz="1200" kern="0">
                <a:solidFill>
                  <a:srgbClr val="000000"/>
                </a:solidFill>
                <a:latin typeface="Arial"/>
                <a:sym typeface="Helvetica Neue Light" charset="0"/>
              </a:endParaRPr>
            </a:p>
          </p:txBody>
        </p:sp>
        <p:sp useBgFill="1">
          <p:nvSpPr>
            <p:cNvPr id="211" name="Prostokąt 210"/>
            <p:cNvSpPr/>
            <p:nvPr/>
          </p:nvSpPr>
          <p:spPr bwMode="auto">
            <a:xfrm>
              <a:off x="1336202" y="5676492"/>
              <a:ext cx="557213" cy="161771"/>
            </a:xfrm>
            <a:prstGeom prst="rect">
              <a:avLst/>
            </a:prstGeom>
            <a:solidFill>
              <a:schemeClr val="tx2">
                <a:lumMod val="60000"/>
                <a:lumOff val="40000"/>
              </a:schemeClr>
            </a:solidFill>
            <a:ln w="12700"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a:extLst/>
          </p:spPr>
          <p:txBody>
            <a:bodyPr bIns="93600" anchor="ctr"/>
            <a:lstStyle/>
            <a:p>
              <a:pPr algn="ctr" defTabSz="914400" eaLnBrk="0" fontAlgn="auto" hangingPunct="0">
                <a:spcBef>
                  <a:spcPts val="0"/>
                </a:spcBef>
                <a:spcAft>
                  <a:spcPts val="0"/>
                </a:spcAft>
              </a:pPr>
              <a:endParaRPr lang="en-US" sz="1000" kern="0">
                <a:solidFill>
                  <a:srgbClr val="000000"/>
                </a:solidFill>
                <a:latin typeface="Arial"/>
                <a:sym typeface="Helvetica Neue Light" charset="0"/>
              </a:endParaRPr>
            </a:p>
          </p:txBody>
        </p:sp>
        <p:sp>
          <p:nvSpPr>
            <p:cNvPr id="215" name="Dowolny kształt 214"/>
            <p:cNvSpPr/>
            <p:nvPr/>
          </p:nvSpPr>
          <p:spPr>
            <a:xfrm>
              <a:off x="1253427" y="5082939"/>
              <a:ext cx="284663" cy="676327"/>
            </a:xfrm>
            <a:custGeom>
              <a:avLst/>
              <a:gdLst>
                <a:gd name="connsiteX0" fmla="*/ 895350 w 895350"/>
                <a:gd name="connsiteY0" fmla="*/ 0 h 2127250"/>
                <a:gd name="connsiteX1" fmla="*/ 895350 w 895350"/>
                <a:gd name="connsiteY1" fmla="*/ 1530350 h 2127250"/>
                <a:gd name="connsiteX2" fmla="*/ 0 w 895350"/>
                <a:gd name="connsiteY2" fmla="*/ 1536700 h 2127250"/>
                <a:gd name="connsiteX3" fmla="*/ 0 w 895350"/>
                <a:gd name="connsiteY3" fmla="*/ 2127250 h 2127250"/>
                <a:gd name="connsiteX4" fmla="*/ 260350 w 895350"/>
                <a:gd name="connsiteY4" fmla="*/ 2120900 h 2127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5350" h="2127250">
                  <a:moveTo>
                    <a:pt x="895350" y="0"/>
                  </a:moveTo>
                  <a:lnTo>
                    <a:pt x="895350" y="1530350"/>
                  </a:lnTo>
                  <a:lnTo>
                    <a:pt x="0" y="1536700"/>
                  </a:lnTo>
                  <a:lnTo>
                    <a:pt x="0" y="2127250"/>
                  </a:lnTo>
                  <a:lnTo>
                    <a:pt x="260350" y="2120900"/>
                  </a:lnTo>
                </a:path>
              </a:pathLst>
            </a:custGeom>
            <a:ln w="12700" cmpd="sng">
              <a:solidFill>
                <a:srgbClr val="000000"/>
              </a:solidFill>
              <a:tailEnd type="stealth" w="med" len="med"/>
            </a:ln>
          </p:spPr>
          <p:txBody>
            <a:bodyPr vert="horz" wrap="square" lIns="91440" tIns="45720" rIns="91440" bIns="45720" numCol="1" rtlCol="0" anchor="t" anchorCtr="0" compatLnSpc="1">
              <a:prstTxWarp prst="textNoShape">
                <a:avLst/>
              </a:prstTxWarp>
            </a:bodyPr>
            <a:lstStyle/>
            <a:p>
              <a:pPr algn="ctr" defTabSz="642915"/>
              <a:endParaRPr lang="en-US" sz="3000">
                <a:solidFill>
                  <a:srgbClr val="FFFFFF"/>
                </a:solidFill>
                <a:effectLst>
                  <a:outerShdw blurRad="38100" dist="38100" dir="2700000" algn="tl">
                    <a:srgbClr val="000000">
                      <a:alpha val="43137"/>
                    </a:srgbClr>
                  </a:outerShdw>
                </a:effectLst>
                <a:latin typeface="Helvetica Neue Light" charset="0"/>
                <a:ea typeface="ヒラギノ角ゴ ProN W3" charset="0"/>
                <a:cs typeface="ヒラギノ角ゴ ProN W3" charset="0"/>
                <a:sym typeface="Helvetica Neue Light" charset="0"/>
              </a:endParaRPr>
            </a:p>
          </p:txBody>
        </p:sp>
        <p:sp>
          <p:nvSpPr>
            <p:cNvPr id="217" name="Dowolny kształt 216"/>
            <p:cNvSpPr/>
            <p:nvPr/>
          </p:nvSpPr>
          <p:spPr>
            <a:xfrm flipH="1">
              <a:off x="1693544" y="5082939"/>
              <a:ext cx="284663" cy="676327"/>
            </a:xfrm>
            <a:custGeom>
              <a:avLst/>
              <a:gdLst>
                <a:gd name="connsiteX0" fmla="*/ 895350 w 895350"/>
                <a:gd name="connsiteY0" fmla="*/ 0 h 2127250"/>
                <a:gd name="connsiteX1" fmla="*/ 895350 w 895350"/>
                <a:gd name="connsiteY1" fmla="*/ 1530350 h 2127250"/>
                <a:gd name="connsiteX2" fmla="*/ 0 w 895350"/>
                <a:gd name="connsiteY2" fmla="*/ 1536700 h 2127250"/>
                <a:gd name="connsiteX3" fmla="*/ 0 w 895350"/>
                <a:gd name="connsiteY3" fmla="*/ 2127250 h 2127250"/>
                <a:gd name="connsiteX4" fmla="*/ 260350 w 895350"/>
                <a:gd name="connsiteY4" fmla="*/ 2120900 h 2127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5350" h="2127250">
                  <a:moveTo>
                    <a:pt x="895350" y="0"/>
                  </a:moveTo>
                  <a:lnTo>
                    <a:pt x="895350" y="1530350"/>
                  </a:lnTo>
                  <a:lnTo>
                    <a:pt x="0" y="1536700"/>
                  </a:lnTo>
                  <a:lnTo>
                    <a:pt x="0" y="2127250"/>
                  </a:lnTo>
                  <a:lnTo>
                    <a:pt x="260350" y="2120900"/>
                  </a:lnTo>
                </a:path>
              </a:pathLst>
            </a:custGeom>
            <a:ln w="12700" cmpd="sng">
              <a:solidFill>
                <a:srgbClr val="000000"/>
              </a:solidFill>
              <a:headEnd type="stealth" w="med" len="med"/>
              <a:tailEnd type="none" w="med" len="med"/>
            </a:ln>
          </p:spPr>
          <p:txBody>
            <a:bodyPr vert="horz" wrap="square" lIns="91440" tIns="45720" rIns="91440" bIns="45720" numCol="1" rtlCol="0" anchor="t" anchorCtr="0" compatLnSpc="1">
              <a:prstTxWarp prst="textNoShape">
                <a:avLst/>
              </a:prstTxWarp>
            </a:bodyPr>
            <a:lstStyle/>
            <a:p>
              <a:pPr algn="ctr" defTabSz="642915"/>
              <a:endParaRPr lang="en-US" sz="3000">
                <a:solidFill>
                  <a:srgbClr val="FFFFFF"/>
                </a:solidFill>
                <a:effectLst>
                  <a:outerShdw blurRad="38100" dist="38100" dir="2700000" algn="tl">
                    <a:srgbClr val="000000">
                      <a:alpha val="43137"/>
                    </a:srgbClr>
                  </a:outerShdw>
                </a:effectLst>
                <a:latin typeface="Helvetica Neue Light" charset="0"/>
                <a:ea typeface="ヒラギノ角ゴ ProN W3" charset="0"/>
                <a:cs typeface="ヒラギノ角ゴ ProN W3" charset="0"/>
                <a:sym typeface="Helvetica Neue Light" charset="0"/>
              </a:endParaRPr>
            </a:p>
          </p:txBody>
        </p:sp>
        <p:sp>
          <p:nvSpPr>
            <p:cNvPr id="233" name="Text Box 85"/>
            <p:cNvSpPr txBox="1">
              <a:spLocks noChangeArrowheads="1"/>
            </p:cNvSpPr>
            <p:nvPr/>
          </p:nvSpPr>
          <p:spPr bwMode="auto">
            <a:xfrm>
              <a:off x="1296713" y="6098964"/>
              <a:ext cx="739094" cy="331371"/>
            </a:xfrm>
            <a:prstGeom prst="rect">
              <a:avLst/>
            </a:prstGeom>
            <a:noFill/>
            <a:ln w="9525">
              <a:noFill/>
              <a:miter lim="800000"/>
              <a:headEnd/>
              <a:tailEnd/>
            </a:ln>
            <a:effectLst/>
          </p:spPr>
          <p:txBody>
            <a:bodyPr wrap="square" lIns="130046" tIns="65023" rIns="130046" bIns="65023">
              <a:spAutoFit/>
            </a:bodyPr>
            <a:lstStyle/>
            <a:p>
              <a:pPr eaLnBrk="1" hangingPunct="1"/>
              <a:r>
                <a:rPr lang="en-US" sz="1300" dirty="0">
                  <a:latin typeface="Calibri"/>
                  <a:cs typeface="Calibri"/>
                </a:rPr>
                <a:t>L</a:t>
              </a:r>
              <a:r>
                <a:rPr lang="en-US" sz="1300" dirty="0" smtClean="0">
                  <a:latin typeface="Calibri"/>
                  <a:cs typeface="Calibri"/>
                </a:rPr>
                <a:t>BIST</a:t>
              </a:r>
              <a:endParaRPr lang="en-US" sz="1300" dirty="0">
                <a:latin typeface="Calibri"/>
                <a:cs typeface="Calibri"/>
              </a:endParaRPr>
            </a:p>
          </p:txBody>
        </p:sp>
      </p:grpSp>
      <p:grpSp>
        <p:nvGrpSpPr>
          <p:cNvPr id="240" name="Grupa 239"/>
          <p:cNvGrpSpPr/>
          <p:nvPr/>
        </p:nvGrpSpPr>
        <p:grpSpPr>
          <a:xfrm>
            <a:off x="2881463" y="5076589"/>
            <a:ext cx="744280" cy="1393032"/>
            <a:chOff x="1253427" y="5082939"/>
            <a:chExt cx="744280" cy="1393032"/>
          </a:xfrm>
        </p:grpSpPr>
        <p:cxnSp>
          <p:nvCxnSpPr>
            <p:cNvPr id="241" name="Łącznik prosty ze strzałką 240"/>
            <p:cNvCxnSpPr/>
            <p:nvPr/>
          </p:nvCxnSpPr>
          <p:spPr bwMode="auto">
            <a:xfrm>
              <a:off x="1408881" y="5838263"/>
              <a:ext cx="0" cy="212569"/>
            </a:xfrm>
            <a:prstGeom prst="straightConnector1">
              <a:avLst/>
            </a:prstGeom>
            <a:gradFill rotWithShape="0">
              <a:gsLst>
                <a:gs pos="0">
                  <a:srgbClr val="0082E5">
                    <a:alpha val="75000"/>
                  </a:srgbClr>
                </a:gs>
                <a:gs pos="100000">
                  <a:srgbClr val="0057E5">
                    <a:alpha val="64999"/>
                  </a:srgbClr>
                </a:gs>
              </a:gsLst>
              <a:lin ang="5400000" scaled="1"/>
            </a:gradFill>
            <a:ln w="12700" cap="flat" cmpd="sng" algn="ctr">
              <a:solidFill>
                <a:schemeClr val="tx1"/>
              </a:solidFill>
              <a:prstDash val="solid"/>
              <a:round/>
              <a:headEnd type="none" w="med" len="med"/>
              <a:tailEnd type="stealth"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42" name="Łącznik prosty ze strzałką 241"/>
            <p:cNvCxnSpPr/>
            <p:nvPr/>
          </p:nvCxnSpPr>
          <p:spPr bwMode="auto">
            <a:xfrm>
              <a:off x="1542576" y="5838263"/>
              <a:ext cx="0" cy="212569"/>
            </a:xfrm>
            <a:prstGeom prst="straightConnector1">
              <a:avLst/>
            </a:prstGeom>
            <a:gradFill rotWithShape="0">
              <a:gsLst>
                <a:gs pos="0">
                  <a:srgbClr val="0082E5">
                    <a:alpha val="75000"/>
                  </a:srgbClr>
                </a:gs>
                <a:gs pos="100000">
                  <a:srgbClr val="0057E5">
                    <a:alpha val="64999"/>
                  </a:srgbClr>
                </a:gs>
              </a:gsLst>
              <a:lin ang="5400000" scaled="1"/>
            </a:gradFill>
            <a:ln w="12700" cap="flat" cmpd="sng" algn="ctr">
              <a:solidFill>
                <a:schemeClr val="tx1"/>
              </a:solidFill>
              <a:prstDash val="solid"/>
              <a:round/>
              <a:headEnd type="none" w="med" len="med"/>
              <a:tailEnd type="stealth"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43" name="Łącznik prosty ze strzałką 242"/>
            <p:cNvCxnSpPr/>
            <p:nvPr/>
          </p:nvCxnSpPr>
          <p:spPr bwMode="auto">
            <a:xfrm flipV="1">
              <a:off x="1676272" y="5838263"/>
              <a:ext cx="0" cy="212569"/>
            </a:xfrm>
            <a:prstGeom prst="straightConnector1">
              <a:avLst/>
            </a:prstGeom>
            <a:gradFill rotWithShape="0">
              <a:gsLst>
                <a:gs pos="0">
                  <a:srgbClr val="0082E5">
                    <a:alpha val="75000"/>
                  </a:srgbClr>
                </a:gs>
                <a:gs pos="100000">
                  <a:srgbClr val="0057E5">
                    <a:alpha val="64999"/>
                  </a:srgbClr>
                </a:gs>
              </a:gsLst>
              <a:lin ang="5400000" scaled="1"/>
            </a:gradFill>
            <a:ln w="12700" cap="flat" cmpd="sng" algn="ctr">
              <a:solidFill>
                <a:schemeClr val="tx1"/>
              </a:solidFill>
              <a:prstDash val="solid"/>
              <a:round/>
              <a:headEnd type="none" w="med" len="med"/>
              <a:tailEnd type="stealth"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44" name="Łącznik prosty ze strzałką 243"/>
            <p:cNvCxnSpPr/>
            <p:nvPr/>
          </p:nvCxnSpPr>
          <p:spPr bwMode="auto">
            <a:xfrm flipV="1">
              <a:off x="1809967" y="5838263"/>
              <a:ext cx="0" cy="212569"/>
            </a:xfrm>
            <a:prstGeom prst="straightConnector1">
              <a:avLst/>
            </a:prstGeom>
            <a:gradFill rotWithShape="0">
              <a:gsLst>
                <a:gs pos="0">
                  <a:srgbClr val="0082E5">
                    <a:alpha val="75000"/>
                  </a:srgbClr>
                </a:gs>
                <a:gs pos="100000">
                  <a:srgbClr val="0057E5">
                    <a:alpha val="64999"/>
                  </a:srgbClr>
                </a:gs>
              </a:gsLst>
              <a:lin ang="5400000" scaled="1"/>
            </a:gradFill>
            <a:ln w="12700" cap="flat" cmpd="sng" algn="ctr">
              <a:solidFill>
                <a:schemeClr val="tx1"/>
              </a:solidFill>
              <a:prstDash val="solid"/>
              <a:round/>
              <a:headEnd type="none" w="med" len="med"/>
              <a:tailEnd type="stealth"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useBgFill="1">
          <p:nvSpPr>
            <p:cNvPr id="245" name="Prostokąt 244"/>
            <p:cNvSpPr/>
            <p:nvPr/>
          </p:nvSpPr>
          <p:spPr bwMode="auto">
            <a:xfrm>
              <a:off x="1336202" y="6050833"/>
              <a:ext cx="557213" cy="425138"/>
            </a:xfrm>
            <a:prstGeom prst="rect">
              <a:avLst/>
            </a:prstGeom>
            <a:solidFill>
              <a:srgbClr val="C48E66"/>
            </a:solidFill>
            <a:ln w="12700"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a:extLst/>
          </p:spPr>
          <p:txBody>
            <a:bodyPr bIns="93600" anchor="ctr"/>
            <a:lstStyle/>
            <a:p>
              <a:pPr algn="ctr" defTabSz="914400" eaLnBrk="0" fontAlgn="auto" hangingPunct="0">
                <a:spcBef>
                  <a:spcPts val="0"/>
                </a:spcBef>
                <a:spcAft>
                  <a:spcPts val="0"/>
                </a:spcAft>
              </a:pPr>
              <a:endParaRPr lang="en-US" sz="1200" kern="0">
                <a:solidFill>
                  <a:srgbClr val="000000"/>
                </a:solidFill>
                <a:latin typeface="Arial"/>
                <a:sym typeface="Helvetica Neue Light" charset="0"/>
              </a:endParaRPr>
            </a:p>
          </p:txBody>
        </p:sp>
        <p:sp useBgFill="1">
          <p:nvSpPr>
            <p:cNvPr id="246" name="Prostokąt 245"/>
            <p:cNvSpPr/>
            <p:nvPr/>
          </p:nvSpPr>
          <p:spPr bwMode="auto">
            <a:xfrm>
              <a:off x="1336202" y="5676492"/>
              <a:ext cx="557213" cy="161771"/>
            </a:xfrm>
            <a:prstGeom prst="rect">
              <a:avLst/>
            </a:prstGeom>
            <a:solidFill>
              <a:schemeClr val="tx2">
                <a:lumMod val="60000"/>
                <a:lumOff val="40000"/>
              </a:schemeClr>
            </a:solidFill>
            <a:ln w="12700"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a:extLst/>
          </p:spPr>
          <p:txBody>
            <a:bodyPr bIns="93600" anchor="ctr"/>
            <a:lstStyle/>
            <a:p>
              <a:pPr algn="ctr" defTabSz="914400" eaLnBrk="0" fontAlgn="auto" hangingPunct="0">
                <a:spcBef>
                  <a:spcPts val="0"/>
                </a:spcBef>
                <a:spcAft>
                  <a:spcPts val="0"/>
                </a:spcAft>
              </a:pPr>
              <a:endParaRPr lang="en-US" sz="1000" kern="0">
                <a:solidFill>
                  <a:srgbClr val="000000"/>
                </a:solidFill>
                <a:latin typeface="Arial"/>
                <a:sym typeface="Helvetica Neue Light" charset="0"/>
              </a:endParaRPr>
            </a:p>
          </p:txBody>
        </p:sp>
        <p:sp>
          <p:nvSpPr>
            <p:cNvPr id="247" name="Dowolny kształt 246"/>
            <p:cNvSpPr/>
            <p:nvPr/>
          </p:nvSpPr>
          <p:spPr>
            <a:xfrm>
              <a:off x="1253427" y="5082939"/>
              <a:ext cx="284663" cy="676327"/>
            </a:xfrm>
            <a:custGeom>
              <a:avLst/>
              <a:gdLst>
                <a:gd name="connsiteX0" fmla="*/ 895350 w 895350"/>
                <a:gd name="connsiteY0" fmla="*/ 0 h 2127250"/>
                <a:gd name="connsiteX1" fmla="*/ 895350 w 895350"/>
                <a:gd name="connsiteY1" fmla="*/ 1530350 h 2127250"/>
                <a:gd name="connsiteX2" fmla="*/ 0 w 895350"/>
                <a:gd name="connsiteY2" fmla="*/ 1536700 h 2127250"/>
                <a:gd name="connsiteX3" fmla="*/ 0 w 895350"/>
                <a:gd name="connsiteY3" fmla="*/ 2127250 h 2127250"/>
                <a:gd name="connsiteX4" fmla="*/ 260350 w 895350"/>
                <a:gd name="connsiteY4" fmla="*/ 2120900 h 2127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5350" h="2127250">
                  <a:moveTo>
                    <a:pt x="895350" y="0"/>
                  </a:moveTo>
                  <a:lnTo>
                    <a:pt x="895350" y="1530350"/>
                  </a:lnTo>
                  <a:lnTo>
                    <a:pt x="0" y="1536700"/>
                  </a:lnTo>
                  <a:lnTo>
                    <a:pt x="0" y="2127250"/>
                  </a:lnTo>
                  <a:lnTo>
                    <a:pt x="260350" y="2120900"/>
                  </a:lnTo>
                </a:path>
              </a:pathLst>
            </a:custGeom>
            <a:ln w="12700" cmpd="sng">
              <a:solidFill>
                <a:srgbClr val="000000"/>
              </a:solidFill>
              <a:tailEnd type="stealth" w="med" len="med"/>
            </a:ln>
          </p:spPr>
          <p:txBody>
            <a:bodyPr vert="horz" wrap="square" lIns="91440" tIns="45720" rIns="91440" bIns="45720" numCol="1" rtlCol="0" anchor="t" anchorCtr="0" compatLnSpc="1">
              <a:prstTxWarp prst="textNoShape">
                <a:avLst/>
              </a:prstTxWarp>
            </a:bodyPr>
            <a:lstStyle/>
            <a:p>
              <a:pPr algn="ctr" defTabSz="642915"/>
              <a:endParaRPr lang="en-US" sz="3000">
                <a:solidFill>
                  <a:srgbClr val="FFFFFF"/>
                </a:solidFill>
                <a:effectLst>
                  <a:outerShdw blurRad="38100" dist="38100" dir="2700000" algn="tl">
                    <a:srgbClr val="000000">
                      <a:alpha val="43137"/>
                    </a:srgbClr>
                  </a:outerShdw>
                </a:effectLst>
                <a:latin typeface="Helvetica Neue Light" charset="0"/>
                <a:ea typeface="ヒラギノ角ゴ ProN W3" charset="0"/>
                <a:cs typeface="ヒラギノ角ゴ ProN W3" charset="0"/>
                <a:sym typeface="Helvetica Neue Light" charset="0"/>
              </a:endParaRPr>
            </a:p>
          </p:txBody>
        </p:sp>
        <p:sp>
          <p:nvSpPr>
            <p:cNvPr id="248" name="Dowolny kształt 247"/>
            <p:cNvSpPr/>
            <p:nvPr/>
          </p:nvSpPr>
          <p:spPr>
            <a:xfrm flipH="1">
              <a:off x="1693544" y="5082939"/>
              <a:ext cx="284663" cy="676327"/>
            </a:xfrm>
            <a:custGeom>
              <a:avLst/>
              <a:gdLst>
                <a:gd name="connsiteX0" fmla="*/ 895350 w 895350"/>
                <a:gd name="connsiteY0" fmla="*/ 0 h 2127250"/>
                <a:gd name="connsiteX1" fmla="*/ 895350 w 895350"/>
                <a:gd name="connsiteY1" fmla="*/ 1530350 h 2127250"/>
                <a:gd name="connsiteX2" fmla="*/ 0 w 895350"/>
                <a:gd name="connsiteY2" fmla="*/ 1536700 h 2127250"/>
                <a:gd name="connsiteX3" fmla="*/ 0 w 895350"/>
                <a:gd name="connsiteY3" fmla="*/ 2127250 h 2127250"/>
                <a:gd name="connsiteX4" fmla="*/ 260350 w 895350"/>
                <a:gd name="connsiteY4" fmla="*/ 2120900 h 2127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5350" h="2127250">
                  <a:moveTo>
                    <a:pt x="895350" y="0"/>
                  </a:moveTo>
                  <a:lnTo>
                    <a:pt x="895350" y="1530350"/>
                  </a:lnTo>
                  <a:lnTo>
                    <a:pt x="0" y="1536700"/>
                  </a:lnTo>
                  <a:lnTo>
                    <a:pt x="0" y="2127250"/>
                  </a:lnTo>
                  <a:lnTo>
                    <a:pt x="260350" y="2120900"/>
                  </a:lnTo>
                </a:path>
              </a:pathLst>
            </a:custGeom>
            <a:ln w="12700" cmpd="sng">
              <a:solidFill>
                <a:srgbClr val="000000"/>
              </a:solidFill>
              <a:headEnd type="stealth" w="med" len="med"/>
              <a:tailEnd type="none" w="med" len="med"/>
            </a:ln>
          </p:spPr>
          <p:txBody>
            <a:bodyPr vert="horz" wrap="square" lIns="91440" tIns="45720" rIns="91440" bIns="45720" numCol="1" rtlCol="0" anchor="t" anchorCtr="0" compatLnSpc="1">
              <a:prstTxWarp prst="textNoShape">
                <a:avLst/>
              </a:prstTxWarp>
            </a:bodyPr>
            <a:lstStyle/>
            <a:p>
              <a:pPr algn="ctr" defTabSz="642915"/>
              <a:endParaRPr lang="en-US" sz="3000">
                <a:solidFill>
                  <a:srgbClr val="FFFFFF"/>
                </a:solidFill>
                <a:effectLst>
                  <a:outerShdw blurRad="38100" dist="38100" dir="2700000" algn="tl">
                    <a:srgbClr val="000000">
                      <a:alpha val="43137"/>
                    </a:srgbClr>
                  </a:outerShdw>
                </a:effectLst>
                <a:latin typeface="Helvetica Neue Light" charset="0"/>
                <a:ea typeface="ヒラギノ角ゴ ProN W3" charset="0"/>
                <a:cs typeface="ヒラギノ角ゴ ProN W3" charset="0"/>
                <a:sym typeface="Helvetica Neue Light" charset="0"/>
              </a:endParaRPr>
            </a:p>
          </p:txBody>
        </p:sp>
        <p:sp>
          <p:nvSpPr>
            <p:cNvPr id="249" name="Text Box 85"/>
            <p:cNvSpPr txBox="1">
              <a:spLocks noChangeArrowheads="1"/>
            </p:cNvSpPr>
            <p:nvPr/>
          </p:nvSpPr>
          <p:spPr bwMode="auto">
            <a:xfrm>
              <a:off x="1258613" y="6098964"/>
              <a:ext cx="739094" cy="315982"/>
            </a:xfrm>
            <a:prstGeom prst="rect">
              <a:avLst/>
            </a:prstGeom>
            <a:noFill/>
            <a:ln w="9525">
              <a:noFill/>
              <a:miter lim="800000"/>
              <a:headEnd/>
              <a:tailEnd/>
            </a:ln>
            <a:effectLst/>
          </p:spPr>
          <p:txBody>
            <a:bodyPr wrap="square" lIns="130046" tIns="65023" rIns="130046" bIns="65023">
              <a:spAutoFit/>
            </a:bodyPr>
            <a:lstStyle/>
            <a:p>
              <a:pPr algn="ctr" eaLnBrk="1" hangingPunct="1"/>
              <a:r>
                <a:rPr lang="en-US" sz="1200" dirty="0" smtClean="0">
                  <a:latin typeface="Calibri"/>
                  <a:cs typeface="Calibri"/>
                </a:rPr>
                <a:t>EDT</a:t>
              </a:r>
              <a:endParaRPr lang="en-US" sz="1200" dirty="0">
                <a:latin typeface="Calibri"/>
                <a:cs typeface="Calibri"/>
              </a:endParaRPr>
            </a:p>
          </p:txBody>
        </p:sp>
      </p:grpSp>
      <p:grpSp>
        <p:nvGrpSpPr>
          <p:cNvPr id="250" name="Grupa 249"/>
          <p:cNvGrpSpPr/>
          <p:nvPr/>
        </p:nvGrpSpPr>
        <p:grpSpPr>
          <a:xfrm>
            <a:off x="3715308" y="5076589"/>
            <a:ext cx="744280" cy="1393032"/>
            <a:chOff x="1253427" y="5082939"/>
            <a:chExt cx="744280" cy="1393032"/>
          </a:xfrm>
        </p:grpSpPr>
        <p:cxnSp>
          <p:nvCxnSpPr>
            <p:cNvPr id="251" name="Łącznik prosty ze strzałką 250"/>
            <p:cNvCxnSpPr/>
            <p:nvPr/>
          </p:nvCxnSpPr>
          <p:spPr bwMode="auto">
            <a:xfrm>
              <a:off x="1408881" y="5838263"/>
              <a:ext cx="0" cy="212569"/>
            </a:xfrm>
            <a:prstGeom prst="straightConnector1">
              <a:avLst/>
            </a:prstGeom>
            <a:gradFill rotWithShape="0">
              <a:gsLst>
                <a:gs pos="0">
                  <a:srgbClr val="0082E5">
                    <a:alpha val="75000"/>
                  </a:srgbClr>
                </a:gs>
                <a:gs pos="100000">
                  <a:srgbClr val="0057E5">
                    <a:alpha val="64999"/>
                  </a:srgbClr>
                </a:gs>
              </a:gsLst>
              <a:lin ang="5400000" scaled="1"/>
            </a:gradFill>
            <a:ln w="12700" cap="flat" cmpd="sng" algn="ctr">
              <a:solidFill>
                <a:schemeClr val="tx1"/>
              </a:solidFill>
              <a:prstDash val="solid"/>
              <a:round/>
              <a:headEnd type="none" w="med" len="med"/>
              <a:tailEnd type="stealth"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52" name="Łącznik prosty ze strzałką 251"/>
            <p:cNvCxnSpPr/>
            <p:nvPr/>
          </p:nvCxnSpPr>
          <p:spPr bwMode="auto">
            <a:xfrm>
              <a:off x="1542576" y="5838263"/>
              <a:ext cx="0" cy="212569"/>
            </a:xfrm>
            <a:prstGeom prst="straightConnector1">
              <a:avLst/>
            </a:prstGeom>
            <a:gradFill rotWithShape="0">
              <a:gsLst>
                <a:gs pos="0">
                  <a:srgbClr val="0082E5">
                    <a:alpha val="75000"/>
                  </a:srgbClr>
                </a:gs>
                <a:gs pos="100000">
                  <a:srgbClr val="0057E5">
                    <a:alpha val="64999"/>
                  </a:srgbClr>
                </a:gs>
              </a:gsLst>
              <a:lin ang="5400000" scaled="1"/>
            </a:gradFill>
            <a:ln w="12700" cap="flat" cmpd="sng" algn="ctr">
              <a:solidFill>
                <a:schemeClr val="tx1"/>
              </a:solidFill>
              <a:prstDash val="solid"/>
              <a:round/>
              <a:headEnd type="none" w="med" len="med"/>
              <a:tailEnd type="stealth"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53" name="Łącznik prosty ze strzałką 252"/>
            <p:cNvCxnSpPr/>
            <p:nvPr/>
          </p:nvCxnSpPr>
          <p:spPr bwMode="auto">
            <a:xfrm flipV="1">
              <a:off x="1676272" y="5838263"/>
              <a:ext cx="0" cy="212569"/>
            </a:xfrm>
            <a:prstGeom prst="straightConnector1">
              <a:avLst/>
            </a:prstGeom>
            <a:gradFill rotWithShape="0">
              <a:gsLst>
                <a:gs pos="0">
                  <a:srgbClr val="0082E5">
                    <a:alpha val="75000"/>
                  </a:srgbClr>
                </a:gs>
                <a:gs pos="100000">
                  <a:srgbClr val="0057E5">
                    <a:alpha val="64999"/>
                  </a:srgbClr>
                </a:gs>
              </a:gsLst>
              <a:lin ang="5400000" scaled="1"/>
            </a:gradFill>
            <a:ln w="12700" cap="flat" cmpd="sng" algn="ctr">
              <a:solidFill>
                <a:schemeClr val="tx1"/>
              </a:solidFill>
              <a:prstDash val="solid"/>
              <a:round/>
              <a:headEnd type="none" w="med" len="med"/>
              <a:tailEnd type="stealth"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54" name="Łącznik prosty ze strzałką 253"/>
            <p:cNvCxnSpPr/>
            <p:nvPr/>
          </p:nvCxnSpPr>
          <p:spPr bwMode="auto">
            <a:xfrm flipV="1">
              <a:off x="1809967" y="5838263"/>
              <a:ext cx="0" cy="212569"/>
            </a:xfrm>
            <a:prstGeom prst="straightConnector1">
              <a:avLst/>
            </a:prstGeom>
            <a:gradFill rotWithShape="0">
              <a:gsLst>
                <a:gs pos="0">
                  <a:srgbClr val="0082E5">
                    <a:alpha val="75000"/>
                  </a:srgbClr>
                </a:gs>
                <a:gs pos="100000">
                  <a:srgbClr val="0057E5">
                    <a:alpha val="64999"/>
                  </a:srgbClr>
                </a:gs>
              </a:gsLst>
              <a:lin ang="5400000" scaled="1"/>
            </a:gradFill>
            <a:ln w="12700" cap="flat" cmpd="sng" algn="ctr">
              <a:solidFill>
                <a:schemeClr val="tx1"/>
              </a:solidFill>
              <a:prstDash val="solid"/>
              <a:round/>
              <a:headEnd type="none" w="med" len="med"/>
              <a:tailEnd type="stealth"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useBgFill="1">
          <p:nvSpPr>
            <p:cNvPr id="255" name="Prostokąt 254"/>
            <p:cNvSpPr/>
            <p:nvPr/>
          </p:nvSpPr>
          <p:spPr bwMode="auto">
            <a:xfrm>
              <a:off x="1336202" y="6050833"/>
              <a:ext cx="557213" cy="425138"/>
            </a:xfrm>
            <a:prstGeom prst="rect">
              <a:avLst/>
            </a:prstGeom>
            <a:solidFill>
              <a:srgbClr val="C48E66"/>
            </a:solidFill>
            <a:ln w="12700"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a:extLst/>
          </p:spPr>
          <p:txBody>
            <a:bodyPr bIns="93600" anchor="ctr"/>
            <a:lstStyle/>
            <a:p>
              <a:pPr algn="ctr" defTabSz="914400" eaLnBrk="0" fontAlgn="auto" hangingPunct="0">
                <a:spcBef>
                  <a:spcPts val="0"/>
                </a:spcBef>
                <a:spcAft>
                  <a:spcPts val="0"/>
                </a:spcAft>
              </a:pPr>
              <a:endParaRPr lang="en-US" sz="1200" kern="0">
                <a:solidFill>
                  <a:srgbClr val="000000"/>
                </a:solidFill>
                <a:latin typeface="Arial"/>
                <a:sym typeface="Helvetica Neue Light" charset="0"/>
              </a:endParaRPr>
            </a:p>
          </p:txBody>
        </p:sp>
        <p:sp useBgFill="1">
          <p:nvSpPr>
            <p:cNvPr id="256" name="Prostokąt 255"/>
            <p:cNvSpPr/>
            <p:nvPr/>
          </p:nvSpPr>
          <p:spPr bwMode="auto">
            <a:xfrm>
              <a:off x="1336202" y="5676492"/>
              <a:ext cx="557213" cy="161771"/>
            </a:xfrm>
            <a:prstGeom prst="rect">
              <a:avLst/>
            </a:prstGeom>
            <a:solidFill>
              <a:schemeClr val="tx2">
                <a:lumMod val="60000"/>
                <a:lumOff val="40000"/>
              </a:schemeClr>
            </a:solidFill>
            <a:ln w="12700"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a:extLst/>
          </p:spPr>
          <p:txBody>
            <a:bodyPr bIns="93600" anchor="ctr"/>
            <a:lstStyle/>
            <a:p>
              <a:pPr algn="ctr" defTabSz="914400" eaLnBrk="0" fontAlgn="auto" hangingPunct="0">
                <a:spcBef>
                  <a:spcPts val="0"/>
                </a:spcBef>
                <a:spcAft>
                  <a:spcPts val="0"/>
                </a:spcAft>
              </a:pPr>
              <a:endParaRPr lang="en-US" sz="1000" kern="0">
                <a:solidFill>
                  <a:srgbClr val="000000"/>
                </a:solidFill>
                <a:latin typeface="Arial"/>
                <a:sym typeface="Helvetica Neue Light" charset="0"/>
              </a:endParaRPr>
            </a:p>
          </p:txBody>
        </p:sp>
        <p:sp>
          <p:nvSpPr>
            <p:cNvPr id="257" name="Dowolny kształt 256"/>
            <p:cNvSpPr/>
            <p:nvPr/>
          </p:nvSpPr>
          <p:spPr>
            <a:xfrm>
              <a:off x="1253427" y="5082939"/>
              <a:ext cx="284663" cy="676327"/>
            </a:xfrm>
            <a:custGeom>
              <a:avLst/>
              <a:gdLst>
                <a:gd name="connsiteX0" fmla="*/ 895350 w 895350"/>
                <a:gd name="connsiteY0" fmla="*/ 0 h 2127250"/>
                <a:gd name="connsiteX1" fmla="*/ 895350 w 895350"/>
                <a:gd name="connsiteY1" fmla="*/ 1530350 h 2127250"/>
                <a:gd name="connsiteX2" fmla="*/ 0 w 895350"/>
                <a:gd name="connsiteY2" fmla="*/ 1536700 h 2127250"/>
                <a:gd name="connsiteX3" fmla="*/ 0 w 895350"/>
                <a:gd name="connsiteY3" fmla="*/ 2127250 h 2127250"/>
                <a:gd name="connsiteX4" fmla="*/ 260350 w 895350"/>
                <a:gd name="connsiteY4" fmla="*/ 2120900 h 2127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5350" h="2127250">
                  <a:moveTo>
                    <a:pt x="895350" y="0"/>
                  </a:moveTo>
                  <a:lnTo>
                    <a:pt x="895350" y="1530350"/>
                  </a:lnTo>
                  <a:lnTo>
                    <a:pt x="0" y="1536700"/>
                  </a:lnTo>
                  <a:lnTo>
                    <a:pt x="0" y="2127250"/>
                  </a:lnTo>
                  <a:lnTo>
                    <a:pt x="260350" y="2120900"/>
                  </a:lnTo>
                </a:path>
              </a:pathLst>
            </a:custGeom>
            <a:ln w="12700" cmpd="sng">
              <a:solidFill>
                <a:srgbClr val="000000"/>
              </a:solidFill>
              <a:tailEnd type="stealth" w="med" len="med"/>
            </a:ln>
          </p:spPr>
          <p:txBody>
            <a:bodyPr vert="horz" wrap="square" lIns="91440" tIns="45720" rIns="91440" bIns="45720" numCol="1" rtlCol="0" anchor="t" anchorCtr="0" compatLnSpc="1">
              <a:prstTxWarp prst="textNoShape">
                <a:avLst/>
              </a:prstTxWarp>
            </a:bodyPr>
            <a:lstStyle/>
            <a:p>
              <a:pPr algn="ctr" defTabSz="642915"/>
              <a:endParaRPr lang="en-US" sz="3000">
                <a:solidFill>
                  <a:srgbClr val="FFFFFF"/>
                </a:solidFill>
                <a:effectLst>
                  <a:outerShdw blurRad="38100" dist="38100" dir="2700000" algn="tl">
                    <a:srgbClr val="000000">
                      <a:alpha val="43137"/>
                    </a:srgbClr>
                  </a:outerShdw>
                </a:effectLst>
                <a:latin typeface="Helvetica Neue Light" charset="0"/>
                <a:ea typeface="ヒラギノ角ゴ ProN W3" charset="0"/>
                <a:cs typeface="ヒラギノ角ゴ ProN W3" charset="0"/>
                <a:sym typeface="Helvetica Neue Light" charset="0"/>
              </a:endParaRPr>
            </a:p>
          </p:txBody>
        </p:sp>
        <p:sp>
          <p:nvSpPr>
            <p:cNvPr id="258" name="Dowolny kształt 257"/>
            <p:cNvSpPr/>
            <p:nvPr/>
          </p:nvSpPr>
          <p:spPr>
            <a:xfrm flipH="1">
              <a:off x="1693544" y="5082939"/>
              <a:ext cx="284663" cy="676327"/>
            </a:xfrm>
            <a:custGeom>
              <a:avLst/>
              <a:gdLst>
                <a:gd name="connsiteX0" fmla="*/ 895350 w 895350"/>
                <a:gd name="connsiteY0" fmla="*/ 0 h 2127250"/>
                <a:gd name="connsiteX1" fmla="*/ 895350 w 895350"/>
                <a:gd name="connsiteY1" fmla="*/ 1530350 h 2127250"/>
                <a:gd name="connsiteX2" fmla="*/ 0 w 895350"/>
                <a:gd name="connsiteY2" fmla="*/ 1536700 h 2127250"/>
                <a:gd name="connsiteX3" fmla="*/ 0 w 895350"/>
                <a:gd name="connsiteY3" fmla="*/ 2127250 h 2127250"/>
                <a:gd name="connsiteX4" fmla="*/ 260350 w 895350"/>
                <a:gd name="connsiteY4" fmla="*/ 2120900 h 2127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5350" h="2127250">
                  <a:moveTo>
                    <a:pt x="895350" y="0"/>
                  </a:moveTo>
                  <a:lnTo>
                    <a:pt x="895350" y="1530350"/>
                  </a:lnTo>
                  <a:lnTo>
                    <a:pt x="0" y="1536700"/>
                  </a:lnTo>
                  <a:lnTo>
                    <a:pt x="0" y="2127250"/>
                  </a:lnTo>
                  <a:lnTo>
                    <a:pt x="260350" y="2120900"/>
                  </a:lnTo>
                </a:path>
              </a:pathLst>
            </a:custGeom>
            <a:ln w="12700" cmpd="sng">
              <a:solidFill>
                <a:srgbClr val="000000"/>
              </a:solidFill>
              <a:headEnd type="stealth" w="med" len="med"/>
              <a:tailEnd type="none" w="med" len="med"/>
            </a:ln>
          </p:spPr>
          <p:txBody>
            <a:bodyPr vert="horz" wrap="square" lIns="91440" tIns="45720" rIns="91440" bIns="45720" numCol="1" rtlCol="0" anchor="t" anchorCtr="0" compatLnSpc="1">
              <a:prstTxWarp prst="textNoShape">
                <a:avLst/>
              </a:prstTxWarp>
            </a:bodyPr>
            <a:lstStyle/>
            <a:p>
              <a:pPr algn="ctr" defTabSz="642915"/>
              <a:endParaRPr lang="en-US" sz="3000">
                <a:solidFill>
                  <a:srgbClr val="FFFFFF"/>
                </a:solidFill>
                <a:effectLst>
                  <a:outerShdw blurRad="38100" dist="38100" dir="2700000" algn="tl">
                    <a:srgbClr val="000000">
                      <a:alpha val="43137"/>
                    </a:srgbClr>
                  </a:outerShdw>
                </a:effectLst>
                <a:latin typeface="Helvetica Neue Light" charset="0"/>
                <a:ea typeface="ヒラギノ角ゴ ProN W3" charset="0"/>
                <a:cs typeface="ヒラギノ角ゴ ProN W3" charset="0"/>
                <a:sym typeface="Helvetica Neue Light" charset="0"/>
              </a:endParaRPr>
            </a:p>
          </p:txBody>
        </p:sp>
        <p:sp>
          <p:nvSpPr>
            <p:cNvPr id="259" name="Text Box 85"/>
            <p:cNvSpPr txBox="1">
              <a:spLocks noChangeArrowheads="1"/>
            </p:cNvSpPr>
            <p:nvPr/>
          </p:nvSpPr>
          <p:spPr bwMode="auto">
            <a:xfrm>
              <a:off x="1258613" y="6105314"/>
              <a:ext cx="739094" cy="315982"/>
            </a:xfrm>
            <a:prstGeom prst="rect">
              <a:avLst/>
            </a:prstGeom>
            <a:noFill/>
            <a:ln w="9525">
              <a:noFill/>
              <a:miter lim="800000"/>
              <a:headEnd/>
              <a:tailEnd/>
            </a:ln>
            <a:effectLst/>
          </p:spPr>
          <p:txBody>
            <a:bodyPr wrap="square" lIns="130046" tIns="65023" rIns="130046" bIns="65023">
              <a:spAutoFit/>
            </a:bodyPr>
            <a:lstStyle/>
            <a:p>
              <a:pPr eaLnBrk="1" hangingPunct="1"/>
              <a:r>
                <a:rPr lang="en-US" sz="1200" dirty="0" smtClean="0">
                  <a:latin typeface="Calibri"/>
                  <a:cs typeface="Calibri"/>
                </a:rPr>
                <a:t>SERDES</a:t>
              </a:r>
              <a:endParaRPr lang="en-US" sz="1200" dirty="0">
                <a:latin typeface="Calibri"/>
                <a:cs typeface="Calibri"/>
              </a:endParaRPr>
            </a:p>
          </p:txBody>
        </p:sp>
      </p:grpSp>
      <p:grpSp>
        <p:nvGrpSpPr>
          <p:cNvPr id="260" name="Grupa 259"/>
          <p:cNvGrpSpPr/>
          <p:nvPr/>
        </p:nvGrpSpPr>
        <p:grpSpPr>
          <a:xfrm>
            <a:off x="5551341" y="4176956"/>
            <a:ext cx="724780" cy="1393032"/>
            <a:chOff x="1253427" y="5082939"/>
            <a:chExt cx="724780" cy="1393032"/>
          </a:xfrm>
        </p:grpSpPr>
        <p:cxnSp>
          <p:nvCxnSpPr>
            <p:cNvPr id="261" name="Łącznik prosty ze strzałką 260"/>
            <p:cNvCxnSpPr/>
            <p:nvPr/>
          </p:nvCxnSpPr>
          <p:spPr bwMode="auto">
            <a:xfrm>
              <a:off x="1408881" y="5838263"/>
              <a:ext cx="0" cy="212569"/>
            </a:xfrm>
            <a:prstGeom prst="straightConnector1">
              <a:avLst/>
            </a:prstGeom>
            <a:gradFill rotWithShape="0">
              <a:gsLst>
                <a:gs pos="0">
                  <a:srgbClr val="0082E5">
                    <a:alpha val="75000"/>
                  </a:srgbClr>
                </a:gs>
                <a:gs pos="100000">
                  <a:srgbClr val="0057E5">
                    <a:alpha val="64999"/>
                  </a:srgbClr>
                </a:gs>
              </a:gsLst>
              <a:lin ang="5400000" scaled="1"/>
            </a:gradFill>
            <a:ln w="12700" cap="flat" cmpd="sng" algn="ctr">
              <a:solidFill>
                <a:schemeClr val="tx1"/>
              </a:solidFill>
              <a:prstDash val="solid"/>
              <a:round/>
              <a:headEnd type="none" w="med" len="med"/>
              <a:tailEnd type="stealth"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62" name="Łącznik prosty ze strzałką 261"/>
            <p:cNvCxnSpPr/>
            <p:nvPr/>
          </p:nvCxnSpPr>
          <p:spPr bwMode="auto">
            <a:xfrm>
              <a:off x="1542576" y="5838263"/>
              <a:ext cx="0" cy="212569"/>
            </a:xfrm>
            <a:prstGeom prst="straightConnector1">
              <a:avLst/>
            </a:prstGeom>
            <a:gradFill rotWithShape="0">
              <a:gsLst>
                <a:gs pos="0">
                  <a:srgbClr val="0082E5">
                    <a:alpha val="75000"/>
                  </a:srgbClr>
                </a:gs>
                <a:gs pos="100000">
                  <a:srgbClr val="0057E5">
                    <a:alpha val="64999"/>
                  </a:srgbClr>
                </a:gs>
              </a:gsLst>
              <a:lin ang="5400000" scaled="1"/>
            </a:gradFill>
            <a:ln w="12700" cap="flat" cmpd="sng" algn="ctr">
              <a:solidFill>
                <a:schemeClr val="tx1"/>
              </a:solidFill>
              <a:prstDash val="solid"/>
              <a:round/>
              <a:headEnd type="none" w="med" len="med"/>
              <a:tailEnd type="stealth"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63" name="Łącznik prosty ze strzałką 262"/>
            <p:cNvCxnSpPr/>
            <p:nvPr/>
          </p:nvCxnSpPr>
          <p:spPr bwMode="auto">
            <a:xfrm flipV="1">
              <a:off x="1676272" y="5838263"/>
              <a:ext cx="0" cy="212569"/>
            </a:xfrm>
            <a:prstGeom prst="straightConnector1">
              <a:avLst/>
            </a:prstGeom>
            <a:gradFill rotWithShape="0">
              <a:gsLst>
                <a:gs pos="0">
                  <a:srgbClr val="0082E5">
                    <a:alpha val="75000"/>
                  </a:srgbClr>
                </a:gs>
                <a:gs pos="100000">
                  <a:srgbClr val="0057E5">
                    <a:alpha val="64999"/>
                  </a:srgbClr>
                </a:gs>
              </a:gsLst>
              <a:lin ang="5400000" scaled="1"/>
            </a:gradFill>
            <a:ln w="12700" cap="flat" cmpd="sng" algn="ctr">
              <a:solidFill>
                <a:schemeClr val="tx1"/>
              </a:solidFill>
              <a:prstDash val="solid"/>
              <a:round/>
              <a:headEnd type="none" w="med" len="med"/>
              <a:tailEnd type="stealth"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64" name="Łącznik prosty ze strzałką 263"/>
            <p:cNvCxnSpPr/>
            <p:nvPr/>
          </p:nvCxnSpPr>
          <p:spPr bwMode="auto">
            <a:xfrm flipV="1">
              <a:off x="1809967" y="5838263"/>
              <a:ext cx="0" cy="212569"/>
            </a:xfrm>
            <a:prstGeom prst="straightConnector1">
              <a:avLst/>
            </a:prstGeom>
            <a:gradFill rotWithShape="0">
              <a:gsLst>
                <a:gs pos="0">
                  <a:srgbClr val="0082E5">
                    <a:alpha val="75000"/>
                  </a:srgbClr>
                </a:gs>
                <a:gs pos="100000">
                  <a:srgbClr val="0057E5">
                    <a:alpha val="64999"/>
                  </a:srgbClr>
                </a:gs>
              </a:gsLst>
              <a:lin ang="5400000" scaled="1"/>
            </a:gradFill>
            <a:ln w="12700" cap="flat" cmpd="sng" algn="ctr">
              <a:solidFill>
                <a:schemeClr val="tx1"/>
              </a:solidFill>
              <a:prstDash val="solid"/>
              <a:round/>
              <a:headEnd type="none" w="med" len="med"/>
              <a:tailEnd type="stealth"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useBgFill="1">
          <p:nvSpPr>
            <p:cNvPr id="265" name="Prostokąt 264"/>
            <p:cNvSpPr/>
            <p:nvPr/>
          </p:nvSpPr>
          <p:spPr bwMode="auto">
            <a:xfrm>
              <a:off x="1336202" y="6050833"/>
              <a:ext cx="557213" cy="425138"/>
            </a:xfrm>
            <a:prstGeom prst="rect">
              <a:avLst/>
            </a:prstGeom>
            <a:solidFill>
              <a:srgbClr val="C48E66"/>
            </a:solidFill>
            <a:ln w="12700"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a:extLst/>
          </p:spPr>
          <p:txBody>
            <a:bodyPr bIns="93600" anchor="ctr"/>
            <a:lstStyle/>
            <a:p>
              <a:pPr algn="ctr" defTabSz="914400" eaLnBrk="0" fontAlgn="auto" hangingPunct="0">
                <a:spcBef>
                  <a:spcPts val="0"/>
                </a:spcBef>
                <a:spcAft>
                  <a:spcPts val="0"/>
                </a:spcAft>
              </a:pPr>
              <a:endParaRPr lang="en-US" sz="1200" kern="0">
                <a:solidFill>
                  <a:srgbClr val="000000"/>
                </a:solidFill>
                <a:latin typeface="Arial"/>
                <a:sym typeface="Helvetica Neue Light" charset="0"/>
              </a:endParaRPr>
            </a:p>
          </p:txBody>
        </p:sp>
        <p:sp useBgFill="1">
          <p:nvSpPr>
            <p:cNvPr id="266" name="Prostokąt 265"/>
            <p:cNvSpPr/>
            <p:nvPr/>
          </p:nvSpPr>
          <p:spPr bwMode="auto">
            <a:xfrm>
              <a:off x="1336202" y="5676492"/>
              <a:ext cx="557213" cy="161771"/>
            </a:xfrm>
            <a:prstGeom prst="rect">
              <a:avLst/>
            </a:prstGeom>
            <a:solidFill>
              <a:schemeClr val="tx2">
                <a:lumMod val="60000"/>
                <a:lumOff val="40000"/>
              </a:schemeClr>
            </a:solidFill>
            <a:ln w="12700"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a:extLst/>
          </p:spPr>
          <p:txBody>
            <a:bodyPr bIns="93600" anchor="ctr"/>
            <a:lstStyle/>
            <a:p>
              <a:pPr algn="ctr" defTabSz="914400" eaLnBrk="0" fontAlgn="auto" hangingPunct="0">
                <a:spcBef>
                  <a:spcPts val="0"/>
                </a:spcBef>
                <a:spcAft>
                  <a:spcPts val="0"/>
                </a:spcAft>
              </a:pPr>
              <a:endParaRPr lang="en-US" sz="1000" kern="0">
                <a:solidFill>
                  <a:srgbClr val="000000"/>
                </a:solidFill>
                <a:latin typeface="Arial"/>
                <a:sym typeface="Helvetica Neue Light" charset="0"/>
              </a:endParaRPr>
            </a:p>
          </p:txBody>
        </p:sp>
        <p:sp>
          <p:nvSpPr>
            <p:cNvPr id="267" name="Dowolny kształt 266"/>
            <p:cNvSpPr/>
            <p:nvPr/>
          </p:nvSpPr>
          <p:spPr>
            <a:xfrm>
              <a:off x="1253427" y="5082939"/>
              <a:ext cx="284663" cy="676327"/>
            </a:xfrm>
            <a:custGeom>
              <a:avLst/>
              <a:gdLst>
                <a:gd name="connsiteX0" fmla="*/ 895350 w 895350"/>
                <a:gd name="connsiteY0" fmla="*/ 0 h 2127250"/>
                <a:gd name="connsiteX1" fmla="*/ 895350 w 895350"/>
                <a:gd name="connsiteY1" fmla="*/ 1530350 h 2127250"/>
                <a:gd name="connsiteX2" fmla="*/ 0 w 895350"/>
                <a:gd name="connsiteY2" fmla="*/ 1536700 h 2127250"/>
                <a:gd name="connsiteX3" fmla="*/ 0 w 895350"/>
                <a:gd name="connsiteY3" fmla="*/ 2127250 h 2127250"/>
                <a:gd name="connsiteX4" fmla="*/ 260350 w 895350"/>
                <a:gd name="connsiteY4" fmla="*/ 2120900 h 2127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5350" h="2127250">
                  <a:moveTo>
                    <a:pt x="895350" y="0"/>
                  </a:moveTo>
                  <a:lnTo>
                    <a:pt x="895350" y="1530350"/>
                  </a:lnTo>
                  <a:lnTo>
                    <a:pt x="0" y="1536700"/>
                  </a:lnTo>
                  <a:lnTo>
                    <a:pt x="0" y="2127250"/>
                  </a:lnTo>
                  <a:lnTo>
                    <a:pt x="260350" y="2120900"/>
                  </a:lnTo>
                </a:path>
              </a:pathLst>
            </a:custGeom>
            <a:ln w="12700" cmpd="sng">
              <a:solidFill>
                <a:srgbClr val="000000"/>
              </a:solidFill>
              <a:tailEnd type="stealth" w="med" len="med"/>
            </a:ln>
          </p:spPr>
          <p:txBody>
            <a:bodyPr vert="horz" wrap="square" lIns="91440" tIns="45720" rIns="91440" bIns="45720" numCol="1" rtlCol="0" anchor="t" anchorCtr="0" compatLnSpc="1">
              <a:prstTxWarp prst="textNoShape">
                <a:avLst/>
              </a:prstTxWarp>
            </a:bodyPr>
            <a:lstStyle/>
            <a:p>
              <a:pPr algn="ctr" defTabSz="642915"/>
              <a:endParaRPr lang="en-US" sz="3000">
                <a:solidFill>
                  <a:srgbClr val="FFFFFF"/>
                </a:solidFill>
                <a:effectLst>
                  <a:outerShdw blurRad="38100" dist="38100" dir="2700000" algn="tl">
                    <a:srgbClr val="000000">
                      <a:alpha val="43137"/>
                    </a:srgbClr>
                  </a:outerShdw>
                </a:effectLst>
                <a:latin typeface="Helvetica Neue Light" charset="0"/>
                <a:ea typeface="ヒラギノ角ゴ ProN W3" charset="0"/>
                <a:cs typeface="ヒラギノ角ゴ ProN W3" charset="0"/>
                <a:sym typeface="Helvetica Neue Light" charset="0"/>
              </a:endParaRPr>
            </a:p>
          </p:txBody>
        </p:sp>
        <p:sp>
          <p:nvSpPr>
            <p:cNvPr id="268" name="Dowolny kształt 267"/>
            <p:cNvSpPr/>
            <p:nvPr/>
          </p:nvSpPr>
          <p:spPr>
            <a:xfrm flipH="1">
              <a:off x="1693544" y="5082939"/>
              <a:ext cx="284663" cy="676327"/>
            </a:xfrm>
            <a:custGeom>
              <a:avLst/>
              <a:gdLst>
                <a:gd name="connsiteX0" fmla="*/ 895350 w 895350"/>
                <a:gd name="connsiteY0" fmla="*/ 0 h 2127250"/>
                <a:gd name="connsiteX1" fmla="*/ 895350 w 895350"/>
                <a:gd name="connsiteY1" fmla="*/ 1530350 h 2127250"/>
                <a:gd name="connsiteX2" fmla="*/ 0 w 895350"/>
                <a:gd name="connsiteY2" fmla="*/ 1536700 h 2127250"/>
                <a:gd name="connsiteX3" fmla="*/ 0 w 895350"/>
                <a:gd name="connsiteY3" fmla="*/ 2127250 h 2127250"/>
                <a:gd name="connsiteX4" fmla="*/ 260350 w 895350"/>
                <a:gd name="connsiteY4" fmla="*/ 2120900 h 2127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5350" h="2127250">
                  <a:moveTo>
                    <a:pt x="895350" y="0"/>
                  </a:moveTo>
                  <a:lnTo>
                    <a:pt x="895350" y="1530350"/>
                  </a:lnTo>
                  <a:lnTo>
                    <a:pt x="0" y="1536700"/>
                  </a:lnTo>
                  <a:lnTo>
                    <a:pt x="0" y="2127250"/>
                  </a:lnTo>
                  <a:lnTo>
                    <a:pt x="260350" y="2120900"/>
                  </a:lnTo>
                </a:path>
              </a:pathLst>
            </a:custGeom>
            <a:ln w="12700" cmpd="sng">
              <a:solidFill>
                <a:srgbClr val="000000"/>
              </a:solidFill>
              <a:headEnd type="stealth" w="med" len="med"/>
              <a:tailEnd type="none" w="med" len="med"/>
            </a:ln>
          </p:spPr>
          <p:txBody>
            <a:bodyPr vert="horz" wrap="square" lIns="91440" tIns="45720" rIns="91440" bIns="45720" numCol="1" rtlCol="0" anchor="t" anchorCtr="0" compatLnSpc="1">
              <a:prstTxWarp prst="textNoShape">
                <a:avLst/>
              </a:prstTxWarp>
            </a:bodyPr>
            <a:lstStyle/>
            <a:p>
              <a:pPr algn="ctr" defTabSz="642915"/>
              <a:endParaRPr lang="en-US" sz="3000">
                <a:solidFill>
                  <a:srgbClr val="FFFFFF"/>
                </a:solidFill>
                <a:effectLst>
                  <a:outerShdw blurRad="38100" dist="38100" dir="2700000" algn="tl">
                    <a:srgbClr val="000000">
                      <a:alpha val="43137"/>
                    </a:srgbClr>
                  </a:outerShdw>
                </a:effectLst>
                <a:latin typeface="Helvetica Neue Light" charset="0"/>
                <a:ea typeface="ヒラギノ角ゴ ProN W3" charset="0"/>
                <a:cs typeface="ヒラギノ角ゴ ProN W3" charset="0"/>
                <a:sym typeface="Helvetica Neue Light" charset="0"/>
              </a:endParaRPr>
            </a:p>
          </p:txBody>
        </p:sp>
      </p:grpSp>
      <p:grpSp>
        <p:nvGrpSpPr>
          <p:cNvPr id="270" name="Grupa 269"/>
          <p:cNvGrpSpPr/>
          <p:nvPr/>
        </p:nvGrpSpPr>
        <p:grpSpPr>
          <a:xfrm>
            <a:off x="6404236" y="4176956"/>
            <a:ext cx="724780" cy="1393032"/>
            <a:chOff x="1253427" y="5082939"/>
            <a:chExt cx="724780" cy="1393032"/>
          </a:xfrm>
        </p:grpSpPr>
        <p:cxnSp>
          <p:nvCxnSpPr>
            <p:cNvPr id="271" name="Łącznik prosty ze strzałką 270"/>
            <p:cNvCxnSpPr/>
            <p:nvPr/>
          </p:nvCxnSpPr>
          <p:spPr bwMode="auto">
            <a:xfrm>
              <a:off x="1408881" y="5838263"/>
              <a:ext cx="0" cy="212569"/>
            </a:xfrm>
            <a:prstGeom prst="straightConnector1">
              <a:avLst/>
            </a:prstGeom>
            <a:gradFill rotWithShape="0">
              <a:gsLst>
                <a:gs pos="0">
                  <a:srgbClr val="0082E5">
                    <a:alpha val="75000"/>
                  </a:srgbClr>
                </a:gs>
                <a:gs pos="100000">
                  <a:srgbClr val="0057E5">
                    <a:alpha val="64999"/>
                  </a:srgbClr>
                </a:gs>
              </a:gsLst>
              <a:lin ang="5400000" scaled="1"/>
            </a:gradFill>
            <a:ln w="12700" cap="flat" cmpd="sng" algn="ctr">
              <a:solidFill>
                <a:schemeClr val="tx1"/>
              </a:solidFill>
              <a:prstDash val="solid"/>
              <a:round/>
              <a:headEnd type="none" w="med" len="med"/>
              <a:tailEnd type="stealth"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72" name="Łącznik prosty ze strzałką 271"/>
            <p:cNvCxnSpPr/>
            <p:nvPr/>
          </p:nvCxnSpPr>
          <p:spPr bwMode="auto">
            <a:xfrm>
              <a:off x="1542576" y="5838263"/>
              <a:ext cx="0" cy="212569"/>
            </a:xfrm>
            <a:prstGeom prst="straightConnector1">
              <a:avLst/>
            </a:prstGeom>
            <a:gradFill rotWithShape="0">
              <a:gsLst>
                <a:gs pos="0">
                  <a:srgbClr val="0082E5">
                    <a:alpha val="75000"/>
                  </a:srgbClr>
                </a:gs>
                <a:gs pos="100000">
                  <a:srgbClr val="0057E5">
                    <a:alpha val="64999"/>
                  </a:srgbClr>
                </a:gs>
              </a:gsLst>
              <a:lin ang="5400000" scaled="1"/>
            </a:gradFill>
            <a:ln w="12700" cap="flat" cmpd="sng" algn="ctr">
              <a:solidFill>
                <a:schemeClr val="tx1"/>
              </a:solidFill>
              <a:prstDash val="solid"/>
              <a:round/>
              <a:headEnd type="none" w="med" len="med"/>
              <a:tailEnd type="stealth"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73" name="Łącznik prosty ze strzałką 272"/>
            <p:cNvCxnSpPr/>
            <p:nvPr/>
          </p:nvCxnSpPr>
          <p:spPr bwMode="auto">
            <a:xfrm flipV="1">
              <a:off x="1676272" y="5838263"/>
              <a:ext cx="0" cy="212569"/>
            </a:xfrm>
            <a:prstGeom prst="straightConnector1">
              <a:avLst/>
            </a:prstGeom>
            <a:gradFill rotWithShape="0">
              <a:gsLst>
                <a:gs pos="0">
                  <a:srgbClr val="0082E5">
                    <a:alpha val="75000"/>
                  </a:srgbClr>
                </a:gs>
                <a:gs pos="100000">
                  <a:srgbClr val="0057E5">
                    <a:alpha val="64999"/>
                  </a:srgbClr>
                </a:gs>
              </a:gsLst>
              <a:lin ang="5400000" scaled="1"/>
            </a:gradFill>
            <a:ln w="12700" cap="flat" cmpd="sng" algn="ctr">
              <a:solidFill>
                <a:schemeClr val="tx1"/>
              </a:solidFill>
              <a:prstDash val="solid"/>
              <a:round/>
              <a:headEnd type="none" w="med" len="med"/>
              <a:tailEnd type="stealth"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74" name="Łącznik prosty ze strzałką 273"/>
            <p:cNvCxnSpPr/>
            <p:nvPr/>
          </p:nvCxnSpPr>
          <p:spPr bwMode="auto">
            <a:xfrm flipV="1">
              <a:off x="1809967" y="5838263"/>
              <a:ext cx="0" cy="212569"/>
            </a:xfrm>
            <a:prstGeom prst="straightConnector1">
              <a:avLst/>
            </a:prstGeom>
            <a:gradFill rotWithShape="0">
              <a:gsLst>
                <a:gs pos="0">
                  <a:srgbClr val="0082E5">
                    <a:alpha val="75000"/>
                  </a:srgbClr>
                </a:gs>
                <a:gs pos="100000">
                  <a:srgbClr val="0057E5">
                    <a:alpha val="64999"/>
                  </a:srgbClr>
                </a:gs>
              </a:gsLst>
              <a:lin ang="5400000" scaled="1"/>
            </a:gradFill>
            <a:ln w="12700" cap="flat" cmpd="sng" algn="ctr">
              <a:solidFill>
                <a:schemeClr val="tx1"/>
              </a:solidFill>
              <a:prstDash val="solid"/>
              <a:round/>
              <a:headEnd type="none" w="med" len="med"/>
              <a:tailEnd type="stealth"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useBgFill="1">
          <p:nvSpPr>
            <p:cNvPr id="275" name="Prostokąt 274"/>
            <p:cNvSpPr/>
            <p:nvPr/>
          </p:nvSpPr>
          <p:spPr bwMode="auto">
            <a:xfrm>
              <a:off x="1336202" y="6050833"/>
              <a:ext cx="557213" cy="425138"/>
            </a:xfrm>
            <a:prstGeom prst="rect">
              <a:avLst/>
            </a:prstGeom>
            <a:solidFill>
              <a:srgbClr val="C48E66"/>
            </a:solidFill>
            <a:ln w="12700"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a:extLst/>
          </p:spPr>
          <p:txBody>
            <a:bodyPr bIns="93600" anchor="ctr"/>
            <a:lstStyle/>
            <a:p>
              <a:pPr algn="ctr" defTabSz="914400" eaLnBrk="0" fontAlgn="auto" hangingPunct="0">
                <a:spcBef>
                  <a:spcPts val="0"/>
                </a:spcBef>
                <a:spcAft>
                  <a:spcPts val="0"/>
                </a:spcAft>
              </a:pPr>
              <a:endParaRPr lang="en-US" sz="1200" kern="0">
                <a:solidFill>
                  <a:srgbClr val="000000"/>
                </a:solidFill>
                <a:latin typeface="Arial"/>
                <a:sym typeface="Helvetica Neue Light" charset="0"/>
              </a:endParaRPr>
            </a:p>
          </p:txBody>
        </p:sp>
        <p:sp useBgFill="1">
          <p:nvSpPr>
            <p:cNvPr id="276" name="Prostokąt 275"/>
            <p:cNvSpPr/>
            <p:nvPr/>
          </p:nvSpPr>
          <p:spPr bwMode="auto">
            <a:xfrm>
              <a:off x="1336202" y="5676492"/>
              <a:ext cx="557213" cy="161771"/>
            </a:xfrm>
            <a:prstGeom prst="rect">
              <a:avLst/>
            </a:prstGeom>
            <a:solidFill>
              <a:schemeClr val="tx2">
                <a:lumMod val="60000"/>
                <a:lumOff val="40000"/>
              </a:schemeClr>
            </a:solidFill>
            <a:ln w="12700"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a:extLst/>
          </p:spPr>
          <p:txBody>
            <a:bodyPr bIns="93600" anchor="ctr"/>
            <a:lstStyle/>
            <a:p>
              <a:pPr algn="ctr" defTabSz="914400" eaLnBrk="0" fontAlgn="auto" hangingPunct="0">
                <a:spcBef>
                  <a:spcPts val="0"/>
                </a:spcBef>
                <a:spcAft>
                  <a:spcPts val="0"/>
                </a:spcAft>
              </a:pPr>
              <a:endParaRPr lang="en-US" sz="1000" kern="0">
                <a:solidFill>
                  <a:srgbClr val="000000"/>
                </a:solidFill>
                <a:latin typeface="Arial"/>
                <a:sym typeface="Helvetica Neue Light" charset="0"/>
              </a:endParaRPr>
            </a:p>
          </p:txBody>
        </p:sp>
        <p:sp>
          <p:nvSpPr>
            <p:cNvPr id="277" name="Dowolny kształt 276"/>
            <p:cNvSpPr/>
            <p:nvPr/>
          </p:nvSpPr>
          <p:spPr>
            <a:xfrm>
              <a:off x="1253427" y="5082939"/>
              <a:ext cx="284663" cy="676327"/>
            </a:xfrm>
            <a:custGeom>
              <a:avLst/>
              <a:gdLst>
                <a:gd name="connsiteX0" fmla="*/ 895350 w 895350"/>
                <a:gd name="connsiteY0" fmla="*/ 0 h 2127250"/>
                <a:gd name="connsiteX1" fmla="*/ 895350 w 895350"/>
                <a:gd name="connsiteY1" fmla="*/ 1530350 h 2127250"/>
                <a:gd name="connsiteX2" fmla="*/ 0 w 895350"/>
                <a:gd name="connsiteY2" fmla="*/ 1536700 h 2127250"/>
                <a:gd name="connsiteX3" fmla="*/ 0 w 895350"/>
                <a:gd name="connsiteY3" fmla="*/ 2127250 h 2127250"/>
                <a:gd name="connsiteX4" fmla="*/ 260350 w 895350"/>
                <a:gd name="connsiteY4" fmla="*/ 2120900 h 2127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5350" h="2127250">
                  <a:moveTo>
                    <a:pt x="895350" y="0"/>
                  </a:moveTo>
                  <a:lnTo>
                    <a:pt x="895350" y="1530350"/>
                  </a:lnTo>
                  <a:lnTo>
                    <a:pt x="0" y="1536700"/>
                  </a:lnTo>
                  <a:lnTo>
                    <a:pt x="0" y="2127250"/>
                  </a:lnTo>
                  <a:lnTo>
                    <a:pt x="260350" y="2120900"/>
                  </a:lnTo>
                </a:path>
              </a:pathLst>
            </a:custGeom>
            <a:ln w="12700" cmpd="sng">
              <a:solidFill>
                <a:srgbClr val="000000"/>
              </a:solidFill>
              <a:tailEnd type="stealth" w="med" len="med"/>
            </a:ln>
          </p:spPr>
          <p:txBody>
            <a:bodyPr vert="horz" wrap="square" lIns="91440" tIns="45720" rIns="91440" bIns="45720" numCol="1" rtlCol="0" anchor="t" anchorCtr="0" compatLnSpc="1">
              <a:prstTxWarp prst="textNoShape">
                <a:avLst/>
              </a:prstTxWarp>
            </a:bodyPr>
            <a:lstStyle/>
            <a:p>
              <a:pPr algn="ctr" defTabSz="642915"/>
              <a:endParaRPr lang="en-US" sz="3000">
                <a:solidFill>
                  <a:srgbClr val="FFFFFF"/>
                </a:solidFill>
                <a:effectLst>
                  <a:outerShdw blurRad="38100" dist="38100" dir="2700000" algn="tl">
                    <a:srgbClr val="000000">
                      <a:alpha val="43137"/>
                    </a:srgbClr>
                  </a:outerShdw>
                </a:effectLst>
                <a:latin typeface="Helvetica Neue Light" charset="0"/>
                <a:ea typeface="ヒラギノ角ゴ ProN W3" charset="0"/>
                <a:cs typeface="ヒラギノ角ゴ ProN W3" charset="0"/>
                <a:sym typeface="Helvetica Neue Light" charset="0"/>
              </a:endParaRPr>
            </a:p>
          </p:txBody>
        </p:sp>
        <p:sp>
          <p:nvSpPr>
            <p:cNvPr id="278" name="Dowolny kształt 277"/>
            <p:cNvSpPr/>
            <p:nvPr/>
          </p:nvSpPr>
          <p:spPr>
            <a:xfrm flipH="1">
              <a:off x="1693544" y="5082939"/>
              <a:ext cx="284663" cy="676327"/>
            </a:xfrm>
            <a:custGeom>
              <a:avLst/>
              <a:gdLst>
                <a:gd name="connsiteX0" fmla="*/ 895350 w 895350"/>
                <a:gd name="connsiteY0" fmla="*/ 0 h 2127250"/>
                <a:gd name="connsiteX1" fmla="*/ 895350 w 895350"/>
                <a:gd name="connsiteY1" fmla="*/ 1530350 h 2127250"/>
                <a:gd name="connsiteX2" fmla="*/ 0 w 895350"/>
                <a:gd name="connsiteY2" fmla="*/ 1536700 h 2127250"/>
                <a:gd name="connsiteX3" fmla="*/ 0 w 895350"/>
                <a:gd name="connsiteY3" fmla="*/ 2127250 h 2127250"/>
                <a:gd name="connsiteX4" fmla="*/ 260350 w 895350"/>
                <a:gd name="connsiteY4" fmla="*/ 2120900 h 2127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5350" h="2127250">
                  <a:moveTo>
                    <a:pt x="895350" y="0"/>
                  </a:moveTo>
                  <a:lnTo>
                    <a:pt x="895350" y="1530350"/>
                  </a:lnTo>
                  <a:lnTo>
                    <a:pt x="0" y="1536700"/>
                  </a:lnTo>
                  <a:lnTo>
                    <a:pt x="0" y="2127250"/>
                  </a:lnTo>
                  <a:lnTo>
                    <a:pt x="260350" y="2120900"/>
                  </a:lnTo>
                </a:path>
              </a:pathLst>
            </a:custGeom>
            <a:ln w="12700" cmpd="sng">
              <a:solidFill>
                <a:srgbClr val="000000"/>
              </a:solidFill>
              <a:headEnd type="stealth" w="med" len="med"/>
              <a:tailEnd type="none" w="med" len="med"/>
            </a:ln>
          </p:spPr>
          <p:txBody>
            <a:bodyPr vert="horz" wrap="square" lIns="91440" tIns="45720" rIns="91440" bIns="45720" numCol="1" rtlCol="0" anchor="t" anchorCtr="0" compatLnSpc="1">
              <a:prstTxWarp prst="textNoShape">
                <a:avLst/>
              </a:prstTxWarp>
            </a:bodyPr>
            <a:lstStyle/>
            <a:p>
              <a:pPr algn="ctr" defTabSz="642915"/>
              <a:endParaRPr lang="en-US" sz="3000">
                <a:solidFill>
                  <a:srgbClr val="FFFFFF"/>
                </a:solidFill>
                <a:effectLst>
                  <a:outerShdw blurRad="38100" dist="38100" dir="2700000" algn="tl">
                    <a:srgbClr val="000000">
                      <a:alpha val="43137"/>
                    </a:srgbClr>
                  </a:outerShdw>
                </a:effectLst>
                <a:latin typeface="Helvetica Neue Light" charset="0"/>
                <a:ea typeface="ヒラギノ角ゴ ProN W3" charset="0"/>
                <a:cs typeface="ヒラギノ角ゴ ProN W3" charset="0"/>
                <a:sym typeface="Helvetica Neue Light" charset="0"/>
              </a:endParaRPr>
            </a:p>
          </p:txBody>
        </p:sp>
      </p:grpSp>
      <p:grpSp>
        <p:nvGrpSpPr>
          <p:cNvPr id="280" name="Grupa 279"/>
          <p:cNvGrpSpPr/>
          <p:nvPr/>
        </p:nvGrpSpPr>
        <p:grpSpPr>
          <a:xfrm>
            <a:off x="7257131" y="4176956"/>
            <a:ext cx="724780" cy="1393032"/>
            <a:chOff x="1253427" y="5082939"/>
            <a:chExt cx="724780" cy="1393032"/>
          </a:xfrm>
        </p:grpSpPr>
        <p:cxnSp>
          <p:nvCxnSpPr>
            <p:cNvPr id="281" name="Łącznik prosty ze strzałką 280"/>
            <p:cNvCxnSpPr/>
            <p:nvPr/>
          </p:nvCxnSpPr>
          <p:spPr bwMode="auto">
            <a:xfrm>
              <a:off x="1408881" y="5838263"/>
              <a:ext cx="0" cy="212569"/>
            </a:xfrm>
            <a:prstGeom prst="straightConnector1">
              <a:avLst/>
            </a:prstGeom>
            <a:gradFill rotWithShape="0">
              <a:gsLst>
                <a:gs pos="0">
                  <a:srgbClr val="0082E5">
                    <a:alpha val="75000"/>
                  </a:srgbClr>
                </a:gs>
                <a:gs pos="100000">
                  <a:srgbClr val="0057E5">
                    <a:alpha val="64999"/>
                  </a:srgbClr>
                </a:gs>
              </a:gsLst>
              <a:lin ang="5400000" scaled="1"/>
            </a:gradFill>
            <a:ln w="12700" cap="flat" cmpd="sng" algn="ctr">
              <a:solidFill>
                <a:schemeClr val="tx1"/>
              </a:solidFill>
              <a:prstDash val="solid"/>
              <a:round/>
              <a:headEnd type="none" w="med" len="med"/>
              <a:tailEnd type="stealth"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82" name="Łącznik prosty ze strzałką 281"/>
            <p:cNvCxnSpPr/>
            <p:nvPr/>
          </p:nvCxnSpPr>
          <p:spPr bwMode="auto">
            <a:xfrm>
              <a:off x="1542576" y="5838263"/>
              <a:ext cx="0" cy="212569"/>
            </a:xfrm>
            <a:prstGeom prst="straightConnector1">
              <a:avLst/>
            </a:prstGeom>
            <a:gradFill rotWithShape="0">
              <a:gsLst>
                <a:gs pos="0">
                  <a:srgbClr val="0082E5">
                    <a:alpha val="75000"/>
                  </a:srgbClr>
                </a:gs>
                <a:gs pos="100000">
                  <a:srgbClr val="0057E5">
                    <a:alpha val="64999"/>
                  </a:srgbClr>
                </a:gs>
              </a:gsLst>
              <a:lin ang="5400000" scaled="1"/>
            </a:gradFill>
            <a:ln w="12700" cap="flat" cmpd="sng" algn="ctr">
              <a:solidFill>
                <a:schemeClr val="tx1"/>
              </a:solidFill>
              <a:prstDash val="solid"/>
              <a:round/>
              <a:headEnd type="none" w="med" len="med"/>
              <a:tailEnd type="stealth"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83" name="Łącznik prosty ze strzałką 282"/>
            <p:cNvCxnSpPr/>
            <p:nvPr/>
          </p:nvCxnSpPr>
          <p:spPr bwMode="auto">
            <a:xfrm flipV="1">
              <a:off x="1676272" y="5838263"/>
              <a:ext cx="0" cy="212569"/>
            </a:xfrm>
            <a:prstGeom prst="straightConnector1">
              <a:avLst/>
            </a:prstGeom>
            <a:gradFill rotWithShape="0">
              <a:gsLst>
                <a:gs pos="0">
                  <a:srgbClr val="0082E5">
                    <a:alpha val="75000"/>
                  </a:srgbClr>
                </a:gs>
                <a:gs pos="100000">
                  <a:srgbClr val="0057E5">
                    <a:alpha val="64999"/>
                  </a:srgbClr>
                </a:gs>
              </a:gsLst>
              <a:lin ang="5400000" scaled="1"/>
            </a:gradFill>
            <a:ln w="12700" cap="flat" cmpd="sng" algn="ctr">
              <a:solidFill>
                <a:schemeClr val="tx1"/>
              </a:solidFill>
              <a:prstDash val="solid"/>
              <a:round/>
              <a:headEnd type="none" w="med" len="med"/>
              <a:tailEnd type="stealth"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84" name="Łącznik prosty ze strzałką 283"/>
            <p:cNvCxnSpPr/>
            <p:nvPr/>
          </p:nvCxnSpPr>
          <p:spPr bwMode="auto">
            <a:xfrm flipV="1">
              <a:off x="1809967" y="5838263"/>
              <a:ext cx="0" cy="212569"/>
            </a:xfrm>
            <a:prstGeom prst="straightConnector1">
              <a:avLst/>
            </a:prstGeom>
            <a:gradFill rotWithShape="0">
              <a:gsLst>
                <a:gs pos="0">
                  <a:srgbClr val="0082E5">
                    <a:alpha val="75000"/>
                  </a:srgbClr>
                </a:gs>
                <a:gs pos="100000">
                  <a:srgbClr val="0057E5">
                    <a:alpha val="64999"/>
                  </a:srgbClr>
                </a:gs>
              </a:gsLst>
              <a:lin ang="5400000" scaled="1"/>
            </a:gradFill>
            <a:ln w="12700" cap="flat" cmpd="sng" algn="ctr">
              <a:solidFill>
                <a:schemeClr val="tx1"/>
              </a:solidFill>
              <a:prstDash val="solid"/>
              <a:round/>
              <a:headEnd type="none" w="med" len="med"/>
              <a:tailEnd type="stealth"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useBgFill="1">
          <p:nvSpPr>
            <p:cNvPr id="285" name="Prostokąt 284"/>
            <p:cNvSpPr/>
            <p:nvPr/>
          </p:nvSpPr>
          <p:spPr bwMode="auto">
            <a:xfrm>
              <a:off x="1336202" y="6050833"/>
              <a:ext cx="557213" cy="425138"/>
            </a:xfrm>
            <a:prstGeom prst="rect">
              <a:avLst/>
            </a:prstGeom>
            <a:solidFill>
              <a:srgbClr val="C48E66"/>
            </a:solidFill>
            <a:ln w="12700"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a:extLst/>
          </p:spPr>
          <p:txBody>
            <a:bodyPr bIns="93600" anchor="ctr"/>
            <a:lstStyle/>
            <a:p>
              <a:pPr algn="ctr" defTabSz="914400" eaLnBrk="0" fontAlgn="auto" hangingPunct="0">
                <a:spcBef>
                  <a:spcPts val="0"/>
                </a:spcBef>
                <a:spcAft>
                  <a:spcPts val="0"/>
                </a:spcAft>
              </a:pPr>
              <a:endParaRPr lang="en-US" sz="1200" kern="0">
                <a:solidFill>
                  <a:srgbClr val="000000"/>
                </a:solidFill>
                <a:latin typeface="Arial"/>
                <a:sym typeface="Helvetica Neue Light" charset="0"/>
              </a:endParaRPr>
            </a:p>
          </p:txBody>
        </p:sp>
        <p:sp useBgFill="1">
          <p:nvSpPr>
            <p:cNvPr id="286" name="Prostokąt 285"/>
            <p:cNvSpPr/>
            <p:nvPr/>
          </p:nvSpPr>
          <p:spPr bwMode="auto">
            <a:xfrm>
              <a:off x="1336202" y="5676492"/>
              <a:ext cx="557213" cy="161771"/>
            </a:xfrm>
            <a:prstGeom prst="rect">
              <a:avLst/>
            </a:prstGeom>
            <a:solidFill>
              <a:schemeClr val="tx2">
                <a:lumMod val="60000"/>
                <a:lumOff val="40000"/>
              </a:schemeClr>
            </a:solidFill>
            <a:ln w="12700"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a:extLst/>
          </p:spPr>
          <p:txBody>
            <a:bodyPr bIns="93600" anchor="ctr"/>
            <a:lstStyle/>
            <a:p>
              <a:pPr algn="ctr" defTabSz="914400" eaLnBrk="0" fontAlgn="auto" hangingPunct="0">
                <a:spcBef>
                  <a:spcPts val="0"/>
                </a:spcBef>
                <a:spcAft>
                  <a:spcPts val="0"/>
                </a:spcAft>
              </a:pPr>
              <a:endParaRPr lang="en-US" sz="1000" kern="0">
                <a:solidFill>
                  <a:srgbClr val="000000"/>
                </a:solidFill>
                <a:latin typeface="Arial"/>
                <a:sym typeface="Helvetica Neue Light" charset="0"/>
              </a:endParaRPr>
            </a:p>
          </p:txBody>
        </p:sp>
        <p:sp>
          <p:nvSpPr>
            <p:cNvPr id="287" name="Dowolny kształt 286"/>
            <p:cNvSpPr/>
            <p:nvPr/>
          </p:nvSpPr>
          <p:spPr>
            <a:xfrm>
              <a:off x="1253427" y="5082939"/>
              <a:ext cx="284663" cy="676327"/>
            </a:xfrm>
            <a:custGeom>
              <a:avLst/>
              <a:gdLst>
                <a:gd name="connsiteX0" fmla="*/ 895350 w 895350"/>
                <a:gd name="connsiteY0" fmla="*/ 0 h 2127250"/>
                <a:gd name="connsiteX1" fmla="*/ 895350 w 895350"/>
                <a:gd name="connsiteY1" fmla="*/ 1530350 h 2127250"/>
                <a:gd name="connsiteX2" fmla="*/ 0 w 895350"/>
                <a:gd name="connsiteY2" fmla="*/ 1536700 h 2127250"/>
                <a:gd name="connsiteX3" fmla="*/ 0 w 895350"/>
                <a:gd name="connsiteY3" fmla="*/ 2127250 h 2127250"/>
                <a:gd name="connsiteX4" fmla="*/ 260350 w 895350"/>
                <a:gd name="connsiteY4" fmla="*/ 2120900 h 2127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5350" h="2127250">
                  <a:moveTo>
                    <a:pt x="895350" y="0"/>
                  </a:moveTo>
                  <a:lnTo>
                    <a:pt x="895350" y="1530350"/>
                  </a:lnTo>
                  <a:lnTo>
                    <a:pt x="0" y="1536700"/>
                  </a:lnTo>
                  <a:lnTo>
                    <a:pt x="0" y="2127250"/>
                  </a:lnTo>
                  <a:lnTo>
                    <a:pt x="260350" y="2120900"/>
                  </a:lnTo>
                </a:path>
              </a:pathLst>
            </a:custGeom>
            <a:ln w="12700" cmpd="sng">
              <a:solidFill>
                <a:srgbClr val="000000"/>
              </a:solidFill>
              <a:tailEnd type="stealth" w="med" len="med"/>
            </a:ln>
          </p:spPr>
          <p:txBody>
            <a:bodyPr vert="horz" wrap="square" lIns="91440" tIns="45720" rIns="91440" bIns="45720" numCol="1" rtlCol="0" anchor="t" anchorCtr="0" compatLnSpc="1">
              <a:prstTxWarp prst="textNoShape">
                <a:avLst/>
              </a:prstTxWarp>
            </a:bodyPr>
            <a:lstStyle/>
            <a:p>
              <a:pPr algn="ctr" defTabSz="642915"/>
              <a:endParaRPr lang="en-US" sz="3000">
                <a:solidFill>
                  <a:srgbClr val="FFFFFF"/>
                </a:solidFill>
                <a:effectLst>
                  <a:outerShdw blurRad="38100" dist="38100" dir="2700000" algn="tl">
                    <a:srgbClr val="000000">
                      <a:alpha val="43137"/>
                    </a:srgbClr>
                  </a:outerShdw>
                </a:effectLst>
                <a:latin typeface="Helvetica Neue Light" charset="0"/>
                <a:ea typeface="ヒラギノ角ゴ ProN W3" charset="0"/>
                <a:cs typeface="ヒラギノ角ゴ ProN W3" charset="0"/>
                <a:sym typeface="Helvetica Neue Light" charset="0"/>
              </a:endParaRPr>
            </a:p>
          </p:txBody>
        </p:sp>
        <p:sp>
          <p:nvSpPr>
            <p:cNvPr id="288" name="Dowolny kształt 287"/>
            <p:cNvSpPr/>
            <p:nvPr/>
          </p:nvSpPr>
          <p:spPr>
            <a:xfrm flipH="1">
              <a:off x="1693544" y="5082939"/>
              <a:ext cx="284663" cy="676327"/>
            </a:xfrm>
            <a:custGeom>
              <a:avLst/>
              <a:gdLst>
                <a:gd name="connsiteX0" fmla="*/ 895350 w 895350"/>
                <a:gd name="connsiteY0" fmla="*/ 0 h 2127250"/>
                <a:gd name="connsiteX1" fmla="*/ 895350 w 895350"/>
                <a:gd name="connsiteY1" fmla="*/ 1530350 h 2127250"/>
                <a:gd name="connsiteX2" fmla="*/ 0 w 895350"/>
                <a:gd name="connsiteY2" fmla="*/ 1536700 h 2127250"/>
                <a:gd name="connsiteX3" fmla="*/ 0 w 895350"/>
                <a:gd name="connsiteY3" fmla="*/ 2127250 h 2127250"/>
                <a:gd name="connsiteX4" fmla="*/ 260350 w 895350"/>
                <a:gd name="connsiteY4" fmla="*/ 2120900 h 2127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5350" h="2127250">
                  <a:moveTo>
                    <a:pt x="895350" y="0"/>
                  </a:moveTo>
                  <a:lnTo>
                    <a:pt x="895350" y="1530350"/>
                  </a:lnTo>
                  <a:lnTo>
                    <a:pt x="0" y="1536700"/>
                  </a:lnTo>
                  <a:lnTo>
                    <a:pt x="0" y="2127250"/>
                  </a:lnTo>
                  <a:lnTo>
                    <a:pt x="260350" y="2120900"/>
                  </a:lnTo>
                </a:path>
              </a:pathLst>
            </a:custGeom>
            <a:ln w="12700" cmpd="sng">
              <a:solidFill>
                <a:srgbClr val="000000"/>
              </a:solidFill>
              <a:headEnd type="stealth" w="med" len="med"/>
              <a:tailEnd type="none" w="med" len="med"/>
            </a:ln>
          </p:spPr>
          <p:txBody>
            <a:bodyPr vert="horz" wrap="square" lIns="91440" tIns="45720" rIns="91440" bIns="45720" numCol="1" rtlCol="0" anchor="t" anchorCtr="0" compatLnSpc="1">
              <a:prstTxWarp prst="textNoShape">
                <a:avLst/>
              </a:prstTxWarp>
            </a:bodyPr>
            <a:lstStyle/>
            <a:p>
              <a:pPr algn="ctr" defTabSz="642915"/>
              <a:endParaRPr lang="en-US" sz="3000">
                <a:solidFill>
                  <a:srgbClr val="FFFFFF"/>
                </a:solidFill>
                <a:effectLst>
                  <a:outerShdw blurRad="38100" dist="38100" dir="2700000" algn="tl">
                    <a:srgbClr val="000000">
                      <a:alpha val="43137"/>
                    </a:srgbClr>
                  </a:outerShdw>
                </a:effectLst>
                <a:latin typeface="Helvetica Neue Light" charset="0"/>
                <a:ea typeface="ヒラギノ角ゴ ProN W3" charset="0"/>
                <a:cs typeface="ヒラギノ角ゴ ProN W3" charset="0"/>
                <a:sym typeface="Helvetica Neue Light" charset="0"/>
              </a:endParaRPr>
            </a:p>
          </p:txBody>
        </p:sp>
      </p:grpSp>
      <p:grpSp>
        <p:nvGrpSpPr>
          <p:cNvPr id="290" name="Grupa 289"/>
          <p:cNvGrpSpPr/>
          <p:nvPr/>
        </p:nvGrpSpPr>
        <p:grpSpPr>
          <a:xfrm>
            <a:off x="8090976" y="4176956"/>
            <a:ext cx="724780" cy="1393032"/>
            <a:chOff x="1253427" y="5082939"/>
            <a:chExt cx="724780" cy="1393032"/>
          </a:xfrm>
        </p:grpSpPr>
        <p:cxnSp>
          <p:nvCxnSpPr>
            <p:cNvPr id="291" name="Łącznik prosty ze strzałką 290"/>
            <p:cNvCxnSpPr/>
            <p:nvPr/>
          </p:nvCxnSpPr>
          <p:spPr bwMode="auto">
            <a:xfrm>
              <a:off x="1408881" y="5838263"/>
              <a:ext cx="0" cy="212569"/>
            </a:xfrm>
            <a:prstGeom prst="straightConnector1">
              <a:avLst/>
            </a:prstGeom>
            <a:gradFill rotWithShape="0">
              <a:gsLst>
                <a:gs pos="0">
                  <a:srgbClr val="0082E5">
                    <a:alpha val="75000"/>
                  </a:srgbClr>
                </a:gs>
                <a:gs pos="100000">
                  <a:srgbClr val="0057E5">
                    <a:alpha val="64999"/>
                  </a:srgbClr>
                </a:gs>
              </a:gsLst>
              <a:lin ang="5400000" scaled="1"/>
            </a:gradFill>
            <a:ln w="12700" cap="flat" cmpd="sng" algn="ctr">
              <a:solidFill>
                <a:schemeClr val="tx1"/>
              </a:solidFill>
              <a:prstDash val="solid"/>
              <a:round/>
              <a:headEnd type="none" w="med" len="med"/>
              <a:tailEnd type="stealth"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92" name="Łącznik prosty ze strzałką 291"/>
            <p:cNvCxnSpPr/>
            <p:nvPr/>
          </p:nvCxnSpPr>
          <p:spPr bwMode="auto">
            <a:xfrm>
              <a:off x="1542576" y="5838263"/>
              <a:ext cx="0" cy="212569"/>
            </a:xfrm>
            <a:prstGeom prst="straightConnector1">
              <a:avLst/>
            </a:prstGeom>
            <a:gradFill rotWithShape="0">
              <a:gsLst>
                <a:gs pos="0">
                  <a:srgbClr val="0082E5">
                    <a:alpha val="75000"/>
                  </a:srgbClr>
                </a:gs>
                <a:gs pos="100000">
                  <a:srgbClr val="0057E5">
                    <a:alpha val="64999"/>
                  </a:srgbClr>
                </a:gs>
              </a:gsLst>
              <a:lin ang="5400000" scaled="1"/>
            </a:gradFill>
            <a:ln w="12700" cap="flat" cmpd="sng" algn="ctr">
              <a:solidFill>
                <a:schemeClr val="tx1"/>
              </a:solidFill>
              <a:prstDash val="solid"/>
              <a:round/>
              <a:headEnd type="none" w="med" len="med"/>
              <a:tailEnd type="stealth"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93" name="Łącznik prosty ze strzałką 292"/>
            <p:cNvCxnSpPr/>
            <p:nvPr/>
          </p:nvCxnSpPr>
          <p:spPr bwMode="auto">
            <a:xfrm flipV="1">
              <a:off x="1676272" y="5838263"/>
              <a:ext cx="0" cy="212569"/>
            </a:xfrm>
            <a:prstGeom prst="straightConnector1">
              <a:avLst/>
            </a:prstGeom>
            <a:gradFill rotWithShape="0">
              <a:gsLst>
                <a:gs pos="0">
                  <a:srgbClr val="0082E5">
                    <a:alpha val="75000"/>
                  </a:srgbClr>
                </a:gs>
                <a:gs pos="100000">
                  <a:srgbClr val="0057E5">
                    <a:alpha val="64999"/>
                  </a:srgbClr>
                </a:gs>
              </a:gsLst>
              <a:lin ang="5400000" scaled="1"/>
            </a:gradFill>
            <a:ln w="12700" cap="flat" cmpd="sng" algn="ctr">
              <a:solidFill>
                <a:schemeClr val="tx1"/>
              </a:solidFill>
              <a:prstDash val="solid"/>
              <a:round/>
              <a:headEnd type="none" w="med" len="med"/>
              <a:tailEnd type="stealth"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94" name="Łącznik prosty ze strzałką 293"/>
            <p:cNvCxnSpPr/>
            <p:nvPr/>
          </p:nvCxnSpPr>
          <p:spPr bwMode="auto">
            <a:xfrm flipV="1">
              <a:off x="1809967" y="5838263"/>
              <a:ext cx="0" cy="212569"/>
            </a:xfrm>
            <a:prstGeom prst="straightConnector1">
              <a:avLst/>
            </a:prstGeom>
            <a:gradFill rotWithShape="0">
              <a:gsLst>
                <a:gs pos="0">
                  <a:srgbClr val="0082E5">
                    <a:alpha val="75000"/>
                  </a:srgbClr>
                </a:gs>
                <a:gs pos="100000">
                  <a:srgbClr val="0057E5">
                    <a:alpha val="64999"/>
                  </a:srgbClr>
                </a:gs>
              </a:gsLst>
              <a:lin ang="5400000" scaled="1"/>
            </a:gradFill>
            <a:ln w="12700" cap="flat" cmpd="sng" algn="ctr">
              <a:solidFill>
                <a:schemeClr val="tx1"/>
              </a:solidFill>
              <a:prstDash val="solid"/>
              <a:round/>
              <a:headEnd type="none" w="med" len="med"/>
              <a:tailEnd type="stealth"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useBgFill="1">
          <p:nvSpPr>
            <p:cNvPr id="295" name="Prostokąt 294"/>
            <p:cNvSpPr/>
            <p:nvPr/>
          </p:nvSpPr>
          <p:spPr bwMode="auto">
            <a:xfrm>
              <a:off x="1336202" y="6050833"/>
              <a:ext cx="557213" cy="425138"/>
            </a:xfrm>
            <a:prstGeom prst="rect">
              <a:avLst/>
            </a:prstGeom>
            <a:solidFill>
              <a:srgbClr val="C48E66"/>
            </a:solidFill>
            <a:ln w="12700"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a:extLst/>
          </p:spPr>
          <p:txBody>
            <a:bodyPr bIns="93600" anchor="ctr"/>
            <a:lstStyle/>
            <a:p>
              <a:pPr algn="ctr" defTabSz="914400" eaLnBrk="0" fontAlgn="auto" hangingPunct="0">
                <a:spcBef>
                  <a:spcPts val="0"/>
                </a:spcBef>
                <a:spcAft>
                  <a:spcPts val="0"/>
                </a:spcAft>
              </a:pPr>
              <a:endParaRPr lang="en-US" sz="1200" kern="0">
                <a:solidFill>
                  <a:srgbClr val="000000"/>
                </a:solidFill>
                <a:latin typeface="Arial"/>
                <a:sym typeface="Helvetica Neue Light" charset="0"/>
              </a:endParaRPr>
            </a:p>
          </p:txBody>
        </p:sp>
        <p:sp useBgFill="1">
          <p:nvSpPr>
            <p:cNvPr id="296" name="Prostokąt 295"/>
            <p:cNvSpPr/>
            <p:nvPr/>
          </p:nvSpPr>
          <p:spPr bwMode="auto">
            <a:xfrm>
              <a:off x="1336202" y="5676492"/>
              <a:ext cx="557213" cy="161771"/>
            </a:xfrm>
            <a:prstGeom prst="rect">
              <a:avLst/>
            </a:prstGeom>
            <a:solidFill>
              <a:schemeClr val="tx2">
                <a:lumMod val="60000"/>
                <a:lumOff val="40000"/>
              </a:schemeClr>
            </a:solidFill>
            <a:ln w="12700"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a:extLst/>
          </p:spPr>
          <p:txBody>
            <a:bodyPr bIns="93600" anchor="ctr"/>
            <a:lstStyle/>
            <a:p>
              <a:pPr algn="ctr" defTabSz="914400" eaLnBrk="0" fontAlgn="auto" hangingPunct="0">
                <a:spcBef>
                  <a:spcPts val="0"/>
                </a:spcBef>
                <a:spcAft>
                  <a:spcPts val="0"/>
                </a:spcAft>
              </a:pPr>
              <a:endParaRPr lang="en-US" sz="1000" kern="0">
                <a:solidFill>
                  <a:srgbClr val="000000"/>
                </a:solidFill>
                <a:latin typeface="Arial"/>
                <a:sym typeface="Helvetica Neue Light" charset="0"/>
              </a:endParaRPr>
            </a:p>
          </p:txBody>
        </p:sp>
        <p:sp>
          <p:nvSpPr>
            <p:cNvPr id="297" name="Dowolny kształt 296"/>
            <p:cNvSpPr/>
            <p:nvPr/>
          </p:nvSpPr>
          <p:spPr>
            <a:xfrm>
              <a:off x="1253427" y="5082939"/>
              <a:ext cx="284663" cy="676327"/>
            </a:xfrm>
            <a:custGeom>
              <a:avLst/>
              <a:gdLst>
                <a:gd name="connsiteX0" fmla="*/ 895350 w 895350"/>
                <a:gd name="connsiteY0" fmla="*/ 0 h 2127250"/>
                <a:gd name="connsiteX1" fmla="*/ 895350 w 895350"/>
                <a:gd name="connsiteY1" fmla="*/ 1530350 h 2127250"/>
                <a:gd name="connsiteX2" fmla="*/ 0 w 895350"/>
                <a:gd name="connsiteY2" fmla="*/ 1536700 h 2127250"/>
                <a:gd name="connsiteX3" fmla="*/ 0 w 895350"/>
                <a:gd name="connsiteY3" fmla="*/ 2127250 h 2127250"/>
                <a:gd name="connsiteX4" fmla="*/ 260350 w 895350"/>
                <a:gd name="connsiteY4" fmla="*/ 2120900 h 2127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5350" h="2127250">
                  <a:moveTo>
                    <a:pt x="895350" y="0"/>
                  </a:moveTo>
                  <a:lnTo>
                    <a:pt x="895350" y="1530350"/>
                  </a:lnTo>
                  <a:lnTo>
                    <a:pt x="0" y="1536700"/>
                  </a:lnTo>
                  <a:lnTo>
                    <a:pt x="0" y="2127250"/>
                  </a:lnTo>
                  <a:lnTo>
                    <a:pt x="260350" y="2120900"/>
                  </a:lnTo>
                </a:path>
              </a:pathLst>
            </a:custGeom>
            <a:ln w="12700" cmpd="sng">
              <a:solidFill>
                <a:srgbClr val="000000"/>
              </a:solidFill>
              <a:tailEnd type="stealth" w="med" len="med"/>
            </a:ln>
          </p:spPr>
          <p:txBody>
            <a:bodyPr vert="horz" wrap="square" lIns="91440" tIns="45720" rIns="91440" bIns="45720" numCol="1" rtlCol="0" anchor="t" anchorCtr="0" compatLnSpc="1">
              <a:prstTxWarp prst="textNoShape">
                <a:avLst/>
              </a:prstTxWarp>
            </a:bodyPr>
            <a:lstStyle/>
            <a:p>
              <a:pPr algn="ctr" defTabSz="642915"/>
              <a:endParaRPr lang="en-US" sz="3000">
                <a:solidFill>
                  <a:srgbClr val="FFFFFF"/>
                </a:solidFill>
                <a:effectLst>
                  <a:outerShdw blurRad="38100" dist="38100" dir="2700000" algn="tl">
                    <a:srgbClr val="000000">
                      <a:alpha val="43137"/>
                    </a:srgbClr>
                  </a:outerShdw>
                </a:effectLst>
                <a:latin typeface="Helvetica Neue Light" charset="0"/>
                <a:ea typeface="ヒラギノ角ゴ ProN W3" charset="0"/>
                <a:cs typeface="ヒラギノ角ゴ ProN W3" charset="0"/>
                <a:sym typeface="Helvetica Neue Light" charset="0"/>
              </a:endParaRPr>
            </a:p>
          </p:txBody>
        </p:sp>
        <p:sp>
          <p:nvSpPr>
            <p:cNvPr id="298" name="Dowolny kształt 297"/>
            <p:cNvSpPr/>
            <p:nvPr/>
          </p:nvSpPr>
          <p:spPr>
            <a:xfrm flipH="1">
              <a:off x="1693544" y="5082939"/>
              <a:ext cx="284663" cy="676327"/>
            </a:xfrm>
            <a:custGeom>
              <a:avLst/>
              <a:gdLst>
                <a:gd name="connsiteX0" fmla="*/ 895350 w 895350"/>
                <a:gd name="connsiteY0" fmla="*/ 0 h 2127250"/>
                <a:gd name="connsiteX1" fmla="*/ 895350 w 895350"/>
                <a:gd name="connsiteY1" fmla="*/ 1530350 h 2127250"/>
                <a:gd name="connsiteX2" fmla="*/ 0 w 895350"/>
                <a:gd name="connsiteY2" fmla="*/ 1536700 h 2127250"/>
                <a:gd name="connsiteX3" fmla="*/ 0 w 895350"/>
                <a:gd name="connsiteY3" fmla="*/ 2127250 h 2127250"/>
                <a:gd name="connsiteX4" fmla="*/ 260350 w 895350"/>
                <a:gd name="connsiteY4" fmla="*/ 2120900 h 2127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5350" h="2127250">
                  <a:moveTo>
                    <a:pt x="895350" y="0"/>
                  </a:moveTo>
                  <a:lnTo>
                    <a:pt x="895350" y="1530350"/>
                  </a:lnTo>
                  <a:lnTo>
                    <a:pt x="0" y="1536700"/>
                  </a:lnTo>
                  <a:lnTo>
                    <a:pt x="0" y="2127250"/>
                  </a:lnTo>
                  <a:lnTo>
                    <a:pt x="260350" y="2120900"/>
                  </a:lnTo>
                </a:path>
              </a:pathLst>
            </a:custGeom>
            <a:ln w="12700" cmpd="sng">
              <a:solidFill>
                <a:srgbClr val="000000"/>
              </a:solidFill>
              <a:headEnd type="stealth" w="med" len="med"/>
              <a:tailEnd type="none" w="med" len="med"/>
            </a:ln>
          </p:spPr>
          <p:txBody>
            <a:bodyPr vert="horz" wrap="square" lIns="91440" tIns="45720" rIns="91440" bIns="45720" numCol="1" rtlCol="0" anchor="t" anchorCtr="0" compatLnSpc="1">
              <a:prstTxWarp prst="textNoShape">
                <a:avLst/>
              </a:prstTxWarp>
            </a:bodyPr>
            <a:lstStyle/>
            <a:p>
              <a:pPr algn="ctr" defTabSz="642915"/>
              <a:endParaRPr lang="en-US" sz="3000">
                <a:solidFill>
                  <a:srgbClr val="FFFFFF"/>
                </a:solidFill>
                <a:effectLst>
                  <a:outerShdw blurRad="38100" dist="38100" dir="2700000" algn="tl">
                    <a:srgbClr val="000000">
                      <a:alpha val="43137"/>
                    </a:srgbClr>
                  </a:outerShdw>
                </a:effectLst>
                <a:latin typeface="Helvetica Neue Light" charset="0"/>
                <a:ea typeface="ヒラギノ角ゴ ProN W3" charset="0"/>
                <a:cs typeface="ヒラギノ角ゴ ProN W3" charset="0"/>
                <a:sym typeface="Helvetica Neue Light" charset="0"/>
              </a:endParaRPr>
            </a:p>
          </p:txBody>
        </p:sp>
      </p:grpSp>
      <p:sp>
        <p:nvSpPr>
          <p:cNvPr id="14" name="Zaokrąglony prostokąt 13"/>
          <p:cNvSpPr/>
          <p:nvPr/>
        </p:nvSpPr>
        <p:spPr>
          <a:xfrm>
            <a:off x="897111" y="4221069"/>
            <a:ext cx="3777145" cy="2464594"/>
          </a:xfrm>
          <a:prstGeom prst="roundRect">
            <a:avLst>
              <a:gd name="adj" fmla="val 8780"/>
            </a:avLst>
          </a:prstGeom>
          <a:noFill/>
          <a:ln>
            <a:solidFill>
              <a:schemeClr val="tx1"/>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0" name="Zaokrąglony prostokąt 299"/>
          <p:cNvSpPr/>
          <p:nvPr/>
        </p:nvSpPr>
        <p:spPr>
          <a:xfrm>
            <a:off x="5219532" y="3380277"/>
            <a:ext cx="3777145" cy="2464594"/>
          </a:xfrm>
          <a:prstGeom prst="roundRect">
            <a:avLst>
              <a:gd name="adj" fmla="val 8780"/>
            </a:avLst>
          </a:prstGeom>
          <a:noFill/>
          <a:ln>
            <a:solidFill>
              <a:schemeClr val="tx1"/>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1005783" y="3816398"/>
            <a:ext cx="499017" cy="369332"/>
          </a:xfrm>
          <a:prstGeom prst="rect">
            <a:avLst/>
          </a:prstGeom>
          <a:noFill/>
        </p:spPr>
        <p:txBody>
          <a:bodyPr wrap="none" rtlCol="0">
            <a:spAutoFit/>
          </a:bodyPr>
          <a:lstStyle/>
          <a:p>
            <a:r>
              <a:rPr lang="en-US" dirty="0" smtClean="0">
                <a:latin typeface="+mj-lt"/>
              </a:rPr>
              <a:t>M2</a:t>
            </a:r>
            <a:endParaRPr lang="en-US" dirty="0">
              <a:latin typeface="+mj-lt"/>
            </a:endParaRPr>
          </a:p>
        </p:txBody>
      </p:sp>
      <p:sp>
        <p:nvSpPr>
          <p:cNvPr id="123" name="TextBox 122"/>
          <p:cNvSpPr txBox="1"/>
          <p:nvPr/>
        </p:nvSpPr>
        <p:spPr>
          <a:xfrm>
            <a:off x="8282598" y="3008470"/>
            <a:ext cx="499017" cy="369332"/>
          </a:xfrm>
          <a:prstGeom prst="rect">
            <a:avLst/>
          </a:prstGeom>
          <a:noFill/>
        </p:spPr>
        <p:txBody>
          <a:bodyPr wrap="none" rtlCol="0">
            <a:spAutoFit/>
          </a:bodyPr>
          <a:lstStyle/>
          <a:p>
            <a:r>
              <a:rPr lang="en-US" dirty="0" smtClean="0">
                <a:latin typeface="+mj-lt"/>
              </a:rPr>
              <a:t>M4</a:t>
            </a:r>
            <a:endParaRPr lang="en-US" dirty="0">
              <a:latin typeface="+mj-lt"/>
            </a:endParaRPr>
          </a:p>
        </p:txBody>
      </p:sp>
    </p:spTree>
    <p:extLst>
      <p:ext uri="{BB962C8B-B14F-4D97-AF65-F5344CB8AC3E}">
        <p14:creationId xmlns:p14="http://schemas.microsoft.com/office/powerpoint/2010/main" val="13105594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At-speed scan-based test</a:t>
            </a:r>
            <a:endParaRPr lang="en-US" dirty="0"/>
          </a:p>
        </p:txBody>
      </p:sp>
      <p:sp>
        <p:nvSpPr>
          <p:cNvPr id="4" name="Content Placeholder 3"/>
          <p:cNvSpPr>
            <a:spLocks noGrp="1"/>
          </p:cNvSpPr>
          <p:nvPr>
            <p:ph idx="1"/>
          </p:nvPr>
        </p:nvSpPr>
        <p:spPr>
          <a:xfrm>
            <a:off x="676275" y="2517184"/>
            <a:ext cx="8229600" cy="3890043"/>
          </a:xfrm>
        </p:spPr>
        <p:txBody>
          <a:bodyPr/>
          <a:lstStyle/>
          <a:p>
            <a:r>
              <a:rPr lang="en-US" dirty="0" smtClean="0"/>
              <a:t>Apply test with system timing in the capture window</a:t>
            </a:r>
          </a:p>
          <a:p>
            <a:r>
              <a:rPr lang="en-US" dirty="0" smtClean="0"/>
              <a:t>Multiple clock domains</a:t>
            </a:r>
          </a:p>
          <a:p>
            <a:r>
              <a:rPr lang="en-US" dirty="0" smtClean="0"/>
              <a:t>Multiple frequencies</a:t>
            </a:r>
          </a:p>
          <a:p>
            <a:r>
              <a:rPr lang="en-US" dirty="0" smtClean="0"/>
              <a:t>Clock skew between clock domains</a:t>
            </a:r>
          </a:p>
          <a:p>
            <a:r>
              <a:rPr lang="en-US" dirty="0" smtClean="0"/>
              <a:t>On-chip PLL generated clocks</a:t>
            </a:r>
          </a:p>
          <a:p>
            <a:r>
              <a:rPr lang="en-US" dirty="0" smtClean="0"/>
              <a:t>Invalidation of delay tests</a:t>
            </a:r>
          </a:p>
          <a:p>
            <a:r>
              <a:rPr lang="en-US" dirty="0" smtClean="0"/>
              <a:t>Over-testing (testing of sequential false paths)</a:t>
            </a:r>
          </a:p>
          <a:p>
            <a:r>
              <a:rPr lang="en-US" dirty="0" smtClean="0"/>
              <a:t>Design of scan enable signals</a:t>
            </a:r>
          </a:p>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Single capture (launch-off-shift)</a:t>
            </a:r>
            <a:endParaRPr lang="en-US" dirty="0"/>
          </a:p>
        </p:txBody>
      </p:sp>
      <p:sp>
        <p:nvSpPr>
          <p:cNvPr id="3" name="Content Placeholder 2"/>
          <p:cNvSpPr>
            <a:spLocks noGrp="1"/>
          </p:cNvSpPr>
          <p:nvPr>
            <p:ph idx="1"/>
          </p:nvPr>
        </p:nvSpPr>
        <p:spPr>
          <a:xfrm>
            <a:off x="676275" y="3947434"/>
            <a:ext cx="8229600" cy="2189481"/>
          </a:xfrm>
        </p:spPr>
        <p:txBody>
          <a:bodyPr/>
          <a:lstStyle/>
          <a:p>
            <a:r>
              <a:rPr lang="en-US" dirty="0" smtClean="0"/>
              <a:t>Capture window: from last shift to capture</a:t>
            </a:r>
          </a:p>
          <a:p>
            <a:r>
              <a:rPr lang="en-US" dirty="0" smtClean="0"/>
              <a:t>Scan enable has to propagate to all scan cells in less than one cycle</a:t>
            </a:r>
          </a:p>
          <a:p>
            <a:r>
              <a:rPr lang="en-US" dirty="0" smtClean="0"/>
              <a:t>Over-testing – transitions launched from an illegal state</a:t>
            </a:r>
          </a:p>
          <a:p>
            <a:r>
              <a:rPr lang="en-US" dirty="0" smtClean="0"/>
              <a:t>Delay test may be invalidated </a:t>
            </a:r>
          </a:p>
          <a:p>
            <a:endParaRPr lang="en-US" dirty="0"/>
          </a:p>
        </p:txBody>
      </p:sp>
      <p:sp>
        <p:nvSpPr>
          <p:cNvPr id="4" name="Rectangle 3"/>
          <p:cNvSpPr>
            <a:spLocks noChangeArrowheads="1"/>
          </p:cNvSpPr>
          <p:nvPr/>
        </p:nvSpPr>
        <p:spPr bwMode="auto">
          <a:xfrm>
            <a:off x="4147383" y="1998262"/>
            <a:ext cx="1085850" cy="1409700"/>
          </a:xfrm>
          <a:prstGeom prst="rect">
            <a:avLst/>
          </a:prstGeom>
          <a:solidFill>
            <a:srgbClr val="DADBD9"/>
          </a:solidFill>
          <a:ln w="9525">
            <a:noFill/>
            <a:miter lim="800000"/>
            <a:headEnd/>
            <a:tailEnd/>
          </a:ln>
          <a:effectLst/>
        </p:spPr>
        <p:txBody>
          <a:bodyPr wrap="none" anchor="ctr">
            <a:prstTxWarp prst="textNoShape">
              <a:avLst/>
            </a:prstTxWarp>
          </a:bodyPr>
          <a:lstStyle/>
          <a:p>
            <a:endParaRPr lang="en-US"/>
          </a:p>
        </p:txBody>
      </p:sp>
      <p:sp>
        <p:nvSpPr>
          <p:cNvPr id="5" name="Rectangle 4"/>
          <p:cNvSpPr>
            <a:spLocks noChangeArrowheads="1"/>
          </p:cNvSpPr>
          <p:nvPr/>
        </p:nvSpPr>
        <p:spPr bwMode="auto">
          <a:xfrm>
            <a:off x="5215771" y="1998262"/>
            <a:ext cx="3143250" cy="1409700"/>
          </a:xfrm>
          <a:prstGeom prst="rect">
            <a:avLst/>
          </a:prstGeom>
          <a:solidFill>
            <a:srgbClr val="DADBD9"/>
          </a:solidFill>
          <a:ln w="9525">
            <a:noFill/>
            <a:miter lim="800000"/>
            <a:headEnd/>
            <a:tailEnd/>
          </a:ln>
          <a:effectLst/>
        </p:spPr>
        <p:txBody>
          <a:bodyPr wrap="none" anchor="ctr">
            <a:prstTxWarp prst="textNoShape">
              <a:avLst/>
            </a:prstTxWarp>
          </a:bodyPr>
          <a:lstStyle/>
          <a:p>
            <a:endParaRPr lang="en-US"/>
          </a:p>
        </p:txBody>
      </p:sp>
      <p:sp>
        <p:nvSpPr>
          <p:cNvPr id="6" name="Rectangle 23"/>
          <p:cNvSpPr>
            <a:spLocks noChangeArrowheads="1"/>
          </p:cNvSpPr>
          <p:nvPr/>
        </p:nvSpPr>
        <p:spPr bwMode="auto">
          <a:xfrm>
            <a:off x="5146753" y="1995087"/>
            <a:ext cx="595313" cy="1409700"/>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a:p>
            <a:endParaRPr lang="en-US"/>
          </a:p>
        </p:txBody>
      </p:sp>
      <p:sp>
        <p:nvSpPr>
          <p:cNvPr id="7" name="Rectangle 2"/>
          <p:cNvSpPr>
            <a:spLocks noChangeArrowheads="1"/>
          </p:cNvSpPr>
          <p:nvPr/>
        </p:nvSpPr>
        <p:spPr bwMode="auto">
          <a:xfrm>
            <a:off x="1451808" y="1998262"/>
            <a:ext cx="2713038" cy="1409700"/>
          </a:xfrm>
          <a:prstGeom prst="rect">
            <a:avLst/>
          </a:prstGeom>
          <a:solidFill>
            <a:srgbClr val="DADBD9"/>
          </a:solidFill>
          <a:ln w="9525">
            <a:noFill/>
            <a:miter lim="800000"/>
            <a:headEnd/>
            <a:tailEnd/>
          </a:ln>
          <a:effectLst/>
        </p:spPr>
        <p:txBody>
          <a:bodyPr wrap="none" anchor="ctr">
            <a:prstTxWarp prst="textNoShape">
              <a:avLst/>
            </a:prstTxWarp>
          </a:bodyPr>
          <a:lstStyle/>
          <a:p>
            <a:endParaRPr lang="en-US"/>
          </a:p>
        </p:txBody>
      </p:sp>
      <p:sp>
        <p:nvSpPr>
          <p:cNvPr id="8" name="Rectangle 22"/>
          <p:cNvSpPr>
            <a:spLocks noChangeArrowheads="1"/>
          </p:cNvSpPr>
          <p:nvPr/>
        </p:nvSpPr>
        <p:spPr bwMode="auto">
          <a:xfrm>
            <a:off x="4096811" y="1998262"/>
            <a:ext cx="595312" cy="1409700"/>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sp>
        <p:nvSpPr>
          <p:cNvPr id="9" name="Line 5"/>
          <p:cNvSpPr>
            <a:spLocks noChangeShapeType="1"/>
          </p:cNvSpPr>
          <p:nvPr/>
        </p:nvSpPr>
        <p:spPr bwMode="auto">
          <a:xfrm>
            <a:off x="1528008" y="1731562"/>
            <a:ext cx="2578100" cy="0"/>
          </a:xfrm>
          <a:prstGeom prst="line">
            <a:avLst/>
          </a:prstGeom>
          <a:noFill/>
          <a:ln w="9525">
            <a:solidFill>
              <a:srgbClr val="000000"/>
            </a:solidFill>
            <a:round/>
            <a:headEnd/>
            <a:tailEnd type="triangle" w="med" len="med"/>
          </a:ln>
          <a:effectLst/>
        </p:spPr>
        <p:txBody>
          <a:bodyPr wrap="none" anchor="ctr">
            <a:prstTxWarp prst="textNoShape">
              <a:avLst/>
            </a:prstTxWarp>
          </a:bodyPr>
          <a:lstStyle/>
          <a:p>
            <a:endParaRPr lang="en-US"/>
          </a:p>
        </p:txBody>
      </p:sp>
      <p:sp>
        <p:nvSpPr>
          <p:cNvPr id="10" name="Line 8"/>
          <p:cNvSpPr>
            <a:spLocks noChangeShapeType="1"/>
          </p:cNvSpPr>
          <p:nvPr/>
        </p:nvSpPr>
        <p:spPr bwMode="auto">
          <a:xfrm>
            <a:off x="4142998" y="1733992"/>
            <a:ext cx="1054100" cy="0"/>
          </a:xfrm>
          <a:prstGeom prst="line">
            <a:avLst/>
          </a:prstGeom>
          <a:noFill/>
          <a:ln w="28575">
            <a:solidFill>
              <a:srgbClr val="000000"/>
            </a:solidFill>
            <a:round/>
            <a:headEnd/>
            <a:tailEnd type="triangle" w="med" len="med"/>
          </a:ln>
          <a:effectLst/>
        </p:spPr>
        <p:txBody>
          <a:bodyPr wrap="none" anchor="ctr">
            <a:prstTxWarp prst="textNoShape">
              <a:avLst/>
            </a:prstTxWarp>
          </a:bodyPr>
          <a:lstStyle/>
          <a:p>
            <a:endParaRPr lang="en-US"/>
          </a:p>
        </p:txBody>
      </p:sp>
      <p:sp>
        <p:nvSpPr>
          <p:cNvPr id="11" name="Freeform 9"/>
          <p:cNvSpPr>
            <a:spLocks/>
          </p:cNvSpPr>
          <p:nvPr/>
        </p:nvSpPr>
        <p:spPr bwMode="auto">
          <a:xfrm>
            <a:off x="1451808" y="2049062"/>
            <a:ext cx="6934200" cy="533400"/>
          </a:xfrm>
          <a:custGeom>
            <a:avLst/>
            <a:gdLst/>
            <a:ahLst/>
            <a:cxnLst>
              <a:cxn ang="0">
                <a:pos x="0" y="336"/>
              </a:cxn>
              <a:cxn ang="0">
                <a:pos x="336" y="336"/>
              </a:cxn>
              <a:cxn ang="0">
                <a:pos x="336" y="0"/>
              </a:cxn>
              <a:cxn ang="0">
                <a:pos x="672" y="0"/>
              </a:cxn>
              <a:cxn ang="0">
                <a:pos x="672" y="336"/>
              </a:cxn>
              <a:cxn ang="0">
                <a:pos x="1008" y="336"/>
              </a:cxn>
              <a:cxn ang="0">
                <a:pos x="1008" y="0"/>
              </a:cxn>
              <a:cxn ang="0">
                <a:pos x="1344" y="0"/>
              </a:cxn>
              <a:cxn ang="0">
                <a:pos x="1344" y="336"/>
              </a:cxn>
              <a:cxn ang="0">
                <a:pos x="1680" y="336"/>
              </a:cxn>
              <a:cxn ang="0">
                <a:pos x="1680" y="0"/>
              </a:cxn>
              <a:cxn ang="0">
                <a:pos x="2016" y="0"/>
              </a:cxn>
              <a:cxn ang="0">
                <a:pos x="2016" y="336"/>
              </a:cxn>
              <a:cxn ang="0">
                <a:pos x="2352" y="336"/>
              </a:cxn>
              <a:cxn ang="0">
                <a:pos x="2352" y="0"/>
              </a:cxn>
              <a:cxn ang="0">
                <a:pos x="2688" y="0"/>
              </a:cxn>
              <a:cxn ang="0">
                <a:pos x="2688" y="336"/>
              </a:cxn>
              <a:cxn ang="0">
                <a:pos x="3024" y="336"/>
              </a:cxn>
              <a:cxn ang="0">
                <a:pos x="3024" y="0"/>
              </a:cxn>
              <a:cxn ang="0">
                <a:pos x="3360" y="0"/>
              </a:cxn>
              <a:cxn ang="0">
                <a:pos x="3360" y="336"/>
              </a:cxn>
              <a:cxn ang="0">
                <a:pos x="3696" y="336"/>
              </a:cxn>
              <a:cxn ang="0">
                <a:pos x="3696" y="0"/>
              </a:cxn>
              <a:cxn ang="0">
                <a:pos x="4032" y="0"/>
              </a:cxn>
              <a:cxn ang="0">
                <a:pos x="4032" y="336"/>
              </a:cxn>
              <a:cxn ang="0">
                <a:pos x="4368" y="336"/>
              </a:cxn>
            </a:cxnLst>
            <a:rect l="0" t="0" r="r" b="b"/>
            <a:pathLst>
              <a:path w="4368" h="336">
                <a:moveTo>
                  <a:pt x="0" y="336"/>
                </a:moveTo>
                <a:lnTo>
                  <a:pt x="336" y="336"/>
                </a:lnTo>
                <a:lnTo>
                  <a:pt x="336" y="0"/>
                </a:lnTo>
                <a:lnTo>
                  <a:pt x="672" y="0"/>
                </a:lnTo>
                <a:lnTo>
                  <a:pt x="672" y="336"/>
                </a:lnTo>
                <a:lnTo>
                  <a:pt x="1008" y="336"/>
                </a:lnTo>
                <a:lnTo>
                  <a:pt x="1008" y="0"/>
                </a:lnTo>
                <a:lnTo>
                  <a:pt x="1344" y="0"/>
                </a:lnTo>
                <a:lnTo>
                  <a:pt x="1344" y="336"/>
                </a:lnTo>
                <a:lnTo>
                  <a:pt x="1680" y="336"/>
                </a:lnTo>
                <a:lnTo>
                  <a:pt x="1680" y="0"/>
                </a:lnTo>
                <a:lnTo>
                  <a:pt x="2016" y="0"/>
                </a:lnTo>
                <a:lnTo>
                  <a:pt x="2016" y="336"/>
                </a:lnTo>
                <a:lnTo>
                  <a:pt x="2352" y="336"/>
                </a:lnTo>
                <a:lnTo>
                  <a:pt x="2352" y="0"/>
                </a:lnTo>
                <a:lnTo>
                  <a:pt x="2688" y="0"/>
                </a:lnTo>
                <a:lnTo>
                  <a:pt x="2688" y="336"/>
                </a:lnTo>
                <a:lnTo>
                  <a:pt x="3024" y="336"/>
                </a:lnTo>
                <a:lnTo>
                  <a:pt x="3024" y="0"/>
                </a:lnTo>
                <a:lnTo>
                  <a:pt x="3360" y="0"/>
                </a:lnTo>
                <a:lnTo>
                  <a:pt x="3360" y="336"/>
                </a:lnTo>
                <a:lnTo>
                  <a:pt x="3696" y="336"/>
                </a:lnTo>
                <a:lnTo>
                  <a:pt x="3696" y="0"/>
                </a:lnTo>
                <a:lnTo>
                  <a:pt x="4032" y="0"/>
                </a:lnTo>
                <a:lnTo>
                  <a:pt x="4032" y="336"/>
                </a:lnTo>
                <a:lnTo>
                  <a:pt x="4368" y="336"/>
                </a:lnTo>
              </a:path>
            </a:pathLst>
          </a:custGeom>
          <a:noFill/>
          <a:ln w="28575" cap="flat" cmpd="sng">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2" name="Freeform 10"/>
          <p:cNvSpPr>
            <a:spLocks/>
          </p:cNvSpPr>
          <p:nvPr/>
        </p:nvSpPr>
        <p:spPr bwMode="auto">
          <a:xfrm>
            <a:off x="1451808" y="2811062"/>
            <a:ext cx="6946900" cy="533400"/>
          </a:xfrm>
          <a:custGeom>
            <a:avLst/>
            <a:gdLst/>
            <a:ahLst/>
            <a:cxnLst>
              <a:cxn ang="0">
                <a:pos x="0" y="0"/>
              </a:cxn>
              <a:cxn ang="0">
                <a:pos x="2016" y="0"/>
              </a:cxn>
              <a:cxn ang="0">
                <a:pos x="2016" y="336"/>
              </a:cxn>
              <a:cxn ang="0">
                <a:pos x="2688" y="336"/>
              </a:cxn>
              <a:cxn ang="0">
                <a:pos x="2688" y="0"/>
              </a:cxn>
              <a:cxn ang="0">
                <a:pos x="4376" y="0"/>
              </a:cxn>
            </a:cxnLst>
            <a:rect l="0" t="0" r="r" b="b"/>
            <a:pathLst>
              <a:path w="4376" h="336">
                <a:moveTo>
                  <a:pt x="0" y="0"/>
                </a:moveTo>
                <a:lnTo>
                  <a:pt x="2016" y="0"/>
                </a:lnTo>
                <a:lnTo>
                  <a:pt x="2016" y="336"/>
                </a:lnTo>
                <a:lnTo>
                  <a:pt x="2688" y="336"/>
                </a:lnTo>
                <a:lnTo>
                  <a:pt x="2688" y="0"/>
                </a:lnTo>
                <a:lnTo>
                  <a:pt x="4376" y="0"/>
                </a:lnTo>
              </a:path>
            </a:pathLst>
          </a:custGeom>
          <a:noFill/>
          <a:ln w="28575" cap="flat" cmpd="sng">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3" name="Text Box 11"/>
          <p:cNvSpPr txBox="1">
            <a:spLocks noChangeArrowheads="1"/>
          </p:cNvSpPr>
          <p:nvPr/>
        </p:nvSpPr>
        <p:spPr bwMode="auto">
          <a:xfrm>
            <a:off x="3169483" y="1064296"/>
            <a:ext cx="1031352" cy="369332"/>
          </a:xfrm>
          <a:prstGeom prst="rect">
            <a:avLst/>
          </a:prstGeom>
          <a:noFill/>
          <a:ln w="9525">
            <a:noFill/>
            <a:miter lim="800000"/>
            <a:headEnd/>
            <a:tailEnd/>
          </a:ln>
          <a:effectLst/>
        </p:spPr>
        <p:txBody>
          <a:bodyPr wrap="none" anchor="ctr">
            <a:prstTxWarp prst="textNoShape">
              <a:avLst/>
            </a:prstTxWarp>
            <a:spAutoFit/>
          </a:bodyPr>
          <a:lstStyle/>
          <a:p>
            <a:r>
              <a:rPr lang="en-US" dirty="0"/>
              <a:t>last shift</a:t>
            </a:r>
          </a:p>
        </p:txBody>
      </p:sp>
      <p:sp>
        <p:nvSpPr>
          <p:cNvPr id="14" name="Text Box 12"/>
          <p:cNvSpPr txBox="1">
            <a:spLocks noChangeArrowheads="1"/>
          </p:cNvSpPr>
          <p:nvPr/>
        </p:nvSpPr>
        <p:spPr bwMode="auto">
          <a:xfrm>
            <a:off x="5090605" y="1064296"/>
            <a:ext cx="954596" cy="369332"/>
          </a:xfrm>
          <a:prstGeom prst="rect">
            <a:avLst/>
          </a:prstGeom>
          <a:noFill/>
          <a:ln w="9525">
            <a:noFill/>
            <a:miter lim="800000"/>
            <a:headEnd/>
            <a:tailEnd/>
          </a:ln>
          <a:effectLst/>
        </p:spPr>
        <p:txBody>
          <a:bodyPr wrap="none" anchor="ctr">
            <a:prstTxWarp prst="textNoShape">
              <a:avLst/>
            </a:prstTxWarp>
            <a:spAutoFit/>
          </a:bodyPr>
          <a:lstStyle/>
          <a:p>
            <a:r>
              <a:rPr lang="en-US" dirty="0"/>
              <a:t>capture</a:t>
            </a:r>
          </a:p>
        </p:txBody>
      </p:sp>
      <p:sp>
        <p:nvSpPr>
          <p:cNvPr id="15" name="Line 13"/>
          <p:cNvSpPr>
            <a:spLocks noChangeShapeType="1"/>
          </p:cNvSpPr>
          <p:nvPr/>
        </p:nvSpPr>
        <p:spPr bwMode="auto">
          <a:xfrm>
            <a:off x="4118808" y="1388662"/>
            <a:ext cx="0" cy="622300"/>
          </a:xfrm>
          <a:prstGeom prst="line">
            <a:avLst/>
          </a:prstGeom>
          <a:noFill/>
          <a:ln w="12700" cap="flat" cmpd="sng" algn="ctr">
            <a:solidFill>
              <a:srgbClr val="000000"/>
            </a:solidFill>
            <a:prstDash val="solid"/>
            <a:round/>
            <a:headEnd type="none" w="med" len="med"/>
            <a:tailEnd type="triangle" w="med" len="med"/>
          </a:ln>
          <a:effectLst/>
        </p:spPr>
        <p:txBody>
          <a:bodyPr wrap="none" anchor="ctr">
            <a:prstTxWarp prst="textNoShape">
              <a:avLst/>
            </a:prstTxWarp>
          </a:bodyPr>
          <a:lstStyle/>
          <a:p>
            <a:endParaRPr lang="en-US"/>
          </a:p>
        </p:txBody>
      </p:sp>
      <p:sp>
        <p:nvSpPr>
          <p:cNvPr id="16" name="Line 14"/>
          <p:cNvSpPr>
            <a:spLocks noChangeShapeType="1"/>
          </p:cNvSpPr>
          <p:nvPr/>
        </p:nvSpPr>
        <p:spPr bwMode="auto">
          <a:xfrm>
            <a:off x="5198308" y="1388662"/>
            <a:ext cx="0" cy="622300"/>
          </a:xfrm>
          <a:prstGeom prst="line">
            <a:avLst/>
          </a:prstGeom>
          <a:noFill/>
          <a:ln w="12700" cap="flat" cmpd="sng" algn="ctr">
            <a:solidFill>
              <a:srgbClr val="000000"/>
            </a:solidFill>
            <a:prstDash val="solid"/>
            <a:round/>
            <a:headEnd type="none" w="med" len="med"/>
            <a:tailEnd type="triangle" w="med" len="med"/>
          </a:ln>
          <a:effectLst/>
        </p:spPr>
        <p:txBody>
          <a:bodyPr wrap="none" anchor="ctr">
            <a:prstTxWarp prst="textNoShape">
              <a:avLst/>
            </a:prstTxWarp>
          </a:bodyPr>
          <a:lstStyle/>
          <a:p>
            <a:endParaRPr lang="en-US"/>
          </a:p>
        </p:txBody>
      </p:sp>
      <p:sp>
        <p:nvSpPr>
          <p:cNvPr id="17" name="Text Box 15"/>
          <p:cNvSpPr txBox="1">
            <a:spLocks noChangeArrowheads="1"/>
          </p:cNvSpPr>
          <p:nvPr/>
        </p:nvSpPr>
        <p:spPr bwMode="auto">
          <a:xfrm>
            <a:off x="899456" y="3104106"/>
            <a:ext cx="492593" cy="369332"/>
          </a:xfrm>
          <a:prstGeom prst="rect">
            <a:avLst/>
          </a:prstGeom>
          <a:noFill/>
          <a:ln w="9525">
            <a:noFill/>
            <a:miter lim="800000"/>
            <a:headEnd/>
            <a:tailEnd/>
          </a:ln>
          <a:effectLst/>
        </p:spPr>
        <p:txBody>
          <a:bodyPr wrap="none" anchor="ctr">
            <a:prstTxWarp prst="textNoShape">
              <a:avLst/>
            </a:prstTxWarp>
            <a:spAutoFit/>
          </a:bodyPr>
          <a:lstStyle/>
          <a:p>
            <a:r>
              <a:rPr lang="en-US" dirty="0" smtClean="0"/>
              <a:t>SE</a:t>
            </a:r>
            <a:endParaRPr lang="en-US" dirty="0"/>
          </a:p>
        </p:txBody>
      </p:sp>
      <p:sp>
        <p:nvSpPr>
          <p:cNvPr id="18" name="Text Box 16"/>
          <p:cNvSpPr txBox="1">
            <a:spLocks noChangeArrowheads="1"/>
          </p:cNvSpPr>
          <p:nvPr/>
        </p:nvSpPr>
        <p:spPr bwMode="auto">
          <a:xfrm>
            <a:off x="873958" y="2329406"/>
            <a:ext cx="518091" cy="369332"/>
          </a:xfrm>
          <a:prstGeom prst="rect">
            <a:avLst/>
          </a:prstGeom>
          <a:noFill/>
          <a:ln w="9525">
            <a:noFill/>
            <a:miter lim="800000"/>
            <a:headEnd/>
            <a:tailEnd/>
          </a:ln>
          <a:effectLst/>
        </p:spPr>
        <p:txBody>
          <a:bodyPr wrap="none" anchor="ctr">
            <a:prstTxWarp prst="textNoShape">
              <a:avLst/>
            </a:prstTxWarp>
            <a:spAutoFit/>
          </a:bodyPr>
          <a:lstStyle/>
          <a:p>
            <a:r>
              <a:rPr lang="en-US" dirty="0"/>
              <a:t>Clk</a:t>
            </a:r>
          </a:p>
        </p:txBody>
      </p:sp>
      <p:sp>
        <p:nvSpPr>
          <p:cNvPr id="19" name="Text Box 17"/>
          <p:cNvSpPr txBox="1">
            <a:spLocks noChangeArrowheads="1"/>
          </p:cNvSpPr>
          <p:nvPr/>
        </p:nvSpPr>
        <p:spPr bwMode="auto">
          <a:xfrm>
            <a:off x="4477583" y="3362203"/>
            <a:ext cx="1596148" cy="369332"/>
          </a:xfrm>
          <a:prstGeom prst="rect">
            <a:avLst/>
          </a:prstGeom>
          <a:noFill/>
          <a:ln w="9525">
            <a:noFill/>
            <a:miter lim="800000"/>
            <a:headEnd/>
            <a:tailEnd/>
          </a:ln>
          <a:effectLst/>
        </p:spPr>
        <p:txBody>
          <a:bodyPr wrap="none" anchor="ctr">
            <a:prstTxWarp prst="textNoShape">
              <a:avLst/>
            </a:prstTxWarp>
            <a:spAutoFit/>
          </a:bodyPr>
          <a:lstStyle/>
          <a:p>
            <a:r>
              <a:rPr lang="en-US" sz="1800" dirty="0"/>
              <a:t>capture mode</a:t>
            </a:r>
            <a:endParaRPr lang="en-US" dirty="0"/>
          </a:p>
        </p:txBody>
      </p:sp>
      <p:sp>
        <p:nvSpPr>
          <p:cNvPr id="20" name="Text Box 18"/>
          <p:cNvSpPr txBox="1">
            <a:spLocks noChangeArrowheads="1"/>
          </p:cNvSpPr>
          <p:nvPr/>
        </p:nvSpPr>
        <p:spPr bwMode="auto">
          <a:xfrm>
            <a:off x="6465133" y="2841503"/>
            <a:ext cx="1249561" cy="369332"/>
          </a:xfrm>
          <a:prstGeom prst="rect">
            <a:avLst/>
          </a:prstGeom>
          <a:noFill/>
          <a:ln w="9525">
            <a:noFill/>
            <a:miter lim="800000"/>
            <a:headEnd/>
            <a:tailEnd/>
          </a:ln>
          <a:effectLst/>
        </p:spPr>
        <p:txBody>
          <a:bodyPr wrap="none" anchor="ctr">
            <a:prstTxWarp prst="textNoShape">
              <a:avLst/>
            </a:prstTxWarp>
            <a:spAutoFit/>
          </a:bodyPr>
          <a:lstStyle/>
          <a:p>
            <a:r>
              <a:rPr lang="en-US" sz="1800" dirty="0"/>
              <a:t>shift mode</a:t>
            </a:r>
            <a:endParaRPr lang="en-US" dirty="0"/>
          </a:p>
        </p:txBody>
      </p:sp>
      <p:sp useBgFill="1">
        <p:nvSpPr>
          <p:cNvPr id="21" name="Text Box 19"/>
          <p:cNvSpPr txBox="1">
            <a:spLocks noChangeArrowheads="1"/>
          </p:cNvSpPr>
          <p:nvPr/>
        </p:nvSpPr>
        <p:spPr bwMode="auto">
          <a:xfrm>
            <a:off x="2267783" y="1520703"/>
            <a:ext cx="929123" cy="369332"/>
          </a:xfrm>
          <a:prstGeom prst="rect">
            <a:avLst/>
          </a:prstGeom>
          <a:ln w="9525">
            <a:noFill/>
            <a:miter lim="800000"/>
            <a:headEnd/>
            <a:tailEnd/>
          </a:ln>
          <a:effectLst/>
        </p:spPr>
        <p:txBody>
          <a:bodyPr wrap="none" anchor="ctr">
            <a:prstTxWarp prst="textNoShape">
              <a:avLst/>
            </a:prstTxWarp>
            <a:spAutoFit/>
          </a:bodyPr>
          <a:lstStyle/>
          <a:p>
            <a:r>
              <a:rPr lang="en-US" sz="1800" dirty="0"/>
              <a:t>loading</a:t>
            </a:r>
            <a:endParaRPr lang="en-US" dirty="0"/>
          </a:p>
        </p:txBody>
      </p:sp>
      <p:sp>
        <p:nvSpPr>
          <p:cNvPr id="22" name="Line 20"/>
          <p:cNvSpPr>
            <a:spLocks noChangeShapeType="1"/>
          </p:cNvSpPr>
          <p:nvPr/>
        </p:nvSpPr>
        <p:spPr bwMode="auto">
          <a:xfrm>
            <a:off x="6275590" y="1731562"/>
            <a:ext cx="2038350" cy="0"/>
          </a:xfrm>
          <a:prstGeom prst="line">
            <a:avLst/>
          </a:prstGeom>
          <a:noFill/>
          <a:ln w="9525">
            <a:solidFill>
              <a:srgbClr val="000000"/>
            </a:solidFill>
            <a:round/>
            <a:headEnd/>
            <a:tailEnd type="triangle" w="med" len="med"/>
          </a:ln>
          <a:effectLst/>
        </p:spPr>
        <p:txBody>
          <a:bodyPr wrap="none" anchor="ctr">
            <a:prstTxWarp prst="textNoShape">
              <a:avLst/>
            </a:prstTxWarp>
          </a:bodyPr>
          <a:lstStyle/>
          <a:p>
            <a:endParaRPr lang="en-US"/>
          </a:p>
        </p:txBody>
      </p:sp>
      <p:sp useBgFill="1">
        <p:nvSpPr>
          <p:cNvPr id="23" name="Text Box 21"/>
          <p:cNvSpPr txBox="1">
            <a:spLocks noChangeArrowheads="1"/>
          </p:cNvSpPr>
          <p:nvPr/>
        </p:nvSpPr>
        <p:spPr bwMode="auto">
          <a:xfrm>
            <a:off x="6573083" y="1520703"/>
            <a:ext cx="1185879" cy="369332"/>
          </a:xfrm>
          <a:prstGeom prst="rect">
            <a:avLst/>
          </a:prstGeom>
          <a:ln w="9525">
            <a:noFill/>
            <a:miter lim="800000"/>
            <a:headEnd/>
            <a:tailEnd/>
          </a:ln>
          <a:effectLst/>
        </p:spPr>
        <p:txBody>
          <a:bodyPr wrap="none" anchor="ctr">
            <a:prstTxWarp prst="textNoShape">
              <a:avLst/>
            </a:prstTxWarp>
            <a:spAutoFit/>
          </a:bodyPr>
          <a:lstStyle/>
          <a:p>
            <a:r>
              <a:rPr lang="en-US" sz="1800" dirty="0"/>
              <a:t>unloading</a:t>
            </a:r>
            <a:endParaRPr lang="en-US" dirty="0"/>
          </a:p>
        </p:txBody>
      </p:sp>
      <p:sp>
        <p:nvSpPr>
          <p:cNvPr id="25" name="Line 14"/>
          <p:cNvSpPr>
            <a:spLocks noChangeShapeType="1"/>
          </p:cNvSpPr>
          <p:nvPr/>
        </p:nvSpPr>
        <p:spPr bwMode="auto">
          <a:xfrm>
            <a:off x="6246058" y="1388662"/>
            <a:ext cx="0" cy="622300"/>
          </a:xfrm>
          <a:prstGeom prst="line">
            <a:avLst/>
          </a:prstGeom>
          <a:noFill/>
          <a:ln w="12700" cap="flat" cmpd="sng" algn="ctr">
            <a:solidFill>
              <a:srgbClr val="000000"/>
            </a:solidFill>
            <a:prstDash val="solid"/>
            <a:round/>
            <a:headEnd type="none" w="med" len="med"/>
            <a:tailEnd type="triangle" w="med" len="med"/>
          </a:ln>
          <a:effectLst/>
        </p:spPr>
        <p:txBody>
          <a:bodyPr wrap="none" anchor="ctr">
            <a:prstTxWarp prst="textNoShape">
              <a:avLst/>
            </a:prstTxWarp>
          </a:bodyPr>
          <a:lstStyle/>
          <a:p>
            <a:endParaRPr lang="en-US"/>
          </a:p>
        </p:txBody>
      </p:sp>
      <p:sp>
        <p:nvSpPr>
          <p:cNvPr id="26" name="Text Box 18"/>
          <p:cNvSpPr txBox="1">
            <a:spLocks noChangeArrowheads="1"/>
          </p:cNvSpPr>
          <p:nvPr/>
        </p:nvSpPr>
        <p:spPr bwMode="auto">
          <a:xfrm>
            <a:off x="2113827" y="2841503"/>
            <a:ext cx="1249561" cy="369332"/>
          </a:xfrm>
          <a:prstGeom prst="rect">
            <a:avLst/>
          </a:prstGeom>
          <a:noFill/>
          <a:ln w="9525">
            <a:noFill/>
            <a:miter lim="800000"/>
            <a:headEnd/>
            <a:tailEnd/>
          </a:ln>
          <a:effectLst/>
        </p:spPr>
        <p:txBody>
          <a:bodyPr wrap="none" anchor="ctr">
            <a:prstTxWarp prst="textNoShape">
              <a:avLst/>
            </a:prstTxWarp>
            <a:spAutoFit/>
          </a:bodyPr>
          <a:lstStyle/>
          <a:p>
            <a:r>
              <a:rPr lang="en-US" sz="1800" dirty="0"/>
              <a:t>shift mode</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1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1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10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10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autoUpdateAnimBg="0"/>
      <p:bldP spid="7" grpId="0" animBg="1"/>
      <p:bldP spid="8"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Speed of loading</a:t>
            </a:r>
            <a:endParaRPr lang="en-US" dirty="0"/>
          </a:p>
        </p:txBody>
      </p:sp>
      <p:sp>
        <p:nvSpPr>
          <p:cNvPr id="3" name="Content Placeholder 2"/>
          <p:cNvSpPr>
            <a:spLocks noGrp="1"/>
          </p:cNvSpPr>
          <p:nvPr>
            <p:ph idx="1"/>
          </p:nvPr>
        </p:nvSpPr>
        <p:spPr>
          <a:xfrm>
            <a:off x="676275" y="3901951"/>
            <a:ext cx="8229600" cy="2387777"/>
          </a:xfrm>
        </p:spPr>
        <p:txBody>
          <a:bodyPr/>
          <a:lstStyle/>
          <a:p>
            <a:r>
              <a:rPr lang="en-US" dirty="0" smtClean="0"/>
              <a:t>Timing in capture window crucial to at-speed testing</a:t>
            </a:r>
          </a:p>
          <a:p>
            <a:r>
              <a:rPr lang="en-US" dirty="0" smtClean="0"/>
              <a:t>The loading and unloading frequency irrelevant to at-speed testing</a:t>
            </a:r>
          </a:p>
          <a:p>
            <a:r>
              <a:rPr lang="en-US" dirty="0" smtClean="0"/>
              <a:t>Slower frequency to reduce power and other constraints</a:t>
            </a:r>
          </a:p>
          <a:p>
            <a:r>
              <a:rPr lang="en-US" dirty="0" smtClean="0"/>
              <a:t>Faster frequency to reduce test application time</a:t>
            </a:r>
          </a:p>
          <a:p>
            <a:endParaRPr lang="en-US" dirty="0"/>
          </a:p>
        </p:txBody>
      </p:sp>
      <p:sp>
        <p:nvSpPr>
          <p:cNvPr id="4" name="Freeform 38"/>
          <p:cNvSpPr>
            <a:spLocks/>
          </p:cNvSpPr>
          <p:nvPr/>
        </p:nvSpPr>
        <p:spPr bwMode="auto">
          <a:xfrm>
            <a:off x="1426792" y="2743053"/>
            <a:ext cx="6934200" cy="533400"/>
          </a:xfrm>
          <a:custGeom>
            <a:avLst/>
            <a:gdLst>
              <a:gd name="connsiteX0" fmla="*/ 0 w 4368"/>
              <a:gd name="connsiteY0" fmla="*/ 336 h 336"/>
              <a:gd name="connsiteX1" fmla="*/ 336 w 4368"/>
              <a:gd name="connsiteY1" fmla="*/ 336 h 336"/>
              <a:gd name="connsiteX2" fmla="*/ 336 w 4368"/>
              <a:gd name="connsiteY2" fmla="*/ 0 h 336"/>
              <a:gd name="connsiteX3" fmla="*/ 672 w 4368"/>
              <a:gd name="connsiteY3" fmla="*/ 0 h 336"/>
              <a:gd name="connsiteX4" fmla="*/ 672 w 4368"/>
              <a:gd name="connsiteY4" fmla="*/ 336 h 336"/>
              <a:gd name="connsiteX5" fmla="*/ 1008 w 4368"/>
              <a:gd name="connsiteY5" fmla="*/ 336 h 336"/>
              <a:gd name="connsiteX6" fmla="*/ 1008 w 4368"/>
              <a:gd name="connsiteY6" fmla="*/ 0 h 336"/>
              <a:gd name="connsiteX7" fmla="*/ 1344 w 4368"/>
              <a:gd name="connsiteY7" fmla="*/ 336 h 336"/>
              <a:gd name="connsiteX8" fmla="*/ 1680 w 4368"/>
              <a:gd name="connsiteY8" fmla="*/ 336 h 336"/>
              <a:gd name="connsiteX9" fmla="*/ 1680 w 4368"/>
              <a:gd name="connsiteY9" fmla="*/ 0 h 336"/>
              <a:gd name="connsiteX10" fmla="*/ 2016 w 4368"/>
              <a:gd name="connsiteY10" fmla="*/ 0 h 336"/>
              <a:gd name="connsiteX11" fmla="*/ 2016 w 4368"/>
              <a:gd name="connsiteY11" fmla="*/ 336 h 336"/>
              <a:gd name="connsiteX12" fmla="*/ 2352 w 4368"/>
              <a:gd name="connsiteY12" fmla="*/ 336 h 336"/>
              <a:gd name="connsiteX13" fmla="*/ 2352 w 4368"/>
              <a:gd name="connsiteY13" fmla="*/ 0 h 336"/>
              <a:gd name="connsiteX14" fmla="*/ 2688 w 4368"/>
              <a:gd name="connsiteY14" fmla="*/ 0 h 336"/>
              <a:gd name="connsiteX15" fmla="*/ 2688 w 4368"/>
              <a:gd name="connsiteY15" fmla="*/ 336 h 336"/>
              <a:gd name="connsiteX16" fmla="*/ 3024 w 4368"/>
              <a:gd name="connsiteY16" fmla="*/ 336 h 336"/>
              <a:gd name="connsiteX17" fmla="*/ 3024 w 4368"/>
              <a:gd name="connsiteY17" fmla="*/ 0 h 336"/>
              <a:gd name="connsiteX18" fmla="*/ 3360 w 4368"/>
              <a:gd name="connsiteY18" fmla="*/ 0 h 336"/>
              <a:gd name="connsiteX19" fmla="*/ 3360 w 4368"/>
              <a:gd name="connsiteY19" fmla="*/ 336 h 336"/>
              <a:gd name="connsiteX20" fmla="*/ 3696 w 4368"/>
              <a:gd name="connsiteY20" fmla="*/ 336 h 336"/>
              <a:gd name="connsiteX21" fmla="*/ 3696 w 4368"/>
              <a:gd name="connsiteY21" fmla="*/ 0 h 336"/>
              <a:gd name="connsiteX22" fmla="*/ 4032 w 4368"/>
              <a:gd name="connsiteY22" fmla="*/ 0 h 336"/>
              <a:gd name="connsiteX23" fmla="*/ 4032 w 4368"/>
              <a:gd name="connsiteY23" fmla="*/ 336 h 336"/>
              <a:gd name="connsiteX24" fmla="*/ 4368 w 4368"/>
              <a:gd name="connsiteY24" fmla="*/ 336 h 336"/>
              <a:gd name="connsiteX0" fmla="*/ 0 w 4368"/>
              <a:gd name="connsiteY0" fmla="*/ 336 h 336"/>
              <a:gd name="connsiteX1" fmla="*/ 336 w 4368"/>
              <a:gd name="connsiteY1" fmla="*/ 336 h 336"/>
              <a:gd name="connsiteX2" fmla="*/ 336 w 4368"/>
              <a:gd name="connsiteY2" fmla="*/ 0 h 336"/>
              <a:gd name="connsiteX3" fmla="*/ 672 w 4368"/>
              <a:gd name="connsiteY3" fmla="*/ 0 h 336"/>
              <a:gd name="connsiteX4" fmla="*/ 672 w 4368"/>
              <a:gd name="connsiteY4" fmla="*/ 336 h 336"/>
              <a:gd name="connsiteX5" fmla="*/ 1008 w 4368"/>
              <a:gd name="connsiteY5" fmla="*/ 336 h 336"/>
              <a:gd name="connsiteX6" fmla="*/ 1344 w 4368"/>
              <a:gd name="connsiteY6" fmla="*/ 336 h 336"/>
              <a:gd name="connsiteX7" fmla="*/ 1680 w 4368"/>
              <a:gd name="connsiteY7" fmla="*/ 336 h 336"/>
              <a:gd name="connsiteX8" fmla="*/ 1680 w 4368"/>
              <a:gd name="connsiteY8" fmla="*/ 0 h 336"/>
              <a:gd name="connsiteX9" fmla="*/ 2016 w 4368"/>
              <a:gd name="connsiteY9" fmla="*/ 0 h 336"/>
              <a:gd name="connsiteX10" fmla="*/ 2016 w 4368"/>
              <a:gd name="connsiteY10" fmla="*/ 336 h 336"/>
              <a:gd name="connsiteX11" fmla="*/ 2352 w 4368"/>
              <a:gd name="connsiteY11" fmla="*/ 336 h 336"/>
              <a:gd name="connsiteX12" fmla="*/ 2352 w 4368"/>
              <a:gd name="connsiteY12" fmla="*/ 0 h 336"/>
              <a:gd name="connsiteX13" fmla="*/ 2688 w 4368"/>
              <a:gd name="connsiteY13" fmla="*/ 0 h 336"/>
              <a:gd name="connsiteX14" fmla="*/ 2688 w 4368"/>
              <a:gd name="connsiteY14" fmla="*/ 336 h 336"/>
              <a:gd name="connsiteX15" fmla="*/ 3024 w 4368"/>
              <a:gd name="connsiteY15" fmla="*/ 336 h 336"/>
              <a:gd name="connsiteX16" fmla="*/ 3024 w 4368"/>
              <a:gd name="connsiteY16" fmla="*/ 0 h 336"/>
              <a:gd name="connsiteX17" fmla="*/ 3360 w 4368"/>
              <a:gd name="connsiteY17" fmla="*/ 0 h 336"/>
              <a:gd name="connsiteX18" fmla="*/ 3360 w 4368"/>
              <a:gd name="connsiteY18" fmla="*/ 336 h 336"/>
              <a:gd name="connsiteX19" fmla="*/ 3696 w 4368"/>
              <a:gd name="connsiteY19" fmla="*/ 336 h 336"/>
              <a:gd name="connsiteX20" fmla="*/ 3696 w 4368"/>
              <a:gd name="connsiteY20" fmla="*/ 0 h 336"/>
              <a:gd name="connsiteX21" fmla="*/ 4032 w 4368"/>
              <a:gd name="connsiteY21" fmla="*/ 0 h 336"/>
              <a:gd name="connsiteX22" fmla="*/ 4032 w 4368"/>
              <a:gd name="connsiteY22" fmla="*/ 336 h 336"/>
              <a:gd name="connsiteX23" fmla="*/ 4368 w 4368"/>
              <a:gd name="connsiteY23" fmla="*/ 336 h 336"/>
              <a:gd name="connsiteX0" fmla="*/ 0 w 4368"/>
              <a:gd name="connsiteY0" fmla="*/ 336 h 336"/>
              <a:gd name="connsiteX1" fmla="*/ 336 w 4368"/>
              <a:gd name="connsiteY1" fmla="*/ 336 h 336"/>
              <a:gd name="connsiteX2" fmla="*/ 336 w 4368"/>
              <a:gd name="connsiteY2" fmla="*/ 0 h 336"/>
              <a:gd name="connsiteX3" fmla="*/ 672 w 4368"/>
              <a:gd name="connsiteY3" fmla="*/ 0 h 336"/>
              <a:gd name="connsiteX4" fmla="*/ 672 w 4368"/>
              <a:gd name="connsiteY4" fmla="*/ 336 h 336"/>
              <a:gd name="connsiteX5" fmla="*/ 1008 w 4368"/>
              <a:gd name="connsiteY5" fmla="*/ 336 h 336"/>
              <a:gd name="connsiteX6" fmla="*/ 1680 w 4368"/>
              <a:gd name="connsiteY6" fmla="*/ 336 h 336"/>
              <a:gd name="connsiteX7" fmla="*/ 1680 w 4368"/>
              <a:gd name="connsiteY7" fmla="*/ 0 h 336"/>
              <a:gd name="connsiteX8" fmla="*/ 2016 w 4368"/>
              <a:gd name="connsiteY8" fmla="*/ 0 h 336"/>
              <a:gd name="connsiteX9" fmla="*/ 2016 w 4368"/>
              <a:gd name="connsiteY9" fmla="*/ 336 h 336"/>
              <a:gd name="connsiteX10" fmla="*/ 2352 w 4368"/>
              <a:gd name="connsiteY10" fmla="*/ 336 h 336"/>
              <a:gd name="connsiteX11" fmla="*/ 2352 w 4368"/>
              <a:gd name="connsiteY11" fmla="*/ 0 h 336"/>
              <a:gd name="connsiteX12" fmla="*/ 2688 w 4368"/>
              <a:gd name="connsiteY12" fmla="*/ 0 h 336"/>
              <a:gd name="connsiteX13" fmla="*/ 2688 w 4368"/>
              <a:gd name="connsiteY13" fmla="*/ 336 h 336"/>
              <a:gd name="connsiteX14" fmla="*/ 3024 w 4368"/>
              <a:gd name="connsiteY14" fmla="*/ 336 h 336"/>
              <a:gd name="connsiteX15" fmla="*/ 3024 w 4368"/>
              <a:gd name="connsiteY15" fmla="*/ 0 h 336"/>
              <a:gd name="connsiteX16" fmla="*/ 3360 w 4368"/>
              <a:gd name="connsiteY16" fmla="*/ 0 h 336"/>
              <a:gd name="connsiteX17" fmla="*/ 3360 w 4368"/>
              <a:gd name="connsiteY17" fmla="*/ 336 h 336"/>
              <a:gd name="connsiteX18" fmla="*/ 3696 w 4368"/>
              <a:gd name="connsiteY18" fmla="*/ 336 h 336"/>
              <a:gd name="connsiteX19" fmla="*/ 3696 w 4368"/>
              <a:gd name="connsiteY19" fmla="*/ 0 h 336"/>
              <a:gd name="connsiteX20" fmla="*/ 4032 w 4368"/>
              <a:gd name="connsiteY20" fmla="*/ 0 h 336"/>
              <a:gd name="connsiteX21" fmla="*/ 4032 w 4368"/>
              <a:gd name="connsiteY21" fmla="*/ 336 h 336"/>
              <a:gd name="connsiteX22" fmla="*/ 4368 w 4368"/>
              <a:gd name="connsiteY22" fmla="*/ 336 h 336"/>
              <a:gd name="connsiteX0" fmla="*/ 0 w 4368"/>
              <a:gd name="connsiteY0" fmla="*/ 336 h 336"/>
              <a:gd name="connsiteX1" fmla="*/ 336 w 4368"/>
              <a:gd name="connsiteY1" fmla="*/ 336 h 336"/>
              <a:gd name="connsiteX2" fmla="*/ 336 w 4368"/>
              <a:gd name="connsiteY2" fmla="*/ 0 h 336"/>
              <a:gd name="connsiteX3" fmla="*/ 672 w 4368"/>
              <a:gd name="connsiteY3" fmla="*/ 0 h 336"/>
              <a:gd name="connsiteX4" fmla="*/ 672 w 4368"/>
              <a:gd name="connsiteY4" fmla="*/ 336 h 336"/>
              <a:gd name="connsiteX5" fmla="*/ 1680 w 4368"/>
              <a:gd name="connsiteY5" fmla="*/ 336 h 336"/>
              <a:gd name="connsiteX6" fmla="*/ 1680 w 4368"/>
              <a:gd name="connsiteY6" fmla="*/ 0 h 336"/>
              <a:gd name="connsiteX7" fmla="*/ 2016 w 4368"/>
              <a:gd name="connsiteY7" fmla="*/ 0 h 336"/>
              <a:gd name="connsiteX8" fmla="*/ 2016 w 4368"/>
              <a:gd name="connsiteY8" fmla="*/ 336 h 336"/>
              <a:gd name="connsiteX9" fmla="*/ 2352 w 4368"/>
              <a:gd name="connsiteY9" fmla="*/ 336 h 336"/>
              <a:gd name="connsiteX10" fmla="*/ 2352 w 4368"/>
              <a:gd name="connsiteY10" fmla="*/ 0 h 336"/>
              <a:gd name="connsiteX11" fmla="*/ 2688 w 4368"/>
              <a:gd name="connsiteY11" fmla="*/ 0 h 336"/>
              <a:gd name="connsiteX12" fmla="*/ 2688 w 4368"/>
              <a:gd name="connsiteY12" fmla="*/ 336 h 336"/>
              <a:gd name="connsiteX13" fmla="*/ 3024 w 4368"/>
              <a:gd name="connsiteY13" fmla="*/ 336 h 336"/>
              <a:gd name="connsiteX14" fmla="*/ 3024 w 4368"/>
              <a:gd name="connsiteY14" fmla="*/ 0 h 336"/>
              <a:gd name="connsiteX15" fmla="*/ 3360 w 4368"/>
              <a:gd name="connsiteY15" fmla="*/ 0 h 336"/>
              <a:gd name="connsiteX16" fmla="*/ 3360 w 4368"/>
              <a:gd name="connsiteY16" fmla="*/ 336 h 336"/>
              <a:gd name="connsiteX17" fmla="*/ 3696 w 4368"/>
              <a:gd name="connsiteY17" fmla="*/ 336 h 336"/>
              <a:gd name="connsiteX18" fmla="*/ 3696 w 4368"/>
              <a:gd name="connsiteY18" fmla="*/ 0 h 336"/>
              <a:gd name="connsiteX19" fmla="*/ 4032 w 4368"/>
              <a:gd name="connsiteY19" fmla="*/ 0 h 336"/>
              <a:gd name="connsiteX20" fmla="*/ 4032 w 4368"/>
              <a:gd name="connsiteY20" fmla="*/ 336 h 336"/>
              <a:gd name="connsiteX21" fmla="*/ 4368 w 4368"/>
              <a:gd name="connsiteY21" fmla="*/ 336 h 336"/>
              <a:gd name="connsiteX0" fmla="*/ 0 w 4368"/>
              <a:gd name="connsiteY0" fmla="*/ 336 h 336"/>
              <a:gd name="connsiteX1" fmla="*/ 336 w 4368"/>
              <a:gd name="connsiteY1" fmla="*/ 336 h 336"/>
              <a:gd name="connsiteX2" fmla="*/ 336 w 4368"/>
              <a:gd name="connsiteY2" fmla="*/ 0 h 336"/>
              <a:gd name="connsiteX3" fmla="*/ 672 w 4368"/>
              <a:gd name="connsiteY3" fmla="*/ 0 h 336"/>
              <a:gd name="connsiteX4" fmla="*/ 672 w 4368"/>
              <a:gd name="connsiteY4" fmla="*/ 336 h 336"/>
              <a:gd name="connsiteX5" fmla="*/ 1680 w 4368"/>
              <a:gd name="connsiteY5" fmla="*/ 336 h 336"/>
              <a:gd name="connsiteX6" fmla="*/ 1680 w 4368"/>
              <a:gd name="connsiteY6" fmla="*/ 0 h 336"/>
              <a:gd name="connsiteX7" fmla="*/ 2016 w 4368"/>
              <a:gd name="connsiteY7" fmla="*/ 0 h 336"/>
              <a:gd name="connsiteX8" fmla="*/ 2016 w 4368"/>
              <a:gd name="connsiteY8" fmla="*/ 336 h 336"/>
              <a:gd name="connsiteX9" fmla="*/ 2352 w 4368"/>
              <a:gd name="connsiteY9" fmla="*/ 336 h 336"/>
              <a:gd name="connsiteX10" fmla="*/ 2352 w 4368"/>
              <a:gd name="connsiteY10" fmla="*/ 0 h 336"/>
              <a:gd name="connsiteX11" fmla="*/ 2688 w 4368"/>
              <a:gd name="connsiteY11" fmla="*/ 0 h 336"/>
              <a:gd name="connsiteX12" fmla="*/ 2688 w 4368"/>
              <a:gd name="connsiteY12" fmla="*/ 336 h 336"/>
              <a:gd name="connsiteX13" fmla="*/ 3024 w 4368"/>
              <a:gd name="connsiteY13" fmla="*/ 0 h 336"/>
              <a:gd name="connsiteX14" fmla="*/ 3360 w 4368"/>
              <a:gd name="connsiteY14" fmla="*/ 0 h 336"/>
              <a:gd name="connsiteX15" fmla="*/ 3360 w 4368"/>
              <a:gd name="connsiteY15" fmla="*/ 336 h 336"/>
              <a:gd name="connsiteX16" fmla="*/ 3696 w 4368"/>
              <a:gd name="connsiteY16" fmla="*/ 336 h 336"/>
              <a:gd name="connsiteX17" fmla="*/ 3696 w 4368"/>
              <a:gd name="connsiteY17" fmla="*/ 0 h 336"/>
              <a:gd name="connsiteX18" fmla="*/ 4032 w 4368"/>
              <a:gd name="connsiteY18" fmla="*/ 0 h 336"/>
              <a:gd name="connsiteX19" fmla="*/ 4032 w 4368"/>
              <a:gd name="connsiteY19" fmla="*/ 336 h 336"/>
              <a:gd name="connsiteX20" fmla="*/ 4368 w 4368"/>
              <a:gd name="connsiteY20" fmla="*/ 336 h 336"/>
              <a:gd name="connsiteX0" fmla="*/ 0 w 4368"/>
              <a:gd name="connsiteY0" fmla="*/ 336 h 336"/>
              <a:gd name="connsiteX1" fmla="*/ 336 w 4368"/>
              <a:gd name="connsiteY1" fmla="*/ 336 h 336"/>
              <a:gd name="connsiteX2" fmla="*/ 336 w 4368"/>
              <a:gd name="connsiteY2" fmla="*/ 0 h 336"/>
              <a:gd name="connsiteX3" fmla="*/ 672 w 4368"/>
              <a:gd name="connsiteY3" fmla="*/ 0 h 336"/>
              <a:gd name="connsiteX4" fmla="*/ 672 w 4368"/>
              <a:gd name="connsiteY4" fmla="*/ 336 h 336"/>
              <a:gd name="connsiteX5" fmla="*/ 1680 w 4368"/>
              <a:gd name="connsiteY5" fmla="*/ 336 h 336"/>
              <a:gd name="connsiteX6" fmla="*/ 1680 w 4368"/>
              <a:gd name="connsiteY6" fmla="*/ 0 h 336"/>
              <a:gd name="connsiteX7" fmla="*/ 2016 w 4368"/>
              <a:gd name="connsiteY7" fmla="*/ 0 h 336"/>
              <a:gd name="connsiteX8" fmla="*/ 2016 w 4368"/>
              <a:gd name="connsiteY8" fmla="*/ 336 h 336"/>
              <a:gd name="connsiteX9" fmla="*/ 2352 w 4368"/>
              <a:gd name="connsiteY9" fmla="*/ 336 h 336"/>
              <a:gd name="connsiteX10" fmla="*/ 2352 w 4368"/>
              <a:gd name="connsiteY10" fmla="*/ 0 h 336"/>
              <a:gd name="connsiteX11" fmla="*/ 2688 w 4368"/>
              <a:gd name="connsiteY11" fmla="*/ 0 h 336"/>
              <a:gd name="connsiteX12" fmla="*/ 2688 w 4368"/>
              <a:gd name="connsiteY12" fmla="*/ 336 h 336"/>
              <a:gd name="connsiteX13" fmla="*/ 3024 w 4368"/>
              <a:gd name="connsiteY13" fmla="*/ 0 h 336"/>
              <a:gd name="connsiteX14" fmla="*/ 3360 w 4368"/>
              <a:gd name="connsiteY14" fmla="*/ 336 h 336"/>
              <a:gd name="connsiteX15" fmla="*/ 3696 w 4368"/>
              <a:gd name="connsiteY15" fmla="*/ 336 h 336"/>
              <a:gd name="connsiteX16" fmla="*/ 3696 w 4368"/>
              <a:gd name="connsiteY16" fmla="*/ 0 h 336"/>
              <a:gd name="connsiteX17" fmla="*/ 4032 w 4368"/>
              <a:gd name="connsiteY17" fmla="*/ 0 h 336"/>
              <a:gd name="connsiteX18" fmla="*/ 4032 w 4368"/>
              <a:gd name="connsiteY18" fmla="*/ 336 h 336"/>
              <a:gd name="connsiteX19" fmla="*/ 4368 w 4368"/>
              <a:gd name="connsiteY19" fmla="*/ 336 h 336"/>
              <a:gd name="connsiteX0" fmla="*/ 0 w 4368"/>
              <a:gd name="connsiteY0" fmla="*/ 336 h 336"/>
              <a:gd name="connsiteX1" fmla="*/ 336 w 4368"/>
              <a:gd name="connsiteY1" fmla="*/ 336 h 336"/>
              <a:gd name="connsiteX2" fmla="*/ 336 w 4368"/>
              <a:gd name="connsiteY2" fmla="*/ 0 h 336"/>
              <a:gd name="connsiteX3" fmla="*/ 672 w 4368"/>
              <a:gd name="connsiteY3" fmla="*/ 0 h 336"/>
              <a:gd name="connsiteX4" fmla="*/ 672 w 4368"/>
              <a:gd name="connsiteY4" fmla="*/ 336 h 336"/>
              <a:gd name="connsiteX5" fmla="*/ 1680 w 4368"/>
              <a:gd name="connsiteY5" fmla="*/ 336 h 336"/>
              <a:gd name="connsiteX6" fmla="*/ 1680 w 4368"/>
              <a:gd name="connsiteY6" fmla="*/ 0 h 336"/>
              <a:gd name="connsiteX7" fmla="*/ 2016 w 4368"/>
              <a:gd name="connsiteY7" fmla="*/ 0 h 336"/>
              <a:gd name="connsiteX8" fmla="*/ 2016 w 4368"/>
              <a:gd name="connsiteY8" fmla="*/ 336 h 336"/>
              <a:gd name="connsiteX9" fmla="*/ 2352 w 4368"/>
              <a:gd name="connsiteY9" fmla="*/ 336 h 336"/>
              <a:gd name="connsiteX10" fmla="*/ 2352 w 4368"/>
              <a:gd name="connsiteY10" fmla="*/ 0 h 336"/>
              <a:gd name="connsiteX11" fmla="*/ 2688 w 4368"/>
              <a:gd name="connsiteY11" fmla="*/ 0 h 336"/>
              <a:gd name="connsiteX12" fmla="*/ 2688 w 4368"/>
              <a:gd name="connsiteY12" fmla="*/ 336 h 336"/>
              <a:gd name="connsiteX13" fmla="*/ 3360 w 4368"/>
              <a:gd name="connsiteY13" fmla="*/ 336 h 336"/>
              <a:gd name="connsiteX14" fmla="*/ 3696 w 4368"/>
              <a:gd name="connsiteY14" fmla="*/ 336 h 336"/>
              <a:gd name="connsiteX15" fmla="*/ 3696 w 4368"/>
              <a:gd name="connsiteY15" fmla="*/ 0 h 336"/>
              <a:gd name="connsiteX16" fmla="*/ 4032 w 4368"/>
              <a:gd name="connsiteY16" fmla="*/ 0 h 336"/>
              <a:gd name="connsiteX17" fmla="*/ 4032 w 4368"/>
              <a:gd name="connsiteY17" fmla="*/ 336 h 336"/>
              <a:gd name="connsiteX18" fmla="*/ 4368 w 4368"/>
              <a:gd name="connsiteY18" fmla="*/ 336 h 336"/>
              <a:gd name="connsiteX0" fmla="*/ 0 w 4368"/>
              <a:gd name="connsiteY0" fmla="*/ 336 h 336"/>
              <a:gd name="connsiteX1" fmla="*/ 336 w 4368"/>
              <a:gd name="connsiteY1" fmla="*/ 336 h 336"/>
              <a:gd name="connsiteX2" fmla="*/ 336 w 4368"/>
              <a:gd name="connsiteY2" fmla="*/ 0 h 336"/>
              <a:gd name="connsiteX3" fmla="*/ 672 w 4368"/>
              <a:gd name="connsiteY3" fmla="*/ 0 h 336"/>
              <a:gd name="connsiteX4" fmla="*/ 672 w 4368"/>
              <a:gd name="connsiteY4" fmla="*/ 336 h 336"/>
              <a:gd name="connsiteX5" fmla="*/ 1680 w 4368"/>
              <a:gd name="connsiteY5" fmla="*/ 336 h 336"/>
              <a:gd name="connsiteX6" fmla="*/ 1680 w 4368"/>
              <a:gd name="connsiteY6" fmla="*/ 0 h 336"/>
              <a:gd name="connsiteX7" fmla="*/ 2016 w 4368"/>
              <a:gd name="connsiteY7" fmla="*/ 0 h 336"/>
              <a:gd name="connsiteX8" fmla="*/ 2016 w 4368"/>
              <a:gd name="connsiteY8" fmla="*/ 336 h 336"/>
              <a:gd name="connsiteX9" fmla="*/ 2352 w 4368"/>
              <a:gd name="connsiteY9" fmla="*/ 336 h 336"/>
              <a:gd name="connsiteX10" fmla="*/ 2352 w 4368"/>
              <a:gd name="connsiteY10" fmla="*/ 0 h 336"/>
              <a:gd name="connsiteX11" fmla="*/ 2688 w 4368"/>
              <a:gd name="connsiteY11" fmla="*/ 0 h 336"/>
              <a:gd name="connsiteX12" fmla="*/ 2688 w 4368"/>
              <a:gd name="connsiteY12" fmla="*/ 336 h 336"/>
              <a:gd name="connsiteX13" fmla="*/ 3696 w 4368"/>
              <a:gd name="connsiteY13" fmla="*/ 336 h 336"/>
              <a:gd name="connsiteX14" fmla="*/ 3696 w 4368"/>
              <a:gd name="connsiteY14" fmla="*/ 0 h 336"/>
              <a:gd name="connsiteX15" fmla="*/ 4032 w 4368"/>
              <a:gd name="connsiteY15" fmla="*/ 0 h 336"/>
              <a:gd name="connsiteX16" fmla="*/ 4032 w 4368"/>
              <a:gd name="connsiteY16" fmla="*/ 336 h 336"/>
              <a:gd name="connsiteX17" fmla="*/ 4368 w 4368"/>
              <a:gd name="connsiteY17" fmla="*/ 336 h 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368" h="336">
                <a:moveTo>
                  <a:pt x="0" y="336"/>
                </a:moveTo>
                <a:lnTo>
                  <a:pt x="336" y="336"/>
                </a:lnTo>
                <a:lnTo>
                  <a:pt x="336" y="0"/>
                </a:lnTo>
                <a:lnTo>
                  <a:pt x="672" y="0"/>
                </a:lnTo>
                <a:lnTo>
                  <a:pt x="672" y="336"/>
                </a:lnTo>
                <a:lnTo>
                  <a:pt x="1680" y="336"/>
                </a:lnTo>
                <a:lnTo>
                  <a:pt x="1680" y="0"/>
                </a:lnTo>
                <a:lnTo>
                  <a:pt x="2016" y="0"/>
                </a:lnTo>
                <a:lnTo>
                  <a:pt x="2016" y="336"/>
                </a:lnTo>
                <a:lnTo>
                  <a:pt x="2352" y="336"/>
                </a:lnTo>
                <a:lnTo>
                  <a:pt x="2352" y="0"/>
                </a:lnTo>
                <a:lnTo>
                  <a:pt x="2688" y="0"/>
                </a:lnTo>
                <a:lnTo>
                  <a:pt x="2688" y="336"/>
                </a:lnTo>
                <a:lnTo>
                  <a:pt x="3696" y="336"/>
                </a:lnTo>
                <a:lnTo>
                  <a:pt x="3696" y="0"/>
                </a:lnTo>
                <a:lnTo>
                  <a:pt x="4032" y="0"/>
                </a:lnTo>
                <a:lnTo>
                  <a:pt x="4032" y="336"/>
                </a:lnTo>
                <a:lnTo>
                  <a:pt x="4368" y="336"/>
                </a:lnTo>
              </a:path>
            </a:pathLst>
          </a:custGeom>
          <a:noFill/>
          <a:ln w="28575" cap="flat" cmpd="sng">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grpSp>
        <p:nvGrpSpPr>
          <p:cNvPr id="11" name="Group 58"/>
          <p:cNvGrpSpPr>
            <a:grpSpLocks/>
          </p:cNvGrpSpPr>
          <p:nvPr/>
        </p:nvGrpSpPr>
        <p:grpSpPr bwMode="auto">
          <a:xfrm>
            <a:off x="1982417" y="2765278"/>
            <a:ext cx="5819775" cy="528638"/>
            <a:chOff x="1318" y="1166"/>
            <a:chExt cx="3666" cy="333"/>
          </a:xfrm>
        </p:grpSpPr>
        <p:sp>
          <p:nvSpPr>
            <p:cNvPr id="12" name="Rectangle 53"/>
            <p:cNvSpPr>
              <a:spLocks noChangeArrowheads="1"/>
            </p:cNvSpPr>
            <p:nvPr/>
          </p:nvSpPr>
          <p:spPr bwMode="auto">
            <a:xfrm>
              <a:off x="2662" y="1166"/>
              <a:ext cx="306" cy="327"/>
            </a:xfrm>
            <a:prstGeom prst="rect">
              <a:avLst/>
            </a:prstGeom>
            <a:noFill/>
            <a:ln w="9525">
              <a:noFill/>
              <a:miter lim="800000"/>
              <a:headEnd/>
              <a:tailEnd/>
            </a:ln>
            <a:effectLst/>
          </p:spPr>
          <p:txBody>
            <a:bodyPr wrap="none" anchor="ctr">
              <a:prstTxWarp prst="textNoShape">
                <a:avLst/>
              </a:prstTxWarp>
            </a:bodyPr>
            <a:lstStyle/>
            <a:p>
              <a:pPr algn="ctr"/>
              <a:r>
                <a:rPr lang="en-US" sz="2400" dirty="0"/>
                <a:t>S</a:t>
              </a:r>
              <a:endParaRPr lang="en-US" dirty="0"/>
            </a:p>
          </p:txBody>
        </p:sp>
        <p:sp>
          <p:nvSpPr>
            <p:cNvPr id="13" name="Rectangle 55"/>
            <p:cNvSpPr>
              <a:spLocks noChangeArrowheads="1"/>
            </p:cNvSpPr>
            <p:nvPr/>
          </p:nvSpPr>
          <p:spPr bwMode="auto">
            <a:xfrm>
              <a:off x="3334" y="1166"/>
              <a:ext cx="306" cy="327"/>
            </a:xfrm>
            <a:prstGeom prst="rect">
              <a:avLst/>
            </a:prstGeom>
            <a:solidFill>
              <a:srgbClr val="FF0000"/>
            </a:solidFill>
            <a:ln w="9525">
              <a:solidFill>
                <a:srgbClr val="FF0000"/>
              </a:solidFill>
              <a:miter lim="800000"/>
              <a:headEnd/>
              <a:tailEnd/>
            </a:ln>
            <a:effectLst/>
          </p:spPr>
          <p:txBody>
            <a:bodyPr wrap="none" lIns="108000" anchor="ctr">
              <a:prstTxWarp prst="textNoShape">
                <a:avLst/>
              </a:prstTxWarp>
            </a:bodyPr>
            <a:lstStyle/>
            <a:p>
              <a:pPr algn="ctr"/>
              <a:r>
                <a:rPr lang="en-US" sz="2400" dirty="0">
                  <a:solidFill>
                    <a:srgbClr val="FFFFFF"/>
                  </a:solidFill>
                </a:rPr>
                <a:t>C</a:t>
              </a:r>
              <a:endParaRPr lang="en-US" dirty="0">
                <a:solidFill>
                  <a:srgbClr val="FFFFFF"/>
                </a:solidFill>
              </a:endParaRPr>
            </a:p>
          </p:txBody>
        </p:sp>
        <p:sp>
          <p:nvSpPr>
            <p:cNvPr id="14" name="Rectangle 56"/>
            <p:cNvSpPr>
              <a:spLocks noChangeArrowheads="1"/>
            </p:cNvSpPr>
            <p:nvPr/>
          </p:nvSpPr>
          <p:spPr bwMode="auto">
            <a:xfrm>
              <a:off x="1318" y="1172"/>
              <a:ext cx="306" cy="327"/>
            </a:xfrm>
            <a:prstGeom prst="rect">
              <a:avLst/>
            </a:prstGeom>
            <a:noFill/>
            <a:ln w="9525">
              <a:noFill/>
              <a:miter lim="800000"/>
              <a:headEnd/>
              <a:tailEnd/>
            </a:ln>
            <a:effectLst/>
          </p:spPr>
          <p:txBody>
            <a:bodyPr wrap="none" anchor="ctr">
              <a:prstTxWarp prst="textNoShape">
                <a:avLst/>
              </a:prstTxWarp>
            </a:bodyPr>
            <a:lstStyle/>
            <a:p>
              <a:pPr algn="ctr"/>
              <a:r>
                <a:rPr lang="en-US" sz="2400" dirty="0"/>
                <a:t>S</a:t>
              </a:r>
              <a:endParaRPr lang="en-US" dirty="0"/>
            </a:p>
          </p:txBody>
        </p:sp>
        <p:sp>
          <p:nvSpPr>
            <p:cNvPr id="15" name="Rectangle 57"/>
            <p:cNvSpPr>
              <a:spLocks noChangeArrowheads="1"/>
            </p:cNvSpPr>
            <p:nvPr/>
          </p:nvSpPr>
          <p:spPr bwMode="auto">
            <a:xfrm>
              <a:off x="4678" y="1166"/>
              <a:ext cx="306" cy="327"/>
            </a:xfrm>
            <a:prstGeom prst="rect">
              <a:avLst/>
            </a:prstGeom>
            <a:noFill/>
            <a:ln w="9525">
              <a:noFill/>
              <a:miter lim="800000"/>
              <a:headEnd/>
              <a:tailEnd/>
            </a:ln>
            <a:effectLst/>
          </p:spPr>
          <p:txBody>
            <a:bodyPr wrap="none" anchor="ctr">
              <a:prstTxWarp prst="textNoShape">
                <a:avLst/>
              </a:prstTxWarp>
            </a:bodyPr>
            <a:lstStyle/>
            <a:p>
              <a:pPr algn="ctr"/>
              <a:r>
                <a:rPr lang="en-US" sz="2400" dirty="0"/>
                <a:t>S</a:t>
              </a:r>
              <a:endParaRPr lang="en-US" dirty="0"/>
            </a:p>
          </p:txBody>
        </p:sp>
      </p:grpSp>
      <p:sp>
        <p:nvSpPr>
          <p:cNvPr id="18" name="Line 35"/>
          <p:cNvSpPr>
            <a:spLocks noChangeShapeType="1"/>
          </p:cNvSpPr>
          <p:nvPr/>
        </p:nvSpPr>
        <p:spPr bwMode="auto">
          <a:xfrm>
            <a:off x="4093792" y="3421588"/>
            <a:ext cx="1054100" cy="0"/>
          </a:xfrm>
          <a:prstGeom prst="line">
            <a:avLst/>
          </a:prstGeom>
          <a:noFill/>
          <a:ln w="28575">
            <a:solidFill>
              <a:schemeClr val="tx1"/>
            </a:solidFill>
            <a:round/>
            <a:headEnd/>
            <a:tailEnd type="triangle" w="med" len="med"/>
          </a:ln>
          <a:effectLst/>
        </p:spPr>
        <p:txBody>
          <a:bodyPr wrap="none" anchor="ctr">
            <a:prstTxWarp prst="textNoShape">
              <a:avLst/>
            </a:prstTxWarp>
          </a:bodyPr>
          <a:lstStyle/>
          <a:p>
            <a:endParaRPr lang="en-US"/>
          </a:p>
        </p:txBody>
      </p:sp>
      <p:grpSp>
        <p:nvGrpSpPr>
          <p:cNvPr id="20" name="Group 19"/>
          <p:cNvGrpSpPr/>
          <p:nvPr/>
        </p:nvGrpSpPr>
        <p:grpSpPr>
          <a:xfrm>
            <a:off x="113292" y="6390980"/>
            <a:ext cx="3823697" cy="381543"/>
            <a:chOff x="113292" y="6390980"/>
            <a:chExt cx="3823697" cy="381543"/>
          </a:xfrm>
        </p:grpSpPr>
        <p:pic>
          <p:nvPicPr>
            <p:cNvPr id="21" name="Picture 20"/>
            <p:cNvPicPr>
              <a:picLocks noChangeAspect="1"/>
            </p:cNvPicPr>
            <p:nvPr/>
          </p:nvPicPr>
          <p:blipFill>
            <a:blip r:embed="rId3"/>
            <a:stretch>
              <a:fillRect/>
            </a:stretch>
          </p:blipFill>
          <p:spPr>
            <a:xfrm>
              <a:off x="113292" y="6448404"/>
              <a:ext cx="645220" cy="324119"/>
            </a:xfrm>
            <a:prstGeom prst="rect">
              <a:avLst/>
            </a:prstGeom>
          </p:spPr>
        </p:pic>
        <p:sp>
          <p:nvSpPr>
            <p:cNvPr id="22" name="TextBox 21"/>
            <p:cNvSpPr txBox="1"/>
            <p:nvPr/>
          </p:nvSpPr>
          <p:spPr>
            <a:xfrm>
              <a:off x="709924" y="6390980"/>
              <a:ext cx="3227065" cy="338554"/>
            </a:xfrm>
            <a:prstGeom prst="rect">
              <a:avLst/>
            </a:prstGeom>
            <a:noFill/>
          </p:spPr>
          <p:txBody>
            <a:bodyPr wrap="none" rtlCol="0">
              <a:spAutoFit/>
            </a:bodyPr>
            <a:lstStyle/>
            <a:p>
              <a:r>
                <a:rPr lang="en-US" sz="1600" noProof="1" smtClean="0">
                  <a:latin typeface="Comic Sans MS"/>
                  <a:cs typeface="Comic Sans MS"/>
                </a:rPr>
                <a:t>J. Rajski, BIST tutorial, ITC’96</a:t>
              </a:r>
              <a:endParaRPr lang="en-US" sz="1600" noProof="1">
                <a:latin typeface="Comic Sans MS"/>
                <a:cs typeface="Comic Sans MS"/>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Double capture (launch-off-capture)</a:t>
            </a:r>
            <a:endParaRPr lang="en-US" dirty="0"/>
          </a:p>
        </p:txBody>
      </p:sp>
      <p:sp>
        <p:nvSpPr>
          <p:cNvPr id="3" name="Content Placeholder 2"/>
          <p:cNvSpPr>
            <a:spLocks noGrp="1"/>
          </p:cNvSpPr>
          <p:nvPr>
            <p:ph idx="1"/>
          </p:nvPr>
        </p:nvSpPr>
        <p:spPr>
          <a:xfrm>
            <a:off x="676275" y="4273247"/>
            <a:ext cx="8229600" cy="1768336"/>
          </a:xfrm>
        </p:spPr>
        <p:txBody>
          <a:bodyPr/>
          <a:lstStyle/>
          <a:p>
            <a:r>
              <a:rPr lang="en-US" dirty="0" smtClean="0"/>
              <a:t>Launch from a semi-legal state</a:t>
            </a:r>
          </a:p>
          <a:p>
            <a:r>
              <a:rPr lang="en-US" dirty="0" smtClean="0"/>
              <a:t>Reduced over-testing</a:t>
            </a:r>
          </a:p>
          <a:p>
            <a:r>
              <a:rPr lang="en-US" dirty="0" smtClean="0"/>
              <a:t>Multiple time frame sequential fault simulation</a:t>
            </a:r>
          </a:p>
          <a:p>
            <a:r>
              <a:rPr lang="en-US" dirty="0" smtClean="0"/>
              <a:t>Solution for non-scan elements</a:t>
            </a:r>
          </a:p>
          <a:p>
            <a:endParaRPr lang="en-US" dirty="0"/>
          </a:p>
        </p:txBody>
      </p:sp>
      <p:sp>
        <p:nvSpPr>
          <p:cNvPr id="4" name="Rectangle 2"/>
          <p:cNvSpPr>
            <a:spLocks noChangeArrowheads="1"/>
          </p:cNvSpPr>
          <p:nvPr/>
        </p:nvSpPr>
        <p:spPr bwMode="auto">
          <a:xfrm>
            <a:off x="4094163" y="2630862"/>
            <a:ext cx="1058863" cy="1409700"/>
          </a:xfrm>
          <a:prstGeom prst="rect">
            <a:avLst/>
          </a:prstGeom>
          <a:solidFill>
            <a:srgbClr val="DADBD9"/>
          </a:solidFill>
          <a:ln w="9525">
            <a:noFill/>
            <a:miter lim="800000"/>
            <a:headEnd/>
            <a:tailEnd/>
          </a:ln>
          <a:effectLst/>
        </p:spPr>
        <p:txBody>
          <a:bodyPr wrap="none" anchor="ctr">
            <a:prstTxWarp prst="textNoShape">
              <a:avLst/>
            </a:prstTxWarp>
          </a:bodyPr>
          <a:lstStyle/>
          <a:p>
            <a:endParaRPr lang="en-US"/>
          </a:p>
        </p:txBody>
      </p:sp>
      <p:sp>
        <p:nvSpPr>
          <p:cNvPr id="5" name="Rectangle 5"/>
          <p:cNvSpPr>
            <a:spLocks noChangeArrowheads="1"/>
          </p:cNvSpPr>
          <p:nvPr/>
        </p:nvSpPr>
        <p:spPr bwMode="auto">
          <a:xfrm>
            <a:off x="5151438" y="2630862"/>
            <a:ext cx="3128963" cy="1409700"/>
          </a:xfrm>
          <a:prstGeom prst="rect">
            <a:avLst/>
          </a:prstGeom>
          <a:solidFill>
            <a:srgbClr val="DADBD9"/>
          </a:solidFill>
          <a:ln w="9525">
            <a:noFill/>
            <a:miter lim="800000"/>
            <a:headEnd/>
            <a:tailEnd/>
          </a:ln>
          <a:effectLst/>
        </p:spPr>
        <p:txBody>
          <a:bodyPr wrap="none" anchor="ctr">
            <a:prstTxWarp prst="textNoShape">
              <a:avLst/>
            </a:prstTxWarp>
          </a:bodyPr>
          <a:lstStyle/>
          <a:p>
            <a:endParaRPr lang="en-US"/>
          </a:p>
        </p:txBody>
      </p:sp>
      <p:sp>
        <p:nvSpPr>
          <p:cNvPr id="6" name="Rectangle 53"/>
          <p:cNvSpPr>
            <a:spLocks noChangeArrowheads="1"/>
          </p:cNvSpPr>
          <p:nvPr/>
        </p:nvSpPr>
        <p:spPr bwMode="auto">
          <a:xfrm>
            <a:off x="5077053" y="2630862"/>
            <a:ext cx="595313" cy="1409700"/>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sp>
        <p:nvSpPr>
          <p:cNvPr id="7" name="Rectangle 3"/>
          <p:cNvSpPr>
            <a:spLocks noChangeArrowheads="1"/>
          </p:cNvSpPr>
          <p:nvPr/>
        </p:nvSpPr>
        <p:spPr bwMode="auto">
          <a:xfrm>
            <a:off x="1376363" y="2630862"/>
            <a:ext cx="1662113" cy="1409700"/>
          </a:xfrm>
          <a:prstGeom prst="rect">
            <a:avLst/>
          </a:prstGeom>
          <a:solidFill>
            <a:srgbClr val="DADBD9"/>
          </a:solidFill>
          <a:ln w="9525">
            <a:noFill/>
            <a:miter lim="800000"/>
            <a:headEnd/>
            <a:tailEnd/>
          </a:ln>
          <a:effectLst/>
        </p:spPr>
        <p:txBody>
          <a:bodyPr wrap="none" anchor="ctr">
            <a:prstTxWarp prst="textNoShape">
              <a:avLst/>
            </a:prstTxWarp>
          </a:bodyPr>
          <a:lstStyle/>
          <a:p>
            <a:endParaRPr lang="en-US"/>
          </a:p>
        </p:txBody>
      </p:sp>
      <p:sp>
        <p:nvSpPr>
          <p:cNvPr id="8" name="Rectangle 4"/>
          <p:cNvSpPr>
            <a:spLocks noChangeArrowheads="1"/>
          </p:cNvSpPr>
          <p:nvPr/>
        </p:nvSpPr>
        <p:spPr bwMode="auto">
          <a:xfrm>
            <a:off x="3040063" y="2630862"/>
            <a:ext cx="1058863" cy="1409700"/>
          </a:xfrm>
          <a:prstGeom prst="rect">
            <a:avLst/>
          </a:prstGeom>
          <a:solidFill>
            <a:srgbClr val="DADBD9"/>
          </a:solidFill>
          <a:ln w="9525">
            <a:noFill/>
            <a:miter lim="800000"/>
            <a:headEnd/>
            <a:tailEnd/>
          </a:ln>
          <a:effectLst/>
        </p:spPr>
        <p:txBody>
          <a:bodyPr wrap="none" anchor="ctr">
            <a:prstTxWarp prst="textNoShape">
              <a:avLst/>
            </a:prstTxWarp>
          </a:bodyPr>
          <a:lstStyle/>
          <a:p>
            <a:endParaRPr lang="en-US"/>
          </a:p>
        </p:txBody>
      </p:sp>
      <p:sp>
        <p:nvSpPr>
          <p:cNvPr id="9" name="Rectangle 52"/>
          <p:cNvSpPr>
            <a:spLocks noChangeArrowheads="1"/>
          </p:cNvSpPr>
          <p:nvPr/>
        </p:nvSpPr>
        <p:spPr bwMode="auto">
          <a:xfrm>
            <a:off x="2938691" y="2630862"/>
            <a:ext cx="595312" cy="1409700"/>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sp>
        <p:nvSpPr>
          <p:cNvPr id="20" name="Freeform 15"/>
          <p:cNvSpPr>
            <a:spLocks/>
          </p:cNvSpPr>
          <p:nvPr/>
        </p:nvSpPr>
        <p:spPr bwMode="auto">
          <a:xfrm>
            <a:off x="1376363" y="2745162"/>
            <a:ext cx="6934200" cy="533400"/>
          </a:xfrm>
          <a:custGeom>
            <a:avLst/>
            <a:gdLst/>
            <a:ahLst/>
            <a:cxnLst>
              <a:cxn ang="0">
                <a:pos x="0" y="336"/>
              </a:cxn>
              <a:cxn ang="0">
                <a:pos x="336" y="336"/>
              </a:cxn>
              <a:cxn ang="0">
                <a:pos x="336" y="0"/>
              </a:cxn>
              <a:cxn ang="0">
                <a:pos x="672" y="0"/>
              </a:cxn>
              <a:cxn ang="0">
                <a:pos x="672" y="336"/>
              </a:cxn>
              <a:cxn ang="0">
                <a:pos x="1008" y="336"/>
              </a:cxn>
              <a:cxn ang="0">
                <a:pos x="1008" y="0"/>
              </a:cxn>
              <a:cxn ang="0">
                <a:pos x="1344" y="0"/>
              </a:cxn>
              <a:cxn ang="0">
                <a:pos x="1344" y="336"/>
              </a:cxn>
              <a:cxn ang="0">
                <a:pos x="1680" y="336"/>
              </a:cxn>
              <a:cxn ang="0">
                <a:pos x="1680" y="0"/>
              </a:cxn>
              <a:cxn ang="0">
                <a:pos x="2016" y="0"/>
              </a:cxn>
              <a:cxn ang="0">
                <a:pos x="2016" y="336"/>
              </a:cxn>
              <a:cxn ang="0">
                <a:pos x="2352" y="336"/>
              </a:cxn>
              <a:cxn ang="0">
                <a:pos x="2352" y="0"/>
              </a:cxn>
              <a:cxn ang="0">
                <a:pos x="2688" y="0"/>
              </a:cxn>
              <a:cxn ang="0">
                <a:pos x="2688" y="336"/>
              </a:cxn>
              <a:cxn ang="0">
                <a:pos x="3024" y="336"/>
              </a:cxn>
              <a:cxn ang="0">
                <a:pos x="3024" y="0"/>
              </a:cxn>
              <a:cxn ang="0">
                <a:pos x="3360" y="0"/>
              </a:cxn>
              <a:cxn ang="0">
                <a:pos x="3360" y="336"/>
              </a:cxn>
              <a:cxn ang="0">
                <a:pos x="3696" y="336"/>
              </a:cxn>
              <a:cxn ang="0">
                <a:pos x="3696" y="0"/>
              </a:cxn>
              <a:cxn ang="0">
                <a:pos x="4032" y="0"/>
              </a:cxn>
              <a:cxn ang="0">
                <a:pos x="4032" y="336"/>
              </a:cxn>
              <a:cxn ang="0">
                <a:pos x="4368" y="336"/>
              </a:cxn>
            </a:cxnLst>
            <a:rect l="0" t="0" r="r" b="b"/>
            <a:pathLst>
              <a:path w="4368" h="336">
                <a:moveTo>
                  <a:pt x="0" y="336"/>
                </a:moveTo>
                <a:lnTo>
                  <a:pt x="336" y="336"/>
                </a:lnTo>
                <a:lnTo>
                  <a:pt x="336" y="0"/>
                </a:lnTo>
                <a:lnTo>
                  <a:pt x="672" y="0"/>
                </a:lnTo>
                <a:lnTo>
                  <a:pt x="672" y="336"/>
                </a:lnTo>
                <a:lnTo>
                  <a:pt x="1008" y="336"/>
                </a:lnTo>
                <a:lnTo>
                  <a:pt x="1008" y="0"/>
                </a:lnTo>
                <a:lnTo>
                  <a:pt x="1344" y="0"/>
                </a:lnTo>
                <a:lnTo>
                  <a:pt x="1344" y="336"/>
                </a:lnTo>
                <a:lnTo>
                  <a:pt x="1680" y="336"/>
                </a:lnTo>
                <a:lnTo>
                  <a:pt x="1680" y="0"/>
                </a:lnTo>
                <a:lnTo>
                  <a:pt x="2016" y="0"/>
                </a:lnTo>
                <a:lnTo>
                  <a:pt x="2016" y="336"/>
                </a:lnTo>
                <a:lnTo>
                  <a:pt x="2352" y="336"/>
                </a:lnTo>
                <a:lnTo>
                  <a:pt x="2352" y="0"/>
                </a:lnTo>
                <a:lnTo>
                  <a:pt x="2688" y="0"/>
                </a:lnTo>
                <a:lnTo>
                  <a:pt x="2688" y="336"/>
                </a:lnTo>
                <a:lnTo>
                  <a:pt x="3024" y="336"/>
                </a:lnTo>
                <a:lnTo>
                  <a:pt x="3024" y="0"/>
                </a:lnTo>
                <a:lnTo>
                  <a:pt x="3360" y="0"/>
                </a:lnTo>
                <a:lnTo>
                  <a:pt x="3360" y="336"/>
                </a:lnTo>
                <a:lnTo>
                  <a:pt x="3696" y="336"/>
                </a:lnTo>
                <a:lnTo>
                  <a:pt x="3696" y="0"/>
                </a:lnTo>
                <a:lnTo>
                  <a:pt x="4032" y="0"/>
                </a:lnTo>
                <a:lnTo>
                  <a:pt x="4032" y="336"/>
                </a:lnTo>
                <a:lnTo>
                  <a:pt x="4368" y="336"/>
                </a:lnTo>
              </a:path>
            </a:pathLst>
          </a:custGeom>
          <a:noFill/>
          <a:ln w="28575" cap="flat" cmpd="sng">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1" name="Freeform 16"/>
          <p:cNvSpPr>
            <a:spLocks/>
          </p:cNvSpPr>
          <p:nvPr/>
        </p:nvSpPr>
        <p:spPr bwMode="auto">
          <a:xfrm>
            <a:off x="1376363" y="3418262"/>
            <a:ext cx="6946900" cy="533400"/>
          </a:xfrm>
          <a:custGeom>
            <a:avLst/>
            <a:gdLst/>
            <a:ahLst/>
            <a:cxnLst>
              <a:cxn ang="0">
                <a:pos x="0" y="0"/>
              </a:cxn>
              <a:cxn ang="0">
                <a:pos x="1336" y="0"/>
              </a:cxn>
              <a:cxn ang="0">
                <a:pos x="1336" y="336"/>
              </a:cxn>
              <a:cxn ang="0">
                <a:pos x="2688" y="336"/>
              </a:cxn>
              <a:cxn ang="0">
                <a:pos x="2688" y="0"/>
              </a:cxn>
              <a:cxn ang="0">
                <a:pos x="4376" y="0"/>
              </a:cxn>
            </a:cxnLst>
            <a:rect l="0" t="0" r="r" b="b"/>
            <a:pathLst>
              <a:path w="4376" h="336">
                <a:moveTo>
                  <a:pt x="0" y="0"/>
                </a:moveTo>
                <a:lnTo>
                  <a:pt x="1336" y="0"/>
                </a:lnTo>
                <a:lnTo>
                  <a:pt x="1336" y="336"/>
                </a:lnTo>
                <a:lnTo>
                  <a:pt x="2688" y="336"/>
                </a:lnTo>
                <a:lnTo>
                  <a:pt x="2688" y="0"/>
                </a:lnTo>
                <a:lnTo>
                  <a:pt x="4376" y="0"/>
                </a:lnTo>
              </a:path>
            </a:pathLst>
          </a:custGeom>
          <a:noFill/>
          <a:ln w="28575" cap="flat" cmpd="sng">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grpSp>
        <p:nvGrpSpPr>
          <p:cNvPr id="22" name="Group 17"/>
          <p:cNvGrpSpPr>
            <a:grpSpLocks/>
          </p:cNvGrpSpPr>
          <p:nvPr/>
        </p:nvGrpSpPr>
        <p:grpSpPr bwMode="auto">
          <a:xfrm>
            <a:off x="3910013" y="1729177"/>
            <a:ext cx="3354388" cy="977903"/>
            <a:chOff x="2460" y="2768"/>
            <a:chExt cx="2113" cy="616"/>
          </a:xfrm>
          <a:effectLst/>
        </p:grpSpPr>
        <p:sp>
          <p:nvSpPr>
            <p:cNvPr id="23" name="Text Box 18"/>
            <p:cNvSpPr txBox="1">
              <a:spLocks noChangeArrowheads="1"/>
            </p:cNvSpPr>
            <p:nvPr/>
          </p:nvSpPr>
          <p:spPr bwMode="auto">
            <a:xfrm>
              <a:off x="2460" y="2768"/>
              <a:ext cx="2113" cy="233"/>
            </a:xfrm>
            <a:prstGeom prst="rect">
              <a:avLst/>
            </a:prstGeom>
            <a:noFill/>
            <a:ln w="9525">
              <a:noFill/>
              <a:miter lim="800000"/>
              <a:headEnd/>
              <a:tailEnd/>
            </a:ln>
            <a:effectLst/>
          </p:spPr>
          <p:txBody>
            <a:bodyPr wrap="none" anchor="ctr">
              <a:prstTxWarp prst="textNoShape">
                <a:avLst/>
              </a:prstTxWarp>
              <a:spAutoFit/>
            </a:bodyPr>
            <a:lstStyle/>
            <a:p>
              <a:pPr algn="l"/>
              <a:r>
                <a:rPr lang="en-US" sz="1800" dirty="0">
                  <a:solidFill>
                    <a:srgbClr val="000000"/>
                  </a:solidFill>
                </a:rPr>
                <a:t>first capture &amp; transition launch</a:t>
              </a:r>
              <a:endParaRPr lang="en-US" dirty="0">
                <a:solidFill>
                  <a:srgbClr val="000000"/>
                </a:solidFill>
              </a:endParaRPr>
            </a:p>
          </p:txBody>
        </p:sp>
        <p:sp>
          <p:nvSpPr>
            <p:cNvPr id="24" name="Line 19"/>
            <p:cNvSpPr>
              <a:spLocks noChangeShapeType="1"/>
            </p:cNvSpPr>
            <p:nvPr/>
          </p:nvSpPr>
          <p:spPr bwMode="auto">
            <a:xfrm>
              <a:off x="2544" y="2984"/>
              <a:ext cx="0" cy="400"/>
            </a:xfrm>
            <a:prstGeom prst="line">
              <a:avLst/>
            </a:prstGeom>
            <a:noFill/>
            <a:ln w="9525">
              <a:solidFill>
                <a:srgbClr val="000000"/>
              </a:solidFill>
              <a:round/>
              <a:headEnd/>
              <a:tailEnd type="triangle" w="med" len="med"/>
            </a:ln>
            <a:effectLst/>
          </p:spPr>
          <p:txBody>
            <a:bodyPr wrap="none" anchor="ctr">
              <a:prstTxWarp prst="textNoShape">
                <a:avLst/>
              </a:prstTxWarp>
            </a:bodyPr>
            <a:lstStyle/>
            <a:p>
              <a:endParaRPr lang="en-US">
                <a:solidFill>
                  <a:srgbClr val="000000"/>
                </a:solidFill>
              </a:endParaRPr>
            </a:p>
          </p:txBody>
        </p:sp>
      </p:grpSp>
      <p:grpSp>
        <p:nvGrpSpPr>
          <p:cNvPr id="25" name="Group 20"/>
          <p:cNvGrpSpPr>
            <a:grpSpLocks/>
          </p:cNvGrpSpPr>
          <p:nvPr/>
        </p:nvGrpSpPr>
        <p:grpSpPr bwMode="auto">
          <a:xfrm>
            <a:off x="5110163" y="2192712"/>
            <a:ext cx="946150" cy="514350"/>
            <a:chOff x="3216" y="3060"/>
            <a:chExt cx="596" cy="324"/>
          </a:xfrm>
        </p:grpSpPr>
        <p:sp>
          <p:nvSpPr>
            <p:cNvPr id="26" name="Text Box 21"/>
            <p:cNvSpPr txBox="1">
              <a:spLocks noChangeArrowheads="1"/>
            </p:cNvSpPr>
            <p:nvPr/>
          </p:nvSpPr>
          <p:spPr bwMode="auto">
            <a:xfrm>
              <a:off x="3216" y="3060"/>
              <a:ext cx="596" cy="231"/>
            </a:xfrm>
            <a:prstGeom prst="rect">
              <a:avLst/>
            </a:prstGeom>
            <a:noFill/>
            <a:ln w="9525">
              <a:noFill/>
              <a:miter lim="800000"/>
              <a:headEnd/>
              <a:tailEnd/>
            </a:ln>
            <a:effectLst/>
          </p:spPr>
          <p:txBody>
            <a:bodyPr wrap="none" anchor="ctr">
              <a:prstTxWarp prst="textNoShape">
                <a:avLst/>
              </a:prstTxWarp>
              <a:spAutoFit/>
            </a:bodyPr>
            <a:lstStyle/>
            <a:p>
              <a:r>
                <a:rPr lang="en-US" sz="1800" dirty="0">
                  <a:solidFill>
                    <a:srgbClr val="000000"/>
                  </a:solidFill>
                </a:rPr>
                <a:t>capture</a:t>
              </a:r>
              <a:endParaRPr lang="en-US" dirty="0">
                <a:solidFill>
                  <a:srgbClr val="000000"/>
                </a:solidFill>
              </a:endParaRPr>
            </a:p>
          </p:txBody>
        </p:sp>
        <p:sp>
          <p:nvSpPr>
            <p:cNvPr id="27" name="Line 22"/>
            <p:cNvSpPr>
              <a:spLocks noChangeShapeType="1"/>
            </p:cNvSpPr>
            <p:nvPr/>
          </p:nvSpPr>
          <p:spPr bwMode="auto">
            <a:xfrm>
              <a:off x="3224" y="3160"/>
              <a:ext cx="0" cy="224"/>
            </a:xfrm>
            <a:prstGeom prst="line">
              <a:avLst/>
            </a:prstGeom>
            <a:noFill/>
            <a:ln w="9525">
              <a:solidFill>
                <a:srgbClr val="000000"/>
              </a:solidFill>
              <a:round/>
              <a:headEnd/>
              <a:tailEnd type="triangle" w="med" len="med"/>
            </a:ln>
            <a:effectLst/>
          </p:spPr>
          <p:txBody>
            <a:bodyPr wrap="none" anchor="ctr">
              <a:prstTxWarp prst="textNoShape">
                <a:avLst/>
              </a:prstTxWarp>
            </a:bodyPr>
            <a:lstStyle/>
            <a:p>
              <a:endParaRPr lang="en-US">
                <a:solidFill>
                  <a:srgbClr val="000000"/>
                </a:solidFill>
              </a:endParaRPr>
            </a:p>
          </p:txBody>
        </p:sp>
      </p:grpSp>
      <p:sp>
        <p:nvSpPr>
          <p:cNvPr id="28" name="Text Box 23"/>
          <p:cNvSpPr txBox="1">
            <a:spLocks noChangeArrowheads="1"/>
          </p:cNvSpPr>
          <p:nvPr/>
        </p:nvSpPr>
        <p:spPr bwMode="auto">
          <a:xfrm>
            <a:off x="838651" y="3637576"/>
            <a:ext cx="492593" cy="369332"/>
          </a:xfrm>
          <a:prstGeom prst="rect">
            <a:avLst/>
          </a:prstGeom>
          <a:noFill/>
          <a:ln w="9525">
            <a:noFill/>
            <a:miter lim="800000"/>
            <a:headEnd/>
            <a:tailEnd/>
          </a:ln>
          <a:effectLst/>
        </p:spPr>
        <p:txBody>
          <a:bodyPr wrap="none" anchor="ctr">
            <a:prstTxWarp prst="textNoShape">
              <a:avLst/>
            </a:prstTxWarp>
            <a:spAutoFit/>
          </a:bodyPr>
          <a:lstStyle/>
          <a:p>
            <a:r>
              <a:rPr lang="en-US" dirty="0" smtClean="0">
                <a:solidFill>
                  <a:srgbClr val="000000"/>
                </a:solidFill>
              </a:rPr>
              <a:t>SE</a:t>
            </a:r>
            <a:endParaRPr lang="en-US" dirty="0">
              <a:solidFill>
                <a:srgbClr val="000000"/>
              </a:solidFill>
            </a:endParaRPr>
          </a:p>
        </p:txBody>
      </p:sp>
      <p:sp>
        <p:nvSpPr>
          <p:cNvPr id="29" name="Text Box 24"/>
          <p:cNvSpPr txBox="1">
            <a:spLocks noChangeArrowheads="1"/>
          </p:cNvSpPr>
          <p:nvPr/>
        </p:nvSpPr>
        <p:spPr bwMode="auto">
          <a:xfrm>
            <a:off x="880153" y="2988061"/>
            <a:ext cx="518091" cy="369332"/>
          </a:xfrm>
          <a:prstGeom prst="rect">
            <a:avLst/>
          </a:prstGeom>
          <a:noFill/>
          <a:ln w="9525">
            <a:noFill/>
            <a:miter lim="800000"/>
            <a:headEnd/>
            <a:tailEnd/>
          </a:ln>
          <a:effectLst/>
        </p:spPr>
        <p:txBody>
          <a:bodyPr wrap="none" anchor="ctr">
            <a:prstTxWarp prst="textNoShape">
              <a:avLst/>
            </a:prstTxWarp>
            <a:spAutoFit/>
          </a:bodyPr>
          <a:lstStyle/>
          <a:p>
            <a:r>
              <a:rPr lang="en-US" dirty="0">
                <a:solidFill>
                  <a:srgbClr val="000000"/>
                </a:solidFill>
              </a:rPr>
              <a:t>Clk</a:t>
            </a:r>
          </a:p>
        </p:txBody>
      </p:sp>
      <p:grpSp>
        <p:nvGrpSpPr>
          <p:cNvPr id="31" name="Group 27"/>
          <p:cNvGrpSpPr>
            <a:grpSpLocks/>
          </p:cNvGrpSpPr>
          <p:nvPr/>
        </p:nvGrpSpPr>
        <p:grpSpPr bwMode="auto">
          <a:xfrm>
            <a:off x="1946276" y="2192712"/>
            <a:ext cx="1030287" cy="527050"/>
            <a:chOff x="1223" y="3060"/>
            <a:chExt cx="649" cy="332"/>
          </a:xfrm>
          <a:effectLst/>
        </p:grpSpPr>
        <p:sp>
          <p:nvSpPr>
            <p:cNvPr id="32" name="Text Box 28"/>
            <p:cNvSpPr txBox="1">
              <a:spLocks noChangeArrowheads="1"/>
            </p:cNvSpPr>
            <p:nvPr/>
          </p:nvSpPr>
          <p:spPr bwMode="auto">
            <a:xfrm>
              <a:off x="1223" y="3060"/>
              <a:ext cx="644" cy="231"/>
            </a:xfrm>
            <a:prstGeom prst="rect">
              <a:avLst/>
            </a:prstGeom>
            <a:noFill/>
            <a:ln w="9525">
              <a:noFill/>
              <a:miter lim="800000"/>
              <a:headEnd/>
              <a:tailEnd/>
            </a:ln>
            <a:effectLst/>
          </p:spPr>
          <p:txBody>
            <a:bodyPr wrap="none" anchor="ctr">
              <a:prstTxWarp prst="textNoShape">
                <a:avLst/>
              </a:prstTxWarp>
              <a:spAutoFit/>
            </a:bodyPr>
            <a:lstStyle/>
            <a:p>
              <a:r>
                <a:rPr lang="en-US" sz="1800" dirty="0">
                  <a:solidFill>
                    <a:srgbClr val="000000"/>
                  </a:solidFill>
                </a:rPr>
                <a:t>last shift</a:t>
              </a:r>
              <a:endParaRPr lang="en-US" dirty="0">
                <a:solidFill>
                  <a:srgbClr val="000000"/>
                </a:solidFill>
              </a:endParaRPr>
            </a:p>
          </p:txBody>
        </p:sp>
        <p:sp>
          <p:nvSpPr>
            <p:cNvPr id="33" name="Line 29"/>
            <p:cNvSpPr>
              <a:spLocks noChangeShapeType="1"/>
            </p:cNvSpPr>
            <p:nvPr/>
          </p:nvSpPr>
          <p:spPr bwMode="auto">
            <a:xfrm>
              <a:off x="1872" y="3168"/>
              <a:ext cx="0" cy="224"/>
            </a:xfrm>
            <a:prstGeom prst="line">
              <a:avLst/>
            </a:prstGeom>
            <a:noFill/>
            <a:ln w="9525">
              <a:solidFill>
                <a:srgbClr val="000000"/>
              </a:solidFill>
              <a:round/>
              <a:headEnd/>
              <a:tailEnd type="triangle" w="med" len="med"/>
            </a:ln>
            <a:effectLst/>
          </p:spPr>
          <p:txBody>
            <a:bodyPr wrap="none" anchor="ctr">
              <a:prstTxWarp prst="textNoShape">
                <a:avLst/>
              </a:prstTxWarp>
            </a:bodyPr>
            <a:lstStyle/>
            <a:p>
              <a:endParaRPr lang="en-US">
                <a:solidFill>
                  <a:srgbClr val="000000"/>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1000"/>
                                        <p:tgtEl>
                                          <p:spTgt spid="7"/>
                                        </p:tgtEl>
                                      </p:cBhvr>
                                    </p:animEffect>
                                  </p:childTnLst>
                                </p:cTn>
                              </p:par>
                            </p:childTnLst>
                          </p:cTn>
                        </p:par>
                        <p:par>
                          <p:cTn id="8" fill="hold">
                            <p:stCondLst>
                              <p:cond delay="1000"/>
                            </p:stCondLst>
                            <p:childTnLst>
                              <p:par>
                                <p:cTn id="9" presetID="1" presetClass="entr" presetSubtype="0" fill="hold" nodeType="afterEffect">
                                  <p:stCondLst>
                                    <p:cond delay="0"/>
                                  </p:stCondLst>
                                  <p:childTnLst>
                                    <p:set>
                                      <p:cBhvr>
                                        <p:cTn id="10" dur="1" fill="hold">
                                          <p:stCondLst>
                                            <p:cond delay="499"/>
                                          </p:stCondLst>
                                        </p:cTn>
                                        <p:tgtEl>
                                          <p:spTgt spid="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10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1000"/>
                                        <p:tgtEl>
                                          <p:spTgt spid="8"/>
                                        </p:tgtEl>
                                      </p:cBhvr>
                                    </p:animEffect>
                                  </p:childTnLst>
                                </p:cTn>
                              </p:par>
                            </p:childTnLst>
                          </p:cTn>
                        </p:par>
                        <p:par>
                          <p:cTn id="21" fill="hold">
                            <p:stCondLst>
                              <p:cond delay="1000"/>
                            </p:stCondLst>
                            <p:childTnLst>
                              <p:par>
                                <p:cTn id="22" presetID="1" presetClass="entr" presetSubtype="0" fill="hold" nodeType="afterEffect">
                                  <p:stCondLst>
                                    <p:cond delay="0"/>
                                  </p:stCondLst>
                                  <p:childTnLst>
                                    <p:set>
                                      <p:cBhvr>
                                        <p:cTn id="23" dur="1" fill="hold">
                                          <p:stCondLst>
                                            <p:cond delay="499"/>
                                          </p:stCondLst>
                                        </p:cTn>
                                        <p:tgtEl>
                                          <p:spTgt spid="22"/>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left)">
                                      <p:cBhvr>
                                        <p:cTn id="28" dur="1000"/>
                                        <p:tgtEl>
                                          <p:spTgt spid="4"/>
                                        </p:tgtEl>
                                      </p:cBhvr>
                                    </p:animEffect>
                                  </p:childTnLst>
                                </p:cTn>
                              </p:par>
                            </p:childTnLst>
                          </p:cTn>
                        </p:par>
                        <p:par>
                          <p:cTn id="29" fill="hold">
                            <p:stCondLst>
                              <p:cond delay="1000"/>
                            </p:stCondLst>
                            <p:childTnLst>
                              <p:par>
                                <p:cTn id="30" presetID="1" presetClass="entr" presetSubtype="0" fill="hold" nodeType="afterEffect">
                                  <p:stCondLst>
                                    <p:cond delay="0"/>
                                  </p:stCondLst>
                                  <p:childTnLst>
                                    <p:set>
                                      <p:cBhvr>
                                        <p:cTn id="31" dur="1" fill="hold">
                                          <p:stCondLst>
                                            <p:cond delay="499"/>
                                          </p:stCondLst>
                                        </p:cTn>
                                        <p:tgtEl>
                                          <p:spTgt spid="25"/>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left)">
                                      <p:cBhvr>
                                        <p:cTn id="36" dur="1000"/>
                                        <p:tgtEl>
                                          <p:spTgt spid="6"/>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wipe(left)">
                                      <p:cBhvr>
                                        <p:cTn id="41"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55"/>
          <p:cNvSpPr>
            <a:spLocks noChangeArrowheads="1"/>
          </p:cNvSpPr>
          <p:nvPr/>
        </p:nvSpPr>
        <p:spPr bwMode="auto">
          <a:xfrm>
            <a:off x="5016501" y="1979613"/>
            <a:ext cx="485775" cy="519113"/>
          </a:xfrm>
          <a:prstGeom prst="rect">
            <a:avLst/>
          </a:prstGeom>
          <a:solidFill>
            <a:srgbClr val="FF0000"/>
          </a:solidFill>
          <a:ln w="9525">
            <a:solidFill>
              <a:srgbClr val="FF0000"/>
            </a:solidFill>
            <a:miter lim="800000"/>
            <a:headEnd/>
            <a:tailEnd/>
          </a:ln>
          <a:effectLst/>
        </p:spPr>
        <p:txBody>
          <a:bodyPr wrap="none" lIns="108000" anchor="ctr">
            <a:prstTxWarp prst="textNoShape">
              <a:avLst/>
            </a:prstTxWarp>
          </a:bodyPr>
          <a:lstStyle/>
          <a:p>
            <a:pPr algn="ctr"/>
            <a:r>
              <a:rPr lang="en-US" sz="2400" dirty="0">
                <a:solidFill>
                  <a:srgbClr val="FFFFFF"/>
                </a:solidFill>
              </a:rPr>
              <a:t>C</a:t>
            </a:r>
            <a:endParaRPr lang="en-US" dirty="0">
              <a:solidFill>
                <a:srgbClr val="FFFFFF"/>
              </a:solidFill>
            </a:endParaRPr>
          </a:p>
        </p:txBody>
      </p:sp>
      <p:sp>
        <p:nvSpPr>
          <p:cNvPr id="522242" name="Rectangle 2"/>
          <p:cNvSpPr>
            <a:spLocks noGrp="1" noChangeArrowheads="1"/>
          </p:cNvSpPr>
          <p:nvPr>
            <p:ph type="title"/>
          </p:nvPr>
        </p:nvSpPr>
        <p:spPr/>
        <p:txBody>
          <a:bodyPr/>
          <a:lstStyle/>
          <a:p>
            <a:r>
              <a:rPr lang="en-US" dirty="0" smtClean="0"/>
              <a:t>Launch-off-capture</a:t>
            </a:r>
            <a:endParaRPr lang="en-US" dirty="0"/>
          </a:p>
        </p:txBody>
      </p:sp>
      <p:grpSp>
        <p:nvGrpSpPr>
          <p:cNvPr id="2" name="Group 33"/>
          <p:cNvGrpSpPr>
            <a:grpSpLocks/>
          </p:cNvGrpSpPr>
          <p:nvPr/>
        </p:nvGrpSpPr>
        <p:grpSpPr bwMode="auto">
          <a:xfrm>
            <a:off x="841376" y="1155701"/>
            <a:ext cx="7375525" cy="2427288"/>
            <a:chOff x="530" y="728"/>
            <a:chExt cx="4646" cy="1529"/>
          </a:xfrm>
        </p:grpSpPr>
        <p:sp>
          <p:nvSpPr>
            <p:cNvPr id="522244" name="Freeform 4"/>
            <p:cNvSpPr>
              <a:spLocks/>
            </p:cNvSpPr>
            <p:nvPr/>
          </p:nvSpPr>
          <p:spPr bwMode="auto">
            <a:xfrm>
              <a:off x="792" y="1232"/>
              <a:ext cx="4368" cy="338"/>
            </a:xfrm>
            <a:custGeom>
              <a:avLst/>
              <a:gdLst/>
              <a:ahLst/>
              <a:cxnLst>
                <a:cxn ang="0">
                  <a:pos x="0" y="336"/>
                </a:cxn>
                <a:cxn ang="0">
                  <a:pos x="336" y="336"/>
                </a:cxn>
                <a:cxn ang="0">
                  <a:pos x="336" y="0"/>
                </a:cxn>
                <a:cxn ang="0">
                  <a:pos x="672" y="0"/>
                </a:cxn>
                <a:cxn ang="0">
                  <a:pos x="672" y="336"/>
                </a:cxn>
                <a:cxn ang="0">
                  <a:pos x="918" y="337"/>
                </a:cxn>
                <a:cxn ang="0">
                  <a:pos x="1048" y="337"/>
                </a:cxn>
                <a:cxn ang="0">
                  <a:pos x="1258" y="337"/>
                </a:cxn>
                <a:cxn ang="0">
                  <a:pos x="1362" y="337"/>
                </a:cxn>
                <a:cxn ang="0">
                  <a:pos x="1680" y="336"/>
                </a:cxn>
                <a:cxn ang="0">
                  <a:pos x="1680" y="0"/>
                </a:cxn>
                <a:cxn ang="0">
                  <a:pos x="2016" y="0"/>
                </a:cxn>
                <a:cxn ang="0">
                  <a:pos x="2016" y="336"/>
                </a:cxn>
                <a:cxn ang="0">
                  <a:pos x="2352" y="336"/>
                </a:cxn>
                <a:cxn ang="0">
                  <a:pos x="2352" y="0"/>
                </a:cxn>
                <a:cxn ang="0">
                  <a:pos x="2688" y="0"/>
                </a:cxn>
                <a:cxn ang="0">
                  <a:pos x="2688" y="336"/>
                </a:cxn>
                <a:cxn ang="0">
                  <a:pos x="3013" y="338"/>
                </a:cxn>
                <a:cxn ang="0">
                  <a:pos x="3138" y="338"/>
                </a:cxn>
                <a:cxn ang="0">
                  <a:pos x="3261" y="338"/>
                </a:cxn>
                <a:cxn ang="0">
                  <a:pos x="3373" y="338"/>
                </a:cxn>
                <a:cxn ang="0">
                  <a:pos x="3696" y="336"/>
                </a:cxn>
                <a:cxn ang="0">
                  <a:pos x="3696" y="0"/>
                </a:cxn>
                <a:cxn ang="0">
                  <a:pos x="4032" y="0"/>
                </a:cxn>
                <a:cxn ang="0">
                  <a:pos x="4032" y="336"/>
                </a:cxn>
                <a:cxn ang="0">
                  <a:pos x="4368" y="336"/>
                </a:cxn>
              </a:cxnLst>
              <a:rect l="0" t="0" r="r" b="b"/>
              <a:pathLst>
                <a:path w="4368" h="338">
                  <a:moveTo>
                    <a:pt x="0" y="336"/>
                  </a:moveTo>
                  <a:lnTo>
                    <a:pt x="336" y="336"/>
                  </a:lnTo>
                  <a:lnTo>
                    <a:pt x="336" y="0"/>
                  </a:lnTo>
                  <a:lnTo>
                    <a:pt x="672" y="0"/>
                  </a:lnTo>
                  <a:lnTo>
                    <a:pt x="672" y="336"/>
                  </a:lnTo>
                  <a:lnTo>
                    <a:pt x="918" y="337"/>
                  </a:lnTo>
                  <a:lnTo>
                    <a:pt x="1048" y="337"/>
                  </a:lnTo>
                  <a:lnTo>
                    <a:pt x="1258" y="337"/>
                  </a:lnTo>
                  <a:lnTo>
                    <a:pt x="1362" y="337"/>
                  </a:lnTo>
                  <a:lnTo>
                    <a:pt x="1680" y="336"/>
                  </a:lnTo>
                  <a:lnTo>
                    <a:pt x="1680" y="0"/>
                  </a:lnTo>
                  <a:lnTo>
                    <a:pt x="2016" y="0"/>
                  </a:lnTo>
                  <a:lnTo>
                    <a:pt x="2016" y="336"/>
                  </a:lnTo>
                  <a:lnTo>
                    <a:pt x="2352" y="336"/>
                  </a:lnTo>
                  <a:lnTo>
                    <a:pt x="2352" y="0"/>
                  </a:lnTo>
                  <a:lnTo>
                    <a:pt x="2688" y="0"/>
                  </a:lnTo>
                  <a:lnTo>
                    <a:pt x="2688" y="336"/>
                  </a:lnTo>
                  <a:lnTo>
                    <a:pt x="3013" y="338"/>
                  </a:lnTo>
                  <a:lnTo>
                    <a:pt x="3138" y="338"/>
                  </a:lnTo>
                  <a:lnTo>
                    <a:pt x="3261" y="338"/>
                  </a:lnTo>
                  <a:lnTo>
                    <a:pt x="3373" y="338"/>
                  </a:lnTo>
                  <a:lnTo>
                    <a:pt x="3696" y="336"/>
                  </a:lnTo>
                  <a:lnTo>
                    <a:pt x="3696" y="0"/>
                  </a:lnTo>
                  <a:lnTo>
                    <a:pt x="4032" y="0"/>
                  </a:lnTo>
                  <a:lnTo>
                    <a:pt x="4032" y="336"/>
                  </a:lnTo>
                  <a:lnTo>
                    <a:pt x="4368" y="336"/>
                  </a:lnTo>
                </a:path>
              </a:pathLst>
            </a:custGeom>
            <a:noFill/>
            <a:ln w="28575" cap="flat" cmpd="sng">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522245" name="Freeform 5"/>
            <p:cNvSpPr>
              <a:spLocks/>
            </p:cNvSpPr>
            <p:nvPr/>
          </p:nvSpPr>
          <p:spPr bwMode="auto">
            <a:xfrm>
              <a:off x="800" y="1696"/>
              <a:ext cx="4376" cy="336"/>
            </a:xfrm>
            <a:custGeom>
              <a:avLst/>
              <a:gdLst/>
              <a:ahLst/>
              <a:cxnLst>
                <a:cxn ang="0">
                  <a:pos x="0" y="0"/>
                </a:cxn>
                <a:cxn ang="0">
                  <a:pos x="672" y="0"/>
                </a:cxn>
                <a:cxn ang="0">
                  <a:pos x="672" y="336"/>
                </a:cxn>
                <a:cxn ang="0">
                  <a:pos x="2688" y="336"/>
                </a:cxn>
                <a:cxn ang="0">
                  <a:pos x="2688" y="0"/>
                </a:cxn>
                <a:cxn ang="0">
                  <a:pos x="4376" y="0"/>
                </a:cxn>
              </a:cxnLst>
              <a:rect l="0" t="0" r="r" b="b"/>
              <a:pathLst>
                <a:path w="4376" h="336">
                  <a:moveTo>
                    <a:pt x="0" y="0"/>
                  </a:moveTo>
                  <a:lnTo>
                    <a:pt x="672" y="0"/>
                  </a:lnTo>
                  <a:lnTo>
                    <a:pt x="672" y="336"/>
                  </a:lnTo>
                  <a:lnTo>
                    <a:pt x="2688" y="336"/>
                  </a:lnTo>
                  <a:lnTo>
                    <a:pt x="2688" y="0"/>
                  </a:lnTo>
                  <a:lnTo>
                    <a:pt x="4376" y="0"/>
                  </a:lnTo>
                </a:path>
              </a:pathLst>
            </a:custGeom>
            <a:noFill/>
            <a:ln w="28575" cap="flat" cmpd="sng">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grpSp>
          <p:nvGrpSpPr>
            <p:cNvPr id="3" name="Group 6"/>
            <p:cNvGrpSpPr>
              <a:grpSpLocks/>
            </p:cNvGrpSpPr>
            <p:nvPr/>
          </p:nvGrpSpPr>
          <p:grpSpPr bwMode="auto">
            <a:xfrm>
              <a:off x="530" y="728"/>
              <a:ext cx="598" cy="480"/>
              <a:chOff x="730" y="2752"/>
              <a:chExt cx="598" cy="480"/>
            </a:xfrm>
          </p:grpSpPr>
          <p:sp>
            <p:nvSpPr>
              <p:cNvPr id="522247" name="Text Box 7"/>
              <p:cNvSpPr txBox="1">
                <a:spLocks noChangeArrowheads="1"/>
              </p:cNvSpPr>
              <p:nvPr/>
            </p:nvSpPr>
            <p:spPr bwMode="auto">
              <a:xfrm>
                <a:off x="730" y="2752"/>
                <a:ext cx="590" cy="21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sz="1600" b="0" dirty="0"/>
                  <a:t>last shift</a:t>
                </a:r>
                <a:endParaRPr lang="en-US" sz="1600" b="0" dirty="0">
                  <a:solidFill>
                    <a:schemeClr val="accent2"/>
                  </a:solidFill>
                </a:endParaRPr>
              </a:p>
            </p:txBody>
          </p:sp>
          <p:sp>
            <p:nvSpPr>
              <p:cNvPr id="522248" name="Line 8"/>
              <p:cNvSpPr>
                <a:spLocks noChangeShapeType="1"/>
              </p:cNvSpPr>
              <p:nvPr/>
            </p:nvSpPr>
            <p:spPr bwMode="auto">
              <a:xfrm>
                <a:off x="1328" y="2840"/>
                <a:ext cx="0" cy="392"/>
              </a:xfrm>
              <a:prstGeom prst="line">
                <a:avLst/>
              </a:prstGeom>
              <a:noFill/>
              <a:ln w="9525">
                <a:solidFill>
                  <a:srgbClr val="000000"/>
                </a:solidFill>
                <a:round/>
                <a:headEnd/>
                <a:tailEnd type="triangle" w="med" len="med"/>
              </a:ln>
              <a:effectLst/>
            </p:spPr>
            <p:txBody>
              <a:bodyPr wrap="none" anchor="ctr">
                <a:prstTxWarp prst="textNoShape">
                  <a:avLst/>
                </a:prstTxWarp>
              </a:bodyPr>
              <a:lstStyle/>
              <a:p>
                <a:endParaRPr lang="en-US"/>
              </a:p>
            </p:txBody>
          </p:sp>
        </p:grpSp>
        <p:grpSp>
          <p:nvGrpSpPr>
            <p:cNvPr id="4" name="Group 9"/>
            <p:cNvGrpSpPr>
              <a:grpSpLocks/>
            </p:cNvGrpSpPr>
            <p:nvPr/>
          </p:nvGrpSpPr>
          <p:grpSpPr bwMode="auto">
            <a:xfrm>
              <a:off x="2007" y="728"/>
              <a:ext cx="497" cy="480"/>
              <a:chOff x="2207" y="2768"/>
              <a:chExt cx="497" cy="480"/>
            </a:xfrm>
          </p:grpSpPr>
          <p:sp>
            <p:nvSpPr>
              <p:cNvPr id="522250" name="Text Box 10"/>
              <p:cNvSpPr txBox="1">
                <a:spLocks noChangeArrowheads="1"/>
              </p:cNvSpPr>
              <p:nvPr/>
            </p:nvSpPr>
            <p:spPr bwMode="auto">
              <a:xfrm>
                <a:off x="2207" y="2768"/>
                <a:ext cx="497" cy="21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sz="1600" b="0" dirty="0"/>
                  <a:t>launch</a:t>
                </a:r>
                <a:endParaRPr lang="en-US" sz="1600" b="0" dirty="0">
                  <a:solidFill>
                    <a:schemeClr val="accent2"/>
                  </a:solidFill>
                </a:endParaRPr>
              </a:p>
            </p:txBody>
          </p:sp>
          <p:sp>
            <p:nvSpPr>
              <p:cNvPr id="522251" name="Line 11"/>
              <p:cNvSpPr>
                <a:spLocks noChangeShapeType="1"/>
              </p:cNvSpPr>
              <p:nvPr/>
            </p:nvSpPr>
            <p:spPr bwMode="auto">
              <a:xfrm>
                <a:off x="2672" y="2856"/>
                <a:ext cx="0" cy="392"/>
              </a:xfrm>
              <a:prstGeom prst="line">
                <a:avLst/>
              </a:prstGeom>
              <a:noFill/>
              <a:ln w="9525">
                <a:solidFill>
                  <a:srgbClr val="000000"/>
                </a:solidFill>
                <a:round/>
                <a:headEnd/>
                <a:tailEnd type="triangle" w="med" len="med"/>
              </a:ln>
              <a:effectLst/>
            </p:spPr>
            <p:txBody>
              <a:bodyPr wrap="none" anchor="ctr">
                <a:prstTxWarp prst="textNoShape">
                  <a:avLst/>
                </a:prstTxWarp>
              </a:bodyPr>
              <a:lstStyle/>
              <a:p>
                <a:endParaRPr lang="en-US"/>
              </a:p>
            </p:txBody>
          </p:sp>
        </p:grpSp>
        <p:grpSp>
          <p:nvGrpSpPr>
            <p:cNvPr id="5" name="Group 12"/>
            <p:cNvGrpSpPr>
              <a:grpSpLocks/>
            </p:cNvGrpSpPr>
            <p:nvPr/>
          </p:nvGrpSpPr>
          <p:grpSpPr bwMode="auto">
            <a:xfrm>
              <a:off x="3104" y="728"/>
              <a:ext cx="547" cy="480"/>
              <a:chOff x="3304" y="2768"/>
              <a:chExt cx="547" cy="480"/>
            </a:xfrm>
          </p:grpSpPr>
          <p:sp>
            <p:nvSpPr>
              <p:cNvPr id="522253" name="Text Box 13"/>
              <p:cNvSpPr txBox="1">
                <a:spLocks noChangeArrowheads="1"/>
              </p:cNvSpPr>
              <p:nvPr/>
            </p:nvSpPr>
            <p:spPr bwMode="auto">
              <a:xfrm>
                <a:off x="3304" y="2768"/>
                <a:ext cx="547" cy="21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sz="1600" b="0" dirty="0"/>
                  <a:t>capture</a:t>
                </a:r>
                <a:endParaRPr lang="en-US" sz="1600" b="0" dirty="0">
                  <a:solidFill>
                    <a:schemeClr val="accent2"/>
                  </a:solidFill>
                </a:endParaRPr>
              </a:p>
            </p:txBody>
          </p:sp>
          <p:sp>
            <p:nvSpPr>
              <p:cNvPr id="522254" name="Line 14"/>
              <p:cNvSpPr>
                <a:spLocks noChangeShapeType="1"/>
              </p:cNvSpPr>
              <p:nvPr/>
            </p:nvSpPr>
            <p:spPr bwMode="auto">
              <a:xfrm>
                <a:off x="3336" y="2856"/>
                <a:ext cx="0" cy="392"/>
              </a:xfrm>
              <a:prstGeom prst="line">
                <a:avLst/>
              </a:prstGeom>
              <a:noFill/>
              <a:ln w="9525">
                <a:solidFill>
                  <a:srgbClr val="000000"/>
                </a:solidFill>
                <a:round/>
                <a:headEnd/>
                <a:tailEnd type="triangle" w="med" len="med"/>
              </a:ln>
              <a:effectLst/>
            </p:spPr>
            <p:txBody>
              <a:bodyPr wrap="none" anchor="ctr">
                <a:prstTxWarp prst="textNoShape">
                  <a:avLst/>
                </a:prstTxWarp>
              </a:bodyPr>
              <a:lstStyle/>
              <a:p>
                <a:endParaRPr lang="en-US"/>
              </a:p>
            </p:txBody>
          </p:sp>
        </p:grpSp>
        <p:grpSp>
          <p:nvGrpSpPr>
            <p:cNvPr id="6" name="Group 15"/>
            <p:cNvGrpSpPr>
              <a:grpSpLocks/>
            </p:cNvGrpSpPr>
            <p:nvPr/>
          </p:nvGrpSpPr>
          <p:grpSpPr bwMode="auto">
            <a:xfrm>
              <a:off x="4458" y="728"/>
              <a:ext cx="597" cy="480"/>
              <a:chOff x="4658" y="2784"/>
              <a:chExt cx="597" cy="480"/>
            </a:xfrm>
          </p:grpSpPr>
          <p:sp>
            <p:nvSpPr>
              <p:cNvPr id="522256" name="Text Box 16"/>
              <p:cNvSpPr txBox="1">
                <a:spLocks noChangeArrowheads="1"/>
              </p:cNvSpPr>
              <p:nvPr/>
            </p:nvSpPr>
            <p:spPr bwMode="auto">
              <a:xfrm>
                <a:off x="4658" y="2784"/>
                <a:ext cx="597" cy="21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sz="1600" b="0" dirty="0"/>
                  <a:t>first shift</a:t>
                </a:r>
                <a:endParaRPr lang="en-US" sz="1600" b="0" dirty="0">
                  <a:solidFill>
                    <a:schemeClr val="accent2"/>
                  </a:solidFill>
                </a:endParaRPr>
              </a:p>
            </p:txBody>
          </p:sp>
          <p:sp>
            <p:nvSpPr>
              <p:cNvPr id="522257" name="Line 17"/>
              <p:cNvSpPr>
                <a:spLocks noChangeShapeType="1"/>
              </p:cNvSpPr>
              <p:nvPr/>
            </p:nvSpPr>
            <p:spPr bwMode="auto">
              <a:xfrm>
                <a:off x="4680" y="2872"/>
                <a:ext cx="0" cy="392"/>
              </a:xfrm>
              <a:prstGeom prst="line">
                <a:avLst/>
              </a:prstGeom>
              <a:noFill/>
              <a:ln w="9525">
                <a:solidFill>
                  <a:srgbClr val="000000"/>
                </a:solidFill>
                <a:round/>
                <a:headEnd/>
                <a:tailEnd type="triangle" w="med" len="med"/>
              </a:ln>
              <a:effectLst/>
            </p:spPr>
            <p:txBody>
              <a:bodyPr wrap="none" anchor="ctr">
                <a:prstTxWarp prst="textNoShape">
                  <a:avLst/>
                </a:prstTxWarp>
              </a:bodyPr>
              <a:lstStyle/>
              <a:p>
                <a:endParaRPr lang="en-US"/>
              </a:p>
            </p:txBody>
          </p:sp>
        </p:grpSp>
        <p:sp>
          <p:nvSpPr>
            <p:cNvPr id="522260" name="Text Box 20"/>
            <p:cNvSpPr txBox="1">
              <a:spLocks noChangeArrowheads="1"/>
            </p:cNvSpPr>
            <p:nvPr/>
          </p:nvSpPr>
          <p:spPr bwMode="auto">
            <a:xfrm>
              <a:off x="649" y="1837"/>
              <a:ext cx="289" cy="21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sz="1600" b="0" dirty="0" smtClean="0"/>
                <a:t>SE</a:t>
              </a:r>
              <a:endParaRPr lang="en-US" sz="1600" b="0" dirty="0">
                <a:solidFill>
                  <a:schemeClr val="accent2"/>
                </a:solidFill>
              </a:endParaRPr>
            </a:p>
          </p:txBody>
        </p:sp>
        <p:sp>
          <p:nvSpPr>
            <p:cNvPr id="522261" name="Text Box 21"/>
            <p:cNvSpPr txBox="1">
              <a:spLocks noChangeArrowheads="1"/>
            </p:cNvSpPr>
            <p:nvPr/>
          </p:nvSpPr>
          <p:spPr bwMode="auto">
            <a:xfrm>
              <a:off x="652" y="1349"/>
              <a:ext cx="310" cy="21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sz="1600" b="0" dirty="0"/>
                <a:t>Clk</a:t>
              </a:r>
              <a:endParaRPr lang="en-US" sz="1600" b="0" dirty="0">
                <a:solidFill>
                  <a:schemeClr val="accent2"/>
                </a:solidFill>
              </a:endParaRPr>
            </a:p>
          </p:txBody>
        </p:sp>
        <p:sp>
          <p:nvSpPr>
            <p:cNvPr id="522262" name="Line 22"/>
            <p:cNvSpPr>
              <a:spLocks noChangeShapeType="1"/>
            </p:cNvSpPr>
            <p:nvPr/>
          </p:nvSpPr>
          <p:spPr bwMode="auto">
            <a:xfrm>
              <a:off x="2470" y="1401"/>
              <a:ext cx="664" cy="0"/>
            </a:xfrm>
            <a:prstGeom prst="line">
              <a:avLst/>
            </a:prstGeom>
            <a:noFill/>
            <a:ln w="28575">
              <a:solidFill>
                <a:srgbClr val="000000"/>
              </a:solidFill>
              <a:round/>
              <a:headEnd/>
              <a:tailEnd type="triangle" w="med" len="med"/>
            </a:ln>
            <a:effectLst/>
          </p:spPr>
          <p:txBody>
            <a:bodyPr wrap="none" anchor="ctr">
              <a:prstTxWarp prst="textNoShape">
                <a:avLst/>
              </a:prstTxWarp>
            </a:bodyPr>
            <a:lstStyle/>
            <a:p>
              <a:endParaRPr lang="en-US"/>
            </a:p>
          </p:txBody>
        </p:sp>
        <p:sp>
          <p:nvSpPr>
            <p:cNvPr id="522263" name="Freeform 23"/>
            <p:cNvSpPr>
              <a:spLocks/>
            </p:cNvSpPr>
            <p:nvPr/>
          </p:nvSpPr>
          <p:spPr bwMode="auto">
            <a:xfrm>
              <a:off x="1462" y="1696"/>
              <a:ext cx="975" cy="333"/>
            </a:xfrm>
            <a:custGeom>
              <a:avLst/>
              <a:gdLst/>
              <a:ahLst/>
              <a:cxnLst>
                <a:cxn ang="0">
                  <a:pos x="0" y="0"/>
                </a:cxn>
                <a:cxn ang="0">
                  <a:pos x="327" y="42"/>
                </a:cxn>
                <a:cxn ang="0">
                  <a:pos x="486" y="159"/>
                </a:cxn>
                <a:cxn ang="0">
                  <a:pos x="663" y="276"/>
                </a:cxn>
                <a:cxn ang="0">
                  <a:pos x="975" y="333"/>
                </a:cxn>
              </a:cxnLst>
              <a:rect l="0" t="0" r="r" b="b"/>
              <a:pathLst>
                <a:path w="975" h="333">
                  <a:moveTo>
                    <a:pt x="0" y="0"/>
                  </a:moveTo>
                  <a:cubicBezTo>
                    <a:pt x="54" y="6"/>
                    <a:pt x="246" y="16"/>
                    <a:pt x="327" y="42"/>
                  </a:cubicBezTo>
                  <a:cubicBezTo>
                    <a:pt x="408" y="68"/>
                    <a:pt x="430" y="120"/>
                    <a:pt x="486" y="159"/>
                  </a:cubicBezTo>
                  <a:cubicBezTo>
                    <a:pt x="542" y="198"/>
                    <a:pt x="582" y="247"/>
                    <a:pt x="663" y="276"/>
                  </a:cubicBezTo>
                  <a:cubicBezTo>
                    <a:pt x="744" y="305"/>
                    <a:pt x="910" y="321"/>
                    <a:pt x="975" y="333"/>
                  </a:cubicBezTo>
                </a:path>
              </a:pathLst>
            </a:custGeom>
            <a:noFill/>
            <a:ln w="22225" cap="flat" cmpd="sng" algn="ctr">
              <a:solidFill>
                <a:srgbClr val="000000"/>
              </a:solidFill>
              <a:prstDash val="dash"/>
              <a:round/>
              <a:headEnd type="none" w="med" len="med"/>
              <a:tailEnd type="none" w="med" len="med"/>
            </a:ln>
            <a:effectLst/>
          </p:spPr>
          <p:txBody>
            <a:bodyPr wrap="none" anchor="ctr">
              <a:prstTxWarp prst="textNoShape">
                <a:avLst/>
              </a:prstTxWarp>
            </a:bodyPr>
            <a:lstStyle/>
            <a:p>
              <a:endParaRPr lang="en-US"/>
            </a:p>
          </p:txBody>
        </p:sp>
        <p:sp>
          <p:nvSpPr>
            <p:cNvPr id="522264" name="Line 24"/>
            <p:cNvSpPr>
              <a:spLocks noChangeShapeType="1"/>
            </p:cNvSpPr>
            <p:nvPr/>
          </p:nvSpPr>
          <p:spPr bwMode="auto">
            <a:xfrm>
              <a:off x="2386" y="1156"/>
              <a:ext cx="0" cy="939"/>
            </a:xfrm>
            <a:prstGeom prst="line">
              <a:avLst/>
            </a:prstGeom>
            <a:noFill/>
            <a:ln w="12700">
              <a:solidFill>
                <a:schemeClr val="bg1"/>
              </a:solidFill>
              <a:prstDash val="dash"/>
              <a:round/>
              <a:headEnd/>
              <a:tailEnd/>
            </a:ln>
            <a:effectLst/>
          </p:spPr>
          <p:txBody>
            <a:bodyPr wrap="none" anchor="ctr">
              <a:prstTxWarp prst="textNoShape">
                <a:avLst/>
              </a:prstTxWarp>
            </a:bodyPr>
            <a:lstStyle/>
            <a:p>
              <a:endParaRPr lang="en-US"/>
            </a:p>
          </p:txBody>
        </p:sp>
        <p:sp>
          <p:nvSpPr>
            <p:cNvPr id="522265" name="Freeform 25"/>
            <p:cNvSpPr>
              <a:spLocks/>
            </p:cNvSpPr>
            <p:nvPr/>
          </p:nvSpPr>
          <p:spPr bwMode="auto">
            <a:xfrm>
              <a:off x="3487" y="1699"/>
              <a:ext cx="999" cy="330"/>
            </a:xfrm>
            <a:custGeom>
              <a:avLst/>
              <a:gdLst/>
              <a:ahLst/>
              <a:cxnLst>
                <a:cxn ang="0">
                  <a:pos x="0" y="330"/>
                </a:cxn>
                <a:cxn ang="0">
                  <a:pos x="324" y="291"/>
                </a:cxn>
                <a:cxn ang="0">
                  <a:pos x="483" y="174"/>
                </a:cxn>
                <a:cxn ang="0">
                  <a:pos x="660" y="57"/>
                </a:cxn>
                <a:cxn ang="0">
                  <a:pos x="999" y="0"/>
                </a:cxn>
              </a:cxnLst>
              <a:rect l="0" t="0" r="r" b="b"/>
              <a:pathLst>
                <a:path w="999" h="330">
                  <a:moveTo>
                    <a:pt x="0" y="330"/>
                  </a:moveTo>
                  <a:cubicBezTo>
                    <a:pt x="54" y="324"/>
                    <a:pt x="244" y="317"/>
                    <a:pt x="324" y="291"/>
                  </a:cubicBezTo>
                  <a:cubicBezTo>
                    <a:pt x="404" y="265"/>
                    <a:pt x="427" y="213"/>
                    <a:pt x="483" y="174"/>
                  </a:cubicBezTo>
                  <a:cubicBezTo>
                    <a:pt x="539" y="135"/>
                    <a:pt x="574" y="86"/>
                    <a:pt x="660" y="57"/>
                  </a:cubicBezTo>
                  <a:cubicBezTo>
                    <a:pt x="746" y="28"/>
                    <a:pt x="929" y="12"/>
                    <a:pt x="999" y="0"/>
                  </a:cubicBezTo>
                </a:path>
              </a:pathLst>
            </a:custGeom>
            <a:noFill/>
            <a:ln w="22225" cap="flat" cmpd="sng" algn="ctr">
              <a:solidFill>
                <a:srgbClr val="000000"/>
              </a:solidFill>
              <a:prstDash val="dash"/>
              <a:round/>
              <a:headEnd type="none" w="med" len="med"/>
              <a:tailEnd type="none" w="med" len="med"/>
            </a:ln>
            <a:effectLst/>
          </p:spPr>
          <p:txBody>
            <a:bodyPr wrap="none" anchor="ctr">
              <a:prstTxWarp prst="textNoShape">
                <a:avLst/>
              </a:prstTxWarp>
            </a:bodyPr>
            <a:lstStyle/>
            <a:p>
              <a:endParaRPr lang="en-US"/>
            </a:p>
          </p:txBody>
        </p:sp>
        <p:sp>
          <p:nvSpPr>
            <p:cNvPr id="522266" name="Line 26"/>
            <p:cNvSpPr>
              <a:spLocks noChangeShapeType="1"/>
            </p:cNvSpPr>
            <p:nvPr/>
          </p:nvSpPr>
          <p:spPr bwMode="auto">
            <a:xfrm>
              <a:off x="4414" y="1162"/>
              <a:ext cx="0" cy="939"/>
            </a:xfrm>
            <a:prstGeom prst="line">
              <a:avLst/>
            </a:prstGeom>
            <a:noFill/>
            <a:ln w="9525">
              <a:solidFill>
                <a:schemeClr val="bg1"/>
              </a:solidFill>
              <a:prstDash val="dash"/>
              <a:round/>
              <a:headEnd/>
              <a:tailEnd/>
            </a:ln>
            <a:effectLst/>
          </p:spPr>
          <p:txBody>
            <a:bodyPr wrap="none" anchor="ctr">
              <a:prstTxWarp prst="textNoShape">
                <a:avLst/>
              </a:prstTxWarp>
            </a:bodyPr>
            <a:lstStyle/>
            <a:p>
              <a:endParaRPr lang="en-US"/>
            </a:p>
          </p:txBody>
        </p:sp>
        <p:grpSp>
          <p:nvGrpSpPr>
            <p:cNvPr id="7" name="Group 27"/>
            <p:cNvGrpSpPr>
              <a:grpSpLocks/>
            </p:cNvGrpSpPr>
            <p:nvPr/>
          </p:nvGrpSpPr>
          <p:grpSpPr bwMode="auto">
            <a:xfrm>
              <a:off x="1162" y="1022"/>
              <a:ext cx="3360" cy="1235"/>
              <a:chOff x="1362" y="1136"/>
              <a:chExt cx="3360" cy="2323"/>
            </a:xfrm>
          </p:grpSpPr>
          <p:sp>
            <p:nvSpPr>
              <p:cNvPr id="522268" name="Line 28"/>
              <p:cNvSpPr>
                <a:spLocks noChangeShapeType="1"/>
              </p:cNvSpPr>
              <p:nvPr/>
            </p:nvSpPr>
            <p:spPr bwMode="auto">
              <a:xfrm>
                <a:off x="1362" y="1136"/>
                <a:ext cx="0" cy="2323"/>
              </a:xfrm>
              <a:prstGeom prst="line">
                <a:avLst/>
              </a:prstGeom>
              <a:noFill/>
              <a:ln w="19050" cap="flat" cmpd="sng" algn="ctr">
                <a:solidFill>
                  <a:schemeClr val="tx1"/>
                </a:solidFill>
                <a:prstDash val="dash"/>
                <a:round/>
                <a:headEnd type="none" w="med" len="med"/>
                <a:tailEnd type="none" w="med" len="med"/>
              </a:ln>
              <a:effectLst/>
            </p:spPr>
            <p:txBody>
              <a:bodyPr wrap="none" anchor="ctr">
                <a:prstTxWarp prst="textNoShape">
                  <a:avLst/>
                </a:prstTxWarp>
              </a:bodyPr>
              <a:lstStyle/>
              <a:p>
                <a:endParaRPr lang="en-US"/>
              </a:p>
            </p:txBody>
          </p:sp>
          <p:sp>
            <p:nvSpPr>
              <p:cNvPr id="522269" name="Line 29"/>
              <p:cNvSpPr>
                <a:spLocks noChangeShapeType="1"/>
              </p:cNvSpPr>
              <p:nvPr/>
            </p:nvSpPr>
            <p:spPr bwMode="auto">
              <a:xfrm>
                <a:off x="2706" y="1136"/>
                <a:ext cx="0" cy="2323"/>
              </a:xfrm>
              <a:prstGeom prst="line">
                <a:avLst/>
              </a:prstGeom>
              <a:noFill/>
              <a:ln w="19050" cap="flat" cmpd="sng" algn="ctr">
                <a:solidFill>
                  <a:srgbClr val="000000"/>
                </a:solidFill>
                <a:prstDash val="dash"/>
                <a:round/>
                <a:headEnd type="none" w="med" len="med"/>
                <a:tailEnd type="none" w="med" len="med"/>
              </a:ln>
              <a:effectLst/>
            </p:spPr>
            <p:txBody>
              <a:bodyPr wrap="none" anchor="ctr">
                <a:prstTxWarp prst="textNoShape">
                  <a:avLst/>
                </a:prstTxWarp>
              </a:bodyPr>
              <a:lstStyle/>
              <a:p>
                <a:endParaRPr lang="en-US"/>
              </a:p>
            </p:txBody>
          </p:sp>
          <p:sp>
            <p:nvSpPr>
              <p:cNvPr id="522270" name="Line 30"/>
              <p:cNvSpPr>
                <a:spLocks noChangeShapeType="1"/>
              </p:cNvSpPr>
              <p:nvPr/>
            </p:nvSpPr>
            <p:spPr bwMode="auto">
              <a:xfrm>
                <a:off x="3370" y="1136"/>
                <a:ext cx="0" cy="2323"/>
              </a:xfrm>
              <a:prstGeom prst="line">
                <a:avLst/>
              </a:prstGeom>
              <a:noFill/>
              <a:ln w="19050" cap="flat" cmpd="sng" algn="ctr">
                <a:solidFill>
                  <a:srgbClr val="000000"/>
                </a:solidFill>
                <a:prstDash val="dash"/>
                <a:round/>
                <a:headEnd type="none" w="med" len="med"/>
                <a:tailEnd type="none" w="med" len="med"/>
              </a:ln>
              <a:effectLst/>
            </p:spPr>
            <p:txBody>
              <a:bodyPr wrap="none" anchor="ctr">
                <a:prstTxWarp prst="textNoShape">
                  <a:avLst/>
                </a:prstTxWarp>
              </a:bodyPr>
              <a:lstStyle/>
              <a:p>
                <a:endParaRPr lang="en-US"/>
              </a:p>
            </p:txBody>
          </p:sp>
          <p:sp>
            <p:nvSpPr>
              <p:cNvPr id="522271" name="Line 31"/>
              <p:cNvSpPr>
                <a:spLocks noChangeShapeType="1"/>
              </p:cNvSpPr>
              <p:nvPr/>
            </p:nvSpPr>
            <p:spPr bwMode="auto">
              <a:xfrm>
                <a:off x="4722" y="1136"/>
                <a:ext cx="0" cy="2323"/>
              </a:xfrm>
              <a:prstGeom prst="line">
                <a:avLst/>
              </a:prstGeom>
              <a:noFill/>
              <a:ln w="19050" cap="flat" cmpd="sng" algn="ctr">
                <a:solidFill>
                  <a:srgbClr val="000000"/>
                </a:solidFill>
                <a:prstDash val="dash"/>
                <a:round/>
                <a:headEnd type="none" w="med" len="med"/>
                <a:tailEnd type="none" w="med" len="med"/>
              </a:ln>
              <a:effectLst/>
            </p:spPr>
            <p:txBody>
              <a:bodyPr wrap="none" anchor="ctr">
                <a:prstTxWarp prst="textNoShape">
                  <a:avLst/>
                </a:prstTxWarp>
              </a:bodyPr>
              <a:lstStyle/>
              <a:p>
                <a:endParaRPr lang="en-US"/>
              </a:p>
            </p:txBody>
          </p:sp>
        </p:grpSp>
      </p:grpSp>
      <p:grpSp>
        <p:nvGrpSpPr>
          <p:cNvPr id="8" name="Group 45"/>
          <p:cNvGrpSpPr>
            <a:grpSpLocks/>
          </p:cNvGrpSpPr>
          <p:nvPr/>
        </p:nvGrpSpPr>
        <p:grpSpPr bwMode="auto">
          <a:xfrm>
            <a:off x="598488" y="3430225"/>
            <a:ext cx="1531937" cy="866778"/>
            <a:chOff x="377" y="2336"/>
            <a:chExt cx="965" cy="546"/>
          </a:xfrm>
        </p:grpSpPr>
        <p:sp>
          <p:nvSpPr>
            <p:cNvPr id="522274" name="Line 34"/>
            <p:cNvSpPr>
              <a:spLocks noChangeShapeType="1"/>
            </p:cNvSpPr>
            <p:nvPr/>
          </p:nvSpPr>
          <p:spPr bwMode="auto">
            <a:xfrm>
              <a:off x="424" y="2336"/>
              <a:ext cx="728" cy="0"/>
            </a:xfrm>
            <a:prstGeom prst="line">
              <a:avLst/>
            </a:prstGeom>
            <a:noFill/>
            <a:ln w="57150">
              <a:solidFill>
                <a:srgbClr val="FF0000"/>
              </a:solidFill>
              <a:round/>
              <a:headEnd/>
              <a:tailEnd type="stealth" w="med" len="med"/>
            </a:ln>
            <a:effectLst/>
          </p:spPr>
          <p:txBody>
            <a:bodyPr wrap="none" anchor="ctr">
              <a:prstTxWarp prst="textNoShape">
                <a:avLst/>
              </a:prstTxWarp>
            </a:bodyPr>
            <a:lstStyle/>
            <a:p>
              <a:endParaRPr lang="en-US"/>
            </a:p>
          </p:txBody>
        </p:sp>
        <p:sp>
          <p:nvSpPr>
            <p:cNvPr id="522279" name="Text Box 39"/>
            <p:cNvSpPr txBox="1">
              <a:spLocks noChangeArrowheads="1"/>
            </p:cNvSpPr>
            <p:nvPr/>
          </p:nvSpPr>
          <p:spPr bwMode="auto">
            <a:xfrm>
              <a:off x="377" y="2475"/>
              <a:ext cx="965" cy="407"/>
            </a:xfrm>
            <a:prstGeom prst="rect">
              <a:avLst/>
            </a:prstGeom>
            <a:noFill/>
            <a:ln w="9525">
              <a:noFill/>
              <a:miter lim="800000"/>
              <a:headEnd/>
              <a:tailEnd/>
            </a:ln>
            <a:effectLst/>
          </p:spPr>
          <p:txBody>
            <a:bodyPr wrap="none" anchor="ctr">
              <a:prstTxWarp prst="textNoShape">
                <a:avLst/>
              </a:prstTxWarp>
              <a:spAutoFit/>
            </a:bodyPr>
            <a:lstStyle/>
            <a:p>
              <a:pPr algn="r"/>
              <a:r>
                <a:rPr lang="en-US" b="0" dirty="0"/>
                <a:t>Loading of</a:t>
              </a:r>
              <a:r>
                <a:rPr lang="en-US" b="0" dirty="0" smtClean="0"/>
                <a:t> </a:t>
              </a:r>
              <a:br>
                <a:rPr lang="en-US" b="0" dirty="0" smtClean="0"/>
              </a:br>
              <a:r>
                <a:rPr lang="en-US" b="0" dirty="0" smtClean="0"/>
                <a:t>random </a:t>
              </a:r>
              <a:r>
                <a:rPr lang="en-US" b="0" dirty="0"/>
                <a:t>state</a:t>
              </a:r>
              <a:endParaRPr lang="en-US" b="0" dirty="0">
                <a:solidFill>
                  <a:schemeClr val="accent2"/>
                </a:solidFill>
              </a:endParaRPr>
            </a:p>
          </p:txBody>
        </p:sp>
      </p:grpSp>
      <p:grpSp>
        <p:nvGrpSpPr>
          <p:cNvPr id="35" name="Group 42"/>
          <p:cNvGrpSpPr>
            <a:grpSpLocks/>
          </p:cNvGrpSpPr>
          <p:nvPr/>
        </p:nvGrpSpPr>
        <p:grpSpPr bwMode="auto">
          <a:xfrm>
            <a:off x="1223972" y="3439538"/>
            <a:ext cx="5613400" cy="2886097"/>
            <a:chOff x="771" y="1627"/>
            <a:chExt cx="3536" cy="1818"/>
          </a:xfrm>
        </p:grpSpPr>
        <p:sp>
          <p:nvSpPr>
            <p:cNvPr id="36" name="Line 33"/>
            <p:cNvSpPr>
              <a:spLocks noChangeShapeType="1"/>
            </p:cNvSpPr>
            <p:nvPr/>
          </p:nvSpPr>
          <p:spPr bwMode="auto">
            <a:xfrm>
              <a:off x="1192" y="1627"/>
              <a:ext cx="1304" cy="0"/>
            </a:xfrm>
            <a:prstGeom prst="line">
              <a:avLst/>
            </a:prstGeom>
            <a:noFill/>
            <a:ln w="57150">
              <a:solidFill>
                <a:srgbClr val="FF0000"/>
              </a:solidFill>
              <a:round/>
              <a:headEnd/>
              <a:tailEnd type="stealth" w="med" len="med"/>
            </a:ln>
            <a:effectLst/>
          </p:spPr>
          <p:txBody>
            <a:bodyPr wrap="none" anchor="ctr">
              <a:prstTxWarp prst="textNoShape">
                <a:avLst/>
              </a:prstTxWarp>
            </a:bodyPr>
            <a:lstStyle/>
            <a:p>
              <a:endParaRPr lang="en-US"/>
            </a:p>
          </p:txBody>
        </p:sp>
        <p:sp>
          <p:nvSpPr>
            <p:cNvPr id="37" name="Text Box 38"/>
            <p:cNvSpPr txBox="1">
              <a:spLocks noChangeArrowheads="1"/>
            </p:cNvSpPr>
            <p:nvPr/>
          </p:nvSpPr>
          <p:spPr bwMode="auto">
            <a:xfrm>
              <a:off x="771" y="2514"/>
              <a:ext cx="3536" cy="931"/>
            </a:xfrm>
            <a:prstGeom prst="rect">
              <a:avLst/>
            </a:prstGeom>
            <a:noFill/>
            <a:ln w="9525">
              <a:noFill/>
              <a:miter lim="800000"/>
              <a:headEnd/>
              <a:tailEnd/>
            </a:ln>
            <a:effectLst/>
          </p:spPr>
          <p:txBody>
            <a:bodyPr anchor="ctr">
              <a:prstTxWarp prst="textNoShape">
                <a:avLst/>
              </a:prstTxWarp>
              <a:spAutoFit/>
            </a:bodyPr>
            <a:lstStyle/>
            <a:p>
              <a:pPr algn="l">
                <a:spcBef>
                  <a:spcPct val="0"/>
                </a:spcBef>
                <a:buClrTx/>
                <a:buSzTx/>
              </a:pPr>
              <a:r>
                <a:rPr lang="en-US" b="0" dirty="0"/>
                <a:t>1. Initialization of internal nodes</a:t>
              </a:r>
            </a:p>
            <a:p>
              <a:pPr algn="l">
                <a:spcBef>
                  <a:spcPct val="0"/>
                </a:spcBef>
                <a:buClrTx/>
                <a:buSzTx/>
              </a:pPr>
              <a:r>
                <a:rPr lang="en-US" b="0" dirty="0"/>
                <a:t>2. Deactivation of scan enable </a:t>
              </a:r>
            </a:p>
            <a:p>
              <a:pPr algn="l">
                <a:spcBef>
                  <a:spcPct val="0"/>
                </a:spcBef>
                <a:buClrTx/>
                <a:buSzTx/>
              </a:pPr>
              <a:r>
                <a:rPr lang="en-US" b="0" dirty="0"/>
                <a:t>3. Propagation of scan enable </a:t>
              </a:r>
              <a:r>
                <a:rPr lang="en-US" b="0" dirty="0" smtClean="0"/>
                <a:t>signal</a:t>
              </a:r>
            </a:p>
            <a:p>
              <a:pPr algn="l">
                <a:spcBef>
                  <a:spcPct val="0"/>
                </a:spcBef>
                <a:buClrTx/>
                <a:buSzTx/>
              </a:pPr>
              <a:r>
                <a:rPr lang="en-US" b="0" dirty="0"/>
                <a:t>4. Transition to a semi-legal state</a:t>
              </a:r>
            </a:p>
            <a:p>
              <a:pPr algn="l">
                <a:spcBef>
                  <a:spcPct val="0"/>
                </a:spcBef>
                <a:buClrTx/>
                <a:buSzTx/>
              </a:pPr>
              <a:r>
                <a:rPr lang="en-US" b="0" dirty="0"/>
                <a:t>5. Launch of transitions</a:t>
              </a:r>
              <a:endParaRPr lang="en-US" dirty="0"/>
            </a:p>
          </p:txBody>
        </p:sp>
      </p:grpSp>
      <p:grpSp>
        <p:nvGrpSpPr>
          <p:cNvPr id="38" name="Group 42"/>
          <p:cNvGrpSpPr>
            <a:grpSpLocks/>
          </p:cNvGrpSpPr>
          <p:nvPr/>
        </p:nvGrpSpPr>
        <p:grpSpPr bwMode="auto">
          <a:xfrm>
            <a:off x="3232140" y="3442315"/>
            <a:ext cx="2725738" cy="879476"/>
            <a:chOff x="2036" y="2336"/>
            <a:chExt cx="1717" cy="554"/>
          </a:xfrm>
        </p:grpSpPr>
        <p:sp>
          <p:nvSpPr>
            <p:cNvPr id="39" name="Line 34"/>
            <p:cNvSpPr>
              <a:spLocks noChangeShapeType="1"/>
            </p:cNvSpPr>
            <p:nvPr/>
          </p:nvSpPr>
          <p:spPr bwMode="auto">
            <a:xfrm>
              <a:off x="2528" y="2336"/>
              <a:ext cx="624" cy="0"/>
            </a:xfrm>
            <a:prstGeom prst="line">
              <a:avLst/>
            </a:prstGeom>
            <a:noFill/>
            <a:ln w="57150">
              <a:solidFill>
                <a:srgbClr val="FF0000"/>
              </a:solidFill>
              <a:round/>
              <a:headEnd/>
              <a:tailEnd type="stealth" w="med" len="med"/>
            </a:ln>
            <a:effectLst/>
          </p:spPr>
          <p:txBody>
            <a:bodyPr wrap="none" anchor="ctr">
              <a:prstTxWarp prst="textNoShape">
                <a:avLst/>
              </a:prstTxWarp>
            </a:bodyPr>
            <a:lstStyle/>
            <a:p>
              <a:endParaRPr lang="en-US"/>
            </a:p>
          </p:txBody>
        </p:sp>
        <p:sp>
          <p:nvSpPr>
            <p:cNvPr id="40" name="Text Box 39"/>
            <p:cNvSpPr txBox="1">
              <a:spLocks noChangeArrowheads="1"/>
            </p:cNvSpPr>
            <p:nvPr/>
          </p:nvSpPr>
          <p:spPr bwMode="auto">
            <a:xfrm>
              <a:off x="2036" y="2483"/>
              <a:ext cx="1717" cy="407"/>
            </a:xfrm>
            <a:prstGeom prst="rect">
              <a:avLst/>
            </a:prstGeom>
            <a:noFill/>
            <a:ln w="9525">
              <a:noFill/>
              <a:miter lim="800000"/>
              <a:headEnd/>
              <a:tailEnd/>
            </a:ln>
            <a:effectLst/>
          </p:spPr>
          <p:txBody>
            <a:bodyPr wrap="none" anchor="ctr">
              <a:prstTxWarp prst="textNoShape">
                <a:avLst/>
              </a:prstTxWarp>
              <a:spAutoFit/>
            </a:bodyPr>
            <a:lstStyle/>
            <a:p>
              <a:pPr algn="l">
                <a:spcBef>
                  <a:spcPct val="0"/>
                </a:spcBef>
                <a:buClrTx/>
                <a:buSzTx/>
              </a:pPr>
              <a:r>
                <a:rPr lang="en-US" b="0" dirty="0"/>
                <a:t>1. Propagation of signals</a:t>
              </a:r>
            </a:p>
            <a:p>
              <a:pPr algn="l">
                <a:spcBef>
                  <a:spcPct val="0"/>
                </a:spcBef>
                <a:buClrTx/>
                <a:buSzTx/>
              </a:pPr>
              <a:r>
                <a:rPr lang="en-US" b="0" dirty="0"/>
                <a:t>2. Capture of responses</a:t>
              </a:r>
              <a:endParaRPr lang="en-US" b="0" dirty="0">
                <a:solidFill>
                  <a:schemeClr val="accent2"/>
                </a:solidFill>
              </a:endParaRPr>
            </a:p>
          </p:txBody>
        </p:sp>
      </p:grpSp>
      <p:grpSp>
        <p:nvGrpSpPr>
          <p:cNvPr id="41" name="Group 42"/>
          <p:cNvGrpSpPr>
            <a:grpSpLocks/>
          </p:cNvGrpSpPr>
          <p:nvPr/>
        </p:nvGrpSpPr>
        <p:grpSpPr bwMode="auto">
          <a:xfrm>
            <a:off x="5018088" y="3446155"/>
            <a:ext cx="3251200" cy="2313002"/>
            <a:chOff x="3161" y="2336"/>
            <a:chExt cx="2048" cy="1457"/>
          </a:xfrm>
        </p:grpSpPr>
        <p:sp>
          <p:nvSpPr>
            <p:cNvPr id="42" name="Line 35"/>
            <p:cNvSpPr>
              <a:spLocks noChangeShapeType="1"/>
            </p:cNvSpPr>
            <p:nvPr/>
          </p:nvSpPr>
          <p:spPr bwMode="auto">
            <a:xfrm>
              <a:off x="3184" y="2336"/>
              <a:ext cx="1344" cy="0"/>
            </a:xfrm>
            <a:prstGeom prst="line">
              <a:avLst/>
            </a:prstGeom>
            <a:noFill/>
            <a:ln w="57150">
              <a:solidFill>
                <a:srgbClr val="FF0000"/>
              </a:solidFill>
              <a:round/>
              <a:headEnd/>
              <a:tailEnd type="stealth" w="med" len="med"/>
            </a:ln>
            <a:effectLst/>
          </p:spPr>
          <p:txBody>
            <a:bodyPr wrap="none" anchor="ctr">
              <a:prstTxWarp prst="textNoShape">
                <a:avLst/>
              </a:prstTxWarp>
            </a:bodyPr>
            <a:lstStyle/>
            <a:p>
              <a:endParaRPr lang="en-US"/>
            </a:p>
          </p:txBody>
        </p:sp>
        <p:sp>
          <p:nvSpPr>
            <p:cNvPr id="43" name="Text Box 40"/>
            <p:cNvSpPr txBox="1">
              <a:spLocks noChangeArrowheads="1"/>
            </p:cNvSpPr>
            <p:nvPr/>
          </p:nvSpPr>
          <p:spPr bwMode="auto">
            <a:xfrm>
              <a:off x="3161" y="3037"/>
              <a:ext cx="2048" cy="756"/>
            </a:xfrm>
            <a:prstGeom prst="rect">
              <a:avLst/>
            </a:prstGeom>
            <a:noFill/>
            <a:ln w="9525">
              <a:noFill/>
              <a:miter lim="800000"/>
              <a:headEnd/>
              <a:tailEnd/>
            </a:ln>
            <a:effectLst/>
          </p:spPr>
          <p:txBody>
            <a:bodyPr wrap="square" anchor="ctr">
              <a:prstTxWarp prst="textNoShape">
                <a:avLst/>
              </a:prstTxWarp>
              <a:spAutoFit/>
            </a:bodyPr>
            <a:lstStyle/>
            <a:p>
              <a:pPr algn="l">
                <a:spcBef>
                  <a:spcPct val="0"/>
                </a:spcBef>
                <a:buClrTx/>
                <a:buSzTx/>
              </a:pPr>
              <a:r>
                <a:rPr lang="en-US" b="0" dirty="0"/>
                <a:t>1. Activation of scan enable</a:t>
              </a:r>
            </a:p>
            <a:p>
              <a:pPr algn="l">
                <a:spcBef>
                  <a:spcPct val="0"/>
                </a:spcBef>
                <a:buClrTx/>
                <a:buSzTx/>
              </a:pPr>
              <a:r>
                <a:rPr lang="en-US" b="0" dirty="0"/>
                <a:t>2. Propagation of scan enable</a:t>
              </a:r>
            </a:p>
            <a:p>
              <a:pPr algn="l">
                <a:spcBef>
                  <a:spcPct val="0"/>
                </a:spcBef>
                <a:buClrTx/>
                <a:buSzTx/>
              </a:pPr>
              <a:r>
                <a:rPr lang="en-US" b="0" dirty="0"/>
                <a:t>3. First shift out of responses</a:t>
              </a:r>
              <a:endParaRPr lang="pl-PL" b="0" dirty="0">
                <a:solidFill>
                  <a:schemeClr val="tx1"/>
                </a:solidFill>
              </a:endParaRPr>
            </a:p>
            <a:p>
              <a:pPr algn="l"/>
              <a:endParaRPr lang="en-US" dirty="0"/>
            </a:p>
          </p:txBody>
        </p:sp>
      </p:grpSp>
      <p:grpSp>
        <p:nvGrpSpPr>
          <p:cNvPr id="44" name="Group 42"/>
          <p:cNvGrpSpPr>
            <a:grpSpLocks/>
          </p:cNvGrpSpPr>
          <p:nvPr/>
        </p:nvGrpSpPr>
        <p:grpSpPr bwMode="auto">
          <a:xfrm>
            <a:off x="6484944" y="3438808"/>
            <a:ext cx="2301875" cy="866776"/>
            <a:chOff x="4085" y="2336"/>
            <a:chExt cx="1450" cy="546"/>
          </a:xfrm>
        </p:grpSpPr>
        <p:sp>
          <p:nvSpPr>
            <p:cNvPr id="45" name="Line 36"/>
            <p:cNvSpPr>
              <a:spLocks noChangeShapeType="1"/>
            </p:cNvSpPr>
            <p:nvPr/>
          </p:nvSpPr>
          <p:spPr bwMode="auto">
            <a:xfrm>
              <a:off x="4544" y="2336"/>
              <a:ext cx="728" cy="0"/>
            </a:xfrm>
            <a:prstGeom prst="line">
              <a:avLst/>
            </a:prstGeom>
            <a:noFill/>
            <a:ln w="57150">
              <a:solidFill>
                <a:srgbClr val="FF0000"/>
              </a:solidFill>
              <a:round/>
              <a:headEnd/>
              <a:tailEnd type="stealth" w="med" len="med"/>
            </a:ln>
            <a:effectLst/>
          </p:spPr>
          <p:txBody>
            <a:bodyPr wrap="none" anchor="ctr">
              <a:prstTxWarp prst="textNoShape">
                <a:avLst/>
              </a:prstTxWarp>
            </a:bodyPr>
            <a:lstStyle/>
            <a:p>
              <a:endParaRPr lang="en-US"/>
            </a:p>
          </p:txBody>
        </p:sp>
        <p:sp>
          <p:nvSpPr>
            <p:cNvPr id="46" name="Text Box 41"/>
            <p:cNvSpPr txBox="1">
              <a:spLocks noChangeArrowheads="1"/>
            </p:cNvSpPr>
            <p:nvPr/>
          </p:nvSpPr>
          <p:spPr bwMode="auto">
            <a:xfrm>
              <a:off x="4085" y="2475"/>
              <a:ext cx="1450" cy="407"/>
            </a:xfrm>
            <a:prstGeom prst="rect">
              <a:avLst/>
            </a:prstGeom>
            <a:noFill/>
            <a:ln w="9525">
              <a:noFill/>
              <a:miter lim="800000"/>
              <a:headEnd/>
              <a:tailEnd/>
            </a:ln>
            <a:effectLst/>
          </p:spPr>
          <p:txBody>
            <a:bodyPr wrap="none" anchor="ctr">
              <a:prstTxWarp prst="textNoShape">
                <a:avLst/>
              </a:prstTxWarp>
              <a:spAutoFit/>
            </a:bodyPr>
            <a:lstStyle/>
            <a:p>
              <a:pPr algn="r"/>
              <a:r>
                <a:rPr lang="en-US" b="0" dirty="0"/>
                <a:t>Continued </a:t>
              </a:r>
              <a:r>
                <a:rPr lang="en-US" b="0" dirty="0" smtClean="0"/>
                <a:t>unloading</a:t>
              </a:r>
              <a:br>
                <a:rPr lang="en-US" b="0" dirty="0" smtClean="0"/>
              </a:br>
              <a:r>
                <a:rPr lang="en-US" b="0" dirty="0" smtClean="0"/>
                <a:t>of </a:t>
              </a:r>
              <a:r>
                <a:rPr lang="en-US" b="0" dirty="0"/>
                <a:t>responses</a:t>
              </a:r>
              <a:endParaRPr lang="en-US" b="0" dirty="0">
                <a:solidFill>
                  <a:schemeClr val="accent2"/>
                </a:solidFill>
              </a:endParaRPr>
            </a:p>
          </p:txBody>
        </p:sp>
      </p:gr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wipe(left)">
                                      <p:cBhvr>
                                        <p:cTn id="12" dur="500"/>
                                        <p:tgtEl>
                                          <p:spTgt spid="3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wipe(left)">
                                      <p:cBhvr>
                                        <p:cTn id="17" dur="500"/>
                                        <p:tgtEl>
                                          <p:spTgt spid="3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wipe(left)">
                                      <p:cBhvr>
                                        <p:cTn id="22" dur="500"/>
                                        <p:tgtEl>
                                          <p:spTgt spid="4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wipe(left)">
                                      <p:cBhvr>
                                        <p:cTn id="2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AutoShape 60"/>
          <p:cNvSpPr>
            <a:spLocks noChangeArrowheads="1"/>
          </p:cNvSpPr>
          <p:nvPr/>
        </p:nvSpPr>
        <p:spPr bwMode="auto">
          <a:xfrm>
            <a:off x="6553200" y="3329129"/>
            <a:ext cx="377480" cy="450850"/>
          </a:xfrm>
          <a:custGeom>
            <a:avLst/>
            <a:gdLst>
              <a:gd name="T0" fmla="*/ 9250 w 21600"/>
              <a:gd name="T1" fmla="*/ 0 h 21600"/>
              <a:gd name="T2" fmla="*/ 3055 w 21600"/>
              <a:gd name="T3" fmla="*/ 21600 h 21600"/>
              <a:gd name="T4" fmla="*/ 9725 w 21600"/>
              <a:gd name="T5" fmla="*/ 8310 h 21600"/>
              <a:gd name="T6" fmla="*/ 15662 w 21600"/>
              <a:gd name="T7" fmla="*/ 14285 h 21600"/>
              <a:gd name="T8" fmla="*/ 21600 w 21600"/>
              <a:gd name="T9" fmla="*/ 8310 h 21600"/>
              <a:gd name="T10" fmla="*/ 17694720 60000 65536"/>
              <a:gd name="T11" fmla="*/ 5898240 60000 65536"/>
              <a:gd name="T12" fmla="*/ 5898240 60000 65536"/>
              <a:gd name="T13" fmla="*/ 5898240 60000 65536"/>
              <a:gd name="T14" fmla="*/ 0 60000 65536"/>
              <a:gd name="T15" fmla="*/ 0 w 21600"/>
              <a:gd name="T16" fmla="*/ 8310 h 21600"/>
              <a:gd name="T17" fmla="*/ 6110 w 21600"/>
              <a:gd name="T18" fmla="*/ 21600 h 21600"/>
            </a:gdLst>
            <a:ahLst/>
            <a:cxnLst>
              <a:cxn ang="T10">
                <a:pos x="T0" y="T1"/>
              </a:cxn>
              <a:cxn ang="T11">
                <a:pos x="T2" y="T3"/>
              </a:cxn>
              <a:cxn ang="T12">
                <a:pos x="T4" y="T5"/>
              </a:cxn>
              <a:cxn ang="T13">
                <a:pos x="T6" y="T7"/>
              </a:cxn>
              <a:cxn ang="T14">
                <a:pos x="T8" y="T9"/>
              </a:cxn>
            </a:cxnLst>
            <a:rect l="T15" t="T16" r="T17" b="T18"/>
            <a:pathLst>
              <a:path w="21600" h="21600">
                <a:moveTo>
                  <a:pt x="15662" y="14285"/>
                </a:moveTo>
                <a:lnTo>
                  <a:pt x="21600" y="8310"/>
                </a:lnTo>
                <a:lnTo>
                  <a:pt x="18630" y="8310"/>
                </a:lnTo>
                <a:cubicBezTo>
                  <a:pt x="18630" y="3721"/>
                  <a:pt x="14430" y="0"/>
                  <a:pt x="9250" y="0"/>
                </a:cubicBezTo>
                <a:cubicBezTo>
                  <a:pt x="4141" y="0"/>
                  <a:pt x="0" y="3799"/>
                  <a:pt x="0" y="8485"/>
                </a:cubicBezTo>
                <a:lnTo>
                  <a:pt x="0" y="21600"/>
                </a:lnTo>
                <a:lnTo>
                  <a:pt x="6110" y="21600"/>
                </a:lnTo>
                <a:lnTo>
                  <a:pt x="6110" y="8310"/>
                </a:lnTo>
                <a:cubicBezTo>
                  <a:pt x="6110" y="6947"/>
                  <a:pt x="7362" y="5842"/>
                  <a:pt x="8907" y="5842"/>
                </a:cubicBezTo>
                <a:lnTo>
                  <a:pt x="9725" y="5842"/>
                </a:lnTo>
                <a:cubicBezTo>
                  <a:pt x="11269" y="5842"/>
                  <a:pt x="12520" y="6947"/>
                  <a:pt x="12520" y="8310"/>
                </a:cubicBezTo>
                <a:lnTo>
                  <a:pt x="9725" y="8310"/>
                </a:lnTo>
                <a:close/>
              </a:path>
            </a:pathLst>
          </a:custGeom>
          <a:solidFill>
            <a:srgbClr val="FF3300"/>
          </a:solidFill>
          <a:ln w="9525">
            <a:noFill/>
            <a:miter lim="800000"/>
            <a:headEnd/>
            <a:tailEnd/>
          </a:ln>
          <a:effectLst/>
        </p:spPr>
        <p:txBody>
          <a:bodyPr wrap="none" anchor="ctr">
            <a:prstTxWarp prst="textNoShape">
              <a:avLst/>
            </a:prstTxWarp>
          </a:bodyPr>
          <a:lstStyle/>
          <a:p>
            <a:endParaRPr lang="en-US"/>
          </a:p>
        </p:txBody>
      </p:sp>
      <p:sp>
        <p:nvSpPr>
          <p:cNvPr id="541706" name="Freeform 10"/>
          <p:cNvSpPr>
            <a:spLocks/>
          </p:cNvSpPr>
          <p:nvPr/>
        </p:nvSpPr>
        <p:spPr bwMode="auto">
          <a:xfrm>
            <a:off x="3626134" y="3666284"/>
            <a:ext cx="1288765" cy="495300"/>
          </a:xfrm>
          <a:custGeom>
            <a:avLst/>
            <a:gdLst/>
            <a:ahLst/>
            <a:cxnLst>
              <a:cxn ang="0">
                <a:pos x="0" y="312"/>
              </a:cxn>
              <a:cxn ang="0">
                <a:pos x="416" y="312"/>
              </a:cxn>
              <a:cxn ang="0">
                <a:pos x="416" y="0"/>
              </a:cxn>
            </a:cxnLst>
            <a:rect l="0" t="0" r="r" b="b"/>
            <a:pathLst>
              <a:path w="416" h="312">
                <a:moveTo>
                  <a:pt x="0" y="312"/>
                </a:moveTo>
                <a:lnTo>
                  <a:pt x="416" y="312"/>
                </a:lnTo>
                <a:lnTo>
                  <a:pt x="416" y="0"/>
                </a:lnTo>
              </a:path>
            </a:pathLst>
          </a:custGeom>
          <a:no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541707" name="Freeform 11"/>
          <p:cNvSpPr>
            <a:spLocks/>
          </p:cNvSpPr>
          <p:nvPr/>
        </p:nvSpPr>
        <p:spPr bwMode="auto">
          <a:xfrm>
            <a:off x="2165634" y="3488484"/>
            <a:ext cx="2749265" cy="241300"/>
          </a:xfrm>
          <a:custGeom>
            <a:avLst/>
            <a:gdLst/>
            <a:ahLst/>
            <a:cxnLst>
              <a:cxn ang="0">
                <a:pos x="0" y="0"/>
              </a:cxn>
              <a:cxn ang="0">
                <a:pos x="1952" y="0"/>
              </a:cxn>
              <a:cxn ang="0">
                <a:pos x="1952" y="152"/>
              </a:cxn>
            </a:cxnLst>
            <a:rect l="0" t="0" r="r" b="b"/>
            <a:pathLst>
              <a:path w="1952" h="152">
                <a:moveTo>
                  <a:pt x="0" y="0"/>
                </a:moveTo>
                <a:lnTo>
                  <a:pt x="1952" y="0"/>
                </a:lnTo>
                <a:lnTo>
                  <a:pt x="1952" y="152"/>
                </a:lnTo>
              </a:path>
            </a:pathLst>
          </a:custGeom>
          <a:no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grpSp>
        <p:nvGrpSpPr>
          <p:cNvPr id="2" name="Group 48"/>
          <p:cNvGrpSpPr/>
          <p:nvPr/>
        </p:nvGrpSpPr>
        <p:grpSpPr>
          <a:xfrm>
            <a:off x="3943048" y="2612184"/>
            <a:ext cx="4883452" cy="2349500"/>
            <a:chOff x="3943048" y="2612184"/>
            <a:chExt cx="1501019" cy="2349500"/>
          </a:xfrm>
        </p:grpSpPr>
        <p:sp>
          <p:nvSpPr>
            <p:cNvPr id="541741" name="Line 45"/>
            <p:cNvSpPr>
              <a:spLocks noChangeShapeType="1"/>
            </p:cNvSpPr>
            <p:nvPr/>
          </p:nvSpPr>
          <p:spPr bwMode="auto">
            <a:xfrm>
              <a:off x="3943048" y="3780584"/>
              <a:ext cx="1501019" cy="0"/>
            </a:xfrm>
            <a:prstGeom prst="line">
              <a:avLst/>
            </a:prstGeom>
            <a:noFill/>
            <a:ln w="15875"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541735" name="Line 39"/>
            <p:cNvSpPr>
              <a:spLocks noChangeShapeType="1"/>
            </p:cNvSpPr>
            <p:nvPr/>
          </p:nvSpPr>
          <p:spPr bwMode="auto">
            <a:xfrm>
              <a:off x="3943048" y="4961684"/>
              <a:ext cx="1496867" cy="0"/>
            </a:xfrm>
            <a:prstGeom prst="line">
              <a:avLst/>
            </a:prstGeom>
            <a:noFill/>
            <a:ln w="15875"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541738" name="Line 42"/>
            <p:cNvSpPr>
              <a:spLocks noChangeShapeType="1"/>
            </p:cNvSpPr>
            <p:nvPr/>
          </p:nvSpPr>
          <p:spPr bwMode="auto">
            <a:xfrm>
              <a:off x="3943048" y="2612184"/>
              <a:ext cx="1496867" cy="0"/>
            </a:xfrm>
            <a:prstGeom prst="line">
              <a:avLst/>
            </a:prstGeom>
            <a:noFill/>
            <a:ln w="15875"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grpSp>
      <p:sp>
        <p:nvSpPr>
          <p:cNvPr id="62" name="Rectangle 1119"/>
          <p:cNvSpPr>
            <a:spLocks noChangeArrowheads="1"/>
          </p:cNvSpPr>
          <p:nvPr/>
        </p:nvSpPr>
        <p:spPr bwMode="auto">
          <a:xfrm>
            <a:off x="4112990" y="3661918"/>
            <a:ext cx="4484910" cy="237332"/>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buClrTx/>
              <a:buSzTx/>
              <a:defRPr/>
            </a:pPr>
            <a:endParaRPr lang="pl-PL" sz="1200" kern="0">
              <a:solidFill>
                <a:srgbClr val="000000"/>
              </a:solidFill>
              <a:latin typeface="Arial"/>
            </a:endParaRPr>
          </a:p>
        </p:txBody>
      </p:sp>
      <p:sp>
        <p:nvSpPr>
          <p:cNvPr id="541698" name="Rectangle 2"/>
          <p:cNvSpPr>
            <a:spLocks noGrp="1" noChangeArrowheads="1"/>
          </p:cNvSpPr>
          <p:nvPr>
            <p:ph type="title"/>
          </p:nvPr>
        </p:nvSpPr>
        <p:spPr/>
        <p:txBody>
          <a:bodyPr/>
          <a:lstStyle/>
          <a:p>
            <a:r>
              <a:rPr lang="en-US"/>
              <a:t>Multiple clock domains</a:t>
            </a:r>
          </a:p>
        </p:txBody>
      </p:sp>
      <p:sp>
        <p:nvSpPr>
          <p:cNvPr id="541699" name="Freeform 3"/>
          <p:cNvSpPr>
            <a:spLocks/>
          </p:cNvSpPr>
          <p:nvPr/>
        </p:nvSpPr>
        <p:spPr bwMode="auto">
          <a:xfrm>
            <a:off x="2165634" y="3275759"/>
            <a:ext cx="1484314" cy="3089275"/>
          </a:xfrm>
          <a:custGeom>
            <a:avLst/>
            <a:gdLst/>
            <a:ahLst/>
            <a:cxnLst>
              <a:cxn ang="0">
                <a:pos x="1354" y="0"/>
              </a:cxn>
              <a:cxn ang="0">
                <a:pos x="1354" y="1946"/>
              </a:cxn>
              <a:cxn ang="0">
                <a:pos x="0" y="1946"/>
              </a:cxn>
            </a:cxnLst>
            <a:rect l="0" t="0" r="r" b="b"/>
            <a:pathLst>
              <a:path w="1354" h="1946">
                <a:moveTo>
                  <a:pt x="1354" y="0"/>
                </a:moveTo>
                <a:lnTo>
                  <a:pt x="1354" y="1946"/>
                </a:lnTo>
                <a:lnTo>
                  <a:pt x="0" y="1946"/>
                </a:lnTo>
              </a:path>
            </a:pathLst>
          </a:custGeom>
          <a:no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541703" name="Freeform 7"/>
          <p:cNvSpPr>
            <a:spLocks/>
          </p:cNvSpPr>
          <p:nvPr/>
        </p:nvSpPr>
        <p:spPr bwMode="auto">
          <a:xfrm>
            <a:off x="2191034" y="2332784"/>
            <a:ext cx="2723865" cy="279400"/>
          </a:xfrm>
          <a:custGeom>
            <a:avLst/>
            <a:gdLst/>
            <a:ahLst/>
            <a:cxnLst>
              <a:cxn ang="0">
                <a:pos x="0" y="0"/>
              </a:cxn>
              <a:cxn ang="0">
                <a:pos x="1952" y="0"/>
              </a:cxn>
              <a:cxn ang="0">
                <a:pos x="1952" y="152"/>
              </a:cxn>
            </a:cxnLst>
            <a:rect l="0" t="0" r="r" b="b"/>
            <a:pathLst>
              <a:path w="1952" h="152">
                <a:moveTo>
                  <a:pt x="0" y="0"/>
                </a:moveTo>
                <a:lnTo>
                  <a:pt x="1952" y="0"/>
                </a:lnTo>
                <a:lnTo>
                  <a:pt x="1952" y="152"/>
                </a:lnTo>
              </a:path>
            </a:pathLst>
          </a:custGeom>
          <a:no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541704" name="Freeform 8"/>
          <p:cNvSpPr>
            <a:spLocks/>
          </p:cNvSpPr>
          <p:nvPr/>
        </p:nvSpPr>
        <p:spPr bwMode="auto">
          <a:xfrm>
            <a:off x="2191034" y="4618784"/>
            <a:ext cx="2723865" cy="241300"/>
          </a:xfrm>
          <a:custGeom>
            <a:avLst/>
            <a:gdLst/>
            <a:ahLst/>
            <a:cxnLst>
              <a:cxn ang="0">
                <a:pos x="0" y="0"/>
              </a:cxn>
              <a:cxn ang="0">
                <a:pos x="1952" y="0"/>
              </a:cxn>
              <a:cxn ang="0">
                <a:pos x="1952" y="152"/>
              </a:cxn>
            </a:cxnLst>
            <a:rect l="0" t="0" r="r" b="b"/>
            <a:pathLst>
              <a:path w="1952" h="152">
                <a:moveTo>
                  <a:pt x="0" y="0"/>
                </a:moveTo>
                <a:lnTo>
                  <a:pt x="1952" y="0"/>
                </a:lnTo>
                <a:lnTo>
                  <a:pt x="1952" y="152"/>
                </a:lnTo>
              </a:path>
            </a:pathLst>
          </a:custGeom>
          <a:no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541705" name="Freeform 9"/>
          <p:cNvSpPr>
            <a:spLocks/>
          </p:cNvSpPr>
          <p:nvPr/>
        </p:nvSpPr>
        <p:spPr bwMode="auto">
          <a:xfrm>
            <a:off x="3626134" y="4821984"/>
            <a:ext cx="1288765" cy="495300"/>
          </a:xfrm>
          <a:custGeom>
            <a:avLst/>
            <a:gdLst/>
            <a:ahLst/>
            <a:cxnLst>
              <a:cxn ang="0">
                <a:pos x="0" y="312"/>
              </a:cxn>
              <a:cxn ang="0">
                <a:pos x="416" y="312"/>
              </a:cxn>
              <a:cxn ang="0">
                <a:pos x="416" y="0"/>
              </a:cxn>
            </a:cxnLst>
            <a:rect l="0" t="0" r="r" b="b"/>
            <a:pathLst>
              <a:path w="416" h="312">
                <a:moveTo>
                  <a:pt x="0" y="312"/>
                </a:moveTo>
                <a:lnTo>
                  <a:pt x="416" y="312"/>
                </a:lnTo>
                <a:lnTo>
                  <a:pt x="416" y="0"/>
                </a:lnTo>
              </a:path>
            </a:pathLst>
          </a:custGeom>
          <a:no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541708" name="Freeform 12"/>
          <p:cNvSpPr>
            <a:spLocks/>
          </p:cNvSpPr>
          <p:nvPr/>
        </p:nvSpPr>
        <p:spPr bwMode="auto">
          <a:xfrm>
            <a:off x="3626134" y="2497884"/>
            <a:ext cx="1288766" cy="495300"/>
          </a:xfrm>
          <a:custGeom>
            <a:avLst/>
            <a:gdLst/>
            <a:ahLst/>
            <a:cxnLst>
              <a:cxn ang="0">
                <a:pos x="0" y="312"/>
              </a:cxn>
              <a:cxn ang="0">
                <a:pos x="416" y="312"/>
              </a:cxn>
              <a:cxn ang="0">
                <a:pos x="416" y="0"/>
              </a:cxn>
            </a:cxnLst>
            <a:rect l="0" t="0" r="r" b="b"/>
            <a:pathLst>
              <a:path w="416" h="312">
                <a:moveTo>
                  <a:pt x="0" y="312"/>
                </a:moveTo>
                <a:lnTo>
                  <a:pt x="416" y="312"/>
                </a:lnTo>
                <a:lnTo>
                  <a:pt x="416" y="0"/>
                </a:lnTo>
              </a:path>
            </a:pathLst>
          </a:cu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541709" name="Freeform 13"/>
          <p:cNvSpPr>
            <a:spLocks/>
          </p:cNvSpPr>
          <p:nvPr/>
        </p:nvSpPr>
        <p:spPr bwMode="auto">
          <a:xfrm>
            <a:off x="2648235" y="5520484"/>
            <a:ext cx="1016000" cy="533400"/>
          </a:xfrm>
          <a:custGeom>
            <a:avLst/>
            <a:gdLst/>
            <a:ahLst/>
            <a:cxnLst>
              <a:cxn ang="0">
                <a:pos x="1520" y="0"/>
              </a:cxn>
              <a:cxn ang="0">
                <a:pos x="1096" y="0"/>
              </a:cxn>
              <a:cxn ang="0">
                <a:pos x="1096" y="616"/>
              </a:cxn>
              <a:cxn ang="0">
                <a:pos x="0" y="616"/>
              </a:cxn>
            </a:cxnLst>
            <a:rect l="0" t="0" r="r" b="b"/>
            <a:pathLst>
              <a:path w="1520" h="616">
                <a:moveTo>
                  <a:pt x="1520" y="0"/>
                </a:moveTo>
                <a:lnTo>
                  <a:pt x="1096" y="0"/>
                </a:lnTo>
                <a:lnTo>
                  <a:pt x="1096" y="616"/>
                </a:lnTo>
                <a:lnTo>
                  <a:pt x="0" y="616"/>
                </a:lnTo>
              </a:path>
            </a:pathLst>
          </a:custGeom>
          <a:no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541710" name="Freeform 14"/>
          <p:cNvSpPr>
            <a:spLocks/>
          </p:cNvSpPr>
          <p:nvPr/>
        </p:nvSpPr>
        <p:spPr bwMode="auto">
          <a:xfrm>
            <a:off x="2559335" y="4339384"/>
            <a:ext cx="1155700" cy="1485900"/>
          </a:xfrm>
          <a:custGeom>
            <a:avLst/>
            <a:gdLst/>
            <a:ahLst/>
            <a:cxnLst>
              <a:cxn ang="0">
                <a:pos x="1584" y="0"/>
              </a:cxn>
              <a:cxn ang="0">
                <a:pos x="988" y="0"/>
              </a:cxn>
              <a:cxn ang="0">
                <a:pos x="988" y="1064"/>
              </a:cxn>
              <a:cxn ang="0">
                <a:pos x="0" y="1064"/>
              </a:cxn>
            </a:cxnLst>
            <a:rect l="0" t="0" r="r" b="b"/>
            <a:pathLst>
              <a:path w="1584" h="1064">
                <a:moveTo>
                  <a:pt x="1584" y="0"/>
                </a:moveTo>
                <a:lnTo>
                  <a:pt x="988" y="0"/>
                </a:lnTo>
                <a:lnTo>
                  <a:pt x="988" y="1064"/>
                </a:lnTo>
                <a:lnTo>
                  <a:pt x="0" y="1064"/>
                </a:lnTo>
              </a:path>
            </a:pathLst>
          </a:custGeom>
          <a:no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541711" name="Freeform 15"/>
          <p:cNvSpPr>
            <a:spLocks/>
          </p:cNvSpPr>
          <p:nvPr/>
        </p:nvSpPr>
        <p:spPr bwMode="auto">
          <a:xfrm>
            <a:off x="2699035" y="3221784"/>
            <a:ext cx="965200" cy="2362200"/>
          </a:xfrm>
          <a:custGeom>
            <a:avLst/>
            <a:gdLst/>
            <a:ahLst/>
            <a:cxnLst>
              <a:cxn ang="0">
                <a:pos x="1576" y="0"/>
              </a:cxn>
              <a:cxn ang="0">
                <a:pos x="760" y="0"/>
              </a:cxn>
              <a:cxn ang="0">
                <a:pos x="760" y="1520"/>
              </a:cxn>
              <a:cxn ang="0">
                <a:pos x="0" y="1520"/>
              </a:cxn>
            </a:cxnLst>
            <a:rect l="0" t="0" r="r" b="b"/>
            <a:pathLst>
              <a:path w="1576" h="1520">
                <a:moveTo>
                  <a:pt x="1576" y="0"/>
                </a:moveTo>
                <a:lnTo>
                  <a:pt x="760" y="0"/>
                </a:lnTo>
                <a:lnTo>
                  <a:pt x="760" y="1520"/>
                </a:lnTo>
                <a:lnTo>
                  <a:pt x="0" y="1520"/>
                </a:lnTo>
              </a:path>
            </a:pathLst>
          </a:custGeom>
          <a:no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541712" name="Rectangle 16"/>
          <p:cNvSpPr>
            <a:spLocks noGrp="1" noChangeArrowheads="1"/>
          </p:cNvSpPr>
          <p:nvPr>
            <p:ph type="body" idx="1"/>
          </p:nvPr>
        </p:nvSpPr>
        <p:spPr>
          <a:xfrm>
            <a:off x="717550" y="1020230"/>
            <a:ext cx="8108950" cy="939800"/>
          </a:xfrm>
          <a:noFill/>
          <a:ln/>
        </p:spPr>
        <p:txBody>
          <a:bodyPr lIns="85725" tIns="42862" rIns="85725" bIns="42862"/>
          <a:lstStyle/>
          <a:p>
            <a:pPr marL="0" indent="0" defTabSz="769938">
              <a:buFont typeface="Wingdings" charset="2"/>
              <a:buNone/>
            </a:pPr>
            <a:r>
              <a:rPr lang="en-US" dirty="0">
                <a:solidFill>
                  <a:srgbClr val="000000"/>
                </a:solidFill>
              </a:rPr>
              <a:t>Objective: at-speed testing of logic within every clock domain and between clock domains</a:t>
            </a:r>
          </a:p>
        </p:txBody>
      </p:sp>
      <p:sp>
        <p:nvSpPr>
          <p:cNvPr id="541714" name="Line 18"/>
          <p:cNvSpPr>
            <a:spLocks noChangeShapeType="1"/>
          </p:cNvSpPr>
          <p:nvPr/>
        </p:nvSpPr>
        <p:spPr bwMode="auto">
          <a:xfrm>
            <a:off x="2165635" y="2828084"/>
            <a:ext cx="1460500" cy="0"/>
          </a:xfrm>
          <a:prstGeom prst="line">
            <a:avLst/>
          </a:prstGeom>
          <a:no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541716" name="Line 20"/>
          <p:cNvSpPr>
            <a:spLocks noChangeShapeType="1"/>
          </p:cNvSpPr>
          <p:nvPr/>
        </p:nvSpPr>
        <p:spPr bwMode="auto">
          <a:xfrm flipV="1">
            <a:off x="2165635" y="3967909"/>
            <a:ext cx="1422400" cy="0"/>
          </a:xfrm>
          <a:prstGeom prst="line">
            <a:avLst/>
          </a:prstGeom>
          <a:no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541717" name="Line 21"/>
          <p:cNvSpPr>
            <a:spLocks noChangeShapeType="1"/>
          </p:cNvSpPr>
          <p:nvPr/>
        </p:nvSpPr>
        <p:spPr bwMode="auto">
          <a:xfrm>
            <a:off x="2191035" y="5164884"/>
            <a:ext cx="1473200" cy="0"/>
          </a:xfrm>
          <a:prstGeom prst="line">
            <a:avLst/>
          </a:prstGeom>
          <a:no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541718" name="Text Box 22"/>
          <p:cNvSpPr txBox="1">
            <a:spLocks noChangeArrowheads="1"/>
          </p:cNvSpPr>
          <p:nvPr/>
        </p:nvSpPr>
        <p:spPr bwMode="auto">
          <a:xfrm>
            <a:off x="2062815" y="6320461"/>
            <a:ext cx="1131239" cy="338554"/>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sz="1600" b="0" dirty="0"/>
              <a:t>Test mode</a:t>
            </a:r>
          </a:p>
        </p:txBody>
      </p:sp>
      <p:sp>
        <p:nvSpPr>
          <p:cNvPr id="541721" name="AutoShape 25"/>
          <p:cNvSpPr>
            <a:spLocks noChangeArrowheads="1"/>
          </p:cNvSpPr>
          <p:nvPr/>
        </p:nvSpPr>
        <p:spPr bwMode="auto">
          <a:xfrm rot="-5400000">
            <a:off x="3327685" y="2885234"/>
            <a:ext cx="660400" cy="254000"/>
          </a:xfrm>
          <a:custGeom>
            <a:avLst/>
            <a:gdLst>
              <a:gd name="G0" fmla="+- 3590 0 0"/>
              <a:gd name="G1" fmla="+- 21600 0 3590"/>
              <a:gd name="G2" fmla="*/ 3590 1 2"/>
              <a:gd name="G3" fmla="+- 21600 0 G2"/>
              <a:gd name="G4" fmla="+/ 3590 21600 2"/>
              <a:gd name="G5" fmla="+/ G1 0 2"/>
              <a:gd name="G6" fmla="*/ 21600 21600 3590"/>
              <a:gd name="G7" fmla="*/ G6 1 2"/>
              <a:gd name="G8" fmla="+- 21600 0 G7"/>
              <a:gd name="G9" fmla="*/ 21600 1 2"/>
              <a:gd name="G10" fmla="+- 3590 0 G9"/>
              <a:gd name="G11" fmla="?: G10 G8 0"/>
              <a:gd name="G12" fmla="?: G10 G7 21600"/>
              <a:gd name="T0" fmla="*/ 19805 w 21600"/>
              <a:gd name="T1" fmla="*/ 10800 h 21600"/>
              <a:gd name="T2" fmla="*/ 10800 w 21600"/>
              <a:gd name="T3" fmla="*/ 21600 h 21600"/>
              <a:gd name="T4" fmla="*/ 1795 w 21600"/>
              <a:gd name="T5" fmla="*/ 10800 h 21600"/>
              <a:gd name="T6" fmla="*/ 10800 w 21600"/>
              <a:gd name="T7" fmla="*/ 0 h 21600"/>
              <a:gd name="T8" fmla="*/ 3595 w 21600"/>
              <a:gd name="T9" fmla="*/ 3595 h 21600"/>
              <a:gd name="T10" fmla="*/ 18005 w 21600"/>
              <a:gd name="T11" fmla="*/ 18005 h 21600"/>
            </a:gdLst>
            <a:ahLst/>
            <a:cxnLst>
              <a:cxn ang="0">
                <a:pos x="T0" y="T1"/>
              </a:cxn>
              <a:cxn ang="0">
                <a:pos x="T2" y="T3"/>
              </a:cxn>
              <a:cxn ang="0">
                <a:pos x="T4" y="T5"/>
              </a:cxn>
              <a:cxn ang="0">
                <a:pos x="T6" y="T7"/>
              </a:cxn>
            </a:cxnLst>
            <a:rect l="T8" t="T9" r="T10" b="T11"/>
            <a:pathLst>
              <a:path w="21600" h="21600">
                <a:moveTo>
                  <a:pt x="0" y="0"/>
                </a:moveTo>
                <a:lnTo>
                  <a:pt x="3590" y="21600"/>
                </a:lnTo>
                <a:lnTo>
                  <a:pt x="18010" y="21600"/>
                </a:lnTo>
                <a:lnTo>
                  <a:pt x="21600" y="0"/>
                </a:lnTo>
                <a:close/>
              </a:path>
            </a:pathLst>
          </a:custGeom>
          <a:solidFill>
            <a:schemeClr val="bg1"/>
          </a:solidFill>
          <a:ln w="25400"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541722" name="AutoShape 26"/>
          <p:cNvSpPr>
            <a:spLocks noChangeArrowheads="1"/>
          </p:cNvSpPr>
          <p:nvPr/>
        </p:nvSpPr>
        <p:spPr bwMode="auto">
          <a:xfrm rot="-5400000">
            <a:off x="3327685" y="4028234"/>
            <a:ext cx="660400" cy="254000"/>
          </a:xfrm>
          <a:custGeom>
            <a:avLst/>
            <a:gdLst>
              <a:gd name="G0" fmla="+- 3590 0 0"/>
              <a:gd name="G1" fmla="+- 21600 0 3590"/>
              <a:gd name="G2" fmla="*/ 3590 1 2"/>
              <a:gd name="G3" fmla="+- 21600 0 G2"/>
              <a:gd name="G4" fmla="+/ 3590 21600 2"/>
              <a:gd name="G5" fmla="+/ G1 0 2"/>
              <a:gd name="G6" fmla="*/ 21600 21600 3590"/>
              <a:gd name="G7" fmla="*/ G6 1 2"/>
              <a:gd name="G8" fmla="+- 21600 0 G7"/>
              <a:gd name="G9" fmla="*/ 21600 1 2"/>
              <a:gd name="G10" fmla="+- 3590 0 G9"/>
              <a:gd name="G11" fmla="?: G10 G8 0"/>
              <a:gd name="G12" fmla="?: G10 G7 21600"/>
              <a:gd name="T0" fmla="*/ 19805 w 21600"/>
              <a:gd name="T1" fmla="*/ 10800 h 21600"/>
              <a:gd name="T2" fmla="*/ 10800 w 21600"/>
              <a:gd name="T3" fmla="*/ 21600 h 21600"/>
              <a:gd name="T4" fmla="*/ 1795 w 21600"/>
              <a:gd name="T5" fmla="*/ 10800 h 21600"/>
              <a:gd name="T6" fmla="*/ 10800 w 21600"/>
              <a:gd name="T7" fmla="*/ 0 h 21600"/>
              <a:gd name="T8" fmla="*/ 3595 w 21600"/>
              <a:gd name="T9" fmla="*/ 3595 h 21600"/>
              <a:gd name="T10" fmla="*/ 18005 w 21600"/>
              <a:gd name="T11" fmla="*/ 18005 h 21600"/>
            </a:gdLst>
            <a:ahLst/>
            <a:cxnLst>
              <a:cxn ang="0">
                <a:pos x="T0" y="T1"/>
              </a:cxn>
              <a:cxn ang="0">
                <a:pos x="T2" y="T3"/>
              </a:cxn>
              <a:cxn ang="0">
                <a:pos x="T4" y="T5"/>
              </a:cxn>
              <a:cxn ang="0">
                <a:pos x="T6" y="T7"/>
              </a:cxn>
            </a:cxnLst>
            <a:rect l="T8" t="T9" r="T10" b="T11"/>
            <a:pathLst>
              <a:path w="21600" h="21600">
                <a:moveTo>
                  <a:pt x="0" y="0"/>
                </a:moveTo>
                <a:lnTo>
                  <a:pt x="3590" y="21600"/>
                </a:lnTo>
                <a:lnTo>
                  <a:pt x="18010" y="21600"/>
                </a:lnTo>
                <a:lnTo>
                  <a:pt x="21600" y="0"/>
                </a:lnTo>
                <a:close/>
              </a:path>
            </a:pathLst>
          </a:custGeom>
          <a:solidFill>
            <a:schemeClr val="bg1"/>
          </a:solidFill>
          <a:ln w="25400"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541723" name="AutoShape 27"/>
          <p:cNvSpPr>
            <a:spLocks noChangeArrowheads="1"/>
          </p:cNvSpPr>
          <p:nvPr/>
        </p:nvSpPr>
        <p:spPr bwMode="auto">
          <a:xfrm rot="-5400000">
            <a:off x="3327685" y="5209334"/>
            <a:ext cx="660400" cy="254000"/>
          </a:xfrm>
          <a:custGeom>
            <a:avLst/>
            <a:gdLst>
              <a:gd name="G0" fmla="+- 3590 0 0"/>
              <a:gd name="G1" fmla="+- 21600 0 3590"/>
              <a:gd name="G2" fmla="*/ 3590 1 2"/>
              <a:gd name="G3" fmla="+- 21600 0 G2"/>
              <a:gd name="G4" fmla="+/ 3590 21600 2"/>
              <a:gd name="G5" fmla="+/ G1 0 2"/>
              <a:gd name="G6" fmla="*/ 21600 21600 3590"/>
              <a:gd name="G7" fmla="*/ G6 1 2"/>
              <a:gd name="G8" fmla="+- 21600 0 G7"/>
              <a:gd name="G9" fmla="*/ 21600 1 2"/>
              <a:gd name="G10" fmla="+- 3590 0 G9"/>
              <a:gd name="G11" fmla="?: G10 G8 0"/>
              <a:gd name="G12" fmla="?: G10 G7 21600"/>
              <a:gd name="T0" fmla="*/ 19805 w 21600"/>
              <a:gd name="T1" fmla="*/ 10800 h 21600"/>
              <a:gd name="T2" fmla="*/ 10800 w 21600"/>
              <a:gd name="T3" fmla="*/ 21600 h 21600"/>
              <a:gd name="T4" fmla="*/ 1795 w 21600"/>
              <a:gd name="T5" fmla="*/ 10800 h 21600"/>
              <a:gd name="T6" fmla="*/ 10800 w 21600"/>
              <a:gd name="T7" fmla="*/ 0 h 21600"/>
              <a:gd name="T8" fmla="*/ 3595 w 21600"/>
              <a:gd name="T9" fmla="*/ 3595 h 21600"/>
              <a:gd name="T10" fmla="*/ 18005 w 21600"/>
              <a:gd name="T11" fmla="*/ 18005 h 21600"/>
            </a:gdLst>
            <a:ahLst/>
            <a:cxnLst>
              <a:cxn ang="0">
                <a:pos x="T0" y="T1"/>
              </a:cxn>
              <a:cxn ang="0">
                <a:pos x="T2" y="T3"/>
              </a:cxn>
              <a:cxn ang="0">
                <a:pos x="T4" y="T5"/>
              </a:cxn>
              <a:cxn ang="0">
                <a:pos x="T6" y="T7"/>
              </a:cxn>
            </a:cxnLst>
            <a:rect l="T8" t="T9" r="T10" b="T11"/>
            <a:pathLst>
              <a:path w="21600" h="21600">
                <a:moveTo>
                  <a:pt x="0" y="0"/>
                </a:moveTo>
                <a:lnTo>
                  <a:pt x="3590" y="21600"/>
                </a:lnTo>
                <a:lnTo>
                  <a:pt x="18010" y="21600"/>
                </a:lnTo>
                <a:lnTo>
                  <a:pt x="21600" y="0"/>
                </a:lnTo>
                <a:close/>
              </a:path>
            </a:pathLst>
          </a:custGeom>
          <a:solidFill>
            <a:schemeClr val="bg1"/>
          </a:solidFill>
          <a:ln w="25400"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541724" name="Text Box 28"/>
          <p:cNvSpPr txBox="1">
            <a:spLocks noChangeArrowheads="1"/>
          </p:cNvSpPr>
          <p:nvPr/>
        </p:nvSpPr>
        <p:spPr bwMode="auto">
          <a:xfrm>
            <a:off x="4922838" y="2807546"/>
            <a:ext cx="600487" cy="307777"/>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sz="1400" b="0" dirty="0" smtClean="0"/>
              <a:t>CLK</a:t>
            </a:r>
            <a:r>
              <a:rPr lang="en-US" sz="1400" b="0" baseline="-25000" dirty="0" smtClean="0"/>
              <a:t>1</a:t>
            </a:r>
            <a:endParaRPr lang="en-US" sz="1400" b="0" baseline="-25000" dirty="0"/>
          </a:p>
        </p:txBody>
      </p:sp>
      <p:sp>
        <p:nvSpPr>
          <p:cNvPr id="541725" name="Text Box 29"/>
          <p:cNvSpPr txBox="1">
            <a:spLocks noChangeArrowheads="1"/>
          </p:cNvSpPr>
          <p:nvPr/>
        </p:nvSpPr>
        <p:spPr bwMode="auto">
          <a:xfrm>
            <a:off x="4922838" y="2161334"/>
            <a:ext cx="422275" cy="304800"/>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sz="1400" b="0" dirty="0"/>
              <a:t>SE</a:t>
            </a:r>
          </a:p>
        </p:txBody>
      </p:sp>
      <p:sp>
        <p:nvSpPr>
          <p:cNvPr id="541726" name="Text Box 30"/>
          <p:cNvSpPr txBox="1">
            <a:spLocks noChangeArrowheads="1"/>
          </p:cNvSpPr>
          <p:nvPr/>
        </p:nvSpPr>
        <p:spPr bwMode="auto">
          <a:xfrm>
            <a:off x="4922838" y="3963246"/>
            <a:ext cx="600487" cy="307777"/>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sz="1400" b="0" dirty="0" smtClean="0"/>
              <a:t>CLK</a:t>
            </a:r>
            <a:r>
              <a:rPr lang="en-US" sz="1400" b="0" baseline="-25000" dirty="0" smtClean="0"/>
              <a:t>2</a:t>
            </a:r>
            <a:endParaRPr lang="en-US" sz="1400" b="0" baseline="-25000" dirty="0"/>
          </a:p>
        </p:txBody>
      </p:sp>
      <p:sp>
        <p:nvSpPr>
          <p:cNvPr id="541727" name="Text Box 31"/>
          <p:cNvSpPr txBox="1">
            <a:spLocks noChangeArrowheads="1"/>
          </p:cNvSpPr>
          <p:nvPr/>
        </p:nvSpPr>
        <p:spPr bwMode="auto">
          <a:xfrm>
            <a:off x="4922838" y="3317034"/>
            <a:ext cx="422275" cy="304800"/>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sz="1400" b="0" dirty="0"/>
              <a:t>SE</a:t>
            </a:r>
          </a:p>
        </p:txBody>
      </p:sp>
      <p:sp>
        <p:nvSpPr>
          <p:cNvPr id="541728" name="Text Box 32"/>
          <p:cNvSpPr txBox="1">
            <a:spLocks noChangeArrowheads="1"/>
          </p:cNvSpPr>
          <p:nvPr/>
        </p:nvSpPr>
        <p:spPr bwMode="auto">
          <a:xfrm>
            <a:off x="4922838" y="5118946"/>
            <a:ext cx="600487" cy="307777"/>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sz="1400" b="0" dirty="0" smtClean="0"/>
              <a:t>CLK</a:t>
            </a:r>
            <a:r>
              <a:rPr lang="en-US" sz="1400" b="0" baseline="-25000" dirty="0" smtClean="0"/>
              <a:t>3</a:t>
            </a:r>
            <a:endParaRPr lang="en-US" sz="1400" b="0" baseline="-25000" dirty="0"/>
          </a:p>
        </p:txBody>
      </p:sp>
      <p:sp>
        <p:nvSpPr>
          <p:cNvPr id="541729" name="Text Box 33"/>
          <p:cNvSpPr txBox="1">
            <a:spLocks noChangeArrowheads="1"/>
          </p:cNvSpPr>
          <p:nvPr/>
        </p:nvSpPr>
        <p:spPr bwMode="auto">
          <a:xfrm>
            <a:off x="4922838" y="4472734"/>
            <a:ext cx="422275" cy="304800"/>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sz="1400" b="0" dirty="0"/>
              <a:t>SE</a:t>
            </a:r>
          </a:p>
        </p:txBody>
      </p:sp>
      <p:sp>
        <p:nvSpPr>
          <p:cNvPr id="541751" name="AutoShape 55"/>
          <p:cNvSpPr>
            <a:spLocks noChangeArrowheads="1"/>
          </p:cNvSpPr>
          <p:nvPr/>
        </p:nvSpPr>
        <p:spPr bwMode="auto">
          <a:xfrm flipV="1">
            <a:off x="7413625" y="2774109"/>
            <a:ext cx="223200" cy="823913"/>
          </a:xfrm>
          <a:prstGeom prst="downArrow">
            <a:avLst>
              <a:gd name="adj1" fmla="val 48083"/>
              <a:gd name="adj2" fmla="val 60670"/>
            </a:avLst>
          </a:prstGeom>
          <a:solidFill>
            <a:srgbClr val="FF3300"/>
          </a:solidFill>
          <a:ln w="9525">
            <a:noFill/>
            <a:miter lim="800000"/>
            <a:headEnd/>
            <a:tailEnd/>
          </a:ln>
          <a:effectLst/>
        </p:spPr>
        <p:txBody>
          <a:bodyPr wrap="none" anchor="ctr">
            <a:prstTxWarp prst="textNoShape">
              <a:avLst/>
            </a:prstTxWarp>
          </a:bodyPr>
          <a:lstStyle/>
          <a:p>
            <a:endParaRPr lang="en-US"/>
          </a:p>
        </p:txBody>
      </p:sp>
      <p:sp>
        <p:nvSpPr>
          <p:cNvPr id="541752" name="AutoShape 56"/>
          <p:cNvSpPr>
            <a:spLocks noChangeArrowheads="1"/>
          </p:cNvSpPr>
          <p:nvPr/>
        </p:nvSpPr>
        <p:spPr bwMode="auto">
          <a:xfrm flipV="1">
            <a:off x="7415213" y="3950447"/>
            <a:ext cx="223200" cy="823912"/>
          </a:xfrm>
          <a:prstGeom prst="downArrow">
            <a:avLst>
              <a:gd name="adj1" fmla="val 48083"/>
              <a:gd name="adj2" fmla="val 60670"/>
            </a:avLst>
          </a:prstGeom>
          <a:solidFill>
            <a:srgbClr val="FF3300"/>
          </a:solidFill>
          <a:ln w="9525">
            <a:noFill/>
            <a:miter lim="800000"/>
            <a:headEnd/>
            <a:tailEnd/>
          </a:ln>
          <a:effectLst/>
        </p:spPr>
        <p:txBody>
          <a:bodyPr wrap="none" anchor="ctr">
            <a:prstTxWarp prst="textNoShape">
              <a:avLst/>
            </a:prstTxWarp>
          </a:bodyPr>
          <a:lstStyle/>
          <a:p>
            <a:endParaRPr lang="en-US"/>
          </a:p>
        </p:txBody>
      </p:sp>
      <p:sp>
        <p:nvSpPr>
          <p:cNvPr id="541753" name="AutoShape 57"/>
          <p:cNvSpPr>
            <a:spLocks noChangeArrowheads="1"/>
          </p:cNvSpPr>
          <p:nvPr/>
        </p:nvSpPr>
        <p:spPr bwMode="auto">
          <a:xfrm>
            <a:off x="6007100" y="2778872"/>
            <a:ext cx="223200" cy="823912"/>
          </a:xfrm>
          <a:prstGeom prst="downArrow">
            <a:avLst>
              <a:gd name="adj1" fmla="val 48083"/>
              <a:gd name="adj2" fmla="val 60670"/>
            </a:avLst>
          </a:prstGeom>
          <a:solidFill>
            <a:srgbClr val="FF3300"/>
          </a:solidFill>
          <a:ln w="9525">
            <a:noFill/>
            <a:miter lim="800000"/>
            <a:headEnd/>
            <a:tailEnd/>
          </a:ln>
          <a:effectLst/>
        </p:spPr>
        <p:txBody>
          <a:bodyPr wrap="none" anchor="ctr">
            <a:prstTxWarp prst="textNoShape">
              <a:avLst/>
            </a:prstTxWarp>
          </a:bodyPr>
          <a:lstStyle/>
          <a:p>
            <a:endParaRPr lang="en-US"/>
          </a:p>
        </p:txBody>
      </p:sp>
      <p:sp>
        <p:nvSpPr>
          <p:cNvPr id="541754" name="AutoShape 58"/>
          <p:cNvSpPr>
            <a:spLocks noChangeArrowheads="1"/>
          </p:cNvSpPr>
          <p:nvPr/>
        </p:nvSpPr>
        <p:spPr bwMode="auto">
          <a:xfrm>
            <a:off x="6008688" y="3945684"/>
            <a:ext cx="223200" cy="823913"/>
          </a:xfrm>
          <a:prstGeom prst="downArrow">
            <a:avLst>
              <a:gd name="adj1" fmla="val 48083"/>
              <a:gd name="adj2" fmla="val 60670"/>
            </a:avLst>
          </a:prstGeom>
          <a:solidFill>
            <a:srgbClr val="FF3300"/>
          </a:solidFill>
          <a:ln w="9525">
            <a:noFill/>
            <a:miter lim="800000"/>
            <a:headEnd/>
            <a:tailEnd/>
          </a:ln>
          <a:effectLst/>
        </p:spPr>
        <p:txBody>
          <a:bodyPr wrap="none" anchor="ctr">
            <a:prstTxWarp prst="textNoShape">
              <a:avLst/>
            </a:prstTxWarp>
          </a:bodyPr>
          <a:lstStyle/>
          <a:p>
            <a:endParaRPr lang="en-US"/>
          </a:p>
        </p:txBody>
      </p:sp>
      <p:sp>
        <p:nvSpPr>
          <p:cNvPr id="541744" name="AutoShape 48"/>
          <p:cNvSpPr>
            <a:spLocks noChangeArrowheads="1"/>
          </p:cNvSpPr>
          <p:nvPr/>
        </p:nvSpPr>
        <p:spPr bwMode="auto">
          <a:xfrm flipV="1">
            <a:off x="7943850" y="2758234"/>
            <a:ext cx="223200" cy="2016125"/>
          </a:xfrm>
          <a:prstGeom prst="downArrow">
            <a:avLst>
              <a:gd name="adj1" fmla="val 49324"/>
              <a:gd name="adj2" fmla="val 66824"/>
            </a:avLst>
          </a:prstGeom>
          <a:solidFill>
            <a:srgbClr val="FF3300"/>
          </a:solidFill>
          <a:ln w="9525">
            <a:noFill/>
            <a:miter lim="800000"/>
            <a:headEnd/>
            <a:tailEnd/>
          </a:ln>
          <a:effectLst/>
        </p:spPr>
        <p:txBody>
          <a:bodyPr wrap="none" anchor="ctr">
            <a:prstTxWarp prst="textNoShape">
              <a:avLst/>
            </a:prstTxWarp>
          </a:bodyPr>
          <a:lstStyle/>
          <a:p>
            <a:endParaRPr lang="en-US"/>
          </a:p>
        </p:txBody>
      </p:sp>
      <p:sp>
        <p:nvSpPr>
          <p:cNvPr id="541750" name="AutoShape 54"/>
          <p:cNvSpPr>
            <a:spLocks noChangeArrowheads="1"/>
          </p:cNvSpPr>
          <p:nvPr/>
        </p:nvSpPr>
        <p:spPr bwMode="auto">
          <a:xfrm>
            <a:off x="5467350" y="2758234"/>
            <a:ext cx="223200" cy="2016125"/>
          </a:xfrm>
          <a:prstGeom prst="downArrow">
            <a:avLst>
              <a:gd name="adj1" fmla="val 49324"/>
              <a:gd name="adj2" fmla="val 66824"/>
            </a:avLst>
          </a:prstGeom>
          <a:solidFill>
            <a:srgbClr val="FF3300"/>
          </a:solidFill>
          <a:ln w="9525">
            <a:noFill/>
            <a:miter lim="800000"/>
            <a:headEnd/>
            <a:tailEnd/>
          </a:ln>
          <a:effectLst/>
        </p:spPr>
        <p:txBody>
          <a:bodyPr wrap="none" anchor="ctr">
            <a:prstTxWarp prst="textNoShape">
              <a:avLst/>
            </a:prstTxWarp>
          </a:bodyPr>
          <a:lstStyle/>
          <a:p>
            <a:endParaRPr lang="en-US"/>
          </a:p>
        </p:txBody>
      </p:sp>
      <p:sp>
        <p:nvSpPr>
          <p:cNvPr id="46" name="AutoShape 60"/>
          <p:cNvSpPr>
            <a:spLocks noChangeArrowheads="1"/>
          </p:cNvSpPr>
          <p:nvPr/>
        </p:nvSpPr>
        <p:spPr bwMode="auto">
          <a:xfrm>
            <a:off x="6553200" y="2184009"/>
            <a:ext cx="377480" cy="450850"/>
          </a:xfrm>
          <a:custGeom>
            <a:avLst/>
            <a:gdLst>
              <a:gd name="T0" fmla="*/ 9250 w 21600"/>
              <a:gd name="T1" fmla="*/ 0 h 21600"/>
              <a:gd name="T2" fmla="*/ 3055 w 21600"/>
              <a:gd name="T3" fmla="*/ 21600 h 21600"/>
              <a:gd name="T4" fmla="*/ 9725 w 21600"/>
              <a:gd name="T5" fmla="*/ 8310 h 21600"/>
              <a:gd name="T6" fmla="*/ 15662 w 21600"/>
              <a:gd name="T7" fmla="*/ 14285 h 21600"/>
              <a:gd name="T8" fmla="*/ 21600 w 21600"/>
              <a:gd name="T9" fmla="*/ 8310 h 21600"/>
              <a:gd name="T10" fmla="*/ 17694720 60000 65536"/>
              <a:gd name="T11" fmla="*/ 5898240 60000 65536"/>
              <a:gd name="T12" fmla="*/ 5898240 60000 65536"/>
              <a:gd name="T13" fmla="*/ 5898240 60000 65536"/>
              <a:gd name="T14" fmla="*/ 0 60000 65536"/>
              <a:gd name="T15" fmla="*/ 0 w 21600"/>
              <a:gd name="T16" fmla="*/ 8310 h 21600"/>
              <a:gd name="T17" fmla="*/ 6110 w 21600"/>
              <a:gd name="T18" fmla="*/ 21600 h 21600"/>
            </a:gdLst>
            <a:ahLst/>
            <a:cxnLst>
              <a:cxn ang="T10">
                <a:pos x="T0" y="T1"/>
              </a:cxn>
              <a:cxn ang="T11">
                <a:pos x="T2" y="T3"/>
              </a:cxn>
              <a:cxn ang="T12">
                <a:pos x="T4" y="T5"/>
              </a:cxn>
              <a:cxn ang="T13">
                <a:pos x="T6" y="T7"/>
              </a:cxn>
              <a:cxn ang="T14">
                <a:pos x="T8" y="T9"/>
              </a:cxn>
            </a:cxnLst>
            <a:rect l="T15" t="T16" r="T17" b="T18"/>
            <a:pathLst>
              <a:path w="21600" h="21600">
                <a:moveTo>
                  <a:pt x="15662" y="14285"/>
                </a:moveTo>
                <a:lnTo>
                  <a:pt x="21600" y="8310"/>
                </a:lnTo>
                <a:lnTo>
                  <a:pt x="18630" y="8310"/>
                </a:lnTo>
                <a:cubicBezTo>
                  <a:pt x="18630" y="3721"/>
                  <a:pt x="14430" y="0"/>
                  <a:pt x="9250" y="0"/>
                </a:cubicBezTo>
                <a:cubicBezTo>
                  <a:pt x="4141" y="0"/>
                  <a:pt x="0" y="3799"/>
                  <a:pt x="0" y="8485"/>
                </a:cubicBezTo>
                <a:lnTo>
                  <a:pt x="0" y="21600"/>
                </a:lnTo>
                <a:lnTo>
                  <a:pt x="6110" y="21600"/>
                </a:lnTo>
                <a:lnTo>
                  <a:pt x="6110" y="8310"/>
                </a:lnTo>
                <a:cubicBezTo>
                  <a:pt x="6110" y="6947"/>
                  <a:pt x="7362" y="5842"/>
                  <a:pt x="8907" y="5842"/>
                </a:cubicBezTo>
                <a:lnTo>
                  <a:pt x="9725" y="5842"/>
                </a:lnTo>
                <a:cubicBezTo>
                  <a:pt x="11269" y="5842"/>
                  <a:pt x="12520" y="6947"/>
                  <a:pt x="12520" y="8310"/>
                </a:cubicBezTo>
                <a:lnTo>
                  <a:pt x="9725" y="8310"/>
                </a:lnTo>
                <a:close/>
              </a:path>
            </a:pathLst>
          </a:custGeom>
          <a:solidFill>
            <a:srgbClr val="FF3300"/>
          </a:solidFill>
          <a:ln w="9525">
            <a:noFill/>
            <a:miter lim="800000"/>
            <a:headEnd/>
            <a:tailEnd/>
          </a:ln>
          <a:effectLst/>
        </p:spPr>
        <p:txBody>
          <a:bodyPr wrap="none" anchor="ctr">
            <a:prstTxWarp prst="textNoShape">
              <a:avLst/>
            </a:prstTxWarp>
          </a:bodyPr>
          <a:lstStyle/>
          <a:p>
            <a:endParaRPr lang="en-US"/>
          </a:p>
        </p:txBody>
      </p:sp>
      <p:sp>
        <p:nvSpPr>
          <p:cNvPr id="48" name="AutoShape 60"/>
          <p:cNvSpPr>
            <a:spLocks noChangeArrowheads="1"/>
          </p:cNvSpPr>
          <p:nvPr/>
        </p:nvSpPr>
        <p:spPr bwMode="auto">
          <a:xfrm>
            <a:off x="6553200" y="4498439"/>
            <a:ext cx="377480" cy="450850"/>
          </a:xfrm>
          <a:custGeom>
            <a:avLst/>
            <a:gdLst>
              <a:gd name="T0" fmla="*/ 9250 w 21600"/>
              <a:gd name="T1" fmla="*/ 0 h 21600"/>
              <a:gd name="T2" fmla="*/ 3055 w 21600"/>
              <a:gd name="T3" fmla="*/ 21600 h 21600"/>
              <a:gd name="T4" fmla="*/ 9725 w 21600"/>
              <a:gd name="T5" fmla="*/ 8310 h 21600"/>
              <a:gd name="T6" fmla="*/ 15662 w 21600"/>
              <a:gd name="T7" fmla="*/ 14285 h 21600"/>
              <a:gd name="T8" fmla="*/ 21600 w 21600"/>
              <a:gd name="T9" fmla="*/ 8310 h 21600"/>
              <a:gd name="T10" fmla="*/ 17694720 60000 65536"/>
              <a:gd name="T11" fmla="*/ 5898240 60000 65536"/>
              <a:gd name="T12" fmla="*/ 5898240 60000 65536"/>
              <a:gd name="T13" fmla="*/ 5898240 60000 65536"/>
              <a:gd name="T14" fmla="*/ 0 60000 65536"/>
              <a:gd name="T15" fmla="*/ 0 w 21600"/>
              <a:gd name="T16" fmla="*/ 8310 h 21600"/>
              <a:gd name="T17" fmla="*/ 6110 w 21600"/>
              <a:gd name="T18" fmla="*/ 21600 h 21600"/>
            </a:gdLst>
            <a:ahLst/>
            <a:cxnLst>
              <a:cxn ang="T10">
                <a:pos x="T0" y="T1"/>
              </a:cxn>
              <a:cxn ang="T11">
                <a:pos x="T2" y="T3"/>
              </a:cxn>
              <a:cxn ang="T12">
                <a:pos x="T4" y="T5"/>
              </a:cxn>
              <a:cxn ang="T13">
                <a:pos x="T6" y="T7"/>
              </a:cxn>
              <a:cxn ang="T14">
                <a:pos x="T8" y="T9"/>
              </a:cxn>
            </a:cxnLst>
            <a:rect l="T15" t="T16" r="T17" b="T18"/>
            <a:pathLst>
              <a:path w="21600" h="21600">
                <a:moveTo>
                  <a:pt x="15662" y="14285"/>
                </a:moveTo>
                <a:lnTo>
                  <a:pt x="21600" y="8310"/>
                </a:lnTo>
                <a:lnTo>
                  <a:pt x="18630" y="8310"/>
                </a:lnTo>
                <a:cubicBezTo>
                  <a:pt x="18630" y="3721"/>
                  <a:pt x="14430" y="0"/>
                  <a:pt x="9250" y="0"/>
                </a:cubicBezTo>
                <a:cubicBezTo>
                  <a:pt x="4141" y="0"/>
                  <a:pt x="0" y="3799"/>
                  <a:pt x="0" y="8485"/>
                </a:cubicBezTo>
                <a:lnTo>
                  <a:pt x="0" y="21600"/>
                </a:lnTo>
                <a:lnTo>
                  <a:pt x="6110" y="21600"/>
                </a:lnTo>
                <a:lnTo>
                  <a:pt x="6110" y="8310"/>
                </a:lnTo>
                <a:cubicBezTo>
                  <a:pt x="6110" y="6947"/>
                  <a:pt x="7362" y="5842"/>
                  <a:pt x="8907" y="5842"/>
                </a:cubicBezTo>
                <a:lnTo>
                  <a:pt x="9725" y="5842"/>
                </a:lnTo>
                <a:cubicBezTo>
                  <a:pt x="11269" y="5842"/>
                  <a:pt x="12520" y="6947"/>
                  <a:pt x="12520" y="8310"/>
                </a:cubicBezTo>
                <a:lnTo>
                  <a:pt x="9725" y="8310"/>
                </a:lnTo>
                <a:close/>
              </a:path>
            </a:pathLst>
          </a:custGeom>
          <a:solidFill>
            <a:srgbClr val="FF3300"/>
          </a:solidFill>
          <a:ln w="9525">
            <a:noFill/>
            <a:miter lim="800000"/>
            <a:headEnd/>
            <a:tailEnd/>
          </a:ln>
          <a:effectLst/>
        </p:spPr>
        <p:txBody>
          <a:bodyPr wrap="none" anchor="ctr">
            <a:prstTxWarp prst="textNoShape">
              <a:avLst/>
            </a:prstTxWarp>
          </a:bodyPr>
          <a:lstStyle/>
          <a:p>
            <a:endParaRPr lang="en-US"/>
          </a:p>
        </p:txBody>
      </p:sp>
      <p:sp>
        <p:nvSpPr>
          <p:cNvPr id="55" name="AutoShape 81"/>
          <p:cNvSpPr>
            <a:spLocks noChangeArrowheads="1"/>
          </p:cNvSpPr>
          <p:nvPr/>
        </p:nvSpPr>
        <p:spPr bwMode="auto">
          <a:xfrm rot="16200000">
            <a:off x="527077" y="3580754"/>
            <a:ext cx="3181655" cy="291403"/>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Control</a:t>
            </a:r>
            <a:endParaRPr lang="en-US" sz="1200" kern="0" dirty="0">
              <a:solidFill>
                <a:srgbClr val="000000"/>
              </a:solidFill>
              <a:latin typeface="Arial"/>
            </a:endParaRPr>
          </a:p>
        </p:txBody>
      </p:sp>
      <p:sp>
        <p:nvSpPr>
          <p:cNvPr id="57" name="AutoShape 81"/>
          <p:cNvSpPr>
            <a:spLocks noChangeArrowheads="1"/>
          </p:cNvSpPr>
          <p:nvPr/>
        </p:nvSpPr>
        <p:spPr bwMode="auto">
          <a:xfrm rot="16200000">
            <a:off x="2279589" y="5679581"/>
            <a:ext cx="850899" cy="291404"/>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PLL</a:t>
            </a:r>
            <a:endParaRPr lang="en-US" sz="1200" kern="0" dirty="0">
              <a:solidFill>
                <a:srgbClr val="000000"/>
              </a:solidFill>
              <a:latin typeface="Arial"/>
            </a:endParaRPr>
          </a:p>
        </p:txBody>
      </p:sp>
      <p:sp>
        <p:nvSpPr>
          <p:cNvPr id="60" name="Rectangle 1119"/>
          <p:cNvSpPr>
            <a:spLocks noChangeArrowheads="1"/>
          </p:cNvSpPr>
          <p:nvPr/>
        </p:nvSpPr>
        <p:spPr bwMode="auto">
          <a:xfrm>
            <a:off x="4112990" y="2501852"/>
            <a:ext cx="4484910" cy="237332"/>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buClrTx/>
              <a:buSzTx/>
              <a:defRPr/>
            </a:pPr>
            <a:r>
              <a:rPr lang="en-US" sz="1200" kern="0" dirty="0" smtClean="0">
                <a:solidFill>
                  <a:srgbClr val="000000"/>
                </a:solidFill>
                <a:latin typeface="Arial"/>
              </a:rPr>
              <a:t>Scan chain</a:t>
            </a:r>
            <a:endParaRPr lang="en-US" sz="1200" kern="0" dirty="0">
              <a:solidFill>
                <a:srgbClr val="000000"/>
              </a:solidFill>
              <a:latin typeface="Arial"/>
            </a:endParaRPr>
          </a:p>
        </p:txBody>
      </p:sp>
      <p:sp>
        <p:nvSpPr>
          <p:cNvPr id="63" name="Rectangle 1119"/>
          <p:cNvSpPr>
            <a:spLocks noChangeArrowheads="1"/>
          </p:cNvSpPr>
          <p:nvPr/>
        </p:nvSpPr>
        <p:spPr bwMode="auto">
          <a:xfrm>
            <a:off x="4112990" y="4834079"/>
            <a:ext cx="4484910" cy="237332"/>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buClrTx/>
              <a:buSzTx/>
              <a:defRPr/>
            </a:pPr>
            <a:endParaRPr lang="pl-PL" sz="1200" kern="0">
              <a:solidFill>
                <a:srgbClr val="000000"/>
              </a:solidFill>
              <a:latin typeface="Arial"/>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3506" name="Rectangle 2"/>
          <p:cNvSpPr>
            <a:spLocks noGrp="1" noChangeArrowheads="1"/>
          </p:cNvSpPr>
          <p:nvPr>
            <p:ph type="title"/>
          </p:nvPr>
        </p:nvSpPr>
        <p:spPr/>
        <p:txBody>
          <a:bodyPr/>
          <a:lstStyle/>
          <a:p>
            <a:r>
              <a:rPr lang="en-US" dirty="0" smtClean="0"/>
              <a:t>Multiple capture procedure</a:t>
            </a:r>
            <a:endParaRPr lang="en-US" dirty="0"/>
          </a:p>
        </p:txBody>
      </p:sp>
      <p:sp>
        <p:nvSpPr>
          <p:cNvPr id="533508" name="Rectangle 4"/>
          <p:cNvSpPr>
            <a:spLocks noChangeArrowheads="1"/>
          </p:cNvSpPr>
          <p:nvPr/>
        </p:nvSpPr>
        <p:spPr bwMode="auto">
          <a:xfrm>
            <a:off x="686782" y="4246862"/>
            <a:ext cx="8210550" cy="2109132"/>
          </a:xfrm>
          <a:prstGeom prst="rect">
            <a:avLst/>
          </a:prstGeom>
          <a:noFill/>
          <a:ln w="9525">
            <a:noFill/>
            <a:miter lim="800000"/>
            <a:headEnd/>
            <a:tailEnd/>
          </a:ln>
          <a:effectLst/>
        </p:spPr>
        <p:txBody>
          <a:bodyPr lIns="85725" tIns="42862" rIns="85725" bIns="42862">
            <a:prstTxWarp prst="textNoShape">
              <a:avLst/>
            </a:prstTxWarp>
          </a:bodyPr>
          <a:lstStyle/>
          <a:p>
            <a:pPr marL="342900" indent="-342900" algn="l">
              <a:buSzPct val="80000"/>
              <a:buFont typeface="Arial"/>
              <a:buChar char="•"/>
            </a:pPr>
            <a:r>
              <a:rPr lang="en-US" sz="2200" b="0" dirty="0" smtClean="0"/>
              <a:t>Captured </a:t>
            </a:r>
            <a:r>
              <a:rPr lang="en-US" sz="2200" b="0" dirty="0"/>
              <a:t>and shifted data</a:t>
            </a:r>
            <a:r>
              <a:rPr lang="en-US" sz="2200" b="0" dirty="0" smtClean="0"/>
              <a:t> as </a:t>
            </a:r>
            <a:r>
              <a:rPr lang="en-US" sz="2200" b="0" dirty="0"/>
              <a:t>a stimuli for other domains</a:t>
            </a:r>
          </a:p>
          <a:p>
            <a:pPr marL="342900" indent="-342900" algn="l">
              <a:buSzPct val="80000"/>
              <a:buFont typeface="Arial"/>
              <a:buChar char="•"/>
            </a:pPr>
            <a:r>
              <a:rPr lang="en-US" sz="2200" b="0" dirty="0"/>
              <a:t>The order of capture can change in different vectors</a:t>
            </a:r>
            <a:endParaRPr lang="en-US" sz="2200" b="0" dirty="0" smtClean="0"/>
          </a:p>
          <a:p>
            <a:pPr marL="342900" indent="-342900" algn="l">
              <a:buSzPct val="80000"/>
              <a:buFont typeface="Arial"/>
              <a:buChar char="•"/>
            </a:pPr>
            <a:r>
              <a:rPr lang="en-US" sz="2200" b="0" dirty="0" smtClean="0"/>
              <a:t>Several </a:t>
            </a:r>
            <a:r>
              <a:rPr lang="en-US" sz="2200" b="0" dirty="0"/>
              <a:t>domains can capture at the same time if they interact only through non active domains</a:t>
            </a:r>
          </a:p>
          <a:p>
            <a:pPr marL="342900" indent="-342900" algn="l">
              <a:buSzPct val="80000"/>
              <a:buFont typeface="Arial"/>
              <a:buChar char="•"/>
            </a:pPr>
            <a:r>
              <a:rPr lang="en-US" sz="2200" b="0" dirty="0"/>
              <a:t>One scan enable signal can be used for all domains</a:t>
            </a:r>
            <a:r>
              <a:rPr lang="en-US" sz="2600" b="0" dirty="0"/>
              <a:t> </a:t>
            </a:r>
          </a:p>
        </p:txBody>
      </p:sp>
      <p:sp>
        <p:nvSpPr>
          <p:cNvPr id="533509" name="Freeform 5"/>
          <p:cNvSpPr>
            <a:spLocks/>
          </p:cNvSpPr>
          <p:nvPr/>
        </p:nvSpPr>
        <p:spPr bwMode="auto">
          <a:xfrm>
            <a:off x="1435100" y="1815735"/>
            <a:ext cx="6934200" cy="533400"/>
          </a:xfrm>
          <a:custGeom>
            <a:avLst/>
            <a:gdLst/>
            <a:ahLst/>
            <a:cxnLst>
              <a:cxn ang="0">
                <a:pos x="0" y="336"/>
              </a:cxn>
              <a:cxn ang="0">
                <a:pos x="336" y="336"/>
              </a:cxn>
              <a:cxn ang="0">
                <a:pos x="336" y="0"/>
              </a:cxn>
              <a:cxn ang="0">
                <a:pos x="672" y="0"/>
              </a:cxn>
              <a:cxn ang="0">
                <a:pos x="672" y="336"/>
              </a:cxn>
              <a:cxn ang="0">
                <a:pos x="1008" y="336"/>
              </a:cxn>
              <a:cxn ang="0">
                <a:pos x="1008" y="0"/>
              </a:cxn>
              <a:cxn ang="0">
                <a:pos x="1344" y="0"/>
              </a:cxn>
              <a:cxn ang="0">
                <a:pos x="1344" y="336"/>
              </a:cxn>
              <a:cxn ang="0">
                <a:pos x="1680" y="336"/>
              </a:cxn>
              <a:cxn ang="0">
                <a:pos x="1680" y="0"/>
              </a:cxn>
              <a:cxn ang="0">
                <a:pos x="2016" y="0"/>
              </a:cxn>
              <a:cxn ang="0">
                <a:pos x="2016" y="336"/>
              </a:cxn>
              <a:cxn ang="0">
                <a:pos x="2352" y="336"/>
              </a:cxn>
              <a:cxn ang="0">
                <a:pos x="2449" y="336"/>
              </a:cxn>
              <a:cxn ang="0">
                <a:pos x="2584" y="336"/>
              </a:cxn>
              <a:cxn ang="0">
                <a:pos x="2688" y="336"/>
              </a:cxn>
              <a:cxn ang="0">
                <a:pos x="3024" y="336"/>
              </a:cxn>
              <a:cxn ang="0">
                <a:pos x="3024" y="0"/>
              </a:cxn>
              <a:cxn ang="0">
                <a:pos x="3360" y="0"/>
              </a:cxn>
              <a:cxn ang="0">
                <a:pos x="3360" y="336"/>
              </a:cxn>
              <a:cxn ang="0">
                <a:pos x="3696" y="336"/>
              </a:cxn>
              <a:cxn ang="0">
                <a:pos x="3844" y="336"/>
              </a:cxn>
              <a:cxn ang="0">
                <a:pos x="3946" y="336"/>
              </a:cxn>
              <a:cxn ang="0">
                <a:pos x="4032" y="336"/>
              </a:cxn>
              <a:cxn ang="0">
                <a:pos x="4368" y="336"/>
              </a:cxn>
            </a:cxnLst>
            <a:rect l="0" t="0" r="r" b="b"/>
            <a:pathLst>
              <a:path w="4368" h="336">
                <a:moveTo>
                  <a:pt x="0" y="336"/>
                </a:moveTo>
                <a:lnTo>
                  <a:pt x="336" y="336"/>
                </a:lnTo>
                <a:lnTo>
                  <a:pt x="336" y="0"/>
                </a:lnTo>
                <a:lnTo>
                  <a:pt x="672" y="0"/>
                </a:lnTo>
                <a:lnTo>
                  <a:pt x="672" y="336"/>
                </a:lnTo>
                <a:lnTo>
                  <a:pt x="1008" y="336"/>
                </a:lnTo>
                <a:lnTo>
                  <a:pt x="1008" y="0"/>
                </a:lnTo>
                <a:lnTo>
                  <a:pt x="1344" y="0"/>
                </a:lnTo>
                <a:lnTo>
                  <a:pt x="1344" y="336"/>
                </a:lnTo>
                <a:lnTo>
                  <a:pt x="1680" y="336"/>
                </a:lnTo>
                <a:lnTo>
                  <a:pt x="1680" y="0"/>
                </a:lnTo>
                <a:lnTo>
                  <a:pt x="2016" y="0"/>
                </a:lnTo>
                <a:lnTo>
                  <a:pt x="2016" y="336"/>
                </a:lnTo>
                <a:lnTo>
                  <a:pt x="2352" y="336"/>
                </a:lnTo>
                <a:lnTo>
                  <a:pt x="2449" y="336"/>
                </a:lnTo>
                <a:lnTo>
                  <a:pt x="2584" y="336"/>
                </a:lnTo>
                <a:lnTo>
                  <a:pt x="2688" y="336"/>
                </a:lnTo>
                <a:lnTo>
                  <a:pt x="3024" y="336"/>
                </a:lnTo>
                <a:lnTo>
                  <a:pt x="3024" y="0"/>
                </a:lnTo>
                <a:lnTo>
                  <a:pt x="3360" y="0"/>
                </a:lnTo>
                <a:lnTo>
                  <a:pt x="3360" y="336"/>
                </a:lnTo>
                <a:lnTo>
                  <a:pt x="3696" y="336"/>
                </a:lnTo>
                <a:lnTo>
                  <a:pt x="3844" y="336"/>
                </a:lnTo>
                <a:lnTo>
                  <a:pt x="3946" y="336"/>
                </a:lnTo>
                <a:lnTo>
                  <a:pt x="4032" y="336"/>
                </a:lnTo>
                <a:lnTo>
                  <a:pt x="4368" y="336"/>
                </a:lnTo>
              </a:path>
            </a:pathLst>
          </a:custGeom>
          <a:noFill/>
          <a:ln w="28575" cap="flat" cmpd="sng">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533510" name="Freeform 6"/>
          <p:cNvSpPr>
            <a:spLocks/>
          </p:cNvSpPr>
          <p:nvPr/>
        </p:nvSpPr>
        <p:spPr bwMode="auto">
          <a:xfrm>
            <a:off x="1435100" y="2590435"/>
            <a:ext cx="6934200" cy="534988"/>
          </a:xfrm>
          <a:custGeom>
            <a:avLst/>
            <a:gdLst/>
            <a:ahLst/>
            <a:cxnLst>
              <a:cxn ang="0">
                <a:pos x="0" y="336"/>
              </a:cxn>
              <a:cxn ang="0">
                <a:pos x="336" y="336"/>
              </a:cxn>
              <a:cxn ang="0">
                <a:pos x="336" y="0"/>
              </a:cxn>
              <a:cxn ang="0">
                <a:pos x="672" y="0"/>
              </a:cxn>
              <a:cxn ang="0">
                <a:pos x="672" y="336"/>
              </a:cxn>
              <a:cxn ang="0">
                <a:pos x="1009" y="337"/>
              </a:cxn>
              <a:cxn ang="0">
                <a:pos x="1129" y="337"/>
              </a:cxn>
              <a:cxn ang="0">
                <a:pos x="1234" y="337"/>
              </a:cxn>
              <a:cxn ang="0">
                <a:pos x="1357" y="337"/>
              </a:cxn>
              <a:cxn ang="0">
                <a:pos x="1680" y="336"/>
              </a:cxn>
              <a:cxn ang="0">
                <a:pos x="1680" y="0"/>
              </a:cxn>
              <a:cxn ang="0">
                <a:pos x="2016" y="0"/>
              </a:cxn>
              <a:cxn ang="0">
                <a:pos x="2016" y="336"/>
              </a:cxn>
              <a:cxn ang="0">
                <a:pos x="2352" y="336"/>
              </a:cxn>
              <a:cxn ang="0">
                <a:pos x="2352" y="0"/>
              </a:cxn>
              <a:cxn ang="0">
                <a:pos x="2688" y="0"/>
              </a:cxn>
              <a:cxn ang="0">
                <a:pos x="2688" y="336"/>
              </a:cxn>
              <a:cxn ang="0">
                <a:pos x="3024" y="336"/>
              </a:cxn>
              <a:cxn ang="0">
                <a:pos x="3024" y="0"/>
              </a:cxn>
              <a:cxn ang="0">
                <a:pos x="3360" y="0"/>
              </a:cxn>
              <a:cxn ang="0">
                <a:pos x="3360" y="336"/>
              </a:cxn>
              <a:cxn ang="0">
                <a:pos x="3699" y="336"/>
              </a:cxn>
              <a:cxn ang="0">
                <a:pos x="3868" y="336"/>
              </a:cxn>
              <a:cxn ang="0">
                <a:pos x="3945" y="336"/>
              </a:cxn>
              <a:cxn ang="0">
                <a:pos x="4032" y="336"/>
              </a:cxn>
              <a:cxn ang="0">
                <a:pos x="4368" y="336"/>
              </a:cxn>
            </a:cxnLst>
            <a:rect l="0" t="0" r="r" b="b"/>
            <a:pathLst>
              <a:path w="4368" h="337">
                <a:moveTo>
                  <a:pt x="0" y="336"/>
                </a:moveTo>
                <a:lnTo>
                  <a:pt x="336" y="336"/>
                </a:lnTo>
                <a:lnTo>
                  <a:pt x="336" y="0"/>
                </a:lnTo>
                <a:lnTo>
                  <a:pt x="672" y="0"/>
                </a:lnTo>
                <a:lnTo>
                  <a:pt x="672" y="336"/>
                </a:lnTo>
                <a:lnTo>
                  <a:pt x="1009" y="337"/>
                </a:lnTo>
                <a:lnTo>
                  <a:pt x="1129" y="337"/>
                </a:lnTo>
                <a:lnTo>
                  <a:pt x="1234" y="337"/>
                </a:lnTo>
                <a:lnTo>
                  <a:pt x="1357" y="337"/>
                </a:lnTo>
                <a:lnTo>
                  <a:pt x="1680" y="336"/>
                </a:lnTo>
                <a:lnTo>
                  <a:pt x="1680" y="0"/>
                </a:lnTo>
                <a:lnTo>
                  <a:pt x="2016" y="0"/>
                </a:lnTo>
                <a:lnTo>
                  <a:pt x="2016" y="336"/>
                </a:lnTo>
                <a:lnTo>
                  <a:pt x="2352" y="336"/>
                </a:lnTo>
                <a:lnTo>
                  <a:pt x="2352" y="0"/>
                </a:lnTo>
                <a:lnTo>
                  <a:pt x="2688" y="0"/>
                </a:lnTo>
                <a:lnTo>
                  <a:pt x="2688" y="336"/>
                </a:lnTo>
                <a:lnTo>
                  <a:pt x="3024" y="336"/>
                </a:lnTo>
                <a:lnTo>
                  <a:pt x="3024" y="0"/>
                </a:lnTo>
                <a:lnTo>
                  <a:pt x="3360" y="0"/>
                </a:lnTo>
                <a:lnTo>
                  <a:pt x="3360" y="336"/>
                </a:lnTo>
                <a:lnTo>
                  <a:pt x="3699" y="336"/>
                </a:lnTo>
                <a:lnTo>
                  <a:pt x="3868" y="336"/>
                </a:lnTo>
                <a:lnTo>
                  <a:pt x="3945" y="336"/>
                </a:lnTo>
                <a:lnTo>
                  <a:pt x="4032" y="336"/>
                </a:lnTo>
                <a:lnTo>
                  <a:pt x="4368" y="336"/>
                </a:lnTo>
              </a:path>
            </a:pathLst>
          </a:custGeom>
          <a:noFill/>
          <a:ln w="28575" cap="flat" cmpd="sng">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533511" name="Freeform 7"/>
          <p:cNvSpPr>
            <a:spLocks/>
          </p:cNvSpPr>
          <p:nvPr/>
        </p:nvSpPr>
        <p:spPr bwMode="auto">
          <a:xfrm>
            <a:off x="1435100" y="3327035"/>
            <a:ext cx="6934200" cy="533400"/>
          </a:xfrm>
          <a:custGeom>
            <a:avLst/>
            <a:gdLst/>
            <a:ahLst/>
            <a:cxnLst>
              <a:cxn ang="0">
                <a:pos x="0" y="336"/>
              </a:cxn>
              <a:cxn ang="0">
                <a:pos x="336" y="336"/>
              </a:cxn>
              <a:cxn ang="0">
                <a:pos x="336" y="0"/>
              </a:cxn>
              <a:cxn ang="0">
                <a:pos x="672" y="0"/>
              </a:cxn>
              <a:cxn ang="0">
                <a:pos x="672" y="336"/>
              </a:cxn>
              <a:cxn ang="0">
                <a:pos x="1008" y="336"/>
              </a:cxn>
              <a:cxn ang="0">
                <a:pos x="1165" y="335"/>
              </a:cxn>
              <a:cxn ang="0">
                <a:pos x="1252" y="335"/>
              </a:cxn>
              <a:cxn ang="0">
                <a:pos x="1344" y="336"/>
              </a:cxn>
              <a:cxn ang="0">
                <a:pos x="1680" y="336"/>
              </a:cxn>
              <a:cxn ang="0">
                <a:pos x="1680" y="0"/>
              </a:cxn>
              <a:cxn ang="0">
                <a:pos x="2016" y="0"/>
              </a:cxn>
              <a:cxn ang="0">
                <a:pos x="2016" y="336"/>
              </a:cxn>
              <a:cxn ang="0">
                <a:pos x="2352" y="336"/>
              </a:cxn>
              <a:cxn ang="0">
                <a:pos x="2470" y="335"/>
              </a:cxn>
              <a:cxn ang="0">
                <a:pos x="2590" y="335"/>
              </a:cxn>
              <a:cxn ang="0">
                <a:pos x="2688" y="336"/>
              </a:cxn>
              <a:cxn ang="0">
                <a:pos x="3024" y="336"/>
              </a:cxn>
              <a:cxn ang="0">
                <a:pos x="3024" y="0"/>
              </a:cxn>
              <a:cxn ang="0">
                <a:pos x="3360" y="0"/>
              </a:cxn>
              <a:cxn ang="0">
                <a:pos x="3360" y="336"/>
              </a:cxn>
              <a:cxn ang="0">
                <a:pos x="3696" y="336"/>
              </a:cxn>
              <a:cxn ang="0">
                <a:pos x="3696" y="0"/>
              </a:cxn>
              <a:cxn ang="0">
                <a:pos x="4032" y="0"/>
              </a:cxn>
              <a:cxn ang="0">
                <a:pos x="4032" y="336"/>
              </a:cxn>
              <a:cxn ang="0">
                <a:pos x="4368" y="336"/>
              </a:cxn>
            </a:cxnLst>
            <a:rect l="0" t="0" r="r" b="b"/>
            <a:pathLst>
              <a:path w="4368" h="336">
                <a:moveTo>
                  <a:pt x="0" y="336"/>
                </a:moveTo>
                <a:lnTo>
                  <a:pt x="336" y="336"/>
                </a:lnTo>
                <a:lnTo>
                  <a:pt x="336" y="0"/>
                </a:lnTo>
                <a:lnTo>
                  <a:pt x="672" y="0"/>
                </a:lnTo>
                <a:lnTo>
                  <a:pt x="672" y="336"/>
                </a:lnTo>
                <a:lnTo>
                  <a:pt x="1008" y="336"/>
                </a:lnTo>
                <a:lnTo>
                  <a:pt x="1165" y="335"/>
                </a:lnTo>
                <a:lnTo>
                  <a:pt x="1252" y="335"/>
                </a:lnTo>
                <a:lnTo>
                  <a:pt x="1344" y="336"/>
                </a:lnTo>
                <a:lnTo>
                  <a:pt x="1680" y="336"/>
                </a:lnTo>
                <a:lnTo>
                  <a:pt x="1680" y="0"/>
                </a:lnTo>
                <a:lnTo>
                  <a:pt x="2016" y="0"/>
                </a:lnTo>
                <a:lnTo>
                  <a:pt x="2016" y="336"/>
                </a:lnTo>
                <a:lnTo>
                  <a:pt x="2352" y="336"/>
                </a:lnTo>
                <a:lnTo>
                  <a:pt x="2470" y="335"/>
                </a:lnTo>
                <a:lnTo>
                  <a:pt x="2590" y="335"/>
                </a:lnTo>
                <a:lnTo>
                  <a:pt x="2688" y="336"/>
                </a:lnTo>
                <a:lnTo>
                  <a:pt x="3024" y="336"/>
                </a:lnTo>
                <a:lnTo>
                  <a:pt x="3024" y="0"/>
                </a:lnTo>
                <a:lnTo>
                  <a:pt x="3360" y="0"/>
                </a:lnTo>
                <a:lnTo>
                  <a:pt x="3360" y="336"/>
                </a:lnTo>
                <a:lnTo>
                  <a:pt x="3696" y="336"/>
                </a:lnTo>
                <a:lnTo>
                  <a:pt x="3696" y="0"/>
                </a:lnTo>
                <a:lnTo>
                  <a:pt x="4032" y="0"/>
                </a:lnTo>
                <a:lnTo>
                  <a:pt x="4032" y="336"/>
                </a:lnTo>
                <a:lnTo>
                  <a:pt x="4368" y="336"/>
                </a:lnTo>
              </a:path>
            </a:pathLst>
          </a:custGeom>
          <a:noFill/>
          <a:ln w="28575" cap="flat" cmpd="sng">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533512" name="Text Box 8"/>
          <p:cNvSpPr txBox="1">
            <a:spLocks noChangeArrowheads="1"/>
          </p:cNvSpPr>
          <p:nvPr/>
        </p:nvSpPr>
        <p:spPr bwMode="auto">
          <a:xfrm>
            <a:off x="2054773" y="1885069"/>
            <a:ext cx="338629" cy="369332"/>
          </a:xfrm>
          <a:prstGeom prst="rect">
            <a:avLst/>
          </a:prstGeom>
          <a:noFill/>
          <a:ln w="9525">
            <a:noFill/>
            <a:miter lim="800000"/>
            <a:headEnd/>
            <a:tailEnd/>
          </a:ln>
          <a:effectLst/>
        </p:spPr>
        <p:txBody>
          <a:bodyPr wrap="none" anchor="ctr">
            <a:prstTxWarp prst="textNoShape">
              <a:avLst/>
            </a:prstTxWarp>
            <a:spAutoFit/>
          </a:bodyPr>
          <a:lstStyle/>
          <a:p>
            <a:pPr algn="ctr">
              <a:spcBef>
                <a:spcPct val="0"/>
              </a:spcBef>
              <a:buClrTx/>
              <a:buSzTx/>
            </a:pPr>
            <a:r>
              <a:rPr lang="en-US" b="0" dirty="0"/>
              <a:t>S</a:t>
            </a:r>
            <a:endParaRPr lang="en-US" sz="2000" b="0" dirty="0"/>
          </a:p>
        </p:txBody>
      </p:sp>
      <p:sp>
        <p:nvSpPr>
          <p:cNvPr id="533513" name="Text Box 9"/>
          <p:cNvSpPr txBox="1">
            <a:spLocks noChangeArrowheads="1"/>
          </p:cNvSpPr>
          <p:nvPr/>
        </p:nvSpPr>
        <p:spPr bwMode="auto">
          <a:xfrm>
            <a:off x="2054773" y="3421769"/>
            <a:ext cx="338629" cy="369332"/>
          </a:xfrm>
          <a:prstGeom prst="rect">
            <a:avLst/>
          </a:prstGeom>
          <a:noFill/>
          <a:ln w="9525">
            <a:noFill/>
            <a:miter lim="800000"/>
            <a:headEnd/>
            <a:tailEnd/>
          </a:ln>
          <a:effectLst/>
        </p:spPr>
        <p:txBody>
          <a:bodyPr wrap="none" anchor="ctr">
            <a:prstTxWarp prst="textNoShape">
              <a:avLst/>
            </a:prstTxWarp>
            <a:spAutoFit/>
          </a:bodyPr>
          <a:lstStyle/>
          <a:p>
            <a:pPr algn="ctr">
              <a:spcBef>
                <a:spcPct val="0"/>
              </a:spcBef>
              <a:buClrTx/>
              <a:buSzTx/>
            </a:pPr>
            <a:r>
              <a:rPr lang="en-US" b="0" dirty="0"/>
              <a:t>S</a:t>
            </a:r>
            <a:endParaRPr lang="en-US" sz="2000" b="0" dirty="0"/>
          </a:p>
        </p:txBody>
      </p:sp>
      <p:sp>
        <p:nvSpPr>
          <p:cNvPr id="533514" name="Text Box 10"/>
          <p:cNvSpPr txBox="1">
            <a:spLocks noChangeArrowheads="1"/>
          </p:cNvSpPr>
          <p:nvPr/>
        </p:nvSpPr>
        <p:spPr bwMode="auto">
          <a:xfrm>
            <a:off x="2068078" y="2697869"/>
            <a:ext cx="338629" cy="369332"/>
          </a:xfrm>
          <a:prstGeom prst="rect">
            <a:avLst/>
          </a:prstGeom>
          <a:noFill/>
          <a:ln w="9525">
            <a:noFill/>
            <a:miter lim="800000"/>
            <a:headEnd/>
            <a:tailEnd/>
          </a:ln>
          <a:effectLst/>
        </p:spPr>
        <p:txBody>
          <a:bodyPr wrap="none" anchor="ctr">
            <a:prstTxWarp prst="textNoShape">
              <a:avLst/>
            </a:prstTxWarp>
            <a:spAutoFit/>
          </a:bodyPr>
          <a:lstStyle/>
          <a:p>
            <a:pPr algn="ctr">
              <a:spcBef>
                <a:spcPct val="0"/>
              </a:spcBef>
              <a:buClrTx/>
              <a:buSzTx/>
            </a:pPr>
            <a:r>
              <a:rPr lang="en-US" b="0" dirty="0"/>
              <a:t>S</a:t>
            </a:r>
            <a:endParaRPr lang="en-US" sz="2000" b="0" dirty="0"/>
          </a:p>
        </p:txBody>
      </p:sp>
      <p:sp>
        <p:nvSpPr>
          <p:cNvPr id="533515" name="Text Box 11"/>
          <p:cNvSpPr txBox="1">
            <a:spLocks noChangeArrowheads="1"/>
          </p:cNvSpPr>
          <p:nvPr/>
        </p:nvSpPr>
        <p:spPr bwMode="auto">
          <a:xfrm>
            <a:off x="6335466" y="1885069"/>
            <a:ext cx="338629" cy="369332"/>
          </a:xfrm>
          <a:prstGeom prst="rect">
            <a:avLst/>
          </a:prstGeom>
          <a:noFill/>
          <a:ln w="9525">
            <a:noFill/>
            <a:miter lim="800000"/>
            <a:headEnd/>
            <a:tailEnd/>
          </a:ln>
          <a:effectLst/>
        </p:spPr>
        <p:txBody>
          <a:bodyPr wrap="none" anchor="ctr">
            <a:prstTxWarp prst="textNoShape">
              <a:avLst/>
            </a:prstTxWarp>
            <a:spAutoFit/>
          </a:bodyPr>
          <a:lstStyle/>
          <a:p>
            <a:pPr algn="ctr">
              <a:spcBef>
                <a:spcPct val="0"/>
              </a:spcBef>
              <a:buClrTx/>
              <a:buSzTx/>
            </a:pPr>
            <a:r>
              <a:rPr lang="en-US" b="0" dirty="0" smtClean="0"/>
              <a:t>S</a:t>
            </a:r>
            <a:endParaRPr lang="en-US" sz="2000" b="0" dirty="0"/>
          </a:p>
        </p:txBody>
      </p:sp>
      <p:sp>
        <p:nvSpPr>
          <p:cNvPr id="533516" name="Text Box 12"/>
          <p:cNvSpPr txBox="1">
            <a:spLocks noChangeArrowheads="1"/>
          </p:cNvSpPr>
          <p:nvPr/>
        </p:nvSpPr>
        <p:spPr bwMode="auto">
          <a:xfrm>
            <a:off x="4201866" y="1885069"/>
            <a:ext cx="338629" cy="369332"/>
          </a:xfrm>
          <a:prstGeom prst="rect">
            <a:avLst/>
          </a:prstGeom>
          <a:noFill/>
          <a:ln w="9525">
            <a:noFill/>
            <a:miter lim="800000"/>
            <a:headEnd/>
            <a:tailEnd/>
          </a:ln>
          <a:effectLst/>
        </p:spPr>
        <p:txBody>
          <a:bodyPr wrap="none" anchor="ctr">
            <a:prstTxWarp prst="textNoShape">
              <a:avLst/>
            </a:prstTxWarp>
            <a:spAutoFit/>
          </a:bodyPr>
          <a:lstStyle/>
          <a:p>
            <a:pPr algn="ctr">
              <a:spcBef>
                <a:spcPct val="0"/>
              </a:spcBef>
              <a:buClrTx/>
              <a:buSzTx/>
            </a:pPr>
            <a:r>
              <a:rPr lang="en-US" b="0" dirty="0" smtClean="0"/>
              <a:t>S</a:t>
            </a:r>
            <a:endParaRPr lang="en-US" sz="2000" b="0" dirty="0"/>
          </a:p>
        </p:txBody>
      </p:sp>
      <p:sp>
        <p:nvSpPr>
          <p:cNvPr id="533517" name="Text Box 13"/>
          <p:cNvSpPr txBox="1">
            <a:spLocks noChangeArrowheads="1"/>
          </p:cNvSpPr>
          <p:nvPr/>
        </p:nvSpPr>
        <p:spPr bwMode="auto">
          <a:xfrm>
            <a:off x="6335466" y="2697869"/>
            <a:ext cx="338629" cy="369332"/>
          </a:xfrm>
          <a:prstGeom prst="rect">
            <a:avLst/>
          </a:prstGeom>
          <a:noFill/>
          <a:ln w="9525">
            <a:noFill/>
            <a:miter lim="800000"/>
            <a:headEnd/>
            <a:tailEnd/>
          </a:ln>
          <a:effectLst/>
        </p:spPr>
        <p:txBody>
          <a:bodyPr wrap="none" anchor="ctr">
            <a:prstTxWarp prst="textNoShape">
              <a:avLst/>
            </a:prstTxWarp>
            <a:spAutoFit/>
          </a:bodyPr>
          <a:lstStyle/>
          <a:p>
            <a:pPr algn="ctr">
              <a:spcBef>
                <a:spcPct val="0"/>
              </a:spcBef>
              <a:buClrTx/>
              <a:buSzTx/>
            </a:pPr>
            <a:r>
              <a:rPr lang="en-US" b="0" dirty="0" smtClean="0"/>
              <a:t>S</a:t>
            </a:r>
            <a:endParaRPr lang="en-US" sz="2000" b="0" dirty="0"/>
          </a:p>
        </p:txBody>
      </p:sp>
      <p:sp>
        <p:nvSpPr>
          <p:cNvPr id="533518" name="Text Box 14"/>
          <p:cNvSpPr txBox="1">
            <a:spLocks noChangeArrowheads="1"/>
          </p:cNvSpPr>
          <p:nvPr/>
        </p:nvSpPr>
        <p:spPr bwMode="auto">
          <a:xfrm>
            <a:off x="4189413" y="2697869"/>
            <a:ext cx="338629" cy="369332"/>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b="0" dirty="0">
                <a:solidFill>
                  <a:srgbClr val="000000"/>
                </a:solidFill>
              </a:rPr>
              <a:t>S</a:t>
            </a:r>
            <a:endParaRPr lang="en-US" sz="2000" b="0" dirty="0">
              <a:solidFill>
                <a:srgbClr val="000000"/>
              </a:solidFill>
            </a:endParaRPr>
          </a:p>
        </p:txBody>
      </p:sp>
      <p:sp>
        <p:nvSpPr>
          <p:cNvPr id="533519" name="Text Box 15"/>
          <p:cNvSpPr txBox="1">
            <a:spLocks noChangeArrowheads="1"/>
          </p:cNvSpPr>
          <p:nvPr/>
        </p:nvSpPr>
        <p:spPr bwMode="auto">
          <a:xfrm>
            <a:off x="6309273" y="3421769"/>
            <a:ext cx="338629" cy="369332"/>
          </a:xfrm>
          <a:prstGeom prst="rect">
            <a:avLst/>
          </a:prstGeom>
          <a:noFill/>
          <a:ln w="9525">
            <a:noFill/>
            <a:miter lim="800000"/>
            <a:headEnd/>
            <a:tailEnd/>
          </a:ln>
          <a:effectLst/>
        </p:spPr>
        <p:txBody>
          <a:bodyPr wrap="none" anchor="ctr">
            <a:prstTxWarp prst="textNoShape">
              <a:avLst/>
            </a:prstTxWarp>
            <a:spAutoFit/>
          </a:bodyPr>
          <a:lstStyle/>
          <a:p>
            <a:pPr algn="ctr">
              <a:spcBef>
                <a:spcPct val="0"/>
              </a:spcBef>
              <a:buClrTx/>
              <a:buSzTx/>
            </a:pPr>
            <a:r>
              <a:rPr lang="en-US" b="0" dirty="0"/>
              <a:t>S</a:t>
            </a:r>
            <a:endParaRPr lang="en-US" sz="2000" b="0" dirty="0"/>
          </a:p>
        </p:txBody>
      </p:sp>
      <p:sp>
        <p:nvSpPr>
          <p:cNvPr id="533520" name="Text Box 16"/>
          <p:cNvSpPr txBox="1">
            <a:spLocks noChangeArrowheads="1"/>
          </p:cNvSpPr>
          <p:nvPr/>
        </p:nvSpPr>
        <p:spPr bwMode="auto">
          <a:xfrm>
            <a:off x="4201073" y="3421769"/>
            <a:ext cx="338629" cy="369332"/>
          </a:xfrm>
          <a:prstGeom prst="rect">
            <a:avLst/>
          </a:prstGeom>
          <a:noFill/>
          <a:ln w="9525">
            <a:noFill/>
            <a:miter lim="800000"/>
            <a:headEnd/>
            <a:tailEnd/>
          </a:ln>
          <a:effectLst/>
        </p:spPr>
        <p:txBody>
          <a:bodyPr wrap="none" anchor="ctr">
            <a:prstTxWarp prst="textNoShape">
              <a:avLst/>
            </a:prstTxWarp>
            <a:spAutoFit/>
          </a:bodyPr>
          <a:lstStyle/>
          <a:p>
            <a:pPr algn="ctr">
              <a:spcBef>
                <a:spcPct val="0"/>
              </a:spcBef>
              <a:buClrTx/>
              <a:buSzTx/>
            </a:pPr>
            <a:r>
              <a:rPr lang="en-US" b="0" dirty="0"/>
              <a:t>S</a:t>
            </a:r>
            <a:endParaRPr lang="en-US" sz="2000" b="0" dirty="0"/>
          </a:p>
        </p:txBody>
      </p:sp>
      <p:sp>
        <p:nvSpPr>
          <p:cNvPr id="533521" name="Text Box 17"/>
          <p:cNvSpPr txBox="1">
            <a:spLocks noChangeArrowheads="1"/>
          </p:cNvSpPr>
          <p:nvPr/>
        </p:nvSpPr>
        <p:spPr bwMode="auto">
          <a:xfrm>
            <a:off x="895350" y="1941296"/>
            <a:ext cx="521046" cy="461665"/>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sz="2400" dirty="0"/>
              <a:t>D</a:t>
            </a:r>
            <a:r>
              <a:rPr lang="en-US" sz="2400" baseline="-20000" dirty="0"/>
              <a:t>1</a:t>
            </a:r>
            <a:endParaRPr lang="en-US" sz="2400" dirty="0">
              <a:solidFill>
                <a:schemeClr val="accent2"/>
              </a:solidFill>
            </a:endParaRPr>
          </a:p>
        </p:txBody>
      </p:sp>
      <p:sp>
        <p:nvSpPr>
          <p:cNvPr id="533522" name="Text Box 18"/>
          <p:cNvSpPr txBox="1">
            <a:spLocks noChangeArrowheads="1"/>
          </p:cNvSpPr>
          <p:nvPr/>
        </p:nvSpPr>
        <p:spPr bwMode="auto">
          <a:xfrm>
            <a:off x="895350" y="2715996"/>
            <a:ext cx="521046" cy="461665"/>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sz="2400" dirty="0"/>
              <a:t>D</a:t>
            </a:r>
            <a:r>
              <a:rPr lang="en-US" sz="2400" baseline="-20000" dirty="0"/>
              <a:t>2</a:t>
            </a:r>
            <a:endParaRPr lang="en-US" sz="2400" dirty="0">
              <a:solidFill>
                <a:schemeClr val="accent2"/>
              </a:solidFill>
            </a:endParaRPr>
          </a:p>
        </p:txBody>
      </p:sp>
      <p:sp>
        <p:nvSpPr>
          <p:cNvPr id="533523" name="Text Box 19"/>
          <p:cNvSpPr txBox="1">
            <a:spLocks noChangeArrowheads="1"/>
          </p:cNvSpPr>
          <p:nvPr/>
        </p:nvSpPr>
        <p:spPr bwMode="auto">
          <a:xfrm>
            <a:off x="895350" y="3452596"/>
            <a:ext cx="521046" cy="461665"/>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sz="2400" dirty="0"/>
              <a:t>D</a:t>
            </a:r>
            <a:r>
              <a:rPr lang="en-US" sz="2400" baseline="-20000" dirty="0"/>
              <a:t>3</a:t>
            </a:r>
            <a:endParaRPr lang="en-US" sz="2400" dirty="0">
              <a:solidFill>
                <a:schemeClr val="accent2"/>
              </a:solidFill>
            </a:endParaRPr>
          </a:p>
        </p:txBody>
      </p:sp>
      <p:grpSp>
        <p:nvGrpSpPr>
          <p:cNvPr id="2" name="Group 20"/>
          <p:cNvGrpSpPr>
            <a:grpSpLocks/>
          </p:cNvGrpSpPr>
          <p:nvPr/>
        </p:nvGrpSpPr>
        <p:grpSpPr bwMode="auto">
          <a:xfrm>
            <a:off x="1968500" y="2069735"/>
            <a:ext cx="1028700" cy="1536700"/>
            <a:chOff x="1232" y="2896"/>
            <a:chExt cx="648" cy="968"/>
          </a:xfrm>
          <a:effectLst/>
        </p:grpSpPr>
        <p:sp>
          <p:nvSpPr>
            <p:cNvPr id="533525" name="Line 21"/>
            <p:cNvSpPr>
              <a:spLocks noChangeShapeType="1"/>
            </p:cNvSpPr>
            <p:nvPr/>
          </p:nvSpPr>
          <p:spPr bwMode="auto">
            <a:xfrm>
              <a:off x="1232" y="2896"/>
              <a:ext cx="640" cy="0"/>
            </a:xfrm>
            <a:prstGeom prst="line">
              <a:avLst/>
            </a:prstGeom>
            <a:noFill/>
            <a:ln w="19050">
              <a:solidFill>
                <a:srgbClr val="000000"/>
              </a:solidFill>
              <a:round/>
              <a:headEnd/>
              <a:tailEnd type="triangle" w="med" len="med"/>
            </a:ln>
            <a:effectLst/>
          </p:spPr>
          <p:txBody>
            <a:bodyPr wrap="none" anchor="ctr">
              <a:prstTxWarp prst="textNoShape">
                <a:avLst/>
              </a:prstTxWarp>
            </a:bodyPr>
            <a:lstStyle/>
            <a:p>
              <a:endParaRPr lang="en-US"/>
            </a:p>
          </p:txBody>
        </p:sp>
        <p:sp>
          <p:nvSpPr>
            <p:cNvPr id="533526" name="Line 22"/>
            <p:cNvSpPr>
              <a:spLocks noChangeShapeType="1"/>
            </p:cNvSpPr>
            <p:nvPr/>
          </p:nvSpPr>
          <p:spPr bwMode="auto">
            <a:xfrm flipV="1">
              <a:off x="1248" y="2944"/>
              <a:ext cx="632" cy="448"/>
            </a:xfrm>
            <a:prstGeom prst="line">
              <a:avLst/>
            </a:prstGeom>
            <a:noFill/>
            <a:ln w="19050">
              <a:solidFill>
                <a:srgbClr val="000000"/>
              </a:solidFill>
              <a:round/>
              <a:headEnd/>
              <a:tailEnd type="triangle" w="med" len="med"/>
            </a:ln>
            <a:effectLst/>
          </p:spPr>
          <p:txBody>
            <a:bodyPr wrap="none" anchor="ctr">
              <a:prstTxWarp prst="textNoShape">
                <a:avLst/>
              </a:prstTxWarp>
            </a:bodyPr>
            <a:lstStyle/>
            <a:p>
              <a:endParaRPr lang="en-US"/>
            </a:p>
          </p:txBody>
        </p:sp>
        <p:sp>
          <p:nvSpPr>
            <p:cNvPr id="533527" name="Line 23"/>
            <p:cNvSpPr>
              <a:spLocks noChangeShapeType="1"/>
            </p:cNvSpPr>
            <p:nvPr/>
          </p:nvSpPr>
          <p:spPr bwMode="auto">
            <a:xfrm flipV="1">
              <a:off x="1240" y="3000"/>
              <a:ext cx="632" cy="864"/>
            </a:xfrm>
            <a:prstGeom prst="line">
              <a:avLst/>
            </a:prstGeom>
            <a:noFill/>
            <a:ln w="19050">
              <a:solidFill>
                <a:srgbClr val="000000"/>
              </a:solidFill>
              <a:round/>
              <a:headEnd/>
              <a:tailEnd type="triangle" w="med" len="med"/>
            </a:ln>
            <a:effectLst/>
          </p:spPr>
          <p:txBody>
            <a:bodyPr wrap="none" anchor="ctr">
              <a:prstTxWarp prst="textNoShape">
                <a:avLst/>
              </a:prstTxWarp>
            </a:bodyPr>
            <a:lstStyle/>
            <a:p>
              <a:endParaRPr lang="en-US"/>
            </a:p>
          </p:txBody>
        </p:sp>
      </p:grpSp>
      <p:grpSp>
        <p:nvGrpSpPr>
          <p:cNvPr id="3" name="Group 24"/>
          <p:cNvGrpSpPr>
            <a:grpSpLocks/>
          </p:cNvGrpSpPr>
          <p:nvPr/>
        </p:nvGrpSpPr>
        <p:grpSpPr bwMode="auto">
          <a:xfrm>
            <a:off x="4114800" y="2069735"/>
            <a:ext cx="1041400" cy="1524000"/>
            <a:chOff x="2584" y="2896"/>
            <a:chExt cx="656" cy="960"/>
          </a:xfrm>
          <a:effectLst/>
        </p:grpSpPr>
        <p:sp>
          <p:nvSpPr>
            <p:cNvPr id="533529" name="Line 25"/>
            <p:cNvSpPr>
              <a:spLocks noChangeShapeType="1"/>
            </p:cNvSpPr>
            <p:nvPr/>
          </p:nvSpPr>
          <p:spPr bwMode="auto">
            <a:xfrm>
              <a:off x="2592" y="3392"/>
              <a:ext cx="640" cy="0"/>
            </a:xfrm>
            <a:prstGeom prst="line">
              <a:avLst/>
            </a:prstGeom>
            <a:noFill/>
            <a:ln w="19050">
              <a:solidFill>
                <a:srgbClr val="000000"/>
              </a:solidFill>
              <a:round/>
              <a:headEnd/>
              <a:tailEnd type="triangle" w="med" len="med"/>
            </a:ln>
            <a:effectLst/>
          </p:spPr>
          <p:txBody>
            <a:bodyPr wrap="none" anchor="ctr">
              <a:prstTxWarp prst="textNoShape">
                <a:avLst/>
              </a:prstTxWarp>
            </a:bodyPr>
            <a:lstStyle/>
            <a:p>
              <a:endParaRPr lang="en-US"/>
            </a:p>
          </p:txBody>
        </p:sp>
        <p:sp>
          <p:nvSpPr>
            <p:cNvPr id="533530" name="Line 26"/>
            <p:cNvSpPr>
              <a:spLocks noChangeShapeType="1"/>
            </p:cNvSpPr>
            <p:nvPr/>
          </p:nvSpPr>
          <p:spPr bwMode="auto">
            <a:xfrm flipV="1">
              <a:off x="2584" y="3440"/>
              <a:ext cx="656" cy="416"/>
            </a:xfrm>
            <a:prstGeom prst="line">
              <a:avLst/>
            </a:prstGeom>
            <a:noFill/>
            <a:ln w="19050">
              <a:solidFill>
                <a:srgbClr val="000000"/>
              </a:solidFill>
              <a:round/>
              <a:headEnd/>
              <a:tailEnd type="triangle" w="med" len="med"/>
            </a:ln>
            <a:effectLst/>
          </p:spPr>
          <p:txBody>
            <a:bodyPr wrap="none" anchor="ctr">
              <a:prstTxWarp prst="textNoShape">
                <a:avLst/>
              </a:prstTxWarp>
            </a:bodyPr>
            <a:lstStyle/>
            <a:p>
              <a:endParaRPr lang="en-US"/>
            </a:p>
          </p:txBody>
        </p:sp>
        <p:sp>
          <p:nvSpPr>
            <p:cNvPr id="533531" name="Line 27"/>
            <p:cNvSpPr>
              <a:spLocks noChangeShapeType="1"/>
            </p:cNvSpPr>
            <p:nvPr/>
          </p:nvSpPr>
          <p:spPr bwMode="auto">
            <a:xfrm>
              <a:off x="2584" y="2896"/>
              <a:ext cx="640" cy="464"/>
            </a:xfrm>
            <a:prstGeom prst="line">
              <a:avLst/>
            </a:prstGeom>
            <a:noFill/>
            <a:ln w="19050">
              <a:solidFill>
                <a:srgbClr val="000000"/>
              </a:solidFill>
              <a:round/>
              <a:headEnd/>
              <a:tailEnd type="triangle" w="med" len="med"/>
            </a:ln>
            <a:effectLst/>
          </p:spPr>
          <p:txBody>
            <a:bodyPr wrap="none" anchor="ctr">
              <a:prstTxWarp prst="textNoShape">
                <a:avLst/>
              </a:prstTxWarp>
            </a:bodyPr>
            <a:lstStyle/>
            <a:p>
              <a:endParaRPr lang="en-US"/>
            </a:p>
          </p:txBody>
        </p:sp>
      </p:grpSp>
      <p:grpSp>
        <p:nvGrpSpPr>
          <p:cNvPr id="4" name="Group 28"/>
          <p:cNvGrpSpPr>
            <a:grpSpLocks/>
          </p:cNvGrpSpPr>
          <p:nvPr/>
        </p:nvGrpSpPr>
        <p:grpSpPr bwMode="auto">
          <a:xfrm>
            <a:off x="6248400" y="2095135"/>
            <a:ext cx="1028700" cy="1498600"/>
            <a:chOff x="3928" y="2912"/>
            <a:chExt cx="648" cy="944"/>
          </a:xfrm>
        </p:grpSpPr>
        <p:sp>
          <p:nvSpPr>
            <p:cNvPr id="533533" name="Line 29"/>
            <p:cNvSpPr>
              <a:spLocks noChangeShapeType="1"/>
            </p:cNvSpPr>
            <p:nvPr/>
          </p:nvSpPr>
          <p:spPr bwMode="auto">
            <a:xfrm>
              <a:off x="3936" y="3856"/>
              <a:ext cx="640" cy="0"/>
            </a:xfrm>
            <a:prstGeom prst="line">
              <a:avLst/>
            </a:prstGeom>
            <a:noFill/>
            <a:ln w="19050">
              <a:solidFill>
                <a:srgbClr val="000000"/>
              </a:solidFill>
              <a:round/>
              <a:headEnd/>
              <a:tailEnd type="triangle" w="med" len="med"/>
            </a:ln>
            <a:effectLst/>
          </p:spPr>
          <p:txBody>
            <a:bodyPr wrap="none" anchor="ctr">
              <a:prstTxWarp prst="textNoShape">
                <a:avLst/>
              </a:prstTxWarp>
            </a:bodyPr>
            <a:lstStyle/>
            <a:p>
              <a:endParaRPr lang="en-US"/>
            </a:p>
          </p:txBody>
        </p:sp>
        <p:sp>
          <p:nvSpPr>
            <p:cNvPr id="533534" name="Line 30"/>
            <p:cNvSpPr>
              <a:spLocks noChangeShapeType="1"/>
            </p:cNvSpPr>
            <p:nvPr/>
          </p:nvSpPr>
          <p:spPr bwMode="auto">
            <a:xfrm>
              <a:off x="3936" y="3400"/>
              <a:ext cx="640" cy="432"/>
            </a:xfrm>
            <a:prstGeom prst="line">
              <a:avLst/>
            </a:prstGeom>
            <a:noFill/>
            <a:ln w="19050">
              <a:solidFill>
                <a:srgbClr val="000000"/>
              </a:solidFill>
              <a:round/>
              <a:headEnd/>
              <a:tailEnd type="triangle" w="med" len="med"/>
            </a:ln>
            <a:effectLst/>
          </p:spPr>
          <p:txBody>
            <a:bodyPr wrap="none" anchor="ctr">
              <a:prstTxWarp prst="textNoShape">
                <a:avLst/>
              </a:prstTxWarp>
            </a:bodyPr>
            <a:lstStyle/>
            <a:p>
              <a:endParaRPr lang="en-US"/>
            </a:p>
          </p:txBody>
        </p:sp>
        <p:sp>
          <p:nvSpPr>
            <p:cNvPr id="533535" name="Line 31"/>
            <p:cNvSpPr>
              <a:spLocks noChangeShapeType="1"/>
            </p:cNvSpPr>
            <p:nvPr/>
          </p:nvSpPr>
          <p:spPr bwMode="auto">
            <a:xfrm>
              <a:off x="3928" y="2912"/>
              <a:ext cx="640" cy="856"/>
            </a:xfrm>
            <a:prstGeom prst="line">
              <a:avLst/>
            </a:prstGeom>
            <a:noFill/>
            <a:ln w="19050">
              <a:solidFill>
                <a:srgbClr val="000000"/>
              </a:solidFill>
              <a:round/>
              <a:headEnd/>
              <a:tailEnd type="triangle" w="med" len="med"/>
            </a:ln>
            <a:effectLst/>
          </p:spPr>
          <p:txBody>
            <a:bodyPr wrap="none" anchor="ctr">
              <a:prstTxWarp prst="textNoShape">
                <a:avLst/>
              </a:prstTxWarp>
            </a:bodyPr>
            <a:lstStyle/>
            <a:p>
              <a:endParaRPr lang="en-US"/>
            </a:p>
          </p:txBody>
        </p:sp>
      </p:grpSp>
      <p:sp>
        <p:nvSpPr>
          <p:cNvPr id="533545" name="Rectangle 41"/>
          <p:cNvSpPr>
            <a:spLocks noChangeArrowheads="1"/>
          </p:cNvSpPr>
          <p:nvPr/>
        </p:nvSpPr>
        <p:spPr bwMode="auto">
          <a:xfrm>
            <a:off x="3059113" y="1837960"/>
            <a:ext cx="485775" cy="519113"/>
          </a:xfrm>
          <a:prstGeom prst="rect">
            <a:avLst/>
          </a:prstGeom>
          <a:solidFill>
            <a:srgbClr val="FF3300"/>
          </a:solidFill>
          <a:ln w="9525">
            <a:noFill/>
            <a:miter lim="800000"/>
            <a:headEnd/>
            <a:tailEnd/>
          </a:ln>
          <a:effectLst/>
        </p:spPr>
        <p:txBody>
          <a:bodyPr wrap="none" anchor="ctr">
            <a:prstTxWarp prst="textNoShape">
              <a:avLst/>
            </a:prstTxWarp>
          </a:bodyPr>
          <a:lstStyle/>
          <a:p>
            <a:pPr algn="ctr">
              <a:spcBef>
                <a:spcPct val="0"/>
              </a:spcBef>
              <a:buClrTx/>
              <a:buSzTx/>
            </a:pPr>
            <a:r>
              <a:rPr lang="en-US" dirty="0">
                <a:solidFill>
                  <a:schemeClr val="bg1"/>
                </a:solidFill>
              </a:rPr>
              <a:t>C</a:t>
            </a:r>
            <a:endParaRPr lang="en-US" sz="2000" dirty="0">
              <a:solidFill>
                <a:schemeClr val="bg1"/>
              </a:solidFill>
            </a:endParaRPr>
          </a:p>
        </p:txBody>
      </p:sp>
      <p:sp>
        <p:nvSpPr>
          <p:cNvPr id="533546" name="Rectangle 42"/>
          <p:cNvSpPr>
            <a:spLocks noChangeArrowheads="1"/>
          </p:cNvSpPr>
          <p:nvPr/>
        </p:nvSpPr>
        <p:spPr bwMode="auto">
          <a:xfrm>
            <a:off x="5195888" y="2612660"/>
            <a:ext cx="485775" cy="519113"/>
          </a:xfrm>
          <a:prstGeom prst="rect">
            <a:avLst/>
          </a:prstGeom>
          <a:solidFill>
            <a:srgbClr val="FF3300"/>
          </a:solidFill>
          <a:ln w="9525">
            <a:noFill/>
            <a:miter lim="800000"/>
            <a:headEnd/>
            <a:tailEnd/>
          </a:ln>
          <a:effectLst/>
        </p:spPr>
        <p:txBody>
          <a:bodyPr wrap="none" anchor="ctr">
            <a:prstTxWarp prst="textNoShape">
              <a:avLst/>
            </a:prstTxWarp>
          </a:bodyPr>
          <a:lstStyle/>
          <a:p>
            <a:pPr algn="ctr">
              <a:spcBef>
                <a:spcPct val="0"/>
              </a:spcBef>
              <a:buClrTx/>
              <a:buSzTx/>
            </a:pPr>
            <a:r>
              <a:rPr lang="en-US" dirty="0">
                <a:solidFill>
                  <a:srgbClr val="FFFFFF"/>
                </a:solidFill>
              </a:rPr>
              <a:t>C</a:t>
            </a:r>
          </a:p>
        </p:txBody>
      </p:sp>
      <p:sp>
        <p:nvSpPr>
          <p:cNvPr id="533547" name="Rectangle 43"/>
          <p:cNvSpPr>
            <a:spLocks noChangeArrowheads="1"/>
          </p:cNvSpPr>
          <p:nvPr/>
        </p:nvSpPr>
        <p:spPr bwMode="auto">
          <a:xfrm>
            <a:off x="7331075" y="3349260"/>
            <a:ext cx="485775" cy="519113"/>
          </a:xfrm>
          <a:prstGeom prst="rect">
            <a:avLst/>
          </a:prstGeom>
          <a:solidFill>
            <a:srgbClr val="FF3300"/>
          </a:solidFill>
          <a:ln w="9525">
            <a:noFill/>
            <a:miter lim="800000"/>
            <a:headEnd/>
            <a:tailEnd/>
          </a:ln>
          <a:effectLst/>
        </p:spPr>
        <p:txBody>
          <a:bodyPr wrap="none" anchor="ctr">
            <a:prstTxWarp prst="textNoShape">
              <a:avLst/>
            </a:prstTxWarp>
          </a:bodyPr>
          <a:lstStyle/>
          <a:p>
            <a:pPr algn="ctr">
              <a:spcBef>
                <a:spcPct val="0"/>
              </a:spcBef>
              <a:buClrTx/>
              <a:buSzTx/>
            </a:pPr>
            <a:r>
              <a:rPr lang="en-US" dirty="0">
                <a:solidFill>
                  <a:schemeClr val="bg1"/>
                </a:solidFill>
              </a:rPr>
              <a:t>C</a:t>
            </a: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Left)">
                                      <p:cBhvr>
                                        <p:cTn id="7" dur="500"/>
                                        <p:tgtEl>
                                          <p:spTgt spid="2"/>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499"/>
                                          </p:stCondLst>
                                        </p:cTn>
                                        <p:tgtEl>
                                          <p:spTgt spid="53354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2" presetClass="entr" presetSubtype="8"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slide(fromLeft)">
                                      <p:cBhvr>
                                        <p:cTn id="15" dur="500"/>
                                        <p:tgtEl>
                                          <p:spTgt spid="3"/>
                                        </p:tgtEl>
                                      </p:cBhvr>
                                    </p:animEffect>
                                  </p:childTnLst>
                                </p:cTn>
                              </p:par>
                            </p:childTnLst>
                          </p:cTn>
                        </p:par>
                        <p:par>
                          <p:cTn id="16" fill="hold">
                            <p:stCondLst>
                              <p:cond delay="500"/>
                            </p:stCondLst>
                            <p:childTnLst>
                              <p:par>
                                <p:cTn id="17" presetID="1" presetClass="entr" presetSubtype="0" fill="hold" grpId="0" nodeType="afterEffect">
                                  <p:stCondLst>
                                    <p:cond delay="0"/>
                                  </p:stCondLst>
                                  <p:childTnLst>
                                    <p:set>
                                      <p:cBhvr>
                                        <p:cTn id="18" dur="1" fill="hold">
                                          <p:stCondLst>
                                            <p:cond delay="499"/>
                                          </p:stCondLst>
                                        </p:cTn>
                                        <p:tgtEl>
                                          <p:spTgt spid="53354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2" presetClass="entr" presetSubtype="8"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slide(fromLeft)">
                                      <p:cBhvr>
                                        <p:cTn id="23" dur="500"/>
                                        <p:tgtEl>
                                          <p:spTgt spid="4"/>
                                        </p:tgtEl>
                                      </p:cBhvr>
                                    </p:animEffect>
                                  </p:childTnLst>
                                </p:cTn>
                              </p:par>
                            </p:childTnLst>
                          </p:cTn>
                        </p:par>
                        <p:par>
                          <p:cTn id="24" fill="hold">
                            <p:stCondLst>
                              <p:cond delay="500"/>
                            </p:stCondLst>
                            <p:childTnLst>
                              <p:par>
                                <p:cTn id="25" presetID="1" presetClass="entr" presetSubtype="0" fill="hold" grpId="0" nodeType="afterEffect">
                                  <p:stCondLst>
                                    <p:cond delay="0"/>
                                  </p:stCondLst>
                                  <p:childTnLst>
                                    <p:set>
                                      <p:cBhvr>
                                        <p:cTn id="26" dur="1" fill="hold">
                                          <p:stCondLst>
                                            <p:cond delay="499"/>
                                          </p:stCondLst>
                                        </p:cTn>
                                        <p:tgtEl>
                                          <p:spTgt spid="5335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3545" grpId="0" animBg="1" autoUpdateAnimBg="0"/>
      <p:bldP spid="533546" grpId="0" animBg="1" autoUpdateAnimBg="0"/>
      <p:bldP spid="533547" grpId="0" animBg="1"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5554" name="Rectangle 2"/>
          <p:cNvSpPr>
            <a:spLocks noGrp="1" noChangeArrowheads="1"/>
          </p:cNvSpPr>
          <p:nvPr>
            <p:ph type="title"/>
          </p:nvPr>
        </p:nvSpPr>
        <p:spPr/>
        <p:txBody>
          <a:bodyPr/>
          <a:lstStyle/>
          <a:p>
            <a:r>
              <a:rPr lang="en-US" dirty="0"/>
              <a:t>Multiple frequencies</a:t>
            </a:r>
            <a:r>
              <a:rPr lang="en-US" dirty="0" smtClean="0"/>
              <a:t> – single </a:t>
            </a:r>
            <a:r>
              <a:rPr lang="en-US" dirty="0"/>
              <a:t>capture</a:t>
            </a:r>
          </a:p>
        </p:txBody>
      </p:sp>
      <p:sp>
        <p:nvSpPr>
          <p:cNvPr id="535555" name="Rectangle 3"/>
          <p:cNvSpPr>
            <a:spLocks noChangeArrowheads="1"/>
          </p:cNvSpPr>
          <p:nvPr/>
        </p:nvSpPr>
        <p:spPr bwMode="auto">
          <a:xfrm>
            <a:off x="4875963" y="2091243"/>
            <a:ext cx="409575" cy="452438"/>
          </a:xfrm>
          <a:prstGeom prst="rect">
            <a:avLst/>
          </a:prstGeom>
          <a:solidFill>
            <a:srgbClr val="FF3300"/>
          </a:solidFill>
          <a:ln w="9525">
            <a:noFill/>
            <a:miter lim="800000"/>
            <a:headEnd/>
            <a:tailEnd/>
          </a:ln>
          <a:effectLst/>
        </p:spPr>
        <p:txBody>
          <a:bodyPr wrap="none" anchor="ctr">
            <a:prstTxWarp prst="textNoShape">
              <a:avLst/>
            </a:prstTxWarp>
          </a:bodyPr>
          <a:lstStyle/>
          <a:p>
            <a:pPr algn="ctr">
              <a:spcBef>
                <a:spcPct val="0"/>
              </a:spcBef>
              <a:buClrTx/>
              <a:buSzTx/>
            </a:pPr>
            <a:r>
              <a:rPr lang="en-US" b="1" dirty="0">
                <a:solidFill>
                  <a:srgbClr val="FFFFFF"/>
                </a:solidFill>
              </a:rPr>
              <a:t>C</a:t>
            </a:r>
            <a:endParaRPr lang="en-US" sz="2000" b="1" dirty="0">
              <a:solidFill>
                <a:srgbClr val="FFFFFF"/>
              </a:solidFill>
            </a:endParaRPr>
          </a:p>
        </p:txBody>
      </p:sp>
      <p:sp>
        <p:nvSpPr>
          <p:cNvPr id="535556" name="Freeform 4"/>
          <p:cNvSpPr>
            <a:spLocks/>
          </p:cNvSpPr>
          <p:nvPr/>
        </p:nvSpPr>
        <p:spPr bwMode="auto">
          <a:xfrm flipH="1">
            <a:off x="5245850" y="2908806"/>
            <a:ext cx="1885950" cy="452437"/>
          </a:xfrm>
          <a:custGeom>
            <a:avLst/>
            <a:gdLst/>
            <a:ahLst/>
            <a:cxnLst>
              <a:cxn ang="0">
                <a:pos x="0" y="0"/>
              </a:cxn>
              <a:cxn ang="0">
                <a:pos x="0" y="306"/>
              </a:cxn>
              <a:cxn ang="0">
                <a:pos x="588" y="306"/>
              </a:cxn>
            </a:cxnLst>
            <a:rect l="0" t="0" r="r" b="b"/>
            <a:pathLst>
              <a:path w="588" h="306">
                <a:moveTo>
                  <a:pt x="0" y="0"/>
                </a:moveTo>
                <a:lnTo>
                  <a:pt x="0" y="306"/>
                </a:lnTo>
                <a:lnTo>
                  <a:pt x="588" y="306"/>
                </a:lnTo>
              </a:path>
            </a:pathLst>
          </a:custGeom>
          <a:noFill/>
          <a:ln w="28575" cap="flat" cmpd="sng">
            <a:solidFill>
              <a:srgbClr val="000000"/>
            </a:solidFill>
            <a:prstDash val="sysDot"/>
            <a:round/>
            <a:headEnd type="none" w="med" len="med"/>
            <a:tailEnd type="none" w="med" len="med"/>
          </a:ln>
          <a:effectLst/>
        </p:spPr>
        <p:txBody>
          <a:bodyPr wrap="none" anchor="ctr">
            <a:prstTxWarp prst="textNoShape">
              <a:avLst/>
            </a:prstTxWarp>
          </a:bodyPr>
          <a:lstStyle/>
          <a:p>
            <a:endParaRPr lang="en-US"/>
          </a:p>
        </p:txBody>
      </p:sp>
      <p:sp>
        <p:nvSpPr>
          <p:cNvPr id="535557" name="Rectangle 5"/>
          <p:cNvSpPr>
            <a:spLocks noChangeArrowheads="1"/>
          </p:cNvSpPr>
          <p:nvPr/>
        </p:nvSpPr>
        <p:spPr bwMode="auto">
          <a:xfrm>
            <a:off x="673106" y="5250288"/>
            <a:ext cx="7678738" cy="863600"/>
          </a:xfrm>
          <a:prstGeom prst="rect">
            <a:avLst/>
          </a:prstGeom>
          <a:noFill/>
          <a:ln w="9525">
            <a:noFill/>
            <a:miter lim="800000"/>
            <a:headEnd/>
            <a:tailEnd/>
          </a:ln>
          <a:effectLst/>
        </p:spPr>
        <p:txBody>
          <a:bodyPr lIns="85725" tIns="42862" rIns="85725" bIns="42862">
            <a:prstTxWarp prst="textNoShape">
              <a:avLst/>
            </a:prstTxWarp>
          </a:bodyPr>
          <a:lstStyle/>
          <a:p>
            <a:pPr marL="342900" indent="-342900" algn="l">
              <a:buSzPct val="80000"/>
              <a:buFont typeface="Arial"/>
              <a:buChar char="•"/>
            </a:pPr>
            <a:r>
              <a:rPr lang="en-US" sz="2400" b="0" dirty="0"/>
              <a:t>All intra and inter domain logic</a:t>
            </a:r>
            <a:r>
              <a:rPr lang="en-US" sz="2400" b="0" dirty="0" smtClean="0"/>
              <a:t> tested </a:t>
            </a:r>
            <a:r>
              <a:rPr lang="en-US" sz="2400" b="0" dirty="0"/>
              <a:t>at speed</a:t>
            </a:r>
          </a:p>
          <a:p>
            <a:pPr marL="342900" indent="-342900" algn="l">
              <a:buSzPct val="80000"/>
              <a:buFont typeface="Arial"/>
              <a:buChar char="•"/>
            </a:pPr>
            <a:r>
              <a:rPr lang="en-US" sz="2400" b="0" dirty="0"/>
              <a:t>Combinational fault simulation</a:t>
            </a:r>
            <a:r>
              <a:rPr lang="en-US" sz="2400" b="0" dirty="0" smtClean="0"/>
              <a:t> adequate</a:t>
            </a:r>
            <a:endParaRPr lang="en-US" sz="2400" b="0" dirty="0"/>
          </a:p>
        </p:txBody>
      </p:sp>
      <p:sp>
        <p:nvSpPr>
          <p:cNvPr id="535558" name="Freeform 6"/>
          <p:cNvSpPr>
            <a:spLocks/>
          </p:cNvSpPr>
          <p:nvPr/>
        </p:nvSpPr>
        <p:spPr bwMode="auto">
          <a:xfrm>
            <a:off x="1578725" y="2888168"/>
            <a:ext cx="6965950" cy="476250"/>
          </a:xfrm>
          <a:custGeom>
            <a:avLst/>
            <a:gdLst/>
            <a:ahLst/>
            <a:cxnLst>
              <a:cxn ang="0">
                <a:pos x="0" y="3"/>
              </a:cxn>
              <a:cxn ang="0">
                <a:pos x="1778" y="0"/>
              </a:cxn>
              <a:cxn ang="0">
                <a:pos x="1778" y="300"/>
              </a:cxn>
              <a:cxn ang="0">
                <a:pos x="2338" y="300"/>
              </a:cxn>
              <a:cxn ang="0">
                <a:pos x="2338" y="9"/>
              </a:cxn>
              <a:cxn ang="0">
                <a:pos x="4388" y="12"/>
              </a:cxn>
            </a:cxnLst>
            <a:rect l="0" t="0" r="r" b="b"/>
            <a:pathLst>
              <a:path w="4388" h="300">
                <a:moveTo>
                  <a:pt x="0" y="3"/>
                </a:moveTo>
                <a:lnTo>
                  <a:pt x="1778" y="0"/>
                </a:lnTo>
                <a:lnTo>
                  <a:pt x="1778" y="300"/>
                </a:lnTo>
                <a:lnTo>
                  <a:pt x="2338" y="300"/>
                </a:lnTo>
                <a:lnTo>
                  <a:pt x="2338" y="9"/>
                </a:lnTo>
                <a:lnTo>
                  <a:pt x="4388" y="12"/>
                </a:lnTo>
              </a:path>
            </a:pathLst>
          </a:custGeom>
          <a:noFill/>
          <a:ln w="28575" cap="flat" cmpd="sng">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535560" name="Freeform 8"/>
          <p:cNvSpPr>
            <a:spLocks/>
          </p:cNvSpPr>
          <p:nvPr/>
        </p:nvSpPr>
        <p:spPr bwMode="auto">
          <a:xfrm>
            <a:off x="1610475" y="3732718"/>
            <a:ext cx="6921500" cy="482600"/>
          </a:xfrm>
          <a:custGeom>
            <a:avLst/>
            <a:gdLst/>
            <a:ahLst/>
            <a:cxnLst>
              <a:cxn ang="0">
                <a:pos x="0" y="304"/>
              </a:cxn>
              <a:cxn ang="0">
                <a:pos x="296" y="304"/>
              </a:cxn>
              <a:cxn ang="0">
                <a:pos x="296" y="0"/>
              </a:cxn>
              <a:cxn ang="0">
                <a:pos x="880" y="0"/>
              </a:cxn>
              <a:cxn ang="0">
                <a:pos x="880" y="304"/>
              </a:cxn>
              <a:cxn ang="0">
                <a:pos x="1456" y="304"/>
              </a:cxn>
              <a:cxn ang="0">
                <a:pos x="1456" y="8"/>
              </a:cxn>
              <a:cxn ang="0">
                <a:pos x="2040" y="8"/>
              </a:cxn>
              <a:cxn ang="0">
                <a:pos x="2040" y="296"/>
              </a:cxn>
              <a:cxn ang="0">
                <a:pos x="2616" y="296"/>
              </a:cxn>
              <a:cxn ang="0">
                <a:pos x="2616" y="8"/>
              </a:cxn>
              <a:cxn ang="0">
                <a:pos x="3200" y="8"/>
              </a:cxn>
              <a:cxn ang="0">
                <a:pos x="3200" y="296"/>
              </a:cxn>
              <a:cxn ang="0">
                <a:pos x="3776" y="296"/>
              </a:cxn>
              <a:cxn ang="0">
                <a:pos x="3776" y="8"/>
              </a:cxn>
              <a:cxn ang="0">
                <a:pos x="4360" y="8"/>
              </a:cxn>
            </a:cxnLst>
            <a:rect l="0" t="0" r="r" b="b"/>
            <a:pathLst>
              <a:path w="4360" h="304">
                <a:moveTo>
                  <a:pt x="0" y="304"/>
                </a:moveTo>
                <a:lnTo>
                  <a:pt x="296" y="304"/>
                </a:lnTo>
                <a:lnTo>
                  <a:pt x="296" y="0"/>
                </a:lnTo>
                <a:lnTo>
                  <a:pt x="880" y="0"/>
                </a:lnTo>
                <a:lnTo>
                  <a:pt x="880" y="304"/>
                </a:lnTo>
                <a:lnTo>
                  <a:pt x="1456" y="304"/>
                </a:lnTo>
                <a:lnTo>
                  <a:pt x="1456" y="8"/>
                </a:lnTo>
                <a:lnTo>
                  <a:pt x="2040" y="8"/>
                </a:lnTo>
                <a:lnTo>
                  <a:pt x="2040" y="296"/>
                </a:lnTo>
                <a:lnTo>
                  <a:pt x="2616" y="296"/>
                </a:lnTo>
                <a:lnTo>
                  <a:pt x="2616" y="8"/>
                </a:lnTo>
                <a:lnTo>
                  <a:pt x="3200" y="8"/>
                </a:lnTo>
                <a:lnTo>
                  <a:pt x="3200" y="296"/>
                </a:lnTo>
                <a:lnTo>
                  <a:pt x="3776" y="296"/>
                </a:lnTo>
                <a:lnTo>
                  <a:pt x="3776" y="8"/>
                </a:lnTo>
                <a:lnTo>
                  <a:pt x="4360" y="8"/>
                </a:lnTo>
              </a:path>
            </a:pathLst>
          </a:custGeom>
          <a:noFill/>
          <a:ln w="28575" cap="flat" cmpd="sng">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535561" name="Freeform 9"/>
          <p:cNvSpPr>
            <a:spLocks/>
          </p:cNvSpPr>
          <p:nvPr/>
        </p:nvSpPr>
        <p:spPr bwMode="auto">
          <a:xfrm flipH="1" flipV="1">
            <a:off x="4344150" y="4446038"/>
            <a:ext cx="933450" cy="452438"/>
          </a:xfrm>
          <a:custGeom>
            <a:avLst/>
            <a:gdLst/>
            <a:ahLst/>
            <a:cxnLst>
              <a:cxn ang="0">
                <a:pos x="0" y="0"/>
              </a:cxn>
              <a:cxn ang="0">
                <a:pos x="0" y="306"/>
              </a:cxn>
              <a:cxn ang="0">
                <a:pos x="588" y="306"/>
              </a:cxn>
            </a:cxnLst>
            <a:rect l="0" t="0" r="r" b="b"/>
            <a:pathLst>
              <a:path w="588" h="306">
                <a:moveTo>
                  <a:pt x="0" y="0"/>
                </a:moveTo>
                <a:lnTo>
                  <a:pt x="0" y="306"/>
                </a:lnTo>
                <a:lnTo>
                  <a:pt x="588" y="306"/>
                </a:lnTo>
              </a:path>
            </a:pathLst>
          </a:custGeom>
          <a:noFill/>
          <a:ln w="28575" cap="flat" cmpd="sng">
            <a:solidFill>
              <a:srgbClr val="000000"/>
            </a:solidFill>
            <a:prstDash val="sysDot"/>
            <a:round/>
            <a:headEnd type="none" w="med" len="med"/>
            <a:tailEnd type="none" w="med" len="med"/>
          </a:ln>
          <a:effectLst/>
        </p:spPr>
        <p:txBody>
          <a:bodyPr wrap="none" anchor="ctr">
            <a:prstTxWarp prst="textNoShape">
              <a:avLst/>
            </a:prstTxWarp>
          </a:bodyPr>
          <a:lstStyle/>
          <a:p>
            <a:endParaRPr lang="en-US"/>
          </a:p>
        </p:txBody>
      </p:sp>
      <p:sp>
        <p:nvSpPr>
          <p:cNvPr id="535562" name="Freeform 10"/>
          <p:cNvSpPr>
            <a:spLocks/>
          </p:cNvSpPr>
          <p:nvPr/>
        </p:nvSpPr>
        <p:spPr bwMode="auto">
          <a:xfrm flipH="1">
            <a:off x="6198350" y="4453976"/>
            <a:ext cx="933450" cy="452437"/>
          </a:xfrm>
          <a:custGeom>
            <a:avLst/>
            <a:gdLst/>
            <a:ahLst/>
            <a:cxnLst>
              <a:cxn ang="0">
                <a:pos x="0" y="0"/>
              </a:cxn>
              <a:cxn ang="0">
                <a:pos x="0" y="306"/>
              </a:cxn>
              <a:cxn ang="0">
                <a:pos x="588" y="306"/>
              </a:cxn>
            </a:cxnLst>
            <a:rect l="0" t="0" r="r" b="b"/>
            <a:pathLst>
              <a:path w="588" h="306">
                <a:moveTo>
                  <a:pt x="0" y="0"/>
                </a:moveTo>
                <a:lnTo>
                  <a:pt x="0" y="306"/>
                </a:lnTo>
                <a:lnTo>
                  <a:pt x="588" y="306"/>
                </a:lnTo>
              </a:path>
            </a:pathLst>
          </a:custGeom>
          <a:noFill/>
          <a:ln w="28575" cap="flat" cmpd="sng">
            <a:solidFill>
              <a:srgbClr val="000000"/>
            </a:solidFill>
            <a:prstDash val="sysDot"/>
            <a:round/>
            <a:headEnd type="none" w="med" len="med"/>
            <a:tailEnd type="none" w="med" len="med"/>
          </a:ln>
          <a:effectLst/>
        </p:spPr>
        <p:txBody>
          <a:bodyPr wrap="none" anchor="ctr">
            <a:prstTxWarp prst="textNoShape">
              <a:avLst/>
            </a:prstTxWarp>
          </a:bodyPr>
          <a:lstStyle/>
          <a:p>
            <a:endParaRPr lang="en-US"/>
          </a:p>
        </p:txBody>
      </p:sp>
      <p:sp>
        <p:nvSpPr>
          <p:cNvPr id="535563" name="Freeform 11"/>
          <p:cNvSpPr>
            <a:spLocks/>
          </p:cNvSpPr>
          <p:nvPr/>
        </p:nvSpPr>
        <p:spPr bwMode="auto">
          <a:xfrm>
            <a:off x="1569200" y="4439688"/>
            <a:ext cx="6975475" cy="469900"/>
          </a:xfrm>
          <a:custGeom>
            <a:avLst/>
            <a:gdLst/>
            <a:ahLst/>
            <a:cxnLst>
              <a:cxn ang="0">
                <a:pos x="0" y="2"/>
              </a:cxn>
              <a:cxn ang="0">
                <a:pos x="1778" y="0"/>
              </a:cxn>
              <a:cxn ang="0">
                <a:pos x="1778" y="296"/>
              </a:cxn>
              <a:cxn ang="0">
                <a:pos x="2930" y="296"/>
              </a:cxn>
              <a:cxn ang="0">
                <a:pos x="2930" y="8"/>
              </a:cxn>
              <a:cxn ang="0">
                <a:pos x="4394" y="8"/>
              </a:cxn>
            </a:cxnLst>
            <a:rect l="0" t="0" r="r" b="b"/>
            <a:pathLst>
              <a:path w="4394" h="296">
                <a:moveTo>
                  <a:pt x="0" y="2"/>
                </a:moveTo>
                <a:lnTo>
                  <a:pt x="1778" y="0"/>
                </a:lnTo>
                <a:lnTo>
                  <a:pt x="1778" y="296"/>
                </a:lnTo>
                <a:lnTo>
                  <a:pt x="2930" y="296"/>
                </a:lnTo>
                <a:lnTo>
                  <a:pt x="2930" y="8"/>
                </a:lnTo>
                <a:lnTo>
                  <a:pt x="4394" y="8"/>
                </a:lnTo>
              </a:path>
            </a:pathLst>
          </a:custGeom>
          <a:noFill/>
          <a:ln w="28575" cap="flat" cmpd="sng">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535565" name="Text Box 13"/>
          <p:cNvSpPr txBox="1">
            <a:spLocks noChangeArrowheads="1"/>
          </p:cNvSpPr>
          <p:nvPr/>
        </p:nvSpPr>
        <p:spPr bwMode="auto">
          <a:xfrm>
            <a:off x="846888" y="2249964"/>
            <a:ext cx="650205" cy="400110"/>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sz="2000" b="0" dirty="0" smtClean="0"/>
              <a:t>Clk</a:t>
            </a:r>
            <a:r>
              <a:rPr lang="en-US" sz="2000" b="0" baseline="-25000" dirty="0" smtClean="0"/>
              <a:t>1</a:t>
            </a:r>
            <a:endParaRPr lang="en-US" sz="2000" b="0" baseline="-25000" dirty="0">
              <a:solidFill>
                <a:schemeClr val="accent2"/>
              </a:solidFill>
            </a:endParaRPr>
          </a:p>
        </p:txBody>
      </p:sp>
      <p:sp>
        <p:nvSpPr>
          <p:cNvPr id="535566" name="Text Box 14"/>
          <p:cNvSpPr txBox="1">
            <a:spLocks noChangeArrowheads="1"/>
          </p:cNvSpPr>
          <p:nvPr/>
        </p:nvSpPr>
        <p:spPr bwMode="auto">
          <a:xfrm>
            <a:off x="861175" y="3037364"/>
            <a:ext cx="621902" cy="400110"/>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sz="2000" b="0" dirty="0" smtClean="0"/>
              <a:t>SE</a:t>
            </a:r>
            <a:r>
              <a:rPr lang="en-US" sz="2000" b="0" baseline="-25000" dirty="0" smtClean="0"/>
              <a:t>1</a:t>
            </a:r>
            <a:endParaRPr lang="en-US" sz="2000" b="0" baseline="-25000" dirty="0">
              <a:solidFill>
                <a:schemeClr val="accent2"/>
              </a:solidFill>
            </a:endParaRPr>
          </a:p>
        </p:txBody>
      </p:sp>
      <p:sp>
        <p:nvSpPr>
          <p:cNvPr id="535567" name="Text Box 15"/>
          <p:cNvSpPr txBox="1">
            <a:spLocks noChangeArrowheads="1"/>
          </p:cNvSpPr>
          <p:nvPr/>
        </p:nvSpPr>
        <p:spPr bwMode="auto">
          <a:xfrm>
            <a:off x="846888" y="3926364"/>
            <a:ext cx="650205" cy="400110"/>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sz="2000" b="0" dirty="0" smtClean="0"/>
              <a:t>Clk</a:t>
            </a:r>
            <a:r>
              <a:rPr lang="en-US" sz="2000" b="0" baseline="-25000" dirty="0" smtClean="0"/>
              <a:t>2</a:t>
            </a:r>
            <a:endParaRPr lang="en-US" sz="2000" b="0" baseline="-25000" dirty="0">
              <a:solidFill>
                <a:schemeClr val="accent2"/>
              </a:solidFill>
            </a:endParaRPr>
          </a:p>
        </p:txBody>
      </p:sp>
      <p:sp>
        <p:nvSpPr>
          <p:cNvPr id="535568" name="Text Box 16"/>
          <p:cNvSpPr txBox="1">
            <a:spLocks noChangeArrowheads="1"/>
          </p:cNvSpPr>
          <p:nvPr/>
        </p:nvSpPr>
        <p:spPr bwMode="auto">
          <a:xfrm>
            <a:off x="861175" y="4582534"/>
            <a:ext cx="621902" cy="400110"/>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sz="2000" b="0" dirty="0" smtClean="0"/>
              <a:t>SE</a:t>
            </a:r>
            <a:r>
              <a:rPr lang="en-US" sz="2000" b="0" baseline="-25000" dirty="0" smtClean="0"/>
              <a:t>2</a:t>
            </a:r>
            <a:endParaRPr lang="en-US" sz="2000" b="0" baseline="-25000" dirty="0">
              <a:solidFill>
                <a:schemeClr val="accent2"/>
              </a:solidFill>
            </a:endParaRPr>
          </a:p>
        </p:txBody>
      </p:sp>
      <p:sp>
        <p:nvSpPr>
          <p:cNvPr id="535570" name="Freeform 18"/>
          <p:cNvSpPr>
            <a:spLocks/>
          </p:cNvSpPr>
          <p:nvPr/>
        </p:nvSpPr>
        <p:spPr bwMode="auto">
          <a:xfrm>
            <a:off x="1597775" y="2081718"/>
            <a:ext cx="6946900" cy="469900"/>
          </a:xfrm>
          <a:custGeom>
            <a:avLst/>
            <a:gdLst/>
            <a:ahLst/>
            <a:cxnLst>
              <a:cxn ang="0">
                <a:pos x="0" y="296"/>
              </a:cxn>
              <a:cxn ang="0">
                <a:pos x="304" y="296"/>
              </a:cxn>
              <a:cxn ang="0">
                <a:pos x="304" y="0"/>
              </a:cxn>
              <a:cxn ang="0">
                <a:pos x="592" y="0"/>
              </a:cxn>
              <a:cxn ang="0">
                <a:pos x="592" y="296"/>
              </a:cxn>
              <a:cxn ang="0">
                <a:pos x="1456" y="296"/>
              </a:cxn>
              <a:cxn ang="0">
                <a:pos x="1456" y="0"/>
              </a:cxn>
              <a:cxn ang="0">
                <a:pos x="1752" y="0"/>
              </a:cxn>
              <a:cxn ang="0">
                <a:pos x="1752" y="296"/>
              </a:cxn>
              <a:cxn ang="0">
                <a:pos x="2048" y="296"/>
              </a:cxn>
              <a:cxn ang="0">
                <a:pos x="2048" y="0"/>
              </a:cxn>
              <a:cxn ang="0">
                <a:pos x="2336" y="0"/>
              </a:cxn>
              <a:cxn ang="0">
                <a:pos x="2336" y="288"/>
              </a:cxn>
              <a:cxn ang="0">
                <a:pos x="3784" y="288"/>
              </a:cxn>
              <a:cxn ang="0">
                <a:pos x="3784" y="0"/>
              </a:cxn>
              <a:cxn ang="0">
                <a:pos x="4080" y="0"/>
              </a:cxn>
              <a:cxn ang="0">
                <a:pos x="4080" y="288"/>
              </a:cxn>
              <a:cxn ang="0">
                <a:pos x="4376" y="288"/>
              </a:cxn>
            </a:cxnLst>
            <a:rect l="0" t="0" r="r" b="b"/>
            <a:pathLst>
              <a:path w="4376" h="296">
                <a:moveTo>
                  <a:pt x="0" y="296"/>
                </a:moveTo>
                <a:lnTo>
                  <a:pt x="304" y="296"/>
                </a:lnTo>
                <a:lnTo>
                  <a:pt x="304" y="0"/>
                </a:lnTo>
                <a:lnTo>
                  <a:pt x="592" y="0"/>
                </a:lnTo>
                <a:lnTo>
                  <a:pt x="592" y="296"/>
                </a:lnTo>
                <a:lnTo>
                  <a:pt x="1456" y="296"/>
                </a:lnTo>
                <a:lnTo>
                  <a:pt x="1456" y="0"/>
                </a:lnTo>
                <a:lnTo>
                  <a:pt x="1752" y="0"/>
                </a:lnTo>
                <a:lnTo>
                  <a:pt x="1752" y="296"/>
                </a:lnTo>
                <a:lnTo>
                  <a:pt x="2048" y="296"/>
                </a:lnTo>
                <a:lnTo>
                  <a:pt x="2048" y="0"/>
                </a:lnTo>
                <a:lnTo>
                  <a:pt x="2336" y="0"/>
                </a:lnTo>
                <a:lnTo>
                  <a:pt x="2336" y="288"/>
                </a:lnTo>
                <a:lnTo>
                  <a:pt x="3784" y="288"/>
                </a:lnTo>
                <a:lnTo>
                  <a:pt x="3784" y="0"/>
                </a:lnTo>
                <a:lnTo>
                  <a:pt x="4080" y="0"/>
                </a:lnTo>
                <a:lnTo>
                  <a:pt x="4080" y="288"/>
                </a:lnTo>
                <a:lnTo>
                  <a:pt x="4376" y="288"/>
                </a:lnTo>
              </a:path>
            </a:pathLst>
          </a:custGeom>
          <a:noFill/>
          <a:ln w="28575" cap="flat" cmpd="sng">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535571" name="Text Box 19"/>
          <p:cNvSpPr txBox="1">
            <a:spLocks noChangeArrowheads="1"/>
          </p:cNvSpPr>
          <p:nvPr/>
        </p:nvSpPr>
        <p:spPr bwMode="auto">
          <a:xfrm>
            <a:off x="1570788" y="1171149"/>
            <a:ext cx="2169584" cy="338554"/>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sz="1600" dirty="0"/>
              <a:t>Load / unload window</a:t>
            </a:r>
            <a:endParaRPr lang="en-US" sz="2000" dirty="0"/>
          </a:p>
        </p:txBody>
      </p:sp>
      <p:sp>
        <p:nvSpPr>
          <p:cNvPr id="535572" name="Text Box 20"/>
          <p:cNvSpPr txBox="1">
            <a:spLocks noChangeArrowheads="1"/>
          </p:cNvSpPr>
          <p:nvPr/>
        </p:nvSpPr>
        <p:spPr bwMode="auto">
          <a:xfrm>
            <a:off x="4874375" y="1171149"/>
            <a:ext cx="1655922" cy="338554"/>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sz="1600" dirty="0">
                <a:solidFill>
                  <a:srgbClr val="000000"/>
                </a:solidFill>
              </a:rPr>
              <a:t>Capture window</a:t>
            </a:r>
            <a:endParaRPr lang="en-US" sz="2000" dirty="0">
              <a:solidFill>
                <a:srgbClr val="000000"/>
              </a:solidFill>
            </a:endParaRPr>
          </a:p>
        </p:txBody>
      </p:sp>
      <p:grpSp>
        <p:nvGrpSpPr>
          <p:cNvPr id="31" name="Group 30"/>
          <p:cNvGrpSpPr/>
          <p:nvPr/>
        </p:nvGrpSpPr>
        <p:grpSpPr>
          <a:xfrm>
            <a:off x="3909175" y="1201783"/>
            <a:ext cx="3695700" cy="3696693"/>
            <a:chOff x="3606800" y="1304465"/>
            <a:chExt cx="3695700" cy="4330700"/>
          </a:xfrm>
        </p:grpSpPr>
        <p:sp>
          <p:nvSpPr>
            <p:cNvPr id="535569" name="Line 17"/>
            <p:cNvSpPr>
              <a:spLocks noChangeShapeType="1"/>
            </p:cNvSpPr>
            <p:nvPr/>
          </p:nvSpPr>
          <p:spPr bwMode="auto">
            <a:xfrm>
              <a:off x="3606800" y="1329865"/>
              <a:ext cx="0" cy="4305300"/>
            </a:xfrm>
            <a:prstGeom prst="line">
              <a:avLst/>
            </a:prstGeom>
            <a:noFill/>
            <a:ln w="28575" cap="rnd">
              <a:solidFill>
                <a:srgbClr val="000000"/>
              </a:solidFill>
              <a:prstDash val="sysDot"/>
              <a:round/>
              <a:headEnd/>
              <a:tailEnd/>
            </a:ln>
            <a:effectLst/>
          </p:spPr>
          <p:txBody>
            <a:bodyPr wrap="none" anchor="ctr">
              <a:prstTxWarp prst="textNoShape">
                <a:avLst/>
              </a:prstTxWarp>
            </a:bodyPr>
            <a:lstStyle/>
            <a:p>
              <a:endParaRPr lang="en-US"/>
            </a:p>
          </p:txBody>
        </p:sp>
        <p:sp>
          <p:nvSpPr>
            <p:cNvPr id="535573" name="Line 21"/>
            <p:cNvSpPr>
              <a:spLocks noChangeShapeType="1"/>
            </p:cNvSpPr>
            <p:nvPr/>
          </p:nvSpPr>
          <p:spPr bwMode="auto">
            <a:xfrm>
              <a:off x="7302500" y="1304465"/>
              <a:ext cx="0" cy="4305300"/>
            </a:xfrm>
            <a:prstGeom prst="line">
              <a:avLst/>
            </a:prstGeom>
            <a:noFill/>
            <a:ln w="28575" cap="rnd">
              <a:solidFill>
                <a:srgbClr val="000000"/>
              </a:solidFill>
              <a:prstDash val="sysDot"/>
              <a:round/>
              <a:headEnd/>
              <a:tailEnd/>
            </a:ln>
            <a:effectLst/>
          </p:spPr>
          <p:txBody>
            <a:bodyPr wrap="none" anchor="ctr">
              <a:prstTxWarp prst="textNoShape">
                <a:avLst/>
              </a:prstTxWarp>
            </a:bodyPr>
            <a:lstStyle/>
            <a:p>
              <a:endParaRPr lang="en-US"/>
            </a:p>
          </p:txBody>
        </p:sp>
      </p:grpSp>
      <p:grpSp>
        <p:nvGrpSpPr>
          <p:cNvPr id="2" name="Group 22"/>
          <p:cNvGrpSpPr>
            <a:grpSpLocks/>
          </p:cNvGrpSpPr>
          <p:nvPr/>
        </p:nvGrpSpPr>
        <p:grpSpPr bwMode="auto">
          <a:xfrm>
            <a:off x="4845800" y="2335718"/>
            <a:ext cx="904875" cy="1625600"/>
            <a:chOff x="3014" y="1680"/>
            <a:chExt cx="570" cy="1024"/>
          </a:xfrm>
          <a:effectLst/>
        </p:grpSpPr>
        <p:sp>
          <p:nvSpPr>
            <p:cNvPr id="535575" name="Line 23"/>
            <p:cNvSpPr>
              <a:spLocks noChangeShapeType="1"/>
            </p:cNvSpPr>
            <p:nvPr/>
          </p:nvSpPr>
          <p:spPr bwMode="auto">
            <a:xfrm>
              <a:off x="3014" y="2704"/>
              <a:ext cx="570" cy="0"/>
            </a:xfrm>
            <a:prstGeom prst="line">
              <a:avLst/>
            </a:prstGeom>
            <a:noFill/>
            <a:ln w="38100">
              <a:solidFill>
                <a:srgbClr val="000000"/>
              </a:solidFill>
              <a:prstDash val="sysDot"/>
              <a:round/>
              <a:headEnd/>
              <a:tailEnd type="triangle" w="med" len="med"/>
            </a:ln>
            <a:effectLst/>
          </p:spPr>
          <p:txBody>
            <a:bodyPr wrap="none" anchor="ctr">
              <a:prstTxWarp prst="textNoShape">
                <a:avLst/>
              </a:prstTxWarp>
            </a:bodyPr>
            <a:lstStyle/>
            <a:p>
              <a:endParaRPr lang="en-US"/>
            </a:p>
          </p:txBody>
        </p:sp>
        <p:sp>
          <p:nvSpPr>
            <p:cNvPr id="535576" name="Line 24"/>
            <p:cNvSpPr>
              <a:spLocks noChangeShapeType="1"/>
            </p:cNvSpPr>
            <p:nvPr/>
          </p:nvSpPr>
          <p:spPr bwMode="auto">
            <a:xfrm>
              <a:off x="3024" y="1680"/>
              <a:ext cx="544" cy="976"/>
            </a:xfrm>
            <a:prstGeom prst="line">
              <a:avLst/>
            </a:prstGeom>
            <a:noFill/>
            <a:ln w="38100">
              <a:solidFill>
                <a:srgbClr val="000000"/>
              </a:solidFill>
              <a:prstDash val="sysDot"/>
              <a:round/>
              <a:headEnd/>
              <a:tailEnd type="triangle" w="med" len="med"/>
            </a:ln>
            <a:effectLst/>
          </p:spPr>
          <p:txBody>
            <a:bodyPr wrap="none" anchor="ctr">
              <a:prstTxWarp prst="textNoShape">
                <a:avLst/>
              </a:prstTxWarp>
            </a:bodyPr>
            <a:lstStyle/>
            <a:p>
              <a:endParaRPr lang="en-US"/>
            </a:p>
          </p:txBody>
        </p:sp>
      </p:grpSp>
      <p:sp>
        <p:nvSpPr>
          <p:cNvPr id="535577" name="Rectangle 25"/>
          <p:cNvSpPr>
            <a:spLocks noChangeArrowheads="1"/>
          </p:cNvSpPr>
          <p:nvPr/>
        </p:nvSpPr>
        <p:spPr bwMode="auto">
          <a:xfrm>
            <a:off x="5785600" y="3767643"/>
            <a:ext cx="881063" cy="452438"/>
          </a:xfrm>
          <a:prstGeom prst="rect">
            <a:avLst/>
          </a:prstGeom>
          <a:solidFill>
            <a:srgbClr val="FF3300"/>
          </a:solidFill>
          <a:ln w="9525">
            <a:noFill/>
            <a:miter lim="800000"/>
            <a:headEnd/>
            <a:tailEnd/>
          </a:ln>
          <a:effectLst/>
        </p:spPr>
        <p:txBody>
          <a:bodyPr wrap="none" anchor="ctr">
            <a:prstTxWarp prst="textNoShape">
              <a:avLst/>
            </a:prstTxWarp>
          </a:bodyPr>
          <a:lstStyle/>
          <a:p>
            <a:pPr algn="ctr">
              <a:spcBef>
                <a:spcPct val="0"/>
              </a:spcBef>
              <a:buClrTx/>
              <a:buSzTx/>
            </a:pPr>
            <a:r>
              <a:rPr lang="en-US" b="1" dirty="0">
                <a:solidFill>
                  <a:schemeClr val="bg1"/>
                </a:solidFill>
              </a:rPr>
              <a:t>C</a:t>
            </a:r>
            <a:endParaRPr lang="en-US" sz="2000" b="1" dirty="0">
              <a:solidFill>
                <a:schemeClr val="bg1"/>
              </a:solidFill>
            </a:endParaRPr>
          </a:p>
        </p:txBody>
      </p:sp>
      <p:grpSp>
        <p:nvGrpSpPr>
          <p:cNvPr id="3" name="Group 26"/>
          <p:cNvGrpSpPr>
            <a:grpSpLocks/>
          </p:cNvGrpSpPr>
          <p:nvPr/>
        </p:nvGrpSpPr>
        <p:grpSpPr bwMode="auto">
          <a:xfrm>
            <a:off x="3909175" y="2323018"/>
            <a:ext cx="914400" cy="1638300"/>
            <a:chOff x="2424" y="1672"/>
            <a:chExt cx="576" cy="1032"/>
          </a:xfrm>
          <a:effectLst/>
        </p:grpSpPr>
        <p:sp>
          <p:nvSpPr>
            <p:cNvPr id="535579" name="Line 27"/>
            <p:cNvSpPr>
              <a:spLocks noChangeShapeType="1"/>
            </p:cNvSpPr>
            <p:nvPr/>
          </p:nvSpPr>
          <p:spPr bwMode="auto">
            <a:xfrm>
              <a:off x="2424" y="1672"/>
              <a:ext cx="576" cy="0"/>
            </a:xfrm>
            <a:prstGeom prst="line">
              <a:avLst/>
            </a:prstGeom>
            <a:noFill/>
            <a:ln w="38100">
              <a:solidFill>
                <a:srgbClr val="000000"/>
              </a:solidFill>
              <a:prstDash val="sysDot"/>
              <a:round/>
              <a:headEnd/>
              <a:tailEnd type="triangle" w="med" len="med"/>
            </a:ln>
            <a:effectLst/>
          </p:spPr>
          <p:txBody>
            <a:bodyPr wrap="none" anchor="ctr">
              <a:prstTxWarp prst="textNoShape">
                <a:avLst/>
              </a:prstTxWarp>
            </a:bodyPr>
            <a:lstStyle/>
            <a:p>
              <a:endParaRPr lang="en-US"/>
            </a:p>
          </p:txBody>
        </p:sp>
        <p:sp>
          <p:nvSpPr>
            <p:cNvPr id="535580" name="Line 28"/>
            <p:cNvSpPr>
              <a:spLocks noChangeShapeType="1"/>
            </p:cNvSpPr>
            <p:nvPr/>
          </p:nvSpPr>
          <p:spPr bwMode="auto">
            <a:xfrm flipV="1">
              <a:off x="2432" y="1704"/>
              <a:ext cx="560" cy="1000"/>
            </a:xfrm>
            <a:prstGeom prst="line">
              <a:avLst/>
            </a:prstGeom>
            <a:noFill/>
            <a:ln w="38100">
              <a:solidFill>
                <a:srgbClr val="000000"/>
              </a:solidFill>
              <a:prstDash val="sysDot"/>
              <a:round/>
              <a:headEnd/>
              <a:tailEnd type="triangle" w="med" len="med"/>
            </a:ln>
            <a:effectLst/>
          </p:spPr>
          <p:txBody>
            <a:bodyPr wrap="none" anchor="ctr">
              <a:prstTxWarp prst="textNoShape">
                <a:avLst/>
              </a:prstTxWarp>
            </a:bodyPr>
            <a:lstStyle/>
            <a:p>
              <a:endParaRPr lang="en-US"/>
            </a:p>
          </p:txBody>
        </p:sp>
        <p:sp>
          <p:nvSpPr>
            <p:cNvPr id="535581" name="Line 29"/>
            <p:cNvSpPr>
              <a:spLocks noChangeShapeType="1"/>
            </p:cNvSpPr>
            <p:nvPr/>
          </p:nvSpPr>
          <p:spPr bwMode="auto">
            <a:xfrm>
              <a:off x="2429" y="2704"/>
              <a:ext cx="570" cy="0"/>
            </a:xfrm>
            <a:prstGeom prst="line">
              <a:avLst/>
            </a:prstGeom>
            <a:noFill/>
            <a:ln w="38100">
              <a:solidFill>
                <a:srgbClr val="000000"/>
              </a:solidFill>
              <a:prstDash val="sysDot"/>
              <a:round/>
              <a:headEnd/>
              <a:tailEnd/>
            </a:ln>
            <a:effectLst/>
          </p:spPr>
          <p:txBody>
            <a:bodyPr wrap="none" anchor="ctr">
              <a:prstTxWarp prst="textNoShape">
                <a:avLst/>
              </a:prstTxWarp>
            </a:bodyPr>
            <a:lstStyle/>
            <a:p>
              <a:endParaRPr lang="en-US"/>
            </a:p>
          </p:txBody>
        </p:sp>
      </p:gr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499"/>
                                          </p:stCondLst>
                                        </p:cTn>
                                        <p:tgtEl>
                                          <p:spTgt spid="53555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500"/>
                            </p:stCondLst>
                            <p:childTnLst>
                              <p:par>
                                <p:cTn id="17" presetID="1" presetClass="entr" presetSubtype="0" fill="hold" grpId="0" nodeType="afterEffect">
                                  <p:stCondLst>
                                    <p:cond delay="0"/>
                                  </p:stCondLst>
                                  <p:childTnLst>
                                    <p:set>
                                      <p:cBhvr>
                                        <p:cTn id="18" dur="1" fill="hold">
                                          <p:stCondLst>
                                            <p:cond delay="499"/>
                                          </p:stCondLst>
                                        </p:cTn>
                                        <p:tgtEl>
                                          <p:spTgt spid="53557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535556"/>
                                        </p:tgtEl>
                                        <p:attrNameLst>
                                          <p:attrName>style.visibility</p:attrName>
                                        </p:attrNameLst>
                                      </p:cBhvr>
                                      <p:to>
                                        <p:strVal val="visible"/>
                                      </p:to>
                                    </p:set>
                                    <p:animEffect transition="in" filter="wipe(left)">
                                      <p:cBhvr>
                                        <p:cTn id="23" dur="500"/>
                                        <p:tgtEl>
                                          <p:spTgt spid="535556"/>
                                        </p:tgtEl>
                                      </p:cBhvr>
                                    </p:animEffect>
                                  </p:childTnLst>
                                </p:cTn>
                              </p:par>
                            </p:childTnLst>
                          </p:cTn>
                        </p:par>
                        <p:par>
                          <p:cTn id="24" fill="hold">
                            <p:stCondLst>
                              <p:cond delay="500"/>
                            </p:stCondLst>
                            <p:childTnLst>
                              <p:par>
                                <p:cTn id="25" presetID="22" presetClass="entr" presetSubtype="8" fill="hold" grpId="0" nodeType="afterEffect">
                                  <p:stCondLst>
                                    <p:cond delay="0"/>
                                  </p:stCondLst>
                                  <p:childTnLst>
                                    <p:set>
                                      <p:cBhvr>
                                        <p:cTn id="26" dur="1" fill="hold">
                                          <p:stCondLst>
                                            <p:cond delay="0"/>
                                          </p:stCondLst>
                                        </p:cTn>
                                        <p:tgtEl>
                                          <p:spTgt spid="535561"/>
                                        </p:tgtEl>
                                        <p:attrNameLst>
                                          <p:attrName>style.visibility</p:attrName>
                                        </p:attrNameLst>
                                      </p:cBhvr>
                                      <p:to>
                                        <p:strVal val="visible"/>
                                      </p:to>
                                    </p:set>
                                    <p:animEffect transition="in" filter="wipe(left)">
                                      <p:cBhvr>
                                        <p:cTn id="27" dur="500"/>
                                        <p:tgtEl>
                                          <p:spTgt spid="535561"/>
                                        </p:tgtEl>
                                      </p:cBhvr>
                                    </p:animEffect>
                                  </p:childTnLst>
                                </p:cTn>
                              </p:par>
                            </p:childTnLst>
                          </p:cTn>
                        </p:par>
                        <p:par>
                          <p:cTn id="28" fill="hold">
                            <p:stCondLst>
                              <p:cond delay="1000"/>
                            </p:stCondLst>
                            <p:childTnLst>
                              <p:par>
                                <p:cTn id="29" presetID="22" presetClass="entr" presetSubtype="8" fill="hold" grpId="0" nodeType="afterEffect">
                                  <p:stCondLst>
                                    <p:cond delay="0"/>
                                  </p:stCondLst>
                                  <p:childTnLst>
                                    <p:set>
                                      <p:cBhvr>
                                        <p:cTn id="30" dur="1" fill="hold">
                                          <p:stCondLst>
                                            <p:cond delay="0"/>
                                          </p:stCondLst>
                                        </p:cTn>
                                        <p:tgtEl>
                                          <p:spTgt spid="535562"/>
                                        </p:tgtEl>
                                        <p:attrNameLst>
                                          <p:attrName>style.visibility</p:attrName>
                                        </p:attrNameLst>
                                      </p:cBhvr>
                                      <p:to>
                                        <p:strVal val="visible"/>
                                      </p:to>
                                    </p:set>
                                    <p:animEffect transition="in" filter="wipe(left)">
                                      <p:cBhvr>
                                        <p:cTn id="31" dur="500"/>
                                        <p:tgtEl>
                                          <p:spTgt spid="5355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5555" grpId="0" animBg="1" autoUpdateAnimBg="0"/>
      <p:bldP spid="535556" grpId="0" animBg="1"/>
      <p:bldP spid="535561" grpId="0" animBg="1"/>
      <p:bldP spid="535562" grpId="0" animBg="1"/>
      <p:bldP spid="535577" grpId="0" animBg="1"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578" name="Rectangle 2"/>
          <p:cNvSpPr>
            <a:spLocks noGrp="1" noChangeArrowheads="1"/>
          </p:cNvSpPr>
          <p:nvPr>
            <p:ph type="title"/>
          </p:nvPr>
        </p:nvSpPr>
        <p:spPr/>
        <p:txBody>
          <a:bodyPr/>
          <a:lstStyle/>
          <a:p>
            <a:r>
              <a:rPr lang="en-US" dirty="0" smtClean="0"/>
              <a:t>Multiple frequencies – double capture</a:t>
            </a:r>
            <a:endParaRPr lang="en-US" dirty="0"/>
          </a:p>
        </p:txBody>
      </p:sp>
      <p:sp>
        <p:nvSpPr>
          <p:cNvPr id="536581" name="Rectangle 5"/>
          <p:cNvSpPr>
            <a:spLocks noChangeArrowheads="1"/>
          </p:cNvSpPr>
          <p:nvPr/>
        </p:nvSpPr>
        <p:spPr bwMode="auto">
          <a:xfrm>
            <a:off x="4142310" y="4658290"/>
            <a:ext cx="881063" cy="452438"/>
          </a:xfrm>
          <a:prstGeom prst="rect">
            <a:avLst/>
          </a:prstGeom>
          <a:solidFill>
            <a:srgbClr val="FF3300"/>
          </a:solidFill>
          <a:ln w="9525">
            <a:noFill/>
            <a:miter lim="800000"/>
            <a:headEnd/>
            <a:tailEnd/>
          </a:ln>
          <a:effectLst/>
        </p:spPr>
        <p:txBody>
          <a:bodyPr wrap="none" anchor="ctr">
            <a:prstTxWarp prst="textNoShape">
              <a:avLst/>
            </a:prstTxWarp>
          </a:bodyPr>
          <a:lstStyle/>
          <a:p>
            <a:pPr algn="ctr">
              <a:spcBef>
                <a:spcPct val="0"/>
              </a:spcBef>
              <a:buClrTx/>
              <a:buSzTx/>
            </a:pPr>
            <a:r>
              <a:rPr lang="en-US" b="1" dirty="0">
                <a:solidFill>
                  <a:schemeClr val="bg1"/>
                </a:solidFill>
              </a:rPr>
              <a:t>C</a:t>
            </a:r>
            <a:endParaRPr lang="en-US" sz="2000" b="1" dirty="0">
              <a:solidFill>
                <a:schemeClr val="bg1"/>
              </a:solidFill>
            </a:endParaRPr>
          </a:p>
        </p:txBody>
      </p:sp>
      <p:sp>
        <p:nvSpPr>
          <p:cNvPr id="536582" name="Rectangle 6"/>
          <p:cNvSpPr>
            <a:spLocks noChangeArrowheads="1"/>
          </p:cNvSpPr>
          <p:nvPr/>
        </p:nvSpPr>
        <p:spPr bwMode="auto">
          <a:xfrm>
            <a:off x="5074173" y="2981890"/>
            <a:ext cx="409575" cy="452438"/>
          </a:xfrm>
          <a:prstGeom prst="rect">
            <a:avLst/>
          </a:prstGeom>
          <a:solidFill>
            <a:srgbClr val="B9CDE5"/>
          </a:solidFill>
          <a:ln w="9525">
            <a:noFill/>
            <a:miter lim="800000"/>
            <a:headEnd/>
            <a:tailEnd/>
          </a:ln>
          <a:effectLst/>
        </p:spPr>
        <p:txBody>
          <a:bodyPr wrap="none" anchor="ctr">
            <a:prstTxWarp prst="textNoShape">
              <a:avLst/>
            </a:prstTxWarp>
          </a:bodyPr>
          <a:lstStyle/>
          <a:p>
            <a:pPr algn="ctr">
              <a:spcBef>
                <a:spcPct val="0"/>
              </a:spcBef>
              <a:buClrTx/>
              <a:buSzTx/>
            </a:pPr>
            <a:r>
              <a:rPr lang="en-US" b="1" dirty="0">
                <a:solidFill>
                  <a:srgbClr val="FFFFFF"/>
                </a:solidFill>
              </a:rPr>
              <a:t>C</a:t>
            </a:r>
            <a:endParaRPr lang="en-US" sz="2000" b="1" dirty="0">
              <a:solidFill>
                <a:srgbClr val="FFFFFF"/>
              </a:solidFill>
            </a:endParaRPr>
          </a:p>
        </p:txBody>
      </p:sp>
      <p:sp>
        <p:nvSpPr>
          <p:cNvPr id="536583" name="Freeform 7"/>
          <p:cNvSpPr>
            <a:spLocks/>
          </p:cNvSpPr>
          <p:nvPr/>
        </p:nvSpPr>
        <p:spPr bwMode="auto">
          <a:xfrm>
            <a:off x="1795985" y="3783578"/>
            <a:ext cx="6946900" cy="461962"/>
          </a:xfrm>
          <a:custGeom>
            <a:avLst/>
            <a:gdLst/>
            <a:ahLst/>
            <a:cxnLst>
              <a:cxn ang="0">
                <a:pos x="0" y="1"/>
              </a:cxn>
              <a:cxn ang="0">
                <a:pos x="1177" y="0"/>
              </a:cxn>
              <a:cxn ang="0">
                <a:pos x="1177" y="291"/>
              </a:cxn>
              <a:cxn ang="0">
                <a:pos x="2929" y="291"/>
              </a:cxn>
              <a:cxn ang="0">
                <a:pos x="2929" y="9"/>
              </a:cxn>
              <a:cxn ang="0">
                <a:pos x="4376" y="9"/>
              </a:cxn>
            </a:cxnLst>
            <a:rect l="0" t="0" r="r" b="b"/>
            <a:pathLst>
              <a:path w="4376" h="291">
                <a:moveTo>
                  <a:pt x="0" y="1"/>
                </a:moveTo>
                <a:lnTo>
                  <a:pt x="1177" y="0"/>
                </a:lnTo>
                <a:lnTo>
                  <a:pt x="1177" y="291"/>
                </a:lnTo>
                <a:lnTo>
                  <a:pt x="2929" y="291"/>
                </a:lnTo>
                <a:lnTo>
                  <a:pt x="2929" y="9"/>
                </a:lnTo>
                <a:lnTo>
                  <a:pt x="4376" y="9"/>
                </a:lnTo>
              </a:path>
            </a:pathLst>
          </a:custGeom>
          <a:noFill/>
          <a:ln w="28575" cap="flat" cmpd="sng">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536585" name="Freeform 9"/>
          <p:cNvSpPr>
            <a:spLocks/>
          </p:cNvSpPr>
          <p:nvPr/>
        </p:nvSpPr>
        <p:spPr bwMode="auto">
          <a:xfrm>
            <a:off x="1808685" y="4623365"/>
            <a:ext cx="6921500" cy="482600"/>
          </a:xfrm>
          <a:custGeom>
            <a:avLst/>
            <a:gdLst/>
            <a:ahLst/>
            <a:cxnLst>
              <a:cxn ang="0">
                <a:pos x="0" y="304"/>
              </a:cxn>
              <a:cxn ang="0">
                <a:pos x="296" y="304"/>
              </a:cxn>
              <a:cxn ang="0">
                <a:pos x="296" y="0"/>
              </a:cxn>
              <a:cxn ang="0">
                <a:pos x="880" y="0"/>
              </a:cxn>
              <a:cxn ang="0">
                <a:pos x="880" y="304"/>
              </a:cxn>
              <a:cxn ang="0">
                <a:pos x="1456" y="304"/>
              </a:cxn>
              <a:cxn ang="0">
                <a:pos x="1456" y="8"/>
              </a:cxn>
              <a:cxn ang="0">
                <a:pos x="2040" y="8"/>
              </a:cxn>
              <a:cxn ang="0">
                <a:pos x="2040" y="296"/>
              </a:cxn>
              <a:cxn ang="0">
                <a:pos x="2616" y="296"/>
              </a:cxn>
              <a:cxn ang="0">
                <a:pos x="2828" y="296"/>
              </a:cxn>
              <a:cxn ang="0">
                <a:pos x="3035" y="296"/>
              </a:cxn>
              <a:cxn ang="0">
                <a:pos x="3200" y="296"/>
              </a:cxn>
              <a:cxn ang="0">
                <a:pos x="3776" y="296"/>
              </a:cxn>
              <a:cxn ang="0">
                <a:pos x="3776" y="8"/>
              </a:cxn>
              <a:cxn ang="0">
                <a:pos x="4360" y="8"/>
              </a:cxn>
            </a:cxnLst>
            <a:rect l="0" t="0" r="r" b="b"/>
            <a:pathLst>
              <a:path w="4360" h="304">
                <a:moveTo>
                  <a:pt x="0" y="304"/>
                </a:moveTo>
                <a:lnTo>
                  <a:pt x="296" y="304"/>
                </a:lnTo>
                <a:lnTo>
                  <a:pt x="296" y="0"/>
                </a:lnTo>
                <a:lnTo>
                  <a:pt x="880" y="0"/>
                </a:lnTo>
                <a:lnTo>
                  <a:pt x="880" y="304"/>
                </a:lnTo>
                <a:lnTo>
                  <a:pt x="1456" y="304"/>
                </a:lnTo>
                <a:lnTo>
                  <a:pt x="1456" y="8"/>
                </a:lnTo>
                <a:lnTo>
                  <a:pt x="2040" y="8"/>
                </a:lnTo>
                <a:lnTo>
                  <a:pt x="2040" y="296"/>
                </a:lnTo>
                <a:lnTo>
                  <a:pt x="2616" y="296"/>
                </a:lnTo>
                <a:lnTo>
                  <a:pt x="2828" y="296"/>
                </a:lnTo>
                <a:lnTo>
                  <a:pt x="3035" y="296"/>
                </a:lnTo>
                <a:lnTo>
                  <a:pt x="3200" y="296"/>
                </a:lnTo>
                <a:lnTo>
                  <a:pt x="3776" y="296"/>
                </a:lnTo>
                <a:lnTo>
                  <a:pt x="3776" y="8"/>
                </a:lnTo>
                <a:lnTo>
                  <a:pt x="4360" y="8"/>
                </a:lnTo>
              </a:path>
            </a:pathLst>
          </a:custGeom>
          <a:noFill/>
          <a:ln w="28575" cap="flat" cmpd="sng">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536586" name="Freeform 10"/>
          <p:cNvSpPr>
            <a:spLocks/>
          </p:cNvSpPr>
          <p:nvPr/>
        </p:nvSpPr>
        <p:spPr bwMode="auto">
          <a:xfrm flipH="1">
            <a:off x="4593160" y="5368813"/>
            <a:ext cx="2749550" cy="452437"/>
          </a:xfrm>
          <a:custGeom>
            <a:avLst/>
            <a:gdLst/>
            <a:ahLst/>
            <a:cxnLst>
              <a:cxn ang="0">
                <a:pos x="0" y="0"/>
              </a:cxn>
              <a:cxn ang="0">
                <a:pos x="0" y="306"/>
              </a:cxn>
              <a:cxn ang="0">
                <a:pos x="588" y="306"/>
              </a:cxn>
            </a:cxnLst>
            <a:rect l="0" t="0" r="r" b="b"/>
            <a:pathLst>
              <a:path w="588" h="306">
                <a:moveTo>
                  <a:pt x="0" y="0"/>
                </a:moveTo>
                <a:lnTo>
                  <a:pt x="0" y="306"/>
                </a:lnTo>
                <a:lnTo>
                  <a:pt x="588" y="306"/>
                </a:lnTo>
              </a:path>
            </a:pathLst>
          </a:custGeom>
          <a:noFill/>
          <a:ln w="28575" cap="flat" cmpd="sng">
            <a:solidFill>
              <a:srgbClr val="000000"/>
            </a:solidFill>
            <a:prstDash val="sysDot"/>
            <a:round/>
            <a:headEnd type="none" w="med" len="med"/>
            <a:tailEnd type="none" w="med" len="med"/>
          </a:ln>
          <a:effectLst/>
        </p:spPr>
        <p:txBody>
          <a:bodyPr wrap="none" anchor="ctr">
            <a:prstTxWarp prst="textNoShape">
              <a:avLst/>
            </a:prstTxWarp>
          </a:bodyPr>
          <a:lstStyle/>
          <a:p>
            <a:endParaRPr lang="en-US"/>
          </a:p>
        </p:txBody>
      </p:sp>
      <p:sp>
        <p:nvSpPr>
          <p:cNvPr id="536587" name="Freeform 11"/>
          <p:cNvSpPr>
            <a:spLocks/>
          </p:cNvSpPr>
          <p:nvPr/>
        </p:nvSpPr>
        <p:spPr bwMode="auto">
          <a:xfrm>
            <a:off x="1783285" y="5341825"/>
            <a:ext cx="6959600" cy="482600"/>
          </a:xfrm>
          <a:custGeom>
            <a:avLst/>
            <a:gdLst/>
            <a:ahLst/>
            <a:cxnLst>
              <a:cxn ang="0">
                <a:pos x="0" y="0"/>
              </a:cxn>
              <a:cxn ang="0">
                <a:pos x="608" y="0"/>
              </a:cxn>
              <a:cxn ang="0">
                <a:pos x="608" y="304"/>
              </a:cxn>
              <a:cxn ang="0">
                <a:pos x="1776" y="304"/>
              </a:cxn>
              <a:cxn ang="0">
                <a:pos x="1776" y="16"/>
              </a:cxn>
              <a:cxn ang="0">
                <a:pos x="4384" y="16"/>
              </a:cxn>
            </a:cxnLst>
            <a:rect l="0" t="0" r="r" b="b"/>
            <a:pathLst>
              <a:path w="4384" h="304">
                <a:moveTo>
                  <a:pt x="0" y="0"/>
                </a:moveTo>
                <a:lnTo>
                  <a:pt x="608" y="0"/>
                </a:lnTo>
                <a:lnTo>
                  <a:pt x="608" y="304"/>
                </a:lnTo>
                <a:lnTo>
                  <a:pt x="1776" y="304"/>
                </a:lnTo>
                <a:lnTo>
                  <a:pt x="1776" y="16"/>
                </a:lnTo>
                <a:lnTo>
                  <a:pt x="4384" y="16"/>
                </a:lnTo>
              </a:path>
            </a:pathLst>
          </a:custGeom>
          <a:noFill/>
          <a:ln w="28575" cap="flat" cmpd="sng">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536589" name="Text Box 13"/>
          <p:cNvSpPr txBox="1">
            <a:spLocks noChangeArrowheads="1"/>
          </p:cNvSpPr>
          <p:nvPr/>
        </p:nvSpPr>
        <p:spPr bwMode="auto">
          <a:xfrm>
            <a:off x="1045098" y="3140611"/>
            <a:ext cx="650205" cy="400110"/>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sz="2000" b="0" dirty="0" smtClean="0"/>
              <a:t>Clk</a:t>
            </a:r>
            <a:r>
              <a:rPr lang="en-US" sz="2000" b="0" baseline="-25000" dirty="0" smtClean="0"/>
              <a:t>1</a:t>
            </a:r>
            <a:endParaRPr lang="en-US" sz="2000" b="0" baseline="-25000" dirty="0">
              <a:solidFill>
                <a:schemeClr val="accent2"/>
              </a:solidFill>
            </a:endParaRPr>
          </a:p>
        </p:txBody>
      </p:sp>
      <p:sp>
        <p:nvSpPr>
          <p:cNvPr id="536590" name="Text Box 14"/>
          <p:cNvSpPr txBox="1">
            <a:spLocks noChangeArrowheads="1"/>
          </p:cNvSpPr>
          <p:nvPr/>
        </p:nvSpPr>
        <p:spPr bwMode="auto">
          <a:xfrm>
            <a:off x="1059385" y="3928011"/>
            <a:ext cx="621902" cy="400110"/>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sz="2000" b="0" dirty="0" smtClean="0"/>
              <a:t>SE</a:t>
            </a:r>
            <a:r>
              <a:rPr lang="en-US" sz="2000" b="0" baseline="-25000" dirty="0" smtClean="0"/>
              <a:t>1</a:t>
            </a:r>
            <a:endParaRPr lang="en-US" sz="2000" b="0" baseline="-25000" dirty="0">
              <a:solidFill>
                <a:schemeClr val="accent2"/>
              </a:solidFill>
            </a:endParaRPr>
          </a:p>
        </p:txBody>
      </p:sp>
      <p:sp>
        <p:nvSpPr>
          <p:cNvPr id="536591" name="Text Box 15"/>
          <p:cNvSpPr txBox="1">
            <a:spLocks noChangeArrowheads="1"/>
          </p:cNvSpPr>
          <p:nvPr/>
        </p:nvSpPr>
        <p:spPr bwMode="auto">
          <a:xfrm>
            <a:off x="1045098" y="4817011"/>
            <a:ext cx="650205" cy="400110"/>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sz="2000" b="0" dirty="0" smtClean="0"/>
              <a:t>Clk</a:t>
            </a:r>
            <a:r>
              <a:rPr lang="en-US" sz="2000" b="0" baseline="-25000" dirty="0" smtClean="0"/>
              <a:t>2</a:t>
            </a:r>
            <a:endParaRPr lang="en-US" sz="2000" b="0" baseline="-25000" dirty="0">
              <a:solidFill>
                <a:schemeClr val="accent2"/>
              </a:solidFill>
            </a:endParaRPr>
          </a:p>
        </p:txBody>
      </p:sp>
      <p:sp>
        <p:nvSpPr>
          <p:cNvPr id="536592" name="Text Box 16"/>
          <p:cNvSpPr txBox="1">
            <a:spLocks noChangeArrowheads="1"/>
          </p:cNvSpPr>
          <p:nvPr/>
        </p:nvSpPr>
        <p:spPr bwMode="auto">
          <a:xfrm>
            <a:off x="1059385" y="5497371"/>
            <a:ext cx="621902" cy="400110"/>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sz="2000" b="0" dirty="0" smtClean="0"/>
              <a:t>SE</a:t>
            </a:r>
            <a:r>
              <a:rPr lang="en-US" sz="2000" b="0" baseline="-25000" dirty="0" smtClean="0"/>
              <a:t>2</a:t>
            </a:r>
            <a:endParaRPr lang="en-US" sz="2000" b="0" baseline="-25000" dirty="0">
              <a:solidFill>
                <a:schemeClr val="accent2"/>
              </a:solidFill>
            </a:endParaRPr>
          </a:p>
        </p:txBody>
      </p:sp>
      <p:sp>
        <p:nvSpPr>
          <p:cNvPr id="536593" name="Line 17"/>
          <p:cNvSpPr>
            <a:spLocks noChangeShapeType="1"/>
          </p:cNvSpPr>
          <p:nvPr/>
        </p:nvSpPr>
        <p:spPr bwMode="auto">
          <a:xfrm>
            <a:off x="5034485" y="3213665"/>
            <a:ext cx="914400" cy="0"/>
          </a:xfrm>
          <a:prstGeom prst="line">
            <a:avLst/>
          </a:prstGeom>
          <a:noFill/>
          <a:ln w="38100">
            <a:solidFill>
              <a:srgbClr val="000000"/>
            </a:solidFill>
            <a:prstDash val="sysDot"/>
            <a:round/>
            <a:headEnd/>
            <a:tailEnd type="triangle" w="med" len="med"/>
          </a:ln>
          <a:effectLst/>
        </p:spPr>
        <p:txBody>
          <a:bodyPr wrap="none" anchor="ctr">
            <a:prstTxWarp prst="textNoShape">
              <a:avLst/>
            </a:prstTxWarp>
          </a:bodyPr>
          <a:lstStyle/>
          <a:p>
            <a:endParaRPr lang="en-US"/>
          </a:p>
        </p:txBody>
      </p:sp>
      <p:sp>
        <p:nvSpPr>
          <p:cNvPr id="536594" name="Freeform 18"/>
          <p:cNvSpPr>
            <a:spLocks/>
          </p:cNvSpPr>
          <p:nvPr/>
        </p:nvSpPr>
        <p:spPr bwMode="auto">
          <a:xfrm>
            <a:off x="1821385" y="2959665"/>
            <a:ext cx="6921500" cy="469900"/>
          </a:xfrm>
          <a:custGeom>
            <a:avLst/>
            <a:gdLst/>
            <a:ahLst/>
            <a:cxnLst>
              <a:cxn ang="0">
                <a:pos x="0" y="296"/>
              </a:cxn>
              <a:cxn ang="0">
                <a:pos x="296" y="296"/>
              </a:cxn>
              <a:cxn ang="0">
                <a:pos x="296" y="0"/>
              </a:cxn>
              <a:cxn ang="0">
                <a:pos x="584" y="0"/>
              </a:cxn>
              <a:cxn ang="0">
                <a:pos x="584" y="296"/>
              </a:cxn>
              <a:cxn ang="0">
                <a:pos x="880" y="296"/>
              </a:cxn>
              <a:cxn ang="0">
                <a:pos x="880" y="0"/>
              </a:cxn>
              <a:cxn ang="0">
                <a:pos x="1160" y="0"/>
              </a:cxn>
              <a:cxn ang="0">
                <a:pos x="1160" y="296"/>
              </a:cxn>
              <a:cxn ang="0">
                <a:pos x="2032" y="296"/>
              </a:cxn>
              <a:cxn ang="0">
                <a:pos x="2032" y="0"/>
              </a:cxn>
              <a:cxn ang="0">
                <a:pos x="2320" y="0"/>
              </a:cxn>
              <a:cxn ang="0">
                <a:pos x="2320" y="296"/>
              </a:cxn>
              <a:cxn ang="0">
                <a:pos x="2608" y="296"/>
              </a:cxn>
              <a:cxn ang="0">
                <a:pos x="2608" y="0"/>
              </a:cxn>
              <a:cxn ang="0">
                <a:pos x="2904" y="0"/>
              </a:cxn>
              <a:cxn ang="0">
                <a:pos x="2904" y="296"/>
              </a:cxn>
              <a:cxn ang="0">
                <a:pos x="3784" y="296"/>
              </a:cxn>
              <a:cxn ang="0">
                <a:pos x="3784" y="0"/>
              </a:cxn>
              <a:cxn ang="0">
                <a:pos x="4072" y="0"/>
              </a:cxn>
              <a:cxn ang="0">
                <a:pos x="4072" y="296"/>
              </a:cxn>
              <a:cxn ang="0">
                <a:pos x="4360" y="296"/>
              </a:cxn>
            </a:cxnLst>
            <a:rect l="0" t="0" r="r" b="b"/>
            <a:pathLst>
              <a:path w="4360" h="296">
                <a:moveTo>
                  <a:pt x="0" y="296"/>
                </a:moveTo>
                <a:lnTo>
                  <a:pt x="296" y="296"/>
                </a:lnTo>
                <a:lnTo>
                  <a:pt x="296" y="0"/>
                </a:lnTo>
                <a:lnTo>
                  <a:pt x="584" y="0"/>
                </a:lnTo>
                <a:lnTo>
                  <a:pt x="584" y="296"/>
                </a:lnTo>
                <a:lnTo>
                  <a:pt x="880" y="296"/>
                </a:lnTo>
                <a:lnTo>
                  <a:pt x="880" y="0"/>
                </a:lnTo>
                <a:lnTo>
                  <a:pt x="1160" y="0"/>
                </a:lnTo>
                <a:lnTo>
                  <a:pt x="1160" y="296"/>
                </a:lnTo>
                <a:lnTo>
                  <a:pt x="2032" y="296"/>
                </a:lnTo>
                <a:lnTo>
                  <a:pt x="2032" y="0"/>
                </a:lnTo>
                <a:lnTo>
                  <a:pt x="2320" y="0"/>
                </a:lnTo>
                <a:lnTo>
                  <a:pt x="2320" y="296"/>
                </a:lnTo>
                <a:lnTo>
                  <a:pt x="2608" y="296"/>
                </a:lnTo>
                <a:lnTo>
                  <a:pt x="2608" y="0"/>
                </a:lnTo>
                <a:lnTo>
                  <a:pt x="2904" y="0"/>
                </a:lnTo>
                <a:lnTo>
                  <a:pt x="2904" y="296"/>
                </a:lnTo>
                <a:lnTo>
                  <a:pt x="3784" y="296"/>
                </a:lnTo>
                <a:lnTo>
                  <a:pt x="3784" y="0"/>
                </a:lnTo>
                <a:lnTo>
                  <a:pt x="4072" y="0"/>
                </a:lnTo>
                <a:lnTo>
                  <a:pt x="4072" y="296"/>
                </a:lnTo>
                <a:lnTo>
                  <a:pt x="4360" y="296"/>
                </a:lnTo>
              </a:path>
            </a:pathLst>
          </a:custGeom>
          <a:noFill/>
          <a:ln w="28575" cap="flat" cmpd="sng">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536595" name="Rectangle 19"/>
          <p:cNvSpPr>
            <a:spLocks noChangeArrowheads="1"/>
          </p:cNvSpPr>
          <p:nvPr/>
        </p:nvSpPr>
        <p:spPr bwMode="auto">
          <a:xfrm>
            <a:off x="5993335" y="2985065"/>
            <a:ext cx="414338" cy="452438"/>
          </a:xfrm>
          <a:prstGeom prst="rect">
            <a:avLst/>
          </a:prstGeom>
          <a:solidFill>
            <a:srgbClr val="FF3300"/>
          </a:solidFill>
          <a:ln w="9525">
            <a:noFill/>
            <a:miter lim="800000"/>
            <a:headEnd/>
            <a:tailEnd/>
          </a:ln>
          <a:effectLst/>
        </p:spPr>
        <p:txBody>
          <a:bodyPr wrap="none" anchor="ctr">
            <a:prstTxWarp prst="textNoShape">
              <a:avLst/>
            </a:prstTxWarp>
          </a:bodyPr>
          <a:lstStyle/>
          <a:p>
            <a:pPr algn="ctr">
              <a:spcBef>
                <a:spcPct val="0"/>
              </a:spcBef>
              <a:buClrTx/>
              <a:buSzTx/>
            </a:pPr>
            <a:r>
              <a:rPr lang="en-US" b="1" dirty="0">
                <a:solidFill>
                  <a:srgbClr val="FFFFFF"/>
                </a:solidFill>
              </a:rPr>
              <a:t>C</a:t>
            </a:r>
            <a:endParaRPr lang="en-US" sz="2000" b="1" dirty="0">
              <a:solidFill>
                <a:srgbClr val="FFFFFF"/>
              </a:solidFill>
            </a:endParaRPr>
          </a:p>
        </p:txBody>
      </p:sp>
      <p:grpSp>
        <p:nvGrpSpPr>
          <p:cNvPr id="2" name="Group 20"/>
          <p:cNvGrpSpPr>
            <a:grpSpLocks/>
          </p:cNvGrpSpPr>
          <p:nvPr/>
        </p:nvGrpSpPr>
        <p:grpSpPr bwMode="auto">
          <a:xfrm>
            <a:off x="2311923" y="3185090"/>
            <a:ext cx="1833562" cy="1679575"/>
            <a:chOff x="1293" y="1798"/>
            <a:chExt cx="1155" cy="1058"/>
          </a:xfrm>
        </p:grpSpPr>
        <p:sp>
          <p:nvSpPr>
            <p:cNvPr id="536597" name="Line 21"/>
            <p:cNvSpPr>
              <a:spLocks noChangeShapeType="1"/>
            </p:cNvSpPr>
            <p:nvPr/>
          </p:nvSpPr>
          <p:spPr bwMode="auto">
            <a:xfrm>
              <a:off x="1878" y="2856"/>
              <a:ext cx="570" cy="0"/>
            </a:xfrm>
            <a:prstGeom prst="line">
              <a:avLst/>
            </a:prstGeom>
            <a:noFill/>
            <a:ln w="38100">
              <a:solidFill>
                <a:srgbClr val="000000"/>
              </a:solidFill>
              <a:prstDash val="sysDot"/>
              <a:round/>
              <a:headEnd/>
              <a:tailEnd type="triangle" w="med" len="med"/>
            </a:ln>
            <a:effectLst/>
          </p:spPr>
          <p:txBody>
            <a:bodyPr wrap="none" anchor="ctr">
              <a:prstTxWarp prst="textNoShape">
                <a:avLst/>
              </a:prstTxWarp>
            </a:bodyPr>
            <a:lstStyle/>
            <a:p>
              <a:endParaRPr lang="en-US"/>
            </a:p>
          </p:txBody>
        </p:sp>
        <p:sp>
          <p:nvSpPr>
            <p:cNvPr id="536598" name="Line 22"/>
            <p:cNvSpPr>
              <a:spLocks noChangeShapeType="1"/>
            </p:cNvSpPr>
            <p:nvPr/>
          </p:nvSpPr>
          <p:spPr bwMode="auto">
            <a:xfrm>
              <a:off x="1293" y="2856"/>
              <a:ext cx="570" cy="0"/>
            </a:xfrm>
            <a:prstGeom prst="line">
              <a:avLst/>
            </a:prstGeom>
            <a:noFill/>
            <a:ln w="38100">
              <a:solidFill>
                <a:srgbClr val="000000"/>
              </a:solidFill>
              <a:prstDash val="sysDot"/>
              <a:round/>
              <a:headEnd/>
              <a:tailEnd/>
            </a:ln>
            <a:effectLst/>
          </p:spPr>
          <p:txBody>
            <a:bodyPr wrap="none" anchor="ctr">
              <a:prstTxWarp prst="textNoShape">
                <a:avLst/>
              </a:prstTxWarp>
            </a:bodyPr>
            <a:lstStyle/>
            <a:p>
              <a:endParaRPr lang="en-US"/>
            </a:p>
          </p:txBody>
        </p:sp>
        <p:sp>
          <p:nvSpPr>
            <p:cNvPr id="536599" name="Line 23"/>
            <p:cNvSpPr>
              <a:spLocks noChangeShapeType="1"/>
            </p:cNvSpPr>
            <p:nvPr/>
          </p:nvSpPr>
          <p:spPr bwMode="auto">
            <a:xfrm>
              <a:off x="1879" y="1798"/>
              <a:ext cx="535" cy="1015"/>
            </a:xfrm>
            <a:prstGeom prst="line">
              <a:avLst/>
            </a:prstGeom>
            <a:noFill/>
            <a:ln w="38100">
              <a:solidFill>
                <a:srgbClr val="000000"/>
              </a:solidFill>
              <a:prstDash val="sysDot"/>
              <a:round/>
              <a:headEnd/>
              <a:tailEnd type="triangle" w="med" len="med"/>
            </a:ln>
            <a:effectLst/>
          </p:spPr>
          <p:txBody>
            <a:bodyPr wrap="none" anchor="ctr">
              <a:prstTxWarp prst="textNoShape">
                <a:avLst/>
              </a:prstTxWarp>
            </a:bodyPr>
            <a:lstStyle/>
            <a:p>
              <a:endParaRPr lang="en-US"/>
            </a:p>
          </p:txBody>
        </p:sp>
      </p:grpSp>
      <p:sp>
        <p:nvSpPr>
          <p:cNvPr id="536600" name="Line 24"/>
          <p:cNvSpPr>
            <a:spLocks noChangeShapeType="1"/>
          </p:cNvSpPr>
          <p:nvPr/>
        </p:nvSpPr>
        <p:spPr bwMode="auto">
          <a:xfrm flipV="1">
            <a:off x="4120085" y="3173978"/>
            <a:ext cx="898525" cy="1677987"/>
          </a:xfrm>
          <a:prstGeom prst="line">
            <a:avLst/>
          </a:prstGeom>
          <a:noFill/>
          <a:ln w="38100">
            <a:solidFill>
              <a:srgbClr val="000000"/>
            </a:solidFill>
            <a:prstDash val="sysDot"/>
            <a:round/>
            <a:headEnd/>
            <a:tailEnd type="triangle" w="med" len="med"/>
          </a:ln>
          <a:effectLst/>
        </p:spPr>
        <p:txBody>
          <a:bodyPr wrap="none" anchor="ctr">
            <a:prstTxWarp prst="textNoShape">
              <a:avLst/>
            </a:prstTxWarp>
          </a:bodyPr>
          <a:lstStyle/>
          <a:p>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499"/>
                                          </p:stCondLst>
                                        </p:cTn>
                                        <p:tgtEl>
                                          <p:spTgt spid="53658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36600"/>
                                        </p:tgtEl>
                                        <p:attrNameLst>
                                          <p:attrName>style.visibility</p:attrName>
                                        </p:attrNameLst>
                                      </p:cBhvr>
                                      <p:to>
                                        <p:strVal val="visible"/>
                                      </p:to>
                                    </p:set>
                                    <p:animEffect transition="in" filter="wipe(left)">
                                      <p:cBhvr>
                                        <p:cTn id="15" dur="500"/>
                                        <p:tgtEl>
                                          <p:spTgt spid="536600"/>
                                        </p:tgtEl>
                                      </p:cBhvr>
                                    </p:animEffect>
                                  </p:childTnLst>
                                </p:cTn>
                              </p:par>
                            </p:childTnLst>
                          </p:cTn>
                        </p:par>
                        <p:par>
                          <p:cTn id="16" fill="hold">
                            <p:stCondLst>
                              <p:cond delay="500"/>
                            </p:stCondLst>
                            <p:childTnLst>
                              <p:par>
                                <p:cTn id="17" presetID="1" presetClass="entr" presetSubtype="0" fill="hold" grpId="0" nodeType="afterEffect">
                                  <p:stCondLst>
                                    <p:cond delay="0"/>
                                  </p:stCondLst>
                                  <p:childTnLst>
                                    <p:set>
                                      <p:cBhvr>
                                        <p:cTn id="18" dur="1" fill="hold">
                                          <p:stCondLst>
                                            <p:cond delay="499"/>
                                          </p:stCondLst>
                                        </p:cTn>
                                        <p:tgtEl>
                                          <p:spTgt spid="53658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2" presetClass="entr" presetSubtype="8" fill="hold" grpId="0" nodeType="clickEffect">
                                  <p:stCondLst>
                                    <p:cond delay="0"/>
                                  </p:stCondLst>
                                  <p:childTnLst>
                                    <p:set>
                                      <p:cBhvr>
                                        <p:cTn id="22" dur="1" fill="hold">
                                          <p:stCondLst>
                                            <p:cond delay="0"/>
                                          </p:stCondLst>
                                        </p:cTn>
                                        <p:tgtEl>
                                          <p:spTgt spid="536593"/>
                                        </p:tgtEl>
                                        <p:attrNameLst>
                                          <p:attrName>style.visibility</p:attrName>
                                        </p:attrNameLst>
                                      </p:cBhvr>
                                      <p:to>
                                        <p:strVal val="visible"/>
                                      </p:to>
                                    </p:set>
                                    <p:animEffect transition="in" filter="slide(fromLeft)">
                                      <p:cBhvr>
                                        <p:cTn id="23" dur="500"/>
                                        <p:tgtEl>
                                          <p:spTgt spid="536593"/>
                                        </p:tgtEl>
                                      </p:cBhvr>
                                    </p:animEffect>
                                  </p:childTnLst>
                                </p:cTn>
                              </p:par>
                            </p:childTnLst>
                          </p:cTn>
                        </p:par>
                        <p:par>
                          <p:cTn id="24" fill="hold">
                            <p:stCondLst>
                              <p:cond delay="500"/>
                            </p:stCondLst>
                            <p:childTnLst>
                              <p:par>
                                <p:cTn id="25" presetID="1" presetClass="entr" presetSubtype="0" fill="hold" grpId="0" nodeType="afterEffect">
                                  <p:stCondLst>
                                    <p:cond delay="0"/>
                                  </p:stCondLst>
                                  <p:childTnLst>
                                    <p:set>
                                      <p:cBhvr>
                                        <p:cTn id="26" dur="1" fill="hold">
                                          <p:stCondLst>
                                            <p:cond delay="499"/>
                                          </p:stCondLst>
                                        </p:cTn>
                                        <p:tgtEl>
                                          <p:spTgt spid="53659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536586"/>
                                        </p:tgtEl>
                                        <p:attrNameLst>
                                          <p:attrName>style.visibility</p:attrName>
                                        </p:attrNameLst>
                                      </p:cBhvr>
                                      <p:to>
                                        <p:strVal val="visible"/>
                                      </p:to>
                                    </p:set>
                                    <p:animEffect transition="in" filter="wipe(left)">
                                      <p:cBhvr>
                                        <p:cTn id="31" dur="500"/>
                                        <p:tgtEl>
                                          <p:spTgt spid="5365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6581" grpId="0" animBg="1" autoUpdateAnimBg="0"/>
      <p:bldP spid="536582" grpId="0" animBg="1" autoUpdateAnimBg="0"/>
      <p:bldP spid="536586" grpId="0" animBg="1"/>
      <p:bldP spid="536593" grpId="0" animBg="1"/>
      <p:bldP spid="536595" grpId="0" animBg="1" autoUpdateAnimBg="0"/>
      <p:bldP spid="53660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Controllability and observability</a:t>
            </a:r>
            <a:endParaRPr lang="en-US" dirty="0"/>
          </a:p>
        </p:txBody>
      </p:sp>
      <p:sp>
        <p:nvSpPr>
          <p:cNvPr id="3" name="Content Placeholder 2"/>
          <p:cNvSpPr>
            <a:spLocks noGrp="1"/>
          </p:cNvSpPr>
          <p:nvPr>
            <p:ph idx="1"/>
          </p:nvPr>
        </p:nvSpPr>
        <p:spPr>
          <a:xfrm>
            <a:off x="676275" y="2804245"/>
            <a:ext cx="8010525" cy="3447143"/>
          </a:xfrm>
        </p:spPr>
        <p:txBody>
          <a:bodyPr/>
          <a:lstStyle/>
          <a:p>
            <a:r>
              <a:rPr lang="en-US" sz="2400" dirty="0" smtClean="0"/>
              <a:t>The key to structured DFT </a:t>
            </a:r>
            <a:r>
              <a:rPr lang="en-US" dirty="0" smtClean="0"/>
              <a:t>– </a:t>
            </a:r>
            <a:r>
              <a:rPr lang="en-US" sz="2400" dirty="0" smtClean="0"/>
              <a:t>ability to control and observe state variables</a:t>
            </a:r>
          </a:p>
          <a:p>
            <a:r>
              <a:rPr lang="en-US" sz="2400" dirty="0" smtClean="0"/>
              <a:t>Controllability – ability to set an internal node to a required logic value</a:t>
            </a:r>
          </a:p>
          <a:p>
            <a:r>
              <a:rPr lang="en-US" sz="2400" dirty="0" smtClean="0"/>
              <a:t>Observability of an internal node </a:t>
            </a:r>
            <a:r>
              <a:rPr lang="en-US" dirty="0" smtClean="0"/>
              <a:t>– </a:t>
            </a:r>
            <a:r>
              <a:rPr lang="en-US" sz="2400" dirty="0" smtClean="0"/>
              <a:t>ability to propagate its specific logic value to pseudo or primary outputs</a:t>
            </a:r>
          </a:p>
          <a:p>
            <a:r>
              <a:rPr lang="en-US" sz="2400" dirty="0" smtClean="0"/>
              <a:t>Used to measure circuit testability by deterministic and pseudorandom patterns</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Low power test</a:t>
            </a:r>
            <a:endParaRPr lang="en-US" dirty="0"/>
          </a:p>
        </p:txBody>
      </p:sp>
      <p:sp>
        <p:nvSpPr>
          <p:cNvPr id="5" name="Rectangle 3"/>
          <p:cNvSpPr txBox="1">
            <a:spLocks noChangeArrowheads="1"/>
          </p:cNvSpPr>
          <p:nvPr/>
        </p:nvSpPr>
        <p:spPr bwMode="auto">
          <a:xfrm>
            <a:off x="677011" y="2321164"/>
            <a:ext cx="8362950" cy="37465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eaLnBrk="0" latinLnBrk="0" hangingPunct="0">
              <a:lnSpc>
                <a:spcPct val="90000"/>
              </a:lnSpc>
              <a:spcBef>
                <a:spcPct val="20000"/>
              </a:spcBef>
              <a:buClrTx/>
              <a:buSzPct val="80000"/>
              <a:buFont typeface="Arial"/>
              <a:buChar char="•"/>
              <a:tabLst/>
              <a:defRPr/>
            </a:pPr>
            <a:r>
              <a:rPr lang="en-US" sz="2400" dirty="0" smtClean="0">
                <a:latin typeface="Arial"/>
                <a:cs typeface="Arial"/>
              </a:rPr>
              <a:t>Toggling during test may result in power droop not occurring in the mission mode</a:t>
            </a:r>
            <a:endParaRPr lang="pl-PL" sz="2400" dirty="0" smtClean="0">
              <a:latin typeface="Arial"/>
              <a:cs typeface="Arial"/>
            </a:endParaRPr>
          </a:p>
          <a:p>
            <a:pPr marL="342900" marR="0" lvl="0" indent="-342900" eaLnBrk="0" latinLnBrk="0" hangingPunct="0">
              <a:lnSpc>
                <a:spcPct val="90000"/>
              </a:lnSpc>
              <a:spcBef>
                <a:spcPct val="20000"/>
              </a:spcBef>
              <a:buClrTx/>
              <a:buSzPct val="80000"/>
              <a:buFont typeface="Arial"/>
              <a:buChar char="•"/>
              <a:tabLst/>
              <a:defRPr/>
            </a:pPr>
            <a:r>
              <a:rPr lang="en-US" sz="2400" dirty="0" smtClean="0">
                <a:latin typeface="Arial"/>
                <a:cs typeface="Arial"/>
              </a:rPr>
              <a:t>Test schemes must fall within power consumption constraints</a:t>
            </a:r>
            <a:r>
              <a:rPr lang="en-GB" sz="2400" dirty="0" smtClean="0">
                <a:latin typeface="Arial"/>
                <a:cs typeface="Arial"/>
              </a:rPr>
              <a:t> </a:t>
            </a:r>
          </a:p>
          <a:p>
            <a:pPr marL="342900" indent="-342900" eaLnBrk="0" hangingPunct="0">
              <a:lnSpc>
                <a:spcPct val="90000"/>
              </a:lnSpc>
              <a:spcBef>
                <a:spcPct val="20000"/>
              </a:spcBef>
              <a:buSzPct val="80000"/>
              <a:buFont typeface="Arial"/>
              <a:buChar char="•"/>
            </a:pPr>
            <a:r>
              <a:rPr lang="en-US" sz="2400" dirty="0" smtClean="0">
                <a:latin typeface="Arial"/>
                <a:cs typeface="Arial"/>
              </a:rPr>
              <a:t>The power dissipation can increase 3x compared to functional mode</a:t>
            </a:r>
          </a:p>
          <a:p>
            <a:pPr marL="342900" indent="-342900" eaLnBrk="0" hangingPunct="0">
              <a:lnSpc>
                <a:spcPct val="90000"/>
              </a:lnSpc>
              <a:spcBef>
                <a:spcPct val="20000"/>
              </a:spcBef>
              <a:buSzPct val="80000"/>
              <a:buFont typeface="Arial"/>
              <a:buChar char="•"/>
            </a:pPr>
            <a:r>
              <a:rPr lang="en-US" sz="2400" dirty="0" smtClean="0">
                <a:latin typeface="Arial"/>
                <a:cs typeface="Arial"/>
              </a:rPr>
              <a:t>S</a:t>
            </a:r>
            <a:r>
              <a:rPr lang="en-GB" sz="2400" dirty="0" smtClean="0">
                <a:latin typeface="Arial"/>
                <a:cs typeface="Arial"/>
              </a:rPr>
              <a:t>can patterns may consume 30x the mission mode’s peak power </a:t>
            </a:r>
          </a:p>
          <a:p>
            <a:pPr marL="342900" indent="-342900" eaLnBrk="0" hangingPunct="0">
              <a:lnSpc>
                <a:spcPct val="90000"/>
              </a:lnSpc>
              <a:spcBef>
                <a:spcPct val="20000"/>
              </a:spcBef>
              <a:buSzPct val="80000"/>
              <a:buFont typeface="Arial"/>
              <a:buChar char="•"/>
            </a:pPr>
            <a:r>
              <a:rPr lang="en-GB" sz="2400" dirty="0" smtClean="0">
                <a:latin typeface="Arial"/>
                <a:cs typeface="Arial"/>
              </a:rPr>
              <a:t>Effects – damage, yield loss, reliability issues</a:t>
            </a:r>
          </a:p>
          <a:p>
            <a:pPr marL="342900" indent="-342900" eaLnBrk="0" hangingPunct="0">
              <a:lnSpc>
                <a:spcPct val="90000"/>
              </a:lnSpc>
              <a:spcBef>
                <a:spcPct val="20000"/>
              </a:spcBef>
              <a:buSzPct val="80000"/>
              <a:buFont typeface="Arial"/>
              <a:buChar char="•"/>
            </a:pPr>
            <a:r>
              <a:rPr lang="en-GB" sz="2400" dirty="0" smtClean="0">
                <a:latin typeface="Arial"/>
                <a:cs typeface="Arial"/>
              </a:rPr>
              <a:t>Lack of correlation with functional operation</a:t>
            </a:r>
            <a:endParaRPr lang="pl-PL" sz="2400" dirty="0" smtClean="0">
              <a:latin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Reducing power dissipation</a:t>
            </a:r>
            <a:endParaRPr lang="en-US" dirty="0"/>
          </a:p>
        </p:txBody>
      </p:sp>
      <p:sp>
        <p:nvSpPr>
          <p:cNvPr id="3" name="Content Placeholder 2"/>
          <p:cNvSpPr>
            <a:spLocks noGrp="1"/>
          </p:cNvSpPr>
          <p:nvPr>
            <p:ph idx="1"/>
          </p:nvPr>
        </p:nvSpPr>
        <p:spPr>
          <a:xfrm>
            <a:off x="676275" y="940400"/>
            <a:ext cx="7862963" cy="5121275"/>
          </a:xfrm>
        </p:spPr>
        <p:txBody>
          <a:bodyPr/>
          <a:lstStyle/>
          <a:p>
            <a:r>
              <a:rPr lang="en-US" dirty="0" smtClean="0"/>
              <a:t>Solutions for scan testing in shift and capture</a:t>
            </a:r>
          </a:p>
          <a:p>
            <a:pPr lvl="1">
              <a:spcBef>
                <a:spcPts val="0"/>
              </a:spcBef>
            </a:pPr>
            <a:r>
              <a:rPr lang="en-US" dirty="0" smtClean="0"/>
              <a:t>test scheduling and vector reordering</a:t>
            </a:r>
          </a:p>
          <a:p>
            <a:pPr lvl="1">
              <a:spcBef>
                <a:spcPts val="0"/>
              </a:spcBef>
            </a:pPr>
            <a:r>
              <a:rPr lang="en-US" dirty="0" smtClean="0"/>
              <a:t>partitioning and modifications of scan chains</a:t>
            </a:r>
          </a:p>
          <a:p>
            <a:pPr lvl="1">
              <a:spcBef>
                <a:spcPts val="0"/>
              </a:spcBef>
            </a:pPr>
            <a:r>
              <a:rPr lang="en-US" dirty="0" smtClean="0"/>
              <a:t>transition blocking</a:t>
            </a:r>
          </a:p>
          <a:p>
            <a:pPr lvl="1">
              <a:spcBef>
                <a:spcPts val="0"/>
              </a:spcBef>
            </a:pPr>
            <a:r>
              <a:rPr lang="en-US" dirty="0" smtClean="0"/>
              <a:t>clock gating</a:t>
            </a:r>
          </a:p>
          <a:p>
            <a:pPr lvl="1">
              <a:spcBef>
                <a:spcPts val="0"/>
              </a:spcBef>
            </a:pPr>
            <a:r>
              <a:rPr lang="en-US" dirty="0" smtClean="0"/>
              <a:t>test points keeping the peak power below a threshold</a:t>
            </a:r>
          </a:p>
          <a:p>
            <a:pPr lvl="1">
              <a:spcBef>
                <a:spcPts val="0"/>
              </a:spcBef>
            </a:pPr>
            <a:r>
              <a:rPr lang="en-US" dirty="0" smtClean="0"/>
              <a:t>low-transition test pattern generators </a:t>
            </a:r>
            <a:endParaRPr lang="pl-PL" dirty="0" smtClean="0"/>
          </a:p>
          <a:p>
            <a:r>
              <a:rPr lang="en-US" dirty="0" smtClean="0"/>
              <a:t>Minimum transition fill</a:t>
            </a:r>
          </a:p>
          <a:p>
            <a:pPr lvl="1">
              <a:spcBef>
                <a:spcPts val="0"/>
              </a:spcBef>
            </a:pPr>
            <a:r>
              <a:rPr lang="en-US" dirty="0" smtClean="0"/>
              <a:t>patterns tailored to test application with low switching by assigning non-random values to unspecified positions causing power violations</a:t>
            </a:r>
          </a:p>
          <a:p>
            <a:pPr lvl="1">
              <a:spcBef>
                <a:spcPts val="0"/>
              </a:spcBef>
            </a:pPr>
            <a:r>
              <a:rPr lang="en-US" dirty="0" smtClean="0"/>
              <a:t>transitions during scan-in shifting minimized</a:t>
            </a:r>
          </a:p>
          <a:p>
            <a:r>
              <a:rPr lang="en-GB" dirty="0" smtClean="0"/>
              <a:t>Weighted transition metric </a:t>
            </a:r>
            <a:r>
              <a:rPr lang="en-US" sz="2400" dirty="0" smtClean="0"/>
              <a:t>counts the number of invoked transitions in scan cells, while taking into account their relative positions</a:t>
            </a:r>
          </a:p>
          <a:p>
            <a:pPr>
              <a:lnSpc>
                <a:spcPct val="90000"/>
              </a:lnSpc>
              <a:spcBef>
                <a:spcPts val="0"/>
              </a:spcBef>
            </a:pP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Line 51"/>
          <p:cNvSpPr>
            <a:spLocks noChangeShapeType="1"/>
          </p:cNvSpPr>
          <p:nvPr/>
        </p:nvSpPr>
        <p:spPr bwMode="auto">
          <a:xfrm>
            <a:off x="3902071" y="2023075"/>
            <a:ext cx="1295400" cy="0"/>
          </a:xfrm>
          <a:prstGeom prst="line">
            <a:avLst/>
          </a:prstGeom>
          <a:noFill/>
          <a:ln w="22225" cap="flat" cmpd="sng" algn="ctr">
            <a:solidFill>
              <a:srgbClr val="000000"/>
            </a:solidFill>
            <a:prstDash val="solid"/>
            <a:round/>
            <a:headEnd w="med" len="med"/>
            <a:tailEnd type="none" w="med" len="med"/>
          </a:ln>
          <a:effectLst/>
        </p:spPr>
        <p:txBody>
          <a:bodyPr>
            <a:prstTxWarp prst="textNoShape">
              <a:avLst/>
            </a:prstTxWarp>
          </a:bodyPr>
          <a:lstStyle/>
          <a:p>
            <a:endParaRPr lang="en-US" dirty="0"/>
          </a:p>
        </p:txBody>
      </p:sp>
      <p:sp>
        <p:nvSpPr>
          <p:cNvPr id="59" name="Freeform 52"/>
          <p:cNvSpPr>
            <a:spLocks/>
          </p:cNvSpPr>
          <p:nvPr/>
        </p:nvSpPr>
        <p:spPr bwMode="auto">
          <a:xfrm>
            <a:off x="4048121" y="2496150"/>
            <a:ext cx="287338" cy="730250"/>
          </a:xfrm>
          <a:custGeom>
            <a:avLst/>
            <a:gdLst/>
            <a:ahLst/>
            <a:cxnLst>
              <a:cxn ang="0">
                <a:pos x="0" y="0"/>
              </a:cxn>
              <a:cxn ang="0">
                <a:pos x="181" y="0"/>
              </a:cxn>
              <a:cxn ang="0">
                <a:pos x="181" y="227"/>
              </a:cxn>
            </a:cxnLst>
            <a:rect l="0" t="0" r="r" b="b"/>
            <a:pathLst>
              <a:path w="181" h="227">
                <a:moveTo>
                  <a:pt x="0" y="0"/>
                </a:moveTo>
                <a:lnTo>
                  <a:pt x="181" y="0"/>
                </a:lnTo>
                <a:lnTo>
                  <a:pt x="181" y="227"/>
                </a:lnTo>
              </a:path>
            </a:pathLst>
          </a:custGeom>
          <a:noFill/>
          <a:ln w="22225" cap="flat" cmpd="sng" algn="ctr">
            <a:solidFill>
              <a:schemeClr val="tx1"/>
            </a:solidFill>
            <a:prstDash val="solid"/>
            <a:round/>
            <a:headEnd type="none" w="med" len="med"/>
            <a:tailEnd type="none" w="med" len="med"/>
          </a:ln>
          <a:effectLst/>
        </p:spPr>
        <p:txBody>
          <a:bodyPr>
            <a:prstTxWarp prst="textNoShape">
              <a:avLst/>
            </a:prstTxWarp>
          </a:bodyPr>
          <a:lstStyle/>
          <a:p>
            <a:endParaRPr lang="en-US" dirty="0"/>
          </a:p>
        </p:txBody>
      </p:sp>
      <p:sp>
        <p:nvSpPr>
          <p:cNvPr id="40" name="Line 70"/>
          <p:cNvSpPr>
            <a:spLocks noChangeShapeType="1"/>
          </p:cNvSpPr>
          <p:nvPr/>
        </p:nvSpPr>
        <p:spPr bwMode="auto">
          <a:xfrm>
            <a:off x="5564184" y="2023075"/>
            <a:ext cx="1295400" cy="0"/>
          </a:xfrm>
          <a:prstGeom prst="line">
            <a:avLst/>
          </a:prstGeom>
          <a:noFill/>
          <a:ln w="22225" cap="flat" cmpd="sng" algn="ctr">
            <a:solidFill>
              <a:srgbClr val="000000"/>
            </a:solidFill>
            <a:prstDash val="solid"/>
            <a:round/>
            <a:headEnd w="med" len="med"/>
            <a:tailEnd type="none" w="med" len="med"/>
          </a:ln>
          <a:effectLst/>
        </p:spPr>
        <p:txBody>
          <a:bodyPr>
            <a:prstTxWarp prst="textNoShape">
              <a:avLst/>
            </a:prstTxWarp>
          </a:bodyPr>
          <a:lstStyle/>
          <a:p>
            <a:endParaRPr lang="en-US" dirty="0"/>
          </a:p>
        </p:txBody>
      </p:sp>
      <p:sp>
        <p:nvSpPr>
          <p:cNvPr id="41" name="Freeform 71"/>
          <p:cNvSpPr>
            <a:spLocks/>
          </p:cNvSpPr>
          <p:nvPr/>
        </p:nvSpPr>
        <p:spPr bwMode="auto">
          <a:xfrm>
            <a:off x="5703884" y="2496150"/>
            <a:ext cx="287338" cy="730250"/>
          </a:xfrm>
          <a:custGeom>
            <a:avLst/>
            <a:gdLst/>
            <a:ahLst/>
            <a:cxnLst>
              <a:cxn ang="0">
                <a:pos x="0" y="0"/>
              </a:cxn>
              <a:cxn ang="0">
                <a:pos x="181" y="0"/>
              </a:cxn>
              <a:cxn ang="0">
                <a:pos x="181" y="227"/>
              </a:cxn>
            </a:cxnLst>
            <a:rect l="0" t="0" r="r" b="b"/>
            <a:pathLst>
              <a:path w="181" h="227">
                <a:moveTo>
                  <a:pt x="0" y="0"/>
                </a:moveTo>
                <a:lnTo>
                  <a:pt x="181" y="0"/>
                </a:lnTo>
                <a:lnTo>
                  <a:pt x="181" y="227"/>
                </a:lnTo>
              </a:path>
            </a:pathLst>
          </a:custGeom>
          <a:noFill/>
          <a:ln w="22225" cap="flat" cmpd="sng" algn="ctr">
            <a:solidFill>
              <a:schemeClr val="tx1"/>
            </a:solidFill>
            <a:prstDash val="solid"/>
            <a:round/>
            <a:headEnd type="none" w="med" len="med"/>
            <a:tailEnd type="none" w="med" len="med"/>
          </a:ln>
          <a:effectLst/>
        </p:spPr>
        <p:txBody>
          <a:bodyPr>
            <a:prstTxWarp prst="textNoShape">
              <a:avLst/>
            </a:prstTxWarp>
          </a:bodyPr>
          <a:lstStyle/>
          <a:p>
            <a:endParaRPr lang="en-US" dirty="0"/>
          </a:p>
        </p:txBody>
      </p:sp>
      <p:sp>
        <p:nvSpPr>
          <p:cNvPr id="22" name="Line 89"/>
          <p:cNvSpPr>
            <a:spLocks noChangeShapeType="1"/>
          </p:cNvSpPr>
          <p:nvPr/>
        </p:nvSpPr>
        <p:spPr bwMode="auto">
          <a:xfrm>
            <a:off x="7346946" y="2023075"/>
            <a:ext cx="1295400" cy="0"/>
          </a:xfrm>
          <a:prstGeom prst="line">
            <a:avLst/>
          </a:prstGeom>
          <a:noFill/>
          <a:ln w="22225" cap="flat" cmpd="sng" algn="ctr">
            <a:solidFill>
              <a:srgbClr val="000000"/>
            </a:solidFill>
            <a:prstDash val="solid"/>
            <a:round/>
            <a:headEnd w="med" len="med"/>
            <a:tailEnd type="none" w="med" len="med"/>
          </a:ln>
          <a:effectLst/>
        </p:spPr>
        <p:txBody>
          <a:bodyPr>
            <a:prstTxWarp prst="textNoShape">
              <a:avLst/>
            </a:prstTxWarp>
          </a:bodyPr>
          <a:lstStyle/>
          <a:p>
            <a:endParaRPr lang="en-US" dirty="0"/>
          </a:p>
        </p:txBody>
      </p:sp>
      <p:sp>
        <p:nvSpPr>
          <p:cNvPr id="23" name="Freeform 90"/>
          <p:cNvSpPr>
            <a:spLocks/>
          </p:cNvSpPr>
          <p:nvPr/>
        </p:nvSpPr>
        <p:spPr bwMode="auto">
          <a:xfrm>
            <a:off x="7359646" y="2496150"/>
            <a:ext cx="287338" cy="730250"/>
          </a:xfrm>
          <a:custGeom>
            <a:avLst/>
            <a:gdLst/>
            <a:ahLst/>
            <a:cxnLst>
              <a:cxn ang="0">
                <a:pos x="0" y="0"/>
              </a:cxn>
              <a:cxn ang="0">
                <a:pos x="181" y="0"/>
              </a:cxn>
              <a:cxn ang="0">
                <a:pos x="181" y="227"/>
              </a:cxn>
            </a:cxnLst>
            <a:rect l="0" t="0" r="r" b="b"/>
            <a:pathLst>
              <a:path w="181" h="227">
                <a:moveTo>
                  <a:pt x="0" y="0"/>
                </a:moveTo>
                <a:lnTo>
                  <a:pt x="181" y="0"/>
                </a:lnTo>
                <a:lnTo>
                  <a:pt x="181" y="227"/>
                </a:lnTo>
              </a:path>
            </a:pathLst>
          </a:custGeom>
          <a:noFill/>
          <a:ln w="22225" cap="flat" cmpd="sng" algn="ctr">
            <a:solidFill>
              <a:schemeClr val="tx1"/>
            </a:solidFill>
            <a:prstDash val="solid"/>
            <a:round/>
            <a:headEnd type="none" w="med" len="med"/>
            <a:tailEnd type="none" w="med" len="med"/>
          </a:ln>
          <a:effectLst/>
        </p:spPr>
        <p:txBody>
          <a:bodyPr>
            <a:prstTxWarp prst="textNoShape">
              <a:avLst/>
            </a:prstTxWarp>
          </a:bodyPr>
          <a:lstStyle/>
          <a:p>
            <a:endParaRPr lang="en-US" dirty="0"/>
          </a:p>
        </p:txBody>
      </p:sp>
      <p:sp>
        <p:nvSpPr>
          <p:cNvPr id="93" name="Rectangle 25"/>
          <p:cNvSpPr>
            <a:spLocks noChangeArrowheads="1"/>
          </p:cNvSpPr>
          <p:nvPr/>
        </p:nvSpPr>
        <p:spPr bwMode="auto">
          <a:xfrm>
            <a:off x="3607589" y="1775425"/>
            <a:ext cx="576263" cy="8892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dirty="0">
              <a:solidFill>
                <a:srgbClr val="000000"/>
              </a:solidFill>
              <a:latin typeface="Arial"/>
            </a:endParaRPr>
          </a:p>
        </p:txBody>
      </p:sp>
      <p:sp>
        <p:nvSpPr>
          <p:cNvPr id="94" name="Rectangle 25"/>
          <p:cNvSpPr>
            <a:spLocks noChangeArrowheads="1"/>
          </p:cNvSpPr>
          <p:nvPr/>
        </p:nvSpPr>
        <p:spPr bwMode="auto">
          <a:xfrm>
            <a:off x="5262558" y="1775425"/>
            <a:ext cx="576263" cy="8892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dirty="0">
              <a:solidFill>
                <a:srgbClr val="000000"/>
              </a:solidFill>
              <a:latin typeface="Arial"/>
            </a:endParaRPr>
          </a:p>
        </p:txBody>
      </p:sp>
      <p:sp>
        <p:nvSpPr>
          <p:cNvPr id="95" name="Rectangle 25"/>
          <p:cNvSpPr>
            <a:spLocks noChangeArrowheads="1"/>
          </p:cNvSpPr>
          <p:nvPr/>
        </p:nvSpPr>
        <p:spPr bwMode="auto">
          <a:xfrm>
            <a:off x="6917527" y="1775425"/>
            <a:ext cx="576263" cy="8892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dirty="0">
              <a:solidFill>
                <a:srgbClr val="000000"/>
              </a:solidFill>
              <a:latin typeface="Arial"/>
            </a:endParaRPr>
          </a:p>
        </p:txBody>
      </p:sp>
      <p:sp>
        <p:nvSpPr>
          <p:cNvPr id="76" name="Line 41"/>
          <p:cNvSpPr>
            <a:spLocks noChangeShapeType="1"/>
          </p:cNvSpPr>
          <p:nvPr/>
        </p:nvSpPr>
        <p:spPr bwMode="auto">
          <a:xfrm>
            <a:off x="2244721" y="2023075"/>
            <a:ext cx="1295400" cy="0"/>
          </a:xfrm>
          <a:prstGeom prst="line">
            <a:avLst/>
          </a:prstGeom>
          <a:noFill/>
          <a:ln w="22225" cap="flat" cmpd="sng" algn="ctr">
            <a:solidFill>
              <a:srgbClr val="000000"/>
            </a:solidFill>
            <a:prstDash val="solid"/>
            <a:round/>
            <a:headEnd w="med" len="med"/>
            <a:tailEnd type="none" w="med" len="med"/>
          </a:ln>
          <a:effectLst/>
        </p:spPr>
        <p:txBody>
          <a:bodyPr>
            <a:prstTxWarp prst="textNoShape">
              <a:avLst/>
            </a:prstTxWarp>
          </a:bodyPr>
          <a:lstStyle/>
          <a:p>
            <a:endParaRPr lang="en-US" dirty="0"/>
          </a:p>
        </p:txBody>
      </p:sp>
      <p:sp>
        <p:nvSpPr>
          <p:cNvPr id="77" name="Freeform 42"/>
          <p:cNvSpPr>
            <a:spLocks/>
          </p:cNvSpPr>
          <p:nvPr/>
        </p:nvSpPr>
        <p:spPr bwMode="auto">
          <a:xfrm>
            <a:off x="2390771" y="2496150"/>
            <a:ext cx="287338" cy="730250"/>
          </a:xfrm>
          <a:custGeom>
            <a:avLst/>
            <a:gdLst/>
            <a:ahLst/>
            <a:cxnLst>
              <a:cxn ang="0">
                <a:pos x="0" y="0"/>
              </a:cxn>
              <a:cxn ang="0">
                <a:pos x="181" y="0"/>
              </a:cxn>
              <a:cxn ang="0">
                <a:pos x="181" y="227"/>
              </a:cxn>
            </a:cxnLst>
            <a:rect l="0" t="0" r="r" b="b"/>
            <a:pathLst>
              <a:path w="181" h="227">
                <a:moveTo>
                  <a:pt x="0" y="0"/>
                </a:moveTo>
                <a:lnTo>
                  <a:pt x="181" y="0"/>
                </a:lnTo>
                <a:lnTo>
                  <a:pt x="181" y="227"/>
                </a:lnTo>
              </a:path>
            </a:pathLst>
          </a:custGeom>
          <a:noFill/>
          <a:ln w="22225" cap="flat" cmpd="sng" algn="ctr">
            <a:solidFill>
              <a:schemeClr val="tx1"/>
            </a:solidFill>
            <a:prstDash val="solid"/>
            <a:round/>
            <a:headEnd type="none" w="med" len="med"/>
            <a:tailEnd type="none" w="med" len="med"/>
          </a:ln>
          <a:effectLst/>
        </p:spPr>
        <p:txBody>
          <a:bodyPr>
            <a:prstTxWarp prst="textNoShape">
              <a:avLst/>
            </a:prstTxWarp>
          </a:bodyPr>
          <a:lstStyle/>
          <a:p>
            <a:endParaRPr lang="en-US" dirty="0"/>
          </a:p>
        </p:txBody>
      </p:sp>
      <p:sp>
        <p:nvSpPr>
          <p:cNvPr id="91" name="Rectangle 25"/>
          <p:cNvSpPr>
            <a:spLocks noChangeArrowheads="1"/>
          </p:cNvSpPr>
          <p:nvPr/>
        </p:nvSpPr>
        <p:spPr bwMode="auto">
          <a:xfrm>
            <a:off x="1946270" y="1775425"/>
            <a:ext cx="576263" cy="8892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dirty="0">
              <a:solidFill>
                <a:srgbClr val="000000"/>
              </a:solidFill>
              <a:latin typeface="Arial"/>
            </a:endParaRPr>
          </a:p>
        </p:txBody>
      </p:sp>
      <p:sp>
        <p:nvSpPr>
          <p:cNvPr id="2" name="Title 1"/>
          <p:cNvSpPr>
            <a:spLocks noGrp="1"/>
          </p:cNvSpPr>
          <p:nvPr>
            <p:ph type="title"/>
          </p:nvPr>
        </p:nvSpPr>
        <p:spPr/>
        <p:txBody>
          <a:bodyPr/>
          <a:lstStyle/>
          <a:p>
            <a:r>
              <a:rPr lang="en-US" dirty="0" smtClean="0"/>
              <a:t>Gated scan cells</a:t>
            </a:r>
            <a:endParaRPr lang="en-US" dirty="0"/>
          </a:p>
        </p:txBody>
      </p:sp>
      <p:sp>
        <p:nvSpPr>
          <p:cNvPr id="5" name="Rectangle 3"/>
          <p:cNvSpPr txBox="1">
            <a:spLocks noChangeArrowheads="1"/>
          </p:cNvSpPr>
          <p:nvPr/>
        </p:nvSpPr>
        <p:spPr bwMode="auto">
          <a:xfrm>
            <a:off x="674058" y="5288629"/>
            <a:ext cx="7135813" cy="104887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eaLnBrk="0" latinLnBrk="0" hangingPunct="0">
              <a:lnSpc>
                <a:spcPct val="90000"/>
              </a:lnSpc>
              <a:spcBef>
                <a:spcPct val="20000"/>
              </a:spcBef>
              <a:buClrTx/>
              <a:buSzPct val="80000"/>
              <a:buFont typeface="Arial" charset="0"/>
              <a:buChar char="•"/>
              <a:tabLst/>
              <a:defRPr/>
            </a:pPr>
            <a:r>
              <a:rPr lang="en-GB" sz="2400" dirty="0" smtClean="0">
                <a:latin typeface="Arial"/>
                <a:cs typeface="Arial"/>
              </a:rPr>
              <a:t>Design overhead – area and functional timing</a:t>
            </a:r>
          </a:p>
          <a:p>
            <a:pPr marL="342900" marR="0" lvl="0" indent="-342900" eaLnBrk="0" latinLnBrk="0" hangingPunct="0">
              <a:lnSpc>
                <a:spcPct val="90000"/>
              </a:lnSpc>
              <a:spcBef>
                <a:spcPct val="20000"/>
              </a:spcBef>
              <a:buClrTx/>
              <a:buSzPct val="80000"/>
              <a:buFont typeface="Arial" charset="0"/>
              <a:buChar char="•"/>
              <a:tabLst/>
              <a:defRPr/>
            </a:pPr>
            <a:r>
              <a:rPr lang="en-GB" sz="2400" dirty="0" smtClean="0">
                <a:latin typeface="Arial"/>
                <a:cs typeface="Arial"/>
              </a:rPr>
              <a:t>Timing closure issues for launch-off-shift tests</a:t>
            </a:r>
          </a:p>
        </p:txBody>
      </p:sp>
      <p:sp>
        <p:nvSpPr>
          <p:cNvPr id="11" name="Line 104"/>
          <p:cNvSpPr>
            <a:spLocks noChangeShapeType="1"/>
          </p:cNvSpPr>
          <p:nvPr/>
        </p:nvSpPr>
        <p:spPr bwMode="auto">
          <a:xfrm>
            <a:off x="1082671" y="2027838"/>
            <a:ext cx="792163" cy="0"/>
          </a:xfrm>
          <a:prstGeom prst="line">
            <a:avLst/>
          </a:prstGeom>
          <a:noFill/>
          <a:ln w="22225" cap="flat" cmpd="sng" algn="ctr">
            <a:solidFill>
              <a:srgbClr val="000000"/>
            </a:solidFill>
            <a:prstDash val="solid"/>
            <a:round/>
            <a:headEnd w="med" len="med"/>
            <a:tailEnd type="none" w="med" len="med"/>
          </a:ln>
          <a:effectLst/>
        </p:spPr>
        <p:txBody>
          <a:bodyPr>
            <a:prstTxWarp prst="textNoShape">
              <a:avLst/>
            </a:prstTxWarp>
          </a:bodyPr>
          <a:lstStyle/>
          <a:p>
            <a:endParaRPr lang="en-US" dirty="0"/>
          </a:p>
        </p:txBody>
      </p:sp>
      <p:sp>
        <p:nvSpPr>
          <p:cNvPr id="73" name="Line 43"/>
          <p:cNvSpPr>
            <a:spLocks noChangeShapeType="1"/>
          </p:cNvSpPr>
          <p:nvPr/>
        </p:nvSpPr>
        <p:spPr bwMode="auto">
          <a:xfrm>
            <a:off x="2954333" y="1519838"/>
            <a:ext cx="0" cy="1655762"/>
          </a:xfrm>
          <a:prstGeom prst="line">
            <a:avLst/>
          </a:prstGeom>
          <a:noFill/>
          <a:ln w="22225" cap="flat" cmpd="sng" algn="ctr">
            <a:solidFill>
              <a:srgbClr val="000000"/>
            </a:solidFill>
            <a:prstDash val="solid"/>
            <a:round/>
            <a:headEnd type="oval" w="med" len="med"/>
            <a:tailEnd type="none" w="med" len="med"/>
          </a:ln>
          <a:effectLst/>
        </p:spPr>
        <p:txBody>
          <a:bodyPr>
            <a:prstTxWarp prst="textNoShape">
              <a:avLst/>
            </a:prstTxWarp>
          </a:bodyPr>
          <a:lstStyle/>
          <a:p>
            <a:endParaRPr lang="en-US" dirty="0"/>
          </a:p>
        </p:txBody>
      </p:sp>
      <p:sp>
        <p:nvSpPr>
          <p:cNvPr id="74" name="Freeform 45"/>
          <p:cNvSpPr>
            <a:spLocks/>
          </p:cNvSpPr>
          <p:nvPr/>
        </p:nvSpPr>
        <p:spPr bwMode="auto">
          <a:xfrm flipH="1">
            <a:off x="1585908" y="2351688"/>
            <a:ext cx="247650" cy="1728787"/>
          </a:xfrm>
          <a:custGeom>
            <a:avLst/>
            <a:gdLst/>
            <a:ahLst/>
            <a:cxnLst>
              <a:cxn ang="0">
                <a:pos x="0" y="0"/>
              </a:cxn>
              <a:cxn ang="0">
                <a:pos x="181" y="0"/>
              </a:cxn>
              <a:cxn ang="0">
                <a:pos x="181" y="227"/>
              </a:cxn>
            </a:cxnLst>
            <a:rect l="0" t="0" r="r" b="b"/>
            <a:pathLst>
              <a:path w="181" h="227">
                <a:moveTo>
                  <a:pt x="0" y="0"/>
                </a:moveTo>
                <a:lnTo>
                  <a:pt x="181" y="0"/>
                </a:lnTo>
                <a:lnTo>
                  <a:pt x="181" y="227"/>
                </a:lnTo>
              </a:path>
            </a:pathLst>
          </a:custGeom>
          <a:noFill/>
          <a:ln w="22225" cap="flat" cmpd="sng" algn="ctr">
            <a:solidFill>
              <a:schemeClr val="tx1"/>
            </a:solidFill>
            <a:prstDash val="solid"/>
            <a:round/>
            <a:headEnd type="none" w="med" len="med"/>
            <a:tailEnd type="none" w="med" len="med"/>
          </a:ln>
          <a:effectLst/>
        </p:spPr>
        <p:txBody>
          <a:bodyPr>
            <a:prstTxWarp prst="textNoShape">
              <a:avLst/>
            </a:prstTxWarp>
          </a:bodyPr>
          <a:lstStyle/>
          <a:p>
            <a:endParaRPr lang="en-US" dirty="0"/>
          </a:p>
        </p:txBody>
      </p:sp>
      <p:sp>
        <p:nvSpPr>
          <p:cNvPr id="75" name="Line 44"/>
          <p:cNvSpPr>
            <a:spLocks noChangeShapeType="1"/>
          </p:cNvSpPr>
          <p:nvPr/>
        </p:nvSpPr>
        <p:spPr bwMode="auto">
          <a:xfrm>
            <a:off x="1847846" y="1519838"/>
            <a:ext cx="0" cy="538162"/>
          </a:xfrm>
          <a:prstGeom prst="line">
            <a:avLst/>
          </a:prstGeom>
          <a:noFill/>
          <a:ln w="19050">
            <a:solidFill>
              <a:srgbClr val="000000"/>
            </a:solidFill>
            <a:round/>
            <a:headEnd type="oval" w="med" len="med"/>
            <a:tailEnd/>
          </a:ln>
          <a:effectLst/>
        </p:spPr>
        <p:txBody>
          <a:bodyPr>
            <a:prstTxWarp prst="textNoShape">
              <a:avLst/>
            </a:prstTxWarp>
          </a:bodyPr>
          <a:lstStyle/>
          <a:p>
            <a:endParaRPr lang="en-US" dirty="0"/>
          </a:p>
        </p:txBody>
      </p:sp>
      <p:sp>
        <p:nvSpPr>
          <p:cNvPr id="78" name="Line 40"/>
          <p:cNvSpPr>
            <a:spLocks noChangeShapeType="1"/>
          </p:cNvSpPr>
          <p:nvPr/>
        </p:nvSpPr>
        <p:spPr bwMode="auto">
          <a:xfrm rot="5400000">
            <a:off x="2492371" y="3756625"/>
            <a:ext cx="647700" cy="0"/>
          </a:xfrm>
          <a:prstGeom prst="line">
            <a:avLst/>
          </a:prstGeom>
          <a:noFill/>
          <a:ln w="22225" cap="flat" cmpd="sng" algn="ctr">
            <a:solidFill>
              <a:schemeClr val="tx1"/>
            </a:solidFill>
            <a:prstDash val="solid"/>
            <a:round/>
            <a:headEnd w="med" len="med"/>
            <a:tailEnd type="none" w="med" len="med"/>
          </a:ln>
          <a:effectLst/>
        </p:spPr>
        <p:txBody>
          <a:bodyPr>
            <a:prstTxWarp prst="textNoShape">
              <a:avLst/>
            </a:prstTxWarp>
          </a:bodyPr>
          <a:lstStyle/>
          <a:p>
            <a:endParaRPr lang="en-US" dirty="0"/>
          </a:p>
        </p:txBody>
      </p:sp>
      <p:grpSp>
        <p:nvGrpSpPr>
          <p:cNvPr id="80" name="Group 11"/>
          <p:cNvGrpSpPr>
            <a:grpSpLocks/>
          </p:cNvGrpSpPr>
          <p:nvPr/>
        </p:nvGrpSpPr>
        <p:grpSpPr bwMode="auto">
          <a:xfrm rot="5400000">
            <a:off x="2519358" y="3127975"/>
            <a:ext cx="600075" cy="450850"/>
            <a:chOff x="2145" y="852"/>
            <a:chExt cx="378" cy="284"/>
          </a:xfrm>
          <a:solidFill>
            <a:srgbClr val="FF0000"/>
          </a:solidFill>
        </p:grpSpPr>
        <p:grpSp>
          <p:nvGrpSpPr>
            <p:cNvPr id="86" name="Group 9"/>
            <p:cNvGrpSpPr>
              <a:grpSpLocks/>
            </p:cNvGrpSpPr>
            <p:nvPr/>
          </p:nvGrpSpPr>
          <p:grpSpPr bwMode="auto">
            <a:xfrm>
              <a:off x="2145" y="852"/>
              <a:ext cx="324" cy="284"/>
              <a:chOff x="2145" y="852"/>
              <a:chExt cx="324" cy="284"/>
            </a:xfrm>
            <a:grpFill/>
          </p:grpSpPr>
          <p:sp>
            <p:nvSpPr>
              <p:cNvPr id="88" name="Freeform 6"/>
              <p:cNvSpPr>
                <a:spLocks noChangeAspect="1"/>
              </p:cNvSpPr>
              <p:nvPr/>
            </p:nvSpPr>
            <p:spPr bwMode="auto">
              <a:xfrm>
                <a:off x="2145" y="852"/>
                <a:ext cx="105" cy="284"/>
              </a:xfrm>
              <a:custGeom>
                <a:avLst/>
                <a:gdLst/>
                <a:ahLst/>
                <a:cxnLst>
                  <a:cxn ang="0">
                    <a:pos x="8" y="1"/>
                  </a:cxn>
                  <a:cxn ang="0">
                    <a:pos x="23" y="25"/>
                  </a:cxn>
                  <a:cxn ang="0">
                    <a:pos x="31" y="44"/>
                  </a:cxn>
                  <a:cxn ang="0">
                    <a:pos x="41" y="68"/>
                  </a:cxn>
                  <a:cxn ang="0">
                    <a:pos x="46" y="88"/>
                  </a:cxn>
                  <a:cxn ang="0">
                    <a:pos x="50" y="118"/>
                  </a:cxn>
                  <a:cxn ang="0">
                    <a:pos x="53" y="148"/>
                  </a:cxn>
                  <a:cxn ang="0">
                    <a:pos x="55" y="169"/>
                  </a:cxn>
                  <a:cxn ang="0">
                    <a:pos x="53" y="187"/>
                  </a:cxn>
                  <a:cxn ang="0">
                    <a:pos x="52" y="206"/>
                  </a:cxn>
                  <a:cxn ang="0">
                    <a:pos x="49" y="226"/>
                  </a:cxn>
                  <a:cxn ang="0">
                    <a:pos x="43" y="252"/>
                  </a:cxn>
                  <a:cxn ang="0">
                    <a:pos x="34" y="277"/>
                  </a:cxn>
                  <a:cxn ang="0">
                    <a:pos x="25" y="301"/>
                  </a:cxn>
                  <a:cxn ang="0">
                    <a:pos x="12" y="330"/>
                  </a:cxn>
                  <a:cxn ang="0">
                    <a:pos x="0" y="351"/>
                  </a:cxn>
                  <a:cxn ang="0">
                    <a:pos x="124" y="352"/>
                  </a:cxn>
                  <a:cxn ang="0">
                    <a:pos x="129" y="307"/>
                  </a:cxn>
                  <a:cxn ang="0">
                    <a:pos x="133" y="10"/>
                  </a:cxn>
                  <a:cxn ang="0">
                    <a:pos x="121" y="0"/>
                  </a:cxn>
                  <a:cxn ang="0">
                    <a:pos x="8" y="1"/>
                  </a:cxn>
                </a:cxnLst>
                <a:rect l="0" t="0" r="r" b="b"/>
                <a:pathLst>
                  <a:path w="133" h="352">
                    <a:moveTo>
                      <a:pt x="8" y="1"/>
                    </a:moveTo>
                    <a:lnTo>
                      <a:pt x="23" y="25"/>
                    </a:lnTo>
                    <a:lnTo>
                      <a:pt x="31" y="44"/>
                    </a:lnTo>
                    <a:lnTo>
                      <a:pt x="41" y="68"/>
                    </a:lnTo>
                    <a:lnTo>
                      <a:pt x="46" y="88"/>
                    </a:lnTo>
                    <a:lnTo>
                      <a:pt x="50" y="118"/>
                    </a:lnTo>
                    <a:lnTo>
                      <a:pt x="53" y="148"/>
                    </a:lnTo>
                    <a:lnTo>
                      <a:pt x="55" y="169"/>
                    </a:lnTo>
                    <a:lnTo>
                      <a:pt x="53" y="187"/>
                    </a:lnTo>
                    <a:lnTo>
                      <a:pt x="52" y="206"/>
                    </a:lnTo>
                    <a:lnTo>
                      <a:pt x="49" y="226"/>
                    </a:lnTo>
                    <a:lnTo>
                      <a:pt x="43" y="252"/>
                    </a:lnTo>
                    <a:lnTo>
                      <a:pt x="34" y="277"/>
                    </a:lnTo>
                    <a:lnTo>
                      <a:pt x="25" y="301"/>
                    </a:lnTo>
                    <a:lnTo>
                      <a:pt x="12" y="330"/>
                    </a:lnTo>
                    <a:lnTo>
                      <a:pt x="0" y="351"/>
                    </a:lnTo>
                    <a:lnTo>
                      <a:pt x="124" y="352"/>
                    </a:lnTo>
                    <a:lnTo>
                      <a:pt x="129" y="307"/>
                    </a:lnTo>
                    <a:lnTo>
                      <a:pt x="133" y="10"/>
                    </a:lnTo>
                    <a:lnTo>
                      <a:pt x="121" y="0"/>
                    </a:lnTo>
                    <a:lnTo>
                      <a:pt x="8" y="1"/>
                    </a:lnTo>
                    <a:close/>
                  </a:path>
                </a:pathLst>
              </a:custGeom>
              <a:grpFill/>
              <a:ln w="127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89" name="Arc 7"/>
              <p:cNvSpPr>
                <a:spLocks noChangeAspect="1"/>
              </p:cNvSpPr>
              <p:nvPr/>
            </p:nvSpPr>
            <p:spPr bwMode="auto">
              <a:xfrm>
                <a:off x="2237" y="852"/>
                <a:ext cx="232" cy="268"/>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grpFill/>
              <a:ln w="127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90" name="Arc 8"/>
              <p:cNvSpPr>
                <a:spLocks noChangeAspect="1"/>
              </p:cNvSpPr>
              <p:nvPr/>
            </p:nvSpPr>
            <p:spPr bwMode="auto">
              <a:xfrm flipV="1">
                <a:off x="2231" y="868"/>
                <a:ext cx="233" cy="267"/>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grpFill/>
              <a:ln w="127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dirty="0"/>
              </a:p>
            </p:txBody>
          </p:sp>
        </p:grpSp>
        <p:sp>
          <p:nvSpPr>
            <p:cNvPr id="87" name="Oval 10"/>
            <p:cNvSpPr>
              <a:spLocks noChangeArrowheads="1"/>
            </p:cNvSpPr>
            <p:nvPr/>
          </p:nvSpPr>
          <p:spPr bwMode="auto">
            <a:xfrm>
              <a:off x="2456" y="960"/>
              <a:ext cx="67" cy="67"/>
            </a:xfrm>
            <a:prstGeom prst="ellipse">
              <a:avLst/>
            </a:prstGeom>
            <a:grpFill/>
            <a:ln w="127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dirty="0"/>
            </a:p>
          </p:txBody>
        </p:sp>
      </p:grpSp>
      <p:sp>
        <p:nvSpPr>
          <p:cNvPr id="81" name="Text Box 12"/>
          <p:cNvSpPr txBox="1">
            <a:spLocks noChangeArrowheads="1"/>
          </p:cNvSpPr>
          <p:nvPr/>
        </p:nvSpPr>
        <p:spPr bwMode="auto">
          <a:xfrm>
            <a:off x="2251071" y="1877025"/>
            <a:ext cx="303213" cy="274637"/>
          </a:xfrm>
          <a:prstGeom prst="rect">
            <a:avLst/>
          </a:prstGeom>
          <a:noFill/>
          <a:ln w="9525">
            <a:noFill/>
            <a:miter lim="800000"/>
            <a:headEnd/>
            <a:tailEnd/>
          </a:ln>
          <a:effectLst/>
        </p:spPr>
        <p:txBody>
          <a:bodyPr wrap="none">
            <a:prstTxWarp prst="textNoShape">
              <a:avLst/>
            </a:prstTxWarp>
            <a:spAutoFit/>
          </a:bodyPr>
          <a:lstStyle/>
          <a:p>
            <a:r>
              <a:rPr lang="pl-PL" sz="1200" dirty="0"/>
              <a:t>Q</a:t>
            </a:r>
            <a:endParaRPr lang="en-GB" sz="1200" dirty="0"/>
          </a:p>
        </p:txBody>
      </p:sp>
      <p:sp>
        <p:nvSpPr>
          <p:cNvPr id="82" name="Text Box 13"/>
          <p:cNvSpPr txBox="1">
            <a:spLocks noChangeArrowheads="1"/>
          </p:cNvSpPr>
          <p:nvPr/>
        </p:nvSpPr>
        <p:spPr bwMode="auto">
          <a:xfrm>
            <a:off x="2251071" y="2343750"/>
            <a:ext cx="303213" cy="274637"/>
          </a:xfrm>
          <a:prstGeom prst="rect">
            <a:avLst/>
          </a:prstGeom>
          <a:noFill/>
          <a:ln w="9525">
            <a:noFill/>
            <a:miter lim="800000"/>
            <a:headEnd/>
            <a:tailEnd/>
          </a:ln>
          <a:effectLst/>
        </p:spPr>
        <p:txBody>
          <a:bodyPr wrap="none">
            <a:prstTxWarp prst="textNoShape">
              <a:avLst/>
            </a:prstTxWarp>
            <a:spAutoFit/>
          </a:bodyPr>
          <a:lstStyle/>
          <a:p>
            <a:r>
              <a:rPr lang="pl-PL" sz="1200" dirty="0"/>
              <a:t>Q</a:t>
            </a:r>
            <a:endParaRPr lang="en-GB" sz="1200" dirty="0"/>
          </a:p>
        </p:txBody>
      </p:sp>
      <p:sp>
        <p:nvSpPr>
          <p:cNvPr id="83" name="Line 14"/>
          <p:cNvSpPr>
            <a:spLocks noChangeShapeType="1"/>
          </p:cNvSpPr>
          <p:nvPr/>
        </p:nvSpPr>
        <p:spPr bwMode="auto">
          <a:xfrm>
            <a:off x="2354258" y="2396138"/>
            <a:ext cx="92075" cy="0"/>
          </a:xfrm>
          <a:prstGeom prst="line">
            <a:avLst/>
          </a:prstGeom>
          <a:noFill/>
          <a:ln w="12700">
            <a:solidFill>
              <a:schemeClr val="tx1"/>
            </a:solidFill>
            <a:round/>
            <a:headEnd/>
            <a:tailEnd/>
          </a:ln>
          <a:effectLst/>
        </p:spPr>
        <p:txBody>
          <a:bodyPr>
            <a:prstTxWarp prst="textNoShape">
              <a:avLst/>
            </a:prstTxWarp>
          </a:bodyPr>
          <a:lstStyle/>
          <a:p>
            <a:endParaRPr lang="en-US" dirty="0"/>
          </a:p>
        </p:txBody>
      </p:sp>
      <p:sp>
        <p:nvSpPr>
          <p:cNvPr id="84" name="Text Box 15"/>
          <p:cNvSpPr txBox="1">
            <a:spLocks noChangeArrowheads="1"/>
          </p:cNvSpPr>
          <p:nvPr/>
        </p:nvSpPr>
        <p:spPr bwMode="auto">
          <a:xfrm>
            <a:off x="1901821" y="1877025"/>
            <a:ext cx="293688" cy="274637"/>
          </a:xfrm>
          <a:prstGeom prst="rect">
            <a:avLst/>
          </a:prstGeom>
          <a:noFill/>
          <a:ln w="9525">
            <a:noFill/>
            <a:miter lim="800000"/>
            <a:headEnd/>
            <a:tailEnd/>
          </a:ln>
          <a:effectLst/>
        </p:spPr>
        <p:txBody>
          <a:bodyPr wrap="none">
            <a:prstTxWarp prst="textNoShape">
              <a:avLst/>
            </a:prstTxWarp>
            <a:spAutoFit/>
          </a:bodyPr>
          <a:lstStyle/>
          <a:p>
            <a:r>
              <a:rPr lang="pl-PL" sz="1200" dirty="0"/>
              <a:t>D</a:t>
            </a:r>
            <a:endParaRPr lang="en-GB" sz="1200" dirty="0"/>
          </a:p>
        </p:txBody>
      </p:sp>
      <p:sp>
        <p:nvSpPr>
          <p:cNvPr id="85" name="Line 18"/>
          <p:cNvSpPr>
            <a:spLocks noChangeShapeType="1"/>
          </p:cNvSpPr>
          <p:nvPr/>
        </p:nvSpPr>
        <p:spPr bwMode="auto">
          <a:xfrm>
            <a:off x="1847846" y="1908925"/>
            <a:ext cx="0" cy="574675"/>
          </a:xfrm>
          <a:prstGeom prst="line">
            <a:avLst/>
          </a:prstGeom>
          <a:noFill/>
          <a:ln w="127000">
            <a:solidFill>
              <a:srgbClr val="FF0000"/>
            </a:solidFill>
            <a:round/>
            <a:headEnd/>
            <a:tailEnd/>
          </a:ln>
          <a:effectLst/>
        </p:spPr>
        <p:txBody>
          <a:bodyPr>
            <a:prstTxWarp prst="textNoShape">
              <a:avLst/>
            </a:prstTxWarp>
          </a:bodyPr>
          <a:lstStyle/>
          <a:p>
            <a:endParaRPr lang="en-US" dirty="0"/>
          </a:p>
        </p:txBody>
      </p:sp>
      <p:sp>
        <p:nvSpPr>
          <p:cNvPr id="13" name="Line 39"/>
          <p:cNvSpPr>
            <a:spLocks noChangeShapeType="1"/>
          </p:cNvSpPr>
          <p:nvPr/>
        </p:nvSpPr>
        <p:spPr bwMode="auto">
          <a:xfrm>
            <a:off x="1082671" y="1511900"/>
            <a:ext cx="7488238" cy="0"/>
          </a:xfrm>
          <a:prstGeom prst="line">
            <a:avLst/>
          </a:prstGeom>
          <a:noFill/>
          <a:ln w="22225" cap="flat" cmpd="sng" algn="ctr">
            <a:solidFill>
              <a:srgbClr val="000000"/>
            </a:solidFill>
            <a:prstDash val="solid"/>
            <a:round/>
            <a:headEnd w="med" len="med"/>
            <a:tailEnd type="none" w="med" len="med"/>
          </a:ln>
          <a:effectLst/>
        </p:spPr>
        <p:txBody>
          <a:bodyPr>
            <a:prstTxWarp prst="textNoShape">
              <a:avLst/>
            </a:prstTxWarp>
          </a:bodyPr>
          <a:lstStyle/>
          <a:p>
            <a:endParaRPr lang="en-US" dirty="0"/>
          </a:p>
        </p:txBody>
      </p:sp>
      <p:sp>
        <p:nvSpPr>
          <p:cNvPr id="55" name="Line 48"/>
          <p:cNvSpPr>
            <a:spLocks noChangeShapeType="1"/>
          </p:cNvSpPr>
          <p:nvPr/>
        </p:nvSpPr>
        <p:spPr bwMode="auto">
          <a:xfrm>
            <a:off x="4611683" y="1519838"/>
            <a:ext cx="0" cy="1655762"/>
          </a:xfrm>
          <a:prstGeom prst="line">
            <a:avLst/>
          </a:prstGeom>
          <a:noFill/>
          <a:ln w="22225" cap="flat" cmpd="sng" algn="ctr">
            <a:solidFill>
              <a:srgbClr val="000000"/>
            </a:solidFill>
            <a:prstDash val="solid"/>
            <a:round/>
            <a:headEnd type="oval" w="med" len="med"/>
            <a:tailEnd type="none" w="med" len="med"/>
          </a:ln>
          <a:effectLst/>
        </p:spPr>
        <p:txBody>
          <a:bodyPr>
            <a:prstTxWarp prst="textNoShape">
              <a:avLst/>
            </a:prstTxWarp>
          </a:bodyPr>
          <a:lstStyle/>
          <a:p>
            <a:endParaRPr lang="en-US" dirty="0"/>
          </a:p>
        </p:txBody>
      </p:sp>
      <p:sp>
        <p:nvSpPr>
          <p:cNvPr id="56" name="Freeform 49"/>
          <p:cNvSpPr>
            <a:spLocks/>
          </p:cNvSpPr>
          <p:nvPr/>
        </p:nvSpPr>
        <p:spPr bwMode="auto">
          <a:xfrm flipH="1">
            <a:off x="3243258" y="2351688"/>
            <a:ext cx="247650" cy="1728787"/>
          </a:xfrm>
          <a:custGeom>
            <a:avLst/>
            <a:gdLst/>
            <a:ahLst/>
            <a:cxnLst>
              <a:cxn ang="0">
                <a:pos x="0" y="0"/>
              </a:cxn>
              <a:cxn ang="0">
                <a:pos x="181" y="0"/>
              </a:cxn>
              <a:cxn ang="0">
                <a:pos x="181" y="227"/>
              </a:cxn>
            </a:cxnLst>
            <a:rect l="0" t="0" r="r" b="b"/>
            <a:pathLst>
              <a:path w="181" h="227">
                <a:moveTo>
                  <a:pt x="0" y="0"/>
                </a:moveTo>
                <a:lnTo>
                  <a:pt x="181" y="0"/>
                </a:lnTo>
                <a:lnTo>
                  <a:pt x="181" y="227"/>
                </a:lnTo>
              </a:path>
            </a:pathLst>
          </a:custGeom>
          <a:noFill/>
          <a:ln w="22225" cap="flat" cmpd="sng" algn="ctr">
            <a:solidFill>
              <a:schemeClr val="tx1"/>
            </a:solidFill>
            <a:prstDash val="solid"/>
            <a:round/>
            <a:headEnd type="none" w="med" len="med"/>
            <a:tailEnd type="none" w="med" len="med"/>
          </a:ln>
          <a:effectLst/>
        </p:spPr>
        <p:txBody>
          <a:bodyPr>
            <a:prstTxWarp prst="textNoShape">
              <a:avLst/>
            </a:prstTxWarp>
          </a:bodyPr>
          <a:lstStyle/>
          <a:p>
            <a:endParaRPr lang="en-US" dirty="0"/>
          </a:p>
        </p:txBody>
      </p:sp>
      <p:sp>
        <p:nvSpPr>
          <p:cNvPr id="57" name="Line 50"/>
          <p:cNvSpPr>
            <a:spLocks noChangeShapeType="1"/>
          </p:cNvSpPr>
          <p:nvPr/>
        </p:nvSpPr>
        <p:spPr bwMode="auto">
          <a:xfrm>
            <a:off x="3505196" y="1519838"/>
            <a:ext cx="0" cy="538162"/>
          </a:xfrm>
          <a:prstGeom prst="line">
            <a:avLst/>
          </a:prstGeom>
          <a:noFill/>
          <a:ln w="19050">
            <a:solidFill>
              <a:srgbClr val="000000"/>
            </a:solidFill>
            <a:round/>
            <a:headEnd type="oval" w="med" len="med"/>
            <a:tailEnd/>
          </a:ln>
          <a:effectLst/>
        </p:spPr>
        <p:txBody>
          <a:bodyPr>
            <a:prstTxWarp prst="textNoShape">
              <a:avLst/>
            </a:prstTxWarp>
          </a:bodyPr>
          <a:lstStyle/>
          <a:p>
            <a:endParaRPr lang="en-US" dirty="0"/>
          </a:p>
        </p:txBody>
      </p:sp>
      <p:sp>
        <p:nvSpPr>
          <p:cNvPr id="60" name="Line 53"/>
          <p:cNvSpPr>
            <a:spLocks noChangeShapeType="1"/>
          </p:cNvSpPr>
          <p:nvPr/>
        </p:nvSpPr>
        <p:spPr bwMode="auto">
          <a:xfrm rot="5400000">
            <a:off x="4149721" y="3756625"/>
            <a:ext cx="647700" cy="0"/>
          </a:xfrm>
          <a:prstGeom prst="line">
            <a:avLst/>
          </a:prstGeom>
          <a:noFill/>
          <a:ln w="22225" cap="flat" cmpd="sng" algn="ctr">
            <a:solidFill>
              <a:schemeClr val="tx1"/>
            </a:solidFill>
            <a:prstDash val="solid"/>
            <a:round/>
            <a:headEnd type="none" w="med" len="med"/>
            <a:tailEnd type="none" w="med" len="med"/>
          </a:ln>
          <a:effectLst/>
        </p:spPr>
        <p:txBody>
          <a:bodyPr>
            <a:prstTxWarp prst="textNoShape">
              <a:avLst/>
            </a:prstTxWarp>
          </a:bodyPr>
          <a:lstStyle/>
          <a:p>
            <a:endParaRPr lang="en-US" dirty="0"/>
          </a:p>
        </p:txBody>
      </p:sp>
      <p:grpSp>
        <p:nvGrpSpPr>
          <p:cNvPr id="62" name="Group 55"/>
          <p:cNvGrpSpPr>
            <a:grpSpLocks/>
          </p:cNvGrpSpPr>
          <p:nvPr/>
        </p:nvGrpSpPr>
        <p:grpSpPr bwMode="auto">
          <a:xfrm rot="5400000">
            <a:off x="4176708" y="3127975"/>
            <a:ext cx="600075" cy="450850"/>
            <a:chOff x="2145" y="852"/>
            <a:chExt cx="378" cy="284"/>
          </a:xfrm>
          <a:solidFill>
            <a:srgbClr val="FF0000"/>
          </a:solidFill>
        </p:grpSpPr>
        <p:grpSp>
          <p:nvGrpSpPr>
            <p:cNvPr id="68" name="Group 56"/>
            <p:cNvGrpSpPr>
              <a:grpSpLocks/>
            </p:cNvGrpSpPr>
            <p:nvPr/>
          </p:nvGrpSpPr>
          <p:grpSpPr bwMode="auto">
            <a:xfrm>
              <a:off x="2145" y="852"/>
              <a:ext cx="324" cy="284"/>
              <a:chOff x="2145" y="852"/>
              <a:chExt cx="324" cy="284"/>
            </a:xfrm>
            <a:grpFill/>
          </p:grpSpPr>
          <p:sp>
            <p:nvSpPr>
              <p:cNvPr id="70" name="Freeform 57"/>
              <p:cNvSpPr>
                <a:spLocks noChangeAspect="1"/>
              </p:cNvSpPr>
              <p:nvPr/>
            </p:nvSpPr>
            <p:spPr bwMode="auto">
              <a:xfrm>
                <a:off x="2145" y="852"/>
                <a:ext cx="105" cy="284"/>
              </a:xfrm>
              <a:custGeom>
                <a:avLst/>
                <a:gdLst/>
                <a:ahLst/>
                <a:cxnLst>
                  <a:cxn ang="0">
                    <a:pos x="8" y="1"/>
                  </a:cxn>
                  <a:cxn ang="0">
                    <a:pos x="23" y="25"/>
                  </a:cxn>
                  <a:cxn ang="0">
                    <a:pos x="31" y="44"/>
                  </a:cxn>
                  <a:cxn ang="0">
                    <a:pos x="41" y="68"/>
                  </a:cxn>
                  <a:cxn ang="0">
                    <a:pos x="46" y="88"/>
                  </a:cxn>
                  <a:cxn ang="0">
                    <a:pos x="50" y="118"/>
                  </a:cxn>
                  <a:cxn ang="0">
                    <a:pos x="53" y="148"/>
                  </a:cxn>
                  <a:cxn ang="0">
                    <a:pos x="55" y="169"/>
                  </a:cxn>
                  <a:cxn ang="0">
                    <a:pos x="53" y="187"/>
                  </a:cxn>
                  <a:cxn ang="0">
                    <a:pos x="52" y="206"/>
                  </a:cxn>
                  <a:cxn ang="0">
                    <a:pos x="49" y="226"/>
                  </a:cxn>
                  <a:cxn ang="0">
                    <a:pos x="43" y="252"/>
                  </a:cxn>
                  <a:cxn ang="0">
                    <a:pos x="34" y="277"/>
                  </a:cxn>
                  <a:cxn ang="0">
                    <a:pos x="25" y="301"/>
                  </a:cxn>
                  <a:cxn ang="0">
                    <a:pos x="12" y="330"/>
                  </a:cxn>
                  <a:cxn ang="0">
                    <a:pos x="0" y="351"/>
                  </a:cxn>
                  <a:cxn ang="0">
                    <a:pos x="124" y="352"/>
                  </a:cxn>
                  <a:cxn ang="0">
                    <a:pos x="129" y="307"/>
                  </a:cxn>
                  <a:cxn ang="0">
                    <a:pos x="133" y="10"/>
                  </a:cxn>
                  <a:cxn ang="0">
                    <a:pos x="121" y="0"/>
                  </a:cxn>
                  <a:cxn ang="0">
                    <a:pos x="8" y="1"/>
                  </a:cxn>
                </a:cxnLst>
                <a:rect l="0" t="0" r="r" b="b"/>
                <a:pathLst>
                  <a:path w="133" h="352">
                    <a:moveTo>
                      <a:pt x="8" y="1"/>
                    </a:moveTo>
                    <a:lnTo>
                      <a:pt x="23" y="25"/>
                    </a:lnTo>
                    <a:lnTo>
                      <a:pt x="31" y="44"/>
                    </a:lnTo>
                    <a:lnTo>
                      <a:pt x="41" y="68"/>
                    </a:lnTo>
                    <a:lnTo>
                      <a:pt x="46" y="88"/>
                    </a:lnTo>
                    <a:lnTo>
                      <a:pt x="50" y="118"/>
                    </a:lnTo>
                    <a:lnTo>
                      <a:pt x="53" y="148"/>
                    </a:lnTo>
                    <a:lnTo>
                      <a:pt x="55" y="169"/>
                    </a:lnTo>
                    <a:lnTo>
                      <a:pt x="53" y="187"/>
                    </a:lnTo>
                    <a:lnTo>
                      <a:pt x="52" y="206"/>
                    </a:lnTo>
                    <a:lnTo>
                      <a:pt x="49" y="226"/>
                    </a:lnTo>
                    <a:lnTo>
                      <a:pt x="43" y="252"/>
                    </a:lnTo>
                    <a:lnTo>
                      <a:pt x="34" y="277"/>
                    </a:lnTo>
                    <a:lnTo>
                      <a:pt x="25" y="301"/>
                    </a:lnTo>
                    <a:lnTo>
                      <a:pt x="12" y="330"/>
                    </a:lnTo>
                    <a:lnTo>
                      <a:pt x="0" y="351"/>
                    </a:lnTo>
                    <a:lnTo>
                      <a:pt x="124" y="352"/>
                    </a:lnTo>
                    <a:lnTo>
                      <a:pt x="129" y="307"/>
                    </a:lnTo>
                    <a:lnTo>
                      <a:pt x="133" y="10"/>
                    </a:lnTo>
                    <a:lnTo>
                      <a:pt x="121" y="0"/>
                    </a:lnTo>
                    <a:lnTo>
                      <a:pt x="8" y="1"/>
                    </a:lnTo>
                    <a:close/>
                  </a:path>
                </a:pathLst>
              </a:custGeom>
              <a:grpFill/>
              <a:ln w="127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71" name="Arc 58"/>
              <p:cNvSpPr>
                <a:spLocks noChangeAspect="1"/>
              </p:cNvSpPr>
              <p:nvPr/>
            </p:nvSpPr>
            <p:spPr bwMode="auto">
              <a:xfrm>
                <a:off x="2237" y="852"/>
                <a:ext cx="232" cy="268"/>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grpFill/>
              <a:ln w="127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72" name="Arc 59"/>
              <p:cNvSpPr>
                <a:spLocks noChangeAspect="1"/>
              </p:cNvSpPr>
              <p:nvPr/>
            </p:nvSpPr>
            <p:spPr bwMode="auto">
              <a:xfrm flipV="1">
                <a:off x="2231" y="868"/>
                <a:ext cx="233" cy="267"/>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grpFill/>
              <a:ln w="127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dirty="0"/>
              </a:p>
            </p:txBody>
          </p:sp>
        </p:grpSp>
        <p:sp>
          <p:nvSpPr>
            <p:cNvPr id="69" name="Oval 60"/>
            <p:cNvSpPr>
              <a:spLocks noChangeArrowheads="1"/>
            </p:cNvSpPr>
            <p:nvPr/>
          </p:nvSpPr>
          <p:spPr bwMode="auto">
            <a:xfrm>
              <a:off x="2456" y="960"/>
              <a:ext cx="67" cy="67"/>
            </a:xfrm>
            <a:prstGeom prst="ellipse">
              <a:avLst/>
            </a:prstGeom>
            <a:grpFill/>
            <a:ln w="127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dirty="0"/>
            </a:p>
          </p:txBody>
        </p:sp>
      </p:grpSp>
      <p:sp>
        <p:nvSpPr>
          <p:cNvPr id="63" name="Text Box 61"/>
          <p:cNvSpPr txBox="1">
            <a:spLocks noChangeArrowheads="1"/>
          </p:cNvSpPr>
          <p:nvPr/>
        </p:nvSpPr>
        <p:spPr bwMode="auto">
          <a:xfrm>
            <a:off x="3908421" y="1877025"/>
            <a:ext cx="303213" cy="274637"/>
          </a:xfrm>
          <a:prstGeom prst="rect">
            <a:avLst/>
          </a:prstGeom>
          <a:noFill/>
          <a:ln w="9525">
            <a:noFill/>
            <a:miter lim="800000"/>
            <a:headEnd/>
            <a:tailEnd/>
          </a:ln>
          <a:effectLst/>
        </p:spPr>
        <p:txBody>
          <a:bodyPr wrap="none">
            <a:prstTxWarp prst="textNoShape">
              <a:avLst/>
            </a:prstTxWarp>
            <a:spAutoFit/>
          </a:bodyPr>
          <a:lstStyle/>
          <a:p>
            <a:r>
              <a:rPr lang="pl-PL" sz="1200" dirty="0"/>
              <a:t>Q</a:t>
            </a:r>
            <a:endParaRPr lang="en-GB" sz="1200" dirty="0"/>
          </a:p>
        </p:txBody>
      </p:sp>
      <p:sp>
        <p:nvSpPr>
          <p:cNvPr id="64" name="Text Box 62"/>
          <p:cNvSpPr txBox="1">
            <a:spLocks noChangeArrowheads="1"/>
          </p:cNvSpPr>
          <p:nvPr/>
        </p:nvSpPr>
        <p:spPr bwMode="auto">
          <a:xfrm>
            <a:off x="3908421" y="2343750"/>
            <a:ext cx="303213" cy="274637"/>
          </a:xfrm>
          <a:prstGeom prst="rect">
            <a:avLst/>
          </a:prstGeom>
          <a:noFill/>
          <a:ln w="9525">
            <a:noFill/>
            <a:miter lim="800000"/>
            <a:headEnd/>
            <a:tailEnd/>
          </a:ln>
          <a:effectLst/>
        </p:spPr>
        <p:txBody>
          <a:bodyPr wrap="none">
            <a:prstTxWarp prst="textNoShape">
              <a:avLst/>
            </a:prstTxWarp>
            <a:spAutoFit/>
          </a:bodyPr>
          <a:lstStyle/>
          <a:p>
            <a:r>
              <a:rPr lang="pl-PL" sz="1200" dirty="0"/>
              <a:t>Q</a:t>
            </a:r>
            <a:endParaRPr lang="en-GB" sz="1200" dirty="0"/>
          </a:p>
        </p:txBody>
      </p:sp>
      <p:sp>
        <p:nvSpPr>
          <p:cNvPr id="65" name="Line 63"/>
          <p:cNvSpPr>
            <a:spLocks noChangeShapeType="1"/>
          </p:cNvSpPr>
          <p:nvPr/>
        </p:nvSpPr>
        <p:spPr bwMode="auto">
          <a:xfrm>
            <a:off x="4011608" y="2396138"/>
            <a:ext cx="92075" cy="0"/>
          </a:xfrm>
          <a:prstGeom prst="line">
            <a:avLst/>
          </a:prstGeom>
          <a:noFill/>
          <a:ln w="12700">
            <a:solidFill>
              <a:schemeClr val="tx1"/>
            </a:solidFill>
            <a:round/>
            <a:headEnd/>
            <a:tailEnd/>
          </a:ln>
          <a:effectLst/>
        </p:spPr>
        <p:txBody>
          <a:bodyPr>
            <a:prstTxWarp prst="textNoShape">
              <a:avLst/>
            </a:prstTxWarp>
          </a:bodyPr>
          <a:lstStyle/>
          <a:p>
            <a:endParaRPr lang="en-US" dirty="0"/>
          </a:p>
        </p:txBody>
      </p:sp>
      <p:sp>
        <p:nvSpPr>
          <p:cNvPr id="66" name="Text Box 64"/>
          <p:cNvSpPr txBox="1">
            <a:spLocks noChangeArrowheads="1"/>
          </p:cNvSpPr>
          <p:nvPr/>
        </p:nvSpPr>
        <p:spPr bwMode="auto">
          <a:xfrm>
            <a:off x="3559171" y="1877025"/>
            <a:ext cx="293688" cy="274637"/>
          </a:xfrm>
          <a:prstGeom prst="rect">
            <a:avLst/>
          </a:prstGeom>
          <a:noFill/>
          <a:ln w="9525">
            <a:noFill/>
            <a:miter lim="800000"/>
            <a:headEnd/>
            <a:tailEnd/>
          </a:ln>
          <a:effectLst/>
        </p:spPr>
        <p:txBody>
          <a:bodyPr wrap="none">
            <a:prstTxWarp prst="textNoShape">
              <a:avLst/>
            </a:prstTxWarp>
            <a:spAutoFit/>
          </a:bodyPr>
          <a:lstStyle/>
          <a:p>
            <a:r>
              <a:rPr lang="pl-PL" sz="1200" dirty="0"/>
              <a:t>D</a:t>
            </a:r>
            <a:endParaRPr lang="en-GB" sz="1200" dirty="0"/>
          </a:p>
        </p:txBody>
      </p:sp>
      <p:sp>
        <p:nvSpPr>
          <p:cNvPr id="67" name="Line 65"/>
          <p:cNvSpPr>
            <a:spLocks noChangeShapeType="1"/>
          </p:cNvSpPr>
          <p:nvPr/>
        </p:nvSpPr>
        <p:spPr bwMode="auto">
          <a:xfrm>
            <a:off x="3505196" y="1908925"/>
            <a:ext cx="0" cy="574675"/>
          </a:xfrm>
          <a:prstGeom prst="line">
            <a:avLst/>
          </a:prstGeom>
          <a:noFill/>
          <a:ln w="127000">
            <a:solidFill>
              <a:srgbClr val="FF0000"/>
            </a:solidFill>
            <a:round/>
            <a:headEnd/>
            <a:tailEnd/>
          </a:ln>
          <a:effectLst/>
        </p:spPr>
        <p:txBody>
          <a:bodyPr>
            <a:prstTxWarp prst="textNoShape">
              <a:avLst/>
            </a:prstTxWarp>
          </a:bodyPr>
          <a:lstStyle/>
          <a:p>
            <a:endParaRPr lang="en-US" dirty="0"/>
          </a:p>
        </p:txBody>
      </p:sp>
      <p:sp>
        <p:nvSpPr>
          <p:cNvPr id="37" name="Line 67"/>
          <p:cNvSpPr>
            <a:spLocks noChangeShapeType="1"/>
          </p:cNvSpPr>
          <p:nvPr/>
        </p:nvSpPr>
        <p:spPr bwMode="auto">
          <a:xfrm>
            <a:off x="6267446" y="1519838"/>
            <a:ext cx="0" cy="1655762"/>
          </a:xfrm>
          <a:prstGeom prst="line">
            <a:avLst/>
          </a:prstGeom>
          <a:noFill/>
          <a:ln w="22225" cap="flat" cmpd="sng" algn="ctr">
            <a:solidFill>
              <a:srgbClr val="000000"/>
            </a:solidFill>
            <a:prstDash val="solid"/>
            <a:round/>
            <a:headEnd type="oval" w="med" len="med"/>
            <a:tailEnd type="none" w="med" len="med"/>
          </a:ln>
          <a:effectLst/>
        </p:spPr>
        <p:txBody>
          <a:bodyPr>
            <a:prstTxWarp prst="textNoShape">
              <a:avLst/>
            </a:prstTxWarp>
          </a:bodyPr>
          <a:lstStyle/>
          <a:p>
            <a:endParaRPr lang="en-US" dirty="0"/>
          </a:p>
        </p:txBody>
      </p:sp>
      <p:sp>
        <p:nvSpPr>
          <p:cNvPr id="38" name="Freeform 68"/>
          <p:cNvSpPr>
            <a:spLocks/>
          </p:cNvSpPr>
          <p:nvPr/>
        </p:nvSpPr>
        <p:spPr bwMode="auto">
          <a:xfrm flipH="1">
            <a:off x="4899021" y="2351688"/>
            <a:ext cx="247650" cy="1728787"/>
          </a:xfrm>
          <a:custGeom>
            <a:avLst/>
            <a:gdLst/>
            <a:ahLst/>
            <a:cxnLst>
              <a:cxn ang="0">
                <a:pos x="0" y="0"/>
              </a:cxn>
              <a:cxn ang="0">
                <a:pos x="181" y="0"/>
              </a:cxn>
              <a:cxn ang="0">
                <a:pos x="181" y="227"/>
              </a:cxn>
            </a:cxnLst>
            <a:rect l="0" t="0" r="r" b="b"/>
            <a:pathLst>
              <a:path w="181" h="227">
                <a:moveTo>
                  <a:pt x="0" y="0"/>
                </a:moveTo>
                <a:lnTo>
                  <a:pt x="181" y="0"/>
                </a:lnTo>
                <a:lnTo>
                  <a:pt x="181" y="227"/>
                </a:lnTo>
              </a:path>
            </a:pathLst>
          </a:custGeom>
          <a:noFill/>
          <a:ln w="22225" cap="flat" cmpd="sng" algn="ctr">
            <a:solidFill>
              <a:schemeClr val="tx1"/>
            </a:solidFill>
            <a:prstDash val="solid"/>
            <a:round/>
            <a:headEnd type="none" w="med" len="med"/>
            <a:tailEnd type="none" w="med" len="med"/>
          </a:ln>
          <a:effectLst/>
        </p:spPr>
        <p:txBody>
          <a:bodyPr>
            <a:prstTxWarp prst="textNoShape">
              <a:avLst/>
            </a:prstTxWarp>
          </a:bodyPr>
          <a:lstStyle/>
          <a:p>
            <a:endParaRPr lang="en-US" dirty="0"/>
          </a:p>
        </p:txBody>
      </p:sp>
      <p:sp>
        <p:nvSpPr>
          <p:cNvPr id="39" name="Line 69"/>
          <p:cNvSpPr>
            <a:spLocks noChangeShapeType="1"/>
          </p:cNvSpPr>
          <p:nvPr/>
        </p:nvSpPr>
        <p:spPr bwMode="auto">
          <a:xfrm>
            <a:off x="5160959" y="1519838"/>
            <a:ext cx="0" cy="538162"/>
          </a:xfrm>
          <a:prstGeom prst="line">
            <a:avLst/>
          </a:prstGeom>
          <a:noFill/>
          <a:ln w="19050">
            <a:solidFill>
              <a:srgbClr val="000000"/>
            </a:solidFill>
            <a:round/>
            <a:headEnd type="oval" w="med" len="med"/>
            <a:tailEnd/>
          </a:ln>
          <a:effectLst/>
        </p:spPr>
        <p:txBody>
          <a:bodyPr>
            <a:prstTxWarp prst="textNoShape">
              <a:avLst/>
            </a:prstTxWarp>
          </a:bodyPr>
          <a:lstStyle/>
          <a:p>
            <a:endParaRPr lang="en-US" dirty="0"/>
          </a:p>
        </p:txBody>
      </p:sp>
      <p:sp>
        <p:nvSpPr>
          <p:cNvPr id="42" name="Line 72"/>
          <p:cNvSpPr>
            <a:spLocks noChangeShapeType="1"/>
          </p:cNvSpPr>
          <p:nvPr/>
        </p:nvSpPr>
        <p:spPr bwMode="auto">
          <a:xfrm rot="5400000">
            <a:off x="5805484" y="3756625"/>
            <a:ext cx="647700" cy="0"/>
          </a:xfrm>
          <a:prstGeom prst="line">
            <a:avLst/>
          </a:prstGeom>
          <a:noFill/>
          <a:ln w="22225" cap="flat" cmpd="sng" algn="ctr">
            <a:solidFill>
              <a:schemeClr val="tx1"/>
            </a:solidFill>
            <a:prstDash val="solid"/>
            <a:round/>
            <a:headEnd w="med" len="med"/>
            <a:tailEnd type="none" w="med" len="med"/>
          </a:ln>
          <a:effectLst/>
        </p:spPr>
        <p:txBody>
          <a:bodyPr>
            <a:prstTxWarp prst="textNoShape">
              <a:avLst/>
            </a:prstTxWarp>
          </a:bodyPr>
          <a:lstStyle/>
          <a:p>
            <a:endParaRPr lang="en-US" dirty="0"/>
          </a:p>
        </p:txBody>
      </p:sp>
      <p:grpSp>
        <p:nvGrpSpPr>
          <p:cNvPr id="44" name="Group 74"/>
          <p:cNvGrpSpPr>
            <a:grpSpLocks/>
          </p:cNvGrpSpPr>
          <p:nvPr/>
        </p:nvGrpSpPr>
        <p:grpSpPr bwMode="auto">
          <a:xfrm rot="5400000">
            <a:off x="5832471" y="3127975"/>
            <a:ext cx="600075" cy="450850"/>
            <a:chOff x="2145" y="852"/>
            <a:chExt cx="378" cy="284"/>
          </a:xfrm>
          <a:solidFill>
            <a:srgbClr val="FF0000"/>
          </a:solidFill>
        </p:grpSpPr>
        <p:grpSp>
          <p:nvGrpSpPr>
            <p:cNvPr id="50" name="Group 75"/>
            <p:cNvGrpSpPr>
              <a:grpSpLocks/>
            </p:cNvGrpSpPr>
            <p:nvPr/>
          </p:nvGrpSpPr>
          <p:grpSpPr bwMode="auto">
            <a:xfrm>
              <a:off x="2145" y="852"/>
              <a:ext cx="324" cy="284"/>
              <a:chOff x="2145" y="852"/>
              <a:chExt cx="324" cy="284"/>
            </a:xfrm>
            <a:grpFill/>
          </p:grpSpPr>
          <p:sp>
            <p:nvSpPr>
              <p:cNvPr id="52" name="Freeform 76"/>
              <p:cNvSpPr>
                <a:spLocks noChangeAspect="1"/>
              </p:cNvSpPr>
              <p:nvPr/>
            </p:nvSpPr>
            <p:spPr bwMode="auto">
              <a:xfrm>
                <a:off x="2145" y="852"/>
                <a:ext cx="105" cy="284"/>
              </a:xfrm>
              <a:custGeom>
                <a:avLst/>
                <a:gdLst/>
                <a:ahLst/>
                <a:cxnLst>
                  <a:cxn ang="0">
                    <a:pos x="8" y="1"/>
                  </a:cxn>
                  <a:cxn ang="0">
                    <a:pos x="23" y="25"/>
                  </a:cxn>
                  <a:cxn ang="0">
                    <a:pos x="31" y="44"/>
                  </a:cxn>
                  <a:cxn ang="0">
                    <a:pos x="41" y="68"/>
                  </a:cxn>
                  <a:cxn ang="0">
                    <a:pos x="46" y="88"/>
                  </a:cxn>
                  <a:cxn ang="0">
                    <a:pos x="50" y="118"/>
                  </a:cxn>
                  <a:cxn ang="0">
                    <a:pos x="53" y="148"/>
                  </a:cxn>
                  <a:cxn ang="0">
                    <a:pos x="55" y="169"/>
                  </a:cxn>
                  <a:cxn ang="0">
                    <a:pos x="53" y="187"/>
                  </a:cxn>
                  <a:cxn ang="0">
                    <a:pos x="52" y="206"/>
                  </a:cxn>
                  <a:cxn ang="0">
                    <a:pos x="49" y="226"/>
                  </a:cxn>
                  <a:cxn ang="0">
                    <a:pos x="43" y="252"/>
                  </a:cxn>
                  <a:cxn ang="0">
                    <a:pos x="34" y="277"/>
                  </a:cxn>
                  <a:cxn ang="0">
                    <a:pos x="25" y="301"/>
                  </a:cxn>
                  <a:cxn ang="0">
                    <a:pos x="12" y="330"/>
                  </a:cxn>
                  <a:cxn ang="0">
                    <a:pos x="0" y="351"/>
                  </a:cxn>
                  <a:cxn ang="0">
                    <a:pos x="124" y="352"/>
                  </a:cxn>
                  <a:cxn ang="0">
                    <a:pos x="129" y="307"/>
                  </a:cxn>
                  <a:cxn ang="0">
                    <a:pos x="133" y="10"/>
                  </a:cxn>
                  <a:cxn ang="0">
                    <a:pos x="121" y="0"/>
                  </a:cxn>
                  <a:cxn ang="0">
                    <a:pos x="8" y="1"/>
                  </a:cxn>
                </a:cxnLst>
                <a:rect l="0" t="0" r="r" b="b"/>
                <a:pathLst>
                  <a:path w="133" h="352">
                    <a:moveTo>
                      <a:pt x="8" y="1"/>
                    </a:moveTo>
                    <a:lnTo>
                      <a:pt x="23" y="25"/>
                    </a:lnTo>
                    <a:lnTo>
                      <a:pt x="31" y="44"/>
                    </a:lnTo>
                    <a:lnTo>
                      <a:pt x="41" y="68"/>
                    </a:lnTo>
                    <a:lnTo>
                      <a:pt x="46" y="88"/>
                    </a:lnTo>
                    <a:lnTo>
                      <a:pt x="50" y="118"/>
                    </a:lnTo>
                    <a:lnTo>
                      <a:pt x="53" y="148"/>
                    </a:lnTo>
                    <a:lnTo>
                      <a:pt x="55" y="169"/>
                    </a:lnTo>
                    <a:lnTo>
                      <a:pt x="53" y="187"/>
                    </a:lnTo>
                    <a:lnTo>
                      <a:pt x="52" y="206"/>
                    </a:lnTo>
                    <a:lnTo>
                      <a:pt x="49" y="226"/>
                    </a:lnTo>
                    <a:lnTo>
                      <a:pt x="43" y="252"/>
                    </a:lnTo>
                    <a:lnTo>
                      <a:pt x="34" y="277"/>
                    </a:lnTo>
                    <a:lnTo>
                      <a:pt x="25" y="301"/>
                    </a:lnTo>
                    <a:lnTo>
                      <a:pt x="12" y="330"/>
                    </a:lnTo>
                    <a:lnTo>
                      <a:pt x="0" y="351"/>
                    </a:lnTo>
                    <a:lnTo>
                      <a:pt x="124" y="352"/>
                    </a:lnTo>
                    <a:lnTo>
                      <a:pt x="129" y="307"/>
                    </a:lnTo>
                    <a:lnTo>
                      <a:pt x="133" y="10"/>
                    </a:lnTo>
                    <a:lnTo>
                      <a:pt x="121" y="0"/>
                    </a:lnTo>
                    <a:lnTo>
                      <a:pt x="8" y="1"/>
                    </a:lnTo>
                    <a:close/>
                  </a:path>
                </a:pathLst>
              </a:custGeom>
              <a:grpFill/>
              <a:ln w="127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53" name="Arc 77"/>
              <p:cNvSpPr>
                <a:spLocks noChangeAspect="1"/>
              </p:cNvSpPr>
              <p:nvPr/>
            </p:nvSpPr>
            <p:spPr bwMode="auto">
              <a:xfrm>
                <a:off x="2237" y="852"/>
                <a:ext cx="232" cy="268"/>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grpFill/>
              <a:ln w="127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54" name="Arc 78"/>
              <p:cNvSpPr>
                <a:spLocks noChangeAspect="1"/>
              </p:cNvSpPr>
              <p:nvPr/>
            </p:nvSpPr>
            <p:spPr bwMode="auto">
              <a:xfrm flipV="1">
                <a:off x="2231" y="868"/>
                <a:ext cx="233" cy="267"/>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grpFill/>
              <a:ln w="127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dirty="0"/>
              </a:p>
            </p:txBody>
          </p:sp>
        </p:grpSp>
        <p:sp>
          <p:nvSpPr>
            <p:cNvPr id="51" name="Oval 79"/>
            <p:cNvSpPr>
              <a:spLocks noChangeArrowheads="1"/>
            </p:cNvSpPr>
            <p:nvPr/>
          </p:nvSpPr>
          <p:spPr bwMode="auto">
            <a:xfrm>
              <a:off x="2456" y="960"/>
              <a:ext cx="67" cy="67"/>
            </a:xfrm>
            <a:prstGeom prst="ellipse">
              <a:avLst/>
            </a:prstGeom>
            <a:grpFill/>
            <a:ln w="127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dirty="0"/>
            </a:p>
          </p:txBody>
        </p:sp>
      </p:grpSp>
      <p:sp>
        <p:nvSpPr>
          <p:cNvPr id="45" name="Text Box 80"/>
          <p:cNvSpPr txBox="1">
            <a:spLocks noChangeArrowheads="1"/>
          </p:cNvSpPr>
          <p:nvPr/>
        </p:nvSpPr>
        <p:spPr bwMode="auto">
          <a:xfrm>
            <a:off x="5564184" y="1877025"/>
            <a:ext cx="303213" cy="274637"/>
          </a:xfrm>
          <a:prstGeom prst="rect">
            <a:avLst/>
          </a:prstGeom>
          <a:noFill/>
          <a:ln w="9525">
            <a:noFill/>
            <a:miter lim="800000"/>
            <a:headEnd/>
            <a:tailEnd/>
          </a:ln>
          <a:effectLst/>
        </p:spPr>
        <p:txBody>
          <a:bodyPr wrap="none">
            <a:prstTxWarp prst="textNoShape">
              <a:avLst/>
            </a:prstTxWarp>
            <a:spAutoFit/>
          </a:bodyPr>
          <a:lstStyle/>
          <a:p>
            <a:r>
              <a:rPr lang="pl-PL" sz="1200" dirty="0"/>
              <a:t>Q</a:t>
            </a:r>
            <a:endParaRPr lang="en-GB" sz="1200" dirty="0"/>
          </a:p>
        </p:txBody>
      </p:sp>
      <p:sp>
        <p:nvSpPr>
          <p:cNvPr id="46" name="Text Box 81"/>
          <p:cNvSpPr txBox="1">
            <a:spLocks noChangeArrowheads="1"/>
          </p:cNvSpPr>
          <p:nvPr/>
        </p:nvSpPr>
        <p:spPr bwMode="auto">
          <a:xfrm>
            <a:off x="5564184" y="2343750"/>
            <a:ext cx="303213" cy="274637"/>
          </a:xfrm>
          <a:prstGeom prst="rect">
            <a:avLst/>
          </a:prstGeom>
          <a:noFill/>
          <a:ln w="9525">
            <a:noFill/>
            <a:miter lim="800000"/>
            <a:headEnd/>
            <a:tailEnd/>
          </a:ln>
          <a:effectLst/>
        </p:spPr>
        <p:txBody>
          <a:bodyPr wrap="none">
            <a:prstTxWarp prst="textNoShape">
              <a:avLst/>
            </a:prstTxWarp>
            <a:spAutoFit/>
          </a:bodyPr>
          <a:lstStyle/>
          <a:p>
            <a:r>
              <a:rPr lang="pl-PL" sz="1200" dirty="0"/>
              <a:t>Q</a:t>
            </a:r>
            <a:endParaRPr lang="en-GB" sz="1200" dirty="0"/>
          </a:p>
        </p:txBody>
      </p:sp>
      <p:sp>
        <p:nvSpPr>
          <p:cNvPr id="47" name="Line 82"/>
          <p:cNvSpPr>
            <a:spLocks noChangeShapeType="1"/>
          </p:cNvSpPr>
          <p:nvPr/>
        </p:nvSpPr>
        <p:spPr bwMode="auto">
          <a:xfrm>
            <a:off x="5667371" y="2396138"/>
            <a:ext cx="92075" cy="0"/>
          </a:xfrm>
          <a:prstGeom prst="line">
            <a:avLst/>
          </a:prstGeom>
          <a:noFill/>
          <a:ln w="12700">
            <a:solidFill>
              <a:schemeClr val="tx1"/>
            </a:solidFill>
            <a:round/>
            <a:headEnd/>
            <a:tailEnd/>
          </a:ln>
          <a:effectLst/>
        </p:spPr>
        <p:txBody>
          <a:bodyPr>
            <a:prstTxWarp prst="textNoShape">
              <a:avLst/>
            </a:prstTxWarp>
          </a:bodyPr>
          <a:lstStyle/>
          <a:p>
            <a:endParaRPr lang="en-US" dirty="0"/>
          </a:p>
        </p:txBody>
      </p:sp>
      <p:sp>
        <p:nvSpPr>
          <p:cNvPr id="48" name="Text Box 83"/>
          <p:cNvSpPr txBox="1">
            <a:spLocks noChangeArrowheads="1"/>
          </p:cNvSpPr>
          <p:nvPr/>
        </p:nvSpPr>
        <p:spPr bwMode="auto">
          <a:xfrm>
            <a:off x="5214934" y="1877025"/>
            <a:ext cx="293688" cy="274637"/>
          </a:xfrm>
          <a:prstGeom prst="rect">
            <a:avLst/>
          </a:prstGeom>
          <a:noFill/>
          <a:ln w="9525">
            <a:noFill/>
            <a:miter lim="800000"/>
            <a:headEnd/>
            <a:tailEnd/>
          </a:ln>
          <a:effectLst/>
        </p:spPr>
        <p:txBody>
          <a:bodyPr wrap="none">
            <a:prstTxWarp prst="textNoShape">
              <a:avLst/>
            </a:prstTxWarp>
            <a:spAutoFit/>
          </a:bodyPr>
          <a:lstStyle/>
          <a:p>
            <a:r>
              <a:rPr lang="pl-PL" sz="1200" dirty="0"/>
              <a:t>D</a:t>
            </a:r>
            <a:endParaRPr lang="en-GB" sz="1200" dirty="0"/>
          </a:p>
        </p:txBody>
      </p:sp>
      <p:sp>
        <p:nvSpPr>
          <p:cNvPr id="49" name="Line 84"/>
          <p:cNvSpPr>
            <a:spLocks noChangeShapeType="1"/>
          </p:cNvSpPr>
          <p:nvPr/>
        </p:nvSpPr>
        <p:spPr bwMode="auto">
          <a:xfrm>
            <a:off x="5160959" y="1908925"/>
            <a:ext cx="0" cy="574675"/>
          </a:xfrm>
          <a:prstGeom prst="line">
            <a:avLst/>
          </a:prstGeom>
          <a:noFill/>
          <a:ln w="127000">
            <a:solidFill>
              <a:srgbClr val="FF0000"/>
            </a:solidFill>
            <a:round/>
            <a:headEnd/>
            <a:tailEnd/>
          </a:ln>
          <a:effectLst/>
        </p:spPr>
        <p:txBody>
          <a:bodyPr>
            <a:prstTxWarp prst="textNoShape">
              <a:avLst/>
            </a:prstTxWarp>
          </a:bodyPr>
          <a:lstStyle/>
          <a:p>
            <a:endParaRPr lang="en-US" dirty="0"/>
          </a:p>
        </p:txBody>
      </p:sp>
      <p:sp>
        <p:nvSpPr>
          <p:cNvPr id="19" name="Line 86"/>
          <p:cNvSpPr>
            <a:spLocks noChangeShapeType="1"/>
          </p:cNvSpPr>
          <p:nvPr/>
        </p:nvSpPr>
        <p:spPr bwMode="auto">
          <a:xfrm>
            <a:off x="7923208" y="1519838"/>
            <a:ext cx="0" cy="1655762"/>
          </a:xfrm>
          <a:prstGeom prst="line">
            <a:avLst/>
          </a:prstGeom>
          <a:noFill/>
          <a:ln w="22225" cap="flat" cmpd="sng" algn="ctr">
            <a:solidFill>
              <a:schemeClr val="tx1"/>
            </a:solidFill>
            <a:prstDash val="solid"/>
            <a:round/>
            <a:headEnd type="oval" w="med" len="med"/>
            <a:tailEnd type="none" w="med" len="med"/>
          </a:ln>
          <a:effectLst/>
        </p:spPr>
        <p:txBody>
          <a:bodyPr>
            <a:prstTxWarp prst="textNoShape">
              <a:avLst/>
            </a:prstTxWarp>
          </a:bodyPr>
          <a:lstStyle/>
          <a:p>
            <a:endParaRPr lang="en-US" dirty="0"/>
          </a:p>
        </p:txBody>
      </p:sp>
      <p:sp>
        <p:nvSpPr>
          <p:cNvPr id="20" name="Freeform 87"/>
          <p:cNvSpPr>
            <a:spLocks/>
          </p:cNvSpPr>
          <p:nvPr/>
        </p:nvSpPr>
        <p:spPr bwMode="auto">
          <a:xfrm flipH="1">
            <a:off x="6554783" y="2351688"/>
            <a:ext cx="247650" cy="1728787"/>
          </a:xfrm>
          <a:custGeom>
            <a:avLst/>
            <a:gdLst/>
            <a:ahLst/>
            <a:cxnLst>
              <a:cxn ang="0">
                <a:pos x="0" y="0"/>
              </a:cxn>
              <a:cxn ang="0">
                <a:pos x="181" y="0"/>
              </a:cxn>
              <a:cxn ang="0">
                <a:pos x="181" y="227"/>
              </a:cxn>
            </a:cxnLst>
            <a:rect l="0" t="0" r="r" b="b"/>
            <a:pathLst>
              <a:path w="181" h="227">
                <a:moveTo>
                  <a:pt x="0" y="0"/>
                </a:moveTo>
                <a:lnTo>
                  <a:pt x="181" y="0"/>
                </a:lnTo>
                <a:lnTo>
                  <a:pt x="181" y="227"/>
                </a:lnTo>
              </a:path>
            </a:pathLst>
          </a:custGeom>
          <a:noFill/>
          <a:ln w="22225" cap="flat" cmpd="sng" algn="ctr">
            <a:solidFill>
              <a:schemeClr val="tx1"/>
            </a:solidFill>
            <a:prstDash val="solid"/>
            <a:round/>
            <a:headEnd type="none" w="med" len="med"/>
            <a:tailEnd type="none" w="med" len="med"/>
          </a:ln>
          <a:effectLst/>
        </p:spPr>
        <p:txBody>
          <a:bodyPr>
            <a:prstTxWarp prst="textNoShape">
              <a:avLst/>
            </a:prstTxWarp>
          </a:bodyPr>
          <a:lstStyle/>
          <a:p>
            <a:endParaRPr lang="en-US" dirty="0"/>
          </a:p>
        </p:txBody>
      </p:sp>
      <p:sp>
        <p:nvSpPr>
          <p:cNvPr id="21" name="Line 88"/>
          <p:cNvSpPr>
            <a:spLocks noChangeShapeType="1"/>
          </p:cNvSpPr>
          <p:nvPr/>
        </p:nvSpPr>
        <p:spPr bwMode="auto">
          <a:xfrm>
            <a:off x="6816721" y="1519838"/>
            <a:ext cx="0" cy="538162"/>
          </a:xfrm>
          <a:prstGeom prst="line">
            <a:avLst/>
          </a:prstGeom>
          <a:noFill/>
          <a:ln w="19050">
            <a:solidFill>
              <a:srgbClr val="000000"/>
            </a:solidFill>
            <a:round/>
            <a:headEnd type="oval" w="med" len="med"/>
            <a:tailEnd/>
          </a:ln>
          <a:effectLst/>
        </p:spPr>
        <p:txBody>
          <a:bodyPr>
            <a:prstTxWarp prst="textNoShape">
              <a:avLst/>
            </a:prstTxWarp>
          </a:bodyPr>
          <a:lstStyle/>
          <a:p>
            <a:endParaRPr lang="en-US" dirty="0"/>
          </a:p>
        </p:txBody>
      </p:sp>
      <p:sp>
        <p:nvSpPr>
          <p:cNvPr id="24" name="Line 91"/>
          <p:cNvSpPr>
            <a:spLocks noChangeShapeType="1"/>
          </p:cNvSpPr>
          <p:nvPr/>
        </p:nvSpPr>
        <p:spPr bwMode="auto">
          <a:xfrm rot="5400000">
            <a:off x="7461246" y="3756625"/>
            <a:ext cx="647700" cy="0"/>
          </a:xfrm>
          <a:prstGeom prst="line">
            <a:avLst/>
          </a:prstGeom>
          <a:noFill/>
          <a:ln w="22225" cap="flat" cmpd="sng" algn="ctr">
            <a:solidFill>
              <a:schemeClr val="tx1"/>
            </a:solidFill>
            <a:prstDash val="solid"/>
            <a:round/>
            <a:headEnd w="med" len="med"/>
            <a:tailEnd type="none" w="med" len="med"/>
          </a:ln>
          <a:effectLst/>
        </p:spPr>
        <p:txBody>
          <a:bodyPr>
            <a:prstTxWarp prst="textNoShape">
              <a:avLst/>
            </a:prstTxWarp>
          </a:bodyPr>
          <a:lstStyle/>
          <a:p>
            <a:endParaRPr lang="en-US" dirty="0"/>
          </a:p>
        </p:txBody>
      </p:sp>
      <p:grpSp>
        <p:nvGrpSpPr>
          <p:cNvPr id="26" name="Group 93"/>
          <p:cNvGrpSpPr>
            <a:grpSpLocks/>
          </p:cNvGrpSpPr>
          <p:nvPr/>
        </p:nvGrpSpPr>
        <p:grpSpPr bwMode="auto">
          <a:xfrm rot="5400000">
            <a:off x="7488233" y="3127975"/>
            <a:ext cx="600075" cy="450850"/>
            <a:chOff x="2145" y="852"/>
            <a:chExt cx="378" cy="284"/>
          </a:xfrm>
          <a:solidFill>
            <a:srgbClr val="FF0000"/>
          </a:solidFill>
        </p:grpSpPr>
        <p:grpSp>
          <p:nvGrpSpPr>
            <p:cNvPr id="32" name="Group 94"/>
            <p:cNvGrpSpPr>
              <a:grpSpLocks/>
            </p:cNvGrpSpPr>
            <p:nvPr/>
          </p:nvGrpSpPr>
          <p:grpSpPr bwMode="auto">
            <a:xfrm>
              <a:off x="2145" y="852"/>
              <a:ext cx="324" cy="284"/>
              <a:chOff x="2145" y="852"/>
              <a:chExt cx="324" cy="284"/>
            </a:xfrm>
            <a:grpFill/>
          </p:grpSpPr>
          <p:sp>
            <p:nvSpPr>
              <p:cNvPr id="34" name="Freeform 95"/>
              <p:cNvSpPr>
                <a:spLocks noChangeAspect="1"/>
              </p:cNvSpPr>
              <p:nvPr/>
            </p:nvSpPr>
            <p:spPr bwMode="auto">
              <a:xfrm>
                <a:off x="2145" y="852"/>
                <a:ext cx="105" cy="284"/>
              </a:xfrm>
              <a:custGeom>
                <a:avLst/>
                <a:gdLst/>
                <a:ahLst/>
                <a:cxnLst>
                  <a:cxn ang="0">
                    <a:pos x="8" y="1"/>
                  </a:cxn>
                  <a:cxn ang="0">
                    <a:pos x="23" y="25"/>
                  </a:cxn>
                  <a:cxn ang="0">
                    <a:pos x="31" y="44"/>
                  </a:cxn>
                  <a:cxn ang="0">
                    <a:pos x="41" y="68"/>
                  </a:cxn>
                  <a:cxn ang="0">
                    <a:pos x="46" y="88"/>
                  </a:cxn>
                  <a:cxn ang="0">
                    <a:pos x="50" y="118"/>
                  </a:cxn>
                  <a:cxn ang="0">
                    <a:pos x="53" y="148"/>
                  </a:cxn>
                  <a:cxn ang="0">
                    <a:pos x="55" y="169"/>
                  </a:cxn>
                  <a:cxn ang="0">
                    <a:pos x="53" y="187"/>
                  </a:cxn>
                  <a:cxn ang="0">
                    <a:pos x="52" y="206"/>
                  </a:cxn>
                  <a:cxn ang="0">
                    <a:pos x="49" y="226"/>
                  </a:cxn>
                  <a:cxn ang="0">
                    <a:pos x="43" y="252"/>
                  </a:cxn>
                  <a:cxn ang="0">
                    <a:pos x="34" y="277"/>
                  </a:cxn>
                  <a:cxn ang="0">
                    <a:pos x="25" y="301"/>
                  </a:cxn>
                  <a:cxn ang="0">
                    <a:pos x="12" y="330"/>
                  </a:cxn>
                  <a:cxn ang="0">
                    <a:pos x="0" y="351"/>
                  </a:cxn>
                  <a:cxn ang="0">
                    <a:pos x="124" y="352"/>
                  </a:cxn>
                  <a:cxn ang="0">
                    <a:pos x="129" y="307"/>
                  </a:cxn>
                  <a:cxn ang="0">
                    <a:pos x="133" y="10"/>
                  </a:cxn>
                  <a:cxn ang="0">
                    <a:pos x="121" y="0"/>
                  </a:cxn>
                  <a:cxn ang="0">
                    <a:pos x="8" y="1"/>
                  </a:cxn>
                </a:cxnLst>
                <a:rect l="0" t="0" r="r" b="b"/>
                <a:pathLst>
                  <a:path w="133" h="352">
                    <a:moveTo>
                      <a:pt x="8" y="1"/>
                    </a:moveTo>
                    <a:lnTo>
                      <a:pt x="23" y="25"/>
                    </a:lnTo>
                    <a:lnTo>
                      <a:pt x="31" y="44"/>
                    </a:lnTo>
                    <a:lnTo>
                      <a:pt x="41" y="68"/>
                    </a:lnTo>
                    <a:lnTo>
                      <a:pt x="46" y="88"/>
                    </a:lnTo>
                    <a:lnTo>
                      <a:pt x="50" y="118"/>
                    </a:lnTo>
                    <a:lnTo>
                      <a:pt x="53" y="148"/>
                    </a:lnTo>
                    <a:lnTo>
                      <a:pt x="55" y="169"/>
                    </a:lnTo>
                    <a:lnTo>
                      <a:pt x="53" y="187"/>
                    </a:lnTo>
                    <a:lnTo>
                      <a:pt x="52" y="206"/>
                    </a:lnTo>
                    <a:lnTo>
                      <a:pt x="49" y="226"/>
                    </a:lnTo>
                    <a:lnTo>
                      <a:pt x="43" y="252"/>
                    </a:lnTo>
                    <a:lnTo>
                      <a:pt x="34" y="277"/>
                    </a:lnTo>
                    <a:lnTo>
                      <a:pt x="25" y="301"/>
                    </a:lnTo>
                    <a:lnTo>
                      <a:pt x="12" y="330"/>
                    </a:lnTo>
                    <a:lnTo>
                      <a:pt x="0" y="351"/>
                    </a:lnTo>
                    <a:lnTo>
                      <a:pt x="124" y="352"/>
                    </a:lnTo>
                    <a:lnTo>
                      <a:pt x="129" y="307"/>
                    </a:lnTo>
                    <a:lnTo>
                      <a:pt x="133" y="10"/>
                    </a:lnTo>
                    <a:lnTo>
                      <a:pt x="121" y="0"/>
                    </a:lnTo>
                    <a:lnTo>
                      <a:pt x="8" y="1"/>
                    </a:lnTo>
                    <a:close/>
                  </a:path>
                </a:pathLst>
              </a:custGeom>
              <a:grpFill/>
              <a:ln w="127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35" name="Arc 96"/>
              <p:cNvSpPr>
                <a:spLocks noChangeAspect="1"/>
              </p:cNvSpPr>
              <p:nvPr/>
            </p:nvSpPr>
            <p:spPr bwMode="auto">
              <a:xfrm>
                <a:off x="2237" y="852"/>
                <a:ext cx="232" cy="268"/>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grpFill/>
              <a:ln w="127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36" name="Arc 97"/>
              <p:cNvSpPr>
                <a:spLocks noChangeAspect="1"/>
              </p:cNvSpPr>
              <p:nvPr/>
            </p:nvSpPr>
            <p:spPr bwMode="auto">
              <a:xfrm flipV="1">
                <a:off x="2231" y="868"/>
                <a:ext cx="233" cy="267"/>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grpFill/>
              <a:ln w="127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dirty="0"/>
              </a:p>
            </p:txBody>
          </p:sp>
        </p:grpSp>
        <p:sp>
          <p:nvSpPr>
            <p:cNvPr id="33" name="Oval 98"/>
            <p:cNvSpPr>
              <a:spLocks noChangeArrowheads="1"/>
            </p:cNvSpPr>
            <p:nvPr/>
          </p:nvSpPr>
          <p:spPr bwMode="auto">
            <a:xfrm>
              <a:off x="2456" y="960"/>
              <a:ext cx="67" cy="67"/>
            </a:xfrm>
            <a:prstGeom prst="ellipse">
              <a:avLst/>
            </a:prstGeom>
            <a:grpFill/>
            <a:ln w="127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dirty="0"/>
            </a:p>
          </p:txBody>
        </p:sp>
      </p:grpSp>
      <p:sp>
        <p:nvSpPr>
          <p:cNvPr id="27" name="Text Box 99"/>
          <p:cNvSpPr txBox="1">
            <a:spLocks noChangeArrowheads="1"/>
          </p:cNvSpPr>
          <p:nvPr/>
        </p:nvSpPr>
        <p:spPr bwMode="auto">
          <a:xfrm>
            <a:off x="7219946" y="1877025"/>
            <a:ext cx="303213" cy="274637"/>
          </a:xfrm>
          <a:prstGeom prst="rect">
            <a:avLst/>
          </a:prstGeom>
          <a:noFill/>
          <a:ln w="9525">
            <a:noFill/>
            <a:miter lim="800000"/>
            <a:headEnd/>
            <a:tailEnd/>
          </a:ln>
          <a:effectLst/>
        </p:spPr>
        <p:txBody>
          <a:bodyPr wrap="none">
            <a:prstTxWarp prst="textNoShape">
              <a:avLst/>
            </a:prstTxWarp>
            <a:spAutoFit/>
          </a:bodyPr>
          <a:lstStyle/>
          <a:p>
            <a:r>
              <a:rPr lang="pl-PL" sz="1200" dirty="0"/>
              <a:t>Q</a:t>
            </a:r>
            <a:endParaRPr lang="en-GB" sz="1200" dirty="0"/>
          </a:p>
        </p:txBody>
      </p:sp>
      <p:sp>
        <p:nvSpPr>
          <p:cNvPr id="28" name="Text Box 100"/>
          <p:cNvSpPr txBox="1">
            <a:spLocks noChangeArrowheads="1"/>
          </p:cNvSpPr>
          <p:nvPr/>
        </p:nvSpPr>
        <p:spPr bwMode="auto">
          <a:xfrm>
            <a:off x="7219946" y="2343750"/>
            <a:ext cx="303213" cy="274637"/>
          </a:xfrm>
          <a:prstGeom prst="rect">
            <a:avLst/>
          </a:prstGeom>
          <a:noFill/>
          <a:ln w="9525">
            <a:noFill/>
            <a:miter lim="800000"/>
            <a:headEnd/>
            <a:tailEnd/>
          </a:ln>
          <a:effectLst/>
        </p:spPr>
        <p:txBody>
          <a:bodyPr wrap="none">
            <a:prstTxWarp prst="textNoShape">
              <a:avLst/>
            </a:prstTxWarp>
            <a:spAutoFit/>
          </a:bodyPr>
          <a:lstStyle/>
          <a:p>
            <a:r>
              <a:rPr lang="pl-PL" sz="1200" dirty="0"/>
              <a:t>Q</a:t>
            </a:r>
            <a:endParaRPr lang="en-GB" sz="1200" dirty="0"/>
          </a:p>
        </p:txBody>
      </p:sp>
      <p:sp>
        <p:nvSpPr>
          <p:cNvPr id="29" name="Line 101"/>
          <p:cNvSpPr>
            <a:spLocks noChangeShapeType="1"/>
          </p:cNvSpPr>
          <p:nvPr/>
        </p:nvSpPr>
        <p:spPr bwMode="auto">
          <a:xfrm>
            <a:off x="7323133" y="2396138"/>
            <a:ext cx="92075" cy="0"/>
          </a:xfrm>
          <a:prstGeom prst="line">
            <a:avLst/>
          </a:prstGeom>
          <a:noFill/>
          <a:ln w="12700">
            <a:solidFill>
              <a:schemeClr val="tx1"/>
            </a:solidFill>
            <a:round/>
            <a:headEnd/>
            <a:tailEnd/>
          </a:ln>
          <a:effectLst/>
        </p:spPr>
        <p:txBody>
          <a:bodyPr>
            <a:prstTxWarp prst="textNoShape">
              <a:avLst/>
            </a:prstTxWarp>
          </a:bodyPr>
          <a:lstStyle/>
          <a:p>
            <a:endParaRPr lang="en-US" dirty="0"/>
          </a:p>
        </p:txBody>
      </p:sp>
      <p:sp>
        <p:nvSpPr>
          <p:cNvPr id="30" name="Text Box 102"/>
          <p:cNvSpPr txBox="1">
            <a:spLocks noChangeArrowheads="1"/>
          </p:cNvSpPr>
          <p:nvPr/>
        </p:nvSpPr>
        <p:spPr bwMode="auto">
          <a:xfrm>
            <a:off x="6870696" y="1877025"/>
            <a:ext cx="293688" cy="274637"/>
          </a:xfrm>
          <a:prstGeom prst="rect">
            <a:avLst/>
          </a:prstGeom>
          <a:noFill/>
          <a:ln w="9525">
            <a:noFill/>
            <a:miter lim="800000"/>
            <a:headEnd/>
            <a:tailEnd/>
          </a:ln>
          <a:effectLst/>
        </p:spPr>
        <p:txBody>
          <a:bodyPr wrap="none">
            <a:prstTxWarp prst="textNoShape">
              <a:avLst/>
            </a:prstTxWarp>
            <a:spAutoFit/>
          </a:bodyPr>
          <a:lstStyle/>
          <a:p>
            <a:r>
              <a:rPr lang="pl-PL" sz="1200" dirty="0"/>
              <a:t>D</a:t>
            </a:r>
            <a:endParaRPr lang="en-GB" sz="1200" dirty="0"/>
          </a:p>
        </p:txBody>
      </p:sp>
      <p:sp>
        <p:nvSpPr>
          <p:cNvPr id="31" name="Line 103"/>
          <p:cNvSpPr>
            <a:spLocks noChangeShapeType="1"/>
          </p:cNvSpPr>
          <p:nvPr/>
        </p:nvSpPr>
        <p:spPr bwMode="auto">
          <a:xfrm>
            <a:off x="6816721" y="1908925"/>
            <a:ext cx="0" cy="574675"/>
          </a:xfrm>
          <a:prstGeom prst="line">
            <a:avLst/>
          </a:prstGeom>
          <a:noFill/>
          <a:ln w="127000">
            <a:solidFill>
              <a:srgbClr val="FF0000"/>
            </a:solidFill>
            <a:round/>
            <a:headEnd/>
            <a:tailEnd/>
          </a:ln>
          <a:effectLst/>
        </p:spPr>
        <p:txBody>
          <a:bodyPr>
            <a:prstTxWarp prst="textNoShape">
              <a:avLst/>
            </a:prstTxWarp>
          </a:bodyPr>
          <a:lstStyle/>
          <a:p>
            <a:endParaRPr lang="en-US" dirty="0"/>
          </a:p>
        </p:txBody>
      </p:sp>
      <p:sp>
        <p:nvSpPr>
          <p:cNvPr id="17" name="Text Box 105"/>
          <p:cNvSpPr txBox="1">
            <a:spLocks noChangeArrowheads="1"/>
          </p:cNvSpPr>
          <p:nvPr/>
        </p:nvSpPr>
        <p:spPr bwMode="auto">
          <a:xfrm>
            <a:off x="674683" y="1316638"/>
            <a:ext cx="458379" cy="338554"/>
          </a:xfrm>
          <a:prstGeom prst="rect">
            <a:avLst/>
          </a:prstGeom>
          <a:noFill/>
          <a:ln w="9525">
            <a:noFill/>
            <a:miter lim="800000"/>
            <a:headEnd/>
            <a:tailEnd/>
          </a:ln>
          <a:effectLst/>
        </p:spPr>
        <p:txBody>
          <a:bodyPr wrap="none">
            <a:prstTxWarp prst="textNoShape">
              <a:avLst/>
            </a:prstTxWarp>
            <a:spAutoFit/>
          </a:bodyPr>
          <a:lstStyle/>
          <a:p>
            <a:r>
              <a:rPr lang="pl-PL" sz="1600" dirty="0">
                <a:solidFill>
                  <a:srgbClr val="000000"/>
                </a:solidFill>
                <a:latin typeface="AvantGarde Md BT" pitchFamily="34" charset="0"/>
              </a:rPr>
              <a:t>SE</a:t>
            </a:r>
            <a:endParaRPr lang="en-GB" sz="1600" dirty="0">
              <a:solidFill>
                <a:srgbClr val="000000"/>
              </a:solidFill>
              <a:latin typeface="AvantGarde Md BT" pitchFamily="34" charset="0"/>
            </a:endParaRPr>
          </a:p>
        </p:txBody>
      </p:sp>
      <p:sp>
        <p:nvSpPr>
          <p:cNvPr id="18" name="Text Box 106"/>
          <p:cNvSpPr txBox="1">
            <a:spLocks noChangeArrowheads="1"/>
          </p:cNvSpPr>
          <p:nvPr/>
        </p:nvSpPr>
        <p:spPr bwMode="auto">
          <a:xfrm>
            <a:off x="625835" y="1832575"/>
            <a:ext cx="526707" cy="338554"/>
          </a:xfrm>
          <a:prstGeom prst="rect">
            <a:avLst/>
          </a:prstGeom>
          <a:noFill/>
          <a:ln w="9525">
            <a:noFill/>
            <a:miter lim="800000"/>
            <a:headEnd/>
            <a:tailEnd/>
          </a:ln>
          <a:effectLst/>
        </p:spPr>
        <p:txBody>
          <a:bodyPr wrap="none">
            <a:prstTxWarp prst="textNoShape">
              <a:avLst/>
            </a:prstTxWarp>
            <a:spAutoFit/>
          </a:bodyPr>
          <a:lstStyle/>
          <a:p>
            <a:r>
              <a:rPr lang="pl-PL" sz="1600" dirty="0" smtClean="0">
                <a:solidFill>
                  <a:srgbClr val="000000"/>
                </a:solidFill>
                <a:latin typeface="AvantGarde Md BT" pitchFamily="34" charset="0"/>
              </a:rPr>
              <a:t>SCI</a:t>
            </a:r>
            <a:endParaRPr lang="en-GB" sz="1600" dirty="0">
              <a:solidFill>
                <a:srgbClr val="000000"/>
              </a:solidFill>
              <a:latin typeface="AvantGarde Md BT" pitchFamily="34" charset="0"/>
            </a:endParaRPr>
          </a:p>
        </p:txBody>
      </p:sp>
      <p:sp>
        <p:nvSpPr>
          <p:cNvPr id="9" name="AutoShape 109"/>
          <p:cNvSpPr>
            <a:spLocks noChangeArrowheads="1"/>
          </p:cNvSpPr>
          <p:nvPr/>
        </p:nvSpPr>
        <p:spPr bwMode="auto">
          <a:xfrm>
            <a:off x="1296983" y="4086825"/>
            <a:ext cx="7416800" cy="647700"/>
          </a:xfrm>
          <a:prstGeom prst="roundRect">
            <a:avLst>
              <a:gd name="adj" fmla="val 16667"/>
            </a:avLst>
          </a:prstGeom>
          <a:gradFill flip="none" rotWithShape="1">
            <a:gsLst>
              <a:gs pos="100000">
                <a:srgbClr val="DDDFDC"/>
              </a:gs>
              <a:gs pos="0">
                <a:schemeClr val="bg1"/>
              </a:gs>
            </a:gsLst>
            <a:lin ang="16200000" scaled="0"/>
            <a:tileRect/>
          </a:gradFill>
          <a:ln w="9525">
            <a:solidFill>
              <a:srgbClr val="000000"/>
            </a:solidFill>
            <a:miter lim="800000"/>
            <a:headEnd/>
            <a:tailEnd/>
          </a:ln>
        </p:spPr>
        <p:txBody>
          <a:bodyPr wrap="none" anchor="ctr">
            <a:prstTxWarp prst="textNoShape">
              <a:avLst/>
            </a:prstTxWarp>
          </a:bodyPr>
          <a:lstStyle/>
          <a:p>
            <a:pPr algn="ctr" defTabSz="914400" fontAlgn="auto">
              <a:spcBef>
                <a:spcPts val="0"/>
              </a:spcBef>
              <a:spcAft>
                <a:spcPts val="0"/>
              </a:spcAft>
              <a:defRPr/>
            </a:pPr>
            <a:r>
              <a:rPr lang="en-GB" kern="0" dirty="0">
                <a:solidFill>
                  <a:sysClr val="windowText" lastClr="000000"/>
                </a:solidFill>
              </a:rPr>
              <a:t>No switching during scan shift</a:t>
            </a:r>
          </a:p>
        </p:txBody>
      </p:sp>
      <p:sp useBgFill="1">
        <p:nvSpPr>
          <p:cNvPr id="10" name="Rectangle 111"/>
          <p:cNvSpPr>
            <a:spLocks noChangeArrowheads="1"/>
          </p:cNvSpPr>
          <p:nvPr/>
        </p:nvSpPr>
        <p:spPr bwMode="auto">
          <a:xfrm>
            <a:off x="8266108" y="4005863"/>
            <a:ext cx="574675" cy="792162"/>
          </a:xfrm>
          <a:prstGeom prst="rect">
            <a:avLst/>
          </a:prstGeom>
          <a:ln w="9525">
            <a:noFill/>
            <a:miter lim="800000"/>
            <a:headEnd/>
            <a:tailEnd/>
          </a:ln>
          <a:effectLst/>
        </p:spPr>
        <p:txBody>
          <a:bodyPr wrap="none" anchor="ctr">
            <a:prstTxWarp prst="textNoShape">
              <a:avLst/>
            </a:prstTxWarp>
          </a:bodyPr>
          <a:lstStyle/>
          <a:p>
            <a:endParaRPr lang="en-US" dirty="0"/>
          </a:p>
        </p:txBody>
      </p:sp>
      <p:sp useBgFill="1">
        <p:nvSpPr>
          <p:cNvPr id="96" name="Rectangle 95"/>
          <p:cNvSpPr/>
          <p:nvPr/>
        </p:nvSpPr>
        <p:spPr>
          <a:xfrm>
            <a:off x="1133062" y="4625670"/>
            <a:ext cx="7437847" cy="236618"/>
          </a:xfrm>
          <a:prstGeom prst="rect">
            <a:avLst/>
          </a:prstGeom>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92" name="Group 91"/>
          <p:cNvGrpSpPr/>
          <p:nvPr/>
        </p:nvGrpSpPr>
        <p:grpSpPr>
          <a:xfrm>
            <a:off x="113292" y="6390980"/>
            <a:ext cx="5053702" cy="381543"/>
            <a:chOff x="113292" y="6390980"/>
            <a:chExt cx="5053702" cy="381543"/>
          </a:xfrm>
        </p:grpSpPr>
        <p:pic>
          <p:nvPicPr>
            <p:cNvPr id="97" name="Picture 96"/>
            <p:cNvPicPr>
              <a:picLocks noChangeAspect="1"/>
            </p:cNvPicPr>
            <p:nvPr/>
          </p:nvPicPr>
          <p:blipFill>
            <a:blip r:embed="rId3"/>
            <a:stretch>
              <a:fillRect/>
            </a:stretch>
          </p:blipFill>
          <p:spPr>
            <a:xfrm>
              <a:off x="113292" y="6448404"/>
              <a:ext cx="645220" cy="324119"/>
            </a:xfrm>
            <a:prstGeom prst="rect">
              <a:avLst/>
            </a:prstGeom>
          </p:spPr>
        </p:pic>
        <p:sp>
          <p:nvSpPr>
            <p:cNvPr id="98" name="TextBox 97"/>
            <p:cNvSpPr txBox="1"/>
            <p:nvPr/>
          </p:nvSpPr>
          <p:spPr>
            <a:xfrm>
              <a:off x="709924" y="6390980"/>
              <a:ext cx="4457070" cy="338554"/>
            </a:xfrm>
            <a:prstGeom prst="rect">
              <a:avLst/>
            </a:prstGeom>
            <a:noFill/>
          </p:spPr>
          <p:txBody>
            <a:bodyPr wrap="none" rtlCol="0">
              <a:spAutoFit/>
            </a:bodyPr>
            <a:lstStyle/>
            <a:p>
              <a:r>
                <a:rPr lang="en-US" sz="1600" noProof="1" smtClean="0">
                  <a:latin typeface="Comic Sans MS"/>
                  <a:cs typeface="Comic Sans MS"/>
                </a:rPr>
                <a:t>S. Gerstendorfen, H.-J. Wunderlich, ITC’99</a:t>
              </a:r>
              <a:endParaRPr lang="en-US" sz="1600" noProof="1">
                <a:latin typeface="Comic Sans MS"/>
                <a:cs typeface="Comic Sans MS"/>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Scan partitioning</a:t>
            </a:r>
            <a:endParaRPr lang="en-US" dirty="0"/>
          </a:p>
        </p:txBody>
      </p:sp>
      <p:sp>
        <p:nvSpPr>
          <p:cNvPr id="5" name="Line 4"/>
          <p:cNvSpPr>
            <a:spLocks noChangeShapeType="1"/>
          </p:cNvSpPr>
          <p:nvPr/>
        </p:nvSpPr>
        <p:spPr bwMode="auto">
          <a:xfrm>
            <a:off x="1077913" y="1248408"/>
            <a:ext cx="7572375" cy="0"/>
          </a:xfrm>
          <a:prstGeom prst="line">
            <a:avLst/>
          </a:prstGeom>
          <a:noFill/>
          <a:ln w="28575">
            <a:solidFill>
              <a:schemeClr val="tx1"/>
            </a:solidFill>
            <a:round/>
            <a:headEnd/>
            <a:tailEnd/>
          </a:ln>
          <a:effectLst/>
        </p:spPr>
        <p:txBody>
          <a:bodyPr>
            <a:prstTxWarp prst="textNoShape">
              <a:avLst/>
            </a:prstTxWarp>
          </a:bodyPr>
          <a:lstStyle/>
          <a:p>
            <a:endParaRPr lang="en-US" dirty="0"/>
          </a:p>
        </p:txBody>
      </p:sp>
      <p:sp>
        <p:nvSpPr>
          <p:cNvPr id="6" name="Line 5"/>
          <p:cNvSpPr>
            <a:spLocks noChangeShapeType="1"/>
          </p:cNvSpPr>
          <p:nvPr/>
        </p:nvSpPr>
        <p:spPr bwMode="auto">
          <a:xfrm>
            <a:off x="1077913" y="2382011"/>
            <a:ext cx="7572375" cy="0"/>
          </a:xfrm>
          <a:prstGeom prst="line">
            <a:avLst/>
          </a:prstGeom>
          <a:noFill/>
          <a:ln w="28575">
            <a:solidFill>
              <a:schemeClr val="tx1"/>
            </a:solidFill>
            <a:round/>
            <a:headEnd/>
            <a:tailEnd/>
          </a:ln>
          <a:effectLst/>
        </p:spPr>
        <p:txBody>
          <a:bodyPr>
            <a:prstTxWarp prst="textNoShape">
              <a:avLst/>
            </a:prstTxWarp>
          </a:bodyPr>
          <a:lstStyle/>
          <a:p>
            <a:endParaRPr lang="en-US" dirty="0"/>
          </a:p>
        </p:txBody>
      </p:sp>
      <p:sp>
        <p:nvSpPr>
          <p:cNvPr id="7" name="Freeform 6"/>
          <p:cNvSpPr>
            <a:spLocks/>
          </p:cNvSpPr>
          <p:nvPr/>
        </p:nvSpPr>
        <p:spPr bwMode="auto">
          <a:xfrm>
            <a:off x="1295400" y="2905886"/>
            <a:ext cx="7032625" cy="508000"/>
          </a:xfrm>
          <a:custGeom>
            <a:avLst/>
            <a:gdLst/>
            <a:ahLst/>
            <a:cxnLst>
              <a:cxn ang="0">
                <a:pos x="0" y="11"/>
              </a:cxn>
              <a:cxn ang="0">
                <a:pos x="0" y="320"/>
              </a:cxn>
              <a:cxn ang="0">
                <a:pos x="4430" y="320"/>
              </a:cxn>
              <a:cxn ang="0">
                <a:pos x="4430" y="0"/>
              </a:cxn>
            </a:cxnLst>
            <a:rect l="0" t="0" r="r" b="b"/>
            <a:pathLst>
              <a:path w="4430" h="320">
                <a:moveTo>
                  <a:pt x="0" y="11"/>
                </a:moveTo>
                <a:lnTo>
                  <a:pt x="0" y="320"/>
                </a:lnTo>
                <a:lnTo>
                  <a:pt x="4430" y="320"/>
                </a:lnTo>
                <a:lnTo>
                  <a:pt x="4430" y="0"/>
                </a:lnTo>
              </a:path>
            </a:pathLst>
          </a:custGeom>
          <a:noFill/>
          <a:ln w="28575" cmpd="sng">
            <a:solidFill>
              <a:schemeClr val="tx1"/>
            </a:solidFill>
            <a:round/>
            <a:headEnd type="oval" w="med" len="med"/>
            <a:tailEnd type="oval" w="med" len="med"/>
          </a:ln>
          <a:effectLst/>
        </p:spPr>
        <p:txBody>
          <a:bodyPr>
            <a:prstTxWarp prst="textNoShape">
              <a:avLst/>
            </a:prstTxWarp>
          </a:bodyPr>
          <a:lstStyle/>
          <a:p>
            <a:endParaRPr lang="en-US" dirty="0"/>
          </a:p>
        </p:txBody>
      </p:sp>
      <p:sp>
        <p:nvSpPr>
          <p:cNvPr id="8" name="Freeform 7"/>
          <p:cNvSpPr>
            <a:spLocks/>
          </p:cNvSpPr>
          <p:nvPr/>
        </p:nvSpPr>
        <p:spPr bwMode="auto">
          <a:xfrm>
            <a:off x="1293813" y="2374073"/>
            <a:ext cx="7034212" cy="541338"/>
          </a:xfrm>
          <a:custGeom>
            <a:avLst/>
            <a:gdLst/>
            <a:ahLst/>
            <a:cxnLst>
              <a:cxn ang="0">
                <a:pos x="0" y="5"/>
              </a:cxn>
              <a:cxn ang="0">
                <a:pos x="0" y="341"/>
              </a:cxn>
              <a:cxn ang="0">
                <a:pos x="4436" y="341"/>
              </a:cxn>
              <a:cxn ang="0">
                <a:pos x="4436" y="0"/>
              </a:cxn>
            </a:cxnLst>
            <a:rect l="0" t="0" r="r" b="b"/>
            <a:pathLst>
              <a:path w="4436" h="341">
                <a:moveTo>
                  <a:pt x="0" y="5"/>
                </a:moveTo>
                <a:lnTo>
                  <a:pt x="0" y="341"/>
                </a:lnTo>
                <a:lnTo>
                  <a:pt x="4436" y="341"/>
                </a:lnTo>
                <a:lnTo>
                  <a:pt x="4436" y="0"/>
                </a:lnTo>
              </a:path>
            </a:pathLst>
          </a:custGeom>
          <a:noFill/>
          <a:ln w="28575" cmpd="sng">
            <a:solidFill>
              <a:schemeClr val="tx1"/>
            </a:solidFill>
            <a:round/>
            <a:headEnd type="oval" w="med" len="med"/>
            <a:tailEnd type="oval" w="med" len="med"/>
          </a:ln>
          <a:effectLst/>
        </p:spPr>
        <p:txBody>
          <a:bodyPr>
            <a:prstTxWarp prst="textNoShape">
              <a:avLst/>
            </a:prstTxWarp>
          </a:bodyPr>
          <a:lstStyle/>
          <a:p>
            <a:endParaRPr lang="en-US" dirty="0"/>
          </a:p>
        </p:txBody>
      </p:sp>
      <p:sp>
        <p:nvSpPr>
          <p:cNvPr id="9" name="AutoShape 9"/>
          <p:cNvSpPr>
            <a:spLocks noChangeArrowheads="1"/>
          </p:cNvSpPr>
          <p:nvPr/>
        </p:nvSpPr>
        <p:spPr bwMode="auto">
          <a:xfrm>
            <a:off x="1608138" y="2208973"/>
            <a:ext cx="2159000" cy="360363"/>
          </a:xfrm>
          <a:prstGeom prst="roundRect">
            <a:avLst>
              <a:gd name="adj" fmla="val 16667"/>
            </a:avLst>
          </a:prstGeom>
          <a:solidFill>
            <a:srgbClr val="FF0000"/>
          </a:solidFill>
          <a:ln w="15875" cap="flat" cmpd="sng" algn="ctr">
            <a:solidFill>
              <a:schemeClr val="tx1"/>
            </a:solidFill>
            <a:prstDash val="solid"/>
            <a:round/>
            <a:headEnd type="none" w="med" len="med"/>
            <a:tailEnd type="none" w="med" len="med"/>
          </a:ln>
          <a:effectLst/>
        </p:spPr>
        <p:txBody>
          <a:bodyPr wrap="none" bIns="93600" anchor="ctr">
            <a:prstTxWarp prst="textNoShape">
              <a:avLst/>
            </a:prstTxWarp>
          </a:bodyPr>
          <a:lstStyle/>
          <a:p>
            <a:pPr algn="ctr"/>
            <a:r>
              <a:rPr lang="en-US" sz="1600" dirty="0">
                <a:solidFill>
                  <a:srgbClr val="FFFFFF"/>
                </a:solidFill>
                <a:latin typeface="Arial"/>
                <a:cs typeface="Arial"/>
              </a:rPr>
              <a:t>scan path A</a:t>
            </a:r>
            <a:endParaRPr lang="pl-PL" sz="1600" dirty="0">
              <a:solidFill>
                <a:srgbClr val="FFFFFF"/>
              </a:solidFill>
              <a:latin typeface="Arial"/>
              <a:cs typeface="Arial"/>
            </a:endParaRPr>
          </a:p>
        </p:txBody>
      </p:sp>
      <p:sp>
        <p:nvSpPr>
          <p:cNvPr id="10" name="AutoShape 10"/>
          <p:cNvSpPr>
            <a:spLocks noChangeArrowheads="1"/>
          </p:cNvSpPr>
          <p:nvPr/>
        </p:nvSpPr>
        <p:spPr bwMode="auto">
          <a:xfrm>
            <a:off x="3767138" y="2732848"/>
            <a:ext cx="2159000" cy="360363"/>
          </a:xfrm>
          <a:prstGeom prst="roundRect">
            <a:avLst>
              <a:gd name="adj" fmla="val 16667"/>
            </a:avLst>
          </a:prstGeom>
          <a:solidFill>
            <a:srgbClr val="FFFFFF"/>
          </a:solidFill>
          <a:ln w="15875" cap="flat" cmpd="sng" algn="ctr">
            <a:solidFill>
              <a:schemeClr val="tx1"/>
            </a:solidFill>
            <a:prstDash val="solid"/>
            <a:round/>
            <a:headEnd type="none" w="med" len="med"/>
            <a:tailEnd type="none" w="med" len="med"/>
          </a:ln>
          <a:effectLst/>
        </p:spPr>
        <p:txBody>
          <a:bodyPr wrap="none" bIns="93600" anchor="ctr">
            <a:prstTxWarp prst="textNoShape">
              <a:avLst/>
            </a:prstTxWarp>
          </a:bodyPr>
          <a:lstStyle/>
          <a:p>
            <a:pPr algn="ctr"/>
            <a:r>
              <a:rPr lang="en-US" sz="1600" dirty="0">
                <a:latin typeface="Arial"/>
                <a:cs typeface="Arial"/>
              </a:rPr>
              <a:t>scan path B</a:t>
            </a:r>
            <a:endParaRPr lang="pl-PL" sz="1600" dirty="0">
              <a:latin typeface="Arial"/>
              <a:cs typeface="Arial"/>
            </a:endParaRPr>
          </a:p>
        </p:txBody>
      </p:sp>
      <p:sp>
        <p:nvSpPr>
          <p:cNvPr id="11" name="AutoShape 11"/>
          <p:cNvSpPr>
            <a:spLocks noChangeArrowheads="1"/>
          </p:cNvSpPr>
          <p:nvPr/>
        </p:nvSpPr>
        <p:spPr bwMode="auto">
          <a:xfrm>
            <a:off x="5927725" y="3224973"/>
            <a:ext cx="2159000" cy="360363"/>
          </a:xfrm>
          <a:prstGeom prst="roundRect">
            <a:avLst>
              <a:gd name="adj" fmla="val 16667"/>
            </a:avLst>
          </a:prstGeom>
          <a:solidFill>
            <a:srgbClr val="B9CDE5"/>
          </a:solidFill>
          <a:ln w="15875" cap="flat" cmpd="sng" algn="ctr">
            <a:solidFill>
              <a:schemeClr val="tx1"/>
            </a:solidFill>
            <a:prstDash val="solid"/>
            <a:round/>
            <a:headEnd type="none" w="med" len="med"/>
            <a:tailEnd type="none" w="med" len="med"/>
          </a:ln>
          <a:effectLst/>
        </p:spPr>
        <p:txBody>
          <a:bodyPr wrap="none" bIns="93600" anchor="ctr">
            <a:prstTxWarp prst="textNoShape">
              <a:avLst/>
            </a:prstTxWarp>
          </a:bodyPr>
          <a:lstStyle/>
          <a:p>
            <a:pPr algn="ctr"/>
            <a:r>
              <a:rPr lang="en-US" sz="1600" dirty="0">
                <a:latin typeface="Arial"/>
                <a:cs typeface="Arial"/>
              </a:rPr>
              <a:t>scan path C</a:t>
            </a:r>
            <a:endParaRPr lang="pl-PL" sz="1600" dirty="0">
              <a:latin typeface="Arial"/>
              <a:cs typeface="Arial"/>
            </a:endParaRPr>
          </a:p>
        </p:txBody>
      </p:sp>
      <p:grpSp>
        <p:nvGrpSpPr>
          <p:cNvPr id="12" name="Group 12"/>
          <p:cNvGrpSpPr>
            <a:grpSpLocks/>
          </p:cNvGrpSpPr>
          <p:nvPr/>
        </p:nvGrpSpPr>
        <p:grpSpPr bwMode="auto">
          <a:xfrm>
            <a:off x="1624013" y="1069020"/>
            <a:ext cx="6478587" cy="360363"/>
            <a:chOff x="778" y="2346"/>
            <a:chExt cx="4081" cy="227"/>
          </a:xfrm>
        </p:grpSpPr>
        <p:sp>
          <p:nvSpPr>
            <p:cNvPr id="13" name="AutoShape 13"/>
            <p:cNvSpPr>
              <a:spLocks noChangeArrowheads="1"/>
            </p:cNvSpPr>
            <p:nvPr/>
          </p:nvSpPr>
          <p:spPr bwMode="auto">
            <a:xfrm>
              <a:off x="778" y="2346"/>
              <a:ext cx="1360" cy="227"/>
            </a:xfrm>
            <a:prstGeom prst="roundRect">
              <a:avLst>
                <a:gd name="adj" fmla="val 16667"/>
              </a:avLst>
            </a:prstGeom>
            <a:solidFill>
              <a:srgbClr val="FF0000"/>
            </a:solidFill>
            <a:ln w="15875" cap="flat" cmpd="sng" algn="ctr">
              <a:solidFill>
                <a:schemeClr val="tx1"/>
              </a:solidFill>
              <a:prstDash val="solid"/>
              <a:round/>
              <a:headEnd type="none" w="med" len="med"/>
              <a:tailEnd type="none" w="med" len="med"/>
            </a:ln>
            <a:effectLst/>
          </p:spPr>
          <p:txBody>
            <a:bodyPr wrap="none" bIns="93600" anchor="ctr">
              <a:prstTxWarp prst="textNoShape">
                <a:avLst/>
              </a:prstTxWarp>
            </a:bodyPr>
            <a:lstStyle/>
            <a:p>
              <a:pPr algn="ctr"/>
              <a:r>
                <a:rPr lang="en-US" sz="1600" dirty="0">
                  <a:solidFill>
                    <a:schemeClr val="bg1"/>
                  </a:solidFill>
                  <a:latin typeface="Arial"/>
                  <a:cs typeface="Arial"/>
                </a:rPr>
                <a:t>scan path A</a:t>
              </a:r>
              <a:endParaRPr lang="pl-PL" sz="1600" dirty="0">
                <a:solidFill>
                  <a:schemeClr val="bg1"/>
                </a:solidFill>
                <a:latin typeface="Arial"/>
                <a:cs typeface="Arial"/>
              </a:endParaRPr>
            </a:p>
          </p:txBody>
        </p:sp>
        <p:sp>
          <p:nvSpPr>
            <p:cNvPr id="14" name="AutoShape 14"/>
            <p:cNvSpPr>
              <a:spLocks noChangeArrowheads="1"/>
            </p:cNvSpPr>
            <p:nvPr/>
          </p:nvSpPr>
          <p:spPr bwMode="auto">
            <a:xfrm>
              <a:off x="2138" y="2346"/>
              <a:ext cx="1360" cy="227"/>
            </a:xfrm>
            <a:prstGeom prst="roundRect">
              <a:avLst>
                <a:gd name="adj" fmla="val 16667"/>
              </a:avLst>
            </a:prstGeom>
            <a:solidFill>
              <a:schemeClr val="bg1"/>
            </a:solidFill>
            <a:ln w="15875" cap="flat" cmpd="sng" algn="ctr">
              <a:solidFill>
                <a:schemeClr val="tx1"/>
              </a:solidFill>
              <a:prstDash val="solid"/>
              <a:round/>
              <a:headEnd type="none" w="med" len="med"/>
              <a:tailEnd type="none" w="med" len="med"/>
            </a:ln>
            <a:effectLst/>
          </p:spPr>
          <p:txBody>
            <a:bodyPr wrap="none" bIns="93600" anchor="ctr">
              <a:prstTxWarp prst="textNoShape">
                <a:avLst/>
              </a:prstTxWarp>
            </a:bodyPr>
            <a:lstStyle/>
            <a:p>
              <a:pPr algn="ctr"/>
              <a:r>
                <a:rPr lang="en-US" sz="1600" dirty="0">
                  <a:latin typeface="Arial"/>
                  <a:cs typeface="Arial"/>
                </a:rPr>
                <a:t>scan path B</a:t>
              </a:r>
              <a:endParaRPr lang="pl-PL" sz="1600" dirty="0">
                <a:latin typeface="Arial"/>
                <a:cs typeface="Arial"/>
              </a:endParaRPr>
            </a:p>
          </p:txBody>
        </p:sp>
        <p:sp>
          <p:nvSpPr>
            <p:cNvPr id="15" name="AutoShape 15"/>
            <p:cNvSpPr>
              <a:spLocks noChangeArrowheads="1"/>
            </p:cNvSpPr>
            <p:nvPr/>
          </p:nvSpPr>
          <p:spPr bwMode="auto">
            <a:xfrm>
              <a:off x="3499" y="2346"/>
              <a:ext cx="1360" cy="227"/>
            </a:xfrm>
            <a:prstGeom prst="roundRect">
              <a:avLst>
                <a:gd name="adj" fmla="val 16667"/>
              </a:avLst>
            </a:prstGeom>
            <a:solidFill>
              <a:schemeClr val="accent1">
                <a:lumMod val="40000"/>
                <a:lumOff val="60000"/>
              </a:schemeClr>
            </a:solidFill>
            <a:ln w="15875" cap="flat" cmpd="sng" algn="ctr">
              <a:solidFill>
                <a:schemeClr val="tx1"/>
              </a:solidFill>
              <a:prstDash val="solid"/>
              <a:round/>
              <a:headEnd type="none" w="med" len="med"/>
              <a:tailEnd type="none" w="med" len="med"/>
            </a:ln>
            <a:effectLst/>
          </p:spPr>
          <p:txBody>
            <a:bodyPr wrap="none" bIns="93600" anchor="ctr">
              <a:prstTxWarp prst="textNoShape">
                <a:avLst/>
              </a:prstTxWarp>
            </a:bodyPr>
            <a:lstStyle/>
            <a:p>
              <a:pPr algn="ctr"/>
              <a:r>
                <a:rPr lang="en-US" sz="1600" dirty="0">
                  <a:latin typeface="Arial"/>
                  <a:cs typeface="Arial"/>
                </a:rPr>
                <a:t>scan path C</a:t>
              </a:r>
              <a:endParaRPr lang="pl-PL" sz="1600" dirty="0">
                <a:latin typeface="Arial"/>
                <a:cs typeface="Arial"/>
              </a:endParaRPr>
            </a:p>
          </p:txBody>
        </p:sp>
      </p:grpSp>
      <p:sp>
        <p:nvSpPr>
          <p:cNvPr id="16" name="Freeform 16"/>
          <p:cNvSpPr>
            <a:spLocks/>
          </p:cNvSpPr>
          <p:nvPr/>
        </p:nvSpPr>
        <p:spPr bwMode="auto">
          <a:xfrm>
            <a:off x="1425575" y="1602059"/>
            <a:ext cx="6705600" cy="247650"/>
          </a:xfrm>
          <a:custGeom>
            <a:avLst/>
            <a:gdLst/>
            <a:ahLst/>
            <a:cxnLst>
              <a:cxn ang="0">
                <a:pos x="0" y="148"/>
              </a:cxn>
              <a:cxn ang="0">
                <a:pos x="136" y="148"/>
              </a:cxn>
              <a:cxn ang="0">
                <a:pos x="136" y="4"/>
              </a:cxn>
              <a:cxn ang="0">
                <a:pos x="268" y="4"/>
              </a:cxn>
              <a:cxn ang="0">
                <a:pos x="268" y="148"/>
              </a:cxn>
              <a:cxn ang="0">
                <a:pos x="416" y="148"/>
              </a:cxn>
              <a:cxn ang="0">
                <a:pos x="416" y="0"/>
              </a:cxn>
              <a:cxn ang="0">
                <a:pos x="544" y="0"/>
              </a:cxn>
              <a:cxn ang="0">
                <a:pos x="544" y="152"/>
              </a:cxn>
              <a:cxn ang="0">
                <a:pos x="680" y="152"/>
              </a:cxn>
              <a:cxn ang="0">
                <a:pos x="680" y="0"/>
              </a:cxn>
              <a:cxn ang="0">
                <a:pos x="808" y="0"/>
              </a:cxn>
              <a:cxn ang="0">
                <a:pos x="808" y="156"/>
              </a:cxn>
              <a:cxn ang="0">
                <a:pos x="952" y="156"/>
              </a:cxn>
              <a:cxn ang="0">
                <a:pos x="952" y="0"/>
              </a:cxn>
              <a:cxn ang="0">
                <a:pos x="1092" y="0"/>
              </a:cxn>
              <a:cxn ang="0">
                <a:pos x="1092" y="152"/>
              </a:cxn>
              <a:cxn ang="0">
                <a:pos x="1224" y="152"/>
              </a:cxn>
              <a:cxn ang="0">
                <a:pos x="1224" y="8"/>
              </a:cxn>
              <a:cxn ang="0">
                <a:pos x="1364" y="8"/>
              </a:cxn>
              <a:cxn ang="0">
                <a:pos x="1364" y="148"/>
              </a:cxn>
              <a:cxn ang="0">
                <a:pos x="1500" y="148"/>
              </a:cxn>
              <a:cxn ang="0">
                <a:pos x="1500" y="8"/>
              </a:cxn>
              <a:cxn ang="0">
                <a:pos x="1636" y="8"/>
              </a:cxn>
              <a:cxn ang="0">
                <a:pos x="1636" y="144"/>
              </a:cxn>
              <a:cxn ang="0">
                <a:pos x="1772" y="144"/>
              </a:cxn>
              <a:cxn ang="0">
                <a:pos x="1772" y="4"/>
              </a:cxn>
              <a:cxn ang="0">
                <a:pos x="1908" y="4"/>
              </a:cxn>
              <a:cxn ang="0">
                <a:pos x="1908" y="144"/>
              </a:cxn>
              <a:cxn ang="0">
                <a:pos x="2052" y="144"/>
              </a:cxn>
              <a:cxn ang="0">
                <a:pos x="2052" y="4"/>
              </a:cxn>
              <a:cxn ang="0">
                <a:pos x="2188" y="4"/>
              </a:cxn>
              <a:cxn ang="0">
                <a:pos x="2188" y="144"/>
              </a:cxn>
              <a:cxn ang="0">
                <a:pos x="2320" y="144"/>
              </a:cxn>
              <a:cxn ang="0">
                <a:pos x="2320" y="8"/>
              </a:cxn>
              <a:cxn ang="0">
                <a:pos x="2460" y="8"/>
              </a:cxn>
              <a:cxn ang="0">
                <a:pos x="2460" y="148"/>
              </a:cxn>
              <a:cxn ang="0">
                <a:pos x="2596" y="148"/>
              </a:cxn>
              <a:cxn ang="0">
                <a:pos x="2596" y="8"/>
              </a:cxn>
              <a:cxn ang="0">
                <a:pos x="2728" y="8"/>
              </a:cxn>
              <a:cxn ang="0">
                <a:pos x="2728" y="140"/>
              </a:cxn>
              <a:cxn ang="0">
                <a:pos x="2856" y="140"/>
              </a:cxn>
              <a:cxn ang="0">
                <a:pos x="2856" y="4"/>
              </a:cxn>
              <a:cxn ang="0">
                <a:pos x="2996" y="4"/>
              </a:cxn>
              <a:cxn ang="0">
                <a:pos x="2996" y="136"/>
              </a:cxn>
              <a:cxn ang="0">
                <a:pos x="3136" y="136"/>
              </a:cxn>
              <a:cxn ang="0">
                <a:pos x="3136" y="0"/>
              </a:cxn>
              <a:cxn ang="0">
                <a:pos x="3272" y="0"/>
              </a:cxn>
              <a:cxn ang="0">
                <a:pos x="3272" y="132"/>
              </a:cxn>
              <a:cxn ang="0">
                <a:pos x="3412" y="132"/>
              </a:cxn>
              <a:cxn ang="0">
                <a:pos x="3412" y="4"/>
              </a:cxn>
              <a:cxn ang="0">
                <a:pos x="3544" y="4"/>
              </a:cxn>
              <a:cxn ang="0">
                <a:pos x="3544" y="136"/>
              </a:cxn>
              <a:cxn ang="0">
                <a:pos x="3692" y="136"/>
              </a:cxn>
              <a:cxn ang="0">
                <a:pos x="3692" y="4"/>
              </a:cxn>
              <a:cxn ang="0">
                <a:pos x="3816" y="4"/>
              </a:cxn>
              <a:cxn ang="0">
                <a:pos x="3816" y="136"/>
              </a:cxn>
              <a:cxn ang="0">
                <a:pos x="3956" y="136"/>
              </a:cxn>
              <a:cxn ang="0">
                <a:pos x="3956" y="12"/>
              </a:cxn>
              <a:cxn ang="0">
                <a:pos x="4084" y="12"/>
              </a:cxn>
              <a:cxn ang="0">
                <a:pos x="4084" y="144"/>
              </a:cxn>
              <a:cxn ang="0">
                <a:pos x="4224" y="144"/>
              </a:cxn>
            </a:cxnLst>
            <a:rect l="0" t="0" r="r" b="b"/>
            <a:pathLst>
              <a:path w="4224" h="156">
                <a:moveTo>
                  <a:pt x="0" y="148"/>
                </a:moveTo>
                <a:lnTo>
                  <a:pt x="136" y="148"/>
                </a:lnTo>
                <a:lnTo>
                  <a:pt x="136" y="4"/>
                </a:lnTo>
                <a:lnTo>
                  <a:pt x="268" y="4"/>
                </a:lnTo>
                <a:lnTo>
                  <a:pt x="268" y="148"/>
                </a:lnTo>
                <a:lnTo>
                  <a:pt x="416" y="148"/>
                </a:lnTo>
                <a:lnTo>
                  <a:pt x="416" y="0"/>
                </a:lnTo>
                <a:lnTo>
                  <a:pt x="544" y="0"/>
                </a:lnTo>
                <a:lnTo>
                  <a:pt x="544" y="152"/>
                </a:lnTo>
                <a:lnTo>
                  <a:pt x="680" y="152"/>
                </a:lnTo>
                <a:lnTo>
                  <a:pt x="680" y="0"/>
                </a:lnTo>
                <a:lnTo>
                  <a:pt x="808" y="0"/>
                </a:lnTo>
                <a:lnTo>
                  <a:pt x="808" y="156"/>
                </a:lnTo>
                <a:lnTo>
                  <a:pt x="952" y="156"/>
                </a:lnTo>
                <a:lnTo>
                  <a:pt x="952" y="0"/>
                </a:lnTo>
                <a:lnTo>
                  <a:pt x="1092" y="0"/>
                </a:lnTo>
                <a:lnTo>
                  <a:pt x="1092" y="152"/>
                </a:lnTo>
                <a:lnTo>
                  <a:pt x="1224" y="152"/>
                </a:lnTo>
                <a:lnTo>
                  <a:pt x="1224" y="8"/>
                </a:lnTo>
                <a:lnTo>
                  <a:pt x="1364" y="8"/>
                </a:lnTo>
                <a:lnTo>
                  <a:pt x="1364" y="148"/>
                </a:lnTo>
                <a:lnTo>
                  <a:pt x="1500" y="148"/>
                </a:lnTo>
                <a:lnTo>
                  <a:pt x="1500" y="8"/>
                </a:lnTo>
                <a:lnTo>
                  <a:pt x="1636" y="8"/>
                </a:lnTo>
                <a:lnTo>
                  <a:pt x="1636" y="144"/>
                </a:lnTo>
                <a:lnTo>
                  <a:pt x="1772" y="144"/>
                </a:lnTo>
                <a:lnTo>
                  <a:pt x="1772" y="4"/>
                </a:lnTo>
                <a:lnTo>
                  <a:pt x="1908" y="4"/>
                </a:lnTo>
                <a:lnTo>
                  <a:pt x="1908" y="144"/>
                </a:lnTo>
                <a:lnTo>
                  <a:pt x="2052" y="144"/>
                </a:lnTo>
                <a:lnTo>
                  <a:pt x="2052" y="4"/>
                </a:lnTo>
                <a:lnTo>
                  <a:pt x="2188" y="4"/>
                </a:lnTo>
                <a:lnTo>
                  <a:pt x="2188" y="144"/>
                </a:lnTo>
                <a:lnTo>
                  <a:pt x="2320" y="144"/>
                </a:lnTo>
                <a:lnTo>
                  <a:pt x="2320" y="8"/>
                </a:lnTo>
                <a:lnTo>
                  <a:pt x="2460" y="8"/>
                </a:lnTo>
                <a:lnTo>
                  <a:pt x="2460" y="148"/>
                </a:lnTo>
                <a:lnTo>
                  <a:pt x="2596" y="148"/>
                </a:lnTo>
                <a:lnTo>
                  <a:pt x="2596" y="8"/>
                </a:lnTo>
                <a:lnTo>
                  <a:pt x="2728" y="8"/>
                </a:lnTo>
                <a:lnTo>
                  <a:pt x="2728" y="140"/>
                </a:lnTo>
                <a:lnTo>
                  <a:pt x="2856" y="140"/>
                </a:lnTo>
                <a:lnTo>
                  <a:pt x="2856" y="4"/>
                </a:lnTo>
                <a:lnTo>
                  <a:pt x="2996" y="4"/>
                </a:lnTo>
                <a:lnTo>
                  <a:pt x="2996" y="136"/>
                </a:lnTo>
                <a:lnTo>
                  <a:pt x="3136" y="136"/>
                </a:lnTo>
                <a:lnTo>
                  <a:pt x="3136" y="0"/>
                </a:lnTo>
                <a:lnTo>
                  <a:pt x="3272" y="0"/>
                </a:lnTo>
                <a:lnTo>
                  <a:pt x="3272" y="132"/>
                </a:lnTo>
                <a:lnTo>
                  <a:pt x="3412" y="132"/>
                </a:lnTo>
                <a:lnTo>
                  <a:pt x="3412" y="4"/>
                </a:lnTo>
                <a:lnTo>
                  <a:pt x="3544" y="4"/>
                </a:lnTo>
                <a:lnTo>
                  <a:pt x="3544" y="136"/>
                </a:lnTo>
                <a:lnTo>
                  <a:pt x="3692" y="136"/>
                </a:lnTo>
                <a:lnTo>
                  <a:pt x="3692" y="4"/>
                </a:lnTo>
                <a:lnTo>
                  <a:pt x="3816" y="4"/>
                </a:lnTo>
                <a:lnTo>
                  <a:pt x="3816" y="136"/>
                </a:lnTo>
                <a:lnTo>
                  <a:pt x="3956" y="136"/>
                </a:lnTo>
                <a:lnTo>
                  <a:pt x="3956" y="12"/>
                </a:lnTo>
                <a:lnTo>
                  <a:pt x="4084" y="12"/>
                </a:lnTo>
                <a:lnTo>
                  <a:pt x="4084" y="144"/>
                </a:lnTo>
                <a:lnTo>
                  <a:pt x="4224" y="144"/>
                </a:lnTo>
              </a:path>
            </a:pathLst>
          </a:custGeom>
          <a:noFill/>
          <a:ln w="28575" cmpd="sng">
            <a:solidFill>
              <a:schemeClr val="tx1"/>
            </a:solidFill>
            <a:round/>
            <a:headEnd/>
            <a:tailEnd/>
          </a:ln>
          <a:effectLst/>
        </p:spPr>
        <p:txBody>
          <a:bodyPr bIns="93600">
            <a:prstTxWarp prst="textNoShape">
              <a:avLst/>
            </a:prstTxWarp>
          </a:bodyPr>
          <a:lstStyle/>
          <a:p>
            <a:endParaRPr lang="en-US" sz="1600" dirty="0">
              <a:latin typeface="Arial"/>
              <a:cs typeface="Arial"/>
            </a:endParaRPr>
          </a:p>
        </p:txBody>
      </p:sp>
      <p:sp>
        <p:nvSpPr>
          <p:cNvPr id="17" name="Freeform 17"/>
          <p:cNvSpPr>
            <a:spLocks/>
          </p:cNvSpPr>
          <p:nvPr/>
        </p:nvSpPr>
        <p:spPr bwMode="auto">
          <a:xfrm>
            <a:off x="1658938" y="3612323"/>
            <a:ext cx="6711950" cy="228600"/>
          </a:xfrm>
          <a:custGeom>
            <a:avLst/>
            <a:gdLst/>
            <a:ahLst/>
            <a:cxnLst>
              <a:cxn ang="0">
                <a:pos x="0" y="136"/>
              </a:cxn>
              <a:cxn ang="0">
                <a:pos x="140" y="136"/>
              </a:cxn>
              <a:cxn ang="0">
                <a:pos x="140" y="4"/>
              </a:cxn>
              <a:cxn ang="0">
                <a:pos x="272" y="4"/>
              </a:cxn>
              <a:cxn ang="0">
                <a:pos x="272" y="140"/>
              </a:cxn>
              <a:cxn ang="0">
                <a:pos x="416" y="140"/>
              </a:cxn>
              <a:cxn ang="0">
                <a:pos x="415" y="4"/>
              </a:cxn>
              <a:cxn ang="0">
                <a:pos x="556" y="4"/>
              </a:cxn>
              <a:cxn ang="0">
                <a:pos x="556" y="140"/>
              </a:cxn>
              <a:cxn ang="0">
                <a:pos x="684" y="140"/>
              </a:cxn>
              <a:cxn ang="0">
                <a:pos x="684" y="0"/>
              </a:cxn>
              <a:cxn ang="0">
                <a:pos x="816" y="0"/>
              </a:cxn>
              <a:cxn ang="0">
                <a:pos x="816" y="144"/>
              </a:cxn>
              <a:cxn ang="0">
                <a:pos x="960" y="144"/>
              </a:cxn>
              <a:cxn ang="0">
                <a:pos x="960" y="0"/>
              </a:cxn>
              <a:cxn ang="0">
                <a:pos x="1092" y="0"/>
              </a:cxn>
              <a:cxn ang="0">
                <a:pos x="1092" y="140"/>
              </a:cxn>
              <a:cxn ang="0">
                <a:pos x="1232" y="140"/>
              </a:cxn>
              <a:cxn ang="0">
                <a:pos x="1232" y="0"/>
              </a:cxn>
              <a:cxn ang="0">
                <a:pos x="1372" y="0"/>
              </a:cxn>
              <a:cxn ang="0">
                <a:pos x="1372" y="136"/>
              </a:cxn>
              <a:cxn ang="0">
                <a:pos x="4228" y="136"/>
              </a:cxn>
            </a:cxnLst>
            <a:rect l="0" t="0" r="r" b="b"/>
            <a:pathLst>
              <a:path w="4228" h="144">
                <a:moveTo>
                  <a:pt x="0" y="136"/>
                </a:moveTo>
                <a:lnTo>
                  <a:pt x="140" y="136"/>
                </a:lnTo>
                <a:lnTo>
                  <a:pt x="140" y="4"/>
                </a:lnTo>
                <a:lnTo>
                  <a:pt x="272" y="4"/>
                </a:lnTo>
                <a:lnTo>
                  <a:pt x="272" y="140"/>
                </a:lnTo>
                <a:lnTo>
                  <a:pt x="416" y="140"/>
                </a:lnTo>
                <a:lnTo>
                  <a:pt x="415" y="4"/>
                </a:lnTo>
                <a:lnTo>
                  <a:pt x="556" y="4"/>
                </a:lnTo>
                <a:lnTo>
                  <a:pt x="556" y="140"/>
                </a:lnTo>
                <a:lnTo>
                  <a:pt x="684" y="140"/>
                </a:lnTo>
                <a:lnTo>
                  <a:pt x="684" y="0"/>
                </a:lnTo>
                <a:lnTo>
                  <a:pt x="816" y="0"/>
                </a:lnTo>
                <a:lnTo>
                  <a:pt x="816" y="144"/>
                </a:lnTo>
                <a:lnTo>
                  <a:pt x="960" y="144"/>
                </a:lnTo>
                <a:lnTo>
                  <a:pt x="960" y="0"/>
                </a:lnTo>
                <a:lnTo>
                  <a:pt x="1092" y="0"/>
                </a:lnTo>
                <a:lnTo>
                  <a:pt x="1092" y="140"/>
                </a:lnTo>
                <a:lnTo>
                  <a:pt x="1232" y="140"/>
                </a:lnTo>
                <a:lnTo>
                  <a:pt x="1232" y="0"/>
                </a:lnTo>
                <a:lnTo>
                  <a:pt x="1372" y="0"/>
                </a:lnTo>
                <a:lnTo>
                  <a:pt x="1372" y="136"/>
                </a:lnTo>
                <a:lnTo>
                  <a:pt x="4228" y="136"/>
                </a:lnTo>
              </a:path>
            </a:pathLst>
          </a:custGeom>
          <a:noFill/>
          <a:ln w="28575" cmpd="sng">
            <a:solidFill>
              <a:schemeClr val="tx1"/>
            </a:solidFill>
            <a:round/>
            <a:headEnd/>
            <a:tailEnd/>
          </a:ln>
          <a:effectLst/>
        </p:spPr>
        <p:txBody>
          <a:bodyPr>
            <a:prstTxWarp prst="textNoShape">
              <a:avLst/>
            </a:prstTxWarp>
          </a:bodyPr>
          <a:lstStyle/>
          <a:p>
            <a:endParaRPr lang="en-US" dirty="0"/>
          </a:p>
        </p:txBody>
      </p:sp>
      <p:sp>
        <p:nvSpPr>
          <p:cNvPr id="18" name="Freeform 18"/>
          <p:cNvSpPr>
            <a:spLocks/>
          </p:cNvSpPr>
          <p:nvPr/>
        </p:nvSpPr>
        <p:spPr bwMode="auto">
          <a:xfrm>
            <a:off x="1658938" y="3979036"/>
            <a:ext cx="6705600" cy="234950"/>
          </a:xfrm>
          <a:custGeom>
            <a:avLst/>
            <a:gdLst/>
            <a:ahLst/>
            <a:cxnLst>
              <a:cxn ang="0">
                <a:pos x="0" y="144"/>
              </a:cxn>
              <a:cxn ang="0">
                <a:pos x="1500" y="144"/>
              </a:cxn>
              <a:cxn ang="0">
                <a:pos x="1500" y="4"/>
              </a:cxn>
              <a:cxn ang="0">
                <a:pos x="1636" y="4"/>
              </a:cxn>
              <a:cxn ang="0">
                <a:pos x="1636" y="136"/>
              </a:cxn>
              <a:cxn ang="0">
                <a:pos x="1772" y="136"/>
              </a:cxn>
              <a:cxn ang="0">
                <a:pos x="1771" y="1"/>
              </a:cxn>
              <a:cxn ang="0">
                <a:pos x="1912" y="1"/>
              </a:cxn>
              <a:cxn ang="0">
                <a:pos x="1912" y="140"/>
              </a:cxn>
              <a:cxn ang="0">
                <a:pos x="2056" y="140"/>
              </a:cxn>
              <a:cxn ang="0">
                <a:pos x="2056" y="4"/>
              </a:cxn>
              <a:cxn ang="0">
                <a:pos x="2188" y="4"/>
              </a:cxn>
              <a:cxn ang="0">
                <a:pos x="2188" y="136"/>
              </a:cxn>
              <a:cxn ang="0">
                <a:pos x="2320" y="136"/>
              </a:cxn>
              <a:cxn ang="0">
                <a:pos x="2320" y="0"/>
              </a:cxn>
              <a:cxn ang="0">
                <a:pos x="2456" y="0"/>
              </a:cxn>
              <a:cxn ang="0">
                <a:pos x="2456" y="148"/>
              </a:cxn>
              <a:cxn ang="0">
                <a:pos x="2588" y="148"/>
              </a:cxn>
              <a:cxn ang="0">
                <a:pos x="2588" y="4"/>
              </a:cxn>
              <a:cxn ang="0">
                <a:pos x="2728" y="4"/>
              </a:cxn>
              <a:cxn ang="0">
                <a:pos x="2728" y="140"/>
              </a:cxn>
              <a:cxn ang="0">
                <a:pos x="4224" y="140"/>
              </a:cxn>
            </a:cxnLst>
            <a:rect l="0" t="0" r="r" b="b"/>
            <a:pathLst>
              <a:path w="4224" h="148">
                <a:moveTo>
                  <a:pt x="0" y="144"/>
                </a:moveTo>
                <a:lnTo>
                  <a:pt x="1500" y="144"/>
                </a:lnTo>
                <a:lnTo>
                  <a:pt x="1500" y="4"/>
                </a:lnTo>
                <a:lnTo>
                  <a:pt x="1636" y="4"/>
                </a:lnTo>
                <a:lnTo>
                  <a:pt x="1636" y="136"/>
                </a:lnTo>
                <a:lnTo>
                  <a:pt x="1772" y="136"/>
                </a:lnTo>
                <a:lnTo>
                  <a:pt x="1771" y="1"/>
                </a:lnTo>
                <a:lnTo>
                  <a:pt x="1912" y="1"/>
                </a:lnTo>
                <a:lnTo>
                  <a:pt x="1912" y="140"/>
                </a:lnTo>
                <a:lnTo>
                  <a:pt x="2056" y="140"/>
                </a:lnTo>
                <a:lnTo>
                  <a:pt x="2056" y="4"/>
                </a:lnTo>
                <a:lnTo>
                  <a:pt x="2188" y="4"/>
                </a:lnTo>
                <a:lnTo>
                  <a:pt x="2188" y="136"/>
                </a:lnTo>
                <a:lnTo>
                  <a:pt x="2320" y="136"/>
                </a:lnTo>
                <a:lnTo>
                  <a:pt x="2320" y="0"/>
                </a:lnTo>
                <a:lnTo>
                  <a:pt x="2456" y="0"/>
                </a:lnTo>
                <a:lnTo>
                  <a:pt x="2456" y="148"/>
                </a:lnTo>
                <a:lnTo>
                  <a:pt x="2588" y="148"/>
                </a:lnTo>
                <a:lnTo>
                  <a:pt x="2588" y="4"/>
                </a:lnTo>
                <a:lnTo>
                  <a:pt x="2728" y="4"/>
                </a:lnTo>
                <a:lnTo>
                  <a:pt x="2728" y="140"/>
                </a:lnTo>
                <a:lnTo>
                  <a:pt x="4224" y="140"/>
                </a:lnTo>
              </a:path>
            </a:pathLst>
          </a:custGeom>
          <a:noFill/>
          <a:ln w="28575" cmpd="sng">
            <a:solidFill>
              <a:schemeClr val="tx1"/>
            </a:solidFill>
            <a:round/>
            <a:headEnd/>
            <a:tailEnd/>
          </a:ln>
          <a:effectLst/>
        </p:spPr>
        <p:txBody>
          <a:bodyPr>
            <a:prstTxWarp prst="textNoShape">
              <a:avLst/>
            </a:prstTxWarp>
          </a:bodyPr>
          <a:lstStyle/>
          <a:p>
            <a:endParaRPr lang="en-US" dirty="0"/>
          </a:p>
        </p:txBody>
      </p:sp>
      <p:sp>
        <p:nvSpPr>
          <p:cNvPr id="19" name="Freeform 19"/>
          <p:cNvSpPr>
            <a:spLocks/>
          </p:cNvSpPr>
          <p:nvPr/>
        </p:nvSpPr>
        <p:spPr bwMode="auto">
          <a:xfrm>
            <a:off x="1658938" y="4383848"/>
            <a:ext cx="6711950" cy="234950"/>
          </a:xfrm>
          <a:custGeom>
            <a:avLst/>
            <a:gdLst/>
            <a:ahLst/>
            <a:cxnLst>
              <a:cxn ang="0">
                <a:pos x="0" y="148"/>
              </a:cxn>
              <a:cxn ang="0">
                <a:pos x="2860" y="148"/>
              </a:cxn>
              <a:cxn ang="0">
                <a:pos x="2860" y="4"/>
              </a:cxn>
              <a:cxn ang="0">
                <a:pos x="3004" y="4"/>
              </a:cxn>
              <a:cxn ang="0">
                <a:pos x="3004" y="144"/>
              </a:cxn>
              <a:cxn ang="0">
                <a:pos x="3136" y="144"/>
              </a:cxn>
              <a:cxn ang="0">
                <a:pos x="3136" y="4"/>
              </a:cxn>
              <a:cxn ang="0">
                <a:pos x="3276" y="4"/>
              </a:cxn>
              <a:cxn ang="0">
                <a:pos x="3276" y="136"/>
              </a:cxn>
              <a:cxn ang="0">
                <a:pos x="3408" y="136"/>
              </a:cxn>
              <a:cxn ang="0">
                <a:pos x="3408" y="4"/>
              </a:cxn>
              <a:cxn ang="0">
                <a:pos x="3544" y="4"/>
              </a:cxn>
              <a:cxn ang="0">
                <a:pos x="3544" y="136"/>
              </a:cxn>
              <a:cxn ang="0">
                <a:pos x="3688" y="136"/>
              </a:cxn>
              <a:cxn ang="0">
                <a:pos x="3688" y="0"/>
              </a:cxn>
              <a:cxn ang="0">
                <a:pos x="3816" y="0"/>
              </a:cxn>
              <a:cxn ang="0">
                <a:pos x="3816" y="132"/>
              </a:cxn>
              <a:cxn ang="0">
                <a:pos x="3952" y="132"/>
              </a:cxn>
              <a:cxn ang="0">
                <a:pos x="3952" y="4"/>
              </a:cxn>
              <a:cxn ang="0">
                <a:pos x="4088" y="4"/>
              </a:cxn>
              <a:cxn ang="0">
                <a:pos x="4088" y="140"/>
              </a:cxn>
              <a:cxn ang="0">
                <a:pos x="4228" y="140"/>
              </a:cxn>
            </a:cxnLst>
            <a:rect l="0" t="0" r="r" b="b"/>
            <a:pathLst>
              <a:path w="4228" h="148">
                <a:moveTo>
                  <a:pt x="0" y="148"/>
                </a:moveTo>
                <a:lnTo>
                  <a:pt x="2860" y="148"/>
                </a:lnTo>
                <a:lnTo>
                  <a:pt x="2860" y="4"/>
                </a:lnTo>
                <a:lnTo>
                  <a:pt x="3004" y="4"/>
                </a:lnTo>
                <a:lnTo>
                  <a:pt x="3004" y="144"/>
                </a:lnTo>
                <a:lnTo>
                  <a:pt x="3136" y="144"/>
                </a:lnTo>
                <a:lnTo>
                  <a:pt x="3136" y="4"/>
                </a:lnTo>
                <a:lnTo>
                  <a:pt x="3276" y="4"/>
                </a:lnTo>
                <a:lnTo>
                  <a:pt x="3276" y="136"/>
                </a:lnTo>
                <a:lnTo>
                  <a:pt x="3408" y="136"/>
                </a:lnTo>
                <a:lnTo>
                  <a:pt x="3408" y="4"/>
                </a:lnTo>
                <a:lnTo>
                  <a:pt x="3544" y="4"/>
                </a:lnTo>
                <a:lnTo>
                  <a:pt x="3544" y="136"/>
                </a:lnTo>
                <a:lnTo>
                  <a:pt x="3688" y="136"/>
                </a:lnTo>
                <a:lnTo>
                  <a:pt x="3688" y="0"/>
                </a:lnTo>
                <a:lnTo>
                  <a:pt x="3816" y="0"/>
                </a:lnTo>
                <a:lnTo>
                  <a:pt x="3816" y="132"/>
                </a:lnTo>
                <a:lnTo>
                  <a:pt x="3952" y="132"/>
                </a:lnTo>
                <a:lnTo>
                  <a:pt x="3952" y="4"/>
                </a:lnTo>
                <a:lnTo>
                  <a:pt x="4088" y="4"/>
                </a:lnTo>
                <a:lnTo>
                  <a:pt x="4088" y="140"/>
                </a:lnTo>
                <a:lnTo>
                  <a:pt x="4228" y="140"/>
                </a:lnTo>
              </a:path>
            </a:pathLst>
          </a:custGeom>
          <a:noFill/>
          <a:ln w="28575" cmpd="sng">
            <a:solidFill>
              <a:schemeClr val="tx1"/>
            </a:solidFill>
            <a:round/>
            <a:headEnd/>
            <a:tailEnd/>
          </a:ln>
          <a:effectLst/>
        </p:spPr>
        <p:txBody>
          <a:bodyPr>
            <a:prstTxWarp prst="textNoShape">
              <a:avLst/>
            </a:prstTxWarp>
          </a:bodyPr>
          <a:lstStyle/>
          <a:p>
            <a:endParaRPr lang="en-US" dirty="0"/>
          </a:p>
        </p:txBody>
      </p:sp>
      <p:sp>
        <p:nvSpPr>
          <p:cNvPr id="21" name="Content Placeholder 2"/>
          <p:cNvSpPr>
            <a:spLocks noGrp="1"/>
          </p:cNvSpPr>
          <p:nvPr>
            <p:ph idx="1"/>
          </p:nvPr>
        </p:nvSpPr>
        <p:spPr>
          <a:xfrm>
            <a:off x="669821" y="4759552"/>
            <a:ext cx="8229600" cy="1367438"/>
          </a:xfrm>
        </p:spPr>
        <p:txBody>
          <a:bodyPr/>
          <a:lstStyle/>
          <a:p>
            <a:r>
              <a:rPr lang="en-US" dirty="0" smtClean="0"/>
              <a:t>Divide scan chains</a:t>
            </a:r>
          </a:p>
          <a:p>
            <a:r>
              <a:rPr lang="en-US" dirty="0" smtClean="0"/>
              <a:t>Reduces peak and average toggling rates</a:t>
            </a:r>
          </a:p>
          <a:p>
            <a:r>
              <a:rPr lang="en-US" dirty="0" smtClean="0"/>
              <a:t>Can be used with other low power techniques</a:t>
            </a:r>
            <a:endParaRPr lang="pl-PL" dirty="0" smtClean="0"/>
          </a:p>
          <a:p>
            <a:endParaRPr lang="en-US" dirty="0"/>
          </a:p>
        </p:txBody>
      </p:sp>
      <p:grpSp>
        <p:nvGrpSpPr>
          <p:cNvPr id="20" name="Group 19"/>
          <p:cNvGrpSpPr/>
          <p:nvPr/>
        </p:nvGrpSpPr>
        <p:grpSpPr>
          <a:xfrm>
            <a:off x="113292" y="6390980"/>
            <a:ext cx="2596899" cy="381543"/>
            <a:chOff x="113292" y="6390980"/>
            <a:chExt cx="2596899" cy="381543"/>
          </a:xfrm>
        </p:grpSpPr>
        <p:pic>
          <p:nvPicPr>
            <p:cNvPr id="22" name="Picture 21"/>
            <p:cNvPicPr>
              <a:picLocks noChangeAspect="1"/>
            </p:cNvPicPr>
            <p:nvPr/>
          </p:nvPicPr>
          <p:blipFill>
            <a:blip r:embed="rId3"/>
            <a:stretch>
              <a:fillRect/>
            </a:stretch>
          </p:blipFill>
          <p:spPr>
            <a:xfrm>
              <a:off x="113292" y="6448404"/>
              <a:ext cx="645220" cy="324119"/>
            </a:xfrm>
            <a:prstGeom prst="rect">
              <a:avLst/>
            </a:prstGeom>
          </p:spPr>
        </p:pic>
        <p:sp>
          <p:nvSpPr>
            <p:cNvPr id="23" name="TextBox 22"/>
            <p:cNvSpPr txBox="1"/>
            <p:nvPr/>
          </p:nvSpPr>
          <p:spPr>
            <a:xfrm>
              <a:off x="709924" y="6390980"/>
              <a:ext cx="2000267" cy="338554"/>
            </a:xfrm>
            <a:prstGeom prst="rect">
              <a:avLst/>
            </a:prstGeom>
            <a:noFill/>
          </p:spPr>
          <p:txBody>
            <a:bodyPr wrap="none" rtlCol="0">
              <a:spAutoFit/>
            </a:bodyPr>
            <a:lstStyle/>
            <a:p>
              <a:r>
                <a:rPr lang="en-US" sz="1600" noProof="1" smtClean="0">
                  <a:latin typeface="Comic Sans MS"/>
                  <a:cs typeface="Comic Sans MS"/>
                </a:rPr>
                <a:t>L. Whetsel, ITC’00</a:t>
              </a:r>
              <a:endParaRPr lang="en-US" sz="1600" noProof="1">
                <a:latin typeface="Comic Sans MS"/>
                <a:cs typeface="Comic Sans MS"/>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Clock gating</a:t>
            </a:r>
            <a:endParaRPr lang="en-US" dirty="0"/>
          </a:p>
        </p:txBody>
      </p:sp>
      <p:sp>
        <p:nvSpPr>
          <p:cNvPr id="30" name="Rectangle 3"/>
          <p:cNvSpPr txBox="1">
            <a:spLocks noChangeArrowheads="1"/>
          </p:cNvSpPr>
          <p:nvPr/>
        </p:nvSpPr>
        <p:spPr bwMode="auto">
          <a:xfrm>
            <a:off x="678009" y="5013495"/>
            <a:ext cx="8015212" cy="125215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eaLnBrk="0" latinLnBrk="0" hangingPunct="0">
              <a:lnSpc>
                <a:spcPct val="90000"/>
              </a:lnSpc>
              <a:spcBef>
                <a:spcPct val="20000"/>
              </a:spcBef>
              <a:buClrTx/>
              <a:buSzPct val="80000"/>
              <a:buFont typeface="Arial"/>
              <a:buChar char="•"/>
              <a:tabLst/>
              <a:defRPr/>
            </a:pPr>
            <a:r>
              <a:rPr lang="en-US" sz="2400" dirty="0" smtClean="0">
                <a:latin typeface="Arial"/>
                <a:cs typeface="Arial"/>
              </a:rPr>
              <a:t>Easily disable switching in portion of design</a:t>
            </a:r>
          </a:p>
          <a:p>
            <a:pPr marL="742950" marR="0" lvl="1" indent="-285750" eaLnBrk="0" latinLnBrk="0" hangingPunct="0">
              <a:lnSpc>
                <a:spcPct val="90000"/>
              </a:lnSpc>
              <a:spcBef>
                <a:spcPct val="20000"/>
              </a:spcBef>
              <a:buClr>
                <a:schemeClr val="tx1"/>
              </a:buClr>
              <a:buSzPct val="80000"/>
              <a:buFont typeface="Wingdings" charset="2"/>
              <a:buChar char=""/>
              <a:tabLst/>
              <a:defRPr/>
            </a:pPr>
            <a:r>
              <a:rPr lang="en-US" sz="2000" dirty="0" smtClean="0">
                <a:latin typeface="Arial"/>
                <a:cs typeface="Arial"/>
              </a:rPr>
              <a:t>clock tree uses more than 50% of dynamic power</a:t>
            </a:r>
          </a:p>
          <a:p>
            <a:pPr marL="342900" marR="0" lvl="0" indent="-342900" eaLnBrk="0" latinLnBrk="0" hangingPunct="0">
              <a:lnSpc>
                <a:spcPct val="90000"/>
              </a:lnSpc>
              <a:spcBef>
                <a:spcPct val="20000"/>
              </a:spcBef>
              <a:buClrTx/>
              <a:buSzPct val="80000"/>
              <a:buFont typeface="Arial"/>
              <a:buChar char="•"/>
              <a:tabLst/>
              <a:defRPr/>
            </a:pPr>
            <a:r>
              <a:rPr lang="en-US" sz="2400" dirty="0" smtClean="0">
                <a:latin typeface="Arial"/>
                <a:cs typeface="Arial"/>
              </a:rPr>
              <a:t>Popular hierarchy of clock </a:t>
            </a:r>
            <a:r>
              <a:rPr lang="en-US" sz="2400" dirty="0" err="1" smtClean="0">
                <a:latin typeface="Arial"/>
                <a:cs typeface="Arial"/>
              </a:rPr>
              <a:t>gaters</a:t>
            </a:r>
            <a:endParaRPr lang="en-US" sz="2400" dirty="0" smtClean="0">
              <a:latin typeface="Arial"/>
              <a:cs typeface="Arial"/>
            </a:endParaRPr>
          </a:p>
        </p:txBody>
      </p:sp>
      <p:sp>
        <p:nvSpPr>
          <p:cNvPr id="32" name="TextBox 31"/>
          <p:cNvSpPr txBox="1"/>
          <p:nvPr/>
        </p:nvSpPr>
        <p:spPr>
          <a:xfrm>
            <a:off x="987558" y="1382500"/>
            <a:ext cx="2967586" cy="923330"/>
          </a:xfrm>
          <a:prstGeom prst="rect">
            <a:avLst/>
          </a:prstGeom>
          <a:noFill/>
        </p:spPr>
        <p:txBody>
          <a:bodyPr wrap="square" rtlCol="0">
            <a:spAutoFit/>
          </a:bodyPr>
          <a:lstStyle/>
          <a:p>
            <a:r>
              <a:rPr lang="en-US" dirty="0" smtClean="0"/>
              <a:t>To avoid glitches (otherwise a single AND gate would suffice)</a:t>
            </a:r>
            <a:endParaRPr lang="en-US" dirty="0"/>
          </a:p>
        </p:txBody>
      </p:sp>
      <p:sp>
        <p:nvSpPr>
          <p:cNvPr id="7" name="AutoShape 5"/>
          <p:cNvSpPr>
            <a:spLocks noChangeArrowheads="1"/>
          </p:cNvSpPr>
          <p:nvPr/>
        </p:nvSpPr>
        <p:spPr bwMode="auto">
          <a:xfrm>
            <a:off x="5045075" y="1286436"/>
            <a:ext cx="3248025" cy="1828800"/>
          </a:xfrm>
          <a:prstGeom prst="roundRect">
            <a:avLst>
              <a:gd name="adj" fmla="val 8940"/>
            </a:avLst>
          </a:prstGeom>
          <a:noFill/>
          <a:ln w="9525">
            <a:solidFill>
              <a:schemeClr val="bg1">
                <a:lumMod val="65000"/>
              </a:schemeClr>
            </a:solid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dirty="0">
              <a:solidFill>
                <a:sysClr val="windowText" lastClr="000000"/>
              </a:solidFill>
              <a:latin typeface="+mn-lt"/>
              <a:ea typeface="+mn-ea"/>
              <a:cs typeface="+mn-cs"/>
            </a:endParaRPr>
          </a:p>
        </p:txBody>
      </p:sp>
      <p:sp>
        <p:nvSpPr>
          <p:cNvPr id="8" name="Freeform 7"/>
          <p:cNvSpPr>
            <a:spLocks noChangeAspect="1"/>
          </p:cNvSpPr>
          <p:nvPr/>
        </p:nvSpPr>
        <p:spPr bwMode="auto">
          <a:xfrm>
            <a:off x="5311775" y="1475349"/>
            <a:ext cx="200025" cy="1588"/>
          </a:xfrm>
          <a:custGeom>
            <a:avLst/>
            <a:gdLst/>
            <a:ahLst/>
            <a:cxnLst>
              <a:cxn ang="0">
                <a:pos x="126" y="0"/>
              </a:cxn>
              <a:cxn ang="0">
                <a:pos x="0" y="0"/>
              </a:cxn>
            </a:cxnLst>
            <a:rect l="0" t="0" r="r" b="b"/>
            <a:pathLst>
              <a:path w="126" h="1">
                <a:moveTo>
                  <a:pt x="126" y="0"/>
                </a:moveTo>
                <a:lnTo>
                  <a:pt x="0" y="0"/>
                </a:lnTo>
              </a:path>
            </a:pathLst>
          </a:cu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9" name="Line 8"/>
          <p:cNvSpPr>
            <a:spLocks noChangeAspect="1" noChangeShapeType="1"/>
          </p:cNvSpPr>
          <p:nvPr/>
        </p:nvSpPr>
        <p:spPr bwMode="auto">
          <a:xfrm flipH="1">
            <a:off x="5310188" y="2034149"/>
            <a:ext cx="166688"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dirty="0"/>
          </a:p>
        </p:txBody>
      </p:sp>
      <p:sp useBgFill="1">
        <p:nvSpPr>
          <p:cNvPr id="10" name="Arc 9"/>
          <p:cNvSpPr>
            <a:spLocks noChangeAspect="1"/>
          </p:cNvSpPr>
          <p:nvPr/>
        </p:nvSpPr>
        <p:spPr bwMode="auto">
          <a:xfrm>
            <a:off x="5491163" y="1476936"/>
            <a:ext cx="482600" cy="527050"/>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dirty="0"/>
          </a:p>
        </p:txBody>
      </p:sp>
      <p:sp useBgFill="1">
        <p:nvSpPr>
          <p:cNvPr id="11" name="Arc 10"/>
          <p:cNvSpPr>
            <a:spLocks noChangeAspect="1"/>
          </p:cNvSpPr>
          <p:nvPr/>
        </p:nvSpPr>
        <p:spPr bwMode="auto">
          <a:xfrm flipV="1">
            <a:off x="5480050" y="1508686"/>
            <a:ext cx="482600" cy="525463"/>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12" name="AutoShape 11"/>
          <p:cNvSpPr>
            <a:spLocks noChangeAspect="1" noChangeArrowheads="1"/>
          </p:cNvSpPr>
          <p:nvPr/>
        </p:nvSpPr>
        <p:spPr bwMode="auto">
          <a:xfrm>
            <a:off x="7493000" y="2372286"/>
            <a:ext cx="609600" cy="546100"/>
          </a:xfrm>
          <a:prstGeom prst="flowChartDelay">
            <a:avLst/>
          </a:prstGeom>
          <a:solidFill>
            <a:srgbClr val="FF0000"/>
          </a:solidFill>
          <a:ln w="190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dirty="0"/>
          </a:p>
        </p:txBody>
      </p:sp>
      <p:sp>
        <p:nvSpPr>
          <p:cNvPr id="14" name="Line 13"/>
          <p:cNvSpPr>
            <a:spLocks noChangeShapeType="1"/>
          </p:cNvSpPr>
          <p:nvPr/>
        </p:nvSpPr>
        <p:spPr bwMode="auto">
          <a:xfrm flipH="1">
            <a:off x="5045075" y="1578536"/>
            <a:ext cx="342900" cy="0"/>
          </a:xfrm>
          <a:prstGeom prst="line">
            <a:avLst/>
          </a:prstGeom>
          <a:noFill/>
          <a:ln w="22225" cap="flat" cmpd="sng" algn="ctr">
            <a:solidFill>
              <a:schemeClr val="tx1"/>
            </a:solidFill>
            <a:prstDash val="solid"/>
            <a:round/>
            <a:headEnd type="none" w="med" len="med"/>
            <a:tailEnd type="none" w="med" len="med"/>
          </a:ln>
          <a:effectLst/>
        </p:spPr>
        <p:txBody>
          <a:bodyPr>
            <a:prstTxWarp prst="textNoShape">
              <a:avLst/>
            </a:prstTxWarp>
          </a:bodyPr>
          <a:lstStyle/>
          <a:p>
            <a:endParaRPr lang="en-US" dirty="0"/>
          </a:p>
        </p:txBody>
      </p:sp>
      <p:sp>
        <p:nvSpPr>
          <p:cNvPr id="15" name="Line 14"/>
          <p:cNvSpPr>
            <a:spLocks noChangeShapeType="1"/>
          </p:cNvSpPr>
          <p:nvPr/>
        </p:nvSpPr>
        <p:spPr bwMode="auto">
          <a:xfrm flipH="1">
            <a:off x="5057773" y="1915086"/>
            <a:ext cx="287339" cy="0"/>
          </a:xfrm>
          <a:prstGeom prst="line">
            <a:avLst/>
          </a:prstGeom>
          <a:noFill/>
          <a:ln w="22225" cap="flat" cmpd="sng" algn="ctr">
            <a:solidFill>
              <a:schemeClr val="tx1"/>
            </a:solidFill>
            <a:prstDash val="solid"/>
            <a:round/>
            <a:headEnd type="none" w="med" len="med"/>
            <a:tailEnd type="none" w="med" len="med"/>
          </a:ln>
          <a:effectLst/>
        </p:spPr>
        <p:txBody>
          <a:bodyPr>
            <a:prstTxWarp prst="textNoShape">
              <a:avLst/>
            </a:prstTxWarp>
          </a:bodyPr>
          <a:lstStyle/>
          <a:p>
            <a:endParaRPr lang="en-US" dirty="0"/>
          </a:p>
        </p:txBody>
      </p:sp>
      <p:sp>
        <p:nvSpPr>
          <p:cNvPr id="19" name="Freeform 18"/>
          <p:cNvSpPr>
            <a:spLocks/>
          </p:cNvSpPr>
          <p:nvPr/>
        </p:nvSpPr>
        <p:spPr bwMode="auto">
          <a:xfrm>
            <a:off x="5975350" y="1749986"/>
            <a:ext cx="463550" cy="1588"/>
          </a:xfrm>
          <a:custGeom>
            <a:avLst/>
            <a:gdLst/>
            <a:ahLst/>
            <a:cxnLst>
              <a:cxn ang="0">
                <a:pos x="0" y="0"/>
              </a:cxn>
              <a:cxn ang="0">
                <a:pos x="292" y="1"/>
              </a:cxn>
            </a:cxnLst>
            <a:rect l="0" t="0" r="r" b="b"/>
            <a:pathLst>
              <a:path w="292" h="1">
                <a:moveTo>
                  <a:pt x="0" y="0"/>
                </a:moveTo>
                <a:lnTo>
                  <a:pt x="292" y="1"/>
                </a:lnTo>
              </a:path>
            </a:pathLst>
          </a:custGeom>
          <a:noFill/>
          <a:ln w="22225" cap="flat" cmpd="sng" algn="ctr">
            <a:solidFill>
              <a:schemeClr val="tx1"/>
            </a:solidFill>
            <a:prstDash val="solid"/>
            <a:round/>
            <a:headEnd type="none" w="med" len="med"/>
            <a:tailEnd type="none" w="med" len="med"/>
          </a:ln>
          <a:effectLst/>
        </p:spPr>
        <p:txBody>
          <a:bodyPr>
            <a:prstTxWarp prst="textNoShape">
              <a:avLst/>
            </a:prstTxWarp>
          </a:bodyPr>
          <a:lstStyle/>
          <a:p>
            <a:endParaRPr lang="en-US" dirty="0"/>
          </a:p>
        </p:txBody>
      </p:sp>
      <p:sp>
        <p:nvSpPr>
          <p:cNvPr id="20" name="Freeform 19"/>
          <p:cNvSpPr>
            <a:spLocks/>
          </p:cNvSpPr>
          <p:nvPr/>
        </p:nvSpPr>
        <p:spPr bwMode="auto">
          <a:xfrm>
            <a:off x="6972300" y="1753161"/>
            <a:ext cx="514350" cy="730250"/>
          </a:xfrm>
          <a:custGeom>
            <a:avLst/>
            <a:gdLst/>
            <a:ahLst/>
            <a:cxnLst>
              <a:cxn ang="0">
                <a:pos x="0" y="0"/>
              </a:cxn>
              <a:cxn ang="0">
                <a:pos x="144" y="0"/>
              </a:cxn>
              <a:cxn ang="0">
                <a:pos x="144" y="460"/>
              </a:cxn>
              <a:cxn ang="0">
                <a:pos x="324" y="460"/>
              </a:cxn>
            </a:cxnLst>
            <a:rect l="0" t="0" r="r" b="b"/>
            <a:pathLst>
              <a:path w="324" h="460">
                <a:moveTo>
                  <a:pt x="0" y="0"/>
                </a:moveTo>
                <a:lnTo>
                  <a:pt x="144" y="0"/>
                </a:lnTo>
                <a:lnTo>
                  <a:pt x="144" y="460"/>
                </a:lnTo>
                <a:lnTo>
                  <a:pt x="324" y="460"/>
                </a:lnTo>
              </a:path>
            </a:pathLst>
          </a:custGeom>
          <a:noFill/>
          <a:ln w="22225" cap="flat" cmpd="sng" algn="ctr">
            <a:solidFill>
              <a:schemeClr val="tx1"/>
            </a:solidFill>
            <a:prstDash val="solid"/>
            <a:round/>
            <a:headEnd type="none" w="med" len="med"/>
            <a:tailEnd type="none" w="med" len="med"/>
          </a:ln>
          <a:effectLst/>
        </p:spPr>
        <p:txBody>
          <a:bodyPr>
            <a:prstTxWarp prst="textNoShape">
              <a:avLst/>
            </a:prstTxWarp>
          </a:bodyPr>
          <a:lstStyle/>
          <a:p>
            <a:endParaRPr lang="en-US" dirty="0"/>
          </a:p>
        </p:txBody>
      </p:sp>
      <p:sp>
        <p:nvSpPr>
          <p:cNvPr id="21" name="Line 20"/>
          <p:cNvSpPr>
            <a:spLocks noChangeShapeType="1"/>
          </p:cNvSpPr>
          <p:nvPr/>
        </p:nvSpPr>
        <p:spPr bwMode="auto">
          <a:xfrm flipH="1">
            <a:off x="5045075" y="2794561"/>
            <a:ext cx="2438400" cy="0"/>
          </a:xfrm>
          <a:prstGeom prst="line">
            <a:avLst/>
          </a:prstGeom>
          <a:noFill/>
          <a:ln w="22225" cap="flat" cmpd="sng" algn="ctr">
            <a:solidFill>
              <a:schemeClr val="tx1"/>
            </a:solidFill>
            <a:prstDash val="solid"/>
            <a:round/>
            <a:headEnd type="none" w="med" len="med"/>
            <a:tailEnd type="none" w="med" len="med"/>
          </a:ln>
          <a:effectLst/>
        </p:spPr>
        <p:txBody>
          <a:bodyPr>
            <a:prstTxWarp prst="textNoShape">
              <a:avLst/>
            </a:prstTxWarp>
          </a:bodyPr>
          <a:lstStyle/>
          <a:p>
            <a:endParaRPr lang="en-US" dirty="0"/>
          </a:p>
        </p:txBody>
      </p:sp>
      <p:sp>
        <p:nvSpPr>
          <p:cNvPr id="22" name="Freeform 21"/>
          <p:cNvSpPr>
            <a:spLocks/>
          </p:cNvSpPr>
          <p:nvPr/>
        </p:nvSpPr>
        <p:spPr bwMode="auto">
          <a:xfrm>
            <a:off x="6042025" y="2169086"/>
            <a:ext cx="257175" cy="631825"/>
          </a:xfrm>
          <a:custGeom>
            <a:avLst/>
            <a:gdLst/>
            <a:ahLst/>
            <a:cxnLst>
              <a:cxn ang="0">
                <a:pos x="144" y="0"/>
              </a:cxn>
              <a:cxn ang="0">
                <a:pos x="0" y="0"/>
              </a:cxn>
              <a:cxn ang="0">
                <a:pos x="0" y="386"/>
              </a:cxn>
            </a:cxnLst>
            <a:rect l="0" t="0" r="r" b="b"/>
            <a:pathLst>
              <a:path w="144" h="386">
                <a:moveTo>
                  <a:pt x="144" y="0"/>
                </a:moveTo>
                <a:lnTo>
                  <a:pt x="0" y="0"/>
                </a:lnTo>
                <a:lnTo>
                  <a:pt x="0" y="386"/>
                </a:lnTo>
              </a:path>
            </a:pathLst>
          </a:custGeom>
          <a:noFill/>
          <a:ln w="22225" cap="flat" cmpd="sng" algn="ctr">
            <a:solidFill>
              <a:schemeClr val="tx1"/>
            </a:solidFill>
            <a:prstDash val="solid"/>
            <a:round/>
            <a:headEnd type="none" w="med" len="med"/>
            <a:tailEnd type="none" w="med" len="med"/>
          </a:ln>
          <a:effectLst/>
        </p:spPr>
        <p:txBody>
          <a:bodyPr>
            <a:prstTxWarp prst="textNoShape">
              <a:avLst/>
            </a:prstTxWarp>
          </a:bodyPr>
          <a:lstStyle/>
          <a:p>
            <a:endParaRPr lang="en-US" dirty="0"/>
          </a:p>
        </p:txBody>
      </p:sp>
      <p:sp>
        <p:nvSpPr>
          <p:cNvPr id="23" name="Line 22"/>
          <p:cNvSpPr>
            <a:spLocks noChangeShapeType="1"/>
          </p:cNvSpPr>
          <p:nvPr/>
        </p:nvSpPr>
        <p:spPr bwMode="auto">
          <a:xfrm flipH="1">
            <a:off x="8096250" y="2632636"/>
            <a:ext cx="196850" cy="0"/>
          </a:xfrm>
          <a:prstGeom prst="line">
            <a:avLst/>
          </a:prstGeom>
          <a:noFill/>
          <a:ln w="22225" cap="flat" cmpd="sng" algn="ctr">
            <a:solidFill>
              <a:schemeClr val="tx1"/>
            </a:solidFill>
            <a:prstDash val="solid"/>
            <a:round/>
            <a:headEnd type="none" w="med" len="med"/>
            <a:tailEnd type="none" w="med" len="med"/>
          </a:ln>
          <a:effectLst/>
        </p:spPr>
        <p:txBody>
          <a:bodyPr>
            <a:prstTxWarp prst="textNoShape">
              <a:avLst/>
            </a:prstTxWarp>
          </a:bodyPr>
          <a:lstStyle/>
          <a:p>
            <a:endParaRPr lang="en-US" dirty="0"/>
          </a:p>
        </p:txBody>
      </p:sp>
      <p:sp>
        <p:nvSpPr>
          <p:cNvPr id="24" name="Text Box 23"/>
          <p:cNvSpPr txBox="1">
            <a:spLocks noChangeArrowheads="1"/>
          </p:cNvSpPr>
          <p:nvPr/>
        </p:nvSpPr>
        <p:spPr bwMode="auto">
          <a:xfrm>
            <a:off x="8448675" y="2545324"/>
            <a:ext cx="476250" cy="184666"/>
          </a:xfrm>
          <a:prstGeom prst="rect">
            <a:avLst/>
          </a:prstGeom>
          <a:noFill/>
          <a:ln w="9525">
            <a:noFill/>
            <a:miter lim="800000"/>
            <a:headEnd/>
            <a:tailEnd/>
          </a:ln>
          <a:effectLst/>
        </p:spPr>
        <p:txBody>
          <a:bodyPr lIns="0" tIns="0" rIns="0" bIns="0">
            <a:prstTxWarp prst="textNoShape">
              <a:avLst/>
            </a:prstTxWarp>
            <a:spAutoFit/>
          </a:bodyPr>
          <a:lstStyle/>
          <a:p>
            <a:pPr eaLnBrk="0" hangingPunct="0">
              <a:spcBef>
                <a:spcPct val="50000"/>
              </a:spcBef>
            </a:pPr>
            <a:r>
              <a:rPr lang="en-US" sz="1200" dirty="0">
                <a:solidFill>
                  <a:srgbClr val="000000"/>
                </a:solidFill>
                <a:latin typeface="AvantGarde Md BT" pitchFamily="34" charset="0"/>
              </a:rPr>
              <a:t>GCLK</a:t>
            </a:r>
          </a:p>
        </p:txBody>
      </p:sp>
      <p:sp>
        <p:nvSpPr>
          <p:cNvPr id="25" name="Text Box 24"/>
          <p:cNvSpPr txBox="1">
            <a:spLocks noChangeArrowheads="1"/>
          </p:cNvSpPr>
          <p:nvPr/>
        </p:nvSpPr>
        <p:spPr bwMode="auto">
          <a:xfrm>
            <a:off x="4438650" y="2678674"/>
            <a:ext cx="476250" cy="184666"/>
          </a:xfrm>
          <a:prstGeom prst="rect">
            <a:avLst/>
          </a:prstGeom>
          <a:noFill/>
          <a:ln w="9525">
            <a:noFill/>
            <a:miter lim="800000"/>
            <a:headEnd/>
            <a:tailEnd/>
          </a:ln>
          <a:effectLst/>
        </p:spPr>
        <p:txBody>
          <a:bodyPr lIns="0" tIns="0" rIns="0" bIns="0">
            <a:prstTxWarp prst="textNoShape">
              <a:avLst/>
            </a:prstTxWarp>
            <a:spAutoFit/>
          </a:bodyPr>
          <a:lstStyle/>
          <a:p>
            <a:pPr algn="r" eaLnBrk="0" hangingPunct="0">
              <a:spcBef>
                <a:spcPct val="50000"/>
              </a:spcBef>
            </a:pPr>
            <a:r>
              <a:rPr lang="en-US" sz="1200" dirty="0">
                <a:solidFill>
                  <a:srgbClr val="000000"/>
                </a:solidFill>
                <a:latin typeface="AvantGarde Md BT" pitchFamily="34" charset="0"/>
              </a:rPr>
              <a:t>CLK</a:t>
            </a:r>
          </a:p>
        </p:txBody>
      </p:sp>
      <p:sp>
        <p:nvSpPr>
          <p:cNvPr id="26" name="Text Box 25"/>
          <p:cNvSpPr txBox="1">
            <a:spLocks noChangeArrowheads="1"/>
          </p:cNvSpPr>
          <p:nvPr/>
        </p:nvSpPr>
        <p:spPr bwMode="auto">
          <a:xfrm>
            <a:off x="3955144" y="1526149"/>
            <a:ext cx="959756" cy="184666"/>
          </a:xfrm>
          <a:prstGeom prst="rect">
            <a:avLst/>
          </a:prstGeom>
          <a:noFill/>
          <a:ln w="9525">
            <a:noFill/>
            <a:miter lim="800000"/>
            <a:headEnd/>
            <a:tailEnd/>
          </a:ln>
          <a:effectLst/>
        </p:spPr>
        <p:txBody>
          <a:bodyPr wrap="square" lIns="0" tIns="0" rIns="0" bIns="0">
            <a:prstTxWarp prst="textNoShape">
              <a:avLst/>
            </a:prstTxWarp>
            <a:spAutoFit/>
          </a:bodyPr>
          <a:lstStyle/>
          <a:p>
            <a:pPr algn="r" eaLnBrk="0" hangingPunct="0">
              <a:spcBef>
                <a:spcPct val="50000"/>
              </a:spcBef>
            </a:pPr>
            <a:r>
              <a:rPr lang="en-US" sz="1200" dirty="0" smtClean="0">
                <a:solidFill>
                  <a:srgbClr val="000000"/>
                </a:solidFill>
                <a:latin typeface="AvantGarde Md BT" pitchFamily="34" charset="0"/>
              </a:rPr>
              <a:t>FROM  SCAN</a:t>
            </a:r>
            <a:endParaRPr lang="en-US" sz="1200" dirty="0">
              <a:solidFill>
                <a:srgbClr val="000000"/>
              </a:solidFill>
              <a:latin typeface="AvantGarde Md BT" pitchFamily="34" charset="0"/>
            </a:endParaRPr>
          </a:p>
        </p:txBody>
      </p:sp>
      <p:sp>
        <p:nvSpPr>
          <p:cNvPr id="27" name="Text Box 26"/>
          <p:cNvSpPr txBox="1">
            <a:spLocks noChangeArrowheads="1"/>
          </p:cNvSpPr>
          <p:nvPr/>
        </p:nvSpPr>
        <p:spPr bwMode="auto">
          <a:xfrm>
            <a:off x="4181475" y="1783324"/>
            <a:ext cx="733425" cy="184666"/>
          </a:xfrm>
          <a:prstGeom prst="rect">
            <a:avLst/>
          </a:prstGeom>
          <a:noFill/>
          <a:ln w="9525">
            <a:noFill/>
            <a:miter lim="800000"/>
            <a:headEnd/>
            <a:tailEnd/>
          </a:ln>
          <a:effectLst/>
        </p:spPr>
        <p:txBody>
          <a:bodyPr lIns="0" tIns="0" rIns="0" bIns="0">
            <a:prstTxWarp prst="textNoShape">
              <a:avLst/>
            </a:prstTxWarp>
            <a:spAutoFit/>
          </a:bodyPr>
          <a:lstStyle/>
          <a:p>
            <a:pPr algn="r" eaLnBrk="0" hangingPunct="0">
              <a:spcBef>
                <a:spcPct val="50000"/>
              </a:spcBef>
            </a:pPr>
            <a:r>
              <a:rPr lang="en-US" sz="1200" dirty="0">
                <a:solidFill>
                  <a:srgbClr val="000000"/>
                </a:solidFill>
                <a:latin typeface="AvantGarde Md BT" pitchFamily="34" charset="0"/>
              </a:rPr>
              <a:t>FUNC_EN</a:t>
            </a:r>
          </a:p>
        </p:txBody>
      </p:sp>
      <p:sp>
        <p:nvSpPr>
          <p:cNvPr id="28" name="Freeform 6"/>
          <p:cNvSpPr>
            <a:spLocks noChangeAspect="1"/>
          </p:cNvSpPr>
          <p:nvPr/>
        </p:nvSpPr>
        <p:spPr bwMode="auto">
          <a:xfrm>
            <a:off x="5297488" y="1465824"/>
            <a:ext cx="195263" cy="568325"/>
          </a:xfrm>
          <a:custGeom>
            <a:avLst/>
            <a:gdLst/>
            <a:ahLst/>
            <a:cxnLst>
              <a:cxn ang="0">
                <a:pos x="9" y="0"/>
              </a:cxn>
              <a:cxn ang="0">
                <a:pos x="25" y="41"/>
              </a:cxn>
              <a:cxn ang="0">
                <a:pos x="46" y="87"/>
              </a:cxn>
              <a:cxn ang="0">
                <a:pos x="53" y="148"/>
              </a:cxn>
              <a:cxn ang="0">
                <a:pos x="51" y="186"/>
              </a:cxn>
              <a:cxn ang="0">
                <a:pos x="47" y="226"/>
              </a:cxn>
              <a:cxn ang="0">
                <a:pos x="43" y="253"/>
              </a:cxn>
              <a:cxn ang="0">
                <a:pos x="34" y="278"/>
              </a:cxn>
              <a:cxn ang="0">
                <a:pos x="23" y="301"/>
              </a:cxn>
              <a:cxn ang="0">
                <a:pos x="12" y="332"/>
              </a:cxn>
              <a:cxn ang="0">
                <a:pos x="0" y="353"/>
              </a:cxn>
              <a:cxn ang="0">
                <a:pos x="121" y="352"/>
              </a:cxn>
            </a:cxnLst>
            <a:rect l="0" t="0" r="r" b="b"/>
            <a:pathLst>
              <a:path w="121" h="353">
                <a:moveTo>
                  <a:pt x="9" y="0"/>
                </a:moveTo>
                <a:lnTo>
                  <a:pt x="25" y="41"/>
                </a:lnTo>
                <a:lnTo>
                  <a:pt x="46" y="87"/>
                </a:lnTo>
                <a:lnTo>
                  <a:pt x="53" y="148"/>
                </a:lnTo>
                <a:lnTo>
                  <a:pt x="51" y="186"/>
                </a:lnTo>
                <a:lnTo>
                  <a:pt x="47" y="226"/>
                </a:lnTo>
                <a:lnTo>
                  <a:pt x="43" y="253"/>
                </a:lnTo>
                <a:lnTo>
                  <a:pt x="34" y="278"/>
                </a:lnTo>
                <a:lnTo>
                  <a:pt x="23" y="301"/>
                </a:lnTo>
                <a:lnTo>
                  <a:pt x="12" y="332"/>
                </a:lnTo>
                <a:lnTo>
                  <a:pt x="0" y="353"/>
                </a:lnTo>
                <a:lnTo>
                  <a:pt x="121" y="352"/>
                </a:lnTo>
              </a:path>
            </a:pathLst>
          </a:cu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dirty="0"/>
          </a:p>
        </p:txBody>
      </p:sp>
      <p:sp useBgFill="1">
        <p:nvSpPr>
          <p:cNvPr id="29" name="Freeform 27"/>
          <p:cNvSpPr>
            <a:spLocks noChangeAspect="1"/>
          </p:cNvSpPr>
          <p:nvPr/>
        </p:nvSpPr>
        <p:spPr bwMode="auto">
          <a:xfrm>
            <a:off x="5326063" y="1492811"/>
            <a:ext cx="176213" cy="531813"/>
          </a:xfrm>
          <a:custGeom>
            <a:avLst/>
            <a:gdLst/>
            <a:ahLst/>
            <a:cxnLst>
              <a:cxn ang="0">
                <a:pos x="9" y="2"/>
              </a:cxn>
              <a:cxn ang="0">
                <a:pos x="23" y="38"/>
              </a:cxn>
              <a:cxn ang="0">
                <a:pos x="35" y="68"/>
              </a:cxn>
              <a:cxn ang="0">
                <a:pos x="41" y="114"/>
              </a:cxn>
              <a:cxn ang="0">
                <a:pos x="39" y="143"/>
              </a:cxn>
              <a:cxn ang="0">
                <a:pos x="36" y="173"/>
              </a:cxn>
              <a:cxn ang="0">
                <a:pos x="33" y="194"/>
              </a:cxn>
              <a:cxn ang="0">
                <a:pos x="26" y="213"/>
              </a:cxn>
              <a:cxn ang="0">
                <a:pos x="18" y="231"/>
              </a:cxn>
              <a:cxn ang="0">
                <a:pos x="9" y="254"/>
              </a:cxn>
              <a:cxn ang="0">
                <a:pos x="0" y="270"/>
              </a:cxn>
              <a:cxn ang="0">
                <a:pos x="93" y="269"/>
              </a:cxn>
              <a:cxn ang="0">
                <a:pos x="99" y="236"/>
              </a:cxn>
              <a:cxn ang="0">
                <a:pos x="102" y="8"/>
              </a:cxn>
              <a:cxn ang="0">
                <a:pos x="93" y="0"/>
              </a:cxn>
              <a:cxn ang="0">
                <a:pos x="9" y="2"/>
              </a:cxn>
            </a:cxnLst>
            <a:rect l="0" t="0" r="r" b="b"/>
            <a:pathLst>
              <a:path w="102" h="270">
                <a:moveTo>
                  <a:pt x="9" y="2"/>
                </a:moveTo>
                <a:lnTo>
                  <a:pt x="23" y="38"/>
                </a:lnTo>
                <a:lnTo>
                  <a:pt x="35" y="68"/>
                </a:lnTo>
                <a:lnTo>
                  <a:pt x="41" y="114"/>
                </a:lnTo>
                <a:lnTo>
                  <a:pt x="39" y="143"/>
                </a:lnTo>
                <a:lnTo>
                  <a:pt x="36" y="173"/>
                </a:lnTo>
                <a:lnTo>
                  <a:pt x="33" y="194"/>
                </a:lnTo>
                <a:lnTo>
                  <a:pt x="26" y="213"/>
                </a:lnTo>
                <a:lnTo>
                  <a:pt x="18" y="231"/>
                </a:lnTo>
                <a:lnTo>
                  <a:pt x="9" y="254"/>
                </a:lnTo>
                <a:lnTo>
                  <a:pt x="0" y="270"/>
                </a:lnTo>
                <a:lnTo>
                  <a:pt x="93" y="269"/>
                </a:lnTo>
                <a:lnTo>
                  <a:pt x="99" y="236"/>
                </a:lnTo>
                <a:lnTo>
                  <a:pt x="102" y="8"/>
                </a:lnTo>
                <a:lnTo>
                  <a:pt x="93" y="0"/>
                </a:lnTo>
                <a:lnTo>
                  <a:pt x="9" y="2"/>
                </a:lnTo>
                <a:close/>
              </a:path>
            </a:pathLst>
          </a:custGeom>
          <a:ln w="25400" cap="flat" cmpd="sng" algn="ctr">
            <a:noFill/>
            <a:prstDash val="solid"/>
            <a:round/>
            <a:headEnd type="none" w="med" len="med"/>
            <a:tailEnd type="none" w="med" len="med"/>
          </a:ln>
          <a:effectLst/>
        </p:spPr>
        <p:txBody>
          <a:bodyPr>
            <a:prstTxWarp prst="textNoShape">
              <a:avLst/>
            </a:prstTxWarp>
          </a:bodyPr>
          <a:lstStyle/>
          <a:p>
            <a:endParaRPr lang="en-US" dirty="0"/>
          </a:p>
        </p:txBody>
      </p:sp>
      <p:sp>
        <p:nvSpPr>
          <p:cNvPr id="31" name="Rectangle 25"/>
          <p:cNvSpPr>
            <a:spLocks noChangeArrowheads="1"/>
          </p:cNvSpPr>
          <p:nvPr/>
        </p:nvSpPr>
        <p:spPr bwMode="auto">
          <a:xfrm>
            <a:off x="6423025" y="1529096"/>
            <a:ext cx="576263" cy="8892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dirty="0">
              <a:solidFill>
                <a:srgbClr val="000000"/>
              </a:solidFill>
              <a:latin typeface="Arial"/>
            </a:endParaRPr>
          </a:p>
        </p:txBody>
      </p:sp>
      <p:sp useBgFill="1">
        <p:nvSpPr>
          <p:cNvPr id="13" name="AutoShape 12"/>
          <p:cNvSpPr>
            <a:spLocks noChangeAspect="1" noChangeArrowheads="1"/>
          </p:cNvSpPr>
          <p:nvPr/>
        </p:nvSpPr>
        <p:spPr bwMode="auto">
          <a:xfrm>
            <a:off x="6292850" y="2099236"/>
            <a:ext cx="130175" cy="130175"/>
          </a:xfrm>
          <a:prstGeom prst="flowChartConnector">
            <a:avLst/>
          </a:prstGeom>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17" name="Text Box 16"/>
          <p:cNvSpPr txBox="1">
            <a:spLocks noChangeArrowheads="1"/>
          </p:cNvSpPr>
          <p:nvPr/>
        </p:nvSpPr>
        <p:spPr bwMode="auto">
          <a:xfrm>
            <a:off x="6505575" y="1659499"/>
            <a:ext cx="152400" cy="184666"/>
          </a:xfrm>
          <a:prstGeom prst="rect">
            <a:avLst/>
          </a:prstGeom>
          <a:noFill/>
          <a:ln w="9525">
            <a:noFill/>
            <a:miter lim="800000"/>
            <a:headEnd/>
            <a:tailEnd/>
          </a:ln>
          <a:effectLst/>
        </p:spPr>
        <p:txBody>
          <a:bodyPr lIns="0" tIns="0" rIns="0" bIns="0">
            <a:prstTxWarp prst="textNoShape">
              <a:avLst/>
            </a:prstTxWarp>
            <a:spAutoFit/>
          </a:bodyPr>
          <a:lstStyle/>
          <a:p>
            <a:pPr eaLnBrk="0" hangingPunct="0">
              <a:spcBef>
                <a:spcPct val="50000"/>
              </a:spcBef>
            </a:pPr>
            <a:r>
              <a:rPr lang="en-US" sz="1200" dirty="0">
                <a:solidFill>
                  <a:srgbClr val="000000"/>
                </a:solidFill>
              </a:rPr>
              <a:t>D</a:t>
            </a:r>
          </a:p>
        </p:txBody>
      </p:sp>
      <p:sp>
        <p:nvSpPr>
          <p:cNvPr id="18" name="Text Box 17"/>
          <p:cNvSpPr txBox="1">
            <a:spLocks noChangeArrowheads="1"/>
          </p:cNvSpPr>
          <p:nvPr/>
        </p:nvSpPr>
        <p:spPr bwMode="auto">
          <a:xfrm>
            <a:off x="6505575" y="2070661"/>
            <a:ext cx="304800" cy="184666"/>
          </a:xfrm>
          <a:prstGeom prst="rect">
            <a:avLst/>
          </a:prstGeom>
          <a:noFill/>
          <a:ln w="9525">
            <a:noFill/>
            <a:miter lim="800000"/>
            <a:headEnd/>
            <a:tailEnd/>
          </a:ln>
          <a:effectLst/>
        </p:spPr>
        <p:txBody>
          <a:bodyPr lIns="0" tIns="0" rIns="0" bIns="0">
            <a:prstTxWarp prst="textNoShape">
              <a:avLst/>
            </a:prstTxWarp>
            <a:spAutoFit/>
          </a:bodyPr>
          <a:lstStyle/>
          <a:p>
            <a:pPr eaLnBrk="0" hangingPunct="0">
              <a:spcBef>
                <a:spcPct val="50000"/>
              </a:spcBef>
            </a:pPr>
            <a:r>
              <a:rPr lang="en-US" sz="1200" dirty="0" smtClean="0">
                <a:solidFill>
                  <a:srgbClr val="000000"/>
                </a:solidFill>
              </a:rPr>
              <a:t>C</a:t>
            </a:r>
            <a:endParaRPr lang="en-US" sz="1200" dirty="0">
              <a:solidFill>
                <a:srgbClr val="000000"/>
              </a:solidFill>
            </a:endParaRPr>
          </a:p>
        </p:txBody>
      </p:sp>
      <p:sp>
        <p:nvSpPr>
          <p:cNvPr id="49" name="Text Box 16"/>
          <p:cNvSpPr txBox="1">
            <a:spLocks noChangeArrowheads="1"/>
          </p:cNvSpPr>
          <p:nvPr/>
        </p:nvSpPr>
        <p:spPr bwMode="auto">
          <a:xfrm>
            <a:off x="6808881" y="1659499"/>
            <a:ext cx="152400" cy="184666"/>
          </a:xfrm>
          <a:prstGeom prst="rect">
            <a:avLst/>
          </a:prstGeom>
          <a:noFill/>
          <a:ln w="9525">
            <a:noFill/>
            <a:miter lim="800000"/>
            <a:headEnd/>
            <a:tailEnd/>
          </a:ln>
          <a:effectLst/>
        </p:spPr>
        <p:txBody>
          <a:bodyPr lIns="0" tIns="0" rIns="0" bIns="0">
            <a:prstTxWarp prst="textNoShape">
              <a:avLst/>
            </a:prstTxWarp>
            <a:spAutoFit/>
          </a:bodyPr>
          <a:lstStyle/>
          <a:p>
            <a:pPr eaLnBrk="0" hangingPunct="0">
              <a:spcBef>
                <a:spcPct val="50000"/>
              </a:spcBef>
            </a:pPr>
            <a:r>
              <a:rPr lang="en-US" sz="1200" dirty="0" smtClean="0">
                <a:solidFill>
                  <a:srgbClr val="000000"/>
                </a:solidFill>
              </a:rPr>
              <a:t>Q</a:t>
            </a:r>
            <a:endParaRPr lang="en-US" sz="1200" dirty="0">
              <a:solidFill>
                <a:srgbClr val="000000"/>
              </a:solidFill>
            </a:endParaRPr>
          </a:p>
        </p:txBody>
      </p:sp>
      <p:grpSp>
        <p:nvGrpSpPr>
          <p:cNvPr id="51" name="Group 50"/>
          <p:cNvGrpSpPr/>
          <p:nvPr/>
        </p:nvGrpSpPr>
        <p:grpSpPr>
          <a:xfrm>
            <a:off x="4335756" y="3251934"/>
            <a:ext cx="4434887" cy="1552633"/>
            <a:chOff x="1098549" y="3173552"/>
            <a:chExt cx="4434887" cy="1552633"/>
          </a:xfrm>
        </p:grpSpPr>
        <p:grpSp>
          <p:nvGrpSpPr>
            <p:cNvPr id="40" name="Group 39"/>
            <p:cNvGrpSpPr/>
            <p:nvPr/>
          </p:nvGrpSpPr>
          <p:grpSpPr>
            <a:xfrm>
              <a:off x="1574799" y="3173552"/>
              <a:ext cx="3958637" cy="1552633"/>
              <a:chOff x="1911047" y="1511167"/>
              <a:chExt cx="4481136" cy="1757564"/>
            </a:xfrm>
          </p:grpSpPr>
          <p:sp>
            <p:nvSpPr>
              <p:cNvPr id="41" name="Freeform 16"/>
              <p:cNvSpPr>
                <a:spLocks/>
              </p:cNvSpPr>
              <p:nvPr/>
            </p:nvSpPr>
            <p:spPr bwMode="auto">
              <a:xfrm>
                <a:off x="1911048" y="2024558"/>
                <a:ext cx="4463547" cy="336515"/>
              </a:xfrm>
              <a:custGeom>
                <a:avLst/>
                <a:gdLst>
                  <a:gd name="connsiteX0" fmla="*/ 0 w 4835"/>
                  <a:gd name="connsiteY0" fmla="*/ 0 h 336"/>
                  <a:gd name="connsiteX1" fmla="*/ 1336 w 4835"/>
                  <a:gd name="connsiteY1" fmla="*/ 0 h 336"/>
                  <a:gd name="connsiteX2" fmla="*/ 1336 w 4835"/>
                  <a:gd name="connsiteY2" fmla="*/ 336 h 336"/>
                  <a:gd name="connsiteX3" fmla="*/ 2688 w 4835"/>
                  <a:gd name="connsiteY3" fmla="*/ 336 h 336"/>
                  <a:gd name="connsiteX4" fmla="*/ 2688 w 4835"/>
                  <a:gd name="connsiteY4" fmla="*/ 0 h 336"/>
                  <a:gd name="connsiteX5" fmla="*/ 4835 w 4835"/>
                  <a:gd name="connsiteY5" fmla="*/ 0 h 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35" h="336">
                    <a:moveTo>
                      <a:pt x="0" y="0"/>
                    </a:moveTo>
                    <a:lnTo>
                      <a:pt x="1336" y="0"/>
                    </a:lnTo>
                    <a:lnTo>
                      <a:pt x="1336" y="336"/>
                    </a:lnTo>
                    <a:lnTo>
                      <a:pt x="2688" y="336"/>
                    </a:lnTo>
                    <a:lnTo>
                      <a:pt x="2688" y="0"/>
                    </a:lnTo>
                    <a:lnTo>
                      <a:pt x="4835" y="0"/>
                    </a:lnTo>
                  </a:path>
                </a:pathLst>
              </a:custGeom>
              <a:noFill/>
              <a:ln w="2540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42" name="Freeform 15"/>
              <p:cNvSpPr>
                <a:spLocks/>
              </p:cNvSpPr>
              <p:nvPr/>
            </p:nvSpPr>
            <p:spPr bwMode="auto">
              <a:xfrm>
                <a:off x="1911047" y="1511167"/>
                <a:ext cx="4481135" cy="344703"/>
              </a:xfrm>
              <a:custGeom>
                <a:avLst/>
                <a:gdLst/>
                <a:ahLst/>
                <a:cxnLst>
                  <a:cxn ang="0">
                    <a:pos x="0" y="336"/>
                  </a:cxn>
                  <a:cxn ang="0">
                    <a:pos x="336" y="336"/>
                  </a:cxn>
                  <a:cxn ang="0">
                    <a:pos x="336" y="0"/>
                  </a:cxn>
                  <a:cxn ang="0">
                    <a:pos x="672" y="0"/>
                  </a:cxn>
                  <a:cxn ang="0">
                    <a:pos x="672" y="336"/>
                  </a:cxn>
                  <a:cxn ang="0">
                    <a:pos x="1008" y="336"/>
                  </a:cxn>
                  <a:cxn ang="0">
                    <a:pos x="1008" y="0"/>
                  </a:cxn>
                  <a:cxn ang="0">
                    <a:pos x="1344" y="0"/>
                  </a:cxn>
                  <a:cxn ang="0">
                    <a:pos x="1344" y="336"/>
                  </a:cxn>
                  <a:cxn ang="0">
                    <a:pos x="1680" y="336"/>
                  </a:cxn>
                  <a:cxn ang="0">
                    <a:pos x="1680" y="0"/>
                  </a:cxn>
                  <a:cxn ang="0">
                    <a:pos x="2016" y="0"/>
                  </a:cxn>
                  <a:cxn ang="0">
                    <a:pos x="2016" y="336"/>
                  </a:cxn>
                  <a:cxn ang="0">
                    <a:pos x="2352" y="336"/>
                  </a:cxn>
                  <a:cxn ang="0">
                    <a:pos x="2352" y="0"/>
                  </a:cxn>
                  <a:cxn ang="0">
                    <a:pos x="2688" y="0"/>
                  </a:cxn>
                  <a:cxn ang="0">
                    <a:pos x="2688" y="336"/>
                  </a:cxn>
                  <a:cxn ang="0">
                    <a:pos x="3024" y="336"/>
                  </a:cxn>
                  <a:cxn ang="0">
                    <a:pos x="3024" y="0"/>
                  </a:cxn>
                  <a:cxn ang="0">
                    <a:pos x="3360" y="0"/>
                  </a:cxn>
                  <a:cxn ang="0">
                    <a:pos x="3360" y="336"/>
                  </a:cxn>
                  <a:cxn ang="0">
                    <a:pos x="3696" y="336"/>
                  </a:cxn>
                  <a:cxn ang="0">
                    <a:pos x="3696" y="0"/>
                  </a:cxn>
                  <a:cxn ang="0">
                    <a:pos x="4032" y="0"/>
                  </a:cxn>
                  <a:cxn ang="0">
                    <a:pos x="4032" y="336"/>
                  </a:cxn>
                  <a:cxn ang="0">
                    <a:pos x="4368" y="336"/>
                  </a:cxn>
                </a:cxnLst>
                <a:rect l="0" t="0" r="r" b="b"/>
                <a:pathLst>
                  <a:path w="4368" h="336">
                    <a:moveTo>
                      <a:pt x="0" y="336"/>
                    </a:moveTo>
                    <a:lnTo>
                      <a:pt x="336" y="336"/>
                    </a:lnTo>
                    <a:lnTo>
                      <a:pt x="336" y="0"/>
                    </a:lnTo>
                    <a:lnTo>
                      <a:pt x="672" y="0"/>
                    </a:lnTo>
                    <a:lnTo>
                      <a:pt x="672" y="336"/>
                    </a:lnTo>
                    <a:lnTo>
                      <a:pt x="1008" y="336"/>
                    </a:lnTo>
                    <a:lnTo>
                      <a:pt x="1008" y="0"/>
                    </a:lnTo>
                    <a:lnTo>
                      <a:pt x="1344" y="0"/>
                    </a:lnTo>
                    <a:lnTo>
                      <a:pt x="1344" y="336"/>
                    </a:lnTo>
                    <a:lnTo>
                      <a:pt x="1680" y="336"/>
                    </a:lnTo>
                    <a:lnTo>
                      <a:pt x="1680" y="0"/>
                    </a:lnTo>
                    <a:lnTo>
                      <a:pt x="2016" y="0"/>
                    </a:lnTo>
                    <a:lnTo>
                      <a:pt x="2016" y="336"/>
                    </a:lnTo>
                    <a:lnTo>
                      <a:pt x="2352" y="336"/>
                    </a:lnTo>
                    <a:lnTo>
                      <a:pt x="2352" y="0"/>
                    </a:lnTo>
                    <a:lnTo>
                      <a:pt x="2688" y="0"/>
                    </a:lnTo>
                    <a:lnTo>
                      <a:pt x="2688" y="336"/>
                    </a:lnTo>
                    <a:lnTo>
                      <a:pt x="3024" y="336"/>
                    </a:lnTo>
                    <a:lnTo>
                      <a:pt x="3024" y="0"/>
                    </a:lnTo>
                    <a:lnTo>
                      <a:pt x="3360" y="0"/>
                    </a:lnTo>
                    <a:lnTo>
                      <a:pt x="3360" y="336"/>
                    </a:lnTo>
                    <a:lnTo>
                      <a:pt x="3696" y="336"/>
                    </a:lnTo>
                    <a:lnTo>
                      <a:pt x="3696" y="0"/>
                    </a:lnTo>
                    <a:lnTo>
                      <a:pt x="4032" y="0"/>
                    </a:lnTo>
                    <a:lnTo>
                      <a:pt x="4032" y="336"/>
                    </a:lnTo>
                    <a:lnTo>
                      <a:pt x="4368" y="336"/>
                    </a:lnTo>
                  </a:path>
                </a:pathLst>
              </a:custGeom>
              <a:noFill/>
              <a:ln w="254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43" name="Freeform 15"/>
              <p:cNvSpPr>
                <a:spLocks/>
              </p:cNvSpPr>
              <p:nvPr/>
            </p:nvSpPr>
            <p:spPr bwMode="auto">
              <a:xfrm>
                <a:off x="1911048" y="2924028"/>
                <a:ext cx="4481135" cy="344703"/>
              </a:xfrm>
              <a:custGeom>
                <a:avLst/>
                <a:gdLst>
                  <a:gd name="connsiteX0" fmla="*/ 0 w 4368"/>
                  <a:gd name="connsiteY0" fmla="*/ 336 h 336"/>
                  <a:gd name="connsiteX1" fmla="*/ 336 w 4368"/>
                  <a:gd name="connsiteY1" fmla="*/ 336 h 336"/>
                  <a:gd name="connsiteX2" fmla="*/ 336 w 4368"/>
                  <a:gd name="connsiteY2" fmla="*/ 0 h 336"/>
                  <a:gd name="connsiteX3" fmla="*/ 672 w 4368"/>
                  <a:gd name="connsiteY3" fmla="*/ 0 h 336"/>
                  <a:gd name="connsiteX4" fmla="*/ 672 w 4368"/>
                  <a:gd name="connsiteY4" fmla="*/ 336 h 336"/>
                  <a:gd name="connsiteX5" fmla="*/ 1008 w 4368"/>
                  <a:gd name="connsiteY5" fmla="*/ 336 h 336"/>
                  <a:gd name="connsiteX6" fmla="*/ 1008 w 4368"/>
                  <a:gd name="connsiteY6" fmla="*/ 0 h 336"/>
                  <a:gd name="connsiteX7" fmla="*/ 1344 w 4368"/>
                  <a:gd name="connsiteY7" fmla="*/ 0 h 336"/>
                  <a:gd name="connsiteX8" fmla="*/ 1344 w 4368"/>
                  <a:gd name="connsiteY8" fmla="*/ 336 h 336"/>
                  <a:gd name="connsiteX9" fmla="*/ 1680 w 4368"/>
                  <a:gd name="connsiteY9" fmla="*/ 336 h 336"/>
                  <a:gd name="connsiteX10" fmla="*/ 2016 w 4368"/>
                  <a:gd name="connsiteY10" fmla="*/ 0 h 336"/>
                  <a:gd name="connsiteX11" fmla="*/ 2016 w 4368"/>
                  <a:gd name="connsiteY11" fmla="*/ 336 h 336"/>
                  <a:gd name="connsiteX12" fmla="*/ 2352 w 4368"/>
                  <a:gd name="connsiteY12" fmla="*/ 336 h 336"/>
                  <a:gd name="connsiteX13" fmla="*/ 2352 w 4368"/>
                  <a:gd name="connsiteY13" fmla="*/ 0 h 336"/>
                  <a:gd name="connsiteX14" fmla="*/ 2688 w 4368"/>
                  <a:gd name="connsiteY14" fmla="*/ 0 h 336"/>
                  <a:gd name="connsiteX15" fmla="*/ 2688 w 4368"/>
                  <a:gd name="connsiteY15" fmla="*/ 336 h 336"/>
                  <a:gd name="connsiteX16" fmla="*/ 3024 w 4368"/>
                  <a:gd name="connsiteY16" fmla="*/ 336 h 336"/>
                  <a:gd name="connsiteX17" fmla="*/ 3024 w 4368"/>
                  <a:gd name="connsiteY17" fmla="*/ 0 h 336"/>
                  <a:gd name="connsiteX18" fmla="*/ 3360 w 4368"/>
                  <a:gd name="connsiteY18" fmla="*/ 0 h 336"/>
                  <a:gd name="connsiteX19" fmla="*/ 3360 w 4368"/>
                  <a:gd name="connsiteY19" fmla="*/ 336 h 336"/>
                  <a:gd name="connsiteX20" fmla="*/ 3696 w 4368"/>
                  <a:gd name="connsiteY20" fmla="*/ 336 h 336"/>
                  <a:gd name="connsiteX21" fmla="*/ 3696 w 4368"/>
                  <a:gd name="connsiteY21" fmla="*/ 0 h 336"/>
                  <a:gd name="connsiteX22" fmla="*/ 4032 w 4368"/>
                  <a:gd name="connsiteY22" fmla="*/ 0 h 336"/>
                  <a:gd name="connsiteX23" fmla="*/ 4032 w 4368"/>
                  <a:gd name="connsiteY23" fmla="*/ 336 h 336"/>
                  <a:gd name="connsiteX24" fmla="*/ 4368 w 4368"/>
                  <a:gd name="connsiteY24" fmla="*/ 336 h 336"/>
                  <a:gd name="connsiteX0" fmla="*/ 0 w 4368"/>
                  <a:gd name="connsiteY0" fmla="*/ 336 h 336"/>
                  <a:gd name="connsiteX1" fmla="*/ 336 w 4368"/>
                  <a:gd name="connsiteY1" fmla="*/ 336 h 336"/>
                  <a:gd name="connsiteX2" fmla="*/ 336 w 4368"/>
                  <a:gd name="connsiteY2" fmla="*/ 0 h 336"/>
                  <a:gd name="connsiteX3" fmla="*/ 672 w 4368"/>
                  <a:gd name="connsiteY3" fmla="*/ 0 h 336"/>
                  <a:gd name="connsiteX4" fmla="*/ 672 w 4368"/>
                  <a:gd name="connsiteY4" fmla="*/ 336 h 336"/>
                  <a:gd name="connsiteX5" fmla="*/ 1008 w 4368"/>
                  <a:gd name="connsiteY5" fmla="*/ 336 h 336"/>
                  <a:gd name="connsiteX6" fmla="*/ 1008 w 4368"/>
                  <a:gd name="connsiteY6" fmla="*/ 0 h 336"/>
                  <a:gd name="connsiteX7" fmla="*/ 1344 w 4368"/>
                  <a:gd name="connsiteY7" fmla="*/ 0 h 336"/>
                  <a:gd name="connsiteX8" fmla="*/ 1344 w 4368"/>
                  <a:gd name="connsiteY8" fmla="*/ 336 h 336"/>
                  <a:gd name="connsiteX9" fmla="*/ 1680 w 4368"/>
                  <a:gd name="connsiteY9" fmla="*/ 336 h 336"/>
                  <a:gd name="connsiteX10" fmla="*/ 2016 w 4368"/>
                  <a:gd name="connsiteY10" fmla="*/ 336 h 336"/>
                  <a:gd name="connsiteX11" fmla="*/ 2352 w 4368"/>
                  <a:gd name="connsiteY11" fmla="*/ 336 h 336"/>
                  <a:gd name="connsiteX12" fmla="*/ 2352 w 4368"/>
                  <a:gd name="connsiteY12" fmla="*/ 0 h 336"/>
                  <a:gd name="connsiteX13" fmla="*/ 2688 w 4368"/>
                  <a:gd name="connsiteY13" fmla="*/ 0 h 336"/>
                  <a:gd name="connsiteX14" fmla="*/ 2688 w 4368"/>
                  <a:gd name="connsiteY14" fmla="*/ 336 h 336"/>
                  <a:gd name="connsiteX15" fmla="*/ 3024 w 4368"/>
                  <a:gd name="connsiteY15" fmla="*/ 336 h 336"/>
                  <a:gd name="connsiteX16" fmla="*/ 3024 w 4368"/>
                  <a:gd name="connsiteY16" fmla="*/ 0 h 336"/>
                  <a:gd name="connsiteX17" fmla="*/ 3360 w 4368"/>
                  <a:gd name="connsiteY17" fmla="*/ 0 h 336"/>
                  <a:gd name="connsiteX18" fmla="*/ 3360 w 4368"/>
                  <a:gd name="connsiteY18" fmla="*/ 336 h 336"/>
                  <a:gd name="connsiteX19" fmla="*/ 3696 w 4368"/>
                  <a:gd name="connsiteY19" fmla="*/ 336 h 336"/>
                  <a:gd name="connsiteX20" fmla="*/ 3696 w 4368"/>
                  <a:gd name="connsiteY20" fmla="*/ 0 h 336"/>
                  <a:gd name="connsiteX21" fmla="*/ 4032 w 4368"/>
                  <a:gd name="connsiteY21" fmla="*/ 0 h 336"/>
                  <a:gd name="connsiteX22" fmla="*/ 4032 w 4368"/>
                  <a:gd name="connsiteY22" fmla="*/ 336 h 336"/>
                  <a:gd name="connsiteX23" fmla="*/ 4368 w 4368"/>
                  <a:gd name="connsiteY23" fmla="*/ 336 h 336"/>
                  <a:gd name="connsiteX0" fmla="*/ 0 w 4368"/>
                  <a:gd name="connsiteY0" fmla="*/ 336 h 336"/>
                  <a:gd name="connsiteX1" fmla="*/ 336 w 4368"/>
                  <a:gd name="connsiteY1" fmla="*/ 336 h 336"/>
                  <a:gd name="connsiteX2" fmla="*/ 336 w 4368"/>
                  <a:gd name="connsiteY2" fmla="*/ 0 h 336"/>
                  <a:gd name="connsiteX3" fmla="*/ 672 w 4368"/>
                  <a:gd name="connsiteY3" fmla="*/ 0 h 336"/>
                  <a:gd name="connsiteX4" fmla="*/ 672 w 4368"/>
                  <a:gd name="connsiteY4" fmla="*/ 336 h 336"/>
                  <a:gd name="connsiteX5" fmla="*/ 1008 w 4368"/>
                  <a:gd name="connsiteY5" fmla="*/ 336 h 336"/>
                  <a:gd name="connsiteX6" fmla="*/ 1008 w 4368"/>
                  <a:gd name="connsiteY6" fmla="*/ 0 h 336"/>
                  <a:gd name="connsiteX7" fmla="*/ 1344 w 4368"/>
                  <a:gd name="connsiteY7" fmla="*/ 0 h 336"/>
                  <a:gd name="connsiteX8" fmla="*/ 1344 w 4368"/>
                  <a:gd name="connsiteY8" fmla="*/ 336 h 336"/>
                  <a:gd name="connsiteX9" fmla="*/ 1680 w 4368"/>
                  <a:gd name="connsiteY9" fmla="*/ 336 h 336"/>
                  <a:gd name="connsiteX10" fmla="*/ 2352 w 4368"/>
                  <a:gd name="connsiteY10" fmla="*/ 336 h 336"/>
                  <a:gd name="connsiteX11" fmla="*/ 2352 w 4368"/>
                  <a:gd name="connsiteY11" fmla="*/ 0 h 336"/>
                  <a:gd name="connsiteX12" fmla="*/ 2688 w 4368"/>
                  <a:gd name="connsiteY12" fmla="*/ 0 h 336"/>
                  <a:gd name="connsiteX13" fmla="*/ 2688 w 4368"/>
                  <a:gd name="connsiteY13" fmla="*/ 336 h 336"/>
                  <a:gd name="connsiteX14" fmla="*/ 3024 w 4368"/>
                  <a:gd name="connsiteY14" fmla="*/ 336 h 336"/>
                  <a:gd name="connsiteX15" fmla="*/ 3024 w 4368"/>
                  <a:gd name="connsiteY15" fmla="*/ 0 h 336"/>
                  <a:gd name="connsiteX16" fmla="*/ 3360 w 4368"/>
                  <a:gd name="connsiteY16" fmla="*/ 0 h 336"/>
                  <a:gd name="connsiteX17" fmla="*/ 3360 w 4368"/>
                  <a:gd name="connsiteY17" fmla="*/ 336 h 336"/>
                  <a:gd name="connsiteX18" fmla="*/ 3696 w 4368"/>
                  <a:gd name="connsiteY18" fmla="*/ 336 h 336"/>
                  <a:gd name="connsiteX19" fmla="*/ 3696 w 4368"/>
                  <a:gd name="connsiteY19" fmla="*/ 0 h 336"/>
                  <a:gd name="connsiteX20" fmla="*/ 4032 w 4368"/>
                  <a:gd name="connsiteY20" fmla="*/ 0 h 336"/>
                  <a:gd name="connsiteX21" fmla="*/ 4032 w 4368"/>
                  <a:gd name="connsiteY21" fmla="*/ 336 h 336"/>
                  <a:gd name="connsiteX22" fmla="*/ 4368 w 4368"/>
                  <a:gd name="connsiteY22" fmla="*/ 336 h 336"/>
                  <a:gd name="connsiteX0" fmla="*/ 0 w 4368"/>
                  <a:gd name="connsiteY0" fmla="*/ 336 h 336"/>
                  <a:gd name="connsiteX1" fmla="*/ 336 w 4368"/>
                  <a:gd name="connsiteY1" fmla="*/ 336 h 336"/>
                  <a:gd name="connsiteX2" fmla="*/ 336 w 4368"/>
                  <a:gd name="connsiteY2" fmla="*/ 0 h 336"/>
                  <a:gd name="connsiteX3" fmla="*/ 672 w 4368"/>
                  <a:gd name="connsiteY3" fmla="*/ 0 h 336"/>
                  <a:gd name="connsiteX4" fmla="*/ 672 w 4368"/>
                  <a:gd name="connsiteY4" fmla="*/ 336 h 336"/>
                  <a:gd name="connsiteX5" fmla="*/ 1008 w 4368"/>
                  <a:gd name="connsiteY5" fmla="*/ 336 h 336"/>
                  <a:gd name="connsiteX6" fmla="*/ 1008 w 4368"/>
                  <a:gd name="connsiteY6" fmla="*/ 0 h 336"/>
                  <a:gd name="connsiteX7" fmla="*/ 1344 w 4368"/>
                  <a:gd name="connsiteY7" fmla="*/ 0 h 336"/>
                  <a:gd name="connsiteX8" fmla="*/ 1344 w 4368"/>
                  <a:gd name="connsiteY8" fmla="*/ 336 h 336"/>
                  <a:gd name="connsiteX9" fmla="*/ 2352 w 4368"/>
                  <a:gd name="connsiteY9" fmla="*/ 336 h 336"/>
                  <a:gd name="connsiteX10" fmla="*/ 2352 w 4368"/>
                  <a:gd name="connsiteY10" fmla="*/ 0 h 336"/>
                  <a:gd name="connsiteX11" fmla="*/ 2688 w 4368"/>
                  <a:gd name="connsiteY11" fmla="*/ 0 h 336"/>
                  <a:gd name="connsiteX12" fmla="*/ 2688 w 4368"/>
                  <a:gd name="connsiteY12" fmla="*/ 336 h 336"/>
                  <a:gd name="connsiteX13" fmla="*/ 3024 w 4368"/>
                  <a:gd name="connsiteY13" fmla="*/ 336 h 336"/>
                  <a:gd name="connsiteX14" fmla="*/ 3024 w 4368"/>
                  <a:gd name="connsiteY14" fmla="*/ 0 h 336"/>
                  <a:gd name="connsiteX15" fmla="*/ 3360 w 4368"/>
                  <a:gd name="connsiteY15" fmla="*/ 0 h 336"/>
                  <a:gd name="connsiteX16" fmla="*/ 3360 w 4368"/>
                  <a:gd name="connsiteY16" fmla="*/ 336 h 336"/>
                  <a:gd name="connsiteX17" fmla="*/ 3696 w 4368"/>
                  <a:gd name="connsiteY17" fmla="*/ 336 h 336"/>
                  <a:gd name="connsiteX18" fmla="*/ 3696 w 4368"/>
                  <a:gd name="connsiteY18" fmla="*/ 0 h 336"/>
                  <a:gd name="connsiteX19" fmla="*/ 4032 w 4368"/>
                  <a:gd name="connsiteY19" fmla="*/ 0 h 336"/>
                  <a:gd name="connsiteX20" fmla="*/ 4032 w 4368"/>
                  <a:gd name="connsiteY20" fmla="*/ 336 h 336"/>
                  <a:gd name="connsiteX21" fmla="*/ 4368 w 4368"/>
                  <a:gd name="connsiteY21" fmla="*/ 336 h 336"/>
                  <a:gd name="connsiteX0" fmla="*/ 0 w 4368"/>
                  <a:gd name="connsiteY0" fmla="*/ 336 h 336"/>
                  <a:gd name="connsiteX1" fmla="*/ 336 w 4368"/>
                  <a:gd name="connsiteY1" fmla="*/ 336 h 336"/>
                  <a:gd name="connsiteX2" fmla="*/ 336 w 4368"/>
                  <a:gd name="connsiteY2" fmla="*/ 0 h 336"/>
                  <a:gd name="connsiteX3" fmla="*/ 672 w 4368"/>
                  <a:gd name="connsiteY3" fmla="*/ 0 h 336"/>
                  <a:gd name="connsiteX4" fmla="*/ 672 w 4368"/>
                  <a:gd name="connsiteY4" fmla="*/ 336 h 336"/>
                  <a:gd name="connsiteX5" fmla="*/ 1008 w 4368"/>
                  <a:gd name="connsiteY5" fmla="*/ 336 h 336"/>
                  <a:gd name="connsiteX6" fmla="*/ 1008 w 4368"/>
                  <a:gd name="connsiteY6" fmla="*/ 0 h 336"/>
                  <a:gd name="connsiteX7" fmla="*/ 1344 w 4368"/>
                  <a:gd name="connsiteY7" fmla="*/ 0 h 336"/>
                  <a:gd name="connsiteX8" fmla="*/ 1344 w 4368"/>
                  <a:gd name="connsiteY8" fmla="*/ 336 h 336"/>
                  <a:gd name="connsiteX9" fmla="*/ 2352 w 4368"/>
                  <a:gd name="connsiteY9" fmla="*/ 336 h 336"/>
                  <a:gd name="connsiteX10" fmla="*/ 2688 w 4368"/>
                  <a:gd name="connsiteY10" fmla="*/ 0 h 336"/>
                  <a:gd name="connsiteX11" fmla="*/ 2688 w 4368"/>
                  <a:gd name="connsiteY11" fmla="*/ 336 h 336"/>
                  <a:gd name="connsiteX12" fmla="*/ 3024 w 4368"/>
                  <a:gd name="connsiteY12" fmla="*/ 336 h 336"/>
                  <a:gd name="connsiteX13" fmla="*/ 3024 w 4368"/>
                  <a:gd name="connsiteY13" fmla="*/ 0 h 336"/>
                  <a:gd name="connsiteX14" fmla="*/ 3360 w 4368"/>
                  <a:gd name="connsiteY14" fmla="*/ 0 h 336"/>
                  <a:gd name="connsiteX15" fmla="*/ 3360 w 4368"/>
                  <a:gd name="connsiteY15" fmla="*/ 336 h 336"/>
                  <a:gd name="connsiteX16" fmla="*/ 3696 w 4368"/>
                  <a:gd name="connsiteY16" fmla="*/ 336 h 336"/>
                  <a:gd name="connsiteX17" fmla="*/ 3696 w 4368"/>
                  <a:gd name="connsiteY17" fmla="*/ 0 h 336"/>
                  <a:gd name="connsiteX18" fmla="*/ 4032 w 4368"/>
                  <a:gd name="connsiteY18" fmla="*/ 0 h 336"/>
                  <a:gd name="connsiteX19" fmla="*/ 4032 w 4368"/>
                  <a:gd name="connsiteY19" fmla="*/ 336 h 336"/>
                  <a:gd name="connsiteX20" fmla="*/ 4368 w 4368"/>
                  <a:gd name="connsiteY20" fmla="*/ 336 h 336"/>
                  <a:gd name="connsiteX0" fmla="*/ 0 w 4368"/>
                  <a:gd name="connsiteY0" fmla="*/ 336 h 336"/>
                  <a:gd name="connsiteX1" fmla="*/ 336 w 4368"/>
                  <a:gd name="connsiteY1" fmla="*/ 336 h 336"/>
                  <a:gd name="connsiteX2" fmla="*/ 336 w 4368"/>
                  <a:gd name="connsiteY2" fmla="*/ 0 h 336"/>
                  <a:gd name="connsiteX3" fmla="*/ 672 w 4368"/>
                  <a:gd name="connsiteY3" fmla="*/ 0 h 336"/>
                  <a:gd name="connsiteX4" fmla="*/ 672 w 4368"/>
                  <a:gd name="connsiteY4" fmla="*/ 336 h 336"/>
                  <a:gd name="connsiteX5" fmla="*/ 1008 w 4368"/>
                  <a:gd name="connsiteY5" fmla="*/ 336 h 336"/>
                  <a:gd name="connsiteX6" fmla="*/ 1008 w 4368"/>
                  <a:gd name="connsiteY6" fmla="*/ 0 h 336"/>
                  <a:gd name="connsiteX7" fmla="*/ 1344 w 4368"/>
                  <a:gd name="connsiteY7" fmla="*/ 0 h 336"/>
                  <a:gd name="connsiteX8" fmla="*/ 1344 w 4368"/>
                  <a:gd name="connsiteY8" fmla="*/ 336 h 336"/>
                  <a:gd name="connsiteX9" fmla="*/ 2352 w 4368"/>
                  <a:gd name="connsiteY9" fmla="*/ 336 h 336"/>
                  <a:gd name="connsiteX10" fmla="*/ 2688 w 4368"/>
                  <a:gd name="connsiteY10" fmla="*/ 336 h 336"/>
                  <a:gd name="connsiteX11" fmla="*/ 3024 w 4368"/>
                  <a:gd name="connsiteY11" fmla="*/ 336 h 336"/>
                  <a:gd name="connsiteX12" fmla="*/ 3024 w 4368"/>
                  <a:gd name="connsiteY12" fmla="*/ 0 h 336"/>
                  <a:gd name="connsiteX13" fmla="*/ 3360 w 4368"/>
                  <a:gd name="connsiteY13" fmla="*/ 0 h 336"/>
                  <a:gd name="connsiteX14" fmla="*/ 3360 w 4368"/>
                  <a:gd name="connsiteY14" fmla="*/ 336 h 336"/>
                  <a:gd name="connsiteX15" fmla="*/ 3696 w 4368"/>
                  <a:gd name="connsiteY15" fmla="*/ 336 h 336"/>
                  <a:gd name="connsiteX16" fmla="*/ 3696 w 4368"/>
                  <a:gd name="connsiteY16" fmla="*/ 0 h 336"/>
                  <a:gd name="connsiteX17" fmla="*/ 4032 w 4368"/>
                  <a:gd name="connsiteY17" fmla="*/ 0 h 336"/>
                  <a:gd name="connsiteX18" fmla="*/ 4032 w 4368"/>
                  <a:gd name="connsiteY18" fmla="*/ 336 h 336"/>
                  <a:gd name="connsiteX19" fmla="*/ 4368 w 4368"/>
                  <a:gd name="connsiteY19" fmla="*/ 336 h 336"/>
                  <a:gd name="connsiteX0" fmla="*/ 0 w 4368"/>
                  <a:gd name="connsiteY0" fmla="*/ 336 h 336"/>
                  <a:gd name="connsiteX1" fmla="*/ 336 w 4368"/>
                  <a:gd name="connsiteY1" fmla="*/ 336 h 336"/>
                  <a:gd name="connsiteX2" fmla="*/ 336 w 4368"/>
                  <a:gd name="connsiteY2" fmla="*/ 0 h 336"/>
                  <a:gd name="connsiteX3" fmla="*/ 672 w 4368"/>
                  <a:gd name="connsiteY3" fmla="*/ 0 h 336"/>
                  <a:gd name="connsiteX4" fmla="*/ 672 w 4368"/>
                  <a:gd name="connsiteY4" fmla="*/ 336 h 336"/>
                  <a:gd name="connsiteX5" fmla="*/ 1008 w 4368"/>
                  <a:gd name="connsiteY5" fmla="*/ 336 h 336"/>
                  <a:gd name="connsiteX6" fmla="*/ 1008 w 4368"/>
                  <a:gd name="connsiteY6" fmla="*/ 0 h 336"/>
                  <a:gd name="connsiteX7" fmla="*/ 1344 w 4368"/>
                  <a:gd name="connsiteY7" fmla="*/ 0 h 336"/>
                  <a:gd name="connsiteX8" fmla="*/ 1344 w 4368"/>
                  <a:gd name="connsiteY8" fmla="*/ 336 h 336"/>
                  <a:gd name="connsiteX9" fmla="*/ 2352 w 4368"/>
                  <a:gd name="connsiteY9" fmla="*/ 336 h 336"/>
                  <a:gd name="connsiteX10" fmla="*/ 3024 w 4368"/>
                  <a:gd name="connsiteY10" fmla="*/ 336 h 336"/>
                  <a:gd name="connsiteX11" fmla="*/ 3024 w 4368"/>
                  <a:gd name="connsiteY11" fmla="*/ 0 h 336"/>
                  <a:gd name="connsiteX12" fmla="*/ 3360 w 4368"/>
                  <a:gd name="connsiteY12" fmla="*/ 0 h 336"/>
                  <a:gd name="connsiteX13" fmla="*/ 3360 w 4368"/>
                  <a:gd name="connsiteY13" fmla="*/ 336 h 336"/>
                  <a:gd name="connsiteX14" fmla="*/ 3696 w 4368"/>
                  <a:gd name="connsiteY14" fmla="*/ 336 h 336"/>
                  <a:gd name="connsiteX15" fmla="*/ 3696 w 4368"/>
                  <a:gd name="connsiteY15" fmla="*/ 0 h 336"/>
                  <a:gd name="connsiteX16" fmla="*/ 4032 w 4368"/>
                  <a:gd name="connsiteY16" fmla="*/ 0 h 336"/>
                  <a:gd name="connsiteX17" fmla="*/ 4032 w 4368"/>
                  <a:gd name="connsiteY17" fmla="*/ 336 h 336"/>
                  <a:gd name="connsiteX18" fmla="*/ 4368 w 4368"/>
                  <a:gd name="connsiteY18" fmla="*/ 336 h 336"/>
                  <a:gd name="connsiteX0" fmla="*/ 0 w 4368"/>
                  <a:gd name="connsiteY0" fmla="*/ 336 h 336"/>
                  <a:gd name="connsiteX1" fmla="*/ 336 w 4368"/>
                  <a:gd name="connsiteY1" fmla="*/ 336 h 336"/>
                  <a:gd name="connsiteX2" fmla="*/ 336 w 4368"/>
                  <a:gd name="connsiteY2" fmla="*/ 0 h 336"/>
                  <a:gd name="connsiteX3" fmla="*/ 672 w 4368"/>
                  <a:gd name="connsiteY3" fmla="*/ 0 h 336"/>
                  <a:gd name="connsiteX4" fmla="*/ 672 w 4368"/>
                  <a:gd name="connsiteY4" fmla="*/ 336 h 336"/>
                  <a:gd name="connsiteX5" fmla="*/ 1008 w 4368"/>
                  <a:gd name="connsiteY5" fmla="*/ 336 h 336"/>
                  <a:gd name="connsiteX6" fmla="*/ 1008 w 4368"/>
                  <a:gd name="connsiteY6" fmla="*/ 0 h 336"/>
                  <a:gd name="connsiteX7" fmla="*/ 1344 w 4368"/>
                  <a:gd name="connsiteY7" fmla="*/ 0 h 336"/>
                  <a:gd name="connsiteX8" fmla="*/ 1344 w 4368"/>
                  <a:gd name="connsiteY8" fmla="*/ 336 h 336"/>
                  <a:gd name="connsiteX9" fmla="*/ 3024 w 4368"/>
                  <a:gd name="connsiteY9" fmla="*/ 336 h 336"/>
                  <a:gd name="connsiteX10" fmla="*/ 3024 w 4368"/>
                  <a:gd name="connsiteY10" fmla="*/ 0 h 336"/>
                  <a:gd name="connsiteX11" fmla="*/ 3360 w 4368"/>
                  <a:gd name="connsiteY11" fmla="*/ 0 h 336"/>
                  <a:gd name="connsiteX12" fmla="*/ 3360 w 4368"/>
                  <a:gd name="connsiteY12" fmla="*/ 336 h 336"/>
                  <a:gd name="connsiteX13" fmla="*/ 3696 w 4368"/>
                  <a:gd name="connsiteY13" fmla="*/ 336 h 336"/>
                  <a:gd name="connsiteX14" fmla="*/ 3696 w 4368"/>
                  <a:gd name="connsiteY14" fmla="*/ 0 h 336"/>
                  <a:gd name="connsiteX15" fmla="*/ 4032 w 4368"/>
                  <a:gd name="connsiteY15" fmla="*/ 0 h 336"/>
                  <a:gd name="connsiteX16" fmla="*/ 4032 w 4368"/>
                  <a:gd name="connsiteY16" fmla="*/ 336 h 336"/>
                  <a:gd name="connsiteX17" fmla="*/ 4368 w 4368"/>
                  <a:gd name="connsiteY17" fmla="*/ 336 h 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368" h="336">
                    <a:moveTo>
                      <a:pt x="0" y="336"/>
                    </a:moveTo>
                    <a:lnTo>
                      <a:pt x="336" y="336"/>
                    </a:lnTo>
                    <a:lnTo>
                      <a:pt x="336" y="0"/>
                    </a:lnTo>
                    <a:lnTo>
                      <a:pt x="672" y="0"/>
                    </a:lnTo>
                    <a:lnTo>
                      <a:pt x="672" y="336"/>
                    </a:lnTo>
                    <a:lnTo>
                      <a:pt x="1008" y="336"/>
                    </a:lnTo>
                    <a:lnTo>
                      <a:pt x="1008" y="0"/>
                    </a:lnTo>
                    <a:lnTo>
                      <a:pt x="1344" y="0"/>
                    </a:lnTo>
                    <a:lnTo>
                      <a:pt x="1344" y="336"/>
                    </a:lnTo>
                    <a:lnTo>
                      <a:pt x="3024" y="336"/>
                    </a:lnTo>
                    <a:lnTo>
                      <a:pt x="3024" y="0"/>
                    </a:lnTo>
                    <a:lnTo>
                      <a:pt x="3360" y="0"/>
                    </a:lnTo>
                    <a:lnTo>
                      <a:pt x="3360" y="336"/>
                    </a:lnTo>
                    <a:lnTo>
                      <a:pt x="3696" y="336"/>
                    </a:lnTo>
                    <a:lnTo>
                      <a:pt x="3696" y="0"/>
                    </a:lnTo>
                    <a:lnTo>
                      <a:pt x="4032" y="0"/>
                    </a:lnTo>
                    <a:lnTo>
                      <a:pt x="4032" y="336"/>
                    </a:lnTo>
                    <a:lnTo>
                      <a:pt x="4368" y="336"/>
                    </a:lnTo>
                  </a:path>
                </a:pathLst>
              </a:custGeom>
              <a:noFill/>
              <a:ln w="254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44" name="Freeform 43"/>
              <p:cNvSpPr/>
              <p:nvPr/>
            </p:nvSpPr>
            <p:spPr>
              <a:xfrm>
                <a:off x="1911047" y="2476507"/>
                <a:ext cx="4426857" cy="338666"/>
              </a:xfrm>
              <a:custGeom>
                <a:avLst/>
                <a:gdLst>
                  <a:gd name="connsiteX0" fmla="*/ 0 w 4426857"/>
                  <a:gd name="connsiteY0" fmla="*/ 0 h 338666"/>
                  <a:gd name="connsiteX1" fmla="*/ 1378857 w 4426857"/>
                  <a:gd name="connsiteY1" fmla="*/ 0 h 338666"/>
                  <a:gd name="connsiteX2" fmla="*/ 1378857 w 4426857"/>
                  <a:gd name="connsiteY2" fmla="*/ 338666 h 338666"/>
                  <a:gd name="connsiteX3" fmla="*/ 2757714 w 4426857"/>
                  <a:gd name="connsiteY3" fmla="*/ 338666 h 338666"/>
                  <a:gd name="connsiteX4" fmla="*/ 2769809 w 4426857"/>
                  <a:gd name="connsiteY4" fmla="*/ 0 h 338666"/>
                  <a:gd name="connsiteX5" fmla="*/ 4426857 w 4426857"/>
                  <a:gd name="connsiteY5" fmla="*/ 0 h 33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26857" h="338666">
                    <a:moveTo>
                      <a:pt x="0" y="0"/>
                    </a:moveTo>
                    <a:lnTo>
                      <a:pt x="1378857" y="0"/>
                    </a:lnTo>
                    <a:lnTo>
                      <a:pt x="1378857" y="338666"/>
                    </a:lnTo>
                    <a:lnTo>
                      <a:pt x="2757714" y="338666"/>
                    </a:lnTo>
                    <a:lnTo>
                      <a:pt x="2769809" y="0"/>
                    </a:lnTo>
                    <a:lnTo>
                      <a:pt x="4426857" y="0"/>
                    </a:lnTo>
                  </a:path>
                </a:pathLst>
              </a:cu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
          <p:nvSpPr>
            <p:cNvPr id="45" name="Text Box 24"/>
            <p:cNvSpPr txBox="1">
              <a:spLocks noChangeArrowheads="1"/>
            </p:cNvSpPr>
            <p:nvPr/>
          </p:nvSpPr>
          <p:spPr bwMode="auto">
            <a:xfrm>
              <a:off x="1098549" y="3234027"/>
              <a:ext cx="476250" cy="184666"/>
            </a:xfrm>
            <a:prstGeom prst="rect">
              <a:avLst/>
            </a:prstGeom>
            <a:noFill/>
            <a:ln w="9525">
              <a:noFill/>
              <a:miter lim="800000"/>
              <a:headEnd/>
              <a:tailEnd/>
            </a:ln>
            <a:effectLst/>
          </p:spPr>
          <p:txBody>
            <a:bodyPr lIns="0" tIns="0" rIns="0" bIns="0">
              <a:prstTxWarp prst="textNoShape">
                <a:avLst/>
              </a:prstTxWarp>
              <a:spAutoFit/>
            </a:bodyPr>
            <a:lstStyle/>
            <a:p>
              <a:pPr algn="r" eaLnBrk="0" hangingPunct="0">
                <a:spcBef>
                  <a:spcPct val="50000"/>
                </a:spcBef>
              </a:pPr>
              <a:r>
                <a:rPr lang="en-US" sz="1200" dirty="0">
                  <a:solidFill>
                    <a:srgbClr val="000000"/>
                  </a:solidFill>
                  <a:latin typeface="AvantGarde Md BT" pitchFamily="34" charset="0"/>
                </a:rPr>
                <a:t>CLK</a:t>
              </a:r>
            </a:p>
          </p:txBody>
        </p:sp>
        <p:sp>
          <p:nvSpPr>
            <p:cNvPr id="46" name="Text Box 23"/>
            <p:cNvSpPr txBox="1">
              <a:spLocks noChangeArrowheads="1"/>
            </p:cNvSpPr>
            <p:nvPr/>
          </p:nvSpPr>
          <p:spPr bwMode="auto">
            <a:xfrm>
              <a:off x="1156888" y="4464522"/>
              <a:ext cx="476250" cy="184666"/>
            </a:xfrm>
            <a:prstGeom prst="rect">
              <a:avLst/>
            </a:prstGeom>
            <a:noFill/>
            <a:ln w="9525">
              <a:noFill/>
              <a:miter lim="800000"/>
              <a:headEnd/>
              <a:tailEnd/>
            </a:ln>
            <a:effectLst/>
          </p:spPr>
          <p:txBody>
            <a:bodyPr lIns="0" tIns="0" rIns="0" bIns="0">
              <a:prstTxWarp prst="textNoShape">
                <a:avLst/>
              </a:prstTxWarp>
              <a:spAutoFit/>
            </a:bodyPr>
            <a:lstStyle/>
            <a:p>
              <a:pPr eaLnBrk="0" hangingPunct="0">
                <a:spcBef>
                  <a:spcPct val="50000"/>
                </a:spcBef>
              </a:pPr>
              <a:r>
                <a:rPr lang="en-US" sz="1200" dirty="0">
                  <a:solidFill>
                    <a:srgbClr val="000000"/>
                  </a:solidFill>
                  <a:latin typeface="AvantGarde Md BT" pitchFamily="34" charset="0"/>
                </a:rPr>
                <a:t>GCLK</a:t>
              </a:r>
            </a:p>
          </p:txBody>
        </p:sp>
        <p:sp>
          <p:nvSpPr>
            <p:cNvPr id="47" name="Text Box 16"/>
            <p:cNvSpPr txBox="1">
              <a:spLocks noChangeArrowheads="1"/>
            </p:cNvSpPr>
            <p:nvPr/>
          </p:nvSpPr>
          <p:spPr bwMode="auto">
            <a:xfrm>
              <a:off x="1398788" y="3699652"/>
              <a:ext cx="152400" cy="184666"/>
            </a:xfrm>
            <a:prstGeom prst="rect">
              <a:avLst/>
            </a:prstGeom>
            <a:noFill/>
            <a:ln w="9525">
              <a:noFill/>
              <a:miter lim="800000"/>
              <a:headEnd/>
              <a:tailEnd/>
            </a:ln>
            <a:effectLst/>
          </p:spPr>
          <p:txBody>
            <a:bodyPr lIns="0" tIns="0" rIns="0" bIns="0">
              <a:prstTxWarp prst="textNoShape">
                <a:avLst/>
              </a:prstTxWarp>
              <a:spAutoFit/>
            </a:bodyPr>
            <a:lstStyle/>
            <a:p>
              <a:pPr eaLnBrk="0" hangingPunct="0">
                <a:spcBef>
                  <a:spcPct val="50000"/>
                </a:spcBef>
              </a:pPr>
              <a:r>
                <a:rPr lang="en-US" sz="1200" dirty="0">
                  <a:solidFill>
                    <a:srgbClr val="000000"/>
                  </a:solidFill>
                </a:rPr>
                <a:t>D</a:t>
              </a:r>
            </a:p>
          </p:txBody>
        </p:sp>
        <p:sp>
          <p:nvSpPr>
            <p:cNvPr id="48" name="Text Box 16"/>
            <p:cNvSpPr txBox="1">
              <a:spLocks noChangeArrowheads="1"/>
            </p:cNvSpPr>
            <p:nvPr/>
          </p:nvSpPr>
          <p:spPr bwMode="auto">
            <a:xfrm>
              <a:off x="1397498" y="4103490"/>
              <a:ext cx="152400" cy="184666"/>
            </a:xfrm>
            <a:prstGeom prst="rect">
              <a:avLst/>
            </a:prstGeom>
            <a:noFill/>
            <a:ln w="9525">
              <a:noFill/>
              <a:miter lim="800000"/>
              <a:headEnd/>
              <a:tailEnd/>
            </a:ln>
            <a:effectLst/>
          </p:spPr>
          <p:txBody>
            <a:bodyPr lIns="0" tIns="0" rIns="0" bIns="0">
              <a:prstTxWarp prst="textNoShape">
                <a:avLst/>
              </a:prstTxWarp>
              <a:spAutoFit/>
            </a:bodyPr>
            <a:lstStyle/>
            <a:p>
              <a:pPr eaLnBrk="0" hangingPunct="0">
                <a:spcBef>
                  <a:spcPct val="50000"/>
                </a:spcBef>
              </a:pPr>
              <a:r>
                <a:rPr lang="en-US" sz="1200" dirty="0" smtClean="0">
                  <a:solidFill>
                    <a:srgbClr val="000000"/>
                  </a:solidFill>
                </a:rPr>
                <a:t>Q</a:t>
              </a:r>
              <a:endParaRPr lang="en-US" sz="1200" dirty="0">
                <a:solidFill>
                  <a:srgbClr val="000000"/>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Hierarchy of clock gaters</a:t>
            </a:r>
            <a:endParaRPr lang="en-US" dirty="0"/>
          </a:p>
        </p:txBody>
      </p:sp>
      <p:sp>
        <p:nvSpPr>
          <p:cNvPr id="5" name="Line 2"/>
          <p:cNvSpPr>
            <a:spLocks noChangeAspect="1" noChangeShapeType="1"/>
          </p:cNvSpPr>
          <p:nvPr/>
        </p:nvSpPr>
        <p:spPr bwMode="auto">
          <a:xfrm flipH="1">
            <a:off x="227013" y="1593850"/>
            <a:ext cx="7416800" cy="0"/>
          </a:xfrm>
          <a:prstGeom prst="line">
            <a:avLst/>
          </a:prstGeom>
          <a:noFill/>
          <a:ln w="12700">
            <a:solidFill>
              <a:schemeClr val="tx1"/>
            </a:solidFill>
            <a:round/>
            <a:headEnd/>
            <a:tailEnd type="none" w="sm" len="sm"/>
          </a:ln>
          <a:effectLst/>
        </p:spPr>
        <p:txBody>
          <a:bodyPr>
            <a:prstTxWarp prst="textNoShape">
              <a:avLst/>
            </a:prstTxWarp>
          </a:bodyPr>
          <a:lstStyle/>
          <a:p>
            <a:endParaRPr lang="en-US"/>
          </a:p>
        </p:txBody>
      </p:sp>
      <p:sp>
        <p:nvSpPr>
          <p:cNvPr id="6" name="AutoShape 3"/>
          <p:cNvSpPr>
            <a:spLocks noChangeAspect="1" noChangeArrowheads="1"/>
          </p:cNvSpPr>
          <p:nvPr/>
        </p:nvSpPr>
        <p:spPr bwMode="auto">
          <a:xfrm>
            <a:off x="6323013" y="2262188"/>
            <a:ext cx="1627187" cy="925512"/>
          </a:xfrm>
          <a:prstGeom prst="roundRect">
            <a:avLst>
              <a:gd name="adj" fmla="val 8667"/>
            </a:avLst>
          </a:prstGeom>
          <a:solidFill>
            <a:schemeClr val="bg1">
              <a:lumMod val="75000"/>
            </a:schemeClr>
          </a:solidFill>
          <a:ln w="9525">
            <a:no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7" name="AutoShape 4"/>
          <p:cNvSpPr>
            <a:spLocks noChangeAspect="1" noChangeArrowheads="1"/>
          </p:cNvSpPr>
          <p:nvPr/>
        </p:nvSpPr>
        <p:spPr bwMode="auto">
          <a:xfrm>
            <a:off x="6323013" y="3330575"/>
            <a:ext cx="1627187" cy="925513"/>
          </a:xfrm>
          <a:prstGeom prst="roundRect">
            <a:avLst>
              <a:gd name="adj" fmla="val 8667"/>
            </a:avLst>
          </a:prstGeom>
          <a:solidFill>
            <a:schemeClr val="bg1">
              <a:lumMod val="75000"/>
            </a:schemeClr>
          </a:solidFill>
          <a:ln w="9525">
            <a:no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8" name="AutoShape 5"/>
          <p:cNvSpPr>
            <a:spLocks noChangeAspect="1" noChangeArrowheads="1"/>
          </p:cNvSpPr>
          <p:nvPr/>
        </p:nvSpPr>
        <p:spPr bwMode="auto">
          <a:xfrm>
            <a:off x="6323013" y="4379913"/>
            <a:ext cx="1627187" cy="925512"/>
          </a:xfrm>
          <a:prstGeom prst="roundRect">
            <a:avLst>
              <a:gd name="adj" fmla="val 8667"/>
            </a:avLst>
          </a:prstGeom>
          <a:solidFill>
            <a:schemeClr val="bg1">
              <a:lumMod val="75000"/>
            </a:schemeClr>
          </a:solidFill>
          <a:ln w="9525">
            <a:no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9" name="AutoShape 6"/>
          <p:cNvSpPr>
            <a:spLocks noChangeAspect="1" noChangeArrowheads="1"/>
          </p:cNvSpPr>
          <p:nvPr/>
        </p:nvSpPr>
        <p:spPr bwMode="auto">
          <a:xfrm>
            <a:off x="522288" y="3497263"/>
            <a:ext cx="1627187" cy="925512"/>
          </a:xfrm>
          <a:prstGeom prst="roundRect">
            <a:avLst>
              <a:gd name="adj" fmla="val 8667"/>
            </a:avLst>
          </a:prstGeom>
          <a:solidFill>
            <a:schemeClr val="bg1">
              <a:lumMod val="75000"/>
            </a:schemeClr>
          </a:solidFill>
          <a:ln w="9525">
            <a:no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10" name="AutoShape 7"/>
          <p:cNvSpPr>
            <a:spLocks noChangeAspect="1" noChangeArrowheads="1"/>
          </p:cNvSpPr>
          <p:nvPr/>
        </p:nvSpPr>
        <p:spPr bwMode="auto">
          <a:xfrm>
            <a:off x="3427413" y="4464050"/>
            <a:ext cx="1627187" cy="925513"/>
          </a:xfrm>
          <a:prstGeom prst="roundRect">
            <a:avLst>
              <a:gd name="adj" fmla="val 8667"/>
            </a:avLst>
          </a:prstGeom>
          <a:solidFill>
            <a:schemeClr val="bg1">
              <a:lumMod val="75000"/>
            </a:schemeClr>
          </a:solidFill>
          <a:ln w="9525">
            <a:no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11" name="AutoShape 8"/>
          <p:cNvSpPr>
            <a:spLocks noChangeAspect="1" noChangeArrowheads="1"/>
          </p:cNvSpPr>
          <p:nvPr/>
        </p:nvSpPr>
        <p:spPr bwMode="auto">
          <a:xfrm>
            <a:off x="3427413" y="3414713"/>
            <a:ext cx="1627187" cy="925512"/>
          </a:xfrm>
          <a:prstGeom prst="roundRect">
            <a:avLst>
              <a:gd name="adj" fmla="val 8667"/>
            </a:avLst>
          </a:prstGeom>
          <a:solidFill>
            <a:schemeClr val="bg1">
              <a:lumMod val="75000"/>
            </a:schemeClr>
          </a:solidFill>
          <a:ln w="9525">
            <a:no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12" name="AutoShape 9"/>
          <p:cNvSpPr>
            <a:spLocks noChangeAspect="1" noChangeArrowheads="1"/>
          </p:cNvSpPr>
          <p:nvPr/>
        </p:nvSpPr>
        <p:spPr bwMode="auto">
          <a:xfrm>
            <a:off x="3427413" y="2346325"/>
            <a:ext cx="1627187" cy="925513"/>
          </a:xfrm>
          <a:prstGeom prst="roundRect">
            <a:avLst>
              <a:gd name="adj" fmla="val 8667"/>
            </a:avLst>
          </a:prstGeom>
          <a:solidFill>
            <a:schemeClr val="bg1">
              <a:lumMod val="75000"/>
            </a:schemeClr>
          </a:solidFill>
          <a:ln w="9525">
            <a:no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13" name="Freeform 10"/>
          <p:cNvSpPr>
            <a:spLocks/>
          </p:cNvSpPr>
          <p:nvPr/>
        </p:nvSpPr>
        <p:spPr bwMode="auto">
          <a:xfrm>
            <a:off x="5222875" y="1595438"/>
            <a:ext cx="1335088" cy="2938462"/>
          </a:xfrm>
          <a:custGeom>
            <a:avLst/>
            <a:gdLst/>
            <a:ahLst/>
            <a:cxnLst>
              <a:cxn ang="0">
                <a:pos x="0" y="0"/>
              </a:cxn>
              <a:cxn ang="0">
                <a:pos x="0" y="973"/>
              </a:cxn>
              <a:cxn ang="0">
                <a:pos x="438" y="973"/>
              </a:cxn>
            </a:cxnLst>
            <a:rect l="0" t="0" r="r" b="b"/>
            <a:pathLst>
              <a:path w="438" h="973">
                <a:moveTo>
                  <a:pt x="0" y="0"/>
                </a:moveTo>
                <a:lnTo>
                  <a:pt x="0" y="973"/>
                </a:lnTo>
                <a:lnTo>
                  <a:pt x="438" y="973"/>
                </a:lnTo>
              </a:path>
            </a:pathLst>
          </a:custGeom>
          <a:noFill/>
          <a:ln w="12700" cap="flat" cmpd="sng">
            <a:solidFill>
              <a:schemeClr val="tx1"/>
            </a:solidFill>
            <a:prstDash val="solid"/>
            <a:round/>
            <a:headEnd type="oval" w="sm" len="sm"/>
            <a:tailEnd type="none" w="sm" len="sm"/>
          </a:ln>
          <a:effectLst/>
        </p:spPr>
        <p:txBody>
          <a:bodyPr>
            <a:prstTxWarp prst="textNoShape">
              <a:avLst/>
            </a:prstTxWarp>
          </a:bodyPr>
          <a:lstStyle/>
          <a:p>
            <a:endParaRPr lang="en-US"/>
          </a:p>
        </p:txBody>
      </p:sp>
      <p:sp>
        <p:nvSpPr>
          <p:cNvPr id="14" name="Freeform 11"/>
          <p:cNvSpPr>
            <a:spLocks/>
          </p:cNvSpPr>
          <p:nvPr/>
        </p:nvSpPr>
        <p:spPr bwMode="auto">
          <a:xfrm>
            <a:off x="5713413" y="1595438"/>
            <a:ext cx="850900" cy="1879600"/>
          </a:xfrm>
          <a:custGeom>
            <a:avLst/>
            <a:gdLst/>
            <a:ahLst/>
            <a:cxnLst>
              <a:cxn ang="0">
                <a:pos x="0" y="0"/>
              </a:cxn>
              <a:cxn ang="0">
                <a:pos x="0" y="973"/>
              </a:cxn>
              <a:cxn ang="0">
                <a:pos x="438" y="973"/>
              </a:cxn>
            </a:cxnLst>
            <a:rect l="0" t="0" r="r" b="b"/>
            <a:pathLst>
              <a:path w="438" h="973">
                <a:moveTo>
                  <a:pt x="0" y="0"/>
                </a:moveTo>
                <a:lnTo>
                  <a:pt x="0" y="973"/>
                </a:lnTo>
                <a:lnTo>
                  <a:pt x="438" y="973"/>
                </a:lnTo>
              </a:path>
            </a:pathLst>
          </a:custGeom>
          <a:noFill/>
          <a:ln w="12700" cap="flat" cmpd="sng">
            <a:solidFill>
              <a:schemeClr val="tx1"/>
            </a:solidFill>
            <a:prstDash val="solid"/>
            <a:round/>
            <a:headEnd type="oval" w="sm" len="sm"/>
            <a:tailEnd type="none" w="sm" len="sm"/>
          </a:ln>
          <a:effectLst/>
        </p:spPr>
        <p:txBody>
          <a:bodyPr>
            <a:prstTxWarp prst="textNoShape">
              <a:avLst/>
            </a:prstTxWarp>
          </a:bodyPr>
          <a:lstStyle/>
          <a:p>
            <a:endParaRPr lang="en-US"/>
          </a:p>
        </p:txBody>
      </p:sp>
      <p:sp>
        <p:nvSpPr>
          <p:cNvPr id="15" name="Freeform 12"/>
          <p:cNvSpPr>
            <a:spLocks/>
          </p:cNvSpPr>
          <p:nvPr/>
        </p:nvSpPr>
        <p:spPr bwMode="auto">
          <a:xfrm>
            <a:off x="6203950" y="1595438"/>
            <a:ext cx="366713" cy="815975"/>
          </a:xfrm>
          <a:custGeom>
            <a:avLst/>
            <a:gdLst/>
            <a:ahLst/>
            <a:cxnLst>
              <a:cxn ang="0">
                <a:pos x="0" y="0"/>
              </a:cxn>
              <a:cxn ang="0">
                <a:pos x="0" y="973"/>
              </a:cxn>
              <a:cxn ang="0">
                <a:pos x="438" y="973"/>
              </a:cxn>
            </a:cxnLst>
            <a:rect l="0" t="0" r="r" b="b"/>
            <a:pathLst>
              <a:path w="438" h="973">
                <a:moveTo>
                  <a:pt x="0" y="0"/>
                </a:moveTo>
                <a:lnTo>
                  <a:pt x="0" y="973"/>
                </a:lnTo>
                <a:lnTo>
                  <a:pt x="438" y="973"/>
                </a:lnTo>
              </a:path>
            </a:pathLst>
          </a:custGeom>
          <a:noFill/>
          <a:ln w="12700" cap="flat" cmpd="sng">
            <a:solidFill>
              <a:schemeClr val="tx1"/>
            </a:solidFill>
            <a:prstDash val="solid"/>
            <a:round/>
            <a:headEnd type="oval" w="sm" len="sm"/>
            <a:tailEnd type="none" w="sm" len="sm"/>
          </a:ln>
          <a:effectLst/>
        </p:spPr>
        <p:txBody>
          <a:bodyPr>
            <a:prstTxWarp prst="textNoShape">
              <a:avLst/>
            </a:prstTxWarp>
          </a:bodyPr>
          <a:lstStyle/>
          <a:p>
            <a:endParaRPr lang="en-US"/>
          </a:p>
        </p:txBody>
      </p:sp>
      <p:sp>
        <p:nvSpPr>
          <p:cNvPr id="16" name="Line 13"/>
          <p:cNvSpPr>
            <a:spLocks noChangeAspect="1" noChangeShapeType="1"/>
          </p:cNvSpPr>
          <p:nvPr/>
        </p:nvSpPr>
        <p:spPr bwMode="auto">
          <a:xfrm>
            <a:off x="4851400" y="5138738"/>
            <a:ext cx="300038" cy="0"/>
          </a:xfrm>
          <a:prstGeom prst="line">
            <a:avLst/>
          </a:prstGeom>
          <a:noFill/>
          <a:ln w="19050">
            <a:solidFill>
              <a:schemeClr val="tx1"/>
            </a:solidFill>
            <a:round/>
            <a:headEnd/>
            <a:tailEnd type="none" w="sm" len="sm"/>
          </a:ln>
          <a:effectLst/>
        </p:spPr>
        <p:txBody>
          <a:bodyPr>
            <a:prstTxWarp prst="textNoShape">
              <a:avLst/>
            </a:prstTxWarp>
          </a:bodyPr>
          <a:lstStyle/>
          <a:p>
            <a:endParaRPr lang="en-US"/>
          </a:p>
        </p:txBody>
      </p:sp>
      <p:sp>
        <p:nvSpPr>
          <p:cNvPr id="17" name="Line 14"/>
          <p:cNvSpPr>
            <a:spLocks noChangeAspect="1" noChangeShapeType="1"/>
          </p:cNvSpPr>
          <p:nvPr/>
        </p:nvSpPr>
        <p:spPr bwMode="auto">
          <a:xfrm>
            <a:off x="4851400" y="3021013"/>
            <a:ext cx="300038" cy="0"/>
          </a:xfrm>
          <a:prstGeom prst="line">
            <a:avLst/>
          </a:prstGeom>
          <a:noFill/>
          <a:ln w="19050">
            <a:solidFill>
              <a:schemeClr val="tx1"/>
            </a:solidFill>
            <a:round/>
            <a:headEnd/>
            <a:tailEnd type="none" w="sm" len="sm"/>
          </a:ln>
          <a:effectLst/>
        </p:spPr>
        <p:txBody>
          <a:bodyPr>
            <a:prstTxWarp prst="textNoShape">
              <a:avLst/>
            </a:prstTxWarp>
          </a:bodyPr>
          <a:lstStyle/>
          <a:p>
            <a:endParaRPr lang="en-US"/>
          </a:p>
        </p:txBody>
      </p:sp>
      <p:sp>
        <p:nvSpPr>
          <p:cNvPr id="18" name="Line 15"/>
          <p:cNvSpPr>
            <a:spLocks noChangeAspect="1" noChangeShapeType="1"/>
          </p:cNvSpPr>
          <p:nvPr/>
        </p:nvSpPr>
        <p:spPr bwMode="auto">
          <a:xfrm>
            <a:off x="2005013" y="4171950"/>
            <a:ext cx="1177925" cy="0"/>
          </a:xfrm>
          <a:prstGeom prst="line">
            <a:avLst/>
          </a:prstGeom>
          <a:noFill/>
          <a:ln w="25400" cap="flat" cmpd="sng" algn="ctr">
            <a:solidFill>
              <a:schemeClr val="tx1"/>
            </a:solidFill>
            <a:prstDash val="solid"/>
            <a:round/>
            <a:headEnd type="none" w="med" len="med"/>
            <a:tailEnd type="oval" w="sm" len="sm"/>
          </a:ln>
          <a:effectLst/>
        </p:spPr>
        <p:txBody>
          <a:bodyPr>
            <a:prstTxWarp prst="textNoShape">
              <a:avLst/>
            </a:prstTxWarp>
          </a:bodyPr>
          <a:lstStyle/>
          <a:p>
            <a:endParaRPr lang="en-US"/>
          </a:p>
        </p:txBody>
      </p:sp>
      <p:sp>
        <p:nvSpPr>
          <p:cNvPr id="19" name="Line 16"/>
          <p:cNvSpPr>
            <a:spLocks noChangeAspect="1" noChangeShapeType="1"/>
          </p:cNvSpPr>
          <p:nvPr/>
        </p:nvSpPr>
        <p:spPr bwMode="auto">
          <a:xfrm flipH="1">
            <a:off x="3330575" y="2679700"/>
            <a:ext cx="293688" cy="0"/>
          </a:xfrm>
          <a:prstGeom prst="line">
            <a:avLst/>
          </a:prstGeom>
          <a:noFill/>
          <a:ln w="12700">
            <a:solidFill>
              <a:schemeClr val="tx1"/>
            </a:solidFill>
            <a:round/>
            <a:headEnd/>
            <a:tailEnd type="none" w="sm" len="sm"/>
          </a:ln>
          <a:effectLst/>
        </p:spPr>
        <p:txBody>
          <a:bodyPr>
            <a:prstTxWarp prst="textNoShape">
              <a:avLst/>
            </a:prstTxWarp>
          </a:bodyPr>
          <a:lstStyle/>
          <a:p>
            <a:endParaRPr lang="en-US"/>
          </a:p>
        </p:txBody>
      </p:sp>
      <p:sp>
        <p:nvSpPr>
          <p:cNvPr id="20" name="Line 17"/>
          <p:cNvSpPr>
            <a:spLocks noChangeAspect="1" noChangeShapeType="1"/>
          </p:cNvSpPr>
          <p:nvPr/>
        </p:nvSpPr>
        <p:spPr bwMode="auto">
          <a:xfrm flipH="1">
            <a:off x="3330575" y="3738563"/>
            <a:ext cx="293688" cy="0"/>
          </a:xfrm>
          <a:prstGeom prst="line">
            <a:avLst/>
          </a:prstGeom>
          <a:noFill/>
          <a:ln w="12700">
            <a:solidFill>
              <a:schemeClr val="tx1"/>
            </a:solidFill>
            <a:round/>
            <a:headEnd/>
            <a:tailEnd type="none" w="sm" len="sm"/>
          </a:ln>
          <a:effectLst/>
        </p:spPr>
        <p:txBody>
          <a:bodyPr>
            <a:prstTxWarp prst="textNoShape">
              <a:avLst/>
            </a:prstTxWarp>
          </a:bodyPr>
          <a:lstStyle/>
          <a:p>
            <a:endParaRPr lang="en-US"/>
          </a:p>
        </p:txBody>
      </p:sp>
      <p:sp>
        <p:nvSpPr>
          <p:cNvPr id="21" name="Line 18"/>
          <p:cNvSpPr>
            <a:spLocks noChangeAspect="1" noChangeShapeType="1"/>
          </p:cNvSpPr>
          <p:nvPr/>
        </p:nvSpPr>
        <p:spPr bwMode="auto">
          <a:xfrm flipH="1">
            <a:off x="3330575" y="4787900"/>
            <a:ext cx="293688" cy="0"/>
          </a:xfrm>
          <a:prstGeom prst="line">
            <a:avLst/>
          </a:prstGeom>
          <a:noFill/>
          <a:ln w="12700">
            <a:solidFill>
              <a:schemeClr val="tx1"/>
            </a:solidFill>
            <a:round/>
            <a:headEnd/>
            <a:tailEnd type="none" w="sm" len="sm"/>
          </a:ln>
          <a:effectLst/>
        </p:spPr>
        <p:txBody>
          <a:bodyPr>
            <a:prstTxWarp prst="textNoShape">
              <a:avLst/>
            </a:prstTxWarp>
          </a:bodyPr>
          <a:lstStyle/>
          <a:p>
            <a:endParaRPr lang="en-US"/>
          </a:p>
        </p:txBody>
      </p:sp>
      <p:sp>
        <p:nvSpPr>
          <p:cNvPr id="22" name="Line 19"/>
          <p:cNvSpPr>
            <a:spLocks noChangeAspect="1" noChangeShapeType="1"/>
          </p:cNvSpPr>
          <p:nvPr/>
        </p:nvSpPr>
        <p:spPr bwMode="auto">
          <a:xfrm flipH="1">
            <a:off x="6226175" y="2590800"/>
            <a:ext cx="293688" cy="0"/>
          </a:xfrm>
          <a:prstGeom prst="line">
            <a:avLst/>
          </a:prstGeom>
          <a:noFill/>
          <a:ln w="12700">
            <a:solidFill>
              <a:schemeClr val="tx1"/>
            </a:solidFill>
            <a:round/>
            <a:headEnd/>
            <a:tailEnd type="none" w="sm" len="sm"/>
          </a:ln>
          <a:effectLst/>
        </p:spPr>
        <p:txBody>
          <a:bodyPr>
            <a:prstTxWarp prst="textNoShape">
              <a:avLst/>
            </a:prstTxWarp>
          </a:bodyPr>
          <a:lstStyle/>
          <a:p>
            <a:endParaRPr lang="en-US"/>
          </a:p>
        </p:txBody>
      </p:sp>
      <p:sp>
        <p:nvSpPr>
          <p:cNvPr id="23" name="Line 20"/>
          <p:cNvSpPr>
            <a:spLocks noChangeAspect="1" noChangeShapeType="1"/>
          </p:cNvSpPr>
          <p:nvPr/>
        </p:nvSpPr>
        <p:spPr bwMode="auto">
          <a:xfrm flipH="1">
            <a:off x="6245225" y="3654425"/>
            <a:ext cx="293688" cy="0"/>
          </a:xfrm>
          <a:prstGeom prst="line">
            <a:avLst/>
          </a:prstGeom>
          <a:noFill/>
          <a:ln w="12700">
            <a:solidFill>
              <a:schemeClr val="tx1"/>
            </a:solidFill>
            <a:round/>
            <a:headEnd/>
            <a:tailEnd type="none" w="sm" len="sm"/>
          </a:ln>
          <a:effectLst/>
        </p:spPr>
        <p:txBody>
          <a:bodyPr>
            <a:prstTxWarp prst="textNoShape">
              <a:avLst/>
            </a:prstTxWarp>
          </a:bodyPr>
          <a:lstStyle/>
          <a:p>
            <a:endParaRPr lang="en-US"/>
          </a:p>
        </p:txBody>
      </p:sp>
      <p:sp>
        <p:nvSpPr>
          <p:cNvPr id="24" name="Line 21"/>
          <p:cNvSpPr>
            <a:spLocks noChangeAspect="1" noChangeShapeType="1"/>
          </p:cNvSpPr>
          <p:nvPr/>
        </p:nvSpPr>
        <p:spPr bwMode="auto">
          <a:xfrm flipH="1">
            <a:off x="6245225" y="4703763"/>
            <a:ext cx="293688" cy="0"/>
          </a:xfrm>
          <a:prstGeom prst="line">
            <a:avLst/>
          </a:prstGeom>
          <a:noFill/>
          <a:ln w="12700">
            <a:solidFill>
              <a:schemeClr val="tx1"/>
            </a:solidFill>
            <a:round/>
            <a:headEnd/>
            <a:tailEnd type="none" w="sm" len="sm"/>
          </a:ln>
          <a:effectLst/>
        </p:spPr>
        <p:txBody>
          <a:bodyPr>
            <a:prstTxWarp prst="textNoShape">
              <a:avLst/>
            </a:prstTxWarp>
          </a:bodyPr>
          <a:lstStyle/>
          <a:p>
            <a:endParaRPr lang="en-US"/>
          </a:p>
        </p:txBody>
      </p:sp>
      <p:sp>
        <p:nvSpPr>
          <p:cNvPr id="25" name="Freeform 22"/>
          <p:cNvSpPr>
            <a:spLocks/>
          </p:cNvSpPr>
          <p:nvPr/>
        </p:nvSpPr>
        <p:spPr bwMode="auto">
          <a:xfrm>
            <a:off x="2309813" y="1593850"/>
            <a:ext cx="1335087" cy="3021013"/>
          </a:xfrm>
          <a:custGeom>
            <a:avLst/>
            <a:gdLst/>
            <a:ahLst/>
            <a:cxnLst>
              <a:cxn ang="0">
                <a:pos x="0" y="0"/>
              </a:cxn>
              <a:cxn ang="0">
                <a:pos x="0" y="973"/>
              </a:cxn>
              <a:cxn ang="0">
                <a:pos x="438" y="973"/>
              </a:cxn>
            </a:cxnLst>
            <a:rect l="0" t="0" r="r" b="b"/>
            <a:pathLst>
              <a:path w="438" h="973">
                <a:moveTo>
                  <a:pt x="0" y="0"/>
                </a:moveTo>
                <a:lnTo>
                  <a:pt x="0" y="973"/>
                </a:lnTo>
                <a:lnTo>
                  <a:pt x="438" y="973"/>
                </a:lnTo>
              </a:path>
            </a:pathLst>
          </a:custGeom>
          <a:noFill/>
          <a:ln w="12700" cap="flat" cmpd="sng">
            <a:solidFill>
              <a:schemeClr val="tx1"/>
            </a:solidFill>
            <a:prstDash val="solid"/>
            <a:round/>
            <a:headEnd type="oval" w="sm" len="sm"/>
            <a:tailEnd type="none" w="sm" len="sm"/>
          </a:ln>
          <a:effectLst/>
        </p:spPr>
        <p:txBody>
          <a:bodyPr>
            <a:prstTxWarp prst="textNoShape">
              <a:avLst/>
            </a:prstTxWarp>
          </a:bodyPr>
          <a:lstStyle/>
          <a:p>
            <a:endParaRPr lang="en-US"/>
          </a:p>
        </p:txBody>
      </p:sp>
      <p:sp>
        <p:nvSpPr>
          <p:cNvPr id="26" name="Freeform 23"/>
          <p:cNvSpPr>
            <a:spLocks/>
          </p:cNvSpPr>
          <p:nvPr/>
        </p:nvSpPr>
        <p:spPr bwMode="auto">
          <a:xfrm>
            <a:off x="2800350" y="1593850"/>
            <a:ext cx="850900" cy="1962150"/>
          </a:xfrm>
          <a:custGeom>
            <a:avLst/>
            <a:gdLst/>
            <a:ahLst/>
            <a:cxnLst>
              <a:cxn ang="0">
                <a:pos x="0" y="0"/>
              </a:cxn>
              <a:cxn ang="0">
                <a:pos x="0" y="973"/>
              </a:cxn>
              <a:cxn ang="0">
                <a:pos x="438" y="973"/>
              </a:cxn>
            </a:cxnLst>
            <a:rect l="0" t="0" r="r" b="b"/>
            <a:pathLst>
              <a:path w="438" h="973">
                <a:moveTo>
                  <a:pt x="0" y="0"/>
                </a:moveTo>
                <a:lnTo>
                  <a:pt x="0" y="973"/>
                </a:lnTo>
                <a:lnTo>
                  <a:pt x="438" y="973"/>
                </a:lnTo>
              </a:path>
            </a:pathLst>
          </a:custGeom>
          <a:noFill/>
          <a:ln w="12700" cap="flat" cmpd="sng">
            <a:solidFill>
              <a:schemeClr val="tx1"/>
            </a:solidFill>
            <a:prstDash val="solid"/>
            <a:round/>
            <a:headEnd type="oval" w="sm" len="sm"/>
            <a:tailEnd type="none" w="sm" len="sm"/>
          </a:ln>
          <a:effectLst/>
        </p:spPr>
        <p:txBody>
          <a:bodyPr>
            <a:prstTxWarp prst="textNoShape">
              <a:avLst/>
            </a:prstTxWarp>
          </a:bodyPr>
          <a:lstStyle/>
          <a:p>
            <a:endParaRPr lang="en-US"/>
          </a:p>
        </p:txBody>
      </p:sp>
      <p:sp>
        <p:nvSpPr>
          <p:cNvPr id="27" name="Freeform 24"/>
          <p:cNvSpPr>
            <a:spLocks/>
          </p:cNvSpPr>
          <p:nvPr/>
        </p:nvSpPr>
        <p:spPr bwMode="auto">
          <a:xfrm>
            <a:off x="3290888" y="1593850"/>
            <a:ext cx="366712" cy="900113"/>
          </a:xfrm>
          <a:custGeom>
            <a:avLst/>
            <a:gdLst/>
            <a:ahLst/>
            <a:cxnLst>
              <a:cxn ang="0">
                <a:pos x="0" y="0"/>
              </a:cxn>
              <a:cxn ang="0">
                <a:pos x="0" y="973"/>
              </a:cxn>
              <a:cxn ang="0">
                <a:pos x="438" y="973"/>
              </a:cxn>
            </a:cxnLst>
            <a:rect l="0" t="0" r="r" b="b"/>
            <a:pathLst>
              <a:path w="438" h="973">
                <a:moveTo>
                  <a:pt x="0" y="0"/>
                </a:moveTo>
                <a:lnTo>
                  <a:pt x="0" y="973"/>
                </a:lnTo>
                <a:lnTo>
                  <a:pt x="438" y="973"/>
                </a:lnTo>
              </a:path>
            </a:pathLst>
          </a:custGeom>
          <a:noFill/>
          <a:ln w="12700" cap="flat" cmpd="sng">
            <a:solidFill>
              <a:schemeClr val="tx1"/>
            </a:solidFill>
            <a:prstDash val="solid"/>
            <a:round/>
            <a:headEnd type="oval" w="sm" len="sm"/>
            <a:tailEnd type="none" w="sm" len="sm"/>
          </a:ln>
          <a:effectLst/>
        </p:spPr>
        <p:txBody>
          <a:bodyPr>
            <a:prstTxWarp prst="textNoShape">
              <a:avLst/>
            </a:prstTxWarp>
          </a:bodyPr>
          <a:lstStyle/>
          <a:p>
            <a:endParaRPr lang="en-US"/>
          </a:p>
        </p:txBody>
      </p:sp>
      <p:sp>
        <p:nvSpPr>
          <p:cNvPr id="28" name="Freeform 25"/>
          <p:cNvSpPr>
            <a:spLocks/>
          </p:cNvSpPr>
          <p:nvPr/>
        </p:nvSpPr>
        <p:spPr bwMode="auto">
          <a:xfrm>
            <a:off x="390525" y="1593850"/>
            <a:ext cx="431800" cy="2052638"/>
          </a:xfrm>
          <a:custGeom>
            <a:avLst/>
            <a:gdLst/>
            <a:ahLst/>
            <a:cxnLst>
              <a:cxn ang="0">
                <a:pos x="0" y="0"/>
              </a:cxn>
              <a:cxn ang="0">
                <a:pos x="0" y="973"/>
              </a:cxn>
              <a:cxn ang="0">
                <a:pos x="438" y="973"/>
              </a:cxn>
            </a:cxnLst>
            <a:rect l="0" t="0" r="r" b="b"/>
            <a:pathLst>
              <a:path w="438" h="973">
                <a:moveTo>
                  <a:pt x="0" y="0"/>
                </a:moveTo>
                <a:lnTo>
                  <a:pt x="0" y="973"/>
                </a:lnTo>
                <a:lnTo>
                  <a:pt x="438" y="973"/>
                </a:lnTo>
              </a:path>
            </a:pathLst>
          </a:custGeom>
          <a:noFill/>
          <a:ln w="12700" cap="flat" cmpd="sng">
            <a:solidFill>
              <a:schemeClr val="tx1"/>
            </a:solidFill>
            <a:prstDash val="solid"/>
            <a:round/>
            <a:headEnd type="oval" w="sm" len="sm"/>
            <a:tailEnd type="none" w="sm" len="sm"/>
          </a:ln>
          <a:effectLst/>
        </p:spPr>
        <p:txBody>
          <a:bodyPr>
            <a:prstTxWarp prst="textNoShape">
              <a:avLst/>
            </a:prstTxWarp>
          </a:bodyPr>
          <a:lstStyle/>
          <a:p>
            <a:endParaRPr lang="en-US"/>
          </a:p>
        </p:txBody>
      </p:sp>
      <p:sp useBgFill="1">
        <p:nvSpPr>
          <p:cNvPr id="29" name="Freeform 26"/>
          <p:cNvSpPr>
            <a:spLocks noChangeAspect="1"/>
          </p:cNvSpPr>
          <p:nvPr/>
        </p:nvSpPr>
        <p:spPr bwMode="auto">
          <a:xfrm>
            <a:off x="650875" y="3592513"/>
            <a:ext cx="114300" cy="279400"/>
          </a:xfrm>
          <a:custGeom>
            <a:avLst/>
            <a:gdLst/>
            <a:ahLst/>
            <a:cxnLst>
              <a:cxn ang="0">
                <a:pos x="9" y="2"/>
              </a:cxn>
              <a:cxn ang="0">
                <a:pos x="23" y="38"/>
              </a:cxn>
              <a:cxn ang="0">
                <a:pos x="35" y="68"/>
              </a:cxn>
              <a:cxn ang="0">
                <a:pos x="41" y="114"/>
              </a:cxn>
              <a:cxn ang="0">
                <a:pos x="39" y="143"/>
              </a:cxn>
              <a:cxn ang="0">
                <a:pos x="36" y="173"/>
              </a:cxn>
              <a:cxn ang="0">
                <a:pos x="33" y="194"/>
              </a:cxn>
              <a:cxn ang="0">
                <a:pos x="26" y="213"/>
              </a:cxn>
              <a:cxn ang="0">
                <a:pos x="18" y="231"/>
              </a:cxn>
              <a:cxn ang="0">
                <a:pos x="9" y="254"/>
              </a:cxn>
              <a:cxn ang="0">
                <a:pos x="0" y="270"/>
              </a:cxn>
              <a:cxn ang="0">
                <a:pos x="93" y="269"/>
              </a:cxn>
              <a:cxn ang="0">
                <a:pos x="99" y="236"/>
              </a:cxn>
              <a:cxn ang="0">
                <a:pos x="102" y="8"/>
              </a:cxn>
              <a:cxn ang="0">
                <a:pos x="93" y="0"/>
              </a:cxn>
              <a:cxn ang="0">
                <a:pos x="9" y="2"/>
              </a:cxn>
            </a:cxnLst>
            <a:rect l="0" t="0" r="r" b="b"/>
            <a:pathLst>
              <a:path w="102" h="270">
                <a:moveTo>
                  <a:pt x="9" y="2"/>
                </a:moveTo>
                <a:lnTo>
                  <a:pt x="23" y="38"/>
                </a:lnTo>
                <a:lnTo>
                  <a:pt x="35" y="68"/>
                </a:lnTo>
                <a:lnTo>
                  <a:pt x="41" y="114"/>
                </a:lnTo>
                <a:lnTo>
                  <a:pt x="39" y="143"/>
                </a:lnTo>
                <a:lnTo>
                  <a:pt x="36" y="173"/>
                </a:lnTo>
                <a:lnTo>
                  <a:pt x="33" y="194"/>
                </a:lnTo>
                <a:lnTo>
                  <a:pt x="26" y="213"/>
                </a:lnTo>
                <a:lnTo>
                  <a:pt x="18" y="231"/>
                </a:lnTo>
                <a:lnTo>
                  <a:pt x="9" y="254"/>
                </a:lnTo>
                <a:lnTo>
                  <a:pt x="0" y="270"/>
                </a:lnTo>
                <a:lnTo>
                  <a:pt x="93" y="269"/>
                </a:lnTo>
                <a:lnTo>
                  <a:pt x="99" y="236"/>
                </a:lnTo>
                <a:lnTo>
                  <a:pt x="102" y="8"/>
                </a:lnTo>
                <a:lnTo>
                  <a:pt x="93" y="0"/>
                </a:lnTo>
                <a:lnTo>
                  <a:pt x="9" y="2"/>
                </a:lnTo>
                <a:close/>
              </a:path>
            </a:pathLst>
          </a:custGeom>
          <a:ln w="12700" cap="flat" cmpd="sng">
            <a:solidFill>
              <a:schemeClr val="tx1"/>
            </a:solidFill>
            <a:prstDash val="solid"/>
            <a:round/>
            <a:headEnd type="none" w="med" len="med"/>
            <a:tailEnd type="none" w="sm" len="sm"/>
          </a:ln>
          <a:effectLst/>
        </p:spPr>
        <p:txBody>
          <a:bodyPr>
            <a:prstTxWarp prst="textNoShape">
              <a:avLst/>
            </a:prstTxWarp>
          </a:bodyPr>
          <a:lstStyle/>
          <a:p>
            <a:endParaRPr lang="en-US"/>
          </a:p>
        </p:txBody>
      </p:sp>
      <p:sp useBgFill="1">
        <p:nvSpPr>
          <p:cNvPr id="32" name="Arc 29"/>
          <p:cNvSpPr>
            <a:spLocks noChangeAspect="1"/>
          </p:cNvSpPr>
          <p:nvPr/>
        </p:nvSpPr>
        <p:spPr bwMode="auto">
          <a:xfrm>
            <a:off x="746125" y="3592513"/>
            <a:ext cx="241300" cy="26352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ln w="12700">
            <a:solidFill>
              <a:schemeClr val="tx1"/>
            </a:solidFill>
            <a:round/>
            <a:headEnd/>
            <a:tailEnd type="none" w="sm" len="sm"/>
          </a:ln>
          <a:effectLst/>
        </p:spPr>
        <p:txBody>
          <a:bodyPr>
            <a:prstTxWarp prst="textNoShape">
              <a:avLst/>
            </a:prstTxWarp>
          </a:bodyPr>
          <a:lstStyle/>
          <a:p>
            <a:endParaRPr lang="en-US"/>
          </a:p>
        </p:txBody>
      </p:sp>
      <p:sp useBgFill="1">
        <p:nvSpPr>
          <p:cNvPr id="33" name="Arc 30"/>
          <p:cNvSpPr>
            <a:spLocks noChangeAspect="1"/>
          </p:cNvSpPr>
          <p:nvPr/>
        </p:nvSpPr>
        <p:spPr bwMode="auto">
          <a:xfrm flipV="1">
            <a:off x="739775" y="3608388"/>
            <a:ext cx="242888" cy="26352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ln w="12700">
            <a:solidFill>
              <a:schemeClr val="tx1"/>
            </a:solidFill>
            <a:round/>
            <a:headEnd/>
            <a:tailEnd type="none" w="sm" len="sm"/>
          </a:ln>
          <a:effectLst/>
        </p:spPr>
        <p:txBody>
          <a:bodyPr>
            <a:prstTxWarp prst="textNoShape">
              <a:avLst/>
            </a:prstTxWarp>
          </a:bodyPr>
          <a:lstStyle/>
          <a:p>
            <a:endParaRPr lang="en-US"/>
          </a:p>
        </p:txBody>
      </p:sp>
      <p:sp useBgFill="1">
        <p:nvSpPr>
          <p:cNvPr id="34" name="AutoShape 31"/>
          <p:cNvSpPr>
            <a:spLocks noChangeAspect="1" noChangeArrowheads="1"/>
          </p:cNvSpPr>
          <p:nvPr/>
        </p:nvSpPr>
        <p:spPr bwMode="auto">
          <a:xfrm>
            <a:off x="1749425" y="4041775"/>
            <a:ext cx="304800" cy="273050"/>
          </a:xfrm>
          <a:prstGeom prst="flowChartDelay">
            <a:avLst/>
          </a:prstGeom>
          <a:ln w="12700">
            <a:solidFill>
              <a:schemeClr val="tx1"/>
            </a:solidFill>
            <a:miter lim="800000"/>
            <a:headEnd/>
            <a:tailEnd type="none" w="sm" len="sm"/>
          </a:ln>
          <a:effectLst/>
        </p:spPr>
        <p:txBody>
          <a:bodyPr>
            <a:prstTxWarp prst="textNoShape">
              <a:avLst/>
            </a:prstTxWarp>
          </a:bodyPr>
          <a:lstStyle/>
          <a:p>
            <a:endParaRPr lang="en-US"/>
          </a:p>
        </p:txBody>
      </p:sp>
      <p:sp useBgFill="1">
        <p:nvSpPr>
          <p:cNvPr id="35" name="AutoShape 32"/>
          <p:cNvSpPr>
            <a:spLocks noChangeAspect="1" noChangeArrowheads="1"/>
          </p:cNvSpPr>
          <p:nvPr/>
        </p:nvSpPr>
        <p:spPr bwMode="auto">
          <a:xfrm>
            <a:off x="1138238" y="3903663"/>
            <a:ext cx="65087" cy="66675"/>
          </a:xfrm>
          <a:prstGeom prst="flowChartConnector">
            <a:avLst/>
          </a:prstGeom>
          <a:ln w="12700">
            <a:solidFill>
              <a:schemeClr val="tx1"/>
            </a:solidFill>
            <a:round/>
            <a:headEnd/>
            <a:tailEnd type="none" w="sm" len="sm"/>
          </a:ln>
          <a:effectLst/>
        </p:spPr>
        <p:txBody>
          <a:bodyPr>
            <a:prstTxWarp prst="textNoShape">
              <a:avLst/>
            </a:prstTxWarp>
          </a:bodyPr>
          <a:lstStyle/>
          <a:p>
            <a:endParaRPr lang="en-US"/>
          </a:p>
        </p:txBody>
      </p:sp>
      <p:sp>
        <p:nvSpPr>
          <p:cNvPr id="36" name="Line 33"/>
          <p:cNvSpPr>
            <a:spLocks noChangeAspect="1" noChangeShapeType="1"/>
          </p:cNvSpPr>
          <p:nvPr/>
        </p:nvSpPr>
        <p:spPr bwMode="auto">
          <a:xfrm flipH="1">
            <a:off x="381000" y="3821113"/>
            <a:ext cx="293688" cy="0"/>
          </a:xfrm>
          <a:prstGeom prst="line">
            <a:avLst/>
          </a:prstGeom>
          <a:noFill/>
          <a:ln w="12700">
            <a:solidFill>
              <a:schemeClr val="tx1"/>
            </a:solidFill>
            <a:round/>
            <a:headEnd/>
            <a:tailEnd type="none" w="sm" len="sm"/>
          </a:ln>
          <a:effectLst/>
        </p:spPr>
        <p:txBody>
          <a:bodyPr>
            <a:prstTxWarp prst="textNoShape">
              <a:avLst/>
            </a:prstTxWarp>
          </a:bodyPr>
          <a:lstStyle/>
          <a:p>
            <a:endParaRPr lang="en-US"/>
          </a:p>
        </p:txBody>
      </p:sp>
      <p:sp useBgFill="1">
        <p:nvSpPr>
          <p:cNvPr id="37" name="Rectangle 34"/>
          <p:cNvSpPr>
            <a:spLocks noChangeAspect="1" noChangeArrowheads="1"/>
          </p:cNvSpPr>
          <p:nvPr/>
        </p:nvSpPr>
        <p:spPr bwMode="auto">
          <a:xfrm>
            <a:off x="1216025" y="3660775"/>
            <a:ext cx="266700" cy="344488"/>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p:nvSpPr>
          <p:cNvPr id="38" name="Line 35"/>
          <p:cNvSpPr>
            <a:spLocks noChangeAspect="1" noChangeShapeType="1"/>
          </p:cNvSpPr>
          <p:nvPr/>
        </p:nvSpPr>
        <p:spPr bwMode="auto">
          <a:xfrm>
            <a:off x="982663" y="3729038"/>
            <a:ext cx="228600" cy="0"/>
          </a:xfrm>
          <a:prstGeom prst="line">
            <a:avLst/>
          </a:prstGeom>
          <a:noFill/>
          <a:ln w="12700">
            <a:solidFill>
              <a:schemeClr val="tx1"/>
            </a:solidFill>
            <a:round/>
            <a:headEnd/>
            <a:tailEnd type="none" w="sm" len="sm"/>
          </a:ln>
          <a:effectLst/>
        </p:spPr>
        <p:txBody>
          <a:bodyPr>
            <a:prstTxWarp prst="textNoShape">
              <a:avLst/>
            </a:prstTxWarp>
          </a:bodyPr>
          <a:lstStyle/>
          <a:p>
            <a:endParaRPr lang="en-US"/>
          </a:p>
        </p:txBody>
      </p:sp>
      <p:sp>
        <p:nvSpPr>
          <p:cNvPr id="39" name="Freeform 36"/>
          <p:cNvSpPr>
            <a:spLocks noChangeAspect="1"/>
          </p:cNvSpPr>
          <p:nvPr/>
        </p:nvSpPr>
        <p:spPr bwMode="auto">
          <a:xfrm>
            <a:off x="1487488" y="3730625"/>
            <a:ext cx="258762" cy="366713"/>
          </a:xfrm>
          <a:custGeom>
            <a:avLst/>
            <a:gdLst/>
            <a:ahLst/>
            <a:cxnLst>
              <a:cxn ang="0">
                <a:pos x="0" y="0"/>
              </a:cxn>
              <a:cxn ang="0">
                <a:pos x="144" y="0"/>
              </a:cxn>
              <a:cxn ang="0">
                <a:pos x="144" y="460"/>
              </a:cxn>
              <a:cxn ang="0">
                <a:pos x="324" y="460"/>
              </a:cxn>
            </a:cxnLst>
            <a:rect l="0" t="0" r="r" b="b"/>
            <a:pathLst>
              <a:path w="324" h="460">
                <a:moveTo>
                  <a:pt x="0" y="0"/>
                </a:moveTo>
                <a:lnTo>
                  <a:pt x="144" y="0"/>
                </a:lnTo>
                <a:lnTo>
                  <a:pt x="144" y="460"/>
                </a:lnTo>
                <a:lnTo>
                  <a:pt x="324" y="460"/>
                </a:lnTo>
              </a:path>
            </a:pathLst>
          </a:custGeom>
          <a:noFill/>
          <a:ln w="12700" cap="flat" cmpd="sng">
            <a:solidFill>
              <a:schemeClr val="tx1"/>
            </a:solidFill>
            <a:prstDash val="solid"/>
            <a:round/>
            <a:headEnd type="none" w="med" len="med"/>
            <a:tailEnd type="none" w="sm" len="sm"/>
          </a:ln>
          <a:effectLst/>
        </p:spPr>
        <p:txBody>
          <a:bodyPr>
            <a:prstTxWarp prst="textNoShape">
              <a:avLst/>
            </a:prstTxWarp>
          </a:bodyPr>
          <a:lstStyle/>
          <a:p>
            <a:endParaRPr lang="en-US"/>
          </a:p>
        </p:txBody>
      </p:sp>
      <p:sp>
        <p:nvSpPr>
          <p:cNvPr id="40" name="Line 37"/>
          <p:cNvSpPr>
            <a:spLocks noChangeAspect="1" noChangeShapeType="1"/>
          </p:cNvSpPr>
          <p:nvPr/>
        </p:nvSpPr>
        <p:spPr bwMode="auto">
          <a:xfrm flipH="1">
            <a:off x="257175" y="4252913"/>
            <a:ext cx="1487488" cy="0"/>
          </a:xfrm>
          <a:prstGeom prst="line">
            <a:avLst/>
          </a:prstGeom>
          <a:noFill/>
          <a:ln w="25400" cap="flat" cmpd="sng" algn="ctr">
            <a:solidFill>
              <a:schemeClr val="tx1"/>
            </a:solidFill>
            <a:prstDash val="solid"/>
            <a:round/>
            <a:headEnd type="none" w="med" len="med"/>
            <a:tailEnd type="none" w="sm" len="sm"/>
          </a:ln>
          <a:effectLst/>
        </p:spPr>
        <p:txBody>
          <a:bodyPr>
            <a:prstTxWarp prst="textNoShape">
              <a:avLst/>
            </a:prstTxWarp>
          </a:bodyPr>
          <a:lstStyle/>
          <a:p>
            <a:endParaRPr lang="en-US"/>
          </a:p>
        </p:txBody>
      </p:sp>
      <p:sp>
        <p:nvSpPr>
          <p:cNvPr id="41" name="Freeform 38"/>
          <p:cNvSpPr>
            <a:spLocks noChangeAspect="1"/>
          </p:cNvSpPr>
          <p:nvPr/>
        </p:nvSpPr>
        <p:spPr bwMode="auto">
          <a:xfrm>
            <a:off x="1022350" y="3938588"/>
            <a:ext cx="114300" cy="317500"/>
          </a:xfrm>
          <a:custGeom>
            <a:avLst/>
            <a:gdLst/>
            <a:ahLst/>
            <a:cxnLst>
              <a:cxn ang="0">
                <a:pos x="144" y="0"/>
              </a:cxn>
              <a:cxn ang="0">
                <a:pos x="0" y="0"/>
              </a:cxn>
              <a:cxn ang="0">
                <a:pos x="0" y="386"/>
              </a:cxn>
            </a:cxnLst>
            <a:rect l="0" t="0" r="r" b="b"/>
            <a:pathLst>
              <a:path w="144" h="386">
                <a:moveTo>
                  <a:pt x="144" y="0"/>
                </a:moveTo>
                <a:lnTo>
                  <a:pt x="0" y="0"/>
                </a:lnTo>
                <a:lnTo>
                  <a:pt x="0" y="386"/>
                </a:lnTo>
              </a:path>
            </a:pathLst>
          </a:custGeom>
          <a:noFill/>
          <a:ln w="12700" cap="flat" cmpd="sng">
            <a:solidFill>
              <a:schemeClr val="tx1"/>
            </a:solidFill>
            <a:prstDash val="solid"/>
            <a:round/>
            <a:headEnd type="none" w="med" len="med"/>
            <a:tailEnd type="none" w="sm" len="sm"/>
          </a:ln>
          <a:effectLst/>
        </p:spPr>
        <p:txBody>
          <a:bodyPr>
            <a:prstTxWarp prst="textNoShape">
              <a:avLst/>
            </a:prstTxWarp>
          </a:bodyPr>
          <a:lstStyle/>
          <a:p>
            <a:endParaRPr lang="en-US"/>
          </a:p>
        </p:txBody>
      </p:sp>
      <p:sp>
        <p:nvSpPr>
          <p:cNvPr id="42" name="Freeform 39"/>
          <p:cNvSpPr>
            <a:spLocks/>
          </p:cNvSpPr>
          <p:nvPr/>
        </p:nvSpPr>
        <p:spPr bwMode="auto">
          <a:xfrm>
            <a:off x="3186113" y="3100388"/>
            <a:ext cx="1490662" cy="2130425"/>
          </a:xfrm>
          <a:custGeom>
            <a:avLst/>
            <a:gdLst/>
            <a:ahLst/>
            <a:cxnLst>
              <a:cxn ang="0">
                <a:pos x="1101" y="0"/>
              </a:cxn>
              <a:cxn ang="0">
                <a:pos x="0" y="0"/>
              </a:cxn>
              <a:cxn ang="0">
                <a:pos x="0" y="1590"/>
              </a:cxn>
              <a:cxn ang="0">
                <a:pos x="1112" y="1590"/>
              </a:cxn>
            </a:cxnLst>
            <a:rect l="0" t="0" r="r" b="b"/>
            <a:pathLst>
              <a:path w="1112" h="1590">
                <a:moveTo>
                  <a:pt x="1101" y="0"/>
                </a:moveTo>
                <a:lnTo>
                  <a:pt x="0" y="0"/>
                </a:lnTo>
                <a:lnTo>
                  <a:pt x="0" y="1590"/>
                </a:lnTo>
                <a:lnTo>
                  <a:pt x="1112" y="1590"/>
                </a:lnTo>
              </a:path>
            </a:pathLst>
          </a:custGeom>
          <a:noFill/>
          <a:ln w="25400" cap="flat" cmpd="sng" algn="ctr">
            <a:solidFill>
              <a:schemeClr val="tx1"/>
            </a:solidFill>
            <a:prstDash val="solid"/>
            <a:round/>
            <a:headEnd type="none" w="med" len="med"/>
            <a:tailEnd/>
          </a:ln>
          <a:effectLst/>
        </p:spPr>
        <p:txBody>
          <a:bodyPr>
            <a:prstTxWarp prst="textNoShape">
              <a:avLst/>
            </a:prstTxWarp>
          </a:bodyPr>
          <a:lstStyle/>
          <a:p>
            <a:endParaRPr lang="en-US"/>
          </a:p>
        </p:txBody>
      </p:sp>
      <p:sp useBgFill="1">
        <p:nvSpPr>
          <p:cNvPr id="43" name="Freeform 42"/>
          <p:cNvSpPr>
            <a:spLocks noChangeAspect="1"/>
          </p:cNvSpPr>
          <p:nvPr/>
        </p:nvSpPr>
        <p:spPr bwMode="auto">
          <a:xfrm>
            <a:off x="3556000" y="2441575"/>
            <a:ext cx="114300" cy="279400"/>
          </a:xfrm>
          <a:custGeom>
            <a:avLst/>
            <a:gdLst/>
            <a:ahLst/>
            <a:cxnLst>
              <a:cxn ang="0">
                <a:pos x="9" y="2"/>
              </a:cxn>
              <a:cxn ang="0">
                <a:pos x="23" y="38"/>
              </a:cxn>
              <a:cxn ang="0">
                <a:pos x="35" y="68"/>
              </a:cxn>
              <a:cxn ang="0">
                <a:pos x="41" y="114"/>
              </a:cxn>
              <a:cxn ang="0">
                <a:pos x="39" y="143"/>
              </a:cxn>
              <a:cxn ang="0">
                <a:pos x="36" y="173"/>
              </a:cxn>
              <a:cxn ang="0">
                <a:pos x="33" y="194"/>
              </a:cxn>
              <a:cxn ang="0">
                <a:pos x="26" y="213"/>
              </a:cxn>
              <a:cxn ang="0">
                <a:pos x="18" y="231"/>
              </a:cxn>
              <a:cxn ang="0">
                <a:pos x="9" y="254"/>
              </a:cxn>
              <a:cxn ang="0">
                <a:pos x="0" y="270"/>
              </a:cxn>
              <a:cxn ang="0">
                <a:pos x="93" y="269"/>
              </a:cxn>
              <a:cxn ang="0">
                <a:pos x="99" y="236"/>
              </a:cxn>
              <a:cxn ang="0">
                <a:pos x="102" y="8"/>
              </a:cxn>
              <a:cxn ang="0">
                <a:pos x="93" y="0"/>
              </a:cxn>
              <a:cxn ang="0">
                <a:pos x="9" y="2"/>
              </a:cxn>
            </a:cxnLst>
            <a:rect l="0" t="0" r="r" b="b"/>
            <a:pathLst>
              <a:path w="102" h="270">
                <a:moveTo>
                  <a:pt x="9" y="2"/>
                </a:moveTo>
                <a:lnTo>
                  <a:pt x="23" y="38"/>
                </a:lnTo>
                <a:lnTo>
                  <a:pt x="35" y="68"/>
                </a:lnTo>
                <a:lnTo>
                  <a:pt x="41" y="114"/>
                </a:lnTo>
                <a:lnTo>
                  <a:pt x="39" y="143"/>
                </a:lnTo>
                <a:lnTo>
                  <a:pt x="36" y="173"/>
                </a:lnTo>
                <a:lnTo>
                  <a:pt x="33" y="194"/>
                </a:lnTo>
                <a:lnTo>
                  <a:pt x="26" y="213"/>
                </a:lnTo>
                <a:lnTo>
                  <a:pt x="18" y="231"/>
                </a:lnTo>
                <a:lnTo>
                  <a:pt x="9" y="254"/>
                </a:lnTo>
                <a:lnTo>
                  <a:pt x="0" y="270"/>
                </a:lnTo>
                <a:lnTo>
                  <a:pt x="93" y="269"/>
                </a:lnTo>
                <a:lnTo>
                  <a:pt x="99" y="236"/>
                </a:lnTo>
                <a:lnTo>
                  <a:pt x="102" y="8"/>
                </a:lnTo>
                <a:lnTo>
                  <a:pt x="93" y="0"/>
                </a:lnTo>
                <a:lnTo>
                  <a:pt x="9" y="2"/>
                </a:lnTo>
                <a:close/>
              </a:path>
            </a:pathLst>
          </a:custGeom>
          <a:ln w="12700" cap="flat" cmpd="sng">
            <a:solidFill>
              <a:schemeClr val="tx1"/>
            </a:solidFill>
            <a:prstDash val="solid"/>
            <a:round/>
            <a:headEnd type="none" w="med" len="med"/>
            <a:tailEnd type="none" w="sm" len="sm"/>
          </a:ln>
          <a:effectLst/>
        </p:spPr>
        <p:txBody>
          <a:bodyPr>
            <a:prstTxWarp prst="textNoShape">
              <a:avLst/>
            </a:prstTxWarp>
          </a:bodyPr>
          <a:lstStyle/>
          <a:p>
            <a:endParaRPr lang="en-US"/>
          </a:p>
        </p:txBody>
      </p:sp>
      <p:sp useBgFill="1">
        <p:nvSpPr>
          <p:cNvPr id="46" name="Arc 45"/>
          <p:cNvSpPr>
            <a:spLocks noChangeAspect="1"/>
          </p:cNvSpPr>
          <p:nvPr/>
        </p:nvSpPr>
        <p:spPr bwMode="auto">
          <a:xfrm>
            <a:off x="3651250" y="2441575"/>
            <a:ext cx="241300" cy="26352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ln w="12700">
            <a:solidFill>
              <a:schemeClr val="tx1"/>
            </a:solidFill>
            <a:round/>
            <a:headEnd/>
            <a:tailEnd type="none" w="sm" len="sm"/>
          </a:ln>
          <a:effectLst/>
        </p:spPr>
        <p:txBody>
          <a:bodyPr>
            <a:prstTxWarp prst="textNoShape">
              <a:avLst/>
            </a:prstTxWarp>
          </a:bodyPr>
          <a:lstStyle/>
          <a:p>
            <a:endParaRPr lang="en-US"/>
          </a:p>
        </p:txBody>
      </p:sp>
      <p:sp useBgFill="1">
        <p:nvSpPr>
          <p:cNvPr id="47" name="Arc 46"/>
          <p:cNvSpPr>
            <a:spLocks noChangeAspect="1"/>
          </p:cNvSpPr>
          <p:nvPr/>
        </p:nvSpPr>
        <p:spPr bwMode="auto">
          <a:xfrm flipV="1">
            <a:off x="3644900" y="2457450"/>
            <a:ext cx="242888" cy="26352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ln w="12700">
            <a:solidFill>
              <a:schemeClr val="tx1"/>
            </a:solidFill>
            <a:round/>
            <a:headEnd/>
            <a:tailEnd type="none" w="sm" len="sm"/>
          </a:ln>
          <a:effectLst/>
        </p:spPr>
        <p:txBody>
          <a:bodyPr>
            <a:prstTxWarp prst="textNoShape">
              <a:avLst/>
            </a:prstTxWarp>
          </a:bodyPr>
          <a:lstStyle/>
          <a:p>
            <a:endParaRPr lang="en-US"/>
          </a:p>
        </p:txBody>
      </p:sp>
      <p:sp useBgFill="1">
        <p:nvSpPr>
          <p:cNvPr id="48" name="AutoShape 47"/>
          <p:cNvSpPr>
            <a:spLocks noChangeAspect="1" noChangeArrowheads="1"/>
          </p:cNvSpPr>
          <p:nvPr/>
        </p:nvSpPr>
        <p:spPr bwMode="auto">
          <a:xfrm>
            <a:off x="4654550" y="2890838"/>
            <a:ext cx="304800" cy="273050"/>
          </a:xfrm>
          <a:prstGeom prst="flowChartDelay">
            <a:avLst/>
          </a:prstGeom>
          <a:ln w="12700">
            <a:solidFill>
              <a:schemeClr val="tx1"/>
            </a:solidFill>
            <a:miter lim="800000"/>
            <a:headEnd/>
            <a:tailEnd type="none" w="sm" len="sm"/>
          </a:ln>
          <a:effectLst/>
        </p:spPr>
        <p:txBody>
          <a:bodyPr>
            <a:prstTxWarp prst="textNoShape">
              <a:avLst/>
            </a:prstTxWarp>
          </a:bodyPr>
          <a:lstStyle/>
          <a:p>
            <a:endParaRPr lang="en-US"/>
          </a:p>
        </p:txBody>
      </p:sp>
      <p:sp useBgFill="1">
        <p:nvSpPr>
          <p:cNvPr id="49" name="AutoShape 48"/>
          <p:cNvSpPr>
            <a:spLocks noChangeAspect="1" noChangeArrowheads="1"/>
          </p:cNvSpPr>
          <p:nvPr/>
        </p:nvSpPr>
        <p:spPr bwMode="auto">
          <a:xfrm>
            <a:off x="4043363" y="2752725"/>
            <a:ext cx="65087" cy="66675"/>
          </a:xfrm>
          <a:prstGeom prst="flowChartConnector">
            <a:avLst/>
          </a:prstGeom>
          <a:ln w="12700">
            <a:solidFill>
              <a:schemeClr val="tx1"/>
            </a:solidFill>
            <a:round/>
            <a:headEnd/>
            <a:tailEnd type="none" w="sm" len="sm"/>
          </a:ln>
          <a:effectLst/>
        </p:spPr>
        <p:txBody>
          <a:bodyPr>
            <a:prstTxWarp prst="textNoShape">
              <a:avLst/>
            </a:prstTxWarp>
          </a:bodyPr>
          <a:lstStyle/>
          <a:p>
            <a:endParaRPr lang="en-US"/>
          </a:p>
        </p:txBody>
      </p:sp>
      <p:sp useBgFill="1">
        <p:nvSpPr>
          <p:cNvPr id="50" name="Rectangle 49"/>
          <p:cNvSpPr>
            <a:spLocks noChangeAspect="1" noChangeArrowheads="1"/>
          </p:cNvSpPr>
          <p:nvPr/>
        </p:nvSpPr>
        <p:spPr bwMode="auto">
          <a:xfrm>
            <a:off x="4121150" y="2509838"/>
            <a:ext cx="266700" cy="344487"/>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p:nvSpPr>
          <p:cNvPr id="51" name="Line 50"/>
          <p:cNvSpPr>
            <a:spLocks noChangeAspect="1" noChangeShapeType="1"/>
          </p:cNvSpPr>
          <p:nvPr/>
        </p:nvSpPr>
        <p:spPr bwMode="auto">
          <a:xfrm>
            <a:off x="3887788" y="2578100"/>
            <a:ext cx="228600" cy="0"/>
          </a:xfrm>
          <a:prstGeom prst="line">
            <a:avLst/>
          </a:prstGeom>
          <a:noFill/>
          <a:ln w="12700">
            <a:solidFill>
              <a:schemeClr val="tx1"/>
            </a:solidFill>
            <a:round/>
            <a:headEnd/>
            <a:tailEnd type="none" w="sm" len="sm"/>
          </a:ln>
          <a:effectLst/>
        </p:spPr>
        <p:txBody>
          <a:bodyPr>
            <a:prstTxWarp prst="textNoShape">
              <a:avLst/>
            </a:prstTxWarp>
          </a:bodyPr>
          <a:lstStyle/>
          <a:p>
            <a:endParaRPr lang="en-US"/>
          </a:p>
        </p:txBody>
      </p:sp>
      <p:sp>
        <p:nvSpPr>
          <p:cNvPr id="52" name="Freeform 51"/>
          <p:cNvSpPr>
            <a:spLocks noChangeAspect="1"/>
          </p:cNvSpPr>
          <p:nvPr/>
        </p:nvSpPr>
        <p:spPr bwMode="auto">
          <a:xfrm>
            <a:off x="4392613" y="2579688"/>
            <a:ext cx="258762" cy="366712"/>
          </a:xfrm>
          <a:custGeom>
            <a:avLst/>
            <a:gdLst/>
            <a:ahLst/>
            <a:cxnLst>
              <a:cxn ang="0">
                <a:pos x="0" y="0"/>
              </a:cxn>
              <a:cxn ang="0">
                <a:pos x="144" y="0"/>
              </a:cxn>
              <a:cxn ang="0">
                <a:pos x="144" y="460"/>
              </a:cxn>
              <a:cxn ang="0">
                <a:pos x="324" y="460"/>
              </a:cxn>
            </a:cxnLst>
            <a:rect l="0" t="0" r="r" b="b"/>
            <a:pathLst>
              <a:path w="324" h="460">
                <a:moveTo>
                  <a:pt x="0" y="0"/>
                </a:moveTo>
                <a:lnTo>
                  <a:pt x="144" y="0"/>
                </a:lnTo>
                <a:lnTo>
                  <a:pt x="144" y="460"/>
                </a:lnTo>
                <a:lnTo>
                  <a:pt x="324" y="460"/>
                </a:lnTo>
              </a:path>
            </a:pathLst>
          </a:custGeom>
          <a:noFill/>
          <a:ln w="12700" cap="flat" cmpd="sng">
            <a:solidFill>
              <a:schemeClr val="tx1"/>
            </a:solidFill>
            <a:prstDash val="solid"/>
            <a:round/>
            <a:headEnd type="none" w="med" len="med"/>
            <a:tailEnd type="none" w="sm" len="sm"/>
          </a:ln>
          <a:effectLst/>
        </p:spPr>
        <p:txBody>
          <a:bodyPr>
            <a:prstTxWarp prst="textNoShape">
              <a:avLst/>
            </a:prstTxWarp>
          </a:bodyPr>
          <a:lstStyle/>
          <a:p>
            <a:endParaRPr lang="en-US"/>
          </a:p>
        </p:txBody>
      </p:sp>
      <p:sp>
        <p:nvSpPr>
          <p:cNvPr id="53" name="Freeform 52"/>
          <p:cNvSpPr>
            <a:spLocks noChangeAspect="1"/>
          </p:cNvSpPr>
          <p:nvPr/>
        </p:nvSpPr>
        <p:spPr bwMode="auto">
          <a:xfrm>
            <a:off x="3927475" y="2787650"/>
            <a:ext cx="114300" cy="317500"/>
          </a:xfrm>
          <a:custGeom>
            <a:avLst/>
            <a:gdLst/>
            <a:ahLst/>
            <a:cxnLst>
              <a:cxn ang="0">
                <a:pos x="144" y="0"/>
              </a:cxn>
              <a:cxn ang="0">
                <a:pos x="0" y="0"/>
              </a:cxn>
              <a:cxn ang="0">
                <a:pos x="0" y="386"/>
              </a:cxn>
            </a:cxnLst>
            <a:rect l="0" t="0" r="r" b="b"/>
            <a:pathLst>
              <a:path w="144" h="386">
                <a:moveTo>
                  <a:pt x="144" y="0"/>
                </a:moveTo>
                <a:lnTo>
                  <a:pt x="0" y="0"/>
                </a:lnTo>
                <a:lnTo>
                  <a:pt x="0" y="386"/>
                </a:lnTo>
              </a:path>
            </a:pathLst>
          </a:custGeom>
          <a:noFill/>
          <a:ln w="12700" cap="flat" cmpd="sng">
            <a:solidFill>
              <a:schemeClr val="tx1"/>
            </a:solidFill>
            <a:prstDash val="solid"/>
            <a:round/>
            <a:headEnd type="none" w="med" len="med"/>
            <a:tailEnd type="none" w="sm" len="sm"/>
          </a:ln>
          <a:effectLst/>
        </p:spPr>
        <p:txBody>
          <a:bodyPr>
            <a:prstTxWarp prst="textNoShape">
              <a:avLst/>
            </a:prstTxWarp>
          </a:bodyPr>
          <a:lstStyle/>
          <a:p>
            <a:endParaRPr lang="en-US"/>
          </a:p>
        </p:txBody>
      </p:sp>
      <p:sp useBgFill="1">
        <p:nvSpPr>
          <p:cNvPr id="54" name="Freeform 53"/>
          <p:cNvSpPr>
            <a:spLocks noChangeAspect="1"/>
          </p:cNvSpPr>
          <p:nvPr/>
        </p:nvSpPr>
        <p:spPr bwMode="auto">
          <a:xfrm>
            <a:off x="3556000" y="3509963"/>
            <a:ext cx="114300" cy="279400"/>
          </a:xfrm>
          <a:custGeom>
            <a:avLst/>
            <a:gdLst/>
            <a:ahLst/>
            <a:cxnLst>
              <a:cxn ang="0">
                <a:pos x="9" y="2"/>
              </a:cxn>
              <a:cxn ang="0">
                <a:pos x="23" y="38"/>
              </a:cxn>
              <a:cxn ang="0">
                <a:pos x="35" y="68"/>
              </a:cxn>
              <a:cxn ang="0">
                <a:pos x="41" y="114"/>
              </a:cxn>
              <a:cxn ang="0">
                <a:pos x="39" y="143"/>
              </a:cxn>
              <a:cxn ang="0">
                <a:pos x="36" y="173"/>
              </a:cxn>
              <a:cxn ang="0">
                <a:pos x="33" y="194"/>
              </a:cxn>
              <a:cxn ang="0">
                <a:pos x="26" y="213"/>
              </a:cxn>
              <a:cxn ang="0">
                <a:pos x="18" y="231"/>
              </a:cxn>
              <a:cxn ang="0">
                <a:pos x="9" y="254"/>
              </a:cxn>
              <a:cxn ang="0">
                <a:pos x="0" y="270"/>
              </a:cxn>
              <a:cxn ang="0">
                <a:pos x="93" y="269"/>
              </a:cxn>
              <a:cxn ang="0">
                <a:pos x="99" y="236"/>
              </a:cxn>
              <a:cxn ang="0">
                <a:pos x="102" y="8"/>
              </a:cxn>
              <a:cxn ang="0">
                <a:pos x="93" y="0"/>
              </a:cxn>
              <a:cxn ang="0">
                <a:pos x="9" y="2"/>
              </a:cxn>
            </a:cxnLst>
            <a:rect l="0" t="0" r="r" b="b"/>
            <a:pathLst>
              <a:path w="102" h="270">
                <a:moveTo>
                  <a:pt x="9" y="2"/>
                </a:moveTo>
                <a:lnTo>
                  <a:pt x="23" y="38"/>
                </a:lnTo>
                <a:lnTo>
                  <a:pt x="35" y="68"/>
                </a:lnTo>
                <a:lnTo>
                  <a:pt x="41" y="114"/>
                </a:lnTo>
                <a:lnTo>
                  <a:pt x="39" y="143"/>
                </a:lnTo>
                <a:lnTo>
                  <a:pt x="36" y="173"/>
                </a:lnTo>
                <a:lnTo>
                  <a:pt x="33" y="194"/>
                </a:lnTo>
                <a:lnTo>
                  <a:pt x="26" y="213"/>
                </a:lnTo>
                <a:lnTo>
                  <a:pt x="18" y="231"/>
                </a:lnTo>
                <a:lnTo>
                  <a:pt x="9" y="254"/>
                </a:lnTo>
                <a:lnTo>
                  <a:pt x="0" y="270"/>
                </a:lnTo>
                <a:lnTo>
                  <a:pt x="93" y="269"/>
                </a:lnTo>
                <a:lnTo>
                  <a:pt x="99" y="236"/>
                </a:lnTo>
                <a:lnTo>
                  <a:pt x="102" y="8"/>
                </a:lnTo>
                <a:lnTo>
                  <a:pt x="93" y="0"/>
                </a:lnTo>
                <a:lnTo>
                  <a:pt x="9" y="2"/>
                </a:lnTo>
                <a:close/>
              </a:path>
            </a:pathLst>
          </a:custGeom>
          <a:ln w="12700" cap="flat" cmpd="sng">
            <a:solidFill>
              <a:schemeClr val="tx1"/>
            </a:solidFill>
            <a:prstDash val="solid"/>
            <a:round/>
            <a:headEnd type="none" w="med" len="med"/>
            <a:tailEnd type="none" w="sm" len="sm"/>
          </a:ln>
          <a:effectLst/>
        </p:spPr>
        <p:txBody>
          <a:bodyPr>
            <a:prstTxWarp prst="textNoShape">
              <a:avLst/>
            </a:prstTxWarp>
          </a:bodyPr>
          <a:lstStyle/>
          <a:p>
            <a:endParaRPr lang="en-US"/>
          </a:p>
        </p:txBody>
      </p:sp>
      <p:sp useBgFill="1">
        <p:nvSpPr>
          <p:cNvPr id="57" name="Arc 56"/>
          <p:cNvSpPr>
            <a:spLocks noChangeAspect="1"/>
          </p:cNvSpPr>
          <p:nvPr/>
        </p:nvSpPr>
        <p:spPr bwMode="auto">
          <a:xfrm>
            <a:off x="3651250" y="3509963"/>
            <a:ext cx="241300" cy="26352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ln w="12700">
            <a:solidFill>
              <a:schemeClr val="tx1"/>
            </a:solidFill>
            <a:round/>
            <a:headEnd/>
            <a:tailEnd type="none" w="sm" len="sm"/>
          </a:ln>
          <a:effectLst/>
        </p:spPr>
        <p:txBody>
          <a:bodyPr>
            <a:prstTxWarp prst="textNoShape">
              <a:avLst/>
            </a:prstTxWarp>
          </a:bodyPr>
          <a:lstStyle/>
          <a:p>
            <a:endParaRPr lang="en-US"/>
          </a:p>
        </p:txBody>
      </p:sp>
      <p:sp useBgFill="1">
        <p:nvSpPr>
          <p:cNvPr id="58" name="Arc 57"/>
          <p:cNvSpPr>
            <a:spLocks noChangeAspect="1"/>
          </p:cNvSpPr>
          <p:nvPr/>
        </p:nvSpPr>
        <p:spPr bwMode="auto">
          <a:xfrm flipV="1">
            <a:off x="3644900" y="3525838"/>
            <a:ext cx="242888" cy="26352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ln w="12700">
            <a:solidFill>
              <a:schemeClr val="tx1"/>
            </a:solidFill>
            <a:round/>
            <a:headEnd/>
            <a:tailEnd type="none" w="sm" len="sm"/>
          </a:ln>
          <a:effectLst/>
        </p:spPr>
        <p:txBody>
          <a:bodyPr>
            <a:prstTxWarp prst="textNoShape">
              <a:avLst/>
            </a:prstTxWarp>
          </a:bodyPr>
          <a:lstStyle/>
          <a:p>
            <a:endParaRPr lang="en-US"/>
          </a:p>
        </p:txBody>
      </p:sp>
      <p:sp useBgFill="1">
        <p:nvSpPr>
          <p:cNvPr id="59" name="AutoShape 58"/>
          <p:cNvSpPr>
            <a:spLocks noChangeAspect="1" noChangeArrowheads="1"/>
          </p:cNvSpPr>
          <p:nvPr/>
        </p:nvSpPr>
        <p:spPr bwMode="auto">
          <a:xfrm>
            <a:off x="4043363" y="3821113"/>
            <a:ext cx="65087" cy="66675"/>
          </a:xfrm>
          <a:prstGeom prst="flowChartConnector">
            <a:avLst/>
          </a:prstGeom>
          <a:ln w="12700">
            <a:solidFill>
              <a:schemeClr val="tx1"/>
            </a:solidFill>
            <a:round/>
            <a:headEnd/>
            <a:tailEnd type="none" w="sm" len="sm"/>
          </a:ln>
          <a:effectLst/>
        </p:spPr>
        <p:txBody>
          <a:bodyPr>
            <a:prstTxWarp prst="textNoShape">
              <a:avLst/>
            </a:prstTxWarp>
          </a:bodyPr>
          <a:lstStyle/>
          <a:p>
            <a:endParaRPr lang="en-US"/>
          </a:p>
        </p:txBody>
      </p:sp>
      <p:sp useBgFill="1">
        <p:nvSpPr>
          <p:cNvPr id="60" name="Rectangle 59"/>
          <p:cNvSpPr>
            <a:spLocks noChangeAspect="1" noChangeArrowheads="1"/>
          </p:cNvSpPr>
          <p:nvPr/>
        </p:nvSpPr>
        <p:spPr bwMode="auto">
          <a:xfrm>
            <a:off x="4121150" y="3578225"/>
            <a:ext cx="266700" cy="344488"/>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p:nvSpPr>
          <p:cNvPr id="61" name="Line 60"/>
          <p:cNvSpPr>
            <a:spLocks noChangeAspect="1" noChangeShapeType="1"/>
          </p:cNvSpPr>
          <p:nvPr/>
        </p:nvSpPr>
        <p:spPr bwMode="auto">
          <a:xfrm>
            <a:off x="3887788" y="3646488"/>
            <a:ext cx="228600" cy="0"/>
          </a:xfrm>
          <a:prstGeom prst="line">
            <a:avLst/>
          </a:prstGeom>
          <a:noFill/>
          <a:ln w="12700">
            <a:solidFill>
              <a:schemeClr val="tx1"/>
            </a:solidFill>
            <a:round/>
            <a:headEnd/>
            <a:tailEnd type="none" w="sm" len="sm"/>
          </a:ln>
          <a:effectLst/>
        </p:spPr>
        <p:txBody>
          <a:bodyPr>
            <a:prstTxWarp prst="textNoShape">
              <a:avLst/>
            </a:prstTxWarp>
          </a:bodyPr>
          <a:lstStyle/>
          <a:p>
            <a:endParaRPr lang="en-US"/>
          </a:p>
        </p:txBody>
      </p:sp>
      <p:sp>
        <p:nvSpPr>
          <p:cNvPr id="62" name="Freeform 61"/>
          <p:cNvSpPr>
            <a:spLocks noChangeAspect="1"/>
          </p:cNvSpPr>
          <p:nvPr/>
        </p:nvSpPr>
        <p:spPr bwMode="auto">
          <a:xfrm>
            <a:off x="4392613" y="3648075"/>
            <a:ext cx="258762" cy="366713"/>
          </a:xfrm>
          <a:custGeom>
            <a:avLst/>
            <a:gdLst/>
            <a:ahLst/>
            <a:cxnLst>
              <a:cxn ang="0">
                <a:pos x="0" y="0"/>
              </a:cxn>
              <a:cxn ang="0">
                <a:pos x="144" y="0"/>
              </a:cxn>
              <a:cxn ang="0">
                <a:pos x="144" y="460"/>
              </a:cxn>
              <a:cxn ang="0">
                <a:pos x="324" y="460"/>
              </a:cxn>
            </a:cxnLst>
            <a:rect l="0" t="0" r="r" b="b"/>
            <a:pathLst>
              <a:path w="324" h="460">
                <a:moveTo>
                  <a:pt x="0" y="0"/>
                </a:moveTo>
                <a:lnTo>
                  <a:pt x="144" y="0"/>
                </a:lnTo>
                <a:lnTo>
                  <a:pt x="144" y="460"/>
                </a:lnTo>
                <a:lnTo>
                  <a:pt x="324" y="460"/>
                </a:lnTo>
              </a:path>
            </a:pathLst>
          </a:custGeom>
          <a:noFill/>
          <a:ln w="12700" cap="flat" cmpd="sng">
            <a:solidFill>
              <a:schemeClr val="tx1"/>
            </a:solidFill>
            <a:prstDash val="solid"/>
            <a:round/>
            <a:headEnd type="none" w="med" len="med"/>
            <a:tailEnd type="none" w="sm" len="sm"/>
          </a:ln>
          <a:effectLst/>
        </p:spPr>
        <p:txBody>
          <a:bodyPr>
            <a:prstTxWarp prst="textNoShape">
              <a:avLst/>
            </a:prstTxWarp>
          </a:bodyPr>
          <a:lstStyle/>
          <a:p>
            <a:endParaRPr lang="en-US"/>
          </a:p>
        </p:txBody>
      </p:sp>
      <p:sp>
        <p:nvSpPr>
          <p:cNvPr id="63" name="Line 62"/>
          <p:cNvSpPr>
            <a:spLocks noChangeAspect="1" noChangeShapeType="1"/>
          </p:cNvSpPr>
          <p:nvPr/>
        </p:nvSpPr>
        <p:spPr bwMode="auto">
          <a:xfrm flipH="1">
            <a:off x="3198813" y="4170363"/>
            <a:ext cx="1450975" cy="0"/>
          </a:xfrm>
          <a:prstGeom prst="line">
            <a:avLst/>
          </a:prstGeom>
          <a:noFill/>
          <a:ln w="25400" cap="flat" cmpd="sng" algn="ctr">
            <a:solidFill>
              <a:schemeClr val="tx1"/>
            </a:solidFill>
            <a:prstDash val="solid"/>
            <a:round/>
            <a:headEnd type="none" w="med" len="med"/>
            <a:tailEnd type="none" w="sm" len="sm"/>
          </a:ln>
          <a:effectLst/>
        </p:spPr>
        <p:txBody>
          <a:bodyPr>
            <a:prstTxWarp prst="textNoShape">
              <a:avLst/>
            </a:prstTxWarp>
          </a:bodyPr>
          <a:lstStyle/>
          <a:p>
            <a:endParaRPr lang="en-US"/>
          </a:p>
        </p:txBody>
      </p:sp>
      <p:sp>
        <p:nvSpPr>
          <p:cNvPr id="64" name="Freeform 63"/>
          <p:cNvSpPr>
            <a:spLocks noChangeAspect="1"/>
          </p:cNvSpPr>
          <p:nvPr/>
        </p:nvSpPr>
        <p:spPr bwMode="auto">
          <a:xfrm>
            <a:off x="3927475" y="3856038"/>
            <a:ext cx="114300" cy="317500"/>
          </a:xfrm>
          <a:custGeom>
            <a:avLst/>
            <a:gdLst/>
            <a:ahLst/>
            <a:cxnLst>
              <a:cxn ang="0">
                <a:pos x="144" y="0"/>
              </a:cxn>
              <a:cxn ang="0">
                <a:pos x="0" y="0"/>
              </a:cxn>
              <a:cxn ang="0">
                <a:pos x="0" y="386"/>
              </a:cxn>
            </a:cxnLst>
            <a:rect l="0" t="0" r="r" b="b"/>
            <a:pathLst>
              <a:path w="144" h="386">
                <a:moveTo>
                  <a:pt x="144" y="0"/>
                </a:moveTo>
                <a:lnTo>
                  <a:pt x="0" y="0"/>
                </a:lnTo>
                <a:lnTo>
                  <a:pt x="0" y="386"/>
                </a:lnTo>
              </a:path>
            </a:pathLst>
          </a:custGeom>
          <a:noFill/>
          <a:ln w="12700" cap="flat" cmpd="sng">
            <a:solidFill>
              <a:schemeClr val="tx1"/>
            </a:solidFill>
            <a:prstDash val="solid"/>
            <a:round/>
            <a:headEnd type="none" w="med" len="med"/>
            <a:tailEnd type="none" w="sm" len="sm"/>
          </a:ln>
          <a:effectLst/>
        </p:spPr>
        <p:txBody>
          <a:bodyPr>
            <a:prstTxWarp prst="textNoShape">
              <a:avLst/>
            </a:prstTxWarp>
          </a:bodyPr>
          <a:lstStyle/>
          <a:p>
            <a:endParaRPr lang="en-US"/>
          </a:p>
        </p:txBody>
      </p:sp>
      <p:sp useBgFill="1">
        <p:nvSpPr>
          <p:cNvPr id="65" name="Freeform 64"/>
          <p:cNvSpPr>
            <a:spLocks noChangeAspect="1"/>
          </p:cNvSpPr>
          <p:nvPr/>
        </p:nvSpPr>
        <p:spPr bwMode="auto">
          <a:xfrm>
            <a:off x="3556000" y="4559300"/>
            <a:ext cx="114300" cy="279400"/>
          </a:xfrm>
          <a:custGeom>
            <a:avLst/>
            <a:gdLst/>
            <a:ahLst/>
            <a:cxnLst>
              <a:cxn ang="0">
                <a:pos x="9" y="2"/>
              </a:cxn>
              <a:cxn ang="0">
                <a:pos x="23" y="38"/>
              </a:cxn>
              <a:cxn ang="0">
                <a:pos x="35" y="68"/>
              </a:cxn>
              <a:cxn ang="0">
                <a:pos x="41" y="114"/>
              </a:cxn>
              <a:cxn ang="0">
                <a:pos x="39" y="143"/>
              </a:cxn>
              <a:cxn ang="0">
                <a:pos x="36" y="173"/>
              </a:cxn>
              <a:cxn ang="0">
                <a:pos x="33" y="194"/>
              </a:cxn>
              <a:cxn ang="0">
                <a:pos x="26" y="213"/>
              </a:cxn>
              <a:cxn ang="0">
                <a:pos x="18" y="231"/>
              </a:cxn>
              <a:cxn ang="0">
                <a:pos x="9" y="254"/>
              </a:cxn>
              <a:cxn ang="0">
                <a:pos x="0" y="270"/>
              </a:cxn>
              <a:cxn ang="0">
                <a:pos x="93" y="269"/>
              </a:cxn>
              <a:cxn ang="0">
                <a:pos x="99" y="236"/>
              </a:cxn>
              <a:cxn ang="0">
                <a:pos x="102" y="8"/>
              </a:cxn>
              <a:cxn ang="0">
                <a:pos x="93" y="0"/>
              </a:cxn>
              <a:cxn ang="0">
                <a:pos x="9" y="2"/>
              </a:cxn>
            </a:cxnLst>
            <a:rect l="0" t="0" r="r" b="b"/>
            <a:pathLst>
              <a:path w="102" h="270">
                <a:moveTo>
                  <a:pt x="9" y="2"/>
                </a:moveTo>
                <a:lnTo>
                  <a:pt x="23" y="38"/>
                </a:lnTo>
                <a:lnTo>
                  <a:pt x="35" y="68"/>
                </a:lnTo>
                <a:lnTo>
                  <a:pt x="41" y="114"/>
                </a:lnTo>
                <a:lnTo>
                  <a:pt x="39" y="143"/>
                </a:lnTo>
                <a:lnTo>
                  <a:pt x="36" y="173"/>
                </a:lnTo>
                <a:lnTo>
                  <a:pt x="33" y="194"/>
                </a:lnTo>
                <a:lnTo>
                  <a:pt x="26" y="213"/>
                </a:lnTo>
                <a:lnTo>
                  <a:pt x="18" y="231"/>
                </a:lnTo>
                <a:lnTo>
                  <a:pt x="9" y="254"/>
                </a:lnTo>
                <a:lnTo>
                  <a:pt x="0" y="270"/>
                </a:lnTo>
                <a:lnTo>
                  <a:pt x="93" y="269"/>
                </a:lnTo>
                <a:lnTo>
                  <a:pt x="99" y="236"/>
                </a:lnTo>
                <a:lnTo>
                  <a:pt x="102" y="8"/>
                </a:lnTo>
                <a:lnTo>
                  <a:pt x="93" y="0"/>
                </a:lnTo>
                <a:lnTo>
                  <a:pt x="9" y="2"/>
                </a:lnTo>
                <a:close/>
              </a:path>
            </a:pathLst>
          </a:custGeom>
          <a:ln w="12700" cap="flat" cmpd="sng">
            <a:solidFill>
              <a:schemeClr val="tx1"/>
            </a:solidFill>
            <a:prstDash val="solid"/>
            <a:round/>
            <a:headEnd type="none" w="med" len="med"/>
            <a:tailEnd type="none" w="sm" len="sm"/>
          </a:ln>
          <a:effectLst/>
        </p:spPr>
        <p:txBody>
          <a:bodyPr>
            <a:prstTxWarp prst="textNoShape">
              <a:avLst/>
            </a:prstTxWarp>
          </a:bodyPr>
          <a:lstStyle/>
          <a:p>
            <a:endParaRPr lang="en-US"/>
          </a:p>
        </p:txBody>
      </p:sp>
      <p:sp useBgFill="1">
        <p:nvSpPr>
          <p:cNvPr id="68" name="Arc 67"/>
          <p:cNvSpPr>
            <a:spLocks noChangeAspect="1"/>
          </p:cNvSpPr>
          <p:nvPr/>
        </p:nvSpPr>
        <p:spPr bwMode="auto">
          <a:xfrm>
            <a:off x="3651250" y="4559300"/>
            <a:ext cx="241300" cy="26352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ln w="12700">
            <a:solidFill>
              <a:schemeClr val="tx1"/>
            </a:solidFill>
            <a:round/>
            <a:headEnd/>
            <a:tailEnd type="none" w="sm" len="sm"/>
          </a:ln>
          <a:effectLst/>
        </p:spPr>
        <p:txBody>
          <a:bodyPr>
            <a:prstTxWarp prst="textNoShape">
              <a:avLst/>
            </a:prstTxWarp>
          </a:bodyPr>
          <a:lstStyle/>
          <a:p>
            <a:endParaRPr lang="en-US"/>
          </a:p>
        </p:txBody>
      </p:sp>
      <p:sp useBgFill="1">
        <p:nvSpPr>
          <p:cNvPr id="69" name="Arc 68"/>
          <p:cNvSpPr>
            <a:spLocks noChangeAspect="1"/>
          </p:cNvSpPr>
          <p:nvPr/>
        </p:nvSpPr>
        <p:spPr bwMode="auto">
          <a:xfrm flipV="1">
            <a:off x="3644900" y="4575175"/>
            <a:ext cx="242888" cy="26352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ln w="12700">
            <a:solidFill>
              <a:schemeClr val="tx1"/>
            </a:solidFill>
            <a:round/>
            <a:headEnd/>
            <a:tailEnd type="none" w="sm" len="sm"/>
          </a:ln>
          <a:effectLst/>
        </p:spPr>
        <p:txBody>
          <a:bodyPr>
            <a:prstTxWarp prst="textNoShape">
              <a:avLst/>
            </a:prstTxWarp>
          </a:bodyPr>
          <a:lstStyle/>
          <a:p>
            <a:endParaRPr lang="en-US"/>
          </a:p>
        </p:txBody>
      </p:sp>
      <p:sp useBgFill="1">
        <p:nvSpPr>
          <p:cNvPr id="70" name="AutoShape 69"/>
          <p:cNvSpPr>
            <a:spLocks noChangeAspect="1" noChangeArrowheads="1"/>
          </p:cNvSpPr>
          <p:nvPr/>
        </p:nvSpPr>
        <p:spPr bwMode="auto">
          <a:xfrm>
            <a:off x="4654550" y="5008563"/>
            <a:ext cx="304800" cy="273050"/>
          </a:xfrm>
          <a:prstGeom prst="flowChartDelay">
            <a:avLst/>
          </a:prstGeom>
          <a:ln w="12700">
            <a:solidFill>
              <a:schemeClr val="tx1"/>
            </a:solidFill>
            <a:miter lim="800000"/>
            <a:headEnd/>
            <a:tailEnd type="none" w="sm" len="sm"/>
          </a:ln>
          <a:effectLst/>
        </p:spPr>
        <p:txBody>
          <a:bodyPr>
            <a:prstTxWarp prst="textNoShape">
              <a:avLst/>
            </a:prstTxWarp>
          </a:bodyPr>
          <a:lstStyle/>
          <a:p>
            <a:endParaRPr lang="en-US"/>
          </a:p>
        </p:txBody>
      </p:sp>
      <p:sp useBgFill="1">
        <p:nvSpPr>
          <p:cNvPr id="71" name="AutoShape 70"/>
          <p:cNvSpPr>
            <a:spLocks noChangeAspect="1" noChangeArrowheads="1"/>
          </p:cNvSpPr>
          <p:nvPr/>
        </p:nvSpPr>
        <p:spPr bwMode="auto">
          <a:xfrm>
            <a:off x="4043363" y="4870450"/>
            <a:ext cx="65087" cy="66675"/>
          </a:xfrm>
          <a:prstGeom prst="flowChartConnector">
            <a:avLst/>
          </a:prstGeom>
          <a:ln w="12700">
            <a:solidFill>
              <a:schemeClr val="tx1"/>
            </a:solidFill>
            <a:round/>
            <a:headEnd/>
            <a:tailEnd type="none" w="sm" len="sm"/>
          </a:ln>
          <a:effectLst/>
        </p:spPr>
        <p:txBody>
          <a:bodyPr>
            <a:prstTxWarp prst="textNoShape">
              <a:avLst/>
            </a:prstTxWarp>
          </a:bodyPr>
          <a:lstStyle/>
          <a:p>
            <a:endParaRPr lang="en-US"/>
          </a:p>
        </p:txBody>
      </p:sp>
      <p:sp useBgFill="1">
        <p:nvSpPr>
          <p:cNvPr id="72" name="Rectangle 71"/>
          <p:cNvSpPr>
            <a:spLocks noChangeAspect="1" noChangeArrowheads="1"/>
          </p:cNvSpPr>
          <p:nvPr/>
        </p:nvSpPr>
        <p:spPr bwMode="auto">
          <a:xfrm>
            <a:off x="4121150" y="4627563"/>
            <a:ext cx="266700" cy="344487"/>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p:nvSpPr>
          <p:cNvPr id="73" name="Line 72"/>
          <p:cNvSpPr>
            <a:spLocks noChangeAspect="1" noChangeShapeType="1"/>
          </p:cNvSpPr>
          <p:nvPr/>
        </p:nvSpPr>
        <p:spPr bwMode="auto">
          <a:xfrm>
            <a:off x="3887788" y="4695825"/>
            <a:ext cx="228600" cy="0"/>
          </a:xfrm>
          <a:prstGeom prst="line">
            <a:avLst/>
          </a:prstGeom>
          <a:noFill/>
          <a:ln w="12700">
            <a:solidFill>
              <a:schemeClr val="tx1"/>
            </a:solidFill>
            <a:round/>
            <a:headEnd/>
            <a:tailEnd type="none" w="sm" len="sm"/>
          </a:ln>
          <a:effectLst/>
        </p:spPr>
        <p:txBody>
          <a:bodyPr>
            <a:prstTxWarp prst="textNoShape">
              <a:avLst/>
            </a:prstTxWarp>
          </a:bodyPr>
          <a:lstStyle/>
          <a:p>
            <a:endParaRPr lang="en-US"/>
          </a:p>
        </p:txBody>
      </p:sp>
      <p:sp>
        <p:nvSpPr>
          <p:cNvPr id="74" name="Freeform 73"/>
          <p:cNvSpPr>
            <a:spLocks noChangeAspect="1"/>
          </p:cNvSpPr>
          <p:nvPr/>
        </p:nvSpPr>
        <p:spPr bwMode="auto">
          <a:xfrm>
            <a:off x="4392613" y="4697413"/>
            <a:ext cx="258762" cy="366712"/>
          </a:xfrm>
          <a:custGeom>
            <a:avLst/>
            <a:gdLst/>
            <a:ahLst/>
            <a:cxnLst>
              <a:cxn ang="0">
                <a:pos x="0" y="0"/>
              </a:cxn>
              <a:cxn ang="0">
                <a:pos x="144" y="0"/>
              </a:cxn>
              <a:cxn ang="0">
                <a:pos x="144" y="460"/>
              </a:cxn>
              <a:cxn ang="0">
                <a:pos x="324" y="460"/>
              </a:cxn>
            </a:cxnLst>
            <a:rect l="0" t="0" r="r" b="b"/>
            <a:pathLst>
              <a:path w="324" h="460">
                <a:moveTo>
                  <a:pt x="0" y="0"/>
                </a:moveTo>
                <a:lnTo>
                  <a:pt x="144" y="0"/>
                </a:lnTo>
                <a:lnTo>
                  <a:pt x="144" y="460"/>
                </a:lnTo>
                <a:lnTo>
                  <a:pt x="324" y="460"/>
                </a:lnTo>
              </a:path>
            </a:pathLst>
          </a:custGeom>
          <a:noFill/>
          <a:ln w="12700" cap="flat" cmpd="sng">
            <a:solidFill>
              <a:schemeClr val="tx1"/>
            </a:solidFill>
            <a:prstDash val="solid"/>
            <a:round/>
            <a:headEnd type="none" w="med" len="med"/>
            <a:tailEnd type="none" w="sm" len="sm"/>
          </a:ln>
          <a:effectLst/>
        </p:spPr>
        <p:txBody>
          <a:bodyPr>
            <a:prstTxWarp prst="textNoShape">
              <a:avLst/>
            </a:prstTxWarp>
          </a:bodyPr>
          <a:lstStyle/>
          <a:p>
            <a:endParaRPr lang="en-US"/>
          </a:p>
        </p:txBody>
      </p:sp>
      <p:sp>
        <p:nvSpPr>
          <p:cNvPr id="75" name="Freeform 74"/>
          <p:cNvSpPr>
            <a:spLocks noChangeAspect="1"/>
          </p:cNvSpPr>
          <p:nvPr/>
        </p:nvSpPr>
        <p:spPr bwMode="auto">
          <a:xfrm>
            <a:off x="3927475" y="4905375"/>
            <a:ext cx="114300" cy="317500"/>
          </a:xfrm>
          <a:custGeom>
            <a:avLst/>
            <a:gdLst/>
            <a:ahLst/>
            <a:cxnLst>
              <a:cxn ang="0">
                <a:pos x="144" y="0"/>
              </a:cxn>
              <a:cxn ang="0">
                <a:pos x="0" y="0"/>
              </a:cxn>
              <a:cxn ang="0">
                <a:pos x="0" y="386"/>
              </a:cxn>
            </a:cxnLst>
            <a:rect l="0" t="0" r="r" b="b"/>
            <a:pathLst>
              <a:path w="144" h="386">
                <a:moveTo>
                  <a:pt x="144" y="0"/>
                </a:moveTo>
                <a:lnTo>
                  <a:pt x="0" y="0"/>
                </a:lnTo>
                <a:lnTo>
                  <a:pt x="0" y="386"/>
                </a:lnTo>
              </a:path>
            </a:pathLst>
          </a:custGeom>
          <a:noFill/>
          <a:ln w="12700" cap="flat" cmpd="sng">
            <a:solidFill>
              <a:schemeClr val="tx1"/>
            </a:solidFill>
            <a:prstDash val="solid"/>
            <a:round/>
            <a:headEnd type="none" w="med" len="med"/>
            <a:tailEnd type="none" w="sm" len="sm"/>
          </a:ln>
          <a:effectLst/>
        </p:spPr>
        <p:txBody>
          <a:bodyPr>
            <a:prstTxWarp prst="textNoShape">
              <a:avLst/>
            </a:prstTxWarp>
          </a:bodyPr>
          <a:lstStyle/>
          <a:p>
            <a:endParaRPr lang="en-US"/>
          </a:p>
        </p:txBody>
      </p:sp>
      <p:sp useBgFill="1">
        <p:nvSpPr>
          <p:cNvPr id="76" name="Freeform 75"/>
          <p:cNvSpPr>
            <a:spLocks noChangeAspect="1"/>
          </p:cNvSpPr>
          <p:nvPr/>
        </p:nvSpPr>
        <p:spPr bwMode="auto">
          <a:xfrm>
            <a:off x="6451600" y="2357438"/>
            <a:ext cx="114300" cy="279400"/>
          </a:xfrm>
          <a:custGeom>
            <a:avLst/>
            <a:gdLst/>
            <a:ahLst/>
            <a:cxnLst>
              <a:cxn ang="0">
                <a:pos x="9" y="2"/>
              </a:cxn>
              <a:cxn ang="0">
                <a:pos x="23" y="38"/>
              </a:cxn>
              <a:cxn ang="0">
                <a:pos x="35" y="68"/>
              </a:cxn>
              <a:cxn ang="0">
                <a:pos x="41" y="114"/>
              </a:cxn>
              <a:cxn ang="0">
                <a:pos x="39" y="143"/>
              </a:cxn>
              <a:cxn ang="0">
                <a:pos x="36" y="173"/>
              </a:cxn>
              <a:cxn ang="0">
                <a:pos x="33" y="194"/>
              </a:cxn>
              <a:cxn ang="0">
                <a:pos x="26" y="213"/>
              </a:cxn>
              <a:cxn ang="0">
                <a:pos x="18" y="231"/>
              </a:cxn>
              <a:cxn ang="0">
                <a:pos x="9" y="254"/>
              </a:cxn>
              <a:cxn ang="0">
                <a:pos x="0" y="270"/>
              </a:cxn>
              <a:cxn ang="0">
                <a:pos x="93" y="269"/>
              </a:cxn>
              <a:cxn ang="0">
                <a:pos x="99" y="236"/>
              </a:cxn>
              <a:cxn ang="0">
                <a:pos x="102" y="8"/>
              </a:cxn>
              <a:cxn ang="0">
                <a:pos x="93" y="0"/>
              </a:cxn>
              <a:cxn ang="0">
                <a:pos x="9" y="2"/>
              </a:cxn>
            </a:cxnLst>
            <a:rect l="0" t="0" r="r" b="b"/>
            <a:pathLst>
              <a:path w="102" h="270">
                <a:moveTo>
                  <a:pt x="9" y="2"/>
                </a:moveTo>
                <a:lnTo>
                  <a:pt x="23" y="38"/>
                </a:lnTo>
                <a:lnTo>
                  <a:pt x="35" y="68"/>
                </a:lnTo>
                <a:lnTo>
                  <a:pt x="41" y="114"/>
                </a:lnTo>
                <a:lnTo>
                  <a:pt x="39" y="143"/>
                </a:lnTo>
                <a:lnTo>
                  <a:pt x="36" y="173"/>
                </a:lnTo>
                <a:lnTo>
                  <a:pt x="33" y="194"/>
                </a:lnTo>
                <a:lnTo>
                  <a:pt x="26" y="213"/>
                </a:lnTo>
                <a:lnTo>
                  <a:pt x="18" y="231"/>
                </a:lnTo>
                <a:lnTo>
                  <a:pt x="9" y="254"/>
                </a:lnTo>
                <a:lnTo>
                  <a:pt x="0" y="270"/>
                </a:lnTo>
                <a:lnTo>
                  <a:pt x="93" y="269"/>
                </a:lnTo>
                <a:lnTo>
                  <a:pt x="99" y="236"/>
                </a:lnTo>
                <a:lnTo>
                  <a:pt x="102" y="8"/>
                </a:lnTo>
                <a:lnTo>
                  <a:pt x="93" y="0"/>
                </a:lnTo>
                <a:lnTo>
                  <a:pt x="9" y="2"/>
                </a:lnTo>
                <a:close/>
              </a:path>
            </a:pathLst>
          </a:custGeom>
          <a:ln w="12700" cap="flat" cmpd="sng">
            <a:solidFill>
              <a:schemeClr val="tx1"/>
            </a:solidFill>
            <a:prstDash val="solid"/>
            <a:round/>
            <a:headEnd type="none" w="med" len="med"/>
            <a:tailEnd type="none" w="sm" len="sm"/>
          </a:ln>
          <a:effectLst/>
        </p:spPr>
        <p:txBody>
          <a:bodyPr>
            <a:prstTxWarp prst="textNoShape">
              <a:avLst/>
            </a:prstTxWarp>
          </a:bodyPr>
          <a:lstStyle/>
          <a:p>
            <a:endParaRPr lang="en-US"/>
          </a:p>
        </p:txBody>
      </p:sp>
      <p:sp useBgFill="1">
        <p:nvSpPr>
          <p:cNvPr id="79" name="Arc 78"/>
          <p:cNvSpPr>
            <a:spLocks noChangeAspect="1"/>
          </p:cNvSpPr>
          <p:nvPr/>
        </p:nvSpPr>
        <p:spPr bwMode="auto">
          <a:xfrm>
            <a:off x="6546850" y="2357438"/>
            <a:ext cx="241300" cy="26352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ln w="12700">
            <a:solidFill>
              <a:schemeClr val="tx1"/>
            </a:solidFill>
            <a:round/>
            <a:headEnd/>
            <a:tailEnd type="none" w="sm" len="sm"/>
          </a:ln>
          <a:effectLst/>
        </p:spPr>
        <p:txBody>
          <a:bodyPr>
            <a:prstTxWarp prst="textNoShape">
              <a:avLst/>
            </a:prstTxWarp>
          </a:bodyPr>
          <a:lstStyle/>
          <a:p>
            <a:endParaRPr lang="en-US"/>
          </a:p>
        </p:txBody>
      </p:sp>
      <p:sp useBgFill="1">
        <p:nvSpPr>
          <p:cNvPr id="80" name="Arc 79"/>
          <p:cNvSpPr>
            <a:spLocks noChangeAspect="1"/>
          </p:cNvSpPr>
          <p:nvPr/>
        </p:nvSpPr>
        <p:spPr bwMode="auto">
          <a:xfrm flipV="1">
            <a:off x="6540500" y="2373313"/>
            <a:ext cx="242888" cy="26352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ln w="12700">
            <a:solidFill>
              <a:schemeClr val="tx1"/>
            </a:solidFill>
            <a:round/>
            <a:headEnd/>
            <a:tailEnd type="none" w="sm" len="sm"/>
          </a:ln>
          <a:effectLst/>
        </p:spPr>
        <p:txBody>
          <a:bodyPr>
            <a:prstTxWarp prst="textNoShape">
              <a:avLst/>
            </a:prstTxWarp>
          </a:bodyPr>
          <a:lstStyle/>
          <a:p>
            <a:endParaRPr lang="en-US"/>
          </a:p>
        </p:txBody>
      </p:sp>
      <p:sp useBgFill="1">
        <p:nvSpPr>
          <p:cNvPr id="81" name="AutoShape 80"/>
          <p:cNvSpPr>
            <a:spLocks noChangeAspect="1" noChangeArrowheads="1"/>
          </p:cNvSpPr>
          <p:nvPr/>
        </p:nvSpPr>
        <p:spPr bwMode="auto">
          <a:xfrm>
            <a:off x="7550150" y="2806700"/>
            <a:ext cx="304800" cy="273050"/>
          </a:xfrm>
          <a:prstGeom prst="flowChartDelay">
            <a:avLst/>
          </a:prstGeom>
          <a:ln w="12700">
            <a:solidFill>
              <a:schemeClr val="tx1"/>
            </a:solidFill>
            <a:miter lim="800000"/>
            <a:headEnd/>
            <a:tailEnd type="none" w="sm" len="sm"/>
          </a:ln>
          <a:effectLst/>
        </p:spPr>
        <p:txBody>
          <a:bodyPr>
            <a:prstTxWarp prst="textNoShape">
              <a:avLst/>
            </a:prstTxWarp>
          </a:bodyPr>
          <a:lstStyle/>
          <a:p>
            <a:endParaRPr lang="en-US"/>
          </a:p>
        </p:txBody>
      </p:sp>
      <p:sp useBgFill="1">
        <p:nvSpPr>
          <p:cNvPr id="82" name="AutoShape 81"/>
          <p:cNvSpPr>
            <a:spLocks noChangeAspect="1" noChangeArrowheads="1"/>
          </p:cNvSpPr>
          <p:nvPr/>
        </p:nvSpPr>
        <p:spPr bwMode="auto">
          <a:xfrm>
            <a:off x="6938963" y="2668588"/>
            <a:ext cx="65087" cy="66675"/>
          </a:xfrm>
          <a:prstGeom prst="flowChartConnector">
            <a:avLst/>
          </a:prstGeom>
          <a:ln w="12700">
            <a:solidFill>
              <a:schemeClr val="tx1"/>
            </a:solidFill>
            <a:round/>
            <a:headEnd/>
            <a:tailEnd type="none" w="sm" len="sm"/>
          </a:ln>
          <a:effectLst/>
        </p:spPr>
        <p:txBody>
          <a:bodyPr>
            <a:prstTxWarp prst="textNoShape">
              <a:avLst/>
            </a:prstTxWarp>
          </a:bodyPr>
          <a:lstStyle/>
          <a:p>
            <a:endParaRPr lang="en-US"/>
          </a:p>
        </p:txBody>
      </p:sp>
      <p:sp useBgFill="1">
        <p:nvSpPr>
          <p:cNvPr id="83" name="Rectangle 82"/>
          <p:cNvSpPr>
            <a:spLocks noChangeAspect="1" noChangeArrowheads="1"/>
          </p:cNvSpPr>
          <p:nvPr/>
        </p:nvSpPr>
        <p:spPr bwMode="auto">
          <a:xfrm>
            <a:off x="7016750" y="2425700"/>
            <a:ext cx="266700" cy="344488"/>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p:nvSpPr>
          <p:cNvPr id="84" name="Line 83"/>
          <p:cNvSpPr>
            <a:spLocks noChangeAspect="1" noChangeShapeType="1"/>
          </p:cNvSpPr>
          <p:nvPr/>
        </p:nvSpPr>
        <p:spPr bwMode="auto">
          <a:xfrm>
            <a:off x="6783388" y="2493963"/>
            <a:ext cx="228600" cy="0"/>
          </a:xfrm>
          <a:prstGeom prst="line">
            <a:avLst/>
          </a:prstGeom>
          <a:noFill/>
          <a:ln w="12700">
            <a:solidFill>
              <a:schemeClr val="tx1"/>
            </a:solidFill>
            <a:round/>
            <a:headEnd/>
            <a:tailEnd type="none" w="sm" len="sm"/>
          </a:ln>
          <a:effectLst/>
        </p:spPr>
        <p:txBody>
          <a:bodyPr>
            <a:prstTxWarp prst="textNoShape">
              <a:avLst/>
            </a:prstTxWarp>
          </a:bodyPr>
          <a:lstStyle/>
          <a:p>
            <a:endParaRPr lang="en-US"/>
          </a:p>
        </p:txBody>
      </p:sp>
      <p:sp>
        <p:nvSpPr>
          <p:cNvPr id="85" name="Freeform 84"/>
          <p:cNvSpPr>
            <a:spLocks noChangeAspect="1"/>
          </p:cNvSpPr>
          <p:nvPr/>
        </p:nvSpPr>
        <p:spPr bwMode="auto">
          <a:xfrm>
            <a:off x="7288213" y="2495550"/>
            <a:ext cx="258762" cy="366713"/>
          </a:xfrm>
          <a:custGeom>
            <a:avLst/>
            <a:gdLst/>
            <a:ahLst/>
            <a:cxnLst>
              <a:cxn ang="0">
                <a:pos x="0" y="0"/>
              </a:cxn>
              <a:cxn ang="0">
                <a:pos x="144" y="0"/>
              </a:cxn>
              <a:cxn ang="0">
                <a:pos x="144" y="460"/>
              </a:cxn>
              <a:cxn ang="0">
                <a:pos x="324" y="460"/>
              </a:cxn>
            </a:cxnLst>
            <a:rect l="0" t="0" r="r" b="b"/>
            <a:pathLst>
              <a:path w="324" h="460">
                <a:moveTo>
                  <a:pt x="0" y="0"/>
                </a:moveTo>
                <a:lnTo>
                  <a:pt x="144" y="0"/>
                </a:lnTo>
                <a:lnTo>
                  <a:pt x="144" y="460"/>
                </a:lnTo>
                <a:lnTo>
                  <a:pt x="324" y="460"/>
                </a:lnTo>
              </a:path>
            </a:pathLst>
          </a:custGeom>
          <a:noFill/>
          <a:ln w="12700" cap="flat" cmpd="sng">
            <a:solidFill>
              <a:schemeClr val="tx1"/>
            </a:solidFill>
            <a:prstDash val="solid"/>
            <a:round/>
            <a:headEnd type="none" w="med" len="med"/>
            <a:tailEnd type="none" w="sm" len="sm"/>
          </a:ln>
          <a:effectLst/>
        </p:spPr>
        <p:txBody>
          <a:bodyPr>
            <a:prstTxWarp prst="textNoShape">
              <a:avLst/>
            </a:prstTxWarp>
          </a:bodyPr>
          <a:lstStyle/>
          <a:p>
            <a:endParaRPr lang="en-US"/>
          </a:p>
        </p:txBody>
      </p:sp>
      <p:sp>
        <p:nvSpPr>
          <p:cNvPr id="86" name="Freeform 85"/>
          <p:cNvSpPr>
            <a:spLocks noChangeAspect="1"/>
          </p:cNvSpPr>
          <p:nvPr/>
        </p:nvSpPr>
        <p:spPr bwMode="auto">
          <a:xfrm>
            <a:off x="6823075" y="2703513"/>
            <a:ext cx="114300" cy="317500"/>
          </a:xfrm>
          <a:custGeom>
            <a:avLst/>
            <a:gdLst/>
            <a:ahLst/>
            <a:cxnLst>
              <a:cxn ang="0">
                <a:pos x="144" y="0"/>
              </a:cxn>
              <a:cxn ang="0">
                <a:pos x="0" y="0"/>
              </a:cxn>
              <a:cxn ang="0">
                <a:pos x="0" y="386"/>
              </a:cxn>
            </a:cxnLst>
            <a:rect l="0" t="0" r="r" b="b"/>
            <a:pathLst>
              <a:path w="144" h="386">
                <a:moveTo>
                  <a:pt x="144" y="0"/>
                </a:moveTo>
                <a:lnTo>
                  <a:pt x="0" y="0"/>
                </a:lnTo>
                <a:lnTo>
                  <a:pt x="0" y="386"/>
                </a:lnTo>
              </a:path>
            </a:pathLst>
          </a:custGeom>
          <a:noFill/>
          <a:ln w="12700" cap="flat" cmpd="sng">
            <a:solidFill>
              <a:schemeClr val="tx1"/>
            </a:solidFill>
            <a:prstDash val="solid"/>
            <a:round/>
            <a:headEnd type="none" w="med" len="med"/>
            <a:tailEnd type="none" w="sm" len="sm"/>
          </a:ln>
          <a:effectLst/>
        </p:spPr>
        <p:txBody>
          <a:bodyPr>
            <a:prstTxWarp prst="textNoShape">
              <a:avLst/>
            </a:prstTxWarp>
          </a:bodyPr>
          <a:lstStyle/>
          <a:p>
            <a:endParaRPr lang="en-US"/>
          </a:p>
        </p:txBody>
      </p:sp>
      <p:sp useBgFill="1">
        <p:nvSpPr>
          <p:cNvPr id="87" name="Freeform 86"/>
          <p:cNvSpPr>
            <a:spLocks noChangeAspect="1"/>
          </p:cNvSpPr>
          <p:nvPr/>
        </p:nvSpPr>
        <p:spPr bwMode="auto">
          <a:xfrm>
            <a:off x="6451600" y="3425825"/>
            <a:ext cx="114300" cy="279400"/>
          </a:xfrm>
          <a:custGeom>
            <a:avLst/>
            <a:gdLst/>
            <a:ahLst/>
            <a:cxnLst>
              <a:cxn ang="0">
                <a:pos x="9" y="2"/>
              </a:cxn>
              <a:cxn ang="0">
                <a:pos x="23" y="38"/>
              </a:cxn>
              <a:cxn ang="0">
                <a:pos x="35" y="68"/>
              </a:cxn>
              <a:cxn ang="0">
                <a:pos x="41" y="114"/>
              </a:cxn>
              <a:cxn ang="0">
                <a:pos x="39" y="143"/>
              </a:cxn>
              <a:cxn ang="0">
                <a:pos x="36" y="173"/>
              </a:cxn>
              <a:cxn ang="0">
                <a:pos x="33" y="194"/>
              </a:cxn>
              <a:cxn ang="0">
                <a:pos x="26" y="213"/>
              </a:cxn>
              <a:cxn ang="0">
                <a:pos x="18" y="231"/>
              </a:cxn>
              <a:cxn ang="0">
                <a:pos x="9" y="254"/>
              </a:cxn>
              <a:cxn ang="0">
                <a:pos x="0" y="270"/>
              </a:cxn>
              <a:cxn ang="0">
                <a:pos x="93" y="269"/>
              </a:cxn>
              <a:cxn ang="0">
                <a:pos x="99" y="236"/>
              </a:cxn>
              <a:cxn ang="0">
                <a:pos x="102" y="8"/>
              </a:cxn>
              <a:cxn ang="0">
                <a:pos x="93" y="0"/>
              </a:cxn>
              <a:cxn ang="0">
                <a:pos x="9" y="2"/>
              </a:cxn>
            </a:cxnLst>
            <a:rect l="0" t="0" r="r" b="b"/>
            <a:pathLst>
              <a:path w="102" h="270">
                <a:moveTo>
                  <a:pt x="9" y="2"/>
                </a:moveTo>
                <a:lnTo>
                  <a:pt x="23" y="38"/>
                </a:lnTo>
                <a:lnTo>
                  <a:pt x="35" y="68"/>
                </a:lnTo>
                <a:lnTo>
                  <a:pt x="41" y="114"/>
                </a:lnTo>
                <a:lnTo>
                  <a:pt x="39" y="143"/>
                </a:lnTo>
                <a:lnTo>
                  <a:pt x="36" y="173"/>
                </a:lnTo>
                <a:lnTo>
                  <a:pt x="33" y="194"/>
                </a:lnTo>
                <a:lnTo>
                  <a:pt x="26" y="213"/>
                </a:lnTo>
                <a:lnTo>
                  <a:pt x="18" y="231"/>
                </a:lnTo>
                <a:lnTo>
                  <a:pt x="9" y="254"/>
                </a:lnTo>
                <a:lnTo>
                  <a:pt x="0" y="270"/>
                </a:lnTo>
                <a:lnTo>
                  <a:pt x="93" y="269"/>
                </a:lnTo>
                <a:lnTo>
                  <a:pt x="99" y="236"/>
                </a:lnTo>
                <a:lnTo>
                  <a:pt x="102" y="8"/>
                </a:lnTo>
                <a:lnTo>
                  <a:pt x="93" y="0"/>
                </a:lnTo>
                <a:lnTo>
                  <a:pt x="9" y="2"/>
                </a:lnTo>
                <a:close/>
              </a:path>
            </a:pathLst>
          </a:custGeom>
          <a:ln w="12700" cap="flat" cmpd="sng">
            <a:solidFill>
              <a:schemeClr val="tx1"/>
            </a:solidFill>
            <a:prstDash val="solid"/>
            <a:round/>
            <a:headEnd type="none" w="med" len="med"/>
            <a:tailEnd type="none" w="sm" len="sm"/>
          </a:ln>
          <a:effectLst/>
        </p:spPr>
        <p:txBody>
          <a:bodyPr>
            <a:prstTxWarp prst="textNoShape">
              <a:avLst/>
            </a:prstTxWarp>
          </a:bodyPr>
          <a:lstStyle/>
          <a:p>
            <a:endParaRPr lang="en-US"/>
          </a:p>
        </p:txBody>
      </p:sp>
      <p:sp useBgFill="1">
        <p:nvSpPr>
          <p:cNvPr id="90" name="Arc 89"/>
          <p:cNvSpPr>
            <a:spLocks noChangeAspect="1"/>
          </p:cNvSpPr>
          <p:nvPr/>
        </p:nvSpPr>
        <p:spPr bwMode="auto">
          <a:xfrm>
            <a:off x="6546850" y="3425825"/>
            <a:ext cx="241300" cy="26352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ln w="12700">
            <a:solidFill>
              <a:schemeClr val="tx1"/>
            </a:solidFill>
            <a:round/>
            <a:headEnd/>
            <a:tailEnd type="none" w="sm" len="sm"/>
          </a:ln>
          <a:effectLst/>
        </p:spPr>
        <p:txBody>
          <a:bodyPr>
            <a:prstTxWarp prst="textNoShape">
              <a:avLst/>
            </a:prstTxWarp>
          </a:bodyPr>
          <a:lstStyle/>
          <a:p>
            <a:endParaRPr lang="en-US"/>
          </a:p>
        </p:txBody>
      </p:sp>
      <p:sp useBgFill="1">
        <p:nvSpPr>
          <p:cNvPr id="91" name="Arc 90"/>
          <p:cNvSpPr>
            <a:spLocks noChangeAspect="1"/>
          </p:cNvSpPr>
          <p:nvPr/>
        </p:nvSpPr>
        <p:spPr bwMode="auto">
          <a:xfrm flipV="1">
            <a:off x="6540500" y="3441700"/>
            <a:ext cx="242888" cy="26352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ln w="12700">
            <a:solidFill>
              <a:schemeClr val="tx1"/>
            </a:solidFill>
            <a:round/>
            <a:headEnd/>
            <a:tailEnd type="none" w="sm" len="sm"/>
          </a:ln>
          <a:effectLst/>
        </p:spPr>
        <p:txBody>
          <a:bodyPr>
            <a:prstTxWarp prst="textNoShape">
              <a:avLst/>
            </a:prstTxWarp>
          </a:bodyPr>
          <a:lstStyle/>
          <a:p>
            <a:endParaRPr lang="en-US"/>
          </a:p>
        </p:txBody>
      </p:sp>
      <p:sp useBgFill="1">
        <p:nvSpPr>
          <p:cNvPr id="92" name="AutoShape 91"/>
          <p:cNvSpPr>
            <a:spLocks noChangeAspect="1" noChangeArrowheads="1"/>
          </p:cNvSpPr>
          <p:nvPr/>
        </p:nvSpPr>
        <p:spPr bwMode="auto">
          <a:xfrm>
            <a:off x="6938963" y="3736975"/>
            <a:ext cx="65087" cy="66675"/>
          </a:xfrm>
          <a:prstGeom prst="flowChartConnector">
            <a:avLst/>
          </a:prstGeom>
          <a:ln w="12700">
            <a:solidFill>
              <a:schemeClr val="tx1"/>
            </a:solidFill>
            <a:round/>
            <a:headEnd/>
            <a:tailEnd type="none" w="sm" len="sm"/>
          </a:ln>
          <a:effectLst/>
        </p:spPr>
        <p:txBody>
          <a:bodyPr>
            <a:prstTxWarp prst="textNoShape">
              <a:avLst/>
            </a:prstTxWarp>
          </a:bodyPr>
          <a:lstStyle/>
          <a:p>
            <a:endParaRPr lang="en-US"/>
          </a:p>
        </p:txBody>
      </p:sp>
      <p:sp useBgFill="1">
        <p:nvSpPr>
          <p:cNvPr id="93" name="Rectangle 92"/>
          <p:cNvSpPr>
            <a:spLocks noChangeAspect="1" noChangeArrowheads="1"/>
          </p:cNvSpPr>
          <p:nvPr/>
        </p:nvSpPr>
        <p:spPr bwMode="auto">
          <a:xfrm>
            <a:off x="7016750" y="3494088"/>
            <a:ext cx="266700" cy="344487"/>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p:nvSpPr>
          <p:cNvPr id="94" name="Line 93"/>
          <p:cNvSpPr>
            <a:spLocks noChangeAspect="1" noChangeShapeType="1"/>
          </p:cNvSpPr>
          <p:nvPr/>
        </p:nvSpPr>
        <p:spPr bwMode="auto">
          <a:xfrm>
            <a:off x="6783388" y="3562350"/>
            <a:ext cx="228600" cy="0"/>
          </a:xfrm>
          <a:prstGeom prst="line">
            <a:avLst/>
          </a:prstGeom>
          <a:noFill/>
          <a:ln w="12700">
            <a:solidFill>
              <a:schemeClr val="tx1"/>
            </a:solidFill>
            <a:round/>
            <a:headEnd/>
            <a:tailEnd type="none" w="sm" len="sm"/>
          </a:ln>
          <a:effectLst/>
        </p:spPr>
        <p:txBody>
          <a:bodyPr>
            <a:prstTxWarp prst="textNoShape">
              <a:avLst/>
            </a:prstTxWarp>
          </a:bodyPr>
          <a:lstStyle/>
          <a:p>
            <a:endParaRPr lang="en-US"/>
          </a:p>
        </p:txBody>
      </p:sp>
      <p:sp>
        <p:nvSpPr>
          <p:cNvPr id="95" name="Freeform 94"/>
          <p:cNvSpPr>
            <a:spLocks noChangeAspect="1"/>
          </p:cNvSpPr>
          <p:nvPr/>
        </p:nvSpPr>
        <p:spPr bwMode="auto">
          <a:xfrm>
            <a:off x="7288213" y="3563938"/>
            <a:ext cx="258762" cy="366712"/>
          </a:xfrm>
          <a:custGeom>
            <a:avLst/>
            <a:gdLst/>
            <a:ahLst/>
            <a:cxnLst>
              <a:cxn ang="0">
                <a:pos x="0" y="0"/>
              </a:cxn>
              <a:cxn ang="0">
                <a:pos x="144" y="0"/>
              </a:cxn>
              <a:cxn ang="0">
                <a:pos x="144" y="460"/>
              </a:cxn>
              <a:cxn ang="0">
                <a:pos x="324" y="460"/>
              </a:cxn>
            </a:cxnLst>
            <a:rect l="0" t="0" r="r" b="b"/>
            <a:pathLst>
              <a:path w="324" h="460">
                <a:moveTo>
                  <a:pt x="0" y="0"/>
                </a:moveTo>
                <a:lnTo>
                  <a:pt x="144" y="0"/>
                </a:lnTo>
                <a:lnTo>
                  <a:pt x="144" y="460"/>
                </a:lnTo>
                <a:lnTo>
                  <a:pt x="324" y="460"/>
                </a:lnTo>
              </a:path>
            </a:pathLst>
          </a:custGeom>
          <a:noFill/>
          <a:ln w="12700" cap="flat" cmpd="sng">
            <a:solidFill>
              <a:schemeClr val="tx1"/>
            </a:solidFill>
            <a:prstDash val="solid"/>
            <a:round/>
            <a:headEnd type="none" w="med" len="med"/>
            <a:tailEnd type="none" w="sm" len="sm"/>
          </a:ln>
          <a:effectLst/>
        </p:spPr>
        <p:txBody>
          <a:bodyPr>
            <a:prstTxWarp prst="textNoShape">
              <a:avLst/>
            </a:prstTxWarp>
          </a:bodyPr>
          <a:lstStyle/>
          <a:p>
            <a:endParaRPr lang="en-US"/>
          </a:p>
        </p:txBody>
      </p:sp>
      <p:sp>
        <p:nvSpPr>
          <p:cNvPr id="96" name="Freeform 95"/>
          <p:cNvSpPr>
            <a:spLocks noChangeAspect="1"/>
          </p:cNvSpPr>
          <p:nvPr/>
        </p:nvSpPr>
        <p:spPr bwMode="auto">
          <a:xfrm>
            <a:off x="6823075" y="3771900"/>
            <a:ext cx="114300" cy="317500"/>
          </a:xfrm>
          <a:custGeom>
            <a:avLst/>
            <a:gdLst/>
            <a:ahLst/>
            <a:cxnLst>
              <a:cxn ang="0">
                <a:pos x="144" y="0"/>
              </a:cxn>
              <a:cxn ang="0">
                <a:pos x="0" y="0"/>
              </a:cxn>
              <a:cxn ang="0">
                <a:pos x="0" y="386"/>
              </a:cxn>
            </a:cxnLst>
            <a:rect l="0" t="0" r="r" b="b"/>
            <a:pathLst>
              <a:path w="144" h="386">
                <a:moveTo>
                  <a:pt x="144" y="0"/>
                </a:moveTo>
                <a:lnTo>
                  <a:pt x="0" y="0"/>
                </a:lnTo>
                <a:lnTo>
                  <a:pt x="0" y="386"/>
                </a:lnTo>
              </a:path>
            </a:pathLst>
          </a:custGeom>
          <a:noFill/>
          <a:ln w="12700" cap="flat" cmpd="sng">
            <a:solidFill>
              <a:schemeClr val="tx1"/>
            </a:solidFill>
            <a:prstDash val="solid"/>
            <a:round/>
            <a:headEnd type="none" w="med" len="med"/>
            <a:tailEnd type="none" w="sm" len="sm"/>
          </a:ln>
          <a:effectLst/>
        </p:spPr>
        <p:txBody>
          <a:bodyPr>
            <a:prstTxWarp prst="textNoShape">
              <a:avLst/>
            </a:prstTxWarp>
          </a:bodyPr>
          <a:lstStyle/>
          <a:p>
            <a:endParaRPr lang="en-US"/>
          </a:p>
        </p:txBody>
      </p:sp>
      <p:sp useBgFill="1">
        <p:nvSpPr>
          <p:cNvPr id="97" name="Freeform 96"/>
          <p:cNvSpPr>
            <a:spLocks noChangeAspect="1"/>
          </p:cNvSpPr>
          <p:nvPr/>
        </p:nvSpPr>
        <p:spPr bwMode="auto">
          <a:xfrm>
            <a:off x="6451600" y="4475163"/>
            <a:ext cx="114300" cy="279400"/>
          </a:xfrm>
          <a:custGeom>
            <a:avLst/>
            <a:gdLst/>
            <a:ahLst/>
            <a:cxnLst>
              <a:cxn ang="0">
                <a:pos x="9" y="2"/>
              </a:cxn>
              <a:cxn ang="0">
                <a:pos x="23" y="38"/>
              </a:cxn>
              <a:cxn ang="0">
                <a:pos x="35" y="68"/>
              </a:cxn>
              <a:cxn ang="0">
                <a:pos x="41" y="114"/>
              </a:cxn>
              <a:cxn ang="0">
                <a:pos x="39" y="143"/>
              </a:cxn>
              <a:cxn ang="0">
                <a:pos x="36" y="173"/>
              </a:cxn>
              <a:cxn ang="0">
                <a:pos x="33" y="194"/>
              </a:cxn>
              <a:cxn ang="0">
                <a:pos x="26" y="213"/>
              </a:cxn>
              <a:cxn ang="0">
                <a:pos x="18" y="231"/>
              </a:cxn>
              <a:cxn ang="0">
                <a:pos x="9" y="254"/>
              </a:cxn>
              <a:cxn ang="0">
                <a:pos x="0" y="270"/>
              </a:cxn>
              <a:cxn ang="0">
                <a:pos x="93" y="269"/>
              </a:cxn>
              <a:cxn ang="0">
                <a:pos x="99" y="236"/>
              </a:cxn>
              <a:cxn ang="0">
                <a:pos x="102" y="8"/>
              </a:cxn>
              <a:cxn ang="0">
                <a:pos x="93" y="0"/>
              </a:cxn>
              <a:cxn ang="0">
                <a:pos x="9" y="2"/>
              </a:cxn>
            </a:cxnLst>
            <a:rect l="0" t="0" r="r" b="b"/>
            <a:pathLst>
              <a:path w="102" h="270">
                <a:moveTo>
                  <a:pt x="9" y="2"/>
                </a:moveTo>
                <a:lnTo>
                  <a:pt x="23" y="38"/>
                </a:lnTo>
                <a:lnTo>
                  <a:pt x="35" y="68"/>
                </a:lnTo>
                <a:lnTo>
                  <a:pt x="41" y="114"/>
                </a:lnTo>
                <a:lnTo>
                  <a:pt x="39" y="143"/>
                </a:lnTo>
                <a:lnTo>
                  <a:pt x="36" y="173"/>
                </a:lnTo>
                <a:lnTo>
                  <a:pt x="33" y="194"/>
                </a:lnTo>
                <a:lnTo>
                  <a:pt x="26" y="213"/>
                </a:lnTo>
                <a:lnTo>
                  <a:pt x="18" y="231"/>
                </a:lnTo>
                <a:lnTo>
                  <a:pt x="9" y="254"/>
                </a:lnTo>
                <a:lnTo>
                  <a:pt x="0" y="270"/>
                </a:lnTo>
                <a:lnTo>
                  <a:pt x="93" y="269"/>
                </a:lnTo>
                <a:lnTo>
                  <a:pt x="99" y="236"/>
                </a:lnTo>
                <a:lnTo>
                  <a:pt x="102" y="8"/>
                </a:lnTo>
                <a:lnTo>
                  <a:pt x="93" y="0"/>
                </a:lnTo>
                <a:lnTo>
                  <a:pt x="9" y="2"/>
                </a:lnTo>
                <a:close/>
              </a:path>
            </a:pathLst>
          </a:custGeom>
          <a:ln w="12700" cap="flat" cmpd="sng">
            <a:solidFill>
              <a:schemeClr val="tx1"/>
            </a:solidFill>
            <a:prstDash val="solid"/>
            <a:round/>
            <a:headEnd type="none" w="med" len="med"/>
            <a:tailEnd type="none" w="sm" len="sm"/>
          </a:ln>
          <a:effectLst/>
        </p:spPr>
        <p:txBody>
          <a:bodyPr>
            <a:prstTxWarp prst="textNoShape">
              <a:avLst/>
            </a:prstTxWarp>
          </a:bodyPr>
          <a:lstStyle/>
          <a:p>
            <a:endParaRPr lang="en-US"/>
          </a:p>
        </p:txBody>
      </p:sp>
      <p:sp useBgFill="1">
        <p:nvSpPr>
          <p:cNvPr id="100" name="Arc 99"/>
          <p:cNvSpPr>
            <a:spLocks noChangeAspect="1"/>
          </p:cNvSpPr>
          <p:nvPr/>
        </p:nvSpPr>
        <p:spPr bwMode="auto">
          <a:xfrm>
            <a:off x="6546850" y="4475163"/>
            <a:ext cx="241300" cy="26352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ln w="12700">
            <a:solidFill>
              <a:schemeClr val="tx1"/>
            </a:solidFill>
            <a:round/>
            <a:headEnd/>
            <a:tailEnd type="none" w="sm" len="sm"/>
          </a:ln>
          <a:effectLst/>
        </p:spPr>
        <p:txBody>
          <a:bodyPr>
            <a:prstTxWarp prst="textNoShape">
              <a:avLst/>
            </a:prstTxWarp>
          </a:bodyPr>
          <a:lstStyle/>
          <a:p>
            <a:endParaRPr lang="en-US"/>
          </a:p>
        </p:txBody>
      </p:sp>
      <p:sp useBgFill="1">
        <p:nvSpPr>
          <p:cNvPr id="101" name="Arc 100"/>
          <p:cNvSpPr>
            <a:spLocks noChangeAspect="1"/>
          </p:cNvSpPr>
          <p:nvPr/>
        </p:nvSpPr>
        <p:spPr bwMode="auto">
          <a:xfrm flipV="1">
            <a:off x="6540500" y="4491038"/>
            <a:ext cx="242888" cy="26352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ln w="12700">
            <a:solidFill>
              <a:schemeClr val="tx1"/>
            </a:solidFill>
            <a:round/>
            <a:headEnd/>
            <a:tailEnd type="none" w="sm" len="sm"/>
          </a:ln>
          <a:effectLst/>
        </p:spPr>
        <p:txBody>
          <a:bodyPr>
            <a:prstTxWarp prst="textNoShape">
              <a:avLst/>
            </a:prstTxWarp>
          </a:bodyPr>
          <a:lstStyle/>
          <a:p>
            <a:endParaRPr lang="en-US"/>
          </a:p>
        </p:txBody>
      </p:sp>
      <p:sp useBgFill="1">
        <p:nvSpPr>
          <p:cNvPr id="103" name="AutoShape 102"/>
          <p:cNvSpPr>
            <a:spLocks noChangeAspect="1" noChangeArrowheads="1"/>
          </p:cNvSpPr>
          <p:nvPr/>
        </p:nvSpPr>
        <p:spPr bwMode="auto">
          <a:xfrm>
            <a:off x="6938963" y="4786313"/>
            <a:ext cx="65087" cy="66675"/>
          </a:xfrm>
          <a:prstGeom prst="flowChartConnector">
            <a:avLst/>
          </a:prstGeom>
          <a:ln w="12700">
            <a:solidFill>
              <a:schemeClr val="tx1"/>
            </a:solidFill>
            <a:round/>
            <a:headEnd/>
            <a:tailEnd type="none" w="sm" len="sm"/>
          </a:ln>
          <a:effectLst/>
        </p:spPr>
        <p:txBody>
          <a:bodyPr>
            <a:prstTxWarp prst="textNoShape">
              <a:avLst/>
            </a:prstTxWarp>
          </a:bodyPr>
          <a:lstStyle/>
          <a:p>
            <a:endParaRPr lang="en-US"/>
          </a:p>
        </p:txBody>
      </p:sp>
      <p:sp useBgFill="1">
        <p:nvSpPr>
          <p:cNvPr id="104" name="Rectangle 103"/>
          <p:cNvSpPr>
            <a:spLocks noChangeAspect="1" noChangeArrowheads="1"/>
          </p:cNvSpPr>
          <p:nvPr/>
        </p:nvSpPr>
        <p:spPr bwMode="auto">
          <a:xfrm>
            <a:off x="7016750" y="4543425"/>
            <a:ext cx="266700" cy="344488"/>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p:nvSpPr>
          <p:cNvPr id="105" name="Line 104"/>
          <p:cNvSpPr>
            <a:spLocks noChangeAspect="1" noChangeShapeType="1"/>
          </p:cNvSpPr>
          <p:nvPr/>
        </p:nvSpPr>
        <p:spPr bwMode="auto">
          <a:xfrm>
            <a:off x="6783388" y="4611688"/>
            <a:ext cx="228600" cy="0"/>
          </a:xfrm>
          <a:prstGeom prst="line">
            <a:avLst/>
          </a:prstGeom>
          <a:noFill/>
          <a:ln w="12700">
            <a:solidFill>
              <a:schemeClr val="tx1"/>
            </a:solidFill>
            <a:round/>
            <a:headEnd/>
            <a:tailEnd type="none" w="sm" len="sm"/>
          </a:ln>
          <a:effectLst/>
        </p:spPr>
        <p:txBody>
          <a:bodyPr>
            <a:prstTxWarp prst="textNoShape">
              <a:avLst/>
            </a:prstTxWarp>
          </a:bodyPr>
          <a:lstStyle/>
          <a:p>
            <a:endParaRPr lang="en-US"/>
          </a:p>
        </p:txBody>
      </p:sp>
      <p:sp>
        <p:nvSpPr>
          <p:cNvPr id="106" name="Freeform 105"/>
          <p:cNvSpPr>
            <a:spLocks noChangeAspect="1"/>
          </p:cNvSpPr>
          <p:nvPr/>
        </p:nvSpPr>
        <p:spPr bwMode="auto">
          <a:xfrm>
            <a:off x="7288213" y="4613275"/>
            <a:ext cx="258762" cy="366713"/>
          </a:xfrm>
          <a:custGeom>
            <a:avLst/>
            <a:gdLst/>
            <a:ahLst/>
            <a:cxnLst>
              <a:cxn ang="0">
                <a:pos x="0" y="0"/>
              </a:cxn>
              <a:cxn ang="0">
                <a:pos x="144" y="0"/>
              </a:cxn>
              <a:cxn ang="0">
                <a:pos x="144" y="460"/>
              </a:cxn>
              <a:cxn ang="0">
                <a:pos x="324" y="460"/>
              </a:cxn>
            </a:cxnLst>
            <a:rect l="0" t="0" r="r" b="b"/>
            <a:pathLst>
              <a:path w="324" h="460">
                <a:moveTo>
                  <a:pt x="0" y="0"/>
                </a:moveTo>
                <a:lnTo>
                  <a:pt x="144" y="0"/>
                </a:lnTo>
                <a:lnTo>
                  <a:pt x="144" y="460"/>
                </a:lnTo>
                <a:lnTo>
                  <a:pt x="324" y="460"/>
                </a:lnTo>
              </a:path>
            </a:pathLst>
          </a:custGeom>
          <a:noFill/>
          <a:ln w="12700" cap="flat" cmpd="sng">
            <a:solidFill>
              <a:schemeClr val="tx1"/>
            </a:solidFill>
            <a:prstDash val="solid"/>
            <a:round/>
            <a:headEnd type="none" w="med" len="med"/>
            <a:tailEnd type="none" w="sm" len="sm"/>
          </a:ln>
          <a:effectLst/>
        </p:spPr>
        <p:txBody>
          <a:bodyPr>
            <a:prstTxWarp prst="textNoShape">
              <a:avLst/>
            </a:prstTxWarp>
          </a:bodyPr>
          <a:lstStyle/>
          <a:p>
            <a:endParaRPr lang="en-US"/>
          </a:p>
        </p:txBody>
      </p:sp>
      <p:sp>
        <p:nvSpPr>
          <p:cNvPr id="107" name="Freeform 106"/>
          <p:cNvSpPr>
            <a:spLocks noChangeAspect="1"/>
          </p:cNvSpPr>
          <p:nvPr/>
        </p:nvSpPr>
        <p:spPr bwMode="auto">
          <a:xfrm>
            <a:off x="6823075" y="4821238"/>
            <a:ext cx="114300" cy="317500"/>
          </a:xfrm>
          <a:custGeom>
            <a:avLst/>
            <a:gdLst/>
            <a:ahLst/>
            <a:cxnLst>
              <a:cxn ang="0">
                <a:pos x="144" y="0"/>
              </a:cxn>
              <a:cxn ang="0">
                <a:pos x="0" y="0"/>
              </a:cxn>
              <a:cxn ang="0">
                <a:pos x="0" y="386"/>
              </a:cxn>
            </a:cxnLst>
            <a:rect l="0" t="0" r="r" b="b"/>
            <a:pathLst>
              <a:path w="144" h="386">
                <a:moveTo>
                  <a:pt x="144" y="0"/>
                </a:moveTo>
                <a:lnTo>
                  <a:pt x="0" y="0"/>
                </a:lnTo>
                <a:lnTo>
                  <a:pt x="0" y="386"/>
                </a:lnTo>
              </a:path>
            </a:pathLst>
          </a:custGeom>
          <a:noFill/>
          <a:ln w="12700" cap="flat" cmpd="sng">
            <a:solidFill>
              <a:schemeClr val="tx1"/>
            </a:solidFill>
            <a:prstDash val="solid"/>
            <a:round/>
            <a:headEnd type="none" w="med" len="med"/>
            <a:tailEnd type="none" w="sm" len="sm"/>
          </a:ln>
          <a:effectLst/>
        </p:spPr>
        <p:txBody>
          <a:bodyPr>
            <a:prstTxWarp prst="textNoShape">
              <a:avLst/>
            </a:prstTxWarp>
          </a:bodyPr>
          <a:lstStyle/>
          <a:p>
            <a:endParaRPr lang="en-US"/>
          </a:p>
        </p:txBody>
      </p:sp>
      <p:grpSp>
        <p:nvGrpSpPr>
          <p:cNvPr id="108" name="Group 107"/>
          <p:cNvGrpSpPr>
            <a:grpSpLocks/>
          </p:cNvGrpSpPr>
          <p:nvPr/>
        </p:nvGrpSpPr>
        <p:grpSpPr bwMode="auto">
          <a:xfrm>
            <a:off x="4881563" y="2125663"/>
            <a:ext cx="3943350" cy="3749675"/>
            <a:chOff x="3075" y="943"/>
            <a:chExt cx="2484" cy="2362"/>
          </a:xfrm>
        </p:grpSpPr>
        <p:sp>
          <p:nvSpPr>
            <p:cNvPr id="109" name="Line 108"/>
            <p:cNvSpPr>
              <a:spLocks noChangeAspect="1" noChangeShapeType="1"/>
            </p:cNvSpPr>
            <p:nvPr/>
          </p:nvSpPr>
          <p:spPr bwMode="auto">
            <a:xfrm>
              <a:off x="4946" y="1454"/>
              <a:ext cx="189" cy="0"/>
            </a:xfrm>
            <a:prstGeom prst="line">
              <a:avLst/>
            </a:prstGeom>
            <a:noFill/>
            <a:ln w="19050">
              <a:solidFill>
                <a:schemeClr val="tx1"/>
              </a:solidFill>
              <a:round/>
              <a:headEnd/>
              <a:tailEnd type="none" w="sm" len="sm"/>
            </a:ln>
            <a:effectLst/>
          </p:spPr>
          <p:txBody>
            <a:bodyPr>
              <a:prstTxWarp prst="textNoShape">
                <a:avLst/>
              </a:prstTxWarp>
            </a:bodyPr>
            <a:lstStyle/>
            <a:p>
              <a:endParaRPr lang="en-US"/>
            </a:p>
          </p:txBody>
        </p:sp>
        <p:sp>
          <p:nvSpPr>
            <p:cNvPr id="110" name="Line 109"/>
            <p:cNvSpPr>
              <a:spLocks noChangeAspect="1" noChangeShapeType="1"/>
            </p:cNvSpPr>
            <p:nvPr/>
          </p:nvSpPr>
          <p:spPr bwMode="auto">
            <a:xfrm>
              <a:off x="4878" y="2129"/>
              <a:ext cx="413" cy="0"/>
            </a:xfrm>
            <a:prstGeom prst="line">
              <a:avLst/>
            </a:prstGeom>
            <a:noFill/>
            <a:ln w="25400" cap="flat" cmpd="sng" algn="ctr">
              <a:solidFill>
                <a:schemeClr val="tx1"/>
              </a:solidFill>
              <a:prstDash val="solid"/>
              <a:round/>
              <a:headEnd type="none" w="med" len="med"/>
              <a:tailEnd type="oval" w="sm" len="sm"/>
            </a:ln>
            <a:effectLst/>
          </p:spPr>
          <p:txBody>
            <a:bodyPr>
              <a:prstTxWarp prst="textNoShape">
                <a:avLst/>
              </a:prstTxWarp>
            </a:bodyPr>
            <a:lstStyle/>
            <a:p>
              <a:endParaRPr lang="en-US"/>
            </a:p>
          </p:txBody>
        </p:sp>
        <p:sp>
          <p:nvSpPr>
            <p:cNvPr id="111" name="Line 110"/>
            <p:cNvSpPr>
              <a:spLocks noChangeAspect="1" noChangeShapeType="1"/>
            </p:cNvSpPr>
            <p:nvPr/>
          </p:nvSpPr>
          <p:spPr bwMode="auto">
            <a:xfrm>
              <a:off x="3075" y="2180"/>
              <a:ext cx="788" cy="0"/>
            </a:xfrm>
            <a:prstGeom prst="line">
              <a:avLst/>
            </a:prstGeom>
            <a:noFill/>
            <a:ln w="25400" cap="flat" cmpd="sng" algn="ctr">
              <a:solidFill>
                <a:schemeClr val="tx1"/>
              </a:solidFill>
              <a:prstDash val="solid"/>
              <a:round/>
              <a:headEnd type="none" w="med" len="med"/>
              <a:tailEnd type="oval" w="sm" len="sm"/>
            </a:ln>
            <a:effectLst/>
          </p:spPr>
          <p:txBody>
            <a:bodyPr>
              <a:prstTxWarp prst="textNoShape">
                <a:avLst/>
              </a:prstTxWarp>
            </a:bodyPr>
            <a:lstStyle/>
            <a:p>
              <a:endParaRPr lang="en-US"/>
            </a:p>
          </p:txBody>
        </p:sp>
        <p:sp>
          <p:nvSpPr>
            <p:cNvPr id="112" name="Freeform 111"/>
            <p:cNvSpPr>
              <a:spLocks/>
            </p:cNvSpPr>
            <p:nvPr/>
          </p:nvSpPr>
          <p:spPr bwMode="auto">
            <a:xfrm>
              <a:off x="5294" y="943"/>
              <a:ext cx="265" cy="2362"/>
            </a:xfrm>
            <a:custGeom>
              <a:avLst/>
              <a:gdLst/>
              <a:ahLst/>
              <a:cxnLst>
                <a:cxn ang="0">
                  <a:pos x="231" y="0"/>
                </a:cxn>
                <a:cxn ang="0">
                  <a:pos x="0" y="0"/>
                </a:cxn>
                <a:cxn ang="0">
                  <a:pos x="0" y="2362"/>
                </a:cxn>
                <a:cxn ang="0">
                  <a:pos x="265" y="2362"/>
                </a:cxn>
              </a:cxnLst>
              <a:rect l="0" t="0" r="r" b="b"/>
              <a:pathLst>
                <a:path w="265" h="2362">
                  <a:moveTo>
                    <a:pt x="231" y="0"/>
                  </a:moveTo>
                  <a:lnTo>
                    <a:pt x="0" y="0"/>
                  </a:lnTo>
                  <a:lnTo>
                    <a:pt x="0" y="2362"/>
                  </a:lnTo>
                  <a:lnTo>
                    <a:pt x="265" y="2362"/>
                  </a:lnTo>
                </a:path>
              </a:pathLst>
            </a:custGeom>
            <a:noFill/>
            <a:ln w="25400"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grpSp>
          <p:nvGrpSpPr>
            <p:cNvPr id="113" name="Group 112"/>
            <p:cNvGrpSpPr>
              <a:grpSpLocks/>
            </p:cNvGrpSpPr>
            <p:nvPr/>
          </p:nvGrpSpPr>
          <p:grpSpPr bwMode="auto">
            <a:xfrm>
              <a:off x="5291" y="1342"/>
              <a:ext cx="230" cy="1566"/>
              <a:chOff x="5213" y="1342"/>
              <a:chExt cx="230" cy="1566"/>
            </a:xfrm>
          </p:grpSpPr>
          <p:sp>
            <p:nvSpPr>
              <p:cNvPr id="117" name="Line 113"/>
              <p:cNvSpPr>
                <a:spLocks noChangeShapeType="1"/>
              </p:cNvSpPr>
              <p:nvPr/>
            </p:nvSpPr>
            <p:spPr bwMode="auto">
              <a:xfrm flipH="1">
                <a:off x="5213" y="2908"/>
                <a:ext cx="228" cy="0"/>
              </a:xfrm>
              <a:prstGeom prst="line">
                <a:avLst/>
              </a:prstGeom>
              <a:noFill/>
              <a:ln w="25400"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118" name="Line 114"/>
              <p:cNvSpPr>
                <a:spLocks noChangeShapeType="1"/>
              </p:cNvSpPr>
              <p:nvPr/>
            </p:nvSpPr>
            <p:spPr bwMode="auto">
              <a:xfrm flipH="1">
                <a:off x="5213" y="2518"/>
                <a:ext cx="228" cy="0"/>
              </a:xfrm>
              <a:prstGeom prst="line">
                <a:avLst/>
              </a:prstGeom>
              <a:noFill/>
              <a:ln w="25400"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119" name="Line 115"/>
              <p:cNvSpPr>
                <a:spLocks noChangeShapeType="1"/>
              </p:cNvSpPr>
              <p:nvPr/>
            </p:nvSpPr>
            <p:spPr bwMode="auto">
              <a:xfrm flipH="1">
                <a:off x="5213" y="2128"/>
                <a:ext cx="226" cy="0"/>
              </a:xfrm>
              <a:prstGeom prst="line">
                <a:avLst/>
              </a:prstGeom>
              <a:noFill/>
              <a:ln w="25400"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120" name="Line 116"/>
              <p:cNvSpPr>
                <a:spLocks noChangeShapeType="1"/>
              </p:cNvSpPr>
              <p:nvPr/>
            </p:nvSpPr>
            <p:spPr bwMode="auto">
              <a:xfrm flipH="1">
                <a:off x="5213" y="1734"/>
                <a:ext cx="230" cy="0"/>
              </a:xfrm>
              <a:prstGeom prst="line">
                <a:avLst/>
              </a:prstGeom>
              <a:noFill/>
              <a:ln w="25400"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121" name="Line 117"/>
              <p:cNvSpPr>
                <a:spLocks noChangeShapeType="1"/>
              </p:cNvSpPr>
              <p:nvPr/>
            </p:nvSpPr>
            <p:spPr bwMode="auto">
              <a:xfrm flipH="1">
                <a:off x="5213" y="1342"/>
                <a:ext cx="230" cy="0"/>
              </a:xfrm>
              <a:prstGeom prst="line">
                <a:avLst/>
              </a:prstGeom>
              <a:noFill/>
              <a:ln w="25400"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grpSp>
        <p:sp>
          <p:nvSpPr>
            <p:cNvPr id="114" name="Freeform 118"/>
            <p:cNvSpPr>
              <a:spLocks/>
            </p:cNvSpPr>
            <p:nvPr/>
          </p:nvSpPr>
          <p:spPr bwMode="auto">
            <a:xfrm>
              <a:off x="3865" y="1498"/>
              <a:ext cx="899" cy="1348"/>
            </a:xfrm>
            <a:custGeom>
              <a:avLst/>
              <a:gdLst/>
              <a:ahLst/>
              <a:cxnLst>
                <a:cxn ang="0">
                  <a:pos x="1101" y="0"/>
                </a:cxn>
                <a:cxn ang="0">
                  <a:pos x="0" y="0"/>
                </a:cxn>
                <a:cxn ang="0">
                  <a:pos x="0" y="1590"/>
                </a:cxn>
                <a:cxn ang="0">
                  <a:pos x="1112" y="1590"/>
                </a:cxn>
              </a:cxnLst>
              <a:rect l="0" t="0" r="r" b="b"/>
              <a:pathLst>
                <a:path w="1112" h="1590">
                  <a:moveTo>
                    <a:pt x="1101" y="0"/>
                  </a:moveTo>
                  <a:lnTo>
                    <a:pt x="0" y="0"/>
                  </a:lnTo>
                  <a:lnTo>
                    <a:pt x="0" y="1590"/>
                  </a:lnTo>
                  <a:lnTo>
                    <a:pt x="1112" y="1590"/>
                  </a:lnTo>
                </a:path>
              </a:pathLst>
            </a:custGeom>
            <a:noFill/>
            <a:ln w="25400" cap="flat" cmpd="sng" algn="ctr">
              <a:solidFill>
                <a:schemeClr val="tx1"/>
              </a:solidFill>
              <a:prstDash val="solid"/>
              <a:round/>
              <a:headEnd type="none" w="med" len="med"/>
              <a:tailEnd/>
            </a:ln>
            <a:effectLst/>
          </p:spPr>
          <p:txBody>
            <a:bodyPr>
              <a:prstTxWarp prst="textNoShape">
                <a:avLst/>
              </a:prstTxWarp>
            </a:bodyPr>
            <a:lstStyle/>
            <a:p>
              <a:endParaRPr lang="en-US"/>
            </a:p>
          </p:txBody>
        </p:sp>
        <p:sp>
          <p:nvSpPr>
            <p:cNvPr id="115" name="Line 119"/>
            <p:cNvSpPr>
              <a:spLocks noChangeAspect="1" noChangeShapeType="1"/>
            </p:cNvSpPr>
            <p:nvPr/>
          </p:nvSpPr>
          <p:spPr bwMode="auto">
            <a:xfrm flipH="1">
              <a:off x="3855" y="2180"/>
              <a:ext cx="898" cy="0"/>
            </a:xfrm>
            <a:prstGeom prst="line">
              <a:avLst/>
            </a:prstGeom>
            <a:noFill/>
            <a:ln w="25400" cap="flat" cmpd="sng" algn="ctr">
              <a:solidFill>
                <a:schemeClr val="tx1"/>
              </a:solidFill>
              <a:prstDash val="solid"/>
              <a:round/>
              <a:headEnd type="none" w="med" len="med"/>
              <a:tailEnd type="none" w="sm" len="sm"/>
            </a:ln>
            <a:effectLst/>
          </p:spPr>
          <p:txBody>
            <a:bodyPr>
              <a:prstTxWarp prst="textNoShape">
                <a:avLst/>
              </a:prstTxWarp>
            </a:bodyPr>
            <a:lstStyle/>
            <a:p>
              <a:endParaRPr lang="en-US"/>
            </a:p>
          </p:txBody>
        </p:sp>
        <p:sp>
          <p:nvSpPr>
            <p:cNvPr id="116" name="Line 120"/>
            <p:cNvSpPr>
              <a:spLocks noChangeAspect="1" noChangeShapeType="1"/>
            </p:cNvSpPr>
            <p:nvPr/>
          </p:nvSpPr>
          <p:spPr bwMode="auto">
            <a:xfrm>
              <a:off x="4946" y="2788"/>
              <a:ext cx="189" cy="0"/>
            </a:xfrm>
            <a:prstGeom prst="line">
              <a:avLst/>
            </a:prstGeom>
            <a:noFill/>
            <a:ln w="19050">
              <a:solidFill>
                <a:schemeClr val="tx1"/>
              </a:solidFill>
              <a:round/>
              <a:headEnd/>
              <a:tailEnd type="none" w="sm" len="sm"/>
            </a:ln>
            <a:effectLst/>
          </p:spPr>
          <p:txBody>
            <a:bodyPr>
              <a:prstTxWarp prst="textNoShape">
                <a:avLst/>
              </a:prstTxWarp>
            </a:bodyPr>
            <a:lstStyle/>
            <a:p>
              <a:endParaRPr lang="en-US"/>
            </a:p>
          </p:txBody>
        </p:sp>
      </p:grpSp>
      <p:sp>
        <p:nvSpPr>
          <p:cNvPr id="122" name="Text Box 121"/>
          <p:cNvSpPr txBox="1">
            <a:spLocks noChangeArrowheads="1"/>
          </p:cNvSpPr>
          <p:nvPr/>
        </p:nvSpPr>
        <p:spPr bwMode="auto">
          <a:xfrm>
            <a:off x="252483" y="4429125"/>
            <a:ext cx="761860" cy="369332"/>
          </a:xfrm>
          <a:prstGeom prst="rect">
            <a:avLst/>
          </a:prstGeom>
          <a:noFill/>
          <a:ln w="9525">
            <a:noFill/>
            <a:miter lim="800000"/>
            <a:headEnd/>
            <a:tailEnd/>
          </a:ln>
          <a:effectLst/>
        </p:spPr>
        <p:txBody>
          <a:bodyPr wrap="none">
            <a:prstTxWarp prst="textNoShape">
              <a:avLst/>
            </a:prstTxWarp>
            <a:spAutoFit/>
          </a:bodyPr>
          <a:lstStyle/>
          <a:p>
            <a:pPr algn="ctr"/>
            <a:r>
              <a:rPr lang="en-GB" dirty="0">
                <a:solidFill>
                  <a:srgbClr val="000000"/>
                </a:solidFill>
                <a:latin typeface="Arial"/>
                <a:cs typeface="Arial"/>
              </a:rPr>
              <a:t>Clock</a:t>
            </a:r>
          </a:p>
        </p:txBody>
      </p:sp>
      <p:grpSp>
        <p:nvGrpSpPr>
          <p:cNvPr id="123" name="Group 122"/>
          <p:cNvGrpSpPr>
            <a:grpSpLocks/>
          </p:cNvGrpSpPr>
          <p:nvPr/>
        </p:nvGrpSpPr>
        <p:grpSpPr bwMode="auto">
          <a:xfrm>
            <a:off x="8623300" y="4983163"/>
            <a:ext cx="266700" cy="344487"/>
            <a:chOff x="705" y="484"/>
            <a:chExt cx="168" cy="217"/>
          </a:xfrm>
        </p:grpSpPr>
        <p:sp useBgFill="1">
          <p:nvSpPr>
            <p:cNvPr id="124" name="Rectangle 123"/>
            <p:cNvSpPr>
              <a:spLocks noChangeAspect="1" noChangeArrowheads="1"/>
            </p:cNvSpPr>
            <p:nvPr/>
          </p:nvSpPr>
          <p:spPr bwMode="auto">
            <a:xfrm>
              <a:off x="705" y="484"/>
              <a:ext cx="168" cy="217"/>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useBgFill="1">
          <p:nvSpPr>
            <p:cNvPr id="125" name="Freeform 124"/>
            <p:cNvSpPr>
              <a:spLocks/>
            </p:cNvSpPr>
            <p:nvPr/>
          </p:nvSpPr>
          <p:spPr bwMode="auto">
            <a:xfrm>
              <a:off x="707" y="626"/>
              <a:ext cx="25" cy="49"/>
            </a:xfrm>
            <a:custGeom>
              <a:avLst/>
              <a:gdLst/>
              <a:ahLst/>
              <a:cxnLst>
                <a:cxn ang="0">
                  <a:pos x="0" y="0"/>
                </a:cxn>
                <a:cxn ang="0">
                  <a:pos x="25" y="25"/>
                </a:cxn>
                <a:cxn ang="0">
                  <a:pos x="0" y="49"/>
                </a:cxn>
              </a:cxnLst>
              <a:rect l="0" t="0" r="r" b="b"/>
              <a:pathLst>
                <a:path w="25" h="49">
                  <a:moveTo>
                    <a:pt x="0" y="0"/>
                  </a:moveTo>
                  <a:lnTo>
                    <a:pt x="25" y="25"/>
                  </a:lnTo>
                  <a:lnTo>
                    <a:pt x="0" y="49"/>
                  </a:lnTo>
                </a:path>
              </a:pathLst>
            </a:custGeom>
            <a:solidFill>
              <a:schemeClr val="bg1"/>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grpSp>
      <p:grpSp>
        <p:nvGrpSpPr>
          <p:cNvPr id="126" name="Group 125"/>
          <p:cNvGrpSpPr>
            <a:grpSpLocks/>
          </p:cNvGrpSpPr>
          <p:nvPr/>
        </p:nvGrpSpPr>
        <p:grpSpPr bwMode="auto">
          <a:xfrm>
            <a:off x="8623300" y="4360863"/>
            <a:ext cx="266700" cy="344487"/>
            <a:chOff x="705" y="484"/>
            <a:chExt cx="168" cy="217"/>
          </a:xfrm>
        </p:grpSpPr>
        <p:sp useBgFill="1">
          <p:nvSpPr>
            <p:cNvPr id="127" name="Rectangle 126"/>
            <p:cNvSpPr>
              <a:spLocks noChangeAspect="1" noChangeArrowheads="1"/>
            </p:cNvSpPr>
            <p:nvPr/>
          </p:nvSpPr>
          <p:spPr bwMode="auto">
            <a:xfrm>
              <a:off x="705" y="484"/>
              <a:ext cx="168" cy="217"/>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useBgFill="1">
          <p:nvSpPr>
            <p:cNvPr id="128" name="Freeform 127"/>
            <p:cNvSpPr>
              <a:spLocks/>
            </p:cNvSpPr>
            <p:nvPr/>
          </p:nvSpPr>
          <p:spPr bwMode="auto">
            <a:xfrm>
              <a:off x="707" y="626"/>
              <a:ext cx="25" cy="49"/>
            </a:xfrm>
            <a:custGeom>
              <a:avLst/>
              <a:gdLst/>
              <a:ahLst/>
              <a:cxnLst>
                <a:cxn ang="0">
                  <a:pos x="0" y="0"/>
                </a:cxn>
                <a:cxn ang="0">
                  <a:pos x="25" y="25"/>
                </a:cxn>
                <a:cxn ang="0">
                  <a:pos x="0" y="49"/>
                </a:cxn>
              </a:cxnLst>
              <a:rect l="0" t="0" r="r" b="b"/>
              <a:pathLst>
                <a:path w="25" h="49">
                  <a:moveTo>
                    <a:pt x="0" y="0"/>
                  </a:moveTo>
                  <a:lnTo>
                    <a:pt x="25" y="25"/>
                  </a:lnTo>
                  <a:lnTo>
                    <a:pt x="0" y="49"/>
                  </a:lnTo>
                </a:path>
              </a:pathLst>
            </a:custGeom>
            <a:solidFill>
              <a:schemeClr val="bg1"/>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grpSp>
      <p:grpSp>
        <p:nvGrpSpPr>
          <p:cNvPr id="129" name="Group 128"/>
          <p:cNvGrpSpPr>
            <a:grpSpLocks/>
          </p:cNvGrpSpPr>
          <p:nvPr/>
        </p:nvGrpSpPr>
        <p:grpSpPr bwMode="auto">
          <a:xfrm>
            <a:off x="8623300" y="3738563"/>
            <a:ext cx="266700" cy="344487"/>
            <a:chOff x="705" y="484"/>
            <a:chExt cx="168" cy="217"/>
          </a:xfrm>
        </p:grpSpPr>
        <p:sp useBgFill="1">
          <p:nvSpPr>
            <p:cNvPr id="130" name="Rectangle 129"/>
            <p:cNvSpPr>
              <a:spLocks noChangeAspect="1" noChangeArrowheads="1"/>
            </p:cNvSpPr>
            <p:nvPr/>
          </p:nvSpPr>
          <p:spPr bwMode="auto">
            <a:xfrm>
              <a:off x="705" y="484"/>
              <a:ext cx="168" cy="217"/>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useBgFill="1">
          <p:nvSpPr>
            <p:cNvPr id="131" name="Freeform 130"/>
            <p:cNvSpPr>
              <a:spLocks/>
            </p:cNvSpPr>
            <p:nvPr/>
          </p:nvSpPr>
          <p:spPr bwMode="auto">
            <a:xfrm>
              <a:off x="707" y="626"/>
              <a:ext cx="25" cy="49"/>
            </a:xfrm>
            <a:custGeom>
              <a:avLst/>
              <a:gdLst/>
              <a:ahLst/>
              <a:cxnLst>
                <a:cxn ang="0">
                  <a:pos x="0" y="0"/>
                </a:cxn>
                <a:cxn ang="0">
                  <a:pos x="25" y="25"/>
                </a:cxn>
                <a:cxn ang="0">
                  <a:pos x="0" y="49"/>
                </a:cxn>
              </a:cxnLst>
              <a:rect l="0" t="0" r="r" b="b"/>
              <a:pathLst>
                <a:path w="25" h="49">
                  <a:moveTo>
                    <a:pt x="0" y="0"/>
                  </a:moveTo>
                  <a:lnTo>
                    <a:pt x="25" y="25"/>
                  </a:lnTo>
                  <a:lnTo>
                    <a:pt x="0" y="49"/>
                  </a:lnTo>
                </a:path>
              </a:pathLst>
            </a:custGeom>
            <a:solidFill>
              <a:schemeClr val="bg1"/>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grpSp>
      <p:grpSp>
        <p:nvGrpSpPr>
          <p:cNvPr id="132" name="Group 131"/>
          <p:cNvGrpSpPr>
            <a:grpSpLocks/>
          </p:cNvGrpSpPr>
          <p:nvPr/>
        </p:nvGrpSpPr>
        <p:grpSpPr bwMode="auto">
          <a:xfrm>
            <a:off x="8623300" y="3116263"/>
            <a:ext cx="266700" cy="344487"/>
            <a:chOff x="705" y="484"/>
            <a:chExt cx="168" cy="217"/>
          </a:xfrm>
        </p:grpSpPr>
        <p:sp useBgFill="1">
          <p:nvSpPr>
            <p:cNvPr id="133" name="Rectangle 132"/>
            <p:cNvSpPr>
              <a:spLocks noChangeAspect="1" noChangeArrowheads="1"/>
            </p:cNvSpPr>
            <p:nvPr/>
          </p:nvSpPr>
          <p:spPr bwMode="auto">
            <a:xfrm>
              <a:off x="705" y="484"/>
              <a:ext cx="168" cy="217"/>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useBgFill="1">
          <p:nvSpPr>
            <p:cNvPr id="134" name="Freeform 133"/>
            <p:cNvSpPr>
              <a:spLocks/>
            </p:cNvSpPr>
            <p:nvPr/>
          </p:nvSpPr>
          <p:spPr bwMode="auto">
            <a:xfrm>
              <a:off x="707" y="626"/>
              <a:ext cx="25" cy="49"/>
            </a:xfrm>
            <a:custGeom>
              <a:avLst/>
              <a:gdLst/>
              <a:ahLst/>
              <a:cxnLst>
                <a:cxn ang="0">
                  <a:pos x="0" y="0"/>
                </a:cxn>
                <a:cxn ang="0">
                  <a:pos x="25" y="25"/>
                </a:cxn>
                <a:cxn ang="0">
                  <a:pos x="0" y="49"/>
                </a:cxn>
              </a:cxnLst>
              <a:rect l="0" t="0" r="r" b="b"/>
              <a:pathLst>
                <a:path w="25" h="49">
                  <a:moveTo>
                    <a:pt x="0" y="0"/>
                  </a:moveTo>
                  <a:lnTo>
                    <a:pt x="25" y="25"/>
                  </a:lnTo>
                  <a:lnTo>
                    <a:pt x="0" y="49"/>
                  </a:lnTo>
                </a:path>
              </a:pathLst>
            </a:custGeom>
            <a:solidFill>
              <a:schemeClr val="bg1"/>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grpSp>
      <p:grpSp>
        <p:nvGrpSpPr>
          <p:cNvPr id="135" name="Group 134"/>
          <p:cNvGrpSpPr>
            <a:grpSpLocks/>
          </p:cNvGrpSpPr>
          <p:nvPr/>
        </p:nvGrpSpPr>
        <p:grpSpPr bwMode="auto">
          <a:xfrm>
            <a:off x="8623300" y="2493963"/>
            <a:ext cx="266700" cy="344487"/>
            <a:chOff x="705" y="484"/>
            <a:chExt cx="168" cy="217"/>
          </a:xfrm>
        </p:grpSpPr>
        <p:sp useBgFill="1">
          <p:nvSpPr>
            <p:cNvPr id="136" name="Rectangle 135"/>
            <p:cNvSpPr>
              <a:spLocks noChangeAspect="1" noChangeArrowheads="1"/>
            </p:cNvSpPr>
            <p:nvPr/>
          </p:nvSpPr>
          <p:spPr bwMode="auto">
            <a:xfrm>
              <a:off x="705" y="484"/>
              <a:ext cx="168" cy="217"/>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useBgFill="1">
          <p:nvSpPr>
            <p:cNvPr id="137" name="Freeform 136"/>
            <p:cNvSpPr>
              <a:spLocks/>
            </p:cNvSpPr>
            <p:nvPr/>
          </p:nvSpPr>
          <p:spPr bwMode="auto">
            <a:xfrm>
              <a:off x="707" y="626"/>
              <a:ext cx="25" cy="49"/>
            </a:xfrm>
            <a:custGeom>
              <a:avLst/>
              <a:gdLst/>
              <a:ahLst/>
              <a:cxnLst>
                <a:cxn ang="0">
                  <a:pos x="0" y="0"/>
                </a:cxn>
                <a:cxn ang="0">
                  <a:pos x="25" y="25"/>
                </a:cxn>
                <a:cxn ang="0">
                  <a:pos x="0" y="49"/>
                </a:cxn>
              </a:cxnLst>
              <a:rect l="0" t="0" r="r" b="b"/>
              <a:pathLst>
                <a:path w="25" h="49">
                  <a:moveTo>
                    <a:pt x="0" y="0"/>
                  </a:moveTo>
                  <a:lnTo>
                    <a:pt x="25" y="25"/>
                  </a:lnTo>
                  <a:lnTo>
                    <a:pt x="0" y="49"/>
                  </a:lnTo>
                </a:path>
              </a:pathLst>
            </a:custGeom>
            <a:solidFill>
              <a:schemeClr val="bg1"/>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grpSp>
      <p:grpSp>
        <p:nvGrpSpPr>
          <p:cNvPr id="138" name="Group 137"/>
          <p:cNvGrpSpPr>
            <a:grpSpLocks/>
          </p:cNvGrpSpPr>
          <p:nvPr/>
        </p:nvGrpSpPr>
        <p:grpSpPr bwMode="auto">
          <a:xfrm>
            <a:off x="8623300" y="1871663"/>
            <a:ext cx="266700" cy="344487"/>
            <a:chOff x="705" y="484"/>
            <a:chExt cx="168" cy="217"/>
          </a:xfrm>
        </p:grpSpPr>
        <p:sp useBgFill="1">
          <p:nvSpPr>
            <p:cNvPr id="139" name="Rectangle 138"/>
            <p:cNvSpPr>
              <a:spLocks noChangeAspect="1" noChangeArrowheads="1"/>
            </p:cNvSpPr>
            <p:nvPr/>
          </p:nvSpPr>
          <p:spPr bwMode="auto">
            <a:xfrm>
              <a:off x="705" y="484"/>
              <a:ext cx="168" cy="217"/>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useBgFill="1">
          <p:nvSpPr>
            <p:cNvPr id="140" name="Freeform 139"/>
            <p:cNvSpPr>
              <a:spLocks/>
            </p:cNvSpPr>
            <p:nvPr/>
          </p:nvSpPr>
          <p:spPr bwMode="auto">
            <a:xfrm>
              <a:off x="707" y="626"/>
              <a:ext cx="25" cy="49"/>
            </a:xfrm>
            <a:custGeom>
              <a:avLst/>
              <a:gdLst/>
              <a:ahLst/>
              <a:cxnLst>
                <a:cxn ang="0">
                  <a:pos x="0" y="0"/>
                </a:cxn>
                <a:cxn ang="0">
                  <a:pos x="25" y="25"/>
                </a:cxn>
                <a:cxn ang="0">
                  <a:pos x="0" y="49"/>
                </a:cxn>
              </a:cxnLst>
              <a:rect l="0" t="0" r="r" b="b"/>
              <a:pathLst>
                <a:path w="25" h="49">
                  <a:moveTo>
                    <a:pt x="0" y="0"/>
                  </a:moveTo>
                  <a:lnTo>
                    <a:pt x="25" y="25"/>
                  </a:lnTo>
                  <a:lnTo>
                    <a:pt x="0" y="49"/>
                  </a:lnTo>
                </a:path>
              </a:pathLst>
            </a:custGeom>
            <a:solidFill>
              <a:schemeClr val="bg1"/>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grpSp>
      <p:grpSp>
        <p:nvGrpSpPr>
          <p:cNvPr id="141" name="Group 140"/>
          <p:cNvGrpSpPr>
            <a:grpSpLocks/>
          </p:cNvGrpSpPr>
          <p:nvPr/>
        </p:nvGrpSpPr>
        <p:grpSpPr bwMode="auto">
          <a:xfrm>
            <a:off x="8623300" y="5605463"/>
            <a:ext cx="266700" cy="344487"/>
            <a:chOff x="705" y="484"/>
            <a:chExt cx="168" cy="217"/>
          </a:xfrm>
        </p:grpSpPr>
        <p:sp useBgFill="1">
          <p:nvSpPr>
            <p:cNvPr id="142" name="Rectangle 141"/>
            <p:cNvSpPr>
              <a:spLocks noChangeAspect="1" noChangeArrowheads="1"/>
            </p:cNvSpPr>
            <p:nvPr/>
          </p:nvSpPr>
          <p:spPr bwMode="auto">
            <a:xfrm>
              <a:off x="705" y="484"/>
              <a:ext cx="168" cy="217"/>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useBgFill="1">
          <p:nvSpPr>
            <p:cNvPr id="143" name="Freeform 142"/>
            <p:cNvSpPr>
              <a:spLocks/>
            </p:cNvSpPr>
            <p:nvPr/>
          </p:nvSpPr>
          <p:spPr bwMode="auto">
            <a:xfrm>
              <a:off x="707" y="626"/>
              <a:ext cx="25" cy="49"/>
            </a:xfrm>
            <a:custGeom>
              <a:avLst/>
              <a:gdLst/>
              <a:ahLst/>
              <a:cxnLst>
                <a:cxn ang="0">
                  <a:pos x="0" y="0"/>
                </a:cxn>
                <a:cxn ang="0">
                  <a:pos x="25" y="25"/>
                </a:cxn>
                <a:cxn ang="0">
                  <a:pos x="0" y="49"/>
                </a:cxn>
              </a:cxnLst>
              <a:rect l="0" t="0" r="r" b="b"/>
              <a:pathLst>
                <a:path w="25" h="49">
                  <a:moveTo>
                    <a:pt x="0" y="0"/>
                  </a:moveTo>
                  <a:lnTo>
                    <a:pt x="25" y="25"/>
                  </a:lnTo>
                  <a:lnTo>
                    <a:pt x="0" y="49"/>
                  </a:lnTo>
                </a:path>
              </a:pathLst>
            </a:custGeom>
            <a:solidFill>
              <a:schemeClr val="bg1"/>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grpSp>
      <p:sp useBgFill="1">
        <p:nvSpPr>
          <p:cNvPr id="145" name="Rectangle 144"/>
          <p:cNvSpPr>
            <a:spLocks noChangeArrowheads="1"/>
          </p:cNvSpPr>
          <p:nvPr/>
        </p:nvSpPr>
        <p:spPr bwMode="auto">
          <a:xfrm>
            <a:off x="2908300" y="1466850"/>
            <a:ext cx="274638" cy="384175"/>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useBgFill="1">
        <p:nvSpPr>
          <p:cNvPr id="146" name="Rectangle 145"/>
          <p:cNvSpPr>
            <a:spLocks noChangeArrowheads="1"/>
          </p:cNvSpPr>
          <p:nvPr/>
        </p:nvSpPr>
        <p:spPr bwMode="auto">
          <a:xfrm>
            <a:off x="3390900" y="1466850"/>
            <a:ext cx="274638" cy="384175"/>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useBgFill="1">
        <p:nvSpPr>
          <p:cNvPr id="147" name="Rectangle 146"/>
          <p:cNvSpPr>
            <a:spLocks noChangeArrowheads="1"/>
          </p:cNvSpPr>
          <p:nvPr/>
        </p:nvSpPr>
        <p:spPr bwMode="auto">
          <a:xfrm>
            <a:off x="3875088" y="1466850"/>
            <a:ext cx="274637" cy="384175"/>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useBgFill="1">
        <p:nvSpPr>
          <p:cNvPr id="148" name="Rectangle 147"/>
          <p:cNvSpPr>
            <a:spLocks noChangeArrowheads="1"/>
          </p:cNvSpPr>
          <p:nvPr/>
        </p:nvSpPr>
        <p:spPr bwMode="auto">
          <a:xfrm>
            <a:off x="4359275" y="1466850"/>
            <a:ext cx="274638" cy="384175"/>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useBgFill="1">
        <p:nvSpPr>
          <p:cNvPr id="149" name="Rectangle 148"/>
          <p:cNvSpPr>
            <a:spLocks noChangeArrowheads="1"/>
          </p:cNvSpPr>
          <p:nvPr/>
        </p:nvSpPr>
        <p:spPr bwMode="auto">
          <a:xfrm>
            <a:off x="4841875" y="1466850"/>
            <a:ext cx="274638" cy="384175"/>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useBgFill="1">
        <p:nvSpPr>
          <p:cNvPr id="150" name="Rectangle 149"/>
          <p:cNvSpPr>
            <a:spLocks noChangeArrowheads="1"/>
          </p:cNvSpPr>
          <p:nvPr/>
        </p:nvSpPr>
        <p:spPr bwMode="auto">
          <a:xfrm>
            <a:off x="5326063" y="1466850"/>
            <a:ext cx="274637" cy="384175"/>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useBgFill="1">
        <p:nvSpPr>
          <p:cNvPr id="151" name="Rectangle 150"/>
          <p:cNvSpPr>
            <a:spLocks noChangeArrowheads="1"/>
          </p:cNvSpPr>
          <p:nvPr/>
        </p:nvSpPr>
        <p:spPr bwMode="auto">
          <a:xfrm>
            <a:off x="5810250" y="1466850"/>
            <a:ext cx="274638" cy="384175"/>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useBgFill="1">
        <p:nvSpPr>
          <p:cNvPr id="152" name="Rectangle 151"/>
          <p:cNvSpPr>
            <a:spLocks noChangeArrowheads="1"/>
          </p:cNvSpPr>
          <p:nvPr/>
        </p:nvSpPr>
        <p:spPr bwMode="auto">
          <a:xfrm>
            <a:off x="6292850" y="1466850"/>
            <a:ext cx="274638" cy="384175"/>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useBgFill="1">
        <p:nvSpPr>
          <p:cNvPr id="153" name="Rectangle 152"/>
          <p:cNvSpPr>
            <a:spLocks noChangeArrowheads="1"/>
          </p:cNvSpPr>
          <p:nvPr/>
        </p:nvSpPr>
        <p:spPr bwMode="auto">
          <a:xfrm>
            <a:off x="6777038" y="1466850"/>
            <a:ext cx="274637" cy="384175"/>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useBgFill="1">
        <p:nvSpPr>
          <p:cNvPr id="154" name="Rectangle 153"/>
          <p:cNvSpPr>
            <a:spLocks noChangeArrowheads="1"/>
          </p:cNvSpPr>
          <p:nvPr/>
        </p:nvSpPr>
        <p:spPr bwMode="auto">
          <a:xfrm>
            <a:off x="7261225" y="1466850"/>
            <a:ext cx="274638" cy="384175"/>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useBgFill="1">
        <p:nvSpPr>
          <p:cNvPr id="155" name="Rectangle 154"/>
          <p:cNvSpPr>
            <a:spLocks noChangeArrowheads="1"/>
          </p:cNvSpPr>
          <p:nvPr/>
        </p:nvSpPr>
        <p:spPr bwMode="auto">
          <a:xfrm>
            <a:off x="490538" y="1466850"/>
            <a:ext cx="274637" cy="384175"/>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useBgFill="1">
        <p:nvSpPr>
          <p:cNvPr id="156" name="Rectangle 155"/>
          <p:cNvSpPr>
            <a:spLocks noChangeArrowheads="1"/>
          </p:cNvSpPr>
          <p:nvPr/>
        </p:nvSpPr>
        <p:spPr bwMode="auto">
          <a:xfrm>
            <a:off x="973138" y="1466850"/>
            <a:ext cx="274637" cy="384175"/>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useBgFill="1">
        <p:nvSpPr>
          <p:cNvPr id="157" name="Rectangle 156"/>
          <p:cNvSpPr>
            <a:spLocks noChangeArrowheads="1"/>
          </p:cNvSpPr>
          <p:nvPr/>
        </p:nvSpPr>
        <p:spPr bwMode="auto">
          <a:xfrm>
            <a:off x="1457325" y="1466850"/>
            <a:ext cx="274638" cy="384175"/>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useBgFill="1">
        <p:nvSpPr>
          <p:cNvPr id="158" name="Rectangle 157"/>
          <p:cNvSpPr>
            <a:spLocks noChangeArrowheads="1"/>
          </p:cNvSpPr>
          <p:nvPr/>
        </p:nvSpPr>
        <p:spPr bwMode="auto">
          <a:xfrm>
            <a:off x="1939925" y="1466850"/>
            <a:ext cx="274638" cy="384175"/>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useBgFill="1">
        <p:nvSpPr>
          <p:cNvPr id="159" name="AutoShape 158"/>
          <p:cNvSpPr>
            <a:spLocks noChangeAspect="1" noChangeArrowheads="1"/>
          </p:cNvSpPr>
          <p:nvPr/>
        </p:nvSpPr>
        <p:spPr bwMode="auto">
          <a:xfrm>
            <a:off x="7550150" y="3875088"/>
            <a:ext cx="304800" cy="273050"/>
          </a:xfrm>
          <a:prstGeom prst="flowChartDelay">
            <a:avLst/>
          </a:prstGeom>
          <a:ln w="12700">
            <a:solidFill>
              <a:schemeClr val="tx1"/>
            </a:solidFill>
            <a:miter lim="800000"/>
            <a:headEnd/>
            <a:tailEnd type="none" w="sm" len="sm"/>
          </a:ln>
          <a:effectLst/>
        </p:spPr>
        <p:txBody>
          <a:bodyPr>
            <a:prstTxWarp prst="textNoShape">
              <a:avLst/>
            </a:prstTxWarp>
          </a:bodyPr>
          <a:lstStyle/>
          <a:p>
            <a:endParaRPr lang="en-US"/>
          </a:p>
        </p:txBody>
      </p:sp>
      <p:sp useBgFill="1">
        <p:nvSpPr>
          <p:cNvPr id="160" name="AutoShape 159"/>
          <p:cNvSpPr>
            <a:spLocks noChangeAspect="1" noChangeArrowheads="1"/>
          </p:cNvSpPr>
          <p:nvPr/>
        </p:nvSpPr>
        <p:spPr bwMode="auto">
          <a:xfrm>
            <a:off x="4654550" y="3959225"/>
            <a:ext cx="304800" cy="273050"/>
          </a:xfrm>
          <a:prstGeom prst="flowChartDelay">
            <a:avLst/>
          </a:prstGeom>
          <a:ln w="12700">
            <a:solidFill>
              <a:schemeClr val="tx1"/>
            </a:solidFill>
            <a:miter lim="800000"/>
            <a:headEnd/>
            <a:tailEnd type="none" w="sm" len="sm"/>
          </a:ln>
          <a:effectLst/>
        </p:spPr>
        <p:txBody>
          <a:bodyPr>
            <a:prstTxWarp prst="textNoShape">
              <a:avLst/>
            </a:prstTxWarp>
          </a:bodyPr>
          <a:lstStyle/>
          <a:p>
            <a:endParaRPr lang="en-US"/>
          </a:p>
        </p:txBody>
      </p:sp>
      <p:sp>
        <p:nvSpPr>
          <p:cNvPr id="163" name="Rectangle 163"/>
          <p:cNvSpPr txBox="1">
            <a:spLocks noChangeArrowheads="1"/>
          </p:cNvSpPr>
          <p:nvPr/>
        </p:nvSpPr>
        <p:spPr bwMode="auto">
          <a:xfrm>
            <a:off x="942975" y="5824183"/>
            <a:ext cx="6200775" cy="5762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Pct val="70000"/>
              <a:buFont typeface="Wingdings" charset="2"/>
              <a:buNone/>
              <a:tabLst/>
              <a:defRPr/>
            </a:pPr>
            <a:r>
              <a:rPr kumimoji="0" lang="en-US" sz="2400" b="0" i="0" u="none" strike="noStrike" kern="0" cap="none" spc="0" normalizeH="0" baseline="0" noProof="0" dirty="0" smtClean="0">
                <a:ln>
                  <a:noFill/>
                </a:ln>
                <a:solidFill>
                  <a:srgbClr val="000000"/>
                </a:solidFill>
                <a:uLnTx/>
                <a:uFillTx/>
                <a:latin typeface="+mn-lt"/>
                <a:ea typeface="+mn-ea"/>
                <a:cs typeface="+mn-cs"/>
              </a:rPr>
              <a:t>Clock </a:t>
            </a:r>
            <a:r>
              <a:rPr kumimoji="0" lang="en-US" sz="2400" b="0" i="0" u="none" strike="noStrike" kern="0" cap="none" spc="0" normalizeH="0" baseline="0" noProof="0" dirty="0" err="1" smtClean="0">
                <a:ln>
                  <a:noFill/>
                </a:ln>
                <a:solidFill>
                  <a:srgbClr val="000000"/>
                </a:solidFill>
                <a:uLnTx/>
                <a:uFillTx/>
                <a:latin typeface="+mn-lt"/>
                <a:ea typeface="+mn-ea"/>
                <a:cs typeface="+mn-cs"/>
              </a:rPr>
              <a:t>gaters</a:t>
            </a:r>
            <a:r>
              <a:rPr lang="en-US" sz="2400" kern="0" dirty="0" smtClean="0">
                <a:solidFill>
                  <a:srgbClr val="000000"/>
                </a:solidFill>
                <a:latin typeface="+mn-lt"/>
                <a:ea typeface="+mn-ea"/>
                <a:cs typeface="+mn-cs"/>
              </a:rPr>
              <a:t> </a:t>
            </a:r>
            <a:r>
              <a:rPr kumimoji="0" lang="en-US" sz="2400" b="0" i="0" u="none" strike="noStrike" kern="0" cap="none" spc="0" normalizeH="0" baseline="0" noProof="0" dirty="0" smtClean="0">
                <a:ln>
                  <a:noFill/>
                </a:ln>
                <a:solidFill>
                  <a:srgbClr val="000000"/>
                </a:solidFill>
                <a:uLnTx/>
                <a:uFillTx/>
                <a:latin typeface="+mn-lt"/>
                <a:ea typeface="+mn-ea"/>
                <a:cs typeface="+mn-cs"/>
              </a:rPr>
              <a:t>disabled at the highest level</a:t>
            </a:r>
            <a:endParaRPr kumimoji="0" lang="en-US" sz="2400" b="0" i="0" u="none" strike="noStrike" kern="0" cap="none" spc="0" normalizeH="0" baseline="0" noProof="0" dirty="0">
              <a:ln>
                <a:noFill/>
              </a:ln>
              <a:solidFill>
                <a:srgbClr val="000000"/>
              </a:solidFill>
              <a:uLnTx/>
              <a:uFillTx/>
              <a:latin typeface="+mn-lt"/>
              <a:ea typeface="+mn-ea"/>
              <a:cs typeface="+mn-cs"/>
            </a:endParaRPr>
          </a:p>
        </p:txBody>
      </p:sp>
      <p:sp useBgFill="1">
        <p:nvSpPr>
          <p:cNvPr id="102" name="AutoShape 101"/>
          <p:cNvSpPr>
            <a:spLocks noChangeAspect="1" noChangeArrowheads="1"/>
          </p:cNvSpPr>
          <p:nvPr/>
        </p:nvSpPr>
        <p:spPr bwMode="auto">
          <a:xfrm>
            <a:off x="7550150" y="4924425"/>
            <a:ext cx="304800" cy="273050"/>
          </a:xfrm>
          <a:prstGeom prst="flowChartDelay">
            <a:avLst/>
          </a:prstGeom>
          <a:ln w="12700">
            <a:solidFill>
              <a:schemeClr val="tx1"/>
            </a:solidFill>
            <a:miter lim="800000"/>
            <a:headEnd/>
            <a:tailEnd type="none" w="sm" len="sm"/>
          </a:ln>
          <a:effectLst/>
        </p:spPr>
        <p:txBody>
          <a:bodyPr>
            <a:prstTxWarp prst="textNoShape">
              <a:avLst/>
            </a:prstTxWarp>
          </a:bodyPr>
          <a:lstStyle/>
          <a:p>
            <a:endParaRPr lang="en-US"/>
          </a:p>
        </p:txBody>
      </p:sp>
      <p:sp useBgFill="1">
        <p:nvSpPr>
          <p:cNvPr id="162" name="Rectangle 161"/>
          <p:cNvSpPr>
            <a:spLocks noChangeArrowheads="1"/>
          </p:cNvSpPr>
          <p:nvPr/>
        </p:nvSpPr>
        <p:spPr bwMode="auto">
          <a:xfrm>
            <a:off x="2415381" y="1466850"/>
            <a:ext cx="274638" cy="384175"/>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Hierarchy of clock gaters</a:t>
            </a:r>
            <a:endParaRPr lang="en-US" dirty="0"/>
          </a:p>
        </p:txBody>
      </p:sp>
      <p:sp>
        <p:nvSpPr>
          <p:cNvPr id="5" name="Line 2"/>
          <p:cNvSpPr>
            <a:spLocks noChangeAspect="1" noChangeShapeType="1"/>
          </p:cNvSpPr>
          <p:nvPr/>
        </p:nvSpPr>
        <p:spPr bwMode="auto">
          <a:xfrm flipH="1">
            <a:off x="227013" y="1593850"/>
            <a:ext cx="7416800" cy="0"/>
          </a:xfrm>
          <a:prstGeom prst="line">
            <a:avLst/>
          </a:prstGeom>
          <a:noFill/>
          <a:ln w="12700">
            <a:solidFill>
              <a:schemeClr val="tx1"/>
            </a:solidFill>
            <a:round/>
            <a:headEnd/>
            <a:tailEnd type="none" w="sm" len="sm"/>
          </a:ln>
          <a:effectLst/>
        </p:spPr>
        <p:txBody>
          <a:bodyPr>
            <a:prstTxWarp prst="textNoShape">
              <a:avLst/>
            </a:prstTxWarp>
          </a:bodyPr>
          <a:lstStyle/>
          <a:p>
            <a:endParaRPr lang="en-US"/>
          </a:p>
        </p:txBody>
      </p:sp>
      <p:sp>
        <p:nvSpPr>
          <p:cNvPr id="6" name="AutoShape 3"/>
          <p:cNvSpPr>
            <a:spLocks noChangeAspect="1" noChangeArrowheads="1"/>
          </p:cNvSpPr>
          <p:nvPr/>
        </p:nvSpPr>
        <p:spPr bwMode="auto">
          <a:xfrm>
            <a:off x="6323013" y="2262188"/>
            <a:ext cx="1627187" cy="925512"/>
          </a:xfrm>
          <a:prstGeom prst="roundRect">
            <a:avLst>
              <a:gd name="adj" fmla="val 8667"/>
            </a:avLst>
          </a:prstGeom>
          <a:solidFill>
            <a:schemeClr val="bg1">
              <a:lumMod val="75000"/>
            </a:schemeClr>
          </a:solidFill>
          <a:ln w="9525">
            <a:no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7" name="AutoShape 4"/>
          <p:cNvSpPr>
            <a:spLocks noChangeAspect="1" noChangeArrowheads="1"/>
          </p:cNvSpPr>
          <p:nvPr/>
        </p:nvSpPr>
        <p:spPr bwMode="auto">
          <a:xfrm>
            <a:off x="6323013" y="3330575"/>
            <a:ext cx="1627187" cy="925513"/>
          </a:xfrm>
          <a:prstGeom prst="roundRect">
            <a:avLst>
              <a:gd name="adj" fmla="val 8667"/>
            </a:avLst>
          </a:prstGeom>
          <a:solidFill>
            <a:schemeClr val="bg1">
              <a:lumMod val="75000"/>
            </a:schemeClr>
          </a:solidFill>
          <a:ln w="9525">
            <a:no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8" name="AutoShape 5"/>
          <p:cNvSpPr>
            <a:spLocks noChangeAspect="1" noChangeArrowheads="1"/>
          </p:cNvSpPr>
          <p:nvPr/>
        </p:nvSpPr>
        <p:spPr bwMode="auto">
          <a:xfrm>
            <a:off x="6323013" y="4379913"/>
            <a:ext cx="1627187" cy="925512"/>
          </a:xfrm>
          <a:prstGeom prst="roundRect">
            <a:avLst>
              <a:gd name="adj" fmla="val 8667"/>
            </a:avLst>
          </a:prstGeom>
          <a:solidFill>
            <a:schemeClr val="bg1">
              <a:lumMod val="75000"/>
            </a:schemeClr>
          </a:solidFill>
          <a:ln w="9525">
            <a:no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9" name="AutoShape 6"/>
          <p:cNvSpPr>
            <a:spLocks noChangeAspect="1" noChangeArrowheads="1"/>
          </p:cNvSpPr>
          <p:nvPr/>
        </p:nvSpPr>
        <p:spPr bwMode="auto">
          <a:xfrm>
            <a:off x="522288" y="3497263"/>
            <a:ext cx="1627187" cy="925512"/>
          </a:xfrm>
          <a:prstGeom prst="roundRect">
            <a:avLst>
              <a:gd name="adj" fmla="val 8667"/>
            </a:avLst>
          </a:prstGeom>
          <a:solidFill>
            <a:schemeClr val="bg1">
              <a:lumMod val="75000"/>
            </a:schemeClr>
          </a:solidFill>
          <a:ln w="9525">
            <a:no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10" name="AutoShape 7"/>
          <p:cNvSpPr>
            <a:spLocks noChangeAspect="1" noChangeArrowheads="1"/>
          </p:cNvSpPr>
          <p:nvPr/>
        </p:nvSpPr>
        <p:spPr bwMode="auto">
          <a:xfrm>
            <a:off x="3427413" y="4464050"/>
            <a:ext cx="1627187" cy="925513"/>
          </a:xfrm>
          <a:prstGeom prst="roundRect">
            <a:avLst>
              <a:gd name="adj" fmla="val 8667"/>
            </a:avLst>
          </a:prstGeom>
          <a:solidFill>
            <a:schemeClr val="bg1">
              <a:lumMod val="75000"/>
            </a:schemeClr>
          </a:solidFill>
          <a:ln w="9525">
            <a:no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11" name="AutoShape 8"/>
          <p:cNvSpPr>
            <a:spLocks noChangeAspect="1" noChangeArrowheads="1"/>
          </p:cNvSpPr>
          <p:nvPr/>
        </p:nvSpPr>
        <p:spPr bwMode="auto">
          <a:xfrm>
            <a:off x="3427413" y="3414713"/>
            <a:ext cx="1627187" cy="925512"/>
          </a:xfrm>
          <a:prstGeom prst="roundRect">
            <a:avLst>
              <a:gd name="adj" fmla="val 8667"/>
            </a:avLst>
          </a:prstGeom>
          <a:solidFill>
            <a:schemeClr val="bg1">
              <a:lumMod val="75000"/>
            </a:schemeClr>
          </a:solidFill>
          <a:ln w="9525">
            <a:no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12" name="AutoShape 9"/>
          <p:cNvSpPr>
            <a:spLocks noChangeAspect="1" noChangeArrowheads="1"/>
          </p:cNvSpPr>
          <p:nvPr/>
        </p:nvSpPr>
        <p:spPr bwMode="auto">
          <a:xfrm>
            <a:off x="3427413" y="2346325"/>
            <a:ext cx="1627187" cy="925513"/>
          </a:xfrm>
          <a:prstGeom prst="roundRect">
            <a:avLst>
              <a:gd name="adj" fmla="val 8667"/>
            </a:avLst>
          </a:prstGeom>
          <a:solidFill>
            <a:schemeClr val="bg1">
              <a:lumMod val="75000"/>
            </a:schemeClr>
          </a:solidFill>
          <a:ln w="9525">
            <a:no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13" name="Freeform 10"/>
          <p:cNvSpPr>
            <a:spLocks/>
          </p:cNvSpPr>
          <p:nvPr/>
        </p:nvSpPr>
        <p:spPr bwMode="auto">
          <a:xfrm>
            <a:off x="5222875" y="1595438"/>
            <a:ext cx="1335088" cy="2938462"/>
          </a:xfrm>
          <a:custGeom>
            <a:avLst/>
            <a:gdLst/>
            <a:ahLst/>
            <a:cxnLst>
              <a:cxn ang="0">
                <a:pos x="0" y="0"/>
              </a:cxn>
              <a:cxn ang="0">
                <a:pos x="0" y="973"/>
              </a:cxn>
              <a:cxn ang="0">
                <a:pos x="438" y="973"/>
              </a:cxn>
            </a:cxnLst>
            <a:rect l="0" t="0" r="r" b="b"/>
            <a:pathLst>
              <a:path w="438" h="973">
                <a:moveTo>
                  <a:pt x="0" y="0"/>
                </a:moveTo>
                <a:lnTo>
                  <a:pt x="0" y="973"/>
                </a:lnTo>
                <a:lnTo>
                  <a:pt x="438" y="973"/>
                </a:lnTo>
              </a:path>
            </a:pathLst>
          </a:custGeom>
          <a:noFill/>
          <a:ln w="12700" cap="flat" cmpd="sng">
            <a:solidFill>
              <a:schemeClr val="tx1"/>
            </a:solidFill>
            <a:prstDash val="solid"/>
            <a:round/>
            <a:headEnd type="oval" w="sm" len="sm"/>
            <a:tailEnd type="none" w="sm" len="sm"/>
          </a:ln>
          <a:effectLst/>
        </p:spPr>
        <p:txBody>
          <a:bodyPr>
            <a:prstTxWarp prst="textNoShape">
              <a:avLst/>
            </a:prstTxWarp>
          </a:bodyPr>
          <a:lstStyle/>
          <a:p>
            <a:endParaRPr lang="en-US"/>
          </a:p>
        </p:txBody>
      </p:sp>
      <p:sp>
        <p:nvSpPr>
          <p:cNvPr id="14" name="Freeform 11"/>
          <p:cNvSpPr>
            <a:spLocks/>
          </p:cNvSpPr>
          <p:nvPr/>
        </p:nvSpPr>
        <p:spPr bwMode="auto">
          <a:xfrm>
            <a:off x="5713413" y="1595438"/>
            <a:ext cx="850900" cy="1879600"/>
          </a:xfrm>
          <a:custGeom>
            <a:avLst/>
            <a:gdLst/>
            <a:ahLst/>
            <a:cxnLst>
              <a:cxn ang="0">
                <a:pos x="0" y="0"/>
              </a:cxn>
              <a:cxn ang="0">
                <a:pos x="0" y="973"/>
              </a:cxn>
              <a:cxn ang="0">
                <a:pos x="438" y="973"/>
              </a:cxn>
            </a:cxnLst>
            <a:rect l="0" t="0" r="r" b="b"/>
            <a:pathLst>
              <a:path w="438" h="973">
                <a:moveTo>
                  <a:pt x="0" y="0"/>
                </a:moveTo>
                <a:lnTo>
                  <a:pt x="0" y="973"/>
                </a:lnTo>
                <a:lnTo>
                  <a:pt x="438" y="973"/>
                </a:lnTo>
              </a:path>
            </a:pathLst>
          </a:custGeom>
          <a:noFill/>
          <a:ln w="12700" cap="flat" cmpd="sng">
            <a:solidFill>
              <a:schemeClr val="tx1"/>
            </a:solidFill>
            <a:prstDash val="solid"/>
            <a:round/>
            <a:headEnd type="oval" w="sm" len="sm"/>
            <a:tailEnd type="none" w="sm" len="sm"/>
          </a:ln>
          <a:effectLst/>
        </p:spPr>
        <p:txBody>
          <a:bodyPr>
            <a:prstTxWarp prst="textNoShape">
              <a:avLst/>
            </a:prstTxWarp>
          </a:bodyPr>
          <a:lstStyle/>
          <a:p>
            <a:endParaRPr lang="en-US"/>
          </a:p>
        </p:txBody>
      </p:sp>
      <p:sp>
        <p:nvSpPr>
          <p:cNvPr id="15" name="Freeform 12"/>
          <p:cNvSpPr>
            <a:spLocks/>
          </p:cNvSpPr>
          <p:nvPr/>
        </p:nvSpPr>
        <p:spPr bwMode="auto">
          <a:xfrm>
            <a:off x="6203950" y="1595438"/>
            <a:ext cx="366713" cy="815975"/>
          </a:xfrm>
          <a:custGeom>
            <a:avLst/>
            <a:gdLst/>
            <a:ahLst/>
            <a:cxnLst>
              <a:cxn ang="0">
                <a:pos x="0" y="0"/>
              </a:cxn>
              <a:cxn ang="0">
                <a:pos x="0" y="973"/>
              </a:cxn>
              <a:cxn ang="0">
                <a:pos x="438" y="973"/>
              </a:cxn>
            </a:cxnLst>
            <a:rect l="0" t="0" r="r" b="b"/>
            <a:pathLst>
              <a:path w="438" h="973">
                <a:moveTo>
                  <a:pt x="0" y="0"/>
                </a:moveTo>
                <a:lnTo>
                  <a:pt x="0" y="973"/>
                </a:lnTo>
                <a:lnTo>
                  <a:pt x="438" y="973"/>
                </a:lnTo>
              </a:path>
            </a:pathLst>
          </a:custGeom>
          <a:noFill/>
          <a:ln w="12700" cap="flat" cmpd="sng">
            <a:solidFill>
              <a:schemeClr val="tx1"/>
            </a:solidFill>
            <a:prstDash val="solid"/>
            <a:round/>
            <a:headEnd type="oval" w="sm" len="sm"/>
            <a:tailEnd type="none" w="sm" len="sm"/>
          </a:ln>
          <a:effectLst/>
        </p:spPr>
        <p:txBody>
          <a:bodyPr>
            <a:prstTxWarp prst="textNoShape">
              <a:avLst/>
            </a:prstTxWarp>
          </a:bodyPr>
          <a:lstStyle/>
          <a:p>
            <a:endParaRPr lang="en-US"/>
          </a:p>
        </p:txBody>
      </p:sp>
      <p:sp>
        <p:nvSpPr>
          <p:cNvPr id="16" name="Line 13"/>
          <p:cNvSpPr>
            <a:spLocks noChangeAspect="1" noChangeShapeType="1"/>
          </p:cNvSpPr>
          <p:nvPr/>
        </p:nvSpPr>
        <p:spPr bwMode="auto">
          <a:xfrm>
            <a:off x="4851400" y="5138738"/>
            <a:ext cx="300038" cy="0"/>
          </a:xfrm>
          <a:prstGeom prst="line">
            <a:avLst/>
          </a:prstGeom>
          <a:noFill/>
          <a:ln w="19050">
            <a:solidFill>
              <a:schemeClr val="tx1"/>
            </a:solidFill>
            <a:round/>
            <a:headEnd/>
            <a:tailEnd type="none" w="sm" len="sm"/>
          </a:ln>
          <a:effectLst/>
        </p:spPr>
        <p:txBody>
          <a:bodyPr>
            <a:prstTxWarp prst="textNoShape">
              <a:avLst/>
            </a:prstTxWarp>
          </a:bodyPr>
          <a:lstStyle/>
          <a:p>
            <a:endParaRPr lang="en-US"/>
          </a:p>
        </p:txBody>
      </p:sp>
      <p:sp>
        <p:nvSpPr>
          <p:cNvPr id="17" name="Line 14"/>
          <p:cNvSpPr>
            <a:spLocks noChangeAspect="1" noChangeShapeType="1"/>
          </p:cNvSpPr>
          <p:nvPr/>
        </p:nvSpPr>
        <p:spPr bwMode="auto">
          <a:xfrm>
            <a:off x="4851400" y="3021013"/>
            <a:ext cx="300038" cy="0"/>
          </a:xfrm>
          <a:prstGeom prst="line">
            <a:avLst/>
          </a:prstGeom>
          <a:noFill/>
          <a:ln w="19050">
            <a:solidFill>
              <a:schemeClr val="tx1"/>
            </a:solidFill>
            <a:round/>
            <a:headEnd/>
            <a:tailEnd type="none" w="sm" len="sm"/>
          </a:ln>
          <a:effectLst/>
        </p:spPr>
        <p:txBody>
          <a:bodyPr>
            <a:prstTxWarp prst="textNoShape">
              <a:avLst/>
            </a:prstTxWarp>
          </a:bodyPr>
          <a:lstStyle/>
          <a:p>
            <a:endParaRPr lang="en-US"/>
          </a:p>
        </p:txBody>
      </p:sp>
      <p:sp>
        <p:nvSpPr>
          <p:cNvPr id="18" name="Line 15"/>
          <p:cNvSpPr>
            <a:spLocks noChangeAspect="1" noChangeShapeType="1"/>
          </p:cNvSpPr>
          <p:nvPr/>
        </p:nvSpPr>
        <p:spPr bwMode="auto">
          <a:xfrm>
            <a:off x="2005013" y="4171950"/>
            <a:ext cx="1177925" cy="0"/>
          </a:xfrm>
          <a:prstGeom prst="line">
            <a:avLst/>
          </a:prstGeom>
          <a:noFill/>
          <a:ln w="25400" cap="flat" cmpd="sng" algn="ctr">
            <a:solidFill>
              <a:srgbClr val="FF0000"/>
            </a:solidFill>
            <a:prstDash val="solid"/>
            <a:round/>
            <a:headEnd type="none" w="med" len="med"/>
            <a:tailEnd type="oval" w="sm" len="sm"/>
          </a:ln>
          <a:effectLst/>
        </p:spPr>
        <p:txBody>
          <a:bodyPr>
            <a:prstTxWarp prst="textNoShape">
              <a:avLst/>
            </a:prstTxWarp>
          </a:bodyPr>
          <a:lstStyle/>
          <a:p>
            <a:endParaRPr lang="en-US"/>
          </a:p>
        </p:txBody>
      </p:sp>
      <p:sp>
        <p:nvSpPr>
          <p:cNvPr id="19" name="Line 16"/>
          <p:cNvSpPr>
            <a:spLocks noChangeAspect="1" noChangeShapeType="1"/>
          </p:cNvSpPr>
          <p:nvPr/>
        </p:nvSpPr>
        <p:spPr bwMode="auto">
          <a:xfrm flipH="1">
            <a:off x="3330575" y="2679700"/>
            <a:ext cx="293688" cy="0"/>
          </a:xfrm>
          <a:prstGeom prst="line">
            <a:avLst/>
          </a:prstGeom>
          <a:noFill/>
          <a:ln w="12700">
            <a:solidFill>
              <a:schemeClr val="tx1"/>
            </a:solidFill>
            <a:round/>
            <a:headEnd/>
            <a:tailEnd type="none" w="sm" len="sm"/>
          </a:ln>
          <a:effectLst/>
        </p:spPr>
        <p:txBody>
          <a:bodyPr>
            <a:prstTxWarp prst="textNoShape">
              <a:avLst/>
            </a:prstTxWarp>
          </a:bodyPr>
          <a:lstStyle/>
          <a:p>
            <a:endParaRPr lang="en-US"/>
          </a:p>
        </p:txBody>
      </p:sp>
      <p:sp>
        <p:nvSpPr>
          <p:cNvPr id="20" name="Line 17"/>
          <p:cNvSpPr>
            <a:spLocks noChangeAspect="1" noChangeShapeType="1"/>
          </p:cNvSpPr>
          <p:nvPr/>
        </p:nvSpPr>
        <p:spPr bwMode="auto">
          <a:xfrm flipH="1">
            <a:off x="2690019" y="3738563"/>
            <a:ext cx="934244" cy="0"/>
          </a:xfrm>
          <a:prstGeom prst="line">
            <a:avLst/>
          </a:prstGeom>
          <a:noFill/>
          <a:ln w="12700">
            <a:solidFill>
              <a:schemeClr val="tx1"/>
            </a:solidFill>
            <a:round/>
            <a:headEnd/>
            <a:tailEnd type="none" w="sm" len="sm"/>
          </a:ln>
          <a:effectLst/>
        </p:spPr>
        <p:txBody>
          <a:bodyPr>
            <a:prstTxWarp prst="textNoShape">
              <a:avLst/>
            </a:prstTxWarp>
          </a:bodyPr>
          <a:lstStyle/>
          <a:p>
            <a:endParaRPr lang="en-US"/>
          </a:p>
        </p:txBody>
      </p:sp>
      <p:sp>
        <p:nvSpPr>
          <p:cNvPr id="21" name="Line 18"/>
          <p:cNvSpPr>
            <a:spLocks noChangeAspect="1" noChangeShapeType="1"/>
          </p:cNvSpPr>
          <p:nvPr/>
        </p:nvSpPr>
        <p:spPr bwMode="auto">
          <a:xfrm flipH="1">
            <a:off x="3330575" y="4787900"/>
            <a:ext cx="293688" cy="0"/>
          </a:xfrm>
          <a:prstGeom prst="line">
            <a:avLst/>
          </a:prstGeom>
          <a:noFill/>
          <a:ln w="12700">
            <a:solidFill>
              <a:schemeClr val="tx1"/>
            </a:solidFill>
            <a:round/>
            <a:headEnd/>
            <a:tailEnd type="none" w="sm" len="sm"/>
          </a:ln>
          <a:effectLst/>
        </p:spPr>
        <p:txBody>
          <a:bodyPr>
            <a:prstTxWarp prst="textNoShape">
              <a:avLst/>
            </a:prstTxWarp>
          </a:bodyPr>
          <a:lstStyle/>
          <a:p>
            <a:endParaRPr lang="en-US"/>
          </a:p>
        </p:txBody>
      </p:sp>
      <p:sp>
        <p:nvSpPr>
          <p:cNvPr id="22" name="Line 19"/>
          <p:cNvSpPr>
            <a:spLocks noChangeAspect="1" noChangeShapeType="1"/>
          </p:cNvSpPr>
          <p:nvPr/>
        </p:nvSpPr>
        <p:spPr bwMode="auto">
          <a:xfrm flipH="1">
            <a:off x="6226175" y="2590800"/>
            <a:ext cx="293688" cy="0"/>
          </a:xfrm>
          <a:prstGeom prst="line">
            <a:avLst/>
          </a:prstGeom>
          <a:noFill/>
          <a:ln w="12700">
            <a:solidFill>
              <a:schemeClr val="tx1"/>
            </a:solidFill>
            <a:round/>
            <a:headEnd/>
            <a:tailEnd type="none" w="sm" len="sm"/>
          </a:ln>
          <a:effectLst/>
        </p:spPr>
        <p:txBody>
          <a:bodyPr>
            <a:prstTxWarp prst="textNoShape">
              <a:avLst/>
            </a:prstTxWarp>
          </a:bodyPr>
          <a:lstStyle/>
          <a:p>
            <a:endParaRPr lang="en-US"/>
          </a:p>
        </p:txBody>
      </p:sp>
      <p:sp>
        <p:nvSpPr>
          <p:cNvPr id="23" name="Line 20"/>
          <p:cNvSpPr>
            <a:spLocks noChangeAspect="1" noChangeShapeType="1"/>
          </p:cNvSpPr>
          <p:nvPr/>
        </p:nvSpPr>
        <p:spPr bwMode="auto">
          <a:xfrm flipH="1">
            <a:off x="6245225" y="3654425"/>
            <a:ext cx="293688" cy="0"/>
          </a:xfrm>
          <a:prstGeom prst="line">
            <a:avLst/>
          </a:prstGeom>
          <a:noFill/>
          <a:ln w="12700">
            <a:solidFill>
              <a:schemeClr val="tx1"/>
            </a:solidFill>
            <a:round/>
            <a:headEnd/>
            <a:tailEnd type="none" w="sm" len="sm"/>
          </a:ln>
          <a:effectLst/>
        </p:spPr>
        <p:txBody>
          <a:bodyPr>
            <a:prstTxWarp prst="textNoShape">
              <a:avLst/>
            </a:prstTxWarp>
          </a:bodyPr>
          <a:lstStyle/>
          <a:p>
            <a:endParaRPr lang="en-US"/>
          </a:p>
        </p:txBody>
      </p:sp>
      <p:sp>
        <p:nvSpPr>
          <p:cNvPr id="24" name="Line 21"/>
          <p:cNvSpPr>
            <a:spLocks noChangeAspect="1" noChangeShapeType="1"/>
          </p:cNvSpPr>
          <p:nvPr/>
        </p:nvSpPr>
        <p:spPr bwMode="auto">
          <a:xfrm flipH="1">
            <a:off x="6245225" y="4703763"/>
            <a:ext cx="293688" cy="0"/>
          </a:xfrm>
          <a:prstGeom prst="line">
            <a:avLst/>
          </a:prstGeom>
          <a:noFill/>
          <a:ln w="12700">
            <a:solidFill>
              <a:schemeClr val="tx1"/>
            </a:solidFill>
            <a:round/>
            <a:headEnd/>
            <a:tailEnd type="none" w="sm" len="sm"/>
          </a:ln>
          <a:effectLst/>
        </p:spPr>
        <p:txBody>
          <a:bodyPr>
            <a:prstTxWarp prst="textNoShape">
              <a:avLst/>
            </a:prstTxWarp>
          </a:bodyPr>
          <a:lstStyle/>
          <a:p>
            <a:endParaRPr lang="en-US"/>
          </a:p>
        </p:txBody>
      </p:sp>
      <p:sp>
        <p:nvSpPr>
          <p:cNvPr id="25" name="Freeform 22"/>
          <p:cNvSpPr>
            <a:spLocks/>
          </p:cNvSpPr>
          <p:nvPr/>
        </p:nvSpPr>
        <p:spPr bwMode="auto">
          <a:xfrm>
            <a:off x="2309813" y="1593850"/>
            <a:ext cx="1335087" cy="3021013"/>
          </a:xfrm>
          <a:custGeom>
            <a:avLst/>
            <a:gdLst/>
            <a:ahLst/>
            <a:cxnLst>
              <a:cxn ang="0">
                <a:pos x="0" y="0"/>
              </a:cxn>
              <a:cxn ang="0">
                <a:pos x="0" y="973"/>
              </a:cxn>
              <a:cxn ang="0">
                <a:pos x="438" y="973"/>
              </a:cxn>
            </a:cxnLst>
            <a:rect l="0" t="0" r="r" b="b"/>
            <a:pathLst>
              <a:path w="438" h="973">
                <a:moveTo>
                  <a:pt x="0" y="0"/>
                </a:moveTo>
                <a:lnTo>
                  <a:pt x="0" y="973"/>
                </a:lnTo>
                <a:lnTo>
                  <a:pt x="438" y="973"/>
                </a:lnTo>
              </a:path>
            </a:pathLst>
          </a:custGeom>
          <a:noFill/>
          <a:ln w="12700" cap="flat" cmpd="sng">
            <a:solidFill>
              <a:schemeClr val="tx1"/>
            </a:solidFill>
            <a:prstDash val="solid"/>
            <a:round/>
            <a:headEnd type="oval" w="sm" len="sm"/>
            <a:tailEnd type="none" w="sm" len="sm"/>
          </a:ln>
          <a:effectLst/>
        </p:spPr>
        <p:txBody>
          <a:bodyPr>
            <a:prstTxWarp prst="textNoShape">
              <a:avLst/>
            </a:prstTxWarp>
          </a:bodyPr>
          <a:lstStyle/>
          <a:p>
            <a:endParaRPr lang="en-US"/>
          </a:p>
        </p:txBody>
      </p:sp>
      <p:sp>
        <p:nvSpPr>
          <p:cNvPr id="26" name="Freeform 23"/>
          <p:cNvSpPr>
            <a:spLocks/>
          </p:cNvSpPr>
          <p:nvPr/>
        </p:nvSpPr>
        <p:spPr bwMode="auto">
          <a:xfrm>
            <a:off x="2800350" y="1593850"/>
            <a:ext cx="850900" cy="1962150"/>
          </a:xfrm>
          <a:custGeom>
            <a:avLst/>
            <a:gdLst/>
            <a:ahLst/>
            <a:cxnLst>
              <a:cxn ang="0">
                <a:pos x="0" y="0"/>
              </a:cxn>
              <a:cxn ang="0">
                <a:pos x="0" y="973"/>
              </a:cxn>
              <a:cxn ang="0">
                <a:pos x="438" y="973"/>
              </a:cxn>
            </a:cxnLst>
            <a:rect l="0" t="0" r="r" b="b"/>
            <a:pathLst>
              <a:path w="438" h="973">
                <a:moveTo>
                  <a:pt x="0" y="0"/>
                </a:moveTo>
                <a:lnTo>
                  <a:pt x="0" y="973"/>
                </a:lnTo>
                <a:lnTo>
                  <a:pt x="438" y="973"/>
                </a:lnTo>
              </a:path>
            </a:pathLst>
          </a:custGeom>
          <a:noFill/>
          <a:ln w="22225" cap="flat" cmpd="sng" algn="ctr">
            <a:solidFill>
              <a:srgbClr val="0000FF"/>
            </a:solidFill>
            <a:prstDash val="solid"/>
            <a:round/>
            <a:headEnd type="oval" w="sm" len="sm"/>
            <a:tailEnd type="none" w="sm" len="sm"/>
          </a:ln>
          <a:effectLst/>
        </p:spPr>
        <p:txBody>
          <a:bodyPr>
            <a:prstTxWarp prst="textNoShape">
              <a:avLst/>
            </a:prstTxWarp>
          </a:bodyPr>
          <a:lstStyle/>
          <a:p>
            <a:endParaRPr lang="en-US"/>
          </a:p>
        </p:txBody>
      </p:sp>
      <p:sp>
        <p:nvSpPr>
          <p:cNvPr id="27" name="Freeform 24"/>
          <p:cNvSpPr>
            <a:spLocks/>
          </p:cNvSpPr>
          <p:nvPr/>
        </p:nvSpPr>
        <p:spPr bwMode="auto">
          <a:xfrm>
            <a:off x="3290888" y="1593850"/>
            <a:ext cx="366712" cy="900113"/>
          </a:xfrm>
          <a:custGeom>
            <a:avLst/>
            <a:gdLst/>
            <a:ahLst/>
            <a:cxnLst>
              <a:cxn ang="0">
                <a:pos x="0" y="0"/>
              </a:cxn>
              <a:cxn ang="0">
                <a:pos x="0" y="973"/>
              </a:cxn>
              <a:cxn ang="0">
                <a:pos x="438" y="973"/>
              </a:cxn>
            </a:cxnLst>
            <a:rect l="0" t="0" r="r" b="b"/>
            <a:pathLst>
              <a:path w="438" h="973">
                <a:moveTo>
                  <a:pt x="0" y="0"/>
                </a:moveTo>
                <a:lnTo>
                  <a:pt x="0" y="973"/>
                </a:lnTo>
                <a:lnTo>
                  <a:pt x="438" y="973"/>
                </a:lnTo>
              </a:path>
            </a:pathLst>
          </a:custGeom>
          <a:noFill/>
          <a:ln w="12700" cap="flat" cmpd="sng">
            <a:solidFill>
              <a:schemeClr val="tx1"/>
            </a:solidFill>
            <a:prstDash val="solid"/>
            <a:round/>
            <a:headEnd type="oval" w="sm" len="sm"/>
            <a:tailEnd type="none" w="sm" len="sm"/>
          </a:ln>
          <a:effectLst/>
        </p:spPr>
        <p:txBody>
          <a:bodyPr>
            <a:prstTxWarp prst="textNoShape">
              <a:avLst/>
            </a:prstTxWarp>
          </a:bodyPr>
          <a:lstStyle/>
          <a:p>
            <a:endParaRPr lang="en-US"/>
          </a:p>
        </p:txBody>
      </p:sp>
      <p:sp>
        <p:nvSpPr>
          <p:cNvPr id="28" name="Freeform 25"/>
          <p:cNvSpPr>
            <a:spLocks/>
          </p:cNvSpPr>
          <p:nvPr/>
        </p:nvSpPr>
        <p:spPr bwMode="auto">
          <a:xfrm>
            <a:off x="390525" y="1593850"/>
            <a:ext cx="431800" cy="2052638"/>
          </a:xfrm>
          <a:custGeom>
            <a:avLst/>
            <a:gdLst/>
            <a:ahLst/>
            <a:cxnLst>
              <a:cxn ang="0">
                <a:pos x="0" y="0"/>
              </a:cxn>
              <a:cxn ang="0">
                <a:pos x="0" y="973"/>
              </a:cxn>
              <a:cxn ang="0">
                <a:pos x="438" y="973"/>
              </a:cxn>
            </a:cxnLst>
            <a:rect l="0" t="0" r="r" b="b"/>
            <a:pathLst>
              <a:path w="438" h="973">
                <a:moveTo>
                  <a:pt x="0" y="0"/>
                </a:moveTo>
                <a:lnTo>
                  <a:pt x="0" y="973"/>
                </a:lnTo>
                <a:lnTo>
                  <a:pt x="438" y="973"/>
                </a:lnTo>
              </a:path>
            </a:pathLst>
          </a:custGeom>
          <a:noFill/>
          <a:ln w="12700" cap="flat" cmpd="sng">
            <a:solidFill>
              <a:schemeClr val="tx1"/>
            </a:solidFill>
            <a:prstDash val="solid"/>
            <a:round/>
            <a:headEnd type="oval" w="sm" len="sm"/>
            <a:tailEnd type="none" w="sm" len="sm"/>
          </a:ln>
          <a:effectLst/>
        </p:spPr>
        <p:txBody>
          <a:bodyPr>
            <a:prstTxWarp prst="textNoShape">
              <a:avLst/>
            </a:prstTxWarp>
          </a:bodyPr>
          <a:lstStyle/>
          <a:p>
            <a:endParaRPr lang="en-US"/>
          </a:p>
        </p:txBody>
      </p:sp>
      <p:sp useBgFill="1">
        <p:nvSpPr>
          <p:cNvPr id="29" name="Freeform 26"/>
          <p:cNvSpPr>
            <a:spLocks noChangeAspect="1"/>
          </p:cNvSpPr>
          <p:nvPr/>
        </p:nvSpPr>
        <p:spPr bwMode="auto">
          <a:xfrm>
            <a:off x="650875" y="3592513"/>
            <a:ext cx="114300" cy="279400"/>
          </a:xfrm>
          <a:custGeom>
            <a:avLst/>
            <a:gdLst/>
            <a:ahLst/>
            <a:cxnLst>
              <a:cxn ang="0">
                <a:pos x="9" y="2"/>
              </a:cxn>
              <a:cxn ang="0">
                <a:pos x="23" y="38"/>
              </a:cxn>
              <a:cxn ang="0">
                <a:pos x="35" y="68"/>
              </a:cxn>
              <a:cxn ang="0">
                <a:pos x="41" y="114"/>
              </a:cxn>
              <a:cxn ang="0">
                <a:pos x="39" y="143"/>
              </a:cxn>
              <a:cxn ang="0">
                <a:pos x="36" y="173"/>
              </a:cxn>
              <a:cxn ang="0">
                <a:pos x="33" y="194"/>
              </a:cxn>
              <a:cxn ang="0">
                <a:pos x="26" y="213"/>
              </a:cxn>
              <a:cxn ang="0">
                <a:pos x="18" y="231"/>
              </a:cxn>
              <a:cxn ang="0">
                <a:pos x="9" y="254"/>
              </a:cxn>
              <a:cxn ang="0">
                <a:pos x="0" y="270"/>
              </a:cxn>
              <a:cxn ang="0">
                <a:pos x="93" y="269"/>
              </a:cxn>
              <a:cxn ang="0">
                <a:pos x="99" y="236"/>
              </a:cxn>
              <a:cxn ang="0">
                <a:pos x="102" y="8"/>
              </a:cxn>
              <a:cxn ang="0">
                <a:pos x="93" y="0"/>
              </a:cxn>
              <a:cxn ang="0">
                <a:pos x="9" y="2"/>
              </a:cxn>
            </a:cxnLst>
            <a:rect l="0" t="0" r="r" b="b"/>
            <a:pathLst>
              <a:path w="102" h="270">
                <a:moveTo>
                  <a:pt x="9" y="2"/>
                </a:moveTo>
                <a:lnTo>
                  <a:pt x="23" y="38"/>
                </a:lnTo>
                <a:lnTo>
                  <a:pt x="35" y="68"/>
                </a:lnTo>
                <a:lnTo>
                  <a:pt x="41" y="114"/>
                </a:lnTo>
                <a:lnTo>
                  <a:pt x="39" y="143"/>
                </a:lnTo>
                <a:lnTo>
                  <a:pt x="36" y="173"/>
                </a:lnTo>
                <a:lnTo>
                  <a:pt x="33" y="194"/>
                </a:lnTo>
                <a:lnTo>
                  <a:pt x="26" y="213"/>
                </a:lnTo>
                <a:lnTo>
                  <a:pt x="18" y="231"/>
                </a:lnTo>
                <a:lnTo>
                  <a:pt x="9" y="254"/>
                </a:lnTo>
                <a:lnTo>
                  <a:pt x="0" y="270"/>
                </a:lnTo>
                <a:lnTo>
                  <a:pt x="93" y="269"/>
                </a:lnTo>
                <a:lnTo>
                  <a:pt x="99" y="236"/>
                </a:lnTo>
                <a:lnTo>
                  <a:pt x="102" y="8"/>
                </a:lnTo>
                <a:lnTo>
                  <a:pt x="93" y="0"/>
                </a:lnTo>
                <a:lnTo>
                  <a:pt x="9" y="2"/>
                </a:lnTo>
                <a:close/>
              </a:path>
            </a:pathLst>
          </a:custGeom>
          <a:ln w="12700" cap="flat" cmpd="sng">
            <a:solidFill>
              <a:schemeClr val="tx1"/>
            </a:solidFill>
            <a:prstDash val="solid"/>
            <a:round/>
            <a:headEnd type="none" w="med" len="med"/>
            <a:tailEnd type="none" w="sm" len="sm"/>
          </a:ln>
          <a:effectLst/>
        </p:spPr>
        <p:txBody>
          <a:bodyPr>
            <a:prstTxWarp prst="textNoShape">
              <a:avLst/>
            </a:prstTxWarp>
          </a:bodyPr>
          <a:lstStyle/>
          <a:p>
            <a:endParaRPr lang="en-US"/>
          </a:p>
        </p:txBody>
      </p:sp>
      <p:sp useBgFill="1">
        <p:nvSpPr>
          <p:cNvPr id="32" name="Arc 29"/>
          <p:cNvSpPr>
            <a:spLocks noChangeAspect="1"/>
          </p:cNvSpPr>
          <p:nvPr/>
        </p:nvSpPr>
        <p:spPr bwMode="auto">
          <a:xfrm>
            <a:off x="746125" y="3592513"/>
            <a:ext cx="241300" cy="26352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ln w="12700">
            <a:solidFill>
              <a:schemeClr val="tx1"/>
            </a:solidFill>
            <a:round/>
            <a:headEnd/>
            <a:tailEnd type="none" w="sm" len="sm"/>
          </a:ln>
          <a:effectLst/>
        </p:spPr>
        <p:txBody>
          <a:bodyPr>
            <a:prstTxWarp prst="textNoShape">
              <a:avLst/>
            </a:prstTxWarp>
          </a:bodyPr>
          <a:lstStyle/>
          <a:p>
            <a:endParaRPr lang="en-US"/>
          </a:p>
        </p:txBody>
      </p:sp>
      <p:sp useBgFill="1">
        <p:nvSpPr>
          <p:cNvPr id="33" name="Arc 30"/>
          <p:cNvSpPr>
            <a:spLocks noChangeAspect="1"/>
          </p:cNvSpPr>
          <p:nvPr/>
        </p:nvSpPr>
        <p:spPr bwMode="auto">
          <a:xfrm flipV="1">
            <a:off x="739775" y="3608388"/>
            <a:ext cx="242888" cy="26352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ln w="12700">
            <a:solidFill>
              <a:schemeClr val="tx1"/>
            </a:solidFill>
            <a:round/>
            <a:headEnd/>
            <a:tailEnd type="none" w="sm" len="sm"/>
          </a:ln>
          <a:effectLst/>
        </p:spPr>
        <p:txBody>
          <a:bodyPr>
            <a:prstTxWarp prst="textNoShape">
              <a:avLst/>
            </a:prstTxWarp>
          </a:bodyPr>
          <a:lstStyle/>
          <a:p>
            <a:endParaRPr lang="en-US"/>
          </a:p>
        </p:txBody>
      </p:sp>
      <p:sp useBgFill="1">
        <p:nvSpPr>
          <p:cNvPr id="34" name="AutoShape 31"/>
          <p:cNvSpPr>
            <a:spLocks noChangeAspect="1" noChangeArrowheads="1"/>
          </p:cNvSpPr>
          <p:nvPr/>
        </p:nvSpPr>
        <p:spPr bwMode="auto">
          <a:xfrm>
            <a:off x="1749425" y="4041775"/>
            <a:ext cx="304800" cy="273050"/>
          </a:xfrm>
          <a:prstGeom prst="flowChartDelay">
            <a:avLst/>
          </a:prstGeom>
          <a:ln w="12700">
            <a:solidFill>
              <a:schemeClr val="tx1"/>
            </a:solidFill>
            <a:miter lim="800000"/>
            <a:headEnd/>
            <a:tailEnd type="none" w="sm" len="sm"/>
          </a:ln>
          <a:effectLst/>
        </p:spPr>
        <p:txBody>
          <a:bodyPr>
            <a:prstTxWarp prst="textNoShape">
              <a:avLst/>
            </a:prstTxWarp>
          </a:bodyPr>
          <a:lstStyle/>
          <a:p>
            <a:endParaRPr lang="en-US"/>
          </a:p>
        </p:txBody>
      </p:sp>
      <p:sp useBgFill="1">
        <p:nvSpPr>
          <p:cNvPr id="35" name="AutoShape 32"/>
          <p:cNvSpPr>
            <a:spLocks noChangeAspect="1" noChangeArrowheads="1"/>
          </p:cNvSpPr>
          <p:nvPr/>
        </p:nvSpPr>
        <p:spPr bwMode="auto">
          <a:xfrm>
            <a:off x="1138238" y="3903663"/>
            <a:ext cx="65087" cy="66675"/>
          </a:xfrm>
          <a:prstGeom prst="flowChartConnector">
            <a:avLst/>
          </a:prstGeom>
          <a:ln w="12700">
            <a:solidFill>
              <a:schemeClr val="tx1"/>
            </a:solidFill>
            <a:round/>
            <a:headEnd/>
            <a:tailEnd type="none" w="sm" len="sm"/>
          </a:ln>
          <a:effectLst/>
        </p:spPr>
        <p:txBody>
          <a:bodyPr>
            <a:prstTxWarp prst="textNoShape">
              <a:avLst/>
            </a:prstTxWarp>
          </a:bodyPr>
          <a:lstStyle/>
          <a:p>
            <a:endParaRPr lang="en-US"/>
          </a:p>
        </p:txBody>
      </p:sp>
      <p:sp>
        <p:nvSpPr>
          <p:cNvPr id="36" name="Line 33"/>
          <p:cNvSpPr>
            <a:spLocks noChangeAspect="1" noChangeShapeType="1"/>
          </p:cNvSpPr>
          <p:nvPr/>
        </p:nvSpPr>
        <p:spPr bwMode="auto">
          <a:xfrm flipH="1">
            <a:off x="381000" y="3821113"/>
            <a:ext cx="293688" cy="0"/>
          </a:xfrm>
          <a:prstGeom prst="line">
            <a:avLst/>
          </a:prstGeom>
          <a:noFill/>
          <a:ln w="12700">
            <a:solidFill>
              <a:schemeClr val="tx1"/>
            </a:solidFill>
            <a:round/>
            <a:headEnd/>
            <a:tailEnd type="none" w="sm" len="sm"/>
          </a:ln>
          <a:effectLst/>
        </p:spPr>
        <p:txBody>
          <a:bodyPr>
            <a:prstTxWarp prst="textNoShape">
              <a:avLst/>
            </a:prstTxWarp>
          </a:bodyPr>
          <a:lstStyle/>
          <a:p>
            <a:endParaRPr lang="en-US"/>
          </a:p>
        </p:txBody>
      </p:sp>
      <p:sp useBgFill="1">
        <p:nvSpPr>
          <p:cNvPr id="37" name="Rectangle 34"/>
          <p:cNvSpPr>
            <a:spLocks noChangeAspect="1" noChangeArrowheads="1"/>
          </p:cNvSpPr>
          <p:nvPr/>
        </p:nvSpPr>
        <p:spPr bwMode="auto">
          <a:xfrm>
            <a:off x="1216025" y="3660775"/>
            <a:ext cx="266700" cy="344488"/>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p:nvSpPr>
          <p:cNvPr id="38" name="Line 35"/>
          <p:cNvSpPr>
            <a:spLocks noChangeAspect="1" noChangeShapeType="1"/>
          </p:cNvSpPr>
          <p:nvPr/>
        </p:nvSpPr>
        <p:spPr bwMode="auto">
          <a:xfrm>
            <a:off x="982663" y="3729038"/>
            <a:ext cx="228600" cy="0"/>
          </a:xfrm>
          <a:prstGeom prst="line">
            <a:avLst/>
          </a:prstGeom>
          <a:noFill/>
          <a:ln w="12700">
            <a:solidFill>
              <a:schemeClr val="tx1"/>
            </a:solidFill>
            <a:round/>
            <a:headEnd/>
            <a:tailEnd type="none" w="sm" len="sm"/>
          </a:ln>
          <a:effectLst/>
        </p:spPr>
        <p:txBody>
          <a:bodyPr>
            <a:prstTxWarp prst="textNoShape">
              <a:avLst/>
            </a:prstTxWarp>
          </a:bodyPr>
          <a:lstStyle/>
          <a:p>
            <a:endParaRPr lang="en-US"/>
          </a:p>
        </p:txBody>
      </p:sp>
      <p:sp>
        <p:nvSpPr>
          <p:cNvPr id="39" name="Freeform 36"/>
          <p:cNvSpPr>
            <a:spLocks noChangeAspect="1"/>
          </p:cNvSpPr>
          <p:nvPr/>
        </p:nvSpPr>
        <p:spPr bwMode="auto">
          <a:xfrm>
            <a:off x="1487488" y="3730625"/>
            <a:ext cx="258762" cy="366713"/>
          </a:xfrm>
          <a:custGeom>
            <a:avLst/>
            <a:gdLst/>
            <a:ahLst/>
            <a:cxnLst>
              <a:cxn ang="0">
                <a:pos x="0" y="0"/>
              </a:cxn>
              <a:cxn ang="0">
                <a:pos x="144" y="0"/>
              </a:cxn>
              <a:cxn ang="0">
                <a:pos x="144" y="460"/>
              </a:cxn>
              <a:cxn ang="0">
                <a:pos x="324" y="460"/>
              </a:cxn>
            </a:cxnLst>
            <a:rect l="0" t="0" r="r" b="b"/>
            <a:pathLst>
              <a:path w="324" h="460">
                <a:moveTo>
                  <a:pt x="0" y="0"/>
                </a:moveTo>
                <a:lnTo>
                  <a:pt x="144" y="0"/>
                </a:lnTo>
                <a:lnTo>
                  <a:pt x="144" y="460"/>
                </a:lnTo>
                <a:lnTo>
                  <a:pt x="324" y="460"/>
                </a:lnTo>
              </a:path>
            </a:pathLst>
          </a:custGeom>
          <a:noFill/>
          <a:ln w="12700" cap="flat" cmpd="sng">
            <a:solidFill>
              <a:schemeClr val="tx1"/>
            </a:solidFill>
            <a:prstDash val="solid"/>
            <a:round/>
            <a:headEnd type="none" w="med" len="med"/>
            <a:tailEnd type="none" w="sm" len="sm"/>
          </a:ln>
          <a:effectLst/>
        </p:spPr>
        <p:txBody>
          <a:bodyPr>
            <a:prstTxWarp prst="textNoShape">
              <a:avLst/>
            </a:prstTxWarp>
          </a:bodyPr>
          <a:lstStyle/>
          <a:p>
            <a:endParaRPr lang="en-US"/>
          </a:p>
        </p:txBody>
      </p:sp>
      <p:sp>
        <p:nvSpPr>
          <p:cNvPr id="40" name="Line 37"/>
          <p:cNvSpPr>
            <a:spLocks noChangeAspect="1" noChangeShapeType="1"/>
          </p:cNvSpPr>
          <p:nvPr/>
        </p:nvSpPr>
        <p:spPr bwMode="auto">
          <a:xfrm flipH="1">
            <a:off x="257175" y="4252913"/>
            <a:ext cx="1487488" cy="0"/>
          </a:xfrm>
          <a:prstGeom prst="line">
            <a:avLst/>
          </a:prstGeom>
          <a:noFill/>
          <a:ln w="25400" cap="flat" cmpd="sng" algn="ctr">
            <a:solidFill>
              <a:srgbClr val="FF0000"/>
            </a:solidFill>
            <a:prstDash val="solid"/>
            <a:round/>
            <a:headEnd type="none" w="med" len="med"/>
            <a:tailEnd type="none" w="sm" len="sm"/>
          </a:ln>
          <a:effectLst/>
        </p:spPr>
        <p:txBody>
          <a:bodyPr>
            <a:prstTxWarp prst="textNoShape">
              <a:avLst/>
            </a:prstTxWarp>
          </a:bodyPr>
          <a:lstStyle/>
          <a:p>
            <a:endParaRPr lang="en-US"/>
          </a:p>
        </p:txBody>
      </p:sp>
      <p:sp>
        <p:nvSpPr>
          <p:cNvPr id="41" name="Freeform 38"/>
          <p:cNvSpPr>
            <a:spLocks noChangeAspect="1"/>
          </p:cNvSpPr>
          <p:nvPr/>
        </p:nvSpPr>
        <p:spPr bwMode="auto">
          <a:xfrm>
            <a:off x="1022350" y="3938588"/>
            <a:ext cx="114300" cy="317500"/>
          </a:xfrm>
          <a:custGeom>
            <a:avLst/>
            <a:gdLst/>
            <a:ahLst/>
            <a:cxnLst>
              <a:cxn ang="0">
                <a:pos x="144" y="0"/>
              </a:cxn>
              <a:cxn ang="0">
                <a:pos x="0" y="0"/>
              </a:cxn>
              <a:cxn ang="0">
                <a:pos x="0" y="386"/>
              </a:cxn>
            </a:cxnLst>
            <a:rect l="0" t="0" r="r" b="b"/>
            <a:pathLst>
              <a:path w="144" h="386">
                <a:moveTo>
                  <a:pt x="144" y="0"/>
                </a:moveTo>
                <a:lnTo>
                  <a:pt x="0" y="0"/>
                </a:lnTo>
                <a:lnTo>
                  <a:pt x="0" y="386"/>
                </a:lnTo>
              </a:path>
            </a:pathLst>
          </a:custGeom>
          <a:noFill/>
          <a:ln w="12700" cap="flat" cmpd="sng">
            <a:solidFill>
              <a:schemeClr val="tx1"/>
            </a:solidFill>
            <a:prstDash val="solid"/>
            <a:round/>
            <a:headEnd type="none" w="med" len="med"/>
            <a:tailEnd type="none" w="sm" len="sm"/>
          </a:ln>
          <a:effectLst/>
        </p:spPr>
        <p:txBody>
          <a:bodyPr>
            <a:prstTxWarp prst="textNoShape">
              <a:avLst/>
            </a:prstTxWarp>
          </a:bodyPr>
          <a:lstStyle/>
          <a:p>
            <a:endParaRPr lang="en-US"/>
          </a:p>
        </p:txBody>
      </p:sp>
      <p:sp>
        <p:nvSpPr>
          <p:cNvPr id="42" name="Freeform 39"/>
          <p:cNvSpPr>
            <a:spLocks/>
          </p:cNvSpPr>
          <p:nvPr/>
        </p:nvSpPr>
        <p:spPr bwMode="auto">
          <a:xfrm>
            <a:off x="3186113" y="3100388"/>
            <a:ext cx="1490662" cy="2130425"/>
          </a:xfrm>
          <a:custGeom>
            <a:avLst/>
            <a:gdLst/>
            <a:ahLst/>
            <a:cxnLst>
              <a:cxn ang="0">
                <a:pos x="1101" y="0"/>
              </a:cxn>
              <a:cxn ang="0">
                <a:pos x="0" y="0"/>
              </a:cxn>
              <a:cxn ang="0">
                <a:pos x="0" y="1590"/>
              </a:cxn>
              <a:cxn ang="0">
                <a:pos x="1112" y="1590"/>
              </a:cxn>
            </a:cxnLst>
            <a:rect l="0" t="0" r="r" b="b"/>
            <a:pathLst>
              <a:path w="1112" h="1590">
                <a:moveTo>
                  <a:pt x="1101" y="0"/>
                </a:moveTo>
                <a:lnTo>
                  <a:pt x="0" y="0"/>
                </a:lnTo>
                <a:lnTo>
                  <a:pt x="0" y="1590"/>
                </a:lnTo>
                <a:lnTo>
                  <a:pt x="1112" y="1590"/>
                </a:lnTo>
              </a:path>
            </a:pathLst>
          </a:custGeom>
          <a:noFill/>
          <a:ln w="25400" cap="flat" cmpd="sng" algn="ctr">
            <a:solidFill>
              <a:srgbClr val="FF0000"/>
            </a:solidFill>
            <a:prstDash val="solid"/>
            <a:round/>
            <a:headEnd type="none" w="med" len="med"/>
            <a:tailEnd/>
          </a:ln>
          <a:effectLst/>
        </p:spPr>
        <p:txBody>
          <a:bodyPr>
            <a:prstTxWarp prst="textNoShape">
              <a:avLst/>
            </a:prstTxWarp>
          </a:bodyPr>
          <a:lstStyle/>
          <a:p>
            <a:endParaRPr lang="en-US"/>
          </a:p>
        </p:txBody>
      </p:sp>
      <p:sp useBgFill="1">
        <p:nvSpPr>
          <p:cNvPr id="43" name="Freeform 42"/>
          <p:cNvSpPr>
            <a:spLocks noChangeAspect="1"/>
          </p:cNvSpPr>
          <p:nvPr/>
        </p:nvSpPr>
        <p:spPr bwMode="auto">
          <a:xfrm>
            <a:off x="3556000" y="2441575"/>
            <a:ext cx="114300" cy="279400"/>
          </a:xfrm>
          <a:custGeom>
            <a:avLst/>
            <a:gdLst/>
            <a:ahLst/>
            <a:cxnLst>
              <a:cxn ang="0">
                <a:pos x="9" y="2"/>
              </a:cxn>
              <a:cxn ang="0">
                <a:pos x="23" y="38"/>
              </a:cxn>
              <a:cxn ang="0">
                <a:pos x="35" y="68"/>
              </a:cxn>
              <a:cxn ang="0">
                <a:pos x="41" y="114"/>
              </a:cxn>
              <a:cxn ang="0">
                <a:pos x="39" y="143"/>
              </a:cxn>
              <a:cxn ang="0">
                <a:pos x="36" y="173"/>
              </a:cxn>
              <a:cxn ang="0">
                <a:pos x="33" y="194"/>
              </a:cxn>
              <a:cxn ang="0">
                <a:pos x="26" y="213"/>
              </a:cxn>
              <a:cxn ang="0">
                <a:pos x="18" y="231"/>
              </a:cxn>
              <a:cxn ang="0">
                <a:pos x="9" y="254"/>
              </a:cxn>
              <a:cxn ang="0">
                <a:pos x="0" y="270"/>
              </a:cxn>
              <a:cxn ang="0">
                <a:pos x="93" y="269"/>
              </a:cxn>
              <a:cxn ang="0">
                <a:pos x="99" y="236"/>
              </a:cxn>
              <a:cxn ang="0">
                <a:pos x="102" y="8"/>
              </a:cxn>
              <a:cxn ang="0">
                <a:pos x="93" y="0"/>
              </a:cxn>
              <a:cxn ang="0">
                <a:pos x="9" y="2"/>
              </a:cxn>
            </a:cxnLst>
            <a:rect l="0" t="0" r="r" b="b"/>
            <a:pathLst>
              <a:path w="102" h="270">
                <a:moveTo>
                  <a:pt x="9" y="2"/>
                </a:moveTo>
                <a:lnTo>
                  <a:pt x="23" y="38"/>
                </a:lnTo>
                <a:lnTo>
                  <a:pt x="35" y="68"/>
                </a:lnTo>
                <a:lnTo>
                  <a:pt x="41" y="114"/>
                </a:lnTo>
                <a:lnTo>
                  <a:pt x="39" y="143"/>
                </a:lnTo>
                <a:lnTo>
                  <a:pt x="36" y="173"/>
                </a:lnTo>
                <a:lnTo>
                  <a:pt x="33" y="194"/>
                </a:lnTo>
                <a:lnTo>
                  <a:pt x="26" y="213"/>
                </a:lnTo>
                <a:lnTo>
                  <a:pt x="18" y="231"/>
                </a:lnTo>
                <a:lnTo>
                  <a:pt x="9" y="254"/>
                </a:lnTo>
                <a:lnTo>
                  <a:pt x="0" y="270"/>
                </a:lnTo>
                <a:lnTo>
                  <a:pt x="93" y="269"/>
                </a:lnTo>
                <a:lnTo>
                  <a:pt x="99" y="236"/>
                </a:lnTo>
                <a:lnTo>
                  <a:pt x="102" y="8"/>
                </a:lnTo>
                <a:lnTo>
                  <a:pt x="93" y="0"/>
                </a:lnTo>
                <a:lnTo>
                  <a:pt x="9" y="2"/>
                </a:lnTo>
                <a:close/>
              </a:path>
            </a:pathLst>
          </a:custGeom>
          <a:ln w="12700" cap="flat" cmpd="sng">
            <a:solidFill>
              <a:schemeClr val="tx1"/>
            </a:solidFill>
            <a:prstDash val="solid"/>
            <a:round/>
            <a:headEnd type="none" w="med" len="med"/>
            <a:tailEnd type="none" w="sm" len="sm"/>
          </a:ln>
          <a:effectLst/>
        </p:spPr>
        <p:txBody>
          <a:bodyPr>
            <a:prstTxWarp prst="textNoShape">
              <a:avLst/>
            </a:prstTxWarp>
          </a:bodyPr>
          <a:lstStyle/>
          <a:p>
            <a:endParaRPr lang="en-US"/>
          </a:p>
        </p:txBody>
      </p:sp>
      <p:sp useBgFill="1">
        <p:nvSpPr>
          <p:cNvPr id="46" name="Arc 45"/>
          <p:cNvSpPr>
            <a:spLocks noChangeAspect="1"/>
          </p:cNvSpPr>
          <p:nvPr/>
        </p:nvSpPr>
        <p:spPr bwMode="auto">
          <a:xfrm>
            <a:off x="3651250" y="2441575"/>
            <a:ext cx="241300" cy="26352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ln w="12700">
            <a:solidFill>
              <a:schemeClr val="tx1"/>
            </a:solidFill>
            <a:round/>
            <a:headEnd/>
            <a:tailEnd type="none" w="sm" len="sm"/>
          </a:ln>
          <a:effectLst/>
        </p:spPr>
        <p:txBody>
          <a:bodyPr>
            <a:prstTxWarp prst="textNoShape">
              <a:avLst/>
            </a:prstTxWarp>
          </a:bodyPr>
          <a:lstStyle/>
          <a:p>
            <a:endParaRPr lang="en-US"/>
          </a:p>
        </p:txBody>
      </p:sp>
      <p:sp useBgFill="1">
        <p:nvSpPr>
          <p:cNvPr id="47" name="Arc 46"/>
          <p:cNvSpPr>
            <a:spLocks noChangeAspect="1"/>
          </p:cNvSpPr>
          <p:nvPr/>
        </p:nvSpPr>
        <p:spPr bwMode="auto">
          <a:xfrm flipV="1">
            <a:off x="3644900" y="2457450"/>
            <a:ext cx="242888" cy="26352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ln w="12700">
            <a:solidFill>
              <a:schemeClr val="tx1"/>
            </a:solidFill>
            <a:round/>
            <a:headEnd/>
            <a:tailEnd type="none" w="sm" len="sm"/>
          </a:ln>
          <a:effectLst/>
        </p:spPr>
        <p:txBody>
          <a:bodyPr>
            <a:prstTxWarp prst="textNoShape">
              <a:avLst/>
            </a:prstTxWarp>
          </a:bodyPr>
          <a:lstStyle/>
          <a:p>
            <a:endParaRPr lang="en-US"/>
          </a:p>
        </p:txBody>
      </p:sp>
      <p:sp useBgFill="1">
        <p:nvSpPr>
          <p:cNvPr id="48" name="AutoShape 47"/>
          <p:cNvSpPr>
            <a:spLocks noChangeAspect="1" noChangeArrowheads="1"/>
          </p:cNvSpPr>
          <p:nvPr/>
        </p:nvSpPr>
        <p:spPr bwMode="auto">
          <a:xfrm>
            <a:off x="4654550" y="2890838"/>
            <a:ext cx="304800" cy="273050"/>
          </a:xfrm>
          <a:prstGeom prst="flowChartDelay">
            <a:avLst/>
          </a:prstGeom>
          <a:ln w="12700">
            <a:solidFill>
              <a:schemeClr val="tx1"/>
            </a:solidFill>
            <a:miter lim="800000"/>
            <a:headEnd/>
            <a:tailEnd type="none" w="sm" len="sm"/>
          </a:ln>
          <a:effectLst/>
        </p:spPr>
        <p:txBody>
          <a:bodyPr>
            <a:prstTxWarp prst="textNoShape">
              <a:avLst/>
            </a:prstTxWarp>
          </a:bodyPr>
          <a:lstStyle/>
          <a:p>
            <a:endParaRPr lang="en-US"/>
          </a:p>
        </p:txBody>
      </p:sp>
      <p:sp useBgFill="1">
        <p:nvSpPr>
          <p:cNvPr id="49" name="AutoShape 48"/>
          <p:cNvSpPr>
            <a:spLocks noChangeAspect="1" noChangeArrowheads="1"/>
          </p:cNvSpPr>
          <p:nvPr/>
        </p:nvSpPr>
        <p:spPr bwMode="auto">
          <a:xfrm>
            <a:off x="4043363" y="2752725"/>
            <a:ext cx="65087" cy="66675"/>
          </a:xfrm>
          <a:prstGeom prst="flowChartConnector">
            <a:avLst/>
          </a:prstGeom>
          <a:ln w="12700">
            <a:solidFill>
              <a:schemeClr val="tx1"/>
            </a:solidFill>
            <a:round/>
            <a:headEnd/>
            <a:tailEnd type="none" w="sm" len="sm"/>
          </a:ln>
          <a:effectLst/>
        </p:spPr>
        <p:txBody>
          <a:bodyPr>
            <a:prstTxWarp prst="textNoShape">
              <a:avLst/>
            </a:prstTxWarp>
          </a:bodyPr>
          <a:lstStyle/>
          <a:p>
            <a:endParaRPr lang="en-US"/>
          </a:p>
        </p:txBody>
      </p:sp>
      <p:sp useBgFill="1">
        <p:nvSpPr>
          <p:cNvPr id="50" name="Rectangle 49"/>
          <p:cNvSpPr>
            <a:spLocks noChangeAspect="1" noChangeArrowheads="1"/>
          </p:cNvSpPr>
          <p:nvPr/>
        </p:nvSpPr>
        <p:spPr bwMode="auto">
          <a:xfrm>
            <a:off x="4121150" y="2509838"/>
            <a:ext cx="266700" cy="344487"/>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p:nvSpPr>
          <p:cNvPr id="51" name="Line 50"/>
          <p:cNvSpPr>
            <a:spLocks noChangeAspect="1" noChangeShapeType="1"/>
          </p:cNvSpPr>
          <p:nvPr/>
        </p:nvSpPr>
        <p:spPr bwMode="auto">
          <a:xfrm>
            <a:off x="3887788" y="2578100"/>
            <a:ext cx="228600" cy="0"/>
          </a:xfrm>
          <a:prstGeom prst="line">
            <a:avLst/>
          </a:prstGeom>
          <a:noFill/>
          <a:ln w="12700">
            <a:solidFill>
              <a:schemeClr val="tx1"/>
            </a:solidFill>
            <a:round/>
            <a:headEnd/>
            <a:tailEnd type="none" w="sm" len="sm"/>
          </a:ln>
          <a:effectLst/>
        </p:spPr>
        <p:txBody>
          <a:bodyPr>
            <a:prstTxWarp prst="textNoShape">
              <a:avLst/>
            </a:prstTxWarp>
          </a:bodyPr>
          <a:lstStyle/>
          <a:p>
            <a:endParaRPr lang="en-US"/>
          </a:p>
        </p:txBody>
      </p:sp>
      <p:sp>
        <p:nvSpPr>
          <p:cNvPr id="52" name="Freeform 51"/>
          <p:cNvSpPr>
            <a:spLocks noChangeAspect="1"/>
          </p:cNvSpPr>
          <p:nvPr/>
        </p:nvSpPr>
        <p:spPr bwMode="auto">
          <a:xfrm>
            <a:off x="4392613" y="2579688"/>
            <a:ext cx="258762" cy="366712"/>
          </a:xfrm>
          <a:custGeom>
            <a:avLst/>
            <a:gdLst/>
            <a:ahLst/>
            <a:cxnLst>
              <a:cxn ang="0">
                <a:pos x="0" y="0"/>
              </a:cxn>
              <a:cxn ang="0">
                <a:pos x="144" y="0"/>
              </a:cxn>
              <a:cxn ang="0">
                <a:pos x="144" y="460"/>
              </a:cxn>
              <a:cxn ang="0">
                <a:pos x="324" y="460"/>
              </a:cxn>
            </a:cxnLst>
            <a:rect l="0" t="0" r="r" b="b"/>
            <a:pathLst>
              <a:path w="324" h="460">
                <a:moveTo>
                  <a:pt x="0" y="0"/>
                </a:moveTo>
                <a:lnTo>
                  <a:pt x="144" y="0"/>
                </a:lnTo>
                <a:lnTo>
                  <a:pt x="144" y="460"/>
                </a:lnTo>
                <a:lnTo>
                  <a:pt x="324" y="460"/>
                </a:lnTo>
              </a:path>
            </a:pathLst>
          </a:custGeom>
          <a:noFill/>
          <a:ln w="12700" cap="flat" cmpd="sng">
            <a:solidFill>
              <a:schemeClr val="tx1"/>
            </a:solidFill>
            <a:prstDash val="solid"/>
            <a:round/>
            <a:headEnd type="none" w="med" len="med"/>
            <a:tailEnd type="none" w="sm" len="sm"/>
          </a:ln>
          <a:effectLst/>
        </p:spPr>
        <p:txBody>
          <a:bodyPr>
            <a:prstTxWarp prst="textNoShape">
              <a:avLst/>
            </a:prstTxWarp>
          </a:bodyPr>
          <a:lstStyle/>
          <a:p>
            <a:endParaRPr lang="en-US"/>
          </a:p>
        </p:txBody>
      </p:sp>
      <p:sp useBgFill="1">
        <p:nvSpPr>
          <p:cNvPr id="54" name="Freeform 53"/>
          <p:cNvSpPr>
            <a:spLocks noChangeAspect="1"/>
          </p:cNvSpPr>
          <p:nvPr/>
        </p:nvSpPr>
        <p:spPr bwMode="auto">
          <a:xfrm>
            <a:off x="3556000" y="3509963"/>
            <a:ext cx="114300" cy="279400"/>
          </a:xfrm>
          <a:custGeom>
            <a:avLst/>
            <a:gdLst/>
            <a:ahLst/>
            <a:cxnLst>
              <a:cxn ang="0">
                <a:pos x="9" y="2"/>
              </a:cxn>
              <a:cxn ang="0">
                <a:pos x="23" y="38"/>
              </a:cxn>
              <a:cxn ang="0">
                <a:pos x="35" y="68"/>
              </a:cxn>
              <a:cxn ang="0">
                <a:pos x="41" y="114"/>
              </a:cxn>
              <a:cxn ang="0">
                <a:pos x="39" y="143"/>
              </a:cxn>
              <a:cxn ang="0">
                <a:pos x="36" y="173"/>
              </a:cxn>
              <a:cxn ang="0">
                <a:pos x="33" y="194"/>
              </a:cxn>
              <a:cxn ang="0">
                <a:pos x="26" y="213"/>
              </a:cxn>
              <a:cxn ang="0">
                <a:pos x="18" y="231"/>
              </a:cxn>
              <a:cxn ang="0">
                <a:pos x="9" y="254"/>
              </a:cxn>
              <a:cxn ang="0">
                <a:pos x="0" y="270"/>
              </a:cxn>
              <a:cxn ang="0">
                <a:pos x="93" y="269"/>
              </a:cxn>
              <a:cxn ang="0">
                <a:pos x="99" y="236"/>
              </a:cxn>
              <a:cxn ang="0">
                <a:pos x="102" y="8"/>
              </a:cxn>
              <a:cxn ang="0">
                <a:pos x="93" y="0"/>
              </a:cxn>
              <a:cxn ang="0">
                <a:pos x="9" y="2"/>
              </a:cxn>
            </a:cxnLst>
            <a:rect l="0" t="0" r="r" b="b"/>
            <a:pathLst>
              <a:path w="102" h="270">
                <a:moveTo>
                  <a:pt x="9" y="2"/>
                </a:moveTo>
                <a:lnTo>
                  <a:pt x="23" y="38"/>
                </a:lnTo>
                <a:lnTo>
                  <a:pt x="35" y="68"/>
                </a:lnTo>
                <a:lnTo>
                  <a:pt x="41" y="114"/>
                </a:lnTo>
                <a:lnTo>
                  <a:pt x="39" y="143"/>
                </a:lnTo>
                <a:lnTo>
                  <a:pt x="36" y="173"/>
                </a:lnTo>
                <a:lnTo>
                  <a:pt x="33" y="194"/>
                </a:lnTo>
                <a:lnTo>
                  <a:pt x="26" y="213"/>
                </a:lnTo>
                <a:lnTo>
                  <a:pt x="18" y="231"/>
                </a:lnTo>
                <a:lnTo>
                  <a:pt x="9" y="254"/>
                </a:lnTo>
                <a:lnTo>
                  <a:pt x="0" y="270"/>
                </a:lnTo>
                <a:lnTo>
                  <a:pt x="93" y="269"/>
                </a:lnTo>
                <a:lnTo>
                  <a:pt x="99" y="236"/>
                </a:lnTo>
                <a:lnTo>
                  <a:pt x="102" y="8"/>
                </a:lnTo>
                <a:lnTo>
                  <a:pt x="93" y="0"/>
                </a:lnTo>
                <a:lnTo>
                  <a:pt x="9" y="2"/>
                </a:lnTo>
                <a:close/>
              </a:path>
            </a:pathLst>
          </a:custGeom>
          <a:ln w="12700" cap="flat" cmpd="sng">
            <a:solidFill>
              <a:schemeClr val="tx1"/>
            </a:solidFill>
            <a:prstDash val="solid"/>
            <a:round/>
            <a:headEnd type="none" w="med" len="med"/>
            <a:tailEnd type="none" w="sm" len="sm"/>
          </a:ln>
          <a:effectLst/>
        </p:spPr>
        <p:txBody>
          <a:bodyPr>
            <a:prstTxWarp prst="textNoShape">
              <a:avLst/>
            </a:prstTxWarp>
          </a:bodyPr>
          <a:lstStyle/>
          <a:p>
            <a:endParaRPr lang="en-US"/>
          </a:p>
        </p:txBody>
      </p:sp>
      <p:sp useBgFill="1">
        <p:nvSpPr>
          <p:cNvPr id="57" name="Arc 56"/>
          <p:cNvSpPr>
            <a:spLocks noChangeAspect="1"/>
          </p:cNvSpPr>
          <p:nvPr/>
        </p:nvSpPr>
        <p:spPr bwMode="auto">
          <a:xfrm>
            <a:off x="3651250" y="3509963"/>
            <a:ext cx="241300" cy="26352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ln w="12700">
            <a:solidFill>
              <a:schemeClr val="tx1"/>
            </a:solidFill>
            <a:round/>
            <a:headEnd/>
            <a:tailEnd type="none" w="sm" len="sm"/>
          </a:ln>
          <a:effectLst/>
        </p:spPr>
        <p:txBody>
          <a:bodyPr>
            <a:prstTxWarp prst="textNoShape">
              <a:avLst/>
            </a:prstTxWarp>
          </a:bodyPr>
          <a:lstStyle/>
          <a:p>
            <a:endParaRPr lang="en-US"/>
          </a:p>
        </p:txBody>
      </p:sp>
      <p:sp useBgFill="1">
        <p:nvSpPr>
          <p:cNvPr id="58" name="Arc 57"/>
          <p:cNvSpPr>
            <a:spLocks noChangeAspect="1"/>
          </p:cNvSpPr>
          <p:nvPr/>
        </p:nvSpPr>
        <p:spPr bwMode="auto">
          <a:xfrm flipV="1">
            <a:off x="3644900" y="3525838"/>
            <a:ext cx="242888" cy="26352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ln w="12700">
            <a:solidFill>
              <a:schemeClr val="tx1"/>
            </a:solidFill>
            <a:round/>
            <a:headEnd/>
            <a:tailEnd type="none" w="sm" len="sm"/>
          </a:ln>
          <a:effectLst/>
        </p:spPr>
        <p:txBody>
          <a:bodyPr>
            <a:prstTxWarp prst="textNoShape">
              <a:avLst/>
            </a:prstTxWarp>
          </a:bodyPr>
          <a:lstStyle/>
          <a:p>
            <a:endParaRPr lang="en-US"/>
          </a:p>
        </p:txBody>
      </p:sp>
      <p:sp useBgFill="1">
        <p:nvSpPr>
          <p:cNvPr id="59" name="AutoShape 58"/>
          <p:cNvSpPr>
            <a:spLocks noChangeAspect="1" noChangeArrowheads="1"/>
          </p:cNvSpPr>
          <p:nvPr/>
        </p:nvSpPr>
        <p:spPr bwMode="auto">
          <a:xfrm>
            <a:off x="4043363" y="3821113"/>
            <a:ext cx="65087" cy="66675"/>
          </a:xfrm>
          <a:prstGeom prst="flowChartConnector">
            <a:avLst/>
          </a:prstGeom>
          <a:ln w="12700">
            <a:solidFill>
              <a:schemeClr val="tx1"/>
            </a:solidFill>
            <a:round/>
            <a:headEnd/>
            <a:tailEnd type="none" w="sm" len="sm"/>
          </a:ln>
          <a:effectLst/>
        </p:spPr>
        <p:txBody>
          <a:bodyPr>
            <a:prstTxWarp prst="textNoShape">
              <a:avLst/>
            </a:prstTxWarp>
          </a:bodyPr>
          <a:lstStyle/>
          <a:p>
            <a:endParaRPr lang="en-US"/>
          </a:p>
        </p:txBody>
      </p:sp>
      <p:sp useBgFill="1">
        <p:nvSpPr>
          <p:cNvPr id="60" name="Rectangle 59"/>
          <p:cNvSpPr>
            <a:spLocks noChangeAspect="1" noChangeArrowheads="1"/>
          </p:cNvSpPr>
          <p:nvPr/>
        </p:nvSpPr>
        <p:spPr bwMode="auto">
          <a:xfrm>
            <a:off x="4121150" y="3578225"/>
            <a:ext cx="266700" cy="344488"/>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p:nvSpPr>
          <p:cNvPr id="61" name="Line 60"/>
          <p:cNvSpPr>
            <a:spLocks noChangeAspect="1" noChangeShapeType="1"/>
          </p:cNvSpPr>
          <p:nvPr/>
        </p:nvSpPr>
        <p:spPr bwMode="auto">
          <a:xfrm>
            <a:off x="3887788" y="3646488"/>
            <a:ext cx="228600" cy="0"/>
          </a:xfrm>
          <a:prstGeom prst="line">
            <a:avLst/>
          </a:prstGeom>
          <a:noFill/>
          <a:ln w="12700">
            <a:solidFill>
              <a:schemeClr val="tx1"/>
            </a:solidFill>
            <a:round/>
            <a:headEnd/>
            <a:tailEnd type="none" w="sm" len="sm"/>
          </a:ln>
          <a:effectLst/>
        </p:spPr>
        <p:txBody>
          <a:bodyPr>
            <a:prstTxWarp prst="textNoShape">
              <a:avLst/>
            </a:prstTxWarp>
          </a:bodyPr>
          <a:lstStyle/>
          <a:p>
            <a:endParaRPr lang="en-US"/>
          </a:p>
        </p:txBody>
      </p:sp>
      <p:sp>
        <p:nvSpPr>
          <p:cNvPr id="62" name="Freeform 61"/>
          <p:cNvSpPr>
            <a:spLocks noChangeAspect="1"/>
          </p:cNvSpPr>
          <p:nvPr/>
        </p:nvSpPr>
        <p:spPr bwMode="auto">
          <a:xfrm>
            <a:off x="4392613" y="3648075"/>
            <a:ext cx="258762" cy="366713"/>
          </a:xfrm>
          <a:custGeom>
            <a:avLst/>
            <a:gdLst/>
            <a:ahLst/>
            <a:cxnLst>
              <a:cxn ang="0">
                <a:pos x="0" y="0"/>
              </a:cxn>
              <a:cxn ang="0">
                <a:pos x="144" y="0"/>
              </a:cxn>
              <a:cxn ang="0">
                <a:pos x="144" y="460"/>
              </a:cxn>
              <a:cxn ang="0">
                <a:pos x="324" y="460"/>
              </a:cxn>
            </a:cxnLst>
            <a:rect l="0" t="0" r="r" b="b"/>
            <a:pathLst>
              <a:path w="324" h="460">
                <a:moveTo>
                  <a:pt x="0" y="0"/>
                </a:moveTo>
                <a:lnTo>
                  <a:pt x="144" y="0"/>
                </a:lnTo>
                <a:lnTo>
                  <a:pt x="144" y="460"/>
                </a:lnTo>
                <a:lnTo>
                  <a:pt x="324" y="460"/>
                </a:lnTo>
              </a:path>
            </a:pathLst>
          </a:custGeom>
          <a:noFill/>
          <a:ln w="12700" cap="flat" cmpd="sng">
            <a:solidFill>
              <a:schemeClr val="tx1"/>
            </a:solidFill>
            <a:prstDash val="solid"/>
            <a:round/>
            <a:headEnd type="none" w="med" len="med"/>
            <a:tailEnd type="none" w="sm" len="sm"/>
          </a:ln>
          <a:effectLst/>
        </p:spPr>
        <p:txBody>
          <a:bodyPr>
            <a:prstTxWarp prst="textNoShape">
              <a:avLst/>
            </a:prstTxWarp>
          </a:bodyPr>
          <a:lstStyle/>
          <a:p>
            <a:endParaRPr lang="en-US"/>
          </a:p>
        </p:txBody>
      </p:sp>
      <p:sp>
        <p:nvSpPr>
          <p:cNvPr id="63" name="Line 62"/>
          <p:cNvSpPr>
            <a:spLocks noChangeAspect="1" noChangeShapeType="1"/>
          </p:cNvSpPr>
          <p:nvPr/>
        </p:nvSpPr>
        <p:spPr bwMode="auto">
          <a:xfrm flipH="1">
            <a:off x="3198813" y="4170363"/>
            <a:ext cx="1450975" cy="0"/>
          </a:xfrm>
          <a:prstGeom prst="line">
            <a:avLst/>
          </a:prstGeom>
          <a:noFill/>
          <a:ln w="25400" cap="flat" cmpd="sng" algn="ctr">
            <a:solidFill>
              <a:srgbClr val="FF0000"/>
            </a:solidFill>
            <a:prstDash val="solid"/>
            <a:round/>
            <a:headEnd type="none" w="med" len="med"/>
            <a:tailEnd type="none" w="sm" len="sm"/>
          </a:ln>
          <a:effectLst/>
        </p:spPr>
        <p:txBody>
          <a:bodyPr>
            <a:prstTxWarp prst="textNoShape">
              <a:avLst/>
            </a:prstTxWarp>
          </a:bodyPr>
          <a:lstStyle/>
          <a:p>
            <a:endParaRPr lang="en-US"/>
          </a:p>
        </p:txBody>
      </p:sp>
      <p:sp>
        <p:nvSpPr>
          <p:cNvPr id="64" name="Freeform 63"/>
          <p:cNvSpPr>
            <a:spLocks noChangeAspect="1"/>
          </p:cNvSpPr>
          <p:nvPr/>
        </p:nvSpPr>
        <p:spPr bwMode="auto">
          <a:xfrm>
            <a:off x="3927475" y="3856038"/>
            <a:ext cx="114300" cy="317500"/>
          </a:xfrm>
          <a:custGeom>
            <a:avLst/>
            <a:gdLst/>
            <a:ahLst/>
            <a:cxnLst>
              <a:cxn ang="0">
                <a:pos x="144" y="0"/>
              </a:cxn>
              <a:cxn ang="0">
                <a:pos x="0" y="0"/>
              </a:cxn>
              <a:cxn ang="0">
                <a:pos x="0" y="386"/>
              </a:cxn>
            </a:cxnLst>
            <a:rect l="0" t="0" r="r" b="b"/>
            <a:pathLst>
              <a:path w="144" h="386">
                <a:moveTo>
                  <a:pt x="144" y="0"/>
                </a:moveTo>
                <a:lnTo>
                  <a:pt x="0" y="0"/>
                </a:lnTo>
                <a:lnTo>
                  <a:pt x="0" y="386"/>
                </a:lnTo>
              </a:path>
            </a:pathLst>
          </a:custGeom>
          <a:noFill/>
          <a:ln w="12700" cap="flat" cmpd="sng">
            <a:solidFill>
              <a:schemeClr val="tx1"/>
            </a:solidFill>
            <a:prstDash val="solid"/>
            <a:round/>
            <a:headEnd type="none" w="med" len="med"/>
            <a:tailEnd type="none" w="sm" len="sm"/>
          </a:ln>
          <a:effectLst/>
        </p:spPr>
        <p:txBody>
          <a:bodyPr>
            <a:prstTxWarp prst="textNoShape">
              <a:avLst/>
            </a:prstTxWarp>
          </a:bodyPr>
          <a:lstStyle/>
          <a:p>
            <a:endParaRPr lang="en-US"/>
          </a:p>
        </p:txBody>
      </p:sp>
      <p:sp useBgFill="1">
        <p:nvSpPr>
          <p:cNvPr id="65" name="Freeform 64"/>
          <p:cNvSpPr>
            <a:spLocks noChangeAspect="1"/>
          </p:cNvSpPr>
          <p:nvPr/>
        </p:nvSpPr>
        <p:spPr bwMode="auto">
          <a:xfrm>
            <a:off x="3556000" y="4559300"/>
            <a:ext cx="114300" cy="279400"/>
          </a:xfrm>
          <a:custGeom>
            <a:avLst/>
            <a:gdLst/>
            <a:ahLst/>
            <a:cxnLst>
              <a:cxn ang="0">
                <a:pos x="9" y="2"/>
              </a:cxn>
              <a:cxn ang="0">
                <a:pos x="23" y="38"/>
              </a:cxn>
              <a:cxn ang="0">
                <a:pos x="35" y="68"/>
              </a:cxn>
              <a:cxn ang="0">
                <a:pos x="41" y="114"/>
              </a:cxn>
              <a:cxn ang="0">
                <a:pos x="39" y="143"/>
              </a:cxn>
              <a:cxn ang="0">
                <a:pos x="36" y="173"/>
              </a:cxn>
              <a:cxn ang="0">
                <a:pos x="33" y="194"/>
              </a:cxn>
              <a:cxn ang="0">
                <a:pos x="26" y="213"/>
              </a:cxn>
              <a:cxn ang="0">
                <a:pos x="18" y="231"/>
              </a:cxn>
              <a:cxn ang="0">
                <a:pos x="9" y="254"/>
              </a:cxn>
              <a:cxn ang="0">
                <a:pos x="0" y="270"/>
              </a:cxn>
              <a:cxn ang="0">
                <a:pos x="93" y="269"/>
              </a:cxn>
              <a:cxn ang="0">
                <a:pos x="99" y="236"/>
              </a:cxn>
              <a:cxn ang="0">
                <a:pos x="102" y="8"/>
              </a:cxn>
              <a:cxn ang="0">
                <a:pos x="93" y="0"/>
              </a:cxn>
              <a:cxn ang="0">
                <a:pos x="9" y="2"/>
              </a:cxn>
            </a:cxnLst>
            <a:rect l="0" t="0" r="r" b="b"/>
            <a:pathLst>
              <a:path w="102" h="270">
                <a:moveTo>
                  <a:pt x="9" y="2"/>
                </a:moveTo>
                <a:lnTo>
                  <a:pt x="23" y="38"/>
                </a:lnTo>
                <a:lnTo>
                  <a:pt x="35" y="68"/>
                </a:lnTo>
                <a:lnTo>
                  <a:pt x="41" y="114"/>
                </a:lnTo>
                <a:lnTo>
                  <a:pt x="39" y="143"/>
                </a:lnTo>
                <a:lnTo>
                  <a:pt x="36" y="173"/>
                </a:lnTo>
                <a:lnTo>
                  <a:pt x="33" y="194"/>
                </a:lnTo>
                <a:lnTo>
                  <a:pt x="26" y="213"/>
                </a:lnTo>
                <a:lnTo>
                  <a:pt x="18" y="231"/>
                </a:lnTo>
                <a:lnTo>
                  <a:pt x="9" y="254"/>
                </a:lnTo>
                <a:lnTo>
                  <a:pt x="0" y="270"/>
                </a:lnTo>
                <a:lnTo>
                  <a:pt x="93" y="269"/>
                </a:lnTo>
                <a:lnTo>
                  <a:pt x="99" y="236"/>
                </a:lnTo>
                <a:lnTo>
                  <a:pt x="102" y="8"/>
                </a:lnTo>
                <a:lnTo>
                  <a:pt x="93" y="0"/>
                </a:lnTo>
                <a:lnTo>
                  <a:pt x="9" y="2"/>
                </a:lnTo>
                <a:close/>
              </a:path>
            </a:pathLst>
          </a:custGeom>
          <a:ln w="12700" cap="flat" cmpd="sng">
            <a:solidFill>
              <a:schemeClr val="tx1"/>
            </a:solidFill>
            <a:prstDash val="solid"/>
            <a:round/>
            <a:headEnd type="none" w="med" len="med"/>
            <a:tailEnd type="none" w="sm" len="sm"/>
          </a:ln>
          <a:effectLst/>
        </p:spPr>
        <p:txBody>
          <a:bodyPr>
            <a:prstTxWarp prst="textNoShape">
              <a:avLst/>
            </a:prstTxWarp>
          </a:bodyPr>
          <a:lstStyle/>
          <a:p>
            <a:endParaRPr lang="en-US"/>
          </a:p>
        </p:txBody>
      </p:sp>
      <p:sp useBgFill="1">
        <p:nvSpPr>
          <p:cNvPr id="68" name="Arc 67"/>
          <p:cNvSpPr>
            <a:spLocks noChangeAspect="1"/>
          </p:cNvSpPr>
          <p:nvPr/>
        </p:nvSpPr>
        <p:spPr bwMode="auto">
          <a:xfrm>
            <a:off x="3651250" y="4559300"/>
            <a:ext cx="241300" cy="26352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ln w="12700">
            <a:solidFill>
              <a:schemeClr val="tx1"/>
            </a:solidFill>
            <a:round/>
            <a:headEnd/>
            <a:tailEnd type="none" w="sm" len="sm"/>
          </a:ln>
          <a:effectLst/>
        </p:spPr>
        <p:txBody>
          <a:bodyPr>
            <a:prstTxWarp prst="textNoShape">
              <a:avLst/>
            </a:prstTxWarp>
          </a:bodyPr>
          <a:lstStyle/>
          <a:p>
            <a:endParaRPr lang="en-US"/>
          </a:p>
        </p:txBody>
      </p:sp>
      <p:sp useBgFill="1">
        <p:nvSpPr>
          <p:cNvPr id="69" name="Arc 68"/>
          <p:cNvSpPr>
            <a:spLocks noChangeAspect="1"/>
          </p:cNvSpPr>
          <p:nvPr/>
        </p:nvSpPr>
        <p:spPr bwMode="auto">
          <a:xfrm flipV="1">
            <a:off x="3644900" y="4575175"/>
            <a:ext cx="242888" cy="26352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ln w="12700">
            <a:solidFill>
              <a:schemeClr val="tx1"/>
            </a:solidFill>
            <a:round/>
            <a:headEnd/>
            <a:tailEnd type="none" w="sm" len="sm"/>
          </a:ln>
          <a:effectLst/>
        </p:spPr>
        <p:txBody>
          <a:bodyPr>
            <a:prstTxWarp prst="textNoShape">
              <a:avLst/>
            </a:prstTxWarp>
          </a:bodyPr>
          <a:lstStyle/>
          <a:p>
            <a:endParaRPr lang="en-US"/>
          </a:p>
        </p:txBody>
      </p:sp>
      <p:sp useBgFill="1">
        <p:nvSpPr>
          <p:cNvPr id="70" name="AutoShape 69"/>
          <p:cNvSpPr>
            <a:spLocks noChangeAspect="1" noChangeArrowheads="1"/>
          </p:cNvSpPr>
          <p:nvPr/>
        </p:nvSpPr>
        <p:spPr bwMode="auto">
          <a:xfrm>
            <a:off x="4654550" y="5008563"/>
            <a:ext cx="304800" cy="273050"/>
          </a:xfrm>
          <a:prstGeom prst="flowChartDelay">
            <a:avLst/>
          </a:prstGeom>
          <a:ln w="12700">
            <a:solidFill>
              <a:schemeClr val="tx1"/>
            </a:solidFill>
            <a:miter lim="800000"/>
            <a:headEnd/>
            <a:tailEnd type="none" w="sm" len="sm"/>
          </a:ln>
          <a:effectLst/>
        </p:spPr>
        <p:txBody>
          <a:bodyPr>
            <a:prstTxWarp prst="textNoShape">
              <a:avLst/>
            </a:prstTxWarp>
          </a:bodyPr>
          <a:lstStyle/>
          <a:p>
            <a:endParaRPr lang="en-US"/>
          </a:p>
        </p:txBody>
      </p:sp>
      <p:sp useBgFill="1">
        <p:nvSpPr>
          <p:cNvPr id="71" name="AutoShape 70"/>
          <p:cNvSpPr>
            <a:spLocks noChangeAspect="1" noChangeArrowheads="1"/>
          </p:cNvSpPr>
          <p:nvPr/>
        </p:nvSpPr>
        <p:spPr bwMode="auto">
          <a:xfrm>
            <a:off x="4043363" y="4870450"/>
            <a:ext cx="65087" cy="66675"/>
          </a:xfrm>
          <a:prstGeom prst="flowChartConnector">
            <a:avLst/>
          </a:prstGeom>
          <a:ln w="12700">
            <a:solidFill>
              <a:schemeClr val="tx1"/>
            </a:solidFill>
            <a:round/>
            <a:headEnd/>
            <a:tailEnd type="none" w="sm" len="sm"/>
          </a:ln>
          <a:effectLst/>
        </p:spPr>
        <p:txBody>
          <a:bodyPr>
            <a:prstTxWarp prst="textNoShape">
              <a:avLst/>
            </a:prstTxWarp>
          </a:bodyPr>
          <a:lstStyle/>
          <a:p>
            <a:endParaRPr lang="en-US"/>
          </a:p>
        </p:txBody>
      </p:sp>
      <p:sp useBgFill="1">
        <p:nvSpPr>
          <p:cNvPr id="72" name="Rectangle 71"/>
          <p:cNvSpPr>
            <a:spLocks noChangeAspect="1" noChangeArrowheads="1"/>
          </p:cNvSpPr>
          <p:nvPr/>
        </p:nvSpPr>
        <p:spPr bwMode="auto">
          <a:xfrm>
            <a:off x="4121150" y="4627563"/>
            <a:ext cx="266700" cy="344487"/>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p:nvSpPr>
          <p:cNvPr id="73" name="Line 72"/>
          <p:cNvSpPr>
            <a:spLocks noChangeAspect="1" noChangeShapeType="1"/>
          </p:cNvSpPr>
          <p:nvPr/>
        </p:nvSpPr>
        <p:spPr bwMode="auto">
          <a:xfrm>
            <a:off x="3887788" y="4695825"/>
            <a:ext cx="228600" cy="0"/>
          </a:xfrm>
          <a:prstGeom prst="line">
            <a:avLst/>
          </a:prstGeom>
          <a:noFill/>
          <a:ln w="12700">
            <a:solidFill>
              <a:schemeClr val="tx1"/>
            </a:solidFill>
            <a:round/>
            <a:headEnd/>
            <a:tailEnd type="none" w="sm" len="sm"/>
          </a:ln>
          <a:effectLst/>
        </p:spPr>
        <p:txBody>
          <a:bodyPr>
            <a:prstTxWarp prst="textNoShape">
              <a:avLst/>
            </a:prstTxWarp>
          </a:bodyPr>
          <a:lstStyle/>
          <a:p>
            <a:endParaRPr lang="en-US"/>
          </a:p>
        </p:txBody>
      </p:sp>
      <p:sp>
        <p:nvSpPr>
          <p:cNvPr id="74" name="Freeform 73"/>
          <p:cNvSpPr>
            <a:spLocks noChangeAspect="1"/>
          </p:cNvSpPr>
          <p:nvPr/>
        </p:nvSpPr>
        <p:spPr bwMode="auto">
          <a:xfrm>
            <a:off x="4392613" y="4697413"/>
            <a:ext cx="258762" cy="366712"/>
          </a:xfrm>
          <a:custGeom>
            <a:avLst/>
            <a:gdLst/>
            <a:ahLst/>
            <a:cxnLst>
              <a:cxn ang="0">
                <a:pos x="0" y="0"/>
              </a:cxn>
              <a:cxn ang="0">
                <a:pos x="144" y="0"/>
              </a:cxn>
              <a:cxn ang="0">
                <a:pos x="144" y="460"/>
              </a:cxn>
              <a:cxn ang="0">
                <a:pos x="324" y="460"/>
              </a:cxn>
            </a:cxnLst>
            <a:rect l="0" t="0" r="r" b="b"/>
            <a:pathLst>
              <a:path w="324" h="460">
                <a:moveTo>
                  <a:pt x="0" y="0"/>
                </a:moveTo>
                <a:lnTo>
                  <a:pt x="144" y="0"/>
                </a:lnTo>
                <a:lnTo>
                  <a:pt x="144" y="460"/>
                </a:lnTo>
                <a:lnTo>
                  <a:pt x="324" y="460"/>
                </a:lnTo>
              </a:path>
            </a:pathLst>
          </a:custGeom>
          <a:noFill/>
          <a:ln w="12700" cap="flat" cmpd="sng">
            <a:solidFill>
              <a:schemeClr val="tx1"/>
            </a:solidFill>
            <a:prstDash val="solid"/>
            <a:round/>
            <a:headEnd type="none" w="med" len="med"/>
            <a:tailEnd type="none" w="sm" len="sm"/>
          </a:ln>
          <a:effectLst/>
        </p:spPr>
        <p:txBody>
          <a:bodyPr>
            <a:prstTxWarp prst="textNoShape">
              <a:avLst/>
            </a:prstTxWarp>
          </a:bodyPr>
          <a:lstStyle/>
          <a:p>
            <a:endParaRPr lang="en-US"/>
          </a:p>
        </p:txBody>
      </p:sp>
      <p:sp>
        <p:nvSpPr>
          <p:cNvPr id="75" name="Freeform 74"/>
          <p:cNvSpPr>
            <a:spLocks noChangeAspect="1"/>
          </p:cNvSpPr>
          <p:nvPr/>
        </p:nvSpPr>
        <p:spPr bwMode="auto">
          <a:xfrm>
            <a:off x="3927475" y="4905375"/>
            <a:ext cx="114300" cy="317500"/>
          </a:xfrm>
          <a:custGeom>
            <a:avLst/>
            <a:gdLst/>
            <a:ahLst/>
            <a:cxnLst>
              <a:cxn ang="0">
                <a:pos x="144" y="0"/>
              </a:cxn>
              <a:cxn ang="0">
                <a:pos x="0" y="0"/>
              </a:cxn>
              <a:cxn ang="0">
                <a:pos x="0" y="386"/>
              </a:cxn>
            </a:cxnLst>
            <a:rect l="0" t="0" r="r" b="b"/>
            <a:pathLst>
              <a:path w="144" h="386">
                <a:moveTo>
                  <a:pt x="144" y="0"/>
                </a:moveTo>
                <a:lnTo>
                  <a:pt x="0" y="0"/>
                </a:lnTo>
                <a:lnTo>
                  <a:pt x="0" y="386"/>
                </a:lnTo>
              </a:path>
            </a:pathLst>
          </a:custGeom>
          <a:noFill/>
          <a:ln w="12700" cap="flat" cmpd="sng">
            <a:solidFill>
              <a:schemeClr val="tx1"/>
            </a:solidFill>
            <a:prstDash val="solid"/>
            <a:round/>
            <a:headEnd type="none" w="med" len="med"/>
            <a:tailEnd type="none" w="sm" len="sm"/>
          </a:ln>
          <a:effectLst/>
        </p:spPr>
        <p:txBody>
          <a:bodyPr>
            <a:prstTxWarp prst="textNoShape">
              <a:avLst/>
            </a:prstTxWarp>
          </a:bodyPr>
          <a:lstStyle/>
          <a:p>
            <a:endParaRPr lang="en-US"/>
          </a:p>
        </p:txBody>
      </p:sp>
      <p:sp useBgFill="1">
        <p:nvSpPr>
          <p:cNvPr id="76" name="Freeform 75"/>
          <p:cNvSpPr>
            <a:spLocks noChangeAspect="1"/>
          </p:cNvSpPr>
          <p:nvPr/>
        </p:nvSpPr>
        <p:spPr bwMode="auto">
          <a:xfrm>
            <a:off x="6451600" y="2357438"/>
            <a:ext cx="114300" cy="279400"/>
          </a:xfrm>
          <a:custGeom>
            <a:avLst/>
            <a:gdLst/>
            <a:ahLst/>
            <a:cxnLst>
              <a:cxn ang="0">
                <a:pos x="9" y="2"/>
              </a:cxn>
              <a:cxn ang="0">
                <a:pos x="23" y="38"/>
              </a:cxn>
              <a:cxn ang="0">
                <a:pos x="35" y="68"/>
              </a:cxn>
              <a:cxn ang="0">
                <a:pos x="41" y="114"/>
              </a:cxn>
              <a:cxn ang="0">
                <a:pos x="39" y="143"/>
              </a:cxn>
              <a:cxn ang="0">
                <a:pos x="36" y="173"/>
              </a:cxn>
              <a:cxn ang="0">
                <a:pos x="33" y="194"/>
              </a:cxn>
              <a:cxn ang="0">
                <a:pos x="26" y="213"/>
              </a:cxn>
              <a:cxn ang="0">
                <a:pos x="18" y="231"/>
              </a:cxn>
              <a:cxn ang="0">
                <a:pos x="9" y="254"/>
              </a:cxn>
              <a:cxn ang="0">
                <a:pos x="0" y="270"/>
              </a:cxn>
              <a:cxn ang="0">
                <a:pos x="93" y="269"/>
              </a:cxn>
              <a:cxn ang="0">
                <a:pos x="99" y="236"/>
              </a:cxn>
              <a:cxn ang="0">
                <a:pos x="102" y="8"/>
              </a:cxn>
              <a:cxn ang="0">
                <a:pos x="93" y="0"/>
              </a:cxn>
              <a:cxn ang="0">
                <a:pos x="9" y="2"/>
              </a:cxn>
            </a:cxnLst>
            <a:rect l="0" t="0" r="r" b="b"/>
            <a:pathLst>
              <a:path w="102" h="270">
                <a:moveTo>
                  <a:pt x="9" y="2"/>
                </a:moveTo>
                <a:lnTo>
                  <a:pt x="23" y="38"/>
                </a:lnTo>
                <a:lnTo>
                  <a:pt x="35" y="68"/>
                </a:lnTo>
                <a:lnTo>
                  <a:pt x="41" y="114"/>
                </a:lnTo>
                <a:lnTo>
                  <a:pt x="39" y="143"/>
                </a:lnTo>
                <a:lnTo>
                  <a:pt x="36" y="173"/>
                </a:lnTo>
                <a:lnTo>
                  <a:pt x="33" y="194"/>
                </a:lnTo>
                <a:lnTo>
                  <a:pt x="26" y="213"/>
                </a:lnTo>
                <a:lnTo>
                  <a:pt x="18" y="231"/>
                </a:lnTo>
                <a:lnTo>
                  <a:pt x="9" y="254"/>
                </a:lnTo>
                <a:lnTo>
                  <a:pt x="0" y="270"/>
                </a:lnTo>
                <a:lnTo>
                  <a:pt x="93" y="269"/>
                </a:lnTo>
                <a:lnTo>
                  <a:pt x="99" y="236"/>
                </a:lnTo>
                <a:lnTo>
                  <a:pt x="102" y="8"/>
                </a:lnTo>
                <a:lnTo>
                  <a:pt x="93" y="0"/>
                </a:lnTo>
                <a:lnTo>
                  <a:pt x="9" y="2"/>
                </a:lnTo>
                <a:close/>
              </a:path>
            </a:pathLst>
          </a:custGeom>
          <a:ln w="12700" cap="flat" cmpd="sng">
            <a:solidFill>
              <a:schemeClr val="tx1"/>
            </a:solidFill>
            <a:prstDash val="solid"/>
            <a:round/>
            <a:headEnd type="none" w="med" len="med"/>
            <a:tailEnd type="none" w="sm" len="sm"/>
          </a:ln>
          <a:effectLst/>
        </p:spPr>
        <p:txBody>
          <a:bodyPr>
            <a:prstTxWarp prst="textNoShape">
              <a:avLst/>
            </a:prstTxWarp>
          </a:bodyPr>
          <a:lstStyle/>
          <a:p>
            <a:endParaRPr lang="en-US"/>
          </a:p>
        </p:txBody>
      </p:sp>
      <p:sp useBgFill="1">
        <p:nvSpPr>
          <p:cNvPr id="79" name="Arc 78"/>
          <p:cNvSpPr>
            <a:spLocks noChangeAspect="1"/>
          </p:cNvSpPr>
          <p:nvPr/>
        </p:nvSpPr>
        <p:spPr bwMode="auto">
          <a:xfrm>
            <a:off x="6546850" y="2357438"/>
            <a:ext cx="241300" cy="26352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ln w="12700">
            <a:solidFill>
              <a:schemeClr val="tx1"/>
            </a:solidFill>
            <a:round/>
            <a:headEnd/>
            <a:tailEnd type="none" w="sm" len="sm"/>
          </a:ln>
          <a:effectLst/>
        </p:spPr>
        <p:txBody>
          <a:bodyPr>
            <a:prstTxWarp prst="textNoShape">
              <a:avLst/>
            </a:prstTxWarp>
          </a:bodyPr>
          <a:lstStyle/>
          <a:p>
            <a:endParaRPr lang="en-US"/>
          </a:p>
        </p:txBody>
      </p:sp>
      <p:sp useBgFill="1">
        <p:nvSpPr>
          <p:cNvPr id="80" name="Arc 79"/>
          <p:cNvSpPr>
            <a:spLocks noChangeAspect="1"/>
          </p:cNvSpPr>
          <p:nvPr/>
        </p:nvSpPr>
        <p:spPr bwMode="auto">
          <a:xfrm flipV="1">
            <a:off x="6540500" y="2373313"/>
            <a:ext cx="242888" cy="26352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ln w="12700">
            <a:solidFill>
              <a:schemeClr val="tx1"/>
            </a:solidFill>
            <a:round/>
            <a:headEnd/>
            <a:tailEnd type="none" w="sm" len="sm"/>
          </a:ln>
          <a:effectLst/>
        </p:spPr>
        <p:txBody>
          <a:bodyPr>
            <a:prstTxWarp prst="textNoShape">
              <a:avLst/>
            </a:prstTxWarp>
          </a:bodyPr>
          <a:lstStyle/>
          <a:p>
            <a:endParaRPr lang="en-US"/>
          </a:p>
        </p:txBody>
      </p:sp>
      <p:sp useBgFill="1">
        <p:nvSpPr>
          <p:cNvPr id="81" name="AutoShape 80"/>
          <p:cNvSpPr>
            <a:spLocks noChangeAspect="1" noChangeArrowheads="1"/>
          </p:cNvSpPr>
          <p:nvPr/>
        </p:nvSpPr>
        <p:spPr bwMode="auto">
          <a:xfrm>
            <a:off x="7550150" y="2806700"/>
            <a:ext cx="304800" cy="273050"/>
          </a:xfrm>
          <a:prstGeom prst="flowChartDelay">
            <a:avLst/>
          </a:prstGeom>
          <a:ln w="12700">
            <a:solidFill>
              <a:schemeClr val="tx1"/>
            </a:solidFill>
            <a:miter lim="800000"/>
            <a:headEnd/>
            <a:tailEnd type="none" w="sm" len="sm"/>
          </a:ln>
          <a:effectLst/>
        </p:spPr>
        <p:txBody>
          <a:bodyPr>
            <a:prstTxWarp prst="textNoShape">
              <a:avLst/>
            </a:prstTxWarp>
          </a:bodyPr>
          <a:lstStyle/>
          <a:p>
            <a:endParaRPr lang="en-US"/>
          </a:p>
        </p:txBody>
      </p:sp>
      <p:sp useBgFill="1">
        <p:nvSpPr>
          <p:cNvPr id="82" name="AutoShape 81"/>
          <p:cNvSpPr>
            <a:spLocks noChangeAspect="1" noChangeArrowheads="1"/>
          </p:cNvSpPr>
          <p:nvPr/>
        </p:nvSpPr>
        <p:spPr bwMode="auto">
          <a:xfrm>
            <a:off x="6938963" y="2668588"/>
            <a:ext cx="65087" cy="66675"/>
          </a:xfrm>
          <a:prstGeom prst="flowChartConnector">
            <a:avLst/>
          </a:prstGeom>
          <a:ln w="12700">
            <a:solidFill>
              <a:schemeClr val="tx1"/>
            </a:solidFill>
            <a:round/>
            <a:headEnd/>
            <a:tailEnd type="none" w="sm" len="sm"/>
          </a:ln>
          <a:effectLst/>
        </p:spPr>
        <p:txBody>
          <a:bodyPr>
            <a:prstTxWarp prst="textNoShape">
              <a:avLst/>
            </a:prstTxWarp>
          </a:bodyPr>
          <a:lstStyle/>
          <a:p>
            <a:endParaRPr lang="en-US"/>
          </a:p>
        </p:txBody>
      </p:sp>
      <p:sp useBgFill="1">
        <p:nvSpPr>
          <p:cNvPr id="83" name="Rectangle 82"/>
          <p:cNvSpPr>
            <a:spLocks noChangeAspect="1" noChangeArrowheads="1"/>
          </p:cNvSpPr>
          <p:nvPr/>
        </p:nvSpPr>
        <p:spPr bwMode="auto">
          <a:xfrm>
            <a:off x="7016750" y="2425700"/>
            <a:ext cx="266700" cy="344488"/>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p:nvSpPr>
          <p:cNvPr id="84" name="Line 83"/>
          <p:cNvSpPr>
            <a:spLocks noChangeAspect="1" noChangeShapeType="1"/>
          </p:cNvSpPr>
          <p:nvPr/>
        </p:nvSpPr>
        <p:spPr bwMode="auto">
          <a:xfrm>
            <a:off x="6783388" y="2493963"/>
            <a:ext cx="228600" cy="0"/>
          </a:xfrm>
          <a:prstGeom prst="line">
            <a:avLst/>
          </a:prstGeom>
          <a:noFill/>
          <a:ln w="12700">
            <a:solidFill>
              <a:schemeClr val="tx1"/>
            </a:solidFill>
            <a:round/>
            <a:headEnd/>
            <a:tailEnd type="none" w="sm" len="sm"/>
          </a:ln>
          <a:effectLst/>
        </p:spPr>
        <p:txBody>
          <a:bodyPr>
            <a:prstTxWarp prst="textNoShape">
              <a:avLst/>
            </a:prstTxWarp>
          </a:bodyPr>
          <a:lstStyle/>
          <a:p>
            <a:endParaRPr lang="en-US"/>
          </a:p>
        </p:txBody>
      </p:sp>
      <p:sp>
        <p:nvSpPr>
          <p:cNvPr id="85" name="Freeform 84"/>
          <p:cNvSpPr>
            <a:spLocks noChangeAspect="1"/>
          </p:cNvSpPr>
          <p:nvPr/>
        </p:nvSpPr>
        <p:spPr bwMode="auto">
          <a:xfrm>
            <a:off x="7288213" y="2495550"/>
            <a:ext cx="258762" cy="366713"/>
          </a:xfrm>
          <a:custGeom>
            <a:avLst/>
            <a:gdLst/>
            <a:ahLst/>
            <a:cxnLst>
              <a:cxn ang="0">
                <a:pos x="0" y="0"/>
              </a:cxn>
              <a:cxn ang="0">
                <a:pos x="144" y="0"/>
              </a:cxn>
              <a:cxn ang="0">
                <a:pos x="144" y="460"/>
              </a:cxn>
              <a:cxn ang="0">
                <a:pos x="324" y="460"/>
              </a:cxn>
            </a:cxnLst>
            <a:rect l="0" t="0" r="r" b="b"/>
            <a:pathLst>
              <a:path w="324" h="460">
                <a:moveTo>
                  <a:pt x="0" y="0"/>
                </a:moveTo>
                <a:lnTo>
                  <a:pt x="144" y="0"/>
                </a:lnTo>
                <a:lnTo>
                  <a:pt x="144" y="460"/>
                </a:lnTo>
                <a:lnTo>
                  <a:pt x="324" y="460"/>
                </a:lnTo>
              </a:path>
            </a:pathLst>
          </a:custGeom>
          <a:noFill/>
          <a:ln w="12700" cap="flat" cmpd="sng">
            <a:solidFill>
              <a:schemeClr val="tx1"/>
            </a:solidFill>
            <a:prstDash val="solid"/>
            <a:round/>
            <a:headEnd type="none" w="med" len="med"/>
            <a:tailEnd type="none" w="sm" len="sm"/>
          </a:ln>
          <a:effectLst/>
        </p:spPr>
        <p:txBody>
          <a:bodyPr>
            <a:prstTxWarp prst="textNoShape">
              <a:avLst/>
            </a:prstTxWarp>
          </a:bodyPr>
          <a:lstStyle/>
          <a:p>
            <a:endParaRPr lang="en-US"/>
          </a:p>
        </p:txBody>
      </p:sp>
      <p:sp>
        <p:nvSpPr>
          <p:cNvPr id="86" name="Freeform 85"/>
          <p:cNvSpPr>
            <a:spLocks noChangeAspect="1"/>
          </p:cNvSpPr>
          <p:nvPr/>
        </p:nvSpPr>
        <p:spPr bwMode="auto">
          <a:xfrm>
            <a:off x="6823075" y="2703513"/>
            <a:ext cx="114300" cy="317500"/>
          </a:xfrm>
          <a:custGeom>
            <a:avLst/>
            <a:gdLst/>
            <a:ahLst/>
            <a:cxnLst>
              <a:cxn ang="0">
                <a:pos x="144" y="0"/>
              </a:cxn>
              <a:cxn ang="0">
                <a:pos x="0" y="0"/>
              </a:cxn>
              <a:cxn ang="0">
                <a:pos x="0" y="386"/>
              </a:cxn>
            </a:cxnLst>
            <a:rect l="0" t="0" r="r" b="b"/>
            <a:pathLst>
              <a:path w="144" h="386">
                <a:moveTo>
                  <a:pt x="144" y="0"/>
                </a:moveTo>
                <a:lnTo>
                  <a:pt x="0" y="0"/>
                </a:lnTo>
                <a:lnTo>
                  <a:pt x="0" y="386"/>
                </a:lnTo>
              </a:path>
            </a:pathLst>
          </a:custGeom>
          <a:noFill/>
          <a:ln w="12700" cap="flat" cmpd="sng">
            <a:solidFill>
              <a:schemeClr val="tx1"/>
            </a:solidFill>
            <a:prstDash val="solid"/>
            <a:round/>
            <a:headEnd type="none" w="med" len="med"/>
            <a:tailEnd type="none" w="sm" len="sm"/>
          </a:ln>
          <a:effectLst/>
        </p:spPr>
        <p:txBody>
          <a:bodyPr>
            <a:prstTxWarp prst="textNoShape">
              <a:avLst/>
            </a:prstTxWarp>
          </a:bodyPr>
          <a:lstStyle/>
          <a:p>
            <a:endParaRPr lang="en-US"/>
          </a:p>
        </p:txBody>
      </p:sp>
      <p:sp useBgFill="1">
        <p:nvSpPr>
          <p:cNvPr id="87" name="Freeform 86"/>
          <p:cNvSpPr>
            <a:spLocks noChangeAspect="1"/>
          </p:cNvSpPr>
          <p:nvPr/>
        </p:nvSpPr>
        <p:spPr bwMode="auto">
          <a:xfrm>
            <a:off x="6451600" y="3425825"/>
            <a:ext cx="114300" cy="279400"/>
          </a:xfrm>
          <a:custGeom>
            <a:avLst/>
            <a:gdLst/>
            <a:ahLst/>
            <a:cxnLst>
              <a:cxn ang="0">
                <a:pos x="9" y="2"/>
              </a:cxn>
              <a:cxn ang="0">
                <a:pos x="23" y="38"/>
              </a:cxn>
              <a:cxn ang="0">
                <a:pos x="35" y="68"/>
              </a:cxn>
              <a:cxn ang="0">
                <a:pos x="41" y="114"/>
              </a:cxn>
              <a:cxn ang="0">
                <a:pos x="39" y="143"/>
              </a:cxn>
              <a:cxn ang="0">
                <a:pos x="36" y="173"/>
              </a:cxn>
              <a:cxn ang="0">
                <a:pos x="33" y="194"/>
              </a:cxn>
              <a:cxn ang="0">
                <a:pos x="26" y="213"/>
              </a:cxn>
              <a:cxn ang="0">
                <a:pos x="18" y="231"/>
              </a:cxn>
              <a:cxn ang="0">
                <a:pos x="9" y="254"/>
              </a:cxn>
              <a:cxn ang="0">
                <a:pos x="0" y="270"/>
              </a:cxn>
              <a:cxn ang="0">
                <a:pos x="93" y="269"/>
              </a:cxn>
              <a:cxn ang="0">
                <a:pos x="99" y="236"/>
              </a:cxn>
              <a:cxn ang="0">
                <a:pos x="102" y="8"/>
              </a:cxn>
              <a:cxn ang="0">
                <a:pos x="93" y="0"/>
              </a:cxn>
              <a:cxn ang="0">
                <a:pos x="9" y="2"/>
              </a:cxn>
            </a:cxnLst>
            <a:rect l="0" t="0" r="r" b="b"/>
            <a:pathLst>
              <a:path w="102" h="270">
                <a:moveTo>
                  <a:pt x="9" y="2"/>
                </a:moveTo>
                <a:lnTo>
                  <a:pt x="23" y="38"/>
                </a:lnTo>
                <a:lnTo>
                  <a:pt x="35" y="68"/>
                </a:lnTo>
                <a:lnTo>
                  <a:pt x="41" y="114"/>
                </a:lnTo>
                <a:lnTo>
                  <a:pt x="39" y="143"/>
                </a:lnTo>
                <a:lnTo>
                  <a:pt x="36" y="173"/>
                </a:lnTo>
                <a:lnTo>
                  <a:pt x="33" y="194"/>
                </a:lnTo>
                <a:lnTo>
                  <a:pt x="26" y="213"/>
                </a:lnTo>
                <a:lnTo>
                  <a:pt x="18" y="231"/>
                </a:lnTo>
                <a:lnTo>
                  <a:pt x="9" y="254"/>
                </a:lnTo>
                <a:lnTo>
                  <a:pt x="0" y="270"/>
                </a:lnTo>
                <a:lnTo>
                  <a:pt x="93" y="269"/>
                </a:lnTo>
                <a:lnTo>
                  <a:pt x="99" y="236"/>
                </a:lnTo>
                <a:lnTo>
                  <a:pt x="102" y="8"/>
                </a:lnTo>
                <a:lnTo>
                  <a:pt x="93" y="0"/>
                </a:lnTo>
                <a:lnTo>
                  <a:pt x="9" y="2"/>
                </a:lnTo>
                <a:close/>
              </a:path>
            </a:pathLst>
          </a:custGeom>
          <a:ln w="12700" cap="flat" cmpd="sng">
            <a:solidFill>
              <a:schemeClr val="tx1"/>
            </a:solidFill>
            <a:prstDash val="solid"/>
            <a:round/>
            <a:headEnd type="none" w="med" len="med"/>
            <a:tailEnd type="none" w="sm" len="sm"/>
          </a:ln>
          <a:effectLst/>
        </p:spPr>
        <p:txBody>
          <a:bodyPr>
            <a:prstTxWarp prst="textNoShape">
              <a:avLst/>
            </a:prstTxWarp>
          </a:bodyPr>
          <a:lstStyle/>
          <a:p>
            <a:endParaRPr lang="en-US"/>
          </a:p>
        </p:txBody>
      </p:sp>
      <p:sp useBgFill="1">
        <p:nvSpPr>
          <p:cNvPr id="90" name="Arc 89"/>
          <p:cNvSpPr>
            <a:spLocks noChangeAspect="1"/>
          </p:cNvSpPr>
          <p:nvPr/>
        </p:nvSpPr>
        <p:spPr bwMode="auto">
          <a:xfrm>
            <a:off x="6546850" y="3425825"/>
            <a:ext cx="241300" cy="26352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ln w="12700">
            <a:solidFill>
              <a:schemeClr val="tx1"/>
            </a:solidFill>
            <a:round/>
            <a:headEnd/>
            <a:tailEnd type="none" w="sm" len="sm"/>
          </a:ln>
          <a:effectLst/>
        </p:spPr>
        <p:txBody>
          <a:bodyPr>
            <a:prstTxWarp prst="textNoShape">
              <a:avLst/>
            </a:prstTxWarp>
          </a:bodyPr>
          <a:lstStyle/>
          <a:p>
            <a:endParaRPr lang="en-US"/>
          </a:p>
        </p:txBody>
      </p:sp>
      <p:sp useBgFill="1">
        <p:nvSpPr>
          <p:cNvPr id="91" name="Arc 90"/>
          <p:cNvSpPr>
            <a:spLocks noChangeAspect="1"/>
          </p:cNvSpPr>
          <p:nvPr/>
        </p:nvSpPr>
        <p:spPr bwMode="auto">
          <a:xfrm flipV="1">
            <a:off x="6540500" y="3441700"/>
            <a:ext cx="242888" cy="26352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ln w="12700">
            <a:solidFill>
              <a:schemeClr val="tx1"/>
            </a:solidFill>
            <a:round/>
            <a:headEnd/>
            <a:tailEnd type="none" w="sm" len="sm"/>
          </a:ln>
          <a:effectLst/>
        </p:spPr>
        <p:txBody>
          <a:bodyPr>
            <a:prstTxWarp prst="textNoShape">
              <a:avLst/>
            </a:prstTxWarp>
          </a:bodyPr>
          <a:lstStyle/>
          <a:p>
            <a:endParaRPr lang="en-US"/>
          </a:p>
        </p:txBody>
      </p:sp>
      <p:sp useBgFill="1">
        <p:nvSpPr>
          <p:cNvPr id="92" name="AutoShape 91"/>
          <p:cNvSpPr>
            <a:spLocks noChangeAspect="1" noChangeArrowheads="1"/>
          </p:cNvSpPr>
          <p:nvPr/>
        </p:nvSpPr>
        <p:spPr bwMode="auto">
          <a:xfrm>
            <a:off x="6938963" y="3736975"/>
            <a:ext cx="65087" cy="66675"/>
          </a:xfrm>
          <a:prstGeom prst="flowChartConnector">
            <a:avLst/>
          </a:prstGeom>
          <a:ln w="12700">
            <a:solidFill>
              <a:schemeClr val="tx1"/>
            </a:solidFill>
            <a:round/>
            <a:headEnd/>
            <a:tailEnd type="none" w="sm" len="sm"/>
          </a:ln>
          <a:effectLst/>
        </p:spPr>
        <p:txBody>
          <a:bodyPr>
            <a:prstTxWarp prst="textNoShape">
              <a:avLst/>
            </a:prstTxWarp>
          </a:bodyPr>
          <a:lstStyle/>
          <a:p>
            <a:endParaRPr lang="en-US"/>
          </a:p>
        </p:txBody>
      </p:sp>
      <p:sp useBgFill="1">
        <p:nvSpPr>
          <p:cNvPr id="93" name="Rectangle 92"/>
          <p:cNvSpPr>
            <a:spLocks noChangeAspect="1" noChangeArrowheads="1"/>
          </p:cNvSpPr>
          <p:nvPr/>
        </p:nvSpPr>
        <p:spPr bwMode="auto">
          <a:xfrm>
            <a:off x="7016750" y="3494088"/>
            <a:ext cx="266700" cy="344487"/>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p:nvSpPr>
          <p:cNvPr id="94" name="Line 93"/>
          <p:cNvSpPr>
            <a:spLocks noChangeAspect="1" noChangeShapeType="1"/>
          </p:cNvSpPr>
          <p:nvPr/>
        </p:nvSpPr>
        <p:spPr bwMode="auto">
          <a:xfrm>
            <a:off x="6783388" y="3562350"/>
            <a:ext cx="228600" cy="0"/>
          </a:xfrm>
          <a:prstGeom prst="line">
            <a:avLst/>
          </a:prstGeom>
          <a:noFill/>
          <a:ln w="12700">
            <a:solidFill>
              <a:schemeClr val="tx1"/>
            </a:solidFill>
            <a:round/>
            <a:headEnd/>
            <a:tailEnd type="none" w="sm" len="sm"/>
          </a:ln>
          <a:effectLst/>
        </p:spPr>
        <p:txBody>
          <a:bodyPr>
            <a:prstTxWarp prst="textNoShape">
              <a:avLst/>
            </a:prstTxWarp>
          </a:bodyPr>
          <a:lstStyle/>
          <a:p>
            <a:endParaRPr lang="en-US"/>
          </a:p>
        </p:txBody>
      </p:sp>
      <p:sp>
        <p:nvSpPr>
          <p:cNvPr id="95" name="Freeform 94"/>
          <p:cNvSpPr>
            <a:spLocks noChangeAspect="1"/>
          </p:cNvSpPr>
          <p:nvPr/>
        </p:nvSpPr>
        <p:spPr bwMode="auto">
          <a:xfrm>
            <a:off x="7288213" y="3563938"/>
            <a:ext cx="258762" cy="366712"/>
          </a:xfrm>
          <a:custGeom>
            <a:avLst/>
            <a:gdLst/>
            <a:ahLst/>
            <a:cxnLst>
              <a:cxn ang="0">
                <a:pos x="0" y="0"/>
              </a:cxn>
              <a:cxn ang="0">
                <a:pos x="144" y="0"/>
              </a:cxn>
              <a:cxn ang="0">
                <a:pos x="144" y="460"/>
              </a:cxn>
              <a:cxn ang="0">
                <a:pos x="324" y="460"/>
              </a:cxn>
            </a:cxnLst>
            <a:rect l="0" t="0" r="r" b="b"/>
            <a:pathLst>
              <a:path w="324" h="460">
                <a:moveTo>
                  <a:pt x="0" y="0"/>
                </a:moveTo>
                <a:lnTo>
                  <a:pt x="144" y="0"/>
                </a:lnTo>
                <a:lnTo>
                  <a:pt x="144" y="460"/>
                </a:lnTo>
                <a:lnTo>
                  <a:pt x="324" y="460"/>
                </a:lnTo>
              </a:path>
            </a:pathLst>
          </a:custGeom>
          <a:noFill/>
          <a:ln w="12700" cap="flat" cmpd="sng">
            <a:solidFill>
              <a:schemeClr val="tx1"/>
            </a:solidFill>
            <a:prstDash val="solid"/>
            <a:round/>
            <a:headEnd type="none" w="med" len="med"/>
            <a:tailEnd type="none" w="sm" len="sm"/>
          </a:ln>
          <a:effectLst/>
        </p:spPr>
        <p:txBody>
          <a:bodyPr>
            <a:prstTxWarp prst="textNoShape">
              <a:avLst/>
            </a:prstTxWarp>
          </a:bodyPr>
          <a:lstStyle/>
          <a:p>
            <a:endParaRPr lang="en-US"/>
          </a:p>
        </p:txBody>
      </p:sp>
      <p:sp>
        <p:nvSpPr>
          <p:cNvPr id="96" name="Freeform 95"/>
          <p:cNvSpPr>
            <a:spLocks noChangeAspect="1"/>
          </p:cNvSpPr>
          <p:nvPr/>
        </p:nvSpPr>
        <p:spPr bwMode="auto">
          <a:xfrm>
            <a:off x="6823075" y="3771900"/>
            <a:ext cx="114300" cy="317500"/>
          </a:xfrm>
          <a:custGeom>
            <a:avLst/>
            <a:gdLst/>
            <a:ahLst/>
            <a:cxnLst>
              <a:cxn ang="0">
                <a:pos x="144" y="0"/>
              </a:cxn>
              <a:cxn ang="0">
                <a:pos x="0" y="0"/>
              </a:cxn>
              <a:cxn ang="0">
                <a:pos x="0" y="386"/>
              </a:cxn>
            </a:cxnLst>
            <a:rect l="0" t="0" r="r" b="b"/>
            <a:pathLst>
              <a:path w="144" h="386">
                <a:moveTo>
                  <a:pt x="144" y="0"/>
                </a:moveTo>
                <a:lnTo>
                  <a:pt x="0" y="0"/>
                </a:lnTo>
                <a:lnTo>
                  <a:pt x="0" y="386"/>
                </a:lnTo>
              </a:path>
            </a:pathLst>
          </a:custGeom>
          <a:noFill/>
          <a:ln w="12700" cap="flat" cmpd="sng">
            <a:solidFill>
              <a:schemeClr val="tx1"/>
            </a:solidFill>
            <a:prstDash val="solid"/>
            <a:round/>
            <a:headEnd type="none" w="med" len="med"/>
            <a:tailEnd type="none" w="sm" len="sm"/>
          </a:ln>
          <a:effectLst/>
        </p:spPr>
        <p:txBody>
          <a:bodyPr>
            <a:prstTxWarp prst="textNoShape">
              <a:avLst/>
            </a:prstTxWarp>
          </a:bodyPr>
          <a:lstStyle/>
          <a:p>
            <a:endParaRPr lang="en-US"/>
          </a:p>
        </p:txBody>
      </p:sp>
      <p:sp useBgFill="1">
        <p:nvSpPr>
          <p:cNvPr id="97" name="Freeform 96"/>
          <p:cNvSpPr>
            <a:spLocks noChangeAspect="1"/>
          </p:cNvSpPr>
          <p:nvPr/>
        </p:nvSpPr>
        <p:spPr bwMode="auto">
          <a:xfrm>
            <a:off x="6451600" y="4475163"/>
            <a:ext cx="114300" cy="279400"/>
          </a:xfrm>
          <a:custGeom>
            <a:avLst/>
            <a:gdLst/>
            <a:ahLst/>
            <a:cxnLst>
              <a:cxn ang="0">
                <a:pos x="9" y="2"/>
              </a:cxn>
              <a:cxn ang="0">
                <a:pos x="23" y="38"/>
              </a:cxn>
              <a:cxn ang="0">
                <a:pos x="35" y="68"/>
              </a:cxn>
              <a:cxn ang="0">
                <a:pos x="41" y="114"/>
              </a:cxn>
              <a:cxn ang="0">
                <a:pos x="39" y="143"/>
              </a:cxn>
              <a:cxn ang="0">
                <a:pos x="36" y="173"/>
              </a:cxn>
              <a:cxn ang="0">
                <a:pos x="33" y="194"/>
              </a:cxn>
              <a:cxn ang="0">
                <a:pos x="26" y="213"/>
              </a:cxn>
              <a:cxn ang="0">
                <a:pos x="18" y="231"/>
              </a:cxn>
              <a:cxn ang="0">
                <a:pos x="9" y="254"/>
              </a:cxn>
              <a:cxn ang="0">
                <a:pos x="0" y="270"/>
              </a:cxn>
              <a:cxn ang="0">
                <a:pos x="93" y="269"/>
              </a:cxn>
              <a:cxn ang="0">
                <a:pos x="99" y="236"/>
              </a:cxn>
              <a:cxn ang="0">
                <a:pos x="102" y="8"/>
              </a:cxn>
              <a:cxn ang="0">
                <a:pos x="93" y="0"/>
              </a:cxn>
              <a:cxn ang="0">
                <a:pos x="9" y="2"/>
              </a:cxn>
            </a:cxnLst>
            <a:rect l="0" t="0" r="r" b="b"/>
            <a:pathLst>
              <a:path w="102" h="270">
                <a:moveTo>
                  <a:pt x="9" y="2"/>
                </a:moveTo>
                <a:lnTo>
                  <a:pt x="23" y="38"/>
                </a:lnTo>
                <a:lnTo>
                  <a:pt x="35" y="68"/>
                </a:lnTo>
                <a:lnTo>
                  <a:pt x="41" y="114"/>
                </a:lnTo>
                <a:lnTo>
                  <a:pt x="39" y="143"/>
                </a:lnTo>
                <a:lnTo>
                  <a:pt x="36" y="173"/>
                </a:lnTo>
                <a:lnTo>
                  <a:pt x="33" y="194"/>
                </a:lnTo>
                <a:lnTo>
                  <a:pt x="26" y="213"/>
                </a:lnTo>
                <a:lnTo>
                  <a:pt x="18" y="231"/>
                </a:lnTo>
                <a:lnTo>
                  <a:pt x="9" y="254"/>
                </a:lnTo>
                <a:lnTo>
                  <a:pt x="0" y="270"/>
                </a:lnTo>
                <a:lnTo>
                  <a:pt x="93" y="269"/>
                </a:lnTo>
                <a:lnTo>
                  <a:pt x="99" y="236"/>
                </a:lnTo>
                <a:lnTo>
                  <a:pt x="102" y="8"/>
                </a:lnTo>
                <a:lnTo>
                  <a:pt x="93" y="0"/>
                </a:lnTo>
                <a:lnTo>
                  <a:pt x="9" y="2"/>
                </a:lnTo>
                <a:close/>
              </a:path>
            </a:pathLst>
          </a:custGeom>
          <a:ln w="12700" cap="flat" cmpd="sng">
            <a:solidFill>
              <a:schemeClr val="tx1"/>
            </a:solidFill>
            <a:prstDash val="solid"/>
            <a:round/>
            <a:headEnd type="none" w="med" len="med"/>
            <a:tailEnd type="none" w="sm" len="sm"/>
          </a:ln>
          <a:effectLst/>
        </p:spPr>
        <p:txBody>
          <a:bodyPr>
            <a:prstTxWarp prst="textNoShape">
              <a:avLst/>
            </a:prstTxWarp>
          </a:bodyPr>
          <a:lstStyle/>
          <a:p>
            <a:endParaRPr lang="en-US"/>
          </a:p>
        </p:txBody>
      </p:sp>
      <p:sp useBgFill="1">
        <p:nvSpPr>
          <p:cNvPr id="100" name="Arc 99"/>
          <p:cNvSpPr>
            <a:spLocks noChangeAspect="1"/>
          </p:cNvSpPr>
          <p:nvPr/>
        </p:nvSpPr>
        <p:spPr bwMode="auto">
          <a:xfrm>
            <a:off x="6546850" y="4475163"/>
            <a:ext cx="241300" cy="26352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ln w="12700">
            <a:solidFill>
              <a:schemeClr val="tx1"/>
            </a:solidFill>
            <a:round/>
            <a:headEnd/>
            <a:tailEnd type="none" w="sm" len="sm"/>
          </a:ln>
          <a:effectLst/>
        </p:spPr>
        <p:txBody>
          <a:bodyPr>
            <a:prstTxWarp prst="textNoShape">
              <a:avLst/>
            </a:prstTxWarp>
          </a:bodyPr>
          <a:lstStyle/>
          <a:p>
            <a:endParaRPr lang="en-US"/>
          </a:p>
        </p:txBody>
      </p:sp>
      <p:sp useBgFill="1">
        <p:nvSpPr>
          <p:cNvPr id="101" name="Arc 100"/>
          <p:cNvSpPr>
            <a:spLocks noChangeAspect="1"/>
          </p:cNvSpPr>
          <p:nvPr/>
        </p:nvSpPr>
        <p:spPr bwMode="auto">
          <a:xfrm flipV="1">
            <a:off x="6540500" y="4491038"/>
            <a:ext cx="242888" cy="26352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ln w="12700">
            <a:solidFill>
              <a:schemeClr val="tx1"/>
            </a:solidFill>
            <a:round/>
            <a:headEnd/>
            <a:tailEnd type="none" w="sm" len="sm"/>
          </a:ln>
          <a:effectLst/>
        </p:spPr>
        <p:txBody>
          <a:bodyPr>
            <a:prstTxWarp prst="textNoShape">
              <a:avLst/>
            </a:prstTxWarp>
          </a:bodyPr>
          <a:lstStyle/>
          <a:p>
            <a:endParaRPr lang="en-US"/>
          </a:p>
        </p:txBody>
      </p:sp>
      <p:sp useBgFill="1">
        <p:nvSpPr>
          <p:cNvPr id="103" name="AutoShape 102"/>
          <p:cNvSpPr>
            <a:spLocks noChangeAspect="1" noChangeArrowheads="1"/>
          </p:cNvSpPr>
          <p:nvPr/>
        </p:nvSpPr>
        <p:spPr bwMode="auto">
          <a:xfrm>
            <a:off x="6938963" y="4786313"/>
            <a:ext cx="65087" cy="66675"/>
          </a:xfrm>
          <a:prstGeom prst="flowChartConnector">
            <a:avLst/>
          </a:prstGeom>
          <a:ln w="12700">
            <a:solidFill>
              <a:schemeClr val="tx1"/>
            </a:solidFill>
            <a:round/>
            <a:headEnd/>
            <a:tailEnd type="none" w="sm" len="sm"/>
          </a:ln>
          <a:effectLst/>
        </p:spPr>
        <p:txBody>
          <a:bodyPr>
            <a:prstTxWarp prst="textNoShape">
              <a:avLst/>
            </a:prstTxWarp>
          </a:bodyPr>
          <a:lstStyle/>
          <a:p>
            <a:endParaRPr lang="en-US"/>
          </a:p>
        </p:txBody>
      </p:sp>
      <p:sp useBgFill="1">
        <p:nvSpPr>
          <p:cNvPr id="104" name="Rectangle 103"/>
          <p:cNvSpPr>
            <a:spLocks noChangeAspect="1" noChangeArrowheads="1"/>
          </p:cNvSpPr>
          <p:nvPr/>
        </p:nvSpPr>
        <p:spPr bwMode="auto">
          <a:xfrm>
            <a:off x="7016750" y="4543425"/>
            <a:ext cx="266700" cy="344488"/>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p:nvSpPr>
          <p:cNvPr id="105" name="Line 104"/>
          <p:cNvSpPr>
            <a:spLocks noChangeAspect="1" noChangeShapeType="1"/>
          </p:cNvSpPr>
          <p:nvPr/>
        </p:nvSpPr>
        <p:spPr bwMode="auto">
          <a:xfrm>
            <a:off x="6783388" y="4611688"/>
            <a:ext cx="228600" cy="0"/>
          </a:xfrm>
          <a:prstGeom prst="line">
            <a:avLst/>
          </a:prstGeom>
          <a:noFill/>
          <a:ln w="12700">
            <a:solidFill>
              <a:schemeClr val="tx1"/>
            </a:solidFill>
            <a:round/>
            <a:headEnd/>
            <a:tailEnd type="none" w="sm" len="sm"/>
          </a:ln>
          <a:effectLst/>
        </p:spPr>
        <p:txBody>
          <a:bodyPr>
            <a:prstTxWarp prst="textNoShape">
              <a:avLst/>
            </a:prstTxWarp>
          </a:bodyPr>
          <a:lstStyle/>
          <a:p>
            <a:endParaRPr lang="en-US"/>
          </a:p>
        </p:txBody>
      </p:sp>
      <p:sp>
        <p:nvSpPr>
          <p:cNvPr id="106" name="Freeform 105"/>
          <p:cNvSpPr>
            <a:spLocks noChangeAspect="1"/>
          </p:cNvSpPr>
          <p:nvPr/>
        </p:nvSpPr>
        <p:spPr bwMode="auto">
          <a:xfrm>
            <a:off x="7288213" y="4613275"/>
            <a:ext cx="258762" cy="366713"/>
          </a:xfrm>
          <a:custGeom>
            <a:avLst/>
            <a:gdLst/>
            <a:ahLst/>
            <a:cxnLst>
              <a:cxn ang="0">
                <a:pos x="0" y="0"/>
              </a:cxn>
              <a:cxn ang="0">
                <a:pos x="144" y="0"/>
              </a:cxn>
              <a:cxn ang="0">
                <a:pos x="144" y="460"/>
              </a:cxn>
              <a:cxn ang="0">
                <a:pos x="324" y="460"/>
              </a:cxn>
            </a:cxnLst>
            <a:rect l="0" t="0" r="r" b="b"/>
            <a:pathLst>
              <a:path w="324" h="460">
                <a:moveTo>
                  <a:pt x="0" y="0"/>
                </a:moveTo>
                <a:lnTo>
                  <a:pt x="144" y="0"/>
                </a:lnTo>
                <a:lnTo>
                  <a:pt x="144" y="460"/>
                </a:lnTo>
                <a:lnTo>
                  <a:pt x="324" y="460"/>
                </a:lnTo>
              </a:path>
            </a:pathLst>
          </a:custGeom>
          <a:noFill/>
          <a:ln w="12700" cap="flat" cmpd="sng">
            <a:solidFill>
              <a:schemeClr val="tx1"/>
            </a:solidFill>
            <a:prstDash val="solid"/>
            <a:round/>
            <a:headEnd type="none" w="med" len="med"/>
            <a:tailEnd type="none" w="sm" len="sm"/>
          </a:ln>
          <a:effectLst/>
        </p:spPr>
        <p:txBody>
          <a:bodyPr>
            <a:prstTxWarp prst="textNoShape">
              <a:avLst/>
            </a:prstTxWarp>
          </a:bodyPr>
          <a:lstStyle/>
          <a:p>
            <a:endParaRPr lang="en-US"/>
          </a:p>
        </p:txBody>
      </p:sp>
      <p:sp>
        <p:nvSpPr>
          <p:cNvPr id="107" name="Freeform 106"/>
          <p:cNvSpPr>
            <a:spLocks noChangeAspect="1"/>
          </p:cNvSpPr>
          <p:nvPr/>
        </p:nvSpPr>
        <p:spPr bwMode="auto">
          <a:xfrm>
            <a:off x="6823075" y="4821238"/>
            <a:ext cx="114300" cy="317500"/>
          </a:xfrm>
          <a:custGeom>
            <a:avLst/>
            <a:gdLst/>
            <a:ahLst/>
            <a:cxnLst>
              <a:cxn ang="0">
                <a:pos x="144" y="0"/>
              </a:cxn>
              <a:cxn ang="0">
                <a:pos x="0" y="0"/>
              </a:cxn>
              <a:cxn ang="0">
                <a:pos x="0" y="386"/>
              </a:cxn>
            </a:cxnLst>
            <a:rect l="0" t="0" r="r" b="b"/>
            <a:pathLst>
              <a:path w="144" h="386">
                <a:moveTo>
                  <a:pt x="144" y="0"/>
                </a:moveTo>
                <a:lnTo>
                  <a:pt x="0" y="0"/>
                </a:lnTo>
                <a:lnTo>
                  <a:pt x="0" y="386"/>
                </a:lnTo>
              </a:path>
            </a:pathLst>
          </a:custGeom>
          <a:noFill/>
          <a:ln w="12700" cap="flat" cmpd="sng">
            <a:solidFill>
              <a:schemeClr val="tx1"/>
            </a:solidFill>
            <a:prstDash val="solid"/>
            <a:round/>
            <a:headEnd type="none" w="med" len="med"/>
            <a:tailEnd type="none" w="sm" len="sm"/>
          </a:ln>
          <a:effectLst/>
        </p:spPr>
        <p:txBody>
          <a:bodyPr>
            <a:prstTxWarp prst="textNoShape">
              <a:avLst/>
            </a:prstTxWarp>
          </a:bodyPr>
          <a:lstStyle/>
          <a:p>
            <a:endParaRPr lang="en-US"/>
          </a:p>
        </p:txBody>
      </p:sp>
      <p:grpSp>
        <p:nvGrpSpPr>
          <p:cNvPr id="3" name="Group 107"/>
          <p:cNvGrpSpPr>
            <a:grpSpLocks/>
          </p:cNvGrpSpPr>
          <p:nvPr/>
        </p:nvGrpSpPr>
        <p:grpSpPr bwMode="auto">
          <a:xfrm>
            <a:off x="4881563" y="2125663"/>
            <a:ext cx="3943350" cy="3749675"/>
            <a:chOff x="3075" y="943"/>
            <a:chExt cx="2484" cy="2362"/>
          </a:xfrm>
        </p:grpSpPr>
        <p:sp>
          <p:nvSpPr>
            <p:cNvPr id="109" name="Line 108"/>
            <p:cNvSpPr>
              <a:spLocks noChangeAspect="1" noChangeShapeType="1"/>
            </p:cNvSpPr>
            <p:nvPr/>
          </p:nvSpPr>
          <p:spPr bwMode="auto">
            <a:xfrm>
              <a:off x="4946" y="1454"/>
              <a:ext cx="189" cy="0"/>
            </a:xfrm>
            <a:prstGeom prst="line">
              <a:avLst/>
            </a:prstGeom>
            <a:noFill/>
            <a:ln w="19050">
              <a:solidFill>
                <a:srgbClr val="0000FF"/>
              </a:solidFill>
              <a:round/>
              <a:headEnd/>
              <a:tailEnd type="none" w="sm" len="sm"/>
            </a:ln>
            <a:effectLst/>
          </p:spPr>
          <p:txBody>
            <a:bodyPr>
              <a:prstTxWarp prst="textNoShape">
                <a:avLst/>
              </a:prstTxWarp>
            </a:bodyPr>
            <a:lstStyle/>
            <a:p>
              <a:endParaRPr lang="en-US"/>
            </a:p>
          </p:txBody>
        </p:sp>
        <p:sp>
          <p:nvSpPr>
            <p:cNvPr id="110" name="Line 109"/>
            <p:cNvSpPr>
              <a:spLocks noChangeAspect="1" noChangeShapeType="1"/>
            </p:cNvSpPr>
            <p:nvPr/>
          </p:nvSpPr>
          <p:spPr bwMode="auto">
            <a:xfrm>
              <a:off x="4878" y="2129"/>
              <a:ext cx="413" cy="0"/>
            </a:xfrm>
            <a:prstGeom prst="line">
              <a:avLst/>
            </a:prstGeom>
            <a:noFill/>
            <a:ln w="25400" cap="flat" cmpd="sng" algn="ctr">
              <a:solidFill>
                <a:srgbClr val="0000FF"/>
              </a:solidFill>
              <a:prstDash val="solid"/>
              <a:round/>
              <a:headEnd type="none" w="med" len="med"/>
              <a:tailEnd type="oval" w="sm" len="sm"/>
            </a:ln>
            <a:effectLst/>
          </p:spPr>
          <p:txBody>
            <a:bodyPr>
              <a:prstTxWarp prst="textNoShape">
                <a:avLst/>
              </a:prstTxWarp>
            </a:bodyPr>
            <a:lstStyle/>
            <a:p>
              <a:endParaRPr lang="en-US"/>
            </a:p>
          </p:txBody>
        </p:sp>
        <p:sp>
          <p:nvSpPr>
            <p:cNvPr id="111" name="Line 110"/>
            <p:cNvSpPr>
              <a:spLocks noChangeAspect="1" noChangeShapeType="1"/>
            </p:cNvSpPr>
            <p:nvPr/>
          </p:nvSpPr>
          <p:spPr bwMode="auto">
            <a:xfrm>
              <a:off x="3075" y="2180"/>
              <a:ext cx="788" cy="0"/>
            </a:xfrm>
            <a:prstGeom prst="line">
              <a:avLst/>
            </a:prstGeom>
            <a:noFill/>
            <a:ln w="25400" cap="flat" cmpd="sng" algn="ctr">
              <a:solidFill>
                <a:srgbClr val="0000FF"/>
              </a:solidFill>
              <a:prstDash val="solid"/>
              <a:round/>
              <a:headEnd type="none" w="med" len="med"/>
              <a:tailEnd type="oval" w="sm" len="sm"/>
            </a:ln>
            <a:effectLst/>
          </p:spPr>
          <p:txBody>
            <a:bodyPr>
              <a:prstTxWarp prst="textNoShape">
                <a:avLst/>
              </a:prstTxWarp>
            </a:bodyPr>
            <a:lstStyle/>
            <a:p>
              <a:endParaRPr lang="en-US"/>
            </a:p>
          </p:txBody>
        </p:sp>
        <p:sp>
          <p:nvSpPr>
            <p:cNvPr id="112" name="Freeform 111"/>
            <p:cNvSpPr>
              <a:spLocks/>
            </p:cNvSpPr>
            <p:nvPr/>
          </p:nvSpPr>
          <p:spPr bwMode="auto">
            <a:xfrm>
              <a:off x="5294" y="943"/>
              <a:ext cx="265" cy="2362"/>
            </a:xfrm>
            <a:custGeom>
              <a:avLst/>
              <a:gdLst/>
              <a:ahLst/>
              <a:cxnLst>
                <a:cxn ang="0">
                  <a:pos x="231" y="0"/>
                </a:cxn>
                <a:cxn ang="0">
                  <a:pos x="0" y="0"/>
                </a:cxn>
                <a:cxn ang="0">
                  <a:pos x="0" y="2362"/>
                </a:cxn>
                <a:cxn ang="0">
                  <a:pos x="265" y="2362"/>
                </a:cxn>
              </a:cxnLst>
              <a:rect l="0" t="0" r="r" b="b"/>
              <a:pathLst>
                <a:path w="265" h="2362">
                  <a:moveTo>
                    <a:pt x="231" y="0"/>
                  </a:moveTo>
                  <a:lnTo>
                    <a:pt x="0" y="0"/>
                  </a:lnTo>
                  <a:lnTo>
                    <a:pt x="0" y="2362"/>
                  </a:lnTo>
                  <a:lnTo>
                    <a:pt x="265" y="2362"/>
                  </a:lnTo>
                </a:path>
              </a:pathLst>
            </a:custGeom>
            <a:noFill/>
            <a:ln w="25400" cap="flat" cmpd="sng" algn="ctr">
              <a:solidFill>
                <a:srgbClr val="0000FF"/>
              </a:solidFill>
              <a:prstDash val="solid"/>
              <a:round/>
              <a:headEnd type="none" w="med" len="med"/>
              <a:tailEnd type="none" w="med" len="med"/>
            </a:ln>
            <a:effectLst/>
          </p:spPr>
          <p:txBody>
            <a:bodyPr>
              <a:prstTxWarp prst="textNoShape">
                <a:avLst/>
              </a:prstTxWarp>
            </a:bodyPr>
            <a:lstStyle/>
            <a:p>
              <a:endParaRPr lang="en-US"/>
            </a:p>
          </p:txBody>
        </p:sp>
        <p:grpSp>
          <p:nvGrpSpPr>
            <p:cNvPr id="30" name="Group 112"/>
            <p:cNvGrpSpPr>
              <a:grpSpLocks/>
            </p:cNvGrpSpPr>
            <p:nvPr/>
          </p:nvGrpSpPr>
          <p:grpSpPr bwMode="auto">
            <a:xfrm>
              <a:off x="5291" y="1342"/>
              <a:ext cx="230" cy="1566"/>
              <a:chOff x="5213" y="1342"/>
              <a:chExt cx="230" cy="1566"/>
            </a:xfrm>
          </p:grpSpPr>
          <p:sp>
            <p:nvSpPr>
              <p:cNvPr id="117" name="Line 113"/>
              <p:cNvSpPr>
                <a:spLocks noChangeShapeType="1"/>
              </p:cNvSpPr>
              <p:nvPr/>
            </p:nvSpPr>
            <p:spPr bwMode="auto">
              <a:xfrm flipH="1">
                <a:off x="5213" y="2908"/>
                <a:ext cx="228" cy="0"/>
              </a:xfrm>
              <a:prstGeom prst="line">
                <a:avLst/>
              </a:prstGeom>
              <a:noFill/>
              <a:ln w="25400" cap="flat" cmpd="sng" algn="ctr">
                <a:solidFill>
                  <a:srgbClr val="0000FF"/>
                </a:solidFill>
                <a:prstDash val="solid"/>
                <a:round/>
                <a:headEnd type="none" w="med" len="med"/>
                <a:tailEnd type="none" w="med" len="med"/>
              </a:ln>
              <a:effectLst/>
            </p:spPr>
            <p:txBody>
              <a:bodyPr>
                <a:prstTxWarp prst="textNoShape">
                  <a:avLst/>
                </a:prstTxWarp>
              </a:bodyPr>
              <a:lstStyle/>
              <a:p>
                <a:endParaRPr lang="en-US"/>
              </a:p>
            </p:txBody>
          </p:sp>
          <p:sp>
            <p:nvSpPr>
              <p:cNvPr id="118" name="Line 114"/>
              <p:cNvSpPr>
                <a:spLocks noChangeShapeType="1"/>
              </p:cNvSpPr>
              <p:nvPr/>
            </p:nvSpPr>
            <p:spPr bwMode="auto">
              <a:xfrm flipH="1">
                <a:off x="5213" y="2518"/>
                <a:ext cx="228" cy="0"/>
              </a:xfrm>
              <a:prstGeom prst="line">
                <a:avLst/>
              </a:prstGeom>
              <a:noFill/>
              <a:ln w="25400" cap="flat" cmpd="sng" algn="ctr">
                <a:solidFill>
                  <a:srgbClr val="0000FF"/>
                </a:solidFill>
                <a:prstDash val="solid"/>
                <a:round/>
                <a:headEnd type="none" w="med" len="med"/>
                <a:tailEnd type="none" w="med" len="med"/>
              </a:ln>
              <a:effectLst/>
            </p:spPr>
            <p:txBody>
              <a:bodyPr>
                <a:prstTxWarp prst="textNoShape">
                  <a:avLst/>
                </a:prstTxWarp>
              </a:bodyPr>
              <a:lstStyle/>
              <a:p>
                <a:endParaRPr lang="en-US"/>
              </a:p>
            </p:txBody>
          </p:sp>
          <p:sp>
            <p:nvSpPr>
              <p:cNvPr id="119" name="Line 115"/>
              <p:cNvSpPr>
                <a:spLocks noChangeShapeType="1"/>
              </p:cNvSpPr>
              <p:nvPr/>
            </p:nvSpPr>
            <p:spPr bwMode="auto">
              <a:xfrm flipH="1">
                <a:off x="5213" y="2128"/>
                <a:ext cx="226" cy="0"/>
              </a:xfrm>
              <a:prstGeom prst="line">
                <a:avLst/>
              </a:prstGeom>
              <a:noFill/>
              <a:ln w="25400" cap="flat" cmpd="sng" algn="ctr">
                <a:solidFill>
                  <a:srgbClr val="0000FF"/>
                </a:solidFill>
                <a:prstDash val="solid"/>
                <a:round/>
                <a:headEnd type="none" w="med" len="med"/>
                <a:tailEnd type="none" w="med" len="med"/>
              </a:ln>
              <a:effectLst/>
            </p:spPr>
            <p:txBody>
              <a:bodyPr>
                <a:prstTxWarp prst="textNoShape">
                  <a:avLst/>
                </a:prstTxWarp>
              </a:bodyPr>
              <a:lstStyle/>
              <a:p>
                <a:endParaRPr lang="en-US"/>
              </a:p>
            </p:txBody>
          </p:sp>
          <p:sp>
            <p:nvSpPr>
              <p:cNvPr id="120" name="Line 116"/>
              <p:cNvSpPr>
                <a:spLocks noChangeShapeType="1"/>
              </p:cNvSpPr>
              <p:nvPr/>
            </p:nvSpPr>
            <p:spPr bwMode="auto">
              <a:xfrm flipH="1">
                <a:off x="5213" y="1734"/>
                <a:ext cx="230" cy="0"/>
              </a:xfrm>
              <a:prstGeom prst="line">
                <a:avLst/>
              </a:prstGeom>
              <a:noFill/>
              <a:ln w="25400" cap="flat" cmpd="sng" algn="ctr">
                <a:solidFill>
                  <a:srgbClr val="0000FF"/>
                </a:solidFill>
                <a:prstDash val="solid"/>
                <a:round/>
                <a:headEnd type="none" w="med" len="med"/>
                <a:tailEnd type="none" w="med" len="med"/>
              </a:ln>
              <a:effectLst/>
            </p:spPr>
            <p:txBody>
              <a:bodyPr>
                <a:prstTxWarp prst="textNoShape">
                  <a:avLst/>
                </a:prstTxWarp>
              </a:bodyPr>
              <a:lstStyle/>
              <a:p>
                <a:endParaRPr lang="en-US"/>
              </a:p>
            </p:txBody>
          </p:sp>
          <p:sp>
            <p:nvSpPr>
              <p:cNvPr id="121" name="Line 117"/>
              <p:cNvSpPr>
                <a:spLocks noChangeShapeType="1"/>
              </p:cNvSpPr>
              <p:nvPr/>
            </p:nvSpPr>
            <p:spPr bwMode="auto">
              <a:xfrm flipH="1">
                <a:off x="5213" y="1342"/>
                <a:ext cx="230" cy="0"/>
              </a:xfrm>
              <a:prstGeom prst="line">
                <a:avLst/>
              </a:prstGeom>
              <a:noFill/>
              <a:ln w="25400" cap="flat" cmpd="sng" algn="ctr">
                <a:solidFill>
                  <a:srgbClr val="0000FF"/>
                </a:solidFill>
                <a:prstDash val="solid"/>
                <a:round/>
                <a:headEnd type="none" w="med" len="med"/>
                <a:tailEnd type="none" w="med" len="med"/>
              </a:ln>
              <a:effectLst/>
            </p:spPr>
            <p:txBody>
              <a:bodyPr>
                <a:prstTxWarp prst="textNoShape">
                  <a:avLst/>
                </a:prstTxWarp>
              </a:bodyPr>
              <a:lstStyle/>
              <a:p>
                <a:endParaRPr lang="en-US"/>
              </a:p>
            </p:txBody>
          </p:sp>
        </p:grpSp>
        <p:sp>
          <p:nvSpPr>
            <p:cNvPr id="114" name="Freeform 118"/>
            <p:cNvSpPr>
              <a:spLocks/>
            </p:cNvSpPr>
            <p:nvPr/>
          </p:nvSpPr>
          <p:spPr bwMode="auto">
            <a:xfrm>
              <a:off x="3865" y="1498"/>
              <a:ext cx="899" cy="1348"/>
            </a:xfrm>
            <a:custGeom>
              <a:avLst/>
              <a:gdLst/>
              <a:ahLst/>
              <a:cxnLst>
                <a:cxn ang="0">
                  <a:pos x="1101" y="0"/>
                </a:cxn>
                <a:cxn ang="0">
                  <a:pos x="0" y="0"/>
                </a:cxn>
                <a:cxn ang="0">
                  <a:pos x="0" y="1590"/>
                </a:cxn>
                <a:cxn ang="0">
                  <a:pos x="1112" y="1590"/>
                </a:cxn>
              </a:cxnLst>
              <a:rect l="0" t="0" r="r" b="b"/>
              <a:pathLst>
                <a:path w="1112" h="1590">
                  <a:moveTo>
                    <a:pt x="1101" y="0"/>
                  </a:moveTo>
                  <a:lnTo>
                    <a:pt x="0" y="0"/>
                  </a:lnTo>
                  <a:lnTo>
                    <a:pt x="0" y="1590"/>
                  </a:lnTo>
                  <a:lnTo>
                    <a:pt x="1112" y="1590"/>
                  </a:lnTo>
                </a:path>
              </a:pathLst>
            </a:custGeom>
            <a:noFill/>
            <a:ln w="25400" cap="flat" cmpd="sng" algn="ctr">
              <a:solidFill>
                <a:srgbClr val="0000FF"/>
              </a:solidFill>
              <a:prstDash val="solid"/>
              <a:round/>
              <a:headEnd type="none" w="med" len="med"/>
              <a:tailEnd/>
            </a:ln>
            <a:effectLst/>
          </p:spPr>
          <p:txBody>
            <a:bodyPr>
              <a:prstTxWarp prst="textNoShape">
                <a:avLst/>
              </a:prstTxWarp>
            </a:bodyPr>
            <a:lstStyle/>
            <a:p>
              <a:endParaRPr lang="en-US"/>
            </a:p>
          </p:txBody>
        </p:sp>
        <p:sp>
          <p:nvSpPr>
            <p:cNvPr id="115" name="Line 119"/>
            <p:cNvSpPr>
              <a:spLocks noChangeAspect="1" noChangeShapeType="1"/>
            </p:cNvSpPr>
            <p:nvPr/>
          </p:nvSpPr>
          <p:spPr bwMode="auto">
            <a:xfrm flipH="1">
              <a:off x="3855" y="2180"/>
              <a:ext cx="898" cy="0"/>
            </a:xfrm>
            <a:prstGeom prst="line">
              <a:avLst/>
            </a:prstGeom>
            <a:noFill/>
            <a:ln w="25400" cap="flat" cmpd="sng" algn="ctr">
              <a:solidFill>
                <a:srgbClr val="0000FF"/>
              </a:solidFill>
              <a:prstDash val="solid"/>
              <a:round/>
              <a:headEnd type="none" w="med" len="med"/>
              <a:tailEnd type="none" w="sm" len="sm"/>
            </a:ln>
            <a:effectLst/>
          </p:spPr>
          <p:txBody>
            <a:bodyPr>
              <a:prstTxWarp prst="textNoShape">
                <a:avLst/>
              </a:prstTxWarp>
            </a:bodyPr>
            <a:lstStyle/>
            <a:p>
              <a:endParaRPr lang="en-US"/>
            </a:p>
          </p:txBody>
        </p:sp>
        <p:sp>
          <p:nvSpPr>
            <p:cNvPr id="116" name="Line 120"/>
            <p:cNvSpPr>
              <a:spLocks noChangeAspect="1" noChangeShapeType="1"/>
            </p:cNvSpPr>
            <p:nvPr/>
          </p:nvSpPr>
          <p:spPr bwMode="auto">
            <a:xfrm>
              <a:off x="4946" y="2788"/>
              <a:ext cx="189" cy="0"/>
            </a:xfrm>
            <a:prstGeom prst="line">
              <a:avLst/>
            </a:prstGeom>
            <a:noFill/>
            <a:ln w="19050">
              <a:solidFill>
                <a:srgbClr val="0000FF"/>
              </a:solidFill>
              <a:round/>
              <a:headEnd/>
              <a:tailEnd type="none" w="sm" len="sm"/>
            </a:ln>
            <a:effectLst/>
          </p:spPr>
          <p:txBody>
            <a:bodyPr>
              <a:prstTxWarp prst="textNoShape">
                <a:avLst/>
              </a:prstTxWarp>
            </a:bodyPr>
            <a:lstStyle/>
            <a:p>
              <a:endParaRPr lang="en-US"/>
            </a:p>
          </p:txBody>
        </p:sp>
      </p:grpSp>
      <p:sp>
        <p:nvSpPr>
          <p:cNvPr id="122" name="Text Box 121"/>
          <p:cNvSpPr txBox="1">
            <a:spLocks noChangeArrowheads="1"/>
          </p:cNvSpPr>
          <p:nvPr/>
        </p:nvSpPr>
        <p:spPr bwMode="auto">
          <a:xfrm>
            <a:off x="252483" y="4429125"/>
            <a:ext cx="761860" cy="369332"/>
          </a:xfrm>
          <a:prstGeom prst="rect">
            <a:avLst/>
          </a:prstGeom>
          <a:noFill/>
          <a:ln w="9525">
            <a:noFill/>
            <a:miter lim="800000"/>
            <a:headEnd/>
            <a:tailEnd/>
          </a:ln>
          <a:effectLst/>
        </p:spPr>
        <p:txBody>
          <a:bodyPr wrap="none">
            <a:prstTxWarp prst="textNoShape">
              <a:avLst/>
            </a:prstTxWarp>
            <a:spAutoFit/>
          </a:bodyPr>
          <a:lstStyle/>
          <a:p>
            <a:pPr algn="ctr"/>
            <a:r>
              <a:rPr lang="en-GB" dirty="0">
                <a:solidFill>
                  <a:srgbClr val="000000"/>
                </a:solidFill>
                <a:latin typeface="Arial"/>
                <a:cs typeface="Arial"/>
              </a:rPr>
              <a:t>Clock</a:t>
            </a:r>
          </a:p>
        </p:txBody>
      </p:sp>
      <p:grpSp>
        <p:nvGrpSpPr>
          <p:cNvPr id="31" name="Group 122"/>
          <p:cNvGrpSpPr>
            <a:grpSpLocks/>
          </p:cNvGrpSpPr>
          <p:nvPr/>
        </p:nvGrpSpPr>
        <p:grpSpPr bwMode="auto">
          <a:xfrm>
            <a:off x="8623300" y="4983163"/>
            <a:ext cx="266700" cy="344487"/>
            <a:chOff x="705" y="484"/>
            <a:chExt cx="168" cy="217"/>
          </a:xfrm>
        </p:grpSpPr>
        <p:sp useBgFill="1">
          <p:nvSpPr>
            <p:cNvPr id="124" name="Rectangle 123"/>
            <p:cNvSpPr>
              <a:spLocks noChangeAspect="1" noChangeArrowheads="1"/>
            </p:cNvSpPr>
            <p:nvPr/>
          </p:nvSpPr>
          <p:spPr bwMode="auto">
            <a:xfrm>
              <a:off x="705" y="484"/>
              <a:ext cx="168" cy="217"/>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useBgFill="1">
          <p:nvSpPr>
            <p:cNvPr id="125" name="Freeform 124"/>
            <p:cNvSpPr>
              <a:spLocks/>
            </p:cNvSpPr>
            <p:nvPr/>
          </p:nvSpPr>
          <p:spPr bwMode="auto">
            <a:xfrm>
              <a:off x="707" y="626"/>
              <a:ext cx="25" cy="49"/>
            </a:xfrm>
            <a:custGeom>
              <a:avLst/>
              <a:gdLst/>
              <a:ahLst/>
              <a:cxnLst>
                <a:cxn ang="0">
                  <a:pos x="0" y="0"/>
                </a:cxn>
                <a:cxn ang="0">
                  <a:pos x="25" y="25"/>
                </a:cxn>
                <a:cxn ang="0">
                  <a:pos x="0" y="49"/>
                </a:cxn>
              </a:cxnLst>
              <a:rect l="0" t="0" r="r" b="b"/>
              <a:pathLst>
                <a:path w="25" h="49">
                  <a:moveTo>
                    <a:pt x="0" y="0"/>
                  </a:moveTo>
                  <a:lnTo>
                    <a:pt x="25" y="25"/>
                  </a:lnTo>
                  <a:lnTo>
                    <a:pt x="0" y="49"/>
                  </a:lnTo>
                </a:path>
              </a:pathLst>
            </a:custGeom>
            <a:solidFill>
              <a:schemeClr val="bg1"/>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grpSp>
      <p:grpSp>
        <p:nvGrpSpPr>
          <p:cNvPr id="44" name="Group 125"/>
          <p:cNvGrpSpPr>
            <a:grpSpLocks/>
          </p:cNvGrpSpPr>
          <p:nvPr/>
        </p:nvGrpSpPr>
        <p:grpSpPr bwMode="auto">
          <a:xfrm>
            <a:off x="8623300" y="4360863"/>
            <a:ext cx="266700" cy="344487"/>
            <a:chOff x="705" y="484"/>
            <a:chExt cx="168" cy="217"/>
          </a:xfrm>
        </p:grpSpPr>
        <p:sp useBgFill="1">
          <p:nvSpPr>
            <p:cNvPr id="127" name="Rectangle 126"/>
            <p:cNvSpPr>
              <a:spLocks noChangeAspect="1" noChangeArrowheads="1"/>
            </p:cNvSpPr>
            <p:nvPr/>
          </p:nvSpPr>
          <p:spPr bwMode="auto">
            <a:xfrm>
              <a:off x="705" y="484"/>
              <a:ext cx="168" cy="217"/>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useBgFill="1">
          <p:nvSpPr>
            <p:cNvPr id="128" name="Freeform 127"/>
            <p:cNvSpPr>
              <a:spLocks/>
            </p:cNvSpPr>
            <p:nvPr/>
          </p:nvSpPr>
          <p:spPr bwMode="auto">
            <a:xfrm>
              <a:off x="707" y="626"/>
              <a:ext cx="25" cy="49"/>
            </a:xfrm>
            <a:custGeom>
              <a:avLst/>
              <a:gdLst/>
              <a:ahLst/>
              <a:cxnLst>
                <a:cxn ang="0">
                  <a:pos x="0" y="0"/>
                </a:cxn>
                <a:cxn ang="0">
                  <a:pos x="25" y="25"/>
                </a:cxn>
                <a:cxn ang="0">
                  <a:pos x="0" y="49"/>
                </a:cxn>
              </a:cxnLst>
              <a:rect l="0" t="0" r="r" b="b"/>
              <a:pathLst>
                <a:path w="25" h="49">
                  <a:moveTo>
                    <a:pt x="0" y="0"/>
                  </a:moveTo>
                  <a:lnTo>
                    <a:pt x="25" y="25"/>
                  </a:lnTo>
                  <a:lnTo>
                    <a:pt x="0" y="49"/>
                  </a:lnTo>
                </a:path>
              </a:pathLst>
            </a:custGeom>
            <a:solidFill>
              <a:schemeClr val="bg1"/>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grpSp>
      <p:grpSp>
        <p:nvGrpSpPr>
          <p:cNvPr id="45" name="Group 128"/>
          <p:cNvGrpSpPr>
            <a:grpSpLocks/>
          </p:cNvGrpSpPr>
          <p:nvPr/>
        </p:nvGrpSpPr>
        <p:grpSpPr bwMode="auto">
          <a:xfrm>
            <a:off x="8623300" y="3738563"/>
            <a:ext cx="266700" cy="344487"/>
            <a:chOff x="705" y="484"/>
            <a:chExt cx="168" cy="217"/>
          </a:xfrm>
        </p:grpSpPr>
        <p:sp useBgFill="1">
          <p:nvSpPr>
            <p:cNvPr id="130" name="Rectangle 129"/>
            <p:cNvSpPr>
              <a:spLocks noChangeAspect="1" noChangeArrowheads="1"/>
            </p:cNvSpPr>
            <p:nvPr/>
          </p:nvSpPr>
          <p:spPr bwMode="auto">
            <a:xfrm>
              <a:off x="705" y="484"/>
              <a:ext cx="168" cy="217"/>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useBgFill="1">
          <p:nvSpPr>
            <p:cNvPr id="131" name="Freeform 130"/>
            <p:cNvSpPr>
              <a:spLocks/>
            </p:cNvSpPr>
            <p:nvPr/>
          </p:nvSpPr>
          <p:spPr bwMode="auto">
            <a:xfrm>
              <a:off x="707" y="626"/>
              <a:ext cx="25" cy="49"/>
            </a:xfrm>
            <a:custGeom>
              <a:avLst/>
              <a:gdLst/>
              <a:ahLst/>
              <a:cxnLst>
                <a:cxn ang="0">
                  <a:pos x="0" y="0"/>
                </a:cxn>
                <a:cxn ang="0">
                  <a:pos x="25" y="25"/>
                </a:cxn>
                <a:cxn ang="0">
                  <a:pos x="0" y="49"/>
                </a:cxn>
              </a:cxnLst>
              <a:rect l="0" t="0" r="r" b="b"/>
              <a:pathLst>
                <a:path w="25" h="49">
                  <a:moveTo>
                    <a:pt x="0" y="0"/>
                  </a:moveTo>
                  <a:lnTo>
                    <a:pt x="25" y="25"/>
                  </a:lnTo>
                  <a:lnTo>
                    <a:pt x="0" y="49"/>
                  </a:lnTo>
                </a:path>
              </a:pathLst>
            </a:custGeom>
            <a:solidFill>
              <a:schemeClr val="bg1"/>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grpSp>
      <p:grpSp>
        <p:nvGrpSpPr>
          <p:cNvPr id="55" name="Group 131"/>
          <p:cNvGrpSpPr>
            <a:grpSpLocks/>
          </p:cNvGrpSpPr>
          <p:nvPr/>
        </p:nvGrpSpPr>
        <p:grpSpPr bwMode="auto">
          <a:xfrm>
            <a:off x="8623300" y="3116263"/>
            <a:ext cx="266700" cy="344487"/>
            <a:chOff x="705" y="484"/>
            <a:chExt cx="168" cy="217"/>
          </a:xfrm>
        </p:grpSpPr>
        <p:sp useBgFill="1">
          <p:nvSpPr>
            <p:cNvPr id="133" name="Rectangle 132"/>
            <p:cNvSpPr>
              <a:spLocks noChangeAspect="1" noChangeArrowheads="1"/>
            </p:cNvSpPr>
            <p:nvPr/>
          </p:nvSpPr>
          <p:spPr bwMode="auto">
            <a:xfrm>
              <a:off x="705" y="484"/>
              <a:ext cx="168" cy="217"/>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useBgFill="1">
          <p:nvSpPr>
            <p:cNvPr id="134" name="Freeform 133"/>
            <p:cNvSpPr>
              <a:spLocks/>
            </p:cNvSpPr>
            <p:nvPr/>
          </p:nvSpPr>
          <p:spPr bwMode="auto">
            <a:xfrm>
              <a:off x="707" y="626"/>
              <a:ext cx="25" cy="49"/>
            </a:xfrm>
            <a:custGeom>
              <a:avLst/>
              <a:gdLst/>
              <a:ahLst/>
              <a:cxnLst>
                <a:cxn ang="0">
                  <a:pos x="0" y="0"/>
                </a:cxn>
                <a:cxn ang="0">
                  <a:pos x="25" y="25"/>
                </a:cxn>
                <a:cxn ang="0">
                  <a:pos x="0" y="49"/>
                </a:cxn>
              </a:cxnLst>
              <a:rect l="0" t="0" r="r" b="b"/>
              <a:pathLst>
                <a:path w="25" h="49">
                  <a:moveTo>
                    <a:pt x="0" y="0"/>
                  </a:moveTo>
                  <a:lnTo>
                    <a:pt x="25" y="25"/>
                  </a:lnTo>
                  <a:lnTo>
                    <a:pt x="0" y="49"/>
                  </a:lnTo>
                </a:path>
              </a:pathLst>
            </a:custGeom>
            <a:solidFill>
              <a:schemeClr val="bg1"/>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grpSp>
      <p:grpSp>
        <p:nvGrpSpPr>
          <p:cNvPr id="56" name="Group 134"/>
          <p:cNvGrpSpPr>
            <a:grpSpLocks/>
          </p:cNvGrpSpPr>
          <p:nvPr/>
        </p:nvGrpSpPr>
        <p:grpSpPr bwMode="auto">
          <a:xfrm>
            <a:off x="8623300" y="2493963"/>
            <a:ext cx="266700" cy="344487"/>
            <a:chOff x="705" y="484"/>
            <a:chExt cx="168" cy="217"/>
          </a:xfrm>
        </p:grpSpPr>
        <p:sp useBgFill="1">
          <p:nvSpPr>
            <p:cNvPr id="136" name="Rectangle 135"/>
            <p:cNvSpPr>
              <a:spLocks noChangeAspect="1" noChangeArrowheads="1"/>
            </p:cNvSpPr>
            <p:nvPr/>
          </p:nvSpPr>
          <p:spPr bwMode="auto">
            <a:xfrm>
              <a:off x="705" y="484"/>
              <a:ext cx="168" cy="217"/>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useBgFill="1">
          <p:nvSpPr>
            <p:cNvPr id="137" name="Freeform 136"/>
            <p:cNvSpPr>
              <a:spLocks/>
            </p:cNvSpPr>
            <p:nvPr/>
          </p:nvSpPr>
          <p:spPr bwMode="auto">
            <a:xfrm>
              <a:off x="707" y="626"/>
              <a:ext cx="25" cy="49"/>
            </a:xfrm>
            <a:custGeom>
              <a:avLst/>
              <a:gdLst/>
              <a:ahLst/>
              <a:cxnLst>
                <a:cxn ang="0">
                  <a:pos x="0" y="0"/>
                </a:cxn>
                <a:cxn ang="0">
                  <a:pos x="25" y="25"/>
                </a:cxn>
                <a:cxn ang="0">
                  <a:pos x="0" y="49"/>
                </a:cxn>
              </a:cxnLst>
              <a:rect l="0" t="0" r="r" b="b"/>
              <a:pathLst>
                <a:path w="25" h="49">
                  <a:moveTo>
                    <a:pt x="0" y="0"/>
                  </a:moveTo>
                  <a:lnTo>
                    <a:pt x="25" y="25"/>
                  </a:lnTo>
                  <a:lnTo>
                    <a:pt x="0" y="49"/>
                  </a:lnTo>
                </a:path>
              </a:pathLst>
            </a:custGeom>
            <a:solidFill>
              <a:schemeClr val="bg1"/>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grpSp>
      <p:grpSp>
        <p:nvGrpSpPr>
          <p:cNvPr id="66" name="Group 137"/>
          <p:cNvGrpSpPr>
            <a:grpSpLocks/>
          </p:cNvGrpSpPr>
          <p:nvPr/>
        </p:nvGrpSpPr>
        <p:grpSpPr bwMode="auto">
          <a:xfrm>
            <a:off x="8623300" y="1871663"/>
            <a:ext cx="266700" cy="344487"/>
            <a:chOff x="705" y="484"/>
            <a:chExt cx="168" cy="217"/>
          </a:xfrm>
        </p:grpSpPr>
        <p:sp useBgFill="1">
          <p:nvSpPr>
            <p:cNvPr id="139" name="Rectangle 138"/>
            <p:cNvSpPr>
              <a:spLocks noChangeAspect="1" noChangeArrowheads="1"/>
            </p:cNvSpPr>
            <p:nvPr/>
          </p:nvSpPr>
          <p:spPr bwMode="auto">
            <a:xfrm>
              <a:off x="705" y="484"/>
              <a:ext cx="168" cy="217"/>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useBgFill="1">
          <p:nvSpPr>
            <p:cNvPr id="140" name="Freeform 139"/>
            <p:cNvSpPr>
              <a:spLocks/>
            </p:cNvSpPr>
            <p:nvPr/>
          </p:nvSpPr>
          <p:spPr bwMode="auto">
            <a:xfrm>
              <a:off x="707" y="626"/>
              <a:ext cx="25" cy="49"/>
            </a:xfrm>
            <a:custGeom>
              <a:avLst/>
              <a:gdLst/>
              <a:ahLst/>
              <a:cxnLst>
                <a:cxn ang="0">
                  <a:pos x="0" y="0"/>
                </a:cxn>
                <a:cxn ang="0">
                  <a:pos x="25" y="25"/>
                </a:cxn>
                <a:cxn ang="0">
                  <a:pos x="0" y="49"/>
                </a:cxn>
              </a:cxnLst>
              <a:rect l="0" t="0" r="r" b="b"/>
              <a:pathLst>
                <a:path w="25" h="49">
                  <a:moveTo>
                    <a:pt x="0" y="0"/>
                  </a:moveTo>
                  <a:lnTo>
                    <a:pt x="25" y="25"/>
                  </a:lnTo>
                  <a:lnTo>
                    <a:pt x="0" y="49"/>
                  </a:lnTo>
                </a:path>
              </a:pathLst>
            </a:custGeom>
            <a:solidFill>
              <a:schemeClr val="bg1"/>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grpSp>
      <p:grpSp>
        <p:nvGrpSpPr>
          <p:cNvPr id="67" name="Group 140"/>
          <p:cNvGrpSpPr>
            <a:grpSpLocks/>
          </p:cNvGrpSpPr>
          <p:nvPr/>
        </p:nvGrpSpPr>
        <p:grpSpPr bwMode="auto">
          <a:xfrm>
            <a:off x="8623300" y="5605463"/>
            <a:ext cx="266700" cy="344487"/>
            <a:chOff x="705" y="484"/>
            <a:chExt cx="168" cy="217"/>
          </a:xfrm>
        </p:grpSpPr>
        <p:sp useBgFill="1">
          <p:nvSpPr>
            <p:cNvPr id="142" name="Rectangle 141"/>
            <p:cNvSpPr>
              <a:spLocks noChangeAspect="1" noChangeArrowheads="1"/>
            </p:cNvSpPr>
            <p:nvPr/>
          </p:nvSpPr>
          <p:spPr bwMode="auto">
            <a:xfrm>
              <a:off x="705" y="484"/>
              <a:ext cx="168" cy="217"/>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useBgFill="1">
          <p:nvSpPr>
            <p:cNvPr id="143" name="Freeform 142"/>
            <p:cNvSpPr>
              <a:spLocks/>
            </p:cNvSpPr>
            <p:nvPr/>
          </p:nvSpPr>
          <p:spPr bwMode="auto">
            <a:xfrm>
              <a:off x="707" y="626"/>
              <a:ext cx="25" cy="49"/>
            </a:xfrm>
            <a:custGeom>
              <a:avLst/>
              <a:gdLst/>
              <a:ahLst/>
              <a:cxnLst>
                <a:cxn ang="0">
                  <a:pos x="0" y="0"/>
                </a:cxn>
                <a:cxn ang="0">
                  <a:pos x="25" y="25"/>
                </a:cxn>
                <a:cxn ang="0">
                  <a:pos x="0" y="49"/>
                </a:cxn>
              </a:cxnLst>
              <a:rect l="0" t="0" r="r" b="b"/>
              <a:pathLst>
                <a:path w="25" h="49">
                  <a:moveTo>
                    <a:pt x="0" y="0"/>
                  </a:moveTo>
                  <a:lnTo>
                    <a:pt x="25" y="25"/>
                  </a:lnTo>
                  <a:lnTo>
                    <a:pt x="0" y="49"/>
                  </a:lnTo>
                </a:path>
              </a:pathLst>
            </a:custGeom>
            <a:solidFill>
              <a:schemeClr val="bg1"/>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grpSp>
      <p:sp useBgFill="1">
        <p:nvSpPr>
          <p:cNvPr id="145" name="Rectangle 144"/>
          <p:cNvSpPr>
            <a:spLocks noChangeArrowheads="1"/>
          </p:cNvSpPr>
          <p:nvPr/>
        </p:nvSpPr>
        <p:spPr bwMode="auto">
          <a:xfrm>
            <a:off x="2908300" y="1466850"/>
            <a:ext cx="274638" cy="384175"/>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useBgFill="1">
        <p:nvSpPr>
          <p:cNvPr id="146" name="Rectangle 145"/>
          <p:cNvSpPr>
            <a:spLocks noChangeArrowheads="1"/>
          </p:cNvSpPr>
          <p:nvPr/>
        </p:nvSpPr>
        <p:spPr bwMode="auto">
          <a:xfrm>
            <a:off x="3390900" y="1466850"/>
            <a:ext cx="274638" cy="384175"/>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useBgFill="1">
        <p:nvSpPr>
          <p:cNvPr id="147" name="Rectangle 146"/>
          <p:cNvSpPr>
            <a:spLocks noChangeArrowheads="1"/>
          </p:cNvSpPr>
          <p:nvPr/>
        </p:nvSpPr>
        <p:spPr bwMode="auto">
          <a:xfrm>
            <a:off x="3875088" y="1466850"/>
            <a:ext cx="274637" cy="384175"/>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useBgFill="1">
        <p:nvSpPr>
          <p:cNvPr id="148" name="Rectangle 147"/>
          <p:cNvSpPr>
            <a:spLocks noChangeArrowheads="1"/>
          </p:cNvSpPr>
          <p:nvPr/>
        </p:nvSpPr>
        <p:spPr bwMode="auto">
          <a:xfrm>
            <a:off x="4359275" y="1466850"/>
            <a:ext cx="274638" cy="384175"/>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useBgFill="1">
        <p:nvSpPr>
          <p:cNvPr id="149" name="Rectangle 148"/>
          <p:cNvSpPr>
            <a:spLocks noChangeArrowheads="1"/>
          </p:cNvSpPr>
          <p:nvPr/>
        </p:nvSpPr>
        <p:spPr bwMode="auto">
          <a:xfrm>
            <a:off x="4841875" y="1466850"/>
            <a:ext cx="274638" cy="384175"/>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useBgFill="1">
        <p:nvSpPr>
          <p:cNvPr id="150" name="Rectangle 149"/>
          <p:cNvSpPr>
            <a:spLocks noChangeArrowheads="1"/>
          </p:cNvSpPr>
          <p:nvPr/>
        </p:nvSpPr>
        <p:spPr bwMode="auto">
          <a:xfrm>
            <a:off x="5326063" y="1466850"/>
            <a:ext cx="274637" cy="384175"/>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useBgFill="1">
        <p:nvSpPr>
          <p:cNvPr id="151" name="Rectangle 150"/>
          <p:cNvSpPr>
            <a:spLocks noChangeArrowheads="1"/>
          </p:cNvSpPr>
          <p:nvPr/>
        </p:nvSpPr>
        <p:spPr bwMode="auto">
          <a:xfrm>
            <a:off x="5810250" y="1466850"/>
            <a:ext cx="274638" cy="384175"/>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useBgFill="1">
        <p:nvSpPr>
          <p:cNvPr id="152" name="Rectangle 151"/>
          <p:cNvSpPr>
            <a:spLocks noChangeArrowheads="1"/>
          </p:cNvSpPr>
          <p:nvPr/>
        </p:nvSpPr>
        <p:spPr bwMode="auto">
          <a:xfrm>
            <a:off x="6292850" y="1466850"/>
            <a:ext cx="274638" cy="384175"/>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useBgFill="1">
        <p:nvSpPr>
          <p:cNvPr id="153" name="Rectangle 152"/>
          <p:cNvSpPr>
            <a:spLocks noChangeArrowheads="1"/>
          </p:cNvSpPr>
          <p:nvPr/>
        </p:nvSpPr>
        <p:spPr bwMode="auto">
          <a:xfrm>
            <a:off x="6777038" y="1466850"/>
            <a:ext cx="274637" cy="384175"/>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useBgFill="1">
        <p:nvSpPr>
          <p:cNvPr id="154" name="Rectangle 153"/>
          <p:cNvSpPr>
            <a:spLocks noChangeArrowheads="1"/>
          </p:cNvSpPr>
          <p:nvPr/>
        </p:nvSpPr>
        <p:spPr bwMode="auto">
          <a:xfrm>
            <a:off x="7261225" y="1466850"/>
            <a:ext cx="274638" cy="384175"/>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useBgFill="1">
        <p:nvSpPr>
          <p:cNvPr id="155" name="Rectangle 154"/>
          <p:cNvSpPr>
            <a:spLocks noChangeArrowheads="1"/>
          </p:cNvSpPr>
          <p:nvPr/>
        </p:nvSpPr>
        <p:spPr bwMode="auto">
          <a:xfrm>
            <a:off x="490538" y="1466850"/>
            <a:ext cx="274637" cy="384175"/>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useBgFill="1">
        <p:nvSpPr>
          <p:cNvPr id="156" name="Rectangle 155"/>
          <p:cNvSpPr>
            <a:spLocks noChangeArrowheads="1"/>
          </p:cNvSpPr>
          <p:nvPr/>
        </p:nvSpPr>
        <p:spPr bwMode="auto">
          <a:xfrm>
            <a:off x="973138" y="1466850"/>
            <a:ext cx="274637" cy="384175"/>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useBgFill="1">
        <p:nvSpPr>
          <p:cNvPr id="157" name="Rectangle 156"/>
          <p:cNvSpPr>
            <a:spLocks noChangeArrowheads="1"/>
          </p:cNvSpPr>
          <p:nvPr/>
        </p:nvSpPr>
        <p:spPr bwMode="auto">
          <a:xfrm>
            <a:off x="1457325" y="1466850"/>
            <a:ext cx="274638" cy="384175"/>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useBgFill="1">
        <p:nvSpPr>
          <p:cNvPr id="158" name="Rectangle 157"/>
          <p:cNvSpPr>
            <a:spLocks noChangeArrowheads="1"/>
          </p:cNvSpPr>
          <p:nvPr/>
        </p:nvSpPr>
        <p:spPr bwMode="auto">
          <a:xfrm>
            <a:off x="1939925" y="1466850"/>
            <a:ext cx="274638" cy="384175"/>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useBgFill="1">
        <p:nvSpPr>
          <p:cNvPr id="159" name="AutoShape 158"/>
          <p:cNvSpPr>
            <a:spLocks noChangeAspect="1" noChangeArrowheads="1"/>
          </p:cNvSpPr>
          <p:nvPr/>
        </p:nvSpPr>
        <p:spPr bwMode="auto">
          <a:xfrm>
            <a:off x="7550150" y="3875088"/>
            <a:ext cx="304800" cy="273050"/>
          </a:xfrm>
          <a:prstGeom prst="flowChartDelay">
            <a:avLst/>
          </a:prstGeom>
          <a:ln w="12700">
            <a:solidFill>
              <a:schemeClr val="tx1"/>
            </a:solidFill>
            <a:miter lim="800000"/>
            <a:headEnd/>
            <a:tailEnd type="none" w="sm" len="sm"/>
          </a:ln>
          <a:effectLst/>
        </p:spPr>
        <p:txBody>
          <a:bodyPr>
            <a:prstTxWarp prst="textNoShape">
              <a:avLst/>
            </a:prstTxWarp>
          </a:bodyPr>
          <a:lstStyle/>
          <a:p>
            <a:endParaRPr lang="en-US"/>
          </a:p>
        </p:txBody>
      </p:sp>
      <p:sp useBgFill="1">
        <p:nvSpPr>
          <p:cNvPr id="160" name="AutoShape 159"/>
          <p:cNvSpPr>
            <a:spLocks noChangeAspect="1" noChangeArrowheads="1"/>
          </p:cNvSpPr>
          <p:nvPr/>
        </p:nvSpPr>
        <p:spPr bwMode="auto">
          <a:xfrm>
            <a:off x="4654550" y="3959225"/>
            <a:ext cx="304800" cy="273050"/>
          </a:xfrm>
          <a:prstGeom prst="flowChartDelay">
            <a:avLst/>
          </a:prstGeom>
          <a:ln w="12700">
            <a:solidFill>
              <a:schemeClr val="tx1"/>
            </a:solidFill>
            <a:miter lim="800000"/>
            <a:headEnd/>
            <a:tailEnd type="none" w="sm" len="sm"/>
          </a:ln>
          <a:effectLst/>
        </p:spPr>
        <p:txBody>
          <a:bodyPr>
            <a:prstTxWarp prst="textNoShape">
              <a:avLst/>
            </a:prstTxWarp>
          </a:bodyPr>
          <a:lstStyle/>
          <a:p>
            <a:endParaRPr lang="en-US"/>
          </a:p>
        </p:txBody>
      </p:sp>
      <p:sp useBgFill="1">
        <p:nvSpPr>
          <p:cNvPr id="102" name="AutoShape 101"/>
          <p:cNvSpPr>
            <a:spLocks noChangeAspect="1" noChangeArrowheads="1"/>
          </p:cNvSpPr>
          <p:nvPr/>
        </p:nvSpPr>
        <p:spPr bwMode="auto">
          <a:xfrm>
            <a:off x="7550150" y="4924425"/>
            <a:ext cx="304800" cy="273050"/>
          </a:xfrm>
          <a:prstGeom prst="flowChartDelay">
            <a:avLst/>
          </a:prstGeom>
          <a:ln w="12700">
            <a:solidFill>
              <a:schemeClr val="tx1"/>
            </a:solidFill>
            <a:miter lim="800000"/>
            <a:headEnd/>
            <a:tailEnd type="none" w="sm" len="sm"/>
          </a:ln>
          <a:effectLst/>
        </p:spPr>
        <p:txBody>
          <a:bodyPr>
            <a:prstTxWarp prst="textNoShape">
              <a:avLst/>
            </a:prstTxWarp>
          </a:bodyPr>
          <a:lstStyle/>
          <a:p>
            <a:endParaRPr lang="en-US"/>
          </a:p>
        </p:txBody>
      </p:sp>
      <p:sp>
        <p:nvSpPr>
          <p:cNvPr id="162" name="Rectangle 161"/>
          <p:cNvSpPr>
            <a:spLocks noChangeArrowheads="1"/>
          </p:cNvSpPr>
          <p:nvPr/>
        </p:nvSpPr>
        <p:spPr bwMode="auto">
          <a:xfrm>
            <a:off x="2415381" y="1466850"/>
            <a:ext cx="274638" cy="384175"/>
          </a:xfrm>
          <a:prstGeom prst="rect">
            <a:avLst/>
          </a:prstGeom>
          <a:solidFill>
            <a:srgbClr val="3366FF"/>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lIns="72000" tIns="0" rIns="72000" anchor="ctr"/>
          <a:lstStyle/>
          <a:p>
            <a:pPr algn="ctr" defTabSz="914400" eaLnBrk="0" fontAlgn="auto" hangingPunct="0">
              <a:spcBef>
                <a:spcPts val="0"/>
              </a:spcBef>
              <a:spcAft>
                <a:spcPts val="0"/>
              </a:spcAft>
              <a:defRPr/>
            </a:pPr>
            <a:r>
              <a:rPr lang="en-US" kern="0" dirty="0" smtClean="0">
                <a:solidFill>
                  <a:schemeClr val="bg1"/>
                </a:solidFill>
                <a:latin typeface="Arial"/>
              </a:rPr>
              <a:t>0</a:t>
            </a:r>
            <a:endParaRPr lang="en-US" kern="0" dirty="0">
              <a:solidFill>
                <a:schemeClr val="bg1"/>
              </a:solidFill>
              <a:latin typeface="Arial"/>
            </a:endParaRPr>
          </a:p>
        </p:txBody>
      </p:sp>
      <p:sp>
        <p:nvSpPr>
          <p:cNvPr id="161" name="TextBox 160"/>
          <p:cNvSpPr txBox="1"/>
          <p:nvPr/>
        </p:nvSpPr>
        <p:spPr>
          <a:xfrm>
            <a:off x="2414204" y="3545830"/>
            <a:ext cx="313044" cy="369332"/>
          </a:xfrm>
          <a:prstGeom prst="rect">
            <a:avLst/>
          </a:prstGeom>
          <a:noFill/>
        </p:spPr>
        <p:txBody>
          <a:bodyPr wrap="none" rtlCol="0">
            <a:spAutoFit/>
          </a:bodyPr>
          <a:lstStyle/>
          <a:p>
            <a:r>
              <a:rPr lang="en-US" dirty="0" smtClean="0"/>
              <a:t>0</a:t>
            </a:r>
            <a:endParaRPr lang="en-US" dirty="0"/>
          </a:p>
        </p:txBody>
      </p:sp>
      <p:sp>
        <p:nvSpPr>
          <p:cNvPr id="53" name="Freeform 52"/>
          <p:cNvSpPr>
            <a:spLocks noChangeAspect="1"/>
          </p:cNvSpPr>
          <p:nvPr/>
        </p:nvSpPr>
        <p:spPr bwMode="auto">
          <a:xfrm>
            <a:off x="3927475" y="2787650"/>
            <a:ext cx="114300" cy="317500"/>
          </a:xfrm>
          <a:custGeom>
            <a:avLst/>
            <a:gdLst/>
            <a:ahLst/>
            <a:cxnLst>
              <a:cxn ang="0">
                <a:pos x="144" y="0"/>
              </a:cxn>
              <a:cxn ang="0">
                <a:pos x="0" y="0"/>
              </a:cxn>
              <a:cxn ang="0">
                <a:pos x="0" y="386"/>
              </a:cxn>
            </a:cxnLst>
            <a:rect l="0" t="0" r="r" b="b"/>
            <a:pathLst>
              <a:path w="144" h="386">
                <a:moveTo>
                  <a:pt x="144" y="0"/>
                </a:moveTo>
                <a:lnTo>
                  <a:pt x="0" y="0"/>
                </a:lnTo>
                <a:lnTo>
                  <a:pt x="0" y="386"/>
                </a:lnTo>
              </a:path>
            </a:pathLst>
          </a:custGeom>
          <a:noFill/>
          <a:ln w="12700" cap="flat" cmpd="sng">
            <a:solidFill>
              <a:schemeClr val="tx1"/>
            </a:solidFill>
            <a:prstDash val="solid"/>
            <a:round/>
            <a:headEnd type="none" w="med" len="med"/>
            <a:tailEnd type="none" w="sm" len="sm"/>
          </a:ln>
          <a:effectLst/>
        </p:spPr>
        <p:txBody>
          <a:bodyPr>
            <a:prstTxWarp prst="textNoShape">
              <a:avLst/>
            </a:prstTxWarp>
          </a:bodyPr>
          <a:lstStyle/>
          <a:p>
            <a:endParaRPr lang="en-US"/>
          </a:p>
        </p:txBody>
      </p:sp>
      <p:sp>
        <p:nvSpPr>
          <p:cNvPr id="164" name="Rectangle 163"/>
          <p:cNvSpPr txBox="1">
            <a:spLocks noChangeArrowheads="1"/>
          </p:cNvSpPr>
          <p:nvPr/>
        </p:nvSpPr>
        <p:spPr bwMode="auto">
          <a:xfrm>
            <a:off x="942975" y="5824183"/>
            <a:ext cx="6200775" cy="5762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Pct val="70000"/>
              <a:buFont typeface="Wingdings" charset="2"/>
              <a:buNone/>
              <a:tabLst/>
              <a:defRPr/>
            </a:pPr>
            <a:r>
              <a:rPr kumimoji="0" lang="en-US" sz="2400" b="0" i="0" u="none" strike="noStrike" kern="0" cap="none" spc="0" normalizeH="0" baseline="0" noProof="0" dirty="0" smtClean="0">
                <a:ln>
                  <a:noFill/>
                </a:ln>
                <a:solidFill>
                  <a:srgbClr val="000000"/>
                </a:solidFill>
                <a:uLnTx/>
                <a:uFillTx/>
                <a:latin typeface="+mn-lt"/>
                <a:ea typeface="+mn-ea"/>
                <a:cs typeface="+mn-cs"/>
              </a:rPr>
              <a:t>Clock </a:t>
            </a:r>
            <a:r>
              <a:rPr kumimoji="0" lang="en-US" sz="2400" b="0" i="0" u="none" strike="noStrike" kern="0" cap="none" spc="0" normalizeH="0" baseline="0" noProof="0" dirty="0" err="1" smtClean="0">
                <a:ln>
                  <a:noFill/>
                </a:ln>
                <a:solidFill>
                  <a:srgbClr val="000000"/>
                </a:solidFill>
                <a:uLnTx/>
                <a:uFillTx/>
                <a:latin typeface="+mn-lt"/>
                <a:ea typeface="+mn-ea"/>
                <a:cs typeface="+mn-cs"/>
              </a:rPr>
              <a:t>gaters</a:t>
            </a:r>
            <a:r>
              <a:rPr kumimoji="0" lang="en-US" sz="2400" b="0" i="0" u="none" strike="noStrike" kern="0" cap="none" spc="0" normalizeH="0" baseline="0" noProof="0" dirty="0" smtClean="0">
                <a:ln>
                  <a:noFill/>
                </a:ln>
                <a:solidFill>
                  <a:srgbClr val="000000"/>
                </a:solidFill>
                <a:uLnTx/>
                <a:uFillTx/>
                <a:latin typeface="+mn-lt"/>
                <a:ea typeface="+mn-ea"/>
                <a:cs typeface="+mn-cs"/>
              </a:rPr>
              <a:t> disabled at the highest level</a:t>
            </a:r>
            <a:endParaRPr kumimoji="0" lang="en-US" sz="2400" b="0" i="0" u="none" strike="noStrike" kern="0" cap="none" spc="0" normalizeH="0" baseline="0" noProof="0" dirty="0">
              <a:ln>
                <a:noFill/>
              </a:ln>
              <a:solidFill>
                <a:srgbClr val="000000"/>
              </a:solidFill>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Low power scan operations</a:t>
            </a:r>
            <a:endParaRPr lang="en-US" dirty="0"/>
          </a:p>
        </p:txBody>
      </p:sp>
      <p:sp>
        <p:nvSpPr>
          <p:cNvPr id="5" name="Freeform 57"/>
          <p:cNvSpPr>
            <a:spLocks/>
          </p:cNvSpPr>
          <p:nvPr/>
        </p:nvSpPr>
        <p:spPr bwMode="auto">
          <a:xfrm>
            <a:off x="5938763" y="1676814"/>
            <a:ext cx="716736" cy="3073507"/>
          </a:xfrm>
          <a:custGeom>
            <a:avLst/>
            <a:gdLst>
              <a:gd name="connsiteX0" fmla="*/ 1786 w 1786"/>
              <a:gd name="connsiteY0" fmla="*/ 0 h 2783"/>
              <a:gd name="connsiteX1" fmla="*/ 1786 w 1786"/>
              <a:gd name="connsiteY1" fmla="*/ 403 h 2783"/>
              <a:gd name="connsiteX2" fmla="*/ 0 w 1786"/>
              <a:gd name="connsiteY2" fmla="*/ 404 h 2783"/>
              <a:gd name="connsiteX3" fmla="*/ 0 w 1786"/>
              <a:gd name="connsiteY3" fmla="*/ 2783 h 2783"/>
            </a:gdLst>
            <a:ahLst/>
            <a:cxnLst>
              <a:cxn ang="0">
                <a:pos x="connsiteX0" y="connsiteY0"/>
              </a:cxn>
              <a:cxn ang="0">
                <a:pos x="connsiteX1" y="connsiteY1"/>
              </a:cxn>
              <a:cxn ang="0">
                <a:pos x="connsiteX2" y="connsiteY2"/>
              </a:cxn>
              <a:cxn ang="0">
                <a:pos x="connsiteX3" y="connsiteY3"/>
              </a:cxn>
            </a:cxnLst>
            <a:rect l="l" t="t" r="r" b="b"/>
            <a:pathLst>
              <a:path w="1786" h="2783">
                <a:moveTo>
                  <a:pt x="1786" y="0"/>
                </a:moveTo>
                <a:lnTo>
                  <a:pt x="1786" y="403"/>
                </a:lnTo>
                <a:lnTo>
                  <a:pt x="0" y="404"/>
                </a:lnTo>
                <a:lnTo>
                  <a:pt x="0" y="2783"/>
                </a:lnTo>
              </a:path>
            </a:pathLst>
          </a:custGeom>
          <a:noFill/>
          <a:ln w="19050" cap="flat" cmpd="sng">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6" name="Freeform 100"/>
          <p:cNvSpPr>
            <a:spLocks/>
          </p:cNvSpPr>
          <p:nvPr/>
        </p:nvSpPr>
        <p:spPr bwMode="auto">
          <a:xfrm>
            <a:off x="5938763" y="2543366"/>
            <a:ext cx="723086" cy="349710"/>
          </a:xfrm>
          <a:custGeom>
            <a:avLst/>
            <a:gdLst/>
            <a:ahLst/>
            <a:cxnLst>
              <a:cxn ang="0">
                <a:pos x="0" y="402"/>
              </a:cxn>
              <a:cxn ang="0">
                <a:pos x="420" y="402"/>
              </a:cxn>
              <a:cxn ang="0">
                <a:pos x="420" y="0"/>
              </a:cxn>
            </a:cxnLst>
            <a:rect l="0" t="0" r="r" b="b"/>
            <a:pathLst>
              <a:path w="420" h="402">
                <a:moveTo>
                  <a:pt x="0" y="402"/>
                </a:moveTo>
                <a:lnTo>
                  <a:pt x="420" y="402"/>
                </a:lnTo>
                <a:lnTo>
                  <a:pt x="420" y="0"/>
                </a:lnTo>
              </a:path>
            </a:pathLst>
          </a:custGeom>
          <a:noFill/>
          <a:ln w="19050" cap="flat" cmpd="sng">
            <a:solidFill>
              <a:schemeClr val="tx1"/>
            </a:solidFill>
            <a:prstDash val="solid"/>
            <a:round/>
            <a:headEnd type="oval" w="med" len="med"/>
            <a:tailEnd type="none" w="med" len="med"/>
          </a:ln>
          <a:effectLst/>
        </p:spPr>
        <p:txBody>
          <a:bodyPr>
            <a:prstTxWarp prst="textNoShape">
              <a:avLst/>
            </a:prstTxWarp>
          </a:bodyPr>
          <a:lstStyle/>
          <a:p>
            <a:endParaRPr lang="en-US"/>
          </a:p>
        </p:txBody>
      </p:sp>
      <p:sp>
        <p:nvSpPr>
          <p:cNvPr id="7" name="Freeform 115"/>
          <p:cNvSpPr>
            <a:spLocks/>
          </p:cNvSpPr>
          <p:nvPr/>
        </p:nvSpPr>
        <p:spPr bwMode="auto">
          <a:xfrm>
            <a:off x="5938763" y="3722888"/>
            <a:ext cx="697686" cy="479053"/>
          </a:xfrm>
          <a:custGeom>
            <a:avLst/>
            <a:gdLst/>
            <a:ahLst/>
            <a:cxnLst>
              <a:cxn ang="0">
                <a:pos x="0" y="402"/>
              </a:cxn>
              <a:cxn ang="0">
                <a:pos x="420" y="402"/>
              </a:cxn>
              <a:cxn ang="0">
                <a:pos x="420" y="0"/>
              </a:cxn>
            </a:cxnLst>
            <a:rect l="0" t="0" r="r" b="b"/>
            <a:pathLst>
              <a:path w="420" h="402">
                <a:moveTo>
                  <a:pt x="0" y="402"/>
                </a:moveTo>
                <a:lnTo>
                  <a:pt x="420" y="402"/>
                </a:lnTo>
                <a:lnTo>
                  <a:pt x="420" y="0"/>
                </a:lnTo>
              </a:path>
            </a:pathLst>
          </a:custGeom>
          <a:noFill/>
          <a:ln w="19050" cap="flat" cmpd="sng">
            <a:solidFill>
              <a:schemeClr val="tx1"/>
            </a:solidFill>
            <a:prstDash val="solid"/>
            <a:round/>
            <a:headEnd type="oval" w="med" len="med"/>
            <a:tailEnd type="none" w="med" len="med"/>
          </a:ln>
          <a:effectLst/>
        </p:spPr>
        <p:txBody>
          <a:bodyPr>
            <a:prstTxWarp prst="textNoShape">
              <a:avLst/>
            </a:prstTxWarp>
          </a:bodyPr>
          <a:lstStyle/>
          <a:p>
            <a:endParaRPr lang="en-US"/>
          </a:p>
        </p:txBody>
      </p:sp>
      <p:sp>
        <p:nvSpPr>
          <p:cNvPr id="8" name="Text Box 174"/>
          <p:cNvSpPr txBox="1">
            <a:spLocks noChangeArrowheads="1"/>
          </p:cNvSpPr>
          <p:nvPr/>
        </p:nvSpPr>
        <p:spPr bwMode="auto">
          <a:xfrm>
            <a:off x="5505174" y="4697318"/>
            <a:ext cx="1182898" cy="307777"/>
          </a:xfrm>
          <a:prstGeom prst="rect">
            <a:avLst/>
          </a:prstGeom>
          <a:noFill/>
          <a:ln w="9525">
            <a:noFill/>
            <a:miter lim="800000"/>
            <a:headEnd/>
            <a:tailEnd/>
          </a:ln>
          <a:effectLst/>
        </p:spPr>
        <p:txBody>
          <a:bodyPr wrap="none">
            <a:prstTxWarp prst="textNoShape">
              <a:avLst/>
            </a:prstTxWarp>
            <a:spAutoFit/>
          </a:bodyPr>
          <a:lstStyle/>
          <a:p>
            <a:pPr algn="l"/>
            <a:r>
              <a:rPr lang="en-GB" sz="1400" dirty="0">
                <a:solidFill>
                  <a:srgbClr val="000000"/>
                </a:solidFill>
              </a:rPr>
              <a:t>Scan enable</a:t>
            </a:r>
          </a:p>
        </p:txBody>
      </p:sp>
      <p:sp>
        <p:nvSpPr>
          <p:cNvPr id="9" name="Line 141"/>
          <p:cNvSpPr>
            <a:spLocks noChangeShapeType="1"/>
          </p:cNvSpPr>
          <p:nvPr/>
        </p:nvSpPr>
        <p:spPr bwMode="auto">
          <a:xfrm>
            <a:off x="3010362" y="5081716"/>
            <a:ext cx="0" cy="350837"/>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10" name="Line 142"/>
          <p:cNvSpPr>
            <a:spLocks noChangeShapeType="1"/>
          </p:cNvSpPr>
          <p:nvPr/>
        </p:nvSpPr>
        <p:spPr bwMode="auto">
          <a:xfrm>
            <a:off x="3161174" y="5081716"/>
            <a:ext cx="0" cy="350837"/>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11" name="Line 143"/>
          <p:cNvSpPr>
            <a:spLocks noChangeShapeType="1"/>
          </p:cNvSpPr>
          <p:nvPr/>
        </p:nvSpPr>
        <p:spPr bwMode="auto">
          <a:xfrm>
            <a:off x="3311987" y="5081716"/>
            <a:ext cx="0" cy="350837"/>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12" name="Line 144"/>
          <p:cNvSpPr>
            <a:spLocks noChangeShapeType="1"/>
          </p:cNvSpPr>
          <p:nvPr/>
        </p:nvSpPr>
        <p:spPr bwMode="auto">
          <a:xfrm>
            <a:off x="3462799" y="5081716"/>
            <a:ext cx="0" cy="350837"/>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13" name="Line 145"/>
          <p:cNvSpPr>
            <a:spLocks noChangeShapeType="1"/>
          </p:cNvSpPr>
          <p:nvPr/>
        </p:nvSpPr>
        <p:spPr bwMode="auto">
          <a:xfrm>
            <a:off x="3613612" y="5081716"/>
            <a:ext cx="0" cy="350837"/>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14" name="Line 146"/>
          <p:cNvSpPr>
            <a:spLocks noChangeShapeType="1"/>
          </p:cNvSpPr>
          <p:nvPr/>
        </p:nvSpPr>
        <p:spPr bwMode="auto">
          <a:xfrm>
            <a:off x="3764424" y="5081716"/>
            <a:ext cx="0" cy="350837"/>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15" name="Line 147"/>
          <p:cNvSpPr>
            <a:spLocks noChangeShapeType="1"/>
          </p:cNvSpPr>
          <p:nvPr/>
        </p:nvSpPr>
        <p:spPr bwMode="auto">
          <a:xfrm>
            <a:off x="3915237" y="5081716"/>
            <a:ext cx="0" cy="350837"/>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16" name="Line 148"/>
          <p:cNvSpPr>
            <a:spLocks noChangeShapeType="1"/>
          </p:cNvSpPr>
          <p:nvPr/>
        </p:nvSpPr>
        <p:spPr bwMode="auto">
          <a:xfrm>
            <a:off x="4066049" y="5081716"/>
            <a:ext cx="0" cy="350837"/>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17" name="Freeform 129"/>
          <p:cNvSpPr>
            <a:spLocks/>
          </p:cNvSpPr>
          <p:nvPr/>
        </p:nvSpPr>
        <p:spPr bwMode="auto">
          <a:xfrm flipH="1" flipV="1">
            <a:off x="4118437" y="3964566"/>
            <a:ext cx="1077912" cy="1131887"/>
          </a:xfrm>
          <a:custGeom>
            <a:avLst/>
            <a:gdLst/>
            <a:ahLst/>
            <a:cxnLst>
              <a:cxn ang="0">
                <a:pos x="0" y="402"/>
              </a:cxn>
              <a:cxn ang="0">
                <a:pos x="420" y="402"/>
              </a:cxn>
              <a:cxn ang="0">
                <a:pos x="420" y="0"/>
              </a:cxn>
            </a:cxnLst>
            <a:rect l="0" t="0" r="r" b="b"/>
            <a:pathLst>
              <a:path w="420" h="402">
                <a:moveTo>
                  <a:pt x="0" y="402"/>
                </a:moveTo>
                <a:lnTo>
                  <a:pt x="420" y="402"/>
                </a:lnTo>
                <a:lnTo>
                  <a:pt x="420" y="0"/>
                </a:lnTo>
              </a:path>
            </a:pathLst>
          </a:custGeom>
          <a:noFill/>
          <a:ln w="19050" cap="flat" cmpd="sng">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18" name="Freeform 128"/>
          <p:cNvSpPr>
            <a:spLocks/>
          </p:cNvSpPr>
          <p:nvPr/>
        </p:nvSpPr>
        <p:spPr bwMode="auto">
          <a:xfrm flipH="1" flipV="1">
            <a:off x="3050049" y="2676716"/>
            <a:ext cx="2122488" cy="2238312"/>
          </a:xfrm>
          <a:custGeom>
            <a:avLst/>
            <a:gdLst/>
            <a:ahLst/>
            <a:cxnLst>
              <a:cxn ang="0">
                <a:pos x="0" y="402"/>
              </a:cxn>
              <a:cxn ang="0">
                <a:pos x="420" y="402"/>
              </a:cxn>
              <a:cxn ang="0">
                <a:pos x="420" y="0"/>
              </a:cxn>
            </a:cxnLst>
            <a:rect l="0" t="0" r="r" b="b"/>
            <a:pathLst>
              <a:path w="420" h="402">
                <a:moveTo>
                  <a:pt x="0" y="402"/>
                </a:moveTo>
                <a:lnTo>
                  <a:pt x="420" y="402"/>
                </a:lnTo>
                <a:lnTo>
                  <a:pt x="420" y="0"/>
                </a:lnTo>
              </a:path>
            </a:pathLst>
          </a:custGeom>
          <a:noFill/>
          <a:ln w="19050" cap="flat" cmpd="sng">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19" name="Freeform 56"/>
          <p:cNvSpPr>
            <a:spLocks/>
          </p:cNvSpPr>
          <p:nvPr/>
        </p:nvSpPr>
        <p:spPr bwMode="auto">
          <a:xfrm flipH="1" flipV="1">
            <a:off x="2924637" y="1959233"/>
            <a:ext cx="2159000" cy="2955795"/>
          </a:xfrm>
          <a:custGeom>
            <a:avLst/>
            <a:gdLst/>
            <a:ahLst/>
            <a:cxnLst>
              <a:cxn ang="0">
                <a:pos x="0" y="402"/>
              </a:cxn>
              <a:cxn ang="0">
                <a:pos x="420" y="402"/>
              </a:cxn>
              <a:cxn ang="0">
                <a:pos x="420" y="0"/>
              </a:cxn>
            </a:cxnLst>
            <a:rect l="0" t="0" r="r" b="b"/>
            <a:pathLst>
              <a:path w="420" h="402">
                <a:moveTo>
                  <a:pt x="0" y="402"/>
                </a:moveTo>
                <a:lnTo>
                  <a:pt x="420" y="402"/>
                </a:lnTo>
                <a:lnTo>
                  <a:pt x="420" y="0"/>
                </a:lnTo>
              </a:path>
            </a:pathLst>
          </a:custGeom>
          <a:noFill/>
          <a:ln w="19050" cap="flat" cmpd="sng">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20" name="Line 52"/>
          <p:cNvSpPr>
            <a:spLocks noChangeShapeType="1"/>
          </p:cNvSpPr>
          <p:nvPr/>
        </p:nvSpPr>
        <p:spPr bwMode="auto">
          <a:xfrm>
            <a:off x="2299539" y="1708408"/>
            <a:ext cx="2769810"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21" name="Line 53"/>
          <p:cNvSpPr>
            <a:spLocks noChangeShapeType="1"/>
          </p:cNvSpPr>
          <p:nvPr/>
        </p:nvSpPr>
        <p:spPr bwMode="auto">
          <a:xfrm>
            <a:off x="5378912" y="1825883"/>
            <a:ext cx="1411287"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22" name="AutoShape 14"/>
          <p:cNvSpPr>
            <a:spLocks noChangeArrowheads="1"/>
          </p:cNvSpPr>
          <p:nvPr/>
        </p:nvSpPr>
        <p:spPr bwMode="auto">
          <a:xfrm rot="10800000" flipH="1">
            <a:off x="4997912" y="1608396"/>
            <a:ext cx="493712" cy="441325"/>
          </a:xfrm>
          <a:prstGeom prst="flowChartDelay">
            <a:avLst/>
          </a:prstGeom>
          <a:solidFill>
            <a:srgbClr val="FF0000"/>
          </a:solidFill>
          <a:ln w="254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23" name="Freeform 63"/>
          <p:cNvSpPr>
            <a:spLocks/>
          </p:cNvSpPr>
          <p:nvPr/>
        </p:nvSpPr>
        <p:spPr bwMode="auto">
          <a:xfrm>
            <a:off x="6228462" y="1657608"/>
            <a:ext cx="2541587" cy="301625"/>
          </a:xfrm>
          <a:custGeom>
            <a:avLst/>
            <a:gdLst/>
            <a:ahLst/>
            <a:cxnLst>
              <a:cxn ang="0">
                <a:pos x="1354" y="0"/>
              </a:cxn>
              <a:cxn ang="0">
                <a:pos x="0" y="0"/>
              </a:cxn>
              <a:cxn ang="0">
                <a:pos x="0" y="190"/>
              </a:cxn>
              <a:cxn ang="0">
                <a:pos x="1112" y="190"/>
              </a:cxn>
            </a:cxnLst>
            <a:rect l="0" t="0" r="r" b="b"/>
            <a:pathLst>
              <a:path w="1354" h="190">
                <a:moveTo>
                  <a:pt x="1354" y="0"/>
                </a:moveTo>
                <a:lnTo>
                  <a:pt x="0" y="0"/>
                </a:lnTo>
                <a:lnTo>
                  <a:pt x="0" y="190"/>
                </a:lnTo>
                <a:lnTo>
                  <a:pt x="1112" y="190"/>
                </a:lnTo>
              </a:path>
            </a:pathLst>
          </a:custGeom>
          <a:solidFill>
            <a:srgbClr val="FFFFFF"/>
          </a:solidFill>
          <a:ln w="19050"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24" name="Text Box 64"/>
          <p:cNvSpPr txBox="1">
            <a:spLocks noChangeArrowheads="1"/>
          </p:cNvSpPr>
          <p:nvPr/>
        </p:nvSpPr>
        <p:spPr bwMode="auto">
          <a:xfrm>
            <a:off x="6425312" y="1700471"/>
            <a:ext cx="389951" cy="276999"/>
          </a:xfrm>
          <a:prstGeom prst="rect">
            <a:avLst/>
          </a:prstGeom>
          <a:noFill/>
          <a:ln w="9525">
            <a:noFill/>
            <a:miter lim="800000"/>
            <a:headEnd/>
            <a:tailEnd/>
          </a:ln>
          <a:effectLst/>
        </p:spPr>
        <p:txBody>
          <a:bodyPr wrap="none">
            <a:prstTxWarp prst="textNoShape">
              <a:avLst/>
            </a:prstTxWarp>
            <a:spAutoFit/>
          </a:bodyPr>
          <a:lstStyle/>
          <a:p>
            <a:r>
              <a:rPr lang="en-GB" sz="1200" dirty="0">
                <a:solidFill>
                  <a:srgbClr val="000000"/>
                </a:solidFill>
              </a:rPr>
              <a:t>SE</a:t>
            </a:r>
          </a:p>
        </p:txBody>
      </p:sp>
      <p:sp>
        <p:nvSpPr>
          <p:cNvPr id="25" name="Line 98"/>
          <p:cNvSpPr>
            <a:spLocks noChangeShapeType="1"/>
          </p:cNvSpPr>
          <p:nvPr/>
        </p:nvSpPr>
        <p:spPr bwMode="auto">
          <a:xfrm>
            <a:off x="2299539" y="2425891"/>
            <a:ext cx="2769810"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26" name="Line 102"/>
          <p:cNvSpPr>
            <a:spLocks noChangeShapeType="1"/>
          </p:cNvSpPr>
          <p:nvPr/>
        </p:nvSpPr>
        <p:spPr bwMode="auto">
          <a:xfrm>
            <a:off x="5378912" y="2543366"/>
            <a:ext cx="1411287"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27" name="AutoShape 103"/>
          <p:cNvSpPr>
            <a:spLocks noChangeArrowheads="1"/>
          </p:cNvSpPr>
          <p:nvPr/>
        </p:nvSpPr>
        <p:spPr bwMode="auto">
          <a:xfrm rot="10800000" flipH="1">
            <a:off x="4997912" y="2325878"/>
            <a:ext cx="493712" cy="441325"/>
          </a:xfrm>
          <a:prstGeom prst="flowChartDelay">
            <a:avLst/>
          </a:prstGeom>
          <a:solidFill>
            <a:srgbClr val="FF0000"/>
          </a:solidFill>
          <a:ln w="254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28" name="Freeform 110"/>
          <p:cNvSpPr>
            <a:spLocks/>
          </p:cNvSpPr>
          <p:nvPr/>
        </p:nvSpPr>
        <p:spPr bwMode="auto">
          <a:xfrm>
            <a:off x="6228462" y="2375091"/>
            <a:ext cx="2541587" cy="301625"/>
          </a:xfrm>
          <a:custGeom>
            <a:avLst/>
            <a:gdLst/>
            <a:ahLst/>
            <a:cxnLst>
              <a:cxn ang="0">
                <a:pos x="1354" y="0"/>
              </a:cxn>
              <a:cxn ang="0">
                <a:pos x="0" y="0"/>
              </a:cxn>
              <a:cxn ang="0">
                <a:pos x="0" y="190"/>
              </a:cxn>
              <a:cxn ang="0">
                <a:pos x="1112" y="190"/>
              </a:cxn>
            </a:cxnLst>
            <a:rect l="0" t="0" r="r" b="b"/>
            <a:pathLst>
              <a:path w="1354" h="190">
                <a:moveTo>
                  <a:pt x="1354" y="0"/>
                </a:moveTo>
                <a:lnTo>
                  <a:pt x="0" y="0"/>
                </a:lnTo>
                <a:lnTo>
                  <a:pt x="0" y="190"/>
                </a:lnTo>
                <a:lnTo>
                  <a:pt x="1112" y="190"/>
                </a:lnTo>
              </a:path>
            </a:pathLst>
          </a:custGeom>
          <a:solidFill>
            <a:srgbClr val="FFFFFF"/>
          </a:solidFill>
          <a:ln w="19050"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29" name="Text Box 111"/>
          <p:cNvSpPr txBox="1">
            <a:spLocks noChangeArrowheads="1"/>
          </p:cNvSpPr>
          <p:nvPr/>
        </p:nvSpPr>
        <p:spPr bwMode="auto">
          <a:xfrm>
            <a:off x="6425312" y="2417953"/>
            <a:ext cx="389951" cy="276999"/>
          </a:xfrm>
          <a:prstGeom prst="rect">
            <a:avLst/>
          </a:prstGeom>
          <a:noFill/>
          <a:ln w="9525">
            <a:noFill/>
            <a:miter lim="800000"/>
            <a:headEnd/>
            <a:tailEnd/>
          </a:ln>
          <a:effectLst/>
        </p:spPr>
        <p:txBody>
          <a:bodyPr wrap="none">
            <a:prstTxWarp prst="textNoShape">
              <a:avLst/>
            </a:prstTxWarp>
            <a:spAutoFit/>
          </a:bodyPr>
          <a:lstStyle/>
          <a:p>
            <a:r>
              <a:rPr lang="en-GB" sz="1200" dirty="0">
                <a:solidFill>
                  <a:srgbClr val="000000"/>
                </a:solidFill>
              </a:rPr>
              <a:t>SE</a:t>
            </a:r>
          </a:p>
        </p:txBody>
      </p:sp>
      <p:sp>
        <p:nvSpPr>
          <p:cNvPr id="30" name="Line 113"/>
          <p:cNvSpPr>
            <a:spLocks noChangeShapeType="1"/>
          </p:cNvSpPr>
          <p:nvPr/>
        </p:nvSpPr>
        <p:spPr bwMode="auto">
          <a:xfrm>
            <a:off x="2299539" y="3710566"/>
            <a:ext cx="2769810"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31" name="Line 117"/>
          <p:cNvSpPr>
            <a:spLocks noChangeShapeType="1"/>
          </p:cNvSpPr>
          <p:nvPr/>
        </p:nvSpPr>
        <p:spPr bwMode="auto">
          <a:xfrm>
            <a:off x="5378912" y="3828041"/>
            <a:ext cx="1411287"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32" name="AutoShape 118"/>
          <p:cNvSpPr>
            <a:spLocks noChangeArrowheads="1"/>
          </p:cNvSpPr>
          <p:nvPr/>
        </p:nvSpPr>
        <p:spPr bwMode="auto">
          <a:xfrm rot="10800000" flipH="1">
            <a:off x="4997912" y="3610553"/>
            <a:ext cx="493712" cy="441325"/>
          </a:xfrm>
          <a:prstGeom prst="flowChartDelay">
            <a:avLst/>
          </a:prstGeom>
          <a:solidFill>
            <a:srgbClr val="FF0000"/>
          </a:solidFill>
          <a:ln w="254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33" name="Freeform 125"/>
          <p:cNvSpPr>
            <a:spLocks/>
          </p:cNvSpPr>
          <p:nvPr/>
        </p:nvSpPr>
        <p:spPr bwMode="auto">
          <a:xfrm>
            <a:off x="6228462" y="3659766"/>
            <a:ext cx="2541587" cy="301625"/>
          </a:xfrm>
          <a:custGeom>
            <a:avLst/>
            <a:gdLst/>
            <a:ahLst/>
            <a:cxnLst>
              <a:cxn ang="0">
                <a:pos x="1354" y="0"/>
              </a:cxn>
              <a:cxn ang="0">
                <a:pos x="0" y="0"/>
              </a:cxn>
              <a:cxn ang="0">
                <a:pos x="0" y="190"/>
              </a:cxn>
              <a:cxn ang="0">
                <a:pos x="1112" y="190"/>
              </a:cxn>
            </a:cxnLst>
            <a:rect l="0" t="0" r="r" b="b"/>
            <a:pathLst>
              <a:path w="1354" h="190">
                <a:moveTo>
                  <a:pt x="1354" y="0"/>
                </a:moveTo>
                <a:lnTo>
                  <a:pt x="0" y="0"/>
                </a:lnTo>
                <a:lnTo>
                  <a:pt x="0" y="190"/>
                </a:lnTo>
                <a:lnTo>
                  <a:pt x="1112" y="190"/>
                </a:lnTo>
              </a:path>
            </a:pathLst>
          </a:custGeom>
          <a:solidFill>
            <a:srgbClr val="FFFFFF"/>
          </a:solidFill>
          <a:ln w="19050"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34" name="Text Box 126"/>
          <p:cNvSpPr txBox="1">
            <a:spLocks noChangeArrowheads="1"/>
          </p:cNvSpPr>
          <p:nvPr/>
        </p:nvSpPr>
        <p:spPr bwMode="auto">
          <a:xfrm>
            <a:off x="6425312" y="3702628"/>
            <a:ext cx="389951" cy="276999"/>
          </a:xfrm>
          <a:prstGeom prst="rect">
            <a:avLst/>
          </a:prstGeom>
          <a:noFill/>
          <a:ln w="9525">
            <a:noFill/>
            <a:miter lim="800000"/>
            <a:headEnd/>
            <a:tailEnd/>
          </a:ln>
          <a:effectLst/>
        </p:spPr>
        <p:txBody>
          <a:bodyPr wrap="none">
            <a:prstTxWarp prst="textNoShape">
              <a:avLst/>
            </a:prstTxWarp>
            <a:spAutoFit/>
          </a:bodyPr>
          <a:lstStyle/>
          <a:p>
            <a:r>
              <a:rPr lang="en-GB" sz="1200" dirty="0">
                <a:solidFill>
                  <a:srgbClr val="000000"/>
                </a:solidFill>
              </a:rPr>
              <a:t>SE</a:t>
            </a:r>
          </a:p>
        </p:txBody>
      </p:sp>
      <p:sp>
        <p:nvSpPr>
          <p:cNvPr id="40" name="AutoShape 135"/>
          <p:cNvSpPr>
            <a:spLocks noChangeArrowheads="1"/>
          </p:cNvSpPr>
          <p:nvPr/>
        </p:nvSpPr>
        <p:spPr bwMode="auto">
          <a:xfrm flipH="1">
            <a:off x="2790514" y="4813801"/>
            <a:ext cx="1479550" cy="363537"/>
          </a:xfrm>
          <a:custGeom>
            <a:avLst/>
            <a:gdLst>
              <a:gd name="G0" fmla="+- 2317 0 0"/>
              <a:gd name="G1" fmla="+- 21600 0 2317"/>
              <a:gd name="G2" fmla="*/ 2317 1 2"/>
              <a:gd name="G3" fmla="+- 21600 0 G2"/>
              <a:gd name="G4" fmla="+/ 2317 21600 2"/>
              <a:gd name="G5" fmla="+/ G1 0 2"/>
              <a:gd name="G6" fmla="*/ 21600 21600 2317"/>
              <a:gd name="G7" fmla="*/ G6 1 2"/>
              <a:gd name="G8" fmla="+- 21600 0 G7"/>
              <a:gd name="G9" fmla="*/ 21600 1 2"/>
              <a:gd name="G10" fmla="+- 2317 0 G9"/>
              <a:gd name="G11" fmla="?: G10 G8 0"/>
              <a:gd name="G12" fmla="?: G10 G7 21600"/>
              <a:gd name="T0" fmla="*/ 20441 w 21600"/>
              <a:gd name="T1" fmla="*/ 10800 h 21600"/>
              <a:gd name="T2" fmla="*/ 10800 w 21600"/>
              <a:gd name="T3" fmla="*/ 21600 h 21600"/>
              <a:gd name="T4" fmla="*/ 1159 w 21600"/>
              <a:gd name="T5" fmla="*/ 10800 h 21600"/>
              <a:gd name="T6" fmla="*/ 10800 w 21600"/>
              <a:gd name="T7" fmla="*/ 0 h 21600"/>
              <a:gd name="T8" fmla="*/ 2959 w 21600"/>
              <a:gd name="T9" fmla="*/ 2959 h 21600"/>
              <a:gd name="T10" fmla="*/ 18641 w 21600"/>
              <a:gd name="T11" fmla="*/ 18641 h 21600"/>
            </a:gdLst>
            <a:ahLst/>
            <a:cxnLst>
              <a:cxn ang="0">
                <a:pos x="T0" y="T1"/>
              </a:cxn>
              <a:cxn ang="0">
                <a:pos x="T2" y="T3"/>
              </a:cxn>
              <a:cxn ang="0">
                <a:pos x="T4" y="T5"/>
              </a:cxn>
              <a:cxn ang="0">
                <a:pos x="T6" y="T7"/>
              </a:cxn>
            </a:cxnLst>
            <a:rect l="T8" t="T9" r="T10" b="T11"/>
            <a:pathLst>
              <a:path w="21600" h="21600">
                <a:moveTo>
                  <a:pt x="0" y="0"/>
                </a:moveTo>
                <a:lnTo>
                  <a:pt x="2317" y="21600"/>
                </a:lnTo>
                <a:lnTo>
                  <a:pt x="19283" y="21600"/>
                </a:lnTo>
                <a:lnTo>
                  <a:pt x="21600" y="0"/>
                </a:lnTo>
                <a:close/>
              </a:path>
            </a:pathLst>
          </a:custGeom>
          <a:solidFill>
            <a:srgbClr val="FFFFFF"/>
          </a:solidFill>
          <a:ln w="190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48" name="Line 154"/>
          <p:cNvSpPr>
            <a:spLocks noChangeShapeType="1"/>
          </p:cNvSpPr>
          <p:nvPr/>
        </p:nvSpPr>
        <p:spPr bwMode="auto">
          <a:xfrm>
            <a:off x="2251159" y="5465286"/>
            <a:ext cx="564773" cy="0"/>
          </a:xfrm>
          <a:prstGeom prst="line">
            <a:avLst/>
          </a:prstGeom>
          <a:noFill/>
          <a:ln w="19050">
            <a:solidFill>
              <a:schemeClr val="tx1"/>
            </a:solidFill>
            <a:round/>
            <a:headEnd/>
            <a:tailEnd type="stealth" w="lg" len="lg"/>
          </a:ln>
          <a:effectLst/>
        </p:spPr>
        <p:txBody>
          <a:bodyPr>
            <a:prstTxWarp prst="textNoShape">
              <a:avLst/>
            </a:prstTxWarp>
          </a:bodyPr>
          <a:lstStyle/>
          <a:p>
            <a:endParaRPr lang="en-US"/>
          </a:p>
        </p:txBody>
      </p:sp>
      <p:grpSp>
        <p:nvGrpSpPr>
          <p:cNvPr id="49" name="Group 173"/>
          <p:cNvGrpSpPr>
            <a:grpSpLocks/>
          </p:cNvGrpSpPr>
          <p:nvPr/>
        </p:nvGrpSpPr>
        <p:grpSpPr bwMode="auto">
          <a:xfrm>
            <a:off x="3316749" y="4722941"/>
            <a:ext cx="417513" cy="457200"/>
            <a:chOff x="4813" y="3304"/>
            <a:chExt cx="263" cy="288"/>
          </a:xfrm>
          <a:noFill/>
        </p:grpSpPr>
        <p:sp>
          <p:nvSpPr>
            <p:cNvPr id="50" name="Oval 171"/>
            <p:cNvSpPr>
              <a:spLocks noChangeArrowheads="1"/>
            </p:cNvSpPr>
            <p:nvPr/>
          </p:nvSpPr>
          <p:spPr bwMode="auto">
            <a:xfrm>
              <a:off x="4880" y="3411"/>
              <a:ext cx="128" cy="120"/>
            </a:xfrm>
            <a:prstGeom prst="ellipse">
              <a:avLst/>
            </a:prstGeom>
            <a:grpFill/>
            <a:ln w="9525">
              <a:noFill/>
              <a:round/>
              <a:headEnd/>
              <a:tailEnd/>
            </a:ln>
            <a:effectLst/>
          </p:spPr>
          <p:txBody>
            <a:bodyPr wrap="none" anchor="ctr">
              <a:prstTxWarp prst="textNoShape">
                <a:avLst/>
              </a:prstTxWarp>
            </a:bodyPr>
            <a:lstStyle/>
            <a:p>
              <a:endParaRPr lang="en-US"/>
            </a:p>
          </p:txBody>
        </p:sp>
        <p:sp>
          <p:nvSpPr>
            <p:cNvPr id="51" name="Text Box 172"/>
            <p:cNvSpPr txBox="1">
              <a:spLocks noChangeArrowheads="1"/>
            </p:cNvSpPr>
            <p:nvPr/>
          </p:nvSpPr>
          <p:spPr bwMode="auto">
            <a:xfrm>
              <a:off x="4813" y="3304"/>
              <a:ext cx="263" cy="288"/>
            </a:xfrm>
            <a:prstGeom prst="rect">
              <a:avLst/>
            </a:prstGeom>
            <a:grpFill/>
            <a:ln w="9525">
              <a:noFill/>
              <a:miter lim="800000"/>
              <a:headEnd/>
              <a:tailEnd/>
            </a:ln>
            <a:effectLst/>
          </p:spPr>
          <p:txBody>
            <a:bodyPr wrap="none">
              <a:prstTxWarp prst="textNoShape">
                <a:avLst/>
              </a:prstTxWarp>
              <a:spAutoFit/>
            </a:bodyPr>
            <a:lstStyle/>
            <a:p>
              <a:pPr eaLnBrk="0" hangingPunct="0">
                <a:spcBef>
                  <a:spcPct val="20000"/>
                </a:spcBef>
                <a:buClr>
                  <a:srgbClr val="B31919"/>
                </a:buClr>
                <a:buSzPct val="125000"/>
              </a:pPr>
              <a:r>
                <a:rPr lang="pl-PL" sz="2400" dirty="0">
                  <a:solidFill>
                    <a:srgbClr val="000000"/>
                  </a:solidFill>
                  <a:latin typeface="Arial" charset="0"/>
                  <a:sym typeface="Symbol" charset="2"/>
                </a:rPr>
                <a:t></a:t>
              </a:r>
            </a:p>
          </p:txBody>
        </p:sp>
      </p:grpSp>
      <p:grpSp>
        <p:nvGrpSpPr>
          <p:cNvPr id="53" name="Group 186"/>
          <p:cNvGrpSpPr>
            <a:grpSpLocks/>
          </p:cNvGrpSpPr>
          <p:nvPr/>
        </p:nvGrpSpPr>
        <p:grpSpPr bwMode="auto">
          <a:xfrm>
            <a:off x="3007187" y="1440121"/>
            <a:ext cx="2043112" cy="2282825"/>
            <a:chOff x="1581" y="495"/>
            <a:chExt cx="1287" cy="1438"/>
          </a:xfrm>
        </p:grpSpPr>
        <p:sp>
          <p:nvSpPr>
            <p:cNvPr id="54" name="Text Box 178"/>
            <p:cNvSpPr txBox="1">
              <a:spLocks noChangeArrowheads="1"/>
            </p:cNvSpPr>
            <p:nvPr/>
          </p:nvSpPr>
          <p:spPr bwMode="auto">
            <a:xfrm>
              <a:off x="1581" y="922"/>
              <a:ext cx="1264" cy="192"/>
            </a:xfrm>
            <a:prstGeom prst="rect">
              <a:avLst/>
            </a:prstGeom>
            <a:noFill/>
            <a:ln w="9525">
              <a:noFill/>
              <a:miter lim="800000"/>
              <a:headEnd/>
              <a:tailEnd/>
            </a:ln>
            <a:effectLst/>
          </p:spPr>
          <p:txBody>
            <a:bodyPr wrap="none">
              <a:prstTxWarp prst="textNoShape">
                <a:avLst/>
              </a:prstTxWarp>
              <a:spAutoFit/>
            </a:bodyPr>
            <a:lstStyle/>
            <a:p>
              <a:pPr algn="l"/>
              <a:r>
                <a:rPr lang="en-GB" sz="1400" dirty="0">
                  <a:solidFill>
                    <a:srgbClr val="000000"/>
                  </a:solidFill>
                  <a:latin typeface="Arial" charset="0"/>
                </a:rPr>
                <a:t>XXXXX</a:t>
              </a:r>
              <a:r>
                <a:rPr lang="en-GB" sz="1400" dirty="0">
                  <a:solidFill>
                    <a:srgbClr val="FF0000"/>
                  </a:solidFill>
                  <a:latin typeface="Arial" charset="0"/>
                </a:rPr>
                <a:t>0</a:t>
              </a:r>
              <a:r>
                <a:rPr lang="en-GB" sz="1400" dirty="0">
                  <a:solidFill>
                    <a:srgbClr val="000000"/>
                  </a:solidFill>
                  <a:latin typeface="Arial" charset="0"/>
                </a:rPr>
                <a:t>XX0XXXX</a:t>
              </a:r>
              <a:r>
                <a:rPr lang="en-GB" sz="1400" dirty="0">
                  <a:solidFill>
                    <a:srgbClr val="FF0000"/>
                  </a:solidFill>
                  <a:latin typeface="Arial" charset="0"/>
                </a:rPr>
                <a:t>00</a:t>
              </a:r>
              <a:r>
                <a:rPr lang="en-GB" sz="1400" dirty="0">
                  <a:solidFill>
                    <a:srgbClr val="000000"/>
                  </a:solidFill>
                  <a:latin typeface="Arial" charset="0"/>
                </a:rPr>
                <a:t>X</a:t>
              </a:r>
            </a:p>
          </p:txBody>
        </p:sp>
        <p:sp>
          <p:nvSpPr>
            <p:cNvPr id="55" name="Text Box 179"/>
            <p:cNvSpPr txBox="1">
              <a:spLocks noChangeArrowheads="1"/>
            </p:cNvSpPr>
            <p:nvPr/>
          </p:nvSpPr>
          <p:spPr bwMode="auto">
            <a:xfrm>
              <a:off x="1616" y="1741"/>
              <a:ext cx="1241" cy="192"/>
            </a:xfrm>
            <a:prstGeom prst="rect">
              <a:avLst/>
            </a:prstGeom>
            <a:noFill/>
            <a:ln w="9525">
              <a:noFill/>
              <a:miter lim="800000"/>
              <a:headEnd/>
              <a:tailEnd/>
            </a:ln>
            <a:effectLst/>
          </p:spPr>
          <p:txBody>
            <a:bodyPr wrap="none">
              <a:prstTxWarp prst="textNoShape">
                <a:avLst/>
              </a:prstTxWarp>
              <a:spAutoFit/>
            </a:bodyPr>
            <a:lstStyle/>
            <a:p>
              <a:pPr algn="l"/>
              <a:r>
                <a:rPr lang="en-GB" sz="1400" dirty="0">
                  <a:solidFill>
                    <a:srgbClr val="000000"/>
                  </a:solidFill>
                  <a:latin typeface="Arial" charset="0"/>
                </a:rPr>
                <a:t>XXXXXXXXXXXXXXX</a:t>
              </a:r>
            </a:p>
          </p:txBody>
        </p:sp>
        <p:sp>
          <p:nvSpPr>
            <p:cNvPr id="56" name="Text Box 180"/>
            <p:cNvSpPr txBox="1">
              <a:spLocks noChangeArrowheads="1"/>
            </p:cNvSpPr>
            <p:nvPr/>
          </p:nvSpPr>
          <p:spPr bwMode="auto">
            <a:xfrm>
              <a:off x="1581" y="495"/>
              <a:ext cx="1287" cy="192"/>
            </a:xfrm>
            <a:prstGeom prst="rect">
              <a:avLst/>
            </a:prstGeom>
            <a:noFill/>
            <a:ln w="9525">
              <a:noFill/>
              <a:miter lim="800000"/>
              <a:headEnd/>
              <a:tailEnd/>
            </a:ln>
            <a:effectLst/>
          </p:spPr>
          <p:txBody>
            <a:bodyPr wrap="none">
              <a:prstTxWarp prst="textNoShape">
                <a:avLst/>
              </a:prstTxWarp>
              <a:spAutoFit/>
            </a:bodyPr>
            <a:lstStyle/>
            <a:p>
              <a:pPr algn="l"/>
              <a:r>
                <a:rPr lang="en-GB" sz="1400" dirty="0">
                  <a:solidFill>
                    <a:srgbClr val="000000"/>
                  </a:solidFill>
                  <a:latin typeface="Arial" charset="0"/>
                </a:rPr>
                <a:t>XX</a:t>
              </a:r>
              <a:r>
                <a:rPr lang="en-GB" sz="1400" dirty="0">
                  <a:solidFill>
                    <a:srgbClr val="FF0000"/>
                  </a:solidFill>
                  <a:latin typeface="Arial" charset="0"/>
                </a:rPr>
                <a:t>1</a:t>
              </a:r>
              <a:r>
                <a:rPr lang="en-GB" sz="1400" dirty="0">
                  <a:solidFill>
                    <a:srgbClr val="000000"/>
                  </a:solidFill>
                  <a:latin typeface="Arial" charset="0"/>
                </a:rPr>
                <a:t>XX</a:t>
              </a:r>
              <a:r>
                <a:rPr lang="en-GB" sz="1400" dirty="0">
                  <a:solidFill>
                    <a:srgbClr val="FF0000"/>
                  </a:solidFill>
                  <a:latin typeface="Arial" charset="0"/>
                </a:rPr>
                <a:t>0</a:t>
              </a:r>
              <a:r>
                <a:rPr lang="en-GB" sz="1400" dirty="0">
                  <a:solidFill>
                    <a:srgbClr val="000000"/>
                  </a:solidFill>
                  <a:latin typeface="Arial" charset="0"/>
                </a:rPr>
                <a:t>XX</a:t>
              </a:r>
              <a:r>
                <a:rPr lang="en-GB" sz="1400" dirty="0">
                  <a:solidFill>
                    <a:srgbClr val="FF0000"/>
                  </a:solidFill>
                  <a:latin typeface="Arial" charset="0"/>
                </a:rPr>
                <a:t>01</a:t>
              </a:r>
              <a:r>
                <a:rPr lang="en-GB" sz="1400" dirty="0">
                  <a:solidFill>
                    <a:srgbClr val="000000"/>
                  </a:solidFill>
                  <a:latin typeface="Arial" charset="0"/>
                </a:rPr>
                <a:t>XXX00</a:t>
              </a:r>
              <a:r>
                <a:rPr lang="en-GB" sz="1400" dirty="0">
                  <a:solidFill>
                    <a:srgbClr val="FF0000"/>
                  </a:solidFill>
                  <a:latin typeface="Arial" charset="0"/>
                </a:rPr>
                <a:t>11</a:t>
              </a:r>
            </a:p>
          </p:txBody>
        </p:sp>
      </p:grpSp>
      <p:grpSp>
        <p:nvGrpSpPr>
          <p:cNvPr id="57" name="Group 187"/>
          <p:cNvGrpSpPr>
            <a:grpSpLocks/>
          </p:cNvGrpSpPr>
          <p:nvPr/>
        </p:nvGrpSpPr>
        <p:grpSpPr bwMode="auto">
          <a:xfrm>
            <a:off x="2692862" y="2221103"/>
            <a:ext cx="3094037" cy="2552700"/>
            <a:chOff x="1383" y="1246"/>
            <a:chExt cx="1949" cy="1608"/>
          </a:xfrm>
        </p:grpSpPr>
        <p:sp>
          <p:nvSpPr>
            <p:cNvPr id="58" name="Text Box 181"/>
            <p:cNvSpPr txBox="1">
              <a:spLocks noChangeArrowheads="1"/>
            </p:cNvSpPr>
            <p:nvPr/>
          </p:nvSpPr>
          <p:spPr bwMode="auto">
            <a:xfrm>
              <a:off x="2253" y="2641"/>
              <a:ext cx="194" cy="212"/>
            </a:xfrm>
            <a:prstGeom prst="rect">
              <a:avLst/>
            </a:prstGeom>
            <a:noFill/>
            <a:ln w="9525">
              <a:noFill/>
              <a:miter lim="800000"/>
              <a:headEnd/>
              <a:tailEnd/>
            </a:ln>
            <a:effectLst/>
          </p:spPr>
          <p:txBody>
            <a:bodyPr wrap="none">
              <a:prstTxWarp prst="textNoShape">
                <a:avLst/>
              </a:prstTxWarp>
              <a:spAutoFit/>
            </a:bodyPr>
            <a:lstStyle/>
            <a:p>
              <a:r>
                <a:rPr lang="en-GB" sz="1600" dirty="0"/>
                <a:t>0</a:t>
              </a:r>
            </a:p>
          </p:txBody>
        </p:sp>
        <p:sp>
          <p:nvSpPr>
            <p:cNvPr id="59" name="Text Box 182"/>
            <p:cNvSpPr txBox="1">
              <a:spLocks noChangeArrowheads="1"/>
            </p:cNvSpPr>
            <p:nvPr/>
          </p:nvSpPr>
          <p:spPr bwMode="auto">
            <a:xfrm>
              <a:off x="1588" y="2641"/>
              <a:ext cx="194" cy="212"/>
            </a:xfrm>
            <a:prstGeom prst="rect">
              <a:avLst/>
            </a:prstGeom>
            <a:noFill/>
            <a:ln w="9525">
              <a:noFill/>
              <a:miter lim="800000"/>
              <a:headEnd/>
              <a:tailEnd/>
            </a:ln>
            <a:effectLst/>
          </p:spPr>
          <p:txBody>
            <a:bodyPr wrap="none">
              <a:prstTxWarp prst="textNoShape">
                <a:avLst/>
              </a:prstTxWarp>
              <a:spAutoFit/>
            </a:bodyPr>
            <a:lstStyle/>
            <a:p>
              <a:r>
                <a:rPr lang="en-GB" sz="1600" dirty="0">
                  <a:solidFill>
                    <a:srgbClr val="000000"/>
                  </a:solidFill>
                </a:rPr>
                <a:t>0</a:t>
              </a:r>
            </a:p>
          </p:txBody>
        </p:sp>
        <p:sp>
          <p:nvSpPr>
            <p:cNvPr id="60" name="Text Box 183"/>
            <p:cNvSpPr txBox="1">
              <a:spLocks noChangeArrowheads="1"/>
            </p:cNvSpPr>
            <p:nvPr/>
          </p:nvSpPr>
          <p:spPr bwMode="auto">
            <a:xfrm>
              <a:off x="1383" y="2641"/>
              <a:ext cx="188" cy="213"/>
            </a:xfrm>
            <a:prstGeom prst="rect">
              <a:avLst/>
            </a:prstGeom>
            <a:noFill/>
            <a:ln w="9525">
              <a:noFill/>
              <a:miter lim="800000"/>
              <a:headEnd/>
              <a:tailEnd/>
            </a:ln>
            <a:effectLst/>
          </p:spPr>
          <p:txBody>
            <a:bodyPr wrap="none">
              <a:prstTxWarp prst="textNoShape">
                <a:avLst/>
              </a:prstTxWarp>
              <a:spAutoFit/>
            </a:bodyPr>
            <a:lstStyle/>
            <a:p>
              <a:r>
                <a:rPr lang="en-GB" sz="1600" dirty="0">
                  <a:solidFill>
                    <a:srgbClr val="000000"/>
                  </a:solidFill>
                </a:rPr>
                <a:t>1</a:t>
              </a:r>
            </a:p>
          </p:txBody>
        </p:sp>
        <p:sp>
          <p:nvSpPr>
            <p:cNvPr id="61" name="Text Box 184"/>
            <p:cNvSpPr txBox="1">
              <a:spLocks noChangeArrowheads="1"/>
            </p:cNvSpPr>
            <p:nvPr/>
          </p:nvSpPr>
          <p:spPr bwMode="auto">
            <a:xfrm>
              <a:off x="3138" y="2056"/>
              <a:ext cx="194" cy="212"/>
            </a:xfrm>
            <a:prstGeom prst="rect">
              <a:avLst/>
            </a:prstGeom>
            <a:noFill/>
            <a:ln w="9525">
              <a:noFill/>
              <a:miter lim="800000"/>
              <a:headEnd/>
              <a:tailEnd/>
            </a:ln>
            <a:effectLst/>
          </p:spPr>
          <p:txBody>
            <a:bodyPr wrap="none">
              <a:prstTxWarp prst="textNoShape">
                <a:avLst/>
              </a:prstTxWarp>
              <a:spAutoFit/>
            </a:bodyPr>
            <a:lstStyle/>
            <a:p>
              <a:r>
                <a:rPr lang="en-GB" sz="1600" dirty="0">
                  <a:solidFill>
                    <a:srgbClr val="000000"/>
                  </a:solidFill>
                </a:rPr>
                <a:t>0</a:t>
              </a:r>
            </a:p>
          </p:txBody>
        </p:sp>
        <p:sp>
          <p:nvSpPr>
            <p:cNvPr id="62" name="Text Box 185"/>
            <p:cNvSpPr txBox="1">
              <a:spLocks noChangeArrowheads="1"/>
            </p:cNvSpPr>
            <p:nvPr/>
          </p:nvSpPr>
          <p:spPr bwMode="auto">
            <a:xfrm>
              <a:off x="3138" y="1246"/>
              <a:ext cx="194" cy="212"/>
            </a:xfrm>
            <a:prstGeom prst="rect">
              <a:avLst/>
            </a:prstGeom>
            <a:noFill/>
            <a:ln w="9525">
              <a:noFill/>
              <a:miter lim="800000"/>
              <a:headEnd/>
              <a:tailEnd/>
            </a:ln>
            <a:effectLst/>
          </p:spPr>
          <p:txBody>
            <a:bodyPr wrap="none">
              <a:prstTxWarp prst="textNoShape">
                <a:avLst/>
              </a:prstTxWarp>
              <a:spAutoFit/>
            </a:bodyPr>
            <a:lstStyle/>
            <a:p>
              <a:r>
                <a:rPr lang="en-GB" sz="1600" dirty="0">
                  <a:solidFill>
                    <a:srgbClr val="000000"/>
                  </a:solidFill>
                </a:rPr>
                <a:t>0</a:t>
              </a:r>
            </a:p>
          </p:txBody>
        </p:sp>
      </p:grpSp>
      <p:sp>
        <p:nvSpPr>
          <p:cNvPr id="63" name="AutoShape 73"/>
          <p:cNvSpPr>
            <a:spLocks noChangeArrowheads="1"/>
          </p:cNvSpPr>
          <p:nvPr/>
        </p:nvSpPr>
        <p:spPr bwMode="auto">
          <a:xfrm>
            <a:off x="2815932" y="5319841"/>
            <a:ext cx="1450202" cy="304800"/>
          </a:xfrm>
          <a:prstGeom prst="roundRect">
            <a:avLst>
              <a:gd name="adj" fmla="val 50000"/>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latin typeface="Arial"/>
              </a:rPr>
              <a:t>Control register</a:t>
            </a:r>
            <a:endParaRPr lang="en-US" sz="1200" kern="0" dirty="0">
              <a:latin typeface="Arial"/>
            </a:endParaRPr>
          </a:p>
        </p:txBody>
      </p:sp>
      <p:grpSp>
        <p:nvGrpSpPr>
          <p:cNvPr id="52" name="Group 51"/>
          <p:cNvGrpSpPr/>
          <p:nvPr/>
        </p:nvGrpSpPr>
        <p:grpSpPr>
          <a:xfrm>
            <a:off x="113292" y="6390980"/>
            <a:ext cx="4516495" cy="381543"/>
            <a:chOff x="113292" y="6390980"/>
            <a:chExt cx="4516495" cy="381543"/>
          </a:xfrm>
        </p:grpSpPr>
        <p:pic>
          <p:nvPicPr>
            <p:cNvPr id="64" name="Picture 63"/>
            <p:cNvPicPr>
              <a:picLocks noChangeAspect="1"/>
            </p:cNvPicPr>
            <p:nvPr/>
          </p:nvPicPr>
          <p:blipFill>
            <a:blip r:embed="rId3"/>
            <a:stretch>
              <a:fillRect/>
            </a:stretch>
          </p:blipFill>
          <p:spPr>
            <a:xfrm>
              <a:off x="113292" y="6448404"/>
              <a:ext cx="645220" cy="324119"/>
            </a:xfrm>
            <a:prstGeom prst="rect">
              <a:avLst/>
            </a:prstGeom>
          </p:spPr>
        </p:pic>
        <p:sp>
          <p:nvSpPr>
            <p:cNvPr id="65" name="TextBox 64"/>
            <p:cNvSpPr txBox="1"/>
            <p:nvPr/>
          </p:nvSpPr>
          <p:spPr>
            <a:xfrm>
              <a:off x="709924" y="6390980"/>
              <a:ext cx="3919863" cy="338554"/>
            </a:xfrm>
            <a:prstGeom prst="rect">
              <a:avLst/>
            </a:prstGeom>
            <a:noFill/>
          </p:spPr>
          <p:txBody>
            <a:bodyPr wrap="none" rtlCol="0">
              <a:spAutoFit/>
            </a:bodyPr>
            <a:lstStyle/>
            <a:p>
              <a:r>
                <a:rPr lang="en-US" sz="1600" noProof="1" smtClean="0">
                  <a:latin typeface="Comic Sans MS"/>
                  <a:cs typeface="Comic Sans MS"/>
                </a:rPr>
                <a:t>D. Czysz et al., IEEE Trans. CAD, 2009</a:t>
              </a:r>
              <a:endParaRPr lang="en-US" sz="1600" noProof="1">
                <a:latin typeface="Comic Sans MS"/>
                <a:cs typeface="Comic Sans MS"/>
              </a:endParaRPr>
            </a:p>
          </p:txBody>
        </p:sp>
      </p:grpSp>
      <p:sp>
        <p:nvSpPr>
          <p:cNvPr id="66" name="Text Box 59"/>
          <p:cNvSpPr txBox="1">
            <a:spLocks noChangeArrowheads="1"/>
          </p:cNvSpPr>
          <p:nvPr/>
        </p:nvSpPr>
        <p:spPr bwMode="auto">
          <a:xfrm flipH="1">
            <a:off x="3407237" y="4300443"/>
            <a:ext cx="438150" cy="396875"/>
          </a:xfrm>
          <a:prstGeom prst="rect">
            <a:avLst/>
          </a:prstGeom>
          <a:noFill/>
          <a:ln w="9525">
            <a:noFill/>
            <a:miter lim="800000"/>
            <a:headEnd/>
            <a:tailEnd/>
          </a:ln>
          <a:effectLst/>
        </p:spPr>
        <p:txBody>
          <a:bodyPr wrap="none">
            <a:prstTxWarp prst="textNoShape">
              <a:avLst/>
            </a:prstTxWarp>
            <a:spAutoFit/>
          </a:bodyPr>
          <a:lstStyle/>
          <a:p>
            <a:r>
              <a:rPr lang="pl-PL" sz="2000" dirty="0"/>
              <a:t>…</a:t>
            </a:r>
            <a:endParaRPr lang="en-GB" sz="20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right)">
                                      <p:cBhvr>
                                        <p:cTn id="7" dur="2000"/>
                                        <p:tgtEl>
                                          <p:spTgt spid="5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57"/>
                                        </p:tgtEl>
                                        <p:attrNameLst>
                                          <p:attrName>style.visibility</p:attrName>
                                        </p:attrNameLst>
                                      </p:cBhvr>
                                      <p:to>
                                        <p:strVal val="visible"/>
                                      </p:to>
                                    </p:set>
                                  </p:childTnLst>
                                </p:cTn>
                              </p:par>
                            </p:childTnLst>
                          </p:cTn>
                        </p:par>
                        <p:par>
                          <p:cTn id="12" fill="hold">
                            <p:stCondLst>
                              <p:cond delay="0"/>
                            </p:stCondLst>
                            <p:childTnLst>
                              <p:par>
                                <p:cTn id="13" presetID="1" presetClass="emph" presetSubtype="2" fill="hold" nodeType="afterEffect">
                                  <p:stCondLst>
                                    <p:cond delay="0"/>
                                  </p:stCondLst>
                                  <p:childTnLst>
                                    <p:animClr clrSpc="rgb" dir="cw">
                                      <p:cBhvr>
                                        <p:cTn id="14" dur="2000" fill="hold"/>
                                        <p:tgtEl>
                                          <p:spTgt spid="27"/>
                                        </p:tgtEl>
                                        <p:attrNameLst>
                                          <p:attrName>fillcolor</p:attrName>
                                        </p:attrNameLst>
                                      </p:cBhvr>
                                      <p:to>
                                        <a:srgbClr val="ADC9FF"/>
                                      </p:to>
                                    </p:animClr>
                                    <p:set>
                                      <p:cBhvr>
                                        <p:cTn id="15" dur="2000" fill="hold"/>
                                        <p:tgtEl>
                                          <p:spTgt spid="27"/>
                                        </p:tgtEl>
                                        <p:attrNameLst>
                                          <p:attrName>fill.type</p:attrName>
                                        </p:attrNameLst>
                                      </p:cBhvr>
                                      <p:to>
                                        <p:strVal val="solid"/>
                                      </p:to>
                                    </p:set>
                                    <p:set>
                                      <p:cBhvr>
                                        <p:cTn id="16" dur="2000" fill="hold"/>
                                        <p:tgtEl>
                                          <p:spTgt spid="27"/>
                                        </p:tgtEl>
                                        <p:attrNameLst>
                                          <p:attrName>fill.on</p:attrName>
                                        </p:attrNameLst>
                                      </p:cBhvr>
                                      <p:to>
                                        <p:strVal val="true"/>
                                      </p:to>
                                    </p:set>
                                  </p:childTnLst>
                                </p:cTn>
                              </p:par>
                              <p:par>
                                <p:cTn id="17" presetID="1" presetClass="emph" presetSubtype="2" fill="hold" nodeType="withEffect">
                                  <p:stCondLst>
                                    <p:cond delay="0"/>
                                  </p:stCondLst>
                                  <p:childTnLst>
                                    <p:animClr clrSpc="rgb" dir="cw">
                                      <p:cBhvr>
                                        <p:cTn id="18" dur="2000" fill="hold"/>
                                        <p:tgtEl>
                                          <p:spTgt spid="32"/>
                                        </p:tgtEl>
                                        <p:attrNameLst>
                                          <p:attrName>fillcolor</p:attrName>
                                        </p:attrNameLst>
                                      </p:cBhvr>
                                      <p:to>
                                        <a:srgbClr val="ADC9FF"/>
                                      </p:to>
                                    </p:animClr>
                                    <p:set>
                                      <p:cBhvr>
                                        <p:cTn id="19" dur="2000" fill="hold"/>
                                        <p:tgtEl>
                                          <p:spTgt spid="32"/>
                                        </p:tgtEl>
                                        <p:attrNameLst>
                                          <p:attrName>fill.type</p:attrName>
                                        </p:attrNameLst>
                                      </p:cBhvr>
                                      <p:to>
                                        <p:strVal val="solid"/>
                                      </p:to>
                                    </p:set>
                                    <p:set>
                                      <p:cBhvr>
                                        <p:cTn id="20" dur="2000" fill="hold"/>
                                        <p:tgtEl>
                                          <p:spTgt spid="32"/>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2" name="Object 2"/>
          <p:cNvGraphicFramePr>
            <a:graphicFrameLocks noGrp="1" noChangeAspect="1"/>
          </p:cNvGraphicFramePr>
          <p:nvPr>
            <p:ph sz="half" idx="4294967295"/>
          </p:nvPr>
        </p:nvGraphicFramePr>
        <p:xfrm>
          <a:off x="5793620" y="2813428"/>
          <a:ext cx="3040063" cy="2047875"/>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dirty="0" smtClean="0"/>
              <a:t>Two constant stimuli</a:t>
            </a:r>
            <a:endParaRPr lang="en-US" dirty="0"/>
          </a:p>
        </p:txBody>
      </p:sp>
      <p:sp>
        <p:nvSpPr>
          <p:cNvPr id="5" name="Line 2"/>
          <p:cNvSpPr>
            <a:spLocks noChangeShapeType="1"/>
          </p:cNvSpPr>
          <p:nvPr/>
        </p:nvSpPr>
        <p:spPr bwMode="auto">
          <a:xfrm rot="5400000">
            <a:off x="1406849" y="2750339"/>
            <a:ext cx="3224212"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6" name="Freeform 3"/>
          <p:cNvSpPr>
            <a:spLocks/>
          </p:cNvSpPr>
          <p:nvPr/>
        </p:nvSpPr>
        <p:spPr bwMode="auto">
          <a:xfrm>
            <a:off x="5975423" y="1533520"/>
            <a:ext cx="630237" cy="428625"/>
          </a:xfrm>
          <a:custGeom>
            <a:avLst/>
            <a:gdLst/>
            <a:ahLst/>
            <a:cxnLst>
              <a:cxn ang="0">
                <a:pos x="0" y="402"/>
              </a:cxn>
              <a:cxn ang="0">
                <a:pos x="420" y="402"/>
              </a:cxn>
              <a:cxn ang="0">
                <a:pos x="420" y="0"/>
              </a:cxn>
            </a:cxnLst>
            <a:rect l="0" t="0" r="r" b="b"/>
            <a:pathLst>
              <a:path w="420" h="402">
                <a:moveTo>
                  <a:pt x="0" y="402"/>
                </a:moveTo>
                <a:lnTo>
                  <a:pt x="420" y="402"/>
                </a:lnTo>
                <a:lnTo>
                  <a:pt x="420" y="0"/>
                </a:lnTo>
              </a:path>
            </a:pathLst>
          </a:custGeom>
          <a:noFill/>
          <a:ln w="19050" cap="flat" cmpd="sng">
            <a:solidFill>
              <a:srgbClr val="000000"/>
            </a:solidFill>
            <a:prstDash val="solid"/>
            <a:round/>
            <a:headEnd type="oval" w="med" len="med"/>
            <a:tailEnd type="none" w="med" len="med"/>
          </a:ln>
          <a:effectLst/>
        </p:spPr>
        <p:txBody>
          <a:bodyPr>
            <a:prstTxWarp prst="textNoShape">
              <a:avLst/>
            </a:prstTxWarp>
          </a:bodyPr>
          <a:lstStyle/>
          <a:p>
            <a:endParaRPr lang="en-US"/>
          </a:p>
        </p:txBody>
      </p:sp>
      <p:sp>
        <p:nvSpPr>
          <p:cNvPr id="7" name="Freeform 4"/>
          <p:cNvSpPr>
            <a:spLocks/>
          </p:cNvSpPr>
          <p:nvPr/>
        </p:nvSpPr>
        <p:spPr bwMode="auto">
          <a:xfrm>
            <a:off x="5978598" y="2378070"/>
            <a:ext cx="630237" cy="428625"/>
          </a:xfrm>
          <a:custGeom>
            <a:avLst/>
            <a:gdLst/>
            <a:ahLst/>
            <a:cxnLst>
              <a:cxn ang="0">
                <a:pos x="0" y="402"/>
              </a:cxn>
              <a:cxn ang="0">
                <a:pos x="420" y="402"/>
              </a:cxn>
              <a:cxn ang="0">
                <a:pos x="420" y="0"/>
              </a:cxn>
            </a:cxnLst>
            <a:rect l="0" t="0" r="r" b="b"/>
            <a:pathLst>
              <a:path w="420" h="402">
                <a:moveTo>
                  <a:pt x="0" y="402"/>
                </a:moveTo>
                <a:lnTo>
                  <a:pt x="420" y="402"/>
                </a:lnTo>
                <a:lnTo>
                  <a:pt x="420" y="0"/>
                </a:lnTo>
              </a:path>
            </a:pathLst>
          </a:custGeom>
          <a:noFill/>
          <a:ln w="19050" cap="flat" cmpd="sng">
            <a:solidFill>
              <a:srgbClr val="000000"/>
            </a:solidFill>
            <a:prstDash val="solid"/>
            <a:round/>
            <a:headEnd type="oval" w="med" len="med"/>
            <a:tailEnd type="none" w="med" len="med"/>
          </a:ln>
          <a:effectLst/>
        </p:spPr>
        <p:txBody>
          <a:bodyPr>
            <a:prstTxWarp prst="textNoShape">
              <a:avLst/>
            </a:prstTxWarp>
          </a:bodyPr>
          <a:lstStyle/>
          <a:p>
            <a:endParaRPr lang="en-US"/>
          </a:p>
        </p:txBody>
      </p:sp>
      <p:sp>
        <p:nvSpPr>
          <p:cNvPr id="8" name="Freeform 5"/>
          <p:cNvSpPr>
            <a:spLocks/>
          </p:cNvSpPr>
          <p:nvPr/>
        </p:nvSpPr>
        <p:spPr bwMode="auto">
          <a:xfrm>
            <a:off x="3315818" y="1785933"/>
            <a:ext cx="1909762" cy="2560637"/>
          </a:xfrm>
          <a:custGeom>
            <a:avLst/>
            <a:gdLst/>
            <a:ahLst/>
            <a:cxnLst>
              <a:cxn ang="0">
                <a:pos x="0" y="668"/>
              </a:cxn>
              <a:cxn ang="0">
                <a:pos x="0" y="0"/>
              </a:cxn>
              <a:cxn ang="0">
                <a:pos x="455" y="0"/>
              </a:cxn>
            </a:cxnLst>
            <a:rect l="0" t="0" r="r" b="b"/>
            <a:pathLst>
              <a:path w="455" h="668">
                <a:moveTo>
                  <a:pt x="0" y="668"/>
                </a:moveTo>
                <a:lnTo>
                  <a:pt x="0" y="0"/>
                </a:lnTo>
                <a:lnTo>
                  <a:pt x="455" y="0"/>
                </a:lnTo>
              </a:path>
            </a:pathLst>
          </a:custGeom>
          <a:noFill/>
          <a:ln w="19050" cmpd="sng">
            <a:solidFill>
              <a:schemeClr val="tx1"/>
            </a:solidFill>
            <a:round/>
            <a:headEnd/>
            <a:tailEnd/>
          </a:ln>
          <a:effectLst/>
        </p:spPr>
        <p:txBody>
          <a:bodyPr>
            <a:prstTxWarp prst="textNoShape">
              <a:avLst/>
            </a:prstTxWarp>
          </a:bodyPr>
          <a:lstStyle/>
          <a:p>
            <a:endParaRPr lang="en-US"/>
          </a:p>
        </p:txBody>
      </p:sp>
      <p:sp>
        <p:nvSpPr>
          <p:cNvPr id="9" name="Freeform 6"/>
          <p:cNvSpPr>
            <a:spLocks/>
          </p:cNvSpPr>
          <p:nvPr/>
        </p:nvSpPr>
        <p:spPr bwMode="auto">
          <a:xfrm>
            <a:off x="3172943" y="1633533"/>
            <a:ext cx="1168400" cy="2714625"/>
          </a:xfrm>
          <a:custGeom>
            <a:avLst/>
            <a:gdLst/>
            <a:ahLst/>
            <a:cxnLst>
              <a:cxn ang="0">
                <a:pos x="0" y="668"/>
              </a:cxn>
              <a:cxn ang="0">
                <a:pos x="0" y="0"/>
              </a:cxn>
              <a:cxn ang="0">
                <a:pos x="455" y="0"/>
              </a:cxn>
            </a:cxnLst>
            <a:rect l="0" t="0" r="r" b="b"/>
            <a:pathLst>
              <a:path w="455" h="668">
                <a:moveTo>
                  <a:pt x="0" y="668"/>
                </a:moveTo>
                <a:lnTo>
                  <a:pt x="0" y="0"/>
                </a:lnTo>
                <a:lnTo>
                  <a:pt x="455" y="0"/>
                </a:lnTo>
              </a:path>
            </a:pathLst>
          </a:custGeom>
          <a:noFill/>
          <a:ln w="19050" cmpd="sng">
            <a:solidFill>
              <a:schemeClr val="tx1"/>
            </a:solidFill>
            <a:round/>
            <a:headEnd/>
            <a:tailEnd/>
          </a:ln>
          <a:effectLst/>
        </p:spPr>
        <p:txBody>
          <a:bodyPr>
            <a:prstTxWarp prst="textNoShape">
              <a:avLst/>
            </a:prstTxWarp>
          </a:bodyPr>
          <a:lstStyle/>
          <a:p>
            <a:endParaRPr lang="en-US"/>
          </a:p>
        </p:txBody>
      </p:sp>
      <p:sp>
        <p:nvSpPr>
          <p:cNvPr id="10" name="Line 7"/>
          <p:cNvSpPr>
            <a:spLocks noChangeShapeType="1"/>
          </p:cNvSpPr>
          <p:nvPr/>
        </p:nvSpPr>
        <p:spPr bwMode="auto">
          <a:xfrm rot="5400000">
            <a:off x="5020846" y="4037802"/>
            <a:ext cx="617537"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11" name="Line 8"/>
          <p:cNvSpPr>
            <a:spLocks noChangeShapeType="1"/>
          </p:cNvSpPr>
          <p:nvPr/>
        </p:nvSpPr>
        <p:spPr bwMode="auto">
          <a:xfrm>
            <a:off x="3495205" y="3662358"/>
            <a:ext cx="1344613" cy="0"/>
          </a:xfrm>
          <a:prstGeom prst="line">
            <a:avLst/>
          </a:prstGeom>
          <a:noFill/>
          <a:ln w="19050">
            <a:solidFill>
              <a:srgbClr val="000000"/>
            </a:solidFill>
            <a:round/>
            <a:headEnd type="oval" w="med" len="med"/>
            <a:tailEnd/>
          </a:ln>
          <a:effectLst/>
        </p:spPr>
        <p:txBody>
          <a:bodyPr>
            <a:prstTxWarp prst="textNoShape">
              <a:avLst/>
            </a:prstTxWarp>
          </a:bodyPr>
          <a:lstStyle/>
          <a:p>
            <a:endParaRPr lang="en-US"/>
          </a:p>
        </p:txBody>
      </p:sp>
      <p:sp>
        <p:nvSpPr>
          <p:cNvPr id="12" name="Freeform 9"/>
          <p:cNvSpPr>
            <a:spLocks/>
          </p:cNvSpPr>
          <p:nvPr/>
        </p:nvSpPr>
        <p:spPr bwMode="auto">
          <a:xfrm>
            <a:off x="3647605" y="2513008"/>
            <a:ext cx="1581150" cy="1774825"/>
          </a:xfrm>
          <a:custGeom>
            <a:avLst/>
            <a:gdLst/>
            <a:ahLst/>
            <a:cxnLst>
              <a:cxn ang="0">
                <a:pos x="0" y="668"/>
              </a:cxn>
              <a:cxn ang="0">
                <a:pos x="0" y="0"/>
              </a:cxn>
              <a:cxn ang="0">
                <a:pos x="455" y="0"/>
              </a:cxn>
            </a:cxnLst>
            <a:rect l="0" t="0" r="r" b="b"/>
            <a:pathLst>
              <a:path w="455" h="668">
                <a:moveTo>
                  <a:pt x="0" y="668"/>
                </a:moveTo>
                <a:lnTo>
                  <a:pt x="0" y="0"/>
                </a:lnTo>
                <a:lnTo>
                  <a:pt x="455" y="0"/>
                </a:lnTo>
              </a:path>
            </a:pathLst>
          </a:custGeom>
          <a:noFill/>
          <a:ln w="19050" cmpd="sng">
            <a:solidFill>
              <a:schemeClr val="tx1"/>
            </a:solidFill>
            <a:round/>
            <a:headEnd/>
            <a:tailEnd/>
          </a:ln>
          <a:effectLst/>
        </p:spPr>
        <p:txBody>
          <a:bodyPr>
            <a:prstTxWarp prst="textNoShape">
              <a:avLst/>
            </a:prstTxWarp>
          </a:bodyPr>
          <a:lstStyle/>
          <a:p>
            <a:endParaRPr lang="en-US"/>
          </a:p>
        </p:txBody>
      </p:sp>
      <p:sp>
        <p:nvSpPr>
          <p:cNvPr id="13" name="Freeform 10"/>
          <p:cNvSpPr>
            <a:spLocks/>
          </p:cNvSpPr>
          <p:nvPr/>
        </p:nvSpPr>
        <p:spPr bwMode="auto">
          <a:xfrm>
            <a:off x="3495205" y="2360608"/>
            <a:ext cx="849313" cy="1901825"/>
          </a:xfrm>
          <a:custGeom>
            <a:avLst/>
            <a:gdLst/>
            <a:ahLst/>
            <a:cxnLst>
              <a:cxn ang="0">
                <a:pos x="0" y="668"/>
              </a:cxn>
              <a:cxn ang="0">
                <a:pos x="0" y="0"/>
              </a:cxn>
              <a:cxn ang="0">
                <a:pos x="455" y="0"/>
              </a:cxn>
            </a:cxnLst>
            <a:rect l="0" t="0" r="r" b="b"/>
            <a:pathLst>
              <a:path w="455" h="668">
                <a:moveTo>
                  <a:pt x="0" y="668"/>
                </a:moveTo>
                <a:lnTo>
                  <a:pt x="0" y="0"/>
                </a:lnTo>
                <a:lnTo>
                  <a:pt x="455" y="0"/>
                </a:lnTo>
              </a:path>
            </a:pathLst>
          </a:custGeom>
          <a:noFill/>
          <a:ln w="19050" cmpd="sng">
            <a:solidFill>
              <a:schemeClr val="tx1"/>
            </a:solidFill>
            <a:round/>
            <a:headEnd/>
            <a:tailEnd/>
          </a:ln>
          <a:effectLst/>
        </p:spPr>
        <p:txBody>
          <a:bodyPr>
            <a:prstTxWarp prst="textNoShape">
              <a:avLst/>
            </a:prstTxWarp>
          </a:bodyPr>
          <a:lstStyle/>
          <a:p>
            <a:endParaRPr lang="en-US"/>
          </a:p>
        </p:txBody>
      </p:sp>
      <p:sp>
        <p:nvSpPr>
          <p:cNvPr id="14" name="Line 11"/>
          <p:cNvSpPr>
            <a:spLocks noChangeShapeType="1"/>
          </p:cNvSpPr>
          <p:nvPr/>
        </p:nvSpPr>
        <p:spPr bwMode="auto">
          <a:xfrm>
            <a:off x="4663605" y="2224083"/>
            <a:ext cx="554038" cy="0"/>
          </a:xfrm>
          <a:prstGeom prst="line">
            <a:avLst/>
          </a:prstGeom>
          <a:noFill/>
          <a:ln w="19050">
            <a:solidFill>
              <a:srgbClr val="000000"/>
            </a:solidFill>
            <a:round/>
            <a:headEnd/>
            <a:tailEnd/>
          </a:ln>
          <a:effectLst/>
        </p:spPr>
        <p:txBody>
          <a:bodyPr>
            <a:prstTxWarp prst="textNoShape">
              <a:avLst/>
            </a:prstTxWarp>
          </a:bodyPr>
          <a:lstStyle/>
          <a:p>
            <a:endParaRPr lang="en-US"/>
          </a:p>
        </p:txBody>
      </p:sp>
      <p:sp>
        <p:nvSpPr>
          <p:cNvPr id="15" name="Rectangle 13"/>
          <p:cNvSpPr txBox="1">
            <a:spLocks noChangeArrowheads="1"/>
          </p:cNvSpPr>
          <p:nvPr/>
        </p:nvSpPr>
        <p:spPr bwMode="auto">
          <a:xfrm>
            <a:off x="5178455" y="5062538"/>
            <a:ext cx="3700789" cy="12938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444500" marR="0" lvl="0" indent="-431800" algn="l" defTabSz="914400" rtl="0" eaLnBrk="1" fontAlgn="base" latinLnBrk="0" hangingPunct="1">
              <a:lnSpc>
                <a:spcPct val="80000"/>
              </a:lnSpc>
              <a:spcBef>
                <a:spcPct val="20000"/>
              </a:spcBef>
              <a:spcAft>
                <a:spcPct val="0"/>
              </a:spcAft>
              <a:buClrTx/>
              <a:buSzPct val="75000"/>
              <a:buFont typeface="Wingdings" charset="2"/>
              <a:buNone/>
              <a:tabLst/>
              <a:defRPr/>
            </a:pPr>
            <a:r>
              <a:rPr kumimoji="0" lang="en-GB" sz="2000" b="0" i="0" u="none" strike="noStrike" kern="0" cap="none" spc="0" normalizeH="0" baseline="0" noProof="0" dirty="0" smtClean="0">
                <a:ln>
                  <a:noFill/>
                </a:ln>
                <a:uLnTx/>
                <a:uFillTx/>
                <a:latin typeface="+mn-lt"/>
                <a:ea typeface="+mn-ea"/>
                <a:cs typeface="+mn-cs"/>
              </a:rPr>
              <a:t>Among non-target scan chains:</a:t>
            </a:r>
          </a:p>
          <a:p>
            <a:pPr marL="444500" marR="0" lvl="0" indent="-431800" algn="l" defTabSz="914400" rtl="0" eaLnBrk="1" fontAlgn="base" latinLnBrk="0" hangingPunct="1">
              <a:lnSpc>
                <a:spcPct val="80000"/>
              </a:lnSpc>
              <a:spcBef>
                <a:spcPct val="20000"/>
              </a:spcBef>
              <a:spcAft>
                <a:spcPct val="0"/>
              </a:spcAft>
              <a:buClrTx/>
              <a:buSzPct val="75000"/>
              <a:buFont typeface="Wingdings" charset="2"/>
              <a:buNone/>
              <a:tabLst/>
              <a:defRPr/>
            </a:pPr>
            <a:r>
              <a:rPr kumimoji="0" lang="en-GB" sz="2000" b="0" i="0" u="none" strike="noStrike" kern="0" cap="none" spc="0" normalizeH="0" baseline="0" noProof="0" dirty="0" smtClean="0">
                <a:ln>
                  <a:noFill/>
                </a:ln>
                <a:uLnTx/>
                <a:uFillTx/>
                <a:latin typeface="+mn-lt"/>
                <a:ea typeface="+mn-ea"/>
                <a:cs typeface="+mn-cs"/>
              </a:rPr>
              <a:t>	</a:t>
            </a:r>
            <a:r>
              <a:rPr kumimoji="0" lang="en-GB" sz="2000" b="0" i="0" u="none" strike="noStrike" kern="0" cap="none" spc="0" normalizeH="0" baseline="0" noProof="0" dirty="0" err="1" smtClean="0">
                <a:ln>
                  <a:noFill/>
                </a:ln>
                <a:uLnTx/>
                <a:uFillTx/>
                <a:latin typeface="+mn-lt"/>
                <a:ea typeface="+mn-ea"/>
                <a:cs typeface="+mn-cs"/>
                <a:sym typeface="Symbol" charset="2"/>
              </a:rPr>
              <a:t></a:t>
            </a:r>
            <a:r>
              <a:rPr kumimoji="0" lang="en-GB" sz="2000" b="0" i="0" u="none" strike="noStrike" kern="0" cap="none" spc="0" normalizeH="0" baseline="0" noProof="0" dirty="0" smtClean="0">
                <a:ln>
                  <a:noFill/>
                </a:ln>
                <a:uLnTx/>
                <a:uFillTx/>
                <a:latin typeface="+mn-lt"/>
                <a:ea typeface="+mn-ea"/>
                <a:cs typeface="+mn-cs"/>
                <a:sym typeface="Symbol" charset="2"/>
              </a:rPr>
              <a:t> </a:t>
            </a:r>
            <a:r>
              <a:rPr kumimoji="0" lang="en-GB" sz="2000" b="0" i="0" u="none" strike="noStrike" kern="0" cap="none" spc="0" normalizeH="0" baseline="0" noProof="0" dirty="0" smtClean="0">
                <a:ln>
                  <a:noFill/>
                </a:ln>
                <a:uLnTx/>
                <a:uFillTx/>
                <a:latin typeface="+mn-lt"/>
                <a:ea typeface="+mn-ea"/>
                <a:cs typeface="+mn-cs"/>
              </a:rPr>
              <a:t>50% receive 0</a:t>
            </a:r>
          </a:p>
          <a:p>
            <a:pPr marL="444500" marR="0" lvl="0" indent="-431800" algn="l" defTabSz="914400" rtl="0" eaLnBrk="1" fontAlgn="base" latinLnBrk="0" hangingPunct="1">
              <a:lnSpc>
                <a:spcPct val="80000"/>
              </a:lnSpc>
              <a:spcBef>
                <a:spcPct val="20000"/>
              </a:spcBef>
              <a:spcAft>
                <a:spcPct val="0"/>
              </a:spcAft>
              <a:buClrTx/>
              <a:buSzPct val="75000"/>
              <a:buFont typeface="Wingdings" charset="2"/>
              <a:buNone/>
              <a:tabLst/>
              <a:defRPr/>
            </a:pPr>
            <a:r>
              <a:rPr kumimoji="0" lang="en-GB" sz="2000" b="0" i="0" u="none" strike="noStrike" kern="0" cap="none" spc="0" normalizeH="0" baseline="0" noProof="0" dirty="0" smtClean="0">
                <a:ln>
                  <a:noFill/>
                </a:ln>
                <a:uLnTx/>
                <a:uFillTx/>
                <a:latin typeface="+mn-lt"/>
                <a:ea typeface="+mn-ea"/>
                <a:cs typeface="+mn-cs"/>
              </a:rPr>
              <a:t>	</a:t>
            </a:r>
            <a:r>
              <a:rPr kumimoji="0" lang="en-GB" sz="2000" b="0" i="0" u="none" strike="noStrike" kern="0" cap="none" spc="0" normalizeH="0" baseline="0" noProof="0" dirty="0" err="1" smtClean="0">
                <a:ln>
                  <a:noFill/>
                </a:ln>
                <a:uLnTx/>
                <a:uFillTx/>
                <a:latin typeface="+mn-lt"/>
                <a:ea typeface="+mn-ea"/>
                <a:cs typeface="+mn-cs"/>
                <a:sym typeface="Symbol" charset="2"/>
              </a:rPr>
              <a:t></a:t>
            </a:r>
            <a:r>
              <a:rPr kumimoji="0" lang="en-GB" sz="2000" b="0" i="0" u="none" strike="noStrike" kern="0" cap="none" spc="0" normalizeH="0" baseline="0" noProof="0" dirty="0" smtClean="0">
                <a:ln>
                  <a:noFill/>
                </a:ln>
                <a:uLnTx/>
                <a:uFillTx/>
                <a:latin typeface="+mn-lt"/>
                <a:ea typeface="+mn-ea"/>
                <a:cs typeface="+mn-cs"/>
              </a:rPr>
              <a:t> 25% receive 1</a:t>
            </a:r>
          </a:p>
          <a:p>
            <a:pPr marL="444500" marR="0" lvl="0" indent="-431800" algn="l" defTabSz="914400" rtl="0" eaLnBrk="1" fontAlgn="base" latinLnBrk="0" hangingPunct="1">
              <a:lnSpc>
                <a:spcPct val="80000"/>
              </a:lnSpc>
              <a:spcBef>
                <a:spcPct val="20000"/>
              </a:spcBef>
              <a:spcAft>
                <a:spcPct val="0"/>
              </a:spcAft>
              <a:buClrTx/>
              <a:buSzPct val="75000"/>
              <a:buFont typeface="Wingdings" charset="2"/>
              <a:buNone/>
              <a:tabLst/>
              <a:defRPr/>
            </a:pPr>
            <a:r>
              <a:rPr kumimoji="0" lang="en-GB" sz="2000" b="0" i="0" u="none" strike="noStrike" kern="0" cap="none" spc="0" normalizeH="0" baseline="0" noProof="0" dirty="0" smtClean="0">
                <a:ln>
                  <a:noFill/>
                </a:ln>
                <a:uLnTx/>
                <a:uFillTx/>
                <a:latin typeface="+mn-lt"/>
                <a:ea typeface="+mn-ea"/>
                <a:cs typeface="+mn-cs"/>
              </a:rPr>
              <a:t>	</a:t>
            </a:r>
            <a:r>
              <a:rPr kumimoji="0" lang="en-GB" sz="2000" b="0" i="0" u="none" strike="noStrike" kern="0" cap="none" spc="0" normalizeH="0" baseline="0" noProof="0" dirty="0" err="1" smtClean="0">
                <a:ln>
                  <a:noFill/>
                </a:ln>
                <a:uLnTx/>
                <a:uFillTx/>
                <a:latin typeface="+mn-lt"/>
                <a:ea typeface="+mn-ea"/>
                <a:cs typeface="+mn-cs"/>
                <a:sym typeface="Symbol" charset="2"/>
              </a:rPr>
              <a:t></a:t>
            </a:r>
            <a:r>
              <a:rPr kumimoji="0" lang="en-GB" sz="2000" b="0" i="0" u="none" strike="noStrike" kern="0" cap="none" spc="0" normalizeH="0" baseline="0" noProof="0" dirty="0" smtClean="0">
                <a:ln>
                  <a:noFill/>
                </a:ln>
                <a:uLnTx/>
                <a:uFillTx/>
                <a:latin typeface="+mn-lt"/>
                <a:ea typeface="+mn-ea"/>
                <a:cs typeface="+mn-cs"/>
              </a:rPr>
              <a:t> 25% fed by tester</a:t>
            </a:r>
            <a:endParaRPr kumimoji="0" lang="en-GB" sz="2000" b="0" i="0" u="none" strike="noStrike" kern="0" cap="none" spc="0" normalizeH="0" baseline="0" noProof="0" dirty="0">
              <a:ln>
                <a:noFill/>
              </a:ln>
              <a:uLnTx/>
              <a:uFillTx/>
              <a:latin typeface="+mn-lt"/>
              <a:ea typeface="+mn-ea"/>
              <a:cs typeface="+mn-cs"/>
            </a:endParaRPr>
          </a:p>
        </p:txBody>
      </p:sp>
      <p:sp>
        <p:nvSpPr>
          <p:cNvPr id="16" name="Line 14"/>
          <p:cNvSpPr>
            <a:spLocks noChangeShapeType="1"/>
          </p:cNvSpPr>
          <p:nvPr/>
        </p:nvSpPr>
        <p:spPr bwMode="auto">
          <a:xfrm>
            <a:off x="2498483" y="4489445"/>
            <a:ext cx="0" cy="350838"/>
          </a:xfrm>
          <a:prstGeom prst="line">
            <a:avLst/>
          </a:prstGeom>
          <a:noFill/>
          <a:ln w="19050">
            <a:solidFill>
              <a:srgbClr val="000000"/>
            </a:solidFill>
            <a:round/>
            <a:headEnd/>
            <a:tailEnd/>
          </a:ln>
          <a:effectLst/>
        </p:spPr>
        <p:txBody>
          <a:bodyPr>
            <a:prstTxWarp prst="textNoShape">
              <a:avLst/>
            </a:prstTxWarp>
          </a:bodyPr>
          <a:lstStyle/>
          <a:p>
            <a:endParaRPr lang="en-US"/>
          </a:p>
        </p:txBody>
      </p:sp>
      <p:sp>
        <p:nvSpPr>
          <p:cNvPr id="17" name="Line 15"/>
          <p:cNvSpPr>
            <a:spLocks noChangeShapeType="1"/>
          </p:cNvSpPr>
          <p:nvPr/>
        </p:nvSpPr>
        <p:spPr bwMode="auto">
          <a:xfrm>
            <a:off x="2649295" y="4489445"/>
            <a:ext cx="0" cy="350838"/>
          </a:xfrm>
          <a:prstGeom prst="line">
            <a:avLst/>
          </a:prstGeom>
          <a:noFill/>
          <a:ln w="19050">
            <a:solidFill>
              <a:srgbClr val="000000"/>
            </a:solidFill>
            <a:round/>
            <a:headEnd/>
            <a:tailEnd/>
          </a:ln>
          <a:effectLst/>
        </p:spPr>
        <p:txBody>
          <a:bodyPr>
            <a:prstTxWarp prst="textNoShape">
              <a:avLst/>
            </a:prstTxWarp>
          </a:bodyPr>
          <a:lstStyle/>
          <a:p>
            <a:endParaRPr lang="en-US"/>
          </a:p>
        </p:txBody>
      </p:sp>
      <p:sp>
        <p:nvSpPr>
          <p:cNvPr id="18" name="Line 16"/>
          <p:cNvSpPr>
            <a:spLocks noChangeShapeType="1"/>
          </p:cNvSpPr>
          <p:nvPr/>
        </p:nvSpPr>
        <p:spPr bwMode="auto">
          <a:xfrm>
            <a:off x="2800108" y="4489445"/>
            <a:ext cx="0" cy="350838"/>
          </a:xfrm>
          <a:prstGeom prst="line">
            <a:avLst/>
          </a:prstGeom>
          <a:noFill/>
          <a:ln w="19050">
            <a:solidFill>
              <a:srgbClr val="000000"/>
            </a:solidFill>
            <a:round/>
            <a:headEnd/>
            <a:tailEnd/>
          </a:ln>
          <a:effectLst/>
        </p:spPr>
        <p:txBody>
          <a:bodyPr>
            <a:prstTxWarp prst="textNoShape">
              <a:avLst/>
            </a:prstTxWarp>
          </a:bodyPr>
          <a:lstStyle/>
          <a:p>
            <a:endParaRPr lang="en-US"/>
          </a:p>
        </p:txBody>
      </p:sp>
      <p:sp>
        <p:nvSpPr>
          <p:cNvPr id="19" name="Line 17"/>
          <p:cNvSpPr>
            <a:spLocks noChangeShapeType="1"/>
          </p:cNvSpPr>
          <p:nvPr/>
        </p:nvSpPr>
        <p:spPr bwMode="auto">
          <a:xfrm>
            <a:off x="2950920" y="4489445"/>
            <a:ext cx="0" cy="350838"/>
          </a:xfrm>
          <a:prstGeom prst="line">
            <a:avLst/>
          </a:prstGeom>
          <a:noFill/>
          <a:ln w="19050">
            <a:solidFill>
              <a:srgbClr val="000000"/>
            </a:solidFill>
            <a:round/>
            <a:headEnd/>
            <a:tailEnd/>
          </a:ln>
          <a:effectLst/>
        </p:spPr>
        <p:txBody>
          <a:bodyPr>
            <a:prstTxWarp prst="textNoShape">
              <a:avLst/>
            </a:prstTxWarp>
          </a:bodyPr>
          <a:lstStyle/>
          <a:p>
            <a:endParaRPr lang="en-US"/>
          </a:p>
        </p:txBody>
      </p:sp>
      <p:sp>
        <p:nvSpPr>
          <p:cNvPr id="20" name="Line 18"/>
          <p:cNvSpPr>
            <a:spLocks noChangeShapeType="1"/>
          </p:cNvSpPr>
          <p:nvPr/>
        </p:nvSpPr>
        <p:spPr bwMode="auto">
          <a:xfrm>
            <a:off x="3101733" y="4489445"/>
            <a:ext cx="0" cy="350838"/>
          </a:xfrm>
          <a:prstGeom prst="line">
            <a:avLst/>
          </a:prstGeom>
          <a:noFill/>
          <a:ln w="19050">
            <a:solidFill>
              <a:srgbClr val="000000"/>
            </a:solidFill>
            <a:round/>
            <a:headEnd/>
            <a:tailEnd/>
          </a:ln>
          <a:effectLst/>
        </p:spPr>
        <p:txBody>
          <a:bodyPr>
            <a:prstTxWarp prst="textNoShape">
              <a:avLst/>
            </a:prstTxWarp>
          </a:bodyPr>
          <a:lstStyle/>
          <a:p>
            <a:endParaRPr lang="en-US"/>
          </a:p>
        </p:txBody>
      </p:sp>
      <p:sp>
        <p:nvSpPr>
          <p:cNvPr id="21" name="Line 19"/>
          <p:cNvSpPr>
            <a:spLocks noChangeShapeType="1"/>
          </p:cNvSpPr>
          <p:nvPr/>
        </p:nvSpPr>
        <p:spPr bwMode="auto">
          <a:xfrm>
            <a:off x="3252545" y="4489445"/>
            <a:ext cx="0" cy="350838"/>
          </a:xfrm>
          <a:prstGeom prst="line">
            <a:avLst/>
          </a:prstGeom>
          <a:noFill/>
          <a:ln w="19050">
            <a:solidFill>
              <a:srgbClr val="000000"/>
            </a:solidFill>
            <a:round/>
            <a:headEnd/>
            <a:tailEnd/>
          </a:ln>
          <a:effectLst/>
        </p:spPr>
        <p:txBody>
          <a:bodyPr>
            <a:prstTxWarp prst="textNoShape">
              <a:avLst/>
            </a:prstTxWarp>
          </a:bodyPr>
          <a:lstStyle/>
          <a:p>
            <a:endParaRPr lang="en-US"/>
          </a:p>
        </p:txBody>
      </p:sp>
      <p:sp>
        <p:nvSpPr>
          <p:cNvPr id="22" name="Line 20"/>
          <p:cNvSpPr>
            <a:spLocks noChangeShapeType="1"/>
          </p:cNvSpPr>
          <p:nvPr/>
        </p:nvSpPr>
        <p:spPr bwMode="auto">
          <a:xfrm>
            <a:off x="3403358" y="4489445"/>
            <a:ext cx="0" cy="350838"/>
          </a:xfrm>
          <a:prstGeom prst="line">
            <a:avLst/>
          </a:prstGeom>
          <a:noFill/>
          <a:ln w="19050">
            <a:solidFill>
              <a:srgbClr val="000000"/>
            </a:solidFill>
            <a:round/>
            <a:headEnd/>
            <a:tailEnd/>
          </a:ln>
          <a:effectLst/>
        </p:spPr>
        <p:txBody>
          <a:bodyPr>
            <a:prstTxWarp prst="textNoShape">
              <a:avLst/>
            </a:prstTxWarp>
          </a:bodyPr>
          <a:lstStyle/>
          <a:p>
            <a:endParaRPr lang="en-US"/>
          </a:p>
        </p:txBody>
      </p:sp>
      <p:sp>
        <p:nvSpPr>
          <p:cNvPr id="23" name="Line 21"/>
          <p:cNvSpPr>
            <a:spLocks noChangeShapeType="1"/>
          </p:cNvSpPr>
          <p:nvPr/>
        </p:nvSpPr>
        <p:spPr bwMode="auto">
          <a:xfrm>
            <a:off x="3554170" y="4489445"/>
            <a:ext cx="0" cy="350838"/>
          </a:xfrm>
          <a:prstGeom prst="line">
            <a:avLst/>
          </a:prstGeom>
          <a:noFill/>
          <a:ln w="19050">
            <a:solidFill>
              <a:srgbClr val="000000"/>
            </a:solidFill>
            <a:round/>
            <a:headEnd/>
            <a:tailEnd/>
          </a:ln>
          <a:effectLst/>
        </p:spPr>
        <p:txBody>
          <a:bodyPr>
            <a:prstTxWarp prst="textNoShape">
              <a:avLst/>
            </a:prstTxWarp>
          </a:bodyPr>
          <a:lstStyle/>
          <a:p>
            <a:endParaRPr lang="en-US"/>
          </a:p>
        </p:txBody>
      </p:sp>
      <p:sp>
        <p:nvSpPr>
          <p:cNvPr id="24" name="Line 22"/>
          <p:cNvSpPr>
            <a:spLocks noChangeShapeType="1"/>
          </p:cNvSpPr>
          <p:nvPr/>
        </p:nvSpPr>
        <p:spPr bwMode="auto">
          <a:xfrm>
            <a:off x="3652368" y="3771895"/>
            <a:ext cx="1344612" cy="0"/>
          </a:xfrm>
          <a:prstGeom prst="line">
            <a:avLst/>
          </a:prstGeom>
          <a:noFill/>
          <a:ln w="19050">
            <a:solidFill>
              <a:srgbClr val="000000"/>
            </a:solidFill>
            <a:round/>
            <a:headEnd type="oval" w="med" len="med"/>
            <a:tailEnd/>
          </a:ln>
          <a:effectLst/>
        </p:spPr>
        <p:txBody>
          <a:bodyPr>
            <a:prstTxWarp prst="textNoShape">
              <a:avLst/>
            </a:prstTxWarp>
          </a:bodyPr>
          <a:lstStyle/>
          <a:p>
            <a:endParaRPr lang="en-US"/>
          </a:p>
        </p:txBody>
      </p:sp>
      <p:sp>
        <p:nvSpPr>
          <p:cNvPr id="25" name="Line 23"/>
          <p:cNvSpPr>
            <a:spLocks noChangeShapeType="1"/>
          </p:cNvSpPr>
          <p:nvPr/>
        </p:nvSpPr>
        <p:spPr bwMode="auto">
          <a:xfrm>
            <a:off x="1818805" y="2084383"/>
            <a:ext cx="2514600"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26" name="Freeform 24"/>
          <p:cNvSpPr>
            <a:spLocks/>
          </p:cNvSpPr>
          <p:nvPr/>
        </p:nvSpPr>
        <p:spPr bwMode="auto">
          <a:xfrm>
            <a:off x="5662685" y="1212995"/>
            <a:ext cx="309563" cy="2341563"/>
          </a:xfrm>
          <a:custGeom>
            <a:avLst/>
            <a:gdLst/>
            <a:ahLst/>
            <a:cxnLst>
              <a:cxn ang="0">
                <a:pos x="0" y="402"/>
              </a:cxn>
              <a:cxn ang="0">
                <a:pos x="420" y="402"/>
              </a:cxn>
              <a:cxn ang="0">
                <a:pos x="420" y="0"/>
              </a:cxn>
            </a:cxnLst>
            <a:rect l="0" t="0" r="r" b="b"/>
            <a:pathLst>
              <a:path w="420" h="402">
                <a:moveTo>
                  <a:pt x="0" y="402"/>
                </a:moveTo>
                <a:lnTo>
                  <a:pt x="420" y="402"/>
                </a:lnTo>
                <a:lnTo>
                  <a:pt x="420" y="0"/>
                </a:lnTo>
              </a:path>
            </a:pathLst>
          </a:custGeom>
          <a:noFill/>
          <a:ln w="19050" cap="flat" cmpd="sng">
            <a:solidFill>
              <a:srgbClr val="000000"/>
            </a:solidFill>
            <a:prstDash val="solid"/>
            <a:round/>
            <a:headEnd type="none" w="med" len="med"/>
            <a:tailEnd type="none" w="med" len="med"/>
          </a:ln>
          <a:effectLst/>
        </p:spPr>
        <p:txBody>
          <a:bodyPr>
            <a:prstTxWarp prst="textNoShape">
              <a:avLst/>
            </a:prstTxWarp>
          </a:bodyPr>
          <a:lstStyle/>
          <a:p>
            <a:endParaRPr lang="en-US"/>
          </a:p>
        </p:txBody>
      </p:sp>
      <p:sp>
        <p:nvSpPr>
          <p:cNvPr id="27" name="Line 25"/>
          <p:cNvSpPr>
            <a:spLocks noChangeShapeType="1"/>
          </p:cNvSpPr>
          <p:nvPr/>
        </p:nvSpPr>
        <p:spPr bwMode="auto">
          <a:xfrm rot="5400000">
            <a:off x="4115584" y="4239414"/>
            <a:ext cx="1020762"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28" name="Line 26"/>
          <p:cNvSpPr>
            <a:spLocks noChangeShapeType="1"/>
          </p:cNvSpPr>
          <p:nvPr/>
        </p:nvSpPr>
        <p:spPr bwMode="auto">
          <a:xfrm>
            <a:off x="5484343" y="2349495"/>
            <a:ext cx="1411287"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29" name="AutoShape 27"/>
          <p:cNvSpPr>
            <a:spLocks noChangeArrowheads="1"/>
          </p:cNvSpPr>
          <p:nvPr/>
        </p:nvSpPr>
        <p:spPr bwMode="auto">
          <a:xfrm rot="10800000" flipH="1">
            <a:off x="5103343" y="2132008"/>
            <a:ext cx="493712" cy="441325"/>
          </a:xfrm>
          <a:prstGeom prst="flowChartDelay">
            <a:avLst/>
          </a:prstGeom>
          <a:solidFill>
            <a:srgbClr val="FF0000"/>
          </a:solidFill>
          <a:ln w="25400"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grpSp>
        <p:nvGrpSpPr>
          <p:cNvPr id="30" name="Group 28"/>
          <p:cNvGrpSpPr>
            <a:grpSpLocks/>
          </p:cNvGrpSpPr>
          <p:nvPr/>
        </p:nvGrpSpPr>
        <p:grpSpPr bwMode="auto">
          <a:xfrm>
            <a:off x="4189409" y="2001833"/>
            <a:ext cx="510711" cy="450850"/>
            <a:chOff x="2581" y="1318"/>
            <a:chExt cx="421" cy="352"/>
          </a:xfrm>
        </p:grpSpPr>
        <p:sp>
          <p:nvSpPr>
            <p:cNvPr id="31" name="Freeform 29"/>
            <p:cNvSpPr>
              <a:spLocks noChangeAspect="1"/>
            </p:cNvSpPr>
            <p:nvPr/>
          </p:nvSpPr>
          <p:spPr bwMode="auto">
            <a:xfrm>
              <a:off x="2581" y="1318"/>
              <a:ext cx="133" cy="352"/>
            </a:xfrm>
            <a:custGeom>
              <a:avLst/>
              <a:gdLst/>
              <a:ahLst/>
              <a:cxnLst>
                <a:cxn ang="0">
                  <a:pos x="8" y="1"/>
                </a:cxn>
                <a:cxn ang="0">
                  <a:pos x="23" y="25"/>
                </a:cxn>
                <a:cxn ang="0">
                  <a:pos x="31" y="44"/>
                </a:cxn>
                <a:cxn ang="0">
                  <a:pos x="41" y="68"/>
                </a:cxn>
                <a:cxn ang="0">
                  <a:pos x="46" y="88"/>
                </a:cxn>
                <a:cxn ang="0">
                  <a:pos x="50" y="118"/>
                </a:cxn>
                <a:cxn ang="0">
                  <a:pos x="53" y="148"/>
                </a:cxn>
                <a:cxn ang="0">
                  <a:pos x="55" y="169"/>
                </a:cxn>
                <a:cxn ang="0">
                  <a:pos x="53" y="187"/>
                </a:cxn>
                <a:cxn ang="0">
                  <a:pos x="52" y="206"/>
                </a:cxn>
                <a:cxn ang="0">
                  <a:pos x="49" y="226"/>
                </a:cxn>
                <a:cxn ang="0">
                  <a:pos x="43" y="252"/>
                </a:cxn>
                <a:cxn ang="0">
                  <a:pos x="34" y="277"/>
                </a:cxn>
                <a:cxn ang="0">
                  <a:pos x="25" y="301"/>
                </a:cxn>
                <a:cxn ang="0">
                  <a:pos x="12" y="330"/>
                </a:cxn>
                <a:cxn ang="0">
                  <a:pos x="0" y="351"/>
                </a:cxn>
                <a:cxn ang="0">
                  <a:pos x="124" y="352"/>
                </a:cxn>
                <a:cxn ang="0">
                  <a:pos x="129" y="307"/>
                </a:cxn>
                <a:cxn ang="0">
                  <a:pos x="133" y="10"/>
                </a:cxn>
                <a:cxn ang="0">
                  <a:pos x="121" y="0"/>
                </a:cxn>
                <a:cxn ang="0">
                  <a:pos x="8" y="1"/>
                </a:cxn>
              </a:cxnLst>
              <a:rect l="0" t="0" r="r" b="b"/>
              <a:pathLst>
                <a:path w="133" h="352">
                  <a:moveTo>
                    <a:pt x="8" y="1"/>
                  </a:moveTo>
                  <a:lnTo>
                    <a:pt x="23" y="25"/>
                  </a:lnTo>
                  <a:lnTo>
                    <a:pt x="31" y="44"/>
                  </a:lnTo>
                  <a:lnTo>
                    <a:pt x="41" y="68"/>
                  </a:lnTo>
                  <a:lnTo>
                    <a:pt x="46" y="88"/>
                  </a:lnTo>
                  <a:lnTo>
                    <a:pt x="50" y="118"/>
                  </a:lnTo>
                  <a:lnTo>
                    <a:pt x="53" y="148"/>
                  </a:lnTo>
                  <a:lnTo>
                    <a:pt x="55" y="169"/>
                  </a:lnTo>
                  <a:lnTo>
                    <a:pt x="53" y="187"/>
                  </a:lnTo>
                  <a:lnTo>
                    <a:pt x="52" y="206"/>
                  </a:lnTo>
                  <a:lnTo>
                    <a:pt x="49" y="226"/>
                  </a:lnTo>
                  <a:lnTo>
                    <a:pt x="43" y="252"/>
                  </a:lnTo>
                  <a:lnTo>
                    <a:pt x="34" y="277"/>
                  </a:lnTo>
                  <a:lnTo>
                    <a:pt x="25" y="301"/>
                  </a:lnTo>
                  <a:lnTo>
                    <a:pt x="12" y="330"/>
                  </a:lnTo>
                  <a:lnTo>
                    <a:pt x="0" y="351"/>
                  </a:lnTo>
                  <a:lnTo>
                    <a:pt x="124" y="352"/>
                  </a:lnTo>
                  <a:lnTo>
                    <a:pt x="129" y="307"/>
                  </a:lnTo>
                  <a:lnTo>
                    <a:pt x="133" y="10"/>
                  </a:lnTo>
                  <a:lnTo>
                    <a:pt x="121" y="0"/>
                  </a:lnTo>
                  <a:lnTo>
                    <a:pt x="8" y="1"/>
                  </a:lnTo>
                  <a:close/>
                </a:path>
              </a:pathLst>
            </a:custGeom>
            <a:solidFill>
              <a:srgbClr val="FF0000"/>
            </a:solidFill>
            <a:ln w="2540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2" name="Arc 30"/>
            <p:cNvSpPr>
              <a:spLocks noChangeAspect="1"/>
            </p:cNvSpPr>
            <p:nvPr/>
          </p:nvSpPr>
          <p:spPr bwMode="auto">
            <a:xfrm>
              <a:off x="2698" y="1318"/>
              <a:ext cx="304" cy="332"/>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0000"/>
            </a:solidFill>
            <a:ln w="2540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3" name="Arc 31"/>
            <p:cNvSpPr>
              <a:spLocks noChangeAspect="1"/>
            </p:cNvSpPr>
            <p:nvPr/>
          </p:nvSpPr>
          <p:spPr bwMode="auto">
            <a:xfrm flipV="1">
              <a:off x="2691" y="1338"/>
              <a:ext cx="304" cy="331"/>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0000"/>
            </a:solidFill>
            <a:ln w="2540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grpSp>
      <p:sp>
        <p:nvSpPr>
          <p:cNvPr id="34" name="Oval 32"/>
          <p:cNvSpPr>
            <a:spLocks noChangeArrowheads="1"/>
          </p:cNvSpPr>
          <p:nvPr/>
        </p:nvSpPr>
        <p:spPr bwMode="auto">
          <a:xfrm flipV="1">
            <a:off x="3449168" y="4105270"/>
            <a:ext cx="95250" cy="95250"/>
          </a:xfrm>
          <a:prstGeom prst="ellipse">
            <a:avLst/>
          </a:prstGeom>
          <a:solidFill>
            <a:schemeClr val="bg1"/>
          </a:solidFill>
          <a:ln w="19050">
            <a:solidFill>
              <a:srgbClr val="000000"/>
            </a:solidFill>
            <a:round/>
            <a:headEnd/>
            <a:tailEnd/>
          </a:ln>
          <a:effectLst/>
        </p:spPr>
        <p:txBody>
          <a:bodyPr wrap="none" anchor="ctr">
            <a:prstTxWarp prst="textNoShape">
              <a:avLst/>
            </a:prstTxWarp>
          </a:bodyPr>
          <a:lstStyle/>
          <a:p>
            <a:endParaRPr lang="en-US"/>
          </a:p>
        </p:txBody>
      </p:sp>
      <p:sp>
        <p:nvSpPr>
          <p:cNvPr id="35" name="Freeform 33"/>
          <p:cNvSpPr>
            <a:spLocks/>
          </p:cNvSpPr>
          <p:nvPr/>
        </p:nvSpPr>
        <p:spPr bwMode="auto">
          <a:xfrm>
            <a:off x="6200848" y="2181220"/>
            <a:ext cx="2541587" cy="301625"/>
          </a:xfrm>
          <a:custGeom>
            <a:avLst/>
            <a:gdLst/>
            <a:ahLst/>
            <a:cxnLst>
              <a:cxn ang="0">
                <a:pos x="1354" y="0"/>
              </a:cxn>
              <a:cxn ang="0">
                <a:pos x="0" y="0"/>
              </a:cxn>
              <a:cxn ang="0">
                <a:pos x="0" y="190"/>
              </a:cxn>
              <a:cxn ang="0">
                <a:pos x="1112" y="190"/>
              </a:cxn>
            </a:cxnLst>
            <a:rect l="0" t="0" r="r" b="b"/>
            <a:pathLst>
              <a:path w="1354" h="190">
                <a:moveTo>
                  <a:pt x="1354" y="0"/>
                </a:moveTo>
                <a:lnTo>
                  <a:pt x="0" y="0"/>
                </a:lnTo>
                <a:lnTo>
                  <a:pt x="0" y="190"/>
                </a:lnTo>
                <a:lnTo>
                  <a:pt x="1112" y="190"/>
                </a:lnTo>
              </a:path>
            </a:pathLst>
          </a:custGeom>
          <a:solidFill>
            <a:srgbClr val="FFFFFF"/>
          </a:solidFill>
          <a:ln w="15875"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36" name="Text Box 34"/>
          <p:cNvSpPr txBox="1">
            <a:spLocks noChangeArrowheads="1"/>
          </p:cNvSpPr>
          <p:nvPr/>
        </p:nvSpPr>
        <p:spPr bwMode="auto">
          <a:xfrm>
            <a:off x="6397698" y="2224083"/>
            <a:ext cx="389951" cy="276999"/>
          </a:xfrm>
          <a:prstGeom prst="rect">
            <a:avLst/>
          </a:prstGeom>
          <a:noFill/>
          <a:ln w="9525">
            <a:noFill/>
            <a:miter lim="800000"/>
            <a:headEnd/>
            <a:tailEnd/>
          </a:ln>
          <a:effectLst/>
        </p:spPr>
        <p:txBody>
          <a:bodyPr wrap="none">
            <a:prstTxWarp prst="textNoShape">
              <a:avLst/>
            </a:prstTxWarp>
            <a:spAutoFit/>
          </a:bodyPr>
          <a:lstStyle/>
          <a:p>
            <a:r>
              <a:rPr lang="en-GB" sz="1200" dirty="0">
                <a:solidFill>
                  <a:srgbClr val="000000"/>
                </a:solidFill>
              </a:rPr>
              <a:t>SE</a:t>
            </a:r>
          </a:p>
        </p:txBody>
      </p:sp>
      <p:sp>
        <p:nvSpPr>
          <p:cNvPr id="41" name="Line 39"/>
          <p:cNvSpPr>
            <a:spLocks noChangeShapeType="1"/>
          </p:cNvSpPr>
          <p:nvPr/>
        </p:nvSpPr>
        <p:spPr bwMode="auto">
          <a:xfrm>
            <a:off x="1779345" y="4860920"/>
            <a:ext cx="533628" cy="0"/>
          </a:xfrm>
          <a:prstGeom prst="line">
            <a:avLst/>
          </a:prstGeom>
          <a:noFill/>
          <a:ln w="19050">
            <a:solidFill>
              <a:srgbClr val="000000"/>
            </a:solidFill>
            <a:round/>
            <a:headEnd/>
            <a:tailEnd type="stealth" w="lg" len="lg"/>
          </a:ln>
          <a:effectLst/>
        </p:spPr>
        <p:txBody>
          <a:bodyPr>
            <a:prstTxWarp prst="textNoShape">
              <a:avLst/>
            </a:prstTxWarp>
          </a:bodyPr>
          <a:lstStyle/>
          <a:p>
            <a:endParaRPr lang="en-US"/>
          </a:p>
        </p:txBody>
      </p:sp>
      <p:sp>
        <p:nvSpPr>
          <p:cNvPr id="45" name="Text Box 43"/>
          <p:cNvSpPr txBox="1">
            <a:spLocks noChangeArrowheads="1"/>
          </p:cNvSpPr>
          <p:nvPr/>
        </p:nvSpPr>
        <p:spPr bwMode="auto">
          <a:xfrm>
            <a:off x="4031258" y="4678058"/>
            <a:ext cx="1182898" cy="307777"/>
          </a:xfrm>
          <a:prstGeom prst="rect">
            <a:avLst/>
          </a:prstGeom>
          <a:noFill/>
          <a:ln w="9525">
            <a:noFill/>
            <a:miter lim="800000"/>
            <a:headEnd/>
            <a:tailEnd/>
          </a:ln>
          <a:effectLst/>
        </p:spPr>
        <p:txBody>
          <a:bodyPr wrap="none">
            <a:prstTxWarp prst="textNoShape">
              <a:avLst/>
            </a:prstTxWarp>
            <a:spAutoFit/>
          </a:bodyPr>
          <a:lstStyle/>
          <a:p>
            <a:pPr algn="l"/>
            <a:r>
              <a:rPr lang="en-GB" sz="1400" dirty="0">
                <a:solidFill>
                  <a:srgbClr val="000000"/>
                </a:solidFill>
              </a:rPr>
              <a:t>Scan enable</a:t>
            </a:r>
          </a:p>
        </p:txBody>
      </p:sp>
      <p:sp>
        <p:nvSpPr>
          <p:cNvPr id="46" name="Text Box 44"/>
          <p:cNvSpPr txBox="1">
            <a:spLocks noChangeArrowheads="1"/>
          </p:cNvSpPr>
          <p:nvPr/>
        </p:nvSpPr>
        <p:spPr bwMode="auto">
          <a:xfrm>
            <a:off x="4815628" y="4355916"/>
            <a:ext cx="1012917" cy="307777"/>
          </a:xfrm>
          <a:prstGeom prst="rect">
            <a:avLst/>
          </a:prstGeom>
          <a:noFill/>
          <a:ln w="9525">
            <a:noFill/>
            <a:miter lim="800000"/>
            <a:headEnd/>
            <a:tailEnd/>
          </a:ln>
          <a:effectLst/>
        </p:spPr>
        <p:txBody>
          <a:bodyPr wrap="none">
            <a:prstTxWarp prst="textNoShape">
              <a:avLst/>
            </a:prstTxWarp>
            <a:spAutoFit/>
          </a:bodyPr>
          <a:lstStyle/>
          <a:p>
            <a:pPr algn="l"/>
            <a:r>
              <a:rPr lang="en-GB" sz="1400" dirty="0">
                <a:solidFill>
                  <a:srgbClr val="000000"/>
                </a:solidFill>
              </a:rPr>
              <a:t>Test mode</a:t>
            </a:r>
          </a:p>
        </p:txBody>
      </p:sp>
      <p:sp>
        <p:nvSpPr>
          <p:cNvPr id="47" name="Line 45"/>
          <p:cNvSpPr>
            <a:spLocks noChangeShapeType="1"/>
          </p:cNvSpPr>
          <p:nvPr/>
        </p:nvSpPr>
        <p:spPr bwMode="auto">
          <a:xfrm>
            <a:off x="4660430" y="1497008"/>
            <a:ext cx="554038"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48" name="Line 46"/>
          <p:cNvSpPr>
            <a:spLocks noChangeShapeType="1"/>
          </p:cNvSpPr>
          <p:nvPr/>
        </p:nvSpPr>
        <p:spPr bwMode="auto">
          <a:xfrm>
            <a:off x="1815630" y="1357308"/>
            <a:ext cx="2514600"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49" name="Line 47"/>
          <p:cNvSpPr>
            <a:spLocks noChangeShapeType="1"/>
          </p:cNvSpPr>
          <p:nvPr/>
        </p:nvSpPr>
        <p:spPr bwMode="auto">
          <a:xfrm>
            <a:off x="5481168" y="1622420"/>
            <a:ext cx="1411287"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50" name="AutoShape 48"/>
          <p:cNvSpPr>
            <a:spLocks noChangeArrowheads="1"/>
          </p:cNvSpPr>
          <p:nvPr/>
        </p:nvSpPr>
        <p:spPr bwMode="auto">
          <a:xfrm rot="10800000" flipH="1">
            <a:off x="5100168" y="1404933"/>
            <a:ext cx="493712" cy="441325"/>
          </a:xfrm>
          <a:prstGeom prst="flowChartDelay">
            <a:avLst/>
          </a:prstGeom>
          <a:solidFill>
            <a:srgbClr val="FF0000"/>
          </a:solidFill>
          <a:ln w="25400"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grpSp>
        <p:nvGrpSpPr>
          <p:cNvPr id="51" name="Group 49"/>
          <p:cNvGrpSpPr>
            <a:grpSpLocks/>
          </p:cNvGrpSpPr>
          <p:nvPr/>
        </p:nvGrpSpPr>
        <p:grpSpPr bwMode="auto">
          <a:xfrm>
            <a:off x="4198364" y="1274758"/>
            <a:ext cx="498580" cy="450850"/>
            <a:chOff x="2591" y="1318"/>
            <a:chExt cx="411" cy="352"/>
          </a:xfrm>
        </p:grpSpPr>
        <p:sp>
          <p:nvSpPr>
            <p:cNvPr id="52" name="Freeform 50"/>
            <p:cNvSpPr>
              <a:spLocks noChangeAspect="1"/>
            </p:cNvSpPr>
            <p:nvPr/>
          </p:nvSpPr>
          <p:spPr bwMode="auto">
            <a:xfrm>
              <a:off x="2591" y="1318"/>
              <a:ext cx="133" cy="352"/>
            </a:xfrm>
            <a:custGeom>
              <a:avLst/>
              <a:gdLst/>
              <a:ahLst/>
              <a:cxnLst>
                <a:cxn ang="0">
                  <a:pos x="8" y="1"/>
                </a:cxn>
                <a:cxn ang="0">
                  <a:pos x="23" y="25"/>
                </a:cxn>
                <a:cxn ang="0">
                  <a:pos x="31" y="44"/>
                </a:cxn>
                <a:cxn ang="0">
                  <a:pos x="41" y="68"/>
                </a:cxn>
                <a:cxn ang="0">
                  <a:pos x="46" y="88"/>
                </a:cxn>
                <a:cxn ang="0">
                  <a:pos x="50" y="118"/>
                </a:cxn>
                <a:cxn ang="0">
                  <a:pos x="53" y="148"/>
                </a:cxn>
                <a:cxn ang="0">
                  <a:pos x="55" y="169"/>
                </a:cxn>
                <a:cxn ang="0">
                  <a:pos x="53" y="187"/>
                </a:cxn>
                <a:cxn ang="0">
                  <a:pos x="52" y="206"/>
                </a:cxn>
                <a:cxn ang="0">
                  <a:pos x="49" y="226"/>
                </a:cxn>
                <a:cxn ang="0">
                  <a:pos x="43" y="252"/>
                </a:cxn>
                <a:cxn ang="0">
                  <a:pos x="34" y="277"/>
                </a:cxn>
                <a:cxn ang="0">
                  <a:pos x="25" y="301"/>
                </a:cxn>
                <a:cxn ang="0">
                  <a:pos x="12" y="330"/>
                </a:cxn>
                <a:cxn ang="0">
                  <a:pos x="0" y="351"/>
                </a:cxn>
                <a:cxn ang="0">
                  <a:pos x="124" y="352"/>
                </a:cxn>
                <a:cxn ang="0">
                  <a:pos x="129" y="307"/>
                </a:cxn>
                <a:cxn ang="0">
                  <a:pos x="133" y="10"/>
                </a:cxn>
                <a:cxn ang="0">
                  <a:pos x="121" y="0"/>
                </a:cxn>
                <a:cxn ang="0">
                  <a:pos x="8" y="1"/>
                </a:cxn>
              </a:cxnLst>
              <a:rect l="0" t="0" r="r" b="b"/>
              <a:pathLst>
                <a:path w="133" h="352">
                  <a:moveTo>
                    <a:pt x="8" y="1"/>
                  </a:moveTo>
                  <a:lnTo>
                    <a:pt x="23" y="25"/>
                  </a:lnTo>
                  <a:lnTo>
                    <a:pt x="31" y="44"/>
                  </a:lnTo>
                  <a:lnTo>
                    <a:pt x="41" y="68"/>
                  </a:lnTo>
                  <a:lnTo>
                    <a:pt x="46" y="88"/>
                  </a:lnTo>
                  <a:lnTo>
                    <a:pt x="50" y="118"/>
                  </a:lnTo>
                  <a:lnTo>
                    <a:pt x="53" y="148"/>
                  </a:lnTo>
                  <a:lnTo>
                    <a:pt x="55" y="169"/>
                  </a:lnTo>
                  <a:lnTo>
                    <a:pt x="53" y="187"/>
                  </a:lnTo>
                  <a:lnTo>
                    <a:pt x="52" y="206"/>
                  </a:lnTo>
                  <a:lnTo>
                    <a:pt x="49" y="226"/>
                  </a:lnTo>
                  <a:lnTo>
                    <a:pt x="43" y="252"/>
                  </a:lnTo>
                  <a:lnTo>
                    <a:pt x="34" y="277"/>
                  </a:lnTo>
                  <a:lnTo>
                    <a:pt x="25" y="301"/>
                  </a:lnTo>
                  <a:lnTo>
                    <a:pt x="12" y="330"/>
                  </a:lnTo>
                  <a:lnTo>
                    <a:pt x="0" y="351"/>
                  </a:lnTo>
                  <a:lnTo>
                    <a:pt x="124" y="352"/>
                  </a:lnTo>
                  <a:lnTo>
                    <a:pt x="129" y="307"/>
                  </a:lnTo>
                  <a:lnTo>
                    <a:pt x="133" y="10"/>
                  </a:lnTo>
                  <a:lnTo>
                    <a:pt x="121" y="0"/>
                  </a:lnTo>
                  <a:lnTo>
                    <a:pt x="8" y="1"/>
                  </a:lnTo>
                  <a:close/>
                </a:path>
              </a:pathLst>
            </a:custGeom>
            <a:solidFill>
              <a:srgbClr val="FF0000"/>
            </a:solidFill>
            <a:ln w="2540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53" name="Arc 51"/>
            <p:cNvSpPr>
              <a:spLocks noChangeAspect="1"/>
            </p:cNvSpPr>
            <p:nvPr/>
          </p:nvSpPr>
          <p:spPr bwMode="auto">
            <a:xfrm>
              <a:off x="2698" y="1318"/>
              <a:ext cx="304" cy="332"/>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0000"/>
            </a:solidFill>
            <a:ln w="2540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54" name="Arc 52"/>
            <p:cNvSpPr>
              <a:spLocks noChangeAspect="1"/>
            </p:cNvSpPr>
            <p:nvPr/>
          </p:nvSpPr>
          <p:spPr bwMode="auto">
            <a:xfrm flipV="1">
              <a:off x="2691" y="1338"/>
              <a:ext cx="304" cy="331"/>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0000"/>
            </a:solidFill>
            <a:ln w="2540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grpSp>
      <p:sp>
        <p:nvSpPr>
          <p:cNvPr id="55" name="Freeform 53"/>
          <p:cNvSpPr>
            <a:spLocks/>
          </p:cNvSpPr>
          <p:nvPr/>
        </p:nvSpPr>
        <p:spPr bwMode="auto">
          <a:xfrm>
            <a:off x="6197673" y="1454145"/>
            <a:ext cx="2541587" cy="301625"/>
          </a:xfrm>
          <a:custGeom>
            <a:avLst/>
            <a:gdLst/>
            <a:ahLst/>
            <a:cxnLst>
              <a:cxn ang="0">
                <a:pos x="1354" y="0"/>
              </a:cxn>
              <a:cxn ang="0">
                <a:pos x="0" y="0"/>
              </a:cxn>
              <a:cxn ang="0">
                <a:pos x="0" y="190"/>
              </a:cxn>
              <a:cxn ang="0">
                <a:pos x="1112" y="190"/>
              </a:cxn>
            </a:cxnLst>
            <a:rect l="0" t="0" r="r" b="b"/>
            <a:pathLst>
              <a:path w="1354" h="190">
                <a:moveTo>
                  <a:pt x="1354" y="0"/>
                </a:moveTo>
                <a:lnTo>
                  <a:pt x="0" y="0"/>
                </a:lnTo>
                <a:lnTo>
                  <a:pt x="0" y="190"/>
                </a:lnTo>
                <a:lnTo>
                  <a:pt x="1112" y="190"/>
                </a:lnTo>
              </a:path>
            </a:pathLst>
          </a:custGeom>
          <a:solidFill>
            <a:srgbClr val="FFFFFF"/>
          </a:solidFill>
          <a:ln w="15875"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56" name="Text Box 54"/>
          <p:cNvSpPr txBox="1">
            <a:spLocks noChangeArrowheads="1"/>
          </p:cNvSpPr>
          <p:nvPr/>
        </p:nvSpPr>
        <p:spPr bwMode="auto">
          <a:xfrm>
            <a:off x="6394523" y="1497008"/>
            <a:ext cx="389951" cy="276999"/>
          </a:xfrm>
          <a:prstGeom prst="rect">
            <a:avLst/>
          </a:prstGeom>
          <a:noFill/>
          <a:ln w="9525">
            <a:noFill/>
            <a:miter lim="800000"/>
            <a:headEnd/>
            <a:tailEnd/>
          </a:ln>
          <a:effectLst/>
        </p:spPr>
        <p:txBody>
          <a:bodyPr wrap="none">
            <a:prstTxWarp prst="textNoShape">
              <a:avLst/>
            </a:prstTxWarp>
            <a:spAutoFit/>
          </a:bodyPr>
          <a:lstStyle/>
          <a:p>
            <a:r>
              <a:rPr lang="en-GB" sz="1200" dirty="0">
                <a:solidFill>
                  <a:srgbClr val="000000"/>
                </a:solidFill>
              </a:rPr>
              <a:t>SE</a:t>
            </a:r>
          </a:p>
        </p:txBody>
      </p:sp>
      <p:sp>
        <p:nvSpPr>
          <p:cNvPr id="57" name="Oval 55"/>
          <p:cNvSpPr>
            <a:spLocks noChangeArrowheads="1"/>
          </p:cNvSpPr>
          <p:nvPr/>
        </p:nvSpPr>
        <p:spPr bwMode="auto">
          <a:xfrm flipV="1">
            <a:off x="3125318" y="4105270"/>
            <a:ext cx="95250" cy="95250"/>
          </a:xfrm>
          <a:prstGeom prst="ellipse">
            <a:avLst/>
          </a:prstGeom>
          <a:solidFill>
            <a:schemeClr val="bg1"/>
          </a:solidFill>
          <a:ln w="19050">
            <a:solidFill>
              <a:srgbClr val="000000"/>
            </a:solidFill>
            <a:round/>
            <a:headEnd/>
            <a:tailEnd/>
          </a:ln>
          <a:effectLst/>
        </p:spPr>
        <p:txBody>
          <a:bodyPr wrap="none" anchor="ctr">
            <a:prstTxWarp prst="textNoShape">
              <a:avLst/>
            </a:prstTxWarp>
          </a:bodyPr>
          <a:lstStyle/>
          <a:p>
            <a:endParaRPr lang="en-US"/>
          </a:p>
        </p:txBody>
      </p:sp>
      <p:sp>
        <p:nvSpPr>
          <p:cNvPr id="58" name="Line 56"/>
          <p:cNvSpPr>
            <a:spLocks noChangeShapeType="1"/>
          </p:cNvSpPr>
          <p:nvPr/>
        </p:nvSpPr>
        <p:spPr bwMode="auto">
          <a:xfrm>
            <a:off x="3166593" y="3432925"/>
            <a:ext cx="1957387" cy="0"/>
          </a:xfrm>
          <a:prstGeom prst="line">
            <a:avLst/>
          </a:prstGeom>
          <a:noFill/>
          <a:ln w="19050">
            <a:solidFill>
              <a:srgbClr val="000000"/>
            </a:solidFill>
            <a:round/>
            <a:headEnd type="oval" w="med" len="med"/>
            <a:tailEnd/>
          </a:ln>
          <a:effectLst/>
        </p:spPr>
        <p:txBody>
          <a:bodyPr>
            <a:prstTxWarp prst="textNoShape">
              <a:avLst/>
            </a:prstTxWarp>
          </a:bodyPr>
          <a:lstStyle/>
          <a:p>
            <a:endParaRPr lang="en-US"/>
          </a:p>
        </p:txBody>
      </p:sp>
      <p:sp>
        <p:nvSpPr>
          <p:cNvPr id="59" name="Line 57"/>
          <p:cNvSpPr>
            <a:spLocks noChangeShapeType="1"/>
          </p:cNvSpPr>
          <p:nvPr/>
        </p:nvSpPr>
        <p:spPr bwMode="auto">
          <a:xfrm>
            <a:off x="3314230" y="3542463"/>
            <a:ext cx="1590675" cy="0"/>
          </a:xfrm>
          <a:prstGeom prst="line">
            <a:avLst/>
          </a:prstGeom>
          <a:noFill/>
          <a:ln w="19050">
            <a:solidFill>
              <a:srgbClr val="000000"/>
            </a:solidFill>
            <a:round/>
            <a:headEnd type="oval" w="med" len="med"/>
            <a:tailEnd/>
          </a:ln>
          <a:effectLst/>
        </p:spPr>
        <p:txBody>
          <a:bodyPr>
            <a:prstTxWarp prst="textNoShape">
              <a:avLst/>
            </a:prstTxWarp>
          </a:bodyPr>
          <a:lstStyle/>
          <a:p>
            <a:endParaRPr lang="en-US"/>
          </a:p>
        </p:txBody>
      </p:sp>
      <p:sp>
        <p:nvSpPr>
          <p:cNvPr id="67" name="WordArt 69"/>
          <p:cNvSpPr>
            <a:spLocks noChangeArrowheads="1" noChangeShapeType="1" noTextEdit="1"/>
          </p:cNvSpPr>
          <p:nvPr/>
        </p:nvSpPr>
        <p:spPr bwMode="auto">
          <a:xfrm>
            <a:off x="7708300" y="3338285"/>
            <a:ext cx="285750" cy="447675"/>
          </a:xfrm>
          <a:prstGeom prst="rect">
            <a:avLst/>
          </a:prstGeom>
        </p:spPr>
        <p:txBody>
          <a:bodyPr wrap="none" fromWordArt="1">
            <a:prstTxWarp prst="textPlain">
              <a:avLst>
                <a:gd name="adj" fmla="val 50000"/>
              </a:avLst>
            </a:prstTxWarp>
          </a:bodyPr>
          <a:lstStyle/>
          <a:p>
            <a:r>
              <a:rPr lang="en-US" sz="3600" b="1" kern="1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a:ea typeface="Arial Black"/>
                <a:cs typeface="Arial Black"/>
              </a:rPr>
              <a:t>1</a:t>
            </a:r>
          </a:p>
        </p:txBody>
      </p:sp>
      <p:sp>
        <p:nvSpPr>
          <p:cNvPr id="68" name="WordArt 70"/>
          <p:cNvSpPr>
            <a:spLocks noChangeArrowheads="1" noChangeShapeType="1" noTextEdit="1"/>
          </p:cNvSpPr>
          <p:nvPr/>
        </p:nvSpPr>
        <p:spPr bwMode="auto">
          <a:xfrm>
            <a:off x="7124100" y="3652610"/>
            <a:ext cx="342900" cy="447675"/>
          </a:xfrm>
          <a:prstGeom prst="rect">
            <a:avLst/>
          </a:prstGeom>
        </p:spPr>
        <p:txBody>
          <a:bodyPr wrap="none" fromWordArt="1">
            <a:prstTxWarp prst="textPlain">
              <a:avLst>
                <a:gd name="adj" fmla="val 50000"/>
              </a:avLst>
            </a:prstTxWarp>
          </a:bodyPr>
          <a:lstStyle/>
          <a:p>
            <a:r>
              <a:rPr lang="en-US" sz="3600" b="1" kern="1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a:ea typeface="Arial Black"/>
                <a:cs typeface="Arial Black"/>
              </a:rPr>
              <a:t>D</a:t>
            </a:r>
          </a:p>
        </p:txBody>
      </p:sp>
      <p:sp>
        <p:nvSpPr>
          <p:cNvPr id="70" name="AutoShape 135"/>
          <p:cNvSpPr>
            <a:spLocks noChangeArrowheads="1"/>
          </p:cNvSpPr>
          <p:nvPr/>
        </p:nvSpPr>
        <p:spPr bwMode="auto">
          <a:xfrm flipH="1">
            <a:off x="2279181" y="4200520"/>
            <a:ext cx="1479550" cy="363537"/>
          </a:xfrm>
          <a:custGeom>
            <a:avLst/>
            <a:gdLst>
              <a:gd name="G0" fmla="+- 2317 0 0"/>
              <a:gd name="G1" fmla="+- 21600 0 2317"/>
              <a:gd name="G2" fmla="*/ 2317 1 2"/>
              <a:gd name="G3" fmla="+- 21600 0 G2"/>
              <a:gd name="G4" fmla="+/ 2317 21600 2"/>
              <a:gd name="G5" fmla="+/ G1 0 2"/>
              <a:gd name="G6" fmla="*/ 21600 21600 2317"/>
              <a:gd name="G7" fmla="*/ G6 1 2"/>
              <a:gd name="G8" fmla="+- 21600 0 G7"/>
              <a:gd name="G9" fmla="*/ 21600 1 2"/>
              <a:gd name="G10" fmla="+- 2317 0 G9"/>
              <a:gd name="G11" fmla="?: G10 G8 0"/>
              <a:gd name="G12" fmla="?: G10 G7 21600"/>
              <a:gd name="T0" fmla="*/ 20441 w 21600"/>
              <a:gd name="T1" fmla="*/ 10800 h 21600"/>
              <a:gd name="T2" fmla="*/ 10800 w 21600"/>
              <a:gd name="T3" fmla="*/ 21600 h 21600"/>
              <a:gd name="T4" fmla="*/ 1159 w 21600"/>
              <a:gd name="T5" fmla="*/ 10800 h 21600"/>
              <a:gd name="T6" fmla="*/ 10800 w 21600"/>
              <a:gd name="T7" fmla="*/ 0 h 21600"/>
              <a:gd name="T8" fmla="*/ 2959 w 21600"/>
              <a:gd name="T9" fmla="*/ 2959 h 21600"/>
              <a:gd name="T10" fmla="*/ 18641 w 21600"/>
              <a:gd name="T11" fmla="*/ 18641 h 21600"/>
            </a:gdLst>
            <a:ahLst/>
            <a:cxnLst>
              <a:cxn ang="0">
                <a:pos x="T0" y="T1"/>
              </a:cxn>
              <a:cxn ang="0">
                <a:pos x="T2" y="T3"/>
              </a:cxn>
              <a:cxn ang="0">
                <a:pos x="T4" y="T5"/>
              </a:cxn>
              <a:cxn ang="0">
                <a:pos x="T6" y="T7"/>
              </a:cxn>
            </a:cxnLst>
            <a:rect l="T8" t="T9" r="T10" b="T11"/>
            <a:pathLst>
              <a:path w="21600" h="21600">
                <a:moveTo>
                  <a:pt x="0" y="0"/>
                </a:moveTo>
                <a:lnTo>
                  <a:pt x="2317" y="21600"/>
                </a:lnTo>
                <a:lnTo>
                  <a:pt x="19283" y="21600"/>
                </a:lnTo>
                <a:lnTo>
                  <a:pt x="21600" y="0"/>
                </a:lnTo>
                <a:close/>
              </a:path>
            </a:pathLst>
          </a:custGeom>
          <a:solidFill>
            <a:srgbClr val="FFFFFF"/>
          </a:solidFill>
          <a:ln w="190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nvGrpSpPr>
          <p:cNvPr id="71" name="Group 173"/>
          <p:cNvGrpSpPr>
            <a:grpSpLocks/>
          </p:cNvGrpSpPr>
          <p:nvPr/>
        </p:nvGrpSpPr>
        <p:grpSpPr bwMode="auto">
          <a:xfrm>
            <a:off x="2795118" y="4121145"/>
            <a:ext cx="417513" cy="457200"/>
            <a:chOff x="4813" y="3304"/>
            <a:chExt cx="263" cy="288"/>
          </a:xfrm>
          <a:noFill/>
        </p:grpSpPr>
        <p:sp>
          <p:nvSpPr>
            <p:cNvPr id="72" name="Oval 171"/>
            <p:cNvSpPr>
              <a:spLocks noChangeArrowheads="1"/>
            </p:cNvSpPr>
            <p:nvPr/>
          </p:nvSpPr>
          <p:spPr bwMode="auto">
            <a:xfrm>
              <a:off x="4880" y="3411"/>
              <a:ext cx="128" cy="120"/>
            </a:xfrm>
            <a:prstGeom prst="ellipse">
              <a:avLst/>
            </a:prstGeom>
            <a:grpFill/>
            <a:ln w="9525">
              <a:noFill/>
              <a:round/>
              <a:headEnd/>
              <a:tailEnd/>
            </a:ln>
            <a:effectLst/>
          </p:spPr>
          <p:txBody>
            <a:bodyPr wrap="none" anchor="ctr">
              <a:prstTxWarp prst="textNoShape">
                <a:avLst/>
              </a:prstTxWarp>
            </a:bodyPr>
            <a:lstStyle/>
            <a:p>
              <a:endParaRPr lang="en-US"/>
            </a:p>
          </p:txBody>
        </p:sp>
        <p:sp>
          <p:nvSpPr>
            <p:cNvPr id="73" name="Text Box 172"/>
            <p:cNvSpPr txBox="1">
              <a:spLocks noChangeArrowheads="1"/>
            </p:cNvSpPr>
            <p:nvPr/>
          </p:nvSpPr>
          <p:spPr bwMode="auto">
            <a:xfrm>
              <a:off x="4813" y="3304"/>
              <a:ext cx="263" cy="288"/>
            </a:xfrm>
            <a:prstGeom prst="rect">
              <a:avLst/>
            </a:prstGeom>
            <a:grpFill/>
            <a:ln w="9525">
              <a:noFill/>
              <a:miter lim="800000"/>
              <a:headEnd/>
              <a:tailEnd/>
            </a:ln>
            <a:effectLst/>
          </p:spPr>
          <p:txBody>
            <a:bodyPr wrap="none">
              <a:prstTxWarp prst="textNoShape">
                <a:avLst/>
              </a:prstTxWarp>
              <a:spAutoFit/>
            </a:bodyPr>
            <a:lstStyle/>
            <a:p>
              <a:pPr eaLnBrk="0" hangingPunct="0">
                <a:spcBef>
                  <a:spcPct val="20000"/>
                </a:spcBef>
                <a:buClr>
                  <a:srgbClr val="B31919"/>
                </a:buClr>
                <a:buSzPct val="125000"/>
              </a:pPr>
              <a:r>
                <a:rPr lang="pl-PL" sz="2400" dirty="0">
                  <a:solidFill>
                    <a:srgbClr val="000000"/>
                  </a:solidFill>
                  <a:latin typeface="Arial" charset="0"/>
                  <a:sym typeface="Symbol" charset="2"/>
                </a:rPr>
                <a:t></a:t>
              </a:r>
            </a:p>
          </p:txBody>
        </p:sp>
      </p:grpSp>
      <p:sp>
        <p:nvSpPr>
          <p:cNvPr id="74" name="AutoShape 73"/>
          <p:cNvSpPr>
            <a:spLocks noChangeArrowheads="1"/>
          </p:cNvSpPr>
          <p:nvPr/>
        </p:nvSpPr>
        <p:spPr bwMode="auto">
          <a:xfrm>
            <a:off x="2300878" y="4699978"/>
            <a:ext cx="1450202" cy="304800"/>
          </a:xfrm>
          <a:prstGeom prst="roundRect">
            <a:avLst>
              <a:gd name="adj" fmla="val 50000"/>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Control register</a:t>
            </a:r>
            <a:endParaRPr lang="en-US" sz="1200" kern="0" dirty="0">
              <a:solidFill>
                <a:srgbClr val="000000"/>
              </a:solidFill>
              <a:latin typeface="Arial"/>
            </a:endParaRPr>
          </a:p>
        </p:txBody>
      </p:sp>
      <p:sp>
        <p:nvSpPr>
          <p:cNvPr id="75" name="AutoShape 73"/>
          <p:cNvSpPr>
            <a:spLocks noChangeArrowheads="1"/>
          </p:cNvSpPr>
          <p:nvPr/>
        </p:nvSpPr>
        <p:spPr bwMode="auto">
          <a:xfrm>
            <a:off x="3938133" y="3358085"/>
            <a:ext cx="1865640" cy="492125"/>
          </a:xfrm>
          <a:prstGeom prst="roundRect">
            <a:avLst>
              <a:gd name="adj" fmla="val 25423"/>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r>
              <a:rPr lang="en-US" sz="1400" kern="0" dirty="0" smtClean="0">
                <a:solidFill>
                  <a:srgbClr val="000000"/>
                </a:solidFill>
                <a:latin typeface="Arial"/>
              </a:rPr>
              <a:t>Scan enable control</a:t>
            </a:r>
            <a:endParaRPr lang="en-US" sz="1400" kern="0" dirty="0">
              <a:solidFill>
                <a:srgbClr val="000000"/>
              </a:solidFill>
              <a:latin typeface="Arial"/>
            </a:endParaRPr>
          </a:p>
        </p:txBody>
      </p:sp>
      <p:sp>
        <p:nvSpPr>
          <p:cNvPr id="63" name="WordArt 68"/>
          <p:cNvSpPr>
            <a:spLocks noChangeArrowheads="1" noChangeShapeType="1" noTextEdit="1"/>
          </p:cNvSpPr>
          <p:nvPr/>
        </p:nvSpPr>
        <p:spPr bwMode="auto">
          <a:xfrm>
            <a:off x="6762249" y="3146947"/>
            <a:ext cx="371475" cy="447675"/>
          </a:xfrm>
          <a:prstGeom prst="rect">
            <a:avLst/>
          </a:prstGeom>
          <a:effectLst/>
        </p:spPr>
        <p:txBody>
          <a:bodyPr wrap="none" fromWordArt="1">
            <a:prstTxWarp prst="textPlain">
              <a:avLst>
                <a:gd name="adj" fmla="val 50000"/>
              </a:avLst>
            </a:prstTxWarp>
          </a:bodyPr>
          <a:lstStyle/>
          <a:p>
            <a:r>
              <a:rPr lang="en-US" sz="3600" b="1" kern="1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a:ea typeface="Arial Black"/>
                <a:cs typeface="Arial Black"/>
              </a:rPr>
              <a:t>0</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Capture and shift out</a:t>
            </a:r>
            <a:endParaRPr lang="en-US" dirty="0"/>
          </a:p>
        </p:txBody>
      </p:sp>
      <p:grpSp>
        <p:nvGrpSpPr>
          <p:cNvPr id="5" name="Group 2"/>
          <p:cNvGrpSpPr>
            <a:grpSpLocks/>
          </p:cNvGrpSpPr>
          <p:nvPr/>
        </p:nvGrpSpPr>
        <p:grpSpPr bwMode="auto">
          <a:xfrm>
            <a:off x="5664596" y="1215827"/>
            <a:ext cx="1703387" cy="5327650"/>
            <a:chOff x="3153" y="766"/>
            <a:chExt cx="1073" cy="3356"/>
          </a:xfrm>
        </p:grpSpPr>
        <p:sp>
          <p:nvSpPr>
            <p:cNvPr id="6" name="Freeform 3"/>
            <p:cNvSpPr>
              <a:spLocks/>
            </p:cNvSpPr>
            <p:nvPr/>
          </p:nvSpPr>
          <p:spPr bwMode="auto">
            <a:xfrm>
              <a:off x="3519" y="766"/>
              <a:ext cx="703" cy="3155"/>
            </a:xfrm>
            <a:custGeom>
              <a:avLst/>
              <a:gdLst/>
              <a:ahLst/>
              <a:cxnLst>
                <a:cxn ang="0">
                  <a:pos x="1786" y="0"/>
                </a:cxn>
                <a:cxn ang="0">
                  <a:pos x="1786" y="403"/>
                </a:cxn>
                <a:cxn ang="0">
                  <a:pos x="0" y="404"/>
                </a:cxn>
                <a:cxn ang="0">
                  <a:pos x="0" y="3155"/>
                </a:cxn>
              </a:cxnLst>
              <a:rect l="0" t="0" r="r" b="b"/>
              <a:pathLst>
                <a:path w="1786" h="3155">
                  <a:moveTo>
                    <a:pt x="1786" y="0"/>
                  </a:moveTo>
                  <a:lnTo>
                    <a:pt x="1786" y="403"/>
                  </a:lnTo>
                  <a:lnTo>
                    <a:pt x="0" y="404"/>
                  </a:lnTo>
                  <a:lnTo>
                    <a:pt x="0" y="3155"/>
                  </a:lnTo>
                </a:path>
              </a:pathLst>
            </a:custGeom>
            <a:noFill/>
            <a:ln w="19050" cap="flat" cmpd="sng">
              <a:solidFill>
                <a:srgbClr val="000000"/>
              </a:solidFill>
              <a:prstDash val="solid"/>
              <a:round/>
              <a:headEnd type="none" w="med" len="med"/>
              <a:tailEnd type="none" w="med" len="med"/>
            </a:ln>
            <a:effectLst/>
          </p:spPr>
          <p:txBody>
            <a:bodyPr>
              <a:prstTxWarp prst="textNoShape">
                <a:avLst/>
              </a:prstTxWarp>
            </a:bodyPr>
            <a:lstStyle/>
            <a:p>
              <a:endParaRPr lang="en-US"/>
            </a:p>
          </p:txBody>
        </p:sp>
        <p:sp>
          <p:nvSpPr>
            <p:cNvPr id="7" name="Freeform 4"/>
            <p:cNvSpPr>
              <a:spLocks/>
            </p:cNvSpPr>
            <p:nvPr/>
          </p:nvSpPr>
          <p:spPr bwMode="auto">
            <a:xfrm>
              <a:off x="3518" y="1473"/>
              <a:ext cx="708" cy="402"/>
            </a:xfrm>
            <a:custGeom>
              <a:avLst/>
              <a:gdLst/>
              <a:ahLst/>
              <a:cxnLst>
                <a:cxn ang="0">
                  <a:pos x="0" y="402"/>
                </a:cxn>
                <a:cxn ang="0">
                  <a:pos x="420" y="402"/>
                </a:cxn>
                <a:cxn ang="0">
                  <a:pos x="420" y="0"/>
                </a:cxn>
              </a:cxnLst>
              <a:rect l="0" t="0" r="r" b="b"/>
              <a:pathLst>
                <a:path w="420" h="402">
                  <a:moveTo>
                    <a:pt x="0" y="402"/>
                  </a:moveTo>
                  <a:lnTo>
                    <a:pt x="420" y="402"/>
                  </a:lnTo>
                  <a:lnTo>
                    <a:pt x="420" y="0"/>
                  </a:lnTo>
                </a:path>
              </a:pathLst>
            </a:custGeom>
            <a:noFill/>
            <a:ln w="19050" cap="flat" cmpd="sng">
              <a:solidFill>
                <a:srgbClr val="000000"/>
              </a:solidFill>
              <a:prstDash val="solid"/>
              <a:round/>
              <a:headEnd type="oval" w="med" len="med"/>
              <a:tailEnd type="none" w="med" len="med"/>
            </a:ln>
            <a:effectLst/>
          </p:spPr>
          <p:txBody>
            <a:bodyPr>
              <a:prstTxWarp prst="textNoShape">
                <a:avLst/>
              </a:prstTxWarp>
            </a:bodyPr>
            <a:lstStyle/>
            <a:p>
              <a:endParaRPr lang="en-US"/>
            </a:p>
          </p:txBody>
        </p:sp>
        <p:sp>
          <p:nvSpPr>
            <p:cNvPr id="8" name="Freeform 5"/>
            <p:cNvSpPr>
              <a:spLocks/>
            </p:cNvSpPr>
            <p:nvPr/>
          </p:nvSpPr>
          <p:spPr bwMode="auto">
            <a:xfrm>
              <a:off x="3519" y="2587"/>
              <a:ext cx="691" cy="402"/>
            </a:xfrm>
            <a:custGeom>
              <a:avLst/>
              <a:gdLst/>
              <a:ahLst/>
              <a:cxnLst>
                <a:cxn ang="0">
                  <a:pos x="0" y="402"/>
                </a:cxn>
                <a:cxn ang="0">
                  <a:pos x="420" y="402"/>
                </a:cxn>
                <a:cxn ang="0">
                  <a:pos x="420" y="0"/>
                </a:cxn>
              </a:cxnLst>
              <a:rect l="0" t="0" r="r" b="b"/>
              <a:pathLst>
                <a:path w="420" h="402">
                  <a:moveTo>
                    <a:pt x="0" y="402"/>
                  </a:moveTo>
                  <a:lnTo>
                    <a:pt x="420" y="402"/>
                  </a:lnTo>
                  <a:lnTo>
                    <a:pt x="420" y="0"/>
                  </a:lnTo>
                </a:path>
              </a:pathLst>
            </a:custGeom>
            <a:noFill/>
            <a:ln w="19050" cap="flat" cmpd="sng">
              <a:solidFill>
                <a:srgbClr val="000000"/>
              </a:solidFill>
              <a:prstDash val="solid"/>
              <a:round/>
              <a:headEnd type="oval" w="med" len="med"/>
              <a:tailEnd type="none" w="med" len="med"/>
            </a:ln>
            <a:effectLst/>
          </p:spPr>
          <p:txBody>
            <a:bodyPr>
              <a:prstTxWarp prst="textNoShape">
                <a:avLst/>
              </a:prstTxWarp>
            </a:bodyPr>
            <a:lstStyle/>
            <a:p>
              <a:endParaRPr lang="en-US"/>
            </a:p>
          </p:txBody>
        </p:sp>
        <p:sp>
          <p:nvSpPr>
            <p:cNvPr id="9" name="Text Box 6"/>
            <p:cNvSpPr txBox="1">
              <a:spLocks noChangeArrowheads="1"/>
            </p:cNvSpPr>
            <p:nvPr/>
          </p:nvSpPr>
          <p:spPr bwMode="auto">
            <a:xfrm>
              <a:off x="3153" y="3928"/>
              <a:ext cx="745" cy="194"/>
            </a:xfrm>
            <a:prstGeom prst="rect">
              <a:avLst/>
            </a:prstGeom>
            <a:noFill/>
            <a:ln w="9525">
              <a:noFill/>
              <a:miter lim="800000"/>
              <a:headEnd/>
              <a:tailEnd/>
            </a:ln>
            <a:effectLst/>
          </p:spPr>
          <p:txBody>
            <a:bodyPr wrap="none">
              <a:prstTxWarp prst="textNoShape">
                <a:avLst/>
              </a:prstTxWarp>
              <a:spAutoFit/>
            </a:bodyPr>
            <a:lstStyle/>
            <a:p>
              <a:pPr algn="l"/>
              <a:r>
                <a:rPr lang="en-GB" sz="1400" smtClean="0">
                  <a:solidFill>
                    <a:srgbClr val="000000"/>
                  </a:solidFill>
                </a:rPr>
                <a:t>Scan enable</a:t>
              </a:r>
              <a:endParaRPr lang="en-GB" sz="1400" dirty="0">
                <a:solidFill>
                  <a:srgbClr val="000000"/>
                </a:solidFill>
              </a:endParaRPr>
            </a:p>
          </p:txBody>
        </p:sp>
      </p:grpSp>
      <p:sp>
        <p:nvSpPr>
          <p:cNvPr id="18" name="Freeform 16"/>
          <p:cNvSpPr>
            <a:spLocks/>
          </p:cNvSpPr>
          <p:nvPr/>
        </p:nvSpPr>
        <p:spPr bwMode="auto">
          <a:xfrm flipH="1" flipV="1">
            <a:off x="4280296" y="4205090"/>
            <a:ext cx="1077912" cy="1131887"/>
          </a:xfrm>
          <a:custGeom>
            <a:avLst/>
            <a:gdLst/>
            <a:ahLst/>
            <a:cxnLst>
              <a:cxn ang="0">
                <a:pos x="0" y="402"/>
              </a:cxn>
              <a:cxn ang="0">
                <a:pos x="420" y="402"/>
              </a:cxn>
              <a:cxn ang="0">
                <a:pos x="420" y="0"/>
              </a:cxn>
            </a:cxnLst>
            <a:rect l="0" t="0" r="r" b="b"/>
            <a:pathLst>
              <a:path w="420" h="402">
                <a:moveTo>
                  <a:pt x="0" y="402"/>
                </a:moveTo>
                <a:lnTo>
                  <a:pt x="420" y="402"/>
                </a:lnTo>
                <a:lnTo>
                  <a:pt x="420" y="0"/>
                </a:lnTo>
              </a:path>
            </a:pathLst>
          </a:custGeom>
          <a:noFill/>
          <a:ln w="19050" cap="flat" cmpd="sng">
            <a:solidFill>
              <a:srgbClr val="000000"/>
            </a:solidFill>
            <a:prstDash val="solid"/>
            <a:round/>
            <a:headEnd type="none" w="med" len="med"/>
            <a:tailEnd type="none" w="med" len="med"/>
          </a:ln>
          <a:effectLst/>
        </p:spPr>
        <p:txBody>
          <a:bodyPr>
            <a:prstTxWarp prst="textNoShape">
              <a:avLst/>
            </a:prstTxWarp>
          </a:bodyPr>
          <a:lstStyle/>
          <a:p>
            <a:endParaRPr lang="en-US"/>
          </a:p>
        </p:txBody>
      </p:sp>
      <p:sp>
        <p:nvSpPr>
          <p:cNvPr id="19" name="Freeform 17"/>
          <p:cNvSpPr>
            <a:spLocks/>
          </p:cNvSpPr>
          <p:nvPr/>
        </p:nvSpPr>
        <p:spPr bwMode="auto">
          <a:xfrm flipH="1" flipV="1">
            <a:off x="3211908" y="2425502"/>
            <a:ext cx="2122488" cy="2897188"/>
          </a:xfrm>
          <a:custGeom>
            <a:avLst/>
            <a:gdLst/>
            <a:ahLst/>
            <a:cxnLst>
              <a:cxn ang="0">
                <a:pos x="0" y="402"/>
              </a:cxn>
              <a:cxn ang="0">
                <a:pos x="420" y="402"/>
              </a:cxn>
              <a:cxn ang="0">
                <a:pos x="420" y="0"/>
              </a:cxn>
            </a:cxnLst>
            <a:rect l="0" t="0" r="r" b="b"/>
            <a:pathLst>
              <a:path w="420" h="402">
                <a:moveTo>
                  <a:pt x="0" y="402"/>
                </a:moveTo>
                <a:lnTo>
                  <a:pt x="420" y="402"/>
                </a:lnTo>
                <a:lnTo>
                  <a:pt x="420" y="0"/>
                </a:lnTo>
              </a:path>
            </a:pathLst>
          </a:custGeom>
          <a:noFill/>
          <a:ln w="19050" cap="flat" cmpd="sng">
            <a:solidFill>
              <a:srgbClr val="000000"/>
            </a:solidFill>
            <a:prstDash val="solid"/>
            <a:round/>
            <a:headEnd type="none" w="med" len="med"/>
            <a:tailEnd type="none" w="med" len="med"/>
          </a:ln>
          <a:effectLst/>
        </p:spPr>
        <p:txBody>
          <a:bodyPr>
            <a:prstTxWarp prst="textNoShape">
              <a:avLst/>
            </a:prstTxWarp>
          </a:bodyPr>
          <a:lstStyle/>
          <a:p>
            <a:endParaRPr lang="en-US"/>
          </a:p>
        </p:txBody>
      </p:sp>
      <p:sp>
        <p:nvSpPr>
          <p:cNvPr id="20" name="Freeform 18"/>
          <p:cNvSpPr>
            <a:spLocks/>
          </p:cNvSpPr>
          <p:nvPr/>
        </p:nvSpPr>
        <p:spPr bwMode="auto">
          <a:xfrm flipH="1" flipV="1">
            <a:off x="3086496" y="1304727"/>
            <a:ext cx="2159000" cy="3995738"/>
          </a:xfrm>
          <a:custGeom>
            <a:avLst/>
            <a:gdLst/>
            <a:ahLst/>
            <a:cxnLst>
              <a:cxn ang="0">
                <a:pos x="0" y="402"/>
              </a:cxn>
              <a:cxn ang="0">
                <a:pos x="420" y="402"/>
              </a:cxn>
              <a:cxn ang="0">
                <a:pos x="420" y="0"/>
              </a:cxn>
            </a:cxnLst>
            <a:rect l="0" t="0" r="r" b="b"/>
            <a:pathLst>
              <a:path w="420" h="402">
                <a:moveTo>
                  <a:pt x="0" y="402"/>
                </a:moveTo>
                <a:lnTo>
                  <a:pt x="420" y="402"/>
                </a:lnTo>
                <a:lnTo>
                  <a:pt x="420" y="0"/>
                </a:lnTo>
              </a:path>
            </a:pathLst>
          </a:custGeom>
          <a:noFill/>
          <a:ln w="19050" cap="flat" cmpd="sng">
            <a:solidFill>
              <a:srgbClr val="000000"/>
            </a:solidFill>
            <a:prstDash val="solid"/>
            <a:round/>
            <a:headEnd type="none" w="med" len="med"/>
            <a:tailEnd type="none" w="med" len="med"/>
          </a:ln>
          <a:effectLst/>
        </p:spPr>
        <p:txBody>
          <a:bodyPr>
            <a:prstTxWarp prst="textNoShape">
              <a:avLst/>
            </a:prstTxWarp>
          </a:bodyPr>
          <a:lstStyle/>
          <a:p>
            <a:endParaRPr lang="en-US"/>
          </a:p>
        </p:txBody>
      </p:sp>
      <p:sp>
        <p:nvSpPr>
          <p:cNvPr id="21" name="Line 19"/>
          <p:cNvSpPr>
            <a:spLocks noChangeShapeType="1"/>
          </p:cNvSpPr>
          <p:nvPr/>
        </p:nvSpPr>
        <p:spPr bwMode="auto">
          <a:xfrm>
            <a:off x="2716608" y="1053902"/>
            <a:ext cx="2514600" cy="0"/>
          </a:xfrm>
          <a:prstGeom prst="line">
            <a:avLst/>
          </a:prstGeom>
          <a:noFill/>
          <a:ln w="19050">
            <a:solidFill>
              <a:srgbClr val="000000"/>
            </a:solidFill>
            <a:round/>
            <a:headEnd/>
            <a:tailEnd/>
          </a:ln>
          <a:effectLst/>
        </p:spPr>
        <p:txBody>
          <a:bodyPr>
            <a:prstTxWarp prst="textNoShape">
              <a:avLst/>
            </a:prstTxWarp>
          </a:bodyPr>
          <a:lstStyle/>
          <a:p>
            <a:endParaRPr lang="en-US"/>
          </a:p>
        </p:txBody>
      </p:sp>
      <p:sp>
        <p:nvSpPr>
          <p:cNvPr id="22" name="Line 20"/>
          <p:cNvSpPr>
            <a:spLocks noChangeShapeType="1"/>
          </p:cNvSpPr>
          <p:nvPr/>
        </p:nvSpPr>
        <p:spPr bwMode="auto">
          <a:xfrm>
            <a:off x="5540771" y="1171377"/>
            <a:ext cx="1411287" cy="0"/>
          </a:xfrm>
          <a:prstGeom prst="line">
            <a:avLst/>
          </a:prstGeom>
          <a:noFill/>
          <a:ln w="19050">
            <a:solidFill>
              <a:srgbClr val="000000"/>
            </a:solidFill>
            <a:round/>
            <a:headEnd/>
            <a:tailEnd/>
          </a:ln>
          <a:effectLst/>
        </p:spPr>
        <p:txBody>
          <a:bodyPr>
            <a:prstTxWarp prst="textNoShape">
              <a:avLst/>
            </a:prstTxWarp>
          </a:bodyPr>
          <a:lstStyle/>
          <a:p>
            <a:endParaRPr lang="en-US"/>
          </a:p>
        </p:txBody>
      </p:sp>
      <p:sp>
        <p:nvSpPr>
          <p:cNvPr id="23" name="AutoShape 21"/>
          <p:cNvSpPr>
            <a:spLocks noChangeArrowheads="1"/>
          </p:cNvSpPr>
          <p:nvPr/>
        </p:nvSpPr>
        <p:spPr bwMode="auto">
          <a:xfrm rot="10800000" flipH="1">
            <a:off x="5159771" y="953890"/>
            <a:ext cx="493712" cy="441325"/>
          </a:xfrm>
          <a:prstGeom prst="flowChartDelay">
            <a:avLst/>
          </a:prstGeom>
          <a:solidFill>
            <a:srgbClr val="FF0000"/>
          </a:solidFill>
          <a:ln w="28575">
            <a:solidFill>
              <a:srgbClr val="000000"/>
            </a:solidFill>
            <a:miter lim="800000"/>
            <a:headEnd/>
            <a:tailEnd/>
          </a:ln>
          <a:effectLst/>
        </p:spPr>
        <p:txBody>
          <a:bodyPr wrap="none" anchor="ctr">
            <a:prstTxWarp prst="textNoShape">
              <a:avLst/>
            </a:prstTxWarp>
          </a:bodyPr>
          <a:lstStyle/>
          <a:p>
            <a:endParaRPr lang="en-US"/>
          </a:p>
        </p:txBody>
      </p:sp>
      <p:sp>
        <p:nvSpPr>
          <p:cNvPr id="24" name="Line 22"/>
          <p:cNvSpPr>
            <a:spLocks noChangeShapeType="1"/>
          </p:cNvSpPr>
          <p:nvPr/>
        </p:nvSpPr>
        <p:spPr bwMode="auto">
          <a:xfrm>
            <a:off x="2716608" y="2182615"/>
            <a:ext cx="2514600" cy="0"/>
          </a:xfrm>
          <a:prstGeom prst="line">
            <a:avLst/>
          </a:prstGeom>
          <a:noFill/>
          <a:ln w="19050">
            <a:solidFill>
              <a:srgbClr val="000000"/>
            </a:solidFill>
            <a:round/>
            <a:headEnd/>
            <a:tailEnd/>
          </a:ln>
          <a:effectLst/>
        </p:spPr>
        <p:txBody>
          <a:bodyPr>
            <a:prstTxWarp prst="textNoShape">
              <a:avLst/>
            </a:prstTxWarp>
          </a:bodyPr>
          <a:lstStyle/>
          <a:p>
            <a:endParaRPr lang="en-US"/>
          </a:p>
        </p:txBody>
      </p:sp>
      <p:sp>
        <p:nvSpPr>
          <p:cNvPr id="25" name="Line 23"/>
          <p:cNvSpPr>
            <a:spLocks noChangeShapeType="1"/>
          </p:cNvSpPr>
          <p:nvPr/>
        </p:nvSpPr>
        <p:spPr bwMode="auto">
          <a:xfrm>
            <a:off x="5540771" y="2300090"/>
            <a:ext cx="1411287" cy="0"/>
          </a:xfrm>
          <a:prstGeom prst="line">
            <a:avLst/>
          </a:prstGeom>
          <a:noFill/>
          <a:ln w="19050">
            <a:solidFill>
              <a:srgbClr val="000000"/>
            </a:solidFill>
            <a:round/>
            <a:headEnd/>
            <a:tailEnd/>
          </a:ln>
          <a:effectLst/>
        </p:spPr>
        <p:txBody>
          <a:bodyPr>
            <a:prstTxWarp prst="textNoShape">
              <a:avLst/>
            </a:prstTxWarp>
          </a:bodyPr>
          <a:lstStyle/>
          <a:p>
            <a:endParaRPr lang="en-US"/>
          </a:p>
        </p:txBody>
      </p:sp>
      <p:sp>
        <p:nvSpPr>
          <p:cNvPr id="26" name="AutoShape 24"/>
          <p:cNvSpPr>
            <a:spLocks noChangeArrowheads="1"/>
          </p:cNvSpPr>
          <p:nvPr/>
        </p:nvSpPr>
        <p:spPr bwMode="auto">
          <a:xfrm rot="10800000" flipH="1">
            <a:off x="5159771" y="2082602"/>
            <a:ext cx="493712" cy="441325"/>
          </a:xfrm>
          <a:prstGeom prst="flowChartDelay">
            <a:avLst/>
          </a:prstGeom>
          <a:solidFill>
            <a:srgbClr val="FF0000"/>
          </a:solidFill>
          <a:ln w="28575">
            <a:solidFill>
              <a:srgbClr val="000000"/>
            </a:solidFill>
            <a:miter lim="800000"/>
            <a:headEnd/>
            <a:tailEnd/>
          </a:ln>
          <a:effectLst/>
        </p:spPr>
        <p:txBody>
          <a:bodyPr wrap="none" anchor="ctr">
            <a:prstTxWarp prst="textNoShape">
              <a:avLst/>
            </a:prstTxWarp>
          </a:bodyPr>
          <a:lstStyle/>
          <a:p>
            <a:endParaRPr lang="en-US"/>
          </a:p>
        </p:txBody>
      </p:sp>
      <p:sp>
        <p:nvSpPr>
          <p:cNvPr id="27" name="Line 25"/>
          <p:cNvSpPr>
            <a:spLocks noChangeShapeType="1"/>
          </p:cNvSpPr>
          <p:nvPr/>
        </p:nvSpPr>
        <p:spPr bwMode="auto">
          <a:xfrm>
            <a:off x="2716608" y="3951090"/>
            <a:ext cx="2514600" cy="0"/>
          </a:xfrm>
          <a:prstGeom prst="line">
            <a:avLst/>
          </a:prstGeom>
          <a:noFill/>
          <a:ln w="19050">
            <a:solidFill>
              <a:srgbClr val="000000"/>
            </a:solidFill>
            <a:round/>
            <a:headEnd/>
            <a:tailEnd/>
          </a:ln>
          <a:effectLst/>
        </p:spPr>
        <p:txBody>
          <a:bodyPr>
            <a:prstTxWarp prst="textNoShape">
              <a:avLst/>
            </a:prstTxWarp>
          </a:bodyPr>
          <a:lstStyle/>
          <a:p>
            <a:endParaRPr lang="en-US"/>
          </a:p>
        </p:txBody>
      </p:sp>
      <p:sp>
        <p:nvSpPr>
          <p:cNvPr id="28" name="Line 26"/>
          <p:cNvSpPr>
            <a:spLocks noChangeShapeType="1"/>
          </p:cNvSpPr>
          <p:nvPr/>
        </p:nvSpPr>
        <p:spPr bwMode="auto">
          <a:xfrm>
            <a:off x="5540771" y="4068565"/>
            <a:ext cx="1411287" cy="0"/>
          </a:xfrm>
          <a:prstGeom prst="line">
            <a:avLst/>
          </a:prstGeom>
          <a:noFill/>
          <a:ln w="19050">
            <a:solidFill>
              <a:srgbClr val="000000"/>
            </a:solidFill>
            <a:round/>
            <a:headEnd/>
            <a:tailEnd/>
          </a:ln>
          <a:effectLst/>
        </p:spPr>
        <p:txBody>
          <a:bodyPr>
            <a:prstTxWarp prst="textNoShape">
              <a:avLst/>
            </a:prstTxWarp>
          </a:bodyPr>
          <a:lstStyle/>
          <a:p>
            <a:endParaRPr lang="en-US"/>
          </a:p>
        </p:txBody>
      </p:sp>
      <p:sp>
        <p:nvSpPr>
          <p:cNvPr id="29" name="AutoShape 27"/>
          <p:cNvSpPr>
            <a:spLocks noChangeArrowheads="1"/>
          </p:cNvSpPr>
          <p:nvPr/>
        </p:nvSpPr>
        <p:spPr bwMode="auto">
          <a:xfrm rot="10800000" flipH="1">
            <a:off x="5159771" y="3851077"/>
            <a:ext cx="493712" cy="441325"/>
          </a:xfrm>
          <a:prstGeom prst="flowChartDelay">
            <a:avLst/>
          </a:prstGeom>
          <a:solidFill>
            <a:srgbClr val="FF0000"/>
          </a:solidFill>
          <a:ln w="28575">
            <a:solidFill>
              <a:srgbClr val="000000"/>
            </a:solidFill>
            <a:miter lim="800000"/>
            <a:headEnd/>
            <a:tailEnd/>
          </a:ln>
          <a:effectLst/>
        </p:spPr>
        <p:txBody>
          <a:bodyPr wrap="none" anchor="ctr">
            <a:prstTxWarp prst="textNoShape">
              <a:avLst/>
            </a:prstTxWarp>
          </a:bodyPr>
          <a:lstStyle/>
          <a:p>
            <a:endParaRPr lang="en-US"/>
          </a:p>
        </p:txBody>
      </p:sp>
      <p:sp>
        <p:nvSpPr>
          <p:cNvPr id="44" name="Line 42"/>
          <p:cNvSpPr>
            <a:spLocks noChangeShapeType="1"/>
          </p:cNvSpPr>
          <p:nvPr/>
        </p:nvSpPr>
        <p:spPr bwMode="auto">
          <a:xfrm>
            <a:off x="2352543" y="5875140"/>
            <a:ext cx="613153" cy="0"/>
          </a:xfrm>
          <a:prstGeom prst="line">
            <a:avLst/>
          </a:prstGeom>
          <a:noFill/>
          <a:ln w="19050">
            <a:solidFill>
              <a:schemeClr val="bg1"/>
            </a:solidFill>
            <a:round/>
            <a:headEnd/>
            <a:tailEnd type="stealth" w="lg" len="lg"/>
          </a:ln>
          <a:effectLst/>
        </p:spPr>
        <p:txBody>
          <a:bodyPr>
            <a:prstTxWarp prst="textNoShape">
              <a:avLst/>
            </a:prstTxWarp>
          </a:bodyPr>
          <a:lstStyle/>
          <a:p>
            <a:endParaRPr lang="en-US"/>
          </a:p>
        </p:txBody>
      </p:sp>
      <p:grpSp>
        <p:nvGrpSpPr>
          <p:cNvPr id="48" name="Group 46"/>
          <p:cNvGrpSpPr>
            <a:grpSpLocks/>
          </p:cNvGrpSpPr>
          <p:nvPr/>
        </p:nvGrpSpPr>
        <p:grpSpPr bwMode="auto">
          <a:xfrm>
            <a:off x="3937396" y="1209477"/>
            <a:ext cx="3417887" cy="5351463"/>
            <a:chOff x="2065" y="762"/>
            <a:chExt cx="2153" cy="3371"/>
          </a:xfrm>
        </p:grpSpPr>
        <p:grpSp>
          <p:nvGrpSpPr>
            <p:cNvPr id="49" name="Group 47"/>
            <p:cNvGrpSpPr>
              <a:grpSpLocks/>
            </p:cNvGrpSpPr>
            <p:nvPr/>
          </p:nvGrpSpPr>
          <p:grpSpPr bwMode="auto">
            <a:xfrm>
              <a:off x="3050" y="762"/>
              <a:ext cx="1168" cy="3175"/>
              <a:chOff x="3050" y="762"/>
              <a:chExt cx="1168" cy="3175"/>
            </a:xfrm>
          </p:grpSpPr>
          <p:grpSp>
            <p:nvGrpSpPr>
              <p:cNvPr id="78" name="Group 48"/>
              <p:cNvGrpSpPr>
                <a:grpSpLocks/>
              </p:cNvGrpSpPr>
              <p:nvPr/>
            </p:nvGrpSpPr>
            <p:grpSpPr bwMode="auto">
              <a:xfrm>
                <a:off x="3050" y="762"/>
                <a:ext cx="1168" cy="3175"/>
                <a:chOff x="3050" y="762"/>
                <a:chExt cx="1168" cy="3175"/>
              </a:xfrm>
            </p:grpSpPr>
            <p:sp>
              <p:nvSpPr>
                <p:cNvPr id="89" name="Freeform 49"/>
                <p:cNvSpPr>
                  <a:spLocks/>
                </p:cNvSpPr>
                <p:nvPr/>
              </p:nvSpPr>
              <p:spPr bwMode="auto">
                <a:xfrm flipH="1" flipV="1">
                  <a:off x="3332" y="1242"/>
                  <a:ext cx="362" cy="2695"/>
                </a:xfrm>
                <a:custGeom>
                  <a:avLst/>
                  <a:gdLst/>
                  <a:ahLst/>
                  <a:cxnLst>
                    <a:cxn ang="0">
                      <a:pos x="0" y="402"/>
                    </a:cxn>
                    <a:cxn ang="0">
                      <a:pos x="420" y="402"/>
                    </a:cxn>
                    <a:cxn ang="0">
                      <a:pos x="420" y="0"/>
                    </a:cxn>
                  </a:cxnLst>
                  <a:rect l="0" t="0" r="r" b="b"/>
                  <a:pathLst>
                    <a:path w="420" h="402">
                      <a:moveTo>
                        <a:pt x="0" y="402"/>
                      </a:moveTo>
                      <a:lnTo>
                        <a:pt x="420" y="402"/>
                      </a:lnTo>
                      <a:lnTo>
                        <a:pt x="420" y="0"/>
                      </a:lnTo>
                    </a:path>
                  </a:pathLst>
                </a:custGeom>
                <a:noFill/>
                <a:ln w="19050" cap="flat" cmpd="sng">
                  <a:solidFill>
                    <a:srgbClr val="000000"/>
                  </a:solidFill>
                  <a:prstDash val="solid"/>
                  <a:round/>
                  <a:headEnd type="none" w="med" len="med"/>
                  <a:tailEnd type="none" w="med" len="med"/>
                </a:ln>
                <a:effectLst/>
              </p:spPr>
              <p:txBody>
                <a:bodyPr>
                  <a:prstTxWarp prst="textNoShape">
                    <a:avLst/>
                  </a:prstTxWarp>
                </a:bodyPr>
                <a:lstStyle/>
                <a:p>
                  <a:endParaRPr lang="en-US"/>
                </a:p>
              </p:txBody>
            </p:sp>
            <p:sp>
              <p:nvSpPr>
                <p:cNvPr id="90" name="Freeform 50"/>
                <p:cNvSpPr>
                  <a:spLocks/>
                </p:cNvSpPr>
                <p:nvPr/>
              </p:nvSpPr>
              <p:spPr bwMode="auto">
                <a:xfrm>
                  <a:off x="3798" y="762"/>
                  <a:ext cx="420" cy="402"/>
                </a:xfrm>
                <a:custGeom>
                  <a:avLst/>
                  <a:gdLst/>
                  <a:ahLst/>
                  <a:cxnLst>
                    <a:cxn ang="0">
                      <a:pos x="0" y="402"/>
                    </a:cxn>
                    <a:cxn ang="0">
                      <a:pos x="420" y="402"/>
                    </a:cxn>
                    <a:cxn ang="0">
                      <a:pos x="420" y="0"/>
                    </a:cxn>
                  </a:cxnLst>
                  <a:rect l="0" t="0" r="r" b="b"/>
                  <a:pathLst>
                    <a:path w="420" h="402">
                      <a:moveTo>
                        <a:pt x="0" y="402"/>
                      </a:moveTo>
                      <a:lnTo>
                        <a:pt x="420" y="402"/>
                      </a:lnTo>
                      <a:lnTo>
                        <a:pt x="420" y="0"/>
                      </a:lnTo>
                    </a:path>
                  </a:pathLst>
                </a:custGeom>
                <a:noFill/>
                <a:ln w="19050" cap="flat" cmpd="sng">
                  <a:solidFill>
                    <a:srgbClr val="000000"/>
                  </a:solidFill>
                  <a:prstDash val="solid"/>
                  <a:round/>
                  <a:headEnd type="none" w="med" len="med"/>
                  <a:tailEnd type="none" w="med" len="med"/>
                </a:ln>
                <a:effectLst/>
              </p:spPr>
              <p:txBody>
                <a:bodyPr>
                  <a:prstTxWarp prst="textNoShape">
                    <a:avLst/>
                  </a:prstTxWarp>
                </a:bodyPr>
                <a:lstStyle/>
                <a:p>
                  <a:endParaRPr lang="en-US"/>
                </a:p>
              </p:txBody>
            </p:sp>
            <p:sp>
              <p:nvSpPr>
                <p:cNvPr id="91" name="Line 51"/>
                <p:cNvSpPr>
                  <a:spLocks noChangeShapeType="1"/>
                </p:cNvSpPr>
                <p:nvPr/>
              </p:nvSpPr>
              <p:spPr bwMode="auto">
                <a:xfrm>
                  <a:off x="3050" y="1082"/>
                  <a:ext cx="643" cy="0"/>
                </a:xfrm>
                <a:prstGeom prst="line">
                  <a:avLst/>
                </a:prstGeom>
                <a:noFill/>
                <a:ln w="19050">
                  <a:solidFill>
                    <a:srgbClr val="000000"/>
                  </a:solidFill>
                  <a:round/>
                  <a:headEnd/>
                  <a:tailEnd/>
                </a:ln>
                <a:effectLst/>
              </p:spPr>
              <p:txBody>
                <a:bodyPr>
                  <a:prstTxWarp prst="textNoShape">
                    <a:avLst/>
                  </a:prstTxWarp>
                </a:bodyPr>
                <a:lstStyle/>
                <a:p>
                  <a:endParaRPr lang="en-US"/>
                </a:p>
              </p:txBody>
            </p:sp>
            <p:sp>
              <p:nvSpPr>
                <p:cNvPr id="92" name="AutoShape 52"/>
                <p:cNvSpPr>
                  <a:spLocks noChangeArrowheads="1"/>
                </p:cNvSpPr>
                <p:nvPr/>
              </p:nvSpPr>
              <p:spPr bwMode="auto">
                <a:xfrm rot="10800000" flipH="1">
                  <a:off x="3548" y="1024"/>
                  <a:ext cx="311" cy="278"/>
                </a:xfrm>
                <a:prstGeom prst="flowChartDelay">
                  <a:avLst/>
                </a:prstGeom>
                <a:solidFill>
                  <a:schemeClr val="bg1"/>
                </a:solidFill>
                <a:ln w="28575">
                  <a:solidFill>
                    <a:srgbClr val="000000"/>
                  </a:solidFill>
                  <a:miter lim="800000"/>
                  <a:headEnd/>
                  <a:tailEnd/>
                </a:ln>
                <a:effectLst/>
              </p:spPr>
              <p:txBody>
                <a:bodyPr wrap="none" anchor="ctr">
                  <a:prstTxWarp prst="textNoShape">
                    <a:avLst/>
                  </a:prstTxWarp>
                </a:bodyPr>
                <a:lstStyle/>
                <a:p>
                  <a:endParaRPr lang="en-US"/>
                </a:p>
              </p:txBody>
            </p:sp>
          </p:grpSp>
          <p:grpSp>
            <p:nvGrpSpPr>
              <p:cNvPr id="79" name="Group 53"/>
              <p:cNvGrpSpPr>
                <a:grpSpLocks/>
              </p:cNvGrpSpPr>
              <p:nvPr/>
            </p:nvGrpSpPr>
            <p:grpSpPr bwMode="auto">
              <a:xfrm>
                <a:off x="3050" y="1473"/>
                <a:ext cx="1168" cy="540"/>
                <a:chOff x="3050" y="1473"/>
                <a:chExt cx="1168" cy="540"/>
              </a:xfrm>
            </p:grpSpPr>
            <p:sp>
              <p:nvSpPr>
                <p:cNvPr id="85" name="Line 54"/>
                <p:cNvSpPr>
                  <a:spLocks noChangeShapeType="1"/>
                </p:cNvSpPr>
                <p:nvPr/>
              </p:nvSpPr>
              <p:spPr bwMode="auto">
                <a:xfrm>
                  <a:off x="3335" y="1953"/>
                  <a:ext cx="282" cy="0"/>
                </a:xfrm>
                <a:prstGeom prst="line">
                  <a:avLst/>
                </a:prstGeom>
                <a:noFill/>
                <a:ln w="19050">
                  <a:solidFill>
                    <a:srgbClr val="000000"/>
                  </a:solidFill>
                  <a:round/>
                  <a:headEnd type="oval" w="med" len="med"/>
                  <a:tailEnd/>
                </a:ln>
                <a:effectLst/>
              </p:spPr>
              <p:txBody>
                <a:bodyPr>
                  <a:prstTxWarp prst="textNoShape">
                    <a:avLst/>
                  </a:prstTxWarp>
                </a:bodyPr>
                <a:lstStyle/>
                <a:p>
                  <a:endParaRPr lang="en-US"/>
                </a:p>
              </p:txBody>
            </p:sp>
            <p:sp>
              <p:nvSpPr>
                <p:cNvPr id="86" name="Freeform 55"/>
                <p:cNvSpPr>
                  <a:spLocks/>
                </p:cNvSpPr>
                <p:nvPr/>
              </p:nvSpPr>
              <p:spPr bwMode="auto">
                <a:xfrm>
                  <a:off x="3798" y="1473"/>
                  <a:ext cx="420" cy="402"/>
                </a:xfrm>
                <a:custGeom>
                  <a:avLst/>
                  <a:gdLst/>
                  <a:ahLst/>
                  <a:cxnLst>
                    <a:cxn ang="0">
                      <a:pos x="0" y="402"/>
                    </a:cxn>
                    <a:cxn ang="0">
                      <a:pos x="420" y="402"/>
                    </a:cxn>
                    <a:cxn ang="0">
                      <a:pos x="420" y="0"/>
                    </a:cxn>
                  </a:cxnLst>
                  <a:rect l="0" t="0" r="r" b="b"/>
                  <a:pathLst>
                    <a:path w="420" h="402">
                      <a:moveTo>
                        <a:pt x="0" y="402"/>
                      </a:moveTo>
                      <a:lnTo>
                        <a:pt x="420" y="402"/>
                      </a:lnTo>
                      <a:lnTo>
                        <a:pt x="420" y="0"/>
                      </a:lnTo>
                    </a:path>
                  </a:pathLst>
                </a:custGeom>
                <a:noFill/>
                <a:ln w="19050" cap="flat" cmpd="sng">
                  <a:solidFill>
                    <a:srgbClr val="000000"/>
                  </a:solidFill>
                  <a:prstDash val="solid"/>
                  <a:round/>
                  <a:headEnd type="none" w="med" len="med"/>
                  <a:tailEnd type="none" w="med" len="med"/>
                </a:ln>
                <a:effectLst/>
              </p:spPr>
              <p:txBody>
                <a:bodyPr>
                  <a:prstTxWarp prst="textNoShape">
                    <a:avLst/>
                  </a:prstTxWarp>
                </a:bodyPr>
                <a:lstStyle/>
                <a:p>
                  <a:endParaRPr lang="en-US"/>
                </a:p>
              </p:txBody>
            </p:sp>
            <p:sp>
              <p:nvSpPr>
                <p:cNvPr id="87" name="Line 56"/>
                <p:cNvSpPr>
                  <a:spLocks noChangeShapeType="1"/>
                </p:cNvSpPr>
                <p:nvPr/>
              </p:nvSpPr>
              <p:spPr bwMode="auto">
                <a:xfrm>
                  <a:off x="3050" y="1793"/>
                  <a:ext cx="643" cy="0"/>
                </a:xfrm>
                <a:prstGeom prst="line">
                  <a:avLst/>
                </a:prstGeom>
                <a:noFill/>
                <a:ln w="19050">
                  <a:solidFill>
                    <a:srgbClr val="000000"/>
                  </a:solidFill>
                  <a:round/>
                  <a:headEnd/>
                  <a:tailEnd/>
                </a:ln>
                <a:effectLst/>
              </p:spPr>
              <p:txBody>
                <a:bodyPr>
                  <a:prstTxWarp prst="textNoShape">
                    <a:avLst/>
                  </a:prstTxWarp>
                </a:bodyPr>
                <a:lstStyle/>
                <a:p>
                  <a:endParaRPr lang="en-US"/>
                </a:p>
              </p:txBody>
            </p:sp>
            <p:sp>
              <p:nvSpPr>
                <p:cNvPr id="88" name="AutoShape 57"/>
                <p:cNvSpPr>
                  <a:spLocks noChangeArrowheads="1"/>
                </p:cNvSpPr>
                <p:nvPr/>
              </p:nvSpPr>
              <p:spPr bwMode="auto">
                <a:xfrm rot="10800000" flipH="1">
                  <a:off x="3548" y="1735"/>
                  <a:ext cx="311" cy="278"/>
                </a:xfrm>
                <a:prstGeom prst="flowChartDelay">
                  <a:avLst/>
                </a:prstGeom>
                <a:solidFill>
                  <a:schemeClr val="bg1"/>
                </a:solidFill>
                <a:ln w="28575">
                  <a:solidFill>
                    <a:srgbClr val="000000"/>
                  </a:solidFill>
                  <a:miter lim="800000"/>
                  <a:headEnd/>
                  <a:tailEnd/>
                </a:ln>
                <a:effectLst/>
              </p:spPr>
              <p:txBody>
                <a:bodyPr wrap="none" anchor="ctr">
                  <a:prstTxWarp prst="textNoShape">
                    <a:avLst/>
                  </a:prstTxWarp>
                </a:bodyPr>
                <a:lstStyle/>
                <a:p>
                  <a:endParaRPr lang="en-US"/>
                </a:p>
              </p:txBody>
            </p:sp>
          </p:grpSp>
          <p:grpSp>
            <p:nvGrpSpPr>
              <p:cNvPr id="80" name="Group 58"/>
              <p:cNvGrpSpPr>
                <a:grpSpLocks/>
              </p:cNvGrpSpPr>
              <p:nvPr/>
            </p:nvGrpSpPr>
            <p:grpSpPr bwMode="auto">
              <a:xfrm>
                <a:off x="3050" y="2587"/>
                <a:ext cx="1168" cy="540"/>
                <a:chOff x="3050" y="2587"/>
                <a:chExt cx="1168" cy="540"/>
              </a:xfrm>
            </p:grpSpPr>
            <p:sp>
              <p:nvSpPr>
                <p:cNvPr id="81" name="Line 59"/>
                <p:cNvSpPr>
                  <a:spLocks noChangeShapeType="1"/>
                </p:cNvSpPr>
                <p:nvPr/>
              </p:nvSpPr>
              <p:spPr bwMode="auto">
                <a:xfrm>
                  <a:off x="3333" y="3073"/>
                  <a:ext cx="282" cy="0"/>
                </a:xfrm>
                <a:prstGeom prst="line">
                  <a:avLst/>
                </a:prstGeom>
                <a:noFill/>
                <a:ln w="19050">
                  <a:solidFill>
                    <a:srgbClr val="000000"/>
                  </a:solidFill>
                  <a:round/>
                  <a:headEnd type="oval" w="med" len="med"/>
                  <a:tailEnd/>
                </a:ln>
                <a:effectLst/>
              </p:spPr>
              <p:txBody>
                <a:bodyPr>
                  <a:prstTxWarp prst="textNoShape">
                    <a:avLst/>
                  </a:prstTxWarp>
                </a:bodyPr>
                <a:lstStyle/>
                <a:p>
                  <a:endParaRPr lang="en-US"/>
                </a:p>
              </p:txBody>
            </p:sp>
            <p:sp>
              <p:nvSpPr>
                <p:cNvPr id="82" name="Freeform 60"/>
                <p:cNvSpPr>
                  <a:spLocks/>
                </p:cNvSpPr>
                <p:nvPr/>
              </p:nvSpPr>
              <p:spPr bwMode="auto">
                <a:xfrm>
                  <a:off x="3798" y="2587"/>
                  <a:ext cx="420" cy="402"/>
                </a:xfrm>
                <a:custGeom>
                  <a:avLst/>
                  <a:gdLst/>
                  <a:ahLst/>
                  <a:cxnLst>
                    <a:cxn ang="0">
                      <a:pos x="0" y="402"/>
                    </a:cxn>
                    <a:cxn ang="0">
                      <a:pos x="420" y="402"/>
                    </a:cxn>
                    <a:cxn ang="0">
                      <a:pos x="420" y="0"/>
                    </a:cxn>
                  </a:cxnLst>
                  <a:rect l="0" t="0" r="r" b="b"/>
                  <a:pathLst>
                    <a:path w="420" h="402">
                      <a:moveTo>
                        <a:pt x="0" y="402"/>
                      </a:moveTo>
                      <a:lnTo>
                        <a:pt x="420" y="402"/>
                      </a:lnTo>
                      <a:lnTo>
                        <a:pt x="420" y="0"/>
                      </a:lnTo>
                    </a:path>
                  </a:pathLst>
                </a:custGeom>
                <a:noFill/>
                <a:ln w="19050" cap="flat" cmpd="sng">
                  <a:solidFill>
                    <a:srgbClr val="000000"/>
                  </a:solidFill>
                  <a:prstDash val="solid"/>
                  <a:round/>
                  <a:headEnd type="none" w="med" len="med"/>
                  <a:tailEnd type="none" w="med" len="med"/>
                </a:ln>
                <a:effectLst/>
              </p:spPr>
              <p:txBody>
                <a:bodyPr>
                  <a:prstTxWarp prst="textNoShape">
                    <a:avLst/>
                  </a:prstTxWarp>
                </a:bodyPr>
                <a:lstStyle/>
                <a:p>
                  <a:endParaRPr lang="en-US"/>
                </a:p>
              </p:txBody>
            </p:sp>
            <p:sp>
              <p:nvSpPr>
                <p:cNvPr id="83" name="Line 61"/>
                <p:cNvSpPr>
                  <a:spLocks noChangeShapeType="1"/>
                </p:cNvSpPr>
                <p:nvPr/>
              </p:nvSpPr>
              <p:spPr bwMode="auto">
                <a:xfrm>
                  <a:off x="3050" y="2907"/>
                  <a:ext cx="643" cy="0"/>
                </a:xfrm>
                <a:prstGeom prst="line">
                  <a:avLst/>
                </a:prstGeom>
                <a:noFill/>
                <a:ln w="19050">
                  <a:solidFill>
                    <a:srgbClr val="000000"/>
                  </a:solidFill>
                  <a:round/>
                  <a:headEnd/>
                  <a:tailEnd/>
                </a:ln>
                <a:effectLst/>
              </p:spPr>
              <p:txBody>
                <a:bodyPr>
                  <a:prstTxWarp prst="textNoShape">
                    <a:avLst/>
                  </a:prstTxWarp>
                </a:bodyPr>
                <a:lstStyle/>
                <a:p>
                  <a:endParaRPr lang="en-US"/>
                </a:p>
              </p:txBody>
            </p:sp>
            <p:sp>
              <p:nvSpPr>
                <p:cNvPr id="84" name="AutoShape 62"/>
                <p:cNvSpPr>
                  <a:spLocks noChangeArrowheads="1"/>
                </p:cNvSpPr>
                <p:nvPr/>
              </p:nvSpPr>
              <p:spPr bwMode="auto">
                <a:xfrm rot="10800000" flipH="1">
                  <a:off x="3548" y="2849"/>
                  <a:ext cx="311" cy="278"/>
                </a:xfrm>
                <a:prstGeom prst="flowChartDelay">
                  <a:avLst/>
                </a:prstGeom>
                <a:solidFill>
                  <a:schemeClr val="bg1"/>
                </a:solidFill>
                <a:ln w="28575">
                  <a:solidFill>
                    <a:srgbClr val="000000"/>
                  </a:solidFill>
                  <a:miter lim="800000"/>
                  <a:headEnd/>
                  <a:tailEnd/>
                </a:ln>
                <a:effectLst/>
              </p:spPr>
              <p:txBody>
                <a:bodyPr wrap="none" anchor="ctr">
                  <a:prstTxWarp prst="textNoShape">
                    <a:avLst/>
                  </a:prstTxWarp>
                </a:bodyPr>
                <a:lstStyle/>
                <a:p>
                  <a:endParaRPr lang="en-US"/>
                </a:p>
              </p:txBody>
            </p:sp>
          </p:grpSp>
        </p:grpSp>
        <p:grpSp>
          <p:nvGrpSpPr>
            <p:cNvPr id="50" name="Group 63"/>
            <p:cNvGrpSpPr>
              <a:grpSpLocks/>
            </p:cNvGrpSpPr>
            <p:nvPr/>
          </p:nvGrpSpPr>
          <p:grpSpPr bwMode="auto">
            <a:xfrm>
              <a:off x="2065" y="822"/>
              <a:ext cx="1566" cy="3311"/>
              <a:chOff x="2065" y="822"/>
              <a:chExt cx="1566" cy="3311"/>
            </a:xfrm>
          </p:grpSpPr>
          <p:grpSp>
            <p:nvGrpSpPr>
              <p:cNvPr id="51" name="Group 64"/>
              <p:cNvGrpSpPr>
                <a:grpSpLocks/>
              </p:cNvGrpSpPr>
              <p:nvPr/>
            </p:nvGrpSpPr>
            <p:grpSpPr bwMode="auto">
              <a:xfrm>
                <a:off x="2436" y="822"/>
                <a:ext cx="727" cy="3098"/>
                <a:chOff x="2436" y="822"/>
                <a:chExt cx="727" cy="3098"/>
              </a:xfrm>
            </p:grpSpPr>
            <p:grpSp>
              <p:nvGrpSpPr>
                <p:cNvPr id="54" name="Group 65"/>
                <p:cNvGrpSpPr>
                  <a:grpSpLocks/>
                </p:cNvGrpSpPr>
                <p:nvPr/>
              </p:nvGrpSpPr>
              <p:grpSpPr bwMode="auto">
                <a:xfrm>
                  <a:off x="2436" y="822"/>
                  <a:ext cx="727" cy="3098"/>
                  <a:chOff x="2436" y="822"/>
                  <a:chExt cx="727" cy="3098"/>
                </a:xfrm>
              </p:grpSpPr>
              <p:sp>
                <p:nvSpPr>
                  <p:cNvPr id="71" name="Freeform 66"/>
                  <p:cNvSpPr>
                    <a:spLocks/>
                  </p:cNvSpPr>
                  <p:nvPr/>
                </p:nvSpPr>
                <p:spPr bwMode="auto">
                  <a:xfrm flipH="1" flipV="1">
                    <a:off x="2436" y="1169"/>
                    <a:ext cx="471" cy="2751"/>
                  </a:xfrm>
                  <a:custGeom>
                    <a:avLst/>
                    <a:gdLst/>
                    <a:ahLst/>
                    <a:cxnLst>
                      <a:cxn ang="0">
                        <a:pos x="0" y="402"/>
                      </a:cxn>
                      <a:cxn ang="0">
                        <a:pos x="420" y="402"/>
                      </a:cxn>
                      <a:cxn ang="0">
                        <a:pos x="420" y="0"/>
                      </a:cxn>
                    </a:cxnLst>
                    <a:rect l="0" t="0" r="r" b="b"/>
                    <a:pathLst>
                      <a:path w="420" h="402">
                        <a:moveTo>
                          <a:pt x="0" y="402"/>
                        </a:moveTo>
                        <a:lnTo>
                          <a:pt x="420" y="402"/>
                        </a:lnTo>
                        <a:lnTo>
                          <a:pt x="420" y="0"/>
                        </a:lnTo>
                      </a:path>
                    </a:pathLst>
                  </a:custGeom>
                  <a:noFill/>
                  <a:ln w="19050" cap="flat" cmpd="sng">
                    <a:solidFill>
                      <a:srgbClr val="000000"/>
                    </a:solidFill>
                    <a:prstDash val="solid"/>
                    <a:round/>
                    <a:headEnd type="none" w="med" len="med"/>
                    <a:tailEnd type="none" w="med" len="med"/>
                  </a:ln>
                  <a:effectLst/>
                </p:spPr>
                <p:txBody>
                  <a:bodyPr>
                    <a:prstTxWarp prst="textNoShape">
                      <a:avLst/>
                    </a:prstTxWarp>
                  </a:bodyPr>
                  <a:lstStyle/>
                  <a:p>
                    <a:endParaRPr lang="en-US"/>
                  </a:p>
                </p:txBody>
              </p:sp>
              <p:sp>
                <p:nvSpPr>
                  <p:cNvPr id="72" name="Freeform 67"/>
                  <p:cNvSpPr>
                    <a:spLocks/>
                  </p:cNvSpPr>
                  <p:nvPr/>
                </p:nvSpPr>
                <p:spPr bwMode="auto">
                  <a:xfrm>
                    <a:off x="2668" y="822"/>
                    <a:ext cx="224" cy="190"/>
                  </a:xfrm>
                  <a:custGeom>
                    <a:avLst/>
                    <a:gdLst/>
                    <a:ahLst/>
                    <a:cxnLst>
                      <a:cxn ang="0">
                        <a:pos x="0" y="0"/>
                      </a:cxn>
                      <a:cxn ang="0">
                        <a:pos x="0" y="188"/>
                      </a:cxn>
                      <a:cxn ang="0">
                        <a:pos x="224" y="188"/>
                      </a:cxn>
                    </a:cxnLst>
                    <a:rect l="0" t="0" r="r" b="b"/>
                    <a:pathLst>
                      <a:path w="224" h="188">
                        <a:moveTo>
                          <a:pt x="0" y="0"/>
                        </a:moveTo>
                        <a:lnTo>
                          <a:pt x="0" y="188"/>
                        </a:lnTo>
                        <a:lnTo>
                          <a:pt x="224" y="188"/>
                        </a:lnTo>
                      </a:path>
                    </a:pathLst>
                  </a:custGeom>
                  <a:noFill/>
                  <a:ln w="19050" cmpd="sng">
                    <a:solidFill>
                      <a:srgbClr val="000000"/>
                    </a:solidFill>
                    <a:round/>
                    <a:headEnd type="oval" w="med" len="med"/>
                    <a:tailEnd/>
                  </a:ln>
                  <a:effectLst/>
                </p:spPr>
                <p:txBody>
                  <a:bodyPr>
                    <a:prstTxWarp prst="textNoShape">
                      <a:avLst/>
                    </a:prstTxWarp>
                  </a:bodyPr>
                  <a:lstStyle/>
                  <a:p>
                    <a:endParaRPr lang="en-US"/>
                  </a:p>
                </p:txBody>
              </p:sp>
              <p:grpSp>
                <p:nvGrpSpPr>
                  <p:cNvPr id="73" name="Group 68"/>
                  <p:cNvGrpSpPr>
                    <a:grpSpLocks/>
                  </p:cNvGrpSpPr>
                  <p:nvPr/>
                </p:nvGrpSpPr>
                <p:grpSpPr bwMode="auto">
                  <a:xfrm>
                    <a:off x="2842" y="946"/>
                    <a:ext cx="321" cy="284"/>
                    <a:chOff x="2584" y="1318"/>
                    <a:chExt cx="418" cy="352"/>
                  </a:xfrm>
                </p:grpSpPr>
                <p:sp>
                  <p:nvSpPr>
                    <p:cNvPr id="75" name="Freeform 69"/>
                    <p:cNvSpPr>
                      <a:spLocks noChangeAspect="1"/>
                    </p:cNvSpPr>
                    <p:nvPr/>
                  </p:nvSpPr>
                  <p:spPr bwMode="auto">
                    <a:xfrm>
                      <a:off x="2584" y="1318"/>
                      <a:ext cx="133" cy="352"/>
                    </a:xfrm>
                    <a:custGeom>
                      <a:avLst/>
                      <a:gdLst/>
                      <a:ahLst/>
                      <a:cxnLst>
                        <a:cxn ang="0">
                          <a:pos x="8" y="1"/>
                        </a:cxn>
                        <a:cxn ang="0">
                          <a:pos x="23" y="25"/>
                        </a:cxn>
                        <a:cxn ang="0">
                          <a:pos x="31" y="44"/>
                        </a:cxn>
                        <a:cxn ang="0">
                          <a:pos x="41" y="68"/>
                        </a:cxn>
                        <a:cxn ang="0">
                          <a:pos x="46" y="88"/>
                        </a:cxn>
                        <a:cxn ang="0">
                          <a:pos x="50" y="118"/>
                        </a:cxn>
                        <a:cxn ang="0">
                          <a:pos x="53" y="148"/>
                        </a:cxn>
                        <a:cxn ang="0">
                          <a:pos x="55" y="169"/>
                        </a:cxn>
                        <a:cxn ang="0">
                          <a:pos x="53" y="187"/>
                        </a:cxn>
                        <a:cxn ang="0">
                          <a:pos x="52" y="206"/>
                        </a:cxn>
                        <a:cxn ang="0">
                          <a:pos x="49" y="226"/>
                        </a:cxn>
                        <a:cxn ang="0">
                          <a:pos x="43" y="252"/>
                        </a:cxn>
                        <a:cxn ang="0">
                          <a:pos x="34" y="277"/>
                        </a:cxn>
                        <a:cxn ang="0">
                          <a:pos x="25" y="301"/>
                        </a:cxn>
                        <a:cxn ang="0">
                          <a:pos x="12" y="330"/>
                        </a:cxn>
                        <a:cxn ang="0">
                          <a:pos x="0" y="351"/>
                        </a:cxn>
                        <a:cxn ang="0">
                          <a:pos x="124" y="352"/>
                        </a:cxn>
                        <a:cxn ang="0">
                          <a:pos x="129" y="307"/>
                        </a:cxn>
                        <a:cxn ang="0">
                          <a:pos x="133" y="10"/>
                        </a:cxn>
                        <a:cxn ang="0">
                          <a:pos x="121" y="0"/>
                        </a:cxn>
                        <a:cxn ang="0">
                          <a:pos x="8" y="1"/>
                        </a:cxn>
                      </a:cxnLst>
                      <a:rect l="0" t="0" r="r" b="b"/>
                      <a:pathLst>
                        <a:path w="133" h="352">
                          <a:moveTo>
                            <a:pt x="8" y="1"/>
                          </a:moveTo>
                          <a:lnTo>
                            <a:pt x="23" y="25"/>
                          </a:lnTo>
                          <a:lnTo>
                            <a:pt x="31" y="44"/>
                          </a:lnTo>
                          <a:lnTo>
                            <a:pt x="41" y="68"/>
                          </a:lnTo>
                          <a:lnTo>
                            <a:pt x="46" y="88"/>
                          </a:lnTo>
                          <a:lnTo>
                            <a:pt x="50" y="118"/>
                          </a:lnTo>
                          <a:lnTo>
                            <a:pt x="53" y="148"/>
                          </a:lnTo>
                          <a:lnTo>
                            <a:pt x="55" y="169"/>
                          </a:lnTo>
                          <a:lnTo>
                            <a:pt x="53" y="187"/>
                          </a:lnTo>
                          <a:lnTo>
                            <a:pt x="52" y="206"/>
                          </a:lnTo>
                          <a:lnTo>
                            <a:pt x="49" y="226"/>
                          </a:lnTo>
                          <a:lnTo>
                            <a:pt x="43" y="252"/>
                          </a:lnTo>
                          <a:lnTo>
                            <a:pt x="34" y="277"/>
                          </a:lnTo>
                          <a:lnTo>
                            <a:pt x="25" y="301"/>
                          </a:lnTo>
                          <a:lnTo>
                            <a:pt x="12" y="330"/>
                          </a:lnTo>
                          <a:lnTo>
                            <a:pt x="0" y="351"/>
                          </a:lnTo>
                          <a:lnTo>
                            <a:pt x="124" y="352"/>
                          </a:lnTo>
                          <a:lnTo>
                            <a:pt x="129" y="307"/>
                          </a:lnTo>
                          <a:lnTo>
                            <a:pt x="133" y="10"/>
                          </a:lnTo>
                          <a:lnTo>
                            <a:pt x="121" y="0"/>
                          </a:lnTo>
                          <a:lnTo>
                            <a:pt x="8" y="1"/>
                          </a:lnTo>
                          <a:close/>
                        </a:path>
                      </a:pathLst>
                    </a:custGeom>
                    <a:solidFill>
                      <a:srgbClr val="FFFFFF"/>
                    </a:solidFill>
                    <a:ln w="28575" cap="flat" cmpd="sng">
                      <a:solidFill>
                        <a:srgbClr val="000000"/>
                      </a:solidFill>
                      <a:prstDash val="solid"/>
                      <a:round/>
                      <a:headEnd/>
                      <a:tailEnd/>
                    </a:ln>
                    <a:effectLst/>
                  </p:spPr>
                  <p:txBody>
                    <a:bodyPr wrap="none" anchor="ctr">
                      <a:prstTxWarp prst="textNoShape">
                        <a:avLst/>
                      </a:prstTxWarp>
                    </a:bodyPr>
                    <a:lstStyle/>
                    <a:p>
                      <a:endParaRPr lang="en-US"/>
                    </a:p>
                  </p:txBody>
                </p:sp>
                <p:sp>
                  <p:nvSpPr>
                    <p:cNvPr id="76" name="Arc 70"/>
                    <p:cNvSpPr>
                      <a:spLocks noChangeAspect="1"/>
                    </p:cNvSpPr>
                    <p:nvPr/>
                  </p:nvSpPr>
                  <p:spPr bwMode="auto">
                    <a:xfrm>
                      <a:off x="2698" y="1318"/>
                      <a:ext cx="304" cy="332"/>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FFFF"/>
                    </a:solidFill>
                    <a:ln w="28575">
                      <a:solidFill>
                        <a:srgbClr val="000000"/>
                      </a:solidFill>
                      <a:round/>
                      <a:headEnd/>
                      <a:tailEnd/>
                    </a:ln>
                    <a:effectLst/>
                  </p:spPr>
                  <p:txBody>
                    <a:bodyPr wrap="none" anchor="ctr">
                      <a:prstTxWarp prst="textNoShape">
                        <a:avLst/>
                      </a:prstTxWarp>
                    </a:bodyPr>
                    <a:lstStyle/>
                    <a:p>
                      <a:endParaRPr lang="en-US"/>
                    </a:p>
                  </p:txBody>
                </p:sp>
                <p:sp>
                  <p:nvSpPr>
                    <p:cNvPr id="77" name="Arc 71"/>
                    <p:cNvSpPr>
                      <a:spLocks noChangeAspect="1"/>
                    </p:cNvSpPr>
                    <p:nvPr/>
                  </p:nvSpPr>
                  <p:spPr bwMode="auto">
                    <a:xfrm flipV="1">
                      <a:off x="2691" y="1338"/>
                      <a:ext cx="304" cy="331"/>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FFFF"/>
                    </a:solidFill>
                    <a:ln w="28575">
                      <a:solidFill>
                        <a:srgbClr val="000000"/>
                      </a:solidFill>
                      <a:round/>
                      <a:headEnd/>
                      <a:tailEnd/>
                    </a:ln>
                    <a:effectLst/>
                  </p:spPr>
                  <p:txBody>
                    <a:bodyPr wrap="none" anchor="ctr">
                      <a:prstTxWarp prst="textNoShape">
                        <a:avLst/>
                      </a:prstTxWarp>
                    </a:bodyPr>
                    <a:lstStyle/>
                    <a:p>
                      <a:endParaRPr lang="en-US"/>
                    </a:p>
                  </p:txBody>
                </p:sp>
              </p:grpSp>
              <p:sp>
                <p:nvSpPr>
                  <p:cNvPr id="74" name="Oval 72"/>
                  <p:cNvSpPr>
                    <a:spLocks noChangeArrowheads="1"/>
                  </p:cNvSpPr>
                  <p:nvPr/>
                </p:nvSpPr>
                <p:spPr bwMode="auto">
                  <a:xfrm flipV="1">
                    <a:off x="2804" y="980"/>
                    <a:ext cx="60" cy="60"/>
                  </a:xfrm>
                  <a:prstGeom prst="ellipse">
                    <a:avLst/>
                  </a:prstGeom>
                  <a:solidFill>
                    <a:srgbClr val="FFFFFF"/>
                  </a:solidFill>
                  <a:ln w="19050">
                    <a:solidFill>
                      <a:srgbClr val="000000"/>
                    </a:solidFill>
                    <a:round/>
                    <a:headEnd/>
                    <a:tailEnd/>
                  </a:ln>
                  <a:effectLst/>
                </p:spPr>
                <p:txBody>
                  <a:bodyPr wrap="none" anchor="ctr">
                    <a:prstTxWarp prst="textNoShape">
                      <a:avLst/>
                    </a:prstTxWarp>
                  </a:bodyPr>
                  <a:lstStyle/>
                  <a:p>
                    <a:endParaRPr lang="en-US"/>
                  </a:p>
                </p:txBody>
              </p:sp>
            </p:grpSp>
            <p:grpSp>
              <p:nvGrpSpPr>
                <p:cNvPr id="55" name="Group 73"/>
                <p:cNvGrpSpPr>
                  <a:grpSpLocks/>
                </p:cNvGrpSpPr>
                <p:nvPr/>
              </p:nvGrpSpPr>
              <p:grpSpPr bwMode="auto">
                <a:xfrm>
                  <a:off x="2436" y="1533"/>
                  <a:ext cx="727" cy="408"/>
                  <a:chOff x="2436" y="1533"/>
                  <a:chExt cx="727" cy="408"/>
                </a:xfrm>
              </p:grpSpPr>
              <p:sp>
                <p:nvSpPr>
                  <p:cNvPr id="64" name="Line 74"/>
                  <p:cNvSpPr>
                    <a:spLocks noChangeShapeType="1"/>
                  </p:cNvSpPr>
                  <p:nvPr/>
                </p:nvSpPr>
                <p:spPr bwMode="auto">
                  <a:xfrm>
                    <a:off x="2436" y="1892"/>
                    <a:ext cx="444" cy="0"/>
                  </a:xfrm>
                  <a:prstGeom prst="line">
                    <a:avLst/>
                  </a:prstGeom>
                  <a:noFill/>
                  <a:ln w="19050">
                    <a:solidFill>
                      <a:srgbClr val="000000"/>
                    </a:solidFill>
                    <a:round/>
                    <a:headEnd type="oval" w="med" len="med"/>
                    <a:tailEnd/>
                  </a:ln>
                  <a:effectLst/>
                </p:spPr>
                <p:txBody>
                  <a:bodyPr>
                    <a:prstTxWarp prst="textNoShape">
                      <a:avLst/>
                    </a:prstTxWarp>
                  </a:bodyPr>
                  <a:lstStyle/>
                  <a:p>
                    <a:endParaRPr lang="en-US"/>
                  </a:p>
                </p:txBody>
              </p:sp>
              <p:sp>
                <p:nvSpPr>
                  <p:cNvPr id="65" name="Freeform 75"/>
                  <p:cNvSpPr>
                    <a:spLocks/>
                  </p:cNvSpPr>
                  <p:nvPr/>
                </p:nvSpPr>
                <p:spPr bwMode="auto">
                  <a:xfrm>
                    <a:off x="2668" y="1533"/>
                    <a:ext cx="224" cy="190"/>
                  </a:xfrm>
                  <a:custGeom>
                    <a:avLst/>
                    <a:gdLst/>
                    <a:ahLst/>
                    <a:cxnLst>
                      <a:cxn ang="0">
                        <a:pos x="0" y="0"/>
                      </a:cxn>
                      <a:cxn ang="0">
                        <a:pos x="0" y="188"/>
                      </a:cxn>
                      <a:cxn ang="0">
                        <a:pos x="224" y="188"/>
                      </a:cxn>
                    </a:cxnLst>
                    <a:rect l="0" t="0" r="r" b="b"/>
                    <a:pathLst>
                      <a:path w="224" h="188">
                        <a:moveTo>
                          <a:pt x="0" y="0"/>
                        </a:moveTo>
                        <a:lnTo>
                          <a:pt x="0" y="188"/>
                        </a:lnTo>
                        <a:lnTo>
                          <a:pt x="224" y="188"/>
                        </a:lnTo>
                      </a:path>
                    </a:pathLst>
                  </a:custGeom>
                  <a:noFill/>
                  <a:ln w="19050" cmpd="sng">
                    <a:solidFill>
                      <a:srgbClr val="000000"/>
                    </a:solidFill>
                    <a:round/>
                    <a:headEnd type="oval" w="med" len="med"/>
                    <a:tailEnd/>
                  </a:ln>
                  <a:effectLst/>
                </p:spPr>
                <p:txBody>
                  <a:bodyPr>
                    <a:prstTxWarp prst="textNoShape">
                      <a:avLst/>
                    </a:prstTxWarp>
                  </a:bodyPr>
                  <a:lstStyle/>
                  <a:p>
                    <a:endParaRPr lang="en-US"/>
                  </a:p>
                </p:txBody>
              </p:sp>
              <p:grpSp>
                <p:nvGrpSpPr>
                  <p:cNvPr id="66" name="Group 76"/>
                  <p:cNvGrpSpPr>
                    <a:grpSpLocks/>
                  </p:cNvGrpSpPr>
                  <p:nvPr/>
                </p:nvGrpSpPr>
                <p:grpSpPr bwMode="auto">
                  <a:xfrm>
                    <a:off x="2842" y="1657"/>
                    <a:ext cx="321" cy="284"/>
                    <a:chOff x="2584" y="1318"/>
                    <a:chExt cx="418" cy="352"/>
                  </a:xfrm>
                </p:grpSpPr>
                <p:sp>
                  <p:nvSpPr>
                    <p:cNvPr id="68" name="Freeform 77"/>
                    <p:cNvSpPr>
                      <a:spLocks noChangeAspect="1"/>
                    </p:cNvSpPr>
                    <p:nvPr/>
                  </p:nvSpPr>
                  <p:spPr bwMode="auto">
                    <a:xfrm>
                      <a:off x="2584" y="1318"/>
                      <a:ext cx="133" cy="352"/>
                    </a:xfrm>
                    <a:custGeom>
                      <a:avLst/>
                      <a:gdLst/>
                      <a:ahLst/>
                      <a:cxnLst>
                        <a:cxn ang="0">
                          <a:pos x="8" y="1"/>
                        </a:cxn>
                        <a:cxn ang="0">
                          <a:pos x="23" y="25"/>
                        </a:cxn>
                        <a:cxn ang="0">
                          <a:pos x="31" y="44"/>
                        </a:cxn>
                        <a:cxn ang="0">
                          <a:pos x="41" y="68"/>
                        </a:cxn>
                        <a:cxn ang="0">
                          <a:pos x="46" y="88"/>
                        </a:cxn>
                        <a:cxn ang="0">
                          <a:pos x="50" y="118"/>
                        </a:cxn>
                        <a:cxn ang="0">
                          <a:pos x="53" y="148"/>
                        </a:cxn>
                        <a:cxn ang="0">
                          <a:pos x="55" y="169"/>
                        </a:cxn>
                        <a:cxn ang="0">
                          <a:pos x="53" y="187"/>
                        </a:cxn>
                        <a:cxn ang="0">
                          <a:pos x="52" y="206"/>
                        </a:cxn>
                        <a:cxn ang="0">
                          <a:pos x="49" y="226"/>
                        </a:cxn>
                        <a:cxn ang="0">
                          <a:pos x="43" y="252"/>
                        </a:cxn>
                        <a:cxn ang="0">
                          <a:pos x="34" y="277"/>
                        </a:cxn>
                        <a:cxn ang="0">
                          <a:pos x="25" y="301"/>
                        </a:cxn>
                        <a:cxn ang="0">
                          <a:pos x="12" y="330"/>
                        </a:cxn>
                        <a:cxn ang="0">
                          <a:pos x="0" y="351"/>
                        </a:cxn>
                        <a:cxn ang="0">
                          <a:pos x="124" y="352"/>
                        </a:cxn>
                        <a:cxn ang="0">
                          <a:pos x="129" y="307"/>
                        </a:cxn>
                        <a:cxn ang="0">
                          <a:pos x="133" y="10"/>
                        </a:cxn>
                        <a:cxn ang="0">
                          <a:pos x="121" y="0"/>
                        </a:cxn>
                        <a:cxn ang="0">
                          <a:pos x="8" y="1"/>
                        </a:cxn>
                      </a:cxnLst>
                      <a:rect l="0" t="0" r="r" b="b"/>
                      <a:pathLst>
                        <a:path w="133" h="352">
                          <a:moveTo>
                            <a:pt x="8" y="1"/>
                          </a:moveTo>
                          <a:lnTo>
                            <a:pt x="23" y="25"/>
                          </a:lnTo>
                          <a:lnTo>
                            <a:pt x="31" y="44"/>
                          </a:lnTo>
                          <a:lnTo>
                            <a:pt x="41" y="68"/>
                          </a:lnTo>
                          <a:lnTo>
                            <a:pt x="46" y="88"/>
                          </a:lnTo>
                          <a:lnTo>
                            <a:pt x="50" y="118"/>
                          </a:lnTo>
                          <a:lnTo>
                            <a:pt x="53" y="148"/>
                          </a:lnTo>
                          <a:lnTo>
                            <a:pt x="55" y="169"/>
                          </a:lnTo>
                          <a:lnTo>
                            <a:pt x="53" y="187"/>
                          </a:lnTo>
                          <a:lnTo>
                            <a:pt x="52" y="206"/>
                          </a:lnTo>
                          <a:lnTo>
                            <a:pt x="49" y="226"/>
                          </a:lnTo>
                          <a:lnTo>
                            <a:pt x="43" y="252"/>
                          </a:lnTo>
                          <a:lnTo>
                            <a:pt x="34" y="277"/>
                          </a:lnTo>
                          <a:lnTo>
                            <a:pt x="25" y="301"/>
                          </a:lnTo>
                          <a:lnTo>
                            <a:pt x="12" y="330"/>
                          </a:lnTo>
                          <a:lnTo>
                            <a:pt x="0" y="351"/>
                          </a:lnTo>
                          <a:lnTo>
                            <a:pt x="124" y="352"/>
                          </a:lnTo>
                          <a:lnTo>
                            <a:pt x="129" y="307"/>
                          </a:lnTo>
                          <a:lnTo>
                            <a:pt x="133" y="10"/>
                          </a:lnTo>
                          <a:lnTo>
                            <a:pt x="121" y="0"/>
                          </a:lnTo>
                          <a:lnTo>
                            <a:pt x="8" y="1"/>
                          </a:lnTo>
                          <a:close/>
                        </a:path>
                      </a:pathLst>
                    </a:custGeom>
                    <a:solidFill>
                      <a:srgbClr val="FFFFFF"/>
                    </a:solidFill>
                    <a:ln w="28575" cap="flat" cmpd="sng">
                      <a:solidFill>
                        <a:srgbClr val="000000"/>
                      </a:solidFill>
                      <a:prstDash val="solid"/>
                      <a:round/>
                      <a:headEnd/>
                      <a:tailEnd/>
                    </a:ln>
                    <a:effectLst/>
                  </p:spPr>
                  <p:txBody>
                    <a:bodyPr wrap="none" anchor="ctr">
                      <a:prstTxWarp prst="textNoShape">
                        <a:avLst/>
                      </a:prstTxWarp>
                    </a:bodyPr>
                    <a:lstStyle/>
                    <a:p>
                      <a:endParaRPr lang="en-US"/>
                    </a:p>
                  </p:txBody>
                </p:sp>
                <p:sp>
                  <p:nvSpPr>
                    <p:cNvPr id="69" name="Arc 78"/>
                    <p:cNvSpPr>
                      <a:spLocks noChangeAspect="1"/>
                    </p:cNvSpPr>
                    <p:nvPr/>
                  </p:nvSpPr>
                  <p:spPr bwMode="auto">
                    <a:xfrm>
                      <a:off x="2698" y="1318"/>
                      <a:ext cx="304" cy="332"/>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FFFF"/>
                    </a:solidFill>
                    <a:ln w="28575">
                      <a:solidFill>
                        <a:srgbClr val="000000"/>
                      </a:solidFill>
                      <a:round/>
                      <a:headEnd/>
                      <a:tailEnd/>
                    </a:ln>
                    <a:effectLst/>
                  </p:spPr>
                  <p:txBody>
                    <a:bodyPr wrap="none" anchor="ctr">
                      <a:prstTxWarp prst="textNoShape">
                        <a:avLst/>
                      </a:prstTxWarp>
                    </a:bodyPr>
                    <a:lstStyle/>
                    <a:p>
                      <a:endParaRPr lang="en-US"/>
                    </a:p>
                  </p:txBody>
                </p:sp>
                <p:sp>
                  <p:nvSpPr>
                    <p:cNvPr id="70" name="Arc 79"/>
                    <p:cNvSpPr>
                      <a:spLocks noChangeAspect="1"/>
                    </p:cNvSpPr>
                    <p:nvPr/>
                  </p:nvSpPr>
                  <p:spPr bwMode="auto">
                    <a:xfrm flipV="1">
                      <a:off x="2691" y="1338"/>
                      <a:ext cx="304" cy="331"/>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FFFF"/>
                    </a:solidFill>
                    <a:ln w="28575">
                      <a:solidFill>
                        <a:srgbClr val="000000"/>
                      </a:solidFill>
                      <a:round/>
                      <a:headEnd/>
                      <a:tailEnd/>
                    </a:ln>
                    <a:effectLst/>
                  </p:spPr>
                  <p:txBody>
                    <a:bodyPr wrap="none" anchor="ctr">
                      <a:prstTxWarp prst="textNoShape">
                        <a:avLst/>
                      </a:prstTxWarp>
                    </a:bodyPr>
                    <a:lstStyle/>
                    <a:p>
                      <a:endParaRPr lang="en-US"/>
                    </a:p>
                  </p:txBody>
                </p:sp>
              </p:grpSp>
              <p:sp>
                <p:nvSpPr>
                  <p:cNvPr id="67" name="Oval 80"/>
                  <p:cNvSpPr>
                    <a:spLocks noChangeArrowheads="1"/>
                  </p:cNvSpPr>
                  <p:nvPr/>
                </p:nvSpPr>
                <p:spPr bwMode="auto">
                  <a:xfrm flipV="1">
                    <a:off x="2804" y="1691"/>
                    <a:ext cx="60" cy="60"/>
                  </a:xfrm>
                  <a:prstGeom prst="ellipse">
                    <a:avLst/>
                  </a:prstGeom>
                  <a:solidFill>
                    <a:srgbClr val="FFFFFF"/>
                  </a:solidFill>
                  <a:ln w="19050">
                    <a:solidFill>
                      <a:srgbClr val="000000"/>
                    </a:solidFill>
                    <a:round/>
                    <a:headEnd/>
                    <a:tailEnd/>
                  </a:ln>
                  <a:effectLst/>
                </p:spPr>
                <p:txBody>
                  <a:bodyPr wrap="none" anchor="ctr">
                    <a:prstTxWarp prst="textNoShape">
                      <a:avLst/>
                    </a:prstTxWarp>
                  </a:bodyPr>
                  <a:lstStyle/>
                  <a:p>
                    <a:endParaRPr lang="en-US"/>
                  </a:p>
                </p:txBody>
              </p:sp>
            </p:grpSp>
            <p:grpSp>
              <p:nvGrpSpPr>
                <p:cNvPr id="56" name="Group 81"/>
                <p:cNvGrpSpPr>
                  <a:grpSpLocks/>
                </p:cNvGrpSpPr>
                <p:nvPr/>
              </p:nvGrpSpPr>
              <p:grpSpPr bwMode="auto">
                <a:xfrm>
                  <a:off x="2439" y="2647"/>
                  <a:ext cx="724" cy="408"/>
                  <a:chOff x="2439" y="2647"/>
                  <a:chExt cx="724" cy="408"/>
                </a:xfrm>
              </p:grpSpPr>
              <p:sp>
                <p:nvSpPr>
                  <p:cNvPr id="57" name="Line 82"/>
                  <p:cNvSpPr>
                    <a:spLocks noChangeShapeType="1"/>
                  </p:cNvSpPr>
                  <p:nvPr/>
                </p:nvSpPr>
                <p:spPr bwMode="auto">
                  <a:xfrm>
                    <a:off x="2439" y="3012"/>
                    <a:ext cx="444" cy="0"/>
                  </a:xfrm>
                  <a:prstGeom prst="line">
                    <a:avLst/>
                  </a:prstGeom>
                  <a:noFill/>
                  <a:ln w="19050">
                    <a:solidFill>
                      <a:srgbClr val="000000"/>
                    </a:solidFill>
                    <a:round/>
                    <a:headEnd type="oval" w="med" len="med"/>
                    <a:tailEnd/>
                  </a:ln>
                  <a:effectLst/>
                </p:spPr>
                <p:txBody>
                  <a:bodyPr>
                    <a:prstTxWarp prst="textNoShape">
                      <a:avLst/>
                    </a:prstTxWarp>
                  </a:bodyPr>
                  <a:lstStyle/>
                  <a:p>
                    <a:endParaRPr lang="en-US"/>
                  </a:p>
                </p:txBody>
              </p:sp>
              <p:sp>
                <p:nvSpPr>
                  <p:cNvPr id="58" name="Freeform 83"/>
                  <p:cNvSpPr>
                    <a:spLocks/>
                  </p:cNvSpPr>
                  <p:nvPr/>
                </p:nvSpPr>
                <p:spPr bwMode="auto">
                  <a:xfrm>
                    <a:off x="2668" y="2647"/>
                    <a:ext cx="224" cy="190"/>
                  </a:xfrm>
                  <a:custGeom>
                    <a:avLst/>
                    <a:gdLst/>
                    <a:ahLst/>
                    <a:cxnLst>
                      <a:cxn ang="0">
                        <a:pos x="0" y="0"/>
                      </a:cxn>
                      <a:cxn ang="0">
                        <a:pos x="0" y="188"/>
                      </a:cxn>
                      <a:cxn ang="0">
                        <a:pos x="224" y="188"/>
                      </a:cxn>
                    </a:cxnLst>
                    <a:rect l="0" t="0" r="r" b="b"/>
                    <a:pathLst>
                      <a:path w="224" h="188">
                        <a:moveTo>
                          <a:pt x="0" y="0"/>
                        </a:moveTo>
                        <a:lnTo>
                          <a:pt x="0" y="188"/>
                        </a:lnTo>
                        <a:lnTo>
                          <a:pt x="224" y="188"/>
                        </a:lnTo>
                      </a:path>
                    </a:pathLst>
                  </a:custGeom>
                  <a:noFill/>
                  <a:ln w="19050" cmpd="sng">
                    <a:solidFill>
                      <a:srgbClr val="000000"/>
                    </a:solidFill>
                    <a:round/>
                    <a:headEnd type="oval" w="med" len="med"/>
                    <a:tailEnd/>
                  </a:ln>
                  <a:effectLst/>
                </p:spPr>
                <p:txBody>
                  <a:bodyPr>
                    <a:prstTxWarp prst="textNoShape">
                      <a:avLst/>
                    </a:prstTxWarp>
                  </a:bodyPr>
                  <a:lstStyle/>
                  <a:p>
                    <a:endParaRPr lang="en-US"/>
                  </a:p>
                </p:txBody>
              </p:sp>
              <p:grpSp>
                <p:nvGrpSpPr>
                  <p:cNvPr id="59" name="Group 84"/>
                  <p:cNvGrpSpPr>
                    <a:grpSpLocks/>
                  </p:cNvGrpSpPr>
                  <p:nvPr/>
                </p:nvGrpSpPr>
                <p:grpSpPr bwMode="auto">
                  <a:xfrm>
                    <a:off x="2842" y="2771"/>
                    <a:ext cx="321" cy="284"/>
                    <a:chOff x="2584" y="1318"/>
                    <a:chExt cx="418" cy="352"/>
                  </a:xfrm>
                </p:grpSpPr>
                <p:sp>
                  <p:nvSpPr>
                    <p:cNvPr id="61" name="Freeform 85"/>
                    <p:cNvSpPr>
                      <a:spLocks noChangeAspect="1"/>
                    </p:cNvSpPr>
                    <p:nvPr/>
                  </p:nvSpPr>
                  <p:spPr bwMode="auto">
                    <a:xfrm>
                      <a:off x="2584" y="1318"/>
                      <a:ext cx="133" cy="352"/>
                    </a:xfrm>
                    <a:custGeom>
                      <a:avLst/>
                      <a:gdLst/>
                      <a:ahLst/>
                      <a:cxnLst>
                        <a:cxn ang="0">
                          <a:pos x="8" y="1"/>
                        </a:cxn>
                        <a:cxn ang="0">
                          <a:pos x="23" y="25"/>
                        </a:cxn>
                        <a:cxn ang="0">
                          <a:pos x="31" y="44"/>
                        </a:cxn>
                        <a:cxn ang="0">
                          <a:pos x="41" y="68"/>
                        </a:cxn>
                        <a:cxn ang="0">
                          <a:pos x="46" y="88"/>
                        </a:cxn>
                        <a:cxn ang="0">
                          <a:pos x="50" y="118"/>
                        </a:cxn>
                        <a:cxn ang="0">
                          <a:pos x="53" y="148"/>
                        </a:cxn>
                        <a:cxn ang="0">
                          <a:pos x="55" y="169"/>
                        </a:cxn>
                        <a:cxn ang="0">
                          <a:pos x="53" y="187"/>
                        </a:cxn>
                        <a:cxn ang="0">
                          <a:pos x="52" y="206"/>
                        </a:cxn>
                        <a:cxn ang="0">
                          <a:pos x="49" y="226"/>
                        </a:cxn>
                        <a:cxn ang="0">
                          <a:pos x="43" y="252"/>
                        </a:cxn>
                        <a:cxn ang="0">
                          <a:pos x="34" y="277"/>
                        </a:cxn>
                        <a:cxn ang="0">
                          <a:pos x="25" y="301"/>
                        </a:cxn>
                        <a:cxn ang="0">
                          <a:pos x="12" y="330"/>
                        </a:cxn>
                        <a:cxn ang="0">
                          <a:pos x="0" y="351"/>
                        </a:cxn>
                        <a:cxn ang="0">
                          <a:pos x="124" y="352"/>
                        </a:cxn>
                        <a:cxn ang="0">
                          <a:pos x="129" y="307"/>
                        </a:cxn>
                        <a:cxn ang="0">
                          <a:pos x="133" y="10"/>
                        </a:cxn>
                        <a:cxn ang="0">
                          <a:pos x="121" y="0"/>
                        </a:cxn>
                        <a:cxn ang="0">
                          <a:pos x="8" y="1"/>
                        </a:cxn>
                      </a:cxnLst>
                      <a:rect l="0" t="0" r="r" b="b"/>
                      <a:pathLst>
                        <a:path w="133" h="352">
                          <a:moveTo>
                            <a:pt x="8" y="1"/>
                          </a:moveTo>
                          <a:lnTo>
                            <a:pt x="23" y="25"/>
                          </a:lnTo>
                          <a:lnTo>
                            <a:pt x="31" y="44"/>
                          </a:lnTo>
                          <a:lnTo>
                            <a:pt x="41" y="68"/>
                          </a:lnTo>
                          <a:lnTo>
                            <a:pt x="46" y="88"/>
                          </a:lnTo>
                          <a:lnTo>
                            <a:pt x="50" y="118"/>
                          </a:lnTo>
                          <a:lnTo>
                            <a:pt x="53" y="148"/>
                          </a:lnTo>
                          <a:lnTo>
                            <a:pt x="55" y="169"/>
                          </a:lnTo>
                          <a:lnTo>
                            <a:pt x="53" y="187"/>
                          </a:lnTo>
                          <a:lnTo>
                            <a:pt x="52" y="206"/>
                          </a:lnTo>
                          <a:lnTo>
                            <a:pt x="49" y="226"/>
                          </a:lnTo>
                          <a:lnTo>
                            <a:pt x="43" y="252"/>
                          </a:lnTo>
                          <a:lnTo>
                            <a:pt x="34" y="277"/>
                          </a:lnTo>
                          <a:lnTo>
                            <a:pt x="25" y="301"/>
                          </a:lnTo>
                          <a:lnTo>
                            <a:pt x="12" y="330"/>
                          </a:lnTo>
                          <a:lnTo>
                            <a:pt x="0" y="351"/>
                          </a:lnTo>
                          <a:lnTo>
                            <a:pt x="124" y="352"/>
                          </a:lnTo>
                          <a:lnTo>
                            <a:pt x="129" y="307"/>
                          </a:lnTo>
                          <a:lnTo>
                            <a:pt x="133" y="10"/>
                          </a:lnTo>
                          <a:lnTo>
                            <a:pt x="121" y="0"/>
                          </a:lnTo>
                          <a:lnTo>
                            <a:pt x="8" y="1"/>
                          </a:lnTo>
                          <a:close/>
                        </a:path>
                      </a:pathLst>
                    </a:custGeom>
                    <a:solidFill>
                      <a:srgbClr val="FFFFFF"/>
                    </a:solidFill>
                    <a:ln w="28575" cap="flat" cmpd="sng">
                      <a:solidFill>
                        <a:srgbClr val="000000"/>
                      </a:solidFill>
                      <a:prstDash val="solid"/>
                      <a:round/>
                      <a:headEnd/>
                      <a:tailEnd/>
                    </a:ln>
                    <a:effectLst/>
                  </p:spPr>
                  <p:txBody>
                    <a:bodyPr wrap="none" anchor="ctr">
                      <a:prstTxWarp prst="textNoShape">
                        <a:avLst/>
                      </a:prstTxWarp>
                    </a:bodyPr>
                    <a:lstStyle/>
                    <a:p>
                      <a:endParaRPr lang="en-US"/>
                    </a:p>
                  </p:txBody>
                </p:sp>
                <p:sp>
                  <p:nvSpPr>
                    <p:cNvPr id="62" name="Arc 86"/>
                    <p:cNvSpPr>
                      <a:spLocks noChangeAspect="1"/>
                    </p:cNvSpPr>
                    <p:nvPr/>
                  </p:nvSpPr>
                  <p:spPr bwMode="auto">
                    <a:xfrm>
                      <a:off x="2698" y="1318"/>
                      <a:ext cx="304" cy="332"/>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FFFF"/>
                    </a:solidFill>
                    <a:ln w="28575">
                      <a:solidFill>
                        <a:srgbClr val="000000"/>
                      </a:solidFill>
                      <a:round/>
                      <a:headEnd/>
                      <a:tailEnd/>
                    </a:ln>
                    <a:effectLst/>
                  </p:spPr>
                  <p:txBody>
                    <a:bodyPr wrap="none" anchor="ctr">
                      <a:prstTxWarp prst="textNoShape">
                        <a:avLst/>
                      </a:prstTxWarp>
                    </a:bodyPr>
                    <a:lstStyle/>
                    <a:p>
                      <a:endParaRPr lang="en-US"/>
                    </a:p>
                  </p:txBody>
                </p:sp>
                <p:sp>
                  <p:nvSpPr>
                    <p:cNvPr id="63" name="Arc 87"/>
                    <p:cNvSpPr>
                      <a:spLocks noChangeAspect="1"/>
                    </p:cNvSpPr>
                    <p:nvPr/>
                  </p:nvSpPr>
                  <p:spPr bwMode="auto">
                    <a:xfrm flipV="1">
                      <a:off x="2691" y="1338"/>
                      <a:ext cx="304" cy="331"/>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FFFF"/>
                    </a:solidFill>
                    <a:ln w="28575">
                      <a:solidFill>
                        <a:srgbClr val="000000"/>
                      </a:solidFill>
                      <a:round/>
                      <a:headEnd/>
                      <a:tailEnd/>
                    </a:ln>
                    <a:effectLst/>
                  </p:spPr>
                  <p:txBody>
                    <a:bodyPr wrap="none" anchor="ctr">
                      <a:prstTxWarp prst="textNoShape">
                        <a:avLst/>
                      </a:prstTxWarp>
                    </a:bodyPr>
                    <a:lstStyle/>
                    <a:p>
                      <a:endParaRPr lang="en-US"/>
                    </a:p>
                  </p:txBody>
                </p:sp>
              </p:grpSp>
              <p:sp>
                <p:nvSpPr>
                  <p:cNvPr id="60" name="Oval 88"/>
                  <p:cNvSpPr>
                    <a:spLocks noChangeArrowheads="1"/>
                  </p:cNvSpPr>
                  <p:nvPr/>
                </p:nvSpPr>
                <p:spPr bwMode="auto">
                  <a:xfrm flipV="1">
                    <a:off x="2808" y="2805"/>
                    <a:ext cx="60" cy="60"/>
                  </a:xfrm>
                  <a:prstGeom prst="ellipse">
                    <a:avLst/>
                  </a:prstGeom>
                  <a:solidFill>
                    <a:srgbClr val="FFFFFF"/>
                  </a:solidFill>
                  <a:ln w="19050">
                    <a:solidFill>
                      <a:srgbClr val="000000"/>
                    </a:solidFill>
                    <a:round/>
                    <a:headEnd/>
                    <a:tailEnd/>
                  </a:ln>
                  <a:effectLst/>
                </p:spPr>
                <p:txBody>
                  <a:bodyPr wrap="none" anchor="ctr">
                    <a:prstTxWarp prst="textNoShape">
                      <a:avLst/>
                    </a:prstTxWarp>
                  </a:bodyPr>
                  <a:lstStyle/>
                  <a:p>
                    <a:endParaRPr lang="en-US"/>
                  </a:p>
                </p:txBody>
              </p:sp>
            </p:grpSp>
          </p:grpSp>
          <p:sp>
            <p:nvSpPr>
              <p:cNvPr id="52" name="Text Box 89"/>
              <p:cNvSpPr txBox="1">
                <a:spLocks noChangeArrowheads="1"/>
              </p:cNvSpPr>
              <p:nvPr/>
            </p:nvSpPr>
            <p:spPr bwMode="auto">
              <a:xfrm>
                <a:off x="2065" y="3939"/>
                <a:ext cx="745" cy="194"/>
              </a:xfrm>
              <a:prstGeom prst="rect">
                <a:avLst/>
              </a:prstGeom>
              <a:noFill/>
              <a:ln w="9525">
                <a:noFill/>
                <a:miter lim="800000"/>
                <a:headEnd/>
                <a:tailEnd/>
              </a:ln>
              <a:effectLst/>
            </p:spPr>
            <p:txBody>
              <a:bodyPr wrap="none">
                <a:prstTxWarp prst="textNoShape">
                  <a:avLst/>
                </a:prstTxWarp>
                <a:spAutoFit/>
              </a:bodyPr>
              <a:lstStyle/>
              <a:p>
                <a:pPr algn="l"/>
                <a:r>
                  <a:rPr lang="en-GB" sz="1400" dirty="0">
                    <a:solidFill>
                      <a:srgbClr val="000000"/>
                    </a:solidFill>
                  </a:rPr>
                  <a:t>Scan enable</a:t>
                </a:r>
              </a:p>
            </p:txBody>
          </p:sp>
          <p:sp>
            <p:nvSpPr>
              <p:cNvPr id="53" name="Text Box 90"/>
              <p:cNvSpPr txBox="1">
                <a:spLocks noChangeArrowheads="1"/>
              </p:cNvSpPr>
              <p:nvPr/>
            </p:nvSpPr>
            <p:spPr bwMode="auto">
              <a:xfrm>
                <a:off x="2993" y="3939"/>
                <a:ext cx="638" cy="194"/>
              </a:xfrm>
              <a:prstGeom prst="rect">
                <a:avLst/>
              </a:prstGeom>
              <a:noFill/>
              <a:ln w="9525">
                <a:noFill/>
                <a:miter lim="800000"/>
                <a:headEnd/>
                <a:tailEnd/>
              </a:ln>
              <a:effectLst/>
            </p:spPr>
            <p:txBody>
              <a:bodyPr wrap="none">
                <a:prstTxWarp prst="textNoShape">
                  <a:avLst/>
                </a:prstTxWarp>
                <a:spAutoFit/>
              </a:bodyPr>
              <a:lstStyle/>
              <a:p>
                <a:pPr algn="l"/>
                <a:r>
                  <a:rPr lang="en-GB" sz="1400" dirty="0" smtClean="0">
                    <a:solidFill>
                      <a:srgbClr val="000000"/>
                    </a:solidFill>
                  </a:rPr>
                  <a:t>Test mode</a:t>
                </a:r>
                <a:endParaRPr lang="en-GB" sz="1400" dirty="0">
                  <a:solidFill>
                    <a:srgbClr val="000000"/>
                  </a:solidFill>
                </a:endParaRPr>
              </a:p>
            </p:txBody>
          </p:sp>
        </p:grpSp>
      </p:grpSp>
      <p:grpSp>
        <p:nvGrpSpPr>
          <p:cNvPr id="120" name="Group 119"/>
          <p:cNvGrpSpPr/>
          <p:nvPr/>
        </p:nvGrpSpPr>
        <p:grpSpPr>
          <a:xfrm>
            <a:off x="6934597" y="1003102"/>
            <a:ext cx="1852611" cy="3198813"/>
            <a:chOff x="6275388" y="1003300"/>
            <a:chExt cx="2541587" cy="3198813"/>
          </a:xfrm>
        </p:grpSpPr>
        <p:sp>
          <p:nvSpPr>
            <p:cNvPr id="94" name="Freeform 92"/>
            <p:cNvSpPr>
              <a:spLocks/>
            </p:cNvSpPr>
            <p:nvPr/>
          </p:nvSpPr>
          <p:spPr bwMode="auto">
            <a:xfrm>
              <a:off x="6275388" y="1003300"/>
              <a:ext cx="2541587" cy="301625"/>
            </a:xfrm>
            <a:custGeom>
              <a:avLst/>
              <a:gdLst/>
              <a:ahLst/>
              <a:cxnLst>
                <a:cxn ang="0">
                  <a:pos x="1354" y="0"/>
                </a:cxn>
                <a:cxn ang="0">
                  <a:pos x="0" y="0"/>
                </a:cxn>
                <a:cxn ang="0">
                  <a:pos x="0" y="190"/>
                </a:cxn>
                <a:cxn ang="0">
                  <a:pos x="1112" y="190"/>
                </a:cxn>
              </a:cxnLst>
              <a:rect l="0" t="0" r="r" b="b"/>
              <a:pathLst>
                <a:path w="1354" h="190">
                  <a:moveTo>
                    <a:pt x="1354" y="0"/>
                  </a:moveTo>
                  <a:lnTo>
                    <a:pt x="0" y="0"/>
                  </a:lnTo>
                  <a:lnTo>
                    <a:pt x="0" y="190"/>
                  </a:lnTo>
                  <a:lnTo>
                    <a:pt x="1112" y="190"/>
                  </a:lnTo>
                </a:path>
              </a:pathLst>
            </a:custGeom>
            <a:solidFill>
              <a:srgbClr val="FFFFFF"/>
            </a:solidFill>
            <a:ln w="15875"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97" name="Freeform 95"/>
            <p:cNvSpPr>
              <a:spLocks/>
            </p:cNvSpPr>
            <p:nvPr/>
          </p:nvSpPr>
          <p:spPr bwMode="auto">
            <a:xfrm>
              <a:off x="6275388" y="2132013"/>
              <a:ext cx="2541587" cy="301625"/>
            </a:xfrm>
            <a:custGeom>
              <a:avLst/>
              <a:gdLst/>
              <a:ahLst/>
              <a:cxnLst>
                <a:cxn ang="0">
                  <a:pos x="1354" y="0"/>
                </a:cxn>
                <a:cxn ang="0">
                  <a:pos x="0" y="0"/>
                </a:cxn>
                <a:cxn ang="0">
                  <a:pos x="0" y="190"/>
                </a:cxn>
                <a:cxn ang="0">
                  <a:pos x="1112" y="190"/>
                </a:cxn>
              </a:cxnLst>
              <a:rect l="0" t="0" r="r" b="b"/>
              <a:pathLst>
                <a:path w="1354" h="190">
                  <a:moveTo>
                    <a:pt x="1354" y="0"/>
                  </a:moveTo>
                  <a:lnTo>
                    <a:pt x="0" y="0"/>
                  </a:lnTo>
                  <a:lnTo>
                    <a:pt x="0" y="190"/>
                  </a:lnTo>
                  <a:lnTo>
                    <a:pt x="1112" y="190"/>
                  </a:lnTo>
                </a:path>
              </a:pathLst>
            </a:custGeom>
            <a:solidFill>
              <a:srgbClr val="FFFFFF"/>
            </a:solidFill>
            <a:ln w="15875"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100" name="Freeform 98"/>
            <p:cNvSpPr>
              <a:spLocks/>
            </p:cNvSpPr>
            <p:nvPr/>
          </p:nvSpPr>
          <p:spPr bwMode="auto">
            <a:xfrm>
              <a:off x="6275388" y="3900488"/>
              <a:ext cx="2541587" cy="301625"/>
            </a:xfrm>
            <a:custGeom>
              <a:avLst/>
              <a:gdLst/>
              <a:ahLst/>
              <a:cxnLst>
                <a:cxn ang="0">
                  <a:pos x="1354" y="0"/>
                </a:cxn>
                <a:cxn ang="0">
                  <a:pos x="0" y="0"/>
                </a:cxn>
                <a:cxn ang="0">
                  <a:pos x="0" y="190"/>
                </a:cxn>
                <a:cxn ang="0">
                  <a:pos x="1112" y="190"/>
                </a:cxn>
              </a:cxnLst>
              <a:rect l="0" t="0" r="r" b="b"/>
              <a:pathLst>
                <a:path w="1354" h="190">
                  <a:moveTo>
                    <a:pt x="1354" y="0"/>
                  </a:moveTo>
                  <a:lnTo>
                    <a:pt x="0" y="0"/>
                  </a:lnTo>
                  <a:lnTo>
                    <a:pt x="0" y="190"/>
                  </a:lnTo>
                  <a:lnTo>
                    <a:pt x="1112" y="190"/>
                  </a:lnTo>
                </a:path>
              </a:pathLst>
            </a:custGeom>
            <a:solidFill>
              <a:srgbClr val="FFFFFF"/>
            </a:solidFill>
            <a:ln w="15875"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grpSp>
      <p:sp>
        <p:nvSpPr>
          <p:cNvPr id="103" name="Line 141"/>
          <p:cNvSpPr>
            <a:spLocks noChangeShapeType="1"/>
          </p:cNvSpPr>
          <p:nvPr/>
        </p:nvSpPr>
        <p:spPr bwMode="auto">
          <a:xfrm>
            <a:off x="3161581" y="5530677"/>
            <a:ext cx="0" cy="350837"/>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104" name="Line 142"/>
          <p:cNvSpPr>
            <a:spLocks noChangeShapeType="1"/>
          </p:cNvSpPr>
          <p:nvPr/>
        </p:nvSpPr>
        <p:spPr bwMode="auto">
          <a:xfrm>
            <a:off x="3312393" y="5530677"/>
            <a:ext cx="0" cy="350837"/>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105" name="Line 143"/>
          <p:cNvSpPr>
            <a:spLocks noChangeShapeType="1"/>
          </p:cNvSpPr>
          <p:nvPr/>
        </p:nvSpPr>
        <p:spPr bwMode="auto">
          <a:xfrm>
            <a:off x="3463206" y="5530677"/>
            <a:ext cx="0" cy="350837"/>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106" name="Line 144"/>
          <p:cNvSpPr>
            <a:spLocks noChangeShapeType="1"/>
          </p:cNvSpPr>
          <p:nvPr/>
        </p:nvSpPr>
        <p:spPr bwMode="auto">
          <a:xfrm>
            <a:off x="3614018" y="5530677"/>
            <a:ext cx="0" cy="350837"/>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107" name="Line 145"/>
          <p:cNvSpPr>
            <a:spLocks noChangeShapeType="1"/>
          </p:cNvSpPr>
          <p:nvPr/>
        </p:nvSpPr>
        <p:spPr bwMode="auto">
          <a:xfrm>
            <a:off x="3764831" y="5530677"/>
            <a:ext cx="0" cy="350837"/>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108" name="Line 146"/>
          <p:cNvSpPr>
            <a:spLocks noChangeShapeType="1"/>
          </p:cNvSpPr>
          <p:nvPr/>
        </p:nvSpPr>
        <p:spPr bwMode="auto">
          <a:xfrm>
            <a:off x="3915643" y="5530677"/>
            <a:ext cx="0" cy="350837"/>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109" name="Line 147"/>
          <p:cNvSpPr>
            <a:spLocks noChangeShapeType="1"/>
          </p:cNvSpPr>
          <p:nvPr/>
        </p:nvSpPr>
        <p:spPr bwMode="auto">
          <a:xfrm>
            <a:off x="4066456" y="5530677"/>
            <a:ext cx="0" cy="350837"/>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110" name="Line 148"/>
          <p:cNvSpPr>
            <a:spLocks noChangeShapeType="1"/>
          </p:cNvSpPr>
          <p:nvPr/>
        </p:nvSpPr>
        <p:spPr bwMode="auto">
          <a:xfrm>
            <a:off x="4217268" y="5530677"/>
            <a:ext cx="0" cy="350837"/>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111" name="AutoShape 135"/>
          <p:cNvSpPr>
            <a:spLocks noChangeArrowheads="1"/>
          </p:cNvSpPr>
          <p:nvPr/>
        </p:nvSpPr>
        <p:spPr bwMode="auto">
          <a:xfrm flipH="1">
            <a:off x="2954810" y="5281415"/>
            <a:ext cx="1479550" cy="363537"/>
          </a:xfrm>
          <a:custGeom>
            <a:avLst/>
            <a:gdLst>
              <a:gd name="G0" fmla="+- 2317 0 0"/>
              <a:gd name="G1" fmla="+- 21600 0 2317"/>
              <a:gd name="G2" fmla="*/ 2317 1 2"/>
              <a:gd name="G3" fmla="+- 21600 0 G2"/>
              <a:gd name="G4" fmla="+/ 2317 21600 2"/>
              <a:gd name="G5" fmla="+/ G1 0 2"/>
              <a:gd name="G6" fmla="*/ 21600 21600 2317"/>
              <a:gd name="G7" fmla="*/ G6 1 2"/>
              <a:gd name="G8" fmla="+- 21600 0 G7"/>
              <a:gd name="G9" fmla="*/ 21600 1 2"/>
              <a:gd name="G10" fmla="+- 2317 0 G9"/>
              <a:gd name="G11" fmla="?: G10 G8 0"/>
              <a:gd name="G12" fmla="?: G10 G7 21600"/>
              <a:gd name="T0" fmla="*/ 20441 w 21600"/>
              <a:gd name="T1" fmla="*/ 10800 h 21600"/>
              <a:gd name="T2" fmla="*/ 10800 w 21600"/>
              <a:gd name="T3" fmla="*/ 21600 h 21600"/>
              <a:gd name="T4" fmla="*/ 1159 w 21600"/>
              <a:gd name="T5" fmla="*/ 10800 h 21600"/>
              <a:gd name="T6" fmla="*/ 10800 w 21600"/>
              <a:gd name="T7" fmla="*/ 0 h 21600"/>
              <a:gd name="T8" fmla="*/ 2959 w 21600"/>
              <a:gd name="T9" fmla="*/ 2959 h 21600"/>
              <a:gd name="T10" fmla="*/ 18641 w 21600"/>
              <a:gd name="T11" fmla="*/ 18641 h 21600"/>
            </a:gdLst>
            <a:ahLst/>
            <a:cxnLst>
              <a:cxn ang="0">
                <a:pos x="T0" y="T1"/>
              </a:cxn>
              <a:cxn ang="0">
                <a:pos x="T2" y="T3"/>
              </a:cxn>
              <a:cxn ang="0">
                <a:pos x="T4" y="T5"/>
              </a:cxn>
              <a:cxn ang="0">
                <a:pos x="T6" y="T7"/>
              </a:cxn>
            </a:cxnLst>
            <a:rect l="T8" t="T9" r="T10" b="T11"/>
            <a:pathLst>
              <a:path w="21600" h="21600">
                <a:moveTo>
                  <a:pt x="0" y="0"/>
                </a:moveTo>
                <a:lnTo>
                  <a:pt x="2317" y="21600"/>
                </a:lnTo>
                <a:lnTo>
                  <a:pt x="19283" y="21600"/>
                </a:lnTo>
                <a:lnTo>
                  <a:pt x="21600" y="0"/>
                </a:lnTo>
                <a:close/>
              </a:path>
            </a:pathLst>
          </a:custGeom>
          <a:solidFill>
            <a:srgbClr val="FFFFFF"/>
          </a:solidFill>
          <a:ln w="190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114" name="Line 154"/>
          <p:cNvSpPr>
            <a:spLocks noChangeShapeType="1"/>
          </p:cNvSpPr>
          <p:nvPr/>
        </p:nvSpPr>
        <p:spPr bwMode="auto">
          <a:xfrm>
            <a:off x="2390283" y="5914247"/>
            <a:ext cx="564773" cy="0"/>
          </a:xfrm>
          <a:prstGeom prst="line">
            <a:avLst/>
          </a:prstGeom>
          <a:noFill/>
          <a:ln w="19050">
            <a:solidFill>
              <a:schemeClr val="tx1"/>
            </a:solidFill>
            <a:round/>
            <a:headEnd/>
            <a:tailEnd type="stealth" w="lg" len="lg"/>
          </a:ln>
          <a:effectLst/>
        </p:spPr>
        <p:txBody>
          <a:bodyPr>
            <a:prstTxWarp prst="textNoShape">
              <a:avLst/>
            </a:prstTxWarp>
          </a:bodyPr>
          <a:lstStyle/>
          <a:p>
            <a:endParaRPr lang="en-US"/>
          </a:p>
        </p:txBody>
      </p:sp>
      <p:grpSp>
        <p:nvGrpSpPr>
          <p:cNvPr id="115" name="Group 173"/>
          <p:cNvGrpSpPr>
            <a:grpSpLocks/>
          </p:cNvGrpSpPr>
          <p:nvPr/>
        </p:nvGrpSpPr>
        <p:grpSpPr bwMode="auto">
          <a:xfrm>
            <a:off x="3509243" y="5190952"/>
            <a:ext cx="417513" cy="457200"/>
            <a:chOff x="4813" y="3304"/>
            <a:chExt cx="263" cy="288"/>
          </a:xfrm>
          <a:noFill/>
        </p:grpSpPr>
        <p:sp>
          <p:nvSpPr>
            <p:cNvPr id="116" name="Oval 171"/>
            <p:cNvSpPr>
              <a:spLocks noChangeArrowheads="1"/>
            </p:cNvSpPr>
            <p:nvPr/>
          </p:nvSpPr>
          <p:spPr bwMode="auto">
            <a:xfrm>
              <a:off x="4880" y="3411"/>
              <a:ext cx="128" cy="120"/>
            </a:xfrm>
            <a:prstGeom prst="ellipse">
              <a:avLst/>
            </a:prstGeom>
            <a:grpFill/>
            <a:ln w="9525">
              <a:noFill/>
              <a:round/>
              <a:headEnd/>
              <a:tailEnd/>
            </a:ln>
            <a:effectLst/>
          </p:spPr>
          <p:txBody>
            <a:bodyPr wrap="none" anchor="ctr">
              <a:prstTxWarp prst="textNoShape">
                <a:avLst/>
              </a:prstTxWarp>
            </a:bodyPr>
            <a:lstStyle/>
            <a:p>
              <a:endParaRPr lang="en-US"/>
            </a:p>
          </p:txBody>
        </p:sp>
        <p:sp>
          <p:nvSpPr>
            <p:cNvPr id="117" name="Text Box 172"/>
            <p:cNvSpPr txBox="1">
              <a:spLocks noChangeArrowheads="1"/>
            </p:cNvSpPr>
            <p:nvPr/>
          </p:nvSpPr>
          <p:spPr bwMode="auto">
            <a:xfrm>
              <a:off x="4813" y="3304"/>
              <a:ext cx="263" cy="288"/>
            </a:xfrm>
            <a:prstGeom prst="rect">
              <a:avLst/>
            </a:prstGeom>
            <a:grpFill/>
            <a:ln w="9525">
              <a:noFill/>
              <a:miter lim="800000"/>
              <a:headEnd/>
              <a:tailEnd/>
            </a:ln>
            <a:effectLst/>
          </p:spPr>
          <p:txBody>
            <a:bodyPr wrap="none">
              <a:prstTxWarp prst="textNoShape">
                <a:avLst/>
              </a:prstTxWarp>
              <a:spAutoFit/>
            </a:bodyPr>
            <a:lstStyle/>
            <a:p>
              <a:pPr eaLnBrk="0" hangingPunct="0">
                <a:spcBef>
                  <a:spcPct val="20000"/>
                </a:spcBef>
                <a:buClr>
                  <a:srgbClr val="B31919"/>
                </a:buClr>
                <a:buSzPct val="125000"/>
              </a:pPr>
              <a:r>
                <a:rPr lang="pl-PL" sz="2400" dirty="0">
                  <a:solidFill>
                    <a:srgbClr val="000000"/>
                  </a:solidFill>
                  <a:latin typeface="Arial" charset="0"/>
                  <a:sym typeface="Symbol" charset="2"/>
                </a:rPr>
                <a:t></a:t>
              </a:r>
            </a:p>
          </p:txBody>
        </p:sp>
      </p:grpSp>
      <p:sp>
        <p:nvSpPr>
          <p:cNvPr id="118" name="AutoShape 73"/>
          <p:cNvSpPr>
            <a:spLocks noChangeArrowheads="1"/>
          </p:cNvSpPr>
          <p:nvPr/>
        </p:nvSpPr>
        <p:spPr bwMode="auto">
          <a:xfrm>
            <a:off x="2955056" y="5768802"/>
            <a:ext cx="1450202" cy="304800"/>
          </a:xfrm>
          <a:prstGeom prst="roundRect">
            <a:avLst>
              <a:gd name="adj" fmla="val 50000"/>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Control register</a:t>
            </a:r>
            <a:endParaRPr lang="en-US" sz="1200" kern="0" dirty="0">
              <a:solidFill>
                <a:srgbClr val="000000"/>
              </a:solidFill>
              <a:latin typeface="Arial"/>
            </a:endParaRPr>
          </a:p>
        </p:txBody>
      </p:sp>
      <p:sp>
        <p:nvSpPr>
          <p:cNvPr id="95" name="Text Box 93"/>
          <p:cNvSpPr txBox="1">
            <a:spLocks noChangeArrowheads="1"/>
          </p:cNvSpPr>
          <p:nvPr/>
        </p:nvSpPr>
        <p:spPr bwMode="auto">
          <a:xfrm>
            <a:off x="7131446" y="1045965"/>
            <a:ext cx="389951" cy="276999"/>
          </a:xfrm>
          <a:prstGeom prst="rect">
            <a:avLst/>
          </a:prstGeom>
          <a:noFill/>
          <a:ln w="9525">
            <a:noFill/>
            <a:miter lim="800000"/>
            <a:headEnd/>
            <a:tailEnd/>
          </a:ln>
          <a:effectLst/>
        </p:spPr>
        <p:txBody>
          <a:bodyPr wrap="none">
            <a:prstTxWarp prst="textNoShape">
              <a:avLst/>
            </a:prstTxWarp>
            <a:spAutoFit/>
          </a:bodyPr>
          <a:lstStyle/>
          <a:p>
            <a:r>
              <a:rPr lang="en-GB" sz="1200" dirty="0">
                <a:solidFill>
                  <a:srgbClr val="000000"/>
                </a:solidFill>
              </a:rPr>
              <a:t>SE</a:t>
            </a:r>
          </a:p>
        </p:txBody>
      </p:sp>
      <p:sp>
        <p:nvSpPr>
          <p:cNvPr id="98" name="Text Box 96"/>
          <p:cNvSpPr txBox="1">
            <a:spLocks noChangeArrowheads="1"/>
          </p:cNvSpPr>
          <p:nvPr/>
        </p:nvSpPr>
        <p:spPr bwMode="auto">
          <a:xfrm>
            <a:off x="7131446" y="2174677"/>
            <a:ext cx="389951" cy="276999"/>
          </a:xfrm>
          <a:prstGeom prst="rect">
            <a:avLst/>
          </a:prstGeom>
          <a:noFill/>
          <a:ln w="9525">
            <a:noFill/>
            <a:miter lim="800000"/>
            <a:headEnd/>
            <a:tailEnd/>
          </a:ln>
          <a:effectLst/>
        </p:spPr>
        <p:txBody>
          <a:bodyPr wrap="none">
            <a:prstTxWarp prst="textNoShape">
              <a:avLst/>
            </a:prstTxWarp>
            <a:spAutoFit/>
          </a:bodyPr>
          <a:lstStyle/>
          <a:p>
            <a:r>
              <a:rPr lang="en-GB" sz="1200" dirty="0">
                <a:solidFill>
                  <a:srgbClr val="000000"/>
                </a:solidFill>
              </a:rPr>
              <a:t>SE</a:t>
            </a:r>
          </a:p>
        </p:txBody>
      </p:sp>
      <p:sp>
        <p:nvSpPr>
          <p:cNvPr id="101" name="Text Box 99"/>
          <p:cNvSpPr txBox="1">
            <a:spLocks noChangeArrowheads="1"/>
          </p:cNvSpPr>
          <p:nvPr/>
        </p:nvSpPr>
        <p:spPr bwMode="auto">
          <a:xfrm>
            <a:off x="7131446" y="3943152"/>
            <a:ext cx="389951" cy="276999"/>
          </a:xfrm>
          <a:prstGeom prst="rect">
            <a:avLst/>
          </a:prstGeom>
          <a:noFill/>
          <a:ln w="9525">
            <a:noFill/>
            <a:miter lim="800000"/>
            <a:headEnd/>
            <a:tailEnd/>
          </a:ln>
          <a:effectLst/>
        </p:spPr>
        <p:txBody>
          <a:bodyPr wrap="none">
            <a:prstTxWarp prst="textNoShape">
              <a:avLst/>
            </a:prstTxWarp>
            <a:spAutoFit/>
          </a:bodyPr>
          <a:lstStyle/>
          <a:p>
            <a:r>
              <a:rPr lang="en-GB" sz="1200" dirty="0">
                <a:solidFill>
                  <a:srgbClr val="000000"/>
                </a:solidFill>
              </a:rPr>
              <a:t>SE</a:t>
            </a:r>
          </a:p>
        </p:txBody>
      </p:sp>
      <p:sp>
        <p:nvSpPr>
          <p:cNvPr id="93" name="Text Box 59"/>
          <p:cNvSpPr txBox="1">
            <a:spLocks noChangeArrowheads="1"/>
          </p:cNvSpPr>
          <p:nvPr/>
        </p:nvSpPr>
        <p:spPr bwMode="auto">
          <a:xfrm flipH="1">
            <a:off x="3553781" y="4752250"/>
            <a:ext cx="438150" cy="396875"/>
          </a:xfrm>
          <a:prstGeom prst="rect">
            <a:avLst/>
          </a:prstGeom>
          <a:noFill/>
          <a:ln w="9525">
            <a:noFill/>
            <a:miter lim="800000"/>
            <a:headEnd/>
            <a:tailEnd/>
          </a:ln>
          <a:effectLst/>
        </p:spPr>
        <p:txBody>
          <a:bodyPr wrap="none">
            <a:prstTxWarp prst="textNoShape">
              <a:avLst/>
            </a:prstTxWarp>
            <a:spAutoFit/>
          </a:bodyPr>
          <a:lstStyle/>
          <a:p>
            <a:r>
              <a:rPr lang="pl-PL" sz="2000" dirty="0"/>
              <a:t>…</a:t>
            </a:r>
            <a:endParaRPr lang="en-GB" sz="2000" dirty="0"/>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 hoc techniques</a:t>
            </a:r>
            <a:endParaRPr lang="en-US" dirty="0"/>
          </a:p>
        </p:txBody>
      </p:sp>
      <p:sp>
        <p:nvSpPr>
          <p:cNvPr id="3" name="Content Placeholder 2"/>
          <p:cNvSpPr>
            <a:spLocks noGrp="1"/>
          </p:cNvSpPr>
          <p:nvPr>
            <p:ph idx="1"/>
          </p:nvPr>
        </p:nvSpPr>
        <p:spPr>
          <a:xfrm>
            <a:off x="676275" y="1198854"/>
            <a:ext cx="8229600" cy="4950896"/>
          </a:xfrm>
        </p:spPr>
        <p:txBody>
          <a:bodyPr/>
          <a:lstStyle/>
          <a:p>
            <a:r>
              <a:rPr lang="en-US" sz="2400" dirty="0" smtClean="0"/>
              <a:t>Provide easy reset</a:t>
            </a:r>
          </a:p>
          <a:p>
            <a:r>
              <a:rPr lang="en-US" sz="2400" dirty="0" smtClean="0"/>
              <a:t>Control all internal oscillators and clocks</a:t>
            </a:r>
          </a:p>
          <a:p>
            <a:r>
              <a:rPr lang="en-US" sz="2400" dirty="0" smtClean="0"/>
              <a:t>Eliminate asynchronous logic</a:t>
            </a:r>
          </a:p>
          <a:p>
            <a:r>
              <a:rPr lang="en-US" sz="2400" dirty="0" smtClean="0"/>
              <a:t>No deep sequential logic</a:t>
            </a:r>
          </a:p>
          <a:p>
            <a:r>
              <a:rPr lang="en-US" dirty="0" smtClean="0"/>
              <a:t>Break feedback loops</a:t>
            </a:r>
            <a:endParaRPr lang="en-US" sz="2400" dirty="0" smtClean="0"/>
          </a:p>
          <a:p>
            <a:r>
              <a:rPr lang="en-US" sz="2400" dirty="0" smtClean="0"/>
              <a:t>No redundant and wired logic</a:t>
            </a:r>
          </a:p>
          <a:p>
            <a:r>
              <a:rPr lang="en-US" sz="2400" dirty="0" smtClean="0"/>
              <a:t>Bypass mode for embedded memories</a:t>
            </a:r>
          </a:p>
          <a:p>
            <a:r>
              <a:rPr lang="en-US" sz="2400" dirty="0" smtClean="0"/>
              <a:t>Access to embedded blocks</a:t>
            </a:r>
          </a:p>
          <a:p>
            <a:r>
              <a:rPr lang="en-US" dirty="0"/>
              <a:t>T</a:t>
            </a:r>
            <a:r>
              <a:rPr lang="en-US" sz="2400" dirty="0" smtClean="0"/>
              <a:t>est points</a:t>
            </a:r>
          </a:p>
          <a:p>
            <a:r>
              <a:rPr lang="en-US" sz="2400" dirty="0" smtClean="0"/>
              <a:t>Eliminate bus contentions</a:t>
            </a:r>
          </a:p>
          <a:p>
            <a:r>
              <a:rPr lang="en-US" sz="2400" dirty="0" smtClean="0"/>
              <a:t>Circuit partitioning</a:t>
            </a:r>
            <a:endParaRPr lang="en-US" sz="24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3" name="Object 91"/>
          <p:cNvGraphicFramePr>
            <a:graphicFrameLocks noGrp="1" noChangeAspect="1"/>
          </p:cNvGraphicFramePr>
          <p:nvPr>
            <p:ph idx="1"/>
          </p:nvPr>
        </p:nvGraphicFramePr>
        <p:xfrm>
          <a:off x="6257925" y="4897438"/>
          <a:ext cx="2311400" cy="1562100"/>
        </p:xfrm>
        <a:graphic>
          <a:graphicData uri="http://schemas.openxmlformats.org/presentationml/2006/ole">
            <mc:AlternateContent xmlns:mc="http://schemas.openxmlformats.org/markup-compatibility/2006">
              <mc:Choice xmlns:v="urn:schemas-microsoft-com:vml" Requires="v">
                <p:oleObj spid="_x0000_s150736" name="Chart" r:id="rId4" imgW="5956300" imgH="4025900" progId="MSGraph.Chart.8">
                  <p:embed followColorScheme="full"/>
                </p:oleObj>
              </mc:Choice>
              <mc:Fallback>
                <p:oleObj name="Chart" r:id="rId4" imgW="5956300" imgH="4025900" progId="MSGraph.Chart.8">
                  <p:embed followColorScheme="full"/>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57925" y="4897438"/>
                        <a:ext cx="2311400" cy="1562100"/>
                      </a:xfrm>
                      <a:prstGeom prst="rect">
                        <a:avLst/>
                      </a:prstGeom>
                      <a:noFill/>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oleObj>
              </mc:Fallback>
            </mc:AlternateContent>
          </a:graphicData>
        </a:graphic>
      </p:graphicFrame>
      <p:sp>
        <p:nvSpPr>
          <p:cNvPr id="94" name="WordArt 93"/>
          <p:cNvSpPr>
            <a:spLocks noChangeArrowheads="1" noChangeShapeType="1" noTextEdit="1"/>
          </p:cNvSpPr>
          <p:nvPr/>
        </p:nvSpPr>
        <p:spPr bwMode="auto">
          <a:xfrm>
            <a:off x="6793879" y="5035892"/>
            <a:ext cx="371475" cy="447675"/>
          </a:xfrm>
          <a:prstGeom prst="rect">
            <a:avLst/>
          </a:prstGeom>
        </p:spPr>
        <p:txBody>
          <a:bodyPr wrap="none" fromWordArt="1">
            <a:prstTxWarp prst="textPlain">
              <a:avLst>
                <a:gd name="adj" fmla="val 50000"/>
              </a:avLst>
            </a:prstTxWarp>
          </a:bodyPr>
          <a:lstStyle/>
          <a:p>
            <a:r>
              <a:rPr lang="en-US" sz="3600" b="1" kern="1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a:ea typeface="Arial Black"/>
                <a:cs typeface="Arial Black"/>
              </a:rPr>
              <a:t>0</a:t>
            </a:r>
          </a:p>
        </p:txBody>
      </p:sp>
      <p:sp>
        <p:nvSpPr>
          <p:cNvPr id="95" name="WordArt 94"/>
          <p:cNvSpPr>
            <a:spLocks noChangeArrowheads="1" noChangeShapeType="1" noTextEdit="1"/>
          </p:cNvSpPr>
          <p:nvPr/>
        </p:nvSpPr>
        <p:spPr bwMode="auto">
          <a:xfrm>
            <a:off x="8083550" y="5268913"/>
            <a:ext cx="342900" cy="447675"/>
          </a:xfrm>
          <a:prstGeom prst="rect">
            <a:avLst/>
          </a:prstGeom>
        </p:spPr>
        <p:txBody>
          <a:bodyPr wrap="none" fromWordArt="1">
            <a:prstTxWarp prst="textPlain">
              <a:avLst>
                <a:gd name="adj" fmla="val 50000"/>
              </a:avLst>
            </a:prstTxWarp>
          </a:bodyPr>
          <a:lstStyle/>
          <a:p>
            <a:r>
              <a:rPr lang="en-US" sz="3600" b="1" kern="1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a:ea typeface="Arial Black"/>
                <a:cs typeface="Arial Black"/>
              </a:rPr>
              <a:t>D</a:t>
            </a:r>
          </a:p>
        </p:txBody>
      </p:sp>
      <p:sp>
        <p:nvSpPr>
          <p:cNvPr id="2" name="Title 1"/>
          <p:cNvSpPr>
            <a:spLocks noGrp="1"/>
          </p:cNvSpPr>
          <p:nvPr>
            <p:ph type="title"/>
          </p:nvPr>
        </p:nvSpPr>
        <p:spPr/>
        <p:txBody>
          <a:bodyPr/>
          <a:lstStyle/>
          <a:p>
            <a:r>
              <a:rPr lang="en-US" dirty="0" smtClean="0"/>
              <a:t>Biasing circuitry</a:t>
            </a:r>
            <a:endParaRPr lang="en-US" dirty="0"/>
          </a:p>
        </p:txBody>
      </p:sp>
      <p:sp>
        <p:nvSpPr>
          <p:cNvPr id="5" name="Line 2"/>
          <p:cNvSpPr>
            <a:spLocks noChangeShapeType="1"/>
          </p:cNvSpPr>
          <p:nvPr/>
        </p:nvSpPr>
        <p:spPr bwMode="auto">
          <a:xfrm>
            <a:off x="3921125" y="4960938"/>
            <a:ext cx="0" cy="350838"/>
          </a:xfrm>
          <a:prstGeom prst="line">
            <a:avLst/>
          </a:prstGeom>
          <a:noFill/>
          <a:ln w="19050">
            <a:solidFill>
              <a:srgbClr val="000000"/>
            </a:solidFill>
            <a:round/>
            <a:headEnd/>
            <a:tailEnd/>
          </a:ln>
          <a:effectLst/>
        </p:spPr>
        <p:txBody>
          <a:bodyPr>
            <a:prstTxWarp prst="textNoShape">
              <a:avLst/>
            </a:prstTxWarp>
          </a:bodyPr>
          <a:lstStyle/>
          <a:p>
            <a:endParaRPr lang="en-US"/>
          </a:p>
        </p:txBody>
      </p:sp>
      <p:sp>
        <p:nvSpPr>
          <p:cNvPr id="6" name="Line 3"/>
          <p:cNvSpPr>
            <a:spLocks noChangeShapeType="1"/>
          </p:cNvSpPr>
          <p:nvPr/>
        </p:nvSpPr>
        <p:spPr bwMode="auto">
          <a:xfrm>
            <a:off x="4221162" y="4960938"/>
            <a:ext cx="0" cy="350838"/>
          </a:xfrm>
          <a:prstGeom prst="line">
            <a:avLst/>
          </a:prstGeom>
          <a:noFill/>
          <a:ln w="19050">
            <a:solidFill>
              <a:srgbClr val="000000"/>
            </a:solidFill>
            <a:round/>
            <a:headEnd/>
            <a:tailEnd/>
          </a:ln>
          <a:effectLst/>
        </p:spPr>
        <p:txBody>
          <a:bodyPr>
            <a:prstTxWarp prst="textNoShape">
              <a:avLst/>
            </a:prstTxWarp>
          </a:bodyPr>
          <a:lstStyle/>
          <a:p>
            <a:endParaRPr lang="en-US"/>
          </a:p>
        </p:txBody>
      </p:sp>
      <p:sp>
        <p:nvSpPr>
          <p:cNvPr id="7" name="Line 4"/>
          <p:cNvSpPr>
            <a:spLocks noChangeShapeType="1"/>
          </p:cNvSpPr>
          <p:nvPr/>
        </p:nvSpPr>
        <p:spPr bwMode="auto">
          <a:xfrm>
            <a:off x="2663825" y="4956176"/>
            <a:ext cx="0" cy="350837"/>
          </a:xfrm>
          <a:prstGeom prst="line">
            <a:avLst/>
          </a:prstGeom>
          <a:noFill/>
          <a:ln w="19050">
            <a:solidFill>
              <a:srgbClr val="000000"/>
            </a:solidFill>
            <a:round/>
            <a:headEnd/>
            <a:tailEnd/>
          </a:ln>
          <a:effectLst/>
        </p:spPr>
        <p:txBody>
          <a:bodyPr>
            <a:prstTxWarp prst="textNoShape">
              <a:avLst/>
            </a:prstTxWarp>
          </a:bodyPr>
          <a:lstStyle/>
          <a:p>
            <a:endParaRPr lang="en-US"/>
          </a:p>
        </p:txBody>
      </p:sp>
      <p:sp>
        <p:nvSpPr>
          <p:cNvPr id="8" name="Line 5"/>
          <p:cNvSpPr>
            <a:spLocks noChangeShapeType="1"/>
          </p:cNvSpPr>
          <p:nvPr/>
        </p:nvSpPr>
        <p:spPr bwMode="auto">
          <a:xfrm>
            <a:off x="2954337" y="4956176"/>
            <a:ext cx="0" cy="350837"/>
          </a:xfrm>
          <a:prstGeom prst="line">
            <a:avLst/>
          </a:prstGeom>
          <a:noFill/>
          <a:ln w="19050">
            <a:solidFill>
              <a:srgbClr val="000000"/>
            </a:solidFill>
            <a:round/>
            <a:headEnd/>
            <a:tailEnd/>
          </a:ln>
          <a:effectLst/>
        </p:spPr>
        <p:txBody>
          <a:bodyPr>
            <a:prstTxWarp prst="textNoShape">
              <a:avLst/>
            </a:prstTxWarp>
          </a:bodyPr>
          <a:lstStyle/>
          <a:p>
            <a:endParaRPr lang="en-US"/>
          </a:p>
        </p:txBody>
      </p:sp>
      <p:sp>
        <p:nvSpPr>
          <p:cNvPr id="9" name="Line 6"/>
          <p:cNvSpPr>
            <a:spLocks noChangeShapeType="1"/>
          </p:cNvSpPr>
          <p:nvPr/>
        </p:nvSpPr>
        <p:spPr bwMode="auto">
          <a:xfrm>
            <a:off x="2155825" y="4932363"/>
            <a:ext cx="0" cy="350838"/>
          </a:xfrm>
          <a:prstGeom prst="line">
            <a:avLst/>
          </a:prstGeom>
          <a:noFill/>
          <a:ln w="19050">
            <a:solidFill>
              <a:srgbClr val="000000"/>
            </a:solidFill>
            <a:round/>
            <a:headEnd/>
            <a:tailEnd/>
          </a:ln>
          <a:effectLst/>
        </p:spPr>
        <p:txBody>
          <a:bodyPr>
            <a:prstTxWarp prst="textNoShape">
              <a:avLst/>
            </a:prstTxWarp>
          </a:bodyPr>
          <a:lstStyle/>
          <a:p>
            <a:endParaRPr lang="en-US"/>
          </a:p>
        </p:txBody>
      </p:sp>
      <p:sp>
        <p:nvSpPr>
          <p:cNvPr id="10" name="Line 7"/>
          <p:cNvSpPr>
            <a:spLocks noChangeShapeType="1"/>
          </p:cNvSpPr>
          <p:nvPr/>
        </p:nvSpPr>
        <p:spPr bwMode="auto">
          <a:xfrm>
            <a:off x="2455862" y="4932363"/>
            <a:ext cx="0" cy="350838"/>
          </a:xfrm>
          <a:prstGeom prst="line">
            <a:avLst/>
          </a:prstGeom>
          <a:noFill/>
          <a:ln w="19050">
            <a:solidFill>
              <a:srgbClr val="000000"/>
            </a:solidFill>
            <a:round/>
            <a:headEnd/>
            <a:tailEnd/>
          </a:ln>
          <a:effectLst/>
        </p:spPr>
        <p:txBody>
          <a:bodyPr>
            <a:prstTxWarp prst="textNoShape">
              <a:avLst/>
            </a:prstTxWarp>
          </a:bodyPr>
          <a:lstStyle/>
          <a:p>
            <a:endParaRPr lang="en-US"/>
          </a:p>
        </p:txBody>
      </p:sp>
      <p:sp>
        <p:nvSpPr>
          <p:cNvPr id="19" name="Line 17"/>
          <p:cNvSpPr>
            <a:spLocks noChangeShapeType="1"/>
          </p:cNvSpPr>
          <p:nvPr/>
        </p:nvSpPr>
        <p:spPr bwMode="auto">
          <a:xfrm>
            <a:off x="4529137" y="3011488"/>
            <a:ext cx="704850" cy="0"/>
          </a:xfrm>
          <a:prstGeom prst="line">
            <a:avLst/>
          </a:prstGeom>
          <a:noFill/>
          <a:ln w="19050">
            <a:solidFill>
              <a:srgbClr val="000000"/>
            </a:solidFill>
            <a:round/>
            <a:headEnd type="oval" w="med" len="med"/>
            <a:tailEnd/>
          </a:ln>
          <a:effectLst/>
        </p:spPr>
        <p:txBody>
          <a:bodyPr>
            <a:prstTxWarp prst="textNoShape">
              <a:avLst/>
            </a:prstTxWarp>
          </a:bodyPr>
          <a:lstStyle/>
          <a:p>
            <a:endParaRPr lang="en-US"/>
          </a:p>
        </p:txBody>
      </p:sp>
      <p:sp>
        <p:nvSpPr>
          <p:cNvPr id="20" name="Line 18"/>
          <p:cNvSpPr>
            <a:spLocks noChangeShapeType="1"/>
          </p:cNvSpPr>
          <p:nvPr/>
        </p:nvSpPr>
        <p:spPr bwMode="auto">
          <a:xfrm>
            <a:off x="4533900" y="4789488"/>
            <a:ext cx="704850" cy="0"/>
          </a:xfrm>
          <a:prstGeom prst="line">
            <a:avLst/>
          </a:prstGeom>
          <a:noFill/>
          <a:ln w="19050">
            <a:solidFill>
              <a:srgbClr val="000000"/>
            </a:solidFill>
            <a:round/>
            <a:headEnd type="oval" w="med" len="med"/>
            <a:tailEnd/>
          </a:ln>
          <a:effectLst/>
        </p:spPr>
        <p:txBody>
          <a:bodyPr>
            <a:prstTxWarp prst="textNoShape">
              <a:avLst/>
            </a:prstTxWarp>
          </a:bodyPr>
          <a:lstStyle/>
          <a:p>
            <a:endParaRPr lang="en-US"/>
          </a:p>
        </p:txBody>
      </p:sp>
      <p:sp>
        <p:nvSpPr>
          <p:cNvPr id="21" name="Line 19"/>
          <p:cNvSpPr>
            <a:spLocks noChangeShapeType="1"/>
          </p:cNvSpPr>
          <p:nvPr/>
        </p:nvSpPr>
        <p:spPr bwMode="auto">
          <a:xfrm>
            <a:off x="5810250" y="4886326"/>
            <a:ext cx="447675" cy="0"/>
          </a:xfrm>
          <a:prstGeom prst="line">
            <a:avLst/>
          </a:prstGeom>
          <a:noFill/>
          <a:ln w="19050">
            <a:solidFill>
              <a:srgbClr val="000000"/>
            </a:solidFill>
            <a:round/>
            <a:headEnd type="oval" w="med" len="med"/>
            <a:tailEnd/>
          </a:ln>
          <a:effectLst/>
        </p:spPr>
        <p:txBody>
          <a:bodyPr>
            <a:prstTxWarp prst="textNoShape">
              <a:avLst/>
            </a:prstTxWarp>
          </a:bodyPr>
          <a:lstStyle/>
          <a:p>
            <a:endParaRPr lang="en-US"/>
          </a:p>
        </p:txBody>
      </p:sp>
      <p:sp>
        <p:nvSpPr>
          <p:cNvPr id="22" name="Line 20"/>
          <p:cNvSpPr>
            <a:spLocks noChangeShapeType="1"/>
          </p:cNvSpPr>
          <p:nvPr/>
        </p:nvSpPr>
        <p:spPr bwMode="auto">
          <a:xfrm>
            <a:off x="5813425" y="3108326"/>
            <a:ext cx="447675" cy="0"/>
          </a:xfrm>
          <a:prstGeom prst="line">
            <a:avLst/>
          </a:prstGeom>
          <a:noFill/>
          <a:ln w="19050">
            <a:solidFill>
              <a:srgbClr val="000000"/>
            </a:solidFill>
            <a:round/>
            <a:headEnd type="oval" w="med" len="med"/>
            <a:tailEnd/>
          </a:ln>
          <a:effectLst/>
        </p:spPr>
        <p:txBody>
          <a:bodyPr>
            <a:prstTxWarp prst="textNoShape">
              <a:avLst/>
            </a:prstTxWarp>
          </a:bodyPr>
          <a:lstStyle/>
          <a:p>
            <a:endParaRPr lang="en-US"/>
          </a:p>
        </p:txBody>
      </p:sp>
      <p:sp>
        <p:nvSpPr>
          <p:cNvPr id="23" name="Freeform 21"/>
          <p:cNvSpPr>
            <a:spLocks/>
          </p:cNvSpPr>
          <p:nvPr/>
        </p:nvSpPr>
        <p:spPr bwMode="auto">
          <a:xfrm flipH="1" flipV="1">
            <a:off x="4084637" y="4213226"/>
            <a:ext cx="1133475" cy="574675"/>
          </a:xfrm>
          <a:custGeom>
            <a:avLst/>
            <a:gdLst/>
            <a:ahLst/>
            <a:cxnLst>
              <a:cxn ang="0">
                <a:pos x="0" y="402"/>
              </a:cxn>
              <a:cxn ang="0">
                <a:pos x="420" y="402"/>
              </a:cxn>
              <a:cxn ang="0">
                <a:pos x="420" y="0"/>
              </a:cxn>
            </a:cxnLst>
            <a:rect l="0" t="0" r="r" b="b"/>
            <a:pathLst>
              <a:path w="420" h="402">
                <a:moveTo>
                  <a:pt x="0" y="402"/>
                </a:moveTo>
                <a:lnTo>
                  <a:pt x="420" y="402"/>
                </a:lnTo>
                <a:lnTo>
                  <a:pt x="420" y="0"/>
                </a:lnTo>
              </a:path>
            </a:pathLst>
          </a:custGeom>
          <a:noFill/>
          <a:ln w="19050" cap="flat" cmpd="sng">
            <a:solidFill>
              <a:srgbClr val="000000"/>
            </a:solidFill>
            <a:prstDash val="solid"/>
            <a:round/>
            <a:headEnd type="none" w="med" len="med"/>
            <a:tailEnd type="none" w="med" len="med"/>
          </a:ln>
          <a:effectLst/>
        </p:spPr>
        <p:txBody>
          <a:bodyPr>
            <a:prstTxWarp prst="textNoShape">
              <a:avLst/>
            </a:prstTxWarp>
          </a:bodyPr>
          <a:lstStyle/>
          <a:p>
            <a:endParaRPr lang="en-US"/>
          </a:p>
        </p:txBody>
      </p:sp>
      <p:sp>
        <p:nvSpPr>
          <p:cNvPr id="24" name="Freeform 22"/>
          <p:cNvSpPr>
            <a:spLocks/>
          </p:cNvSpPr>
          <p:nvPr/>
        </p:nvSpPr>
        <p:spPr bwMode="auto">
          <a:xfrm flipH="1" flipV="1">
            <a:off x="2825750" y="2433638"/>
            <a:ext cx="2368550" cy="2349500"/>
          </a:xfrm>
          <a:custGeom>
            <a:avLst/>
            <a:gdLst/>
            <a:ahLst/>
            <a:cxnLst>
              <a:cxn ang="0">
                <a:pos x="0" y="402"/>
              </a:cxn>
              <a:cxn ang="0">
                <a:pos x="420" y="402"/>
              </a:cxn>
              <a:cxn ang="0">
                <a:pos x="420" y="0"/>
              </a:cxn>
            </a:cxnLst>
            <a:rect l="0" t="0" r="r" b="b"/>
            <a:pathLst>
              <a:path w="420" h="402">
                <a:moveTo>
                  <a:pt x="0" y="402"/>
                </a:moveTo>
                <a:lnTo>
                  <a:pt x="420" y="402"/>
                </a:lnTo>
                <a:lnTo>
                  <a:pt x="420" y="0"/>
                </a:lnTo>
              </a:path>
            </a:pathLst>
          </a:custGeom>
          <a:noFill/>
          <a:ln w="19050" cap="flat" cmpd="sng">
            <a:solidFill>
              <a:srgbClr val="000000"/>
            </a:solidFill>
            <a:prstDash val="solid"/>
            <a:round/>
            <a:headEnd type="none" w="med" len="med"/>
            <a:tailEnd type="none" w="med" len="med"/>
          </a:ln>
          <a:effectLst/>
        </p:spPr>
        <p:txBody>
          <a:bodyPr>
            <a:prstTxWarp prst="textNoShape">
              <a:avLst/>
            </a:prstTxWarp>
          </a:bodyPr>
          <a:lstStyle/>
          <a:p>
            <a:endParaRPr lang="en-US"/>
          </a:p>
        </p:txBody>
      </p:sp>
      <p:sp>
        <p:nvSpPr>
          <p:cNvPr id="25" name="Freeform 23"/>
          <p:cNvSpPr>
            <a:spLocks/>
          </p:cNvSpPr>
          <p:nvPr/>
        </p:nvSpPr>
        <p:spPr bwMode="auto">
          <a:xfrm flipH="1" flipV="1">
            <a:off x="2306637" y="1312863"/>
            <a:ext cx="2798763" cy="3548063"/>
          </a:xfrm>
          <a:custGeom>
            <a:avLst/>
            <a:gdLst/>
            <a:ahLst/>
            <a:cxnLst>
              <a:cxn ang="0">
                <a:pos x="0" y="402"/>
              </a:cxn>
              <a:cxn ang="0">
                <a:pos x="420" y="402"/>
              </a:cxn>
              <a:cxn ang="0">
                <a:pos x="420" y="0"/>
              </a:cxn>
            </a:cxnLst>
            <a:rect l="0" t="0" r="r" b="b"/>
            <a:pathLst>
              <a:path w="420" h="402">
                <a:moveTo>
                  <a:pt x="0" y="402"/>
                </a:moveTo>
                <a:lnTo>
                  <a:pt x="420" y="402"/>
                </a:lnTo>
                <a:lnTo>
                  <a:pt x="420" y="0"/>
                </a:lnTo>
              </a:path>
            </a:pathLst>
          </a:custGeom>
          <a:noFill/>
          <a:ln w="19050" cap="flat" cmpd="sng">
            <a:solidFill>
              <a:srgbClr val="000000"/>
            </a:solidFill>
            <a:prstDash val="solid"/>
            <a:round/>
            <a:headEnd type="none" w="med" len="med"/>
            <a:tailEnd type="none" w="med" len="med"/>
          </a:ln>
          <a:effectLst/>
        </p:spPr>
        <p:txBody>
          <a:bodyPr>
            <a:prstTxWarp prst="textNoShape">
              <a:avLst/>
            </a:prstTxWarp>
          </a:bodyPr>
          <a:lstStyle/>
          <a:p>
            <a:endParaRPr lang="en-US"/>
          </a:p>
        </p:txBody>
      </p:sp>
      <p:sp>
        <p:nvSpPr>
          <p:cNvPr id="26" name="Freeform 24"/>
          <p:cNvSpPr>
            <a:spLocks/>
          </p:cNvSpPr>
          <p:nvPr/>
        </p:nvSpPr>
        <p:spPr bwMode="auto">
          <a:xfrm flipH="1" flipV="1">
            <a:off x="5808659" y="1979611"/>
            <a:ext cx="574675" cy="3519514"/>
          </a:xfrm>
          <a:custGeom>
            <a:avLst/>
            <a:gdLst/>
            <a:ahLst/>
            <a:cxnLst>
              <a:cxn ang="0">
                <a:pos x="0" y="402"/>
              </a:cxn>
              <a:cxn ang="0">
                <a:pos x="420" y="402"/>
              </a:cxn>
              <a:cxn ang="0">
                <a:pos x="420" y="0"/>
              </a:cxn>
            </a:cxnLst>
            <a:rect l="0" t="0" r="r" b="b"/>
            <a:pathLst>
              <a:path w="420" h="402">
                <a:moveTo>
                  <a:pt x="0" y="402"/>
                </a:moveTo>
                <a:lnTo>
                  <a:pt x="420" y="402"/>
                </a:lnTo>
                <a:lnTo>
                  <a:pt x="420" y="0"/>
                </a:lnTo>
              </a:path>
            </a:pathLst>
          </a:custGeom>
          <a:noFill/>
          <a:ln w="19050" cap="flat" cmpd="sng">
            <a:solidFill>
              <a:srgbClr val="000000"/>
            </a:solidFill>
            <a:prstDash val="solid"/>
            <a:round/>
            <a:headEnd type="none" w="med" len="med"/>
            <a:tailEnd type="none" w="med" len="med"/>
          </a:ln>
          <a:effectLst/>
        </p:spPr>
        <p:txBody>
          <a:bodyPr>
            <a:prstTxWarp prst="textNoShape">
              <a:avLst/>
            </a:prstTxWarp>
          </a:bodyPr>
          <a:lstStyle/>
          <a:p>
            <a:endParaRPr lang="en-US"/>
          </a:p>
        </p:txBody>
      </p:sp>
      <p:sp>
        <p:nvSpPr>
          <p:cNvPr id="27" name="Freeform 25"/>
          <p:cNvSpPr>
            <a:spLocks/>
          </p:cNvSpPr>
          <p:nvPr/>
        </p:nvSpPr>
        <p:spPr bwMode="auto">
          <a:xfrm flipH="1" flipV="1">
            <a:off x="4533898" y="1863726"/>
            <a:ext cx="600075" cy="3873524"/>
          </a:xfrm>
          <a:custGeom>
            <a:avLst/>
            <a:gdLst/>
            <a:ahLst/>
            <a:cxnLst>
              <a:cxn ang="0">
                <a:pos x="0" y="402"/>
              </a:cxn>
              <a:cxn ang="0">
                <a:pos x="420" y="402"/>
              </a:cxn>
              <a:cxn ang="0">
                <a:pos x="420" y="0"/>
              </a:cxn>
            </a:cxnLst>
            <a:rect l="0" t="0" r="r" b="b"/>
            <a:pathLst>
              <a:path w="420" h="402">
                <a:moveTo>
                  <a:pt x="0" y="402"/>
                </a:moveTo>
                <a:lnTo>
                  <a:pt x="420" y="402"/>
                </a:lnTo>
                <a:lnTo>
                  <a:pt x="420" y="0"/>
                </a:lnTo>
              </a:path>
            </a:pathLst>
          </a:custGeom>
          <a:noFill/>
          <a:ln w="19050" cap="flat" cmpd="sng">
            <a:solidFill>
              <a:srgbClr val="000000"/>
            </a:solidFill>
            <a:prstDash val="solid"/>
            <a:round/>
            <a:headEnd type="none" w="med" len="med"/>
            <a:tailEnd type="none" w="med" len="med"/>
          </a:ln>
          <a:effectLst/>
        </p:spPr>
        <p:txBody>
          <a:bodyPr>
            <a:prstTxWarp prst="textNoShape">
              <a:avLst/>
            </a:prstTxWarp>
          </a:bodyPr>
          <a:lstStyle/>
          <a:p>
            <a:endParaRPr lang="en-US"/>
          </a:p>
        </p:txBody>
      </p:sp>
      <p:sp>
        <p:nvSpPr>
          <p:cNvPr id="28" name="Line 26"/>
          <p:cNvSpPr>
            <a:spLocks noChangeShapeType="1"/>
          </p:cNvSpPr>
          <p:nvPr/>
        </p:nvSpPr>
        <p:spPr bwMode="auto">
          <a:xfrm>
            <a:off x="1862137" y="1062038"/>
            <a:ext cx="3228975" cy="0"/>
          </a:xfrm>
          <a:prstGeom prst="line">
            <a:avLst/>
          </a:prstGeom>
          <a:noFill/>
          <a:ln w="19050">
            <a:solidFill>
              <a:srgbClr val="000000"/>
            </a:solidFill>
            <a:round/>
            <a:headEnd/>
            <a:tailEnd/>
          </a:ln>
          <a:effectLst/>
        </p:spPr>
        <p:txBody>
          <a:bodyPr>
            <a:prstTxWarp prst="textNoShape">
              <a:avLst/>
            </a:prstTxWarp>
          </a:bodyPr>
          <a:lstStyle/>
          <a:p>
            <a:endParaRPr lang="en-US"/>
          </a:p>
        </p:txBody>
      </p:sp>
      <p:sp>
        <p:nvSpPr>
          <p:cNvPr id="29" name="Freeform 27"/>
          <p:cNvSpPr>
            <a:spLocks/>
          </p:cNvSpPr>
          <p:nvPr/>
        </p:nvSpPr>
        <p:spPr bwMode="auto">
          <a:xfrm>
            <a:off x="4754562" y="1312863"/>
            <a:ext cx="355600" cy="301625"/>
          </a:xfrm>
          <a:custGeom>
            <a:avLst/>
            <a:gdLst/>
            <a:ahLst/>
            <a:cxnLst>
              <a:cxn ang="0">
                <a:pos x="0" y="0"/>
              </a:cxn>
              <a:cxn ang="0">
                <a:pos x="0" y="188"/>
              </a:cxn>
              <a:cxn ang="0">
                <a:pos x="224" y="188"/>
              </a:cxn>
            </a:cxnLst>
            <a:rect l="0" t="0" r="r" b="b"/>
            <a:pathLst>
              <a:path w="224" h="188">
                <a:moveTo>
                  <a:pt x="0" y="0"/>
                </a:moveTo>
                <a:lnTo>
                  <a:pt x="0" y="188"/>
                </a:lnTo>
                <a:lnTo>
                  <a:pt x="224" y="188"/>
                </a:lnTo>
              </a:path>
            </a:pathLst>
          </a:custGeom>
          <a:noFill/>
          <a:ln w="19050" cmpd="sng">
            <a:solidFill>
              <a:srgbClr val="000000"/>
            </a:solidFill>
            <a:round/>
            <a:headEnd type="oval" w="med" len="med"/>
            <a:tailEnd/>
          </a:ln>
          <a:effectLst/>
        </p:spPr>
        <p:txBody>
          <a:bodyPr>
            <a:prstTxWarp prst="textNoShape">
              <a:avLst/>
            </a:prstTxWarp>
          </a:bodyPr>
          <a:lstStyle/>
          <a:p>
            <a:endParaRPr lang="en-US"/>
          </a:p>
        </p:txBody>
      </p:sp>
      <p:sp>
        <p:nvSpPr>
          <p:cNvPr id="30" name="Freeform 28"/>
          <p:cNvSpPr>
            <a:spLocks/>
          </p:cNvSpPr>
          <p:nvPr/>
        </p:nvSpPr>
        <p:spPr bwMode="auto">
          <a:xfrm>
            <a:off x="6548437" y="1217613"/>
            <a:ext cx="666750" cy="638175"/>
          </a:xfrm>
          <a:custGeom>
            <a:avLst/>
            <a:gdLst/>
            <a:ahLst/>
            <a:cxnLst>
              <a:cxn ang="0">
                <a:pos x="0" y="402"/>
              </a:cxn>
              <a:cxn ang="0">
                <a:pos x="420" y="402"/>
              </a:cxn>
              <a:cxn ang="0">
                <a:pos x="420" y="0"/>
              </a:cxn>
            </a:cxnLst>
            <a:rect l="0" t="0" r="r" b="b"/>
            <a:pathLst>
              <a:path w="420" h="402">
                <a:moveTo>
                  <a:pt x="0" y="402"/>
                </a:moveTo>
                <a:lnTo>
                  <a:pt x="420" y="402"/>
                </a:lnTo>
                <a:lnTo>
                  <a:pt x="420" y="0"/>
                </a:lnTo>
              </a:path>
            </a:pathLst>
          </a:custGeom>
          <a:noFill/>
          <a:ln w="19050" cap="flat" cmpd="sng">
            <a:solidFill>
              <a:srgbClr val="000000"/>
            </a:solidFill>
            <a:prstDash val="solid"/>
            <a:round/>
            <a:headEnd type="none" w="med" len="med"/>
            <a:tailEnd type="none" w="med" len="med"/>
          </a:ln>
          <a:effectLst/>
        </p:spPr>
        <p:txBody>
          <a:bodyPr>
            <a:prstTxWarp prst="textNoShape">
              <a:avLst/>
            </a:prstTxWarp>
          </a:bodyPr>
          <a:lstStyle/>
          <a:p>
            <a:endParaRPr lang="en-US"/>
          </a:p>
        </p:txBody>
      </p:sp>
      <p:sp>
        <p:nvSpPr>
          <p:cNvPr id="31" name="Line 29"/>
          <p:cNvSpPr>
            <a:spLocks noChangeShapeType="1"/>
          </p:cNvSpPr>
          <p:nvPr/>
        </p:nvSpPr>
        <p:spPr bwMode="auto">
          <a:xfrm>
            <a:off x="5360987" y="1725613"/>
            <a:ext cx="1020763" cy="0"/>
          </a:xfrm>
          <a:prstGeom prst="line">
            <a:avLst/>
          </a:prstGeom>
          <a:noFill/>
          <a:ln w="19050">
            <a:solidFill>
              <a:srgbClr val="000000"/>
            </a:solidFill>
            <a:round/>
            <a:headEnd/>
            <a:tailEnd/>
          </a:ln>
          <a:effectLst/>
        </p:spPr>
        <p:txBody>
          <a:bodyPr>
            <a:prstTxWarp prst="textNoShape">
              <a:avLst/>
            </a:prstTxWarp>
          </a:bodyPr>
          <a:lstStyle/>
          <a:p>
            <a:endParaRPr lang="en-US"/>
          </a:p>
        </p:txBody>
      </p:sp>
      <p:sp>
        <p:nvSpPr>
          <p:cNvPr id="32" name="Line 30"/>
          <p:cNvSpPr>
            <a:spLocks noChangeShapeType="1"/>
          </p:cNvSpPr>
          <p:nvPr/>
        </p:nvSpPr>
        <p:spPr bwMode="auto">
          <a:xfrm>
            <a:off x="5400675" y="1179513"/>
            <a:ext cx="1411287" cy="0"/>
          </a:xfrm>
          <a:prstGeom prst="line">
            <a:avLst/>
          </a:prstGeom>
          <a:noFill/>
          <a:ln w="19050">
            <a:solidFill>
              <a:srgbClr val="000000"/>
            </a:solidFill>
            <a:round/>
            <a:headEnd/>
            <a:tailEnd/>
          </a:ln>
          <a:effectLst/>
        </p:spPr>
        <p:txBody>
          <a:bodyPr>
            <a:prstTxWarp prst="textNoShape">
              <a:avLst/>
            </a:prstTxWarp>
          </a:bodyPr>
          <a:lstStyle/>
          <a:p>
            <a:endParaRPr lang="en-US"/>
          </a:p>
        </p:txBody>
      </p:sp>
      <p:sp useBgFill="1">
        <p:nvSpPr>
          <p:cNvPr id="33" name="AutoShape 31"/>
          <p:cNvSpPr>
            <a:spLocks noChangeArrowheads="1"/>
          </p:cNvSpPr>
          <p:nvPr/>
        </p:nvSpPr>
        <p:spPr bwMode="auto">
          <a:xfrm rot="10800000" flipH="1">
            <a:off x="5019675" y="962026"/>
            <a:ext cx="493712" cy="441325"/>
          </a:xfrm>
          <a:prstGeom prst="flowChartDelay">
            <a:avLst/>
          </a:prstGeom>
          <a:ln w="28575">
            <a:solidFill>
              <a:srgbClr val="000000"/>
            </a:solidFill>
            <a:miter lim="800000"/>
            <a:headEnd/>
            <a:tailEnd/>
          </a:ln>
          <a:effectLst/>
        </p:spPr>
        <p:txBody>
          <a:bodyPr wrap="none" anchor="ctr">
            <a:prstTxWarp prst="textNoShape">
              <a:avLst/>
            </a:prstTxWarp>
          </a:bodyPr>
          <a:lstStyle/>
          <a:p>
            <a:endParaRPr lang="en-US"/>
          </a:p>
        </p:txBody>
      </p:sp>
      <p:grpSp>
        <p:nvGrpSpPr>
          <p:cNvPr id="34" name="Group 32"/>
          <p:cNvGrpSpPr>
            <a:grpSpLocks/>
          </p:cNvGrpSpPr>
          <p:nvPr/>
        </p:nvGrpSpPr>
        <p:grpSpPr bwMode="auto">
          <a:xfrm>
            <a:off x="5020692" y="1509713"/>
            <a:ext cx="502219" cy="450850"/>
            <a:chOff x="2588" y="1318"/>
            <a:chExt cx="414" cy="352"/>
          </a:xfrm>
        </p:grpSpPr>
        <p:sp useBgFill="1">
          <p:nvSpPr>
            <p:cNvPr id="35" name="Freeform 33"/>
            <p:cNvSpPr>
              <a:spLocks noChangeAspect="1"/>
            </p:cNvSpPr>
            <p:nvPr/>
          </p:nvSpPr>
          <p:spPr bwMode="auto">
            <a:xfrm>
              <a:off x="2588" y="1318"/>
              <a:ext cx="133" cy="352"/>
            </a:xfrm>
            <a:custGeom>
              <a:avLst/>
              <a:gdLst/>
              <a:ahLst/>
              <a:cxnLst>
                <a:cxn ang="0">
                  <a:pos x="8" y="1"/>
                </a:cxn>
                <a:cxn ang="0">
                  <a:pos x="23" y="25"/>
                </a:cxn>
                <a:cxn ang="0">
                  <a:pos x="31" y="44"/>
                </a:cxn>
                <a:cxn ang="0">
                  <a:pos x="41" y="68"/>
                </a:cxn>
                <a:cxn ang="0">
                  <a:pos x="46" y="88"/>
                </a:cxn>
                <a:cxn ang="0">
                  <a:pos x="50" y="118"/>
                </a:cxn>
                <a:cxn ang="0">
                  <a:pos x="53" y="148"/>
                </a:cxn>
                <a:cxn ang="0">
                  <a:pos x="55" y="169"/>
                </a:cxn>
                <a:cxn ang="0">
                  <a:pos x="53" y="187"/>
                </a:cxn>
                <a:cxn ang="0">
                  <a:pos x="52" y="206"/>
                </a:cxn>
                <a:cxn ang="0">
                  <a:pos x="49" y="226"/>
                </a:cxn>
                <a:cxn ang="0">
                  <a:pos x="43" y="252"/>
                </a:cxn>
                <a:cxn ang="0">
                  <a:pos x="34" y="277"/>
                </a:cxn>
                <a:cxn ang="0">
                  <a:pos x="25" y="301"/>
                </a:cxn>
                <a:cxn ang="0">
                  <a:pos x="12" y="330"/>
                </a:cxn>
                <a:cxn ang="0">
                  <a:pos x="0" y="351"/>
                </a:cxn>
                <a:cxn ang="0">
                  <a:pos x="124" y="352"/>
                </a:cxn>
                <a:cxn ang="0">
                  <a:pos x="129" y="307"/>
                </a:cxn>
                <a:cxn ang="0">
                  <a:pos x="133" y="10"/>
                </a:cxn>
                <a:cxn ang="0">
                  <a:pos x="121" y="0"/>
                </a:cxn>
                <a:cxn ang="0">
                  <a:pos x="8" y="1"/>
                </a:cxn>
              </a:cxnLst>
              <a:rect l="0" t="0" r="r" b="b"/>
              <a:pathLst>
                <a:path w="133" h="352">
                  <a:moveTo>
                    <a:pt x="8" y="1"/>
                  </a:moveTo>
                  <a:lnTo>
                    <a:pt x="23" y="25"/>
                  </a:lnTo>
                  <a:lnTo>
                    <a:pt x="31" y="44"/>
                  </a:lnTo>
                  <a:lnTo>
                    <a:pt x="41" y="68"/>
                  </a:lnTo>
                  <a:lnTo>
                    <a:pt x="46" y="88"/>
                  </a:lnTo>
                  <a:lnTo>
                    <a:pt x="50" y="118"/>
                  </a:lnTo>
                  <a:lnTo>
                    <a:pt x="53" y="148"/>
                  </a:lnTo>
                  <a:lnTo>
                    <a:pt x="55" y="169"/>
                  </a:lnTo>
                  <a:lnTo>
                    <a:pt x="53" y="187"/>
                  </a:lnTo>
                  <a:lnTo>
                    <a:pt x="52" y="206"/>
                  </a:lnTo>
                  <a:lnTo>
                    <a:pt x="49" y="226"/>
                  </a:lnTo>
                  <a:lnTo>
                    <a:pt x="43" y="252"/>
                  </a:lnTo>
                  <a:lnTo>
                    <a:pt x="34" y="277"/>
                  </a:lnTo>
                  <a:lnTo>
                    <a:pt x="25" y="301"/>
                  </a:lnTo>
                  <a:lnTo>
                    <a:pt x="12" y="330"/>
                  </a:lnTo>
                  <a:lnTo>
                    <a:pt x="0" y="351"/>
                  </a:lnTo>
                  <a:lnTo>
                    <a:pt x="124" y="352"/>
                  </a:lnTo>
                  <a:lnTo>
                    <a:pt x="129" y="307"/>
                  </a:lnTo>
                  <a:lnTo>
                    <a:pt x="133" y="10"/>
                  </a:lnTo>
                  <a:lnTo>
                    <a:pt x="121" y="0"/>
                  </a:lnTo>
                  <a:lnTo>
                    <a:pt x="8" y="1"/>
                  </a:lnTo>
                  <a:close/>
                </a:path>
              </a:pathLst>
            </a:custGeom>
            <a:ln w="28575" cap="flat" cmpd="sng">
              <a:solidFill>
                <a:srgbClr val="000000"/>
              </a:solidFill>
              <a:prstDash val="solid"/>
              <a:round/>
              <a:headEnd/>
              <a:tailEnd/>
            </a:ln>
            <a:effectLst/>
          </p:spPr>
          <p:txBody>
            <a:bodyPr wrap="none" anchor="ctr">
              <a:prstTxWarp prst="textNoShape">
                <a:avLst/>
              </a:prstTxWarp>
            </a:bodyPr>
            <a:lstStyle/>
            <a:p>
              <a:endParaRPr lang="en-US"/>
            </a:p>
          </p:txBody>
        </p:sp>
        <p:sp useBgFill="1">
          <p:nvSpPr>
            <p:cNvPr id="36" name="Arc 34"/>
            <p:cNvSpPr>
              <a:spLocks noChangeAspect="1"/>
            </p:cNvSpPr>
            <p:nvPr/>
          </p:nvSpPr>
          <p:spPr bwMode="auto">
            <a:xfrm>
              <a:off x="2698" y="1318"/>
              <a:ext cx="304" cy="332"/>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ln w="28575">
              <a:solidFill>
                <a:srgbClr val="000000"/>
              </a:solidFill>
              <a:round/>
              <a:headEnd/>
              <a:tailEnd/>
            </a:ln>
            <a:effectLst/>
          </p:spPr>
          <p:txBody>
            <a:bodyPr wrap="none" anchor="ctr">
              <a:prstTxWarp prst="textNoShape">
                <a:avLst/>
              </a:prstTxWarp>
            </a:bodyPr>
            <a:lstStyle/>
            <a:p>
              <a:endParaRPr lang="en-US"/>
            </a:p>
          </p:txBody>
        </p:sp>
        <p:sp useBgFill="1">
          <p:nvSpPr>
            <p:cNvPr id="37" name="Arc 35"/>
            <p:cNvSpPr>
              <a:spLocks noChangeAspect="1"/>
            </p:cNvSpPr>
            <p:nvPr/>
          </p:nvSpPr>
          <p:spPr bwMode="auto">
            <a:xfrm flipV="1">
              <a:off x="2691" y="1338"/>
              <a:ext cx="304" cy="331"/>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ln w="28575">
              <a:solidFill>
                <a:srgbClr val="000000"/>
              </a:solidFill>
              <a:round/>
              <a:headEnd/>
              <a:tailEnd/>
            </a:ln>
            <a:effectLst/>
          </p:spPr>
          <p:txBody>
            <a:bodyPr wrap="none" anchor="ctr">
              <a:prstTxWarp prst="textNoShape">
                <a:avLst/>
              </a:prstTxWarp>
            </a:bodyPr>
            <a:lstStyle/>
            <a:p>
              <a:endParaRPr lang="en-US"/>
            </a:p>
          </p:txBody>
        </p:sp>
      </p:grpSp>
      <p:sp useBgFill="1">
        <p:nvSpPr>
          <p:cNvPr id="38" name="AutoShape 36"/>
          <p:cNvSpPr>
            <a:spLocks noChangeArrowheads="1"/>
          </p:cNvSpPr>
          <p:nvPr/>
        </p:nvSpPr>
        <p:spPr bwMode="auto">
          <a:xfrm rot="10800000" flipH="1">
            <a:off x="6151562" y="1633538"/>
            <a:ext cx="493713" cy="441325"/>
          </a:xfrm>
          <a:prstGeom prst="flowChartDelay">
            <a:avLst/>
          </a:prstGeom>
          <a:ln w="28575">
            <a:solidFill>
              <a:srgbClr val="000000"/>
            </a:solidFill>
            <a:miter lim="800000"/>
            <a:headEnd/>
            <a:tailEnd/>
          </a:ln>
          <a:effectLst/>
        </p:spPr>
        <p:txBody>
          <a:bodyPr wrap="none" anchor="ctr">
            <a:prstTxWarp prst="textNoShape">
              <a:avLst/>
            </a:prstTxWarp>
          </a:bodyPr>
          <a:lstStyle/>
          <a:p>
            <a:endParaRPr lang="en-US"/>
          </a:p>
        </p:txBody>
      </p:sp>
      <p:sp useBgFill="1">
        <p:nvSpPr>
          <p:cNvPr id="39" name="Oval 37"/>
          <p:cNvSpPr>
            <a:spLocks noChangeArrowheads="1"/>
          </p:cNvSpPr>
          <p:nvPr/>
        </p:nvSpPr>
        <p:spPr bwMode="auto">
          <a:xfrm flipV="1">
            <a:off x="4957762" y="1563688"/>
            <a:ext cx="95250" cy="95250"/>
          </a:xfrm>
          <a:prstGeom prst="ellipse">
            <a:avLst/>
          </a:prstGeom>
          <a:ln w="19050">
            <a:solidFill>
              <a:srgbClr val="000000"/>
            </a:solidFill>
            <a:round/>
            <a:headEnd/>
            <a:tailEnd/>
          </a:ln>
          <a:effectLst/>
        </p:spPr>
        <p:txBody>
          <a:bodyPr wrap="none" anchor="ctr">
            <a:prstTxWarp prst="textNoShape">
              <a:avLst/>
            </a:prstTxWarp>
          </a:bodyPr>
          <a:lstStyle/>
          <a:p>
            <a:endParaRPr lang="en-US"/>
          </a:p>
        </p:txBody>
      </p:sp>
      <p:sp>
        <p:nvSpPr>
          <p:cNvPr id="42" name="Line 40"/>
          <p:cNvSpPr>
            <a:spLocks noChangeShapeType="1"/>
          </p:cNvSpPr>
          <p:nvPr/>
        </p:nvSpPr>
        <p:spPr bwMode="auto">
          <a:xfrm>
            <a:off x="1735137" y="2190751"/>
            <a:ext cx="3355975" cy="0"/>
          </a:xfrm>
          <a:prstGeom prst="line">
            <a:avLst/>
          </a:prstGeom>
          <a:noFill/>
          <a:ln w="19050">
            <a:solidFill>
              <a:srgbClr val="000000"/>
            </a:solidFill>
            <a:round/>
            <a:headEnd/>
            <a:tailEnd/>
          </a:ln>
          <a:effectLst/>
        </p:spPr>
        <p:txBody>
          <a:bodyPr>
            <a:prstTxWarp prst="textNoShape">
              <a:avLst/>
            </a:prstTxWarp>
          </a:bodyPr>
          <a:lstStyle/>
          <a:p>
            <a:endParaRPr lang="en-US"/>
          </a:p>
        </p:txBody>
      </p:sp>
      <p:sp>
        <p:nvSpPr>
          <p:cNvPr id="43" name="Freeform 41"/>
          <p:cNvSpPr>
            <a:spLocks/>
          </p:cNvSpPr>
          <p:nvPr/>
        </p:nvSpPr>
        <p:spPr bwMode="auto">
          <a:xfrm>
            <a:off x="4754562" y="2441576"/>
            <a:ext cx="355600" cy="301625"/>
          </a:xfrm>
          <a:custGeom>
            <a:avLst/>
            <a:gdLst/>
            <a:ahLst/>
            <a:cxnLst>
              <a:cxn ang="0">
                <a:pos x="0" y="0"/>
              </a:cxn>
              <a:cxn ang="0">
                <a:pos x="0" y="188"/>
              </a:cxn>
              <a:cxn ang="0">
                <a:pos x="224" y="188"/>
              </a:cxn>
            </a:cxnLst>
            <a:rect l="0" t="0" r="r" b="b"/>
            <a:pathLst>
              <a:path w="224" h="188">
                <a:moveTo>
                  <a:pt x="0" y="0"/>
                </a:moveTo>
                <a:lnTo>
                  <a:pt x="0" y="188"/>
                </a:lnTo>
                <a:lnTo>
                  <a:pt x="224" y="188"/>
                </a:lnTo>
              </a:path>
            </a:pathLst>
          </a:custGeom>
          <a:noFill/>
          <a:ln w="19050" cmpd="sng">
            <a:solidFill>
              <a:srgbClr val="000000"/>
            </a:solidFill>
            <a:round/>
            <a:headEnd type="oval" w="med" len="med"/>
            <a:tailEnd/>
          </a:ln>
          <a:effectLst/>
        </p:spPr>
        <p:txBody>
          <a:bodyPr>
            <a:prstTxWarp prst="textNoShape">
              <a:avLst/>
            </a:prstTxWarp>
          </a:bodyPr>
          <a:lstStyle/>
          <a:p>
            <a:endParaRPr lang="en-US"/>
          </a:p>
        </p:txBody>
      </p:sp>
      <p:sp>
        <p:nvSpPr>
          <p:cNvPr id="44" name="Freeform 42"/>
          <p:cNvSpPr>
            <a:spLocks/>
          </p:cNvSpPr>
          <p:nvPr/>
        </p:nvSpPr>
        <p:spPr bwMode="auto">
          <a:xfrm>
            <a:off x="6548437" y="2346326"/>
            <a:ext cx="666750" cy="638175"/>
          </a:xfrm>
          <a:custGeom>
            <a:avLst/>
            <a:gdLst/>
            <a:ahLst/>
            <a:cxnLst>
              <a:cxn ang="0">
                <a:pos x="0" y="402"/>
              </a:cxn>
              <a:cxn ang="0">
                <a:pos x="420" y="402"/>
              </a:cxn>
              <a:cxn ang="0">
                <a:pos x="420" y="0"/>
              </a:cxn>
            </a:cxnLst>
            <a:rect l="0" t="0" r="r" b="b"/>
            <a:pathLst>
              <a:path w="420" h="402">
                <a:moveTo>
                  <a:pt x="0" y="402"/>
                </a:moveTo>
                <a:lnTo>
                  <a:pt x="420" y="402"/>
                </a:lnTo>
                <a:lnTo>
                  <a:pt x="420" y="0"/>
                </a:lnTo>
              </a:path>
            </a:pathLst>
          </a:custGeom>
          <a:noFill/>
          <a:ln w="19050" cap="flat" cmpd="sng">
            <a:solidFill>
              <a:srgbClr val="000000"/>
            </a:solidFill>
            <a:prstDash val="solid"/>
            <a:round/>
            <a:headEnd type="none" w="med" len="med"/>
            <a:tailEnd type="none" w="med" len="med"/>
          </a:ln>
          <a:effectLst/>
        </p:spPr>
        <p:txBody>
          <a:bodyPr>
            <a:prstTxWarp prst="textNoShape">
              <a:avLst/>
            </a:prstTxWarp>
          </a:bodyPr>
          <a:lstStyle/>
          <a:p>
            <a:endParaRPr lang="en-US"/>
          </a:p>
        </p:txBody>
      </p:sp>
      <p:sp>
        <p:nvSpPr>
          <p:cNvPr id="45" name="Line 43"/>
          <p:cNvSpPr>
            <a:spLocks noChangeShapeType="1"/>
          </p:cNvSpPr>
          <p:nvPr/>
        </p:nvSpPr>
        <p:spPr bwMode="auto">
          <a:xfrm>
            <a:off x="5360987" y="2854326"/>
            <a:ext cx="1020763" cy="0"/>
          </a:xfrm>
          <a:prstGeom prst="line">
            <a:avLst/>
          </a:prstGeom>
          <a:noFill/>
          <a:ln w="19050">
            <a:solidFill>
              <a:srgbClr val="000000"/>
            </a:solidFill>
            <a:round/>
            <a:headEnd/>
            <a:tailEnd/>
          </a:ln>
          <a:effectLst/>
        </p:spPr>
        <p:txBody>
          <a:bodyPr>
            <a:prstTxWarp prst="textNoShape">
              <a:avLst/>
            </a:prstTxWarp>
          </a:bodyPr>
          <a:lstStyle/>
          <a:p>
            <a:endParaRPr lang="en-US"/>
          </a:p>
        </p:txBody>
      </p:sp>
      <p:sp>
        <p:nvSpPr>
          <p:cNvPr id="46" name="Line 44"/>
          <p:cNvSpPr>
            <a:spLocks noChangeShapeType="1"/>
          </p:cNvSpPr>
          <p:nvPr/>
        </p:nvSpPr>
        <p:spPr bwMode="auto">
          <a:xfrm>
            <a:off x="5400675" y="2308226"/>
            <a:ext cx="1411287" cy="0"/>
          </a:xfrm>
          <a:prstGeom prst="line">
            <a:avLst/>
          </a:prstGeom>
          <a:noFill/>
          <a:ln w="19050">
            <a:solidFill>
              <a:srgbClr val="000000"/>
            </a:solidFill>
            <a:round/>
            <a:headEnd/>
            <a:tailEnd/>
          </a:ln>
          <a:effectLst/>
        </p:spPr>
        <p:txBody>
          <a:bodyPr>
            <a:prstTxWarp prst="textNoShape">
              <a:avLst/>
            </a:prstTxWarp>
          </a:bodyPr>
          <a:lstStyle/>
          <a:p>
            <a:endParaRPr lang="en-US"/>
          </a:p>
        </p:txBody>
      </p:sp>
      <p:sp useBgFill="1">
        <p:nvSpPr>
          <p:cNvPr id="47" name="AutoShape 45"/>
          <p:cNvSpPr>
            <a:spLocks noChangeArrowheads="1"/>
          </p:cNvSpPr>
          <p:nvPr/>
        </p:nvSpPr>
        <p:spPr bwMode="auto">
          <a:xfrm rot="10800000" flipH="1">
            <a:off x="5019675" y="2090738"/>
            <a:ext cx="493712" cy="441325"/>
          </a:xfrm>
          <a:prstGeom prst="flowChartDelay">
            <a:avLst/>
          </a:prstGeom>
          <a:ln w="28575">
            <a:solidFill>
              <a:srgbClr val="000000"/>
            </a:solidFill>
            <a:miter lim="800000"/>
            <a:headEnd/>
            <a:tailEnd/>
          </a:ln>
          <a:effectLst/>
        </p:spPr>
        <p:txBody>
          <a:bodyPr wrap="none" anchor="ctr">
            <a:prstTxWarp prst="textNoShape">
              <a:avLst/>
            </a:prstTxWarp>
          </a:bodyPr>
          <a:lstStyle/>
          <a:p>
            <a:endParaRPr lang="en-US"/>
          </a:p>
        </p:txBody>
      </p:sp>
      <p:grpSp>
        <p:nvGrpSpPr>
          <p:cNvPr id="48" name="Group 46"/>
          <p:cNvGrpSpPr>
            <a:grpSpLocks/>
          </p:cNvGrpSpPr>
          <p:nvPr/>
        </p:nvGrpSpPr>
        <p:grpSpPr bwMode="auto">
          <a:xfrm>
            <a:off x="5020692" y="2638426"/>
            <a:ext cx="502219" cy="450850"/>
            <a:chOff x="2588" y="1318"/>
            <a:chExt cx="414" cy="352"/>
          </a:xfrm>
        </p:grpSpPr>
        <p:sp useBgFill="1">
          <p:nvSpPr>
            <p:cNvPr id="49" name="Freeform 47"/>
            <p:cNvSpPr>
              <a:spLocks noChangeAspect="1"/>
            </p:cNvSpPr>
            <p:nvPr/>
          </p:nvSpPr>
          <p:spPr bwMode="auto">
            <a:xfrm>
              <a:off x="2588" y="1318"/>
              <a:ext cx="133" cy="352"/>
            </a:xfrm>
            <a:custGeom>
              <a:avLst/>
              <a:gdLst/>
              <a:ahLst/>
              <a:cxnLst>
                <a:cxn ang="0">
                  <a:pos x="8" y="1"/>
                </a:cxn>
                <a:cxn ang="0">
                  <a:pos x="23" y="25"/>
                </a:cxn>
                <a:cxn ang="0">
                  <a:pos x="31" y="44"/>
                </a:cxn>
                <a:cxn ang="0">
                  <a:pos x="41" y="68"/>
                </a:cxn>
                <a:cxn ang="0">
                  <a:pos x="46" y="88"/>
                </a:cxn>
                <a:cxn ang="0">
                  <a:pos x="50" y="118"/>
                </a:cxn>
                <a:cxn ang="0">
                  <a:pos x="53" y="148"/>
                </a:cxn>
                <a:cxn ang="0">
                  <a:pos x="55" y="169"/>
                </a:cxn>
                <a:cxn ang="0">
                  <a:pos x="53" y="187"/>
                </a:cxn>
                <a:cxn ang="0">
                  <a:pos x="52" y="206"/>
                </a:cxn>
                <a:cxn ang="0">
                  <a:pos x="49" y="226"/>
                </a:cxn>
                <a:cxn ang="0">
                  <a:pos x="43" y="252"/>
                </a:cxn>
                <a:cxn ang="0">
                  <a:pos x="34" y="277"/>
                </a:cxn>
                <a:cxn ang="0">
                  <a:pos x="25" y="301"/>
                </a:cxn>
                <a:cxn ang="0">
                  <a:pos x="12" y="330"/>
                </a:cxn>
                <a:cxn ang="0">
                  <a:pos x="0" y="351"/>
                </a:cxn>
                <a:cxn ang="0">
                  <a:pos x="124" y="352"/>
                </a:cxn>
                <a:cxn ang="0">
                  <a:pos x="129" y="307"/>
                </a:cxn>
                <a:cxn ang="0">
                  <a:pos x="133" y="10"/>
                </a:cxn>
                <a:cxn ang="0">
                  <a:pos x="121" y="0"/>
                </a:cxn>
                <a:cxn ang="0">
                  <a:pos x="8" y="1"/>
                </a:cxn>
              </a:cxnLst>
              <a:rect l="0" t="0" r="r" b="b"/>
              <a:pathLst>
                <a:path w="133" h="352">
                  <a:moveTo>
                    <a:pt x="8" y="1"/>
                  </a:moveTo>
                  <a:lnTo>
                    <a:pt x="23" y="25"/>
                  </a:lnTo>
                  <a:lnTo>
                    <a:pt x="31" y="44"/>
                  </a:lnTo>
                  <a:lnTo>
                    <a:pt x="41" y="68"/>
                  </a:lnTo>
                  <a:lnTo>
                    <a:pt x="46" y="88"/>
                  </a:lnTo>
                  <a:lnTo>
                    <a:pt x="50" y="118"/>
                  </a:lnTo>
                  <a:lnTo>
                    <a:pt x="53" y="148"/>
                  </a:lnTo>
                  <a:lnTo>
                    <a:pt x="55" y="169"/>
                  </a:lnTo>
                  <a:lnTo>
                    <a:pt x="53" y="187"/>
                  </a:lnTo>
                  <a:lnTo>
                    <a:pt x="52" y="206"/>
                  </a:lnTo>
                  <a:lnTo>
                    <a:pt x="49" y="226"/>
                  </a:lnTo>
                  <a:lnTo>
                    <a:pt x="43" y="252"/>
                  </a:lnTo>
                  <a:lnTo>
                    <a:pt x="34" y="277"/>
                  </a:lnTo>
                  <a:lnTo>
                    <a:pt x="25" y="301"/>
                  </a:lnTo>
                  <a:lnTo>
                    <a:pt x="12" y="330"/>
                  </a:lnTo>
                  <a:lnTo>
                    <a:pt x="0" y="351"/>
                  </a:lnTo>
                  <a:lnTo>
                    <a:pt x="124" y="352"/>
                  </a:lnTo>
                  <a:lnTo>
                    <a:pt x="129" y="307"/>
                  </a:lnTo>
                  <a:lnTo>
                    <a:pt x="133" y="10"/>
                  </a:lnTo>
                  <a:lnTo>
                    <a:pt x="121" y="0"/>
                  </a:lnTo>
                  <a:lnTo>
                    <a:pt x="8" y="1"/>
                  </a:lnTo>
                  <a:close/>
                </a:path>
              </a:pathLst>
            </a:custGeom>
            <a:ln w="28575" cap="flat" cmpd="sng">
              <a:solidFill>
                <a:srgbClr val="000000"/>
              </a:solidFill>
              <a:prstDash val="solid"/>
              <a:round/>
              <a:headEnd/>
              <a:tailEnd/>
            </a:ln>
            <a:effectLst/>
          </p:spPr>
          <p:txBody>
            <a:bodyPr wrap="none" anchor="ctr">
              <a:prstTxWarp prst="textNoShape">
                <a:avLst/>
              </a:prstTxWarp>
            </a:bodyPr>
            <a:lstStyle/>
            <a:p>
              <a:endParaRPr lang="en-US"/>
            </a:p>
          </p:txBody>
        </p:sp>
        <p:sp useBgFill="1">
          <p:nvSpPr>
            <p:cNvPr id="50" name="Arc 48"/>
            <p:cNvSpPr>
              <a:spLocks noChangeAspect="1"/>
            </p:cNvSpPr>
            <p:nvPr/>
          </p:nvSpPr>
          <p:spPr bwMode="auto">
            <a:xfrm>
              <a:off x="2698" y="1318"/>
              <a:ext cx="304" cy="332"/>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ln w="28575">
              <a:solidFill>
                <a:srgbClr val="000000"/>
              </a:solidFill>
              <a:round/>
              <a:headEnd/>
              <a:tailEnd/>
            </a:ln>
            <a:effectLst/>
          </p:spPr>
          <p:txBody>
            <a:bodyPr wrap="none" anchor="ctr">
              <a:prstTxWarp prst="textNoShape">
                <a:avLst/>
              </a:prstTxWarp>
            </a:bodyPr>
            <a:lstStyle/>
            <a:p>
              <a:endParaRPr lang="en-US"/>
            </a:p>
          </p:txBody>
        </p:sp>
        <p:sp useBgFill="1">
          <p:nvSpPr>
            <p:cNvPr id="51" name="Arc 49"/>
            <p:cNvSpPr>
              <a:spLocks noChangeAspect="1"/>
            </p:cNvSpPr>
            <p:nvPr/>
          </p:nvSpPr>
          <p:spPr bwMode="auto">
            <a:xfrm flipV="1">
              <a:off x="2691" y="1338"/>
              <a:ext cx="304" cy="331"/>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ln w="28575">
              <a:solidFill>
                <a:srgbClr val="000000"/>
              </a:solidFill>
              <a:round/>
              <a:headEnd/>
              <a:tailEnd/>
            </a:ln>
            <a:effectLst/>
          </p:spPr>
          <p:txBody>
            <a:bodyPr wrap="none" anchor="ctr">
              <a:prstTxWarp prst="textNoShape">
                <a:avLst/>
              </a:prstTxWarp>
            </a:bodyPr>
            <a:lstStyle/>
            <a:p>
              <a:endParaRPr lang="en-US"/>
            </a:p>
          </p:txBody>
        </p:sp>
      </p:grpSp>
      <p:sp useBgFill="1">
        <p:nvSpPr>
          <p:cNvPr id="52" name="AutoShape 50"/>
          <p:cNvSpPr>
            <a:spLocks noChangeArrowheads="1"/>
          </p:cNvSpPr>
          <p:nvPr/>
        </p:nvSpPr>
        <p:spPr bwMode="auto">
          <a:xfrm rot="10800000" flipH="1">
            <a:off x="6151562" y="2762251"/>
            <a:ext cx="493713" cy="441325"/>
          </a:xfrm>
          <a:prstGeom prst="flowChartDelay">
            <a:avLst/>
          </a:prstGeom>
          <a:ln w="28575">
            <a:solidFill>
              <a:srgbClr val="000000"/>
            </a:solidFill>
            <a:miter lim="800000"/>
            <a:headEnd/>
            <a:tailEnd/>
          </a:ln>
          <a:effectLst/>
        </p:spPr>
        <p:txBody>
          <a:bodyPr wrap="none" anchor="ctr">
            <a:prstTxWarp prst="textNoShape">
              <a:avLst/>
            </a:prstTxWarp>
          </a:bodyPr>
          <a:lstStyle/>
          <a:p>
            <a:endParaRPr lang="en-US"/>
          </a:p>
        </p:txBody>
      </p:sp>
      <p:sp useBgFill="1">
        <p:nvSpPr>
          <p:cNvPr id="53" name="Oval 51"/>
          <p:cNvSpPr>
            <a:spLocks noChangeArrowheads="1"/>
          </p:cNvSpPr>
          <p:nvPr/>
        </p:nvSpPr>
        <p:spPr bwMode="auto">
          <a:xfrm flipV="1">
            <a:off x="4957762" y="2692401"/>
            <a:ext cx="95250" cy="95250"/>
          </a:xfrm>
          <a:prstGeom prst="ellipse">
            <a:avLst/>
          </a:prstGeom>
          <a:ln w="19050">
            <a:solidFill>
              <a:srgbClr val="000000"/>
            </a:solidFill>
            <a:round/>
            <a:headEnd/>
            <a:tailEnd/>
          </a:ln>
          <a:effectLst/>
        </p:spPr>
        <p:txBody>
          <a:bodyPr wrap="none" anchor="ctr">
            <a:prstTxWarp prst="textNoShape">
              <a:avLst/>
            </a:prstTxWarp>
          </a:bodyPr>
          <a:lstStyle/>
          <a:p>
            <a:endParaRPr lang="en-US"/>
          </a:p>
        </p:txBody>
      </p:sp>
      <p:sp>
        <p:nvSpPr>
          <p:cNvPr id="56" name="Line 54"/>
          <p:cNvSpPr>
            <a:spLocks noChangeShapeType="1"/>
          </p:cNvSpPr>
          <p:nvPr/>
        </p:nvSpPr>
        <p:spPr bwMode="auto">
          <a:xfrm>
            <a:off x="1771650" y="3959226"/>
            <a:ext cx="3319462" cy="0"/>
          </a:xfrm>
          <a:prstGeom prst="line">
            <a:avLst/>
          </a:prstGeom>
          <a:noFill/>
          <a:ln w="19050">
            <a:solidFill>
              <a:srgbClr val="000000"/>
            </a:solidFill>
            <a:round/>
            <a:headEnd/>
            <a:tailEnd/>
          </a:ln>
          <a:effectLst/>
        </p:spPr>
        <p:txBody>
          <a:bodyPr>
            <a:prstTxWarp prst="textNoShape">
              <a:avLst/>
            </a:prstTxWarp>
          </a:bodyPr>
          <a:lstStyle/>
          <a:p>
            <a:endParaRPr lang="en-US"/>
          </a:p>
        </p:txBody>
      </p:sp>
      <p:sp>
        <p:nvSpPr>
          <p:cNvPr id="57" name="Freeform 55"/>
          <p:cNvSpPr>
            <a:spLocks/>
          </p:cNvSpPr>
          <p:nvPr/>
        </p:nvSpPr>
        <p:spPr bwMode="auto">
          <a:xfrm>
            <a:off x="4754562" y="4210051"/>
            <a:ext cx="355600" cy="301625"/>
          </a:xfrm>
          <a:custGeom>
            <a:avLst/>
            <a:gdLst/>
            <a:ahLst/>
            <a:cxnLst>
              <a:cxn ang="0">
                <a:pos x="0" y="0"/>
              </a:cxn>
              <a:cxn ang="0">
                <a:pos x="0" y="188"/>
              </a:cxn>
              <a:cxn ang="0">
                <a:pos x="224" y="188"/>
              </a:cxn>
            </a:cxnLst>
            <a:rect l="0" t="0" r="r" b="b"/>
            <a:pathLst>
              <a:path w="224" h="188">
                <a:moveTo>
                  <a:pt x="0" y="0"/>
                </a:moveTo>
                <a:lnTo>
                  <a:pt x="0" y="188"/>
                </a:lnTo>
                <a:lnTo>
                  <a:pt x="224" y="188"/>
                </a:lnTo>
              </a:path>
            </a:pathLst>
          </a:custGeom>
          <a:noFill/>
          <a:ln w="19050" cmpd="sng">
            <a:solidFill>
              <a:srgbClr val="000000"/>
            </a:solidFill>
            <a:round/>
            <a:headEnd type="oval" w="med" len="med"/>
            <a:tailEnd/>
          </a:ln>
          <a:effectLst/>
        </p:spPr>
        <p:txBody>
          <a:bodyPr>
            <a:prstTxWarp prst="textNoShape">
              <a:avLst/>
            </a:prstTxWarp>
          </a:bodyPr>
          <a:lstStyle/>
          <a:p>
            <a:endParaRPr lang="en-US"/>
          </a:p>
        </p:txBody>
      </p:sp>
      <p:sp>
        <p:nvSpPr>
          <p:cNvPr id="58" name="Freeform 56"/>
          <p:cNvSpPr>
            <a:spLocks/>
          </p:cNvSpPr>
          <p:nvPr/>
        </p:nvSpPr>
        <p:spPr bwMode="auto">
          <a:xfrm>
            <a:off x="6548437" y="4114801"/>
            <a:ext cx="666750" cy="638175"/>
          </a:xfrm>
          <a:custGeom>
            <a:avLst/>
            <a:gdLst/>
            <a:ahLst/>
            <a:cxnLst>
              <a:cxn ang="0">
                <a:pos x="0" y="402"/>
              </a:cxn>
              <a:cxn ang="0">
                <a:pos x="420" y="402"/>
              </a:cxn>
              <a:cxn ang="0">
                <a:pos x="420" y="0"/>
              </a:cxn>
            </a:cxnLst>
            <a:rect l="0" t="0" r="r" b="b"/>
            <a:pathLst>
              <a:path w="420" h="402">
                <a:moveTo>
                  <a:pt x="0" y="402"/>
                </a:moveTo>
                <a:lnTo>
                  <a:pt x="420" y="402"/>
                </a:lnTo>
                <a:lnTo>
                  <a:pt x="420" y="0"/>
                </a:lnTo>
              </a:path>
            </a:pathLst>
          </a:custGeom>
          <a:noFill/>
          <a:ln w="19050" cap="flat" cmpd="sng">
            <a:solidFill>
              <a:srgbClr val="000000"/>
            </a:solidFill>
            <a:prstDash val="solid"/>
            <a:round/>
            <a:headEnd type="none" w="med" len="med"/>
            <a:tailEnd type="none" w="med" len="med"/>
          </a:ln>
          <a:effectLst/>
        </p:spPr>
        <p:txBody>
          <a:bodyPr>
            <a:prstTxWarp prst="textNoShape">
              <a:avLst/>
            </a:prstTxWarp>
          </a:bodyPr>
          <a:lstStyle/>
          <a:p>
            <a:endParaRPr lang="en-US"/>
          </a:p>
        </p:txBody>
      </p:sp>
      <p:sp>
        <p:nvSpPr>
          <p:cNvPr id="59" name="Line 57"/>
          <p:cNvSpPr>
            <a:spLocks noChangeShapeType="1"/>
          </p:cNvSpPr>
          <p:nvPr/>
        </p:nvSpPr>
        <p:spPr bwMode="auto">
          <a:xfrm>
            <a:off x="5360987" y="4622801"/>
            <a:ext cx="1020763" cy="0"/>
          </a:xfrm>
          <a:prstGeom prst="line">
            <a:avLst/>
          </a:prstGeom>
          <a:noFill/>
          <a:ln w="19050">
            <a:solidFill>
              <a:srgbClr val="000000"/>
            </a:solidFill>
            <a:round/>
            <a:headEnd/>
            <a:tailEnd/>
          </a:ln>
          <a:effectLst/>
        </p:spPr>
        <p:txBody>
          <a:bodyPr>
            <a:prstTxWarp prst="textNoShape">
              <a:avLst/>
            </a:prstTxWarp>
          </a:bodyPr>
          <a:lstStyle/>
          <a:p>
            <a:endParaRPr lang="en-US"/>
          </a:p>
        </p:txBody>
      </p:sp>
      <p:sp>
        <p:nvSpPr>
          <p:cNvPr id="60" name="Line 58"/>
          <p:cNvSpPr>
            <a:spLocks noChangeShapeType="1"/>
          </p:cNvSpPr>
          <p:nvPr/>
        </p:nvSpPr>
        <p:spPr bwMode="auto">
          <a:xfrm>
            <a:off x="5400675" y="4076701"/>
            <a:ext cx="1411287" cy="0"/>
          </a:xfrm>
          <a:prstGeom prst="line">
            <a:avLst/>
          </a:prstGeom>
          <a:noFill/>
          <a:ln w="19050">
            <a:solidFill>
              <a:srgbClr val="000000"/>
            </a:solidFill>
            <a:round/>
            <a:headEnd/>
            <a:tailEnd/>
          </a:ln>
          <a:effectLst/>
        </p:spPr>
        <p:txBody>
          <a:bodyPr>
            <a:prstTxWarp prst="textNoShape">
              <a:avLst/>
            </a:prstTxWarp>
          </a:bodyPr>
          <a:lstStyle/>
          <a:p>
            <a:endParaRPr lang="en-US"/>
          </a:p>
        </p:txBody>
      </p:sp>
      <p:sp useBgFill="1">
        <p:nvSpPr>
          <p:cNvPr id="61" name="AutoShape 59"/>
          <p:cNvSpPr>
            <a:spLocks noChangeArrowheads="1"/>
          </p:cNvSpPr>
          <p:nvPr/>
        </p:nvSpPr>
        <p:spPr bwMode="auto">
          <a:xfrm rot="10800000" flipH="1">
            <a:off x="5019675" y="3859213"/>
            <a:ext cx="493712" cy="441325"/>
          </a:xfrm>
          <a:prstGeom prst="flowChartDelay">
            <a:avLst/>
          </a:prstGeom>
          <a:ln w="28575">
            <a:solidFill>
              <a:srgbClr val="000000"/>
            </a:solidFill>
            <a:miter lim="800000"/>
            <a:headEnd/>
            <a:tailEnd/>
          </a:ln>
          <a:effectLst/>
        </p:spPr>
        <p:txBody>
          <a:bodyPr wrap="none" anchor="ctr">
            <a:prstTxWarp prst="textNoShape">
              <a:avLst/>
            </a:prstTxWarp>
          </a:bodyPr>
          <a:lstStyle/>
          <a:p>
            <a:endParaRPr lang="en-US"/>
          </a:p>
        </p:txBody>
      </p:sp>
      <p:grpSp>
        <p:nvGrpSpPr>
          <p:cNvPr id="62" name="Group 60"/>
          <p:cNvGrpSpPr>
            <a:grpSpLocks/>
          </p:cNvGrpSpPr>
          <p:nvPr/>
        </p:nvGrpSpPr>
        <p:grpSpPr bwMode="auto">
          <a:xfrm>
            <a:off x="5020692" y="4406901"/>
            <a:ext cx="502219" cy="450850"/>
            <a:chOff x="2588" y="1318"/>
            <a:chExt cx="414" cy="352"/>
          </a:xfrm>
        </p:grpSpPr>
        <p:sp useBgFill="1">
          <p:nvSpPr>
            <p:cNvPr id="63" name="Freeform 61"/>
            <p:cNvSpPr>
              <a:spLocks noChangeAspect="1"/>
            </p:cNvSpPr>
            <p:nvPr/>
          </p:nvSpPr>
          <p:spPr bwMode="auto">
            <a:xfrm>
              <a:off x="2588" y="1318"/>
              <a:ext cx="133" cy="352"/>
            </a:xfrm>
            <a:custGeom>
              <a:avLst/>
              <a:gdLst/>
              <a:ahLst/>
              <a:cxnLst>
                <a:cxn ang="0">
                  <a:pos x="8" y="1"/>
                </a:cxn>
                <a:cxn ang="0">
                  <a:pos x="23" y="25"/>
                </a:cxn>
                <a:cxn ang="0">
                  <a:pos x="31" y="44"/>
                </a:cxn>
                <a:cxn ang="0">
                  <a:pos x="41" y="68"/>
                </a:cxn>
                <a:cxn ang="0">
                  <a:pos x="46" y="88"/>
                </a:cxn>
                <a:cxn ang="0">
                  <a:pos x="50" y="118"/>
                </a:cxn>
                <a:cxn ang="0">
                  <a:pos x="53" y="148"/>
                </a:cxn>
                <a:cxn ang="0">
                  <a:pos x="55" y="169"/>
                </a:cxn>
                <a:cxn ang="0">
                  <a:pos x="53" y="187"/>
                </a:cxn>
                <a:cxn ang="0">
                  <a:pos x="52" y="206"/>
                </a:cxn>
                <a:cxn ang="0">
                  <a:pos x="49" y="226"/>
                </a:cxn>
                <a:cxn ang="0">
                  <a:pos x="43" y="252"/>
                </a:cxn>
                <a:cxn ang="0">
                  <a:pos x="34" y="277"/>
                </a:cxn>
                <a:cxn ang="0">
                  <a:pos x="25" y="301"/>
                </a:cxn>
                <a:cxn ang="0">
                  <a:pos x="12" y="330"/>
                </a:cxn>
                <a:cxn ang="0">
                  <a:pos x="0" y="351"/>
                </a:cxn>
                <a:cxn ang="0">
                  <a:pos x="124" y="352"/>
                </a:cxn>
                <a:cxn ang="0">
                  <a:pos x="129" y="307"/>
                </a:cxn>
                <a:cxn ang="0">
                  <a:pos x="133" y="10"/>
                </a:cxn>
                <a:cxn ang="0">
                  <a:pos x="121" y="0"/>
                </a:cxn>
                <a:cxn ang="0">
                  <a:pos x="8" y="1"/>
                </a:cxn>
              </a:cxnLst>
              <a:rect l="0" t="0" r="r" b="b"/>
              <a:pathLst>
                <a:path w="133" h="352">
                  <a:moveTo>
                    <a:pt x="8" y="1"/>
                  </a:moveTo>
                  <a:lnTo>
                    <a:pt x="23" y="25"/>
                  </a:lnTo>
                  <a:lnTo>
                    <a:pt x="31" y="44"/>
                  </a:lnTo>
                  <a:lnTo>
                    <a:pt x="41" y="68"/>
                  </a:lnTo>
                  <a:lnTo>
                    <a:pt x="46" y="88"/>
                  </a:lnTo>
                  <a:lnTo>
                    <a:pt x="50" y="118"/>
                  </a:lnTo>
                  <a:lnTo>
                    <a:pt x="53" y="148"/>
                  </a:lnTo>
                  <a:lnTo>
                    <a:pt x="55" y="169"/>
                  </a:lnTo>
                  <a:lnTo>
                    <a:pt x="53" y="187"/>
                  </a:lnTo>
                  <a:lnTo>
                    <a:pt x="52" y="206"/>
                  </a:lnTo>
                  <a:lnTo>
                    <a:pt x="49" y="226"/>
                  </a:lnTo>
                  <a:lnTo>
                    <a:pt x="43" y="252"/>
                  </a:lnTo>
                  <a:lnTo>
                    <a:pt x="34" y="277"/>
                  </a:lnTo>
                  <a:lnTo>
                    <a:pt x="25" y="301"/>
                  </a:lnTo>
                  <a:lnTo>
                    <a:pt x="12" y="330"/>
                  </a:lnTo>
                  <a:lnTo>
                    <a:pt x="0" y="351"/>
                  </a:lnTo>
                  <a:lnTo>
                    <a:pt x="124" y="352"/>
                  </a:lnTo>
                  <a:lnTo>
                    <a:pt x="129" y="307"/>
                  </a:lnTo>
                  <a:lnTo>
                    <a:pt x="133" y="10"/>
                  </a:lnTo>
                  <a:lnTo>
                    <a:pt x="121" y="0"/>
                  </a:lnTo>
                  <a:lnTo>
                    <a:pt x="8" y="1"/>
                  </a:lnTo>
                  <a:close/>
                </a:path>
              </a:pathLst>
            </a:custGeom>
            <a:ln w="28575" cap="flat" cmpd="sng">
              <a:solidFill>
                <a:srgbClr val="000000"/>
              </a:solidFill>
              <a:prstDash val="solid"/>
              <a:round/>
              <a:headEnd/>
              <a:tailEnd/>
            </a:ln>
            <a:effectLst/>
          </p:spPr>
          <p:txBody>
            <a:bodyPr wrap="none" anchor="ctr">
              <a:prstTxWarp prst="textNoShape">
                <a:avLst/>
              </a:prstTxWarp>
            </a:bodyPr>
            <a:lstStyle/>
            <a:p>
              <a:endParaRPr lang="en-US"/>
            </a:p>
          </p:txBody>
        </p:sp>
        <p:sp useBgFill="1">
          <p:nvSpPr>
            <p:cNvPr id="64" name="Arc 62"/>
            <p:cNvSpPr>
              <a:spLocks noChangeAspect="1"/>
            </p:cNvSpPr>
            <p:nvPr/>
          </p:nvSpPr>
          <p:spPr bwMode="auto">
            <a:xfrm>
              <a:off x="2698" y="1318"/>
              <a:ext cx="304" cy="332"/>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ln w="28575">
              <a:solidFill>
                <a:srgbClr val="000000"/>
              </a:solidFill>
              <a:round/>
              <a:headEnd/>
              <a:tailEnd/>
            </a:ln>
            <a:effectLst/>
          </p:spPr>
          <p:txBody>
            <a:bodyPr wrap="none" anchor="ctr">
              <a:prstTxWarp prst="textNoShape">
                <a:avLst/>
              </a:prstTxWarp>
            </a:bodyPr>
            <a:lstStyle/>
            <a:p>
              <a:endParaRPr lang="en-US"/>
            </a:p>
          </p:txBody>
        </p:sp>
        <p:sp useBgFill="1">
          <p:nvSpPr>
            <p:cNvPr id="65" name="Arc 63"/>
            <p:cNvSpPr>
              <a:spLocks noChangeAspect="1"/>
            </p:cNvSpPr>
            <p:nvPr/>
          </p:nvSpPr>
          <p:spPr bwMode="auto">
            <a:xfrm flipV="1">
              <a:off x="2691" y="1338"/>
              <a:ext cx="304" cy="331"/>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ln w="28575">
              <a:solidFill>
                <a:srgbClr val="000000"/>
              </a:solidFill>
              <a:round/>
              <a:headEnd/>
              <a:tailEnd/>
            </a:ln>
            <a:effectLst/>
          </p:spPr>
          <p:txBody>
            <a:bodyPr wrap="none" anchor="ctr">
              <a:prstTxWarp prst="textNoShape">
                <a:avLst/>
              </a:prstTxWarp>
            </a:bodyPr>
            <a:lstStyle/>
            <a:p>
              <a:endParaRPr lang="en-US"/>
            </a:p>
          </p:txBody>
        </p:sp>
      </p:grpSp>
      <p:sp useBgFill="1">
        <p:nvSpPr>
          <p:cNvPr id="66" name="AutoShape 64"/>
          <p:cNvSpPr>
            <a:spLocks noChangeArrowheads="1"/>
          </p:cNvSpPr>
          <p:nvPr/>
        </p:nvSpPr>
        <p:spPr bwMode="auto">
          <a:xfrm rot="10800000" flipH="1">
            <a:off x="6151562" y="4530726"/>
            <a:ext cx="493713" cy="441325"/>
          </a:xfrm>
          <a:prstGeom prst="flowChartDelay">
            <a:avLst/>
          </a:prstGeom>
          <a:ln w="28575">
            <a:solidFill>
              <a:srgbClr val="000000"/>
            </a:solidFill>
            <a:miter lim="800000"/>
            <a:headEnd/>
            <a:tailEnd/>
          </a:ln>
          <a:effectLst/>
        </p:spPr>
        <p:txBody>
          <a:bodyPr wrap="none" anchor="ctr">
            <a:prstTxWarp prst="textNoShape">
              <a:avLst/>
            </a:prstTxWarp>
          </a:bodyPr>
          <a:lstStyle/>
          <a:p>
            <a:endParaRPr lang="en-US"/>
          </a:p>
        </p:txBody>
      </p:sp>
      <p:sp useBgFill="1">
        <p:nvSpPr>
          <p:cNvPr id="67" name="Oval 65"/>
          <p:cNvSpPr>
            <a:spLocks noChangeArrowheads="1"/>
          </p:cNvSpPr>
          <p:nvPr/>
        </p:nvSpPr>
        <p:spPr bwMode="auto">
          <a:xfrm flipV="1">
            <a:off x="4957762" y="4460876"/>
            <a:ext cx="95250" cy="95250"/>
          </a:xfrm>
          <a:prstGeom prst="ellipse">
            <a:avLst/>
          </a:prstGeom>
          <a:ln w="19050">
            <a:solidFill>
              <a:srgbClr val="000000"/>
            </a:solidFill>
            <a:round/>
            <a:headEnd/>
            <a:tailEnd/>
          </a:ln>
          <a:effectLst/>
        </p:spPr>
        <p:txBody>
          <a:bodyPr wrap="none" anchor="ctr">
            <a:prstTxWarp prst="textNoShape">
              <a:avLst/>
            </a:prstTxWarp>
          </a:bodyPr>
          <a:lstStyle/>
          <a:p>
            <a:endParaRPr lang="en-US"/>
          </a:p>
        </p:txBody>
      </p:sp>
      <p:grpSp>
        <p:nvGrpSpPr>
          <p:cNvPr id="114" name="Group 113"/>
          <p:cNvGrpSpPr/>
          <p:nvPr/>
        </p:nvGrpSpPr>
        <p:grpSpPr>
          <a:xfrm>
            <a:off x="6794501" y="1011238"/>
            <a:ext cx="1774824" cy="3198813"/>
            <a:chOff x="6275388" y="1003300"/>
            <a:chExt cx="2541587" cy="3198813"/>
          </a:xfrm>
        </p:grpSpPr>
        <p:sp>
          <p:nvSpPr>
            <p:cNvPr id="40" name="Freeform 38"/>
            <p:cNvSpPr>
              <a:spLocks/>
            </p:cNvSpPr>
            <p:nvPr/>
          </p:nvSpPr>
          <p:spPr bwMode="auto">
            <a:xfrm>
              <a:off x="6275388" y="1003300"/>
              <a:ext cx="2541587" cy="301625"/>
            </a:xfrm>
            <a:custGeom>
              <a:avLst/>
              <a:gdLst/>
              <a:ahLst/>
              <a:cxnLst>
                <a:cxn ang="0">
                  <a:pos x="1354" y="0"/>
                </a:cxn>
                <a:cxn ang="0">
                  <a:pos x="0" y="0"/>
                </a:cxn>
                <a:cxn ang="0">
                  <a:pos x="0" y="190"/>
                </a:cxn>
                <a:cxn ang="0">
                  <a:pos x="1112" y="190"/>
                </a:cxn>
              </a:cxnLst>
              <a:rect l="0" t="0" r="r" b="b"/>
              <a:pathLst>
                <a:path w="1354" h="190">
                  <a:moveTo>
                    <a:pt x="1354" y="0"/>
                  </a:moveTo>
                  <a:lnTo>
                    <a:pt x="0" y="0"/>
                  </a:lnTo>
                  <a:lnTo>
                    <a:pt x="0" y="190"/>
                  </a:lnTo>
                  <a:lnTo>
                    <a:pt x="1112" y="190"/>
                  </a:lnTo>
                </a:path>
              </a:pathLst>
            </a:custGeom>
            <a:solidFill>
              <a:srgbClr val="FFFFFF"/>
            </a:solidFill>
            <a:ln w="15875"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54" name="Freeform 52"/>
            <p:cNvSpPr>
              <a:spLocks/>
            </p:cNvSpPr>
            <p:nvPr/>
          </p:nvSpPr>
          <p:spPr bwMode="auto">
            <a:xfrm>
              <a:off x="6275388" y="2132013"/>
              <a:ext cx="2541587" cy="301625"/>
            </a:xfrm>
            <a:custGeom>
              <a:avLst/>
              <a:gdLst/>
              <a:ahLst/>
              <a:cxnLst>
                <a:cxn ang="0">
                  <a:pos x="1354" y="0"/>
                </a:cxn>
                <a:cxn ang="0">
                  <a:pos x="0" y="0"/>
                </a:cxn>
                <a:cxn ang="0">
                  <a:pos x="0" y="190"/>
                </a:cxn>
                <a:cxn ang="0">
                  <a:pos x="1112" y="190"/>
                </a:cxn>
              </a:cxnLst>
              <a:rect l="0" t="0" r="r" b="b"/>
              <a:pathLst>
                <a:path w="1354" h="190">
                  <a:moveTo>
                    <a:pt x="1354" y="0"/>
                  </a:moveTo>
                  <a:lnTo>
                    <a:pt x="0" y="0"/>
                  </a:lnTo>
                  <a:lnTo>
                    <a:pt x="0" y="190"/>
                  </a:lnTo>
                  <a:lnTo>
                    <a:pt x="1112" y="190"/>
                  </a:lnTo>
                </a:path>
              </a:pathLst>
            </a:custGeom>
            <a:solidFill>
              <a:srgbClr val="FFFFFF"/>
            </a:solidFill>
            <a:ln w="15875"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68" name="Freeform 66"/>
            <p:cNvSpPr>
              <a:spLocks/>
            </p:cNvSpPr>
            <p:nvPr/>
          </p:nvSpPr>
          <p:spPr bwMode="auto">
            <a:xfrm>
              <a:off x="6275388" y="3900488"/>
              <a:ext cx="2541587" cy="301625"/>
            </a:xfrm>
            <a:custGeom>
              <a:avLst/>
              <a:gdLst/>
              <a:ahLst/>
              <a:cxnLst>
                <a:cxn ang="0">
                  <a:pos x="1354" y="0"/>
                </a:cxn>
                <a:cxn ang="0">
                  <a:pos x="0" y="0"/>
                </a:cxn>
                <a:cxn ang="0">
                  <a:pos x="0" y="190"/>
                </a:cxn>
                <a:cxn ang="0">
                  <a:pos x="1112" y="190"/>
                </a:cxn>
              </a:cxnLst>
              <a:rect l="0" t="0" r="r" b="b"/>
              <a:pathLst>
                <a:path w="1354" h="190">
                  <a:moveTo>
                    <a:pt x="1354" y="0"/>
                  </a:moveTo>
                  <a:lnTo>
                    <a:pt x="0" y="0"/>
                  </a:lnTo>
                  <a:lnTo>
                    <a:pt x="0" y="190"/>
                  </a:lnTo>
                  <a:lnTo>
                    <a:pt x="1112" y="190"/>
                  </a:lnTo>
                </a:path>
              </a:pathLst>
            </a:custGeom>
            <a:solidFill>
              <a:srgbClr val="FFFFFF"/>
            </a:solidFill>
            <a:ln w="15875"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grpSp>
      <p:sp>
        <p:nvSpPr>
          <p:cNvPr id="69" name="Text Box 67"/>
          <p:cNvSpPr txBox="1">
            <a:spLocks noChangeArrowheads="1"/>
          </p:cNvSpPr>
          <p:nvPr/>
        </p:nvSpPr>
        <p:spPr bwMode="auto">
          <a:xfrm>
            <a:off x="6991350" y="3951288"/>
            <a:ext cx="389951" cy="276999"/>
          </a:xfrm>
          <a:prstGeom prst="rect">
            <a:avLst/>
          </a:prstGeom>
          <a:noFill/>
          <a:ln w="9525">
            <a:noFill/>
            <a:miter lim="800000"/>
            <a:headEnd/>
            <a:tailEnd/>
          </a:ln>
          <a:effectLst/>
        </p:spPr>
        <p:txBody>
          <a:bodyPr wrap="none">
            <a:prstTxWarp prst="textNoShape">
              <a:avLst/>
            </a:prstTxWarp>
            <a:spAutoFit/>
          </a:bodyPr>
          <a:lstStyle/>
          <a:p>
            <a:r>
              <a:rPr lang="en-GB" sz="1200" dirty="0">
                <a:solidFill>
                  <a:srgbClr val="000000"/>
                </a:solidFill>
              </a:rPr>
              <a:t>SE</a:t>
            </a:r>
          </a:p>
        </p:txBody>
      </p:sp>
      <p:sp>
        <p:nvSpPr>
          <p:cNvPr id="83" name="Line 81"/>
          <p:cNvSpPr>
            <a:spLocks noChangeShapeType="1"/>
          </p:cNvSpPr>
          <p:nvPr/>
        </p:nvSpPr>
        <p:spPr bwMode="auto">
          <a:xfrm>
            <a:off x="1735136" y="5883276"/>
            <a:ext cx="720725" cy="0"/>
          </a:xfrm>
          <a:prstGeom prst="line">
            <a:avLst/>
          </a:prstGeom>
          <a:noFill/>
          <a:ln w="19050">
            <a:solidFill>
              <a:srgbClr val="000000"/>
            </a:solidFill>
            <a:round/>
            <a:headEnd/>
            <a:tailEnd type="stealth" w="lg" len="lg"/>
          </a:ln>
          <a:effectLst/>
        </p:spPr>
        <p:txBody>
          <a:bodyPr>
            <a:prstTxWarp prst="textNoShape">
              <a:avLst/>
            </a:prstTxWarp>
          </a:bodyPr>
          <a:lstStyle/>
          <a:p>
            <a:endParaRPr lang="en-US"/>
          </a:p>
        </p:txBody>
      </p:sp>
      <p:sp>
        <p:nvSpPr>
          <p:cNvPr id="87" name="Text Box 85"/>
          <p:cNvSpPr txBox="1">
            <a:spLocks noChangeArrowheads="1"/>
          </p:cNvSpPr>
          <p:nvPr/>
        </p:nvSpPr>
        <p:spPr bwMode="auto">
          <a:xfrm>
            <a:off x="3940175" y="5668446"/>
            <a:ext cx="1182898" cy="307777"/>
          </a:xfrm>
          <a:prstGeom prst="rect">
            <a:avLst/>
          </a:prstGeom>
          <a:noFill/>
          <a:ln w="9525">
            <a:noFill/>
            <a:miter lim="800000"/>
            <a:headEnd/>
            <a:tailEnd/>
          </a:ln>
          <a:effectLst/>
        </p:spPr>
        <p:txBody>
          <a:bodyPr wrap="none">
            <a:prstTxWarp prst="textNoShape">
              <a:avLst/>
            </a:prstTxWarp>
            <a:spAutoFit/>
          </a:bodyPr>
          <a:lstStyle/>
          <a:p>
            <a:pPr algn="l"/>
            <a:r>
              <a:rPr lang="en-GB" sz="1400" dirty="0">
                <a:solidFill>
                  <a:srgbClr val="000000"/>
                </a:solidFill>
              </a:rPr>
              <a:t>Scan enable</a:t>
            </a:r>
          </a:p>
        </p:txBody>
      </p:sp>
      <p:sp>
        <p:nvSpPr>
          <p:cNvPr id="88" name="Text Box 86"/>
          <p:cNvSpPr txBox="1">
            <a:spLocks noChangeArrowheads="1"/>
          </p:cNvSpPr>
          <p:nvPr/>
        </p:nvSpPr>
        <p:spPr bwMode="auto">
          <a:xfrm>
            <a:off x="5306785" y="5511211"/>
            <a:ext cx="1012917" cy="307777"/>
          </a:xfrm>
          <a:prstGeom prst="rect">
            <a:avLst/>
          </a:prstGeom>
          <a:noFill/>
          <a:ln w="9525">
            <a:noFill/>
            <a:miter lim="800000"/>
            <a:headEnd/>
            <a:tailEnd/>
          </a:ln>
          <a:effectLst/>
        </p:spPr>
        <p:txBody>
          <a:bodyPr wrap="none">
            <a:prstTxWarp prst="textNoShape">
              <a:avLst/>
            </a:prstTxWarp>
            <a:spAutoFit/>
          </a:bodyPr>
          <a:lstStyle/>
          <a:p>
            <a:pPr algn="l"/>
            <a:r>
              <a:rPr lang="en-GB" sz="1400" dirty="0">
                <a:solidFill>
                  <a:srgbClr val="000000"/>
                </a:solidFill>
              </a:rPr>
              <a:t>Test mode</a:t>
            </a:r>
          </a:p>
        </p:txBody>
      </p:sp>
      <p:sp>
        <p:nvSpPr>
          <p:cNvPr id="89" name="AutoShape 87"/>
          <p:cNvSpPr>
            <a:spLocks noChangeArrowheads="1"/>
          </p:cNvSpPr>
          <p:nvPr/>
        </p:nvSpPr>
        <p:spPr bwMode="auto">
          <a:xfrm rot="5400000" flipH="1">
            <a:off x="2053431" y="4574382"/>
            <a:ext cx="493713" cy="441325"/>
          </a:xfrm>
          <a:prstGeom prst="flowChartDelay">
            <a:avLst/>
          </a:prstGeom>
          <a:solidFill>
            <a:srgbClr val="FF0000"/>
          </a:solidFill>
          <a:ln w="28575">
            <a:solidFill>
              <a:srgbClr val="000000"/>
            </a:solidFill>
            <a:miter lim="800000"/>
            <a:headEnd/>
            <a:tailEnd/>
          </a:ln>
          <a:effectLst/>
        </p:spPr>
        <p:txBody>
          <a:bodyPr wrap="none" anchor="ctr">
            <a:prstTxWarp prst="textNoShape">
              <a:avLst/>
            </a:prstTxWarp>
          </a:bodyPr>
          <a:lstStyle/>
          <a:p>
            <a:endParaRPr lang="en-US"/>
          </a:p>
        </p:txBody>
      </p:sp>
      <p:sp>
        <p:nvSpPr>
          <p:cNvPr id="90" name="AutoShape 88"/>
          <p:cNvSpPr>
            <a:spLocks noChangeArrowheads="1"/>
          </p:cNvSpPr>
          <p:nvPr/>
        </p:nvSpPr>
        <p:spPr bwMode="auto">
          <a:xfrm rot="5400000" flipH="1">
            <a:off x="2572543" y="4574382"/>
            <a:ext cx="493713" cy="441325"/>
          </a:xfrm>
          <a:prstGeom prst="flowChartDelay">
            <a:avLst/>
          </a:prstGeom>
          <a:solidFill>
            <a:srgbClr val="FF0000"/>
          </a:solidFill>
          <a:ln w="28575">
            <a:solidFill>
              <a:srgbClr val="000000"/>
            </a:solidFill>
            <a:miter lim="800000"/>
            <a:headEnd/>
            <a:tailEnd/>
          </a:ln>
          <a:effectLst/>
        </p:spPr>
        <p:txBody>
          <a:bodyPr wrap="none" anchor="ctr">
            <a:prstTxWarp prst="textNoShape">
              <a:avLst/>
            </a:prstTxWarp>
          </a:bodyPr>
          <a:lstStyle/>
          <a:p>
            <a:endParaRPr lang="en-US"/>
          </a:p>
        </p:txBody>
      </p:sp>
      <p:sp>
        <p:nvSpPr>
          <p:cNvPr id="91" name="AutoShape 89"/>
          <p:cNvSpPr>
            <a:spLocks noChangeArrowheads="1"/>
          </p:cNvSpPr>
          <p:nvPr/>
        </p:nvSpPr>
        <p:spPr bwMode="auto">
          <a:xfrm rot="5400000" flipH="1">
            <a:off x="3831431" y="4574382"/>
            <a:ext cx="493713" cy="441325"/>
          </a:xfrm>
          <a:prstGeom prst="flowChartDelay">
            <a:avLst/>
          </a:prstGeom>
          <a:solidFill>
            <a:srgbClr val="FF0000"/>
          </a:solidFill>
          <a:ln w="28575">
            <a:solidFill>
              <a:srgbClr val="000000"/>
            </a:solidFill>
            <a:miter lim="800000"/>
            <a:headEnd/>
            <a:tailEnd/>
          </a:ln>
          <a:effectLst/>
        </p:spPr>
        <p:txBody>
          <a:bodyPr wrap="none" anchor="ctr">
            <a:prstTxWarp prst="textNoShape">
              <a:avLst/>
            </a:prstTxWarp>
          </a:bodyPr>
          <a:lstStyle/>
          <a:p>
            <a:endParaRPr lang="en-US"/>
          </a:p>
        </p:txBody>
      </p:sp>
      <p:sp>
        <p:nvSpPr>
          <p:cNvPr id="97" name="Line 141"/>
          <p:cNvSpPr>
            <a:spLocks noChangeShapeType="1"/>
          </p:cNvSpPr>
          <p:nvPr/>
        </p:nvSpPr>
        <p:spPr bwMode="auto">
          <a:xfrm>
            <a:off x="2616973" y="5499125"/>
            <a:ext cx="0" cy="350837"/>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98" name="Line 142"/>
          <p:cNvSpPr>
            <a:spLocks noChangeShapeType="1"/>
          </p:cNvSpPr>
          <p:nvPr/>
        </p:nvSpPr>
        <p:spPr bwMode="auto">
          <a:xfrm>
            <a:off x="2767785" y="5499125"/>
            <a:ext cx="0" cy="350837"/>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99" name="Line 143"/>
          <p:cNvSpPr>
            <a:spLocks noChangeShapeType="1"/>
          </p:cNvSpPr>
          <p:nvPr/>
        </p:nvSpPr>
        <p:spPr bwMode="auto">
          <a:xfrm>
            <a:off x="2918598" y="5499125"/>
            <a:ext cx="0" cy="350837"/>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100" name="Line 144"/>
          <p:cNvSpPr>
            <a:spLocks noChangeShapeType="1"/>
          </p:cNvSpPr>
          <p:nvPr/>
        </p:nvSpPr>
        <p:spPr bwMode="auto">
          <a:xfrm>
            <a:off x="3069410" y="5499125"/>
            <a:ext cx="0" cy="350837"/>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101" name="Line 145"/>
          <p:cNvSpPr>
            <a:spLocks noChangeShapeType="1"/>
          </p:cNvSpPr>
          <p:nvPr/>
        </p:nvSpPr>
        <p:spPr bwMode="auto">
          <a:xfrm>
            <a:off x="3220223" y="5499125"/>
            <a:ext cx="0" cy="350837"/>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102" name="Line 146"/>
          <p:cNvSpPr>
            <a:spLocks noChangeShapeType="1"/>
          </p:cNvSpPr>
          <p:nvPr/>
        </p:nvSpPr>
        <p:spPr bwMode="auto">
          <a:xfrm>
            <a:off x="3371035" y="5499125"/>
            <a:ext cx="0" cy="350837"/>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103" name="Line 147"/>
          <p:cNvSpPr>
            <a:spLocks noChangeShapeType="1"/>
          </p:cNvSpPr>
          <p:nvPr/>
        </p:nvSpPr>
        <p:spPr bwMode="auto">
          <a:xfrm>
            <a:off x="3521848" y="5499125"/>
            <a:ext cx="0" cy="350837"/>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104" name="Line 148"/>
          <p:cNvSpPr>
            <a:spLocks noChangeShapeType="1"/>
          </p:cNvSpPr>
          <p:nvPr/>
        </p:nvSpPr>
        <p:spPr bwMode="auto">
          <a:xfrm>
            <a:off x="3672660" y="5499125"/>
            <a:ext cx="0" cy="350837"/>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112" name="AutoShape 73"/>
          <p:cNvSpPr>
            <a:spLocks noChangeArrowheads="1"/>
          </p:cNvSpPr>
          <p:nvPr/>
        </p:nvSpPr>
        <p:spPr bwMode="auto">
          <a:xfrm>
            <a:off x="2470923" y="5737250"/>
            <a:ext cx="1450202" cy="304800"/>
          </a:xfrm>
          <a:prstGeom prst="roundRect">
            <a:avLst>
              <a:gd name="adj" fmla="val 50000"/>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Control register</a:t>
            </a:r>
            <a:endParaRPr lang="en-US" sz="1200" kern="0" dirty="0">
              <a:solidFill>
                <a:srgbClr val="000000"/>
              </a:solidFill>
              <a:latin typeface="Arial"/>
            </a:endParaRPr>
          </a:p>
        </p:txBody>
      </p:sp>
      <p:sp>
        <p:nvSpPr>
          <p:cNvPr id="113" name="Trapezoid 112"/>
          <p:cNvSpPr/>
          <p:nvPr/>
        </p:nvSpPr>
        <p:spPr>
          <a:xfrm flipV="1">
            <a:off x="2012554" y="5254170"/>
            <a:ext cx="2310586" cy="300643"/>
          </a:xfrm>
          <a:prstGeom prst="trapezoid">
            <a:avLst>
              <a:gd name="adj" fmla="val 42245"/>
            </a:avLst>
          </a:prstGeom>
          <a:solidFill>
            <a:srgbClr val="FFFFFF"/>
          </a:solidFill>
          <a:ln w="190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solidFill>
                <a:schemeClr val="tx1"/>
              </a:solidFill>
              <a:latin typeface="Arial" charset="0"/>
              <a:ea typeface="ＭＳ Ｐゴシック" charset="-128"/>
              <a:cs typeface="ＭＳ Ｐゴシック" charset="-128"/>
            </a:endParaRPr>
          </a:p>
        </p:txBody>
      </p:sp>
      <p:grpSp>
        <p:nvGrpSpPr>
          <p:cNvPr id="109" name="Group 173"/>
          <p:cNvGrpSpPr>
            <a:grpSpLocks/>
          </p:cNvGrpSpPr>
          <p:nvPr/>
        </p:nvGrpSpPr>
        <p:grpSpPr bwMode="auto">
          <a:xfrm>
            <a:off x="2979587" y="5145315"/>
            <a:ext cx="417513" cy="457200"/>
            <a:chOff x="4813" y="3304"/>
            <a:chExt cx="263" cy="288"/>
          </a:xfrm>
          <a:noFill/>
        </p:grpSpPr>
        <p:sp>
          <p:nvSpPr>
            <p:cNvPr id="110" name="Oval 171"/>
            <p:cNvSpPr>
              <a:spLocks noChangeArrowheads="1"/>
            </p:cNvSpPr>
            <p:nvPr/>
          </p:nvSpPr>
          <p:spPr bwMode="auto">
            <a:xfrm>
              <a:off x="4880" y="3411"/>
              <a:ext cx="128" cy="120"/>
            </a:xfrm>
            <a:prstGeom prst="ellipse">
              <a:avLst/>
            </a:prstGeom>
            <a:grpFill/>
            <a:ln w="9525">
              <a:noFill/>
              <a:round/>
              <a:headEnd/>
              <a:tailEnd/>
            </a:ln>
            <a:effectLst/>
          </p:spPr>
          <p:txBody>
            <a:bodyPr wrap="none" anchor="ctr">
              <a:prstTxWarp prst="textNoShape">
                <a:avLst/>
              </a:prstTxWarp>
            </a:bodyPr>
            <a:lstStyle/>
            <a:p>
              <a:endParaRPr lang="en-US"/>
            </a:p>
          </p:txBody>
        </p:sp>
        <p:sp>
          <p:nvSpPr>
            <p:cNvPr id="111" name="Text Box 172"/>
            <p:cNvSpPr txBox="1">
              <a:spLocks noChangeArrowheads="1"/>
            </p:cNvSpPr>
            <p:nvPr/>
          </p:nvSpPr>
          <p:spPr bwMode="auto">
            <a:xfrm>
              <a:off x="4813" y="3304"/>
              <a:ext cx="263" cy="288"/>
            </a:xfrm>
            <a:prstGeom prst="rect">
              <a:avLst/>
            </a:prstGeom>
            <a:grpFill/>
            <a:ln w="9525">
              <a:noFill/>
              <a:miter lim="800000"/>
              <a:headEnd/>
              <a:tailEnd/>
            </a:ln>
            <a:effectLst/>
          </p:spPr>
          <p:txBody>
            <a:bodyPr wrap="none">
              <a:prstTxWarp prst="textNoShape">
                <a:avLst/>
              </a:prstTxWarp>
              <a:spAutoFit/>
            </a:bodyPr>
            <a:lstStyle/>
            <a:p>
              <a:pPr eaLnBrk="0" hangingPunct="0">
                <a:spcBef>
                  <a:spcPct val="20000"/>
                </a:spcBef>
                <a:buClr>
                  <a:srgbClr val="B31919"/>
                </a:buClr>
                <a:buSzPct val="125000"/>
              </a:pPr>
              <a:r>
                <a:rPr lang="pl-PL" sz="2400" dirty="0">
                  <a:solidFill>
                    <a:srgbClr val="000000"/>
                  </a:solidFill>
                  <a:latin typeface="Arial" charset="0"/>
                  <a:sym typeface="Symbol" charset="2"/>
                </a:rPr>
                <a:t></a:t>
              </a:r>
            </a:p>
          </p:txBody>
        </p:sp>
      </p:grpSp>
      <p:sp>
        <p:nvSpPr>
          <p:cNvPr id="41" name="Text Box 39"/>
          <p:cNvSpPr txBox="1">
            <a:spLocks noChangeArrowheads="1"/>
          </p:cNvSpPr>
          <p:nvPr/>
        </p:nvSpPr>
        <p:spPr bwMode="auto">
          <a:xfrm>
            <a:off x="6991350" y="1054101"/>
            <a:ext cx="389951" cy="276999"/>
          </a:xfrm>
          <a:prstGeom prst="rect">
            <a:avLst/>
          </a:prstGeom>
          <a:noFill/>
          <a:ln w="9525">
            <a:noFill/>
            <a:miter lim="800000"/>
            <a:headEnd/>
            <a:tailEnd/>
          </a:ln>
          <a:effectLst/>
        </p:spPr>
        <p:txBody>
          <a:bodyPr wrap="none">
            <a:prstTxWarp prst="textNoShape">
              <a:avLst/>
            </a:prstTxWarp>
            <a:spAutoFit/>
          </a:bodyPr>
          <a:lstStyle/>
          <a:p>
            <a:r>
              <a:rPr lang="en-GB" sz="1200" dirty="0">
                <a:solidFill>
                  <a:srgbClr val="000000"/>
                </a:solidFill>
              </a:rPr>
              <a:t>SE</a:t>
            </a:r>
          </a:p>
        </p:txBody>
      </p:sp>
      <p:sp>
        <p:nvSpPr>
          <p:cNvPr id="55" name="Text Box 53"/>
          <p:cNvSpPr txBox="1">
            <a:spLocks noChangeArrowheads="1"/>
          </p:cNvSpPr>
          <p:nvPr/>
        </p:nvSpPr>
        <p:spPr bwMode="auto">
          <a:xfrm>
            <a:off x="6991350" y="2182813"/>
            <a:ext cx="389951" cy="276999"/>
          </a:xfrm>
          <a:prstGeom prst="rect">
            <a:avLst/>
          </a:prstGeom>
          <a:noFill/>
          <a:ln w="9525">
            <a:noFill/>
            <a:miter lim="800000"/>
            <a:headEnd/>
            <a:tailEnd/>
          </a:ln>
          <a:effectLst/>
        </p:spPr>
        <p:txBody>
          <a:bodyPr wrap="none">
            <a:prstTxWarp prst="textNoShape">
              <a:avLst/>
            </a:prstTxWarp>
            <a:spAutoFit/>
          </a:bodyPr>
          <a:lstStyle/>
          <a:p>
            <a:r>
              <a:rPr lang="en-GB" sz="1200" dirty="0">
                <a:solidFill>
                  <a:srgbClr val="000000"/>
                </a:solidFill>
              </a:rPr>
              <a:t>SE</a:t>
            </a:r>
          </a:p>
        </p:txBody>
      </p:sp>
      <p:sp>
        <p:nvSpPr>
          <p:cNvPr id="84" name="Text Box 59"/>
          <p:cNvSpPr txBox="1">
            <a:spLocks noChangeArrowheads="1"/>
          </p:cNvSpPr>
          <p:nvPr/>
        </p:nvSpPr>
        <p:spPr bwMode="auto">
          <a:xfrm flipH="1">
            <a:off x="3260693" y="4569085"/>
            <a:ext cx="438150" cy="396875"/>
          </a:xfrm>
          <a:prstGeom prst="rect">
            <a:avLst/>
          </a:prstGeom>
          <a:noFill/>
          <a:ln w="9525">
            <a:noFill/>
            <a:miter lim="800000"/>
            <a:headEnd/>
            <a:tailEnd/>
          </a:ln>
          <a:effectLst/>
        </p:spPr>
        <p:txBody>
          <a:bodyPr wrap="none">
            <a:prstTxWarp prst="textNoShape">
              <a:avLst/>
            </a:prstTxWarp>
            <a:spAutoFit/>
          </a:bodyPr>
          <a:lstStyle/>
          <a:p>
            <a:r>
              <a:rPr lang="pl-PL" sz="2000" dirty="0"/>
              <a:t>…</a:t>
            </a:r>
            <a:endParaRPr lang="en-GB" sz="2000"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Line 11"/>
          <p:cNvSpPr>
            <a:spLocks noChangeShapeType="1"/>
          </p:cNvSpPr>
          <p:nvPr/>
        </p:nvSpPr>
        <p:spPr bwMode="auto">
          <a:xfrm>
            <a:off x="6284799" y="2527905"/>
            <a:ext cx="1635770" cy="0"/>
          </a:xfrm>
          <a:prstGeom prst="line">
            <a:avLst/>
          </a:prstGeom>
          <a:noFill/>
          <a:ln w="25400" cap="flat" cmpd="sng" algn="ctr">
            <a:solidFill>
              <a:schemeClr val="tx1"/>
            </a:solidFill>
            <a:prstDash val="solid"/>
            <a:round/>
            <a:headEnd type="none" w="med" len="med"/>
            <a:tailEnd type="stealth" w="lg" len="lg"/>
          </a:ln>
          <a:effectLst/>
        </p:spPr>
        <p:txBody>
          <a:bodyPr>
            <a:prstTxWarp prst="textNoShape">
              <a:avLst/>
            </a:prstTxWarp>
          </a:bodyPr>
          <a:lstStyle/>
          <a:p>
            <a:endParaRPr lang="en-US" dirty="0"/>
          </a:p>
        </p:txBody>
      </p:sp>
      <p:sp>
        <p:nvSpPr>
          <p:cNvPr id="2" name="Title 1"/>
          <p:cNvSpPr>
            <a:spLocks noGrp="1"/>
          </p:cNvSpPr>
          <p:nvPr>
            <p:ph type="title"/>
          </p:nvPr>
        </p:nvSpPr>
        <p:spPr/>
        <p:txBody>
          <a:bodyPr/>
          <a:lstStyle/>
          <a:p>
            <a:r>
              <a:rPr lang="en-US" dirty="0" smtClean="0"/>
              <a:t>Partitioning</a:t>
            </a:r>
            <a:endParaRPr lang="en-US" dirty="0"/>
          </a:p>
        </p:txBody>
      </p:sp>
      <p:sp>
        <p:nvSpPr>
          <p:cNvPr id="4" name="Line 8"/>
          <p:cNvSpPr>
            <a:spLocks noChangeShapeType="1"/>
          </p:cNvSpPr>
          <p:nvPr/>
        </p:nvSpPr>
        <p:spPr bwMode="auto">
          <a:xfrm>
            <a:off x="4406459" y="2775579"/>
            <a:ext cx="1680606" cy="0"/>
          </a:xfrm>
          <a:prstGeom prst="line">
            <a:avLst/>
          </a:prstGeom>
          <a:noFill/>
          <a:ln w="25400" cap="flat" cmpd="sng" algn="ctr">
            <a:solidFill>
              <a:srgbClr val="000000"/>
            </a:solidFill>
            <a:prstDash val="solid"/>
            <a:round/>
            <a:headEnd type="none" w="med" len="med"/>
            <a:tailEnd type="stealth" w="lg" len="lg"/>
          </a:ln>
          <a:effectLst/>
        </p:spPr>
        <p:txBody>
          <a:bodyPr>
            <a:prstTxWarp prst="textNoShape">
              <a:avLst/>
            </a:prstTxWarp>
          </a:bodyPr>
          <a:lstStyle/>
          <a:p>
            <a:endParaRPr lang="en-US" dirty="0"/>
          </a:p>
        </p:txBody>
      </p:sp>
      <p:sp>
        <p:nvSpPr>
          <p:cNvPr id="5" name="Line 11"/>
          <p:cNvSpPr>
            <a:spLocks noChangeShapeType="1"/>
          </p:cNvSpPr>
          <p:nvPr/>
        </p:nvSpPr>
        <p:spPr bwMode="auto">
          <a:xfrm flipH="1">
            <a:off x="4589627" y="3641530"/>
            <a:ext cx="1635770" cy="0"/>
          </a:xfrm>
          <a:prstGeom prst="line">
            <a:avLst/>
          </a:prstGeom>
          <a:noFill/>
          <a:ln w="25400" cap="flat" cmpd="sng" algn="ctr">
            <a:solidFill>
              <a:schemeClr val="tx1"/>
            </a:solidFill>
            <a:prstDash val="solid"/>
            <a:round/>
            <a:headEnd type="none" w="med" len="med"/>
            <a:tailEnd type="stealth" w="lg" len="lg"/>
          </a:ln>
          <a:effectLst/>
        </p:spPr>
        <p:txBody>
          <a:bodyPr>
            <a:prstTxWarp prst="textNoShape">
              <a:avLst/>
            </a:prstTxWarp>
          </a:bodyPr>
          <a:lstStyle/>
          <a:p>
            <a:endParaRPr lang="en-US" dirty="0"/>
          </a:p>
        </p:txBody>
      </p:sp>
      <p:sp>
        <p:nvSpPr>
          <p:cNvPr id="8" name="Line 10"/>
          <p:cNvSpPr>
            <a:spLocks noChangeShapeType="1"/>
          </p:cNvSpPr>
          <p:nvPr/>
        </p:nvSpPr>
        <p:spPr bwMode="auto">
          <a:xfrm flipH="1">
            <a:off x="6380859" y="3898432"/>
            <a:ext cx="1676467" cy="0"/>
          </a:xfrm>
          <a:prstGeom prst="line">
            <a:avLst/>
          </a:prstGeom>
          <a:noFill/>
          <a:ln w="25400" cap="flat" cmpd="sng" algn="ctr">
            <a:solidFill>
              <a:srgbClr val="000000"/>
            </a:solidFill>
            <a:prstDash val="solid"/>
            <a:round/>
            <a:headEnd type="none" w="med" len="med"/>
            <a:tailEnd type="stealth" w="lg" len="lg"/>
          </a:ln>
          <a:effectLst/>
        </p:spPr>
        <p:txBody>
          <a:bodyPr>
            <a:prstTxWarp prst="textNoShape">
              <a:avLst/>
            </a:prstTxWarp>
          </a:bodyPr>
          <a:lstStyle/>
          <a:p>
            <a:endParaRPr lang="en-US" dirty="0"/>
          </a:p>
        </p:txBody>
      </p:sp>
      <p:sp>
        <p:nvSpPr>
          <p:cNvPr id="9" name="Line 12"/>
          <p:cNvSpPr>
            <a:spLocks noChangeShapeType="1"/>
          </p:cNvSpPr>
          <p:nvPr/>
        </p:nvSpPr>
        <p:spPr bwMode="auto">
          <a:xfrm>
            <a:off x="5677817" y="2211470"/>
            <a:ext cx="409249" cy="0"/>
          </a:xfrm>
          <a:prstGeom prst="line">
            <a:avLst/>
          </a:prstGeom>
          <a:noFill/>
          <a:ln w="25400" cap="flat" cmpd="sng" algn="ctr">
            <a:solidFill>
              <a:srgbClr val="FF3300"/>
            </a:solidFill>
            <a:prstDash val="solid"/>
            <a:round/>
            <a:headEnd type="none" w="med" len="med"/>
            <a:tailEnd type="stealth" w="lg" len="lg"/>
          </a:ln>
          <a:effectLst/>
        </p:spPr>
        <p:txBody>
          <a:bodyPr>
            <a:prstTxWarp prst="textNoShape">
              <a:avLst/>
            </a:prstTxWarp>
          </a:bodyPr>
          <a:lstStyle/>
          <a:p>
            <a:endParaRPr lang="en-US" dirty="0"/>
          </a:p>
        </p:txBody>
      </p:sp>
      <p:sp>
        <p:nvSpPr>
          <p:cNvPr id="10" name="Line 13"/>
          <p:cNvSpPr>
            <a:spLocks noChangeShapeType="1"/>
          </p:cNvSpPr>
          <p:nvPr/>
        </p:nvSpPr>
        <p:spPr bwMode="auto">
          <a:xfrm flipH="1">
            <a:off x="6388045" y="3323544"/>
            <a:ext cx="569499" cy="0"/>
          </a:xfrm>
          <a:prstGeom prst="line">
            <a:avLst/>
          </a:prstGeom>
          <a:noFill/>
          <a:ln w="25400" cap="flat" cmpd="sng" algn="ctr">
            <a:solidFill>
              <a:srgbClr val="FF3300"/>
            </a:solidFill>
            <a:prstDash val="solid"/>
            <a:round/>
            <a:headEnd type="none" w="med" len="med"/>
            <a:tailEnd type="stealth" w="lg" len="lg"/>
          </a:ln>
          <a:effectLst/>
        </p:spPr>
        <p:txBody>
          <a:bodyPr>
            <a:prstTxWarp prst="textNoShape">
              <a:avLst/>
            </a:prstTxWarp>
          </a:bodyPr>
          <a:lstStyle/>
          <a:p>
            <a:endParaRPr lang="en-US" dirty="0"/>
          </a:p>
        </p:txBody>
      </p:sp>
      <p:grpSp>
        <p:nvGrpSpPr>
          <p:cNvPr id="45" name="Group 44"/>
          <p:cNvGrpSpPr/>
          <p:nvPr/>
        </p:nvGrpSpPr>
        <p:grpSpPr>
          <a:xfrm>
            <a:off x="4406459" y="914399"/>
            <a:ext cx="3688388" cy="585312"/>
            <a:chOff x="2366919" y="684092"/>
            <a:chExt cx="3688388" cy="815622"/>
          </a:xfrm>
        </p:grpSpPr>
        <p:sp>
          <p:nvSpPr>
            <p:cNvPr id="11" name="Line 14"/>
            <p:cNvSpPr>
              <a:spLocks noChangeShapeType="1"/>
            </p:cNvSpPr>
            <p:nvPr/>
          </p:nvSpPr>
          <p:spPr bwMode="auto">
            <a:xfrm>
              <a:off x="2366919" y="684092"/>
              <a:ext cx="0" cy="815622"/>
            </a:xfrm>
            <a:prstGeom prst="line">
              <a:avLst/>
            </a:prstGeom>
            <a:noFill/>
            <a:ln w="25400" cap="flat" cmpd="sng" algn="ctr">
              <a:solidFill>
                <a:srgbClr val="000000"/>
              </a:solidFill>
              <a:prstDash val="solid"/>
              <a:round/>
              <a:headEnd type="none" w="med" len="med"/>
              <a:tailEnd type="stealth" w="lg" len="lg"/>
            </a:ln>
            <a:effectLst/>
          </p:spPr>
          <p:txBody>
            <a:bodyPr>
              <a:prstTxWarp prst="textNoShape">
                <a:avLst/>
              </a:prstTxWarp>
            </a:bodyPr>
            <a:lstStyle/>
            <a:p>
              <a:endParaRPr lang="en-US" dirty="0"/>
            </a:p>
          </p:txBody>
        </p:sp>
        <p:sp>
          <p:nvSpPr>
            <p:cNvPr id="12" name="Line 15"/>
            <p:cNvSpPr>
              <a:spLocks noChangeShapeType="1"/>
            </p:cNvSpPr>
            <p:nvPr/>
          </p:nvSpPr>
          <p:spPr bwMode="auto">
            <a:xfrm>
              <a:off x="6055307" y="684092"/>
              <a:ext cx="0" cy="815622"/>
            </a:xfrm>
            <a:prstGeom prst="line">
              <a:avLst/>
            </a:prstGeom>
            <a:noFill/>
            <a:ln w="25400" cap="flat" cmpd="sng" algn="ctr">
              <a:solidFill>
                <a:srgbClr val="000000"/>
              </a:solidFill>
              <a:prstDash val="solid"/>
              <a:round/>
              <a:headEnd type="none" w="med" len="med"/>
              <a:tailEnd type="stealth" w="lg" len="lg"/>
            </a:ln>
            <a:effectLst/>
          </p:spPr>
          <p:txBody>
            <a:bodyPr>
              <a:prstTxWarp prst="textNoShape">
                <a:avLst/>
              </a:prstTxWarp>
            </a:bodyPr>
            <a:lstStyle/>
            <a:p>
              <a:endParaRPr lang="en-US" dirty="0"/>
            </a:p>
          </p:txBody>
        </p:sp>
      </p:grpSp>
      <p:sp>
        <p:nvSpPr>
          <p:cNvPr id="13" name="Freeform 16"/>
          <p:cNvSpPr>
            <a:spLocks/>
          </p:cNvSpPr>
          <p:nvPr/>
        </p:nvSpPr>
        <p:spPr bwMode="auto">
          <a:xfrm>
            <a:off x="4561213" y="1767831"/>
            <a:ext cx="3395641" cy="0"/>
          </a:xfrm>
          <a:custGeom>
            <a:avLst/>
            <a:gdLst>
              <a:gd name="connsiteX0" fmla="*/ 0 w 2782"/>
              <a:gd name="connsiteY0" fmla="*/ 0 h 227"/>
              <a:gd name="connsiteX1" fmla="*/ 2782 w 2782"/>
              <a:gd name="connsiteY1" fmla="*/ 0 h 227"/>
              <a:gd name="connsiteX2" fmla="*/ 2778 w 2782"/>
              <a:gd name="connsiteY2" fmla="*/ 227 h 227"/>
              <a:gd name="connsiteX0" fmla="*/ 0 w 2782"/>
              <a:gd name="connsiteY0" fmla="*/ 0 h 0"/>
              <a:gd name="connsiteX1" fmla="*/ 2782 w 2782"/>
              <a:gd name="connsiteY1" fmla="*/ 0 h 0"/>
            </a:gdLst>
            <a:ahLst/>
            <a:cxnLst>
              <a:cxn ang="0">
                <a:pos x="connsiteX0" y="connsiteY0"/>
              </a:cxn>
              <a:cxn ang="0">
                <a:pos x="connsiteX1" y="connsiteY1"/>
              </a:cxn>
            </a:cxnLst>
            <a:rect l="l" t="t" r="r" b="b"/>
            <a:pathLst>
              <a:path w="2782">
                <a:moveTo>
                  <a:pt x="0" y="0"/>
                </a:moveTo>
                <a:lnTo>
                  <a:pt x="2782" y="0"/>
                </a:lnTo>
              </a:path>
            </a:pathLst>
          </a:custGeom>
          <a:noFill/>
          <a:ln w="25400" cap="flat" cmpd="sng" algn="ctr">
            <a:solidFill>
              <a:schemeClr val="tx1"/>
            </a:solidFill>
            <a:prstDash val="solid"/>
            <a:round/>
            <a:headEnd type="stealth" w="lg" len="lg"/>
            <a:tailEnd type="stealth" w="lg" len="lg"/>
          </a:ln>
          <a:effectLst/>
        </p:spPr>
        <p:txBody>
          <a:bodyPr>
            <a:prstTxWarp prst="textNoShape">
              <a:avLst/>
            </a:prstTxWarp>
          </a:bodyPr>
          <a:lstStyle/>
          <a:p>
            <a:endParaRPr lang="en-US" dirty="0"/>
          </a:p>
        </p:txBody>
      </p:sp>
      <p:sp>
        <p:nvSpPr>
          <p:cNvPr id="14" name="Line 17"/>
          <p:cNvSpPr>
            <a:spLocks noChangeShapeType="1"/>
          </p:cNvSpPr>
          <p:nvPr/>
        </p:nvSpPr>
        <p:spPr bwMode="auto">
          <a:xfrm>
            <a:off x="4401905" y="4332459"/>
            <a:ext cx="0" cy="490451"/>
          </a:xfrm>
          <a:prstGeom prst="line">
            <a:avLst/>
          </a:prstGeom>
          <a:noFill/>
          <a:ln w="25400" cap="flat" cmpd="sng" algn="ctr">
            <a:solidFill>
              <a:srgbClr val="000000"/>
            </a:solidFill>
            <a:prstDash val="solid"/>
            <a:round/>
            <a:headEnd type="none" w="med" len="med"/>
            <a:tailEnd type="stealth" w="lg" len="lg"/>
          </a:ln>
          <a:effectLst/>
        </p:spPr>
        <p:txBody>
          <a:bodyPr>
            <a:prstTxWarp prst="textNoShape">
              <a:avLst/>
            </a:prstTxWarp>
          </a:bodyPr>
          <a:lstStyle/>
          <a:p>
            <a:endParaRPr lang="en-US" dirty="0"/>
          </a:p>
        </p:txBody>
      </p:sp>
      <p:sp>
        <p:nvSpPr>
          <p:cNvPr id="15" name="Line 18"/>
          <p:cNvSpPr>
            <a:spLocks noChangeShapeType="1"/>
          </p:cNvSpPr>
          <p:nvPr/>
        </p:nvSpPr>
        <p:spPr bwMode="auto">
          <a:xfrm>
            <a:off x="8115374" y="3776371"/>
            <a:ext cx="0" cy="1059950"/>
          </a:xfrm>
          <a:prstGeom prst="line">
            <a:avLst/>
          </a:prstGeom>
          <a:noFill/>
          <a:ln w="25400" cap="flat" cmpd="sng" algn="ctr">
            <a:solidFill>
              <a:srgbClr val="000000"/>
            </a:solidFill>
            <a:prstDash val="solid"/>
            <a:round/>
            <a:headEnd type="none" w="med" len="med"/>
            <a:tailEnd type="stealth" w="lg" len="lg"/>
          </a:ln>
          <a:effectLst/>
        </p:spPr>
        <p:txBody>
          <a:bodyPr>
            <a:prstTxWarp prst="textNoShape">
              <a:avLst/>
            </a:prstTxWarp>
          </a:bodyPr>
          <a:lstStyle/>
          <a:p>
            <a:endParaRPr lang="en-US" dirty="0"/>
          </a:p>
        </p:txBody>
      </p:sp>
      <p:sp>
        <p:nvSpPr>
          <p:cNvPr id="16" name="Line 21"/>
          <p:cNvSpPr>
            <a:spLocks noChangeShapeType="1"/>
          </p:cNvSpPr>
          <p:nvPr/>
        </p:nvSpPr>
        <p:spPr bwMode="auto">
          <a:xfrm>
            <a:off x="4662882" y="4914786"/>
            <a:ext cx="0" cy="780626"/>
          </a:xfrm>
          <a:prstGeom prst="line">
            <a:avLst/>
          </a:prstGeom>
          <a:noFill/>
          <a:ln w="25400" cap="flat" cmpd="sng" algn="ctr">
            <a:solidFill>
              <a:srgbClr val="000000"/>
            </a:solidFill>
            <a:prstDash val="solid"/>
            <a:round/>
            <a:headEnd type="none" w="med" len="med"/>
            <a:tailEnd type="stealth" w="lg" len="lg"/>
          </a:ln>
          <a:effectLst/>
        </p:spPr>
        <p:txBody>
          <a:bodyPr>
            <a:prstTxWarp prst="textNoShape">
              <a:avLst/>
            </a:prstTxWarp>
          </a:bodyPr>
          <a:lstStyle/>
          <a:p>
            <a:endParaRPr lang="en-US" dirty="0"/>
          </a:p>
        </p:txBody>
      </p:sp>
      <p:sp>
        <p:nvSpPr>
          <p:cNvPr id="17" name="Line 22"/>
          <p:cNvSpPr>
            <a:spLocks noChangeShapeType="1"/>
          </p:cNvSpPr>
          <p:nvPr/>
        </p:nvSpPr>
        <p:spPr bwMode="auto">
          <a:xfrm>
            <a:off x="7895237" y="5025600"/>
            <a:ext cx="0" cy="669812"/>
          </a:xfrm>
          <a:prstGeom prst="line">
            <a:avLst/>
          </a:prstGeom>
          <a:noFill/>
          <a:ln w="25400" cap="flat" cmpd="sng" algn="ctr">
            <a:solidFill>
              <a:srgbClr val="000000"/>
            </a:solidFill>
            <a:prstDash val="solid"/>
            <a:round/>
            <a:headEnd type="none" w="med" len="med"/>
            <a:tailEnd type="stealth" w="lg" len="lg"/>
          </a:ln>
          <a:effectLst/>
        </p:spPr>
        <p:txBody>
          <a:bodyPr>
            <a:prstTxWarp prst="textNoShape">
              <a:avLst/>
            </a:prstTxWarp>
          </a:bodyPr>
          <a:lstStyle/>
          <a:p>
            <a:endParaRPr lang="en-US" dirty="0"/>
          </a:p>
        </p:txBody>
      </p:sp>
      <p:sp>
        <p:nvSpPr>
          <p:cNvPr id="18" name="Freeform 23"/>
          <p:cNvSpPr>
            <a:spLocks/>
          </p:cNvSpPr>
          <p:nvPr/>
        </p:nvSpPr>
        <p:spPr bwMode="auto">
          <a:xfrm>
            <a:off x="5024565" y="3898433"/>
            <a:ext cx="1756308" cy="934974"/>
          </a:xfrm>
          <a:custGeom>
            <a:avLst/>
            <a:gdLst>
              <a:gd name="connsiteX0" fmla="*/ 2132 w 2132"/>
              <a:gd name="connsiteY0" fmla="*/ 0 h 978"/>
              <a:gd name="connsiteX1" fmla="*/ 2132 w 2132"/>
              <a:gd name="connsiteY1" fmla="*/ 363 h 978"/>
              <a:gd name="connsiteX2" fmla="*/ 0 w 2132"/>
              <a:gd name="connsiteY2" fmla="*/ 363 h 978"/>
              <a:gd name="connsiteX3" fmla="*/ 0 w 2132"/>
              <a:gd name="connsiteY3" fmla="*/ 978 h 978"/>
            </a:gdLst>
            <a:ahLst/>
            <a:cxnLst>
              <a:cxn ang="0">
                <a:pos x="connsiteX0" y="connsiteY0"/>
              </a:cxn>
              <a:cxn ang="0">
                <a:pos x="connsiteX1" y="connsiteY1"/>
              </a:cxn>
              <a:cxn ang="0">
                <a:pos x="connsiteX2" y="connsiteY2"/>
              </a:cxn>
              <a:cxn ang="0">
                <a:pos x="connsiteX3" y="connsiteY3"/>
              </a:cxn>
            </a:cxnLst>
            <a:rect l="l" t="t" r="r" b="b"/>
            <a:pathLst>
              <a:path w="2132" h="978">
                <a:moveTo>
                  <a:pt x="2132" y="0"/>
                </a:moveTo>
                <a:lnTo>
                  <a:pt x="2132" y="363"/>
                </a:lnTo>
                <a:lnTo>
                  <a:pt x="0" y="363"/>
                </a:lnTo>
                <a:lnTo>
                  <a:pt x="0" y="978"/>
                </a:lnTo>
              </a:path>
            </a:pathLst>
          </a:custGeom>
          <a:noFill/>
          <a:ln w="25400" cap="flat" cmpd="sng" algn="ctr">
            <a:solidFill>
              <a:srgbClr val="FF3300"/>
            </a:solidFill>
            <a:prstDash val="solid"/>
            <a:round/>
            <a:headEnd type="oval" w="med" len="med"/>
            <a:tailEnd type="stealth" w="lg" len="lg"/>
          </a:ln>
          <a:effectLst/>
        </p:spPr>
        <p:txBody>
          <a:bodyPr>
            <a:prstTxWarp prst="textNoShape">
              <a:avLst/>
            </a:prstTxWarp>
          </a:bodyPr>
          <a:lstStyle/>
          <a:p>
            <a:endParaRPr lang="en-US" dirty="0"/>
          </a:p>
        </p:txBody>
      </p:sp>
      <p:sp>
        <p:nvSpPr>
          <p:cNvPr id="19" name="Freeform 24"/>
          <p:cNvSpPr>
            <a:spLocks/>
          </p:cNvSpPr>
          <p:nvPr/>
        </p:nvSpPr>
        <p:spPr bwMode="auto">
          <a:xfrm>
            <a:off x="5677817" y="2780031"/>
            <a:ext cx="1917572" cy="2032099"/>
          </a:xfrm>
          <a:custGeom>
            <a:avLst/>
            <a:gdLst/>
            <a:ahLst/>
            <a:cxnLst>
              <a:cxn ang="0">
                <a:pos x="0" y="0"/>
              </a:cxn>
              <a:cxn ang="0">
                <a:pos x="0" y="953"/>
              </a:cxn>
              <a:cxn ang="0">
                <a:pos x="2041" y="953"/>
              </a:cxn>
              <a:cxn ang="0">
                <a:pos x="2042" y="1116"/>
              </a:cxn>
            </a:cxnLst>
            <a:rect l="0" t="0" r="r" b="b"/>
            <a:pathLst>
              <a:path w="2042" h="1116">
                <a:moveTo>
                  <a:pt x="0" y="0"/>
                </a:moveTo>
                <a:lnTo>
                  <a:pt x="0" y="953"/>
                </a:lnTo>
                <a:lnTo>
                  <a:pt x="2041" y="953"/>
                </a:lnTo>
                <a:lnTo>
                  <a:pt x="2042" y="1116"/>
                </a:lnTo>
              </a:path>
            </a:pathLst>
          </a:custGeom>
          <a:noFill/>
          <a:ln w="25400" cap="flat" cmpd="sng" algn="ctr">
            <a:solidFill>
              <a:srgbClr val="FF3300"/>
            </a:solidFill>
            <a:prstDash val="solid"/>
            <a:round/>
            <a:headEnd type="oval" w="med" len="med"/>
            <a:tailEnd type="stealth" w="lg" len="lg"/>
          </a:ln>
          <a:effectLst/>
        </p:spPr>
        <p:txBody>
          <a:bodyPr>
            <a:prstTxWarp prst="textNoShape">
              <a:avLst/>
            </a:prstTxWarp>
          </a:bodyPr>
          <a:lstStyle/>
          <a:p>
            <a:endParaRPr lang="en-US" dirty="0"/>
          </a:p>
        </p:txBody>
      </p:sp>
      <p:sp>
        <p:nvSpPr>
          <p:cNvPr id="20" name="Line 25"/>
          <p:cNvSpPr>
            <a:spLocks noChangeShapeType="1"/>
          </p:cNvSpPr>
          <p:nvPr/>
        </p:nvSpPr>
        <p:spPr bwMode="auto">
          <a:xfrm>
            <a:off x="6380859" y="1360019"/>
            <a:ext cx="0" cy="407812"/>
          </a:xfrm>
          <a:prstGeom prst="line">
            <a:avLst/>
          </a:prstGeom>
          <a:noFill/>
          <a:ln w="25400" cap="flat" cmpd="sng" algn="ctr">
            <a:solidFill>
              <a:srgbClr val="000000"/>
            </a:solidFill>
            <a:prstDash val="solid"/>
            <a:round/>
            <a:headEnd type="none" w="med" len="med"/>
            <a:tailEnd type="oval" w="med" len="med"/>
          </a:ln>
          <a:effectLst/>
        </p:spPr>
        <p:txBody>
          <a:bodyPr>
            <a:prstTxWarp prst="textNoShape">
              <a:avLst/>
            </a:prstTxWarp>
          </a:bodyPr>
          <a:lstStyle/>
          <a:p>
            <a:endParaRPr lang="en-US" dirty="0"/>
          </a:p>
        </p:txBody>
      </p:sp>
      <p:sp>
        <p:nvSpPr>
          <p:cNvPr id="21" name="Freeform 26"/>
          <p:cNvSpPr>
            <a:spLocks/>
          </p:cNvSpPr>
          <p:nvPr/>
        </p:nvSpPr>
        <p:spPr bwMode="auto">
          <a:xfrm>
            <a:off x="4916192" y="1154404"/>
            <a:ext cx="524587" cy="3830193"/>
          </a:xfrm>
          <a:custGeom>
            <a:avLst/>
            <a:gdLst/>
            <a:ahLst/>
            <a:cxnLst>
              <a:cxn ang="0">
                <a:pos x="91" y="0"/>
              </a:cxn>
              <a:cxn ang="0">
                <a:pos x="91" y="2041"/>
              </a:cxn>
              <a:cxn ang="0">
                <a:pos x="0" y="2041"/>
              </a:cxn>
            </a:cxnLst>
            <a:rect l="0" t="0" r="r" b="b"/>
            <a:pathLst>
              <a:path w="91" h="2041">
                <a:moveTo>
                  <a:pt x="91" y="0"/>
                </a:moveTo>
                <a:lnTo>
                  <a:pt x="91" y="2041"/>
                </a:lnTo>
                <a:lnTo>
                  <a:pt x="0" y="2041"/>
                </a:lnTo>
              </a:path>
            </a:pathLst>
          </a:custGeom>
          <a:noFill/>
          <a:ln w="12700" cap="flat" cmpd="sng" algn="ctr">
            <a:solidFill>
              <a:srgbClr val="FF3300"/>
            </a:solidFill>
            <a:prstDash val="solid"/>
            <a:round/>
            <a:headEnd type="none" w="med" len="med"/>
            <a:tailEnd type="none" w="med" len="med"/>
          </a:ln>
          <a:effectLst/>
        </p:spPr>
        <p:txBody>
          <a:bodyPr>
            <a:prstTxWarp prst="textNoShape">
              <a:avLst/>
            </a:prstTxWarp>
          </a:bodyPr>
          <a:lstStyle/>
          <a:p>
            <a:endParaRPr lang="en-US" dirty="0"/>
          </a:p>
        </p:txBody>
      </p:sp>
      <p:sp>
        <p:nvSpPr>
          <p:cNvPr id="22" name="Freeform 27"/>
          <p:cNvSpPr>
            <a:spLocks/>
          </p:cNvSpPr>
          <p:nvPr/>
        </p:nvSpPr>
        <p:spPr bwMode="auto">
          <a:xfrm>
            <a:off x="5427418" y="1946775"/>
            <a:ext cx="797979" cy="325170"/>
          </a:xfrm>
          <a:custGeom>
            <a:avLst/>
            <a:gdLst/>
            <a:ahLst/>
            <a:cxnLst>
              <a:cxn ang="0">
                <a:pos x="0" y="0"/>
              </a:cxn>
              <a:cxn ang="0">
                <a:pos x="1043" y="0"/>
              </a:cxn>
              <a:cxn ang="0">
                <a:pos x="1043" y="136"/>
              </a:cxn>
            </a:cxnLst>
            <a:rect l="0" t="0" r="r" b="b"/>
            <a:pathLst>
              <a:path w="1043" h="136">
                <a:moveTo>
                  <a:pt x="0" y="0"/>
                </a:moveTo>
                <a:lnTo>
                  <a:pt x="1043" y="0"/>
                </a:lnTo>
                <a:lnTo>
                  <a:pt x="1043" y="136"/>
                </a:lnTo>
              </a:path>
            </a:pathLst>
          </a:custGeom>
          <a:noFill/>
          <a:ln w="12700" cmpd="sng">
            <a:solidFill>
              <a:srgbClr val="FF3300"/>
            </a:solidFill>
            <a:round/>
            <a:headEnd type="oval" w="med" len="med"/>
            <a:tailEnd/>
          </a:ln>
          <a:effectLst/>
        </p:spPr>
        <p:txBody>
          <a:bodyPr>
            <a:prstTxWarp prst="textNoShape">
              <a:avLst/>
            </a:prstTxWarp>
          </a:bodyPr>
          <a:lstStyle/>
          <a:p>
            <a:endParaRPr lang="en-US" dirty="0"/>
          </a:p>
        </p:txBody>
      </p:sp>
      <p:sp>
        <p:nvSpPr>
          <p:cNvPr id="23" name="Freeform 28"/>
          <p:cNvSpPr>
            <a:spLocks/>
          </p:cNvSpPr>
          <p:nvPr/>
        </p:nvSpPr>
        <p:spPr bwMode="auto">
          <a:xfrm flipH="1">
            <a:off x="7114833" y="1130214"/>
            <a:ext cx="480555" cy="3846362"/>
          </a:xfrm>
          <a:custGeom>
            <a:avLst/>
            <a:gdLst/>
            <a:ahLst/>
            <a:cxnLst>
              <a:cxn ang="0">
                <a:pos x="91" y="0"/>
              </a:cxn>
              <a:cxn ang="0">
                <a:pos x="91" y="2041"/>
              </a:cxn>
              <a:cxn ang="0">
                <a:pos x="0" y="2041"/>
              </a:cxn>
            </a:cxnLst>
            <a:rect l="0" t="0" r="r" b="b"/>
            <a:pathLst>
              <a:path w="91" h="2041">
                <a:moveTo>
                  <a:pt x="91" y="0"/>
                </a:moveTo>
                <a:lnTo>
                  <a:pt x="91" y="2041"/>
                </a:lnTo>
                <a:lnTo>
                  <a:pt x="0" y="2041"/>
                </a:lnTo>
              </a:path>
            </a:pathLst>
          </a:custGeom>
          <a:noFill/>
          <a:ln w="12700" cap="flat" cmpd="sng" algn="ctr">
            <a:solidFill>
              <a:srgbClr val="FF3300"/>
            </a:solidFill>
            <a:prstDash val="solid"/>
            <a:round/>
            <a:headEnd type="none" w="med" len="med"/>
            <a:tailEnd type="none" w="med" len="med"/>
          </a:ln>
          <a:effectLst/>
        </p:spPr>
        <p:txBody>
          <a:bodyPr>
            <a:prstTxWarp prst="textNoShape">
              <a:avLst/>
            </a:prstTxWarp>
          </a:bodyPr>
          <a:lstStyle/>
          <a:p>
            <a:endParaRPr lang="en-US" dirty="0"/>
          </a:p>
        </p:txBody>
      </p:sp>
      <p:sp>
        <p:nvSpPr>
          <p:cNvPr id="24" name="Freeform 29"/>
          <p:cNvSpPr>
            <a:spLocks/>
          </p:cNvSpPr>
          <p:nvPr/>
        </p:nvSpPr>
        <p:spPr bwMode="auto">
          <a:xfrm flipH="1">
            <a:off x="6210190" y="3081241"/>
            <a:ext cx="904644" cy="244328"/>
          </a:xfrm>
          <a:custGeom>
            <a:avLst/>
            <a:gdLst/>
            <a:ahLst/>
            <a:cxnLst>
              <a:cxn ang="0">
                <a:pos x="0" y="0"/>
              </a:cxn>
              <a:cxn ang="0">
                <a:pos x="1043" y="0"/>
              </a:cxn>
              <a:cxn ang="0">
                <a:pos x="1043" y="136"/>
              </a:cxn>
            </a:cxnLst>
            <a:rect l="0" t="0" r="r" b="b"/>
            <a:pathLst>
              <a:path w="1043" h="136">
                <a:moveTo>
                  <a:pt x="0" y="0"/>
                </a:moveTo>
                <a:lnTo>
                  <a:pt x="1043" y="0"/>
                </a:lnTo>
                <a:lnTo>
                  <a:pt x="1043" y="136"/>
                </a:lnTo>
              </a:path>
            </a:pathLst>
          </a:custGeom>
          <a:noFill/>
          <a:ln w="12700" cmpd="sng">
            <a:solidFill>
              <a:srgbClr val="FF3300"/>
            </a:solidFill>
            <a:round/>
            <a:headEnd type="oval" w="med" len="med"/>
            <a:tailEnd/>
          </a:ln>
          <a:effectLst/>
        </p:spPr>
        <p:txBody>
          <a:bodyPr>
            <a:prstTxWarp prst="textNoShape">
              <a:avLst/>
            </a:prstTxWarp>
          </a:bodyPr>
          <a:lstStyle/>
          <a:p>
            <a:endParaRPr lang="en-US" dirty="0"/>
          </a:p>
        </p:txBody>
      </p:sp>
      <p:sp>
        <p:nvSpPr>
          <p:cNvPr id="38" name="Text Box 46"/>
          <p:cNvSpPr txBox="1">
            <a:spLocks noChangeArrowheads="1"/>
          </p:cNvSpPr>
          <p:nvPr/>
        </p:nvSpPr>
        <p:spPr bwMode="auto">
          <a:xfrm>
            <a:off x="5427418" y="1043522"/>
            <a:ext cx="995276" cy="369332"/>
          </a:xfrm>
          <a:prstGeom prst="rect">
            <a:avLst/>
          </a:prstGeom>
          <a:noFill/>
          <a:ln w="9525">
            <a:noFill/>
            <a:miter lim="800000"/>
            <a:headEnd/>
            <a:tailEnd/>
          </a:ln>
          <a:effectLst/>
        </p:spPr>
        <p:txBody>
          <a:bodyPr wrap="square">
            <a:prstTxWarp prst="textNoShape">
              <a:avLst/>
            </a:prstTxWarp>
            <a:spAutoFit/>
          </a:bodyPr>
          <a:lstStyle/>
          <a:p>
            <a:r>
              <a:rPr lang="pl-PL" dirty="0" smtClean="0">
                <a:solidFill>
                  <a:srgbClr val="FF3300"/>
                </a:solidFill>
              </a:rPr>
              <a:t>test</a:t>
            </a:r>
            <a:r>
              <a:rPr lang="pl-PL" baseline="-25000" dirty="0" smtClean="0">
                <a:solidFill>
                  <a:srgbClr val="FF3300"/>
                </a:solidFill>
              </a:rPr>
              <a:t>2</a:t>
            </a:r>
            <a:endParaRPr lang="en-GB" baseline="-25000" dirty="0">
              <a:solidFill>
                <a:srgbClr val="FF3300"/>
              </a:solidFill>
            </a:endParaRPr>
          </a:p>
        </p:txBody>
      </p:sp>
      <p:sp>
        <p:nvSpPr>
          <p:cNvPr id="39" name="Text Box 47"/>
          <p:cNvSpPr txBox="1">
            <a:spLocks noChangeArrowheads="1"/>
          </p:cNvSpPr>
          <p:nvPr/>
        </p:nvSpPr>
        <p:spPr bwMode="auto">
          <a:xfrm>
            <a:off x="7078549" y="1031427"/>
            <a:ext cx="734550" cy="369332"/>
          </a:xfrm>
          <a:prstGeom prst="rect">
            <a:avLst/>
          </a:prstGeom>
          <a:noFill/>
          <a:ln w="9525">
            <a:noFill/>
            <a:miter lim="800000"/>
            <a:headEnd/>
            <a:tailEnd/>
          </a:ln>
          <a:effectLst/>
        </p:spPr>
        <p:txBody>
          <a:bodyPr wrap="square">
            <a:prstTxWarp prst="textNoShape">
              <a:avLst/>
            </a:prstTxWarp>
            <a:spAutoFit/>
          </a:bodyPr>
          <a:lstStyle/>
          <a:p>
            <a:r>
              <a:rPr lang="pl-PL" dirty="0" smtClean="0">
                <a:solidFill>
                  <a:srgbClr val="FF3300"/>
                </a:solidFill>
              </a:rPr>
              <a:t>test</a:t>
            </a:r>
            <a:r>
              <a:rPr lang="pl-PL" baseline="-25000" dirty="0" smtClean="0">
                <a:solidFill>
                  <a:srgbClr val="FF3300"/>
                </a:solidFill>
              </a:rPr>
              <a:t>1</a:t>
            </a:r>
            <a:endParaRPr lang="en-GB" baseline="-25000" dirty="0">
              <a:solidFill>
                <a:srgbClr val="FF3300"/>
              </a:solidFill>
            </a:endParaRPr>
          </a:p>
        </p:txBody>
      </p:sp>
      <p:sp>
        <p:nvSpPr>
          <p:cNvPr id="58" name="TextBox 57"/>
          <p:cNvSpPr txBox="1"/>
          <p:nvPr/>
        </p:nvSpPr>
        <p:spPr>
          <a:xfrm>
            <a:off x="1154565" y="5635256"/>
            <a:ext cx="5802980" cy="830997"/>
          </a:xfrm>
          <a:prstGeom prst="rect">
            <a:avLst/>
          </a:prstGeom>
          <a:noFill/>
        </p:spPr>
        <p:txBody>
          <a:bodyPr wrap="square" rtlCol="0">
            <a:spAutoFit/>
          </a:bodyPr>
          <a:lstStyle/>
          <a:p>
            <a:r>
              <a:rPr lang="en-US" sz="2400" dirty="0" smtClean="0"/>
              <a:t>Simplified fault excitation, propagation and line value justification in ATPG</a:t>
            </a:r>
            <a:endParaRPr lang="en-US" sz="2400" dirty="0"/>
          </a:p>
        </p:txBody>
      </p:sp>
      <p:sp>
        <p:nvSpPr>
          <p:cNvPr id="60" name="Trapezoid 59"/>
          <p:cNvSpPr/>
          <p:nvPr/>
        </p:nvSpPr>
        <p:spPr>
          <a:xfrm rot="5400000">
            <a:off x="5747462" y="2389863"/>
            <a:ext cx="977295" cy="298311"/>
          </a:xfrm>
          <a:prstGeom prst="trapezoid">
            <a:avLst>
              <a:gd name="adj" fmla="val 37164"/>
            </a:avLst>
          </a:prstGeom>
          <a:solidFill>
            <a:schemeClr val="bg1"/>
          </a:solidFill>
          <a:ln w="254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dirty="0">
              <a:solidFill>
                <a:schemeClr val="tx1"/>
              </a:solidFill>
              <a:latin typeface="Arial" charset="0"/>
              <a:ea typeface="ＭＳ Ｐゴシック" charset="-128"/>
              <a:cs typeface="ＭＳ Ｐゴシック" charset="-128"/>
            </a:endParaRPr>
          </a:p>
        </p:txBody>
      </p:sp>
      <p:sp>
        <p:nvSpPr>
          <p:cNvPr id="62" name="Trapezoid 61"/>
          <p:cNvSpPr/>
          <p:nvPr/>
        </p:nvSpPr>
        <p:spPr>
          <a:xfrm rot="16200000" flipH="1">
            <a:off x="5750243" y="3494170"/>
            <a:ext cx="977295" cy="298311"/>
          </a:xfrm>
          <a:prstGeom prst="trapezoid">
            <a:avLst>
              <a:gd name="adj" fmla="val 37164"/>
            </a:avLst>
          </a:prstGeom>
          <a:solidFill>
            <a:schemeClr val="bg1"/>
          </a:solidFill>
          <a:ln w="254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dirty="0">
              <a:solidFill>
                <a:schemeClr val="tx1"/>
              </a:solidFill>
              <a:latin typeface="Arial" charset="0"/>
              <a:ea typeface="ＭＳ Ｐゴシック" charset="-128"/>
              <a:cs typeface="ＭＳ Ｐゴシック" charset="-128"/>
            </a:endParaRPr>
          </a:p>
        </p:txBody>
      </p:sp>
      <p:sp>
        <p:nvSpPr>
          <p:cNvPr id="40" name="Trapezoid 39"/>
          <p:cNvSpPr/>
          <p:nvPr/>
        </p:nvSpPr>
        <p:spPr>
          <a:xfrm rot="10800000">
            <a:off x="4170650" y="4837194"/>
            <a:ext cx="977295" cy="298311"/>
          </a:xfrm>
          <a:prstGeom prst="trapezoid">
            <a:avLst>
              <a:gd name="adj" fmla="val 37164"/>
            </a:avLst>
          </a:prstGeom>
          <a:solidFill>
            <a:schemeClr val="bg1"/>
          </a:solidFill>
          <a:ln w="254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dirty="0">
              <a:solidFill>
                <a:schemeClr val="tx1"/>
              </a:solidFill>
              <a:latin typeface="Arial" charset="0"/>
              <a:ea typeface="ＭＳ Ｐゴシック" charset="-128"/>
              <a:cs typeface="ＭＳ Ｐゴシック" charset="-128"/>
            </a:endParaRPr>
          </a:p>
        </p:txBody>
      </p:sp>
      <p:sp>
        <p:nvSpPr>
          <p:cNvPr id="41" name="Trapezoid 40"/>
          <p:cNvSpPr/>
          <p:nvPr/>
        </p:nvSpPr>
        <p:spPr>
          <a:xfrm rot="10800000">
            <a:off x="7406597" y="4837194"/>
            <a:ext cx="977295" cy="298311"/>
          </a:xfrm>
          <a:prstGeom prst="trapezoid">
            <a:avLst>
              <a:gd name="adj" fmla="val 37164"/>
            </a:avLst>
          </a:prstGeom>
          <a:solidFill>
            <a:schemeClr val="bg1"/>
          </a:solidFill>
          <a:ln w="254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dirty="0">
              <a:solidFill>
                <a:schemeClr val="tx1"/>
              </a:solidFill>
              <a:latin typeface="Arial" charset="0"/>
              <a:ea typeface="ＭＳ Ｐゴシック" charset="-128"/>
              <a:cs typeface="ＭＳ Ｐゴシック" charset="-128"/>
            </a:endParaRPr>
          </a:p>
        </p:txBody>
      </p:sp>
      <p:sp>
        <p:nvSpPr>
          <p:cNvPr id="35" name="AutoShape 73"/>
          <p:cNvSpPr>
            <a:spLocks noChangeArrowheads="1"/>
          </p:cNvSpPr>
          <p:nvPr/>
        </p:nvSpPr>
        <p:spPr bwMode="auto">
          <a:xfrm rot="5400000" flipH="1">
            <a:off x="2995178" y="2759106"/>
            <a:ext cx="2827974" cy="304800"/>
          </a:xfrm>
          <a:prstGeom prst="roundRect">
            <a:avLst>
              <a:gd name="adj" fmla="val 50000"/>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Functional logic C1</a:t>
            </a:r>
            <a:endParaRPr lang="en-US" sz="1200" kern="0" dirty="0">
              <a:solidFill>
                <a:srgbClr val="000000"/>
              </a:solidFill>
              <a:latin typeface="Arial"/>
            </a:endParaRPr>
          </a:p>
        </p:txBody>
      </p:sp>
      <p:sp>
        <p:nvSpPr>
          <p:cNvPr id="44" name="AutoShape 73"/>
          <p:cNvSpPr>
            <a:spLocks noChangeArrowheads="1"/>
          </p:cNvSpPr>
          <p:nvPr/>
        </p:nvSpPr>
        <p:spPr bwMode="auto">
          <a:xfrm rot="5400000" flipH="1">
            <a:off x="6695267" y="2759106"/>
            <a:ext cx="2827974" cy="304800"/>
          </a:xfrm>
          <a:prstGeom prst="roundRect">
            <a:avLst>
              <a:gd name="adj" fmla="val 50000"/>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Functional logic C2</a:t>
            </a:r>
            <a:endParaRPr lang="en-US" sz="1200" kern="0" dirty="0">
              <a:solidFill>
                <a:srgbClr val="000000"/>
              </a:solidFill>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Scan-based designs</a:t>
            </a:r>
            <a:endParaRPr lang="en-US" dirty="0"/>
          </a:p>
        </p:txBody>
      </p:sp>
      <p:sp>
        <p:nvSpPr>
          <p:cNvPr id="3" name="Content Placeholder 2"/>
          <p:cNvSpPr>
            <a:spLocks noGrp="1"/>
          </p:cNvSpPr>
          <p:nvPr>
            <p:ph idx="1"/>
          </p:nvPr>
        </p:nvSpPr>
        <p:spPr>
          <a:xfrm>
            <a:off x="676276" y="2562840"/>
            <a:ext cx="7537862" cy="3547098"/>
          </a:xfrm>
        </p:spPr>
        <p:txBody>
          <a:bodyPr/>
          <a:lstStyle/>
          <a:p>
            <a:r>
              <a:rPr lang="en-US" dirty="0" smtClean="0"/>
              <a:t>Two modes of operation:</a:t>
            </a:r>
          </a:p>
          <a:p>
            <a:pPr lvl="1">
              <a:spcBef>
                <a:spcPts val="0"/>
              </a:spcBef>
            </a:pPr>
            <a:r>
              <a:rPr lang="en-US" dirty="0" smtClean="0"/>
              <a:t>normal (mission) mode</a:t>
            </a:r>
          </a:p>
          <a:p>
            <a:pPr lvl="1">
              <a:spcBef>
                <a:spcPts val="0"/>
              </a:spcBef>
            </a:pPr>
            <a:r>
              <a:rPr lang="en-US" dirty="0" smtClean="0"/>
              <a:t>test (scan) mode</a:t>
            </a:r>
          </a:p>
          <a:p>
            <a:pPr>
              <a:spcBef>
                <a:spcPts val="600"/>
              </a:spcBef>
            </a:pPr>
            <a:r>
              <a:rPr lang="en-US" dirty="0" smtClean="0">
                <a:solidFill>
                  <a:srgbClr val="000000"/>
                </a:solidFill>
              </a:rPr>
              <a:t>In normal mode sequential elements perform their regular system function</a:t>
            </a:r>
          </a:p>
          <a:p>
            <a:pPr>
              <a:spcBef>
                <a:spcPts val="600"/>
              </a:spcBef>
            </a:pPr>
            <a:r>
              <a:rPr lang="en-US" dirty="0" smtClean="0">
                <a:solidFill>
                  <a:srgbClr val="000000"/>
                </a:solidFill>
              </a:rPr>
              <a:t>In test mode sequential elements connected </a:t>
            </a:r>
            <a:r>
              <a:rPr lang="en-US" dirty="0" smtClean="0"/>
              <a:t>into one or more shift registers</a:t>
            </a:r>
          </a:p>
          <a:p>
            <a:pPr>
              <a:spcBef>
                <a:spcPts val="600"/>
              </a:spcBef>
            </a:pPr>
            <a:r>
              <a:rPr lang="en-US" dirty="0" smtClean="0"/>
              <a:t>Testing of circuits with scan reduced to testing of combinational circuitry</a:t>
            </a:r>
          </a:p>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Scan cell</a:t>
            </a:r>
            <a:endParaRPr lang="en-US" dirty="0"/>
          </a:p>
        </p:txBody>
      </p:sp>
      <p:sp>
        <p:nvSpPr>
          <p:cNvPr id="3" name="Content Placeholder 2"/>
          <p:cNvSpPr>
            <a:spLocks noGrp="1"/>
          </p:cNvSpPr>
          <p:nvPr>
            <p:ph idx="1"/>
          </p:nvPr>
        </p:nvSpPr>
        <p:spPr>
          <a:xfrm>
            <a:off x="676275" y="3659874"/>
            <a:ext cx="8229600" cy="2639579"/>
          </a:xfrm>
          <a:effectLst/>
        </p:spPr>
        <p:txBody>
          <a:bodyPr/>
          <a:lstStyle/>
          <a:p>
            <a:pPr marL="317500" lvl="0" indent="-317500" defTabSz="769938">
              <a:buFont typeface="Arial"/>
              <a:buChar char="•"/>
              <a:defRPr/>
            </a:pPr>
            <a:r>
              <a:rPr lang="en-US" kern="0" dirty="0" smtClean="0">
                <a:solidFill>
                  <a:srgbClr val="000000"/>
                </a:solidFill>
              </a:rPr>
              <a:t>Multiplexer used to select data source</a:t>
            </a:r>
          </a:p>
          <a:p>
            <a:pPr marL="688975" lvl="1" indent="-257175" defTabSz="769938">
              <a:spcBef>
                <a:spcPts val="0"/>
              </a:spcBef>
              <a:defRPr/>
            </a:pPr>
            <a:r>
              <a:rPr lang="en-US" kern="0" dirty="0" smtClean="0">
                <a:solidFill>
                  <a:srgbClr val="000000"/>
                </a:solidFill>
              </a:rPr>
              <a:t>DI – input data in the normal mode</a:t>
            </a:r>
          </a:p>
          <a:p>
            <a:pPr marL="688975" lvl="1" indent="-257175" defTabSz="769938">
              <a:spcBef>
                <a:spcPts val="0"/>
              </a:spcBef>
              <a:defRPr/>
            </a:pPr>
            <a:r>
              <a:rPr lang="en-US" kern="0" dirty="0" smtClean="0">
                <a:solidFill>
                  <a:srgbClr val="000000"/>
                </a:solidFill>
              </a:rPr>
              <a:t>SI – input data in the scan mode</a:t>
            </a:r>
          </a:p>
          <a:p>
            <a:pPr marL="317500" lvl="0" indent="-317500" defTabSz="769938">
              <a:buFont typeface="Arial"/>
              <a:buChar char="•"/>
              <a:defRPr/>
            </a:pPr>
            <a:r>
              <a:rPr lang="en-US" kern="0" dirty="0" smtClean="0">
                <a:solidFill>
                  <a:srgbClr val="000000"/>
                </a:solidFill>
              </a:rPr>
              <a:t>Input “Scan enable” selects the mode of operation</a:t>
            </a:r>
          </a:p>
          <a:p>
            <a:pPr marL="317500" lvl="0" indent="-317500" defTabSz="769938">
              <a:buFont typeface="Arial"/>
              <a:buChar char="•"/>
              <a:defRPr/>
            </a:pPr>
            <a:r>
              <a:rPr lang="en-US" kern="0" dirty="0" smtClean="0">
                <a:solidFill>
                  <a:srgbClr val="000000"/>
                </a:solidFill>
              </a:rPr>
              <a:t>Increased propagation delay of the flip-flop</a:t>
            </a:r>
          </a:p>
          <a:p>
            <a:pPr marL="317500" lvl="0" indent="-317500" defTabSz="769938">
              <a:buFont typeface="Arial"/>
              <a:buChar char="•"/>
              <a:defRPr/>
            </a:pPr>
            <a:r>
              <a:rPr lang="en-US" kern="0" dirty="0" smtClean="0">
                <a:solidFill>
                  <a:srgbClr val="000000"/>
                </a:solidFill>
              </a:rPr>
              <a:t>Comprehensive support provided by CAD tools</a:t>
            </a:r>
          </a:p>
          <a:p>
            <a:endParaRPr lang="en-US" dirty="0">
              <a:solidFill>
                <a:srgbClr val="000000"/>
              </a:solidFill>
            </a:endParaRPr>
          </a:p>
        </p:txBody>
      </p:sp>
      <p:sp>
        <p:nvSpPr>
          <p:cNvPr id="8" name="Line 6"/>
          <p:cNvSpPr>
            <a:spLocks noChangeShapeType="1"/>
          </p:cNvSpPr>
          <p:nvPr/>
        </p:nvSpPr>
        <p:spPr bwMode="auto">
          <a:xfrm>
            <a:off x="8243602" y="2459309"/>
            <a:ext cx="555812" cy="0"/>
          </a:xfrm>
          <a:prstGeom prst="line">
            <a:avLst/>
          </a:prstGeom>
          <a:noFill/>
          <a:ln w="28575">
            <a:solidFill>
              <a:srgbClr val="000000"/>
            </a:solidFill>
            <a:round/>
            <a:headEnd/>
            <a:tailEnd type="triangle" w="med" len="med"/>
          </a:ln>
          <a:effectLst/>
        </p:spPr>
        <p:txBody>
          <a:bodyPr wrap="none" anchor="ctr">
            <a:prstTxWarp prst="textNoShape">
              <a:avLst/>
            </a:prstTxWarp>
          </a:bodyPr>
          <a:lstStyle/>
          <a:p>
            <a:endParaRPr lang="en-US" dirty="0"/>
          </a:p>
        </p:txBody>
      </p:sp>
      <p:sp>
        <p:nvSpPr>
          <p:cNvPr id="9" name="Line 9"/>
          <p:cNvSpPr>
            <a:spLocks noChangeShapeType="1"/>
          </p:cNvSpPr>
          <p:nvPr/>
        </p:nvSpPr>
        <p:spPr bwMode="auto">
          <a:xfrm>
            <a:off x="6616221" y="2479510"/>
            <a:ext cx="540356" cy="0"/>
          </a:xfrm>
          <a:prstGeom prst="line">
            <a:avLst/>
          </a:prstGeom>
          <a:noFill/>
          <a:ln w="28575">
            <a:solidFill>
              <a:srgbClr val="000000"/>
            </a:solidFill>
            <a:round/>
            <a:headEnd/>
            <a:tailEnd type="triangle" w="med" len="med"/>
          </a:ln>
          <a:effectLst/>
        </p:spPr>
        <p:txBody>
          <a:bodyPr wrap="none" anchor="ctr">
            <a:prstTxWarp prst="textNoShape">
              <a:avLst/>
            </a:prstTxWarp>
          </a:bodyPr>
          <a:lstStyle/>
          <a:p>
            <a:endParaRPr lang="en-US" dirty="0"/>
          </a:p>
        </p:txBody>
      </p:sp>
      <p:sp>
        <p:nvSpPr>
          <p:cNvPr id="10" name="Line 10"/>
          <p:cNvSpPr>
            <a:spLocks noChangeShapeType="1"/>
          </p:cNvSpPr>
          <p:nvPr/>
        </p:nvSpPr>
        <p:spPr bwMode="auto">
          <a:xfrm>
            <a:off x="5439678" y="2782513"/>
            <a:ext cx="823159" cy="0"/>
          </a:xfrm>
          <a:prstGeom prst="line">
            <a:avLst/>
          </a:prstGeom>
          <a:noFill/>
          <a:ln w="28575">
            <a:solidFill>
              <a:srgbClr val="FF0000"/>
            </a:solidFill>
            <a:round/>
            <a:headEnd/>
            <a:tailEnd type="triangle" w="med" len="med"/>
          </a:ln>
          <a:effectLst/>
        </p:spPr>
        <p:txBody>
          <a:bodyPr wrap="none" anchor="ctr">
            <a:prstTxWarp prst="textNoShape">
              <a:avLst/>
            </a:prstTxWarp>
          </a:bodyPr>
          <a:lstStyle/>
          <a:p>
            <a:endParaRPr lang="en-US" dirty="0"/>
          </a:p>
        </p:txBody>
      </p:sp>
      <p:sp>
        <p:nvSpPr>
          <p:cNvPr id="11" name="Line 11"/>
          <p:cNvSpPr>
            <a:spLocks noChangeShapeType="1"/>
          </p:cNvSpPr>
          <p:nvPr/>
        </p:nvSpPr>
        <p:spPr bwMode="auto">
          <a:xfrm>
            <a:off x="5419477" y="2227007"/>
            <a:ext cx="843359" cy="0"/>
          </a:xfrm>
          <a:prstGeom prst="line">
            <a:avLst/>
          </a:prstGeom>
          <a:noFill/>
          <a:ln w="28575">
            <a:solidFill>
              <a:srgbClr val="000000"/>
            </a:solidFill>
            <a:round/>
            <a:headEnd/>
            <a:tailEnd type="triangle" w="med" len="med"/>
          </a:ln>
          <a:effectLst/>
        </p:spPr>
        <p:txBody>
          <a:bodyPr wrap="none" anchor="ctr">
            <a:prstTxWarp prst="textNoShape">
              <a:avLst/>
            </a:prstTxWarp>
          </a:bodyPr>
          <a:lstStyle/>
          <a:p>
            <a:endParaRPr lang="en-US" dirty="0"/>
          </a:p>
        </p:txBody>
      </p:sp>
      <p:sp>
        <p:nvSpPr>
          <p:cNvPr id="12" name="Line 12"/>
          <p:cNvSpPr>
            <a:spLocks noChangeShapeType="1"/>
          </p:cNvSpPr>
          <p:nvPr/>
        </p:nvSpPr>
        <p:spPr bwMode="auto">
          <a:xfrm rot="5400000" flipV="1">
            <a:off x="6184402" y="1802530"/>
            <a:ext cx="532864" cy="0"/>
          </a:xfrm>
          <a:prstGeom prst="line">
            <a:avLst/>
          </a:prstGeom>
          <a:noFill/>
          <a:ln w="28575">
            <a:solidFill>
              <a:srgbClr val="FF0000"/>
            </a:solidFill>
            <a:round/>
            <a:headEnd/>
            <a:tailEnd type="triangle" w="med" len="med"/>
          </a:ln>
          <a:effectLst/>
        </p:spPr>
        <p:txBody>
          <a:bodyPr wrap="none" anchor="ctr">
            <a:prstTxWarp prst="textNoShape">
              <a:avLst/>
            </a:prstTxWarp>
          </a:bodyPr>
          <a:lstStyle/>
          <a:p>
            <a:endParaRPr lang="en-US" dirty="0"/>
          </a:p>
        </p:txBody>
      </p:sp>
      <p:sp>
        <p:nvSpPr>
          <p:cNvPr id="16" name="Text Box 21"/>
          <p:cNvSpPr txBox="1">
            <a:spLocks noChangeArrowheads="1"/>
          </p:cNvSpPr>
          <p:nvPr/>
        </p:nvSpPr>
        <p:spPr bwMode="auto">
          <a:xfrm>
            <a:off x="5867808" y="3105396"/>
            <a:ext cx="794247" cy="338554"/>
          </a:xfrm>
          <a:prstGeom prst="rect">
            <a:avLst/>
          </a:prstGeom>
          <a:noFill/>
          <a:ln w="9525">
            <a:noFill/>
            <a:miter lim="800000"/>
            <a:headEnd/>
            <a:tailEnd/>
          </a:ln>
          <a:effectLst/>
        </p:spPr>
        <p:txBody>
          <a:bodyPr wrap="square" anchor="ctr">
            <a:prstTxWarp prst="textNoShape">
              <a:avLst/>
            </a:prstTxWarp>
            <a:spAutoFit/>
          </a:bodyPr>
          <a:lstStyle/>
          <a:p>
            <a:pPr algn="ctr"/>
            <a:r>
              <a:rPr lang="en-US" sz="1600" dirty="0" smtClean="0"/>
              <a:t>Clock</a:t>
            </a:r>
            <a:endParaRPr lang="en-US" sz="1600" dirty="0"/>
          </a:p>
        </p:txBody>
      </p:sp>
      <p:sp>
        <p:nvSpPr>
          <p:cNvPr id="17" name="Text Box 22"/>
          <p:cNvSpPr txBox="1">
            <a:spLocks noChangeArrowheads="1"/>
          </p:cNvSpPr>
          <p:nvPr/>
        </p:nvSpPr>
        <p:spPr bwMode="auto">
          <a:xfrm>
            <a:off x="4934185" y="2044771"/>
            <a:ext cx="481814" cy="338554"/>
          </a:xfrm>
          <a:prstGeom prst="rect">
            <a:avLst/>
          </a:prstGeom>
          <a:noFill/>
          <a:ln w="9525">
            <a:noFill/>
            <a:miter lim="800000"/>
            <a:headEnd/>
            <a:tailEnd/>
          </a:ln>
          <a:effectLst/>
        </p:spPr>
        <p:txBody>
          <a:bodyPr wrap="square" anchor="ctr">
            <a:prstTxWarp prst="textNoShape">
              <a:avLst/>
            </a:prstTxWarp>
            <a:spAutoFit/>
          </a:bodyPr>
          <a:lstStyle/>
          <a:p>
            <a:pPr algn="r"/>
            <a:r>
              <a:rPr lang="en-US" sz="1600" dirty="0" smtClean="0">
                <a:solidFill>
                  <a:srgbClr val="000000"/>
                </a:solidFill>
              </a:rPr>
              <a:t>DI</a:t>
            </a:r>
            <a:endParaRPr lang="en-US" sz="1600" dirty="0">
              <a:solidFill>
                <a:srgbClr val="000000"/>
              </a:solidFill>
            </a:endParaRPr>
          </a:p>
        </p:txBody>
      </p:sp>
      <p:sp>
        <p:nvSpPr>
          <p:cNvPr id="18" name="Text Box 23"/>
          <p:cNvSpPr txBox="1">
            <a:spLocks noChangeArrowheads="1"/>
          </p:cNvSpPr>
          <p:nvPr/>
        </p:nvSpPr>
        <p:spPr bwMode="auto">
          <a:xfrm>
            <a:off x="4888769" y="2604963"/>
            <a:ext cx="527230" cy="338554"/>
          </a:xfrm>
          <a:prstGeom prst="rect">
            <a:avLst/>
          </a:prstGeom>
          <a:noFill/>
          <a:ln w="9525">
            <a:noFill/>
            <a:miter lim="800000"/>
            <a:headEnd/>
            <a:tailEnd/>
          </a:ln>
          <a:effectLst/>
        </p:spPr>
        <p:txBody>
          <a:bodyPr wrap="square" anchor="ctr">
            <a:prstTxWarp prst="textNoShape">
              <a:avLst/>
            </a:prstTxWarp>
            <a:spAutoFit/>
          </a:bodyPr>
          <a:lstStyle/>
          <a:p>
            <a:pPr algn="r"/>
            <a:r>
              <a:rPr lang="en-US" sz="1600" dirty="0">
                <a:solidFill>
                  <a:srgbClr val="FF0000"/>
                </a:solidFill>
              </a:rPr>
              <a:t>SI</a:t>
            </a:r>
          </a:p>
        </p:txBody>
      </p:sp>
      <p:sp>
        <p:nvSpPr>
          <p:cNvPr id="19" name="Text Box 24"/>
          <p:cNvSpPr txBox="1">
            <a:spLocks noChangeArrowheads="1"/>
          </p:cNvSpPr>
          <p:nvPr/>
        </p:nvSpPr>
        <p:spPr bwMode="auto">
          <a:xfrm>
            <a:off x="5439678" y="1233829"/>
            <a:ext cx="2058707" cy="338554"/>
          </a:xfrm>
          <a:prstGeom prst="rect">
            <a:avLst/>
          </a:prstGeom>
          <a:noFill/>
          <a:ln w="9525">
            <a:noFill/>
            <a:miter lim="800000"/>
            <a:headEnd/>
            <a:tailEnd/>
          </a:ln>
          <a:effectLst/>
        </p:spPr>
        <p:txBody>
          <a:bodyPr wrap="square" anchor="ctr">
            <a:prstTxWarp prst="textNoShape">
              <a:avLst/>
            </a:prstTxWarp>
            <a:spAutoFit/>
          </a:bodyPr>
          <a:lstStyle/>
          <a:p>
            <a:pPr algn="r"/>
            <a:r>
              <a:rPr lang="en-US" sz="1600" dirty="0" smtClean="0">
                <a:solidFill>
                  <a:srgbClr val="FF0000"/>
                </a:solidFill>
              </a:rPr>
              <a:t>Scan enable (SE)</a:t>
            </a:r>
            <a:endParaRPr lang="en-US" sz="1600" dirty="0">
              <a:solidFill>
                <a:srgbClr val="FF0000"/>
              </a:solidFill>
            </a:endParaRPr>
          </a:p>
        </p:txBody>
      </p:sp>
      <p:sp>
        <p:nvSpPr>
          <p:cNvPr id="21" name="Rounded Rectangle 20"/>
          <p:cNvSpPr/>
          <p:nvPr/>
        </p:nvSpPr>
        <p:spPr>
          <a:xfrm>
            <a:off x="7156577" y="2094753"/>
            <a:ext cx="1087024" cy="1527641"/>
          </a:xfrm>
          <a:prstGeom prst="roundRect">
            <a:avLst>
              <a:gd name="adj" fmla="val 8769"/>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dirty="0">
              <a:solidFill>
                <a:srgbClr val="000000"/>
              </a:solidFill>
              <a:latin typeface="Arial"/>
            </a:endParaRPr>
          </a:p>
        </p:txBody>
      </p:sp>
      <p:sp>
        <p:nvSpPr>
          <p:cNvPr id="14" name="Text Box 18"/>
          <p:cNvSpPr txBox="1">
            <a:spLocks noChangeArrowheads="1"/>
          </p:cNvSpPr>
          <p:nvPr/>
        </p:nvSpPr>
        <p:spPr bwMode="auto">
          <a:xfrm>
            <a:off x="7199502" y="2262547"/>
            <a:ext cx="478303" cy="369332"/>
          </a:xfrm>
          <a:prstGeom prst="rect">
            <a:avLst/>
          </a:prstGeom>
          <a:noFill/>
          <a:ln w="9525">
            <a:noFill/>
            <a:miter lim="800000"/>
            <a:headEnd/>
            <a:tailEnd/>
          </a:ln>
          <a:effectLst/>
        </p:spPr>
        <p:txBody>
          <a:bodyPr wrap="square" anchor="ctr">
            <a:prstTxWarp prst="textNoShape">
              <a:avLst/>
            </a:prstTxWarp>
            <a:spAutoFit/>
          </a:bodyPr>
          <a:lstStyle/>
          <a:p>
            <a:r>
              <a:rPr lang="en-US" dirty="0">
                <a:solidFill>
                  <a:srgbClr val="000000"/>
                </a:solidFill>
              </a:rPr>
              <a:t>D</a:t>
            </a:r>
          </a:p>
        </p:txBody>
      </p:sp>
      <p:sp>
        <p:nvSpPr>
          <p:cNvPr id="15" name="Text Box 20"/>
          <p:cNvSpPr txBox="1">
            <a:spLocks noChangeArrowheads="1"/>
          </p:cNvSpPr>
          <p:nvPr/>
        </p:nvSpPr>
        <p:spPr bwMode="auto">
          <a:xfrm>
            <a:off x="7839596" y="2262547"/>
            <a:ext cx="602881" cy="369332"/>
          </a:xfrm>
          <a:prstGeom prst="rect">
            <a:avLst/>
          </a:prstGeom>
          <a:noFill/>
          <a:ln w="9525">
            <a:noFill/>
            <a:miter lim="800000"/>
            <a:headEnd/>
            <a:tailEnd/>
          </a:ln>
          <a:effectLst/>
        </p:spPr>
        <p:txBody>
          <a:bodyPr wrap="square" anchor="ctr">
            <a:prstTxWarp prst="textNoShape">
              <a:avLst/>
            </a:prstTxWarp>
            <a:spAutoFit/>
          </a:bodyPr>
          <a:lstStyle/>
          <a:p>
            <a:r>
              <a:rPr lang="en-US" dirty="0">
                <a:solidFill>
                  <a:srgbClr val="000000"/>
                </a:solidFill>
              </a:rPr>
              <a:t>Q</a:t>
            </a:r>
          </a:p>
        </p:txBody>
      </p:sp>
      <p:sp>
        <p:nvSpPr>
          <p:cNvPr id="20" name="AutoShape 26"/>
          <p:cNvSpPr>
            <a:spLocks noChangeArrowheads="1"/>
          </p:cNvSpPr>
          <p:nvPr/>
        </p:nvSpPr>
        <p:spPr bwMode="auto">
          <a:xfrm rot="19837627">
            <a:off x="7102818" y="3222070"/>
            <a:ext cx="170440" cy="151502"/>
          </a:xfrm>
          <a:prstGeom prst="triangle">
            <a:avLst>
              <a:gd name="adj" fmla="val 50000"/>
            </a:avLst>
          </a:prstGeom>
          <a:noFill/>
          <a:ln w="9525">
            <a:solidFill>
              <a:schemeClr val="tx1"/>
            </a:solidFill>
            <a:miter lim="800000"/>
            <a:headEnd/>
            <a:tailEnd/>
          </a:ln>
          <a:effectLst/>
        </p:spPr>
        <p:txBody>
          <a:bodyPr rot="10800000" wrap="none" anchor="ctr">
            <a:prstTxWarp prst="textNoShape">
              <a:avLst/>
            </a:prstTxWarp>
          </a:bodyPr>
          <a:lstStyle/>
          <a:p>
            <a:endParaRPr lang="en-US" dirty="0"/>
          </a:p>
        </p:txBody>
      </p:sp>
      <p:sp>
        <p:nvSpPr>
          <p:cNvPr id="7" name="AutoShape 5"/>
          <p:cNvSpPr>
            <a:spLocks noChangeArrowheads="1"/>
          </p:cNvSpPr>
          <p:nvPr/>
        </p:nvSpPr>
        <p:spPr bwMode="auto">
          <a:xfrm rot="16200000">
            <a:off x="5970714" y="2310333"/>
            <a:ext cx="949410" cy="328254"/>
          </a:xfrm>
          <a:custGeom>
            <a:avLst/>
            <a:gdLst>
              <a:gd name="G0" fmla="+- 3590 0 0"/>
              <a:gd name="G1" fmla="+- 21600 0 3590"/>
              <a:gd name="G2" fmla="*/ 3590 1 2"/>
              <a:gd name="G3" fmla="+- 21600 0 G2"/>
              <a:gd name="G4" fmla="+/ 3590 21600 2"/>
              <a:gd name="G5" fmla="+/ G1 0 2"/>
              <a:gd name="G6" fmla="*/ 21600 21600 3590"/>
              <a:gd name="G7" fmla="*/ G6 1 2"/>
              <a:gd name="G8" fmla="+- 21600 0 G7"/>
              <a:gd name="G9" fmla="*/ 21600 1 2"/>
              <a:gd name="G10" fmla="+- 3590 0 G9"/>
              <a:gd name="G11" fmla="?: G10 G8 0"/>
              <a:gd name="G12" fmla="?: G10 G7 21600"/>
              <a:gd name="T0" fmla="*/ 19805 w 21600"/>
              <a:gd name="T1" fmla="*/ 10800 h 21600"/>
              <a:gd name="T2" fmla="*/ 10800 w 21600"/>
              <a:gd name="T3" fmla="*/ 21600 h 21600"/>
              <a:gd name="T4" fmla="*/ 1795 w 21600"/>
              <a:gd name="T5" fmla="*/ 10800 h 21600"/>
              <a:gd name="T6" fmla="*/ 10800 w 21600"/>
              <a:gd name="T7" fmla="*/ 0 h 21600"/>
              <a:gd name="T8" fmla="*/ 3595 w 21600"/>
              <a:gd name="T9" fmla="*/ 3595 h 21600"/>
              <a:gd name="T10" fmla="*/ 18005 w 21600"/>
              <a:gd name="T11" fmla="*/ 18005 h 21600"/>
            </a:gdLst>
            <a:ahLst/>
            <a:cxnLst>
              <a:cxn ang="0">
                <a:pos x="T0" y="T1"/>
              </a:cxn>
              <a:cxn ang="0">
                <a:pos x="T2" y="T3"/>
              </a:cxn>
              <a:cxn ang="0">
                <a:pos x="T4" y="T5"/>
              </a:cxn>
              <a:cxn ang="0">
                <a:pos x="T6" y="T7"/>
              </a:cxn>
            </a:cxnLst>
            <a:rect l="T8" t="T9" r="T10" b="T11"/>
            <a:pathLst>
              <a:path w="21600" h="21600">
                <a:moveTo>
                  <a:pt x="0" y="0"/>
                </a:moveTo>
                <a:lnTo>
                  <a:pt x="3590" y="21600"/>
                </a:lnTo>
                <a:lnTo>
                  <a:pt x="18010" y="21600"/>
                </a:lnTo>
                <a:lnTo>
                  <a:pt x="21600" y="0"/>
                </a:lnTo>
                <a:close/>
              </a:path>
            </a:pathLst>
          </a:custGeom>
          <a:solidFill>
            <a:srgbClr val="FFFFFF"/>
          </a:solidFill>
          <a:ln w="19050" cap="flat" cmpd="sng" algn="ctr">
            <a:solidFill>
              <a:schemeClr val="tx1"/>
            </a:solidFill>
            <a:prstDash val="solid"/>
            <a:miter lim="800000"/>
            <a:headEnd type="none" w="med" len="med"/>
            <a:tailEnd type="none" w="med" len="med"/>
          </a:ln>
          <a:effectLst/>
        </p:spPr>
        <p:txBody>
          <a:bodyPr wrap="none" lIns="92075" tIns="46038" rIns="92075" bIns="46038" anchor="ctr">
            <a:prstTxWarp prst="textNoShape">
              <a:avLst/>
            </a:prstTxWarp>
          </a:bodyPr>
          <a:lstStyle/>
          <a:p>
            <a:endParaRPr lang="en-US" dirty="0"/>
          </a:p>
        </p:txBody>
      </p:sp>
      <p:sp>
        <p:nvSpPr>
          <p:cNvPr id="24" name="Line 6"/>
          <p:cNvSpPr>
            <a:spLocks noChangeShapeType="1"/>
          </p:cNvSpPr>
          <p:nvPr/>
        </p:nvSpPr>
        <p:spPr bwMode="auto">
          <a:xfrm>
            <a:off x="6593376" y="3310958"/>
            <a:ext cx="555812" cy="0"/>
          </a:xfrm>
          <a:prstGeom prst="line">
            <a:avLst/>
          </a:prstGeom>
          <a:noFill/>
          <a:ln w="28575">
            <a:solidFill>
              <a:srgbClr val="000000"/>
            </a:solidFill>
            <a:round/>
            <a:headEnd/>
            <a:tailEnd type="triangle" w="med" len="med"/>
          </a:ln>
          <a:effectLst/>
        </p:spPr>
        <p:txBody>
          <a:bodyPr wrap="none" anchor="ctr">
            <a:prstTxWarp prst="textNoShape">
              <a:avLst/>
            </a:prstTxWarp>
          </a:bodyPr>
          <a:lstStyle/>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19"/>
          <p:cNvSpPr>
            <a:spLocks/>
          </p:cNvSpPr>
          <p:nvPr/>
        </p:nvSpPr>
        <p:spPr bwMode="auto">
          <a:xfrm flipH="1">
            <a:off x="1507515" y="3162300"/>
            <a:ext cx="228600" cy="762000"/>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22225" cap="flat" cmpd="sng" algn="ctr">
            <a:solidFill>
              <a:schemeClr val="tx1"/>
            </a:solidFill>
            <a:prstDash val="solid"/>
            <a:round/>
            <a:headEnd type="none" w="med" len="med"/>
            <a:tailEnd w="med" len="med"/>
          </a:ln>
          <a:effectLst/>
        </p:spPr>
        <p:txBody>
          <a:bodyPr wrap="none" anchor="ctr">
            <a:prstTxWarp prst="textNoShape">
              <a:avLst/>
            </a:prstTxWarp>
          </a:bodyPr>
          <a:lstStyle/>
          <a:p>
            <a:endParaRPr lang="en-US" dirty="0"/>
          </a:p>
        </p:txBody>
      </p:sp>
      <p:sp>
        <p:nvSpPr>
          <p:cNvPr id="14" name="Line 27"/>
          <p:cNvSpPr>
            <a:spLocks noChangeShapeType="1"/>
          </p:cNvSpPr>
          <p:nvPr/>
        </p:nvSpPr>
        <p:spPr bwMode="auto">
          <a:xfrm>
            <a:off x="2664803" y="3190875"/>
            <a:ext cx="0" cy="762000"/>
          </a:xfrm>
          <a:prstGeom prst="line">
            <a:avLst/>
          </a:prstGeom>
          <a:noFill/>
          <a:ln w="22225" cap="flat" cmpd="sng" algn="ctr">
            <a:solidFill>
              <a:schemeClr val="tx1"/>
            </a:solidFill>
            <a:prstDash val="solid"/>
            <a:round/>
            <a:headEnd type="none" w="med" len="med"/>
            <a:tailEnd type="oval" w="med" len="med"/>
          </a:ln>
          <a:effectLst/>
        </p:spPr>
        <p:txBody>
          <a:bodyPr wrap="none" anchor="ctr">
            <a:prstTxWarp prst="textNoShape">
              <a:avLst/>
            </a:prstTxWarp>
          </a:bodyPr>
          <a:lstStyle/>
          <a:p>
            <a:endParaRPr lang="en-US" dirty="0"/>
          </a:p>
        </p:txBody>
      </p:sp>
      <p:sp>
        <p:nvSpPr>
          <p:cNvPr id="19" name="Freeform 33"/>
          <p:cNvSpPr>
            <a:spLocks/>
          </p:cNvSpPr>
          <p:nvPr/>
        </p:nvSpPr>
        <p:spPr bwMode="auto">
          <a:xfrm flipH="1">
            <a:off x="2798153" y="2962275"/>
            <a:ext cx="228600" cy="762000"/>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22225" cap="flat" cmpd="sng" algn="ctr">
            <a:solidFill>
              <a:schemeClr val="tx1"/>
            </a:solidFill>
            <a:prstDash val="solid"/>
            <a:round/>
            <a:headEnd type="none" w="med" len="med"/>
            <a:tailEnd w="med" len="med"/>
          </a:ln>
          <a:effectLst/>
        </p:spPr>
        <p:txBody>
          <a:bodyPr wrap="none" anchor="ctr">
            <a:prstTxWarp prst="textNoShape">
              <a:avLst/>
            </a:prstTxWarp>
          </a:bodyPr>
          <a:lstStyle/>
          <a:p>
            <a:endParaRPr lang="en-US" dirty="0"/>
          </a:p>
        </p:txBody>
      </p:sp>
      <p:sp>
        <p:nvSpPr>
          <p:cNvPr id="21" name="Line 41"/>
          <p:cNvSpPr>
            <a:spLocks noChangeShapeType="1"/>
          </p:cNvSpPr>
          <p:nvPr/>
        </p:nvSpPr>
        <p:spPr bwMode="auto">
          <a:xfrm>
            <a:off x="3955440" y="2990850"/>
            <a:ext cx="0" cy="762000"/>
          </a:xfrm>
          <a:prstGeom prst="line">
            <a:avLst/>
          </a:prstGeom>
          <a:noFill/>
          <a:ln w="22225" cap="flat" cmpd="sng" algn="ctr">
            <a:solidFill>
              <a:schemeClr val="tx1"/>
            </a:solidFill>
            <a:prstDash val="solid"/>
            <a:round/>
            <a:headEnd type="none" w="med" len="med"/>
            <a:tailEnd type="oval" w="med" len="med"/>
          </a:ln>
          <a:effectLst/>
        </p:spPr>
        <p:txBody>
          <a:bodyPr wrap="none" anchor="ctr">
            <a:prstTxWarp prst="textNoShape">
              <a:avLst/>
            </a:prstTxWarp>
          </a:bodyPr>
          <a:lstStyle/>
          <a:p>
            <a:endParaRPr lang="en-US" dirty="0"/>
          </a:p>
        </p:txBody>
      </p:sp>
      <p:sp>
        <p:nvSpPr>
          <p:cNvPr id="23" name="Freeform 44"/>
          <p:cNvSpPr>
            <a:spLocks/>
          </p:cNvSpPr>
          <p:nvPr/>
        </p:nvSpPr>
        <p:spPr bwMode="auto">
          <a:xfrm flipH="1">
            <a:off x="4088790" y="2760663"/>
            <a:ext cx="228600" cy="762000"/>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22225" cap="flat" cmpd="sng" algn="ctr">
            <a:solidFill>
              <a:schemeClr val="tx1"/>
            </a:solidFill>
            <a:prstDash val="solid"/>
            <a:round/>
            <a:headEnd type="none" w="med" len="med"/>
            <a:tailEnd w="med" len="med"/>
          </a:ln>
          <a:effectLst/>
        </p:spPr>
        <p:txBody>
          <a:bodyPr wrap="none" anchor="ctr">
            <a:prstTxWarp prst="textNoShape">
              <a:avLst/>
            </a:prstTxWarp>
          </a:bodyPr>
          <a:lstStyle/>
          <a:p>
            <a:endParaRPr lang="en-US" dirty="0"/>
          </a:p>
        </p:txBody>
      </p:sp>
      <p:sp>
        <p:nvSpPr>
          <p:cNvPr id="25" name="Line 52"/>
          <p:cNvSpPr>
            <a:spLocks noChangeShapeType="1"/>
          </p:cNvSpPr>
          <p:nvPr/>
        </p:nvSpPr>
        <p:spPr bwMode="auto">
          <a:xfrm>
            <a:off x="5246078" y="2789238"/>
            <a:ext cx="0" cy="762000"/>
          </a:xfrm>
          <a:prstGeom prst="line">
            <a:avLst/>
          </a:prstGeom>
          <a:noFill/>
          <a:ln w="22225" cap="flat" cmpd="sng" algn="ctr">
            <a:solidFill>
              <a:schemeClr val="tx1"/>
            </a:solidFill>
            <a:prstDash val="solid"/>
            <a:round/>
            <a:headEnd type="none" w="med" len="med"/>
            <a:tailEnd type="oval" w="med" len="med"/>
          </a:ln>
          <a:effectLst/>
        </p:spPr>
        <p:txBody>
          <a:bodyPr wrap="none" anchor="ctr">
            <a:prstTxWarp prst="textNoShape">
              <a:avLst/>
            </a:prstTxWarp>
          </a:bodyPr>
          <a:lstStyle/>
          <a:p>
            <a:endParaRPr lang="en-US" dirty="0"/>
          </a:p>
        </p:txBody>
      </p:sp>
      <p:sp>
        <p:nvSpPr>
          <p:cNvPr id="27" name="Freeform 55"/>
          <p:cNvSpPr>
            <a:spLocks/>
          </p:cNvSpPr>
          <p:nvPr/>
        </p:nvSpPr>
        <p:spPr bwMode="auto">
          <a:xfrm flipH="1">
            <a:off x="5379428" y="2559050"/>
            <a:ext cx="228600" cy="762000"/>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22225" cap="flat" cmpd="sng" algn="ctr">
            <a:solidFill>
              <a:schemeClr val="tx1"/>
            </a:solidFill>
            <a:prstDash val="solid"/>
            <a:round/>
            <a:headEnd type="none" w="med" len="med"/>
            <a:tailEnd w="med" len="med"/>
          </a:ln>
          <a:effectLst/>
        </p:spPr>
        <p:txBody>
          <a:bodyPr wrap="none" anchor="ctr">
            <a:prstTxWarp prst="textNoShape">
              <a:avLst/>
            </a:prstTxWarp>
          </a:bodyPr>
          <a:lstStyle/>
          <a:p>
            <a:endParaRPr lang="en-US" dirty="0"/>
          </a:p>
        </p:txBody>
      </p:sp>
      <p:sp>
        <p:nvSpPr>
          <p:cNvPr id="29" name="Line 63"/>
          <p:cNvSpPr>
            <a:spLocks noChangeShapeType="1"/>
          </p:cNvSpPr>
          <p:nvPr/>
        </p:nvSpPr>
        <p:spPr bwMode="auto">
          <a:xfrm>
            <a:off x="6536715" y="2587625"/>
            <a:ext cx="0" cy="762000"/>
          </a:xfrm>
          <a:prstGeom prst="line">
            <a:avLst/>
          </a:prstGeom>
          <a:noFill/>
          <a:ln w="22225" cap="flat" cmpd="sng" algn="ctr">
            <a:solidFill>
              <a:schemeClr val="tx1"/>
            </a:solidFill>
            <a:prstDash val="solid"/>
            <a:round/>
            <a:headEnd type="none" w="med" len="med"/>
            <a:tailEnd type="oval" w="med" len="med"/>
          </a:ln>
          <a:effectLst/>
        </p:spPr>
        <p:txBody>
          <a:bodyPr wrap="none" anchor="ctr">
            <a:prstTxWarp prst="textNoShape">
              <a:avLst/>
            </a:prstTxWarp>
          </a:bodyPr>
          <a:lstStyle/>
          <a:p>
            <a:endParaRPr lang="en-US" dirty="0"/>
          </a:p>
        </p:txBody>
      </p:sp>
      <p:sp>
        <p:nvSpPr>
          <p:cNvPr id="31" name="Freeform 66"/>
          <p:cNvSpPr>
            <a:spLocks/>
          </p:cNvSpPr>
          <p:nvPr/>
        </p:nvSpPr>
        <p:spPr bwMode="auto">
          <a:xfrm flipH="1">
            <a:off x="6668478" y="2327275"/>
            <a:ext cx="228600" cy="762000"/>
          </a:xfrm>
          <a:custGeom>
            <a:avLst/>
            <a:gdLst/>
            <a:ahLst/>
            <a:cxnLst>
              <a:cxn ang="0">
                <a:pos x="0" y="432"/>
              </a:cxn>
              <a:cxn ang="0">
                <a:pos x="144" y="432"/>
              </a:cxn>
              <a:cxn ang="0">
                <a:pos x="144" y="0"/>
              </a:cxn>
            </a:cxnLst>
            <a:rect l="0" t="0" r="r" b="b"/>
            <a:pathLst>
              <a:path w="144" h="432">
                <a:moveTo>
                  <a:pt x="0" y="432"/>
                </a:moveTo>
                <a:lnTo>
                  <a:pt x="144" y="432"/>
                </a:lnTo>
                <a:lnTo>
                  <a:pt x="144" y="0"/>
                </a:lnTo>
              </a:path>
            </a:pathLst>
          </a:custGeom>
          <a:noFill/>
          <a:ln w="22225" cap="flat" cmpd="sng" algn="ctr">
            <a:solidFill>
              <a:schemeClr val="tx1"/>
            </a:solidFill>
            <a:prstDash val="solid"/>
            <a:round/>
            <a:headEnd type="none" w="med" len="med"/>
            <a:tailEnd w="med" len="med"/>
          </a:ln>
          <a:effectLst/>
        </p:spPr>
        <p:txBody>
          <a:bodyPr wrap="none" anchor="ctr">
            <a:prstTxWarp prst="textNoShape">
              <a:avLst/>
            </a:prstTxWarp>
          </a:bodyPr>
          <a:lstStyle/>
          <a:p>
            <a:endParaRPr lang="en-US" dirty="0"/>
          </a:p>
        </p:txBody>
      </p:sp>
      <p:sp>
        <p:nvSpPr>
          <p:cNvPr id="33" name="Line 74"/>
          <p:cNvSpPr>
            <a:spLocks noChangeShapeType="1"/>
          </p:cNvSpPr>
          <p:nvPr/>
        </p:nvSpPr>
        <p:spPr bwMode="auto">
          <a:xfrm>
            <a:off x="7825765" y="2355850"/>
            <a:ext cx="0" cy="762000"/>
          </a:xfrm>
          <a:prstGeom prst="line">
            <a:avLst/>
          </a:prstGeom>
          <a:noFill/>
          <a:ln w="22225" cap="flat" cmpd="sng" algn="ctr">
            <a:solidFill>
              <a:schemeClr val="tx1"/>
            </a:solidFill>
            <a:prstDash val="solid"/>
            <a:round/>
            <a:headEnd type="none" w="med" len="med"/>
            <a:tailEnd type="oval" w="med" len="med"/>
          </a:ln>
          <a:effectLst/>
        </p:spPr>
        <p:txBody>
          <a:bodyPr wrap="none" anchor="ctr">
            <a:prstTxWarp prst="textNoShape">
              <a:avLst/>
            </a:prstTxWarp>
          </a:bodyPr>
          <a:lstStyle/>
          <a:p>
            <a:endParaRPr lang="en-US" dirty="0"/>
          </a:p>
        </p:txBody>
      </p:sp>
      <p:sp>
        <p:nvSpPr>
          <p:cNvPr id="42" name="Line 2"/>
          <p:cNvSpPr>
            <a:spLocks noChangeShapeType="1"/>
          </p:cNvSpPr>
          <p:nvPr/>
        </p:nvSpPr>
        <p:spPr bwMode="auto">
          <a:xfrm>
            <a:off x="7790840" y="1708151"/>
            <a:ext cx="762000" cy="0"/>
          </a:xfrm>
          <a:prstGeom prst="line">
            <a:avLst/>
          </a:prstGeom>
          <a:noFill/>
          <a:ln w="22225" cap="flat" cmpd="sng" algn="ctr">
            <a:solidFill>
              <a:srgbClr val="7F7F7F"/>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43" name="Line 3"/>
          <p:cNvSpPr>
            <a:spLocks noChangeShapeType="1"/>
          </p:cNvSpPr>
          <p:nvPr/>
        </p:nvSpPr>
        <p:spPr bwMode="auto">
          <a:xfrm>
            <a:off x="7790840" y="1951038"/>
            <a:ext cx="762000" cy="0"/>
          </a:xfrm>
          <a:prstGeom prst="line">
            <a:avLst/>
          </a:prstGeom>
          <a:noFill/>
          <a:ln w="22225" cap="flat" cmpd="sng" algn="ctr">
            <a:solidFill>
              <a:srgbClr val="7F7F7F"/>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44" name="Line 4"/>
          <p:cNvSpPr>
            <a:spLocks noChangeShapeType="1"/>
          </p:cNvSpPr>
          <p:nvPr/>
        </p:nvSpPr>
        <p:spPr bwMode="auto">
          <a:xfrm>
            <a:off x="7790840" y="2193926"/>
            <a:ext cx="762000" cy="0"/>
          </a:xfrm>
          <a:prstGeom prst="line">
            <a:avLst/>
          </a:prstGeom>
          <a:noFill/>
          <a:ln w="22225" cap="flat" cmpd="sng" algn="ctr">
            <a:solidFill>
              <a:srgbClr val="7F7F7F"/>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45" name="Line 5"/>
          <p:cNvSpPr>
            <a:spLocks noChangeShapeType="1"/>
          </p:cNvSpPr>
          <p:nvPr/>
        </p:nvSpPr>
        <p:spPr bwMode="auto">
          <a:xfrm>
            <a:off x="7790840" y="2436813"/>
            <a:ext cx="762000" cy="0"/>
          </a:xfrm>
          <a:prstGeom prst="line">
            <a:avLst/>
          </a:prstGeom>
          <a:noFill/>
          <a:ln w="22225" cap="flat" cmpd="sng" algn="ctr">
            <a:solidFill>
              <a:srgbClr val="7F7F7F"/>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46" name="Line 11"/>
          <p:cNvSpPr>
            <a:spLocks noChangeShapeType="1"/>
          </p:cNvSpPr>
          <p:nvPr/>
        </p:nvSpPr>
        <p:spPr bwMode="auto">
          <a:xfrm>
            <a:off x="1021740" y="2033588"/>
            <a:ext cx="762000" cy="0"/>
          </a:xfrm>
          <a:prstGeom prst="line">
            <a:avLst/>
          </a:prstGeom>
          <a:noFill/>
          <a:ln w="22225" cap="flat" cmpd="sng" algn="ctr">
            <a:solidFill>
              <a:schemeClr val="bg1">
                <a:lumMod val="50000"/>
              </a:schemeClr>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47" name="Line 12"/>
          <p:cNvSpPr>
            <a:spLocks noChangeShapeType="1"/>
          </p:cNvSpPr>
          <p:nvPr/>
        </p:nvSpPr>
        <p:spPr bwMode="auto">
          <a:xfrm>
            <a:off x="1021740" y="2274888"/>
            <a:ext cx="762000" cy="0"/>
          </a:xfrm>
          <a:prstGeom prst="line">
            <a:avLst/>
          </a:prstGeom>
          <a:noFill/>
          <a:ln w="22225" cap="flat" cmpd="sng" algn="ctr">
            <a:solidFill>
              <a:schemeClr val="bg1">
                <a:lumMod val="50000"/>
              </a:schemeClr>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48" name="Line 13"/>
          <p:cNvSpPr>
            <a:spLocks noChangeShapeType="1"/>
          </p:cNvSpPr>
          <p:nvPr/>
        </p:nvSpPr>
        <p:spPr bwMode="auto">
          <a:xfrm>
            <a:off x="1021740" y="2517776"/>
            <a:ext cx="762000" cy="0"/>
          </a:xfrm>
          <a:prstGeom prst="line">
            <a:avLst/>
          </a:prstGeom>
          <a:noFill/>
          <a:ln w="22225" cap="flat" cmpd="sng" algn="ctr">
            <a:solidFill>
              <a:schemeClr val="bg1">
                <a:lumMod val="50000"/>
              </a:schemeClr>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49" name="Line 14"/>
          <p:cNvSpPr>
            <a:spLocks noChangeShapeType="1"/>
          </p:cNvSpPr>
          <p:nvPr/>
        </p:nvSpPr>
        <p:spPr bwMode="auto">
          <a:xfrm>
            <a:off x="1021740" y="2760663"/>
            <a:ext cx="762000" cy="0"/>
          </a:xfrm>
          <a:prstGeom prst="line">
            <a:avLst/>
          </a:prstGeom>
          <a:noFill/>
          <a:ln w="22225" cap="flat" cmpd="sng" algn="ctr">
            <a:solidFill>
              <a:schemeClr val="bg1">
                <a:lumMod val="50000"/>
              </a:schemeClr>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50" name="Line 15"/>
          <p:cNvSpPr>
            <a:spLocks noChangeShapeType="1"/>
          </p:cNvSpPr>
          <p:nvPr/>
        </p:nvSpPr>
        <p:spPr bwMode="auto">
          <a:xfrm>
            <a:off x="1021740" y="3003551"/>
            <a:ext cx="762000" cy="0"/>
          </a:xfrm>
          <a:prstGeom prst="line">
            <a:avLst/>
          </a:prstGeom>
          <a:noFill/>
          <a:ln w="22225" cap="flat" cmpd="sng" algn="ctr">
            <a:solidFill>
              <a:schemeClr val="bg1">
                <a:lumMod val="50000"/>
              </a:schemeClr>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102" name="Freeform 75"/>
          <p:cNvSpPr>
            <a:spLocks/>
          </p:cNvSpPr>
          <p:nvPr/>
        </p:nvSpPr>
        <p:spPr bwMode="auto">
          <a:xfrm>
            <a:off x="1293203" y="1643065"/>
            <a:ext cx="6996113" cy="1720850"/>
          </a:xfrm>
          <a:custGeom>
            <a:avLst/>
            <a:gdLst>
              <a:gd name="connsiteX0" fmla="*/ 217 w 4407"/>
              <a:gd name="connsiteY0" fmla="*/ 229 h 1322"/>
              <a:gd name="connsiteX1" fmla="*/ 137 w 4407"/>
              <a:gd name="connsiteY1" fmla="*/ 535 h 1322"/>
              <a:gd name="connsiteX2" fmla="*/ 154 w 4407"/>
              <a:gd name="connsiteY2" fmla="*/ 850 h 1322"/>
              <a:gd name="connsiteX3" fmla="*/ 47 w 4407"/>
              <a:gd name="connsiteY3" fmla="*/ 1255 h 1322"/>
              <a:gd name="connsiteX4" fmla="*/ 434 w 4407"/>
              <a:gd name="connsiteY4" fmla="*/ 1255 h 1322"/>
              <a:gd name="connsiteX5" fmla="*/ 929 w 4407"/>
              <a:gd name="connsiteY5" fmla="*/ 1255 h 1322"/>
              <a:gd name="connsiteX6" fmla="*/ 1236 w 4407"/>
              <a:gd name="connsiteY6" fmla="*/ 1249 h 1322"/>
              <a:gd name="connsiteX7" fmla="*/ 1703 w 4407"/>
              <a:gd name="connsiteY7" fmla="*/ 1174 h 1322"/>
              <a:gd name="connsiteX8" fmla="*/ 2089 w 4407"/>
              <a:gd name="connsiteY8" fmla="*/ 1039 h 1322"/>
              <a:gd name="connsiteX9" fmla="*/ 2800 w 4407"/>
              <a:gd name="connsiteY9" fmla="*/ 1075 h 1322"/>
              <a:gd name="connsiteX10" fmla="*/ 3124 w 4407"/>
              <a:gd name="connsiteY10" fmla="*/ 915 h 1322"/>
              <a:gd name="connsiteX11" fmla="*/ 3341 w 4407"/>
              <a:gd name="connsiteY11" fmla="*/ 931 h 1322"/>
              <a:gd name="connsiteX12" fmla="*/ 3602 w 4407"/>
              <a:gd name="connsiteY12" fmla="*/ 859 h 1322"/>
              <a:gd name="connsiteX13" fmla="*/ 4222 w 4407"/>
              <a:gd name="connsiteY13" fmla="*/ 742 h 1322"/>
              <a:gd name="connsiteX14" fmla="*/ 4403 w 4407"/>
              <a:gd name="connsiteY14" fmla="*/ 580 h 1322"/>
              <a:gd name="connsiteX15" fmla="*/ 4195 w 4407"/>
              <a:gd name="connsiteY15" fmla="*/ 238 h 1322"/>
              <a:gd name="connsiteX16" fmla="*/ 3736 w 4407"/>
              <a:gd name="connsiteY16" fmla="*/ 184 h 1322"/>
              <a:gd name="connsiteX17" fmla="*/ 3457 w 4407"/>
              <a:gd name="connsiteY17" fmla="*/ 31 h 1322"/>
              <a:gd name="connsiteX18" fmla="*/ 2386 w 4407"/>
              <a:gd name="connsiteY18" fmla="*/ 13 h 1322"/>
              <a:gd name="connsiteX19" fmla="*/ 1558 w 4407"/>
              <a:gd name="connsiteY19" fmla="*/ 112 h 1322"/>
              <a:gd name="connsiteX20" fmla="*/ 757 w 4407"/>
              <a:gd name="connsiteY20" fmla="*/ 202 h 1322"/>
              <a:gd name="connsiteX21" fmla="*/ 217 w 4407"/>
              <a:gd name="connsiteY21" fmla="*/ 229 h 1322"/>
              <a:gd name="connsiteX0" fmla="*/ 217 w 4407"/>
              <a:gd name="connsiteY0" fmla="*/ 229 h 1322"/>
              <a:gd name="connsiteX1" fmla="*/ 137 w 4407"/>
              <a:gd name="connsiteY1" fmla="*/ 535 h 1322"/>
              <a:gd name="connsiteX2" fmla="*/ 154 w 4407"/>
              <a:gd name="connsiteY2" fmla="*/ 850 h 1322"/>
              <a:gd name="connsiteX3" fmla="*/ 47 w 4407"/>
              <a:gd name="connsiteY3" fmla="*/ 1255 h 1322"/>
              <a:gd name="connsiteX4" fmla="*/ 434 w 4407"/>
              <a:gd name="connsiteY4" fmla="*/ 1255 h 1322"/>
              <a:gd name="connsiteX5" fmla="*/ 929 w 4407"/>
              <a:gd name="connsiteY5" fmla="*/ 1255 h 1322"/>
              <a:gd name="connsiteX6" fmla="*/ 1236 w 4407"/>
              <a:gd name="connsiteY6" fmla="*/ 1249 h 1322"/>
              <a:gd name="connsiteX7" fmla="*/ 1703 w 4407"/>
              <a:gd name="connsiteY7" fmla="*/ 1174 h 1322"/>
              <a:gd name="connsiteX8" fmla="*/ 2089 w 4407"/>
              <a:gd name="connsiteY8" fmla="*/ 1039 h 1322"/>
              <a:gd name="connsiteX9" fmla="*/ 2800 w 4407"/>
              <a:gd name="connsiteY9" fmla="*/ 1075 h 1322"/>
              <a:gd name="connsiteX10" fmla="*/ 2804 w 4407"/>
              <a:gd name="connsiteY10" fmla="*/ 971 h 1322"/>
              <a:gd name="connsiteX11" fmla="*/ 3124 w 4407"/>
              <a:gd name="connsiteY11" fmla="*/ 915 h 1322"/>
              <a:gd name="connsiteX12" fmla="*/ 3341 w 4407"/>
              <a:gd name="connsiteY12" fmla="*/ 931 h 1322"/>
              <a:gd name="connsiteX13" fmla="*/ 3602 w 4407"/>
              <a:gd name="connsiteY13" fmla="*/ 859 h 1322"/>
              <a:gd name="connsiteX14" fmla="*/ 4222 w 4407"/>
              <a:gd name="connsiteY14" fmla="*/ 742 h 1322"/>
              <a:gd name="connsiteX15" fmla="*/ 4403 w 4407"/>
              <a:gd name="connsiteY15" fmla="*/ 580 h 1322"/>
              <a:gd name="connsiteX16" fmla="*/ 4195 w 4407"/>
              <a:gd name="connsiteY16" fmla="*/ 238 h 1322"/>
              <a:gd name="connsiteX17" fmla="*/ 3736 w 4407"/>
              <a:gd name="connsiteY17" fmla="*/ 184 h 1322"/>
              <a:gd name="connsiteX18" fmla="*/ 3457 w 4407"/>
              <a:gd name="connsiteY18" fmla="*/ 31 h 1322"/>
              <a:gd name="connsiteX19" fmla="*/ 2386 w 4407"/>
              <a:gd name="connsiteY19" fmla="*/ 13 h 1322"/>
              <a:gd name="connsiteX20" fmla="*/ 1558 w 4407"/>
              <a:gd name="connsiteY20" fmla="*/ 112 h 1322"/>
              <a:gd name="connsiteX21" fmla="*/ 757 w 4407"/>
              <a:gd name="connsiteY21" fmla="*/ 202 h 1322"/>
              <a:gd name="connsiteX22" fmla="*/ 217 w 4407"/>
              <a:gd name="connsiteY22" fmla="*/ 229 h 1322"/>
              <a:gd name="connsiteX0" fmla="*/ 217 w 4407"/>
              <a:gd name="connsiteY0" fmla="*/ 229 h 1322"/>
              <a:gd name="connsiteX1" fmla="*/ 137 w 4407"/>
              <a:gd name="connsiteY1" fmla="*/ 535 h 1322"/>
              <a:gd name="connsiteX2" fmla="*/ 154 w 4407"/>
              <a:gd name="connsiteY2" fmla="*/ 850 h 1322"/>
              <a:gd name="connsiteX3" fmla="*/ 47 w 4407"/>
              <a:gd name="connsiteY3" fmla="*/ 1255 h 1322"/>
              <a:gd name="connsiteX4" fmla="*/ 434 w 4407"/>
              <a:gd name="connsiteY4" fmla="*/ 1255 h 1322"/>
              <a:gd name="connsiteX5" fmla="*/ 929 w 4407"/>
              <a:gd name="connsiteY5" fmla="*/ 1255 h 1322"/>
              <a:gd name="connsiteX6" fmla="*/ 1236 w 4407"/>
              <a:gd name="connsiteY6" fmla="*/ 1249 h 1322"/>
              <a:gd name="connsiteX7" fmla="*/ 1703 w 4407"/>
              <a:gd name="connsiteY7" fmla="*/ 1174 h 1322"/>
              <a:gd name="connsiteX8" fmla="*/ 2089 w 4407"/>
              <a:gd name="connsiteY8" fmla="*/ 1039 h 1322"/>
              <a:gd name="connsiteX9" fmla="*/ 2588 w 4407"/>
              <a:gd name="connsiteY9" fmla="*/ 1075 h 1322"/>
              <a:gd name="connsiteX10" fmla="*/ 2804 w 4407"/>
              <a:gd name="connsiteY10" fmla="*/ 971 h 1322"/>
              <a:gd name="connsiteX11" fmla="*/ 3124 w 4407"/>
              <a:gd name="connsiteY11" fmla="*/ 915 h 1322"/>
              <a:gd name="connsiteX12" fmla="*/ 3341 w 4407"/>
              <a:gd name="connsiteY12" fmla="*/ 931 h 1322"/>
              <a:gd name="connsiteX13" fmla="*/ 3602 w 4407"/>
              <a:gd name="connsiteY13" fmla="*/ 859 h 1322"/>
              <a:gd name="connsiteX14" fmla="*/ 4222 w 4407"/>
              <a:gd name="connsiteY14" fmla="*/ 742 h 1322"/>
              <a:gd name="connsiteX15" fmla="*/ 4403 w 4407"/>
              <a:gd name="connsiteY15" fmla="*/ 580 h 1322"/>
              <a:gd name="connsiteX16" fmla="*/ 4195 w 4407"/>
              <a:gd name="connsiteY16" fmla="*/ 238 h 1322"/>
              <a:gd name="connsiteX17" fmla="*/ 3736 w 4407"/>
              <a:gd name="connsiteY17" fmla="*/ 184 h 1322"/>
              <a:gd name="connsiteX18" fmla="*/ 3457 w 4407"/>
              <a:gd name="connsiteY18" fmla="*/ 31 h 1322"/>
              <a:gd name="connsiteX19" fmla="*/ 2386 w 4407"/>
              <a:gd name="connsiteY19" fmla="*/ 13 h 1322"/>
              <a:gd name="connsiteX20" fmla="*/ 1558 w 4407"/>
              <a:gd name="connsiteY20" fmla="*/ 112 h 1322"/>
              <a:gd name="connsiteX21" fmla="*/ 757 w 4407"/>
              <a:gd name="connsiteY21" fmla="*/ 202 h 1322"/>
              <a:gd name="connsiteX22" fmla="*/ 217 w 4407"/>
              <a:gd name="connsiteY22" fmla="*/ 229 h 1322"/>
              <a:gd name="connsiteX0" fmla="*/ 137 w 4407"/>
              <a:gd name="connsiteY0" fmla="*/ 535 h 1322"/>
              <a:gd name="connsiteX1" fmla="*/ 154 w 4407"/>
              <a:gd name="connsiteY1" fmla="*/ 850 h 1322"/>
              <a:gd name="connsiteX2" fmla="*/ 47 w 4407"/>
              <a:gd name="connsiteY2" fmla="*/ 1255 h 1322"/>
              <a:gd name="connsiteX3" fmla="*/ 434 w 4407"/>
              <a:gd name="connsiteY3" fmla="*/ 1255 h 1322"/>
              <a:gd name="connsiteX4" fmla="*/ 929 w 4407"/>
              <a:gd name="connsiteY4" fmla="*/ 1255 h 1322"/>
              <a:gd name="connsiteX5" fmla="*/ 1236 w 4407"/>
              <a:gd name="connsiteY5" fmla="*/ 1249 h 1322"/>
              <a:gd name="connsiteX6" fmla="*/ 1703 w 4407"/>
              <a:gd name="connsiteY6" fmla="*/ 1174 h 1322"/>
              <a:gd name="connsiteX7" fmla="*/ 2089 w 4407"/>
              <a:gd name="connsiteY7" fmla="*/ 1039 h 1322"/>
              <a:gd name="connsiteX8" fmla="*/ 2588 w 4407"/>
              <a:gd name="connsiteY8" fmla="*/ 1075 h 1322"/>
              <a:gd name="connsiteX9" fmla="*/ 2804 w 4407"/>
              <a:gd name="connsiteY9" fmla="*/ 971 h 1322"/>
              <a:gd name="connsiteX10" fmla="*/ 3124 w 4407"/>
              <a:gd name="connsiteY10" fmla="*/ 915 h 1322"/>
              <a:gd name="connsiteX11" fmla="*/ 3341 w 4407"/>
              <a:gd name="connsiteY11" fmla="*/ 931 h 1322"/>
              <a:gd name="connsiteX12" fmla="*/ 3602 w 4407"/>
              <a:gd name="connsiteY12" fmla="*/ 859 h 1322"/>
              <a:gd name="connsiteX13" fmla="*/ 4222 w 4407"/>
              <a:gd name="connsiteY13" fmla="*/ 742 h 1322"/>
              <a:gd name="connsiteX14" fmla="*/ 4403 w 4407"/>
              <a:gd name="connsiteY14" fmla="*/ 580 h 1322"/>
              <a:gd name="connsiteX15" fmla="*/ 4195 w 4407"/>
              <a:gd name="connsiteY15" fmla="*/ 238 h 1322"/>
              <a:gd name="connsiteX16" fmla="*/ 3736 w 4407"/>
              <a:gd name="connsiteY16" fmla="*/ 184 h 1322"/>
              <a:gd name="connsiteX17" fmla="*/ 3457 w 4407"/>
              <a:gd name="connsiteY17" fmla="*/ 31 h 1322"/>
              <a:gd name="connsiteX18" fmla="*/ 2386 w 4407"/>
              <a:gd name="connsiteY18" fmla="*/ 13 h 1322"/>
              <a:gd name="connsiteX19" fmla="*/ 1558 w 4407"/>
              <a:gd name="connsiteY19" fmla="*/ 112 h 1322"/>
              <a:gd name="connsiteX20" fmla="*/ 757 w 4407"/>
              <a:gd name="connsiteY20" fmla="*/ 202 h 1322"/>
              <a:gd name="connsiteX21" fmla="*/ 217 w 4407"/>
              <a:gd name="connsiteY21" fmla="*/ 229 h 1322"/>
              <a:gd name="connsiteX22" fmla="*/ 195 w 4407"/>
              <a:gd name="connsiteY22" fmla="*/ 593 h 1322"/>
              <a:gd name="connsiteX0" fmla="*/ 137 w 4407"/>
              <a:gd name="connsiteY0" fmla="*/ 535 h 1322"/>
              <a:gd name="connsiteX1" fmla="*/ 154 w 4407"/>
              <a:gd name="connsiteY1" fmla="*/ 850 h 1322"/>
              <a:gd name="connsiteX2" fmla="*/ 47 w 4407"/>
              <a:gd name="connsiteY2" fmla="*/ 1255 h 1322"/>
              <a:gd name="connsiteX3" fmla="*/ 434 w 4407"/>
              <a:gd name="connsiteY3" fmla="*/ 1255 h 1322"/>
              <a:gd name="connsiteX4" fmla="*/ 929 w 4407"/>
              <a:gd name="connsiteY4" fmla="*/ 1255 h 1322"/>
              <a:gd name="connsiteX5" fmla="*/ 1236 w 4407"/>
              <a:gd name="connsiteY5" fmla="*/ 1249 h 1322"/>
              <a:gd name="connsiteX6" fmla="*/ 1703 w 4407"/>
              <a:gd name="connsiteY6" fmla="*/ 1174 h 1322"/>
              <a:gd name="connsiteX7" fmla="*/ 2089 w 4407"/>
              <a:gd name="connsiteY7" fmla="*/ 1039 h 1322"/>
              <a:gd name="connsiteX8" fmla="*/ 2588 w 4407"/>
              <a:gd name="connsiteY8" fmla="*/ 1075 h 1322"/>
              <a:gd name="connsiteX9" fmla="*/ 2804 w 4407"/>
              <a:gd name="connsiteY9" fmla="*/ 971 h 1322"/>
              <a:gd name="connsiteX10" fmla="*/ 3124 w 4407"/>
              <a:gd name="connsiteY10" fmla="*/ 915 h 1322"/>
              <a:gd name="connsiteX11" fmla="*/ 3341 w 4407"/>
              <a:gd name="connsiteY11" fmla="*/ 931 h 1322"/>
              <a:gd name="connsiteX12" fmla="*/ 3602 w 4407"/>
              <a:gd name="connsiteY12" fmla="*/ 859 h 1322"/>
              <a:gd name="connsiteX13" fmla="*/ 4222 w 4407"/>
              <a:gd name="connsiteY13" fmla="*/ 742 h 1322"/>
              <a:gd name="connsiteX14" fmla="*/ 4403 w 4407"/>
              <a:gd name="connsiteY14" fmla="*/ 580 h 1322"/>
              <a:gd name="connsiteX15" fmla="*/ 4195 w 4407"/>
              <a:gd name="connsiteY15" fmla="*/ 238 h 1322"/>
              <a:gd name="connsiteX16" fmla="*/ 3736 w 4407"/>
              <a:gd name="connsiteY16" fmla="*/ 184 h 1322"/>
              <a:gd name="connsiteX17" fmla="*/ 3457 w 4407"/>
              <a:gd name="connsiteY17" fmla="*/ 31 h 1322"/>
              <a:gd name="connsiteX18" fmla="*/ 2386 w 4407"/>
              <a:gd name="connsiteY18" fmla="*/ 13 h 1322"/>
              <a:gd name="connsiteX19" fmla="*/ 1558 w 4407"/>
              <a:gd name="connsiteY19" fmla="*/ 112 h 1322"/>
              <a:gd name="connsiteX20" fmla="*/ 757 w 4407"/>
              <a:gd name="connsiteY20" fmla="*/ 202 h 1322"/>
              <a:gd name="connsiteX21" fmla="*/ 217 w 4407"/>
              <a:gd name="connsiteY21" fmla="*/ 229 h 1322"/>
              <a:gd name="connsiteX0" fmla="*/ 137 w 4407"/>
              <a:gd name="connsiteY0" fmla="*/ 535 h 1322"/>
              <a:gd name="connsiteX1" fmla="*/ 154 w 4407"/>
              <a:gd name="connsiteY1" fmla="*/ 850 h 1322"/>
              <a:gd name="connsiteX2" fmla="*/ 47 w 4407"/>
              <a:gd name="connsiteY2" fmla="*/ 1255 h 1322"/>
              <a:gd name="connsiteX3" fmla="*/ 434 w 4407"/>
              <a:gd name="connsiteY3" fmla="*/ 1255 h 1322"/>
              <a:gd name="connsiteX4" fmla="*/ 929 w 4407"/>
              <a:gd name="connsiteY4" fmla="*/ 1255 h 1322"/>
              <a:gd name="connsiteX5" fmla="*/ 1236 w 4407"/>
              <a:gd name="connsiteY5" fmla="*/ 1249 h 1322"/>
              <a:gd name="connsiteX6" fmla="*/ 1703 w 4407"/>
              <a:gd name="connsiteY6" fmla="*/ 1174 h 1322"/>
              <a:gd name="connsiteX7" fmla="*/ 2089 w 4407"/>
              <a:gd name="connsiteY7" fmla="*/ 1039 h 1322"/>
              <a:gd name="connsiteX8" fmla="*/ 2588 w 4407"/>
              <a:gd name="connsiteY8" fmla="*/ 1075 h 1322"/>
              <a:gd name="connsiteX9" fmla="*/ 2804 w 4407"/>
              <a:gd name="connsiteY9" fmla="*/ 971 h 1322"/>
              <a:gd name="connsiteX10" fmla="*/ 3124 w 4407"/>
              <a:gd name="connsiteY10" fmla="*/ 915 h 1322"/>
              <a:gd name="connsiteX11" fmla="*/ 3341 w 4407"/>
              <a:gd name="connsiteY11" fmla="*/ 931 h 1322"/>
              <a:gd name="connsiteX12" fmla="*/ 3602 w 4407"/>
              <a:gd name="connsiteY12" fmla="*/ 859 h 1322"/>
              <a:gd name="connsiteX13" fmla="*/ 4222 w 4407"/>
              <a:gd name="connsiteY13" fmla="*/ 742 h 1322"/>
              <a:gd name="connsiteX14" fmla="*/ 4403 w 4407"/>
              <a:gd name="connsiteY14" fmla="*/ 580 h 1322"/>
              <a:gd name="connsiteX15" fmla="*/ 4195 w 4407"/>
              <a:gd name="connsiteY15" fmla="*/ 238 h 1322"/>
              <a:gd name="connsiteX16" fmla="*/ 3736 w 4407"/>
              <a:gd name="connsiteY16" fmla="*/ 184 h 1322"/>
              <a:gd name="connsiteX17" fmla="*/ 3457 w 4407"/>
              <a:gd name="connsiteY17" fmla="*/ 31 h 1322"/>
              <a:gd name="connsiteX18" fmla="*/ 2386 w 4407"/>
              <a:gd name="connsiteY18" fmla="*/ 13 h 1322"/>
              <a:gd name="connsiteX19" fmla="*/ 1558 w 4407"/>
              <a:gd name="connsiteY19" fmla="*/ 112 h 1322"/>
              <a:gd name="connsiteX20" fmla="*/ 757 w 4407"/>
              <a:gd name="connsiteY20" fmla="*/ 202 h 1322"/>
              <a:gd name="connsiteX0" fmla="*/ 137 w 4407"/>
              <a:gd name="connsiteY0" fmla="*/ 535 h 1322"/>
              <a:gd name="connsiteX1" fmla="*/ 154 w 4407"/>
              <a:gd name="connsiteY1" fmla="*/ 850 h 1322"/>
              <a:gd name="connsiteX2" fmla="*/ 47 w 4407"/>
              <a:gd name="connsiteY2" fmla="*/ 1255 h 1322"/>
              <a:gd name="connsiteX3" fmla="*/ 434 w 4407"/>
              <a:gd name="connsiteY3" fmla="*/ 1255 h 1322"/>
              <a:gd name="connsiteX4" fmla="*/ 929 w 4407"/>
              <a:gd name="connsiteY4" fmla="*/ 1255 h 1322"/>
              <a:gd name="connsiteX5" fmla="*/ 1236 w 4407"/>
              <a:gd name="connsiteY5" fmla="*/ 1249 h 1322"/>
              <a:gd name="connsiteX6" fmla="*/ 1703 w 4407"/>
              <a:gd name="connsiteY6" fmla="*/ 1174 h 1322"/>
              <a:gd name="connsiteX7" fmla="*/ 2089 w 4407"/>
              <a:gd name="connsiteY7" fmla="*/ 1039 h 1322"/>
              <a:gd name="connsiteX8" fmla="*/ 2588 w 4407"/>
              <a:gd name="connsiteY8" fmla="*/ 1075 h 1322"/>
              <a:gd name="connsiteX9" fmla="*/ 2804 w 4407"/>
              <a:gd name="connsiteY9" fmla="*/ 971 h 1322"/>
              <a:gd name="connsiteX10" fmla="*/ 3124 w 4407"/>
              <a:gd name="connsiteY10" fmla="*/ 915 h 1322"/>
              <a:gd name="connsiteX11" fmla="*/ 3341 w 4407"/>
              <a:gd name="connsiteY11" fmla="*/ 931 h 1322"/>
              <a:gd name="connsiteX12" fmla="*/ 3602 w 4407"/>
              <a:gd name="connsiteY12" fmla="*/ 859 h 1322"/>
              <a:gd name="connsiteX13" fmla="*/ 4222 w 4407"/>
              <a:gd name="connsiteY13" fmla="*/ 742 h 1322"/>
              <a:gd name="connsiteX14" fmla="*/ 4403 w 4407"/>
              <a:gd name="connsiteY14" fmla="*/ 580 h 1322"/>
              <a:gd name="connsiteX15" fmla="*/ 4195 w 4407"/>
              <a:gd name="connsiteY15" fmla="*/ 238 h 1322"/>
              <a:gd name="connsiteX16" fmla="*/ 3736 w 4407"/>
              <a:gd name="connsiteY16" fmla="*/ 184 h 1322"/>
              <a:gd name="connsiteX17" fmla="*/ 3457 w 4407"/>
              <a:gd name="connsiteY17" fmla="*/ 31 h 1322"/>
              <a:gd name="connsiteX18" fmla="*/ 2386 w 4407"/>
              <a:gd name="connsiteY18" fmla="*/ 13 h 1322"/>
              <a:gd name="connsiteX19" fmla="*/ 1558 w 4407"/>
              <a:gd name="connsiteY19" fmla="*/ 112 h 1322"/>
              <a:gd name="connsiteX0" fmla="*/ 137 w 4407"/>
              <a:gd name="connsiteY0" fmla="*/ 535 h 1322"/>
              <a:gd name="connsiteX1" fmla="*/ 154 w 4407"/>
              <a:gd name="connsiteY1" fmla="*/ 850 h 1322"/>
              <a:gd name="connsiteX2" fmla="*/ 47 w 4407"/>
              <a:gd name="connsiteY2" fmla="*/ 1255 h 1322"/>
              <a:gd name="connsiteX3" fmla="*/ 434 w 4407"/>
              <a:gd name="connsiteY3" fmla="*/ 1255 h 1322"/>
              <a:gd name="connsiteX4" fmla="*/ 929 w 4407"/>
              <a:gd name="connsiteY4" fmla="*/ 1255 h 1322"/>
              <a:gd name="connsiteX5" fmla="*/ 1236 w 4407"/>
              <a:gd name="connsiteY5" fmla="*/ 1249 h 1322"/>
              <a:gd name="connsiteX6" fmla="*/ 1703 w 4407"/>
              <a:gd name="connsiteY6" fmla="*/ 1174 h 1322"/>
              <a:gd name="connsiteX7" fmla="*/ 2089 w 4407"/>
              <a:gd name="connsiteY7" fmla="*/ 1039 h 1322"/>
              <a:gd name="connsiteX8" fmla="*/ 2588 w 4407"/>
              <a:gd name="connsiteY8" fmla="*/ 1075 h 1322"/>
              <a:gd name="connsiteX9" fmla="*/ 2804 w 4407"/>
              <a:gd name="connsiteY9" fmla="*/ 971 h 1322"/>
              <a:gd name="connsiteX10" fmla="*/ 3124 w 4407"/>
              <a:gd name="connsiteY10" fmla="*/ 915 h 1322"/>
              <a:gd name="connsiteX11" fmla="*/ 3341 w 4407"/>
              <a:gd name="connsiteY11" fmla="*/ 931 h 1322"/>
              <a:gd name="connsiteX12" fmla="*/ 3602 w 4407"/>
              <a:gd name="connsiteY12" fmla="*/ 859 h 1322"/>
              <a:gd name="connsiteX13" fmla="*/ 4222 w 4407"/>
              <a:gd name="connsiteY13" fmla="*/ 742 h 1322"/>
              <a:gd name="connsiteX14" fmla="*/ 4403 w 4407"/>
              <a:gd name="connsiteY14" fmla="*/ 580 h 1322"/>
              <a:gd name="connsiteX15" fmla="*/ 4195 w 4407"/>
              <a:gd name="connsiteY15" fmla="*/ 238 h 1322"/>
              <a:gd name="connsiteX16" fmla="*/ 3736 w 4407"/>
              <a:gd name="connsiteY16" fmla="*/ 184 h 1322"/>
              <a:gd name="connsiteX17" fmla="*/ 3457 w 4407"/>
              <a:gd name="connsiteY17" fmla="*/ 31 h 1322"/>
              <a:gd name="connsiteX18" fmla="*/ 2386 w 4407"/>
              <a:gd name="connsiteY18" fmla="*/ 13 h 1322"/>
              <a:gd name="connsiteX0" fmla="*/ 137 w 4407"/>
              <a:gd name="connsiteY0" fmla="*/ 504 h 1291"/>
              <a:gd name="connsiteX1" fmla="*/ 154 w 4407"/>
              <a:gd name="connsiteY1" fmla="*/ 819 h 1291"/>
              <a:gd name="connsiteX2" fmla="*/ 47 w 4407"/>
              <a:gd name="connsiteY2" fmla="*/ 1224 h 1291"/>
              <a:gd name="connsiteX3" fmla="*/ 434 w 4407"/>
              <a:gd name="connsiteY3" fmla="*/ 1224 h 1291"/>
              <a:gd name="connsiteX4" fmla="*/ 929 w 4407"/>
              <a:gd name="connsiteY4" fmla="*/ 1224 h 1291"/>
              <a:gd name="connsiteX5" fmla="*/ 1236 w 4407"/>
              <a:gd name="connsiteY5" fmla="*/ 1218 h 1291"/>
              <a:gd name="connsiteX6" fmla="*/ 1703 w 4407"/>
              <a:gd name="connsiteY6" fmla="*/ 1143 h 1291"/>
              <a:gd name="connsiteX7" fmla="*/ 2089 w 4407"/>
              <a:gd name="connsiteY7" fmla="*/ 1008 h 1291"/>
              <a:gd name="connsiteX8" fmla="*/ 2588 w 4407"/>
              <a:gd name="connsiteY8" fmla="*/ 1044 h 1291"/>
              <a:gd name="connsiteX9" fmla="*/ 2804 w 4407"/>
              <a:gd name="connsiteY9" fmla="*/ 940 h 1291"/>
              <a:gd name="connsiteX10" fmla="*/ 3124 w 4407"/>
              <a:gd name="connsiteY10" fmla="*/ 884 h 1291"/>
              <a:gd name="connsiteX11" fmla="*/ 3341 w 4407"/>
              <a:gd name="connsiteY11" fmla="*/ 900 h 1291"/>
              <a:gd name="connsiteX12" fmla="*/ 3602 w 4407"/>
              <a:gd name="connsiteY12" fmla="*/ 828 h 1291"/>
              <a:gd name="connsiteX13" fmla="*/ 4222 w 4407"/>
              <a:gd name="connsiteY13" fmla="*/ 711 h 1291"/>
              <a:gd name="connsiteX14" fmla="*/ 4403 w 4407"/>
              <a:gd name="connsiteY14" fmla="*/ 549 h 1291"/>
              <a:gd name="connsiteX15" fmla="*/ 4195 w 4407"/>
              <a:gd name="connsiteY15" fmla="*/ 207 h 1291"/>
              <a:gd name="connsiteX16" fmla="*/ 3736 w 4407"/>
              <a:gd name="connsiteY16" fmla="*/ 153 h 1291"/>
              <a:gd name="connsiteX17" fmla="*/ 3457 w 4407"/>
              <a:gd name="connsiteY17" fmla="*/ 0 h 1291"/>
              <a:gd name="connsiteX0" fmla="*/ 137 w 4407"/>
              <a:gd name="connsiteY0" fmla="*/ 363 h 1150"/>
              <a:gd name="connsiteX1" fmla="*/ 154 w 4407"/>
              <a:gd name="connsiteY1" fmla="*/ 678 h 1150"/>
              <a:gd name="connsiteX2" fmla="*/ 47 w 4407"/>
              <a:gd name="connsiteY2" fmla="*/ 1083 h 1150"/>
              <a:gd name="connsiteX3" fmla="*/ 434 w 4407"/>
              <a:gd name="connsiteY3" fmla="*/ 1083 h 1150"/>
              <a:gd name="connsiteX4" fmla="*/ 929 w 4407"/>
              <a:gd name="connsiteY4" fmla="*/ 1083 h 1150"/>
              <a:gd name="connsiteX5" fmla="*/ 1236 w 4407"/>
              <a:gd name="connsiteY5" fmla="*/ 1077 h 1150"/>
              <a:gd name="connsiteX6" fmla="*/ 1703 w 4407"/>
              <a:gd name="connsiteY6" fmla="*/ 1002 h 1150"/>
              <a:gd name="connsiteX7" fmla="*/ 2089 w 4407"/>
              <a:gd name="connsiteY7" fmla="*/ 867 h 1150"/>
              <a:gd name="connsiteX8" fmla="*/ 2588 w 4407"/>
              <a:gd name="connsiteY8" fmla="*/ 903 h 1150"/>
              <a:gd name="connsiteX9" fmla="*/ 2804 w 4407"/>
              <a:gd name="connsiteY9" fmla="*/ 799 h 1150"/>
              <a:gd name="connsiteX10" fmla="*/ 3124 w 4407"/>
              <a:gd name="connsiteY10" fmla="*/ 743 h 1150"/>
              <a:gd name="connsiteX11" fmla="*/ 3341 w 4407"/>
              <a:gd name="connsiteY11" fmla="*/ 759 h 1150"/>
              <a:gd name="connsiteX12" fmla="*/ 3602 w 4407"/>
              <a:gd name="connsiteY12" fmla="*/ 687 h 1150"/>
              <a:gd name="connsiteX13" fmla="*/ 4222 w 4407"/>
              <a:gd name="connsiteY13" fmla="*/ 570 h 1150"/>
              <a:gd name="connsiteX14" fmla="*/ 4403 w 4407"/>
              <a:gd name="connsiteY14" fmla="*/ 408 h 1150"/>
              <a:gd name="connsiteX15" fmla="*/ 4195 w 4407"/>
              <a:gd name="connsiteY15" fmla="*/ 66 h 1150"/>
              <a:gd name="connsiteX16" fmla="*/ 3736 w 4407"/>
              <a:gd name="connsiteY16" fmla="*/ 12 h 1150"/>
              <a:gd name="connsiteX0" fmla="*/ 137 w 4407"/>
              <a:gd name="connsiteY0" fmla="*/ 297 h 1084"/>
              <a:gd name="connsiteX1" fmla="*/ 154 w 4407"/>
              <a:gd name="connsiteY1" fmla="*/ 612 h 1084"/>
              <a:gd name="connsiteX2" fmla="*/ 47 w 4407"/>
              <a:gd name="connsiteY2" fmla="*/ 1017 h 1084"/>
              <a:gd name="connsiteX3" fmla="*/ 434 w 4407"/>
              <a:gd name="connsiteY3" fmla="*/ 1017 h 1084"/>
              <a:gd name="connsiteX4" fmla="*/ 929 w 4407"/>
              <a:gd name="connsiteY4" fmla="*/ 1017 h 1084"/>
              <a:gd name="connsiteX5" fmla="*/ 1236 w 4407"/>
              <a:gd name="connsiteY5" fmla="*/ 1011 h 1084"/>
              <a:gd name="connsiteX6" fmla="*/ 1703 w 4407"/>
              <a:gd name="connsiteY6" fmla="*/ 936 h 1084"/>
              <a:gd name="connsiteX7" fmla="*/ 2089 w 4407"/>
              <a:gd name="connsiteY7" fmla="*/ 801 h 1084"/>
              <a:gd name="connsiteX8" fmla="*/ 2588 w 4407"/>
              <a:gd name="connsiteY8" fmla="*/ 837 h 1084"/>
              <a:gd name="connsiteX9" fmla="*/ 2804 w 4407"/>
              <a:gd name="connsiteY9" fmla="*/ 733 h 1084"/>
              <a:gd name="connsiteX10" fmla="*/ 3124 w 4407"/>
              <a:gd name="connsiteY10" fmla="*/ 677 h 1084"/>
              <a:gd name="connsiteX11" fmla="*/ 3341 w 4407"/>
              <a:gd name="connsiteY11" fmla="*/ 693 h 1084"/>
              <a:gd name="connsiteX12" fmla="*/ 3602 w 4407"/>
              <a:gd name="connsiteY12" fmla="*/ 621 h 1084"/>
              <a:gd name="connsiteX13" fmla="*/ 4222 w 4407"/>
              <a:gd name="connsiteY13" fmla="*/ 504 h 1084"/>
              <a:gd name="connsiteX14" fmla="*/ 4403 w 4407"/>
              <a:gd name="connsiteY14" fmla="*/ 342 h 1084"/>
              <a:gd name="connsiteX15" fmla="*/ 4195 w 4407"/>
              <a:gd name="connsiteY15" fmla="*/ 0 h 1084"/>
              <a:gd name="connsiteX0" fmla="*/ 137 w 4407"/>
              <a:gd name="connsiteY0" fmla="*/ 134 h 1084"/>
              <a:gd name="connsiteX1" fmla="*/ 154 w 4407"/>
              <a:gd name="connsiteY1" fmla="*/ 612 h 1084"/>
              <a:gd name="connsiteX2" fmla="*/ 47 w 4407"/>
              <a:gd name="connsiteY2" fmla="*/ 1017 h 1084"/>
              <a:gd name="connsiteX3" fmla="*/ 434 w 4407"/>
              <a:gd name="connsiteY3" fmla="*/ 1017 h 1084"/>
              <a:gd name="connsiteX4" fmla="*/ 929 w 4407"/>
              <a:gd name="connsiteY4" fmla="*/ 1017 h 1084"/>
              <a:gd name="connsiteX5" fmla="*/ 1236 w 4407"/>
              <a:gd name="connsiteY5" fmla="*/ 1011 h 1084"/>
              <a:gd name="connsiteX6" fmla="*/ 1703 w 4407"/>
              <a:gd name="connsiteY6" fmla="*/ 936 h 1084"/>
              <a:gd name="connsiteX7" fmla="*/ 2089 w 4407"/>
              <a:gd name="connsiteY7" fmla="*/ 801 h 1084"/>
              <a:gd name="connsiteX8" fmla="*/ 2588 w 4407"/>
              <a:gd name="connsiteY8" fmla="*/ 837 h 1084"/>
              <a:gd name="connsiteX9" fmla="*/ 2804 w 4407"/>
              <a:gd name="connsiteY9" fmla="*/ 733 h 1084"/>
              <a:gd name="connsiteX10" fmla="*/ 3124 w 4407"/>
              <a:gd name="connsiteY10" fmla="*/ 677 h 1084"/>
              <a:gd name="connsiteX11" fmla="*/ 3341 w 4407"/>
              <a:gd name="connsiteY11" fmla="*/ 693 h 1084"/>
              <a:gd name="connsiteX12" fmla="*/ 3602 w 4407"/>
              <a:gd name="connsiteY12" fmla="*/ 621 h 1084"/>
              <a:gd name="connsiteX13" fmla="*/ 4222 w 4407"/>
              <a:gd name="connsiteY13" fmla="*/ 504 h 1084"/>
              <a:gd name="connsiteX14" fmla="*/ 4403 w 4407"/>
              <a:gd name="connsiteY14" fmla="*/ 342 h 1084"/>
              <a:gd name="connsiteX15" fmla="*/ 4195 w 4407"/>
              <a:gd name="connsiteY15" fmla="*/ 0 h 1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407" h="1084">
                <a:moveTo>
                  <a:pt x="137" y="134"/>
                </a:moveTo>
                <a:cubicBezTo>
                  <a:pt x="127" y="237"/>
                  <a:pt x="169" y="465"/>
                  <a:pt x="154" y="612"/>
                </a:cubicBezTo>
                <a:cubicBezTo>
                  <a:pt x="139" y="759"/>
                  <a:pt x="0" y="950"/>
                  <a:pt x="47" y="1017"/>
                </a:cubicBezTo>
                <a:cubicBezTo>
                  <a:pt x="94" y="1084"/>
                  <a:pt x="287" y="1017"/>
                  <a:pt x="434" y="1017"/>
                </a:cubicBezTo>
                <a:lnTo>
                  <a:pt x="929" y="1017"/>
                </a:lnTo>
                <a:cubicBezTo>
                  <a:pt x="1063" y="1016"/>
                  <a:pt x="1107" y="1025"/>
                  <a:pt x="1236" y="1011"/>
                </a:cubicBezTo>
                <a:cubicBezTo>
                  <a:pt x="1365" y="997"/>
                  <a:pt x="1561" y="971"/>
                  <a:pt x="1703" y="936"/>
                </a:cubicBezTo>
                <a:cubicBezTo>
                  <a:pt x="1845" y="901"/>
                  <a:pt x="1942" y="817"/>
                  <a:pt x="2089" y="801"/>
                </a:cubicBezTo>
                <a:cubicBezTo>
                  <a:pt x="2236" y="785"/>
                  <a:pt x="2469" y="848"/>
                  <a:pt x="2588" y="837"/>
                </a:cubicBezTo>
                <a:cubicBezTo>
                  <a:pt x="2707" y="826"/>
                  <a:pt x="2715" y="760"/>
                  <a:pt x="2804" y="733"/>
                </a:cubicBezTo>
                <a:cubicBezTo>
                  <a:pt x="2893" y="706"/>
                  <a:pt x="3035" y="684"/>
                  <a:pt x="3124" y="677"/>
                </a:cubicBezTo>
                <a:cubicBezTo>
                  <a:pt x="3213" y="670"/>
                  <a:pt x="3261" y="702"/>
                  <a:pt x="3341" y="693"/>
                </a:cubicBezTo>
                <a:cubicBezTo>
                  <a:pt x="3421" y="684"/>
                  <a:pt x="3455" y="652"/>
                  <a:pt x="3602" y="621"/>
                </a:cubicBezTo>
                <a:cubicBezTo>
                  <a:pt x="3749" y="590"/>
                  <a:pt x="4088" y="551"/>
                  <a:pt x="4222" y="504"/>
                </a:cubicBezTo>
                <a:cubicBezTo>
                  <a:pt x="4356" y="457"/>
                  <a:pt x="4407" y="426"/>
                  <a:pt x="4403" y="342"/>
                </a:cubicBezTo>
                <a:cubicBezTo>
                  <a:pt x="4399" y="258"/>
                  <a:pt x="4306" y="66"/>
                  <a:pt x="4195" y="0"/>
                </a:cubicBezTo>
              </a:path>
            </a:pathLst>
          </a:custGeom>
          <a:gradFill flip="none" rotWithShape="1">
            <a:gsLst>
              <a:gs pos="100000">
                <a:srgbClr val="E5E7E4"/>
              </a:gs>
              <a:gs pos="0">
                <a:schemeClr val="bg1"/>
              </a:gs>
            </a:gsLst>
            <a:lin ang="5400000" scaled="0"/>
            <a:tileRect/>
          </a:gradFill>
          <a:ln w="9525">
            <a:solidFill>
              <a:srgbClr val="000000"/>
            </a:solid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dirty="0">
              <a:solidFill>
                <a:sysClr val="windowText" lastClr="000000"/>
              </a:solidFill>
            </a:endParaRPr>
          </a:p>
        </p:txBody>
      </p:sp>
      <p:sp>
        <p:nvSpPr>
          <p:cNvPr id="2" name="Title 1"/>
          <p:cNvSpPr>
            <a:spLocks noGrp="1"/>
          </p:cNvSpPr>
          <p:nvPr>
            <p:ph type="title"/>
          </p:nvPr>
        </p:nvSpPr>
        <p:spPr/>
        <p:txBody>
          <a:bodyPr/>
          <a:lstStyle/>
          <a:p>
            <a:r>
              <a:rPr lang="en-US" dirty="0" smtClean="0"/>
              <a:t>Generic scan path</a:t>
            </a:r>
            <a:endParaRPr lang="en-US" dirty="0"/>
          </a:p>
        </p:txBody>
      </p:sp>
      <p:sp>
        <p:nvSpPr>
          <p:cNvPr id="6" name="Line 20"/>
          <p:cNvSpPr>
            <a:spLocks noChangeShapeType="1"/>
          </p:cNvSpPr>
          <p:nvPr/>
        </p:nvSpPr>
        <p:spPr bwMode="auto">
          <a:xfrm>
            <a:off x="1878990" y="4029075"/>
            <a:ext cx="381000" cy="0"/>
          </a:xfrm>
          <a:prstGeom prst="line">
            <a:avLst/>
          </a:pr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7" name="Line 6"/>
          <p:cNvSpPr>
            <a:spLocks noChangeShapeType="1"/>
          </p:cNvSpPr>
          <p:nvPr/>
        </p:nvSpPr>
        <p:spPr bwMode="auto">
          <a:xfrm>
            <a:off x="1785328" y="4156075"/>
            <a:ext cx="0" cy="422275"/>
          </a:xfrm>
          <a:prstGeom prst="line">
            <a:avLst/>
          </a:prstGeom>
          <a:noFill/>
          <a:ln w="22225" cap="flat" cmpd="sng" algn="ctr">
            <a:solidFill>
              <a:srgbClr val="000000"/>
            </a:solidFill>
            <a:prstDash val="solid"/>
            <a:round/>
            <a:headEnd type="none" w="med" len="med"/>
            <a:tailEnd type="oval" w="med" len="med"/>
          </a:ln>
          <a:effectLst/>
        </p:spPr>
        <p:txBody>
          <a:bodyPr wrap="none" anchor="ctr">
            <a:prstTxWarp prst="textNoShape">
              <a:avLst/>
            </a:prstTxWarp>
          </a:bodyPr>
          <a:lstStyle/>
          <a:p>
            <a:endParaRPr lang="en-US" dirty="0"/>
          </a:p>
        </p:txBody>
      </p:sp>
      <p:sp>
        <p:nvSpPr>
          <p:cNvPr id="8" name="Line 7"/>
          <p:cNvSpPr>
            <a:spLocks noChangeShapeType="1"/>
          </p:cNvSpPr>
          <p:nvPr/>
        </p:nvSpPr>
        <p:spPr bwMode="auto">
          <a:xfrm>
            <a:off x="3066440" y="3868738"/>
            <a:ext cx="0" cy="709612"/>
          </a:xfrm>
          <a:prstGeom prst="line">
            <a:avLst/>
          </a:prstGeom>
          <a:noFill/>
          <a:ln w="22225" cap="flat" cmpd="sng" algn="ctr">
            <a:solidFill>
              <a:srgbClr val="000000"/>
            </a:solidFill>
            <a:prstDash val="solid"/>
            <a:round/>
            <a:headEnd type="none" w="med" len="med"/>
            <a:tailEnd type="oval" w="med" len="med"/>
          </a:ln>
          <a:effectLst/>
        </p:spPr>
        <p:txBody>
          <a:bodyPr wrap="none" anchor="ctr">
            <a:prstTxWarp prst="textNoShape">
              <a:avLst/>
            </a:prstTxWarp>
          </a:bodyPr>
          <a:lstStyle/>
          <a:p>
            <a:endParaRPr lang="en-US" dirty="0"/>
          </a:p>
        </p:txBody>
      </p:sp>
      <p:sp>
        <p:nvSpPr>
          <p:cNvPr id="9" name="Line 8"/>
          <p:cNvSpPr>
            <a:spLocks noChangeShapeType="1"/>
          </p:cNvSpPr>
          <p:nvPr/>
        </p:nvSpPr>
        <p:spPr bwMode="auto">
          <a:xfrm>
            <a:off x="4349140" y="3581400"/>
            <a:ext cx="0" cy="996950"/>
          </a:xfrm>
          <a:prstGeom prst="line">
            <a:avLst/>
          </a:prstGeom>
          <a:noFill/>
          <a:ln w="22225" cap="flat" cmpd="sng" algn="ctr">
            <a:solidFill>
              <a:srgbClr val="000000"/>
            </a:solidFill>
            <a:prstDash val="solid"/>
            <a:round/>
            <a:headEnd type="none" w="med" len="med"/>
            <a:tailEnd type="oval" w="med" len="med"/>
          </a:ln>
          <a:effectLst/>
        </p:spPr>
        <p:txBody>
          <a:bodyPr wrap="none" anchor="ctr">
            <a:prstTxWarp prst="textNoShape">
              <a:avLst/>
            </a:prstTxWarp>
          </a:bodyPr>
          <a:lstStyle/>
          <a:p>
            <a:endParaRPr lang="en-US" dirty="0"/>
          </a:p>
        </p:txBody>
      </p:sp>
      <p:sp>
        <p:nvSpPr>
          <p:cNvPr id="10" name="Line 9"/>
          <p:cNvSpPr>
            <a:spLocks noChangeShapeType="1"/>
          </p:cNvSpPr>
          <p:nvPr/>
        </p:nvSpPr>
        <p:spPr bwMode="auto">
          <a:xfrm>
            <a:off x="5644540" y="3581400"/>
            <a:ext cx="0" cy="996950"/>
          </a:xfrm>
          <a:prstGeom prst="line">
            <a:avLst/>
          </a:prstGeom>
          <a:noFill/>
          <a:ln w="22225" cap="flat" cmpd="sng" algn="ctr">
            <a:solidFill>
              <a:srgbClr val="000000"/>
            </a:solidFill>
            <a:prstDash val="solid"/>
            <a:round/>
            <a:headEnd type="none" w="med" len="med"/>
            <a:tailEnd type="oval" w="med" len="med"/>
          </a:ln>
          <a:effectLst/>
        </p:spPr>
        <p:txBody>
          <a:bodyPr wrap="none" anchor="ctr">
            <a:prstTxWarp prst="textNoShape">
              <a:avLst/>
            </a:prstTxWarp>
          </a:bodyPr>
          <a:lstStyle/>
          <a:p>
            <a:endParaRPr lang="en-US" dirty="0"/>
          </a:p>
        </p:txBody>
      </p:sp>
      <p:sp>
        <p:nvSpPr>
          <p:cNvPr id="11" name="Line 10"/>
          <p:cNvSpPr>
            <a:spLocks noChangeShapeType="1"/>
          </p:cNvSpPr>
          <p:nvPr/>
        </p:nvSpPr>
        <p:spPr bwMode="auto">
          <a:xfrm flipH="1">
            <a:off x="1005865" y="4152900"/>
            <a:ext cx="687388" cy="0"/>
          </a:xfrm>
          <a:prstGeom prst="line">
            <a:avLst/>
          </a:prstGeom>
          <a:noFill/>
          <a:ln w="22225" cap="flat" cmpd="sng" algn="ctr">
            <a:solidFill>
              <a:schemeClr val="tx1"/>
            </a:solidFill>
            <a:prstDash val="solid"/>
            <a:round/>
            <a:headEnd type="none" w="med" len="med"/>
            <a:tailEnd w="med" len="med"/>
          </a:ln>
          <a:effectLst/>
        </p:spPr>
        <p:txBody>
          <a:bodyPr wrap="none" anchor="ctr">
            <a:prstTxWarp prst="textNoShape">
              <a:avLst/>
            </a:prstTxWarp>
          </a:bodyPr>
          <a:lstStyle/>
          <a:p>
            <a:endParaRPr lang="en-US" dirty="0"/>
          </a:p>
        </p:txBody>
      </p:sp>
      <p:sp>
        <p:nvSpPr>
          <p:cNvPr id="12" name="Line 18"/>
          <p:cNvSpPr>
            <a:spLocks noChangeShapeType="1"/>
          </p:cNvSpPr>
          <p:nvPr/>
        </p:nvSpPr>
        <p:spPr bwMode="auto">
          <a:xfrm>
            <a:off x="2301265" y="3952875"/>
            <a:ext cx="720725" cy="0"/>
          </a:xfrm>
          <a:prstGeom prst="line">
            <a:avLst/>
          </a:prstGeom>
          <a:noFill/>
          <a:ln w="22225" cap="flat" cmpd="sng" algn="ctr">
            <a:solidFill>
              <a:schemeClr val="tx1"/>
            </a:solidFill>
            <a:prstDash val="solid"/>
            <a:round/>
            <a:headEnd type="none" w="med" len="med"/>
            <a:tailEnd w="med" len="med"/>
          </a:ln>
          <a:effectLst/>
        </p:spPr>
        <p:txBody>
          <a:bodyPr wrap="none" anchor="ctr">
            <a:prstTxWarp prst="textNoShape">
              <a:avLst/>
            </a:prstTxWarp>
          </a:bodyPr>
          <a:lstStyle/>
          <a:p>
            <a:endParaRPr lang="en-US" dirty="0"/>
          </a:p>
        </p:txBody>
      </p:sp>
      <p:sp>
        <p:nvSpPr>
          <p:cNvPr id="15" name="Text Box 28"/>
          <p:cNvSpPr txBox="1">
            <a:spLocks noChangeArrowheads="1"/>
          </p:cNvSpPr>
          <p:nvPr/>
        </p:nvSpPr>
        <p:spPr bwMode="auto">
          <a:xfrm>
            <a:off x="107495" y="4102605"/>
            <a:ext cx="1512888" cy="830997"/>
          </a:xfrm>
          <a:prstGeom prst="rect">
            <a:avLst/>
          </a:prstGeom>
          <a:noFill/>
          <a:ln w="28575">
            <a:noFill/>
            <a:miter lim="800000"/>
            <a:headEnd/>
            <a:tailEnd/>
          </a:ln>
          <a:effectLst/>
        </p:spPr>
        <p:txBody>
          <a:bodyPr anchor="ctr">
            <a:prstTxWarp prst="textNoShape">
              <a:avLst/>
            </a:prstTxWarp>
            <a:spAutoFit/>
          </a:bodyPr>
          <a:lstStyle/>
          <a:p>
            <a:pPr algn="r" eaLnBrk="0" hangingPunct="0"/>
            <a:r>
              <a:rPr lang="en-US" sz="1600" dirty="0" smtClean="0"/>
              <a:t>Serial input</a:t>
            </a:r>
          </a:p>
          <a:p>
            <a:pPr algn="r" eaLnBrk="0" hangingPunct="0"/>
            <a:r>
              <a:rPr lang="en-US" sz="1600" dirty="0" smtClean="0"/>
              <a:t>scan-in </a:t>
            </a:r>
            <a:br>
              <a:rPr lang="en-US" sz="1600" dirty="0" smtClean="0"/>
            </a:br>
            <a:r>
              <a:rPr lang="en-US" sz="1600" dirty="0" smtClean="0"/>
              <a:t>SCI</a:t>
            </a:r>
            <a:endParaRPr lang="en-US" sz="1600" dirty="0"/>
          </a:p>
        </p:txBody>
      </p:sp>
      <p:sp>
        <p:nvSpPr>
          <p:cNvPr id="16" name="Text Box 29"/>
          <p:cNvSpPr txBox="1">
            <a:spLocks noChangeArrowheads="1"/>
          </p:cNvSpPr>
          <p:nvPr/>
        </p:nvSpPr>
        <p:spPr bwMode="auto">
          <a:xfrm>
            <a:off x="1785328" y="4991399"/>
            <a:ext cx="3648617" cy="923330"/>
          </a:xfrm>
          <a:prstGeom prst="rect">
            <a:avLst/>
          </a:prstGeom>
          <a:noFill/>
          <a:ln w="28575">
            <a:noFill/>
            <a:miter lim="800000"/>
            <a:headEnd/>
            <a:tailEnd/>
          </a:ln>
          <a:effectLst/>
        </p:spPr>
        <p:txBody>
          <a:bodyPr wrap="none" anchor="ctr">
            <a:prstTxWarp prst="textNoShape">
              <a:avLst/>
            </a:prstTxWarp>
            <a:spAutoFit/>
          </a:bodyPr>
          <a:lstStyle/>
          <a:p>
            <a:pPr eaLnBrk="0" hangingPunct="0"/>
            <a:r>
              <a:rPr lang="en-US" dirty="0" smtClean="0"/>
              <a:t>Scan enable</a:t>
            </a:r>
          </a:p>
          <a:p>
            <a:pPr eaLnBrk="0" hangingPunct="0"/>
            <a:r>
              <a:rPr lang="en-US" dirty="0" smtClean="0"/>
              <a:t>0: normal operation</a:t>
            </a:r>
          </a:p>
          <a:p>
            <a:pPr eaLnBrk="0" hangingPunct="0"/>
            <a:r>
              <a:rPr lang="en-US" dirty="0" smtClean="0"/>
              <a:t>1: scan – a shift register is formed</a:t>
            </a:r>
            <a:endParaRPr lang="en-US" dirty="0"/>
          </a:p>
        </p:txBody>
      </p:sp>
      <p:sp>
        <p:nvSpPr>
          <p:cNvPr id="17" name="Freeform 30"/>
          <p:cNvSpPr>
            <a:spLocks/>
          </p:cNvSpPr>
          <p:nvPr/>
        </p:nvSpPr>
        <p:spPr bwMode="auto">
          <a:xfrm>
            <a:off x="1777390" y="3278188"/>
            <a:ext cx="5151438" cy="2022475"/>
          </a:xfrm>
          <a:custGeom>
            <a:avLst/>
            <a:gdLst/>
            <a:ahLst/>
            <a:cxnLst>
              <a:cxn ang="0">
                <a:pos x="3" y="1274"/>
              </a:cxn>
              <a:cxn ang="0">
                <a:pos x="0" y="819"/>
              </a:cxn>
              <a:cxn ang="0">
                <a:pos x="3245" y="816"/>
              </a:cxn>
              <a:cxn ang="0">
                <a:pos x="3245" y="0"/>
              </a:cxn>
            </a:cxnLst>
            <a:rect l="0" t="0" r="r" b="b"/>
            <a:pathLst>
              <a:path w="3245" h="1274">
                <a:moveTo>
                  <a:pt x="3" y="1274"/>
                </a:moveTo>
                <a:lnTo>
                  <a:pt x="0" y="819"/>
                </a:lnTo>
                <a:lnTo>
                  <a:pt x="3245" y="816"/>
                </a:lnTo>
                <a:lnTo>
                  <a:pt x="3245" y="0"/>
                </a:lnTo>
              </a:path>
            </a:pathLst>
          </a:cu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18" name="Line 32"/>
          <p:cNvSpPr>
            <a:spLocks noChangeShapeType="1"/>
          </p:cNvSpPr>
          <p:nvPr/>
        </p:nvSpPr>
        <p:spPr bwMode="auto">
          <a:xfrm>
            <a:off x="3591903" y="3752850"/>
            <a:ext cx="720725" cy="0"/>
          </a:xfrm>
          <a:prstGeom prst="line">
            <a:avLst/>
          </a:prstGeom>
          <a:noFill/>
          <a:ln w="22225" cap="flat" cmpd="sng" algn="ctr">
            <a:solidFill>
              <a:schemeClr val="tx1"/>
            </a:solidFill>
            <a:prstDash val="solid"/>
            <a:round/>
            <a:headEnd type="none" w="med" len="med"/>
            <a:tailEnd w="med" len="med"/>
          </a:ln>
          <a:effectLst/>
        </p:spPr>
        <p:txBody>
          <a:bodyPr wrap="none" anchor="ctr">
            <a:prstTxWarp prst="textNoShape">
              <a:avLst/>
            </a:prstTxWarp>
          </a:bodyPr>
          <a:lstStyle/>
          <a:p>
            <a:endParaRPr lang="en-US" dirty="0"/>
          </a:p>
        </p:txBody>
      </p:sp>
      <p:sp>
        <p:nvSpPr>
          <p:cNvPr id="20" name="Line 34"/>
          <p:cNvSpPr>
            <a:spLocks noChangeShapeType="1"/>
          </p:cNvSpPr>
          <p:nvPr/>
        </p:nvSpPr>
        <p:spPr bwMode="auto">
          <a:xfrm>
            <a:off x="3169628" y="3829050"/>
            <a:ext cx="381000" cy="0"/>
          </a:xfrm>
          <a:prstGeom prst="line">
            <a:avLst/>
          </a:pr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22" name="Line 43"/>
          <p:cNvSpPr>
            <a:spLocks noChangeShapeType="1"/>
          </p:cNvSpPr>
          <p:nvPr/>
        </p:nvSpPr>
        <p:spPr bwMode="auto">
          <a:xfrm>
            <a:off x="4882540" y="3551238"/>
            <a:ext cx="720725" cy="0"/>
          </a:xfrm>
          <a:prstGeom prst="line">
            <a:avLst/>
          </a:prstGeom>
          <a:noFill/>
          <a:ln w="22225" cap="flat" cmpd="sng" algn="ctr">
            <a:solidFill>
              <a:schemeClr val="tx1"/>
            </a:solidFill>
            <a:prstDash val="solid"/>
            <a:round/>
            <a:headEnd type="none" w="med" len="med"/>
            <a:tailEnd w="med" len="med"/>
          </a:ln>
          <a:effectLst/>
        </p:spPr>
        <p:txBody>
          <a:bodyPr wrap="none" anchor="ctr">
            <a:prstTxWarp prst="textNoShape">
              <a:avLst/>
            </a:prstTxWarp>
          </a:bodyPr>
          <a:lstStyle/>
          <a:p>
            <a:endParaRPr lang="en-US" dirty="0"/>
          </a:p>
        </p:txBody>
      </p:sp>
      <p:sp>
        <p:nvSpPr>
          <p:cNvPr id="24" name="Line 45"/>
          <p:cNvSpPr>
            <a:spLocks noChangeShapeType="1"/>
          </p:cNvSpPr>
          <p:nvPr/>
        </p:nvSpPr>
        <p:spPr bwMode="auto">
          <a:xfrm>
            <a:off x="4460265" y="3627438"/>
            <a:ext cx="381000" cy="0"/>
          </a:xfrm>
          <a:prstGeom prst="line">
            <a:avLst/>
          </a:pr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26" name="Line 54"/>
          <p:cNvSpPr>
            <a:spLocks noChangeShapeType="1"/>
          </p:cNvSpPr>
          <p:nvPr/>
        </p:nvSpPr>
        <p:spPr bwMode="auto">
          <a:xfrm>
            <a:off x="6173178" y="3349625"/>
            <a:ext cx="720725" cy="0"/>
          </a:xfrm>
          <a:prstGeom prst="line">
            <a:avLst/>
          </a:prstGeom>
          <a:noFill/>
          <a:ln w="22225" cap="flat" cmpd="sng" algn="ctr">
            <a:solidFill>
              <a:schemeClr val="tx1"/>
            </a:solidFill>
            <a:prstDash val="solid"/>
            <a:round/>
            <a:headEnd type="none" w="med" len="med"/>
            <a:tailEnd w="med" len="med"/>
          </a:ln>
          <a:effectLst/>
        </p:spPr>
        <p:txBody>
          <a:bodyPr wrap="none" anchor="ctr">
            <a:prstTxWarp prst="textNoShape">
              <a:avLst/>
            </a:prstTxWarp>
          </a:bodyPr>
          <a:lstStyle/>
          <a:p>
            <a:endParaRPr lang="en-US" dirty="0"/>
          </a:p>
        </p:txBody>
      </p:sp>
      <p:sp>
        <p:nvSpPr>
          <p:cNvPr id="28" name="Line 56"/>
          <p:cNvSpPr>
            <a:spLocks noChangeShapeType="1"/>
          </p:cNvSpPr>
          <p:nvPr/>
        </p:nvSpPr>
        <p:spPr bwMode="auto">
          <a:xfrm>
            <a:off x="5750903" y="3425825"/>
            <a:ext cx="381000" cy="0"/>
          </a:xfrm>
          <a:prstGeom prst="line">
            <a:avLst/>
          </a:pr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30" name="Line 65"/>
          <p:cNvSpPr>
            <a:spLocks noChangeShapeType="1"/>
          </p:cNvSpPr>
          <p:nvPr/>
        </p:nvSpPr>
        <p:spPr bwMode="auto">
          <a:xfrm>
            <a:off x="7462228" y="3117850"/>
            <a:ext cx="720725" cy="0"/>
          </a:xfrm>
          <a:prstGeom prst="line">
            <a:avLst/>
          </a:prstGeom>
          <a:noFill/>
          <a:ln w="22225" cap="flat" cmpd="sng" algn="ctr">
            <a:solidFill>
              <a:schemeClr val="tx1"/>
            </a:solidFill>
            <a:prstDash val="solid"/>
            <a:round/>
            <a:headEnd type="none" w="med" len="med"/>
            <a:tailEnd w="med" len="med"/>
          </a:ln>
          <a:effectLst/>
        </p:spPr>
        <p:txBody>
          <a:bodyPr wrap="none" anchor="ctr">
            <a:prstTxWarp prst="textNoShape">
              <a:avLst/>
            </a:prstTxWarp>
          </a:bodyPr>
          <a:lstStyle/>
          <a:p>
            <a:endParaRPr lang="en-US" dirty="0"/>
          </a:p>
        </p:txBody>
      </p:sp>
      <p:sp>
        <p:nvSpPr>
          <p:cNvPr id="32" name="Line 67"/>
          <p:cNvSpPr>
            <a:spLocks noChangeShapeType="1"/>
          </p:cNvSpPr>
          <p:nvPr/>
        </p:nvSpPr>
        <p:spPr bwMode="auto">
          <a:xfrm>
            <a:off x="7039953" y="3194050"/>
            <a:ext cx="381000" cy="0"/>
          </a:xfrm>
          <a:prstGeom prst="line">
            <a:avLst/>
          </a:pr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dirty="0"/>
          </a:p>
        </p:txBody>
      </p:sp>
      <p:sp>
        <p:nvSpPr>
          <p:cNvPr id="52" name="Text Box 76"/>
          <p:cNvSpPr txBox="1">
            <a:spLocks noChangeArrowheads="1"/>
          </p:cNvSpPr>
          <p:nvPr/>
        </p:nvSpPr>
        <p:spPr bwMode="auto">
          <a:xfrm>
            <a:off x="1901217" y="2404844"/>
            <a:ext cx="1660280" cy="646331"/>
          </a:xfrm>
          <a:prstGeom prst="rect">
            <a:avLst/>
          </a:prstGeom>
          <a:noFill/>
          <a:ln w="28575">
            <a:noFill/>
            <a:miter lim="800000"/>
            <a:headEnd/>
            <a:tailEnd/>
          </a:ln>
          <a:effectLst/>
        </p:spPr>
        <p:txBody>
          <a:bodyPr wrap="none" anchor="ctr">
            <a:prstTxWarp prst="textNoShape">
              <a:avLst/>
            </a:prstTxWarp>
            <a:spAutoFit/>
          </a:bodyPr>
          <a:lstStyle/>
          <a:p>
            <a:pPr algn="r" eaLnBrk="0" hangingPunct="0"/>
            <a:r>
              <a:rPr lang="en-US" dirty="0" smtClean="0"/>
              <a:t>Combinational</a:t>
            </a:r>
            <a:br>
              <a:rPr lang="en-US" dirty="0" smtClean="0"/>
            </a:br>
            <a:r>
              <a:rPr lang="en-US" dirty="0" smtClean="0"/>
              <a:t>circuit</a:t>
            </a:r>
            <a:endParaRPr lang="en-US" dirty="0"/>
          </a:p>
        </p:txBody>
      </p:sp>
      <p:sp>
        <p:nvSpPr>
          <p:cNvPr id="98" name="Rectangle 72"/>
          <p:cNvSpPr>
            <a:spLocks noChangeArrowheads="1"/>
          </p:cNvSpPr>
          <p:nvPr/>
        </p:nvSpPr>
        <p:spPr bwMode="auto">
          <a:xfrm>
            <a:off x="7211403" y="2940050"/>
            <a:ext cx="450850" cy="5969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dirty="0">
              <a:solidFill>
                <a:srgbClr val="000000"/>
              </a:solidFill>
              <a:latin typeface="Arial"/>
            </a:endParaRPr>
          </a:p>
        </p:txBody>
      </p:sp>
      <p:sp>
        <p:nvSpPr>
          <p:cNvPr id="99" name="Text Box 73"/>
          <p:cNvSpPr txBox="1">
            <a:spLocks noChangeArrowheads="1"/>
          </p:cNvSpPr>
          <p:nvPr/>
        </p:nvSpPr>
        <p:spPr bwMode="auto">
          <a:xfrm>
            <a:off x="7154253" y="3051175"/>
            <a:ext cx="293688" cy="274638"/>
          </a:xfrm>
          <a:prstGeom prst="rect">
            <a:avLst/>
          </a:prstGeom>
          <a:noFill/>
          <a:ln>
            <a:noFill/>
          </a:ln>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r>
              <a:rPr lang="pl-PL" sz="1200" kern="0" dirty="0">
                <a:solidFill>
                  <a:srgbClr val="000000"/>
                </a:solidFill>
                <a:latin typeface="Arial"/>
                <a:ea typeface="+mn-ea"/>
                <a:cs typeface="+mn-cs"/>
              </a:rPr>
              <a:t>D</a:t>
            </a:r>
          </a:p>
        </p:txBody>
      </p:sp>
      <p:sp>
        <p:nvSpPr>
          <p:cNvPr id="104" name="Rectangle 39"/>
          <p:cNvSpPr>
            <a:spLocks noChangeArrowheads="1"/>
          </p:cNvSpPr>
          <p:nvPr/>
        </p:nvSpPr>
        <p:spPr bwMode="auto">
          <a:xfrm>
            <a:off x="3341078" y="3575050"/>
            <a:ext cx="450850" cy="5969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dirty="0">
              <a:solidFill>
                <a:srgbClr val="000000"/>
              </a:solidFill>
              <a:latin typeface="Arial"/>
            </a:endParaRPr>
          </a:p>
        </p:txBody>
      </p:sp>
      <p:sp>
        <p:nvSpPr>
          <p:cNvPr id="105" name="Text Box 40"/>
          <p:cNvSpPr txBox="1">
            <a:spLocks noChangeArrowheads="1"/>
          </p:cNvSpPr>
          <p:nvPr/>
        </p:nvSpPr>
        <p:spPr bwMode="auto">
          <a:xfrm>
            <a:off x="3283928" y="3686175"/>
            <a:ext cx="293688" cy="274638"/>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1200" dirty="0"/>
              <a:t>D</a:t>
            </a:r>
            <a:endParaRPr lang="pl-PL" sz="2400" dirty="0"/>
          </a:p>
        </p:txBody>
      </p:sp>
      <p:sp>
        <p:nvSpPr>
          <p:cNvPr id="110" name="Rectangle 50"/>
          <p:cNvSpPr>
            <a:spLocks noChangeArrowheads="1"/>
          </p:cNvSpPr>
          <p:nvPr/>
        </p:nvSpPr>
        <p:spPr bwMode="auto">
          <a:xfrm>
            <a:off x="4631715" y="3373438"/>
            <a:ext cx="450850" cy="5969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dirty="0">
              <a:solidFill>
                <a:srgbClr val="000000"/>
              </a:solidFill>
              <a:latin typeface="Arial"/>
            </a:endParaRPr>
          </a:p>
        </p:txBody>
      </p:sp>
      <p:sp>
        <p:nvSpPr>
          <p:cNvPr id="111" name="Text Box 51"/>
          <p:cNvSpPr txBox="1">
            <a:spLocks noChangeArrowheads="1"/>
          </p:cNvSpPr>
          <p:nvPr/>
        </p:nvSpPr>
        <p:spPr bwMode="auto">
          <a:xfrm>
            <a:off x="4574565" y="3484563"/>
            <a:ext cx="293688" cy="274638"/>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1200" dirty="0"/>
              <a:t>D</a:t>
            </a:r>
            <a:endParaRPr lang="pl-PL" sz="2400" dirty="0"/>
          </a:p>
        </p:txBody>
      </p:sp>
      <p:sp>
        <p:nvSpPr>
          <p:cNvPr id="116" name="Rectangle 61"/>
          <p:cNvSpPr>
            <a:spLocks noChangeArrowheads="1"/>
          </p:cNvSpPr>
          <p:nvPr/>
        </p:nvSpPr>
        <p:spPr bwMode="auto">
          <a:xfrm>
            <a:off x="5922353" y="3171825"/>
            <a:ext cx="450850" cy="5969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dirty="0">
              <a:solidFill>
                <a:srgbClr val="000000"/>
              </a:solidFill>
              <a:latin typeface="Arial"/>
            </a:endParaRPr>
          </a:p>
        </p:txBody>
      </p:sp>
      <p:sp>
        <p:nvSpPr>
          <p:cNvPr id="117" name="Text Box 62"/>
          <p:cNvSpPr txBox="1">
            <a:spLocks noChangeArrowheads="1"/>
          </p:cNvSpPr>
          <p:nvPr/>
        </p:nvSpPr>
        <p:spPr bwMode="auto">
          <a:xfrm>
            <a:off x="5865203" y="3282950"/>
            <a:ext cx="293688" cy="274638"/>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1200" dirty="0"/>
              <a:t>D</a:t>
            </a:r>
            <a:endParaRPr lang="pl-PL" sz="2400" dirty="0"/>
          </a:p>
        </p:txBody>
      </p:sp>
      <p:sp>
        <p:nvSpPr>
          <p:cNvPr id="125" name="Rectangle 25"/>
          <p:cNvSpPr>
            <a:spLocks noChangeArrowheads="1"/>
          </p:cNvSpPr>
          <p:nvPr/>
        </p:nvSpPr>
        <p:spPr bwMode="auto">
          <a:xfrm>
            <a:off x="2077428" y="3760560"/>
            <a:ext cx="450850" cy="5969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dirty="0">
              <a:solidFill>
                <a:srgbClr val="000000"/>
              </a:solidFill>
              <a:latin typeface="Arial"/>
            </a:endParaRPr>
          </a:p>
        </p:txBody>
      </p:sp>
      <p:sp>
        <p:nvSpPr>
          <p:cNvPr id="126" name="Text Box 26"/>
          <p:cNvSpPr txBox="1">
            <a:spLocks noChangeArrowheads="1"/>
          </p:cNvSpPr>
          <p:nvPr/>
        </p:nvSpPr>
        <p:spPr bwMode="auto">
          <a:xfrm>
            <a:off x="2020278" y="3871685"/>
            <a:ext cx="293688" cy="274638"/>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1200" dirty="0"/>
              <a:t>D</a:t>
            </a:r>
            <a:endParaRPr lang="pl-PL" sz="2400" dirty="0"/>
          </a:p>
        </p:txBody>
      </p:sp>
      <p:sp>
        <p:nvSpPr>
          <p:cNvPr id="127" name="Text Box 133"/>
          <p:cNvSpPr txBox="1">
            <a:spLocks noChangeArrowheads="1"/>
          </p:cNvSpPr>
          <p:nvPr/>
        </p:nvSpPr>
        <p:spPr bwMode="auto">
          <a:xfrm rot="16200000">
            <a:off x="177936" y="2335312"/>
            <a:ext cx="1332015" cy="307777"/>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en-US" sz="1400" dirty="0" smtClean="0"/>
              <a:t>Primary inputs</a:t>
            </a:r>
            <a:endParaRPr lang="en-US" sz="1400" dirty="0"/>
          </a:p>
        </p:txBody>
      </p:sp>
      <p:sp>
        <p:nvSpPr>
          <p:cNvPr id="128" name="Text Box 134"/>
          <p:cNvSpPr txBox="1">
            <a:spLocks noChangeArrowheads="1"/>
          </p:cNvSpPr>
          <p:nvPr/>
        </p:nvSpPr>
        <p:spPr bwMode="auto">
          <a:xfrm rot="16200000">
            <a:off x="7973202" y="1929217"/>
            <a:ext cx="1441859" cy="307777"/>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en-US" sz="1400" dirty="0" smtClean="0"/>
              <a:t>Primary outputs</a:t>
            </a:r>
            <a:endParaRPr lang="en-US" sz="1400" dirty="0"/>
          </a:p>
        </p:txBody>
      </p:sp>
      <p:sp>
        <p:nvSpPr>
          <p:cNvPr id="132" name="Trapezoid 131"/>
          <p:cNvSpPr/>
          <p:nvPr/>
        </p:nvSpPr>
        <p:spPr>
          <a:xfrm rot="5400000">
            <a:off x="4113813" y="3518278"/>
            <a:ext cx="489705" cy="215899"/>
          </a:xfrm>
          <a:prstGeom prst="trapezoid">
            <a:avLst>
              <a:gd name="adj" fmla="val 39706"/>
            </a:avLst>
          </a:prstGeom>
          <a:solidFill>
            <a:srgbClr val="FFFFFF"/>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endParaRPr lang="en-US" dirty="0">
              <a:solidFill>
                <a:schemeClr val="tx1"/>
              </a:solidFill>
              <a:latin typeface="Arial" charset="0"/>
              <a:ea typeface="ＭＳ Ｐゴシック" charset="-128"/>
              <a:cs typeface="ＭＳ Ｐゴシック" charset="-128"/>
            </a:endParaRPr>
          </a:p>
        </p:txBody>
      </p:sp>
      <p:sp>
        <p:nvSpPr>
          <p:cNvPr id="134" name="Trapezoid 133"/>
          <p:cNvSpPr/>
          <p:nvPr/>
        </p:nvSpPr>
        <p:spPr>
          <a:xfrm rot="5400000">
            <a:off x="5421914" y="3327778"/>
            <a:ext cx="489705" cy="215899"/>
          </a:xfrm>
          <a:prstGeom prst="trapezoid">
            <a:avLst>
              <a:gd name="adj" fmla="val 39706"/>
            </a:avLst>
          </a:prstGeom>
          <a:solidFill>
            <a:srgbClr val="FFFFFF"/>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endParaRPr lang="en-US" dirty="0">
              <a:solidFill>
                <a:schemeClr val="tx1"/>
              </a:solidFill>
              <a:latin typeface="Arial" charset="0"/>
              <a:ea typeface="ＭＳ Ｐゴシック" charset="-128"/>
              <a:cs typeface="ＭＳ Ｐゴシック" charset="-128"/>
            </a:endParaRPr>
          </a:p>
        </p:txBody>
      </p:sp>
      <p:sp>
        <p:nvSpPr>
          <p:cNvPr id="135" name="Trapezoid 134"/>
          <p:cNvSpPr/>
          <p:nvPr/>
        </p:nvSpPr>
        <p:spPr>
          <a:xfrm rot="5400000">
            <a:off x="6691915" y="3092828"/>
            <a:ext cx="489705" cy="215899"/>
          </a:xfrm>
          <a:prstGeom prst="trapezoid">
            <a:avLst>
              <a:gd name="adj" fmla="val 39706"/>
            </a:avLst>
          </a:prstGeom>
          <a:solidFill>
            <a:srgbClr val="FFFFFF"/>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endParaRPr lang="en-US" dirty="0">
              <a:solidFill>
                <a:schemeClr val="tx1"/>
              </a:solidFill>
              <a:latin typeface="Arial" charset="0"/>
              <a:ea typeface="ＭＳ Ｐゴシック" charset="-128"/>
              <a:cs typeface="ＭＳ Ｐゴシック" charset="-128"/>
            </a:endParaRPr>
          </a:p>
        </p:txBody>
      </p:sp>
      <p:sp>
        <p:nvSpPr>
          <p:cNvPr id="136" name="Trapezoid 135"/>
          <p:cNvSpPr/>
          <p:nvPr/>
        </p:nvSpPr>
        <p:spPr>
          <a:xfrm rot="5400000">
            <a:off x="2831114" y="3716338"/>
            <a:ext cx="489705" cy="215899"/>
          </a:xfrm>
          <a:prstGeom prst="trapezoid">
            <a:avLst>
              <a:gd name="adj" fmla="val 39706"/>
            </a:avLst>
          </a:prstGeom>
          <a:solidFill>
            <a:srgbClr val="FFFFFF"/>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endParaRPr lang="en-US" dirty="0">
              <a:solidFill>
                <a:schemeClr val="tx1"/>
              </a:solidFill>
              <a:latin typeface="Arial" charset="0"/>
              <a:ea typeface="ＭＳ Ｐゴシック" charset="-128"/>
              <a:cs typeface="ＭＳ Ｐゴシック" charset="-128"/>
            </a:endParaRPr>
          </a:p>
        </p:txBody>
      </p:sp>
      <p:sp>
        <p:nvSpPr>
          <p:cNvPr id="137" name="Trapezoid 136"/>
          <p:cNvSpPr/>
          <p:nvPr/>
        </p:nvSpPr>
        <p:spPr>
          <a:xfrm rot="5400000">
            <a:off x="1548415" y="3914398"/>
            <a:ext cx="489705" cy="215899"/>
          </a:xfrm>
          <a:prstGeom prst="trapezoid">
            <a:avLst>
              <a:gd name="adj" fmla="val 39706"/>
            </a:avLst>
          </a:prstGeom>
          <a:solidFill>
            <a:srgbClr val="FFFFFF"/>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endParaRPr lang="en-US" dirty="0">
              <a:solidFill>
                <a:schemeClr val="tx1"/>
              </a:solidFill>
              <a:latin typeface="Arial" charset="0"/>
              <a:ea typeface="ＭＳ Ｐゴシック" charset="-128"/>
              <a:cs typeface="ＭＳ Ｐゴシック" charset="-128"/>
            </a:endParaRPr>
          </a:p>
        </p:txBody>
      </p:sp>
      <p:sp>
        <p:nvSpPr>
          <p:cNvPr id="103" name="Text Box 77"/>
          <p:cNvSpPr txBox="1">
            <a:spLocks noChangeArrowheads="1"/>
          </p:cNvSpPr>
          <p:nvPr/>
        </p:nvSpPr>
        <p:spPr bwMode="auto">
          <a:xfrm>
            <a:off x="7686666" y="3174067"/>
            <a:ext cx="1370264" cy="830997"/>
          </a:xfrm>
          <a:prstGeom prst="rect">
            <a:avLst/>
          </a:prstGeom>
          <a:noFill/>
          <a:ln w="28575">
            <a:noFill/>
            <a:miter lim="800000"/>
            <a:headEnd/>
            <a:tailEnd/>
          </a:ln>
          <a:effectLst/>
        </p:spPr>
        <p:txBody>
          <a:bodyPr wrap="square" anchor="ctr">
            <a:prstTxWarp prst="textNoShape">
              <a:avLst/>
            </a:prstTxWarp>
            <a:spAutoFit/>
          </a:bodyPr>
          <a:lstStyle/>
          <a:p>
            <a:pPr eaLnBrk="0" hangingPunct="0"/>
            <a:r>
              <a:rPr lang="en-US" sz="1600" dirty="0" smtClean="0"/>
              <a:t>Serial output</a:t>
            </a:r>
          </a:p>
          <a:p>
            <a:pPr eaLnBrk="0" hangingPunct="0"/>
            <a:r>
              <a:rPr lang="en-US" sz="1600" dirty="0" smtClean="0"/>
              <a:t>scan-out </a:t>
            </a:r>
            <a:br>
              <a:rPr lang="en-US" sz="1600" dirty="0" smtClean="0"/>
            </a:br>
            <a:r>
              <a:rPr lang="en-US" sz="1600" dirty="0" smtClean="0"/>
              <a:t>SCO</a:t>
            </a:r>
            <a:endParaRPr lang="en-US" sz="16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11057</TotalTime>
  <Words>12069</Words>
  <Application>Microsoft Macintosh PowerPoint</Application>
  <PresentationFormat>On-screen Show (4:3)</PresentationFormat>
  <Paragraphs>896</Paragraphs>
  <Slides>50</Slides>
  <Notes>50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50</vt:i4>
      </vt:variant>
    </vt:vector>
  </HeadingPairs>
  <TitlesOfParts>
    <vt:vector size="52" baseType="lpstr">
      <vt:lpstr>Office Theme</vt:lpstr>
      <vt:lpstr>Chart</vt:lpstr>
      <vt:lpstr>PowerPoint Presentation</vt:lpstr>
      <vt:lpstr>Testing of sequential circuits</vt:lpstr>
      <vt:lpstr>Why DFT?</vt:lpstr>
      <vt:lpstr>Controllability and observability</vt:lpstr>
      <vt:lpstr>Ad hoc techniques</vt:lpstr>
      <vt:lpstr>Partitioning</vt:lpstr>
      <vt:lpstr>Scan-based designs</vt:lpstr>
      <vt:lpstr>Scan cell</vt:lpstr>
      <vt:lpstr>Generic scan path</vt:lpstr>
      <vt:lpstr>Generic scan path</vt:lpstr>
      <vt:lpstr>Generic scan path</vt:lpstr>
      <vt:lpstr>Safe scan shifting</vt:lpstr>
      <vt:lpstr>Testing procedure</vt:lpstr>
      <vt:lpstr>Parallel scan chains</vt:lpstr>
      <vt:lpstr>Scan test</vt:lpstr>
      <vt:lpstr>Benefits of scan</vt:lpstr>
      <vt:lpstr>Cost of scan</vt:lpstr>
      <vt:lpstr>Scan test cost</vt:lpstr>
      <vt:lpstr>Level sensitive scan design (LSSD)</vt:lpstr>
      <vt:lpstr>Double-latch design</vt:lpstr>
      <vt:lpstr>Single-latch design</vt:lpstr>
      <vt:lpstr>Partial scan</vt:lpstr>
      <vt:lpstr>Boundary scan – objectives</vt:lpstr>
      <vt:lpstr>Boundary scan architecture</vt:lpstr>
      <vt:lpstr>TAP state diagram </vt:lpstr>
      <vt:lpstr>Board testing</vt:lpstr>
      <vt:lpstr>IEEE standard 1500</vt:lpstr>
      <vt:lpstr>Standard 1500 wrapped core</vt:lpstr>
      <vt:lpstr>IEEE P1687 </vt:lpstr>
      <vt:lpstr>IJTAG architecture</vt:lpstr>
      <vt:lpstr>At-speed scan-based test</vt:lpstr>
      <vt:lpstr>Single capture (launch-off-shift)</vt:lpstr>
      <vt:lpstr>Speed of loading</vt:lpstr>
      <vt:lpstr>Double capture (launch-off-capture)</vt:lpstr>
      <vt:lpstr>Launch-off-capture</vt:lpstr>
      <vt:lpstr>Multiple clock domains</vt:lpstr>
      <vt:lpstr>Multiple capture procedure</vt:lpstr>
      <vt:lpstr>Multiple frequencies – single capture</vt:lpstr>
      <vt:lpstr>Multiple frequencies – double capture</vt:lpstr>
      <vt:lpstr>Low power test</vt:lpstr>
      <vt:lpstr>Reducing power dissipation</vt:lpstr>
      <vt:lpstr>Gated scan cells</vt:lpstr>
      <vt:lpstr>Scan partitioning</vt:lpstr>
      <vt:lpstr>Clock gating</vt:lpstr>
      <vt:lpstr>Hierarchy of clock gaters</vt:lpstr>
      <vt:lpstr>Hierarchy of clock gaters</vt:lpstr>
      <vt:lpstr>Low power scan operations</vt:lpstr>
      <vt:lpstr>Two constant stimuli</vt:lpstr>
      <vt:lpstr>Capture and shift out</vt:lpstr>
      <vt:lpstr>Biasing circuitry</vt:lpstr>
    </vt:vector>
  </TitlesOfParts>
  <Manager/>
  <Company>Poznan University of Technology</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VLSI testing</dc:title>
  <dc:subject/>
  <dc:creator>Jerzy Tyszer</dc:creator>
  <cp:keywords/>
  <dc:description/>
  <cp:lastModifiedBy>Jerzy Tyszer</cp:lastModifiedBy>
  <cp:revision>651</cp:revision>
  <cp:lastPrinted>2009-12-16T15:27:26Z</cp:lastPrinted>
  <dcterms:created xsi:type="dcterms:W3CDTF">2011-04-21T05:38:10Z</dcterms:created>
  <dcterms:modified xsi:type="dcterms:W3CDTF">2013-12-13T17:53:32Z</dcterms:modified>
  <cp:category/>
</cp:coreProperties>
</file>