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handoutMasterIdLst>
    <p:handoutMasterId r:id="rId44"/>
  </p:handoutMasterIdLst>
  <p:sldIdLst>
    <p:sldId id="554" r:id="rId2"/>
    <p:sldId id="588" r:id="rId3"/>
    <p:sldId id="589" r:id="rId4"/>
    <p:sldId id="590" r:id="rId5"/>
    <p:sldId id="591" r:id="rId6"/>
    <p:sldId id="592" r:id="rId7"/>
    <p:sldId id="593" r:id="rId8"/>
    <p:sldId id="595" r:id="rId9"/>
    <p:sldId id="356" r:id="rId10"/>
    <p:sldId id="555" r:id="rId11"/>
    <p:sldId id="556" r:id="rId12"/>
    <p:sldId id="580" r:id="rId13"/>
    <p:sldId id="559" r:id="rId14"/>
    <p:sldId id="596" r:id="rId15"/>
    <p:sldId id="560" r:id="rId16"/>
    <p:sldId id="583" r:id="rId17"/>
    <p:sldId id="561" r:id="rId18"/>
    <p:sldId id="562" r:id="rId19"/>
    <p:sldId id="563" r:id="rId20"/>
    <p:sldId id="564" r:id="rId21"/>
    <p:sldId id="597" r:id="rId22"/>
    <p:sldId id="598" r:id="rId23"/>
    <p:sldId id="599" r:id="rId24"/>
    <p:sldId id="565" r:id="rId25"/>
    <p:sldId id="566" r:id="rId26"/>
    <p:sldId id="567" r:id="rId27"/>
    <p:sldId id="568" r:id="rId28"/>
    <p:sldId id="569" r:id="rId29"/>
    <p:sldId id="570" r:id="rId30"/>
    <p:sldId id="584" r:id="rId31"/>
    <p:sldId id="572" r:id="rId32"/>
    <p:sldId id="574" r:id="rId33"/>
    <p:sldId id="573" r:id="rId34"/>
    <p:sldId id="575" r:id="rId35"/>
    <p:sldId id="576" r:id="rId36"/>
    <p:sldId id="577" r:id="rId37"/>
    <p:sldId id="585" r:id="rId38"/>
    <p:sldId id="586" r:id="rId39"/>
    <p:sldId id="578" r:id="rId40"/>
    <p:sldId id="579" r:id="rId41"/>
    <p:sldId id="587" r:id="rId4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clrMru>
    <a:srgbClr val="FF7D4D"/>
    <a:srgbClr val="0080FF"/>
    <a:srgbClr val="529DE6"/>
    <a:srgbClr val="CFCFCF"/>
    <a:srgbClr val="D9A984"/>
    <a:srgbClr val="FFAD97"/>
    <a:srgbClr val="3361BB"/>
    <a:srgbClr val="474747"/>
    <a:srgbClr val="FFF14E"/>
    <a:srgbClr val="0735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709" autoAdjust="0"/>
  </p:normalViewPr>
  <p:slideViewPr>
    <p:cSldViewPr snapToGrid="0" snapToObjects="1">
      <p:cViewPr varScale="1">
        <p:scale>
          <a:sx n="80" d="100"/>
          <a:sy n="80" d="100"/>
        </p:scale>
        <p:origin x="-2032" y="-112"/>
      </p:cViewPr>
      <p:guideLst>
        <p:guide orient="horz" pos="2160"/>
        <p:guide pos="2880"/>
      </p:guideLst>
    </p:cSldViewPr>
  </p:slideViewPr>
  <p:notesTextViewPr>
    <p:cViewPr>
      <p:scale>
        <a:sx n="125" d="100"/>
        <a:sy n="125" d="100"/>
      </p:scale>
      <p:origin x="0" y="0"/>
    </p:cViewPr>
  </p:notesTextViewPr>
  <p:sorterViewPr>
    <p:cViewPr>
      <p:scale>
        <a:sx n="100" d="100"/>
        <a:sy n="100" d="100"/>
      </p:scale>
      <p:origin x="0" y="4848"/>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notesMaster" Target="notesMasters/notesMaster1.xml"/><Relationship Id="rId44" Type="http://schemas.openxmlformats.org/officeDocument/2006/relationships/handoutMaster" Target="handoutMasters/handoutMaster1.xml"/><Relationship Id="rId45"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4096364-A91D-1045-A92D-D63CA2F19C70}" type="datetimeFigureOut">
              <a:rPr lang="en-US" smtClean="0"/>
              <a:pPr/>
              <a:t>08/03/15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37FE5F6-F103-A940-80AB-0711E14CBEBB}" type="slidenum">
              <a:rPr lang="en-US" smtClean="0"/>
              <a:pPr/>
              <a:t>‹#›</a:t>
            </a:fld>
            <a:endParaRPr lang="en-US"/>
          </a:p>
        </p:txBody>
      </p:sp>
    </p:spTree>
    <p:extLst>
      <p:ext uri="{BB962C8B-B14F-4D97-AF65-F5344CB8AC3E}">
        <p14:creationId xmlns:p14="http://schemas.microsoft.com/office/powerpoint/2010/main" val="245257085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6EBD4F-1A2E-3B41-97CC-5AC9B355FD9D}" type="datetimeFigureOut">
              <a:rPr lang="en-US" smtClean="0"/>
              <a:pPr/>
              <a:t>08/03/15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87DF60-1B7D-5A48-ADFA-E6126064BF01}" type="slidenum">
              <a:rPr lang="en-US" smtClean="0"/>
              <a:pPr/>
              <a:t>‹#›</a:t>
            </a:fld>
            <a:endParaRPr lang="en-US"/>
          </a:p>
        </p:txBody>
      </p:sp>
    </p:spTree>
    <p:extLst>
      <p:ext uri="{BB962C8B-B14F-4D97-AF65-F5344CB8AC3E}">
        <p14:creationId xmlns:p14="http://schemas.microsoft.com/office/powerpoint/2010/main" val="350372355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Physical</a:t>
            </a:r>
            <a:r>
              <a:rPr lang="en-US" baseline="0" dirty="0" smtClean="0"/>
              <a:t> d</a:t>
            </a:r>
            <a:r>
              <a:rPr lang="en-US" dirty="0" smtClean="0"/>
              <a:t>efects take</a:t>
            </a:r>
            <a:r>
              <a:rPr lang="en-US" baseline="0" dirty="0" smtClean="0"/>
              <a:t> a wide variety of forms, from localized spot defects (e.g. extra or missing material caused by contamination) to defects affecting much larger areas (e.g. transistor changes caused by implantation variation). Some of them affect circuit behavior. They occur in random places and can have unpredictable effects. In this chapter, we first briefly overview certain defect mechanisms, with special emphasis on the CMOS technology. This is followed by a discussion of some specific fault models which are in common use today.</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a:t>
            </a:fld>
            <a:endParaRPr lang="en-US"/>
          </a:p>
        </p:txBody>
      </p:sp>
    </p:spTree>
    <p:extLst>
      <p:ext uri="{BB962C8B-B14F-4D97-AF65-F5344CB8AC3E}">
        <p14:creationId xmlns:p14="http://schemas.microsoft.com/office/powerpoint/2010/main" val="32898479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a:t>
            </a:r>
            <a:r>
              <a:rPr lang="en-US" baseline="0" dirty="0" smtClean="0"/>
              <a:t> single stuck-at fault (SSF, also referred to as classical or standard) model is the earliest and still the most common fault model. A single node in the circuit is assumed to have taken a fixed logic value of 0 or 1. It typically represents a direct connection between a node and power (for stuck-at 1) or ground (for stuck-at 0). The stuck-at fault model has many advantages: </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smtClean="0"/>
              <a:t>the model is applied at the gate level, and thus t</a:t>
            </a:r>
            <a:r>
              <a:rPr lang="en-US" dirty="0" smtClean="0"/>
              <a:t>he number of SSFs (2</a:t>
            </a:r>
            <a:r>
              <a:rPr lang="en-US" i="1" dirty="0" smtClean="0"/>
              <a:t>n</a:t>
            </a:r>
            <a:r>
              <a:rPr lang="en-US" dirty="0" smtClean="0"/>
              <a:t> in an </a:t>
            </a:r>
            <a:r>
              <a:rPr lang="en-US" i="1" dirty="0" smtClean="0"/>
              <a:t>n</a:t>
            </a:r>
            <a:r>
              <a:rPr lang="en-US" dirty="0" smtClean="0"/>
              <a:t>-line circuit) is tractable,</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dirty="0" smtClean="0"/>
              <a:t>it can be used to represent a wide variety of different physical failures,</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dirty="0" smtClean="0"/>
              <a:t>it remains independent of technology – it can be applied to any structural model and to model other faults,</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dirty="0" smtClean="0"/>
              <a:t>there are many</a:t>
            </a:r>
            <a:r>
              <a:rPr lang="en-US" baseline="0" dirty="0" smtClean="0"/>
              <a:t> experimental evidences showing that t</a:t>
            </a:r>
            <a:r>
              <a:rPr lang="en-US" dirty="0" smtClean="0"/>
              <a:t>ests detecting SSFs detect many non-classical faults.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Although new fault</a:t>
            </a:r>
            <a:r>
              <a:rPr lang="en-US" baseline="0" dirty="0" smtClean="0"/>
              <a:t> types continue to become more common, and high stuck-at coverage is not enough to guarantee high quality, the single stuck-at fault model will most likely remain dominant as a baseline needed in virtually all designs</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10</a:t>
            </a:fld>
            <a:endParaRPr lang="en-US"/>
          </a:p>
        </p:txBody>
      </p:sp>
    </p:spTree>
    <p:extLst>
      <p:ext uri="{BB962C8B-B14F-4D97-AF65-F5344CB8AC3E}">
        <p14:creationId xmlns:p14="http://schemas.microsoft.com/office/powerpoint/2010/main" val="3738500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multiple stuck-at fault (MSF) model is a simple extension of the SSF model. Let</a:t>
            </a:r>
            <a:r>
              <a:rPr lang="en-US" baseline="0" dirty="0" smtClean="0"/>
              <a:t> </a:t>
            </a:r>
            <a:r>
              <a:rPr lang="en-US" i="1" baseline="0" dirty="0" smtClean="0"/>
              <a:t>n</a:t>
            </a:r>
            <a:r>
              <a:rPr lang="en-US" baseline="0" dirty="0" smtClean="0"/>
              <a:t> be the number of possible SSF sites. Then t</a:t>
            </a:r>
            <a:r>
              <a:rPr lang="en-US" dirty="0" smtClean="0"/>
              <a:t>here are 3</a:t>
            </a:r>
            <a:r>
              <a:rPr lang="en-US" baseline="30000" dirty="0" smtClean="0"/>
              <a:t>n</a:t>
            </a:r>
            <a:r>
              <a:rPr lang="en-US" dirty="0" smtClean="0"/>
              <a:t> – 1 possible multiple stuck-at faults (each line can be in one of </a:t>
            </a:r>
            <a:r>
              <a:rPr lang="en-US" baseline="0" dirty="0" smtClean="0"/>
              <a:t>three states: s-a-0, s-a-1, or fault-free – all combinations except one having all lines in the fault-free state are counted as faults)</a:t>
            </a:r>
            <a:r>
              <a:rPr lang="en-US" dirty="0" smtClean="0"/>
              <a:t>. This number is usually</a:t>
            </a:r>
            <a:r>
              <a:rPr lang="en-US" baseline="0" dirty="0" smtClean="0"/>
              <a:t> too large to handle all multiple faults explicitly. Nevertheless, there are several results obtained as a response to the following question: how many multiple faults can be detected by a complete test set designed for single stuck-at faults? The slide summarizes some of the most important observations derived for combinational circuits. Still, the MSF model is mainly of theoretical interest, unless circuits are used in extremely high-reliability applications. Although the MSF model is more realistic than the SSF model, the use of the latter is justified since fault masking conditions that cause multiple faults to escape detection when using complete test sets for SSFs are seldom encountered in practice.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11</a:t>
            </a:fld>
            <a:endParaRPr lang="en-US"/>
          </a:p>
        </p:txBody>
      </p:sp>
    </p:spTree>
    <p:extLst>
      <p:ext uri="{BB962C8B-B14F-4D97-AF65-F5344CB8AC3E}">
        <p14:creationId xmlns:p14="http://schemas.microsoft.com/office/powerpoint/2010/main" val="41985376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noProof="0" dirty="0" smtClean="0"/>
              <a:t>This fault model assumes that circuit nodes are permitted to be</a:t>
            </a:r>
            <a:r>
              <a:rPr lang="en-US" baseline="0" noProof="0" dirty="0" smtClean="0"/>
              <a:t> shorted to one another. Bridging faults (BF) have been found to be the most common defect type in CMOS circuits. </a:t>
            </a:r>
            <a:r>
              <a:rPr lang="en-US" sz="1200" kern="1200" noProof="0" dirty="0" smtClean="0">
                <a:solidFill>
                  <a:schemeClr val="tx1"/>
                </a:solidFill>
                <a:effectLst/>
                <a:latin typeface="+mn-lt"/>
                <a:ea typeface="+mn-ea"/>
                <a:cs typeface="+mn-cs"/>
              </a:rPr>
              <a:t>The number of bridging faults in a circuit with </a:t>
            </a:r>
            <a:r>
              <a:rPr lang="en-US" sz="1200" i="1" kern="1200" noProof="0" dirty="0" smtClean="0">
                <a:solidFill>
                  <a:schemeClr val="tx1"/>
                </a:solidFill>
                <a:effectLst/>
                <a:latin typeface="+mn-lt"/>
                <a:ea typeface="+mn-ea"/>
                <a:cs typeface="+mn-cs"/>
              </a:rPr>
              <a:t>n </a:t>
            </a:r>
            <a:r>
              <a:rPr lang="en-US" sz="1200" kern="1200" noProof="0" dirty="0" smtClean="0">
                <a:solidFill>
                  <a:schemeClr val="tx1"/>
                </a:solidFill>
                <a:effectLst/>
                <a:latin typeface="+mn-lt"/>
                <a:ea typeface="+mn-ea"/>
                <a:cs typeface="+mn-cs"/>
              </a:rPr>
              <a:t>lines (or nodes) is on the order of </a:t>
            </a:r>
            <a:r>
              <a:rPr lang="en-US" sz="1200" i="1" kern="1200" noProof="0" dirty="0" smtClean="0">
                <a:solidFill>
                  <a:schemeClr val="tx1"/>
                </a:solidFill>
                <a:effectLst/>
                <a:latin typeface="+mn-lt"/>
                <a:ea typeface="+mn-ea"/>
                <a:cs typeface="+mn-cs"/>
              </a:rPr>
              <a:t>n</a:t>
            </a:r>
            <a:r>
              <a:rPr lang="en-US" sz="1200" i="1" kern="1200" baseline="30000" noProof="0" dirty="0" smtClean="0">
                <a:solidFill>
                  <a:schemeClr val="tx1"/>
                </a:solidFill>
                <a:effectLst/>
                <a:latin typeface="+mn-lt"/>
                <a:ea typeface="+mn-ea"/>
                <a:cs typeface="+mn-cs"/>
              </a:rPr>
              <a:t>2</a:t>
            </a:r>
            <a:r>
              <a:rPr lang="en-US" sz="1200" i="1" kern="1200" noProof="0" dirty="0" smtClean="0">
                <a:solidFill>
                  <a:schemeClr val="tx1"/>
                </a:solidFill>
                <a:effectLst/>
                <a:latin typeface="+mn-lt"/>
                <a:ea typeface="+mn-ea"/>
                <a:cs typeface="+mn-cs"/>
              </a:rPr>
              <a:t>. </a:t>
            </a:r>
            <a:r>
              <a:rPr lang="en-US" sz="1200" kern="1200" noProof="0" dirty="0" smtClean="0">
                <a:solidFill>
                  <a:schemeClr val="tx1"/>
                </a:solidFill>
                <a:effectLst/>
                <a:latin typeface="+mn-lt"/>
                <a:ea typeface="+mn-ea"/>
                <a:cs typeface="+mn-cs"/>
              </a:rPr>
              <a:t>Thus, for large circuits, only a subset of bridging faults can be considered in practice during test generation. In order to limit the number of target</a:t>
            </a:r>
            <a:r>
              <a:rPr lang="en-US" sz="1200" kern="1200" baseline="0" noProof="0" dirty="0" smtClean="0">
                <a:solidFill>
                  <a:schemeClr val="tx1"/>
                </a:solidFill>
                <a:effectLst/>
                <a:latin typeface="+mn-lt"/>
                <a:ea typeface="+mn-ea"/>
                <a:cs typeface="+mn-cs"/>
              </a:rPr>
              <a:t> </a:t>
            </a:r>
            <a:r>
              <a:rPr lang="en-US" sz="1200" kern="1200" noProof="0" dirty="0" smtClean="0">
                <a:solidFill>
                  <a:schemeClr val="tx1"/>
                </a:solidFill>
                <a:effectLst/>
                <a:latin typeface="+mn-lt"/>
                <a:ea typeface="+mn-ea"/>
                <a:cs typeface="+mn-cs"/>
              </a:rPr>
              <a:t>bridging faults, a set of </a:t>
            </a:r>
            <a:r>
              <a:rPr lang="en-US" sz="1200" i="0" kern="1200" noProof="0" dirty="0" smtClean="0">
                <a:solidFill>
                  <a:schemeClr val="tx1"/>
                </a:solidFill>
                <a:effectLst/>
                <a:latin typeface="+mn-lt"/>
                <a:ea typeface="+mn-ea"/>
                <a:cs typeface="+mn-cs"/>
              </a:rPr>
              <a:t>realistic bridging faults </a:t>
            </a:r>
            <a:r>
              <a:rPr lang="en-US" sz="1200" kern="1200" noProof="0" dirty="0" smtClean="0">
                <a:solidFill>
                  <a:schemeClr val="tx1"/>
                </a:solidFill>
                <a:effectLst/>
                <a:latin typeface="+mn-lt"/>
                <a:ea typeface="+mn-ea"/>
                <a:cs typeface="+mn-cs"/>
              </a:rPr>
              <a:t>is selected based on layout information. This selection identifies faults that are most likely to occur taking into account that physical defects are more likely to bridge two lines if the lines are closer to each other. There are several types of bridging faults. A short</a:t>
            </a:r>
            <a:r>
              <a:rPr lang="en-US" sz="1200" kern="1200" baseline="0" noProof="0" dirty="0" smtClean="0">
                <a:solidFill>
                  <a:schemeClr val="tx1"/>
                </a:solidFill>
                <a:effectLst/>
                <a:latin typeface="+mn-lt"/>
                <a:ea typeface="+mn-ea"/>
                <a:cs typeface="+mn-cs"/>
              </a:rPr>
              <a:t> can be confined to two or more inputs of the same gate. This fault is called an input BF. Other types of bridges belong to the category of non-input BF (or shorts).  A bridging fault may create a feedback in the circuit, thus converting a combinational circuit into a sequential one. Such a feedback BF changes the circuit behavior and may also cause oscillations. Even worse, an input BF may act as a feedback BF at the same time, as shown on the slide.</a:t>
            </a:r>
            <a:endParaRPr lang="en-US" noProof="0" dirty="0" smtClean="0"/>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12</a:t>
            </a:fld>
            <a:endParaRPr lang="en-US"/>
          </a:p>
        </p:txBody>
      </p:sp>
    </p:spTree>
    <p:extLst>
      <p:ext uri="{BB962C8B-B14F-4D97-AF65-F5344CB8AC3E}">
        <p14:creationId xmlns:p14="http://schemas.microsoft.com/office/powerpoint/2010/main" val="13356639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noProof="0" dirty="0" smtClean="0"/>
              <a:t>If two signals are shorted together, then it is not trivial to decide what it means</a:t>
            </a:r>
            <a:r>
              <a:rPr lang="en-US" baseline="0" noProof="0" dirty="0" smtClean="0"/>
              <a:t> in terms of circuit behavior. One of the models postulates that the additional connection would form an implicit logic gate, such as an AND or OR (in fact, some logic processes behave this way in practice). Such a behavior can be conveniently modeled by means of “implicit” stuck-at faults placed as shown on the slide. Consider, for example, the AND model. The original circuit (just two wires) is conceptually replaced by four fault-free gates, as illustrated above. Now, if there is no short, then we put 1 on the control line C, and the entire circuit behaves exactly as two separate wires. In order to inject a bridging fault, we use a stuck-at-0 fault of the control line. With this fault in place, both outputs (L</a:t>
            </a:r>
            <a:r>
              <a:rPr lang="en-US" baseline="-25000" noProof="0" dirty="0" smtClean="0"/>
              <a:t>1</a:t>
            </a:r>
            <a:r>
              <a:rPr lang="en-US" baseline="0" noProof="0" dirty="0" smtClean="0"/>
              <a:t>’ and L</a:t>
            </a:r>
            <a:r>
              <a:rPr lang="en-US" baseline="-25000" noProof="0" dirty="0" smtClean="0"/>
              <a:t>2</a:t>
            </a:r>
            <a:r>
              <a:rPr lang="en-US" baseline="0" noProof="0" dirty="0" smtClean="0"/>
              <a:t>’) receive signals being equal to L</a:t>
            </a:r>
            <a:r>
              <a:rPr lang="en-US" baseline="-25000" noProof="0" dirty="0" smtClean="0"/>
              <a:t>1</a:t>
            </a:r>
            <a:r>
              <a:rPr lang="en-US" baseline="0" noProof="0" dirty="0" smtClean="0"/>
              <a:t>L</a:t>
            </a:r>
            <a:r>
              <a:rPr lang="en-US" baseline="-25000" noProof="0" dirty="0" smtClean="0"/>
              <a:t>2</a:t>
            </a:r>
            <a:r>
              <a:rPr lang="en-US" baseline="0" noProof="0" dirty="0" smtClean="0"/>
              <a:t>. In a similar manner we can mimic an OR-type bridging fault. Unfortunately, CMOS circuits may not behave this way. In many cases, CMOS bridge behavior is simple: a wire driven by large powerful transistors will always overpower one driven by smaller transistors.</a:t>
            </a:r>
            <a:endParaRPr lang="en-US" noProof="0"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13</a:t>
            </a:fld>
            <a:endParaRPr lang="en-US"/>
          </a:p>
        </p:txBody>
      </p:sp>
    </p:spTree>
    <p:extLst>
      <p:ext uri="{BB962C8B-B14F-4D97-AF65-F5344CB8AC3E}">
        <p14:creationId xmlns:p14="http://schemas.microsoft.com/office/powerpoint/2010/main" val="16314069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noProof="0" dirty="0" smtClean="0"/>
              <a:t>When strengths of transistors are similar, the result</a:t>
            </a:r>
            <a:r>
              <a:rPr lang="en-US" baseline="0" noProof="0" dirty="0" smtClean="0"/>
              <a:t> is less clear. It may resemble so-called “Byzantine Generals” behavior (see the slide), where a b</a:t>
            </a:r>
            <a:r>
              <a:rPr lang="en-US" noProof="0" dirty="0" smtClean="0"/>
              <a:t>ridged line is interpreted differently by different downstream logic gates with different gate thresholds. A short in a CMOS circuit results in an intermediate voltage level (somewhere between supply</a:t>
            </a:r>
            <a:r>
              <a:rPr lang="en-US" baseline="0" noProof="0" dirty="0" smtClean="0"/>
              <a:t> and ground) often interpreted as a 0 by one gate and a 1 by another.</a:t>
            </a:r>
            <a:endParaRPr lang="en-US" noProof="0" dirty="0" smtClean="0"/>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14</a:t>
            </a:fld>
            <a:endParaRPr lang="en-US"/>
          </a:p>
        </p:txBody>
      </p:sp>
    </p:spTree>
    <p:extLst>
      <p:ext uri="{BB962C8B-B14F-4D97-AF65-F5344CB8AC3E}">
        <p14:creationId xmlns:p14="http://schemas.microsoft.com/office/powerpoint/2010/main" val="5443022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best-known</a:t>
            </a:r>
            <a:r>
              <a:rPr lang="en-US" baseline="0" dirty="0" smtClean="0"/>
              <a:t> open model is the stuck-open fault, introduced by Case, and then </a:t>
            </a:r>
            <a:r>
              <a:rPr lang="en-US" baseline="0" dirty="0" err="1" smtClean="0"/>
              <a:t>Wadsack</a:t>
            </a:r>
            <a:r>
              <a:rPr lang="en-US" baseline="0" dirty="0" smtClean="0"/>
              <a:t>. In this model, the gate to a given transistor is fixed at the “open” or off value. As a result, the transistor will be unable to pull the cell output to its voltage. Consider the NOR gate shown on the slide. If the N</a:t>
            </a:r>
            <a:r>
              <a:rPr lang="en-US" baseline="-25000" dirty="0" smtClean="0"/>
              <a:t>2</a:t>
            </a:r>
            <a:r>
              <a:rPr lang="en-US" baseline="0" dirty="0" smtClean="0"/>
              <a:t> transistor connected to input B is permanently off, then when input B is 1, the output Y will remain unchanged. If A had been 1 for the previous vector, then the output will be correct (logic 0). A stuck-open fault requires a two-pattern test. The first sets up the fault by pulling the circuit output to a known value (applying AB = 00 sets the output to logic 1). The second pattern activates the fault (applying B = 1 will not cause Y to change, hence a 1 will be observed rather than the expected 0). Note that a wrong order of patterns may cause even an exhaustive test set to miss this stuck-open fault. Despite its attractiveness, the stuck-open model has not been found to be representative of many actual CMOS defects.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15</a:t>
            </a:fld>
            <a:endParaRPr lang="en-US"/>
          </a:p>
        </p:txBody>
      </p:sp>
    </p:spTree>
    <p:extLst>
      <p:ext uri="{BB962C8B-B14F-4D97-AF65-F5344CB8AC3E}">
        <p14:creationId xmlns:p14="http://schemas.microsoft.com/office/powerpoint/2010/main" val="34217327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same NOR gate as on the previous slide may witness a short affecting, for example, transistor N</a:t>
            </a:r>
            <a:r>
              <a:rPr lang="en-US" baseline="-25000" dirty="0" smtClean="0"/>
              <a:t>2</a:t>
            </a:r>
            <a:r>
              <a:rPr lang="en-US" baseline="0" dirty="0" smtClean="0"/>
              <a:t>, as shown on this slide. In this particular case, however, when applying patters AB = 11 and then AB = 00, </a:t>
            </a:r>
            <a:r>
              <a:rPr lang="en-US" sz="1200" baseline="0" dirty="0" smtClean="0"/>
              <a:t>b</a:t>
            </a:r>
            <a:r>
              <a:rPr lang="en-US" sz="1200" dirty="0" smtClean="0"/>
              <a:t>oth the N and P parts may conduct causing increased quiescent current (this is called I</a:t>
            </a:r>
            <a:r>
              <a:rPr lang="en-US" sz="1200" baseline="-25000" dirty="0" smtClean="0"/>
              <a:t>DDQ</a:t>
            </a:r>
            <a:r>
              <a:rPr lang="en-US" sz="1200" dirty="0" smtClean="0"/>
              <a:t> fault, and will get back to this</a:t>
            </a:r>
            <a:r>
              <a:rPr lang="en-US" sz="1200" baseline="0" dirty="0" smtClean="0"/>
              <a:t> type of defects on the subsequent slides</a:t>
            </a:r>
            <a:r>
              <a:rPr lang="en-US" sz="1200" dirty="0" smtClean="0"/>
              <a:t>). This current is usually several orders</a:t>
            </a:r>
            <a:r>
              <a:rPr lang="en-US" sz="1200" baseline="0" dirty="0" smtClean="0"/>
              <a:t> of magnitude larger than the normal quiescent current of a CMOS circuit. Thus, a measurement of the device current will detect the fault. </a:t>
            </a:r>
            <a:r>
              <a:rPr lang="en-US" sz="1200" dirty="0" smtClean="0"/>
              <a:t>The voltage on the output depends on the ratio of resistances. This type of defect is also known as a stuck-short fault, and it belongs conceptually to the class</a:t>
            </a:r>
            <a:r>
              <a:rPr lang="en-US" sz="1200" baseline="0" dirty="0" smtClean="0"/>
              <a:t> of bridging faults discussed earlier.</a:t>
            </a:r>
            <a:endParaRPr lang="en-US" sz="1200" dirty="0" smtClean="0"/>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16</a:t>
            </a:fld>
            <a:endParaRPr lang="en-US"/>
          </a:p>
        </p:txBody>
      </p:sp>
    </p:spTree>
    <p:extLst>
      <p:ext uri="{BB962C8B-B14F-4D97-AF65-F5344CB8AC3E}">
        <p14:creationId xmlns:p14="http://schemas.microsoft.com/office/powerpoint/2010/main" val="26175284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Not all defects alter circuit behavior the way the stuck-at fault model does. With the increasing speed of integrated circuits, violations of the performance specifications are becoming a major factor affecting the product quality. There are failures causing incorrect operation only at certain frequencies.</a:t>
            </a:r>
            <a:r>
              <a:rPr lang="en-US" sz="1200" kern="1200" baseline="0" dirty="0" smtClean="0">
                <a:solidFill>
                  <a:schemeClr val="tx1"/>
                </a:solidFill>
                <a:latin typeface="+mn-lt"/>
                <a:ea typeface="+mn-ea"/>
                <a:cs typeface="+mn-cs"/>
              </a:rPr>
              <a:t> In particular, one can distinguish two types of transition faults associated with a gate: a slow-to-rise fault (i.e., a slow 0 to 1 transition on the output of the gate) and a slow-to-fall fault (i.e., a slow 1 to 0 transition on the output of the gate). To detect a transition fault in a combinational circuit it is necessary to apply two input vectors </a:t>
            </a:r>
            <a:r>
              <a:rPr lang="en-US" dirty="0" smtClean="0"/>
              <a:t>(</a:t>
            </a:r>
            <a:r>
              <a:rPr lang="en-US" i="1" dirty="0" smtClean="0"/>
              <a:t>v</a:t>
            </a:r>
            <a:r>
              <a:rPr lang="en-US" baseline="-25000" dirty="0" smtClean="0"/>
              <a:t>1</a:t>
            </a:r>
            <a:r>
              <a:rPr lang="en-US" dirty="0" smtClean="0"/>
              <a:t>, </a:t>
            </a:r>
            <a:r>
              <a:rPr lang="en-US" i="1" dirty="0" smtClean="0"/>
              <a:t>v</a:t>
            </a:r>
            <a:r>
              <a:rPr lang="en-US" baseline="-25000" dirty="0" smtClean="0"/>
              <a:t>2</a:t>
            </a:r>
            <a:r>
              <a:rPr lang="en-US" dirty="0" smtClean="0"/>
              <a:t>). The first vector, </a:t>
            </a:r>
            <a:r>
              <a:rPr lang="en-US" i="1" dirty="0" smtClean="0"/>
              <a:t>v</a:t>
            </a:r>
            <a:r>
              <a:rPr lang="en-US" baseline="-25000" dirty="0" smtClean="0"/>
              <a:t>1</a:t>
            </a:r>
            <a:r>
              <a:rPr lang="en-US" dirty="0" smtClean="0"/>
              <a:t>, initializes the circuit,</a:t>
            </a:r>
            <a:r>
              <a:rPr lang="en-US" baseline="0" dirty="0" smtClean="0"/>
              <a:t> while the second vector, </a:t>
            </a:r>
            <a:r>
              <a:rPr lang="en-US" i="1" baseline="0" dirty="0" smtClean="0"/>
              <a:t>v</a:t>
            </a:r>
            <a:r>
              <a:rPr lang="en-US" baseline="-25000" dirty="0" smtClean="0"/>
              <a:t>2</a:t>
            </a:r>
            <a:r>
              <a:rPr lang="en-US" baseline="0" dirty="0" smtClean="0"/>
              <a:t>, activates the fault</a:t>
            </a:r>
            <a:r>
              <a:rPr lang="en-US" dirty="0" smtClean="0"/>
              <a:t> and propagates its effect to some primary output. Vector </a:t>
            </a:r>
            <a:r>
              <a:rPr lang="en-US" i="1" dirty="0" smtClean="0"/>
              <a:t>v</a:t>
            </a:r>
            <a:r>
              <a:rPr lang="en-US" baseline="-25000" dirty="0" smtClean="0"/>
              <a:t>2</a:t>
            </a:r>
            <a:r>
              <a:rPr lang="en-US" dirty="0" smtClean="0"/>
              <a:t> can be found</a:t>
            </a:r>
            <a:r>
              <a:rPr lang="en-US" baseline="0" dirty="0" smtClean="0"/>
              <a:t> using stuck-at fault test generation methods. For example, for testing a slow-to-rise transition, the first vector sets the line to 0, and the second vector tests </a:t>
            </a:r>
            <a:r>
              <a:rPr lang="en-US" dirty="0" smtClean="0"/>
              <a:t>the line for stuck-at-0 fault (applies 1 forcing a transition and making it observable on an output). A transition fault is considered detected if a transition</a:t>
            </a:r>
            <a:r>
              <a:rPr lang="en-US" baseline="0" dirty="0" smtClean="0"/>
              <a:t> occurs at the fault site and a sensitized path extends from the fault site to some primary output.</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baseline="0" dirty="0" smtClean="0"/>
              <a:t>The transition fault model covers “gross delay faults” – see the next slide. However, unlike the gate delay fault model presented next, it does assume that the increased delay will affect the performance independent of the propagation path through the fault site.</a:t>
            </a:r>
            <a:endParaRPr lang="en-US" dirty="0" smtClean="0"/>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17</a:t>
            </a:fld>
            <a:endParaRPr lang="en-US"/>
          </a:p>
        </p:txBody>
      </p:sp>
    </p:spTree>
    <p:extLst>
      <p:ext uri="{BB962C8B-B14F-4D97-AF65-F5344CB8AC3E}">
        <p14:creationId xmlns:p14="http://schemas.microsoft.com/office/powerpoint/2010/main" val="27411550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The more general type of timing-related faults is known as a delay fault model, and it is further partitioned into two groups (or classes): gate delay faults, which model defects local to individual circuit components, and path delay faults, which model defects resulting from parametric shifts across larger portions of the circuit. A gate delay fault occurs when a gate operates slower than expected. One may assume that the extra delay caused by the fault is large enough to prevent the transition from reaching any primary output at the time of observation. Thus, such a delay fault can be observed independently of whether the transition propagates through a long or a short path to any primary output. This model is referred to as the gross-delay fault model. On the other hand, a path delay fault assumes that a logic transition is delayed along the entire path. It is worth noting that even small tolerable gate or interconnect delays </a:t>
            </a:r>
            <a:r>
              <a:rPr lang="en-US" sz="1200" b="0" kern="1200" baseline="0" dirty="0" smtClean="0">
                <a:solidFill>
                  <a:schemeClr val="tx1"/>
                </a:solidFill>
                <a:latin typeface="+mn-lt"/>
                <a:ea typeface="+mn-ea"/>
                <a:cs typeface="+mn-cs"/>
              </a:rPr>
              <a:t>(each one not large enough to cause a defective behavior) </a:t>
            </a:r>
            <a:r>
              <a:rPr lang="en-US" sz="1200" kern="1200" baseline="0" dirty="0" smtClean="0">
                <a:solidFill>
                  <a:schemeClr val="tx1"/>
                </a:solidFill>
                <a:latin typeface="+mn-lt"/>
                <a:ea typeface="+mn-ea"/>
                <a:cs typeface="+mn-cs"/>
              </a:rPr>
              <a:t>may contribute to an unacceptable path delay fault due to accumulative nature of delays. The path delay fault model </a:t>
            </a:r>
            <a:r>
              <a:rPr lang="en-US" dirty="0" smtClean="0"/>
              <a:t>captures distributed delays</a:t>
            </a:r>
            <a:r>
              <a:rPr lang="en-US" baseline="0" dirty="0" smtClean="0"/>
              <a:t> and</a:t>
            </a:r>
            <a:r>
              <a:rPr lang="en-US" dirty="0" smtClean="0"/>
              <a:t> covers transition, gate delay, and multiple stuck-at faults.</a:t>
            </a:r>
            <a:r>
              <a:rPr lang="en-US" baseline="0" dirty="0" smtClean="0"/>
              <a:t> In fact, </a:t>
            </a:r>
            <a:r>
              <a:rPr lang="en-US" sz="1200" b="0" kern="1200" baseline="0" dirty="0" smtClean="0">
                <a:solidFill>
                  <a:schemeClr val="tx1"/>
                </a:solidFill>
                <a:latin typeface="+mn-lt"/>
                <a:ea typeface="+mn-ea"/>
                <a:cs typeface="+mn-cs"/>
              </a:rPr>
              <a:t>nowadays the interconnect delays along a path dominate the overall delay</a:t>
            </a:r>
            <a:r>
              <a:rPr lang="en-US" sz="1200" b="1" kern="1200" baseline="0" dirty="0" smtClean="0">
                <a:solidFill>
                  <a:schemeClr val="tx1"/>
                </a:solidFill>
                <a:latin typeface="+mn-lt"/>
                <a:ea typeface="+mn-ea"/>
                <a:cs typeface="+mn-cs"/>
              </a:rPr>
              <a:t>. </a:t>
            </a:r>
            <a:r>
              <a:rPr lang="en-US" baseline="0" dirty="0" smtClean="0"/>
              <a:t>Clearly, a major problem with this particular approach is the number of possible propagation paths a test generation system must analyze.</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18</a:t>
            </a:fld>
            <a:endParaRPr lang="en-US"/>
          </a:p>
        </p:txBody>
      </p:sp>
    </p:spTree>
    <p:extLst>
      <p:ext uri="{BB962C8B-B14F-4D97-AF65-F5344CB8AC3E}">
        <p14:creationId xmlns:p14="http://schemas.microsoft.com/office/powerpoint/2010/main" val="865848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b="0" kern="1200" dirty="0" smtClean="0">
                <a:solidFill>
                  <a:schemeClr val="tx1"/>
                </a:solidFill>
                <a:latin typeface="+mn-lt"/>
                <a:ea typeface="+mn-ea"/>
                <a:cs typeface="+mn-cs"/>
              </a:rPr>
              <a:t>I</a:t>
            </a:r>
            <a:r>
              <a:rPr lang="en-US" sz="1200" b="0" kern="1200" baseline="-25000" dirty="0" smtClean="0">
                <a:solidFill>
                  <a:schemeClr val="tx1"/>
                </a:solidFill>
                <a:latin typeface="+mn-lt"/>
                <a:ea typeface="+mn-ea"/>
                <a:cs typeface="+mn-cs"/>
              </a:rPr>
              <a:t>DDQ</a:t>
            </a:r>
            <a:r>
              <a:rPr lang="en-US" sz="1200" b="0" kern="1200" dirty="0" smtClean="0">
                <a:solidFill>
                  <a:schemeClr val="tx1"/>
                </a:solidFill>
                <a:latin typeface="+mn-lt"/>
                <a:ea typeface="+mn-ea"/>
                <a:cs typeface="+mn-cs"/>
              </a:rPr>
              <a:t> testing is a peculiar method of testing CMOS circuits</a:t>
            </a:r>
            <a:r>
              <a:rPr lang="en-US" sz="1200" kern="1200" dirty="0" smtClean="0">
                <a:solidFill>
                  <a:schemeClr val="tx1"/>
                </a:solidFill>
                <a:latin typeface="+mn-lt"/>
                <a:ea typeface="+mn-ea"/>
                <a:cs typeface="+mn-cs"/>
              </a:rPr>
              <a:t>. It relies on measuring the supply current (I</a:t>
            </a:r>
            <a:r>
              <a:rPr lang="en-US" sz="1200" kern="1200" baseline="-25000" dirty="0" smtClean="0">
                <a:solidFill>
                  <a:schemeClr val="tx1"/>
                </a:solidFill>
                <a:latin typeface="+mn-lt"/>
                <a:ea typeface="+mn-ea"/>
                <a:cs typeface="+mn-cs"/>
              </a:rPr>
              <a:t>DD</a:t>
            </a:r>
            <a:r>
              <a:rPr lang="en-US" sz="1200" kern="1200" dirty="0" smtClean="0">
                <a:solidFill>
                  <a:schemeClr val="tx1"/>
                </a:solidFill>
                <a:latin typeface="+mn-lt"/>
                <a:ea typeface="+mn-ea"/>
                <a:cs typeface="+mn-cs"/>
              </a:rPr>
              <a:t>) in the quiescent state (when the circuit is not switching, and inputs are held at static values). The current consumed in this state is commonly called I</a:t>
            </a:r>
            <a:r>
              <a:rPr lang="en-US" sz="1200" kern="1200" baseline="-25000" dirty="0" smtClean="0">
                <a:solidFill>
                  <a:schemeClr val="tx1"/>
                </a:solidFill>
                <a:latin typeface="+mn-lt"/>
                <a:ea typeface="+mn-ea"/>
                <a:cs typeface="+mn-cs"/>
              </a:rPr>
              <a:t>DDQ</a:t>
            </a:r>
            <a:r>
              <a:rPr lang="en-US" sz="1200" kern="1200" dirty="0" smtClean="0">
                <a:solidFill>
                  <a:schemeClr val="tx1"/>
                </a:solidFill>
                <a:latin typeface="+mn-lt"/>
                <a:ea typeface="+mn-ea"/>
                <a:cs typeface="+mn-cs"/>
              </a:rPr>
              <a:t> for IDD (quiescent).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I</a:t>
            </a:r>
            <a:r>
              <a:rPr lang="en-US" sz="1200" kern="1200" baseline="-25000" dirty="0" smtClean="0">
                <a:solidFill>
                  <a:schemeClr val="tx1"/>
                </a:solidFill>
                <a:latin typeface="+mn-lt"/>
                <a:ea typeface="+mn-ea"/>
                <a:cs typeface="+mn-cs"/>
              </a:rPr>
              <a:t>DDQ</a:t>
            </a:r>
            <a:r>
              <a:rPr lang="en-US" sz="1200" kern="1200" dirty="0" smtClean="0">
                <a:solidFill>
                  <a:schemeClr val="tx1"/>
                </a:solidFill>
                <a:latin typeface="+mn-lt"/>
                <a:ea typeface="+mn-ea"/>
                <a:cs typeface="+mn-cs"/>
              </a:rPr>
              <a:t> testing uses the principle that in a correctly operating quiescent CMOS digital circuits there is no static current path between the power supply and ground, except for a small amount of leakage. Many common manufacturing faults will cause the current to increase by orders of magnitude, which can be easily detected. This has the advantage of checking the chip for many possible faults with one measurement. Another advantage is that it may catch faults that are not found by conventional stuck-at</a:t>
            </a:r>
            <a:r>
              <a:rPr lang="en-US" sz="1200" kern="1200" baseline="0" dirty="0" smtClean="0">
                <a:solidFill>
                  <a:schemeClr val="tx1"/>
                </a:solidFill>
                <a:latin typeface="+mn-lt"/>
                <a:ea typeface="+mn-ea"/>
                <a:cs typeface="+mn-cs"/>
              </a:rPr>
              <a:t> tests. I</a:t>
            </a:r>
            <a:r>
              <a:rPr lang="en-US" sz="1200" kern="1200" baseline="-25000" dirty="0" smtClean="0">
                <a:solidFill>
                  <a:schemeClr val="tx1"/>
                </a:solidFill>
                <a:latin typeface="+mn-lt"/>
                <a:ea typeface="+mn-ea"/>
                <a:cs typeface="+mn-cs"/>
              </a:rPr>
              <a:t>DDQ</a:t>
            </a:r>
            <a:r>
              <a:rPr lang="en-US" sz="1200" kern="1200" dirty="0" smtClean="0">
                <a:solidFill>
                  <a:schemeClr val="tx1"/>
                </a:solidFill>
                <a:latin typeface="+mn-lt"/>
                <a:ea typeface="+mn-ea"/>
                <a:cs typeface="+mn-cs"/>
              </a:rPr>
              <a:t> testing is somewhat more complex than just measuring the supply current. If a line is shorted to V</a:t>
            </a:r>
            <a:r>
              <a:rPr lang="en-US" sz="1200" kern="1200" baseline="-25000" dirty="0" smtClean="0">
                <a:solidFill>
                  <a:schemeClr val="tx1"/>
                </a:solidFill>
                <a:latin typeface="+mn-lt"/>
                <a:ea typeface="+mn-ea"/>
                <a:cs typeface="+mn-cs"/>
              </a:rPr>
              <a:t>DD</a:t>
            </a:r>
            <a:r>
              <a:rPr lang="en-US" sz="1200" kern="1200" dirty="0" smtClean="0">
                <a:solidFill>
                  <a:schemeClr val="tx1"/>
                </a:solidFill>
                <a:latin typeface="+mn-lt"/>
                <a:ea typeface="+mn-ea"/>
                <a:cs typeface="+mn-cs"/>
              </a:rPr>
              <a:t>, for example, it will still draw no extra current if the gate driving the signal is attempting to set it to 1. However, a different vector set that attempts to set the signal to 0 will show a large increase in quiescent current, signaling a bad part. Typical I</a:t>
            </a:r>
            <a:r>
              <a:rPr lang="en-US" sz="1200" kern="1200" baseline="-25000" dirty="0" smtClean="0">
                <a:solidFill>
                  <a:schemeClr val="tx1"/>
                </a:solidFill>
                <a:latin typeface="+mn-lt"/>
                <a:ea typeface="+mn-ea"/>
                <a:cs typeface="+mn-cs"/>
              </a:rPr>
              <a:t>DDQ</a:t>
            </a:r>
            <a:r>
              <a:rPr lang="en-US" sz="1200" kern="1200" dirty="0" smtClean="0">
                <a:solidFill>
                  <a:schemeClr val="tx1"/>
                </a:solidFill>
                <a:latin typeface="+mn-lt"/>
                <a:ea typeface="+mn-ea"/>
                <a:cs typeface="+mn-cs"/>
              </a:rPr>
              <a:t> test vector sets may have 20 or so vectors. Note that I</a:t>
            </a:r>
            <a:r>
              <a:rPr lang="en-US" sz="1200" kern="1200" baseline="-25000" dirty="0" smtClean="0">
                <a:solidFill>
                  <a:schemeClr val="tx1"/>
                </a:solidFill>
                <a:latin typeface="+mn-lt"/>
                <a:ea typeface="+mn-ea"/>
                <a:cs typeface="+mn-cs"/>
              </a:rPr>
              <a:t>DDQ</a:t>
            </a:r>
            <a:r>
              <a:rPr lang="en-US" sz="1200" kern="1200" dirty="0" smtClean="0">
                <a:solidFill>
                  <a:schemeClr val="tx1"/>
                </a:solidFill>
                <a:latin typeface="+mn-lt"/>
                <a:ea typeface="+mn-ea"/>
                <a:cs typeface="+mn-cs"/>
              </a:rPr>
              <a:t> test vectors require only controllability, and not observability,</a:t>
            </a:r>
            <a:r>
              <a:rPr lang="en-US" sz="1200" kern="1200" baseline="0" dirty="0" smtClean="0">
                <a:solidFill>
                  <a:schemeClr val="tx1"/>
                </a:solidFill>
                <a:latin typeface="+mn-lt"/>
                <a:ea typeface="+mn-ea"/>
                <a:cs typeface="+mn-cs"/>
              </a:rPr>
              <a:t> as the latter</a:t>
            </a:r>
            <a:r>
              <a:rPr lang="en-US" sz="1200" kern="1200" dirty="0" smtClean="0">
                <a:solidFill>
                  <a:schemeClr val="tx1"/>
                </a:solidFill>
                <a:latin typeface="+mn-lt"/>
                <a:ea typeface="+mn-ea"/>
                <a:cs typeface="+mn-cs"/>
              </a:rPr>
              <a:t> is achieved</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through the shared power supply connection.</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19</a:t>
            </a:fld>
            <a:endParaRPr lang="en-US"/>
          </a:p>
        </p:txBody>
      </p:sp>
    </p:spTree>
    <p:extLst>
      <p:ext uri="{BB962C8B-B14F-4D97-AF65-F5344CB8AC3E}">
        <p14:creationId xmlns:p14="http://schemas.microsoft.com/office/powerpoint/2010/main" val="418645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Shorts are a</a:t>
            </a:r>
            <a:r>
              <a:rPr lang="en-US" baseline="0" dirty="0" smtClean="0"/>
              <a:t> major source of defects. Some of them are due to classis effects such as particle contamination, while others result from </a:t>
            </a:r>
            <a:r>
              <a:rPr lang="en-US" dirty="0" smtClean="0"/>
              <a:t>chemical/mechanical polishing</a:t>
            </a:r>
            <a:r>
              <a:rPr lang="en-US" baseline="0" dirty="0" smtClean="0"/>
              <a:t> scratches or dishing (see slide 5), optical effects, and more. Shorts involving many lines are typically catastrophic, so while they are vital to yield calculation, they are less important for fault modeling. </a:t>
            </a:r>
            <a:r>
              <a:rPr lang="en-US" b="0" baseline="0" dirty="0" smtClean="0"/>
              <a:t>The electrical behavior of the short is determined by the physical properties (material, thickness, length, temperature) and the location, e.g., a high resistive bridging defect behaves differently than a low resistive one at the very same location. Shorts </a:t>
            </a:r>
            <a:r>
              <a:rPr lang="en-US" baseline="0" dirty="0" smtClean="0"/>
              <a:t>at the diffusion level often involve only the terminals of a single transistor. Shorts in poly or metal 1 affect the internals of one or more standard cells. Shorts in higher levels of metal interconnect typically involve gate outputs, power, and/or ground. A short defect must have opposite polarity voltages across involved nodes in order to activate its presence. A conducting path is formed from the power supply through active P transistors through the short, then through active N transistors to ground. The shorter (less resistive) the short, the more likely this conducting path will disrupt circuit operation.</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a:t>
            </a:fld>
            <a:endParaRPr lang="en-US"/>
          </a:p>
        </p:txBody>
      </p:sp>
    </p:spTree>
    <p:extLst>
      <p:ext uri="{BB962C8B-B14F-4D97-AF65-F5344CB8AC3E}">
        <p14:creationId xmlns:p14="http://schemas.microsoft.com/office/powerpoint/2010/main" val="4048521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latin typeface="+mn-lt"/>
                <a:ea typeface="+mn-ea"/>
                <a:cs typeface="+mn-cs"/>
              </a:rPr>
              <a:t>I</a:t>
            </a:r>
            <a:r>
              <a:rPr lang="en-US" sz="1200" kern="1200" baseline="-25000" dirty="0" smtClean="0">
                <a:solidFill>
                  <a:schemeClr val="tx1"/>
                </a:solidFill>
                <a:latin typeface="+mn-lt"/>
                <a:ea typeface="+mn-ea"/>
                <a:cs typeface="+mn-cs"/>
              </a:rPr>
              <a:t>DDQ</a:t>
            </a:r>
            <a:r>
              <a:rPr lang="en-US" sz="1200" kern="1200" dirty="0" smtClean="0">
                <a:solidFill>
                  <a:schemeClr val="tx1"/>
                </a:solidFill>
                <a:latin typeface="+mn-lt"/>
                <a:ea typeface="+mn-ea"/>
                <a:cs typeface="+mn-cs"/>
              </a:rPr>
              <a:t> testing has many advantages.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It is a simple and direct test that can identify physical defects.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area and design time overhead are very low.</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Test generation is fast.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Test application time is fast since the vector sets are small.</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It catches some defects that other tests, particularly </a:t>
            </a:r>
            <a:r>
              <a:rPr lang="en-US" sz="1200" i="0" kern="1200" dirty="0" smtClean="0">
                <a:solidFill>
                  <a:schemeClr val="tx1"/>
                </a:solidFill>
                <a:latin typeface="+mn-lt"/>
                <a:ea typeface="+mn-ea"/>
                <a:cs typeface="+mn-cs"/>
              </a:rPr>
              <a:t>stuck</a:t>
            </a:r>
            <a:r>
              <a:rPr lang="en-US" sz="1200" i="1" kern="1200" dirty="0" smtClean="0">
                <a:solidFill>
                  <a:schemeClr val="tx1"/>
                </a:solidFill>
                <a:latin typeface="+mn-lt"/>
                <a:ea typeface="+mn-ea"/>
                <a:cs typeface="+mn-cs"/>
              </a:rPr>
              <a:t>-</a:t>
            </a:r>
            <a:r>
              <a:rPr lang="en-US" sz="1200" i="0" kern="1200" dirty="0" smtClean="0">
                <a:solidFill>
                  <a:schemeClr val="tx1"/>
                </a:solidFill>
                <a:latin typeface="+mn-lt"/>
                <a:ea typeface="+mn-ea"/>
                <a:cs typeface="+mn-cs"/>
              </a:rPr>
              <a:t>at logic tests, do not.</a:t>
            </a:r>
            <a:r>
              <a:rPr lang="en-US" sz="1200" i="0" kern="1200" baseline="0" dirty="0" smtClean="0">
                <a:solidFill>
                  <a:schemeClr val="tx1"/>
                </a:solidFill>
                <a:latin typeface="+mn-lt"/>
                <a:ea typeface="+mn-ea"/>
                <a:cs typeface="+mn-cs"/>
              </a:rPr>
              <a:t> </a:t>
            </a:r>
            <a:r>
              <a:rPr lang="en-US" sz="1200" i="0" kern="1200" dirty="0" smtClean="0">
                <a:solidFill>
                  <a:schemeClr val="tx1"/>
                </a:solidFill>
                <a:latin typeface="+mn-lt"/>
                <a:ea typeface="+mn-ea"/>
                <a:cs typeface="+mn-cs"/>
              </a:rPr>
              <a:t>Compared to other testing scenarios, however, I</a:t>
            </a:r>
            <a:r>
              <a:rPr lang="en-US" sz="1200" i="0" kern="1200" baseline="-25000" dirty="0" smtClean="0">
                <a:solidFill>
                  <a:schemeClr val="tx1"/>
                </a:solidFill>
                <a:latin typeface="+mn-lt"/>
                <a:ea typeface="+mn-ea"/>
                <a:cs typeface="+mn-cs"/>
              </a:rPr>
              <a:t>DDQ</a:t>
            </a:r>
            <a:r>
              <a:rPr lang="en-US" sz="1200" i="0" kern="1200" dirty="0" smtClean="0">
                <a:solidFill>
                  <a:schemeClr val="tx1"/>
                </a:solidFill>
                <a:latin typeface="+mn-lt"/>
                <a:ea typeface="+mn-ea"/>
                <a:cs typeface="+mn-cs"/>
              </a:rPr>
              <a:t> testing is time consuming, and then more expensive, since is achieved by current measurements that take much more time than reading digital pins in mass production.</a:t>
            </a:r>
          </a:p>
          <a:p>
            <a:endParaRPr lang="en-US" sz="1200" i="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As integrated circuits shrink, the leakage current becomes much higher and less predictable. This makes it difficult to differentiate a low leakage part with a defect from a naturally high leakage part. Also, increasing circuit size means a single fault will have a lower percentage effect, making it harder for the test to detect.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20</a:t>
            </a:fld>
            <a:endParaRPr lang="en-US"/>
          </a:p>
        </p:txBody>
      </p:sp>
    </p:spTree>
    <p:extLst>
      <p:ext uri="{BB962C8B-B14F-4D97-AF65-F5344CB8AC3E}">
        <p14:creationId xmlns:p14="http://schemas.microsoft.com/office/powerpoint/2010/main" val="26968629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b="0" i="0" u="none" strike="noStrike" kern="1200" baseline="0" dirty="0" smtClean="0">
                <a:solidFill>
                  <a:schemeClr val="tx1"/>
                </a:solidFill>
                <a:latin typeface="+mn-lt"/>
                <a:ea typeface="+mn-ea"/>
                <a:cs typeface="+mn-cs"/>
              </a:rPr>
              <a:t>Although transistor-level ATPG has been performed for some time, this approaches has quickly turned inept when applied to multimillion transistor designs. As a result, a new cell-aware fault model has been proposed. </a:t>
            </a:r>
            <a:r>
              <a:rPr lang="en-US" sz="1200" b="0" i="0" u="none" strike="noStrike" kern="1200" baseline="0" smtClean="0">
                <a:solidFill>
                  <a:schemeClr val="tx1"/>
                </a:solidFill>
                <a:latin typeface="+mn-lt"/>
                <a:ea typeface="+mn-ea"/>
                <a:cs typeface="+mn-cs"/>
              </a:rPr>
              <a:t>This model </a:t>
            </a:r>
            <a:r>
              <a:rPr lang="en-US" sz="1200" b="0" i="0" u="none" strike="noStrike" kern="1200" baseline="0" dirty="0" smtClean="0">
                <a:solidFill>
                  <a:schemeClr val="tx1"/>
                </a:solidFill>
                <a:latin typeface="+mn-lt"/>
                <a:ea typeface="+mn-ea"/>
                <a:cs typeface="+mn-cs"/>
              </a:rPr>
              <a:t>is based on a post-layout transistor-level net-list, including parasitic objects, resulting into a defect-based ATPG approach, which can be applied to large, state-of-the-art designs. The cell-aware test (CAT) methodology consists of two major parts. The first part is the technology-dependent CAT view generation flow, which is a one-time task that is performed once for each technology library. The flow is a combination of traditional functions/tools and new functions and algorithms that were developed for the CAT approach. The flow starts with layout extraction, followed by an analog fault simulation, and fault model synthesis to create the CAT library models. The second major part is a design flow, where a CAT ATPG is used instead of a traditional test generation. The CAT-ATPG is a defect-based test pattern generation that uses the technology-dependent and transistor-level-based CAT view to</a:t>
            </a:r>
          </a:p>
          <a:p>
            <a:r>
              <a:rPr lang="en-US" sz="1200" b="0" i="0" u="none" strike="noStrike" kern="1200" baseline="0" dirty="0" smtClean="0">
                <a:solidFill>
                  <a:schemeClr val="tx1"/>
                </a:solidFill>
                <a:latin typeface="+mn-lt"/>
                <a:ea typeface="+mn-ea"/>
                <a:cs typeface="+mn-cs"/>
              </a:rPr>
              <a:t>generate high-quality test patterns to significantly reduce the defect level of delivered ICs. The CAT-ATPG is able to generate patterns for very large multimillion gate designs. Many experimental results show a significant increase of the defect coverage and as such a significant reduction of the defect rate measured in DPPM.</a:t>
            </a:r>
            <a:endParaRPr lang="en-US" dirty="0"/>
          </a:p>
        </p:txBody>
      </p:sp>
      <p:sp>
        <p:nvSpPr>
          <p:cNvPr id="4" name="Slide Number Placeholder 3"/>
          <p:cNvSpPr>
            <a:spLocks noGrp="1"/>
          </p:cNvSpPr>
          <p:nvPr>
            <p:ph type="sldNum" sz="quarter" idx="10"/>
          </p:nvPr>
        </p:nvSpPr>
        <p:spPr/>
        <p:txBody>
          <a:bodyPr/>
          <a:lstStyle/>
          <a:p>
            <a:fld id="{5487DF60-1B7D-5A48-ADFA-E6126064BF01}" type="slidenum">
              <a:rPr lang="en-US" smtClean="0"/>
              <a:pPr/>
              <a:t>21</a:t>
            </a:fld>
            <a:endParaRPr lang="en-US"/>
          </a:p>
        </p:txBody>
      </p:sp>
    </p:spTree>
    <p:extLst>
      <p:ext uri="{BB962C8B-B14F-4D97-AF65-F5344CB8AC3E}">
        <p14:creationId xmlns:p14="http://schemas.microsoft.com/office/powerpoint/2010/main" val="19339801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Venn diagram illustrates how cell-aware tests can improve test quality beyond what is achievable</a:t>
            </a:r>
            <a:r>
              <a:rPr lang="en-US" baseline="0" dirty="0" smtClean="0"/>
              <a:t> with conventional fault models and test pattern generation techniques. The results have been obtained on a test floor of one of silicon manufactures. </a:t>
            </a:r>
            <a:endParaRPr lang="en-US" dirty="0"/>
          </a:p>
        </p:txBody>
      </p:sp>
      <p:sp>
        <p:nvSpPr>
          <p:cNvPr id="4" name="Slide Number Placeholder 3"/>
          <p:cNvSpPr>
            <a:spLocks noGrp="1"/>
          </p:cNvSpPr>
          <p:nvPr>
            <p:ph type="sldNum" sz="quarter" idx="10"/>
          </p:nvPr>
        </p:nvSpPr>
        <p:spPr/>
        <p:txBody>
          <a:bodyPr/>
          <a:lstStyle/>
          <a:p>
            <a:fld id="{5487DF60-1B7D-5A48-ADFA-E6126064BF01}" type="slidenum">
              <a:rPr lang="en-US" smtClean="0"/>
              <a:pPr/>
              <a:t>22</a:t>
            </a:fld>
            <a:endParaRPr lang="en-US"/>
          </a:p>
        </p:txBody>
      </p:sp>
    </p:spTree>
    <p:extLst>
      <p:ext uri="{BB962C8B-B14F-4D97-AF65-F5344CB8AC3E}">
        <p14:creationId xmlns:p14="http://schemas.microsoft.com/office/powerpoint/2010/main" val="41708215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CAT approach allows one to perform an efficient fault diagnosis. </a:t>
            </a:r>
            <a:r>
              <a:rPr lang="en-US" sz="1200" b="0" i="0" u="none" strike="noStrike" kern="1200" baseline="0" dirty="0" smtClean="0">
                <a:solidFill>
                  <a:schemeClr val="tx1"/>
                </a:solidFill>
                <a:latin typeface="+mn-lt"/>
                <a:ea typeface="+mn-ea"/>
                <a:cs typeface="+mn-cs"/>
              </a:rPr>
              <a:t>The first step of this process extracts a SPICE transistor-level net-list, which includes all transistors, all parasitic elements (resistors and capacitors), and all layout properties such as layer information and Cartesian coordinates. The next step  performs an analog diagnosis fault simulation for all extracted defects. The stimuli used for this fault simulation are just the failing and passing cell input conditions that have been retrieved from the traditional gate level-based electrical diagnosis run. This step is different from the analog simulations where an exhaustive set of stimuli is used. For diagnosis, a subset of stimuli is deployed that is actually used in the test pattern set of the cell instance that was called out to be suspect. Subsequently, CA defect scoring is carried out. It calculates the probability that a specific defect is a root cause of the faulty behavior. Finally, one creates a layout marker file such that a design viewer can be used to highlight the defects.</a:t>
            </a:r>
            <a:endParaRPr lang="en-US" dirty="0"/>
          </a:p>
        </p:txBody>
      </p:sp>
      <p:sp>
        <p:nvSpPr>
          <p:cNvPr id="4" name="Slide Number Placeholder 3"/>
          <p:cNvSpPr>
            <a:spLocks noGrp="1"/>
          </p:cNvSpPr>
          <p:nvPr>
            <p:ph type="sldNum" sz="quarter" idx="10"/>
          </p:nvPr>
        </p:nvSpPr>
        <p:spPr/>
        <p:txBody>
          <a:bodyPr/>
          <a:lstStyle/>
          <a:p>
            <a:fld id="{5487DF60-1B7D-5A48-ADFA-E6126064BF01}" type="slidenum">
              <a:rPr lang="en-US" smtClean="0"/>
              <a:pPr/>
              <a:t>23</a:t>
            </a:fld>
            <a:endParaRPr lang="en-US"/>
          </a:p>
        </p:txBody>
      </p:sp>
    </p:spTree>
    <p:extLst>
      <p:ext uri="{BB962C8B-B14F-4D97-AF65-F5344CB8AC3E}">
        <p14:creationId xmlns:p14="http://schemas.microsoft.com/office/powerpoint/2010/main" val="3192992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Let</a:t>
            </a:r>
            <a:r>
              <a:rPr lang="en-US" baseline="0" dirty="0" smtClean="0"/>
              <a:t> us now consider a simple circuit (in fact, a single 2-input AND gate) whose truth table is shown on the slide altogether with all output combinations caused by six possible single stuck-at faults affecting both inputs and the output. Clearly, an i</a:t>
            </a:r>
            <a:r>
              <a:rPr lang="en-US" dirty="0" smtClean="0"/>
              <a:t>nput vector detects a fault if the response of the fault-free circuit and the faulty one are different (we will be discussing</a:t>
            </a:r>
            <a:r>
              <a:rPr lang="en-US" baseline="0" dirty="0" smtClean="0"/>
              <a:t> this primary definition of a test vector in the next chapter in a more detail). As can be easily verified, faults </a:t>
            </a:r>
            <a:r>
              <a:rPr lang="en-US" i="1" baseline="0" dirty="0" smtClean="0"/>
              <a:t>a</a:t>
            </a:r>
            <a:r>
              <a:rPr lang="en-US" baseline="-25000" dirty="0" smtClean="0"/>
              <a:t>0</a:t>
            </a:r>
            <a:r>
              <a:rPr lang="en-US" baseline="0" dirty="0" smtClean="0"/>
              <a:t> (line </a:t>
            </a:r>
            <a:r>
              <a:rPr lang="en-US" i="1" baseline="0" dirty="0" smtClean="0"/>
              <a:t>a</a:t>
            </a:r>
            <a:r>
              <a:rPr lang="en-US" baseline="0" dirty="0" smtClean="0"/>
              <a:t> stuck-at-0), </a:t>
            </a:r>
            <a:r>
              <a:rPr lang="en-US" i="1" baseline="0" dirty="0" smtClean="0"/>
              <a:t>b</a:t>
            </a:r>
            <a:r>
              <a:rPr lang="en-US" baseline="-25000" dirty="0" smtClean="0"/>
              <a:t>0</a:t>
            </a:r>
            <a:r>
              <a:rPr lang="en-US" baseline="0" dirty="0" smtClean="0"/>
              <a:t> and </a:t>
            </a:r>
            <a:r>
              <a:rPr lang="en-US" i="1" baseline="0" dirty="0" smtClean="0"/>
              <a:t>c</a:t>
            </a:r>
            <a:r>
              <a:rPr lang="en-US" baseline="-25000" dirty="0" smtClean="0"/>
              <a:t>0</a:t>
            </a:r>
            <a:r>
              <a:rPr lang="en-US" baseline="0" dirty="0" smtClean="0"/>
              <a:t> are detected by the input vector </a:t>
            </a:r>
            <a:r>
              <a:rPr lang="en-US" i="1" baseline="0" dirty="0" err="1" smtClean="0"/>
              <a:t>xy</a:t>
            </a:r>
            <a:r>
              <a:rPr lang="en-US" baseline="0" dirty="0" smtClean="0"/>
              <a:t> = 11. On the other hand faults </a:t>
            </a:r>
            <a:r>
              <a:rPr lang="en-US" i="1" baseline="0" dirty="0" smtClean="0"/>
              <a:t>a</a:t>
            </a:r>
            <a:r>
              <a:rPr lang="en-US" baseline="-25000" dirty="0" smtClean="0"/>
              <a:t>1</a:t>
            </a:r>
            <a:r>
              <a:rPr lang="en-US" baseline="0" dirty="0" smtClean="0"/>
              <a:t> and </a:t>
            </a:r>
            <a:r>
              <a:rPr lang="en-US" i="1" baseline="0" dirty="0" smtClean="0"/>
              <a:t>b</a:t>
            </a:r>
            <a:r>
              <a:rPr lang="en-US" baseline="-25000" dirty="0" smtClean="0"/>
              <a:t>1</a:t>
            </a:r>
            <a:r>
              <a:rPr lang="en-US" baseline="0" dirty="0" smtClean="0"/>
              <a:t> are detected by vectors 01 and 10, respectively. Finally, fault </a:t>
            </a:r>
            <a:r>
              <a:rPr lang="en-US" i="1" baseline="0" dirty="0" smtClean="0"/>
              <a:t>c</a:t>
            </a:r>
            <a:r>
              <a:rPr lang="en-US" baseline="-25000" dirty="0" smtClean="0"/>
              <a:t>1</a:t>
            </a:r>
            <a:r>
              <a:rPr lang="en-US" baseline="0" dirty="0" smtClean="0"/>
              <a:t> can be detected by one of the following input patterns: 00, 01, or 10. It is worth noting that f</a:t>
            </a:r>
            <a:r>
              <a:rPr lang="en-US" dirty="0" smtClean="0"/>
              <a:t>aults detected by exactly the same input vectors are equivalent. In our case, it applies to faults </a:t>
            </a:r>
            <a:r>
              <a:rPr lang="en-US" i="1" baseline="0" dirty="0" smtClean="0"/>
              <a:t>a</a:t>
            </a:r>
            <a:r>
              <a:rPr lang="en-US" baseline="-25000" dirty="0" smtClean="0"/>
              <a:t>0</a:t>
            </a:r>
            <a:r>
              <a:rPr lang="en-US" baseline="0" dirty="0" smtClean="0"/>
              <a:t>, </a:t>
            </a:r>
            <a:r>
              <a:rPr lang="en-US" i="1" baseline="0" dirty="0" smtClean="0"/>
              <a:t>b</a:t>
            </a:r>
            <a:r>
              <a:rPr lang="en-US" baseline="-25000" dirty="0" smtClean="0"/>
              <a:t>0</a:t>
            </a:r>
            <a:r>
              <a:rPr lang="en-US" baseline="0" dirty="0" smtClean="0"/>
              <a:t> and </a:t>
            </a:r>
            <a:r>
              <a:rPr lang="en-US" i="1" baseline="0" dirty="0" smtClean="0"/>
              <a:t>c</a:t>
            </a:r>
            <a:r>
              <a:rPr lang="en-US" baseline="-25000" dirty="0" smtClean="0"/>
              <a:t>0</a:t>
            </a:r>
            <a:r>
              <a:rPr lang="en-US" baseline="0" dirty="0" smtClean="0"/>
              <a:t> as all of them are detected by the same test patterns (here, just a single vector 11). The fault equivalency is one of the key properties used in test generation (and fault simulation) to reduce processing time as only selected faults need to be considered, as discussed on the next slides.</a:t>
            </a: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24</a:t>
            </a:fld>
            <a:endParaRPr lang="en-US"/>
          </a:p>
        </p:txBody>
      </p:sp>
    </p:spTree>
    <p:extLst>
      <p:ext uri="{BB962C8B-B14F-4D97-AF65-F5344CB8AC3E}">
        <p14:creationId xmlns:p14="http://schemas.microsoft.com/office/powerpoint/2010/main" val="22208215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If </a:t>
            </a:r>
            <a:r>
              <a:rPr lang="en-US" i="1" dirty="0" err="1" smtClean="0"/>
              <a:t>h</a:t>
            </a:r>
            <a:r>
              <a:rPr lang="en-US" baseline="-25000" dirty="0" err="1" smtClean="0"/>
              <a:t>u</a:t>
            </a:r>
            <a:r>
              <a:rPr lang="en-US" dirty="0" smtClean="0"/>
              <a:t>(</a:t>
            </a:r>
            <a:r>
              <a:rPr lang="en-US" i="1" dirty="0" smtClean="0"/>
              <a:t>x</a:t>
            </a:r>
            <a:r>
              <a:rPr lang="en-US" dirty="0" smtClean="0"/>
              <a:t>) is</a:t>
            </a:r>
            <a:r>
              <a:rPr lang="en-US" baseline="0" dirty="0" smtClean="0"/>
              <a:t> </a:t>
            </a:r>
            <a:r>
              <a:rPr lang="en-US" dirty="0" smtClean="0"/>
              <a:t>a faulty circuit version of </a:t>
            </a:r>
            <a:r>
              <a:rPr lang="en-US" i="1" dirty="0" smtClean="0"/>
              <a:t>h</a:t>
            </a:r>
            <a:r>
              <a:rPr lang="en-US" dirty="0" smtClean="0"/>
              <a:t>(</a:t>
            </a:r>
            <a:r>
              <a:rPr lang="en-US" i="1" dirty="0" smtClean="0"/>
              <a:t>x</a:t>
            </a:r>
            <a:r>
              <a:rPr lang="en-US" i="0" dirty="0" smtClean="0"/>
              <a:t>)</a:t>
            </a:r>
            <a:r>
              <a:rPr lang="en-US" dirty="0" smtClean="0"/>
              <a:t> with fault </a:t>
            </a:r>
            <a:r>
              <a:rPr lang="en-US" i="1" dirty="0" smtClean="0"/>
              <a:t>u</a:t>
            </a:r>
            <a:r>
              <a:rPr lang="en-US" dirty="0" smtClean="0"/>
              <a:t> being present, then two</a:t>
            </a:r>
            <a:r>
              <a:rPr lang="en-US" baseline="0" dirty="0" smtClean="0"/>
              <a:t> f</a:t>
            </a:r>
            <a:r>
              <a:rPr lang="en-US" dirty="0" smtClean="0"/>
              <a:t>aults </a:t>
            </a:r>
            <a:r>
              <a:rPr lang="en-US" i="1" dirty="0" smtClean="0"/>
              <a:t>u</a:t>
            </a:r>
            <a:r>
              <a:rPr lang="en-US" dirty="0" smtClean="0"/>
              <a:t> and </a:t>
            </a:r>
            <a:r>
              <a:rPr lang="en-US" i="1" dirty="0" smtClean="0"/>
              <a:t>v</a:t>
            </a:r>
            <a:r>
              <a:rPr lang="en-US" dirty="0" smtClean="0"/>
              <a:t> are functionally equivalent if and only if</a:t>
            </a:r>
            <a:r>
              <a:rPr lang="en-US" baseline="0" dirty="0" smtClean="0"/>
              <a:t> </a:t>
            </a:r>
            <a:r>
              <a:rPr lang="en-US" i="1" dirty="0" err="1" smtClean="0"/>
              <a:t>h</a:t>
            </a:r>
            <a:r>
              <a:rPr lang="en-US" baseline="-25000" dirty="0" err="1" smtClean="0"/>
              <a:t>u</a:t>
            </a:r>
            <a:r>
              <a:rPr lang="en-US" dirty="0" smtClean="0"/>
              <a:t>(</a:t>
            </a:r>
            <a:r>
              <a:rPr lang="en-US" i="1" dirty="0" smtClean="0"/>
              <a:t>x</a:t>
            </a:r>
            <a:r>
              <a:rPr lang="en-US" dirty="0" smtClean="0"/>
              <a:t>) = </a:t>
            </a:r>
            <a:r>
              <a:rPr lang="en-US" i="1" dirty="0" err="1" smtClean="0"/>
              <a:t>h</a:t>
            </a:r>
            <a:r>
              <a:rPr lang="en-US" baseline="-25000" dirty="0" err="1" smtClean="0"/>
              <a:t>v</a:t>
            </a:r>
            <a:r>
              <a:rPr lang="en-US" dirty="0" smtClean="0"/>
              <a:t>(</a:t>
            </a:r>
            <a:r>
              <a:rPr lang="en-US" i="1" dirty="0" smtClean="0"/>
              <a:t>x</a:t>
            </a:r>
            <a:r>
              <a:rPr lang="en-US" dirty="0" smtClean="0"/>
              <a:t>),</a:t>
            </a:r>
            <a:r>
              <a:rPr lang="en-US" baseline="0" dirty="0" smtClean="0"/>
              <a:t> that is</a:t>
            </a:r>
            <a:r>
              <a:rPr lang="en-US" dirty="0" smtClean="0"/>
              <a:t> both faulty versions of </a:t>
            </a:r>
            <a:r>
              <a:rPr lang="en-US" i="1" dirty="0" smtClean="0"/>
              <a:t>h</a:t>
            </a:r>
            <a:r>
              <a:rPr lang="en-US" dirty="0" smtClean="0"/>
              <a:t>(</a:t>
            </a:r>
            <a:r>
              <a:rPr lang="en-US" i="1" dirty="0" smtClean="0"/>
              <a:t>x</a:t>
            </a:r>
            <a:r>
              <a:rPr lang="en-US" dirty="0" smtClean="0"/>
              <a:t>) have identical input-output behavior. The relation of functional equivalence partitions the set of all possible faults into functional equivalence classes. Consequently,</a:t>
            </a:r>
            <a:r>
              <a:rPr lang="en-US" baseline="0" dirty="0" smtClean="0"/>
              <a:t> i</a:t>
            </a:r>
            <a:r>
              <a:rPr lang="en-US" dirty="0" smtClean="0"/>
              <a:t>t suffices to consider only one representative fault from every equivalence class. Although faults </a:t>
            </a:r>
            <a:r>
              <a:rPr lang="en-US" i="1" dirty="0" smtClean="0"/>
              <a:t>u</a:t>
            </a:r>
            <a:r>
              <a:rPr lang="en-US" dirty="0" smtClean="0"/>
              <a:t> and </a:t>
            </a:r>
            <a:r>
              <a:rPr lang="en-US" i="1" dirty="0" smtClean="0"/>
              <a:t>v</a:t>
            </a:r>
            <a:r>
              <a:rPr lang="en-US" dirty="0" smtClean="0"/>
              <a:t> above are not restricted</a:t>
            </a:r>
            <a:r>
              <a:rPr lang="en-US" baseline="0" dirty="0" smtClean="0"/>
              <a:t> to the same fault domain (</a:t>
            </a:r>
            <a:r>
              <a:rPr lang="en-US" i="1" baseline="0" dirty="0" smtClean="0"/>
              <a:t>u</a:t>
            </a:r>
            <a:r>
              <a:rPr lang="en-US" baseline="0" dirty="0" smtClean="0"/>
              <a:t> can be a bridging fault while </a:t>
            </a:r>
            <a:r>
              <a:rPr lang="en-US" i="1" baseline="0" dirty="0" smtClean="0"/>
              <a:t>v</a:t>
            </a:r>
            <a:r>
              <a:rPr lang="en-US" baseline="0" dirty="0" smtClean="0"/>
              <a:t> a stuck-at fault, or vice versa), we typically limit the analysis of equivalence relations to those among faults of the same type.</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With any </a:t>
            </a:r>
            <a:r>
              <a:rPr lang="en-US" i="1" baseline="0" dirty="0" smtClean="0"/>
              <a:t>n</a:t>
            </a:r>
            <a:r>
              <a:rPr lang="en-US" baseline="0" dirty="0" smtClean="0"/>
              <a:t>-input gate we can associate 2(</a:t>
            </a:r>
            <a:r>
              <a:rPr lang="en-US" i="1" baseline="0" dirty="0" smtClean="0"/>
              <a:t>n</a:t>
            </a:r>
            <a:r>
              <a:rPr lang="en-US" baseline="0" dirty="0" smtClean="0"/>
              <a:t>+1) single stuck-at faults. For NAND gate all the input s-a-0 faults and the output s-a-1 are functionally equivalent (compare the previous slide). In general, for a gate with controlling value </a:t>
            </a:r>
            <a:r>
              <a:rPr lang="en-US" i="1" baseline="0" dirty="0" smtClean="0"/>
              <a:t>c</a:t>
            </a:r>
            <a:r>
              <a:rPr lang="en-US" baseline="0" dirty="0" smtClean="0"/>
              <a:t> and inversion </a:t>
            </a:r>
            <a:r>
              <a:rPr lang="en-US" i="1" baseline="0" dirty="0" err="1" smtClean="0"/>
              <a:t>i</a:t>
            </a:r>
            <a:r>
              <a:rPr lang="en-US" baseline="0" dirty="0" smtClean="0"/>
              <a:t>, all the input s-a-</a:t>
            </a:r>
            <a:r>
              <a:rPr lang="en-US" i="1" baseline="0" dirty="0" smtClean="0"/>
              <a:t>c</a:t>
            </a:r>
            <a:r>
              <a:rPr lang="en-US" baseline="0" dirty="0" smtClean="0"/>
              <a:t> faults and output s-a-(</a:t>
            </a:r>
            <a:r>
              <a:rPr lang="en-US" i="1" baseline="0" dirty="0" smtClean="0"/>
              <a:t>c</a:t>
            </a:r>
            <a:r>
              <a:rPr lang="en-US" baseline="0" dirty="0" smtClean="0"/>
              <a:t> </a:t>
            </a:r>
            <a:r>
              <a:rPr lang="en-US" kern="0" noProof="1" smtClean="0">
                <a:solidFill>
                  <a:srgbClr val="000000"/>
                </a:solidFill>
                <a:sym typeface="Symbol" pitchFamily="-112" charset="2"/>
              </a:rPr>
              <a:t></a:t>
            </a:r>
            <a:r>
              <a:rPr lang="en-US" baseline="0" dirty="0" smtClean="0"/>
              <a:t> </a:t>
            </a:r>
            <a:r>
              <a:rPr lang="en-US" i="1" baseline="0" dirty="0" err="1" smtClean="0"/>
              <a:t>i</a:t>
            </a:r>
            <a:r>
              <a:rPr lang="en-US" baseline="0" dirty="0" smtClean="0"/>
              <a:t>) are functionally equivalent. Thus, for an </a:t>
            </a:r>
            <a:r>
              <a:rPr lang="en-US" i="1" baseline="0" dirty="0" smtClean="0"/>
              <a:t>n</a:t>
            </a:r>
            <a:r>
              <a:rPr lang="en-US" baseline="0" dirty="0" smtClean="0"/>
              <a:t>-input gate we need to consider only </a:t>
            </a:r>
            <a:r>
              <a:rPr lang="en-US" i="1" baseline="0" dirty="0" smtClean="0"/>
              <a:t>n</a:t>
            </a:r>
            <a:r>
              <a:rPr lang="en-US" baseline="0" dirty="0" smtClean="0"/>
              <a:t>+2 single stuck-at faults. This type of reduction of the fault list based on equivalence relations is referred to as equivalence fault collapsing or briefly fault collapsing. </a:t>
            </a: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25</a:t>
            </a:fld>
            <a:endParaRPr lang="en-US"/>
          </a:p>
        </p:txBody>
      </p:sp>
    </p:spTree>
    <p:extLst>
      <p:ext uri="{BB962C8B-B14F-4D97-AF65-F5344CB8AC3E}">
        <p14:creationId xmlns:p14="http://schemas.microsoft.com/office/powerpoint/2010/main" val="24957924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Despite its very</a:t>
            </a:r>
            <a:r>
              <a:rPr lang="en-US" baseline="0" dirty="0" smtClean="0"/>
              <a:t> simple definition, functional fault equivalence is difficult to use in practice due to complex and time consuming global analysis of a circuit and the associated fault list. In fact, even to determine if two arbitrary faults are functionally equivalent is an NP-complete problem. For example, there is no simple way to decide whether faults shown on the slide are functionally equivalent. It could be done by computing the two faulty functions and showing that they are identical. This approach is clearly unfeasible for larger designs. The remedy to this problem is to determine groups of faults that are related in a structural fashion, as shown on the next slide.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26</a:t>
            </a:fld>
            <a:endParaRPr lang="en-US"/>
          </a:p>
        </p:txBody>
      </p:sp>
    </p:spTree>
    <p:extLst>
      <p:ext uri="{BB962C8B-B14F-4D97-AF65-F5344CB8AC3E}">
        <p14:creationId xmlns:p14="http://schemas.microsoft.com/office/powerpoint/2010/main" val="18081477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structural</a:t>
            </a:r>
            <a:r>
              <a:rPr lang="en-US" baseline="0" dirty="0" smtClean="0"/>
              <a:t> equivalence is defined as follows. Let N</a:t>
            </a:r>
            <a:r>
              <a:rPr lang="en-US" baseline="-25000" dirty="0" smtClean="0"/>
              <a:t>u</a:t>
            </a:r>
            <a:r>
              <a:rPr lang="en-US" baseline="0" dirty="0" smtClean="0"/>
              <a:t> represent a circuit N with </a:t>
            </a:r>
            <a:r>
              <a:rPr lang="en-US" dirty="0" smtClean="0"/>
              <a:t>the stuck-at fault </a:t>
            </a:r>
            <a:r>
              <a:rPr lang="en-US" i="1" dirty="0" smtClean="0"/>
              <a:t>u</a:t>
            </a:r>
            <a:r>
              <a:rPr lang="en-US" baseline="0" dirty="0" smtClean="0"/>
              <a:t>. T</a:t>
            </a:r>
            <a:r>
              <a:rPr lang="en-US" dirty="0" smtClean="0"/>
              <a:t>he presence of this fault creates a set of lines with constant values. Removing all these lines (except primary outputs) gives a simplified circuit S(N</a:t>
            </a:r>
            <a:r>
              <a:rPr lang="en-US" baseline="-25000" dirty="0" smtClean="0"/>
              <a:t>u</a:t>
            </a:r>
            <a:r>
              <a:rPr lang="en-US" dirty="0" smtClean="0"/>
              <a:t>), which realizes the same function as N</a:t>
            </a:r>
            <a:r>
              <a:rPr lang="en-US" baseline="-25000" dirty="0" smtClean="0"/>
              <a:t>u</a:t>
            </a:r>
            <a:r>
              <a:rPr lang="en-US" baseline="0" dirty="0" smtClean="0"/>
              <a:t>. </a:t>
            </a:r>
            <a:r>
              <a:rPr lang="en-US" dirty="0" smtClean="0"/>
              <a:t>Two faults </a:t>
            </a:r>
            <a:r>
              <a:rPr lang="en-US" i="1" dirty="0" smtClean="0"/>
              <a:t>u</a:t>
            </a:r>
            <a:r>
              <a:rPr lang="en-US" dirty="0" smtClean="0"/>
              <a:t> and </a:t>
            </a:r>
            <a:r>
              <a:rPr lang="en-US" i="1" dirty="0" smtClean="0"/>
              <a:t>v</a:t>
            </a:r>
            <a:r>
              <a:rPr lang="en-US" dirty="0" smtClean="0"/>
              <a:t> are structurally equivalent if the corresponding simplified circuits S(N</a:t>
            </a:r>
            <a:r>
              <a:rPr lang="en-US" baseline="-25000" dirty="0" smtClean="0"/>
              <a:t>u</a:t>
            </a:r>
            <a:r>
              <a:rPr lang="en-US" dirty="0" smtClean="0"/>
              <a:t>) and S(</a:t>
            </a:r>
            <a:r>
              <a:rPr lang="en-US" dirty="0" err="1" smtClean="0"/>
              <a:t>N</a:t>
            </a:r>
            <a:r>
              <a:rPr lang="en-US" baseline="-25000" dirty="0" err="1" smtClean="0"/>
              <a:t>v</a:t>
            </a:r>
            <a:r>
              <a:rPr lang="en-US" dirty="0" smtClean="0"/>
              <a:t>) are identical. The next slide illustrates an example of such analysis.</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27</a:t>
            </a:fld>
            <a:endParaRPr lang="en-US"/>
          </a:p>
        </p:txBody>
      </p:sp>
    </p:spTree>
    <p:extLst>
      <p:ext uri="{BB962C8B-B14F-4D97-AF65-F5344CB8AC3E}">
        <p14:creationId xmlns:p14="http://schemas.microsoft.com/office/powerpoint/2010/main" val="30725317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Consider a circuit shown on the slide and two stuck-at faults marked with the bold red lines. The stuck-at-1 fault causes the output of the inverter to be permanently equal</a:t>
            </a:r>
            <a:r>
              <a:rPr lang="en-US" sz="1200" baseline="0" dirty="0" smtClean="0">
                <a:latin typeface="Arial"/>
                <a:cs typeface="Arial"/>
              </a:rPr>
              <a:t> to 0. Hence the output of the AND gate is always 0, as well.</a:t>
            </a:r>
            <a:r>
              <a:rPr lang="en-US" sz="1200" dirty="0" smtClean="0">
                <a:latin typeface="Arial"/>
                <a:cs typeface="Arial"/>
              </a:rPr>
              <a:t> That</a:t>
            </a:r>
            <a:r>
              <a:rPr lang="en-US" sz="1200" baseline="0" dirty="0" smtClean="0">
                <a:latin typeface="Arial"/>
                <a:cs typeface="Arial"/>
              </a:rPr>
              <a:t> allows us to remove both the inverter and the AND gate, which yields a simplified circuit as shown on the left hand side of the slide. Clearly, one can arrive with the same sub-circuit when analyzing the stuck-at-0 fault. As a result, these two faults can be declared structurally equivalent. </a:t>
            </a:r>
            <a:r>
              <a:rPr lang="en-US" sz="1200" dirty="0" smtClean="0">
                <a:latin typeface="Arial"/>
                <a:cs typeface="Arial"/>
              </a:rPr>
              <a:t>Obviously, structurally equivalent faults are also functionally equivalent. But</a:t>
            </a:r>
            <a:r>
              <a:rPr lang="en-US" sz="1200" baseline="0" dirty="0" smtClean="0">
                <a:latin typeface="Arial"/>
                <a:cs typeface="Arial"/>
              </a:rPr>
              <a:t> not necessarily vice-versa.</a:t>
            </a:r>
            <a:r>
              <a:rPr lang="en-US" sz="1200" dirty="0" smtClean="0">
                <a:latin typeface="Arial"/>
                <a:cs typeface="Arial"/>
              </a:rPr>
              <a:t> Consider again a circuit shown two slides earlier.</a:t>
            </a:r>
            <a:r>
              <a:rPr lang="en-US" sz="1200" baseline="0" dirty="0" smtClean="0">
                <a:latin typeface="Arial"/>
                <a:cs typeface="Arial"/>
              </a:rPr>
              <a:t> The two stuck-at-1 faults presented there are functionally equivalent, but they are not structurally equivalent. This is due to the presence of </a:t>
            </a:r>
            <a:r>
              <a:rPr lang="en-US" sz="1200" baseline="0" dirty="0" err="1" smtClean="0">
                <a:latin typeface="Arial"/>
                <a:cs typeface="Arial"/>
              </a:rPr>
              <a:t>reconvergent</a:t>
            </a:r>
            <a:r>
              <a:rPr lang="en-US" sz="1200" baseline="0" dirty="0" smtClean="0">
                <a:latin typeface="Arial"/>
                <a:cs typeface="Arial"/>
              </a:rPr>
              <a:t> fan-outs. The advantage of structural equivalence relations is that they allow </a:t>
            </a:r>
            <a:r>
              <a:rPr lang="en-US" sz="1200" dirty="0" smtClean="0">
                <a:latin typeface="Arial"/>
                <a:cs typeface="Arial"/>
              </a:rPr>
              <a:t>fault collapsing as a simple local analysis based on the circuit structure.</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28</a:t>
            </a:fld>
            <a:endParaRPr lang="en-US"/>
          </a:p>
        </p:txBody>
      </p:sp>
    </p:spTree>
    <p:extLst>
      <p:ext uri="{BB962C8B-B14F-4D97-AF65-F5344CB8AC3E}">
        <p14:creationId xmlns:p14="http://schemas.microsoft.com/office/powerpoint/2010/main" val="21475778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 slide basically recapitulates the key steps of a fault</a:t>
            </a:r>
            <a:r>
              <a:rPr lang="en-US" baseline="0" dirty="0" smtClean="0"/>
              <a:t> collapsing process that is based on the structural equivalence relations. We begin by </a:t>
            </a:r>
            <a:r>
              <a:rPr lang="en-US" sz="1200" baseline="0" dirty="0" smtClean="0"/>
              <a:t>i</a:t>
            </a:r>
            <a:r>
              <a:rPr lang="en-US" sz="1200" dirty="0" smtClean="0"/>
              <a:t>nserting s-a-0 and s-a-1 faults on every signal source (gate output or primary input) and destination (gate input). Then we</a:t>
            </a:r>
            <a:r>
              <a:rPr lang="en-US" sz="1200" baseline="0" dirty="0" smtClean="0"/>
              <a:t> t</a:t>
            </a:r>
            <a:r>
              <a:rPr lang="en-US" sz="1200" dirty="0" smtClean="0"/>
              <a:t>raverse the circuit and construct structural equivalence classes along the way. For a signal line with a fan-out 1, the faults inserted at its source are structurally equivalent to the corresponding faults at its destination. Recall that for a gate with controlling value </a:t>
            </a:r>
            <a:r>
              <a:rPr lang="en-US" sz="1200" i="1" dirty="0" smtClean="0"/>
              <a:t>c</a:t>
            </a:r>
            <a:r>
              <a:rPr lang="en-US" sz="1200" dirty="0" smtClean="0"/>
              <a:t> and inversion </a:t>
            </a:r>
            <a:r>
              <a:rPr lang="en-US" sz="1200" i="1" dirty="0" err="1" smtClean="0"/>
              <a:t>i</a:t>
            </a:r>
            <a:r>
              <a:rPr lang="en-US" sz="1200" dirty="0" smtClean="0"/>
              <a:t>, any s-a-</a:t>
            </a:r>
            <a:r>
              <a:rPr lang="en-US" sz="1200" i="1" dirty="0" smtClean="0"/>
              <a:t>c</a:t>
            </a:r>
            <a:r>
              <a:rPr lang="en-US" sz="1200" dirty="0" smtClean="0"/>
              <a:t> input fault is structurally equivalent to the output s-a-(</a:t>
            </a:r>
            <a:r>
              <a:rPr lang="en-US" sz="1200" i="1" dirty="0" smtClean="0"/>
              <a:t>c</a:t>
            </a:r>
            <a:r>
              <a:rPr lang="en-US" sz="1200" dirty="0" smtClean="0"/>
              <a:t> </a:t>
            </a:r>
            <a:r>
              <a:rPr lang="en-US" sz="1200" dirty="0" smtClean="0">
                <a:sym typeface="Symbol"/>
              </a:rPr>
              <a:t></a:t>
            </a:r>
            <a:r>
              <a:rPr lang="en-US" sz="1200" dirty="0" smtClean="0"/>
              <a:t> </a:t>
            </a:r>
            <a:r>
              <a:rPr lang="en-US" sz="1200" i="1" dirty="0" err="1" smtClean="0"/>
              <a:t>i</a:t>
            </a:r>
            <a:r>
              <a:rPr lang="en-US" sz="1200" dirty="0" smtClean="0"/>
              <a:t>). At the end, we retain one fault from every equivalence class. It is worth noting</a:t>
            </a:r>
            <a:r>
              <a:rPr lang="en-US" sz="1200" baseline="0" dirty="0" smtClean="0"/>
              <a:t> that a s</a:t>
            </a:r>
            <a:r>
              <a:rPr lang="en-US" sz="1200" dirty="0" smtClean="0"/>
              <a:t>tructural equivalence class determined in this way is confined to a fan-out-free region(FFR) of the circuit. This is because a stem fault is not functionally equivalent with any of its fan-out branches (though </a:t>
            </a:r>
            <a:r>
              <a:rPr lang="en-US" sz="1200" dirty="0" err="1" smtClean="0"/>
              <a:t>reconvergent</a:t>
            </a:r>
            <a:r>
              <a:rPr lang="en-US" sz="1200" dirty="0" smtClean="0"/>
              <a:t> fan-out may</a:t>
            </a:r>
            <a:r>
              <a:rPr lang="en-US" sz="1200" baseline="0" dirty="0" smtClean="0"/>
              <a:t> lead to structurally equivalent faults in different fan-out free regions). The equivalence classes obtained by using the approach presented here may not be the maximal ones. Still, this process achieves a substantial reduction of the initial fault list – typically around 50%. The next slide illustrates this phenomenon.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t>Note</a:t>
            </a:r>
            <a:r>
              <a:rPr lang="en-US" sz="1200" b="0" baseline="0" dirty="0" smtClean="0"/>
              <a:t> that the smallest FFR can be a single gate, hence collapsing the faults at a gate is the default methodology to create a short fault list in practice. Any fault collapsing beyond that is usually avoided due to computation time of the equivalence classes vs. simulation time of a pattern marking all equivalent faults.</a:t>
            </a:r>
            <a:endParaRPr lang="en-US" sz="1200" b="0"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29</a:t>
            </a:fld>
            <a:endParaRPr lang="en-US"/>
          </a:p>
        </p:txBody>
      </p:sp>
    </p:spTree>
    <p:extLst>
      <p:ext uri="{BB962C8B-B14F-4D97-AF65-F5344CB8AC3E}">
        <p14:creationId xmlns:p14="http://schemas.microsoft.com/office/powerpoint/2010/main" val="12761465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Open faults are also</a:t>
            </a:r>
            <a:r>
              <a:rPr lang="en-US" baseline="0" dirty="0" smtClean="0"/>
              <a:t> a cause for serious concerns. As the number of wiring levels in circuits increases, the number of </a:t>
            </a:r>
            <a:r>
              <a:rPr lang="en-US" baseline="0" dirty="0" err="1" smtClean="0"/>
              <a:t>vias</a:t>
            </a:r>
            <a:r>
              <a:rPr lang="en-US" baseline="0" dirty="0" smtClean="0"/>
              <a:t> proliferates. The effect of missing </a:t>
            </a:r>
            <a:r>
              <a:rPr lang="en-US" baseline="0" dirty="0" err="1" smtClean="0"/>
              <a:t>vias</a:t>
            </a:r>
            <a:r>
              <a:rPr lang="en-US" baseline="0" dirty="0" smtClean="0"/>
              <a:t>, partial </a:t>
            </a:r>
            <a:r>
              <a:rPr lang="en-US" baseline="0" dirty="0" err="1" smtClean="0"/>
              <a:t>vias</a:t>
            </a:r>
            <a:r>
              <a:rPr lang="en-US" baseline="0" dirty="0" smtClean="0"/>
              <a:t>, and resistive </a:t>
            </a:r>
            <a:r>
              <a:rPr lang="en-US" baseline="0" dirty="0" err="1" smtClean="0"/>
              <a:t>vias</a:t>
            </a:r>
            <a:r>
              <a:rPr lang="en-US" baseline="0" dirty="0" smtClean="0"/>
              <a:t> on circuit operation are not easily modeled. </a:t>
            </a:r>
            <a:r>
              <a:rPr lang="en-US" dirty="0" smtClean="0"/>
              <a:t>As with shorts,</a:t>
            </a:r>
            <a:r>
              <a:rPr lang="en-US" baseline="0" dirty="0" smtClean="0"/>
              <a:t> the behavior of an open is determined by where it is located, whether in the transistor structure or in the interconnect between transistors. Logically, opens can be within a cell, or between cells. In many cases, a complete open results in a node that is electrically isolated from its surroundings.  Charge stored on this node during fabrication can affect its subsequent operations. For small opens, Fowler-</a:t>
            </a:r>
            <a:r>
              <a:rPr lang="en-US" baseline="0" dirty="0" err="1" smtClean="0"/>
              <a:t>Nordheim</a:t>
            </a:r>
            <a:r>
              <a:rPr lang="en-US" baseline="0" dirty="0" smtClean="0"/>
              <a:t> tunneling can slow down a circuit below an acceptable threshold. In practice, many opens are partial ones. They are challenging to detect and handle.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a:t>
            </a:fld>
            <a:endParaRPr lang="en-US"/>
          </a:p>
        </p:txBody>
      </p:sp>
    </p:spTree>
    <p:extLst>
      <p:ext uri="{BB962C8B-B14F-4D97-AF65-F5344CB8AC3E}">
        <p14:creationId xmlns:p14="http://schemas.microsoft.com/office/powerpoint/2010/main" val="33850677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Here,</a:t>
            </a:r>
            <a:r>
              <a:rPr lang="en-US" baseline="0" dirty="0" smtClean="0"/>
              <a:t> blue and red dots denote stuck-at-0 and stuck-at-1 faults, respectively. Initially, as indicated by the algorithm, </a:t>
            </a:r>
            <a:r>
              <a:rPr lang="en-US" sz="1200" dirty="0" smtClean="0"/>
              <a:t>s-a-0 and s-a-1 faults are put on every signal source (gate output or primary input) and destination (gate input). The subsequent animation steps illustrate which</a:t>
            </a:r>
            <a:r>
              <a:rPr lang="en-US" sz="1200" baseline="0" dirty="0" smtClean="0"/>
              <a:t> faults can be removed from the list since they structurally equivalent to others. In particular, we delete replicas of faults occurring on the same line. Next, we remove input faults of the inverter as they structurally equivalent to the (inverted) output faults of the same gate. Finally, we use the rules that govern the fault equivalency relations with respect to the inputs and the output of a single multiple-input gate. The result is shown at the bottom of the slide. As can be easily verified, once needs to consider only 10 out of initial 26 faults.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30</a:t>
            </a:fld>
            <a:endParaRPr lang="en-US"/>
          </a:p>
        </p:txBody>
      </p:sp>
    </p:spTree>
    <p:extLst>
      <p:ext uri="{BB962C8B-B14F-4D97-AF65-F5344CB8AC3E}">
        <p14:creationId xmlns:p14="http://schemas.microsoft.com/office/powerpoint/2010/main" val="29222993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Recall that the presented fault</a:t>
            </a:r>
            <a:r>
              <a:rPr lang="en-US" baseline="0" dirty="0" smtClean="0"/>
              <a:t> collapsing technique is c</a:t>
            </a:r>
            <a:r>
              <a:rPr lang="en-US" dirty="0" smtClean="0"/>
              <a:t>onfined to fan-out-free circuits as the analysis is limited to equivalences between single faults. Thus,</a:t>
            </a:r>
            <a:r>
              <a:rPr lang="en-US" baseline="0" dirty="0" smtClean="0"/>
              <a:t> the method will not identify faults such those shown on the slide as structurally equivalent. In fact, a</a:t>
            </a:r>
            <a:r>
              <a:rPr lang="en-US" dirty="0" smtClean="0"/>
              <a:t> fault on stem (not shown here) is equivalent to a multiple fault of the fan-out branches.</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31</a:t>
            </a:fld>
            <a:endParaRPr lang="en-US"/>
          </a:p>
        </p:txBody>
      </p:sp>
    </p:spTree>
    <p:extLst>
      <p:ext uri="{BB962C8B-B14F-4D97-AF65-F5344CB8AC3E}">
        <p14:creationId xmlns:p14="http://schemas.microsoft.com/office/powerpoint/2010/main" val="18341566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Further reduction of fault lists can be achieved by using the concept of dominance fault collapsing. First of</a:t>
            </a:r>
            <a:r>
              <a:rPr lang="en-US" baseline="0" dirty="0" smtClean="0"/>
              <a:t> all, it can be easily verified that i</a:t>
            </a:r>
            <a:r>
              <a:rPr lang="en-US" dirty="0" smtClean="0"/>
              <a:t>n a fan-out-free circuit, any test set that detects all SSFs on the primary inputs detects all SSFs. To prove this property, let us assume, by contradiction, that</a:t>
            </a:r>
            <a:r>
              <a:rPr lang="en-US" baseline="0" dirty="0" smtClean="0"/>
              <a:t> a test set T detects all SSFs on primary inputs, but it does not detect internal SSFs. Clearly, it suffices to consider faults on the gate outputs as the whole circuit has a tree-like structure. In such a circuit, there must be a gate G such that T detects all faults on its inputs but (in accordance to our assumption) it does not detect a fault, say </a:t>
            </a:r>
            <a:r>
              <a:rPr lang="en-US" i="1" baseline="0" dirty="0" smtClean="0"/>
              <a:t>h</a:t>
            </a:r>
            <a:r>
              <a:rPr lang="en-US" baseline="0" dirty="0" smtClean="0"/>
              <a:t>, on its output. Let G be an AND gate. Then </a:t>
            </a:r>
            <a:r>
              <a:rPr lang="en-US" i="1" baseline="0" dirty="0" smtClean="0"/>
              <a:t>h</a:t>
            </a:r>
            <a:r>
              <a:rPr lang="en-US" baseline="0" dirty="0" smtClean="0"/>
              <a:t> cannot be s-a-0 fault since it is equivalent to any input s-a-0 fault (and thus is detectable). Similarly, </a:t>
            </a:r>
            <a:r>
              <a:rPr lang="en-US" i="1" baseline="0" dirty="0" smtClean="0"/>
              <a:t>h</a:t>
            </a:r>
            <a:r>
              <a:rPr lang="en-US" baseline="0" dirty="0" smtClean="0"/>
              <a:t> cannot be s-a-1, since such a fault dominates any input s-a-1 (and again is detectable as we detect all input s-a-1 faults). Consequently, there is no fault like </a:t>
            </a:r>
            <a:r>
              <a:rPr lang="en-US" i="1" baseline="0" dirty="0" smtClean="0"/>
              <a:t>h</a:t>
            </a:r>
            <a:r>
              <a:rPr lang="en-US" baseline="0" dirty="0" smtClean="0"/>
              <a:t>. Similar arguments can be used to prove that there are no undetectable faults on the outputs of OR, NAND or NOR gates. Hence, all internal faults in a tree-like circuit are detected.</a:t>
            </a: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32</a:t>
            </a:fld>
            <a:endParaRPr lang="en-US"/>
          </a:p>
        </p:txBody>
      </p:sp>
    </p:spTree>
    <p:extLst>
      <p:ext uri="{BB962C8B-B14F-4D97-AF65-F5344CB8AC3E}">
        <p14:creationId xmlns:p14="http://schemas.microsoft.com/office/powerpoint/2010/main" val="15849592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Let </a:t>
            </a:r>
            <a:r>
              <a:rPr lang="en-US" dirty="0" err="1" smtClean="0"/>
              <a:t>T</a:t>
            </a:r>
            <a:r>
              <a:rPr lang="en-US" baseline="-25000" dirty="0" err="1" smtClean="0"/>
              <a:t>g</a:t>
            </a:r>
            <a:r>
              <a:rPr lang="en-US" dirty="0" smtClean="0"/>
              <a:t> be the set of all tests that detect a faul</a:t>
            </a:r>
            <a:r>
              <a:rPr lang="en-US" baseline="0" dirty="0" smtClean="0"/>
              <a:t>t </a:t>
            </a:r>
            <a:r>
              <a:rPr lang="en-US" i="1" baseline="0" dirty="0" smtClean="0"/>
              <a:t>g</a:t>
            </a:r>
            <a:r>
              <a:rPr lang="en-US" baseline="0" dirty="0" smtClean="0"/>
              <a:t>. </a:t>
            </a:r>
            <a:r>
              <a:rPr lang="en-US" sz="1200" dirty="0" smtClean="0"/>
              <a:t>If fault </a:t>
            </a:r>
            <a:r>
              <a:rPr lang="en-US" sz="1200" i="1" dirty="0" smtClean="0"/>
              <a:t>f</a:t>
            </a:r>
            <a:r>
              <a:rPr lang="en-US" sz="1200" dirty="0" smtClean="0"/>
              <a:t> </a:t>
            </a:r>
            <a:r>
              <a:rPr lang="en-US" sz="1200" smtClean="0"/>
              <a:t>dominates fault </a:t>
            </a:r>
            <a:r>
              <a:rPr lang="en-US" sz="1200" i="1" dirty="0" smtClean="0"/>
              <a:t>g</a:t>
            </a:r>
            <a:r>
              <a:rPr lang="en-US" sz="1200" dirty="0" smtClean="0"/>
              <a:t>, then any test </a:t>
            </a:r>
            <a:r>
              <a:rPr lang="en-US" sz="1200" i="1" dirty="0" smtClean="0"/>
              <a:t>t</a:t>
            </a:r>
            <a:r>
              <a:rPr lang="en-US" sz="1200" dirty="0" smtClean="0"/>
              <a:t> that detects </a:t>
            </a:r>
            <a:r>
              <a:rPr lang="en-US" sz="1200" i="1" dirty="0" smtClean="0"/>
              <a:t>g</a:t>
            </a:r>
            <a:r>
              <a:rPr lang="en-US" sz="1200" dirty="0" smtClean="0"/>
              <a:t> will </a:t>
            </a:r>
            <a:r>
              <a:rPr lang="en-US" sz="1200" smtClean="0"/>
              <a:t>also detect </a:t>
            </a:r>
            <a:r>
              <a:rPr lang="en-US" sz="1200" i="1" dirty="0" smtClean="0"/>
              <a:t>f</a:t>
            </a:r>
            <a:r>
              <a:rPr lang="en-US" sz="1200" dirty="0" smtClean="0"/>
              <a:t> (on the same primary outputs). Consequently, it suffices to consider only the dominated faults, like </a:t>
            </a:r>
            <a:r>
              <a:rPr lang="en-US" sz="1200" i="1" dirty="0" smtClean="0"/>
              <a:t>g</a:t>
            </a:r>
            <a:r>
              <a:rPr lang="en-US" sz="1200" dirty="0" smtClean="0"/>
              <a:t>. One</a:t>
            </a:r>
            <a:r>
              <a:rPr lang="en-US" sz="1200" baseline="0" dirty="0" smtClean="0"/>
              <a:t> has to remember, however, that i</a:t>
            </a:r>
            <a:r>
              <a:rPr lang="en-US" sz="1200" dirty="0" smtClean="0"/>
              <a:t>f we fail to generate a test to detect </a:t>
            </a:r>
            <a:r>
              <a:rPr lang="en-US" sz="1200" i="1" dirty="0" smtClean="0"/>
              <a:t>g</a:t>
            </a:r>
            <a:r>
              <a:rPr lang="en-US" sz="1200" dirty="0" smtClean="0"/>
              <a:t>, there is no guarantee that </a:t>
            </a:r>
            <a:r>
              <a:rPr lang="en-US" sz="1200" i="1" dirty="0" smtClean="0"/>
              <a:t>f</a:t>
            </a:r>
            <a:r>
              <a:rPr lang="en-US" sz="1200" dirty="0" smtClean="0"/>
              <a:t> is covered since it is not represented directly. Consider, as an example, the NAND gate shown on the slide. Let </a:t>
            </a:r>
            <a:r>
              <a:rPr lang="en-US" sz="1200" i="1" dirty="0" smtClean="0"/>
              <a:t>g</a:t>
            </a:r>
            <a:r>
              <a:rPr lang="en-US" sz="1200" baseline="0" dirty="0" smtClean="0"/>
              <a:t> be a stuck-at-1 fault and </a:t>
            </a:r>
            <a:r>
              <a:rPr lang="en-US" sz="1200" i="1" baseline="0" dirty="0" smtClean="0"/>
              <a:t>h</a:t>
            </a:r>
            <a:r>
              <a:rPr lang="en-US" sz="1200" baseline="0" dirty="0" smtClean="0"/>
              <a:t> be a stuck-at-0 fault, as figure indicates. A test set </a:t>
            </a:r>
            <a:r>
              <a:rPr lang="en-US" sz="1200" baseline="0" dirty="0" err="1" smtClean="0"/>
              <a:t>T</a:t>
            </a:r>
            <a:r>
              <a:rPr lang="en-US" sz="1200" baseline="-25000" dirty="0" err="1" smtClean="0"/>
              <a:t>g</a:t>
            </a:r>
            <a:r>
              <a:rPr lang="en-US" sz="1200" baseline="0" dirty="0" smtClean="0"/>
              <a:t> consists of only a single pattern, i.e., 10. Clearly, the same pattern can detect fault </a:t>
            </a:r>
            <a:r>
              <a:rPr lang="en-US" sz="1200" i="1" baseline="0" dirty="0" smtClean="0"/>
              <a:t>h</a:t>
            </a:r>
            <a:r>
              <a:rPr lang="en-US" sz="1200" baseline="0" dirty="0" smtClean="0"/>
              <a:t>, though there are other patterns (01, 00) with the same ability. As can be seen, </a:t>
            </a:r>
            <a:r>
              <a:rPr lang="en-US" sz="1200" baseline="0" dirty="0" err="1" smtClean="0"/>
              <a:t>T</a:t>
            </a:r>
            <a:r>
              <a:rPr lang="en-US" sz="1200" baseline="-25000" dirty="0" err="1" smtClean="0"/>
              <a:t>h</a:t>
            </a:r>
            <a:r>
              <a:rPr lang="en-US" sz="1200" baseline="0" dirty="0" smtClean="0"/>
              <a:t> includes </a:t>
            </a:r>
            <a:r>
              <a:rPr lang="en-US" sz="1200" baseline="0" dirty="0" err="1" smtClean="0"/>
              <a:t>T</a:t>
            </a:r>
            <a:r>
              <a:rPr lang="en-US" sz="1200" baseline="-25000" dirty="0" err="1" smtClean="0"/>
              <a:t>g</a:t>
            </a:r>
            <a:r>
              <a:rPr lang="en-US" sz="1200" baseline="0" dirty="0" smtClean="0"/>
              <a:t>, and thus fault </a:t>
            </a:r>
            <a:r>
              <a:rPr lang="en-US" sz="1200" i="1" baseline="0" dirty="0" smtClean="0"/>
              <a:t>h</a:t>
            </a:r>
            <a:r>
              <a:rPr lang="en-US" sz="1200" baseline="0" dirty="0" smtClean="0"/>
              <a:t> dominates fault </a:t>
            </a:r>
            <a:r>
              <a:rPr lang="en-US" sz="1200" i="1" baseline="0" dirty="0" smtClean="0"/>
              <a:t>g</a:t>
            </a:r>
            <a:r>
              <a:rPr lang="en-US" sz="1200" baseline="0" dirty="0" smtClean="0"/>
              <a:t>. Therefore, it is unnecessary to consider the dominating fault </a:t>
            </a:r>
            <a:r>
              <a:rPr lang="en-US" sz="1200" i="1" baseline="0" dirty="0" smtClean="0"/>
              <a:t>h</a:t>
            </a:r>
            <a:r>
              <a:rPr lang="en-US" sz="1200" baseline="0" dirty="0" smtClean="0"/>
              <a:t>, since deriving a test to detect the dominated fault </a:t>
            </a:r>
            <a:r>
              <a:rPr lang="en-US" sz="1200" i="1" baseline="0" dirty="0" smtClean="0"/>
              <a:t>g</a:t>
            </a:r>
            <a:r>
              <a:rPr lang="en-US" sz="1200" baseline="0" dirty="0" smtClean="0"/>
              <a:t> ensures that both faults are detected. This simple relation can also be used to reduce the fault list size in the process of fault collapsing.</a:t>
            </a: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33</a:t>
            </a:fld>
            <a:endParaRPr lang="en-US"/>
          </a:p>
        </p:txBody>
      </p:sp>
    </p:spTree>
    <p:extLst>
      <p:ext uri="{BB962C8B-B14F-4D97-AF65-F5344CB8AC3E}">
        <p14:creationId xmlns:p14="http://schemas.microsoft.com/office/powerpoint/2010/main" val="3699150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There is another interesting</a:t>
            </a:r>
            <a:r>
              <a:rPr lang="en-US" baseline="0" dirty="0" smtClean="0"/>
              <a:t> relationship between faults occurring in combinational circuits. It states that </a:t>
            </a:r>
            <a:r>
              <a:rPr lang="en-US" dirty="0" smtClean="0"/>
              <a:t>any test set that detects all SSFs on the primary inputs and the fan-out branches detects all SSFs. This particular</a:t>
            </a:r>
            <a:r>
              <a:rPr lang="en-US" baseline="0" dirty="0" smtClean="0"/>
              <a:t> fault sites are referred to as </a:t>
            </a:r>
            <a:r>
              <a:rPr lang="en-US" i="1" baseline="0" dirty="0" smtClean="0"/>
              <a:t>checkpoints</a:t>
            </a:r>
            <a:r>
              <a:rPr lang="en-US" baseline="0" dirty="0" smtClean="0"/>
              <a:t>. This is yet another basis for fault collapsing. The number </a:t>
            </a:r>
            <a:r>
              <a:rPr lang="en-US" i="1" baseline="0" dirty="0" smtClean="0"/>
              <a:t>c</a:t>
            </a:r>
            <a:r>
              <a:rPr lang="en-US" baseline="0" dirty="0" smtClean="0"/>
              <a:t> of checkpoints is given by I + (G + I)(</a:t>
            </a:r>
            <a:r>
              <a:rPr lang="en-US" i="1" baseline="0" dirty="0" smtClean="0"/>
              <a:t>f </a:t>
            </a:r>
            <a:r>
              <a:rPr lang="en-US" baseline="0" dirty="0" smtClean="0"/>
              <a:t>– </a:t>
            </a:r>
            <a:r>
              <a:rPr lang="en-US" i="1" baseline="0" dirty="0" smtClean="0"/>
              <a:t>q</a:t>
            </a:r>
            <a:r>
              <a:rPr lang="en-US" baseline="0" dirty="0" smtClean="0"/>
              <a:t>), where I is the number of primary inputs, G is the number of gates, </a:t>
            </a:r>
            <a:r>
              <a:rPr lang="en-US" i="1" baseline="0" dirty="0" smtClean="0"/>
              <a:t>f</a:t>
            </a:r>
            <a:r>
              <a:rPr lang="en-US" baseline="0" dirty="0" smtClean="0"/>
              <a:t> is the average fan-out size, and </a:t>
            </a:r>
            <a:r>
              <a:rPr lang="en-US" i="1" baseline="0" dirty="0" smtClean="0"/>
              <a:t>q</a:t>
            </a:r>
            <a:r>
              <a:rPr lang="en-US" baseline="0" dirty="0" smtClean="0"/>
              <a:t> is a compensation factor for those gate outputs whose </a:t>
            </a:r>
            <a:r>
              <a:rPr lang="en-US" i="1" baseline="0" dirty="0" smtClean="0"/>
              <a:t>f</a:t>
            </a:r>
            <a:r>
              <a:rPr lang="en-US" baseline="0" dirty="0" smtClean="0"/>
              <a:t> = 1 (for each individual gate </a:t>
            </a:r>
            <a:r>
              <a:rPr lang="en-US" i="1" baseline="0" dirty="0" smtClean="0"/>
              <a:t>g</a:t>
            </a:r>
            <a:r>
              <a:rPr lang="en-US" baseline="0" dirty="0" smtClean="0"/>
              <a:t>, </a:t>
            </a:r>
            <a:r>
              <a:rPr lang="en-US" i="1" baseline="0" dirty="0" err="1" smtClean="0"/>
              <a:t>q</a:t>
            </a:r>
            <a:r>
              <a:rPr lang="en-US" baseline="-25000" dirty="0" err="1" smtClean="0"/>
              <a:t>g</a:t>
            </a:r>
            <a:r>
              <a:rPr lang="en-US" baseline="0" dirty="0" smtClean="0"/>
              <a:t> = 1 if fan-out of </a:t>
            </a:r>
            <a:r>
              <a:rPr lang="en-US" i="1" baseline="0" dirty="0" smtClean="0"/>
              <a:t>g</a:t>
            </a:r>
            <a:r>
              <a:rPr lang="en-US" baseline="0" dirty="0" smtClean="0"/>
              <a:t> is 1, and </a:t>
            </a:r>
            <a:r>
              <a:rPr lang="en-US" i="1" baseline="0" dirty="0" err="1" smtClean="0"/>
              <a:t>q</a:t>
            </a:r>
            <a:r>
              <a:rPr lang="en-US" baseline="-25000" dirty="0" err="1" smtClean="0"/>
              <a:t>g</a:t>
            </a:r>
            <a:r>
              <a:rPr lang="en-US" baseline="0" dirty="0" smtClean="0"/>
              <a:t> = 0, otherwise). Since the number of fan-out branches is typically much larger than the number of primary inputs, the number of checkpoints can be approximated by (G + I)(</a:t>
            </a:r>
            <a:r>
              <a:rPr lang="en-US" i="1" baseline="0" dirty="0" smtClean="0"/>
              <a:t>f</a:t>
            </a:r>
            <a:r>
              <a:rPr lang="en-US" baseline="0" dirty="0" smtClean="0"/>
              <a:t> – </a:t>
            </a:r>
            <a:r>
              <a:rPr lang="en-US" i="1" baseline="0" dirty="0" smtClean="0"/>
              <a:t>q</a:t>
            </a:r>
            <a:r>
              <a:rPr lang="en-US" baseline="0" dirty="0" smtClean="0"/>
              <a:t>), and the fraction of eliminated faults (recall that we begin with 2</a:t>
            </a:r>
            <a:r>
              <a:rPr lang="en-US" i="1" baseline="0" dirty="0" smtClean="0"/>
              <a:t>n</a:t>
            </a:r>
            <a:r>
              <a:rPr lang="en-US" baseline="0" dirty="0" smtClean="0"/>
              <a:t> stuck-at faults) is equal to 1 – (2</a:t>
            </a:r>
            <a:r>
              <a:rPr lang="en-US" i="1" baseline="0" dirty="0" smtClean="0"/>
              <a:t>c</a:t>
            </a:r>
            <a:r>
              <a:rPr lang="en-US" baseline="0" dirty="0" smtClean="0"/>
              <a:t>/2</a:t>
            </a:r>
            <a:r>
              <a:rPr lang="en-US" i="1" baseline="0" dirty="0" smtClean="0"/>
              <a:t>n</a:t>
            </a:r>
            <a:r>
              <a:rPr lang="en-US" baseline="0" dirty="0" smtClean="0"/>
              <a:t>) = 1 – (</a:t>
            </a:r>
            <a:r>
              <a:rPr lang="en-US" i="1" baseline="0" dirty="0" smtClean="0"/>
              <a:t>f</a:t>
            </a:r>
            <a:r>
              <a:rPr lang="en-US" baseline="0" dirty="0" smtClean="0"/>
              <a:t> – </a:t>
            </a:r>
            <a:r>
              <a:rPr lang="en-US" i="1" baseline="0" dirty="0" smtClean="0"/>
              <a:t>q</a:t>
            </a:r>
            <a:r>
              <a:rPr lang="en-US" baseline="0" dirty="0" smtClean="0"/>
              <a:t>)/(1 + </a:t>
            </a:r>
            <a:r>
              <a:rPr lang="en-US" i="1" baseline="0" dirty="0" smtClean="0"/>
              <a:t>f</a:t>
            </a:r>
            <a:r>
              <a:rPr lang="en-US" baseline="0" dirty="0" smtClean="0"/>
              <a:t> – </a:t>
            </a:r>
            <a:r>
              <a:rPr lang="en-US" i="1" baseline="0" dirty="0" smtClean="0"/>
              <a:t>q</a:t>
            </a:r>
            <a:r>
              <a:rPr lang="en-US" baseline="0" dirty="0" smtClean="0"/>
              <a:t>) = 1/(1 + </a:t>
            </a:r>
            <a:r>
              <a:rPr lang="en-US" i="1" baseline="0" dirty="0" smtClean="0"/>
              <a:t>f</a:t>
            </a:r>
            <a:r>
              <a:rPr lang="en-US" baseline="0" dirty="0" smtClean="0"/>
              <a:t> – </a:t>
            </a:r>
            <a:r>
              <a:rPr lang="en-US" i="1" baseline="0" dirty="0" smtClean="0"/>
              <a:t>q</a:t>
            </a:r>
            <a:r>
              <a:rPr lang="en-US" baseline="0" dirty="0" smtClean="0"/>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The example animation shown on the slide begins with all checkpoint stuck-at faults (14 faults out of 24 possible in total). Then, we can easily identify two pairs of structurally equivalent faults (black dotted lines), and eventually two additional faults can be eliminated based on the fault dominance principle. For example, the stuck-at-1 fault on the input of the NOR gate is equivalent to a stuck-at-1 fault on the other input of the same gate (this fault is illustrated as a yellow dot), which dominates the stuck-at-1 fault on the input of the AND gate. The same rule applies to another stuck-at-1 fault on the input of the OR gate. The reduced fault list consists now of 10 faults only.</a:t>
            </a: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34</a:t>
            </a:fld>
            <a:endParaRPr lang="en-US"/>
          </a:p>
        </p:txBody>
      </p:sp>
    </p:spTree>
    <p:extLst>
      <p:ext uri="{BB962C8B-B14F-4D97-AF65-F5344CB8AC3E}">
        <p14:creationId xmlns:p14="http://schemas.microsoft.com/office/powerpoint/2010/main" val="33531089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Functional</a:t>
            </a:r>
            <a:r>
              <a:rPr lang="en-US" baseline="0" dirty="0" smtClean="0"/>
              <a:t> (behavioral) faults are defined in conjunction with a functional model of a circuit. For example, the effect of a functional fault may be to change the truth table of a component or to inhibit an RTL operation. When the behavior of a circuit is described in computer-readable form such as a hardware description language that resembles a programming language, then at the functional (behavioral) level the variables or operations are not necessarily electrical, but correspond to the specific application domain. Functional faults refer to incorrect execution of the language constructs used in the description. Examples of such faults include assertion faults, branch faults, register and instruction decoding faults, data transfer and manipulation faults, and so on.  At the functional level, software test metrics such as statement coverage, branch coverage, and toggle coverage are also used though they do not conform to any specific fault model. There is always an interesting question regarding a structural fault coverage that can be delivered by means of tests developed for functional faults. The experimental results vary widely, but there are reported microprocessor test programs generated exclusively with the help of functional fault models that detect </a:t>
            </a:r>
            <a:r>
              <a:rPr lang="en-US" dirty="0" smtClean="0"/>
              <a:t>96% of single stuck-at faults.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35</a:t>
            </a:fld>
            <a:endParaRPr lang="en-US"/>
          </a:p>
        </p:txBody>
      </p:sp>
    </p:spTree>
    <p:extLst>
      <p:ext uri="{BB962C8B-B14F-4D97-AF65-F5344CB8AC3E}">
        <p14:creationId xmlns:p14="http://schemas.microsoft.com/office/powerpoint/2010/main" val="7404373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Inductive Fault Analysis (IFA) was one of the first systematic procedures to predict all the faults that are likely to occur in MOS integrated circuits. It has been developed to arrive with accurate and realistic fault models that may represent defects that actually show</a:t>
            </a:r>
            <a:r>
              <a:rPr lang="en-US" sz="1200" kern="1200" baseline="0" dirty="0" smtClean="0">
                <a:solidFill>
                  <a:schemeClr val="tx1"/>
                </a:solidFill>
                <a:latin typeface="+mn-lt"/>
                <a:ea typeface="+mn-ea"/>
                <a:cs typeface="+mn-cs"/>
              </a:rPr>
              <a:t> up in circuits manufactured using a given fabrication process. </a:t>
            </a:r>
            <a:r>
              <a:rPr lang="en-US" sz="1200" kern="1200" dirty="0" smtClean="0">
                <a:solidFill>
                  <a:schemeClr val="tx1"/>
                </a:solidFill>
                <a:latin typeface="+mn-lt"/>
                <a:ea typeface="+mn-ea"/>
                <a:cs typeface="+mn-cs"/>
              </a:rPr>
              <a:t>It takes into account the technology and defect statistics in addition to the layout. IFA works</a:t>
            </a:r>
            <a:r>
              <a:rPr lang="en-US" sz="1200" kern="1200" baseline="0" dirty="0" smtClean="0">
                <a:solidFill>
                  <a:schemeClr val="tx1"/>
                </a:solidFill>
                <a:latin typeface="+mn-lt"/>
                <a:ea typeface="+mn-ea"/>
                <a:cs typeface="+mn-cs"/>
              </a:rPr>
              <a:t> with four levels of abstraction that comprise: </a:t>
            </a:r>
          </a:p>
          <a:p>
            <a:pPr marL="228600" marR="0" lvl="1" indent="-228600" algn="l" defTabSz="4572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latin typeface="+mn-lt"/>
                <a:ea typeface="+mn-ea"/>
                <a:cs typeface="+mn-cs"/>
              </a:rPr>
              <a:t>a </a:t>
            </a:r>
            <a:r>
              <a:rPr lang="en-US" dirty="0" smtClean="0"/>
              <a:t>process level – e.g., pinhole in the SiO</a:t>
            </a:r>
            <a:r>
              <a:rPr lang="en-US" baseline="-25000" dirty="0" smtClean="0"/>
              <a:t>2</a:t>
            </a:r>
            <a:r>
              <a:rPr lang="en-US" dirty="0" smtClean="0"/>
              <a:t> can be viewed as an open region in the SiO</a:t>
            </a:r>
            <a:r>
              <a:rPr lang="en-US" baseline="-25000" dirty="0" smtClean="0"/>
              <a:t>2</a:t>
            </a:r>
            <a:r>
              <a:rPr lang="en-US" dirty="0" smtClean="0"/>
              <a:t> layer, </a:t>
            </a:r>
          </a:p>
          <a:p>
            <a:pPr marL="228600" marR="0" lvl="1" indent="-228600" algn="l" defTabSz="457200" rtl="0" eaLnBrk="1" fontAlgn="auto" latinLnBrk="0" hangingPunct="1">
              <a:lnSpc>
                <a:spcPct val="100000"/>
              </a:lnSpc>
              <a:spcBef>
                <a:spcPts val="0"/>
              </a:spcBef>
              <a:spcAft>
                <a:spcPts val="0"/>
              </a:spcAft>
              <a:buClrTx/>
              <a:buSzTx/>
              <a:buFont typeface="Arial"/>
              <a:buChar char="•"/>
              <a:tabLst/>
              <a:defRPr/>
            </a:pPr>
            <a:r>
              <a:rPr lang="en-US" dirty="0" smtClean="0"/>
              <a:t>a structure level – e.g., contacts between layers, </a:t>
            </a:r>
          </a:p>
          <a:p>
            <a:pPr marL="228600" marR="0" lvl="1" indent="-228600" algn="l" defTabSz="457200" rtl="0" eaLnBrk="1" fontAlgn="auto" latinLnBrk="0" hangingPunct="1">
              <a:lnSpc>
                <a:spcPct val="100000"/>
              </a:lnSpc>
              <a:spcBef>
                <a:spcPts val="0"/>
              </a:spcBef>
              <a:spcAft>
                <a:spcPts val="0"/>
              </a:spcAft>
              <a:buClrTx/>
              <a:buSzTx/>
              <a:buFont typeface="Arial"/>
              <a:buChar char="•"/>
              <a:tabLst/>
              <a:defRPr/>
            </a:pPr>
            <a:r>
              <a:rPr lang="en-US" dirty="0" smtClean="0"/>
              <a:t>a circuit level – e.g., short between two wires, and </a:t>
            </a:r>
          </a:p>
          <a:p>
            <a:pPr marL="228600" marR="0" lvl="1" indent="-228600" algn="l" defTabSz="457200" rtl="0" eaLnBrk="1" fontAlgn="auto" latinLnBrk="0" hangingPunct="1">
              <a:lnSpc>
                <a:spcPct val="100000"/>
              </a:lnSpc>
              <a:spcBef>
                <a:spcPts val="0"/>
              </a:spcBef>
              <a:spcAft>
                <a:spcPts val="0"/>
              </a:spcAft>
              <a:buClrTx/>
              <a:buSzTx/>
              <a:buFont typeface="Arial"/>
              <a:buChar char="•"/>
              <a:tabLst/>
              <a:defRPr/>
            </a:pPr>
            <a:r>
              <a:rPr lang="en-US" dirty="0" smtClean="0"/>
              <a:t>a logic level – e.g., stuck-at faults.</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36</a:t>
            </a:fld>
            <a:endParaRPr lang="en-US"/>
          </a:p>
        </p:txBody>
      </p:sp>
    </p:spTree>
    <p:extLst>
      <p:ext uri="{BB962C8B-B14F-4D97-AF65-F5344CB8AC3E}">
        <p14:creationId xmlns:p14="http://schemas.microsoft.com/office/powerpoint/2010/main" val="173422767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three major steps of the IFA procedure are: </a:t>
            </a:r>
          </a:p>
          <a:p>
            <a:pPr marL="228600" marR="0" indent="-22860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latin typeface="+mn-lt"/>
                <a:ea typeface="+mn-ea"/>
                <a:cs typeface="+mn-cs"/>
              </a:rPr>
              <a:t>generation of physical defects using statistical data from the fabrication process, </a:t>
            </a:r>
          </a:p>
          <a:p>
            <a:pPr marL="228600" marR="0" indent="-22860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latin typeface="+mn-lt"/>
                <a:ea typeface="+mn-ea"/>
                <a:cs typeface="+mn-cs"/>
              </a:rPr>
              <a:t>extraction of circuit-level faults caused by these defects, and </a:t>
            </a:r>
          </a:p>
          <a:p>
            <a:pPr marL="228600" marR="0" indent="-22860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latin typeface="+mn-lt"/>
                <a:ea typeface="+mn-ea"/>
                <a:cs typeface="+mn-cs"/>
              </a:rPr>
              <a:t>classification of faults types and ranking of faults based on their likelihood of occurrence.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Hence, given the layout of an IC, a fault model and a ranked fault list can be automatically generated which take into account the technology, layout, and process characteristics. IFA assumes that spot or point defects are present in the chip. The density of such defects per unit area and the probability density function of the defect size are based on data obtained from actual experiments. Only single</a:t>
            </a:r>
            <a:r>
              <a:rPr lang="en-US" sz="1200" kern="1200" baseline="0" dirty="0" smtClean="0">
                <a:solidFill>
                  <a:schemeClr val="tx1"/>
                </a:solidFill>
                <a:latin typeface="+mn-lt"/>
                <a:ea typeface="+mn-ea"/>
                <a:cs typeface="+mn-cs"/>
              </a:rPr>
              <a:t> point defects are considered and these defects are generated randomly based on the above defect characterization. The shape of defects is assumed to be round or square.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37</a:t>
            </a:fld>
            <a:endParaRPr lang="en-US"/>
          </a:p>
        </p:txBody>
      </p:sp>
    </p:spTree>
    <p:extLst>
      <p:ext uri="{BB962C8B-B14F-4D97-AF65-F5344CB8AC3E}">
        <p14:creationId xmlns:p14="http://schemas.microsoft.com/office/powerpoint/2010/main" val="257782334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baseline="0" dirty="0" smtClean="0">
                <a:solidFill>
                  <a:schemeClr val="tx1"/>
                </a:solidFill>
                <a:latin typeface="+mn-lt"/>
                <a:ea typeface="+mn-ea"/>
                <a:cs typeface="+mn-cs"/>
              </a:rPr>
              <a:t>The point defect implies that the corresponding region either has extra material or missing material. </a:t>
            </a:r>
            <a:r>
              <a:rPr lang="en-US" sz="1200" b="0" i="0" u="none" strike="noStrike" kern="1200" baseline="0" dirty="0" smtClean="0">
                <a:solidFill>
                  <a:schemeClr val="tx1"/>
                </a:solidFill>
                <a:latin typeface="+mn-lt"/>
                <a:ea typeface="+mn-ea"/>
                <a:cs typeface="+mn-cs"/>
              </a:rPr>
              <a:t>Because a circuit is designed with purpose, its layers are meaningfully shaped and stacked. Hence, given a single point defect in a particular layer, only a limited number of possible fault types can result. This number is determined by the number of ways the topological adjacency relationships between nearby regions can be changed by the introduction of a physical defect. These changes, or manifestations of defects, are called primitive fault types. In examining the primitive fault types, one can see that typically a defect affects either the connectivity between active devices, the devices themselves, or both. Hence, primitive fault types can be loosely grouped into the following four categories: </a:t>
            </a:r>
          </a:p>
          <a:p>
            <a:pPr marL="228600" indent="-228600">
              <a:buFont typeface="Arial"/>
              <a:buChar char="•"/>
            </a:pPr>
            <a:r>
              <a:rPr lang="en-US" sz="1200" b="0" i="0" u="none" strike="noStrike" kern="1200" baseline="0" dirty="0" smtClean="0">
                <a:solidFill>
                  <a:schemeClr val="tx1"/>
                </a:solidFill>
                <a:latin typeface="+mn-lt"/>
                <a:ea typeface="+mn-ea"/>
                <a:cs typeface="+mn-cs"/>
              </a:rPr>
              <a:t>shorts between two or more equipotential regions, </a:t>
            </a:r>
          </a:p>
          <a:p>
            <a:pPr marL="228600" indent="-228600">
              <a:buFont typeface="Arial"/>
              <a:buChar char="•"/>
            </a:pPr>
            <a:r>
              <a:rPr lang="en-US" sz="1200" b="0" i="0" u="none" strike="noStrike" kern="1200" baseline="0" dirty="0" smtClean="0">
                <a:solidFill>
                  <a:schemeClr val="tx1"/>
                </a:solidFill>
                <a:latin typeface="+mn-lt"/>
                <a:ea typeface="+mn-ea"/>
                <a:cs typeface="+mn-cs"/>
              </a:rPr>
              <a:t>breaks which result in the separation of a single equipotential region into two or more regions, </a:t>
            </a:r>
          </a:p>
          <a:p>
            <a:pPr marL="228600" indent="-228600">
              <a:buFont typeface="Arial"/>
              <a:buChar char="•"/>
            </a:pPr>
            <a:r>
              <a:rPr lang="en-US" sz="1200" b="0" i="0" u="none" strike="noStrike" kern="1200" baseline="0" dirty="0" smtClean="0">
                <a:solidFill>
                  <a:schemeClr val="tx1"/>
                </a:solidFill>
                <a:latin typeface="+mn-lt"/>
                <a:ea typeface="+mn-ea"/>
                <a:cs typeface="+mn-cs"/>
              </a:rPr>
              <a:t>introduction of new (that is, unspecified in the good circuit description) devices to the circuit, and </a:t>
            </a:r>
          </a:p>
          <a:p>
            <a:pPr marL="228600" indent="-228600">
              <a:buFont typeface="Arial"/>
              <a:buChar char="•"/>
            </a:pPr>
            <a:r>
              <a:rPr lang="en-US" sz="1200" b="0" i="0" u="none" strike="noStrike" kern="1200" baseline="0" dirty="0" smtClean="0">
                <a:solidFill>
                  <a:schemeClr val="tx1"/>
                </a:solidFill>
                <a:latin typeface="+mn-lt"/>
                <a:ea typeface="+mn-ea"/>
                <a:cs typeface="+mn-cs"/>
              </a:rPr>
              <a:t>changes in the behavior of existing devices in the circuit.</a:t>
            </a:r>
          </a:p>
          <a:p>
            <a:pPr marL="0" indent="0">
              <a:buFont typeface="Arial"/>
              <a:buNone/>
            </a:pPr>
            <a:endParaRPr lang="en-US" sz="1200"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In the fault extraction procedure, defects are first translated to primitive faults and then primitive faults are interpreted, in the electrical sense, to produce the circuit faults. Circuit faults are described in terms of electrical circuit and, possibly, logic circuit properties; whereas, descriptions of primitive faults can involve both structure-level and circuit-level information. Hence, primitive faults function as a bridge between defects at the process and structure levels and faults at the circuit and logical levels. By examining the primitive faults and interpreting their effects at the circuit and logical levels, an informal and useful classification of circuit faults can be produced. Keeping the classification simple, five types of circuit faults can be identified, as shown on the slide.</a:t>
            </a:r>
            <a:endParaRPr lang="en-US" sz="1200" kern="1200" baseline="0" dirty="0" smtClean="0">
              <a:solidFill>
                <a:schemeClr val="tx1"/>
              </a:solidFill>
              <a:latin typeface="+mn-lt"/>
              <a:ea typeface="+mn-ea"/>
              <a:cs typeface="+mn-cs"/>
            </a:endParaRP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38</a:t>
            </a:fld>
            <a:endParaRPr lang="en-US"/>
          </a:p>
        </p:txBody>
      </p:sp>
    </p:spTree>
    <p:extLst>
      <p:ext uri="{BB962C8B-B14F-4D97-AF65-F5344CB8AC3E}">
        <p14:creationId xmlns:p14="http://schemas.microsoft.com/office/powerpoint/2010/main" val="31752392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latin typeface="+mn-lt"/>
                <a:ea typeface="+mn-ea"/>
                <a:cs typeface="+mn-cs"/>
              </a:rPr>
              <a:t>The slide shows an example of IFA application to an NMOS</a:t>
            </a:r>
            <a:r>
              <a:rPr lang="en-US" sz="1200" kern="1200" baseline="0" dirty="0" smtClean="0">
                <a:solidFill>
                  <a:schemeClr val="tx1"/>
                </a:solidFill>
                <a:latin typeface="+mn-lt"/>
                <a:ea typeface="+mn-ea"/>
                <a:cs typeface="+mn-cs"/>
              </a:rPr>
              <a:t> full adder</a:t>
            </a:r>
            <a:r>
              <a:rPr lang="en-US" sz="1200" kern="120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400 defects were generated for each of the 12 defect types, for a total of 4800 defects processed. Approximately 65 percent, or 3118 defects, were removed by the size, location and electrical significance screening process. The remaining 1682 defects were interpreted and translated. Many of theme only degrade the AC performance of the circuit without changing the DC characteristics. Hence, of the original 4800 defects, only 476 (10%) actually produce significant faulty behaviors at the circuit level.</a:t>
            </a:r>
          </a:p>
          <a:p>
            <a:endParaRPr lang="en-US" sz="1200" b="0" i="0" u="none" strike="noStrike" kern="1200" baseline="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results from this sample led to some interesting observations regarding non-classical faults. </a:t>
            </a:r>
            <a:r>
              <a:rPr lang="en-US" sz="1200" b="0" i="0" u="none" strike="noStrike" kern="1200" baseline="0" dirty="0" smtClean="0">
                <a:solidFill>
                  <a:schemeClr val="tx1"/>
                </a:solidFill>
                <a:latin typeface="+mn-lt"/>
                <a:ea typeface="+mn-ea"/>
                <a:cs typeface="+mn-cs"/>
              </a:rPr>
              <a:t>Only 28 percent of the faults, the line stuck-at faults, can be explicitly modeled by the classical line stuck-at fault model. This 28 percent includes both single and multiple line stuck-at faults. Less than 23 percent of the faults are actual single line stuck-at faults. Most of the transistor stuck-at faults can be implicitly modeled by the classical line stuck-at fault model. This can also be said of the floating line faults, although some floating lines may not stay in one logical state. Including the line stuck-at (28 percent), the transistor stuck-at (15 percent) and the floating line (21 percent) faults, at best, the classical fault model can only account for 64 percent of the faults. It should be noted, however, that this only illustrates the weakness of the classical fault model and not necessarily the weakness of test sets generated using such fault models. The same results seem to indicate that stuck-open faults only constitute a small percentage of the faults less than three percent, in the example). Although the example circuit is an NMOS circuit, there are not many reasons for a CMOS circuit to be different. The most prominent fault type is the bridging fault (30 percent). Many of the observed bridging faults were induced by extra </a:t>
            </a:r>
            <a:r>
              <a:rPr lang="en-US" sz="1200" b="0" i="0" u="none" strike="noStrike" kern="1200" baseline="0" dirty="0" err="1" smtClean="0">
                <a:solidFill>
                  <a:schemeClr val="tx1"/>
                </a:solidFill>
                <a:latin typeface="+mn-lt"/>
                <a:ea typeface="+mn-ea"/>
                <a:cs typeface="+mn-cs"/>
              </a:rPr>
              <a:t>polysilicon</a:t>
            </a:r>
            <a:r>
              <a:rPr lang="en-US" sz="1200" b="0" i="0" u="none" strike="noStrike" kern="1200" baseline="0" dirty="0" smtClean="0">
                <a:solidFill>
                  <a:schemeClr val="tx1"/>
                </a:solidFill>
                <a:latin typeface="+mn-lt"/>
                <a:ea typeface="+mn-ea"/>
                <a:cs typeface="+mn-cs"/>
              </a:rPr>
              <a:t> and can lead to sequential behavior.</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39</a:t>
            </a:fld>
            <a:endParaRPr lang="en-US"/>
          </a:p>
        </p:txBody>
      </p:sp>
    </p:spTree>
    <p:extLst>
      <p:ext uri="{BB962C8B-B14F-4D97-AF65-F5344CB8AC3E}">
        <p14:creationId xmlns:p14="http://schemas.microsoft.com/office/powerpoint/2010/main" val="3466404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Defective</a:t>
            </a:r>
            <a:r>
              <a:rPr lang="en-US" baseline="0" dirty="0" smtClean="0"/>
              <a:t> behavior is not always caused by a single isolated problem such as a short or an open. Sometimes a circuit parameter is out of specification across a wide area, and this can cause a failure, or an increased susceptibility to other problems (e.g., temperature effects, crosstalk, etc.). Parametric variations begins with a physical change (e.g., variation in printed transistor gate length) and affects the circuit via electrical change (e.g., transistors that are faster and leakier than expected). In addition to gate length, other parameters of interest include dopant concentration (device mobility, capacitance), metal thickness (resistance, capacitance), oxide thickness (leakage, performance). Some variations are expected, and a design must accommodate them, but at some point variation exceeds the tolerance or margin in the design, and it becomes a defect.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a:t>
            </a:fld>
            <a:endParaRPr lang="en-US"/>
          </a:p>
        </p:txBody>
      </p:sp>
    </p:spTree>
    <p:extLst>
      <p:ext uri="{BB962C8B-B14F-4D97-AF65-F5344CB8AC3E}">
        <p14:creationId xmlns:p14="http://schemas.microsoft.com/office/powerpoint/2010/main" val="31613426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b="0" i="0" u="none" strike="noStrike" baseline="0" dirty="0" smtClean="0"/>
              <a:t>While inductive fault analysis addresses the process of deriving ranked fault lists. it has limited use in determining the effectiveness of existing fault models and the quality of test sets developed under different fault model assumptions. Empirical failure analysis offers a method that can be used to validate fault models. It has four key elements:</a:t>
            </a:r>
          </a:p>
          <a:p>
            <a:pPr marL="171450" indent="-171450">
              <a:buFont typeface="Arial"/>
              <a:buChar char="•"/>
            </a:pPr>
            <a:r>
              <a:rPr lang="en-US" sz="1200" b="0" i="0" u="none" strike="noStrike" baseline="0" dirty="0" smtClean="0"/>
              <a:t>the design and fabrication of an “easily diagnosable” test chip, representative of the class of circuits being studied, the CAD tools used in its design, and the process used for its fabrication,</a:t>
            </a:r>
          </a:p>
          <a:p>
            <a:pPr marL="171450" indent="-171450">
              <a:buFont typeface="Arial"/>
              <a:buChar char="•"/>
            </a:pPr>
            <a:r>
              <a:rPr lang="en-US" sz="1200" b="0" i="0" u="none" strike="noStrike" baseline="0" dirty="0" smtClean="0"/>
              <a:t>the derivation of an extremely robust test set, capable of detecting faults from a variety of different fault models,</a:t>
            </a:r>
          </a:p>
          <a:p>
            <a:pPr marL="171450" indent="-171450">
              <a:buFont typeface="Arial"/>
              <a:buChar char="•"/>
            </a:pPr>
            <a:r>
              <a:rPr lang="en-US" sz="1200" b="0" i="0" u="none" strike="noStrike" baseline="0" dirty="0" smtClean="0"/>
              <a:t>the development of tools to perform automated diagnosis on faulty circuits, and their use to get measures of “effectiveness” of the fault models considered,</a:t>
            </a:r>
          </a:p>
          <a:p>
            <a:pPr marL="171450" indent="-171450">
              <a:buFont typeface="Arial"/>
              <a:buChar char="•"/>
            </a:pPr>
            <a:r>
              <a:rPr lang="en-US" sz="1200" b="0" i="0" u="none" strike="noStrike" baseline="0" dirty="0" smtClean="0"/>
              <a:t>the validation of the results of the diagnosis using an electron-beam voltage contrast circuit prober.</a:t>
            </a:r>
          </a:p>
          <a:p>
            <a:pPr marL="171450" indent="-171450">
              <a:buFont typeface="Arial"/>
              <a:buChar char="•"/>
            </a:pPr>
            <a:endParaRPr lang="en-US" sz="1200" b="0" i="0" u="none" strike="noStrike" baseline="0" dirty="0" smtClean="0"/>
          </a:p>
          <a:p>
            <a:r>
              <a:rPr lang="en-US" sz="1200" b="0" i="0" u="none" strike="noStrike" baseline="0" dirty="0" smtClean="0"/>
              <a:t>Test chip. The basic philosophy behind design of the test chip is to make the structure easy to diagnose while keeping it representative of a realistic random logic environment. The parameters influencing the “realism” of the circuit include its size, its functional capability, the selection of standard cells used, their packing density, the number of I/O pins, and the internal fan-outs. Finally, a test set provides a complete coverage for </a:t>
            </a:r>
            <a:r>
              <a:rPr lang="en-US" dirty="0" smtClean="0"/>
              <a:t>all multiple stuck-at, stuck-open, and transition faults, as well a significant coverage of bridging faults.</a:t>
            </a:r>
            <a:r>
              <a:rPr lang="en-US" baseline="0" dirty="0" smtClean="0"/>
              <a:t> Moreover, </a:t>
            </a:r>
            <a:r>
              <a:rPr lang="en-US" dirty="0" smtClean="0"/>
              <a:t>all faults are covered at least twice under different conditions.</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40</a:t>
            </a:fld>
            <a:endParaRPr lang="en-US"/>
          </a:p>
        </p:txBody>
      </p:sp>
    </p:spTree>
    <p:extLst>
      <p:ext uri="{BB962C8B-B14F-4D97-AF65-F5344CB8AC3E}">
        <p14:creationId xmlns:p14="http://schemas.microsoft.com/office/powerpoint/2010/main" val="10447004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32500" lnSpcReduction="20000"/>
          </a:bodyPr>
          <a:lstStyle/>
          <a:p>
            <a:r>
              <a:rPr lang="en-US" sz="1200" b="0" i="0" u="none" strike="noStrike" baseline="0" dirty="0" smtClean="0"/>
              <a:t>Test chips were designed and fabricated as described earlier using a CMOS 1.5-micron, double-layer metal process. The automated diagnosis of 970 faulty blocks has distinguished two groups of results obtained for stuck-at faults and for transition faults, respectively. As for stuck-at faults, a relatively large number (202 out of 970, or 20.8%) of faulty blocks had no diagnosed stuck-at faults, i.e., no</a:t>
            </a:r>
            <a:r>
              <a:rPr lang="en-US" sz="1200" b="0" i="1" u="none" strike="noStrike" baseline="0" dirty="0" smtClean="0"/>
              <a:t> </a:t>
            </a:r>
            <a:r>
              <a:rPr lang="en-US" sz="1200" b="0" i="0" u="none" strike="noStrike" baseline="0" dirty="0" smtClean="0"/>
              <a:t>faults existed on any of these faulty blocks consistent with the single stuck-at fault model. The remaining 79.2% of faulty blocks had at least one suspected stuck-at fault, even though they may contain un-modeled faults in addition to the diagnosed stuck-at faults. Also</a:t>
            </a:r>
            <a:r>
              <a:rPr lang="en-US" sz="1200" b="1" i="0" u="none" strike="noStrike" baseline="0" dirty="0" smtClean="0"/>
              <a:t>, </a:t>
            </a:r>
            <a:r>
              <a:rPr lang="en-US" sz="1200" b="0" i="0" u="none" strike="noStrike" baseline="0" dirty="0" smtClean="0"/>
              <a:t>28.9% of faulty blocks had exactly one suspected stuck-at fault, while another 31.9% had between two and five (both inclusive) diagnosed stuck-at faults. The number of faulty blocks with a larger number of diagnosed faults was lower with only 18.4% having between six and 30 (both inclusive) faults. No blocks with over 30 stuck-at faults were diagnosed. </a:t>
            </a:r>
          </a:p>
          <a:p>
            <a:endParaRPr lang="en-US" sz="1200" b="0" i="0" u="none" strike="noStrike" baseline="0" dirty="0" smtClean="0"/>
          </a:p>
          <a:p>
            <a:r>
              <a:rPr lang="en-US" sz="1200" b="0" i="0" u="none" strike="noStrike" baseline="0" dirty="0" smtClean="0"/>
              <a:t>The results show that the single stuck-at fault model is clearly inadequate in terms of defect modeling because a large number of </a:t>
            </a:r>
            <a:r>
              <a:rPr lang="en-US" sz="1200" b="0" i="0" u="none" strike="noStrike" baseline="0" smtClean="0"/>
              <a:t>faulty circuits (</a:t>
            </a:r>
            <a:r>
              <a:rPr lang="en-US" sz="1200" b="0" i="0" u="none" strike="noStrike" baseline="0" dirty="0" smtClean="0"/>
              <a:t>20.8% of all faulty blocks) existed in which no stuck-at faults could be diagnosed. It is of more interest, however, to get a measure of the defect level of a test set designed to cover all single stuck-at faults. This depends not only on the adequacy of the fault model (here – single stuck-at faults) but also on the tools used to generate the test set. The sequence and redundancy of the test set tend to affect its windfall coverage of other faults. In the experiment, the failing vectors were deleted for each faulty block tested with the extended test set from the (extended) test set to generate a modified test set containing only vectors that passed. Faults in the block in question were then simulated with the modified test set. It appears that for 132 (or 65.3%) of the 202 faulty blocks for which no single or multiple fault(s) could be diagnosed, the modified test sets still provided 100% coverage of single stuck-at faults. In other words, for 13.58% of all</a:t>
            </a:r>
            <a:r>
              <a:rPr lang="en-US" sz="1200" b="0" i="1" u="none" strike="noStrike" baseline="0" dirty="0" smtClean="0"/>
              <a:t> </a:t>
            </a:r>
            <a:r>
              <a:rPr lang="en-US" sz="1200" b="0" i="0" u="none" strike="noStrike" baseline="0" dirty="0" smtClean="0"/>
              <a:t>faulty blocks (20.8% x 65.3%) test sets could be devised to provide complete coverage of single stuck-at faults and still not detect their faulty behavior.</a:t>
            </a:r>
          </a:p>
          <a:p>
            <a:endParaRPr lang="en-US" sz="1200" b="0" i="0" u="none" strike="noStrike" baseline="0" dirty="0" smtClean="0"/>
          </a:p>
          <a:p>
            <a:r>
              <a:rPr lang="en-US" sz="1200" b="0" i="0" u="none" strike="noStrike" baseline="0" dirty="0" smtClean="0"/>
              <a:t>Transition fault analysis. Transition faults were diagnosed on all faulty blocks out of the original 970. The results revealed that in addition to the 79.2% of all faulty blocks that contained at least one stuck-at fault, 6.9% of all faulty blocks were diagnosed as</a:t>
            </a:r>
            <a:r>
              <a:rPr lang="en-US" sz="1200" b="1" i="0" u="none" strike="noStrike" baseline="0" dirty="0" smtClean="0"/>
              <a:t> </a:t>
            </a:r>
            <a:r>
              <a:rPr lang="en-US" sz="1200" b="0" i="0" u="none" strike="noStrike" baseline="0" dirty="0" smtClean="0"/>
              <a:t>containing transition faults only. Hence, 13.9% of all faulty blocks could not be diagnosed on the basis of the transition and single stuck-at fault models.</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41</a:t>
            </a:fld>
            <a:endParaRPr lang="en-US"/>
          </a:p>
        </p:txBody>
      </p:sp>
    </p:spTree>
    <p:extLst>
      <p:ext uri="{BB962C8B-B14F-4D97-AF65-F5344CB8AC3E}">
        <p14:creationId xmlns:p14="http://schemas.microsoft.com/office/powerpoint/2010/main" val="11386475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chemical/mechanical polishing</a:t>
            </a:r>
            <a:r>
              <a:rPr lang="en-US" baseline="0" dirty="0" smtClean="0"/>
              <a:t> (CMP) process for copper leads to four major defect mechanisms: </a:t>
            </a:r>
          </a:p>
          <a:p>
            <a:pPr marL="171450" indent="-171450">
              <a:buFont typeface="Arial"/>
              <a:buChar char="•"/>
            </a:pPr>
            <a:r>
              <a:rPr lang="en-US" i="1" baseline="0" dirty="0" smtClean="0"/>
              <a:t>under polishing</a:t>
            </a:r>
            <a:r>
              <a:rPr lang="en-US" baseline="0" dirty="0" smtClean="0"/>
              <a:t> leaving copper or slurry remaining where it is not wanted, which can lead to shorts, </a:t>
            </a:r>
          </a:p>
          <a:p>
            <a:pPr marL="171450" indent="-171450">
              <a:buFont typeface="Arial"/>
              <a:buChar char="•"/>
            </a:pPr>
            <a:r>
              <a:rPr lang="en-US" i="1" baseline="0" dirty="0" smtClean="0"/>
              <a:t>dishing</a:t>
            </a:r>
            <a:r>
              <a:rPr lang="en-US" baseline="0" dirty="0" smtClean="0"/>
              <a:t> where over polishing has occurred, </a:t>
            </a:r>
          </a:p>
          <a:p>
            <a:pPr marL="171450" indent="-171450">
              <a:buFont typeface="Arial"/>
              <a:buChar char="•"/>
            </a:pPr>
            <a:r>
              <a:rPr lang="en-US" i="1" baseline="0" dirty="0" smtClean="0"/>
              <a:t>erosion</a:t>
            </a:r>
            <a:r>
              <a:rPr lang="en-US" baseline="0" dirty="0" smtClean="0"/>
              <a:t> where insulator has been polished as well as copper,</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i="1" baseline="0" dirty="0" smtClean="0"/>
              <a:t>scratches</a:t>
            </a:r>
            <a:r>
              <a:rPr lang="en-US" baseline="0" dirty="0" smtClean="0"/>
              <a:t> that result in combination of shorts and opens, spread across relatively large areas.</a:t>
            </a:r>
          </a:p>
          <a:p>
            <a:r>
              <a:rPr lang="en-US" baseline="0" dirty="0" smtClean="0"/>
              <a:t>In each case, the defect leaves a surface that is poorly </a:t>
            </a:r>
            <a:r>
              <a:rPr lang="en-US" baseline="0" dirty="0" err="1" smtClean="0"/>
              <a:t>planarized</a:t>
            </a:r>
            <a:r>
              <a:rPr lang="en-US" baseline="0" dirty="0" smtClean="0"/>
              <a:t> and susceptible to defects at higher levels (e.g. wide metal dishing on one layer can cause shorts in the layer above as wires fold in on each other). In addition to CMP-induced defects, voids (partial opens) are another major defect mechanism. These defects often manifest themselves as delays at low temperatures. This happens because of thermal expansion of the copper into the void. As temperature increases, the void shrinks and the two metals make better contact. The copper void defect mechanisms show that while high temperatures are the worst operating conditions for defect-free circuits, defective circuits may have worst-case behavior at room temperature, or even lower. If possible, tests should be applied at two temperatures to account for void defects and process variation at tolerance limits.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a:t>
            </a:fld>
            <a:endParaRPr lang="en-US"/>
          </a:p>
        </p:txBody>
      </p:sp>
    </p:spTree>
    <p:extLst>
      <p:ext uri="{BB962C8B-B14F-4D97-AF65-F5344CB8AC3E}">
        <p14:creationId xmlns:p14="http://schemas.microsoft.com/office/powerpoint/2010/main" val="34490992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noProof="0" dirty="0" smtClean="0"/>
              <a:t>At 130nm and below, many features of a layout are below</a:t>
            </a:r>
            <a:r>
              <a:rPr lang="en-US" baseline="0" noProof="0" dirty="0" smtClean="0"/>
              <a:t> the wavelength of light used during photolithography. As a result, optical proximity correction (OPC) is applied to masks to ensure accurate printing. OPS leads to two major defects: mask errors and Design Rule Checking (DRC) escapes. In a mask error, OPC fixes result in a short, open, </a:t>
            </a:r>
            <a:r>
              <a:rPr lang="en-US" b="0" baseline="0" noProof="0" dirty="0" smtClean="0"/>
              <a:t>or a parametric change resulting in a defect </a:t>
            </a:r>
            <a:r>
              <a:rPr lang="en-US" baseline="0" noProof="0" dirty="0" smtClean="0"/>
              <a:t>when features interfere with one another. In general, mask defects are catastrophic and result in 100% yield loss as all chips manufactured using the bad masks are faulty. In a DRC escape, OPC is meant to fix a particular feature, but cannot, due to neighboring circuitry. Consider the layout shown on the slide where hammerheads should be added to each gate, but nearby circuitry prevents this from being possible on the leftmost gate. As a result, the gate is foreshortened. The resulting channel is shorter in on portion and narrower as well. This defect will typically behave as a delay fault, and can often be detected by transition fault tests.</a:t>
            </a:r>
            <a:endParaRPr lang="en-US" noProof="0"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6</a:t>
            </a:fld>
            <a:endParaRPr lang="en-US"/>
          </a:p>
        </p:txBody>
      </p:sp>
    </p:spTree>
    <p:extLst>
      <p:ext uri="{BB962C8B-B14F-4D97-AF65-F5344CB8AC3E}">
        <p14:creationId xmlns:p14="http://schemas.microsoft.com/office/powerpoint/2010/main" val="26485995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noProof="0" dirty="0" smtClean="0"/>
              <a:t>The impact of design methodology should not be ignored on</a:t>
            </a:r>
            <a:r>
              <a:rPr lang="en-US" baseline="0" noProof="0" dirty="0" smtClean="0"/>
              <a:t> forming types of defects. For example, d</a:t>
            </a:r>
            <a:r>
              <a:rPr lang="en-US" noProof="0" dirty="0" smtClean="0"/>
              <a:t>ecisions made by routing tools determine which wires are likely to short and which are not. Other mechanisms are related</a:t>
            </a:r>
            <a:r>
              <a:rPr lang="en-US" baseline="0" noProof="0" dirty="0" smtClean="0"/>
              <a:t> to low power design appearing in advanced manufacturing technologies. Low power design techniques are increasingly using variable power supply voltages. Keeping voltage domains separate is accomplished by using physical isolation together with level shifting circuitry. When they interact, a new defect behavior is possible. For example, bridging faults usually assume that a fault is not activated if the involved nodes are at the same logic value. However, by using both </a:t>
            </a:r>
            <a:r>
              <a:rPr lang="en-US" noProof="0" dirty="0" smtClean="0"/>
              <a:t>high and low threshold voltage transistors may</a:t>
            </a:r>
            <a:r>
              <a:rPr lang="en-US" baseline="0" noProof="0" dirty="0" smtClean="0"/>
              <a:t> allow a faulty value to propagate even if that assumption is satisfied. For instance, consider a P transistor in the transmission gate where both its gate and source have 1 in the low voltage domain (the gate is off then in the fault-free case).  A short with the higher voltage domain may lead to a voltage on the source above V</a:t>
            </a:r>
            <a:r>
              <a:rPr lang="en-US" baseline="-25000" noProof="0" dirty="0" smtClean="0"/>
              <a:t>DD</a:t>
            </a:r>
            <a:r>
              <a:rPr lang="en-US" baseline="0" noProof="0" dirty="0" smtClean="0"/>
              <a:t> of the low voltage domain. This causes the difference between the gate and source voltages of the transistor to be greater than its threshold value, turning the transistor on.</a:t>
            </a:r>
            <a:endParaRPr lang="en-US" noProof="0" dirty="0" smtClean="0"/>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7</a:t>
            </a:fld>
            <a:endParaRPr lang="en-US"/>
          </a:p>
        </p:txBody>
      </p:sp>
    </p:spTree>
    <p:extLst>
      <p:ext uri="{BB962C8B-B14F-4D97-AF65-F5344CB8AC3E}">
        <p14:creationId xmlns:p14="http://schemas.microsoft.com/office/powerpoint/2010/main" val="10001801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noProof="0" dirty="0" smtClean="0"/>
              <a:t>It is extremely difficult to generate tests for real physical defects. Therefore,</a:t>
            </a:r>
            <a:r>
              <a:rPr lang="en-US" baseline="0" noProof="0" dirty="0" smtClean="0"/>
              <a:t> in order to simplify the process of identifying faulty circuits, an infinite defect space is typically approximated by a finite set of faults (or fault models) that extrapolate and simplify defect behaviors. A fault is deterministic, discrete change, that, in particular, can be regarded as a transformation changing the Boolean function of a circuit. The fault effects associated with fault models can be as simple as replacing a circuit node function with a constant value or be so complex as to require SPICE simulation to evaluate. The choice of fault model depends on its intended use, e.g., test generation, quality prediction, defect diagnosis, characterization of defect tolerance, etc. </a:t>
            </a:r>
            <a:r>
              <a:rPr lang="en-US" noProof="0" dirty="0" smtClean="0"/>
              <a:t>Clearly, no single model suffices to represent all possible defects that may occur. This is why many fault models</a:t>
            </a:r>
            <a:r>
              <a:rPr lang="en-US" baseline="0" noProof="0" dirty="0" smtClean="0"/>
              <a:t> have been proposed. The factors affecting fault modeling can be divided into three broad categories: </a:t>
            </a:r>
            <a:r>
              <a:rPr lang="en-US" noProof="0" dirty="0" smtClean="0"/>
              <a:t>increasing circuit size,</a:t>
            </a:r>
            <a:r>
              <a:rPr lang="en-US" baseline="0" noProof="0" dirty="0" smtClean="0"/>
              <a:t> </a:t>
            </a:r>
            <a:r>
              <a:rPr lang="en-US" noProof="0" dirty="0" smtClean="0"/>
              <a:t>increasing defect subtlety,</a:t>
            </a:r>
            <a:r>
              <a:rPr lang="en-US" baseline="0" noProof="0" dirty="0" smtClean="0"/>
              <a:t> and </a:t>
            </a:r>
            <a:r>
              <a:rPr lang="en-US" noProof="0" dirty="0" smtClean="0"/>
              <a:t>decreasing numbers of manufacturing </a:t>
            </a:r>
            <a:r>
              <a:rPr lang="en-US" b="0" noProof="0" dirty="0" smtClean="0"/>
              <a:t>processes. Also, </a:t>
            </a:r>
            <a:r>
              <a:rPr lang="en-US" b="0" baseline="0" noProof="0" dirty="0" smtClean="0"/>
              <a:t>fault models allow the use of metrics (such as the number of faults detected, undetected, etc.) that allow to compare two test sets, allow to stop ATPG, or the test engineer’s work, when a preset test quality level has been reached, and so on.</a:t>
            </a:r>
            <a:endParaRPr lang="en-US" b="0" noProof="0"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8</a:t>
            </a:fld>
            <a:endParaRPr lang="en-US"/>
          </a:p>
        </p:txBody>
      </p:sp>
    </p:spTree>
    <p:extLst>
      <p:ext uri="{BB962C8B-B14F-4D97-AF65-F5344CB8AC3E}">
        <p14:creationId xmlns:p14="http://schemas.microsoft.com/office/powerpoint/2010/main" val="25969217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One can easily distinguish several dichotomies in the fault models domain. First of all, faults defined in conjunction with a structural model of a circuit</a:t>
            </a:r>
            <a:r>
              <a:rPr lang="en-US" baseline="0" dirty="0" smtClean="0"/>
              <a:t> are referred to as structural faults – typically it is assumed that they modify the interconnections between circuit components (in other words, components are fault-free and only interconnects are affected). Their counterparts – functional faults – are defined in conjunction with a circuit functional model. The effect of functional fault may be to change the truth table or to inhibit an RTL operation. Based on time behavior, one can distinguish intermittent (or transient) and permanent faults. If no stated otherwise, we will always assume that we deal with permanent faults only. Transient faults (</a:t>
            </a:r>
            <a:r>
              <a:rPr lang="en-US" dirty="0" smtClean="0"/>
              <a:t>caused by, for example, ionic and electromagnetic radiation)</a:t>
            </a:r>
            <a:r>
              <a:rPr lang="en-US" baseline="0" dirty="0" smtClean="0"/>
              <a:t> are typically handled by on-line testing methods. Finally, there are single and multiple faults. The single-fault assumption is the most prevailing rule used by a vast majority of existing test generation tools. It basically states that there is at most one fault in the system. The rationale behind this assumption is that in most practical cases, a multiple fault (if exists) can be detected by tests derived for the individual single faults that the multiple fault is comprised of (see the next slides).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9</a:t>
            </a:fld>
            <a:endParaRPr lang="en-US"/>
          </a:p>
        </p:txBody>
      </p:sp>
    </p:spTree>
    <p:extLst>
      <p:ext uri="{BB962C8B-B14F-4D97-AF65-F5344CB8AC3E}">
        <p14:creationId xmlns:p14="http://schemas.microsoft.com/office/powerpoint/2010/main" val="680098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master.jp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pl-PL"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Click to edit Master subtitle style</a:t>
            </a:r>
            <a:endParaRPr lang="en-US"/>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A2E0BCB-0BE7-014F-BE39-D877C6AC7A9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E429BE7-D4D2-494F-91C7-D4A26180AC5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pl-PL"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3AA65CB7-F044-7545-AB58-77F585C9542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Content Placeholder 2"/>
          <p:cNvSpPr>
            <a:spLocks noGrp="1"/>
          </p:cNvSpPr>
          <p:nvPr>
            <p:ph idx="1"/>
          </p:nvPr>
        </p:nvSpPr>
        <p:spPr/>
        <p:txBody>
          <a:body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776542D6-181F-9745-B4EC-7A5F8D10A52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pl-PL"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638D2DB0-0BE4-7145-B6E9-3B9557B1967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75CFF99-1CA5-8240-ADF7-F62C9CDB73A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l-PL"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75D8851-F637-F444-A5B6-A82A2B8E7E4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05ECB3B-0B65-2F48-A994-11A9A4E6587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BED3A137-00DB-BE4F-8574-0138D15DB88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pl-PL"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694CFE75-12C6-0349-8B9C-9C1C4DA0F88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pl-PL"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B7D95D4-7931-2E4F-B78E-C0B9B036C8E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AutoShape 73"/>
          <p:cNvSpPr>
            <a:spLocks noChangeArrowheads="1"/>
          </p:cNvSpPr>
          <p:nvPr userDrawn="1"/>
        </p:nvSpPr>
        <p:spPr bwMode="auto">
          <a:xfrm>
            <a:off x="1574800" y="250815"/>
            <a:ext cx="7307261" cy="457200"/>
          </a:xfrm>
          <a:prstGeom prst="roundRect">
            <a:avLst>
              <a:gd name="adj" fmla="val 20833"/>
            </a:avLst>
          </a:prstGeom>
          <a:solidFill>
            <a:srgbClr val="FFFFFF">
              <a:lumMod val="95000"/>
            </a:srgbClr>
          </a:solidFill>
          <a:ln>
            <a:noFill/>
          </a:ln>
          <a:effectLst>
            <a:innerShdw blurRad="63500" dist="50800" dir="2700000">
              <a:srgbClr val="000000">
                <a:alpha val="50000"/>
              </a:srgbClr>
            </a:inn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pic>
        <p:nvPicPr>
          <p:cNvPr id="1031" name="Picture 8" descr="slide.jpg"/>
          <p:cNvPicPr>
            <a:picLocks noChangeAspect="1"/>
          </p:cNvPicPr>
          <p:nvPr userDrawn="1"/>
        </p:nvPicPr>
        <p:blipFill>
          <a:blip r:embed="rId13"/>
          <a:srcRect r="75833"/>
          <a:stretch>
            <a:fillRect/>
          </a:stretch>
        </p:blipFill>
        <p:spPr bwMode="auto">
          <a:xfrm>
            <a:off x="0" y="0"/>
            <a:ext cx="1219200" cy="6858000"/>
          </a:xfrm>
          <a:prstGeom prst="rect">
            <a:avLst/>
          </a:prstGeom>
          <a:noFill/>
          <a:ln w="9525">
            <a:noFill/>
            <a:miter lim="800000"/>
            <a:headEnd/>
            <a:tailEnd/>
          </a:ln>
        </p:spPr>
      </p:pic>
      <p:sp>
        <p:nvSpPr>
          <p:cNvPr id="1032" name="Title Placeholder 1"/>
          <p:cNvSpPr>
            <a:spLocks noGrp="1"/>
          </p:cNvSpPr>
          <p:nvPr>
            <p:ph type="title"/>
          </p:nvPr>
        </p:nvSpPr>
        <p:spPr bwMode="auto">
          <a:xfrm>
            <a:off x="1574800" y="249238"/>
            <a:ext cx="7251700" cy="4587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33" name="Text Placeholder 2"/>
          <p:cNvSpPr>
            <a:spLocks noGrp="1"/>
          </p:cNvSpPr>
          <p:nvPr>
            <p:ph type="body" idx="1"/>
          </p:nvPr>
        </p:nvSpPr>
        <p:spPr bwMode="auto">
          <a:xfrm>
            <a:off x="676275"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6"/>
          <p:cNvSpPr txBox="1">
            <a:spLocks noChangeArrowheads="1"/>
          </p:cNvSpPr>
          <p:nvPr userDrawn="1"/>
        </p:nvSpPr>
        <p:spPr bwMode="auto">
          <a:xfrm>
            <a:off x="6559557" y="6405266"/>
            <a:ext cx="2133600" cy="31620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defTabSz="457200" rtl="0" fontAlgn="base">
              <a:spcBef>
                <a:spcPct val="0"/>
              </a:spcBef>
              <a:spcAft>
                <a:spcPct val="0"/>
              </a:spcAft>
              <a:defRPr sz="1400"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a:lstStyle>
          <a:p>
            <a:fld id="{045B2298-6546-084E-BB8D-287FDE2A2F52}" type="slidenum">
              <a:rPr lang="pl-PL" sz="1200" smtClean="0">
                <a:solidFill>
                  <a:schemeClr val="bg1">
                    <a:lumMod val="50000"/>
                  </a:schemeClr>
                </a:solidFill>
              </a:rPr>
              <a:pPr/>
              <a:t>‹#›</a:t>
            </a:fld>
            <a:endParaRPr lang="pl-PL" sz="1200" dirty="0">
              <a:solidFill>
                <a:schemeClr val="bg1">
                  <a:lumMod val="50000"/>
                </a:schemeClr>
              </a:solidFill>
            </a:endParaRPr>
          </a:p>
        </p:txBody>
      </p:sp>
    </p:spTree>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Lst>
  <p:hf hdr="0" ftr="0" dt="0"/>
  <p:txStyles>
    <p:titleStyle>
      <a:lvl1pPr algn="r" defTabSz="457200" rtl="0" eaLnBrk="0" fontAlgn="base" hangingPunct="0">
        <a:spcBef>
          <a:spcPct val="0"/>
        </a:spcBef>
        <a:spcAft>
          <a:spcPct val="0"/>
        </a:spcAft>
        <a:defRPr sz="2800" kern="1200">
          <a:solidFill>
            <a:schemeClr val="tx1"/>
          </a:solidFill>
          <a:latin typeface="Arial Rounded MT Bold"/>
          <a:ea typeface="ＭＳ Ｐゴシック" charset="-128"/>
          <a:cs typeface="Arial Rounded MT Bold"/>
        </a:defRPr>
      </a:lvl1pPr>
      <a:lvl2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2pPr>
      <a:lvl3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3pPr>
      <a:lvl4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4pPr>
      <a:lvl5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5pPr>
      <a:lvl6pPr marL="457200" algn="r" defTabSz="457200" rtl="0" fontAlgn="base">
        <a:spcBef>
          <a:spcPct val="0"/>
        </a:spcBef>
        <a:spcAft>
          <a:spcPct val="0"/>
        </a:spcAft>
        <a:defRPr sz="3200">
          <a:solidFill>
            <a:schemeClr val="tx1"/>
          </a:solidFill>
          <a:latin typeface="Arial Rounded MT Bold" charset="0"/>
          <a:ea typeface="ＭＳ Ｐゴシック" charset="-128"/>
        </a:defRPr>
      </a:lvl6pPr>
      <a:lvl7pPr marL="914400" algn="r" defTabSz="457200" rtl="0" fontAlgn="base">
        <a:spcBef>
          <a:spcPct val="0"/>
        </a:spcBef>
        <a:spcAft>
          <a:spcPct val="0"/>
        </a:spcAft>
        <a:defRPr sz="3200">
          <a:solidFill>
            <a:schemeClr val="tx1"/>
          </a:solidFill>
          <a:latin typeface="Arial Rounded MT Bold" charset="0"/>
          <a:ea typeface="ＭＳ Ｐゴシック" charset="-128"/>
        </a:defRPr>
      </a:lvl7pPr>
      <a:lvl8pPr marL="1371600" algn="r" defTabSz="457200" rtl="0" fontAlgn="base">
        <a:spcBef>
          <a:spcPct val="0"/>
        </a:spcBef>
        <a:spcAft>
          <a:spcPct val="0"/>
        </a:spcAft>
        <a:defRPr sz="3200">
          <a:solidFill>
            <a:schemeClr val="tx1"/>
          </a:solidFill>
          <a:latin typeface="Arial Rounded MT Bold" charset="0"/>
          <a:ea typeface="ＭＳ Ｐゴシック" charset="-128"/>
        </a:defRPr>
      </a:lvl8pPr>
      <a:lvl9pPr marL="1828800" algn="r" defTabSz="457200" rtl="0" fontAlgn="base">
        <a:spcBef>
          <a:spcPct val="0"/>
        </a:spcBef>
        <a:spcAft>
          <a:spcPct val="0"/>
        </a:spcAft>
        <a:defRPr sz="3200">
          <a:solidFill>
            <a:schemeClr val="tx1"/>
          </a:solidFill>
          <a:latin typeface="Arial Rounded MT Bold" charset="0"/>
          <a:ea typeface="ＭＳ Ｐゴシック" charset="-128"/>
        </a:defRPr>
      </a:lvl9pPr>
    </p:titleStyle>
    <p:bodyStyle>
      <a:lvl1pPr marL="342900" indent="-342900" algn="l" defTabSz="457200" rtl="0" eaLnBrk="0" fontAlgn="base" hangingPunct="0">
        <a:spcBef>
          <a:spcPct val="20000"/>
        </a:spcBef>
        <a:spcAft>
          <a:spcPct val="0"/>
        </a:spcAft>
        <a:buSzPct val="80000"/>
        <a:buFont typeface="Arial" charset="0"/>
        <a:buChar char="•"/>
        <a:defRPr sz="2400" kern="1200">
          <a:solidFill>
            <a:schemeClr val="tx1"/>
          </a:solidFill>
          <a:latin typeface="Arial"/>
          <a:ea typeface="ＭＳ Ｐゴシック" charset="-128"/>
          <a:cs typeface="Arial"/>
        </a:defRPr>
      </a:lvl1pPr>
      <a:lvl2pPr marL="742950" indent="-285750" algn="l" defTabSz="457200" rtl="0" eaLnBrk="0" fontAlgn="base" hangingPunct="0">
        <a:spcBef>
          <a:spcPct val="20000"/>
        </a:spcBef>
        <a:spcAft>
          <a:spcPct val="0"/>
        </a:spcAft>
        <a:buSzPct val="80000"/>
        <a:buFont typeface="Wingdings" charset="2"/>
        <a:buChar char=""/>
        <a:defRPr sz="2000" kern="1200">
          <a:solidFill>
            <a:schemeClr val="tx1"/>
          </a:solidFill>
          <a:latin typeface="Arial"/>
          <a:ea typeface="ＭＳ Ｐゴシック" charset="-128"/>
          <a:cs typeface="Arial"/>
        </a:defRPr>
      </a:lvl2pPr>
      <a:lvl3pPr marL="11430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3pPr>
      <a:lvl4pPr marL="16002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4pPr>
      <a:lvl5pPr marL="20574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2468563" y="477838"/>
            <a:ext cx="6280150" cy="720725"/>
          </a:xfrm>
          <a:noFill/>
        </p:spPr>
        <p:txBody>
          <a:bodyPr/>
          <a:lstStyle/>
          <a:p>
            <a:pPr eaLnBrk="1" hangingPunct="1"/>
            <a:r>
              <a:rPr lang="en-US" sz="4000" dirty="0" smtClean="0">
                <a:latin typeface="Arial Rounded MT Bold" charset="0"/>
                <a:ea typeface="Arial Rounded MT Bold" charset="0"/>
                <a:cs typeface="Arial Rounded MT Bold" charset="0"/>
              </a:rPr>
              <a:t>VLSI testing</a:t>
            </a:r>
          </a:p>
        </p:txBody>
      </p:sp>
      <p:sp>
        <p:nvSpPr>
          <p:cNvPr id="5" name="Rectangle 3"/>
          <p:cNvSpPr>
            <a:spLocks noGrp="1" noChangeArrowheads="1"/>
          </p:cNvSpPr>
          <p:nvPr>
            <p:ph type="subTitle" idx="1"/>
          </p:nvPr>
        </p:nvSpPr>
        <p:spPr>
          <a:xfrm>
            <a:off x="5410200" y="1284295"/>
            <a:ext cx="3338513" cy="767152"/>
          </a:xfrm>
        </p:spPr>
        <p:txBody>
          <a:bodyPr rtlCol="0">
            <a:normAutofit/>
          </a:bodyPr>
          <a:lstStyle/>
          <a:p>
            <a:pPr algn="r" eaLnBrk="1" fontAlgn="auto" hangingPunct="1">
              <a:lnSpc>
                <a:spcPct val="80000"/>
              </a:lnSpc>
              <a:spcAft>
                <a:spcPts val="0"/>
              </a:spcAft>
              <a:buFont typeface="Arial"/>
              <a:buNone/>
              <a:defRPr/>
            </a:pPr>
            <a:r>
              <a:rPr lang="en-US" dirty="0" smtClean="0">
                <a:solidFill>
                  <a:schemeClr val="tx1">
                    <a:lumMod val="65000"/>
                    <a:lumOff val="35000"/>
                  </a:schemeClr>
                </a:solidFill>
                <a:latin typeface="Arial Rounded MT Bold" charset="0"/>
                <a:ea typeface="Arial Rounded MT Bold" charset="0"/>
                <a:cs typeface="Arial Rounded MT Bold" charset="0"/>
              </a:rPr>
              <a:t>Fault modeling</a:t>
            </a:r>
            <a:br>
              <a:rPr lang="en-US" dirty="0" smtClean="0">
                <a:solidFill>
                  <a:schemeClr val="tx1">
                    <a:lumMod val="65000"/>
                    <a:lumOff val="35000"/>
                  </a:schemeClr>
                </a:solidFill>
                <a:latin typeface="Arial Rounded MT Bold" charset="0"/>
                <a:ea typeface="Arial Rounded MT Bold" charset="0"/>
                <a:cs typeface="Arial Rounded MT Bold" charset="0"/>
              </a:rPr>
            </a:br>
            <a:endParaRPr lang="en-US" dirty="0" smtClean="0">
              <a:solidFill>
                <a:schemeClr val="tx1">
                  <a:lumMod val="65000"/>
                  <a:lumOff val="35000"/>
                </a:schemeClr>
              </a:solidFill>
              <a:latin typeface="Arial Rounded MT Bold" charset="0"/>
              <a:ea typeface="Arial Rounded MT Bold" charset="0"/>
              <a:cs typeface="Arial Rounded MT Bold" charset="0"/>
            </a:endParaRPr>
          </a:p>
        </p:txBody>
      </p:sp>
      <p:grpSp>
        <p:nvGrpSpPr>
          <p:cNvPr id="70" name="Group 69"/>
          <p:cNvGrpSpPr/>
          <p:nvPr/>
        </p:nvGrpSpPr>
        <p:grpSpPr>
          <a:xfrm>
            <a:off x="7058741" y="5703803"/>
            <a:ext cx="1862251" cy="1020989"/>
            <a:chOff x="7058741" y="5703803"/>
            <a:chExt cx="1862251" cy="1020989"/>
          </a:xfrm>
        </p:grpSpPr>
        <p:pic>
          <p:nvPicPr>
            <p:cNvPr id="49" name="Picture 4" descr="rev_jpg_lr"/>
            <p:cNvPicPr>
              <a:picLocks noChangeAspect="1" noChangeArrowheads="1"/>
            </p:cNvPicPr>
            <p:nvPr/>
          </p:nvPicPr>
          <p:blipFill>
            <a:blip r:embed="rId3">
              <a:clrChange>
                <a:clrFrom>
                  <a:srgbClr val="000000"/>
                </a:clrFrom>
                <a:clrTo>
                  <a:srgbClr val="000000">
                    <a:alpha val="0"/>
                  </a:srgbClr>
                </a:clrTo>
              </a:clrChange>
              <a:lum bright="-100000" contrast="-100000"/>
            </a:blip>
            <a:srcRect/>
            <a:stretch>
              <a:fillRect/>
            </a:stretch>
          </p:blipFill>
          <p:spPr bwMode="auto">
            <a:xfrm>
              <a:off x="7726723" y="6054457"/>
              <a:ext cx="1194269" cy="394225"/>
            </a:xfrm>
            <a:prstGeom prst="rect">
              <a:avLst/>
            </a:prstGeom>
            <a:noFill/>
          </p:spPr>
        </p:pic>
        <p:pic>
          <p:nvPicPr>
            <p:cNvPr id="50" name="Picture 49"/>
            <p:cNvPicPr>
              <a:picLocks noChangeAspect="1"/>
            </p:cNvPicPr>
            <p:nvPr/>
          </p:nvPicPr>
          <p:blipFill>
            <a:blip r:embed="rId4">
              <a:alphaModFix/>
              <a:duotone>
                <a:schemeClr val="accent2">
                  <a:shade val="45000"/>
                  <a:satMod val="135000"/>
                </a:schemeClr>
                <a:prstClr val="white"/>
              </a:duotone>
              <a:lum bright="8000" contrast="6000"/>
            </a:blip>
            <a:stretch>
              <a:fillRect/>
            </a:stretch>
          </p:blipFill>
          <p:spPr>
            <a:xfrm flipH="1">
              <a:off x="7058741" y="5703803"/>
              <a:ext cx="1095904" cy="1020989"/>
            </a:xfrm>
            <a:prstGeom prst="rect">
              <a:avLst/>
            </a:prstGeom>
          </p:spPr>
        </p:pic>
        <p:sp>
          <p:nvSpPr>
            <p:cNvPr id="51" name="TextBox 50"/>
            <p:cNvSpPr txBox="1"/>
            <p:nvPr/>
          </p:nvSpPr>
          <p:spPr>
            <a:xfrm rot="21085097">
              <a:off x="7209756" y="5790356"/>
              <a:ext cx="675335" cy="400110"/>
            </a:xfrm>
            <a:prstGeom prst="rect">
              <a:avLst/>
            </a:prstGeom>
            <a:noFill/>
          </p:spPr>
          <p:txBody>
            <a:bodyPr wrap="none" rtlCol="0">
              <a:prstTxWarp prst="textArchUpPour">
                <a:avLst>
                  <a:gd name="adj1" fmla="val 10214907"/>
                  <a:gd name="adj2" fmla="val 38598"/>
                </a:avLst>
              </a:prstTxWarp>
              <a:spAutoFit/>
            </a:bodyPr>
            <a:lstStyle/>
            <a:p>
              <a:r>
                <a:rPr lang="en-US" sz="2000" dirty="0" smtClean="0">
                  <a:solidFill>
                    <a:schemeClr val="bg1"/>
                  </a:solidFill>
                  <a:latin typeface="Comic Sans MS"/>
                  <a:cs typeface="Comic Sans MS"/>
                </a:rPr>
                <a:t>HEP</a:t>
              </a:r>
              <a:endParaRPr lang="en-US" sz="2000" dirty="0">
                <a:solidFill>
                  <a:schemeClr val="bg1"/>
                </a:solidFill>
                <a:latin typeface="Comic Sans MS"/>
                <a:cs typeface="Comic Sans MS"/>
              </a:endParaRPr>
            </a:p>
          </p:txBody>
        </p:sp>
        <p:sp>
          <p:nvSpPr>
            <p:cNvPr id="52" name="Rectangle 51"/>
            <p:cNvSpPr/>
            <p:nvPr/>
          </p:nvSpPr>
          <p:spPr>
            <a:xfrm>
              <a:off x="7810362" y="6203688"/>
              <a:ext cx="94451" cy="4571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Freeform 52"/>
            <p:cNvSpPr/>
            <p:nvPr/>
          </p:nvSpPr>
          <p:spPr>
            <a:xfrm>
              <a:off x="7067550" y="5781675"/>
              <a:ext cx="977900" cy="330200"/>
            </a:xfrm>
            <a:custGeom>
              <a:avLst/>
              <a:gdLst>
                <a:gd name="connsiteX0" fmla="*/ 0 w 977900"/>
                <a:gd name="connsiteY0" fmla="*/ 0 h 330200"/>
                <a:gd name="connsiteX1" fmla="*/ 98425 w 977900"/>
                <a:gd name="connsiteY1" fmla="*/ 330200 h 330200"/>
                <a:gd name="connsiteX2" fmla="*/ 977900 w 977900"/>
                <a:gd name="connsiteY2" fmla="*/ 247650 h 330200"/>
                <a:gd name="connsiteX3" fmla="*/ 911225 w 977900"/>
                <a:gd name="connsiteY3" fmla="*/ 149225 h 330200"/>
                <a:gd name="connsiteX0" fmla="*/ 0 w 977900"/>
                <a:gd name="connsiteY0" fmla="*/ 0 h 330200"/>
                <a:gd name="connsiteX1" fmla="*/ 98425 w 977900"/>
                <a:gd name="connsiteY1" fmla="*/ 330200 h 330200"/>
                <a:gd name="connsiteX2" fmla="*/ 977900 w 977900"/>
                <a:gd name="connsiteY2" fmla="*/ 247650 h 330200"/>
              </a:gdLst>
              <a:ahLst/>
              <a:cxnLst>
                <a:cxn ang="0">
                  <a:pos x="connsiteX0" y="connsiteY0"/>
                </a:cxn>
                <a:cxn ang="0">
                  <a:pos x="connsiteX1" y="connsiteY1"/>
                </a:cxn>
                <a:cxn ang="0">
                  <a:pos x="connsiteX2" y="connsiteY2"/>
                </a:cxn>
              </a:cxnLst>
              <a:rect l="l" t="t" r="r" b="b"/>
              <a:pathLst>
                <a:path w="977900" h="330200">
                  <a:moveTo>
                    <a:pt x="0" y="0"/>
                  </a:moveTo>
                  <a:lnTo>
                    <a:pt x="98425" y="330200"/>
                  </a:lnTo>
                  <a:lnTo>
                    <a:pt x="977900" y="247650"/>
                  </a:lnTo>
                </a:path>
              </a:pathLst>
            </a:custGeom>
            <a:ln w="6350" cap="flat" cmpd="sng" algn="ctr">
              <a:solidFill>
                <a:schemeClr val="accent2">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Single stuck-at faults</a:t>
            </a:r>
            <a:endParaRPr lang="en-US" dirty="0"/>
          </a:p>
        </p:txBody>
      </p:sp>
      <p:sp>
        <p:nvSpPr>
          <p:cNvPr id="3" name="Content Placeholder 2"/>
          <p:cNvSpPr>
            <a:spLocks noGrp="1"/>
          </p:cNvSpPr>
          <p:nvPr>
            <p:ph idx="1"/>
          </p:nvPr>
        </p:nvSpPr>
        <p:spPr>
          <a:xfrm>
            <a:off x="676275" y="3516774"/>
            <a:ext cx="8150226" cy="2755311"/>
          </a:xfrm>
        </p:spPr>
        <p:txBody>
          <a:bodyPr/>
          <a:lstStyle/>
          <a:p>
            <a:r>
              <a:rPr lang="en-US" dirty="0" smtClean="0"/>
              <a:t>Signal line is stuck at a fixed value of 0 or 1</a:t>
            </a:r>
          </a:p>
          <a:p>
            <a:r>
              <a:rPr lang="en-US" dirty="0" smtClean="0"/>
              <a:t>Represents many different physical failures</a:t>
            </a:r>
          </a:p>
          <a:p>
            <a:r>
              <a:rPr lang="en-US" dirty="0" smtClean="0"/>
              <a:t>Independent of technology – can be applied to any structural model and to model other faults</a:t>
            </a:r>
          </a:p>
          <a:p>
            <a:r>
              <a:rPr lang="en-US" dirty="0" smtClean="0"/>
              <a:t>Tests detecting </a:t>
            </a:r>
            <a:r>
              <a:rPr lang="en-US" dirty="0" err="1" smtClean="0"/>
              <a:t>SSFs</a:t>
            </a:r>
            <a:r>
              <a:rPr lang="en-US" dirty="0" smtClean="0"/>
              <a:t> detect many other faults </a:t>
            </a:r>
          </a:p>
          <a:p>
            <a:r>
              <a:rPr lang="en-US" dirty="0" smtClean="0"/>
              <a:t>The number of </a:t>
            </a:r>
            <a:r>
              <a:rPr lang="en-US" dirty="0" err="1" smtClean="0"/>
              <a:t>SSFs</a:t>
            </a:r>
            <a:r>
              <a:rPr lang="en-US" dirty="0" smtClean="0"/>
              <a:t> (2n in </a:t>
            </a:r>
            <a:r>
              <a:rPr lang="en-US" dirty="0" err="1" smtClean="0"/>
              <a:t>n</a:t>
            </a:r>
            <a:r>
              <a:rPr lang="en-US" dirty="0" smtClean="0"/>
              <a:t>-line circuit) is manageable</a:t>
            </a:r>
            <a:endParaRPr lang="en-US" dirty="0"/>
          </a:p>
        </p:txBody>
      </p:sp>
      <p:grpSp>
        <p:nvGrpSpPr>
          <p:cNvPr id="52" name="Group 51"/>
          <p:cNvGrpSpPr/>
          <p:nvPr/>
        </p:nvGrpSpPr>
        <p:grpSpPr>
          <a:xfrm>
            <a:off x="3065301" y="926370"/>
            <a:ext cx="3796248" cy="2468942"/>
            <a:chOff x="3065301" y="926370"/>
            <a:chExt cx="3796248" cy="2468942"/>
          </a:xfrm>
        </p:grpSpPr>
        <p:sp>
          <p:nvSpPr>
            <p:cNvPr id="29" name="Line 5"/>
            <p:cNvSpPr>
              <a:spLocks noChangeShapeType="1"/>
            </p:cNvSpPr>
            <p:nvPr/>
          </p:nvSpPr>
          <p:spPr bwMode="auto">
            <a:xfrm>
              <a:off x="4152768" y="2489466"/>
              <a:ext cx="2708781"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30" name="Freeform 6"/>
            <p:cNvSpPr>
              <a:spLocks/>
            </p:cNvSpPr>
            <p:nvPr/>
          </p:nvSpPr>
          <p:spPr bwMode="auto">
            <a:xfrm>
              <a:off x="4103338" y="1900010"/>
              <a:ext cx="2006871" cy="431279"/>
            </a:xfrm>
            <a:custGeom>
              <a:avLst/>
              <a:gdLst/>
              <a:ahLst/>
              <a:cxnLst>
                <a:cxn ang="0">
                  <a:pos x="0" y="0"/>
                </a:cxn>
                <a:cxn ang="0">
                  <a:pos x="1208" y="0"/>
                </a:cxn>
                <a:cxn ang="0">
                  <a:pos x="1208" y="328"/>
                </a:cxn>
                <a:cxn ang="0">
                  <a:pos x="1624" y="328"/>
                </a:cxn>
              </a:cxnLst>
              <a:rect l="0" t="0" r="r" b="b"/>
              <a:pathLst>
                <a:path w="1624" h="328">
                  <a:moveTo>
                    <a:pt x="0" y="0"/>
                  </a:moveTo>
                  <a:lnTo>
                    <a:pt x="1208" y="0"/>
                  </a:lnTo>
                  <a:lnTo>
                    <a:pt x="1208" y="328"/>
                  </a:lnTo>
                  <a:lnTo>
                    <a:pt x="1624" y="328"/>
                  </a:lnTo>
                </a:path>
              </a:pathLst>
            </a:custGeom>
            <a:noFill/>
            <a:ln w="19050"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1" name="Line 7"/>
            <p:cNvSpPr>
              <a:spLocks noChangeShapeType="1"/>
            </p:cNvSpPr>
            <p:nvPr/>
          </p:nvSpPr>
          <p:spPr bwMode="auto">
            <a:xfrm flipH="1">
              <a:off x="3065301" y="2344883"/>
              <a:ext cx="853908"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32" name="Freeform 8"/>
            <p:cNvSpPr>
              <a:spLocks/>
            </p:cNvSpPr>
            <p:nvPr/>
          </p:nvSpPr>
          <p:spPr bwMode="auto">
            <a:xfrm>
              <a:off x="5596133" y="2645171"/>
              <a:ext cx="454759" cy="692025"/>
            </a:xfrm>
            <a:custGeom>
              <a:avLst/>
              <a:gdLst/>
              <a:ahLst/>
              <a:cxnLst>
                <a:cxn ang="0">
                  <a:pos x="368" y="0"/>
                </a:cxn>
                <a:cxn ang="0">
                  <a:pos x="0" y="0"/>
                </a:cxn>
                <a:cxn ang="0">
                  <a:pos x="0" y="560"/>
                </a:cxn>
              </a:cxnLst>
              <a:rect l="0" t="0" r="r" b="b"/>
              <a:pathLst>
                <a:path w="368" h="560">
                  <a:moveTo>
                    <a:pt x="368" y="0"/>
                  </a:moveTo>
                  <a:lnTo>
                    <a:pt x="0" y="0"/>
                  </a:lnTo>
                  <a:lnTo>
                    <a:pt x="0" y="560"/>
                  </a:lnTo>
                </a:path>
              </a:pathLst>
            </a:custGeom>
            <a:noFill/>
            <a:ln w="19050"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3" name="Freeform 9"/>
            <p:cNvSpPr>
              <a:spLocks/>
            </p:cNvSpPr>
            <p:nvPr/>
          </p:nvSpPr>
          <p:spPr bwMode="auto">
            <a:xfrm>
              <a:off x="3490402" y="2634050"/>
              <a:ext cx="336126" cy="692025"/>
            </a:xfrm>
            <a:custGeom>
              <a:avLst/>
              <a:gdLst/>
              <a:ahLst/>
              <a:cxnLst>
                <a:cxn ang="0">
                  <a:pos x="368" y="0"/>
                </a:cxn>
                <a:cxn ang="0">
                  <a:pos x="0" y="0"/>
                </a:cxn>
                <a:cxn ang="0">
                  <a:pos x="0" y="560"/>
                </a:cxn>
              </a:cxnLst>
              <a:rect l="0" t="0" r="r" b="b"/>
              <a:pathLst>
                <a:path w="368" h="560">
                  <a:moveTo>
                    <a:pt x="368" y="0"/>
                  </a:moveTo>
                  <a:lnTo>
                    <a:pt x="0" y="0"/>
                  </a:lnTo>
                  <a:lnTo>
                    <a:pt x="0" y="560"/>
                  </a:lnTo>
                </a:path>
              </a:pathLst>
            </a:custGeom>
            <a:noFill/>
            <a:ln w="19050"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4" name="Line 10"/>
            <p:cNvSpPr>
              <a:spLocks noChangeShapeType="1"/>
            </p:cNvSpPr>
            <p:nvPr/>
          </p:nvSpPr>
          <p:spPr bwMode="auto">
            <a:xfrm flipH="1">
              <a:off x="3075187" y="1751719"/>
              <a:ext cx="853908"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35" name="Line 11"/>
            <p:cNvSpPr>
              <a:spLocks noChangeShapeType="1"/>
            </p:cNvSpPr>
            <p:nvPr/>
          </p:nvSpPr>
          <p:spPr bwMode="auto">
            <a:xfrm flipH="1">
              <a:off x="3075187" y="2048301"/>
              <a:ext cx="853908"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grpSp>
          <p:nvGrpSpPr>
            <p:cNvPr id="42" name="Group 13"/>
            <p:cNvGrpSpPr>
              <a:grpSpLocks/>
            </p:cNvGrpSpPr>
            <p:nvPr/>
          </p:nvGrpSpPr>
          <p:grpSpPr bwMode="auto">
            <a:xfrm>
              <a:off x="3728912" y="3150630"/>
              <a:ext cx="322533" cy="244682"/>
              <a:chOff x="1569" y="3300"/>
              <a:chExt cx="261" cy="198"/>
            </a:xfrm>
          </p:grpSpPr>
          <p:sp>
            <p:nvSpPr>
              <p:cNvPr id="44" name="Line 14"/>
              <p:cNvSpPr>
                <a:spLocks noChangeShapeType="1"/>
              </p:cNvSpPr>
              <p:nvPr/>
            </p:nvSpPr>
            <p:spPr bwMode="auto">
              <a:xfrm>
                <a:off x="1569" y="3300"/>
                <a:ext cx="261" cy="0"/>
              </a:xfrm>
              <a:prstGeom prst="line">
                <a:avLst/>
              </a:prstGeom>
              <a:noFill/>
              <a:ln w="1905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5" name="Line 15"/>
              <p:cNvSpPr>
                <a:spLocks noChangeShapeType="1"/>
              </p:cNvSpPr>
              <p:nvPr/>
            </p:nvSpPr>
            <p:spPr bwMode="auto">
              <a:xfrm>
                <a:off x="1584" y="3333"/>
                <a:ext cx="230" cy="0"/>
              </a:xfrm>
              <a:prstGeom prst="line">
                <a:avLst/>
              </a:prstGeom>
              <a:noFill/>
              <a:ln w="1905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6" name="Line 16"/>
              <p:cNvSpPr>
                <a:spLocks noChangeShapeType="1"/>
              </p:cNvSpPr>
              <p:nvPr/>
            </p:nvSpPr>
            <p:spPr bwMode="auto">
              <a:xfrm>
                <a:off x="1599" y="3366"/>
                <a:ext cx="200" cy="0"/>
              </a:xfrm>
              <a:prstGeom prst="line">
                <a:avLst/>
              </a:prstGeom>
              <a:noFill/>
              <a:ln w="1905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7" name="Line 17"/>
              <p:cNvSpPr>
                <a:spLocks noChangeShapeType="1"/>
              </p:cNvSpPr>
              <p:nvPr/>
            </p:nvSpPr>
            <p:spPr bwMode="auto">
              <a:xfrm>
                <a:off x="1620" y="3399"/>
                <a:ext cx="158" cy="0"/>
              </a:xfrm>
              <a:prstGeom prst="line">
                <a:avLst/>
              </a:prstGeom>
              <a:noFill/>
              <a:ln w="1905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8" name="Line 18"/>
              <p:cNvSpPr>
                <a:spLocks noChangeShapeType="1"/>
              </p:cNvSpPr>
              <p:nvPr/>
            </p:nvSpPr>
            <p:spPr bwMode="auto">
              <a:xfrm>
                <a:off x="1641" y="3432"/>
                <a:ext cx="116" cy="0"/>
              </a:xfrm>
              <a:prstGeom prst="line">
                <a:avLst/>
              </a:prstGeom>
              <a:noFill/>
              <a:ln w="1905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9" name="Line 19"/>
              <p:cNvSpPr>
                <a:spLocks noChangeShapeType="1"/>
              </p:cNvSpPr>
              <p:nvPr/>
            </p:nvSpPr>
            <p:spPr bwMode="auto">
              <a:xfrm>
                <a:off x="1656" y="3465"/>
                <a:ext cx="86" cy="0"/>
              </a:xfrm>
              <a:prstGeom prst="line">
                <a:avLst/>
              </a:prstGeom>
              <a:noFill/>
              <a:ln w="1905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0" name="Line 20"/>
              <p:cNvSpPr>
                <a:spLocks noChangeShapeType="1"/>
              </p:cNvSpPr>
              <p:nvPr/>
            </p:nvSpPr>
            <p:spPr bwMode="auto">
              <a:xfrm>
                <a:off x="1677" y="3498"/>
                <a:ext cx="44" cy="0"/>
              </a:xfrm>
              <a:prstGeom prst="line">
                <a:avLst/>
              </a:prstGeom>
              <a:noFill/>
              <a:ln w="1905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43" name="Freeform 21"/>
            <p:cNvSpPr>
              <a:spLocks/>
            </p:cNvSpPr>
            <p:nvPr/>
          </p:nvSpPr>
          <p:spPr bwMode="auto">
            <a:xfrm rot="5400000">
              <a:off x="3574441" y="2836746"/>
              <a:ext cx="237267" cy="385557"/>
            </a:xfrm>
            <a:custGeom>
              <a:avLst/>
              <a:gdLst/>
              <a:ahLst/>
              <a:cxnLst>
                <a:cxn ang="0">
                  <a:pos x="368" y="0"/>
                </a:cxn>
                <a:cxn ang="0">
                  <a:pos x="0" y="0"/>
                </a:cxn>
                <a:cxn ang="0">
                  <a:pos x="0" y="560"/>
                </a:cxn>
              </a:cxnLst>
              <a:rect l="0" t="0" r="r" b="b"/>
              <a:pathLst>
                <a:path w="368" h="560">
                  <a:moveTo>
                    <a:pt x="368" y="0"/>
                  </a:moveTo>
                  <a:lnTo>
                    <a:pt x="0" y="0"/>
                  </a:lnTo>
                  <a:lnTo>
                    <a:pt x="0" y="560"/>
                  </a:lnTo>
                </a:path>
              </a:pathLst>
            </a:custGeom>
            <a:noFill/>
            <a:ln w="19050" cap="flat" cmpd="sng" algn="ctr">
              <a:solidFill>
                <a:srgbClr val="FF0000"/>
              </a:solidFill>
              <a:prstDash val="solid"/>
              <a:round/>
              <a:headEnd type="none" w="med" len="med"/>
              <a:tailEnd type="oval" w="med" len="med"/>
            </a:ln>
            <a:effectLst/>
          </p:spPr>
          <p:txBody>
            <a:bodyPr wrap="none" anchor="ctr">
              <a:prstTxWarp prst="textNoShape">
                <a:avLst/>
              </a:prstTxWarp>
            </a:bodyPr>
            <a:lstStyle/>
            <a:p>
              <a:endParaRPr lang="en-US"/>
            </a:p>
          </p:txBody>
        </p:sp>
        <p:sp>
          <p:nvSpPr>
            <p:cNvPr id="37" name="Line 22"/>
            <p:cNvSpPr>
              <a:spLocks noChangeShapeType="1"/>
            </p:cNvSpPr>
            <p:nvPr/>
          </p:nvSpPr>
          <p:spPr bwMode="auto">
            <a:xfrm flipV="1">
              <a:off x="5813626" y="1366162"/>
              <a:ext cx="0" cy="968834"/>
            </a:xfrm>
            <a:prstGeom prst="line">
              <a:avLst/>
            </a:prstGeom>
            <a:noFill/>
            <a:ln w="34925" cap="flat" cmpd="sng" algn="ctr">
              <a:solidFill>
                <a:srgbClr val="FF0000"/>
              </a:solidFill>
              <a:prstDash val="solid"/>
              <a:round/>
              <a:headEnd type="oval" w="med" len="med"/>
              <a:tailEnd type="diamond" w="med" len="med"/>
            </a:ln>
            <a:effectLst/>
          </p:spPr>
          <p:txBody>
            <a:bodyPr wrap="none" anchor="ctr">
              <a:prstTxWarp prst="textNoShape">
                <a:avLst/>
              </a:prstTxWarp>
            </a:bodyPr>
            <a:lstStyle/>
            <a:p>
              <a:endParaRPr lang="en-US">
                <a:solidFill>
                  <a:srgbClr val="FF0000"/>
                </a:solidFill>
              </a:endParaRPr>
            </a:p>
          </p:txBody>
        </p:sp>
        <p:sp>
          <p:nvSpPr>
            <p:cNvPr id="38" name="Text Box 23"/>
            <p:cNvSpPr txBox="1">
              <a:spLocks noChangeArrowheads="1"/>
            </p:cNvSpPr>
            <p:nvPr/>
          </p:nvSpPr>
          <p:spPr bwMode="auto">
            <a:xfrm>
              <a:off x="5542995" y="926370"/>
              <a:ext cx="763993" cy="400110"/>
            </a:xfrm>
            <a:prstGeom prst="rect">
              <a:avLst/>
            </a:prstGeom>
            <a:noFill/>
            <a:ln w="9525">
              <a:noFill/>
              <a:miter lim="800000"/>
              <a:headEnd/>
              <a:tailEnd/>
            </a:ln>
            <a:effectLst/>
          </p:spPr>
          <p:txBody>
            <a:bodyPr wrap="square" anchor="ctr">
              <a:prstTxWarp prst="textNoShape">
                <a:avLst/>
              </a:prstTxWarp>
              <a:spAutoFit/>
            </a:bodyPr>
            <a:lstStyle/>
            <a:p>
              <a:pPr algn="ctr" eaLnBrk="0" hangingPunct="0">
                <a:spcBef>
                  <a:spcPct val="20000"/>
                </a:spcBef>
                <a:buClr>
                  <a:srgbClr val="B31919"/>
                </a:buClr>
                <a:buSzPct val="125000"/>
              </a:pPr>
              <a:r>
                <a:rPr lang="en-US" sz="2000" dirty="0">
                  <a:solidFill>
                    <a:srgbClr val="FF0000"/>
                  </a:solidFill>
                </a:rPr>
                <a:t>V</a:t>
              </a:r>
              <a:r>
                <a:rPr lang="en-US" sz="2000" baseline="-25000" dirty="0">
                  <a:solidFill>
                    <a:srgbClr val="FF0000"/>
                  </a:solidFill>
                </a:rPr>
                <a:t>DD</a:t>
              </a:r>
            </a:p>
          </p:txBody>
        </p:sp>
        <p:sp>
          <p:nvSpPr>
            <p:cNvPr id="39" name="AutoShape 24"/>
            <p:cNvSpPr>
              <a:spLocks noChangeArrowheads="1"/>
            </p:cNvSpPr>
            <p:nvPr/>
          </p:nvSpPr>
          <p:spPr bwMode="auto">
            <a:xfrm rot="10800000" flipH="1">
              <a:off x="3725196" y="2247257"/>
              <a:ext cx="541262" cy="484417"/>
            </a:xfrm>
            <a:prstGeom prst="flowChartDelay">
              <a:avLst/>
            </a:prstGeom>
            <a:solidFill>
              <a:schemeClr val="bg1"/>
            </a:solidFill>
            <a:ln w="3175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40" name="AutoShape 25"/>
            <p:cNvSpPr>
              <a:spLocks noChangeArrowheads="1"/>
            </p:cNvSpPr>
            <p:nvPr/>
          </p:nvSpPr>
          <p:spPr bwMode="auto">
            <a:xfrm rot="10800000" flipH="1">
              <a:off x="5998990" y="2243550"/>
              <a:ext cx="541262" cy="484417"/>
            </a:xfrm>
            <a:prstGeom prst="flowChartDelay">
              <a:avLst/>
            </a:prstGeom>
            <a:solidFill>
              <a:schemeClr val="bg1"/>
            </a:solidFill>
            <a:ln w="3175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41" name="AutoShape 26"/>
            <p:cNvSpPr>
              <a:spLocks noChangeArrowheads="1"/>
            </p:cNvSpPr>
            <p:nvPr/>
          </p:nvSpPr>
          <p:spPr bwMode="auto">
            <a:xfrm rot="10800000" flipH="1">
              <a:off x="3715310" y="1654093"/>
              <a:ext cx="541262" cy="484417"/>
            </a:xfrm>
            <a:prstGeom prst="flowChartDelay">
              <a:avLst/>
            </a:prstGeom>
            <a:solidFill>
              <a:schemeClr val="bg1"/>
            </a:solidFill>
            <a:ln w="3175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Single vs. multiple faults</a:t>
            </a:r>
            <a:endParaRPr lang="en-US" dirty="0"/>
          </a:p>
        </p:txBody>
      </p:sp>
      <p:sp>
        <p:nvSpPr>
          <p:cNvPr id="3" name="Content Placeholder 2"/>
          <p:cNvSpPr>
            <a:spLocks noGrp="1"/>
          </p:cNvSpPr>
          <p:nvPr>
            <p:ph idx="1"/>
          </p:nvPr>
        </p:nvSpPr>
        <p:spPr>
          <a:xfrm>
            <a:off x="676275" y="1904915"/>
            <a:ext cx="8229600" cy="3638876"/>
          </a:xfrm>
        </p:spPr>
        <p:txBody>
          <a:bodyPr/>
          <a:lstStyle/>
          <a:p>
            <a:r>
              <a:rPr lang="en-US" dirty="0" smtClean="0"/>
              <a:t>There are 3</a:t>
            </a:r>
            <a:r>
              <a:rPr lang="en-US" baseline="30000" dirty="0" smtClean="0"/>
              <a:t>n</a:t>
            </a:r>
            <a:r>
              <a:rPr lang="en-US" dirty="0" smtClean="0"/>
              <a:t> – 1 possible multiple stuck-at faults (</a:t>
            </a:r>
            <a:r>
              <a:rPr lang="en-US" dirty="0" err="1" smtClean="0"/>
              <a:t>MSFs</a:t>
            </a:r>
            <a:r>
              <a:rPr lang="en-US" dirty="0" smtClean="0"/>
              <a:t>)</a:t>
            </a:r>
          </a:p>
          <a:p>
            <a:r>
              <a:rPr lang="en-US" dirty="0" smtClean="0"/>
              <a:t>In an irredundant two-level circuit, any complete test set for </a:t>
            </a:r>
            <a:r>
              <a:rPr lang="en-US" dirty="0" err="1" smtClean="0"/>
              <a:t>SSFs</a:t>
            </a:r>
            <a:r>
              <a:rPr lang="en-US" dirty="0" smtClean="0"/>
              <a:t> also detects all MSFs</a:t>
            </a:r>
            <a:r>
              <a:rPr lang="en-US" baseline="30000" dirty="0" smtClean="0"/>
              <a:t>1</a:t>
            </a:r>
          </a:p>
          <a:p>
            <a:r>
              <a:rPr lang="en-US" dirty="0" smtClean="0"/>
              <a:t>In a </a:t>
            </a:r>
            <a:r>
              <a:rPr lang="en-US" dirty="0" err="1" smtClean="0"/>
              <a:t>fanout</a:t>
            </a:r>
            <a:r>
              <a:rPr lang="en-US" dirty="0" smtClean="0"/>
              <a:t>-free circuit any complete test set for </a:t>
            </a:r>
            <a:r>
              <a:rPr lang="en-US" dirty="0" err="1" smtClean="0"/>
              <a:t>SSFs</a:t>
            </a:r>
            <a:r>
              <a:rPr lang="en-US" dirty="0" smtClean="0"/>
              <a:t> detects all double and triple faults, and there exists a complete test set for </a:t>
            </a:r>
            <a:r>
              <a:rPr lang="en-US" dirty="0" err="1" smtClean="0"/>
              <a:t>SSFs</a:t>
            </a:r>
            <a:r>
              <a:rPr lang="en-US" dirty="0" smtClean="0"/>
              <a:t> detecting all MSFs</a:t>
            </a:r>
            <a:r>
              <a:rPr lang="en-US" baseline="30000" dirty="0" smtClean="0"/>
              <a:t>2</a:t>
            </a:r>
          </a:p>
          <a:p>
            <a:r>
              <a:rPr lang="en-US" dirty="0" smtClean="0"/>
              <a:t>A test set detecting all </a:t>
            </a:r>
            <a:r>
              <a:rPr lang="en-US" dirty="0" err="1" smtClean="0"/>
              <a:t>MSFs</a:t>
            </a:r>
            <a:r>
              <a:rPr lang="en-US" dirty="0" smtClean="0"/>
              <a:t> defined on all primary inputs without </a:t>
            </a:r>
            <a:r>
              <a:rPr lang="en-US" dirty="0" err="1" smtClean="0"/>
              <a:t>fanout</a:t>
            </a:r>
            <a:r>
              <a:rPr lang="en-US" dirty="0" smtClean="0"/>
              <a:t> and all branches detects all multiple faults</a:t>
            </a:r>
            <a:r>
              <a:rPr lang="en-US" baseline="30000" dirty="0" smtClean="0"/>
              <a:t>3</a:t>
            </a:r>
          </a:p>
          <a:p>
            <a:endParaRPr lang="en-US" dirty="0"/>
          </a:p>
        </p:txBody>
      </p:sp>
      <p:grpSp>
        <p:nvGrpSpPr>
          <p:cNvPr id="131" name="Group 130"/>
          <p:cNvGrpSpPr/>
          <p:nvPr/>
        </p:nvGrpSpPr>
        <p:grpSpPr>
          <a:xfrm>
            <a:off x="113292" y="5712743"/>
            <a:ext cx="6017106" cy="830997"/>
            <a:chOff x="113292" y="6390980"/>
            <a:chExt cx="6017106" cy="830997"/>
          </a:xfrm>
        </p:grpSpPr>
        <p:pic>
          <p:nvPicPr>
            <p:cNvPr id="132" name="Picture 131"/>
            <p:cNvPicPr>
              <a:picLocks noChangeAspect="1"/>
            </p:cNvPicPr>
            <p:nvPr/>
          </p:nvPicPr>
          <p:blipFill>
            <a:blip r:embed="rId3"/>
            <a:stretch>
              <a:fillRect/>
            </a:stretch>
          </p:blipFill>
          <p:spPr>
            <a:xfrm>
              <a:off x="113292" y="6448404"/>
              <a:ext cx="645220" cy="324119"/>
            </a:xfrm>
            <a:prstGeom prst="rect">
              <a:avLst/>
            </a:prstGeom>
          </p:spPr>
        </p:pic>
        <p:sp>
          <p:nvSpPr>
            <p:cNvPr id="133" name="TextBox 132"/>
            <p:cNvSpPr txBox="1"/>
            <p:nvPr/>
          </p:nvSpPr>
          <p:spPr>
            <a:xfrm>
              <a:off x="709924" y="6390980"/>
              <a:ext cx="5420474" cy="830997"/>
            </a:xfrm>
            <a:prstGeom prst="rect">
              <a:avLst/>
            </a:prstGeom>
            <a:noFill/>
          </p:spPr>
          <p:txBody>
            <a:bodyPr wrap="none" rtlCol="0">
              <a:spAutoFit/>
            </a:bodyPr>
            <a:lstStyle/>
            <a:p>
              <a:r>
                <a:rPr lang="en-US" sz="1600" dirty="0" smtClean="0">
                  <a:latin typeface="Comic Sans MS"/>
                  <a:cs typeface="Comic Sans MS"/>
                </a:rPr>
                <a:t>1) I. </a:t>
              </a:r>
              <a:r>
                <a:rPr lang="en-US" sz="1600" dirty="0" err="1" smtClean="0">
                  <a:latin typeface="Comic Sans MS"/>
                  <a:cs typeface="Comic Sans MS"/>
                </a:rPr>
                <a:t>Kohavi</a:t>
              </a:r>
              <a:r>
                <a:rPr lang="en-US" sz="1600" dirty="0" smtClean="0">
                  <a:latin typeface="Comic Sans MS"/>
                  <a:cs typeface="Comic Sans MS"/>
                </a:rPr>
                <a:t>, Z. </a:t>
              </a:r>
              <a:r>
                <a:rPr lang="en-US" sz="1600" dirty="0" err="1" smtClean="0">
                  <a:latin typeface="Comic Sans MS"/>
                  <a:cs typeface="Comic Sans MS"/>
                </a:rPr>
                <a:t>Kohavi</a:t>
              </a:r>
              <a:r>
                <a:rPr lang="en-US" sz="1600" dirty="0" smtClean="0">
                  <a:latin typeface="Comic Sans MS"/>
                  <a:cs typeface="Comic Sans MS"/>
                </a:rPr>
                <a:t>, IEEE Trans. Computers, 1972</a:t>
              </a:r>
              <a:br>
                <a:rPr lang="en-US" sz="1600" dirty="0" smtClean="0">
                  <a:latin typeface="Comic Sans MS"/>
                  <a:cs typeface="Comic Sans MS"/>
                </a:rPr>
              </a:br>
              <a:r>
                <a:rPr lang="en-US" sz="1600" dirty="0" smtClean="0">
                  <a:latin typeface="Comic Sans MS"/>
                  <a:cs typeface="Comic Sans MS"/>
                </a:rPr>
                <a:t>2) J. Hayes, IEEE Trans. Computers, 1971</a:t>
              </a:r>
            </a:p>
            <a:p>
              <a:r>
                <a:rPr lang="en-US" sz="1600" dirty="0" smtClean="0">
                  <a:latin typeface="Comic Sans MS"/>
                  <a:cs typeface="Comic Sans MS"/>
                </a:rPr>
                <a:t>3) D.C. </a:t>
              </a:r>
              <a:r>
                <a:rPr lang="en-US" sz="1600" dirty="0" err="1" smtClean="0">
                  <a:latin typeface="Comic Sans MS"/>
                  <a:cs typeface="Comic Sans MS"/>
                </a:rPr>
                <a:t>Bosen</a:t>
              </a:r>
              <a:r>
                <a:rPr lang="en-US" sz="1600" dirty="0" smtClean="0">
                  <a:latin typeface="Comic Sans MS"/>
                  <a:cs typeface="Comic Sans MS"/>
                </a:rPr>
                <a:t>, S.J. Hong, IEEE Trans. Computers, 1971</a:t>
              </a:r>
              <a:endParaRPr lang="en-US" sz="1600" dirty="0">
                <a:latin typeface="Comic Sans MS"/>
                <a:cs typeface="Comic Sans MS"/>
              </a:endParaRPr>
            </a:p>
          </p:txBody>
        </p:sp>
      </p:gr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Bridging faults</a:t>
            </a:r>
            <a:endParaRPr lang="en-US" dirty="0"/>
          </a:p>
        </p:txBody>
      </p:sp>
      <p:sp>
        <p:nvSpPr>
          <p:cNvPr id="16" name="Freeform 269"/>
          <p:cNvSpPr>
            <a:spLocks/>
          </p:cNvSpPr>
          <p:nvPr/>
        </p:nvSpPr>
        <p:spPr bwMode="auto">
          <a:xfrm>
            <a:off x="6083300" y="1044944"/>
            <a:ext cx="2451100" cy="2620963"/>
          </a:xfrm>
          <a:custGeom>
            <a:avLst/>
            <a:gdLst/>
            <a:ahLst/>
            <a:cxnLst>
              <a:cxn ang="0">
                <a:pos x="1" y="90"/>
              </a:cxn>
              <a:cxn ang="0">
                <a:pos x="1" y="1651"/>
              </a:cxn>
              <a:cxn ang="0">
                <a:pos x="354" y="1574"/>
              </a:cxn>
              <a:cxn ang="0">
                <a:pos x="927" y="1574"/>
              </a:cxn>
              <a:cxn ang="0">
                <a:pos x="1323" y="1534"/>
              </a:cxn>
              <a:cxn ang="0">
                <a:pos x="1544" y="1612"/>
              </a:cxn>
              <a:cxn ang="0">
                <a:pos x="1544" y="481"/>
              </a:cxn>
              <a:cxn ang="0">
                <a:pos x="1523" y="136"/>
              </a:cxn>
              <a:cxn ang="0">
                <a:pos x="1382" y="73"/>
              </a:cxn>
              <a:cxn ang="0">
                <a:pos x="706" y="90"/>
              </a:cxn>
              <a:cxn ang="0">
                <a:pos x="317" y="64"/>
              </a:cxn>
              <a:cxn ang="0">
                <a:pos x="0" y="0"/>
              </a:cxn>
              <a:cxn ang="0">
                <a:pos x="1" y="90"/>
              </a:cxn>
            </a:cxnLst>
            <a:rect l="0" t="0" r="r" b="b"/>
            <a:pathLst>
              <a:path w="1544" h="1651">
                <a:moveTo>
                  <a:pt x="1" y="90"/>
                </a:moveTo>
                <a:lnTo>
                  <a:pt x="1" y="1651"/>
                </a:lnTo>
                <a:lnTo>
                  <a:pt x="354" y="1574"/>
                </a:lnTo>
                <a:lnTo>
                  <a:pt x="927" y="1574"/>
                </a:lnTo>
                <a:lnTo>
                  <a:pt x="1323" y="1534"/>
                </a:lnTo>
                <a:lnTo>
                  <a:pt x="1544" y="1612"/>
                </a:lnTo>
                <a:lnTo>
                  <a:pt x="1544" y="481"/>
                </a:lnTo>
                <a:lnTo>
                  <a:pt x="1523" y="136"/>
                </a:lnTo>
                <a:lnTo>
                  <a:pt x="1382" y="73"/>
                </a:lnTo>
                <a:lnTo>
                  <a:pt x="706" y="90"/>
                </a:lnTo>
                <a:lnTo>
                  <a:pt x="317" y="64"/>
                </a:lnTo>
                <a:lnTo>
                  <a:pt x="0" y="0"/>
                </a:lnTo>
                <a:lnTo>
                  <a:pt x="1" y="90"/>
                </a:lnTo>
                <a:close/>
              </a:path>
            </a:pathLst>
          </a:custGeom>
          <a:solidFill>
            <a:srgbClr val="003366">
              <a:alpha val="47000"/>
            </a:srgbClr>
          </a:solidFill>
          <a:ln w="9525">
            <a:noFill/>
            <a:round/>
            <a:headEnd/>
            <a:tailEnd/>
          </a:ln>
          <a:effectLst/>
        </p:spPr>
        <p:txBody>
          <a:bodyPr>
            <a:prstTxWarp prst="textNoShape">
              <a:avLst/>
            </a:prstTxWarp>
          </a:bodyPr>
          <a:lstStyle/>
          <a:p>
            <a:endParaRPr lang="en-US"/>
          </a:p>
        </p:txBody>
      </p:sp>
      <p:grpSp>
        <p:nvGrpSpPr>
          <p:cNvPr id="19" name="Group 270"/>
          <p:cNvGrpSpPr>
            <a:grpSpLocks/>
          </p:cNvGrpSpPr>
          <p:nvPr/>
        </p:nvGrpSpPr>
        <p:grpSpPr bwMode="auto">
          <a:xfrm>
            <a:off x="6475413" y="1305294"/>
            <a:ext cx="1689100" cy="2044700"/>
            <a:chOff x="2048" y="2648"/>
            <a:chExt cx="1056" cy="1288"/>
          </a:xfrm>
        </p:grpSpPr>
        <p:sp>
          <p:nvSpPr>
            <p:cNvPr id="18" name="Rectangle 271"/>
            <p:cNvSpPr>
              <a:spLocks noChangeArrowheads="1"/>
            </p:cNvSpPr>
            <p:nvPr/>
          </p:nvSpPr>
          <p:spPr bwMode="auto">
            <a:xfrm>
              <a:off x="2048" y="2648"/>
              <a:ext cx="1056" cy="1288"/>
            </a:xfrm>
            <a:prstGeom prst="rect">
              <a:avLst/>
            </a:prstGeom>
            <a:solidFill>
              <a:srgbClr val="003366"/>
            </a:solidFill>
            <a:ln w="9525">
              <a:solidFill>
                <a:schemeClr val="bg1"/>
              </a:solidFill>
              <a:miter lim="800000"/>
              <a:headEnd/>
              <a:tailEnd/>
            </a:ln>
            <a:effectLst/>
          </p:spPr>
          <p:txBody>
            <a:bodyPr wrap="none" anchor="ctr">
              <a:prstTxWarp prst="textNoShape">
                <a:avLst/>
              </a:prstTxWarp>
            </a:bodyPr>
            <a:lstStyle/>
            <a:p>
              <a:endParaRPr lang="en-US"/>
            </a:p>
          </p:txBody>
        </p:sp>
        <p:grpSp>
          <p:nvGrpSpPr>
            <p:cNvPr id="102" name="Group 272"/>
            <p:cNvGrpSpPr>
              <a:grpSpLocks/>
            </p:cNvGrpSpPr>
            <p:nvPr/>
          </p:nvGrpSpPr>
          <p:grpSpPr bwMode="auto">
            <a:xfrm>
              <a:off x="2280" y="2764"/>
              <a:ext cx="647" cy="1077"/>
              <a:chOff x="1608" y="2756"/>
              <a:chExt cx="647" cy="1077"/>
            </a:xfrm>
          </p:grpSpPr>
          <p:sp>
            <p:nvSpPr>
              <p:cNvPr id="20" name="Line 273"/>
              <p:cNvSpPr>
                <a:spLocks noChangeShapeType="1"/>
              </p:cNvSpPr>
              <p:nvPr/>
            </p:nvSpPr>
            <p:spPr bwMode="auto">
              <a:xfrm>
                <a:off x="1611" y="2756"/>
                <a:ext cx="1" cy="1073"/>
              </a:xfrm>
              <a:prstGeom prst="line">
                <a:avLst/>
              </a:prstGeom>
              <a:noFill/>
              <a:ln w="25400">
                <a:solidFill>
                  <a:srgbClr val="000000"/>
                </a:solidFill>
                <a:round/>
                <a:headEnd/>
                <a:tailEnd/>
              </a:ln>
              <a:effectLst/>
            </p:spPr>
            <p:txBody>
              <a:bodyPr>
                <a:prstTxWarp prst="textNoShape">
                  <a:avLst/>
                </a:prstTxWarp>
              </a:bodyPr>
              <a:lstStyle/>
              <a:p>
                <a:endParaRPr lang="en-US"/>
              </a:p>
            </p:txBody>
          </p:sp>
          <p:sp>
            <p:nvSpPr>
              <p:cNvPr id="21" name="Line 274"/>
              <p:cNvSpPr>
                <a:spLocks noChangeShapeType="1"/>
              </p:cNvSpPr>
              <p:nvPr/>
            </p:nvSpPr>
            <p:spPr bwMode="auto">
              <a:xfrm>
                <a:off x="1619" y="2756"/>
                <a:ext cx="1" cy="1073"/>
              </a:xfrm>
              <a:prstGeom prst="line">
                <a:avLst/>
              </a:prstGeom>
              <a:noFill/>
              <a:ln w="25400">
                <a:solidFill>
                  <a:srgbClr val="0E0E0E"/>
                </a:solidFill>
                <a:round/>
                <a:headEnd/>
                <a:tailEnd/>
              </a:ln>
              <a:effectLst/>
            </p:spPr>
            <p:txBody>
              <a:bodyPr>
                <a:prstTxWarp prst="textNoShape">
                  <a:avLst/>
                </a:prstTxWarp>
              </a:bodyPr>
              <a:lstStyle/>
              <a:p>
                <a:endParaRPr lang="en-US"/>
              </a:p>
            </p:txBody>
          </p:sp>
          <p:sp>
            <p:nvSpPr>
              <p:cNvPr id="22" name="Line 275"/>
              <p:cNvSpPr>
                <a:spLocks noChangeShapeType="1"/>
              </p:cNvSpPr>
              <p:nvPr/>
            </p:nvSpPr>
            <p:spPr bwMode="auto">
              <a:xfrm>
                <a:off x="1627" y="2756"/>
                <a:ext cx="1" cy="1073"/>
              </a:xfrm>
              <a:prstGeom prst="line">
                <a:avLst/>
              </a:prstGeom>
              <a:noFill/>
              <a:ln w="25400">
                <a:solidFill>
                  <a:srgbClr val="1C1C1C"/>
                </a:solidFill>
                <a:round/>
                <a:headEnd/>
                <a:tailEnd/>
              </a:ln>
              <a:effectLst/>
            </p:spPr>
            <p:txBody>
              <a:bodyPr>
                <a:prstTxWarp prst="textNoShape">
                  <a:avLst/>
                </a:prstTxWarp>
              </a:bodyPr>
              <a:lstStyle/>
              <a:p>
                <a:endParaRPr lang="en-US"/>
              </a:p>
            </p:txBody>
          </p:sp>
          <p:sp>
            <p:nvSpPr>
              <p:cNvPr id="23" name="Line 276"/>
              <p:cNvSpPr>
                <a:spLocks noChangeShapeType="1"/>
              </p:cNvSpPr>
              <p:nvPr/>
            </p:nvSpPr>
            <p:spPr bwMode="auto">
              <a:xfrm>
                <a:off x="1627" y="2756"/>
                <a:ext cx="1" cy="1073"/>
              </a:xfrm>
              <a:prstGeom prst="line">
                <a:avLst/>
              </a:prstGeom>
              <a:noFill/>
              <a:ln w="25400">
                <a:solidFill>
                  <a:srgbClr val="2A2A2A"/>
                </a:solidFill>
                <a:round/>
                <a:headEnd/>
                <a:tailEnd/>
              </a:ln>
              <a:effectLst/>
            </p:spPr>
            <p:txBody>
              <a:bodyPr>
                <a:prstTxWarp prst="textNoShape">
                  <a:avLst/>
                </a:prstTxWarp>
              </a:bodyPr>
              <a:lstStyle/>
              <a:p>
                <a:endParaRPr lang="en-US"/>
              </a:p>
            </p:txBody>
          </p:sp>
          <p:sp>
            <p:nvSpPr>
              <p:cNvPr id="24" name="Line 277"/>
              <p:cNvSpPr>
                <a:spLocks noChangeShapeType="1"/>
              </p:cNvSpPr>
              <p:nvPr/>
            </p:nvSpPr>
            <p:spPr bwMode="auto">
              <a:xfrm>
                <a:off x="1635" y="2756"/>
                <a:ext cx="1" cy="1073"/>
              </a:xfrm>
              <a:prstGeom prst="line">
                <a:avLst/>
              </a:prstGeom>
              <a:noFill/>
              <a:ln w="25400">
                <a:solidFill>
                  <a:srgbClr val="383838"/>
                </a:solidFill>
                <a:round/>
                <a:headEnd/>
                <a:tailEnd/>
              </a:ln>
              <a:effectLst/>
            </p:spPr>
            <p:txBody>
              <a:bodyPr>
                <a:prstTxWarp prst="textNoShape">
                  <a:avLst/>
                </a:prstTxWarp>
              </a:bodyPr>
              <a:lstStyle/>
              <a:p>
                <a:endParaRPr lang="en-US"/>
              </a:p>
            </p:txBody>
          </p:sp>
          <p:sp>
            <p:nvSpPr>
              <p:cNvPr id="25" name="Line 278"/>
              <p:cNvSpPr>
                <a:spLocks noChangeShapeType="1"/>
              </p:cNvSpPr>
              <p:nvPr/>
            </p:nvSpPr>
            <p:spPr bwMode="auto">
              <a:xfrm>
                <a:off x="1643" y="2756"/>
                <a:ext cx="1" cy="1073"/>
              </a:xfrm>
              <a:prstGeom prst="line">
                <a:avLst/>
              </a:prstGeom>
              <a:noFill/>
              <a:ln w="25400">
                <a:solidFill>
                  <a:srgbClr val="474747"/>
                </a:solidFill>
                <a:round/>
                <a:headEnd/>
                <a:tailEnd/>
              </a:ln>
              <a:effectLst/>
            </p:spPr>
            <p:txBody>
              <a:bodyPr>
                <a:prstTxWarp prst="textNoShape">
                  <a:avLst/>
                </a:prstTxWarp>
              </a:bodyPr>
              <a:lstStyle/>
              <a:p>
                <a:endParaRPr lang="en-US"/>
              </a:p>
            </p:txBody>
          </p:sp>
          <p:sp>
            <p:nvSpPr>
              <p:cNvPr id="26" name="Line 279"/>
              <p:cNvSpPr>
                <a:spLocks noChangeShapeType="1"/>
              </p:cNvSpPr>
              <p:nvPr/>
            </p:nvSpPr>
            <p:spPr bwMode="auto">
              <a:xfrm>
                <a:off x="1643" y="2756"/>
                <a:ext cx="1" cy="1073"/>
              </a:xfrm>
              <a:prstGeom prst="line">
                <a:avLst/>
              </a:prstGeom>
              <a:noFill/>
              <a:ln w="25400">
                <a:solidFill>
                  <a:srgbClr val="555555"/>
                </a:solidFill>
                <a:round/>
                <a:headEnd/>
                <a:tailEnd/>
              </a:ln>
              <a:effectLst/>
            </p:spPr>
            <p:txBody>
              <a:bodyPr>
                <a:prstTxWarp prst="textNoShape">
                  <a:avLst/>
                </a:prstTxWarp>
              </a:bodyPr>
              <a:lstStyle/>
              <a:p>
                <a:endParaRPr lang="en-US"/>
              </a:p>
            </p:txBody>
          </p:sp>
          <p:sp>
            <p:nvSpPr>
              <p:cNvPr id="27" name="Line 280"/>
              <p:cNvSpPr>
                <a:spLocks noChangeShapeType="1"/>
              </p:cNvSpPr>
              <p:nvPr/>
            </p:nvSpPr>
            <p:spPr bwMode="auto">
              <a:xfrm>
                <a:off x="1651" y="2756"/>
                <a:ext cx="1" cy="1073"/>
              </a:xfrm>
              <a:prstGeom prst="line">
                <a:avLst/>
              </a:prstGeom>
              <a:noFill/>
              <a:ln w="25400">
                <a:solidFill>
                  <a:srgbClr val="636363"/>
                </a:solidFill>
                <a:round/>
                <a:headEnd/>
                <a:tailEnd/>
              </a:ln>
              <a:effectLst/>
            </p:spPr>
            <p:txBody>
              <a:bodyPr>
                <a:prstTxWarp prst="textNoShape">
                  <a:avLst/>
                </a:prstTxWarp>
              </a:bodyPr>
              <a:lstStyle/>
              <a:p>
                <a:endParaRPr lang="en-US"/>
              </a:p>
            </p:txBody>
          </p:sp>
          <p:sp>
            <p:nvSpPr>
              <p:cNvPr id="28" name="Line 281"/>
              <p:cNvSpPr>
                <a:spLocks noChangeShapeType="1"/>
              </p:cNvSpPr>
              <p:nvPr/>
            </p:nvSpPr>
            <p:spPr bwMode="auto">
              <a:xfrm>
                <a:off x="1659" y="2756"/>
                <a:ext cx="1" cy="1073"/>
              </a:xfrm>
              <a:prstGeom prst="line">
                <a:avLst/>
              </a:prstGeom>
              <a:noFill/>
              <a:ln w="25400">
                <a:solidFill>
                  <a:srgbClr val="717171"/>
                </a:solidFill>
                <a:round/>
                <a:headEnd/>
                <a:tailEnd/>
              </a:ln>
              <a:effectLst/>
            </p:spPr>
            <p:txBody>
              <a:bodyPr>
                <a:prstTxWarp prst="textNoShape">
                  <a:avLst/>
                </a:prstTxWarp>
              </a:bodyPr>
              <a:lstStyle/>
              <a:p>
                <a:endParaRPr lang="en-US"/>
              </a:p>
            </p:txBody>
          </p:sp>
          <p:sp>
            <p:nvSpPr>
              <p:cNvPr id="29" name="Line 282"/>
              <p:cNvSpPr>
                <a:spLocks noChangeShapeType="1"/>
              </p:cNvSpPr>
              <p:nvPr/>
            </p:nvSpPr>
            <p:spPr bwMode="auto">
              <a:xfrm>
                <a:off x="1667" y="2756"/>
                <a:ext cx="1" cy="1073"/>
              </a:xfrm>
              <a:prstGeom prst="line">
                <a:avLst/>
              </a:prstGeom>
              <a:noFill/>
              <a:ln w="25400">
                <a:solidFill>
                  <a:srgbClr val="7F7F7F"/>
                </a:solidFill>
                <a:round/>
                <a:headEnd/>
                <a:tailEnd/>
              </a:ln>
              <a:effectLst/>
            </p:spPr>
            <p:txBody>
              <a:bodyPr>
                <a:prstTxWarp prst="textNoShape">
                  <a:avLst/>
                </a:prstTxWarp>
              </a:bodyPr>
              <a:lstStyle/>
              <a:p>
                <a:endParaRPr lang="en-US"/>
              </a:p>
            </p:txBody>
          </p:sp>
          <p:sp>
            <p:nvSpPr>
              <p:cNvPr id="30" name="Line 283"/>
              <p:cNvSpPr>
                <a:spLocks noChangeShapeType="1"/>
              </p:cNvSpPr>
              <p:nvPr/>
            </p:nvSpPr>
            <p:spPr bwMode="auto">
              <a:xfrm>
                <a:off x="1667" y="2756"/>
                <a:ext cx="1" cy="1073"/>
              </a:xfrm>
              <a:prstGeom prst="line">
                <a:avLst/>
              </a:prstGeom>
              <a:noFill/>
              <a:ln w="25400">
                <a:solidFill>
                  <a:srgbClr val="8E8E8E"/>
                </a:solidFill>
                <a:round/>
                <a:headEnd/>
                <a:tailEnd/>
              </a:ln>
              <a:effectLst/>
            </p:spPr>
            <p:txBody>
              <a:bodyPr>
                <a:prstTxWarp prst="textNoShape">
                  <a:avLst/>
                </a:prstTxWarp>
              </a:bodyPr>
              <a:lstStyle/>
              <a:p>
                <a:endParaRPr lang="en-US"/>
              </a:p>
            </p:txBody>
          </p:sp>
          <p:sp>
            <p:nvSpPr>
              <p:cNvPr id="31" name="Line 284"/>
              <p:cNvSpPr>
                <a:spLocks noChangeShapeType="1"/>
              </p:cNvSpPr>
              <p:nvPr/>
            </p:nvSpPr>
            <p:spPr bwMode="auto">
              <a:xfrm>
                <a:off x="1675" y="2756"/>
                <a:ext cx="1" cy="1073"/>
              </a:xfrm>
              <a:prstGeom prst="line">
                <a:avLst/>
              </a:prstGeom>
              <a:noFill/>
              <a:ln w="25400">
                <a:solidFill>
                  <a:srgbClr val="9C9C9C"/>
                </a:solidFill>
                <a:round/>
                <a:headEnd/>
                <a:tailEnd/>
              </a:ln>
              <a:effectLst/>
            </p:spPr>
            <p:txBody>
              <a:bodyPr>
                <a:prstTxWarp prst="textNoShape">
                  <a:avLst/>
                </a:prstTxWarp>
              </a:bodyPr>
              <a:lstStyle/>
              <a:p>
                <a:endParaRPr lang="en-US"/>
              </a:p>
            </p:txBody>
          </p:sp>
          <p:sp>
            <p:nvSpPr>
              <p:cNvPr id="32" name="Line 285"/>
              <p:cNvSpPr>
                <a:spLocks noChangeShapeType="1"/>
              </p:cNvSpPr>
              <p:nvPr/>
            </p:nvSpPr>
            <p:spPr bwMode="auto">
              <a:xfrm>
                <a:off x="1683" y="2756"/>
                <a:ext cx="1" cy="1073"/>
              </a:xfrm>
              <a:prstGeom prst="line">
                <a:avLst/>
              </a:prstGeom>
              <a:noFill/>
              <a:ln w="25400">
                <a:solidFill>
                  <a:srgbClr val="AAAAAA"/>
                </a:solidFill>
                <a:round/>
                <a:headEnd/>
                <a:tailEnd/>
              </a:ln>
              <a:effectLst/>
            </p:spPr>
            <p:txBody>
              <a:bodyPr>
                <a:prstTxWarp prst="textNoShape">
                  <a:avLst/>
                </a:prstTxWarp>
              </a:bodyPr>
              <a:lstStyle/>
              <a:p>
                <a:endParaRPr lang="en-US"/>
              </a:p>
            </p:txBody>
          </p:sp>
          <p:sp>
            <p:nvSpPr>
              <p:cNvPr id="33" name="Line 286"/>
              <p:cNvSpPr>
                <a:spLocks noChangeShapeType="1"/>
              </p:cNvSpPr>
              <p:nvPr/>
            </p:nvSpPr>
            <p:spPr bwMode="auto">
              <a:xfrm>
                <a:off x="1683" y="2756"/>
                <a:ext cx="1" cy="1073"/>
              </a:xfrm>
              <a:prstGeom prst="line">
                <a:avLst/>
              </a:prstGeom>
              <a:noFill/>
              <a:ln w="25400">
                <a:solidFill>
                  <a:srgbClr val="B8B8B8"/>
                </a:solidFill>
                <a:round/>
                <a:headEnd/>
                <a:tailEnd/>
              </a:ln>
              <a:effectLst/>
            </p:spPr>
            <p:txBody>
              <a:bodyPr>
                <a:prstTxWarp prst="textNoShape">
                  <a:avLst/>
                </a:prstTxWarp>
              </a:bodyPr>
              <a:lstStyle/>
              <a:p>
                <a:endParaRPr lang="en-US"/>
              </a:p>
            </p:txBody>
          </p:sp>
          <p:sp>
            <p:nvSpPr>
              <p:cNvPr id="34" name="Line 287"/>
              <p:cNvSpPr>
                <a:spLocks noChangeShapeType="1"/>
              </p:cNvSpPr>
              <p:nvPr/>
            </p:nvSpPr>
            <p:spPr bwMode="auto">
              <a:xfrm>
                <a:off x="1691" y="2756"/>
                <a:ext cx="1" cy="1073"/>
              </a:xfrm>
              <a:prstGeom prst="line">
                <a:avLst/>
              </a:prstGeom>
              <a:noFill/>
              <a:ln w="25400">
                <a:solidFill>
                  <a:srgbClr val="C7C7C7"/>
                </a:solidFill>
                <a:round/>
                <a:headEnd/>
                <a:tailEnd/>
              </a:ln>
              <a:effectLst/>
            </p:spPr>
            <p:txBody>
              <a:bodyPr>
                <a:prstTxWarp prst="textNoShape">
                  <a:avLst/>
                </a:prstTxWarp>
              </a:bodyPr>
              <a:lstStyle/>
              <a:p>
                <a:endParaRPr lang="en-US"/>
              </a:p>
            </p:txBody>
          </p:sp>
          <p:sp>
            <p:nvSpPr>
              <p:cNvPr id="35" name="Line 288"/>
              <p:cNvSpPr>
                <a:spLocks noChangeShapeType="1"/>
              </p:cNvSpPr>
              <p:nvPr/>
            </p:nvSpPr>
            <p:spPr bwMode="auto">
              <a:xfrm>
                <a:off x="1699" y="2756"/>
                <a:ext cx="1" cy="1073"/>
              </a:xfrm>
              <a:prstGeom prst="line">
                <a:avLst/>
              </a:prstGeom>
              <a:noFill/>
              <a:ln w="25400">
                <a:solidFill>
                  <a:srgbClr val="D5D5D5"/>
                </a:solidFill>
                <a:round/>
                <a:headEnd/>
                <a:tailEnd/>
              </a:ln>
              <a:effectLst/>
            </p:spPr>
            <p:txBody>
              <a:bodyPr>
                <a:prstTxWarp prst="textNoShape">
                  <a:avLst/>
                </a:prstTxWarp>
              </a:bodyPr>
              <a:lstStyle/>
              <a:p>
                <a:endParaRPr lang="en-US"/>
              </a:p>
            </p:txBody>
          </p:sp>
          <p:sp>
            <p:nvSpPr>
              <p:cNvPr id="36" name="Line 289"/>
              <p:cNvSpPr>
                <a:spLocks noChangeShapeType="1"/>
              </p:cNvSpPr>
              <p:nvPr/>
            </p:nvSpPr>
            <p:spPr bwMode="auto">
              <a:xfrm>
                <a:off x="1699" y="2756"/>
                <a:ext cx="1" cy="1073"/>
              </a:xfrm>
              <a:prstGeom prst="line">
                <a:avLst/>
              </a:prstGeom>
              <a:noFill/>
              <a:ln w="25400">
                <a:solidFill>
                  <a:srgbClr val="E3E3E3"/>
                </a:solidFill>
                <a:round/>
                <a:headEnd/>
                <a:tailEnd/>
              </a:ln>
              <a:effectLst/>
            </p:spPr>
            <p:txBody>
              <a:bodyPr>
                <a:prstTxWarp prst="textNoShape">
                  <a:avLst/>
                </a:prstTxWarp>
              </a:bodyPr>
              <a:lstStyle/>
              <a:p>
                <a:endParaRPr lang="en-US"/>
              </a:p>
            </p:txBody>
          </p:sp>
          <p:sp>
            <p:nvSpPr>
              <p:cNvPr id="37" name="Line 290"/>
              <p:cNvSpPr>
                <a:spLocks noChangeShapeType="1"/>
              </p:cNvSpPr>
              <p:nvPr/>
            </p:nvSpPr>
            <p:spPr bwMode="auto">
              <a:xfrm>
                <a:off x="1707" y="2756"/>
                <a:ext cx="1" cy="1073"/>
              </a:xfrm>
              <a:prstGeom prst="line">
                <a:avLst/>
              </a:prstGeom>
              <a:noFill/>
              <a:ln w="25400">
                <a:solidFill>
                  <a:srgbClr val="F1F1F1"/>
                </a:solidFill>
                <a:round/>
                <a:headEnd/>
                <a:tailEnd/>
              </a:ln>
              <a:effectLst/>
            </p:spPr>
            <p:txBody>
              <a:bodyPr>
                <a:prstTxWarp prst="textNoShape">
                  <a:avLst/>
                </a:prstTxWarp>
              </a:bodyPr>
              <a:lstStyle/>
              <a:p>
                <a:endParaRPr lang="en-US"/>
              </a:p>
            </p:txBody>
          </p:sp>
          <p:sp>
            <p:nvSpPr>
              <p:cNvPr id="38" name="Line 291"/>
              <p:cNvSpPr>
                <a:spLocks noChangeShapeType="1"/>
              </p:cNvSpPr>
              <p:nvPr/>
            </p:nvSpPr>
            <p:spPr bwMode="auto">
              <a:xfrm>
                <a:off x="1715" y="2756"/>
                <a:ext cx="1" cy="1073"/>
              </a:xfrm>
              <a:prstGeom prst="line">
                <a:avLst/>
              </a:prstGeom>
              <a:noFill/>
              <a:ln w="25400">
                <a:solidFill>
                  <a:srgbClr val="FFFFFF"/>
                </a:solidFill>
                <a:round/>
                <a:headEnd/>
                <a:tailEnd/>
              </a:ln>
              <a:effectLst/>
            </p:spPr>
            <p:txBody>
              <a:bodyPr>
                <a:prstTxWarp prst="textNoShape">
                  <a:avLst/>
                </a:prstTxWarp>
              </a:bodyPr>
              <a:lstStyle/>
              <a:p>
                <a:endParaRPr lang="en-US"/>
              </a:p>
            </p:txBody>
          </p:sp>
          <p:sp>
            <p:nvSpPr>
              <p:cNvPr id="39" name="Rectangle 292"/>
              <p:cNvSpPr>
                <a:spLocks noChangeArrowheads="1"/>
              </p:cNvSpPr>
              <p:nvPr/>
            </p:nvSpPr>
            <p:spPr bwMode="auto">
              <a:xfrm>
                <a:off x="1608" y="2760"/>
                <a:ext cx="103" cy="1065"/>
              </a:xfrm>
              <a:prstGeom prst="rect">
                <a:avLst/>
              </a:prstGeom>
              <a:noFill/>
              <a:ln w="12700">
                <a:solidFill>
                  <a:srgbClr val="FFFFFF"/>
                </a:solidFill>
                <a:miter lim="800000"/>
                <a:headEnd/>
                <a:tailEnd/>
              </a:ln>
              <a:effectLst/>
            </p:spPr>
            <p:txBody>
              <a:bodyPr>
                <a:prstTxWarp prst="textNoShape">
                  <a:avLst/>
                </a:prstTxWarp>
              </a:bodyPr>
              <a:lstStyle/>
              <a:p>
                <a:endParaRPr lang="en-US"/>
              </a:p>
            </p:txBody>
          </p:sp>
          <p:sp>
            <p:nvSpPr>
              <p:cNvPr id="40" name="Line 293"/>
              <p:cNvSpPr>
                <a:spLocks noChangeShapeType="1"/>
              </p:cNvSpPr>
              <p:nvPr/>
            </p:nvSpPr>
            <p:spPr bwMode="auto">
              <a:xfrm>
                <a:off x="1874" y="2756"/>
                <a:ext cx="1" cy="1073"/>
              </a:xfrm>
              <a:prstGeom prst="line">
                <a:avLst/>
              </a:prstGeom>
              <a:noFill/>
              <a:ln w="25400">
                <a:solidFill>
                  <a:srgbClr val="000000"/>
                </a:solidFill>
                <a:round/>
                <a:headEnd/>
                <a:tailEnd/>
              </a:ln>
              <a:effectLst/>
            </p:spPr>
            <p:txBody>
              <a:bodyPr>
                <a:prstTxWarp prst="textNoShape">
                  <a:avLst/>
                </a:prstTxWarp>
              </a:bodyPr>
              <a:lstStyle/>
              <a:p>
                <a:endParaRPr lang="en-US"/>
              </a:p>
            </p:txBody>
          </p:sp>
          <p:sp>
            <p:nvSpPr>
              <p:cNvPr id="41" name="Line 294"/>
              <p:cNvSpPr>
                <a:spLocks noChangeShapeType="1"/>
              </p:cNvSpPr>
              <p:nvPr/>
            </p:nvSpPr>
            <p:spPr bwMode="auto">
              <a:xfrm>
                <a:off x="1882" y="2756"/>
                <a:ext cx="1" cy="1073"/>
              </a:xfrm>
              <a:prstGeom prst="line">
                <a:avLst/>
              </a:prstGeom>
              <a:noFill/>
              <a:ln w="25400">
                <a:solidFill>
                  <a:srgbClr val="0E0E0E"/>
                </a:solidFill>
                <a:round/>
                <a:headEnd/>
                <a:tailEnd/>
              </a:ln>
              <a:effectLst/>
            </p:spPr>
            <p:txBody>
              <a:bodyPr>
                <a:prstTxWarp prst="textNoShape">
                  <a:avLst/>
                </a:prstTxWarp>
              </a:bodyPr>
              <a:lstStyle/>
              <a:p>
                <a:endParaRPr lang="en-US"/>
              </a:p>
            </p:txBody>
          </p:sp>
          <p:sp>
            <p:nvSpPr>
              <p:cNvPr id="42" name="Line 295"/>
              <p:cNvSpPr>
                <a:spLocks noChangeShapeType="1"/>
              </p:cNvSpPr>
              <p:nvPr/>
            </p:nvSpPr>
            <p:spPr bwMode="auto">
              <a:xfrm>
                <a:off x="1882" y="2756"/>
                <a:ext cx="1" cy="1073"/>
              </a:xfrm>
              <a:prstGeom prst="line">
                <a:avLst/>
              </a:prstGeom>
              <a:noFill/>
              <a:ln w="25400">
                <a:solidFill>
                  <a:srgbClr val="1C1C1C"/>
                </a:solidFill>
                <a:round/>
                <a:headEnd/>
                <a:tailEnd/>
              </a:ln>
              <a:effectLst/>
            </p:spPr>
            <p:txBody>
              <a:bodyPr>
                <a:prstTxWarp prst="textNoShape">
                  <a:avLst/>
                </a:prstTxWarp>
              </a:bodyPr>
              <a:lstStyle/>
              <a:p>
                <a:endParaRPr lang="en-US"/>
              </a:p>
            </p:txBody>
          </p:sp>
          <p:sp>
            <p:nvSpPr>
              <p:cNvPr id="43" name="Line 296"/>
              <p:cNvSpPr>
                <a:spLocks noChangeShapeType="1"/>
              </p:cNvSpPr>
              <p:nvPr/>
            </p:nvSpPr>
            <p:spPr bwMode="auto">
              <a:xfrm>
                <a:off x="1889" y="2756"/>
                <a:ext cx="1" cy="1073"/>
              </a:xfrm>
              <a:prstGeom prst="line">
                <a:avLst/>
              </a:prstGeom>
              <a:noFill/>
              <a:ln w="25400">
                <a:solidFill>
                  <a:srgbClr val="2A2A2A"/>
                </a:solidFill>
                <a:round/>
                <a:headEnd/>
                <a:tailEnd/>
              </a:ln>
              <a:effectLst/>
            </p:spPr>
            <p:txBody>
              <a:bodyPr>
                <a:prstTxWarp prst="textNoShape">
                  <a:avLst/>
                </a:prstTxWarp>
              </a:bodyPr>
              <a:lstStyle/>
              <a:p>
                <a:endParaRPr lang="en-US"/>
              </a:p>
            </p:txBody>
          </p:sp>
          <p:sp>
            <p:nvSpPr>
              <p:cNvPr id="44" name="Line 297"/>
              <p:cNvSpPr>
                <a:spLocks noChangeShapeType="1"/>
              </p:cNvSpPr>
              <p:nvPr/>
            </p:nvSpPr>
            <p:spPr bwMode="auto">
              <a:xfrm>
                <a:off x="1897" y="2756"/>
                <a:ext cx="1" cy="1073"/>
              </a:xfrm>
              <a:prstGeom prst="line">
                <a:avLst/>
              </a:prstGeom>
              <a:noFill/>
              <a:ln w="25400">
                <a:solidFill>
                  <a:srgbClr val="383838"/>
                </a:solidFill>
                <a:round/>
                <a:headEnd/>
                <a:tailEnd/>
              </a:ln>
              <a:effectLst/>
            </p:spPr>
            <p:txBody>
              <a:bodyPr>
                <a:prstTxWarp prst="textNoShape">
                  <a:avLst/>
                </a:prstTxWarp>
              </a:bodyPr>
              <a:lstStyle/>
              <a:p>
                <a:endParaRPr lang="en-US"/>
              </a:p>
            </p:txBody>
          </p:sp>
          <p:sp>
            <p:nvSpPr>
              <p:cNvPr id="45" name="Line 298"/>
              <p:cNvSpPr>
                <a:spLocks noChangeShapeType="1"/>
              </p:cNvSpPr>
              <p:nvPr/>
            </p:nvSpPr>
            <p:spPr bwMode="auto">
              <a:xfrm>
                <a:off x="1897" y="2756"/>
                <a:ext cx="1" cy="1073"/>
              </a:xfrm>
              <a:prstGeom prst="line">
                <a:avLst/>
              </a:prstGeom>
              <a:noFill/>
              <a:ln w="25400">
                <a:solidFill>
                  <a:srgbClr val="474747"/>
                </a:solidFill>
                <a:round/>
                <a:headEnd/>
                <a:tailEnd/>
              </a:ln>
              <a:effectLst/>
            </p:spPr>
            <p:txBody>
              <a:bodyPr>
                <a:prstTxWarp prst="textNoShape">
                  <a:avLst/>
                </a:prstTxWarp>
              </a:bodyPr>
              <a:lstStyle/>
              <a:p>
                <a:endParaRPr lang="en-US"/>
              </a:p>
            </p:txBody>
          </p:sp>
          <p:sp>
            <p:nvSpPr>
              <p:cNvPr id="46" name="Line 299"/>
              <p:cNvSpPr>
                <a:spLocks noChangeShapeType="1"/>
              </p:cNvSpPr>
              <p:nvPr/>
            </p:nvSpPr>
            <p:spPr bwMode="auto">
              <a:xfrm>
                <a:off x="1905" y="2756"/>
                <a:ext cx="1" cy="1073"/>
              </a:xfrm>
              <a:prstGeom prst="line">
                <a:avLst/>
              </a:prstGeom>
              <a:noFill/>
              <a:ln w="25400">
                <a:solidFill>
                  <a:srgbClr val="555555"/>
                </a:solidFill>
                <a:round/>
                <a:headEnd/>
                <a:tailEnd/>
              </a:ln>
              <a:effectLst/>
            </p:spPr>
            <p:txBody>
              <a:bodyPr>
                <a:prstTxWarp prst="textNoShape">
                  <a:avLst/>
                </a:prstTxWarp>
              </a:bodyPr>
              <a:lstStyle/>
              <a:p>
                <a:endParaRPr lang="en-US"/>
              </a:p>
            </p:txBody>
          </p:sp>
          <p:sp>
            <p:nvSpPr>
              <p:cNvPr id="47" name="Line 300"/>
              <p:cNvSpPr>
                <a:spLocks noChangeShapeType="1"/>
              </p:cNvSpPr>
              <p:nvPr/>
            </p:nvSpPr>
            <p:spPr bwMode="auto">
              <a:xfrm>
                <a:off x="1913" y="2756"/>
                <a:ext cx="1" cy="1073"/>
              </a:xfrm>
              <a:prstGeom prst="line">
                <a:avLst/>
              </a:prstGeom>
              <a:noFill/>
              <a:ln w="25400">
                <a:solidFill>
                  <a:srgbClr val="636363"/>
                </a:solidFill>
                <a:round/>
                <a:headEnd/>
                <a:tailEnd/>
              </a:ln>
              <a:effectLst/>
            </p:spPr>
            <p:txBody>
              <a:bodyPr>
                <a:prstTxWarp prst="textNoShape">
                  <a:avLst/>
                </a:prstTxWarp>
              </a:bodyPr>
              <a:lstStyle/>
              <a:p>
                <a:endParaRPr lang="en-US"/>
              </a:p>
            </p:txBody>
          </p:sp>
          <p:sp>
            <p:nvSpPr>
              <p:cNvPr id="48" name="Line 301"/>
              <p:cNvSpPr>
                <a:spLocks noChangeShapeType="1"/>
              </p:cNvSpPr>
              <p:nvPr/>
            </p:nvSpPr>
            <p:spPr bwMode="auto">
              <a:xfrm>
                <a:off x="1921" y="2756"/>
                <a:ext cx="1" cy="1073"/>
              </a:xfrm>
              <a:prstGeom prst="line">
                <a:avLst/>
              </a:prstGeom>
              <a:noFill/>
              <a:ln w="25400">
                <a:solidFill>
                  <a:srgbClr val="717171"/>
                </a:solidFill>
                <a:round/>
                <a:headEnd/>
                <a:tailEnd/>
              </a:ln>
              <a:effectLst/>
            </p:spPr>
            <p:txBody>
              <a:bodyPr>
                <a:prstTxWarp prst="textNoShape">
                  <a:avLst/>
                </a:prstTxWarp>
              </a:bodyPr>
              <a:lstStyle/>
              <a:p>
                <a:endParaRPr lang="en-US"/>
              </a:p>
            </p:txBody>
          </p:sp>
          <p:sp>
            <p:nvSpPr>
              <p:cNvPr id="49" name="Line 302"/>
              <p:cNvSpPr>
                <a:spLocks noChangeShapeType="1"/>
              </p:cNvSpPr>
              <p:nvPr/>
            </p:nvSpPr>
            <p:spPr bwMode="auto">
              <a:xfrm>
                <a:off x="1921" y="2756"/>
                <a:ext cx="1" cy="1073"/>
              </a:xfrm>
              <a:prstGeom prst="line">
                <a:avLst/>
              </a:prstGeom>
              <a:noFill/>
              <a:ln w="25400">
                <a:solidFill>
                  <a:srgbClr val="7F7F7F"/>
                </a:solidFill>
                <a:round/>
                <a:headEnd/>
                <a:tailEnd/>
              </a:ln>
              <a:effectLst/>
            </p:spPr>
            <p:txBody>
              <a:bodyPr>
                <a:prstTxWarp prst="textNoShape">
                  <a:avLst/>
                </a:prstTxWarp>
              </a:bodyPr>
              <a:lstStyle/>
              <a:p>
                <a:endParaRPr lang="en-US"/>
              </a:p>
            </p:txBody>
          </p:sp>
          <p:sp>
            <p:nvSpPr>
              <p:cNvPr id="50" name="Line 303"/>
              <p:cNvSpPr>
                <a:spLocks noChangeShapeType="1"/>
              </p:cNvSpPr>
              <p:nvPr/>
            </p:nvSpPr>
            <p:spPr bwMode="auto">
              <a:xfrm>
                <a:off x="1929" y="2756"/>
                <a:ext cx="1" cy="1073"/>
              </a:xfrm>
              <a:prstGeom prst="line">
                <a:avLst/>
              </a:prstGeom>
              <a:noFill/>
              <a:ln w="25400">
                <a:solidFill>
                  <a:srgbClr val="8E8E8E"/>
                </a:solidFill>
                <a:round/>
                <a:headEnd/>
                <a:tailEnd/>
              </a:ln>
              <a:effectLst/>
            </p:spPr>
            <p:txBody>
              <a:bodyPr>
                <a:prstTxWarp prst="textNoShape">
                  <a:avLst/>
                </a:prstTxWarp>
              </a:bodyPr>
              <a:lstStyle/>
              <a:p>
                <a:endParaRPr lang="en-US"/>
              </a:p>
            </p:txBody>
          </p:sp>
          <p:sp>
            <p:nvSpPr>
              <p:cNvPr id="51" name="Line 304"/>
              <p:cNvSpPr>
                <a:spLocks noChangeShapeType="1"/>
              </p:cNvSpPr>
              <p:nvPr/>
            </p:nvSpPr>
            <p:spPr bwMode="auto">
              <a:xfrm>
                <a:off x="1937" y="2756"/>
                <a:ext cx="1" cy="1073"/>
              </a:xfrm>
              <a:prstGeom prst="line">
                <a:avLst/>
              </a:prstGeom>
              <a:noFill/>
              <a:ln w="25400">
                <a:solidFill>
                  <a:srgbClr val="9C9C9C"/>
                </a:solidFill>
                <a:round/>
                <a:headEnd/>
                <a:tailEnd/>
              </a:ln>
              <a:effectLst/>
            </p:spPr>
            <p:txBody>
              <a:bodyPr>
                <a:prstTxWarp prst="textNoShape">
                  <a:avLst/>
                </a:prstTxWarp>
              </a:bodyPr>
              <a:lstStyle/>
              <a:p>
                <a:endParaRPr lang="en-US"/>
              </a:p>
            </p:txBody>
          </p:sp>
          <p:sp>
            <p:nvSpPr>
              <p:cNvPr id="52" name="Line 305"/>
              <p:cNvSpPr>
                <a:spLocks noChangeShapeType="1"/>
              </p:cNvSpPr>
              <p:nvPr/>
            </p:nvSpPr>
            <p:spPr bwMode="auto">
              <a:xfrm>
                <a:off x="1937" y="2756"/>
                <a:ext cx="1" cy="1073"/>
              </a:xfrm>
              <a:prstGeom prst="line">
                <a:avLst/>
              </a:prstGeom>
              <a:noFill/>
              <a:ln w="25400">
                <a:solidFill>
                  <a:srgbClr val="AAAAAA"/>
                </a:solidFill>
                <a:round/>
                <a:headEnd/>
                <a:tailEnd/>
              </a:ln>
              <a:effectLst/>
            </p:spPr>
            <p:txBody>
              <a:bodyPr>
                <a:prstTxWarp prst="textNoShape">
                  <a:avLst/>
                </a:prstTxWarp>
              </a:bodyPr>
              <a:lstStyle/>
              <a:p>
                <a:endParaRPr lang="en-US"/>
              </a:p>
            </p:txBody>
          </p:sp>
          <p:sp>
            <p:nvSpPr>
              <p:cNvPr id="53" name="Line 306"/>
              <p:cNvSpPr>
                <a:spLocks noChangeShapeType="1"/>
              </p:cNvSpPr>
              <p:nvPr/>
            </p:nvSpPr>
            <p:spPr bwMode="auto">
              <a:xfrm>
                <a:off x="1945" y="2756"/>
                <a:ext cx="1" cy="1073"/>
              </a:xfrm>
              <a:prstGeom prst="line">
                <a:avLst/>
              </a:prstGeom>
              <a:noFill/>
              <a:ln w="25400">
                <a:solidFill>
                  <a:srgbClr val="B8B8B8"/>
                </a:solidFill>
                <a:round/>
                <a:headEnd/>
                <a:tailEnd/>
              </a:ln>
              <a:effectLst/>
            </p:spPr>
            <p:txBody>
              <a:bodyPr>
                <a:prstTxWarp prst="textNoShape">
                  <a:avLst/>
                </a:prstTxWarp>
              </a:bodyPr>
              <a:lstStyle/>
              <a:p>
                <a:endParaRPr lang="en-US"/>
              </a:p>
            </p:txBody>
          </p:sp>
          <p:sp>
            <p:nvSpPr>
              <p:cNvPr id="54" name="Line 307"/>
              <p:cNvSpPr>
                <a:spLocks noChangeShapeType="1"/>
              </p:cNvSpPr>
              <p:nvPr/>
            </p:nvSpPr>
            <p:spPr bwMode="auto">
              <a:xfrm>
                <a:off x="1953" y="2756"/>
                <a:ext cx="1" cy="1073"/>
              </a:xfrm>
              <a:prstGeom prst="line">
                <a:avLst/>
              </a:prstGeom>
              <a:noFill/>
              <a:ln w="25400">
                <a:solidFill>
                  <a:srgbClr val="C7C7C7"/>
                </a:solidFill>
                <a:round/>
                <a:headEnd/>
                <a:tailEnd/>
              </a:ln>
              <a:effectLst/>
            </p:spPr>
            <p:txBody>
              <a:bodyPr>
                <a:prstTxWarp prst="textNoShape">
                  <a:avLst/>
                </a:prstTxWarp>
              </a:bodyPr>
              <a:lstStyle/>
              <a:p>
                <a:endParaRPr lang="en-US"/>
              </a:p>
            </p:txBody>
          </p:sp>
          <p:sp>
            <p:nvSpPr>
              <p:cNvPr id="55" name="Line 308"/>
              <p:cNvSpPr>
                <a:spLocks noChangeShapeType="1"/>
              </p:cNvSpPr>
              <p:nvPr/>
            </p:nvSpPr>
            <p:spPr bwMode="auto">
              <a:xfrm>
                <a:off x="1953" y="2756"/>
                <a:ext cx="1" cy="1073"/>
              </a:xfrm>
              <a:prstGeom prst="line">
                <a:avLst/>
              </a:prstGeom>
              <a:noFill/>
              <a:ln w="25400">
                <a:solidFill>
                  <a:srgbClr val="D5D5D5"/>
                </a:solidFill>
                <a:round/>
                <a:headEnd/>
                <a:tailEnd/>
              </a:ln>
              <a:effectLst/>
            </p:spPr>
            <p:txBody>
              <a:bodyPr>
                <a:prstTxWarp prst="textNoShape">
                  <a:avLst/>
                </a:prstTxWarp>
              </a:bodyPr>
              <a:lstStyle/>
              <a:p>
                <a:endParaRPr lang="en-US"/>
              </a:p>
            </p:txBody>
          </p:sp>
          <p:sp>
            <p:nvSpPr>
              <p:cNvPr id="56" name="Line 309"/>
              <p:cNvSpPr>
                <a:spLocks noChangeShapeType="1"/>
              </p:cNvSpPr>
              <p:nvPr/>
            </p:nvSpPr>
            <p:spPr bwMode="auto">
              <a:xfrm>
                <a:off x="1961" y="2756"/>
                <a:ext cx="1" cy="1073"/>
              </a:xfrm>
              <a:prstGeom prst="line">
                <a:avLst/>
              </a:prstGeom>
              <a:noFill/>
              <a:ln w="25400">
                <a:solidFill>
                  <a:srgbClr val="E3E3E3"/>
                </a:solidFill>
                <a:round/>
                <a:headEnd/>
                <a:tailEnd/>
              </a:ln>
              <a:effectLst/>
            </p:spPr>
            <p:txBody>
              <a:bodyPr>
                <a:prstTxWarp prst="textNoShape">
                  <a:avLst/>
                </a:prstTxWarp>
              </a:bodyPr>
              <a:lstStyle/>
              <a:p>
                <a:endParaRPr lang="en-US"/>
              </a:p>
            </p:txBody>
          </p:sp>
          <p:sp>
            <p:nvSpPr>
              <p:cNvPr id="57" name="Line 310"/>
              <p:cNvSpPr>
                <a:spLocks noChangeShapeType="1"/>
              </p:cNvSpPr>
              <p:nvPr/>
            </p:nvSpPr>
            <p:spPr bwMode="auto">
              <a:xfrm>
                <a:off x="1969" y="2756"/>
                <a:ext cx="1" cy="1073"/>
              </a:xfrm>
              <a:prstGeom prst="line">
                <a:avLst/>
              </a:prstGeom>
              <a:noFill/>
              <a:ln w="25400">
                <a:solidFill>
                  <a:srgbClr val="F1F1F1"/>
                </a:solidFill>
                <a:round/>
                <a:headEnd/>
                <a:tailEnd/>
              </a:ln>
              <a:effectLst/>
            </p:spPr>
            <p:txBody>
              <a:bodyPr>
                <a:prstTxWarp prst="textNoShape">
                  <a:avLst/>
                </a:prstTxWarp>
              </a:bodyPr>
              <a:lstStyle/>
              <a:p>
                <a:endParaRPr lang="en-US"/>
              </a:p>
            </p:txBody>
          </p:sp>
          <p:sp>
            <p:nvSpPr>
              <p:cNvPr id="58" name="Line 311"/>
              <p:cNvSpPr>
                <a:spLocks noChangeShapeType="1"/>
              </p:cNvSpPr>
              <p:nvPr/>
            </p:nvSpPr>
            <p:spPr bwMode="auto">
              <a:xfrm>
                <a:off x="1969" y="2756"/>
                <a:ext cx="1" cy="1073"/>
              </a:xfrm>
              <a:prstGeom prst="line">
                <a:avLst/>
              </a:prstGeom>
              <a:noFill/>
              <a:ln w="25400">
                <a:solidFill>
                  <a:srgbClr val="FFFFFF"/>
                </a:solidFill>
                <a:round/>
                <a:headEnd/>
                <a:tailEnd/>
              </a:ln>
              <a:effectLst/>
            </p:spPr>
            <p:txBody>
              <a:bodyPr>
                <a:prstTxWarp prst="textNoShape">
                  <a:avLst/>
                </a:prstTxWarp>
              </a:bodyPr>
              <a:lstStyle/>
              <a:p>
                <a:endParaRPr lang="en-US"/>
              </a:p>
            </p:txBody>
          </p:sp>
          <p:sp>
            <p:nvSpPr>
              <p:cNvPr id="59" name="Rectangle 312"/>
              <p:cNvSpPr>
                <a:spLocks noChangeArrowheads="1"/>
              </p:cNvSpPr>
              <p:nvPr/>
            </p:nvSpPr>
            <p:spPr bwMode="auto">
              <a:xfrm>
                <a:off x="1870" y="2760"/>
                <a:ext cx="95" cy="1073"/>
              </a:xfrm>
              <a:prstGeom prst="rect">
                <a:avLst/>
              </a:prstGeom>
              <a:noFill/>
              <a:ln w="12700">
                <a:solidFill>
                  <a:srgbClr val="FFFFFF"/>
                </a:solidFill>
                <a:miter lim="800000"/>
                <a:headEnd/>
                <a:tailEnd/>
              </a:ln>
              <a:effectLst/>
            </p:spPr>
            <p:txBody>
              <a:bodyPr>
                <a:prstTxWarp prst="textNoShape">
                  <a:avLst/>
                </a:prstTxWarp>
              </a:bodyPr>
              <a:lstStyle/>
              <a:p>
                <a:endParaRPr lang="en-US"/>
              </a:p>
            </p:txBody>
          </p:sp>
          <p:sp>
            <p:nvSpPr>
              <p:cNvPr id="60" name="Line 313"/>
              <p:cNvSpPr>
                <a:spLocks noChangeShapeType="1"/>
              </p:cNvSpPr>
              <p:nvPr/>
            </p:nvSpPr>
            <p:spPr bwMode="auto">
              <a:xfrm>
                <a:off x="2136" y="2756"/>
                <a:ext cx="1" cy="1073"/>
              </a:xfrm>
              <a:prstGeom prst="line">
                <a:avLst/>
              </a:prstGeom>
              <a:noFill/>
              <a:ln w="25400">
                <a:solidFill>
                  <a:srgbClr val="000000"/>
                </a:solidFill>
                <a:round/>
                <a:headEnd/>
                <a:tailEnd/>
              </a:ln>
              <a:effectLst/>
            </p:spPr>
            <p:txBody>
              <a:bodyPr>
                <a:prstTxWarp prst="textNoShape">
                  <a:avLst/>
                </a:prstTxWarp>
              </a:bodyPr>
              <a:lstStyle/>
              <a:p>
                <a:endParaRPr lang="en-US"/>
              </a:p>
            </p:txBody>
          </p:sp>
          <p:sp>
            <p:nvSpPr>
              <p:cNvPr id="61" name="Line 314"/>
              <p:cNvSpPr>
                <a:spLocks noChangeShapeType="1"/>
              </p:cNvSpPr>
              <p:nvPr/>
            </p:nvSpPr>
            <p:spPr bwMode="auto">
              <a:xfrm>
                <a:off x="2136" y="2756"/>
                <a:ext cx="1" cy="1073"/>
              </a:xfrm>
              <a:prstGeom prst="line">
                <a:avLst/>
              </a:prstGeom>
              <a:noFill/>
              <a:ln w="25400">
                <a:solidFill>
                  <a:srgbClr val="0E0E0E"/>
                </a:solidFill>
                <a:round/>
                <a:headEnd/>
                <a:tailEnd/>
              </a:ln>
              <a:effectLst/>
            </p:spPr>
            <p:txBody>
              <a:bodyPr>
                <a:prstTxWarp prst="textNoShape">
                  <a:avLst/>
                </a:prstTxWarp>
              </a:bodyPr>
              <a:lstStyle/>
              <a:p>
                <a:endParaRPr lang="en-US"/>
              </a:p>
            </p:txBody>
          </p:sp>
          <p:sp>
            <p:nvSpPr>
              <p:cNvPr id="62" name="Line 315"/>
              <p:cNvSpPr>
                <a:spLocks noChangeShapeType="1"/>
              </p:cNvSpPr>
              <p:nvPr/>
            </p:nvSpPr>
            <p:spPr bwMode="auto">
              <a:xfrm>
                <a:off x="2144" y="2756"/>
                <a:ext cx="1" cy="1073"/>
              </a:xfrm>
              <a:prstGeom prst="line">
                <a:avLst/>
              </a:prstGeom>
              <a:noFill/>
              <a:ln w="25400">
                <a:solidFill>
                  <a:srgbClr val="1C1C1C"/>
                </a:solidFill>
                <a:round/>
                <a:headEnd/>
                <a:tailEnd/>
              </a:ln>
              <a:effectLst/>
            </p:spPr>
            <p:txBody>
              <a:bodyPr>
                <a:prstTxWarp prst="textNoShape">
                  <a:avLst/>
                </a:prstTxWarp>
              </a:bodyPr>
              <a:lstStyle/>
              <a:p>
                <a:endParaRPr lang="en-US"/>
              </a:p>
            </p:txBody>
          </p:sp>
          <p:sp>
            <p:nvSpPr>
              <p:cNvPr id="63" name="Line 316"/>
              <p:cNvSpPr>
                <a:spLocks noChangeShapeType="1"/>
              </p:cNvSpPr>
              <p:nvPr/>
            </p:nvSpPr>
            <p:spPr bwMode="auto">
              <a:xfrm>
                <a:off x="2152" y="2756"/>
                <a:ext cx="1" cy="1073"/>
              </a:xfrm>
              <a:prstGeom prst="line">
                <a:avLst/>
              </a:prstGeom>
              <a:noFill/>
              <a:ln w="25400">
                <a:solidFill>
                  <a:srgbClr val="2A2A2A"/>
                </a:solidFill>
                <a:round/>
                <a:headEnd/>
                <a:tailEnd/>
              </a:ln>
              <a:effectLst/>
            </p:spPr>
            <p:txBody>
              <a:bodyPr>
                <a:prstTxWarp prst="textNoShape">
                  <a:avLst/>
                </a:prstTxWarp>
              </a:bodyPr>
              <a:lstStyle/>
              <a:p>
                <a:endParaRPr lang="en-US"/>
              </a:p>
            </p:txBody>
          </p:sp>
          <p:sp>
            <p:nvSpPr>
              <p:cNvPr id="64" name="Line 317"/>
              <p:cNvSpPr>
                <a:spLocks noChangeShapeType="1"/>
              </p:cNvSpPr>
              <p:nvPr/>
            </p:nvSpPr>
            <p:spPr bwMode="auto">
              <a:xfrm>
                <a:off x="2152" y="2756"/>
                <a:ext cx="1" cy="1073"/>
              </a:xfrm>
              <a:prstGeom prst="line">
                <a:avLst/>
              </a:prstGeom>
              <a:noFill/>
              <a:ln w="25400">
                <a:solidFill>
                  <a:srgbClr val="383838"/>
                </a:solidFill>
                <a:round/>
                <a:headEnd/>
                <a:tailEnd/>
              </a:ln>
              <a:effectLst/>
            </p:spPr>
            <p:txBody>
              <a:bodyPr>
                <a:prstTxWarp prst="textNoShape">
                  <a:avLst/>
                </a:prstTxWarp>
              </a:bodyPr>
              <a:lstStyle/>
              <a:p>
                <a:endParaRPr lang="en-US"/>
              </a:p>
            </p:txBody>
          </p:sp>
          <p:sp>
            <p:nvSpPr>
              <p:cNvPr id="65" name="Line 318"/>
              <p:cNvSpPr>
                <a:spLocks noChangeShapeType="1"/>
              </p:cNvSpPr>
              <p:nvPr/>
            </p:nvSpPr>
            <p:spPr bwMode="auto">
              <a:xfrm>
                <a:off x="2160" y="2756"/>
                <a:ext cx="1" cy="1073"/>
              </a:xfrm>
              <a:prstGeom prst="line">
                <a:avLst/>
              </a:prstGeom>
              <a:noFill/>
              <a:ln w="25400">
                <a:solidFill>
                  <a:srgbClr val="474747"/>
                </a:solidFill>
                <a:round/>
                <a:headEnd/>
                <a:tailEnd/>
              </a:ln>
              <a:effectLst/>
            </p:spPr>
            <p:txBody>
              <a:bodyPr>
                <a:prstTxWarp prst="textNoShape">
                  <a:avLst/>
                </a:prstTxWarp>
              </a:bodyPr>
              <a:lstStyle/>
              <a:p>
                <a:endParaRPr lang="en-US"/>
              </a:p>
            </p:txBody>
          </p:sp>
          <p:sp>
            <p:nvSpPr>
              <p:cNvPr id="66" name="Line 319"/>
              <p:cNvSpPr>
                <a:spLocks noChangeShapeType="1"/>
              </p:cNvSpPr>
              <p:nvPr/>
            </p:nvSpPr>
            <p:spPr bwMode="auto">
              <a:xfrm>
                <a:off x="2167" y="2756"/>
                <a:ext cx="1" cy="1073"/>
              </a:xfrm>
              <a:prstGeom prst="line">
                <a:avLst/>
              </a:prstGeom>
              <a:noFill/>
              <a:ln w="25400">
                <a:solidFill>
                  <a:srgbClr val="555555"/>
                </a:solidFill>
                <a:round/>
                <a:headEnd/>
                <a:tailEnd/>
              </a:ln>
              <a:effectLst/>
            </p:spPr>
            <p:txBody>
              <a:bodyPr>
                <a:prstTxWarp prst="textNoShape">
                  <a:avLst/>
                </a:prstTxWarp>
              </a:bodyPr>
              <a:lstStyle/>
              <a:p>
                <a:endParaRPr lang="en-US"/>
              </a:p>
            </p:txBody>
          </p:sp>
          <p:sp>
            <p:nvSpPr>
              <p:cNvPr id="67" name="Line 320"/>
              <p:cNvSpPr>
                <a:spLocks noChangeShapeType="1"/>
              </p:cNvSpPr>
              <p:nvPr/>
            </p:nvSpPr>
            <p:spPr bwMode="auto">
              <a:xfrm>
                <a:off x="2167" y="2756"/>
                <a:ext cx="1" cy="1073"/>
              </a:xfrm>
              <a:prstGeom prst="line">
                <a:avLst/>
              </a:prstGeom>
              <a:noFill/>
              <a:ln w="25400">
                <a:solidFill>
                  <a:srgbClr val="636363"/>
                </a:solidFill>
                <a:round/>
                <a:headEnd/>
                <a:tailEnd/>
              </a:ln>
              <a:effectLst/>
            </p:spPr>
            <p:txBody>
              <a:bodyPr>
                <a:prstTxWarp prst="textNoShape">
                  <a:avLst/>
                </a:prstTxWarp>
              </a:bodyPr>
              <a:lstStyle/>
              <a:p>
                <a:endParaRPr lang="en-US"/>
              </a:p>
            </p:txBody>
          </p:sp>
          <p:sp>
            <p:nvSpPr>
              <p:cNvPr id="68" name="Line 321"/>
              <p:cNvSpPr>
                <a:spLocks noChangeShapeType="1"/>
              </p:cNvSpPr>
              <p:nvPr/>
            </p:nvSpPr>
            <p:spPr bwMode="auto">
              <a:xfrm>
                <a:off x="2175" y="2756"/>
                <a:ext cx="1" cy="1073"/>
              </a:xfrm>
              <a:prstGeom prst="line">
                <a:avLst/>
              </a:prstGeom>
              <a:noFill/>
              <a:ln w="25400">
                <a:solidFill>
                  <a:srgbClr val="717171"/>
                </a:solidFill>
                <a:round/>
                <a:headEnd/>
                <a:tailEnd/>
              </a:ln>
              <a:effectLst/>
            </p:spPr>
            <p:txBody>
              <a:bodyPr>
                <a:prstTxWarp prst="textNoShape">
                  <a:avLst/>
                </a:prstTxWarp>
              </a:bodyPr>
              <a:lstStyle/>
              <a:p>
                <a:endParaRPr lang="en-US"/>
              </a:p>
            </p:txBody>
          </p:sp>
          <p:sp>
            <p:nvSpPr>
              <p:cNvPr id="69" name="Line 322"/>
              <p:cNvSpPr>
                <a:spLocks noChangeShapeType="1"/>
              </p:cNvSpPr>
              <p:nvPr/>
            </p:nvSpPr>
            <p:spPr bwMode="auto">
              <a:xfrm>
                <a:off x="2183" y="2756"/>
                <a:ext cx="1" cy="1073"/>
              </a:xfrm>
              <a:prstGeom prst="line">
                <a:avLst/>
              </a:prstGeom>
              <a:noFill/>
              <a:ln w="25400">
                <a:solidFill>
                  <a:srgbClr val="7F7F7F"/>
                </a:solidFill>
                <a:round/>
                <a:headEnd/>
                <a:tailEnd/>
              </a:ln>
              <a:effectLst/>
            </p:spPr>
            <p:txBody>
              <a:bodyPr>
                <a:prstTxWarp prst="textNoShape">
                  <a:avLst/>
                </a:prstTxWarp>
              </a:bodyPr>
              <a:lstStyle/>
              <a:p>
                <a:endParaRPr lang="en-US"/>
              </a:p>
            </p:txBody>
          </p:sp>
          <p:sp>
            <p:nvSpPr>
              <p:cNvPr id="70" name="Line 323"/>
              <p:cNvSpPr>
                <a:spLocks noChangeShapeType="1"/>
              </p:cNvSpPr>
              <p:nvPr/>
            </p:nvSpPr>
            <p:spPr bwMode="auto">
              <a:xfrm>
                <a:off x="2191" y="2756"/>
                <a:ext cx="1" cy="1073"/>
              </a:xfrm>
              <a:prstGeom prst="line">
                <a:avLst/>
              </a:prstGeom>
              <a:noFill/>
              <a:ln w="25400">
                <a:solidFill>
                  <a:srgbClr val="8E8E8E"/>
                </a:solidFill>
                <a:round/>
                <a:headEnd/>
                <a:tailEnd/>
              </a:ln>
              <a:effectLst/>
            </p:spPr>
            <p:txBody>
              <a:bodyPr>
                <a:prstTxWarp prst="textNoShape">
                  <a:avLst/>
                </a:prstTxWarp>
              </a:bodyPr>
              <a:lstStyle/>
              <a:p>
                <a:endParaRPr lang="en-US"/>
              </a:p>
            </p:txBody>
          </p:sp>
          <p:sp>
            <p:nvSpPr>
              <p:cNvPr id="71" name="Line 324"/>
              <p:cNvSpPr>
                <a:spLocks noChangeShapeType="1"/>
              </p:cNvSpPr>
              <p:nvPr/>
            </p:nvSpPr>
            <p:spPr bwMode="auto">
              <a:xfrm>
                <a:off x="2191" y="2756"/>
                <a:ext cx="1" cy="1073"/>
              </a:xfrm>
              <a:prstGeom prst="line">
                <a:avLst/>
              </a:prstGeom>
              <a:noFill/>
              <a:ln w="25400">
                <a:solidFill>
                  <a:srgbClr val="9C9C9C"/>
                </a:solidFill>
                <a:round/>
                <a:headEnd/>
                <a:tailEnd/>
              </a:ln>
              <a:effectLst/>
            </p:spPr>
            <p:txBody>
              <a:bodyPr>
                <a:prstTxWarp prst="textNoShape">
                  <a:avLst/>
                </a:prstTxWarp>
              </a:bodyPr>
              <a:lstStyle/>
              <a:p>
                <a:endParaRPr lang="en-US"/>
              </a:p>
            </p:txBody>
          </p:sp>
          <p:sp>
            <p:nvSpPr>
              <p:cNvPr id="72" name="Line 325"/>
              <p:cNvSpPr>
                <a:spLocks noChangeShapeType="1"/>
              </p:cNvSpPr>
              <p:nvPr/>
            </p:nvSpPr>
            <p:spPr bwMode="auto">
              <a:xfrm>
                <a:off x="2199" y="2756"/>
                <a:ext cx="1" cy="1073"/>
              </a:xfrm>
              <a:prstGeom prst="line">
                <a:avLst/>
              </a:prstGeom>
              <a:noFill/>
              <a:ln w="25400">
                <a:solidFill>
                  <a:srgbClr val="AAAAAA"/>
                </a:solidFill>
                <a:round/>
                <a:headEnd/>
                <a:tailEnd/>
              </a:ln>
              <a:effectLst/>
            </p:spPr>
            <p:txBody>
              <a:bodyPr>
                <a:prstTxWarp prst="textNoShape">
                  <a:avLst/>
                </a:prstTxWarp>
              </a:bodyPr>
              <a:lstStyle/>
              <a:p>
                <a:endParaRPr lang="en-US"/>
              </a:p>
            </p:txBody>
          </p:sp>
          <p:sp>
            <p:nvSpPr>
              <p:cNvPr id="73" name="Line 326"/>
              <p:cNvSpPr>
                <a:spLocks noChangeShapeType="1"/>
              </p:cNvSpPr>
              <p:nvPr/>
            </p:nvSpPr>
            <p:spPr bwMode="auto">
              <a:xfrm>
                <a:off x="2207" y="2756"/>
                <a:ext cx="1" cy="1073"/>
              </a:xfrm>
              <a:prstGeom prst="line">
                <a:avLst/>
              </a:prstGeom>
              <a:noFill/>
              <a:ln w="25400">
                <a:solidFill>
                  <a:srgbClr val="B8B8B8"/>
                </a:solidFill>
                <a:round/>
                <a:headEnd/>
                <a:tailEnd/>
              </a:ln>
              <a:effectLst/>
            </p:spPr>
            <p:txBody>
              <a:bodyPr>
                <a:prstTxWarp prst="textNoShape">
                  <a:avLst/>
                </a:prstTxWarp>
              </a:bodyPr>
              <a:lstStyle/>
              <a:p>
                <a:endParaRPr lang="en-US"/>
              </a:p>
            </p:txBody>
          </p:sp>
          <p:sp>
            <p:nvSpPr>
              <p:cNvPr id="74" name="Line 327"/>
              <p:cNvSpPr>
                <a:spLocks noChangeShapeType="1"/>
              </p:cNvSpPr>
              <p:nvPr/>
            </p:nvSpPr>
            <p:spPr bwMode="auto">
              <a:xfrm>
                <a:off x="2207" y="2756"/>
                <a:ext cx="1" cy="1073"/>
              </a:xfrm>
              <a:prstGeom prst="line">
                <a:avLst/>
              </a:prstGeom>
              <a:noFill/>
              <a:ln w="25400">
                <a:solidFill>
                  <a:srgbClr val="C7C7C7"/>
                </a:solidFill>
                <a:round/>
                <a:headEnd/>
                <a:tailEnd/>
              </a:ln>
              <a:effectLst/>
            </p:spPr>
            <p:txBody>
              <a:bodyPr>
                <a:prstTxWarp prst="textNoShape">
                  <a:avLst/>
                </a:prstTxWarp>
              </a:bodyPr>
              <a:lstStyle/>
              <a:p>
                <a:endParaRPr lang="en-US"/>
              </a:p>
            </p:txBody>
          </p:sp>
          <p:sp>
            <p:nvSpPr>
              <p:cNvPr id="75" name="Line 328"/>
              <p:cNvSpPr>
                <a:spLocks noChangeShapeType="1"/>
              </p:cNvSpPr>
              <p:nvPr/>
            </p:nvSpPr>
            <p:spPr bwMode="auto">
              <a:xfrm>
                <a:off x="2215" y="2756"/>
                <a:ext cx="1" cy="1073"/>
              </a:xfrm>
              <a:prstGeom prst="line">
                <a:avLst/>
              </a:prstGeom>
              <a:noFill/>
              <a:ln w="25400">
                <a:solidFill>
                  <a:srgbClr val="D5D5D5"/>
                </a:solidFill>
                <a:round/>
                <a:headEnd/>
                <a:tailEnd/>
              </a:ln>
              <a:effectLst/>
            </p:spPr>
            <p:txBody>
              <a:bodyPr>
                <a:prstTxWarp prst="textNoShape">
                  <a:avLst/>
                </a:prstTxWarp>
              </a:bodyPr>
              <a:lstStyle/>
              <a:p>
                <a:endParaRPr lang="en-US"/>
              </a:p>
            </p:txBody>
          </p:sp>
          <p:sp>
            <p:nvSpPr>
              <p:cNvPr id="76" name="Line 329"/>
              <p:cNvSpPr>
                <a:spLocks noChangeShapeType="1"/>
              </p:cNvSpPr>
              <p:nvPr/>
            </p:nvSpPr>
            <p:spPr bwMode="auto">
              <a:xfrm>
                <a:off x="2223" y="2756"/>
                <a:ext cx="1" cy="1073"/>
              </a:xfrm>
              <a:prstGeom prst="line">
                <a:avLst/>
              </a:prstGeom>
              <a:noFill/>
              <a:ln w="25400">
                <a:solidFill>
                  <a:srgbClr val="E3E3E3"/>
                </a:solidFill>
                <a:round/>
                <a:headEnd/>
                <a:tailEnd/>
              </a:ln>
              <a:effectLst/>
            </p:spPr>
            <p:txBody>
              <a:bodyPr>
                <a:prstTxWarp prst="textNoShape">
                  <a:avLst/>
                </a:prstTxWarp>
              </a:bodyPr>
              <a:lstStyle/>
              <a:p>
                <a:endParaRPr lang="en-US"/>
              </a:p>
            </p:txBody>
          </p:sp>
          <p:sp>
            <p:nvSpPr>
              <p:cNvPr id="77" name="Line 330"/>
              <p:cNvSpPr>
                <a:spLocks noChangeShapeType="1"/>
              </p:cNvSpPr>
              <p:nvPr/>
            </p:nvSpPr>
            <p:spPr bwMode="auto">
              <a:xfrm>
                <a:off x="2223" y="2756"/>
                <a:ext cx="1" cy="1073"/>
              </a:xfrm>
              <a:prstGeom prst="line">
                <a:avLst/>
              </a:prstGeom>
              <a:noFill/>
              <a:ln w="25400">
                <a:solidFill>
                  <a:srgbClr val="F1F1F1"/>
                </a:solidFill>
                <a:round/>
                <a:headEnd/>
                <a:tailEnd/>
              </a:ln>
              <a:effectLst/>
            </p:spPr>
            <p:txBody>
              <a:bodyPr>
                <a:prstTxWarp prst="textNoShape">
                  <a:avLst/>
                </a:prstTxWarp>
              </a:bodyPr>
              <a:lstStyle/>
              <a:p>
                <a:endParaRPr lang="en-US"/>
              </a:p>
            </p:txBody>
          </p:sp>
          <p:sp>
            <p:nvSpPr>
              <p:cNvPr id="78" name="Line 331"/>
              <p:cNvSpPr>
                <a:spLocks noChangeShapeType="1"/>
              </p:cNvSpPr>
              <p:nvPr/>
            </p:nvSpPr>
            <p:spPr bwMode="auto">
              <a:xfrm>
                <a:off x="2231" y="2756"/>
                <a:ext cx="1" cy="1073"/>
              </a:xfrm>
              <a:prstGeom prst="line">
                <a:avLst/>
              </a:prstGeom>
              <a:noFill/>
              <a:ln w="25400">
                <a:solidFill>
                  <a:srgbClr val="FFFFFF"/>
                </a:solidFill>
                <a:round/>
                <a:headEnd/>
                <a:tailEnd/>
              </a:ln>
              <a:effectLst/>
            </p:spPr>
            <p:txBody>
              <a:bodyPr>
                <a:prstTxWarp prst="textNoShape">
                  <a:avLst/>
                </a:prstTxWarp>
              </a:bodyPr>
              <a:lstStyle/>
              <a:p>
                <a:endParaRPr lang="en-US"/>
              </a:p>
            </p:txBody>
          </p:sp>
          <p:sp>
            <p:nvSpPr>
              <p:cNvPr id="79" name="Rectangle 332"/>
              <p:cNvSpPr>
                <a:spLocks noChangeArrowheads="1"/>
              </p:cNvSpPr>
              <p:nvPr/>
            </p:nvSpPr>
            <p:spPr bwMode="auto">
              <a:xfrm>
                <a:off x="2132" y="2760"/>
                <a:ext cx="95" cy="1065"/>
              </a:xfrm>
              <a:prstGeom prst="rect">
                <a:avLst/>
              </a:prstGeom>
              <a:noFill/>
              <a:ln w="12700">
                <a:solidFill>
                  <a:srgbClr val="FFFFFF"/>
                </a:solidFill>
                <a:miter lim="800000"/>
                <a:headEnd/>
                <a:tailEnd/>
              </a:ln>
              <a:effectLst/>
            </p:spPr>
            <p:txBody>
              <a:bodyPr>
                <a:prstTxWarp prst="textNoShape">
                  <a:avLst/>
                </a:prstTxWarp>
              </a:bodyPr>
              <a:lstStyle/>
              <a:p>
                <a:endParaRPr lang="en-US"/>
              </a:p>
            </p:txBody>
          </p:sp>
          <p:sp>
            <p:nvSpPr>
              <p:cNvPr id="80" name="Freeform 333"/>
              <p:cNvSpPr>
                <a:spLocks/>
              </p:cNvSpPr>
              <p:nvPr/>
            </p:nvSpPr>
            <p:spPr bwMode="auto">
              <a:xfrm>
                <a:off x="1715" y="3137"/>
                <a:ext cx="39" cy="199"/>
              </a:xfrm>
              <a:custGeom>
                <a:avLst/>
                <a:gdLst/>
                <a:ahLst/>
                <a:cxnLst>
                  <a:cxn ang="0">
                    <a:pos x="0" y="199"/>
                  </a:cxn>
                  <a:cxn ang="0">
                    <a:pos x="0" y="183"/>
                  </a:cxn>
                  <a:cxn ang="0">
                    <a:pos x="16" y="167"/>
                  </a:cxn>
                  <a:cxn ang="0">
                    <a:pos x="16" y="151"/>
                  </a:cxn>
                  <a:cxn ang="0">
                    <a:pos x="31" y="127"/>
                  </a:cxn>
                  <a:cxn ang="0">
                    <a:pos x="39" y="88"/>
                  </a:cxn>
                  <a:cxn ang="0">
                    <a:pos x="31" y="56"/>
                  </a:cxn>
                  <a:cxn ang="0">
                    <a:pos x="16" y="24"/>
                  </a:cxn>
                  <a:cxn ang="0">
                    <a:pos x="0" y="0"/>
                  </a:cxn>
                  <a:cxn ang="0">
                    <a:pos x="0" y="199"/>
                  </a:cxn>
                </a:cxnLst>
                <a:rect l="0" t="0" r="r" b="b"/>
                <a:pathLst>
                  <a:path w="39" h="199">
                    <a:moveTo>
                      <a:pt x="0" y="199"/>
                    </a:moveTo>
                    <a:lnTo>
                      <a:pt x="0" y="183"/>
                    </a:lnTo>
                    <a:lnTo>
                      <a:pt x="16" y="167"/>
                    </a:lnTo>
                    <a:lnTo>
                      <a:pt x="16" y="151"/>
                    </a:lnTo>
                    <a:lnTo>
                      <a:pt x="31" y="127"/>
                    </a:lnTo>
                    <a:lnTo>
                      <a:pt x="39" y="88"/>
                    </a:lnTo>
                    <a:lnTo>
                      <a:pt x="31" y="56"/>
                    </a:lnTo>
                    <a:lnTo>
                      <a:pt x="16" y="24"/>
                    </a:lnTo>
                    <a:lnTo>
                      <a:pt x="0" y="0"/>
                    </a:lnTo>
                    <a:lnTo>
                      <a:pt x="0" y="199"/>
                    </a:lnTo>
                    <a:close/>
                  </a:path>
                </a:pathLst>
              </a:custGeom>
              <a:solidFill>
                <a:srgbClr val="FFFFFF"/>
              </a:solidFill>
              <a:ln w="9525">
                <a:noFill/>
                <a:round/>
                <a:headEnd/>
                <a:tailEnd/>
              </a:ln>
              <a:effectLst/>
            </p:spPr>
            <p:txBody>
              <a:bodyPr>
                <a:prstTxWarp prst="textNoShape">
                  <a:avLst/>
                </a:prstTxWarp>
              </a:bodyPr>
              <a:lstStyle/>
              <a:p>
                <a:endParaRPr lang="en-US"/>
              </a:p>
            </p:txBody>
          </p:sp>
          <p:sp>
            <p:nvSpPr>
              <p:cNvPr id="81" name="Freeform 334"/>
              <p:cNvSpPr>
                <a:spLocks/>
              </p:cNvSpPr>
              <p:nvPr/>
            </p:nvSpPr>
            <p:spPr bwMode="auto">
              <a:xfrm>
                <a:off x="1715" y="3137"/>
                <a:ext cx="39" cy="199"/>
              </a:xfrm>
              <a:custGeom>
                <a:avLst/>
                <a:gdLst/>
                <a:ahLst/>
                <a:cxnLst>
                  <a:cxn ang="0">
                    <a:pos x="0" y="199"/>
                  </a:cxn>
                  <a:cxn ang="0">
                    <a:pos x="0" y="183"/>
                  </a:cxn>
                  <a:cxn ang="0">
                    <a:pos x="16" y="167"/>
                  </a:cxn>
                  <a:cxn ang="0">
                    <a:pos x="16" y="151"/>
                  </a:cxn>
                  <a:cxn ang="0">
                    <a:pos x="31" y="127"/>
                  </a:cxn>
                  <a:cxn ang="0">
                    <a:pos x="39" y="88"/>
                  </a:cxn>
                  <a:cxn ang="0">
                    <a:pos x="31" y="56"/>
                  </a:cxn>
                  <a:cxn ang="0">
                    <a:pos x="16" y="24"/>
                  </a:cxn>
                  <a:cxn ang="0">
                    <a:pos x="0" y="0"/>
                  </a:cxn>
                </a:cxnLst>
                <a:rect l="0" t="0" r="r" b="b"/>
                <a:pathLst>
                  <a:path w="39" h="199">
                    <a:moveTo>
                      <a:pt x="0" y="199"/>
                    </a:moveTo>
                    <a:lnTo>
                      <a:pt x="0" y="183"/>
                    </a:lnTo>
                    <a:lnTo>
                      <a:pt x="16" y="167"/>
                    </a:lnTo>
                    <a:lnTo>
                      <a:pt x="16" y="151"/>
                    </a:lnTo>
                    <a:lnTo>
                      <a:pt x="31" y="127"/>
                    </a:lnTo>
                    <a:lnTo>
                      <a:pt x="39" y="88"/>
                    </a:lnTo>
                    <a:lnTo>
                      <a:pt x="31" y="56"/>
                    </a:lnTo>
                    <a:lnTo>
                      <a:pt x="16" y="24"/>
                    </a:lnTo>
                    <a:lnTo>
                      <a:pt x="0" y="0"/>
                    </a:lnTo>
                  </a:path>
                </a:pathLst>
              </a:custGeom>
              <a:noFill/>
              <a:ln w="12700">
                <a:solidFill>
                  <a:srgbClr val="000000"/>
                </a:solidFill>
                <a:prstDash val="solid"/>
                <a:round/>
                <a:headEnd/>
                <a:tailEnd/>
              </a:ln>
              <a:effectLst/>
            </p:spPr>
            <p:txBody>
              <a:bodyPr>
                <a:prstTxWarp prst="textNoShape">
                  <a:avLst/>
                </a:prstTxWarp>
              </a:bodyPr>
              <a:lstStyle/>
              <a:p>
                <a:endParaRPr lang="en-US"/>
              </a:p>
            </p:txBody>
          </p:sp>
          <p:sp>
            <p:nvSpPr>
              <p:cNvPr id="82" name="Freeform 335"/>
              <p:cNvSpPr>
                <a:spLocks/>
              </p:cNvSpPr>
              <p:nvPr/>
            </p:nvSpPr>
            <p:spPr bwMode="auto">
              <a:xfrm>
                <a:off x="1651" y="3185"/>
                <a:ext cx="80" cy="103"/>
              </a:xfrm>
              <a:custGeom>
                <a:avLst/>
                <a:gdLst/>
                <a:ahLst/>
                <a:cxnLst>
                  <a:cxn ang="0">
                    <a:pos x="24" y="0"/>
                  </a:cxn>
                  <a:cxn ang="0">
                    <a:pos x="24" y="8"/>
                  </a:cxn>
                  <a:cxn ang="0">
                    <a:pos x="16" y="8"/>
                  </a:cxn>
                  <a:cxn ang="0">
                    <a:pos x="16" y="16"/>
                  </a:cxn>
                  <a:cxn ang="0">
                    <a:pos x="16" y="24"/>
                  </a:cxn>
                  <a:cxn ang="0">
                    <a:pos x="8" y="24"/>
                  </a:cxn>
                  <a:cxn ang="0">
                    <a:pos x="8" y="32"/>
                  </a:cxn>
                  <a:cxn ang="0">
                    <a:pos x="8" y="40"/>
                  </a:cxn>
                  <a:cxn ang="0">
                    <a:pos x="8" y="48"/>
                  </a:cxn>
                  <a:cxn ang="0">
                    <a:pos x="8" y="56"/>
                  </a:cxn>
                  <a:cxn ang="0">
                    <a:pos x="0" y="56"/>
                  </a:cxn>
                  <a:cxn ang="0">
                    <a:pos x="0" y="64"/>
                  </a:cxn>
                  <a:cxn ang="0">
                    <a:pos x="8" y="64"/>
                  </a:cxn>
                  <a:cxn ang="0">
                    <a:pos x="8" y="71"/>
                  </a:cxn>
                  <a:cxn ang="0">
                    <a:pos x="8" y="79"/>
                  </a:cxn>
                  <a:cxn ang="0">
                    <a:pos x="8" y="87"/>
                  </a:cxn>
                  <a:cxn ang="0">
                    <a:pos x="16" y="87"/>
                  </a:cxn>
                  <a:cxn ang="0">
                    <a:pos x="16" y="95"/>
                  </a:cxn>
                  <a:cxn ang="0">
                    <a:pos x="24" y="95"/>
                  </a:cxn>
                  <a:cxn ang="0">
                    <a:pos x="24" y="103"/>
                  </a:cxn>
                  <a:cxn ang="0">
                    <a:pos x="32" y="103"/>
                  </a:cxn>
                  <a:cxn ang="0">
                    <a:pos x="32" y="95"/>
                  </a:cxn>
                  <a:cxn ang="0">
                    <a:pos x="32" y="103"/>
                  </a:cxn>
                  <a:cxn ang="0">
                    <a:pos x="40" y="103"/>
                  </a:cxn>
                  <a:cxn ang="0">
                    <a:pos x="48" y="103"/>
                  </a:cxn>
                  <a:cxn ang="0">
                    <a:pos x="56" y="95"/>
                  </a:cxn>
                  <a:cxn ang="0">
                    <a:pos x="64" y="95"/>
                  </a:cxn>
                  <a:cxn ang="0">
                    <a:pos x="64" y="87"/>
                  </a:cxn>
                  <a:cxn ang="0">
                    <a:pos x="64" y="79"/>
                  </a:cxn>
                  <a:cxn ang="0">
                    <a:pos x="72" y="79"/>
                  </a:cxn>
                  <a:cxn ang="0">
                    <a:pos x="72" y="71"/>
                  </a:cxn>
                  <a:cxn ang="0">
                    <a:pos x="72" y="64"/>
                  </a:cxn>
                  <a:cxn ang="0">
                    <a:pos x="72" y="56"/>
                  </a:cxn>
                  <a:cxn ang="0">
                    <a:pos x="72" y="48"/>
                  </a:cxn>
                  <a:cxn ang="0">
                    <a:pos x="72" y="40"/>
                  </a:cxn>
                  <a:cxn ang="0">
                    <a:pos x="72" y="32"/>
                  </a:cxn>
                  <a:cxn ang="0">
                    <a:pos x="80" y="32"/>
                  </a:cxn>
                  <a:cxn ang="0">
                    <a:pos x="80" y="24"/>
                  </a:cxn>
                  <a:cxn ang="0">
                    <a:pos x="72" y="24"/>
                  </a:cxn>
                  <a:cxn ang="0">
                    <a:pos x="72" y="16"/>
                  </a:cxn>
                  <a:cxn ang="0">
                    <a:pos x="64" y="8"/>
                  </a:cxn>
                  <a:cxn ang="0">
                    <a:pos x="56" y="0"/>
                  </a:cxn>
                  <a:cxn ang="0">
                    <a:pos x="48" y="0"/>
                  </a:cxn>
                  <a:cxn ang="0">
                    <a:pos x="40" y="0"/>
                  </a:cxn>
                  <a:cxn ang="0">
                    <a:pos x="32" y="0"/>
                  </a:cxn>
                  <a:cxn ang="0">
                    <a:pos x="24" y="0"/>
                  </a:cxn>
                </a:cxnLst>
                <a:rect l="0" t="0" r="r" b="b"/>
                <a:pathLst>
                  <a:path w="80" h="103">
                    <a:moveTo>
                      <a:pt x="24" y="0"/>
                    </a:moveTo>
                    <a:lnTo>
                      <a:pt x="24" y="8"/>
                    </a:lnTo>
                    <a:lnTo>
                      <a:pt x="16" y="8"/>
                    </a:lnTo>
                    <a:lnTo>
                      <a:pt x="16" y="16"/>
                    </a:lnTo>
                    <a:lnTo>
                      <a:pt x="16" y="24"/>
                    </a:lnTo>
                    <a:lnTo>
                      <a:pt x="8" y="24"/>
                    </a:lnTo>
                    <a:lnTo>
                      <a:pt x="8" y="32"/>
                    </a:lnTo>
                    <a:lnTo>
                      <a:pt x="8" y="40"/>
                    </a:lnTo>
                    <a:lnTo>
                      <a:pt x="8" y="48"/>
                    </a:lnTo>
                    <a:lnTo>
                      <a:pt x="8" y="56"/>
                    </a:lnTo>
                    <a:lnTo>
                      <a:pt x="0" y="56"/>
                    </a:lnTo>
                    <a:lnTo>
                      <a:pt x="0" y="64"/>
                    </a:lnTo>
                    <a:lnTo>
                      <a:pt x="8" y="64"/>
                    </a:lnTo>
                    <a:lnTo>
                      <a:pt x="8" y="71"/>
                    </a:lnTo>
                    <a:lnTo>
                      <a:pt x="8" y="79"/>
                    </a:lnTo>
                    <a:lnTo>
                      <a:pt x="8" y="87"/>
                    </a:lnTo>
                    <a:lnTo>
                      <a:pt x="16" y="87"/>
                    </a:lnTo>
                    <a:lnTo>
                      <a:pt x="16" y="95"/>
                    </a:lnTo>
                    <a:lnTo>
                      <a:pt x="24" y="95"/>
                    </a:lnTo>
                    <a:lnTo>
                      <a:pt x="24" y="103"/>
                    </a:lnTo>
                    <a:lnTo>
                      <a:pt x="32" y="103"/>
                    </a:lnTo>
                    <a:lnTo>
                      <a:pt x="32" y="95"/>
                    </a:lnTo>
                    <a:lnTo>
                      <a:pt x="32" y="103"/>
                    </a:lnTo>
                    <a:lnTo>
                      <a:pt x="40" y="103"/>
                    </a:lnTo>
                    <a:lnTo>
                      <a:pt x="48" y="103"/>
                    </a:lnTo>
                    <a:lnTo>
                      <a:pt x="56" y="95"/>
                    </a:lnTo>
                    <a:lnTo>
                      <a:pt x="64" y="95"/>
                    </a:lnTo>
                    <a:lnTo>
                      <a:pt x="64" y="87"/>
                    </a:lnTo>
                    <a:lnTo>
                      <a:pt x="64" y="79"/>
                    </a:lnTo>
                    <a:lnTo>
                      <a:pt x="72" y="79"/>
                    </a:lnTo>
                    <a:lnTo>
                      <a:pt x="72" y="71"/>
                    </a:lnTo>
                    <a:lnTo>
                      <a:pt x="72" y="64"/>
                    </a:lnTo>
                    <a:lnTo>
                      <a:pt x="72" y="56"/>
                    </a:lnTo>
                    <a:lnTo>
                      <a:pt x="72" y="48"/>
                    </a:lnTo>
                    <a:lnTo>
                      <a:pt x="72" y="40"/>
                    </a:lnTo>
                    <a:lnTo>
                      <a:pt x="72" y="32"/>
                    </a:lnTo>
                    <a:lnTo>
                      <a:pt x="80" y="32"/>
                    </a:lnTo>
                    <a:lnTo>
                      <a:pt x="80" y="24"/>
                    </a:lnTo>
                    <a:lnTo>
                      <a:pt x="72" y="24"/>
                    </a:lnTo>
                    <a:lnTo>
                      <a:pt x="72" y="16"/>
                    </a:lnTo>
                    <a:lnTo>
                      <a:pt x="64" y="8"/>
                    </a:lnTo>
                    <a:lnTo>
                      <a:pt x="56" y="0"/>
                    </a:lnTo>
                    <a:lnTo>
                      <a:pt x="48" y="0"/>
                    </a:lnTo>
                    <a:lnTo>
                      <a:pt x="40" y="0"/>
                    </a:lnTo>
                    <a:lnTo>
                      <a:pt x="32" y="0"/>
                    </a:lnTo>
                    <a:lnTo>
                      <a:pt x="24" y="0"/>
                    </a:lnTo>
                    <a:close/>
                  </a:path>
                </a:pathLst>
              </a:custGeom>
              <a:solidFill>
                <a:srgbClr val="000000"/>
              </a:solidFill>
              <a:ln w="9525">
                <a:noFill/>
                <a:round/>
                <a:headEnd/>
                <a:tailEnd/>
              </a:ln>
              <a:effectLst/>
            </p:spPr>
            <p:txBody>
              <a:bodyPr>
                <a:prstTxWarp prst="textNoShape">
                  <a:avLst/>
                </a:prstTxWarp>
              </a:bodyPr>
              <a:lstStyle/>
              <a:p>
                <a:endParaRPr lang="en-US"/>
              </a:p>
            </p:txBody>
          </p:sp>
          <p:sp>
            <p:nvSpPr>
              <p:cNvPr id="83" name="Freeform 336"/>
              <p:cNvSpPr>
                <a:spLocks/>
              </p:cNvSpPr>
              <p:nvPr/>
            </p:nvSpPr>
            <p:spPr bwMode="auto">
              <a:xfrm>
                <a:off x="1651" y="3185"/>
                <a:ext cx="80" cy="103"/>
              </a:xfrm>
              <a:custGeom>
                <a:avLst/>
                <a:gdLst/>
                <a:ahLst/>
                <a:cxnLst>
                  <a:cxn ang="0">
                    <a:pos x="24" y="0"/>
                  </a:cxn>
                  <a:cxn ang="0">
                    <a:pos x="24" y="8"/>
                  </a:cxn>
                  <a:cxn ang="0">
                    <a:pos x="16" y="8"/>
                  </a:cxn>
                  <a:cxn ang="0">
                    <a:pos x="16" y="16"/>
                  </a:cxn>
                  <a:cxn ang="0">
                    <a:pos x="16" y="24"/>
                  </a:cxn>
                  <a:cxn ang="0">
                    <a:pos x="8" y="24"/>
                  </a:cxn>
                  <a:cxn ang="0">
                    <a:pos x="8" y="32"/>
                  </a:cxn>
                  <a:cxn ang="0">
                    <a:pos x="8" y="40"/>
                  </a:cxn>
                  <a:cxn ang="0">
                    <a:pos x="8" y="48"/>
                  </a:cxn>
                  <a:cxn ang="0">
                    <a:pos x="8" y="56"/>
                  </a:cxn>
                  <a:cxn ang="0">
                    <a:pos x="0" y="56"/>
                  </a:cxn>
                  <a:cxn ang="0">
                    <a:pos x="0" y="64"/>
                  </a:cxn>
                  <a:cxn ang="0">
                    <a:pos x="8" y="64"/>
                  </a:cxn>
                  <a:cxn ang="0">
                    <a:pos x="8" y="71"/>
                  </a:cxn>
                  <a:cxn ang="0">
                    <a:pos x="8" y="79"/>
                  </a:cxn>
                  <a:cxn ang="0">
                    <a:pos x="8" y="87"/>
                  </a:cxn>
                  <a:cxn ang="0">
                    <a:pos x="16" y="87"/>
                  </a:cxn>
                  <a:cxn ang="0">
                    <a:pos x="16" y="95"/>
                  </a:cxn>
                  <a:cxn ang="0">
                    <a:pos x="24" y="95"/>
                  </a:cxn>
                  <a:cxn ang="0">
                    <a:pos x="24" y="103"/>
                  </a:cxn>
                  <a:cxn ang="0">
                    <a:pos x="32" y="103"/>
                  </a:cxn>
                  <a:cxn ang="0">
                    <a:pos x="32" y="95"/>
                  </a:cxn>
                  <a:cxn ang="0">
                    <a:pos x="32" y="103"/>
                  </a:cxn>
                  <a:cxn ang="0">
                    <a:pos x="40" y="103"/>
                  </a:cxn>
                  <a:cxn ang="0">
                    <a:pos x="48" y="103"/>
                  </a:cxn>
                  <a:cxn ang="0">
                    <a:pos x="56" y="95"/>
                  </a:cxn>
                  <a:cxn ang="0">
                    <a:pos x="64" y="95"/>
                  </a:cxn>
                  <a:cxn ang="0">
                    <a:pos x="64" y="87"/>
                  </a:cxn>
                  <a:cxn ang="0">
                    <a:pos x="64" y="79"/>
                  </a:cxn>
                  <a:cxn ang="0">
                    <a:pos x="72" y="79"/>
                  </a:cxn>
                  <a:cxn ang="0">
                    <a:pos x="72" y="71"/>
                  </a:cxn>
                  <a:cxn ang="0">
                    <a:pos x="72" y="64"/>
                  </a:cxn>
                  <a:cxn ang="0">
                    <a:pos x="72" y="56"/>
                  </a:cxn>
                  <a:cxn ang="0">
                    <a:pos x="72" y="48"/>
                  </a:cxn>
                  <a:cxn ang="0">
                    <a:pos x="72" y="40"/>
                  </a:cxn>
                  <a:cxn ang="0">
                    <a:pos x="72" y="32"/>
                  </a:cxn>
                  <a:cxn ang="0">
                    <a:pos x="80" y="32"/>
                  </a:cxn>
                  <a:cxn ang="0">
                    <a:pos x="80" y="24"/>
                  </a:cxn>
                  <a:cxn ang="0">
                    <a:pos x="72" y="24"/>
                  </a:cxn>
                  <a:cxn ang="0">
                    <a:pos x="72" y="16"/>
                  </a:cxn>
                  <a:cxn ang="0">
                    <a:pos x="64" y="8"/>
                  </a:cxn>
                  <a:cxn ang="0">
                    <a:pos x="56" y="0"/>
                  </a:cxn>
                  <a:cxn ang="0">
                    <a:pos x="48" y="0"/>
                  </a:cxn>
                  <a:cxn ang="0">
                    <a:pos x="40" y="0"/>
                  </a:cxn>
                  <a:cxn ang="0">
                    <a:pos x="32" y="0"/>
                  </a:cxn>
                </a:cxnLst>
                <a:rect l="0" t="0" r="r" b="b"/>
                <a:pathLst>
                  <a:path w="80" h="103">
                    <a:moveTo>
                      <a:pt x="24" y="0"/>
                    </a:moveTo>
                    <a:lnTo>
                      <a:pt x="24" y="8"/>
                    </a:lnTo>
                    <a:lnTo>
                      <a:pt x="16" y="8"/>
                    </a:lnTo>
                    <a:lnTo>
                      <a:pt x="16" y="16"/>
                    </a:lnTo>
                    <a:lnTo>
                      <a:pt x="16" y="24"/>
                    </a:lnTo>
                    <a:lnTo>
                      <a:pt x="8" y="24"/>
                    </a:lnTo>
                    <a:lnTo>
                      <a:pt x="8" y="32"/>
                    </a:lnTo>
                    <a:lnTo>
                      <a:pt x="8" y="40"/>
                    </a:lnTo>
                    <a:lnTo>
                      <a:pt x="8" y="48"/>
                    </a:lnTo>
                    <a:lnTo>
                      <a:pt x="8" y="56"/>
                    </a:lnTo>
                    <a:lnTo>
                      <a:pt x="0" y="56"/>
                    </a:lnTo>
                    <a:lnTo>
                      <a:pt x="0" y="64"/>
                    </a:lnTo>
                    <a:lnTo>
                      <a:pt x="8" y="64"/>
                    </a:lnTo>
                    <a:lnTo>
                      <a:pt x="8" y="71"/>
                    </a:lnTo>
                    <a:lnTo>
                      <a:pt x="8" y="79"/>
                    </a:lnTo>
                    <a:lnTo>
                      <a:pt x="8" y="87"/>
                    </a:lnTo>
                    <a:lnTo>
                      <a:pt x="16" y="87"/>
                    </a:lnTo>
                    <a:lnTo>
                      <a:pt x="16" y="95"/>
                    </a:lnTo>
                    <a:lnTo>
                      <a:pt x="24" y="95"/>
                    </a:lnTo>
                    <a:lnTo>
                      <a:pt x="24" y="103"/>
                    </a:lnTo>
                    <a:lnTo>
                      <a:pt x="32" y="103"/>
                    </a:lnTo>
                    <a:lnTo>
                      <a:pt x="32" y="95"/>
                    </a:lnTo>
                    <a:lnTo>
                      <a:pt x="32" y="103"/>
                    </a:lnTo>
                    <a:lnTo>
                      <a:pt x="40" y="103"/>
                    </a:lnTo>
                    <a:lnTo>
                      <a:pt x="48" y="103"/>
                    </a:lnTo>
                    <a:lnTo>
                      <a:pt x="56" y="95"/>
                    </a:lnTo>
                    <a:lnTo>
                      <a:pt x="64" y="95"/>
                    </a:lnTo>
                    <a:lnTo>
                      <a:pt x="64" y="87"/>
                    </a:lnTo>
                    <a:lnTo>
                      <a:pt x="64" y="79"/>
                    </a:lnTo>
                    <a:lnTo>
                      <a:pt x="72" y="79"/>
                    </a:lnTo>
                    <a:lnTo>
                      <a:pt x="72" y="71"/>
                    </a:lnTo>
                    <a:lnTo>
                      <a:pt x="72" y="64"/>
                    </a:lnTo>
                    <a:lnTo>
                      <a:pt x="72" y="56"/>
                    </a:lnTo>
                    <a:lnTo>
                      <a:pt x="72" y="48"/>
                    </a:lnTo>
                    <a:lnTo>
                      <a:pt x="72" y="40"/>
                    </a:lnTo>
                    <a:lnTo>
                      <a:pt x="72" y="32"/>
                    </a:lnTo>
                    <a:lnTo>
                      <a:pt x="80" y="32"/>
                    </a:lnTo>
                    <a:lnTo>
                      <a:pt x="80" y="24"/>
                    </a:lnTo>
                    <a:lnTo>
                      <a:pt x="72" y="24"/>
                    </a:lnTo>
                    <a:lnTo>
                      <a:pt x="72" y="16"/>
                    </a:lnTo>
                    <a:lnTo>
                      <a:pt x="64" y="8"/>
                    </a:lnTo>
                    <a:lnTo>
                      <a:pt x="56" y="0"/>
                    </a:lnTo>
                    <a:lnTo>
                      <a:pt x="48" y="0"/>
                    </a:lnTo>
                    <a:lnTo>
                      <a:pt x="40" y="0"/>
                    </a:lnTo>
                    <a:lnTo>
                      <a:pt x="32" y="0"/>
                    </a:lnTo>
                  </a:path>
                </a:pathLst>
              </a:custGeom>
              <a:noFill/>
              <a:ln w="12700">
                <a:solidFill>
                  <a:srgbClr val="000000"/>
                </a:solidFill>
                <a:prstDash val="solid"/>
                <a:round/>
                <a:headEnd/>
                <a:tailEnd/>
              </a:ln>
              <a:effectLst/>
            </p:spPr>
            <p:txBody>
              <a:bodyPr>
                <a:prstTxWarp prst="textNoShape">
                  <a:avLst/>
                </a:prstTxWarp>
              </a:bodyPr>
              <a:lstStyle/>
              <a:p>
                <a:endParaRPr lang="en-US"/>
              </a:p>
            </p:txBody>
          </p:sp>
          <p:sp>
            <p:nvSpPr>
              <p:cNvPr id="84" name="Freeform 337"/>
              <p:cNvSpPr>
                <a:spLocks/>
              </p:cNvSpPr>
              <p:nvPr/>
            </p:nvSpPr>
            <p:spPr bwMode="auto">
              <a:xfrm>
                <a:off x="1905" y="2970"/>
                <a:ext cx="310" cy="430"/>
              </a:xfrm>
              <a:custGeom>
                <a:avLst/>
                <a:gdLst/>
                <a:ahLst/>
                <a:cxnLst>
                  <a:cxn ang="0">
                    <a:pos x="48" y="8"/>
                  </a:cxn>
                  <a:cxn ang="0">
                    <a:pos x="56" y="24"/>
                  </a:cxn>
                  <a:cxn ang="0">
                    <a:pos x="72" y="32"/>
                  </a:cxn>
                  <a:cxn ang="0">
                    <a:pos x="88" y="40"/>
                  </a:cxn>
                  <a:cxn ang="0">
                    <a:pos x="127" y="40"/>
                  </a:cxn>
                  <a:cxn ang="0">
                    <a:pos x="151" y="40"/>
                  </a:cxn>
                  <a:cxn ang="0">
                    <a:pos x="175" y="40"/>
                  </a:cxn>
                  <a:cxn ang="0">
                    <a:pos x="183" y="24"/>
                  </a:cxn>
                  <a:cxn ang="0">
                    <a:pos x="199" y="16"/>
                  </a:cxn>
                  <a:cxn ang="0">
                    <a:pos x="215" y="8"/>
                  </a:cxn>
                  <a:cxn ang="0">
                    <a:pos x="239" y="8"/>
                  </a:cxn>
                  <a:cxn ang="0">
                    <a:pos x="262" y="16"/>
                  </a:cxn>
                  <a:cxn ang="0">
                    <a:pos x="278" y="8"/>
                  </a:cxn>
                  <a:cxn ang="0">
                    <a:pos x="294" y="16"/>
                  </a:cxn>
                  <a:cxn ang="0">
                    <a:pos x="302" y="32"/>
                  </a:cxn>
                  <a:cxn ang="0">
                    <a:pos x="310" y="48"/>
                  </a:cxn>
                  <a:cxn ang="0">
                    <a:pos x="310" y="72"/>
                  </a:cxn>
                  <a:cxn ang="0">
                    <a:pos x="294" y="80"/>
                  </a:cxn>
                  <a:cxn ang="0">
                    <a:pos x="294" y="104"/>
                  </a:cxn>
                  <a:cxn ang="0">
                    <a:pos x="286" y="135"/>
                  </a:cxn>
                  <a:cxn ang="0">
                    <a:pos x="286" y="183"/>
                  </a:cxn>
                  <a:cxn ang="0">
                    <a:pos x="278" y="199"/>
                  </a:cxn>
                  <a:cxn ang="0">
                    <a:pos x="262" y="239"/>
                  </a:cxn>
                  <a:cxn ang="0">
                    <a:pos x="262" y="271"/>
                  </a:cxn>
                  <a:cxn ang="0">
                    <a:pos x="262" y="294"/>
                  </a:cxn>
                  <a:cxn ang="0">
                    <a:pos x="270" y="310"/>
                  </a:cxn>
                  <a:cxn ang="0">
                    <a:pos x="262" y="326"/>
                  </a:cxn>
                  <a:cxn ang="0">
                    <a:pos x="262" y="350"/>
                  </a:cxn>
                  <a:cxn ang="0">
                    <a:pos x="262" y="374"/>
                  </a:cxn>
                  <a:cxn ang="0">
                    <a:pos x="255" y="390"/>
                  </a:cxn>
                  <a:cxn ang="0">
                    <a:pos x="255" y="414"/>
                  </a:cxn>
                  <a:cxn ang="0">
                    <a:pos x="239" y="422"/>
                  </a:cxn>
                  <a:cxn ang="0">
                    <a:pos x="223" y="430"/>
                  </a:cxn>
                  <a:cxn ang="0">
                    <a:pos x="207" y="422"/>
                  </a:cxn>
                  <a:cxn ang="0">
                    <a:pos x="191" y="414"/>
                  </a:cxn>
                  <a:cxn ang="0">
                    <a:pos x="183" y="398"/>
                  </a:cxn>
                  <a:cxn ang="0">
                    <a:pos x="175" y="382"/>
                  </a:cxn>
                  <a:cxn ang="0">
                    <a:pos x="151" y="374"/>
                  </a:cxn>
                  <a:cxn ang="0">
                    <a:pos x="127" y="374"/>
                  </a:cxn>
                  <a:cxn ang="0">
                    <a:pos x="112" y="366"/>
                  </a:cxn>
                  <a:cxn ang="0">
                    <a:pos x="88" y="366"/>
                  </a:cxn>
                  <a:cxn ang="0">
                    <a:pos x="72" y="374"/>
                  </a:cxn>
                  <a:cxn ang="0">
                    <a:pos x="56" y="382"/>
                  </a:cxn>
                  <a:cxn ang="0">
                    <a:pos x="40" y="398"/>
                  </a:cxn>
                  <a:cxn ang="0">
                    <a:pos x="24" y="382"/>
                  </a:cxn>
                  <a:cxn ang="0">
                    <a:pos x="24" y="358"/>
                  </a:cxn>
                  <a:cxn ang="0">
                    <a:pos x="16" y="318"/>
                  </a:cxn>
                  <a:cxn ang="0">
                    <a:pos x="16" y="294"/>
                  </a:cxn>
                  <a:cxn ang="0">
                    <a:pos x="16" y="271"/>
                  </a:cxn>
                  <a:cxn ang="0">
                    <a:pos x="16" y="239"/>
                  </a:cxn>
                  <a:cxn ang="0">
                    <a:pos x="16" y="191"/>
                  </a:cxn>
                  <a:cxn ang="0">
                    <a:pos x="8" y="175"/>
                  </a:cxn>
                  <a:cxn ang="0">
                    <a:pos x="8" y="151"/>
                  </a:cxn>
                  <a:cxn ang="0">
                    <a:pos x="0" y="128"/>
                  </a:cxn>
                  <a:cxn ang="0">
                    <a:pos x="0" y="104"/>
                  </a:cxn>
                  <a:cxn ang="0">
                    <a:pos x="8" y="88"/>
                  </a:cxn>
                  <a:cxn ang="0">
                    <a:pos x="8" y="64"/>
                  </a:cxn>
                  <a:cxn ang="0">
                    <a:pos x="16" y="48"/>
                  </a:cxn>
                  <a:cxn ang="0">
                    <a:pos x="24" y="32"/>
                  </a:cxn>
                  <a:cxn ang="0">
                    <a:pos x="32" y="16"/>
                  </a:cxn>
                  <a:cxn ang="0">
                    <a:pos x="40" y="0"/>
                  </a:cxn>
                </a:cxnLst>
                <a:rect l="0" t="0" r="r" b="b"/>
                <a:pathLst>
                  <a:path w="310" h="430">
                    <a:moveTo>
                      <a:pt x="40" y="0"/>
                    </a:moveTo>
                    <a:lnTo>
                      <a:pt x="40" y="8"/>
                    </a:lnTo>
                    <a:lnTo>
                      <a:pt x="48" y="8"/>
                    </a:lnTo>
                    <a:lnTo>
                      <a:pt x="48" y="16"/>
                    </a:lnTo>
                    <a:lnTo>
                      <a:pt x="56" y="16"/>
                    </a:lnTo>
                    <a:lnTo>
                      <a:pt x="56" y="24"/>
                    </a:lnTo>
                    <a:lnTo>
                      <a:pt x="64" y="24"/>
                    </a:lnTo>
                    <a:lnTo>
                      <a:pt x="64" y="32"/>
                    </a:lnTo>
                    <a:lnTo>
                      <a:pt x="72" y="32"/>
                    </a:lnTo>
                    <a:lnTo>
                      <a:pt x="80" y="32"/>
                    </a:lnTo>
                    <a:lnTo>
                      <a:pt x="88" y="32"/>
                    </a:lnTo>
                    <a:lnTo>
                      <a:pt x="88" y="40"/>
                    </a:lnTo>
                    <a:lnTo>
                      <a:pt x="112" y="40"/>
                    </a:lnTo>
                    <a:lnTo>
                      <a:pt x="119" y="40"/>
                    </a:lnTo>
                    <a:lnTo>
                      <a:pt x="127" y="40"/>
                    </a:lnTo>
                    <a:lnTo>
                      <a:pt x="135" y="40"/>
                    </a:lnTo>
                    <a:lnTo>
                      <a:pt x="143" y="40"/>
                    </a:lnTo>
                    <a:lnTo>
                      <a:pt x="151" y="40"/>
                    </a:lnTo>
                    <a:lnTo>
                      <a:pt x="159" y="40"/>
                    </a:lnTo>
                    <a:lnTo>
                      <a:pt x="167" y="40"/>
                    </a:lnTo>
                    <a:lnTo>
                      <a:pt x="175" y="40"/>
                    </a:lnTo>
                    <a:lnTo>
                      <a:pt x="175" y="32"/>
                    </a:lnTo>
                    <a:lnTo>
                      <a:pt x="183" y="32"/>
                    </a:lnTo>
                    <a:lnTo>
                      <a:pt x="183" y="24"/>
                    </a:lnTo>
                    <a:lnTo>
                      <a:pt x="191" y="24"/>
                    </a:lnTo>
                    <a:lnTo>
                      <a:pt x="191" y="16"/>
                    </a:lnTo>
                    <a:lnTo>
                      <a:pt x="199" y="16"/>
                    </a:lnTo>
                    <a:lnTo>
                      <a:pt x="207" y="16"/>
                    </a:lnTo>
                    <a:lnTo>
                      <a:pt x="207" y="8"/>
                    </a:lnTo>
                    <a:lnTo>
                      <a:pt x="215" y="8"/>
                    </a:lnTo>
                    <a:lnTo>
                      <a:pt x="223" y="8"/>
                    </a:lnTo>
                    <a:lnTo>
                      <a:pt x="231" y="8"/>
                    </a:lnTo>
                    <a:lnTo>
                      <a:pt x="239" y="8"/>
                    </a:lnTo>
                    <a:lnTo>
                      <a:pt x="247" y="16"/>
                    </a:lnTo>
                    <a:lnTo>
                      <a:pt x="255" y="16"/>
                    </a:lnTo>
                    <a:lnTo>
                      <a:pt x="262" y="16"/>
                    </a:lnTo>
                    <a:lnTo>
                      <a:pt x="270" y="16"/>
                    </a:lnTo>
                    <a:lnTo>
                      <a:pt x="278" y="16"/>
                    </a:lnTo>
                    <a:lnTo>
                      <a:pt x="278" y="8"/>
                    </a:lnTo>
                    <a:lnTo>
                      <a:pt x="286" y="8"/>
                    </a:lnTo>
                    <a:lnTo>
                      <a:pt x="294" y="8"/>
                    </a:lnTo>
                    <a:lnTo>
                      <a:pt x="294" y="16"/>
                    </a:lnTo>
                    <a:lnTo>
                      <a:pt x="302" y="16"/>
                    </a:lnTo>
                    <a:lnTo>
                      <a:pt x="302" y="24"/>
                    </a:lnTo>
                    <a:lnTo>
                      <a:pt x="302" y="32"/>
                    </a:lnTo>
                    <a:lnTo>
                      <a:pt x="302" y="40"/>
                    </a:lnTo>
                    <a:lnTo>
                      <a:pt x="310" y="40"/>
                    </a:lnTo>
                    <a:lnTo>
                      <a:pt x="310" y="48"/>
                    </a:lnTo>
                    <a:lnTo>
                      <a:pt x="310" y="56"/>
                    </a:lnTo>
                    <a:lnTo>
                      <a:pt x="310" y="64"/>
                    </a:lnTo>
                    <a:lnTo>
                      <a:pt x="310" y="72"/>
                    </a:lnTo>
                    <a:lnTo>
                      <a:pt x="302" y="72"/>
                    </a:lnTo>
                    <a:lnTo>
                      <a:pt x="302" y="80"/>
                    </a:lnTo>
                    <a:lnTo>
                      <a:pt x="294" y="80"/>
                    </a:lnTo>
                    <a:lnTo>
                      <a:pt x="294" y="88"/>
                    </a:lnTo>
                    <a:lnTo>
                      <a:pt x="294" y="96"/>
                    </a:lnTo>
                    <a:lnTo>
                      <a:pt x="294" y="104"/>
                    </a:lnTo>
                    <a:lnTo>
                      <a:pt x="286" y="104"/>
                    </a:lnTo>
                    <a:lnTo>
                      <a:pt x="286" y="120"/>
                    </a:lnTo>
                    <a:lnTo>
                      <a:pt x="286" y="135"/>
                    </a:lnTo>
                    <a:lnTo>
                      <a:pt x="286" y="151"/>
                    </a:lnTo>
                    <a:lnTo>
                      <a:pt x="286" y="167"/>
                    </a:lnTo>
                    <a:lnTo>
                      <a:pt x="286" y="183"/>
                    </a:lnTo>
                    <a:lnTo>
                      <a:pt x="278" y="183"/>
                    </a:lnTo>
                    <a:lnTo>
                      <a:pt x="278" y="191"/>
                    </a:lnTo>
                    <a:lnTo>
                      <a:pt x="278" y="199"/>
                    </a:lnTo>
                    <a:lnTo>
                      <a:pt x="278" y="207"/>
                    </a:lnTo>
                    <a:lnTo>
                      <a:pt x="262" y="231"/>
                    </a:lnTo>
                    <a:lnTo>
                      <a:pt x="262" y="239"/>
                    </a:lnTo>
                    <a:lnTo>
                      <a:pt x="262" y="247"/>
                    </a:lnTo>
                    <a:lnTo>
                      <a:pt x="262" y="263"/>
                    </a:lnTo>
                    <a:lnTo>
                      <a:pt x="262" y="271"/>
                    </a:lnTo>
                    <a:lnTo>
                      <a:pt x="262" y="279"/>
                    </a:lnTo>
                    <a:lnTo>
                      <a:pt x="262" y="286"/>
                    </a:lnTo>
                    <a:lnTo>
                      <a:pt x="262" y="294"/>
                    </a:lnTo>
                    <a:lnTo>
                      <a:pt x="270" y="294"/>
                    </a:lnTo>
                    <a:lnTo>
                      <a:pt x="270" y="302"/>
                    </a:lnTo>
                    <a:lnTo>
                      <a:pt x="270" y="310"/>
                    </a:lnTo>
                    <a:lnTo>
                      <a:pt x="270" y="318"/>
                    </a:lnTo>
                    <a:lnTo>
                      <a:pt x="262" y="318"/>
                    </a:lnTo>
                    <a:lnTo>
                      <a:pt x="262" y="326"/>
                    </a:lnTo>
                    <a:lnTo>
                      <a:pt x="262" y="334"/>
                    </a:lnTo>
                    <a:lnTo>
                      <a:pt x="262" y="342"/>
                    </a:lnTo>
                    <a:lnTo>
                      <a:pt x="262" y="350"/>
                    </a:lnTo>
                    <a:lnTo>
                      <a:pt x="262" y="358"/>
                    </a:lnTo>
                    <a:lnTo>
                      <a:pt x="262" y="366"/>
                    </a:lnTo>
                    <a:lnTo>
                      <a:pt x="262" y="374"/>
                    </a:lnTo>
                    <a:lnTo>
                      <a:pt x="262" y="382"/>
                    </a:lnTo>
                    <a:lnTo>
                      <a:pt x="262" y="390"/>
                    </a:lnTo>
                    <a:lnTo>
                      <a:pt x="255" y="390"/>
                    </a:lnTo>
                    <a:lnTo>
                      <a:pt x="255" y="398"/>
                    </a:lnTo>
                    <a:lnTo>
                      <a:pt x="255" y="406"/>
                    </a:lnTo>
                    <a:lnTo>
                      <a:pt x="255" y="414"/>
                    </a:lnTo>
                    <a:lnTo>
                      <a:pt x="247" y="414"/>
                    </a:lnTo>
                    <a:lnTo>
                      <a:pt x="247" y="422"/>
                    </a:lnTo>
                    <a:lnTo>
                      <a:pt x="239" y="422"/>
                    </a:lnTo>
                    <a:lnTo>
                      <a:pt x="239" y="430"/>
                    </a:lnTo>
                    <a:lnTo>
                      <a:pt x="231" y="430"/>
                    </a:lnTo>
                    <a:lnTo>
                      <a:pt x="223" y="430"/>
                    </a:lnTo>
                    <a:lnTo>
                      <a:pt x="215" y="430"/>
                    </a:lnTo>
                    <a:lnTo>
                      <a:pt x="207" y="430"/>
                    </a:lnTo>
                    <a:lnTo>
                      <a:pt x="207" y="422"/>
                    </a:lnTo>
                    <a:lnTo>
                      <a:pt x="199" y="422"/>
                    </a:lnTo>
                    <a:lnTo>
                      <a:pt x="199" y="414"/>
                    </a:lnTo>
                    <a:lnTo>
                      <a:pt x="191" y="414"/>
                    </a:lnTo>
                    <a:lnTo>
                      <a:pt x="191" y="406"/>
                    </a:lnTo>
                    <a:lnTo>
                      <a:pt x="183" y="406"/>
                    </a:lnTo>
                    <a:lnTo>
                      <a:pt x="183" y="398"/>
                    </a:lnTo>
                    <a:lnTo>
                      <a:pt x="183" y="390"/>
                    </a:lnTo>
                    <a:lnTo>
                      <a:pt x="175" y="390"/>
                    </a:lnTo>
                    <a:lnTo>
                      <a:pt x="175" y="382"/>
                    </a:lnTo>
                    <a:lnTo>
                      <a:pt x="167" y="382"/>
                    </a:lnTo>
                    <a:lnTo>
                      <a:pt x="159" y="382"/>
                    </a:lnTo>
                    <a:lnTo>
                      <a:pt x="151" y="374"/>
                    </a:lnTo>
                    <a:lnTo>
                      <a:pt x="143" y="374"/>
                    </a:lnTo>
                    <a:lnTo>
                      <a:pt x="135" y="374"/>
                    </a:lnTo>
                    <a:lnTo>
                      <a:pt x="127" y="374"/>
                    </a:lnTo>
                    <a:lnTo>
                      <a:pt x="127" y="366"/>
                    </a:lnTo>
                    <a:lnTo>
                      <a:pt x="119" y="366"/>
                    </a:lnTo>
                    <a:lnTo>
                      <a:pt x="112" y="366"/>
                    </a:lnTo>
                    <a:lnTo>
                      <a:pt x="104" y="366"/>
                    </a:lnTo>
                    <a:lnTo>
                      <a:pt x="96" y="366"/>
                    </a:lnTo>
                    <a:lnTo>
                      <a:pt x="88" y="366"/>
                    </a:lnTo>
                    <a:lnTo>
                      <a:pt x="80" y="366"/>
                    </a:lnTo>
                    <a:lnTo>
                      <a:pt x="80" y="374"/>
                    </a:lnTo>
                    <a:lnTo>
                      <a:pt x="72" y="374"/>
                    </a:lnTo>
                    <a:lnTo>
                      <a:pt x="64" y="374"/>
                    </a:lnTo>
                    <a:lnTo>
                      <a:pt x="56" y="374"/>
                    </a:lnTo>
                    <a:lnTo>
                      <a:pt x="56" y="382"/>
                    </a:lnTo>
                    <a:lnTo>
                      <a:pt x="48" y="382"/>
                    </a:lnTo>
                    <a:lnTo>
                      <a:pt x="40" y="390"/>
                    </a:lnTo>
                    <a:lnTo>
                      <a:pt x="40" y="398"/>
                    </a:lnTo>
                    <a:lnTo>
                      <a:pt x="40" y="390"/>
                    </a:lnTo>
                    <a:lnTo>
                      <a:pt x="32" y="390"/>
                    </a:lnTo>
                    <a:lnTo>
                      <a:pt x="24" y="382"/>
                    </a:lnTo>
                    <a:lnTo>
                      <a:pt x="24" y="374"/>
                    </a:lnTo>
                    <a:lnTo>
                      <a:pt x="24" y="366"/>
                    </a:lnTo>
                    <a:lnTo>
                      <a:pt x="24" y="358"/>
                    </a:lnTo>
                    <a:lnTo>
                      <a:pt x="24" y="350"/>
                    </a:lnTo>
                    <a:lnTo>
                      <a:pt x="16" y="334"/>
                    </a:lnTo>
                    <a:lnTo>
                      <a:pt x="16" y="318"/>
                    </a:lnTo>
                    <a:lnTo>
                      <a:pt x="16" y="310"/>
                    </a:lnTo>
                    <a:lnTo>
                      <a:pt x="16" y="302"/>
                    </a:lnTo>
                    <a:lnTo>
                      <a:pt x="16" y="294"/>
                    </a:lnTo>
                    <a:lnTo>
                      <a:pt x="16" y="286"/>
                    </a:lnTo>
                    <a:lnTo>
                      <a:pt x="16" y="279"/>
                    </a:lnTo>
                    <a:lnTo>
                      <a:pt x="16" y="271"/>
                    </a:lnTo>
                    <a:lnTo>
                      <a:pt x="16" y="255"/>
                    </a:lnTo>
                    <a:lnTo>
                      <a:pt x="16" y="247"/>
                    </a:lnTo>
                    <a:lnTo>
                      <a:pt x="16" y="239"/>
                    </a:lnTo>
                    <a:lnTo>
                      <a:pt x="16" y="231"/>
                    </a:lnTo>
                    <a:lnTo>
                      <a:pt x="16" y="207"/>
                    </a:lnTo>
                    <a:lnTo>
                      <a:pt x="16" y="191"/>
                    </a:lnTo>
                    <a:lnTo>
                      <a:pt x="16" y="183"/>
                    </a:lnTo>
                    <a:lnTo>
                      <a:pt x="16" y="175"/>
                    </a:lnTo>
                    <a:lnTo>
                      <a:pt x="8" y="175"/>
                    </a:lnTo>
                    <a:lnTo>
                      <a:pt x="8" y="167"/>
                    </a:lnTo>
                    <a:lnTo>
                      <a:pt x="8" y="159"/>
                    </a:lnTo>
                    <a:lnTo>
                      <a:pt x="8" y="151"/>
                    </a:lnTo>
                    <a:lnTo>
                      <a:pt x="8" y="143"/>
                    </a:lnTo>
                    <a:lnTo>
                      <a:pt x="8" y="135"/>
                    </a:lnTo>
                    <a:lnTo>
                      <a:pt x="0" y="128"/>
                    </a:lnTo>
                    <a:lnTo>
                      <a:pt x="0" y="120"/>
                    </a:lnTo>
                    <a:lnTo>
                      <a:pt x="0" y="112"/>
                    </a:lnTo>
                    <a:lnTo>
                      <a:pt x="0" y="104"/>
                    </a:lnTo>
                    <a:lnTo>
                      <a:pt x="0" y="96"/>
                    </a:lnTo>
                    <a:lnTo>
                      <a:pt x="8" y="96"/>
                    </a:lnTo>
                    <a:lnTo>
                      <a:pt x="8" y="88"/>
                    </a:lnTo>
                    <a:lnTo>
                      <a:pt x="8" y="80"/>
                    </a:lnTo>
                    <a:lnTo>
                      <a:pt x="8" y="72"/>
                    </a:lnTo>
                    <a:lnTo>
                      <a:pt x="8" y="64"/>
                    </a:lnTo>
                    <a:lnTo>
                      <a:pt x="16" y="64"/>
                    </a:lnTo>
                    <a:lnTo>
                      <a:pt x="16" y="56"/>
                    </a:lnTo>
                    <a:lnTo>
                      <a:pt x="16" y="48"/>
                    </a:lnTo>
                    <a:lnTo>
                      <a:pt x="16" y="40"/>
                    </a:lnTo>
                    <a:lnTo>
                      <a:pt x="24" y="40"/>
                    </a:lnTo>
                    <a:lnTo>
                      <a:pt x="24" y="32"/>
                    </a:lnTo>
                    <a:lnTo>
                      <a:pt x="24" y="24"/>
                    </a:lnTo>
                    <a:lnTo>
                      <a:pt x="24" y="16"/>
                    </a:lnTo>
                    <a:lnTo>
                      <a:pt x="32" y="16"/>
                    </a:lnTo>
                    <a:lnTo>
                      <a:pt x="40" y="16"/>
                    </a:lnTo>
                    <a:lnTo>
                      <a:pt x="40" y="8"/>
                    </a:lnTo>
                    <a:lnTo>
                      <a:pt x="40" y="0"/>
                    </a:lnTo>
                    <a:close/>
                  </a:path>
                </a:pathLst>
              </a:custGeom>
              <a:solidFill>
                <a:srgbClr val="808080"/>
              </a:solidFill>
              <a:ln w="9525">
                <a:noFill/>
                <a:round/>
                <a:headEnd/>
                <a:tailEnd/>
              </a:ln>
              <a:effectLst/>
            </p:spPr>
            <p:txBody>
              <a:bodyPr>
                <a:prstTxWarp prst="textNoShape">
                  <a:avLst/>
                </a:prstTxWarp>
              </a:bodyPr>
              <a:lstStyle/>
              <a:p>
                <a:endParaRPr lang="en-US"/>
              </a:p>
            </p:txBody>
          </p:sp>
          <p:sp>
            <p:nvSpPr>
              <p:cNvPr id="85" name="Freeform 338"/>
              <p:cNvSpPr>
                <a:spLocks/>
              </p:cNvSpPr>
              <p:nvPr/>
            </p:nvSpPr>
            <p:spPr bwMode="auto">
              <a:xfrm>
                <a:off x="1905" y="2970"/>
                <a:ext cx="310" cy="430"/>
              </a:xfrm>
              <a:custGeom>
                <a:avLst/>
                <a:gdLst/>
                <a:ahLst/>
                <a:cxnLst>
                  <a:cxn ang="0">
                    <a:pos x="48" y="8"/>
                  </a:cxn>
                  <a:cxn ang="0">
                    <a:pos x="56" y="24"/>
                  </a:cxn>
                  <a:cxn ang="0">
                    <a:pos x="72" y="32"/>
                  </a:cxn>
                  <a:cxn ang="0">
                    <a:pos x="88" y="40"/>
                  </a:cxn>
                  <a:cxn ang="0">
                    <a:pos x="127" y="40"/>
                  </a:cxn>
                  <a:cxn ang="0">
                    <a:pos x="151" y="40"/>
                  </a:cxn>
                  <a:cxn ang="0">
                    <a:pos x="175" y="40"/>
                  </a:cxn>
                  <a:cxn ang="0">
                    <a:pos x="183" y="24"/>
                  </a:cxn>
                  <a:cxn ang="0">
                    <a:pos x="199" y="16"/>
                  </a:cxn>
                  <a:cxn ang="0">
                    <a:pos x="215" y="8"/>
                  </a:cxn>
                  <a:cxn ang="0">
                    <a:pos x="239" y="8"/>
                  </a:cxn>
                  <a:cxn ang="0">
                    <a:pos x="262" y="16"/>
                  </a:cxn>
                  <a:cxn ang="0">
                    <a:pos x="278" y="8"/>
                  </a:cxn>
                  <a:cxn ang="0">
                    <a:pos x="294" y="16"/>
                  </a:cxn>
                  <a:cxn ang="0">
                    <a:pos x="302" y="32"/>
                  </a:cxn>
                  <a:cxn ang="0">
                    <a:pos x="310" y="48"/>
                  </a:cxn>
                  <a:cxn ang="0">
                    <a:pos x="310" y="72"/>
                  </a:cxn>
                  <a:cxn ang="0">
                    <a:pos x="294" y="80"/>
                  </a:cxn>
                  <a:cxn ang="0">
                    <a:pos x="294" y="104"/>
                  </a:cxn>
                  <a:cxn ang="0">
                    <a:pos x="286" y="135"/>
                  </a:cxn>
                  <a:cxn ang="0">
                    <a:pos x="286" y="183"/>
                  </a:cxn>
                  <a:cxn ang="0">
                    <a:pos x="278" y="199"/>
                  </a:cxn>
                  <a:cxn ang="0">
                    <a:pos x="262" y="239"/>
                  </a:cxn>
                  <a:cxn ang="0">
                    <a:pos x="262" y="271"/>
                  </a:cxn>
                  <a:cxn ang="0">
                    <a:pos x="262" y="294"/>
                  </a:cxn>
                  <a:cxn ang="0">
                    <a:pos x="270" y="310"/>
                  </a:cxn>
                  <a:cxn ang="0">
                    <a:pos x="262" y="326"/>
                  </a:cxn>
                  <a:cxn ang="0">
                    <a:pos x="262" y="350"/>
                  </a:cxn>
                  <a:cxn ang="0">
                    <a:pos x="262" y="374"/>
                  </a:cxn>
                  <a:cxn ang="0">
                    <a:pos x="255" y="390"/>
                  </a:cxn>
                  <a:cxn ang="0">
                    <a:pos x="255" y="414"/>
                  </a:cxn>
                  <a:cxn ang="0">
                    <a:pos x="239" y="422"/>
                  </a:cxn>
                  <a:cxn ang="0">
                    <a:pos x="223" y="430"/>
                  </a:cxn>
                  <a:cxn ang="0">
                    <a:pos x="207" y="422"/>
                  </a:cxn>
                  <a:cxn ang="0">
                    <a:pos x="191" y="414"/>
                  </a:cxn>
                  <a:cxn ang="0">
                    <a:pos x="183" y="398"/>
                  </a:cxn>
                  <a:cxn ang="0">
                    <a:pos x="175" y="382"/>
                  </a:cxn>
                  <a:cxn ang="0">
                    <a:pos x="151" y="374"/>
                  </a:cxn>
                  <a:cxn ang="0">
                    <a:pos x="127" y="374"/>
                  </a:cxn>
                  <a:cxn ang="0">
                    <a:pos x="112" y="366"/>
                  </a:cxn>
                  <a:cxn ang="0">
                    <a:pos x="88" y="366"/>
                  </a:cxn>
                  <a:cxn ang="0">
                    <a:pos x="72" y="374"/>
                  </a:cxn>
                  <a:cxn ang="0">
                    <a:pos x="56" y="382"/>
                  </a:cxn>
                  <a:cxn ang="0">
                    <a:pos x="40" y="398"/>
                  </a:cxn>
                  <a:cxn ang="0">
                    <a:pos x="24" y="382"/>
                  </a:cxn>
                  <a:cxn ang="0">
                    <a:pos x="24" y="358"/>
                  </a:cxn>
                  <a:cxn ang="0">
                    <a:pos x="16" y="318"/>
                  </a:cxn>
                  <a:cxn ang="0">
                    <a:pos x="16" y="294"/>
                  </a:cxn>
                  <a:cxn ang="0">
                    <a:pos x="16" y="271"/>
                  </a:cxn>
                  <a:cxn ang="0">
                    <a:pos x="16" y="239"/>
                  </a:cxn>
                  <a:cxn ang="0">
                    <a:pos x="16" y="191"/>
                  </a:cxn>
                  <a:cxn ang="0">
                    <a:pos x="8" y="175"/>
                  </a:cxn>
                  <a:cxn ang="0">
                    <a:pos x="8" y="151"/>
                  </a:cxn>
                  <a:cxn ang="0">
                    <a:pos x="0" y="128"/>
                  </a:cxn>
                  <a:cxn ang="0">
                    <a:pos x="0" y="104"/>
                  </a:cxn>
                  <a:cxn ang="0">
                    <a:pos x="8" y="88"/>
                  </a:cxn>
                  <a:cxn ang="0">
                    <a:pos x="8" y="64"/>
                  </a:cxn>
                  <a:cxn ang="0">
                    <a:pos x="16" y="48"/>
                  </a:cxn>
                  <a:cxn ang="0">
                    <a:pos x="24" y="32"/>
                  </a:cxn>
                  <a:cxn ang="0">
                    <a:pos x="32" y="16"/>
                  </a:cxn>
                </a:cxnLst>
                <a:rect l="0" t="0" r="r" b="b"/>
                <a:pathLst>
                  <a:path w="310" h="430">
                    <a:moveTo>
                      <a:pt x="40" y="0"/>
                    </a:moveTo>
                    <a:lnTo>
                      <a:pt x="40" y="8"/>
                    </a:lnTo>
                    <a:lnTo>
                      <a:pt x="48" y="8"/>
                    </a:lnTo>
                    <a:lnTo>
                      <a:pt x="48" y="16"/>
                    </a:lnTo>
                    <a:lnTo>
                      <a:pt x="56" y="16"/>
                    </a:lnTo>
                    <a:lnTo>
                      <a:pt x="56" y="24"/>
                    </a:lnTo>
                    <a:lnTo>
                      <a:pt x="64" y="24"/>
                    </a:lnTo>
                    <a:lnTo>
                      <a:pt x="64" y="32"/>
                    </a:lnTo>
                    <a:lnTo>
                      <a:pt x="72" y="32"/>
                    </a:lnTo>
                    <a:lnTo>
                      <a:pt x="80" y="32"/>
                    </a:lnTo>
                    <a:lnTo>
                      <a:pt x="88" y="32"/>
                    </a:lnTo>
                    <a:lnTo>
                      <a:pt x="88" y="40"/>
                    </a:lnTo>
                    <a:lnTo>
                      <a:pt x="112" y="40"/>
                    </a:lnTo>
                    <a:lnTo>
                      <a:pt x="119" y="40"/>
                    </a:lnTo>
                    <a:lnTo>
                      <a:pt x="127" y="40"/>
                    </a:lnTo>
                    <a:lnTo>
                      <a:pt x="135" y="40"/>
                    </a:lnTo>
                    <a:lnTo>
                      <a:pt x="143" y="40"/>
                    </a:lnTo>
                    <a:lnTo>
                      <a:pt x="151" y="40"/>
                    </a:lnTo>
                    <a:lnTo>
                      <a:pt x="159" y="40"/>
                    </a:lnTo>
                    <a:lnTo>
                      <a:pt x="167" y="40"/>
                    </a:lnTo>
                    <a:lnTo>
                      <a:pt x="175" y="40"/>
                    </a:lnTo>
                    <a:lnTo>
                      <a:pt x="175" y="32"/>
                    </a:lnTo>
                    <a:lnTo>
                      <a:pt x="183" y="32"/>
                    </a:lnTo>
                    <a:lnTo>
                      <a:pt x="183" y="24"/>
                    </a:lnTo>
                    <a:lnTo>
                      <a:pt x="191" y="24"/>
                    </a:lnTo>
                    <a:lnTo>
                      <a:pt x="191" y="16"/>
                    </a:lnTo>
                    <a:lnTo>
                      <a:pt x="199" y="16"/>
                    </a:lnTo>
                    <a:lnTo>
                      <a:pt x="207" y="16"/>
                    </a:lnTo>
                    <a:lnTo>
                      <a:pt x="207" y="8"/>
                    </a:lnTo>
                    <a:lnTo>
                      <a:pt x="215" y="8"/>
                    </a:lnTo>
                    <a:lnTo>
                      <a:pt x="223" y="8"/>
                    </a:lnTo>
                    <a:lnTo>
                      <a:pt x="231" y="8"/>
                    </a:lnTo>
                    <a:lnTo>
                      <a:pt x="239" y="8"/>
                    </a:lnTo>
                    <a:lnTo>
                      <a:pt x="247" y="16"/>
                    </a:lnTo>
                    <a:lnTo>
                      <a:pt x="255" y="16"/>
                    </a:lnTo>
                    <a:lnTo>
                      <a:pt x="262" y="16"/>
                    </a:lnTo>
                    <a:lnTo>
                      <a:pt x="270" y="16"/>
                    </a:lnTo>
                    <a:lnTo>
                      <a:pt x="278" y="16"/>
                    </a:lnTo>
                    <a:lnTo>
                      <a:pt x="278" y="8"/>
                    </a:lnTo>
                    <a:lnTo>
                      <a:pt x="286" y="8"/>
                    </a:lnTo>
                    <a:lnTo>
                      <a:pt x="294" y="8"/>
                    </a:lnTo>
                    <a:lnTo>
                      <a:pt x="294" y="16"/>
                    </a:lnTo>
                    <a:lnTo>
                      <a:pt x="302" y="16"/>
                    </a:lnTo>
                    <a:lnTo>
                      <a:pt x="302" y="24"/>
                    </a:lnTo>
                    <a:lnTo>
                      <a:pt x="302" y="32"/>
                    </a:lnTo>
                    <a:lnTo>
                      <a:pt x="302" y="40"/>
                    </a:lnTo>
                    <a:lnTo>
                      <a:pt x="310" y="40"/>
                    </a:lnTo>
                    <a:lnTo>
                      <a:pt x="310" y="48"/>
                    </a:lnTo>
                    <a:lnTo>
                      <a:pt x="310" y="56"/>
                    </a:lnTo>
                    <a:lnTo>
                      <a:pt x="310" y="64"/>
                    </a:lnTo>
                    <a:lnTo>
                      <a:pt x="310" y="72"/>
                    </a:lnTo>
                    <a:lnTo>
                      <a:pt x="302" y="72"/>
                    </a:lnTo>
                    <a:lnTo>
                      <a:pt x="302" y="80"/>
                    </a:lnTo>
                    <a:lnTo>
                      <a:pt x="294" y="80"/>
                    </a:lnTo>
                    <a:lnTo>
                      <a:pt x="294" y="88"/>
                    </a:lnTo>
                    <a:lnTo>
                      <a:pt x="294" y="96"/>
                    </a:lnTo>
                    <a:lnTo>
                      <a:pt x="294" y="104"/>
                    </a:lnTo>
                    <a:lnTo>
                      <a:pt x="286" y="104"/>
                    </a:lnTo>
                    <a:lnTo>
                      <a:pt x="286" y="120"/>
                    </a:lnTo>
                    <a:lnTo>
                      <a:pt x="286" y="135"/>
                    </a:lnTo>
                    <a:lnTo>
                      <a:pt x="286" y="151"/>
                    </a:lnTo>
                    <a:lnTo>
                      <a:pt x="286" y="167"/>
                    </a:lnTo>
                    <a:lnTo>
                      <a:pt x="286" y="183"/>
                    </a:lnTo>
                    <a:lnTo>
                      <a:pt x="278" y="183"/>
                    </a:lnTo>
                    <a:lnTo>
                      <a:pt x="278" y="191"/>
                    </a:lnTo>
                    <a:lnTo>
                      <a:pt x="278" y="199"/>
                    </a:lnTo>
                    <a:lnTo>
                      <a:pt x="278" y="207"/>
                    </a:lnTo>
                    <a:lnTo>
                      <a:pt x="262" y="231"/>
                    </a:lnTo>
                    <a:lnTo>
                      <a:pt x="262" y="239"/>
                    </a:lnTo>
                    <a:lnTo>
                      <a:pt x="262" y="247"/>
                    </a:lnTo>
                    <a:lnTo>
                      <a:pt x="262" y="263"/>
                    </a:lnTo>
                    <a:lnTo>
                      <a:pt x="262" y="271"/>
                    </a:lnTo>
                    <a:lnTo>
                      <a:pt x="262" y="279"/>
                    </a:lnTo>
                    <a:lnTo>
                      <a:pt x="262" y="286"/>
                    </a:lnTo>
                    <a:lnTo>
                      <a:pt x="262" y="294"/>
                    </a:lnTo>
                    <a:lnTo>
                      <a:pt x="270" y="294"/>
                    </a:lnTo>
                    <a:lnTo>
                      <a:pt x="270" y="302"/>
                    </a:lnTo>
                    <a:lnTo>
                      <a:pt x="270" y="310"/>
                    </a:lnTo>
                    <a:lnTo>
                      <a:pt x="270" y="318"/>
                    </a:lnTo>
                    <a:lnTo>
                      <a:pt x="262" y="318"/>
                    </a:lnTo>
                    <a:lnTo>
                      <a:pt x="262" y="326"/>
                    </a:lnTo>
                    <a:lnTo>
                      <a:pt x="262" y="334"/>
                    </a:lnTo>
                    <a:lnTo>
                      <a:pt x="262" y="342"/>
                    </a:lnTo>
                    <a:lnTo>
                      <a:pt x="262" y="350"/>
                    </a:lnTo>
                    <a:lnTo>
                      <a:pt x="262" y="358"/>
                    </a:lnTo>
                    <a:lnTo>
                      <a:pt x="262" y="366"/>
                    </a:lnTo>
                    <a:lnTo>
                      <a:pt x="262" y="374"/>
                    </a:lnTo>
                    <a:lnTo>
                      <a:pt x="262" y="382"/>
                    </a:lnTo>
                    <a:lnTo>
                      <a:pt x="262" y="390"/>
                    </a:lnTo>
                    <a:lnTo>
                      <a:pt x="255" y="390"/>
                    </a:lnTo>
                    <a:lnTo>
                      <a:pt x="255" y="398"/>
                    </a:lnTo>
                    <a:lnTo>
                      <a:pt x="255" y="406"/>
                    </a:lnTo>
                    <a:lnTo>
                      <a:pt x="255" y="414"/>
                    </a:lnTo>
                    <a:lnTo>
                      <a:pt x="247" y="414"/>
                    </a:lnTo>
                    <a:lnTo>
                      <a:pt x="247" y="422"/>
                    </a:lnTo>
                    <a:lnTo>
                      <a:pt x="239" y="422"/>
                    </a:lnTo>
                    <a:lnTo>
                      <a:pt x="239" y="430"/>
                    </a:lnTo>
                    <a:lnTo>
                      <a:pt x="231" y="430"/>
                    </a:lnTo>
                    <a:lnTo>
                      <a:pt x="223" y="430"/>
                    </a:lnTo>
                    <a:lnTo>
                      <a:pt x="215" y="430"/>
                    </a:lnTo>
                    <a:lnTo>
                      <a:pt x="207" y="430"/>
                    </a:lnTo>
                    <a:lnTo>
                      <a:pt x="207" y="422"/>
                    </a:lnTo>
                    <a:lnTo>
                      <a:pt x="199" y="422"/>
                    </a:lnTo>
                    <a:lnTo>
                      <a:pt x="199" y="414"/>
                    </a:lnTo>
                    <a:lnTo>
                      <a:pt x="191" y="414"/>
                    </a:lnTo>
                    <a:lnTo>
                      <a:pt x="191" y="406"/>
                    </a:lnTo>
                    <a:lnTo>
                      <a:pt x="183" y="406"/>
                    </a:lnTo>
                    <a:lnTo>
                      <a:pt x="183" y="398"/>
                    </a:lnTo>
                    <a:lnTo>
                      <a:pt x="183" y="390"/>
                    </a:lnTo>
                    <a:lnTo>
                      <a:pt x="175" y="390"/>
                    </a:lnTo>
                    <a:lnTo>
                      <a:pt x="175" y="382"/>
                    </a:lnTo>
                    <a:lnTo>
                      <a:pt x="167" y="382"/>
                    </a:lnTo>
                    <a:lnTo>
                      <a:pt x="159" y="382"/>
                    </a:lnTo>
                    <a:lnTo>
                      <a:pt x="151" y="374"/>
                    </a:lnTo>
                    <a:lnTo>
                      <a:pt x="143" y="374"/>
                    </a:lnTo>
                    <a:lnTo>
                      <a:pt x="135" y="374"/>
                    </a:lnTo>
                    <a:lnTo>
                      <a:pt x="127" y="374"/>
                    </a:lnTo>
                    <a:lnTo>
                      <a:pt x="127" y="366"/>
                    </a:lnTo>
                    <a:lnTo>
                      <a:pt x="119" y="366"/>
                    </a:lnTo>
                    <a:lnTo>
                      <a:pt x="112" y="366"/>
                    </a:lnTo>
                    <a:lnTo>
                      <a:pt x="104" y="366"/>
                    </a:lnTo>
                    <a:lnTo>
                      <a:pt x="96" y="366"/>
                    </a:lnTo>
                    <a:lnTo>
                      <a:pt x="88" y="366"/>
                    </a:lnTo>
                    <a:lnTo>
                      <a:pt x="80" y="366"/>
                    </a:lnTo>
                    <a:lnTo>
                      <a:pt x="80" y="374"/>
                    </a:lnTo>
                    <a:lnTo>
                      <a:pt x="72" y="374"/>
                    </a:lnTo>
                    <a:lnTo>
                      <a:pt x="64" y="374"/>
                    </a:lnTo>
                    <a:lnTo>
                      <a:pt x="56" y="374"/>
                    </a:lnTo>
                    <a:lnTo>
                      <a:pt x="56" y="382"/>
                    </a:lnTo>
                    <a:lnTo>
                      <a:pt x="48" y="382"/>
                    </a:lnTo>
                    <a:lnTo>
                      <a:pt x="40" y="390"/>
                    </a:lnTo>
                    <a:lnTo>
                      <a:pt x="40" y="398"/>
                    </a:lnTo>
                    <a:lnTo>
                      <a:pt x="40" y="390"/>
                    </a:lnTo>
                    <a:lnTo>
                      <a:pt x="32" y="390"/>
                    </a:lnTo>
                    <a:lnTo>
                      <a:pt x="24" y="382"/>
                    </a:lnTo>
                    <a:lnTo>
                      <a:pt x="24" y="374"/>
                    </a:lnTo>
                    <a:lnTo>
                      <a:pt x="24" y="366"/>
                    </a:lnTo>
                    <a:lnTo>
                      <a:pt x="24" y="358"/>
                    </a:lnTo>
                    <a:lnTo>
                      <a:pt x="24" y="350"/>
                    </a:lnTo>
                    <a:lnTo>
                      <a:pt x="16" y="334"/>
                    </a:lnTo>
                    <a:lnTo>
                      <a:pt x="16" y="318"/>
                    </a:lnTo>
                    <a:lnTo>
                      <a:pt x="16" y="310"/>
                    </a:lnTo>
                    <a:lnTo>
                      <a:pt x="16" y="302"/>
                    </a:lnTo>
                    <a:lnTo>
                      <a:pt x="16" y="294"/>
                    </a:lnTo>
                    <a:lnTo>
                      <a:pt x="16" y="286"/>
                    </a:lnTo>
                    <a:lnTo>
                      <a:pt x="16" y="279"/>
                    </a:lnTo>
                    <a:lnTo>
                      <a:pt x="16" y="271"/>
                    </a:lnTo>
                    <a:lnTo>
                      <a:pt x="16" y="255"/>
                    </a:lnTo>
                    <a:lnTo>
                      <a:pt x="16" y="247"/>
                    </a:lnTo>
                    <a:lnTo>
                      <a:pt x="16" y="239"/>
                    </a:lnTo>
                    <a:lnTo>
                      <a:pt x="16" y="231"/>
                    </a:lnTo>
                    <a:lnTo>
                      <a:pt x="16" y="207"/>
                    </a:lnTo>
                    <a:lnTo>
                      <a:pt x="16" y="191"/>
                    </a:lnTo>
                    <a:lnTo>
                      <a:pt x="16" y="183"/>
                    </a:lnTo>
                    <a:lnTo>
                      <a:pt x="16" y="175"/>
                    </a:lnTo>
                    <a:lnTo>
                      <a:pt x="8" y="175"/>
                    </a:lnTo>
                    <a:lnTo>
                      <a:pt x="8" y="167"/>
                    </a:lnTo>
                    <a:lnTo>
                      <a:pt x="8" y="159"/>
                    </a:lnTo>
                    <a:lnTo>
                      <a:pt x="8" y="151"/>
                    </a:lnTo>
                    <a:lnTo>
                      <a:pt x="8" y="143"/>
                    </a:lnTo>
                    <a:lnTo>
                      <a:pt x="8" y="135"/>
                    </a:lnTo>
                    <a:lnTo>
                      <a:pt x="0" y="128"/>
                    </a:lnTo>
                    <a:lnTo>
                      <a:pt x="0" y="120"/>
                    </a:lnTo>
                    <a:lnTo>
                      <a:pt x="0" y="112"/>
                    </a:lnTo>
                    <a:lnTo>
                      <a:pt x="0" y="104"/>
                    </a:lnTo>
                    <a:lnTo>
                      <a:pt x="0" y="96"/>
                    </a:lnTo>
                    <a:lnTo>
                      <a:pt x="8" y="96"/>
                    </a:lnTo>
                    <a:lnTo>
                      <a:pt x="8" y="88"/>
                    </a:lnTo>
                    <a:lnTo>
                      <a:pt x="8" y="80"/>
                    </a:lnTo>
                    <a:lnTo>
                      <a:pt x="8" y="72"/>
                    </a:lnTo>
                    <a:lnTo>
                      <a:pt x="8" y="64"/>
                    </a:lnTo>
                    <a:lnTo>
                      <a:pt x="16" y="64"/>
                    </a:lnTo>
                    <a:lnTo>
                      <a:pt x="16" y="56"/>
                    </a:lnTo>
                    <a:lnTo>
                      <a:pt x="16" y="48"/>
                    </a:lnTo>
                    <a:lnTo>
                      <a:pt x="16" y="40"/>
                    </a:lnTo>
                    <a:lnTo>
                      <a:pt x="24" y="40"/>
                    </a:lnTo>
                    <a:lnTo>
                      <a:pt x="24" y="32"/>
                    </a:lnTo>
                    <a:lnTo>
                      <a:pt x="24" y="24"/>
                    </a:lnTo>
                    <a:lnTo>
                      <a:pt x="24" y="16"/>
                    </a:lnTo>
                    <a:lnTo>
                      <a:pt x="32" y="16"/>
                    </a:lnTo>
                    <a:lnTo>
                      <a:pt x="40" y="16"/>
                    </a:lnTo>
                    <a:lnTo>
                      <a:pt x="40" y="8"/>
                    </a:lnTo>
                  </a:path>
                </a:pathLst>
              </a:custGeom>
              <a:noFill/>
              <a:ln w="12700">
                <a:solidFill>
                  <a:srgbClr val="808080"/>
                </a:solidFill>
                <a:prstDash val="solid"/>
                <a:round/>
                <a:headEnd/>
                <a:tailEnd/>
              </a:ln>
              <a:effectLst/>
            </p:spPr>
            <p:txBody>
              <a:bodyPr>
                <a:prstTxWarp prst="textNoShape">
                  <a:avLst/>
                </a:prstTxWarp>
              </a:bodyPr>
              <a:lstStyle/>
              <a:p>
                <a:endParaRPr lang="en-US"/>
              </a:p>
            </p:txBody>
          </p:sp>
          <p:sp>
            <p:nvSpPr>
              <p:cNvPr id="86" name="Freeform 339"/>
              <p:cNvSpPr>
                <a:spLocks/>
              </p:cNvSpPr>
              <p:nvPr/>
            </p:nvSpPr>
            <p:spPr bwMode="auto">
              <a:xfrm>
                <a:off x="1913" y="3169"/>
                <a:ext cx="80" cy="103"/>
              </a:xfrm>
              <a:custGeom>
                <a:avLst/>
                <a:gdLst/>
                <a:ahLst/>
                <a:cxnLst>
                  <a:cxn ang="0">
                    <a:pos x="32" y="0"/>
                  </a:cxn>
                  <a:cxn ang="0">
                    <a:pos x="32" y="8"/>
                  </a:cxn>
                  <a:cxn ang="0">
                    <a:pos x="24" y="8"/>
                  </a:cxn>
                  <a:cxn ang="0">
                    <a:pos x="24" y="16"/>
                  </a:cxn>
                  <a:cxn ang="0">
                    <a:pos x="16" y="16"/>
                  </a:cxn>
                  <a:cxn ang="0">
                    <a:pos x="16" y="24"/>
                  </a:cxn>
                  <a:cxn ang="0">
                    <a:pos x="16" y="32"/>
                  </a:cxn>
                  <a:cxn ang="0">
                    <a:pos x="16" y="40"/>
                  </a:cxn>
                  <a:cxn ang="0">
                    <a:pos x="8" y="40"/>
                  </a:cxn>
                  <a:cxn ang="0">
                    <a:pos x="8" y="48"/>
                  </a:cxn>
                  <a:cxn ang="0">
                    <a:pos x="8" y="56"/>
                  </a:cxn>
                  <a:cxn ang="0">
                    <a:pos x="0" y="56"/>
                  </a:cxn>
                  <a:cxn ang="0">
                    <a:pos x="0" y="64"/>
                  </a:cxn>
                  <a:cxn ang="0">
                    <a:pos x="8" y="64"/>
                  </a:cxn>
                  <a:cxn ang="0">
                    <a:pos x="8" y="72"/>
                  </a:cxn>
                  <a:cxn ang="0">
                    <a:pos x="8" y="80"/>
                  </a:cxn>
                  <a:cxn ang="0">
                    <a:pos x="16" y="80"/>
                  </a:cxn>
                  <a:cxn ang="0">
                    <a:pos x="16" y="87"/>
                  </a:cxn>
                  <a:cxn ang="0">
                    <a:pos x="16" y="95"/>
                  </a:cxn>
                  <a:cxn ang="0">
                    <a:pos x="24" y="95"/>
                  </a:cxn>
                  <a:cxn ang="0">
                    <a:pos x="24" y="103"/>
                  </a:cxn>
                  <a:cxn ang="0">
                    <a:pos x="32" y="103"/>
                  </a:cxn>
                  <a:cxn ang="0">
                    <a:pos x="40" y="103"/>
                  </a:cxn>
                  <a:cxn ang="0">
                    <a:pos x="48" y="103"/>
                  </a:cxn>
                  <a:cxn ang="0">
                    <a:pos x="56" y="103"/>
                  </a:cxn>
                  <a:cxn ang="0">
                    <a:pos x="64" y="103"/>
                  </a:cxn>
                  <a:cxn ang="0">
                    <a:pos x="64" y="95"/>
                  </a:cxn>
                  <a:cxn ang="0">
                    <a:pos x="72" y="95"/>
                  </a:cxn>
                  <a:cxn ang="0">
                    <a:pos x="72" y="87"/>
                  </a:cxn>
                  <a:cxn ang="0">
                    <a:pos x="72" y="80"/>
                  </a:cxn>
                  <a:cxn ang="0">
                    <a:pos x="72" y="72"/>
                  </a:cxn>
                  <a:cxn ang="0">
                    <a:pos x="72" y="64"/>
                  </a:cxn>
                  <a:cxn ang="0">
                    <a:pos x="72" y="56"/>
                  </a:cxn>
                  <a:cxn ang="0">
                    <a:pos x="72" y="48"/>
                  </a:cxn>
                  <a:cxn ang="0">
                    <a:pos x="72" y="40"/>
                  </a:cxn>
                  <a:cxn ang="0">
                    <a:pos x="80" y="40"/>
                  </a:cxn>
                  <a:cxn ang="0">
                    <a:pos x="80" y="32"/>
                  </a:cxn>
                  <a:cxn ang="0">
                    <a:pos x="80" y="24"/>
                  </a:cxn>
                  <a:cxn ang="0">
                    <a:pos x="72" y="24"/>
                  </a:cxn>
                  <a:cxn ang="0">
                    <a:pos x="72" y="16"/>
                  </a:cxn>
                  <a:cxn ang="0">
                    <a:pos x="64" y="8"/>
                  </a:cxn>
                  <a:cxn ang="0">
                    <a:pos x="56" y="8"/>
                  </a:cxn>
                  <a:cxn ang="0">
                    <a:pos x="48" y="8"/>
                  </a:cxn>
                  <a:cxn ang="0">
                    <a:pos x="48" y="0"/>
                  </a:cxn>
                  <a:cxn ang="0">
                    <a:pos x="40" y="0"/>
                  </a:cxn>
                  <a:cxn ang="0">
                    <a:pos x="32" y="0"/>
                  </a:cxn>
                </a:cxnLst>
                <a:rect l="0" t="0" r="r" b="b"/>
                <a:pathLst>
                  <a:path w="80" h="103">
                    <a:moveTo>
                      <a:pt x="32" y="0"/>
                    </a:moveTo>
                    <a:lnTo>
                      <a:pt x="32" y="8"/>
                    </a:lnTo>
                    <a:lnTo>
                      <a:pt x="24" y="8"/>
                    </a:lnTo>
                    <a:lnTo>
                      <a:pt x="24" y="16"/>
                    </a:lnTo>
                    <a:lnTo>
                      <a:pt x="16" y="16"/>
                    </a:lnTo>
                    <a:lnTo>
                      <a:pt x="16" y="24"/>
                    </a:lnTo>
                    <a:lnTo>
                      <a:pt x="16" y="32"/>
                    </a:lnTo>
                    <a:lnTo>
                      <a:pt x="16" y="40"/>
                    </a:lnTo>
                    <a:lnTo>
                      <a:pt x="8" y="40"/>
                    </a:lnTo>
                    <a:lnTo>
                      <a:pt x="8" y="48"/>
                    </a:lnTo>
                    <a:lnTo>
                      <a:pt x="8" y="56"/>
                    </a:lnTo>
                    <a:lnTo>
                      <a:pt x="0" y="56"/>
                    </a:lnTo>
                    <a:lnTo>
                      <a:pt x="0" y="64"/>
                    </a:lnTo>
                    <a:lnTo>
                      <a:pt x="8" y="64"/>
                    </a:lnTo>
                    <a:lnTo>
                      <a:pt x="8" y="72"/>
                    </a:lnTo>
                    <a:lnTo>
                      <a:pt x="8" y="80"/>
                    </a:lnTo>
                    <a:lnTo>
                      <a:pt x="16" y="80"/>
                    </a:lnTo>
                    <a:lnTo>
                      <a:pt x="16" y="87"/>
                    </a:lnTo>
                    <a:lnTo>
                      <a:pt x="16" y="95"/>
                    </a:lnTo>
                    <a:lnTo>
                      <a:pt x="24" y="95"/>
                    </a:lnTo>
                    <a:lnTo>
                      <a:pt x="24" y="103"/>
                    </a:lnTo>
                    <a:lnTo>
                      <a:pt x="32" y="103"/>
                    </a:lnTo>
                    <a:lnTo>
                      <a:pt x="40" y="103"/>
                    </a:lnTo>
                    <a:lnTo>
                      <a:pt x="48" y="103"/>
                    </a:lnTo>
                    <a:lnTo>
                      <a:pt x="56" y="103"/>
                    </a:lnTo>
                    <a:lnTo>
                      <a:pt x="64" y="103"/>
                    </a:lnTo>
                    <a:lnTo>
                      <a:pt x="64" y="95"/>
                    </a:lnTo>
                    <a:lnTo>
                      <a:pt x="72" y="95"/>
                    </a:lnTo>
                    <a:lnTo>
                      <a:pt x="72" y="87"/>
                    </a:lnTo>
                    <a:lnTo>
                      <a:pt x="72" y="80"/>
                    </a:lnTo>
                    <a:lnTo>
                      <a:pt x="72" y="72"/>
                    </a:lnTo>
                    <a:lnTo>
                      <a:pt x="72" y="64"/>
                    </a:lnTo>
                    <a:lnTo>
                      <a:pt x="72" y="56"/>
                    </a:lnTo>
                    <a:lnTo>
                      <a:pt x="72" y="48"/>
                    </a:lnTo>
                    <a:lnTo>
                      <a:pt x="72" y="40"/>
                    </a:lnTo>
                    <a:lnTo>
                      <a:pt x="80" y="40"/>
                    </a:lnTo>
                    <a:lnTo>
                      <a:pt x="80" y="32"/>
                    </a:lnTo>
                    <a:lnTo>
                      <a:pt x="80" y="24"/>
                    </a:lnTo>
                    <a:lnTo>
                      <a:pt x="72" y="24"/>
                    </a:lnTo>
                    <a:lnTo>
                      <a:pt x="72" y="16"/>
                    </a:lnTo>
                    <a:lnTo>
                      <a:pt x="64" y="8"/>
                    </a:lnTo>
                    <a:lnTo>
                      <a:pt x="56" y="8"/>
                    </a:lnTo>
                    <a:lnTo>
                      <a:pt x="48" y="8"/>
                    </a:lnTo>
                    <a:lnTo>
                      <a:pt x="48" y="0"/>
                    </a:lnTo>
                    <a:lnTo>
                      <a:pt x="40" y="0"/>
                    </a:lnTo>
                    <a:lnTo>
                      <a:pt x="32" y="0"/>
                    </a:lnTo>
                    <a:close/>
                  </a:path>
                </a:pathLst>
              </a:custGeom>
              <a:solidFill>
                <a:srgbClr val="000000"/>
              </a:solidFill>
              <a:ln w="12700">
                <a:solidFill>
                  <a:srgbClr val="000000"/>
                </a:solidFill>
                <a:prstDash val="solid"/>
                <a:round/>
                <a:headEnd/>
                <a:tailEnd/>
              </a:ln>
              <a:effectLst/>
            </p:spPr>
            <p:txBody>
              <a:bodyPr>
                <a:prstTxWarp prst="textNoShape">
                  <a:avLst/>
                </a:prstTxWarp>
              </a:bodyPr>
              <a:lstStyle/>
              <a:p>
                <a:endParaRPr lang="en-US"/>
              </a:p>
            </p:txBody>
          </p:sp>
          <p:sp>
            <p:nvSpPr>
              <p:cNvPr id="87" name="Freeform 340"/>
              <p:cNvSpPr>
                <a:spLocks/>
              </p:cNvSpPr>
              <p:nvPr/>
            </p:nvSpPr>
            <p:spPr bwMode="auto">
              <a:xfrm>
                <a:off x="2128" y="3256"/>
                <a:ext cx="79" cy="104"/>
              </a:xfrm>
              <a:custGeom>
                <a:avLst/>
                <a:gdLst/>
                <a:ahLst/>
                <a:cxnLst>
                  <a:cxn ang="0">
                    <a:pos x="32" y="0"/>
                  </a:cxn>
                  <a:cxn ang="0">
                    <a:pos x="32" y="8"/>
                  </a:cxn>
                  <a:cxn ang="0">
                    <a:pos x="24" y="8"/>
                  </a:cxn>
                  <a:cxn ang="0">
                    <a:pos x="16" y="8"/>
                  </a:cxn>
                  <a:cxn ang="0">
                    <a:pos x="16" y="16"/>
                  </a:cxn>
                  <a:cxn ang="0">
                    <a:pos x="16" y="24"/>
                  </a:cxn>
                  <a:cxn ang="0">
                    <a:pos x="16" y="32"/>
                  </a:cxn>
                  <a:cxn ang="0">
                    <a:pos x="8" y="32"/>
                  </a:cxn>
                  <a:cxn ang="0">
                    <a:pos x="8" y="40"/>
                  </a:cxn>
                  <a:cxn ang="0">
                    <a:pos x="8" y="48"/>
                  </a:cxn>
                  <a:cxn ang="0">
                    <a:pos x="8" y="56"/>
                  </a:cxn>
                  <a:cxn ang="0">
                    <a:pos x="0" y="56"/>
                  </a:cxn>
                  <a:cxn ang="0">
                    <a:pos x="0" y="64"/>
                  </a:cxn>
                  <a:cxn ang="0">
                    <a:pos x="8" y="64"/>
                  </a:cxn>
                  <a:cxn ang="0">
                    <a:pos x="8" y="72"/>
                  </a:cxn>
                  <a:cxn ang="0">
                    <a:pos x="16" y="72"/>
                  </a:cxn>
                  <a:cxn ang="0">
                    <a:pos x="16" y="80"/>
                  </a:cxn>
                  <a:cxn ang="0">
                    <a:pos x="16" y="88"/>
                  </a:cxn>
                  <a:cxn ang="0">
                    <a:pos x="16" y="96"/>
                  </a:cxn>
                  <a:cxn ang="0">
                    <a:pos x="24" y="96"/>
                  </a:cxn>
                  <a:cxn ang="0">
                    <a:pos x="32" y="96"/>
                  </a:cxn>
                  <a:cxn ang="0">
                    <a:pos x="32" y="104"/>
                  </a:cxn>
                  <a:cxn ang="0">
                    <a:pos x="32" y="96"/>
                  </a:cxn>
                  <a:cxn ang="0">
                    <a:pos x="32" y="104"/>
                  </a:cxn>
                  <a:cxn ang="0">
                    <a:pos x="39" y="104"/>
                  </a:cxn>
                  <a:cxn ang="0">
                    <a:pos x="47" y="104"/>
                  </a:cxn>
                  <a:cxn ang="0">
                    <a:pos x="55" y="104"/>
                  </a:cxn>
                  <a:cxn ang="0">
                    <a:pos x="55" y="96"/>
                  </a:cxn>
                  <a:cxn ang="0">
                    <a:pos x="63" y="96"/>
                  </a:cxn>
                  <a:cxn ang="0">
                    <a:pos x="63" y="88"/>
                  </a:cxn>
                  <a:cxn ang="0">
                    <a:pos x="71" y="88"/>
                  </a:cxn>
                  <a:cxn ang="0">
                    <a:pos x="71" y="80"/>
                  </a:cxn>
                  <a:cxn ang="0">
                    <a:pos x="71" y="72"/>
                  </a:cxn>
                  <a:cxn ang="0">
                    <a:pos x="71" y="64"/>
                  </a:cxn>
                  <a:cxn ang="0">
                    <a:pos x="71" y="56"/>
                  </a:cxn>
                  <a:cxn ang="0">
                    <a:pos x="71" y="48"/>
                  </a:cxn>
                  <a:cxn ang="0">
                    <a:pos x="71" y="40"/>
                  </a:cxn>
                  <a:cxn ang="0">
                    <a:pos x="71" y="32"/>
                  </a:cxn>
                  <a:cxn ang="0">
                    <a:pos x="79" y="32"/>
                  </a:cxn>
                  <a:cxn ang="0">
                    <a:pos x="79" y="24"/>
                  </a:cxn>
                  <a:cxn ang="0">
                    <a:pos x="79" y="16"/>
                  </a:cxn>
                  <a:cxn ang="0">
                    <a:pos x="71" y="16"/>
                  </a:cxn>
                  <a:cxn ang="0">
                    <a:pos x="71" y="8"/>
                  </a:cxn>
                  <a:cxn ang="0">
                    <a:pos x="63" y="8"/>
                  </a:cxn>
                  <a:cxn ang="0">
                    <a:pos x="55" y="0"/>
                  </a:cxn>
                  <a:cxn ang="0">
                    <a:pos x="47" y="0"/>
                  </a:cxn>
                  <a:cxn ang="0">
                    <a:pos x="39" y="0"/>
                  </a:cxn>
                  <a:cxn ang="0">
                    <a:pos x="32" y="0"/>
                  </a:cxn>
                </a:cxnLst>
                <a:rect l="0" t="0" r="r" b="b"/>
                <a:pathLst>
                  <a:path w="79" h="104">
                    <a:moveTo>
                      <a:pt x="32" y="0"/>
                    </a:moveTo>
                    <a:lnTo>
                      <a:pt x="32" y="8"/>
                    </a:lnTo>
                    <a:lnTo>
                      <a:pt x="24" y="8"/>
                    </a:lnTo>
                    <a:lnTo>
                      <a:pt x="16" y="8"/>
                    </a:lnTo>
                    <a:lnTo>
                      <a:pt x="16" y="16"/>
                    </a:lnTo>
                    <a:lnTo>
                      <a:pt x="16" y="24"/>
                    </a:lnTo>
                    <a:lnTo>
                      <a:pt x="16" y="32"/>
                    </a:lnTo>
                    <a:lnTo>
                      <a:pt x="8" y="32"/>
                    </a:lnTo>
                    <a:lnTo>
                      <a:pt x="8" y="40"/>
                    </a:lnTo>
                    <a:lnTo>
                      <a:pt x="8" y="48"/>
                    </a:lnTo>
                    <a:lnTo>
                      <a:pt x="8" y="56"/>
                    </a:lnTo>
                    <a:lnTo>
                      <a:pt x="0" y="56"/>
                    </a:lnTo>
                    <a:lnTo>
                      <a:pt x="0" y="64"/>
                    </a:lnTo>
                    <a:lnTo>
                      <a:pt x="8" y="64"/>
                    </a:lnTo>
                    <a:lnTo>
                      <a:pt x="8" y="72"/>
                    </a:lnTo>
                    <a:lnTo>
                      <a:pt x="16" y="72"/>
                    </a:lnTo>
                    <a:lnTo>
                      <a:pt x="16" y="80"/>
                    </a:lnTo>
                    <a:lnTo>
                      <a:pt x="16" y="88"/>
                    </a:lnTo>
                    <a:lnTo>
                      <a:pt x="16" y="96"/>
                    </a:lnTo>
                    <a:lnTo>
                      <a:pt x="24" y="96"/>
                    </a:lnTo>
                    <a:lnTo>
                      <a:pt x="32" y="96"/>
                    </a:lnTo>
                    <a:lnTo>
                      <a:pt x="32" y="104"/>
                    </a:lnTo>
                    <a:lnTo>
                      <a:pt x="32" y="96"/>
                    </a:lnTo>
                    <a:lnTo>
                      <a:pt x="32" y="104"/>
                    </a:lnTo>
                    <a:lnTo>
                      <a:pt x="39" y="104"/>
                    </a:lnTo>
                    <a:lnTo>
                      <a:pt x="47" y="104"/>
                    </a:lnTo>
                    <a:lnTo>
                      <a:pt x="55" y="104"/>
                    </a:lnTo>
                    <a:lnTo>
                      <a:pt x="55" y="96"/>
                    </a:lnTo>
                    <a:lnTo>
                      <a:pt x="63" y="96"/>
                    </a:lnTo>
                    <a:lnTo>
                      <a:pt x="63" y="88"/>
                    </a:lnTo>
                    <a:lnTo>
                      <a:pt x="71" y="88"/>
                    </a:lnTo>
                    <a:lnTo>
                      <a:pt x="71" y="80"/>
                    </a:lnTo>
                    <a:lnTo>
                      <a:pt x="71" y="72"/>
                    </a:lnTo>
                    <a:lnTo>
                      <a:pt x="71" y="64"/>
                    </a:lnTo>
                    <a:lnTo>
                      <a:pt x="71" y="56"/>
                    </a:lnTo>
                    <a:lnTo>
                      <a:pt x="71" y="48"/>
                    </a:lnTo>
                    <a:lnTo>
                      <a:pt x="71" y="40"/>
                    </a:lnTo>
                    <a:lnTo>
                      <a:pt x="71" y="32"/>
                    </a:lnTo>
                    <a:lnTo>
                      <a:pt x="79" y="32"/>
                    </a:lnTo>
                    <a:lnTo>
                      <a:pt x="79" y="24"/>
                    </a:lnTo>
                    <a:lnTo>
                      <a:pt x="79" y="16"/>
                    </a:lnTo>
                    <a:lnTo>
                      <a:pt x="71" y="16"/>
                    </a:lnTo>
                    <a:lnTo>
                      <a:pt x="71" y="8"/>
                    </a:lnTo>
                    <a:lnTo>
                      <a:pt x="63" y="8"/>
                    </a:lnTo>
                    <a:lnTo>
                      <a:pt x="55" y="0"/>
                    </a:lnTo>
                    <a:lnTo>
                      <a:pt x="47" y="0"/>
                    </a:lnTo>
                    <a:lnTo>
                      <a:pt x="39" y="0"/>
                    </a:lnTo>
                    <a:lnTo>
                      <a:pt x="32" y="0"/>
                    </a:lnTo>
                    <a:close/>
                  </a:path>
                </a:pathLst>
              </a:custGeom>
              <a:solidFill>
                <a:srgbClr val="000000"/>
              </a:solidFill>
              <a:ln w="12700">
                <a:solidFill>
                  <a:srgbClr val="000000"/>
                </a:solidFill>
                <a:prstDash val="solid"/>
                <a:round/>
                <a:headEnd/>
                <a:tailEnd/>
              </a:ln>
              <a:effectLst/>
            </p:spPr>
            <p:txBody>
              <a:bodyPr>
                <a:prstTxWarp prst="textNoShape">
                  <a:avLst/>
                </a:prstTxWarp>
              </a:bodyPr>
              <a:lstStyle/>
              <a:p>
                <a:endParaRPr lang="en-US"/>
              </a:p>
            </p:txBody>
          </p:sp>
          <p:sp>
            <p:nvSpPr>
              <p:cNvPr id="88" name="Freeform 341"/>
              <p:cNvSpPr>
                <a:spLocks/>
              </p:cNvSpPr>
              <p:nvPr/>
            </p:nvSpPr>
            <p:spPr bwMode="auto">
              <a:xfrm>
                <a:off x="2223" y="3256"/>
                <a:ext cx="32" cy="104"/>
              </a:xfrm>
              <a:custGeom>
                <a:avLst/>
                <a:gdLst/>
                <a:ahLst/>
                <a:cxnLst>
                  <a:cxn ang="0">
                    <a:pos x="8" y="0"/>
                  </a:cxn>
                  <a:cxn ang="0">
                    <a:pos x="0" y="0"/>
                  </a:cxn>
                  <a:cxn ang="0">
                    <a:pos x="8" y="0"/>
                  </a:cxn>
                  <a:cxn ang="0">
                    <a:pos x="8" y="8"/>
                  </a:cxn>
                  <a:cxn ang="0">
                    <a:pos x="16" y="8"/>
                  </a:cxn>
                  <a:cxn ang="0">
                    <a:pos x="16" y="16"/>
                  </a:cxn>
                  <a:cxn ang="0">
                    <a:pos x="16" y="24"/>
                  </a:cxn>
                  <a:cxn ang="0">
                    <a:pos x="24" y="24"/>
                  </a:cxn>
                  <a:cxn ang="0">
                    <a:pos x="24" y="32"/>
                  </a:cxn>
                  <a:cxn ang="0">
                    <a:pos x="24" y="40"/>
                  </a:cxn>
                  <a:cxn ang="0">
                    <a:pos x="32" y="40"/>
                  </a:cxn>
                  <a:cxn ang="0">
                    <a:pos x="32" y="48"/>
                  </a:cxn>
                  <a:cxn ang="0">
                    <a:pos x="32" y="56"/>
                  </a:cxn>
                  <a:cxn ang="0">
                    <a:pos x="24" y="64"/>
                  </a:cxn>
                  <a:cxn ang="0">
                    <a:pos x="24" y="72"/>
                  </a:cxn>
                  <a:cxn ang="0">
                    <a:pos x="16" y="72"/>
                  </a:cxn>
                  <a:cxn ang="0">
                    <a:pos x="16" y="80"/>
                  </a:cxn>
                  <a:cxn ang="0">
                    <a:pos x="8" y="80"/>
                  </a:cxn>
                  <a:cxn ang="0">
                    <a:pos x="8" y="88"/>
                  </a:cxn>
                  <a:cxn ang="0">
                    <a:pos x="8" y="96"/>
                  </a:cxn>
                  <a:cxn ang="0">
                    <a:pos x="8" y="104"/>
                  </a:cxn>
                  <a:cxn ang="0">
                    <a:pos x="8" y="0"/>
                  </a:cxn>
                </a:cxnLst>
                <a:rect l="0" t="0" r="r" b="b"/>
                <a:pathLst>
                  <a:path w="32" h="104">
                    <a:moveTo>
                      <a:pt x="8" y="0"/>
                    </a:moveTo>
                    <a:lnTo>
                      <a:pt x="0" y="0"/>
                    </a:lnTo>
                    <a:lnTo>
                      <a:pt x="8" y="0"/>
                    </a:lnTo>
                    <a:lnTo>
                      <a:pt x="8" y="8"/>
                    </a:lnTo>
                    <a:lnTo>
                      <a:pt x="16" y="8"/>
                    </a:lnTo>
                    <a:lnTo>
                      <a:pt x="16" y="16"/>
                    </a:lnTo>
                    <a:lnTo>
                      <a:pt x="16" y="24"/>
                    </a:lnTo>
                    <a:lnTo>
                      <a:pt x="24" y="24"/>
                    </a:lnTo>
                    <a:lnTo>
                      <a:pt x="24" y="32"/>
                    </a:lnTo>
                    <a:lnTo>
                      <a:pt x="24" y="40"/>
                    </a:lnTo>
                    <a:lnTo>
                      <a:pt x="32" y="40"/>
                    </a:lnTo>
                    <a:lnTo>
                      <a:pt x="32" y="48"/>
                    </a:lnTo>
                    <a:lnTo>
                      <a:pt x="32" y="56"/>
                    </a:lnTo>
                    <a:lnTo>
                      <a:pt x="24" y="64"/>
                    </a:lnTo>
                    <a:lnTo>
                      <a:pt x="24" y="72"/>
                    </a:lnTo>
                    <a:lnTo>
                      <a:pt x="16" y="72"/>
                    </a:lnTo>
                    <a:lnTo>
                      <a:pt x="16" y="80"/>
                    </a:lnTo>
                    <a:lnTo>
                      <a:pt x="8" y="80"/>
                    </a:lnTo>
                    <a:lnTo>
                      <a:pt x="8" y="88"/>
                    </a:lnTo>
                    <a:lnTo>
                      <a:pt x="8" y="96"/>
                    </a:lnTo>
                    <a:lnTo>
                      <a:pt x="8" y="104"/>
                    </a:lnTo>
                    <a:lnTo>
                      <a:pt x="8" y="0"/>
                    </a:lnTo>
                    <a:close/>
                  </a:path>
                </a:pathLst>
              </a:custGeom>
              <a:solidFill>
                <a:srgbClr val="FFFFFF"/>
              </a:solidFill>
              <a:ln w="9525">
                <a:noFill/>
                <a:round/>
                <a:headEnd/>
                <a:tailEnd/>
              </a:ln>
              <a:effectLst/>
            </p:spPr>
            <p:txBody>
              <a:bodyPr>
                <a:prstTxWarp prst="textNoShape">
                  <a:avLst/>
                </a:prstTxWarp>
              </a:bodyPr>
              <a:lstStyle/>
              <a:p>
                <a:endParaRPr lang="en-US"/>
              </a:p>
            </p:txBody>
          </p:sp>
          <p:sp>
            <p:nvSpPr>
              <p:cNvPr id="89" name="Freeform 342"/>
              <p:cNvSpPr>
                <a:spLocks/>
              </p:cNvSpPr>
              <p:nvPr/>
            </p:nvSpPr>
            <p:spPr bwMode="auto">
              <a:xfrm>
                <a:off x="2223" y="3256"/>
                <a:ext cx="32" cy="104"/>
              </a:xfrm>
              <a:custGeom>
                <a:avLst/>
                <a:gdLst/>
                <a:ahLst/>
                <a:cxnLst>
                  <a:cxn ang="0">
                    <a:pos x="8" y="0"/>
                  </a:cxn>
                  <a:cxn ang="0">
                    <a:pos x="0" y="0"/>
                  </a:cxn>
                  <a:cxn ang="0">
                    <a:pos x="8" y="0"/>
                  </a:cxn>
                  <a:cxn ang="0">
                    <a:pos x="8" y="8"/>
                  </a:cxn>
                  <a:cxn ang="0">
                    <a:pos x="16" y="8"/>
                  </a:cxn>
                  <a:cxn ang="0">
                    <a:pos x="16" y="16"/>
                  </a:cxn>
                  <a:cxn ang="0">
                    <a:pos x="16" y="24"/>
                  </a:cxn>
                  <a:cxn ang="0">
                    <a:pos x="24" y="24"/>
                  </a:cxn>
                  <a:cxn ang="0">
                    <a:pos x="24" y="32"/>
                  </a:cxn>
                  <a:cxn ang="0">
                    <a:pos x="24" y="40"/>
                  </a:cxn>
                  <a:cxn ang="0">
                    <a:pos x="32" y="40"/>
                  </a:cxn>
                  <a:cxn ang="0">
                    <a:pos x="32" y="48"/>
                  </a:cxn>
                  <a:cxn ang="0">
                    <a:pos x="32" y="56"/>
                  </a:cxn>
                  <a:cxn ang="0">
                    <a:pos x="24" y="64"/>
                  </a:cxn>
                  <a:cxn ang="0">
                    <a:pos x="24" y="72"/>
                  </a:cxn>
                  <a:cxn ang="0">
                    <a:pos x="16" y="72"/>
                  </a:cxn>
                  <a:cxn ang="0">
                    <a:pos x="16" y="80"/>
                  </a:cxn>
                  <a:cxn ang="0">
                    <a:pos x="8" y="80"/>
                  </a:cxn>
                  <a:cxn ang="0">
                    <a:pos x="8" y="88"/>
                  </a:cxn>
                  <a:cxn ang="0">
                    <a:pos x="8" y="96"/>
                  </a:cxn>
                  <a:cxn ang="0">
                    <a:pos x="8" y="104"/>
                  </a:cxn>
                </a:cxnLst>
                <a:rect l="0" t="0" r="r" b="b"/>
                <a:pathLst>
                  <a:path w="32" h="104">
                    <a:moveTo>
                      <a:pt x="8" y="0"/>
                    </a:moveTo>
                    <a:lnTo>
                      <a:pt x="0" y="0"/>
                    </a:lnTo>
                    <a:lnTo>
                      <a:pt x="8" y="0"/>
                    </a:lnTo>
                    <a:lnTo>
                      <a:pt x="8" y="8"/>
                    </a:lnTo>
                    <a:lnTo>
                      <a:pt x="16" y="8"/>
                    </a:lnTo>
                    <a:lnTo>
                      <a:pt x="16" y="16"/>
                    </a:lnTo>
                    <a:lnTo>
                      <a:pt x="16" y="24"/>
                    </a:lnTo>
                    <a:lnTo>
                      <a:pt x="24" y="24"/>
                    </a:lnTo>
                    <a:lnTo>
                      <a:pt x="24" y="32"/>
                    </a:lnTo>
                    <a:lnTo>
                      <a:pt x="24" y="40"/>
                    </a:lnTo>
                    <a:lnTo>
                      <a:pt x="32" y="40"/>
                    </a:lnTo>
                    <a:lnTo>
                      <a:pt x="32" y="48"/>
                    </a:lnTo>
                    <a:lnTo>
                      <a:pt x="32" y="56"/>
                    </a:lnTo>
                    <a:lnTo>
                      <a:pt x="24" y="64"/>
                    </a:lnTo>
                    <a:lnTo>
                      <a:pt x="24" y="72"/>
                    </a:lnTo>
                    <a:lnTo>
                      <a:pt x="16" y="72"/>
                    </a:lnTo>
                    <a:lnTo>
                      <a:pt x="16" y="80"/>
                    </a:lnTo>
                    <a:lnTo>
                      <a:pt x="8" y="80"/>
                    </a:lnTo>
                    <a:lnTo>
                      <a:pt x="8" y="88"/>
                    </a:lnTo>
                    <a:lnTo>
                      <a:pt x="8" y="96"/>
                    </a:lnTo>
                    <a:lnTo>
                      <a:pt x="8" y="104"/>
                    </a:lnTo>
                  </a:path>
                </a:pathLst>
              </a:custGeom>
              <a:noFill/>
              <a:ln w="12700">
                <a:solidFill>
                  <a:srgbClr val="000000"/>
                </a:solidFill>
                <a:prstDash val="solid"/>
                <a:round/>
                <a:headEnd/>
                <a:tailEnd/>
              </a:ln>
              <a:effectLst/>
            </p:spPr>
            <p:txBody>
              <a:bodyPr>
                <a:prstTxWarp prst="textNoShape">
                  <a:avLst/>
                </a:prstTxWarp>
              </a:bodyPr>
              <a:lstStyle/>
              <a:p>
                <a:endParaRPr lang="en-US"/>
              </a:p>
            </p:txBody>
          </p:sp>
          <p:sp>
            <p:nvSpPr>
              <p:cNvPr id="90" name="Freeform 343"/>
              <p:cNvSpPr>
                <a:spLocks/>
              </p:cNvSpPr>
              <p:nvPr/>
            </p:nvSpPr>
            <p:spPr bwMode="auto">
              <a:xfrm>
                <a:off x="1953" y="3018"/>
                <a:ext cx="191" cy="286"/>
              </a:xfrm>
              <a:custGeom>
                <a:avLst/>
                <a:gdLst/>
                <a:ahLst/>
                <a:cxnLst>
                  <a:cxn ang="0">
                    <a:pos x="32" y="24"/>
                  </a:cxn>
                  <a:cxn ang="0">
                    <a:pos x="48" y="32"/>
                  </a:cxn>
                  <a:cxn ang="0">
                    <a:pos x="64" y="32"/>
                  </a:cxn>
                  <a:cxn ang="0">
                    <a:pos x="79" y="32"/>
                  </a:cxn>
                  <a:cxn ang="0">
                    <a:pos x="87" y="24"/>
                  </a:cxn>
                  <a:cxn ang="0">
                    <a:pos x="103" y="24"/>
                  </a:cxn>
                  <a:cxn ang="0">
                    <a:pos x="119" y="24"/>
                  </a:cxn>
                  <a:cxn ang="0">
                    <a:pos x="119" y="24"/>
                  </a:cxn>
                  <a:cxn ang="0">
                    <a:pos x="135" y="24"/>
                  </a:cxn>
                  <a:cxn ang="0">
                    <a:pos x="151" y="24"/>
                  </a:cxn>
                  <a:cxn ang="0">
                    <a:pos x="159" y="16"/>
                  </a:cxn>
                  <a:cxn ang="0">
                    <a:pos x="183" y="0"/>
                  </a:cxn>
                  <a:cxn ang="0">
                    <a:pos x="191" y="8"/>
                  </a:cxn>
                  <a:cxn ang="0">
                    <a:pos x="191" y="24"/>
                  </a:cxn>
                  <a:cxn ang="0">
                    <a:pos x="191" y="40"/>
                  </a:cxn>
                  <a:cxn ang="0">
                    <a:pos x="175" y="56"/>
                  </a:cxn>
                  <a:cxn ang="0">
                    <a:pos x="175" y="72"/>
                  </a:cxn>
                  <a:cxn ang="0">
                    <a:pos x="167" y="87"/>
                  </a:cxn>
                  <a:cxn ang="0">
                    <a:pos x="167" y="103"/>
                  </a:cxn>
                  <a:cxn ang="0">
                    <a:pos x="167" y="119"/>
                  </a:cxn>
                  <a:cxn ang="0">
                    <a:pos x="175" y="135"/>
                  </a:cxn>
                  <a:cxn ang="0">
                    <a:pos x="175" y="151"/>
                  </a:cxn>
                  <a:cxn ang="0">
                    <a:pos x="183" y="167"/>
                  </a:cxn>
                  <a:cxn ang="0">
                    <a:pos x="175" y="183"/>
                  </a:cxn>
                  <a:cxn ang="0">
                    <a:pos x="175" y="199"/>
                  </a:cxn>
                  <a:cxn ang="0">
                    <a:pos x="175" y="215"/>
                  </a:cxn>
                  <a:cxn ang="0">
                    <a:pos x="159" y="215"/>
                  </a:cxn>
                  <a:cxn ang="0">
                    <a:pos x="159" y="231"/>
                  </a:cxn>
                  <a:cxn ang="0">
                    <a:pos x="159" y="246"/>
                  </a:cxn>
                  <a:cxn ang="0">
                    <a:pos x="143" y="246"/>
                  </a:cxn>
                  <a:cxn ang="0">
                    <a:pos x="135" y="254"/>
                  </a:cxn>
                  <a:cxn ang="0">
                    <a:pos x="135" y="270"/>
                  </a:cxn>
                  <a:cxn ang="0">
                    <a:pos x="135" y="286"/>
                  </a:cxn>
                  <a:cxn ang="0">
                    <a:pos x="119" y="286"/>
                  </a:cxn>
                  <a:cxn ang="0">
                    <a:pos x="111" y="278"/>
                  </a:cxn>
                  <a:cxn ang="0">
                    <a:pos x="103" y="270"/>
                  </a:cxn>
                  <a:cxn ang="0">
                    <a:pos x="103" y="254"/>
                  </a:cxn>
                  <a:cxn ang="0">
                    <a:pos x="103" y="238"/>
                  </a:cxn>
                  <a:cxn ang="0">
                    <a:pos x="95" y="223"/>
                  </a:cxn>
                  <a:cxn ang="0">
                    <a:pos x="103" y="215"/>
                  </a:cxn>
                  <a:cxn ang="0">
                    <a:pos x="103" y="199"/>
                  </a:cxn>
                  <a:cxn ang="0">
                    <a:pos x="103" y="183"/>
                  </a:cxn>
                  <a:cxn ang="0">
                    <a:pos x="111" y="167"/>
                  </a:cxn>
                  <a:cxn ang="0">
                    <a:pos x="111" y="159"/>
                  </a:cxn>
                  <a:cxn ang="0">
                    <a:pos x="111" y="143"/>
                  </a:cxn>
                  <a:cxn ang="0">
                    <a:pos x="103" y="135"/>
                  </a:cxn>
                  <a:cxn ang="0">
                    <a:pos x="79" y="119"/>
                  </a:cxn>
                  <a:cxn ang="0">
                    <a:pos x="64" y="111"/>
                  </a:cxn>
                  <a:cxn ang="0">
                    <a:pos x="56" y="103"/>
                  </a:cxn>
                  <a:cxn ang="0">
                    <a:pos x="40" y="95"/>
                  </a:cxn>
                  <a:cxn ang="0">
                    <a:pos x="32" y="87"/>
                  </a:cxn>
                  <a:cxn ang="0">
                    <a:pos x="24" y="80"/>
                  </a:cxn>
                  <a:cxn ang="0">
                    <a:pos x="8" y="80"/>
                  </a:cxn>
                  <a:cxn ang="0">
                    <a:pos x="0" y="72"/>
                  </a:cxn>
                  <a:cxn ang="0">
                    <a:pos x="0" y="56"/>
                  </a:cxn>
                  <a:cxn ang="0">
                    <a:pos x="8" y="48"/>
                  </a:cxn>
                  <a:cxn ang="0">
                    <a:pos x="8" y="32"/>
                  </a:cxn>
                  <a:cxn ang="0">
                    <a:pos x="16" y="24"/>
                  </a:cxn>
                </a:cxnLst>
                <a:rect l="0" t="0" r="r" b="b"/>
                <a:pathLst>
                  <a:path w="191" h="286">
                    <a:moveTo>
                      <a:pt x="16" y="24"/>
                    </a:moveTo>
                    <a:lnTo>
                      <a:pt x="32" y="24"/>
                    </a:lnTo>
                    <a:lnTo>
                      <a:pt x="40" y="24"/>
                    </a:lnTo>
                    <a:lnTo>
                      <a:pt x="48" y="32"/>
                    </a:lnTo>
                    <a:lnTo>
                      <a:pt x="56" y="32"/>
                    </a:lnTo>
                    <a:lnTo>
                      <a:pt x="64" y="32"/>
                    </a:lnTo>
                    <a:lnTo>
                      <a:pt x="71" y="32"/>
                    </a:lnTo>
                    <a:lnTo>
                      <a:pt x="79" y="32"/>
                    </a:lnTo>
                    <a:lnTo>
                      <a:pt x="87" y="32"/>
                    </a:lnTo>
                    <a:lnTo>
                      <a:pt x="87" y="24"/>
                    </a:lnTo>
                    <a:lnTo>
                      <a:pt x="95" y="24"/>
                    </a:lnTo>
                    <a:lnTo>
                      <a:pt x="103" y="24"/>
                    </a:lnTo>
                    <a:lnTo>
                      <a:pt x="111" y="24"/>
                    </a:lnTo>
                    <a:lnTo>
                      <a:pt x="119" y="24"/>
                    </a:lnTo>
                    <a:lnTo>
                      <a:pt x="119" y="32"/>
                    </a:lnTo>
                    <a:lnTo>
                      <a:pt x="119" y="24"/>
                    </a:lnTo>
                    <a:lnTo>
                      <a:pt x="127" y="24"/>
                    </a:lnTo>
                    <a:lnTo>
                      <a:pt x="135" y="24"/>
                    </a:lnTo>
                    <a:lnTo>
                      <a:pt x="143" y="24"/>
                    </a:lnTo>
                    <a:lnTo>
                      <a:pt x="151" y="24"/>
                    </a:lnTo>
                    <a:lnTo>
                      <a:pt x="151" y="16"/>
                    </a:lnTo>
                    <a:lnTo>
                      <a:pt x="159" y="16"/>
                    </a:lnTo>
                    <a:lnTo>
                      <a:pt x="175" y="8"/>
                    </a:lnTo>
                    <a:lnTo>
                      <a:pt x="183" y="0"/>
                    </a:lnTo>
                    <a:lnTo>
                      <a:pt x="191" y="0"/>
                    </a:lnTo>
                    <a:lnTo>
                      <a:pt x="191" y="8"/>
                    </a:lnTo>
                    <a:lnTo>
                      <a:pt x="191" y="16"/>
                    </a:lnTo>
                    <a:lnTo>
                      <a:pt x="191" y="24"/>
                    </a:lnTo>
                    <a:lnTo>
                      <a:pt x="191" y="32"/>
                    </a:lnTo>
                    <a:lnTo>
                      <a:pt x="191" y="40"/>
                    </a:lnTo>
                    <a:lnTo>
                      <a:pt x="191" y="48"/>
                    </a:lnTo>
                    <a:lnTo>
                      <a:pt x="175" y="56"/>
                    </a:lnTo>
                    <a:lnTo>
                      <a:pt x="175" y="64"/>
                    </a:lnTo>
                    <a:lnTo>
                      <a:pt x="175" y="72"/>
                    </a:lnTo>
                    <a:lnTo>
                      <a:pt x="167" y="80"/>
                    </a:lnTo>
                    <a:lnTo>
                      <a:pt x="167" y="87"/>
                    </a:lnTo>
                    <a:lnTo>
                      <a:pt x="167" y="95"/>
                    </a:lnTo>
                    <a:lnTo>
                      <a:pt x="167" y="103"/>
                    </a:lnTo>
                    <a:lnTo>
                      <a:pt x="167" y="111"/>
                    </a:lnTo>
                    <a:lnTo>
                      <a:pt x="167" y="119"/>
                    </a:lnTo>
                    <a:lnTo>
                      <a:pt x="167" y="127"/>
                    </a:lnTo>
                    <a:lnTo>
                      <a:pt x="175" y="135"/>
                    </a:lnTo>
                    <a:lnTo>
                      <a:pt x="175" y="143"/>
                    </a:lnTo>
                    <a:lnTo>
                      <a:pt x="175" y="151"/>
                    </a:lnTo>
                    <a:lnTo>
                      <a:pt x="183" y="159"/>
                    </a:lnTo>
                    <a:lnTo>
                      <a:pt x="183" y="167"/>
                    </a:lnTo>
                    <a:lnTo>
                      <a:pt x="183" y="175"/>
                    </a:lnTo>
                    <a:lnTo>
                      <a:pt x="175" y="183"/>
                    </a:lnTo>
                    <a:lnTo>
                      <a:pt x="175" y="191"/>
                    </a:lnTo>
                    <a:lnTo>
                      <a:pt x="175" y="199"/>
                    </a:lnTo>
                    <a:lnTo>
                      <a:pt x="175" y="207"/>
                    </a:lnTo>
                    <a:lnTo>
                      <a:pt x="175" y="215"/>
                    </a:lnTo>
                    <a:lnTo>
                      <a:pt x="167" y="215"/>
                    </a:lnTo>
                    <a:lnTo>
                      <a:pt x="159" y="215"/>
                    </a:lnTo>
                    <a:lnTo>
                      <a:pt x="159" y="223"/>
                    </a:lnTo>
                    <a:lnTo>
                      <a:pt x="159" y="231"/>
                    </a:lnTo>
                    <a:lnTo>
                      <a:pt x="159" y="238"/>
                    </a:lnTo>
                    <a:lnTo>
                      <a:pt x="159" y="246"/>
                    </a:lnTo>
                    <a:lnTo>
                      <a:pt x="151" y="246"/>
                    </a:lnTo>
                    <a:lnTo>
                      <a:pt x="143" y="246"/>
                    </a:lnTo>
                    <a:lnTo>
                      <a:pt x="143" y="254"/>
                    </a:lnTo>
                    <a:lnTo>
                      <a:pt x="135" y="254"/>
                    </a:lnTo>
                    <a:lnTo>
                      <a:pt x="135" y="262"/>
                    </a:lnTo>
                    <a:lnTo>
                      <a:pt x="135" y="270"/>
                    </a:lnTo>
                    <a:lnTo>
                      <a:pt x="135" y="278"/>
                    </a:lnTo>
                    <a:lnTo>
                      <a:pt x="135" y="286"/>
                    </a:lnTo>
                    <a:lnTo>
                      <a:pt x="127" y="286"/>
                    </a:lnTo>
                    <a:lnTo>
                      <a:pt x="119" y="286"/>
                    </a:lnTo>
                    <a:lnTo>
                      <a:pt x="119" y="278"/>
                    </a:lnTo>
                    <a:lnTo>
                      <a:pt x="111" y="278"/>
                    </a:lnTo>
                    <a:lnTo>
                      <a:pt x="103" y="278"/>
                    </a:lnTo>
                    <a:lnTo>
                      <a:pt x="103" y="270"/>
                    </a:lnTo>
                    <a:lnTo>
                      <a:pt x="103" y="262"/>
                    </a:lnTo>
                    <a:lnTo>
                      <a:pt x="103" y="254"/>
                    </a:lnTo>
                    <a:lnTo>
                      <a:pt x="103" y="246"/>
                    </a:lnTo>
                    <a:lnTo>
                      <a:pt x="103" y="238"/>
                    </a:lnTo>
                    <a:lnTo>
                      <a:pt x="95" y="231"/>
                    </a:lnTo>
                    <a:lnTo>
                      <a:pt x="95" y="223"/>
                    </a:lnTo>
                    <a:lnTo>
                      <a:pt x="95" y="215"/>
                    </a:lnTo>
                    <a:lnTo>
                      <a:pt x="103" y="215"/>
                    </a:lnTo>
                    <a:lnTo>
                      <a:pt x="103" y="207"/>
                    </a:lnTo>
                    <a:lnTo>
                      <a:pt x="103" y="199"/>
                    </a:lnTo>
                    <a:lnTo>
                      <a:pt x="103" y="191"/>
                    </a:lnTo>
                    <a:lnTo>
                      <a:pt x="103" y="183"/>
                    </a:lnTo>
                    <a:lnTo>
                      <a:pt x="111" y="175"/>
                    </a:lnTo>
                    <a:lnTo>
                      <a:pt x="111" y="167"/>
                    </a:lnTo>
                    <a:lnTo>
                      <a:pt x="119" y="159"/>
                    </a:lnTo>
                    <a:lnTo>
                      <a:pt x="111" y="159"/>
                    </a:lnTo>
                    <a:lnTo>
                      <a:pt x="111" y="151"/>
                    </a:lnTo>
                    <a:lnTo>
                      <a:pt x="111" y="143"/>
                    </a:lnTo>
                    <a:lnTo>
                      <a:pt x="111" y="135"/>
                    </a:lnTo>
                    <a:lnTo>
                      <a:pt x="103" y="135"/>
                    </a:lnTo>
                    <a:lnTo>
                      <a:pt x="87" y="127"/>
                    </a:lnTo>
                    <a:lnTo>
                      <a:pt x="79" y="119"/>
                    </a:lnTo>
                    <a:lnTo>
                      <a:pt x="71" y="119"/>
                    </a:lnTo>
                    <a:lnTo>
                      <a:pt x="64" y="111"/>
                    </a:lnTo>
                    <a:lnTo>
                      <a:pt x="64" y="103"/>
                    </a:lnTo>
                    <a:lnTo>
                      <a:pt x="56" y="103"/>
                    </a:lnTo>
                    <a:lnTo>
                      <a:pt x="48" y="103"/>
                    </a:lnTo>
                    <a:lnTo>
                      <a:pt x="40" y="95"/>
                    </a:lnTo>
                    <a:lnTo>
                      <a:pt x="32" y="95"/>
                    </a:lnTo>
                    <a:lnTo>
                      <a:pt x="32" y="87"/>
                    </a:lnTo>
                    <a:lnTo>
                      <a:pt x="24" y="87"/>
                    </a:lnTo>
                    <a:lnTo>
                      <a:pt x="24" y="80"/>
                    </a:lnTo>
                    <a:lnTo>
                      <a:pt x="16" y="80"/>
                    </a:lnTo>
                    <a:lnTo>
                      <a:pt x="8" y="80"/>
                    </a:lnTo>
                    <a:lnTo>
                      <a:pt x="8" y="72"/>
                    </a:lnTo>
                    <a:lnTo>
                      <a:pt x="0" y="72"/>
                    </a:lnTo>
                    <a:lnTo>
                      <a:pt x="0" y="64"/>
                    </a:lnTo>
                    <a:lnTo>
                      <a:pt x="0" y="56"/>
                    </a:lnTo>
                    <a:lnTo>
                      <a:pt x="0" y="48"/>
                    </a:lnTo>
                    <a:lnTo>
                      <a:pt x="8" y="48"/>
                    </a:lnTo>
                    <a:lnTo>
                      <a:pt x="8" y="40"/>
                    </a:lnTo>
                    <a:lnTo>
                      <a:pt x="8" y="32"/>
                    </a:lnTo>
                    <a:lnTo>
                      <a:pt x="8" y="24"/>
                    </a:lnTo>
                    <a:lnTo>
                      <a:pt x="16" y="24"/>
                    </a:lnTo>
                    <a:close/>
                  </a:path>
                </a:pathLst>
              </a:custGeom>
              <a:solidFill>
                <a:srgbClr val="B3B3B3"/>
              </a:solidFill>
              <a:ln w="9525">
                <a:noFill/>
                <a:round/>
                <a:headEnd/>
                <a:tailEnd/>
              </a:ln>
              <a:effectLst/>
            </p:spPr>
            <p:txBody>
              <a:bodyPr>
                <a:prstTxWarp prst="textNoShape">
                  <a:avLst/>
                </a:prstTxWarp>
              </a:bodyPr>
              <a:lstStyle/>
              <a:p>
                <a:endParaRPr lang="en-US"/>
              </a:p>
            </p:txBody>
          </p:sp>
          <p:sp>
            <p:nvSpPr>
              <p:cNvPr id="91" name="Freeform 344"/>
              <p:cNvSpPr>
                <a:spLocks/>
              </p:cNvSpPr>
              <p:nvPr/>
            </p:nvSpPr>
            <p:spPr bwMode="auto">
              <a:xfrm>
                <a:off x="1953" y="3018"/>
                <a:ext cx="191" cy="286"/>
              </a:xfrm>
              <a:custGeom>
                <a:avLst/>
                <a:gdLst/>
                <a:ahLst/>
                <a:cxnLst>
                  <a:cxn ang="0">
                    <a:pos x="32" y="24"/>
                  </a:cxn>
                  <a:cxn ang="0">
                    <a:pos x="48" y="32"/>
                  </a:cxn>
                  <a:cxn ang="0">
                    <a:pos x="64" y="32"/>
                  </a:cxn>
                  <a:cxn ang="0">
                    <a:pos x="79" y="32"/>
                  </a:cxn>
                  <a:cxn ang="0">
                    <a:pos x="87" y="24"/>
                  </a:cxn>
                  <a:cxn ang="0">
                    <a:pos x="103" y="24"/>
                  </a:cxn>
                  <a:cxn ang="0">
                    <a:pos x="119" y="24"/>
                  </a:cxn>
                  <a:cxn ang="0">
                    <a:pos x="119" y="24"/>
                  </a:cxn>
                  <a:cxn ang="0">
                    <a:pos x="135" y="24"/>
                  </a:cxn>
                  <a:cxn ang="0">
                    <a:pos x="151" y="24"/>
                  </a:cxn>
                  <a:cxn ang="0">
                    <a:pos x="159" y="16"/>
                  </a:cxn>
                  <a:cxn ang="0">
                    <a:pos x="183" y="0"/>
                  </a:cxn>
                  <a:cxn ang="0">
                    <a:pos x="191" y="8"/>
                  </a:cxn>
                  <a:cxn ang="0">
                    <a:pos x="191" y="24"/>
                  </a:cxn>
                  <a:cxn ang="0">
                    <a:pos x="191" y="40"/>
                  </a:cxn>
                  <a:cxn ang="0">
                    <a:pos x="175" y="56"/>
                  </a:cxn>
                  <a:cxn ang="0">
                    <a:pos x="175" y="72"/>
                  </a:cxn>
                  <a:cxn ang="0">
                    <a:pos x="167" y="87"/>
                  </a:cxn>
                  <a:cxn ang="0">
                    <a:pos x="167" y="103"/>
                  </a:cxn>
                  <a:cxn ang="0">
                    <a:pos x="167" y="119"/>
                  </a:cxn>
                  <a:cxn ang="0">
                    <a:pos x="175" y="135"/>
                  </a:cxn>
                  <a:cxn ang="0">
                    <a:pos x="175" y="151"/>
                  </a:cxn>
                  <a:cxn ang="0">
                    <a:pos x="183" y="167"/>
                  </a:cxn>
                  <a:cxn ang="0">
                    <a:pos x="175" y="183"/>
                  </a:cxn>
                  <a:cxn ang="0">
                    <a:pos x="175" y="199"/>
                  </a:cxn>
                  <a:cxn ang="0">
                    <a:pos x="175" y="215"/>
                  </a:cxn>
                  <a:cxn ang="0">
                    <a:pos x="159" y="215"/>
                  </a:cxn>
                  <a:cxn ang="0">
                    <a:pos x="159" y="231"/>
                  </a:cxn>
                  <a:cxn ang="0">
                    <a:pos x="159" y="246"/>
                  </a:cxn>
                  <a:cxn ang="0">
                    <a:pos x="143" y="246"/>
                  </a:cxn>
                  <a:cxn ang="0">
                    <a:pos x="135" y="254"/>
                  </a:cxn>
                  <a:cxn ang="0">
                    <a:pos x="135" y="270"/>
                  </a:cxn>
                  <a:cxn ang="0">
                    <a:pos x="135" y="286"/>
                  </a:cxn>
                  <a:cxn ang="0">
                    <a:pos x="119" y="286"/>
                  </a:cxn>
                  <a:cxn ang="0">
                    <a:pos x="111" y="278"/>
                  </a:cxn>
                  <a:cxn ang="0">
                    <a:pos x="103" y="270"/>
                  </a:cxn>
                  <a:cxn ang="0">
                    <a:pos x="103" y="254"/>
                  </a:cxn>
                  <a:cxn ang="0">
                    <a:pos x="103" y="238"/>
                  </a:cxn>
                  <a:cxn ang="0">
                    <a:pos x="95" y="223"/>
                  </a:cxn>
                  <a:cxn ang="0">
                    <a:pos x="103" y="215"/>
                  </a:cxn>
                  <a:cxn ang="0">
                    <a:pos x="103" y="199"/>
                  </a:cxn>
                  <a:cxn ang="0">
                    <a:pos x="103" y="183"/>
                  </a:cxn>
                  <a:cxn ang="0">
                    <a:pos x="111" y="167"/>
                  </a:cxn>
                  <a:cxn ang="0">
                    <a:pos x="111" y="159"/>
                  </a:cxn>
                  <a:cxn ang="0">
                    <a:pos x="111" y="143"/>
                  </a:cxn>
                  <a:cxn ang="0">
                    <a:pos x="103" y="135"/>
                  </a:cxn>
                  <a:cxn ang="0">
                    <a:pos x="79" y="119"/>
                  </a:cxn>
                  <a:cxn ang="0">
                    <a:pos x="64" y="111"/>
                  </a:cxn>
                  <a:cxn ang="0">
                    <a:pos x="56" y="103"/>
                  </a:cxn>
                  <a:cxn ang="0">
                    <a:pos x="40" y="95"/>
                  </a:cxn>
                  <a:cxn ang="0">
                    <a:pos x="32" y="87"/>
                  </a:cxn>
                  <a:cxn ang="0">
                    <a:pos x="24" y="80"/>
                  </a:cxn>
                  <a:cxn ang="0">
                    <a:pos x="8" y="80"/>
                  </a:cxn>
                  <a:cxn ang="0">
                    <a:pos x="0" y="72"/>
                  </a:cxn>
                  <a:cxn ang="0">
                    <a:pos x="0" y="56"/>
                  </a:cxn>
                  <a:cxn ang="0">
                    <a:pos x="8" y="48"/>
                  </a:cxn>
                  <a:cxn ang="0">
                    <a:pos x="8" y="32"/>
                  </a:cxn>
                </a:cxnLst>
                <a:rect l="0" t="0" r="r" b="b"/>
                <a:pathLst>
                  <a:path w="191" h="286">
                    <a:moveTo>
                      <a:pt x="16" y="24"/>
                    </a:moveTo>
                    <a:lnTo>
                      <a:pt x="32" y="24"/>
                    </a:lnTo>
                    <a:lnTo>
                      <a:pt x="40" y="24"/>
                    </a:lnTo>
                    <a:lnTo>
                      <a:pt x="48" y="32"/>
                    </a:lnTo>
                    <a:lnTo>
                      <a:pt x="56" y="32"/>
                    </a:lnTo>
                    <a:lnTo>
                      <a:pt x="64" y="32"/>
                    </a:lnTo>
                    <a:lnTo>
                      <a:pt x="71" y="32"/>
                    </a:lnTo>
                    <a:lnTo>
                      <a:pt x="79" y="32"/>
                    </a:lnTo>
                    <a:lnTo>
                      <a:pt x="87" y="32"/>
                    </a:lnTo>
                    <a:lnTo>
                      <a:pt x="87" y="24"/>
                    </a:lnTo>
                    <a:lnTo>
                      <a:pt x="95" y="24"/>
                    </a:lnTo>
                    <a:lnTo>
                      <a:pt x="103" y="24"/>
                    </a:lnTo>
                    <a:lnTo>
                      <a:pt x="111" y="24"/>
                    </a:lnTo>
                    <a:lnTo>
                      <a:pt x="119" y="24"/>
                    </a:lnTo>
                    <a:lnTo>
                      <a:pt x="119" y="32"/>
                    </a:lnTo>
                    <a:lnTo>
                      <a:pt x="119" y="24"/>
                    </a:lnTo>
                    <a:lnTo>
                      <a:pt x="127" y="24"/>
                    </a:lnTo>
                    <a:lnTo>
                      <a:pt x="135" y="24"/>
                    </a:lnTo>
                    <a:lnTo>
                      <a:pt x="143" y="24"/>
                    </a:lnTo>
                    <a:lnTo>
                      <a:pt x="151" y="24"/>
                    </a:lnTo>
                    <a:lnTo>
                      <a:pt x="151" y="16"/>
                    </a:lnTo>
                    <a:lnTo>
                      <a:pt x="159" y="16"/>
                    </a:lnTo>
                    <a:lnTo>
                      <a:pt x="175" y="8"/>
                    </a:lnTo>
                    <a:lnTo>
                      <a:pt x="183" y="0"/>
                    </a:lnTo>
                    <a:lnTo>
                      <a:pt x="191" y="0"/>
                    </a:lnTo>
                    <a:lnTo>
                      <a:pt x="191" y="8"/>
                    </a:lnTo>
                    <a:lnTo>
                      <a:pt x="191" y="16"/>
                    </a:lnTo>
                    <a:lnTo>
                      <a:pt x="191" y="24"/>
                    </a:lnTo>
                    <a:lnTo>
                      <a:pt x="191" y="32"/>
                    </a:lnTo>
                    <a:lnTo>
                      <a:pt x="191" y="40"/>
                    </a:lnTo>
                    <a:lnTo>
                      <a:pt x="191" y="48"/>
                    </a:lnTo>
                    <a:lnTo>
                      <a:pt x="175" y="56"/>
                    </a:lnTo>
                    <a:lnTo>
                      <a:pt x="175" y="64"/>
                    </a:lnTo>
                    <a:lnTo>
                      <a:pt x="175" y="72"/>
                    </a:lnTo>
                    <a:lnTo>
                      <a:pt x="167" y="80"/>
                    </a:lnTo>
                    <a:lnTo>
                      <a:pt x="167" y="87"/>
                    </a:lnTo>
                    <a:lnTo>
                      <a:pt x="167" y="95"/>
                    </a:lnTo>
                    <a:lnTo>
                      <a:pt x="167" y="103"/>
                    </a:lnTo>
                    <a:lnTo>
                      <a:pt x="167" y="111"/>
                    </a:lnTo>
                    <a:lnTo>
                      <a:pt x="167" y="119"/>
                    </a:lnTo>
                    <a:lnTo>
                      <a:pt x="167" y="127"/>
                    </a:lnTo>
                    <a:lnTo>
                      <a:pt x="175" y="135"/>
                    </a:lnTo>
                    <a:lnTo>
                      <a:pt x="175" y="143"/>
                    </a:lnTo>
                    <a:lnTo>
                      <a:pt x="175" y="151"/>
                    </a:lnTo>
                    <a:lnTo>
                      <a:pt x="183" y="159"/>
                    </a:lnTo>
                    <a:lnTo>
                      <a:pt x="183" y="167"/>
                    </a:lnTo>
                    <a:lnTo>
                      <a:pt x="183" y="175"/>
                    </a:lnTo>
                    <a:lnTo>
                      <a:pt x="175" y="183"/>
                    </a:lnTo>
                    <a:lnTo>
                      <a:pt x="175" y="191"/>
                    </a:lnTo>
                    <a:lnTo>
                      <a:pt x="175" y="199"/>
                    </a:lnTo>
                    <a:lnTo>
                      <a:pt x="175" y="207"/>
                    </a:lnTo>
                    <a:lnTo>
                      <a:pt x="175" y="215"/>
                    </a:lnTo>
                    <a:lnTo>
                      <a:pt x="167" y="215"/>
                    </a:lnTo>
                    <a:lnTo>
                      <a:pt x="159" y="215"/>
                    </a:lnTo>
                    <a:lnTo>
                      <a:pt x="159" y="223"/>
                    </a:lnTo>
                    <a:lnTo>
                      <a:pt x="159" y="231"/>
                    </a:lnTo>
                    <a:lnTo>
                      <a:pt x="159" y="238"/>
                    </a:lnTo>
                    <a:lnTo>
                      <a:pt x="159" y="246"/>
                    </a:lnTo>
                    <a:lnTo>
                      <a:pt x="151" y="246"/>
                    </a:lnTo>
                    <a:lnTo>
                      <a:pt x="143" y="246"/>
                    </a:lnTo>
                    <a:lnTo>
                      <a:pt x="143" y="254"/>
                    </a:lnTo>
                    <a:lnTo>
                      <a:pt x="135" y="254"/>
                    </a:lnTo>
                    <a:lnTo>
                      <a:pt x="135" y="262"/>
                    </a:lnTo>
                    <a:lnTo>
                      <a:pt x="135" y="270"/>
                    </a:lnTo>
                    <a:lnTo>
                      <a:pt x="135" y="278"/>
                    </a:lnTo>
                    <a:lnTo>
                      <a:pt x="135" y="286"/>
                    </a:lnTo>
                    <a:lnTo>
                      <a:pt x="127" y="286"/>
                    </a:lnTo>
                    <a:lnTo>
                      <a:pt x="119" y="286"/>
                    </a:lnTo>
                    <a:lnTo>
                      <a:pt x="119" y="278"/>
                    </a:lnTo>
                    <a:lnTo>
                      <a:pt x="111" y="278"/>
                    </a:lnTo>
                    <a:lnTo>
                      <a:pt x="103" y="278"/>
                    </a:lnTo>
                    <a:lnTo>
                      <a:pt x="103" y="270"/>
                    </a:lnTo>
                    <a:lnTo>
                      <a:pt x="103" y="262"/>
                    </a:lnTo>
                    <a:lnTo>
                      <a:pt x="103" y="254"/>
                    </a:lnTo>
                    <a:lnTo>
                      <a:pt x="103" y="246"/>
                    </a:lnTo>
                    <a:lnTo>
                      <a:pt x="103" y="238"/>
                    </a:lnTo>
                    <a:lnTo>
                      <a:pt x="95" y="231"/>
                    </a:lnTo>
                    <a:lnTo>
                      <a:pt x="95" y="223"/>
                    </a:lnTo>
                    <a:lnTo>
                      <a:pt x="95" y="215"/>
                    </a:lnTo>
                    <a:lnTo>
                      <a:pt x="103" y="215"/>
                    </a:lnTo>
                    <a:lnTo>
                      <a:pt x="103" y="207"/>
                    </a:lnTo>
                    <a:lnTo>
                      <a:pt x="103" y="199"/>
                    </a:lnTo>
                    <a:lnTo>
                      <a:pt x="103" y="191"/>
                    </a:lnTo>
                    <a:lnTo>
                      <a:pt x="103" y="183"/>
                    </a:lnTo>
                    <a:lnTo>
                      <a:pt x="111" y="175"/>
                    </a:lnTo>
                    <a:lnTo>
                      <a:pt x="111" y="167"/>
                    </a:lnTo>
                    <a:lnTo>
                      <a:pt x="119" y="159"/>
                    </a:lnTo>
                    <a:lnTo>
                      <a:pt x="111" y="159"/>
                    </a:lnTo>
                    <a:lnTo>
                      <a:pt x="111" y="151"/>
                    </a:lnTo>
                    <a:lnTo>
                      <a:pt x="111" y="143"/>
                    </a:lnTo>
                    <a:lnTo>
                      <a:pt x="111" y="135"/>
                    </a:lnTo>
                    <a:lnTo>
                      <a:pt x="103" y="135"/>
                    </a:lnTo>
                    <a:lnTo>
                      <a:pt x="87" y="127"/>
                    </a:lnTo>
                    <a:lnTo>
                      <a:pt x="79" y="119"/>
                    </a:lnTo>
                    <a:lnTo>
                      <a:pt x="71" y="119"/>
                    </a:lnTo>
                    <a:lnTo>
                      <a:pt x="64" y="111"/>
                    </a:lnTo>
                    <a:lnTo>
                      <a:pt x="64" y="103"/>
                    </a:lnTo>
                    <a:lnTo>
                      <a:pt x="56" y="103"/>
                    </a:lnTo>
                    <a:lnTo>
                      <a:pt x="48" y="103"/>
                    </a:lnTo>
                    <a:lnTo>
                      <a:pt x="40" y="95"/>
                    </a:lnTo>
                    <a:lnTo>
                      <a:pt x="32" y="95"/>
                    </a:lnTo>
                    <a:lnTo>
                      <a:pt x="32" y="87"/>
                    </a:lnTo>
                    <a:lnTo>
                      <a:pt x="24" y="87"/>
                    </a:lnTo>
                    <a:lnTo>
                      <a:pt x="24" y="80"/>
                    </a:lnTo>
                    <a:lnTo>
                      <a:pt x="16" y="80"/>
                    </a:lnTo>
                    <a:lnTo>
                      <a:pt x="8" y="80"/>
                    </a:lnTo>
                    <a:lnTo>
                      <a:pt x="8" y="72"/>
                    </a:lnTo>
                    <a:lnTo>
                      <a:pt x="0" y="72"/>
                    </a:lnTo>
                    <a:lnTo>
                      <a:pt x="0" y="64"/>
                    </a:lnTo>
                    <a:lnTo>
                      <a:pt x="0" y="56"/>
                    </a:lnTo>
                    <a:lnTo>
                      <a:pt x="0" y="48"/>
                    </a:lnTo>
                    <a:lnTo>
                      <a:pt x="8" y="48"/>
                    </a:lnTo>
                    <a:lnTo>
                      <a:pt x="8" y="40"/>
                    </a:lnTo>
                    <a:lnTo>
                      <a:pt x="8" y="32"/>
                    </a:lnTo>
                    <a:lnTo>
                      <a:pt x="8" y="24"/>
                    </a:lnTo>
                  </a:path>
                </a:pathLst>
              </a:custGeom>
              <a:noFill/>
              <a:ln w="12700">
                <a:solidFill>
                  <a:srgbClr val="B3B3B3"/>
                </a:solidFill>
                <a:prstDash val="solid"/>
                <a:round/>
                <a:headEnd/>
                <a:tailEnd/>
              </a:ln>
              <a:effectLst/>
            </p:spPr>
            <p:txBody>
              <a:bodyPr>
                <a:prstTxWarp prst="textNoShape">
                  <a:avLst/>
                </a:prstTxWarp>
              </a:bodyPr>
              <a:lstStyle/>
              <a:p>
                <a:endParaRPr lang="en-US"/>
              </a:p>
            </p:txBody>
          </p:sp>
          <p:sp>
            <p:nvSpPr>
              <p:cNvPr id="92" name="Freeform 345"/>
              <p:cNvSpPr>
                <a:spLocks/>
              </p:cNvSpPr>
              <p:nvPr/>
            </p:nvSpPr>
            <p:spPr bwMode="auto">
              <a:xfrm>
                <a:off x="1913" y="2978"/>
                <a:ext cx="48" cy="40"/>
              </a:xfrm>
              <a:custGeom>
                <a:avLst/>
                <a:gdLst/>
                <a:ahLst/>
                <a:cxnLst>
                  <a:cxn ang="0">
                    <a:pos x="16" y="32"/>
                  </a:cxn>
                  <a:cxn ang="0">
                    <a:pos x="16" y="24"/>
                  </a:cxn>
                  <a:cxn ang="0">
                    <a:pos x="24" y="24"/>
                  </a:cxn>
                  <a:cxn ang="0">
                    <a:pos x="24" y="16"/>
                  </a:cxn>
                  <a:cxn ang="0">
                    <a:pos x="32" y="16"/>
                  </a:cxn>
                  <a:cxn ang="0">
                    <a:pos x="40" y="16"/>
                  </a:cxn>
                  <a:cxn ang="0">
                    <a:pos x="48" y="16"/>
                  </a:cxn>
                  <a:cxn ang="0">
                    <a:pos x="48" y="8"/>
                  </a:cxn>
                  <a:cxn ang="0">
                    <a:pos x="40" y="0"/>
                  </a:cxn>
                  <a:cxn ang="0">
                    <a:pos x="32" y="0"/>
                  </a:cxn>
                  <a:cxn ang="0">
                    <a:pos x="32" y="8"/>
                  </a:cxn>
                  <a:cxn ang="0">
                    <a:pos x="24" y="8"/>
                  </a:cxn>
                  <a:cxn ang="0">
                    <a:pos x="16" y="8"/>
                  </a:cxn>
                  <a:cxn ang="0">
                    <a:pos x="8" y="8"/>
                  </a:cxn>
                  <a:cxn ang="0">
                    <a:pos x="0" y="8"/>
                  </a:cxn>
                  <a:cxn ang="0">
                    <a:pos x="0" y="16"/>
                  </a:cxn>
                  <a:cxn ang="0">
                    <a:pos x="0" y="24"/>
                  </a:cxn>
                  <a:cxn ang="0">
                    <a:pos x="16" y="24"/>
                  </a:cxn>
                  <a:cxn ang="0">
                    <a:pos x="16" y="32"/>
                  </a:cxn>
                  <a:cxn ang="0">
                    <a:pos x="8" y="32"/>
                  </a:cxn>
                  <a:cxn ang="0">
                    <a:pos x="8" y="40"/>
                  </a:cxn>
                  <a:cxn ang="0">
                    <a:pos x="16" y="32"/>
                  </a:cxn>
                </a:cxnLst>
                <a:rect l="0" t="0" r="r" b="b"/>
                <a:pathLst>
                  <a:path w="48" h="40">
                    <a:moveTo>
                      <a:pt x="16" y="32"/>
                    </a:moveTo>
                    <a:lnTo>
                      <a:pt x="16" y="24"/>
                    </a:lnTo>
                    <a:lnTo>
                      <a:pt x="24" y="24"/>
                    </a:lnTo>
                    <a:lnTo>
                      <a:pt x="24" y="16"/>
                    </a:lnTo>
                    <a:lnTo>
                      <a:pt x="32" y="16"/>
                    </a:lnTo>
                    <a:lnTo>
                      <a:pt x="40" y="16"/>
                    </a:lnTo>
                    <a:lnTo>
                      <a:pt x="48" y="16"/>
                    </a:lnTo>
                    <a:lnTo>
                      <a:pt x="48" y="8"/>
                    </a:lnTo>
                    <a:lnTo>
                      <a:pt x="40" y="0"/>
                    </a:lnTo>
                    <a:lnTo>
                      <a:pt x="32" y="0"/>
                    </a:lnTo>
                    <a:lnTo>
                      <a:pt x="32" y="8"/>
                    </a:lnTo>
                    <a:lnTo>
                      <a:pt x="24" y="8"/>
                    </a:lnTo>
                    <a:lnTo>
                      <a:pt x="16" y="8"/>
                    </a:lnTo>
                    <a:lnTo>
                      <a:pt x="8" y="8"/>
                    </a:lnTo>
                    <a:lnTo>
                      <a:pt x="0" y="8"/>
                    </a:lnTo>
                    <a:lnTo>
                      <a:pt x="0" y="16"/>
                    </a:lnTo>
                    <a:lnTo>
                      <a:pt x="0" y="24"/>
                    </a:lnTo>
                    <a:lnTo>
                      <a:pt x="16" y="24"/>
                    </a:lnTo>
                    <a:lnTo>
                      <a:pt x="16" y="32"/>
                    </a:lnTo>
                    <a:lnTo>
                      <a:pt x="8" y="32"/>
                    </a:lnTo>
                    <a:lnTo>
                      <a:pt x="8" y="40"/>
                    </a:lnTo>
                    <a:lnTo>
                      <a:pt x="16" y="32"/>
                    </a:lnTo>
                    <a:close/>
                  </a:path>
                </a:pathLst>
              </a:custGeom>
              <a:solidFill>
                <a:srgbClr val="A6A6A6"/>
              </a:solidFill>
              <a:ln w="9525">
                <a:noFill/>
                <a:round/>
                <a:headEnd/>
                <a:tailEnd/>
              </a:ln>
              <a:effectLst/>
            </p:spPr>
            <p:txBody>
              <a:bodyPr>
                <a:prstTxWarp prst="textNoShape">
                  <a:avLst/>
                </a:prstTxWarp>
              </a:bodyPr>
              <a:lstStyle/>
              <a:p>
                <a:endParaRPr lang="en-US"/>
              </a:p>
            </p:txBody>
          </p:sp>
          <p:sp>
            <p:nvSpPr>
              <p:cNvPr id="93" name="Freeform 346"/>
              <p:cNvSpPr>
                <a:spLocks/>
              </p:cNvSpPr>
              <p:nvPr/>
            </p:nvSpPr>
            <p:spPr bwMode="auto">
              <a:xfrm>
                <a:off x="1913" y="2978"/>
                <a:ext cx="48" cy="40"/>
              </a:xfrm>
              <a:custGeom>
                <a:avLst/>
                <a:gdLst/>
                <a:ahLst/>
                <a:cxnLst>
                  <a:cxn ang="0">
                    <a:pos x="16" y="32"/>
                  </a:cxn>
                  <a:cxn ang="0">
                    <a:pos x="16" y="24"/>
                  </a:cxn>
                  <a:cxn ang="0">
                    <a:pos x="24" y="24"/>
                  </a:cxn>
                  <a:cxn ang="0">
                    <a:pos x="24" y="16"/>
                  </a:cxn>
                  <a:cxn ang="0">
                    <a:pos x="32" y="16"/>
                  </a:cxn>
                  <a:cxn ang="0">
                    <a:pos x="40" y="16"/>
                  </a:cxn>
                  <a:cxn ang="0">
                    <a:pos x="48" y="16"/>
                  </a:cxn>
                  <a:cxn ang="0">
                    <a:pos x="48" y="8"/>
                  </a:cxn>
                  <a:cxn ang="0">
                    <a:pos x="40" y="0"/>
                  </a:cxn>
                  <a:cxn ang="0">
                    <a:pos x="32" y="0"/>
                  </a:cxn>
                  <a:cxn ang="0">
                    <a:pos x="32" y="8"/>
                  </a:cxn>
                  <a:cxn ang="0">
                    <a:pos x="24" y="8"/>
                  </a:cxn>
                  <a:cxn ang="0">
                    <a:pos x="16" y="8"/>
                  </a:cxn>
                  <a:cxn ang="0">
                    <a:pos x="8" y="8"/>
                  </a:cxn>
                  <a:cxn ang="0">
                    <a:pos x="0" y="8"/>
                  </a:cxn>
                  <a:cxn ang="0">
                    <a:pos x="0" y="16"/>
                  </a:cxn>
                  <a:cxn ang="0">
                    <a:pos x="0" y="24"/>
                  </a:cxn>
                  <a:cxn ang="0">
                    <a:pos x="16" y="24"/>
                  </a:cxn>
                  <a:cxn ang="0">
                    <a:pos x="16" y="32"/>
                  </a:cxn>
                  <a:cxn ang="0">
                    <a:pos x="8" y="32"/>
                  </a:cxn>
                  <a:cxn ang="0">
                    <a:pos x="8" y="40"/>
                  </a:cxn>
                </a:cxnLst>
                <a:rect l="0" t="0" r="r" b="b"/>
                <a:pathLst>
                  <a:path w="48" h="40">
                    <a:moveTo>
                      <a:pt x="16" y="32"/>
                    </a:moveTo>
                    <a:lnTo>
                      <a:pt x="16" y="24"/>
                    </a:lnTo>
                    <a:lnTo>
                      <a:pt x="24" y="24"/>
                    </a:lnTo>
                    <a:lnTo>
                      <a:pt x="24" y="16"/>
                    </a:lnTo>
                    <a:lnTo>
                      <a:pt x="32" y="16"/>
                    </a:lnTo>
                    <a:lnTo>
                      <a:pt x="40" y="16"/>
                    </a:lnTo>
                    <a:lnTo>
                      <a:pt x="48" y="16"/>
                    </a:lnTo>
                    <a:lnTo>
                      <a:pt x="48" y="8"/>
                    </a:lnTo>
                    <a:lnTo>
                      <a:pt x="40" y="0"/>
                    </a:lnTo>
                    <a:lnTo>
                      <a:pt x="32" y="0"/>
                    </a:lnTo>
                    <a:lnTo>
                      <a:pt x="32" y="8"/>
                    </a:lnTo>
                    <a:lnTo>
                      <a:pt x="24" y="8"/>
                    </a:lnTo>
                    <a:lnTo>
                      <a:pt x="16" y="8"/>
                    </a:lnTo>
                    <a:lnTo>
                      <a:pt x="8" y="8"/>
                    </a:lnTo>
                    <a:lnTo>
                      <a:pt x="0" y="8"/>
                    </a:lnTo>
                    <a:lnTo>
                      <a:pt x="0" y="16"/>
                    </a:lnTo>
                    <a:lnTo>
                      <a:pt x="0" y="24"/>
                    </a:lnTo>
                    <a:lnTo>
                      <a:pt x="16" y="24"/>
                    </a:lnTo>
                    <a:lnTo>
                      <a:pt x="16" y="32"/>
                    </a:lnTo>
                    <a:lnTo>
                      <a:pt x="8" y="32"/>
                    </a:lnTo>
                    <a:lnTo>
                      <a:pt x="8" y="40"/>
                    </a:lnTo>
                  </a:path>
                </a:pathLst>
              </a:custGeom>
              <a:noFill/>
              <a:ln w="12700">
                <a:solidFill>
                  <a:srgbClr val="A6A6A6"/>
                </a:solidFill>
                <a:prstDash val="solid"/>
                <a:round/>
                <a:headEnd/>
                <a:tailEnd/>
              </a:ln>
              <a:effectLst/>
            </p:spPr>
            <p:txBody>
              <a:bodyPr>
                <a:prstTxWarp prst="textNoShape">
                  <a:avLst/>
                </a:prstTxWarp>
              </a:bodyPr>
              <a:lstStyle/>
              <a:p>
                <a:endParaRPr lang="en-US"/>
              </a:p>
            </p:txBody>
          </p:sp>
          <p:sp>
            <p:nvSpPr>
              <p:cNvPr id="94" name="Freeform 347"/>
              <p:cNvSpPr>
                <a:spLocks/>
              </p:cNvSpPr>
              <p:nvPr/>
            </p:nvSpPr>
            <p:spPr bwMode="auto">
              <a:xfrm>
                <a:off x="1985" y="3058"/>
                <a:ext cx="135" cy="159"/>
              </a:xfrm>
              <a:custGeom>
                <a:avLst/>
                <a:gdLst/>
                <a:ahLst/>
                <a:cxnLst>
                  <a:cxn ang="0">
                    <a:pos x="16" y="40"/>
                  </a:cxn>
                  <a:cxn ang="0">
                    <a:pos x="24" y="47"/>
                  </a:cxn>
                  <a:cxn ang="0">
                    <a:pos x="39" y="47"/>
                  </a:cxn>
                  <a:cxn ang="0">
                    <a:pos x="47" y="55"/>
                  </a:cxn>
                  <a:cxn ang="0">
                    <a:pos x="55" y="63"/>
                  </a:cxn>
                  <a:cxn ang="0">
                    <a:pos x="71" y="63"/>
                  </a:cxn>
                  <a:cxn ang="0">
                    <a:pos x="71" y="79"/>
                  </a:cxn>
                  <a:cxn ang="0">
                    <a:pos x="87" y="87"/>
                  </a:cxn>
                  <a:cxn ang="0">
                    <a:pos x="95" y="95"/>
                  </a:cxn>
                  <a:cxn ang="0">
                    <a:pos x="103" y="111"/>
                  </a:cxn>
                  <a:cxn ang="0">
                    <a:pos x="111" y="119"/>
                  </a:cxn>
                  <a:cxn ang="0">
                    <a:pos x="103" y="135"/>
                  </a:cxn>
                  <a:cxn ang="0">
                    <a:pos x="103" y="151"/>
                  </a:cxn>
                  <a:cxn ang="0">
                    <a:pos x="111" y="159"/>
                  </a:cxn>
                  <a:cxn ang="0">
                    <a:pos x="119" y="151"/>
                  </a:cxn>
                  <a:cxn ang="0">
                    <a:pos x="119" y="135"/>
                  </a:cxn>
                  <a:cxn ang="0">
                    <a:pos x="119" y="135"/>
                  </a:cxn>
                  <a:cxn ang="0">
                    <a:pos x="119" y="119"/>
                  </a:cxn>
                  <a:cxn ang="0">
                    <a:pos x="127" y="103"/>
                  </a:cxn>
                  <a:cxn ang="0">
                    <a:pos x="127" y="87"/>
                  </a:cxn>
                  <a:cxn ang="0">
                    <a:pos x="119" y="71"/>
                  </a:cxn>
                  <a:cxn ang="0">
                    <a:pos x="111" y="63"/>
                  </a:cxn>
                  <a:cxn ang="0">
                    <a:pos x="111" y="47"/>
                  </a:cxn>
                  <a:cxn ang="0">
                    <a:pos x="103" y="40"/>
                  </a:cxn>
                  <a:cxn ang="0">
                    <a:pos x="119" y="40"/>
                  </a:cxn>
                  <a:cxn ang="0">
                    <a:pos x="111" y="32"/>
                  </a:cxn>
                  <a:cxn ang="0">
                    <a:pos x="119" y="24"/>
                  </a:cxn>
                  <a:cxn ang="0">
                    <a:pos x="127" y="16"/>
                  </a:cxn>
                  <a:cxn ang="0">
                    <a:pos x="127" y="0"/>
                  </a:cxn>
                  <a:cxn ang="0">
                    <a:pos x="127" y="0"/>
                  </a:cxn>
                  <a:cxn ang="0">
                    <a:pos x="119" y="8"/>
                  </a:cxn>
                  <a:cxn ang="0">
                    <a:pos x="103" y="16"/>
                  </a:cxn>
                  <a:cxn ang="0">
                    <a:pos x="87" y="16"/>
                  </a:cxn>
                  <a:cxn ang="0">
                    <a:pos x="71" y="24"/>
                  </a:cxn>
                  <a:cxn ang="0">
                    <a:pos x="55" y="16"/>
                  </a:cxn>
                  <a:cxn ang="0">
                    <a:pos x="32" y="16"/>
                  </a:cxn>
                  <a:cxn ang="0">
                    <a:pos x="24" y="8"/>
                  </a:cxn>
                  <a:cxn ang="0">
                    <a:pos x="16" y="16"/>
                  </a:cxn>
                  <a:cxn ang="0">
                    <a:pos x="0" y="16"/>
                  </a:cxn>
                </a:cxnLst>
                <a:rect l="0" t="0" r="r" b="b"/>
                <a:pathLst>
                  <a:path w="135" h="159">
                    <a:moveTo>
                      <a:pt x="0" y="24"/>
                    </a:moveTo>
                    <a:lnTo>
                      <a:pt x="16" y="40"/>
                    </a:lnTo>
                    <a:lnTo>
                      <a:pt x="24" y="40"/>
                    </a:lnTo>
                    <a:lnTo>
                      <a:pt x="24" y="47"/>
                    </a:lnTo>
                    <a:lnTo>
                      <a:pt x="32" y="47"/>
                    </a:lnTo>
                    <a:lnTo>
                      <a:pt x="39" y="47"/>
                    </a:lnTo>
                    <a:lnTo>
                      <a:pt x="39" y="55"/>
                    </a:lnTo>
                    <a:lnTo>
                      <a:pt x="47" y="55"/>
                    </a:lnTo>
                    <a:lnTo>
                      <a:pt x="55" y="55"/>
                    </a:lnTo>
                    <a:lnTo>
                      <a:pt x="55" y="63"/>
                    </a:lnTo>
                    <a:lnTo>
                      <a:pt x="63" y="63"/>
                    </a:lnTo>
                    <a:lnTo>
                      <a:pt x="71" y="63"/>
                    </a:lnTo>
                    <a:lnTo>
                      <a:pt x="71" y="71"/>
                    </a:lnTo>
                    <a:lnTo>
                      <a:pt x="71" y="79"/>
                    </a:lnTo>
                    <a:lnTo>
                      <a:pt x="79" y="79"/>
                    </a:lnTo>
                    <a:lnTo>
                      <a:pt x="87" y="87"/>
                    </a:lnTo>
                    <a:lnTo>
                      <a:pt x="87" y="95"/>
                    </a:lnTo>
                    <a:lnTo>
                      <a:pt x="95" y="95"/>
                    </a:lnTo>
                    <a:lnTo>
                      <a:pt x="103" y="103"/>
                    </a:lnTo>
                    <a:lnTo>
                      <a:pt x="103" y="111"/>
                    </a:lnTo>
                    <a:lnTo>
                      <a:pt x="111" y="111"/>
                    </a:lnTo>
                    <a:lnTo>
                      <a:pt x="111" y="119"/>
                    </a:lnTo>
                    <a:lnTo>
                      <a:pt x="103" y="127"/>
                    </a:lnTo>
                    <a:lnTo>
                      <a:pt x="103" y="135"/>
                    </a:lnTo>
                    <a:lnTo>
                      <a:pt x="103" y="143"/>
                    </a:lnTo>
                    <a:lnTo>
                      <a:pt x="103" y="151"/>
                    </a:lnTo>
                    <a:lnTo>
                      <a:pt x="103" y="159"/>
                    </a:lnTo>
                    <a:lnTo>
                      <a:pt x="111" y="159"/>
                    </a:lnTo>
                    <a:lnTo>
                      <a:pt x="111" y="151"/>
                    </a:lnTo>
                    <a:lnTo>
                      <a:pt x="119" y="151"/>
                    </a:lnTo>
                    <a:lnTo>
                      <a:pt x="119" y="143"/>
                    </a:lnTo>
                    <a:lnTo>
                      <a:pt x="119" y="135"/>
                    </a:lnTo>
                    <a:lnTo>
                      <a:pt x="127" y="135"/>
                    </a:lnTo>
                    <a:lnTo>
                      <a:pt x="119" y="135"/>
                    </a:lnTo>
                    <a:lnTo>
                      <a:pt x="119" y="127"/>
                    </a:lnTo>
                    <a:lnTo>
                      <a:pt x="119" y="119"/>
                    </a:lnTo>
                    <a:lnTo>
                      <a:pt x="119" y="111"/>
                    </a:lnTo>
                    <a:lnTo>
                      <a:pt x="127" y="103"/>
                    </a:lnTo>
                    <a:lnTo>
                      <a:pt x="127" y="95"/>
                    </a:lnTo>
                    <a:lnTo>
                      <a:pt x="127" y="87"/>
                    </a:lnTo>
                    <a:lnTo>
                      <a:pt x="127" y="79"/>
                    </a:lnTo>
                    <a:lnTo>
                      <a:pt x="119" y="71"/>
                    </a:lnTo>
                    <a:lnTo>
                      <a:pt x="119" y="63"/>
                    </a:lnTo>
                    <a:lnTo>
                      <a:pt x="111" y="63"/>
                    </a:lnTo>
                    <a:lnTo>
                      <a:pt x="111" y="55"/>
                    </a:lnTo>
                    <a:lnTo>
                      <a:pt x="111" y="47"/>
                    </a:lnTo>
                    <a:lnTo>
                      <a:pt x="103" y="47"/>
                    </a:lnTo>
                    <a:lnTo>
                      <a:pt x="103" y="40"/>
                    </a:lnTo>
                    <a:lnTo>
                      <a:pt x="111" y="40"/>
                    </a:lnTo>
                    <a:lnTo>
                      <a:pt x="119" y="40"/>
                    </a:lnTo>
                    <a:lnTo>
                      <a:pt x="119" y="32"/>
                    </a:lnTo>
                    <a:lnTo>
                      <a:pt x="111" y="32"/>
                    </a:lnTo>
                    <a:lnTo>
                      <a:pt x="119" y="32"/>
                    </a:lnTo>
                    <a:lnTo>
                      <a:pt x="119" y="24"/>
                    </a:lnTo>
                    <a:lnTo>
                      <a:pt x="127" y="24"/>
                    </a:lnTo>
                    <a:lnTo>
                      <a:pt x="127" y="16"/>
                    </a:lnTo>
                    <a:lnTo>
                      <a:pt x="127" y="8"/>
                    </a:lnTo>
                    <a:lnTo>
                      <a:pt x="127" y="0"/>
                    </a:lnTo>
                    <a:lnTo>
                      <a:pt x="135" y="0"/>
                    </a:lnTo>
                    <a:lnTo>
                      <a:pt x="127" y="0"/>
                    </a:lnTo>
                    <a:lnTo>
                      <a:pt x="119" y="0"/>
                    </a:lnTo>
                    <a:lnTo>
                      <a:pt x="119" y="8"/>
                    </a:lnTo>
                    <a:lnTo>
                      <a:pt x="111" y="8"/>
                    </a:lnTo>
                    <a:lnTo>
                      <a:pt x="103" y="16"/>
                    </a:lnTo>
                    <a:lnTo>
                      <a:pt x="95" y="16"/>
                    </a:lnTo>
                    <a:lnTo>
                      <a:pt x="87" y="16"/>
                    </a:lnTo>
                    <a:lnTo>
                      <a:pt x="71" y="16"/>
                    </a:lnTo>
                    <a:lnTo>
                      <a:pt x="71" y="24"/>
                    </a:lnTo>
                    <a:lnTo>
                      <a:pt x="63" y="16"/>
                    </a:lnTo>
                    <a:lnTo>
                      <a:pt x="55" y="16"/>
                    </a:lnTo>
                    <a:lnTo>
                      <a:pt x="47" y="16"/>
                    </a:lnTo>
                    <a:lnTo>
                      <a:pt x="32" y="16"/>
                    </a:lnTo>
                    <a:lnTo>
                      <a:pt x="32" y="8"/>
                    </a:lnTo>
                    <a:lnTo>
                      <a:pt x="24" y="8"/>
                    </a:lnTo>
                    <a:lnTo>
                      <a:pt x="24" y="16"/>
                    </a:lnTo>
                    <a:lnTo>
                      <a:pt x="16" y="16"/>
                    </a:lnTo>
                    <a:lnTo>
                      <a:pt x="8" y="16"/>
                    </a:lnTo>
                    <a:lnTo>
                      <a:pt x="0" y="16"/>
                    </a:lnTo>
                    <a:lnTo>
                      <a:pt x="0" y="24"/>
                    </a:lnTo>
                    <a:close/>
                  </a:path>
                </a:pathLst>
              </a:custGeom>
              <a:solidFill>
                <a:srgbClr val="E6E6E6"/>
              </a:solidFill>
              <a:ln w="9525">
                <a:noFill/>
                <a:round/>
                <a:headEnd/>
                <a:tailEnd/>
              </a:ln>
              <a:effectLst/>
            </p:spPr>
            <p:txBody>
              <a:bodyPr>
                <a:prstTxWarp prst="textNoShape">
                  <a:avLst/>
                </a:prstTxWarp>
              </a:bodyPr>
              <a:lstStyle/>
              <a:p>
                <a:endParaRPr lang="en-US"/>
              </a:p>
            </p:txBody>
          </p:sp>
          <p:sp>
            <p:nvSpPr>
              <p:cNvPr id="95" name="Freeform 348"/>
              <p:cNvSpPr>
                <a:spLocks/>
              </p:cNvSpPr>
              <p:nvPr/>
            </p:nvSpPr>
            <p:spPr bwMode="auto">
              <a:xfrm>
                <a:off x="1985" y="3058"/>
                <a:ext cx="135" cy="159"/>
              </a:xfrm>
              <a:custGeom>
                <a:avLst/>
                <a:gdLst/>
                <a:ahLst/>
                <a:cxnLst>
                  <a:cxn ang="0">
                    <a:pos x="16" y="40"/>
                  </a:cxn>
                  <a:cxn ang="0">
                    <a:pos x="24" y="47"/>
                  </a:cxn>
                  <a:cxn ang="0">
                    <a:pos x="39" y="47"/>
                  </a:cxn>
                  <a:cxn ang="0">
                    <a:pos x="47" y="55"/>
                  </a:cxn>
                  <a:cxn ang="0">
                    <a:pos x="55" y="63"/>
                  </a:cxn>
                  <a:cxn ang="0">
                    <a:pos x="71" y="63"/>
                  </a:cxn>
                  <a:cxn ang="0">
                    <a:pos x="71" y="79"/>
                  </a:cxn>
                  <a:cxn ang="0">
                    <a:pos x="87" y="87"/>
                  </a:cxn>
                  <a:cxn ang="0">
                    <a:pos x="95" y="95"/>
                  </a:cxn>
                  <a:cxn ang="0">
                    <a:pos x="103" y="111"/>
                  </a:cxn>
                  <a:cxn ang="0">
                    <a:pos x="111" y="119"/>
                  </a:cxn>
                  <a:cxn ang="0">
                    <a:pos x="103" y="135"/>
                  </a:cxn>
                  <a:cxn ang="0">
                    <a:pos x="103" y="151"/>
                  </a:cxn>
                  <a:cxn ang="0">
                    <a:pos x="111" y="159"/>
                  </a:cxn>
                  <a:cxn ang="0">
                    <a:pos x="119" y="151"/>
                  </a:cxn>
                  <a:cxn ang="0">
                    <a:pos x="119" y="135"/>
                  </a:cxn>
                  <a:cxn ang="0">
                    <a:pos x="119" y="135"/>
                  </a:cxn>
                  <a:cxn ang="0">
                    <a:pos x="119" y="119"/>
                  </a:cxn>
                  <a:cxn ang="0">
                    <a:pos x="127" y="103"/>
                  </a:cxn>
                  <a:cxn ang="0">
                    <a:pos x="127" y="87"/>
                  </a:cxn>
                  <a:cxn ang="0">
                    <a:pos x="119" y="71"/>
                  </a:cxn>
                  <a:cxn ang="0">
                    <a:pos x="111" y="63"/>
                  </a:cxn>
                  <a:cxn ang="0">
                    <a:pos x="111" y="47"/>
                  </a:cxn>
                  <a:cxn ang="0">
                    <a:pos x="103" y="40"/>
                  </a:cxn>
                  <a:cxn ang="0">
                    <a:pos x="119" y="40"/>
                  </a:cxn>
                  <a:cxn ang="0">
                    <a:pos x="111" y="32"/>
                  </a:cxn>
                  <a:cxn ang="0">
                    <a:pos x="119" y="24"/>
                  </a:cxn>
                  <a:cxn ang="0">
                    <a:pos x="127" y="16"/>
                  </a:cxn>
                  <a:cxn ang="0">
                    <a:pos x="127" y="0"/>
                  </a:cxn>
                  <a:cxn ang="0">
                    <a:pos x="127" y="0"/>
                  </a:cxn>
                  <a:cxn ang="0">
                    <a:pos x="119" y="8"/>
                  </a:cxn>
                  <a:cxn ang="0">
                    <a:pos x="103" y="16"/>
                  </a:cxn>
                  <a:cxn ang="0">
                    <a:pos x="87" y="16"/>
                  </a:cxn>
                  <a:cxn ang="0">
                    <a:pos x="71" y="24"/>
                  </a:cxn>
                  <a:cxn ang="0">
                    <a:pos x="55" y="16"/>
                  </a:cxn>
                  <a:cxn ang="0">
                    <a:pos x="32" y="16"/>
                  </a:cxn>
                  <a:cxn ang="0">
                    <a:pos x="24" y="8"/>
                  </a:cxn>
                  <a:cxn ang="0">
                    <a:pos x="16" y="16"/>
                  </a:cxn>
                  <a:cxn ang="0">
                    <a:pos x="0" y="16"/>
                  </a:cxn>
                </a:cxnLst>
                <a:rect l="0" t="0" r="r" b="b"/>
                <a:pathLst>
                  <a:path w="135" h="159">
                    <a:moveTo>
                      <a:pt x="0" y="24"/>
                    </a:moveTo>
                    <a:lnTo>
                      <a:pt x="16" y="40"/>
                    </a:lnTo>
                    <a:lnTo>
                      <a:pt x="24" y="40"/>
                    </a:lnTo>
                    <a:lnTo>
                      <a:pt x="24" y="47"/>
                    </a:lnTo>
                    <a:lnTo>
                      <a:pt x="32" y="47"/>
                    </a:lnTo>
                    <a:lnTo>
                      <a:pt x="39" y="47"/>
                    </a:lnTo>
                    <a:lnTo>
                      <a:pt x="39" y="55"/>
                    </a:lnTo>
                    <a:lnTo>
                      <a:pt x="47" y="55"/>
                    </a:lnTo>
                    <a:lnTo>
                      <a:pt x="55" y="55"/>
                    </a:lnTo>
                    <a:lnTo>
                      <a:pt x="55" y="63"/>
                    </a:lnTo>
                    <a:lnTo>
                      <a:pt x="63" y="63"/>
                    </a:lnTo>
                    <a:lnTo>
                      <a:pt x="71" y="63"/>
                    </a:lnTo>
                    <a:lnTo>
                      <a:pt x="71" y="71"/>
                    </a:lnTo>
                    <a:lnTo>
                      <a:pt x="71" y="79"/>
                    </a:lnTo>
                    <a:lnTo>
                      <a:pt x="79" y="79"/>
                    </a:lnTo>
                    <a:lnTo>
                      <a:pt x="87" y="87"/>
                    </a:lnTo>
                    <a:lnTo>
                      <a:pt x="87" y="95"/>
                    </a:lnTo>
                    <a:lnTo>
                      <a:pt x="95" y="95"/>
                    </a:lnTo>
                    <a:lnTo>
                      <a:pt x="103" y="103"/>
                    </a:lnTo>
                    <a:lnTo>
                      <a:pt x="103" y="111"/>
                    </a:lnTo>
                    <a:lnTo>
                      <a:pt x="111" y="111"/>
                    </a:lnTo>
                    <a:lnTo>
                      <a:pt x="111" y="119"/>
                    </a:lnTo>
                    <a:lnTo>
                      <a:pt x="103" y="127"/>
                    </a:lnTo>
                    <a:lnTo>
                      <a:pt x="103" y="135"/>
                    </a:lnTo>
                    <a:lnTo>
                      <a:pt x="103" y="143"/>
                    </a:lnTo>
                    <a:lnTo>
                      <a:pt x="103" y="151"/>
                    </a:lnTo>
                    <a:lnTo>
                      <a:pt x="103" y="159"/>
                    </a:lnTo>
                    <a:lnTo>
                      <a:pt x="111" y="159"/>
                    </a:lnTo>
                    <a:lnTo>
                      <a:pt x="111" y="151"/>
                    </a:lnTo>
                    <a:lnTo>
                      <a:pt x="119" y="151"/>
                    </a:lnTo>
                    <a:lnTo>
                      <a:pt x="119" y="143"/>
                    </a:lnTo>
                    <a:lnTo>
                      <a:pt x="119" y="135"/>
                    </a:lnTo>
                    <a:lnTo>
                      <a:pt x="127" y="135"/>
                    </a:lnTo>
                    <a:lnTo>
                      <a:pt x="119" y="135"/>
                    </a:lnTo>
                    <a:lnTo>
                      <a:pt x="119" y="127"/>
                    </a:lnTo>
                    <a:lnTo>
                      <a:pt x="119" y="119"/>
                    </a:lnTo>
                    <a:lnTo>
                      <a:pt x="119" y="111"/>
                    </a:lnTo>
                    <a:lnTo>
                      <a:pt x="127" y="103"/>
                    </a:lnTo>
                    <a:lnTo>
                      <a:pt x="127" y="95"/>
                    </a:lnTo>
                    <a:lnTo>
                      <a:pt x="127" y="87"/>
                    </a:lnTo>
                    <a:lnTo>
                      <a:pt x="127" y="79"/>
                    </a:lnTo>
                    <a:lnTo>
                      <a:pt x="119" y="71"/>
                    </a:lnTo>
                    <a:lnTo>
                      <a:pt x="119" y="63"/>
                    </a:lnTo>
                    <a:lnTo>
                      <a:pt x="111" y="63"/>
                    </a:lnTo>
                    <a:lnTo>
                      <a:pt x="111" y="55"/>
                    </a:lnTo>
                    <a:lnTo>
                      <a:pt x="111" y="47"/>
                    </a:lnTo>
                    <a:lnTo>
                      <a:pt x="103" y="47"/>
                    </a:lnTo>
                    <a:lnTo>
                      <a:pt x="103" y="40"/>
                    </a:lnTo>
                    <a:lnTo>
                      <a:pt x="111" y="40"/>
                    </a:lnTo>
                    <a:lnTo>
                      <a:pt x="119" y="40"/>
                    </a:lnTo>
                    <a:lnTo>
                      <a:pt x="119" y="32"/>
                    </a:lnTo>
                    <a:lnTo>
                      <a:pt x="111" y="32"/>
                    </a:lnTo>
                    <a:lnTo>
                      <a:pt x="119" y="32"/>
                    </a:lnTo>
                    <a:lnTo>
                      <a:pt x="119" y="24"/>
                    </a:lnTo>
                    <a:lnTo>
                      <a:pt x="127" y="24"/>
                    </a:lnTo>
                    <a:lnTo>
                      <a:pt x="127" y="16"/>
                    </a:lnTo>
                    <a:lnTo>
                      <a:pt x="127" y="8"/>
                    </a:lnTo>
                    <a:lnTo>
                      <a:pt x="127" y="0"/>
                    </a:lnTo>
                    <a:lnTo>
                      <a:pt x="135" y="0"/>
                    </a:lnTo>
                    <a:lnTo>
                      <a:pt x="127" y="0"/>
                    </a:lnTo>
                    <a:lnTo>
                      <a:pt x="119" y="0"/>
                    </a:lnTo>
                    <a:lnTo>
                      <a:pt x="119" y="8"/>
                    </a:lnTo>
                    <a:lnTo>
                      <a:pt x="111" y="8"/>
                    </a:lnTo>
                    <a:lnTo>
                      <a:pt x="103" y="16"/>
                    </a:lnTo>
                    <a:lnTo>
                      <a:pt x="95" y="16"/>
                    </a:lnTo>
                    <a:lnTo>
                      <a:pt x="87" y="16"/>
                    </a:lnTo>
                    <a:lnTo>
                      <a:pt x="71" y="16"/>
                    </a:lnTo>
                    <a:lnTo>
                      <a:pt x="71" y="24"/>
                    </a:lnTo>
                    <a:lnTo>
                      <a:pt x="63" y="16"/>
                    </a:lnTo>
                    <a:lnTo>
                      <a:pt x="55" y="16"/>
                    </a:lnTo>
                    <a:lnTo>
                      <a:pt x="47" y="16"/>
                    </a:lnTo>
                    <a:lnTo>
                      <a:pt x="32" y="16"/>
                    </a:lnTo>
                    <a:lnTo>
                      <a:pt x="32" y="8"/>
                    </a:lnTo>
                    <a:lnTo>
                      <a:pt x="24" y="8"/>
                    </a:lnTo>
                    <a:lnTo>
                      <a:pt x="24" y="16"/>
                    </a:lnTo>
                    <a:lnTo>
                      <a:pt x="16" y="16"/>
                    </a:lnTo>
                    <a:lnTo>
                      <a:pt x="8" y="16"/>
                    </a:lnTo>
                    <a:lnTo>
                      <a:pt x="0" y="16"/>
                    </a:lnTo>
                  </a:path>
                </a:pathLst>
              </a:custGeom>
              <a:noFill/>
              <a:ln w="12700">
                <a:solidFill>
                  <a:srgbClr val="E6E6E6"/>
                </a:solidFill>
                <a:prstDash val="solid"/>
                <a:round/>
                <a:headEnd/>
                <a:tailEnd/>
              </a:ln>
              <a:effectLst/>
            </p:spPr>
            <p:txBody>
              <a:bodyPr>
                <a:prstTxWarp prst="textNoShape">
                  <a:avLst/>
                </a:prstTxWarp>
              </a:bodyPr>
              <a:lstStyle/>
              <a:p>
                <a:endParaRPr lang="en-US"/>
              </a:p>
            </p:txBody>
          </p:sp>
          <p:sp>
            <p:nvSpPr>
              <p:cNvPr id="96" name="Freeform 349"/>
              <p:cNvSpPr>
                <a:spLocks/>
              </p:cNvSpPr>
              <p:nvPr/>
            </p:nvSpPr>
            <p:spPr bwMode="auto">
              <a:xfrm>
                <a:off x="1913" y="3193"/>
                <a:ext cx="16" cy="71"/>
              </a:xfrm>
              <a:custGeom>
                <a:avLst/>
                <a:gdLst/>
                <a:ahLst/>
                <a:cxnLst>
                  <a:cxn ang="0">
                    <a:pos x="8" y="71"/>
                  </a:cxn>
                  <a:cxn ang="0">
                    <a:pos x="0" y="71"/>
                  </a:cxn>
                  <a:cxn ang="0">
                    <a:pos x="0" y="63"/>
                  </a:cxn>
                  <a:cxn ang="0">
                    <a:pos x="0" y="56"/>
                  </a:cxn>
                  <a:cxn ang="0">
                    <a:pos x="0" y="48"/>
                  </a:cxn>
                  <a:cxn ang="0">
                    <a:pos x="0" y="40"/>
                  </a:cxn>
                  <a:cxn ang="0">
                    <a:pos x="0" y="32"/>
                  </a:cxn>
                  <a:cxn ang="0">
                    <a:pos x="0" y="24"/>
                  </a:cxn>
                  <a:cxn ang="0">
                    <a:pos x="8" y="24"/>
                  </a:cxn>
                  <a:cxn ang="0">
                    <a:pos x="8" y="16"/>
                  </a:cxn>
                  <a:cxn ang="0">
                    <a:pos x="8" y="8"/>
                  </a:cxn>
                  <a:cxn ang="0">
                    <a:pos x="16" y="8"/>
                  </a:cxn>
                  <a:cxn ang="0">
                    <a:pos x="16" y="0"/>
                  </a:cxn>
                  <a:cxn ang="0">
                    <a:pos x="8" y="0"/>
                  </a:cxn>
                  <a:cxn ang="0">
                    <a:pos x="8" y="71"/>
                  </a:cxn>
                </a:cxnLst>
                <a:rect l="0" t="0" r="r" b="b"/>
                <a:pathLst>
                  <a:path w="16" h="71">
                    <a:moveTo>
                      <a:pt x="8" y="71"/>
                    </a:moveTo>
                    <a:lnTo>
                      <a:pt x="0" y="71"/>
                    </a:lnTo>
                    <a:lnTo>
                      <a:pt x="0" y="63"/>
                    </a:lnTo>
                    <a:lnTo>
                      <a:pt x="0" y="56"/>
                    </a:lnTo>
                    <a:lnTo>
                      <a:pt x="0" y="48"/>
                    </a:lnTo>
                    <a:lnTo>
                      <a:pt x="0" y="40"/>
                    </a:lnTo>
                    <a:lnTo>
                      <a:pt x="0" y="32"/>
                    </a:lnTo>
                    <a:lnTo>
                      <a:pt x="0" y="24"/>
                    </a:lnTo>
                    <a:lnTo>
                      <a:pt x="8" y="24"/>
                    </a:lnTo>
                    <a:lnTo>
                      <a:pt x="8" y="16"/>
                    </a:lnTo>
                    <a:lnTo>
                      <a:pt x="8" y="8"/>
                    </a:lnTo>
                    <a:lnTo>
                      <a:pt x="16" y="8"/>
                    </a:lnTo>
                    <a:lnTo>
                      <a:pt x="16" y="0"/>
                    </a:lnTo>
                    <a:lnTo>
                      <a:pt x="8" y="0"/>
                    </a:lnTo>
                    <a:lnTo>
                      <a:pt x="8" y="71"/>
                    </a:lnTo>
                    <a:close/>
                  </a:path>
                </a:pathLst>
              </a:custGeom>
              <a:solidFill>
                <a:srgbClr val="FFFFFF"/>
              </a:solidFill>
              <a:ln w="9525">
                <a:noFill/>
                <a:round/>
                <a:headEnd/>
                <a:tailEnd/>
              </a:ln>
              <a:effectLst/>
            </p:spPr>
            <p:txBody>
              <a:bodyPr>
                <a:prstTxWarp prst="textNoShape">
                  <a:avLst/>
                </a:prstTxWarp>
              </a:bodyPr>
              <a:lstStyle/>
              <a:p>
                <a:endParaRPr lang="en-US"/>
              </a:p>
            </p:txBody>
          </p:sp>
          <p:sp>
            <p:nvSpPr>
              <p:cNvPr id="97" name="Freeform 350"/>
              <p:cNvSpPr>
                <a:spLocks/>
              </p:cNvSpPr>
              <p:nvPr/>
            </p:nvSpPr>
            <p:spPr bwMode="auto">
              <a:xfrm>
                <a:off x="1913" y="3193"/>
                <a:ext cx="16" cy="71"/>
              </a:xfrm>
              <a:custGeom>
                <a:avLst/>
                <a:gdLst/>
                <a:ahLst/>
                <a:cxnLst>
                  <a:cxn ang="0">
                    <a:pos x="8" y="71"/>
                  </a:cxn>
                  <a:cxn ang="0">
                    <a:pos x="0" y="71"/>
                  </a:cxn>
                  <a:cxn ang="0">
                    <a:pos x="0" y="63"/>
                  </a:cxn>
                  <a:cxn ang="0">
                    <a:pos x="0" y="56"/>
                  </a:cxn>
                  <a:cxn ang="0">
                    <a:pos x="0" y="48"/>
                  </a:cxn>
                  <a:cxn ang="0">
                    <a:pos x="0" y="40"/>
                  </a:cxn>
                  <a:cxn ang="0">
                    <a:pos x="0" y="32"/>
                  </a:cxn>
                  <a:cxn ang="0">
                    <a:pos x="0" y="24"/>
                  </a:cxn>
                  <a:cxn ang="0">
                    <a:pos x="8" y="24"/>
                  </a:cxn>
                  <a:cxn ang="0">
                    <a:pos x="8" y="16"/>
                  </a:cxn>
                  <a:cxn ang="0">
                    <a:pos x="8" y="8"/>
                  </a:cxn>
                  <a:cxn ang="0">
                    <a:pos x="16" y="8"/>
                  </a:cxn>
                  <a:cxn ang="0">
                    <a:pos x="16" y="0"/>
                  </a:cxn>
                  <a:cxn ang="0">
                    <a:pos x="8" y="0"/>
                  </a:cxn>
                </a:cxnLst>
                <a:rect l="0" t="0" r="r" b="b"/>
                <a:pathLst>
                  <a:path w="16" h="71">
                    <a:moveTo>
                      <a:pt x="8" y="71"/>
                    </a:moveTo>
                    <a:lnTo>
                      <a:pt x="0" y="71"/>
                    </a:lnTo>
                    <a:lnTo>
                      <a:pt x="0" y="63"/>
                    </a:lnTo>
                    <a:lnTo>
                      <a:pt x="0" y="56"/>
                    </a:lnTo>
                    <a:lnTo>
                      <a:pt x="0" y="48"/>
                    </a:lnTo>
                    <a:lnTo>
                      <a:pt x="0" y="40"/>
                    </a:lnTo>
                    <a:lnTo>
                      <a:pt x="0" y="32"/>
                    </a:lnTo>
                    <a:lnTo>
                      <a:pt x="0" y="24"/>
                    </a:lnTo>
                    <a:lnTo>
                      <a:pt x="8" y="24"/>
                    </a:lnTo>
                    <a:lnTo>
                      <a:pt x="8" y="16"/>
                    </a:lnTo>
                    <a:lnTo>
                      <a:pt x="8" y="8"/>
                    </a:lnTo>
                    <a:lnTo>
                      <a:pt x="16" y="8"/>
                    </a:lnTo>
                    <a:lnTo>
                      <a:pt x="16" y="0"/>
                    </a:lnTo>
                    <a:lnTo>
                      <a:pt x="8" y="0"/>
                    </a:lnTo>
                  </a:path>
                </a:pathLst>
              </a:custGeom>
              <a:noFill/>
              <a:ln w="12700">
                <a:solidFill>
                  <a:srgbClr val="FFFFFF"/>
                </a:solidFill>
                <a:prstDash val="solid"/>
                <a:round/>
                <a:headEnd/>
                <a:tailEnd/>
              </a:ln>
              <a:effectLst/>
            </p:spPr>
            <p:txBody>
              <a:bodyPr>
                <a:prstTxWarp prst="textNoShape">
                  <a:avLst/>
                </a:prstTxWarp>
              </a:bodyPr>
              <a:lstStyle/>
              <a:p>
                <a:endParaRPr lang="en-US"/>
              </a:p>
            </p:txBody>
          </p:sp>
          <p:sp>
            <p:nvSpPr>
              <p:cNvPr id="98" name="Freeform 351"/>
              <p:cNvSpPr>
                <a:spLocks/>
              </p:cNvSpPr>
              <p:nvPr/>
            </p:nvSpPr>
            <p:spPr bwMode="auto">
              <a:xfrm>
                <a:off x="2128" y="3264"/>
                <a:ext cx="16" cy="80"/>
              </a:xfrm>
              <a:custGeom>
                <a:avLst/>
                <a:gdLst/>
                <a:ahLst/>
                <a:cxnLst>
                  <a:cxn ang="0">
                    <a:pos x="16" y="80"/>
                  </a:cxn>
                  <a:cxn ang="0">
                    <a:pos x="16" y="72"/>
                  </a:cxn>
                  <a:cxn ang="0">
                    <a:pos x="8" y="72"/>
                  </a:cxn>
                  <a:cxn ang="0">
                    <a:pos x="8" y="64"/>
                  </a:cxn>
                  <a:cxn ang="0">
                    <a:pos x="8" y="56"/>
                  </a:cxn>
                  <a:cxn ang="0">
                    <a:pos x="0" y="56"/>
                  </a:cxn>
                  <a:cxn ang="0">
                    <a:pos x="0" y="48"/>
                  </a:cxn>
                  <a:cxn ang="0">
                    <a:pos x="0" y="40"/>
                  </a:cxn>
                  <a:cxn ang="0">
                    <a:pos x="8" y="40"/>
                  </a:cxn>
                  <a:cxn ang="0">
                    <a:pos x="8" y="32"/>
                  </a:cxn>
                  <a:cxn ang="0">
                    <a:pos x="8" y="24"/>
                  </a:cxn>
                  <a:cxn ang="0">
                    <a:pos x="8" y="16"/>
                  </a:cxn>
                  <a:cxn ang="0">
                    <a:pos x="16" y="16"/>
                  </a:cxn>
                  <a:cxn ang="0">
                    <a:pos x="16" y="8"/>
                  </a:cxn>
                  <a:cxn ang="0">
                    <a:pos x="16" y="0"/>
                  </a:cxn>
                  <a:cxn ang="0">
                    <a:pos x="16" y="80"/>
                  </a:cxn>
                </a:cxnLst>
                <a:rect l="0" t="0" r="r" b="b"/>
                <a:pathLst>
                  <a:path w="16" h="80">
                    <a:moveTo>
                      <a:pt x="16" y="80"/>
                    </a:moveTo>
                    <a:lnTo>
                      <a:pt x="16" y="72"/>
                    </a:lnTo>
                    <a:lnTo>
                      <a:pt x="8" y="72"/>
                    </a:lnTo>
                    <a:lnTo>
                      <a:pt x="8" y="64"/>
                    </a:lnTo>
                    <a:lnTo>
                      <a:pt x="8" y="56"/>
                    </a:lnTo>
                    <a:lnTo>
                      <a:pt x="0" y="56"/>
                    </a:lnTo>
                    <a:lnTo>
                      <a:pt x="0" y="48"/>
                    </a:lnTo>
                    <a:lnTo>
                      <a:pt x="0" y="40"/>
                    </a:lnTo>
                    <a:lnTo>
                      <a:pt x="8" y="40"/>
                    </a:lnTo>
                    <a:lnTo>
                      <a:pt x="8" y="32"/>
                    </a:lnTo>
                    <a:lnTo>
                      <a:pt x="8" y="24"/>
                    </a:lnTo>
                    <a:lnTo>
                      <a:pt x="8" y="16"/>
                    </a:lnTo>
                    <a:lnTo>
                      <a:pt x="16" y="16"/>
                    </a:lnTo>
                    <a:lnTo>
                      <a:pt x="16" y="8"/>
                    </a:lnTo>
                    <a:lnTo>
                      <a:pt x="16" y="0"/>
                    </a:lnTo>
                    <a:lnTo>
                      <a:pt x="16" y="80"/>
                    </a:lnTo>
                    <a:close/>
                  </a:path>
                </a:pathLst>
              </a:custGeom>
              <a:solidFill>
                <a:srgbClr val="FFFFFF"/>
              </a:solidFill>
              <a:ln w="9525">
                <a:noFill/>
                <a:round/>
                <a:headEnd/>
                <a:tailEnd/>
              </a:ln>
              <a:effectLst/>
            </p:spPr>
            <p:txBody>
              <a:bodyPr>
                <a:prstTxWarp prst="textNoShape">
                  <a:avLst/>
                </a:prstTxWarp>
              </a:bodyPr>
              <a:lstStyle/>
              <a:p>
                <a:endParaRPr lang="en-US"/>
              </a:p>
            </p:txBody>
          </p:sp>
          <p:sp>
            <p:nvSpPr>
              <p:cNvPr id="99" name="Freeform 352"/>
              <p:cNvSpPr>
                <a:spLocks/>
              </p:cNvSpPr>
              <p:nvPr/>
            </p:nvSpPr>
            <p:spPr bwMode="auto">
              <a:xfrm>
                <a:off x="2128" y="3264"/>
                <a:ext cx="16" cy="80"/>
              </a:xfrm>
              <a:custGeom>
                <a:avLst/>
                <a:gdLst/>
                <a:ahLst/>
                <a:cxnLst>
                  <a:cxn ang="0">
                    <a:pos x="16" y="80"/>
                  </a:cxn>
                  <a:cxn ang="0">
                    <a:pos x="16" y="72"/>
                  </a:cxn>
                  <a:cxn ang="0">
                    <a:pos x="8" y="72"/>
                  </a:cxn>
                  <a:cxn ang="0">
                    <a:pos x="8" y="64"/>
                  </a:cxn>
                  <a:cxn ang="0">
                    <a:pos x="8" y="56"/>
                  </a:cxn>
                  <a:cxn ang="0">
                    <a:pos x="0" y="56"/>
                  </a:cxn>
                  <a:cxn ang="0">
                    <a:pos x="0" y="48"/>
                  </a:cxn>
                  <a:cxn ang="0">
                    <a:pos x="0" y="40"/>
                  </a:cxn>
                  <a:cxn ang="0">
                    <a:pos x="8" y="40"/>
                  </a:cxn>
                  <a:cxn ang="0">
                    <a:pos x="8" y="32"/>
                  </a:cxn>
                  <a:cxn ang="0">
                    <a:pos x="8" y="24"/>
                  </a:cxn>
                  <a:cxn ang="0">
                    <a:pos x="8" y="16"/>
                  </a:cxn>
                  <a:cxn ang="0">
                    <a:pos x="16" y="16"/>
                  </a:cxn>
                  <a:cxn ang="0">
                    <a:pos x="16" y="8"/>
                  </a:cxn>
                  <a:cxn ang="0">
                    <a:pos x="16" y="0"/>
                  </a:cxn>
                </a:cxnLst>
                <a:rect l="0" t="0" r="r" b="b"/>
                <a:pathLst>
                  <a:path w="16" h="80">
                    <a:moveTo>
                      <a:pt x="16" y="80"/>
                    </a:moveTo>
                    <a:lnTo>
                      <a:pt x="16" y="72"/>
                    </a:lnTo>
                    <a:lnTo>
                      <a:pt x="8" y="72"/>
                    </a:lnTo>
                    <a:lnTo>
                      <a:pt x="8" y="64"/>
                    </a:lnTo>
                    <a:lnTo>
                      <a:pt x="8" y="56"/>
                    </a:lnTo>
                    <a:lnTo>
                      <a:pt x="0" y="56"/>
                    </a:lnTo>
                    <a:lnTo>
                      <a:pt x="0" y="48"/>
                    </a:lnTo>
                    <a:lnTo>
                      <a:pt x="0" y="40"/>
                    </a:lnTo>
                    <a:lnTo>
                      <a:pt x="8" y="40"/>
                    </a:lnTo>
                    <a:lnTo>
                      <a:pt x="8" y="32"/>
                    </a:lnTo>
                    <a:lnTo>
                      <a:pt x="8" y="24"/>
                    </a:lnTo>
                    <a:lnTo>
                      <a:pt x="8" y="16"/>
                    </a:lnTo>
                    <a:lnTo>
                      <a:pt x="16" y="16"/>
                    </a:lnTo>
                    <a:lnTo>
                      <a:pt x="16" y="8"/>
                    </a:lnTo>
                    <a:lnTo>
                      <a:pt x="16" y="0"/>
                    </a:lnTo>
                  </a:path>
                </a:pathLst>
              </a:custGeom>
              <a:noFill/>
              <a:ln w="12700">
                <a:solidFill>
                  <a:srgbClr val="FFFFFF"/>
                </a:solidFill>
                <a:prstDash val="solid"/>
                <a:round/>
                <a:headEnd/>
                <a:tailEnd/>
              </a:ln>
              <a:effectLst/>
            </p:spPr>
            <p:txBody>
              <a:bodyPr>
                <a:prstTxWarp prst="textNoShape">
                  <a:avLst/>
                </a:prstTxWarp>
              </a:bodyPr>
              <a:lstStyle/>
              <a:p>
                <a:endParaRPr lang="en-US"/>
              </a:p>
            </p:txBody>
          </p:sp>
          <p:sp>
            <p:nvSpPr>
              <p:cNvPr id="100" name="Freeform 353"/>
              <p:cNvSpPr>
                <a:spLocks/>
              </p:cNvSpPr>
              <p:nvPr/>
            </p:nvSpPr>
            <p:spPr bwMode="auto">
              <a:xfrm>
                <a:off x="1651" y="3201"/>
                <a:ext cx="8" cy="71"/>
              </a:xfrm>
              <a:custGeom>
                <a:avLst/>
                <a:gdLst/>
                <a:ahLst/>
                <a:cxnLst>
                  <a:cxn ang="0">
                    <a:pos x="8" y="71"/>
                  </a:cxn>
                  <a:cxn ang="0">
                    <a:pos x="8" y="63"/>
                  </a:cxn>
                  <a:cxn ang="0">
                    <a:pos x="0" y="63"/>
                  </a:cxn>
                  <a:cxn ang="0">
                    <a:pos x="0" y="55"/>
                  </a:cxn>
                  <a:cxn ang="0">
                    <a:pos x="0" y="48"/>
                  </a:cxn>
                  <a:cxn ang="0">
                    <a:pos x="0" y="40"/>
                  </a:cxn>
                  <a:cxn ang="0">
                    <a:pos x="0" y="32"/>
                  </a:cxn>
                  <a:cxn ang="0">
                    <a:pos x="0" y="24"/>
                  </a:cxn>
                  <a:cxn ang="0">
                    <a:pos x="0" y="16"/>
                  </a:cxn>
                  <a:cxn ang="0">
                    <a:pos x="8" y="16"/>
                  </a:cxn>
                  <a:cxn ang="0">
                    <a:pos x="8" y="8"/>
                  </a:cxn>
                  <a:cxn ang="0">
                    <a:pos x="8" y="0"/>
                  </a:cxn>
                  <a:cxn ang="0">
                    <a:pos x="8" y="71"/>
                  </a:cxn>
                </a:cxnLst>
                <a:rect l="0" t="0" r="r" b="b"/>
                <a:pathLst>
                  <a:path w="8" h="71">
                    <a:moveTo>
                      <a:pt x="8" y="71"/>
                    </a:moveTo>
                    <a:lnTo>
                      <a:pt x="8" y="63"/>
                    </a:lnTo>
                    <a:lnTo>
                      <a:pt x="0" y="63"/>
                    </a:lnTo>
                    <a:lnTo>
                      <a:pt x="0" y="55"/>
                    </a:lnTo>
                    <a:lnTo>
                      <a:pt x="0" y="48"/>
                    </a:lnTo>
                    <a:lnTo>
                      <a:pt x="0" y="40"/>
                    </a:lnTo>
                    <a:lnTo>
                      <a:pt x="0" y="32"/>
                    </a:lnTo>
                    <a:lnTo>
                      <a:pt x="0" y="24"/>
                    </a:lnTo>
                    <a:lnTo>
                      <a:pt x="0" y="16"/>
                    </a:lnTo>
                    <a:lnTo>
                      <a:pt x="8" y="16"/>
                    </a:lnTo>
                    <a:lnTo>
                      <a:pt x="8" y="8"/>
                    </a:lnTo>
                    <a:lnTo>
                      <a:pt x="8" y="0"/>
                    </a:lnTo>
                    <a:lnTo>
                      <a:pt x="8" y="71"/>
                    </a:lnTo>
                    <a:close/>
                  </a:path>
                </a:pathLst>
              </a:custGeom>
              <a:solidFill>
                <a:srgbClr val="FFFFFF"/>
              </a:solidFill>
              <a:ln w="9525">
                <a:noFill/>
                <a:round/>
                <a:headEnd/>
                <a:tailEnd/>
              </a:ln>
              <a:effectLst/>
            </p:spPr>
            <p:txBody>
              <a:bodyPr>
                <a:prstTxWarp prst="textNoShape">
                  <a:avLst/>
                </a:prstTxWarp>
              </a:bodyPr>
              <a:lstStyle/>
              <a:p>
                <a:endParaRPr lang="en-US"/>
              </a:p>
            </p:txBody>
          </p:sp>
          <p:sp>
            <p:nvSpPr>
              <p:cNvPr id="101" name="Freeform 354"/>
              <p:cNvSpPr>
                <a:spLocks/>
              </p:cNvSpPr>
              <p:nvPr/>
            </p:nvSpPr>
            <p:spPr bwMode="auto">
              <a:xfrm>
                <a:off x="1651" y="3201"/>
                <a:ext cx="8" cy="71"/>
              </a:xfrm>
              <a:custGeom>
                <a:avLst/>
                <a:gdLst/>
                <a:ahLst/>
                <a:cxnLst>
                  <a:cxn ang="0">
                    <a:pos x="8" y="71"/>
                  </a:cxn>
                  <a:cxn ang="0">
                    <a:pos x="8" y="63"/>
                  </a:cxn>
                  <a:cxn ang="0">
                    <a:pos x="0" y="63"/>
                  </a:cxn>
                  <a:cxn ang="0">
                    <a:pos x="0" y="55"/>
                  </a:cxn>
                  <a:cxn ang="0">
                    <a:pos x="0" y="48"/>
                  </a:cxn>
                  <a:cxn ang="0">
                    <a:pos x="0" y="40"/>
                  </a:cxn>
                  <a:cxn ang="0">
                    <a:pos x="0" y="32"/>
                  </a:cxn>
                  <a:cxn ang="0">
                    <a:pos x="0" y="24"/>
                  </a:cxn>
                  <a:cxn ang="0">
                    <a:pos x="0" y="16"/>
                  </a:cxn>
                  <a:cxn ang="0">
                    <a:pos x="8" y="16"/>
                  </a:cxn>
                  <a:cxn ang="0">
                    <a:pos x="8" y="8"/>
                  </a:cxn>
                  <a:cxn ang="0">
                    <a:pos x="8" y="0"/>
                  </a:cxn>
                </a:cxnLst>
                <a:rect l="0" t="0" r="r" b="b"/>
                <a:pathLst>
                  <a:path w="8" h="71">
                    <a:moveTo>
                      <a:pt x="8" y="71"/>
                    </a:moveTo>
                    <a:lnTo>
                      <a:pt x="8" y="63"/>
                    </a:lnTo>
                    <a:lnTo>
                      <a:pt x="0" y="63"/>
                    </a:lnTo>
                    <a:lnTo>
                      <a:pt x="0" y="55"/>
                    </a:lnTo>
                    <a:lnTo>
                      <a:pt x="0" y="48"/>
                    </a:lnTo>
                    <a:lnTo>
                      <a:pt x="0" y="40"/>
                    </a:lnTo>
                    <a:lnTo>
                      <a:pt x="0" y="32"/>
                    </a:lnTo>
                    <a:lnTo>
                      <a:pt x="0" y="24"/>
                    </a:lnTo>
                    <a:lnTo>
                      <a:pt x="0" y="16"/>
                    </a:lnTo>
                    <a:lnTo>
                      <a:pt x="8" y="16"/>
                    </a:lnTo>
                    <a:lnTo>
                      <a:pt x="8" y="8"/>
                    </a:lnTo>
                    <a:lnTo>
                      <a:pt x="8" y="0"/>
                    </a:lnTo>
                  </a:path>
                </a:pathLst>
              </a:custGeom>
              <a:noFill/>
              <a:ln w="12700">
                <a:solidFill>
                  <a:srgbClr val="FFFFFF"/>
                </a:solidFill>
                <a:prstDash val="solid"/>
                <a:round/>
                <a:headEnd/>
                <a:tailEnd/>
              </a:ln>
              <a:effectLst/>
            </p:spPr>
            <p:txBody>
              <a:bodyPr>
                <a:prstTxWarp prst="textNoShape">
                  <a:avLst/>
                </a:prstTxWarp>
              </a:bodyPr>
              <a:lstStyle/>
              <a:p>
                <a:endParaRPr lang="en-US"/>
              </a:p>
            </p:txBody>
          </p:sp>
        </p:grpSp>
      </p:grpSp>
      <p:grpSp>
        <p:nvGrpSpPr>
          <p:cNvPr id="116" name="Group 355"/>
          <p:cNvGrpSpPr>
            <a:grpSpLocks/>
          </p:cNvGrpSpPr>
          <p:nvPr/>
        </p:nvGrpSpPr>
        <p:grpSpPr bwMode="auto">
          <a:xfrm>
            <a:off x="6157913" y="1190994"/>
            <a:ext cx="215900" cy="2735263"/>
            <a:chOff x="3606" y="2160"/>
            <a:chExt cx="136" cy="1723"/>
          </a:xfrm>
        </p:grpSpPr>
        <p:sp useBgFill="1">
          <p:nvSpPr>
            <p:cNvPr id="103" name="Rectangle 356"/>
            <p:cNvSpPr>
              <a:spLocks noChangeArrowheads="1"/>
            </p:cNvSpPr>
            <p:nvPr/>
          </p:nvSpPr>
          <p:spPr bwMode="auto">
            <a:xfrm>
              <a:off x="3606" y="2296"/>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04" name="Rectangle 357"/>
            <p:cNvSpPr>
              <a:spLocks noChangeArrowheads="1"/>
            </p:cNvSpPr>
            <p:nvPr/>
          </p:nvSpPr>
          <p:spPr bwMode="auto">
            <a:xfrm>
              <a:off x="3606" y="2432"/>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05" name="Rectangle 358"/>
            <p:cNvSpPr>
              <a:spLocks noChangeArrowheads="1"/>
            </p:cNvSpPr>
            <p:nvPr/>
          </p:nvSpPr>
          <p:spPr bwMode="auto">
            <a:xfrm>
              <a:off x="3606" y="2568"/>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06" name="Rectangle 359"/>
            <p:cNvSpPr>
              <a:spLocks noChangeArrowheads="1"/>
            </p:cNvSpPr>
            <p:nvPr/>
          </p:nvSpPr>
          <p:spPr bwMode="auto">
            <a:xfrm>
              <a:off x="3606" y="2704"/>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07" name="Rectangle 360"/>
            <p:cNvSpPr>
              <a:spLocks noChangeArrowheads="1"/>
            </p:cNvSpPr>
            <p:nvPr/>
          </p:nvSpPr>
          <p:spPr bwMode="auto">
            <a:xfrm>
              <a:off x="3606" y="2840"/>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08" name="Rectangle 361"/>
            <p:cNvSpPr>
              <a:spLocks noChangeArrowheads="1"/>
            </p:cNvSpPr>
            <p:nvPr/>
          </p:nvSpPr>
          <p:spPr bwMode="auto">
            <a:xfrm>
              <a:off x="3606" y="2976"/>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09" name="Rectangle 362"/>
            <p:cNvSpPr>
              <a:spLocks noChangeArrowheads="1"/>
            </p:cNvSpPr>
            <p:nvPr/>
          </p:nvSpPr>
          <p:spPr bwMode="auto">
            <a:xfrm>
              <a:off x="3606" y="3112"/>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10" name="Rectangle 363"/>
            <p:cNvSpPr>
              <a:spLocks noChangeArrowheads="1"/>
            </p:cNvSpPr>
            <p:nvPr/>
          </p:nvSpPr>
          <p:spPr bwMode="auto">
            <a:xfrm>
              <a:off x="3606" y="3248"/>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11" name="Rectangle 364"/>
            <p:cNvSpPr>
              <a:spLocks noChangeArrowheads="1"/>
            </p:cNvSpPr>
            <p:nvPr/>
          </p:nvSpPr>
          <p:spPr bwMode="auto">
            <a:xfrm>
              <a:off x="3606" y="3384"/>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12" name="Rectangle 365"/>
            <p:cNvSpPr>
              <a:spLocks noChangeArrowheads="1"/>
            </p:cNvSpPr>
            <p:nvPr/>
          </p:nvSpPr>
          <p:spPr bwMode="auto">
            <a:xfrm>
              <a:off x="3606" y="3520"/>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13" name="Rectangle 366"/>
            <p:cNvSpPr>
              <a:spLocks noChangeArrowheads="1"/>
            </p:cNvSpPr>
            <p:nvPr/>
          </p:nvSpPr>
          <p:spPr bwMode="auto">
            <a:xfrm>
              <a:off x="3606" y="3656"/>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14" name="Rectangle 367"/>
            <p:cNvSpPr>
              <a:spLocks noChangeArrowheads="1"/>
            </p:cNvSpPr>
            <p:nvPr/>
          </p:nvSpPr>
          <p:spPr bwMode="auto">
            <a:xfrm>
              <a:off x="3606" y="3792"/>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15" name="Rectangle 368"/>
            <p:cNvSpPr>
              <a:spLocks noChangeArrowheads="1"/>
            </p:cNvSpPr>
            <p:nvPr/>
          </p:nvSpPr>
          <p:spPr bwMode="auto">
            <a:xfrm>
              <a:off x="3606" y="2160"/>
              <a:ext cx="136" cy="91"/>
            </a:xfrm>
            <a:prstGeom prst="rect">
              <a:avLst/>
            </a:prstGeom>
            <a:ln w="9525">
              <a:noFill/>
              <a:miter lim="800000"/>
              <a:headEnd/>
              <a:tailEnd/>
            </a:ln>
            <a:effectLst/>
          </p:spPr>
          <p:txBody>
            <a:bodyPr wrap="none" anchor="ctr">
              <a:prstTxWarp prst="textNoShape">
                <a:avLst/>
              </a:prstTxWarp>
            </a:bodyPr>
            <a:lstStyle/>
            <a:p>
              <a:endParaRPr lang="en-US"/>
            </a:p>
          </p:txBody>
        </p:sp>
      </p:grpSp>
      <p:grpSp>
        <p:nvGrpSpPr>
          <p:cNvPr id="131" name="Group 369"/>
          <p:cNvGrpSpPr>
            <a:grpSpLocks/>
          </p:cNvGrpSpPr>
          <p:nvPr/>
        </p:nvGrpSpPr>
        <p:grpSpPr bwMode="auto">
          <a:xfrm>
            <a:off x="8247063" y="1190994"/>
            <a:ext cx="215900" cy="2735263"/>
            <a:chOff x="5012" y="2116"/>
            <a:chExt cx="136" cy="1723"/>
          </a:xfrm>
        </p:grpSpPr>
        <p:sp useBgFill="1">
          <p:nvSpPr>
            <p:cNvPr id="117" name="Rectangle 370"/>
            <p:cNvSpPr>
              <a:spLocks noChangeArrowheads="1"/>
            </p:cNvSpPr>
            <p:nvPr/>
          </p:nvSpPr>
          <p:spPr bwMode="auto">
            <a:xfrm>
              <a:off x="5012" y="2252"/>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18" name="Rectangle 371"/>
            <p:cNvSpPr>
              <a:spLocks noChangeArrowheads="1"/>
            </p:cNvSpPr>
            <p:nvPr/>
          </p:nvSpPr>
          <p:spPr bwMode="auto">
            <a:xfrm>
              <a:off x="5012" y="2388"/>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19" name="Rectangle 372"/>
            <p:cNvSpPr>
              <a:spLocks noChangeArrowheads="1"/>
            </p:cNvSpPr>
            <p:nvPr/>
          </p:nvSpPr>
          <p:spPr bwMode="auto">
            <a:xfrm>
              <a:off x="5012" y="2524"/>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20" name="Rectangle 373"/>
            <p:cNvSpPr>
              <a:spLocks noChangeArrowheads="1"/>
            </p:cNvSpPr>
            <p:nvPr/>
          </p:nvSpPr>
          <p:spPr bwMode="auto">
            <a:xfrm>
              <a:off x="5012" y="2660"/>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21" name="Rectangle 374"/>
            <p:cNvSpPr>
              <a:spLocks noChangeArrowheads="1"/>
            </p:cNvSpPr>
            <p:nvPr/>
          </p:nvSpPr>
          <p:spPr bwMode="auto">
            <a:xfrm>
              <a:off x="5012" y="2796"/>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22" name="Rectangle 375"/>
            <p:cNvSpPr>
              <a:spLocks noChangeArrowheads="1"/>
            </p:cNvSpPr>
            <p:nvPr/>
          </p:nvSpPr>
          <p:spPr bwMode="auto">
            <a:xfrm>
              <a:off x="5012" y="2932"/>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23" name="Rectangle 376"/>
            <p:cNvSpPr>
              <a:spLocks noChangeArrowheads="1"/>
            </p:cNvSpPr>
            <p:nvPr/>
          </p:nvSpPr>
          <p:spPr bwMode="auto">
            <a:xfrm>
              <a:off x="5012" y="3068"/>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24" name="Rectangle 377"/>
            <p:cNvSpPr>
              <a:spLocks noChangeArrowheads="1"/>
            </p:cNvSpPr>
            <p:nvPr/>
          </p:nvSpPr>
          <p:spPr bwMode="auto">
            <a:xfrm>
              <a:off x="5012" y="3204"/>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25" name="Rectangle 378"/>
            <p:cNvSpPr>
              <a:spLocks noChangeArrowheads="1"/>
            </p:cNvSpPr>
            <p:nvPr/>
          </p:nvSpPr>
          <p:spPr bwMode="auto">
            <a:xfrm>
              <a:off x="5012" y="3340"/>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26" name="Rectangle 379"/>
            <p:cNvSpPr>
              <a:spLocks noChangeArrowheads="1"/>
            </p:cNvSpPr>
            <p:nvPr/>
          </p:nvSpPr>
          <p:spPr bwMode="auto">
            <a:xfrm>
              <a:off x="5012" y="3476"/>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27" name="Rectangle 380"/>
            <p:cNvSpPr>
              <a:spLocks noChangeArrowheads="1"/>
            </p:cNvSpPr>
            <p:nvPr/>
          </p:nvSpPr>
          <p:spPr bwMode="auto">
            <a:xfrm>
              <a:off x="5012" y="3612"/>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28" name="Rectangle 381"/>
            <p:cNvSpPr>
              <a:spLocks noChangeArrowheads="1"/>
            </p:cNvSpPr>
            <p:nvPr/>
          </p:nvSpPr>
          <p:spPr bwMode="auto">
            <a:xfrm>
              <a:off x="5012" y="3748"/>
              <a:ext cx="136" cy="91"/>
            </a:xfrm>
            <a:prstGeom prst="rect">
              <a:avLst/>
            </a:prstGeom>
            <a:ln w="9525">
              <a:noFill/>
              <a:miter lim="800000"/>
              <a:headEnd/>
              <a:tailEnd/>
            </a:ln>
            <a:effectLst/>
          </p:spPr>
          <p:txBody>
            <a:bodyPr wrap="none" anchor="ctr">
              <a:prstTxWarp prst="textNoShape">
                <a:avLst/>
              </a:prstTxWarp>
            </a:bodyPr>
            <a:lstStyle/>
            <a:p>
              <a:endParaRPr lang="en-US"/>
            </a:p>
          </p:txBody>
        </p:sp>
        <p:sp useBgFill="1">
          <p:nvSpPr>
            <p:cNvPr id="129" name="Rectangle 382"/>
            <p:cNvSpPr>
              <a:spLocks noChangeArrowheads="1"/>
            </p:cNvSpPr>
            <p:nvPr/>
          </p:nvSpPr>
          <p:spPr bwMode="auto">
            <a:xfrm>
              <a:off x="5012" y="2116"/>
              <a:ext cx="136" cy="91"/>
            </a:xfrm>
            <a:prstGeom prst="rect">
              <a:avLst/>
            </a:prstGeom>
            <a:ln w="9525">
              <a:noFill/>
              <a:miter lim="800000"/>
              <a:headEnd/>
              <a:tailEnd/>
            </a:ln>
            <a:effectLst/>
          </p:spPr>
          <p:txBody>
            <a:bodyPr wrap="none" anchor="ctr">
              <a:prstTxWarp prst="textNoShape">
                <a:avLst/>
              </a:prstTxWarp>
            </a:bodyPr>
            <a:lstStyle/>
            <a:p>
              <a:endParaRPr lang="en-US"/>
            </a:p>
          </p:txBody>
        </p:sp>
      </p:grpSp>
      <p:sp>
        <p:nvSpPr>
          <p:cNvPr id="130" name="AutoShape 383"/>
          <p:cNvSpPr>
            <a:spLocks noChangeArrowheads="1"/>
          </p:cNvSpPr>
          <p:nvPr/>
        </p:nvSpPr>
        <p:spPr bwMode="auto">
          <a:xfrm>
            <a:off x="6459538" y="1303707"/>
            <a:ext cx="1693862" cy="2082800"/>
          </a:xfrm>
          <a:prstGeom prst="roundRect">
            <a:avLst>
              <a:gd name="adj" fmla="val 5083"/>
            </a:avLst>
          </a:prstGeom>
          <a:noFill/>
          <a:ln w="76200">
            <a:solidFill>
              <a:srgbClr val="003366"/>
            </a:solidFill>
            <a:round/>
            <a:headEnd/>
            <a:tailEnd/>
          </a:ln>
          <a:effectLst/>
        </p:spPr>
        <p:txBody>
          <a:bodyPr wrap="none" anchor="ctr">
            <a:prstTxWarp prst="textNoShape">
              <a:avLst/>
            </a:prstTxWarp>
          </a:bodyPr>
          <a:lstStyle/>
          <a:p>
            <a:endParaRPr lang="en-US"/>
          </a:p>
        </p:txBody>
      </p:sp>
      <p:grpSp>
        <p:nvGrpSpPr>
          <p:cNvPr id="137" name="Group 11"/>
          <p:cNvGrpSpPr>
            <a:grpSpLocks/>
          </p:cNvGrpSpPr>
          <p:nvPr/>
        </p:nvGrpSpPr>
        <p:grpSpPr bwMode="auto">
          <a:xfrm>
            <a:off x="1291853" y="-785195"/>
            <a:ext cx="1893888" cy="628"/>
            <a:chOff x="1312" y="1835"/>
            <a:chExt cx="1416" cy="628"/>
          </a:xfrm>
        </p:grpSpPr>
        <p:sp>
          <p:nvSpPr>
            <p:cNvPr id="153" name="Line 12"/>
            <p:cNvSpPr>
              <a:spLocks noChangeShapeType="1"/>
            </p:cNvSpPr>
            <p:nvPr/>
          </p:nvSpPr>
          <p:spPr bwMode="auto">
            <a:xfrm flipH="1">
              <a:off x="1312" y="1835"/>
              <a:ext cx="1368" cy="0"/>
            </a:xfrm>
            <a:prstGeom prst="line">
              <a:avLst/>
            </a:prstGeom>
            <a:noFill/>
            <a:ln w="15875" cap="flat" cmpd="sng" algn="ctr">
              <a:solidFill>
                <a:srgbClr val="000000"/>
              </a:solidFill>
              <a:prstDash val="solid"/>
              <a:round/>
              <a:headEnd type="none" w="med" len="med"/>
              <a:tailEnd type="none" w="med" len="med"/>
            </a:ln>
          </p:spPr>
          <p:txBody>
            <a:bodyPr wrap="none" anchor="ctr">
              <a:prstTxWarp prst="textNoShape">
                <a:avLst/>
              </a:prstTxWarp>
            </a:bodyPr>
            <a:lstStyle/>
            <a:p>
              <a:endParaRPr lang="en-US"/>
            </a:p>
          </p:txBody>
        </p:sp>
        <p:sp>
          <p:nvSpPr>
            <p:cNvPr id="154" name="Line 13"/>
            <p:cNvSpPr>
              <a:spLocks noChangeShapeType="1"/>
            </p:cNvSpPr>
            <p:nvPr/>
          </p:nvSpPr>
          <p:spPr bwMode="auto">
            <a:xfrm flipH="1">
              <a:off x="1312" y="2463"/>
              <a:ext cx="1416" cy="0"/>
            </a:xfrm>
            <a:prstGeom prst="line">
              <a:avLst/>
            </a:prstGeom>
            <a:noFill/>
            <a:ln w="15875" cap="flat" cmpd="sng" algn="ctr">
              <a:solidFill>
                <a:srgbClr val="000000"/>
              </a:solidFill>
              <a:prstDash val="solid"/>
              <a:round/>
              <a:headEnd type="none" w="med" len="med"/>
              <a:tailEnd type="none" w="med" len="med"/>
            </a:ln>
          </p:spPr>
          <p:txBody>
            <a:bodyPr wrap="none" anchor="ctr">
              <a:prstTxWarp prst="textNoShape">
                <a:avLst/>
              </a:prstTxWarp>
            </a:bodyPr>
            <a:lstStyle/>
            <a:p>
              <a:endParaRPr lang="en-US"/>
            </a:p>
          </p:txBody>
        </p:sp>
      </p:grpSp>
      <p:grpSp>
        <p:nvGrpSpPr>
          <p:cNvPr id="159" name="Group 158"/>
          <p:cNvGrpSpPr/>
          <p:nvPr/>
        </p:nvGrpSpPr>
        <p:grpSpPr>
          <a:xfrm>
            <a:off x="1101343" y="1773606"/>
            <a:ext cx="4461884" cy="1349375"/>
            <a:chOff x="1194157" y="2037132"/>
            <a:chExt cx="3800475" cy="1149350"/>
          </a:xfrm>
        </p:grpSpPr>
        <p:sp>
          <p:nvSpPr>
            <p:cNvPr id="158" name="Line 22"/>
            <p:cNvSpPr>
              <a:spLocks noChangeShapeType="1"/>
            </p:cNvSpPr>
            <p:nvPr/>
          </p:nvSpPr>
          <p:spPr bwMode="auto">
            <a:xfrm>
              <a:off x="1194157" y="3130311"/>
              <a:ext cx="2076450" cy="0"/>
            </a:xfrm>
            <a:prstGeom prst="line">
              <a:avLst/>
            </a:prstGeom>
            <a:noFill/>
            <a:ln w="15875" cap="flat" cmpd="sng" algn="ctr">
              <a:solidFill>
                <a:srgbClr val="000000"/>
              </a:solidFill>
              <a:prstDash val="solid"/>
              <a:round/>
              <a:headEnd type="none" w="med" len="med"/>
              <a:tailEnd type="none" w="med" len="med"/>
            </a:ln>
          </p:spPr>
          <p:txBody>
            <a:bodyPr wrap="none" anchor="ctr">
              <a:prstTxWarp prst="textNoShape">
                <a:avLst/>
              </a:prstTxWarp>
            </a:bodyPr>
            <a:lstStyle/>
            <a:p>
              <a:endParaRPr lang="en-US"/>
            </a:p>
          </p:txBody>
        </p:sp>
        <p:sp>
          <p:nvSpPr>
            <p:cNvPr id="157" name="Line 22"/>
            <p:cNvSpPr>
              <a:spLocks noChangeShapeType="1"/>
            </p:cNvSpPr>
            <p:nvPr/>
          </p:nvSpPr>
          <p:spPr bwMode="auto">
            <a:xfrm>
              <a:off x="1194157" y="2132871"/>
              <a:ext cx="2076450" cy="0"/>
            </a:xfrm>
            <a:prstGeom prst="line">
              <a:avLst/>
            </a:prstGeom>
            <a:noFill/>
            <a:ln w="15875" cap="flat" cmpd="sng" algn="ctr">
              <a:solidFill>
                <a:srgbClr val="000000"/>
              </a:solidFill>
              <a:prstDash val="solid"/>
              <a:round/>
              <a:headEnd type="none" w="med" len="med"/>
              <a:tailEnd type="none" w="med" len="med"/>
            </a:ln>
          </p:spPr>
          <p:txBody>
            <a:bodyPr wrap="none" anchor="ctr">
              <a:prstTxWarp prst="textNoShape">
                <a:avLst/>
              </a:prstTxWarp>
            </a:bodyPr>
            <a:lstStyle/>
            <a:p>
              <a:endParaRPr lang="en-US"/>
            </a:p>
          </p:txBody>
        </p:sp>
        <p:sp>
          <p:nvSpPr>
            <p:cNvPr id="133" name="Freeform 6"/>
            <p:cNvSpPr>
              <a:spLocks/>
            </p:cNvSpPr>
            <p:nvPr/>
          </p:nvSpPr>
          <p:spPr bwMode="auto">
            <a:xfrm>
              <a:off x="2720603" y="2354632"/>
              <a:ext cx="647700" cy="503238"/>
            </a:xfrm>
            <a:custGeom>
              <a:avLst/>
              <a:gdLst>
                <a:gd name="T0" fmla="*/ 363 w 408"/>
                <a:gd name="T1" fmla="*/ 0 h 317"/>
                <a:gd name="T2" fmla="*/ 0 w 408"/>
                <a:gd name="T3" fmla="*/ 0 h 317"/>
                <a:gd name="T4" fmla="*/ 0 w 408"/>
                <a:gd name="T5" fmla="*/ 317 h 317"/>
                <a:gd name="T6" fmla="*/ 408 w 408"/>
                <a:gd name="T7" fmla="*/ 317 h 317"/>
                <a:gd name="T8" fmla="*/ 0 60000 65536"/>
                <a:gd name="T9" fmla="*/ 0 60000 65536"/>
                <a:gd name="T10" fmla="*/ 0 60000 65536"/>
                <a:gd name="T11" fmla="*/ 0 60000 65536"/>
                <a:gd name="T12" fmla="*/ 0 w 408"/>
                <a:gd name="T13" fmla="*/ 0 h 317"/>
                <a:gd name="T14" fmla="*/ 408 w 408"/>
                <a:gd name="T15" fmla="*/ 317 h 317"/>
              </a:gdLst>
              <a:ahLst/>
              <a:cxnLst>
                <a:cxn ang="T8">
                  <a:pos x="T0" y="T1"/>
                </a:cxn>
                <a:cxn ang="T9">
                  <a:pos x="T2" y="T3"/>
                </a:cxn>
                <a:cxn ang="T10">
                  <a:pos x="T4" y="T5"/>
                </a:cxn>
                <a:cxn ang="T11">
                  <a:pos x="T6" y="T7"/>
                </a:cxn>
              </a:cxnLst>
              <a:rect l="T12" t="T13" r="T14" b="T15"/>
              <a:pathLst>
                <a:path w="408" h="317">
                  <a:moveTo>
                    <a:pt x="363" y="0"/>
                  </a:moveTo>
                  <a:lnTo>
                    <a:pt x="0" y="0"/>
                  </a:lnTo>
                  <a:lnTo>
                    <a:pt x="0" y="317"/>
                  </a:lnTo>
                  <a:lnTo>
                    <a:pt x="408" y="317"/>
                  </a:lnTo>
                </a:path>
              </a:pathLst>
            </a:custGeom>
            <a:noFill/>
            <a:ln w="15875" cap="flat" cmpd="sng" algn="ctr">
              <a:solidFill>
                <a:srgbClr val="000000"/>
              </a:solidFill>
              <a:prstDash val="solid"/>
              <a:round/>
              <a:headEnd type="none" w="med" len="med"/>
              <a:tailEnd type="none" w="med" len="med"/>
            </a:ln>
          </p:spPr>
          <p:txBody>
            <a:bodyPr wrap="none" anchor="ctr">
              <a:prstTxWarp prst="textNoShape">
                <a:avLst/>
              </a:prstTxWarp>
            </a:bodyPr>
            <a:lstStyle/>
            <a:p>
              <a:endParaRPr lang="en-US"/>
            </a:p>
          </p:txBody>
        </p:sp>
        <p:sp>
          <p:nvSpPr>
            <p:cNvPr id="134" name="Freeform 7"/>
            <p:cNvSpPr>
              <a:spLocks/>
            </p:cNvSpPr>
            <p:nvPr/>
          </p:nvSpPr>
          <p:spPr bwMode="auto">
            <a:xfrm flipV="1">
              <a:off x="1660400" y="2748332"/>
              <a:ext cx="576262" cy="379413"/>
            </a:xfrm>
            <a:custGeom>
              <a:avLst/>
              <a:gdLst>
                <a:gd name="T0" fmla="*/ 0 w 363"/>
                <a:gd name="T1" fmla="*/ 0 h 227"/>
                <a:gd name="T2" fmla="*/ 0 w 363"/>
                <a:gd name="T3" fmla="*/ 227 h 227"/>
                <a:gd name="T4" fmla="*/ 363 w 363"/>
                <a:gd name="T5" fmla="*/ 227 h 227"/>
                <a:gd name="T6" fmla="*/ 0 60000 65536"/>
                <a:gd name="T7" fmla="*/ 0 60000 65536"/>
                <a:gd name="T8" fmla="*/ 0 60000 65536"/>
                <a:gd name="T9" fmla="*/ 0 w 363"/>
                <a:gd name="T10" fmla="*/ 0 h 227"/>
                <a:gd name="T11" fmla="*/ 363 w 363"/>
                <a:gd name="T12" fmla="*/ 227 h 227"/>
              </a:gdLst>
              <a:ahLst/>
              <a:cxnLst>
                <a:cxn ang="T6">
                  <a:pos x="T0" y="T1"/>
                </a:cxn>
                <a:cxn ang="T7">
                  <a:pos x="T2" y="T3"/>
                </a:cxn>
                <a:cxn ang="T8">
                  <a:pos x="T4" y="T5"/>
                </a:cxn>
              </a:cxnLst>
              <a:rect l="T9" t="T10" r="T11" b="T12"/>
              <a:pathLst>
                <a:path w="363" h="227">
                  <a:moveTo>
                    <a:pt x="0" y="0"/>
                  </a:moveTo>
                  <a:lnTo>
                    <a:pt x="0" y="227"/>
                  </a:lnTo>
                  <a:lnTo>
                    <a:pt x="363" y="227"/>
                  </a:lnTo>
                </a:path>
              </a:pathLst>
            </a:custGeom>
            <a:noFill/>
            <a:ln w="15875" cap="flat" cmpd="sng" algn="ctr">
              <a:solidFill>
                <a:srgbClr val="000000"/>
              </a:solidFill>
              <a:prstDash val="solid"/>
              <a:round/>
              <a:headEnd type="oval" w="med" len="med"/>
              <a:tailEnd type="none" w="med" len="med"/>
            </a:ln>
          </p:spPr>
          <p:txBody>
            <a:bodyPr wrap="none" anchor="ctr">
              <a:prstTxWarp prst="textNoShape">
                <a:avLst/>
              </a:prstTxWarp>
            </a:bodyPr>
            <a:lstStyle/>
            <a:p>
              <a:endParaRPr lang="en-US"/>
            </a:p>
          </p:txBody>
        </p:sp>
        <p:sp>
          <p:nvSpPr>
            <p:cNvPr id="135" name="Freeform 8"/>
            <p:cNvSpPr>
              <a:spLocks/>
            </p:cNvSpPr>
            <p:nvPr/>
          </p:nvSpPr>
          <p:spPr bwMode="auto">
            <a:xfrm>
              <a:off x="1660400" y="2137144"/>
              <a:ext cx="576262" cy="360363"/>
            </a:xfrm>
            <a:custGeom>
              <a:avLst/>
              <a:gdLst>
                <a:gd name="T0" fmla="*/ 0 w 363"/>
                <a:gd name="T1" fmla="*/ 0 h 227"/>
                <a:gd name="T2" fmla="*/ 0 w 363"/>
                <a:gd name="T3" fmla="*/ 227 h 227"/>
                <a:gd name="T4" fmla="*/ 363 w 363"/>
                <a:gd name="T5" fmla="*/ 227 h 227"/>
                <a:gd name="T6" fmla="*/ 0 60000 65536"/>
                <a:gd name="T7" fmla="*/ 0 60000 65536"/>
                <a:gd name="T8" fmla="*/ 0 60000 65536"/>
                <a:gd name="T9" fmla="*/ 0 w 363"/>
                <a:gd name="T10" fmla="*/ 0 h 227"/>
                <a:gd name="T11" fmla="*/ 363 w 363"/>
                <a:gd name="T12" fmla="*/ 227 h 227"/>
              </a:gdLst>
              <a:ahLst/>
              <a:cxnLst>
                <a:cxn ang="T6">
                  <a:pos x="T0" y="T1"/>
                </a:cxn>
                <a:cxn ang="T7">
                  <a:pos x="T2" y="T3"/>
                </a:cxn>
                <a:cxn ang="T8">
                  <a:pos x="T4" y="T5"/>
                </a:cxn>
              </a:cxnLst>
              <a:rect l="T9" t="T10" r="T11" b="T12"/>
              <a:pathLst>
                <a:path w="363" h="227">
                  <a:moveTo>
                    <a:pt x="0" y="0"/>
                  </a:moveTo>
                  <a:lnTo>
                    <a:pt x="0" y="227"/>
                  </a:lnTo>
                  <a:lnTo>
                    <a:pt x="363" y="227"/>
                  </a:lnTo>
                </a:path>
              </a:pathLst>
            </a:custGeom>
            <a:noFill/>
            <a:ln w="15875" cap="flat" cmpd="sng" algn="ctr">
              <a:solidFill>
                <a:srgbClr val="000000"/>
              </a:solidFill>
              <a:prstDash val="solid"/>
              <a:round/>
              <a:headEnd type="oval" w="med" len="med"/>
              <a:tailEnd type="none" w="med" len="med"/>
            </a:ln>
          </p:spPr>
          <p:txBody>
            <a:bodyPr wrap="none" anchor="ctr">
              <a:prstTxWarp prst="textNoShape">
                <a:avLst/>
              </a:prstTxWarp>
            </a:bodyPr>
            <a:lstStyle/>
            <a:p>
              <a:endParaRPr lang="en-US"/>
            </a:p>
          </p:txBody>
        </p:sp>
        <p:grpSp>
          <p:nvGrpSpPr>
            <p:cNvPr id="136" name="Group 69"/>
            <p:cNvGrpSpPr/>
            <p:nvPr/>
          </p:nvGrpSpPr>
          <p:grpSpPr>
            <a:xfrm>
              <a:off x="3107095" y="2256207"/>
              <a:ext cx="993774" cy="717550"/>
              <a:chOff x="6832600" y="5103694"/>
              <a:chExt cx="993774" cy="717550"/>
            </a:xfrm>
          </p:grpSpPr>
          <p:sp>
            <p:nvSpPr>
              <p:cNvPr id="155" name="Freeform 9"/>
              <p:cNvSpPr>
                <a:spLocks/>
              </p:cNvSpPr>
              <p:nvPr/>
            </p:nvSpPr>
            <p:spPr bwMode="auto">
              <a:xfrm flipV="1">
                <a:off x="6832600" y="5103694"/>
                <a:ext cx="993774" cy="230188"/>
              </a:xfrm>
              <a:custGeom>
                <a:avLst/>
                <a:gdLst>
                  <a:gd name="T0" fmla="*/ 0 w 1056"/>
                  <a:gd name="T1" fmla="*/ 666 h 666"/>
                  <a:gd name="T2" fmla="*/ 816 w 1056"/>
                  <a:gd name="T3" fmla="*/ 666 h 666"/>
                  <a:gd name="T4" fmla="*/ 816 w 1056"/>
                  <a:gd name="T5" fmla="*/ 0 h 666"/>
                  <a:gd name="T6" fmla="*/ 1056 w 1056"/>
                  <a:gd name="T7" fmla="*/ 0 h 666"/>
                  <a:gd name="T8" fmla="*/ 0 60000 65536"/>
                  <a:gd name="T9" fmla="*/ 0 60000 65536"/>
                  <a:gd name="T10" fmla="*/ 0 60000 65536"/>
                  <a:gd name="T11" fmla="*/ 0 60000 65536"/>
                  <a:gd name="T12" fmla="*/ 0 w 1056"/>
                  <a:gd name="T13" fmla="*/ 0 h 666"/>
                  <a:gd name="T14" fmla="*/ 1056 w 1056"/>
                  <a:gd name="T15" fmla="*/ 666 h 666"/>
                </a:gdLst>
                <a:ahLst/>
                <a:cxnLst>
                  <a:cxn ang="T8">
                    <a:pos x="T0" y="T1"/>
                  </a:cxn>
                  <a:cxn ang="T9">
                    <a:pos x="T2" y="T3"/>
                  </a:cxn>
                  <a:cxn ang="T10">
                    <a:pos x="T4" y="T5"/>
                  </a:cxn>
                  <a:cxn ang="T11">
                    <a:pos x="T6" y="T7"/>
                  </a:cxn>
                </a:cxnLst>
                <a:rect l="T12" t="T13" r="T14" b="T15"/>
                <a:pathLst>
                  <a:path w="1056" h="666">
                    <a:moveTo>
                      <a:pt x="0" y="666"/>
                    </a:moveTo>
                    <a:lnTo>
                      <a:pt x="816" y="666"/>
                    </a:lnTo>
                    <a:lnTo>
                      <a:pt x="816" y="0"/>
                    </a:lnTo>
                    <a:lnTo>
                      <a:pt x="1056" y="0"/>
                    </a:lnTo>
                  </a:path>
                </a:pathLst>
              </a:custGeom>
              <a:noFill/>
              <a:ln w="15875" cap="flat" cmpd="sng" algn="ctr">
                <a:solidFill>
                  <a:srgbClr val="000000"/>
                </a:solidFill>
                <a:prstDash val="solid"/>
                <a:round/>
                <a:headEnd type="none" w="med" len="med"/>
                <a:tailEnd type="none" w="med" len="med"/>
              </a:ln>
            </p:spPr>
            <p:txBody>
              <a:bodyPr wrap="none" anchor="ctr">
                <a:prstTxWarp prst="textNoShape">
                  <a:avLst/>
                </a:prstTxWarp>
              </a:bodyPr>
              <a:lstStyle/>
              <a:p>
                <a:endParaRPr lang="en-US"/>
              </a:p>
            </p:txBody>
          </p:sp>
          <p:sp>
            <p:nvSpPr>
              <p:cNvPr id="156" name="Freeform 10"/>
              <p:cNvSpPr>
                <a:spLocks/>
              </p:cNvSpPr>
              <p:nvPr/>
            </p:nvSpPr>
            <p:spPr bwMode="auto">
              <a:xfrm>
                <a:off x="6832600" y="5591056"/>
                <a:ext cx="993774" cy="230188"/>
              </a:xfrm>
              <a:custGeom>
                <a:avLst/>
                <a:gdLst>
                  <a:gd name="T0" fmla="*/ 0 w 1056"/>
                  <a:gd name="T1" fmla="*/ 666 h 666"/>
                  <a:gd name="T2" fmla="*/ 816 w 1056"/>
                  <a:gd name="T3" fmla="*/ 666 h 666"/>
                  <a:gd name="T4" fmla="*/ 816 w 1056"/>
                  <a:gd name="T5" fmla="*/ 0 h 666"/>
                  <a:gd name="T6" fmla="*/ 1056 w 1056"/>
                  <a:gd name="T7" fmla="*/ 0 h 666"/>
                  <a:gd name="T8" fmla="*/ 0 60000 65536"/>
                  <a:gd name="T9" fmla="*/ 0 60000 65536"/>
                  <a:gd name="T10" fmla="*/ 0 60000 65536"/>
                  <a:gd name="T11" fmla="*/ 0 60000 65536"/>
                  <a:gd name="T12" fmla="*/ 0 w 1056"/>
                  <a:gd name="T13" fmla="*/ 0 h 666"/>
                  <a:gd name="T14" fmla="*/ 1056 w 1056"/>
                  <a:gd name="T15" fmla="*/ 666 h 666"/>
                </a:gdLst>
                <a:ahLst/>
                <a:cxnLst>
                  <a:cxn ang="T8">
                    <a:pos x="T0" y="T1"/>
                  </a:cxn>
                  <a:cxn ang="T9">
                    <a:pos x="T2" y="T3"/>
                  </a:cxn>
                  <a:cxn ang="T10">
                    <a:pos x="T4" y="T5"/>
                  </a:cxn>
                  <a:cxn ang="T11">
                    <a:pos x="T6" y="T7"/>
                  </a:cxn>
                </a:cxnLst>
                <a:rect l="T12" t="T13" r="T14" b="T15"/>
                <a:pathLst>
                  <a:path w="1056" h="666">
                    <a:moveTo>
                      <a:pt x="0" y="666"/>
                    </a:moveTo>
                    <a:lnTo>
                      <a:pt x="816" y="666"/>
                    </a:lnTo>
                    <a:lnTo>
                      <a:pt x="816" y="0"/>
                    </a:lnTo>
                    <a:lnTo>
                      <a:pt x="1056" y="0"/>
                    </a:lnTo>
                  </a:path>
                </a:pathLst>
              </a:custGeom>
              <a:noFill/>
              <a:ln w="15875" cap="flat" cmpd="sng" algn="ctr">
                <a:solidFill>
                  <a:srgbClr val="000000"/>
                </a:solidFill>
                <a:prstDash val="solid"/>
                <a:round/>
                <a:headEnd type="none" w="med" len="med"/>
                <a:tailEnd type="none" w="med" len="med"/>
              </a:ln>
            </p:spPr>
            <p:txBody>
              <a:bodyPr wrap="none" anchor="ctr">
                <a:prstTxWarp prst="textNoShape">
                  <a:avLst/>
                </a:prstTxWarp>
              </a:bodyPr>
              <a:lstStyle/>
              <a:p>
                <a:endParaRPr lang="en-US"/>
              </a:p>
            </p:txBody>
          </p:sp>
        </p:grpSp>
        <p:grpSp>
          <p:nvGrpSpPr>
            <p:cNvPr id="140" name="Group 16"/>
            <p:cNvGrpSpPr>
              <a:grpSpLocks/>
            </p:cNvGrpSpPr>
            <p:nvPr/>
          </p:nvGrpSpPr>
          <p:grpSpPr bwMode="auto">
            <a:xfrm>
              <a:off x="3033346" y="2037132"/>
              <a:ext cx="568326" cy="419100"/>
              <a:chOff x="1799" y="1779"/>
              <a:chExt cx="358" cy="264"/>
            </a:xfrm>
          </p:grpSpPr>
          <p:sp>
            <p:nvSpPr>
              <p:cNvPr id="151" name="AutoShape 17"/>
              <p:cNvSpPr>
                <a:spLocks noChangeArrowheads="1"/>
              </p:cNvSpPr>
              <p:nvPr/>
            </p:nvSpPr>
            <p:spPr bwMode="auto">
              <a:xfrm>
                <a:off x="1799" y="1779"/>
                <a:ext cx="295" cy="264"/>
              </a:xfrm>
              <a:prstGeom prst="flowChartDelay">
                <a:avLst/>
              </a:prstGeom>
              <a:solidFill>
                <a:schemeClr val="bg1"/>
              </a:solidFill>
              <a:ln w="28575">
                <a:solidFill>
                  <a:schemeClr val="tx1"/>
                </a:solidFill>
                <a:miter lim="800000"/>
                <a:headEnd/>
                <a:tailEnd/>
              </a:ln>
              <a:effectLst/>
            </p:spPr>
            <p:txBody>
              <a:bodyPr wrap="none" anchor="ctr">
                <a:prstTxWarp prst="textNoShape">
                  <a:avLst/>
                </a:prstTxWarp>
              </a:bodyPr>
              <a:lstStyle/>
              <a:p>
                <a:endParaRPr lang="en-US">
                  <a:solidFill>
                    <a:srgbClr val="000000"/>
                  </a:solidFill>
                </a:endParaRPr>
              </a:p>
            </p:txBody>
          </p:sp>
          <p:sp>
            <p:nvSpPr>
              <p:cNvPr id="152" name="Oval 18"/>
              <p:cNvSpPr>
                <a:spLocks noChangeArrowheads="1"/>
              </p:cNvSpPr>
              <p:nvPr/>
            </p:nvSpPr>
            <p:spPr bwMode="auto">
              <a:xfrm>
                <a:off x="2093" y="1883"/>
                <a:ext cx="64" cy="64"/>
              </a:xfrm>
              <a:prstGeom prst="ellipse">
                <a:avLst/>
              </a:prstGeom>
              <a:solidFill>
                <a:schemeClr val="bg1"/>
              </a:solidFill>
              <a:ln w="28575">
                <a:solidFill>
                  <a:schemeClr val="tx1"/>
                </a:solidFill>
                <a:miter lim="800000"/>
                <a:headEnd/>
                <a:tailEnd/>
              </a:ln>
              <a:effectLst/>
            </p:spPr>
            <p:txBody>
              <a:bodyPr wrap="none" anchor="ctr">
                <a:prstTxWarp prst="textNoShape">
                  <a:avLst/>
                </a:prstTxWarp>
              </a:bodyPr>
              <a:lstStyle/>
              <a:p>
                <a:endParaRPr lang="en-US">
                  <a:solidFill>
                    <a:srgbClr val="000000"/>
                  </a:solidFill>
                </a:endParaRPr>
              </a:p>
            </p:txBody>
          </p:sp>
        </p:grpSp>
        <p:grpSp>
          <p:nvGrpSpPr>
            <p:cNvPr id="141" name="Group 19"/>
            <p:cNvGrpSpPr>
              <a:grpSpLocks/>
            </p:cNvGrpSpPr>
            <p:nvPr/>
          </p:nvGrpSpPr>
          <p:grpSpPr bwMode="auto">
            <a:xfrm>
              <a:off x="3033346" y="2767382"/>
              <a:ext cx="568326" cy="419100"/>
              <a:chOff x="1799" y="2239"/>
              <a:chExt cx="358" cy="264"/>
            </a:xfrm>
          </p:grpSpPr>
          <p:sp>
            <p:nvSpPr>
              <p:cNvPr id="149" name="AutoShape 20"/>
              <p:cNvSpPr>
                <a:spLocks noChangeArrowheads="1"/>
              </p:cNvSpPr>
              <p:nvPr/>
            </p:nvSpPr>
            <p:spPr bwMode="auto">
              <a:xfrm>
                <a:off x="1799" y="2239"/>
                <a:ext cx="295" cy="264"/>
              </a:xfrm>
              <a:prstGeom prst="flowChartDelay">
                <a:avLst/>
              </a:prstGeom>
              <a:solidFill>
                <a:schemeClr val="bg1"/>
              </a:solidFill>
              <a:ln w="28575">
                <a:solidFill>
                  <a:schemeClr val="tx1"/>
                </a:solidFill>
                <a:miter lim="800000"/>
                <a:headEnd/>
                <a:tailEnd/>
              </a:ln>
              <a:effectLst/>
            </p:spPr>
            <p:txBody>
              <a:bodyPr wrap="none" anchor="ctr">
                <a:prstTxWarp prst="textNoShape">
                  <a:avLst/>
                </a:prstTxWarp>
              </a:bodyPr>
              <a:lstStyle/>
              <a:p>
                <a:endParaRPr lang="en-US">
                  <a:solidFill>
                    <a:srgbClr val="000000"/>
                  </a:solidFill>
                </a:endParaRPr>
              </a:p>
            </p:txBody>
          </p:sp>
          <p:sp>
            <p:nvSpPr>
              <p:cNvPr id="150" name="Oval 21"/>
              <p:cNvSpPr>
                <a:spLocks noChangeArrowheads="1"/>
              </p:cNvSpPr>
              <p:nvPr/>
            </p:nvSpPr>
            <p:spPr bwMode="auto">
              <a:xfrm>
                <a:off x="2093" y="2339"/>
                <a:ext cx="64" cy="64"/>
              </a:xfrm>
              <a:prstGeom prst="ellipse">
                <a:avLst/>
              </a:prstGeom>
              <a:solidFill>
                <a:srgbClr val="FFFFFF"/>
              </a:solidFill>
              <a:ln w="28575">
                <a:solidFill>
                  <a:schemeClr val="tx1"/>
                </a:solidFill>
                <a:miter lim="800000"/>
                <a:headEnd/>
                <a:tailEnd/>
              </a:ln>
              <a:effectLst/>
            </p:spPr>
            <p:txBody>
              <a:bodyPr wrap="none" anchor="ctr">
                <a:prstTxWarp prst="textNoShape">
                  <a:avLst/>
                </a:prstTxWarp>
              </a:bodyPr>
              <a:lstStyle/>
              <a:p>
                <a:endParaRPr lang="en-US">
                  <a:solidFill>
                    <a:srgbClr val="000000"/>
                  </a:solidFill>
                </a:endParaRPr>
              </a:p>
            </p:txBody>
          </p:sp>
        </p:grpSp>
        <p:sp>
          <p:nvSpPr>
            <p:cNvPr id="142" name="Line 22"/>
            <p:cNvSpPr>
              <a:spLocks noChangeShapeType="1"/>
            </p:cNvSpPr>
            <p:nvPr/>
          </p:nvSpPr>
          <p:spPr bwMode="auto">
            <a:xfrm>
              <a:off x="4545370" y="2618157"/>
              <a:ext cx="449262" cy="0"/>
            </a:xfrm>
            <a:prstGeom prst="line">
              <a:avLst/>
            </a:prstGeom>
            <a:noFill/>
            <a:ln w="15875" cap="flat" cmpd="sng" algn="ctr">
              <a:solidFill>
                <a:srgbClr val="000000"/>
              </a:solidFill>
              <a:prstDash val="solid"/>
              <a:round/>
              <a:headEnd type="none" w="med" len="med"/>
              <a:tailEnd type="none" w="med" len="med"/>
            </a:ln>
          </p:spPr>
          <p:txBody>
            <a:bodyPr wrap="none" anchor="ctr">
              <a:prstTxWarp prst="textNoShape">
                <a:avLst/>
              </a:prstTxWarp>
            </a:bodyPr>
            <a:lstStyle/>
            <a:p>
              <a:endParaRPr lang="en-US"/>
            </a:p>
          </p:txBody>
        </p:sp>
        <p:sp>
          <p:nvSpPr>
            <p:cNvPr id="143" name="Oval 23"/>
            <p:cNvSpPr>
              <a:spLocks noChangeArrowheads="1"/>
            </p:cNvSpPr>
            <p:nvPr/>
          </p:nvSpPr>
          <p:spPr bwMode="auto">
            <a:xfrm>
              <a:off x="4558070" y="2567357"/>
              <a:ext cx="101600" cy="101600"/>
            </a:xfrm>
            <a:prstGeom prst="ellipse">
              <a:avLst/>
            </a:prstGeom>
            <a:solidFill>
              <a:schemeClr val="bg1"/>
            </a:solidFill>
            <a:ln w="28575">
              <a:solidFill>
                <a:schemeClr val="tx1"/>
              </a:solidFill>
              <a:miter lim="800000"/>
              <a:headEnd/>
              <a:tailEnd/>
            </a:ln>
            <a:effectLst/>
          </p:spPr>
          <p:txBody>
            <a:bodyPr wrap="none" anchor="ctr">
              <a:prstTxWarp prst="textNoShape">
                <a:avLst/>
              </a:prstTxWarp>
            </a:bodyPr>
            <a:lstStyle/>
            <a:p>
              <a:endParaRPr lang="en-US">
                <a:solidFill>
                  <a:srgbClr val="000000"/>
                </a:solidFill>
              </a:endParaRPr>
            </a:p>
          </p:txBody>
        </p:sp>
        <p:sp>
          <p:nvSpPr>
            <p:cNvPr id="144" name="AutoShape 24"/>
            <p:cNvSpPr>
              <a:spLocks noChangeArrowheads="1"/>
            </p:cNvSpPr>
            <p:nvPr/>
          </p:nvSpPr>
          <p:spPr bwMode="auto">
            <a:xfrm>
              <a:off x="4088170" y="2402257"/>
              <a:ext cx="468312" cy="419100"/>
            </a:xfrm>
            <a:prstGeom prst="flowChartDelay">
              <a:avLst/>
            </a:prstGeom>
            <a:solidFill>
              <a:schemeClr val="bg1"/>
            </a:solidFill>
            <a:ln w="28575">
              <a:solidFill>
                <a:schemeClr val="tx1"/>
              </a:solidFill>
              <a:miter lim="800000"/>
              <a:headEnd/>
              <a:tailEnd/>
            </a:ln>
            <a:effectLst/>
          </p:spPr>
          <p:txBody>
            <a:bodyPr wrap="none" anchor="ctr">
              <a:prstTxWarp prst="textNoShape">
                <a:avLst/>
              </a:prstTxWarp>
            </a:bodyPr>
            <a:lstStyle/>
            <a:p>
              <a:endParaRPr lang="en-US">
                <a:solidFill>
                  <a:srgbClr val="000000"/>
                </a:solidFill>
              </a:endParaRPr>
            </a:p>
          </p:txBody>
        </p:sp>
        <p:sp>
          <p:nvSpPr>
            <p:cNvPr id="145" name="Line 25"/>
            <p:cNvSpPr>
              <a:spLocks noChangeShapeType="1"/>
            </p:cNvSpPr>
            <p:nvPr/>
          </p:nvSpPr>
          <p:spPr bwMode="auto">
            <a:xfrm>
              <a:off x="2415803" y="2618157"/>
              <a:ext cx="304800" cy="0"/>
            </a:xfrm>
            <a:prstGeom prst="line">
              <a:avLst/>
            </a:prstGeom>
            <a:noFill/>
            <a:ln w="15875" cap="flat" cmpd="sng" algn="ctr">
              <a:solidFill>
                <a:srgbClr val="000000"/>
              </a:solidFill>
              <a:prstDash val="solid"/>
              <a:round/>
              <a:headEnd type="none" w="med" len="med"/>
              <a:tailEnd type="oval" w="med" len="med"/>
            </a:ln>
          </p:spPr>
          <p:txBody>
            <a:bodyPr wrap="none" anchor="ctr">
              <a:prstTxWarp prst="textNoShape">
                <a:avLst/>
              </a:prstTxWarp>
            </a:bodyPr>
            <a:lstStyle/>
            <a:p>
              <a:endParaRPr lang="en-US"/>
            </a:p>
          </p:txBody>
        </p:sp>
        <p:sp>
          <p:nvSpPr>
            <p:cNvPr id="146" name="Oval 26"/>
            <p:cNvSpPr>
              <a:spLocks noChangeArrowheads="1"/>
            </p:cNvSpPr>
            <p:nvPr/>
          </p:nvSpPr>
          <p:spPr bwMode="auto">
            <a:xfrm>
              <a:off x="2403103" y="2567357"/>
              <a:ext cx="101600" cy="101600"/>
            </a:xfrm>
            <a:prstGeom prst="ellipse">
              <a:avLst/>
            </a:prstGeom>
            <a:solidFill>
              <a:schemeClr val="bg1"/>
            </a:solidFill>
            <a:ln w="28575">
              <a:solidFill>
                <a:schemeClr val="tx1"/>
              </a:solidFill>
              <a:miter lim="800000"/>
              <a:headEnd/>
              <a:tailEnd/>
            </a:ln>
            <a:effectLst/>
          </p:spPr>
          <p:txBody>
            <a:bodyPr wrap="none" anchor="ctr">
              <a:prstTxWarp prst="textNoShape">
                <a:avLst/>
              </a:prstTxWarp>
            </a:bodyPr>
            <a:lstStyle/>
            <a:p>
              <a:endParaRPr lang="en-US">
                <a:solidFill>
                  <a:srgbClr val="000000"/>
                </a:solidFill>
              </a:endParaRPr>
            </a:p>
          </p:txBody>
        </p:sp>
        <p:sp>
          <p:nvSpPr>
            <p:cNvPr id="147" name="AutoShape 27"/>
            <p:cNvSpPr>
              <a:spLocks noChangeArrowheads="1"/>
            </p:cNvSpPr>
            <p:nvPr/>
          </p:nvSpPr>
          <p:spPr bwMode="auto">
            <a:xfrm>
              <a:off x="1933203" y="2402257"/>
              <a:ext cx="468312" cy="419100"/>
            </a:xfrm>
            <a:prstGeom prst="flowChartDelay">
              <a:avLst/>
            </a:prstGeom>
            <a:solidFill>
              <a:schemeClr val="bg1"/>
            </a:solidFill>
            <a:ln w="28575">
              <a:solidFill>
                <a:schemeClr val="tx1"/>
              </a:solidFill>
              <a:miter lim="800000"/>
              <a:headEnd/>
              <a:tailEnd/>
            </a:ln>
            <a:effectLst/>
          </p:spPr>
          <p:txBody>
            <a:bodyPr wrap="none" anchor="ctr">
              <a:prstTxWarp prst="textNoShape">
                <a:avLst/>
              </a:prstTxWarp>
            </a:bodyPr>
            <a:lstStyle/>
            <a:p>
              <a:endParaRPr lang="en-US">
                <a:solidFill>
                  <a:srgbClr val="000000"/>
                </a:solidFill>
              </a:endParaRPr>
            </a:p>
          </p:txBody>
        </p:sp>
      </p:grpSp>
      <p:sp>
        <p:nvSpPr>
          <p:cNvPr id="13" name="Line 102"/>
          <p:cNvSpPr>
            <a:spLocks noChangeShapeType="1"/>
          </p:cNvSpPr>
          <p:nvPr/>
        </p:nvSpPr>
        <p:spPr bwMode="auto">
          <a:xfrm flipV="1">
            <a:off x="3053085" y="2737179"/>
            <a:ext cx="0" cy="325477"/>
          </a:xfrm>
          <a:prstGeom prst="line">
            <a:avLst/>
          </a:prstGeom>
          <a:noFill/>
          <a:ln w="44450" cap="flat" cmpd="sng" algn="ctr">
            <a:solidFill>
              <a:srgbClr val="FF0000"/>
            </a:solidFill>
            <a:prstDash val="solid"/>
            <a:round/>
            <a:headEnd type="diamond" w="med" len="med"/>
            <a:tailEnd type="diamond" w="med" len="med"/>
          </a:ln>
          <a:effectLst/>
        </p:spPr>
        <p:txBody>
          <a:bodyPr wrap="none" anchor="ctr">
            <a:prstTxWarp prst="textNoShape">
              <a:avLst/>
            </a:prstTxWarp>
          </a:bodyPr>
          <a:lstStyle/>
          <a:p>
            <a:endParaRPr lang="en-US"/>
          </a:p>
        </p:txBody>
      </p:sp>
      <p:sp>
        <p:nvSpPr>
          <p:cNvPr id="3" name="Content Placeholder 2"/>
          <p:cNvSpPr>
            <a:spLocks noGrp="1"/>
          </p:cNvSpPr>
          <p:nvPr>
            <p:ph idx="1"/>
          </p:nvPr>
        </p:nvSpPr>
        <p:spPr>
          <a:xfrm>
            <a:off x="755153" y="3598572"/>
            <a:ext cx="8229600" cy="2742895"/>
          </a:xfrm>
        </p:spPr>
        <p:txBody>
          <a:bodyPr/>
          <a:lstStyle/>
          <a:p>
            <a:r>
              <a:rPr lang="en-US" dirty="0" smtClean="0"/>
              <a:t>Input BF – a short among two or more inputs of a gate</a:t>
            </a:r>
          </a:p>
          <a:p>
            <a:r>
              <a:rPr lang="en-US" dirty="0" smtClean="0"/>
              <a:t>Non-input shorts</a:t>
            </a:r>
          </a:p>
          <a:p>
            <a:r>
              <a:rPr lang="en-US" dirty="0" smtClean="0"/>
              <a:t>Feedback BF – a feedback path created due to a fault (can cause oscillations or introduce memory)</a:t>
            </a:r>
          </a:p>
          <a:p>
            <a:r>
              <a:rPr lang="en-US" dirty="0" smtClean="0"/>
              <a:t>Non-feedback </a:t>
            </a:r>
            <a:r>
              <a:rPr lang="en-US" dirty="0" err="1" smtClean="0"/>
              <a:t>BFs</a:t>
            </a:r>
            <a:endParaRPr lang="en-US" dirty="0" smtClean="0"/>
          </a:p>
          <a:p>
            <a:r>
              <a:rPr lang="en-US" dirty="0" smtClean="0"/>
              <a:t>Input BF may be of a feedback type (see figure)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 of bridging faults</a:t>
            </a:r>
            <a:endParaRPr lang="en-US" dirty="0"/>
          </a:p>
        </p:txBody>
      </p:sp>
      <p:sp>
        <p:nvSpPr>
          <p:cNvPr id="5" name="Line 49"/>
          <p:cNvSpPr>
            <a:spLocks noChangeShapeType="1"/>
          </p:cNvSpPr>
          <p:nvPr/>
        </p:nvSpPr>
        <p:spPr bwMode="auto">
          <a:xfrm>
            <a:off x="3223619" y="1628775"/>
            <a:ext cx="2952750"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6" name="Line 50"/>
          <p:cNvSpPr>
            <a:spLocks noChangeShapeType="1"/>
          </p:cNvSpPr>
          <p:nvPr/>
        </p:nvSpPr>
        <p:spPr bwMode="auto">
          <a:xfrm>
            <a:off x="3223619" y="2205038"/>
            <a:ext cx="2952750"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7" name="Line 51"/>
          <p:cNvSpPr>
            <a:spLocks noChangeShapeType="1"/>
          </p:cNvSpPr>
          <p:nvPr/>
        </p:nvSpPr>
        <p:spPr bwMode="auto">
          <a:xfrm>
            <a:off x="4663482" y="1628775"/>
            <a:ext cx="0" cy="576263"/>
          </a:xfrm>
          <a:prstGeom prst="line">
            <a:avLst/>
          </a:prstGeom>
          <a:noFill/>
          <a:ln w="41275" cap="flat" cmpd="sng" algn="ctr">
            <a:solidFill>
              <a:srgbClr val="FF0000"/>
            </a:solidFill>
            <a:prstDash val="solid"/>
            <a:round/>
            <a:headEnd type="oval" w="med" len="med"/>
            <a:tailEnd type="oval" w="med" len="med"/>
          </a:ln>
          <a:effectLst/>
        </p:spPr>
        <p:txBody>
          <a:bodyPr>
            <a:prstTxWarp prst="textNoShape">
              <a:avLst/>
            </a:prstTxWarp>
          </a:bodyPr>
          <a:lstStyle/>
          <a:p>
            <a:endParaRPr lang="en-US"/>
          </a:p>
        </p:txBody>
      </p:sp>
      <p:sp>
        <p:nvSpPr>
          <p:cNvPr id="8" name="Text Box 52"/>
          <p:cNvSpPr txBox="1">
            <a:spLocks noChangeArrowheads="1"/>
          </p:cNvSpPr>
          <p:nvPr/>
        </p:nvSpPr>
        <p:spPr bwMode="auto">
          <a:xfrm>
            <a:off x="3152182" y="1239838"/>
            <a:ext cx="395287" cy="366712"/>
          </a:xfrm>
          <a:prstGeom prst="rect">
            <a:avLst/>
          </a:prstGeom>
          <a:noFill/>
          <a:ln w="9525">
            <a:noFill/>
            <a:miter lim="800000"/>
            <a:headEnd/>
            <a:tailEnd/>
          </a:ln>
          <a:effectLst/>
        </p:spPr>
        <p:txBody>
          <a:bodyPr wrap="none">
            <a:prstTxWarp prst="textNoShape">
              <a:avLst/>
            </a:prstTxWarp>
            <a:spAutoFit/>
          </a:bodyPr>
          <a:lstStyle/>
          <a:p>
            <a:r>
              <a:rPr lang="pl-PL"/>
              <a:t>L</a:t>
            </a:r>
            <a:r>
              <a:rPr lang="pl-PL" baseline="-25000"/>
              <a:t>1</a:t>
            </a:r>
            <a:endParaRPr lang="en-GB" baseline="-25000"/>
          </a:p>
        </p:txBody>
      </p:sp>
      <p:sp>
        <p:nvSpPr>
          <p:cNvPr id="9" name="Text Box 53"/>
          <p:cNvSpPr txBox="1">
            <a:spLocks noChangeArrowheads="1"/>
          </p:cNvSpPr>
          <p:nvPr/>
        </p:nvSpPr>
        <p:spPr bwMode="auto">
          <a:xfrm>
            <a:off x="3152182" y="1827213"/>
            <a:ext cx="395287" cy="366712"/>
          </a:xfrm>
          <a:prstGeom prst="rect">
            <a:avLst/>
          </a:prstGeom>
          <a:noFill/>
          <a:ln w="9525">
            <a:noFill/>
            <a:miter lim="800000"/>
            <a:headEnd/>
            <a:tailEnd/>
          </a:ln>
          <a:effectLst/>
        </p:spPr>
        <p:txBody>
          <a:bodyPr wrap="none">
            <a:prstTxWarp prst="textNoShape">
              <a:avLst/>
            </a:prstTxWarp>
            <a:spAutoFit/>
          </a:bodyPr>
          <a:lstStyle/>
          <a:p>
            <a:r>
              <a:rPr lang="pl-PL"/>
              <a:t>L</a:t>
            </a:r>
            <a:r>
              <a:rPr lang="pl-PL" baseline="-25000"/>
              <a:t>2</a:t>
            </a:r>
            <a:endParaRPr lang="en-GB" baseline="-25000"/>
          </a:p>
        </p:txBody>
      </p:sp>
      <p:sp>
        <p:nvSpPr>
          <p:cNvPr id="10" name="Text Box 54"/>
          <p:cNvSpPr txBox="1">
            <a:spLocks noChangeArrowheads="1"/>
          </p:cNvSpPr>
          <p:nvPr/>
        </p:nvSpPr>
        <p:spPr bwMode="auto">
          <a:xfrm>
            <a:off x="5782669" y="1239838"/>
            <a:ext cx="446088" cy="366712"/>
          </a:xfrm>
          <a:prstGeom prst="rect">
            <a:avLst/>
          </a:prstGeom>
          <a:noFill/>
          <a:ln w="9525">
            <a:noFill/>
            <a:miter lim="800000"/>
            <a:headEnd/>
            <a:tailEnd/>
          </a:ln>
          <a:effectLst/>
        </p:spPr>
        <p:txBody>
          <a:bodyPr wrap="none">
            <a:prstTxWarp prst="textNoShape">
              <a:avLst/>
            </a:prstTxWarp>
            <a:spAutoFit/>
          </a:bodyPr>
          <a:lstStyle/>
          <a:p>
            <a:r>
              <a:rPr lang="pl-PL"/>
              <a:t>L</a:t>
            </a:r>
            <a:r>
              <a:rPr lang="pl-PL" baseline="-25000"/>
              <a:t>1</a:t>
            </a:r>
            <a:r>
              <a:rPr lang="pl-PL"/>
              <a:t>’</a:t>
            </a:r>
            <a:endParaRPr lang="en-GB" baseline="-25000"/>
          </a:p>
        </p:txBody>
      </p:sp>
      <p:sp>
        <p:nvSpPr>
          <p:cNvPr id="11" name="Text Box 55"/>
          <p:cNvSpPr txBox="1">
            <a:spLocks noChangeArrowheads="1"/>
          </p:cNvSpPr>
          <p:nvPr/>
        </p:nvSpPr>
        <p:spPr bwMode="auto">
          <a:xfrm>
            <a:off x="5782669" y="1827213"/>
            <a:ext cx="446088" cy="366712"/>
          </a:xfrm>
          <a:prstGeom prst="rect">
            <a:avLst/>
          </a:prstGeom>
          <a:noFill/>
          <a:ln w="9525">
            <a:noFill/>
            <a:miter lim="800000"/>
            <a:headEnd/>
            <a:tailEnd/>
          </a:ln>
          <a:effectLst/>
        </p:spPr>
        <p:txBody>
          <a:bodyPr wrap="none">
            <a:prstTxWarp prst="textNoShape">
              <a:avLst/>
            </a:prstTxWarp>
            <a:spAutoFit/>
          </a:bodyPr>
          <a:lstStyle/>
          <a:p>
            <a:r>
              <a:rPr lang="pl-PL"/>
              <a:t>L</a:t>
            </a:r>
            <a:r>
              <a:rPr lang="pl-PL" baseline="-25000"/>
              <a:t>2</a:t>
            </a:r>
            <a:r>
              <a:rPr lang="pl-PL"/>
              <a:t>’</a:t>
            </a:r>
            <a:endParaRPr lang="en-GB"/>
          </a:p>
        </p:txBody>
      </p:sp>
      <p:sp>
        <p:nvSpPr>
          <p:cNvPr id="38" name="Text Box 60"/>
          <p:cNvSpPr txBox="1">
            <a:spLocks noChangeArrowheads="1"/>
          </p:cNvSpPr>
          <p:nvPr/>
        </p:nvSpPr>
        <p:spPr bwMode="auto">
          <a:xfrm>
            <a:off x="1897396" y="2852738"/>
            <a:ext cx="1508821" cy="400110"/>
          </a:xfrm>
          <a:prstGeom prst="rect">
            <a:avLst/>
          </a:prstGeom>
          <a:noFill/>
          <a:ln w="9525">
            <a:noFill/>
            <a:miter lim="800000"/>
            <a:headEnd/>
            <a:tailEnd/>
          </a:ln>
          <a:effectLst/>
        </p:spPr>
        <p:txBody>
          <a:bodyPr wrap="none">
            <a:prstTxWarp prst="textNoShape">
              <a:avLst/>
            </a:prstTxWarp>
            <a:spAutoFit/>
          </a:bodyPr>
          <a:lstStyle/>
          <a:p>
            <a:r>
              <a:rPr lang="en-US" sz="2000" dirty="0" smtClean="0"/>
              <a:t>AND model</a:t>
            </a:r>
            <a:endParaRPr lang="en-US" sz="2000" dirty="0"/>
          </a:p>
        </p:txBody>
      </p:sp>
      <p:sp>
        <p:nvSpPr>
          <p:cNvPr id="39" name="Text Box 61"/>
          <p:cNvSpPr txBox="1">
            <a:spLocks noChangeArrowheads="1"/>
          </p:cNvSpPr>
          <p:nvPr/>
        </p:nvSpPr>
        <p:spPr bwMode="auto">
          <a:xfrm>
            <a:off x="6201684" y="2852738"/>
            <a:ext cx="1339204" cy="400110"/>
          </a:xfrm>
          <a:prstGeom prst="rect">
            <a:avLst/>
          </a:prstGeom>
          <a:noFill/>
          <a:ln w="9525">
            <a:noFill/>
            <a:miter lim="800000"/>
            <a:headEnd/>
            <a:tailEnd/>
          </a:ln>
          <a:effectLst/>
        </p:spPr>
        <p:txBody>
          <a:bodyPr wrap="none">
            <a:prstTxWarp prst="textNoShape">
              <a:avLst/>
            </a:prstTxWarp>
            <a:spAutoFit/>
          </a:bodyPr>
          <a:lstStyle/>
          <a:p>
            <a:r>
              <a:rPr lang="en-US" sz="2000" dirty="0" smtClean="0"/>
              <a:t>OR model</a:t>
            </a:r>
            <a:endParaRPr lang="en-US" sz="2000" dirty="0"/>
          </a:p>
        </p:txBody>
      </p:sp>
      <p:sp>
        <p:nvSpPr>
          <p:cNvPr id="66" name="Text Box 117"/>
          <p:cNvSpPr txBox="1">
            <a:spLocks noChangeArrowheads="1"/>
          </p:cNvSpPr>
          <p:nvPr/>
        </p:nvSpPr>
        <p:spPr bwMode="auto">
          <a:xfrm>
            <a:off x="2006674" y="5583861"/>
            <a:ext cx="5795877" cy="461665"/>
          </a:xfrm>
          <a:prstGeom prst="rect">
            <a:avLst/>
          </a:prstGeom>
          <a:noFill/>
          <a:ln w="9525">
            <a:noFill/>
            <a:miter lim="800000"/>
            <a:headEnd/>
            <a:tailEnd/>
          </a:ln>
          <a:effectLst/>
        </p:spPr>
        <p:txBody>
          <a:bodyPr wrap="none">
            <a:prstTxWarp prst="textNoShape">
              <a:avLst/>
            </a:prstTxWarp>
            <a:spAutoFit/>
          </a:bodyPr>
          <a:lstStyle/>
          <a:p>
            <a:r>
              <a:rPr lang="en-US" sz="2400" dirty="0" smtClean="0"/>
              <a:t>Bridging faults replaced by stuck-at faults</a:t>
            </a:r>
            <a:endParaRPr lang="en-US" sz="2400" dirty="0"/>
          </a:p>
        </p:txBody>
      </p:sp>
      <p:grpSp>
        <p:nvGrpSpPr>
          <p:cNvPr id="123" name="Group 122"/>
          <p:cNvGrpSpPr/>
          <p:nvPr/>
        </p:nvGrpSpPr>
        <p:grpSpPr>
          <a:xfrm>
            <a:off x="746326" y="3192308"/>
            <a:ext cx="3891042" cy="2220164"/>
            <a:chOff x="624206" y="3485372"/>
            <a:chExt cx="3891042" cy="2220164"/>
          </a:xfrm>
        </p:grpSpPr>
        <p:sp>
          <p:nvSpPr>
            <p:cNvPr id="33" name="Text Box 35"/>
            <p:cNvSpPr txBox="1">
              <a:spLocks noChangeArrowheads="1"/>
            </p:cNvSpPr>
            <p:nvPr/>
          </p:nvSpPr>
          <p:spPr bwMode="auto">
            <a:xfrm>
              <a:off x="624206" y="5336204"/>
              <a:ext cx="710576" cy="369332"/>
            </a:xfrm>
            <a:prstGeom prst="rect">
              <a:avLst/>
            </a:prstGeom>
            <a:noFill/>
            <a:ln w="9525">
              <a:noFill/>
              <a:miter lim="800000"/>
              <a:headEnd/>
              <a:tailEnd/>
            </a:ln>
            <a:effectLst/>
          </p:spPr>
          <p:txBody>
            <a:bodyPr wrap="none">
              <a:prstTxWarp prst="textNoShape">
                <a:avLst/>
              </a:prstTxWarp>
              <a:spAutoFit/>
            </a:bodyPr>
            <a:lstStyle/>
            <a:p>
              <a:r>
                <a:rPr lang="pl-PL" dirty="0" err="1"/>
                <a:t>s</a:t>
              </a:r>
              <a:r>
                <a:rPr lang="pl-PL" dirty="0" err="1" smtClean="0"/>
                <a:t>-a</a:t>
              </a:r>
              <a:r>
                <a:rPr lang="pl-PL" dirty="0" smtClean="0"/>
                <a:t>-</a:t>
              </a:r>
              <a:r>
                <a:rPr lang="pl-PL" dirty="0"/>
                <a:t>0</a:t>
              </a:r>
              <a:endParaRPr lang="en-GB" dirty="0"/>
            </a:p>
          </p:txBody>
        </p:sp>
        <p:sp>
          <p:nvSpPr>
            <p:cNvPr id="12" name="Line 33"/>
            <p:cNvSpPr>
              <a:spLocks noChangeShapeType="1"/>
            </p:cNvSpPr>
            <p:nvPr/>
          </p:nvSpPr>
          <p:spPr bwMode="auto">
            <a:xfrm flipH="1">
              <a:off x="2753379" y="4793148"/>
              <a:ext cx="750951"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3" name="Line 32"/>
            <p:cNvSpPr>
              <a:spLocks noChangeShapeType="1"/>
            </p:cNvSpPr>
            <p:nvPr/>
          </p:nvSpPr>
          <p:spPr bwMode="auto">
            <a:xfrm flipH="1">
              <a:off x="2753379" y="4233811"/>
              <a:ext cx="750951"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4" name="Freeform 31"/>
            <p:cNvSpPr>
              <a:spLocks/>
            </p:cNvSpPr>
            <p:nvPr/>
          </p:nvSpPr>
          <p:spPr bwMode="auto">
            <a:xfrm>
              <a:off x="1702594" y="4089399"/>
              <a:ext cx="804103" cy="1044000"/>
            </a:xfrm>
            <a:custGeom>
              <a:avLst/>
              <a:gdLst/>
              <a:ahLst/>
              <a:cxnLst>
                <a:cxn ang="0">
                  <a:pos x="499" y="0"/>
                </a:cxn>
                <a:cxn ang="0">
                  <a:pos x="0" y="0"/>
                </a:cxn>
                <a:cxn ang="0">
                  <a:pos x="0" y="817"/>
                </a:cxn>
              </a:cxnLst>
              <a:rect l="0" t="0" r="r" b="b"/>
              <a:pathLst>
                <a:path w="499" h="817">
                  <a:moveTo>
                    <a:pt x="499" y="0"/>
                  </a:moveTo>
                  <a:lnTo>
                    <a:pt x="0" y="0"/>
                  </a:lnTo>
                  <a:lnTo>
                    <a:pt x="0" y="817"/>
                  </a:lnTo>
                </a:path>
              </a:pathLst>
            </a:custGeom>
            <a:noFill/>
            <a:ln w="19050" cmpd="sng">
              <a:solidFill>
                <a:schemeClr val="tx1"/>
              </a:solidFill>
              <a:round/>
              <a:headEnd/>
              <a:tailEnd type="oval" w="med" len="med"/>
            </a:ln>
            <a:effectLst/>
          </p:spPr>
          <p:txBody>
            <a:bodyPr>
              <a:prstTxWarp prst="textNoShape">
                <a:avLst/>
              </a:prstTxWarp>
            </a:bodyPr>
            <a:lstStyle/>
            <a:p>
              <a:endParaRPr lang="en-US"/>
            </a:p>
          </p:txBody>
        </p:sp>
        <p:sp>
          <p:nvSpPr>
            <p:cNvPr id="15" name="Freeform 30"/>
            <p:cNvSpPr>
              <a:spLocks/>
            </p:cNvSpPr>
            <p:nvPr/>
          </p:nvSpPr>
          <p:spPr bwMode="auto">
            <a:xfrm>
              <a:off x="2011969" y="4356241"/>
              <a:ext cx="494728" cy="301198"/>
            </a:xfrm>
            <a:custGeom>
              <a:avLst/>
              <a:gdLst/>
              <a:ahLst/>
              <a:cxnLst>
                <a:cxn ang="0">
                  <a:pos x="317" y="0"/>
                </a:cxn>
                <a:cxn ang="0">
                  <a:pos x="0" y="0"/>
                </a:cxn>
                <a:cxn ang="0">
                  <a:pos x="0" y="273"/>
                </a:cxn>
                <a:cxn ang="0">
                  <a:pos x="363" y="273"/>
                </a:cxn>
              </a:cxnLst>
              <a:rect l="0" t="0" r="r" b="b"/>
              <a:pathLst>
                <a:path w="363" h="273">
                  <a:moveTo>
                    <a:pt x="317" y="0"/>
                  </a:moveTo>
                  <a:lnTo>
                    <a:pt x="0" y="0"/>
                  </a:lnTo>
                  <a:lnTo>
                    <a:pt x="0" y="273"/>
                  </a:lnTo>
                  <a:lnTo>
                    <a:pt x="363" y="273"/>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16" name="Line 24"/>
            <p:cNvSpPr>
              <a:spLocks noChangeShapeType="1"/>
            </p:cNvSpPr>
            <p:nvPr/>
          </p:nvSpPr>
          <p:spPr bwMode="auto">
            <a:xfrm flipH="1">
              <a:off x="3493427" y="4965800"/>
              <a:ext cx="750950"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7" name="Freeform 4"/>
            <p:cNvSpPr>
              <a:spLocks/>
            </p:cNvSpPr>
            <p:nvPr/>
          </p:nvSpPr>
          <p:spPr bwMode="auto">
            <a:xfrm flipV="1">
              <a:off x="1826616" y="3909094"/>
              <a:ext cx="680081" cy="1043905"/>
            </a:xfrm>
            <a:custGeom>
              <a:avLst/>
              <a:gdLst/>
              <a:ahLst/>
              <a:cxnLst>
                <a:cxn ang="0">
                  <a:pos x="499" y="0"/>
                </a:cxn>
                <a:cxn ang="0">
                  <a:pos x="0" y="0"/>
                </a:cxn>
                <a:cxn ang="0">
                  <a:pos x="0" y="817"/>
                </a:cxn>
              </a:cxnLst>
              <a:rect l="0" t="0" r="r" b="b"/>
              <a:pathLst>
                <a:path w="499" h="817">
                  <a:moveTo>
                    <a:pt x="499" y="0"/>
                  </a:moveTo>
                  <a:lnTo>
                    <a:pt x="0" y="0"/>
                  </a:lnTo>
                  <a:lnTo>
                    <a:pt x="0" y="817"/>
                  </a:lnTo>
                </a:path>
              </a:pathLst>
            </a:custGeom>
            <a:noFill/>
            <a:ln w="19050" cmpd="sng">
              <a:solidFill>
                <a:schemeClr val="tx1"/>
              </a:solidFill>
              <a:round/>
              <a:headEnd/>
              <a:tailEnd type="oval" w="med" len="med"/>
            </a:ln>
            <a:effectLst/>
          </p:spPr>
          <p:txBody>
            <a:bodyPr>
              <a:prstTxWarp prst="textNoShape">
                <a:avLst/>
              </a:prstTxWarp>
            </a:bodyPr>
            <a:lstStyle/>
            <a:p>
              <a:endParaRPr lang="en-US"/>
            </a:p>
          </p:txBody>
        </p:sp>
        <p:sp>
          <p:nvSpPr>
            <p:cNvPr id="18" name="Line 6"/>
            <p:cNvSpPr>
              <a:spLocks noChangeShapeType="1"/>
            </p:cNvSpPr>
            <p:nvPr/>
          </p:nvSpPr>
          <p:spPr bwMode="auto">
            <a:xfrm flipH="1">
              <a:off x="3493427" y="4062812"/>
              <a:ext cx="750950"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grpSp>
          <p:nvGrpSpPr>
            <p:cNvPr id="19" name="Group 29"/>
            <p:cNvGrpSpPr>
              <a:grpSpLocks/>
            </p:cNvGrpSpPr>
            <p:nvPr/>
          </p:nvGrpSpPr>
          <p:grpSpPr bwMode="auto">
            <a:xfrm>
              <a:off x="1206503" y="3902002"/>
              <a:ext cx="2333262" cy="1241592"/>
              <a:chOff x="1338" y="2478"/>
              <a:chExt cx="1121" cy="911"/>
            </a:xfrm>
          </p:grpSpPr>
          <p:sp>
            <p:nvSpPr>
              <p:cNvPr id="20" name="Line 10"/>
              <p:cNvSpPr>
                <a:spLocks noChangeShapeType="1"/>
              </p:cNvSpPr>
              <p:nvPr/>
            </p:nvSpPr>
            <p:spPr bwMode="auto">
              <a:xfrm flipH="1">
                <a:off x="1338" y="3389"/>
                <a:ext cx="1121"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21" name="Line 11"/>
              <p:cNvSpPr>
                <a:spLocks noChangeShapeType="1"/>
              </p:cNvSpPr>
              <p:nvPr/>
            </p:nvSpPr>
            <p:spPr bwMode="auto">
              <a:xfrm flipH="1">
                <a:off x="1338" y="2478"/>
                <a:ext cx="1121"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grpSp>
        <p:sp>
          <p:nvSpPr>
            <p:cNvPr id="22" name="AutoShape 12"/>
            <p:cNvSpPr>
              <a:spLocks noChangeArrowheads="1"/>
            </p:cNvSpPr>
            <p:nvPr/>
          </p:nvSpPr>
          <p:spPr bwMode="auto">
            <a:xfrm rot="10800000" flipH="1">
              <a:off x="3244750" y="4740517"/>
              <a:ext cx="497353" cy="445119"/>
            </a:xfrm>
            <a:prstGeom prst="flowChartDelay">
              <a:avLst/>
            </a:prstGeom>
            <a:solidFill>
              <a:srgbClr val="FFFFFF"/>
            </a:solidFill>
            <a:ln w="3175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32" name="Line 34"/>
            <p:cNvSpPr>
              <a:spLocks noChangeShapeType="1"/>
            </p:cNvSpPr>
            <p:nvPr/>
          </p:nvSpPr>
          <p:spPr bwMode="auto">
            <a:xfrm>
              <a:off x="819150" y="4512973"/>
              <a:ext cx="1195081" cy="0"/>
            </a:xfrm>
            <a:prstGeom prst="line">
              <a:avLst/>
            </a:prstGeom>
            <a:noFill/>
            <a:ln w="19050">
              <a:solidFill>
                <a:schemeClr val="tx1"/>
              </a:solidFill>
              <a:round/>
              <a:headEnd/>
              <a:tailEnd type="oval" w="med" len="med"/>
            </a:ln>
            <a:effectLst/>
          </p:spPr>
          <p:txBody>
            <a:bodyPr>
              <a:prstTxWarp prst="textNoShape">
                <a:avLst/>
              </a:prstTxWarp>
            </a:bodyPr>
            <a:lstStyle/>
            <a:p>
              <a:endParaRPr lang="en-US"/>
            </a:p>
          </p:txBody>
        </p:sp>
        <p:sp>
          <p:nvSpPr>
            <p:cNvPr id="34" name="Text Box 56"/>
            <p:cNvSpPr txBox="1">
              <a:spLocks noChangeArrowheads="1"/>
            </p:cNvSpPr>
            <p:nvPr/>
          </p:nvSpPr>
          <p:spPr bwMode="auto">
            <a:xfrm>
              <a:off x="1113826" y="3485372"/>
              <a:ext cx="460973" cy="369332"/>
            </a:xfrm>
            <a:prstGeom prst="rect">
              <a:avLst/>
            </a:prstGeom>
            <a:noFill/>
            <a:ln w="9525">
              <a:noFill/>
              <a:miter lim="800000"/>
              <a:headEnd/>
              <a:tailEnd/>
            </a:ln>
            <a:effectLst/>
          </p:spPr>
          <p:txBody>
            <a:bodyPr wrap="square">
              <a:prstTxWarp prst="textNoShape">
                <a:avLst/>
              </a:prstTxWarp>
              <a:spAutoFit/>
            </a:bodyPr>
            <a:lstStyle/>
            <a:p>
              <a:r>
                <a:rPr lang="pl-PL" dirty="0"/>
                <a:t>L</a:t>
              </a:r>
              <a:r>
                <a:rPr lang="pl-PL" baseline="-25000" dirty="0"/>
                <a:t>1</a:t>
              </a:r>
              <a:endParaRPr lang="en-GB" baseline="-25000" dirty="0"/>
            </a:p>
          </p:txBody>
        </p:sp>
        <p:sp>
          <p:nvSpPr>
            <p:cNvPr id="35" name="Text Box 57"/>
            <p:cNvSpPr txBox="1">
              <a:spLocks noChangeArrowheads="1"/>
            </p:cNvSpPr>
            <p:nvPr/>
          </p:nvSpPr>
          <p:spPr bwMode="auto">
            <a:xfrm>
              <a:off x="1176520" y="4739636"/>
              <a:ext cx="526074" cy="369332"/>
            </a:xfrm>
            <a:prstGeom prst="rect">
              <a:avLst/>
            </a:prstGeom>
            <a:noFill/>
            <a:ln w="9525">
              <a:noFill/>
              <a:miter lim="800000"/>
              <a:headEnd/>
              <a:tailEnd/>
            </a:ln>
            <a:effectLst/>
          </p:spPr>
          <p:txBody>
            <a:bodyPr wrap="square">
              <a:prstTxWarp prst="textNoShape">
                <a:avLst/>
              </a:prstTxWarp>
              <a:spAutoFit/>
            </a:bodyPr>
            <a:lstStyle/>
            <a:p>
              <a:r>
                <a:rPr lang="pl-PL" dirty="0"/>
                <a:t>L</a:t>
              </a:r>
              <a:r>
                <a:rPr lang="pl-PL" baseline="-25000" dirty="0"/>
                <a:t>2</a:t>
              </a:r>
              <a:endParaRPr lang="en-GB" baseline="-25000" dirty="0"/>
            </a:p>
          </p:txBody>
        </p:sp>
        <p:sp>
          <p:nvSpPr>
            <p:cNvPr id="36" name="Text Box 58"/>
            <p:cNvSpPr txBox="1">
              <a:spLocks noChangeArrowheads="1"/>
            </p:cNvSpPr>
            <p:nvPr/>
          </p:nvSpPr>
          <p:spPr bwMode="auto">
            <a:xfrm>
              <a:off x="3908027" y="3683390"/>
              <a:ext cx="607221" cy="369332"/>
            </a:xfrm>
            <a:prstGeom prst="rect">
              <a:avLst/>
            </a:prstGeom>
            <a:noFill/>
            <a:ln w="9525">
              <a:noFill/>
              <a:miter lim="800000"/>
              <a:headEnd/>
              <a:tailEnd/>
            </a:ln>
            <a:effectLst/>
          </p:spPr>
          <p:txBody>
            <a:bodyPr wrap="square">
              <a:prstTxWarp prst="textNoShape">
                <a:avLst/>
              </a:prstTxWarp>
              <a:spAutoFit/>
            </a:bodyPr>
            <a:lstStyle/>
            <a:p>
              <a:r>
                <a:rPr lang="pl-PL" dirty="0"/>
                <a:t>L</a:t>
              </a:r>
              <a:r>
                <a:rPr lang="pl-PL" baseline="-25000" dirty="0"/>
                <a:t>1</a:t>
              </a:r>
              <a:r>
                <a:rPr lang="pl-PL" dirty="0"/>
                <a:t>’</a:t>
              </a:r>
              <a:endParaRPr lang="en-GB" baseline="-25000" dirty="0"/>
            </a:p>
          </p:txBody>
        </p:sp>
        <p:sp>
          <p:nvSpPr>
            <p:cNvPr id="37" name="Text Box 59"/>
            <p:cNvSpPr txBox="1">
              <a:spLocks noChangeArrowheads="1"/>
            </p:cNvSpPr>
            <p:nvPr/>
          </p:nvSpPr>
          <p:spPr bwMode="auto">
            <a:xfrm>
              <a:off x="3908027" y="4566529"/>
              <a:ext cx="607221" cy="369332"/>
            </a:xfrm>
            <a:prstGeom prst="rect">
              <a:avLst/>
            </a:prstGeom>
            <a:noFill/>
            <a:ln w="9525">
              <a:noFill/>
              <a:miter lim="800000"/>
              <a:headEnd/>
              <a:tailEnd/>
            </a:ln>
            <a:effectLst/>
          </p:spPr>
          <p:txBody>
            <a:bodyPr wrap="square">
              <a:prstTxWarp prst="textNoShape">
                <a:avLst/>
              </a:prstTxWarp>
              <a:spAutoFit/>
            </a:bodyPr>
            <a:lstStyle/>
            <a:p>
              <a:r>
                <a:rPr lang="pl-PL" dirty="0"/>
                <a:t>L</a:t>
              </a:r>
              <a:r>
                <a:rPr lang="pl-PL" baseline="-25000" dirty="0"/>
                <a:t>2</a:t>
              </a:r>
              <a:r>
                <a:rPr lang="pl-PL" dirty="0"/>
                <a:t>’</a:t>
              </a:r>
              <a:endParaRPr lang="en-GB" dirty="0"/>
            </a:p>
          </p:txBody>
        </p:sp>
        <p:sp>
          <p:nvSpPr>
            <p:cNvPr id="69" name="Freeform 104"/>
            <p:cNvSpPr>
              <a:spLocks/>
            </p:cNvSpPr>
            <p:nvPr/>
          </p:nvSpPr>
          <p:spPr bwMode="auto">
            <a:xfrm>
              <a:off x="2412352" y="3998783"/>
              <a:ext cx="527123" cy="472076"/>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175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sz="1600"/>
            </a:p>
          </p:txBody>
        </p:sp>
        <p:sp>
          <p:nvSpPr>
            <p:cNvPr id="70" name="Freeform 104"/>
            <p:cNvSpPr>
              <a:spLocks/>
            </p:cNvSpPr>
            <p:nvPr/>
          </p:nvSpPr>
          <p:spPr bwMode="auto">
            <a:xfrm>
              <a:off x="2412352" y="4558552"/>
              <a:ext cx="527123" cy="472076"/>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175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sz="1600"/>
            </a:p>
          </p:txBody>
        </p:sp>
        <p:sp>
          <p:nvSpPr>
            <p:cNvPr id="74" name="AutoShape 12"/>
            <p:cNvSpPr>
              <a:spLocks noChangeArrowheads="1"/>
            </p:cNvSpPr>
            <p:nvPr/>
          </p:nvSpPr>
          <p:spPr bwMode="auto">
            <a:xfrm rot="10800000" flipH="1">
              <a:off x="3244750" y="3839600"/>
              <a:ext cx="497353" cy="445119"/>
            </a:xfrm>
            <a:prstGeom prst="flowChartDelay">
              <a:avLst/>
            </a:prstGeom>
            <a:solidFill>
              <a:srgbClr val="FFFFFF"/>
            </a:solidFill>
            <a:ln w="3175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77" name="Line 102"/>
            <p:cNvSpPr>
              <a:spLocks noChangeShapeType="1"/>
            </p:cNvSpPr>
            <p:nvPr/>
          </p:nvSpPr>
          <p:spPr bwMode="auto">
            <a:xfrm flipV="1">
              <a:off x="967282" y="4519121"/>
              <a:ext cx="0" cy="865927"/>
            </a:xfrm>
            <a:prstGeom prst="line">
              <a:avLst/>
            </a:prstGeom>
            <a:noFill/>
            <a:ln w="44450" cap="flat" cmpd="sng" algn="ctr">
              <a:solidFill>
                <a:srgbClr val="FF0000"/>
              </a:solidFill>
              <a:prstDash val="solid"/>
              <a:round/>
              <a:headEnd type="diamond" w="med" len="med"/>
              <a:tailEnd type="diamond" w="med" len="med"/>
            </a:ln>
            <a:effectLst/>
          </p:spPr>
          <p:txBody>
            <a:bodyPr wrap="none" anchor="ctr">
              <a:prstTxWarp prst="textNoShape">
                <a:avLst/>
              </a:prstTxWarp>
            </a:bodyPr>
            <a:lstStyle/>
            <a:p>
              <a:endParaRPr lang="en-US"/>
            </a:p>
          </p:txBody>
        </p:sp>
        <p:sp>
          <p:nvSpPr>
            <p:cNvPr id="58" name="Text Box 56"/>
            <p:cNvSpPr txBox="1">
              <a:spLocks noChangeArrowheads="1"/>
            </p:cNvSpPr>
            <p:nvPr/>
          </p:nvSpPr>
          <p:spPr bwMode="auto">
            <a:xfrm>
              <a:off x="666815" y="4127450"/>
              <a:ext cx="460973" cy="369332"/>
            </a:xfrm>
            <a:prstGeom prst="rect">
              <a:avLst/>
            </a:prstGeom>
            <a:noFill/>
            <a:ln w="9525">
              <a:noFill/>
              <a:miter lim="800000"/>
              <a:headEnd/>
              <a:tailEnd/>
            </a:ln>
            <a:effectLst/>
          </p:spPr>
          <p:txBody>
            <a:bodyPr wrap="square">
              <a:prstTxWarp prst="textNoShape">
                <a:avLst/>
              </a:prstTxWarp>
              <a:spAutoFit/>
            </a:bodyPr>
            <a:lstStyle/>
            <a:p>
              <a:r>
                <a:rPr lang="pl-PL" dirty="0"/>
                <a:t>C</a:t>
              </a:r>
              <a:endParaRPr lang="en-GB" baseline="-25000" dirty="0"/>
            </a:p>
          </p:txBody>
        </p:sp>
      </p:grpSp>
      <p:grpSp>
        <p:nvGrpSpPr>
          <p:cNvPr id="122" name="Group 121"/>
          <p:cNvGrpSpPr/>
          <p:nvPr/>
        </p:nvGrpSpPr>
        <p:grpSpPr>
          <a:xfrm>
            <a:off x="4930090" y="2942848"/>
            <a:ext cx="3891042" cy="1965670"/>
            <a:chOff x="4795758" y="3366639"/>
            <a:chExt cx="3891042" cy="1965670"/>
          </a:xfrm>
        </p:grpSpPr>
        <p:sp>
          <p:nvSpPr>
            <p:cNvPr id="101" name="Text Box 35"/>
            <p:cNvSpPr txBox="1">
              <a:spLocks noChangeArrowheads="1"/>
            </p:cNvSpPr>
            <p:nvPr/>
          </p:nvSpPr>
          <p:spPr bwMode="auto">
            <a:xfrm>
              <a:off x="4795758" y="3366639"/>
              <a:ext cx="710576" cy="369332"/>
            </a:xfrm>
            <a:prstGeom prst="rect">
              <a:avLst/>
            </a:prstGeom>
            <a:noFill/>
            <a:ln w="9525">
              <a:noFill/>
              <a:miter lim="800000"/>
              <a:headEnd/>
              <a:tailEnd/>
            </a:ln>
            <a:effectLst/>
          </p:spPr>
          <p:txBody>
            <a:bodyPr wrap="none">
              <a:prstTxWarp prst="textNoShape">
                <a:avLst/>
              </a:prstTxWarp>
              <a:spAutoFit/>
            </a:bodyPr>
            <a:lstStyle/>
            <a:p>
              <a:r>
                <a:rPr lang="pl-PL" dirty="0" err="1"/>
                <a:t>s</a:t>
              </a:r>
              <a:r>
                <a:rPr lang="pl-PL" dirty="0" err="1" smtClean="0"/>
                <a:t>-a</a:t>
              </a:r>
              <a:r>
                <a:rPr lang="pl-PL" dirty="0" smtClean="0"/>
                <a:t>-1</a:t>
              </a:r>
              <a:endParaRPr lang="en-GB" dirty="0"/>
            </a:p>
          </p:txBody>
        </p:sp>
        <p:sp>
          <p:nvSpPr>
            <p:cNvPr id="102" name="Line 33"/>
            <p:cNvSpPr>
              <a:spLocks noChangeShapeType="1"/>
            </p:cNvSpPr>
            <p:nvPr/>
          </p:nvSpPr>
          <p:spPr bwMode="auto">
            <a:xfrm flipH="1">
              <a:off x="6924931" y="4923875"/>
              <a:ext cx="750951"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03" name="Line 32"/>
            <p:cNvSpPr>
              <a:spLocks noChangeShapeType="1"/>
            </p:cNvSpPr>
            <p:nvPr/>
          </p:nvSpPr>
          <p:spPr bwMode="auto">
            <a:xfrm flipH="1">
              <a:off x="6924931" y="4364538"/>
              <a:ext cx="750951"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04" name="Freeform 31"/>
            <p:cNvSpPr>
              <a:spLocks/>
            </p:cNvSpPr>
            <p:nvPr/>
          </p:nvSpPr>
          <p:spPr bwMode="auto">
            <a:xfrm>
              <a:off x="5874146" y="4220126"/>
              <a:ext cx="804103" cy="1044000"/>
            </a:xfrm>
            <a:custGeom>
              <a:avLst/>
              <a:gdLst/>
              <a:ahLst/>
              <a:cxnLst>
                <a:cxn ang="0">
                  <a:pos x="499" y="0"/>
                </a:cxn>
                <a:cxn ang="0">
                  <a:pos x="0" y="0"/>
                </a:cxn>
                <a:cxn ang="0">
                  <a:pos x="0" y="817"/>
                </a:cxn>
              </a:cxnLst>
              <a:rect l="0" t="0" r="r" b="b"/>
              <a:pathLst>
                <a:path w="499" h="817">
                  <a:moveTo>
                    <a:pt x="499" y="0"/>
                  </a:moveTo>
                  <a:lnTo>
                    <a:pt x="0" y="0"/>
                  </a:lnTo>
                  <a:lnTo>
                    <a:pt x="0" y="817"/>
                  </a:lnTo>
                </a:path>
              </a:pathLst>
            </a:custGeom>
            <a:noFill/>
            <a:ln w="19050" cmpd="sng">
              <a:solidFill>
                <a:schemeClr val="tx1"/>
              </a:solidFill>
              <a:round/>
              <a:headEnd/>
              <a:tailEnd type="oval" w="med" len="med"/>
            </a:ln>
            <a:effectLst/>
          </p:spPr>
          <p:txBody>
            <a:bodyPr>
              <a:prstTxWarp prst="textNoShape">
                <a:avLst/>
              </a:prstTxWarp>
            </a:bodyPr>
            <a:lstStyle/>
            <a:p>
              <a:endParaRPr lang="en-US"/>
            </a:p>
          </p:txBody>
        </p:sp>
        <p:sp>
          <p:nvSpPr>
            <p:cNvPr id="105" name="Freeform 30"/>
            <p:cNvSpPr>
              <a:spLocks/>
            </p:cNvSpPr>
            <p:nvPr/>
          </p:nvSpPr>
          <p:spPr bwMode="auto">
            <a:xfrm>
              <a:off x="6183521" y="4486968"/>
              <a:ext cx="494728" cy="301198"/>
            </a:xfrm>
            <a:custGeom>
              <a:avLst/>
              <a:gdLst/>
              <a:ahLst/>
              <a:cxnLst>
                <a:cxn ang="0">
                  <a:pos x="317" y="0"/>
                </a:cxn>
                <a:cxn ang="0">
                  <a:pos x="0" y="0"/>
                </a:cxn>
                <a:cxn ang="0">
                  <a:pos x="0" y="273"/>
                </a:cxn>
                <a:cxn ang="0">
                  <a:pos x="363" y="273"/>
                </a:cxn>
              </a:cxnLst>
              <a:rect l="0" t="0" r="r" b="b"/>
              <a:pathLst>
                <a:path w="363" h="273">
                  <a:moveTo>
                    <a:pt x="317" y="0"/>
                  </a:moveTo>
                  <a:lnTo>
                    <a:pt x="0" y="0"/>
                  </a:lnTo>
                  <a:lnTo>
                    <a:pt x="0" y="273"/>
                  </a:lnTo>
                  <a:lnTo>
                    <a:pt x="363" y="273"/>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106" name="Line 24"/>
            <p:cNvSpPr>
              <a:spLocks noChangeShapeType="1"/>
            </p:cNvSpPr>
            <p:nvPr/>
          </p:nvSpPr>
          <p:spPr bwMode="auto">
            <a:xfrm flipH="1">
              <a:off x="7664979" y="5096527"/>
              <a:ext cx="750950"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07" name="Freeform 4"/>
            <p:cNvSpPr>
              <a:spLocks/>
            </p:cNvSpPr>
            <p:nvPr/>
          </p:nvSpPr>
          <p:spPr bwMode="auto">
            <a:xfrm flipV="1">
              <a:off x="5998168" y="4039821"/>
              <a:ext cx="680081" cy="1043905"/>
            </a:xfrm>
            <a:custGeom>
              <a:avLst/>
              <a:gdLst/>
              <a:ahLst/>
              <a:cxnLst>
                <a:cxn ang="0">
                  <a:pos x="499" y="0"/>
                </a:cxn>
                <a:cxn ang="0">
                  <a:pos x="0" y="0"/>
                </a:cxn>
                <a:cxn ang="0">
                  <a:pos x="0" y="817"/>
                </a:cxn>
              </a:cxnLst>
              <a:rect l="0" t="0" r="r" b="b"/>
              <a:pathLst>
                <a:path w="499" h="817">
                  <a:moveTo>
                    <a:pt x="499" y="0"/>
                  </a:moveTo>
                  <a:lnTo>
                    <a:pt x="0" y="0"/>
                  </a:lnTo>
                  <a:lnTo>
                    <a:pt x="0" y="817"/>
                  </a:lnTo>
                </a:path>
              </a:pathLst>
            </a:custGeom>
            <a:noFill/>
            <a:ln w="19050" cmpd="sng">
              <a:solidFill>
                <a:schemeClr val="tx1"/>
              </a:solidFill>
              <a:round/>
              <a:headEnd/>
              <a:tailEnd type="oval" w="med" len="med"/>
            </a:ln>
            <a:effectLst/>
          </p:spPr>
          <p:txBody>
            <a:bodyPr>
              <a:prstTxWarp prst="textNoShape">
                <a:avLst/>
              </a:prstTxWarp>
            </a:bodyPr>
            <a:lstStyle/>
            <a:p>
              <a:endParaRPr lang="en-US"/>
            </a:p>
          </p:txBody>
        </p:sp>
        <p:sp>
          <p:nvSpPr>
            <p:cNvPr id="108" name="Line 6"/>
            <p:cNvSpPr>
              <a:spLocks noChangeShapeType="1"/>
            </p:cNvSpPr>
            <p:nvPr/>
          </p:nvSpPr>
          <p:spPr bwMode="auto">
            <a:xfrm flipH="1">
              <a:off x="7664979" y="4193539"/>
              <a:ext cx="750950"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grpSp>
          <p:nvGrpSpPr>
            <p:cNvPr id="109" name="Group 29"/>
            <p:cNvGrpSpPr>
              <a:grpSpLocks/>
            </p:cNvGrpSpPr>
            <p:nvPr/>
          </p:nvGrpSpPr>
          <p:grpSpPr bwMode="auto">
            <a:xfrm>
              <a:off x="5378055" y="4032729"/>
              <a:ext cx="2333262" cy="1241592"/>
              <a:chOff x="1338" y="2478"/>
              <a:chExt cx="1121" cy="911"/>
            </a:xfrm>
          </p:grpSpPr>
          <p:sp>
            <p:nvSpPr>
              <p:cNvPr id="110" name="Line 10"/>
              <p:cNvSpPr>
                <a:spLocks noChangeShapeType="1"/>
              </p:cNvSpPr>
              <p:nvPr/>
            </p:nvSpPr>
            <p:spPr bwMode="auto">
              <a:xfrm flipH="1">
                <a:off x="1338" y="3389"/>
                <a:ext cx="1121"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11" name="Line 11"/>
              <p:cNvSpPr>
                <a:spLocks noChangeShapeType="1"/>
              </p:cNvSpPr>
              <p:nvPr/>
            </p:nvSpPr>
            <p:spPr bwMode="auto">
              <a:xfrm flipH="1">
                <a:off x="1338" y="2478"/>
                <a:ext cx="1121"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grpSp>
        <p:sp>
          <p:nvSpPr>
            <p:cNvPr id="112" name="AutoShape 12"/>
            <p:cNvSpPr>
              <a:spLocks noChangeArrowheads="1"/>
            </p:cNvSpPr>
            <p:nvPr/>
          </p:nvSpPr>
          <p:spPr bwMode="auto">
            <a:xfrm rot="10800000" flipH="1">
              <a:off x="6524826" y="4712501"/>
              <a:ext cx="497353" cy="445119"/>
            </a:xfrm>
            <a:prstGeom prst="flowChartDelay">
              <a:avLst/>
            </a:prstGeom>
            <a:solidFill>
              <a:srgbClr val="FFFFFF"/>
            </a:solidFill>
            <a:ln w="3175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13" name="Line 34"/>
            <p:cNvSpPr>
              <a:spLocks noChangeShapeType="1"/>
            </p:cNvSpPr>
            <p:nvPr/>
          </p:nvSpPr>
          <p:spPr bwMode="auto">
            <a:xfrm>
              <a:off x="4990702" y="4643700"/>
              <a:ext cx="1195081" cy="0"/>
            </a:xfrm>
            <a:prstGeom prst="line">
              <a:avLst/>
            </a:prstGeom>
            <a:noFill/>
            <a:ln w="19050">
              <a:solidFill>
                <a:schemeClr val="tx1"/>
              </a:solidFill>
              <a:round/>
              <a:headEnd/>
              <a:tailEnd type="oval" w="med" len="med"/>
            </a:ln>
            <a:effectLst/>
          </p:spPr>
          <p:txBody>
            <a:bodyPr>
              <a:prstTxWarp prst="textNoShape">
                <a:avLst/>
              </a:prstTxWarp>
            </a:bodyPr>
            <a:lstStyle/>
            <a:p>
              <a:endParaRPr lang="en-US"/>
            </a:p>
          </p:txBody>
        </p:sp>
        <p:sp>
          <p:nvSpPr>
            <p:cNvPr id="114" name="Text Box 56"/>
            <p:cNvSpPr txBox="1">
              <a:spLocks noChangeArrowheads="1"/>
            </p:cNvSpPr>
            <p:nvPr/>
          </p:nvSpPr>
          <p:spPr bwMode="auto">
            <a:xfrm>
              <a:off x="5285378" y="3616099"/>
              <a:ext cx="460973" cy="369332"/>
            </a:xfrm>
            <a:prstGeom prst="rect">
              <a:avLst/>
            </a:prstGeom>
            <a:noFill/>
            <a:ln w="9525">
              <a:noFill/>
              <a:miter lim="800000"/>
              <a:headEnd/>
              <a:tailEnd/>
            </a:ln>
            <a:effectLst/>
          </p:spPr>
          <p:txBody>
            <a:bodyPr wrap="square">
              <a:prstTxWarp prst="textNoShape">
                <a:avLst/>
              </a:prstTxWarp>
              <a:spAutoFit/>
            </a:bodyPr>
            <a:lstStyle/>
            <a:p>
              <a:r>
                <a:rPr lang="pl-PL" dirty="0"/>
                <a:t>L</a:t>
              </a:r>
              <a:r>
                <a:rPr lang="pl-PL" baseline="-25000" dirty="0"/>
                <a:t>1</a:t>
              </a:r>
              <a:endParaRPr lang="en-GB" baseline="-25000" dirty="0"/>
            </a:p>
          </p:txBody>
        </p:sp>
        <p:sp>
          <p:nvSpPr>
            <p:cNvPr id="115" name="Text Box 57"/>
            <p:cNvSpPr txBox="1">
              <a:spLocks noChangeArrowheads="1"/>
            </p:cNvSpPr>
            <p:nvPr/>
          </p:nvSpPr>
          <p:spPr bwMode="auto">
            <a:xfrm>
              <a:off x="5348072" y="4870363"/>
              <a:ext cx="526074" cy="369332"/>
            </a:xfrm>
            <a:prstGeom prst="rect">
              <a:avLst/>
            </a:prstGeom>
            <a:noFill/>
            <a:ln w="9525">
              <a:noFill/>
              <a:miter lim="800000"/>
              <a:headEnd/>
              <a:tailEnd/>
            </a:ln>
            <a:effectLst/>
          </p:spPr>
          <p:txBody>
            <a:bodyPr wrap="square">
              <a:prstTxWarp prst="textNoShape">
                <a:avLst/>
              </a:prstTxWarp>
              <a:spAutoFit/>
            </a:bodyPr>
            <a:lstStyle/>
            <a:p>
              <a:r>
                <a:rPr lang="pl-PL" dirty="0"/>
                <a:t>L</a:t>
              </a:r>
              <a:r>
                <a:rPr lang="pl-PL" baseline="-25000" dirty="0"/>
                <a:t>2</a:t>
              </a:r>
              <a:endParaRPr lang="en-GB" baseline="-25000" dirty="0"/>
            </a:p>
          </p:txBody>
        </p:sp>
        <p:sp>
          <p:nvSpPr>
            <p:cNvPr id="116" name="Text Box 58"/>
            <p:cNvSpPr txBox="1">
              <a:spLocks noChangeArrowheads="1"/>
            </p:cNvSpPr>
            <p:nvPr/>
          </p:nvSpPr>
          <p:spPr bwMode="auto">
            <a:xfrm>
              <a:off x="8079579" y="3814117"/>
              <a:ext cx="607221" cy="369332"/>
            </a:xfrm>
            <a:prstGeom prst="rect">
              <a:avLst/>
            </a:prstGeom>
            <a:noFill/>
            <a:ln w="9525">
              <a:noFill/>
              <a:miter lim="800000"/>
              <a:headEnd/>
              <a:tailEnd/>
            </a:ln>
            <a:effectLst/>
          </p:spPr>
          <p:txBody>
            <a:bodyPr wrap="square">
              <a:prstTxWarp prst="textNoShape">
                <a:avLst/>
              </a:prstTxWarp>
              <a:spAutoFit/>
            </a:bodyPr>
            <a:lstStyle/>
            <a:p>
              <a:r>
                <a:rPr lang="pl-PL" dirty="0"/>
                <a:t>L</a:t>
              </a:r>
              <a:r>
                <a:rPr lang="pl-PL" baseline="-25000" dirty="0"/>
                <a:t>1</a:t>
              </a:r>
              <a:r>
                <a:rPr lang="pl-PL" dirty="0"/>
                <a:t>’</a:t>
              </a:r>
              <a:endParaRPr lang="en-GB" baseline="-25000" dirty="0"/>
            </a:p>
          </p:txBody>
        </p:sp>
        <p:sp>
          <p:nvSpPr>
            <p:cNvPr id="117" name="Text Box 59"/>
            <p:cNvSpPr txBox="1">
              <a:spLocks noChangeArrowheads="1"/>
            </p:cNvSpPr>
            <p:nvPr/>
          </p:nvSpPr>
          <p:spPr bwMode="auto">
            <a:xfrm>
              <a:off x="8079579" y="4697256"/>
              <a:ext cx="607221" cy="369332"/>
            </a:xfrm>
            <a:prstGeom prst="rect">
              <a:avLst/>
            </a:prstGeom>
            <a:noFill/>
            <a:ln w="9525">
              <a:noFill/>
              <a:miter lim="800000"/>
              <a:headEnd/>
              <a:tailEnd/>
            </a:ln>
            <a:effectLst/>
          </p:spPr>
          <p:txBody>
            <a:bodyPr wrap="square">
              <a:prstTxWarp prst="textNoShape">
                <a:avLst/>
              </a:prstTxWarp>
              <a:spAutoFit/>
            </a:bodyPr>
            <a:lstStyle/>
            <a:p>
              <a:r>
                <a:rPr lang="pl-PL" dirty="0"/>
                <a:t>L</a:t>
              </a:r>
              <a:r>
                <a:rPr lang="pl-PL" baseline="-25000" dirty="0"/>
                <a:t>2</a:t>
              </a:r>
              <a:r>
                <a:rPr lang="pl-PL" dirty="0"/>
                <a:t>’</a:t>
              </a:r>
              <a:endParaRPr lang="en-GB" dirty="0"/>
            </a:p>
          </p:txBody>
        </p:sp>
        <p:sp>
          <p:nvSpPr>
            <p:cNvPr id="118" name="Freeform 104"/>
            <p:cNvSpPr>
              <a:spLocks/>
            </p:cNvSpPr>
            <p:nvPr/>
          </p:nvSpPr>
          <p:spPr bwMode="auto">
            <a:xfrm>
              <a:off x="7386532" y="3970767"/>
              <a:ext cx="527123" cy="472076"/>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175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sz="1600"/>
            </a:p>
          </p:txBody>
        </p:sp>
        <p:sp>
          <p:nvSpPr>
            <p:cNvPr id="119" name="Freeform 104"/>
            <p:cNvSpPr>
              <a:spLocks/>
            </p:cNvSpPr>
            <p:nvPr/>
          </p:nvSpPr>
          <p:spPr bwMode="auto">
            <a:xfrm>
              <a:off x="7386532" y="4860233"/>
              <a:ext cx="527123" cy="472076"/>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175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sz="1600"/>
            </a:p>
          </p:txBody>
        </p:sp>
        <p:sp>
          <p:nvSpPr>
            <p:cNvPr id="120" name="AutoShape 12"/>
            <p:cNvSpPr>
              <a:spLocks noChangeArrowheads="1"/>
            </p:cNvSpPr>
            <p:nvPr/>
          </p:nvSpPr>
          <p:spPr bwMode="auto">
            <a:xfrm rot="10800000" flipH="1">
              <a:off x="6524826" y="4141281"/>
              <a:ext cx="497353" cy="445119"/>
            </a:xfrm>
            <a:prstGeom prst="flowChartDelay">
              <a:avLst/>
            </a:prstGeom>
            <a:solidFill>
              <a:srgbClr val="FFFFFF"/>
            </a:solidFill>
            <a:ln w="3175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21" name="Line 102"/>
            <p:cNvSpPr>
              <a:spLocks noChangeShapeType="1"/>
            </p:cNvSpPr>
            <p:nvPr/>
          </p:nvSpPr>
          <p:spPr bwMode="auto">
            <a:xfrm flipV="1">
              <a:off x="5138834" y="3795078"/>
              <a:ext cx="0" cy="865927"/>
            </a:xfrm>
            <a:prstGeom prst="line">
              <a:avLst/>
            </a:prstGeom>
            <a:noFill/>
            <a:ln w="44450" cap="flat" cmpd="sng" algn="ctr">
              <a:solidFill>
                <a:srgbClr val="FF0000"/>
              </a:solidFill>
              <a:prstDash val="solid"/>
              <a:round/>
              <a:headEnd type="diamond" w="med" len="med"/>
              <a:tailEnd type="diamond" w="med" len="med"/>
            </a:ln>
            <a:effectLst/>
          </p:spPr>
          <p:txBody>
            <a:bodyPr wrap="none" anchor="ctr">
              <a:prstTxWarp prst="textNoShape">
                <a:avLst/>
              </a:prstTxWarp>
            </a:bodyPr>
            <a:lstStyle/>
            <a:p>
              <a:endParaRPr lang="en-US"/>
            </a:p>
          </p:txBody>
        </p:sp>
        <p:sp>
          <p:nvSpPr>
            <p:cNvPr id="59" name="Text Box 56"/>
            <p:cNvSpPr txBox="1">
              <a:spLocks noChangeArrowheads="1"/>
            </p:cNvSpPr>
            <p:nvPr/>
          </p:nvSpPr>
          <p:spPr bwMode="auto">
            <a:xfrm>
              <a:off x="4854372" y="4681652"/>
              <a:ext cx="460973" cy="369332"/>
            </a:xfrm>
            <a:prstGeom prst="rect">
              <a:avLst/>
            </a:prstGeom>
            <a:noFill/>
            <a:ln w="9525">
              <a:noFill/>
              <a:miter lim="800000"/>
              <a:headEnd/>
              <a:tailEnd/>
            </a:ln>
            <a:effectLst/>
          </p:spPr>
          <p:txBody>
            <a:bodyPr wrap="square">
              <a:prstTxWarp prst="textNoShape">
                <a:avLst/>
              </a:prstTxWarp>
              <a:spAutoFit/>
            </a:bodyPr>
            <a:lstStyle/>
            <a:p>
              <a:r>
                <a:rPr lang="pl-PL" dirty="0"/>
                <a:t>C</a:t>
              </a:r>
              <a:endParaRPr lang="en-GB" baseline="-25000" dirty="0"/>
            </a:p>
          </p:txBody>
        </p:sp>
      </p:gr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a:t>Bridging faults</a:t>
            </a:r>
          </a:p>
        </p:txBody>
      </p:sp>
      <p:sp>
        <p:nvSpPr>
          <p:cNvPr id="3" name="Symbol zastępczy zawartości 2"/>
          <p:cNvSpPr>
            <a:spLocks noGrp="1"/>
          </p:cNvSpPr>
          <p:nvPr>
            <p:ph idx="1"/>
          </p:nvPr>
        </p:nvSpPr>
        <p:spPr>
          <a:xfrm>
            <a:off x="676275" y="4330953"/>
            <a:ext cx="8229600" cy="1885890"/>
          </a:xfrm>
        </p:spPr>
        <p:txBody>
          <a:bodyPr/>
          <a:lstStyle/>
          <a:p>
            <a:r>
              <a:rPr lang="en-GB" dirty="0" smtClean="0"/>
              <a:t>Similar strengths</a:t>
            </a:r>
          </a:p>
          <a:p>
            <a:r>
              <a:rPr lang="en-GB" dirty="0" smtClean="0"/>
              <a:t>“Byzantine </a:t>
            </a:r>
            <a:r>
              <a:rPr lang="en-GB" dirty="0"/>
              <a:t>Generals” </a:t>
            </a:r>
            <a:r>
              <a:rPr lang="en-GB" dirty="0" smtClean="0"/>
              <a:t>behaviour</a:t>
            </a:r>
          </a:p>
          <a:p>
            <a:r>
              <a:rPr lang="en-GB" dirty="0" smtClean="0"/>
              <a:t>Bridged line is interpreted differently by different downstream logic gates with different gate thresholds</a:t>
            </a:r>
            <a:endParaRPr lang="en-US" dirty="0"/>
          </a:p>
        </p:txBody>
      </p:sp>
      <p:grpSp>
        <p:nvGrpSpPr>
          <p:cNvPr id="5" name="Group 24"/>
          <p:cNvGrpSpPr>
            <a:grpSpLocks/>
          </p:cNvGrpSpPr>
          <p:nvPr/>
        </p:nvGrpSpPr>
        <p:grpSpPr bwMode="auto">
          <a:xfrm>
            <a:off x="2239064" y="1651049"/>
            <a:ext cx="5399088" cy="2219325"/>
            <a:chOff x="703" y="2768"/>
            <a:chExt cx="3401" cy="1398"/>
          </a:xfrm>
        </p:grpSpPr>
        <p:sp>
          <p:nvSpPr>
            <p:cNvPr id="6" name="Line 9"/>
            <p:cNvSpPr>
              <a:spLocks noChangeShapeType="1"/>
            </p:cNvSpPr>
            <p:nvPr/>
          </p:nvSpPr>
          <p:spPr bwMode="auto">
            <a:xfrm>
              <a:off x="1383" y="3974"/>
              <a:ext cx="1996" cy="0"/>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7" name="Line 8"/>
            <p:cNvSpPr>
              <a:spLocks noChangeShapeType="1"/>
            </p:cNvSpPr>
            <p:nvPr/>
          </p:nvSpPr>
          <p:spPr bwMode="auto">
            <a:xfrm>
              <a:off x="748" y="3413"/>
              <a:ext cx="2631" cy="0"/>
            </a:xfrm>
            <a:prstGeom prst="line">
              <a:avLst/>
            </a:prstGeom>
            <a:noFill/>
            <a:ln w="19050">
              <a:solidFill>
                <a:srgbClr val="000000"/>
              </a:solidFill>
              <a:round/>
              <a:headEnd/>
              <a:tailEnd/>
            </a:ln>
            <a:effectLst/>
          </p:spPr>
          <p:txBody>
            <a:bodyPr>
              <a:prstTxWarp prst="textNoShape">
                <a:avLst/>
              </a:prstTxWarp>
            </a:bodyPr>
            <a:lstStyle/>
            <a:p>
              <a:endParaRPr lang="en-US"/>
            </a:p>
          </p:txBody>
        </p:sp>
        <p:grpSp>
          <p:nvGrpSpPr>
            <p:cNvPr id="8" name="Group 7"/>
            <p:cNvGrpSpPr>
              <a:grpSpLocks/>
            </p:cNvGrpSpPr>
            <p:nvPr/>
          </p:nvGrpSpPr>
          <p:grpSpPr bwMode="auto">
            <a:xfrm>
              <a:off x="1065" y="3208"/>
              <a:ext cx="436" cy="408"/>
              <a:chOff x="793" y="2750"/>
              <a:chExt cx="436" cy="408"/>
            </a:xfrm>
          </p:grpSpPr>
          <p:sp>
            <p:nvSpPr>
              <p:cNvPr id="23" name="AutoShape 5"/>
              <p:cNvSpPr>
                <a:spLocks noChangeArrowheads="1"/>
              </p:cNvSpPr>
              <p:nvPr/>
            </p:nvSpPr>
            <p:spPr bwMode="auto">
              <a:xfrm rot="5400000">
                <a:off x="766" y="2777"/>
                <a:ext cx="408" cy="353"/>
              </a:xfrm>
              <a:prstGeom prst="triangle">
                <a:avLst>
                  <a:gd name="adj" fmla="val 50000"/>
                </a:avLst>
              </a:prstGeom>
              <a:solidFill>
                <a:srgbClr val="FF0000"/>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24" name="Oval 6"/>
              <p:cNvSpPr>
                <a:spLocks noChangeArrowheads="1"/>
              </p:cNvSpPr>
              <p:nvPr/>
            </p:nvSpPr>
            <p:spPr bwMode="auto">
              <a:xfrm>
                <a:off x="1138" y="2907"/>
                <a:ext cx="91" cy="91"/>
              </a:xfrm>
              <a:prstGeom prst="ellipse">
                <a:avLst/>
              </a:prstGeom>
              <a:solidFill>
                <a:srgbClr val="FF0000"/>
              </a:solid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9" name="Line 10"/>
            <p:cNvSpPr>
              <a:spLocks noChangeShapeType="1"/>
            </p:cNvSpPr>
            <p:nvPr/>
          </p:nvSpPr>
          <p:spPr bwMode="auto">
            <a:xfrm>
              <a:off x="703" y="3847"/>
              <a:ext cx="499" cy="0"/>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10" name="Line 11"/>
            <p:cNvSpPr>
              <a:spLocks noChangeShapeType="1"/>
            </p:cNvSpPr>
            <p:nvPr/>
          </p:nvSpPr>
          <p:spPr bwMode="auto">
            <a:xfrm>
              <a:off x="703" y="4098"/>
              <a:ext cx="499" cy="0"/>
            </a:xfrm>
            <a:prstGeom prst="line">
              <a:avLst/>
            </a:prstGeom>
            <a:noFill/>
            <a:ln w="19050">
              <a:solidFill>
                <a:srgbClr val="000000"/>
              </a:solidFill>
              <a:round/>
              <a:headEnd/>
              <a:tailEnd/>
            </a:ln>
            <a:effectLst/>
          </p:spPr>
          <p:txBody>
            <a:bodyPr>
              <a:prstTxWarp prst="textNoShape">
                <a:avLst/>
              </a:prstTxWarp>
            </a:bodyPr>
            <a:lstStyle/>
            <a:p>
              <a:endParaRPr lang="en-US"/>
            </a:p>
          </p:txBody>
        </p:sp>
        <p:sp>
          <p:nvSpPr>
            <p:cNvPr id="11" name="AutoShape 4"/>
            <p:cNvSpPr>
              <a:spLocks noChangeArrowheads="1"/>
            </p:cNvSpPr>
            <p:nvPr/>
          </p:nvSpPr>
          <p:spPr bwMode="auto">
            <a:xfrm rot="10800000" flipH="1">
              <a:off x="1065" y="3774"/>
              <a:ext cx="438" cy="392"/>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2" name="Text Box 12"/>
            <p:cNvSpPr txBox="1">
              <a:spLocks noChangeArrowheads="1"/>
            </p:cNvSpPr>
            <p:nvPr/>
          </p:nvSpPr>
          <p:spPr bwMode="auto">
            <a:xfrm>
              <a:off x="1610" y="3158"/>
              <a:ext cx="205" cy="250"/>
            </a:xfrm>
            <a:prstGeom prst="rect">
              <a:avLst/>
            </a:prstGeom>
            <a:noFill/>
            <a:ln w="9525">
              <a:noFill/>
              <a:miter lim="800000"/>
              <a:headEnd/>
              <a:tailEnd/>
            </a:ln>
            <a:effectLst/>
          </p:spPr>
          <p:txBody>
            <a:bodyPr wrap="none">
              <a:prstTxWarp prst="textNoShape">
                <a:avLst/>
              </a:prstTxWarp>
              <a:spAutoFit/>
            </a:bodyPr>
            <a:lstStyle/>
            <a:p>
              <a:r>
                <a:rPr lang="en-GB" sz="2000">
                  <a:solidFill>
                    <a:srgbClr val="000000"/>
                  </a:solidFill>
                </a:rPr>
                <a:t>0</a:t>
              </a:r>
            </a:p>
          </p:txBody>
        </p:sp>
        <p:sp>
          <p:nvSpPr>
            <p:cNvPr id="13" name="Text Box 13"/>
            <p:cNvSpPr txBox="1">
              <a:spLocks noChangeArrowheads="1"/>
            </p:cNvSpPr>
            <p:nvPr/>
          </p:nvSpPr>
          <p:spPr bwMode="auto">
            <a:xfrm>
              <a:off x="1649" y="3738"/>
              <a:ext cx="205" cy="250"/>
            </a:xfrm>
            <a:prstGeom prst="rect">
              <a:avLst/>
            </a:prstGeom>
            <a:noFill/>
            <a:ln w="9525">
              <a:noFill/>
              <a:miter lim="800000"/>
              <a:headEnd/>
              <a:tailEnd/>
            </a:ln>
            <a:effectLst/>
          </p:spPr>
          <p:txBody>
            <a:bodyPr wrap="none">
              <a:prstTxWarp prst="textNoShape">
                <a:avLst/>
              </a:prstTxWarp>
              <a:spAutoFit/>
            </a:bodyPr>
            <a:lstStyle/>
            <a:p>
              <a:r>
                <a:rPr lang="en-GB" sz="2000">
                  <a:solidFill>
                    <a:srgbClr val="000000"/>
                  </a:solidFill>
                </a:rPr>
                <a:t>1</a:t>
              </a:r>
            </a:p>
          </p:txBody>
        </p:sp>
        <p:sp>
          <p:nvSpPr>
            <p:cNvPr id="14" name="Freeform 14"/>
            <p:cNvSpPr>
              <a:spLocks/>
            </p:cNvSpPr>
            <p:nvPr/>
          </p:nvSpPr>
          <p:spPr bwMode="auto">
            <a:xfrm>
              <a:off x="2426" y="2903"/>
              <a:ext cx="998" cy="509"/>
            </a:xfrm>
            <a:custGeom>
              <a:avLst/>
              <a:gdLst/>
              <a:ahLst/>
              <a:cxnLst>
                <a:cxn ang="0">
                  <a:pos x="0" y="635"/>
                </a:cxn>
                <a:cxn ang="0">
                  <a:pos x="0" y="0"/>
                </a:cxn>
                <a:cxn ang="0">
                  <a:pos x="998" y="0"/>
                </a:cxn>
              </a:cxnLst>
              <a:rect l="0" t="0" r="r" b="b"/>
              <a:pathLst>
                <a:path w="998" h="635">
                  <a:moveTo>
                    <a:pt x="0" y="635"/>
                  </a:moveTo>
                  <a:lnTo>
                    <a:pt x="0" y="0"/>
                  </a:lnTo>
                  <a:lnTo>
                    <a:pt x="998" y="0"/>
                  </a:lnTo>
                </a:path>
              </a:pathLst>
            </a:custGeom>
            <a:noFill/>
            <a:ln w="19050" cap="flat" cmpd="sng">
              <a:solidFill>
                <a:srgbClr val="000000"/>
              </a:solidFill>
              <a:prstDash val="solid"/>
              <a:round/>
              <a:headEnd type="oval" w="med" len="med"/>
              <a:tailEnd type="none" w="med" len="med"/>
            </a:ln>
            <a:effectLst/>
          </p:spPr>
          <p:txBody>
            <a:bodyPr>
              <a:prstTxWarp prst="textNoShape">
                <a:avLst/>
              </a:prstTxWarp>
            </a:bodyPr>
            <a:lstStyle/>
            <a:p>
              <a:endParaRPr lang="en-US"/>
            </a:p>
          </p:txBody>
        </p:sp>
        <p:sp>
          <p:nvSpPr>
            <p:cNvPr id="15" name="Line 15"/>
            <p:cNvSpPr>
              <a:spLocks noChangeShapeType="1"/>
            </p:cNvSpPr>
            <p:nvPr/>
          </p:nvSpPr>
          <p:spPr bwMode="auto">
            <a:xfrm>
              <a:off x="2426" y="3158"/>
              <a:ext cx="998" cy="0"/>
            </a:xfrm>
            <a:prstGeom prst="line">
              <a:avLst/>
            </a:prstGeom>
            <a:noFill/>
            <a:ln w="19050">
              <a:solidFill>
                <a:srgbClr val="000000"/>
              </a:solidFill>
              <a:round/>
              <a:headEnd type="oval" w="med" len="med"/>
              <a:tailEnd/>
            </a:ln>
            <a:effectLst/>
          </p:spPr>
          <p:txBody>
            <a:bodyPr>
              <a:prstTxWarp prst="textNoShape">
                <a:avLst/>
              </a:prstTxWarp>
            </a:bodyPr>
            <a:lstStyle/>
            <a:p>
              <a:endParaRPr lang="en-US"/>
            </a:p>
          </p:txBody>
        </p:sp>
        <p:sp>
          <p:nvSpPr>
            <p:cNvPr id="16" name="Text Box 16"/>
            <p:cNvSpPr txBox="1">
              <a:spLocks noChangeArrowheads="1"/>
            </p:cNvSpPr>
            <p:nvPr/>
          </p:nvSpPr>
          <p:spPr bwMode="auto">
            <a:xfrm>
              <a:off x="3424" y="2768"/>
              <a:ext cx="205" cy="250"/>
            </a:xfrm>
            <a:prstGeom prst="rect">
              <a:avLst/>
            </a:prstGeom>
            <a:noFill/>
            <a:ln w="9525">
              <a:noFill/>
              <a:miter lim="800000"/>
              <a:headEnd/>
              <a:tailEnd/>
            </a:ln>
            <a:effectLst/>
          </p:spPr>
          <p:txBody>
            <a:bodyPr wrap="none">
              <a:prstTxWarp prst="textNoShape">
                <a:avLst/>
              </a:prstTxWarp>
              <a:spAutoFit/>
            </a:bodyPr>
            <a:lstStyle/>
            <a:p>
              <a:r>
                <a:rPr lang="en-GB" sz="2000" dirty="0">
                  <a:solidFill>
                    <a:srgbClr val="000000"/>
                  </a:solidFill>
                </a:rPr>
                <a:t>0</a:t>
              </a:r>
            </a:p>
          </p:txBody>
        </p:sp>
        <p:sp>
          <p:nvSpPr>
            <p:cNvPr id="17" name="Text Box 17"/>
            <p:cNvSpPr txBox="1">
              <a:spLocks noChangeArrowheads="1"/>
            </p:cNvSpPr>
            <p:nvPr/>
          </p:nvSpPr>
          <p:spPr bwMode="auto">
            <a:xfrm>
              <a:off x="3424" y="3024"/>
              <a:ext cx="338" cy="250"/>
            </a:xfrm>
            <a:prstGeom prst="rect">
              <a:avLst/>
            </a:prstGeom>
            <a:noFill/>
            <a:ln w="9525">
              <a:noFill/>
              <a:miter lim="800000"/>
              <a:headEnd/>
              <a:tailEnd/>
            </a:ln>
            <a:effectLst/>
          </p:spPr>
          <p:txBody>
            <a:bodyPr wrap="none">
              <a:prstTxWarp prst="textNoShape">
                <a:avLst/>
              </a:prstTxWarp>
              <a:spAutoFit/>
            </a:bodyPr>
            <a:lstStyle/>
            <a:p>
              <a:r>
                <a:rPr lang="en-GB" sz="2000">
                  <a:solidFill>
                    <a:srgbClr val="000000"/>
                  </a:solidFill>
                </a:rPr>
                <a:t>0/1</a:t>
              </a:r>
            </a:p>
          </p:txBody>
        </p:sp>
        <p:sp>
          <p:nvSpPr>
            <p:cNvPr id="18" name="Text Box 18"/>
            <p:cNvSpPr txBox="1">
              <a:spLocks noChangeArrowheads="1"/>
            </p:cNvSpPr>
            <p:nvPr/>
          </p:nvSpPr>
          <p:spPr bwMode="auto">
            <a:xfrm>
              <a:off x="3424" y="3273"/>
              <a:ext cx="338" cy="250"/>
            </a:xfrm>
            <a:prstGeom prst="rect">
              <a:avLst/>
            </a:prstGeom>
            <a:noFill/>
            <a:ln w="9525">
              <a:noFill/>
              <a:miter lim="800000"/>
              <a:headEnd/>
              <a:tailEnd/>
            </a:ln>
            <a:effectLst/>
          </p:spPr>
          <p:txBody>
            <a:bodyPr wrap="none">
              <a:prstTxWarp prst="textNoShape">
                <a:avLst/>
              </a:prstTxWarp>
              <a:spAutoFit/>
            </a:bodyPr>
            <a:lstStyle/>
            <a:p>
              <a:r>
                <a:rPr lang="en-GB" sz="2000">
                  <a:solidFill>
                    <a:srgbClr val="000000"/>
                  </a:solidFill>
                </a:rPr>
                <a:t>0/1</a:t>
              </a:r>
            </a:p>
          </p:txBody>
        </p:sp>
        <p:sp>
          <p:nvSpPr>
            <p:cNvPr id="19" name="Text Box 19"/>
            <p:cNvSpPr txBox="1">
              <a:spLocks noChangeArrowheads="1"/>
            </p:cNvSpPr>
            <p:nvPr/>
          </p:nvSpPr>
          <p:spPr bwMode="auto">
            <a:xfrm>
              <a:off x="2925" y="3738"/>
              <a:ext cx="338" cy="250"/>
            </a:xfrm>
            <a:prstGeom prst="rect">
              <a:avLst/>
            </a:prstGeom>
            <a:noFill/>
            <a:ln w="9525">
              <a:noFill/>
              <a:miter lim="800000"/>
              <a:headEnd/>
              <a:tailEnd/>
            </a:ln>
            <a:effectLst/>
          </p:spPr>
          <p:txBody>
            <a:bodyPr wrap="none">
              <a:prstTxWarp prst="textNoShape">
                <a:avLst/>
              </a:prstTxWarp>
              <a:spAutoFit/>
            </a:bodyPr>
            <a:lstStyle/>
            <a:p>
              <a:r>
                <a:rPr lang="en-GB" sz="2000">
                  <a:solidFill>
                    <a:srgbClr val="000000"/>
                  </a:solidFill>
                </a:rPr>
                <a:t>1/0</a:t>
              </a:r>
            </a:p>
          </p:txBody>
        </p:sp>
        <p:sp>
          <p:nvSpPr>
            <p:cNvPr id="20" name="Arc 20"/>
            <p:cNvSpPr>
              <a:spLocks/>
            </p:cNvSpPr>
            <p:nvPr/>
          </p:nvSpPr>
          <p:spPr bwMode="auto">
            <a:xfrm>
              <a:off x="2018" y="3424"/>
              <a:ext cx="181" cy="542"/>
            </a:xfrm>
            <a:custGeom>
              <a:avLst/>
              <a:gdLst>
                <a:gd name="G0" fmla="+- 421 0 0"/>
                <a:gd name="G1" fmla="+- 21600 0 0"/>
                <a:gd name="G2" fmla="+- 21600 0 0"/>
                <a:gd name="T0" fmla="*/ 421 w 22021"/>
                <a:gd name="T1" fmla="*/ 0 h 43200"/>
                <a:gd name="T2" fmla="*/ 0 w 22021"/>
                <a:gd name="T3" fmla="*/ 43196 h 43200"/>
                <a:gd name="T4" fmla="*/ 421 w 22021"/>
                <a:gd name="T5" fmla="*/ 21600 h 43200"/>
              </a:gdLst>
              <a:ahLst/>
              <a:cxnLst>
                <a:cxn ang="0">
                  <a:pos x="T0" y="T1"/>
                </a:cxn>
                <a:cxn ang="0">
                  <a:pos x="T2" y="T3"/>
                </a:cxn>
                <a:cxn ang="0">
                  <a:pos x="T4" y="T5"/>
                </a:cxn>
              </a:cxnLst>
              <a:rect l="0" t="0" r="r" b="b"/>
              <a:pathLst>
                <a:path w="22021" h="43200" fill="none" extrusionOk="0">
                  <a:moveTo>
                    <a:pt x="421" y="-1"/>
                  </a:moveTo>
                  <a:cubicBezTo>
                    <a:pt x="12350" y="0"/>
                    <a:pt x="22021" y="9670"/>
                    <a:pt x="22021" y="21600"/>
                  </a:cubicBezTo>
                  <a:cubicBezTo>
                    <a:pt x="22021" y="33529"/>
                    <a:pt x="12350" y="43200"/>
                    <a:pt x="421" y="43200"/>
                  </a:cubicBezTo>
                  <a:cubicBezTo>
                    <a:pt x="280" y="43199"/>
                    <a:pt x="140" y="43198"/>
                    <a:pt x="0" y="43195"/>
                  </a:cubicBezTo>
                </a:path>
                <a:path w="22021" h="43200" stroke="0" extrusionOk="0">
                  <a:moveTo>
                    <a:pt x="421" y="-1"/>
                  </a:moveTo>
                  <a:cubicBezTo>
                    <a:pt x="12350" y="0"/>
                    <a:pt x="22021" y="9670"/>
                    <a:pt x="22021" y="21600"/>
                  </a:cubicBezTo>
                  <a:cubicBezTo>
                    <a:pt x="22021" y="33529"/>
                    <a:pt x="12350" y="43200"/>
                    <a:pt x="421" y="43200"/>
                  </a:cubicBezTo>
                  <a:cubicBezTo>
                    <a:pt x="280" y="43199"/>
                    <a:pt x="140" y="43198"/>
                    <a:pt x="0" y="43195"/>
                  </a:cubicBezTo>
                  <a:lnTo>
                    <a:pt x="421" y="21600"/>
                  </a:lnTo>
                  <a:close/>
                </a:path>
              </a:pathLst>
            </a:custGeom>
            <a:noFill/>
            <a:ln w="38100">
              <a:solidFill>
                <a:srgbClr val="FF0000"/>
              </a:solidFill>
              <a:round/>
              <a:headEnd type="oval" w="med" len="med"/>
              <a:tailEnd type="oval" w="med" len="med"/>
            </a:ln>
            <a:effectLst/>
          </p:spPr>
          <p:txBody>
            <a:bodyPr wrap="none" anchor="ctr">
              <a:prstTxWarp prst="textNoShape">
                <a:avLst/>
              </a:prstTxWarp>
            </a:bodyPr>
            <a:lstStyle/>
            <a:p>
              <a:endParaRPr lang="en-US"/>
            </a:p>
          </p:txBody>
        </p:sp>
        <p:sp>
          <p:nvSpPr>
            <p:cNvPr id="21" name="WordArt 22"/>
            <p:cNvSpPr>
              <a:spLocks noChangeArrowheads="1" noChangeShapeType="1" noTextEdit="1"/>
            </p:cNvSpPr>
            <p:nvPr/>
          </p:nvSpPr>
          <p:spPr bwMode="auto">
            <a:xfrm>
              <a:off x="3787" y="2976"/>
              <a:ext cx="317" cy="408"/>
            </a:xfrm>
            <a:prstGeom prst="rect">
              <a:avLst/>
            </a:prstGeom>
            <a:ln>
              <a:noFill/>
            </a:ln>
          </p:spPr>
          <p:txBody>
            <a:bodyPr wrap="none" fromWordArt="1">
              <a:prstTxWarp prst="textPlain">
                <a:avLst>
                  <a:gd name="adj" fmla="val 50000"/>
                </a:avLst>
              </a:prstTxWarp>
            </a:bodyPr>
            <a:lstStyle/>
            <a:p>
              <a:pPr algn="ctr"/>
              <a:r>
                <a:rPr lang="en-US" sz="3600" kern="10" dirty="0">
                  <a:ln w="9525">
                    <a:noFill/>
                    <a:round/>
                    <a:headEnd/>
                    <a:tailEnd/>
                  </a:ln>
                  <a:solidFill>
                    <a:schemeClr val="bg1">
                      <a:lumMod val="50000"/>
                    </a:schemeClr>
                  </a:solidFill>
                  <a:latin typeface="Arial Black"/>
                  <a:ea typeface="Arial Black"/>
                  <a:cs typeface="Arial Black"/>
                </a:rPr>
                <a:t>?</a:t>
              </a:r>
            </a:p>
          </p:txBody>
        </p:sp>
        <p:sp>
          <p:nvSpPr>
            <p:cNvPr id="22" name="WordArt 23"/>
            <p:cNvSpPr>
              <a:spLocks noChangeArrowheads="1" noChangeShapeType="1" noTextEdit="1"/>
            </p:cNvSpPr>
            <p:nvPr/>
          </p:nvSpPr>
          <p:spPr bwMode="auto">
            <a:xfrm>
              <a:off x="3422" y="3730"/>
              <a:ext cx="317" cy="408"/>
            </a:xfrm>
            <a:prstGeom prst="rect">
              <a:avLst/>
            </a:prstGeom>
            <a:ln>
              <a:noFill/>
            </a:ln>
          </p:spPr>
          <p:txBody>
            <a:bodyPr wrap="none" fromWordArt="1">
              <a:prstTxWarp prst="textPlain">
                <a:avLst>
                  <a:gd name="adj" fmla="val 50000"/>
                </a:avLst>
              </a:prstTxWarp>
            </a:bodyPr>
            <a:lstStyle/>
            <a:p>
              <a:pPr algn="ctr"/>
              <a:r>
                <a:rPr lang="en-US" sz="3600" kern="10" dirty="0">
                  <a:ln w="9525">
                    <a:noFill/>
                    <a:round/>
                    <a:headEnd/>
                    <a:tailEnd/>
                  </a:ln>
                  <a:solidFill>
                    <a:srgbClr val="7F7F7F"/>
                  </a:solidFill>
                  <a:latin typeface="Arial Black"/>
                  <a:ea typeface="Arial Black"/>
                  <a:cs typeface="Arial Black"/>
                </a:rPr>
                <a:t>?</a:t>
              </a:r>
            </a:p>
          </p:txBody>
        </p:sp>
      </p:grpSp>
    </p:spTree>
    <p:extLst>
      <p:ext uri="{BB962C8B-B14F-4D97-AF65-F5344CB8AC3E}">
        <p14:creationId xmlns:p14="http://schemas.microsoft.com/office/powerpoint/2010/main" val="394181987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CMOS stuck-open fault</a:t>
            </a:r>
            <a:endParaRPr lang="en-US" dirty="0"/>
          </a:p>
        </p:txBody>
      </p:sp>
      <p:sp>
        <p:nvSpPr>
          <p:cNvPr id="5" name="Text Box 5"/>
          <p:cNvSpPr txBox="1">
            <a:spLocks noChangeArrowheads="1"/>
          </p:cNvSpPr>
          <p:nvPr/>
        </p:nvSpPr>
        <p:spPr bwMode="auto">
          <a:xfrm>
            <a:off x="4546493" y="1143154"/>
            <a:ext cx="1211014" cy="369332"/>
          </a:xfrm>
          <a:prstGeom prst="rect">
            <a:avLst/>
          </a:prstGeom>
          <a:noFill/>
          <a:ln w="28575">
            <a:noFill/>
            <a:miter lim="800000"/>
            <a:headEnd/>
            <a:tailEnd/>
          </a:ln>
          <a:effectLst/>
        </p:spPr>
        <p:txBody>
          <a:bodyPr wrap="none">
            <a:prstTxWarp prst="textNoShape">
              <a:avLst/>
            </a:prstTxWarp>
            <a:spAutoFit/>
          </a:bodyPr>
          <a:lstStyle/>
          <a:p>
            <a:pPr eaLnBrk="0" hangingPunct="0"/>
            <a:r>
              <a:rPr lang="en-US" dirty="0" smtClean="0"/>
              <a:t>NOR gate</a:t>
            </a:r>
            <a:endParaRPr lang="en-US" dirty="0"/>
          </a:p>
        </p:txBody>
      </p:sp>
      <p:sp>
        <p:nvSpPr>
          <p:cNvPr id="6" name="Oval 7"/>
          <p:cNvSpPr>
            <a:spLocks noChangeArrowheads="1"/>
          </p:cNvSpPr>
          <p:nvPr/>
        </p:nvSpPr>
        <p:spPr bwMode="auto">
          <a:xfrm>
            <a:off x="5871545" y="3615382"/>
            <a:ext cx="1016000" cy="1016000"/>
          </a:xfrm>
          <a:prstGeom prst="ellipse">
            <a:avLst/>
          </a:prstGeom>
          <a:solidFill>
            <a:schemeClr val="bg1">
              <a:lumMod val="75000"/>
            </a:schemeClr>
          </a:solidFill>
          <a:ln w="9525" cap="rnd">
            <a:noFill/>
            <a:prstDash val="sysDot"/>
            <a:round/>
            <a:headEnd/>
            <a:tailEnd/>
          </a:ln>
          <a:effectLst/>
        </p:spPr>
        <p:txBody>
          <a:bodyPr wrap="none" anchor="ctr">
            <a:prstTxWarp prst="textNoShape">
              <a:avLst/>
            </a:prstTxWarp>
          </a:bodyPr>
          <a:lstStyle/>
          <a:p>
            <a:endParaRPr lang="en-US" sz="1600"/>
          </a:p>
        </p:txBody>
      </p:sp>
      <p:sp>
        <p:nvSpPr>
          <p:cNvPr id="7" name="Line 8"/>
          <p:cNvSpPr>
            <a:spLocks noChangeShapeType="1"/>
          </p:cNvSpPr>
          <p:nvPr/>
        </p:nvSpPr>
        <p:spPr bwMode="auto">
          <a:xfrm rot="5400000" flipH="1">
            <a:off x="5838208" y="4083695"/>
            <a:ext cx="590550" cy="0"/>
          </a:xfrm>
          <a:prstGeom prst="line">
            <a:avLst/>
          </a:prstGeom>
          <a:noFill/>
          <a:ln w="19050">
            <a:solidFill>
              <a:srgbClr val="000000"/>
            </a:solidFill>
            <a:round/>
            <a:headEnd/>
            <a:tailEnd/>
          </a:ln>
          <a:effectLst/>
        </p:spPr>
        <p:txBody>
          <a:bodyPr wrap="none" anchor="ctr">
            <a:prstTxWarp prst="textNoShape">
              <a:avLst/>
            </a:prstTxWarp>
          </a:bodyPr>
          <a:lstStyle/>
          <a:p>
            <a:endParaRPr lang="en-US" sz="1600"/>
          </a:p>
        </p:txBody>
      </p:sp>
      <p:sp>
        <p:nvSpPr>
          <p:cNvPr id="8" name="Freeform 9"/>
          <p:cNvSpPr>
            <a:spLocks/>
          </p:cNvSpPr>
          <p:nvPr/>
        </p:nvSpPr>
        <p:spPr bwMode="auto">
          <a:xfrm>
            <a:off x="6225558" y="1169045"/>
            <a:ext cx="276225" cy="3902075"/>
          </a:xfrm>
          <a:custGeom>
            <a:avLst/>
            <a:gdLst/>
            <a:ahLst/>
            <a:cxnLst>
              <a:cxn ang="0">
                <a:pos x="168" y="0"/>
              </a:cxn>
              <a:cxn ang="0">
                <a:pos x="168" y="270"/>
              </a:cxn>
              <a:cxn ang="0">
                <a:pos x="0" y="270"/>
              </a:cxn>
              <a:cxn ang="0">
                <a:pos x="0" y="636"/>
              </a:cxn>
              <a:cxn ang="0">
                <a:pos x="174" y="636"/>
              </a:cxn>
              <a:cxn ang="0">
                <a:pos x="174" y="866"/>
              </a:cxn>
              <a:cxn ang="0">
                <a:pos x="8" y="866"/>
              </a:cxn>
              <a:cxn ang="0">
                <a:pos x="6" y="1211"/>
              </a:cxn>
              <a:cxn ang="0">
                <a:pos x="171" y="1211"/>
              </a:cxn>
              <a:cxn ang="0">
                <a:pos x="174" y="1656"/>
              </a:cxn>
              <a:cxn ang="0">
                <a:pos x="0" y="1656"/>
              </a:cxn>
              <a:cxn ang="0">
                <a:pos x="0" y="2022"/>
              </a:cxn>
              <a:cxn ang="0">
                <a:pos x="174" y="2022"/>
              </a:cxn>
              <a:cxn ang="0">
                <a:pos x="169" y="2458"/>
              </a:cxn>
            </a:cxnLst>
            <a:rect l="0" t="0" r="r" b="b"/>
            <a:pathLst>
              <a:path w="174" h="2458">
                <a:moveTo>
                  <a:pt x="168" y="0"/>
                </a:moveTo>
                <a:lnTo>
                  <a:pt x="168" y="270"/>
                </a:lnTo>
                <a:lnTo>
                  <a:pt x="0" y="270"/>
                </a:lnTo>
                <a:lnTo>
                  <a:pt x="0" y="636"/>
                </a:lnTo>
                <a:lnTo>
                  <a:pt x="174" y="636"/>
                </a:lnTo>
                <a:lnTo>
                  <a:pt x="174" y="866"/>
                </a:lnTo>
                <a:lnTo>
                  <a:pt x="8" y="866"/>
                </a:lnTo>
                <a:lnTo>
                  <a:pt x="6" y="1211"/>
                </a:lnTo>
                <a:lnTo>
                  <a:pt x="171" y="1211"/>
                </a:lnTo>
                <a:lnTo>
                  <a:pt x="174" y="1656"/>
                </a:lnTo>
                <a:lnTo>
                  <a:pt x="0" y="1656"/>
                </a:lnTo>
                <a:lnTo>
                  <a:pt x="0" y="2022"/>
                </a:lnTo>
                <a:lnTo>
                  <a:pt x="174" y="2022"/>
                </a:lnTo>
                <a:lnTo>
                  <a:pt x="169" y="2458"/>
                </a:lnTo>
              </a:path>
            </a:pathLst>
          </a:custGeom>
          <a:noFill/>
          <a:ln w="28575" cap="flat" cmpd="sng">
            <a:solidFill>
              <a:schemeClr val="tx1"/>
            </a:solidFill>
            <a:prstDash val="solid"/>
            <a:round/>
            <a:headEnd type="diamond" w="med" len="med"/>
            <a:tailEnd/>
          </a:ln>
          <a:effectLst/>
        </p:spPr>
        <p:txBody>
          <a:bodyPr wrap="none" anchor="ctr">
            <a:prstTxWarp prst="textNoShape">
              <a:avLst/>
            </a:prstTxWarp>
          </a:bodyPr>
          <a:lstStyle/>
          <a:p>
            <a:endParaRPr lang="en-US" sz="1600"/>
          </a:p>
        </p:txBody>
      </p:sp>
      <p:sp>
        <p:nvSpPr>
          <p:cNvPr id="9" name="Freeform 10"/>
          <p:cNvSpPr>
            <a:spLocks/>
          </p:cNvSpPr>
          <p:nvPr/>
        </p:nvSpPr>
        <p:spPr bwMode="auto">
          <a:xfrm>
            <a:off x="4415808" y="1891357"/>
            <a:ext cx="400050" cy="2200275"/>
          </a:xfrm>
          <a:custGeom>
            <a:avLst/>
            <a:gdLst/>
            <a:ahLst/>
            <a:cxnLst>
              <a:cxn ang="0">
                <a:pos x="0" y="0"/>
              </a:cxn>
              <a:cxn ang="0">
                <a:pos x="0" y="1392"/>
              </a:cxn>
              <a:cxn ang="0">
                <a:pos x="252" y="1392"/>
              </a:cxn>
            </a:cxnLst>
            <a:rect l="0" t="0" r="r" b="b"/>
            <a:pathLst>
              <a:path w="252" h="1392">
                <a:moveTo>
                  <a:pt x="0" y="0"/>
                </a:moveTo>
                <a:lnTo>
                  <a:pt x="0" y="1392"/>
                </a:lnTo>
                <a:lnTo>
                  <a:pt x="252" y="1392"/>
                </a:lnTo>
              </a:path>
            </a:pathLst>
          </a:custGeom>
          <a:noFill/>
          <a:ln w="28575" cap="flat" cmpd="sng">
            <a:solidFill>
              <a:schemeClr val="tx1"/>
            </a:solidFill>
            <a:prstDash val="solid"/>
            <a:round/>
            <a:headEnd type="oval" w="med" len="med"/>
            <a:tailEnd type="none" w="med" len="med"/>
          </a:ln>
          <a:effectLst/>
        </p:spPr>
        <p:txBody>
          <a:bodyPr wrap="none" anchor="ctr">
            <a:prstTxWarp prst="textNoShape">
              <a:avLst/>
            </a:prstTxWarp>
          </a:bodyPr>
          <a:lstStyle/>
          <a:p>
            <a:endParaRPr lang="en-US" sz="1600"/>
          </a:p>
        </p:txBody>
      </p:sp>
      <p:sp>
        <p:nvSpPr>
          <p:cNvPr id="10" name="Line 11"/>
          <p:cNvSpPr>
            <a:spLocks noChangeShapeType="1"/>
          </p:cNvSpPr>
          <p:nvPr/>
        </p:nvSpPr>
        <p:spPr bwMode="auto">
          <a:xfrm rot="5400000" flipH="1">
            <a:off x="5838208" y="1883420"/>
            <a:ext cx="590550" cy="0"/>
          </a:xfrm>
          <a:prstGeom prst="line">
            <a:avLst/>
          </a:prstGeom>
          <a:noFill/>
          <a:ln w="19050">
            <a:solidFill>
              <a:srgbClr val="000000"/>
            </a:solidFill>
            <a:round/>
            <a:headEnd/>
            <a:tailEnd/>
          </a:ln>
          <a:effectLst/>
        </p:spPr>
        <p:txBody>
          <a:bodyPr wrap="none" anchor="ctr">
            <a:prstTxWarp prst="textNoShape">
              <a:avLst/>
            </a:prstTxWarp>
          </a:bodyPr>
          <a:lstStyle/>
          <a:p>
            <a:endParaRPr lang="en-US" sz="1600"/>
          </a:p>
        </p:txBody>
      </p:sp>
      <p:sp>
        <p:nvSpPr>
          <p:cNvPr id="11" name="AutoShape 12"/>
          <p:cNvSpPr>
            <a:spLocks noChangeArrowheads="1"/>
          </p:cNvSpPr>
          <p:nvPr/>
        </p:nvSpPr>
        <p:spPr bwMode="auto">
          <a:xfrm>
            <a:off x="6027120" y="1829445"/>
            <a:ext cx="100013" cy="100012"/>
          </a:xfrm>
          <a:prstGeom prst="flowChartConnector">
            <a:avLst/>
          </a:prstGeom>
          <a:solidFill>
            <a:srgbClr val="000000"/>
          </a:solidFill>
          <a:ln w="19050">
            <a:solidFill>
              <a:srgbClr val="000000"/>
            </a:solidFill>
            <a:round/>
            <a:headEnd/>
            <a:tailEnd/>
          </a:ln>
          <a:effectLst/>
        </p:spPr>
        <p:txBody>
          <a:bodyPr wrap="none" anchor="ctr">
            <a:prstTxWarp prst="textNoShape">
              <a:avLst/>
            </a:prstTxWarp>
          </a:bodyPr>
          <a:lstStyle/>
          <a:p>
            <a:endParaRPr lang="en-US" sz="1600"/>
          </a:p>
        </p:txBody>
      </p:sp>
      <p:sp>
        <p:nvSpPr>
          <p:cNvPr id="12" name="Line 13"/>
          <p:cNvSpPr>
            <a:spLocks noChangeShapeType="1"/>
          </p:cNvSpPr>
          <p:nvPr/>
        </p:nvSpPr>
        <p:spPr bwMode="auto">
          <a:xfrm rot="5400000" flipH="1">
            <a:off x="5858845" y="2816870"/>
            <a:ext cx="590550" cy="0"/>
          </a:xfrm>
          <a:prstGeom prst="line">
            <a:avLst/>
          </a:prstGeom>
          <a:noFill/>
          <a:ln w="19050">
            <a:solidFill>
              <a:schemeClr val="tx1"/>
            </a:solidFill>
            <a:round/>
            <a:headEnd/>
            <a:tailEnd/>
          </a:ln>
          <a:effectLst/>
        </p:spPr>
        <p:txBody>
          <a:bodyPr wrap="none" anchor="ctr">
            <a:prstTxWarp prst="textNoShape">
              <a:avLst/>
            </a:prstTxWarp>
          </a:bodyPr>
          <a:lstStyle/>
          <a:p>
            <a:endParaRPr lang="en-US" sz="1600"/>
          </a:p>
        </p:txBody>
      </p:sp>
      <p:sp>
        <p:nvSpPr>
          <p:cNvPr id="13" name="AutoShape 14"/>
          <p:cNvSpPr>
            <a:spLocks noChangeArrowheads="1"/>
          </p:cNvSpPr>
          <p:nvPr/>
        </p:nvSpPr>
        <p:spPr bwMode="auto">
          <a:xfrm>
            <a:off x="6039820" y="2751782"/>
            <a:ext cx="100013" cy="100013"/>
          </a:xfrm>
          <a:prstGeom prst="flowChartConnector">
            <a:avLst/>
          </a:prstGeom>
          <a:solidFill>
            <a:srgbClr val="000000"/>
          </a:solidFill>
          <a:ln w="19050">
            <a:solidFill>
              <a:srgbClr val="000000"/>
            </a:solidFill>
            <a:round/>
            <a:headEnd/>
            <a:tailEnd/>
          </a:ln>
          <a:effectLst/>
        </p:spPr>
        <p:txBody>
          <a:bodyPr wrap="none" anchor="ctr">
            <a:prstTxWarp prst="textNoShape">
              <a:avLst/>
            </a:prstTxWarp>
          </a:bodyPr>
          <a:lstStyle/>
          <a:p>
            <a:endParaRPr lang="en-US" sz="1600"/>
          </a:p>
        </p:txBody>
      </p:sp>
      <p:sp>
        <p:nvSpPr>
          <p:cNvPr id="14" name="Line 15"/>
          <p:cNvSpPr>
            <a:spLocks noChangeShapeType="1"/>
          </p:cNvSpPr>
          <p:nvPr/>
        </p:nvSpPr>
        <p:spPr bwMode="auto">
          <a:xfrm flipH="1">
            <a:off x="3964958" y="1886595"/>
            <a:ext cx="2089150" cy="0"/>
          </a:xfrm>
          <a:prstGeom prst="line">
            <a:avLst/>
          </a:prstGeom>
          <a:noFill/>
          <a:ln w="28575">
            <a:solidFill>
              <a:schemeClr val="tx1"/>
            </a:solidFill>
            <a:round/>
            <a:headEnd/>
            <a:tailEnd/>
          </a:ln>
          <a:effectLst/>
        </p:spPr>
        <p:txBody>
          <a:bodyPr wrap="none" anchor="ctr">
            <a:prstTxWarp prst="textNoShape">
              <a:avLst/>
            </a:prstTxWarp>
          </a:bodyPr>
          <a:lstStyle/>
          <a:p>
            <a:endParaRPr lang="en-US" sz="1600"/>
          </a:p>
        </p:txBody>
      </p:sp>
      <p:sp>
        <p:nvSpPr>
          <p:cNvPr id="15" name="Line 16"/>
          <p:cNvSpPr>
            <a:spLocks noChangeShapeType="1"/>
          </p:cNvSpPr>
          <p:nvPr/>
        </p:nvSpPr>
        <p:spPr bwMode="auto">
          <a:xfrm flipH="1">
            <a:off x="3964958" y="2794645"/>
            <a:ext cx="2089150" cy="0"/>
          </a:xfrm>
          <a:prstGeom prst="line">
            <a:avLst/>
          </a:prstGeom>
          <a:noFill/>
          <a:ln w="28575">
            <a:solidFill>
              <a:schemeClr val="tx1"/>
            </a:solidFill>
            <a:round/>
            <a:headEnd/>
            <a:tailEnd/>
          </a:ln>
          <a:effectLst/>
        </p:spPr>
        <p:txBody>
          <a:bodyPr wrap="none" anchor="ctr">
            <a:prstTxWarp prst="textNoShape">
              <a:avLst/>
            </a:prstTxWarp>
          </a:bodyPr>
          <a:lstStyle/>
          <a:p>
            <a:endParaRPr lang="en-US" sz="1600"/>
          </a:p>
        </p:txBody>
      </p:sp>
      <p:sp>
        <p:nvSpPr>
          <p:cNvPr id="16" name="Freeform 17"/>
          <p:cNvSpPr>
            <a:spLocks/>
          </p:cNvSpPr>
          <p:nvPr/>
        </p:nvSpPr>
        <p:spPr bwMode="auto">
          <a:xfrm>
            <a:off x="4925395" y="3383607"/>
            <a:ext cx="1568450" cy="1395413"/>
          </a:xfrm>
          <a:custGeom>
            <a:avLst/>
            <a:gdLst/>
            <a:ahLst/>
            <a:cxnLst>
              <a:cxn ang="0">
                <a:pos x="988" y="0"/>
              </a:cxn>
              <a:cxn ang="0">
                <a:pos x="168" y="0"/>
              </a:cxn>
              <a:cxn ang="0">
                <a:pos x="174" y="260"/>
              </a:cxn>
              <a:cxn ang="0">
                <a:pos x="0" y="260"/>
              </a:cxn>
              <a:cxn ang="0">
                <a:pos x="0" y="626"/>
              </a:cxn>
              <a:cxn ang="0">
                <a:pos x="174" y="626"/>
              </a:cxn>
              <a:cxn ang="0">
                <a:pos x="180" y="879"/>
              </a:cxn>
              <a:cxn ang="0">
                <a:pos x="987" y="879"/>
              </a:cxn>
            </a:cxnLst>
            <a:rect l="0" t="0" r="r" b="b"/>
            <a:pathLst>
              <a:path w="988" h="879">
                <a:moveTo>
                  <a:pt x="988" y="0"/>
                </a:moveTo>
                <a:lnTo>
                  <a:pt x="168" y="0"/>
                </a:lnTo>
                <a:lnTo>
                  <a:pt x="174" y="260"/>
                </a:lnTo>
                <a:lnTo>
                  <a:pt x="0" y="260"/>
                </a:lnTo>
                <a:lnTo>
                  <a:pt x="0" y="626"/>
                </a:lnTo>
                <a:lnTo>
                  <a:pt x="174" y="626"/>
                </a:lnTo>
                <a:lnTo>
                  <a:pt x="180" y="879"/>
                </a:lnTo>
                <a:lnTo>
                  <a:pt x="987" y="879"/>
                </a:lnTo>
              </a:path>
            </a:pathLst>
          </a:custGeom>
          <a:noFill/>
          <a:ln w="28575" cap="flat" cmpd="sng">
            <a:solidFill>
              <a:schemeClr val="tx1"/>
            </a:solidFill>
            <a:prstDash val="solid"/>
            <a:round/>
            <a:headEnd type="oval" w="med" len="med"/>
            <a:tailEnd type="oval" w="med" len="med"/>
          </a:ln>
          <a:effectLst/>
        </p:spPr>
        <p:txBody>
          <a:bodyPr wrap="none" anchor="ctr">
            <a:prstTxWarp prst="textNoShape">
              <a:avLst/>
            </a:prstTxWarp>
          </a:bodyPr>
          <a:lstStyle/>
          <a:p>
            <a:endParaRPr lang="en-US" sz="1600"/>
          </a:p>
        </p:txBody>
      </p:sp>
      <p:sp>
        <p:nvSpPr>
          <p:cNvPr id="17" name="Line 18"/>
          <p:cNvSpPr>
            <a:spLocks noChangeShapeType="1"/>
          </p:cNvSpPr>
          <p:nvPr/>
        </p:nvSpPr>
        <p:spPr bwMode="auto">
          <a:xfrm rot="5400000" flipH="1">
            <a:off x="4525345" y="4085282"/>
            <a:ext cx="590550" cy="0"/>
          </a:xfrm>
          <a:prstGeom prst="line">
            <a:avLst/>
          </a:prstGeom>
          <a:noFill/>
          <a:ln w="19050">
            <a:solidFill>
              <a:srgbClr val="000000"/>
            </a:solidFill>
            <a:round/>
            <a:headEnd/>
            <a:tailEnd/>
          </a:ln>
          <a:effectLst/>
        </p:spPr>
        <p:txBody>
          <a:bodyPr wrap="none" anchor="ctr">
            <a:prstTxWarp prst="textNoShape">
              <a:avLst/>
            </a:prstTxWarp>
          </a:bodyPr>
          <a:lstStyle/>
          <a:p>
            <a:endParaRPr lang="en-US" sz="1600"/>
          </a:p>
        </p:txBody>
      </p:sp>
      <p:sp>
        <p:nvSpPr>
          <p:cNvPr id="18" name="Freeform 19"/>
          <p:cNvSpPr>
            <a:spLocks/>
          </p:cNvSpPr>
          <p:nvPr/>
        </p:nvSpPr>
        <p:spPr bwMode="auto">
          <a:xfrm>
            <a:off x="5712795" y="2786707"/>
            <a:ext cx="400050" cy="1304925"/>
          </a:xfrm>
          <a:custGeom>
            <a:avLst/>
            <a:gdLst/>
            <a:ahLst/>
            <a:cxnLst>
              <a:cxn ang="0">
                <a:pos x="0" y="0"/>
              </a:cxn>
              <a:cxn ang="0">
                <a:pos x="0" y="1392"/>
              </a:cxn>
              <a:cxn ang="0">
                <a:pos x="252" y="1392"/>
              </a:cxn>
            </a:cxnLst>
            <a:rect l="0" t="0" r="r" b="b"/>
            <a:pathLst>
              <a:path w="252" h="1392">
                <a:moveTo>
                  <a:pt x="0" y="0"/>
                </a:moveTo>
                <a:lnTo>
                  <a:pt x="0" y="1392"/>
                </a:lnTo>
                <a:lnTo>
                  <a:pt x="252" y="1392"/>
                </a:lnTo>
              </a:path>
            </a:pathLst>
          </a:custGeom>
          <a:noFill/>
          <a:ln w="28575" cap="flat" cmpd="sng">
            <a:solidFill>
              <a:schemeClr val="tx1"/>
            </a:solidFill>
            <a:prstDash val="solid"/>
            <a:round/>
            <a:headEnd type="oval" w="med" len="med"/>
            <a:tailEnd type="none" w="med" len="med"/>
          </a:ln>
          <a:effectLst/>
        </p:spPr>
        <p:txBody>
          <a:bodyPr wrap="none" anchor="ctr">
            <a:prstTxWarp prst="textNoShape">
              <a:avLst/>
            </a:prstTxWarp>
          </a:bodyPr>
          <a:lstStyle/>
          <a:p>
            <a:endParaRPr lang="en-US" sz="1600"/>
          </a:p>
        </p:txBody>
      </p:sp>
      <p:sp>
        <p:nvSpPr>
          <p:cNvPr id="21" name="Text Box 22"/>
          <p:cNvSpPr txBox="1">
            <a:spLocks noChangeArrowheads="1"/>
          </p:cNvSpPr>
          <p:nvPr/>
        </p:nvSpPr>
        <p:spPr bwMode="auto">
          <a:xfrm>
            <a:off x="6447808" y="1634182"/>
            <a:ext cx="450831" cy="400110"/>
          </a:xfrm>
          <a:prstGeom prst="rect">
            <a:avLst/>
          </a:prstGeom>
          <a:noFill/>
          <a:ln w="28575">
            <a:noFill/>
            <a:miter lim="800000"/>
            <a:headEnd/>
            <a:tailEnd/>
          </a:ln>
          <a:effectLst/>
        </p:spPr>
        <p:txBody>
          <a:bodyPr wrap="none">
            <a:prstTxWarp prst="textNoShape">
              <a:avLst/>
            </a:prstTxWarp>
            <a:spAutoFit/>
          </a:bodyPr>
          <a:lstStyle/>
          <a:p>
            <a:pPr eaLnBrk="0" hangingPunct="0"/>
            <a:r>
              <a:rPr lang="pl-PL" sz="2000"/>
              <a:t>P</a:t>
            </a:r>
            <a:r>
              <a:rPr lang="pl-PL" sz="2000" baseline="-25000"/>
              <a:t>1</a:t>
            </a:r>
          </a:p>
        </p:txBody>
      </p:sp>
      <p:sp>
        <p:nvSpPr>
          <p:cNvPr id="22" name="Text Box 23"/>
          <p:cNvSpPr txBox="1">
            <a:spLocks noChangeArrowheads="1"/>
          </p:cNvSpPr>
          <p:nvPr/>
        </p:nvSpPr>
        <p:spPr bwMode="auto">
          <a:xfrm>
            <a:off x="6447808" y="2575570"/>
            <a:ext cx="450831" cy="400110"/>
          </a:xfrm>
          <a:prstGeom prst="rect">
            <a:avLst/>
          </a:prstGeom>
          <a:noFill/>
          <a:ln w="28575">
            <a:noFill/>
            <a:miter lim="800000"/>
            <a:headEnd/>
            <a:tailEnd/>
          </a:ln>
          <a:effectLst/>
        </p:spPr>
        <p:txBody>
          <a:bodyPr wrap="none">
            <a:prstTxWarp prst="textNoShape">
              <a:avLst/>
            </a:prstTxWarp>
            <a:spAutoFit/>
          </a:bodyPr>
          <a:lstStyle/>
          <a:p>
            <a:pPr eaLnBrk="0" hangingPunct="0"/>
            <a:r>
              <a:rPr lang="pl-PL" sz="2000"/>
              <a:t>P</a:t>
            </a:r>
            <a:r>
              <a:rPr lang="pl-PL" sz="2000" baseline="-25000"/>
              <a:t>2</a:t>
            </a:r>
          </a:p>
        </p:txBody>
      </p:sp>
      <p:sp>
        <p:nvSpPr>
          <p:cNvPr id="23" name="Text Box 24"/>
          <p:cNvSpPr txBox="1">
            <a:spLocks noChangeArrowheads="1"/>
          </p:cNvSpPr>
          <p:nvPr/>
        </p:nvSpPr>
        <p:spPr bwMode="auto">
          <a:xfrm>
            <a:off x="6284295" y="3851920"/>
            <a:ext cx="464983" cy="400110"/>
          </a:xfrm>
          <a:prstGeom prst="rect">
            <a:avLst/>
          </a:prstGeom>
          <a:noFill/>
          <a:ln w="28575">
            <a:noFill/>
            <a:miter lim="800000"/>
            <a:headEnd/>
            <a:tailEnd/>
          </a:ln>
          <a:effectLst/>
        </p:spPr>
        <p:txBody>
          <a:bodyPr wrap="none">
            <a:prstTxWarp prst="textNoShape">
              <a:avLst/>
            </a:prstTxWarp>
            <a:spAutoFit/>
          </a:bodyPr>
          <a:lstStyle/>
          <a:p>
            <a:pPr eaLnBrk="0" hangingPunct="0"/>
            <a:r>
              <a:rPr lang="pl-PL" sz="2000"/>
              <a:t>N</a:t>
            </a:r>
            <a:r>
              <a:rPr lang="pl-PL" sz="2000" baseline="-25000"/>
              <a:t>2</a:t>
            </a:r>
          </a:p>
        </p:txBody>
      </p:sp>
      <p:sp>
        <p:nvSpPr>
          <p:cNvPr id="24" name="Text Box 25"/>
          <p:cNvSpPr txBox="1">
            <a:spLocks noChangeArrowheads="1"/>
          </p:cNvSpPr>
          <p:nvPr/>
        </p:nvSpPr>
        <p:spPr bwMode="auto">
          <a:xfrm>
            <a:off x="4969845" y="3851920"/>
            <a:ext cx="464983" cy="400110"/>
          </a:xfrm>
          <a:prstGeom prst="rect">
            <a:avLst/>
          </a:prstGeom>
          <a:noFill/>
          <a:ln w="28575">
            <a:noFill/>
            <a:miter lim="800000"/>
            <a:headEnd/>
            <a:tailEnd/>
          </a:ln>
          <a:effectLst/>
        </p:spPr>
        <p:txBody>
          <a:bodyPr wrap="none">
            <a:prstTxWarp prst="textNoShape">
              <a:avLst/>
            </a:prstTxWarp>
            <a:spAutoFit/>
          </a:bodyPr>
          <a:lstStyle/>
          <a:p>
            <a:pPr eaLnBrk="0" hangingPunct="0"/>
            <a:r>
              <a:rPr lang="pl-PL" sz="2000"/>
              <a:t>N</a:t>
            </a:r>
            <a:r>
              <a:rPr lang="pl-PL" sz="2000" baseline="-25000"/>
              <a:t>1</a:t>
            </a:r>
          </a:p>
        </p:txBody>
      </p:sp>
      <p:sp>
        <p:nvSpPr>
          <p:cNvPr id="25" name="Line 26"/>
          <p:cNvSpPr>
            <a:spLocks noChangeShapeType="1"/>
          </p:cNvSpPr>
          <p:nvPr/>
        </p:nvSpPr>
        <p:spPr bwMode="auto">
          <a:xfrm>
            <a:off x="6355733" y="5082232"/>
            <a:ext cx="288925" cy="0"/>
          </a:xfrm>
          <a:prstGeom prst="line">
            <a:avLst/>
          </a:prstGeom>
          <a:noFill/>
          <a:ln w="28575">
            <a:solidFill>
              <a:srgbClr val="000000"/>
            </a:solidFill>
            <a:round/>
            <a:headEnd/>
            <a:tailEnd/>
          </a:ln>
          <a:effectLst/>
        </p:spPr>
        <p:txBody>
          <a:bodyPr wrap="none" anchor="ctr">
            <a:prstTxWarp prst="textNoShape">
              <a:avLst/>
            </a:prstTxWarp>
          </a:bodyPr>
          <a:lstStyle/>
          <a:p>
            <a:endParaRPr lang="en-US" sz="1600"/>
          </a:p>
        </p:txBody>
      </p:sp>
      <p:sp>
        <p:nvSpPr>
          <p:cNvPr id="26" name="Line 27"/>
          <p:cNvSpPr>
            <a:spLocks noChangeShapeType="1"/>
          </p:cNvSpPr>
          <p:nvPr/>
        </p:nvSpPr>
        <p:spPr bwMode="auto">
          <a:xfrm>
            <a:off x="6390658" y="5169545"/>
            <a:ext cx="217487" cy="0"/>
          </a:xfrm>
          <a:prstGeom prst="line">
            <a:avLst/>
          </a:prstGeom>
          <a:noFill/>
          <a:ln w="28575">
            <a:solidFill>
              <a:srgbClr val="000000"/>
            </a:solidFill>
            <a:round/>
            <a:headEnd/>
            <a:tailEnd/>
          </a:ln>
          <a:effectLst/>
        </p:spPr>
        <p:txBody>
          <a:bodyPr wrap="none" anchor="ctr">
            <a:prstTxWarp prst="textNoShape">
              <a:avLst/>
            </a:prstTxWarp>
          </a:bodyPr>
          <a:lstStyle/>
          <a:p>
            <a:endParaRPr lang="en-US" sz="1600"/>
          </a:p>
        </p:txBody>
      </p:sp>
      <p:sp>
        <p:nvSpPr>
          <p:cNvPr id="27" name="Line 28"/>
          <p:cNvSpPr>
            <a:spLocks noChangeShapeType="1"/>
          </p:cNvSpPr>
          <p:nvPr/>
        </p:nvSpPr>
        <p:spPr bwMode="auto">
          <a:xfrm>
            <a:off x="6436695" y="5256857"/>
            <a:ext cx="125413" cy="0"/>
          </a:xfrm>
          <a:prstGeom prst="line">
            <a:avLst/>
          </a:prstGeom>
          <a:noFill/>
          <a:ln w="28575">
            <a:solidFill>
              <a:srgbClr val="000000"/>
            </a:solidFill>
            <a:round/>
            <a:headEnd/>
            <a:tailEnd/>
          </a:ln>
          <a:effectLst/>
        </p:spPr>
        <p:txBody>
          <a:bodyPr wrap="none" anchor="ctr">
            <a:prstTxWarp prst="textNoShape">
              <a:avLst/>
            </a:prstTxWarp>
          </a:bodyPr>
          <a:lstStyle/>
          <a:p>
            <a:endParaRPr lang="en-US" sz="1600"/>
          </a:p>
        </p:txBody>
      </p:sp>
      <p:sp>
        <p:nvSpPr>
          <p:cNvPr id="28" name="Line 29"/>
          <p:cNvSpPr>
            <a:spLocks noChangeShapeType="1"/>
          </p:cNvSpPr>
          <p:nvPr/>
        </p:nvSpPr>
        <p:spPr bwMode="auto">
          <a:xfrm>
            <a:off x="6482733" y="5345757"/>
            <a:ext cx="34925" cy="0"/>
          </a:xfrm>
          <a:prstGeom prst="line">
            <a:avLst/>
          </a:prstGeom>
          <a:noFill/>
          <a:ln w="28575">
            <a:solidFill>
              <a:srgbClr val="000000"/>
            </a:solidFill>
            <a:round/>
            <a:headEnd/>
            <a:tailEnd/>
          </a:ln>
          <a:effectLst/>
        </p:spPr>
        <p:txBody>
          <a:bodyPr wrap="none" anchor="ctr">
            <a:prstTxWarp prst="textNoShape">
              <a:avLst/>
            </a:prstTxWarp>
          </a:bodyPr>
          <a:lstStyle/>
          <a:p>
            <a:endParaRPr lang="en-US" sz="1600"/>
          </a:p>
        </p:txBody>
      </p:sp>
      <p:sp>
        <p:nvSpPr>
          <p:cNvPr id="29" name="Line 30"/>
          <p:cNvSpPr>
            <a:spLocks noChangeShapeType="1"/>
          </p:cNvSpPr>
          <p:nvPr/>
        </p:nvSpPr>
        <p:spPr bwMode="auto">
          <a:xfrm>
            <a:off x="6519245" y="3383607"/>
            <a:ext cx="792163" cy="0"/>
          </a:xfrm>
          <a:prstGeom prst="line">
            <a:avLst/>
          </a:prstGeom>
          <a:noFill/>
          <a:ln w="28575">
            <a:solidFill>
              <a:schemeClr val="tx1"/>
            </a:solidFill>
            <a:round/>
            <a:headEnd/>
            <a:tailEnd/>
          </a:ln>
          <a:effectLst/>
        </p:spPr>
        <p:txBody>
          <a:bodyPr wrap="none" anchor="ctr">
            <a:prstTxWarp prst="textNoShape">
              <a:avLst/>
            </a:prstTxWarp>
          </a:bodyPr>
          <a:lstStyle/>
          <a:p>
            <a:endParaRPr lang="en-US" sz="1600"/>
          </a:p>
        </p:txBody>
      </p:sp>
      <p:sp>
        <p:nvSpPr>
          <p:cNvPr id="36" name="Text Box 41"/>
          <p:cNvSpPr txBox="1">
            <a:spLocks noChangeArrowheads="1"/>
          </p:cNvSpPr>
          <p:nvPr/>
        </p:nvSpPr>
        <p:spPr bwMode="auto">
          <a:xfrm>
            <a:off x="3542349" y="1640532"/>
            <a:ext cx="469900" cy="400050"/>
          </a:xfrm>
          <a:prstGeom prst="rect">
            <a:avLst/>
          </a:prstGeom>
          <a:noFill/>
          <a:ln w="28575">
            <a:noFill/>
            <a:miter lim="800000"/>
            <a:headEnd/>
            <a:tailEnd/>
          </a:ln>
          <a:effectLst/>
        </p:spPr>
        <p:txBody>
          <a:bodyPr wrap="none">
            <a:prstTxWarp prst="textNoShape">
              <a:avLst/>
            </a:prstTxWarp>
            <a:spAutoFit/>
          </a:bodyPr>
          <a:lstStyle/>
          <a:p>
            <a:pPr algn="ctr" eaLnBrk="0" hangingPunct="0"/>
            <a:r>
              <a:rPr lang="pl-PL" sz="2000" dirty="0"/>
              <a:t>00</a:t>
            </a:r>
            <a:endParaRPr lang="en-GB" sz="2000" dirty="0"/>
          </a:p>
        </p:txBody>
      </p:sp>
      <p:sp>
        <p:nvSpPr>
          <p:cNvPr id="37" name="Text Box 42"/>
          <p:cNvSpPr txBox="1">
            <a:spLocks noChangeArrowheads="1"/>
          </p:cNvSpPr>
          <p:nvPr/>
        </p:nvSpPr>
        <p:spPr bwMode="auto">
          <a:xfrm>
            <a:off x="3542349" y="2569220"/>
            <a:ext cx="469900" cy="400050"/>
          </a:xfrm>
          <a:prstGeom prst="rect">
            <a:avLst/>
          </a:prstGeom>
          <a:noFill/>
          <a:ln w="28575">
            <a:noFill/>
            <a:miter lim="800000"/>
            <a:headEnd/>
            <a:tailEnd/>
          </a:ln>
          <a:effectLst/>
        </p:spPr>
        <p:txBody>
          <a:bodyPr wrap="none">
            <a:prstTxWarp prst="textNoShape">
              <a:avLst/>
            </a:prstTxWarp>
            <a:spAutoFit/>
          </a:bodyPr>
          <a:lstStyle/>
          <a:p>
            <a:pPr algn="ctr" eaLnBrk="0" hangingPunct="0"/>
            <a:r>
              <a:rPr lang="pl-PL" sz="2000"/>
              <a:t>01</a:t>
            </a:r>
            <a:endParaRPr lang="en-GB" sz="2000"/>
          </a:p>
        </p:txBody>
      </p:sp>
      <p:sp>
        <p:nvSpPr>
          <p:cNvPr id="38" name="Text Box 43"/>
          <p:cNvSpPr txBox="1">
            <a:spLocks noChangeArrowheads="1"/>
          </p:cNvSpPr>
          <p:nvPr/>
        </p:nvSpPr>
        <p:spPr bwMode="auto">
          <a:xfrm>
            <a:off x="7422263" y="2924820"/>
            <a:ext cx="469900" cy="400050"/>
          </a:xfrm>
          <a:prstGeom prst="rect">
            <a:avLst/>
          </a:prstGeom>
          <a:noFill/>
          <a:ln w="28575">
            <a:noFill/>
            <a:miter lim="800000"/>
            <a:headEnd/>
            <a:tailEnd/>
          </a:ln>
          <a:effectLst/>
        </p:spPr>
        <p:txBody>
          <a:bodyPr wrap="none">
            <a:prstTxWarp prst="textNoShape">
              <a:avLst/>
            </a:prstTxWarp>
            <a:spAutoFit/>
          </a:bodyPr>
          <a:lstStyle/>
          <a:p>
            <a:pPr algn="ctr" eaLnBrk="0" hangingPunct="0"/>
            <a:r>
              <a:rPr lang="pl-PL" sz="2000"/>
              <a:t>10</a:t>
            </a:r>
            <a:endParaRPr lang="en-GB" sz="2000"/>
          </a:p>
        </p:txBody>
      </p:sp>
      <p:sp>
        <p:nvSpPr>
          <p:cNvPr id="39" name="Text Box 44"/>
          <p:cNvSpPr txBox="1">
            <a:spLocks noChangeArrowheads="1"/>
          </p:cNvSpPr>
          <p:nvPr/>
        </p:nvSpPr>
        <p:spPr bwMode="auto">
          <a:xfrm>
            <a:off x="7431788" y="3386782"/>
            <a:ext cx="450850" cy="400050"/>
          </a:xfrm>
          <a:prstGeom prst="rect">
            <a:avLst/>
          </a:prstGeom>
          <a:noFill/>
          <a:ln w="28575">
            <a:solidFill>
              <a:srgbClr val="FF3300"/>
            </a:solidFill>
            <a:miter lim="800000"/>
            <a:headEnd/>
            <a:tailEnd/>
          </a:ln>
          <a:effectLst/>
        </p:spPr>
        <p:txBody>
          <a:bodyPr wrap="none">
            <a:prstTxWarp prst="textNoShape">
              <a:avLst/>
            </a:prstTxWarp>
            <a:spAutoFit/>
          </a:bodyPr>
          <a:lstStyle/>
          <a:p>
            <a:pPr algn="ctr" eaLnBrk="0" hangingPunct="0"/>
            <a:r>
              <a:rPr lang="pl-PL" sz="2000"/>
              <a:t>11</a:t>
            </a:r>
            <a:endParaRPr lang="en-GB" sz="2000"/>
          </a:p>
        </p:txBody>
      </p:sp>
      <p:sp>
        <p:nvSpPr>
          <p:cNvPr id="43" name="Rectangle 38"/>
          <p:cNvSpPr>
            <a:spLocks noChangeArrowheads="1"/>
          </p:cNvSpPr>
          <p:nvPr/>
        </p:nvSpPr>
        <p:spPr bwMode="auto">
          <a:xfrm>
            <a:off x="5928208" y="3909069"/>
            <a:ext cx="433388" cy="320675"/>
          </a:xfrm>
          <a:prstGeom prst="rect">
            <a:avLst/>
          </a:prstGeom>
          <a:solidFill>
            <a:srgbClr val="FFFFFF"/>
          </a:solidFill>
          <a:ln w="28575">
            <a:noFill/>
            <a:miter lim="800000"/>
            <a:headEnd/>
            <a:tailEnd/>
          </a:ln>
          <a:effectLst/>
        </p:spPr>
        <p:txBody>
          <a:bodyPr wrap="none" anchor="ctr">
            <a:prstTxWarp prst="textNoShape">
              <a:avLst/>
            </a:prstTxWarp>
          </a:bodyPr>
          <a:lstStyle/>
          <a:p>
            <a:endParaRPr lang="en-US" sz="1600"/>
          </a:p>
        </p:txBody>
      </p:sp>
      <p:sp>
        <p:nvSpPr>
          <p:cNvPr id="45" name="Rectangle 48"/>
          <p:cNvSpPr>
            <a:spLocks noChangeArrowheads="1"/>
          </p:cNvSpPr>
          <p:nvPr/>
        </p:nvSpPr>
        <p:spPr bwMode="auto">
          <a:xfrm>
            <a:off x="946863" y="3221244"/>
            <a:ext cx="3022151" cy="2435225"/>
          </a:xfrm>
          <a:prstGeom prst="rect">
            <a:avLst/>
          </a:prstGeom>
          <a:noFill/>
          <a:ln w="57150" cmpd="thinThick">
            <a:noFill/>
            <a:miter lim="800000"/>
            <a:headEnd/>
            <a:tailEnd/>
          </a:ln>
          <a:effectLst/>
        </p:spPr>
        <p:txBody>
          <a:bodyPr wrap="none" anchor="ctr">
            <a:prstTxWarp prst="textNoShape">
              <a:avLst/>
            </a:prstTxWarp>
          </a:bodyPr>
          <a:lstStyle/>
          <a:p>
            <a:r>
              <a:rPr lang="en-US" sz="2000" dirty="0" smtClean="0"/>
              <a:t>An exhaustive test fails to </a:t>
            </a:r>
            <a:br>
              <a:rPr lang="en-US" sz="2000" dirty="0" smtClean="0"/>
            </a:br>
            <a:r>
              <a:rPr lang="en-US" sz="2000" dirty="0" smtClean="0"/>
              <a:t>detect the fault if applied </a:t>
            </a:r>
            <a:br>
              <a:rPr lang="en-US" sz="2000" dirty="0" smtClean="0"/>
            </a:br>
            <a:r>
              <a:rPr lang="en-US" sz="2000" dirty="0" smtClean="0"/>
              <a:t>in the following order:</a:t>
            </a:r>
          </a:p>
          <a:p>
            <a:pPr algn="ctr"/>
            <a:r>
              <a:rPr lang="en-US" sz="2400" dirty="0" smtClean="0"/>
              <a:t>0  1  </a:t>
            </a:r>
            <a:r>
              <a:rPr lang="en-US" sz="2400" dirty="0" smtClean="0">
                <a:solidFill>
                  <a:srgbClr val="FF0000"/>
                </a:solidFill>
              </a:rPr>
              <a:t>0</a:t>
            </a:r>
            <a:r>
              <a:rPr lang="en-US" sz="2400" dirty="0" smtClean="0"/>
              <a:t>  1</a:t>
            </a:r>
          </a:p>
          <a:p>
            <a:pPr algn="ctr"/>
            <a:r>
              <a:rPr lang="en-US" sz="2400" dirty="0" smtClean="0"/>
              <a:t>0  0  </a:t>
            </a:r>
            <a:r>
              <a:rPr lang="en-US" sz="2400" dirty="0" smtClean="0">
                <a:solidFill>
                  <a:srgbClr val="FF0000"/>
                </a:solidFill>
              </a:rPr>
              <a:t>1</a:t>
            </a:r>
            <a:r>
              <a:rPr lang="en-US" sz="2400" dirty="0" smtClean="0"/>
              <a:t>  1</a:t>
            </a:r>
          </a:p>
          <a:p>
            <a:pPr algn="ctr">
              <a:spcBef>
                <a:spcPct val="40000"/>
              </a:spcBef>
            </a:pPr>
            <a:r>
              <a:rPr lang="en-US" sz="2400" dirty="0" smtClean="0"/>
              <a:t>1  0  </a:t>
            </a:r>
            <a:r>
              <a:rPr lang="en-US" sz="2400" dirty="0" smtClean="0">
                <a:solidFill>
                  <a:srgbClr val="FF0000"/>
                </a:solidFill>
              </a:rPr>
              <a:t>0</a:t>
            </a:r>
            <a:r>
              <a:rPr lang="en-US" sz="2400" dirty="0" smtClean="0"/>
              <a:t>  0</a:t>
            </a:r>
            <a:endParaRPr lang="en-US" sz="2400" dirty="0"/>
          </a:p>
        </p:txBody>
      </p:sp>
      <p:sp>
        <p:nvSpPr>
          <p:cNvPr id="49" name="Text Box 39"/>
          <p:cNvSpPr txBox="1">
            <a:spLocks noChangeArrowheads="1"/>
          </p:cNvSpPr>
          <p:nvPr/>
        </p:nvSpPr>
        <p:spPr bwMode="auto">
          <a:xfrm>
            <a:off x="7008930" y="2075095"/>
            <a:ext cx="1713814" cy="923330"/>
          </a:xfrm>
          <a:prstGeom prst="rect">
            <a:avLst/>
          </a:prstGeom>
          <a:noFill/>
          <a:ln w="28575">
            <a:noFill/>
            <a:miter lim="800000"/>
            <a:headEnd/>
            <a:tailEnd/>
          </a:ln>
          <a:effectLst/>
        </p:spPr>
        <p:txBody>
          <a:bodyPr wrap="square">
            <a:prstTxWarp prst="textNoShape">
              <a:avLst/>
            </a:prstTxWarp>
            <a:spAutoFit/>
          </a:bodyPr>
          <a:lstStyle/>
          <a:p>
            <a:pPr eaLnBrk="0" hangingPunct="0"/>
            <a:r>
              <a:rPr lang="en-US" dirty="0" smtClean="0"/>
              <a:t>Z is floating and retains the previous state</a:t>
            </a:r>
            <a:endParaRPr lang="en-US" dirty="0"/>
          </a:p>
        </p:txBody>
      </p:sp>
      <p:grpSp>
        <p:nvGrpSpPr>
          <p:cNvPr id="35" name="Group 7"/>
          <p:cNvGrpSpPr/>
          <p:nvPr/>
        </p:nvGrpSpPr>
        <p:grpSpPr>
          <a:xfrm>
            <a:off x="113292" y="6111580"/>
            <a:ext cx="5632085" cy="584776"/>
            <a:chOff x="113292" y="6390980"/>
            <a:chExt cx="5632085" cy="584776"/>
          </a:xfrm>
        </p:grpSpPr>
        <p:pic>
          <p:nvPicPr>
            <p:cNvPr id="40" name="Picture 8"/>
            <p:cNvPicPr>
              <a:picLocks noChangeAspect="1"/>
            </p:cNvPicPr>
            <p:nvPr/>
          </p:nvPicPr>
          <p:blipFill>
            <a:blip r:embed="rId3"/>
            <a:stretch>
              <a:fillRect/>
            </a:stretch>
          </p:blipFill>
          <p:spPr>
            <a:xfrm>
              <a:off x="113292" y="6448404"/>
              <a:ext cx="645220" cy="324119"/>
            </a:xfrm>
            <a:prstGeom prst="rect">
              <a:avLst/>
            </a:prstGeom>
          </p:spPr>
        </p:pic>
        <p:sp>
          <p:nvSpPr>
            <p:cNvPr id="41" name="TextBox 9"/>
            <p:cNvSpPr txBox="1"/>
            <p:nvPr/>
          </p:nvSpPr>
          <p:spPr>
            <a:xfrm>
              <a:off x="709924" y="6390980"/>
              <a:ext cx="5035453" cy="584776"/>
            </a:xfrm>
            <a:prstGeom prst="rect">
              <a:avLst/>
            </a:prstGeom>
            <a:noFill/>
          </p:spPr>
          <p:txBody>
            <a:bodyPr wrap="none" rtlCol="0">
              <a:spAutoFit/>
            </a:bodyPr>
            <a:lstStyle/>
            <a:p>
              <a:r>
                <a:rPr lang="en-US" sz="1600" dirty="0" smtClean="0">
                  <a:latin typeface="Comic Sans MS"/>
                  <a:cs typeface="Comic Sans MS"/>
                </a:rPr>
                <a:t>G.R. Case, Proc. DAC, 1976</a:t>
              </a:r>
            </a:p>
            <a:p>
              <a:r>
                <a:rPr lang="en-US" sz="1600" dirty="0" smtClean="0">
                  <a:latin typeface="Comic Sans MS"/>
                  <a:cs typeface="Comic Sans MS"/>
                </a:rPr>
                <a:t>R.L. </a:t>
              </a:r>
              <a:r>
                <a:rPr lang="en-US" sz="1600" dirty="0" err="1" smtClean="0">
                  <a:latin typeface="Comic Sans MS"/>
                  <a:cs typeface="Comic Sans MS"/>
                </a:rPr>
                <a:t>Wadsack</a:t>
              </a:r>
              <a:r>
                <a:rPr lang="en-US" sz="1600" dirty="0" smtClean="0">
                  <a:latin typeface="Comic Sans MS"/>
                  <a:cs typeface="Comic Sans MS"/>
                </a:rPr>
                <a:t>, Bell System Technical Journal, 1978</a:t>
              </a:r>
              <a:endParaRPr lang="en-US" sz="1600" dirty="0">
                <a:latin typeface="Comic Sans MS"/>
                <a:cs typeface="Comic Sans MS"/>
              </a:endParaRPr>
            </a:p>
          </p:txBody>
        </p:sp>
      </p:grpSp>
      <p:sp>
        <p:nvSpPr>
          <p:cNvPr id="19" name="PoleTekstowe 18"/>
          <p:cNvSpPr txBox="1"/>
          <p:nvPr/>
        </p:nvSpPr>
        <p:spPr>
          <a:xfrm>
            <a:off x="3172494" y="1652365"/>
            <a:ext cx="377026" cy="400110"/>
          </a:xfrm>
          <a:prstGeom prst="rect">
            <a:avLst/>
          </a:prstGeom>
          <a:noFill/>
        </p:spPr>
        <p:txBody>
          <a:bodyPr wrap="none" rtlCol="0">
            <a:spAutoFit/>
          </a:bodyPr>
          <a:lstStyle/>
          <a:p>
            <a:r>
              <a:rPr lang="en-US" sz="2000" dirty="0" smtClean="0"/>
              <a:t>A</a:t>
            </a:r>
            <a:endParaRPr lang="en-US" sz="2000" dirty="0"/>
          </a:p>
        </p:txBody>
      </p:sp>
      <p:sp>
        <p:nvSpPr>
          <p:cNvPr id="42" name="PoleTekstowe 41"/>
          <p:cNvSpPr txBox="1"/>
          <p:nvPr/>
        </p:nvSpPr>
        <p:spPr>
          <a:xfrm>
            <a:off x="3172494" y="2568277"/>
            <a:ext cx="355736" cy="400110"/>
          </a:xfrm>
          <a:prstGeom prst="rect">
            <a:avLst/>
          </a:prstGeom>
          <a:noFill/>
        </p:spPr>
        <p:txBody>
          <a:bodyPr wrap="none" rtlCol="0">
            <a:spAutoFit/>
          </a:bodyPr>
          <a:lstStyle/>
          <a:p>
            <a:r>
              <a:rPr lang="en-US" sz="2000" dirty="0" smtClean="0"/>
              <a:t>B</a:t>
            </a:r>
            <a:endParaRPr lang="en-US" sz="2000" dirty="0"/>
          </a:p>
        </p:txBody>
      </p:sp>
      <p:sp>
        <p:nvSpPr>
          <p:cNvPr id="44" name="PoleTekstowe 43"/>
          <p:cNvSpPr txBox="1"/>
          <p:nvPr/>
        </p:nvSpPr>
        <p:spPr>
          <a:xfrm>
            <a:off x="7938345" y="3204493"/>
            <a:ext cx="325668" cy="369332"/>
          </a:xfrm>
          <a:prstGeom prst="rect">
            <a:avLst/>
          </a:prstGeom>
          <a:noFill/>
        </p:spPr>
        <p:txBody>
          <a:bodyPr wrap="none" rtlCol="0">
            <a:spAutoFit/>
          </a:bodyPr>
          <a:lstStyle/>
          <a:p>
            <a:r>
              <a:rPr lang="en-US" dirty="0" smtClean="0"/>
              <a:t>Z</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CMOS stuck-short fault</a:t>
            </a:r>
            <a:endParaRPr lang="en-US" dirty="0"/>
          </a:p>
        </p:txBody>
      </p:sp>
      <p:sp>
        <p:nvSpPr>
          <p:cNvPr id="5" name="Text Box 5"/>
          <p:cNvSpPr txBox="1">
            <a:spLocks noChangeArrowheads="1"/>
          </p:cNvSpPr>
          <p:nvPr/>
        </p:nvSpPr>
        <p:spPr bwMode="auto">
          <a:xfrm>
            <a:off x="4729673" y="1143154"/>
            <a:ext cx="1211014" cy="369332"/>
          </a:xfrm>
          <a:prstGeom prst="rect">
            <a:avLst/>
          </a:prstGeom>
          <a:noFill/>
          <a:ln w="28575">
            <a:noFill/>
            <a:miter lim="800000"/>
            <a:headEnd/>
            <a:tailEnd/>
          </a:ln>
          <a:effectLst/>
        </p:spPr>
        <p:txBody>
          <a:bodyPr wrap="none">
            <a:prstTxWarp prst="textNoShape">
              <a:avLst/>
            </a:prstTxWarp>
            <a:spAutoFit/>
          </a:bodyPr>
          <a:lstStyle/>
          <a:p>
            <a:pPr eaLnBrk="0" hangingPunct="0"/>
            <a:r>
              <a:rPr lang="en-US" dirty="0" smtClean="0"/>
              <a:t>NOR gate</a:t>
            </a:r>
            <a:endParaRPr lang="en-US" dirty="0"/>
          </a:p>
        </p:txBody>
      </p:sp>
      <p:sp>
        <p:nvSpPr>
          <p:cNvPr id="6" name="Oval 7"/>
          <p:cNvSpPr>
            <a:spLocks noChangeArrowheads="1"/>
          </p:cNvSpPr>
          <p:nvPr/>
        </p:nvSpPr>
        <p:spPr bwMode="auto">
          <a:xfrm>
            <a:off x="6054725" y="3615382"/>
            <a:ext cx="1016000" cy="1016000"/>
          </a:xfrm>
          <a:prstGeom prst="ellipse">
            <a:avLst/>
          </a:prstGeom>
          <a:solidFill>
            <a:srgbClr val="BFBFBF"/>
          </a:solidFill>
          <a:ln w="9525" cap="rnd">
            <a:noFill/>
            <a:prstDash val="sysDot"/>
            <a:round/>
            <a:headEnd/>
            <a:tailEnd/>
          </a:ln>
          <a:effectLst/>
        </p:spPr>
        <p:txBody>
          <a:bodyPr wrap="none" anchor="ctr">
            <a:prstTxWarp prst="textNoShape">
              <a:avLst/>
            </a:prstTxWarp>
          </a:bodyPr>
          <a:lstStyle/>
          <a:p>
            <a:endParaRPr lang="en-US" sz="1600"/>
          </a:p>
        </p:txBody>
      </p:sp>
      <p:sp>
        <p:nvSpPr>
          <p:cNvPr id="7" name="Line 8"/>
          <p:cNvSpPr>
            <a:spLocks noChangeShapeType="1"/>
          </p:cNvSpPr>
          <p:nvPr/>
        </p:nvSpPr>
        <p:spPr bwMode="auto">
          <a:xfrm rot="5400000" flipH="1">
            <a:off x="6021388" y="4083695"/>
            <a:ext cx="590550" cy="0"/>
          </a:xfrm>
          <a:prstGeom prst="line">
            <a:avLst/>
          </a:prstGeom>
          <a:noFill/>
          <a:ln w="19050">
            <a:solidFill>
              <a:srgbClr val="000000"/>
            </a:solidFill>
            <a:round/>
            <a:headEnd/>
            <a:tailEnd/>
          </a:ln>
          <a:effectLst/>
        </p:spPr>
        <p:txBody>
          <a:bodyPr wrap="none" anchor="ctr">
            <a:prstTxWarp prst="textNoShape">
              <a:avLst/>
            </a:prstTxWarp>
          </a:bodyPr>
          <a:lstStyle/>
          <a:p>
            <a:endParaRPr lang="en-US" sz="1600"/>
          </a:p>
        </p:txBody>
      </p:sp>
      <p:sp>
        <p:nvSpPr>
          <p:cNvPr id="8" name="Freeform 9"/>
          <p:cNvSpPr>
            <a:spLocks/>
          </p:cNvSpPr>
          <p:nvPr/>
        </p:nvSpPr>
        <p:spPr bwMode="auto">
          <a:xfrm>
            <a:off x="6408738" y="1169045"/>
            <a:ext cx="276225" cy="3902075"/>
          </a:xfrm>
          <a:custGeom>
            <a:avLst/>
            <a:gdLst/>
            <a:ahLst/>
            <a:cxnLst>
              <a:cxn ang="0">
                <a:pos x="168" y="0"/>
              </a:cxn>
              <a:cxn ang="0">
                <a:pos x="168" y="270"/>
              </a:cxn>
              <a:cxn ang="0">
                <a:pos x="0" y="270"/>
              </a:cxn>
              <a:cxn ang="0">
                <a:pos x="0" y="636"/>
              </a:cxn>
              <a:cxn ang="0">
                <a:pos x="174" y="636"/>
              </a:cxn>
              <a:cxn ang="0">
                <a:pos x="174" y="866"/>
              </a:cxn>
              <a:cxn ang="0">
                <a:pos x="8" y="866"/>
              </a:cxn>
              <a:cxn ang="0">
                <a:pos x="6" y="1211"/>
              </a:cxn>
              <a:cxn ang="0">
                <a:pos x="171" y="1211"/>
              </a:cxn>
              <a:cxn ang="0">
                <a:pos x="174" y="1656"/>
              </a:cxn>
              <a:cxn ang="0">
                <a:pos x="0" y="1656"/>
              </a:cxn>
              <a:cxn ang="0">
                <a:pos x="0" y="2022"/>
              </a:cxn>
              <a:cxn ang="0">
                <a:pos x="174" y="2022"/>
              </a:cxn>
              <a:cxn ang="0">
                <a:pos x="169" y="2458"/>
              </a:cxn>
            </a:cxnLst>
            <a:rect l="0" t="0" r="r" b="b"/>
            <a:pathLst>
              <a:path w="174" h="2458">
                <a:moveTo>
                  <a:pt x="168" y="0"/>
                </a:moveTo>
                <a:lnTo>
                  <a:pt x="168" y="270"/>
                </a:lnTo>
                <a:lnTo>
                  <a:pt x="0" y="270"/>
                </a:lnTo>
                <a:lnTo>
                  <a:pt x="0" y="636"/>
                </a:lnTo>
                <a:lnTo>
                  <a:pt x="174" y="636"/>
                </a:lnTo>
                <a:lnTo>
                  <a:pt x="174" y="866"/>
                </a:lnTo>
                <a:lnTo>
                  <a:pt x="8" y="866"/>
                </a:lnTo>
                <a:lnTo>
                  <a:pt x="6" y="1211"/>
                </a:lnTo>
                <a:lnTo>
                  <a:pt x="171" y="1211"/>
                </a:lnTo>
                <a:lnTo>
                  <a:pt x="174" y="1656"/>
                </a:lnTo>
                <a:lnTo>
                  <a:pt x="0" y="1656"/>
                </a:lnTo>
                <a:lnTo>
                  <a:pt x="0" y="2022"/>
                </a:lnTo>
                <a:lnTo>
                  <a:pt x="174" y="2022"/>
                </a:lnTo>
                <a:lnTo>
                  <a:pt x="169" y="2458"/>
                </a:lnTo>
              </a:path>
            </a:pathLst>
          </a:custGeom>
          <a:noFill/>
          <a:ln w="28575" cap="flat" cmpd="sng">
            <a:solidFill>
              <a:schemeClr val="tx1"/>
            </a:solidFill>
            <a:prstDash val="solid"/>
            <a:round/>
            <a:headEnd type="diamond" w="med" len="med"/>
            <a:tailEnd/>
          </a:ln>
          <a:effectLst/>
        </p:spPr>
        <p:txBody>
          <a:bodyPr wrap="none" anchor="ctr">
            <a:prstTxWarp prst="textNoShape">
              <a:avLst/>
            </a:prstTxWarp>
          </a:bodyPr>
          <a:lstStyle/>
          <a:p>
            <a:endParaRPr lang="en-US" sz="1600"/>
          </a:p>
        </p:txBody>
      </p:sp>
      <p:sp>
        <p:nvSpPr>
          <p:cNvPr id="9" name="Freeform 10"/>
          <p:cNvSpPr>
            <a:spLocks/>
          </p:cNvSpPr>
          <p:nvPr/>
        </p:nvSpPr>
        <p:spPr bwMode="auto">
          <a:xfrm>
            <a:off x="4598988" y="1891357"/>
            <a:ext cx="400050" cy="2200275"/>
          </a:xfrm>
          <a:custGeom>
            <a:avLst/>
            <a:gdLst/>
            <a:ahLst/>
            <a:cxnLst>
              <a:cxn ang="0">
                <a:pos x="0" y="0"/>
              </a:cxn>
              <a:cxn ang="0">
                <a:pos x="0" y="1392"/>
              </a:cxn>
              <a:cxn ang="0">
                <a:pos x="252" y="1392"/>
              </a:cxn>
            </a:cxnLst>
            <a:rect l="0" t="0" r="r" b="b"/>
            <a:pathLst>
              <a:path w="252" h="1392">
                <a:moveTo>
                  <a:pt x="0" y="0"/>
                </a:moveTo>
                <a:lnTo>
                  <a:pt x="0" y="1392"/>
                </a:lnTo>
                <a:lnTo>
                  <a:pt x="252" y="1392"/>
                </a:lnTo>
              </a:path>
            </a:pathLst>
          </a:custGeom>
          <a:noFill/>
          <a:ln w="28575" cap="flat" cmpd="sng">
            <a:solidFill>
              <a:schemeClr val="tx1"/>
            </a:solidFill>
            <a:prstDash val="solid"/>
            <a:round/>
            <a:headEnd type="oval" w="med" len="med"/>
            <a:tailEnd type="none" w="med" len="med"/>
          </a:ln>
          <a:effectLst/>
        </p:spPr>
        <p:txBody>
          <a:bodyPr wrap="none" anchor="ctr">
            <a:prstTxWarp prst="textNoShape">
              <a:avLst/>
            </a:prstTxWarp>
          </a:bodyPr>
          <a:lstStyle/>
          <a:p>
            <a:endParaRPr lang="en-US" sz="1600"/>
          </a:p>
        </p:txBody>
      </p:sp>
      <p:sp>
        <p:nvSpPr>
          <p:cNvPr id="10" name="Line 11"/>
          <p:cNvSpPr>
            <a:spLocks noChangeShapeType="1"/>
          </p:cNvSpPr>
          <p:nvPr/>
        </p:nvSpPr>
        <p:spPr bwMode="auto">
          <a:xfrm rot="5400000" flipH="1">
            <a:off x="6021388" y="1883420"/>
            <a:ext cx="590550" cy="0"/>
          </a:xfrm>
          <a:prstGeom prst="line">
            <a:avLst/>
          </a:prstGeom>
          <a:noFill/>
          <a:ln w="19050">
            <a:solidFill>
              <a:srgbClr val="000000"/>
            </a:solidFill>
            <a:round/>
            <a:headEnd/>
            <a:tailEnd/>
          </a:ln>
          <a:effectLst/>
        </p:spPr>
        <p:txBody>
          <a:bodyPr wrap="none" anchor="ctr">
            <a:prstTxWarp prst="textNoShape">
              <a:avLst/>
            </a:prstTxWarp>
          </a:bodyPr>
          <a:lstStyle/>
          <a:p>
            <a:endParaRPr lang="en-US" sz="1600"/>
          </a:p>
        </p:txBody>
      </p:sp>
      <p:sp>
        <p:nvSpPr>
          <p:cNvPr id="11" name="AutoShape 12"/>
          <p:cNvSpPr>
            <a:spLocks noChangeArrowheads="1"/>
          </p:cNvSpPr>
          <p:nvPr/>
        </p:nvSpPr>
        <p:spPr bwMode="auto">
          <a:xfrm>
            <a:off x="6210300" y="1829445"/>
            <a:ext cx="100013" cy="100012"/>
          </a:xfrm>
          <a:prstGeom prst="flowChartConnector">
            <a:avLst/>
          </a:prstGeom>
          <a:solidFill>
            <a:srgbClr val="000000"/>
          </a:solidFill>
          <a:ln w="19050">
            <a:solidFill>
              <a:srgbClr val="000000"/>
            </a:solidFill>
            <a:round/>
            <a:headEnd/>
            <a:tailEnd/>
          </a:ln>
          <a:effectLst/>
        </p:spPr>
        <p:txBody>
          <a:bodyPr wrap="none" anchor="ctr">
            <a:prstTxWarp prst="textNoShape">
              <a:avLst/>
            </a:prstTxWarp>
          </a:bodyPr>
          <a:lstStyle/>
          <a:p>
            <a:endParaRPr lang="en-US" sz="1600"/>
          </a:p>
        </p:txBody>
      </p:sp>
      <p:sp>
        <p:nvSpPr>
          <p:cNvPr id="12" name="Line 13"/>
          <p:cNvSpPr>
            <a:spLocks noChangeShapeType="1"/>
          </p:cNvSpPr>
          <p:nvPr/>
        </p:nvSpPr>
        <p:spPr bwMode="auto">
          <a:xfrm rot="5400000" flipH="1">
            <a:off x="6042025" y="2816870"/>
            <a:ext cx="590550" cy="0"/>
          </a:xfrm>
          <a:prstGeom prst="line">
            <a:avLst/>
          </a:prstGeom>
          <a:noFill/>
          <a:ln w="19050">
            <a:solidFill>
              <a:schemeClr val="tx1"/>
            </a:solidFill>
            <a:round/>
            <a:headEnd/>
            <a:tailEnd/>
          </a:ln>
          <a:effectLst/>
        </p:spPr>
        <p:txBody>
          <a:bodyPr wrap="none" anchor="ctr">
            <a:prstTxWarp prst="textNoShape">
              <a:avLst/>
            </a:prstTxWarp>
          </a:bodyPr>
          <a:lstStyle/>
          <a:p>
            <a:endParaRPr lang="en-US" sz="1600"/>
          </a:p>
        </p:txBody>
      </p:sp>
      <p:sp>
        <p:nvSpPr>
          <p:cNvPr id="13" name="AutoShape 14"/>
          <p:cNvSpPr>
            <a:spLocks noChangeArrowheads="1"/>
          </p:cNvSpPr>
          <p:nvPr/>
        </p:nvSpPr>
        <p:spPr bwMode="auto">
          <a:xfrm>
            <a:off x="6223000" y="2751782"/>
            <a:ext cx="100013" cy="100013"/>
          </a:xfrm>
          <a:prstGeom prst="flowChartConnector">
            <a:avLst/>
          </a:prstGeom>
          <a:solidFill>
            <a:srgbClr val="000000"/>
          </a:solidFill>
          <a:ln w="19050">
            <a:solidFill>
              <a:srgbClr val="000000"/>
            </a:solidFill>
            <a:round/>
            <a:headEnd/>
            <a:tailEnd/>
          </a:ln>
          <a:effectLst/>
        </p:spPr>
        <p:txBody>
          <a:bodyPr wrap="none" anchor="ctr">
            <a:prstTxWarp prst="textNoShape">
              <a:avLst/>
            </a:prstTxWarp>
          </a:bodyPr>
          <a:lstStyle/>
          <a:p>
            <a:endParaRPr lang="en-US" sz="1600"/>
          </a:p>
        </p:txBody>
      </p:sp>
      <p:sp>
        <p:nvSpPr>
          <p:cNvPr id="14" name="Line 15"/>
          <p:cNvSpPr>
            <a:spLocks noChangeShapeType="1"/>
          </p:cNvSpPr>
          <p:nvPr/>
        </p:nvSpPr>
        <p:spPr bwMode="auto">
          <a:xfrm flipH="1">
            <a:off x="4148138" y="1886595"/>
            <a:ext cx="2089150" cy="0"/>
          </a:xfrm>
          <a:prstGeom prst="line">
            <a:avLst/>
          </a:prstGeom>
          <a:noFill/>
          <a:ln w="28575">
            <a:solidFill>
              <a:schemeClr val="tx1"/>
            </a:solidFill>
            <a:round/>
            <a:headEnd/>
            <a:tailEnd/>
          </a:ln>
          <a:effectLst/>
        </p:spPr>
        <p:txBody>
          <a:bodyPr wrap="none" anchor="ctr">
            <a:prstTxWarp prst="textNoShape">
              <a:avLst/>
            </a:prstTxWarp>
          </a:bodyPr>
          <a:lstStyle/>
          <a:p>
            <a:endParaRPr lang="en-US" sz="1600"/>
          </a:p>
        </p:txBody>
      </p:sp>
      <p:sp>
        <p:nvSpPr>
          <p:cNvPr id="15" name="Line 16"/>
          <p:cNvSpPr>
            <a:spLocks noChangeShapeType="1"/>
          </p:cNvSpPr>
          <p:nvPr/>
        </p:nvSpPr>
        <p:spPr bwMode="auto">
          <a:xfrm flipH="1">
            <a:off x="4148138" y="2794645"/>
            <a:ext cx="2089150" cy="0"/>
          </a:xfrm>
          <a:prstGeom prst="line">
            <a:avLst/>
          </a:prstGeom>
          <a:noFill/>
          <a:ln w="28575">
            <a:solidFill>
              <a:schemeClr val="tx1"/>
            </a:solidFill>
            <a:round/>
            <a:headEnd/>
            <a:tailEnd/>
          </a:ln>
          <a:effectLst/>
        </p:spPr>
        <p:txBody>
          <a:bodyPr wrap="none" anchor="ctr">
            <a:prstTxWarp prst="textNoShape">
              <a:avLst/>
            </a:prstTxWarp>
          </a:bodyPr>
          <a:lstStyle/>
          <a:p>
            <a:endParaRPr lang="en-US" sz="1600"/>
          </a:p>
        </p:txBody>
      </p:sp>
      <p:sp>
        <p:nvSpPr>
          <p:cNvPr id="16" name="Freeform 17"/>
          <p:cNvSpPr>
            <a:spLocks/>
          </p:cNvSpPr>
          <p:nvPr/>
        </p:nvSpPr>
        <p:spPr bwMode="auto">
          <a:xfrm>
            <a:off x="5108575" y="3383607"/>
            <a:ext cx="1568450" cy="1395413"/>
          </a:xfrm>
          <a:custGeom>
            <a:avLst/>
            <a:gdLst/>
            <a:ahLst/>
            <a:cxnLst>
              <a:cxn ang="0">
                <a:pos x="988" y="0"/>
              </a:cxn>
              <a:cxn ang="0">
                <a:pos x="168" y="0"/>
              </a:cxn>
              <a:cxn ang="0">
                <a:pos x="174" y="260"/>
              </a:cxn>
              <a:cxn ang="0">
                <a:pos x="0" y="260"/>
              </a:cxn>
              <a:cxn ang="0">
                <a:pos x="0" y="626"/>
              </a:cxn>
              <a:cxn ang="0">
                <a:pos x="174" y="626"/>
              </a:cxn>
              <a:cxn ang="0">
                <a:pos x="180" y="879"/>
              </a:cxn>
              <a:cxn ang="0">
                <a:pos x="987" y="879"/>
              </a:cxn>
            </a:cxnLst>
            <a:rect l="0" t="0" r="r" b="b"/>
            <a:pathLst>
              <a:path w="988" h="879">
                <a:moveTo>
                  <a:pt x="988" y="0"/>
                </a:moveTo>
                <a:lnTo>
                  <a:pt x="168" y="0"/>
                </a:lnTo>
                <a:lnTo>
                  <a:pt x="174" y="260"/>
                </a:lnTo>
                <a:lnTo>
                  <a:pt x="0" y="260"/>
                </a:lnTo>
                <a:lnTo>
                  <a:pt x="0" y="626"/>
                </a:lnTo>
                <a:lnTo>
                  <a:pt x="174" y="626"/>
                </a:lnTo>
                <a:lnTo>
                  <a:pt x="180" y="879"/>
                </a:lnTo>
                <a:lnTo>
                  <a:pt x="987" y="879"/>
                </a:lnTo>
              </a:path>
            </a:pathLst>
          </a:custGeom>
          <a:noFill/>
          <a:ln w="28575" cap="flat" cmpd="sng">
            <a:solidFill>
              <a:schemeClr val="tx1"/>
            </a:solidFill>
            <a:prstDash val="solid"/>
            <a:round/>
            <a:headEnd type="oval" w="med" len="med"/>
            <a:tailEnd type="oval" w="med" len="med"/>
          </a:ln>
          <a:effectLst/>
        </p:spPr>
        <p:txBody>
          <a:bodyPr wrap="none" anchor="ctr">
            <a:prstTxWarp prst="textNoShape">
              <a:avLst/>
            </a:prstTxWarp>
          </a:bodyPr>
          <a:lstStyle/>
          <a:p>
            <a:endParaRPr lang="en-US" sz="1600"/>
          </a:p>
        </p:txBody>
      </p:sp>
      <p:sp>
        <p:nvSpPr>
          <p:cNvPr id="17" name="Line 18"/>
          <p:cNvSpPr>
            <a:spLocks noChangeShapeType="1"/>
          </p:cNvSpPr>
          <p:nvPr/>
        </p:nvSpPr>
        <p:spPr bwMode="auto">
          <a:xfrm rot="5400000" flipH="1">
            <a:off x="4708525" y="4085282"/>
            <a:ext cx="590550" cy="0"/>
          </a:xfrm>
          <a:prstGeom prst="line">
            <a:avLst/>
          </a:prstGeom>
          <a:noFill/>
          <a:ln w="19050">
            <a:solidFill>
              <a:srgbClr val="000000"/>
            </a:solidFill>
            <a:round/>
            <a:headEnd/>
            <a:tailEnd/>
          </a:ln>
          <a:effectLst/>
        </p:spPr>
        <p:txBody>
          <a:bodyPr wrap="none" anchor="ctr">
            <a:prstTxWarp prst="textNoShape">
              <a:avLst/>
            </a:prstTxWarp>
          </a:bodyPr>
          <a:lstStyle/>
          <a:p>
            <a:endParaRPr lang="en-US" sz="1600"/>
          </a:p>
        </p:txBody>
      </p:sp>
      <p:sp>
        <p:nvSpPr>
          <p:cNvPr id="18" name="Freeform 19"/>
          <p:cNvSpPr>
            <a:spLocks/>
          </p:cNvSpPr>
          <p:nvPr/>
        </p:nvSpPr>
        <p:spPr bwMode="auto">
          <a:xfrm>
            <a:off x="5895975" y="2786707"/>
            <a:ext cx="400050" cy="1304925"/>
          </a:xfrm>
          <a:custGeom>
            <a:avLst/>
            <a:gdLst/>
            <a:ahLst/>
            <a:cxnLst>
              <a:cxn ang="0">
                <a:pos x="0" y="0"/>
              </a:cxn>
              <a:cxn ang="0">
                <a:pos x="0" y="1392"/>
              </a:cxn>
              <a:cxn ang="0">
                <a:pos x="252" y="1392"/>
              </a:cxn>
            </a:cxnLst>
            <a:rect l="0" t="0" r="r" b="b"/>
            <a:pathLst>
              <a:path w="252" h="1392">
                <a:moveTo>
                  <a:pt x="0" y="0"/>
                </a:moveTo>
                <a:lnTo>
                  <a:pt x="0" y="1392"/>
                </a:lnTo>
                <a:lnTo>
                  <a:pt x="252" y="1392"/>
                </a:lnTo>
              </a:path>
            </a:pathLst>
          </a:custGeom>
          <a:noFill/>
          <a:ln w="28575" cap="flat" cmpd="sng">
            <a:solidFill>
              <a:schemeClr val="tx1"/>
            </a:solidFill>
            <a:prstDash val="solid"/>
            <a:round/>
            <a:headEnd type="oval" w="med" len="med"/>
            <a:tailEnd type="none" w="med" len="med"/>
          </a:ln>
          <a:effectLst/>
        </p:spPr>
        <p:txBody>
          <a:bodyPr wrap="none" anchor="ctr">
            <a:prstTxWarp prst="textNoShape">
              <a:avLst/>
            </a:prstTxWarp>
          </a:bodyPr>
          <a:lstStyle/>
          <a:p>
            <a:endParaRPr lang="en-US" sz="1600"/>
          </a:p>
        </p:txBody>
      </p:sp>
      <p:sp>
        <p:nvSpPr>
          <p:cNvPr id="21" name="Text Box 22"/>
          <p:cNvSpPr txBox="1">
            <a:spLocks noChangeArrowheads="1"/>
          </p:cNvSpPr>
          <p:nvPr/>
        </p:nvSpPr>
        <p:spPr bwMode="auto">
          <a:xfrm>
            <a:off x="6630988" y="1634182"/>
            <a:ext cx="450831" cy="400110"/>
          </a:xfrm>
          <a:prstGeom prst="rect">
            <a:avLst/>
          </a:prstGeom>
          <a:noFill/>
          <a:ln w="28575">
            <a:noFill/>
            <a:miter lim="800000"/>
            <a:headEnd/>
            <a:tailEnd/>
          </a:ln>
          <a:effectLst/>
        </p:spPr>
        <p:txBody>
          <a:bodyPr wrap="none">
            <a:prstTxWarp prst="textNoShape">
              <a:avLst/>
            </a:prstTxWarp>
            <a:spAutoFit/>
          </a:bodyPr>
          <a:lstStyle/>
          <a:p>
            <a:pPr eaLnBrk="0" hangingPunct="0"/>
            <a:r>
              <a:rPr lang="pl-PL" sz="2000"/>
              <a:t>P</a:t>
            </a:r>
            <a:r>
              <a:rPr lang="pl-PL" sz="2000" baseline="-25000"/>
              <a:t>1</a:t>
            </a:r>
          </a:p>
        </p:txBody>
      </p:sp>
      <p:sp>
        <p:nvSpPr>
          <p:cNvPr id="22" name="Text Box 23"/>
          <p:cNvSpPr txBox="1">
            <a:spLocks noChangeArrowheads="1"/>
          </p:cNvSpPr>
          <p:nvPr/>
        </p:nvSpPr>
        <p:spPr bwMode="auto">
          <a:xfrm>
            <a:off x="6630988" y="2575570"/>
            <a:ext cx="450831" cy="400110"/>
          </a:xfrm>
          <a:prstGeom prst="rect">
            <a:avLst/>
          </a:prstGeom>
          <a:noFill/>
          <a:ln w="28575">
            <a:noFill/>
            <a:miter lim="800000"/>
            <a:headEnd/>
            <a:tailEnd/>
          </a:ln>
          <a:effectLst/>
        </p:spPr>
        <p:txBody>
          <a:bodyPr wrap="none">
            <a:prstTxWarp prst="textNoShape">
              <a:avLst/>
            </a:prstTxWarp>
            <a:spAutoFit/>
          </a:bodyPr>
          <a:lstStyle/>
          <a:p>
            <a:pPr eaLnBrk="0" hangingPunct="0"/>
            <a:r>
              <a:rPr lang="pl-PL" sz="2000"/>
              <a:t>P</a:t>
            </a:r>
            <a:r>
              <a:rPr lang="pl-PL" sz="2000" baseline="-25000"/>
              <a:t>2</a:t>
            </a:r>
          </a:p>
        </p:txBody>
      </p:sp>
      <p:sp>
        <p:nvSpPr>
          <p:cNvPr id="23" name="Text Box 24"/>
          <p:cNvSpPr txBox="1">
            <a:spLocks noChangeArrowheads="1"/>
          </p:cNvSpPr>
          <p:nvPr/>
        </p:nvSpPr>
        <p:spPr bwMode="auto">
          <a:xfrm>
            <a:off x="6467475" y="3851920"/>
            <a:ext cx="464983" cy="400110"/>
          </a:xfrm>
          <a:prstGeom prst="rect">
            <a:avLst/>
          </a:prstGeom>
          <a:noFill/>
          <a:ln w="28575">
            <a:noFill/>
            <a:miter lim="800000"/>
            <a:headEnd/>
            <a:tailEnd/>
          </a:ln>
          <a:effectLst/>
        </p:spPr>
        <p:txBody>
          <a:bodyPr wrap="none">
            <a:prstTxWarp prst="textNoShape">
              <a:avLst/>
            </a:prstTxWarp>
            <a:spAutoFit/>
          </a:bodyPr>
          <a:lstStyle/>
          <a:p>
            <a:pPr eaLnBrk="0" hangingPunct="0"/>
            <a:r>
              <a:rPr lang="pl-PL" sz="2000"/>
              <a:t>N</a:t>
            </a:r>
            <a:r>
              <a:rPr lang="pl-PL" sz="2000" baseline="-25000"/>
              <a:t>2</a:t>
            </a:r>
          </a:p>
        </p:txBody>
      </p:sp>
      <p:sp>
        <p:nvSpPr>
          <p:cNvPr id="24" name="Text Box 25"/>
          <p:cNvSpPr txBox="1">
            <a:spLocks noChangeArrowheads="1"/>
          </p:cNvSpPr>
          <p:nvPr/>
        </p:nvSpPr>
        <p:spPr bwMode="auto">
          <a:xfrm>
            <a:off x="5153025" y="3851920"/>
            <a:ext cx="464983" cy="400110"/>
          </a:xfrm>
          <a:prstGeom prst="rect">
            <a:avLst/>
          </a:prstGeom>
          <a:noFill/>
          <a:ln w="28575">
            <a:noFill/>
            <a:miter lim="800000"/>
            <a:headEnd/>
            <a:tailEnd/>
          </a:ln>
          <a:effectLst/>
        </p:spPr>
        <p:txBody>
          <a:bodyPr wrap="none">
            <a:prstTxWarp prst="textNoShape">
              <a:avLst/>
            </a:prstTxWarp>
            <a:spAutoFit/>
          </a:bodyPr>
          <a:lstStyle/>
          <a:p>
            <a:pPr eaLnBrk="0" hangingPunct="0"/>
            <a:r>
              <a:rPr lang="pl-PL" sz="2000"/>
              <a:t>N</a:t>
            </a:r>
            <a:r>
              <a:rPr lang="pl-PL" sz="2000" baseline="-25000"/>
              <a:t>1</a:t>
            </a:r>
          </a:p>
        </p:txBody>
      </p:sp>
      <p:sp>
        <p:nvSpPr>
          <p:cNvPr id="25" name="Line 26"/>
          <p:cNvSpPr>
            <a:spLocks noChangeShapeType="1"/>
          </p:cNvSpPr>
          <p:nvPr/>
        </p:nvSpPr>
        <p:spPr bwMode="auto">
          <a:xfrm>
            <a:off x="6538913" y="5082232"/>
            <a:ext cx="288925" cy="0"/>
          </a:xfrm>
          <a:prstGeom prst="line">
            <a:avLst/>
          </a:prstGeom>
          <a:noFill/>
          <a:ln w="28575">
            <a:solidFill>
              <a:srgbClr val="000000"/>
            </a:solidFill>
            <a:round/>
            <a:headEnd/>
            <a:tailEnd/>
          </a:ln>
          <a:effectLst/>
        </p:spPr>
        <p:txBody>
          <a:bodyPr wrap="none" anchor="ctr">
            <a:prstTxWarp prst="textNoShape">
              <a:avLst/>
            </a:prstTxWarp>
          </a:bodyPr>
          <a:lstStyle/>
          <a:p>
            <a:endParaRPr lang="en-US" sz="1600"/>
          </a:p>
        </p:txBody>
      </p:sp>
      <p:sp>
        <p:nvSpPr>
          <p:cNvPr id="26" name="Line 27"/>
          <p:cNvSpPr>
            <a:spLocks noChangeShapeType="1"/>
          </p:cNvSpPr>
          <p:nvPr/>
        </p:nvSpPr>
        <p:spPr bwMode="auto">
          <a:xfrm>
            <a:off x="6573838" y="5169545"/>
            <a:ext cx="217487" cy="0"/>
          </a:xfrm>
          <a:prstGeom prst="line">
            <a:avLst/>
          </a:prstGeom>
          <a:noFill/>
          <a:ln w="28575">
            <a:solidFill>
              <a:srgbClr val="000000"/>
            </a:solidFill>
            <a:round/>
            <a:headEnd/>
            <a:tailEnd/>
          </a:ln>
          <a:effectLst/>
        </p:spPr>
        <p:txBody>
          <a:bodyPr wrap="none" anchor="ctr">
            <a:prstTxWarp prst="textNoShape">
              <a:avLst/>
            </a:prstTxWarp>
          </a:bodyPr>
          <a:lstStyle/>
          <a:p>
            <a:endParaRPr lang="en-US" sz="1600"/>
          </a:p>
        </p:txBody>
      </p:sp>
      <p:sp>
        <p:nvSpPr>
          <p:cNvPr id="27" name="Line 28"/>
          <p:cNvSpPr>
            <a:spLocks noChangeShapeType="1"/>
          </p:cNvSpPr>
          <p:nvPr/>
        </p:nvSpPr>
        <p:spPr bwMode="auto">
          <a:xfrm>
            <a:off x="6619875" y="5256857"/>
            <a:ext cx="125413" cy="0"/>
          </a:xfrm>
          <a:prstGeom prst="line">
            <a:avLst/>
          </a:prstGeom>
          <a:noFill/>
          <a:ln w="28575">
            <a:solidFill>
              <a:srgbClr val="000000"/>
            </a:solidFill>
            <a:round/>
            <a:headEnd/>
            <a:tailEnd/>
          </a:ln>
          <a:effectLst/>
        </p:spPr>
        <p:txBody>
          <a:bodyPr wrap="none" anchor="ctr">
            <a:prstTxWarp prst="textNoShape">
              <a:avLst/>
            </a:prstTxWarp>
          </a:bodyPr>
          <a:lstStyle/>
          <a:p>
            <a:endParaRPr lang="en-US" sz="1600"/>
          </a:p>
        </p:txBody>
      </p:sp>
      <p:sp>
        <p:nvSpPr>
          <p:cNvPr id="28" name="Line 29"/>
          <p:cNvSpPr>
            <a:spLocks noChangeShapeType="1"/>
          </p:cNvSpPr>
          <p:nvPr/>
        </p:nvSpPr>
        <p:spPr bwMode="auto">
          <a:xfrm>
            <a:off x="6665913" y="5345757"/>
            <a:ext cx="34925" cy="0"/>
          </a:xfrm>
          <a:prstGeom prst="line">
            <a:avLst/>
          </a:prstGeom>
          <a:noFill/>
          <a:ln w="28575">
            <a:solidFill>
              <a:srgbClr val="000000"/>
            </a:solidFill>
            <a:round/>
            <a:headEnd/>
            <a:tailEnd/>
          </a:ln>
          <a:effectLst/>
        </p:spPr>
        <p:txBody>
          <a:bodyPr wrap="none" anchor="ctr">
            <a:prstTxWarp prst="textNoShape">
              <a:avLst/>
            </a:prstTxWarp>
          </a:bodyPr>
          <a:lstStyle/>
          <a:p>
            <a:endParaRPr lang="en-US" sz="1600"/>
          </a:p>
        </p:txBody>
      </p:sp>
      <p:sp>
        <p:nvSpPr>
          <p:cNvPr id="29" name="Line 30"/>
          <p:cNvSpPr>
            <a:spLocks noChangeShapeType="1"/>
          </p:cNvSpPr>
          <p:nvPr/>
        </p:nvSpPr>
        <p:spPr bwMode="auto">
          <a:xfrm>
            <a:off x="6702425" y="3383607"/>
            <a:ext cx="792163" cy="0"/>
          </a:xfrm>
          <a:prstGeom prst="line">
            <a:avLst/>
          </a:prstGeom>
          <a:noFill/>
          <a:ln w="28575">
            <a:solidFill>
              <a:schemeClr val="tx1"/>
            </a:solidFill>
            <a:round/>
            <a:headEnd/>
            <a:tailEnd/>
          </a:ln>
          <a:effectLst/>
        </p:spPr>
        <p:txBody>
          <a:bodyPr wrap="none" anchor="ctr">
            <a:prstTxWarp prst="textNoShape">
              <a:avLst/>
            </a:prstTxWarp>
          </a:bodyPr>
          <a:lstStyle/>
          <a:p>
            <a:endParaRPr lang="en-US" sz="1600"/>
          </a:p>
        </p:txBody>
      </p:sp>
      <p:sp>
        <p:nvSpPr>
          <p:cNvPr id="36" name="Text Box 41"/>
          <p:cNvSpPr txBox="1">
            <a:spLocks noChangeArrowheads="1"/>
          </p:cNvSpPr>
          <p:nvPr/>
        </p:nvSpPr>
        <p:spPr bwMode="auto">
          <a:xfrm>
            <a:off x="3701080" y="1640532"/>
            <a:ext cx="469950" cy="400110"/>
          </a:xfrm>
          <a:prstGeom prst="rect">
            <a:avLst/>
          </a:prstGeom>
          <a:noFill/>
          <a:ln w="28575">
            <a:noFill/>
            <a:miter lim="800000"/>
            <a:headEnd/>
            <a:tailEnd/>
          </a:ln>
          <a:effectLst/>
        </p:spPr>
        <p:txBody>
          <a:bodyPr wrap="none">
            <a:prstTxWarp prst="textNoShape">
              <a:avLst/>
            </a:prstTxWarp>
            <a:spAutoFit/>
          </a:bodyPr>
          <a:lstStyle/>
          <a:p>
            <a:pPr algn="ctr" eaLnBrk="0" hangingPunct="0"/>
            <a:r>
              <a:rPr lang="pl-PL" sz="2000" dirty="0" smtClean="0"/>
              <a:t>10</a:t>
            </a:r>
            <a:endParaRPr lang="en-GB" sz="2000" dirty="0"/>
          </a:p>
        </p:txBody>
      </p:sp>
      <p:sp>
        <p:nvSpPr>
          <p:cNvPr id="37" name="Text Box 42"/>
          <p:cNvSpPr txBox="1">
            <a:spLocks noChangeArrowheads="1"/>
          </p:cNvSpPr>
          <p:nvPr/>
        </p:nvSpPr>
        <p:spPr bwMode="auto">
          <a:xfrm>
            <a:off x="3701080" y="2569220"/>
            <a:ext cx="469950" cy="400110"/>
          </a:xfrm>
          <a:prstGeom prst="rect">
            <a:avLst/>
          </a:prstGeom>
          <a:noFill/>
          <a:ln w="28575">
            <a:noFill/>
            <a:miter lim="800000"/>
            <a:headEnd/>
            <a:tailEnd/>
          </a:ln>
          <a:effectLst/>
        </p:spPr>
        <p:txBody>
          <a:bodyPr wrap="none">
            <a:prstTxWarp prst="textNoShape">
              <a:avLst/>
            </a:prstTxWarp>
            <a:spAutoFit/>
          </a:bodyPr>
          <a:lstStyle/>
          <a:p>
            <a:pPr algn="ctr" eaLnBrk="0" hangingPunct="0"/>
            <a:r>
              <a:rPr lang="pl-PL" sz="2000" dirty="0" smtClean="0"/>
              <a:t>10</a:t>
            </a:r>
            <a:endParaRPr lang="en-GB" sz="2000" dirty="0"/>
          </a:p>
        </p:txBody>
      </p:sp>
      <p:sp>
        <p:nvSpPr>
          <p:cNvPr id="38" name="Text Box 43"/>
          <p:cNvSpPr txBox="1">
            <a:spLocks noChangeArrowheads="1"/>
          </p:cNvSpPr>
          <p:nvPr/>
        </p:nvSpPr>
        <p:spPr bwMode="auto">
          <a:xfrm>
            <a:off x="7751962" y="2985875"/>
            <a:ext cx="469950" cy="400110"/>
          </a:xfrm>
          <a:prstGeom prst="rect">
            <a:avLst/>
          </a:prstGeom>
          <a:noFill/>
          <a:ln w="28575">
            <a:noFill/>
            <a:miter lim="800000"/>
            <a:headEnd/>
            <a:tailEnd/>
          </a:ln>
          <a:effectLst/>
        </p:spPr>
        <p:txBody>
          <a:bodyPr wrap="none">
            <a:prstTxWarp prst="textNoShape">
              <a:avLst/>
            </a:prstTxWarp>
            <a:spAutoFit/>
          </a:bodyPr>
          <a:lstStyle/>
          <a:p>
            <a:pPr algn="ctr" eaLnBrk="0" hangingPunct="0"/>
            <a:r>
              <a:rPr lang="pl-PL" sz="2000" dirty="0" smtClean="0"/>
              <a:t>0</a:t>
            </a:r>
            <a:r>
              <a:rPr lang="pl-PL" sz="2000" dirty="0"/>
              <a:t>1</a:t>
            </a:r>
            <a:endParaRPr lang="en-GB" sz="2000" dirty="0"/>
          </a:p>
        </p:txBody>
      </p:sp>
      <p:sp>
        <p:nvSpPr>
          <p:cNvPr id="39" name="Text Box 44"/>
          <p:cNvSpPr txBox="1">
            <a:spLocks noChangeArrowheads="1"/>
          </p:cNvSpPr>
          <p:nvPr/>
        </p:nvSpPr>
        <p:spPr bwMode="auto">
          <a:xfrm>
            <a:off x="7559602" y="3447837"/>
            <a:ext cx="854671" cy="400110"/>
          </a:xfrm>
          <a:prstGeom prst="rect">
            <a:avLst/>
          </a:prstGeom>
          <a:noFill/>
          <a:ln w="28575">
            <a:solidFill>
              <a:srgbClr val="FF3300"/>
            </a:solidFill>
            <a:miter lim="800000"/>
            <a:headEnd/>
            <a:tailEnd/>
          </a:ln>
          <a:effectLst/>
        </p:spPr>
        <p:txBody>
          <a:bodyPr wrap="none">
            <a:prstTxWarp prst="textNoShape">
              <a:avLst/>
            </a:prstTxWarp>
            <a:spAutoFit/>
          </a:bodyPr>
          <a:lstStyle/>
          <a:p>
            <a:pPr algn="ctr" eaLnBrk="0" hangingPunct="0"/>
            <a:r>
              <a:rPr lang="pl-PL" sz="2000" dirty="0" smtClean="0"/>
              <a:t>0(1,0)</a:t>
            </a:r>
            <a:endParaRPr lang="en-GB" sz="2000" dirty="0"/>
          </a:p>
        </p:txBody>
      </p:sp>
      <p:sp>
        <p:nvSpPr>
          <p:cNvPr id="46" name="Arc 47"/>
          <p:cNvSpPr>
            <a:spLocks/>
          </p:cNvSpPr>
          <p:nvPr/>
        </p:nvSpPr>
        <p:spPr bwMode="auto">
          <a:xfrm>
            <a:off x="6684963" y="3602079"/>
            <a:ext cx="574675" cy="1016000"/>
          </a:xfrm>
          <a:custGeom>
            <a:avLst/>
            <a:gdLst>
              <a:gd name="G0" fmla="+- 0 0 0"/>
              <a:gd name="G1" fmla="+- 21600 0 0"/>
              <a:gd name="G2" fmla="+- 21600 0 0"/>
              <a:gd name="T0" fmla="*/ 0 w 21600"/>
              <a:gd name="T1" fmla="*/ 0 h 43198"/>
              <a:gd name="T2" fmla="*/ 286 w 21600"/>
              <a:gd name="T3" fmla="*/ 43198 h 43198"/>
              <a:gd name="T4" fmla="*/ 0 w 21600"/>
              <a:gd name="T5" fmla="*/ 21600 h 43198"/>
            </a:gdLst>
            <a:ahLst/>
            <a:cxnLst>
              <a:cxn ang="0">
                <a:pos x="T0" y="T1"/>
              </a:cxn>
              <a:cxn ang="0">
                <a:pos x="T2" y="T3"/>
              </a:cxn>
              <a:cxn ang="0">
                <a:pos x="T4" y="T5"/>
              </a:cxn>
            </a:cxnLst>
            <a:rect l="0" t="0" r="r" b="b"/>
            <a:pathLst>
              <a:path w="21600" h="43198" fill="none" extrusionOk="0">
                <a:moveTo>
                  <a:pt x="0" y="-1"/>
                </a:moveTo>
                <a:cubicBezTo>
                  <a:pt x="11929" y="0"/>
                  <a:pt x="21600" y="9670"/>
                  <a:pt x="21600" y="21600"/>
                </a:cubicBezTo>
                <a:cubicBezTo>
                  <a:pt x="21600" y="33417"/>
                  <a:pt x="12102" y="43041"/>
                  <a:pt x="286" y="43198"/>
                </a:cubicBezTo>
              </a:path>
              <a:path w="21600" h="43198" stroke="0" extrusionOk="0">
                <a:moveTo>
                  <a:pt x="0" y="-1"/>
                </a:moveTo>
                <a:cubicBezTo>
                  <a:pt x="11929" y="0"/>
                  <a:pt x="21600" y="9670"/>
                  <a:pt x="21600" y="21600"/>
                </a:cubicBezTo>
                <a:cubicBezTo>
                  <a:pt x="21600" y="33417"/>
                  <a:pt x="12102" y="43041"/>
                  <a:pt x="286" y="43198"/>
                </a:cubicBezTo>
                <a:lnTo>
                  <a:pt x="0" y="21600"/>
                </a:lnTo>
                <a:close/>
              </a:path>
            </a:pathLst>
          </a:custGeom>
          <a:noFill/>
          <a:ln w="38100">
            <a:solidFill>
              <a:srgbClr val="FF3300"/>
            </a:solidFill>
            <a:round/>
            <a:headEnd type="oval" w="med" len="med"/>
            <a:tailEnd type="oval" w="med" len="med"/>
          </a:ln>
          <a:effectLst/>
        </p:spPr>
        <p:txBody>
          <a:bodyPr wrap="none" anchor="ctr">
            <a:prstTxWarp prst="textNoShape">
              <a:avLst/>
            </a:prstTxWarp>
          </a:bodyPr>
          <a:lstStyle/>
          <a:p>
            <a:endParaRPr lang="en-US"/>
          </a:p>
        </p:txBody>
      </p:sp>
      <p:sp>
        <p:nvSpPr>
          <p:cNvPr id="47" name="TextBox 46"/>
          <p:cNvSpPr txBox="1"/>
          <p:nvPr/>
        </p:nvSpPr>
        <p:spPr>
          <a:xfrm>
            <a:off x="688747" y="4113805"/>
            <a:ext cx="3910241" cy="1938992"/>
          </a:xfrm>
          <a:prstGeom prst="rect">
            <a:avLst/>
          </a:prstGeom>
          <a:noFill/>
        </p:spPr>
        <p:txBody>
          <a:bodyPr wrap="square" rtlCol="0">
            <a:spAutoFit/>
          </a:bodyPr>
          <a:lstStyle/>
          <a:p>
            <a:pPr marL="342900" indent="-342900">
              <a:buFont typeface="Arial"/>
              <a:buChar char="•"/>
            </a:pPr>
            <a:r>
              <a:rPr lang="en-US" sz="2000" dirty="0" smtClean="0"/>
              <a:t>Both the N and P parts may conduct </a:t>
            </a:r>
          </a:p>
          <a:p>
            <a:pPr marL="342900" indent="-342900">
              <a:buFont typeface="Arial"/>
              <a:buChar char="•"/>
            </a:pPr>
            <a:r>
              <a:rPr lang="en-US" sz="2000" dirty="0"/>
              <a:t>I</a:t>
            </a:r>
            <a:r>
              <a:rPr lang="en-US" sz="2000" dirty="0" smtClean="0"/>
              <a:t>ncreased quiescent current</a:t>
            </a:r>
          </a:p>
          <a:p>
            <a:pPr marL="342900" indent="-342900">
              <a:buFont typeface="Arial"/>
              <a:buChar char="•"/>
            </a:pPr>
            <a:r>
              <a:rPr lang="en-US" sz="2000" dirty="0" smtClean="0"/>
              <a:t>The voltage on the output depends on the ratio of resistances</a:t>
            </a:r>
            <a:endParaRPr lang="en-US" sz="2000" dirty="0"/>
          </a:p>
        </p:txBody>
      </p:sp>
      <p:sp>
        <p:nvSpPr>
          <p:cNvPr id="33" name="PoleTekstowe 32"/>
          <p:cNvSpPr txBox="1"/>
          <p:nvPr/>
        </p:nvSpPr>
        <p:spPr>
          <a:xfrm>
            <a:off x="3331262" y="1652365"/>
            <a:ext cx="377026" cy="400110"/>
          </a:xfrm>
          <a:prstGeom prst="rect">
            <a:avLst/>
          </a:prstGeom>
          <a:noFill/>
        </p:spPr>
        <p:txBody>
          <a:bodyPr wrap="none" rtlCol="0">
            <a:spAutoFit/>
          </a:bodyPr>
          <a:lstStyle/>
          <a:p>
            <a:r>
              <a:rPr lang="en-US" sz="2000" dirty="0" smtClean="0"/>
              <a:t>A</a:t>
            </a:r>
            <a:endParaRPr lang="en-US" sz="2000" dirty="0"/>
          </a:p>
        </p:txBody>
      </p:sp>
      <p:sp>
        <p:nvSpPr>
          <p:cNvPr id="34" name="PoleTekstowe 33"/>
          <p:cNvSpPr txBox="1"/>
          <p:nvPr/>
        </p:nvSpPr>
        <p:spPr>
          <a:xfrm>
            <a:off x="3331262" y="2568277"/>
            <a:ext cx="355736" cy="400110"/>
          </a:xfrm>
          <a:prstGeom prst="rect">
            <a:avLst/>
          </a:prstGeom>
          <a:noFill/>
        </p:spPr>
        <p:txBody>
          <a:bodyPr wrap="none" rtlCol="0">
            <a:spAutoFit/>
          </a:bodyPr>
          <a:lstStyle/>
          <a:p>
            <a:r>
              <a:rPr lang="en-US" sz="2000" dirty="0" smtClean="0"/>
              <a:t>B</a:t>
            </a:r>
            <a:endParaRPr lang="en-US" sz="2000" dirty="0"/>
          </a:p>
        </p:txBody>
      </p:sp>
      <p:sp>
        <p:nvSpPr>
          <p:cNvPr id="35" name="PoleTekstowe 34"/>
          <p:cNvSpPr txBox="1"/>
          <p:nvPr/>
        </p:nvSpPr>
        <p:spPr>
          <a:xfrm>
            <a:off x="8454341" y="3204493"/>
            <a:ext cx="351378" cy="406265"/>
          </a:xfrm>
          <a:prstGeom prst="rect">
            <a:avLst/>
          </a:prstGeom>
          <a:noFill/>
        </p:spPr>
        <p:txBody>
          <a:bodyPr wrap="none" rtlCol="0">
            <a:spAutoFit/>
          </a:bodyPr>
          <a:lstStyle/>
          <a:p>
            <a:r>
              <a:rPr lang="en-US" dirty="0" smtClean="0"/>
              <a:t>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Transition faults</a:t>
            </a:r>
            <a:endParaRPr lang="en-US" dirty="0"/>
          </a:p>
        </p:txBody>
      </p:sp>
      <p:sp>
        <p:nvSpPr>
          <p:cNvPr id="3" name="Content Placeholder 2"/>
          <p:cNvSpPr>
            <a:spLocks noGrp="1"/>
          </p:cNvSpPr>
          <p:nvPr>
            <p:ph idx="1"/>
          </p:nvPr>
        </p:nvSpPr>
        <p:spPr>
          <a:xfrm>
            <a:off x="676275" y="1489075"/>
            <a:ext cx="8229600" cy="4525963"/>
          </a:xfrm>
        </p:spPr>
        <p:txBody>
          <a:bodyPr/>
          <a:lstStyle/>
          <a:p>
            <a:r>
              <a:rPr lang="en-US" dirty="0" smtClean="0"/>
              <a:t>Slow-to-rise (0 to 1) transition</a:t>
            </a:r>
          </a:p>
          <a:p>
            <a:pPr lvl="1"/>
            <a:r>
              <a:rPr lang="en-US" dirty="0" smtClean="0"/>
              <a:t>requires a pair of vectors (v</a:t>
            </a:r>
            <a:r>
              <a:rPr lang="en-US" baseline="-25000" dirty="0" smtClean="0"/>
              <a:t>1</a:t>
            </a:r>
            <a:r>
              <a:rPr lang="en-US" dirty="0" smtClean="0"/>
              <a:t>, v</a:t>
            </a:r>
            <a:r>
              <a:rPr lang="en-US" baseline="-25000" dirty="0" smtClean="0"/>
              <a:t>2</a:t>
            </a:r>
            <a:r>
              <a:rPr lang="en-US" dirty="0" smtClean="0"/>
              <a:t>) to detect it</a:t>
            </a:r>
          </a:p>
          <a:p>
            <a:pPr lvl="1"/>
            <a:r>
              <a:rPr lang="en-US" dirty="0" smtClean="0"/>
              <a:t>v</a:t>
            </a:r>
            <a:r>
              <a:rPr lang="en-US" baseline="-25000" dirty="0" smtClean="0"/>
              <a:t>1</a:t>
            </a:r>
            <a:r>
              <a:rPr lang="en-US" dirty="0" smtClean="0"/>
              <a:t> sets the line to 0</a:t>
            </a:r>
          </a:p>
          <a:p>
            <a:pPr lvl="1"/>
            <a:r>
              <a:rPr lang="en-US" dirty="0" smtClean="0"/>
              <a:t>v</a:t>
            </a:r>
            <a:r>
              <a:rPr lang="en-US" baseline="-25000" dirty="0" smtClean="0"/>
              <a:t>2</a:t>
            </a:r>
            <a:r>
              <a:rPr lang="en-US" dirty="0" smtClean="0"/>
              <a:t> tests the line for stuck-at-0 fault (applies 1 forcing a transition and making it observable on an output)</a:t>
            </a:r>
          </a:p>
          <a:p>
            <a:r>
              <a:rPr lang="en-US" dirty="0" smtClean="0"/>
              <a:t>Slow-to-fall (1 to 0) transition</a:t>
            </a:r>
          </a:p>
          <a:p>
            <a:pPr lvl="1"/>
            <a:r>
              <a:rPr lang="en-US" dirty="0" smtClean="0"/>
              <a:t>requires a pair of vectors (v</a:t>
            </a:r>
            <a:r>
              <a:rPr lang="en-US" baseline="-25000" dirty="0" smtClean="0"/>
              <a:t>1</a:t>
            </a:r>
            <a:r>
              <a:rPr lang="en-US" dirty="0" smtClean="0"/>
              <a:t>, v</a:t>
            </a:r>
            <a:r>
              <a:rPr lang="en-US" baseline="-25000" dirty="0" smtClean="0"/>
              <a:t>2</a:t>
            </a:r>
            <a:r>
              <a:rPr lang="en-US" dirty="0" smtClean="0"/>
              <a:t>) to detect it</a:t>
            </a:r>
          </a:p>
          <a:p>
            <a:pPr lvl="1"/>
            <a:r>
              <a:rPr lang="en-US" dirty="0" smtClean="0"/>
              <a:t>v</a:t>
            </a:r>
            <a:r>
              <a:rPr lang="en-US" baseline="-25000" dirty="0" smtClean="0"/>
              <a:t>1</a:t>
            </a:r>
            <a:r>
              <a:rPr lang="en-US" dirty="0" smtClean="0"/>
              <a:t> sets the line to 1</a:t>
            </a:r>
          </a:p>
          <a:p>
            <a:pPr lvl="1"/>
            <a:r>
              <a:rPr lang="en-US" dirty="0" smtClean="0"/>
              <a:t>v</a:t>
            </a:r>
            <a:r>
              <a:rPr lang="en-US" baseline="-25000" dirty="0" smtClean="0"/>
              <a:t>2</a:t>
            </a:r>
            <a:r>
              <a:rPr lang="en-US" dirty="0" smtClean="0"/>
              <a:t> tests the line for stuck-at-1 fault (applies 0 forcing a transition and making it observable on an output)</a:t>
            </a:r>
          </a:p>
          <a:p>
            <a:r>
              <a:rPr lang="en-US" dirty="0" smtClean="0"/>
              <a:t>Cover CMOS stuck-open faults and “gross delay faults”</a:t>
            </a:r>
          </a:p>
          <a:p>
            <a:r>
              <a:rPr lang="en-US" dirty="0" smtClean="0"/>
              <a:t>Some combinations of small delays are not covered </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Delay faults</a:t>
            </a:r>
            <a:endParaRPr lang="en-US" dirty="0"/>
          </a:p>
        </p:txBody>
      </p:sp>
      <p:sp>
        <p:nvSpPr>
          <p:cNvPr id="3" name="Content Placeholder 2"/>
          <p:cNvSpPr>
            <a:spLocks noGrp="1"/>
          </p:cNvSpPr>
          <p:nvPr>
            <p:ph idx="1"/>
          </p:nvPr>
        </p:nvSpPr>
        <p:spPr>
          <a:xfrm>
            <a:off x="626776" y="2713131"/>
            <a:ext cx="7873022" cy="3420969"/>
          </a:xfrm>
        </p:spPr>
        <p:txBody>
          <a:bodyPr/>
          <a:lstStyle/>
          <a:p>
            <a:r>
              <a:rPr lang="en-US" dirty="0" smtClean="0"/>
              <a:t>Gate delay fault – input or output of a gate has a slow 0 to 1 or 1 to 0 transition</a:t>
            </a:r>
          </a:p>
          <a:p>
            <a:pPr lvl="1"/>
            <a:r>
              <a:rPr lang="en-US" dirty="0" smtClean="0"/>
              <a:t>gross gate delay – greater than the system clock period</a:t>
            </a:r>
          </a:p>
          <a:p>
            <a:pPr lvl="1"/>
            <a:r>
              <a:rPr lang="en-US" dirty="0" smtClean="0"/>
              <a:t>small gate delay</a:t>
            </a:r>
          </a:p>
          <a:p>
            <a:r>
              <a:rPr lang="en-US" dirty="0" smtClean="0"/>
              <a:t>Path delay fault – a path whose propagation delay exceeds the specified worst case delay has this fault</a:t>
            </a:r>
          </a:p>
          <a:p>
            <a:pPr lvl="1"/>
            <a:r>
              <a:rPr lang="en-US" dirty="0" smtClean="0"/>
              <a:t>captures distributed delays</a:t>
            </a:r>
          </a:p>
          <a:p>
            <a:pPr lvl="1"/>
            <a:r>
              <a:rPr lang="en-US" dirty="0" smtClean="0"/>
              <a:t>covers transition, gate delay, multiple stuck-at faults</a:t>
            </a:r>
          </a:p>
          <a:p>
            <a:pPr lvl="1"/>
            <a:r>
              <a:rPr lang="en-US" dirty="0" smtClean="0"/>
              <a:t>large number of paths to analyze</a:t>
            </a:r>
          </a:p>
          <a:p>
            <a:endParaRPr lang="en-US" dirty="0"/>
          </a:p>
        </p:txBody>
      </p:sp>
      <p:grpSp>
        <p:nvGrpSpPr>
          <p:cNvPr id="75" name="Group 74"/>
          <p:cNvGrpSpPr/>
          <p:nvPr/>
        </p:nvGrpSpPr>
        <p:grpSpPr>
          <a:xfrm>
            <a:off x="2471245" y="831567"/>
            <a:ext cx="4330683" cy="1884197"/>
            <a:chOff x="2511219" y="4208627"/>
            <a:chExt cx="4330683" cy="1884197"/>
          </a:xfrm>
        </p:grpSpPr>
        <p:sp>
          <p:nvSpPr>
            <p:cNvPr id="76" name="Line 4"/>
            <p:cNvSpPr>
              <a:spLocks noChangeShapeType="1"/>
            </p:cNvSpPr>
            <p:nvPr/>
          </p:nvSpPr>
          <p:spPr bwMode="auto">
            <a:xfrm>
              <a:off x="3800584" y="5140388"/>
              <a:ext cx="3021331"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77" name="Freeform 5"/>
            <p:cNvSpPr>
              <a:spLocks/>
            </p:cNvSpPr>
            <p:nvPr/>
          </p:nvSpPr>
          <p:spPr bwMode="auto">
            <a:xfrm>
              <a:off x="3745450" y="4482917"/>
              <a:ext cx="2238431" cy="481043"/>
            </a:xfrm>
            <a:custGeom>
              <a:avLst/>
              <a:gdLst/>
              <a:ahLst/>
              <a:cxnLst>
                <a:cxn ang="0">
                  <a:pos x="0" y="0"/>
                </a:cxn>
                <a:cxn ang="0">
                  <a:pos x="1208" y="0"/>
                </a:cxn>
                <a:cxn ang="0">
                  <a:pos x="1208" y="328"/>
                </a:cxn>
                <a:cxn ang="0">
                  <a:pos x="1624" y="328"/>
                </a:cxn>
              </a:cxnLst>
              <a:rect l="0" t="0" r="r" b="b"/>
              <a:pathLst>
                <a:path w="1624" h="328">
                  <a:moveTo>
                    <a:pt x="0" y="0"/>
                  </a:moveTo>
                  <a:lnTo>
                    <a:pt x="1208" y="0"/>
                  </a:lnTo>
                  <a:lnTo>
                    <a:pt x="1208" y="328"/>
                  </a:lnTo>
                  <a:lnTo>
                    <a:pt x="1624" y="328"/>
                  </a:lnTo>
                </a:path>
              </a:pathLst>
            </a:custGeom>
            <a:noFill/>
            <a:ln w="19050" cap="flat" cmpd="sng">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78" name="Line 6"/>
            <p:cNvSpPr>
              <a:spLocks noChangeShapeType="1"/>
            </p:cNvSpPr>
            <p:nvPr/>
          </p:nvSpPr>
          <p:spPr bwMode="auto">
            <a:xfrm flipH="1">
              <a:off x="2587641" y="4979121"/>
              <a:ext cx="952436"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79" name="Freeform 7"/>
            <p:cNvSpPr>
              <a:spLocks/>
            </p:cNvSpPr>
            <p:nvPr/>
          </p:nvSpPr>
          <p:spPr bwMode="auto">
            <a:xfrm>
              <a:off x="5410491" y="5314060"/>
              <a:ext cx="507231" cy="771873"/>
            </a:xfrm>
            <a:custGeom>
              <a:avLst/>
              <a:gdLst/>
              <a:ahLst/>
              <a:cxnLst>
                <a:cxn ang="0">
                  <a:pos x="368" y="0"/>
                </a:cxn>
                <a:cxn ang="0">
                  <a:pos x="0" y="0"/>
                </a:cxn>
                <a:cxn ang="0">
                  <a:pos x="0" y="560"/>
                </a:cxn>
              </a:cxnLst>
              <a:rect l="0" t="0" r="r" b="b"/>
              <a:pathLst>
                <a:path w="368" h="560">
                  <a:moveTo>
                    <a:pt x="368" y="0"/>
                  </a:moveTo>
                  <a:lnTo>
                    <a:pt x="0" y="0"/>
                  </a:lnTo>
                  <a:lnTo>
                    <a:pt x="0" y="560"/>
                  </a:lnTo>
                </a:path>
              </a:pathLst>
            </a:custGeom>
            <a:noFill/>
            <a:ln w="19050" cap="flat" cmpd="sng">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80" name="Freeform 8"/>
            <p:cNvSpPr>
              <a:spLocks/>
            </p:cNvSpPr>
            <p:nvPr/>
          </p:nvSpPr>
          <p:spPr bwMode="auto">
            <a:xfrm>
              <a:off x="3061792" y="5301654"/>
              <a:ext cx="374910" cy="771873"/>
            </a:xfrm>
            <a:custGeom>
              <a:avLst/>
              <a:gdLst/>
              <a:ahLst/>
              <a:cxnLst>
                <a:cxn ang="0">
                  <a:pos x="368" y="0"/>
                </a:cxn>
                <a:cxn ang="0">
                  <a:pos x="0" y="0"/>
                </a:cxn>
                <a:cxn ang="0">
                  <a:pos x="0" y="560"/>
                </a:cxn>
              </a:cxnLst>
              <a:rect l="0" t="0" r="r" b="b"/>
              <a:pathLst>
                <a:path w="368" h="560">
                  <a:moveTo>
                    <a:pt x="368" y="0"/>
                  </a:moveTo>
                  <a:lnTo>
                    <a:pt x="0" y="0"/>
                  </a:lnTo>
                  <a:lnTo>
                    <a:pt x="0" y="560"/>
                  </a:lnTo>
                </a:path>
              </a:pathLst>
            </a:custGeom>
            <a:noFill/>
            <a:ln w="19050" cap="flat" cmpd="sng">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81" name="Line 9"/>
            <p:cNvSpPr>
              <a:spLocks noChangeShapeType="1"/>
            </p:cNvSpPr>
            <p:nvPr/>
          </p:nvSpPr>
          <p:spPr bwMode="auto">
            <a:xfrm flipH="1">
              <a:off x="2598668" y="4317516"/>
              <a:ext cx="952436"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82" name="Line 10"/>
            <p:cNvSpPr>
              <a:spLocks noChangeShapeType="1"/>
            </p:cNvSpPr>
            <p:nvPr/>
          </p:nvSpPr>
          <p:spPr bwMode="auto">
            <a:xfrm flipH="1">
              <a:off x="2598668" y="4648319"/>
              <a:ext cx="952436"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83" name="AutoShape 11"/>
            <p:cNvSpPr>
              <a:spLocks noChangeArrowheads="1"/>
            </p:cNvSpPr>
            <p:nvPr/>
          </p:nvSpPr>
          <p:spPr bwMode="auto">
            <a:xfrm rot="10800000" flipH="1">
              <a:off x="3312650" y="4208627"/>
              <a:ext cx="603715" cy="540311"/>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84" name="Line 13"/>
            <p:cNvSpPr>
              <a:spLocks noChangeShapeType="1"/>
            </p:cNvSpPr>
            <p:nvPr/>
          </p:nvSpPr>
          <p:spPr bwMode="auto">
            <a:xfrm>
              <a:off x="4208574" y="5155549"/>
              <a:ext cx="0" cy="407990"/>
            </a:xfrm>
            <a:prstGeom prst="line">
              <a:avLst/>
            </a:prstGeom>
            <a:noFill/>
            <a:ln w="28575">
              <a:solidFill>
                <a:srgbClr val="FF0000"/>
              </a:solidFill>
              <a:round/>
              <a:headEnd type="oval" w="med" len="med"/>
              <a:tailEnd/>
            </a:ln>
            <a:effectLst/>
          </p:spPr>
          <p:txBody>
            <a:bodyPr wrap="none" anchor="ctr">
              <a:prstTxWarp prst="textNoShape">
                <a:avLst/>
              </a:prstTxWarp>
            </a:bodyPr>
            <a:lstStyle/>
            <a:p>
              <a:endParaRPr lang="en-US"/>
            </a:p>
          </p:txBody>
        </p:sp>
        <p:grpSp>
          <p:nvGrpSpPr>
            <p:cNvPr id="85" name="Group 71"/>
            <p:cNvGrpSpPr/>
            <p:nvPr/>
          </p:nvGrpSpPr>
          <p:grpSpPr>
            <a:xfrm>
              <a:off x="3997324" y="5563539"/>
              <a:ext cx="423589" cy="132321"/>
              <a:chOff x="3932905" y="5563539"/>
              <a:chExt cx="529284" cy="132321"/>
            </a:xfrm>
          </p:grpSpPr>
          <p:sp>
            <p:nvSpPr>
              <p:cNvPr id="105" name="Line 14"/>
              <p:cNvSpPr>
                <a:spLocks noChangeShapeType="1"/>
              </p:cNvSpPr>
              <p:nvPr/>
            </p:nvSpPr>
            <p:spPr bwMode="auto">
              <a:xfrm>
                <a:off x="3932905" y="5563539"/>
                <a:ext cx="529284" cy="0"/>
              </a:xfrm>
              <a:prstGeom prst="line">
                <a:avLst/>
              </a:prstGeom>
              <a:noFill/>
              <a:ln w="76200">
                <a:solidFill>
                  <a:srgbClr val="FF0000"/>
                </a:solidFill>
                <a:round/>
                <a:headEnd/>
                <a:tailEnd/>
              </a:ln>
              <a:effectLst/>
            </p:spPr>
            <p:txBody>
              <a:bodyPr wrap="none" anchor="ctr">
                <a:prstTxWarp prst="textNoShape">
                  <a:avLst/>
                </a:prstTxWarp>
              </a:bodyPr>
              <a:lstStyle/>
              <a:p>
                <a:endParaRPr lang="en-US"/>
              </a:p>
            </p:txBody>
          </p:sp>
          <p:sp>
            <p:nvSpPr>
              <p:cNvPr id="106" name="Line 15"/>
              <p:cNvSpPr>
                <a:spLocks noChangeShapeType="1"/>
              </p:cNvSpPr>
              <p:nvPr/>
            </p:nvSpPr>
            <p:spPr bwMode="auto">
              <a:xfrm>
                <a:off x="3932905" y="5695860"/>
                <a:ext cx="529284" cy="0"/>
              </a:xfrm>
              <a:prstGeom prst="line">
                <a:avLst/>
              </a:prstGeom>
              <a:noFill/>
              <a:ln w="76200">
                <a:solidFill>
                  <a:srgbClr val="FF0000"/>
                </a:solidFill>
                <a:round/>
                <a:headEnd/>
                <a:tailEnd/>
              </a:ln>
              <a:effectLst/>
            </p:spPr>
            <p:txBody>
              <a:bodyPr wrap="none" anchor="ctr">
                <a:prstTxWarp prst="textNoShape">
                  <a:avLst/>
                </a:prstTxWarp>
              </a:bodyPr>
              <a:lstStyle/>
              <a:p>
                <a:endParaRPr lang="en-US"/>
              </a:p>
            </p:txBody>
          </p:sp>
        </p:grpSp>
        <p:sp>
          <p:nvSpPr>
            <p:cNvPr id="86" name="Line 16"/>
            <p:cNvSpPr>
              <a:spLocks noChangeShapeType="1"/>
            </p:cNvSpPr>
            <p:nvPr/>
          </p:nvSpPr>
          <p:spPr bwMode="auto">
            <a:xfrm>
              <a:off x="4197547" y="5706887"/>
              <a:ext cx="0" cy="385937"/>
            </a:xfrm>
            <a:prstGeom prst="line">
              <a:avLst/>
            </a:prstGeom>
            <a:noFill/>
            <a:ln w="28575">
              <a:solidFill>
                <a:srgbClr val="FF0000"/>
              </a:solidFill>
              <a:round/>
              <a:headEnd/>
              <a:tailEnd/>
            </a:ln>
            <a:effectLst/>
          </p:spPr>
          <p:txBody>
            <a:bodyPr wrap="none" anchor="ctr">
              <a:prstTxWarp prst="textNoShape">
                <a:avLst/>
              </a:prstTxWarp>
            </a:bodyPr>
            <a:lstStyle/>
            <a:p>
              <a:endParaRPr lang="en-US"/>
            </a:p>
          </p:txBody>
        </p:sp>
        <p:sp>
          <p:nvSpPr>
            <p:cNvPr id="87" name="Freeform 19"/>
            <p:cNvSpPr>
              <a:spLocks/>
            </p:cNvSpPr>
            <p:nvPr/>
          </p:nvSpPr>
          <p:spPr bwMode="auto">
            <a:xfrm>
              <a:off x="2552494" y="4979121"/>
              <a:ext cx="4289408" cy="165401"/>
            </a:xfrm>
            <a:custGeom>
              <a:avLst/>
              <a:gdLst/>
              <a:ahLst/>
              <a:cxnLst>
                <a:cxn ang="0">
                  <a:pos x="0" y="0"/>
                </a:cxn>
                <a:cxn ang="0">
                  <a:pos x="712" y="0"/>
                </a:cxn>
                <a:cxn ang="0">
                  <a:pos x="920" y="120"/>
                </a:cxn>
                <a:cxn ang="0">
                  <a:pos x="3112" y="120"/>
                </a:cxn>
              </a:cxnLst>
              <a:rect l="0" t="0" r="r" b="b"/>
              <a:pathLst>
                <a:path w="3112" h="120">
                  <a:moveTo>
                    <a:pt x="0" y="0"/>
                  </a:moveTo>
                  <a:lnTo>
                    <a:pt x="712" y="0"/>
                  </a:lnTo>
                  <a:lnTo>
                    <a:pt x="920" y="120"/>
                  </a:lnTo>
                  <a:lnTo>
                    <a:pt x="3112" y="120"/>
                  </a:lnTo>
                </a:path>
              </a:pathLst>
            </a:custGeom>
            <a:noFill/>
            <a:ln w="38100" cap="flat" cmpd="sng">
              <a:solidFill>
                <a:srgbClr val="FF0000"/>
              </a:solidFill>
              <a:prstDash val="solid"/>
              <a:round/>
              <a:headEnd/>
              <a:tailEnd/>
            </a:ln>
            <a:effectLst/>
          </p:spPr>
          <p:txBody>
            <a:bodyPr wrap="none" anchor="ctr">
              <a:prstTxWarp prst="textNoShape">
                <a:avLst/>
              </a:prstTxWarp>
            </a:bodyPr>
            <a:lstStyle/>
            <a:p>
              <a:endParaRPr lang="en-US"/>
            </a:p>
          </p:txBody>
        </p:sp>
        <p:sp>
          <p:nvSpPr>
            <p:cNvPr id="88" name="Line 21"/>
            <p:cNvSpPr>
              <a:spLocks noChangeShapeType="1"/>
            </p:cNvSpPr>
            <p:nvPr/>
          </p:nvSpPr>
          <p:spPr bwMode="auto">
            <a:xfrm>
              <a:off x="6623434" y="5144523"/>
              <a:ext cx="0" cy="289193"/>
            </a:xfrm>
            <a:prstGeom prst="line">
              <a:avLst/>
            </a:prstGeom>
            <a:noFill/>
            <a:ln w="28575">
              <a:solidFill>
                <a:srgbClr val="FF0000"/>
              </a:solidFill>
              <a:round/>
              <a:headEnd type="oval" w="med" len="med"/>
              <a:tailEnd/>
            </a:ln>
            <a:effectLst/>
          </p:spPr>
          <p:txBody>
            <a:bodyPr wrap="none" anchor="ctr">
              <a:prstTxWarp prst="textNoShape">
                <a:avLst/>
              </a:prstTxWarp>
            </a:bodyPr>
            <a:lstStyle/>
            <a:p>
              <a:endParaRPr lang="en-US"/>
            </a:p>
          </p:txBody>
        </p:sp>
        <p:grpSp>
          <p:nvGrpSpPr>
            <p:cNvPr id="89" name="Group 69"/>
            <p:cNvGrpSpPr/>
            <p:nvPr/>
          </p:nvGrpSpPr>
          <p:grpSpPr>
            <a:xfrm>
              <a:off x="6409570" y="5433716"/>
              <a:ext cx="413503" cy="93792"/>
              <a:chOff x="6347765" y="5433716"/>
              <a:chExt cx="529284" cy="93792"/>
            </a:xfrm>
          </p:grpSpPr>
          <p:sp>
            <p:nvSpPr>
              <p:cNvPr id="103" name="Line 22"/>
              <p:cNvSpPr>
                <a:spLocks noChangeShapeType="1"/>
              </p:cNvSpPr>
              <p:nvPr/>
            </p:nvSpPr>
            <p:spPr bwMode="auto">
              <a:xfrm>
                <a:off x="6347765" y="5433716"/>
                <a:ext cx="529284" cy="0"/>
              </a:xfrm>
              <a:prstGeom prst="line">
                <a:avLst/>
              </a:prstGeom>
              <a:noFill/>
              <a:ln w="76200">
                <a:solidFill>
                  <a:srgbClr val="FF0000"/>
                </a:solidFill>
                <a:round/>
                <a:headEnd/>
                <a:tailEnd/>
              </a:ln>
              <a:effectLst/>
            </p:spPr>
            <p:txBody>
              <a:bodyPr wrap="none" anchor="ctr">
                <a:prstTxWarp prst="textNoShape">
                  <a:avLst/>
                </a:prstTxWarp>
              </a:bodyPr>
              <a:lstStyle/>
              <a:p>
                <a:endParaRPr lang="en-US"/>
              </a:p>
            </p:txBody>
          </p:sp>
          <p:sp>
            <p:nvSpPr>
              <p:cNvPr id="104" name="Line 23"/>
              <p:cNvSpPr>
                <a:spLocks noChangeShapeType="1"/>
              </p:cNvSpPr>
              <p:nvPr/>
            </p:nvSpPr>
            <p:spPr bwMode="auto">
              <a:xfrm>
                <a:off x="6347765" y="5527508"/>
                <a:ext cx="529284" cy="0"/>
              </a:xfrm>
              <a:prstGeom prst="line">
                <a:avLst/>
              </a:prstGeom>
              <a:noFill/>
              <a:ln w="76200">
                <a:solidFill>
                  <a:srgbClr val="FF0000"/>
                </a:solidFill>
                <a:round/>
                <a:headEnd/>
                <a:tailEnd/>
              </a:ln>
              <a:effectLst/>
            </p:spPr>
            <p:txBody>
              <a:bodyPr wrap="none" anchor="ctr">
                <a:prstTxWarp prst="textNoShape">
                  <a:avLst/>
                </a:prstTxWarp>
              </a:bodyPr>
              <a:lstStyle/>
              <a:p>
                <a:endParaRPr lang="en-US"/>
              </a:p>
            </p:txBody>
          </p:sp>
        </p:grpSp>
        <p:sp>
          <p:nvSpPr>
            <p:cNvPr id="90" name="Line 24"/>
            <p:cNvSpPr>
              <a:spLocks noChangeShapeType="1"/>
            </p:cNvSpPr>
            <p:nvPr/>
          </p:nvSpPr>
          <p:spPr bwMode="auto">
            <a:xfrm>
              <a:off x="6612407" y="5535324"/>
              <a:ext cx="0" cy="273561"/>
            </a:xfrm>
            <a:prstGeom prst="line">
              <a:avLst/>
            </a:prstGeom>
            <a:noFill/>
            <a:ln w="28575">
              <a:solidFill>
                <a:srgbClr val="FF0000"/>
              </a:solidFill>
              <a:round/>
              <a:headEnd/>
              <a:tailEnd/>
            </a:ln>
            <a:effectLst/>
          </p:spPr>
          <p:txBody>
            <a:bodyPr wrap="none" anchor="ctr">
              <a:prstTxWarp prst="textNoShape">
                <a:avLst/>
              </a:prstTxWarp>
            </a:bodyPr>
            <a:lstStyle/>
            <a:p>
              <a:endParaRPr lang="en-US"/>
            </a:p>
          </p:txBody>
        </p:sp>
        <p:sp>
          <p:nvSpPr>
            <p:cNvPr id="91" name="Line 26"/>
            <p:cNvSpPr>
              <a:spLocks noChangeShapeType="1"/>
            </p:cNvSpPr>
            <p:nvPr/>
          </p:nvSpPr>
          <p:spPr bwMode="auto">
            <a:xfrm>
              <a:off x="4991474" y="5155549"/>
              <a:ext cx="0" cy="289193"/>
            </a:xfrm>
            <a:prstGeom prst="line">
              <a:avLst/>
            </a:prstGeom>
            <a:noFill/>
            <a:ln w="28575">
              <a:solidFill>
                <a:srgbClr val="FF0000"/>
              </a:solidFill>
              <a:round/>
              <a:headEnd type="oval" w="med" len="med"/>
              <a:tailEnd/>
            </a:ln>
            <a:effectLst/>
          </p:spPr>
          <p:txBody>
            <a:bodyPr wrap="none" anchor="ctr">
              <a:prstTxWarp prst="textNoShape">
                <a:avLst/>
              </a:prstTxWarp>
            </a:bodyPr>
            <a:lstStyle/>
            <a:p>
              <a:endParaRPr lang="en-US"/>
            </a:p>
          </p:txBody>
        </p:sp>
        <p:grpSp>
          <p:nvGrpSpPr>
            <p:cNvPr id="92" name="Group 70"/>
            <p:cNvGrpSpPr/>
            <p:nvPr/>
          </p:nvGrpSpPr>
          <p:grpSpPr>
            <a:xfrm>
              <a:off x="4781550" y="5444742"/>
              <a:ext cx="415914" cy="93792"/>
              <a:chOff x="4715805" y="5444742"/>
              <a:chExt cx="529284" cy="93792"/>
            </a:xfrm>
          </p:grpSpPr>
          <p:sp>
            <p:nvSpPr>
              <p:cNvPr id="101" name="Line 27"/>
              <p:cNvSpPr>
                <a:spLocks noChangeShapeType="1"/>
              </p:cNvSpPr>
              <p:nvPr/>
            </p:nvSpPr>
            <p:spPr bwMode="auto">
              <a:xfrm>
                <a:off x="4715805" y="5444742"/>
                <a:ext cx="529284" cy="0"/>
              </a:xfrm>
              <a:prstGeom prst="line">
                <a:avLst/>
              </a:prstGeom>
              <a:noFill/>
              <a:ln w="76200">
                <a:solidFill>
                  <a:srgbClr val="FF0000"/>
                </a:solidFill>
                <a:round/>
                <a:headEnd/>
                <a:tailEnd/>
              </a:ln>
              <a:effectLst/>
            </p:spPr>
            <p:txBody>
              <a:bodyPr wrap="none" anchor="ctr">
                <a:prstTxWarp prst="textNoShape">
                  <a:avLst/>
                </a:prstTxWarp>
              </a:bodyPr>
              <a:lstStyle/>
              <a:p>
                <a:endParaRPr lang="en-US"/>
              </a:p>
            </p:txBody>
          </p:sp>
          <p:sp>
            <p:nvSpPr>
              <p:cNvPr id="102" name="Line 28"/>
              <p:cNvSpPr>
                <a:spLocks noChangeShapeType="1"/>
              </p:cNvSpPr>
              <p:nvPr/>
            </p:nvSpPr>
            <p:spPr bwMode="auto">
              <a:xfrm>
                <a:off x="4715805" y="5538534"/>
                <a:ext cx="529284" cy="0"/>
              </a:xfrm>
              <a:prstGeom prst="line">
                <a:avLst/>
              </a:prstGeom>
              <a:noFill/>
              <a:ln w="76200">
                <a:solidFill>
                  <a:srgbClr val="FF0000"/>
                </a:solidFill>
                <a:round/>
                <a:headEnd/>
                <a:tailEnd/>
              </a:ln>
              <a:effectLst/>
            </p:spPr>
            <p:txBody>
              <a:bodyPr wrap="none" anchor="ctr">
                <a:prstTxWarp prst="textNoShape">
                  <a:avLst/>
                </a:prstTxWarp>
              </a:bodyPr>
              <a:lstStyle/>
              <a:p>
                <a:endParaRPr lang="en-US"/>
              </a:p>
            </p:txBody>
          </p:sp>
        </p:grpSp>
        <p:sp>
          <p:nvSpPr>
            <p:cNvPr id="93" name="Line 29"/>
            <p:cNvSpPr>
              <a:spLocks noChangeShapeType="1"/>
            </p:cNvSpPr>
            <p:nvPr/>
          </p:nvSpPr>
          <p:spPr bwMode="auto">
            <a:xfrm>
              <a:off x="4980447" y="5546350"/>
              <a:ext cx="0" cy="273561"/>
            </a:xfrm>
            <a:prstGeom prst="line">
              <a:avLst/>
            </a:prstGeom>
            <a:noFill/>
            <a:ln w="28575">
              <a:solidFill>
                <a:srgbClr val="FF0000"/>
              </a:solidFill>
              <a:round/>
              <a:headEnd/>
              <a:tailEnd/>
            </a:ln>
            <a:effectLst/>
          </p:spPr>
          <p:txBody>
            <a:bodyPr wrap="none" anchor="ctr">
              <a:prstTxWarp prst="textNoShape">
                <a:avLst/>
              </a:prstTxWarp>
            </a:bodyPr>
            <a:lstStyle/>
            <a:p>
              <a:endParaRPr lang="en-US"/>
            </a:p>
          </p:txBody>
        </p:sp>
        <p:sp>
          <p:nvSpPr>
            <p:cNvPr id="94" name="Line 31"/>
            <p:cNvSpPr>
              <a:spLocks noChangeShapeType="1"/>
            </p:cNvSpPr>
            <p:nvPr/>
          </p:nvSpPr>
          <p:spPr bwMode="auto">
            <a:xfrm>
              <a:off x="2730989" y="4990148"/>
              <a:ext cx="0" cy="289193"/>
            </a:xfrm>
            <a:prstGeom prst="line">
              <a:avLst/>
            </a:prstGeom>
            <a:noFill/>
            <a:ln w="28575">
              <a:solidFill>
                <a:srgbClr val="FF0000"/>
              </a:solidFill>
              <a:round/>
              <a:headEnd type="oval" w="med" len="med"/>
              <a:tailEnd/>
            </a:ln>
            <a:effectLst/>
          </p:spPr>
          <p:txBody>
            <a:bodyPr wrap="none" anchor="ctr">
              <a:prstTxWarp prst="textNoShape">
                <a:avLst/>
              </a:prstTxWarp>
            </a:bodyPr>
            <a:lstStyle/>
            <a:p>
              <a:endParaRPr lang="en-US"/>
            </a:p>
          </p:txBody>
        </p:sp>
        <p:grpSp>
          <p:nvGrpSpPr>
            <p:cNvPr id="95" name="Group 72"/>
            <p:cNvGrpSpPr/>
            <p:nvPr/>
          </p:nvGrpSpPr>
          <p:grpSpPr>
            <a:xfrm>
              <a:off x="2511219" y="5279341"/>
              <a:ext cx="432110" cy="93792"/>
              <a:chOff x="2455320" y="5279341"/>
              <a:chExt cx="529284" cy="93792"/>
            </a:xfrm>
          </p:grpSpPr>
          <p:sp>
            <p:nvSpPr>
              <p:cNvPr id="99" name="Line 32"/>
              <p:cNvSpPr>
                <a:spLocks noChangeShapeType="1"/>
              </p:cNvSpPr>
              <p:nvPr/>
            </p:nvSpPr>
            <p:spPr bwMode="auto">
              <a:xfrm>
                <a:off x="2455320" y="5279341"/>
                <a:ext cx="529284" cy="0"/>
              </a:xfrm>
              <a:prstGeom prst="line">
                <a:avLst/>
              </a:prstGeom>
              <a:noFill/>
              <a:ln w="76200">
                <a:solidFill>
                  <a:srgbClr val="FF0000"/>
                </a:solidFill>
                <a:round/>
                <a:headEnd/>
                <a:tailEnd/>
              </a:ln>
              <a:effectLst/>
            </p:spPr>
            <p:txBody>
              <a:bodyPr wrap="none" anchor="ctr">
                <a:prstTxWarp prst="textNoShape">
                  <a:avLst/>
                </a:prstTxWarp>
              </a:bodyPr>
              <a:lstStyle/>
              <a:p>
                <a:endParaRPr lang="en-US"/>
              </a:p>
            </p:txBody>
          </p:sp>
          <p:sp>
            <p:nvSpPr>
              <p:cNvPr id="100" name="Line 33"/>
              <p:cNvSpPr>
                <a:spLocks noChangeShapeType="1"/>
              </p:cNvSpPr>
              <p:nvPr/>
            </p:nvSpPr>
            <p:spPr bwMode="auto">
              <a:xfrm>
                <a:off x="2455320" y="5373133"/>
                <a:ext cx="529284" cy="0"/>
              </a:xfrm>
              <a:prstGeom prst="line">
                <a:avLst/>
              </a:prstGeom>
              <a:noFill/>
              <a:ln w="76200">
                <a:solidFill>
                  <a:srgbClr val="FF0000"/>
                </a:solidFill>
                <a:round/>
                <a:headEnd/>
                <a:tailEnd/>
              </a:ln>
              <a:effectLst/>
            </p:spPr>
            <p:txBody>
              <a:bodyPr wrap="none" anchor="ctr">
                <a:prstTxWarp prst="textNoShape">
                  <a:avLst/>
                </a:prstTxWarp>
              </a:bodyPr>
              <a:lstStyle/>
              <a:p>
                <a:endParaRPr lang="en-US"/>
              </a:p>
            </p:txBody>
          </p:sp>
        </p:grpSp>
        <p:sp>
          <p:nvSpPr>
            <p:cNvPr id="96" name="Line 34"/>
            <p:cNvSpPr>
              <a:spLocks noChangeShapeType="1"/>
            </p:cNvSpPr>
            <p:nvPr/>
          </p:nvSpPr>
          <p:spPr bwMode="auto">
            <a:xfrm>
              <a:off x="2719962" y="5380949"/>
              <a:ext cx="0" cy="273561"/>
            </a:xfrm>
            <a:prstGeom prst="line">
              <a:avLst/>
            </a:prstGeom>
            <a:noFill/>
            <a:ln w="28575">
              <a:solidFill>
                <a:srgbClr val="FF0000"/>
              </a:solidFill>
              <a:round/>
              <a:headEnd/>
              <a:tailEnd/>
            </a:ln>
            <a:effectLst/>
          </p:spPr>
          <p:txBody>
            <a:bodyPr wrap="none" anchor="ctr">
              <a:prstTxWarp prst="textNoShape">
                <a:avLst/>
              </a:prstTxWarp>
            </a:bodyPr>
            <a:lstStyle/>
            <a:p>
              <a:endParaRPr lang="en-US"/>
            </a:p>
          </p:txBody>
        </p:sp>
        <p:sp>
          <p:nvSpPr>
            <p:cNvPr id="97" name="AutoShape 35"/>
            <p:cNvSpPr>
              <a:spLocks noChangeArrowheads="1"/>
            </p:cNvSpPr>
            <p:nvPr/>
          </p:nvSpPr>
          <p:spPr bwMode="auto">
            <a:xfrm rot="10800000" flipH="1">
              <a:off x="3323677" y="4870233"/>
              <a:ext cx="603715" cy="540311"/>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98" name="AutoShape 36"/>
            <p:cNvSpPr>
              <a:spLocks noChangeArrowheads="1"/>
            </p:cNvSpPr>
            <p:nvPr/>
          </p:nvSpPr>
          <p:spPr bwMode="auto">
            <a:xfrm rot="10800000" flipH="1">
              <a:off x="5859831" y="4866097"/>
              <a:ext cx="603715" cy="540311"/>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Freeform 44"/>
          <p:cNvSpPr/>
          <p:nvPr/>
        </p:nvSpPr>
        <p:spPr>
          <a:xfrm flipV="1">
            <a:off x="4726180" y="2704498"/>
            <a:ext cx="2662293" cy="488440"/>
          </a:xfrm>
          <a:custGeom>
            <a:avLst/>
            <a:gdLst>
              <a:gd name="connsiteX0" fmla="*/ 0 w 2662293"/>
              <a:gd name="connsiteY0" fmla="*/ 488440 h 488440"/>
              <a:gd name="connsiteX1" fmla="*/ 476282 w 2662293"/>
              <a:gd name="connsiteY1" fmla="*/ 488440 h 488440"/>
              <a:gd name="connsiteX2" fmla="*/ 940351 w 2662293"/>
              <a:gd name="connsiteY2" fmla="*/ 0 h 488440"/>
              <a:gd name="connsiteX3" fmla="*/ 2662293 w 2662293"/>
              <a:gd name="connsiteY3" fmla="*/ 0 h 488440"/>
            </a:gdLst>
            <a:ahLst/>
            <a:cxnLst>
              <a:cxn ang="0">
                <a:pos x="connsiteX0" y="connsiteY0"/>
              </a:cxn>
              <a:cxn ang="0">
                <a:pos x="connsiteX1" y="connsiteY1"/>
              </a:cxn>
              <a:cxn ang="0">
                <a:pos x="connsiteX2" y="connsiteY2"/>
              </a:cxn>
              <a:cxn ang="0">
                <a:pos x="connsiteX3" y="connsiteY3"/>
              </a:cxn>
            </a:cxnLst>
            <a:rect l="l" t="t" r="r" b="b"/>
            <a:pathLst>
              <a:path w="2662293" h="488440">
                <a:moveTo>
                  <a:pt x="0" y="488440"/>
                </a:moveTo>
                <a:lnTo>
                  <a:pt x="476282" y="488440"/>
                </a:lnTo>
                <a:lnTo>
                  <a:pt x="940351" y="0"/>
                </a:lnTo>
                <a:lnTo>
                  <a:pt x="2662293" y="0"/>
                </a:lnTo>
              </a:path>
            </a:pathLst>
          </a:cu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4" name="Freeform 43"/>
          <p:cNvSpPr/>
          <p:nvPr/>
        </p:nvSpPr>
        <p:spPr>
          <a:xfrm>
            <a:off x="4726180" y="2002603"/>
            <a:ext cx="2662293" cy="488440"/>
          </a:xfrm>
          <a:custGeom>
            <a:avLst/>
            <a:gdLst>
              <a:gd name="connsiteX0" fmla="*/ 0 w 2662293"/>
              <a:gd name="connsiteY0" fmla="*/ 488440 h 488440"/>
              <a:gd name="connsiteX1" fmla="*/ 476282 w 2662293"/>
              <a:gd name="connsiteY1" fmla="*/ 488440 h 488440"/>
              <a:gd name="connsiteX2" fmla="*/ 940351 w 2662293"/>
              <a:gd name="connsiteY2" fmla="*/ 0 h 488440"/>
              <a:gd name="connsiteX3" fmla="*/ 2662293 w 2662293"/>
              <a:gd name="connsiteY3" fmla="*/ 0 h 488440"/>
            </a:gdLst>
            <a:ahLst/>
            <a:cxnLst>
              <a:cxn ang="0">
                <a:pos x="connsiteX0" y="connsiteY0"/>
              </a:cxn>
              <a:cxn ang="0">
                <a:pos x="connsiteX1" y="connsiteY1"/>
              </a:cxn>
              <a:cxn ang="0">
                <a:pos x="connsiteX2" y="connsiteY2"/>
              </a:cxn>
              <a:cxn ang="0">
                <a:pos x="connsiteX3" y="connsiteY3"/>
              </a:cxn>
            </a:cxnLst>
            <a:rect l="l" t="t" r="r" b="b"/>
            <a:pathLst>
              <a:path w="2662293" h="488440">
                <a:moveTo>
                  <a:pt x="0" y="488440"/>
                </a:moveTo>
                <a:lnTo>
                  <a:pt x="476282" y="488440"/>
                </a:lnTo>
                <a:lnTo>
                  <a:pt x="940351" y="0"/>
                </a:lnTo>
                <a:lnTo>
                  <a:pt x="2662293" y="0"/>
                </a:lnTo>
              </a:path>
            </a:pathLst>
          </a:cu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I</a:t>
            </a:r>
            <a:r>
              <a:rPr lang="en-US" baseline="-25000" dirty="0" smtClean="0"/>
              <a:t>DDQ</a:t>
            </a:r>
            <a:r>
              <a:rPr lang="en-US" dirty="0" smtClean="0"/>
              <a:t> faults</a:t>
            </a:r>
            <a:endParaRPr lang="en-US" dirty="0"/>
          </a:p>
        </p:txBody>
      </p:sp>
      <p:sp>
        <p:nvSpPr>
          <p:cNvPr id="3" name="Content Placeholder 2"/>
          <p:cNvSpPr>
            <a:spLocks noGrp="1"/>
          </p:cNvSpPr>
          <p:nvPr>
            <p:ph idx="1"/>
          </p:nvPr>
        </p:nvSpPr>
        <p:spPr>
          <a:xfrm>
            <a:off x="715963" y="4342926"/>
            <a:ext cx="8229600" cy="2174074"/>
          </a:xfrm>
        </p:spPr>
        <p:txBody>
          <a:bodyPr/>
          <a:lstStyle/>
          <a:p>
            <a:r>
              <a:rPr lang="en-US" dirty="0" smtClean="0"/>
              <a:t>Quiescent state – CMOS just draws leakage current</a:t>
            </a:r>
          </a:p>
          <a:p>
            <a:r>
              <a:rPr lang="en-US" dirty="0" smtClean="0"/>
              <a:t>Faults detected by quiescent supply current (I</a:t>
            </a:r>
            <a:r>
              <a:rPr lang="en-US" baseline="-25000" dirty="0" smtClean="0"/>
              <a:t>DDQ</a:t>
            </a:r>
            <a:r>
              <a:rPr lang="en-US" dirty="0" smtClean="0"/>
              <a:t>) monitoring</a:t>
            </a:r>
          </a:p>
          <a:p>
            <a:r>
              <a:rPr lang="en-US" dirty="0" smtClean="0"/>
              <a:t>Abnormally high current indicates a defect</a:t>
            </a:r>
            <a:endParaRPr lang="en-US" dirty="0"/>
          </a:p>
        </p:txBody>
      </p:sp>
      <p:grpSp>
        <p:nvGrpSpPr>
          <p:cNvPr id="4" name="Group 3"/>
          <p:cNvGrpSpPr/>
          <p:nvPr/>
        </p:nvGrpSpPr>
        <p:grpSpPr>
          <a:xfrm>
            <a:off x="1130264" y="867069"/>
            <a:ext cx="2875978" cy="3367487"/>
            <a:chOff x="1130264" y="867069"/>
            <a:chExt cx="2875978" cy="3367487"/>
          </a:xfrm>
        </p:grpSpPr>
        <p:sp>
          <p:nvSpPr>
            <p:cNvPr id="5" name="Rectangle 49"/>
            <p:cNvSpPr>
              <a:spLocks noChangeArrowheads="1"/>
            </p:cNvSpPr>
            <p:nvPr/>
          </p:nvSpPr>
          <p:spPr bwMode="auto">
            <a:xfrm>
              <a:off x="2997200" y="1505198"/>
              <a:ext cx="141935" cy="418356"/>
            </a:xfrm>
            <a:prstGeom prst="rect">
              <a:avLst/>
            </a:prstGeom>
            <a:solidFill>
              <a:srgbClr val="FF3300"/>
            </a:solidFill>
            <a:ln w="9525">
              <a:noFill/>
              <a:miter lim="800000"/>
              <a:headEnd/>
              <a:tailEnd/>
            </a:ln>
            <a:effectLst/>
          </p:spPr>
          <p:txBody>
            <a:bodyPr wrap="none" anchor="ctr">
              <a:prstTxWarp prst="textNoShape">
                <a:avLst/>
              </a:prstTxWarp>
            </a:bodyPr>
            <a:lstStyle/>
            <a:p>
              <a:endParaRPr lang="en-US"/>
            </a:p>
          </p:txBody>
        </p:sp>
        <p:sp>
          <p:nvSpPr>
            <p:cNvPr id="7" name="Line 5"/>
            <p:cNvSpPr>
              <a:spLocks noChangeShapeType="1"/>
            </p:cNvSpPr>
            <p:nvPr/>
          </p:nvSpPr>
          <p:spPr bwMode="auto">
            <a:xfrm rot="5400000" flipH="1">
              <a:off x="2811513" y="3319916"/>
              <a:ext cx="427983"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8" name="Freeform 6"/>
            <p:cNvSpPr>
              <a:spLocks/>
            </p:cNvSpPr>
            <p:nvPr/>
          </p:nvSpPr>
          <p:spPr bwMode="auto">
            <a:xfrm>
              <a:off x="3092901" y="1207614"/>
              <a:ext cx="202190" cy="2827907"/>
            </a:xfrm>
            <a:custGeom>
              <a:avLst/>
              <a:gdLst/>
              <a:ahLst/>
              <a:cxnLst>
                <a:cxn ang="0">
                  <a:pos x="168" y="0"/>
                </a:cxn>
                <a:cxn ang="0">
                  <a:pos x="168" y="270"/>
                </a:cxn>
                <a:cxn ang="0">
                  <a:pos x="0" y="270"/>
                </a:cxn>
                <a:cxn ang="0">
                  <a:pos x="0" y="636"/>
                </a:cxn>
                <a:cxn ang="0">
                  <a:pos x="174" y="636"/>
                </a:cxn>
                <a:cxn ang="0">
                  <a:pos x="174" y="866"/>
                </a:cxn>
                <a:cxn ang="0">
                  <a:pos x="8" y="866"/>
                </a:cxn>
                <a:cxn ang="0">
                  <a:pos x="6" y="1211"/>
                </a:cxn>
                <a:cxn ang="0">
                  <a:pos x="171" y="1211"/>
                </a:cxn>
                <a:cxn ang="0">
                  <a:pos x="174" y="1656"/>
                </a:cxn>
                <a:cxn ang="0">
                  <a:pos x="0" y="1656"/>
                </a:cxn>
                <a:cxn ang="0">
                  <a:pos x="0" y="2022"/>
                </a:cxn>
                <a:cxn ang="0">
                  <a:pos x="174" y="2022"/>
                </a:cxn>
                <a:cxn ang="0">
                  <a:pos x="169" y="2458"/>
                </a:cxn>
              </a:cxnLst>
              <a:rect l="0" t="0" r="r" b="b"/>
              <a:pathLst>
                <a:path w="174" h="2458">
                  <a:moveTo>
                    <a:pt x="168" y="0"/>
                  </a:moveTo>
                  <a:lnTo>
                    <a:pt x="168" y="270"/>
                  </a:lnTo>
                  <a:lnTo>
                    <a:pt x="0" y="270"/>
                  </a:lnTo>
                  <a:lnTo>
                    <a:pt x="0" y="636"/>
                  </a:lnTo>
                  <a:lnTo>
                    <a:pt x="174" y="636"/>
                  </a:lnTo>
                  <a:lnTo>
                    <a:pt x="174" y="866"/>
                  </a:lnTo>
                  <a:lnTo>
                    <a:pt x="8" y="866"/>
                  </a:lnTo>
                  <a:lnTo>
                    <a:pt x="6" y="1211"/>
                  </a:lnTo>
                  <a:lnTo>
                    <a:pt x="171" y="1211"/>
                  </a:lnTo>
                  <a:lnTo>
                    <a:pt x="174" y="1656"/>
                  </a:lnTo>
                  <a:lnTo>
                    <a:pt x="0" y="1656"/>
                  </a:lnTo>
                  <a:lnTo>
                    <a:pt x="0" y="2022"/>
                  </a:lnTo>
                  <a:lnTo>
                    <a:pt x="174" y="2022"/>
                  </a:lnTo>
                  <a:lnTo>
                    <a:pt x="169" y="2458"/>
                  </a:lnTo>
                </a:path>
              </a:pathLst>
            </a:custGeom>
            <a:noFill/>
            <a:ln w="28575" cap="flat" cmpd="sng">
              <a:solidFill>
                <a:schemeClr val="tx1"/>
              </a:solidFill>
              <a:prstDash val="solid"/>
              <a:round/>
              <a:headEnd type="diamond" w="med" len="med"/>
              <a:tailEnd/>
            </a:ln>
            <a:effectLst/>
          </p:spPr>
          <p:txBody>
            <a:bodyPr wrap="none" anchor="ctr">
              <a:prstTxWarp prst="textNoShape">
                <a:avLst/>
              </a:prstTxWarp>
            </a:bodyPr>
            <a:lstStyle/>
            <a:p>
              <a:endParaRPr lang="en-US"/>
            </a:p>
          </p:txBody>
        </p:sp>
        <p:sp>
          <p:nvSpPr>
            <p:cNvPr id="9" name="Freeform 7"/>
            <p:cNvSpPr>
              <a:spLocks/>
            </p:cNvSpPr>
            <p:nvPr/>
          </p:nvSpPr>
          <p:spPr bwMode="auto">
            <a:xfrm>
              <a:off x="1768208" y="1731088"/>
              <a:ext cx="292827" cy="1594580"/>
            </a:xfrm>
            <a:custGeom>
              <a:avLst/>
              <a:gdLst/>
              <a:ahLst/>
              <a:cxnLst>
                <a:cxn ang="0">
                  <a:pos x="0" y="0"/>
                </a:cxn>
                <a:cxn ang="0">
                  <a:pos x="0" y="1392"/>
                </a:cxn>
                <a:cxn ang="0">
                  <a:pos x="252" y="1392"/>
                </a:cxn>
              </a:cxnLst>
              <a:rect l="0" t="0" r="r" b="b"/>
              <a:pathLst>
                <a:path w="252" h="1392">
                  <a:moveTo>
                    <a:pt x="0" y="0"/>
                  </a:moveTo>
                  <a:lnTo>
                    <a:pt x="0" y="1392"/>
                  </a:lnTo>
                  <a:lnTo>
                    <a:pt x="252" y="1392"/>
                  </a:lnTo>
                </a:path>
              </a:pathLst>
            </a:custGeom>
            <a:noFill/>
            <a:ln w="28575" cap="flat" cmpd="sng">
              <a:solidFill>
                <a:schemeClr val="tx1"/>
              </a:solidFill>
              <a:prstDash val="solid"/>
              <a:round/>
              <a:headEnd type="oval" w="med" len="med"/>
              <a:tailEnd type="none" w="med" len="med"/>
            </a:ln>
            <a:effectLst/>
          </p:spPr>
          <p:txBody>
            <a:bodyPr wrap="none" anchor="ctr">
              <a:prstTxWarp prst="textNoShape">
                <a:avLst/>
              </a:prstTxWarp>
            </a:bodyPr>
            <a:lstStyle/>
            <a:p>
              <a:endParaRPr lang="en-US"/>
            </a:p>
          </p:txBody>
        </p:sp>
        <p:sp>
          <p:nvSpPr>
            <p:cNvPr id="10" name="Line 8"/>
            <p:cNvSpPr>
              <a:spLocks noChangeShapeType="1"/>
            </p:cNvSpPr>
            <p:nvPr/>
          </p:nvSpPr>
          <p:spPr bwMode="auto">
            <a:xfrm rot="5400000" flipH="1">
              <a:off x="2811513" y="1725335"/>
              <a:ext cx="427983"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1" name="AutoShape 9"/>
            <p:cNvSpPr>
              <a:spLocks noChangeArrowheads="1"/>
            </p:cNvSpPr>
            <p:nvPr/>
          </p:nvSpPr>
          <p:spPr bwMode="auto">
            <a:xfrm>
              <a:off x="2947650" y="1686219"/>
              <a:ext cx="73207" cy="72481"/>
            </a:xfrm>
            <a:prstGeom prst="flowChartConnector">
              <a:avLst/>
            </a:prstGeom>
            <a:solidFill>
              <a:srgbClr val="000000"/>
            </a:solidFill>
            <a:ln w="19050">
              <a:solidFill>
                <a:srgbClr val="000000"/>
              </a:solidFill>
              <a:round/>
              <a:headEnd/>
              <a:tailEnd/>
            </a:ln>
            <a:effectLst/>
          </p:spPr>
          <p:txBody>
            <a:bodyPr wrap="none" anchor="ctr">
              <a:prstTxWarp prst="textNoShape">
                <a:avLst/>
              </a:prstTxWarp>
            </a:bodyPr>
            <a:lstStyle/>
            <a:p>
              <a:endParaRPr lang="en-US"/>
            </a:p>
          </p:txBody>
        </p:sp>
        <p:sp>
          <p:nvSpPr>
            <p:cNvPr id="12" name="Line 10"/>
            <p:cNvSpPr>
              <a:spLocks noChangeShapeType="1"/>
            </p:cNvSpPr>
            <p:nvPr/>
          </p:nvSpPr>
          <p:spPr bwMode="auto">
            <a:xfrm rot="5400000" flipH="1">
              <a:off x="2826619" y="2401824"/>
              <a:ext cx="427983"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3" name="AutoShape 11"/>
            <p:cNvSpPr>
              <a:spLocks noChangeArrowheads="1"/>
            </p:cNvSpPr>
            <p:nvPr/>
          </p:nvSpPr>
          <p:spPr bwMode="auto">
            <a:xfrm>
              <a:off x="2956946" y="2354654"/>
              <a:ext cx="73207" cy="72481"/>
            </a:xfrm>
            <a:prstGeom prst="flowChartConnector">
              <a:avLst/>
            </a:prstGeom>
            <a:solidFill>
              <a:srgbClr val="000000"/>
            </a:solidFill>
            <a:ln w="19050">
              <a:solidFill>
                <a:srgbClr val="000000"/>
              </a:solidFill>
              <a:round/>
              <a:headEnd/>
              <a:tailEnd/>
            </a:ln>
            <a:effectLst/>
          </p:spPr>
          <p:txBody>
            <a:bodyPr wrap="none" anchor="ctr">
              <a:prstTxWarp prst="textNoShape">
                <a:avLst/>
              </a:prstTxWarp>
            </a:bodyPr>
            <a:lstStyle/>
            <a:p>
              <a:endParaRPr lang="en-US"/>
            </a:p>
          </p:txBody>
        </p:sp>
        <p:sp>
          <p:nvSpPr>
            <p:cNvPr id="14" name="Line 12"/>
            <p:cNvSpPr>
              <a:spLocks noChangeShapeType="1"/>
            </p:cNvSpPr>
            <p:nvPr/>
          </p:nvSpPr>
          <p:spPr bwMode="auto">
            <a:xfrm flipH="1">
              <a:off x="1438197" y="1727636"/>
              <a:ext cx="1529207"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5" name="Line 13"/>
            <p:cNvSpPr>
              <a:spLocks noChangeShapeType="1"/>
            </p:cNvSpPr>
            <p:nvPr/>
          </p:nvSpPr>
          <p:spPr bwMode="auto">
            <a:xfrm flipH="1">
              <a:off x="1438197" y="2385717"/>
              <a:ext cx="1529207"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6" name="Freeform 14"/>
            <p:cNvSpPr>
              <a:spLocks/>
            </p:cNvSpPr>
            <p:nvPr/>
          </p:nvSpPr>
          <p:spPr bwMode="auto">
            <a:xfrm>
              <a:off x="2141214" y="2812549"/>
              <a:ext cx="1148067" cy="1011282"/>
            </a:xfrm>
            <a:custGeom>
              <a:avLst/>
              <a:gdLst/>
              <a:ahLst/>
              <a:cxnLst>
                <a:cxn ang="0">
                  <a:pos x="988" y="0"/>
                </a:cxn>
                <a:cxn ang="0">
                  <a:pos x="168" y="0"/>
                </a:cxn>
                <a:cxn ang="0">
                  <a:pos x="174" y="260"/>
                </a:cxn>
                <a:cxn ang="0">
                  <a:pos x="0" y="260"/>
                </a:cxn>
                <a:cxn ang="0">
                  <a:pos x="0" y="626"/>
                </a:cxn>
                <a:cxn ang="0">
                  <a:pos x="174" y="626"/>
                </a:cxn>
                <a:cxn ang="0">
                  <a:pos x="180" y="879"/>
                </a:cxn>
                <a:cxn ang="0">
                  <a:pos x="987" y="879"/>
                </a:cxn>
              </a:cxnLst>
              <a:rect l="0" t="0" r="r" b="b"/>
              <a:pathLst>
                <a:path w="988" h="879">
                  <a:moveTo>
                    <a:pt x="988" y="0"/>
                  </a:moveTo>
                  <a:lnTo>
                    <a:pt x="168" y="0"/>
                  </a:lnTo>
                  <a:lnTo>
                    <a:pt x="174" y="260"/>
                  </a:lnTo>
                  <a:lnTo>
                    <a:pt x="0" y="260"/>
                  </a:lnTo>
                  <a:lnTo>
                    <a:pt x="0" y="626"/>
                  </a:lnTo>
                  <a:lnTo>
                    <a:pt x="174" y="626"/>
                  </a:lnTo>
                  <a:lnTo>
                    <a:pt x="180" y="879"/>
                  </a:lnTo>
                  <a:lnTo>
                    <a:pt x="987" y="879"/>
                  </a:lnTo>
                </a:path>
              </a:pathLst>
            </a:custGeom>
            <a:noFill/>
            <a:ln w="28575" cap="flat" cmpd="sng">
              <a:solidFill>
                <a:schemeClr val="tx1"/>
              </a:solidFill>
              <a:prstDash val="solid"/>
              <a:round/>
              <a:headEnd type="oval" w="med" len="med"/>
              <a:tailEnd type="oval" w="med" len="med"/>
            </a:ln>
            <a:effectLst/>
          </p:spPr>
          <p:txBody>
            <a:bodyPr wrap="none" anchor="ctr">
              <a:prstTxWarp prst="textNoShape">
                <a:avLst/>
              </a:prstTxWarp>
            </a:bodyPr>
            <a:lstStyle/>
            <a:p>
              <a:endParaRPr lang="en-US"/>
            </a:p>
          </p:txBody>
        </p:sp>
        <p:sp>
          <p:nvSpPr>
            <p:cNvPr id="17" name="Line 15"/>
            <p:cNvSpPr>
              <a:spLocks noChangeShapeType="1"/>
            </p:cNvSpPr>
            <p:nvPr/>
          </p:nvSpPr>
          <p:spPr bwMode="auto">
            <a:xfrm rot="5400000" flipH="1">
              <a:off x="1850530" y="3321066"/>
              <a:ext cx="427983"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8" name="Freeform 16"/>
            <p:cNvSpPr>
              <a:spLocks/>
            </p:cNvSpPr>
            <p:nvPr/>
          </p:nvSpPr>
          <p:spPr bwMode="auto">
            <a:xfrm>
              <a:off x="2717571" y="2379965"/>
              <a:ext cx="292827" cy="945704"/>
            </a:xfrm>
            <a:custGeom>
              <a:avLst/>
              <a:gdLst/>
              <a:ahLst/>
              <a:cxnLst>
                <a:cxn ang="0">
                  <a:pos x="0" y="0"/>
                </a:cxn>
                <a:cxn ang="0">
                  <a:pos x="0" y="1392"/>
                </a:cxn>
                <a:cxn ang="0">
                  <a:pos x="252" y="1392"/>
                </a:cxn>
              </a:cxnLst>
              <a:rect l="0" t="0" r="r" b="b"/>
              <a:pathLst>
                <a:path w="252" h="1392">
                  <a:moveTo>
                    <a:pt x="0" y="0"/>
                  </a:moveTo>
                  <a:lnTo>
                    <a:pt x="0" y="1392"/>
                  </a:lnTo>
                  <a:lnTo>
                    <a:pt x="252" y="1392"/>
                  </a:lnTo>
                </a:path>
              </a:pathLst>
            </a:custGeom>
            <a:noFill/>
            <a:ln w="28575" cap="flat" cmpd="sng">
              <a:solidFill>
                <a:schemeClr val="tx1"/>
              </a:solidFill>
              <a:prstDash val="solid"/>
              <a:round/>
              <a:headEnd type="oval" w="med" len="med"/>
              <a:tailEnd type="none" w="med" len="med"/>
            </a:ln>
            <a:effectLst/>
          </p:spPr>
          <p:txBody>
            <a:bodyPr wrap="none" anchor="ctr">
              <a:prstTxWarp prst="textNoShape">
                <a:avLst/>
              </a:prstTxWarp>
            </a:bodyPr>
            <a:lstStyle/>
            <a:p>
              <a:endParaRPr lang="en-US"/>
            </a:p>
          </p:txBody>
        </p:sp>
        <p:sp>
          <p:nvSpPr>
            <p:cNvPr id="19" name="Line 23"/>
            <p:cNvSpPr>
              <a:spLocks noChangeShapeType="1"/>
            </p:cNvSpPr>
            <p:nvPr/>
          </p:nvSpPr>
          <p:spPr bwMode="auto">
            <a:xfrm>
              <a:off x="3188186" y="4043575"/>
              <a:ext cx="211486" cy="0"/>
            </a:xfrm>
            <a:prstGeom prst="line">
              <a:avLst/>
            </a:prstGeom>
            <a:noFill/>
            <a:ln w="28575">
              <a:solidFill>
                <a:srgbClr val="000000"/>
              </a:solidFill>
              <a:round/>
              <a:headEnd/>
              <a:tailEnd/>
            </a:ln>
            <a:effectLst/>
          </p:spPr>
          <p:txBody>
            <a:bodyPr wrap="none" anchor="ctr">
              <a:prstTxWarp prst="textNoShape">
                <a:avLst/>
              </a:prstTxWarp>
            </a:bodyPr>
            <a:lstStyle/>
            <a:p>
              <a:endParaRPr lang="en-US"/>
            </a:p>
          </p:txBody>
        </p:sp>
        <p:sp>
          <p:nvSpPr>
            <p:cNvPr id="20" name="Line 24"/>
            <p:cNvSpPr>
              <a:spLocks noChangeShapeType="1"/>
            </p:cNvSpPr>
            <p:nvPr/>
          </p:nvSpPr>
          <p:spPr bwMode="auto">
            <a:xfrm>
              <a:off x="3213750" y="4106852"/>
              <a:ext cx="159196" cy="0"/>
            </a:xfrm>
            <a:prstGeom prst="line">
              <a:avLst/>
            </a:prstGeom>
            <a:noFill/>
            <a:ln w="28575">
              <a:solidFill>
                <a:srgbClr val="000000"/>
              </a:solidFill>
              <a:round/>
              <a:headEnd/>
              <a:tailEnd/>
            </a:ln>
            <a:effectLst/>
          </p:spPr>
          <p:txBody>
            <a:bodyPr wrap="none" anchor="ctr">
              <a:prstTxWarp prst="textNoShape">
                <a:avLst/>
              </a:prstTxWarp>
            </a:bodyPr>
            <a:lstStyle/>
            <a:p>
              <a:endParaRPr lang="en-US"/>
            </a:p>
          </p:txBody>
        </p:sp>
        <p:sp>
          <p:nvSpPr>
            <p:cNvPr id="21" name="Line 25"/>
            <p:cNvSpPr>
              <a:spLocks noChangeShapeType="1"/>
            </p:cNvSpPr>
            <p:nvPr/>
          </p:nvSpPr>
          <p:spPr bwMode="auto">
            <a:xfrm>
              <a:off x="3247449" y="4170129"/>
              <a:ext cx="91799" cy="0"/>
            </a:xfrm>
            <a:prstGeom prst="line">
              <a:avLst/>
            </a:prstGeom>
            <a:noFill/>
            <a:ln w="28575">
              <a:solidFill>
                <a:srgbClr val="000000"/>
              </a:solidFill>
              <a:round/>
              <a:headEnd/>
              <a:tailEnd/>
            </a:ln>
            <a:effectLst/>
          </p:spPr>
          <p:txBody>
            <a:bodyPr wrap="none" anchor="ctr">
              <a:prstTxWarp prst="textNoShape">
                <a:avLst/>
              </a:prstTxWarp>
            </a:bodyPr>
            <a:lstStyle/>
            <a:p>
              <a:endParaRPr lang="en-US"/>
            </a:p>
          </p:txBody>
        </p:sp>
        <p:sp>
          <p:nvSpPr>
            <p:cNvPr id="22" name="Line 26"/>
            <p:cNvSpPr>
              <a:spLocks noChangeShapeType="1"/>
            </p:cNvSpPr>
            <p:nvPr/>
          </p:nvSpPr>
          <p:spPr bwMode="auto">
            <a:xfrm>
              <a:off x="3281147" y="4234556"/>
              <a:ext cx="25564" cy="0"/>
            </a:xfrm>
            <a:prstGeom prst="line">
              <a:avLst/>
            </a:prstGeom>
            <a:noFill/>
            <a:ln w="28575">
              <a:solidFill>
                <a:srgbClr val="000000"/>
              </a:solidFill>
              <a:round/>
              <a:headEnd/>
              <a:tailEnd/>
            </a:ln>
            <a:effectLst/>
          </p:spPr>
          <p:txBody>
            <a:bodyPr wrap="none" anchor="ctr">
              <a:prstTxWarp prst="textNoShape">
                <a:avLst/>
              </a:prstTxWarp>
            </a:bodyPr>
            <a:lstStyle/>
            <a:p>
              <a:endParaRPr lang="en-US"/>
            </a:p>
          </p:txBody>
        </p:sp>
        <p:sp>
          <p:nvSpPr>
            <p:cNvPr id="23" name="Line 27"/>
            <p:cNvSpPr>
              <a:spLocks noChangeShapeType="1"/>
            </p:cNvSpPr>
            <p:nvPr/>
          </p:nvSpPr>
          <p:spPr bwMode="auto">
            <a:xfrm>
              <a:off x="3307873" y="2812549"/>
              <a:ext cx="579844"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24" name="Text Box 29"/>
            <p:cNvSpPr txBox="1">
              <a:spLocks noChangeArrowheads="1"/>
            </p:cNvSpPr>
            <p:nvPr/>
          </p:nvSpPr>
          <p:spPr bwMode="auto">
            <a:xfrm>
              <a:off x="3162622" y="867069"/>
              <a:ext cx="725095" cy="400371"/>
            </a:xfrm>
            <a:prstGeom prst="rect">
              <a:avLst/>
            </a:prstGeom>
            <a:noFill/>
            <a:ln w="9525">
              <a:noFill/>
              <a:miter lim="800000"/>
              <a:headEnd/>
              <a:tailEnd/>
            </a:ln>
            <a:effectLst/>
          </p:spPr>
          <p:txBody>
            <a:bodyPr wrap="square" anchor="ctr">
              <a:prstTxWarp prst="textNoShape">
                <a:avLst/>
              </a:prstTxWarp>
              <a:spAutoFit/>
            </a:bodyPr>
            <a:lstStyle/>
            <a:p>
              <a:pPr algn="ctr" eaLnBrk="0" hangingPunct="0">
                <a:spcBef>
                  <a:spcPct val="20000"/>
                </a:spcBef>
                <a:buClr>
                  <a:srgbClr val="B31919"/>
                </a:buClr>
                <a:buSzPct val="125000"/>
              </a:pPr>
              <a:r>
                <a:rPr lang="en-US" sz="2000" dirty="0"/>
                <a:t>V</a:t>
              </a:r>
              <a:r>
                <a:rPr lang="en-US" sz="2000" baseline="-25000" dirty="0"/>
                <a:t>DD</a:t>
              </a:r>
            </a:p>
          </p:txBody>
        </p:sp>
        <p:sp>
          <p:nvSpPr>
            <p:cNvPr id="25" name="Text Box 31"/>
            <p:cNvSpPr txBox="1">
              <a:spLocks noChangeArrowheads="1"/>
            </p:cNvSpPr>
            <p:nvPr/>
          </p:nvSpPr>
          <p:spPr bwMode="auto">
            <a:xfrm>
              <a:off x="1130264" y="1356028"/>
              <a:ext cx="718123" cy="369308"/>
            </a:xfrm>
            <a:prstGeom prst="rect">
              <a:avLst/>
            </a:prstGeom>
            <a:noFill/>
            <a:ln w="28575">
              <a:noFill/>
              <a:miter lim="800000"/>
              <a:headEnd/>
              <a:tailEnd/>
            </a:ln>
            <a:effectLst/>
          </p:spPr>
          <p:txBody>
            <a:bodyPr wrap="square">
              <a:prstTxWarp prst="textNoShape">
                <a:avLst/>
              </a:prstTxWarp>
              <a:spAutoFit/>
            </a:bodyPr>
            <a:lstStyle/>
            <a:p>
              <a:pPr algn="ctr" eaLnBrk="0" hangingPunct="0"/>
              <a:r>
                <a:rPr lang="pl-PL" dirty="0"/>
                <a:t>0,1</a:t>
              </a:r>
              <a:endParaRPr lang="en-GB" dirty="0"/>
            </a:p>
          </p:txBody>
        </p:sp>
        <p:sp>
          <p:nvSpPr>
            <p:cNvPr id="26" name="Text Box 32"/>
            <p:cNvSpPr txBox="1">
              <a:spLocks noChangeArrowheads="1"/>
            </p:cNvSpPr>
            <p:nvPr/>
          </p:nvSpPr>
          <p:spPr bwMode="auto">
            <a:xfrm>
              <a:off x="1159314" y="2003754"/>
              <a:ext cx="689073" cy="369308"/>
            </a:xfrm>
            <a:prstGeom prst="rect">
              <a:avLst/>
            </a:prstGeom>
            <a:noFill/>
            <a:ln w="28575">
              <a:noFill/>
              <a:miter lim="800000"/>
              <a:headEnd/>
              <a:tailEnd/>
            </a:ln>
            <a:effectLst/>
          </p:spPr>
          <p:txBody>
            <a:bodyPr wrap="square">
              <a:prstTxWarp prst="textNoShape">
                <a:avLst/>
              </a:prstTxWarp>
              <a:spAutoFit/>
            </a:bodyPr>
            <a:lstStyle/>
            <a:p>
              <a:pPr algn="ctr" eaLnBrk="0" hangingPunct="0"/>
              <a:r>
                <a:rPr lang="pl-PL" dirty="0"/>
                <a:t>0,0</a:t>
              </a:r>
              <a:endParaRPr lang="en-GB" dirty="0"/>
            </a:p>
          </p:txBody>
        </p:sp>
        <p:sp>
          <p:nvSpPr>
            <p:cNvPr id="27" name="Text Box 33"/>
            <p:cNvSpPr txBox="1">
              <a:spLocks noChangeArrowheads="1"/>
            </p:cNvSpPr>
            <p:nvPr/>
          </p:nvSpPr>
          <p:spPr bwMode="auto">
            <a:xfrm>
              <a:off x="3470555" y="2445543"/>
              <a:ext cx="535687" cy="369308"/>
            </a:xfrm>
            <a:prstGeom prst="rect">
              <a:avLst/>
            </a:prstGeom>
            <a:noFill/>
            <a:ln w="28575">
              <a:noFill/>
              <a:miter lim="800000"/>
              <a:headEnd/>
              <a:tailEnd/>
            </a:ln>
            <a:effectLst/>
          </p:spPr>
          <p:txBody>
            <a:bodyPr wrap="square">
              <a:prstTxWarp prst="textNoShape">
                <a:avLst/>
              </a:prstTxWarp>
              <a:spAutoFit/>
            </a:bodyPr>
            <a:lstStyle/>
            <a:p>
              <a:pPr algn="ctr" eaLnBrk="0" hangingPunct="0"/>
              <a:r>
                <a:rPr lang="pl-PL" dirty="0"/>
                <a:t>1,0</a:t>
              </a:r>
              <a:endParaRPr lang="en-GB" dirty="0"/>
            </a:p>
          </p:txBody>
        </p:sp>
      </p:grpSp>
      <p:grpSp>
        <p:nvGrpSpPr>
          <p:cNvPr id="43" name="Group 42"/>
          <p:cNvGrpSpPr/>
          <p:nvPr/>
        </p:nvGrpSpPr>
        <p:grpSpPr>
          <a:xfrm>
            <a:off x="3985412" y="1236981"/>
            <a:ext cx="4344071" cy="2714716"/>
            <a:chOff x="3985412" y="1208902"/>
            <a:chExt cx="4344071" cy="2714716"/>
          </a:xfrm>
        </p:grpSpPr>
        <p:sp>
          <p:nvSpPr>
            <p:cNvPr id="29" name="Rectangle 45" descr="Duża siatka"/>
            <p:cNvSpPr>
              <a:spLocks noChangeArrowheads="1"/>
            </p:cNvSpPr>
            <p:nvPr/>
          </p:nvSpPr>
          <p:spPr bwMode="auto">
            <a:xfrm>
              <a:off x="4499086" y="1492419"/>
              <a:ext cx="3600450" cy="2016125"/>
            </a:xfrm>
            <a:prstGeom prst="rect">
              <a:avLst/>
            </a:prstGeom>
            <a:pattFill prst="lgGrid">
              <a:fgClr>
                <a:srgbClr val="3366CC">
                  <a:alpha val="39999"/>
                </a:srgbClr>
              </a:fgClr>
              <a:bgClr>
                <a:srgbClr val="FFFFFF">
                  <a:alpha val="39999"/>
                </a:srgbClr>
              </a:bgClr>
            </a:pattFill>
            <a:ln w="9525">
              <a:noFill/>
              <a:miter lim="800000"/>
              <a:headEnd/>
              <a:tailEnd/>
            </a:ln>
            <a:effectLst/>
          </p:spPr>
          <p:txBody>
            <a:bodyPr wrap="none" anchor="ctr">
              <a:prstTxWarp prst="textNoShape">
                <a:avLst/>
              </a:prstTxWarp>
            </a:bodyPr>
            <a:lstStyle/>
            <a:p>
              <a:endParaRPr lang="en-US"/>
            </a:p>
          </p:txBody>
        </p:sp>
        <p:sp>
          <p:nvSpPr>
            <p:cNvPr id="30" name="Freeform 41"/>
            <p:cNvSpPr>
              <a:spLocks/>
            </p:cNvSpPr>
            <p:nvPr/>
          </p:nvSpPr>
          <p:spPr bwMode="auto">
            <a:xfrm>
              <a:off x="5565886" y="1760706"/>
              <a:ext cx="1825625" cy="668337"/>
            </a:xfrm>
            <a:custGeom>
              <a:avLst/>
              <a:gdLst/>
              <a:ahLst/>
              <a:cxnLst>
                <a:cxn ang="0">
                  <a:pos x="0" y="0"/>
                </a:cxn>
                <a:cxn ang="0">
                  <a:pos x="32" y="92"/>
                </a:cxn>
                <a:cxn ang="0">
                  <a:pos x="77" y="195"/>
                </a:cxn>
                <a:cxn ang="0">
                  <a:pos x="334" y="331"/>
                </a:cxn>
                <a:cxn ang="0">
                  <a:pos x="549" y="376"/>
                </a:cxn>
                <a:cxn ang="0">
                  <a:pos x="1150" y="421"/>
                </a:cxn>
              </a:cxnLst>
              <a:rect l="0" t="0" r="r" b="b"/>
              <a:pathLst>
                <a:path w="1150" h="421">
                  <a:moveTo>
                    <a:pt x="0" y="0"/>
                  </a:moveTo>
                  <a:cubicBezTo>
                    <a:pt x="5" y="15"/>
                    <a:pt x="19" y="60"/>
                    <a:pt x="32" y="92"/>
                  </a:cubicBezTo>
                  <a:cubicBezTo>
                    <a:pt x="45" y="124"/>
                    <a:pt x="27" y="155"/>
                    <a:pt x="77" y="195"/>
                  </a:cubicBezTo>
                  <a:cubicBezTo>
                    <a:pt x="127" y="235"/>
                    <a:pt x="256" y="301"/>
                    <a:pt x="334" y="331"/>
                  </a:cubicBezTo>
                  <a:cubicBezTo>
                    <a:pt x="413" y="361"/>
                    <a:pt x="413" y="361"/>
                    <a:pt x="549" y="376"/>
                  </a:cubicBezTo>
                  <a:cubicBezTo>
                    <a:pt x="685" y="391"/>
                    <a:pt x="917" y="406"/>
                    <a:pt x="1150" y="421"/>
                  </a:cubicBezTo>
                </a:path>
              </a:pathLst>
            </a:custGeom>
            <a:noFill/>
            <a:ln w="28575" cmpd="sng">
              <a:solidFill>
                <a:srgbClr val="FF3300"/>
              </a:solidFill>
              <a:round/>
              <a:headEnd/>
              <a:tailEnd/>
            </a:ln>
            <a:effectLst/>
          </p:spPr>
          <p:txBody>
            <a:bodyPr>
              <a:prstTxWarp prst="textNoShape">
                <a:avLst/>
              </a:prstTxWarp>
            </a:bodyPr>
            <a:lstStyle/>
            <a:p>
              <a:endParaRPr lang="en-US"/>
            </a:p>
          </p:txBody>
        </p:sp>
        <p:sp>
          <p:nvSpPr>
            <p:cNvPr id="31" name="Freeform 36"/>
            <p:cNvSpPr>
              <a:spLocks/>
            </p:cNvSpPr>
            <p:nvPr/>
          </p:nvSpPr>
          <p:spPr bwMode="auto">
            <a:xfrm>
              <a:off x="4499086" y="1349544"/>
              <a:ext cx="3744913" cy="2160587"/>
            </a:xfrm>
            <a:custGeom>
              <a:avLst/>
              <a:gdLst/>
              <a:ahLst/>
              <a:cxnLst>
                <a:cxn ang="0">
                  <a:pos x="0" y="0"/>
                </a:cxn>
                <a:cxn ang="0">
                  <a:pos x="0" y="1361"/>
                </a:cxn>
                <a:cxn ang="0">
                  <a:pos x="2359" y="1361"/>
                </a:cxn>
              </a:cxnLst>
              <a:rect l="0" t="0" r="r" b="b"/>
              <a:pathLst>
                <a:path w="2359" h="1361">
                  <a:moveTo>
                    <a:pt x="0" y="0"/>
                  </a:moveTo>
                  <a:lnTo>
                    <a:pt x="0" y="1361"/>
                  </a:lnTo>
                  <a:lnTo>
                    <a:pt x="2359" y="1361"/>
                  </a:lnTo>
                </a:path>
              </a:pathLst>
            </a:custGeom>
            <a:noFill/>
            <a:ln w="19050" cmpd="sng">
              <a:solidFill>
                <a:schemeClr val="tx1"/>
              </a:solidFill>
              <a:round/>
              <a:headEnd type="triangle" w="med" len="med"/>
              <a:tailEnd type="triangle" w="med" len="med"/>
            </a:ln>
            <a:effectLst/>
          </p:spPr>
          <p:txBody>
            <a:bodyPr>
              <a:prstTxWarp prst="textNoShape">
                <a:avLst/>
              </a:prstTxWarp>
            </a:bodyPr>
            <a:lstStyle/>
            <a:p>
              <a:endParaRPr lang="en-US"/>
            </a:p>
          </p:txBody>
        </p:sp>
        <p:grpSp>
          <p:nvGrpSpPr>
            <p:cNvPr id="42" name="Group 41"/>
            <p:cNvGrpSpPr/>
            <p:nvPr/>
          </p:nvGrpSpPr>
          <p:grpSpPr>
            <a:xfrm>
              <a:off x="4772136" y="3429000"/>
              <a:ext cx="1790700" cy="152400"/>
              <a:chOff x="4772136" y="3365669"/>
              <a:chExt cx="1790700" cy="287337"/>
            </a:xfrm>
          </p:grpSpPr>
          <p:sp>
            <p:nvSpPr>
              <p:cNvPr id="32" name="Line 37"/>
              <p:cNvSpPr>
                <a:spLocks noChangeShapeType="1"/>
              </p:cNvSpPr>
              <p:nvPr/>
            </p:nvSpPr>
            <p:spPr bwMode="auto">
              <a:xfrm>
                <a:off x="4772136" y="3365669"/>
                <a:ext cx="0" cy="287337"/>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3" name="Line 38"/>
              <p:cNvSpPr>
                <a:spLocks noChangeShapeType="1"/>
              </p:cNvSpPr>
              <p:nvPr/>
            </p:nvSpPr>
            <p:spPr bwMode="auto">
              <a:xfrm>
                <a:off x="5296011" y="3365669"/>
                <a:ext cx="0" cy="287337"/>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4" name="Line 39"/>
              <p:cNvSpPr>
                <a:spLocks noChangeShapeType="1"/>
              </p:cNvSpPr>
              <p:nvPr/>
            </p:nvSpPr>
            <p:spPr bwMode="auto">
              <a:xfrm>
                <a:off x="6562836" y="3365669"/>
                <a:ext cx="0" cy="287337"/>
              </a:xfrm>
              <a:prstGeom prst="line">
                <a:avLst/>
              </a:prstGeom>
              <a:noFill/>
              <a:ln w="9525">
                <a:solidFill>
                  <a:schemeClr val="tx1"/>
                </a:solidFill>
                <a:round/>
                <a:headEnd/>
                <a:tailEnd/>
              </a:ln>
              <a:effectLst/>
            </p:spPr>
            <p:txBody>
              <a:bodyPr>
                <a:prstTxWarp prst="textNoShape">
                  <a:avLst/>
                </a:prstTxWarp>
              </a:bodyPr>
              <a:lstStyle/>
              <a:p>
                <a:endParaRPr lang="en-US"/>
              </a:p>
            </p:txBody>
          </p:sp>
        </p:grpSp>
        <p:sp>
          <p:nvSpPr>
            <p:cNvPr id="36" name="Text Box 42"/>
            <p:cNvSpPr txBox="1">
              <a:spLocks noChangeArrowheads="1"/>
            </p:cNvSpPr>
            <p:nvPr/>
          </p:nvSpPr>
          <p:spPr bwMode="auto">
            <a:xfrm>
              <a:off x="4599099" y="3526743"/>
              <a:ext cx="431800" cy="396875"/>
            </a:xfrm>
            <a:prstGeom prst="rect">
              <a:avLst/>
            </a:prstGeom>
            <a:noFill/>
            <a:ln w="9525">
              <a:noFill/>
              <a:miter lim="800000"/>
              <a:headEnd/>
              <a:tailEnd/>
            </a:ln>
            <a:effectLst/>
          </p:spPr>
          <p:txBody>
            <a:bodyPr wrap="none">
              <a:prstTxWarp prst="textNoShape">
                <a:avLst/>
              </a:prstTxWarp>
              <a:spAutoFit/>
            </a:bodyPr>
            <a:lstStyle/>
            <a:p>
              <a:r>
                <a:rPr lang="pl-PL" sz="2000" dirty="0"/>
                <a:t>T</a:t>
              </a:r>
              <a:r>
                <a:rPr lang="pl-PL" sz="2000" baseline="-25000" dirty="0"/>
                <a:t>1</a:t>
              </a:r>
              <a:endParaRPr lang="en-GB" sz="2000" baseline="-25000" dirty="0"/>
            </a:p>
          </p:txBody>
        </p:sp>
        <p:sp>
          <p:nvSpPr>
            <p:cNvPr id="37" name="Text Box 43"/>
            <p:cNvSpPr txBox="1">
              <a:spLocks noChangeArrowheads="1"/>
            </p:cNvSpPr>
            <p:nvPr/>
          </p:nvSpPr>
          <p:spPr bwMode="auto">
            <a:xfrm>
              <a:off x="5122974" y="3526743"/>
              <a:ext cx="431800" cy="396875"/>
            </a:xfrm>
            <a:prstGeom prst="rect">
              <a:avLst/>
            </a:prstGeom>
            <a:noFill/>
            <a:ln w="9525">
              <a:noFill/>
              <a:miter lim="800000"/>
              <a:headEnd/>
              <a:tailEnd/>
            </a:ln>
            <a:effectLst/>
          </p:spPr>
          <p:txBody>
            <a:bodyPr wrap="none">
              <a:prstTxWarp prst="textNoShape">
                <a:avLst/>
              </a:prstTxWarp>
              <a:spAutoFit/>
            </a:bodyPr>
            <a:lstStyle/>
            <a:p>
              <a:r>
                <a:rPr lang="pl-PL" sz="2000"/>
                <a:t>T</a:t>
              </a:r>
              <a:r>
                <a:rPr lang="pl-PL" sz="2000" baseline="-25000"/>
                <a:t>2</a:t>
              </a:r>
              <a:endParaRPr lang="en-GB" sz="2000" baseline="-25000"/>
            </a:p>
          </p:txBody>
        </p:sp>
        <p:sp>
          <p:nvSpPr>
            <p:cNvPr id="38" name="Text Box 44"/>
            <p:cNvSpPr txBox="1">
              <a:spLocks noChangeArrowheads="1"/>
            </p:cNvSpPr>
            <p:nvPr/>
          </p:nvSpPr>
          <p:spPr bwMode="auto">
            <a:xfrm>
              <a:off x="6389799" y="3526743"/>
              <a:ext cx="431800" cy="396875"/>
            </a:xfrm>
            <a:prstGeom prst="rect">
              <a:avLst/>
            </a:prstGeom>
            <a:noFill/>
            <a:ln w="9525">
              <a:noFill/>
              <a:miter lim="800000"/>
              <a:headEnd/>
              <a:tailEnd/>
            </a:ln>
            <a:effectLst/>
          </p:spPr>
          <p:txBody>
            <a:bodyPr wrap="none">
              <a:prstTxWarp prst="textNoShape">
                <a:avLst/>
              </a:prstTxWarp>
              <a:spAutoFit/>
            </a:bodyPr>
            <a:lstStyle/>
            <a:p>
              <a:r>
                <a:rPr lang="pl-PL" sz="2000"/>
                <a:t>T</a:t>
              </a:r>
              <a:r>
                <a:rPr lang="pl-PL" sz="2000" baseline="-25000"/>
                <a:t>3</a:t>
              </a:r>
              <a:endParaRPr lang="en-GB" sz="2000" baseline="-25000"/>
            </a:p>
          </p:txBody>
        </p:sp>
        <p:sp>
          <p:nvSpPr>
            <p:cNvPr id="39" name="Text Box 50"/>
            <p:cNvSpPr txBox="1">
              <a:spLocks noChangeArrowheads="1"/>
            </p:cNvSpPr>
            <p:nvPr/>
          </p:nvSpPr>
          <p:spPr bwMode="auto">
            <a:xfrm>
              <a:off x="6231043" y="2042497"/>
              <a:ext cx="743513" cy="338554"/>
            </a:xfrm>
            <a:prstGeom prst="rect">
              <a:avLst/>
            </a:prstGeom>
            <a:noFill/>
            <a:ln w="9525">
              <a:noFill/>
              <a:miter lim="800000"/>
              <a:headEnd/>
              <a:tailEnd/>
            </a:ln>
            <a:effectLst/>
          </p:spPr>
          <p:txBody>
            <a:bodyPr wrap="none">
              <a:prstTxWarp prst="textNoShape">
                <a:avLst/>
              </a:prstTxWarp>
              <a:spAutoFit/>
            </a:bodyPr>
            <a:lstStyle/>
            <a:p>
              <a:r>
                <a:rPr lang="en-US" sz="1600" smtClean="0">
                  <a:solidFill>
                    <a:srgbClr val="FF3300"/>
                  </a:solidFill>
                </a:rPr>
                <a:t>failure</a:t>
              </a:r>
              <a:endParaRPr lang="en-US" sz="1600">
                <a:solidFill>
                  <a:srgbClr val="FF3300"/>
                </a:solidFill>
              </a:endParaRPr>
            </a:p>
          </p:txBody>
        </p:sp>
        <p:sp>
          <p:nvSpPr>
            <p:cNvPr id="40" name="TextBox 39"/>
            <p:cNvSpPr txBox="1"/>
            <p:nvPr/>
          </p:nvSpPr>
          <p:spPr>
            <a:xfrm>
              <a:off x="7757191" y="3485709"/>
              <a:ext cx="572292" cy="338554"/>
            </a:xfrm>
            <a:prstGeom prst="rect">
              <a:avLst/>
            </a:prstGeom>
            <a:noFill/>
          </p:spPr>
          <p:txBody>
            <a:bodyPr wrap="none" rtlCol="0">
              <a:spAutoFit/>
            </a:bodyPr>
            <a:lstStyle/>
            <a:p>
              <a:r>
                <a:rPr lang="en-US" sz="1600" dirty="0" smtClean="0"/>
                <a:t>time</a:t>
              </a:r>
              <a:endParaRPr lang="en-US" sz="1600" dirty="0"/>
            </a:p>
          </p:txBody>
        </p:sp>
        <p:sp>
          <p:nvSpPr>
            <p:cNvPr id="41" name="TextBox 40"/>
            <p:cNvSpPr txBox="1"/>
            <p:nvPr/>
          </p:nvSpPr>
          <p:spPr>
            <a:xfrm>
              <a:off x="3985412" y="1208902"/>
              <a:ext cx="545642" cy="338554"/>
            </a:xfrm>
            <a:prstGeom prst="rect">
              <a:avLst/>
            </a:prstGeom>
            <a:noFill/>
          </p:spPr>
          <p:txBody>
            <a:bodyPr wrap="none" rtlCol="0">
              <a:spAutoFit/>
            </a:bodyPr>
            <a:lstStyle/>
            <a:p>
              <a:r>
                <a:rPr lang="en-US" sz="1600" dirty="0" smtClean="0"/>
                <a:t>I</a:t>
              </a:r>
              <a:r>
                <a:rPr lang="en-US" sz="1600" baseline="-25000" dirty="0" smtClean="0"/>
                <a:t>DDQ</a:t>
              </a:r>
              <a:endParaRPr lang="en-US" sz="1600" baseline="-25000" dirty="0"/>
            </a:p>
          </p:txBody>
        </p:sp>
        <p:sp>
          <p:nvSpPr>
            <p:cNvPr id="35" name="Freeform 40"/>
            <p:cNvSpPr>
              <a:spLocks/>
            </p:cNvSpPr>
            <p:nvPr/>
          </p:nvSpPr>
          <p:spPr bwMode="auto">
            <a:xfrm>
              <a:off x="4714986" y="1673394"/>
              <a:ext cx="2736850" cy="1679575"/>
            </a:xfrm>
            <a:custGeom>
              <a:avLst/>
              <a:gdLst/>
              <a:ahLst/>
              <a:cxnLst>
                <a:cxn ang="0">
                  <a:pos x="0" y="975"/>
                </a:cxn>
                <a:cxn ang="0">
                  <a:pos x="227" y="975"/>
                </a:cxn>
                <a:cxn ang="0">
                  <a:pos x="318" y="930"/>
                </a:cxn>
                <a:cxn ang="0">
                  <a:pos x="363" y="204"/>
                </a:cxn>
                <a:cxn ang="0">
                  <a:pos x="454" y="68"/>
                </a:cxn>
                <a:cxn ang="0">
                  <a:pos x="544" y="68"/>
                </a:cxn>
                <a:cxn ang="0">
                  <a:pos x="635" y="476"/>
                </a:cxn>
                <a:cxn ang="0">
                  <a:pos x="817" y="885"/>
                </a:cxn>
                <a:cxn ang="0">
                  <a:pos x="1134" y="975"/>
                </a:cxn>
                <a:cxn ang="0">
                  <a:pos x="1724" y="975"/>
                </a:cxn>
              </a:cxnLst>
              <a:rect l="0" t="0" r="r" b="b"/>
              <a:pathLst>
                <a:path w="1724" h="1058">
                  <a:moveTo>
                    <a:pt x="0" y="975"/>
                  </a:moveTo>
                  <a:cubicBezTo>
                    <a:pt x="87" y="978"/>
                    <a:pt x="174" y="982"/>
                    <a:pt x="227" y="975"/>
                  </a:cubicBezTo>
                  <a:cubicBezTo>
                    <a:pt x="280" y="968"/>
                    <a:pt x="295" y="1058"/>
                    <a:pt x="318" y="930"/>
                  </a:cubicBezTo>
                  <a:cubicBezTo>
                    <a:pt x="341" y="802"/>
                    <a:pt x="340" y="348"/>
                    <a:pt x="363" y="204"/>
                  </a:cubicBezTo>
                  <a:cubicBezTo>
                    <a:pt x="386" y="60"/>
                    <a:pt x="424" y="91"/>
                    <a:pt x="454" y="68"/>
                  </a:cubicBezTo>
                  <a:cubicBezTo>
                    <a:pt x="484" y="45"/>
                    <a:pt x="514" y="0"/>
                    <a:pt x="544" y="68"/>
                  </a:cubicBezTo>
                  <a:cubicBezTo>
                    <a:pt x="574" y="136"/>
                    <a:pt x="590" y="340"/>
                    <a:pt x="635" y="476"/>
                  </a:cubicBezTo>
                  <a:cubicBezTo>
                    <a:pt x="680" y="612"/>
                    <a:pt x="734" y="802"/>
                    <a:pt x="817" y="885"/>
                  </a:cubicBezTo>
                  <a:cubicBezTo>
                    <a:pt x="900" y="968"/>
                    <a:pt x="983" y="960"/>
                    <a:pt x="1134" y="975"/>
                  </a:cubicBezTo>
                  <a:cubicBezTo>
                    <a:pt x="1285" y="990"/>
                    <a:pt x="1504" y="982"/>
                    <a:pt x="1724" y="975"/>
                  </a:cubicBezTo>
                </a:path>
              </a:pathLst>
            </a:custGeom>
            <a:noFill/>
            <a:ln w="28575" cmpd="sng">
              <a:solidFill>
                <a:schemeClr val="tx1"/>
              </a:solidFill>
              <a:round/>
              <a:headEnd/>
              <a:tailEnd/>
            </a:ln>
            <a:effectLst/>
          </p:spPr>
          <p:txBody>
            <a:bodyPr>
              <a:prstTxWarp prst="textNoShape">
                <a:avLst/>
              </a:prstTxWarp>
            </a:bodyPr>
            <a:lstStyle/>
            <a:p>
              <a:endParaRPr lang="en-US"/>
            </a:p>
          </p:txBody>
        </p:sp>
      </p:grpSp>
      <p:sp>
        <p:nvSpPr>
          <p:cNvPr id="47" name="Text Box 29"/>
          <p:cNvSpPr txBox="1">
            <a:spLocks noChangeArrowheads="1"/>
          </p:cNvSpPr>
          <p:nvPr/>
        </p:nvSpPr>
        <p:spPr bwMode="auto">
          <a:xfrm>
            <a:off x="7388473" y="1766415"/>
            <a:ext cx="548030" cy="400371"/>
          </a:xfrm>
          <a:prstGeom prst="rect">
            <a:avLst/>
          </a:prstGeom>
          <a:solidFill>
            <a:srgbClr val="FFFFFF">
              <a:alpha val="50000"/>
            </a:srgbClr>
          </a:solidFill>
          <a:ln w="9525">
            <a:noFill/>
            <a:miter lim="800000"/>
            <a:headEnd/>
            <a:tailEnd/>
          </a:ln>
          <a:effectLst/>
        </p:spPr>
        <p:txBody>
          <a:bodyPr wrap="square" anchor="ctr">
            <a:prstTxWarp prst="textNoShape">
              <a:avLst/>
            </a:prstTxWarp>
            <a:spAutoFit/>
          </a:bodyPr>
          <a:lstStyle/>
          <a:p>
            <a:pPr algn="ctr" eaLnBrk="0" hangingPunct="0">
              <a:spcBef>
                <a:spcPct val="20000"/>
              </a:spcBef>
              <a:buClr>
                <a:srgbClr val="B31919"/>
              </a:buClr>
              <a:buSzPct val="125000"/>
            </a:pPr>
            <a:r>
              <a:rPr lang="en-US" sz="2000" dirty="0" smtClean="0">
                <a:solidFill>
                  <a:schemeClr val="tx2">
                    <a:lumMod val="40000"/>
                    <a:lumOff val="60000"/>
                  </a:schemeClr>
                </a:solidFill>
              </a:rPr>
              <a:t>V</a:t>
            </a:r>
            <a:r>
              <a:rPr lang="en-US" sz="2000" baseline="-25000" dirty="0" smtClean="0">
                <a:solidFill>
                  <a:schemeClr val="tx2">
                    <a:lumMod val="40000"/>
                    <a:lumOff val="60000"/>
                  </a:schemeClr>
                </a:solidFill>
              </a:rPr>
              <a:t>in</a:t>
            </a:r>
            <a:endParaRPr lang="en-US" sz="2000" baseline="-25000" dirty="0">
              <a:solidFill>
                <a:schemeClr val="tx2">
                  <a:lumMod val="40000"/>
                  <a:lumOff val="60000"/>
                </a:schemeClr>
              </a:solidFill>
            </a:endParaRPr>
          </a:p>
        </p:txBody>
      </p:sp>
      <p:sp>
        <p:nvSpPr>
          <p:cNvPr id="48" name="Text Box 29"/>
          <p:cNvSpPr txBox="1">
            <a:spLocks noChangeArrowheads="1"/>
          </p:cNvSpPr>
          <p:nvPr/>
        </p:nvSpPr>
        <p:spPr bwMode="auto">
          <a:xfrm>
            <a:off x="7388474" y="2968461"/>
            <a:ext cx="609090" cy="400110"/>
          </a:xfrm>
          <a:prstGeom prst="rect">
            <a:avLst/>
          </a:prstGeom>
          <a:solidFill>
            <a:srgbClr val="FFFFFF">
              <a:alpha val="50000"/>
            </a:srgbClr>
          </a:solidFill>
          <a:ln w="9525">
            <a:noFill/>
            <a:miter lim="800000"/>
            <a:headEnd/>
            <a:tailEnd/>
          </a:ln>
          <a:effectLst/>
        </p:spPr>
        <p:txBody>
          <a:bodyPr wrap="square" anchor="ctr">
            <a:prstTxWarp prst="textNoShape">
              <a:avLst/>
            </a:prstTxWarp>
            <a:spAutoFit/>
          </a:bodyPr>
          <a:lstStyle/>
          <a:p>
            <a:pPr algn="ctr" eaLnBrk="0" hangingPunct="0">
              <a:spcBef>
                <a:spcPct val="20000"/>
              </a:spcBef>
              <a:buClr>
                <a:srgbClr val="B31919"/>
              </a:buClr>
              <a:buSzPct val="125000"/>
            </a:pPr>
            <a:r>
              <a:rPr lang="en-US" sz="2000" noProof="1" smtClean="0">
                <a:solidFill>
                  <a:schemeClr val="tx2">
                    <a:lumMod val="40000"/>
                    <a:lumOff val="60000"/>
                  </a:schemeClr>
                </a:solidFill>
              </a:rPr>
              <a:t>V</a:t>
            </a:r>
            <a:r>
              <a:rPr lang="en-US" sz="2000" baseline="-25000" noProof="1" smtClean="0">
                <a:solidFill>
                  <a:schemeClr val="tx2">
                    <a:lumMod val="40000"/>
                    <a:lumOff val="60000"/>
                  </a:schemeClr>
                </a:solidFill>
              </a:rPr>
              <a:t>out</a:t>
            </a:r>
            <a:endParaRPr lang="en-US" sz="2000" baseline="-25000" noProof="1">
              <a:solidFill>
                <a:schemeClr val="tx2">
                  <a:lumMod val="40000"/>
                  <a:lumOff val="60000"/>
                </a:schemeClr>
              </a:solidFill>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GB"/>
              <a:t>Common defects in CMOS</a:t>
            </a:r>
          </a:p>
        </p:txBody>
      </p:sp>
      <p:sp>
        <p:nvSpPr>
          <p:cNvPr id="57347" name="Rectangle 3"/>
          <p:cNvSpPr>
            <a:spLocks noGrp="1" noChangeArrowheads="1"/>
          </p:cNvSpPr>
          <p:nvPr>
            <p:ph type="body" idx="1"/>
          </p:nvPr>
        </p:nvSpPr>
        <p:spPr>
          <a:xfrm>
            <a:off x="676164" y="2197978"/>
            <a:ext cx="7396201" cy="4005205"/>
          </a:xfrm>
        </p:spPr>
        <p:txBody>
          <a:bodyPr/>
          <a:lstStyle/>
          <a:p>
            <a:pPr>
              <a:lnSpc>
                <a:spcPct val="90000"/>
              </a:lnSpc>
            </a:pPr>
            <a:r>
              <a:rPr lang="en-GB" dirty="0"/>
              <a:t>Shorts – conduction occurs when</a:t>
            </a:r>
            <a:r>
              <a:rPr lang="en-GB" dirty="0" smtClean="0"/>
              <a:t> undesired</a:t>
            </a:r>
            <a:endParaRPr lang="en-GB" dirty="0"/>
          </a:p>
          <a:p>
            <a:pPr>
              <a:lnSpc>
                <a:spcPct val="90000"/>
              </a:lnSpc>
            </a:pPr>
            <a:r>
              <a:rPr lang="en-GB" dirty="0"/>
              <a:t>Caused by</a:t>
            </a:r>
          </a:p>
          <a:p>
            <a:pPr lvl="1">
              <a:lnSpc>
                <a:spcPct val="90000"/>
              </a:lnSpc>
              <a:buSzPct val="70000"/>
            </a:pPr>
            <a:r>
              <a:rPr lang="en-GB" dirty="0"/>
              <a:t>extra conducting material</a:t>
            </a:r>
          </a:p>
          <a:p>
            <a:pPr lvl="1">
              <a:lnSpc>
                <a:spcPct val="90000"/>
              </a:lnSpc>
              <a:buSzPct val="70000"/>
            </a:pPr>
            <a:r>
              <a:rPr lang="en-GB" dirty="0"/>
              <a:t>missing insulating material</a:t>
            </a:r>
          </a:p>
          <a:p>
            <a:pPr>
              <a:lnSpc>
                <a:spcPct val="90000"/>
              </a:lnSpc>
            </a:pPr>
            <a:r>
              <a:rPr lang="en-GB" dirty="0"/>
              <a:t>Examples</a:t>
            </a:r>
          </a:p>
          <a:p>
            <a:pPr lvl="1">
              <a:lnSpc>
                <a:spcPct val="90000"/>
              </a:lnSpc>
              <a:buSzPct val="70000"/>
            </a:pPr>
            <a:r>
              <a:rPr lang="en-GB" dirty="0"/>
              <a:t>photolithographic printing errors</a:t>
            </a:r>
          </a:p>
          <a:p>
            <a:pPr lvl="1">
              <a:lnSpc>
                <a:spcPct val="90000"/>
              </a:lnSpc>
              <a:buSzPct val="70000"/>
            </a:pPr>
            <a:r>
              <a:rPr lang="en-GB" dirty="0"/>
              <a:t>conductive particle contamination</a:t>
            </a:r>
          </a:p>
          <a:p>
            <a:pPr lvl="1">
              <a:lnSpc>
                <a:spcPct val="90000"/>
              </a:lnSpc>
              <a:buSzPct val="70000"/>
            </a:pPr>
            <a:r>
              <a:rPr lang="en-GB" dirty="0"/>
              <a:t>incomplete etch</a:t>
            </a:r>
          </a:p>
          <a:p>
            <a:pPr lvl="1">
              <a:lnSpc>
                <a:spcPct val="90000"/>
              </a:lnSpc>
              <a:buSzPct val="70000"/>
            </a:pPr>
            <a:r>
              <a:rPr lang="en-GB" dirty="0"/>
              <a:t>incomplete material polish</a:t>
            </a:r>
          </a:p>
          <a:p>
            <a:pPr lvl="1">
              <a:lnSpc>
                <a:spcPct val="90000"/>
              </a:lnSpc>
              <a:buSzPct val="70000"/>
            </a:pPr>
            <a:r>
              <a:rPr lang="en-GB" dirty="0"/>
              <a:t>crack in the insulator</a:t>
            </a:r>
          </a:p>
          <a:p>
            <a:pPr lvl="1">
              <a:lnSpc>
                <a:spcPct val="90000"/>
              </a:lnSpc>
              <a:buSzPct val="70000"/>
            </a:pPr>
            <a:r>
              <a:rPr lang="en-GB" dirty="0"/>
              <a:t>gate oxide defect causing pinhole</a:t>
            </a:r>
          </a:p>
        </p:txBody>
      </p:sp>
      <p:grpSp>
        <p:nvGrpSpPr>
          <p:cNvPr id="9" name="Group 7"/>
          <p:cNvGrpSpPr/>
          <p:nvPr/>
        </p:nvGrpSpPr>
        <p:grpSpPr>
          <a:xfrm>
            <a:off x="113292" y="6390980"/>
            <a:ext cx="5841878" cy="381543"/>
            <a:chOff x="113292" y="6390980"/>
            <a:chExt cx="5841878" cy="381543"/>
          </a:xfrm>
        </p:grpSpPr>
        <p:pic>
          <p:nvPicPr>
            <p:cNvPr id="10" name="Picture 8"/>
            <p:cNvPicPr>
              <a:picLocks noChangeAspect="1"/>
            </p:cNvPicPr>
            <p:nvPr/>
          </p:nvPicPr>
          <p:blipFill>
            <a:blip r:embed="rId3"/>
            <a:stretch>
              <a:fillRect/>
            </a:stretch>
          </p:blipFill>
          <p:spPr>
            <a:xfrm>
              <a:off x="113292" y="6448404"/>
              <a:ext cx="645220" cy="324119"/>
            </a:xfrm>
            <a:prstGeom prst="rect">
              <a:avLst/>
            </a:prstGeom>
          </p:spPr>
        </p:pic>
        <p:sp>
          <p:nvSpPr>
            <p:cNvPr id="11" name="TextBox 9"/>
            <p:cNvSpPr txBox="1"/>
            <p:nvPr/>
          </p:nvSpPr>
          <p:spPr>
            <a:xfrm>
              <a:off x="709924" y="6390980"/>
              <a:ext cx="5245246" cy="338554"/>
            </a:xfrm>
            <a:prstGeom prst="rect">
              <a:avLst/>
            </a:prstGeom>
            <a:noFill/>
          </p:spPr>
          <p:txBody>
            <a:bodyPr wrap="none" rtlCol="0">
              <a:spAutoFit/>
            </a:bodyPr>
            <a:lstStyle/>
            <a:p>
              <a:r>
                <a:rPr lang="en-US" sz="1600" dirty="0" smtClean="0">
                  <a:latin typeface="Comic Sans MS"/>
                  <a:cs typeface="Comic Sans MS"/>
                </a:rPr>
                <a:t>R.C. Aitken, Defect-oriented testing, Springer, 2006</a:t>
              </a:r>
              <a:endParaRPr lang="en-US" sz="1600" dirty="0">
                <a:latin typeface="Comic Sans MS"/>
                <a:cs typeface="Comic Sans MS"/>
              </a:endParaRPr>
            </a:p>
          </p:txBody>
        </p:sp>
      </p:gr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a:t>
            </a:r>
            <a:r>
              <a:rPr lang="en-US" baseline="-25000" dirty="0" smtClean="0"/>
              <a:t>DDQ</a:t>
            </a:r>
            <a:r>
              <a:rPr lang="en-US" dirty="0" smtClean="0"/>
              <a:t> tests</a:t>
            </a:r>
            <a:endParaRPr lang="en-US" dirty="0"/>
          </a:p>
        </p:txBody>
      </p:sp>
      <p:sp>
        <p:nvSpPr>
          <p:cNvPr id="3" name="Content Placeholder 2"/>
          <p:cNvSpPr>
            <a:spLocks noGrp="1"/>
          </p:cNvSpPr>
          <p:nvPr>
            <p:ph idx="1"/>
          </p:nvPr>
        </p:nvSpPr>
        <p:spPr>
          <a:xfrm>
            <a:off x="676275" y="2254137"/>
            <a:ext cx="8229600" cy="4001450"/>
          </a:xfrm>
        </p:spPr>
        <p:txBody>
          <a:bodyPr/>
          <a:lstStyle/>
          <a:p>
            <a:r>
              <a:rPr lang="en-US" dirty="0" smtClean="0"/>
              <a:t>Advantages</a:t>
            </a:r>
          </a:p>
          <a:p>
            <a:pPr lvl="1"/>
            <a:r>
              <a:rPr lang="en-US" dirty="0" smtClean="0"/>
              <a:t>cover most bridging faults</a:t>
            </a:r>
          </a:p>
          <a:p>
            <a:pPr lvl="1"/>
            <a:r>
              <a:rPr lang="en-US" dirty="0" smtClean="0"/>
              <a:t>cover some open faults</a:t>
            </a:r>
          </a:p>
          <a:p>
            <a:pPr lvl="1"/>
            <a:r>
              <a:rPr lang="en-US" dirty="0" smtClean="0"/>
              <a:t>higher defect coverage than stuck-at tests</a:t>
            </a:r>
          </a:p>
          <a:p>
            <a:pPr lvl="1"/>
            <a:r>
              <a:rPr lang="en-US" dirty="0" smtClean="0"/>
              <a:t>easy to write CAD tools reliability benefits</a:t>
            </a:r>
          </a:p>
          <a:p>
            <a:r>
              <a:rPr lang="en-US" dirty="0" smtClean="0"/>
              <a:t>Disadvantages</a:t>
            </a:r>
          </a:p>
          <a:p>
            <a:pPr lvl="1"/>
            <a:r>
              <a:rPr lang="en-US" dirty="0" smtClean="0"/>
              <a:t>circuit must be designed with low I</a:t>
            </a:r>
            <a:r>
              <a:rPr lang="en-US" baseline="-25000" dirty="0" smtClean="0"/>
              <a:t>DDQ</a:t>
            </a:r>
          </a:p>
          <a:p>
            <a:pPr lvl="1"/>
            <a:r>
              <a:rPr lang="en-US" dirty="0" smtClean="0"/>
              <a:t>long test application time</a:t>
            </a:r>
          </a:p>
          <a:p>
            <a:pPr lvl="1"/>
            <a:r>
              <a:rPr lang="en-US" dirty="0" smtClean="0"/>
              <a:t>some open and timing faults escape I</a:t>
            </a:r>
            <a:r>
              <a:rPr lang="en-US" baseline="-25000" dirty="0" smtClean="0"/>
              <a:t>DDQ</a:t>
            </a:r>
            <a:r>
              <a:rPr lang="en-US" dirty="0" smtClean="0"/>
              <a:t> tests</a:t>
            </a:r>
          </a:p>
          <a:p>
            <a:pPr lvl="1"/>
            <a:r>
              <a:rPr lang="en-US" dirty="0" smtClean="0"/>
              <a:t>current threshold has to be empirically established</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Cell-aware fault model</a:t>
            </a:r>
            <a:endParaRPr lang="en-US" dirty="0"/>
          </a:p>
        </p:txBody>
      </p:sp>
      <p:sp>
        <p:nvSpPr>
          <p:cNvPr id="4" name="Content Placeholder 2"/>
          <p:cNvSpPr txBox="1">
            <a:spLocks/>
          </p:cNvSpPr>
          <p:nvPr/>
        </p:nvSpPr>
        <p:spPr bwMode="auto">
          <a:xfrm>
            <a:off x="676275" y="4133710"/>
            <a:ext cx="7618649" cy="19669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342900" indent="-342900" algn="l" defTabSz="457200" rtl="0" eaLnBrk="0" fontAlgn="base" hangingPunct="0">
              <a:spcBef>
                <a:spcPct val="20000"/>
              </a:spcBef>
              <a:spcAft>
                <a:spcPct val="0"/>
              </a:spcAft>
              <a:buSzPct val="80000"/>
              <a:buFont typeface="Arial" charset="0"/>
              <a:buChar char="•"/>
              <a:defRPr sz="2400" kern="1200">
                <a:solidFill>
                  <a:schemeClr val="tx1"/>
                </a:solidFill>
                <a:latin typeface="Arial"/>
                <a:ea typeface="ＭＳ Ｐゴシック" charset="-128"/>
                <a:cs typeface="Arial"/>
              </a:defRPr>
            </a:lvl1pPr>
            <a:lvl2pPr marL="742950" indent="-285750" algn="l" defTabSz="457200" rtl="0" eaLnBrk="0" fontAlgn="base" hangingPunct="0">
              <a:spcBef>
                <a:spcPct val="20000"/>
              </a:spcBef>
              <a:spcAft>
                <a:spcPct val="0"/>
              </a:spcAft>
              <a:buSzPct val="80000"/>
              <a:buFont typeface="Wingdings" charset="2"/>
              <a:buChar char=""/>
              <a:defRPr sz="2000" kern="1200">
                <a:solidFill>
                  <a:schemeClr val="tx1"/>
                </a:solidFill>
                <a:latin typeface="Arial"/>
                <a:ea typeface="ＭＳ Ｐゴシック" charset="-128"/>
                <a:cs typeface="Arial"/>
              </a:defRPr>
            </a:lvl2pPr>
            <a:lvl3pPr marL="11430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3pPr>
            <a:lvl4pPr marL="16002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4pPr>
            <a:lvl5pPr marL="20574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Gate level abstraction &amp; stuck-at fault model no </a:t>
            </a:r>
            <a:br>
              <a:rPr lang="en-US" dirty="0" smtClean="0"/>
            </a:br>
            <a:r>
              <a:rPr lang="en-US" dirty="0" smtClean="0"/>
              <a:t>longer sufficient to ensure high quality &amp; low DPM</a:t>
            </a:r>
          </a:p>
          <a:p>
            <a:r>
              <a:rPr lang="en-US" dirty="0" smtClean="0"/>
              <a:t>Cell-aware test generation targets undetected internal faults based on actual cell layout</a:t>
            </a:r>
          </a:p>
        </p:txBody>
      </p:sp>
      <p:grpSp>
        <p:nvGrpSpPr>
          <p:cNvPr id="5" name="Group 51"/>
          <p:cNvGrpSpPr>
            <a:grpSpLocks/>
          </p:cNvGrpSpPr>
          <p:nvPr/>
        </p:nvGrpSpPr>
        <p:grpSpPr bwMode="auto">
          <a:xfrm>
            <a:off x="1233724" y="1314092"/>
            <a:ext cx="2971800" cy="1917700"/>
            <a:chOff x="576" y="931"/>
            <a:chExt cx="1872" cy="1208"/>
          </a:xfrm>
        </p:grpSpPr>
        <p:sp>
          <p:nvSpPr>
            <p:cNvPr id="6" name="Rectangle 13"/>
            <p:cNvSpPr>
              <a:spLocks noChangeArrowheads="1"/>
            </p:cNvSpPr>
            <p:nvPr/>
          </p:nvSpPr>
          <p:spPr bwMode="auto">
            <a:xfrm>
              <a:off x="623" y="939"/>
              <a:ext cx="1778" cy="1200"/>
            </a:xfrm>
            <a:prstGeom prst="rect">
              <a:avLst/>
            </a:prstGeom>
            <a:noFill/>
            <a:ln w="19050" algn="ctr">
              <a:solidFill>
                <a:srgbClr val="006B6C"/>
              </a:solidFill>
              <a:miter lim="800000"/>
              <a:headEnd/>
              <a:tailEnd/>
            </a:ln>
          </p:spPr>
          <p:txBody>
            <a:bodyPr wrap="none" anchor="ctr"/>
            <a:lstStyle/>
            <a:p>
              <a:endParaRPr lang="en-US" sz="1200" dirty="0"/>
            </a:p>
          </p:txBody>
        </p:sp>
        <p:sp>
          <p:nvSpPr>
            <p:cNvPr id="7" name="Line 14"/>
            <p:cNvSpPr>
              <a:spLocks noChangeShapeType="1"/>
            </p:cNvSpPr>
            <p:nvPr/>
          </p:nvSpPr>
          <p:spPr bwMode="auto">
            <a:xfrm>
              <a:off x="623" y="1077"/>
              <a:ext cx="515" cy="0"/>
            </a:xfrm>
            <a:prstGeom prst="line">
              <a:avLst/>
            </a:prstGeom>
            <a:noFill/>
            <a:ln w="19050" cmpd="sng">
              <a:solidFill>
                <a:schemeClr val="tx1"/>
              </a:solidFill>
              <a:round/>
              <a:headEnd type="none" w="sm" len="sm"/>
              <a:tailEnd type="none" w="sm" len="sm"/>
            </a:ln>
          </p:spPr>
          <p:txBody>
            <a:bodyPr/>
            <a:lstStyle/>
            <a:p>
              <a:endParaRPr lang="en-US" dirty="0"/>
            </a:p>
          </p:txBody>
        </p:sp>
        <p:sp>
          <p:nvSpPr>
            <p:cNvPr id="8" name="Line 15"/>
            <p:cNvSpPr>
              <a:spLocks noChangeShapeType="1"/>
            </p:cNvSpPr>
            <p:nvPr/>
          </p:nvSpPr>
          <p:spPr bwMode="auto">
            <a:xfrm>
              <a:off x="623" y="1262"/>
              <a:ext cx="515" cy="0"/>
            </a:xfrm>
            <a:prstGeom prst="line">
              <a:avLst/>
            </a:prstGeom>
            <a:noFill/>
            <a:ln w="19050" cmpd="sng">
              <a:solidFill>
                <a:schemeClr val="tx1"/>
              </a:solidFill>
              <a:round/>
              <a:headEnd type="none" w="sm" len="sm"/>
              <a:tailEnd type="none" w="sm" len="sm"/>
            </a:ln>
          </p:spPr>
          <p:txBody>
            <a:bodyPr/>
            <a:lstStyle/>
            <a:p>
              <a:endParaRPr lang="en-US" dirty="0"/>
            </a:p>
          </p:txBody>
        </p:sp>
        <p:sp>
          <p:nvSpPr>
            <p:cNvPr id="9" name="Line 16"/>
            <p:cNvSpPr>
              <a:spLocks noChangeShapeType="1"/>
            </p:cNvSpPr>
            <p:nvPr/>
          </p:nvSpPr>
          <p:spPr bwMode="auto">
            <a:xfrm>
              <a:off x="1231" y="1170"/>
              <a:ext cx="609" cy="0"/>
            </a:xfrm>
            <a:prstGeom prst="line">
              <a:avLst/>
            </a:prstGeom>
            <a:noFill/>
            <a:ln w="19050" cmpd="sng">
              <a:solidFill>
                <a:schemeClr val="tx1"/>
              </a:solidFill>
              <a:round/>
              <a:headEnd type="none" w="sm" len="sm"/>
              <a:tailEnd type="none" w="sm" len="sm"/>
            </a:ln>
          </p:spPr>
          <p:txBody>
            <a:bodyPr/>
            <a:lstStyle/>
            <a:p>
              <a:endParaRPr lang="en-US" dirty="0"/>
            </a:p>
          </p:txBody>
        </p:sp>
        <p:sp>
          <p:nvSpPr>
            <p:cNvPr id="10" name="Line 17"/>
            <p:cNvSpPr>
              <a:spLocks noChangeShapeType="1"/>
            </p:cNvSpPr>
            <p:nvPr/>
          </p:nvSpPr>
          <p:spPr bwMode="auto">
            <a:xfrm>
              <a:off x="1980" y="1262"/>
              <a:ext cx="421" cy="0"/>
            </a:xfrm>
            <a:prstGeom prst="line">
              <a:avLst/>
            </a:prstGeom>
            <a:noFill/>
            <a:ln w="19050" cmpd="sng">
              <a:solidFill>
                <a:schemeClr val="tx1"/>
              </a:solidFill>
              <a:round/>
              <a:headEnd type="none" w="sm" len="sm"/>
              <a:tailEnd type="none" w="sm" len="sm"/>
            </a:ln>
          </p:spPr>
          <p:txBody>
            <a:bodyPr/>
            <a:lstStyle/>
            <a:p>
              <a:endParaRPr lang="en-US" dirty="0"/>
            </a:p>
          </p:txBody>
        </p:sp>
        <p:sp>
          <p:nvSpPr>
            <p:cNvPr id="11" name="Freeform 18"/>
            <p:cNvSpPr>
              <a:spLocks/>
            </p:cNvSpPr>
            <p:nvPr/>
          </p:nvSpPr>
          <p:spPr bwMode="auto">
            <a:xfrm>
              <a:off x="623" y="1354"/>
              <a:ext cx="1217" cy="523"/>
            </a:xfrm>
            <a:custGeom>
              <a:avLst/>
              <a:gdLst>
                <a:gd name="T0" fmla="*/ 0 w 1392"/>
                <a:gd name="T1" fmla="*/ 334 h 192"/>
                <a:gd name="T2" fmla="*/ 802 w 1392"/>
                <a:gd name="T3" fmla="*/ 334 h 192"/>
                <a:gd name="T4" fmla="*/ 802 w 1392"/>
                <a:gd name="T5" fmla="*/ 0 h 192"/>
                <a:gd name="T6" fmla="*/ 930 w 1392"/>
                <a:gd name="T7" fmla="*/ 0 h 192"/>
                <a:gd name="T8" fmla="*/ 0 60000 65536"/>
                <a:gd name="T9" fmla="*/ 0 60000 65536"/>
                <a:gd name="T10" fmla="*/ 0 60000 65536"/>
                <a:gd name="T11" fmla="*/ 0 60000 65536"/>
                <a:gd name="T12" fmla="*/ 0 w 1392"/>
                <a:gd name="T13" fmla="*/ 0 h 192"/>
                <a:gd name="T14" fmla="*/ 1392 w 1392"/>
                <a:gd name="T15" fmla="*/ 192 h 192"/>
              </a:gdLst>
              <a:ahLst/>
              <a:cxnLst>
                <a:cxn ang="T8">
                  <a:pos x="T0" y="T1"/>
                </a:cxn>
                <a:cxn ang="T9">
                  <a:pos x="T2" y="T3"/>
                </a:cxn>
                <a:cxn ang="T10">
                  <a:pos x="T4" y="T5"/>
                </a:cxn>
                <a:cxn ang="T11">
                  <a:pos x="T6" y="T7"/>
                </a:cxn>
              </a:cxnLst>
              <a:rect l="T12" t="T13" r="T14" b="T15"/>
              <a:pathLst>
                <a:path w="1392" h="192">
                  <a:moveTo>
                    <a:pt x="0" y="192"/>
                  </a:moveTo>
                  <a:lnTo>
                    <a:pt x="1200" y="192"/>
                  </a:lnTo>
                  <a:lnTo>
                    <a:pt x="1200" y="0"/>
                  </a:lnTo>
                  <a:lnTo>
                    <a:pt x="1392" y="0"/>
                  </a:lnTo>
                </a:path>
              </a:pathLst>
            </a:custGeom>
            <a:noFill/>
            <a:ln w="19050" cmpd="sng">
              <a:solidFill>
                <a:schemeClr val="tx1"/>
              </a:solidFill>
              <a:round/>
              <a:headEnd type="none" w="sm" len="sm"/>
              <a:tailEnd type="none" w="sm" len="sm"/>
            </a:ln>
          </p:spPr>
          <p:txBody>
            <a:bodyPr/>
            <a:lstStyle/>
            <a:p>
              <a:endParaRPr lang="en-US" sz="1200" dirty="0"/>
            </a:p>
          </p:txBody>
        </p:sp>
        <p:sp>
          <p:nvSpPr>
            <p:cNvPr id="12" name="Freeform 19"/>
            <p:cNvSpPr>
              <a:spLocks/>
            </p:cNvSpPr>
            <p:nvPr/>
          </p:nvSpPr>
          <p:spPr bwMode="auto">
            <a:xfrm>
              <a:off x="623" y="1262"/>
              <a:ext cx="561" cy="323"/>
            </a:xfrm>
            <a:custGeom>
              <a:avLst/>
              <a:gdLst>
                <a:gd name="T0" fmla="*/ 0 w 768"/>
                <a:gd name="T1" fmla="*/ 555 h 624"/>
                <a:gd name="T2" fmla="*/ 299 w 768"/>
                <a:gd name="T3" fmla="*/ 555 h 624"/>
                <a:gd name="T4" fmla="*/ 299 w 768"/>
                <a:gd name="T5" fmla="*/ 0 h 624"/>
                <a:gd name="T6" fmla="*/ 0 60000 65536"/>
                <a:gd name="T7" fmla="*/ 0 60000 65536"/>
                <a:gd name="T8" fmla="*/ 0 60000 65536"/>
                <a:gd name="T9" fmla="*/ 0 w 768"/>
                <a:gd name="T10" fmla="*/ 0 h 624"/>
                <a:gd name="T11" fmla="*/ 768 w 768"/>
                <a:gd name="T12" fmla="*/ 624 h 624"/>
              </a:gdLst>
              <a:ahLst/>
              <a:cxnLst>
                <a:cxn ang="T6">
                  <a:pos x="T0" y="T1"/>
                </a:cxn>
                <a:cxn ang="T7">
                  <a:pos x="T2" y="T3"/>
                </a:cxn>
                <a:cxn ang="T8">
                  <a:pos x="T4" y="T5"/>
                </a:cxn>
              </a:cxnLst>
              <a:rect l="T9" t="T10" r="T11" b="T12"/>
              <a:pathLst>
                <a:path w="768" h="624">
                  <a:moveTo>
                    <a:pt x="0" y="624"/>
                  </a:moveTo>
                  <a:lnTo>
                    <a:pt x="768" y="624"/>
                  </a:lnTo>
                  <a:lnTo>
                    <a:pt x="768" y="0"/>
                  </a:lnTo>
                </a:path>
              </a:pathLst>
            </a:custGeom>
            <a:noFill/>
            <a:ln w="19050" cmpd="sng">
              <a:solidFill>
                <a:schemeClr val="tx1"/>
              </a:solidFill>
              <a:round/>
              <a:headEnd type="none" w="sm" len="sm"/>
              <a:tailEnd type="none" w="sm" len="sm"/>
            </a:ln>
          </p:spPr>
          <p:txBody>
            <a:bodyPr/>
            <a:lstStyle/>
            <a:p>
              <a:endParaRPr lang="en-US" sz="1200" dirty="0"/>
            </a:p>
          </p:txBody>
        </p:sp>
        <p:sp>
          <p:nvSpPr>
            <p:cNvPr id="13" name="AutoShape 20"/>
            <p:cNvSpPr>
              <a:spLocks noChangeArrowheads="1"/>
            </p:cNvSpPr>
            <p:nvPr/>
          </p:nvSpPr>
          <p:spPr bwMode="auto">
            <a:xfrm rot="-5400000">
              <a:off x="1001" y="1077"/>
              <a:ext cx="383" cy="171"/>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12 w 21600"/>
                <a:gd name="T13" fmla="*/ 4547 h 21600"/>
                <a:gd name="T14" fmla="*/ 17088 w 21600"/>
                <a:gd name="T15" fmla="*/ 1705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1">
                <a:lumMod val="85000"/>
              </a:schemeClr>
            </a:solidFill>
            <a:ln w="19050" cmpd="sng">
              <a:solidFill>
                <a:schemeClr val="tx1"/>
              </a:solidFill>
              <a:miter lim="800000"/>
              <a:headEnd/>
              <a:tailEnd/>
            </a:ln>
          </p:spPr>
          <p:txBody>
            <a:bodyPr wrap="none" anchor="ctr"/>
            <a:lstStyle/>
            <a:p>
              <a:endParaRPr lang="en-US" sz="1200" dirty="0"/>
            </a:p>
          </p:txBody>
        </p:sp>
        <p:sp>
          <p:nvSpPr>
            <p:cNvPr id="14" name="Freeform 21"/>
            <p:cNvSpPr>
              <a:spLocks/>
            </p:cNvSpPr>
            <p:nvPr/>
          </p:nvSpPr>
          <p:spPr bwMode="auto">
            <a:xfrm>
              <a:off x="623" y="1354"/>
              <a:ext cx="1310" cy="693"/>
            </a:xfrm>
            <a:custGeom>
              <a:avLst/>
              <a:gdLst>
                <a:gd name="T0" fmla="*/ 0 w 1488"/>
                <a:gd name="T1" fmla="*/ 737 h 672"/>
                <a:gd name="T2" fmla="*/ 1015 w 1488"/>
                <a:gd name="T3" fmla="*/ 737 h 672"/>
                <a:gd name="T4" fmla="*/ 1015 w 1488"/>
                <a:gd name="T5" fmla="*/ 0 h 672"/>
                <a:gd name="T6" fmla="*/ 0 60000 65536"/>
                <a:gd name="T7" fmla="*/ 0 60000 65536"/>
                <a:gd name="T8" fmla="*/ 0 60000 65536"/>
                <a:gd name="T9" fmla="*/ 0 w 1488"/>
                <a:gd name="T10" fmla="*/ 0 h 672"/>
                <a:gd name="T11" fmla="*/ 1488 w 1488"/>
                <a:gd name="T12" fmla="*/ 672 h 672"/>
              </a:gdLst>
              <a:ahLst/>
              <a:cxnLst>
                <a:cxn ang="T6">
                  <a:pos x="T0" y="T1"/>
                </a:cxn>
                <a:cxn ang="T7">
                  <a:pos x="T2" y="T3"/>
                </a:cxn>
                <a:cxn ang="T8">
                  <a:pos x="T4" y="T5"/>
                </a:cxn>
              </a:cxnLst>
              <a:rect l="T9" t="T10" r="T11" b="T12"/>
              <a:pathLst>
                <a:path w="1488" h="672">
                  <a:moveTo>
                    <a:pt x="0" y="672"/>
                  </a:moveTo>
                  <a:lnTo>
                    <a:pt x="1488" y="672"/>
                  </a:lnTo>
                  <a:lnTo>
                    <a:pt x="1488" y="0"/>
                  </a:lnTo>
                </a:path>
              </a:pathLst>
            </a:custGeom>
            <a:noFill/>
            <a:ln w="19050" cmpd="sng">
              <a:solidFill>
                <a:schemeClr val="tx1"/>
              </a:solidFill>
              <a:round/>
              <a:headEnd type="none" w="sm" len="sm"/>
              <a:tailEnd type="none" w="sm" len="sm"/>
            </a:ln>
          </p:spPr>
          <p:txBody>
            <a:bodyPr/>
            <a:lstStyle/>
            <a:p>
              <a:endParaRPr lang="en-US" sz="1200" dirty="0"/>
            </a:p>
          </p:txBody>
        </p:sp>
        <p:sp>
          <p:nvSpPr>
            <p:cNvPr id="15" name="AutoShape 22"/>
            <p:cNvSpPr>
              <a:spLocks noChangeArrowheads="1"/>
            </p:cNvSpPr>
            <p:nvPr/>
          </p:nvSpPr>
          <p:spPr bwMode="auto">
            <a:xfrm rot="-5400000">
              <a:off x="1733" y="1170"/>
              <a:ext cx="384" cy="17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447 h 21600"/>
                <a:gd name="T14" fmla="*/ 17100 w 21600"/>
                <a:gd name="T15" fmla="*/ 1715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1">
                <a:lumMod val="85000"/>
              </a:schemeClr>
            </a:solidFill>
            <a:ln w="19050" cmpd="sng">
              <a:solidFill>
                <a:schemeClr val="tx1"/>
              </a:solidFill>
              <a:miter lim="800000"/>
              <a:headEnd/>
              <a:tailEnd/>
            </a:ln>
          </p:spPr>
          <p:txBody>
            <a:bodyPr wrap="none" anchor="ctr"/>
            <a:lstStyle/>
            <a:p>
              <a:endParaRPr lang="en-US" sz="1200" dirty="0"/>
            </a:p>
          </p:txBody>
        </p:sp>
        <p:sp>
          <p:nvSpPr>
            <p:cNvPr id="16" name="Text Box 23"/>
            <p:cNvSpPr txBox="1">
              <a:spLocks noChangeArrowheads="1"/>
            </p:cNvSpPr>
            <p:nvPr/>
          </p:nvSpPr>
          <p:spPr bwMode="auto">
            <a:xfrm>
              <a:off x="672" y="931"/>
              <a:ext cx="225" cy="174"/>
            </a:xfrm>
            <a:prstGeom prst="rect">
              <a:avLst/>
            </a:prstGeom>
            <a:noFill/>
            <a:ln w="12700">
              <a:noFill/>
              <a:miter lim="800000"/>
              <a:headEnd type="none" w="sm" len="sm"/>
              <a:tailEnd type="none" w="sm" len="sm"/>
            </a:ln>
          </p:spPr>
          <p:txBody>
            <a:bodyPr wrap="none">
              <a:spAutoFit/>
            </a:bodyPr>
            <a:lstStyle/>
            <a:p>
              <a:r>
                <a:rPr lang="de-DE" sz="1200" dirty="0"/>
                <a:t>D0</a:t>
              </a:r>
              <a:endParaRPr lang="en-US" sz="1200" dirty="0"/>
            </a:p>
          </p:txBody>
        </p:sp>
        <p:sp>
          <p:nvSpPr>
            <p:cNvPr id="17" name="Text Box 24"/>
            <p:cNvSpPr txBox="1">
              <a:spLocks noChangeArrowheads="1"/>
            </p:cNvSpPr>
            <p:nvPr/>
          </p:nvSpPr>
          <p:spPr bwMode="auto">
            <a:xfrm>
              <a:off x="670" y="1116"/>
              <a:ext cx="225" cy="174"/>
            </a:xfrm>
            <a:prstGeom prst="rect">
              <a:avLst/>
            </a:prstGeom>
            <a:noFill/>
            <a:ln w="12700">
              <a:noFill/>
              <a:miter lim="800000"/>
              <a:headEnd type="none" w="sm" len="sm"/>
              <a:tailEnd type="none" w="sm" len="sm"/>
            </a:ln>
          </p:spPr>
          <p:txBody>
            <a:bodyPr wrap="none">
              <a:spAutoFit/>
            </a:bodyPr>
            <a:lstStyle/>
            <a:p>
              <a:r>
                <a:rPr lang="de-DE" sz="1200"/>
                <a:t>D1</a:t>
              </a:r>
              <a:endParaRPr lang="en-US" sz="1200" dirty="0"/>
            </a:p>
          </p:txBody>
        </p:sp>
        <p:sp>
          <p:nvSpPr>
            <p:cNvPr id="18" name="Text Box 25"/>
            <p:cNvSpPr txBox="1">
              <a:spLocks noChangeArrowheads="1"/>
            </p:cNvSpPr>
            <p:nvPr/>
          </p:nvSpPr>
          <p:spPr bwMode="auto">
            <a:xfrm>
              <a:off x="670" y="1723"/>
              <a:ext cx="225" cy="174"/>
            </a:xfrm>
            <a:prstGeom prst="rect">
              <a:avLst/>
            </a:prstGeom>
            <a:noFill/>
            <a:ln w="12700">
              <a:noFill/>
              <a:miter lim="800000"/>
              <a:headEnd type="none" w="sm" len="sm"/>
              <a:tailEnd type="none" w="sm" len="sm"/>
            </a:ln>
          </p:spPr>
          <p:txBody>
            <a:bodyPr wrap="none">
              <a:spAutoFit/>
            </a:bodyPr>
            <a:lstStyle/>
            <a:p>
              <a:r>
                <a:rPr lang="de-DE" sz="1200" dirty="0"/>
                <a:t>D2</a:t>
              </a:r>
              <a:endParaRPr lang="en-US" sz="1200" dirty="0"/>
            </a:p>
          </p:txBody>
        </p:sp>
        <p:sp>
          <p:nvSpPr>
            <p:cNvPr id="19" name="Text Box 26"/>
            <p:cNvSpPr txBox="1">
              <a:spLocks noChangeArrowheads="1"/>
            </p:cNvSpPr>
            <p:nvPr/>
          </p:nvSpPr>
          <p:spPr bwMode="auto">
            <a:xfrm>
              <a:off x="670" y="1432"/>
              <a:ext cx="210" cy="174"/>
            </a:xfrm>
            <a:prstGeom prst="rect">
              <a:avLst/>
            </a:prstGeom>
            <a:noFill/>
            <a:ln w="12700">
              <a:noFill/>
              <a:miter lim="800000"/>
              <a:headEnd type="none" w="sm" len="sm"/>
              <a:tailEnd type="none" w="sm" len="sm"/>
            </a:ln>
          </p:spPr>
          <p:txBody>
            <a:bodyPr wrap="none">
              <a:spAutoFit/>
            </a:bodyPr>
            <a:lstStyle/>
            <a:p>
              <a:r>
                <a:rPr lang="de-DE" sz="1200" dirty="0"/>
                <a:t>S0</a:t>
              </a:r>
              <a:endParaRPr lang="en-US" sz="1200" dirty="0"/>
            </a:p>
          </p:txBody>
        </p:sp>
        <p:sp>
          <p:nvSpPr>
            <p:cNvPr id="20" name="Text Box 27"/>
            <p:cNvSpPr txBox="1">
              <a:spLocks noChangeArrowheads="1"/>
            </p:cNvSpPr>
            <p:nvPr/>
          </p:nvSpPr>
          <p:spPr bwMode="auto">
            <a:xfrm>
              <a:off x="670" y="1900"/>
              <a:ext cx="213" cy="174"/>
            </a:xfrm>
            <a:prstGeom prst="rect">
              <a:avLst/>
            </a:prstGeom>
            <a:noFill/>
            <a:ln w="12700">
              <a:noFill/>
              <a:miter lim="800000"/>
              <a:headEnd type="none" w="sm" len="sm"/>
              <a:tailEnd type="none" w="sm" len="sm"/>
            </a:ln>
          </p:spPr>
          <p:txBody>
            <a:bodyPr wrap="none">
              <a:spAutoFit/>
            </a:bodyPr>
            <a:lstStyle/>
            <a:p>
              <a:r>
                <a:rPr lang="de-DE" sz="1200"/>
                <a:t>S1</a:t>
              </a:r>
              <a:endParaRPr lang="en-US" sz="1200" dirty="0"/>
            </a:p>
          </p:txBody>
        </p:sp>
        <p:sp>
          <p:nvSpPr>
            <p:cNvPr id="21" name="Text Box 28"/>
            <p:cNvSpPr txBox="1">
              <a:spLocks noChangeArrowheads="1"/>
            </p:cNvSpPr>
            <p:nvPr/>
          </p:nvSpPr>
          <p:spPr bwMode="auto">
            <a:xfrm>
              <a:off x="2215" y="1112"/>
              <a:ext cx="165" cy="174"/>
            </a:xfrm>
            <a:prstGeom prst="rect">
              <a:avLst/>
            </a:prstGeom>
            <a:noFill/>
            <a:ln w="12700">
              <a:noFill/>
              <a:miter lim="800000"/>
              <a:headEnd type="none" w="sm" len="sm"/>
              <a:tailEnd type="none" w="sm" len="sm"/>
            </a:ln>
          </p:spPr>
          <p:txBody>
            <a:bodyPr wrap="none">
              <a:spAutoFit/>
            </a:bodyPr>
            <a:lstStyle/>
            <a:p>
              <a:r>
                <a:rPr lang="de-DE" sz="1200" dirty="0"/>
                <a:t>Z</a:t>
              </a:r>
              <a:endParaRPr lang="en-US" sz="1200" dirty="0"/>
            </a:p>
          </p:txBody>
        </p:sp>
        <p:sp>
          <p:nvSpPr>
            <p:cNvPr id="22" name="Rectangle 21"/>
            <p:cNvSpPr>
              <a:spLocks noChangeArrowheads="1"/>
            </p:cNvSpPr>
            <p:nvPr/>
          </p:nvSpPr>
          <p:spPr bwMode="auto">
            <a:xfrm>
              <a:off x="576" y="1031"/>
              <a:ext cx="94" cy="93"/>
            </a:xfrm>
            <a:prstGeom prst="rect">
              <a:avLst/>
            </a:prstGeom>
            <a:solidFill>
              <a:srgbClr val="00494A"/>
            </a:solidFill>
            <a:ln w="12700">
              <a:noFill/>
              <a:miter lim="800000"/>
              <a:headEnd type="none" w="sm" len="sm"/>
              <a:tailEnd type="none" w="sm" len="sm"/>
            </a:ln>
            <a:effectLst/>
          </p:spPr>
          <p:txBody>
            <a:bodyPr wrap="none" anchor="ctr"/>
            <a:lstStyle/>
            <a:p>
              <a:pPr algn="ctr">
                <a:defRPr/>
              </a:pPr>
              <a:endParaRPr lang="en-US" sz="1200" dirty="0">
                <a:solidFill>
                  <a:schemeClr val="bg2"/>
                </a:solidFill>
                <a:effectLst>
                  <a:outerShdw blurRad="38100" dist="38100" dir="2700000" algn="tl">
                    <a:srgbClr val="000000"/>
                  </a:outerShdw>
                </a:effectLst>
              </a:endParaRPr>
            </a:p>
          </p:txBody>
        </p:sp>
        <p:sp>
          <p:nvSpPr>
            <p:cNvPr id="23" name="Rectangle 30"/>
            <p:cNvSpPr>
              <a:spLocks noChangeArrowheads="1"/>
            </p:cNvSpPr>
            <p:nvPr/>
          </p:nvSpPr>
          <p:spPr bwMode="auto">
            <a:xfrm>
              <a:off x="576" y="1216"/>
              <a:ext cx="94" cy="92"/>
            </a:xfrm>
            <a:prstGeom prst="rect">
              <a:avLst/>
            </a:prstGeom>
            <a:solidFill>
              <a:srgbClr val="00494A"/>
            </a:solidFill>
            <a:ln w="12700">
              <a:noFill/>
              <a:miter lim="800000"/>
              <a:headEnd type="none" w="sm" len="sm"/>
              <a:tailEnd type="none" w="sm" len="sm"/>
            </a:ln>
          </p:spPr>
          <p:txBody>
            <a:bodyPr wrap="none" anchor="ctr"/>
            <a:lstStyle/>
            <a:p>
              <a:endParaRPr lang="en-US" sz="1200" dirty="0"/>
            </a:p>
          </p:txBody>
        </p:sp>
        <p:sp>
          <p:nvSpPr>
            <p:cNvPr id="24" name="Rectangle 31"/>
            <p:cNvSpPr>
              <a:spLocks noChangeArrowheads="1"/>
            </p:cNvSpPr>
            <p:nvPr/>
          </p:nvSpPr>
          <p:spPr bwMode="auto">
            <a:xfrm>
              <a:off x="576" y="1539"/>
              <a:ext cx="94" cy="92"/>
            </a:xfrm>
            <a:prstGeom prst="rect">
              <a:avLst/>
            </a:prstGeom>
            <a:solidFill>
              <a:srgbClr val="00494A"/>
            </a:solidFill>
            <a:ln w="12700">
              <a:noFill/>
              <a:miter lim="800000"/>
              <a:headEnd type="none" w="sm" len="sm"/>
              <a:tailEnd type="none" w="sm" len="sm"/>
            </a:ln>
          </p:spPr>
          <p:txBody>
            <a:bodyPr wrap="none" anchor="ctr"/>
            <a:lstStyle/>
            <a:p>
              <a:endParaRPr lang="en-US" sz="1200" dirty="0"/>
            </a:p>
          </p:txBody>
        </p:sp>
        <p:sp>
          <p:nvSpPr>
            <p:cNvPr id="25" name="Rectangle 32"/>
            <p:cNvSpPr>
              <a:spLocks noChangeArrowheads="1"/>
            </p:cNvSpPr>
            <p:nvPr/>
          </p:nvSpPr>
          <p:spPr bwMode="auto">
            <a:xfrm>
              <a:off x="576" y="1828"/>
              <a:ext cx="94" cy="92"/>
            </a:xfrm>
            <a:prstGeom prst="rect">
              <a:avLst/>
            </a:prstGeom>
            <a:solidFill>
              <a:srgbClr val="00494A"/>
            </a:solidFill>
            <a:ln w="12700">
              <a:noFill/>
              <a:miter lim="800000"/>
              <a:headEnd type="none" w="sm" len="sm"/>
              <a:tailEnd type="none" w="sm" len="sm"/>
            </a:ln>
          </p:spPr>
          <p:txBody>
            <a:bodyPr wrap="none" anchor="ctr"/>
            <a:lstStyle/>
            <a:p>
              <a:endParaRPr lang="en-US" sz="1200" dirty="0"/>
            </a:p>
          </p:txBody>
        </p:sp>
        <p:sp>
          <p:nvSpPr>
            <p:cNvPr id="26" name="Rectangle 33"/>
            <p:cNvSpPr>
              <a:spLocks noChangeArrowheads="1"/>
            </p:cNvSpPr>
            <p:nvPr/>
          </p:nvSpPr>
          <p:spPr bwMode="auto">
            <a:xfrm>
              <a:off x="576" y="2001"/>
              <a:ext cx="94" cy="92"/>
            </a:xfrm>
            <a:prstGeom prst="rect">
              <a:avLst/>
            </a:prstGeom>
            <a:solidFill>
              <a:srgbClr val="00494A"/>
            </a:solidFill>
            <a:ln w="12700">
              <a:noFill/>
              <a:miter lim="800000"/>
              <a:headEnd type="none" w="sm" len="sm"/>
              <a:tailEnd type="none" w="sm" len="sm"/>
            </a:ln>
          </p:spPr>
          <p:txBody>
            <a:bodyPr wrap="none" anchor="ctr"/>
            <a:lstStyle/>
            <a:p>
              <a:endParaRPr lang="en-US" sz="1200" dirty="0"/>
            </a:p>
          </p:txBody>
        </p:sp>
        <p:sp>
          <p:nvSpPr>
            <p:cNvPr id="27" name="Rectangle 34"/>
            <p:cNvSpPr>
              <a:spLocks noChangeArrowheads="1"/>
            </p:cNvSpPr>
            <p:nvPr/>
          </p:nvSpPr>
          <p:spPr bwMode="auto">
            <a:xfrm>
              <a:off x="2354" y="1216"/>
              <a:ext cx="94" cy="92"/>
            </a:xfrm>
            <a:prstGeom prst="rect">
              <a:avLst/>
            </a:prstGeom>
            <a:solidFill>
              <a:srgbClr val="00494A"/>
            </a:solidFill>
            <a:ln w="12700">
              <a:noFill/>
              <a:miter lim="800000"/>
              <a:headEnd type="none" w="sm" len="sm"/>
              <a:tailEnd type="none" w="sm" len="sm"/>
            </a:ln>
          </p:spPr>
          <p:txBody>
            <a:bodyPr wrap="none" anchor="ctr"/>
            <a:lstStyle/>
            <a:p>
              <a:endParaRPr lang="en-US" sz="1200" dirty="0"/>
            </a:p>
          </p:txBody>
        </p:sp>
      </p:grpSp>
      <p:grpSp>
        <p:nvGrpSpPr>
          <p:cNvPr id="28" name="Group 54"/>
          <p:cNvGrpSpPr>
            <a:grpSpLocks/>
          </p:cNvGrpSpPr>
          <p:nvPr/>
        </p:nvGrpSpPr>
        <p:grpSpPr bwMode="auto">
          <a:xfrm>
            <a:off x="5098152" y="1331555"/>
            <a:ext cx="2819400" cy="1895475"/>
            <a:chOff x="624" y="2545"/>
            <a:chExt cx="1776" cy="1194"/>
          </a:xfrm>
        </p:grpSpPr>
        <p:pic>
          <p:nvPicPr>
            <p:cNvPr id="29" name="Picture 36" descr="HS65_LH_MUX31X4_Slides"/>
            <p:cNvPicPr>
              <a:picLocks noChangeAspect="1" noChangeArrowheads="1"/>
            </p:cNvPicPr>
            <p:nvPr/>
          </p:nvPicPr>
          <p:blipFill>
            <a:blip r:embed="rId3">
              <a:lum bright="18000" contrast="18000"/>
            </a:blip>
            <a:srcRect/>
            <a:stretch>
              <a:fillRect/>
            </a:stretch>
          </p:blipFill>
          <p:spPr bwMode="auto">
            <a:xfrm>
              <a:off x="624" y="2545"/>
              <a:ext cx="1776" cy="1194"/>
            </a:xfrm>
            <a:prstGeom prst="rect">
              <a:avLst/>
            </a:prstGeom>
            <a:noFill/>
            <a:ln w="19050">
              <a:noFill/>
              <a:miter lim="800000"/>
              <a:headEnd/>
              <a:tailEnd/>
            </a:ln>
          </p:spPr>
        </p:pic>
        <p:sp>
          <p:nvSpPr>
            <p:cNvPr id="30" name="Rectangle 37"/>
            <p:cNvSpPr>
              <a:spLocks noChangeAspect="1" noChangeArrowheads="1"/>
            </p:cNvSpPr>
            <p:nvPr/>
          </p:nvSpPr>
          <p:spPr bwMode="auto">
            <a:xfrm>
              <a:off x="2019" y="3159"/>
              <a:ext cx="57" cy="40"/>
            </a:xfrm>
            <a:prstGeom prst="rect">
              <a:avLst/>
            </a:prstGeom>
            <a:solidFill>
              <a:srgbClr val="FF0000">
                <a:alpha val="50195"/>
              </a:srgbClr>
            </a:solidFill>
            <a:ln w="19050" algn="ctr">
              <a:noFill/>
              <a:miter lim="800000"/>
              <a:headEnd/>
              <a:tailEnd/>
            </a:ln>
          </p:spPr>
          <p:txBody>
            <a:bodyPr wrap="none" anchor="ctr"/>
            <a:lstStyle/>
            <a:p>
              <a:endParaRPr lang="en-US" dirty="0"/>
            </a:p>
          </p:txBody>
        </p:sp>
        <p:sp>
          <p:nvSpPr>
            <p:cNvPr id="31" name="Rectangle 38"/>
            <p:cNvSpPr>
              <a:spLocks noChangeAspect="1" noChangeArrowheads="1"/>
            </p:cNvSpPr>
            <p:nvPr/>
          </p:nvSpPr>
          <p:spPr bwMode="auto">
            <a:xfrm>
              <a:off x="1752" y="3156"/>
              <a:ext cx="56" cy="40"/>
            </a:xfrm>
            <a:prstGeom prst="rect">
              <a:avLst/>
            </a:prstGeom>
            <a:solidFill>
              <a:srgbClr val="FF0000">
                <a:alpha val="50195"/>
              </a:srgbClr>
            </a:solidFill>
            <a:ln w="19050" algn="ctr">
              <a:noFill/>
              <a:miter lim="800000"/>
              <a:headEnd/>
              <a:tailEnd/>
            </a:ln>
          </p:spPr>
          <p:txBody>
            <a:bodyPr wrap="none" anchor="ctr"/>
            <a:lstStyle/>
            <a:p>
              <a:endParaRPr lang="en-US" dirty="0"/>
            </a:p>
          </p:txBody>
        </p:sp>
        <p:sp>
          <p:nvSpPr>
            <p:cNvPr id="32" name="Rectangle 39"/>
            <p:cNvSpPr>
              <a:spLocks noChangeAspect="1" noChangeArrowheads="1"/>
            </p:cNvSpPr>
            <p:nvPr/>
          </p:nvSpPr>
          <p:spPr bwMode="auto">
            <a:xfrm>
              <a:off x="1486" y="3159"/>
              <a:ext cx="56" cy="40"/>
            </a:xfrm>
            <a:prstGeom prst="rect">
              <a:avLst/>
            </a:prstGeom>
            <a:solidFill>
              <a:srgbClr val="FF0000">
                <a:alpha val="50195"/>
              </a:srgbClr>
            </a:solidFill>
            <a:ln w="19050" algn="ctr">
              <a:noFill/>
              <a:miter lim="800000"/>
              <a:headEnd/>
              <a:tailEnd/>
            </a:ln>
          </p:spPr>
          <p:txBody>
            <a:bodyPr wrap="none" anchor="ctr"/>
            <a:lstStyle/>
            <a:p>
              <a:endParaRPr lang="en-US" dirty="0"/>
            </a:p>
          </p:txBody>
        </p:sp>
        <p:sp>
          <p:nvSpPr>
            <p:cNvPr id="33" name="Rectangle 40"/>
            <p:cNvSpPr>
              <a:spLocks noChangeAspect="1" noChangeArrowheads="1"/>
            </p:cNvSpPr>
            <p:nvPr/>
          </p:nvSpPr>
          <p:spPr bwMode="auto">
            <a:xfrm>
              <a:off x="1121" y="3163"/>
              <a:ext cx="57" cy="38"/>
            </a:xfrm>
            <a:prstGeom prst="rect">
              <a:avLst/>
            </a:prstGeom>
            <a:solidFill>
              <a:srgbClr val="FF0000">
                <a:alpha val="50195"/>
              </a:srgbClr>
            </a:solidFill>
            <a:ln w="19050" algn="ctr">
              <a:noFill/>
              <a:miter lim="800000"/>
              <a:headEnd/>
              <a:tailEnd/>
            </a:ln>
          </p:spPr>
          <p:txBody>
            <a:bodyPr wrap="none" anchor="ctr"/>
            <a:lstStyle/>
            <a:p>
              <a:endParaRPr lang="en-US" dirty="0"/>
            </a:p>
          </p:txBody>
        </p:sp>
        <p:sp>
          <p:nvSpPr>
            <p:cNvPr id="34" name="Rectangle 41"/>
            <p:cNvSpPr>
              <a:spLocks noChangeAspect="1" noChangeArrowheads="1"/>
            </p:cNvSpPr>
            <p:nvPr/>
          </p:nvSpPr>
          <p:spPr bwMode="auto">
            <a:xfrm>
              <a:off x="953" y="3229"/>
              <a:ext cx="57" cy="40"/>
            </a:xfrm>
            <a:prstGeom prst="rect">
              <a:avLst/>
            </a:prstGeom>
            <a:solidFill>
              <a:srgbClr val="FF0000">
                <a:alpha val="50195"/>
              </a:srgbClr>
            </a:solidFill>
            <a:ln w="19050" algn="ctr">
              <a:noFill/>
              <a:miter lim="800000"/>
              <a:headEnd/>
              <a:tailEnd/>
            </a:ln>
          </p:spPr>
          <p:txBody>
            <a:bodyPr wrap="none" anchor="ctr"/>
            <a:lstStyle/>
            <a:p>
              <a:endParaRPr lang="en-US" dirty="0"/>
            </a:p>
          </p:txBody>
        </p:sp>
        <p:sp>
          <p:nvSpPr>
            <p:cNvPr id="35" name="Rectangle 42"/>
            <p:cNvSpPr>
              <a:spLocks noChangeAspect="1" noChangeArrowheads="1"/>
            </p:cNvSpPr>
            <p:nvPr/>
          </p:nvSpPr>
          <p:spPr bwMode="auto">
            <a:xfrm>
              <a:off x="1837" y="3156"/>
              <a:ext cx="57" cy="40"/>
            </a:xfrm>
            <a:prstGeom prst="rect">
              <a:avLst/>
            </a:prstGeom>
            <a:solidFill>
              <a:srgbClr val="FF0000">
                <a:alpha val="50195"/>
              </a:srgbClr>
            </a:solidFill>
            <a:ln w="19050" algn="ctr">
              <a:noFill/>
              <a:miter lim="800000"/>
              <a:headEnd/>
              <a:tailEnd/>
            </a:ln>
          </p:spPr>
          <p:txBody>
            <a:bodyPr wrap="none" anchor="ctr"/>
            <a:lstStyle/>
            <a:p>
              <a:endParaRPr lang="en-US" dirty="0"/>
            </a:p>
          </p:txBody>
        </p:sp>
        <p:sp>
          <p:nvSpPr>
            <p:cNvPr id="36" name="Rectangle 43"/>
            <p:cNvSpPr>
              <a:spLocks noChangeArrowheads="1"/>
            </p:cNvSpPr>
            <p:nvPr/>
          </p:nvSpPr>
          <p:spPr bwMode="auto">
            <a:xfrm>
              <a:off x="950" y="3165"/>
              <a:ext cx="63" cy="60"/>
            </a:xfrm>
            <a:prstGeom prst="rect">
              <a:avLst/>
            </a:prstGeom>
            <a:solidFill>
              <a:srgbClr val="FFFFFF"/>
            </a:solidFill>
            <a:ln w="19050" algn="ctr">
              <a:noFill/>
              <a:miter lim="800000"/>
              <a:headEnd/>
              <a:tailEnd/>
            </a:ln>
          </p:spPr>
          <p:txBody>
            <a:bodyPr wrap="none" anchor="ctr"/>
            <a:lstStyle/>
            <a:p>
              <a:pPr algn="ctr"/>
              <a:r>
                <a:rPr lang="de-DE" sz="600" b="1"/>
                <a:t>Z</a:t>
              </a:r>
              <a:endParaRPr lang="en-US" sz="600" b="1" dirty="0"/>
            </a:p>
          </p:txBody>
        </p:sp>
        <p:sp>
          <p:nvSpPr>
            <p:cNvPr id="37" name="Rectangle 44"/>
            <p:cNvSpPr>
              <a:spLocks noChangeArrowheads="1"/>
            </p:cNvSpPr>
            <p:nvPr/>
          </p:nvSpPr>
          <p:spPr bwMode="auto">
            <a:xfrm>
              <a:off x="1105" y="3106"/>
              <a:ext cx="86" cy="54"/>
            </a:xfrm>
            <a:prstGeom prst="rect">
              <a:avLst/>
            </a:prstGeom>
            <a:solidFill>
              <a:srgbClr val="FFFFFF"/>
            </a:solidFill>
            <a:ln w="19050" algn="ctr">
              <a:noFill/>
              <a:miter lim="800000"/>
              <a:headEnd/>
              <a:tailEnd/>
            </a:ln>
          </p:spPr>
          <p:txBody>
            <a:bodyPr wrap="none" anchor="ctr"/>
            <a:lstStyle/>
            <a:p>
              <a:pPr algn="ctr"/>
              <a:r>
                <a:rPr lang="de-DE" sz="600" b="1"/>
                <a:t>D2</a:t>
              </a:r>
              <a:endParaRPr lang="en-US" sz="600" b="1" dirty="0"/>
            </a:p>
          </p:txBody>
        </p:sp>
        <p:sp>
          <p:nvSpPr>
            <p:cNvPr id="38" name="Rectangle 45"/>
            <p:cNvSpPr>
              <a:spLocks noChangeArrowheads="1"/>
            </p:cNvSpPr>
            <p:nvPr/>
          </p:nvSpPr>
          <p:spPr bwMode="auto">
            <a:xfrm>
              <a:off x="1468" y="3100"/>
              <a:ext cx="87" cy="54"/>
            </a:xfrm>
            <a:prstGeom prst="rect">
              <a:avLst/>
            </a:prstGeom>
            <a:solidFill>
              <a:srgbClr val="FFFFFF"/>
            </a:solidFill>
            <a:ln w="19050" algn="ctr">
              <a:noFill/>
              <a:miter lim="800000"/>
              <a:headEnd/>
              <a:tailEnd/>
            </a:ln>
          </p:spPr>
          <p:txBody>
            <a:bodyPr wrap="none" anchor="ctr"/>
            <a:lstStyle/>
            <a:p>
              <a:pPr algn="ctr"/>
              <a:r>
                <a:rPr lang="de-DE" sz="600" b="1"/>
                <a:t>S1</a:t>
              </a:r>
              <a:endParaRPr lang="en-US" sz="600" b="1" dirty="0"/>
            </a:p>
          </p:txBody>
        </p:sp>
        <p:sp>
          <p:nvSpPr>
            <p:cNvPr id="39" name="Rectangle 46"/>
            <p:cNvSpPr>
              <a:spLocks noChangeArrowheads="1"/>
            </p:cNvSpPr>
            <p:nvPr/>
          </p:nvSpPr>
          <p:spPr bwMode="auto">
            <a:xfrm>
              <a:off x="1731" y="3100"/>
              <a:ext cx="86" cy="54"/>
            </a:xfrm>
            <a:prstGeom prst="rect">
              <a:avLst/>
            </a:prstGeom>
            <a:solidFill>
              <a:srgbClr val="FFFFFF"/>
            </a:solidFill>
            <a:ln w="19050" algn="ctr">
              <a:noFill/>
              <a:miter lim="800000"/>
              <a:headEnd/>
              <a:tailEnd/>
            </a:ln>
          </p:spPr>
          <p:txBody>
            <a:bodyPr wrap="none" anchor="ctr"/>
            <a:lstStyle/>
            <a:p>
              <a:pPr algn="ctr"/>
              <a:r>
                <a:rPr lang="de-DE" sz="600" b="1"/>
                <a:t>D0</a:t>
              </a:r>
              <a:endParaRPr lang="en-US" sz="600" b="1" dirty="0"/>
            </a:p>
          </p:txBody>
        </p:sp>
        <p:sp>
          <p:nvSpPr>
            <p:cNvPr id="40" name="Rectangle 47"/>
            <p:cNvSpPr>
              <a:spLocks noChangeArrowheads="1"/>
            </p:cNvSpPr>
            <p:nvPr/>
          </p:nvSpPr>
          <p:spPr bwMode="auto">
            <a:xfrm>
              <a:off x="1828" y="3100"/>
              <a:ext cx="87" cy="54"/>
            </a:xfrm>
            <a:prstGeom prst="rect">
              <a:avLst/>
            </a:prstGeom>
            <a:solidFill>
              <a:srgbClr val="FFFFFF"/>
            </a:solidFill>
            <a:ln w="19050" algn="ctr">
              <a:noFill/>
              <a:miter lim="800000"/>
              <a:headEnd/>
              <a:tailEnd/>
            </a:ln>
          </p:spPr>
          <p:txBody>
            <a:bodyPr wrap="none" anchor="ctr"/>
            <a:lstStyle/>
            <a:p>
              <a:pPr algn="ctr"/>
              <a:r>
                <a:rPr lang="de-DE" sz="600" b="1"/>
                <a:t>S0</a:t>
              </a:r>
              <a:endParaRPr lang="en-US" sz="600" b="1" dirty="0"/>
            </a:p>
          </p:txBody>
        </p:sp>
        <p:sp>
          <p:nvSpPr>
            <p:cNvPr id="41" name="Rectangle 48"/>
            <p:cNvSpPr>
              <a:spLocks noChangeArrowheads="1"/>
            </p:cNvSpPr>
            <p:nvPr/>
          </p:nvSpPr>
          <p:spPr bwMode="auto">
            <a:xfrm>
              <a:off x="2013" y="3097"/>
              <a:ext cx="87" cy="54"/>
            </a:xfrm>
            <a:prstGeom prst="rect">
              <a:avLst/>
            </a:prstGeom>
            <a:solidFill>
              <a:srgbClr val="FFFFFF"/>
            </a:solidFill>
            <a:ln w="19050" algn="ctr">
              <a:noFill/>
              <a:miter lim="800000"/>
              <a:headEnd/>
              <a:tailEnd/>
            </a:ln>
          </p:spPr>
          <p:txBody>
            <a:bodyPr wrap="none" anchor="ctr"/>
            <a:lstStyle/>
            <a:p>
              <a:pPr algn="ctr"/>
              <a:r>
                <a:rPr lang="de-DE" sz="600" b="1"/>
                <a:t>D1</a:t>
              </a:r>
              <a:endParaRPr lang="en-US" sz="600" b="1" dirty="0"/>
            </a:p>
          </p:txBody>
        </p:sp>
        <p:sp>
          <p:nvSpPr>
            <p:cNvPr id="42" name="Rectangle 49"/>
            <p:cNvSpPr>
              <a:spLocks noChangeArrowheads="1"/>
            </p:cNvSpPr>
            <p:nvPr/>
          </p:nvSpPr>
          <p:spPr bwMode="auto">
            <a:xfrm>
              <a:off x="1472" y="2652"/>
              <a:ext cx="99" cy="61"/>
            </a:xfrm>
            <a:prstGeom prst="rect">
              <a:avLst/>
            </a:prstGeom>
            <a:solidFill>
              <a:srgbClr val="FFFFFF"/>
            </a:solidFill>
            <a:ln w="19050" algn="ctr">
              <a:noFill/>
              <a:miter lim="800000"/>
              <a:headEnd/>
              <a:tailEnd/>
            </a:ln>
          </p:spPr>
          <p:txBody>
            <a:bodyPr wrap="none" anchor="ctr"/>
            <a:lstStyle/>
            <a:p>
              <a:pPr algn="ctr"/>
              <a:r>
                <a:rPr lang="de-DE" sz="600" b="1"/>
                <a:t>vdd</a:t>
              </a:r>
              <a:endParaRPr lang="en-US" sz="600" b="1" dirty="0"/>
            </a:p>
          </p:txBody>
        </p:sp>
        <p:sp>
          <p:nvSpPr>
            <p:cNvPr id="43" name="Rectangle 50"/>
            <p:cNvSpPr>
              <a:spLocks noChangeArrowheads="1"/>
            </p:cNvSpPr>
            <p:nvPr/>
          </p:nvSpPr>
          <p:spPr bwMode="auto">
            <a:xfrm>
              <a:off x="1468" y="3584"/>
              <a:ext cx="100" cy="61"/>
            </a:xfrm>
            <a:prstGeom prst="rect">
              <a:avLst/>
            </a:prstGeom>
            <a:solidFill>
              <a:srgbClr val="FFFFFF"/>
            </a:solidFill>
            <a:ln w="19050" algn="ctr">
              <a:noFill/>
              <a:miter lim="800000"/>
              <a:headEnd/>
              <a:tailEnd/>
            </a:ln>
          </p:spPr>
          <p:txBody>
            <a:bodyPr wrap="none" anchor="ctr"/>
            <a:lstStyle/>
            <a:p>
              <a:pPr algn="ctr"/>
              <a:r>
                <a:rPr lang="de-DE" sz="600" b="1"/>
                <a:t>gnd</a:t>
              </a:r>
              <a:endParaRPr lang="en-US" sz="600" b="1" dirty="0"/>
            </a:p>
          </p:txBody>
        </p:sp>
      </p:grpSp>
      <p:sp>
        <p:nvSpPr>
          <p:cNvPr id="44" name="TextBox 43"/>
          <p:cNvSpPr txBox="1"/>
          <p:nvPr/>
        </p:nvSpPr>
        <p:spPr>
          <a:xfrm>
            <a:off x="1687110" y="3249251"/>
            <a:ext cx="2085878" cy="369332"/>
          </a:xfrm>
          <a:prstGeom prst="rect">
            <a:avLst/>
          </a:prstGeom>
          <a:noFill/>
        </p:spPr>
        <p:txBody>
          <a:bodyPr wrap="none" rtlCol="0">
            <a:spAutoFit/>
          </a:bodyPr>
          <a:lstStyle/>
          <a:p>
            <a:r>
              <a:rPr lang="en-US" dirty="0" smtClean="0"/>
              <a:t>Standard ATPG view</a:t>
            </a:r>
            <a:endParaRPr lang="en-US" dirty="0"/>
          </a:p>
        </p:txBody>
      </p:sp>
      <p:sp>
        <p:nvSpPr>
          <p:cNvPr id="45" name="TextBox 44"/>
          <p:cNvSpPr txBox="1"/>
          <p:nvPr/>
        </p:nvSpPr>
        <p:spPr>
          <a:xfrm>
            <a:off x="5399195" y="3249251"/>
            <a:ext cx="2233078" cy="369332"/>
          </a:xfrm>
          <a:prstGeom prst="rect">
            <a:avLst/>
          </a:prstGeom>
          <a:noFill/>
        </p:spPr>
        <p:txBody>
          <a:bodyPr wrap="none" rtlCol="0">
            <a:spAutoFit/>
          </a:bodyPr>
          <a:lstStyle/>
          <a:p>
            <a:r>
              <a:rPr lang="en-US" dirty="0" smtClean="0"/>
              <a:t>Cell-aware ATPG view</a:t>
            </a:r>
            <a:endParaRPr lang="en-US" dirty="0"/>
          </a:p>
        </p:txBody>
      </p:sp>
      <p:sp>
        <p:nvSpPr>
          <p:cNvPr id="46" name="Right Arrow 45"/>
          <p:cNvSpPr/>
          <p:nvPr/>
        </p:nvSpPr>
        <p:spPr>
          <a:xfrm>
            <a:off x="4332524" y="1959298"/>
            <a:ext cx="653143" cy="696686"/>
          </a:xfrm>
          <a:prstGeom prst="rightArrow">
            <a:avLst/>
          </a:prstGeom>
          <a:solidFill>
            <a:schemeClr val="bg1"/>
          </a:solidFill>
          <a:ln w="19050" cmpd="sng">
            <a:solidFill>
              <a:schemeClr val="bg1">
                <a:lumMod val="50000"/>
              </a:schemeClr>
            </a:solidFill>
          </a:ln>
          <a:effectLst/>
        </p:spPr>
        <p:style>
          <a:lnRef idx="1">
            <a:schemeClr val="accent4"/>
          </a:lnRef>
          <a:fillRef idx="2">
            <a:schemeClr val="accent4"/>
          </a:fillRef>
          <a:effectRef idx="1">
            <a:schemeClr val="accent4"/>
          </a:effectRef>
          <a:fontRef idx="minor">
            <a:schemeClr val="dk1"/>
          </a:fontRef>
        </p:style>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FFFFFF"/>
              </a:solidFill>
              <a:effectLst/>
              <a:uLnTx/>
              <a:uFillTx/>
              <a:latin typeface="Tahoma"/>
              <a:ea typeface="+mn-ea"/>
              <a:cs typeface="+mn-cs"/>
            </a:endParaRPr>
          </a:p>
        </p:txBody>
      </p:sp>
      <p:grpSp>
        <p:nvGrpSpPr>
          <p:cNvPr id="48" name="Group 7"/>
          <p:cNvGrpSpPr/>
          <p:nvPr/>
        </p:nvGrpSpPr>
        <p:grpSpPr>
          <a:xfrm>
            <a:off x="113292" y="6111580"/>
            <a:ext cx="6040049" cy="381543"/>
            <a:chOff x="113292" y="6390980"/>
            <a:chExt cx="6040049" cy="381543"/>
          </a:xfrm>
        </p:grpSpPr>
        <p:pic>
          <p:nvPicPr>
            <p:cNvPr id="49" name="Picture 8"/>
            <p:cNvPicPr>
              <a:picLocks noChangeAspect="1"/>
            </p:cNvPicPr>
            <p:nvPr/>
          </p:nvPicPr>
          <p:blipFill>
            <a:blip r:embed="rId4"/>
            <a:stretch>
              <a:fillRect/>
            </a:stretch>
          </p:blipFill>
          <p:spPr>
            <a:xfrm>
              <a:off x="113292" y="6448404"/>
              <a:ext cx="645220" cy="324119"/>
            </a:xfrm>
            <a:prstGeom prst="rect">
              <a:avLst/>
            </a:prstGeom>
          </p:spPr>
        </p:pic>
        <p:sp>
          <p:nvSpPr>
            <p:cNvPr id="50" name="TextBox 9"/>
            <p:cNvSpPr txBox="1"/>
            <p:nvPr/>
          </p:nvSpPr>
          <p:spPr>
            <a:xfrm>
              <a:off x="709924" y="6390980"/>
              <a:ext cx="5443417" cy="338554"/>
            </a:xfrm>
            <a:prstGeom prst="rect">
              <a:avLst/>
            </a:prstGeom>
            <a:noFill/>
          </p:spPr>
          <p:txBody>
            <a:bodyPr wrap="none" rtlCol="0">
              <a:spAutoFit/>
            </a:bodyPr>
            <a:lstStyle/>
            <a:p>
              <a:r>
                <a:rPr lang="en-US" sz="1600" dirty="0" smtClean="0">
                  <a:latin typeface="Comic Sans MS"/>
                  <a:cs typeface="Comic Sans MS"/>
                </a:rPr>
                <a:t>F. </a:t>
              </a:r>
              <a:r>
                <a:rPr lang="en-US" sz="1600" dirty="0" err="1" smtClean="0">
                  <a:latin typeface="Comic Sans MS"/>
                  <a:cs typeface="Comic Sans MS"/>
                </a:rPr>
                <a:t>Hapke</a:t>
              </a:r>
              <a:r>
                <a:rPr lang="en-US" sz="1600" dirty="0" smtClean="0">
                  <a:latin typeface="Comic Sans MS"/>
                  <a:cs typeface="Comic Sans MS"/>
                </a:rPr>
                <a:t>, et al., IEEE Transactions on CAD, Sept. 2014</a:t>
              </a:r>
            </a:p>
          </p:txBody>
        </p:sp>
      </p:grpSp>
    </p:spTree>
    <p:extLst>
      <p:ext uri="{BB962C8B-B14F-4D97-AF65-F5344CB8AC3E}">
        <p14:creationId xmlns:p14="http://schemas.microsoft.com/office/powerpoint/2010/main" val="258887552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Cell-aware tests</a:t>
            </a:r>
            <a:endParaRPr lang="en-US" dirty="0"/>
          </a:p>
        </p:txBody>
      </p:sp>
      <p:sp>
        <p:nvSpPr>
          <p:cNvPr id="5" name="Content Placeholder 2"/>
          <p:cNvSpPr>
            <a:spLocks noGrp="1"/>
          </p:cNvSpPr>
          <p:nvPr>
            <p:ph idx="1"/>
          </p:nvPr>
        </p:nvSpPr>
        <p:spPr>
          <a:xfrm>
            <a:off x="797344" y="5698406"/>
            <a:ext cx="7759281" cy="805879"/>
          </a:xfrm>
        </p:spPr>
        <p:txBody>
          <a:bodyPr>
            <a:normAutofit/>
          </a:bodyPr>
          <a:lstStyle/>
          <a:p>
            <a:pPr marL="0" indent="0">
              <a:buNone/>
            </a:pPr>
            <a:r>
              <a:rPr lang="en-US" sz="2000" dirty="0" smtClean="0"/>
              <a:t>In wafer-sort test insertion, CAT patterns detected 10.5% unique CA static fails and 21% unique CA delay fails</a:t>
            </a:r>
          </a:p>
        </p:txBody>
      </p:sp>
      <p:grpSp>
        <p:nvGrpSpPr>
          <p:cNvPr id="6" name="Group 5"/>
          <p:cNvGrpSpPr/>
          <p:nvPr/>
        </p:nvGrpSpPr>
        <p:grpSpPr>
          <a:xfrm>
            <a:off x="2143629" y="836020"/>
            <a:ext cx="5812387" cy="4566039"/>
            <a:chOff x="1635629" y="1264645"/>
            <a:chExt cx="5812387" cy="4566039"/>
          </a:xfrm>
        </p:grpSpPr>
        <p:sp>
          <p:nvSpPr>
            <p:cNvPr id="7" name="TextBox 11"/>
            <p:cNvSpPr txBox="1">
              <a:spLocks noChangeArrowheads="1"/>
            </p:cNvSpPr>
            <p:nvPr/>
          </p:nvSpPr>
          <p:spPr bwMode="auto">
            <a:xfrm>
              <a:off x="3054770" y="1264645"/>
              <a:ext cx="32115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ahoma" pitchFamily="34" charset="0"/>
                  <a:ea typeface="ＭＳ Ｐゴシック" pitchFamily="34" charset="-128"/>
                </a:defRPr>
              </a:lvl1pPr>
              <a:lvl2pPr marL="742950" indent="-285750" eaLnBrk="0" hangingPunct="0">
                <a:defRPr sz="3200">
                  <a:solidFill>
                    <a:schemeClr val="tx1"/>
                  </a:solidFill>
                  <a:latin typeface="Tahoma" pitchFamily="34" charset="0"/>
                  <a:ea typeface="ＭＳ Ｐゴシック" pitchFamily="34" charset="-128"/>
                </a:defRPr>
              </a:lvl2pPr>
              <a:lvl3pPr marL="1143000" indent="-228600" eaLnBrk="0" hangingPunct="0">
                <a:defRPr sz="3200">
                  <a:solidFill>
                    <a:schemeClr val="tx1"/>
                  </a:solidFill>
                  <a:latin typeface="Tahoma" pitchFamily="34" charset="0"/>
                  <a:ea typeface="ＭＳ Ｐゴシック" pitchFamily="34" charset="-128"/>
                </a:defRPr>
              </a:lvl3pPr>
              <a:lvl4pPr marL="1600200" indent="-228600" eaLnBrk="0" hangingPunct="0">
                <a:defRPr sz="3200">
                  <a:solidFill>
                    <a:schemeClr val="tx1"/>
                  </a:solidFill>
                  <a:latin typeface="Tahoma" pitchFamily="34" charset="0"/>
                  <a:ea typeface="ＭＳ Ｐゴシック" pitchFamily="34" charset="-128"/>
                </a:defRPr>
              </a:lvl4pPr>
              <a:lvl5pPr marL="2057400" indent="-228600" eaLnBrk="0" hangingPunct="0">
                <a:defRPr sz="3200">
                  <a:solidFill>
                    <a:schemeClr val="tx1"/>
                  </a:solidFill>
                  <a:latin typeface="Tahoma" pitchFamily="34" charset="0"/>
                  <a:ea typeface="ＭＳ Ｐゴシック" pitchFamily="34" charset="-128"/>
                </a:defRPr>
              </a:lvl5pPr>
              <a:lvl6pPr marL="2514600" indent="-228600" eaLnBrk="0" fontAlgn="base" hangingPunct="0">
                <a:spcBef>
                  <a:spcPct val="0"/>
                </a:spcBef>
                <a:spcAft>
                  <a:spcPct val="0"/>
                </a:spcAft>
                <a:defRPr sz="3200">
                  <a:solidFill>
                    <a:schemeClr val="tx1"/>
                  </a:solidFill>
                  <a:latin typeface="Tahoma" pitchFamily="34" charset="0"/>
                  <a:ea typeface="ＭＳ Ｐゴシック" pitchFamily="34" charset="-128"/>
                </a:defRPr>
              </a:lvl6pPr>
              <a:lvl7pPr marL="2971800" indent="-228600" eaLnBrk="0" fontAlgn="base" hangingPunct="0">
                <a:spcBef>
                  <a:spcPct val="0"/>
                </a:spcBef>
                <a:spcAft>
                  <a:spcPct val="0"/>
                </a:spcAft>
                <a:defRPr sz="3200">
                  <a:solidFill>
                    <a:schemeClr val="tx1"/>
                  </a:solidFill>
                  <a:latin typeface="Tahoma" pitchFamily="34" charset="0"/>
                  <a:ea typeface="ＭＳ Ｐゴシック" pitchFamily="34" charset="-128"/>
                </a:defRPr>
              </a:lvl7pPr>
              <a:lvl8pPr marL="3429000" indent="-228600" eaLnBrk="0" fontAlgn="base" hangingPunct="0">
                <a:spcBef>
                  <a:spcPct val="0"/>
                </a:spcBef>
                <a:spcAft>
                  <a:spcPct val="0"/>
                </a:spcAft>
                <a:defRPr sz="3200">
                  <a:solidFill>
                    <a:schemeClr val="tx1"/>
                  </a:solidFill>
                  <a:latin typeface="Tahoma" pitchFamily="34" charset="0"/>
                  <a:ea typeface="ＭＳ Ｐゴシック" pitchFamily="34" charset="-128"/>
                </a:defRPr>
              </a:lvl8pPr>
              <a:lvl9pPr marL="3886200" indent="-228600" eaLnBrk="0" fontAlgn="base" hangingPunct="0">
                <a:spcBef>
                  <a:spcPct val="0"/>
                </a:spcBef>
                <a:spcAft>
                  <a:spcPct val="0"/>
                </a:spcAft>
                <a:defRPr sz="3200">
                  <a:solidFill>
                    <a:schemeClr val="tx1"/>
                  </a:solidFill>
                  <a:latin typeface="Tahoma" pitchFamily="34" charset="0"/>
                  <a:ea typeface="ＭＳ Ｐゴシック" pitchFamily="34" charset="-128"/>
                </a:defRPr>
              </a:lvl9pPr>
            </a:lstStyle>
            <a:p>
              <a:pPr algn="ctr" eaLnBrk="1" hangingPunct="1"/>
              <a:r>
                <a:rPr lang="de-DE" sz="1800" dirty="0">
                  <a:solidFill>
                    <a:srgbClr val="333333"/>
                  </a:solidFill>
                  <a:latin typeface="+mn-lt"/>
                  <a:cs typeface="Tahoma" pitchFamily="34" charset="0"/>
                </a:rPr>
                <a:t>Total CA fails = 100%</a:t>
              </a:r>
              <a:endParaRPr lang="en-US" sz="1800" dirty="0">
                <a:solidFill>
                  <a:srgbClr val="333333"/>
                </a:solidFill>
                <a:latin typeface="+mn-lt"/>
                <a:cs typeface="Tahoma" pitchFamily="34" charset="0"/>
              </a:endParaRPr>
            </a:p>
          </p:txBody>
        </p:sp>
        <p:sp>
          <p:nvSpPr>
            <p:cNvPr id="8" name="TextBox 7"/>
            <p:cNvSpPr txBox="1"/>
            <p:nvPr/>
          </p:nvSpPr>
          <p:spPr>
            <a:xfrm>
              <a:off x="1635629" y="4217877"/>
              <a:ext cx="696725" cy="584776"/>
            </a:xfrm>
            <a:prstGeom prst="rect">
              <a:avLst/>
            </a:prstGeom>
            <a:noFill/>
          </p:spPr>
          <p:txBody>
            <a:bodyPr wrap="none" rtlCol="0">
              <a:spAutoFit/>
            </a:bodyPr>
            <a:lstStyle/>
            <a:p>
              <a:pPr algn="r"/>
              <a:r>
                <a:rPr lang="en-US" sz="1600" dirty="0" smtClean="0">
                  <a:cs typeface="Arial" pitchFamily="34" charset="0"/>
                </a:rPr>
                <a:t>Total</a:t>
              </a:r>
              <a:br>
                <a:rPr lang="en-US" sz="1600" dirty="0" smtClean="0">
                  <a:cs typeface="Arial" pitchFamily="34" charset="0"/>
                </a:rPr>
              </a:br>
              <a:r>
                <a:rPr lang="en-US" sz="1600" dirty="0" smtClean="0">
                  <a:cs typeface="Arial" pitchFamily="34" charset="0"/>
                </a:rPr>
                <a:t>23.7%</a:t>
              </a:r>
              <a:endParaRPr lang="en-US" sz="1600" dirty="0">
                <a:cs typeface="Arial" pitchFamily="34" charset="0"/>
              </a:endParaRPr>
            </a:p>
          </p:txBody>
        </p:sp>
        <p:sp>
          <p:nvSpPr>
            <p:cNvPr id="9" name="TextBox 8"/>
            <p:cNvSpPr txBox="1"/>
            <p:nvPr/>
          </p:nvSpPr>
          <p:spPr>
            <a:xfrm>
              <a:off x="6752894" y="4217877"/>
              <a:ext cx="695122" cy="584776"/>
            </a:xfrm>
            <a:prstGeom prst="rect">
              <a:avLst/>
            </a:prstGeom>
            <a:noFill/>
          </p:spPr>
          <p:txBody>
            <a:bodyPr wrap="none" rtlCol="0">
              <a:spAutoFit/>
            </a:bodyPr>
            <a:lstStyle/>
            <a:p>
              <a:r>
                <a:rPr lang="en-US" sz="1600" dirty="0" smtClean="0">
                  <a:cs typeface="Arial" pitchFamily="34" charset="0"/>
                </a:rPr>
                <a:t>Total</a:t>
              </a:r>
              <a:br>
                <a:rPr lang="en-US" sz="1600" dirty="0" smtClean="0">
                  <a:cs typeface="Arial" pitchFamily="34" charset="0"/>
                </a:rPr>
              </a:br>
              <a:r>
                <a:rPr lang="en-US" sz="1600" dirty="0" smtClean="0">
                  <a:cs typeface="Arial" pitchFamily="34" charset="0"/>
                </a:rPr>
                <a:t>84.2%</a:t>
              </a:r>
              <a:endParaRPr lang="en-US" sz="1600" dirty="0">
                <a:cs typeface="Arial" pitchFamily="34" charset="0"/>
              </a:endParaRPr>
            </a:p>
          </p:txBody>
        </p:sp>
        <p:grpSp>
          <p:nvGrpSpPr>
            <p:cNvPr id="10" name="Group 9"/>
            <p:cNvGrpSpPr/>
            <p:nvPr/>
          </p:nvGrpSpPr>
          <p:grpSpPr>
            <a:xfrm>
              <a:off x="2332354" y="1732306"/>
              <a:ext cx="4457026" cy="4098378"/>
              <a:chOff x="2332354" y="1791656"/>
              <a:chExt cx="4457026" cy="4098378"/>
            </a:xfrm>
          </p:grpSpPr>
          <p:sp>
            <p:nvSpPr>
              <p:cNvPr id="21" name="Oval 20"/>
              <p:cNvSpPr/>
              <p:nvPr/>
            </p:nvSpPr>
            <p:spPr>
              <a:xfrm>
                <a:off x="3189935" y="1791656"/>
                <a:ext cx="2741864" cy="2741864"/>
              </a:xfrm>
              <a:prstGeom prst="ellipse">
                <a:avLst/>
              </a:prstGeom>
              <a:solidFill>
                <a:srgbClr val="00494A">
                  <a:alpha val="50000"/>
                </a:srgbClr>
              </a:solidFill>
              <a:ln w="1905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tIns="0" rtlCol="0" anchor="ctr"/>
              <a:lstStyle/>
              <a:p>
                <a:pPr algn="ctr">
                  <a:lnSpc>
                    <a:spcPct val="90000"/>
                  </a:lnSpc>
                </a:pPr>
                <a:endParaRPr lang="en-US" sz="1400"/>
              </a:p>
            </p:txBody>
          </p:sp>
          <p:grpSp>
            <p:nvGrpSpPr>
              <p:cNvPr id="22" name="Group 21"/>
              <p:cNvGrpSpPr/>
              <p:nvPr/>
            </p:nvGrpSpPr>
            <p:grpSpPr>
              <a:xfrm>
                <a:off x="2332354" y="3148170"/>
                <a:ext cx="4457026" cy="2741864"/>
                <a:chOff x="2332354" y="3148170"/>
                <a:chExt cx="4457026" cy="2741864"/>
              </a:xfrm>
            </p:grpSpPr>
            <p:sp>
              <p:nvSpPr>
                <p:cNvPr id="25" name="Oval 24"/>
                <p:cNvSpPr/>
                <p:nvPr/>
              </p:nvSpPr>
              <p:spPr>
                <a:xfrm>
                  <a:off x="4047516" y="3148170"/>
                  <a:ext cx="2741864" cy="2741864"/>
                </a:xfrm>
                <a:prstGeom prst="ellipse">
                  <a:avLst/>
                </a:prstGeom>
                <a:solidFill>
                  <a:srgbClr val="00494A">
                    <a:alpha val="50000"/>
                  </a:srgbClr>
                </a:solidFill>
                <a:ln w="1905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tIns="0" rtlCol="0" anchor="ctr"/>
                <a:lstStyle/>
                <a:p>
                  <a:pPr algn="ctr">
                    <a:lnSpc>
                      <a:spcPct val="90000"/>
                    </a:lnSpc>
                  </a:pPr>
                  <a:endParaRPr lang="en-US" sz="1400"/>
                </a:p>
              </p:txBody>
            </p:sp>
            <p:sp>
              <p:nvSpPr>
                <p:cNvPr id="26" name="Oval 25"/>
                <p:cNvSpPr/>
                <p:nvPr/>
              </p:nvSpPr>
              <p:spPr>
                <a:xfrm>
                  <a:off x="2332354" y="3148170"/>
                  <a:ext cx="2741864" cy="2741864"/>
                </a:xfrm>
                <a:prstGeom prst="ellipse">
                  <a:avLst/>
                </a:prstGeom>
                <a:solidFill>
                  <a:srgbClr val="00494A">
                    <a:alpha val="50000"/>
                  </a:srgbClr>
                </a:solidFill>
                <a:ln w="1905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tIns="0" rtlCol="0" anchor="ctr"/>
                <a:lstStyle/>
                <a:p>
                  <a:pPr algn="ctr">
                    <a:lnSpc>
                      <a:spcPct val="90000"/>
                    </a:lnSpc>
                  </a:pPr>
                  <a:endParaRPr lang="en-US" sz="1400"/>
                </a:p>
              </p:txBody>
            </p:sp>
          </p:grpSp>
          <p:sp>
            <p:nvSpPr>
              <p:cNvPr id="23" name="Oval 22"/>
              <p:cNvSpPr/>
              <p:nvPr/>
            </p:nvSpPr>
            <p:spPr>
              <a:xfrm>
                <a:off x="3189935" y="1791656"/>
                <a:ext cx="2741864" cy="2741864"/>
              </a:xfrm>
              <a:prstGeom prst="ellipse">
                <a:avLst/>
              </a:prstGeom>
              <a:noFill/>
              <a:ln w="1905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tIns="0" rtlCol="0" anchor="ctr"/>
              <a:lstStyle/>
              <a:p>
                <a:pPr algn="ctr">
                  <a:lnSpc>
                    <a:spcPct val="90000"/>
                  </a:lnSpc>
                </a:pPr>
                <a:endParaRPr lang="en-US" sz="1400"/>
              </a:p>
            </p:txBody>
          </p:sp>
          <p:sp>
            <p:nvSpPr>
              <p:cNvPr id="24" name="Oval 23"/>
              <p:cNvSpPr/>
              <p:nvPr/>
            </p:nvSpPr>
            <p:spPr>
              <a:xfrm>
                <a:off x="4047516" y="3148170"/>
                <a:ext cx="2741864" cy="2741864"/>
              </a:xfrm>
              <a:prstGeom prst="ellipse">
                <a:avLst/>
              </a:prstGeom>
              <a:noFill/>
              <a:ln w="1905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tIns="0" rtlCol="0" anchor="ctr"/>
              <a:lstStyle/>
              <a:p>
                <a:pPr algn="ctr">
                  <a:lnSpc>
                    <a:spcPct val="90000"/>
                  </a:lnSpc>
                </a:pPr>
                <a:endParaRPr lang="en-US" sz="1400"/>
              </a:p>
            </p:txBody>
          </p:sp>
        </p:grpSp>
        <p:sp>
          <p:nvSpPr>
            <p:cNvPr id="11" name="TextBox 10"/>
            <p:cNvSpPr txBox="1"/>
            <p:nvPr/>
          </p:nvSpPr>
          <p:spPr>
            <a:xfrm>
              <a:off x="4333181" y="2687492"/>
              <a:ext cx="466794" cy="369332"/>
            </a:xfrm>
            <a:prstGeom prst="rect">
              <a:avLst/>
            </a:prstGeom>
            <a:noFill/>
          </p:spPr>
          <p:txBody>
            <a:bodyPr wrap="none" rtlCol="0">
              <a:spAutoFit/>
            </a:bodyPr>
            <a:lstStyle/>
            <a:p>
              <a:pPr algn="r"/>
              <a:r>
                <a:rPr lang="en-US" dirty="0" smtClean="0">
                  <a:solidFill>
                    <a:schemeClr val="bg1"/>
                  </a:solidFill>
                  <a:cs typeface="Arial" pitchFamily="34" charset="0"/>
                </a:rPr>
                <a:t>0%</a:t>
              </a:r>
              <a:endParaRPr lang="en-US" dirty="0">
                <a:solidFill>
                  <a:schemeClr val="bg1"/>
                </a:solidFill>
                <a:cs typeface="Arial" pitchFamily="34" charset="0"/>
              </a:endParaRPr>
            </a:p>
          </p:txBody>
        </p:sp>
        <p:sp>
          <p:nvSpPr>
            <p:cNvPr id="12" name="TextBox 11"/>
            <p:cNvSpPr txBox="1"/>
            <p:nvPr/>
          </p:nvSpPr>
          <p:spPr>
            <a:xfrm>
              <a:off x="3461162" y="3434682"/>
              <a:ext cx="646331" cy="369332"/>
            </a:xfrm>
            <a:prstGeom prst="rect">
              <a:avLst/>
            </a:prstGeom>
            <a:noFill/>
          </p:spPr>
          <p:txBody>
            <a:bodyPr wrap="none" rtlCol="0">
              <a:spAutoFit/>
            </a:bodyPr>
            <a:lstStyle/>
            <a:p>
              <a:pPr algn="r"/>
              <a:r>
                <a:rPr lang="en-US" dirty="0" smtClean="0">
                  <a:solidFill>
                    <a:schemeClr val="bg1"/>
                  </a:solidFill>
                  <a:cs typeface="Arial" pitchFamily="34" charset="0"/>
                </a:rPr>
                <a:t>5.3%</a:t>
              </a:r>
              <a:endParaRPr lang="en-US" dirty="0">
                <a:solidFill>
                  <a:schemeClr val="bg1"/>
                </a:solidFill>
                <a:cs typeface="Arial" pitchFamily="34" charset="0"/>
              </a:endParaRPr>
            </a:p>
          </p:txBody>
        </p:sp>
        <p:sp>
          <p:nvSpPr>
            <p:cNvPr id="13" name="TextBox 12"/>
            <p:cNvSpPr txBox="1"/>
            <p:nvPr/>
          </p:nvSpPr>
          <p:spPr>
            <a:xfrm>
              <a:off x="4906209" y="3434682"/>
              <a:ext cx="761747" cy="369332"/>
            </a:xfrm>
            <a:prstGeom prst="rect">
              <a:avLst/>
            </a:prstGeom>
            <a:noFill/>
          </p:spPr>
          <p:txBody>
            <a:bodyPr wrap="none" rtlCol="0">
              <a:spAutoFit/>
            </a:bodyPr>
            <a:lstStyle/>
            <a:p>
              <a:pPr algn="r"/>
              <a:r>
                <a:rPr lang="en-US" dirty="0" smtClean="0">
                  <a:solidFill>
                    <a:schemeClr val="bg1"/>
                  </a:solidFill>
                  <a:cs typeface="Arial" pitchFamily="34" charset="0"/>
                </a:rPr>
                <a:t>55.3%</a:t>
              </a:r>
              <a:endParaRPr lang="en-US" dirty="0">
                <a:solidFill>
                  <a:schemeClr val="bg1"/>
                </a:solidFill>
                <a:cs typeface="Arial" pitchFamily="34" charset="0"/>
              </a:endParaRPr>
            </a:p>
          </p:txBody>
        </p:sp>
        <p:sp>
          <p:nvSpPr>
            <p:cNvPr id="14" name="TextBox 13"/>
            <p:cNvSpPr txBox="1"/>
            <p:nvPr/>
          </p:nvSpPr>
          <p:spPr>
            <a:xfrm>
              <a:off x="4243413" y="3856686"/>
              <a:ext cx="646331" cy="369332"/>
            </a:xfrm>
            <a:prstGeom prst="rect">
              <a:avLst/>
            </a:prstGeom>
            <a:noFill/>
          </p:spPr>
          <p:txBody>
            <a:bodyPr wrap="none" rtlCol="0">
              <a:spAutoFit/>
            </a:bodyPr>
            <a:lstStyle/>
            <a:p>
              <a:pPr algn="r"/>
              <a:r>
                <a:rPr lang="en-US" dirty="0" smtClean="0">
                  <a:solidFill>
                    <a:schemeClr val="bg1"/>
                  </a:solidFill>
                  <a:cs typeface="Arial" pitchFamily="34" charset="0"/>
                </a:rPr>
                <a:t>7.9%</a:t>
              </a:r>
              <a:endParaRPr lang="en-US" dirty="0">
                <a:solidFill>
                  <a:schemeClr val="bg1"/>
                </a:solidFill>
                <a:cs typeface="Arial" pitchFamily="34" charset="0"/>
              </a:endParaRPr>
            </a:p>
          </p:txBody>
        </p:sp>
        <p:sp>
          <p:nvSpPr>
            <p:cNvPr id="15" name="TextBox 14"/>
            <p:cNvSpPr txBox="1"/>
            <p:nvPr/>
          </p:nvSpPr>
          <p:spPr>
            <a:xfrm>
              <a:off x="3071235" y="4884448"/>
              <a:ext cx="761747" cy="369332"/>
            </a:xfrm>
            <a:prstGeom prst="rect">
              <a:avLst/>
            </a:prstGeom>
            <a:noFill/>
          </p:spPr>
          <p:txBody>
            <a:bodyPr wrap="none" rtlCol="0">
              <a:spAutoFit/>
            </a:bodyPr>
            <a:lstStyle/>
            <a:p>
              <a:pPr algn="r"/>
              <a:r>
                <a:rPr lang="en-US" dirty="0" smtClean="0">
                  <a:solidFill>
                    <a:schemeClr val="bg1"/>
                  </a:solidFill>
                  <a:cs typeface="Arial" pitchFamily="34" charset="0"/>
                </a:rPr>
                <a:t>10.5%</a:t>
              </a:r>
              <a:endParaRPr lang="en-US" dirty="0">
                <a:solidFill>
                  <a:schemeClr val="bg1"/>
                </a:solidFill>
                <a:cs typeface="Arial" pitchFamily="34" charset="0"/>
              </a:endParaRPr>
            </a:p>
          </p:txBody>
        </p:sp>
        <p:sp>
          <p:nvSpPr>
            <p:cNvPr id="16" name="TextBox 15"/>
            <p:cNvSpPr txBox="1"/>
            <p:nvPr/>
          </p:nvSpPr>
          <p:spPr>
            <a:xfrm>
              <a:off x="5158810" y="4884448"/>
              <a:ext cx="761747" cy="369332"/>
            </a:xfrm>
            <a:prstGeom prst="rect">
              <a:avLst/>
            </a:prstGeom>
            <a:noFill/>
          </p:spPr>
          <p:txBody>
            <a:bodyPr wrap="none" rtlCol="0">
              <a:spAutoFit/>
            </a:bodyPr>
            <a:lstStyle/>
            <a:p>
              <a:pPr algn="r"/>
              <a:r>
                <a:rPr lang="en-US" dirty="0" smtClean="0">
                  <a:solidFill>
                    <a:schemeClr val="bg1"/>
                  </a:solidFill>
                  <a:cs typeface="Arial" pitchFamily="34" charset="0"/>
                </a:rPr>
                <a:t>21.0%</a:t>
              </a:r>
              <a:endParaRPr lang="en-US" dirty="0">
                <a:solidFill>
                  <a:schemeClr val="bg1"/>
                </a:solidFill>
                <a:cs typeface="Arial" pitchFamily="34" charset="0"/>
              </a:endParaRPr>
            </a:p>
          </p:txBody>
        </p:sp>
        <p:sp>
          <p:nvSpPr>
            <p:cNvPr id="17" name="TextBox 16"/>
            <p:cNvSpPr txBox="1"/>
            <p:nvPr/>
          </p:nvSpPr>
          <p:spPr>
            <a:xfrm>
              <a:off x="4333181" y="4667964"/>
              <a:ext cx="466794" cy="369332"/>
            </a:xfrm>
            <a:prstGeom prst="rect">
              <a:avLst/>
            </a:prstGeom>
            <a:noFill/>
          </p:spPr>
          <p:txBody>
            <a:bodyPr wrap="none" rtlCol="0">
              <a:spAutoFit/>
            </a:bodyPr>
            <a:lstStyle/>
            <a:p>
              <a:pPr algn="r"/>
              <a:r>
                <a:rPr lang="en-US" dirty="0" smtClean="0">
                  <a:solidFill>
                    <a:schemeClr val="bg1"/>
                  </a:solidFill>
                  <a:cs typeface="Arial" pitchFamily="34" charset="0"/>
                </a:rPr>
                <a:t>0%</a:t>
              </a:r>
              <a:endParaRPr lang="en-US" dirty="0">
                <a:solidFill>
                  <a:schemeClr val="bg1"/>
                </a:solidFill>
                <a:cs typeface="Arial" pitchFamily="34" charset="0"/>
              </a:endParaRPr>
            </a:p>
          </p:txBody>
        </p:sp>
        <p:sp>
          <p:nvSpPr>
            <p:cNvPr id="18" name="TextBox 17"/>
            <p:cNvSpPr txBox="1"/>
            <p:nvPr/>
          </p:nvSpPr>
          <p:spPr>
            <a:xfrm>
              <a:off x="3785724" y="1958071"/>
              <a:ext cx="1613923" cy="646331"/>
            </a:xfrm>
            <a:prstGeom prst="rect">
              <a:avLst/>
            </a:prstGeom>
            <a:noFill/>
          </p:spPr>
          <p:txBody>
            <a:bodyPr wrap="square" rtlCol="0">
              <a:spAutoFit/>
            </a:bodyPr>
            <a:lstStyle/>
            <a:p>
              <a:pPr algn="ctr"/>
              <a:r>
                <a:rPr lang="en-US" dirty="0" smtClean="0">
                  <a:solidFill>
                    <a:schemeClr val="bg1"/>
                  </a:solidFill>
                  <a:cs typeface="Arial" pitchFamily="34" charset="0"/>
                </a:rPr>
                <a:t>I</a:t>
              </a:r>
              <a:r>
                <a:rPr lang="en-US" baseline="-25000" dirty="0" smtClean="0">
                  <a:solidFill>
                    <a:schemeClr val="bg1"/>
                  </a:solidFill>
                  <a:cs typeface="Arial" pitchFamily="34" charset="0"/>
                </a:rPr>
                <a:t>DDQ </a:t>
              </a:r>
              <a:r>
                <a:rPr lang="en-US" dirty="0" smtClean="0">
                  <a:solidFill>
                    <a:schemeClr val="bg1"/>
                  </a:solidFill>
                  <a:cs typeface="Arial" pitchFamily="34" charset="0"/>
                </a:rPr>
                <a:t>&amp; other tests</a:t>
              </a:r>
              <a:endParaRPr lang="en-US" dirty="0">
                <a:solidFill>
                  <a:schemeClr val="bg1"/>
                </a:solidFill>
                <a:cs typeface="Arial" pitchFamily="34" charset="0"/>
              </a:endParaRPr>
            </a:p>
          </p:txBody>
        </p:sp>
        <p:sp>
          <p:nvSpPr>
            <p:cNvPr id="19" name="TextBox 18"/>
            <p:cNvSpPr txBox="1"/>
            <p:nvPr/>
          </p:nvSpPr>
          <p:spPr>
            <a:xfrm>
              <a:off x="2435675" y="4146657"/>
              <a:ext cx="1350705" cy="646331"/>
            </a:xfrm>
            <a:prstGeom prst="rect">
              <a:avLst/>
            </a:prstGeom>
            <a:noFill/>
          </p:spPr>
          <p:txBody>
            <a:bodyPr wrap="square" rtlCol="0">
              <a:spAutoFit/>
            </a:bodyPr>
            <a:lstStyle/>
            <a:p>
              <a:r>
                <a:rPr lang="en-US" dirty="0" smtClean="0">
                  <a:solidFill>
                    <a:schemeClr val="bg1"/>
                  </a:solidFill>
                  <a:cs typeface="Arial" pitchFamily="34" charset="0"/>
                </a:rPr>
                <a:t>Cell-aware static</a:t>
              </a:r>
              <a:endParaRPr lang="en-US" dirty="0">
                <a:solidFill>
                  <a:schemeClr val="bg1"/>
                </a:solidFill>
                <a:cs typeface="Arial" pitchFamily="34" charset="0"/>
              </a:endParaRPr>
            </a:p>
          </p:txBody>
        </p:sp>
        <p:sp>
          <p:nvSpPr>
            <p:cNvPr id="20" name="TextBox 19"/>
            <p:cNvSpPr txBox="1"/>
            <p:nvPr/>
          </p:nvSpPr>
          <p:spPr>
            <a:xfrm>
              <a:off x="5280947" y="4146657"/>
              <a:ext cx="1389733" cy="646331"/>
            </a:xfrm>
            <a:prstGeom prst="rect">
              <a:avLst/>
            </a:prstGeom>
            <a:noFill/>
          </p:spPr>
          <p:txBody>
            <a:bodyPr wrap="square" rtlCol="0">
              <a:spAutoFit/>
            </a:bodyPr>
            <a:lstStyle/>
            <a:p>
              <a:pPr algn="r"/>
              <a:r>
                <a:rPr lang="en-US" dirty="0" smtClean="0">
                  <a:solidFill>
                    <a:schemeClr val="bg1"/>
                  </a:solidFill>
                  <a:cs typeface="Arial" pitchFamily="34" charset="0"/>
                </a:rPr>
                <a:t>Cell-aware delay</a:t>
              </a:r>
              <a:endParaRPr lang="en-US" dirty="0">
                <a:solidFill>
                  <a:schemeClr val="bg1"/>
                </a:solidFill>
                <a:cs typeface="Arial" pitchFamily="34" charset="0"/>
              </a:endParaRPr>
            </a:p>
          </p:txBody>
        </p:sp>
      </p:grpSp>
    </p:spTree>
    <p:extLst>
      <p:ext uri="{BB962C8B-B14F-4D97-AF65-F5344CB8AC3E}">
        <p14:creationId xmlns:p14="http://schemas.microsoft.com/office/powerpoint/2010/main" val="81205764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Cell-aware diagnosis</a:t>
            </a:r>
            <a:endParaRPr lang="en-US" dirty="0"/>
          </a:p>
        </p:txBody>
      </p:sp>
      <p:sp>
        <p:nvSpPr>
          <p:cNvPr id="4" name="Content Placeholder 2"/>
          <p:cNvSpPr txBox="1">
            <a:spLocks/>
          </p:cNvSpPr>
          <p:nvPr/>
        </p:nvSpPr>
        <p:spPr>
          <a:xfrm>
            <a:off x="676275" y="2826389"/>
            <a:ext cx="7943850" cy="3429198"/>
          </a:xfrm>
          <a:prstGeom prst="rect">
            <a:avLst/>
          </a:prstGeom>
        </p:spPr>
        <p:txBody>
          <a:bodyPr>
            <a:normAutofit/>
          </a:bodyPr>
          <a:lstStyle>
            <a:lvl1pPr marL="342900" indent="-342900" algn="l" defTabSz="457200" rtl="0" eaLnBrk="0" fontAlgn="base" hangingPunct="0">
              <a:spcBef>
                <a:spcPct val="20000"/>
              </a:spcBef>
              <a:spcAft>
                <a:spcPct val="0"/>
              </a:spcAft>
              <a:buSzPct val="80000"/>
              <a:buFont typeface="Arial" charset="0"/>
              <a:buChar char="•"/>
              <a:defRPr sz="2400" kern="1200">
                <a:solidFill>
                  <a:schemeClr val="tx1"/>
                </a:solidFill>
                <a:latin typeface="Arial"/>
                <a:ea typeface="ＭＳ Ｐゴシック" charset="-128"/>
                <a:cs typeface="Arial"/>
              </a:defRPr>
            </a:lvl1pPr>
            <a:lvl2pPr marL="742950" indent="-285750" algn="l" defTabSz="457200" rtl="0" eaLnBrk="0" fontAlgn="base" hangingPunct="0">
              <a:spcBef>
                <a:spcPct val="20000"/>
              </a:spcBef>
              <a:spcAft>
                <a:spcPct val="0"/>
              </a:spcAft>
              <a:buSzPct val="80000"/>
              <a:buFont typeface="Wingdings" charset="2"/>
              <a:buChar char=""/>
              <a:defRPr sz="2000" kern="1200">
                <a:solidFill>
                  <a:schemeClr val="tx1"/>
                </a:solidFill>
                <a:latin typeface="Arial"/>
                <a:ea typeface="ＭＳ Ｐゴシック" charset="-128"/>
                <a:cs typeface="Arial"/>
              </a:defRPr>
            </a:lvl2pPr>
            <a:lvl3pPr marL="11430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3pPr>
            <a:lvl4pPr marL="16002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4pPr>
            <a:lvl5pPr marL="20574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Diagnose to physical locations inside the cell</a:t>
            </a:r>
          </a:p>
          <a:p>
            <a:pPr lvl="1"/>
            <a:r>
              <a:rPr lang="en-US" dirty="0" smtClean="0"/>
              <a:t>works for all pattern types</a:t>
            </a:r>
          </a:p>
          <a:p>
            <a:r>
              <a:rPr lang="en-US" dirty="0" smtClean="0"/>
              <a:t>Leverages cell-aware fault model</a:t>
            </a:r>
          </a:p>
          <a:p>
            <a:pPr lvl="1"/>
            <a:r>
              <a:rPr lang="en-US" dirty="0" smtClean="0"/>
              <a:t>Spice model extracted from layout</a:t>
            </a:r>
          </a:p>
          <a:p>
            <a:pPr lvl="1"/>
            <a:r>
              <a:rPr lang="en-US" dirty="0" smtClean="0"/>
              <a:t>internal defects mapped to input excitation conditions</a:t>
            </a:r>
          </a:p>
          <a:p>
            <a:r>
              <a:rPr lang="en-US" dirty="0" smtClean="0"/>
              <a:t>Diagnosis flow identical to traditional layout-aware diagnosis</a:t>
            </a:r>
          </a:p>
          <a:p>
            <a:pPr marL="342900" lvl="1" indent="-342900">
              <a:buFont typeface="Arial" charset="0"/>
              <a:buChar char="•"/>
            </a:pPr>
            <a:r>
              <a:rPr lang="en-US" sz="2400" dirty="0" smtClean="0"/>
              <a:t>Results </a:t>
            </a:r>
            <a:r>
              <a:rPr lang="en-US" sz="2400" dirty="0"/>
              <a:t>show on average 22x resolution improvement</a:t>
            </a:r>
          </a:p>
          <a:p>
            <a:endParaRPr lang="en-US" dirty="0"/>
          </a:p>
        </p:txBody>
      </p:sp>
    </p:spTree>
    <p:extLst>
      <p:ext uri="{BB962C8B-B14F-4D97-AF65-F5344CB8AC3E}">
        <p14:creationId xmlns:p14="http://schemas.microsoft.com/office/powerpoint/2010/main" val="256183434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a:xfrm rot="16200000">
            <a:off x="6850126" y="2375156"/>
            <a:ext cx="366205" cy="317503"/>
          </a:xfrm>
          <a:prstGeom prst="roundRect">
            <a:avLst/>
          </a:prstGeom>
          <a:solidFill>
            <a:srgbClr val="FFFFFF"/>
          </a:solidFill>
          <a:ln w="44450" cap="flat" cmpd="sng" algn="ctr">
            <a:solidFill>
              <a:srgbClr val="FF0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ounded Rectangle 27"/>
          <p:cNvSpPr/>
          <p:nvPr/>
        </p:nvSpPr>
        <p:spPr>
          <a:xfrm rot="16200000">
            <a:off x="7411227" y="2678487"/>
            <a:ext cx="366205" cy="317503"/>
          </a:xfrm>
          <a:prstGeom prst="roundRect">
            <a:avLst/>
          </a:prstGeom>
          <a:solidFill>
            <a:srgbClr val="FFFFFF"/>
          </a:solidFill>
          <a:ln w="44450" cap="flat" cmpd="sng" algn="ctr">
            <a:solidFill>
              <a:srgbClr val="FF0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ounded Rectangle 25"/>
          <p:cNvSpPr/>
          <p:nvPr/>
        </p:nvSpPr>
        <p:spPr>
          <a:xfrm rot="16200000">
            <a:off x="7720835" y="2365779"/>
            <a:ext cx="891021" cy="317503"/>
          </a:xfrm>
          <a:prstGeom prst="roundRect">
            <a:avLst/>
          </a:prstGeom>
          <a:solidFill>
            <a:srgbClr val="FFFFFF"/>
          </a:solidFill>
          <a:ln w="44450" cap="flat" cmpd="sng" algn="ctr">
            <a:solidFill>
              <a:srgbClr val="FF0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ounded Rectangle 24"/>
          <p:cNvSpPr/>
          <p:nvPr/>
        </p:nvSpPr>
        <p:spPr>
          <a:xfrm>
            <a:off x="5226860" y="2957831"/>
            <a:ext cx="1378115" cy="317503"/>
          </a:xfrm>
          <a:prstGeom prst="roundRect">
            <a:avLst/>
          </a:prstGeom>
          <a:solidFill>
            <a:srgbClr val="FFFFFF"/>
          </a:solidFill>
          <a:ln w="44450" cap="flat" cmpd="sng" algn="ctr">
            <a:solidFill>
              <a:srgbClr val="FF0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Example of faults</a:t>
            </a:r>
            <a:endParaRPr lang="en-US" dirty="0"/>
          </a:p>
        </p:txBody>
      </p:sp>
      <p:sp>
        <p:nvSpPr>
          <p:cNvPr id="3" name="Content Placeholder 2"/>
          <p:cNvSpPr>
            <a:spLocks noGrp="1"/>
          </p:cNvSpPr>
          <p:nvPr>
            <p:ph idx="1"/>
          </p:nvPr>
        </p:nvSpPr>
        <p:spPr>
          <a:xfrm>
            <a:off x="676275" y="3629096"/>
            <a:ext cx="8229600" cy="2424410"/>
          </a:xfrm>
        </p:spPr>
        <p:txBody>
          <a:bodyPr/>
          <a:lstStyle/>
          <a:p>
            <a:r>
              <a:rPr lang="en-US" dirty="0" smtClean="0"/>
              <a:t>Input vector detects a fault if the response of the fault-free circuit and the faulty one are different</a:t>
            </a:r>
          </a:p>
          <a:p>
            <a:r>
              <a:rPr lang="en-US" dirty="0" smtClean="0"/>
              <a:t>Faults that are detected by exactly the same input vectors are equivalent</a:t>
            </a:r>
          </a:p>
          <a:p>
            <a:r>
              <a:rPr lang="en-US" dirty="0" smtClean="0"/>
              <a:t>Only one representative fault per class must be explicitly considered in test generation and fault simulation</a:t>
            </a:r>
            <a:endParaRPr lang="en-US" dirty="0"/>
          </a:p>
        </p:txBody>
      </p:sp>
      <p:grpSp>
        <p:nvGrpSpPr>
          <p:cNvPr id="23" name="Group 22"/>
          <p:cNvGrpSpPr/>
          <p:nvPr/>
        </p:nvGrpSpPr>
        <p:grpSpPr>
          <a:xfrm>
            <a:off x="1547549" y="1466679"/>
            <a:ext cx="2257221" cy="1080946"/>
            <a:chOff x="818528" y="935849"/>
            <a:chExt cx="2257221" cy="1080946"/>
          </a:xfrm>
        </p:grpSpPr>
        <p:grpSp>
          <p:nvGrpSpPr>
            <p:cNvPr id="22" name="Group 21"/>
            <p:cNvGrpSpPr/>
            <p:nvPr/>
          </p:nvGrpSpPr>
          <p:grpSpPr>
            <a:xfrm>
              <a:off x="1185657" y="1169144"/>
              <a:ext cx="1599420" cy="662985"/>
              <a:chOff x="808038" y="2012950"/>
              <a:chExt cx="1968500" cy="815975"/>
            </a:xfrm>
          </p:grpSpPr>
          <p:sp>
            <p:nvSpPr>
              <p:cNvPr id="5" name="Line 5"/>
              <p:cNvSpPr>
                <a:spLocks noChangeShapeType="1"/>
              </p:cNvSpPr>
              <p:nvPr/>
            </p:nvSpPr>
            <p:spPr bwMode="auto">
              <a:xfrm flipH="1">
                <a:off x="2090738" y="2419350"/>
                <a:ext cx="685800"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6" name="Line 6"/>
              <p:cNvSpPr>
                <a:spLocks noChangeShapeType="1"/>
              </p:cNvSpPr>
              <p:nvPr/>
            </p:nvSpPr>
            <p:spPr bwMode="auto">
              <a:xfrm flipH="1">
                <a:off x="808038" y="2622550"/>
                <a:ext cx="685800"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7" name="Line 7"/>
              <p:cNvSpPr>
                <a:spLocks noChangeShapeType="1"/>
              </p:cNvSpPr>
              <p:nvPr/>
            </p:nvSpPr>
            <p:spPr bwMode="auto">
              <a:xfrm flipH="1">
                <a:off x="808038" y="2165350"/>
                <a:ext cx="685800"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8" name="AutoShape 8"/>
              <p:cNvSpPr>
                <a:spLocks noChangeAspect="1" noChangeArrowheads="1"/>
              </p:cNvSpPr>
              <p:nvPr/>
            </p:nvSpPr>
            <p:spPr bwMode="auto">
              <a:xfrm>
                <a:off x="1341438" y="2012950"/>
                <a:ext cx="914400" cy="815975"/>
              </a:xfrm>
              <a:prstGeom prst="flowChartDelay">
                <a:avLst/>
              </a:prstGeom>
              <a:solidFill>
                <a:srgbClr val="FFFFFF"/>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9" name="Text Box 9"/>
            <p:cNvSpPr txBox="1">
              <a:spLocks noChangeArrowheads="1"/>
            </p:cNvSpPr>
            <p:nvPr/>
          </p:nvSpPr>
          <p:spPr bwMode="auto">
            <a:xfrm>
              <a:off x="1234505" y="935849"/>
              <a:ext cx="313044" cy="36933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dirty="0"/>
                <a:t>a</a:t>
              </a:r>
            </a:p>
          </p:txBody>
        </p:sp>
        <p:sp>
          <p:nvSpPr>
            <p:cNvPr id="10" name="Text Box 10"/>
            <p:cNvSpPr txBox="1">
              <a:spLocks noChangeArrowheads="1"/>
            </p:cNvSpPr>
            <p:nvPr/>
          </p:nvSpPr>
          <p:spPr bwMode="auto">
            <a:xfrm>
              <a:off x="1234505" y="1647463"/>
              <a:ext cx="313044" cy="36933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dirty="0" err="1"/>
                <a:t>b</a:t>
              </a:r>
              <a:endParaRPr lang="pl-PL" dirty="0"/>
            </a:p>
          </p:txBody>
        </p:sp>
        <p:sp>
          <p:nvSpPr>
            <p:cNvPr id="11" name="Text Box 11"/>
            <p:cNvSpPr txBox="1">
              <a:spLocks noChangeArrowheads="1"/>
            </p:cNvSpPr>
            <p:nvPr/>
          </p:nvSpPr>
          <p:spPr bwMode="auto">
            <a:xfrm>
              <a:off x="2423935" y="1132511"/>
              <a:ext cx="300082" cy="36933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dirty="0" err="1"/>
                <a:t>c</a:t>
              </a:r>
              <a:endParaRPr lang="pl-PL" dirty="0"/>
            </a:p>
          </p:txBody>
        </p:sp>
        <p:sp>
          <p:nvSpPr>
            <p:cNvPr id="12" name="Text Box 12"/>
            <p:cNvSpPr txBox="1">
              <a:spLocks noChangeArrowheads="1"/>
            </p:cNvSpPr>
            <p:nvPr/>
          </p:nvSpPr>
          <p:spPr bwMode="auto">
            <a:xfrm>
              <a:off x="818528" y="1066569"/>
              <a:ext cx="325730"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err="1"/>
                <a:t>x</a:t>
              </a:r>
              <a:endParaRPr lang="pl-PL" sz="2000" dirty="0"/>
            </a:p>
          </p:txBody>
        </p:sp>
        <p:sp>
          <p:nvSpPr>
            <p:cNvPr id="13" name="Text Box 13"/>
            <p:cNvSpPr txBox="1">
              <a:spLocks noChangeArrowheads="1"/>
            </p:cNvSpPr>
            <p:nvPr/>
          </p:nvSpPr>
          <p:spPr bwMode="auto">
            <a:xfrm>
              <a:off x="823291" y="1474925"/>
              <a:ext cx="325730"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err="1"/>
                <a:t>y</a:t>
              </a:r>
              <a:endParaRPr lang="pl-PL" sz="2000" dirty="0"/>
            </a:p>
          </p:txBody>
        </p:sp>
        <p:sp>
          <p:nvSpPr>
            <p:cNvPr id="14" name="Text Box 14"/>
            <p:cNvSpPr txBox="1">
              <a:spLocks noChangeArrowheads="1"/>
            </p:cNvSpPr>
            <p:nvPr/>
          </p:nvSpPr>
          <p:spPr bwMode="auto">
            <a:xfrm>
              <a:off x="2748441" y="1256337"/>
              <a:ext cx="327308" cy="400110"/>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000" dirty="0"/>
                <a:t>h</a:t>
              </a:r>
            </a:p>
          </p:txBody>
        </p:sp>
      </p:grpSp>
      <p:sp>
        <p:nvSpPr>
          <p:cNvPr id="15" name="Text Box 15"/>
          <p:cNvSpPr txBox="1">
            <a:spLocks noChangeArrowheads="1"/>
          </p:cNvSpPr>
          <p:nvPr/>
        </p:nvSpPr>
        <p:spPr bwMode="auto">
          <a:xfrm>
            <a:off x="4111655" y="1508298"/>
            <a:ext cx="4274502" cy="1815882"/>
          </a:xfrm>
          <a:prstGeom prst="rect">
            <a:avLst/>
          </a:prstGeom>
          <a:no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spAutoFit/>
          </a:bodyPr>
          <a:lstStyle/>
          <a:p>
            <a:pPr eaLnBrk="0" hangingPunct="0">
              <a:spcAft>
                <a:spcPts val="600"/>
              </a:spcAft>
            </a:pPr>
            <a:r>
              <a:rPr lang="pl-PL" sz="2000" dirty="0" err="1"/>
              <a:t>x</a:t>
            </a:r>
            <a:r>
              <a:rPr lang="pl-PL" sz="2000" dirty="0"/>
              <a:t>  </a:t>
            </a:r>
            <a:r>
              <a:rPr lang="pl-PL" sz="2000" dirty="0" err="1"/>
              <a:t>y</a:t>
            </a:r>
            <a:r>
              <a:rPr lang="pl-PL" sz="2000" dirty="0"/>
              <a:t>   h </a:t>
            </a:r>
            <a:r>
              <a:rPr lang="pl-PL" sz="2000" dirty="0" smtClean="0"/>
              <a:t>    a</a:t>
            </a:r>
            <a:r>
              <a:rPr lang="pl-PL" sz="2000" baseline="-25000" dirty="0" smtClean="0"/>
              <a:t>0</a:t>
            </a:r>
            <a:r>
              <a:rPr lang="pl-PL" sz="2000" dirty="0" smtClean="0"/>
              <a:t>    b</a:t>
            </a:r>
            <a:r>
              <a:rPr lang="pl-PL" sz="2000" baseline="-25000" dirty="0" smtClean="0"/>
              <a:t>0</a:t>
            </a:r>
            <a:r>
              <a:rPr lang="pl-PL" sz="2000" dirty="0" smtClean="0"/>
              <a:t>    c</a:t>
            </a:r>
            <a:r>
              <a:rPr lang="pl-PL" sz="2000" baseline="-25000" dirty="0" smtClean="0"/>
              <a:t>0</a:t>
            </a:r>
            <a:r>
              <a:rPr lang="pl-PL" sz="2000" dirty="0" smtClean="0"/>
              <a:t>     a</a:t>
            </a:r>
            <a:r>
              <a:rPr lang="pl-PL" sz="2000" baseline="-25000" dirty="0" smtClean="0"/>
              <a:t>1</a:t>
            </a:r>
            <a:r>
              <a:rPr lang="pl-PL" sz="2000" dirty="0" smtClean="0"/>
              <a:t>    b</a:t>
            </a:r>
            <a:r>
              <a:rPr lang="pl-PL" sz="2000" baseline="-25000" dirty="0" smtClean="0"/>
              <a:t>1</a:t>
            </a:r>
            <a:r>
              <a:rPr lang="pl-PL" sz="2000" dirty="0" smtClean="0"/>
              <a:t>     c</a:t>
            </a:r>
            <a:r>
              <a:rPr lang="pl-PL" sz="2000" baseline="-25000" dirty="0" smtClean="0"/>
              <a:t>1</a:t>
            </a:r>
            <a:endParaRPr lang="pl-PL" sz="2000" baseline="-25000" dirty="0"/>
          </a:p>
          <a:p>
            <a:pPr eaLnBrk="0" hangingPunct="0">
              <a:spcBef>
                <a:spcPct val="35000"/>
              </a:spcBef>
            </a:pPr>
            <a:r>
              <a:rPr lang="pl-PL" sz="2000" dirty="0"/>
              <a:t>0  0   0     0     0      0      0      0      1</a:t>
            </a:r>
          </a:p>
          <a:p>
            <a:pPr eaLnBrk="0" hangingPunct="0"/>
            <a:r>
              <a:rPr lang="pl-PL" sz="2000" dirty="0"/>
              <a:t>0  1   0     0     0      0      1      0      1</a:t>
            </a:r>
          </a:p>
          <a:p>
            <a:pPr eaLnBrk="0" hangingPunct="0"/>
            <a:r>
              <a:rPr lang="pl-PL" sz="2000" dirty="0"/>
              <a:t>1  0   0     0     0      0      0      1      1</a:t>
            </a:r>
          </a:p>
          <a:p>
            <a:pPr eaLnBrk="0" hangingPunct="0"/>
            <a:r>
              <a:rPr lang="pl-PL" sz="2000" dirty="0"/>
              <a:t>1  1   1     0     0      0      1      1      1</a:t>
            </a:r>
          </a:p>
        </p:txBody>
      </p:sp>
      <p:sp>
        <p:nvSpPr>
          <p:cNvPr id="16" name="Line 16"/>
          <p:cNvSpPr>
            <a:spLocks noChangeShapeType="1"/>
          </p:cNvSpPr>
          <p:nvPr/>
        </p:nvSpPr>
        <p:spPr bwMode="auto">
          <a:xfrm>
            <a:off x="5116953" y="1508298"/>
            <a:ext cx="0" cy="1815882"/>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17" name="Line 17"/>
          <p:cNvSpPr>
            <a:spLocks noChangeShapeType="1"/>
          </p:cNvSpPr>
          <p:nvPr/>
        </p:nvSpPr>
        <p:spPr bwMode="auto">
          <a:xfrm>
            <a:off x="4111655" y="1993170"/>
            <a:ext cx="4274502"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Functionally equivalent faults</a:t>
            </a:r>
            <a:endParaRPr lang="en-US" dirty="0"/>
          </a:p>
        </p:txBody>
      </p:sp>
      <p:sp>
        <p:nvSpPr>
          <p:cNvPr id="3" name="Content Placeholder 2"/>
          <p:cNvSpPr>
            <a:spLocks noGrp="1"/>
          </p:cNvSpPr>
          <p:nvPr>
            <p:ph idx="1"/>
          </p:nvPr>
        </p:nvSpPr>
        <p:spPr>
          <a:xfrm>
            <a:off x="676275" y="2038633"/>
            <a:ext cx="8229600" cy="4147982"/>
          </a:xfrm>
        </p:spPr>
        <p:txBody>
          <a:bodyPr/>
          <a:lstStyle/>
          <a:p>
            <a:r>
              <a:rPr lang="en-US" dirty="0" smtClean="0"/>
              <a:t>Let </a:t>
            </a:r>
            <a:r>
              <a:rPr lang="en-US" dirty="0" err="1" smtClean="0"/>
              <a:t>h</a:t>
            </a:r>
            <a:r>
              <a:rPr lang="en-US" baseline="-25000" dirty="0" err="1" smtClean="0"/>
              <a:t>u</a:t>
            </a:r>
            <a:r>
              <a:rPr lang="en-US" dirty="0" err="1" smtClean="0"/>
              <a:t>(x</a:t>
            </a:r>
            <a:r>
              <a:rPr lang="en-US" dirty="0" smtClean="0"/>
              <a:t>) be a faulty circuit version with fault </a:t>
            </a:r>
            <a:r>
              <a:rPr lang="en-US" dirty="0" err="1" smtClean="0"/>
              <a:t>u</a:t>
            </a:r>
            <a:endParaRPr lang="en-US" dirty="0" smtClean="0"/>
          </a:p>
          <a:p>
            <a:r>
              <a:rPr lang="en-US" dirty="0" smtClean="0"/>
              <a:t>Faults </a:t>
            </a:r>
            <a:r>
              <a:rPr lang="en-US" dirty="0" err="1" smtClean="0"/>
              <a:t>u</a:t>
            </a:r>
            <a:r>
              <a:rPr lang="en-US" dirty="0" smtClean="0"/>
              <a:t> and </a:t>
            </a:r>
            <a:r>
              <a:rPr lang="en-US" dirty="0" err="1" smtClean="0"/>
              <a:t>v</a:t>
            </a:r>
            <a:r>
              <a:rPr lang="en-US" dirty="0" smtClean="0"/>
              <a:t> are functionally equivalent </a:t>
            </a:r>
            <a:r>
              <a:rPr lang="en-US" dirty="0" err="1" smtClean="0"/>
              <a:t>iff</a:t>
            </a:r>
            <a:r>
              <a:rPr lang="en-US" dirty="0" smtClean="0"/>
              <a:t> </a:t>
            </a:r>
            <a:r>
              <a:rPr lang="en-US" dirty="0" err="1" smtClean="0"/>
              <a:t>h</a:t>
            </a:r>
            <a:r>
              <a:rPr lang="en-US" baseline="-25000" dirty="0" err="1" smtClean="0"/>
              <a:t>u</a:t>
            </a:r>
            <a:r>
              <a:rPr lang="en-US" dirty="0" err="1" smtClean="0"/>
              <a:t>(x</a:t>
            </a:r>
            <a:r>
              <a:rPr lang="en-US" dirty="0" smtClean="0"/>
              <a:t>) = </a:t>
            </a:r>
            <a:r>
              <a:rPr lang="en-US" dirty="0" err="1" smtClean="0"/>
              <a:t>h</a:t>
            </a:r>
            <a:r>
              <a:rPr lang="en-US" baseline="-25000" dirty="0" err="1" smtClean="0"/>
              <a:t>v</a:t>
            </a:r>
            <a:r>
              <a:rPr lang="en-US" dirty="0" err="1" smtClean="0"/>
              <a:t>(x</a:t>
            </a:r>
            <a:r>
              <a:rPr lang="en-US" dirty="0" smtClean="0"/>
              <a:t>); faulty versions have identical input-output behavior</a:t>
            </a:r>
          </a:p>
          <a:p>
            <a:r>
              <a:rPr lang="en-US" dirty="0" smtClean="0"/>
              <a:t>Faults u and v are distinguishable if there is at least one test t such that </a:t>
            </a:r>
            <a:r>
              <a:rPr lang="en-US" dirty="0" err="1" smtClean="0"/>
              <a:t>h</a:t>
            </a:r>
            <a:r>
              <a:rPr lang="en-US" baseline="-25000" dirty="0" err="1" smtClean="0"/>
              <a:t>u</a:t>
            </a:r>
            <a:r>
              <a:rPr lang="en-US" dirty="0" smtClean="0"/>
              <a:t>(t) ≠ </a:t>
            </a:r>
            <a:r>
              <a:rPr lang="en-US" dirty="0" err="1" smtClean="0"/>
              <a:t>h</a:t>
            </a:r>
            <a:r>
              <a:rPr lang="en-US" baseline="-25000" dirty="0" err="1" smtClean="0"/>
              <a:t>v</a:t>
            </a:r>
            <a:r>
              <a:rPr lang="en-US" dirty="0" smtClean="0"/>
              <a:t>(t)</a:t>
            </a:r>
          </a:p>
          <a:p>
            <a:r>
              <a:rPr lang="en-US" dirty="0" smtClean="0"/>
              <a:t>It suffices to consider only one representative fault from every equivalence class</a:t>
            </a:r>
          </a:p>
          <a:p>
            <a:r>
              <a:rPr lang="en-US" dirty="0" err="1" smtClean="0"/>
              <a:t>n</a:t>
            </a:r>
            <a:r>
              <a:rPr lang="en-US" dirty="0" smtClean="0"/>
              <a:t>-input gate: there are 2(n+1) single stuck-at faults; n+2 faults need to be analyzed – stuck-at controlling value faults on inputs and the output are equivalent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equivalence</a:t>
            </a:r>
            <a:endParaRPr lang="en-US" dirty="0"/>
          </a:p>
        </p:txBody>
      </p:sp>
      <p:sp>
        <p:nvSpPr>
          <p:cNvPr id="3" name="Content Placeholder 2"/>
          <p:cNvSpPr>
            <a:spLocks noGrp="1"/>
          </p:cNvSpPr>
          <p:nvPr>
            <p:ph idx="1"/>
          </p:nvPr>
        </p:nvSpPr>
        <p:spPr>
          <a:xfrm>
            <a:off x="676275" y="4430795"/>
            <a:ext cx="8229600" cy="1652712"/>
          </a:xfrm>
        </p:spPr>
        <p:txBody>
          <a:bodyPr/>
          <a:lstStyle/>
          <a:p>
            <a:r>
              <a:rPr lang="en-US" dirty="0" smtClean="0"/>
              <a:t>Functional equivalence usually cannot be directly applied because of complex, NP-complete, global analysis</a:t>
            </a:r>
          </a:p>
          <a:p>
            <a:r>
              <a:rPr lang="en-US" dirty="0" smtClean="0"/>
              <a:t>No simple way to determine if the above faults are functionally equivalent</a:t>
            </a:r>
            <a:endParaRPr lang="en-US" dirty="0"/>
          </a:p>
        </p:txBody>
      </p:sp>
      <p:grpSp>
        <p:nvGrpSpPr>
          <p:cNvPr id="4" name="Group 3"/>
          <p:cNvGrpSpPr/>
          <p:nvPr/>
        </p:nvGrpSpPr>
        <p:grpSpPr>
          <a:xfrm>
            <a:off x="1297388" y="1058461"/>
            <a:ext cx="7306863" cy="3212317"/>
            <a:chOff x="1297388" y="1264836"/>
            <a:chExt cx="7306863" cy="3212317"/>
          </a:xfrm>
        </p:grpSpPr>
        <p:sp>
          <p:nvSpPr>
            <p:cNvPr id="5" name="Line 72"/>
            <p:cNvSpPr>
              <a:spLocks noChangeShapeType="1"/>
            </p:cNvSpPr>
            <p:nvPr/>
          </p:nvSpPr>
          <p:spPr bwMode="auto">
            <a:xfrm flipH="1">
              <a:off x="2634904" y="3685077"/>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6" name="Line 73"/>
            <p:cNvSpPr>
              <a:spLocks noChangeShapeType="1"/>
            </p:cNvSpPr>
            <p:nvPr/>
          </p:nvSpPr>
          <p:spPr bwMode="auto">
            <a:xfrm flipH="1">
              <a:off x="1584232" y="3882295"/>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7" name="Line 74"/>
            <p:cNvSpPr>
              <a:spLocks noChangeShapeType="1"/>
            </p:cNvSpPr>
            <p:nvPr/>
          </p:nvSpPr>
          <p:spPr bwMode="auto">
            <a:xfrm flipH="1">
              <a:off x="1584232" y="3498361"/>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8" name="Text Box 75"/>
            <p:cNvSpPr txBox="1">
              <a:spLocks noChangeArrowheads="1"/>
            </p:cNvSpPr>
            <p:nvPr/>
          </p:nvSpPr>
          <p:spPr bwMode="auto">
            <a:xfrm>
              <a:off x="1297388" y="3845026"/>
              <a:ext cx="710576" cy="36933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noProof="1" smtClean="0"/>
                <a:t>s-a-0</a:t>
              </a:r>
              <a:endParaRPr lang="pl-PL" noProof="1"/>
            </a:p>
          </p:txBody>
        </p:sp>
        <p:sp>
          <p:nvSpPr>
            <p:cNvPr id="9" name="Text Box 76"/>
            <p:cNvSpPr txBox="1">
              <a:spLocks noChangeArrowheads="1"/>
            </p:cNvSpPr>
            <p:nvPr/>
          </p:nvSpPr>
          <p:spPr bwMode="auto">
            <a:xfrm>
              <a:off x="3214106" y="3319537"/>
              <a:ext cx="710576" cy="646331"/>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noProof="1" smtClean="0"/>
                <a:t>s-a-1</a:t>
              </a:r>
            </a:p>
            <a:p>
              <a:pPr algn="ctr" eaLnBrk="0" hangingPunct="0"/>
              <a:r>
                <a:rPr lang="pl-PL" noProof="1" smtClean="0"/>
                <a:t>s-a-0</a:t>
              </a:r>
              <a:endParaRPr lang="pl-PL" noProof="1"/>
            </a:p>
          </p:txBody>
        </p:sp>
        <p:sp>
          <p:nvSpPr>
            <p:cNvPr id="10" name="Text Box 77"/>
            <p:cNvSpPr txBox="1">
              <a:spLocks noChangeArrowheads="1"/>
            </p:cNvSpPr>
            <p:nvPr/>
          </p:nvSpPr>
          <p:spPr bwMode="auto">
            <a:xfrm>
              <a:off x="1297388" y="3130764"/>
              <a:ext cx="710576" cy="36933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noProof="1" smtClean="0"/>
                <a:t>s-a-0</a:t>
              </a:r>
              <a:endParaRPr lang="pl-PL" noProof="1"/>
            </a:p>
          </p:txBody>
        </p:sp>
        <p:sp>
          <p:nvSpPr>
            <p:cNvPr id="11" name="Line 34"/>
            <p:cNvSpPr>
              <a:spLocks noChangeShapeType="1"/>
            </p:cNvSpPr>
            <p:nvPr/>
          </p:nvSpPr>
          <p:spPr bwMode="auto">
            <a:xfrm flipH="1">
              <a:off x="2640278" y="2240806"/>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2" name="Line 35"/>
            <p:cNvSpPr>
              <a:spLocks noChangeShapeType="1"/>
            </p:cNvSpPr>
            <p:nvPr/>
          </p:nvSpPr>
          <p:spPr bwMode="auto">
            <a:xfrm flipH="1">
              <a:off x="1528546" y="2431795"/>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3" name="Line 36"/>
            <p:cNvSpPr>
              <a:spLocks noChangeShapeType="1"/>
            </p:cNvSpPr>
            <p:nvPr/>
          </p:nvSpPr>
          <p:spPr bwMode="auto">
            <a:xfrm flipH="1">
              <a:off x="1528546" y="2047861"/>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4" name="AutoShape 37"/>
            <p:cNvSpPr>
              <a:spLocks noChangeAspect="1" noChangeArrowheads="1"/>
            </p:cNvSpPr>
            <p:nvPr/>
          </p:nvSpPr>
          <p:spPr bwMode="auto">
            <a:xfrm>
              <a:off x="2061946" y="1895462"/>
              <a:ext cx="749300" cy="668646"/>
            </a:xfrm>
            <a:prstGeom prst="flowChartDelay">
              <a:avLst/>
            </a:prstGeom>
            <a:solidFill>
              <a:srgbClr val="FFFFFF"/>
            </a:solidFill>
            <a:ln w="28575">
              <a:solidFill>
                <a:schemeClr val="tx1"/>
              </a:solidFill>
              <a:miter lim="800000"/>
              <a:headEnd/>
              <a:tailEnd/>
            </a:ln>
            <a:effectLst/>
          </p:spPr>
          <p:txBody>
            <a:bodyPr wrap="none" anchor="ctr">
              <a:prstTxWarp prst="textNoShape">
                <a:avLst/>
              </a:prstTxWarp>
            </a:bodyPr>
            <a:lstStyle/>
            <a:p>
              <a:endParaRPr lang="en-US"/>
            </a:p>
          </p:txBody>
        </p:sp>
        <p:sp>
          <p:nvSpPr>
            <p:cNvPr id="15" name="Text Box 38"/>
            <p:cNvSpPr txBox="1">
              <a:spLocks noChangeArrowheads="1"/>
            </p:cNvSpPr>
            <p:nvPr/>
          </p:nvSpPr>
          <p:spPr bwMode="auto">
            <a:xfrm>
              <a:off x="5081106" y="1264836"/>
              <a:ext cx="710576" cy="36933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dirty="0" err="1" smtClean="0"/>
                <a:t>s-a</a:t>
              </a:r>
              <a:r>
                <a:rPr lang="pl-PL" dirty="0" smtClean="0"/>
                <a:t>-</a:t>
              </a:r>
              <a:r>
                <a:rPr lang="pl-PL" dirty="0"/>
                <a:t>1</a:t>
              </a:r>
            </a:p>
          </p:txBody>
        </p:sp>
        <p:sp>
          <p:nvSpPr>
            <p:cNvPr id="16" name="Text Box 39"/>
            <p:cNvSpPr txBox="1">
              <a:spLocks noChangeArrowheads="1"/>
            </p:cNvSpPr>
            <p:nvPr/>
          </p:nvSpPr>
          <p:spPr bwMode="auto">
            <a:xfrm>
              <a:off x="1339398" y="2418948"/>
              <a:ext cx="710576" cy="36933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noProof="1" smtClean="0"/>
                <a:t>s-a-1</a:t>
              </a:r>
              <a:endParaRPr lang="pl-PL" noProof="1"/>
            </a:p>
          </p:txBody>
        </p:sp>
        <p:sp>
          <p:nvSpPr>
            <p:cNvPr id="17" name="Text Box 40"/>
            <p:cNvSpPr txBox="1">
              <a:spLocks noChangeArrowheads="1"/>
            </p:cNvSpPr>
            <p:nvPr/>
          </p:nvSpPr>
          <p:spPr bwMode="auto">
            <a:xfrm>
              <a:off x="3256116" y="1875266"/>
              <a:ext cx="710576" cy="646331"/>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noProof="1" smtClean="0"/>
                <a:t>s-a-1</a:t>
              </a:r>
            </a:p>
            <a:p>
              <a:pPr algn="ctr" eaLnBrk="0" hangingPunct="0"/>
              <a:r>
                <a:rPr lang="pl-PL" noProof="1" smtClean="0"/>
                <a:t>s-a-0</a:t>
              </a:r>
              <a:endParaRPr lang="pl-PL" noProof="1"/>
            </a:p>
          </p:txBody>
        </p:sp>
        <p:sp>
          <p:nvSpPr>
            <p:cNvPr id="19" name="Freeform 49"/>
            <p:cNvSpPr>
              <a:spLocks/>
            </p:cNvSpPr>
            <p:nvPr/>
          </p:nvSpPr>
          <p:spPr bwMode="auto">
            <a:xfrm flipV="1">
              <a:off x="4560888" y="2047876"/>
              <a:ext cx="1511300" cy="1309688"/>
            </a:xfrm>
            <a:custGeom>
              <a:avLst/>
              <a:gdLst/>
              <a:ahLst/>
              <a:cxnLst>
                <a:cxn ang="0">
                  <a:pos x="499" y="0"/>
                </a:cxn>
                <a:cxn ang="0">
                  <a:pos x="0" y="0"/>
                </a:cxn>
                <a:cxn ang="0">
                  <a:pos x="0" y="817"/>
                </a:cxn>
              </a:cxnLst>
              <a:rect l="0" t="0" r="r" b="b"/>
              <a:pathLst>
                <a:path w="499" h="817">
                  <a:moveTo>
                    <a:pt x="499" y="0"/>
                  </a:moveTo>
                  <a:lnTo>
                    <a:pt x="0" y="0"/>
                  </a:lnTo>
                  <a:lnTo>
                    <a:pt x="0" y="817"/>
                  </a:lnTo>
                </a:path>
              </a:pathLst>
            </a:custGeom>
            <a:noFill/>
            <a:ln w="19050" cmpd="sng">
              <a:solidFill>
                <a:schemeClr val="tx1"/>
              </a:solidFill>
              <a:round/>
              <a:headEnd/>
              <a:tailEnd type="oval" w="med" len="med"/>
            </a:ln>
            <a:effectLst/>
          </p:spPr>
          <p:txBody>
            <a:bodyPr>
              <a:prstTxWarp prst="textNoShape">
                <a:avLst/>
              </a:prstTxWarp>
            </a:bodyPr>
            <a:lstStyle/>
            <a:p>
              <a:endParaRPr lang="en-US"/>
            </a:p>
          </p:txBody>
        </p:sp>
        <p:sp>
          <p:nvSpPr>
            <p:cNvPr id="20" name="Freeform 48"/>
            <p:cNvSpPr>
              <a:spLocks/>
            </p:cNvSpPr>
            <p:nvPr/>
          </p:nvSpPr>
          <p:spPr bwMode="auto">
            <a:xfrm>
              <a:off x="4776788" y="2392363"/>
              <a:ext cx="1295400" cy="1354138"/>
            </a:xfrm>
            <a:custGeom>
              <a:avLst/>
              <a:gdLst/>
              <a:ahLst/>
              <a:cxnLst>
                <a:cxn ang="0">
                  <a:pos x="499" y="0"/>
                </a:cxn>
                <a:cxn ang="0">
                  <a:pos x="0" y="0"/>
                </a:cxn>
                <a:cxn ang="0">
                  <a:pos x="0" y="817"/>
                </a:cxn>
              </a:cxnLst>
              <a:rect l="0" t="0" r="r" b="b"/>
              <a:pathLst>
                <a:path w="499" h="817">
                  <a:moveTo>
                    <a:pt x="499" y="0"/>
                  </a:moveTo>
                  <a:lnTo>
                    <a:pt x="0" y="0"/>
                  </a:lnTo>
                  <a:lnTo>
                    <a:pt x="0" y="817"/>
                  </a:lnTo>
                </a:path>
              </a:pathLst>
            </a:custGeom>
            <a:noFill/>
            <a:ln w="19050" cmpd="sng">
              <a:solidFill>
                <a:schemeClr val="tx1"/>
              </a:solidFill>
              <a:round/>
              <a:headEnd/>
              <a:tailEnd type="oval" w="med" len="med"/>
            </a:ln>
            <a:effectLst/>
          </p:spPr>
          <p:txBody>
            <a:bodyPr>
              <a:prstTxWarp prst="textNoShape">
                <a:avLst/>
              </a:prstTxWarp>
            </a:bodyPr>
            <a:lstStyle/>
            <a:p>
              <a:endParaRPr lang="en-US"/>
            </a:p>
          </p:txBody>
        </p:sp>
        <p:sp>
          <p:nvSpPr>
            <p:cNvPr id="21" name="Line 45"/>
            <p:cNvSpPr>
              <a:spLocks noChangeShapeType="1"/>
            </p:cNvSpPr>
            <p:nvPr/>
          </p:nvSpPr>
          <p:spPr bwMode="auto">
            <a:xfrm flipH="1">
              <a:off x="7729538" y="2867026"/>
              <a:ext cx="874713"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22" name="Freeform 44"/>
            <p:cNvSpPr>
              <a:spLocks/>
            </p:cNvSpPr>
            <p:nvPr/>
          </p:nvSpPr>
          <p:spPr bwMode="auto">
            <a:xfrm flipV="1">
              <a:off x="6145213" y="3068638"/>
              <a:ext cx="1366838" cy="479425"/>
            </a:xfrm>
            <a:custGeom>
              <a:avLst/>
              <a:gdLst/>
              <a:ahLst/>
              <a:cxnLst>
                <a:cxn ang="0">
                  <a:pos x="0" y="0"/>
                </a:cxn>
                <a:cxn ang="0">
                  <a:pos x="1208" y="0"/>
                </a:cxn>
                <a:cxn ang="0">
                  <a:pos x="1208" y="328"/>
                </a:cxn>
                <a:cxn ang="0">
                  <a:pos x="1624" y="328"/>
                </a:cxn>
              </a:cxnLst>
              <a:rect l="0" t="0" r="r" b="b"/>
              <a:pathLst>
                <a:path w="1624" h="328">
                  <a:moveTo>
                    <a:pt x="0" y="0"/>
                  </a:moveTo>
                  <a:lnTo>
                    <a:pt x="1208" y="0"/>
                  </a:lnTo>
                  <a:lnTo>
                    <a:pt x="1208" y="328"/>
                  </a:lnTo>
                  <a:lnTo>
                    <a:pt x="1624" y="328"/>
                  </a:lnTo>
                </a:path>
              </a:pathLst>
            </a:custGeom>
            <a:noFill/>
            <a:ln w="19050"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3" name="Freeform 6"/>
            <p:cNvSpPr>
              <a:spLocks/>
            </p:cNvSpPr>
            <p:nvPr/>
          </p:nvSpPr>
          <p:spPr bwMode="auto">
            <a:xfrm>
              <a:off x="6145213" y="2230438"/>
              <a:ext cx="1366838" cy="477838"/>
            </a:xfrm>
            <a:custGeom>
              <a:avLst/>
              <a:gdLst/>
              <a:ahLst/>
              <a:cxnLst>
                <a:cxn ang="0">
                  <a:pos x="0" y="0"/>
                </a:cxn>
                <a:cxn ang="0">
                  <a:pos x="1208" y="0"/>
                </a:cxn>
                <a:cxn ang="0">
                  <a:pos x="1208" y="328"/>
                </a:cxn>
                <a:cxn ang="0">
                  <a:pos x="1624" y="328"/>
                </a:cxn>
              </a:cxnLst>
              <a:rect l="0" t="0" r="r" b="b"/>
              <a:pathLst>
                <a:path w="1624" h="328">
                  <a:moveTo>
                    <a:pt x="0" y="0"/>
                  </a:moveTo>
                  <a:lnTo>
                    <a:pt x="1208" y="0"/>
                  </a:lnTo>
                  <a:lnTo>
                    <a:pt x="1208" y="328"/>
                  </a:lnTo>
                  <a:lnTo>
                    <a:pt x="1624" y="328"/>
                  </a:lnTo>
                </a:path>
              </a:pathLst>
            </a:custGeom>
            <a:noFill/>
            <a:ln w="19050" cap="flat" cmpd="sng">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nvGrpSpPr>
            <p:cNvPr id="24" name="Group 59"/>
            <p:cNvGrpSpPr>
              <a:grpSpLocks/>
            </p:cNvGrpSpPr>
            <p:nvPr/>
          </p:nvGrpSpPr>
          <p:grpSpPr bwMode="auto">
            <a:xfrm>
              <a:off x="4200525" y="2044701"/>
              <a:ext cx="1800225" cy="1701800"/>
              <a:chOff x="2437" y="2485"/>
              <a:chExt cx="806" cy="1072"/>
            </a:xfrm>
          </p:grpSpPr>
          <p:sp>
            <p:nvSpPr>
              <p:cNvPr id="37" name="Line 7"/>
              <p:cNvSpPr>
                <a:spLocks noChangeShapeType="1"/>
              </p:cNvSpPr>
              <p:nvPr/>
            </p:nvSpPr>
            <p:spPr bwMode="auto">
              <a:xfrm flipH="1">
                <a:off x="2437" y="3557"/>
                <a:ext cx="797"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38" name="Line 10"/>
              <p:cNvSpPr>
                <a:spLocks noChangeShapeType="1"/>
              </p:cNvSpPr>
              <p:nvPr/>
            </p:nvSpPr>
            <p:spPr bwMode="auto">
              <a:xfrm flipH="1">
                <a:off x="2446" y="2485"/>
                <a:ext cx="797"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grpSp>
        <p:grpSp>
          <p:nvGrpSpPr>
            <p:cNvPr id="28" name="Group 56"/>
            <p:cNvGrpSpPr>
              <a:grpSpLocks/>
            </p:cNvGrpSpPr>
            <p:nvPr/>
          </p:nvGrpSpPr>
          <p:grpSpPr bwMode="auto">
            <a:xfrm>
              <a:off x="5153025" y="2233613"/>
              <a:ext cx="368300" cy="295275"/>
              <a:chOff x="3072" y="3189"/>
              <a:chExt cx="325" cy="261"/>
            </a:xfrm>
          </p:grpSpPr>
          <p:sp>
            <p:nvSpPr>
              <p:cNvPr id="32" name="AutoShape 57"/>
              <p:cNvSpPr>
                <a:spLocks noChangeArrowheads="1"/>
              </p:cNvSpPr>
              <p:nvPr/>
            </p:nvSpPr>
            <p:spPr bwMode="auto">
              <a:xfrm>
                <a:off x="3334" y="3285"/>
                <a:ext cx="63" cy="63"/>
              </a:xfrm>
              <a:prstGeom prst="flowChartConnector">
                <a:avLst/>
              </a:prstGeom>
              <a:solidFill>
                <a:srgbClr val="FFFFFF"/>
              </a:solid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3" name="AutoShape 58"/>
              <p:cNvSpPr>
                <a:spLocks noChangeArrowheads="1"/>
              </p:cNvSpPr>
              <p:nvPr/>
            </p:nvSpPr>
            <p:spPr bwMode="auto">
              <a:xfrm rot="5400000">
                <a:off x="3066" y="3195"/>
                <a:ext cx="261" cy="250"/>
              </a:xfrm>
              <a:prstGeom prst="triangle">
                <a:avLst>
                  <a:gd name="adj" fmla="val 50000"/>
                </a:avLst>
              </a:prstGeom>
              <a:solidFill>
                <a:srgbClr val="FFFFFF"/>
              </a:solidFill>
              <a:ln w="2540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29" name="Group 60"/>
            <p:cNvGrpSpPr>
              <a:grpSpLocks/>
            </p:cNvGrpSpPr>
            <p:nvPr/>
          </p:nvGrpSpPr>
          <p:grpSpPr bwMode="auto">
            <a:xfrm>
              <a:off x="5153025" y="3206751"/>
              <a:ext cx="368300" cy="295275"/>
              <a:chOff x="3072" y="3200"/>
              <a:chExt cx="325" cy="261"/>
            </a:xfrm>
          </p:grpSpPr>
          <p:sp>
            <p:nvSpPr>
              <p:cNvPr id="30" name="AutoShape 61"/>
              <p:cNvSpPr>
                <a:spLocks noChangeArrowheads="1"/>
              </p:cNvSpPr>
              <p:nvPr/>
            </p:nvSpPr>
            <p:spPr bwMode="auto">
              <a:xfrm>
                <a:off x="3334" y="3296"/>
                <a:ext cx="63" cy="63"/>
              </a:xfrm>
              <a:prstGeom prst="flowChartConnector">
                <a:avLst/>
              </a:prstGeom>
              <a:solidFill>
                <a:srgbClr val="FFFFFF"/>
              </a:solid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1" name="AutoShape 62"/>
              <p:cNvSpPr>
                <a:spLocks noChangeArrowheads="1"/>
              </p:cNvSpPr>
              <p:nvPr/>
            </p:nvSpPr>
            <p:spPr bwMode="auto">
              <a:xfrm rot="5400000">
                <a:off x="3066" y="3206"/>
                <a:ext cx="261" cy="250"/>
              </a:xfrm>
              <a:prstGeom prst="triangle">
                <a:avLst>
                  <a:gd name="adj" fmla="val 50000"/>
                </a:avLst>
              </a:prstGeom>
              <a:solidFill>
                <a:srgbClr val="FFFFFF"/>
              </a:solidFill>
              <a:ln w="2540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39" name="Text Box 63"/>
            <p:cNvSpPr txBox="1">
              <a:spLocks noChangeArrowheads="1"/>
            </p:cNvSpPr>
            <p:nvPr/>
          </p:nvSpPr>
          <p:spPr bwMode="auto">
            <a:xfrm>
              <a:off x="1339398" y="1668053"/>
              <a:ext cx="710576" cy="36933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noProof="1" smtClean="0"/>
                <a:t>s-a-1</a:t>
              </a:r>
              <a:endParaRPr lang="pl-PL" noProof="1"/>
            </a:p>
          </p:txBody>
        </p:sp>
        <p:sp>
          <p:nvSpPr>
            <p:cNvPr id="40" name="Text Box 64"/>
            <p:cNvSpPr txBox="1">
              <a:spLocks noChangeArrowheads="1"/>
            </p:cNvSpPr>
            <p:nvPr/>
          </p:nvSpPr>
          <p:spPr bwMode="auto">
            <a:xfrm>
              <a:off x="5081106" y="4107821"/>
              <a:ext cx="710576" cy="369332"/>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dirty="0" err="1" smtClean="0"/>
                <a:t>s-a</a:t>
              </a:r>
              <a:r>
                <a:rPr lang="pl-PL" dirty="0" smtClean="0"/>
                <a:t>-</a:t>
              </a:r>
              <a:r>
                <a:rPr lang="pl-PL" dirty="0"/>
                <a:t>1</a:t>
              </a:r>
            </a:p>
          </p:txBody>
        </p:sp>
        <p:sp>
          <p:nvSpPr>
            <p:cNvPr id="41" name="Line 65"/>
            <p:cNvSpPr>
              <a:spLocks noChangeShapeType="1"/>
            </p:cNvSpPr>
            <p:nvPr/>
          </p:nvSpPr>
          <p:spPr bwMode="auto">
            <a:xfrm>
              <a:off x="5435600" y="1668053"/>
              <a:ext cx="0" cy="322672"/>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42" name="Line 66"/>
            <p:cNvSpPr>
              <a:spLocks noChangeShapeType="1"/>
            </p:cNvSpPr>
            <p:nvPr/>
          </p:nvSpPr>
          <p:spPr bwMode="auto">
            <a:xfrm flipV="1">
              <a:off x="5435600" y="3790950"/>
              <a:ext cx="0" cy="423408"/>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43" name="Text Box 67"/>
            <p:cNvSpPr txBox="1">
              <a:spLocks noChangeArrowheads="1"/>
            </p:cNvSpPr>
            <p:nvPr/>
          </p:nvSpPr>
          <p:spPr bwMode="auto">
            <a:xfrm>
              <a:off x="6659563" y="1485900"/>
              <a:ext cx="1525052" cy="400110"/>
            </a:xfrm>
            <a:prstGeom prst="rect">
              <a:avLst/>
            </a:prstGeom>
            <a:noFill/>
            <a:ln w="9525">
              <a:noFill/>
              <a:miter lim="800000"/>
              <a:headEnd/>
              <a:tailEnd/>
            </a:ln>
            <a:effectLst/>
          </p:spPr>
          <p:txBody>
            <a:bodyPr wrap="none">
              <a:prstTxWarp prst="textNoShape">
                <a:avLst/>
              </a:prstTxWarp>
              <a:spAutoFit/>
            </a:bodyPr>
            <a:lstStyle/>
            <a:p>
              <a:r>
                <a:rPr lang="en-US" sz="2000" dirty="0" smtClean="0"/>
                <a:t>Equivalent</a:t>
              </a:r>
              <a:r>
                <a:rPr lang="pl-PL" sz="2000" dirty="0" smtClean="0"/>
                <a:t>?</a:t>
              </a:r>
              <a:endParaRPr lang="en-GB" sz="2000" dirty="0"/>
            </a:p>
          </p:txBody>
        </p:sp>
        <p:sp>
          <p:nvSpPr>
            <p:cNvPr id="49" name="Freeform 104"/>
            <p:cNvSpPr>
              <a:spLocks/>
            </p:cNvSpPr>
            <p:nvPr/>
          </p:nvSpPr>
          <p:spPr bwMode="auto">
            <a:xfrm>
              <a:off x="7468765" y="2603224"/>
              <a:ext cx="643665" cy="57644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175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sz="1600"/>
            </a:p>
          </p:txBody>
        </p:sp>
        <p:sp>
          <p:nvSpPr>
            <p:cNvPr id="50" name="Freeform 104"/>
            <p:cNvSpPr>
              <a:spLocks/>
            </p:cNvSpPr>
            <p:nvPr/>
          </p:nvSpPr>
          <p:spPr bwMode="auto">
            <a:xfrm>
              <a:off x="2107781" y="3371992"/>
              <a:ext cx="697293" cy="624475"/>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175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sz="1600"/>
            </a:p>
          </p:txBody>
        </p:sp>
        <p:sp>
          <p:nvSpPr>
            <p:cNvPr id="75" name="Line 35"/>
            <p:cNvSpPr>
              <a:spLocks noChangeShapeType="1"/>
            </p:cNvSpPr>
            <p:nvPr/>
          </p:nvSpPr>
          <p:spPr bwMode="auto">
            <a:xfrm flipH="1">
              <a:off x="4597524" y="2047876"/>
              <a:ext cx="1320799" cy="0"/>
            </a:xfrm>
            <a:prstGeom prst="line">
              <a:avLst/>
            </a:prstGeom>
            <a:noFill/>
            <a:ln w="5080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6" name="AutoShape 25"/>
            <p:cNvSpPr>
              <a:spLocks noChangeArrowheads="1"/>
            </p:cNvSpPr>
            <p:nvPr/>
          </p:nvSpPr>
          <p:spPr bwMode="auto">
            <a:xfrm rot="10800000" flipH="1">
              <a:off x="5868988" y="1919288"/>
              <a:ext cx="695325" cy="622300"/>
            </a:xfrm>
            <a:prstGeom prst="flowChartDelay">
              <a:avLst/>
            </a:prstGeom>
            <a:solidFill>
              <a:srgbClr val="FFFFFF"/>
            </a:solidFill>
            <a:ln w="3175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76" name="Line 35"/>
            <p:cNvSpPr>
              <a:spLocks noChangeShapeType="1"/>
            </p:cNvSpPr>
            <p:nvPr/>
          </p:nvSpPr>
          <p:spPr bwMode="auto">
            <a:xfrm flipH="1">
              <a:off x="4824414" y="3746501"/>
              <a:ext cx="1320799" cy="0"/>
            </a:xfrm>
            <a:prstGeom prst="line">
              <a:avLst/>
            </a:prstGeom>
            <a:noFill/>
            <a:ln w="5080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5" name="AutoShape 23"/>
            <p:cNvSpPr>
              <a:spLocks noChangeArrowheads="1"/>
            </p:cNvSpPr>
            <p:nvPr/>
          </p:nvSpPr>
          <p:spPr bwMode="auto">
            <a:xfrm rot="10800000" flipH="1">
              <a:off x="5881688" y="3240088"/>
              <a:ext cx="695325" cy="622300"/>
            </a:xfrm>
            <a:prstGeom prst="flowChartDelay">
              <a:avLst/>
            </a:prstGeom>
            <a:solidFill>
              <a:srgbClr val="FFFFFF"/>
            </a:solidFill>
            <a:ln w="3175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Structural equivalence</a:t>
            </a:r>
            <a:endParaRPr lang="en-US" dirty="0"/>
          </a:p>
        </p:txBody>
      </p:sp>
      <p:sp>
        <p:nvSpPr>
          <p:cNvPr id="3" name="Content Placeholder 2"/>
          <p:cNvSpPr>
            <a:spLocks noGrp="1"/>
          </p:cNvSpPr>
          <p:nvPr>
            <p:ph idx="1"/>
          </p:nvPr>
        </p:nvSpPr>
        <p:spPr>
          <a:xfrm>
            <a:off x="676276" y="2113111"/>
            <a:ext cx="7530426" cy="3989239"/>
          </a:xfrm>
        </p:spPr>
        <p:txBody>
          <a:bodyPr/>
          <a:lstStyle/>
          <a:p>
            <a:r>
              <a:rPr lang="en-US" dirty="0" smtClean="0"/>
              <a:t>One can determine equivalent faults which are structurally related – structural equivalence</a:t>
            </a:r>
          </a:p>
          <a:p>
            <a:r>
              <a:rPr lang="en-US" dirty="0" smtClean="0"/>
              <a:t>In the circuit N</a:t>
            </a:r>
            <a:r>
              <a:rPr lang="en-US" baseline="-25000" dirty="0" smtClean="0"/>
              <a:t>u</a:t>
            </a:r>
            <a:r>
              <a:rPr lang="en-US" dirty="0" smtClean="0"/>
              <a:t>, the presence of the stuck-at fault </a:t>
            </a:r>
            <a:r>
              <a:rPr lang="en-US" dirty="0" err="1" smtClean="0"/>
              <a:t>u</a:t>
            </a:r>
            <a:r>
              <a:rPr lang="en-US" dirty="0" smtClean="0"/>
              <a:t> creates a set of lines with constant values</a:t>
            </a:r>
          </a:p>
          <a:p>
            <a:r>
              <a:rPr lang="en-US" dirty="0" smtClean="0"/>
              <a:t>Removing all these lines (except primary outputs) gives a simplified circuit </a:t>
            </a:r>
            <a:r>
              <a:rPr lang="en-US" dirty="0" err="1" smtClean="0"/>
              <a:t>S(N</a:t>
            </a:r>
            <a:r>
              <a:rPr lang="en-US" baseline="-25000" dirty="0" err="1" smtClean="0"/>
              <a:t>u</a:t>
            </a:r>
            <a:r>
              <a:rPr lang="en-US" dirty="0" smtClean="0"/>
              <a:t>), which realizes the same function as N</a:t>
            </a:r>
            <a:r>
              <a:rPr lang="en-US" baseline="-25000" dirty="0" smtClean="0"/>
              <a:t>u</a:t>
            </a:r>
          </a:p>
          <a:p>
            <a:r>
              <a:rPr lang="en-US" dirty="0" smtClean="0"/>
              <a:t>Two faults </a:t>
            </a:r>
            <a:r>
              <a:rPr lang="en-US" dirty="0" err="1" smtClean="0"/>
              <a:t>u</a:t>
            </a:r>
            <a:r>
              <a:rPr lang="en-US" dirty="0" smtClean="0"/>
              <a:t> and </a:t>
            </a:r>
            <a:r>
              <a:rPr lang="en-US" dirty="0" err="1" smtClean="0"/>
              <a:t>v</a:t>
            </a:r>
            <a:r>
              <a:rPr lang="en-US" dirty="0" smtClean="0"/>
              <a:t> are structurally equivalent if the corresponding simplified circuits </a:t>
            </a:r>
            <a:r>
              <a:rPr lang="en-US" dirty="0" err="1" smtClean="0"/>
              <a:t>S(N</a:t>
            </a:r>
            <a:r>
              <a:rPr lang="en-US" baseline="-25000" dirty="0" err="1" smtClean="0"/>
              <a:t>u</a:t>
            </a:r>
            <a:r>
              <a:rPr lang="en-US" dirty="0" smtClean="0"/>
              <a:t>) and </a:t>
            </a:r>
            <a:r>
              <a:rPr lang="en-US" dirty="0" err="1" smtClean="0"/>
              <a:t>S(N</a:t>
            </a:r>
            <a:r>
              <a:rPr lang="en-US" baseline="-25000" dirty="0" err="1" smtClean="0"/>
              <a:t>v</a:t>
            </a:r>
            <a:r>
              <a:rPr lang="en-US" dirty="0" smtClean="0"/>
              <a:t>) are identical</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50" name="Text Box 101"/>
          <p:cNvSpPr txBox="1">
            <a:spLocks noChangeArrowheads="1"/>
          </p:cNvSpPr>
          <p:nvPr/>
        </p:nvSpPr>
        <p:spPr bwMode="auto">
          <a:xfrm>
            <a:off x="4580055" y="3067854"/>
            <a:ext cx="490537" cy="762000"/>
          </a:xfrm>
          <a:prstGeom prst="rect">
            <a:avLst/>
          </a:prstGeom>
          <a:noFill/>
          <a:ln w="9525">
            <a:noFill/>
            <a:miter lim="800000"/>
            <a:headEnd/>
            <a:tailEnd/>
          </a:ln>
          <a:effectLst/>
        </p:spPr>
        <p:txBody>
          <a:bodyPr wrap="square">
            <a:prstTxWarp prst="textNoShape">
              <a:avLst/>
            </a:prstTxWarp>
            <a:spAutoFit/>
          </a:bodyPr>
          <a:lstStyle/>
          <a:p>
            <a:r>
              <a:rPr lang="en-GB" sz="4400" noProof="1" smtClean="0">
                <a:sym typeface="Symbol" pitchFamily="-112" charset="2"/>
              </a:rPr>
              <a:t></a:t>
            </a:r>
            <a:endParaRPr lang="en-GB" sz="4400" noProof="1">
              <a:sym typeface="Symbol" pitchFamily="-112" charset="2"/>
            </a:endParaRPr>
          </a:p>
        </p:txBody>
      </p:sp>
      <p:sp>
        <p:nvSpPr>
          <p:cNvPr id="53" name="TextBox 52"/>
          <p:cNvSpPr txBox="1"/>
          <p:nvPr/>
        </p:nvSpPr>
        <p:spPr>
          <a:xfrm>
            <a:off x="697499" y="4448459"/>
            <a:ext cx="7410974" cy="1643527"/>
          </a:xfrm>
          <a:prstGeom prst="rect">
            <a:avLst/>
          </a:prstGeom>
          <a:noFill/>
        </p:spPr>
        <p:txBody>
          <a:bodyPr wrap="square" rtlCol="0">
            <a:spAutoFit/>
          </a:bodyPr>
          <a:lstStyle/>
          <a:p>
            <a:pPr marL="342900" indent="-342900" eaLnBrk="0" hangingPunct="0">
              <a:spcBef>
                <a:spcPct val="20000"/>
              </a:spcBef>
              <a:buSzPct val="80000"/>
              <a:buFont typeface="Arial" charset="0"/>
              <a:buChar char="•"/>
            </a:pPr>
            <a:r>
              <a:rPr lang="en-US" sz="2400" dirty="0" smtClean="0">
                <a:latin typeface="Arial"/>
                <a:cs typeface="Arial"/>
              </a:rPr>
              <a:t>Structurally equivalent faults are also functionally equivalent</a:t>
            </a:r>
          </a:p>
          <a:p>
            <a:pPr marL="342900" indent="-342900" eaLnBrk="0" hangingPunct="0">
              <a:spcBef>
                <a:spcPct val="20000"/>
              </a:spcBef>
              <a:buSzPct val="80000"/>
              <a:buFont typeface="Arial" charset="0"/>
              <a:buChar char="•"/>
            </a:pPr>
            <a:r>
              <a:rPr lang="en-US" sz="2400" dirty="0" smtClean="0">
                <a:latin typeface="Arial"/>
                <a:cs typeface="Arial"/>
              </a:rPr>
              <a:t>Structural equivalence allows fault collapsing as a simple local analysis based on the circuit structure</a:t>
            </a:r>
            <a:endParaRPr lang="en-US" sz="2400" dirty="0">
              <a:latin typeface="Arial"/>
              <a:cs typeface="Arial"/>
            </a:endParaRPr>
          </a:p>
        </p:txBody>
      </p:sp>
      <p:grpSp>
        <p:nvGrpSpPr>
          <p:cNvPr id="81" name="Group 80"/>
          <p:cNvGrpSpPr/>
          <p:nvPr/>
        </p:nvGrpSpPr>
        <p:grpSpPr>
          <a:xfrm>
            <a:off x="1468900" y="2859865"/>
            <a:ext cx="2817193" cy="1282821"/>
            <a:chOff x="1550987" y="3408242"/>
            <a:chExt cx="2817193" cy="1282821"/>
          </a:xfrm>
        </p:grpSpPr>
        <p:sp>
          <p:nvSpPr>
            <p:cNvPr id="25" name="Line 81"/>
            <p:cNvSpPr>
              <a:spLocks noChangeShapeType="1"/>
            </p:cNvSpPr>
            <p:nvPr/>
          </p:nvSpPr>
          <p:spPr bwMode="auto">
            <a:xfrm flipH="1">
              <a:off x="2582315" y="3774749"/>
              <a:ext cx="1064189" cy="0"/>
            </a:xfrm>
            <a:prstGeom prst="line">
              <a:avLst/>
            </a:prstGeom>
            <a:noFill/>
            <a:ln w="19050">
              <a:solidFill>
                <a:srgbClr val="000000"/>
              </a:solidFill>
              <a:round/>
              <a:headEnd/>
              <a:tailEnd/>
            </a:ln>
            <a:effectLst/>
          </p:spPr>
          <p:txBody>
            <a:bodyPr wrap="none" anchor="ctr">
              <a:prstTxWarp prst="textNoShape">
                <a:avLst/>
              </a:prstTxWarp>
            </a:bodyPr>
            <a:lstStyle/>
            <a:p>
              <a:endParaRPr lang="en-US" sz="1600"/>
            </a:p>
          </p:txBody>
        </p:sp>
        <p:sp>
          <p:nvSpPr>
            <p:cNvPr id="26" name="Freeform 65"/>
            <p:cNvSpPr>
              <a:spLocks/>
            </p:cNvSpPr>
            <p:nvPr/>
          </p:nvSpPr>
          <p:spPr bwMode="auto">
            <a:xfrm flipV="1">
              <a:off x="2639189" y="4070497"/>
              <a:ext cx="1089466" cy="366526"/>
            </a:xfrm>
            <a:custGeom>
              <a:avLst/>
              <a:gdLst/>
              <a:ahLst/>
              <a:cxnLst>
                <a:cxn ang="0">
                  <a:pos x="0" y="0"/>
                </a:cxn>
                <a:cxn ang="0">
                  <a:pos x="499" y="0"/>
                </a:cxn>
                <a:cxn ang="0">
                  <a:pos x="499" y="272"/>
                </a:cxn>
                <a:cxn ang="0">
                  <a:pos x="1180" y="272"/>
                </a:cxn>
              </a:cxnLst>
              <a:rect l="0" t="0" r="r" b="b"/>
              <a:pathLst>
                <a:path w="1180" h="272">
                  <a:moveTo>
                    <a:pt x="0" y="0"/>
                  </a:moveTo>
                  <a:lnTo>
                    <a:pt x="499" y="0"/>
                  </a:lnTo>
                  <a:lnTo>
                    <a:pt x="499" y="272"/>
                  </a:lnTo>
                  <a:lnTo>
                    <a:pt x="1180" y="272"/>
                  </a:lnTo>
                </a:path>
              </a:pathLst>
            </a:custGeom>
            <a:noFill/>
            <a:ln w="19050" cmpd="sng">
              <a:solidFill>
                <a:schemeClr val="tx1"/>
              </a:solidFill>
              <a:round/>
              <a:headEnd/>
              <a:tailEnd/>
            </a:ln>
            <a:effectLst/>
          </p:spPr>
          <p:txBody>
            <a:bodyPr>
              <a:prstTxWarp prst="textNoShape">
                <a:avLst/>
              </a:prstTxWarp>
            </a:bodyPr>
            <a:lstStyle/>
            <a:p>
              <a:endParaRPr lang="en-US" sz="1600"/>
            </a:p>
          </p:txBody>
        </p:sp>
        <p:sp>
          <p:nvSpPr>
            <p:cNvPr id="27" name="Line 67"/>
            <p:cNvSpPr>
              <a:spLocks noChangeShapeType="1"/>
            </p:cNvSpPr>
            <p:nvPr/>
          </p:nvSpPr>
          <p:spPr bwMode="auto">
            <a:xfrm flipH="1">
              <a:off x="3671781" y="3898609"/>
              <a:ext cx="696399" cy="0"/>
            </a:xfrm>
            <a:prstGeom prst="line">
              <a:avLst/>
            </a:prstGeom>
            <a:noFill/>
            <a:ln w="19050">
              <a:solidFill>
                <a:srgbClr val="000000"/>
              </a:solidFill>
              <a:round/>
              <a:headEnd/>
              <a:tailEnd/>
            </a:ln>
            <a:effectLst/>
          </p:spPr>
          <p:txBody>
            <a:bodyPr wrap="none" anchor="ctr">
              <a:prstTxWarp prst="textNoShape">
                <a:avLst/>
              </a:prstTxWarp>
            </a:bodyPr>
            <a:lstStyle/>
            <a:p>
              <a:endParaRPr lang="en-US" sz="1600"/>
            </a:p>
          </p:txBody>
        </p:sp>
        <p:grpSp>
          <p:nvGrpSpPr>
            <p:cNvPr id="28" name="Group 82"/>
            <p:cNvGrpSpPr>
              <a:grpSpLocks/>
            </p:cNvGrpSpPr>
            <p:nvPr/>
          </p:nvGrpSpPr>
          <p:grpSpPr bwMode="auto">
            <a:xfrm>
              <a:off x="1550987" y="4267663"/>
              <a:ext cx="720413" cy="332401"/>
              <a:chOff x="567" y="3276"/>
              <a:chExt cx="1704" cy="263"/>
            </a:xfrm>
          </p:grpSpPr>
          <p:sp>
            <p:nvSpPr>
              <p:cNvPr id="34" name="Line 69"/>
              <p:cNvSpPr>
                <a:spLocks noChangeShapeType="1"/>
              </p:cNvSpPr>
              <p:nvPr/>
            </p:nvSpPr>
            <p:spPr bwMode="auto">
              <a:xfrm flipH="1">
                <a:off x="567" y="3539"/>
                <a:ext cx="1704" cy="0"/>
              </a:xfrm>
              <a:prstGeom prst="line">
                <a:avLst/>
              </a:prstGeom>
              <a:noFill/>
              <a:ln w="19050">
                <a:solidFill>
                  <a:srgbClr val="000000"/>
                </a:solidFill>
                <a:round/>
                <a:headEnd/>
                <a:tailEnd/>
              </a:ln>
              <a:effectLst/>
            </p:spPr>
            <p:txBody>
              <a:bodyPr wrap="none" anchor="ctr">
                <a:prstTxWarp prst="textNoShape">
                  <a:avLst/>
                </a:prstTxWarp>
              </a:bodyPr>
              <a:lstStyle/>
              <a:p>
                <a:endParaRPr lang="en-US" sz="1600"/>
              </a:p>
            </p:txBody>
          </p:sp>
          <p:sp>
            <p:nvSpPr>
              <p:cNvPr id="35" name="Line 70"/>
              <p:cNvSpPr>
                <a:spLocks noChangeShapeType="1"/>
              </p:cNvSpPr>
              <p:nvPr/>
            </p:nvSpPr>
            <p:spPr bwMode="auto">
              <a:xfrm flipH="1">
                <a:off x="567" y="3276"/>
                <a:ext cx="1704" cy="0"/>
              </a:xfrm>
              <a:prstGeom prst="line">
                <a:avLst/>
              </a:prstGeom>
              <a:noFill/>
              <a:ln w="19050">
                <a:solidFill>
                  <a:srgbClr val="000000"/>
                </a:solidFill>
                <a:round/>
                <a:headEnd/>
                <a:tailEnd/>
              </a:ln>
              <a:effectLst/>
            </p:spPr>
            <p:txBody>
              <a:bodyPr wrap="none" anchor="ctr">
                <a:prstTxWarp prst="textNoShape">
                  <a:avLst/>
                </a:prstTxWarp>
              </a:bodyPr>
              <a:lstStyle/>
              <a:p>
                <a:endParaRPr lang="en-US" sz="1600"/>
              </a:p>
            </p:txBody>
          </p:sp>
        </p:grpSp>
        <p:sp>
          <p:nvSpPr>
            <p:cNvPr id="30" name="AutoShape 77"/>
            <p:cNvSpPr>
              <a:spLocks noChangeArrowheads="1"/>
            </p:cNvSpPr>
            <p:nvPr/>
          </p:nvSpPr>
          <p:spPr bwMode="auto">
            <a:xfrm rot="10800000" flipH="1">
              <a:off x="2200622" y="4195621"/>
              <a:ext cx="553580" cy="495442"/>
            </a:xfrm>
            <a:prstGeom prst="flowChartDelay">
              <a:avLst/>
            </a:prstGeom>
            <a:solidFill>
              <a:srgbClr val="FFFFFF"/>
            </a:solidFill>
            <a:ln w="3175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51" name="Text Box 102"/>
            <p:cNvSpPr txBox="1">
              <a:spLocks noChangeArrowheads="1"/>
            </p:cNvSpPr>
            <p:nvPr/>
          </p:nvSpPr>
          <p:spPr bwMode="auto">
            <a:xfrm>
              <a:off x="2502690" y="3408242"/>
              <a:ext cx="342110" cy="400110"/>
            </a:xfrm>
            <a:prstGeom prst="rect">
              <a:avLst/>
            </a:prstGeom>
            <a:noFill/>
            <a:ln w="9525">
              <a:noFill/>
              <a:miter lim="800000"/>
              <a:headEnd/>
              <a:tailEnd/>
            </a:ln>
            <a:effectLst/>
          </p:spPr>
          <p:txBody>
            <a:bodyPr wrap="square">
              <a:prstTxWarp prst="textNoShape">
                <a:avLst/>
              </a:prstTxWarp>
              <a:spAutoFit/>
            </a:bodyPr>
            <a:lstStyle/>
            <a:p>
              <a:r>
                <a:rPr lang="pl-PL" sz="2000" dirty="0"/>
                <a:t>0</a:t>
              </a:r>
              <a:endParaRPr lang="en-GB" sz="2000" dirty="0"/>
            </a:p>
          </p:txBody>
        </p:sp>
        <p:sp>
          <p:nvSpPr>
            <p:cNvPr id="56" name="Freeform 104"/>
            <p:cNvSpPr>
              <a:spLocks/>
            </p:cNvSpPr>
            <p:nvPr/>
          </p:nvSpPr>
          <p:spPr bwMode="auto">
            <a:xfrm>
              <a:off x="3390278" y="3683749"/>
              <a:ext cx="512451" cy="458937"/>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175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sz="1400"/>
            </a:p>
          </p:txBody>
        </p:sp>
      </p:grpSp>
      <p:sp>
        <p:nvSpPr>
          <p:cNvPr id="7" name="Freeform 5"/>
          <p:cNvSpPr>
            <a:spLocks/>
          </p:cNvSpPr>
          <p:nvPr/>
        </p:nvSpPr>
        <p:spPr bwMode="auto">
          <a:xfrm>
            <a:off x="3085294" y="1451772"/>
            <a:ext cx="1664855" cy="821979"/>
          </a:xfrm>
          <a:custGeom>
            <a:avLst/>
            <a:gdLst/>
            <a:ahLst/>
            <a:cxnLst>
              <a:cxn ang="0">
                <a:pos x="453" y="0"/>
              </a:cxn>
              <a:cxn ang="0">
                <a:pos x="0" y="0"/>
              </a:cxn>
              <a:cxn ang="0">
                <a:pos x="0" y="544"/>
              </a:cxn>
              <a:cxn ang="0">
                <a:pos x="499" y="544"/>
              </a:cxn>
            </a:cxnLst>
            <a:rect l="0" t="0" r="r" b="b"/>
            <a:pathLst>
              <a:path w="499" h="544">
                <a:moveTo>
                  <a:pt x="453" y="0"/>
                </a:moveTo>
                <a:lnTo>
                  <a:pt x="0" y="0"/>
                </a:lnTo>
                <a:lnTo>
                  <a:pt x="0" y="544"/>
                </a:lnTo>
                <a:lnTo>
                  <a:pt x="499" y="544"/>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8" name="Freeform 6"/>
          <p:cNvSpPr>
            <a:spLocks/>
          </p:cNvSpPr>
          <p:nvPr/>
        </p:nvSpPr>
        <p:spPr bwMode="auto">
          <a:xfrm flipV="1">
            <a:off x="5044111" y="2031337"/>
            <a:ext cx="1643958" cy="404024"/>
          </a:xfrm>
          <a:custGeom>
            <a:avLst/>
            <a:gdLst/>
            <a:ahLst/>
            <a:cxnLst>
              <a:cxn ang="0">
                <a:pos x="0" y="0"/>
              </a:cxn>
              <a:cxn ang="0">
                <a:pos x="499" y="0"/>
              </a:cxn>
              <a:cxn ang="0">
                <a:pos x="499" y="272"/>
              </a:cxn>
              <a:cxn ang="0">
                <a:pos x="1180" y="272"/>
              </a:cxn>
            </a:cxnLst>
            <a:rect l="0" t="0" r="r" b="b"/>
            <a:pathLst>
              <a:path w="1180" h="272">
                <a:moveTo>
                  <a:pt x="0" y="0"/>
                </a:moveTo>
                <a:lnTo>
                  <a:pt x="499" y="0"/>
                </a:lnTo>
                <a:lnTo>
                  <a:pt x="499" y="272"/>
                </a:lnTo>
                <a:lnTo>
                  <a:pt x="1180" y="272"/>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9" name="Freeform 7"/>
          <p:cNvSpPr>
            <a:spLocks/>
          </p:cNvSpPr>
          <p:nvPr/>
        </p:nvSpPr>
        <p:spPr bwMode="auto">
          <a:xfrm>
            <a:off x="5044111" y="1262299"/>
            <a:ext cx="1643958" cy="404024"/>
          </a:xfrm>
          <a:custGeom>
            <a:avLst/>
            <a:gdLst/>
            <a:ahLst/>
            <a:cxnLst>
              <a:cxn ang="0">
                <a:pos x="0" y="0"/>
              </a:cxn>
              <a:cxn ang="0">
                <a:pos x="499" y="0"/>
              </a:cxn>
              <a:cxn ang="0">
                <a:pos x="499" y="272"/>
              </a:cxn>
              <a:cxn ang="0">
                <a:pos x="1180" y="272"/>
              </a:cxn>
            </a:cxnLst>
            <a:rect l="0" t="0" r="r" b="b"/>
            <a:pathLst>
              <a:path w="1180" h="272">
                <a:moveTo>
                  <a:pt x="0" y="0"/>
                </a:moveTo>
                <a:lnTo>
                  <a:pt x="499" y="0"/>
                </a:lnTo>
                <a:lnTo>
                  <a:pt x="499" y="272"/>
                </a:lnTo>
                <a:lnTo>
                  <a:pt x="1180" y="272"/>
                </a:lnTo>
              </a:path>
            </a:pathLst>
          </a:custGeom>
          <a:noFill/>
          <a:ln w="50800" cap="flat" cmpd="sng" algn="ctr">
            <a:solidFill>
              <a:srgbClr val="FF0000"/>
            </a:solidFill>
            <a:prstDash val="solid"/>
            <a:round/>
            <a:headEnd type="none" w="med" len="med"/>
            <a:tailEnd type="none" w="med" len="med"/>
          </a:ln>
          <a:effectLst/>
        </p:spPr>
        <p:txBody>
          <a:bodyPr>
            <a:prstTxWarp prst="textNoShape">
              <a:avLst/>
            </a:prstTxWarp>
          </a:bodyPr>
          <a:lstStyle/>
          <a:p>
            <a:endParaRPr lang="en-US"/>
          </a:p>
        </p:txBody>
      </p:sp>
      <p:sp>
        <p:nvSpPr>
          <p:cNvPr id="10" name="Line 8"/>
          <p:cNvSpPr>
            <a:spLocks noChangeShapeType="1"/>
          </p:cNvSpPr>
          <p:nvPr/>
        </p:nvSpPr>
        <p:spPr bwMode="auto">
          <a:xfrm flipH="1">
            <a:off x="6940235" y="1841864"/>
            <a:ext cx="441640"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grpSp>
        <p:nvGrpSpPr>
          <p:cNvPr id="11" name="Group 9"/>
          <p:cNvGrpSpPr>
            <a:grpSpLocks/>
          </p:cNvGrpSpPr>
          <p:nvPr/>
        </p:nvGrpSpPr>
        <p:grpSpPr bwMode="auto">
          <a:xfrm>
            <a:off x="2264707" y="1121587"/>
            <a:ext cx="2400458" cy="1493494"/>
            <a:chOff x="2437" y="2485"/>
            <a:chExt cx="806" cy="1072"/>
          </a:xfrm>
        </p:grpSpPr>
        <p:sp>
          <p:nvSpPr>
            <p:cNvPr id="12" name="Line 10"/>
            <p:cNvSpPr>
              <a:spLocks noChangeShapeType="1"/>
            </p:cNvSpPr>
            <p:nvPr/>
          </p:nvSpPr>
          <p:spPr bwMode="auto">
            <a:xfrm flipH="1">
              <a:off x="2437" y="3557"/>
              <a:ext cx="797"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3" name="Line 11"/>
            <p:cNvSpPr>
              <a:spLocks noChangeShapeType="1"/>
            </p:cNvSpPr>
            <p:nvPr/>
          </p:nvSpPr>
          <p:spPr bwMode="auto">
            <a:xfrm flipH="1">
              <a:off x="2446" y="2485"/>
              <a:ext cx="797"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grpSp>
      <p:sp>
        <p:nvSpPr>
          <p:cNvPr id="14" name="AutoShape 12"/>
          <p:cNvSpPr>
            <a:spLocks noChangeArrowheads="1"/>
          </p:cNvSpPr>
          <p:nvPr/>
        </p:nvSpPr>
        <p:spPr bwMode="auto">
          <a:xfrm rot="10800000" flipH="1">
            <a:off x="4549530" y="1010132"/>
            <a:ext cx="610215" cy="546128"/>
          </a:xfrm>
          <a:prstGeom prst="flowChartDelay">
            <a:avLst/>
          </a:prstGeom>
          <a:solidFill>
            <a:srgbClr val="FFFFFF"/>
          </a:solidFill>
          <a:ln w="3175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9" name="Line 17"/>
          <p:cNvSpPr>
            <a:spLocks noChangeShapeType="1"/>
          </p:cNvSpPr>
          <p:nvPr/>
        </p:nvSpPr>
        <p:spPr bwMode="auto">
          <a:xfrm flipH="1">
            <a:off x="2200621" y="1843912"/>
            <a:ext cx="884673" cy="0"/>
          </a:xfrm>
          <a:prstGeom prst="line">
            <a:avLst/>
          </a:prstGeom>
          <a:noFill/>
          <a:ln w="19050">
            <a:solidFill>
              <a:srgbClr val="000000"/>
            </a:solidFill>
            <a:round/>
            <a:headEnd type="oval" w="med" len="med"/>
            <a:tailEnd/>
          </a:ln>
          <a:effectLst/>
        </p:spPr>
        <p:txBody>
          <a:bodyPr wrap="none" anchor="ctr">
            <a:prstTxWarp prst="textNoShape">
              <a:avLst/>
            </a:prstTxWarp>
          </a:bodyPr>
          <a:lstStyle/>
          <a:p>
            <a:endParaRPr lang="en-US"/>
          </a:p>
        </p:txBody>
      </p:sp>
      <p:sp>
        <p:nvSpPr>
          <p:cNvPr id="20" name="AutoShape 18"/>
          <p:cNvSpPr>
            <a:spLocks noChangeArrowheads="1"/>
          </p:cNvSpPr>
          <p:nvPr/>
        </p:nvSpPr>
        <p:spPr bwMode="auto">
          <a:xfrm rot="10800000" flipH="1">
            <a:off x="4560676" y="2169262"/>
            <a:ext cx="610215" cy="546128"/>
          </a:xfrm>
          <a:prstGeom prst="flowChartDelay">
            <a:avLst/>
          </a:prstGeom>
          <a:solidFill>
            <a:srgbClr val="FFFFFF"/>
          </a:solidFill>
          <a:ln w="3175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54" name="Freeform 104"/>
          <p:cNvSpPr>
            <a:spLocks/>
          </p:cNvSpPr>
          <p:nvPr/>
        </p:nvSpPr>
        <p:spPr bwMode="auto">
          <a:xfrm>
            <a:off x="6495810" y="1588919"/>
            <a:ext cx="564878" cy="505889"/>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175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sz="1600"/>
          </a:p>
        </p:txBody>
      </p:sp>
      <p:sp>
        <p:nvSpPr>
          <p:cNvPr id="69" name="TextBox 68"/>
          <p:cNvSpPr txBox="1"/>
          <p:nvPr/>
        </p:nvSpPr>
        <p:spPr>
          <a:xfrm>
            <a:off x="5708711" y="1334324"/>
            <a:ext cx="973674" cy="338554"/>
          </a:xfrm>
          <a:prstGeom prst="rect">
            <a:avLst/>
          </a:prstGeom>
          <a:noFill/>
        </p:spPr>
        <p:txBody>
          <a:bodyPr wrap="square" rtlCol="0">
            <a:spAutoFit/>
          </a:bodyPr>
          <a:lstStyle/>
          <a:p>
            <a:r>
              <a:rPr lang="en-US" sz="1600" dirty="0" smtClean="0"/>
              <a:t>s-a-0</a:t>
            </a:r>
            <a:endParaRPr lang="en-US" sz="1600" dirty="0"/>
          </a:p>
        </p:txBody>
      </p:sp>
      <p:sp>
        <p:nvSpPr>
          <p:cNvPr id="70" name="TextBox 69"/>
          <p:cNvSpPr txBox="1"/>
          <p:nvPr/>
        </p:nvSpPr>
        <p:spPr>
          <a:xfrm>
            <a:off x="2888410" y="1149080"/>
            <a:ext cx="758094" cy="338554"/>
          </a:xfrm>
          <a:prstGeom prst="rect">
            <a:avLst/>
          </a:prstGeom>
          <a:noFill/>
        </p:spPr>
        <p:txBody>
          <a:bodyPr wrap="square" rtlCol="0">
            <a:spAutoFit/>
          </a:bodyPr>
          <a:lstStyle/>
          <a:p>
            <a:r>
              <a:rPr lang="en-US" sz="1600" dirty="0" smtClean="0"/>
              <a:t>s-a-1</a:t>
            </a:r>
            <a:endParaRPr lang="en-US" sz="1600" dirty="0"/>
          </a:p>
        </p:txBody>
      </p:sp>
      <p:grpSp>
        <p:nvGrpSpPr>
          <p:cNvPr id="80" name="Group 79"/>
          <p:cNvGrpSpPr/>
          <p:nvPr/>
        </p:nvGrpSpPr>
        <p:grpSpPr>
          <a:xfrm>
            <a:off x="5188035" y="2859865"/>
            <a:ext cx="2817193" cy="1282821"/>
            <a:chOff x="5606395" y="4142686"/>
            <a:chExt cx="2817193" cy="1282821"/>
          </a:xfrm>
        </p:grpSpPr>
        <p:sp>
          <p:nvSpPr>
            <p:cNvPr id="71" name="Line 81"/>
            <p:cNvSpPr>
              <a:spLocks noChangeShapeType="1"/>
            </p:cNvSpPr>
            <p:nvPr/>
          </p:nvSpPr>
          <p:spPr bwMode="auto">
            <a:xfrm flipH="1">
              <a:off x="6637723" y="4509193"/>
              <a:ext cx="1064189" cy="0"/>
            </a:xfrm>
            <a:prstGeom prst="line">
              <a:avLst/>
            </a:prstGeom>
            <a:noFill/>
            <a:ln w="19050">
              <a:solidFill>
                <a:srgbClr val="000000"/>
              </a:solidFill>
              <a:round/>
              <a:headEnd/>
              <a:tailEnd/>
            </a:ln>
            <a:effectLst/>
          </p:spPr>
          <p:txBody>
            <a:bodyPr wrap="none" anchor="ctr">
              <a:prstTxWarp prst="textNoShape">
                <a:avLst/>
              </a:prstTxWarp>
            </a:bodyPr>
            <a:lstStyle/>
            <a:p>
              <a:endParaRPr lang="en-US" sz="1600"/>
            </a:p>
          </p:txBody>
        </p:sp>
        <p:sp>
          <p:nvSpPr>
            <p:cNvPr id="72" name="Freeform 65"/>
            <p:cNvSpPr>
              <a:spLocks/>
            </p:cNvSpPr>
            <p:nvPr/>
          </p:nvSpPr>
          <p:spPr bwMode="auto">
            <a:xfrm flipV="1">
              <a:off x="6694597" y="4804941"/>
              <a:ext cx="1089466" cy="366526"/>
            </a:xfrm>
            <a:custGeom>
              <a:avLst/>
              <a:gdLst/>
              <a:ahLst/>
              <a:cxnLst>
                <a:cxn ang="0">
                  <a:pos x="0" y="0"/>
                </a:cxn>
                <a:cxn ang="0">
                  <a:pos x="499" y="0"/>
                </a:cxn>
                <a:cxn ang="0">
                  <a:pos x="499" y="272"/>
                </a:cxn>
                <a:cxn ang="0">
                  <a:pos x="1180" y="272"/>
                </a:cxn>
              </a:cxnLst>
              <a:rect l="0" t="0" r="r" b="b"/>
              <a:pathLst>
                <a:path w="1180" h="272">
                  <a:moveTo>
                    <a:pt x="0" y="0"/>
                  </a:moveTo>
                  <a:lnTo>
                    <a:pt x="499" y="0"/>
                  </a:lnTo>
                  <a:lnTo>
                    <a:pt x="499" y="272"/>
                  </a:lnTo>
                  <a:lnTo>
                    <a:pt x="1180" y="272"/>
                  </a:lnTo>
                </a:path>
              </a:pathLst>
            </a:custGeom>
            <a:noFill/>
            <a:ln w="19050" cmpd="sng">
              <a:solidFill>
                <a:schemeClr val="tx1"/>
              </a:solidFill>
              <a:round/>
              <a:headEnd/>
              <a:tailEnd/>
            </a:ln>
            <a:effectLst/>
          </p:spPr>
          <p:txBody>
            <a:bodyPr>
              <a:prstTxWarp prst="textNoShape">
                <a:avLst/>
              </a:prstTxWarp>
            </a:bodyPr>
            <a:lstStyle/>
            <a:p>
              <a:endParaRPr lang="en-US" sz="1600"/>
            </a:p>
          </p:txBody>
        </p:sp>
        <p:sp>
          <p:nvSpPr>
            <p:cNvPr id="73" name="Line 67"/>
            <p:cNvSpPr>
              <a:spLocks noChangeShapeType="1"/>
            </p:cNvSpPr>
            <p:nvPr/>
          </p:nvSpPr>
          <p:spPr bwMode="auto">
            <a:xfrm flipH="1">
              <a:off x="7727189" y="4633053"/>
              <a:ext cx="696399" cy="0"/>
            </a:xfrm>
            <a:prstGeom prst="line">
              <a:avLst/>
            </a:prstGeom>
            <a:noFill/>
            <a:ln w="19050">
              <a:solidFill>
                <a:srgbClr val="000000"/>
              </a:solidFill>
              <a:round/>
              <a:headEnd/>
              <a:tailEnd/>
            </a:ln>
            <a:effectLst/>
          </p:spPr>
          <p:txBody>
            <a:bodyPr wrap="none" anchor="ctr">
              <a:prstTxWarp prst="textNoShape">
                <a:avLst/>
              </a:prstTxWarp>
            </a:bodyPr>
            <a:lstStyle/>
            <a:p>
              <a:endParaRPr lang="en-US" sz="1600"/>
            </a:p>
          </p:txBody>
        </p:sp>
        <p:grpSp>
          <p:nvGrpSpPr>
            <p:cNvPr id="74" name="Group 82"/>
            <p:cNvGrpSpPr>
              <a:grpSpLocks/>
            </p:cNvGrpSpPr>
            <p:nvPr/>
          </p:nvGrpSpPr>
          <p:grpSpPr bwMode="auto">
            <a:xfrm>
              <a:off x="5606395" y="5002107"/>
              <a:ext cx="720413" cy="332401"/>
              <a:chOff x="567" y="3276"/>
              <a:chExt cx="1704" cy="263"/>
            </a:xfrm>
          </p:grpSpPr>
          <p:sp>
            <p:nvSpPr>
              <p:cNvPr id="75" name="Line 69"/>
              <p:cNvSpPr>
                <a:spLocks noChangeShapeType="1"/>
              </p:cNvSpPr>
              <p:nvPr/>
            </p:nvSpPr>
            <p:spPr bwMode="auto">
              <a:xfrm flipH="1">
                <a:off x="567" y="3539"/>
                <a:ext cx="1704" cy="0"/>
              </a:xfrm>
              <a:prstGeom prst="line">
                <a:avLst/>
              </a:prstGeom>
              <a:noFill/>
              <a:ln w="19050">
                <a:solidFill>
                  <a:srgbClr val="000000"/>
                </a:solidFill>
                <a:round/>
                <a:headEnd/>
                <a:tailEnd/>
              </a:ln>
              <a:effectLst/>
            </p:spPr>
            <p:txBody>
              <a:bodyPr wrap="none" anchor="ctr">
                <a:prstTxWarp prst="textNoShape">
                  <a:avLst/>
                </a:prstTxWarp>
              </a:bodyPr>
              <a:lstStyle/>
              <a:p>
                <a:endParaRPr lang="en-US" sz="1600"/>
              </a:p>
            </p:txBody>
          </p:sp>
          <p:sp>
            <p:nvSpPr>
              <p:cNvPr id="76" name="Line 70"/>
              <p:cNvSpPr>
                <a:spLocks noChangeShapeType="1"/>
              </p:cNvSpPr>
              <p:nvPr/>
            </p:nvSpPr>
            <p:spPr bwMode="auto">
              <a:xfrm flipH="1">
                <a:off x="567" y="3276"/>
                <a:ext cx="1704" cy="0"/>
              </a:xfrm>
              <a:prstGeom prst="line">
                <a:avLst/>
              </a:prstGeom>
              <a:noFill/>
              <a:ln w="19050">
                <a:solidFill>
                  <a:srgbClr val="000000"/>
                </a:solidFill>
                <a:round/>
                <a:headEnd/>
                <a:tailEnd/>
              </a:ln>
              <a:effectLst/>
            </p:spPr>
            <p:txBody>
              <a:bodyPr wrap="none" anchor="ctr">
                <a:prstTxWarp prst="textNoShape">
                  <a:avLst/>
                </a:prstTxWarp>
              </a:bodyPr>
              <a:lstStyle/>
              <a:p>
                <a:endParaRPr lang="en-US" sz="1600"/>
              </a:p>
            </p:txBody>
          </p:sp>
        </p:grpSp>
        <p:sp>
          <p:nvSpPr>
            <p:cNvPr id="77" name="AutoShape 77"/>
            <p:cNvSpPr>
              <a:spLocks noChangeArrowheads="1"/>
            </p:cNvSpPr>
            <p:nvPr/>
          </p:nvSpPr>
          <p:spPr bwMode="auto">
            <a:xfrm rot="10800000" flipH="1">
              <a:off x="6256030" y="4930065"/>
              <a:ext cx="553580" cy="495442"/>
            </a:xfrm>
            <a:prstGeom prst="flowChartDelay">
              <a:avLst/>
            </a:prstGeom>
            <a:solidFill>
              <a:srgbClr val="FFFFFF"/>
            </a:solidFill>
            <a:ln w="3175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sz="1600"/>
            </a:p>
          </p:txBody>
        </p:sp>
        <p:sp>
          <p:nvSpPr>
            <p:cNvPr id="78" name="Text Box 102"/>
            <p:cNvSpPr txBox="1">
              <a:spLocks noChangeArrowheads="1"/>
            </p:cNvSpPr>
            <p:nvPr/>
          </p:nvSpPr>
          <p:spPr bwMode="auto">
            <a:xfrm>
              <a:off x="6558098" y="4142686"/>
              <a:ext cx="342110" cy="400110"/>
            </a:xfrm>
            <a:prstGeom prst="rect">
              <a:avLst/>
            </a:prstGeom>
            <a:noFill/>
            <a:ln w="9525">
              <a:noFill/>
              <a:miter lim="800000"/>
              <a:headEnd/>
              <a:tailEnd/>
            </a:ln>
            <a:effectLst/>
          </p:spPr>
          <p:txBody>
            <a:bodyPr wrap="square">
              <a:prstTxWarp prst="textNoShape">
                <a:avLst/>
              </a:prstTxWarp>
              <a:spAutoFit/>
            </a:bodyPr>
            <a:lstStyle/>
            <a:p>
              <a:r>
                <a:rPr lang="pl-PL" sz="2000" dirty="0"/>
                <a:t>0</a:t>
              </a:r>
              <a:endParaRPr lang="en-GB" sz="2000" dirty="0"/>
            </a:p>
          </p:txBody>
        </p:sp>
        <p:sp>
          <p:nvSpPr>
            <p:cNvPr id="79" name="Freeform 104"/>
            <p:cNvSpPr>
              <a:spLocks/>
            </p:cNvSpPr>
            <p:nvPr/>
          </p:nvSpPr>
          <p:spPr bwMode="auto">
            <a:xfrm>
              <a:off x="7445686" y="4418193"/>
              <a:ext cx="512451" cy="458937"/>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175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sz="1400"/>
            </a:p>
          </p:txBody>
        </p:sp>
      </p:grpSp>
      <p:sp>
        <p:nvSpPr>
          <p:cNvPr id="83" name="Freeform 82"/>
          <p:cNvSpPr/>
          <p:nvPr/>
        </p:nvSpPr>
        <p:spPr>
          <a:xfrm>
            <a:off x="3085294" y="1465319"/>
            <a:ext cx="708317" cy="378593"/>
          </a:xfrm>
          <a:custGeom>
            <a:avLst/>
            <a:gdLst>
              <a:gd name="connsiteX0" fmla="*/ 0 w 708317"/>
              <a:gd name="connsiteY0" fmla="*/ 500651 h 500651"/>
              <a:gd name="connsiteX1" fmla="*/ 0 w 708317"/>
              <a:gd name="connsiteY1" fmla="*/ 0 h 500651"/>
              <a:gd name="connsiteX2" fmla="*/ 708317 w 708317"/>
              <a:gd name="connsiteY2" fmla="*/ 0 h 500651"/>
            </a:gdLst>
            <a:ahLst/>
            <a:cxnLst>
              <a:cxn ang="0">
                <a:pos x="connsiteX0" y="connsiteY0"/>
              </a:cxn>
              <a:cxn ang="0">
                <a:pos x="connsiteX1" y="connsiteY1"/>
              </a:cxn>
              <a:cxn ang="0">
                <a:pos x="connsiteX2" y="connsiteY2"/>
              </a:cxn>
            </a:cxnLst>
            <a:rect l="l" t="t" r="r" b="b"/>
            <a:pathLst>
              <a:path w="708317" h="500651">
                <a:moveTo>
                  <a:pt x="0" y="500651"/>
                </a:moveTo>
                <a:lnTo>
                  <a:pt x="0" y="0"/>
                </a:lnTo>
                <a:lnTo>
                  <a:pt x="708317" y="0"/>
                </a:lnTo>
              </a:path>
            </a:pathLst>
          </a:custGeom>
          <a:ln w="5080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21" name="Group 19"/>
          <p:cNvGrpSpPr>
            <a:grpSpLocks/>
          </p:cNvGrpSpPr>
          <p:nvPr/>
        </p:nvGrpSpPr>
        <p:grpSpPr bwMode="auto">
          <a:xfrm>
            <a:off x="3599378" y="1295735"/>
            <a:ext cx="378946" cy="305107"/>
            <a:chOff x="3072" y="3168"/>
            <a:chExt cx="325" cy="261"/>
          </a:xfrm>
          <a:solidFill>
            <a:srgbClr val="FFFFFF"/>
          </a:solidFill>
        </p:grpSpPr>
        <p:sp>
          <p:nvSpPr>
            <p:cNvPr id="22" name="AutoShape 20"/>
            <p:cNvSpPr>
              <a:spLocks noChangeArrowheads="1"/>
            </p:cNvSpPr>
            <p:nvPr/>
          </p:nvSpPr>
          <p:spPr bwMode="auto">
            <a:xfrm>
              <a:off x="3334" y="3264"/>
              <a:ext cx="63" cy="63"/>
            </a:xfrm>
            <a:prstGeom prst="flowChartConnector">
              <a:avLst/>
            </a:prstGeom>
            <a:grp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3" name="AutoShape 21"/>
            <p:cNvSpPr>
              <a:spLocks noChangeArrowheads="1"/>
            </p:cNvSpPr>
            <p:nvPr/>
          </p:nvSpPr>
          <p:spPr bwMode="auto">
            <a:xfrm rot="5400000">
              <a:off x="3066" y="3174"/>
              <a:ext cx="261" cy="250"/>
            </a:xfrm>
            <a:prstGeom prst="triangle">
              <a:avLst>
                <a:gd name="adj" fmla="val 50000"/>
              </a:avLst>
            </a:prstGeom>
            <a:solidFill>
              <a:schemeClr val="bg1"/>
            </a:solidFill>
            <a:ln w="2540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43" name="Freeform 42"/>
          <p:cNvSpPr/>
          <p:nvPr/>
        </p:nvSpPr>
        <p:spPr>
          <a:xfrm>
            <a:off x="1886809" y="1117306"/>
            <a:ext cx="1068581" cy="2252929"/>
          </a:xfrm>
          <a:custGeom>
            <a:avLst/>
            <a:gdLst>
              <a:gd name="connsiteX0" fmla="*/ 1068581 w 1068581"/>
              <a:gd name="connsiteY0" fmla="*/ 457912 h 2252929"/>
              <a:gd name="connsiteX1" fmla="*/ 116017 w 1068581"/>
              <a:gd name="connsiteY1" fmla="*/ 299169 h 2252929"/>
              <a:gd name="connsiteX2" fmla="*/ 372476 w 1068581"/>
              <a:gd name="connsiteY2" fmla="*/ 2252929 h 2252929"/>
            </a:gdLst>
            <a:ahLst/>
            <a:cxnLst>
              <a:cxn ang="0">
                <a:pos x="connsiteX0" y="connsiteY0"/>
              </a:cxn>
              <a:cxn ang="0">
                <a:pos x="connsiteX1" y="connsiteY1"/>
              </a:cxn>
              <a:cxn ang="0">
                <a:pos x="connsiteX2" y="connsiteY2"/>
              </a:cxn>
            </a:cxnLst>
            <a:rect l="l" t="t" r="r" b="b"/>
            <a:pathLst>
              <a:path w="1068581" h="2252929">
                <a:moveTo>
                  <a:pt x="1068581" y="457912"/>
                </a:moveTo>
                <a:cubicBezTo>
                  <a:pt x="650308" y="228956"/>
                  <a:pt x="232035" y="0"/>
                  <a:pt x="116017" y="299169"/>
                </a:cubicBezTo>
                <a:cubicBezTo>
                  <a:pt x="0" y="598339"/>
                  <a:pt x="372476" y="2252929"/>
                  <a:pt x="372476" y="2252929"/>
                </a:cubicBezTo>
              </a:path>
            </a:pathLst>
          </a:custGeom>
          <a:ln>
            <a:solidFill>
              <a:srgbClr val="FF0000"/>
            </a:solidFill>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5" name="Freeform 44"/>
          <p:cNvSpPr/>
          <p:nvPr/>
        </p:nvSpPr>
        <p:spPr>
          <a:xfrm flipH="1">
            <a:off x="6391249" y="1117306"/>
            <a:ext cx="1426591" cy="1950548"/>
          </a:xfrm>
          <a:custGeom>
            <a:avLst/>
            <a:gdLst>
              <a:gd name="connsiteX0" fmla="*/ 1068581 w 1068581"/>
              <a:gd name="connsiteY0" fmla="*/ 457912 h 2252929"/>
              <a:gd name="connsiteX1" fmla="*/ 116017 w 1068581"/>
              <a:gd name="connsiteY1" fmla="*/ 299169 h 2252929"/>
              <a:gd name="connsiteX2" fmla="*/ 372476 w 1068581"/>
              <a:gd name="connsiteY2" fmla="*/ 2252929 h 2252929"/>
            </a:gdLst>
            <a:ahLst/>
            <a:cxnLst>
              <a:cxn ang="0">
                <a:pos x="connsiteX0" y="connsiteY0"/>
              </a:cxn>
              <a:cxn ang="0">
                <a:pos x="connsiteX1" y="connsiteY1"/>
              </a:cxn>
              <a:cxn ang="0">
                <a:pos x="connsiteX2" y="connsiteY2"/>
              </a:cxn>
            </a:cxnLst>
            <a:rect l="l" t="t" r="r" b="b"/>
            <a:pathLst>
              <a:path w="1068581" h="2252929">
                <a:moveTo>
                  <a:pt x="1068581" y="457912"/>
                </a:moveTo>
                <a:cubicBezTo>
                  <a:pt x="650308" y="228956"/>
                  <a:pt x="232035" y="0"/>
                  <a:pt x="116017" y="299169"/>
                </a:cubicBezTo>
                <a:cubicBezTo>
                  <a:pt x="0" y="598339"/>
                  <a:pt x="372476" y="2252929"/>
                  <a:pt x="372476" y="2252929"/>
                </a:cubicBezTo>
              </a:path>
            </a:pathLst>
          </a:custGeom>
          <a:ln>
            <a:solidFill>
              <a:srgbClr val="FF0000"/>
            </a:solidFill>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Fault collapsing</a:t>
            </a:r>
            <a:endParaRPr lang="en-US" dirty="0"/>
          </a:p>
        </p:txBody>
      </p:sp>
      <p:sp>
        <p:nvSpPr>
          <p:cNvPr id="3" name="Content Placeholder 2"/>
          <p:cNvSpPr>
            <a:spLocks noGrp="1"/>
          </p:cNvSpPr>
          <p:nvPr>
            <p:ph idx="1"/>
          </p:nvPr>
        </p:nvSpPr>
        <p:spPr>
          <a:xfrm>
            <a:off x="676275" y="1967174"/>
            <a:ext cx="8229600" cy="4024051"/>
          </a:xfrm>
        </p:spPr>
        <p:txBody>
          <a:bodyPr/>
          <a:lstStyle/>
          <a:p>
            <a:r>
              <a:rPr lang="en-US" sz="2000" dirty="0" smtClean="0"/>
              <a:t>Insert s-a-0 and s-a-1 faults on every signal source (gate output or primary input) and destination (gate input)</a:t>
            </a:r>
          </a:p>
          <a:p>
            <a:r>
              <a:rPr lang="en-US" sz="2000" dirty="0" smtClean="0"/>
              <a:t>Traverse the circuit and construct structural equivalence classes</a:t>
            </a:r>
          </a:p>
          <a:p>
            <a:r>
              <a:rPr lang="en-US" sz="2000" dirty="0" smtClean="0"/>
              <a:t>For a signal line with a </a:t>
            </a:r>
            <a:r>
              <a:rPr lang="en-US" sz="2000" dirty="0" err="1" smtClean="0"/>
              <a:t>fanout</a:t>
            </a:r>
            <a:r>
              <a:rPr lang="en-US" sz="2000" dirty="0" smtClean="0"/>
              <a:t> 1, the faults inserted at its source are structurally equivalent to the corresponding faults at its destination</a:t>
            </a:r>
          </a:p>
          <a:p>
            <a:r>
              <a:rPr lang="en-US" sz="2000" dirty="0" smtClean="0"/>
              <a:t>For a gate with controlling value </a:t>
            </a:r>
            <a:r>
              <a:rPr lang="en-US" sz="2000" dirty="0" err="1" smtClean="0"/>
              <a:t>c</a:t>
            </a:r>
            <a:r>
              <a:rPr lang="en-US" sz="2000" dirty="0" smtClean="0"/>
              <a:t> and inversion </a:t>
            </a:r>
            <a:r>
              <a:rPr lang="en-US" sz="2000" dirty="0" err="1" smtClean="0"/>
              <a:t>i</a:t>
            </a:r>
            <a:r>
              <a:rPr lang="en-US" sz="2000" dirty="0" smtClean="0"/>
              <a:t>, any </a:t>
            </a:r>
            <a:r>
              <a:rPr lang="en-US" sz="2000" dirty="0" err="1" smtClean="0"/>
              <a:t>s</a:t>
            </a:r>
            <a:r>
              <a:rPr lang="en-US" sz="2000" dirty="0" smtClean="0"/>
              <a:t>-a-c input fault is structurally equivalent to the output </a:t>
            </a:r>
            <a:r>
              <a:rPr lang="en-US" sz="2000" dirty="0" err="1" smtClean="0"/>
              <a:t>s-a-(c</a:t>
            </a:r>
            <a:r>
              <a:rPr lang="en-US" sz="2000" dirty="0" smtClean="0"/>
              <a:t> </a:t>
            </a:r>
            <a:r>
              <a:rPr lang="en-US" sz="2000" dirty="0" err="1" smtClean="0">
                <a:sym typeface="Symbol"/>
              </a:rPr>
              <a:t></a:t>
            </a:r>
            <a:r>
              <a:rPr lang="en-US" sz="2000" dirty="0" smtClean="0"/>
              <a:t> </a:t>
            </a:r>
            <a:r>
              <a:rPr lang="en-US" sz="2000" dirty="0" err="1" smtClean="0"/>
              <a:t>i</a:t>
            </a:r>
            <a:r>
              <a:rPr lang="en-US" sz="2000" dirty="0" smtClean="0"/>
              <a:t>)</a:t>
            </a:r>
          </a:p>
          <a:p>
            <a:r>
              <a:rPr lang="en-US" sz="2000" dirty="0" smtClean="0"/>
              <a:t>From every equivalence class we retain one fault</a:t>
            </a:r>
          </a:p>
          <a:p>
            <a:r>
              <a:rPr lang="en-US" sz="2000" dirty="0" smtClean="0"/>
              <a:t>Structural equivalence class determined in this way is confined to a </a:t>
            </a:r>
            <a:r>
              <a:rPr lang="en-US" sz="2000" dirty="0" err="1" smtClean="0"/>
              <a:t>fanout</a:t>
            </a:r>
            <a:r>
              <a:rPr lang="en-US" sz="2000" dirty="0" smtClean="0"/>
              <a:t>-free region of the circuit</a:t>
            </a:r>
          </a:p>
          <a:p>
            <a:r>
              <a:rPr lang="en-US" sz="2000" dirty="0" smtClean="0"/>
              <a:t>A stem fault is not functionally equivalent with any of its </a:t>
            </a:r>
            <a:r>
              <a:rPr lang="en-US" sz="2000" dirty="0" err="1" smtClean="0"/>
              <a:t>fanout</a:t>
            </a:r>
            <a:r>
              <a:rPr lang="en-US" sz="2000" dirty="0" smtClean="0"/>
              <a:t> branches</a:t>
            </a:r>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p:txBody>
          <a:bodyPr/>
          <a:lstStyle/>
          <a:p>
            <a:r>
              <a:rPr lang="en-GB"/>
              <a:t>Common defects in CMOS</a:t>
            </a:r>
          </a:p>
        </p:txBody>
      </p:sp>
      <p:sp>
        <p:nvSpPr>
          <p:cNvPr id="147459" name="Rectangle 3"/>
          <p:cNvSpPr>
            <a:spLocks noGrp="1" noChangeArrowheads="1"/>
          </p:cNvSpPr>
          <p:nvPr>
            <p:ph type="body" idx="1"/>
          </p:nvPr>
        </p:nvSpPr>
        <p:spPr>
          <a:xfrm>
            <a:off x="676164" y="2135698"/>
            <a:ext cx="8181975" cy="3990465"/>
          </a:xfrm>
        </p:spPr>
        <p:txBody>
          <a:bodyPr/>
          <a:lstStyle/>
          <a:p>
            <a:pPr>
              <a:lnSpc>
                <a:spcPct val="90000"/>
              </a:lnSpc>
            </a:pPr>
            <a:r>
              <a:rPr lang="en-GB" dirty="0">
                <a:solidFill>
                  <a:srgbClr val="000000"/>
                </a:solidFill>
              </a:rPr>
              <a:t>Opens – desired conduction does not occur</a:t>
            </a:r>
          </a:p>
          <a:p>
            <a:pPr>
              <a:lnSpc>
                <a:spcPct val="90000"/>
              </a:lnSpc>
            </a:pPr>
            <a:r>
              <a:rPr lang="en-GB" dirty="0"/>
              <a:t>Caused by</a:t>
            </a:r>
          </a:p>
          <a:p>
            <a:pPr lvl="1">
              <a:lnSpc>
                <a:spcPct val="90000"/>
              </a:lnSpc>
              <a:buSzPct val="70000"/>
            </a:pPr>
            <a:r>
              <a:rPr lang="en-GB" dirty="0"/>
              <a:t>missing conducting material</a:t>
            </a:r>
          </a:p>
          <a:p>
            <a:pPr lvl="1">
              <a:lnSpc>
                <a:spcPct val="90000"/>
              </a:lnSpc>
              <a:buSzPct val="70000"/>
            </a:pPr>
            <a:r>
              <a:rPr lang="en-GB" dirty="0"/>
              <a:t>extra insulating material</a:t>
            </a:r>
          </a:p>
          <a:p>
            <a:pPr>
              <a:lnSpc>
                <a:spcPct val="90000"/>
              </a:lnSpc>
            </a:pPr>
            <a:r>
              <a:rPr lang="en-GB" dirty="0"/>
              <a:t>Examples</a:t>
            </a:r>
          </a:p>
          <a:p>
            <a:pPr lvl="1">
              <a:lnSpc>
                <a:spcPct val="90000"/>
              </a:lnSpc>
              <a:buSzPct val="70000"/>
            </a:pPr>
            <a:r>
              <a:rPr lang="en-GB" dirty="0"/>
              <a:t>photolithographic printing errors</a:t>
            </a:r>
          </a:p>
          <a:p>
            <a:pPr lvl="1">
              <a:lnSpc>
                <a:spcPct val="90000"/>
              </a:lnSpc>
              <a:buSzPct val="70000"/>
            </a:pPr>
            <a:r>
              <a:rPr lang="en-GB" dirty="0"/>
              <a:t>step coverage</a:t>
            </a:r>
          </a:p>
          <a:p>
            <a:pPr lvl="1">
              <a:lnSpc>
                <a:spcPct val="90000"/>
              </a:lnSpc>
              <a:buSzPct val="70000"/>
            </a:pPr>
            <a:r>
              <a:rPr lang="en-GB" dirty="0"/>
              <a:t>incompletely filled via</a:t>
            </a:r>
            <a:endParaRPr lang="en-GB" dirty="0" smtClean="0"/>
          </a:p>
          <a:p>
            <a:pPr lvl="1">
              <a:lnSpc>
                <a:spcPct val="90000"/>
              </a:lnSpc>
              <a:buSzPct val="70000"/>
            </a:pPr>
            <a:r>
              <a:rPr lang="en-GB" dirty="0" err="1" smtClean="0"/>
              <a:t>electromigration</a:t>
            </a:r>
            <a:r>
              <a:rPr lang="en-GB" dirty="0" smtClean="0"/>
              <a:t> and </a:t>
            </a:r>
            <a:r>
              <a:rPr lang="en-GB" dirty="0" err="1" smtClean="0"/>
              <a:t>silicide</a:t>
            </a:r>
            <a:r>
              <a:rPr lang="en-GB" dirty="0" smtClean="0"/>
              <a:t> </a:t>
            </a:r>
            <a:r>
              <a:rPr lang="en-GB" dirty="0"/>
              <a:t>agglomeration</a:t>
            </a:r>
          </a:p>
          <a:p>
            <a:pPr lvl="1">
              <a:lnSpc>
                <a:spcPct val="90000"/>
              </a:lnSpc>
              <a:buSzPct val="70000"/>
            </a:pPr>
            <a:r>
              <a:rPr lang="en-GB" dirty="0"/>
              <a:t>incomplete via etch or via</a:t>
            </a:r>
            <a:r>
              <a:rPr lang="en-GB" dirty="0" smtClean="0"/>
              <a:t> foreign </a:t>
            </a:r>
            <a:r>
              <a:rPr lang="en-GB" dirty="0"/>
              <a:t>material</a:t>
            </a:r>
          </a:p>
          <a:p>
            <a:pPr lvl="1">
              <a:lnSpc>
                <a:spcPct val="90000"/>
              </a:lnSpc>
              <a:buSzPct val="70000"/>
            </a:pPr>
            <a:r>
              <a:rPr lang="en-GB" dirty="0"/>
              <a:t>insulating particle contamination</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Structural fault collapsing</a:t>
            </a:r>
            <a:endParaRPr lang="en-US" dirty="0"/>
          </a:p>
        </p:txBody>
      </p:sp>
      <p:sp>
        <p:nvSpPr>
          <p:cNvPr id="5" name="Freeform 2"/>
          <p:cNvSpPr>
            <a:spLocks/>
          </p:cNvSpPr>
          <p:nvPr/>
        </p:nvSpPr>
        <p:spPr bwMode="auto">
          <a:xfrm>
            <a:off x="2411413" y="1974850"/>
            <a:ext cx="1873250" cy="936625"/>
          </a:xfrm>
          <a:custGeom>
            <a:avLst/>
            <a:gdLst/>
            <a:ahLst/>
            <a:cxnLst>
              <a:cxn ang="0">
                <a:pos x="453" y="0"/>
              </a:cxn>
              <a:cxn ang="0">
                <a:pos x="0" y="0"/>
              </a:cxn>
              <a:cxn ang="0">
                <a:pos x="0" y="544"/>
              </a:cxn>
              <a:cxn ang="0">
                <a:pos x="499" y="544"/>
              </a:cxn>
            </a:cxnLst>
            <a:rect l="0" t="0" r="r" b="b"/>
            <a:pathLst>
              <a:path w="499" h="544">
                <a:moveTo>
                  <a:pt x="453" y="0"/>
                </a:moveTo>
                <a:lnTo>
                  <a:pt x="0" y="0"/>
                </a:lnTo>
                <a:lnTo>
                  <a:pt x="0" y="544"/>
                </a:lnTo>
                <a:lnTo>
                  <a:pt x="499" y="544"/>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6" name="Freeform 3"/>
          <p:cNvSpPr>
            <a:spLocks/>
          </p:cNvSpPr>
          <p:nvPr/>
        </p:nvSpPr>
        <p:spPr bwMode="auto">
          <a:xfrm flipV="1">
            <a:off x="4643438" y="2635250"/>
            <a:ext cx="1873250" cy="460375"/>
          </a:xfrm>
          <a:custGeom>
            <a:avLst/>
            <a:gdLst/>
            <a:ahLst/>
            <a:cxnLst>
              <a:cxn ang="0">
                <a:pos x="0" y="0"/>
              </a:cxn>
              <a:cxn ang="0">
                <a:pos x="499" y="0"/>
              </a:cxn>
              <a:cxn ang="0">
                <a:pos x="499" y="272"/>
              </a:cxn>
              <a:cxn ang="0">
                <a:pos x="1180" y="272"/>
              </a:cxn>
            </a:cxnLst>
            <a:rect l="0" t="0" r="r" b="b"/>
            <a:pathLst>
              <a:path w="1180" h="272">
                <a:moveTo>
                  <a:pt x="0" y="0"/>
                </a:moveTo>
                <a:lnTo>
                  <a:pt x="499" y="0"/>
                </a:lnTo>
                <a:lnTo>
                  <a:pt x="499" y="272"/>
                </a:lnTo>
                <a:lnTo>
                  <a:pt x="1180" y="272"/>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7" name="Freeform 4"/>
          <p:cNvSpPr>
            <a:spLocks/>
          </p:cNvSpPr>
          <p:nvPr/>
        </p:nvSpPr>
        <p:spPr bwMode="auto">
          <a:xfrm>
            <a:off x="4643438" y="1758950"/>
            <a:ext cx="1873250" cy="460375"/>
          </a:xfrm>
          <a:custGeom>
            <a:avLst/>
            <a:gdLst/>
            <a:ahLst/>
            <a:cxnLst>
              <a:cxn ang="0">
                <a:pos x="0" y="0"/>
              </a:cxn>
              <a:cxn ang="0">
                <a:pos x="499" y="0"/>
              </a:cxn>
              <a:cxn ang="0">
                <a:pos x="499" y="272"/>
              </a:cxn>
              <a:cxn ang="0">
                <a:pos x="1180" y="272"/>
              </a:cxn>
            </a:cxnLst>
            <a:rect l="0" t="0" r="r" b="b"/>
            <a:pathLst>
              <a:path w="1180" h="272">
                <a:moveTo>
                  <a:pt x="0" y="0"/>
                </a:moveTo>
                <a:lnTo>
                  <a:pt x="499" y="0"/>
                </a:lnTo>
                <a:lnTo>
                  <a:pt x="499" y="272"/>
                </a:lnTo>
                <a:lnTo>
                  <a:pt x="1180" y="272"/>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8" name="Line 6"/>
          <p:cNvSpPr>
            <a:spLocks noChangeShapeType="1"/>
          </p:cNvSpPr>
          <p:nvPr/>
        </p:nvSpPr>
        <p:spPr bwMode="auto">
          <a:xfrm flipH="1">
            <a:off x="6804025" y="2419350"/>
            <a:ext cx="874713"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9" name="Line 7"/>
          <p:cNvSpPr>
            <a:spLocks noChangeShapeType="1"/>
          </p:cNvSpPr>
          <p:nvPr/>
        </p:nvSpPr>
        <p:spPr bwMode="auto">
          <a:xfrm flipH="1">
            <a:off x="1476375" y="3300413"/>
            <a:ext cx="2705100"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0" name="Line 8"/>
          <p:cNvSpPr>
            <a:spLocks noChangeShapeType="1"/>
          </p:cNvSpPr>
          <p:nvPr/>
        </p:nvSpPr>
        <p:spPr bwMode="auto">
          <a:xfrm flipH="1">
            <a:off x="1506538" y="1598613"/>
            <a:ext cx="2705100"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1" name="AutoShape 9"/>
          <p:cNvSpPr>
            <a:spLocks noChangeArrowheads="1"/>
          </p:cNvSpPr>
          <p:nvPr/>
        </p:nvSpPr>
        <p:spPr bwMode="auto">
          <a:xfrm rot="10800000" flipH="1">
            <a:off x="4079875" y="1471613"/>
            <a:ext cx="695325" cy="622300"/>
          </a:xfrm>
          <a:prstGeom prst="flowChartDelay">
            <a:avLst/>
          </a:prstGeom>
          <a:solidFill>
            <a:srgbClr val="FFFFFF"/>
          </a:solidFill>
          <a:ln w="3175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6" name="Line 14"/>
          <p:cNvSpPr>
            <a:spLocks noChangeShapeType="1"/>
          </p:cNvSpPr>
          <p:nvPr/>
        </p:nvSpPr>
        <p:spPr bwMode="auto">
          <a:xfrm flipH="1">
            <a:off x="1403350" y="2449513"/>
            <a:ext cx="1008063" cy="0"/>
          </a:xfrm>
          <a:prstGeom prst="line">
            <a:avLst/>
          </a:prstGeom>
          <a:noFill/>
          <a:ln w="19050">
            <a:solidFill>
              <a:srgbClr val="000000"/>
            </a:solidFill>
            <a:round/>
            <a:headEnd type="oval" w="med" len="med"/>
            <a:tailEnd/>
          </a:ln>
          <a:effectLst/>
        </p:spPr>
        <p:txBody>
          <a:bodyPr wrap="none" anchor="ctr">
            <a:prstTxWarp prst="textNoShape">
              <a:avLst/>
            </a:prstTxWarp>
          </a:bodyPr>
          <a:lstStyle/>
          <a:p>
            <a:endParaRPr lang="en-US"/>
          </a:p>
        </p:txBody>
      </p:sp>
      <p:sp>
        <p:nvSpPr>
          <p:cNvPr id="17" name="AutoShape 15"/>
          <p:cNvSpPr>
            <a:spLocks noChangeArrowheads="1"/>
          </p:cNvSpPr>
          <p:nvPr/>
        </p:nvSpPr>
        <p:spPr bwMode="auto">
          <a:xfrm rot="10800000" flipH="1">
            <a:off x="4092575" y="2792413"/>
            <a:ext cx="695325" cy="622300"/>
          </a:xfrm>
          <a:prstGeom prst="flowChartDelay">
            <a:avLst/>
          </a:prstGeom>
          <a:solidFill>
            <a:srgbClr val="FFFFFF"/>
          </a:solidFill>
          <a:ln w="3175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8" name="AutoShape 16"/>
          <p:cNvSpPr>
            <a:spLocks noChangeArrowheads="1"/>
          </p:cNvSpPr>
          <p:nvPr/>
        </p:nvSpPr>
        <p:spPr bwMode="auto">
          <a:xfrm>
            <a:off x="3344863" y="1925638"/>
            <a:ext cx="84137" cy="82550"/>
          </a:xfrm>
          <a:prstGeom prst="flowChartConnector">
            <a:avLst/>
          </a:prstGeom>
          <a:solidFill>
            <a:srgbClr val="FFFFFF"/>
          </a:solid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9" name="AutoShape 17"/>
          <p:cNvSpPr>
            <a:spLocks noChangeArrowheads="1"/>
          </p:cNvSpPr>
          <p:nvPr/>
        </p:nvSpPr>
        <p:spPr bwMode="auto">
          <a:xfrm rot="5400000">
            <a:off x="2989262" y="1804988"/>
            <a:ext cx="347663" cy="331788"/>
          </a:xfrm>
          <a:prstGeom prst="triangle">
            <a:avLst>
              <a:gd name="adj" fmla="val 50000"/>
            </a:avLst>
          </a:prstGeom>
          <a:solidFill>
            <a:srgbClr val="FFFFFF"/>
          </a:solidFill>
          <a:ln w="2540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3" name="Group 77"/>
          <p:cNvGrpSpPr>
            <a:grpSpLocks/>
          </p:cNvGrpSpPr>
          <p:nvPr/>
        </p:nvGrpSpPr>
        <p:grpSpPr bwMode="auto">
          <a:xfrm>
            <a:off x="1403350" y="1384300"/>
            <a:ext cx="360363" cy="144463"/>
            <a:chOff x="884" y="872"/>
            <a:chExt cx="227" cy="91"/>
          </a:xfrm>
        </p:grpSpPr>
        <p:sp>
          <p:nvSpPr>
            <p:cNvPr id="21" name="Oval 18"/>
            <p:cNvSpPr>
              <a:spLocks noChangeArrowheads="1"/>
            </p:cNvSpPr>
            <p:nvPr/>
          </p:nvSpPr>
          <p:spPr bwMode="auto">
            <a:xfrm>
              <a:off x="1020" y="872"/>
              <a:ext cx="91" cy="91"/>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22" name="Oval 19"/>
            <p:cNvSpPr>
              <a:spLocks noChangeArrowheads="1"/>
            </p:cNvSpPr>
            <p:nvPr/>
          </p:nvSpPr>
          <p:spPr bwMode="auto">
            <a:xfrm>
              <a:off x="884" y="872"/>
              <a:ext cx="91" cy="91"/>
            </a:xfrm>
            <a:prstGeom prst="ellipse">
              <a:avLst/>
            </a:prstGeom>
            <a:solidFill>
              <a:srgbClr val="3366FF"/>
            </a:solidFill>
            <a:ln w="19050">
              <a:noFill/>
              <a:round/>
              <a:headEnd/>
              <a:tailEnd/>
            </a:ln>
            <a:effectLst/>
          </p:spPr>
          <p:txBody>
            <a:bodyPr wrap="none" anchor="ctr">
              <a:prstTxWarp prst="textNoShape">
                <a:avLst/>
              </a:prstTxWarp>
            </a:bodyPr>
            <a:lstStyle/>
            <a:p>
              <a:endParaRPr lang="en-US"/>
            </a:p>
          </p:txBody>
        </p:sp>
      </p:grpSp>
      <p:grpSp>
        <p:nvGrpSpPr>
          <p:cNvPr id="12" name="Group 20"/>
          <p:cNvGrpSpPr>
            <a:grpSpLocks/>
          </p:cNvGrpSpPr>
          <p:nvPr/>
        </p:nvGrpSpPr>
        <p:grpSpPr bwMode="auto">
          <a:xfrm>
            <a:off x="6605588" y="3248030"/>
            <a:ext cx="938212" cy="646113"/>
            <a:chOff x="4422" y="3612"/>
            <a:chExt cx="591" cy="407"/>
          </a:xfrm>
        </p:grpSpPr>
        <p:sp>
          <p:nvSpPr>
            <p:cNvPr id="24" name="Oval 21"/>
            <p:cNvSpPr>
              <a:spLocks noChangeArrowheads="1"/>
            </p:cNvSpPr>
            <p:nvPr/>
          </p:nvSpPr>
          <p:spPr bwMode="auto">
            <a:xfrm>
              <a:off x="4422" y="3857"/>
              <a:ext cx="91" cy="91"/>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25" name="Oval 22"/>
            <p:cNvSpPr>
              <a:spLocks noChangeArrowheads="1"/>
            </p:cNvSpPr>
            <p:nvPr/>
          </p:nvSpPr>
          <p:spPr bwMode="auto">
            <a:xfrm>
              <a:off x="4422" y="3693"/>
              <a:ext cx="91" cy="91"/>
            </a:xfrm>
            <a:prstGeom prst="ellipse">
              <a:avLst/>
            </a:prstGeom>
            <a:solidFill>
              <a:srgbClr val="3366FF"/>
            </a:solidFill>
            <a:ln w="19050">
              <a:noFill/>
              <a:round/>
              <a:headEnd/>
              <a:tailEnd/>
            </a:ln>
            <a:effectLst/>
          </p:spPr>
          <p:txBody>
            <a:bodyPr wrap="none" anchor="ctr">
              <a:prstTxWarp prst="textNoShape">
                <a:avLst/>
              </a:prstTxWarp>
            </a:bodyPr>
            <a:lstStyle/>
            <a:p>
              <a:endParaRPr lang="en-US"/>
            </a:p>
          </p:txBody>
        </p:sp>
        <p:sp>
          <p:nvSpPr>
            <p:cNvPr id="26" name="Text Box 23"/>
            <p:cNvSpPr txBox="1">
              <a:spLocks noChangeArrowheads="1"/>
            </p:cNvSpPr>
            <p:nvPr/>
          </p:nvSpPr>
          <p:spPr bwMode="auto">
            <a:xfrm>
              <a:off x="4565" y="3612"/>
              <a:ext cx="448" cy="407"/>
            </a:xfrm>
            <a:prstGeom prst="rect">
              <a:avLst/>
            </a:prstGeom>
            <a:noFill/>
            <a:ln w="9525">
              <a:noFill/>
              <a:miter lim="800000"/>
              <a:headEnd/>
              <a:tailEnd/>
            </a:ln>
            <a:effectLst/>
          </p:spPr>
          <p:txBody>
            <a:bodyPr wrap="none">
              <a:prstTxWarp prst="textNoShape">
                <a:avLst/>
              </a:prstTxWarp>
              <a:spAutoFit/>
            </a:bodyPr>
            <a:lstStyle/>
            <a:p>
              <a:r>
                <a:rPr lang="pl-PL" dirty="0" err="1" smtClean="0"/>
                <a:t>s-a</a:t>
              </a:r>
              <a:r>
                <a:rPr lang="pl-PL" dirty="0" smtClean="0"/>
                <a:t>-</a:t>
              </a:r>
              <a:r>
                <a:rPr lang="pl-PL" dirty="0"/>
                <a:t>0</a:t>
              </a:r>
              <a:endParaRPr lang="pl-PL" dirty="0" smtClean="0"/>
            </a:p>
            <a:p>
              <a:r>
                <a:rPr lang="pl-PL" dirty="0" err="1" smtClean="0"/>
                <a:t>s-a</a:t>
              </a:r>
              <a:r>
                <a:rPr lang="pl-PL" dirty="0" smtClean="0"/>
                <a:t>-</a:t>
              </a:r>
              <a:r>
                <a:rPr lang="pl-PL" dirty="0"/>
                <a:t>1</a:t>
              </a:r>
              <a:endParaRPr lang="en-GB" dirty="0"/>
            </a:p>
          </p:txBody>
        </p:sp>
      </p:grpSp>
      <p:sp>
        <p:nvSpPr>
          <p:cNvPr id="27" name="Oval 24"/>
          <p:cNvSpPr>
            <a:spLocks noChangeArrowheads="1"/>
          </p:cNvSpPr>
          <p:nvPr/>
        </p:nvSpPr>
        <p:spPr bwMode="auto">
          <a:xfrm>
            <a:off x="3722688" y="1384300"/>
            <a:ext cx="144462" cy="144463"/>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28" name="Oval 26"/>
          <p:cNvSpPr>
            <a:spLocks noChangeArrowheads="1"/>
          </p:cNvSpPr>
          <p:nvPr/>
        </p:nvSpPr>
        <p:spPr bwMode="auto">
          <a:xfrm>
            <a:off x="3722688" y="1771650"/>
            <a:ext cx="144462" cy="144463"/>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grpSp>
        <p:nvGrpSpPr>
          <p:cNvPr id="13" name="Group 82"/>
          <p:cNvGrpSpPr>
            <a:grpSpLocks/>
          </p:cNvGrpSpPr>
          <p:nvPr/>
        </p:nvGrpSpPr>
        <p:grpSpPr bwMode="auto">
          <a:xfrm>
            <a:off x="3506788" y="1384300"/>
            <a:ext cx="144462" cy="531813"/>
            <a:chOff x="2209" y="872"/>
            <a:chExt cx="91" cy="335"/>
          </a:xfrm>
          <a:solidFill>
            <a:srgbClr val="3366FF"/>
          </a:solidFill>
        </p:grpSpPr>
        <p:sp>
          <p:nvSpPr>
            <p:cNvPr id="30" name="Oval 25"/>
            <p:cNvSpPr>
              <a:spLocks noChangeArrowheads="1"/>
            </p:cNvSpPr>
            <p:nvPr/>
          </p:nvSpPr>
          <p:spPr bwMode="auto">
            <a:xfrm>
              <a:off x="2209" y="872"/>
              <a:ext cx="91" cy="91"/>
            </a:xfrm>
            <a:prstGeom prst="ellipse">
              <a:avLst/>
            </a:prstGeom>
            <a:grpFill/>
            <a:ln w="19050">
              <a:noFill/>
              <a:round/>
              <a:headEnd/>
              <a:tailEnd/>
            </a:ln>
            <a:effectLst/>
          </p:spPr>
          <p:txBody>
            <a:bodyPr wrap="none" anchor="ctr">
              <a:prstTxWarp prst="textNoShape">
                <a:avLst/>
              </a:prstTxWarp>
            </a:bodyPr>
            <a:lstStyle/>
            <a:p>
              <a:endParaRPr lang="en-US"/>
            </a:p>
          </p:txBody>
        </p:sp>
        <p:sp>
          <p:nvSpPr>
            <p:cNvPr id="31" name="Oval 27"/>
            <p:cNvSpPr>
              <a:spLocks noChangeArrowheads="1"/>
            </p:cNvSpPr>
            <p:nvPr/>
          </p:nvSpPr>
          <p:spPr bwMode="auto">
            <a:xfrm>
              <a:off x="2209" y="1116"/>
              <a:ext cx="91" cy="91"/>
            </a:xfrm>
            <a:prstGeom prst="ellipse">
              <a:avLst/>
            </a:prstGeom>
            <a:grpFill/>
            <a:ln w="19050">
              <a:noFill/>
              <a:round/>
              <a:headEnd/>
              <a:tailEnd/>
            </a:ln>
            <a:effectLst/>
          </p:spPr>
          <p:txBody>
            <a:bodyPr wrap="none" anchor="ctr">
              <a:prstTxWarp prst="textNoShape">
                <a:avLst/>
              </a:prstTxWarp>
            </a:bodyPr>
            <a:lstStyle/>
            <a:p>
              <a:endParaRPr lang="en-US"/>
            </a:p>
          </p:txBody>
        </p:sp>
      </p:grpSp>
      <p:grpSp>
        <p:nvGrpSpPr>
          <p:cNvPr id="14" name="Group 81"/>
          <p:cNvGrpSpPr>
            <a:grpSpLocks/>
          </p:cNvGrpSpPr>
          <p:nvPr/>
        </p:nvGrpSpPr>
        <p:grpSpPr bwMode="auto">
          <a:xfrm>
            <a:off x="2411413" y="1773238"/>
            <a:ext cx="360362" cy="144462"/>
            <a:chOff x="1519" y="1117"/>
            <a:chExt cx="227" cy="91"/>
          </a:xfrm>
        </p:grpSpPr>
        <p:sp>
          <p:nvSpPr>
            <p:cNvPr id="33" name="Oval 28"/>
            <p:cNvSpPr>
              <a:spLocks noChangeArrowheads="1"/>
            </p:cNvSpPr>
            <p:nvPr/>
          </p:nvSpPr>
          <p:spPr bwMode="auto">
            <a:xfrm>
              <a:off x="1655" y="1117"/>
              <a:ext cx="91" cy="91"/>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34" name="Oval 29"/>
            <p:cNvSpPr>
              <a:spLocks noChangeArrowheads="1"/>
            </p:cNvSpPr>
            <p:nvPr/>
          </p:nvSpPr>
          <p:spPr bwMode="auto">
            <a:xfrm>
              <a:off x="1519" y="1117"/>
              <a:ext cx="91" cy="91"/>
            </a:xfrm>
            <a:prstGeom prst="ellipse">
              <a:avLst/>
            </a:prstGeom>
            <a:solidFill>
              <a:srgbClr val="3366FF"/>
            </a:solidFill>
            <a:ln w="19050">
              <a:noFill/>
              <a:round/>
              <a:headEnd/>
              <a:tailEnd/>
            </a:ln>
            <a:effectLst/>
          </p:spPr>
          <p:txBody>
            <a:bodyPr wrap="none" anchor="ctr">
              <a:prstTxWarp prst="textNoShape">
                <a:avLst/>
              </a:prstTxWarp>
            </a:bodyPr>
            <a:lstStyle/>
            <a:p>
              <a:endParaRPr lang="en-US"/>
            </a:p>
          </p:txBody>
        </p:sp>
      </p:grpSp>
      <p:sp>
        <p:nvSpPr>
          <p:cNvPr id="35" name="Oval 30"/>
          <p:cNvSpPr>
            <a:spLocks noChangeArrowheads="1"/>
          </p:cNvSpPr>
          <p:nvPr/>
        </p:nvSpPr>
        <p:spPr bwMode="auto">
          <a:xfrm>
            <a:off x="1619250" y="2205038"/>
            <a:ext cx="144463" cy="144462"/>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36" name="Oval 31"/>
          <p:cNvSpPr>
            <a:spLocks noChangeArrowheads="1"/>
          </p:cNvSpPr>
          <p:nvPr/>
        </p:nvSpPr>
        <p:spPr bwMode="auto">
          <a:xfrm>
            <a:off x="1403350" y="2205038"/>
            <a:ext cx="144463" cy="144462"/>
          </a:xfrm>
          <a:prstGeom prst="ellipse">
            <a:avLst/>
          </a:prstGeom>
          <a:solidFill>
            <a:srgbClr val="3366FF"/>
          </a:solidFill>
          <a:ln w="19050">
            <a:noFill/>
            <a:round/>
            <a:headEnd/>
            <a:tailEnd/>
          </a:ln>
          <a:effectLst/>
        </p:spPr>
        <p:txBody>
          <a:bodyPr wrap="none" anchor="ctr">
            <a:prstTxWarp prst="textNoShape">
              <a:avLst/>
            </a:prstTxWarp>
          </a:bodyPr>
          <a:lstStyle/>
          <a:p>
            <a:endParaRPr lang="en-US"/>
          </a:p>
        </p:txBody>
      </p:sp>
      <p:sp>
        <p:nvSpPr>
          <p:cNvPr id="37" name="Oval 32"/>
          <p:cNvSpPr>
            <a:spLocks noChangeArrowheads="1"/>
          </p:cNvSpPr>
          <p:nvPr/>
        </p:nvSpPr>
        <p:spPr bwMode="auto">
          <a:xfrm>
            <a:off x="3722688" y="2708275"/>
            <a:ext cx="144462" cy="144463"/>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38" name="Oval 34"/>
          <p:cNvSpPr>
            <a:spLocks noChangeArrowheads="1"/>
          </p:cNvSpPr>
          <p:nvPr/>
        </p:nvSpPr>
        <p:spPr bwMode="auto">
          <a:xfrm>
            <a:off x="3722688" y="3068638"/>
            <a:ext cx="144462" cy="144462"/>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grpSp>
        <p:nvGrpSpPr>
          <p:cNvPr id="15" name="Group 83"/>
          <p:cNvGrpSpPr>
            <a:grpSpLocks/>
          </p:cNvGrpSpPr>
          <p:nvPr/>
        </p:nvGrpSpPr>
        <p:grpSpPr bwMode="auto">
          <a:xfrm>
            <a:off x="3506788" y="2708275"/>
            <a:ext cx="144462" cy="504825"/>
            <a:chOff x="2209" y="1706"/>
            <a:chExt cx="91" cy="318"/>
          </a:xfrm>
          <a:solidFill>
            <a:srgbClr val="3366FF"/>
          </a:solidFill>
        </p:grpSpPr>
        <p:sp>
          <p:nvSpPr>
            <p:cNvPr id="40" name="Oval 33"/>
            <p:cNvSpPr>
              <a:spLocks noChangeArrowheads="1"/>
            </p:cNvSpPr>
            <p:nvPr/>
          </p:nvSpPr>
          <p:spPr bwMode="auto">
            <a:xfrm>
              <a:off x="2209" y="1706"/>
              <a:ext cx="91" cy="91"/>
            </a:xfrm>
            <a:prstGeom prst="ellipse">
              <a:avLst/>
            </a:prstGeom>
            <a:grpFill/>
            <a:ln w="19050">
              <a:noFill/>
              <a:round/>
              <a:headEnd/>
              <a:tailEnd/>
            </a:ln>
            <a:effectLst/>
          </p:spPr>
          <p:txBody>
            <a:bodyPr wrap="none" anchor="ctr">
              <a:prstTxWarp prst="textNoShape">
                <a:avLst/>
              </a:prstTxWarp>
            </a:bodyPr>
            <a:lstStyle/>
            <a:p>
              <a:endParaRPr lang="en-US"/>
            </a:p>
          </p:txBody>
        </p:sp>
        <p:sp>
          <p:nvSpPr>
            <p:cNvPr id="41" name="Oval 35"/>
            <p:cNvSpPr>
              <a:spLocks noChangeArrowheads="1"/>
            </p:cNvSpPr>
            <p:nvPr/>
          </p:nvSpPr>
          <p:spPr bwMode="auto">
            <a:xfrm>
              <a:off x="2209" y="1933"/>
              <a:ext cx="91" cy="91"/>
            </a:xfrm>
            <a:prstGeom prst="ellipse">
              <a:avLst/>
            </a:prstGeom>
            <a:grpFill/>
            <a:ln w="19050">
              <a:noFill/>
              <a:round/>
              <a:headEnd/>
              <a:tailEnd/>
            </a:ln>
            <a:effectLst/>
          </p:spPr>
          <p:txBody>
            <a:bodyPr wrap="none" anchor="ctr">
              <a:prstTxWarp prst="textNoShape">
                <a:avLst/>
              </a:prstTxWarp>
            </a:bodyPr>
            <a:lstStyle/>
            <a:p>
              <a:endParaRPr lang="en-US"/>
            </a:p>
          </p:txBody>
        </p:sp>
      </p:grpSp>
      <p:grpSp>
        <p:nvGrpSpPr>
          <p:cNvPr id="20" name="Group 78"/>
          <p:cNvGrpSpPr>
            <a:grpSpLocks/>
          </p:cNvGrpSpPr>
          <p:nvPr/>
        </p:nvGrpSpPr>
        <p:grpSpPr bwMode="auto">
          <a:xfrm>
            <a:off x="1403350" y="3068638"/>
            <a:ext cx="360363" cy="144462"/>
            <a:chOff x="884" y="1933"/>
            <a:chExt cx="227" cy="91"/>
          </a:xfrm>
        </p:grpSpPr>
        <p:sp>
          <p:nvSpPr>
            <p:cNvPr id="43" name="Oval 36"/>
            <p:cNvSpPr>
              <a:spLocks noChangeArrowheads="1"/>
            </p:cNvSpPr>
            <p:nvPr/>
          </p:nvSpPr>
          <p:spPr bwMode="auto">
            <a:xfrm>
              <a:off x="1020" y="1933"/>
              <a:ext cx="91" cy="91"/>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44" name="Oval 37"/>
            <p:cNvSpPr>
              <a:spLocks noChangeArrowheads="1"/>
            </p:cNvSpPr>
            <p:nvPr/>
          </p:nvSpPr>
          <p:spPr bwMode="auto">
            <a:xfrm>
              <a:off x="884" y="1933"/>
              <a:ext cx="91" cy="91"/>
            </a:xfrm>
            <a:prstGeom prst="ellipse">
              <a:avLst/>
            </a:prstGeom>
            <a:solidFill>
              <a:srgbClr val="3366FF"/>
            </a:solidFill>
            <a:ln w="19050">
              <a:noFill/>
              <a:round/>
              <a:headEnd/>
              <a:tailEnd/>
            </a:ln>
            <a:effectLst/>
          </p:spPr>
          <p:txBody>
            <a:bodyPr wrap="none" anchor="ctr">
              <a:prstTxWarp prst="textNoShape">
                <a:avLst/>
              </a:prstTxWarp>
            </a:bodyPr>
            <a:lstStyle/>
            <a:p>
              <a:endParaRPr lang="en-US"/>
            </a:p>
          </p:txBody>
        </p:sp>
      </p:grpSp>
      <p:grpSp>
        <p:nvGrpSpPr>
          <p:cNvPr id="23" name="Group 80"/>
          <p:cNvGrpSpPr>
            <a:grpSpLocks/>
          </p:cNvGrpSpPr>
          <p:nvPr/>
        </p:nvGrpSpPr>
        <p:grpSpPr bwMode="auto">
          <a:xfrm>
            <a:off x="4859338" y="2852738"/>
            <a:ext cx="360362" cy="144462"/>
            <a:chOff x="3061" y="1797"/>
            <a:chExt cx="227" cy="91"/>
          </a:xfrm>
        </p:grpSpPr>
        <p:sp>
          <p:nvSpPr>
            <p:cNvPr id="46" name="Oval 38"/>
            <p:cNvSpPr>
              <a:spLocks noChangeArrowheads="1"/>
            </p:cNvSpPr>
            <p:nvPr/>
          </p:nvSpPr>
          <p:spPr bwMode="auto">
            <a:xfrm>
              <a:off x="3197" y="1797"/>
              <a:ext cx="91" cy="91"/>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47" name="Oval 39"/>
            <p:cNvSpPr>
              <a:spLocks noChangeArrowheads="1"/>
            </p:cNvSpPr>
            <p:nvPr/>
          </p:nvSpPr>
          <p:spPr bwMode="auto">
            <a:xfrm>
              <a:off x="3061" y="1797"/>
              <a:ext cx="91" cy="91"/>
            </a:xfrm>
            <a:prstGeom prst="ellipse">
              <a:avLst/>
            </a:prstGeom>
            <a:solidFill>
              <a:srgbClr val="3366FF"/>
            </a:solidFill>
            <a:ln w="19050">
              <a:noFill/>
              <a:round/>
              <a:headEnd/>
              <a:tailEnd/>
            </a:ln>
            <a:effectLst/>
          </p:spPr>
          <p:txBody>
            <a:bodyPr wrap="none" anchor="ctr">
              <a:prstTxWarp prst="textNoShape">
                <a:avLst/>
              </a:prstTxWarp>
            </a:bodyPr>
            <a:lstStyle/>
            <a:p>
              <a:endParaRPr lang="en-US"/>
            </a:p>
          </p:txBody>
        </p:sp>
      </p:grpSp>
      <p:grpSp>
        <p:nvGrpSpPr>
          <p:cNvPr id="29" name="Group 79"/>
          <p:cNvGrpSpPr>
            <a:grpSpLocks/>
          </p:cNvGrpSpPr>
          <p:nvPr/>
        </p:nvGrpSpPr>
        <p:grpSpPr bwMode="auto">
          <a:xfrm>
            <a:off x="4859338" y="1557338"/>
            <a:ext cx="360362" cy="144462"/>
            <a:chOff x="3061" y="981"/>
            <a:chExt cx="227" cy="91"/>
          </a:xfrm>
        </p:grpSpPr>
        <p:sp>
          <p:nvSpPr>
            <p:cNvPr id="49" name="Oval 40"/>
            <p:cNvSpPr>
              <a:spLocks noChangeArrowheads="1"/>
            </p:cNvSpPr>
            <p:nvPr/>
          </p:nvSpPr>
          <p:spPr bwMode="auto">
            <a:xfrm>
              <a:off x="3197" y="981"/>
              <a:ext cx="91" cy="91"/>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50" name="Oval 41"/>
            <p:cNvSpPr>
              <a:spLocks noChangeArrowheads="1"/>
            </p:cNvSpPr>
            <p:nvPr/>
          </p:nvSpPr>
          <p:spPr bwMode="auto">
            <a:xfrm>
              <a:off x="3061" y="981"/>
              <a:ext cx="91" cy="91"/>
            </a:xfrm>
            <a:prstGeom prst="ellipse">
              <a:avLst/>
            </a:prstGeom>
            <a:solidFill>
              <a:srgbClr val="3366FF"/>
            </a:solidFill>
            <a:ln w="19050">
              <a:noFill/>
              <a:round/>
              <a:headEnd/>
              <a:tailEnd/>
            </a:ln>
            <a:effectLst/>
          </p:spPr>
          <p:txBody>
            <a:bodyPr wrap="none" anchor="ctr">
              <a:prstTxWarp prst="textNoShape">
                <a:avLst/>
              </a:prstTxWarp>
            </a:bodyPr>
            <a:lstStyle/>
            <a:p>
              <a:endParaRPr lang="en-US"/>
            </a:p>
          </p:txBody>
        </p:sp>
      </p:grpSp>
      <p:sp>
        <p:nvSpPr>
          <p:cNvPr id="51" name="Oval 43"/>
          <p:cNvSpPr>
            <a:spLocks noChangeArrowheads="1"/>
          </p:cNvSpPr>
          <p:nvPr/>
        </p:nvSpPr>
        <p:spPr bwMode="auto">
          <a:xfrm>
            <a:off x="5867400" y="1989138"/>
            <a:ext cx="144463" cy="144462"/>
          </a:xfrm>
          <a:prstGeom prst="ellipse">
            <a:avLst/>
          </a:prstGeom>
          <a:solidFill>
            <a:srgbClr val="3366FF"/>
          </a:solidFill>
          <a:ln w="19050">
            <a:noFill/>
            <a:round/>
            <a:headEnd/>
            <a:tailEnd/>
          </a:ln>
          <a:effectLst/>
        </p:spPr>
        <p:txBody>
          <a:bodyPr wrap="none" anchor="ctr">
            <a:prstTxWarp prst="textNoShape">
              <a:avLst/>
            </a:prstTxWarp>
          </a:bodyPr>
          <a:lstStyle/>
          <a:p>
            <a:endParaRPr lang="en-US"/>
          </a:p>
        </p:txBody>
      </p:sp>
      <p:grpSp>
        <p:nvGrpSpPr>
          <p:cNvPr id="32" name="Group 84"/>
          <p:cNvGrpSpPr>
            <a:grpSpLocks/>
          </p:cNvGrpSpPr>
          <p:nvPr/>
        </p:nvGrpSpPr>
        <p:grpSpPr bwMode="auto">
          <a:xfrm>
            <a:off x="6083300" y="1989138"/>
            <a:ext cx="144463" cy="576262"/>
            <a:chOff x="3832" y="1253"/>
            <a:chExt cx="91" cy="363"/>
          </a:xfrm>
          <a:solidFill>
            <a:srgbClr val="FF0000"/>
          </a:solidFill>
        </p:grpSpPr>
        <p:sp>
          <p:nvSpPr>
            <p:cNvPr id="53" name="Oval 42"/>
            <p:cNvSpPr>
              <a:spLocks noChangeArrowheads="1"/>
            </p:cNvSpPr>
            <p:nvPr/>
          </p:nvSpPr>
          <p:spPr bwMode="auto">
            <a:xfrm>
              <a:off x="3832" y="1253"/>
              <a:ext cx="91" cy="91"/>
            </a:xfrm>
            <a:prstGeom prst="ellipse">
              <a:avLst/>
            </a:prstGeom>
            <a:grpFill/>
            <a:ln w="19050">
              <a:noFill/>
              <a:round/>
              <a:headEnd/>
              <a:tailEnd/>
            </a:ln>
            <a:effectLst/>
          </p:spPr>
          <p:txBody>
            <a:bodyPr wrap="none" anchor="ctr">
              <a:prstTxWarp prst="textNoShape">
                <a:avLst/>
              </a:prstTxWarp>
            </a:bodyPr>
            <a:lstStyle/>
            <a:p>
              <a:endParaRPr lang="en-US"/>
            </a:p>
          </p:txBody>
        </p:sp>
        <p:sp>
          <p:nvSpPr>
            <p:cNvPr id="54" name="Oval 44"/>
            <p:cNvSpPr>
              <a:spLocks noChangeArrowheads="1"/>
            </p:cNvSpPr>
            <p:nvPr/>
          </p:nvSpPr>
          <p:spPr bwMode="auto">
            <a:xfrm>
              <a:off x="3832" y="1525"/>
              <a:ext cx="91" cy="91"/>
            </a:xfrm>
            <a:prstGeom prst="ellipse">
              <a:avLst/>
            </a:prstGeom>
            <a:grpFill/>
            <a:ln w="19050">
              <a:noFill/>
              <a:round/>
              <a:headEnd/>
              <a:tailEnd/>
            </a:ln>
            <a:effectLst/>
          </p:spPr>
          <p:txBody>
            <a:bodyPr wrap="none" anchor="ctr">
              <a:prstTxWarp prst="textNoShape">
                <a:avLst/>
              </a:prstTxWarp>
            </a:bodyPr>
            <a:lstStyle/>
            <a:p>
              <a:endParaRPr lang="en-US"/>
            </a:p>
          </p:txBody>
        </p:sp>
      </p:grpSp>
      <p:sp>
        <p:nvSpPr>
          <p:cNvPr id="55" name="Oval 45"/>
          <p:cNvSpPr>
            <a:spLocks noChangeArrowheads="1"/>
          </p:cNvSpPr>
          <p:nvPr/>
        </p:nvSpPr>
        <p:spPr bwMode="auto">
          <a:xfrm>
            <a:off x="5867400" y="2420938"/>
            <a:ext cx="144463" cy="144462"/>
          </a:xfrm>
          <a:prstGeom prst="ellipse">
            <a:avLst/>
          </a:prstGeom>
          <a:solidFill>
            <a:srgbClr val="3366FF"/>
          </a:solidFill>
          <a:ln w="19050">
            <a:noFill/>
            <a:round/>
            <a:headEnd/>
            <a:tailEnd/>
          </a:ln>
          <a:effectLst/>
        </p:spPr>
        <p:txBody>
          <a:bodyPr wrap="none" anchor="ctr">
            <a:prstTxWarp prst="textNoShape">
              <a:avLst/>
            </a:prstTxWarp>
          </a:bodyPr>
          <a:lstStyle/>
          <a:p>
            <a:endParaRPr lang="en-US"/>
          </a:p>
        </p:txBody>
      </p:sp>
      <p:sp>
        <p:nvSpPr>
          <p:cNvPr id="56" name="Oval 46"/>
          <p:cNvSpPr>
            <a:spLocks noChangeArrowheads="1"/>
          </p:cNvSpPr>
          <p:nvPr/>
        </p:nvSpPr>
        <p:spPr bwMode="auto">
          <a:xfrm>
            <a:off x="7308850" y="2205038"/>
            <a:ext cx="144463" cy="144462"/>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57" name="Oval 47"/>
          <p:cNvSpPr>
            <a:spLocks noChangeArrowheads="1"/>
          </p:cNvSpPr>
          <p:nvPr/>
        </p:nvSpPr>
        <p:spPr bwMode="auto">
          <a:xfrm>
            <a:off x="7092950" y="2205038"/>
            <a:ext cx="144463" cy="144462"/>
          </a:xfrm>
          <a:prstGeom prst="ellipse">
            <a:avLst/>
          </a:prstGeom>
          <a:solidFill>
            <a:srgbClr val="3366FF"/>
          </a:solidFill>
          <a:ln w="19050">
            <a:noFill/>
            <a:round/>
            <a:headEnd/>
            <a:tailEnd/>
          </a:ln>
          <a:effectLst/>
        </p:spPr>
        <p:txBody>
          <a:bodyPr wrap="none" anchor="ctr">
            <a:prstTxWarp prst="textNoShape">
              <a:avLst/>
            </a:prstTxWarp>
          </a:bodyPr>
          <a:lstStyle/>
          <a:p>
            <a:endParaRPr lang="en-US"/>
          </a:p>
        </p:txBody>
      </p:sp>
      <p:grpSp>
        <p:nvGrpSpPr>
          <p:cNvPr id="48" name="Grupa 47"/>
          <p:cNvGrpSpPr/>
          <p:nvPr/>
        </p:nvGrpSpPr>
        <p:grpSpPr>
          <a:xfrm>
            <a:off x="1450975" y="3739810"/>
            <a:ext cx="6636424" cy="2577055"/>
            <a:chOff x="1450975" y="3739810"/>
            <a:chExt cx="6636424" cy="2577055"/>
          </a:xfrm>
        </p:grpSpPr>
        <p:sp>
          <p:nvSpPr>
            <p:cNvPr id="59" name="Freeform 49"/>
            <p:cNvSpPr>
              <a:spLocks/>
            </p:cNvSpPr>
            <p:nvPr/>
          </p:nvSpPr>
          <p:spPr bwMode="auto">
            <a:xfrm>
              <a:off x="2459038" y="4330360"/>
              <a:ext cx="1897063" cy="936625"/>
            </a:xfrm>
            <a:custGeom>
              <a:avLst/>
              <a:gdLst/>
              <a:ahLst/>
              <a:cxnLst>
                <a:cxn ang="0">
                  <a:pos x="453" y="0"/>
                </a:cxn>
                <a:cxn ang="0">
                  <a:pos x="0" y="0"/>
                </a:cxn>
                <a:cxn ang="0">
                  <a:pos x="0" y="544"/>
                </a:cxn>
                <a:cxn ang="0">
                  <a:pos x="499" y="544"/>
                </a:cxn>
              </a:cxnLst>
              <a:rect l="0" t="0" r="r" b="b"/>
              <a:pathLst>
                <a:path w="499" h="544">
                  <a:moveTo>
                    <a:pt x="453" y="0"/>
                  </a:moveTo>
                  <a:lnTo>
                    <a:pt x="0" y="0"/>
                  </a:lnTo>
                  <a:lnTo>
                    <a:pt x="0" y="544"/>
                  </a:lnTo>
                  <a:lnTo>
                    <a:pt x="499" y="544"/>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60" name="Freeform 50"/>
            <p:cNvSpPr>
              <a:spLocks/>
            </p:cNvSpPr>
            <p:nvPr/>
          </p:nvSpPr>
          <p:spPr bwMode="auto">
            <a:xfrm flipV="1">
              <a:off x="4691063" y="4990760"/>
              <a:ext cx="1873250" cy="460375"/>
            </a:xfrm>
            <a:custGeom>
              <a:avLst/>
              <a:gdLst/>
              <a:ahLst/>
              <a:cxnLst>
                <a:cxn ang="0">
                  <a:pos x="0" y="0"/>
                </a:cxn>
                <a:cxn ang="0">
                  <a:pos x="499" y="0"/>
                </a:cxn>
                <a:cxn ang="0">
                  <a:pos x="499" y="272"/>
                </a:cxn>
                <a:cxn ang="0">
                  <a:pos x="1180" y="272"/>
                </a:cxn>
              </a:cxnLst>
              <a:rect l="0" t="0" r="r" b="b"/>
              <a:pathLst>
                <a:path w="1180" h="272">
                  <a:moveTo>
                    <a:pt x="0" y="0"/>
                  </a:moveTo>
                  <a:lnTo>
                    <a:pt x="499" y="0"/>
                  </a:lnTo>
                  <a:lnTo>
                    <a:pt x="499" y="272"/>
                  </a:lnTo>
                  <a:lnTo>
                    <a:pt x="1180" y="272"/>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61" name="Freeform 51"/>
            <p:cNvSpPr>
              <a:spLocks/>
            </p:cNvSpPr>
            <p:nvPr/>
          </p:nvSpPr>
          <p:spPr bwMode="auto">
            <a:xfrm>
              <a:off x="4691063" y="4114460"/>
              <a:ext cx="1873250" cy="460375"/>
            </a:xfrm>
            <a:custGeom>
              <a:avLst/>
              <a:gdLst/>
              <a:ahLst/>
              <a:cxnLst>
                <a:cxn ang="0">
                  <a:pos x="0" y="0"/>
                </a:cxn>
                <a:cxn ang="0">
                  <a:pos x="499" y="0"/>
                </a:cxn>
                <a:cxn ang="0">
                  <a:pos x="499" y="272"/>
                </a:cxn>
                <a:cxn ang="0">
                  <a:pos x="1180" y="272"/>
                </a:cxn>
              </a:cxnLst>
              <a:rect l="0" t="0" r="r" b="b"/>
              <a:pathLst>
                <a:path w="1180" h="272">
                  <a:moveTo>
                    <a:pt x="0" y="0"/>
                  </a:moveTo>
                  <a:lnTo>
                    <a:pt x="499" y="0"/>
                  </a:lnTo>
                  <a:lnTo>
                    <a:pt x="499" y="272"/>
                  </a:lnTo>
                  <a:lnTo>
                    <a:pt x="1180" y="272"/>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62" name="Line 52"/>
            <p:cNvSpPr>
              <a:spLocks noChangeShapeType="1"/>
            </p:cNvSpPr>
            <p:nvPr/>
          </p:nvSpPr>
          <p:spPr bwMode="auto">
            <a:xfrm flipH="1">
              <a:off x="6851650" y="4774860"/>
              <a:ext cx="874713"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grpSp>
          <p:nvGrpSpPr>
            <p:cNvPr id="39" name="Group 53"/>
            <p:cNvGrpSpPr>
              <a:grpSpLocks/>
            </p:cNvGrpSpPr>
            <p:nvPr/>
          </p:nvGrpSpPr>
          <p:grpSpPr bwMode="auto">
            <a:xfrm>
              <a:off x="1524000" y="3954122"/>
              <a:ext cx="2735263" cy="1701800"/>
              <a:chOff x="2437" y="2485"/>
              <a:chExt cx="806" cy="1072"/>
            </a:xfrm>
          </p:grpSpPr>
          <p:sp>
            <p:nvSpPr>
              <p:cNvPr id="85" name="Line 54"/>
              <p:cNvSpPr>
                <a:spLocks noChangeShapeType="1"/>
              </p:cNvSpPr>
              <p:nvPr/>
            </p:nvSpPr>
            <p:spPr bwMode="auto">
              <a:xfrm flipH="1">
                <a:off x="2437" y="3557"/>
                <a:ext cx="797"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86" name="Line 55"/>
              <p:cNvSpPr>
                <a:spLocks noChangeShapeType="1"/>
              </p:cNvSpPr>
              <p:nvPr/>
            </p:nvSpPr>
            <p:spPr bwMode="auto">
              <a:xfrm flipH="1">
                <a:off x="2446" y="2485"/>
                <a:ext cx="797"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grpSp>
        <p:sp>
          <p:nvSpPr>
            <p:cNvPr id="64" name="AutoShape 56"/>
            <p:cNvSpPr>
              <a:spLocks noChangeArrowheads="1"/>
            </p:cNvSpPr>
            <p:nvPr/>
          </p:nvSpPr>
          <p:spPr bwMode="auto">
            <a:xfrm rot="10800000" flipH="1">
              <a:off x="4127500" y="3827122"/>
              <a:ext cx="695325" cy="622300"/>
            </a:xfrm>
            <a:prstGeom prst="flowChartDelay">
              <a:avLst/>
            </a:prstGeom>
            <a:solidFill>
              <a:srgbClr val="FFFFFF"/>
            </a:solidFill>
            <a:ln w="3175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66" name="Line 61"/>
            <p:cNvSpPr>
              <a:spLocks noChangeShapeType="1"/>
            </p:cNvSpPr>
            <p:nvPr/>
          </p:nvSpPr>
          <p:spPr bwMode="auto">
            <a:xfrm flipH="1">
              <a:off x="1450975" y="4805022"/>
              <a:ext cx="1008063" cy="0"/>
            </a:xfrm>
            <a:prstGeom prst="line">
              <a:avLst/>
            </a:prstGeom>
            <a:noFill/>
            <a:ln w="19050">
              <a:solidFill>
                <a:srgbClr val="000000"/>
              </a:solidFill>
              <a:round/>
              <a:headEnd type="oval" w="med" len="med"/>
              <a:tailEnd/>
            </a:ln>
            <a:effectLst/>
          </p:spPr>
          <p:txBody>
            <a:bodyPr wrap="none" anchor="ctr">
              <a:prstTxWarp prst="textNoShape">
                <a:avLst/>
              </a:prstTxWarp>
            </a:bodyPr>
            <a:lstStyle/>
            <a:p>
              <a:endParaRPr lang="en-US"/>
            </a:p>
          </p:txBody>
        </p:sp>
        <p:sp>
          <p:nvSpPr>
            <p:cNvPr id="67" name="AutoShape 62"/>
            <p:cNvSpPr>
              <a:spLocks noChangeArrowheads="1"/>
            </p:cNvSpPr>
            <p:nvPr/>
          </p:nvSpPr>
          <p:spPr bwMode="auto">
            <a:xfrm rot="10800000" flipH="1">
              <a:off x="4140200" y="5147922"/>
              <a:ext cx="695325" cy="622300"/>
            </a:xfrm>
            <a:prstGeom prst="flowChartDelay">
              <a:avLst/>
            </a:prstGeom>
            <a:solidFill>
              <a:srgbClr val="FFFFFF"/>
            </a:solidFill>
            <a:ln w="3175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42" name="Group 63"/>
            <p:cNvGrpSpPr>
              <a:grpSpLocks/>
            </p:cNvGrpSpPr>
            <p:nvPr/>
          </p:nvGrpSpPr>
          <p:grpSpPr bwMode="auto">
            <a:xfrm>
              <a:off x="3060700" y="4171610"/>
              <a:ext cx="433388" cy="349250"/>
              <a:chOff x="3072" y="3168"/>
              <a:chExt cx="325" cy="261"/>
            </a:xfrm>
            <a:solidFill>
              <a:srgbClr val="FFFFFF"/>
            </a:solidFill>
          </p:grpSpPr>
          <p:sp>
            <p:nvSpPr>
              <p:cNvPr id="80" name="AutoShape 64"/>
              <p:cNvSpPr>
                <a:spLocks noChangeArrowheads="1"/>
              </p:cNvSpPr>
              <p:nvPr/>
            </p:nvSpPr>
            <p:spPr bwMode="auto">
              <a:xfrm>
                <a:off x="3334" y="3264"/>
                <a:ext cx="63" cy="63"/>
              </a:xfrm>
              <a:prstGeom prst="flowChartConnector">
                <a:avLst/>
              </a:prstGeom>
              <a:grp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81" name="AutoShape 65"/>
              <p:cNvSpPr>
                <a:spLocks noChangeArrowheads="1"/>
              </p:cNvSpPr>
              <p:nvPr/>
            </p:nvSpPr>
            <p:spPr bwMode="auto">
              <a:xfrm rot="5400000">
                <a:off x="3066" y="3174"/>
                <a:ext cx="261" cy="250"/>
              </a:xfrm>
              <a:prstGeom prst="triangle">
                <a:avLst>
                  <a:gd name="adj" fmla="val 50000"/>
                </a:avLst>
              </a:prstGeom>
              <a:grpFill/>
              <a:ln w="2540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69" name="Oval 66"/>
            <p:cNvSpPr>
              <a:spLocks noChangeArrowheads="1"/>
            </p:cNvSpPr>
            <p:nvPr/>
          </p:nvSpPr>
          <p:spPr bwMode="auto">
            <a:xfrm>
              <a:off x="3770313" y="3739810"/>
              <a:ext cx="144463" cy="144462"/>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70" name="Oval 67"/>
            <p:cNvSpPr>
              <a:spLocks noChangeArrowheads="1"/>
            </p:cNvSpPr>
            <p:nvPr/>
          </p:nvSpPr>
          <p:spPr bwMode="auto">
            <a:xfrm>
              <a:off x="3770313" y="4127160"/>
              <a:ext cx="144463" cy="144462"/>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grpSp>
          <p:nvGrpSpPr>
            <p:cNvPr id="45" name="Group 68"/>
            <p:cNvGrpSpPr>
              <a:grpSpLocks/>
            </p:cNvGrpSpPr>
            <p:nvPr/>
          </p:nvGrpSpPr>
          <p:grpSpPr bwMode="auto">
            <a:xfrm>
              <a:off x="1450975" y="4560547"/>
              <a:ext cx="360363" cy="144462"/>
              <a:chOff x="866" y="2606"/>
              <a:chExt cx="227" cy="91"/>
            </a:xfrm>
          </p:grpSpPr>
          <p:sp>
            <p:nvSpPr>
              <p:cNvPr id="78" name="Oval 69"/>
              <p:cNvSpPr>
                <a:spLocks noChangeArrowheads="1"/>
              </p:cNvSpPr>
              <p:nvPr/>
            </p:nvSpPr>
            <p:spPr bwMode="auto">
              <a:xfrm>
                <a:off x="1002" y="2606"/>
                <a:ext cx="91" cy="91"/>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79" name="Oval 70"/>
              <p:cNvSpPr>
                <a:spLocks noChangeArrowheads="1"/>
              </p:cNvSpPr>
              <p:nvPr/>
            </p:nvSpPr>
            <p:spPr bwMode="auto">
              <a:xfrm>
                <a:off x="866" y="2606"/>
                <a:ext cx="91" cy="91"/>
              </a:xfrm>
              <a:prstGeom prst="ellipse">
                <a:avLst/>
              </a:prstGeom>
              <a:solidFill>
                <a:srgbClr val="3366FF"/>
              </a:solidFill>
              <a:ln w="19050">
                <a:noFill/>
                <a:round/>
                <a:headEnd/>
                <a:tailEnd/>
              </a:ln>
              <a:effectLst/>
            </p:spPr>
            <p:txBody>
              <a:bodyPr wrap="none" anchor="ctr">
                <a:prstTxWarp prst="textNoShape">
                  <a:avLst/>
                </a:prstTxWarp>
              </a:bodyPr>
              <a:lstStyle/>
              <a:p>
                <a:endParaRPr lang="en-US"/>
              </a:p>
            </p:txBody>
          </p:sp>
        </p:grpSp>
        <p:sp>
          <p:nvSpPr>
            <p:cNvPr id="72" name="Oval 71"/>
            <p:cNvSpPr>
              <a:spLocks noChangeArrowheads="1"/>
            </p:cNvSpPr>
            <p:nvPr/>
          </p:nvSpPr>
          <p:spPr bwMode="auto">
            <a:xfrm>
              <a:off x="3770313" y="5063785"/>
              <a:ext cx="144463" cy="144462"/>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73" name="Oval 72"/>
            <p:cNvSpPr>
              <a:spLocks noChangeArrowheads="1"/>
            </p:cNvSpPr>
            <p:nvPr/>
          </p:nvSpPr>
          <p:spPr bwMode="auto">
            <a:xfrm>
              <a:off x="3770313" y="5424147"/>
              <a:ext cx="144463" cy="144462"/>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74" name="Oval 73"/>
            <p:cNvSpPr>
              <a:spLocks noChangeArrowheads="1"/>
            </p:cNvSpPr>
            <p:nvPr/>
          </p:nvSpPr>
          <p:spPr bwMode="auto">
            <a:xfrm>
              <a:off x="5915025" y="4344647"/>
              <a:ext cx="144463" cy="144462"/>
            </a:xfrm>
            <a:prstGeom prst="ellipse">
              <a:avLst/>
            </a:prstGeom>
            <a:solidFill>
              <a:srgbClr val="3366FF"/>
            </a:solidFill>
            <a:ln w="19050">
              <a:noFill/>
              <a:round/>
              <a:headEnd/>
              <a:tailEnd/>
            </a:ln>
            <a:effectLst/>
          </p:spPr>
          <p:txBody>
            <a:bodyPr wrap="none" anchor="ctr">
              <a:prstTxWarp prst="textNoShape">
                <a:avLst/>
              </a:prstTxWarp>
            </a:bodyPr>
            <a:lstStyle/>
            <a:p>
              <a:endParaRPr lang="en-US"/>
            </a:p>
          </p:txBody>
        </p:sp>
        <p:sp>
          <p:nvSpPr>
            <p:cNvPr id="75" name="Oval 74"/>
            <p:cNvSpPr>
              <a:spLocks noChangeArrowheads="1"/>
            </p:cNvSpPr>
            <p:nvPr/>
          </p:nvSpPr>
          <p:spPr bwMode="auto">
            <a:xfrm>
              <a:off x="5915025" y="4776447"/>
              <a:ext cx="144463" cy="144462"/>
            </a:xfrm>
            <a:prstGeom prst="ellipse">
              <a:avLst/>
            </a:prstGeom>
            <a:solidFill>
              <a:srgbClr val="3366FF"/>
            </a:solidFill>
            <a:ln w="19050">
              <a:noFill/>
              <a:round/>
              <a:headEnd/>
              <a:tailEnd/>
            </a:ln>
            <a:effectLst/>
          </p:spPr>
          <p:txBody>
            <a:bodyPr wrap="none" anchor="ctr">
              <a:prstTxWarp prst="textNoShape">
                <a:avLst/>
              </a:prstTxWarp>
            </a:bodyPr>
            <a:lstStyle/>
            <a:p>
              <a:endParaRPr lang="en-US"/>
            </a:p>
          </p:txBody>
        </p:sp>
        <p:sp>
          <p:nvSpPr>
            <p:cNvPr id="76" name="Oval 75"/>
            <p:cNvSpPr>
              <a:spLocks noChangeArrowheads="1"/>
            </p:cNvSpPr>
            <p:nvPr/>
          </p:nvSpPr>
          <p:spPr bwMode="auto">
            <a:xfrm>
              <a:off x="7356475" y="4560547"/>
              <a:ext cx="144463" cy="144462"/>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77" name="Oval 76"/>
            <p:cNvSpPr>
              <a:spLocks noChangeArrowheads="1"/>
            </p:cNvSpPr>
            <p:nvPr/>
          </p:nvSpPr>
          <p:spPr bwMode="auto">
            <a:xfrm>
              <a:off x="7140575" y="4560547"/>
              <a:ext cx="144463" cy="144462"/>
            </a:xfrm>
            <a:prstGeom prst="ellipse">
              <a:avLst/>
            </a:prstGeom>
            <a:solidFill>
              <a:srgbClr val="3366FF"/>
            </a:solidFill>
            <a:ln w="19050">
              <a:noFill/>
              <a:round/>
              <a:headEnd/>
              <a:tailEnd/>
            </a:ln>
            <a:effectLst/>
          </p:spPr>
          <p:txBody>
            <a:bodyPr wrap="none" anchor="ctr">
              <a:prstTxWarp prst="textNoShape">
                <a:avLst/>
              </a:prstTxWarp>
            </a:bodyPr>
            <a:lstStyle/>
            <a:p>
              <a:endParaRPr lang="en-US"/>
            </a:p>
          </p:txBody>
        </p:sp>
        <p:sp>
          <p:nvSpPr>
            <p:cNvPr id="87" name="TextBox 86"/>
            <p:cNvSpPr txBox="1"/>
            <p:nvPr/>
          </p:nvSpPr>
          <p:spPr>
            <a:xfrm>
              <a:off x="1686463" y="5916755"/>
              <a:ext cx="6400936" cy="400110"/>
            </a:xfrm>
            <a:prstGeom prst="rect">
              <a:avLst/>
            </a:prstGeom>
            <a:noFill/>
          </p:spPr>
          <p:txBody>
            <a:bodyPr wrap="none" rtlCol="0">
              <a:spAutoFit/>
            </a:bodyPr>
            <a:lstStyle/>
            <a:p>
              <a:r>
                <a:rPr lang="en-US" sz="2000" dirty="0" smtClean="0"/>
                <a:t>Fault collapsing reduces the set of faults by about 50%</a:t>
              </a:r>
              <a:endParaRPr lang="en-US" sz="2000" dirty="0"/>
            </a:p>
          </p:txBody>
        </p:sp>
        <p:sp>
          <p:nvSpPr>
            <p:cNvPr id="88" name="Freeform 104"/>
            <p:cNvSpPr>
              <a:spLocks/>
            </p:cNvSpPr>
            <p:nvPr/>
          </p:nvSpPr>
          <p:spPr bwMode="auto">
            <a:xfrm>
              <a:off x="6394880" y="4486636"/>
              <a:ext cx="643665" cy="57644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175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sz="1600"/>
            </a:p>
          </p:txBody>
        </p:sp>
      </p:grpSp>
      <p:sp>
        <p:nvSpPr>
          <p:cNvPr id="89" name="Freeform 104"/>
          <p:cNvSpPr>
            <a:spLocks/>
          </p:cNvSpPr>
          <p:nvPr/>
        </p:nvSpPr>
        <p:spPr bwMode="auto">
          <a:xfrm>
            <a:off x="6394880" y="2144714"/>
            <a:ext cx="643665" cy="57644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175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sz="160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xit" presetSubtype="0" fill="hold" nodeType="clickEffect">
                                  <p:stCondLst>
                                    <p:cond delay="0"/>
                                  </p:stCondLst>
                                  <p:childTnLst>
                                    <p:anim calcmode="lin" valueType="num">
                                      <p:cBhvr>
                                        <p:cTn id="6" dur="1000"/>
                                        <p:tgtEl>
                                          <p:spTgt spid="3"/>
                                        </p:tgtEl>
                                        <p:attrNameLst>
                                          <p:attrName>ppt_x</p:attrName>
                                        </p:attrNameLst>
                                      </p:cBhvr>
                                      <p:tavLst>
                                        <p:tav tm="0">
                                          <p:val>
                                            <p:strVal val="ppt_x"/>
                                          </p:val>
                                        </p:tav>
                                        <p:tav tm="100000">
                                          <p:val>
                                            <p:strVal val="ppt_x-.2"/>
                                          </p:val>
                                        </p:tav>
                                      </p:tavLst>
                                    </p:anim>
                                    <p:anim calcmode="lin" valueType="num">
                                      <p:cBhvr>
                                        <p:cTn id="7" dur="1000"/>
                                        <p:tgtEl>
                                          <p:spTgt spid="3"/>
                                        </p:tgtEl>
                                        <p:attrNameLst>
                                          <p:attrName>ppt_y</p:attrName>
                                        </p:attrNameLst>
                                      </p:cBhvr>
                                      <p:tavLst>
                                        <p:tav tm="0">
                                          <p:val>
                                            <p:strVal val="ppt_y"/>
                                          </p:val>
                                        </p:tav>
                                        <p:tav tm="100000">
                                          <p:val>
                                            <p:strVal val="ppt_y"/>
                                          </p:val>
                                        </p:tav>
                                      </p:tavLst>
                                    </p:anim>
                                    <p:animEffect transition="out" filter="fade">
                                      <p:cBhvr>
                                        <p:cTn id="8" dur="1000"/>
                                        <p:tgtEl>
                                          <p:spTgt spid="3"/>
                                        </p:tgtEl>
                                      </p:cBhvr>
                                    </p:animEffect>
                                    <p:set>
                                      <p:cBhvr>
                                        <p:cTn id="9" dur="1" fill="hold">
                                          <p:stCondLst>
                                            <p:cond delay="999"/>
                                          </p:stCondLst>
                                        </p:cTn>
                                        <p:tgtEl>
                                          <p:spTgt spid="3"/>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29" presetClass="exit" presetSubtype="0" fill="hold" nodeType="clickEffect">
                                  <p:stCondLst>
                                    <p:cond delay="0"/>
                                  </p:stCondLst>
                                  <p:childTnLst>
                                    <p:anim calcmode="lin" valueType="num">
                                      <p:cBhvr>
                                        <p:cTn id="13" dur="1000"/>
                                        <p:tgtEl>
                                          <p:spTgt spid="20"/>
                                        </p:tgtEl>
                                        <p:attrNameLst>
                                          <p:attrName>ppt_x</p:attrName>
                                        </p:attrNameLst>
                                      </p:cBhvr>
                                      <p:tavLst>
                                        <p:tav tm="0">
                                          <p:val>
                                            <p:strVal val="ppt_x"/>
                                          </p:val>
                                        </p:tav>
                                        <p:tav tm="100000">
                                          <p:val>
                                            <p:strVal val="ppt_x-.2"/>
                                          </p:val>
                                        </p:tav>
                                      </p:tavLst>
                                    </p:anim>
                                    <p:anim calcmode="lin" valueType="num">
                                      <p:cBhvr>
                                        <p:cTn id="14" dur="1000"/>
                                        <p:tgtEl>
                                          <p:spTgt spid="20"/>
                                        </p:tgtEl>
                                        <p:attrNameLst>
                                          <p:attrName>ppt_y</p:attrName>
                                        </p:attrNameLst>
                                      </p:cBhvr>
                                      <p:tavLst>
                                        <p:tav tm="0">
                                          <p:val>
                                            <p:strVal val="ppt_y"/>
                                          </p:val>
                                        </p:tav>
                                        <p:tav tm="100000">
                                          <p:val>
                                            <p:strVal val="ppt_y"/>
                                          </p:val>
                                        </p:tav>
                                      </p:tavLst>
                                    </p:anim>
                                    <p:animEffect transition="out" filter="fade">
                                      <p:cBhvr>
                                        <p:cTn id="15" dur="1000"/>
                                        <p:tgtEl>
                                          <p:spTgt spid="20"/>
                                        </p:tgtEl>
                                      </p:cBhvr>
                                    </p:animEffect>
                                    <p:set>
                                      <p:cBhvr>
                                        <p:cTn id="16" dur="1" fill="hold">
                                          <p:stCondLst>
                                            <p:cond delay="999"/>
                                          </p:stCondLst>
                                        </p:cTn>
                                        <p:tgtEl>
                                          <p:spTgt spid="20"/>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29" presetClass="exit" presetSubtype="0" fill="hold" nodeType="clickEffect">
                                  <p:stCondLst>
                                    <p:cond delay="0"/>
                                  </p:stCondLst>
                                  <p:childTnLst>
                                    <p:anim calcmode="lin" valueType="num">
                                      <p:cBhvr>
                                        <p:cTn id="20" dur="1000"/>
                                        <p:tgtEl>
                                          <p:spTgt spid="29"/>
                                        </p:tgtEl>
                                        <p:attrNameLst>
                                          <p:attrName>ppt_x</p:attrName>
                                        </p:attrNameLst>
                                      </p:cBhvr>
                                      <p:tavLst>
                                        <p:tav tm="0">
                                          <p:val>
                                            <p:strVal val="ppt_x"/>
                                          </p:val>
                                        </p:tav>
                                        <p:tav tm="100000">
                                          <p:val>
                                            <p:strVal val="ppt_x-.2"/>
                                          </p:val>
                                        </p:tav>
                                      </p:tavLst>
                                    </p:anim>
                                    <p:anim calcmode="lin" valueType="num">
                                      <p:cBhvr>
                                        <p:cTn id="21" dur="1000"/>
                                        <p:tgtEl>
                                          <p:spTgt spid="29"/>
                                        </p:tgtEl>
                                        <p:attrNameLst>
                                          <p:attrName>ppt_y</p:attrName>
                                        </p:attrNameLst>
                                      </p:cBhvr>
                                      <p:tavLst>
                                        <p:tav tm="0">
                                          <p:val>
                                            <p:strVal val="ppt_y"/>
                                          </p:val>
                                        </p:tav>
                                        <p:tav tm="100000">
                                          <p:val>
                                            <p:strVal val="ppt_y"/>
                                          </p:val>
                                        </p:tav>
                                      </p:tavLst>
                                    </p:anim>
                                    <p:animEffect transition="out" filter="fade">
                                      <p:cBhvr>
                                        <p:cTn id="22" dur="1000"/>
                                        <p:tgtEl>
                                          <p:spTgt spid="29"/>
                                        </p:tgtEl>
                                      </p:cBhvr>
                                    </p:animEffect>
                                    <p:set>
                                      <p:cBhvr>
                                        <p:cTn id="23" dur="1" fill="hold">
                                          <p:stCondLst>
                                            <p:cond delay="999"/>
                                          </p:stCondLst>
                                        </p:cTn>
                                        <p:tgtEl>
                                          <p:spTgt spid="29"/>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29" presetClass="exit" presetSubtype="0" fill="hold" nodeType="clickEffect">
                                  <p:stCondLst>
                                    <p:cond delay="0"/>
                                  </p:stCondLst>
                                  <p:childTnLst>
                                    <p:anim calcmode="lin" valueType="num">
                                      <p:cBhvr>
                                        <p:cTn id="27" dur="1000"/>
                                        <p:tgtEl>
                                          <p:spTgt spid="23"/>
                                        </p:tgtEl>
                                        <p:attrNameLst>
                                          <p:attrName>ppt_x</p:attrName>
                                        </p:attrNameLst>
                                      </p:cBhvr>
                                      <p:tavLst>
                                        <p:tav tm="0">
                                          <p:val>
                                            <p:strVal val="ppt_x"/>
                                          </p:val>
                                        </p:tav>
                                        <p:tav tm="100000">
                                          <p:val>
                                            <p:strVal val="ppt_x-.2"/>
                                          </p:val>
                                        </p:tav>
                                      </p:tavLst>
                                    </p:anim>
                                    <p:anim calcmode="lin" valueType="num">
                                      <p:cBhvr>
                                        <p:cTn id="28" dur="1000"/>
                                        <p:tgtEl>
                                          <p:spTgt spid="23"/>
                                        </p:tgtEl>
                                        <p:attrNameLst>
                                          <p:attrName>ppt_y</p:attrName>
                                        </p:attrNameLst>
                                      </p:cBhvr>
                                      <p:tavLst>
                                        <p:tav tm="0">
                                          <p:val>
                                            <p:strVal val="ppt_y"/>
                                          </p:val>
                                        </p:tav>
                                        <p:tav tm="100000">
                                          <p:val>
                                            <p:strVal val="ppt_y"/>
                                          </p:val>
                                        </p:tav>
                                      </p:tavLst>
                                    </p:anim>
                                    <p:animEffect transition="out" filter="fade">
                                      <p:cBhvr>
                                        <p:cTn id="29" dur="1000"/>
                                        <p:tgtEl>
                                          <p:spTgt spid="23"/>
                                        </p:tgtEl>
                                      </p:cBhvr>
                                    </p:animEffect>
                                    <p:set>
                                      <p:cBhvr>
                                        <p:cTn id="30" dur="1" fill="hold">
                                          <p:stCondLst>
                                            <p:cond delay="999"/>
                                          </p:stCondLst>
                                        </p:cTn>
                                        <p:tgtEl>
                                          <p:spTgt spid="23"/>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29" presetClass="exit" presetSubtype="0" fill="hold" nodeType="clickEffect">
                                  <p:stCondLst>
                                    <p:cond delay="0"/>
                                  </p:stCondLst>
                                  <p:childTnLst>
                                    <p:anim calcmode="lin" valueType="num">
                                      <p:cBhvr>
                                        <p:cTn id="34" dur="1000"/>
                                        <p:tgtEl>
                                          <p:spTgt spid="14"/>
                                        </p:tgtEl>
                                        <p:attrNameLst>
                                          <p:attrName>ppt_x</p:attrName>
                                        </p:attrNameLst>
                                      </p:cBhvr>
                                      <p:tavLst>
                                        <p:tav tm="0">
                                          <p:val>
                                            <p:strVal val="ppt_x"/>
                                          </p:val>
                                        </p:tav>
                                        <p:tav tm="100000">
                                          <p:val>
                                            <p:strVal val="ppt_x-.2"/>
                                          </p:val>
                                        </p:tav>
                                      </p:tavLst>
                                    </p:anim>
                                    <p:anim calcmode="lin" valueType="num">
                                      <p:cBhvr>
                                        <p:cTn id="35" dur="1000"/>
                                        <p:tgtEl>
                                          <p:spTgt spid="14"/>
                                        </p:tgtEl>
                                        <p:attrNameLst>
                                          <p:attrName>ppt_y</p:attrName>
                                        </p:attrNameLst>
                                      </p:cBhvr>
                                      <p:tavLst>
                                        <p:tav tm="0">
                                          <p:val>
                                            <p:strVal val="ppt_y"/>
                                          </p:val>
                                        </p:tav>
                                        <p:tav tm="100000">
                                          <p:val>
                                            <p:strVal val="ppt_y"/>
                                          </p:val>
                                        </p:tav>
                                      </p:tavLst>
                                    </p:anim>
                                    <p:animEffect transition="out" filter="fade">
                                      <p:cBhvr>
                                        <p:cTn id="36" dur="1000"/>
                                        <p:tgtEl>
                                          <p:spTgt spid="14"/>
                                        </p:tgtEl>
                                      </p:cBhvr>
                                    </p:animEffect>
                                    <p:set>
                                      <p:cBhvr>
                                        <p:cTn id="37" dur="1" fill="hold">
                                          <p:stCondLst>
                                            <p:cond delay="999"/>
                                          </p:stCondLst>
                                        </p:cTn>
                                        <p:tgtEl>
                                          <p:spTgt spid="14"/>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29" presetClass="exit" presetSubtype="0" fill="hold" nodeType="clickEffect">
                                  <p:stCondLst>
                                    <p:cond delay="0"/>
                                  </p:stCondLst>
                                  <p:childTnLst>
                                    <p:anim calcmode="lin" valueType="num">
                                      <p:cBhvr>
                                        <p:cTn id="41" dur="1000"/>
                                        <p:tgtEl>
                                          <p:spTgt spid="13"/>
                                        </p:tgtEl>
                                        <p:attrNameLst>
                                          <p:attrName>ppt_x</p:attrName>
                                        </p:attrNameLst>
                                      </p:cBhvr>
                                      <p:tavLst>
                                        <p:tav tm="0">
                                          <p:val>
                                            <p:strVal val="ppt_x"/>
                                          </p:val>
                                        </p:tav>
                                        <p:tav tm="100000">
                                          <p:val>
                                            <p:strVal val="ppt_x-.2"/>
                                          </p:val>
                                        </p:tav>
                                      </p:tavLst>
                                    </p:anim>
                                    <p:anim calcmode="lin" valueType="num">
                                      <p:cBhvr>
                                        <p:cTn id="42" dur="1000"/>
                                        <p:tgtEl>
                                          <p:spTgt spid="13"/>
                                        </p:tgtEl>
                                        <p:attrNameLst>
                                          <p:attrName>ppt_y</p:attrName>
                                        </p:attrNameLst>
                                      </p:cBhvr>
                                      <p:tavLst>
                                        <p:tav tm="0">
                                          <p:val>
                                            <p:strVal val="ppt_y"/>
                                          </p:val>
                                        </p:tav>
                                        <p:tav tm="100000">
                                          <p:val>
                                            <p:strVal val="ppt_y"/>
                                          </p:val>
                                        </p:tav>
                                      </p:tavLst>
                                    </p:anim>
                                    <p:animEffect transition="out" filter="fade">
                                      <p:cBhvr>
                                        <p:cTn id="43" dur="1000"/>
                                        <p:tgtEl>
                                          <p:spTgt spid="13"/>
                                        </p:tgtEl>
                                      </p:cBhvr>
                                    </p:animEffect>
                                    <p:set>
                                      <p:cBhvr>
                                        <p:cTn id="44" dur="1" fill="hold">
                                          <p:stCondLst>
                                            <p:cond delay="999"/>
                                          </p:stCondLst>
                                        </p:cTn>
                                        <p:tgtEl>
                                          <p:spTgt spid="13"/>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29" presetClass="exit" presetSubtype="0" fill="hold" nodeType="clickEffect">
                                  <p:stCondLst>
                                    <p:cond delay="0"/>
                                  </p:stCondLst>
                                  <p:childTnLst>
                                    <p:anim calcmode="lin" valueType="num">
                                      <p:cBhvr>
                                        <p:cTn id="48" dur="1000"/>
                                        <p:tgtEl>
                                          <p:spTgt spid="15"/>
                                        </p:tgtEl>
                                        <p:attrNameLst>
                                          <p:attrName>ppt_x</p:attrName>
                                        </p:attrNameLst>
                                      </p:cBhvr>
                                      <p:tavLst>
                                        <p:tav tm="0">
                                          <p:val>
                                            <p:strVal val="ppt_x"/>
                                          </p:val>
                                        </p:tav>
                                        <p:tav tm="100000">
                                          <p:val>
                                            <p:strVal val="ppt_x-.2"/>
                                          </p:val>
                                        </p:tav>
                                      </p:tavLst>
                                    </p:anim>
                                    <p:anim calcmode="lin" valueType="num">
                                      <p:cBhvr>
                                        <p:cTn id="49" dur="1000"/>
                                        <p:tgtEl>
                                          <p:spTgt spid="15"/>
                                        </p:tgtEl>
                                        <p:attrNameLst>
                                          <p:attrName>ppt_y</p:attrName>
                                        </p:attrNameLst>
                                      </p:cBhvr>
                                      <p:tavLst>
                                        <p:tav tm="0">
                                          <p:val>
                                            <p:strVal val="ppt_y"/>
                                          </p:val>
                                        </p:tav>
                                        <p:tav tm="100000">
                                          <p:val>
                                            <p:strVal val="ppt_y"/>
                                          </p:val>
                                        </p:tav>
                                      </p:tavLst>
                                    </p:anim>
                                    <p:animEffect transition="out" filter="fade">
                                      <p:cBhvr>
                                        <p:cTn id="50" dur="1000"/>
                                        <p:tgtEl>
                                          <p:spTgt spid="15"/>
                                        </p:tgtEl>
                                      </p:cBhvr>
                                    </p:animEffect>
                                    <p:set>
                                      <p:cBhvr>
                                        <p:cTn id="51" dur="1" fill="hold">
                                          <p:stCondLst>
                                            <p:cond delay="999"/>
                                          </p:stCondLst>
                                        </p:cTn>
                                        <p:tgtEl>
                                          <p:spTgt spid="15"/>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29" presetClass="exit" presetSubtype="0" fill="hold" nodeType="clickEffect">
                                  <p:stCondLst>
                                    <p:cond delay="0"/>
                                  </p:stCondLst>
                                  <p:childTnLst>
                                    <p:anim calcmode="lin" valueType="num">
                                      <p:cBhvr>
                                        <p:cTn id="55" dur="1000"/>
                                        <p:tgtEl>
                                          <p:spTgt spid="32"/>
                                        </p:tgtEl>
                                        <p:attrNameLst>
                                          <p:attrName>ppt_x</p:attrName>
                                        </p:attrNameLst>
                                      </p:cBhvr>
                                      <p:tavLst>
                                        <p:tav tm="0">
                                          <p:val>
                                            <p:strVal val="ppt_x"/>
                                          </p:val>
                                        </p:tav>
                                        <p:tav tm="100000">
                                          <p:val>
                                            <p:strVal val="ppt_x-.2"/>
                                          </p:val>
                                        </p:tav>
                                      </p:tavLst>
                                    </p:anim>
                                    <p:anim calcmode="lin" valueType="num">
                                      <p:cBhvr>
                                        <p:cTn id="56" dur="1000"/>
                                        <p:tgtEl>
                                          <p:spTgt spid="32"/>
                                        </p:tgtEl>
                                        <p:attrNameLst>
                                          <p:attrName>ppt_y</p:attrName>
                                        </p:attrNameLst>
                                      </p:cBhvr>
                                      <p:tavLst>
                                        <p:tav tm="0">
                                          <p:val>
                                            <p:strVal val="ppt_y"/>
                                          </p:val>
                                        </p:tav>
                                        <p:tav tm="100000">
                                          <p:val>
                                            <p:strVal val="ppt_y"/>
                                          </p:val>
                                        </p:tav>
                                      </p:tavLst>
                                    </p:anim>
                                    <p:animEffect transition="out" filter="fade">
                                      <p:cBhvr>
                                        <p:cTn id="57" dur="1000"/>
                                        <p:tgtEl>
                                          <p:spTgt spid="32"/>
                                        </p:tgtEl>
                                      </p:cBhvr>
                                    </p:animEffect>
                                    <p:set>
                                      <p:cBhvr>
                                        <p:cTn id="58" dur="1" fill="hold">
                                          <p:stCondLst>
                                            <p:cond delay="999"/>
                                          </p:stCondLst>
                                        </p:cTn>
                                        <p:tgtEl>
                                          <p:spTgt spid="32"/>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 of local analysis</a:t>
            </a:r>
            <a:endParaRPr lang="en-US" dirty="0"/>
          </a:p>
        </p:txBody>
      </p:sp>
      <p:sp>
        <p:nvSpPr>
          <p:cNvPr id="3" name="Content Placeholder 2"/>
          <p:cNvSpPr>
            <a:spLocks noGrp="1"/>
          </p:cNvSpPr>
          <p:nvPr>
            <p:ph idx="1"/>
          </p:nvPr>
        </p:nvSpPr>
        <p:spPr>
          <a:xfrm>
            <a:off x="676275" y="4459450"/>
            <a:ext cx="8229600" cy="1655117"/>
          </a:xfrm>
        </p:spPr>
        <p:txBody>
          <a:bodyPr/>
          <a:lstStyle/>
          <a:p>
            <a:r>
              <a:rPr lang="en-US" dirty="0" smtClean="0"/>
              <a:t>Confined to </a:t>
            </a:r>
            <a:r>
              <a:rPr lang="en-US" dirty="0" err="1" smtClean="0"/>
              <a:t>fanout</a:t>
            </a:r>
            <a:r>
              <a:rPr lang="en-US" dirty="0" smtClean="0"/>
              <a:t>-free circuits as the analysis is limited to equivalences between single faults</a:t>
            </a:r>
          </a:p>
          <a:p>
            <a:r>
              <a:rPr lang="en-US" dirty="0" smtClean="0"/>
              <a:t>A fault on stem is equivalent to a multiple fault of the </a:t>
            </a:r>
            <a:r>
              <a:rPr lang="en-US" dirty="0" err="1" smtClean="0"/>
              <a:t>fanout</a:t>
            </a:r>
            <a:r>
              <a:rPr lang="en-US" dirty="0" smtClean="0"/>
              <a:t> branches</a:t>
            </a:r>
            <a:endParaRPr lang="en-US" dirty="0"/>
          </a:p>
        </p:txBody>
      </p:sp>
      <p:grpSp>
        <p:nvGrpSpPr>
          <p:cNvPr id="4" name="Group 3"/>
          <p:cNvGrpSpPr/>
          <p:nvPr/>
        </p:nvGrpSpPr>
        <p:grpSpPr>
          <a:xfrm>
            <a:off x="2574496" y="2109612"/>
            <a:ext cx="5606366" cy="1943100"/>
            <a:chOff x="2574496" y="2284237"/>
            <a:chExt cx="5606366" cy="1943100"/>
          </a:xfrm>
        </p:grpSpPr>
        <p:sp>
          <p:nvSpPr>
            <p:cNvPr id="6" name="Freeform 5"/>
            <p:cNvSpPr>
              <a:spLocks/>
            </p:cNvSpPr>
            <p:nvPr/>
          </p:nvSpPr>
          <p:spPr bwMode="auto">
            <a:xfrm>
              <a:off x="4735084" y="2787475"/>
              <a:ext cx="673100" cy="936625"/>
            </a:xfrm>
            <a:custGeom>
              <a:avLst/>
              <a:gdLst/>
              <a:ahLst/>
              <a:cxnLst>
                <a:cxn ang="0">
                  <a:pos x="453" y="0"/>
                </a:cxn>
                <a:cxn ang="0">
                  <a:pos x="0" y="0"/>
                </a:cxn>
                <a:cxn ang="0">
                  <a:pos x="0" y="544"/>
                </a:cxn>
                <a:cxn ang="0">
                  <a:pos x="499" y="544"/>
                </a:cxn>
              </a:cxnLst>
              <a:rect l="0" t="0" r="r" b="b"/>
              <a:pathLst>
                <a:path w="499" h="544">
                  <a:moveTo>
                    <a:pt x="453" y="0"/>
                  </a:moveTo>
                  <a:lnTo>
                    <a:pt x="0" y="0"/>
                  </a:lnTo>
                  <a:lnTo>
                    <a:pt x="0" y="544"/>
                  </a:lnTo>
                  <a:lnTo>
                    <a:pt x="499" y="544"/>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7" name="Freeform 6"/>
            <p:cNvSpPr>
              <a:spLocks/>
            </p:cNvSpPr>
            <p:nvPr/>
          </p:nvSpPr>
          <p:spPr bwMode="auto">
            <a:xfrm flipV="1">
              <a:off x="5743146" y="3447875"/>
              <a:ext cx="1295400" cy="460375"/>
            </a:xfrm>
            <a:custGeom>
              <a:avLst/>
              <a:gdLst/>
              <a:ahLst/>
              <a:cxnLst>
                <a:cxn ang="0">
                  <a:pos x="0" y="0"/>
                </a:cxn>
                <a:cxn ang="0">
                  <a:pos x="499" y="0"/>
                </a:cxn>
                <a:cxn ang="0">
                  <a:pos x="499" y="272"/>
                </a:cxn>
                <a:cxn ang="0">
                  <a:pos x="1180" y="272"/>
                </a:cxn>
              </a:cxnLst>
              <a:rect l="0" t="0" r="r" b="b"/>
              <a:pathLst>
                <a:path w="1180" h="272">
                  <a:moveTo>
                    <a:pt x="0" y="0"/>
                  </a:moveTo>
                  <a:lnTo>
                    <a:pt x="499" y="0"/>
                  </a:lnTo>
                  <a:lnTo>
                    <a:pt x="499" y="272"/>
                  </a:lnTo>
                  <a:lnTo>
                    <a:pt x="1180" y="272"/>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8" name="Freeform 7"/>
            <p:cNvSpPr>
              <a:spLocks/>
            </p:cNvSpPr>
            <p:nvPr/>
          </p:nvSpPr>
          <p:spPr bwMode="auto">
            <a:xfrm>
              <a:off x="5743146" y="2571575"/>
              <a:ext cx="1295400" cy="460375"/>
            </a:xfrm>
            <a:custGeom>
              <a:avLst/>
              <a:gdLst/>
              <a:ahLst/>
              <a:cxnLst>
                <a:cxn ang="0">
                  <a:pos x="0" y="0"/>
                </a:cxn>
                <a:cxn ang="0">
                  <a:pos x="499" y="0"/>
                </a:cxn>
                <a:cxn ang="0">
                  <a:pos x="499" y="272"/>
                </a:cxn>
                <a:cxn ang="0">
                  <a:pos x="1180" y="272"/>
                </a:cxn>
              </a:cxnLst>
              <a:rect l="0" t="0" r="r" b="b"/>
              <a:pathLst>
                <a:path w="1180" h="272">
                  <a:moveTo>
                    <a:pt x="0" y="0"/>
                  </a:moveTo>
                  <a:lnTo>
                    <a:pt x="499" y="0"/>
                  </a:lnTo>
                  <a:lnTo>
                    <a:pt x="499" y="272"/>
                  </a:lnTo>
                  <a:lnTo>
                    <a:pt x="1180" y="272"/>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9" name="Line 8"/>
            <p:cNvSpPr>
              <a:spLocks noChangeShapeType="1"/>
            </p:cNvSpPr>
            <p:nvPr/>
          </p:nvSpPr>
          <p:spPr bwMode="auto">
            <a:xfrm flipH="1">
              <a:off x="7183009" y="3231975"/>
              <a:ext cx="874713" cy="0"/>
            </a:xfrm>
            <a:prstGeom prst="line">
              <a:avLst/>
            </a:prstGeom>
            <a:noFill/>
            <a:ln w="3810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a:p>
          </p:txBody>
        </p:sp>
        <p:grpSp>
          <p:nvGrpSpPr>
            <p:cNvPr id="10" name="Group 9"/>
            <p:cNvGrpSpPr>
              <a:grpSpLocks/>
            </p:cNvGrpSpPr>
            <p:nvPr/>
          </p:nvGrpSpPr>
          <p:grpSpPr bwMode="auto">
            <a:xfrm>
              <a:off x="2574496" y="2411237"/>
              <a:ext cx="2735263" cy="1701800"/>
              <a:chOff x="2437" y="2485"/>
              <a:chExt cx="806" cy="1072"/>
            </a:xfrm>
          </p:grpSpPr>
          <p:sp>
            <p:nvSpPr>
              <p:cNvPr id="26" name="Line 10"/>
              <p:cNvSpPr>
                <a:spLocks noChangeShapeType="1"/>
              </p:cNvSpPr>
              <p:nvPr/>
            </p:nvSpPr>
            <p:spPr bwMode="auto">
              <a:xfrm flipH="1">
                <a:off x="2437" y="3557"/>
                <a:ext cx="797"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27" name="Line 11"/>
              <p:cNvSpPr>
                <a:spLocks noChangeShapeType="1"/>
              </p:cNvSpPr>
              <p:nvPr/>
            </p:nvSpPr>
            <p:spPr bwMode="auto">
              <a:xfrm flipH="1">
                <a:off x="2446" y="2485"/>
                <a:ext cx="797"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grpSp>
        <p:sp>
          <p:nvSpPr>
            <p:cNvPr id="11" name="AutoShape 12"/>
            <p:cNvSpPr>
              <a:spLocks noChangeArrowheads="1"/>
            </p:cNvSpPr>
            <p:nvPr/>
          </p:nvSpPr>
          <p:spPr bwMode="auto">
            <a:xfrm rot="10800000" flipH="1">
              <a:off x="5179584" y="2284237"/>
              <a:ext cx="695325" cy="622300"/>
            </a:xfrm>
            <a:prstGeom prst="flowChartDelay">
              <a:avLst/>
            </a:prstGeom>
            <a:solidFill>
              <a:srgbClr val="FFFFFF"/>
            </a:solidFill>
            <a:ln w="3175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3" name="Line 17"/>
            <p:cNvSpPr>
              <a:spLocks noChangeShapeType="1"/>
            </p:cNvSpPr>
            <p:nvPr/>
          </p:nvSpPr>
          <p:spPr bwMode="auto">
            <a:xfrm flipH="1">
              <a:off x="3727021" y="3262137"/>
              <a:ext cx="1008063" cy="0"/>
            </a:xfrm>
            <a:prstGeom prst="line">
              <a:avLst/>
            </a:prstGeom>
            <a:noFill/>
            <a:ln w="19050">
              <a:solidFill>
                <a:srgbClr val="000000"/>
              </a:solidFill>
              <a:round/>
              <a:headEnd type="oval" w="med" len="med"/>
              <a:tailEnd/>
            </a:ln>
            <a:effectLst/>
          </p:spPr>
          <p:txBody>
            <a:bodyPr wrap="none" anchor="ctr">
              <a:prstTxWarp prst="textNoShape">
                <a:avLst/>
              </a:prstTxWarp>
            </a:bodyPr>
            <a:lstStyle/>
            <a:p>
              <a:endParaRPr lang="en-US"/>
            </a:p>
          </p:txBody>
        </p:sp>
        <p:sp>
          <p:nvSpPr>
            <p:cNvPr id="14" name="AutoShape 18"/>
            <p:cNvSpPr>
              <a:spLocks noChangeArrowheads="1"/>
            </p:cNvSpPr>
            <p:nvPr/>
          </p:nvSpPr>
          <p:spPr bwMode="auto">
            <a:xfrm rot="10800000" flipH="1">
              <a:off x="5192284" y="3605037"/>
              <a:ext cx="695325" cy="622300"/>
            </a:xfrm>
            <a:prstGeom prst="flowChartDelay">
              <a:avLst/>
            </a:prstGeom>
            <a:solidFill>
              <a:srgbClr val="FFFFFF"/>
            </a:solidFill>
            <a:ln w="3175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5" name="Line 39"/>
            <p:cNvSpPr>
              <a:spLocks noChangeShapeType="1"/>
            </p:cNvSpPr>
            <p:nvPr/>
          </p:nvSpPr>
          <p:spPr bwMode="auto">
            <a:xfrm flipH="1">
              <a:off x="2574496" y="3119262"/>
              <a:ext cx="1090613"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6" name="Line 40"/>
            <p:cNvSpPr>
              <a:spLocks noChangeShapeType="1"/>
            </p:cNvSpPr>
            <p:nvPr/>
          </p:nvSpPr>
          <p:spPr bwMode="auto">
            <a:xfrm flipH="1">
              <a:off x="2574496" y="3449462"/>
              <a:ext cx="1090613" cy="0"/>
            </a:xfrm>
            <a:prstGeom prst="line">
              <a:avLst/>
            </a:prstGeom>
            <a:noFill/>
            <a:ln w="3810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8" name="AutoShape 34"/>
            <p:cNvSpPr>
              <a:spLocks noChangeAspect="1" noChangeArrowheads="1"/>
            </p:cNvSpPr>
            <p:nvPr/>
          </p:nvSpPr>
          <p:spPr bwMode="auto">
            <a:xfrm>
              <a:off x="4160409" y="3200225"/>
              <a:ext cx="130175" cy="128588"/>
            </a:xfrm>
            <a:prstGeom prst="flowChartConnector">
              <a:avLst/>
            </a:prstGeom>
            <a:solidFill>
              <a:srgbClr val="FFFFFF"/>
            </a:solid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8" name="Text Box 42"/>
            <p:cNvSpPr txBox="1">
              <a:spLocks noChangeArrowheads="1"/>
            </p:cNvSpPr>
            <p:nvPr/>
          </p:nvSpPr>
          <p:spPr bwMode="auto">
            <a:xfrm>
              <a:off x="2585608" y="3398301"/>
              <a:ext cx="710576" cy="369332"/>
            </a:xfrm>
            <a:prstGeom prst="rect">
              <a:avLst/>
            </a:prstGeom>
            <a:noFill/>
            <a:ln w="9525">
              <a:noFill/>
              <a:miter lim="800000"/>
              <a:headEnd/>
              <a:tailEnd/>
            </a:ln>
            <a:effectLst/>
          </p:spPr>
          <p:txBody>
            <a:bodyPr wrap="none">
              <a:prstTxWarp prst="textNoShape">
                <a:avLst/>
              </a:prstTxWarp>
              <a:spAutoFit/>
            </a:bodyPr>
            <a:lstStyle/>
            <a:p>
              <a:r>
                <a:rPr lang="pl-PL" noProof="1" smtClean="0"/>
                <a:t>s-a-1</a:t>
              </a:r>
              <a:endParaRPr lang="pl-PL" noProof="1"/>
            </a:p>
          </p:txBody>
        </p:sp>
        <p:sp>
          <p:nvSpPr>
            <p:cNvPr id="29" name="Text Box 43"/>
            <p:cNvSpPr txBox="1">
              <a:spLocks noChangeArrowheads="1"/>
            </p:cNvSpPr>
            <p:nvPr/>
          </p:nvSpPr>
          <p:spPr bwMode="auto">
            <a:xfrm>
              <a:off x="7470286" y="2838221"/>
              <a:ext cx="710576" cy="369332"/>
            </a:xfrm>
            <a:prstGeom prst="rect">
              <a:avLst/>
            </a:prstGeom>
            <a:noFill/>
            <a:ln w="9525">
              <a:noFill/>
              <a:miter lim="800000"/>
              <a:headEnd/>
              <a:tailEnd/>
            </a:ln>
            <a:effectLst/>
          </p:spPr>
          <p:txBody>
            <a:bodyPr wrap="none">
              <a:prstTxWarp prst="textNoShape">
                <a:avLst/>
              </a:prstTxWarp>
              <a:spAutoFit/>
            </a:bodyPr>
            <a:lstStyle/>
            <a:p>
              <a:r>
                <a:rPr lang="pl-PL" noProof="1" smtClean="0"/>
                <a:t>s-a-0</a:t>
              </a:r>
              <a:endParaRPr lang="pl-PL" noProof="1"/>
            </a:p>
          </p:txBody>
        </p:sp>
        <p:sp>
          <p:nvSpPr>
            <p:cNvPr id="30" name="Freeform 104"/>
            <p:cNvSpPr>
              <a:spLocks/>
            </p:cNvSpPr>
            <p:nvPr/>
          </p:nvSpPr>
          <p:spPr bwMode="auto">
            <a:xfrm>
              <a:off x="6716713" y="2931752"/>
              <a:ext cx="643665" cy="57644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175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sz="1600"/>
            </a:p>
          </p:txBody>
        </p:sp>
        <p:sp>
          <p:nvSpPr>
            <p:cNvPr id="31" name="Freeform 104"/>
            <p:cNvSpPr>
              <a:spLocks/>
            </p:cNvSpPr>
            <p:nvPr/>
          </p:nvSpPr>
          <p:spPr bwMode="auto">
            <a:xfrm>
              <a:off x="3516744" y="2973913"/>
              <a:ext cx="643665" cy="57644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175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sz="1600"/>
            </a:p>
          </p:txBody>
        </p:sp>
      </p:gr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Fanout</a:t>
            </a:r>
            <a:r>
              <a:rPr lang="en-US" dirty="0" smtClean="0"/>
              <a:t>-free circuits</a:t>
            </a:r>
            <a:endParaRPr lang="en-US" dirty="0"/>
          </a:p>
        </p:txBody>
      </p:sp>
      <p:sp>
        <p:nvSpPr>
          <p:cNvPr id="3" name="Content Placeholder 2"/>
          <p:cNvSpPr>
            <a:spLocks noGrp="1"/>
          </p:cNvSpPr>
          <p:nvPr>
            <p:ph idx="1"/>
          </p:nvPr>
        </p:nvSpPr>
        <p:spPr>
          <a:xfrm>
            <a:off x="706808" y="5262939"/>
            <a:ext cx="7979992" cy="951338"/>
          </a:xfrm>
        </p:spPr>
        <p:txBody>
          <a:bodyPr/>
          <a:lstStyle/>
          <a:p>
            <a:pPr marL="0" indent="0">
              <a:buNone/>
            </a:pPr>
            <a:r>
              <a:rPr lang="en-US" dirty="0" smtClean="0"/>
              <a:t>In a </a:t>
            </a:r>
            <a:r>
              <a:rPr lang="en-US" dirty="0" err="1" smtClean="0"/>
              <a:t>fanout</a:t>
            </a:r>
            <a:r>
              <a:rPr lang="en-US" dirty="0" smtClean="0"/>
              <a:t>-free circuit, any test set that detects all </a:t>
            </a:r>
            <a:r>
              <a:rPr lang="en-US" dirty="0" err="1" smtClean="0"/>
              <a:t>SSFs</a:t>
            </a:r>
            <a:r>
              <a:rPr lang="en-US" dirty="0" smtClean="0"/>
              <a:t> on the primary inputs detects all </a:t>
            </a:r>
            <a:r>
              <a:rPr lang="en-US" dirty="0" err="1" smtClean="0"/>
              <a:t>SSFs</a:t>
            </a:r>
            <a:endParaRPr lang="en-US" dirty="0"/>
          </a:p>
        </p:txBody>
      </p:sp>
      <p:sp>
        <p:nvSpPr>
          <p:cNvPr id="60" name="Freeform 42"/>
          <p:cNvSpPr>
            <a:spLocks/>
          </p:cNvSpPr>
          <p:nvPr/>
        </p:nvSpPr>
        <p:spPr bwMode="auto">
          <a:xfrm flipV="1">
            <a:off x="3900265" y="4462364"/>
            <a:ext cx="1441450" cy="215900"/>
          </a:xfrm>
          <a:custGeom>
            <a:avLst/>
            <a:gdLst/>
            <a:ahLst/>
            <a:cxnLst>
              <a:cxn ang="0">
                <a:pos x="0" y="0"/>
              </a:cxn>
              <a:cxn ang="0">
                <a:pos x="454" y="0"/>
              </a:cxn>
              <a:cxn ang="0">
                <a:pos x="454" y="408"/>
              </a:cxn>
              <a:cxn ang="0">
                <a:pos x="908" y="408"/>
              </a:cxn>
            </a:cxnLst>
            <a:rect l="0" t="0" r="r" b="b"/>
            <a:pathLst>
              <a:path w="908" h="408">
                <a:moveTo>
                  <a:pt x="0" y="0"/>
                </a:moveTo>
                <a:lnTo>
                  <a:pt x="454" y="0"/>
                </a:lnTo>
                <a:lnTo>
                  <a:pt x="454" y="408"/>
                </a:lnTo>
                <a:lnTo>
                  <a:pt x="908" y="408"/>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61" name="Freeform 41"/>
          <p:cNvSpPr>
            <a:spLocks/>
          </p:cNvSpPr>
          <p:nvPr/>
        </p:nvSpPr>
        <p:spPr bwMode="auto">
          <a:xfrm>
            <a:off x="3900265" y="3843239"/>
            <a:ext cx="1441450" cy="244475"/>
          </a:xfrm>
          <a:custGeom>
            <a:avLst/>
            <a:gdLst/>
            <a:ahLst/>
            <a:cxnLst>
              <a:cxn ang="0">
                <a:pos x="0" y="0"/>
              </a:cxn>
              <a:cxn ang="0">
                <a:pos x="454" y="0"/>
              </a:cxn>
              <a:cxn ang="0">
                <a:pos x="454" y="408"/>
              </a:cxn>
              <a:cxn ang="0">
                <a:pos x="908" y="408"/>
              </a:cxn>
            </a:cxnLst>
            <a:rect l="0" t="0" r="r" b="b"/>
            <a:pathLst>
              <a:path w="908" h="408">
                <a:moveTo>
                  <a:pt x="0" y="0"/>
                </a:moveTo>
                <a:lnTo>
                  <a:pt x="454" y="0"/>
                </a:lnTo>
                <a:lnTo>
                  <a:pt x="454" y="408"/>
                </a:lnTo>
                <a:lnTo>
                  <a:pt x="908" y="408"/>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62" name="Freeform 39"/>
          <p:cNvSpPr>
            <a:spLocks/>
          </p:cNvSpPr>
          <p:nvPr/>
        </p:nvSpPr>
        <p:spPr bwMode="auto">
          <a:xfrm>
            <a:off x="3900265" y="2158901"/>
            <a:ext cx="1441450" cy="244475"/>
          </a:xfrm>
          <a:custGeom>
            <a:avLst/>
            <a:gdLst/>
            <a:ahLst/>
            <a:cxnLst>
              <a:cxn ang="0">
                <a:pos x="0" y="0"/>
              </a:cxn>
              <a:cxn ang="0">
                <a:pos x="454" y="0"/>
              </a:cxn>
              <a:cxn ang="0">
                <a:pos x="454" y="408"/>
              </a:cxn>
              <a:cxn ang="0">
                <a:pos x="908" y="408"/>
              </a:cxn>
            </a:cxnLst>
            <a:rect l="0" t="0" r="r" b="b"/>
            <a:pathLst>
              <a:path w="908" h="408">
                <a:moveTo>
                  <a:pt x="0" y="0"/>
                </a:moveTo>
                <a:lnTo>
                  <a:pt x="454" y="0"/>
                </a:lnTo>
                <a:lnTo>
                  <a:pt x="454" y="408"/>
                </a:lnTo>
                <a:lnTo>
                  <a:pt x="908" y="408"/>
                </a:lnTo>
              </a:path>
            </a:pathLst>
          </a:custGeom>
          <a:noFill/>
          <a:ln w="34925" cap="flat" cmpd="sng" algn="ctr">
            <a:solidFill>
              <a:srgbClr val="FF0000"/>
            </a:solidFill>
            <a:prstDash val="solid"/>
            <a:round/>
            <a:headEnd type="none" w="med" len="med"/>
            <a:tailEnd type="none" w="med" len="med"/>
          </a:ln>
          <a:effectLst/>
        </p:spPr>
        <p:txBody>
          <a:bodyPr>
            <a:prstTxWarp prst="textNoShape">
              <a:avLst/>
            </a:prstTxWarp>
          </a:bodyPr>
          <a:lstStyle/>
          <a:p>
            <a:endParaRPr lang="en-US"/>
          </a:p>
        </p:txBody>
      </p:sp>
      <p:sp>
        <p:nvSpPr>
          <p:cNvPr id="63" name="Freeform 40"/>
          <p:cNvSpPr>
            <a:spLocks/>
          </p:cNvSpPr>
          <p:nvPr/>
        </p:nvSpPr>
        <p:spPr bwMode="auto">
          <a:xfrm flipV="1">
            <a:off x="3900265" y="2787551"/>
            <a:ext cx="1441450" cy="215900"/>
          </a:xfrm>
          <a:custGeom>
            <a:avLst/>
            <a:gdLst/>
            <a:ahLst/>
            <a:cxnLst>
              <a:cxn ang="0">
                <a:pos x="0" y="0"/>
              </a:cxn>
              <a:cxn ang="0">
                <a:pos x="454" y="0"/>
              </a:cxn>
              <a:cxn ang="0">
                <a:pos x="454" y="408"/>
              </a:cxn>
              <a:cxn ang="0">
                <a:pos x="908" y="408"/>
              </a:cxn>
            </a:cxnLst>
            <a:rect l="0" t="0" r="r" b="b"/>
            <a:pathLst>
              <a:path w="908" h="408">
                <a:moveTo>
                  <a:pt x="0" y="0"/>
                </a:moveTo>
                <a:lnTo>
                  <a:pt x="454" y="0"/>
                </a:lnTo>
                <a:lnTo>
                  <a:pt x="454" y="408"/>
                </a:lnTo>
                <a:lnTo>
                  <a:pt x="908" y="408"/>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64" name="Freeform 38"/>
          <p:cNvSpPr>
            <a:spLocks/>
          </p:cNvSpPr>
          <p:nvPr/>
        </p:nvSpPr>
        <p:spPr bwMode="auto">
          <a:xfrm flipV="1">
            <a:off x="5554440" y="3632101"/>
            <a:ext cx="1441450" cy="628650"/>
          </a:xfrm>
          <a:custGeom>
            <a:avLst/>
            <a:gdLst/>
            <a:ahLst/>
            <a:cxnLst>
              <a:cxn ang="0">
                <a:pos x="0" y="0"/>
              </a:cxn>
              <a:cxn ang="0">
                <a:pos x="454" y="0"/>
              </a:cxn>
              <a:cxn ang="0">
                <a:pos x="454" y="408"/>
              </a:cxn>
              <a:cxn ang="0">
                <a:pos x="908" y="408"/>
              </a:cxn>
            </a:cxnLst>
            <a:rect l="0" t="0" r="r" b="b"/>
            <a:pathLst>
              <a:path w="908" h="408">
                <a:moveTo>
                  <a:pt x="0" y="0"/>
                </a:moveTo>
                <a:lnTo>
                  <a:pt x="454" y="0"/>
                </a:lnTo>
                <a:lnTo>
                  <a:pt x="454" y="408"/>
                </a:lnTo>
                <a:lnTo>
                  <a:pt x="908" y="408"/>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65" name="Freeform 37"/>
          <p:cNvSpPr>
            <a:spLocks/>
          </p:cNvSpPr>
          <p:nvPr/>
        </p:nvSpPr>
        <p:spPr bwMode="auto">
          <a:xfrm>
            <a:off x="5554440" y="2582764"/>
            <a:ext cx="1441450" cy="708025"/>
          </a:xfrm>
          <a:custGeom>
            <a:avLst/>
            <a:gdLst/>
            <a:ahLst/>
            <a:cxnLst>
              <a:cxn ang="0">
                <a:pos x="0" y="0"/>
              </a:cxn>
              <a:cxn ang="0">
                <a:pos x="454" y="0"/>
              </a:cxn>
              <a:cxn ang="0">
                <a:pos x="454" y="408"/>
              </a:cxn>
              <a:cxn ang="0">
                <a:pos x="908" y="408"/>
              </a:cxn>
            </a:cxnLst>
            <a:rect l="0" t="0" r="r" b="b"/>
            <a:pathLst>
              <a:path w="908" h="408">
                <a:moveTo>
                  <a:pt x="0" y="0"/>
                </a:moveTo>
                <a:lnTo>
                  <a:pt x="454" y="0"/>
                </a:lnTo>
                <a:lnTo>
                  <a:pt x="454" y="408"/>
                </a:lnTo>
                <a:lnTo>
                  <a:pt x="908" y="408"/>
                </a:lnTo>
              </a:path>
            </a:pathLst>
          </a:custGeom>
          <a:noFill/>
          <a:ln w="34925" cap="flat" cmpd="sng" algn="ctr">
            <a:solidFill>
              <a:srgbClr val="FF0000"/>
            </a:solidFill>
            <a:prstDash val="solid"/>
            <a:round/>
            <a:headEnd type="none" w="med" len="med"/>
            <a:tailEnd type="none" w="med" len="med"/>
          </a:ln>
          <a:effectLst/>
        </p:spPr>
        <p:txBody>
          <a:bodyPr>
            <a:prstTxWarp prst="textNoShape">
              <a:avLst/>
            </a:prstTxWarp>
          </a:bodyPr>
          <a:lstStyle/>
          <a:p>
            <a:endParaRPr lang="en-US"/>
          </a:p>
        </p:txBody>
      </p:sp>
      <p:sp>
        <p:nvSpPr>
          <p:cNvPr id="66" name="Line 35"/>
          <p:cNvSpPr>
            <a:spLocks noChangeShapeType="1"/>
          </p:cNvSpPr>
          <p:nvPr/>
        </p:nvSpPr>
        <p:spPr bwMode="auto">
          <a:xfrm flipH="1">
            <a:off x="7240365" y="3459064"/>
            <a:ext cx="792162" cy="0"/>
          </a:xfrm>
          <a:prstGeom prst="line">
            <a:avLst/>
          </a:prstGeom>
          <a:noFill/>
          <a:ln w="34925"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67" name="Line 27"/>
          <p:cNvSpPr>
            <a:spLocks noChangeShapeType="1"/>
          </p:cNvSpPr>
          <p:nvPr/>
        </p:nvSpPr>
        <p:spPr bwMode="auto">
          <a:xfrm flipH="1">
            <a:off x="2885852" y="1992214"/>
            <a:ext cx="792163"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grpSp>
        <p:nvGrpSpPr>
          <p:cNvPr id="68" name="Group 16"/>
          <p:cNvGrpSpPr>
            <a:grpSpLocks noChangeAspect="1"/>
          </p:cNvGrpSpPr>
          <p:nvPr/>
        </p:nvGrpSpPr>
        <p:grpSpPr bwMode="auto">
          <a:xfrm>
            <a:off x="5100415" y="2314476"/>
            <a:ext cx="742950" cy="544513"/>
            <a:chOff x="1037" y="1589"/>
            <a:chExt cx="360" cy="264"/>
          </a:xfrm>
          <a:solidFill>
            <a:schemeClr val="bg1"/>
          </a:solidFill>
        </p:grpSpPr>
        <p:sp>
          <p:nvSpPr>
            <p:cNvPr id="69" name="AutoShape 17"/>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70" name="AutoShape 18"/>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71" name="Group 19"/>
          <p:cNvGrpSpPr>
            <a:grpSpLocks noChangeAspect="1"/>
          </p:cNvGrpSpPr>
          <p:nvPr/>
        </p:nvGrpSpPr>
        <p:grpSpPr bwMode="auto">
          <a:xfrm>
            <a:off x="5100415" y="3994051"/>
            <a:ext cx="742950" cy="544513"/>
            <a:chOff x="1037" y="1589"/>
            <a:chExt cx="360" cy="264"/>
          </a:xfrm>
          <a:solidFill>
            <a:schemeClr val="bg1"/>
          </a:solidFill>
        </p:grpSpPr>
        <p:sp>
          <p:nvSpPr>
            <p:cNvPr id="72" name="AutoShape 20"/>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73" name="AutoShape 21"/>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74" name="Group 22"/>
          <p:cNvGrpSpPr>
            <a:grpSpLocks noChangeAspect="1"/>
          </p:cNvGrpSpPr>
          <p:nvPr/>
        </p:nvGrpSpPr>
        <p:grpSpPr bwMode="auto">
          <a:xfrm>
            <a:off x="6756177" y="3189189"/>
            <a:ext cx="742950" cy="544512"/>
            <a:chOff x="1037" y="1589"/>
            <a:chExt cx="360" cy="264"/>
          </a:xfrm>
          <a:solidFill>
            <a:schemeClr val="bg1"/>
          </a:solidFill>
        </p:grpSpPr>
        <p:sp>
          <p:nvSpPr>
            <p:cNvPr id="75" name="AutoShape 23"/>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76" name="AutoShape 24"/>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77" name="Line 28"/>
          <p:cNvSpPr>
            <a:spLocks noChangeShapeType="1"/>
          </p:cNvSpPr>
          <p:nvPr/>
        </p:nvSpPr>
        <p:spPr bwMode="auto">
          <a:xfrm flipH="1">
            <a:off x="2885852" y="2330351"/>
            <a:ext cx="792163" cy="0"/>
          </a:xfrm>
          <a:prstGeom prst="line">
            <a:avLst/>
          </a:prstGeom>
          <a:noFill/>
          <a:ln w="47625"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78" name="Line 29"/>
          <p:cNvSpPr>
            <a:spLocks noChangeShapeType="1"/>
          </p:cNvSpPr>
          <p:nvPr/>
        </p:nvSpPr>
        <p:spPr bwMode="auto">
          <a:xfrm flipH="1">
            <a:off x="2885852" y="2836764"/>
            <a:ext cx="792163"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79" name="Line 30"/>
          <p:cNvSpPr>
            <a:spLocks noChangeShapeType="1"/>
          </p:cNvSpPr>
          <p:nvPr/>
        </p:nvSpPr>
        <p:spPr bwMode="auto">
          <a:xfrm flipH="1">
            <a:off x="2885852" y="3176489"/>
            <a:ext cx="792163"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80" name="Line 31"/>
          <p:cNvSpPr>
            <a:spLocks noChangeShapeType="1"/>
          </p:cNvSpPr>
          <p:nvPr/>
        </p:nvSpPr>
        <p:spPr bwMode="auto">
          <a:xfrm flipH="1">
            <a:off x="2885852" y="3689251"/>
            <a:ext cx="792163"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81" name="Line 32"/>
          <p:cNvSpPr>
            <a:spLocks noChangeShapeType="1"/>
          </p:cNvSpPr>
          <p:nvPr/>
        </p:nvSpPr>
        <p:spPr bwMode="auto">
          <a:xfrm flipH="1">
            <a:off x="2885852" y="4021039"/>
            <a:ext cx="792163"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82" name="Line 33"/>
          <p:cNvSpPr>
            <a:spLocks noChangeShapeType="1"/>
          </p:cNvSpPr>
          <p:nvPr/>
        </p:nvSpPr>
        <p:spPr bwMode="auto">
          <a:xfrm flipH="1">
            <a:off x="2885852" y="4514751"/>
            <a:ext cx="792163"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83" name="Line 34"/>
          <p:cNvSpPr>
            <a:spLocks noChangeShapeType="1"/>
          </p:cNvSpPr>
          <p:nvPr/>
        </p:nvSpPr>
        <p:spPr bwMode="auto">
          <a:xfrm flipH="1">
            <a:off x="2885852" y="4865589"/>
            <a:ext cx="792163"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grpSp>
        <p:nvGrpSpPr>
          <p:cNvPr id="84" name="Group 4"/>
          <p:cNvGrpSpPr>
            <a:grpSpLocks noChangeAspect="1"/>
          </p:cNvGrpSpPr>
          <p:nvPr/>
        </p:nvGrpSpPr>
        <p:grpSpPr bwMode="auto">
          <a:xfrm>
            <a:off x="3443065" y="1893789"/>
            <a:ext cx="742950" cy="544512"/>
            <a:chOff x="1037" y="1589"/>
            <a:chExt cx="360" cy="264"/>
          </a:xfrm>
          <a:solidFill>
            <a:schemeClr val="bg1"/>
          </a:solidFill>
        </p:grpSpPr>
        <p:sp>
          <p:nvSpPr>
            <p:cNvPr id="85" name="AutoShape 5"/>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86" name="AutoShape 6"/>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87" name="Group 7"/>
          <p:cNvGrpSpPr>
            <a:grpSpLocks noChangeAspect="1"/>
          </p:cNvGrpSpPr>
          <p:nvPr/>
        </p:nvGrpSpPr>
        <p:grpSpPr bwMode="auto">
          <a:xfrm>
            <a:off x="3443065" y="2733576"/>
            <a:ext cx="742950" cy="544513"/>
            <a:chOff x="1037" y="1589"/>
            <a:chExt cx="360" cy="264"/>
          </a:xfrm>
          <a:solidFill>
            <a:schemeClr val="bg1"/>
          </a:solidFill>
        </p:grpSpPr>
        <p:sp>
          <p:nvSpPr>
            <p:cNvPr id="88" name="AutoShape 8"/>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89" name="AutoShape 9"/>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90" name="Group 10"/>
          <p:cNvGrpSpPr>
            <a:grpSpLocks noChangeAspect="1"/>
          </p:cNvGrpSpPr>
          <p:nvPr/>
        </p:nvGrpSpPr>
        <p:grpSpPr bwMode="auto">
          <a:xfrm>
            <a:off x="3443065" y="3573364"/>
            <a:ext cx="742950" cy="544512"/>
            <a:chOff x="1037" y="1589"/>
            <a:chExt cx="360" cy="264"/>
          </a:xfrm>
          <a:solidFill>
            <a:schemeClr val="bg1"/>
          </a:solidFill>
        </p:grpSpPr>
        <p:sp>
          <p:nvSpPr>
            <p:cNvPr id="91" name="AutoShape 11"/>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92" name="AutoShape 12"/>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93" name="Group 13"/>
          <p:cNvGrpSpPr>
            <a:grpSpLocks noChangeAspect="1"/>
          </p:cNvGrpSpPr>
          <p:nvPr/>
        </p:nvGrpSpPr>
        <p:grpSpPr bwMode="auto">
          <a:xfrm>
            <a:off x="3443065" y="4413151"/>
            <a:ext cx="742950" cy="544513"/>
            <a:chOff x="1037" y="1589"/>
            <a:chExt cx="360" cy="264"/>
          </a:xfrm>
          <a:solidFill>
            <a:schemeClr val="bg1"/>
          </a:solidFill>
        </p:grpSpPr>
        <p:sp>
          <p:nvSpPr>
            <p:cNvPr id="94" name="AutoShape 14"/>
            <p:cNvSpPr>
              <a:spLocks noChangeAspect="1" noChangeArrowheads="1"/>
            </p:cNvSpPr>
            <p:nvPr/>
          </p:nvSpPr>
          <p:spPr bwMode="auto">
            <a:xfrm>
              <a:off x="1334" y="1688"/>
              <a:ext cx="63" cy="63"/>
            </a:xfrm>
            <a:prstGeom prst="flowChartConnector">
              <a:avLst/>
            </a:prstGeom>
            <a:grp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95" name="AutoShape 15"/>
            <p:cNvSpPr>
              <a:spLocks noChangeAspect="1" noChangeArrowheads="1"/>
            </p:cNvSpPr>
            <p:nvPr/>
          </p:nvSpPr>
          <p:spPr bwMode="auto">
            <a:xfrm>
              <a:off x="1037" y="1589"/>
              <a:ext cx="295" cy="264"/>
            </a:xfrm>
            <a:prstGeom prst="flowChartDelay">
              <a:avLst/>
            </a:prstGeom>
            <a:grp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96" name="Text Box 43"/>
          <p:cNvSpPr txBox="1">
            <a:spLocks noChangeArrowheads="1"/>
          </p:cNvSpPr>
          <p:nvPr/>
        </p:nvSpPr>
        <p:spPr bwMode="auto">
          <a:xfrm>
            <a:off x="4690840" y="2768501"/>
            <a:ext cx="311150" cy="366713"/>
          </a:xfrm>
          <a:prstGeom prst="rect">
            <a:avLst/>
          </a:prstGeom>
          <a:noFill/>
          <a:ln w="9525">
            <a:noFill/>
            <a:miter lim="800000"/>
            <a:headEnd/>
            <a:tailEnd/>
          </a:ln>
          <a:effectLst/>
        </p:spPr>
        <p:txBody>
          <a:bodyPr wrap="none">
            <a:prstTxWarp prst="textNoShape">
              <a:avLst/>
            </a:prstTxWarp>
            <a:spAutoFit/>
          </a:bodyPr>
          <a:lstStyle/>
          <a:p>
            <a:r>
              <a:rPr lang="pl-PL"/>
              <a:t>1</a:t>
            </a:r>
            <a:endParaRPr lang="en-GB"/>
          </a:p>
        </p:txBody>
      </p:sp>
      <p:sp>
        <p:nvSpPr>
          <p:cNvPr id="97" name="Text Box 44"/>
          <p:cNvSpPr txBox="1">
            <a:spLocks noChangeArrowheads="1"/>
          </p:cNvSpPr>
          <p:nvPr/>
        </p:nvSpPr>
        <p:spPr bwMode="auto">
          <a:xfrm>
            <a:off x="6346602" y="3603526"/>
            <a:ext cx="311150" cy="366713"/>
          </a:xfrm>
          <a:prstGeom prst="rect">
            <a:avLst/>
          </a:prstGeom>
          <a:noFill/>
          <a:ln w="9525">
            <a:noFill/>
            <a:miter lim="800000"/>
            <a:headEnd/>
            <a:tailEnd/>
          </a:ln>
          <a:effectLst/>
        </p:spPr>
        <p:txBody>
          <a:bodyPr wrap="none">
            <a:prstTxWarp prst="textNoShape">
              <a:avLst/>
            </a:prstTxWarp>
            <a:spAutoFit/>
          </a:bodyPr>
          <a:lstStyle/>
          <a:p>
            <a:r>
              <a:rPr lang="pl-PL"/>
              <a:t>1</a:t>
            </a:r>
            <a:endParaRPr lang="en-GB"/>
          </a:p>
        </p:txBody>
      </p:sp>
      <p:sp>
        <p:nvSpPr>
          <p:cNvPr id="98" name="Text Box 45"/>
          <p:cNvSpPr txBox="1">
            <a:spLocks noChangeArrowheads="1"/>
          </p:cNvSpPr>
          <p:nvPr/>
        </p:nvSpPr>
        <p:spPr bwMode="auto">
          <a:xfrm>
            <a:off x="7484840" y="3098701"/>
            <a:ext cx="641350" cy="366713"/>
          </a:xfrm>
          <a:prstGeom prst="rect">
            <a:avLst/>
          </a:prstGeom>
          <a:noFill/>
          <a:ln w="9525">
            <a:noFill/>
            <a:miter lim="800000"/>
            <a:headEnd/>
            <a:tailEnd/>
          </a:ln>
          <a:effectLst/>
        </p:spPr>
        <p:txBody>
          <a:bodyPr wrap="none">
            <a:prstTxWarp prst="textNoShape">
              <a:avLst/>
            </a:prstTxWarp>
            <a:spAutoFit/>
          </a:bodyPr>
          <a:lstStyle/>
          <a:p>
            <a:r>
              <a:rPr lang="pl-PL"/>
              <a:t>1 - 0</a:t>
            </a:r>
            <a:endParaRPr lang="en-GB"/>
          </a:p>
        </p:txBody>
      </p:sp>
      <p:sp>
        <p:nvSpPr>
          <p:cNvPr id="99" name="Text Box 46"/>
          <p:cNvSpPr txBox="1">
            <a:spLocks noChangeArrowheads="1"/>
          </p:cNvSpPr>
          <p:nvPr/>
        </p:nvSpPr>
        <p:spPr bwMode="auto">
          <a:xfrm>
            <a:off x="4130452" y="1831876"/>
            <a:ext cx="641350" cy="366713"/>
          </a:xfrm>
          <a:prstGeom prst="rect">
            <a:avLst/>
          </a:prstGeom>
          <a:noFill/>
          <a:ln w="9525">
            <a:noFill/>
            <a:miter lim="800000"/>
            <a:headEnd/>
            <a:tailEnd/>
          </a:ln>
          <a:effectLst/>
        </p:spPr>
        <p:txBody>
          <a:bodyPr wrap="none">
            <a:prstTxWarp prst="textNoShape">
              <a:avLst/>
            </a:prstTxWarp>
            <a:spAutoFit/>
          </a:bodyPr>
          <a:lstStyle/>
          <a:p>
            <a:r>
              <a:rPr lang="pl-PL"/>
              <a:t>1 - 0</a:t>
            </a:r>
            <a:endParaRPr lang="en-GB"/>
          </a:p>
        </p:txBody>
      </p:sp>
      <p:sp>
        <p:nvSpPr>
          <p:cNvPr id="100" name="Text Box 47"/>
          <p:cNvSpPr txBox="1">
            <a:spLocks noChangeArrowheads="1"/>
          </p:cNvSpPr>
          <p:nvPr/>
        </p:nvSpPr>
        <p:spPr bwMode="auto">
          <a:xfrm>
            <a:off x="2617565" y="1982568"/>
            <a:ext cx="641350" cy="366713"/>
          </a:xfrm>
          <a:prstGeom prst="rect">
            <a:avLst/>
          </a:prstGeom>
          <a:noFill/>
          <a:ln w="9525">
            <a:noFill/>
            <a:miter lim="800000"/>
            <a:headEnd/>
            <a:tailEnd/>
          </a:ln>
          <a:effectLst/>
        </p:spPr>
        <p:txBody>
          <a:bodyPr wrap="none">
            <a:prstTxWarp prst="textNoShape">
              <a:avLst/>
            </a:prstTxWarp>
            <a:spAutoFit/>
          </a:bodyPr>
          <a:lstStyle/>
          <a:p>
            <a:r>
              <a:rPr lang="pl-PL" dirty="0"/>
              <a:t>0 - 1</a:t>
            </a:r>
            <a:endParaRPr lang="en-GB" dirty="0"/>
          </a:p>
        </p:txBody>
      </p:sp>
      <p:sp>
        <p:nvSpPr>
          <p:cNvPr id="101" name="Text Box 48"/>
          <p:cNvSpPr txBox="1">
            <a:spLocks noChangeArrowheads="1"/>
          </p:cNvSpPr>
          <p:nvPr/>
        </p:nvSpPr>
        <p:spPr bwMode="auto">
          <a:xfrm>
            <a:off x="5943377" y="2220814"/>
            <a:ext cx="641350" cy="366712"/>
          </a:xfrm>
          <a:prstGeom prst="rect">
            <a:avLst/>
          </a:prstGeom>
          <a:noFill/>
          <a:ln w="9525">
            <a:noFill/>
            <a:miter lim="800000"/>
            <a:headEnd/>
            <a:tailEnd/>
          </a:ln>
          <a:effectLst/>
        </p:spPr>
        <p:txBody>
          <a:bodyPr wrap="none">
            <a:prstTxWarp prst="textNoShape">
              <a:avLst/>
            </a:prstTxWarp>
            <a:spAutoFit/>
          </a:bodyPr>
          <a:lstStyle/>
          <a:p>
            <a:r>
              <a:rPr lang="pl-PL"/>
              <a:t>0 - 1</a:t>
            </a:r>
            <a:endParaRPr lang="en-GB"/>
          </a:p>
        </p:txBody>
      </p:sp>
      <p:sp>
        <p:nvSpPr>
          <p:cNvPr id="102" name="Text Box 49"/>
          <p:cNvSpPr txBox="1">
            <a:spLocks noChangeArrowheads="1"/>
          </p:cNvSpPr>
          <p:nvPr/>
        </p:nvSpPr>
        <p:spPr bwMode="auto">
          <a:xfrm>
            <a:off x="2939827" y="2508151"/>
            <a:ext cx="311150" cy="366713"/>
          </a:xfrm>
          <a:prstGeom prst="rect">
            <a:avLst/>
          </a:prstGeom>
          <a:noFill/>
          <a:ln w="9525">
            <a:noFill/>
            <a:miter lim="800000"/>
            <a:headEnd/>
            <a:tailEnd/>
          </a:ln>
          <a:effectLst/>
        </p:spPr>
        <p:txBody>
          <a:bodyPr wrap="none">
            <a:prstTxWarp prst="textNoShape">
              <a:avLst/>
            </a:prstTxWarp>
            <a:spAutoFit/>
          </a:bodyPr>
          <a:lstStyle/>
          <a:p>
            <a:r>
              <a:rPr lang="pl-PL"/>
              <a:t>0</a:t>
            </a:r>
            <a:endParaRPr lang="en-GB"/>
          </a:p>
        </p:txBody>
      </p:sp>
      <p:sp>
        <p:nvSpPr>
          <p:cNvPr id="103" name="Text Box 50"/>
          <p:cNvSpPr txBox="1">
            <a:spLocks noChangeArrowheads="1"/>
          </p:cNvSpPr>
          <p:nvPr/>
        </p:nvSpPr>
        <p:spPr bwMode="auto">
          <a:xfrm>
            <a:off x="4647977" y="3760689"/>
            <a:ext cx="311150" cy="366712"/>
          </a:xfrm>
          <a:prstGeom prst="rect">
            <a:avLst/>
          </a:prstGeom>
          <a:noFill/>
          <a:ln w="9525">
            <a:noFill/>
            <a:miter lim="800000"/>
            <a:headEnd/>
            <a:tailEnd/>
          </a:ln>
          <a:effectLst/>
        </p:spPr>
        <p:txBody>
          <a:bodyPr wrap="none">
            <a:prstTxWarp prst="textNoShape">
              <a:avLst/>
            </a:prstTxWarp>
            <a:spAutoFit/>
          </a:bodyPr>
          <a:lstStyle/>
          <a:p>
            <a:r>
              <a:rPr lang="pl-PL"/>
              <a:t>0</a:t>
            </a:r>
            <a:endParaRPr lang="en-GB"/>
          </a:p>
        </p:txBody>
      </p:sp>
      <p:sp>
        <p:nvSpPr>
          <p:cNvPr id="104" name="Text Box 51"/>
          <p:cNvSpPr txBox="1">
            <a:spLocks noChangeArrowheads="1"/>
          </p:cNvSpPr>
          <p:nvPr/>
        </p:nvSpPr>
        <p:spPr bwMode="auto">
          <a:xfrm>
            <a:off x="2916015" y="3373339"/>
            <a:ext cx="311150" cy="366712"/>
          </a:xfrm>
          <a:prstGeom prst="rect">
            <a:avLst/>
          </a:prstGeom>
          <a:noFill/>
          <a:ln w="9525">
            <a:noFill/>
            <a:miter lim="800000"/>
            <a:headEnd/>
            <a:tailEnd/>
          </a:ln>
          <a:effectLst/>
        </p:spPr>
        <p:txBody>
          <a:bodyPr wrap="none">
            <a:prstTxWarp prst="textNoShape">
              <a:avLst/>
            </a:prstTxWarp>
            <a:spAutoFit/>
          </a:bodyPr>
          <a:lstStyle/>
          <a:p>
            <a:r>
              <a:rPr lang="pl-PL"/>
              <a:t>1</a:t>
            </a:r>
            <a:endParaRPr lang="en-GB"/>
          </a:p>
        </p:txBody>
      </p:sp>
      <p:sp>
        <p:nvSpPr>
          <p:cNvPr id="105" name="Text Box 52"/>
          <p:cNvSpPr txBox="1">
            <a:spLocks noChangeArrowheads="1"/>
          </p:cNvSpPr>
          <p:nvPr/>
        </p:nvSpPr>
        <p:spPr bwMode="auto">
          <a:xfrm>
            <a:off x="2917602" y="3699265"/>
            <a:ext cx="311150" cy="366713"/>
          </a:xfrm>
          <a:prstGeom prst="rect">
            <a:avLst/>
          </a:prstGeom>
          <a:noFill/>
          <a:ln w="9525">
            <a:noFill/>
            <a:miter lim="800000"/>
            <a:headEnd/>
            <a:tailEnd/>
          </a:ln>
          <a:effectLst/>
        </p:spPr>
        <p:txBody>
          <a:bodyPr wrap="none">
            <a:prstTxWarp prst="textNoShape">
              <a:avLst/>
            </a:prstTxWarp>
            <a:spAutoFit/>
          </a:bodyPr>
          <a:lstStyle/>
          <a:p>
            <a:r>
              <a:rPr lang="pl-PL" dirty="0"/>
              <a:t>1</a:t>
            </a:r>
            <a:endParaRPr lang="en-GB" dirty="0"/>
          </a:p>
        </p:txBody>
      </p:sp>
      <p:sp>
        <p:nvSpPr>
          <p:cNvPr id="106" name="Text Box 53"/>
          <p:cNvSpPr txBox="1">
            <a:spLocks noChangeArrowheads="1"/>
          </p:cNvSpPr>
          <p:nvPr/>
        </p:nvSpPr>
        <p:spPr bwMode="auto">
          <a:xfrm>
            <a:off x="2919190" y="1673126"/>
            <a:ext cx="311150" cy="366713"/>
          </a:xfrm>
          <a:prstGeom prst="rect">
            <a:avLst/>
          </a:prstGeom>
          <a:noFill/>
          <a:ln w="9525">
            <a:noFill/>
            <a:miter lim="800000"/>
            <a:headEnd/>
            <a:tailEnd/>
          </a:ln>
          <a:effectLst/>
        </p:spPr>
        <p:txBody>
          <a:bodyPr wrap="none">
            <a:prstTxWarp prst="textNoShape">
              <a:avLst/>
            </a:prstTxWarp>
            <a:spAutoFit/>
          </a:bodyPr>
          <a:lstStyle/>
          <a:p>
            <a:r>
              <a:rPr lang="pl-PL"/>
              <a:t>1</a:t>
            </a:r>
            <a:endParaRPr lang="en-GB"/>
          </a:p>
        </p:txBody>
      </p:sp>
      <p:sp>
        <p:nvSpPr>
          <p:cNvPr id="107" name="Text Box 54"/>
          <p:cNvSpPr txBox="1">
            <a:spLocks noChangeArrowheads="1"/>
          </p:cNvSpPr>
          <p:nvPr/>
        </p:nvSpPr>
        <p:spPr bwMode="auto">
          <a:xfrm>
            <a:off x="1861915" y="2754214"/>
            <a:ext cx="710576" cy="369332"/>
          </a:xfrm>
          <a:prstGeom prst="rect">
            <a:avLst/>
          </a:prstGeom>
          <a:noFill/>
          <a:ln w="9525">
            <a:noFill/>
            <a:miter lim="800000"/>
            <a:headEnd/>
            <a:tailEnd/>
          </a:ln>
          <a:effectLst/>
        </p:spPr>
        <p:txBody>
          <a:bodyPr wrap="none">
            <a:prstTxWarp prst="textNoShape">
              <a:avLst/>
            </a:prstTxWarp>
            <a:spAutoFit/>
          </a:bodyPr>
          <a:lstStyle/>
          <a:p>
            <a:r>
              <a:rPr lang="pl-PL" dirty="0" err="1" smtClean="0"/>
              <a:t>s-a</a:t>
            </a:r>
            <a:r>
              <a:rPr lang="pl-PL" dirty="0" smtClean="0"/>
              <a:t>-</a:t>
            </a:r>
            <a:r>
              <a:rPr lang="pl-PL" dirty="0"/>
              <a:t>1</a:t>
            </a:r>
            <a:endParaRPr lang="en-GB" dirty="0"/>
          </a:p>
        </p:txBody>
      </p:sp>
      <p:sp>
        <p:nvSpPr>
          <p:cNvPr id="108" name="Line 55"/>
          <p:cNvSpPr>
            <a:spLocks noChangeShapeType="1"/>
          </p:cNvSpPr>
          <p:nvPr/>
        </p:nvSpPr>
        <p:spPr bwMode="auto">
          <a:xfrm flipV="1">
            <a:off x="2316304" y="2401909"/>
            <a:ext cx="649288" cy="360363"/>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109" name="Text Box 57"/>
          <p:cNvSpPr txBox="1">
            <a:spLocks noChangeArrowheads="1"/>
          </p:cNvSpPr>
          <p:nvPr/>
        </p:nvSpPr>
        <p:spPr bwMode="auto">
          <a:xfrm>
            <a:off x="5132789" y="1564144"/>
            <a:ext cx="710576" cy="369332"/>
          </a:xfrm>
          <a:prstGeom prst="rect">
            <a:avLst/>
          </a:prstGeom>
          <a:noFill/>
          <a:ln w="9525">
            <a:noFill/>
            <a:miter lim="800000"/>
            <a:headEnd/>
            <a:tailEnd/>
          </a:ln>
          <a:effectLst/>
        </p:spPr>
        <p:txBody>
          <a:bodyPr wrap="none">
            <a:prstTxWarp prst="textNoShape">
              <a:avLst/>
            </a:prstTxWarp>
            <a:spAutoFit/>
          </a:bodyPr>
          <a:lstStyle/>
          <a:p>
            <a:r>
              <a:rPr lang="pl-PL" dirty="0" err="1" smtClean="0">
                <a:solidFill>
                  <a:srgbClr val="000000"/>
                </a:solidFill>
              </a:rPr>
              <a:t>s-a</a:t>
            </a:r>
            <a:r>
              <a:rPr lang="pl-PL" dirty="0" smtClean="0">
                <a:solidFill>
                  <a:srgbClr val="000000"/>
                </a:solidFill>
              </a:rPr>
              <a:t>-</a:t>
            </a:r>
            <a:r>
              <a:rPr lang="pl-PL" dirty="0">
                <a:solidFill>
                  <a:srgbClr val="000000"/>
                </a:solidFill>
              </a:rPr>
              <a:t>0</a:t>
            </a:r>
            <a:endParaRPr lang="en-GB" dirty="0">
              <a:solidFill>
                <a:srgbClr val="000000"/>
              </a:solidFill>
            </a:endParaRPr>
          </a:p>
        </p:txBody>
      </p:sp>
      <p:sp>
        <p:nvSpPr>
          <p:cNvPr id="110" name="Text Box 58"/>
          <p:cNvSpPr txBox="1">
            <a:spLocks noChangeArrowheads="1"/>
          </p:cNvSpPr>
          <p:nvPr/>
        </p:nvSpPr>
        <p:spPr bwMode="auto">
          <a:xfrm>
            <a:off x="6830790" y="2293839"/>
            <a:ext cx="710576" cy="369332"/>
          </a:xfrm>
          <a:prstGeom prst="rect">
            <a:avLst/>
          </a:prstGeom>
          <a:noFill/>
          <a:ln w="9525">
            <a:noFill/>
            <a:miter lim="800000"/>
            <a:headEnd/>
            <a:tailEnd/>
          </a:ln>
          <a:effectLst/>
        </p:spPr>
        <p:txBody>
          <a:bodyPr wrap="none">
            <a:prstTxWarp prst="textNoShape">
              <a:avLst/>
            </a:prstTxWarp>
            <a:spAutoFit/>
          </a:bodyPr>
          <a:lstStyle/>
          <a:p>
            <a:r>
              <a:rPr lang="pl-PL" dirty="0" err="1" smtClean="0">
                <a:solidFill>
                  <a:srgbClr val="000000"/>
                </a:solidFill>
              </a:rPr>
              <a:t>s-a</a:t>
            </a:r>
            <a:r>
              <a:rPr lang="pl-PL" dirty="0" smtClean="0">
                <a:solidFill>
                  <a:srgbClr val="000000"/>
                </a:solidFill>
              </a:rPr>
              <a:t>-</a:t>
            </a:r>
            <a:r>
              <a:rPr lang="pl-PL" dirty="0">
                <a:solidFill>
                  <a:srgbClr val="000000"/>
                </a:solidFill>
              </a:rPr>
              <a:t>1</a:t>
            </a:r>
            <a:endParaRPr lang="en-GB" dirty="0">
              <a:solidFill>
                <a:srgbClr val="000000"/>
              </a:solidFill>
            </a:endParaRPr>
          </a:p>
        </p:txBody>
      </p:sp>
      <p:sp>
        <p:nvSpPr>
          <p:cNvPr id="111" name="Text Box 59"/>
          <p:cNvSpPr txBox="1">
            <a:spLocks noChangeArrowheads="1"/>
          </p:cNvSpPr>
          <p:nvPr/>
        </p:nvSpPr>
        <p:spPr bwMode="auto">
          <a:xfrm>
            <a:off x="7692802" y="4094064"/>
            <a:ext cx="710576" cy="369332"/>
          </a:xfrm>
          <a:prstGeom prst="rect">
            <a:avLst/>
          </a:prstGeom>
          <a:noFill/>
          <a:ln w="9525">
            <a:noFill/>
            <a:miter lim="800000"/>
            <a:headEnd/>
            <a:tailEnd/>
          </a:ln>
          <a:effectLst/>
        </p:spPr>
        <p:txBody>
          <a:bodyPr wrap="none">
            <a:prstTxWarp prst="textNoShape">
              <a:avLst/>
            </a:prstTxWarp>
            <a:spAutoFit/>
          </a:bodyPr>
          <a:lstStyle/>
          <a:p>
            <a:r>
              <a:rPr lang="pl-PL" dirty="0" err="1" smtClean="0">
                <a:solidFill>
                  <a:srgbClr val="000000"/>
                </a:solidFill>
              </a:rPr>
              <a:t>s-a</a:t>
            </a:r>
            <a:r>
              <a:rPr lang="pl-PL" dirty="0" smtClean="0">
                <a:solidFill>
                  <a:srgbClr val="000000"/>
                </a:solidFill>
              </a:rPr>
              <a:t>-</a:t>
            </a:r>
            <a:r>
              <a:rPr lang="pl-PL" dirty="0">
                <a:solidFill>
                  <a:srgbClr val="000000"/>
                </a:solidFill>
              </a:rPr>
              <a:t>0</a:t>
            </a:r>
            <a:endParaRPr lang="en-GB" dirty="0">
              <a:solidFill>
                <a:srgbClr val="000000"/>
              </a:solidFill>
            </a:endParaRPr>
          </a:p>
        </p:txBody>
      </p:sp>
      <p:sp>
        <p:nvSpPr>
          <p:cNvPr id="112" name="Line 60"/>
          <p:cNvSpPr>
            <a:spLocks noChangeShapeType="1"/>
          </p:cNvSpPr>
          <p:nvPr/>
        </p:nvSpPr>
        <p:spPr bwMode="auto">
          <a:xfrm flipH="1">
            <a:off x="4741640" y="1933476"/>
            <a:ext cx="647700" cy="360363"/>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113" name="Line 61"/>
          <p:cNvSpPr>
            <a:spLocks noChangeShapeType="1"/>
          </p:cNvSpPr>
          <p:nvPr/>
        </p:nvSpPr>
        <p:spPr bwMode="auto">
          <a:xfrm flipH="1">
            <a:off x="6398990" y="2725639"/>
            <a:ext cx="647700" cy="43180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114" name="Line 62"/>
          <p:cNvSpPr>
            <a:spLocks noChangeShapeType="1"/>
          </p:cNvSpPr>
          <p:nvPr/>
        </p:nvSpPr>
        <p:spPr bwMode="auto">
          <a:xfrm flipH="1" flipV="1">
            <a:off x="7765827" y="3517801"/>
            <a:ext cx="215900" cy="503238"/>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Fault dominance</a:t>
            </a:r>
            <a:endParaRPr lang="en-US" dirty="0"/>
          </a:p>
        </p:txBody>
      </p:sp>
      <p:sp>
        <p:nvSpPr>
          <p:cNvPr id="3" name="Content Placeholder 2"/>
          <p:cNvSpPr>
            <a:spLocks noGrp="1"/>
          </p:cNvSpPr>
          <p:nvPr>
            <p:ph idx="1"/>
          </p:nvPr>
        </p:nvSpPr>
        <p:spPr>
          <a:xfrm>
            <a:off x="596900" y="3724353"/>
            <a:ext cx="7902898" cy="2631997"/>
          </a:xfrm>
        </p:spPr>
        <p:txBody>
          <a:bodyPr/>
          <a:lstStyle/>
          <a:p>
            <a:r>
              <a:rPr lang="en-US" sz="2000" dirty="0" smtClean="0"/>
              <a:t>A fault f </a:t>
            </a:r>
            <a:r>
              <a:rPr lang="en-US" sz="2000" dirty="0"/>
              <a:t>is said to dominate another fault </a:t>
            </a:r>
            <a:r>
              <a:rPr lang="en-US" sz="2000" dirty="0" smtClean="0"/>
              <a:t>g if </a:t>
            </a:r>
            <a:r>
              <a:rPr lang="en-US" sz="2000" dirty="0"/>
              <a:t>all tests for the second fault </a:t>
            </a:r>
            <a:r>
              <a:rPr lang="en-US" sz="2000" dirty="0" smtClean="0"/>
              <a:t>(g) detect </a:t>
            </a:r>
            <a:r>
              <a:rPr lang="en-US" sz="2000" dirty="0"/>
              <a:t>the first </a:t>
            </a:r>
            <a:r>
              <a:rPr lang="en-US" sz="2000" dirty="0" smtClean="0"/>
              <a:t>fault (f); in other words, </a:t>
            </a:r>
            <a:r>
              <a:rPr lang="en-US" sz="2000" dirty="0"/>
              <a:t>i</a:t>
            </a:r>
            <a:r>
              <a:rPr lang="en-US" sz="2000" dirty="0" smtClean="0"/>
              <a:t>f f dominates g, then any test t that detects g will also detect f (on the same primary outputs)</a:t>
            </a:r>
          </a:p>
          <a:p>
            <a:r>
              <a:rPr lang="en-US" sz="2000" dirty="0" smtClean="0"/>
              <a:t>It suffices to consider only the dominated faults, like </a:t>
            </a:r>
            <a:r>
              <a:rPr lang="en-US" sz="2000" dirty="0" err="1" smtClean="0"/>
              <a:t>g</a:t>
            </a:r>
            <a:endParaRPr lang="en-US" sz="2000" dirty="0" smtClean="0"/>
          </a:p>
          <a:p>
            <a:r>
              <a:rPr lang="en-US" sz="2000" dirty="0" smtClean="0"/>
              <a:t>If we fail to generate a test to detect </a:t>
            </a:r>
            <a:r>
              <a:rPr lang="en-US" sz="2000" dirty="0" err="1" smtClean="0"/>
              <a:t>g</a:t>
            </a:r>
            <a:r>
              <a:rPr lang="en-US" sz="2000" dirty="0" smtClean="0"/>
              <a:t>, there is no guarantee that </a:t>
            </a:r>
            <a:r>
              <a:rPr lang="en-US" sz="2000" dirty="0" err="1" smtClean="0"/>
              <a:t>f</a:t>
            </a:r>
            <a:r>
              <a:rPr lang="en-US" sz="2000" dirty="0" smtClean="0"/>
              <a:t> is covered since it is not represented directly</a:t>
            </a:r>
            <a:endParaRPr lang="en-US" sz="2000" dirty="0"/>
          </a:p>
        </p:txBody>
      </p:sp>
      <p:sp>
        <p:nvSpPr>
          <p:cNvPr id="5" name="Freeform 4"/>
          <p:cNvSpPr>
            <a:spLocks/>
          </p:cNvSpPr>
          <p:nvPr/>
        </p:nvSpPr>
        <p:spPr bwMode="auto">
          <a:xfrm>
            <a:off x="1218407" y="1281587"/>
            <a:ext cx="2843212" cy="1836737"/>
          </a:xfrm>
          <a:custGeom>
            <a:avLst/>
            <a:gdLst/>
            <a:ahLst/>
            <a:cxnLst>
              <a:cxn ang="0">
                <a:pos x="483" y="114"/>
              </a:cxn>
              <a:cxn ang="0">
                <a:pos x="756" y="114"/>
              </a:cxn>
              <a:cxn ang="0">
                <a:pos x="1073" y="23"/>
              </a:cxn>
              <a:cxn ang="0">
                <a:pos x="1481" y="250"/>
              </a:cxn>
              <a:cxn ang="0">
                <a:pos x="1753" y="840"/>
              </a:cxn>
              <a:cxn ang="0">
                <a:pos x="1255" y="1066"/>
              </a:cxn>
              <a:cxn ang="0">
                <a:pos x="438" y="1066"/>
              </a:cxn>
              <a:cxn ang="0">
                <a:pos x="30" y="522"/>
              </a:cxn>
              <a:cxn ang="0">
                <a:pos x="257" y="114"/>
              </a:cxn>
              <a:cxn ang="0">
                <a:pos x="483" y="114"/>
              </a:cxn>
            </a:cxnLst>
            <a:rect l="0" t="0" r="r" b="b"/>
            <a:pathLst>
              <a:path w="1791" h="1157">
                <a:moveTo>
                  <a:pt x="483" y="114"/>
                </a:moveTo>
                <a:cubicBezTo>
                  <a:pt x="566" y="114"/>
                  <a:pt x="658" y="129"/>
                  <a:pt x="756" y="114"/>
                </a:cubicBezTo>
                <a:cubicBezTo>
                  <a:pt x="854" y="99"/>
                  <a:pt x="952" y="0"/>
                  <a:pt x="1073" y="23"/>
                </a:cubicBezTo>
                <a:cubicBezTo>
                  <a:pt x="1194" y="46"/>
                  <a:pt x="1368" y="114"/>
                  <a:pt x="1481" y="250"/>
                </a:cubicBezTo>
                <a:cubicBezTo>
                  <a:pt x="1594" y="386"/>
                  <a:pt x="1791" y="704"/>
                  <a:pt x="1753" y="840"/>
                </a:cubicBezTo>
                <a:cubicBezTo>
                  <a:pt x="1715" y="976"/>
                  <a:pt x="1474" y="1028"/>
                  <a:pt x="1255" y="1066"/>
                </a:cubicBezTo>
                <a:cubicBezTo>
                  <a:pt x="1036" y="1104"/>
                  <a:pt x="642" y="1157"/>
                  <a:pt x="438" y="1066"/>
                </a:cubicBezTo>
                <a:cubicBezTo>
                  <a:pt x="234" y="975"/>
                  <a:pt x="60" y="681"/>
                  <a:pt x="30" y="522"/>
                </a:cubicBezTo>
                <a:cubicBezTo>
                  <a:pt x="0" y="363"/>
                  <a:pt x="182" y="182"/>
                  <a:pt x="257" y="114"/>
                </a:cubicBezTo>
                <a:cubicBezTo>
                  <a:pt x="332" y="46"/>
                  <a:pt x="400" y="114"/>
                  <a:pt x="483" y="114"/>
                </a:cubicBezTo>
                <a:close/>
              </a:path>
            </a:pathLst>
          </a:custGeom>
          <a:solidFill>
            <a:schemeClr val="bg1">
              <a:lumMod val="50000"/>
              <a:alpha val="40000"/>
            </a:schemeClr>
          </a:solidFill>
          <a:ln w="9525">
            <a:noFill/>
            <a:round/>
            <a:headEnd/>
            <a:tailEnd/>
          </a:ln>
          <a:effectLst/>
        </p:spPr>
        <p:txBody>
          <a:bodyPr>
            <a:prstTxWarp prst="textNoShape">
              <a:avLst/>
            </a:prstTxWarp>
          </a:bodyPr>
          <a:lstStyle/>
          <a:p>
            <a:endParaRPr lang="en-US"/>
          </a:p>
        </p:txBody>
      </p:sp>
      <p:sp>
        <p:nvSpPr>
          <p:cNvPr id="6" name="Freeform 5"/>
          <p:cNvSpPr>
            <a:spLocks/>
          </p:cNvSpPr>
          <p:nvPr/>
        </p:nvSpPr>
        <p:spPr bwMode="auto">
          <a:xfrm>
            <a:off x="2297907" y="1570512"/>
            <a:ext cx="1512887" cy="1254125"/>
          </a:xfrm>
          <a:custGeom>
            <a:avLst/>
            <a:gdLst/>
            <a:ahLst/>
            <a:cxnLst>
              <a:cxn ang="0">
                <a:pos x="343" y="74"/>
              </a:cxn>
              <a:cxn ang="0">
                <a:pos x="442" y="2"/>
              </a:cxn>
              <a:cxn ang="0">
                <a:pos x="589" y="62"/>
              </a:cxn>
              <a:cxn ang="0">
                <a:pos x="676" y="335"/>
              </a:cxn>
              <a:cxn ang="0">
                <a:pos x="951" y="591"/>
              </a:cxn>
              <a:cxn ang="0">
                <a:pos x="686" y="737"/>
              </a:cxn>
              <a:cxn ang="0">
                <a:pos x="109" y="731"/>
              </a:cxn>
              <a:cxn ang="0">
                <a:pos x="34" y="385"/>
              </a:cxn>
              <a:cxn ang="0">
                <a:pos x="253" y="236"/>
              </a:cxn>
              <a:cxn ang="0">
                <a:pos x="343" y="74"/>
              </a:cxn>
            </a:cxnLst>
            <a:rect l="0" t="0" r="r" b="b"/>
            <a:pathLst>
              <a:path w="953" h="790">
                <a:moveTo>
                  <a:pt x="343" y="74"/>
                </a:moveTo>
                <a:cubicBezTo>
                  <a:pt x="374" y="35"/>
                  <a:pt x="401" y="4"/>
                  <a:pt x="442" y="2"/>
                </a:cubicBezTo>
                <a:cubicBezTo>
                  <a:pt x="483" y="0"/>
                  <a:pt x="550" y="6"/>
                  <a:pt x="589" y="62"/>
                </a:cubicBezTo>
                <a:cubicBezTo>
                  <a:pt x="628" y="118"/>
                  <a:pt x="616" y="247"/>
                  <a:pt x="676" y="335"/>
                </a:cubicBezTo>
                <a:cubicBezTo>
                  <a:pt x="736" y="423"/>
                  <a:pt x="949" y="524"/>
                  <a:pt x="951" y="591"/>
                </a:cubicBezTo>
                <a:cubicBezTo>
                  <a:pt x="953" y="658"/>
                  <a:pt x="826" y="714"/>
                  <a:pt x="686" y="737"/>
                </a:cubicBezTo>
                <a:cubicBezTo>
                  <a:pt x="546" y="760"/>
                  <a:pt x="218" y="790"/>
                  <a:pt x="109" y="731"/>
                </a:cubicBezTo>
                <a:cubicBezTo>
                  <a:pt x="0" y="672"/>
                  <a:pt x="10" y="467"/>
                  <a:pt x="34" y="385"/>
                </a:cubicBezTo>
                <a:cubicBezTo>
                  <a:pt x="58" y="303"/>
                  <a:pt x="202" y="288"/>
                  <a:pt x="253" y="236"/>
                </a:cubicBezTo>
                <a:cubicBezTo>
                  <a:pt x="304" y="184"/>
                  <a:pt x="312" y="113"/>
                  <a:pt x="343" y="74"/>
                </a:cubicBezTo>
                <a:close/>
              </a:path>
            </a:pathLst>
          </a:custGeom>
          <a:solidFill>
            <a:srgbClr val="FFFFFF"/>
          </a:solidFill>
          <a:ln w="9525">
            <a:noFill/>
            <a:round/>
            <a:headEnd/>
            <a:tailEnd/>
          </a:ln>
          <a:effectLst/>
        </p:spPr>
        <p:txBody>
          <a:bodyPr>
            <a:prstTxWarp prst="textNoShape">
              <a:avLst/>
            </a:prstTxWarp>
          </a:bodyPr>
          <a:lstStyle/>
          <a:p>
            <a:endParaRPr lang="en-US"/>
          </a:p>
        </p:txBody>
      </p:sp>
      <p:sp>
        <p:nvSpPr>
          <p:cNvPr id="7" name="Text Box 6"/>
          <p:cNvSpPr txBox="1">
            <a:spLocks noChangeArrowheads="1"/>
          </p:cNvSpPr>
          <p:nvPr/>
        </p:nvSpPr>
        <p:spPr bwMode="auto">
          <a:xfrm>
            <a:off x="1577182" y="1641949"/>
            <a:ext cx="633412" cy="641350"/>
          </a:xfrm>
          <a:prstGeom prst="rect">
            <a:avLst/>
          </a:prstGeom>
          <a:noFill/>
          <a:ln w="9525">
            <a:noFill/>
            <a:miter lim="800000"/>
            <a:headEnd/>
            <a:tailEnd/>
          </a:ln>
          <a:effectLst/>
        </p:spPr>
        <p:txBody>
          <a:bodyPr wrap="none">
            <a:prstTxWarp prst="textNoShape">
              <a:avLst/>
            </a:prstTxWarp>
            <a:spAutoFit/>
          </a:bodyPr>
          <a:lstStyle/>
          <a:p>
            <a:r>
              <a:rPr lang="pl-PL" sz="3600"/>
              <a:t>T</a:t>
            </a:r>
            <a:r>
              <a:rPr lang="pl-PL" sz="3600" baseline="-25000"/>
              <a:t>h</a:t>
            </a:r>
            <a:endParaRPr lang="en-GB" sz="3600" baseline="-25000"/>
          </a:p>
        </p:txBody>
      </p:sp>
      <p:sp>
        <p:nvSpPr>
          <p:cNvPr id="8" name="Text Box 7"/>
          <p:cNvSpPr txBox="1">
            <a:spLocks noChangeArrowheads="1"/>
          </p:cNvSpPr>
          <p:nvPr/>
        </p:nvSpPr>
        <p:spPr bwMode="auto">
          <a:xfrm>
            <a:off x="2658269" y="1916587"/>
            <a:ext cx="587487" cy="584776"/>
          </a:xfrm>
          <a:prstGeom prst="rect">
            <a:avLst/>
          </a:prstGeom>
          <a:noFill/>
          <a:ln w="9525">
            <a:noFill/>
            <a:miter lim="800000"/>
            <a:headEnd/>
            <a:tailEnd/>
          </a:ln>
          <a:effectLst/>
        </p:spPr>
        <p:txBody>
          <a:bodyPr wrap="none">
            <a:prstTxWarp prst="textNoShape">
              <a:avLst/>
            </a:prstTxWarp>
            <a:spAutoFit/>
          </a:bodyPr>
          <a:lstStyle/>
          <a:p>
            <a:r>
              <a:rPr lang="pl-PL" sz="3200" dirty="0"/>
              <a:t>T</a:t>
            </a:r>
            <a:r>
              <a:rPr lang="pl-PL" sz="3200" baseline="-25000" dirty="0"/>
              <a:t>g</a:t>
            </a:r>
            <a:endParaRPr lang="en-GB" sz="3200" baseline="-25000" dirty="0"/>
          </a:p>
        </p:txBody>
      </p:sp>
      <p:sp>
        <p:nvSpPr>
          <p:cNvPr id="9" name="Line 8"/>
          <p:cNvSpPr>
            <a:spLocks noChangeShapeType="1"/>
          </p:cNvSpPr>
          <p:nvPr/>
        </p:nvSpPr>
        <p:spPr bwMode="auto">
          <a:xfrm flipH="1">
            <a:off x="6553200" y="1790381"/>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0" name="Line 9"/>
          <p:cNvSpPr>
            <a:spLocks noChangeShapeType="1"/>
          </p:cNvSpPr>
          <p:nvPr/>
        </p:nvSpPr>
        <p:spPr bwMode="auto">
          <a:xfrm flipH="1">
            <a:off x="5270500" y="1993581"/>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1" name="Line 10"/>
          <p:cNvSpPr>
            <a:spLocks noChangeShapeType="1"/>
          </p:cNvSpPr>
          <p:nvPr/>
        </p:nvSpPr>
        <p:spPr bwMode="auto">
          <a:xfrm flipH="1">
            <a:off x="5270500" y="1536381"/>
            <a:ext cx="685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2" name="AutoShape 11"/>
          <p:cNvSpPr>
            <a:spLocks noChangeAspect="1" noChangeArrowheads="1"/>
          </p:cNvSpPr>
          <p:nvPr/>
        </p:nvSpPr>
        <p:spPr bwMode="auto">
          <a:xfrm>
            <a:off x="5803900" y="1383981"/>
            <a:ext cx="914400" cy="815975"/>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3" name="Text Box 12"/>
          <p:cNvSpPr txBox="1">
            <a:spLocks noChangeArrowheads="1"/>
          </p:cNvSpPr>
          <p:nvPr/>
        </p:nvSpPr>
        <p:spPr bwMode="auto">
          <a:xfrm>
            <a:off x="4426751" y="1954837"/>
            <a:ext cx="1396987" cy="46166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400" noProof="1" smtClean="0"/>
              <a:t>g </a:t>
            </a:r>
            <a:r>
              <a:rPr lang="en-US" sz="2400" noProof="1" smtClean="0">
                <a:sym typeface="Symbol" pitchFamily="-112" charset="2"/>
              </a:rPr>
              <a:t></a:t>
            </a:r>
            <a:r>
              <a:rPr lang="pl-PL" sz="2400" noProof="1" smtClean="0"/>
              <a:t> s-a-1</a:t>
            </a:r>
            <a:endParaRPr lang="pl-PL" sz="2400" noProof="1"/>
          </a:p>
        </p:txBody>
      </p:sp>
      <p:sp>
        <p:nvSpPr>
          <p:cNvPr id="14" name="Text Box 13"/>
          <p:cNvSpPr txBox="1">
            <a:spLocks noChangeArrowheads="1"/>
          </p:cNvSpPr>
          <p:nvPr/>
        </p:nvSpPr>
        <p:spPr bwMode="auto">
          <a:xfrm>
            <a:off x="6938176" y="1310312"/>
            <a:ext cx="1396987" cy="461665"/>
          </a:xfrm>
          <a:prstGeom prst="rect">
            <a:avLst/>
          </a:prstGeom>
          <a:noFill/>
          <a:ln w="28575">
            <a:noFill/>
            <a:miter lim="800000"/>
            <a:headEnd/>
            <a:tailEnd/>
          </a:ln>
          <a:effectLst/>
        </p:spPr>
        <p:txBody>
          <a:bodyPr wrap="none" anchor="ctr">
            <a:prstTxWarp prst="textNoShape">
              <a:avLst/>
            </a:prstTxWarp>
            <a:spAutoFit/>
          </a:bodyPr>
          <a:lstStyle/>
          <a:p>
            <a:pPr algn="ctr" eaLnBrk="0" hangingPunct="0"/>
            <a:r>
              <a:rPr lang="pl-PL" sz="2400" noProof="1" smtClean="0"/>
              <a:t>h </a:t>
            </a:r>
            <a:r>
              <a:rPr lang="en-US" sz="2400" noProof="1" smtClean="0">
                <a:sym typeface="Symbol" pitchFamily="-112" charset="2"/>
              </a:rPr>
              <a:t></a:t>
            </a:r>
            <a:r>
              <a:rPr lang="pl-PL" sz="2400" noProof="1" smtClean="0"/>
              <a:t> s-a-0</a:t>
            </a:r>
            <a:endParaRPr lang="pl-PL" sz="2400" noProof="1"/>
          </a:p>
        </p:txBody>
      </p:sp>
      <p:sp>
        <p:nvSpPr>
          <p:cNvPr id="15" name="AutoShape 16"/>
          <p:cNvSpPr>
            <a:spLocks noChangeAspect="1" noChangeArrowheads="1"/>
          </p:cNvSpPr>
          <p:nvPr/>
        </p:nvSpPr>
        <p:spPr bwMode="auto">
          <a:xfrm>
            <a:off x="6711950" y="1701481"/>
            <a:ext cx="173038" cy="171450"/>
          </a:xfrm>
          <a:prstGeom prst="flowChartConnector">
            <a:avLst/>
          </a:prstGeom>
          <a:solidFill>
            <a:schemeClr val="bg1"/>
          </a:solid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6" name="Text Box 18"/>
          <p:cNvSpPr txBox="1">
            <a:spLocks noChangeArrowheads="1"/>
          </p:cNvSpPr>
          <p:nvPr/>
        </p:nvSpPr>
        <p:spPr bwMode="auto">
          <a:xfrm>
            <a:off x="4294188" y="2709544"/>
            <a:ext cx="3661137" cy="523220"/>
          </a:xfrm>
          <a:prstGeom prst="rect">
            <a:avLst/>
          </a:prstGeom>
          <a:noFill/>
          <a:ln w="9525">
            <a:noFill/>
            <a:miter lim="800000"/>
            <a:headEnd/>
            <a:tailEnd/>
          </a:ln>
          <a:effectLst/>
        </p:spPr>
        <p:txBody>
          <a:bodyPr wrap="none">
            <a:prstTxWarp prst="textNoShape">
              <a:avLst/>
            </a:prstTxWarp>
            <a:spAutoFit/>
          </a:bodyPr>
          <a:lstStyle/>
          <a:p>
            <a:r>
              <a:rPr lang="en-US" sz="2800" smtClean="0"/>
              <a:t>T</a:t>
            </a:r>
            <a:r>
              <a:rPr lang="en-US" sz="2800" baseline="-25000" smtClean="0"/>
              <a:t>g</a:t>
            </a:r>
            <a:r>
              <a:rPr lang="en-US" sz="2800" smtClean="0"/>
              <a:t> = 10 detects also h</a:t>
            </a:r>
            <a:endParaRPr lang="en-US" sz="2800"/>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Checkpoints</a:t>
            </a:r>
            <a:endParaRPr lang="en-US" dirty="0"/>
          </a:p>
        </p:txBody>
      </p:sp>
      <p:sp>
        <p:nvSpPr>
          <p:cNvPr id="3" name="Content Placeholder 2"/>
          <p:cNvSpPr>
            <a:spLocks noGrp="1"/>
          </p:cNvSpPr>
          <p:nvPr>
            <p:ph idx="1"/>
          </p:nvPr>
        </p:nvSpPr>
        <p:spPr>
          <a:xfrm>
            <a:off x="761759" y="4875142"/>
            <a:ext cx="7925041" cy="1355420"/>
          </a:xfrm>
        </p:spPr>
        <p:txBody>
          <a:bodyPr/>
          <a:lstStyle/>
          <a:p>
            <a:pPr marL="0" indent="0">
              <a:buNone/>
            </a:pPr>
            <a:r>
              <a:rPr lang="en-US" dirty="0" smtClean="0"/>
              <a:t>In a combinational circuit any test set that detects all </a:t>
            </a:r>
            <a:r>
              <a:rPr lang="en-US" dirty="0" err="1" smtClean="0"/>
              <a:t>SSFs</a:t>
            </a:r>
            <a:r>
              <a:rPr lang="en-US" dirty="0" smtClean="0"/>
              <a:t> on the primary inputs and the </a:t>
            </a:r>
            <a:r>
              <a:rPr lang="en-US" dirty="0" err="1" smtClean="0"/>
              <a:t>fanout</a:t>
            </a:r>
            <a:r>
              <a:rPr lang="en-US" dirty="0" smtClean="0"/>
              <a:t> branches (checkpoints), detects all </a:t>
            </a:r>
            <a:r>
              <a:rPr lang="en-US" dirty="0" err="1" smtClean="0"/>
              <a:t>SSFs</a:t>
            </a:r>
            <a:endParaRPr lang="en-US" dirty="0"/>
          </a:p>
        </p:txBody>
      </p:sp>
      <p:sp>
        <p:nvSpPr>
          <p:cNvPr id="153" name="Freeform 33"/>
          <p:cNvSpPr>
            <a:spLocks/>
          </p:cNvSpPr>
          <p:nvPr/>
        </p:nvSpPr>
        <p:spPr bwMode="auto">
          <a:xfrm>
            <a:off x="3387403" y="2072726"/>
            <a:ext cx="1008062" cy="863600"/>
          </a:xfrm>
          <a:custGeom>
            <a:avLst/>
            <a:gdLst/>
            <a:ahLst/>
            <a:cxnLst>
              <a:cxn ang="0">
                <a:pos x="453" y="0"/>
              </a:cxn>
              <a:cxn ang="0">
                <a:pos x="0" y="0"/>
              </a:cxn>
              <a:cxn ang="0">
                <a:pos x="0" y="544"/>
              </a:cxn>
              <a:cxn ang="0">
                <a:pos x="499" y="544"/>
              </a:cxn>
            </a:cxnLst>
            <a:rect l="0" t="0" r="r" b="b"/>
            <a:pathLst>
              <a:path w="499" h="544">
                <a:moveTo>
                  <a:pt x="453" y="0"/>
                </a:moveTo>
                <a:lnTo>
                  <a:pt x="0" y="0"/>
                </a:lnTo>
                <a:lnTo>
                  <a:pt x="0" y="544"/>
                </a:lnTo>
                <a:lnTo>
                  <a:pt x="499" y="544"/>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154" name="Line 29"/>
          <p:cNvSpPr>
            <a:spLocks noChangeShapeType="1"/>
          </p:cNvSpPr>
          <p:nvPr/>
        </p:nvSpPr>
        <p:spPr bwMode="auto">
          <a:xfrm flipH="1">
            <a:off x="1587178" y="1626639"/>
            <a:ext cx="93662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55" name="Line 30"/>
          <p:cNvSpPr>
            <a:spLocks noChangeShapeType="1"/>
          </p:cNvSpPr>
          <p:nvPr/>
        </p:nvSpPr>
        <p:spPr bwMode="auto">
          <a:xfrm flipH="1">
            <a:off x="1587178" y="1999701"/>
            <a:ext cx="93662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56" name="Freeform 28"/>
          <p:cNvSpPr>
            <a:spLocks/>
          </p:cNvSpPr>
          <p:nvPr/>
        </p:nvSpPr>
        <p:spPr bwMode="auto">
          <a:xfrm flipV="1">
            <a:off x="6340153" y="2253701"/>
            <a:ext cx="863600" cy="989013"/>
          </a:xfrm>
          <a:custGeom>
            <a:avLst/>
            <a:gdLst/>
            <a:ahLst/>
            <a:cxnLst>
              <a:cxn ang="0">
                <a:pos x="0" y="0"/>
              </a:cxn>
              <a:cxn ang="0">
                <a:pos x="454" y="0"/>
              </a:cxn>
              <a:cxn ang="0">
                <a:pos x="454" y="408"/>
              </a:cxn>
              <a:cxn ang="0">
                <a:pos x="908" y="408"/>
              </a:cxn>
            </a:cxnLst>
            <a:rect l="0" t="0" r="r" b="b"/>
            <a:pathLst>
              <a:path w="908" h="408">
                <a:moveTo>
                  <a:pt x="0" y="0"/>
                </a:moveTo>
                <a:lnTo>
                  <a:pt x="454" y="0"/>
                </a:lnTo>
                <a:lnTo>
                  <a:pt x="454" y="408"/>
                </a:lnTo>
                <a:lnTo>
                  <a:pt x="908" y="408"/>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157" name="Line 25"/>
          <p:cNvSpPr>
            <a:spLocks noChangeShapeType="1"/>
          </p:cNvSpPr>
          <p:nvPr/>
        </p:nvSpPr>
        <p:spPr bwMode="auto">
          <a:xfrm flipH="1">
            <a:off x="4611365" y="3080789"/>
            <a:ext cx="1582738"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58" name="Line 23"/>
          <p:cNvSpPr>
            <a:spLocks noChangeShapeType="1"/>
          </p:cNvSpPr>
          <p:nvPr/>
        </p:nvSpPr>
        <p:spPr bwMode="auto">
          <a:xfrm flipH="1">
            <a:off x="7203753" y="2058439"/>
            <a:ext cx="1008062"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59" name="Line 22"/>
          <p:cNvSpPr>
            <a:spLocks noChangeShapeType="1"/>
          </p:cNvSpPr>
          <p:nvPr/>
        </p:nvSpPr>
        <p:spPr bwMode="auto">
          <a:xfrm flipH="1">
            <a:off x="4682803" y="1913976"/>
            <a:ext cx="2520950"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60" name="Line 4"/>
          <p:cNvSpPr>
            <a:spLocks noChangeShapeType="1"/>
          </p:cNvSpPr>
          <p:nvPr/>
        </p:nvSpPr>
        <p:spPr bwMode="auto">
          <a:xfrm flipH="1">
            <a:off x="2811140" y="1783801"/>
            <a:ext cx="1582738"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61" name="AutoShape 5"/>
          <p:cNvSpPr>
            <a:spLocks noChangeArrowheads="1"/>
          </p:cNvSpPr>
          <p:nvPr/>
        </p:nvSpPr>
        <p:spPr bwMode="auto">
          <a:xfrm rot="10800000" flipH="1">
            <a:off x="2306315" y="1496464"/>
            <a:ext cx="695325" cy="622300"/>
          </a:xfrm>
          <a:prstGeom prst="flowChartDelay">
            <a:avLst/>
          </a:prstGeom>
          <a:solidFill>
            <a:schemeClr val="bg1"/>
          </a:solidFill>
          <a:ln w="3175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62" name="AutoShape 15"/>
          <p:cNvSpPr>
            <a:spLocks noChangeAspect="1" noChangeArrowheads="1"/>
          </p:cNvSpPr>
          <p:nvPr/>
        </p:nvSpPr>
        <p:spPr bwMode="auto">
          <a:xfrm>
            <a:off x="4812978" y="1840951"/>
            <a:ext cx="130175" cy="128588"/>
          </a:xfrm>
          <a:prstGeom prst="flowChartConnector">
            <a:avLst/>
          </a:prstGeom>
          <a:solidFill>
            <a:srgbClr val="FFFFFF"/>
          </a:solidFill>
          <a:ln w="317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63" name="Freeform 27"/>
          <p:cNvSpPr>
            <a:spLocks/>
          </p:cNvSpPr>
          <p:nvPr/>
        </p:nvSpPr>
        <p:spPr bwMode="auto">
          <a:xfrm>
            <a:off x="5332090" y="3439564"/>
            <a:ext cx="719138" cy="936625"/>
          </a:xfrm>
          <a:custGeom>
            <a:avLst/>
            <a:gdLst/>
            <a:ahLst/>
            <a:cxnLst>
              <a:cxn ang="0">
                <a:pos x="453" y="0"/>
              </a:cxn>
              <a:cxn ang="0">
                <a:pos x="0" y="0"/>
              </a:cxn>
              <a:cxn ang="0">
                <a:pos x="0" y="590"/>
              </a:cxn>
            </a:cxnLst>
            <a:rect l="0" t="0" r="r" b="b"/>
            <a:pathLst>
              <a:path w="453" h="590">
                <a:moveTo>
                  <a:pt x="453" y="0"/>
                </a:moveTo>
                <a:lnTo>
                  <a:pt x="0" y="0"/>
                </a:lnTo>
                <a:lnTo>
                  <a:pt x="0" y="590"/>
                </a:lnTo>
              </a:path>
            </a:pathLst>
          </a:custGeom>
          <a:noFill/>
          <a:ln w="19050" cmpd="sng">
            <a:solidFill>
              <a:schemeClr val="tx1"/>
            </a:solidFill>
            <a:round/>
            <a:headEnd/>
            <a:tailEnd/>
          </a:ln>
          <a:effectLst/>
        </p:spPr>
        <p:txBody>
          <a:bodyPr>
            <a:prstTxWarp prst="textNoShape">
              <a:avLst/>
            </a:prstTxWarp>
          </a:bodyPr>
          <a:lstStyle/>
          <a:p>
            <a:endParaRPr lang="en-US"/>
          </a:p>
        </p:txBody>
      </p:sp>
      <p:sp>
        <p:nvSpPr>
          <p:cNvPr id="164" name="Line 31"/>
          <p:cNvSpPr>
            <a:spLocks noChangeShapeType="1"/>
          </p:cNvSpPr>
          <p:nvPr/>
        </p:nvSpPr>
        <p:spPr bwMode="auto">
          <a:xfrm flipH="1">
            <a:off x="1587178" y="3296689"/>
            <a:ext cx="266382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65" name="AutoShape 24"/>
          <p:cNvSpPr>
            <a:spLocks noChangeArrowheads="1"/>
          </p:cNvSpPr>
          <p:nvPr/>
        </p:nvSpPr>
        <p:spPr bwMode="auto">
          <a:xfrm rot="10800000" flipH="1">
            <a:off x="4179565" y="2791864"/>
            <a:ext cx="695325" cy="622300"/>
          </a:xfrm>
          <a:prstGeom prst="flowChartDelay">
            <a:avLst/>
          </a:prstGeom>
          <a:solidFill>
            <a:schemeClr val="bg1"/>
          </a:solidFill>
          <a:ln w="3175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66" name="Line 34"/>
          <p:cNvSpPr>
            <a:spLocks noChangeShapeType="1"/>
          </p:cNvSpPr>
          <p:nvPr/>
        </p:nvSpPr>
        <p:spPr bwMode="auto">
          <a:xfrm flipH="1">
            <a:off x="1587178" y="2504526"/>
            <a:ext cx="1800225" cy="0"/>
          </a:xfrm>
          <a:prstGeom prst="line">
            <a:avLst/>
          </a:prstGeom>
          <a:noFill/>
          <a:ln w="19050">
            <a:solidFill>
              <a:srgbClr val="000000"/>
            </a:solidFill>
            <a:round/>
            <a:headEnd type="oval" w="med" len="med"/>
            <a:tailEnd/>
          </a:ln>
          <a:effectLst/>
        </p:spPr>
        <p:txBody>
          <a:bodyPr wrap="none" anchor="ctr">
            <a:prstTxWarp prst="textNoShape">
              <a:avLst/>
            </a:prstTxWarp>
          </a:bodyPr>
          <a:lstStyle/>
          <a:p>
            <a:endParaRPr lang="en-US"/>
          </a:p>
        </p:txBody>
      </p:sp>
      <p:sp>
        <p:nvSpPr>
          <p:cNvPr id="167" name="Text Box 35"/>
          <p:cNvSpPr txBox="1">
            <a:spLocks noChangeArrowheads="1"/>
          </p:cNvSpPr>
          <p:nvPr/>
        </p:nvSpPr>
        <p:spPr bwMode="auto">
          <a:xfrm>
            <a:off x="904553" y="3688801"/>
            <a:ext cx="4233876" cy="1015663"/>
          </a:xfrm>
          <a:prstGeom prst="rect">
            <a:avLst/>
          </a:prstGeom>
          <a:noFill/>
          <a:ln w="9525">
            <a:noFill/>
            <a:miter lim="800000"/>
            <a:headEnd/>
            <a:tailEnd/>
          </a:ln>
          <a:effectLst/>
        </p:spPr>
        <p:txBody>
          <a:bodyPr wrap="none">
            <a:prstTxWarp prst="textNoShape">
              <a:avLst/>
            </a:prstTxWarp>
            <a:spAutoFit/>
          </a:bodyPr>
          <a:lstStyle/>
          <a:p>
            <a:r>
              <a:rPr lang="en-US" sz="2000" dirty="0" smtClean="0"/>
              <a:t>24 stuck-at faults</a:t>
            </a:r>
          </a:p>
          <a:p>
            <a:r>
              <a:rPr lang="en-US" sz="2000" dirty="0" smtClean="0"/>
              <a:t>14 checkpoint faults</a:t>
            </a:r>
          </a:p>
          <a:p>
            <a:r>
              <a:rPr lang="en-US" sz="2000" dirty="0" smtClean="0"/>
              <a:t>10 faults in the reduced set of faults</a:t>
            </a:r>
            <a:endParaRPr lang="en-US" sz="2000" dirty="0"/>
          </a:p>
        </p:txBody>
      </p:sp>
      <p:grpSp>
        <p:nvGrpSpPr>
          <p:cNvPr id="168" name="Group 50"/>
          <p:cNvGrpSpPr>
            <a:grpSpLocks/>
          </p:cNvGrpSpPr>
          <p:nvPr/>
        </p:nvGrpSpPr>
        <p:grpSpPr bwMode="auto">
          <a:xfrm>
            <a:off x="1587178" y="1423439"/>
            <a:ext cx="360362" cy="144462"/>
            <a:chOff x="839" y="2069"/>
            <a:chExt cx="227" cy="91"/>
          </a:xfrm>
        </p:grpSpPr>
        <p:sp>
          <p:nvSpPr>
            <p:cNvPr id="169" name="Oval 36"/>
            <p:cNvSpPr>
              <a:spLocks noChangeArrowheads="1"/>
            </p:cNvSpPr>
            <p:nvPr/>
          </p:nvSpPr>
          <p:spPr bwMode="auto">
            <a:xfrm>
              <a:off x="975" y="2069"/>
              <a:ext cx="91" cy="91"/>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170" name="Oval 37"/>
            <p:cNvSpPr>
              <a:spLocks noChangeArrowheads="1"/>
            </p:cNvSpPr>
            <p:nvPr/>
          </p:nvSpPr>
          <p:spPr bwMode="auto">
            <a:xfrm>
              <a:off x="839" y="2069"/>
              <a:ext cx="91" cy="91"/>
            </a:xfrm>
            <a:prstGeom prst="ellipse">
              <a:avLst/>
            </a:prstGeom>
            <a:solidFill>
              <a:schemeClr val="accent1"/>
            </a:solidFill>
            <a:ln w="19050">
              <a:noFill/>
              <a:round/>
              <a:headEnd/>
              <a:tailEnd/>
            </a:ln>
            <a:effectLst/>
          </p:spPr>
          <p:txBody>
            <a:bodyPr wrap="none" anchor="ctr">
              <a:prstTxWarp prst="textNoShape">
                <a:avLst/>
              </a:prstTxWarp>
            </a:bodyPr>
            <a:lstStyle/>
            <a:p>
              <a:endParaRPr lang="en-US"/>
            </a:p>
          </p:txBody>
        </p:sp>
      </p:grpSp>
      <p:grpSp>
        <p:nvGrpSpPr>
          <p:cNvPr id="171" name="Group 51"/>
          <p:cNvGrpSpPr>
            <a:grpSpLocks/>
          </p:cNvGrpSpPr>
          <p:nvPr/>
        </p:nvGrpSpPr>
        <p:grpSpPr bwMode="auto">
          <a:xfrm>
            <a:off x="1587178" y="1783801"/>
            <a:ext cx="360362" cy="144463"/>
            <a:chOff x="839" y="2296"/>
            <a:chExt cx="227" cy="91"/>
          </a:xfrm>
        </p:grpSpPr>
        <p:sp>
          <p:nvSpPr>
            <p:cNvPr id="172" name="Oval 38"/>
            <p:cNvSpPr>
              <a:spLocks noChangeArrowheads="1"/>
            </p:cNvSpPr>
            <p:nvPr/>
          </p:nvSpPr>
          <p:spPr bwMode="auto">
            <a:xfrm>
              <a:off x="975" y="2296"/>
              <a:ext cx="91" cy="91"/>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173" name="Oval 39"/>
            <p:cNvSpPr>
              <a:spLocks noChangeArrowheads="1"/>
            </p:cNvSpPr>
            <p:nvPr/>
          </p:nvSpPr>
          <p:spPr bwMode="auto">
            <a:xfrm>
              <a:off x="839" y="2296"/>
              <a:ext cx="91" cy="91"/>
            </a:xfrm>
            <a:prstGeom prst="ellipse">
              <a:avLst/>
            </a:prstGeom>
            <a:solidFill>
              <a:schemeClr val="accent1"/>
            </a:solidFill>
            <a:ln w="19050">
              <a:noFill/>
              <a:round/>
              <a:headEnd/>
              <a:tailEnd/>
            </a:ln>
            <a:effectLst/>
          </p:spPr>
          <p:txBody>
            <a:bodyPr wrap="none" anchor="ctr">
              <a:prstTxWarp prst="textNoShape">
                <a:avLst/>
              </a:prstTxWarp>
            </a:bodyPr>
            <a:lstStyle/>
            <a:p>
              <a:endParaRPr lang="en-US"/>
            </a:p>
          </p:txBody>
        </p:sp>
      </p:grpSp>
      <p:grpSp>
        <p:nvGrpSpPr>
          <p:cNvPr id="174" name="Group 52"/>
          <p:cNvGrpSpPr>
            <a:grpSpLocks/>
          </p:cNvGrpSpPr>
          <p:nvPr/>
        </p:nvGrpSpPr>
        <p:grpSpPr bwMode="auto">
          <a:xfrm>
            <a:off x="1587178" y="2275926"/>
            <a:ext cx="360362" cy="144463"/>
            <a:chOff x="866" y="2606"/>
            <a:chExt cx="227" cy="91"/>
          </a:xfrm>
        </p:grpSpPr>
        <p:sp>
          <p:nvSpPr>
            <p:cNvPr id="175" name="Oval 40"/>
            <p:cNvSpPr>
              <a:spLocks noChangeArrowheads="1"/>
            </p:cNvSpPr>
            <p:nvPr/>
          </p:nvSpPr>
          <p:spPr bwMode="auto">
            <a:xfrm>
              <a:off x="1002" y="2606"/>
              <a:ext cx="91" cy="91"/>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176" name="Oval 41"/>
            <p:cNvSpPr>
              <a:spLocks noChangeArrowheads="1"/>
            </p:cNvSpPr>
            <p:nvPr/>
          </p:nvSpPr>
          <p:spPr bwMode="auto">
            <a:xfrm>
              <a:off x="866" y="2606"/>
              <a:ext cx="91" cy="91"/>
            </a:xfrm>
            <a:prstGeom prst="ellipse">
              <a:avLst/>
            </a:prstGeom>
            <a:solidFill>
              <a:schemeClr val="accent1"/>
            </a:solidFill>
            <a:ln w="19050">
              <a:noFill/>
              <a:round/>
              <a:headEnd/>
              <a:tailEnd/>
            </a:ln>
            <a:effectLst/>
          </p:spPr>
          <p:txBody>
            <a:bodyPr wrap="none" anchor="ctr">
              <a:prstTxWarp prst="textNoShape">
                <a:avLst/>
              </a:prstTxWarp>
            </a:bodyPr>
            <a:lstStyle/>
            <a:p>
              <a:endParaRPr lang="en-US"/>
            </a:p>
          </p:txBody>
        </p:sp>
      </p:grpSp>
      <p:grpSp>
        <p:nvGrpSpPr>
          <p:cNvPr id="177" name="Group 53"/>
          <p:cNvGrpSpPr>
            <a:grpSpLocks/>
          </p:cNvGrpSpPr>
          <p:nvPr/>
        </p:nvGrpSpPr>
        <p:grpSpPr bwMode="auto">
          <a:xfrm>
            <a:off x="1587178" y="3080789"/>
            <a:ext cx="360362" cy="144462"/>
            <a:chOff x="893" y="3113"/>
            <a:chExt cx="227" cy="91"/>
          </a:xfrm>
        </p:grpSpPr>
        <p:sp>
          <p:nvSpPr>
            <p:cNvPr id="178" name="Oval 177"/>
            <p:cNvSpPr>
              <a:spLocks noChangeArrowheads="1"/>
            </p:cNvSpPr>
            <p:nvPr/>
          </p:nvSpPr>
          <p:spPr bwMode="auto">
            <a:xfrm>
              <a:off x="1029" y="3113"/>
              <a:ext cx="91" cy="91"/>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179" name="Oval 178"/>
            <p:cNvSpPr>
              <a:spLocks noChangeArrowheads="1"/>
            </p:cNvSpPr>
            <p:nvPr/>
          </p:nvSpPr>
          <p:spPr bwMode="auto">
            <a:xfrm>
              <a:off x="893" y="3113"/>
              <a:ext cx="91" cy="91"/>
            </a:xfrm>
            <a:prstGeom prst="ellipse">
              <a:avLst/>
            </a:prstGeom>
            <a:solidFill>
              <a:schemeClr val="accent1"/>
            </a:solidFill>
            <a:ln w="19050">
              <a:noFill/>
              <a:round/>
              <a:headEnd/>
              <a:tailEnd/>
            </a:ln>
            <a:effectLst/>
          </p:spPr>
          <p:txBody>
            <a:bodyPr wrap="none" anchor="ctr">
              <a:prstTxWarp prst="textNoShape">
                <a:avLst/>
              </a:prstTxWarp>
            </a:bodyPr>
            <a:lstStyle/>
            <a:p>
              <a:endParaRPr lang="en-US"/>
            </a:p>
          </p:txBody>
        </p:sp>
      </p:grpSp>
      <p:grpSp>
        <p:nvGrpSpPr>
          <p:cNvPr id="180" name="Group 54"/>
          <p:cNvGrpSpPr>
            <a:grpSpLocks/>
          </p:cNvGrpSpPr>
          <p:nvPr/>
        </p:nvGrpSpPr>
        <p:grpSpPr bwMode="auto">
          <a:xfrm>
            <a:off x="5403528" y="3799926"/>
            <a:ext cx="360362" cy="144463"/>
            <a:chOff x="3243" y="3566"/>
            <a:chExt cx="227" cy="91"/>
          </a:xfrm>
        </p:grpSpPr>
        <p:sp>
          <p:nvSpPr>
            <p:cNvPr id="181" name="Oval 44"/>
            <p:cNvSpPr>
              <a:spLocks noChangeArrowheads="1"/>
            </p:cNvSpPr>
            <p:nvPr/>
          </p:nvSpPr>
          <p:spPr bwMode="auto">
            <a:xfrm>
              <a:off x="3379" y="3566"/>
              <a:ext cx="91" cy="91"/>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182" name="Oval 45"/>
            <p:cNvSpPr>
              <a:spLocks noChangeArrowheads="1"/>
            </p:cNvSpPr>
            <p:nvPr/>
          </p:nvSpPr>
          <p:spPr bwMode="auto">
            <a:xfrm>
              <a:off x="3243" y="3566"/>
              <a:ext cx="91" cy="91"/>
            </a:xfrm>
            <a:prstGeom prst="ellipse">
              <a:avLst/>
            </a:prstGeom>
            <a:solidFill>
              <a:schemeClr val="accent1"/>
            </a:solidFill>
            <a:ln w="19050">
              <a:noFill/>
              <a:round/>
              <a:headEnd/>
              <a:tailEnd/>
            </a:ln>
            <a:effectLst/>
          </p:spPr>
          <p:txBody>
            <a:bodyPr wrap="none" anchor="ctr">
              <a:prstTxWarp prst="textNoShape">
                <a:avLst/>
              </a:prstTxWarp>
            </a:bodyPr>
            <a:lstStyle/>
            <a:p>
              <a:endParaRPr lang="en-US"/>
            </a:p>
          </p:txBody>
        </p:sp>
      </p:grpSp>
      <p:grpSp>
        <p:nvGrpSpPr>
          <p:cNvPr id="183" name="Group 55"/>
          <p:cNvGrpSpPr>
            <a:grpSpLocks/>
          </p:cNvGrpSpPr>
          <p:nvPr/>
        </p:nvGrpSpPr>
        <p:grpSpPr bwMode="auto">
          <a:xfrm>
            <a:off x="3560440" y="2144164"/>
            <a:ext cx="360363" cy="144462"/>
            <a:chOff x="2154" y="2523"/>
            <a:chExt cx="227" cy="91"/>
          </a:xfrm>
        </p:grpSpPr>
        <p:sp>
          <p:nvSpPr>
            <p:cNvPr id="184" name="Oval 46"/>
            <p:cNvSpPr>
              <a:spLocks noChangeArrowheads="1"/>
            </p:cNvSpPr>
            <p:nvPr/>
          </p:nvSpPr>
          <p:spPr bwMode="auto">
            <a:xfrm>
              <a:off x="2290" y="2523"/>
              <a:ext cx="91" cy="91"/>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185" name="Oval 47"/>
            <p:cNvSpPr>
              <a:spLocks noChangeArrowheads="1"/>
            </p:cNvSpPr>
            <p:nvPr/>
          </p:nvSpPr>
          <p:spPr bwMode="auto">
            <a:xfrm>
              <a:off x="2154" y="2523"/>
              <a:ext cx="91" cy="91"/>
            </a:xfrm>
            <a:prstGeom prst="ellipse">
              <a:avLst/>
            </a:prstGeom>
            <a:solidFill>
              <a:schemeClr val="accent1"/>
            </a:solidFill>
            <a:ln w="19050">
              <a:noFill/>
              <a:round/>
              <a:headEnd/>
              <a:tailEnd/>
            </a:ln>
            <a:effectLst/>
          </p:spPr>
          <p:txBody>
            <a:bodyPr wrap="none" anchor="ctr">
              <a:prstTxWarp prst="textNoShape">
                <a:avLst/>
              </a:prstTxWarp>
            </a:bodyPr>
            <a:lstStyle/>
            <a:p>
              <a:endParaRPr lang="en-US"/>
            </a:p>
          </p:txBody>
        </p:sp>
      </p:grpSp>
      <p:grpSp>
        <p:nvGrpSpPr>
          <p:cNvPr id="186" name="Group 56"/>
          <p:cNvGrpSpPr>
            <a:grpSpLocks/>
          </p:cNvGrpSpPr>
          <p:nvPr/>
        </p:nvGrpSpPr>
        <p:grpSpPr bwMode="auto">
          <a:xfrm>
            <a:off x="3560440" y="2720426"/>
            <a:ext cx="360363" cy="144463"/>
            <a:chOff x="2154" y="2886"/>
            <a:chExt cx="227" cy="91"/>
          </a:xfrm>
        </p:grpSpPr>
        <p:sp>
          <p:nvSpPr>
            <p:cNvPr id="187" name="Oval 48"/>
            <p:cNvSpPr>
              <a:spLocks noChangeArrowheads="1"/>
            </p:cNvSpPr>
            <p:nvPr/>
          </p:nvSpPr>
          <p:spPr bwMode="auto">
            <a:xfrm>
              <a:off x="2290" y="2886"/>
              <a:ext cx="91" cy="91"/>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188" name="Oval 49"/>
            <p:cNvSpPr>
              <a:spLocks noChangeArrowheads="1"/>
            </p:cNvSpPr>
            <p:nvPr/>
          </p:nvSpPr>
          <p:spPr bwMode="auto">
            <a:xfrm>
              <a:off x="2154" y="2886"/>
              <a:ext cx="91" cy="91"/>
            </a:xfrm>
            <a:prstGeom prst="ellipse">
              <a:avLst/>
            </a:prstGeom>
            <a:solidFill>
              <a:schemeClr val="accent1"/>
            </a:solidFill>
            <a:ln w="19050">
              <a:noFill/>
              <a:round/>
              <a:headEnd/>
              <a:tailEnd/>
            </a:ln>
            <a:effectLst/>
          </p:spPr>
          <p:txBody>
            <a:bodyPr wrap="none" anchor="ctr">
              <a:prstTxWarp prst="textNoShape">
                <a:avLst/>
              </a:prstTxWarp>
            </a:bodyPr>
            <a:lstStyle/>
            <a:p>
              <a:endParaRPr lang="en-US"/>
            </a:p>
          </p:txBody>
        </p:sp>
      </p:grpSp>
      <p:grpSp>
        <p:nvGrpSpPr>
          <p:cNvPr id="189" name="Group 76"/>
          <p:cNvGrpSpPr>
            <a:grpSpLocks/>
          </p:cNvGrpSpPr>
          <p:nvPr/>
        </p:nvGrpSpPr>
        <p:grpSpPr bwMode="auto">
          <a:xfrm flipH="1">
            <a:off x="1364928" y="1494876"/>
            <a:ext cx="409575" cy="476250"/>
            <a:chOff x="956" y="2114"/>
            <a:chExt cx="258" cy="300"/>
          </a:xfrm>
        </p:grpSpPr>
        <p:sp>
          <p:nvSpPr>
            <p:cNvPr id="190" name="Arc 62"/>
            <p:cNvSpPr>
              <a:spLocks/>
            </p:cNvSpPr>
            <p:nvPr/>
          </p:nvSpPr>
          <p:spPr bwMode="auto">
            <a:xfrm flipV="1">
              <a:off x="1090" y="2114"/>
              <a:ext cx="124" cy="227"/>
            </a:xfrm>
            <a:custGeom>
              <a:avLst/>
              <a:gdLst>
                <a:gd name="G0" fmla="+- 0 0 0"/>
                <a:gd name="G1" fmla="+- 21585 0 0"/>
                <a:gd name="G2" fmla="+- 21600 0 0"/>
                <a:gd name="T0" fmla="*/ 803 w 21600"/>
                <a:gd name="T1" fmla="*/ 0 h 43184"/>
                <a:gd name="T2" fmla="*/ 184 w 21600"/>
                <a:gd name="T3" fmla="*/ 43184 h 43184"/>
                <a:gd name="T4" fmla="*/ 0 w 21600"/>
                <a:gd name="T5" fmla="*/ 21585 h 43184"/>
              </a:gdLst>
              <a:ahLst/>
              <a:cxnLst>
                <a:cxn ang="0">
                  <a:pos x="T0" y="T1"/>
                </a:cxn>
                <a:cxn ang="0">
                  <a:pos x="T2" y="T3"/>
                </a:cxn>
                <a:cxn ang="0">
                  <a:pos x="T4" y="T5"/>
                </a:cxn>
              </a:cxnLst>
              <a:rect l="0" t="0" r="r" b="b"/>
              <a:pathLst>
                <a:path w="21600" h="43184" fill="none" extrusionOk="0">
                  <a:moveTo>
                    <a:pt x="803" y="-1"/>
                  </a:moveTo>
                  <a:cubicBezTo>
                    <a:pt x="12411" y="431"/>
                    <a:pt x="21600" y="9968"/>
                    <a:pt x="21600" y="21585"/>
                  </a:cubicBezTo>
                  <a:cubicBezTo>
                    <a:pt x="21600" y="33442"/>
                    <a:pt x="12041" y="43083"/>
                    <a:pt x="184" y="43184"/>
                  </a:cubicBezTo>
                </a:path>
                <a:path w="21600" h="43184" stroke="0" extrusionOk="0">
                  <a:moveTo>
                    <a:pt x="803" y="-1"/>
                  </a:moveTo>
                  <a:cubicBezTo>
                    <a:pt x="12411" y="431"/>
                    <a:pt x="21600" y="9968"/>
                    <a:pt x="21600" y="21585"/>
                  </a:cubicBezTo>
                  <a:cubicBezTo>
                    <a:pt x="21600" y="33442"/>
                    <a:pt x="12041" y="43083"/>
                    <a:pt x="184" y="43184"/>
                  </a:cubicBezTo>
                  <a:lnTo>
                    <a:pt x="0" y="21585"/>
                  </a:lnTo>
                  <a:close/>
                </a:path>
              </a:pathLst>
            </a:custGeom>
            <a:noFill/>
            <a:ln w="28575">
              <a:solidFill>
                <a:schemeClr val="tx1"/>
              </a:solidFill>
              <a:prstDash val="sysDot"/>
              <a:round/>
              <a:headEnd/>
              <a:tailEnd/>
            </a:ln>
            <a:effectLst/>
          </p:spPr>
          <p:txBody>
            <a:bodyPr rot="10800000" wrap="none" anchor="ctr">
              <a:prstTxWarp prst="textNoShape">
                <a:avLst/>
              </a:prstTxWarp>
            </a:bodyPr>
            <a:lstStyle/>
            <a:p>
              <a:pPr algn="ctr"/>
              <a:endParaRPr lang="en-US"/>
            </a:p>
          </p:txBody>
        </p:sp>
        <p:grpSp>
          <p:nvGrpSpPr>
            <p:cNvPr id="191" name="Group 65"/>
            <p:cNvGrpSpPr>
              <a:grpSpLocks/>
            </p:cNvGrpSpPr>
            <p:nvPr/>
          </p:nvGrpSpPr>
          <p:grpSpPr bwMode="auto">
            <a:xfrm>
              <a:off x="956" y="2278"/>
              <a:ext cx="137" cy="136"/>
              <a:chOff x="158" y="3113"/>
              <a:chExt cx="183" cy="182"/>
            </a:xfrm>
          </p:grpSpPr>
          <p:sp>
            <p:nvSpPr>
              <p:cNvPr id="192" name="Line 63"/>
              <p:cNvSpPr>
                <a:spLocks noChangeShapeType="1"/>
              </p:cNvSpPr>
              <p:nvPr/>
            </p:nvSpPr>
            <p:spPr bwMode="auto">
              <a:xfrm>
                <a:off x="158" y="3113"/>
                <a:ext cx="182" cy="182"/>
              </a:xfrm>
              <a:prstGeom prst="line">
                <a:avLst/>
              </a:prstGeom>
              <a:noFill/>
              <a:ln w="38100">
                <a:solidFill>
                  <a:schemeClr val="tx1"/>
                </a:solidFill>
                <a:round/>
                <a:headEnd/>
                <a:tailEnd/>
              </a:ln>
              <a:effectLst/>
            </p:spPr>
            <p:txBody>
              <a:bodyPr>
                <a:prstTxWarp prst="textNoShape">
                  <a:avLst/>
                </a:prstTxWarp>
              </a:bodyPr>
              <a:lstStyle/>
              <a:p>
                <a:endParaRPr lang="en-US"/>
              </a:p>
            </p:txBody>
          </p:sp>
          <p:sp>
            <p:nvSpPr>
              <p:cNvPr id="193" name="Line 64"/>
              <p:cNvSpPr>
                <a:spLocks noChangeShapeType="1"/>
              </p:cNvSpPr>
              <p:nvPr/>
            </p:nvSpPr>
            <p:spPr bwMode="auto">
              <a:xfrm flipH="1">
                <a:off x="159" y="3113"/>
                <a:ext cx="182" cy="182"/>
              </a:xfrm>
              <a:prstGeom prst="line">
                <a:avLst/>
              </a:prstGeom>
              <a:noFill/>
              <a:ln w="38100">
                <a:solidFill>
                  <a:schemeClr val="tx1"/>
                </a:solidFill>
                <a:round/>
                <a:headEnd/>
                <a:tailEnd/>
              </a:ln>
              <a:effectLst/>
            </p:spPr>
            <p:txBody>
              <a:bodyPr>
                <a:prstTxWarp prst="textNoShape">
                  <a:avLst/>
                </a:prstTxWarp>
              </a:bodyPr>
              <a:lstStyle/>
              <a:p>
                <a:endParaRPr lang="en-US"/>
              </a:p>
            </p:txBody>
          </p:sp>
        </p:grpSp>
      </p:grpSp>
      <p:grpSp>
        <p:nvGrpSpPr>
          <p:cNvPr id="194" name="Group 75"/>
          <p:cNvGrpSpPr>
            <a:grpSpLocks/>
          </p:cNvGrpSpPr>
          <p:nvPr/>
        </p:nvGrpSpPr>
        <p:grpSpPr bwMode="auto">
          <a:xfrm>
            <a:off x="1918965" y="1074568"/>
            <a:ext cx="2060575" cy="1255333"/>
            <a:chOff x="893" y="1707"/>
            <a:chExt cx="1298" cy="933"/>
          </a:xfrm>
        </p:grpSpPr>
        <p:sp>
          <p:nvSpPr>
            <p:cNvPr id="195" name="Arc 57"/>
            <p:cNvSpPr>
              <a:spLocks/>
            </p:cNvSpPr>
            <p:nvPr/>
          </p:nvSpPr>
          <p:spPr bwMode="auto">
            <a:xfrm flipV="1">
              <a:off x="893" y="1707"/>
              <a:ext cx="1233" cy="788"/>
            </a:xfrm>
            <a:custGeom>
              <a:avLst/>
              <a:gdLst>
                <a:gd name="G0" fmla="+- 18222 0 0"/>
                <a:gd name="G1" fmla="+- 1851 0 0"/>
                <a:gd name="G2" fmla="+- 21600 0 0"/>
                <a:gd name="T0" fmla="*/ 39743 w 39822"/>
                <a:gd name="T1" fmla="*/ 0 h 23451"/>
                <a:gd name="T2" fmla="*/ 0 w 39822"/>
                <a:gd name="T3" fmla="*/ 13449 h 23451"/>
                <a:gd name="T4" fmla="*/ 18222 w 39822"/>
                <a:gd name="T5" fmla="*/ 1851 h 23451"/>
              </a:gdLst>
              <a:ahLst/>
              <a:cxnLst>
                <a:cxn ang="0">
                  <a:pos x="T0" y="T1"/>
                </a:cxn>
                <a:cxn ang="0">
                  <a:pos x="T2" y="T3"/>
                </a:cxn>
                <a:cxn ang="0">
                  <a:pos x="T4" y="T5"/>
                </a:cxn>
              </a:cxnLst>
              <a:rect l="0" t="0" r="r" b="b"/>
              <a:pathLst>
                <a:path w="39822" h="23451" fill="none" extrusionOk="0">
                  <a:moveTo>
                    <a:pt x="39742" y="0"/>
                  </a:moveTo>
                  <a:cubicBezTo>
                    <a:pt x="39795" y="615"/>
                    <a:pt x="39822" y="1233"/>
                    <a:pt x="39822" y="1851"/>
                  </a:cubicBezTo>
                  <a:cubicBezTo>
                    <a:pt x="39822" y="13780"/>
                    <a:pt x="30151" y="23451"/>
                    <a:pt x="18222" y="23451"/>
                  </a:cubicBezTo>
                  <a:cubicBezTo>
                    <a:pt x="10837" y="23450"/>
                    <a:pt x="3964" y="19678"/>
                    <a:pt x="-1" y="13449"/>
                  </a:cubicBezTo>
                </a:path>
                <a:path w="39822" h="23451" stroke="0" extrusionOk="0">
                  <a:moveTo>
                    <a:pt x="39742" y="0"/>
                  </a:moveTo>
                  <a:cubicBezTo>
                    <a:pt x="39795" y="615"/>
                    <a:pt x="39822" y="1233"/>
                    <a:pt x="39822" y="1851"/>
                  </a:cubicBezTo>
                  <a:cubicBezTo>
                    <a:pt x="39822" y="13780"/>
                    <a:pt x="30151" y="23451"/>
                    <a:pt x="18222" y="23451"/>
                  </a:cubicBezTo>
                  <a:cubicBezTo>
                    <a:pt x="10837" y="23450"/>
                    <a:pt x="3964" y="19678"/>
                    <a:pt x="-1" y="13449"/>
                  </a:cubicBezTo>
                  <a:lnTo>
                    <a:pt x="18222" y="1851"/>
                  </a:lnTo>
                  <a:close/>
                </a:path>
              </a:pathLst>
            </a:custGeom>
            <a:noFill/>
            <a:ln w="28575">
              <a:solidFill>
                <a:srgbClr val="CC6600"/>
              </a:solidFill>
              <a:prstDash val="sysDot"/>
              <a:round/>
              <a:headEnd/>
              <a:tailEnd/>
            </a:ln>
            <a:effectLst/>
          </p:spPr>
          <p:txBody>
            <a:bodyPr rot="10800000" wrap="none" anchor="ctr">
              <a:prstTxWarp prst="textNoShape">
                <a:avLst/>
              </a:prstTxWarp>
            </a:bodyPr>
            <a:lstStyle/>
            <a:p>
              <a:pPr algn="ctr"/>
              <a:endParaRPr lang="en-US"/>
            </a:p>
          </p:txBody>
        </p:sp>
        <p:grpSp>
          <p:nvGrpSpPr>
            <p:cNvPr id="196" name="Group 66"/>
            <p:cNvGrpSpPr>
              <a:grpSpLocks/>
            </p:cNvGrpSpPr>
            <p:nvPr/>
          </p:nvGrpSpPr>
          <p:grpSpPr bwMode="auto">
            <a:xfrm>
              <a:off x="2054" y="2504"/>
              <a:ext cx="137" cy="136"/>
              <a:chOff x="158" y="3113"/>
              <a:chExt cx="183" cy="182"/>
            </a:xfrm>
          </p:grpSpPr>
          <p:sp>
            <p:nvSpPr>
              <p:cNvPr id="197" name="Line 67"/>
              <p:cNvSpPr>
                <a:spLocks noChangeShapeType="1"/>
              </p:cNvSpPr>
              <p:nvPr/>
            </p:nvSpPr>
            <p:spPr bwMode="auto">
              <a:xfrm>
                <a:off x="158" y="3113"/>
                <a:ext cx="182" cy="182"/>
              </a:xfrm>
              <a:prstGeom prst="line">
                <a:avLst/>
              </a:prstGeom>
              <a:noFill/>
              <a:ln w="38100">
                <a:solidFill>
                  <a:schemeClr val="tx1"/>
                </a:solidFill>
                <a:round/>
                <a:headEnd/>
                <a:tailEnd/>
              </a:ln>
              <a:effectLst/>
            </p:spPr>
            <p:txBody>
              <a:bodyPr>
                <a:prstTxWarp prst="textNoShape">
                  <a:avLst/>
                </a:prstTxWarp>
              </a:bodyPr>
              <a:lstStyle/>
              <a:p>
                <a:endParaRPr lang="en-US"/>
              </a:p>
            </p:txBody>
          </p:sp>
          <p:sp>
            <p:nvSpPr>
              <p:cNvPr id="198" name="Line 68"/>
              <p:cNvSpPr>
                <a:spLocks noChangeShapeType="1"/>
              </p:cNvSpPr>
              <p:nvPr/>
            </p:nvSpPr>
            <p:spPr bwMode="auto">
              <a:xfrm flipH="1">
                <a:off x="159" y="3113"/>
                <a:ext cx="182" cy="182"/>
              </a:xfrm>
              <a:prstGeom prst="line">
                <a:avLst/>
              </a:prstGeom>
              <a:noFill/>
              <a:ln w="38100">
                <a:solidFill>
                  <a:schemeClr val="tx1"/>
                </a:solidFill>
                <a:round/>
                <a:headEnd/>
                <a:tailEnd/>
              </a:ln>
              <a:effectLst/>
            </p:spPr>
            <p:txBody>
              <a:bodyPr>
                <a:prstTxWarp prst="textNoShape">
                  <a:avLst/>
                </a:prstTxWarp>
              </a:bodyPr>
              <a:lstStyle/>
              <a:p>
                <a:endParaRPr lang="en-US"/>
              </a:p>
            </p:txBody>
          </p:sp>
        </p:grpSp>
      </p:grpSp>
      <p:grpSp>
        <p:nvGrpSpPr>
          <p:cNvPr id="199" name="Group 86"/>
          <p:cNvGrpSpPr>
            <a:grpSpLocks/>
          </p:cNvGrpSpPr>
          <p:nvPr/>
        </p:nvGrpSpPr>
        <p:grpSpPr bwMode="auto">
          <a:xfrm>
            <a:off x="1557015" y="2906164"/>
            <a:ext cx="2117725" cy="679450"/>
            <a:chOff x="820" y="3003"/>
            <a:chExt cx="1334" cy="428"/>
          </a:xfrm>
        </p:grpSpPr>
        <p:sp>
          <p:nvSpPr>
            <p:cNvPr id="200" name="Arc 59"/>
            <p:cNvSpPr>
              <a:spLocks/>
            </p:cNvSpPr>
            <p:nvPr/>
          </p:nvSpPr>
          <p:spPr bwMode="auto">
            <a:xfrm>
              <a:off x="930" y="3003"/>
              <a:ext cx="1224" cy="428"/>
            </a:xfrm>
            <a:custGeom>
              <a:avLst/>
              <a:gdLst>
                <a:gd name="G0" fmla="+- 17690 0 0"/>
                <a:gd name="G1" fmla="+- 2455 0 0"/>
                <a:gd name="G2" fmla="+- 21600 0 0"/>
                <a:gd name="T0" fmla="*/ 39150 w 39290"/>
                <a:gd name="T1" fmla="*/ 0 h 24055"/>
                <a:gd name="T2" fmla="*/ 0 w 39290"/>
                <a:gd name="T3" fmla="*/ 14850 h 24055"/>
                <a:gd name="T4" fmla="*/ 17690 w 39290"/>
                <a:gd name="T5" fmla="*/ 2455 h 24055"/>
              </a:gdLst>
              <a:ahLst/>
              <a:cxnLst>
                <a:cxn ang="0">
                  <a:pos x="T0" y="T1"/>
                </a:cxn>
                <a:cxn ang="0">
                  <a:pos x="T2" y="T3"/>
                </a:cxn>
                <a:cxn ang="0">
                  <a:pos x="T4" y="T5"/>
                </a:cxn>
              </a:cxnLst>
              <a:rect l="0" t="0" r="r" b="b"/>
              <a:pathLst>
                <a:path w="39290" h="24055" fill="none" extrusionOk="0">
                  <a:moveTo>
                    <a:pt x="39150" y="-1"/>
                  </a:moveTo>
                  <a:cubicBezTo>
                    <a:pt x="39243" y="815"/>
                    <a:pt x="39290" y="1634"/>
                    <a:pt x="39290" y="2455"/>
                  </a:cubicBezTo>
                  <a:cubicBezTo>
                    <a:pt x="39290" y="14384"/>
                    <a:pt x="29619" y="24055"/>
                    <a:pt x="17690" y="24055"/>
                  </a:cubicBezTo>
                  <a:cubicBezTo>
                    <a:pt x="10645" y="24054"/>
                    <a:pt x="4042" y="20619"/>
                    <a:pt x="0" y="14849"/>
                  </a:cubicBezTo>
                </a:path>
                <a:path w="39290" h="24055" stroke="0" extrusionOk="0">
                  <a:moveTo>
                    <a:pt x="39150" y="-1"/>
                  </a:moveTo>
                  <a:cubicBezTo>
                    <a:pt x="39243" y="815"/>
                    <a:pt x="39290" y="1634"/>
                    <a:pt x="39290" y="2455"/>
                  </a:cubicBezTo>
                  <a:cubicBezTo>
                    <a:pt x="39290" y="14384"/>
                    <a:pt x="29619" y="24055"/>
                    <a:pt x="17690" y="24055"/>
                  </a:cubicBezTo>
                  <a:cubicBezTo>
                    <a:pt x="10645" y="24054"/>
                    <a:pt x="4042" y="20619"/>
                    <a:pt x="0" y="14849"/>
                  </a:cubicBezTo>
                  <a:lnTo>
                    <a:pt x="17690" y="2455"/>
                  </a:lnTo>
                  <a:close/>
                </a:path>
              </a:pathLst>
            </a:custGeom>
            <a:noFill/>
            <a:ln w="28575">
              <a:solidFill>
                <a:schemeClr val="tx1"/>
              </a:solidFill>
              <a:prstDash val="sysDot"/>
              <a:round/>
              <a:headEnd/>
              <a:tailEnd/>
            </a:ln>
            <a:effectLst/>
          </p:spPr>
          <p:txBody>
            <a:bodyPr wrap="none" anchor="ctr">
              <a:prstTxWarp prst="textNoShape">
                <a:avLst/>
              </a:prstTxWarp>
            </a:bodyPr>
            <a:lstStyle/>
            <a:p>
              <a:endParaRPr lang="en-US"/>
            </a:p>
          </p:txBody>
        </p:sp>
        <p:grpSp>
          <p:nvGrpSpPr>
            <p:cNvPr id="201" name="Group 69"/>
            <p:cNvGrpSpPr>
              <a:grpSpLocks/>
            </p:cNvGrpSpPr>
            <p:nvPr/>
          </p:nvGrpSpPr>
          <p:grpSpPr bwMode="auto">
            <a:xfrm>
              <a:off x="820" y="3086"/>
              <a:ext cx="124" cy="136"/>
              <a:chOff x="158" y="3113"/>
              <a:chExt cx="183" cy="182"/>
            </a:xfrm>
          </p:grpSpPr>
          <p:sp>
            <p:nvSpPr>
              <p:cNvPr id="202" name="Line 70"/>
              <p:cNvSpPr>
                <a:spLocks noChangeShapeType="1"/>
              </p:cNvSpPr>
              <p:nvPr/>
            </p:nvSpPr>
            <p:spPr bwMode="auto">
              <a:xfrm>
                <a:off x="158" y="3113"/>
                <a:ext cx="182" cy="182"/>
              </a:xfrm>
              <a:prstGeom prst="line">
                <a:avLst/>
              </a:prstGeom>
              <a:noFill/>
              <a:ln w="38100">
                <a:solidFill>
                  <a:schemeClr val="tx1"/>
                </a:solidFill>
                <a:round/>
                <a:headEnd/>
                <a:tailEnd/>
              </a:ln>
              <a:effectLst/>
            </p:spPr>
            <p:txBody>
              <a:bodyPr>
                <a:prstTxWarp prst="textNoShape">
                  <a:avLst/>
                </a:prstTxWarp>
              </a:bodyPr>
              <a:lstStyle/>
              <a:p>
                <a:endParaRPr lang="en-US"/>
              </a:p>
            </p:txBody>
          </p:sp>
          <p:sp>
            <p:nvSpPr>
              <p:cNvPr id="203" name="Line 71"/>
              <p:cNvSpPr>
                <a:spLocks noChangeShapeType="1"/>
              </p:cNvSpPr>
              <p:nvPr/>
            </p:nvSpPr>
            <p:spPr bwMode="auto">
              <a:xfrm flipH="1">
                <a:off x="159" y="3113"/>
                <a:ext cx="182" cy="182"/>
              </a:xfrm>
              <a:prstGeom prst="line">
                <a:avLst/>
              </a:prstGeom>
              <a:noFill/>
              <a:ln w="38100">
                <a:solidFill>
                  <a:schemeClr val="tx1"/>
                </a:solidFill>
                <a:round/>
                <a:headEnd/>
                <a:tailEnd/>
              </a:ln>
              <a:effectLst/>
            </p:spPr>
            <p:txBody>
              <a:bodyPr>
                <a:prstTxWarp prst="textNoShape">
                  <a:avLst/>
                </a:prstTxWarp>
              </a:bodyPr>
              <a:lstStyle/>
              <a:p>
                <a:endParaRPr lang="en-US"/>
              </a:p>
            </p:txBody>
          </p:sp>
        </p:grpSp>
      </p:grpSp>
      <p:grpSp>
        <p:nvGrpSpPr>
          <p:cNvPr id="204" name="Group 77"/>
          <p:cNvGrpSpPr>
            <a:grpSpLocks/>
          </p:cNvGrpSpPr>
          <p:nvPr/>
        </p:nvGrpSpPr>
        <p:grpSpPr bwMode="auto">
          <a:xfrm>
            <a:off x="3876353" y="2420389"/>
            <a:ext cx="1930400" cy="1571625"/>
            <a:chOff x="2145" y="2623"/>
            <a:chExt cx="1216" cy="1055"/>
          </a:xfrm>
        </p:grpSpPr>
        <p:sp>
          <p:nvSpPr>
            <p:cNvPr id="205" name="Arc 58"/>
            <p:cNvSpPr>
              <a:spLocks/>
            </p:cNvSpPr>
            <p:nvPr/>
          </p:nvSpPr>
          <p:spPr bwMode="auto">
            <a:xfrm flipV="1">
              <a:off x="2145" y="2623"/>
              <a:ext cx="1189" cy="898"/>
            </a:xfrm>
            <a:custGeom>
              <a:avLst/>
              <a:gdLst>
                <a:gd name="G0" fmla="+- 17515 0 0"/>
                <a:gd name="G1" fmla="+- 7160 0 0"/>
                <a:gd name="G2" fmla="+- 21600 0 0"/>
                <a:gd name="T0" fmla="*/ 37894 w 39115"/>
                <a:gd name="T1" fmla="*/ 0 h 28760"/>
                <a:gd name="T2" fmla="*/ 0 w 39115"/>
                <a:gd name="T3" fmla="*/ 19801 h 28760"/>
                <a:gd name="T4" fmla="*/ 17515 w 39115"/>
                <a:gd name="T5" fmla="*/ 7160 h 28760"/>
              </a:gdLst>
              <a:ahLst/>
              <a:cxnLst>
                <a:cxn ang="0">
                  <a:pos x="T0" y="T1"/>
                </a:cxn>
                <a:cxn ang="0">
                  <a:pos x="T2" y="T3"/>
                </a:cxn>
                <a:cxn ang="0">
                  <a:pos x="T4" y="T5"/>
                </a:cxn>
              </a:cxnLst>
              <a:rect l="0" t="0" r="r" b="b"/>
              <a:pathLst>
                <a:path w="39115" h="28760" fill="none" extrusionOk="0">
                  <a:moveTo>
                    <a:pt x="37893" y="0"/>
                  </a:moveTo>
                  <a:cubicBezTo>
                    <a:pt x="38702" y="2300"/>
                    <a:pt x="39115" y="4721"/>
                    <a:pt x="39115" y="7160"/>
                  </a:cubicBezTo>
                  <a:cubicBezTo>
                    <a:pt x="39115" y="19089"/>
                    <a:pt x="29444" y="28760"/>
                    <a:pt x="17515" y="28760"/>
                  </a:cubicBezTo>
                  <a:cubicBezTo>
                    <a:pt x="10576" y="28759"/>
                    <a:pt x="4060" y="25426"/>
                    <a:pt x="0" y="19800"/>
                  </a:cubicBezTo>
                </a:path>
                <a:path w="39115" h="28760" stroke="0" extrusionOk="0">
                  <a:moveTo>
                    <a:pt x="37893" y="0"/>
                  </a:moveTo>
                  <a:cubicBezTo>
                    <a:pt x="38702" y="2300"/>
                    <a:pt x="39115" y="4721"/>
                    <a:pt x="39115" y="7160"/>
                  </a:cubicBezTo>
                  <a:cubicBezTo>
                    <a:pt x="39115" y="19089"/>
                    <a:pt x="29444" y="28760"/>
                    <a:pt x="17515" y="28760"/>
                  </a:cubicBezTo>
                  <a:cubicBezTo>
                    <a:pt x="10576" y="28759"/>
                    <a:pt x="4060" y="25426"/>
                    <a:pt x="0" y="19800"/>
                  </a:cubicBezTo>
                  <a:lnTo>
                    <a:pt x="17515" y="7160"/>
                  </a:lnTo>
                  <a:close/>
                </a:path>
              </a:pathLst>
            </a:custGeom>
            <a:noFill/>
            <a:ln w="28575">
              <a:solidFill>
                <a:srgbClr val="CC6600"/>
              </a:solidFill>
              <a:prstDash val="sysDot"/>
              <a:round/>
              <a:headEnd/>
              <a:tailEnd/>
            </a:ln>
            <a:effectLst/>
          </p:spPr>
          <p:txBody>
            <a:bodyPr wrap="none" anchor="ctr">
              <a:prstTxWarp prst="textNoShape">
                <a:avLst/>
              </a:prstTxWarp>
            </a:bodyPr>
            <a:lstStyle/>
            <a:p>
              <a:endParaRPr lang="en-US"/>
            </a:p>
          </p:txBody>
        </p:sp>
        <p:grpSp>
          <p:nvGrpSpPr>
            <p:cNvPr id="206" name="Group 72"/>
            <p:cNvGrpSpPr>
              <a:grpSpLocks/>
            </p:cNvGrpSpPr>
            <p:nvPr/>
          </p:nvGrpSpPr>
          <p:grpSpPr bwMode="auto">
            <a:xfrm>
              <a:off x="3224" y="3542"/>
              <a:ext cx="137" cy="136"/>
              <a:chOff x="158" y="3113"/>
              <a:chExt cx="183" cy="182"/>
            </a:xfrm>
          </p:grpSpPr>
          <p:sp>
            <p:nvSpPr>
              <p:cNvPr id="207" name="Line 73"/>
              <p:cNvSpPr>
                <a:spLocks noChangeShapeType="1"/>
              </p:cNvSpPr>
              <p:nvPr/>
            </p:nvSpPr>
            <p:spPr bwMode="auto">
              <a:xfrm>
                <a:off x="158" y="3113"/>
                <a:ext cx="182" cy="182"/>
              </a:xfrm>
              <a:prstGeom prst="line">
                <a:avLst/>
              </a:prstGeom>
              <a:noFill/>
              <a:ln w="38100">
                <a:solidFill>
                  <a:schemeClr val="tx1"/>
                </a:solidFill>
                <a:round/>
                <a:headEnd/>
                <a:tailEnd/>
              </a:ln>
              <a:effectLst/>
            </p:spPr>
            <p:txBody>
              <a:bodyPr>
                <a:prstTxWarp prst="textNoShape">
                  <a:avLst/>
                </a:prstTxWarp>
              </a:bodyPr>
              <a:lstStyle/>
              <a:p>
                <a:endParaRPr lang="en-US"/>
              </a:p>
            </p:txBody>
          </p:sp>
          <p:sp>
            <p:nvSpPr>
              <p:cNvPr id="208" name="Line 74"/>
              <p:cNvSpPr>
                <a:spLocks noChangeShapeType="1"/>
              </p:cNvSpPr>
              <p:nvPr/>
            </p:nvSpPr>
            <p:spPr bwMode="auto">
              <a:xfrm flipH="1">
                <a:off x="159" y="3113"/>
                <a:ext cx="182" cy="182"/>
              </a:xfrm>
              <a:prstGeom prst="line">
                <a:avLst/>
              </a:prstGeom>
              <a:noFill/>
              <a:ln w="38100">
                <a:solidFill>
                  <a:schemeClr val="tx1"/>
                </a:solidFill>
                <a:round/>
                <a:headEnd/>
                <a:tailEnd/>
              </a:ln>
              <a:effectLst/>
            </p:spPr>
            <p:txBody>
              <a:bodyPr>
                <a:prstTxWarp prst="textNoShape">
                  <a:avLst/>
                </a:prstTxWarp>
              </a:bodyPr>
              <a:lstStyle/>
              <a:p>
                <a:endParaRPr lang="en-US"/>
              </a:p>
            </p:txBody>
          </p:sp>
        </p:grpSp>
      </p:grpSp>
      <p:sp>
        <p:nvSpPr>
          <p:cNvPr id="209" name="Line 79"/>
          <p:cNvSpPr>
            <a:spLocks noChangeShapeType="1"/>
          </p:cNvSpPr>
          <p:nvPr/>
        </p:nvSpPr>
        <p:spPr bwMode="auto">
          <a:xfrm>
            <a:off x="7275190" y="3584026"/>
            <a:ext cx="865188" cy="0"/>
          </a:xfrm>
          <a:prstGeom prst="line">
            <a:avLst/>
          </a:prstGeom>
          <a:noFill/>
          <a:ln w="38100">
            <a:solidFill>
              <a:srgbClr val="CC6600"/>
            </a:solidFill>
            <a:prstDash val="sysDot"/>
            <a:round/>
            <a:headEnd/>
            <a:tailEnd/>
          </a:ln>
          <a:effectLst/>
        </p:spPr>
        <p:txBody>
          <a:bodyPr>
            <a:prstTxWarp prst="textNoShape">
              <a:avLst/>
            </a:prstTxWarp>
          </a:bodyPr>
          <a:lstStyle/>
          <a:p>
            <a:endParaRPr lang="en-US"/>
          </a:p>
        </p:txBody>
      </p:sp>
      <p:sp>
        <p:nvSpPr>
          <p:cNvPr id="210" name="Text Box 80"/>
          <p:cNvSpPr txBox="1">
            <a:spLocks noChangeArrowheads="1"/>
          </p:cNvSpPr>
          <p:nvPr/>
        </p:nvSpPr>
        <p:spPr bwMode="auto">
          <a:xfrm>
            <a:off x="7175178" y="3557528"/>
            <a:ext cx="1313919" cy="369332"/>
          </a:xfrm>
          <a:prstGeom prst="rect">
            <a:avLst/>
          </a:prstGeom>
          <a:noFill/>
          <a:ln w="9525">
            <a:noFill/>
            <a:miter lim="800000"/>
            <a:headEnd/>
            <a:tailEnd/>
          </a:ln>
          <a:effectLst/>
        </p:spPr>
        <p:txBody>
          <a:bodyPr wrap="none">
            <a:prstTxWarp prst="textNoShape">
              <a:avLst/>
            </a:prstTxWarp>
            <a:spAutoFit/>
          </a:bodyPr>
          <a:lstStyle/>
          <a:p>
            <a:r>
              <a:rPr lang="en-US" smtClean="0"/>
              <a:t>dominance</a:t>
            </a:r>
            <a:endParaRPr lang="en-US"/>
          </a:p>
        </p:txBody>
      </p:sp>
      <p:grpSp>
        <p:nvGrpSpPr>
          <p:cNvPr id="211" name="Group 89"/>
          <p:cNvGrpSpPr>
            <a:grpSpLocks/>
          </p:cNvGrpSpPr>
          <p:nvPr/>
        </p:nvGrpSpPr>
        <p:grpSpPr bwMode="auto">
          <a:xfrm>
            <a:off x="7275190" y="3872955"/>
            <a:ext cx="938213" cy="646113"/>
            <a:chOff x="4422" y="3612"/>
            <a:chExt cx="591" cy="407"/>
          </a:xfrm>
        </p:grpSpPr>
        <p:sp>
          <p:nvSpPr>
            <p:cNvPr id="212" name="Oval 82"/>
            <p:cNvSpPr>
              <a:spLocks noChangeArrowheads="1"/>
            </p:cNvSpPr>
            <p:nvPr/>
          </p:nvSpPr>
          <p:spPr bwMode="auto">
            <a:xfrm>
              <a:off x="4422" y="3857"/>
              <a:ext cx="91" cy="91"/>
            </a:xfrm>
            <a:prstGeom prst="ellipse">
              <a:avLst/>
            </a:prstGeom>
            <a:solidFill>
              <a:srgbClr val="FF0000"/>
            </a:solidFill>
            <a:ln w="19050">
              <a:noFill/>
              <a:round/>
              <a:headEnd/>
              <a:tailEnd/>
            </a:ln>
            <a:effectLst/>
          </p:spPr>
          <p:txBody>
            <a:bodyPr wrap="none" anchor="ctr">
              <a:prstTxWarp prst="textNoShape">
                <a:avLst/>
              </a:prstTxWarp>
            </a:bodyPr>
            <a:lstStyle/>
            <a:p>
              <a:endParaRPr lang="en-US"/>
            </a:p>
          </p:txBody>
        </p:sp>
        <p:sp>
          <p:nvSpPr>
            <p:cNvPr id="213" name="Oval 83"/>
            <p:cNvSpPr>
              <a:spLocks noChangeArrowheads="1"/>
            </p:cNvSpPr>
            <p:nvPr/>
          </p:nvSpPr>
          <p:spPr bwMode="auto">
            <a:xfrm>
              <a:off x="4422" y="3693"/>
              <a:ext cx="91" cy="91"/>
            </a:xfrm>
            <a:prstGeom prst="ellipse">
              <a:avLst/>
            </a:prstGeom>
            <a:solidFill>
              <a:srgbClr val="3366FF"/>
            </a:solidFill>
            <a:ln w="19050">
              <a:noFill/>
              <a:round/>
              <a:headEnd/>
              <a:tailEnd/>
            </a:ln>
            <a:effectLst/>
          </p:spPr>
          <p:txBody>
            <a:bodyPr wrap="none" anchor="ctr">
              <a:prstTxWarp prst="textNoShape">
                <a:avLst/>
              </a:prstTxWarp>
            </a:bodyPr>
            <a:lstStyle/>
            <a:p>
              <a:endParaRPr lang="en-US"/>
            </a:p>
          </p:txBody>
        </p:sp>
        <p:sp>
          <p:nvSpPr>
            <p:cNvPr id="214" name="Text Box 84"/>
            <p:cNvSpPr txBox="1">
              <a:spLocks noChangeArrowheads="1"/>
            </p:cNvSpPr>
            <p:nvPr/>
          </p:nvSpPr>
          <p:spPr bwMode="auto">
            <a:xfrm>
              <a:off x="4565" y="3612"/>
              <a:ext cx="448" cy="407"/>
            </a:xfrm>
            <a:prstGeom prst="rect">
              <a:avLst/>
            </a:prstGeom>
            <a:noFill/>
            <a:ln w="9525">
              <a:noFill/>
              <a:miter lim="800000"/>
              <a:headEnd/>
              <a:tailEnd/>
            </a:ln>
            <a:effectLst/>
          </p:spPr>
          <p:txBody>
            <a:bodyPr wrap="none">
              <a:prstTxWarp prst="textNoShape">
                <a:avLst/>
              </a:prstTxWarp>
              <a:spAutoFit/>
            </a:bodyPr>
            <a:lstStyle/>
            <a:p>
              <a:r>
                <a:rPr lang="pl-PL" dirty="0"/>
                <a:t>s</a:t>
              </a:r>
              <a:r>
                <a:rPr lang="pl-PL" dirty="0" smtClean="0"/>
                <a:t>-a-</a:t>
              </a:r>
              <a:r>
                <a:rPr lang="pl-PL" dirty="0"/>
                <a:t>0</a:t>
              </a:r>
            </a:p>
            <a:p>
              <a:r>
                <a:rPr lang="pl-PL" dirty="0"/>
                <a:t>s</a:t>
              </a:r>
              <a:r>
                <a:rPr lang="pl-PL" dirty="0" smtClean="0"/>
                <a:t>-a-</a:t>
              </a:r>
              <a:r>
                <a:rPr lang="pl-PL" dirty="0"/>
                <a:t>1</a:t>
              </a:r>
              <a:endParaRPr lang="en-GB" dirty="0"/>
            </a:p>
          </p:txBody>
        </p:sp>
      </p:grpSp>
      <p:sp>
        <p:nvSpPr>
          <p:cNvPr id="215" name="Oval 87"/>
          <p:cNvSpPr>
            <a:spLocks noChangeArrowheads="1"/>
          </p:cNvSpPr>
          <p:nvPr/>
        </p:nvSpPr>
        <p:spPr bwMode="auto">
          <a:xfrm>
            <a:off x="5580716" y="2879176"/>
            <a:ext cx="144463" cy="144463"/>
          </a:xfrm>
          <a:prstGeom prst="ellipse">
            <a:avLst/>
          </a:prstGeom>
          <a:solidFill>
            <a:srgbClr val="FFF9BD"/>
          </a:solidFill>
          <a:ln w="19050">
            <a:solidFill>
              <a:schemeClr val="tx1"/>
            </a:solidFill>
            <a:round/>
            <a:headEnd/>
            <a:tailEnd/>
          </a:ln>
          <a:effectLst/>
        </p:spPr>
        <p:txBody>
          <a:bodyPr wrap="none" anchor="ctr">
            <a:prstTxWarp prst="textNoShape">
              <a:avLst/>
            </a:prstTxWarp>
          </a:bodyPr>
          <a:lstStyle/>
          <a:p>
            <a:endParaRPr lang="en-US"/>
          </a:p>
        </p:txBody>
      </p:sp>
      <p:sp>
        <p:nvSpPr>
          <p:cNvPr id="216" name="Oval 88"/>
          <p:cNvSpPr>
            <a:spLocks noChangeArrowheads="1"/>
          </p:cNvSpPr>
          <p:nvPr/>
        </p:nvSpPr>
        <p:spPr bwMode="auto">
          <a:xfrm>
            <a:off x="3737629" y="1596476"/>
            <a:ext cx="144462" cy="144463"/>
          </a:xfrm>
          <a:prstGeom prst="ellipse">
            <a:avLst/>
          </a:prstGeom>
          <a:solidFill>
            <a:srgbClr val="FFF9BD"/>
          </a:solidFill>
          <a:ln w="19050">
            <a:solidFill>
              <a:schemeClr val="tx1"/>
            </a:solidFill>
            <a:round/>
            <a:headEnd/>
            <a:tailEnd/>
          </a:ln>
          <a:effectLst/>
        </p:spPr>
        <p:txBody>
          <a:bodyPr wrap="none" anchor="ctr">
            <a:prstTxWarp prst="textNoShape">
              <a:avLst/>
            </a:prstTxWarp>
          </a:bodyPr>
          <a:lstStyle/>
          <a:p>
            <a:endParaRPr lang="en-US"/>
          </a:p>
        </p:txBody>
      </p:sp>
      <p:sp>
        <p:nvSpPr>
          <p:cNvPr id="217" name="Freeform 104"/>
          <p:cNvSpPr>
            <a:spLocks/>
          </p:cNvSpPr>
          <p:nvPr/>
        </p:nvSpPr>
        <p:spPr bwMode="auto">
          <a:xfrm>
            <a:off x="4157101" y="1615618"/>
            <a:ext cx="643665" cy="57644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175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sz="1600"/>
          </a:p>
        </p:txBody>
      </p:sp>
      <p:sp>
        <p:nvSpPr>
          <p:cNvPr id="218" name="Freeform 104"/>
          <p:cNvSpPr>
            <a:spLocks/>
          </p:cNvSpPr>
          <p:nvPr/>
        </p:nvSpPr>
        <p:spPr bwMode="auto">
          <a:xfrm>
            <a:off x="5872270" y="2954490"/>
            <a:ext cx="643665" cy="57644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175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sz="1600"/>
          </a:p>
        </p:txBody>
      </p:sp>
      <p:sp>
        <p:nvSpPr>
          <p:cNvPr id="219" name="Freeform 104"/>
          <p:cNvSpPr>
            <a:spLocks/>
          </p:cNvSpPr>
          <p:nvPr/>
        </p:nvSpPr>
        <p:spPr bwMode="auto">
          <a:xfrm>
            <a:off x="6953357" y="1778152"/>
            <a:ext cx="643665" cy="57644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31750" cap="flat" cmpd="sng" algn="ctr">
            <a:solidFill>
              <a:schemeClr val="tx1"/>
            </a:solidFill>
            <a:prstDash val="solid"/>
            <a:round/>
            <a:headEnd type="none" w="med" len="med"/>
            <a:tailEnd type="none" w="med" len="med"/>
          </a:ln>
        </p:spPr>
        <p:txBody>
          <a:bodyPr wrap="none" lIns="0" tIns="0" rIns="0" bIns="0" anchor="ctr" anchorCtr="1">
            <a:prstTxWarp prst="textNoShape">
              <a:avLst/>
            </a:prstTxWarp>
          </a:bodyPr>
          <a:lstStyle/>
          <a:p>
            <a:endParaRPr lang="en-US" sz="160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faults</a:t>
            </a:r>
            <a:endParaRPr lang="en-US" dirty="0"/>
          </a:p>
        </p:txBody>
      </p:sp>
      <p:sp>
        <p:nvSpPr>
          <p:cNvPr id="3" name="Content Placeholder 2"/>
          <p:cNvSpPr>
            <a:spLocks noGrp="1"/>
          </p:cNvSpPr>
          <p:nvPr>
            <p:ph idx="1"/>
          </p:nvPr>
        </p:nvSpPr>
        <p:spPr>
          <a:xfrm>
            <a:off x="676275" y="2266463"/>
            <a:ext cx="7549417" cy="3851246"/>
          </a:xfrm>
        </p:spPr>
        <p:txBody>
          <a:bodyPr/>
          <a:lstStyle/>
          <a:p>
            <a:r>
              <a:rPr lang="en-US" dirty="0" smtClean="0"/>
              <a:t>Based entirely on the functional description like architecture and the instruction set; they include</a:t>
            </a:r>
          </a:p>
          <a:p>
            <a:pPr lvl="1"/>
            <a:r>
              <a:rPr lang="en-US" dirty="0" smtClean="0"/>
              <a:t>register decoding</a:t>
            </a:r>
          </a:p>
          <a:p>
            <a:pPr lvl="1"/>
            <a:r>
              <a:rPr lang="en-US" dirty="0" smtClean="0"/>
              <a:t>instruction decoding</a:t>
            </a:r>
          </a:p>
          <a:p>
            <a:pPr lvl="1"/>
            <a:r>
              <a:rPr lang="en-US" dirty="0" smtClean="0"/>
              <a:t>data storage</a:t>
            </a:r>
          </a:p>
          <a:p>
            <a:pPr lvl="1"/>
            <a:r>
              <a:rPr lang="en-US" dirty="0" smtClean="0"/>
              <a:t>data transfer</a:t>
            </a:r>
          </a:p>
          <a:p>
            <a:pPr lvl="1"/>
            <a:r>
              <a:rPr lang="en-US" dirty="0" smtClean="0"/>
              <a:t>data multiplication</a:t>
            </a:r>
          </a:p>
          <a:p>
            <a:r>
              <a:rPr lang="en-US" dirty="0" smtClean="0"/>
              <a:t>There are reported functional tests generated for a 8-bit microprocessor that detected 96% of single stuck-at faults</a:t>
            </a:r>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Inductive fault analysis</a:t>
            </a:r>
            <a:endParaRPr lang="en-US" dirty="0"/>
          </a:p>
        </p:txBody>
      </p:sp>
      <p:sp>
        <p:nvSpPr>
          <p:cNvPr id="3" name="Content Placeholder 2"/>
          <p:cNvSpPr>
            <a:spLocks noGrp="1"/>
          </p:cNvSpPr>
          <p:nvPr>
            <p:ph idx="1"/>
          </p:nvPr>
        </p:nvSpPr>
        <p:spPr>
          <a:xfrm>
            <a:off x="676275" y="2698630"/>
            <a:ext cx="8010525" cy="3427533"/>
          </a:xfrm>
        </p:spPr>
        <p:txBody>
          <a:bodyPr/>
          <a:lstStyle/>
          <a:p>
            <a:r>
              <a:rPr lang="en-US" dirty="0" smtClean="0"/>
              <a:t>A systematic approach to generate all the faults that are likely to occur in a specific IC using the technology and layout information</a:t>
            </a:r>
          </a:p>
          <a:p>
            <a:r>
              <a:rPr lang="en-US" dirty="0" smtClean="0"/>
              <a:t>Four levels of abstraction</a:t>
            </a:r>
          </a:p>
          <a:p>
            <a:pPr lvl="1"/>
            <a:r>
              <a:rPr lang="en-US" dirty="0" smtClean="0"/>
              <a:t>process – e.g., pinhole in the SiO</a:t>
            </a:r>
            <a:r>
              <a:rPr lang="en-US" baseline="-25000" dirty="0" smtClean="0"/>
              <a:t>2</a:t>
            </a:r>
            <a:r>
              <a:rPr lang="en-US" dirty="0" smtClean="0"/>
              <a:t> can be viewed as an open region in the SiO</a:t>
            </a:r>
            <a:r>
              <a:rPr lang="en-US" baseline="-25000" dirty="0" smtClean="0"/>
              <a:t>2</a:t>
            </a:r>
            <a:r>
              <a:rPr lang="en-US" dirty="0" smtClean="0"/>
              <a:t> layer</a:t>
            </a:r>
          </a:p>
          <a:p>
            <a:pPr lvl="1"/>
            <a:r>
              <a:rPr lang="en-US" dirty="0" smtClean="0"/>
              <a:t>structure – e.g., contacts between layers</a:t>
            </a:r>
          </a:p>
          <a:p>
            <a:pPr lvl="1"/>
            <a:r>
              <a:rPr lang="en-US" dirty="0" smtClean="0"/>
              <a:t>circuit – e.g., short between two wires</a:t>
            </a:r>
          </a:p>
          <a:p>
            <a:pPr lvl="1"/>
            <a:r>
              <a:rPr lang="en-US" dirty="0" smtClean="0"/>
              <a:t>logic – e.g., stuck-at-1 fault</a:t>
            </a:r>
            <a:endParaRPr lang="en-US" dirty="0"/>
          </a:p>
        </p:txBody>
      </p:sp>
      <p:grpSp>
        <p:nvGrpSpPr>
          <p:cNvPr id="8" name="Group 7"/>
          <p:cNvGrpSpPr/>
          <p:nvPr/>
        </p:nvGrpSpPr>
        <p:grpSpPr>
          <a:xfrm>
            <a:off x="113292" y="6390980"/>
            <a:ext cx="6562628" cy="381543"/>
            <a:chOff x="113292" y="6390980"/>
            <a:chExt cx="6562628" cy="381543"/>
          </a:xfrm>
        </p:grpSpPr>
        <p:pic>
          <p:nvPicPr>
            <p:cNvPr id="9" name="Picture 8"/>
            <p:cNvPicPr>
              <a:picLocks noChangeAspect="1"/>
            </p:cNvPicPr>
            <p:nvPr/>
          </p:nvPicPr>
          <p:blipFill>
            <a:blip r:embed="rId3"/>
            <a:stretch>
              <a:fillRect/>
            </a:stretch>
          </p:blipFill>
          <p:spPr>
            <a:xfrm>
              <a:off x="113292" y="6448404"/>
              <a:ext cx="645220" cy="324119"/>
            </a:xfrm>
            <a:prstGeom prst="rect">
              <a:avLst/>
            </a:prstGeom>
          </p:spPr>
        </p:pic>
        <p:sp>
          <p:nvSpPr>
            <p:cNvPr id="10" name="TextBox 9"/>
            <p:cNvSpPr txBox="1"/>
            <p:nvPr/>
          </p:nvSpPr>
          <p:spPr>
            <a:xfrm>
              <a:off x="709924" y="6390980"/>
              <a:ext cx="5965996" cy="338554"/>
            </a:xfrm>
            <a:prstGeom prst="rect">
              <a:avLst/>
            </a:prstGeom>
            <a:noFill/>
          </p:spPr>
          <p:txBody>
            <a:bodyPr wrap="none" rtlCol="0">
              <a:spAutoFit/>
            </a:bodyPr>
            <a:lstStyle/>
            <a:p>
              <a:r>
                <a:rPr lang="en-US" sz="1600" dirty="0" smtClean="0">
                  <a:latin typeface="Comic Sans MS"/>
                  <a:cs typeface="Comic Sans MS"/>
                </a:rPr>
                <a:t>J.P. </a:t>
              </a:r>
              <a:r>
                <a:rPr lang="en-US" sz="1600" dirty="0" err="1" smtClean="0">
                  <a:latin typeface="Comic Sans MS"/>
                  <a:cs typeface="Comic Sans MS"/>
                </a:rPr>
                <a:t>Shen</a:t>
              </a:r>
              <a:r>
                <a:rPr lang="en-US" sz="1600" dirty="0" smtClean="0">
                  <a:latin typeface="Comic Sans MS"/>
                  <a:cs typeface="Comic Sans MS"/>
                </a:rPr>
                <a:t>, W. </a:t>
              </a:r>
              <a:r>
                <a:rPr lang="en-US" sz="1600" dirty="0" err="1" smtClean="0">
                  <a:latin typeface="Comic Sans MS"/>
                  <a:cs typeface="Comic Sans MS"/>
                </a:rPr>
                <a:t>Maly</a:t>
              </a:r>
              <a:r>
                <a:rPr lang="en-US" sz="1600" dirty="0" smtClean="0">
                  <a:latin typeface="Comic Sans MS"/>
                  <a:cs typeface="Comic Sans MS"/>
                </a:rPr>
                <a:t>, F.J. Ferguson, IEEE Design &amp; Test, 1985</a:t>
              </a:r>
              <a:endParaRPr lang="en-US" sz="1600" dirty="0">
                <a:latin typeface="Comic Sans MS"/>
                <a:cs typeface="Comic Sans MS"/>
              </a:endParaRPr>
            </a:p>
          </p:txBody>
        </p:sp>
      </p:gr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major steps</a:t>
            </a:r>
            <a:endParaRPr lang="en-US" dirty="0"/>
          </a:p>
        </p:txBody>
      </p:sp>
      <p:sp>
        <p:nvSpPr>
          <p:cNvPr id="3" name="Content Placeholder 2"/>
          <p:cNvSpPr>
            <a:spLocks noGrp="1"/>
          </p:cNvSpPr>
          <p:nvPr>
            <p:ph idx="1"/>
          </p:nvPr>
        </p:nvSpPr>
        <p:spPr>
          <a:xfrm>
            <a:off x="676275" y="1299801"/>
            <a:ext cx="8229600" cy="4780572"/>
          </a:xfrm>
        </p:spPr>
        <p:txBody>
          <a:bodyPr/>
          <a:lstStyle/>
          <a:p>
            <a:r>
              <a:rPr lang="en-US" dirty="0" smtClean="0"/>
              <a:t>Defect generation and analysis</a:t>
            </a:r>
          </a:p>
          <a:p>
            <a:pPr lvl="1"/>
            <a:r>
              <a:rPr lang="en-US" dirty="0" smtClean="0"/>
              <a:t>given an IC layout, spot defects are generated using statistical information about the process</a:t>
            </a:r>
          </a:p>
          <a:p>
            <a:pPr lvl="1"/>
            <a:r>
              <a:rPr lang="en-US" dirty="0" smtClean="0"/>
              <a:t>defects are screened for size, location, and electrical significance</a:t>
            </a:r>
          </a:p>
          <a:p>
            <a:r>
              <a:rPr lang="en-US" dirty="0" smtClean="0"/>
              <a:t>Defect-to-fault translation</a:t>
            </a:r>
          </a:p>
          <a:p>
            <a:pPr lvl="1"/>
            <a:r>
              <a:rPr lang="en-US" dirty="0" smtClean="0"/>
              <a:t>every significant defect is analyzed and the circuit-level faulty behavior caused by the defect is extracted</a:t>
            </a:r>
          </a:p>
          <a:p>
            <a:pPr lvl="1"/>
            <a:r>
              <a:rPr lang="en-US" dirty="0" smtClean="0"/>
              <a:t>the extracted faulty behaviors constitute the primitive fault list</a:t>
            </a:r>
          </a:p>
          <a:p>
            <a:r>
              <a:rPr lang="en-US" dirty="0" smtClean="0"/>
              <a:t>Fault classification and ranking</a:t>
            </a:r>
          </a:p>
          <a:p>
            <a:pPr lvl="1"/>
            <a:r>
              <a:rPr lang="en-US" dirty="0" smtClean="0"/>
              <a:t>the circuit faults are grouped and classified into fault types</a:t>
            </a:r>
          </a:p>
          <a:p>
            <a:pPr lvl="1"/>
            <a:r>
              <a:rPr lang="en-US" dirty="0" smtClean="0"/>
              <a:t>the relative likelihood of occurrence of each fault from the list is estimated to produce a ranked fault list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Primitive fault types</a:t>
            </a:r>
            <a:endParaRPr lang="en-US" dirty="0"/>
          </a:p>
        </p:txBody>
      </p:sp>
      <p:sp>
        <p:nvSpPr>
          <p:cNvPr id="3" name="Content Placeholder 2"/>
          <p:cNvSpPr>
            <a:spLocks noGrp="1"/>
          </p:cNvSpPr>
          <p:nvPr>
            <p:ph idx="1"/>
          </p:nvPr>
        </p:nvSpPr>
        <p:spPr>
          <a:xfrm>
            <a:off x="676275" y="1572766"/>
            <a:ext cx="8010525" cy="4795165"/>
          </a:xfrm>
        </p:spPr>
        <p:txBody>
          <a:bodyPr/>
          <a:lstStyle/>
          <a:p>
            <a:r>
              <a:rPr lang="en-US" dirty="0" smtClean="0"/>
              <a:t>A single point defect (a region of extra or missing material) in a particular layer introduces a faulty behavior that belongs to a set of primitive fault types</a:t>
            </a:r>
          </a:p>
          <a:p>
            <a:r>
              <a:rPr lang="en-US" dirty="0" smtClean="0"/>
              <a:t>Four categories</a:t>
            </a:r>
          </a:p>
          <a:p>
            <a:pPr lvl="1"/>
            <a:r>
              <a:rPr lang="en-US" dirty="0" smtClean="0">
                <a:solidFill>
                  <a:srgbClr val="FF0000"/>
                </a:solidFill>
              </a:rPr>
              <a:t>shorts </a:t>
            </a:r>
            <a:r>
              <a:rPr lang="en-US" dirty="0" smtClean="0"/>
              <a:t>between two or more </a:t>
            </a:r>
            <a:r>
              <a:rPr lang="en-US" dirty="0" err="1" smtClean="0"/>
              <a:t>equipotential</a:t>
            </a:r>
            <a:r>
              <a:rPr lang="en-US" dirty="0" smtClean="0"/>
              <a:t> regions</a:t>
            </a:r>
          </a:p>
          <a:p>
            <a:pPr lvl="1"/>
            <a:r>
              <a:rPr lang="en-US" dirty="0" smtClean="0">
                <a:solidFill>
                  <a:srgbClr val="FF0000"/>
                </a:solidFill>
              </a:rPr>
              <a:t>breaks </a:t>
            </a:r>
            <a:r>
              <a:rPr lang="en-US" dirty="0" smtClean="0"/>
              <a:t>which results in the separation of one </a:t>
            </a:r>
            <a:r>
              <a:rPr lang="en-US" dirty="0" err="1" smtClean="0"/>
              <a:t>equipotential</a:t>
            </a:r>
            <a:r>
              <a:rPr lang="en-US" dirty="0" smtClean="0"/>
              <a:t> regions into two or more regions</a:t>
            </a:r>
          </a:p>
          <a:p>
            <a:pPr lvl="1"/>
            <a:r>
              <a:rPr lang="en-US" dirty="0" smtClean="0"/>
              <a:t>introduction of a </a:t>
            </a:r>
            <a:r>
              <a:rPr lang="en-US" dirty="0" smtClean="0">
                <a:solidFill>
                  <a:srgbClr val="FF0000"/>
                </a:solidFill>
              </a:rPr>
              <a:t>new device</a:t>
            </a:r>
            <a:r>
              <a:rPr lang="en-US" dirty="0" smtClean="0"/>
              <a:t>, unspecified in the original circuit description</a:t>
            </a:r>
          </a:p>
          <a:p>
            <a:pPr lvl="1"/>
            <a:r>
              <a:rPr lang="en-US" dirty="0" smtClean="0">
                <a:solidFill>
                  <a:srgbClr val="FF0000"/>
                </a:solidFill>
              </a:rPr>
              <a:t>changes in the behavior </a:t>
            </a:r>
            <a:r>
              <a:rPr lang="en-US" dirty="0" smtClean="0"/>
              <a:t>of existing devices in the circuit</a:t>
            </a:r>
          </a:p>
          <a:p>
            <a:r>
              <a:rPr lang="en-US" dirty="0" smtClean="0"/>
              <a:t>Types of circuit faults: line stuck-at, transistor stuck-at, floating line, bridging, miscellaneous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IFA application</a:t>
            </a:r>
            <a:endParaRPr lang="en-US" dirty="0"/>
          </a:p>
        </p:txBody>
      </p:sp>
      <p:sp>
        <p:nvSpPr>
          <p:cNvPr id="3" name="Content Placeholder 2"/>
          <p:cNvSpPr>
            <a:spLocks noGrp="1"/>
          </p:cNvSpPr>
          <p:nvPr>
            <p:ph idx="1"/>
          </p:nvPr>
        </p:nvSpPr>
        <p:spPr>
          <a:xfrm>
            <a:off x="676275" y="1221100"/>
            <a:ext cx="8229600" cy="2942850"/>
          </a:xfrm>
        </p:spPr>
        <p:txBody>
          <a:bodyPr/>
          <a:lstStyle/>
          <a:p>
            <a:r>
              <a:rPr lang="en-US" sz="2000" dirty="0" smtClean="0"/>
              <a:t>Circuit: NMOS full adder (29 transistors)</a:t>
            </a:r>
          </a:p>
          <a:p>
            <a:r>
              <a:rPr lang="en-US" sz="2000" dirty="0" smtClean="0"/>
              <a:t>Defects generated: 400 for each of the 12 defect types</a:t>
            </a:r>
          </a:p>
          <a:p>
            <a:r>
              <a:rPr lang="en-US" sz="2000" dirty="0" smtClean="0"/>
              <a:t>Significance screening: 65% (or 3118 defects) removed due to the size, location, or electrical insignificance</a:t>
            </a:r>
          </a:p>
          <a:p>
            <a:r>
              <a:rPr lang="en-US" sz="2000" dirty="0" smtClean="0"/>
              <a:t>Many of the remaining 1682 defects showed only minimal parametric degradation</a:t>
            </a:r>
          </a:p>
          <a:p>
            <a:r>
              <a:rPr lang="en-US" sz="2000" dirty="0" smtClean="0"/>
              <a:t>Only 476 defects (10% of the total) produce faulty behavior at the circuit level with the following breakdown:</a:t>
            </a:r>
            <a:endParaRPr lang="en-US" sz="2000" dirty="0"/>
          </a:p>
        </p:txBody>
      </p:sp>
      <p:graphicFrame>
        <p:nvGraphicFramePr>
          <p:cNvPr id="5" name="Group 35"/>
          <p:cNvGraphicFramePr>
            <a:graphicFrameLocks noGrp="1"/>
          </p:cNvGraphicFramePr>
          <p:nvPr/>
        </p:nvGraphicFramePr>
        <p:xfrm>
          <a:off x="2805883" y="4163949"/>
          <a:ext cx="4105275" cy="1981200"/>
        </p:xfrm>
        <a:graphic>
          <a:graphicData uri="http://schemas.openxmlformats.org/drawingml/2006/table">
            <a:tbl>
              <a:tblPr/>
              <a:tblGrid>
                <a:gridCol w="3206750"/>
                <a:gridCol w="898525"/>
              </a:tblGrid>
              <a:tr h="330200">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dirty="0" smtClean="0">
                          <a:ln>
                            <a:noFill/>
                          </a:ln>
                          <a:solidFill>
                            <a:srgbClr val="000000"/>
                          </a:solidFill>
                          <a:effectLst/>
                          <a:latin typeface="Arial" pitchFamily="-112" charset="0"/>
                          <a:ea typeface="Arial" pitchFamily="-112" charset="0"/>
                          <a:cs typeface="Arial" pitchFamily="-112" charset="0"/>
                        </a:rPr>
                        <a:t>line stuck-at</a:t>
                      </a:r>
                      <a:endParaRPr kumimoji="0" lang="en-US" sz="2000" b="0" i="0" u="none" strike="noStrike" cap="none" normalizeH="0" baseline="0" noProof="0" dirty="0">
                        <a:ln>
                          <a:noFill/>
                        </a:ln>
                        <a:solidFill>
                          <a:srgbClr val="000000"/>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28%</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0200">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dirty="0" smtClean="0">
                          <a:ln>
                            <a:noFill/>
                          </a:ln>
                          <a:solidFill>
                            <a:srgbClr val="000000"/>
                          </a:solidFill>
                          <a:effectLst/>
                          <a:latin typeface="Arial" pitchFamily="-112" charset="0"/>
                          <a:ea typeface="Arial" pitchFamily="-112" charset="0"/>
                          <a:cs typeface="Arial" pitchFamily="-112" charset="0"/>
                        </a:rPr>
                        <a:t>transistor stuck-at</a:t>
                      </a:r>
                      <a:endParaRPr kumimoji="0" lang="en-US" sz="2000" b="0" i="0" u="none" strike="noStrike" cap="none" normalizeH="0" baseline="0" noProof="0" dirty="0">
                        <a:ln>
                          <a:noFill/>
                        </a:ln>
                        <a:solidFill>
                          <a:srgbClr val="000000"/>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15%</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0200">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dirty="0" smtClean="0">
                          <a:ln>
                            <a:noFill/>
                          </a:ln>
                          <a:solidFill>
                            <a:srgbClr val="000000"/>
                          </a:solidFill>
                          <a:effectLst/>
                          <a:latin typeface="Arial" pitchFamily="-112" charset="0"/>
                          <a:ea typeface="Arial" pitchFamily="-112" charset="0"/>
                          <a:cs typeface="Arial" pitchFamily="-112" charset="0"/>
                        </a:rPr>
                        <a:t>floating lines</a:t>
                      </a:r>
                      <a:endParaRPr kumimoji="0" lang="en-US" sz="2000" b="0" i="0" u="none" strike="noStrike" cap="none" normalizeH="0" baseline="0" noProof="0" dirty="0">
                        <a:ln>
                          <a:noFill/>
                        </a:ln>
                        <a:solidFill>
                          <a:srgbClr val="000000"/>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21%</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0200">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dirty="0" smtClean="0">
                          <a:ln>
                            <a:noFill/>
                          </a:ln>
                          <a:solidFill>
                            <a:srgbClr val="000000"/>
                          </a:solidFill>
                          <a:effectLst/>
                          <a:latin typeface="Arial" pitchFamily="-112" charset="0"/>
                          <a:ea typeface="Arial" pitchFamily="-112" charset="0"/>
                          <a:cs typeface="Arial" pitchFamily="-112" charset="0"/>
                        </a:rPr>
                        <a:t>bridges</a:t>
                      </a:r>
                      <a:endParaRPr kumimoji="0" lang="en-US" sz="2000" b="0" i="0" u="none" strike="noStrike" cap="none" normalizeH="0" baseline="0" noProof="0" dirty="0">
                        <a:ln>
                          <a:noFill/>
                        </a:ln>
                        <a:solidFill>
                          <a:srgbClr val="000000"/>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30%</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0200">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dirty="0" smtClean="0">
                          <a:ln>
                            <a:noFill/>
                          </a:ln>
                          <a:solidFill>
                            <a:srgbClr val="000000"/>
                          </a:solidFill>
                          <a:effectLst/>
                          <a:latin typeface="Arial" pitchFamily="-112" charset="0"/>
                          <a:ea typeface="Arial" pitchFamily="-112" charset="0"/>
                          <a:cs typeface="Arial" pitchFamily="-112" charset="0"/>
                        </a:rPr>
                        <a:t>miscellaneous</a:t>
                      </a:r>
                      <a:endParaRPr kumimoji="0" lang="en-US" sz="2000" b="0" i="0" u="none" strike="noStrike" cap="none" normalizeH="0" baseline="0" noProof="0" dirty="0">
                        <a:ln>
                          <a:noFill/>
                        </a:ln>
                        <a:solidFill>
                          <a:srgbClr val="000000"/>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dirty="0" smtClean="0">
                          <a:ln>
                            <a:noFill/>
                          </a:ln>
                          <a:solidFill>
                            <a:srgbClr val="000000"/>
                          </a:solidFill>
                          <a:effectLst/>
                          <a:latin typeface="Arial" pitchFamily="-112" charset="0"/>
                          <a:ea typeface="Arial" pitchFamily="-112" charset="0"/>
                          <a:cs typeface="Arial" pitchFamily="-112" charset="0"/>
                        </a:rPr>
                        <a:t>6%</a:t>
                      </a:r>
                      <a:endParaRPr kumimoji="0" lang="en-US" sz="2000" b="0" i="0" u="none" strike="noStrike" cap="none" normalizeH="0" baseline="0" noProof="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r>
              <a:rPr lang="en-GB"/>
              <a:t>Common defects in CMOS</a:t>
            </a:r>
          </a:p>
        </p:txBody>
      </p:sp>
      <p:sp>
        <p:nvSpPr>
          <p:cNvPr id="148483" name="Rectangle 3"/>
          <p:cNvSpPr>
            <a:spLocks noGrp="1" noChangeArrowheads="1"/>
          </p:cNvSpPr>
          <p:nvPr>
            <p:ph type="body" idx="1"/>
          </p:nvPr>
        </p:nvSpPr>
        <p:spPr>
          <a:xfrm>
            <a:off x="663953" y="3027795"/>
            <a:ext cx="7701509" cy="3223766"/>
          </a:xfrm>
        </p:spPr>
        <p:txBody>
          <a:bodyPr/>
          <a:lstStyle/>
          <a:p>
            <a:pPr>
              <a:lnSpc>
                <a:spcPct val="90000"/>
              </a:lnSpc>
            </a:pPr>
            <a:r>
              <a:rPr lang="en-GB" dirty="0">
                <a:solidFill>
                  <a:srgbClr val="000000"/>
                </a:solidFill>
              </a:rPr>
              <a:t>Parametric changes</a:t>
            </a:r>
          </a:p>
          <a:p>
            <a:pPr>
              <a:lnSpc>
                <a:spcPct val="90000"/>
              </a:lnSpc>
            </a:pPr>
            <a:r>
              <a:rPr lang="en-GB" dirty="0"/>
              <a:t>Begins with a physical change</a:t>
            </a:r>
          </a:p>
          <a:p>
            <a:pPr>
              <a:lnSpc>
                <a:spcPct val="90000"/>
              </a:lnSpc>
            </a:pPr>
            <a:r>
              <a:rPr lang="en-GB" dirty="0"/>
              <a:t>Affects the circuit via electrical change</a:t>
            </a:r>
          </a:p>
          <a:p>
            <a:pPr>
              <a:lnSpc>
                <a:spcPct val="90000"/>
              </a:lnSpc>
            </a:pPr>
            <a:r>
              <a:rPr lang="en-GB" dirty="0"/>
              <a:t>Examples</a:t>
            </a:r>
          </a:p>
          <a:p>
            <a:pPr lvl="1">
              <a:lnSpc>
                <a:spcPct val="90000"/>
              </a:lnSpc>
              <a:buSzPct val="70000"/>
            </a:pPr>
            <a:r>
              <a:rPr lang="en-GB" dirty="0"/>
              <a:t>transistor gate length</a:t>
            </a:r>
          </a:p>
          <a:p>
            <a:pPr lvl="1">
              <a:lnSpc>
                <a:spcPct val="90000"/>
              </a:lnSpc>
              <a:buSzPct val="70000"/>
            </a:pPr>
            <a:r>
              <a:rPr lang="en-GB" dirty="0" err="1"/>
              <a:t>dopant</a:t>
            </a:r>
            <a:r>
              <a:rPr lang="en-GB" dirty="0"/>
              <a:t> concentration</a:t>
            </a:r>
            <a:endParaRPr lang="en-GB" dirty="0" smtClean="0"/>
          </a:p>
          <a:p>
            <a:pPr lvl="1">
              <a:lnSpc>
                <a:spcPct val="90000"/>
              </a:lnSpc>
              <a:buSzPct val="70000"/>
            </a:pPr>
            <a:r>
              <a:rPr lang="en-GB" dirty="0" smtClean="0"/>
              <a:t>material and oxide </a:t>
            </a:r>
            <a:r>
              <a:rPr lang="en-GB" dirty="0"/>
              <a:t>thickness</a:t>
            </a:r>
          </a:p>
          <a:p>
            <a:pPr>
              <a:lnSpc>
                <a:spcPct val="90000"/>
              </a:lnSpc>
            </a:pPr>
            <a:r>
              <a:rPr lang="en-GB" dirty="0" smtClean="0"/>
              <a:t>Designs can tolerate some parametric variation</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Empirical failure analysis</a:t>
            </a:r>
            <a:endParaRPr lang="en-US" dirty="0"/>
          </a:p>
        </p:txBody>
      </p:sp>
      <p:sp>
        <p:nvSpPr>
          <p:cNvPr id="3" name="Content Placeholder 2"/>
          <p:cNvSpPr>
            <a:spLocks noGrp="1"/>
          </p:cNvSpPr>
          <p:nvPr>
            <p:ph idx="1"/>
          </p:nvPr>
        </p:nvSpPr>
        <p:spPr>
          <a:xfrm>
            <a:off x="676275" y="1979407"/>
            <a:ext cx="8229600" cy="4257881"/>
          </a:xfrm>
        </p:spPr>
        <p:txBody>
          <a:bodyPr/>
          <a:lstStyle/>
          <a:p>
            <a:r>
              <a:rPr lang="en-US" dirty="0" smtClean="0"/>
              <a:t>Four steps</a:t>
            </a:r>
          </a:p>
          <a:p>
            <a:pPr lvl="1"/>
            <a:r>
              <a:rPr lang="en-US" dirty="0" smtClean="0"/>
              <a:t>design and fabrication of a test chip that capture characteristics of CAD tools, cell libraries, and fabrication process</a:t>
            </a:r>
          </a:p>
          <a:p>
            <a:pPr lvl="1"/>
            <a:r>
              <a:rPr lang="en-US" dirty="0" smtClean="0"/>
              <a:t>derivation of a robust test set</a:t>
            </a:r>
          </a:p>
          <a:p>
            <a:pPr lvl="1"/>
            <a:r>
              <a:rPr lang="en-US" dirty="0" smtClean="0"/>
              <a:t>development of tools to perform automated diagnosis </a:t>
            </a:r>
          </a:p>
          <a:p>
            <a:pPr lvl="1"/>
            <a:r>
              <a:rPr lang="en-US" dirty="0" smtClean="0"/>
              <a:t>validation of results using an electron-beam voltage-contrast circuit prober</a:t>
            </a:r>
          </a:p>
          <a:p>
            <a:r>
              <a:rPr lang="en-US" dirty="0" smtClean="0"/>
              <a:t>Test set</a:t>
            </a:r>
          </a:p>
          <a:p>
            <a:pPr lvl="1"/>
            <a:r>
              <a:rPr lang="en-US" dirty="0" smtClean="0"/>
              <a:t>complete for all multiple stuck-at, stuck-open, &amp; transition faults</a:t>
            </a:r>
          </a:p>
          <a:p>
            <a:pPr lvl="1"/>
            <a:r>
              <a:rPr lang="en-US" dirty="0" smtClean="0"/>
              <a:t>significant coverage of bridging faults</a:t>
            </a:r>
          </a:p>
          <a:p>
            <a:pPr lvl="1"/>
            <a:r>
              <a:rPr lang="en-US" dirty="0" smtClean="0"/>
              <a:t>all faults covered at least twice under different conditions</a:t>
            </a:r>
          </a:p>
        </p:txBody>
      </p:sp>
      <p:grpSp>
        <p:nvGrpSpPr>
          <p:cNvPr id="5" name="Group 4"/>
          <p:cNvGrpSpPr/>
          <p:nvPr/>
        </p:nvGrpSpPr>
        <p:grpSpPr>
          <a:xfrm>
            <a:off x="113292" y="6390980"/>
            <a:ext cx="7143617" cy="381543"/>
            <a:chOff x="113292" y="6390980"/>
            <a:chExt cx="7143617" cy="381543"/>
          </a:xfrm>
        </p:grpSpPr>
        <p:pic>
          <p:nvPicPr>
            <p:cNvPr id="6" name="Picture 5"/>
            <p:cNvPicPr>
              <a:picLocks noChangeAspect="1"/>
            </p:cNvPicPr>
            <p:nvPr/>
          </p:nvPicPr>
          <p:blipFill>
            <a:blip r:embed="rId3"/>
            <a:stretch>
              <a:fillRect/>
            </a:stretch>
          </p:blipFill>
          <p:spPr>
            <a:xfrm>
              <a:off x="113292" y="6448404"/>
              <a:ext cx="645220" cy="324119"/>
            </a:xfrm>
            <a:prstGeom prst="rect">
              <a:avLst/>
            </a:prstGeom>
          </p:spPr>
        </p:pic>
        <p:sp>
          <p:nvSpPr>
            <p:cNvPr id="7" name="TextBox 6"/>
            <p:cNvSpPr txBox="1"/>
            <p:nvPr/>
          </p:nvSpPr>
          <p:spPr>
            <a:xfrm>
              <a:off x="709924" y="6390980"/>
              <a:ext cx="6546985" cy="338554"/>
            </a:xfrm>
            <a:prstGeom prst="rect">
              <a:avLst/>
            </a:prstGeom>
            <a:noFill/>
          </p:spPr>
          <p:txBody>
            <a:bodyPr wrap="none" rtlCol="0">
              <a:spAutoFit/>
            </a:bodyPr>
            <a:lstStyle/>
            <a:p>
              <a:r>
                <a:rPr lang="en-US" sz="1600" dirty="0" smtClean="0">
                  <a:latin typeface="Comic Sans MS"/>
                  <a:cs typeface="Comic Sans MS"/>
                </a:rPr>
                <a:t>A. </a:t>
              </a:r>
              <a:r>
                <a:rPr lang="en-US" sz="1600" dirty="0" err="1" smtClean="0">
                  <a:latin typeface="Comic Sans MS"/>
                  <a:cs typeface="Comic Sans MS"/>
                </a:rPr>
                <a:t>Pancholy</a:t>
              </a:r>
              <a:r>
                <a:rPr lang="en-US" sz="1600" dirty="0" smtClean="0">
                  <a:latin typeface="Comic Sans MS"/>
                  <a:cs typeface="Comic Sans MS"/>
                </a:rPr>
                <a:t>, J. </a:t>
              </a:r>
              <a:r>
                <a:rPr lang="en-US" sz="1600" dirty="0" err="1" smtClean="0">
                  <a:latin typeface="Comic Sans MS"/>
                  <a:cs typeface="Comic Sans MS"/>
                </a:rPr>
                <a:t>Rajski</a:t>
              </a:r>
              <a:r>
                <a:rPr lang="en-US" sz="1600" dirty="0" smtClean="0">
                  <a:latin typeface="Comic Sans MS"/>
                  <a:cs typeface="Comic Sans MS"/>
                </a:rPr>
                <a:t>, L.J. McNaughton, IEEE Design &amp; Test, 1992</a:t>
              </a:r>
              <a:endParaRPr lang="en-US" sz="1600" dirty="0">
                <a:latin typeface="Comic Sans MS"/>
                <a:cs typeface="Comic Sans MS"/>
              </a:endParaRPr>
            </a:p>
          </p:txBody>
        </p:sp>
      </p:gr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of analysis</a:t>
            </a:r>
            <a:endParaRPr lang="en-US" dirty="0"/>
          </a:p>
        </p:txBody>
      </p:sp>
      <p:sp>
        <p:nvSpPr>
          <p:cNvPr id="3" name="Content Placeholder 2"/>
          <p:cNvSpPr>
            <a:spLocks noGrp="1"/>
          </p:cNvSpPr>
          <p:nvPr>
            <p:ph idx="1"/>
          </p:nvPr>
        </p:nvSpPr>
        <p:spPr>
          <a:xfrm>
            <a:off x="676276" y="2167441"/>
            <a:ext cx="7860160" cy="3950784"/>
          </a:xfrm>
        </p:spPr>
        <p:txBody>
          <a:bodyPr/>
          <a:lstStyle/>
          <a:p>
            <a:r>
              <a:rPr lang="en-US" dirty="0" smtClean="0"/>
              <a:t>20.8% of faulty blocks (202 out of 970) have no diagnosed stuck-at faults, i.e., no faults exist in these blocks consistent with the single stuck-at fault model</a:t>
            </a:r>
          </a:p>
          <a:p>
            <a:r>
              <a:rPr lang="en-US" dirty="0" smtClean="0"/>
              <a:t>28.9% of faulty blocks have exactly one suspected stuck-at fault, while another 31.9% have between 2 and 5 (both inclusive)</a:t>
            </a:r>
          </a:p>
          <a:p>
            <a:r>
              <a:rPr lang="en-US" dirty="0" smtClean="0"/>
              <a:t>6.9% of all faulty blocks were diagnosed as containing transition faults only, i.e., 13.9% of all faulty blocks could not be diagnosed on the basis of the transition and single stuck-at fault models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r>
              <a:rPr lang="en-GB"/>
              <a:t>Copper-related defects</a:t>
            </a:r>
          </a:p>
        </p:txBody>
      </p:sp>
      <p:sp>
        <p:nvSpPr>
          <p:cNvPr id="100355" name="Rectangle 3"/>
          <p:cNvSpPr>
            <a:spLocks noGrp="1" noChangeArrowheads="1"/>
          </p:cNvSpPr>
          <p:nvPr>
            <p:ph type="body" idx="1"/>
          </p:nvPr>
        </p:nvSpPr>
        <p:spPr>
          <a:xfrm>
            <a:off x="666033" y="2716280"/>
            <a:ext cx="8477967" cy="3816350"/>
          </a:xfrm>
        </p:spPr>
        <p:txBody>
          <a:bodyPr/>
          <a:lstStyle/>
          <a:p>
            <a:r>
              <a:rPr lang="en-GB" sz="2400" dirty="0"/>
              <a:t>Chemical/mechanical polishing</a:t>
            </a:r>
          </a:p>
          <a:p>
            <a:pPr lvl="1">
              <a:buSzPct val="70000"/>
            </a:pPr>
            <a:r>
              <a:rPr lang="en-GB" sz="2000" dirty="0"/>
              <a:t>under </a:t>
            </a:r>
            <a:r>
              <a:rPr lang="en-GB" sz="2000" dirty="0" smtClean="0"/>
              <a:t>polishing</a:t>
            </a:r>
            <a:endParaRPr lang="en-GB" sz="2000" dirty="0"/>
          </a:p>
          <a:p>
            <a:pPr lvl="1">
              <a:buSzPct val="70000"/>
            </a:pPr>
            <a:r>
              <a:rPr lang="en-GB" dirty="0"/>
              <a:t>d</a:t>
            </a:r>
            <a:r>
              <a:rPr lang="en-GB" sz="2000" dirty="0" smtClean="0"/>
              <a:t>ishing</a:t>
            </a:r>
            <a:endParaRPr lang="en-GB" sz="2000" dirty="0"/>
          </a:p>
          <a:p>
            <a:pPr lvl="1">
              <a:buSzPct val="70000"/>
            </a:pPr>
            <a:r>
              <a:rPr lang="en-GB" dirty="0"/>
              <a:t>e</a:t>
            </a:r>
            <a:r>
              <a:rPr lang="en-GB" sz="2000" dirty="0" smtClean="0"/>
              <a:t>rosion</a:t>
            </a:r>
            <a:endParaRPr lang="en-GB" sz="2000" dirty="0"/>
          </a:p>
          <a:p>
            <a:pPr lvl="1">
              <a:buSzPct val="70000"/>
            </a:pPr>
            <a:r>
              <a:rPr lang="en-GB" dirty="0"/>
              <a:t>s</a:t>
            </a:r>
            <a:r>
              <a:rPr lang="en-GB" sz="2000" dirty="0" smtClean="0"/>
              <a:t>cratches</a:t>
            </a:r>
            <a:endParaRPr lang="en-GB" sz="2000" dirty="0"/>
          </a:p>
          <a:p>
            <a:r>
              <a:rPr lang="en-GB" sz="2400" dirty="0"/>
              <a:t>Voids – partial opens due to incomplete copper deposition</a:t>
            </a:r>
          </a:p>
          <a:p>
            <a:pPr lvl="1">
              <a:buSzPct val="70000"/>
            </a:pPr>
            <a:r>
              <a:rPr lang="en-GB" sz="2000" dirty="0"/>
              <a:t>thermal expansion of the copper into the void </a:t>
            </a:r>
          </a:p>
          <a:p>
            <a:pPr lvl="1">
              <a:buSzPct val="70000"/>
            </a:pPr>
            <a:r>
              <a:rPr lang="en-GB" dirty="0"/>
              <a:t>d</a:t>
            </a:r>
            <a:r>
              <a:rPr lang="en-GB" sz="2000" dirty="0" smtClean="0"/>
              <a:t>elays at </a:t>
            </a:r>
            <a:r>
              <a:rPr lang="en-GB" sz="2000" dirty="0"/>
              <a:t>low temperatures</a:t>
            </a:r>
          </a:p>
          <a:p>
            <a:pPr lvl="1">
              <a:buSzPct val="70000"/>
            </a:pPr>
            <a:r>
              <a:rPr lang="en-GB" sz="2000" dirty="0"/>
              <a:t>tests should be applied at two temperatures</a:t>
            </a:r>
          </a:p>
        </p:txBody>
      </p:sp>
      <p:grpSp>
        <p:nvGrpSpPr>
          <p:cNvPr id="2" name="Group 26"/>
          <p:cNvGrpSpPr>
            <a:grpSpLocks/>
          </p:cNvGrpSpPr>
          <p:nvPr/>
        </p:nvGrpSpPr>
        <p:grpSpPr bwMode="auto">
          <a:xfrm>
            <a:off x="1805589" y="850902"/>
            <a:ext cx="6697662" cy="1735138"/>
            <a:chOff x="775" y="3135"/>
            <a:chExt cx="4219" cy="1093"/>
          </a:xfrm>
        </p:grpSpPr>
        <p:grpSp>
          <p:nvGrpSpPr>
            <p:cNvPr id="3" name="Group 20"/>
            <p:cNvGrpSpPr>
              <a:grpSpLocks/>
            </p:cNvGrpSpPr>
            <p:nvPr/>
          </p:nvGrpSpPr>
          <p:grpSpPr bwMode="auto">
            <a:xfrm>
              <a:off x="775" y="3354"/>
              <a:ext cx="1905" cy="874"/>
              <a:chOff x="657" y="3354"/>
              <a:chExt cx="1905" cy="874"/>
            </a:xfrm>
          </p:grpSpPr>
          <p:sp>
            <p:nvSpPr>
              <p:cNvPr id="100359" name="Rectangle 7"/>
              <p:cNvSpPr>
                <a:spLocks noChangeArrowheads="1"/>
              </p:cNvSpPr>
              <p:nvPr/>
            </p:nvSpPr>
            <p:spPr bwMode="auto">
              <a:xfrm>
                <a:off x="657" y="3366"/>
                <a:ext cx="1905" cy="771"/>
              </a:xfrm>
              <a:prstGeom prst="rect">
                <a:avLst/>
              </a:prstGeom>
              <a:solidFill>
                <a:srgbClr val="FFCC00"/>
              </a:solidFill>
              <a:ln w="9525">
                <a:noFill/>
                <a:miter lim="800000"/>
                <a:headEnd/>
                <a:tailEnd/>
              </a:ln>
              <a:effectLst/>
            </p:spPr>
            <p:txBody>
              <a:bodyPr>
                <a:prstTxWarp prst="textNoShape">
                  <a:avLst/>
                </a:prstTxWarp>
              </a:bodyPr>
              <a:lstStyle/>
              <a:p>
                <a:endParaRPr lang="en-US"/>
              </a:p>
            </p:txBody>
          </p:sp>
          <p:sp>
            <p:nvSpPr>
              <p:cNvPr id="100358" name="Rectangle 6"/>
              <p:cNvSpPr>
                <a:spLocks noChangeArrowheads="1"/>
              </p:cNvSpPr>
              <p:nvPr/>
            </p:nvSpPr>
            <p:spPr bwMode="auto">
              <a:xfrm>
                <a:off x="657" y="4137"/>
                <a:ext cx="1905" cy="91"/>
              </a:xfrm>
              <a:prstGeom prst="rect">
                <a:avLst/>
              </a:prstGeom>
              <a:solidFill>
                <a:schemeClr val="accent2"/>
              </a:solidFill>
              <a:ln w="9525">
                <a:noFill/>
                <a:miter lim="800000"/>
                <a:headEnd/>
                <a:tailEnd/>
              </a:ln>
              <a:effectLst/>
            </p:spPr>
            <p:txBody>
              <a:bodyPr wrap="none" anchor="ctr">
                <a:prstTxWarp prst="textNoShape">
                  <a:avLst/>
                </a:prstTxWarp>
              </a:bodyPr>
              <a:lstStyle/>
              <a:p>
                <a:endParaRPr lang="en-US"/>
              </a:p>
            </p:txBody>
          </p:sp>
          <p:sp>
            <p:nvSpPr>
              <p:cNvPr id="100360" name="Rectangle 8" descr="Duże konfetti"/>
              <p:cNvSpPr>
                <a:spLocks noChangeArrowheads="1"/>
              </p:cNvSpPr>
              <p:nvPr/>
            </p:nvSpPr>
            <p:spPr bwMode="auto">
              <a:xfrm>
                <a:off x="930" y="3378"/>
                <a:ext cx="181" cy="680"/>
              </a:xfrm>
              <a:prstGeom prst="rect">
                <a:avLst/>
              </a:prstGeom>
              <a:pattFill prst="lgConfetti">
                <a:fgClr>
                  <a:schemeClr val="accent1"/>
                </a:fgClr>
                <a:bgClr>
                  <a:srgbClr val="A26102"/>
                </a:bgClr>
              </a:pattFill>
              <a:ln w="38100">
                <a:solidFill>
                  <a:srgbClr val="673E01"/>
                </a:solidFill>
                <a:miter lim="800000"/>
                <a:headEnd/>
                <a:tailEnd/>
              </a:ln>
              <a:effectLst/>
            </p:spPr>
            <p:txBody>
              <a:bodyPr wrap="none" anchor="ctr">
                <a:prstTxWarp prst="textNoShape">
                  <a:avLst/>
                </a:prstTxWarp>
              </a:bodyPr>
              <a:lstStyle/>
              <a:p>
                <a:endParaRPr lang="en-US"/>
              </a:p>
            </p:txBody>
          </p:sp>
          <p:sp>
            <p:nvSpPr>
              <p:cNvPr id="100361" name="Rectangle 9" descr="Duże konfetti"/>
              <p:cNvSpPr>
                <a:spLocks noChangeArrowheads="1"/>
              </p:cNvSpPr>
              <p:nvPr/>
            </p:nvSpPr>
            <p:spPr bwMode="auto">
              <a:xfrm>
                <a:off x="1328" y="3378"/>
                <a:ext cx="181" cy="680"/>
              </a:xfrm>
              <a:prstGeom prst="rect">
                <a:avLst/>
              </a:prstGeom>
              <a:pattFill prst="lgConfetti">
                <a:fgClr>
                  <a:schemeClr val="accent1"/>
                </a:fgClr>
                <a:bgClr>
                  <a:srgbClr val="A26102"/>
                </a:bgClr>
              </a:pattFill>
              <a:ln w="38100">
                <a:solidFill>
                  <a:srgbClr val="673E01"/>
                </a:solidFill>
                <a:miter lim="800000"/>
                <a:headEnd/>
                <a:tailEnd/>
              </a:ln>
              <a:effectLst/>
            </p:spPr>
            <p:txBody>
              <a:bodyPr wrap="none" anchor="ctr">
                <a:prstTxWarp prst="textNoShape">
                  <a:avLst/>
                </a:prstTxWarp>
              </a:bodyPr>
              <a:lstStyle/>
              <a:p>
                <a:endParaRPr lang="en-US"/>
              </a:p>
            </p:txBody>
          </p:sp>
          <p:sp>
            <p:nvSpPr>
              <p:cNvPr id="100362" name="Rectangle 10" descr="Duże konfetti"/>
              <p:cNvSpPr>
                <a:spLocks noChangeArrowheads="1"/>
              </p:cNvSpPr>
              <p:nvPr/>
            </p:nvSpPr>
            <p:spPr bwMode="auto">
              <a:xfrm>
                <a:off x="1727" y="3378"/>
                <a:ext cx="181" cy="680"/>
              </a:xfrm>
              <a:prstGeom prst="rect">
                <a:avLst/>
              </a:prstGeom>
              <a:pattFill prst="lgConfetti">
                <a:fgClr>
                  <a:schemeClr val="accent1"/>
                </a:fgClr>
                <a:bgClr>
                  <a:srgbClr val="A26102"/>
                </a:bgClr>
              </a:pattFill>
              <a:ln w="38100">
                <a:solidFill>
                  <a:srgbClr val="673E01"/>
                </a:solidFill>
                <a:miter lim="800000"/>
                <a:headEnd/>
                <a:tailEnd/>
              </a:ln>
              <a:effectLst/>
            </p:spPr>
            <p:txBody>
              <a:bodyPr wrap="none" anchor="ctr">
                <a:prstTxWarp prst="textNoShape">
                  <a:avLst/>
                </a:prstTxWarp>
              </a:bodyPr>
              <a:lstStyle/>
              <a:p>
                <a:endParaRPr lang="en-US"/>
              </a:p>
            </p:txBody>
          </p:sp>
          <p:sp>
            <p:nvSpPr>
              <p:cNvPr id="100363" name="Rectangle 11" descr="Duże konfetti"/>
              <p:cNvSpPr>
                <a:spLocks noChangeArrowheads="1"/>
              </p:cNvSpPr>
              <p:nvPr/>
            </p:nvSpPr>
            <p:spPr bwMode="auto">
              <a:xfrm>
                <a:off x="2126" y="3378"/>
                <a:ext cx="181" cy="680"/>
              </a:xfrm>
              <a:prstGeom prst="rect">
                <a:avLst/>
              </a:prstGeom>
              <a:pattFill prst="lgConfetti">
                <a:fgClr>
                  <a:schemeClr val="accent1"/>
                </a:fgClr>
                <a:bgClr>
                  <a:srgbClr val="A26102"/>
                </a:bgClr>
              </a:pattFill>
              <a:ln w="38100">
                <a:solidFill>
                  <a:srgbClr val="673E01"/>
                </a:solidFill>
                <a:miter lim="800000"/>
                <a:headEnd/>
                <a:tailEnd/>
              </a:ln>
              <a:effectLst/>
            </p:spPr>
            <p:txBody>
              <a:bodyPr wrap="none" anchor="ctr">
                <a:prstTxWarp prst="textNoShape">
                  <a:avLst/>
                </a:prstTxWarp>
              </a:bodyPr>
              <a:lstStyle/>
              <a:p>
                <a:endParaRPr lang="en-US"/>
              </a:p>
            </p:txBody>
          </p:sp>
          <p:sp useBgFill="1">
            <p:nvSpPr>
              <p:cNvPr id="100357" name="Freeform 5"/>
              <p:cNvSpPr>
                <a:spLocks/>
              </p:cNvSpPr>
              <p:nvPr/>
            </p:nvSpPr>
            <p:spPr bwMode="auto">
              <a:xfrm>
                <a:off x="839" y="3354"/>
                <a:ext cx="1587" cy="410"/>
              </a:xfrm>
              <a:custGeom>
                <a:avLst/>
                <a:gdLst/>
                <a:ahLst/>
                <a:cxnLst>
                  <a:cxn ang="0">
                    <a:pos x="1587" y="0"/>
                  </a:cxn>
                  <a:cxn ang="0">
                    <a:pos x="1563" y="58"/>
                  </a:cxn>
                  <a:cxn ang="0">
                    <a:pos x="1542" y="91"/>
                  </a:cxn>
                  <a:cxn ang="0">
                    <a:pos x="1528" y="150"/>
                  </a:cxn>
                  <a:cxn ang="0">
                    <a:pos x="1497" y="181"/>
                  </a:cxn>
                  <a:cxn ang="0">
                    <a:pos x="1451" y="227"/>
                  </a:cxn>
                  <a:cxn ang="0">
                    <a:pos x="1384" y="260"/>
                  </a:cxn>
                  <a:cxn ang="0">
                    <a:pos x="1315" y="272"/>
                  </a:cxn>
                  <a:cxn ang="0">
                    <a:pos x="1229" y="289"/>
                  </a:cxn>
                  <a:cxn ang="0">
                    <a:pos x="1183" y="306"/>
                  </a:cxn>
                  <a:cxn ang="0">
                    <a:pos x="1134" y="318"/>
                  </a:cxn>
                  <a:cxn ang="0">
                    <a:pos x="1096" y="318"/>
                  </a:cxn>
                  <a:cxn ang="0">
                    <a:pos x="1054" y="330"/>
                  </a:cxn>
                  <a:cxn ang="0">
                    <a:pos x="1036" y="369"/>
                  </a:cxn>
                  <a:cxn ang="0">
                    <a:pos x="997" y="396"/>
                  </a:cxn>
                  <a:cxn ang="0">
                    <a:pos x="949" y="394"/>
                  </a:cxn>
                  <a:cxn ang="0">
                    <a:pos x="907" y="363"/>
                  </a:cxn>
                  <a:cxn ang="0">
                    <a:pos x="843" y="358"/>
                  </a:cxn>
                  <a:cxn ang="0">
                    <a:pos x="771" y="363"/>
                  </a:cxn>
                  <a:cxn ang="0">
                    <a:pos x="677" y="362"/>
                  </a:cxn>
                  <a:cxn ang="0">
                    <a:pos x="605" y="366"/>
                  </a:cxn>
                  <a:cxn ang="0">
                    <a:pos x="585" y="398"/>
                  </a:cxn>
                  <a:cxn ang="0">
                    <a:pos x="525" y="410"/>
                  </a:cxn>
                  <a:cxn ang="0">
                    <a:pos x="486" y="358"/>
                  </a:cxn>
                  <a:cxn ang="0">
                    <a:pos x="408" y="363"/>
                  </a:cxn>
                  <a:cxn ang="0">
                    <a:pos x="365" y="352"/>
                  </a:cxn>
                  <a:cxn ang="0">
                    <a:pos x="317" y="318"/>
                  </a:cxn>
                  <a:cxn ang="0">
                    <a:pos x="250" y="300"/>
                  </a:cxn>
                  <a:cxn ang="0">
                    <a:pos x="221" y="289"/>
                  </a:cxn>
                  <a:cxn ang="0">
                    <a:pos x="181" y="272"/>
                  </a:cxn>
                  <a:cxn ang="0">
                    <a:pos x="136" y="227"/>
                  </a:cxn>
                  <a:cxn ang="0">
                    <a:pos x="91" y="181"/>
                  </a:cxn>
                  <a:cxn ang="0">
                    <a:pos x="65" y="145"/>
                  </a:cxn>
                  <a:cxn ang="0">
                    <a:pos x="45" y="91"/>
                  </a:cxn>
                  <a:cxn ang="0">
                    <a:pos x="0" y="45"/>
                  </a:cxn>
                  <a:cxn ang="0">
                    <a:pos x="0" y="0"/>
                  </a:cxn>
                  <a:cxn ang="0">
                    <a:pos x="1587" y="0"/>
                  </a:cxn>
                </a:cxnLst>
                <a:rect l="0" t="0" r="r" b="b"/>
                <a:pathLst>
                  <a:path w="1587" h="410">
                    <a:moveTo>
                      <a:pt x="1587" y="0"/>
                    </a:moveTo>
                    <a:lnTo>
                      <a:pt x="1563" y="58"/>
                    </a:lnTo>
                    <a:lnTo>
                      <a:pt x="1542" y="91"/>
                    </a:lnTo>
                    <a:lnTo>
                      <a:pt x="1528" y="150"/>
                    </a:lnTo>
                    <a:lnTo>
                      <a:pt x="1497" y="181"/>
                    </a:lnTo>
                    <a:lnTo>
                      <a:pt x="1451" y="227"/>
                    </a:lnTo>
                    <a:lnTo>
                      <a:pt x="1384" y="260"/>
                    </a:lnTo>
                    <a:lnTo>
                      <a:pt x="1315" y="272"/>
                    </a:lnTo>
                    <a:lnTo>
                      <a:pt x="1229" y="289"/>
                    </a:lnTo>
                    <a:lnTo>
                      <a:pt x="1183" y="306"/>
                    </a:lnTo>
                    <a:lnTo>
                      <a:pt x="1134" y="318"/>
                    </a:lnTo>
                    <a:lnTo>
                      <a:pt x="1096" y="318"/>
                    </a:lnTo>
                    <a:lnTo>
                      <a:pt x="1054" y="330"/>
                    </a:lnTo>
                    <a:lnTo>
                      <a:pt x="1036" y="369"/>
                    </a:lnTo>
                    <a:lnTo>
                      <a:pt x="997" y="396"/>
                    </a:lnTo>
                    <a:lnTo>
                      <a:pt x="949" y="394"/>
                    </a:lnTo>
                    <a:lnTo>
                      <a:pt x="907" y="363"/>
                    </a:lnTo>
                    <a:lnTo>
                      <a:pt x="843" y="358"/>
                    </a:lnTo>
                    <a:lnTo>
                      <a:pt x="771" y="363"/>
                    </a:lnTo>
                    <a:lnTo>
                      <a:pt x="677" y="362"/>
                    </a:lnTo>
                    <a:lnTo>
                      <a:pt x="605" y="366"/>
                    </a:lnTo>
                    <a:lnTo>
                      <a:pt x="585" y="398"/>
                    </a:lnTo>
                    <a:lnTo>
                      <a:pt x="525" y="410"/>
                    </a:lnTo>
                    <a:lnTo>
                      <a:pt x="486" y="358"/>
                    </a:lnTo>
                    <a:lnTo>
                      <a:pt x="408" y="363"/>
                    </a:lnTo>
                    <a:lnTo>
                      <a:pt x="365" y="352"/>
                    </a:lnTo>
                    <a:lnTo>
                      <a:pt x="317" y="318"/>
                    </a:lnTo>
                    <a:lnTo>
                      <a:pt x="250" y="300"/>
                    </a:lnTo>
                    <a:lnTo>
                      <a:pt x="221" y="289"/>
                    </a:lnTo>
                    <a:lnTo>
                      <a:pt x="181" y="272"/>
                    </a:lnTo>
                    <a:lnTo>
                      <a:pt x="136" y="227"/>
                    </a:lnTo>
                    <a:lnTo>
                      <a:pt x="91" y="181"/>
                    </a:lnTo>
                    <a:lnTo>
                      <a:pt x="65" y="145"/>
                    </a:lnTo>
                    <a:lnTo>
                      <a:pt x="45" y="91"/>
                    </a:lnTo>
                    <a:lnTo>
                      <a:pt x="0" y="45"/>
                    </a:lnTo>
                    <a:lnTo>
                      <a:pt x="0" y="0"/>
                    </a:lnTo>
                    <a:lnTo>
                      <a:pt x="1587" y="0"/>
                    </a:lnTo>
                    <a:close/>
                  </a:path>
                </a:pathLst>
              </a:custGeom>
              <a:ln w="9525">
                <a:noFill/>
                <a:round/>
                <a:headEnd/>
                <a:tailEnd/>
              </a:ln>
              <a:effectLst/>
            </p:spPr>
            <p:txBody>
              <a:bodyPr>
                <a:prstTxWarp prst="textNoShape">
                  <a:avLst/>
                </a:prstTxWarp>
              </a:bodyPr>
              <a:lstStyle/>
              <a:p>
                <a:endParaRPr lang="en-US"/>
              </a:p>
            </p:txBody>
          </p:sp>
        </p:grpSp>
        <p:grpSp>
          <p:nvGrpSpPr>
            <p:cNvPr id="4" name="Group 21"/>
            <p:cNvGrpSpPr>
              <a:grpSpLocks/>
            </p:cNvGrpSpPr>
            <p:nvPr/>
          </p:nvGrpSpPr>
          <p:grpSpPr bwMode="auto">
            <a:xfrm>
              <a:off x="3089" y="3354"/>
              <a:ext cx="1905" cy="874"/>
              <a:chOff x="2971" y="3446"/>
              <a:chExt cx="1905" cy="874"/>
            </a:xfrm>
          </p:grpSpPr>
          <p:sp>
            <p:nvSpPr>
              <p:cNvPr id="100364" name="Rectangle 12"/>
              <p:cNvSpPr>
                <a:spLocks noChangeArrowheads="1"/>
              </p:cNvSpPr>
              <p:nvPr/>
            </p:nvSpPr>
            <p:spPr bwMode="auto">
              <a:xfrm>
                <a:off x="2971" y="3458"/>
                <a:ext cx="1905" cy="771"/>
              </a:xfrm>
              <a:prstGeom prst="rect">
                <a:avLst/>
              </a:prstGeom>
              <a:solidFill>
                <a:srgbClr val="FFCC00"/>
              </a:solidFill>
              <a:ln w="9525">
                <a:noFill/>
                <a:miter lim="800000"/>
                <a:headEnd/>
                <a:tailEnd/>
              </a:ln>
              <a:effectLst/>
            </p:spPr>
            <p:txBody>
              <a:bodyPr>
                <a:prstTxWarp prst="textNoShape">
                  <a:avLst/>
                </a:prstTxWarp>
              </a:bodyPr>
              <a:lstStyle/>
              <a:p>
                <a:endParaRPr lang="en-US"/>
              </a:p>
            </p:txBody>
          </p:sp>
          <p:sp>
            <p:nvSpPr>
              <p:cNvPr id="100365" name="Rectangle 13"/>
              <p:cNvSpPr>
                <a:spLocks noChangeArrowheads="1"/>
              </p:cNvSpPr>
              <p:nvPr/>
            </p:nvSpPr>
            <p:spPr bwMode="auto">
              <a:xfrm>
                <a:off x="2971" y="4229"/>
                <a:ext cx="1905" cy="91"/>
              </a:xfrm>
              <a:prstGeom prst="rect">
                <a:avLst/>
              </a:prstGeom>
              <a:solidFill>
                <a:schemeClr val="accent2"/>
              </a:solidFill>
              <a:ln w="9525">
                <a:noFill/>
                <a:miter lim="800000"/>
                <a:headEnd/>
                <a:tailEnd/>
              </a:ln>
              <a:effectLst/>
            </p:spPr>
            <p:txBody>
              <a:bodyPr wrap="none" anchor="ctr">
                <a:prstTxWarp prst="textNoShape">
                  <a:avLst/>
                </a:prstTxWarp>
              </a:bodyPr>
              <a:lstStyle/>
              <a:p>
                <a:endParaRPr lang="en-US"/>
              </a:p>
            </p:txBody>
          </p:sp>
          <p:sp>
            <p:nvSpPr>
              <p:cNvPr id="100367" name="Rectangle 15" descr="Duże konfetti"/>
              <p:cNvSpPr>
                <a:spLocks noChangeArrowheads="1"/>
              </p:cNvSpPr>
              <p:nvPr/>
            </p:nvSpPr>
            <p:spPr bwMode="auto">
              <a:xfrm>
                <a:off x="3198" y="3476"/>
                <a:ext cx="1450" cy="680"/>
              </a:xfrm>
              <a:prstGeom prst="rect">
                <a:avLst/>
              </a:prstGeom>
              <a:pattFill prst="lgConfetti">
                <a:fgClr>
                  <a:schemeClr val="accent1"/>
                </a:fgClr>
                <a:bgClr>
                  <a:srgbClr val="A26102"/>
                </a:bgClr>
              </a:pattFill>
              <a:ln w="76200">
                <a:solidFill>
                  <a:srgbClr val="673E01"/>
                </a:solidFill>
                <a:miter lim="800000"/>
                <a:headEnd/>
                <a:tailEnd/>
              </a:ln>
              <a:effectLst/>
            </p:spPr>
            <p:txBody>
              <a:bodyPr wrap="none" anchor="ctr">
                <a:prstTxWarp prst="textNoShape">
                  <a:avLst/>
                </a:prstTxWarp>
              </a:bodyPr>
              <a:lstStyle/>
              <a:p>
                <a:endParaRPr lang="en-US"/>
              </a:p>
            </p:txBody>
          </p:sp>
          <p:sp useBgFill="1">
            <p:nvSpPr>
              <p:cNvPr id="100366" name="Arc 14"/>
              <p:cNvSpPr>
                <a:spLocks/>
              </p:cNvSpPr>
              <p:nvPr/>
            </p:nvSpPr>
            <p:spPr bwMode="auto">
              <a:xfrm flipV="1">
                <a:off x="3107" y="3446"/>
                <a:ext cx="1617" cy="272"/>
              </a:xfrm>
              <a:custGeom>
                <a:avLst/>
                <a:gdLst>
                  <a:gd name="G0" fmla="+- 21599 0 0"/>
                  <a:gd name="G1" fmla="+- 21600 0 0"/>
                  <a:gd name="G2" fmla="+- 21600 0 0"/>
                  <a:gd name="T0" fmla="*/ 0 w 43199"/>
                  <a:gd name="T1" fmla="*/ 21442 h 21600"/>
                  <a:gd name="T2" fmla="*/ 43199 w 43199"/>
                  <a:gd name="T3" fmla="*/ 21600 h 21600"/>
                  <a:gd name="T4" fmla="*/ 21599 w 43199"/>
                  <a:gd name="T5" fmla="*/ 21600 h 21600"/>
                </a:gdLst>
                <a:ahLst/>
                <a:cxnLst>
                  <a:cxn ang="0">
                    <a:pos x="T0" y="T1"/>
                  </a:cxn>
                  <a:cxn ang="0">
                    <a:pos x="T2" y="T3"/>
                  </a:cxn>
                  <a:cxn ang="0">
                    <a:pos x="T4" y="T5"/>
                  </a:cxn>
                </a:cxnLst>
                <a:rect l="0" t="0" r="r" b="b"/>
                <a:pathLst>
                  <a:path w="43199" h="21600" fill="none" extrusionOk="0">
                    <a:moveTo>
                      <a:pt x="-1" y="21441"/>
                    </a:moveTo>
                    <a:cubicBezTo>
                      <a:pt x="86" y="9574"/>
                      <a:pt x="9731" y="-1"/>
                      <a:pt x="21599" y="-1"/>
                    </a:cubicBezTo>
                    <a:cubicBezTo>
                      <a:pt x="33528" y="-1"/>
                      <a:pt x="43199" y="9670"/>
                      <a:pt x="43199" y="21600"/>
                    </a:cubicBezTo>
                  </a:path>
                  <a:path w="43199" h="21600" stroke="0" extrusionOk="0">
                    <a:moveTo>
                      <a:pt x="-1" y="21441"/>
                    </a:moveTo>
                    <a:cubicBezTo>
                      <a:pt x="86" y="9574"/>
                      <a:pt x="9731" y="-1"/>
                      <a:pt x="21599" y="-1"/>
                    </a:cubicBezTo>
                    <a:cubicBezTo>
                      <a:pt x="33528" y="-1"/>
                      <a:pt x="43199" y="9670"/>
                      <a:pt x="43199" y="21600"/>
                    </a:cubicBezTo>
                    <a:lnTo>
                      <a:pt x="21599" y="21600"/>
                    </a:lnTo>
                    <a:close/>
                  </a:path>
                </a:pathLst>
              </a:custGeom>
              <a:ln w="9525">
                <a:noFill/>
                <a:round/>
                <a:headEnd/>
                <a:tailEnd/>
              </a:ln>
              <a:effectLst/>
            </p:spPr>
            <p:txBody>
              <a:bodyPr wrap="none" anchor="ctr">
                <a:prstTxWarp prst="textNoShape">
                  <a:avLst/>
                </a:prstTxWarp>
              </a:bodyPr>
              <a:lstStyle/>
              <a:p>
                <a:endParaRPr lang="en-US"/>
              </a:p>
            </p:txBody>
          </p:sp>
        </p:grpSp>
        <p:sp>
          <p:nvSpPr>
            <p:cNvPr id="100370" name="Text Box 18"/>
            <p:cNvSpPr txBox="1">
              <a:spLocks noChangeArrowheads="1"/>
            </p:cNvSpPr>
            <p:nvPr/>
          </p:nvSpPr>
          <p:spPr bwMode="auto">
            <a:xfrm>
              <a:off x="1274" y="3162"/>
              <a:ext cx="609" cy="233"/>
            </a:xfrm>
            <a:prstGeom prst="rect">
              <a:avLst/>
            </a:prstGeom>
            <a:noFill/>
            <a:ln w="9525">
              <a:noFill/>
              <a:miter lim="800000"/>
              <a:headEnd/>
              <a:tailEnd/>
            </a:ln>
            <a:effectLst/>
          </p:spPr>
          <p:txBody>
            <a:bodyPr wrap="none">
              <a:prstTxWarp prst="textNoShape">
                <a:avLst/>
              </a:prstTxWarp>
              <a:spAutoFit/>
            </a:bodyPr>
            <a:lstStyle/>
            <a:p>
              <a:r>
                <a:rPr lang="en-GB" dirty="0">
                  <a:solidFill>
                    <a:srgbClr val="000000"/>
                  </a:solidFill>
                  <a:latin typeface="AvantGarde Md BT" pitchFamily="34" charset="0"/>
                </a:rPr>
                <a:t>Erosion</a:t>
              </a:r>
            </a:p>
          </p:txBody>
        </p:sp>
        <p:sp>
          <p:nvSpPr>
            <p:cNvPr id="100371" name="Line 19"/>
            <p:cNvSpPr>
              <a:spLocks noChangeShapeType="1"/>
            </p:cNvSpPr>
            <p:nvPr/>
          </p:nvSpPr>
          <p:spPr bwMode="auto">
            <a:xfrm>
              <a:off x="1501" y="3366"/>
              <a:ext cx="0" cy="363"/>
            </a:xfrm>
            <a:prstGeom prst="line">
              <a:avLst/>
            </a:prstGeom>
            <a:noFill/>
            <a:ln w="9525">
              <a:solidFill>
                <a:schemeClr val="tx1"/>
              </a:solidFill>
              <a:round/>
              <a:headEnd type="none" w="med" len="med"/>
              <a:tailEnd type="triangle" w="med" len="med"/>
            </a:ln>
            <a:effectLst/>
          </p:spPr>
          <p:txBody>
            <a:bodyPr>
              <a:prstTxWarp prst="textNoShape">
                <a:avLst/>
              </a:prstTxWarp>
            </a:bodyPr>
            <a:lstStyle/>
            <a:p>
              <a:endParaRPr lang="en-US"/>
            </a:p>
          </p:txBody>
        </p:sp>
        <p:sp>
          <p:nvSpPr>
            <p:cNvPr id="100374" name="Oval 22"/>
            <p:cNvSpPr>
              <a:spLocks noChangeArrowheads="1"/>
            </p:cNvSpPr>
            <p:nvPr/>
          </p:nvSpPr>
          <p:spPr bwMode="auto">
            <a:xfrm>
              <a:off x="1773" y="3475"/>
              <a:ext cx="317" cy="317"/>
            </a:xfrm>
            <a:prstGeom prst="ellipse">
              <a:avLst/>
            </a:prstGeom>
            <a:noFill/>
            <a:ln w="38100">
              <a:solidFill>
                <a:srgbClr val="FF0000"/>
              </a:solidFill>
              <a:round/>
              <a:headEnd/>
              <a:tailEnd/>
            </a:ln>
            <a:effectLst/>
          </p:spPr>
          <p:txBody>
            <a:bodyPr wrap="none" anchor="ctr">
              <a:prstTxWarp prst="textNoShape">
                <a:avLst/>
              </a:prstTxWarp>
            </a:bodyPr>
            <a:lstStyle/>
            <a:p>
              <a:endParaRPr lang="en-US"/>
            </a:p>
          </p:txBody>
        </p:sp>
        <p:sp>
          <p:nvSpPr>
            <p:cNvPr id="100375" name="Text Box 23"/>
            <p:cNvSpPr txBox="1">
              <a:spLocks noChangeArrowheads="1"/>
            </p:cNvSpPr>
            <p:nvPr/>
          </p:nvSpPr>
          <p:spPr bwMode="auto">
            <a:xfrm>
              <a:off x="3814" y="3135"/>
              <a:ext cx="601" cy="233"/>
            </a:xfrm>
            <a:prstGeom prst="rect">
              <a:avLst/>
            </a:prstGeom>
            <a:noFill/>
            <a:ln w="9525">
              <a:noFill/>
              <a:miter lim="800000"/>
              <a:headEnd/>
              <a:tailEnd/>
            </a:ln>
            <a:effectLst/>
          </p:spPr>
          <p:txBody>
            <a:bodyPr wrap="none">
              <a:prstTxWarp prst="textNoShape">
                <a:avLst/>
              </a:prstTxWarp>
              <a:spAutoFit/>
            </a:bodyPr>
            <a:lstStyle/>
            <a:p>
              <a:r>
                <a:rPr lang="en-GB" dirty="0">
                  <a:solidFill>
                    <a:srgbClr val="000000"/>
                  </a:solidFill>
                  <a:latin typeface="AvantGarde Md BT" pitchFamily="34" charset="0"/>
                </a:rPr>
                <a:t>Dishing</a:t>
              </a:r>
            </a:p>
          </p:txBody>
        </p:sp>
        <p:sp>
          <p:nvSpPr>
            <p:cNvPr id="100376" name="Line 24"/>
            <p:cNvSpPr>
              <a:spLocks noChangeShapeType="1"/>
            </p:cNvSpPr>
            <p:nvPr/>
          </p:nvSpPr>
          <p:spPr bwMode="auto">
            <a:xfrm>
              <a:off x="4041" y="3339"/>
              <a:ext cx="0" cy="273"/>
            </a:xfrm>
            <a:prstGeom prst="line">
              <a:avLst/>
            </a:prstGeom>
            <a:noFill/>
            <a:ln w="9525">
              <a:solidFill>
                <a:schemeClr val="tx1"/>
              </a:solidFill>
              <a:round/>
              <a:headEnd type="none" w="med" len="med"/>
              <a:tailEnd type="triangle" w="med" len="med"/>
            </a:ln>
            <a:effectLst/>
          </p:spPr>
          <p:txBody>
            <a:bodyPr>
              <a:prstTxWarp prst="textNoShape">
                <a:avLst/>
              </a:prstTxWarp>
            </a:bodyPr>
            <a:lstStyle/>
            <a:p>
              <a:endParaRPr lang="en-US"/>
            </a:p>
          </p:txBody>
        </p:sp>
        <p:sp>
          <p:nvSpPr>
            <p:cNvPr id="100377" name="Arc 25"/>
            <p:cNvSpPr>
              <a:spLocks/>
            </p:cNvSpPr>
            <p:nvPr/>
          </p:nvSpPr>
          <p:spPr bwMode="auto">
            <a:xfrm>
              <a:off x="2007" y="3249"/>
              <a:ext cx="1889" cy="498"/>
            </a:xfrm>
            <a:custGeom>
              <a:avLst/>
              <a:gdLst>
                <a:gd name="G0" fmla="+- 18259 0 0"/>
                <a:gd name="G1" fmla="+- 21600 0 0"/>
                <a:gd name="G2" fmla="+- 21600 0 0"/>
                <a:gd name="T0" fmla="*/ 0 w 31083"/>
                <a:gd name="T1" fmla="*/ 10060 h 21600"/>
                <a:gd name="T2" fmla="*/ 31083 w 31083"/>
                <a:gd name="T3" fmla="*/ 4219 h 21600"/>
                <a:gd name="T4" fmla="*/ 18259 w 31083"/>
                <a:gd name="T5" fmla="*/ 21600 h 21600"/>
              </a:gdLst>
              <a:ahLst/>
              <a:cxnLst>
                <a:cxn ang="0">
                  <a:pos x="T0" y="T1"/>
                </a:cxn>
                <a:cxn ang="0">
                  <a:pos x="T2" y="T3"/>
                </a:cxn>
                <a:cxn ang="0">
                  <a:pos x="T4" y="T5"/>
                </a:cxn>
              </a:cxnLst>
              <a:rect l="0" t="0" r="r" b="b"/>
              <a:pathLst>
                <a:path w="31083" h="21600" fill="none" extrusionOk="0">
                  <a:moveTo>
                    <a:pt x="0" y="10060"/>
                  </a:moveTo>
                  <a:cubicBezTo>
                    <a:pt x="3958" y="3797"/>
                    <a:pt x="10850" y="-1"/>
                    <a:pt x="18259" y="-1"/>
                  </a:cubicBezTo>
                  <a:cubicBezTo>
                    <a:pt x="22874" y="-1"/>
                    <a:pt x="27368" y="1478"/>
                    <a:pt x="31083" y="4218"/>
                  </a:cubicBezTo>
                </a:path>
                <a:path w="31083" h="21600" stroke="0" extrusionOk="0">
                  <a:moveTo>
                    <a:pt x="0" y="10060"/>
                  </a:moveTo>
                  <a:cubicBezTo>
                    <a:pt x="3958" y="3797"/>
                    <a:pt x="10850" y="-1"/>
                    <a:pt x="18259" y="-1"/>
                  </a:cubicBezTo>
                  <a:cubicBezTo>
                    <a:pt x="22874" y="-1"/>
                    <a:pt x="27368" y="1478"/>
                    <a:pt x="31083" y="4218"/>
                  </a:cubicBezTo>
                  <a:lnTo>
                    <a:pt x="18259" y="21600"/>
                  </a:lnTo>
                  <a:close/>
                </a:path>
              </a:pathLst>
            </a:custGeom>
            <a:noFill/>
            <a:ln w="28575">
              <a:solidFill>
                <a:srgbClr val="FF0000"/>
              </a:solidFill>
              <a:round/>
              <a:headEnd/>
              <a:tailEnd type="triangle" w="lg" len="lg"/>
            </a:ln>
            <a:effectLst/>
          </p:spPr>
          <p:txBody>
            <a:bodyPr wrap="none" anchor="ctr">
              <a:prstTxWarp prst="textNoShape">
                <a:avLst/>
              </a:prstTxWarp>
            </a:bodyPr>
            <a:lstStyle/>
            <a:p>
              <a:endParaRPr lang="en-US"/>
            </a:p>
          </p:txBody>
        </p:sp>
      </p:grpSp>
      <p:grpSp>
        <p:nvGrpSpPr>
          <p:cNvPr id="25" name="Group 7"/>
          <p:cNvGrpSpPr/>
          <p:nvPr/>
        </p:nvGrpSpPr>
        <p:grpSpPr>
          <a:xfrm>
            <a:off x="113292" y="6390980"/>
            <a:ext cx="5841878" cy="381543"/>
            <a:chOff x="113292" y="6390980"/>
            <a:chExt cx="5841878" cy="381543"/>
          </a:xfrm>
        </p:grpSpPr>
        <p:pic>
          <p:nvPicPr>
            <p:cNvPr id="26" name="Picture 8"/>
            <p:cNvPicPr>
              <a:picLocks noChangeAspect="1"/>
            </p:cNvPicPr>
            <p:nvPr/>
          </p:nvPicPr>
          <p:blipFill>
            <a:blip r:embed="rId3"/>
            <a:stretch>
              <a:fillRect/>
            </a:stretch>
          </p:blipFill>
          <p:spPr>
            <a:xfrm>
              <a:off x="113292" y="6448404"/>
              <a:ext cx="645220" cy="324119"/>
            </a:xfrm>
            <a:prstGeom prst="rect">
              <a:avLst/>
            </a:prstGeom>
          </p:spPr>
        </p:pic>
        <p:sp>
          <p:nvSpPr>
            <p:cNvPr id="27" name="TextBox 9"/>
            <p:cNvSpPr txBox="1"/>
            <p:nvPr/>
          </p:nvSpPr>
          <p:spPr>
            <a:xfrm>
              <a:off x="709924" y="6390980"/>
              <a:ext cx="5245246" cy="338554"/>
            </a:xfrm>
            <a:prstGeom prst="rect">
              <a:avLst/>
            </a:prstGeom>
            <a:noFill/>
          </p:spPr>
          <p:txBody>
            <a:bodyPr wrap="none" rtlCol="0">
              <a:spAutoFit/>
            </a:bodyPr>
            <a:lstStyle/>
            <a:p>
              <a:r>
                <a:rPr lang="en-US" sz="1600" dirty="0" smtClean="0">
                  <a:latin typeface="Comic Sans MS"/>
                  <a:cs typeface="Comic Sans MS"/>
                </a:rPr>
                <a:t>R.C. Aitken, Defect-oriented testing, Springer, 2006</a:t>
              </a:r>
              <a:endParaRPr lang="en-US" sz="1600" dirty="0">
                <a:latin typeface="Comic Sans MS"/>
                <a:cs typeface="Comic Sans MS"/>
              </a:endParaRPr>
            </a:p>
          </p:txBody>
        </p:sp>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p:txBody>
          <a:bodyPr/>
          <a:lstStyle/>
          <a:p>
            <a:r>
              <a:rPr lang="en-GB"/>
              <a:t>Optical defects</a:t>
            </a:r>
          </a:p>
        </p:txBody>
      </p:sp>
      <p:sp>
        <p:nvSpPr>
          <p:cNvPr id="149507" name="Rectangle 3"/>
          <p:cNvSpPr>
            <a:spLocks noGrp="1" noChangeArrowheads="1"/>
          </p:cNvSpPr>
          <p:nvPr>
            <p:ph type="body" idx="1"/>
          </p:nvPr>
        </p:nvSpPr>
        <p:spPr>
          <a:xfrm>
            <a:off x="678245" y="3739869"/>
            <a:ext cx="8148255" cy="2471933"/>
          </a:xfrm>
        </p:spPr>
        <p:txBody>
          <a:bodyPr/>
          <a:lstStyle/>
          <a:p>
            <a:r>
              <a:rPr lang="en-US" dirty="0" smtClean="0"/>
              <a:t>Mask errors</a:t>
            </a:r>
          </a:p>
          <a:p>
            <a:pPr lvl="1">
              <a:buSzPct val="70000"/>
            </a:pPr>
            <a:r>
              <a:rPr lang="en-US" dirty="0" smtClean="0"/>
              <a:t>OPC fixes lead to shorts or opens when features interfere with one another</a:t>
            </a:r>
          </a:p>
          <a:p>
            <a:pPr lvl="1">
              <a:buSzPct val="70000"/>
            </a:pPr>
            <a:r>
              <a:rPr lang="en-US" dirty="0" smtClean="0"/>
              <a:t>typically mask defects are catastrophic</a:t>
            </a:r>
          </a:p>
          <a:p>
            <a:r>
              <a:rPr lang="en-US" dirty="0" smtClean="0"/>
              <a:t>Design rule checking (DRC) escapes</a:t>
            </a:r>
          </a:p>
          <a:p>
            <a:pPr lvl="1">
              <a:buSzPct val="70000"/>
            </a:pPr>
            <a:r>
              <a:rPr lang="en-US" dirty="0" smtClean="0"/>
              <a:t>OPC cannot fix a feature because of neighboring circuitry</a:t>
            </a:r>
            <a:endParaRPr lang="en-US" dirty="0"/>
          </a:p>
        </p:txBody>
      </p:sp>
      <p:grpSp>
        <p:nvGrpSpPr>
          <p:cNvPr id="2" name="Group 18"/>
          <p:cNvGrpSpPr>
            <a:grpSpLocks/>
          </p:cNvGrpSpPr>
          <p:nvPr/>
        </p:nvGrpSpPr>
        <p:grpSpPr bwMode="auto">
          <a:xfrm>
            <a:off x="1686339" y="1452486"/>
            <a:ext cx="6038850" cy="1993900"/>
            <a:chOff x="346" y="2900"/>
            <a:chExt cx="3804" cy="1256"/>
          </a:xfrm>
        </p:grpSpPr>
        <p:grpSp>
          <p:nvGrpSpPr>
            <p:cNvPr id="3" name="Group 13"/>
            <p:cNvGrpSpPr>
              <a:grpSpLocks/>
            </p:cNvGrpSpPr>
            <p:nvPr/>
          </p:nvGrpSpPr>
          <p:grpSpPr bwMode="auto">
            <a:xfrm>
              <a:off x="1383" y="3521"/>
              <a:ext cx="2178" cy="635"/>
              <a:chOff x="1383" y="3158"/>
              <a:chExt cx="2178" cy="998"/>
            </a:xfrm>
          </p:grpSpPr>
          <p:sp>
            <p:nvSpPr>
              <p:cNvPr id="149508" name="Rectangle 4"/>
              <p:cNvSpPr>
                <a:spLocks noChangeArrowheads="1"/>
              </p:cNvSpPr>
              <p:nvPr/>
            </p:nvSpPr>
            <p:spPr bwMode="auto">
              <a:xfrm>
                <a:off x="1383" y="3158"/>
                <a:ext cx="182" cy="998"/>
              </a:xfrm>
              <a:prstGeom prst="rect">
                <a:avLst/>
              </a:prstGeom>
              <a:solidFill>
                <a:srgbClr val="595959"/>
              </a:solidFill>
              <a:ln w="9525">
                <a:noFill/>
                <a:miter lim="800000"/>
                <a:headEnd/>
                <a:tailEnd/>
              </a:ln>
              <a:effectLst/>
            </p:spPr>
            <p:txBody>
              <a:bodyPr wrap="none" anchor="ctr">
                <a:prstTxWarp prst="textNoShape">
                  <a:avLst/>
                </a:prstTxWarp>
              </a:bodyPr>
              <a:lstStyle/>
              <a:p>
                <a:endParaRPr lang="en-US"/>
              </a:p>
            </p:txBody>
          </p:sp>
          <p:sp>
            <p:nvSpPr>
              <p:cNvPr id="149509" name="Rectangle 5"/>
              <p:cNvSpPr>
                <a:spLocks noChangeArrowheads="1"/>
              </p:cNvSpPr>
              <p:nvPr/>
            </p:nvSpPr>
            <p:spPr bwMode="auto">
              <a:xfrm>
                <a:off x="2381" y="3158"/>
                <a:ext cx="182" cy="998"/>
              </a:xfrm>
              <a:prstGeom prst="rect">
                <a:avLst/>
              </a:prstGeom>
              <a:solidFill>
                <a:srgbClr val="595959"/>
              </a:solidFill>
              <a:ln w="9525">
                <a:noFill/>
                <a:miter lim="800000"/>
                <a:headEnd/>
                <a:tailEnd/>
              </a:ln>
              <a:effectLst/>
            </p:spPr>
            <p:txBody>
              <a:bodyPr wrap="none" anchor="ctr">
                <a:prstTxWarp prst="textNoShape">
                  <a:avLst/>
                </a:prstTxWarp>
              </a:bodyPr>
              <a:lstStyle/>
              <a:p>
                <a:endParaRPr lang="en-US"/>
              </a:p>
            </p:txBody>
          </p:sp>
          <p:sp>
            <p:nvSpPr>
              <p:cNvPr id="149510" name="Rectangle 6"/>
              <p:cNvSpPr>
                <a:spLocks noChangeArrowheads="1"/>
              </p:cNvSpPr>
              <p:nvPr/>
            </p:nvSpPr>
            <p:spPr bwMode="auto">
              <a:xfrm>
                <a:off x="3379" y="3158"/>
                <a:ext cx="182" cy="998"/>
              </a:xfrm>
              <a:prstGeom prst="rect">
                <a:avLst/>
              </a:prstGeom>
              <a:solidFill>
                <a:srgbClr val="595959"/>
              </a:solidFill>
              <a:ln w="9525">
                <a:noFill/>
                <a:miter lim="800000"/>
                <a:headEnd/>
                <a:tailEnd/>
              </a:ln>
              <a:effectLst/>
            </p:spPr>
            <p:txBody>
              <a:bodyPr wrap="none" anchor="ctr">
                <a:prstTxWarp prst="textNoShape">
                  <a:avLst/>
                </a:prstTxWarp>
              </a:bodyPr>
              <a:lstStyle/>
              <a:p>
                <a:endParaRPr lang="en-US"/>
              </a:p>
            </p:txBody>
          </p:sp>
        </p:grpSp>
        <p:sp>
          <p:nvSpPr>
            <p:cNvPr id="149511" name="Rectangle 7"/>
            <p:cNvSpPr>
              <a:spLocks noChangeArrowheads="1"/>
            </p:cNvSpPr>
            <p:nvPr/>
          </p:nvSpPr>
          <p:spPr bwMode="auto">
            <a:xfrm rot="-5400000">
              <a:off x="2744" y="2749"/>
              <a:ext cx="182" cy="2631"/>
            </a:xfrm>
            <a:prstGeom prst="rect">
              <a:avLst/>
            </a:prstGeom>
            <a:solidFill>
              <a:srgbClr val="595959"/>
            </a:solidFill>
            <a:ln w="9525">
              <a:noFill/>
              <a:miter lim="800000"/>
              <a:headEnd/>
              <a:tailEnd/>
            </a:ln>
            <a:effectLst/>
          </p:spPr>
          <p:txBody>
            <a:bodyPr wrap="none" anchor="ctr">
              <a:prstTxWarp prst="textNoShape">
                <a:avLst/>
              </a:prstTxWarp>
            </a:bodyPr>
            <a:lstStyle/>
            <a:p>
              <a:endParaRPr lang="en-US"/>
            </a:p>
          </p:txBody>
        </p:sp>
        <p:sp>
          <p:nvSpPr>
            <p:cNvPr id="149512" name="AutoShape 8"/>
            <p:cNvSpPr>
              <a:spLocks noChangeArrowheads="1"/>
            </p:cNvSpPr>
            <p:nvPr/>
          </p:nvSpPr>
          <p:spPr bwMode="auto">
            <a:xfrm>
              <a:off x="2263" y="3430"/>
              <a:ext cx="408" cy="227"/>
            </a:xfrm>
            <a:prstGeom prst="roundRect">
              <a:avLst>
                <a:gd name="adj" fmla="val 16667"/>
              </a:avLst>
            </a:prstGeom>
            <a:noFill/>
            <a:ln w="44450" cap="flat" cmpd="sng" algn="ctr">
              <a:solidFill>
                <a:schemeClr val="tx1"/>
              </a:solidFill>
              <a:prstDash val="sysDot"/>
              <a:round/>
              <a:headEnd type="none" w="med" len="med"/>
              <a:tailEnd type="none" w="med" len="med"/>
            </a:ln>
            <a:effectLst/>
          </p:spPr>
          <p:txBody>
            <a:bodyPr wrap="none" anchor="ctr">
              <a:prstTxWarp prst="textNoShape">
                <a:avLst/>
              </a:prstTxWarp>
            </a:bodyPr>
            <a:lstStyle/>
            <a:p>
              <a:endParaRPr lang="en-US"/>
            </a:p>
          </p:txBody>
        </p:sp>
        <p:sp>
          <p:nvSpPr>
            <p:cNvPr id="149513" name="AutoShape 9"/>
            <p:cNvSpPr>
              <a:spLocks noChangeArrowheads="1"/>
            </p:cNvSpPr>
            <p:nvPr/>
          </p:nvSpPr>
          <p:spPr bwMode="auto">
            <a:xfrm>
              <a:off x="3270" y="3430"/>
              <a:ext cx="408" cy="227"/>
            </a:xfrm>
            <a:prstGeom prst="roundRect">
              <a:avLst>
                <a:gd name="adj" fmla="val 16667"/>
              </a:avLst>
            </a:prstGeom>
            <a:noFill/>
            <a:ln w="44450" cap="flat" cmpd="sng" algn="ctr">
              <a:solidFill>
                <a:schemeClr val="tx1"/>
              </a:solidFill>
              <a:prstDash val="sysDot"/>
              <a:round/>
              <a:headEnd type="none" w="med" len="med"/>
              <a:tailEnd type="none" w="med" len="med"/>
            </a:ln>
            <a:effectLst/>
          </p:spPr>
          <p:txBody>
            <a:bodyPr wrap="none" anchor="ctr">
              <a:prstTxWarp prst="textNoShape">
                <a:avLst/>
              </a:prstTxWarp>
            </a:bodyPr>
            <a:lstStyle/>
            <a:p>
              <a:endParaRPr lang="en-US"/>
            </a:p>
          </p:txBody>
        </p:sp>
        <p:grpSp>
          <p:nvGrpSpPr>
            <p:cNvPr id="4" name="Group 14"/>
            <p:cNvGrpSpPr>
              <a:grpSpLocks/>
            </p:cNvGrpSpPr>
            <p:nvPr/>
          </p:nvGrpSpPr>
          <p:grpSpPr bwMode="auto">
            <a:xfrm>
              <a:off x="975" y="2900"/>
              <a:ext cx="590" cy="408"/>
              <a:chOff x="975" y="2924"/>
              <a:chExt cx="590" cy="408"/>
            </a:xfrm>
          </p:grpSpPr>
          <p:sp>
            <p:nvSpPr>
              <p:cNvPr id="149514" name="Rectangle 10"/>
              <p:cNvSpPr>
                <a:spLocks noChangeArrowheads="1"/>
              </p:cNvSpPr>
              <p:nvPr/>
            </p:nvSpPr>
            <p:spPr bwMode="auto">
              <a:xfrm>
                <a:off x="1383" y="2924"/>
                <a:ext cx="182" cy="408"/>
              </a:xfrm>
              <a:prstGeom prst="rect">
                <a:avLst/>
              </a:prstGeom>
              <a:solidFill>
                <a:srgbClr val="595959"/>
              </a:solidFill>
              <a:ln w="9525">
                <a:noFill/>
                <a:miter lim="800000"/>
                <a:headEnd/>
                <a:tailEnd/>
              </a:ln>
              <a:effectLst/>
            </p:spPr>
            <p:txBody>
              <a:bodyPr wrap="none" anchor="ctr">
                <a:prstTxWarp prst="textNoShape">
                  <a:avLst/>
                </a:prstTxWarp>
              </a:bodyPr>
              <a:lstStyle/>
              <a:p>
                <a:endParaRPr lang="en-US"/>
              </a:p>
            </p:txBody>
          </p:sp>
          <p:sp>
            <p:nvSpPr>
              <p:cNvPr id="149515" name="Rectangle 11"/>
              <p:cNvSpPr>
                <a:spLocks noChangeArrowheads="1"/>
              </p:cNvSpPr>
              <p:nvPr/>
            </p:nvSpPr>
            <p:spPr bwMode="auto">
              <a:xfrm rot="5400000">
                <a:off x="1179" y="2947"/>
                <a:ext cx="181" cy="590"/>
              </a:xfrm>
              <a:prstGeom prst="rect">
                <a:avLst/>
              </a:prstGeom>
              <a:solidFill>
                <a:srgbClr val="595959"/>
              </a:solidFill>
              <a:ln w="9525">
                <a:noFill/>
                <a:miter lim="800000"/>
                <a:headEnd/>
                <a:tailEnd/>
              </a:ln>
              <a:effectLst/>
            </p:spPr>
            <p:txBody>
              <a:bodyPr wrap="none" anchor="ctr">
                <a:prstTxWarp prst="textNoShape">
                  <a:avLst/>
                </a:prstTxWarp>
              </a:bodyPr>
              <a:lstStyle/>
              <a:p>
                <a:endParaRPr lang="en-US"/>
              </a:p>
            </p:txBody>
          </p:sp>
        </p:grpSp>
        <p:sp>
          <p:nvSpPr>
            <p:cNvPr id="149519" name="Text Box 15"/>
            <p:cNvSpPr txBox="1">
              <a:spLocks noChangeArrowheads="1"/>
            </p:cNvSpPr>
            <p:nvPr/>
          </p:nvSpPr>
          <p:spPr bwMode="auto">
            <a:xfrm>
              <a:off x="2064" y="3158"/>
              <a:ext cx="2064" cy="233"/>
            </a:xfrm>
            <a:prstGeom prst="rect">
              <a:avLst/>
            </a:prstGeom>
            <a:noFill/>
            <a:ln w="9525">
              <a:noFill/>
              <a:miter lim="800000"/>
              <a:headEnd/>
              <a:tailEnd/>
            </a:ln>
            <a:effectLst/>
          </p:spPr>
          <p:txBody>
            <a:bodyPr wrap="none">
              <a:prstTxWarp prst="textNoShape">
                <a:avLst/>
              </a:prstTxWarp>
              <a:spAutoFit/>
            </a:bodyPr>
            <a:lstStyle/>
            <a:p>
              <a:r>
                <a:rPr lang="en-GB">
                  <a:solidFill>
                    <a:srgbClr val="000000"/>
                  </a:solidFill>
                  <a:latin typeface="AvantGarde Md BT" pitchFamily="34" charset="0"/>
                </a:rPr>
                <a:t>Hammerheads added by OPC</a:t>
              </a:r>
            </a:p>
          </p:txBody>
        </p:sp>
        <p:sp>
          <p:nvSpPr>
            <p:cNvPr id="149520" name="Text Box 16"/>
            <p:cNvSpPr txBox="1">
              <a:spLocks noChangeArrowheads="1"/>
            </p:cNvSpPr>
            <p:nvPr/>
          </p:nvSpPr>
          <p:spPr bwMode="auto">
            <a:xfrm>
              <a:off x="346" y="3311"/>
              <a:ext cx="1046" cy="407"/>
            </a:xfrm>
            <a:prstGeom prst="rect">
              <a:avLst/>
            </a:prstGeom>
            <a:noFill/>
            <a:ln w="9525">
              <a:noFill/>
              <a:miter lim="800000"/>
              <a:headEnd/>
              <a:tailEnd/>
            </a:ln>
            <a:effectLst/>
          </p:spPr>
          <p:txBody>
            <a:bodyPr wrap="none">
              <a:prstTxWarp prst="textNoShape">
                <a:avLst/>
              </a:prstTxWarp>
              <a:spAutoFit/>
            </a:bodyPr>
            <a:lstStyle/>
            <a:p>
              <a:pPr algn="r"/>
              <a:r>
                <a:rPr lang="en-GB" dirty="0">
                  <a:solidFill>
                    <a:srgbClr val="000000"/>
                  </a:solidFill>
                  <a:latin typeface="AvantGarde Md BT" pitchFamily="34" charset="0"/>
                </a:rPr>
                <a:t>No OPC</a:t>
              </a:r>
              <a:br>
                <a:rPr lang="en-GB" dirty="0">
                  <a:solidFill>
                    <a:srgbClr val="000000"/>
                  </a:solidFill>
                  <a:latin typeface="AvantGarde Md BT" pitchFamily="34" charset="0"/>
                </a:rPr>
              </a:br>
              <a:r>
                <a:rPr lang="en-GB" dirty="0">
                  <a:solidFill>
                    <a:srgbClr val="000000"/>
                  </a:solidFill>
                  <a:latin typeface="AvantGarde Md BT" pitchFamily="34" charset="0"/>
                </a:rPr>
                <a:t>foreshortening</a:t>
              </a:r>
            </a:p>
          </p:txBody>
        </p:sp>
        <p:sp>
          <p:nvSpPr>
            <p:cNvPr id="149521" name="Arc 17"/>
            <p:cNvSpPr>
              <a:spLocks/>
            </p:cNvSpPr>
            <p:nvPr/>
          </p:nvSpPr>
          <p:spPr bwMode="auto">
            <a:xfrm>
              <a:off x="1385" y="3610"/>
              <a:ext cx="172" cy="348"/>
            </a:xfrm>
            <a:custGeom>
              <a:avLst/>
              <a:gdLst>
                <a:gd name="G0" fmla="+- 21600 0 0"/>
                <a:gd name="G1" fmla="+- 21600 0 0"/>
                <a:gd name="G2" fmla="+- 21600 0 0"/>
                <a:gd name="T0" fmla="*/ 14 w 43200"/>
                <a:gd name="T1" fmla="*/ 22378 h 22683"/>
                <a:gd name="T2" fmla="*/ 43173 w 43200"/>
                <a:gd name="T3" fmla="*/ 22683 h 22683"/>
                <a:gd name="T4" fmla="*/ 21600 w 43200"/>
                <a:gd name="T5" fmla="*/ 21600 h 22683"/>
              </a:gdLst>
              <a:ahLst/>
              <a:cxnLst>
                <a:cxn ang="0">
                  <a:pos x="T0" y="T1"/>
                </a:cxn>
                <a:cxn ang="0">
                  <a:pos x="T2" y="T3"/>
                </a:cxn>
                <a:cxn ang="0">
                  <a:pos x="T4" y="T5"/>
                </a:cxn>
              </a:cxnLst>
              <a:rect l="0" t="0" r="r" b="b"/>
              <a:pathLst>
                <a:path w="43200" h="22683" fill="none" extrusionOk="0">
                  <a:moveTo>
                    <a:pt x="14" y="22377"/>
                  </a:moveTo>
                  <a:cubicBezTo>
                    <a:pt x="4" y="22118"/>
                    <a:pt x="0" y="21859"/>
                    <a:pt x="0" y="21600"/>
                  </a:cubicBezTo>
                  <a:cubicBezTo>
                    <a:pt x="0" y="9670"/>
                    <a:pt x="9670" y="0"/>
                    <a:pt x="21600" y="0"/>
                  </a:cubicBezTo>
                  <a:cubicBezTo>
                    <a:pt x="33529" y="0"/>
                    <a:pt x="43200" y="9670"/>
                    <a:pt x="43200" y="21600"/>
                  </a:cubicBezTo>
                  <a:cubicBezTo>
                    <a:pt x="43199" y="21961"/>
                    <a:pt x="43190" y="22322"/>
                    <a:pt x="43172" y="22682"/>
                  </a:cubicBezTo>
                </a:path>
                <a:path w="43200" h="22683" stroke="0" extrusionOk="0">
                  <a:moveTo>
                    <a:pt x="14" y="22377"/>
                  </a:moveTo>
                  <a:cubicBezTo>
                    <a:pt x="4" y="22118"/>
                    <a:pt x="0" y="21859"/>
                    <a:pt x="0" y="21600"/>
                  </a:cubicBezTo>
                  <a:cubicBezTo>
                    <a:pt x="0" y="9670"/>
                    <a:pt x="9670" y="0"/>
                    <a:pt x="21600" y="0"/>
                  </a:cubicBezTo>
                  <a:cubicBezTo>
                    <a:pt x="33529" y="0"/>
                    <a:pt x="43200" y="9670"/>
                    <a:pt x="43200" y="21600"/>
                  </a:cubicBezTo>
                  <a:cubicBezTo>
                    <a:pt x="43199" y="21961"/>
                    <a:pt x="43190" y="22322"/>
                    <a:pt x="43172" y="22682"/>
                  </a:cubicBezTo>
                  <a:lnTo>
                    <a:pt x="21600" y="21600"/>
                  </a:lnTo>
                  <a:close/>
                </a:path>
              </a:pathLst>
            </a:custGeom>
            <a:noFill/>
            <a:ln w="25400" cap="flat" cmpd="sng" algn="ctr">
              <a:solidFill>
                <a:schemeClr val="bg1"/>
              </a:solidFill>
              <a:prstDash val="solid"/>
              <a:round/>
              <a:headEnd type="none" w="med" len="med"/>
              <a:tailEnd type="none" w="med" len="med"/>
            </a:ln>
            <a:effectLst/>
          </p:spPr>
          <p:txBody>
            <a:bodyPr wrap="none" anchor="ctr">
              <a:prstTxWarp prst="textNoShape">
                <a:avLst/>
              </a:prstTxWarp>
            </a:bodyPr>
            <a:lstStyle/>
            <a:p>
              <a:endParaRPr lang="en-US"/>
            </a:p>
          </p:txBody>
        </p:sp>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p:txBody>
          <a:bodyPr/>
          <a:lstStyle/>
          <a:p>
            <a:r>
              <a:rPr lang="en-GB"/>
              <a:t>Design-related defects</a:t>
            </a:r>
          </a:p>
        </p:txBody>
      </p:sp>
      <p:sp>
        <p:nvSpPr>
          <p:cNvPr id="150531" name="Rectangle 3"/>
          <p:cNvSpPr>
            <a:spLocks noGrp="1" noChangeArrowheads="1"/>
          </p:cNvSpPr>
          <p:nvPr>
            <p:ph type="body" idx="1"/>
          </p:nvPr>
        </p:nvSpPr>
        <p:spPr>
          <a:xfrm>
            <a:off x="650077" y="4056767"/>
            <a:ext cx="8181975" cy="2264041"/>
          </a:xfrm>
        </p:spPr>
        <p:txBody>
          <a:bodyPr/>
          <a:lstStyle/>
          <a:p>
            <a:r>
              <a:rPr lang="en-GB" dirty="0"/>
              <a:t>Decision made by routing tools to determine which wires are likely to short</a:t>
            </a:r>
          </a:p>
          <a:p>
            <a:r>
              <a:rPr lang="en-GB" dirty="0"/>
              <a:t>Low power designs</a:t>
            </a:r>
          </a:p>
          <a:p>
            <a:pPr lvl="1">
              <a:buSzPct val="70000"/>
            </a:pPr>
            <a:r>
              <a:rPr lang="en-GB" dirty="0"/>
              <a:t>multiple voltage domains</a:t>
            </a:r>
          </a:p>
          <a:p>
            <a:pPr lvl="1">
              <a:buSzPct val="70000"/>
            </a:pPr>
            <a:r>
              <a:rPr lang="en-GB" dirty="0"/>
              <a:t>use of high and low threshold voltage </a:t>
            </a:r>
            <a:r>
              <a:rPr lang="en-GB" dirty="0" smtClean="0"/>
              <a:t>transistors</a:t>
            </a:r>
            <a:endParaRPr lang="en-GB"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Fault models</a:t>
            </a:r>
            <a:endParaRPr lang="en-US" dirty="0"/>
          </a:p>
        </p:txBody>
      </p:sp>
      <p:sp>
        <p:nvSpPr>
          <p:cNvPr id="3" name="Content Placeholder 2"/>
          <p:cNvSpPr>
            <a:spLocks noGrp="1"/>
          </p:cNvSpPr>
          <p:nvPr>
            <p:ph idx="1"/>
          </p:nvPr>
        </p:nvSpPr>
        <p:spPr>
          <a:xfrm>
            <a:off x="676274" y="860142"/>
            <a:ext cx="8150226" cy="5274548"/>
          </a:xfrm>
        </p:spPr>
        <p:txBody>
          <a:bodyPr/>
          <a:lstStyle/>
          <a:p>
            <a:r>
              <a:rPr lang="en-GB" dirty="0" smtClean="0"/>
              <a:t>Fault </a:t>
            </a:r>
            <a:r>
              <a:rPr lang="en-GB" dirty="0"/>
              <a:t>model – abstraction of defect </a:t>
            </a:r>
            <a:r>
              <a:rPr lang="en-GB" dirty="0" smtClean="0"/>
              <a:t>behaviour</a:t>
            </a:r>
            <a:endParaRPr lang="en-US" dirty="0" smtClean="0"/>
          </a:p>
          <a:p>
            <a:r>
              <a:rPr lang="en-US" dirty="0" smtClean="0"/>
              <a:t>Fault models represent diversity of VLSI defects</a:t>
            </a:r>
          </a:p>
          <a:p>
            <a:pPr lvl="1"/>
            <a:r>
              <a:rPr lang="en-US" dirty="0" smtClean="0"/>
              <a:t>they should accurately reflect the behavior of defects</a:t>
            </a:r>
          </a:p>
          <a:p>
            <a:pPr lvl="1"/>
            <a:r>
              <a:rPr lang="en-US" dirty="0" smtClean="0"/>
              <a:t>they should be tractable</a:t>
            </a:r>
          </a:p>
          <a:p>
            <a:r>
              <a:rPr lang="en-US" dirty="0" smtClean="0"/>
              <a:t>Many fault models proposed</a:t>
            </a:r>
          </a:p>
          <a:p>
            <a:pPr>
              <a:lnSpc>
                <a:spcPct val="90000"/>
              </a:lnSpc>
            </a:pPr>
            <a:r>
              <a:rPr lang="en-GB" dirty="0"/>
              <a:t>Factors affecting fault modelling</a:t>
            </a:r>
          </a:p>
          <a:p>
            <a:pPr lvl="1">
              <a:lnSpc>
                <a:spcPct val="90000"/>
              </a:lnSpc>
              <a:buSzPct val="70000"/>
            </a:pPr>
            <a:r>
              <a:rPr lang="en-GB" dirty="0"/>
              <a:t>increasing circuit size</a:t>
            </a:r>
          </a:p>
          <a:p>
            <a:pPr lvl="1">
              <a:lnSpc>
                <a:spcPct val="90000"/>
              </a:lnSpc>
              <a:buSzPct val="70000"/>
            </a:pPr>
            <a:r>
              <a:rPr lang="en-GB" dirty="0"/>
              <a:t>increasing defect subtlety</a:t>
            </a:r>
          </a:p>
          <a:p>
            <a:pPr lvl="1">
              <a:lnSpc>
                <a:spcPct val="90000"/>
              </a:lnSpc>
              <a:buSzPct val="70000"/>
            </a:pPr>
            <a:r>
              <a:rPr lang="en-GB" dirty="0"/>
              <a:t>decreasing numbers of manufacturing processes</a:t>
            </a:r>
          </a:p>
          <a:p>
            <a:pPr>
              <a:lnSpc>
                <a:spcPct val="90000"/>
              </a:lnSpc>
            </a:pPr>
            <a:r>
              <a:rPr lang="en-GB" dirty="0" smtClean="0"/>
              <a:t>Uses </a:t>
            </a:r>
            <a:r>
              <a:rPr lang="en-GB" dirty="0"/>
              <a:t>of fault models</a:t>
            </a:r>
          </a:p>
          <a:p>
            <a:pPr lvl="1">
              <a:lnSpc>
                <a:spcPct val="90000"/>
              </a:lnSpc>
              <a:buSzPct val="70000"/>
            </a:pPr>
            <a:r>
              <a:rPr lang="en-GB" dirty="0"/>
              <a:t>test generation</a:t>
            </a:r>
          </a:p>
          <a:p>
            <a:pPr lvl="1">
              <a:lnSpc>
                <a:spcPct val="90000"/>
              </a:lnSpc>
              <a:buSzPct val="70000"/>
            </a:pPr>
            <a:r>
              <a:rPr lang="en-GB" dirty="0"/>
              <a:t>fault simulation</a:t>
            </a:r>
          </a:p>
          <a:p>
            <a:pPr lvl="1">
              <a:lnSpc>
                <a:spcPct val="90000"/>
              </a:lnSpc>
              <a:buSzPct val="70000"/>
            </a:pPr>
            <a:r>
              <a:rPr lang="en-GB" dirty="0"/>
              <a:t>quality prediction</a:t>
            </a:r>
          </a:p>
          <a:p>
            <a:pPr lvl="1">
              <a:lnSpc>
                <a:spcPct val="90000"/>
              </a:lnSpc>
              <a:buSzPct val="70000"/>
            </a:pPr>
            <a:r>
              <a:rPr lang="en-GB" dirty="0"/>
              <a:t>fault </a:t>
            </a:r>
            <a:r>
              <a:rPr lang="en-GB" dirty="0" smtClean="0"/>
              <a:t>diagnosis</a:t>
            </a:r>
            <a:endParaRPr lang="en-US" dirty="0" smtClean="0"/>
          </a:p>
        </p:txBody>
      </p:sp>
    </p:spTree>
    <p:extLst>
      <p:ext uri="{BB962C8B-B14F-4D97-AF65-F5344CB8AC3E}">
        <p14:creationId xmlns:p14="http://schemas.microsoft.com/office/powerpoint/2010/main" val="255704464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Taxonomy of faults</a:t>
            </a:r>
            <a:endParaRPr lang="en-US" dirty="0"/>
          </a:p>
        </p:txBody>
      </p:sp>
      <p:sp>
        <p:nvSpPr>
          <p:cNvPr id="3" name="Content Placeholder 2"/>
          <p:cNvSpPr>
            <a:spLocks noGrp="1"/>
          </p:cNvSpPr>
          <p:nvPr>
            <p:ph idx="1"/>
          </p:nvPr>
        </p:nvSpPr>
        <p:spPr>
          <a:xfrm>
            <a:off x="676276" y="2349387"/>
            <a:ext cx="7640338" cy="3878295"/>
          </a:xfrm>
        </p:spPr>
        <p:txBody>
          <a:bodyPr/>
          <a:lstStyle/>
          <a:p>
            <a:r>
              <a:rPr lang="en-US" dirty="0" smtClean="0"/>
              <a:t>Defined in conjunction with circuit description</a:t>
            </a:r>
          </a:p>
          <a:p>
            <a:pPr lvl="1"/>
            <a:r>
              <a:rPr lang="en-US" dirty="0" smtClean="0"/>
              <a:t>structural faults – assume that components are fault-free and only their connections are affected</a:t>
            </a:r>
          </a:p>
          <a:p>
            <a:pPr lvl="1"/>
            <a:r>
              <a:rPr lang="en-US" dirty="0" smtClean="0"/>
              <a:t>functional faults – use functional model of a circuit (truth tables are changed)</a:t>
            </a:r>
          </a:p>
          <a:p>
            <a:r>
              <a:rPr lang="en-US" dirty="0" smtClean="0"/>
              <a:t>Based on time behavior</a:t>
            </a:r>
          </a:p>
          <a:p>
            <a:pPr lvl="1"/>
            <a:r>
              <a:rPr lang="en-US" dirty="0" smtClean="0"/>
              <a:t>permanent faults</a:t>
            </a:r>
          </a:p>
          <a:p>
            <a:pPr lvl="1"/>
            <a:r>
              <a:rPr lang="en-US" dirty="0" smtClean="0"/>
              <a:t>intermittent (transient faults) – caused by ionic and electromagnetic radiation</a:t>
            </a:r>
          </a:p>
          <a:p>
            <a:r>
              <a:rPr lang="en-US" dirty="0" smtClean="0"/>
              <a:t>Based on multiplicity – single and multiple faults</a:t>
            </a:r>
          </a:p>
          <a:p>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12086</TotalTime>
  <Words>11971</Words>
  <Application>Microsoft Macintosh PowerPoint</Application>
  <PresentationFormat>On-screen Show (4:3)</PresentationFormat>
  <Paragraphs>558</Paragraphs>
  <Slides>41</Slides>
  <Notes>41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VLSI testing</vt:lpstr>
      <vt:lpstr>Common defects in CMOS</vt:lpstr>
      <vt:lpstr>Common defects in CMOS</vt:lpstr>
      <vt:lpstr>Common defects in CMOS</vt:lpstr>
      <vt:lpstr>Copper-related defects</vt:lpstr>
      <vt:lpstr>Optical defects</vt:lpstr>
      <vt:lpstr>Design-related defects</vt:lpstr>
      <vt:lpstr>Fault models</vt:lpstr>
      <vt:lpstr>Taxonomy of faults</vt:lpstr>
      <vt:lpstr>Single stuck-at faults</vt:lpstr>
      <vt:lpstr>Single vs. multiple faults</vt:lpstr>
      <vt:lpstr>Bridging faults</vt:lpstr>
      <vt:lpstr>Modeling of bridging faults</vt:lpstr>
      <vt:lpstr>Bridging faults</vt:lpstr>
      <vt:lpstr>CMOS stuck-open fault</vt:lpstr>
      <vt:lpstr>CMOS stuck-short fault</vt:lpstr>
      <vt:lpstr>Transition faults</vt:lpstr>
      <vt:lpstr>Delay faults</vt:lpstr>
      <vt:lpstr>IDDQ faults</vt:lpstr>
      <vt:lpstr>IDDQ tests</vt:lpstr>
      <vt:lpstr>Cell-aware fault model</vt:lpstr>
      <vt:lpstr>Cell-aware tests</vt:lpstr>
      <vt:lpstr>Cell-aware diagnosis</vt:lpstr>
      <vt:lpstr>Example of faults</vt:lpstr>
      <vt:lpstr>Functionally equivalent faults</vt:lpstr>
      <vt:lpstr>Functional equivalence</vt:lpstr>
      <vt:lpstr>Structural equivalence</vt:lpstr>
      <vt:lpstr>Example</vt:lpstr>
      <vt:lpstr>Fault collapsing</vt:lpstr>
      <vt:lpstr>Structural fault collapsing</vt:lpstr>
      <vt:lpstr>Limitations of local analysis</vt:lpstr>
      <vt:lpstr>Fanout-free circuits</vt:lpstr>
      <vt:lpstr>Fault dominance</vt:lpstr>
      <vt:lpstr>Checkpoints</vt:lpstr>
      <vt:lpstr>Functional faults</vt:lpstr>
      <vt:lpstr>Inductive fault analysis</vt:lpstr>
      <vt:lpstr>Three major steps</vt:lpstr>
      <vt:lpstr>Primitive fault types</vt:lpstr>
      <vt:lpstr>Example of IFA application</vt:lpstr>
      <vt:lpstr>Empirical failure analysis</vt:lpstr>
      <vt:lpstr>Results of analysis</vt:lpstr>
    </vt:vector>
  </TitlesOfParts>
  <Manager/>
  <Company>Poznan University of Technology</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VLSI testing</dc:title>
  <dc:subject/>
  <dc:creator>Jerzy Tyszer</dc:creator>
  <cp:keywords/>
  <dc:description/>
  <cp:lastModifiedBy>Jerzy Tyszer</cp:lastModifiedBy>
  <cp:revision>737</cp:revision>
  <cp:lastPrinted>2010-09-13T13:04:01Z</cp:lastPrinted>
  <dcterms:created xsi:type="dcterms:W3CDTF">2011-04-20T09:30:45Z</dcterms:created>
  <dcterms:modified xsi:type="dcterms:W3CDTF">2015-03-08T13:36:39Z</dcterms:modified>
  <cp:category/>
</cp:coreProperties>
</file>