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9"/>
  </p:notesMasterIdLst>
  <p:handoutMasterIdLst>
    <p:handoutMasterId r:id="rId50"/>
  </p:handoutMasterIdLst>
  <p:sldIdLst>
    <p:sldId id="554" r:id="rId2"/>
    <p:sldId id="558" r:id="rId3"/>
    <p:sldId id="555" r:id="rId4"/>
    <p:sldId id="556" r:id="rId5"/>
    <p:sldId id="557" r:id="rId6"/>
    <p:sldId id="559" r:id="rId7"/>
    <p:sldId id="560" r:id="rId8"/>
    <p:sldId id="436" r:id="rId9"/>
    <p:sldId id="562" r:id="rId10"/>
    <p:sldId id="564" r:id="rId11"/>
    <p:sldId id="563" r:id="rId12"/>
    <p:sldId id="373" r:id="rId13"/>
    <p:sldId id="566" r:id="rId14"/>
    <p:sldId id="567" r:id="rId15"/>
    <p:sldId id="597" r:id="rId16"/>
    <p:sldId id="570" r:id="rId17"/>
    <p:sldId id="568" r:id="rId18"/>
    <p:sldId id="374" r:id="rId19"/>
    <p:sldId id="571" r:id="rId20"/>
    <p:sldId id="572" r:id="rId21"/>
    <p:sldId id="573" r:id="rId22"/>
    <p:sldId id="575" r:id="rId23"/>
    <p:sldId id="574" r:id="rId24"/>
    <p:sldId id="576" r:id="rId25"/>
    <p:sldId id="577" r:id="rId26"/>
    <p:sldId id="578" r:id="rId27"/>
    <p:sldId id="596" r:id="rId28"/>
    <p:sldId id="595" r:id="rId29"/>
    <p:sldId id="580" r:id="rId30"/>
    <p:sldId id="581" r:id="rId31"/>
    <p:sldId id="582" r:id="rId32"/>
    <p:sldId id="583" r:id="rId33"/>
    <p:sldId id="376" r:id="rId34"/>
    <p:sldId id="377" r:id="rId35"/>
    <p:sldId id="586" r:id="rId36"/>
    <p:sldId id="356" r:id="rId37"/>
    <p:sldId id="312" r:id="rId38"/>
    <p:sldId id="460" r:id="rId39"/>
    <p:sldId id="589" r:id="rId40"/>
    <p:sldId id="590" r:id="rId41"/>
    <p:sldId id="379" r:id="rId42"/>
    <p:sldId id="384" r:id="rId43"/>
    <p:sldId id="319" r:id="rId44"/>
    <p:sldId id="456" r:id="rId45"/>
    <p:sldId id="457" r:id="rId46"/>
    <p:sldId id="593" r:id="rId47"/>
    <p:sldId id="594" r:id="rId48"/>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clrMru>
    <a:srgbClr val="FF7D4D"/>
    <a:srgbClr val="0080FF"/>
    <a:srgbClr val="529DE6"/>
    <a:srgbClr val="CFCFCF"/>
    <a:srgbClr val="D9A984"/>
    <a:srgbClr val="FFAD97"/>
    <a:srgbClr val="3361BB"/>
    <a:srgbClr val="474747"/>
    <a:srgbClr val="FFF14E"/>
    <a:srgbClr val="0735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755" autoAdjust="0"/>
  </p:normalViewPr>
  <p:slideViewPr>
    <p:cSldViewPr snapToGrid="0" snapToObjects="1">
      <p:cViewPr varScale="1">
        <p:scale>
          <a:sx n="76" d="100"/>
          <a:sy n="76" d="100"/>
        </p:scale>
        <p:origin x="-2312" y="-104"/>
      </p:cViewPr>
      <p:guideLst>
        <p:guide orient="horz" pos="2160"/>
        <p:guide pos="2880"/>
      </p:guideLst>
    </p:cSldViewPr>
  </p:slideViewPr>
  <p:notesTextViewPr>
    <p:cViewPr>
      <p:scale>
        <a:sx n="125" d="100"/>
        <a:sy n="125" d="100"/>
      </p:scale>
      <p:origin x="0" y="0"/>
    </p:cViewPr>
  </p:notesTextViewPr>
  <p:sorterViewPr>
    <p:cViewPr varScale="1">
      <p:scale>
        <a:sx n="100" d="100"/>
        <a:sy n="100" d="100"/>
      </p:scale>
      <p:origin x="0" y="21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handoutMaster" Target="handoutMasters/handoutMaster1.xml"/><Relationship Id="rId51" Type="http://schemas.openxmlformats.org/officeDocument/2006/relationships/printerSettings" Target="printerSettings/printerSettings1.bin"/><Relationship Id="rId52" Type="http://schemas.openxmlformats.org/officeDocument/2006/relationships/presProps" Target="presProps.xml"/><Relationship Id="rId53" Type="http://schemas.openxmlformats.org/officeDocument/2006/relationships/viewProps" Target="viewProps.xml"/><Relationship Id="rId54" Type="http://schemas.openxmlformats.org/officeDocument/2006/relationships/theme" Target="theme/theme1.xml"/><Relationship Id="rId55"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4096364-A91D-1045-A92D-D63CA2F19C70}" type="datetimeFigureOut">
              <a:rPr lang="en-US" smtClean="0"/>
              <a:pPr/>
              <a:t>13/12/13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37FE5F6-F103-A940-80AB-0711E14CBEBB}" type="slidenum">
              <a:rPr lang="en-US" smtClean="0"/>
              <a:pPr/>
              <a:t>‹#›</a:t>
            </a:fld>
            <a:endParaRPr lang="en-US"/>
          </a:p>
        </p:txBody>
      </p:sp>
    </p:spTree>
    <p:extLst>
      <p:ext uri="{BB962C8B-B14F-4D97-AF65-F5344CB8AC3E}">
        <p14:creationId xmlns:p14="http://schemas.microsoft.com/office/powerpoint/2010/main" val="373839942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6EBD4F-1A2E-3B41-97CC-5AC9B355FD9D}" type="datetimeFigureOut">
              <a:rPr lang="en-US" smtClean="0"/>
              <a:pPr/>
              <a:t>13/12/13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87DF60-1B7D-5A48-ADFA-E6126064BF01}" type="slidenum">
              <a:rPr lang="en-US" smtClean="0"/>
              <a:pPr/>
              <a:t>‹#›</a:t>
            </a:fld>
            <a:endParaRPr lang="en-US"/>
          </a:p>
        </p:txBody>
      </p:sp>
    </p:spTree>
    <p:extLst>
      <p:ext uri="{BB962C8B-B14F-4D97-AF65-F5344CB8AC3E}">
        <p14:creationId xmlns:p14="http://schemas.microsoft.com/office/powerpoint/2010/main" val="219951175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radio-electronics.com/info/data/semicond/memory/dram-technology-basics-tutorial.php" TargetMode="External"/><Relationship Id="rId4" Type="http://schemas.openxmlformats.org/officeDocument/2006/relationships/hyperlink" Target="http://www.radio-electronics.com/info/data/semicond/memory/sram-memory-basics-tutorial.php" TargetMode="External"/><Relationship Id="rId5" Type="http://schemas.openxmlformats.org/officeDocument/2006/relationships/hyperlink" Target="http://www.radio-electronics.com/info/data/semicond/memory/sdram-memory-basics-tutorial.php" TargetMode="External"/><Relationship Id="rId6" Type="http://schemas.openxmlformats.org/officeDocument/2006/relationships/hyperlink" Target="http://www.radio-electronics.com/info/data/semicond/memory/eeprom-basics-tutorial.php" TargetMode="External"/><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rapid growth in complexity of random access memories (RAM), read-only</a:t>
            </a:r>
            <a:r>
              <a:rPr lang="en-US" baseline="0" dirty="0" smtClean="0"/>
              <a:t> memories (ROM), and other types of semiconductor storage devices, </a:t>
            </a:r>
            <a:r>
              <a:rPr lang="en-US" dirty="0" smtClean="0"/>
              <a:t>as well as their unprecedented increase in density, have triggered interest in memory testing capable of providing composite tests of ultimate quality. Because</a:t>
            </a:r>
            <a:r>
              <a:rPr lang="en-US" baseline="0" dirty="0" smtClean="0"/>
              <a:t> of numerous ways memories can fail, </a:t>
            </a:r>
            <a:r>
              <a:rPr lang="en-US" dirty="0" smtClean="0"/>
              <a:t>memory test procedures are required to detect a wide spectrum of complex faults and provide information that can be used for diagnosis and repair purposes. Embedded memories can present even more serious testing problems. The integration of RAMs and ROMs with other logic on the same chip precludes applying test patterns directly to the memory, as the embedded memory's data, address, and control signals are not directly accessible through the primary inputs and outputs of the integrated circuit. The</a:t>
            </a:r>
            <a:r>
              <a:rPr lang="en-US" baseline="0" dirty="0" smtClean="0"/>
              <a:t> m</a:t>
            </a:r>
            <a:r>
              <a:rPr lang="en-US" dirty="0" smtClean="0"/>
              <a:t>emory test has already established itself </a:t>
            </a:r>
            <a:r>
              <a:rPr lang="en-US" baseline="0" dirty="0" smtClean="0"/>
              <a:t>as one of the mainstream VLSI test technologies with many distinguished features, properties, methodologies, and even with its own fault models. This chapter will tackle some of the key concepts in this vital area of science and industrial practice.</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a:t>
            </a:fld>
            <a:endParaRPr lang="en-US"/>
          </a:p>
        </p:txBody>
      </p:sp>
    </p:spTree>
    <p:extLst>
      <p:ext uri="{BB962C8B-B14F-4D97-AF65-F5344CB8AC3E}">
        <p14:creationId xmlns:p14="http://schemas.microsoft.com/office/powerpoint/2010/main" val="6337820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ATS was proposed by </a:t>
            </a:r>
            <a:r>
              <a:rPr lang="en-US" dirty="0" err="1" smtClean="0"/>
              <a:t>Knaizuk</a:t>
            </a:r>
            <a:r>
              <a:rPr lang="en-US" dirty="0" smtClean="0"/>
              <a:t> and Hartmann in 1977.</a:t>
            </a:r>
            <a:r>
              <a:rPr lang="en-US" baseline="0" dirty="0" smtClean="0"/>
              <a:t> It detects any combination of stuck-at-0 or stuck-at-1 multiple faults in a RAM. In this approach, the memory cells are grouped into three partitions G</a:t>
            </a:r>
            <a:r>
              <a:rPr lang="en-US" baseline="-25000" dirty="0" smtClean="0"/>
              <a:t>0</a:t>
            </a:r>
            <a:r>
              <a:rPr lang="en-US" baseline="0" dirty="0" smtClean="0"/>
              <a:t>, G</a:t>
            </a:r>
            <a:r>
              <a:rPr lang="en-US" baseline="-25000" dirty="0" smtClean="0"/>
              <a:t>1</a:t>
            </a:r>
            <a:r>
              <a:rPr lang="en-US" baseline="0" dirty="0" smtClean="0"/>
              <a:t>, and G</a:t>
            </a:r>
            <a:r>
              <a:rPr lang="en-US" baseline="-25000" dirty="0" smtClean="0"/>
              <a:t>2</a:t>
            </a:r>
            <a:r>
              <a:rPr lang="en-US" baseline="0" dirty="0" smtClean="0"/>
              <a:t> such that G</a:t>
            </a:r>
            <a:r>
              <a:rPr lang="en-US" baseline="-25000" dirty="0" smtClean="0"/>
              <a:t>0</a:t>
            </a:r>
            <a:r>
              <a:rPr lang="en-US" baseline="0" dirty="0" smtClean="0"/>
              <a:t> = {</a:t>
            </a:r>
            <a:r>
              <a:rPr lang="en-US" baseline="0" dirty="0" err="1" smtClean="0"/>
              <a:t>C</a:t>
            </a:r>
            <a:r>
              <a:rPr lang="en-US" baseline="-25000" dirty="0" err="1" smtClean="0"/>
              <a:t>k</a:t>
            </a:r>
            <a:r>
              <a:rPr lang="en-US" baseline="0" dirty="0" smtClean="0"/>
              <a:t>, </a:t>
            </a:r>
            <a:r>
              <a:rPr lang="en-US" i="1" baseline="0" dirty="0" smtClean="0"/>
              <a:t>k</a:t>
            </a:r>
            <a:r>
              <a:rPr lang="en-US" baseline="0" dirty="0" smtClean="0"/>
              <a:t> = 0 modulo 3}, G</a:t>
            </a:r>
            <a:r>
              <a:rPr lang="en-US" baseline="-25000" dirty="0" smtClean="0"/>
              <a:t>1</a:t>
            </a:r>
            <a:r>
              <a:rPr lang="en-US" baseline="0" dirty="0" smtClean="0"/>
              <a:t> = {</a:t>
            </a:r>
            <a:r>
              <a:rPr lang="en-US" baseline="0" dirty="0" err="1" smtClean="0"/>
              <a:t>C</a:t>
            </a:r>
            <a:r>
              <a:rPr lang="en-US" baseline="-25000" dirty="0" err="1" smtClean="0"/>
              <a:t>k</a:t>
            </a:r>
            <a:r>
              <a:rPr lang="en-US" baseline="0" dirty="0" smtClean="0"/>
              <a:t>, </a:t>
            </a:r>
            <a:r>
              <a:rPr lang="en-US" i="1" baseline="0" dirty="0" smtClean="0"/>
              <a:t>k</a:t>
            </a:r>
            <a:r>
              <a:rPr lang="en-US" baseline="0" dirty="0" smtClean="0"/>
              <a:t> = 1 modulo 3}, and G</a:t>
            </a:r>
            <a:r>
              <a:rPr lang="en-US" baseline="-25000" dirty="0" smtClean="0"/>
              <a:t>2</a:t>
            </a:r>
            <a:r>
              <a:rPr lang="en-US" baseline="0" dirty="0" smtClean="0"/>
              <a:t> = {</a:t>
            </a:r>
            <a:r>
              <a:rPr lang="en-US" baseline="0" dirty="0" err="1" smtClean="0"/>
              <a:t>C</a:t>
            </a:r>
            <a:r>
              <a:rPr lang="en-US" baseline="-25000" dirty="0" err="1" smtClean="0"/>
              <a:t>k</a:t>
            </a:r>
            <a:r>
              <a:rPr lang="en-US" baseline="0" dirty="0" smtClean="0"/>
              <a:t>, </a:t>
            </a:r>
            <a:r>
              <a:rPr lang="en-US" i="1" baseline="0" dirty="0" smtClean="0"/>
              <a:t>k</a:t>
            </a:r>
            <a:r>
              <a:rPr lang="en-US" baseline="0" dirty="0" smtClean="0"/>
              <a:t> = 2 modulo 3}. These partitions are shown in the upper table on the slide. The lower table illustrates the eight phases of the actual ATS procedure. It further assumes that the address decoder is of “noncreative” nature, that is, a single fault within the decoder does not create a new memory address to be accessed without also accessing the programmed address. As can be easily noticed, any stuck-at fault in any bit position at any cell in the memory array will prohibit reading either the all-0 word or the all-1 word from this place in the memory. Since ATS reads these two words from all storage locations, such a fault is detected. The next slides illustrates how ATS handles decoder faults (the red ovals on the current slide indicates test steps when the decoder faults are detected).</a:t>
            </a:r>
            <a:endParaRPr lang="en-US" dirty="0" smtClean="0"/>
          </a:p>
          <a:p>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10</a:t>
            </a:fld>
            <a:endParaRPr lang="en-US"/>
          </a:p>
        </p:txBody>
      </p:sp>
    </p:spTree>
    <p:extLst>
      <p:ext uri="{BB962C8B-B14F-4D97-AF65-F5344CB8AC3E}">
        <p14:creationId xmlns:p14="http://schemas.microsoft.com/office/powerpoint/2010/main" val="42043451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baseline="0" dirty="0" smtClean="0"/>
              <a:t>C</a:t>
            </a:r>
            <a:r>
              <a:rPr lang="en-US" dirty="0" smtClean="0"/>
              <a:t>onsider</a:t>
            </a:r>
            <a:r>
              <a:rPr lang="en-US" baseline="0" dirty="0" smtClean="0"/>
              <a:t> faults in the decoder input. Since memory locations are grouped into three different (disjoint) partitions, no single stuck-at fault in the decoder input can map an address in one partition into another address in the same partition. The sequence shown on the slide detects any fault in the input of the decoder. Clearly, any fault in the input causes a certain address from a given partition and at least one of addresses from another partition to access the same location. Thus, any multiple stuck-at fault in the decoder input will be detected by ATS. Since the decoder is noncreative, any stuck-at-0 fault in the decoder not masked by another stuck-at-1 fault will be propagated to the output of the decoder. This will inhibit the selection of at least one word line, causing a constant reading of 0 or 1, depending on the RAM implementation. Hence, the fault is detected because ATS must read both 0 and 1 from all cells. For example, let 43 be the address that will place 1 on a faulty stuck-at-1 line and also sensitize a path to the corresponding memory cell. Consider the address 35 that is Hamming distance 1 apart from 43 such that it places 0 on the site of the stuck-at-1 fault. This address will also sensitize the same path to the memory cell 43. Since cells 35 and 43 cannot be in the same partition of the address space, the fault will be detected due to reading 1 instead of 0 (or vice versa) as shown on the previous slide.</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11</a:t>
            </a:fld>
            <a:endParaRPr lang="en-US"/>
          </a:p>
        </p:txBody>
      </p:sp>
    </p:spTree>
    <p:extLst>
      <p:ext uri="{BB962C8B-B14F-4D97-AF65-F5344CB8AC3E}">
        <p14:creationId xmlns:p14="http://schemas.microsoft.com/office/powerpoint/2010/main" val="3964889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lnSpcReduction="1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algorithms most frequently used to detect SAFs, TFs, and CFs belong to a</a:t>
            </a:r>
            <a:r>
              <a:rPr lang="en-US" baseline="0" dirty="0" smtClean="0"/>
              <a:t> </a:t>
            </a:r>
            <a:r>
              <a:rPr lang="en-US" dirty="0" smtClean="0"/>
              <a:t>class of tests known as marches. The march tests consist of a sequence of</a:t>
            </a:r>
            <a:r>
              <a:rPr lang="en-US" baseline="0" dirty="0" smtClean="0"/>
              <a:t> </a:t>
            </a:r>
            <a:r>
              <a:rPr lang="en-US" dirty="0" smtClean="0"/>
              <a:t>operations (march elements) which are applied to each cell before proceeding to the next cell. The set of operations includes writing 0 (w0) and 1 (w1) into a cell and reading a cell (r). The cells are addressed</a:t>
            </a:r>
            <a:r>
              <a:rPr lang="en-US" baseline="0" dirty="0" smtClean="0"/>
              <a:t> </a:t>
            </a:r>
            <a:r>
              <a:rPr lang="en-US" dirty="0" smtClean="0"/>
              <a:t>according to the ascending (denoted by </a:t>
            </a:r>
            <a:r>
              <a:rPr lang="en-US" sz="1200" dirty="0" smtClean="0">
                <a:sym typeface="Symbol" charset="2"/>
              </a:rPr>
              <a:t></a:t>
            </a:r>
            <a:r>
              <a:rPr lang="en-US" dirty="0" smtClean="0"/>
              <a:t>) or descending order</a:t>
            </a:r>
            <a:r>
              <a:rPr lang="en-US" baseline="0" dirty="0" smtClean="0"/>
              <a:t> </a:t>
            </a:r>
            <a:r>
              <a:rPr lang="en-US" dirty="0" smtClean="0"/>
              <a:t>(denoted by </a:t>
            </a:r>
            <a:r>
              <a:rPr lang="en-US" sz="1200" dirty="0" smtClean="0">
                <a:sym typeface="Symbol" charset="2"/>
              </a:rPr>
              <a:t></a:t>
            </a:r>
            <a:r>
              <a:rPr lang="en-US" dirty="0" smtClean="0"/>
              <a:t>); for instance, </a:t>
            </a:r>
            <a:r>
              <a:rPr lang="en-US" sz="1200" dirty="0" smtClean="0">
                <a:sym typeface="Symbol" charset="2"/>
              </a:rPr>
              <a:t></a:t>
            </a:r>
            <a:r>
              <a:rPr lang="en-US" dirty="0" smtClean="0"/>
              <a:t>w0 indicates that all the memory cells</a:t>
            </a:r>
            <a:r>
              <a:rPr lang="en-US" baseline="0" dirty="0" smtClean="0"/>
              <a:t> </a:t>
            </a:r>
            <a:r>
              <a:rPr lang="en-US" dirty="0" smtClean="0"/>
              <a:t>are initialized to 0 from address 0 to </a:t>
            </a:r>
            <a:r>
              <a:rPr lang="en-US" i="1" dirty="0" err="1" smtClean="0"/>
              <a:t>wk</a:t>
            </a:r>
            <a:r>
              <a:rPr lang="en-US" baseline="0" dirty="0" smtClean="0"/>
              <a:t> – </a:t>
            </a:r>
            <a:r>
              <a:rPr lang="en-US" dirty="0" smtClean="0"/>
              <a:t>1. If the address order is irrelevant,</a:t>
            </a:r>
            <a:r>
              <a:rPr lang="en-US" baseline="0" dirty="0" smtClean="0"/>
              <a:t> </a:t>
            </a:r>
            <a:r>
              <a:rPr lang="en-US" dirty="0" smtClean="0"/>
              <a:t>it is denoted by </a:t>
            </a:r>
            <a:r>
              <a:rPr lang="pl-PL" sz="1200" kern="1200" dirty="0" smtClean="0">
                <a:solidFill>
                  <a:schemeClr val="tx1"/>
                </a:solidFill>
                <a:effectLst/>
                <a:latin typeface="+mn-lt"/>
                <a:ea typeface="+mn-ea"/>
                <a:cs typeface="+mn-cs"/>
                <a:sym typeface="Wingdings 3"/>
              </a:rPr>
              <a:t></a:t>
            </a:r>
            <a:r>
              <a:rPr lang="en-US" dirty="0" smtClean="0"/>
              <a:t>.The following seven march tests are commonly used in</a:t>
            </a:r>
            <a:r>
              <a:rPr lang="en-US" baseline="0" dirty="0" smtClean="0"/>
              <a:t> </a:t>
            </a:r>
            <a:r>
              <a:rPr lang="en-US" dirty="0" smtClean="0"/>
              <a:t>practice:</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MATS++:</a:t>
            </a:r>
            <a:r>
              <a:rPr lang="en-US" baseline="0" dirty="0" smtClean="0"/>
              <a:t> </a:t>
            </a:r>
            <a:r>
              <a:rPr lang="pl-PL" sz="1200" kern="1200" dirty="0" smtClean="0">
                <a:solidFill>
                  <a:schemeClr val="tx1"/>
                </a:solidFill>
                <a:effectLst/>
                <a:latin typeface="+mn-lt"/>
                <a:ea typeface="+mn-ea"/>
                <a:cs typeface="+mn-cs"/>
                <a:sym typeface="Wingdings 3"/>
              </a:rPr>
              <a:t></a:t>
            </a:r>
            <a:r>
              <a:rPr lang="en-US" dirty="0" smtClean="0"/>
              <a:t> w0; </a:t>
            </a:r>
            <a:r>
              <a:rPr lang="en-US" sz="1200" dirty="0" smtClean="0">
                <a:sym typeface="Symbol" charset="2"/>
              </a:rPr>
              <a:t></a:t>
            </a:r>
            <a:r>
              <a:rPr lang="en-US" dirty="0" smtClean="0"/>
              <a:t>(r,w1,r); </a:t>
            </a:r>
            <a:r>
              <a:rPr lang="en-US" sz="1200" dirty="0" smtClean="0">
                <a:sym typeface="Symbol" charset="2"/>
              </a:rPr>
              <a:t></a:t>
            </a:r>
            <a:r>
              <a:rPr lang="en-US" dirty="0" smtClean="0"/>
              <a:t>(r,w0,r); </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MATS: </a:t>
            </a:r>
            <a:r>
              <a:rPr lang="pl-PL" sz="1200" kern="1200" dirty="0" smtClean="0">
                <a:solidFill>
                  <a:schemeClr val="tx1"/>
                </a:solidFill>
                <a:effectLst/>
                <a:latin typeface="+mn-lt"/>
                <a:ea typeface="+mn-ea"/>
                <a:cs typeface="+mn-cs"/>
                <a:sym typeface="Wingdings 3"/>
              </a:rPr>
              <a:t></a:t>
            </a:r>
            <a:r>
              <a:rPr lang="en-US" dirty="0" smtClean="0"/>
              <a:t> w0; </a:t>
            </a:r>
            <a:r>
              <a:rPr lang="en-US" sz="1200" dirty="0" smtClean="0">
                <a:sym typeface="Symbol" charset="2"/>
              </a:rPr>
              <a:t></a:t>
            </a:r>
            <a:r>
              <a:rPr lang="en-US" dirty="0" smtClean="0"/>
              <a:t>(r,w1); </a:t>
            </a:r>
            <a:r>
              <a:rPr lang="en-US" sz="1200" dirty="0" smtClean="0">
                <a:sym typeface="Symbol" charset="2"/>
              </a:rPr>
              <a:t></a:t>
            </a:r>
            <a:r>
              <a:rPr lang="en-US" dirty="0" smtClean="0"/>
              <a:t> r; </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MATS+: </a:t>
            </a:r>
            <a:r>
              <a:rPr lang="pl-PL" sz="1200" kern="1200" dirty="0" smtClean="0">
                <a:solidFill>
                  <a:schemeClr val="tx1"/>
                </a:solidFill>
                <a:effectLst/>
                <a:latin typeface="+mn-lt"/>
                <a:ea typeface="+mn-ea"/>
                <a:cs typeface="+mn-cs"/>
                <a:sym typeface="Wingdings 3"/>
              </a:rPr>
              <a:t></a:t>
            </a:r>
            <a:r>
              <a:rPr lang="en-US" dirty="0" smtClean="0"/>
              <a:t> w0; </a:t>
            </a:r>
            <a:r>
              <a:rPr lang="en-US" sz="1200" dirty="0" smtClean="0">
                <a:sym typeface="Symbol" charset="2"/>
              </a:rPr>
              <a:t></a:t>
            </a:r>
            <a:r>
              <a:rPr lang="en-US" dirty="0" smtClean="0"/>
              <a:t>(r,w1); </a:t>
            </a:r>
            <a:r>
              <a:rPr lang="en-US" sz="1200" dirty="0" smtClean="0">
                <a:sym typeface="Symbol" charset="2"/>
              </a:rPr>
              <a:t> </a:t>
            </a:r>
            <a:r>
              <a:rPr lang="en-US" dirty="0" smtClean="0"/>
              <a:t>(r,w0); </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MATS++: </a:t>
            </a:r>
            <a:r>
              <a:rPr lang="pl-PL" sz="1200" kern="1200" dirty="0" smtClean="0">
                <a:solidFill>
                  <a:schemeClr val="tx1"/>
                </a:solidFill>
                <a:effectLst/>
                <a:latin typeface="+mn-lt"/>
                <a:ea typeface="+mn-ea"/>
                <a:cs typeface="+mn-cs"/>
                <a:sym typeface="Wingdings 3"/>
              </a:rPr>
              <a:t></a:t>
            </a:r>
            <a:r>
              <a:rPr lang="en-US" dirty="0" smtClean="0"/>
              <a:t> w0; </a:t>
            </a:r>
            <a:r>
              <a:rPr lang="en-US" sz="1200" dirty="0" smtClean="0">
                <a:sym typeface="Symbol" charset="2"/>
              </a:rPr>
              <a:t> </a:t>
            </a:r>
            <a:r>
              <a:rPr lang="en-US" dirty="0" smtClean="0"/>
              <a:t>(r,w1,r); </a:t>
            </a:r>
            <a:r>
              <a:rPr lang="en-US" sz="1200" dirty="0" smtClean="0">
                <a:sym typeface="Symbol" charset="2"/>
              </a:rPr>
              <a:t></a:t>
            </a:r>
            <a:r>
              <a:rPr lang="en-US" dirty="0" smtClean="0"/>
              <a:t>(r,w0,r);</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March C: </a:t>
            </a:r>
            <a:r>
              <a:rPr lang="pl-PL" sz="1200" kern="1200" dirty="0" smtClean="0">
                <a:solidFill>
                  <a:schemeClr val="tx1"/>
                </a:solidFill>
                <a:effectLst/>
                <a:latin typeface="+mn-lt"/>
                <a:ea typeface="+mn-ea"/>
                <a:cs typeface="+mn-cs"/>
                <a:sym typeface="Wingdings 3"/>
              </a:rPr>
              <a:t></a:t>
            </a:r>
            <a:r>
              <a:rPr lang="en-US" dirty="0" smtClean="0"/>
              <a:t> w0; </a:t>
            </a:r>
            <a:r>
              <a:rPr lang="en-US" sz="1200" dirty="0" smtClean="0">
                <a:sym typeface="Symbol" charset="2"/>
              </a:rPr>
              <a:t> </a:t>
            </a:r>
            <a:r>
              <a:rPr lang="en-US" dirty="0" smtClean="0"/>
              <a:t>(r,w1); </a:t>
            </a:r>
            <a:r>
              <a:rPr lang="en-US" sz="1200" dirty="0" smtClean="0">
                <a:sym typeface="Symbol" charset="2"/>
              </a:rPr>
              <a:t></a:t>
            </a:r>
            <a:r>
              <a:rPr lang="en-US" dirty="0" smtClean="0"/>
              <a:t>(r,w0); </a:t>
            </a:r>
            <a:r>
              <a:rPr lang="en-US" sz="1200" dirty="0" smtClean="0">
                <a:sym typeface="Symbol" charset="2"/>
              </a:rPr>
              <a:t></a:t>
            </a:r>
            <a:r>
              <a:rPr lang="en-US" dirty="0" smtClean="0"/>
              <a:t>r;</a:t>
            </a:r>
            <a:r>
              <a:rPr lang="en-US" baseline="0" dirty="0" smtClean="0"/>
              <a:t> </a:t>
            </a:r>
            <a:r>
              <a:rPr lang="en-US" sz="1200" dirty="0" smtClean="0">
                <a:sym typeface="Symbol" charset="2"/>
              </a:rPr>
              <a:t></a:t>
            </a:r>
            <a:r>
              <a:rPr lang="en-US" dirty="0" smtClean="0"/>
              <a:t>(r,w1); </a:t>
            </a:r>
            <a:r>
              <a:rPr lang="en-US" sz="1200" dirty="0" smtClean="0">
                <a:sym typeface="Symbol" charset="2"/>
              </a:rPr>
              <a:t></a:t>
            </a:r>
            <a:r>
              <a:rPr lang="en-US" dirty="0" smtClean="0"/>
              <a:t>(r,w0); </a:t>
            </a:r>
            <a:r>
              <a:rPr lang="pl-PL" sz="1200" kern="1200" dirty="0" smtClean="0">
                <a:solidFill>
                  <a:schemeClr val="tx1"/>
                </a:solidFill>
                <a:effectLst/>
                <a:latin typeface="+mn-lt"/>
                <a:ea typeface="+mn-ea"/>
                <a:cs typeface="+mn-cs"/>
                <a:sym typeface="Wingdings 3"/>
              </a:rPr>
              <a:t></a:t>
            </a:r>
            <a:r>
              <a:rPr lang="en-US" dirty="0" smtClean="0"/>
              <a:t> r; </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March A: </a:t>
            </a:r>
            <a:r>
              <a:rPr lang="pl-PL" sz="1200" kern="1200" dirty="0" smtClean="0">
                <a:solidFill>
                  <a:schemeClr val="tx1"/>
                </a:solidFill>
                <a:effectLst/>
                <a:latin typeface="+mn-lt"/>
                <a:ea typeface="+mn-ea"/>
                <a:cs typeface="+mn-cs"/>
                <a:sym typeface="Wingdings 3"/>
              </a:rPr>
              <a:t></a:t>
            </a:r>
            <a:r>
              <a:rPr lang="en-US" dirty="0" smtClean="0"/>
              <a:t> w0; </a:t>
            </a:r>
            <a:r>
              <a:rPr lang="en-US" sz="1200" dirty="0" smtClean="0">
                <a:sym typeface="Symbol" charset="2"/>
              </a:rPr>
              <a:t></a:t>
            </a:r>
            <a:r>
              <a:rPr lang="en-US" dirty="0" smtClean="0"/>
              <a:t>(r,w1,w0,w1); </a:t>
            </a:r>
            <a:r>
              <a:rPr lang="en-US" sz="1200" dirty="0" smtClean="0">
                <a:sym typeface="Symbol" charset="2"/>
              </a:rPr>
              <a:t></a:t>
            </a:r>
            <a:r>
              <a:rPr lang="en-US" dirty="0" smtClean="0"/>
              <a:t>(r,w0,w1); </a:t>
            </a:r>
            <a:r>
              <a:rPr lang="en-US" sz="1200" dirty="0" smtClean="0">
                <a:sym typeface="Symbol" charset="2"/>
              </a:rPr>
              <a:t></a:t>
            </a:r>
            <a:r>
              <a:rPr lang="en-US" dirty="0" smtClean="0"/>
              <a:t>(r,w0,w1,w0);</a:t>
            </a:r>
            <a:r>
              <a:rPr lang="en-US" baseline="0" dirty="0" smtClean="0"/>
              <a:t> </a:t>
            </a:r>
            <a:r>
              <a:rPr lang="en-US" sz="1200" dirty="0" smtClean="0">
                <a:sym typeface="Symbol" charset="2"/>
              </a:rPr>
              <a:t></a:t>
            </a:r>
            <a:r>
              <a:rPr lang="en-US" dirty="0" smtClean="0"/>
              <a:t>(r,w1,w0);</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March B: </a:t>
            </a:r>
            <a:r>
              <a:rPr lang="pl-PL" sz="1200" kern="1200" dirty="0" smtClean="0">
                <a:solidFill>
                  <a:schemeClr val="tx1"/>
                </a:solidFill>
                <a:effectLst/>
                <a:latin typeface="+mn-lt"/>
                <a:ea typeface="+mn-ea"/>
                <a:cs typeface="+mn-cs"/>
                <a:sym typeface="Wingdings 3"/>
              </a:rPr>
              <a:t></a:t>
            </a:r>
            <a:r>
              <a:rPr lang="en-US" dirty="0" smtClean="0"/>
              <a:t> w0; </a:t>
            </a:r>
            <a:r>
              <a:rPr lang="en-US" sz="1200" dirty="0" smtClean="0">
                <a:sym typeface="Symbol" charset="2"/>
              </a:rPr>
              <a:t></a:t>
            </a:r>
            <a:r>
              <a:rPr lang="en-US" dirty="0" smtClean="0"/>
              <a:t>(r,w1,r,w0,r,w1); </a:t>
            </a:r>
            <a:r>
              <a:rPr lang="en-US" sz="1200" dirty="0" smtClean="0">
                <a:sym typeface="Symbol" charset="2"/>
              </a:rPr>
              <a:t> </a:t>
            </a:r>
            <a:r>
              <a:rPr lang="en-US" dirty="0" smtClean="0"/>
              <a:t>(r,w0,w1); </a:t>
            </a:r>
            <a:r>
              <a:rPr lang="en-US" sz="1200" dirty="0" smtClean="0">
                <a:sym typeface="Symbol" charset="2"/>
              </a:rPr>
              <a:t></a:t>
            </a:r>
            <a:r>
              <a:rPr lang="en-US" dirty="0" smtClean="0"/>
              <a:t>(r,w0,w1,w0); </a:t>
            </a:r>
            <a:r>
              <a:rPr lang="en-US" sz="1200" dirty="0" smtClean="0">
                <a:sym typeface="Symbol" charset="2"/>
              </a:rPr>
              <a:t></a:t>
            </a:r>
            <a:r>
              <a:rPr lang="en-US" dirty="0" smtClean="0"/>
              <a:t>(r,w1,w0); </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March G: March B + Delay; </a:t>
            </a:r>
            <a:r>
              <a:rPr lang="pl-PL" sz="1200" kern="1200" dirty="0" smtClean="0">
                <a:solidFill>
                  <a:schemeClr val="tx1"/>
                </a:solidFill>
                <a:effectLst/>
                <a:latin typeface="+mn-lt"/>
                <a:ea typeface="+mn-ea"/>
                <a:cs typeface="+mn-cs"/>
                <a:sym typeface="Wingdings 3"/>
              </a:rPr>
              <a:t></a:t>
            </a:r>
            <a:r>
              <a:rPr lang="en-US" dirty="0" smtClean="0"/>
              <a:t>(r,w1,r); Delay; </a:t>
            </a:r>
            <a:r>
              <a:rPr lang="pl-PL" sz="1200" kern="1200" dirty="0" smtClean="0">
                <a:solidFill>
                  <a:schemeClr val="tx1"/>
                </a:solidFill>
                <a:effectLst/>
                <a:latin typeface="+mn-lt"/>
                <a:ea typeface="+mn-ea"/>
                <a:cs typeface="+mn-cs"/>
                <a:sym typeface="Wingdings 3"/>
              </a:rPr>
              <a:t></a:t>
            </a:r>
            <a:r>
              <a:rPr lang="en-US" dirty="0" smtClean="0"/>
              <a:t>(r,w0,r); </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12</a:t>
            </a:fld>
            <a:endParaRPr lang="en-US"/>
          </a:p>
        </p:txBody>
      </p:sp>
    </p:spTree>
    <p:extLst>
      <p:ext uri="{BB962C8B-B14F-4D97-AF65-F5344CB8AC3E}">
        <p14:creationId xmlns:p14="http://schemas.microsoft.com/office/powerpoint/2010/main" val="277376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In</a:t>
            </a:r>
            <a:r>
              <a:rPr lang="en-US" baseline="0" dirty="0" smtClean="0"/>
              <a:t> 1979, Nair proposed a test sequence called Modified ATS (MATS) that detects any combination of stuck-at faults, irrespective of the design of the decoder combinational circuitry. The original test procedure was re-architected as illustrated on the slide. In terms of functionality, it is virtually the same as that of ATS, but has much simpler structure (resulting in a simple implementation). Furthermore, the concept of partitions has been changed in such a way that each single memory cell acts as a separate partition (note that it is expected that any single stuck-at fault in the input of the decoder cannot map an address in one partition into another address in the same partition – obviously having </a:t>
            </a:r>
            <a:r>
              <a:rPr lang="en-US" i="1" baseline="0" dirty="0" smtClean="0"/>
              <a:t>n</a:t>
            </a:r>
            <a:r>
              <a:rPr lang="en-US" baseline="0" dirty="0" smtClean="0"/>
              <a:t> partitions satisfies this criterion). Consequently, the test covers </a:t>
            </a:r>
            <a:r>
              <a:rPr lang="en-US" sz="1200" dirty="0" smtClean="0">
                <a:latin typeface="Arial"/>
                <a:cs typeface="Arial"/>
              </a:rPr>
              <a:t>all stuck-at faults in RAMs, independently of the decoder design. A proof of MATS ability to detect all targeted faults is similar to that of ATS (discussed</a:t>
            </a:r>
            <a:r>
              <a:rPr lang="en-US" sz="1200" baseline="0" dirty="0" smtClean="0">
                <a:latin typeface="Arial"/>
                <a:cs typeface="Arial"/>
              </a:rPr>
              <a:t> earlier).</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13</a:t>
            </a:fld>
            <a:endParaRPr lang="en-US"/>
          </a:p>
        </p:txBody>
      </p:sp>
    </p:spTree>
    <p:extLst>
      <p:ext uri="{BB962C8B-B14F-4D97-AF65-F5344CB8AC3E}">
        <p14:creationId xmlns:p14="http://schemas.microsoft.com/office/powerpoint/2010/main" val="29807983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Coupling faults can occur as a result of a short</a:t>
            </a:r>
            <a:r>
              <a:rPr lang="en-US" baseline="0" dirty="0" smtClean="0"/>
              <a:t> circuit or a circuit’s parasitic effects such as current leakage or stray capacitances. It is worth noting that when targeting the coupling faults (and their more complicated version known as pattern sensitive faults) memory bits cannot be treated as being functionally independent, as they could in the stuck-at fault model. For the sake of simplicity, therefore, we will assume that the memory under test is an array of </a:t>
            </a:r>
            <a:r>
              <a:rPr lang="en-US" i="1" baseline="0" dirty="0" smtClean="0"/>
              <a:t>n</a:t>
            </a:r>
            <a:r>
              <a:rPr lang="en-US" baseline="0" dirty="0" smtClean="0"/>
              <a:t> bits rather than an array of multiple-bit cells. Various test procedures such as Columns Bars, </a:t>
            </a:r>
            <a:r>
              <a:rPr lang="en-US" dirty="0" smtClean="0"/>
              <a:t>Marching 1/0, Galloping 1’s and 0’s (</a:t>
            </a:r>
            <a:r>
              <a:rPr lang="en-US" dirty="0" err="1" smtClean="0"/>
              <a:t>Galpat</a:t>
            </a:r>
            <a:r>
              <a:rPr lang="en-US" dirty="0" smtClean="0"/>
              <a:t>), Walking 1/0 have been introduced and are</a:t>
            </a:r>
            <a:r>
              <a:rPr lang="en-US" baseline="0" dirty="0" smtClean="0"/>
              <a:t> used in practice to test for different classes of coupling faults and stuck-at faults at the same time. Their complexity ranges from O(</a:t>
            </a:r>
            <a:r>
              <a:rPr lang="en-US" i="1" baseline="0" dirty="0" smtClean="0"/>
              <a:t>n</a:t>
            </a:r>
            <a:r>
              <a:rPr lang="en-US" baseline="0" dirty="0" smtClean="0"/>
              <a:t>) to O(</a:t>
            </a:r>
            <a:r>
              <a:rPr lang="en-US" i="1" baseline="0" dirty="0" smtClean="0"/>
              <a:t>n</a:t>
            </a:r>
            <a:r>
              <a:rPr lang="en-US" baseline="30000" dirty="0" smtClean="0"/>
              <a:t>2</a:t>
            </a:r>
            <a:r>
              <a:rPr lang="en-US" baseline="0" dirty="0" smtClean="0"/>
              <a:t>). Depending on the erroneous behavior caused by a coupling fault – cases (a) and (b) on the slide – a test must comprise a certain sequence of actions as shown above.</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14</a:t>
            </a:fld>
            <a:endParaRPr lang="en-US"/>
          </a:p>
        </p:txBody>
      </p:sp>
    </p:spTree>
    <p:extLst>
      <p:ext uri="{BB962C8B-B14F-4D97-AF65-F5344CB8AC3E}">
        <p14:creationId xmlns:p14="http://schemas.microsoft.com/office/powerpoint/2010/main" val="28111684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There are several classes of coupling faults (CF), as defined on the slide. They include dynamic CFs, set CFs, reset CFs, and inversion CFs.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15</a:t>
            </a:fld>
            <a:endParaRPr lang="en-US"/>
          </a:p>
        </p:txBody>
      </p:sp>
    </p:spTree>
    <p:extLst>
      <p:ext uri="{BB962C8B-B14F-4D97-AF65-F5344CB8AC3E}">
        <p14:creationId xmlns:p14="http://schemas.microsoft.com/office/powerpoint/2010/main" val="18374864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When multiple faults occur in the memory array, then these faults can be either unlinked or linked. A fault is unlinked if that fault does not influence the behavior</a:t>
            </a:r>
            <a:r>
              <a:rPr lang="en-US" baseline="0" dirty="0" smtClean="0"/>
              <a:t> of other faults. On the other hand, a fault is linked when the fault may influence the behavior of other faults. Consider two coupling faults shown at the top of this slide. The first coupling fault is that cell </a:t>
            </a:r>
            <a:r>
              <a:rPr lang="en-US" i="1" baseline="0" dirty="0" smtClean="0"/>
              <a:t>b</a:t>
            </a:r>
            <a:r>
              <a:rPr lang="en-US" baseline="0" dirty="0" smtClean="0"/>
              <a:t> assumes the value of 1 when cell </a:t>
            </a:r>
            <a:r>
              <a:rPr lang="en-US" i="1" baseline="0" dirty="0" smtClean="0"/>
              <a:t>a</a:t>
            </a:r>
            <a:r>
              <a:rPr lang="en-US" baseline="0" dirty="0" smtClean="0"/>
              <a:t> undergoes transition from 0 to 1. The second fault is that cell </a:t>
            </a:r>
            <a:r>
              <a:rPr lang="en-US" i="1" baseline="0" dirty="0" smtClean="0"/>
              <a:t>d</a:t>
            </a:r>
            <a:r>
              <a:rPr lang="en-US" baseline="0" dirty="0" smtClean="0"/>
              <a:t> assumes the value of 0 when cell </a:t>
            </a:r>
            <a:r>
              <a:rPr lang="en-US" i="1" baseline="0" dirty="0" smtClean="0"/>
              <a:t>c</a:t>
            </a:r>
            <a:r>
              <a:rPr lang="en-US" baseline="0" dirty="0" smtClean="0"/>
              <a:t> undergoes transition from 0 to 1. The march test shown on the slide will detect both faults if </a:t>
            </a:r>
            <a:r>
              <a:rPr lang="en-US" i="1" baseline="0" dirty="0" smtClean="0"/>
              <a:t>b</a:t>
            </a:r>
            <a:r>
              <a:rPr lang="en-US" baseline="0" dirty="0" smtClean="0"/>
              <a:t> is different from </a:t>
            </a:r>
            <a:r>
              <a:rPr lang="en-US" i="1" baseline="0" dirty="0" smtClean="0"/>
              <a:t>d</a:t>
            </a:r>
            <a:r>
              <a:rPr lang="en-US" baseline="0" dirty="0" smtClean="0"/>
              <a:t>. In particular, the first fault will be detected by the “r0” operation of march element </a:t>
            </a:r>
            <a:r>
              <a:rPr lang="en-US" sz="1200" b="1" dirty="0" smtClean="0">
                <a:solidFill>
                  <a:srgbClr val="000000"/>
                </a:solidFill>
                <a:sym typeface="Symbol" pitchFamily="-112" charset="2"/>
              </a:rPr>
              <a:t></a:t>
            </a:r>
            <a:r>
              <a:rPr lang="en-US" sz="1200" dirty="0" smtClean="0">
                <a:solidFill>
                  <a:srgbClr val="000000"/>
                </a:solidFill>
                <a:sym typeface="Symbol" pitchFamily="-112" charset="2"/>
              </a:rPr>
              <a:t>(r</a:t>
            </a:r>
            <a:r>
              <a:rPr lang="pl-PL" sz="1200" dirty="0" smtClean="0">
                <a:solidFill>
                  <a:srgbClr val="000000"/>
                </a:solidFill>
                <a:sym typeface="Symbol" pitchFamily="-112" charset="2"/>
              </a:rPr>
              <a:t>0</a:t>
            </a:r>
            <a:r>
              <a:rPr lang="en-US" sz="1200" dirty="0" smtClean="0">
                <a:solidFill>
                  <a:srgbClr val="000000"/>
                </a:solidFill>
                <a:sym typeface="Symbol" pitchFamily="-112" charset="2"/>
              </a:rPr>
              <a:t>,w</a:t>
            </a:r>
            <a:r>
              <a:rPr lang="pl-PL" sz="1200" dirty="0" smtClean="0">
                <a:solidFill>
                  <a:srgbClr val="000000"/>
                </a:solidFill>
                <a:sym typeface="Symbol" pitchFamily="-112" charset="2"/>
              </a:rPr>
              <a:t>1</a:t>
            </a:r>
            <a:r>
              <a:rPr lang="en-US" sz="1200" dirty="0" smtClean="0">
                <a:solidFill>
                  <a:srgbClr val="000000"/>
                </a:solidFill>
                <a:sym typeface="Symbol" pitchFamily="-112" charset="2"/>
              </a:rPr>
              <a:t>)</a:t>
            </a:r>
            <a:r>
              <a:rPr lang="en-US" sz="1200" baseline="0" dirty="0" smtClean="0">
                <a:solidFill>
                  <a:srgbClr val="000000"/>
                </a:solidFill>
                <a:sym typeface="Symbol" pitchFamily="-112" charset="2"/>
              </a:rPr>
              <a:t> when operating on </a:t>
            </a:r>
            <a:r>
              <a:rPr lang="en-US" sz="1200" i="0" baseline="0" dirty="0" smtClean="0">
                <a:solidFill>
                  <a:srgbClr val="000000"/>
                </a:solidFill>
                <a:sym typeface="Symbol" pitchFamily="-112" charset="2"/>
              </a:rPr>
              <a:t>cell</a:t>
            </a:r>
            <a:r>
              <a:rPr lang="en-US" sz="1200" baseline="0" dirty="0" smtClean="0">
                <a:solidFill>
                  <a:srgbClr val="000000"/>
                </a:solidFill>
                <a:sym typeface="Symbol" pitchFamily="-112" charset="2"/>
              </a:rPr>
              <a:t> </a:t>
            </a:r>
            <a:r>
              <a:rPr lang="en-US" sz="1200" i="1" baseline="0" dirty="0" smtClean="0">
                <a:solidFill>
                  <a:srgbClr val="000000"/>
                </a:solidFill>
                <a:sym typeface="Symbol" pitchFamily="-112" charset="2"/>
              </a:rPr>
              <a:t>b</a:t>
            </a:r>
            <a:r>
              <a:rPr lang="en-US" sz="1200" baseline="0" dirty="0" smtClean="0">
                <a:solidFill>
                  <a:srgbClr val="000000"/>
                </a:solidFill>
                <a:sym typeface="Symbol" pitchFamily="-112" charset="2"/>
              </a:rPr>
              <a:t>. The second fault will be detected by the “r1” operation of the last march element, when it operates on cell </a:t>
            </a:r>
            <a:r>
              <a:rPr lang="en-US" sz="1200" i="1" baseline="0" dirty="0" smtClean="0">
                <a:solidFill>
                  <a:srgbClr val="000000"/>
                </a:solidFill>
                <a:sym typeface="Symbol" pitchFamily="-112" charset="2"/>
              </a:rPr>
              <a:t>d</a:t>
            </a:r>
            <a:r>
              <a:rPr lang="en-US" sz="1200" i="0" baseline="0" dirty="0" smtClean="0">
                <a:solidFill>
                  <a:srgbClr val="000000"/>
                </a:solidFill>
                <a:sym typeface="Symbol" pitchFamily="-112" charset="2"/>
              </a:rPr>
              <a:t>.</a:t>
            </a:r>
          </a:p>
          <a:p>
            <a:endParaRPr lang="en-US" sz="1200" i="0" baseline="0" dirty="0" smtClean="0">
              <a:solidFill>
                <a:srgbClr val="000000"/>
              </a:solidFill>
              <a:sym typeface="Symbol" pitchFamily="-112" charset="2"/>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solidFill>
                  <a:srgbClr val="000000"/>
                </a:solidFill>
                <a:sym typeface="Symbol" pitchFamily="-112" charset="2"/>
              </a:rPr>
              <a:t>The same test will not detect the combination of the faults which occurs when </a:t>
            </a:r>
            <a:r>
              <a:rPr lang="en-US" sz="1200" i="1" baseline="0" dirty="0" smtClean="0">
                <a:solidFill>
                  <a:srgbClr val="000000"/>
                </a:solidFill>
                <a:sym typeface="Symbol" pitchFamily="-112" charset="2"/>
              </a:rPr>
              <a:t>b</a:t>
            </a:r>
            <a:r>
              <a:rPr lang="en-US" sz="1200" baseline="0" dirty="0" smtClean="0">
                <a:solidFill>
                  <a:srgbClr val="000000"/>
                </a:solidFill>
                <a:sym typeface="Symbol" pitchFamily="-112" charset="2"/>
              </a:rPr>
              <a:t> = </a:t>
            </a:r>
            <a:r>
              <a:rPr lang="en-US" sz="1200" i="1" baseline="0" dirty="0" smtClean="0">
                <a:solidFill>
                  <a:srgbClr val="000000"/>
                </a:solidFill>
                <a:sym typeface="Symbol" pitchFamily="-112" charset="2"/>
              </a:rPr>
              <a:t>d</a:t>
            </a:r>
            <a:r>
              <a:rPr lang="en-US" sz="1200" baseline="0" dirty="0" smtClean="0">
                <a:solidFill>
                  <a:srgbClr val="000000"/>
                </a:solidFill>
                <a:sym typeface="Symbol" pitchFamily="-112" charset="2"/>
              </a:rPr>
              <a:t> (as shown at the bottom of the slide). The relation between faults can cause the effect called masking. The “r0” operation of the march element </a:t>
            </a:r>
            <a:r>
              <a:rPr lang="en-US" sz="1200" b="1" dirty="0" smtClean="0">
                <a:solidFill>
                  <a:srgbClr val="000000"/>
                </a:solidFill>
                <a:sym typeface="Symbol" pitchFamily="-112" charset="2"/>
              </a:rPr>
              <a:t></a:t>
            </a:r>
            <a:r>
              <a:rPr lang="en-US" sz="1200" dirty="0" smtClean="0">
                <a:solidFill>
                  <a:srgbClr val="000000"/>
                </a:solidFill>
                <a:sym typeface="Symbol" pitchFamily="-112" charset="2"/>
              </a:rPr>
              <a:t>(r</a:t>
            </a:r>
            <a:r>
              <a:rPr lang="pl-PL" sz="1200" dirty="0" smtClean="0">
                <a:solidFill>
                  <a:srgbClr val="000000"/>
                </a:solidFill>
                <a:sym typeface="Symbol" pitchFamily="-112" charset="2"/>
              </a:rPr>
              <a:t>0</a:t>
            </a:r>
            <a:r>
              <a:rPr lang="en-US" sz="1200" dirty="0" smtClean="0">
                <a:solidFill>
                  <a:srgbClr val="000000"/>
                </a:solidFill>
                <a:sym typeface="Symbol" pitchFamily="-112" charset="2"/>
              </a:rPr>
              <a:t>,w</a:t>
            </a:r>
            <a:r>
              <a:rPr lang="pl-PL" sz="1200" dirty="0" smtClean="0">
                <a:solidFill>
                  <a:srgbClr val="000000"/>
                </a:solidFill>
                <a:sym typeface="Symbol" pitchFamily="-112" charset="2"/>
              </a:rPr>
              <a:t>1</a:t>
            </a:r>
            <a:r>
              <a:rPr lang="en-US" sz="1200" dirty="0" smtClean="0">
                <a:solidFill>
                  <a:srgbClr val="000000"/>
                </a:solidFill>
                <a:sym typeface="Symbol" pitchFamily="-112" charset="2"/>
              </a:rPr>
              <a:t>) will not detect the linked CF because when operating on cell </a:t>
            </a:r>
            <a:r>
              <a:rPr lang="en-US" sz="1200" i="1" dirty="0" smtClean="0">
                <a:solidFill>
                  <a:srgbClr val="000000"/>
                </a:solidFill>
                <a:sym typeface="Symbol" pitchFamily="-112" charset="2"/>
              </a:rPr>
              <a:t>b</a:t>
            </a:r>
            <a:r>
              <a:rPr lang="en-US" sz="1200" dirty="0" smtClean="0">
                <a:solidFill>
                  <a:srgbClr val="000000"/>
                </a:solidFill>
                <a:sym typeface="Symbol" pitchFamily="-112" charset="2"/>
              </a:rPr>
              <a:t> the cell will contain a 0 value due to the coupling fault (</a:t>
            </a:r>
            <a:r>
              <a:rPr lang="en-GB" dirty="0" smtClean="0">
                <a:sym typeface="Symbol" pitchFamily="-112" charset="2"/>
              </a:rPr>
              <a:t></a:t>
            </a:r>
            <a:r>
              <a:rPr lang="pl-PL" dirty="0" smtClean="0">
                <a:sym typeface="Symbol" pitchFamily="-112" charset="2"/>
              </a:rPr>
              <a:t>,0</a:t>
            </a:r>
            <a:r>
              <a:rPr lang="en-US" dirty="0" smtClean="0">
                <a:sym typeface="Symbol" pitchFamily="-112" charset="2"/>
              </a:rPr>
              <a:t>). The “r1” operation of the last march</a:t>
            </a:r>
            <a:r>
              <a:rPr lang="en-US" baseline="0" dirty="0" smtClean="0">
                <a:sym typeface="Symbol" pitchFamily="-112" charset="2"/>
              </a:rPr>
              <a:t> element will not detect the linked CF because, when operating on cell </a:t>
            </a:r>
            <a:r>
              <a:rPr lang="en-US" i="1" baseline="0" dirty="0" smtClean="0">
                <a:sym typeface="Symbol" pitchFamily="-112" charset="2"/>
              </a:rPr>
              <a:t>b</a:t>
            </a:r>
            <a:r>
              <a:rPr lang="en-US" baseline="0" dirty="0" smtClean="0">
                <a:sym typeface="Symbol" pitchFamily="-112" charset="2"/>
              </a:rPr>
              <a:t>, it will contain a 1 value due to the coupling fault (</a:t>
            </a:r>
            <a:r>
              <a:rPr lang="en-GB" dirty="0" smtClean="0">
                <a:sym typeface="Symbol" pitchFamily="-112" charset="2"/>
              </a:rPr>
              <a:t></a:t>
            </a:r>
            <a:r>
              <a:rPr lang="pl-PL" dirty="0" smtClean="0">
                <a:sym typeface="Symbol" pitchFamily="-112" charset="2"/>
              </a:rPr>
              <a:t>,1</a:t>
            </a:r>
            <a:r>
              <a:rPr lang="en-GB" dirty="0" smtClean="0">
                <a:sym typeface="Symbol" pitchFamily="-112" charset="2"/>
              </a:rPr>
              <a:t>) sensitized by the march element</a:t>
            </a:r>
            <a:r>
              <a:rPr lang="en-GB" baseline="0" dirty="0" smtClean="0">
                <a:sym typeface="Symbol" pitchFamily="-112" charset="2"/>
              </a:rPr>
              <a:t> </a:t>
            </a:r>
            <a:r>
              <a:rPr lang="en-US" sz="1200" b="1" dirty="0" smtClean="0">
                <a:solidFill>
                  <a:srgbClr val="000000"/>
                </a:solidFill>
                <a:sym typeface="Symbol" pitchFamily="-112" charset="2"/>
              </a:rPr>
              <a:t></a:t>
            </a:r>
            <a:r>
              <a:rPr lang="en-US" sz="1200" dirty="0" smtClean="0">
                <a:solidFill>
                  <a:srgbClr val="000000"/>
                </a:solidFill>
                <a:sym typeface="Symbol" pitchFamily="-112" charset="2"/>
              </a:rPr>
              <a:t>(</a:t>
            </a:r>
            <a:r>
              <a:rPr lang="pl-PL" sz="1200" dirty="0" smtClean="0">
                <a:solidFill>
                  <a:srgbClr val="000000"/>
                </a:solidFill>
                <a:sym typeface="Symbol" pitchFamily="-112" charset="2"/>
              </a:rPr>
              <a:t>w0,w1</a:t>
            </a:r>
            <a:r>
              <a:rPr lang="en-US" sz="1200" dirty="0" smtClean="0">
                <a:solidFill>
                  <a:srgbClr val="000000"/>
                </a:solidFill>
                <a:sym typeface="Symbol" pitchFamily="-112" charset="2"/>
              </a:rPr>
              <a:t>) when it</a:t>
            </a:r>
            <a:r>
              <a:rPr lang="en-US" sz="1200" baseline="0" dirty="0" smtClean="0">
                <a:solidFill>
                  <a:srgbClr val="000000"/>
                </a:solidFill>
                <a:sym typeface="Symbol" pitchFamily="-112" charset="2"/>
              </a:rPr>
              <a:t> </a:t>
            </a:r>
            <a:r>
              <a:rPr lang="en-US" sz="1200" dirty="0" smtClean="0">
                <a:solidFill>
                  <a:srgbClr val="000000"/>
                </a:solidFill>
                <a:sym typeface="Symbol" pitchFamily="-112" charset="2"/>
              </a:rPr>
              <a:t>operates on cell </a:t>
            </a:r>
            <a:r>
              <a:rPr lang="en-US" sz="1200" i="1" dirty="0" smtClean="0">
                <a:solidFill>
                  <a:srgbClr val="000000"/>
                </a:solidFill>
                <a:sym typeface="Symbol" pitchFamily="-112" charset="2"/>
              </a:rPr>
              <a:t>c</a:t>
            </a:r>
            <a:r>
              <a:rPr lang="en-US" sz="1200" dirty="0" smtClean="0">
                <a:solidFill>
                  <a:srgbClr val="000000"/>
                </a:solidFill>
                <a:sym typeface="Symbol" pitchFamily="-112" charset="2"/>
              </a:rPr>
              <a:t>.</a:t>
            </a:r>
            <a:endParaRPr lang="en-GB" dirty="0" smtClean="0">
              <a:sym typeface="Symbol" pitchFamily="-112" charset="2"/>
            </a:endParaRP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16</a:t>
            </a:fld>
            <a:endParaRPr lang="en-US"/>
          </a:p>
        </p:txBody>
      </p:sp>
    </p:spTree>
    <p:extLst>
      <p:ext uri="{BB962C8B-B14F-4D97-AF65-F5344CB8AC3E}">
        <p14:creationId xmlns:p14="http://schemas.microsoft.com/office/powerpoint/2010/main" val="6020076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idea behind Marching 0/1 algorithm is that, while </a:t>
            </a:r>
            <a:r>
              <a:rPr lang="en-US" sz="1200" dirty="0" smtClean="0"/>
              <a:t>scanning the memory in ascending order, any direct coupling between the current cell and a higher order cell is detected when reading the second cell. Similarly, scanning the memory in the descending order detects all the effects on lower numbered cells. As</a:t>
            </a:r>
            <a:r>
              <a:rPr lang="en-US" sz="1200" baseline="0" dirty="0" smtClean="0"/>
              <a:t> Marching 0/1 includes all elements of MATS, it covers all stuck-at faults. Unfortunately, there are coupling faults that may escape detection when deploying Marching 0/1. Among them, the most noticeable are as follows:</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t>the coupling fault between cells A and B for B &gt; A such that a 0-to-1 (1-to-0) transition in cell A will write a value of 0 (1) in cell B, as illustrated on the slide,</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t>any two coupling</a:t>
            </a:r>
            <a:r>
              <a:rPr lang="en-US" sz="1200" baseline="0" dirty="0" smtClean="0"/>
              <a:t> faults that mask each other; for example, consider cells A, B, and C such that A &lt; B &lt; C; if a 0-to-1 (1-to-0) transition in cell A writes 1 (0) in cell C, and a 0-to-1 (1-to-0) transition in cell B writes 0 (1) in cell C, the fault between cells A and C is masked by the fault between cells B and C.</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t>The complexity of this algorithm is O(14</a:t>
            </a:r>
            <a:r>
              <a:rPr lang="en-US" sz="1200" i="1" baseline="0" dirty="0" smtClean="0"/>
              <a:t>n</a:t>
            </a:r>
            <a:r>
              <a:rPr lang="en-US" sz="1200" baseline="0" dirty="0" smtClean="0"/>
              <a:t>).</a:t>
            </a: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17</a:t>
            </a:fld>
            <a:endParaRPr lang="en-US"/>
          </a:p>
        </p:txBody>
      </p:sp>
    </p:spTree>
    <p:extLst>
      <p:ext uri="{BB962C8B-B14F-4D97-AF65-F5344CB8AC3E}">
        <p14:creationId xmlns:p14="http://schemas.microsoft.com/office/powerpoint/2010/main" val="3160819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This is a test for unlinked idempotent coupling faults.</a:t>
            </a:r>
            <a:r>
              <a:rPr lang="en-US" baseline="0" dirty="0" smtClean="0"/>
              <a:t> Algorithm or March C is a test for unlinked inversion, idempotent 2-coupling faults and dynamic 2-coupling faults. This test is semi-optimal as the fourth march element is redundant – it may be removed without affecting the fault coverage. The resulting optimal test is called March C–.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18</a:t>
            </a:fld>
            <a:endParaRPr lang="en-US"/>
          </a:p>
        </p:txBody>
      </p:sp>
    </p:spTree>
    <p:extLst>
      <p:ext uri="{BB962C8B-B14F-4D97-AF65-F5344CB8AC3E}">
        <p14:creationId xmlns:p14="http://schemas.microsoft.com/office/powerpoint/2010/main" val="13585479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Stuck-at</a:t>
            </a:r>
            <a:r>
              <a:rPr lang="en-US" baseline="0" dirty="0" smtClean="0"/>
              <a:t> and coupling faults can be detected by so-called March A provided </a:t>
            </a:r>
            <a:r>
              <a:rPr lang="en-US" sz="1200" dirty="0" smtClean="0"/>
              <a:t>only one type of fault is present. The authors of March A has also proposed another</a:t>
            </a:r>
            <a:r>
              <a:rPr lang="en-US" sz="1200" baseline="0" dirty="0" smtClean="0"/>
              <a:t> test called March B. It was shown that if a RAM under test does not contain multiple access decoder faults, then March B detects the presence of any combination of stuck-at or coupling faults.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19</a:t>
            </a:fld>
            <a:endParaRPr lang="en-US"/>
          </a:p>
        </p:txBody>
      </p:sp>
    </p:spTree>
    <p:extLst>
      <p:ext uri="{BB962C8B-B14F-4D97-AF65-F5344CB8AC3E}">
        <p14:creationId xmlns:p14="http://schemas.microsoft.com/office/powerpoint/2010/main" val="16817979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i="0" kern="1200" dirty="0" smtClean="0">
                <a:solidFill>
                  <a:schemeClr val="tx1"/>
                </a:solidFill>
                <a:effectLst/>
                <a:latin typeface="+mn-lt"/>
                <a:ea typeface="+mn-ea"/>
                <a:cs typeface="+mn-cs"/>
              </a:rPr>
              <a:t>International Technology Roadmap for Semiconductors predicts that embedded memories will occupy over 90% of the silicon real estate on most system-on-chip (SoC) designs in 2014. </a:t>
            </a:r>
            <a:r>
              <a:rPr lang="en-US" sz="1200" kern="1200" dirty="0" smtClean="0">
                <a:solidFill>
                  <a:schemeClr val="tx1"/>
                </a:solidFill>
                <a:effectLst/>
                <a:latin typeface="+mn-lt"/>
                <a:ea typeface="+mn-ea"/>
                <a:cs typeface="+mn-cs"/>
              </a:rPr>
              <a:t>Due to their ultra large scale of integration and vastly complex structures, memory arrays are far more vulnerable to defects than the remaining parts of integrated circuits. Embedded memories have already started introducing new yield loss mechanisms at a rate, magnitude, and complexity large enough to demand major changes in test procedures. Many types of failures, often not seen earlier, originate in the highest density areas of semiconductor devices where diffusions, </a:t>
            </a:r>
            <a:r>
              <a:rPr lang="en-US" sz="1200" kern="1200" dirty="0" err="1" smtClean="0">
                <a:solidFill>
                  <a:schemeClr val="tx1"/>
                </a:solidFill>
                <a:effectLst/>
                <a:latin typeface="+mn-lt"/>
                <a:ea typeface="+mn-ea"/>
                <a:cs typeface="+mn-cs"/>
              </a:rPr>
              <a:t>polysilicon</a:t>
            </a:r>
            <a:r>
              <a:rPr lang="en-US" sz="1200" kern="1200" dirty="0" smtClean="0">
                <a:solidFill>
                  <a:schemeClr val="tx1"/>
                </a:solidFill>
                <a:effectLst/>
                <a:latin typeface="+mn-lt"/>
                <a:ea typeface="+mn-ea"/>
                <a:cs typeface="+mn-cs"/>
              </a:rPr>
              <a:t>, metallization, and fabricated structures are in extremely tight proximity to each other. Failing to properly test all architectural features of the embedded memories can eventually deteriorate the quality of test, and ultimately hinder yield.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Moreover,</a:t>
            </a:r>
            <a:r>
              <a:rPr lang="en-US" sz="1200" kern="1200" baseline="0" dirty="0" smtClean="0">
                <a:solidFill>
                  <a:schemeClr val="tx1"/>
                </a:solidFill>
                <a:effectLst/>
                <a:latin typeface="+mn-lt"/>
                <a:ea typeface="+mn-ea"/>
                <a:cs typeface="+mn-cs"/>
              </a:rPr>
              <a:t> s</a:t>
            </a:r>
            <a:r>
              <a:rPr lang="en-US" sz="1200" kern="1200" dirty="0" smtClean="0">
                <a:solidFill>
                  <a:schemeClr val="tx1"/>
                </a:solidFill>
                <a:effectLst/>
                <a:latin typeface="+mn-lt"/>
                <a:ea typeface="+mn-ea"/>
                <a:cs typeface="+mn-cs"/>
              </a:rPr>
              <a:t>imple fault detection is no longer enough for</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embedded memories in the SoC era. In fact, memory diagnosis is quickly becoming a critical issue as far as manufacturing yield and time-to-volume of SoC</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products are concerned. Some solutions may not be adequate to support advanced failure analysis that typically help improving yield of SoC</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designs.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r>
              <a:rPr lang="en-US" b="0" baseline="0" dirty="0" smtClean="0"/>
              <a:t>Memory testing was the key methodology behind bringing up new technology nodes. This is because memory structures are very dense, but relatively easy to test. However, in recent technology nodes it becomes apparent that one can no longer learn from memory alone since the structures are too regular. Logic cells (AND, OR, …) are more irregular, and need more complicated DRC / DFM rules. </a:t>
            </a:r>
            <a:endParaRPr lang="en-US" sz="1200" b="0" kern="1200" dirty="0" smtClean="0">
              <a:solidFill>
                <a:schemeClr val="tx1"/>
              </a:solidFill>
              <a:effectLst/>
              <a:latin typeface="+mn-lt"/>
              <a:ea typeface="+mn-ea"/>
              <a:cs typeface="+mn-cs"/>
            </a:endParaRP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a:t>
            </a:fld>
            <a:endParaRPr lang="en-US"/>
          </a:p>
        </p:txBody>
      </p:sp>
    </p:spTree>
    <p:extLst>
      <p:ext uri="{BB962C8B-B14F-4D97-AF65-F5344CB8AC3E}">
        <p14:creationId xmlns:p14="http://schemas.microsoft.com/office/powerpoint/2010/main" val="13783585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Assuming that the decoder does</a:t>
            </a:r>
            <a:r>
              <a:rPr lang="en-US" baseline="0" dirty="0" smtClean="0"/>
              <a:t> not convert into a sequential circuit when faulty, Nair, </a:t>
            </a:r>
            <a:r>
              <a:rPr lang="en-US" baseline="0" dirty="0" err="1" smtClean="0"/>
              <a:t>Thatte</a:t>
            </a:r>
            <a:r>
              <a:rPr lang="en-US" baseline="0" dirty="0" smtClean="0"/>
              <a:t> and Abraham proved that in order to test a RAM for stuck-at and coupling faults, it suffices to target faults in the memory cell array. Other faults can be represented as certain equivalent faults occurring in the memory array. Subsequently, the same authors gave a set of necessary and sufficient conditions for all faults in the memory cell array to be detected by a test sequence. These three conditions are stated on the slide. The corresponding test procedure is shown on the next slide. It is worth noting that if one of these conditions is not satisfied, then:</a:t>
            </a:r>
          </a:p>
          <a:p>
            <a:pPr marL="171450" indent="-171450">
              <a:buFont typeface="Arial"/>
              <a:buChar char="•"/>
            </a:pPr>
            <a:r>
              <a:rPr lang="en-US" baseline="0" dirty="0" smtClean="0"/>
              <a:t>a cell stuck-at-0 or stuck-at-1 fault will not be detected,</a:t>
            </a:r>
          </a:p>
          <a:p>
            <a:pPr marL="171450" indent="-171450">
              <a:buFont typeface="Arial"/>
              <a:buChar char="•"/>
            </a:pPr>
            <a:r>
              <a:rPr lang="en-US" baseline="0" dirty="0" smtClean="0"/>
              <a:t>a coupling fault between a pair of cells may not be detected,</a:t>
            </a:r>
          </a:p>
          <a:p>
            <a:pPr marL="171450" indent="-171450">
              <a:buFont typeface="Arial"/>
              <a:buChar char="•"/>
            </a:pPr>
            <a:r>
              <a:rPr lang="en-US" baseline="0" dirty="0" smtClean="0"/>
              <a:t>a coupling fault between cell j and cell k may mask the effect of another coupling fault between cells </a:t>
            </a:r>
            <a:r>
              <a:rPr lang="en-US" baseline="0" dirty="0" err="1" smtClean="0"/>
              <a:t>i</a:t>
            </a:r>
            <a:r>
              <a:rPr lang="en-US" baseline="0" dirty="0" smtClean="0"/>
              <a:t> and k (this phenomenon would escape detection when using Marching 1’s and 0’s procedure).</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20</a:t>
            </a:fld>
            <a:endParaRPr lang="en-US"/>
          </a:p>
        </p:txBody>
      </p:sp>
    </p:spTree>
    <p:extLst>
      <p:ext uri="{BB962C8B-B14F-4D97-AF65-F5344CB8AC3E}">
        <p14:creationId xmlns:p14="http://schemas.microsoft.com/office/powerpoint/2010/main" val="29938017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One can easily</a:t>
            </a:r>
            <a:r>
              <a:rPr lang="en-US" baseline="0" dirty="0" smtClean="0"/>
              <a:t> demonstrate that the above procedure detects all the faults in the fault model by showing that it satisfies the three conditions stated earlier. The number of operations required to perform the entire memory test is about 30</a:t>
            </a:r>
            <a:r>
              <a:rPr lang="en-US" i="1" baseline="0" dirty="0" smtClean="0"/>
              <a:t>n</a:t>
            </a:r>
            <a:r>
              <a:rPr lang="en-US" baseline="0" dirty="0" smtClean="0"/>
              <a:t>, where </a:t>
            </a:r>
            <a:r>
              <a:rPr lang="en-US" i="1" baseline="0" dirty="0" smtClean="0"/>
              <a:t>n</a:t>
            </a:r>
            <a:r>
              <a:rPr lang="en-US" baseline="0" dirty="0" smtClean="0"/>
              <a:t> is the number of memory cells. The Nair’s test is considered very efficient given its high fault coverage and relatively short test application time. </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Further enhancements of this algorithm (of complexity </a:t>
            </a:r>
            <a:r>
              <a:rPr lang="en-US" i="1" dirty="0" smtClean="0"/>
              <a:t>n</a:t>
            </a:r>
            <a:r>
              <a:rPr lang="en-US" dirty="0" smtClean="0"/>
              <a:t> + 32</a:t>
            </a:r>
            <a:r>
              <a:rPr lang="en-US" i="1" dirty="0" smtClean="0"/>
              <a:t>n</a:t>
            </a:r>
            <a:r>
              <a:rPr lang="en-US" dirty="0" smtClean="0"/>
              <a:t>log</a:t>
            </a:r>
            <a:r>
              <a:rPr lang="en-US" baseline="-25000" dirty="0" smtClean="0"/>
              <a:t>2</a:t>
            </a:r>
            <a:r>
              <a:rPr lang="en-US" i="1" dirty="0" smtClean="0"/>
              <a:t>n</a:t>
            </a:r>
            <a:r>
              <a:rPr lang="en-US" dirty="0" smtClean="0"/>
              <a:t>) allow detection of unlinked coupling faults, where an aggressor cell forces a victim cell to go to a certain state provided yet another cell assumes a pre-defined state (</a:t>
            </a:r>
            <a:r>
              <a:rPr lang="en-US" i="1" dirty="0" smtClean="0"/>
              <a:t>restricted 3-coupling faults</a:t>
            </a:r>
            <a:r>
              <a:rPr lang="en-US" dirty="0" smtClean="0"/>
              <a:t>)</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21</a:t>
            </a:fld>
            <a:endParaRPr lang="en-US"/>
          </a:p>
        </p:txBody>
      </p:sp>
    </p:spTree>
    <p:extLst>
      <p:ext uri="{BB962C8B-B14F-4D97-AF65-F5344CB8AC3E}">
        <p14:creationId xmlns:p14="http://schemas.microsoft.com/office/powerpoint/2010/main" val="16623462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Checkerboard detects shorts (two cells erroneously connected)  between adjacent cells assuming that the address decoder is fault-free. Observe that each cell containing 1 is surrounded by four cells containing 0 (or vice versa), which maximizes the leakage current between the cells. The proper application of this test requires the prior knowledge of all memory cell locations – this is crucial when working with memory devices that feature address scrambling. </a:t>
            </a:r>
            <a:endParaRPr lang="en-US"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22</a:t>
            </a:fld>
            <a:endParaRPr lang="en-US"/>
          </a:p>
        </p:txBody>
      </p:sp>
    </p:spTree>
    <p:extLst>
      <p:ext uri="{BB962C8B-B14F-4D97-AF65-F5344CB8AC3E}">
        <p14:creationId xmlns:p14="http://schemas.microsoft.com/office/powerpoint/2010/main" val="29321339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Originally designed to test refresh operations of dynamic RAMs, the checkerboard test is a simple and short test which divides the memory cells into two groups: cells-1 and cells-2 forming a checkerboard pattern. During</a:t>
            </a:r>
            <a:r>
              <a:rPr lang="en-US" baseline="0" dirty="0" smtClean="0"/>
              <a:t> step 1 the algorithm writes 1 in all cells-1 and 0 in all cells-2. Next it reads all cells. The next phase simply repeats the former steps by writing 1 into cells-2 and 0 into cells-1. Checkerboard detects all stuck-at faults provided the decoder is fault free (otherwise it can only be guaranteed that two cells will be accessed and possibly found fault-free). Not all transition faults are detected – it cannot be guaranteed that for all cells-1, transitions from 0 to 1 are generated; similarly it cannot be guaranteed that for all cells-2 transitions from 1 to 0 are generated. Not all coupling faults are detected – for the cells-1 it cannot be guaranteed that all transitions from 0 to 1 are generated, and certain CFs are not detected because the result of these CFs is identical to the expected value of the read operation. For the cells-2 similar arguments apply.</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23</a:t>
            </a:fld>
            <a:endParaRPr lang="en-US"/>
          </a:p>
        </p:txBody>
      </p:sp>
    </p:spTree>
    <p:extLst>
      <p:ext uri="{BB962C8B-B14F-4D97-AF65-F5344CB8AC3E}">
        <p14:creationId xmlns:p14="http://schemas.microsoft.com/office/powerpoint/2010/main" val="864360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With memories becoming more deeply embedded and with the corresponding growth in their density, there is an increasing interest in applying more robust stimuli with ability to both detect and locate most memory failures, including stuck-</a:t>
            </a:r>
            <a:r>
              <a:rPr lang="en-US" sz="1200" kern="1200" dirty="0" err="1" smtClean="0">
                <a:solidFill>
                  <a:schemeClr val="tx1"/>
                </a:solidFill>
                <a:effectLst/>
                <a:latin typeface="+mn-lt"/>
                <a:ea typeface="+mn-ea"/>
                <a:cs typeface="+mn-cs"/>
              </a:rPr>
              <a:t>ats</a:t>
            </a:r>
            <a:r>
              <a:rPr lang="en-US" sz="1200" kern="1200" dirty="0" smtClean="0">
                <a:solidFill>
                  <a:schemeClr val="tx1"/>
                </a:solidFill>
                <a:effectLst/>
                <a:latin typeface="+mn-lt"/>
                <a:ea typeface="+mn-ea"/>
                <a:cs typeface="+mn-cs"/>
              </a:rPr>
              <a:t>, transitions, various types of couplings, and address mismatches. Galloping patterns may serve here as a good example of this class of tests. A galloping pattern provides a </a:t>
            </a:r>
            <a:r>
              <a:rPr lang="en-US" sz="1200" kern="1200" dirty="0" err="1" smtClean="0">
                <a:solidFill>
                  <a:schemeClr val="tx1"/>
                </a:solidFill>
                <a:effectLst/>
                <a:latin typeface="+mn-lt"/>
                <a:ea typeface="+mn-ea"/>
                <a:cs typeface="+mn-cs"/>
              </a:rPr>
              <a:t>ping-pong</a:t>
            </a:r>
            <a:r>
              <a:rPr lang="en-US" sz="1200" kern="1200" dirty="0" smtClean="0">
                <a:solidFill>
                  <a:schemeClr val="tx1"/>
                </a:solidFill>
                <a:effectLst/>
                <a:latin typeface="+mn-lt"/>
                <a:ea typeface="+mn-ea"/>
                <a:cs typeface="+mn-cs"/>
              </a:rPr>
              <a:t> action between the base cell under test and the remaining cells of the memory. Although the time complexity of this approach is quadratic with respect to memory size, its exceedingly high test coverage may justify its usage, especially for relatively small embedded memories populating various integrated circuits employed, for example, by the communication industry. Still, it is extremely challenging to handle test data as it raises concerns derived from both the volume of the data itself and the diagnostic information it represents. Consider 1KB memory block where galloping patterns produce 4MB of test results. In order to mitigate the risk of disruption, this data must be appropriately recorded and flushed out, preferably in a compressed form, for diagnostic processing.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24</a:t>
            </a:fld>
            <a:endParaRPr lang="en-US"/>
          </a:p>
        </p:txBody>
      </p:sp>
    </p:spTree>
    <p:extLst>
      <p:ext uri="{BB962C8B-B14F-4D97-AF65-F5344CB8AC3E}">
        <p14:creationId xmlns:p14="http://schemas.microsoft.com/office/powerpoint/2010/main" val="16228876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Isolating the galloping within a row, a column, or a diagonal can also derive high quality tests. Some reduction of complexity can be also achieved by employing sliding diagonals, rows, or columns. Cells on the diagonal</a:t>
            </a:r>
            <a:r>
              <a:rPr lang="en-US" sz="1200" kern="1200" baseline="0" dirty="0" smtClean="0">
                <a:solidFill>
                  <a:schemeClr val="tx1"/>
                </a:solidFill>
                <a:effectLst/>
                <a:latin typeface="+mn-lt"/>
                <a:ea typeface="+mn-ea"/>
                <a:cs typeface="+mn-cs"/>
              </a:rPr>
              <a:t> are used because each cell has a different row and column address, thereby checking the row and column decoder in parallel. The algorithm writes a diagonal of 1s to a background of 0s. All memory cells are read, after which the diagonal is shifted. This is repeated until every base cell has been on the diagonal. The whole sequence is then repeated for inverted data. Sliding diagonal d</a:t>
            </a:r>
            <a:r>
              <a:rPr lang="en-US" sz="1200" dirty="0" smtClean="0"/>
              <a:t>etects (and locates)  all stuck-at and transition faults. Moreover, it detects</a:t>
            </a:r>
            <a:r>
              <a:rPr lang="en-US" sz="1200" baseline="0" dirty="0" smtClean="0"/>
              <a:t> some address decoder faults and some coupling faults. In particular, certain address faults will escape detection as faults on cells on the same diagonal may mask each other. Similarly, all diagonal cells are written consecutively, and thus some coupling faults can mask some other coupling faults.</a:t>
            </a:r>
            <a:endParaRPr lang="en-US" sz="1200"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25</a:t>
            </a:fld>
            <a:endParaRPr lang="en-US"/>
          </a:p>
        </p:txBody>
      </p:sp>
    </p:spTree>
    <p:extLst>
      <p:ext uri="{BB962C8B-B14F-4D97-AF65-F5344CB8AC3E}">
        <p14:creationId xmlns:p14="http://schemas.microsoft.com/office/powerpoint/2010/main" val="8817953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butterfly</a:t>
            </a:r>
            <a:r>
              <a:rPr lang="en-US" baseline="0" dirty="0" smtClean="0"/>
              <a:t> test is reducing the number of operations used by the GALPAT with the purpose to detect only stuck-at faults and address decoder faults. The memory is filled with 0s (or 1s) except for the base cell, which contains a 1 (respectively 0). During the test, the base cell walks through the memory. The read action is as follows: the algorithm reads the four cells directly adjacent to the base cell. Depending on the implementation, other neighboring  cells on the same column and row as the base cell can also be read. This is illustrated on the slide for (in total) 8 neighboring cells. In general, the maximum possible distance from the base cell (assuming that the number of rows is equal to the number of columns) is 2</a:t>
            </a:r>
            <a:r>
              <a:rPr lang="en-US" baseline="30000" dirty="0" smtClean="0"/>
              <a:t>N/2-1</a:t>
            </a:r>
            <a:r>
              <a:rPr lang="en-US" baseline="0" dirty="0" smtClean="0"/>
              <a:t> in all four directions. As a result, the number of read operations in 5(</a:t>
            </a:r>
            <a:r>
              <a:rPr lang="en-US" i="1" baseline="0" dirty="0" smtClean="0"/>
              <a:t>N</a:t>
            </a:r>
            <a:r>
              <a:rPr lang="en-US" baseline="0" dirty="0" smtClean="0"/>
              <a:t>/2 – 1). The initialization takes </a:t>
            </a:r>
            <a:r>
              <a:rPr lang="en-US" i="1" baseline="0" dirty="0" smtClean="0"/>
              <a:t>n</a:t>
            </a:r>
            <a:r>
              <a:rPr lang="en-US" baseline="0" dirty="0" smtClean="0"/>
              <a:t> operations, and thereafter each cell is written twice and the read operations follow. Thus, 2</a:t>
            </a:r>
            <a:r>
              <a:rPr lang="en-US" i="1" baseline="0" dirty="0" smtClean="0"/>
              <a:t>n</a:t>
            </a:r>
            <a:r>
              <a:rPr lang="en-US" baseline="0" dirty="0" smtClean="0"/>
              <a:t> writes and </a:t>
            </a:r>
            <a:r>
              <a:rPr lang="en-US" i="1" baseline="0" dirty="0" smtClean="0"/>
              <a:t>n</a:t>
            </a:r>
            <a:r>
              <a:rPr lang="en-US" baseline="0" dirty="0" smtClean="0"/>
              <a:t> read operations from the adjacent cells are carried out. All of these actions are repeated with inverted data. Hence, the total number of operations is 2(2</a:t>
            </a:r>
            <a:r>
              <a:rPr lang="en-US" baseline="30000" dirty="0" smtClean="0"/>
              <a:t>N</a:t>
            </a:r>
            <a:r>
              <a:rPr lang="en-US" baseline="0" dirty="0" smtClean="0"/>
              <a:t> + 2</a:t>
            </a:r>
            <a:r>
              <a:rPr lang="en-US" i="1" baseline="0" dirty="0" smtClean="0"/>
              <a:t>n</a:t>
            </a:r>
            <a:r>
              <a:rPr lang="en-US" baseline="0" dirty="0" smtClean="0"/>
              <a:t> + 5</a:t>
            </a:r>
            <a:r>
              <a:rPr lang="en-US" i="1" baseline="0" dirty="0" smtClean="0"/>
              <a:t>n</a:t>
            </a:r>
            <a:r>
              <a:rPr lang="en-US" baseline="0" dirty="0" smtClean="0"/>
              <a:t>(N/2 – 1)), which is of order O(</a:t>
            </a:r>
            <a:r>
              <a:rPr lang="en-US" i="1" baseline="0" dirty="0" smtClean="0"/>
              <a:t>n</a:t>
            </a:r>
            <a:r>
              <a:rPr lang="en-US" baseline="0" dirty="0" smtClean="0"/>
              <a:t>log</a:t>
            </a:r>
            <a:r>
              <a:rPr lang="en-US" baseline="-25000" dirty="0" smtClean="0"/>
              <a:t>2</a:t>
            </a:r>
            <a:r>
              <a:rPr lang="en-US" i="1" baseline="0" dirty="0" smtClean="0"/>
              <a:t>n</a:t>
            </a:r>
            <a:r>
              <a:rPr lang="en-US" baseline="0" dirty="0" smtClean="0"/>
              <a:t>).</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26</a:t>
            </a:fld>
            <a:endParaRPr lang="en-US"/>
          </a:p>
        </p:txBody>
      </p:sp>
    </p:spTree>
    <p:extLst>
      <p:ext uri="{BB962C8B-B14F-4D97-AF65-F5344CB8AC3E}">
        <p14:creationId xmlns:p14="http://schemas.microsoft.com/office/powerpoint/2010/main" val="27361389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With the increasing</a:t>
            </a:r>
            <a:r>
              <a:rPr lang="en-US" baseline="0" dirty="0" smtClean="0"/>
              <a:t> density of memory chips, pattern-sensitive faults (PSF), also known as adjacent pattern interference faults, become the predominant failure mode. Other faults that affect the memory cells can be regarded as special types of PSFs. Testing for all possible PSFs is virtually infeasible from the practical point of view because of its expected test length. Consequently, a concept of neighborhood was introduced to reduce the complexity of this fault model. This approach assumes that a given cell can only be affected by the adjacent cells in a twofold manner, as shown on the slide: (1) the 5-cell neighborhood consisting of a base cell (in red) and its four neighboring cells (in blue) located at the top, bottom, left and right of the base cell, (2) the 9-cell square neighborhood, consisting of a base cell and all 8 neighboring cells.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27</a:t>
            </a:fld>
            <a:endParaRPr lang="en-US"/>
          </a:p>
        </p:txBody>
      </p:sp>
    </p:spTree>
    <p:extLst>
      <p:ext uri="{BB962C8B-B14F-4D97-AF65-F5344CB8AC3E}">
        <p14:creationId xmlns:p14="http://schemas.microsoft.com/office/powerpoint/2010/main" val="21126921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This slide lists the basic types of PSFs altogether with conditions that must be satisfied by a test procedure to detect</a:t>
            </a:r>
            <a:r>
              <a:rPr lang="en-US" baseline="0" dirty="0" smtClean="0"/>
              <a:t> this particular type of failure.</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28</a:t>
            </a:fld>
            <a:endParaRPr lang="en-US"/>
          </a:p>
        </p:txBody>
      </p:sp>
    </p:spTree>
    <p:extLst>
      <p:ext uri="{BB962C8B-B14F-4D97-AF65-F5344CB8AC3E}">
        <p14:creationId xmlns:p14="http://schemas.microsoft.com/office/powerpoint/2010/main" val="34611292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basic two steps must</a:t>
            </a:r>
            <a:r>
              <a:rPr lang="en-US" baseline="0" dirty="0" smtClean="0"/>
              <a:t> be carried out in order to test the base cell for active and passive neighborhood pattern sensitive faults. They are summarized on the slide within the first bullet. The number of patterns needed to sensitize all ANPSFs of a neighborhood of size </a:t>
            </a:r>
            <a:r>
              <a:rPr lang="en-US" i="1" baseline="0" dirty="0" smtClean="0"/>
              <a:t>k</a:t>
            </a:r>
            <a:r>
              <a:rPr lang="en-US" baseline="0" dirty="0" smtClean="0"/>
              <a:t> is (</a:t>
            </a:r>
            <a:r>
              <a:rPr lang="en-US" i="1" baseline="0" dirty="0" smtClean="0"/>
              <a:t>k</a:t>
            </a:r>
            <a:r>
              <a:rPr lang="en-US" baseline="0" dirty="0" smtClean="0"/>
              <a:t> – 1)2</a:t>
            </a:r>
            <a:r>
              <a:rPr lang="en-US" baseline="30000" dirty="0" smtClean="0"/>
              <a:t>k</a:t>
            </a:r>
            <a:r>
              <a:rPr lang="en-US" baseline="0" dirty="0" smtClean="0"/>
              <a:t> because each one of the </a:t>
            </a:r>
            <a:r>
              <a:rPr lang="en-US" i="1" baseline="0" dirty="0" smtClean="0"/>
              <a:t>k</a:t>
            </a:r>
            <a:r>
              <a:rPr lang="en-US" baseline="0" dirty="0" smtClean="0"/>
              <a:t> – 1 neighbors of the base cell must exercise both the 0-to-1 and 1-to-0 transitions, while the other </a:t>
            </a:r>
            <a:r>
              <a:rPr lang="en-US" i="1" baseline="0" dirty="0" smtClean="0"/>
              <a:t>k</a:t>
            </a:r>
            <a:r>
              <a:rPr lang="en-US" baseline="0" dirty="0" smtClean="0"/>
              <a:t> – 1 cells take all the possible binary values. A pattern that sensitizes one of the ANPSFs is called an active neighborhood pattern. Similarly, the number of patterns needed to sensitize all PNPSFs in a </a:t>
            </a:r>
            <a:r>
              <a:rPr lang="en-US" i="1" baseline="0" dirty="0" smtClean="0"/>
              <a:t>k</a:t>
            </a:r>
            <a:r>
              <a:rPr lang="en-US" baseline="0" dirty="0" smtClean="0"/>
              <a:t>-cell neighborhood is 2</a:t>
            </a:r>
            <a:r>
              <a:rPr lang="en-US" baseline="30000" dirty="0" smtClean="0"/>
              <a:t>k</a:t>
            </a:r>
            <a:r>
              <a:rPr lang="en-US" baseline="0" dirty="0" smtClean="0"/>
              <a:t>. In these patterns, the base cell will be assigned both the 0-to-1 and 1-to-0 transitions, while the other </a:t>
            </a:r>
            <a:r>
              <a:rPr lang="en-US" i="1" baseline="0" dirty="0" smtClean="0"/>
              <a:t>k</a:t>
            </a:r>
            <a:r>
              <a:rPr lang="en-US" baseline="0" dirty="0" smtClean="0"/>
              <a:t> – 1 cells take all the possible binary states. These patterns are called passive neighborhood patterns.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29</a:t>
            </a:fld>
            <a:endParaRPr lang="en-US"/>
          </a:p>
        </p:txBody>
      </p:sp>
    </p:spTree>
    <p:extLst>
      <p:ext uri="{BB962C8B-B14F-4D97-AF65-F5344CB8AC3E}">
        <p14:creationId xmlns:p14="http://schemas.microsoft.com/office/powerpoint/2010/main" val="19020706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47500" lnSpcReduction="20000"/>
          </a:bodyPr>
          <a:lstStyle/>
          <a:p>
            <a:r>
              <a:rPr lang="en-US" dirty="0" smtClean="0"/>
              <a:t>The memory type may determine test methods used to detect and diagnose</a:t>
            </a:r>
            <a:r>
              <a:rPr lang="en-US" baseline="0" dirty="0" smtClean="0"/>
              <a:t> certain faults that occur in these devices. </a:t>
            </a:r>
            <a:r>
              <a:rPr lang="en-US" sz="1200" kern="1200" dirty="0" smtClean="0">
                <a:solidFill>
                  <a:schemeClr val="tx1"/>
                </a:solidFill>
                <a:latin typeface="+mn-lt"/>
                <a:ea typeface="+mn-ea"/>
                <a:cs typeface="+mn-cs"/>
              </a:rPr>
              <a:t>Semiconductor memories can be split into two main types, according to the way in which the memory operates:</a:t>
            </a:r>
          </a:p>
          <a:p>
            <a:r>
              <a:rPr lang="en-US" sz="1200" b="1" kern="1200" dirty="0" smtClean="0">
                <a:solidFill>
                  <a:schemeClr val="tx1"/>
                </a:solidFill>
                <a:latin typeface="+mn-lt"/>
                <a:ea typeface="+mn-ea"/>
                <a:cs typeface="+mn-cs"/>
              </a:rPr>
              <a:t>RAM - Random Access Memory:</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this is a form of semiconductor memory technology that is used for reading and writing data in any order as required. Data is stored and read many times to and from this type of memory.</a:t>
            </a:r>
          </a:p>
          <a:p>
            <a:r>
              <a:rPr lang="en-US" sz="1200" b="1" kern="1200" dirty="0" smtClean="0">
                <a:solidFill>
                  <a:schemeClr val="tx1"/>
                </a:solidFill>
                <a:latin typeface="+mn-lt"/>
                <a:ea typeface="+mn-ea"/>
                <a:cs typeface="+mn-cs"/>
              </a:rPr>
              <a:t>ROM - Read Only Memory:</a:t>
            </a:r>
            <a:r>
              <a:rPr lang="en-US" sz="1200" b="0" kern="1200" dirty="0" smtClean="0">
                <a:solidFill>
                  <a:schemeClr val="tx1"/>
                </a:solidFill>
                <a:latin typeface="+mn-lt"/>
                <a:ea typeface="+mn-ea"/>
                <a:cs typeface="+mn-cs"/>
              </a:rPr>
              <a:t> here the data is written once and then not changed. It is used where data needs to be stored permanently, even when the power is removed.</a:t>
            </a:r>
          </a:p>
          <a:p>
            <a:endParaRPr lang="en-US" sz="1200" b="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There is a large variety of ROMs and RAMs. These arise from the variety of applications and also the number of technologies available. They</a:t>
            </a:r>
            <a:r>
              <a:rPr lang="en-US" sz="1200" kern="1200" baseline="0" dirty="0" smtClean="0">
                <a:solidFill>
                  <a:schemeClr val="tx1"/>
                </a:solidFill>
                <a:latin typeface="+mn-lt"/>
                <a:ea typeface="+mn-ea"/>
                <a:cs typeface="+mn-cs"/>
              </a:rPr>
              <a:t> include:</a:t>
            </a:r>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DRAM:</a:t>
            </a:r>
            <a:r>
              <a:rPr lang="en-US" sz="1200" b="0" kern="1200" dirty="0" smtClean="0">
                <a:solidFill>
                  <a:schemeClr val="tx1"/>
                </a:solidFill>
                <a:latin typeface="+mn-lt"/>
                <a:ea typeface="+mn-ea"/>
                <a:cs typeface="+mn-cs"/>
              </a:rPr>
              <a:t> it uses a capacitor to store each bit of data, and the level of charge on each capacitor determines whether that bit is a logical 1 or 0. However, these capacitors do not hold their charge indefinitely, and therefore the data needs to be refreshed periodically. This dynamic refreshing justifies its name. DRAM is often used in equipment including personal computers and workstations where it forms the main RAM for the computer.</a:t>
            </a:r>
            <a:endParaRPr lang="en-US" sz="1200" b="0" kern="1200" dirty="0" smtClean="0">
              <a:solidFill>
                <a:schemeClr val="tx1"/>
              </a:solidFill>
              <a:latin typeface="+mn-lt"/>
              <a:ea typeface="+mn-ea"/>
              <a:cs typeface="+mn-cs"/>
              <a:hlinkClick r:id="rId3"/>
            </a:endParaRPr>
          </a:p>
          <a:p>
            <a:r>
              <a:rPr lang="en-US" sz="1200" b="1" kern="1200" dirty="0" smtClean="0">
                <a:solidFill>
                  <a:schemeClr val="tx1"/>
                </a:solidFill>
                <a:latin typeface="+mn-lt"/>
                <a:ea typeface="+mn-ea"/>
                <a:cs typeface="+mn-cs"/>
              </a:rPr>
              <a:t>SRAM:</a:t>
            </a:r>
            <a:r>
              <a:rPr lang="en-US" sz="1200" b="0" kern="1200" dirty="0" smtClean="0">
                <a:solidFill>
                  <a:schemeClr val="tx1"/>
                </a:solidFill>
                <a:latin typeface="+mn-lt"/>
                <a:ea typeface="+mn-ea"/>
                <a:cs typeface="+mn-cs"/>
              </a:rPr>
              <a:t> Static Random Access Memory gains its name from the fact that, unlike DRAM, the data does not need to be refreshed dynamically. It is able to support faster read and write times than DRAM, and its cycle is much shorter because it does not need to pause between accesses. However, it consumes more power, is less dense and more expensive than DRAM. As a result, it is normally used for caches, while DRAM is used as the main semiconductor memory technology. </a:t>
            </a:r>
            <a:endParaRPr lang="en-US" sz="1200" b="0" kern="1200" dirty="0" smtClean="0">
              <a:solidFill>
                <a:schemeClr val="tx1"/>
              </a:solidFill>
              <a:latin typeface="+mn-lt"/>
              <a:ea typeface="+mn-ea"/>
              <a:cs typeface="+mn-cs"/>
              <a:hlinkClick r:id="rId4"/>
            </a:endParaRPr>
          </a:p>
          <a:p>
            <a:r>
              <a:rPr lang="en-US" sz="1200" b="1" kern="1200" dirty="0" smtClean="0">
                <a:solidFill>
                  <a:schemeClr val="tx1"/>
                </a:solidFill>
                <a:latin typeface="+mn-lt"/>
                <a:ea typeface="+mn-ea"/>
                <a:cs typeface="+mn-cs"/>
              </a:rPr>
              <a:t>SDRAM:</a:t>
            </a:r>
            <a:r>
              <a:rPr lang="en-US" sz="1200" b="0" kern="1200" dirty="0" smtClean="0">
                <a:solidFill>
                  <a:schemeClr val="tx1"/>
                </a:solidFill>
                <a:latin typeface="+mn-lt"/>
                <a:ea typeface="+mn-ea"/>
                <a:cs typeface="+mn-cs"/>
              </a:rPr>
              <a:t> Synchronous DRAM. This form of memory can run at faster speeds than conventional DRAM. It is synchronized to the clock of the processor and is capable of keeping two sets of memory addresses open simultaneously. By transferring data alternately from one set of addresses, and then the other, SDRAM cuts down on the delays associated with non-synchronous RAM, which must close one address bank before opening the next. </a:t>
            </a:r>
            <a:endParaRPr lang="en-US" sz="1200" b="0" kern="1200" dirty="0" smtClean="0">
              <a:solidFill>
                <a:schemeClr val="tx1"/>
              </a:solidFill>
              <a:latin typeface="+mn-lt"/>
              <a:ea typeface="+mn-ea"/>
              <a:cs typeface="+mn-cs"/>
              <a:hlinkClick r:id="rId5"/>
            </a:endParaRPr>
          </a:p>
          <a:p>
            <a:r>
              <a:rPr lang="en-US" sz="1200" b="1" kern="1200" dirty="0" smtClean="0">
                <a:solidFill>
                  <a:schemeClr val="tx1"/>
                </a:solidFill>
                <a:latin typeface="+mn-lt"/>
                <a:ea typeface="+mn-ea"/>
                <a:cs typeface="+mn-cs"/>
              </a:rPr>
              <a:t>MRAM:</a:t>
            </a:r>
            <a:r>
              <a:rPr lang="en-US" sz="1200" b="0" kern="1200" dirty="0" smtClean="0">
                <a:solidFill>
                  <a:schemeClr val="tx1"/>
                </a:solidFill>
                <a:latin typeface="+mn-lt"/>
                <a:ea typeface="+mn-ea"/>
                <a:cs typeface="+mn-cs"/>
              </a:rPr>
              <a:t> This is Magneto-resistive RAM, or Magnetic RAM. It is a non-volatile RAM memory technology that uses magnetic charges to store data instead of electric charges. Unlike technologies including DRAM, which require a constant flow of electricity to maintain the integrity of the data, MRAM retains data even when the power is removed. An additional advantage is that it only requires low power for active operation. </a:t>
            </a:r>
          </a:p>
          <a:p>
            <a:r>
              <a:rPr lang="en-US" sz="1200" b="1" kern="1200" dirty="0" smtClean="0">
                <a:solidFill>
                  <a:schemeClr val="tx1"/>
                </a:solidFill>
                <a:latin typeface="+mn-lt"/>
                <a:ea typeface="+mn-ea"/>
                <a:cs typeface="+mn-cs"/>
              </a:rPr>
              <a:t>PROM:</a:t>
            </a:r>
            <a:r>
              <a:rPr lang="en-US" sz="1200" b="0" kern="1200" dirty="0" smtClean="0">
                <a:solidFill>
                  <a:schemeClr val="tx1"/>
                </a:solidFill>
                <a:latin typeface="+mn-lt"/>
                <a:ea typeface="+mn-ea"/>
                <a:cs typeface="+mn-cs"/>
              </a:rPr>
              <a:t> It stands for Programmable Read Only Memory. It is a semiconductor memory which can only have data written to it once –</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the data written to it is permanent. These memories come in a blank format and they are programmed using a special programmer. Typically a PROM will consist of an array of fuses some of which are "blown" during the programming process to provide the required data pattern.</a:t>
            </a:r>
          </a:p>
          <a:p>
            <a:r>
              <a:rPr lang="en-US" sz="1200" b="1" kern="1200" dirty="0" smtClean="0">
                <a:solidFill>
                  <a:schemeClr val="tx1"/>
                </a:solidFill>
                <a:latin typeface="+mn-lt"/>
                <a:ea typeface="+mn-ea"/>
                <a:cs typeface="+mn-cs"/>
              </a:rPr>
              <a:t>EPROM:</a:t>
            </a:r>
            <a:r>
              <a:rPr lang="en-US" sz="1200" b="0" kern="1200" dirty="0" smtClean="0">
                <a:solidFill>
                  <a:schemeClr val="tx1"/>
                </a:solidFill>
                <a:latin typeface="+mn-lt"/>
                <a:ea typeface="+mn-ea"/>
                <a:cs typeface="+mn-cs"/>
              </a:rPr>
              <a:t> This is an Erasable Programmable Read Only Memory. It can be programmed and then erased at a later time. This is normally achieved by exposing the silicon to ultraviolet light. </a:t>
            </a:r>
          </a:p>
          <a:p>
            <a:r>
              <a:rPr lang="en-US" sz="1200" b="1" kern="1200" dirty="0" smtClean="0">
                <a:solidFill>
                  <a:schemeClr val="tx1"/>
                </a:solidFill>
                <a:latin typeface="+mn-lt"/>
                <a:ea typeface="+mn-ea"/>
                <a:cs typeface="+mn-cs"/>
              </a:rPr>
              <a:t>EEPROM:</a:t>
            </a:r>
            <a:r>
              <a:rPr lang="en-US" sz="1200" b="0" kern="1200" dirty="0" smtClean="0">
                <a:solidFill>
                  <a:schemeClr val="tx1"/>
                </a:solidFill>
                <a:latin typeface="+mn-lt"/>
                <a:ea typeface="+mn-ea"/>
                <a:cs typeface="+mn-cs"/>
              </a:rPr>
              <a:t> or Electrically Erasable Programmable Read Only Memory. Data can be written to it and it can be erased using an electrical voltage. This is typically applied to an erase pin on the chip. Like other types of PROM, EEPROM retains the contents of the memory even when the power is turned off. Also like other types of ROM, EEPROM is not as fast as RAM. </a:t>
            </a:r>
            <a:endParaRPr lang="en-US" sz="1200" b="0" kern="1200" dirty="0" smtClean="0">
              <a:solidFill>
                <a:schemeClr val="tx1"/>
              </a:solidFill>
              <a:latin typeface="+mn-lt"/>
              <a:ea typeface="+mn-ea"/>
              <a:cs typeface="+mn-cs"/>
              <a:hlinkClick r:id="rId6"/>
            </a:endParaRPr>
          </a:p>
          <a:p>
            <a:r>
              <a:rPr lang="en-US" sz="1200" b="1" kern="1200" dirty="0" smtClean="0">
                <a:solidFill>
                  <a:schemeClr val="tx1"/>
                </a:solidFill>
                <a:latin typeface="+mn-lt"/>
                <a:ea typeface="+mn-ea"/>
                <a:cs typeface="+mn-cs"/>
              </a:rPr>
              <a:t>Flash memory:</a:t>
            </a:r>
            <a:r>
              <a:rPr lang="en-US" sz="1200" b="0" kern="1200" dirty="0" smtClean="0">
                <a:solidFill>
                  <a:schemeClr val="tx1"/>
                </a:solidFill>
                <a:latin typeface="+mn-lt"/>
                <a:ea typeface="+mn-ea"/>
                <a:cs typeface="+mn-cs"/>
              </a:rPr>
              <a:t> Flash memory may be considered as a development of EEPROM technology. Data can be written to it and it can be erased, although only in blocks, but data can be read on an individual cell basis. To erase and reprogram areas of the chip, programming voltages at levels that are available within electronic equipment are used. It is also non-volatile, and this makes it particularly useful. </a:t>
            </a:r>
          </a:p>
          <a:p>
            <a:r>
              <a:rPr lang="en-US" sz="1200" b="1" kern="1200" dirty="0" smtClean="0">
                <a:solidFill>
                  <a:schemeClr val="tx1"/>
                </a:solidFill>
                <a:latin typeface="+mn-lt"/>
                <a:ea typeface="+mn-ea"/>
                <a:cs typeface="+mn-cs"/>
              </a:rPr>
              <a:t>CAM:</a:t>
            </a:r>
            <a:r>
              <a:rPr lang="en-US" sz="1200" b="0" kern="1200" dirty="0" smtClean="0">
                <a:solidFill>
                  <a:schemeClr val="tx1"/>
                </a:solidFill>
                <a:latin typeface="+mn-lt"/>
                <a:ea typeface="+mn-ea"/>
                <a:cs typeface="+mn-cs"/>
              </a:rPr>
              <a:t> content-addressable memory is a special type of computer memory used in certain very high speed searching applications. It is also known as associative memory</a:t>
            </a:r>
            <a:r>
              <a:rPr lang="en-US" sz="1200" b="0" kern="1200" baseline="0" dirty="0" smtClean="0">
                <a:solidFill>
                  <a:schemeClr val="tx1"/>
                </a:solidFill>
                <a:latin typeface="+mn-lt"/>
                <a:ea typeface="+mn-ea"/>
                <a:cs typeface="+mn-cs"/>
              </a:rPr>
              <a:t> or</a:t>
            </a:r>
            <a:r>
              <a:rPr lang="en-US" sz="1200" b="0" kern="1200" dirty="0" smtClean="0">
                <a:solidFill>
                  <a:schemeClr val="tx1"/>
                </a:solidFill>
                <a:latin typeface="+mn-lt"/>
                <a:ea typeface="+mn-ea"/>
                <a:cs typeface="+mn-cs"/>
              </a:rPr>
              <a:t> associative storage. </a:t>
            </a:r>
            <a:r>
              <a:rPr lang="en-US" sz="1200" kern="1200" dirty="0" smtClean="0">
                <a:solidFill>
                  <a:schemeClr val="tx1"/>
                </a:solidFill>
                <a:latin typeface="+mn-lt"/>
                <a:ea typeface="+mn-ea"/>
                <a:cs typeface="+mn-cs"/>
              </a:rPr>
              <a:t>Unlike standard computer memory in which the user supplies a memory address and the RAM returns the data word stored at that address, a CAM is designed such that the user supplies a data word and the CAM searches its entire memory to see if that data word is stored anywhere in it. If the data word is found, the CAM returns a list of one or more storage addresses where the word was found (and in some architectures, it also returns the</a:t>
            </a:r>
            <a:r>
              <a:rPr lang="en-US" sz="1200" kern="1200" baseline="0" dirty="0" smtClean="0">
                <a:solidFill>
                  <a:schemeClr val="tx1"/>
                </a:solidFill>
                <a:latin typeface="+mn-lt"/>
                <a:ea typeface="+mn-ea"/>
                <a:cs typeface="+mn-cs"/>
              </a:rPr>
              <a:t> data word </a:t>
            </a:r>
            <a:r>
              <a:rPr lang="en-US" sz="1200" kern="1200" dirty="0" smtClean="0">
                <a:solidFill>
                  <a:schemeClr val="tx1"/>
                </a:solidFill>
                <a:latin typeface="+mn-lt"/>
                <a:ea typeface="+mn-ea"/>
                <a:cs typeface="+mn-cs"/>
              </a:rPr>
              <a:t>or other associated pieces of data).</a:t>
            </a:r>
            <a:endParaRPr lang="en-US" sz="1200" b="0" kern="1200" dirty="0" smtClean="0">
              <a:solidFill>
                <a:schemeClr val="tx1"/>
              </a:solidFill>
              <a:latin typeface="+mn-lt"/>
              <a:ea typeface="+mn-ea"/>
              <a:cs typeface="+mn-cs"/>
            </a:endParaRP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a:t>
            </a:fld>
            <a:endParaRPr lang="en-US"/>
          </a:p>
        </p:txBody>
      </p:sp>
    </p:spTree>
    <p:extLst>
      <p:ext uri="{BB962C8B-B14F-4D97-AF65-F5344CB8AC3E}">
        <p14:creationId xmlns:p14="http://schemas.microsoft.com/office/powerpoint/2010/main" val="14821932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Efficient generation of the sensitizing patterns is equivalent to finding an</a:t>
            </a:r>
            <a:r>
              <a:rPr lang="en-US" baseline="0" dirty="0" smtClean="0"/>
              <a:t> </a:t>
            </a:r>
            <a:r>
              <a:rPr lang="en-US" baseline="0" dirty="0" err="1" smtClean="0"/>
              <a:t>Eulerian</a:t>
            </a:r>
            <a:r>
              <a:rPr lang="en-US" baseline="0" dirty="0" smtClean="0"/>
              <a:t> path in the graph such that all the arcs are traversed exactly once. The length of such an </a:t>
            </a:r>
            <a:r>
              <a:rPr lang="en-US" baseline="0" dirty="0" err="1" smtClean="0"/>
              <a:t>Eulerian</a:t>
            </a:r>
            <a:r>
              <a:rPr lang="en-US" baseline="0" dirty="0" smtClean="0"/>
              <a:t> path is </a:t>
            </a:r>
            <a:r>
              <a:rPr lang="en-US" i="1" baseline="0" dirty="0" smtClean="0"/>
              <a:t>k</a:t>
            </a:r>
            <a:r>
              <a:rPr lang="en-US" baseline="0" dirty="0" smtClean="0"/>
              <a:t>2</a:t>
            </a:r>
            <a:r>
              <a:rPr lang="en-US" i="1" baseline="30000" dirty="0" smtClean="0"/>
              <a:t>k</a:t>
            </a:r>
            <a:r>
              <a:rPr lang="en-US" baseline="0" dirty="0" smtClean="0"/>
              <a:t>. The procedure to construct the </a:t>
            </a:r>
            <a:r>
              <a:rPr lang="en-US" baseline="0" dirty="0" err="1" smtClean="0"/>
              <a:t>Eulerian</a:t>
            </a:r>
            <a:r>
              <a:rPr lang="en-US" baseline="0" dirty="0" smtClean="0"/>
              <a:t> path can be as follows:</a:t>
            </a:r>
          </a:p>
          <a:p>
            <a:pPr marL="228600" indent="-228600">
              <a:buAutoNum type="arabicParenBoth"/>
            </a:pPr>
            <a:r>
              <a:rPr lang="en-US" baseline="0" dirty="0" smtClean="0"/>
              <a:t>Construct a reflected </a:t>
            </a:r>
            <a:r>
              <a:rPr lang="en-US" i="1" baseline="0" dirty="0" smtClean="0"/>
              <a:t>k</a:t>
            </a:r>
            <a:r>
              <a:rPr lang="en-US" baseline="0" dirty="0" smtClean="0"/>
              <a:t>-bit Gray code </a:t>
            </a:r>
            <a:r>
              <a:rPr lang="en-US" baseline="0" dirty="0" err="1" smtClean="0"/>
              <a:t>R</a:t>
            </a:r>
            <a:r>
              <a:rPr lang="en-US" baseline="-25000" dirty="0" err="1" smtClean="0"/>
              <a:t>k</a:t>
            </a:r>
            <a:r>
              <a:rPr lang="en-US" baseline="0" dirty="0" smtClean="0"/>
              <a:t> with initial state S</a:t>
            </a:r>
            <a:r>
              <a:rPr lang="en-US" baseline="-25000" dirty="0" smtClean="0"/>
              <a:t>0</a:t>
            </a:r>
            <a:r>
              <a:rPr lang="en-US" baseline="0" dirty="0" smtClean="0"/>
              <a:t> = 00 … 0.</a:t>
            </a:r>
          </a:p>
          <a:p>
            <a:pPr marL="228600" indent="-228600">
              <a:buAutoNum type="arabicParenBoth"/>
            </a:pPr>
            <a:r>
              <a:rPr lang="en-US" baseline="0" dirty="0" smtClean="0"/>
              <a:t>Let X = x</a:t>
            </a:r>
            <a:r>
              <a:rPr lang="en-US" baseline="-25000" dirty="0" smtClean="0"/>
              <a:t>0</a:t>
            </a:r>
            <a:r>
              <a:rPr lang="en-US" baseline="0" dirty="0" smtClean="0"/>
              <a:t>x</a:t>
            </a:r>
            <a:r>
              <a:rPr lang="en-US" baseline="-25000" dirty="0" smtClean="0"/>
              <a:t>1</a:t>
            </a:r>
            <a:r>
              <a:rPr lang="en-US" baseline="0" dirty="0" smtClean="0"/>
              <a:t> … x</a:t>
            </a:r>
            <a:r>
              <a:rPr lang="en-US" baseline="-25000" dirty="0" smtClean="0"/>
              <a:t>k-1</a:t>
            </a:r>
            <a:r>
              <a:rPr lang="en-US" baseline="0" dirty="0" smtClean="0"/>
              <a:t> denote any element of </a:t>
            </a:r>
            <a:r>
              <a:rPr lang="en-US" baseline="0" dirty="0" err="1" smtClean="0"/>
              <a:t>R</a:t>
            </a:r>
            <a:r>
              <a:rPr lang="en-US" baseline="-25000" dirty="0" err="1" smtClean="0"/>
              <a:t>k</a:t>
            </a:r>
            <a:r>
              <a:rPr lang="en-US" baseline="0" dirty="0" smtClean="0"/>
              <a:t>. Define a transformation T</a:t>
            </a:r>
            <a:r>
              <a:rPr lang="en-US" baseline="30000" dirty="0" smtClean="0"/>
              <a:t>1</a:t>
            </a:r>
            <a:r>
              <a:rPr lang="en-US" baseline="0" dirty="0" smtClean="0"/>
              <a:t> as follows: T</a:t>
            </a:r>
            <a:r>
              <a:rPr lang="en-US" baseline="30000" dirty="0" smtClean="0"/>
              <a:t>1</a:t>
            </a:r>
            <a:r>
              <a:rPr lang="en-US" baseline="0" dirty="0" smtClean="0"/>
              <a:t>(x</a:t>
            </a:r>
            <a:r>
              <a:rPr lang="en-US" baseline="-25000" dirty="0" smtClean="0"/>
              <a:t>0</a:t>
            </a:r>
            <a:r>
              <a:rPr lang="en-US" baseline="0" dirty="0" smtClean="0"/>
              <a:t>x</a:t>
            </a:r>
            <a:r>
              <a:rPr lang="en-US" baseline="-25000" dirty="0" smtClean="0"/>
              <a:t>1</a:t>
            </a:r>
            <a:r>
              <a:rPr lang="en-US" baseline="0" dirty="0" smtClean="0"/>
              <a:t> … x</a:t>
            </a:r>
            <a:r>
              <a:rPr lang="en-US" baseline="-25000" dirty="0" smtClean="0"/>
              <a:t>k-1</a:t>
            </a:r>
            <a:r>
              <a:rPr lang="en-US" baseline="0" dirty="0" smtClean="0"/>
              <a:t>) = x</a:t>
            </a:r>
            <a:r>
              <a:rPr lang="en-US" baseline="-25000" dirty="0" smtClean="0"/>
              <a:t>k-1</a:t>
            </a:r>
            <a:r>
              <a:rPr lang="en-US" baseline="0" dirty="0" smtClean="0"/>
              <a:t>‘ x</a:t>
            </a:r>
            <a:r>
              <a:rPr lang="en-US" baseline="-25000" dirty="0" smtClean="0"/>
              <a:t>0</a:t>
            </a:r>
            <a:r>
              <a:rPr lang="en-US" baseline="0" dirty="0" smtClean="0"/>
              <a:t>x</a:t>
            </a:r>
            <a:r>
              <a:rPr lang="en-US" baseline="-25000" dirty="0" smtClean="0"/>
              <a:t>1</a:t>
            </a:r>
            <a:r>
              <a:rPr lang="en-US" baseline="0" dirty="0" smtClean="0"/>
              <a:t> … x</a:t>
            </a:r>
            <a:r>
              <a:rPr lang="en-US" baseline="-25000" dirty="0" smtClean="0"/>
              <a:t>k-2</a:t>
            </a:r>
            <a:r>
              <a:rPr lang="en-US" baseline="0" dirty="0" smtClean="0"/>
              <a:t>’. Let T</a:t>
            </a:r>
            <a:r>
              <a:rPr lang="en-US" i="1" baseline="30000" dirty="0" smtClean="0"/>
              <a:t>i</a:t>
            </a:r>
            <a:r>
              <a:rPr lang="en-US" baseline="0" dirty="0" smtClean="0"/>
              <a:t> denote </a:t>
            </a:r>
            <a:r>
              <a:rPr lang="en-US" i="1" baseline="0" dirty="0" err="1" smtClean="0"/>
              <a:t>i</a:t>
            </a:r>
            <a:r>
              <a:rPr lang="en-US" baseline="0" dirty="0" smtClean="0"/>
              <a:t> consecutive applications of T</a:t>
            </a:r>
            <a:r>
              <a:rPr lang="en-US" baseline="30000" dirty="0" smtClean="0"/>
              <a:t>1</a:t>
            </a:r>
            <a:r>
              <a:rPr lang="en-US" baseline="0" dirty="0" smtClean="0"/>
              <a:t>.</a:t>
            </a:r>
          </a:p>
          <a:p>
            <a:pPr marL="228600" indent="-228600">
              <a:buAutoNum type="arabicParenBoth"/>
            </a:pPr>
            <a:r>
              <a:rPr lang="en-US" baseline="0" dirty="0" smtClean="0"/>
              <a:t>The sequence of length </a:t>
            </a:r>
            <a:r>
              <a:rPr lang="en-US" i="1" baseline="0" dirty="0" smtClean="0"/>
              <a:t>k</a:t>
            </a:r>
            <a:r>
              <a:rPr lang="en-US" baseline="0" dirty="0" smtClean="0"/>
              <a:t>2</a:t>
            </a:r>
            <a:r>
              <a:rPr lang="en-US" i="1" baseline="30000" dirty="0" smtClean="0"/>
              <a:t>k</a:t>
            </a:r>
            <a:r>
              <a:rPr lang="en-US" baseline="0" dirty="0" smtClean="0"/>
              <a:t> + 1, formed by concatenating </a:t>
            </a:r>
            <a:r>
              <a:rPr lang="en-US" baseline="0" dirty="0" err="1" smtClean="0"/>
              <a:t>R</a:t>
            </a:r>
            <a:r>
              <a:rPr lang="en-US" i="0" baseline="-25000" dirty="0" err="1" smtClean="0"/>
              <a:t>k</a:t>
            </a:r>
            <a:r>
              <a:rPr lang="en-US" baseline="0" dirty="0" smtClean="0"/>
              <a:t>, T</a:t>
            </a:r>
            <a:r>
              <a:rPr lang="en-US" baseline="30000" dirty="0" smtClean="0"/>
              <a:t>1</a:t>
            </a:r>
            <a:r>
              <a:rPr lang="en-US" baseline="0" dirty="0" smtClean="0"/>
              <a:t>(</a:t>
            </a:r>
            <a:r>
              <a:rPr lang="en-US" baseline="0" dirty="0" err="1" smtClean="0"/>
              <a:t>R</a:t>
            </a:r>
            <a:r>
              <a:rPr lang="en-US" baseline="-25000" dirty="0" err="1" smtClean="0"/>
              <a:t>k</a:t>
            </a:r>
            <a:r>
              <a:rPr lang="en-US" baseline="0" dirty="0" smtClean="0"/>
              <a:t>), T</a:t>
            </a:r>
            <a:r>
              <a:rPr lang="en-US" baseline="30000" dirty="0" smtClean="0"/>
              <a:t>2</a:t>
            </a:r>
            <a:r>
              <a:rPr lang="en-US" baseline="0" dirty="0" smtClean="0"/>
              <a:t>(</a:t>
            </a:r>
            <a:r>
              <a:rPr lang="en-US" baseline="0" dirty="0" err="1" smtClean="0"/>
              <a:t>R</a:t>
            </a:r>
            <a:r>
              <a:rPr lang="en-US" baseline="-25000" dirty="0" err="1" smtClean="0"/>
              <a:t>k</a:t>
            </a:r>
            <a:r>
              <a:rPr lang="en-US" baseline="0" dirty="0" smtClean="0"/>
              <a:t>), …, T</a:t>
            </a:r>
            <a:r>
              <a:rPr lang="en-US" baseline="30000" dirty="0" smtClean="0"/>
              <a:t>k-1</a:t>
            </a:r>
            <a:r>
              <a:rPr lang="en-US" baseline="0" dirty="0" smtClean="0"/>
              <a:t>(</a:t>
            </a:r>
            <a:r>
              <a:rPr lang="en-US" baseline="0" dirty="0" err="1" smtClean="0"/>
              <a:t>R</a:t>
            </a:r>
            <a:r>
              <a:rPr lang="en-US" baseline="-25000" dirty="0" err="1" smtClean="0"/>
              <a:t>k</a:t>
            </a:r>
            <a:r>
              <a:rPr lang="en-US" baseline="0" dirty="0" smtClean="0"/>
              <a:t>), and S</a:t>
            </a:r>
            <a:r>
              <a:rPr lang="en-US" baseline="-25000" dirty="0" smtClean="0"/>
              <a:t>0</a:t>
            </a:r>
            <a:r>
              <a:rPr lang="en-US" baseline="0" dirty="0" smtClean="0"/>
              <a:t> is the sequence of nodes visited by the desired </a:t>
            </a:r>
            <a:r>
              <a:rPr lang="en-US" baseline="0" dirty="0" err="1" smtClean="0"/>
              <a:t>Eulerian</a:t>
            </a:r>
            <a:r>
              <a:rPr lang="en-US" baseline="0" dirty="0" smtClean="0"/>
              <a:t> path.</a:t>
            </a:r>
          </a:p>
          <a:p>
            <a:pPr marL="0" indent="0">
              <a:buNone/>
            </a:pPr>
            <a:r>
              <a:rPr lang="en-US" baseline="0" dirty="0" smtClean="0"/>
              <a:t>The write sequence constructed as shown above will sensitize all the PSFs caused by transition writes affecting the base cell of a neighborhood of size </a:t>
            </a:r>
            <a:r>
              <a:rPr lang="en-US" i="1" baseline="0" dirty="0" smtClean="0"/>
              <a:t>k</a:t>
            </a:r>
            <a:r>
              <a:rPr lang="en-US" baseline="0" dirty="0" smtClean="0"/>
              <a:t>. This sequence has to be now applied to every neighborhood in the memory.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30</a:t>
            </a:fld>
            <a:endParaRPr lang="en-US"/>
          </a:p>
        </p:txBody>
      </p:sp>
    </p:spTree>
    <p:extLst>
      <p:ext uri="{BB962C8B-B14F-4D97-AF65-F5344CB8AC3E}">
        <p14:creationId xmlns:p14="http://schemas.microsoft.com/office/powerpoint/2010/main" val="30073910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Every cell in</a:t>
            </a:r>
            <a:r>
              <a:rPr lang="en-US" baseline="0" dirty="0" smtClean="0"/>
              <a:t> the </a:t>
            </a:r>
            <a:r>
              <a:rPr lang="en-US" i="1" baseline="0" dirty="0" smtClean="0"/>
              <a:t>k</a:t>
            </a:r>
            <a:r>
              <a:rPr lang="en-US" baseline="0" dirty="0" smtClean="0"/>
              <a:t>-cell neighborhood is assigned an integer number from 0 to </a:t>
            </a:r>
            <a:r>
              <a:rPr lang="en-US" i="1" baseline="0" dirty="0" smtClean="0"/>
              <a:t>k</a:t>
            </a:r>
            <a:r>
              <a:rPr lang="en-US" baseline="0" dirty="0" smtClean="0"/>
              <a:t> – 1. When the tiling neighborhood is used, then every </a:t>
            </a:r>
            <a:r>
              <a:rPr lang="en-US" i="1" baseline="0" dirty="0" smtClean="0"/>
              <a:t>k</a:t>
            </a:r>
            <a:r>
              <a:rPr lang="en-US" baseline="0" dirty="0" smtClean="0"/>
              <a:t>-cell neighborhood  in memory is marked with all members  of {0, 1, 2, …, </a:t>
            </a:r>
            <a:r>
              <a:rPr lang="en-US" i="1" baseline="0" dirty="0" smtClean="0"/>
              <a:t>k</a:t>
            </a:r>
            <a:r>
              <a:rPr lang="en-US" baseline="0" dirty="0" smtClean="0"/>
              <a:t> – 1}, as shown on the slide for 5-cell tiling neighborhood. Let </a:t>
            </a:r>
            <a:r>
              <a:rPr lang="en-US" baseline="0" dirty="0" err="1" smtClean="0"/>
              <a:t>N</a:t>
            </a:r>
            <a:r>
              <a:rPr lang="en-US" baseline="-25000" dirty="0" err="1" smtClean="0"/>
              <a:t>k</a:t>
            </a:r>
            <a:r>
              <a:rPr lang="en-US" baseline="0" dirty="0" smtClean="0"/>
              <a:t> = v</a:t>
            </a:r>
            <a:r>
              <a:rPr lang="en-US" baseline="-25000" dirty="0" smtClean="0"/>
              <a:t>0</a:t>
            </a:r>
            <a:r>
              <a:rPr lang="en-US" baseline="0" dirty="0" smtClean="0"/>
              <a:t>, v</a:t>
            </a:r>
            <a:r>
              <a:rPr lang="en-US" baseline="-25000" dirty="0" smtClean="0"/>
              <a:t>1</a:t>
            </a:r>
            <a:r>
              <a:rPr lang="en-US" baseline="0" dirty="0" smtClean="0"/>
              <a:t>, …, </a:t>
            </a:r>
            <a:r>
              <a:rPr lang="en-US" baseline="0" dirty="0" err="1" smtClean="0"/>
              <a:t>v</a:t>
            </a:r>
            <a:r>
              <a:rPr lang="en-US" baseline="-25000" dirty="0" err="1" smtClean="0"/>
              <a:t>r</a:t>
            </a:r>
            <a:r>
              <a:rPr lang="en-US" baseline="0" dirty="0" smtClean="0"/>
              <a:t>, where </a:t>
            </a:r>
            <a:r>
              <a:rPr lang="en-US" i="1" baseline="0" dirty="0" smtClean="0"/>
              <a:t>r</a:t>
            </a:r>
            <a:r>
              <a:rPr lang="en-US" baseline="0" dirty="0" smtClean="0"/>
              <a:t> = </a:t>
            </a:r>
            <a:r>
              <a:rPr lang="en-US" i="1" baseline="0" dirty="0" smtClean="0"/>
              <a:t>k</a:t>
            </a:r>
            <a:r>
              <a:rPr lang="en-US" baseline="0" dirty="0" smtClean="0"/>
              <a:t>2</a:t>
            </a:r>
            <a:r>
              <a:rPr lang="en-US" baseline="30000" dirty="0" smtClean="0"/>
              <a:t>k</a:t>
            </a:r>
            <a:r>
              <a:rPr lang="en-US" baseline="0" dirty="0" smtClean="0"/>
              <a:t>, denote the transition write sequence obtained from the </a:t>
            </a:r>
            <a:r>
              <a:rPr lang="en-US" baseline="0" dirty="0" err="1" smtClean="0"/>
              <a:t>Eulerian</a:t>
            </a:r>
            <a:r>
              <a:rPr lang="en-US" baseline="0" dirty="0" smtClean="0"/>
              <a:t> path of a </a:t>
            </a:r>
            <a:r>
              <a:rPr lang="en-US" i="1" baseline="0" dirty="0" smtClean="0"/>
              <a:t>k</a:t>
            </a:r>
            <a:r>
              <a:rPr lang="en-US" baseline="0" dirty="0" smtClean="0"/>
              <a:t>-cell neighborhood. The following procedure shows how to construct an optimal transition write sequence </a:t>
            </a:r>
            <a:r>
              <a:rPr lang="en-US" baseline="0" dirty="0" err="1" smtClean="0"/>
              <a:t>N</a:t>
            </a:r>
            <a:r>
              <a:rPr lang="en-US" baseline="-25000" dirty="0" err="1" smtClean="0"/>
              <a:t>n</a:t>
            </a:r>
            <a:r>
              <a:rPr lang="en-US" baseline="0" dirty="0" smtClean="0"/>
              <a:t> for a memory of size </a:t>
            </a:r>
            <a:r>
              <a:rPr lang="en-US" i="1" baseline="0" dirty="0" smtClean="0"/>
              <a:t>n</a:t>
            </a:r>
            <a:r>
              <a:rPr lang="en-US" baseline="0" dirty="0" smtClean="0"/>
              <a:t> with tiling neighborhoods of size </a:t>
            </a:r>
            <a:r>
              <a:rPr lang="en-US" i="1" baseline="0" dirty="0" smtClean="0"/>
              <a:t>k</a:t>
            </a:r>
            <a:r>
              <a:rPr lang="en-US" baseline="0" dirty="0" smtClean="0"/>
              <a:t>:</a:t>
            </a:r>
          </a:p>
          <a:p>
            <a:pPr marL="228600" indent="-228600">
              <a:buAutoNum type="arabicPeriod"/>
            </a:pPr>
            <a:r>
              <a:rPr lang="en-US" baseline="0" dirty="0" smtClean="0"/>
              <a:t>Generate an optimal transition write sequence </a:t>
            </a:r>
            <a:r>
              <a:rPr lang="en-US" baseline="0" dirty="0" err="1" smtClean="0"/>
              <a:t>N</a:t>
            </a:r>
            <a:r>
              <a:rPr lang="en-US" baseline="-25000" dirty="0" err="1" smtClean="0"/>
              <a:t>k</a:t>
            </a:r>
            <a:r>
              <a:rPr lang="en-US" baseline="0" dirty="0" smtClean="0"/>
              <a:t> = v</a:t>
            </a:r>
            <a:r>
              <a:rPr lang="en-US" baseline="-25000" dirty="0" smtClean="0"/>
              <a:t>0</a:t>
            </a:r>
            <a:r>
              <a:rPr lang="en-US" baseline="0" dirty="0" smtClean="0"/>
              <a:t>, v</a:t>
            </a:r>
            <a:r>
              <a:rPr lang="en-US" baseline="-25000" dirty="0" smtClean="0"/>
              <a:t>1</a:t>
            </a:r>
            <a:r>
              <a:rPr lang="en-US" baseline="0" dirty="0" smtClean="0"/>
              <a:t>, …, </a:t>
            </a:r>
            <a:r>
              <a:rPr lang="en-US" baseline="0" dirty="0" err="1" smtClean="0"/>
              <a:t>v</a:t>
            </a:r>
            <a:r>
              <a:rPr lang="en-US" baseline="-25000" dirty="0" err="1" smtClean="0"/>
              <a:t>r</a:t>
            </a:r>
            <a:r>
              <a:rPr lang="en-US" baseline="0" dirty="0" smtClean="0"/>
              <a:t>, for a </a:t>
            </a:r>
            <a:r>
              <a:rPr lang="en-US" i="1" baseline="0" dirty="0" smtClean="0"/>
              <a:t>k</a:t>
            </a:r>
            <a:r>
              <a:rPr lang="en-US" baseline="0" dirty="0" smtClean="0"/>
              <a:t>-cell neighborhood.</a:t>
            </a:r>
          </a:p>
          <a:p>
            <a:pPr marL="228600" indent="-228600">
              <a:buAutoNum type="arabicPeriod"/>
            </a:pPr>
            <a:r>
              <a:rPr lang="en-US" baseline="0" dirty="0" smtClean="0"/>
              <a:t>Assign a fixed pattern of numbers from {0, 1, 2, …, </a:t>
            </a:r>
            <a:r>
              <a:rPr lang="en-US" i="1" baseline="0" dirty="0" smtClean="0"/>
              <a:t>k</a:t>
            </a:r>
            <a:r>
              <a:rPr lang="en-US" baseline="0" dirty="0" smtClean="0"/>
              <a:t> – 1} to each member of independent neighborhoods that tile the memory.</a:t>
            </a:r>
          </a:p>
          <a:p>
            <a:pPr marL="228600" indent="-228600">
              <a:buAutoNum type="arabicPeriod"/>
            </a:pPr>
            <a:r>
              <a:rPr lang="en-US" baseline="0" dirty="0" smtClean="0"/>
              <a:t>For each v</a:t>
            </a:r>
            <a:r>
              <a:rPr lang="en-US" baseline="-25000" dirty="0" smtClean="0"/>
              <a:t>i</a:t>
            </a:r>
            <a:r>
              <a:rPr lang="en-US" baseline="0" dirty="0" smtClean="0"/>
              <a:t> in </a:t>
            </a:r>
            <a:r>
              <a:rPr lang="en-US" baseline="0" dirty="0" err="1" smtClean="0"/>
              <a:t>N</a:t>
            </a:r>
            <a:r>
              <a:rPr lang="en-US" baseline="-25000" dirty="0" err="1" smtClean="0"/>
              <a:t>k</a:t>
            </a:r>
            <a:r>
              <a:rPr lang="en-US" baseline="0" dirty="0" smtClean="0"/>
              <a:t> that writes </a:t>
            </a:r>
            <a:r>
              <a:rPr lang="en-US" i="1" baseline="0" dirty="0" smtClean="0"/>
              <a:t>x</a:t>
            </a:r>
            <a:r>
              <a:rPr lang="en-US" baseline="0" dirty="0" smtClean="0"/>
              <a:t> into cell C, from the sequence V</a:t>
            </a:r>
            <a:r>
              <a:rPr lang="en-US" baseline="-25000" dirty="0" smtClean="0"/>
              <a:t>i</a:t>
            </a:r>
            <a:r>
              <a:rPr lang="en-US" baseline="0" dirty="0" smtClean="0"/>
              <a:t> = v</a:t>
            </a:r>
            <a:r>
              <a:rPr lang="en-US" baseline="-25000" dirty="0" smtClean="0"/>
              <a:t>i,0</a:t>
            </a:r>
            <a:r>
              <a:rPr lang="en-US" baseline="0" dirty="0" smtClean="0"/>
              <a:t>, v</a:t>
            </a:r>
            <a:r>
              <a:rPr lang="en-US" baseline="-25000" dirty="0" smtClean="0"/>
              <a:t>i,1</a:t>
            </a:r>
            <a:r>
              <a:rPr lang="en-US" baseline="0" dirty="0" smtClean="0"/>
              <a:t>, …, v</a:t>
            </a:r>
            <a:r>
              <a:rPr lang="en-US" baseline="-25000" dirty="0" smtClean="0"/>
              <a:t>i,p-1</a:t>
            </a:r>
            <a:r>
              <a:rPr lang="en-US" baseline="0" dirty="0" smtClean="0"/>
              <a:t>, where </a:t>
            </a:r>
            <a:r>
              <a:rPr lang="en-US" i="1" baseline="0" dirty="0" smtClean="0"/>
              <a:t>p</a:t>
            </a:r>
            <a:r>
              <a:rPr lang="en-US" baseline="0" dirty="0" smtClean="0"/>
              <a:t> = </a:t>
            </a:r>
            <a:r>
              <a:rPr lang="en-US" i="1" baseline="0" dirty="0" smtClean="0"/>
              <a:t>n/k</a:t>
            </a:r>
            <a:r>
              <a:rPr lang="en-US" baseline="0" dirty="0" smtClean="0"/>
              <a:t>, in which </a:t>
            </a:r>
            <a:r>
              <a:rPr lang="en-US" baseline="0" dirty="0" err="1" smtClean="0"/>
              <a:t>v</a:t>
            </a:r>
            <a:r>
              <a:rPr lang="en-US" baseline="-25000" dirty="0" err="1" smtClean="0"/>
              <a:t>i,j</a:t>
            </a:r>
            <a:r>
              <a:rPr lang="en-US" baseline="0" dirty="0" smtClean="0"/>
              <a:t> writes </a:t>
            </a:r>
            <a:r>
              <a:rPr lang="en-US" i="1" baseline="0" dirty="0" smtClean="0"/>
              <a:t>x</a:t>
            </a:r>
            <a:r>
              <a:rPr lang="en-US" baseline="0" dirty="0" smtClean="0"/>
              <a:t> into any cell C’ of the memory such that the number assigned to C’ is equal to the number assigned to C, for 0 ≤ </a:t>
            </a:r>
            <a:r>
              <a:rPr lang="en-US" i="1" baseline="0" dirty="0" smtClean="0"/>
              <a:t>j</a:t>
            </a:r>
            <a:r>
              <a:rPr lang="en-US" baseline="0" dirty="0" smtClean="0"/>
              <a:t> ≤ </a:t>
            </a:r>
            <a:r>
              <a:rPr lang="en-US" i="1" baseline="0" dirty="0" smtClean="0"/>
              <a:t>p</a:t>
            </a:r>
            <a:r>
              <a:rPr lang="en-US" baseline="0" dirty="0" smtClean="0"/>
              <a:t>-1. Thus V</a:t>
            </a:r>
            <a:r>
              <a:rPr lang="en-US" baseline="-25000" dirty="0" smtClean="0"/>
              <a:t>i</a:t>
            </a:r>
            <a:r>
              <a:rPr lang="en-US" baseline="0" dirty="0" smtClean="0"/>
              <a:t> performs the same operation as v</a:t>
            </a:r>
            <a:r>
              <a:rPr lang="en-US" baseline="-25000" dirty="0" smtClean="0"/>
              <a:t>i</a:t>
            </a:r>
            <a:r>
              <a:rPr lang="en-US" baseline="0" dirty="0" smtClean="0"/>
              <a:t> on cell in the same position in each independent neighborhood.</a:t>
            </a:r>
          </a:p>
          <a:p>
            <a:pPr marL="228600" indent="-228600">
              <a:buAutoNum type="arabicPeriod"/>
            </a:pPr>
            <a:r>
              <a:rPr lang="en-US" baseline="0" dirty="0" err="1" smtClean="0"/>
              <a:t>N</a:t>
            </a:r>
            <a:r>
              <a:rPr lang="en-US" baseline="-25000" dirty="0" err="1" smtClean="0"/>
              <a:t>n</a:t>
            </a:r>
            <a:r>
              <a:rPr lang="en-US" baseline="0" dirty="0" smtClean="0"/>
              <a:t> is formed by concatenating the sequences V</a:t>
            </a:r>
            <a:r>
              <a:rPr lang="en-US" baseline="-25000" dirty="0" smtClean="0"/>
              <a:t>0</a:t>
            </a:r>
            <a:r>
              <a:rPr lang="en-US" baseline="0" dirty="0" smtClean="0"/>
              <a:t>, V</a:t>
            </a:r>
            <a:r>
              <a:rPr lang="en-US" baseline="-25000" dirty="0" smtClean="0"/>
              <a:t>1</a:t>
            </a:r>
            <a:r>
              <a:rPr lang="en-US" baseline="0" dirty="0" smtClean="0"/>
              <a:t>, …, V</a:t>
            </a:r>
            <a:r>
              <a:rPr lang="en-US" baseline="-25000" dirty="0" smtClean="0"/>
              <a:t>r-1</a:t>
            </a:r>
            <a:r>
              <a:rPr lang="en-US" baseline="0" dirty="0" smtClean="0"/>
              <a:t>, where </a:t>
            </a:r>
            <a:r>
              <a:rPr lang="en-US" i="1" baseline="0" dirty="0" smtClean="0"/>
              <a:t>r</a:t>
            </a:r>
            <a:r>
              <a:rPr lang="en-US" baseline="0" dirty="0" smtClean="0"/>
              <a:t> = </a:t>
            </a:r>
            <a:r>
              <a:rPr lang="en-US" i="1" baseline="0" dirty="0" smtClean="0"/>
              <a:t>k</a:t>
            </a:r>
            <a:r>
              <a:rPr lang="en-US" baseline="0" dirty="0" smtClean="0"/>
              <a:t>2</a:t>
            </a:r>
            <a:r>
              <a:rPr lang="en-US" baseline="30000" dirty="0" smtClean="0"/>
              <a:t>k</a:t>
            </a:r>
            <a:r>
              <a:rPr lang="en-US" baseline="0" dirty="0" smtClean="0"/>
              <a:t>.</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31</a:t>
            </a:fld>
            <a:endParaRPr lang="en-US"/>
          </a:p>
        </p:txBody>
      </p:sp>
    </p:spTree>
    <p:extLst>
      <p:ext uri="{BB962C8B-B14F-4D97-AF65-F5344CB8AC3E}">
        <p14:creationId xmlns:p14="http://schemas.microsoft.com/office/powerpoint/2010/main" val="16030948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lnSpcReduction="2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This slide illustrates</a:t>
            </a:r>
            <a:r>
              <a:rPr lang="en-US" baseline="0" dirty="0" smtClean="0"/>
              <a:t> empirical test coverage results for two SRAM designs when applying different types of memory test. All data have been collected by using test results for a few hundred samples of tested memories. Successive rows of the diagram correspond to several test schemes, including the most popular marches. The X axis represent the actual fault coverage. Just to summarize the previous discussion – recall that </a:t>
            </a:r>
            <a:r>
              <a:rPr lang="en-US" sz="1200" kern="1200" baseline="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he MSCAN and checkerboard tests are the simplest test algorithms among the traditional tests. The MSCAN test covers all SAF, however does not cover TF, CF, AF. The checkerboard test also covers all SAF, but not all TF, CF, AF are detected. The GALPAT and walking 1/0 have the same algorithm except the read operation’s cell access order. The GALPAT and walking 1/0 detect all AF, SAF, TF, and CF. The sliding diagonal was developed to shorten the GALPAT algorithm. It covers all SAF and TF, however fails to cover all AF and CF. The butterfly test was also developed to reduce the GALPAT test which requires a long testing time for a large memory array. This algorithm covers all SAF, but not all AF are detected. </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March tests have been proposed to detect TF, CF, as well as SAF while traditional tests failed to detect TF and CF. March test algorithms are superior to detect faults other than SAF, and they also have reduced test time. MATS detects all SAF and AF if the technology is known. MATS+ allows two or more cells having different values to be read simultaneously. It also detects all SAF and AF. Marching 1/0 algorithm detects all SAF and TF. MATS++ algorithm optimized the marching 1/0 algorithm to reduce the march element since the marching 1/0 is not an irredundant test. March X1 detects AF, SAF, TF, and </a:t>
            </a:r>
            <a:r>
              <a:rPr lang="en-US" sz="1200" kern="1200" dirty="0" err="1" smtClean="0">
                <a:solidFill>
                  <a:schemeClr val="tx1"/>
                </a:solidFill>
                <a:effectLst/>
                <a:latin typeface="+mn-lt"/>
                <a:ea typeface="+mn-ea"/>
                <a:cs typeface="+mn-cs"/>
              </a:rPr>
              <a:t>CFin</a:t>
            </a:r>
            <a:r>
              <a:rPr lang="en-US" sz="1200" kern="1200" dirty="0" smtClean="0">
                <a:solidFill>
                  <a:schemeClr val="tx1"/>
                </a:solidFill>
                <a:effectLst/>
                <a:latin typeface="+mn-lt"/>
                <a:ea typeface="+mn-ea"/>
                <a:cs typeface="+mn-cs"/>
              </a:rPr>
              <a:t> (inversion coupling fault). March C- detects </a:t>
            </a:r>
            <a:r>
              <a:rPr lang="en-US" sz="1200" kern="1200" dirty="0" err="1" smtClean="0">
                <a:solidFill>
                  <a:schemeClr val="tx1"/>
                </a:solidFill>
                <a:effectLst/>
                <a:latin typeface="+mn-lt"/>
                <a:ea typeface="+mn-ea"/>
                <a:cs typeface="+mn-cs"/>
              </a:rPr>
              <a:t>CFin</a:t>
            </a:r>
            <a:r>
              <a:rPr lang="en-US" sz="1200" kern="1200" dirty="0" smtClean="0">
                <a:solidFill>
                  <a:schemeClr val="tx1"/>
                </a:solidFill>
                <a:effectLst/>
                <a:latin typeface="+mn-lt"/>
                <a:ea typeface="+mn-ea"/>
                <a:cs typeface="+mn-cs"/>
              </a:rPr>
              <a:t> (inversion coupling fault), </a:t>
            </a:r>
            <a:r>
              <a:rPr lang="en-US" sz="1200" kern="1200" dirty="0" err="1" smtClean="0">
                <a:solidFill>
                  <a:schemeClr val="tx1"/>
                </a:solidFill>
                <a:effectLst/>
                <a:latin typeface="+mn-lt"/>
                <a:ea typeface="+mn-ea"/>
                <a:cs typeface="+mn-cs"/>
              </a:rPr>
              <a:t>CFid</a:t>
            </a:r>
            <a:r>
              <a:rPr lang="en-US" sz="1200" kern="1200" dirty="0" smtClean="0">
                <a:solidFill>
                  <a:schemeClr val="tx1"/>
                </a:solidFill>
                <a:effectLst/>
                <a:latin typeface="+mn-lt"/>
                <a:ea typeface="+mn-ea"/>
                <a:cs typeface="+mn-cs"/>
              </a:rPr>
              <a:t> (idempotent coupling fault), </a:t>
            </a:r>
            <a:r>
              <a:rPr lang="en-US" sz="1200" kern="1200" dirty="0" err="1" smtClean="0">
                <a:solidFill>
                  <a:schemeClr val="tx1"/>
                </a:solidFill>
                <a:effectLst/>
                <a:latin typeface="+mn-lt"/>
                <a:ea typeface="+mn-ea"/>
                <a:cs typeface="+mn-cs"/>
              </a:rPr>
              <a:t>CFst</a:t>
            </a:r>
            <a:r>
              <a:rPr lang="en-US" sz="1200" kern="1200" dirty="0" smtClean="0">
                <a:solidFill>
                  <a:schemeClr val="tx1"/>
                </a:solidFill>
                <a:effectLst/>
                <a:latin typeface="+mn-lt"/>
                <a:ea typeface="+mn-ea"/>
                <a:cs typeface="+mn-cs"/>
              </a:rPr>
              <a:t> (state coupling fault), </a:t>
            </a:r>
            <a:r>
              <a:rPr lang="en-US" sz="1200" kern="1200" dirty="0" err="1" smtClean="0">
                <a:solidFill>
                  <a:schemeClr val="tx1"/>
                </a:solidFill>
                <a:effectLst/>
                <a:latin typeface="+mn-lt"/>
                <a:ea typeface="+mn-ea"/>
                <a:cs typeface="+mn-cs"/>
              </a:rPr>
              <a:t>CFdyn</a:t>
            </a:r>
            <a:r>
              <a:rPr lang="en-US" sz="1200" kern="1200" dirty="0" smtClean="0">
                <a:solidFill>
                  <a:schemeClr val="tx1"/>
                </a:solidFill>
                <a:effectLst/>
                <a:latin typeface="+mn-lt"/>
                <a:ea typeface="+mn-ea"/>
                <a:cs typeface="+mn-cs"/>
              </a:rPr>
              <a:t> (dynamic 2–coupling fault) as well as SAF, AF and TF. March C- is an optimum test obtained from the March C test by reducing march element, which does not affect the fault coverage. March A is a well known to detect linked </a:t>
            </a:r>
            <a:r>
              <a:rPr lang="en-US" sz="1200" kern="1200" dirty="0" err="1" smtClean="0">
                <a:solidFill>
                  <a:schemeClr val="tx1"/>
                </a:solidFill>
                <a:effectLst/>
                <a:latin typeface="+mn-lt"/>
                <a:ea typeface="+mn-ea"/>
                <a:cs typeface="+mn-cs"/>
              </a:rPr>
              <a:t>CFid</a:t>
            </a:r>
            <a:r>
              <a:rPr lang="en-US" sz="1200" kern="1200" dirty="0" smtClean="0">
                <a:solidFill>
                  <a:schemeClr val="tx1"/>
                </a:solidFill>
                <a:effectLst/>
                <a:latin typeface="+mn-lt"/>
                <a:ea typeface="+mn-ea"/>
                <a:cs typeface="+mn-cs"/>
              </a:rPr>
              <a:t>. It is the shortest algorithm to detect AF, SAF, linked </a:t>
            </a:r>
            <a:r>
              <a:rPr lang="en-US" sz="1200" kern="1200" dirty="0" err="1" smtClean="0">
                <a:solidFill>
                  <a:schemeClr val="tx1"/>
                </a:solidFill>
                <a:effectLst/>
                <a:latin typeface="+mn-lt"/>
                <a:ea typeface="+mn-ea"/>
                <a:cs typeface="+mn-cs"/>
              </a:rPr>
              <a:t>CFid</a:t>
            </a:r>
            <a:r>
              <a:rPr lang="en-US" sz="1200" kern="1200" dirty="0" smtClean="0">
                <a:solidFill>
                  <a:schemeClr val="tx1"/>
                </a:solidFill>
                <a:effectLst/>
                <a:latin typeface="+mn-lt"/>
                <a:ea typeface="+mn-ea"/>
                <a:cs typeface="+mn-cs"/>
              </a:rPr>
              <a:t>, and unlinked TF. March B detects SAF, TF, AF, </a:t>
            </a:r>
            <a:r>
              <a:rPr lang="en-US" sz="1200" kern="1200" dirty="0" err="1" smtClean="0">
                <a:solidFill>
                  <a:schemeClr val="tx1"/>
                </a:solidFill>
                <a:effectLst/>
                <a:latin typeface="+mn-lt"/>
                <a:ea typeface="+mn-ea"/>
                <a:cs typeface="+mn-cs"/>
              </a:rPr>
              <a:t>CFid</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CFin</a:t>
            </a:r>
            <a:r>
              <a:rPr lang="en-US" sz="1200" kern="1200" dirty="0" smtClean="0">
                <a:solidFill>
                  <a:schemeClr val="tx1"/>
                </a:solidFill>
                <a:effectLst/>
                <a:latin typeface="+mn-lt"/>
                <a:ea typeface="+mn-ea"/>
                <a:cs typeface="+mn-cs"/>
              </a:rPr>
              <a:t>, and it is an irredundant test set. </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32</a:t>
            </a:fld>
            <a:endParaRPr lang="en-US"/>
          </a:p>
        </p:txBody>
      </p:sp>
    </p:spTree>
    <p:extLst>
      <p:ext uri="{BB962C8B-B14F-4D97-AF65-F5344CB8AC3E}">
        <p14:creationId xmlns:p14="http://schemas.microsoft.com/office/powerpoint/2010/main" val="295621699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Word-oriented memories</a:t>
            </a:r>
            <a:r>
              <a:rPr lang="en-US" baseline="0" dirty="0" smtClean="0"/>
              <a:t> contain more than a single bit per word. Read operations read therefore a number of cells in parallel, write operations write data into these cells whereby the data to be written into each cell can be specified independently of the data for the other cells. The address decoder accesses the memory chip at the word level such that address faults within a word do not occur. The fact that a memory is </a:t>
            </a:r>
            <a:r>
              <a:rPr lang="en-US" i="1" baseline="0" dirty="0" smtClean="0"/>
              <a:t>w</a:t>
            </a:r>
            <a:r>
              <a:rPr lang="en-US" baseline="0" dirty="0" smtClean="0"/>
              <a:t> bits wide does not impact the detectability of stuck-at and transition faults as they involve only a single cell. In principle, the tests for these faults (as shown earlier) can be used for word-oriented memory. However, they have to be modified as follows: </a:t>
            </a:r>
          </a:p>
          <a:p>
            <a:pPr marL="228600" indent="-228600">
              <a:buFont typeface="Arial"/>
              <a:buChar char="•"/>
            </a:pPr>
            <a:r>
              <a:rPr lang="en-US" baseline="0" dirty="0" smtClean="0"/>
              <a:t>all w0 (or w1) operations should be replaced with </a:t>
            </a:r>
            <a:r>
              <a:rPr lang="en-US" i="1" baseline="0" dirty="0" smtClean="0"/>
              <a:t>w</a:t>
            </a:r>
            <a:r>
              <a:rPr lang="en-US" baseline="0" dirty="0" smtClean="0"/>
              <a:t>-data background (or </a:t>
            </a:r>
            <a:r>
              <a:rPr lang="en-US" i="1" baseline="0" dirty="0" smtClean="0"/>
              <a:t>w</a:t>
            </a:r>
            <a:r>
              <a:rPr lang="en-US" baseline="0" dirty="0" smtClean="0"/>
              <a:t>-inverted data background) , where any data background is acceptable, </a:t>
            </a:r>
          </a:p>
          <a:p>
            <a:pPr marL="228600" indent="-228600">
              <a:buFont typeface="Arial"/>
              <a:buChar char="•"/>
            </a:pPr>
            <a:r>
              <a:rPr lang="en-US" baseline="0" dirty="0" smtClean="0"/>
              <a:t>r0 and r1 operations have to be changed accordingly. </a:t>
            </a:r>
          </a:p>
          <a:p>
            <a:pPr marL="0" indent="0">
              <a:buNone/>
            </a:pPr>
            <a:r>
              <a:rPr lang="en-US" baseline="0" dirty="0" smtClean="0"/>
              <a:t>When it comes to testing coupling or bridging faults, data background must be selected more carefully. For example, in order to be able to detect a SCF between cells in a word, all four states of two arbitrary cells </a:t>
            </a:r>
            <a:r>
              <a:rPr lang="en-US" i="1" baseline="0" dirty="0" err="1" smtClean="0"/>
              <a:t>i</a:t>
            </a:r>
            <a:r>
              <a:rPr lang="en-US" baseline="0" dirty="0" smtClean="0"/>
              <a:t> and </a:t>
            </a:r>
            <a:r>
              <a:rPr lang="en-US" i="1" baseline="0" dirty="0" smtClean="0"/>
              <a:t>j</a:t>
            </a:r>
            <a:r>
              <a:rPr lang="en-US" baseline="0" dirty="0" smtClean="0"/>
              <a:t> should be checked. Thus, the number of data backgrounds required to check half of these states (the second part will be examined with the inverted data) is log</a:t>
            </a:r>
            <a:r>
              <a:rPr lang="en-US" baseline="-25000" dirty="0" smtClean="0"/>
              <a:t>2</a:t>
            </a:r>
            <a:r>
              <a:rPr lang="en-US" i="1" baseline="0" dirty="0" smtClean="0"/>
              <a:t>w</a:t>
            </a:r>
            <a:r>
              <a:rPr lang="en-US" baseline="0" dirty="0" smtClean="0"/>
              <a:t> + 1. For </a:t>
            </a:r>
            <a:r>
              <a:rPr lang="en-US" i="1" baseline="0" dirty="0" smtClean="0"/>
              <a:t>w</a:t>
            </a:r>
            <a:r>
              <a:rPr lang="en-US" baseline="0" dirty="0" smtClean="0"/>
              <a:t> = 8, the recommended backgrounds (normal and inverse) are shown on the slide.</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33</a:t>
            </a:fld>
            <a:endParaRPr lang="en-US"/>
          </a:p>
        </p:txBody>
      </p:sp>
    </p:spTree>
    <p:extLst>
      <p:ext uri="{BB962C8B-B14F-4D97-AF65-F5344CB8AC3E}">
        <p14:creationId xmlns:p14="http://schemas.microsoft.com/office/powerpoint/2010/main" val="62781626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This slide</a:t>
            </a:r>
            <a:r>
              <a:rPr lang="en-US" baseline="0" dirty="0" smtClean="0"/>
              <a:t> illustrates how a few simple march elements are conducted on word-oriented memory when using different data backgrounds. Note that </a:t>
            </a:r>
            <a:r>
              <a:rPr lang="en-US" baseline="0" dirty="0" err="1" smtClean="0"/>
              <a:t>wb</a:t>
            </a:r>
            <a:r>
              <a:rPr lang="en-US" baseline="0" dirty="0" smtClean="0"/>
              <a:t>, </a:t>
            </a:r>
            <a:r>
              <a:rPr lang="en-US" baseline="0" dirty="0" err="1" smtClean="0"/>
              <a:t>wib</a:t>
            </a:r>
            <a:r>
              <a:rPr lang="en-US" baseline="0" dirty="0" smtClean="0"/>
              <a:t>, and </a:t>
            </a:r>
            <a:r>
              <a:rPr lang="en-US" baseline="0" dirty="0" err="1" smtClean="0"/>
              <a:t>rb</a:t>
            </a:r>
            <a:r>
              <a:rPr lang="en-US" baseline="0" dirty="0" smtClean="0"/>
              <a:t> correspond to write-background, write-inverse-background, and read-background operations, respectively.</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34</a:t>
            </a:fld>
            <a:endParaRPr lang="en-US"/>
          </a:p>
        </p:txBody>
      </p:sp>
    </p:spTree>
    <p:extLst>
      <p:ext uri="{BB962C8B-B14F-4D97-AF65-F5344CB8AC3E}">
        <p14:creationId xmlns:p14="http://schemas.microsoft.com/office/powerpoint/2010/main" val="9319034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lnSpcReduction="10000"/>
          </a:bodyPr>
          <a:lstStyle/>
          <a:p>
            <a:r>
              <a:rPr lang="en-US" sz="1200" kern="1200" dirty="0" smtClean="0">
                <a:solidFill>
                  <a:schemeClr val="tx1"/>
                </a:solidFill>
                <a:effectLst/>
                <a:latin typeface="+mn-lt"/>
                <a:ea typeface="+mn-ea"/>
                <a:cs typeface="+mn-cs"/>
              </a:rPr>
              <a:t>A functional model employed for ROMs remains similar to that of RAMs with relevant fault types such as stuck-</a:t>
            </a:r>
            <a:r>
              <a:rPr lang="en-US" sz="1200" kern="1200" dirty="0" err="1" smtClean="0">
                <a:solidFill>
                  <a:schemeClr val="tx1"/>
                </a:solidFill>
                <a:effectLst/>
                <a:latin typeface="+mn-lt"/>
                <a:ea typeface="+mn-ea"/>
                <a:cs typeface="+mn-cs"/>
              </a:rPr>
              <a:t>ats</a:t>
            </a:r>
            <a:r>
              <a:rPr lang="en-US" sz="1200" kern="1200" dirty="0" smtClean="0">
                <a:solidFill>
                  <a:schemeClr val="tx1"/>
                </a:solidFill>
                <a:effectLst/>
                <a:latin typeface="+mn-lt"/>
                <a:ea typeface="+mn-ea"/>
                <a:cs typeface="+mn-cs"/>
              </a:rPr>
              <a:t> and bridges being tackled through functional test algorithms. Also, all addressing malfunctions are covered by memory cell stuck-at fault tests as there are no writes in the mission mode. Typically, the basic test reads successive memory cells, and processes output responses by performing a polynomial division to compute a cyclic redundancy code (signature). The same procedure can be used to detect certain classes of dynamic faults provided memory cells are designed with additional DFT features.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main strategy for ROM diagnosis is to have users provide an initialization file that describes the content of the ROM. The initialization sequence can be random as far as the test is concerned. During the MBIST session, the content of the ROM is read multiple times using different addressing schemes and compressed into a signature. The signature is downloaded at the very end of the algorithm. Although the data transferred to the memory is minimal, the diagnostic procedures employed for ROMs are complex. Current techniques either rely on downloading the signature value at certain intervals (based on binary search techniques) such that one can corner the test step when the MISR gets corrupted. Some other techniques suggest downloading the content of the entire ROM when a failure occurs. Such techniques can get to the failing address and data, but they are complicated, time consuming, and often prohibitive in practice. Therefore, additional hardware is added to allow downloading the content of the entire ROM. As the ROM needs to be stopped after every read operation, the time needed to diagnose ROM failures increases significantly.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35</a:t>
            </a:fld>
            <a:endParaRPr lang="en-US"/>
          </a:p>
        </p:txBody>
      </p:sp>
    </p:spTree>
    <p:extLst>
      <p:ext uri="{BB962C8B-B14F-4D97-AF65-F5344CB8AC3E}">
        <p14:creationId xmlns:p14="http://schemas.microsoft.com/office/powerpoint/2010/main" val="27815395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Following a significant increase in the chip area occupied by memory arrays, the International Technology Roadmap for Semiconductors predicts memories to take up more than 90% of the silicon area within the decade. Due to their extremely large scale of integration, many types of failures such as time-related or complex read faults, often not seen earlier, originate in the highest density areas of semiconductor chips.</a:t>
            </a:r>
            <a:r>
              <a:rPr lang="en-US" dirty="0" smtClean="0">
                <a:effectLst/>
              </a:rPr>
              <a:t> </a:t>
            </a:r>
            <a:r>
              <a:rPr lang="en-US" sz="1200" kern="1200" dirty="0" smtClean="0">
                <a:solidFill>
                  <a:schemeClr val="tx1"/>
                </a:solidFill>
                <a:effectLst/>
                <a:latin typeface="+mn-lt"/>
                <a:ea typeface="+mn-ea"/>
                <a:cs typeface="+mn-cs"/>
              </a:rPr>
              <a:t>In order to perform a high quality test, the memory built-in self-test (MBIST) has emerged as a valuable choice due to:</a:t>
            </a:r>
          </a:p>
          <a:p>
            <a:pPr marL="171450" lvl="0" indent="-171450">
              <a:buFont typeface="Arial"/>
              <a:buChar char="•"/>
            </a:pPr>
            <a:r>
              <a:rPr lang="en-US" sz="1200" kern="1200" dirty="0" smtClean="0">
                <a:solidFill>
                  <a:schemeClr val="tx1"/>
                </a:solidFill>
                <a:effectLst/>
                <a:latin typeface="+mn-lt"/>
                <a:ea typeface="+mn-ea"/>
                <a:cs typeface="+mn-cs"/>
              </a:rPr>
              <a:t>very regular test patterns and expected responses that can be generated, compressed, and stored by using a relatively simple testing circuitry, </a:t>
            </a:r>
          </a:p>
          <a:p>
            <a:pPr marL="171450" lvl="0" indent="-171450">
              <a:buFont typeface="Arial"/>
              <a:buChar char="•"/>
            </a:pPr>
            <a:r>
              <a:rPr lang="en-US" sz="1200" kern="1200" dirty="0" smtClean="0">
                <a:solidFill>
                  <a:schemeClr val="tx1"/>
                </a:solidFill>
                <a:effectLst/>
                <a:latin typeface="+mn-lt"/>
                <a:ea typeface="+mn-ea"/>
                <a:cs typeface="+mn-cs"/>
              </a:rPr>
              <a:t>the reduced number of input/output channels</a:t>
            </a:r>
            <a:r>
              <a:rPr lang="en-US"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they usually suffice to control BIST operations such as activation, scan-in, scan-out, and others,</a:t>
            </a:r>
          </a:p>
          <a:p>
            <a:pPr marL="171450" lvl="0" indent="-171450">
              <a:buFont typeface="Arial"/>
              <a:buChar char="•"/>
            </a:pPr>
            <a:r>
              <a:rPr lang="en-US" sz="1200" kern="1200" dirty="0" smtClean="0">
                <a:solidFill>
                  <a:schemeClr val="tx1"/>
                </a:solidFill>
                <a:effectLst/>
                <a:latin typeface="+mn-lt"/>
                <a:ea typeface="+mn-ea"/>
                <a:cs typeface="+mn-cs"/>
              </a:rPr>
              <a:t>on-chip location of the entire test logic; in particular it facilitates at-speed testing allowing detection of time-related faults. </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36</a:t>
            </a:fld>
            <a:endParaRPr lang="en-US"/>
          </a:p>
        </p:txBody>
      </p:sp>
    </p:spTree>
    <p:extLst>
      <p:ext uri="{BB962C8B-B14F-4D97-AF65-F5344CB8AC3E}">
        <p14:creationId xmlns:p14="http://schemas.microsoft.com/office/powerpoint/2010/main" val="321517926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Although certain MBIST controllers are designed as hard-wired finite state machines, in majority of cases some flexibility is needed to operate memory test logic. Consequently, more popular implementations comprise programmable (micro-coded) devices that can be customized to meet requirements of up-to-date embedded memory structures. In order to test memory against time-related faults, it must be tested at speed. However, a relatively low bandwidth at the I/O channels makes it impossible to quickly download failing signatures or address location of failing sites. This problem grows in significance when another fault is detected while downloading the previous diagnostic data. Hence, many BIST schemes are modified to enable one of the following two modes of operation:</a:t>
            </a:r>
            <a:r>
              <a:rPr lang="en-US" dirty="0" smtClean="0">
                <a:effectLst/>
              </a:rPr>
              <a:t> </a:t>
            </a:r>
          </a:p>
          <a:p>
            <a:pPr marL="171450" lvl="0" indent="-171450" algn="l">
              <a:buFont typeface="Arial"/>
              <a:buChar char="•"/>
            </a:pPr>
            <a:r>
              <a:rPr lang="en-US" sz="1200" kern="1200" dirty="0" smtClean="0">
                <a:solidFill>
                  <a:schemeClr val="tx1"/>
                </a:solidFill>
                <a:effectLst/>
                <a:latin typeface="+mn-lt"/>
                <a:ea typeface="+mn-ea"/>
                <a:cs typeface="+mn-cs"/>
              </a:rPr>
              <a:t>pause and resume – assuming a single register to store the failing data, the BIST controller goes into a hold mode; once the information is completely scanned out, the BIST controller resumes its operations,</a:t>
            </a:r>
          </a:p>
          <a:p>
            <a:pPr marL="171450" indent="-171450" algn="l">
              <a:buFont typeface="Arial"/>
              <a:buChar char="•"/>
            </a:pPr>
            <a:r>
              <a:rPr lang="en-US" sz="1200" kern="1200" dirty="0" smtClean="0">
                <a:solidFill>
                  <a:schemeClr val="tx1"/>
                </a:solidFill>
                <a:effectLst/>
                <a:latin typeface="+mn-lt"/>
                <a:ea typeface="+mn-ea"/>
                <a:cs typeface="+mn-cs"/>
              </a:rPr>
              <a:t>stop and restart – the BIST controller moves to its initial state once a fault is detected and the corresponding diagnostic data is flashed out; this way one can still detect defects related to timing problems between the address where the controller is currently holding and the next target location (where it otherwise would resume its operations); clearly, in successive repetitions the controller skips monitoring the memory output until it crosses the last failing step.</a:t>
            </a:r>
            <a:r>
              <a:rPr lang="en-US" dirty="0" smtClean="0">
                <a:effectLst/>
              </a:rPr>
              <a:t>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37</a:t>
            </a:fld>
            <a:endParaRPr lang="en-US"/>
          </a:p>
        </p:txBody>
      </p:sp>
    </p:spTree>
    <p:extLst>
      <p:ext uri="{BB962C8B-B14F-4D97-AF65-F5344CB8AC3E}">
        <p14:creationId xmlns:p14="http://schemas.microsoft.com/office/powerpoint/2010/main" val="298139283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An example of parallel memory BIST architecture is shown on the slide. The march algorithms can be easily implemented in</a:t>
            </a:r>
            <a:r>
              <a:rPr lang="en-US" baseline="0" dirty="0" smtClean="0"/>
              <a:t> </a:t>
            </a:r>
            <a:r>
              <a:rPr lang="en-US" dirty="0" smtClean="0"/>
              <a:t>this environment by a BIST controller. A steering logic placed around the</a:t>
            </a:r>
            <a:r>
              <a:rPr lang="en-US" baseline="0" dirty="0" smtClean="0"/>
              <a:t> </a:t>
            </a:r>
            <a:r>
              <a:rPr lang="en-US" dirty="0" smtClean="0"/>
              <a:t>memory consists of multiplexing circuitry enabling the memory to be fed</a:t>
            </a:r>
            <a:r>
              <a:rPr lang="en-US" baseline="0" dirty="0" smtClean="0"/>
              <a:t> </a:t>
            </a:r>
            <a:r>
              <a:rPr lang="en-US" dirty="0" smtClean="0"/>
              <a:t>during a self-test mode by the controller, rather than by the mission logic.</a:t>
            </a:r>
            <a:r>
              <a:rPr lang="en-US" baseline="0" dirty="0" smtClean="0"/>
              <a:t> </a:t>
            </a:r>
            <a:r>
              <a:rPr lang="en-US" dirty="0" smtClean="0"/>
              <a:t>Although the march tests normally write and read words of either all 0s or</a:t>
            </a:r>
            <a:r>
              <a:rPr lang="en-US" baseline="0" dirty="0" smtClean="0"/>
              <a:t> </a:t>
            </a:r>
            <a:r>
              <a:rPr lang="en-US" dirty="0" smtClean="0"/>
              <a:t>all 1s, recall that their detection capability can be significantly improved by using</a:t>
            </a:r>
            <a:r>
              <a:rPr lang="en-US" baseline="0" dirty="0" smtClean="0"/>
              <a:t> </a:t>
            </a:r>
            <a:r>
              <a:rPr lang="en-US" dirty="0" smtClean="0"/>
              <a:t>different data backgrounds. Thus, the BIST controller uses patterns like</a:t>
            </a:r>
            <a:r>
              <a:rPr lang="en-US" baseline="0" dirty="0" smtClean="0"/>
              <a:t> </a:t>
            </a:r>
            <a:r>
              <a:rPr lang="en-US" dirty="0" smtClean="0"/>
              <a:t>00001111, 00110011, 01010101, etc., instead of all 0s, and then their</a:t>
            </a:r>
            <a:r>
              <a:rPr lang="en-US" baseline="0" dirty="0" smtClean="0"/>
              <a:t> </a:t>
            </a:r>
            <a:r>
              <a:rPr lang="en-US" dirty="0" smtClean="0"/>
              <a:t>complements instead of all 1s. The test response processing can be carried</a:t>
            </a:r>
            <a:r>
              <a:rPr lang="en-US" baseline="0" dirty="0" smtClean="0"/>
              <a:t> </a:t>
            </a:r>
            <a:r>
              <a:rPr lang="en-US" dirty="0" smtClean="0"/>
              <a:t>out using an MISR or by employing a comparator. The latter solution is of</a:t>
            </a:r>
            <a:r>
              <a:rPr lang="en-US" baseline="0" dirty="0" smtClean="0"/>
              <a:t> </a:t>
            </a:r>
            <a:r>
              <a:rPr lang="en-US" dirty="0" smtClean="0"/>
              <a:t>practical importance as the read</a:t>
            </a:r>
            <a:r>
              <a:rPr lang="en-US" baseline="0" dirty="0" smtClean="0"/>
              <a:t> </a:t>
            </a:r>
            <a:r>
              <a:rPr lang="en-US" dirty="0" smtClean="0"/>
              <a:t>data expected for a fault-free memory</a:t>
            </a:r>
            <a:r>
              <a:rPr lang="en-US" baseline="0" dirty="0" smtClean="0"/>
              <a:t> </a:t>
            </a:r>
            <a:r>
              <a:rPr lang="en-US" dirty="0" smtClean="0"/>
              <a:t>can be efficiently recreated on the fly due to high regularity of the march</a:t>
            </a:r>
            <a:r>
              <a:rPr lang="en-US" baseline="0" dirty="0" smtClean="0"/>
              <a:t> </a:t>
            </a:r>
            <a:r>
              <a:rPr lang="en-US" dirty="0" smtClean="0"/>
              <a:t>tests.</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38</a:t>
            </a:fld>
            <a:endParaRPr lang="en-US"/>
          </a:p>
        </p:txBody>
      </p:sp>
    </p:spTree>
    <p:extLst>
      <p:ext uri="{BB962C8B-B14F-4D97-AF65-F5344CB8AC3E}">
        <p14:creationId xmlns:p14="http://schemas.microsoft.com/office/powerpoint/2010/main" val="36246140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Test generators used by memory BIST schemes consists of an address generator and a data generator. The first module is usually</a:t>
            </a:r>
            <a:r>
              <a:rPr lang="en-US" baseline="0" dirty="0" smtClean="0"/>
              <a:t> </a:t>
            </a:r>
            <a:r>
              <a:rPr lang="en-US" dirty="0" smtClean="0"/>
              <a:t>implemented by means of a counter, an LFSR, or a microprocessor.</a:t>
            </a:r>
            <a:r>
              <a:rPr lang="en-US" baseline="0" dirty="0" smtClean="0"/>
              <a:t> </a:t>
            </a:r>
            <a:r>
              <a:rPr lang="en-US" dirty="0" smtClean="0"/>
              <a:t>The actual data is produced by an LFSR, a finite state machine</a:t>
            </a:r>
            <a:r>
              <a:rPr lang="en-US" baseline="0" dirty="0" smtClean="0"/>
              <a:t> (FSM)</a:t>
            </a:r>
            <a:r>
              <a:rPr lang="en-US" dirty="0" smtClean="0"/>
              <a:t>, or</a:t>
            </a:r>
            <a:r>
              <a:rPr lang="en-US" baseline="0" dirty="0" smtClean="0"/>
              <a:t> </a:t>
            </a:r>
            <a:r>
              <a:rPr lang="en-US" dirty="0" smtClean="0"/>
              <a:t>is directly retrieved from the current address. The response data</a:t>
            </a:r>
            <a:r>
              <a:rPr lang="en-US" baseline="0" dirty="0" smtClean="0"/>
              <a:t> </a:t>
            </a:r>
            <a:r>
              <a:rPr lang="en-US" dirty="0" smtClean="0"/>
              <a:t>evaluation is often carried out in the form of deterministic</a:t>
            </a:r>
            <a:r>
              <a:rPr lang="en-US" baseline="0" dirty="0" smtClean="0"/>
              <a:t> </a:t>
            </a:r>
            <a:r>
              <a:rPr lang="en-US" dirty="0" smtClean="0"/>
              <a:t>comparison, or more often, by conventional compaction devices</a:t>
            </a:r>
            <a:r>
              <a:rPr lang="en-US" baseline="0" dirty="0" smtClean="0"/>
              <a:t> </a:t>
            </a:r>
            <a:r>
              <a:rPr lang="en-US" dirty="0" smtClean="0"/>
              <a:t>such as MISRs. On the following slides we discuss several</a:t>
            </a:r>
            <a:r>
              <a:rPr lang="en-US" baseline="0" dirty="0" smtClean="0"/>
              <a:t> </a:t>
            </a:r>
            <a:r>
              <a:rPr lang="en-US" dirty="0" smtClean="0"/>
              <a:t>memory BIST scenarios in which either deterministic or pseudo-random</a:t>
            </a:r>
            <a:r>
              <a:rPr lang="en-US" baseline="0" dirty="0" smtClean="0"/>
              <a:t> </a:t>
            </a:r>
            <a:r>
              <a:rPr lang="en-US" dirty="0" smtClean="0"/>
              <a:t>patterns are used, and various architectural particulars are reused</a:t>
            </a:r>
            <a:r>
              <a:rPr lang="en-US" baseline="0" dirty="0" smtClean="0"/>
              <a:t> </a:t>
            </a:r>
            <a:r>
              <a:rPr lang="en-US" dirty="0" smtClean="0"/>
              <a:t>to arrange test procedures.</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39</a:t>
            </a:fld>
            <a:endParaRPr lang="en-US"/>
          </a:p>
        </p:txBody>
      </p:sp>
    </p:spTree>
    <p:extLst>
      <p:ext uri="{BB962C8B-B14F-4D97-AF65-F5344CB8AC3E}">
        <p14:creationId xmlns:p14="http://schemas.microsoft.com/office/powerpoint/2010/main" val="15032552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This slide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shows the actual memory architecture (or more precisely,</a:t>
            </a:r>
            <a:r>
              <a:rPr lang="en-US" sz="1200" kern="1200" baseline="0" dirty="0" smtClean="0">
                <a:solidFill>
                  <a:schemeClr val="tx1"/>
                </a:solidFill>
                <a:effectLst/>
                <a:latin typeface="+mn-lt"/>
                <a:ea typeface="+mn-ea"/>
                <a:cs typeface="+mn-cs"/>
              </a:rPr>
              <a:t> its functional model used in the majority of test generation schemes)</a:t>
            </a:r>
            <a:r>
              <a:rPr lang="en-US" sz="1200" kern="1200" dirty="0" smtClean="0">
                <a:solidFill>
                  <a:schemeClr val="tx1"/>
                </a:solidFill>
                <a:effectLst/>
                <a:latin typeface="+mn-lt"/>
                <a:ea typeface="+mn-ea"/>
                <a:cs typeface="+mn-cs"/>
              </a:rPr>
              <a:t>. Every row consists of </a:t>
            </a:r>
            <a:r>
              <a:rPr lang="en-US" sz="1200" i="1" kern="1200" dirty="0" smtClean="0">
                <a:solidFill>
                  <a:schemeClr val="tx1"/>
                </a:solidFill>
                <a:effectLst/>
                <a:latin typeface="+mn-lt"/>
                <a:ea typeface="+mn-ea"/>
                <a:cs typeface="+mn-cs"/>
              </a:rPr>
              <a:t>W</a:t>
            </a:r>
            <a:r>
              <a:rPr lang="en-US" sz="1200" kern="1200" dirty="0" smtClean="0">
                <a:solidFill>
                  <a:schemeClr val="tx1"/>
                </a:solidFill>
                <a:effectLst/>
                <a:latin typeface="+mn-lt"/>
                <a:ea typeface="+mn-ea"/>
                <a:cs typeface="+mn-cs"/>
              </a:rPr>
              <a:t> words (here </a:t>
            </a:r>
            <a:r>
              <a:rPr lang="en-US" sz="1200" i="1" kern="1200" dirty="0" smtClean="0">
                <a:solidFill>
                  <a:schemeClr val="tx1"/>
                </a:solidFill>
                <a:effectLst/>
                <a:latin typeface="+mn-lt"/>
                <a:ea typeface="+mn-ea"/>
                <a:cs typeface="+mn-cs"/>
              </a:rPr>
              <a:t>W</a:t>
            </a:r>
            <a:r>
              <a:rPr lang="en-US" sz="1200" kern="1200" dirty="0" smtClean="0">
                <a:solidFill>
                  <a:schemeClr val="tx1"/>
                </a:solidFill>
                <a:effectLst/>
                <a:latin typeface="+mn-lt"/>
                <a:ea typeface="+mn-ea"/>
                <a:cs typeface="+mn-cs"/>
              </a:rPr>
              <a:t> = 4), each </a:t>
            </a:r>
            <a:r>
              <a:rPr lang="en-US" sz="1200" i="1" kern="1200" dirty="0" smtClean="0">
                <a:solidFill>
                  <a:schemeClr val="tx1"/>
                </a:solidFill>
                <a:effectLst/>
                <a:latin typeface="+mn-lt"/>
                <a:ea typeface="+mn-ea"/>
                <a:cs typeface="+mn-cs"/>
              </a:rPr>
              <a:t>B</a:t>
            </a:r>
            <a:r>
              <a:rPr lang="en-US" sz="1200" kern="1200" dirty="0" smtClean="0">
                <a:solidFill>
                  <a:schemeClr val="tx1"/>
                </a:solidFill>
                <a:effectLst/>
                <a:latin typeface="+mn-lt"/>
                <a:ea typeface="+mn-ea"/>
                <a:cs typeface="+mn-cs"/>
              </a:rPr>
              <a:t>-bit long. Bits belonging to one word can be either placed one after another or be interleaved to form vertical segments, as illustrated on the slide by the white squares. Decoders guarantee the proper access to memory cells in either a fast row or a fast column addressing mode. Throughout</a:t>
            </a:r>
            <a:r>
              <a:rPr lang="en-US" sz="1200" kern="1200" baseline="0" dirty="0" smtClean="0">
                <a:solidFill>
                  <a:schemeClr val="tx1"/>
                </a:solidFill>
                <a:effectLst/>
                <a:latin typeface="+mn-lt"/>
                <a:ea typeface="+mn-ea"/>
                <a:cs typeface="+mn-cs"/>
              </a:rPr>
              <a:t> this chapter, w</a:t>
            </a:r>
            <a:r>
              <a:rPr lang="en-US" sz="1200" kern="1200" dirty="0" smtClean="0">
                <a:solidFill>
                  <a:schemeClr val="tx1"/>
                </a:solidFill>
                <a:effectLst/>
                <a:latin typeface="+mn-lt"/>
                <a:ea typeface="+mn-ea"/>
                <a:cs typeface="+mn-cs"/>
              </a:rPr>
              <a:t>e assume that the memory is addressed in the fast column mode, and bits are interleaved in the memory words, though the algorithms presented</a:t>
            </a:r>
            <a:r>
              <a:rPr lang="en-US" sz="1200" kern="1200" baseline="0" dirty="0" smtClean="0">
                <a:solidFill>
                  <a:schemeClr val="tx1"/>
                </a:solidFill>
                <a:effectLst/>
                <a:latin typeface="+mn-lt"/>
                <a:ea typeface="+mn-ea"/>
                <a:cs typeface="+mn-cs"/>
              </a:rPr>
              <a:t> on the remaining slides can </a:t>
            </a:r>
            <a:r>
              <a:rPr lang="en-US" sz="1200" kern="1200" dirty="0" smtClean="0">
                <a:solidFill>
                  <a:schemeClr val="tx1"/>
                </a:solidFill>
                <a:effectLst/>
                <a:latin typeface="+mn-lt"/>
                <a:ea typeface="+mn-ea"/>
                <a:cs typeface="+mn-cs"/>
              </a:rPr>
              <a:t>easily extend to other memory organizations, as well.</a:t>
            </a:r>
            <a:r>
              <a:rPr lang="en-US" dirty="0" smtClean="0">
                <a:effectLst/>
              </a:rPr>
              <a:t>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a:t>
            </a:fld>
            <a:endParaRPr lang="en-US"/>
          </a:p>
        </p:txBody>
      </p:sp>
    </p:spTree>
    <p:extLst>
      <p:ext uri="{BB962C8B-B14F-4D97-AF65-F5344CB8AC3E}">
        <p14:creationId xmlns:p14="http://schemas.microsoft.com/office/powerpoint/2010/main" val="305704561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lnSpcReduction="10000"/>
          </a:bodyPr>
          <a:lstStyle/>
          <a:p>
            <a:r>
              <a:rPr lang="en-US" sz="1200" kern="1200" dirty="0" smtClean="0">
                <a:solidFill>
                  <a:schemeClr val="tx1"/>
                </a:solidFill>
                <a:effectLst/>
                <a:latin typeface="+mn-lt"/>
                <a:ea typeface="+mn-ea"/>
                <a:cs typeface="+mn-cs"/>
              </a:rPr>
              <a:t>A simple comparator can be placed directly on the outputs of the memory under</a:t>
            </a:r>
            <a:r>
              <a:rPr lang="en-US" sz="1200" kern="1200" baseline="0" dirty="0" smtClean="0">
                <a:solidFill>
                  <a:schemeClr val="tx1"/>
                </a:solidFill>
                <a:effectLst/>
                <a:latin typeface="+mn-lt"/>
                <a:ea typeface="+mn-ea"/>
                <a:cs typeface="+mn-cs"/>
              </a:rPr>
              <a:t> test in order to arrive with error patterns that feature 1s on corrupted bits. Clearly, this approach requires expected (golden) data to be available during read operations. Furthermore, the error responses can be further reduced (compressed) by means of various forms of test response compaction, as discussed in the section devoted to BIST. In particular, a</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signature register</a:t>
            </a:r>
            <a:r>
              <a:rPr lang="en-US" sz="1200" kern="1200" dirty="0" smtClean="0">
                <a:solidFill>
                  <a:schemeClr val="tx1"/>
                </a:solidFill>
                <a:effectLst/>
                <a:latin typeface="+mn-lt"/>
                <a:ea typeface="+mn-ea"/>
                <a:cs typeface="+mn-cs"/>
              </a:rPr>
              <a:t> is often used to collect memory test responses and produce error signatures. It works in a continuous manner starting with the all-0 state. The content of the register is typically downloaded once per run, i.e., after sweeping the whole</a:t>
            </a:r>
            <a:r>
              <a:rPr lang="en-US" sz="1200" kern="1200" baseline="0" dirty="0" smtClean="0">
                <a:solidFill>
                  <a:schemeClr val="tx1"/>
                </a:solidFill>
                <a:effectLst/>
                <a:latin typeface="+mn-lt"/>
                <a:ea typeface="+mn-ea"/>
                <a:cs typeface="+mn-cs"/>
              </a:rPr>
              <a:t> address space</a:t>
            </a:r>
            <a:r>
              <a:rPr lang="en-US" sz="1200" kern="1200" dirty="0" smtClean="0">
                <a:solidFill>
                  <a:schemeClr val="tx1"/>
                </a:solidFill>
                <a:effectLst/>
                <a:latin typeface="+mn-lt"/>
                <a:ea typeface="+mn-ea"/>
                <a:cs typeface="+mn-cs"/>
              </a:rPr>
              <a:t> (see march tests, for example) or at the end of the entire test. Clearly, a non-zero content of the register indicates failures in the memory array. Collecting multiple signatures may</a:t>
            </a:r>
            <a:r>
              <a:rPr lang="en-US" sz="1200" kern="1200" baseline="0" dirty="0" smtClean="0">
                <a:solidFill>
                  <a:schemeClr val="tx1"/>
                </a:solidFill>
                <a:effectLst/>
                <a:latin typeface="+mn-lt"/>
                <a:ea typeface="+mn-ea"/>
                <a:cs typeface="+mn-cs"/>
              </a:rPr>
              <a:t> significantly help in running effective fault diagnosis.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 ring generator with multiple inputs driven by outputs of the test response comparator can be used to implement the signature register and act</a:t>
            </a:r>
            <a:r>
              <a:rPr lang="en-US" sz="1200" kern="1200" baseline="0" dirty="0" smtClean="0">
                <a:solidFill>
                  <a:schemeClr val="tx1"/>
                </a:solidFill>
                <a:effectLst/>
                <a:latin typeface="+mn-lt"/>
                <a:ea typeface="+mn-ea"/>
                <a:cs typeface="+mn-cs"/>
              </a:rPr>
              <a:t> as a MISR</a:t>
            </a:r>
            <a:r>
              <a:rPr lang="en-US" sz="1200" kern="1200" dirty="0" smtClean="0">
                <a:solidFill>
                  <a:schemeClr val="tx1"/>
                </a:solidFill>
                <a:effectLst/>
                <a:latin typeface="+mn-lt"/>
                <a:ea typeface="+mn-ea"/>
                <a:cs typeface="+mn-cs"/>
              </a:rPr>
              <a:t>. Ring generators can operate at very high speeds as they feature a significantly reduced number of levels of XOR logic, minimized internal fan-outs, and simplified circuit layout and routing, as compared to canonical forms of LFSRs. This circuit resembles, to some extent, test data decompressors used in the embedded deterministic test environment (compare a chapter on test data compression) except for the injector network handling the increasing number of input channels. Increasing the input fan-out </a:t>
            </a:r>
            <a:r>
              <a:rPr lang="en-US" sz="1200" i="1" kern="1200" dirty="0"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and then connecting each input to randomly selected </a:t>
            </a:r>
            <a:r>
              <a:rPr lang="en-US" sz="1200" i="1" kern="1200" dirty="0"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stages of the compactor, makes it possible to uniquely recognize errors arriving from different input channels. As a result, one may expect a significantly improved diagnostic resolution. </a:t>
            </a:r>
            <a:endParaRPr lang="en-US" sz="1200" kern="1200" dirty="0">
              <a:solidFill>
                <a:schemeClr val="tx1"/>
              </a:solidFill>
              <a:effectLst/>
              <a:latin typeface="+mn-lt"/>
              <a:ea typeface="+mn-ea"/>
              <a:cs typeface="+mn-cs"/>
            </a:endParaRP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40</a:t>
            </a:fld>
            <a:endParaRPr lang="en-US"/>
          </a:p>
        </p:txBody>
      </p:sp>
    </p:spTree>
    <p:extLst>
      <p:ext uri="{BB962C8B-B14F-4D97-AF65-F5344CB8AC3E}">
        <p14:creationId xmlns:p14="http://schemas.microsoft.com/office/powerpoint/2010/main" val="272768886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lnSpcReduction="10000"/>
          </a:bodyPr>
          <a:lstStyle/>
          <a:p>
            <a:r>
              <a:rPr lang="en-US" dirty="0" smtClean="0"/>
              <a:t>As shown earlier, the regularity of march tests makes them particularly suitable for</a:t>
            </a:r>
            <a:r>
              <a:rPr lang="en-US" baseline="0" dirty="0" smtClean="0"/>
              <a:t> </a:t>
            </a:r>
            <a:r>
              <a:rPr lang="en-US" dirty="0" smtClean="0"/>
              <a:t>BIST applications. The scheme shown on this slide uses a serial access mechanism in which multiplexers are added to the inputs of the write</a:t>
            </a:r>
            <a:r>
              <a:rPr lang="en-US" baseline="0" dirty="0" smtClean="0"/>
              <a:t> </a:t>
            </a:r>
            <a:r>
              <a:rPr lang="en-US" dirty="0" smtClean="0"/>
              <a:t>drivers. Each multiplexer selects between the normal data input and</a:t>
            </a:r>
            <a:r>
              <a:rPr lang="en-US" baseline="0" dirty="0" smtClean="0"/>
              <a:t> </a:t>
            </a:r>
            <a:r>
              <a:rPr lang="en-US" dirty="0" smtClean="0"/>
              <a:t>a latch driven by a sense amplifier of the left-neighboring bit.</a:t>
            </a:r>
            <a:r>
              <a:rPr lang="en-US" baseline="0" dirty="0" smtClean="0"/>
              <a:t> </a:t>
            </a:r>
            <a:r>
              <a:rPr lang="en-US" dirty="0" smtClean="0"/>
              <a:t>As a result, a shift register structure is created in the BIST mode in which a write operation causes each cell to obtain data</a:t>
            </a:r>
            <a:r>
              <a:rPr lang="en-US" baseline="0" dirty="0" smtClean="0"/>
              <a:t> </a:t>
            </a:r>
            <a:r>
              <a:rPr lang="en-US" dirty="0" smtClean="0"/>
              <a:t>from its left neighbor (that is, only the leftmost bit is directly</a:t>
            </a:r>
            <a:r>
              <a:rPr lang="en-US" baseline="0" dirty="0" smtClean="0"/>
              <a:t> </a:t>
            </a:r>
            <a:r>
              <a:rPr lang="en-US" dirty="0" smtClean="0"/>
              <a:t>controlled) and a read operation causes only the rightmost bit to</a:t>
            </a:r>
            <a:r>
              <a:rPr lang="en-US" baseline="0" dirty="0" smtClean="0"/>
              <a:t> </a:t>
            </a:r>
            <a:r>
              <a:rPr lang="en-US" dirty="0" smtClean="0"/>
              <a:t>be directly observed. If </a:t>
            </a:r>
            <a:r>
              <a:rPr lang="en-US" i="1" dirty="0" smtClean="0"/>
              <a:t>w</a:t>
            </a:r>
            <a:r>
              <a:rPr lang="en-US" dirty="0" smtClean="0"/>
              <a:t>0, </a:t>
            </a:r>
            <a:r>
              <a:rPr lang="en-US" i="1" dirty="0" smtClean="0"/>
              <a:t>w</a:t>
            </a:r>
            <a:r>
              <a:rPr lang="en-US" dirty="0" smtClean="0"/>
              <a:t>1 and </a:t>
            </a:r>
            <a:r>
              <a:rPr lang="en-US" i="1" dirty="0" smtClean="0"/>
              <a:t>r</a:t>
            </a:r>
            <a:r>
              <a:rPr lang="en-US" dirty="0" smtClean="0"/>
              <a:t> now denote the write</a:t>
            </a:r>
            <a:r>
              <a:rPr lang="en-US" baseline="0" dirty="0" smtClean="0"/>
              <a:t> </a:t>
            </a:r>
            <a:r>
              <a:rPr lang="en-US" dirty="0" smtClean="0"/>
              <a:t>and read operations according to this scheme, and (</a:t>
            </a:r>
            <a:r>
              <a:rPr lang="en-US" i="1" dirty="0" smtClean="0"/>
              <a:t>x</a:t>
            </a:r>
            <a:r>
              <a:rPr lang="en-US" dirty="0" smtClean="0"/>
              <a:t>)</a:t>
            </a:r>
            <a:r>
              <a:rPr lang="en-US" baseline="30000" dirty="0" smtClean="0"/>
              <a:t>n</a:t>
            </a:r>
            <a:r>
              <a:rPr lang="en-US" dirty="0" smtClean="0"/>
              <a:t> represents</a:t>
            </a:r>
            <a:r>
              <a:rPr lang="en-US" baseline="0" dirty="0" smtClean="0"/>
              <a:t> </a:t>
            </a:r>
            <a:r>
              <a:rPr lang="en-US" dirty="0" smtClean="0"/>
              <a:t>an operation </a:t>
            </a:r>
            <a:r>
              <a:rPr lang="en-US" i="1" dirty="0" smtClean="0"/>
              <a:t>x</a:t>
            </a:r>
            <a:r>
              <a:rPr lang="en-US" dirty="0" smtClean="0"/>
              <a:t> repeated </a:t>
            </a:r>
            <a:r>
              <a:rPr lang="en-US" i="1" dirty="0" smtClean="0"/>
              <a:t>n</a:t>
            </a:r>
            <a:r>
              <a:rPr lang="en-US" dirty="0" smtClean="0"/>
              <a:t> times, then the following algorithm for </a:t>
            </a:r>
            <a:r>
              <a:rPr lang="en-US" i="1" dirty="0" smtClean="0"/>
              <a:t>n</a:t>
            </a:r>
            <a:r>
              <a:rPr lang="en-US" dirty="0" smtClean="0"/>
              <a:t>-bit word memories, similar to March C, is as follows:</a:t>
            </a:r>
            <a:r>
              <a:rPr lang="en-US" sz="1200" dirty="0" smtClean="0">
                <a:sym typeface="Symbol" charset="2"/>
              </a:rPr>
              <a:t> </a:t>
            </a:r>
            <a:endParaRPr lang="en-US" dirty="0" smtClean="0"/>
          </a:p>
          <a:p>
            <a:pPr marL="0" indent="0">
              <a:buFont typeface="Symbol" charset="0"/>
              <a:buNone/>
            </a:pPr>
            <a:endParaRPr lang="en-US" dirty="0" smtClean="0"/>
          </a:p>
          <a:p>
            <a:pPr marL="0" indent="0">
              <a:buFont typeface="Symbol" charset="0"/>
              <a:buNone/>
            </a:pPr>
            <a:r>
              <a:rPr lang="pl-PL" sz="1200" kern="1200" dirty="0" smtClean="0">
                <a:solidFill>
                  <a:schemeClr val="tx1"/>
                </a:solidFill>
                <a:effectLst/>
                <a:latin typeface="+mn-lt"/>
                <a:ea typeface="+mn-ea"/>
                <a:cs typeface="+mn-cs"/>
                <a:sym typeface="Wingdings 3"/>
              </a:rPr>
              <a:t></a:t>
            </a:r>
            <a:r>
              <a:rPr lang="en-US" dirty="0" smtClean="0"/>
              <a:t>(w0)</a:t>
            </a:r>
            <a:r>
              <a:rPr lang="en-US" baseline="30000" dirty="0" smtClean="0"/>
              <a:t>n</a:t>
            </a:r>
            <a:r>
              <a:rPr lang="en-US" dirty="0" smtClean="0"/>
              <a:t>(r,w0)</a:t>
            </a:r>
            <a:r>
              <a:rPr lang="en-US" baseline="30000" dirty="0" smtClean="0"/>
              <a:t>n</a:t>
            </a:r>
            <a:r>
              <a:rPr lang="en-US" dirty="0" smtClean="0"/>
              <a:t>; </a:t>
            </a:r>
            <a:r>
              <a:rPr lang="en-US" sz="1200" dirty="0" smtClean="0">
                <a:sym typeface="Symbol" charset="2"/>
              </a:rPr>
              <a:t></a:t>
            </a:r>
            <a:r>
              <a:rPr lang="en-US" dirty="0" smtClean="0"/>
              <a:t>(r,w1)</a:t>
            </a:r>
            <a:r>
              <a:rPr lang="en-US" baseline="30000" dirty="0" smtClean="0"/>
              <a:t>n</a:t>
            </a:r>
            <a:r>
              <a:rPr lang="en-US" dirty="0" smtClean="0"/>
              <a:t>(r,w1)</a:t>
            </a:r>
            <a:r>
              <a:rPr lang="en-US" baseline="30000" dirty="0" smtClean="0"/>
              <a:t>n</a:t>
            </a:r>
            <a:r>
              <a:rPr lang="en-US" dirty="0" smtClean="0"/>
              <a:t>; </a:t>
            </a:r>
          </a:p>
          <a:p>
            <a:r>
              <a:rPr lang="en-US" sz="1200" dirty="0" smtClean="0">
                <a:sym typeface="Symbol" charset="2"/>
              </a:rPr>
              <a:t></a:t>
            </a:r>
            <a:r>
              <a:rPr lang="en-US" dirty="0" smtClean="0"/>
              <a:t>(r,w0)</a:t>
            </a:r>
            <a:r>
              <a:rPr lang="en-US" baseline="30000" dirty="0" smtClean="0"/>
              <a:t>n</a:t>
            </a:r>
            <a:r>
              <a:rPr lang="en-US" dirty="0" smtClean="0"/>
              <a:t>(r,w0)</a:t>
            </a:r>
            <a:r>
              <a:rPr lang="en-US" baseline="30000" dirty="0" smtClean="0"/>
              <a:t>n</a:t>
            </a:r>
            <a:r>
              <a:rPr lang="en-US" dirty="0" smtClean="0"/>
              <a:t>; </a:t>
            </a:r>
          </a:p>
          <a:p>
            <a:r>
              <a:rPr lang="en-US" sz="1200" dirty="0" smtClean="0">
                <a:sym typeface="Symbol" charset="2"/>
              </a:rPr>
              <a:t></a:t>
            </a:r>
            <a:r>
              <a:rPr lang="en-US" dirty="0" smtClean="0"/>
              <a:t>(r,w1)</a:t>
            </a:r>
            <a:r>
              <a:rPr lang="en-US" baseline="30000" dirty="0" smtClean="0"/>
              <a:t>n</a:t>
            </a:r>
            <a:r>
              <a:rPr lang="en-US" dirty="0" smtClean="0"/>
              <a:t>(r,w1)</a:t>
            </a:r>
            <a:r>
              <a:rPr lang="en-US" baseline="30000" dirty="0" smtClean="0"/>
              <a:t>n</a:t>
            </a:r>
            <a:r>
              <a:rPr lang="en-US" dirty="0" smtClean="0"/>
              <a:t>; </a:t>
            </a:r>
            <a:r>
              <a:rPr lang="en-US" sz="1200" dirty="0" smtClean="0">
                <a:sym typeface="Symbol" charset="2"/>
              </a:rPr>
              <a:t></a:t>
            </a:r>
            <a:r>
              <a:rPr lang="en-US" dirty="0" smtClean="0"/>
              <a:t>(r,w0)</a:t>
            </a:r>
            <a:r>
              <a:rPr lang="en-US" baseline="30000" dirty="0" smtClean="0"/>
              <a:t>n</a:t>
            </a:r>
            <a:r>
              <a:rPr lang="en-US" dirty="0" smtClean="0"/>
              <a:t>(r,w0)</a:t>
            </a:r>
            <a:r>
              <a:rPr lang="en-US" baseline="30000" dirty="0" smtClean="0"/>
              <a:t>n</a:t>
            </a:r>
            <a:r>
              <a:rPr lang="en-US" dirty="0" smtClean="0"/>
              <a:t>; </a:t>
            </a:r>
          </a:p>
          <a:p>
            <a:r>
              <a:rPr lang="en-US" sz="1200" dirty="0" smtClean="0">
                <a:sym typeface="Symbol" charset="2"/>
              </a:rPr>
              <a:t></a:t>
            </a:r>
            <a:r>
              <a:rPr lang="en-US" dirty="0" smtClean="0"/>
              <a:t>(r,w0)</a:t>
            </a:r>
            <a:r>
              <a:rPr lang="en-US" baseline="30000" dirty="0" smtClean="0"/>
              <a:t>n</a:t>
            </a:r>
            <a:r>
              <a:rPr lang="en-US" dirty="0" smtClean="0"/>
              <a:t>(r,w0)</a:t>
            </a:r>
            <a:r>
              <a:rPr lang="en-US" baseline="30000" dirty="0" smtClean="0"/>
              <a:t>n</a:t>
            </a:r>
            <a:r>
              <a:rPr lang="en-US" dirty="0" smtClean="0"/>
              <a:t>; </a:t>
            </a:r>
          </a:p>
          <a:p>
            <a:endParaRPr lang="en-US" dirty="0" smtClean="0"/>
          </a:p>
          <a:p>
            <a:r>
              <a:rPr lang="en-US" dirty="0" smtClean="0"/>
              <a:t>The remaining march tests can be implemented in this serial BIST environment in a similar way. The scheme can be also used to test several RAM blocks by entering a daisy chain mode, in which the serial output of one memory is connected to the serial input of another memory unit, so that they appear as one larger</a:t>
            </a:r>
            <a:r>
              <a:rPr lang="en-US" baseline="0" dirty="0" smtClean="0"/>
              <a:t> </a:t>
            </a:r>
            <a:r>
              <a:rPr lang="en-US" dirty="0" smtClean="0"/>
              <a:t>block.</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41</a:t>
            </a:fld>
            <a:endParaRPr lang="en-US"/>
          </a:p>
        </p:txBody>
      </p:sp>
    </p:spTree>
    <p:extLst>
      <p:ext uri="{BB962C8B-B14F-4D97-AF65-F5344CB8AC3E}">
        <p14:creationId xmlns:p14="http://schemas.microsoft.com/office/powerpoint/2010/main" val="4113075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b="0" i="0" u="none" strike="noStrike" baseline="0" dirty="0" smtClean="0"/>
              <a:t>When using memory BIST, a user can select one of pre-synthesized test algorithms. However, it is often required to design customized test algorithms to target specific memory defects that are difficult to detect with the existing algorithms. To effectively test the memory, one might need to apply multiple algorithms to the same memory in a specific sequence. In some cases, one might choose to apply several algorithms to diagnose memory defects that are otherwise too difficult to identify. Memory BIST tools provide programming capabilities to develop custom algorithms for memory testing. These algorithms can be </a:t>
            </a:r>
            <a:r>
              <a:rPr lang="en-US" sz="1200" b="0" i="1" u="none" strike="noStrike" baseline="0" dirty="0" smtClean="0"/>
              <a:t>hard-coded. </a:t>
            </a:r>
            <a:r>
              <a:rPr lang="en-US" sz="1200" b="0" i="0" u="none" strike="noStrike" baseline="0" dirty="0" smtClean="0"/>
              <a:t>They cannot be changed after the memory BIST controller is generated. The test algorithms can also be downloaded into the memory BIST controller for execution at runtime. Such methods are referred to as </a:t>
            </a:r>
            <a:r>
              <a:rPr lang="en-US" sz="1200" b="0" i="1" u="none" strike="noStrike" baseline="0" dirty="0" smtClean="0"/>
              <a:t>soft-coded algorithms</a:t>
            </a:r>
            <a:r>
              <a:rPr lang="en-US" sz="1200" b="0" i="0" u="none" strike="noStrike" baseline="0" dirty="0" smtClean="0"/>
              <a:t>. They are defined using the automation tool after the memory BIST controller is instantiated. The algorithm programming allows certain memory BIST controller registers to be loaded with initial values prior to executing the algorithm. These controller registers may include address registers, write data register, expect data register, counters, delay counters, etc.</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42</a:t>
            </a:fld>
            <a:endParaRPr lang="en-US"/>
          </a:p>
        </p:txBody>
      </p:sp>
    </p:spTree>
    <p:extLst>
      <p:ext uri="{BB962C8B-B14F-4D97-AF65-F5344CB8AC3E}">
        <p14:creationId xmlns:p14="http://schemas.microsoft.com/office/powerpoint/2010/main" val="220200465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lnSpcReduction="10000"/>
          </a:bodyPr>
          <a:lstStyle/>
          <a:p>
            <a:r>
              <a:rPr lang="en-US" sz="1200" b="0" i="0" u="none" strike="noStrike" kern="1200" baseline="0" dirty="0" smtClean="0">
                <a:solidFill>
                  <a:schemeClr val="tx1"/>
                </a:solidFill>
                <a:latin typeface="+mn-lt"/>
                <a:ea typeface="+mn-ea"/>
                <a:cs typeface="+mn-cs"/>
              </a:rPr>
              <a:t>Memory repair can be used to improve manufacturing yield of integrated circuits. There are different types of memory repair: column repair, row repair, or a combination of both. Column repair includes replacing single columns or blocks of columns up to the full width of a column multiplexer. The full width case is often referred to as IO repair. A row repair includes replacing blocks, rows, or even a subset of a row, down to a single word. The memory repair is performed in two steps. The first step consists of analyzing failures reported by the memory BIST controller during test execution to determine, if the memory is repairable and, if repairable, determining the values to be applied to the repair inputs of the memory. This step can be implemented in two ways. The first consists of collecting failure information using the diagnostic features of memory BIST and determining if the memory is repairable using specialized software running on the tester. However, the tester time spent on repair analysis becomes prohibitive as the number of memories to repair increases. The other way of performing repair analysis for several memories is to use BIRA (built-in repair analysis) circuitry automatically generated by CAD tools and inserted into a design.</a:t>
            </a:r>
          </a:p>
          <a:p>
            <a:endParaRPr lang="en-US" sz="1200" b="0" i="0" u="none" strike="noStrike" kern="1200" baseline="0" dirty="0" smtClean="0">
              <a:solidFill>
                <a:schemeClr val="tx1"/>
              </a:solidFill>
              <a:latin typeface="+mn-lt"/>
              <a:ea typeface="+mn-ea"/>
              <a:cs typeface="+mn-cs"/>
            </a:endParaRPr>
          </a:p>
          <a:p>
            <a:r>
              <a:rPr lang="en-US" sz="1200" b="0" i="0" u="none" strike="noStrike" baseline="0" dirty="0" smtClean="0"/>
              <a:t>The second step of memory repair is to effectively apply the values calculated during the repair analysis step to the repair inputs of the memory each time the circuit is powered up. This step can be implemented in two ways. One implementation is to directly connect memory repair inputs to metal fuses programmed using a laser. This method requires specialized test equipment and long programming times and is more difficult to use as the number of memories increases. The other implementation uses BISR (Built-In Self-Repair) circuitry automatically generated and inserted by MBIST tools. The BISR controller permanently stores repair information in an array of </a:t>
            </a:r>
            <a:r>
              <a:rPr lang="en-US" sz="1200" b="0" i="0" u="none" strike="noStrike" baseline="0" dirty="0" err="1" smtClean="0"/>
              <a:t>eFuses</a:t>
            </a:r>
            <a:r>
              <a:rPr lang="en-US" sz="1200" b="0" i="0" u="none" strike="noStrike" baseline="0" dirty="0" smtClean="0"/>
              <a:t> (electrically programmable fuses), reads the information back each time the circuit is powered up, and repairs memories requiring it. This method is more efficient because </a:t>
            </a:r>
            <a:r>
              <a:rPr lang="en-US" sz="1200" b="0" i="0" u="none" strike="noStrike" baseline="0" dirty="0" err="1" smtClean="0"/>
              <a:t>eFuses</a:t>
            </a:r>
            <a:r>
              <a:rPr lang="en-US" sz="1200" b="0" i="0" u="none" strike="noStrike" baseline="0" dirty="0" smtClean="0"/>
              <a:t> are faster to program and easier to share.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43</a:t>
            </a:fld>
            <a:endParaRPr lang="en-US"/>
          </a:p>
        </p:txBody>
      </p:sp>
    </p:spTree>
    <p:extLst>
      <p:ext uri="{BB962C8B-B14F-4D97-AF65-F5344CB8AC3E}">
        <p14:creationId xmlns:p14="http://schemas.microsoft.com/office/powerpoint/2010/main" val="298234506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lnSpcReduction="10000"/>
          </a:bodyPr>
          <a:lstStyle/>
          <a:p>
            <a:r>
              <a:rPr lang="en-US" dirty="0" smtClean="0"/>
              <a:t>Several repair analysis</a:t>
            </a:r>
            <a:r>
              <a:rPr lang="en-US" baseline="0" dirty="0" smtClean="0"/>
              <a:t> techniques use a binary search tree. </a:t>
            </a:r>
            <a:r>
              <a:rPr lang="en-US" sz="1200" kern="1200" dirty="0" smtClean="0">
                <a:solidFill>
                  <a:schemeClr val="tx1"/>
                </a:solidFill>
                <a:effectLst/>
                <a:latin typeface="+mn-lt"/>
                <a:ea typeface="+mn-ea"/>
                <a:cs typeface="+mn-cs"/>
              </a:rPr>
              <a:t>Each node in the search tree corresponds to decision “row repair” or “column repair” for a fault in the memory. As long as the tree is under construction, a node is called “closed”, if all decisions starting from this node have already been explored, else it is called “open”. A leaf is reached when a successful repair scheme is found or no more repair resources are available. In case of a successful repair, the path from the root to the leaf provides the repair signature.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For a memory with </a:t>
            </a:r>
            <a:r>
              <a:rPr lang="en-US" sz="1200" i="1" kern="1200" dirty="0" smtClean="0">
                <a:solidFill>
                  <a:schemeClr val="tx1"/>
                </a:solidFill>
                <a:effectLst/>
                <a:latin typeface="+mn-lt"/>
                <a:ea typeface="+mn-ea"/>
                <a:cs typeface="+mn-cs"/>
              </a:rPr>
              <a:t>r </a:t>
            </a:r>
            <a:r>
              <a:rPr lang="en-US" sz="1200" kern="1200" dirty="0" smtClean="0">
                <a:solidFill>
                  <a:schemeClr val="tx1"/>
                </a:solidFill>
                <a:effectLst/>
                <a:latin typeface="+mn-lt"/>
                <a:ea typeface="+mn-ea"/>
                <a:cs typeface="+mn-cs"/>
              </a:rPr>
              <a:t>redundant rows and </a:t>
            </a:r>
            <a:r>
              <a:rPr lang="en-US" sz="1200" i="1" kern="1200" dirty="0" smtClean="0">
                <a:solidFill>
                  <a:schemeClr val="tx1"/>
                </a:solidFill>
                <a:effectLst/>
                <a:latin typeface="+mn-lt"/>
                <a:ea typeface="+mn-ea"/>
                <a:cs typeface="+mn-cs"/>
              </a:rPr>
              <a:t>c </a:t>
            </a:r>
            <a:r>
              <a:rPr lang="en-US" sz="1200" kern="1200" dirty="0" smtClean="0">
                <a:solidFill>
                  <a:schemeClr val="tx1"/>
                </a:solidFill>
                <a:effectLst/>
                <a:latin typeface="+mn-lt"/>
                <a:ea typeface="+mn-ea"/>
                <a:cs typeface="+mn-cs"/>
              </a:rPr>
              <a:t>redundant columns the maximum height of the tree, i.e., the maximum length of a path from the root to a leaf node, is </a:t>
            </a:r>
            <a:r>
              <a:rPr lang="en-US" sz="1200" i="1" kern="1200" dirty="0" smtClean="0">
                <a:solidFill>
                  <a:schemeClr val="tx1"/>
                </a:solidFill>
                <a:effectLst/>
                <a:latin typeface="+mn-lt"/>
                <a:ea typeface="+mn-ea"/>
                <a:cs typeface="+mn-cs"/>
              </a:rPr>
              <a:t>r </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c. </a:t>
            </a:r>
            <a:r>
              <a:rPr lang="en-US" sz="1200" kern="1200" dirty="0" smtClean="0">
                <a:solidFill>
                  <a:schemeClr val="tx1"/>
                </a:solidFill>
                <a:effectLst/>
                <a:latin typeface="+mn-lt"/>
                <a:ea typeface="+mn-ea"/>
                <a:cs typeface="+mn-cs"/>
              </a:rPr>
              <a:t>The leaf nodes in a complete search tree correspond to all solutions exploiting all resources. As there are </a:t>
            </a:r>
            <a:r>
              <a:rPr lang="en-US" sz="1200" i="1" kern="1200" dirty="0" smtClean="0">
                <a:solidFill>
                  <a:schemeClr val="tx1"/>
                </a:solidFill>
                <a:effectLst/>
                <a:latin typeface="+mn-lt"/>
                <a:ea typeface="+mn-ea"/>
                <a:cs typeface="+mn-cs"/>
              </a:rPr>
              <a:t>r </a:t>
            </a:r>
            <a:r>
              <a:rPr lang="en-US" sz="1200" kern="1200" dirty="0" smtClean="0">
                <a:solidFill>
                  <a:schemeClr val="tx1"/>
                </a:solidFill>
                <a:effectLst/>
                <a:latin typeface="+mn-lt"/>
                <a:ea typeface="+mn-ea"/>
                <a:cs typeface="+mn-cs"/>
              </a:rPr>
              <a:t>rows distributed among </a:t>
            </a:r>
            <a:r>
              <a:rPr lang="en-US" sz="1200" i="1" kern="1200" dirty="0" smtClean="0">
                <a:solidFill>
                  <a:schemeClr val="tx1"/>
                </a:solidFill>
                <a:effectLst/>
                <a:latin typeface="+mn-lt"/>
                <a:ea typeface="+mn-ea"/>
                <a:cs typeface="+mn-cs"/>
              </a:rPr>
              <a:t>r </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c </a:t>
            </a:r>
            <a:r>
              <a:rPr lang="en-US" sz="1200" kern="1200" dirty="0" smtClean="0">
                <a:solidFill>
                  <a:schemeClr val="tx1"/>
                </a:solidFill>
                <a:effectLst/>
                <a:latin typeface="+mn-lt"/>
                <a:ea typeface="+mn-ea"/>
                <a:cs typeface="+mn-cs"/>
              </a:rPr>
              <a:t>spares, there are </a:t>
            </a:r>
            <a:r>
              <a:rPr lang="en-US" sz="1200" i="1" kern="1200" dirty="0" smtClean="0">
                <a:solidFill>
                  <a:schemeClr val="tx1"/>
                </a:solidFill>
                <a:effectLst/>
                <a:latin typeface="+mn-lt"/>
                <a:ea typeface="+mn-ea"/>
                <a:cs typeface="+mn-cs"/>
              </a:rPr>
              <a:t>b(r </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c, r) </a:t>
            </a:r>
            <a:r>
              <a:rPr lang="en-US" sz="1200" kern="1200" dirty="0" smtClean="0">
                <a:solidFill>
                  <a:schemeClr val="tx1"/>
                </a:solidFill>
                <a:effectLst/>
                <a:latin typeface="+mn-lt"/>
                <a:ea typeface="+mn-ea"/>
                <a:cs typeface="+mn-cs"/>
              </a:rPr>
              <a:t>leaf nodes in a tree enumerating all possible repair configurations. To reduce the size of the search tree a “must repair” phase is typically conducted before starting the binary search. This</a:t>
            </a:r>
            <a:r>
              <a:rPr lang="en-US" sz="1200" kern="1200" baseline="0" dirty="0" smtClean="0">
                <a:solidFill>
                  <a:schemeClr val="tx1"/>
                </a:solidFill>
                <a:effectLst/>
                <a:latin typeface="+mn-lt"/>
                <a:ea typeface="+mn-ea"/>
                <a:cs typeface="+mn-cs"/>
              </a:rPr>
              <a:t> particular steps indicates that f</a:t>
            </a:r>
            <a:r>
              <a:rPr lang="en-US" sz="1200" kern="1200" dirty="0" smtClean="0">
                <a:solidFill>
                  <a:schemeClr val="tx1"/>
                </a:solidFill>
                <a:effectLst/>
                <a:latin typeface="+mn-lt"/>
                <a:ea typeface="+mn-ea"/>
                <a:cs typeface="+mn-cs"/>
              </a:rPr>
              <a:t>or a memory with </a:t>
            </a:r>
            <a:r>
              <a:rPr lang="en-US" sz="1200" i="1" kern="1200" dirty="0" smtClean="0">
                <a:solidFill>
                  <a:schemeClr val="tx1"/>
                </a:solidFill>
                <a:effectLst/>
                <a:latin typeface="+mn-lt"/>
                <a:ea typeface="+mn-ea"/>
                <a:cs typeface="+mn-cs"/>
              </a:rPr>
              <a:t>r </a:t>
            </a:r>
            <a:r>
              <a:rPr lang="en-US" sz="1200" kern="1200" dirty="0" smtClean="0">
                <a:solidFill>
                  <a:schemeClr val="tx1"/>
                </a:solidFill>
                <a:effectLst/>
                <a:latin typeface="+mn-lt"/>
                <a:ea typeface="+mn-ea"/>
                <a:cs typeface="+mn-cs"/>
              </a:rPr>
              <a:t>redundant rows and </a:t>
            </a:r>
            <a:r>
              <a:rPr lang="en-US" sz="1200" i="1" kern="1200" dirty="0" smtClean="0">
                <a:solidFill>
                  <a:schemeClr val="tx1"/>
                </a:solidFill>
                <a:effectLst/>
                <a:latin typeface="+mn-lt"/>
                <a:ea typeface="+mn-ea"/>
                <a:cs typeface="+mn-cs"/>
              </a:rPr>
              <a:t>c </a:t>
            </a:r>
            <a:r>
              <a:rPr lang="en-US" sz="1200" kern="1200" dirty="0" smtClean="0">
                <a:solidFill>
                  <a:schemeClr val="tx1"/>
                </a:solidFill>
                <a:effectLst/>
                <a:latin typeface="+mn-lt"/>
                <a:ea typeface="+mn-ea"/>
                <a:cs typeface="+mn-cs"/>
              </a:rPr>
              <a:t>redundant columns the following repair decisions are mandatory: if there are more than </a:t>
            </a:r>
            <a:r>
              <a:rPr lang="en-US" sz="1200" i="1" kern="1200" dirty="0" smtClean="0">
                <a:solidFill>
                  <a:schemeClr val="tx1"/>
                </a:solidFill>
                <a:effectLst/>
                <a:latin typeface="+mn-lt"/>
                <a:ea typeface="+mn-ea"/>
                <a:cs typeface="+mn-cs"/>
              </a:rPr>
              <a:t>c </a:t>
            </a:r>
            <a:r>
              <a:rPr lang="en-US" sz="1200" kern="1200" dirty="0" smtClean="0">
                <a:solidFill>
                  <a:schemeClr val="tx1"/>
                </a:solidFill>
                <a:effectLst/>
                <a:latin typeface="+mn-lt"/>
                <a:ea typeface="+mn-ea"/>
                <a:cs typeface="+mn-cs"/>
              </a:rPr>
              <a:t>faults in a row, then there are not enough columns to cover all the faults, and a row must be selected for repair. Similarly, more than </a:t>
            </a:r>
            <a:r>
              <a:rPr lang="en-US" sz="1200" i="1" kern="1200" dirty="0" smtClean="0">
                <a:solidFill>
                  <a:schemeClr val="tx1"/>
                </a:solidFill>
                <a:effectLst/>
                <a:latin typeface="+mn-lt"/>
                <a:ea typeface="+mn-ea"/>
                <a:cs typeface="+mn-cs"/>
              </a:rPr>
              <a:t>r </a:t>
            </a:r>
            <a:r>
              <a:rPr lang="en-US" sz="1200" kern="1200" dirty="0" smtClean="0">
                <a:solidFill>
                  <a:schemeClr val="tx1"/>
                </a:solidFill>
                <a:effectLst/>
                <a:latin typeface="+mn-lt"/>
                <a:ea typeface="+mn-ea"/>
                <a:cs typeface="+mn-cs"/>
              </a:rPr>
              <a:t>faults in a column require a column repair. </a:t>
            </a:r>
          </a:p>
          <a:p>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actual search starts with resetting the repair registers and the repair counters. Furthermore, the root node is pushed on the stack with repair code ‘00’ and status code ‘00’. Then during each step of the search the node on top of the stack is analyzed. If the node is already closed, then it is popped off the stack, i.e. backtracking is started. If the node is open, then the next repair decision depends on the status code, the availability of resources, and the repair strategy,</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e.g., “row first”, “column first”, “random” or “balance remaining resources”,</a:t>
            </a:r>
            <a:r>
              <a:rPr lang="en-US" sz="1200" kern="1200" baseline="0" dirty="0" smtClean="0">
                <a:solidFill>
                  <a:schemeClr val="tx1"/>
                </a:solidFill>
                <a:effectLst/>
                <a:latin typeface="+mn-lt"/>
                <a:ea typeface="+mn-ea"/>
                <a:cs typeface="+mn-cs"/>
              </a:rPr>
              <a:t> etc. </a:t>
            </a:r>
            <a:r>
              <a:rPr lang="en-US" sz="1200" kern="1200" dirty="0" smtClean="0">
                <a:solidFill>
                  <a:schemeClr val="tx1"/>
                </a:solidFill>
                <a:effectLst/>
                <a:latin typeface="+mn-lt"/>
                <a:ea typeface="+mn-ea"/>
                <a:cs typeface="+mn-cs"/>
              </a:rPr>
              <a:t>Whenever a new node is pushed on the stack, then the address of the faulty row or column is stored in the address register of the first available redundant row (column), and the row (column) counter is updated. Since the spare rows and columns are used in a fixed order during the search, canceling repair decisions during backtracking simply corresponds to decrementing the row or column counter. To continue the search after backtracking, the test must be restarted with the partial repair signature derived from the valid addresses in the repair registers. </a:t>
            </a:r>
            <a:endParaRPr lang="en-US"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44</a:t>
            </a:fld>
            <a:endParaRPr lang="en-US"/>
          </a:p>
        </p:txBody>
      </p:sp>
    </p:spTree>
    <p:extLst>
      <p:ext uri="{BB962C8B-B14F-4D97-AF65-F5344CB8AC3E}">
        <p14:creationId xmlns:p14="http://schemas.microsoft.com/office/powerpoint/2010/main" val="219933406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b="0" i="0" u="none" strike="noStrike" baseline="0" dirty="0" smtClean="0"/>
              <a:t>Repairable memories implement spare or redundant rows and/or columns, enabling access to any faulty row or column to be redirected to a redundant element. The existing memory BIST diagnostic capabilities are not optimal solutions for the repair analysis of repairable memories. Each solution requires large test times or state-of-the-art high speed memory testers. In addition, post execution analysis of the results must be done to determine if a memory is repairable and what repair, if any, is required. To facilitate repairable memories in production testing environments, the built-in repair analysis (BIRA) feature can be used to determine if a memory is repairable and the repair information based on the specified redundancy scheme. The repair analysis is performed during the execution of the memory BIST controller, and the repair results are scanned out of the controller after execution. The slide shows the location of the BIRA circuit. Usually the BIRA circuitry is in the same location as the comparators. That is, BIRA is located in the BIST controller. Note that a central fuse box is connected to a chip-level BISR controller. The central fuse box can be instantiated inside or outside the BISR controller module. When the fuse box is located outside the BISR controller module, extra connections between the fuse box and the BISR controller are required.</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45</a:t>
            </a:fld>
            <a:endParaRPr lang="en-US"/>
          </a:p>
        </p:txBody>
      </p:sp>
    </p:spTree>
    <p:extLst>
      <p:ext uri="{BB962C8B-B14F-4D97-AF65-F5344CB8AC3E}">
        <p14:creationId xmlns:p14="http://schemas.microsoft.com/office/powerpoint/2010/main" val="91636177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70000" lnSpcReduction="20000"/>
          </a:bodyPr>
          <a:lstStyle/>
          <a:p>
            <a:r>
              <a:rPr lang="en-US" dirty="0" smtClean="0"/>
              <a:t>Transparency is the attribute that enables a memory test scheme to perform tests periodically without destroying the content of a RAM. This property allows continuing normal operations between test sessions and prevents a circuit from difficulty in restoring the RAM’s content. Transparent algorithms and architectures attempt to achieve this goal by using the stored data in the RAM such that, during testing, it is complemented an even number of times. In other words, one can execute a test session by writing, into each memory cell, particular data which is a function of the initial data read from that cell.</a:t>
            </a:r>
          </a:p>
          <a:p>
            <a:r>
              <a:rPr lang="en-US" dirty="0" smtClean="0"/>
              <a:t>Let cell </a:t>
            </a:r>
            <a:r>
              <a:rPr lang="en-US" i="1" dirty="0" smtClean="0"/>
              <a:t>c</a:t>
            </a:r>
            <a:r>
              <a:rPr lang="en-US" dirty="0" smtClean="0"/>
              <a:t> contain value </a:t>
            </a:r>
            <a:r>
              <a:rPr lang="en-US" i="1" dirty="0" smtClean="0"/>
              <a:t>v</a:t>
            </a:r>
            <a:r>
              <a:rPr lang="en-US" dirty="0" smtClean="0"/>
              <a:t>.</a:t>
            </a:r>
            <a:r>
              <a:rPr lang="en-US" baseline="0" dirty="0" smtClean="0"/>
              <a:t> </a:t>
            </a:r>
            <a:r>
              <a:rPr lang="en-US" dirty="0" smtClean="0"/>
              <a:t>In order to convert a nontransparent test technique into a transparent one, the following</a:t>
            </a:r>
            <a:r>
              <a:rPr lang="en-US" baseline="0" dirty="0" smtClean="0"/>
              <a:t> </a:t>
            </a:r>
            <a:r>
              <a:rPr lang="en-US" dirty="0" smtClean="0"/>
              <a:t>steps are performed:</a:t>
            </a:r>
          </a:p>
          <a:p>
            <a:pPr marL="171450" indent="-171450">
              <a:buFont typeface="Arial"/>
              <a:buChar char="•"/>
            </a:pPr>
            <a:r>
              <a:rPr lang="en-US" dirty="0" smtClean="0"/>
              <a:t>add initial read operations to the original algorithm, </a:t>
            </a:r>
          </a:p>
          <a:p>
            <a:pPr marL="171450" indent="-171450">
              <a:buFont typeface="Arial"/>
              <a:buChar char="•"/>
            </a:pPr>
            <a:r>
              <a:rPr lang="en-US" baseline="0" dirty="0" smtClean="0"/>
              <a:t>s</a:t>
            </a:r>
            <a:r>
              <a:rPr lang="en-US" dirty="0" smtClean="0"/>
              <a:t>ubstitute every write-x operation on cell </a:t>
            </a:r>
            <a:r>
              <a:rPr lang="en-US" i="1" dirty="0" smtClean="0"/>
              <a:t>c</a:t>
            </a:r>
            <a:r>
              <a:rPr lang="en-US" dirty="0" smtClean="0"/>
              <a:t> with write-(x </a:t>
            </a:r>
            <a:r>
              <a:rPr lang="cs-CZ" sz="1200" kern="1200" dirty="0" smtClean="0">
                <a:solidFill>
                  <a:schemeClr val="tx1"/>
                </a:solidFill>
                <a:effectLst/>
                <a:latin typeface="+mn-lt"/>
                <a:ea typeface="+mn-ea"/>
                <a:cs typeface="+mn-cs"/>
                <a:sym typeface="Symbol"/>
              </a:rPr>
              <a:t></a:t>
            </a:r>
            <a:r>
              <a:rPr lang="en-US" dirty="0" smtClean="0">
                <a:effectLst/>
              </a:rPr>
              <a:t> </a:t>
            </a:r>
            <a:r>
              <a:rPr lang="en-US" i="1" dirty="0" smtClean="0"/>
              <a:t>v</a:t>
            </a:r>
            <a:r>
              <a:rPr lang="en-US" dirty="0" smtClean="0"/>
              <a:t>).</a:t>
            </a:r>
          </a:p>
          <a:p>
            <a:pPr marL="171450" indent="-171450">
              <a:buFont typeface="Arial"/>
              <a:buChar char="•"/>
            </a:pPr>
            <a:r>
              <a:rPr lang="en-US" dirty="0" smtClean="0"/>
              <a:t>if the data stored in cell </a:t>
            </a:r>
            <a:r>
              <a:rPr lang="en-US" i="1" dirty="0" smtClean="0"/>
              <a:t>c</a:t>
            </a:r>
            <a:r>
              <a:rPr lang="en-US" dirty="0" smtClean="0"/>
              <a:t> during the last write operation of the original algorithm</a:t>
            </a:r>
            <a:r>
              <a:rPr lang="en-US" baseline="0" dirty="0" smtClean="0"/>
              <a:t> </a:t>
            </a:r>
            <a:r>
              <a:rPr lang="en-US" dirty="0" smtClean="0"/>
              <a:t>is </a:t>
            </a:r>
            <a:r>
              <a:rPr lang="en-US" i="1" dirty="0" smtClean="0"/>
              <a:t>v</a:t>
            </a:r>
            <a:r>
              <a:rPr lang="en-US" dirty="0" smtClean="0"/>
              <a:t>’, add an extra read operation and a write operation such that the initial</a:t>
            </a:r>
            <a:r>
              <a:rPr lang="en-US" baseline="0" dirty="0" smtClean="0"/>
              <a:t> </a:t>
            </a:r>
            <a:r>
              <a:rPr lang="en-US" dirty="0" smtClean="0"/>
              <a:t>data is restored.</a:t>
            </a:r>
          </a:p>
          <a:p>
            <a:pPr marL="0" indent="0">
              <a:buFont typeface="Arial"/>
              <a:buNone/>
            </a:pPr>
            <a:endParaRPr lang="en-US" dirty="0" smtClean="0"/>
          </a:p>
          <a:p>
            <a:r>
              <a:rPr lang="en-US" dirty="0" smtClean="0"/>
              <a:t>A signature representing the results of a test is computed by compacting the sequence of values produced by the read operations. After all the test patterns are</a:t>
            </a:r>
            <a:r>
              <a:rPr lang="en-US" baseline="0" dirty="0" smtClean="0"/>
              <a:t> </a:t>
            </a:r>
            <a:r>
              <a:rPr lang="en-US" dirty="0" smtClean="0"/>
              <a:t>applied, the actual signature is compared with the reference signature predicted by invoking only the read operations of the test obtained in the above three-step procedure. This phase is executed just prior to the actual testing consisting of both read and write operations.</a:t>
            </a:r>
          </a:p>
          <a:p>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46</a:t>
            </a:fld>
            <a:endParaRPr lang="en-US"/>
          </a:p>
        </p:txBody>
      </p:sp>
    </p:spTree>
    <p:extLst>
      <p:ext uri="{BB962C8B-B14F-4D97-AF65-F5344CB8AC3E}">
        <p14:creationId xmlns:p14="http://schemas.microsoft.com/office/powerpoint/2010/main" val="37996458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transparent testing of RAMs within BIST environment requires only slightly more complex circuitry to be</a:t>
            </a:r>
            <a:r>
              <a:rPr lang="en-US" baseline="0" dirty="0" smtClean="0"/>
              <a:t> </a:t>
            </a:r>
            <a:r>
              <a:rPr lang="en-US" dirty="0" smtClean="0"/>
              <a:t>implemented than that of the corresponding standard hardware. First, a customized BIST controller has to be used to facilitate generation of not only the test sequence, but also the signature-predicting sequence before the actual test. Second, the read and write instance generator has to be designed such that it allows switching between the test application mode and the signature production mode, to avoid invoking write cycles in the latter mode. Finally, a register has to be added to store the contents of the addressed cells. This information is then used for the test data generation. The transparent BIST area overhead for 32K byte RAM with March C is 1.2%, that is, only 0.2% more than that of the conventional BIST </a:t>
            </a:r>
            <a:r>
              <a:rPr lang="en-US" smtClean="0"/>
              <a:t>solution.</a:t>
            </a:r>
            <a:endParaRPr lang="en-US"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47</a:t>
            </a:fld>
            <a:endParaRPr lang="en-US"/>
          </a:p>
        </p:txBody>
      </p:sp>
    </p:spTree>
    <p:extLst>
      <p:ext uri="{BB962C8B-B14F-4D97-AF65-F5344CB8AC3E}">
        <p14:creationId xmlns:p14="http://schemas.microsoft.com/office/powerpoint/2010/main" val="10355948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slide illustrates a six-transistor</a:t>
            </a:r>
            <a:r>
              <a:rPr lang="en-US" baseline="0" dirty="0" smtClean="0"/>
              <a:t> CMOS SRAM cell. It consists of the enhancement mode NMOS devices T</a:t>
            </a:r>
            <a:r>
              <a:rPr lang="en-US" baseline="-25000" dirty="0" smtClean="0"/>
              <a:t>1</a:t>
            </a:r>
            <a:r>
              <a:rPr lang="en-US" baseline="0" dirty="0" smtClean="0"/>
              <a:t>, T</a:t>
            </a:r>
            <a:r>
              <a:rPr lang="en-US" baseline="-25000" dirty="0" smtClean="0"/>
              <a:t>2</a:t>
            </a:r>
            <a:r>
              <a:rPr lang="en-US" baseline="0" dirty="0" smtClean="0"/>
              <a:t>, T</a:t>
            </a:r>
            <a:r>
              <a:rPr lang="en-US" baseline="-25000" dirty="0" smtClean="0"/>
              <a:t>5</a:t>
            </a:r>
            <a:r>
              <a:rPr lang="en-US" baseline="0" dirty="0" smtClean="0"/>
              <a:t>, and T</a:t>
            </a:r>
            <a:r>
              <a:rPr lang="en-US" baseline="-25000" dirty="0" smtClean="0"/>
              <a:t>6</a:t>
            </a:r>
            <a:r>
              <a:rPr lang="en-US" baseline="0" dirty="0" smtClean="0"/>
              <a:t>, and the enhancement mode PMOS devices T</a:t>
            </a:r>
            <a:r>
              <a:rPr lang="en-US" baseline="-25000" dirty="0" smtClean="0"/>
              <a:t>3</a:t>
            </a:r>
            <a:r>
              <a:rPr lang="en-US" baseline="0" dirty="0" smtClean="0"/>
              <a:t> and T</a:t>
            </a:r>
            <a:r>
              <a:rPr lang="en-US" baseline="-25000" dirty="0" smtClean="0"/>
              <a:t>4</a:t>
            </a:r>
            <a:r>
              <a:rPr lang="en-US" baseline="0" dirty="0" smtClean="0"/>
              <a:t>. Transistor T</a:t>
            </a:r>
            <a:r>
              <a:rPr lang="en-US" baseline="-25000" dirty="0" smtClean="0"/>
              <a:t>1</a:t>
            </a:r>
            <a:r>
              <a:rPr lang="en-US" baseline="0" dirty="0" smtClean="0"/>
              <a:t> forms an inverter together with depletion load device T</a:t>
            </a:r>
            <a:r>
              <a:rPr lang="en-US" baseline="-25000" dirty="0" smtClean="0"/>
              <a:t>3</a:t>
            </a:r>
            <a:r>
              <a:rPr lang="en-US" baseline="0" dirty="0" smtClean="0"/>
              <a:t> – this inverter is cross-coupled with the inverter formed by T</a:t>
            </a:r>
            <a:r>
              <a:rPr lang="en-US" baseline="-25000" dirty="0" smtClean="0"/>
              <a:t>2</a:t>
            </a:r>
            <a:r>
              <a:rPr lang="en-US" baseline="0" dirty="0" smtClean="0"/>
              <a:t> and T</a:t>
            </a:r>
            <a:r>
              <a:rPr lang="en-US" baseline="-25000" dirty="0" smtClean="0"/>
              <a:t>4</a:t>
            </a:r>
            <a:r>
              <a:rPr lang="en-US" baseline="0" dirty="0" smtClean="0"/>
              <a:t>, thus forming a latch. This latch can be accessed (for read and write operations) via the pass transistors T</a:t>
            </a:r>
            <a:r>
              <a:rPr lang="en-US" baseline="-25000" dirty="0" smtClean="0"/>
              <a:t>5</a:t>
            </a:r>
            <a:r>
              <a:rPr lang="en-US" baseline="0" dirty="0" smtClean="0"/>
              <a:t> and T</a:t>
            </a:r>
            <a:r>
              <a:rPr lang="en-US" baseline="-25000" dirty="0" smtClean="0"/>
              <a:t>6</a:t>
            </a:r>
            <a:r>
              <a:rPr lang="en-US" baseline="0" dirty="0" smtClean="0"/>
              <a:t>. Addressing of the cell is done by using a two-dimensional addressing scheme consisting of a row address and a column address as shown on the previous slide. The row decoder allows only one row of cells to be selected at a time by activating the line “word” of that particular row. The selection of a particular cell in a row is done under control of the column decoder that activates the set of complementary bit lines (BIT and BIT’)  of that particular cell. Data can be written by setting line “word” to 1 and driving lines BIT and BIT’ with data having complementary values. Because the bit lines are driven with more force that the force with which cell retains its information, the cell will be forced to the state presented on the lines BIT and BIT’. In the case of read operation, a row is selected by activating the corresponding “word”. The contents of the cells on a row are passed to the corresponding sense amplifiers via the BIT and BIT’ lines.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5</a:t>
            </a:fld>
            <a:endParaRPr lang="en-US"/>
          </a:p>
        </p:txBody>
      </p:sp>
    </p:spTree>
    <p:extLst>
      <p:ext uri="{BB962C8B-B14F-4D97-AF65-F5344CB8AC3E}">
        <p14:creationId xmlns:p14="http://schemas.microsoft.com/office/powerpoint/2010/main" val="21686593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Assuming that a memory operational cycle takes</a:t>
            </a:r>
            <a:r>
              <a:rPr lang="en-US" baseline="0" dirty="0" smtClean="0"/>
              <a:t> </a:t>
            </a:r>
            <a:r>
              <a:rPr lang="en-US" dirty="0" smtClean="0"/>
              <a:t>60 nanoseconds,</a:t>
            </a:r>
            <a:r>
              <a:rPr lang="en-US" baseline="0" dirty="0" smtClean="0"/>
              <a:t> this table demonstrates how the complexity of the memory test algorithm may impact test application time. The test complexity is expressed as a function of a memory size </a:t>
            </a:r>
            <a:r>
              <a:rPr lang="en-US" i="1" baseline="0" dirty="0" smtClean="0"/>
              <a:t>n</a:t>
            </a:r>
            <a:r>
              <a:rPr lang="en-US" baseline="0" dirty="0" smtClean="0"/>
              <a:t>, and the corresponding test time has been computed for four different classes of algorithms as well as for seven different memory sizes ranging from 1M to 2G. As can be seen, with the increasing complexity of the algorithm, memory test application time quickly increases and reaches virtually unacceptable values measured in tens and hundreds of hours. The same rule applies to the increasing size of tested memories. It is, therefore, of high importance to make sure that any algorithm used to test contemporary memory is feasible and offers a reasonable trade-off between test application time and the resultant test quality.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6</a:t>
            </a:fld>
            <a:endParaRPr lang="en-US"/>
          </a:p>
        </p:txBody>
      </p:sp>
    </p:spTree>
    <p:extLst>
      <p:ext uri="{BB962C8B-B14F-4D97-AF65-F5344CB8AC3E}">
        <p14:creationId xmlns:p14="http://schemas.microsoft.com/office/powerpoint/2010/main" val="23904912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latin typeface="+mn-lt"/>
                <a:ea typeface="+mn-ea"/>
                <a:cs typeface="+mn-cs"/>
              </a:rPr>
              <a:t>Memories are tested at different levels including stand alone memory arrays, arrays with their surrounding logic, and the entire boards or systems comprising</a:t>
            </a:r>
            <a:r>
              <a:rPr lang="en-US" sz="1200" kern="1200" baseline="0" dirty="0" smtClean="0">
                <a:solidFill>
                  <a:schemeClr val="tx1"/>
                </a:solidFill>
                <a:latin typeface="+mn-lt"/>
                <a:ea typeface="+mn-ea"/>
                <a:cs typeface="+mn-cs"/>
              </a:rPr>
              <a:t> memory blocks</a:t>
            </a:r>
            <a:r>
              <a:rPr lang="en-US" sz="1200" kern="1200" dirty="0" smtClean="0">
                <a:solidFill>
                  <a:schemeClr val="tx1"/>
                </a:solidFill>
                <a:latin typeface="+mn-lt"/>
                <a:ea typeface="+mn-ea"/>
                <a:cs typeface="+mn-cs"/>
              </a:rPr>
              <a:t>. Due to imperfections of the manufacturing process, there are memory dies that contain faulty cells. Manufacturers improve their yield by applying a laser repair process (in fact, the use of electrical fuses is increasing and becomes a dominant technique). This process cuts away the known bad memory cells and replaces them with spare cells on the same die (see the</a:t>
            </a:r>
            <a:r>
              <a:rPr lang="en-US" sz="1200" kern="1200" baseline="0" dirty="0" smtClean="0">
                <a:solidFill>
                  <a:schemeClr val="tx1"/>
                </a:solidFill>
                <a:latin typeface="+mn-lt"/>
                <a:ea typeface="+mn-ea"/>
                <a:cs typeface="+mn-cs"/>
              </a:rPr>
              <a:t> end of this chapter)</a:t>
            </a:r>
            <a:r>
              <a:rPr lang="en-US" sz="1200" kern="1200" dirty="0" smtClean="0">
                <a:solidFill>
                  <a:schemeClr val="tx1"/>
                </a:solidFill>
                <a:latin typeface="+mn-lt"/>
                <a:ea typeface="+mn-ea"/>
                <a:cs typeface="+mn-cs"/>
              </a:rPr>
              <a:t>. In order to isolate the bad cells, one has to excite the entire memory array on the chip. That means every cell on the chip has to be exercised and tested. Selected test patterns are written into each cell and read back in special sequences and orders to verify their proper functionality. In order to reduce the test time, parallel chip testing is performed, usually with 8 to 16 chips in a row. The above test is performed at the wafer level with automatic die stepping probes. A special ink jet is also used to color mark the bad dies. The wafer is then sent off for laser repair and to the backend for die separation and final packaging. Functional test is performed again at the post package level.</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7</a:t>
            </a:fld>
            <a:endParaRPr lang="en-US"/>
          </a:p>
        </p:txBody>
      </p:sp>
    </p:spTree>
    <p:extLst>
      <p:ext uri="{BB962C8B-B14F-4D97-AF65-F5344CB8AC3E}">
        <p14:creationId xmlns:p14="http://schemas.microsoft.com/office/powerpoint/2010/main" val="33616641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Although various types of failures can occur in memories, they are usually modeled by</a:t>
            </a:r>
            <a:r>
              <a:rPr lang="en-US" baseline="0" dirty="0" smtClean="0"/>
              <a:t> </a:t>
            </a:r>
            <a:r>
              <a:rPr lang="en-US" dirty="0" smtClean="0"/>
              <a:t>means of the following four functional faults: the stuck-at</a:t>
            </a:r>
            <a:r>
              <a:rPr lang="en-US" baseline="0" dirty="0" smtClean="0"/>
              <a:t> </a:t>
            </a:r>
            <a:r>
              <a:rPr lang="en-US" dirty="0" smtClean="0"/>
              <a:t>fault (SAF), the transition fault (TF), the coupling fault (CF), and the neighborhood pattern sensitive fault (NPSF). Formal definitions of these faults, as well as conditions that have to be satisfied to detect them, are given, for example, in the book by A.J. van de </a:t>
            </a:r>
            <a:r>
              <a:rPr lang="en-US" dirty="0" err="1" smtClean="0"/>
              <a:t>Goor</a:t>
            </a:r>
            <a:r>
              <a:rPr lang="en-US" baseline="0" dirty="0" smtClean="0"/>
              <a:t> (see above) and numerous other books and papers devoted to memory test</a:t>
            </a:r>
            <a:r>
              <a:rPr lang="en-US" dirty="0" smtClean="0"/>
              <a:t>.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8</a:t>
            </a:fld>
            <a:endParaRPr lang="en-US"/>
          </a:p>
        </p:txBody>
      </p:sp>
    </p:spTree>
    <p:extLst>
      <p:ext uri="{BB962C8B-B14F-4D97-AF65-F5344CB8AC3E}">
        <p14:creationId xmlns:p14="http://schemas.microsoft.com/office/powerpoint/2010/main" val="552780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memory scan is probably the simplest memory</a:t>
            </a:r>
            <a:r>
              <a:rPr lang="en-US" baseline="0" dirty="0" smtClean="0"/>
              <a:t> test procedure that targets stuck-at faults. This test writes each word, first with a 0, and then with a 1, and verifies the writing with two read operations. It is unable to detect </a:t>
            </a:r>
            <a:r>
              <a:rPr lang="en-US" dirty="0" smtClean="0"/>
              <a:t>any stuck-at fault in the memory address register or in the address decoder. Assuming, however, that these parts are fault-free, the MSCAN can detect</a:t>
            </a:r>
            <a:r>
              <a:rPr lang="en-US" baseline="0" dirty="0" smtClean="0"/>
              <a:t> any stuck-at fault in the memory array, in the memory data register, or in the read/write logic. Once the test is completed, one can only be sure that </a:t>
            </a:r>
            <a:r>
              <a:rPr lang="en-US" dirty="0" smtClean="0"/>
              <a:t>there is at least one cell in the memory that is functionally correct.</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9</a:t>
            </a:fld>
            <a:endParaRPr lang="en-US"/>
          </a:p>
        </p:txBody>
      </p:sp>
    </p:spTree>
    <p:extLst>
      <p:ext uri="{BB962C8B-B14F-4D97-AF65-F5344CB8AC3E}">
        <p14:creationId xmlns:p14="http://schemas.microsoft.com/office/powerpoint/2010/main" val="8263857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master.jpg"/>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pl-PL"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Click to edit Master subtitle style</a:t>
            </a:r>
            <a:endParaRPr lang="en-US"/>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8A2E0BCB-0BE7-014F-BE39-D877C6AC7A9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E429BE7-D4D2-494F-91C7-D4A26180AC5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pl-PL"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3AA65CB7-F044-7545-AB58-77F585C9542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Content Placeholder 2"/>
          <p:cNvSpPr>
            <a:spLocks noGrp="1"/>
          </p:cNvSpPr>
          <p:nvPr>
            <p:ph idx="1"/>
          </p:nvPr>
        </p:nvSpPr>
        <p:spPr/>
        <p:txBody>
          <a:body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776542D6-181F-9745-B4EC-7A5F8D10A52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pl-PL"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638D2DB0-0BE4-7145-B6E9-3B9557B1967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875CFF99-1CA5-8240-ADF7-F62C9CDB73A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l-PL"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75D8851-F637-F444-A5B6-A82A2B8E7E4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F05ECB3B-0B65-2F48-A994-11A9A4E6587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BED3A137-00DB-BE4F-8574-0138D15DB88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pl-PL"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694CFE75-12C6-0349-8B9C-9C1C4DA0F88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pl-PL"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2B7D95D4-7931-2E4F-B78E-C0B9B036C8E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AutoShape 73"/>
          <p:cNvSpPr>
            <a:spLocks noChangeArrowheads="1"/>
          </p:cNvSpPr>
          <p:nvPr userDrawn="1"/>
        </p:nvSpPr>
        <p:spPr bwMode="auto">
          <a:xfrm>
            <a:off x="1574800" y="250815"/>
            <a:ext cx="7307261" cy="457200"/>
          </a:xfrm>
          <a:prstGeom prst="roundRect">
            <a:avLst>
              <a:gd name="adj" fmla="val 20833"/>
            </a:avLst>
          </a:prstGeom>
          <a:solidFill>
            <a:srgbClr val="FFFFFF">
              <a:lumMod val="95000"/>
            </a:srgbClr>
          </a:solidFill>
          <a:ln>
            <a:noFill/>
          </a:ln>
          <a:effectLst>
            <a:innerShdw blurRad="63500" dist="50800" dir="2700000">
              <a:srgbClr val="000000">
                <a:alpha val="50000"/>
              </a:srgbClr>
            </a:inn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pic>
        <p:nvPicPr>
          <p:cNvPr id="1031" name="Picture 8" descr="slide.jpg"/>
          <p:cNvPicPr>
            <a:picLocks noChangeAspect="1"/>
          </p:cNvPicPr>
          <p:nvPr userDrawn="1"/>
        </p:nvPicPr>
        <p:blipFill>
          <a:blip r:embed="rId13"/>
          <a:srcRect r="75833"/>
          <a:stretch>
            <a:fillRect/>
          </a:stretch>
        </p:blipFill>
        <p:spPr bwMode="auto">
          <a:xfrm>
            <a:off x="0" y="0"/>
            <a:ext cx="1219200" cy="6858000"/>
          </a:xfrm>
          <a:prstGeom prst="rect">
            <a:avLst/>
          </a:prstGeom>
          <a:noFill/>
          <a:ln w="9525">
            <a:noFill/>
            <a:miter lim="800000"/>
            <a:headEnd/>
            <a:tailEnd/>
          </a:ln>
        </p:spPr>
      </p:pic>
      <p:sp>
        <p:nvSpPr>
          <p:cNvPr id="1032" name="Title Placeholder 1"/>
          <p:cNvSpPr>
            <a:spLocks noGrp="1"/>
          </p:cNvSpPr>
          <p:nvPr>
            <p:ph type="title"/>
          </p:nvPr>
        </p:nvSpPr>
        <p:spPr bwMode="auto">
          <a:xfrm>
            <a:off x="1574800" y="249238"/>
            <a:ext cx="7251700" cy="4587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33" name="Text Placeholder 2"/>
          <p:cNvSpPr>
            <a:spLocks noGrp="1"/>
          </p:cNvSpPr>
          <p:nvPr>
            <p:ph type="body" idx="1"/>
          </p:nvPr>
        </p:nvSpPr>
        <p:spPr bwMode="auto">
          <a:xfrm>
            <a:off x="676275"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6"/>
          <p:cNvSpPr txBox="1">
            <a:spLocks noChangeArrowheads="1"/>
          </p:cNvSpPr>
          <p:nvPr userDrawn="1"/>
        </p:nvSpPr>
        <p:spPr bwMode="auto">
          <a:xfrm>
            <a:off x="6559557" y="6405266"/>
            <a:ext cx="2133600" cy="31620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defTabSz="457200" rtl="0" fontAlgn="base">
              <a:spcBef>
                <a:spcPct val="0"/>
              </a:spcBef>
              <a:spcAft>
                <a:spcPct val="0"/>
              </a:spcAft>
              <a:defRPr sz="1400"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a:lstStyle>
          <a:p>
            <a:fld id="{045B2298-6546-084E-BB8D-287FDE2A2F52}" type="slidenum">
              <a:rPr lang="pl-PL" sz="1200" smtClean="0">
                <a:solidFill>
                  <a:schemeClr val="bg1">
                    <a:lumMod val="50000"/>
                  </a:schemeClr>
                </a:solidFill>
              </a:rPr>
              <a:pPr/>
              <a:t>‹#›</a:t>
            </a:fld>
            <a:endParaRPr lang="pl-PL" sz="1200" dirty="0">
              <a:solidFill>
                <a:schemeClr val="bg1">
                  <a:lumMod val="50000"/>
                </a:schemeClr>
              </a:solidFill>
            </a:endParaRPr>
          </a:p>
        </p:txBody>
      </p:sp>
    </p:spTree>
  </p:cSld>
  <p:clrMap bg1="lt1" tx1="dk1" bg2="lt2" tx2="dk2" accent1="accent1" accent2="accent2" accent3="accent3" accent4="accent4" accent5="accent5" accent6="accent6" hlink="hlink" folHlink="folHlink"/>
  <p:sldLayoutIdLst>
    <p:sldLayoutId id="2147483957" r:id="rId1"/>
    <p:sldLayoutId id="2147483958" r:id="rId2"/>
    <p:sldLayoutId id="2147483959" r:id="rId3"/>
    <p:sldLayoutId id="2147483960" r:id="rId4"/>
    <p:sldLayoutId id="2147483961" r:id="rId5"/>
    <p:sldLayoutId id="2147483962" r:id="rId6"/>
    <p:sldLayoutId id="2147483963" r:id="rId7"/>
    <p:sldLayoutId id="2147483964" r:id="rId8"/>
    <p:sldLayoutId id="2147483965" r:id="rId9"/>
    <p:sldLayoutId id="2147483966" r:id="rId10"/>
    <p:sldLayoutId id="2147483967" r:id="rId11"/>
  </p:sldLayoutIdLst>
  <p:hf hdr="0" ftr="0" dt="0"/>
  <p:txStyles>
    <p:titleStyle>
      <a:lvl1pPr algn="r" defTabSz="457200" rtl="0" eaLnBrk="0" fontAlgn="base" hangingPunct="0">
        <a:spcBef>
          <a:spcPct val="0"/>
        </a:spcBef>
        <a:spcAft>
          <a:spcPct val="0"/>
        </a:spcAft>
        <a:defRPr sz="2800" kern="1200">
          <a:solidFill>
            <a:schemeClr val="tx1"/>
          </a:solidFill>
          <a:latin typeface="Arial Rounded MT Bold"/>
          <a:ea typeface="ＭＳ Ｐゴシック" charset="-128"/>
          <a:cs typeface="Arial Rounded MT Bold"/>
        </a:defRPr>
      </a:lvl1pPr>
      <a:lvl2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2pPr>
      <a:lvl3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3pPr>
      <a:lvl4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4pPr>
      <a:lvl5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5pPr>
      <a:lvl6pPr marL="457200" algn="r" defTabSz="457200" rtl="0" fontAlgn="base">
        <a:spcBef>
          <a:spcPct val="0"/>
        </a:spcBef>
        <a:spcAft>
          <a:spcPct val="0"/>
        </a:spcAft>
        <a:defRPr sz="3200">
          <a:solidFill>
            <a:schemeClr val="tx1"/>
          </a:solidFill>
          <a:latin typeface="Arial Rounded MT Bold" charset="0"/>
          <a:ea typeface="ＭＳ Ｐゴシック" charset="-128"/>
        </a:defRPr>
      </a:lvl6pPr>
      <a:lvl7pPr marL="914400" algn="r" defTabSz="457200" rtl="0" fontAlgn="base">
        <a:spcBef>
          <a:spcPct val="0"/>
        </a:spcBef>
        <a:spcAft>
          <a:spcPct val="0"/>
        </a:spcAft>
        <a:defRPr sz="3200">
          <a:solidFill>
            <a:schemeClr val="tx1"/>
          </a:solidFill>
          <a:latin typeface="Arial Rounded MT Bold" charset="0"/>
          <a:ea typeface="ＭＳ Ｐゴシック" charset="-128"/>
        </a:defRPr>
      </a:lvl7pPr>
      <a:lvl8pPr marL="1371600" algn="r" defTabSz="457200" rtl="0" fontAlgn="base">
        <a:spcBef>
          <a:spcPct val="0"/>
        </a:spcBef>
        <a:spcAft>
          <a:spcPct val="0"/>
        </a:spcAft>
        <a:defRPr sz="3200">
          <a:solidFill>
            <a:schemeClr val="tx1"/>
          </a:solidFill>
          <a:latin typeface="Arial Rounded MT Bold" charset="0"/>
          <a:ea typeface="ＭＳ Ｐゴシック" charset="-128"/>
        </a:defRPr>
      </a:lvl8pPr>
      <a:lvl9pPr marL="1828800" algn="r" defTabSz="457200" rtl="0" fontAlgn="base">
        <a:spcBef>
          <a:spcPct val="0"/>
        </a:spcBef>
        <a:spcAft>
          <a:spcPct val="0"/>
        </a:spcAft>
        <a:defRPr sz="3200">
          <a:solidFill>
            <a:schemeClr val="tx1"/>
          </a:solidFill>
          <a:latin typeface="Arial Rounded MT Bold" charset="0"/>
          <a:ea typeface="ＭＳ Ｐゴシック" charset="-128"/>
        </a:defRPr>
      </a:lvl9pPr>
    </p:titleStyle>
    <p:bodyStyle>
      <a:lvl1pPr marL="342900" indent="-342900" algn="l" defTabSz="457200" rtl="0" eaLnBrk="0" fontAlgn="base" hangingPunct="0">
        <a:spcBef>
          <a:spcPct val="20000"/>
        </a:spcBef>
        <a:spcAft>
          <a:spcPct val="0"/>
        </a:spcAft>
        <a:buSzPct val="80000"/>
        <a:buFont typeface="Arial" charset="0"/>
        <a:buChar char="•"/>
        <a:defRPr sz="2400" kern="1200">
          <a:solidFill>
            <a:schemeClr val="tx1"/>
          </a:solidFill>
          <a:latin typeface="Arial"/>
          <a:ea typeface="ＭＳ Ｐゴシック" charset="-128"/>
          <a:cs typeface="Arial"/>
        </a:defRPr>
      </a:lvl1pPr>
      <a:lvl2pPr marL="742950" indent="-285750" algn="l" defTabSz="457200" rtl="0" eaLnBrk="0" fontAlgn="base" hangingPunct="0">
        <a:spcBef>
          <a:spcPct val="20000"/>
        </a:spcBef>
        <a:spcAft>
          <a:spcPct val="0"/>
        </a:spcAft>
        <a:buSzPct val="80000"/>
        <a:buFont typeface="Wingdings" charset="2"/>
        <a:buChar char=""/>
        <a:defRPr sz="2000" kern="1200">
          <a:solidFill>
            <a:schemeClr val="tx1"/>
          </a:solidFill>
          <a:latin typeface="Arial"/>
          <a:ea typeface="ＭＳ Ｐゴシック" charset="-128"/>
          <a:cs typeface="Arial"/>
        </a:defRPr>
      </a:lvl2pPr>
      <a:lvl3pPr marL="11430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3pPr>
      <a:lvl4pPr marL="16002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4pPr>
      <a:lvl5pPr marL="20574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5.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2468563" y="477838"/>
            <a:ext cx="6280150" cy="720725"/>
          </a:xfrm>
          <a:noFill/>
        </p:spPr>
        <p:txBody>
          <a:bodyPr/>
          <a:lstStyle/>
          <a:p>
            <a:pPr eaLnBrk="1" hangingPunct="1"/>
            <a:r>
              <a:rPr lang="en-US" sz="4000" dirty="0" smtClean="0">
                <a:latin typeface="Arial Rounded MT Bold" charset="0"/>
                <a:ea typeface="Arial Rounded MT Bold" charset="0"/>
                <a:cs typeface="Arial Rounded MT Bold" charset="0"/>
              </a:rPr>
              <a:t>VLSI testing</a:t>
            </a:r>
          </a:p>
        </p:txBody>
      </p:sp>
      <p:sp>
        <p:nvSpPr>
          <p:cNvPr id="5" name="Rectangle 3"/>
          <p:cNvSpPr>
            <a:spLocks noGrp="1" noChangeArrowheads="1"/>
          </p:cNvSpPr>
          <p:nvPr>
            <p:ph type="subTitle" idx="1"/>
          </p:nvPr>
        </p:nvSpPr>
        <p:spPr>
          <a:xfrm>
            <a:off x="5410200" y="1284295"/>
            <a:ext cx="3338513" cy="767152"/>
          </a:xfrm>
        </p:spPr>
        <p:txBody>
          <a:bodyPr rtlCol="0">
            <a:normAutofit/>
          </a:bodyPr>
          <a:lstStyle/>
          <a:p>
            <a:pPr algn="r" eaLnBrk="1" fontAlgn="auto" hangingPunct="1">
              <a:lnSpc>
                <a:spcPct val="80000"/>
              </a:lnSpc>
              <a:spcAft>
                <a:spcPts val="0"/>
              </a:spcAft>
              <a:buFont typeface="Arial"/>
              <a:buNone/>
              <a:defRPr/>
            </a:pPr>
            <a:r>
              <a:rPr lang="en-US" dirty="0" smtClean="0">
                <a:solidFill>
                  <a:schemeClr val="tx1">
                    <a:lumMod val="65000"/>
                    <a:lumOff val="35000"/>
                  </a:schemeClr>
                </a:solidFill>
                <a:latin typeface="Arial Rounded MT Bold" charset="0"/>
                <a:ea typeface="Arial Rounded MT Bold" charset="0"/>
                <a:cs typeface="Arial Rounded MT Bold" charset="0"/>
              </a:rPr>
              <a:t>Memory test</a:t>
            </a:r>
            <a:br>
              <a:rPr lang="en-US" dirty="0" smtClean="0">
                <a:solidFill>
                  <a:schemeClr val="tx1">
                    <a:lumMod val="65000"/>
                    <a:lumOff val="35000"/>
                  </a:schemeClr>
                </a:solidFill>
                <a:latin typeface="Arial Rounded MT Bold" charset="0"/>
                <a:ea typeface="Arial Rounded MT Bold" charset="0"/>
                <a:cs typeface="Arial Rounded MT Bold" charset="0"/>
              </a:rPr>
            </a:br>
            <a:endParaRPr lang="en-US" dirty="0" smtClean="0">
              <a:solidFill>
                <a:schemeClr val="tx1">
                  <a:lumMod val="65000"/>
                  <a:lumOff val="35000"/>
                </a:schemeClr>
              </a:solidFill>
              <a:latin typeface="Arial Rounded MT Bold" charset="0"/>
              <a:ea typeface="Arial Rounded MT Bold" charset="0"/>
              <a:cs typeface="Arial Rounded MT Bold" charset="0"/>
            </a:endParaRPr>
          </a:p>
        </p:txBody>
      </p:sp>
      <p:grpSp>
        <p:nvGrpSpPr>
          <p:cNvPr id="70" name="Group 69"/>
          <p:cNvGrpSpPr/>
          <p:nvPr/>
        </p:nvGrpSpPr>
        <p:grpSpPr>
          <a:xfrm>
            <a:off x="7058741" y="5703803"/>
            <a:ext cx="1862251" cy="1020989"/>
            <a:chOff x="7058741" y="5703803"/>
            <a:chExt cx="1862251" cy="1020989"/>
          </a:xfrm>
        </p:grpSpPr>
        <p:pic>
          <p:nvPicPr>
            <p:cNvPr id="49" name="Picture 4" descr="rev_jpg_lr"/>
            <p:cNvPicPr>
              <a:picLocks noChangeAspect="1" noChangeArrowheads="1"/>
            </p:cNvPicPr>
            <p:nvPr/>
          </p:nvPicPr>
          <p:blipFill>
            <a:blip r:embed="rId3">
              <a:clrChange>
                <a:clrFrom>
                  <a:srgbClr val="000000"/>
                </a:clrFrom>
                <a:clrTo>
                  <a:srgbClr val="000000">
                    <a:alpha val="0"/>
                  </a:srgbClr>
                </a:clrTo>
              </a:clrChange>
              <a:lum bright="-100000" contrast="-100000"/>
            </a:blip>
            <a:srcRect/>
            <a:stretch>
              <a:fillRect/>
            </a:stretch>
          </p:blipFill>
          <p:spPr bwMode="auto">
            <a:xfrm>
              <a:off x="7726723" y="6054457"/>
              <a:ext cx="1194269" cy="394225"/>
            </a:xfrm>
            <a:prstGeom prst="rect">
              <a:avLst/>
            </a:prstGeom>
            <a:noFill/>
          </p:spPr>
        </p:pic>
        <p:pic>
          <p:nvPicPr>
            <p:cNvPr id="50" name="Picture 49"/>
            <p:cNvPicPr>
              <a:picLocks noChangeAspect="1"/>
            </p:cNvPicPr>
            <p:nvPr/>
          </p:nvPicPr>
          <p:blipFill>
            <a:blip r:embed="rId4">
              <a:alphaModFix/>
              <a:duotone>
                <a:schemeClr val="accent2">
                  <a:shade val="45000"/>
                  <a:satMod val="135000"/>
                </a:schemeClr>
                <a:prstClr val="white"/>
              </a:duotone>
              <a:lum bright="8000" contrast="6000"/>
            </a:blip>
            <a:stretch>
              <a:fillRect/>
            </a:stretch>
          </p:blipFill>
          <p:spPr>
            <a:xfrm flipH="1">
              <a:off x="7058741" y="5703803"/>
              <a:ext cx="1095904" cy="1020989"/>
            </a:xfrm>
            <a:prstGeom prst="rect">
              <a:avLst/>
            </a:prstGeom>
          </p:spPr>
        </p:pic>
        <p:sp>
          <p:nvSpPr>
            <p:cNvPr id="51" name="TextBox 50"/>
            <p:cNvSpPr txBox="1"/>
            <p:nvPr/>
          </p:nvSpPr>
          <p:spPr>
            <a:xfrm rot="21085097">
              <a:off x="7209756" y="5790356"/>
              <a:ext cx="675335" cy="400110"/>
            </a:xfrm>
            <a:prstGeom prst="rect">
              <a:avLst/>
            </a:prstGeom>
            <a:noFill/>
          </p:spPr>
          <p:txBody>
            <a:bodyPr wrap="none" rtlCol="0">
              <a:prstTxWarp prst="textArchUpPour">
                <a:avLst>
                  <a:gd name="adj1" fmla="val 10214907"/>
                  <a:gd name="adj2" fmla="val 38598"/>
                </a:avLst>
              </a:prstTxWarp>
              <a:spAutoFit/>
            </a:bodyPr>
            <a:lstStyle/>
            <a:p>
              <a:r>
                <a:rPr lang="en-US" sz="2000" dirty="0" smtClean="0">
                  <a:solidFill>
                    <a:schemeClr val="bg1"/>
                  </a:solidFill>
                  <a:latin typeface="Comic Sans MS"/>
                  <a:cs typeface="Comic Sans MS"/>
                </a:rPr>
                <a:t>HEP</a:t>
              </a:r>
              <a:endParaRPr lang="en-US" sz="2000" dirty="0">
                <a:solidFill>
                  <a:schemeClr val="bg1"/>
                </a:solidFill>
                <a:latin typeface="Comic Sans MS"/>
                <a:cs typeface="Comic Sans MS"/>
              </a:endParaRPr>
            </a:p>
          </p:txBody>
        </p:sp>
        <p:sp>
          <p:nvSpPr>
            <p:cNvPr id="52" name="Rectangle 51"/>
            <p:cNvSpPr/>
            <p:nvPr/>
          </p:nvSpPr>
          <p:spPr>
            <a:xfrm>
              <a:off x="7810362" y="6203688"/>
              <a:ext cx="94451" cy="45719"/>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Freeform 52"/>
            <p:cNvSpPr/>
            <p:nvPr/>
          </p:nvSpPr>
          <p:spPr>
            <a:xfrm>
              <a:off x="7067550" y="5781675"/>
              <a:ext cx="977900" cy="330200"/>
            </a:xfrm>
            <a:custGeom>
              <a:avLst/>
              <a:gdLst>
                <a:gd name="connsiteX0" fmla="*/ 0 w 977900"/>
                <a:gd name="connsiteY0" fmla="*/ 0 h 330200"/>
                <a:gd name="connsiteX1" fmla="*/ 98425 w 977900"/>
                <a:gd name="connsiteY1" fmla="*/ 330200 h 330200"/>
                <a:gd name="connsiteX2" fmla="*/ 977900 w 977900"/>
                <a:gd name="connsiteY2" fmla="*/ 247650 h 330200"/>
                <a:gd name="connsiteX3" fmla="*/ 911225 w 977900"/>
                <a:gd name="connsiteY3" fmla="*/ 149225 h 330200"/>
                <a:gd name="connsiteX0" fmla="*/ 0 w 977900"/>
                <a:gd name="connsiteY0" fmla="*/ 0 h 330200"/>
                <a:gd name="connsiteX1" fmla="*/ 98425 w 977900"/>
                <a:gd name="connsiteY1" fmla="*/ 330200 h 330200"/>
                <a:gd name="connsiteX2" fmla="*/ 977900 w 977900"/>
                <a:gd name="connsiteY2" fmla="*/ 247650 h 330200"/>
              </a:gdLst>
              <a:ahLst/>
              <a:cxnLst>
                <a:cxn ang="0">
                  <a:pos x="connsiteX0" y="connsiteY0"/>
                </a:cxn>
                <a:cxn ang="0">
                  <a:pos x="connsiteX1" y="connsiteY1"/>
                </a:cxn>
                <a:cxn ang="0">
                  <a:pos x="connsiteX2" y="connsiteY2"/>
                </a:cxn>
              </a:cxnLst>
              <a:rect l="l" t="t" r="r" b="b"/>
              <a:pathLst>
                <a:path w="977900" h="330200">
                  <a:moveTo>
                    <a:pt x="0" y="0"/>
                  </a:moveTo>
                  <a:lnTo>
                    <a:pt x="98425" y="330200"/>
                  </a:lnTo>
                  <a:lnTo>
                    <a:pt x="977900" y="247650"/>
                  </a:lnTo>
                </a:path>
              </a:pathLst>
            </a:custGeom>
            <a:ln w="6350" cap="flat" cmpd="sng" algn="ctr">
              <a:solidFill>
                <a:schemeClr val="accent2">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dirty="0" smtClean="0"/>
              <a:t>The algorithmic test sequence (ATS)</a:t>
            </a:r>
            <a:endParaRPr lang="en-US" dirty="0"/>
          </a:p>
        </p:txBody>
      </p:sp>
      <p:sp>
        <p:nvSpPr>
          <p:cNvPr id="57347" name="Rectangle 3"/>
          <p:cNvSpPr>
            <a:spLocks noGrp="1" noChangeArrowheads="1"/>
          </p:cNvSpPr>
          <p:nvPr>
            <p:ph type="body" idx="1"/>
          </p:nvPr>
        </p:nvSpPr>
        <p:spPr>
          <a:xfrm>
            <a:off x="1589088" y="1068437"/>
            <a:ext cx="6667500" cy="444500"/>
          </a:xfrm>
        </p:spPr>
        <p:txBody>
          <a:bodyPr/>
          <a:lstStyle/>
          <a:p>
            <a:pPr>
              <a:buFont typeface="Wingdings" pitchFamily="-112" charset="2"/>
              <a:buNone/>
            </a:pPr>
            <a:r>
              <a:rPr lang="en-US" sz="2000" dirty="0" smtClean="0"/>
              <a:t>Memory cells partitioned into 3 groups</a:t>
            </a:r>
            <a:endParaRPr lang="en-US" sz="2000" dirty="0"/>
          </a:p>
        </p:txBody>
      </p:sp>
      <p:graphicFrame>
        <p:nvGraphicFramePr>
          <p:cNvPr id="57687" name="Group 343"/>
          <p:cNvGraphicFramePr>
            <a:graphicFrameLocks noGrp="1"/>
          </p:cNvGraphicFramePr>
          <p:nvPr>
            <p:extLst>
              <p:ext uri="{D42A27DB-BD31-4B8C-83A1-F6EECF244321}">
                <p14:modId xmlns:p14="http://schemas.microsoft.com/office/powerpoint/2010/main" val="171084739"/>
              </p:ext>
            </p:extLst>
          </p:nvPr>
        </p:nvGraphicFramePr>
        <p:xfrm>
          <a:off x="1677988" y="1485950"/>
          <a:ext cx="6904037" cy="1453391"/>
        </p:xfrm>
        <a:graphic>
          <a:graphicData uri="http://schemas.openxmlformats.org/drawingml/2006/table">
            <a:tbl>
              <a:tblPr/>
              <a:tblGrid>
                <a:gridCol w="731837"/>
                <a:gridCol w="385763"/>
                <a:gridCol w="385762"/>
                <a:gridCol w="385763"/>
                <a:gridCol w="385762"/>
                <a:gridCol w="385763"/>
                <a:gridCol w="385762"/>
                <a:gridCol w="385763"/>
                <a:gridCol w="385762"/>
                <a:gridCol w="385763"/>
                <a:gridCol w="385762"/>
                <a:gridCol w="385763"/>
                <a:gridCol w="385762"/>
                <a:gridCol w="385763"/>
                <a:gridCol w="385762"/>
                <a:gridCol w="385763"/>
                <a:gridCol w="385762"/>
              </a:tblGrid>
              <a:tr h="341313">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4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400" b="0" i="0" u="none" strike="noStrike" cap="none" normalizeH="0" baseline="0">
                          <a:ln>
                            <a:noFill/>
                          </a:ln>
                          <a:solidFill>
                            <a:srgbClr val="000000"/>
                          </a:solidFill>
                          <a:effectLst/>
                          <a:latin typeface="Arial" pitchFamily="-112" charset="0"/>
                          <a:ea typeface="Arial" pitchFamily="-112" charset="0"/>
                          <a:cs typeface="Arial" pitchFamily="-112" charset="0"/>
                        </a:rPr>
                        <a:t>0</a:t>
                      </a:r>
                      <a:endParaRPr kumimoji="0" lang="en-GB" sz="14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400" b="0" i="0" u="none" strike="noStrike" cap="none" normalizeH="0" baseline="0">
                          <a:ln>
                            <a:noFill/>
                          </a:ln>
                          <a:solidFill>
                            <a:srgbClr val="000000"/>
                          </a:solidFill>
                          <a:effectLst/>
                          <a:latin typeface="Arial" pitchFamily="-112" charset="0"/>
                          <a:ea typeface="Arial" pitchFamily="-112" charset="0"/>
                          <a:cs typeface="Arial" pitchFamily="-112" charset="0"/>
                        </a:rPr>
                        <a:t>1</a:t>
                      </a:r>
                      <a:endParaRPr kumimoji="0" lang="en-GB" sz="14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400" b="0" i="0" u="none" strike="noStrike" cap="none" normalizeH="0" baseline="0">
                          <a:ln>
                            <a:noFill/>
                          </a:ln>
                          <a:solidFill>
                            <a:srgbClr val="000000"/>
                          </a:solidFill>
                          <a:effectLst/>
                          <a:latin typeface="Arial" pitchFamily="-112" charset="0"/>
                          <a:ea typeface="Arial" pitchFamily="-112" charset="0"/>
                          <a:cs typeface="Arial" pitchFamily="-112" charset="0"/>
                        </a:rPr>
                        <a:t>2</a:t>
                      </a:r>
                      <a:endParaRPr kumimoji="0" lang="en-GB" sz="14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400" b="0" i="0" u="none" strike="noStrike" cap="none" normalizeH="0" baseline="0">
                          <a:ln>
                            <a:noFill/>
                          </a:ln>
                          <a:solidFill>
                            <a:srgbClr val="000000"/>
                          </a:solidFill>
                          <a:effectLst/>
                          <a:latin typeface="Arial" pitchFamily="-112" charset="0"/>
                          <a:ea typeface="Arial" pitchFamily="-112" charset="0"/>
                          <a:cs typeface="Arial" pitchFamily="-112" charset="0"/>
                        </a:rPr>
                        <a:t>3</a:t>
                      </a:r>
                      <a:endParaRPr kumimoji="0" lang="en-GB" sz="14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400" b="0" i="0" u="none" strike="noStrike" cap="none" normalizeH="0" baseline="0">
                          <a:ln>
                            <a:noFill/>
                          </a:ln>
                          <a:solidFill>
                            <a:srgbClr val="000000"/>
                          </a:solidFill>
                          <a:effectLst/>
                          <a:latin typeface="Arial" pitchFamily="-112" charset="0"/>
                          <a:ea typeface="Arial" pitchFamily="-112" charset="0"/>
                          <a:cs typeface="Arial" pitchFamily="-112" charset="0"/>
                        </a:rPr>
                        <a:t>4</a:t>
                      </a:r>
                      <a:endParaRPr kumimoji="0" lang="en-GB" sz="14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400" b="0" i="0" u="none" strike="noStrike" cap="none" normalizeH="0" baseline="0">
                          <a:ln>
                            <a:noFill/>
                          </a:ln>
                          <a:solidFill>
                            <a:srgbClr val="000000"/>
                          </a:solidFill>
                          <a:effectLst/>
                          <a:latin typeface="Arial" pitchFamily="-112" charset="0"/>
                          <a:ea typeface="Arial" pitchFamily="-112" charset="0"/>
                          <a:cs typeface="Arial" pitchFamily="-112" charset="0"/>
                        </a:rPr>
                        <a:t>5</a:t>
                      </a:r>
                      <a:endParaRPr kumimoji="0" lang="en-GB" sz="14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400" b="0" i="0" u="none" strike="noStrike" cap="none" normalizeH="0" baseline="0">
                          <a:ln>
                            <a:noFill/>
                          </a:ln>
                          <a:solidFill>
                            <a:srgbClr val="000000"/>
                          </a:solidFill>
                          <a:effectLst/>
                          <a:latin typeface="Arial" pitchFamily="-112" charset="0"/>
                          <a:ea typeface="Arial" pitchFamily="-112" charset="0"/>
                          <a:cs typeface="Arial" pitchFamily="-112" charset="0"/>
                        </a:rPr>
                        <a:t>6</a:t>
                      </a:r>
                      <a:endParaRPr kumimoji="0" lang="en-GB" sz="14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400" b="0" i="0" u="none" strike="noStrike" cap="none" normalizeH="0" baseline="0" dirty="0">
                          <a:ln>
                            <a:noFill/>
                          </a:ln>
                          <a:solidFill>
                            <a:srgbClr val="000000"/>
                          </a:solidFill>
                          <a:effectLst/>
                          <a:latin typeface="Arial" pitchFamily="-112" charset="0"/>
                          <a:ea typeface="Arial" pitchFamily="-112" charset="0"/>
                          <a:cs typeface="Arial" pitchFamily="-112" charset="0"/>
                        </a:rPr>
                        <a:t>7</a:t>
                      </a:r>
                      <a:endParaRPr kumimoji="0" lang="en-GB" sz="14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400" b="0" i="0" u="none" strike="noStrike" cap="none" normalizeH="0" baseline="0">
                          <a:ln>
                            <a:noFill/>
                          </a:ln>
                          <a:solidFill>
                            <a:srgbClr val="000000"/>
                          </a:solidFill>
                          <a:effectLst/>
                          <a:latin typeface="Arial" pitchFamily="-112" charset="0"/>
                          <a:ea typeface="Arial" pitchFamily="-112" charset="0"/>
                          <a:cs typeface="Arial" pitchFamily="-112" charset="0"/>
                        </a:rPr>
                        <a:t>8</a:t>
                      </a:r>
                      <a:endParaRPr kumimoji="0" lang="en-GB" sz="14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400" b="0" i="0" u="none" strike="noStrike" cap="none" normalizeH="0" baseline="0">
                          <a:ln>
                            <a:noFill/>
                          </a:ln>
                          <a:solidFill>
                            <a:srgbClr val="000000"/>
                          </a:solidFill>
                          <a:effectLst/>
                          <a:latin typeface="Arial" pitchFamily="-112" charset="0"/>
                          <a:ea typeface="Arial" pitchFamily="-112" charset="0"/>
                          <a:cs typeface="Arial" pitchFamily="-112" charset="0"/>
                        </a:rPr>
                        <a:t>9</a:t>
                      </a:r>
                      <a:endParaRPr kumimoji="0" lang="en-GB" sz="14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400" b="0" i="0" u="none" strike="noStrike" cap="none" normalizeH="0" baseline="0">
                          <a:ln>
                            <a:noFill/>
                          </a:ln>
                          <a:solidFill>
                            <a:srgbClr val="000000"/>
                          </a:solidFill>
                          <a:effectLst/>
                          <a:latin typeface="Arial" pitchFamily="-112" charset="0"/>
                          <a:ea typeface="Arial" pitchFamily="-112" charset="0"/>
                          <a:cs typeface="Arial" pitchFamily="-112" charset="0"/>
                        </a:rPr>
                        <a:t>10</a:t>
                      </a:r>
                      <a:endParaRPr kumimoji="0" lang="en-GB" sz="14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400" b="0" i="0" u="none" strike="noStrike" cap="none" normalizeH="0" baseline="0">
                          <a:ln>
                            <a:noFill/>
                          </a:ln>
                          <a:solidFill>
                            <a:srgbClr val="000000"/>
                          </a:solidFill>
                          <a:effectLst/>
                          <a:latin typeface="Arial" pitchFamily="-112" charset="0"/>
                          <a:ea typeface="Arial" pitchFamily="-112" charset="0"/>
                          <a:cs typeface="Arial" pitchFamily="-112" charset="0"/>
                        </a:rPr>
                        <a:t>11</a:t>
                      </a:r>
                      <a:endParaRPr kumimoji="0" lang="en-GB" sz="14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400" b="0" i="0" u="none" strike="noStrike" cap="none" normalizeH="0" baseline="0">
                          <a:ln>
                            <a:noFill/>
                          </a:ln>
                          <a:solidFill>
                            <a:srgbClr val="000000"/>
                          </a:solidFill>
                          <a:effectLst/>
                          <a:latin typeface="Arial" pitchFamily="-112" charset="0"/>
                          <a:ea typeface="Arial" pitchFamily="-112" charset="0"/>
                          <a:cs typeface="Arial" pitchFamily="-112" charset="0"/>
                        </a:rPr>
                        <a:t>12</a:t>
                      </a:r>
                      <a:endParaRPr kumimoji="0" lang="en-GB" sz="14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400" b="0" i="0" u="none" strike="noStrike" cap="none" normalizeH="0" baseline="0">
                          <a:ln>
                            <a:noFill/>
                          </a:ln>
                          <a:solidFill>
                            <a:srgbClr val="000000"/>
                          </a:solidFill>
                          <a:effectLst/>
                          <a:latin typeface="Arial" pitchFamily="-112" charset="0"/>
                          <a:ea typeface="Arial" pitchFamily="-112" charset="0"/>
                          <a:cs typeface="Arial" pitchFamily="-112" charset="0"/>
                        </a:rPr>
                        <a:t>13</a:t>
                      </a:r>
                      <a:endParaRPr kumimoji="0" lang="en-GB" sz="14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400" b="0" i="0" u="none" strike="noStrike" cap="none" normalizeH="0" baseline="0">
                          <a:ln>
                            <a:noFill/>
                          </a:ln>
                          <a:solidFill>
                            <a:srgbClr val="000000"/>
                          </a:solidFill>
                          <a:effectLst/>
                          <a:latin typeface="Arial" pitchFamily="-112" charset="0"/>
                          <a:ea typeface="Arial" pitchFamily="-112" charset="0"/>
                          <a:cs typeface="Arial" pitchFamily="-112" charset="0"/>
                        </a:rPr>
                        <a:t>14</a:t>
                      </a:r>
                      <a:endParaRPr kumimoji="0" lang="en-GB" sz="14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400" b="0" i="0" u="none" strike="noStrike" cap="none" normalizeH="0" baseline="0" dirty="0">
                          <a:ln>
                            <a:noFill/>
                          </a:ln>
                          <a:solidFill>
                            <a:srgbClr val="000000"/>
                          </a:solidFill>
                          <a:effectLst/>
                          <a:latin typeface="Arial" pitchFamily="-112" charset="0"/>
                          <a:ea typeface="Arial" pitchFamily="-112" charset="0"/>
                          <a:cs typeface="Arial" pitchFamily="-112" charset="0"/>
                        </a:rPr>
                        <a:t>15</a:t>
                      </a:r>
                      <a:endParaRPr kumimoji="0" lang="en-GB" sz="14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28575" cap="flat" cmpd="sng" algn="ctr">
                      <a:solidFill>
                        <a:prstClr val="black"/>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342900">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800" b="0" i="0" u="none" strike="noStrike" cap="none" normalizeH="0" baseline="0" dirty="0" smtClean="0">
                          <a:ln>
                            <a:noFill/>
                          </a:ln>
                          <a:solidFill>
                            <a:srgbClr val="000000"/>
                          </a:solidFill>
                          <a:effectLst/>
                          <a:latin typeface="Arial" pitchFamily="-112" charset="0"/>
                          <a:ea typeface="Arial" pitchFamily="-112" charset="0"/>
                          <a:cs typeface="Arial" pitchFamily="-112" charset="0"/>
                        </a:rPr>
                        <a:t>G</a:t>
                      </a:r>
                      <a:r>
                        <a:rPr kumimoji="0" lang="pl-PL" sz="1800" b="0" i="0" u="none" strike="noStrike" cap="none" normalizeH="0" baseline="-25000" dirty="0" smtClean="0">
                          <a:ln>
                            <a:noFill/>
                          </a:ln>
                          <a:solidFill>
                            <a:srgbClr val="000000"/>
                          </a:solidFill>
                          <a:effectLst/>
                          <a:latin typeface="Arial" pitchFamily="-112" charset="0"/>
                          <a:ea typeface="Arial" pitchFamily="-112" charset="0"/>
                          <a:cs typeface="Arial" pitchFamily="-112" charset="0"/>
                        </a:rPr>
                        <a:t>0</a:t>
                      </a:r>
                      <a:endPar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28575" cap="flat" cmpd="sng" algn="ctr">
                      <a:solidFill>
                        <a:prstClr val="black"/>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r>
              <a:tr h="341313">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800" b="0" i="0" u="none" strike="noStrike" cap="none" normalizeH="0" baseline="0" dirty="0" smtClean="0">
                          <a:ln>
                            <a:noFill/>
                          </a:ln>
                          <a:solidFill>
                            <a:srgbClr val="000000"/>
                          </a:solidFill>
                          <a:effectLst/>
                          <a:latin typeface="Arial" pitchFamily="-112" charset="0"/>
                          <a:ea typeface="Arial" pitchFamily="-112" charset="0"/>
                          <a:cs typeface="Arial" pitchFamily="-112" charset="0"/>
                        </a:rPr>
                        <a:t>G</a:t>
                      </a:r>
                      <a:r>
                        <a:rPr kumimoji="0" lang="pl-PL" sz="1800" b="0" i="0" u="none" strike="noStrike" cap="none" normalizeH="0" baseline="-25000" dirty="0" smtClean="0">
                          <a:ln>
                            <a:noFill/>
                          </a:ln>
                          <a:solidFill>
                            <a:srgbClr val="000000"/>
                          </a:solidFill>
                          <a:effectLst/>
                          <a:latin typeface="Arial" pitchFamily="-112" charset="0"/>
                          <a:ea typeface="Arial" pitchFamily="-112" charset="0"/>
                          <a:cs typeface="Arial" pitchFamily="-112" charset="0"/>
                        </a:rPr>
                        <a:t>1</a:t>
                      </a:r>
                      <a:endParaRPr kumimoji="0" lang="en-GB" sz="1800" b="0" i="0" u="none" strike="noStrike" cap="none" normalizeH="0" baseline="-25000" dirty="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28575" cap="flat" cmpd="sng" algn="ctr">
                      <a:solidFill>
                        <a:prstClr val="black"/>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800" b="0" i="0" u="none" strike="noStrike" cap="none" normalizeH="0" baseline="0" dirty="0" smtClean="0">
                          <a:ln>
                            <a:noFill/>
                          </a:ln>
                          <a:solidFill>
                            <a:srgbClr val="000000"/>
                          </a:solidFill>
                          <a:effectLst/>
                          <a:latin typeface="Arial" pitchFamily="-112" charset="0"/>
                          <a:ea typeface="Arial" pitchFamily="-112" charset="0"/>
                          <a:cs typeface="Arial" pitchFamily="-112" charset="0"/>
                        </a:rPr>
                        <a:t>G</a:t>
                      </a:r>
                      <a:r>
                        <a:rPr kumimoji="0" lang="pl-PL" sz="1800" b="0" i="0" u="none" strike="noStrike" cap="none" normalizeH="0" baseline="-25000" dirty="0" smtClean="0">
                          <a:ln>
                            <a:noFill/>
                          </a:ln>
                          <a:solidFill>
                            <a:srgbClr val="000000"/>
                          </a:solidFill>
                          <a:effectLst/>
                          <a:latin typeface="Arial" pitchFamily="-112" charset="0"/>
                          <a:ea typeface="Arial" pitchFamily="-112" charset="0"/>
                          <a:cs typeface="Arial" pitchFamily="-112" charset="0"/>
                        </a:rPr>
                        <a:t>2</a:t>
                      </a:r>
                      <a:endParaRPr kumimoji="0" lang="en-GB" sz="1800" b="0" i="0" u="none" strike="noStrike" cap="none" normalizeH="0" baseline="-25000" dirty="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marL="54000" marR="54000" marT="46800" marB="46800" anchor="ctr" horzOverflow="overflow">
                    <a:lnL w="12700" cap="flat" cmpd="sng" algn="ctr">
                      <a:solidFill>
                        <a:schemeClr val="tx1"/>
                      </a:solidFill>
                      <a:prstDash val="solid"/>
                      <a:round/>
                      <a:headEnd type="none" w="med" len="med"/>
                      <a:tailEnd type="none" w="med" len="med"/>
                    </a:lnL>
                    <a:lnR w="28575" cap="flat" cmpd="sng" algn="ctr">
                      <a:solidFill>
                        <a:prstClr val="black"/>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57739" name="Group 395"/>
          <p:cNvGraphicFramePr>
            <a:graphicFrameLocks noGrp="1"/>
          </p:cNvGraphicFramePr>
          <p:nvPr>
            <p:extLst>
              <p:ext uri="{D42A27DB-BD31-4B8C-83A1-F6EECF244321}">
                <p14:modId xmlns:p14="http://schemas.microsoft.com/office/powerpoint/2010/main" val="90900256"/>
              </p:ext>
            </p:extLst>
          </p:nvPr>
        </p:nvGraphicFramePr>
        <p:xfrm>
          <a:off x="1549400" y="3267125"/>
          <a:ext cx="7042150" cy="1367156"/>
        </p:xfrm>
        <a:graphic>
          <a:graphicData uri="http://schemas.openxmlformats.org/drawingml/2006/table">
            <a:tbl>
              <a:tblPr/>
              <a:tblGrid>
                <a:gridCol w="782626"/>
                <a:gridCol w="782625"/>
                <a:gridCol w="782626"/>
                <a:gridCol w="782625"/>
                <a:gridCol w="781146"/>
                <a:gridCol w="782626"/>
                <a:gridCol w="782625"/>
                <a:gridCol w="782626"/>
                <a:gridCol w="782625"/>
              </a:tblGrid>
              <a:tr h="320675">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6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600" b="0" i="0" u="none" strike="noStrike" cap="none" normalizeH="0" baseline="0" dirty="0">
                          <a:ln>
                            <a:noFill/>
                          </a:ln>
                          <a:solidFill>
                            <a:srgbClr val="000000"/>
                          </a:solidFill>
                          <a:effectLst/>
                          <a:latin typeface="Arial" pitchFamily="-112" charset="0"/>
                          <a:ea typeface="Arial" pitchFamily="-112" charset="0"/>
                          <a:cs typeface="Arial" pitchFamily="-112" charset="0"/>
                        </a:rPr>
                        <a:t>1</a:t>
                      </a:r>
                      <a:endParaRPr kumimoji="0" lang="en-GB" sz="16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600" b="0" i="0" u="none" strike="noStrike" cap="none" normalizeH="0" baseline="0">
                          <a:ln>
                            <a:noFill/>
                          </a:ln>
                          <a:solidFill>
                            <a:srgbClr val="000000"/>
                          </a:solidFill>
                          <a:effectLst/>
                          <a:latin typeface="Arial" pitchFamily="-112" charset="0"/>
                          <a:ea typeface="Arial" pitchFamily="-112" charset="0"/>
                          <a:cs typeface="Arial" pitchFamily="-112" charset="0"/>
                        </a:rPr>
                        <a:t>2</a:t>
                      </a:r>
                      <a:endParaRPr kumimoji="0" lang="en-GB" sz="16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600" b="0" i="0" u="none" strike="noStrike" cap="none" normalizeH="0" baseline="0">
                          <a:ln>
                            <a:noFill/>
                          </a:ln>
                          <a:solidFill>
                            <a:srgbClr val="000000"/>
                          </a:solidFill>
                          <a:effectLst/>
                          <a:latin typeface="Arial" pitchFamily="-112" charset="0"/>
                          <a:ea typeface="Arial" pitchFamily="-112" charset="0"/>
                          <a:cs typeface="Arial" pitchFamily="-112" charset="0"/>
                        </a:rPr>
                        <a:t>3</a:t>
                      </a:r>
                      <a:endParaRPr kumimoji="0" lang="en-GB" sz="16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600" b="0" i="0" u="none" strike="noStrike" cap="none" normalizeH="0" baseline="0">
                          <a:ln>
                            <a:noFill/>
                          </a:ln>
                          <a:solidFill>
                            <a:srgbClr val="000000"/>
                          </a:solidFill>
                          <a:effectLst/>
                          <a:latin typeface="Arial" pitchFamily="-112" charset="0"/>
                          <a:ea typeface="Arial" pitchFamily="-112" charset="0"/>
                          <a:cs typeface="Arial" pitchFamily="-112" charset="0"/>
                        </a:rPr>
                        <a:t>4</a:t>
                      </a:r>
                      <a:endParaRPr kumimoji="0" lang="en-GB" sz="16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600" b="0" i="0" u="none" strike="noStrike" cap="none" normalizeH="0" baseline="0">
                          <a:ln>
                            <a:noFill/>
                          </a:ln>
                          <a:solidFill>
                            <a:srgbClr val="000000"/>
                          </a:solidFill>
                          <a:effectLst/>
                          <a:latin typeface="Arial" pitchFamily="-112" charset="0"/>
                          <a:ea typeface="Arial" pitchFamily="-112" charset="0"/>
                          <a:cs typeface="Arial" pitchFamily="-112" charset="0"/>
                        </a:rPr>
                        <a:t>5</a:t>
                      </a:r>
                      <a:endParaRPr kumimoji="0" lang="en-GB" sz="16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600" b="0" i="0" u="none" strike="noStrike" cap="none" normalizeH="0" baseline="0">
                          <a:ln>
                            <a:noFill/>
                          </a:ln>
                          <a:solidFill>
                            <a:srgbClr val="000000"/>
                          </a:solidFill>
                          <a:effectLst/>
                          <a:latin typeface="Arial" pitchFamily="-112" charset="0"/>
                          <a:ea typeface="Arial" pitchFamily="-112" charset="0"/>
                          <a:cs typeface="Arial" pitchFamily="-112" charset="0"/>
                        </a:rPr>
                        <a:t>6</a:t>
                      </a:r>
                      <a:endParaRPr kumimoji="0" lang="en-GB" sz="16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600" b="0" i="0" u="none" strike="noStrike" cap="none" normalizeH="0" baseline="0">
                          <a:ln>
                            <a:noFill/>
                          </a:ln>
                          <a:solidFill>
                            <a:srgbClr val="000000"/>
                          </a:solidFill>
                          <a:effectLst/>
                          <a:latin typeface="Arial" pitchFamily="-112" charset="0"/>
                          <a:ea typeface="Arial" pitchFamily="-112" charset="0"/>
                          <a:cs typeface="Arial" pitchFamily="-112" charset="0"/>
                        </a:rPr>
                        <a:t>7</a:t>
                      </a:r>
                      <a:endParaRPr kumimoji="0" lang="en-GB" sz="16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600" b="0" i="0" u="none" strike="noStrike" cap="none" normalizeH="0" baseline="0">
                          <a:ln>
                            <a:noFill/>
                          </a:ln>
                          <a:solidFill>
                            <a:srgbClr val="000000"/>
                          </a:solidFill>
                          <a:effectLst/>
                          <a:latin typeface="Arial" pitchFamily="-112" charset="0"/>
                          <a:ea typeface="Arial" pitchFamily="-112" charset="0"/>
                          <a:cs typeface="Arial" pitchFamily="-112" charset="0"/>
                        </a:rPr>
                        <a:t>8</a:t>
                      </a:r>
                      <a:endParaRPr kumimoji="0" lang="en-GB" sz="16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344488">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600" b="0" i="0" u="none" strike="noStrike" cap="none" normalizeH="0" baseline="0" dirty="0" smtClean="0">
                          <a:ln>
                            <a:noFill/>
                          </a:ln>
                          <a:solidFill>
                            <a:srgbClr val="000000"/>
                          </a:solidFill>
                          <a:effectLst/>
                          <a:latin typeface="Arial" pitchFamily="-112" charset="0"/>
                          <a:ea typeface="Arial" pitchFamily="-112" charset="0"/>
                          <a:cs typeface="Arial" pitchFamily="-112" charset="0"/>
                        </a:rPr>
                        <a:t>G</a:t>
                      </a:r>
                      <a:r>
                        <a:rPr kumimoji="0" lang="pl-PL" sz="1600" b="0" i="0" u="none" strike="noStrike" cap="none" normalizeH="0" baseline="-25000" dirty="0" smtClean="0">
                          <a:ln>
                            <a:noFill/>
                          </a:ln>
                          <a:solidFill>
                            <a:srgbClr val="000000"/>
                          </a:solidFill>
                          <a:effectLst/>
                          <a:latin typeface="Arial" pitchFamily="-112" charset="0"/>
                          <a:ea typeface="Arial" pitchFamily="-112" charset="0"/>
                          <a:cs typeface="Arial" pitchFamily="-112" charset="0"/>
                        </a:rPr>
                        <a:t>0</a:t>
                      </a:r>
                      <a:endParaRPr kumimoji="0" lang="en-GB" sz="1600" b="0" i="0" u="none" strike="noStrike" cap="none" normalizeH="0" baseline="-25000" dirty="0">
                        <a:ln>
                          <a:noFill/>
                        </a:ln>
                        <a:solidFill>
                          <a:srgbClr val="000000"/>
                        </a:solidFill>
                        <a:effectLst/>
                        <a:latin typeface="Arial" pitchFamily="-112" charset="0"/>
                        <a:ea typeface="Arial" pitchFamily="-112" charset="0"/>
                        <a:cs typeface="Arial" pitchFamily="-112"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6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600" b="0" i="0" u="none" strike="noStrike" cap="none" normalizeH="0" baseline="0" dirty="0">
                          <a:ln>
                            <a:noFill/>
                          </a:ln>
                          <a:solidFill>
                            <a:srgbClr val="000000"/>
                          </a:solidFill>
                          <a:effectLst/>
                          <a:latin typeface="Arial" pitchFamily="-112" charset="0"/>
                          <a:ea typeface="Arial" pitchFamily="-112" charset="0"/>
                          <a:cs typeface="Arial" pitchFamily="-112" charset="0"/>
                        </a:rPr>
                        <a:t>w1</a:t>
                      </a:r>
                      <a:endParaRPr kumimoji="0" lang="en-GB" sz="16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6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6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6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600" b="0" i="0" u="none" strike="noStrike" cap="none" normalizeH="0" baseline="0">
                          <a:ln>
                            <a:noFill/>
                          </a:ln>
                          <a:solidFill>
                            <a:srgbClr val="000000"/>
                          </a:solidFill>
                          <a:effectLst/>
                          <a:latin typeface="Arial" pitchFamily="-112" charset="0"/>
                          <a:ea typeface="Arial" pitchFamily="-112" charset="0"/>
                          <a:cs typeface="Arial" pitchFamily="-112" charset="0"/>
                        </a:rPr>
                        <a:t>r1</a:t>
                      </a:r>
                      <a:endParaRPr kumimoji="0" lang="en-GB" sz="16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600" b="0" i="0" u="none" strike="noStrike" cap="none" normalizeH="0" baseline="0">
                          <a:ln>
                            <a:noFill/>
                          </a:ln>
                          <a:solidFill>
                            <a:srgbClr val="000000"/>
                          </a:solidFill>
                          <a:effectLst/>
                          <a:latin typeface="Arial" pitchFamily="-112" charset="0"/>
                          <a:ea typeface="Arial" pitchFamily="-112" charset="0"/>
                          <a:cs typeface="Arial" pitchFamily="-112" charset="0"/>
                        </a:rPr>
                        <a:t>w0, r0</a:t>
                      </a:r>
                      <a:endParaRPr kumimoji="0" lang="en-GB" sz="16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6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2900">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600" b="0" i="0" u="none" strike="noStrike" cap="none" normalizeH="0" baseline="0" dirty="0" smtClean="0">
                          <a:ln>
                            <a:noFill/>
                          </a:ln>
                          <a:solidFill>
                            <a:srgbClr val="000000"/>
                          </a:solidFill>
                          <a:effectLst/>
                          <a:latin typeface="Arial" pitchFamily="-112" charset="0"/>
                          <a:ea typeface="Arial" pitchFamily="-112" charset="0"/>
                          <a:cs typeface="Arial" pitchFamily="-112" charset="0"/>
                        </a:rPr>
                        <a:t>G</a:t>
                      </a:r>
                      <a:r>
                        <a:rPr kumimoji="0" lang="pl-PL" sz="1600" b="0" i="0" u="none" strike="noStrike" cap="none" normalizeH="0" baseline="-25000" dirty="0" smtClean="0">
                          <a:ln>
                            <a:noFill/>
                          </a:ln>
                          <a:solidFill>
                            <a:srgbClr val="000000"/>
                          </a:solidFill>
                          <a:effectLst/>
                          <a:latin typeface="Arial" pitchFamily="-112" charset="0"/>
                          <a:ea typeface="Arial" pitchFamily="-112" charset="0"/>
                          <a:cs typeface="Arial" pitchFamily="-112" charset="0"/>
                        </a:rPr>
                        <a:t>1</a:t>
                      </a:r>
                      <a:endParaRPr kumimoji="0" lang="en-GB" sz="1600" b="0" i="0" u="none" strike="noStrike" cap="none" normalizeH="0" baseline="-25000" dirty="0">
                        <a:ln>
                          <a:noFill/>
                        </a:ln>
                        <a:solidFill>
                          <a:srgbClr val="000000"/>
                        </a:solidFill>
                        <a:effectLst/>
                        <a:latin typeface="Arial" pitchFamily="-112" charset="0"/>
                        <a:ea typeface="Arial" pitchFamily="-112" charset="0"/>
                        <a:cs typeface="Arial" pitchFamily="-112"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600" b="0" i="0" u="none" strike="noStrike" cap="none" normalizeH="0" baseline="0">
                          <a:ln>
                            <a:noFill/>
                          </a:ln>
                          <a:solidFill>
                            <a:srgbClr val="000000"/>
                          </a:solidFill>
                          <a:effectLst/>
                          <a:latin typeface="Arial" pitchFamily="-112" charset="0"/>
                          <a:ea typeface="Arial" pitchFamily="-112" charset="0"/>
                          <a:cs typeface="Arial" pitchFamily="-112" charset="0"/>
                        </a:rPr>
                        <a:t>w0</a:t>
                      </a:r>
                      <a:endParaRPr kumimoji="0" lang="en-GB" sz="16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6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600" b="0" i="0" u="none" strike="noStrike" cap="none" normalizeH="0" baseline="0" dirty="0">
                          <a:ln>
                            <a:noFill/>
                          </a:ln>
                          <a:solidFill>
                            <a:srgbClr val="000000"/>
                          </a:solidFill>
                          <a:effectLst/>
                          <a:latin typeface="Arial" pitchFamily="-112" charset="0"/>
                          <a:ea typeface="Arial" pitchFamily="-112" charset="0"/>
                          <a:cs typeface="Arial" pitchFamily="-112" charset="0"/>
                        </a:rPr>
                        <a:t>r0</a:t>
                      </a:r>
                      <a:endParaRPr kumimoji="0" lang="en-GB" sz="16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600" b="0" i="0" u="none" strike="noStrike" cap="none" normalizeH="0" baseline="0" dirty="0">
                          <a:ln>
                            <a:noFill/>
                          </a:ln>
                          <a:solidFill>
                            <a:srgbClr val="000000"/>
                          </a:solidFill>
                          <a:effectLst/>
                          <a:latin typeface="Arial" pitchFamily="-112" charset="0"/>
                          <a:ea typeface="Arial" pitchFamily="-112" charset="0"/>
                          <a:cs typeface="Arial" pitchFamily="-112" charset="0"/>
                        </a:rPr>
                        <a:t>w1</a:t>
                      </a:r>
                      <a:endParaRPr kumimoji="0" lang="en-GB" sz="16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6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600" b="0" i="0" u="none" strike="noStrike" cap="none" normalizeH="0" baseline="0">
                          <a:ln>
                            <a:noFill/>
                          </a:ln>
                          <a:solidFill>
                            <a:srgbClr val="000000"/>
                          </a:solidFill>
                          <a:effectLst/>
                          <a:latin typeface="Arial" pitchFamily="-112" charset="0"/>
                          <a:ea typeface="Arial" pitchFamily="-112" charset="0"/>
                          <a:cs typeface="Arial" pitchFamily="-112" charset="0"/>
                        </a:rPr>
                        <a:t>r1</a:t>
                      </a:r>
                      <a:endParaRPr kumimoji="0" lang="en-GB" sz="16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6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6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4488">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600" b="0" i="0" u="none" strike="noStrike" cap="none" normalizeH="0" baseline="0" dirty="0" smtClean="0">
                          <a:ln>
                            <a:noFill/>
                          </a:ln>
                          <a:solidFill>
                            <a:srgbClr val="000000"/>
                          </a:solidFill>
                          <a:effectLst/>
                          <a:latin typeface="Arial" pitchFamily="-112" charset="0"/>
                          <a:ea typeface="Arial" pitchFamily="-112" charset="0"/>
                          <a:cs typeface="Arial" pitchFamily="-112" charset="0"/>
                        </a:rPr>
                        <a:t>G</a:t>
                      </a:r>
                      <a:r>
                        <a:rPr kumimoji="0" lang="pl-PL" sz="1600" b="0" i="0" u="none" strike="noStrike" cap="none" normalizeH="0" baseline="-25000" dirty="0" smtClean="0">
                          <a:ln>
                            <a:noFill/>
                          </a:ln>
                          <a:solidFill>
                            <a:srgbClr val="000000"/>
                          </a:solidFill>
                          <a:effectLst/>
                          <a:latin typeface="Arial" pitchFamily="-112" charset="0"/>
                          <a:ea typeface="Arial" pitchFamily="-112" charset="0"/>
                          <a:cs typeface="Arial" pitchFamily="-112" charset="0"/>
                        </a:rPr>
                        <a:t>2</a:t>
                      </a:r>
                      <a:endParaRPr kumimoji="0" lang="en-GB" sz="1600" b="0" i="0" u="none" strike="noStrike" cap="none" normalizeH="0" baseline="-25000" dirty="0">
                        <a:ln>
                          <a:noFill/>
                        </a:ln>
                        <a:solidFill>
                          <a:srgbClr val="000000"/>
                        </a:solidFill>
                        <a:effectLst/>
                        <a:latin typeface="Arial" pitchFamily="-112" charset="0"/>
                        <a:ea typeface="Arial" pitchFamily="-112" charset="0"/>
                        <a:cs typeface="Arial" pitchFamily="-112"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600" b="0" i="0" u="none" strike="noStrike" cap="none" normalizeH="0" baseline="0">
                          <a:ln>
                            <a:noFill/>
                          </a:ln>
                          <a:solidFill>
                            <a:srgbClr val="000000"/>
                          </a:solidFill>
                          <a:effectLst/>
                          <a:latin typeface="Arial" pitchFamily="-112" charset="0"/>
                          <a:ea typeface="Arial" pitchFamily="-112" charset="0"/>
                          <a:cs typeface="Arial" pitchFamily="-112" charset="0"/>
                        </a:rPr>
                        <a:t>w0</a:t>
                      </a:r>
                      <a:endParaRPr kumimoji="0" lang="en-GB" sz="16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6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6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6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600" b="0" i="0" u="none" strike="noStrike" cap="none" normalizeH="0" baseline="0" dirty="0">
                          <a:ln>
                            <a:noFill/>
                          </a:ln>
                          <a:solidFill>
                            <a:srgbClr val="000000"/>
                          </a:solidFill>
                          <a:effectLst/>
                          <a:latin typeface="Arial" pitchFamily="-112" charset="0"/>
                          <a:ea typeface="Arial" pitchFamily="-112" charset="0"/>
                          <a:cs typeface="Arial" pitchFamily="-112" charset="0"/>
                        </a:rPr>
                        <a:t>r0</a:t>
                      </a:r>
                      <a:endParaRPr kumimoji="0" lang="en-GB" sz="16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6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endParaRPr kumimoji="0" lang="en-US" sz="16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600" b="0" i="0" u="none" strike="noStrike" cap="none" normalizeH="0" baseline="0" dirty="0">
                          <a:ln>
                            <a:noFill/>
                          </a:ln>
                          <a:solidFill>
                            <a:srgbClr val="000000"/>
                          </a:solidFill>
                          <a:effectLst/>
                          <a:latin typeface="Arial" pitchFamily="-112" charset="0"/>
                          <a:ea typeface="Arial" pitchFamily="-112" charset="0"/>
                          <a:cs typeface="Arial" pitchFamily="-112" charset="0"/>
                        </a:rPr>
                        <a:t>w1,r1</a:t>
                      </a:r>
                      <a:endParaRPr kumimoji="0" lang="en-GB" sz="16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7696" name="Text Box 352"/>
          <p:cNvSpPr txBox="1">
            <a:spLocks noChangeArrowheads="1"/>
          </p:cNvSpPr>
          <p:nvPr/>
        </p:nvSpPr>
        <p:spPr bwMode="auto">
          <a:xfrm>
            <a:off x="3051175" y="5154662"/>
            <a:ext cx="1638765" cy="400110"/>
          </a:xfrm>
          <a:prstGeom prst="rect">
            <a:avLst/>
          </a:prstGeom>
          <a:noFill/>
          <a:ln w="9525">
            <a:noFill/>
            <a:miter lim="800000"/>
            <a:headEnd/>
            <a:tailEnd/>
          </a:ln>
          <a:effectLst/>
        </p:spPr>
        <p:txBody>
          <a:bodyPr wrap="none">
            <a:prstTxWarp prst="textNoShape">
              <a:avLst/>
            </a:prstTxWarp>
            <a:spAutoFit/>
          </a:bodyPr>
          <a:lstStyle/>
          <a:p>
            <a:r>
              <a:rPr lang="en-US" sz="2000" dirty="0" smtClean="0"/>
              <a:t>Decoder test</a:t>
            </a:r>
            <a:endParaRPr lang="en-US" sz="2000" dirty="0"/>
          </a:p>
        </p:txBody>
      </p:sp>
      <p:grpSp>
        <p:nvGrpSpPr>
          <p:cNvPr id="2" name="Group 357"/>
          <p:cNvGrpSpPr>
            <a:grpSpLocks/>
          </p:cNvGrpSpPr>
          <p:nvPr/>
        </p:nvGrpSpPr>
        <p:grpSpPr bwMode="auto">
          <a:xfrm>
            <a:off x="2838633" y="4002421"/>
            <a:ext cx="1022528" cy="1256574"/>
            <a:chOff x="1395" y="3010"/>
            <a:chExt cx="920" cy="901"/>
          </a:xfrm>
        </p:grpSpPr>
        <p:sp>
          <p:nvSpPr>
            <p:cNvPr id="57697" name="Line 353"/>
            <p:cNvSpPr>
              <a:spLocks noChangeShapeType="1"/>
            </p:cNvSpPr>
            <p:nvPr/>
          </p:nvSpPr>
          <p:spPr bwMode="auto">
            <a:xfrm flipH="1" flipV="1">
              <a:off x="1395" y="3502"/>
              <a:ext cx="817" cy="409"/>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57698" name="Line 354"/>
            <p:cNvSpPr>
              <a:spLocks noChangeShapeType="1"/>
            </p:cNvSpPr>
            <p:nvPr/>
          </p:nvSpPr>
          <p:spPr bwMode="auto">
            <a:xfrm flipH="1" flipV="1">
              <a:off x="1972" y="3010"/>
              <a:ext cx="343" cy="874"/>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grpSp>
      <p:grpSp>
        <p:nvGrpSpPr>
          <p:cNvPr id="3" name="Group 358"/>
          <p:cNvGrpSpPr>
            <a:grpSpLocks/>
          </p:cNvGrpSpPr>
          <p:nvPr/>
        </p:nvGrpSpPr>
        <p:grpSpPr bwMode="auto">
          <a:xfrm flipH="1">
            <a:off x="4089400" y="4316461"/>
            <a:ext cx="1520825" cy="904874"/>
            <a:chOff x="1292" y="3254"/>
            <a:chExt cx="958" cy="570"/>
          </a:xfrm>
        </p:grpSpPr>
        <p:sp>
          <p:nvSpPr>
            <p:cNvPr id="57703" name="Line 359"/>
            <p:cNvSpPr>
              <a:spLocks noChangeShapeType="1"/>
            </p:cNvSpPr>
            <p:nvPr/>
          </p:nvSpPr>
          <p:spPr bwMode="auto">
            <a:xfrm flipH="1" flipV="1">
              <a:off x="1292" y="3475"/>
              <a:ext cx="862" cy="349"/>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57704" name="Line 360"/>
            <p:cNvSpPr>
              <a:spLocks noChangeShapeType="1"/>
            </p:cNvSpPr>
            <p:nvPr/>
          </p:nvSpPr>
          <p:spPr bwMode="auto">
            <a:xfrm flipH="1" flipV="1">
              <a:off x="1746" y="3254"/>
              <a:ext cx="504" cy="522"/>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grpSp>
      <p:grpSp>
        <p:nvGrpSpPr>
          <p:cNvPr id="4" name="Group 402"/>
          <p:cNvGrpSpPr>
            <a:grpSpLocks/>
          </p:cNvGrpSpPr>
          <p:nvPr/>
        </p:nvGrpSpPr>
        <p:grpSpPr bwMode="auto">
          <a:xfrm>
            <a:off x="2416175" y="3621139"/>
            <a:ext cx="3719513" cy="1055688"/>
            <a:chOff x="1210" y="2688"/>
            <a:chExt cx="2343" cy="665"/>
          </a:xfrm>
        </p:grpSpPr>
        <p:sp>
          <p:nvSpPr>
            <p:cNvPr id="57740" name="Oval 396"/>
            <p:cNvSpPr>
              <a:spLocks noChangeArrowheads="1"/>
            </p:cNvSpPr>
            <p:nvPr/>
          </p:nvSpPr>
          <p:spPr bwMode="auto">
            <a:xfrm>
              <a:off x="1210" y="3126"/>
              <a:ext cx="363" cy="227"/>
            </a:xfrm>
            <a:prstGeom prst="ellipse">
              <a:avLst/>
            </a:prstGeom>
            <a:noFill/>
            <a:ln w="38100">
              <a:solidFill>
                <a:srgbClr val="FF0000"/>
              </a:solidFill>
              <a:round/>
              <a:headEnd/>
              <a:tailEnd/>
            </a:ln>
            <a:effectLst/>
          </p:spPr>
          <p:txBody>
            <a:bodyPr wrap="none" anchor="ctr">
              <a:prstTxWarp prst="textNoShape">
                <a:avLst/>
              </a:prstTxWarp>
            </a:bodyPr>
            <a:lstStyle/>
            <a:p>
              <a:endParaRPr lang="en-US"/>
            </a:p>
          </p:txBody>
        </p:sp>
        <p:sp>
          <p:nvSpPr>
            <p:cNvPr id="57741" name="Oval 397"/>
            <p:cNvSpPr>
              <a:spLocks noChangeArrowheads="1"/>
            </p:cNvSpPr>
            <p:nvPr/>
          </p:nvSpPr>
          <p:spPr bwMode="auto">
            <a:xfrm>
              <a:off x="1690" y="2688"/>
              <a:ext cx="363" cy="227"/>
            </a:xfrm>
            <a:prstGeom prst="ellipse">
              <a:avLst/>
            </a:prstGeom>
            <a:noFill/>
            <a:ln w="38100">
              <a:solidFill>
                <a:srgbClr val="FF0000"/>
              </a:solidFill>
              <a:round/>
              <a:headEnd/>
              <a:tailEnd/>
            </a:ln>
            <a:effectLst/>
          </p:spPr>
          <p:txBody>
            <a:bodyPr wrap="none" anchor="ctr">
              <a:prstTxWarp prst="textNoShape">
                <a:avLst/>
              </a:prstTxWarp>
            </a:bodyPr>
            <a:lstStyle/>
            <a:p>
              <a:endParaRPr lang="en-US"/>
            </a:p>
          </p:txBody>
        </p:sp>
        <p:sp>
          <p:nvSpPr>
            <p:cNvPr id="57742" name="Oval 398"/>
            <p:cNvSpPr>
              <a:spLocks noChangeArrowheads="1"/>
            </p:cNvSpPr>
            <p:nvPr/>
          </p:nvSpPr>
          <p:spPr bwMode="auto">
            <a:xfrm>
              <a:off x="2685" y="2899"/>
              <a:ext cx="363" cy="227"/>
            </a:xfrm>
            <a:prstGeom prst="ellipse">
              <a:avLst/>
            </a:prstGeom>
            <a:noFill/>
            <a:ln w="38100">
              <a:solidFill>
                <a:srgbClr val="FF0000"/>
              </a:solidFill>
              <a:round/>
              <a:headEnd/>
              <a:tailEnd/>
            </a:ln>
            <a:effectLst/>
          </p:spPr>
          <p:txBody>
            <a:bodyPr wrap="none" anchor="ctr">
              <a:prstTxWarp prst="textNoShape">
                <a:avLst/>
              </a:prstTxWarp>
            </a:bodyPr>
            <a:lstStyle/>
            <a:p>
              <a:endParaRPr lang="en-US"/>
            </a:p>
          </p:txBody>
        </p:sp>
        <p:sp>
          <p:nvSpPr>
            <p:cNvPr id="57743" name="Oval 399"/>
            <p:cNvSpPr>
              <a:spLocks noChangeArrowheads="1"/>
            </p:cNvSpPr>
            <p:nvPr/>
          </p:nvSpPr>
          <p:spPr bwMode="auto">
            <a:xfrm>
              <a:off x="3190" y="3118"/>
              <a:ext cx="363" cy="227"/>
            </a:xfrm>
            <a:prstGeom prst="ellipse">
              <a:avLst/>
            </a:prstGeom>
            <a:noFill/>
            <a:ln w="38100">
              <a:solidFill>
                <a:srgbClr val="FF0000"/>
              </a:solidFill>
              <a:round/>
              <a:headEnd/>
              <a:tailEnd/>
            </a:ln>
            <a:effectLst/>
          </p:spPr>
          <p:txBody>
            <a:bodyPr wrap="none" anchor="ctr">
              <a:prstTxWarp prst="textNoShape">
                <a:avLst/>
              </a:prstTxWarp>
            </a:bodyPr>
            <a:lstStyle/>
            <a:p>
              <a:endParaRPr lang="en-US"/>
            </a:p>
          </p:txBody>
        </p:sp>
      </p:grpSp>
      <p:sp>
        <p:nvSpPr>
          <p:cNvPr id="19" name="Text Box 352"/>
          <p:cNvSpPr txBox="1">
            <a:spLocks noChangeArrowheads="1"/>
          </p:cNvSpPr>
          <p:nvPr/>
        </p:nvSpPr>
        <p:spPr bwMode="auto">
          <a:xfrm>
            <a:off x="1597449" y="5870946"/>
            <a:ext cx="2391400" cy="461665"/>
          </a:xfrm>
          <a:prstGeom prst="rect">
            <a:avLst/>
          </a:prstGeom>
          <a:noFill/>
          <a:ln w="9525">
            <a:noFill/>
            <a:miter lim="800000"/>
            <a:headEnd/>
            <a:tailEnd/>
          </a:ln>
          <a:effectLst/>
        </p:spPr>
        <p:txBody>
          <a:bodyPr wrap="none">
            <a:prstTxWarp prst="textNoShape">
              <a:avLst/>
            </a:prstTxWarp>
            <a:spAutoFit/>
          </a:bodyPr>
          <a:lstStyle/>
          <a:p>
            <a:r>
              <a:rPr lang="en-US" sz="2400" dirty="0" smtClean="0"/>
              <a:t>Complexity – 4n</a:t>
            </a:r>
            <a:endParaRPr lang="en-US" sz="2400" dirty="0"/>
          </a:p>
        </p:txBody>
      </p:sp>
      <p:sp>
        <p:nvSpPr>
          <p:cNvPr id="21" name="Text Box 352"/>
          <p:cNvSpPr txBox="1">
            <a:spLocks noChangeArrowheads="1"/>
          </p:cNvSpPr>
          <p:nvPr/>
        </p:nvSpPr>
        <p:spPr bwMode="auto">
          <a:xfrm>
            <a:off x="6141995" y="4933704"/>
            <a:ext cx="2720967" cy="1323439"/>
          </a:xfrm>
          <a:prstGeom prst="rect">
            <a:avLst/>
          </a:prstGeom>
          <a:noFill/>
          <a:ln w="9525">
            <a:noFill/>
            <a:miter lim="800000"/>
            <a:headEnd/>
            <a:tailEnd/>
          </a:ln>
          <a:effectLst/>
        </p:spPr>
        <p:txBody>
          <a:bodyPr wrap="none">
            <a:prstTxWarp prst="textNoShape">
              <a:avLst/>
            </a:prstTxWarp>
            <a:spAutoFit/>
          </a:bodyPr>
          <a:lstStyle/>
          <a:p>
            <a:r>
              <a:rPr lang="en-US" sz="2000" dirty="0"/>
              <a:t>w</a:t>
            </a:r>
            <a:r>
              <a:rPr lang="en-US" sz="2000" dirty="0" smtClean="0"/>
              <a:t>0 – write 0</a:t>
            </a:r>
          </a:p>
          <a:p>
            <a:r>
              <a:rPr lang="en-US" sz="2000" dirty="0"/>
              <a:t>w</a:t>
            </a:r>
            <a:r>
              <a:rPr lang="en-US" sz="2000" dirty="0" smtClean="0"/>
              <a:t>1 – write 1</a:t>
            </a:r>
          </a:p>
          <a:p>
            <a:r>
              <a:rPr lang="en-US" sz="2000" dirty="0"/>
              <a:t>r</a:t>
            </a:r>
            <a:r>
              <a:rPr lang="en-US" sz="2000" dirty="0" smtClean="0"/>
              <a:t>0 – read (expected) 0</a:t>
            </a:r>
          </a:p>
          <a:p>
            <a:r>
              <a:rPr lang="en-US" sz="2000" dirty="0"/>
              <a:t>r</a:t>
            </a:r>
            <a:r>
              <a:rPr lang="en-US" sz="2000" dirty="0" smtClean="0"/>
              <a:t>1 – read (expected) 1</a:t>
            </a:r>
            <a:endParaRPr lang="en-US" sz="2000"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60" name="Line 40"/>
          <p:cNvSpPr>
            <a:spLocks noChangeShapeType="1"/>
          </p:cNvSpPr>
          <p:nvPr/>
        </p:nvSpPr>
        <p:spPr bwMode="auto">
          <a:xfrm>
            <a:off x="6511925" y="3940055"/>
            <a:ext cx="0" cy="86360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56361" name="Line 41"/>
          <p:cNvSpPr>
            <a:spLocks noChangeShapeType="1"/>
          </p:cNvSpPr>
          <p:nvPr/>
        </p:nvSpPr>
        <p:spPr bwMode="auto">
          <a:xfrm>
            <a:off x="7231063" y="3940055"/>
            <a:ext cx="0" cy="863600"/>
          </a:xfrm>
          <a:prstGeom prst="line">
            <a:avLst/>
          </a:prstGeom>
          <a:noFill/>
          <a:ln w="28575">
            <a:solidFill>
              <a:srgbClr val="FF0000"/>
            </a:solidFill>
            <a:round/>
            <a:headEnd/>
            <a:tailEnd type="triangle" w="med" len="med"/>
          </a:ln>
          <a:effectLst/>
        </p:spPr>
        <p:txBody>
          <a:bodyPr>
            <a:prstTxWarp prst="textNoShape">
              <a:avLst/>
            </a:prstTxWarp>
          </a:bodyPr>
          <a:lstStyle/>
          <a:p>
            <a:endParaRPr lang="en-US"/>
          </a:p>
        </p:txBody>
      </p:sp>
      <p:sp>
        <p:nvSpPr>
          <p:cNvPr id="56333" name="Line 13"/>
          <p:cNvSpPr>
            <a:spLocks noChangeShapeType="1"/>
          </p:cNvSpPr>
          <p:nvPr/>
        </p:nvSpPr>
        <p:spPr bwMode="auto">
          <a:xfrm>
            <a:off x="3198813" y="4194898"/>
            <a:ext cx="0" cy="43180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56334" name="Line 14"/>
          <p:cNvSpPr>
            <a:spLocks noChangeShapeType="1"/>
          </p:cNvSpPr>
          <p:nvPr/>
        </p:nvSpPr>
        <p:spPr bwMode="auto">
          <a:xfrm>
            <a:off x="3451225" y="4194898"/>
            <a:ext cx="0" cy="43180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56335" name="Line 15"/>
          <p:cNvSpPr>
            <a:spLocks noChangeShapeType="1"/>
          </p:cNvSpPr>
          <p:nvPr/>
        </p:nvSpPr>
        <p:spPr bwMode="auto">
          <a:xfrm>
            <a:off x="3703638" y="4194898"/>
            <a:ext cx="0" cy="43180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56336" name="Line 16"/>
          <p:cNvSpPr>
            <a:spLocks noChangeShapeType="1"/>
          </p:cNvSpPr>
          <p:nvPr/>
        </p:nvSpPr>
        <p:spPr bwMode="auto">
          <a:xfrm>
            <a:off x="4210050" y="4194898"/>
            <a:ext cx="0" cy="43180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56337" name="Line 17"/>
          <p:cNvSpPr>
            <a:spLocks noChangeShapeType="1"/>
          </p:cNvSpPr>
          <p:nvPr/>
        </p:nvSpPr>
        <p:spPr bwMode="auto">
          <a:xfrm>
            <a:off x="4464050" y="4194898"/>
            <a:ext cx="0" cy="43180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56338" name="Line 18"/>
          <p:cNvSpPr>
            <a:spLocks noChangeShapeType="1"/>
          </p:cNvSpPr>
          <p:nvPr/>
        </p:nvSpPr>
        <p:spPr bwMode="auto">
          <a:xfrm>
            <a:off x="3957638" y="4194898"/>
            <a:ext cx="0" cy="43180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56322" name="Rectangle 2"/>
          <p:cNvSpPr>
            <a:spLocks noGrp="1" noChangeArrowheads="1"/>
          </p:cNvSpPr>
          <p:nvPr>
            <p:ph type="title"/>
          </p:nvPr>
        </p:nvSpPr>
        <p:spPr/>
        <p:txBody>
          <a:bodyPr/>
          <a:lstStyle/>
          <a:p>
            <a:r>
              <a:rPr lang="en-US" dirty="0" smtClean="0"/>
              <a:t>Decoder faults</a:t>
            </a:r>
            <a:endParaRPr lang="en-US" dirty="0"/>
          </a:p>
        </p:txBody>
      </p:sp>
      <p:sp>
        <p:nvSpPr>
          <p:cNvPr id="56324" name="Rectangle 4"/>
          <p:cNvSpPr>
            <a:spLocks noChangeArrowheads="1"/>
          </p:cNvSpPr>
          <p:nvPr/>
        </p:nvSpPr>
        <p:spPr bwMode="auto">
          <a:xfrm>
            <a:off x="3054350" y="3748774"/>
            <a:ext cx="5400675" cy="446123"/>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grpSp>
        <p:nvGrpSpPr>
          <p:cNvPr id="2" name="Group 11"/>
          <p:cNvGrpSpPr>
            <a:grpSpLocks/>
          </p:cNvGrpSpPr>
          <p:nvPr/>
        </p:nvGrpSpPr>
        <p:grpSpPr bwMode="auto">
          <a:xfrm>
            <a:off x="4962525" y="3307365"/>
            <a:ext cx="1582738" cy="422998"/>
            <a:chOff x="2064" y="1162"/>
            <a:chExt cx="997" cy="272"/>
          </a:xfrm>
        </p:grpSpPr>
        <p:sp>
          <p:nvSpPr>
            <p:cNvPr id="56325" name="Line 5"/>
            <p:cNvSpPr>
              <a:spLocks noChangeShapeType="1"/>
            </p:cNvSpPr>
            <p:nvPr/>
          </p:nvSpPr>
          <p:spPr bwMode="auto">
            <a:xfrm>
              <a:off x="2064" y="1162"/>
              <a:ext cx="0" cy="272"/>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56326" name="Line 6"/>
            <p:cNvSpPr>
              <a:spLocks noChangeShapeType="1"/>
            </p:cNvSpPr>
            <p:nvPr/>
          </p:nvSpPr>
          <p:spPr bwMode="auto">
            <a:xfrm>
              <a:off x="2263" y="1162"/>
              <a:ext cx="0" cy="272"/>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56327" name="Line 7"/>
            <p:cNvSpPr>
              <a:spLocks noChangeShapeType="1"/>
            </p:cNvSpPr>
            <p:nvPr/>
          </p:nvSpPr>
          <p:spPr bwMode="auto">
            <a:xfrm>
              <a:off x="2462" y="1162"/>
              <a:ext cx="0" cy="272"/>
            </a:xfrm>
            <a:prstGeom prst="line">
              <a:avLst/>
            </a:prstGeom>
            <a:noFill/>
            <a:ln w="19050">
              <a:solidFill>
                <a:srgbClr val="FF0000"/>
              </a:solidFill>
              <a:round/>
              <a:headEnd/>
              <a:tailEnd type="triangle" w="med" len="med"/>
            </a:ln>
            <a:effectLst/>
          </p:spPr>
          <p:txBody>
            <a:bodyPr>
              <a:prstTxWarp prst="textNoShape">
                <a:avLst/>
              </a:prstTxWarp>
            </a:bodyPr>
            <a:lstStyle/>
            <a:p>
              <a:endParaRPr lang="en-US"/>
            </a:p>
          </p:txBody>
        </p:sp>
        <p:sp>
          <p:nvSpPr>
            <p:cNvPr id="56328" name="Line 8"/>
            <p:cNvSpPr>
              <a:spLocks noChangeShapeType="1"/>
            </p:cNvSpPr>
            <p:nvPr/>
          </p:nvSpPr>
          <p:spPr bwMode="auto">
            <a:xfrm>
              <a:off x="2662" y="1162"/>
              <a:ext cx="0" cy="272"/>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56329" name="Line 9"/>
            <p:cNvSpPr>
              <a:spLocks noChangeShapeType="1"/>
            </p:cNvSpPr>
            <p:nvPr/>
          </p:nvSpPr>
          <p:spPr bwMode="auto">
            <a:xfrm>
              <a:off x="2861" y="1162"/>
              <a:ext cx="0" cy="272"/>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56330" name="Line 10"/>
            <p:cNvSpPr>
              <a:spLocks noChangeShapeType="1"/>
            </p:cNvSpPr>
            <p:nvPr/>
          </p:nvSpPr>
          <p:spPr bwMode="auto">
            <a:xfrm>
              <a:off x="3061" y="1162"/>
              <a:ext cx="0" cy="272"/>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grpSp>
      <p:sp>
        <p:nvSpPr>
          <p:cNvPr id="56342" name="Line 22"/>
          <p:cNvSpPr>
            <a:spLocks noChangeShapeType="1"/>
          </p:cNvSpPr>
          <p:nvPr/>
        </p:nvSpPr>
        <p:spPr bwMode="auto">
          <a:xfrm>
            <a:off x="8058150" y="4194898"/>
            <a:ext cx="0" cy="43180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56343" name="Line 23"/>
          <p:cNvSpPr>
            <a:spLocks noChangeShapeType="1"/>
          </p:cNvSpPr>
          <p:nvPr/>
        </p:nvSpPr>
        <p:spPr bwMode="auto">
          <a:xfrm>
            <a:off x="8312150" y="4194898"/>
            <a:ext cx="0" cy="43180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56344" name="Line 24"/>
          <p:cNvSpPr>
            <a:spLocks noChangeShapeType="1"/>
          </p:cNvSpPr>
          <p:nvPr/>
        </p:nvSpPr>
        <p:spPr bwMode="auto">
          <a:xfrm>
            <a:off x="7805738" y="4194898"/>
            <a:ext cx="0" cy="43180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grpSp>
        <p:nvGrpSpPr>
          <p:cNvPr id="3" name="Group 32"/>
          <p:cNvGrpSpPr>
            <a:grpSpLocks/>
          </p:cNvGrpSpPr>
          <p:nvPr/>
        </p:nvGrpSpPr>
        <p:grpSpPr bwMode="auto">
          <a:xfrm>
            <a:off x="4795838" y="2639616"/>
            <a:ext cx="1895475" cy="366713"/>
            <a:chOff x="2117" y="991"/>
            <a:chExt cx="1194" cy="231"/>
          </a:xfrm>
        </p:grpSpPr>
        <p:sp>
          <p:nvSpPr>
            <p:cNvPr id="56346" name="Text Box 26"/>
            <p:cNvSpPr txBox="1">
              <a:spLocks noChangeArrowheads="1"/>
            </p:cNvSpPr>
            <p:nvPr/>
          </p:nvSpPr>
          <p:spPr bwMode="auto">
            <a:xfrm>
              <a:off x="2917" y="991"/>
              <a:ext cx="196" cy="231"/>
            </a:xfrm>
            <a:prstGeom prst="rect">
              <a:avLst/>
            </a:prstGeom>
            <a:noFill/>
            <a:ln w="9525">
              <a:noFill/>
              <a:miter lim="800000"/>
              <a:headEnd/>
              <a:tailEnd/>
            </a:ln>
            <a:effectLst/>
          </p:spPr>
          <p:txBody>
            <a:bodyPr wrap="none">
              <a:prstTxWarp prst="textNoShape">
                <a:avLst/>
              </a:prstTxWarp>
              <a:spAutoFit/>
            </a:bodyPr>
            <a:lstStyle/>
            <a:p>
              <a:r>
                <a:rPr lang="pl-PL" dirty="0"/>
                <a:t>1</a:t>
              </a:r>
              <a:endParaRPr lang="en-GB" dirty="0"/>
            </a:p>
          </p:txBody>
        </p:sp>
        <p:sp>
          <p:nvSpPr>
            <p:cNvPr id="56347" name="Text Box 27"/>
            <p:cNvSpPr txBox="1">
              <a:spLocks noChangeArrowheads="1"/>
            </p:cNvSpPr>
            <p:nvPr/>
          </p:nvSpPr>
          <p:spPr bwMode="auto">
            <a:xfrm>
              <a:off x="2320" y="991"/>
              <a:ext cx="196" cy="231"/>
            </a:xfrm>
            <a:prstGeom prst="rect">
              <a:avLst/>
            </a:prstGeom>
            <a:noFill/>
            <a:ln w="9525">
              <a:noFill/>
              <a:miter lim="800000"/>
              <a:headEnd/>
              <a:tailEnd/>
            </a:ln>
            <a:effectLst/>
          </p:spPr>
          <p:txBody>
            <a:bodyPr wrap="none">
              <a:prstTxWarp prst="textNoShape">
                <a:avLst/>
              </a:prstTxWarp>
              <a:spAutoFit/>
            </a:bodyPr>
            <a:lstStyle/>
            <a:p>
              <a:r>
                <a:rPr lang="pl-PL"/>
                <a:t>0</a:t>
              </a:r>
              <a:endParaRPr lang="en-GB"/>
            </a:p>
          </p:txBody>
        </p:sp>
        <p:sp>
          <p:nvSpPr>
            <p:cNvPr id="56348" name="Text Box 28"/>
            <p:cNvSpPr txBox="1">
              <a:spLocks noChangeArrowheads="1"/>
            </p:cNvSpPr>
            <p:nvPr/>
          </p:nvSpPr>
          <p:spPr bwMode="auto">
            <a:xfrm>
              <a:off x="2715" y="991"/>
              <a:ext cx="196" cy="231"/>
            </a:xfrm>
            <a:prstGeom prst="rect">
              <a:avLst/>
            </a:prstGeom>
            <a:noFill/>
            <a:ln w="9525">
              <a:noFill/>
              <a:miter lim="800000"/>
              <a:headEnd/>
              <a:tailEnd/>
            </a:ln>
            <a:effectLst/>
          </p:spPr>
          <p:txBody>
            <a:bodyPr wrap="none">
              <a:prstTxWarp prst="textNoShape">
                <a:avLst/>
              </a:prstTxWarp>
              <a:spAutoFit/>
            </a:bodyPr>
            <a:lstStyle/>
            <a:p>
              <a:r>
                <a:rPr lang="pl-PL"/>
                <a:t>0</a:t>
              </a:r>
              <a:endParaRPr lang="en-GB"/>
            </a:p>
          </p:txBody>
        </p:sp>
        <p:sp>
          <p:nvSpPr>
            <p:cNvPr id="56349" name="Text Box 29"/>
            <p:cNvSpPr txBox="1">
              <a:spLocks noChangeArrowheads="1"/>
            </p:cNvSpPr>
            <p:nvPr/>
          </p:nvSpPr>
          <p:spPr bwMode="auto">
            <a:xfrm>
              <a:off x="2517" y="991"/>
              <a:ext cx="196" cy="231"/>
            </a:xfrm>
            <a:prstGeom prst="rect">
              <a:avLst/>
            </a:prstGeom>
            <a:noFill/>
            <a:ln w="9525">
              <a:noFill/>
              <a:miter lim="800000"/>
              <a:headEnd/>
              <a:tailEnd/>
            </a:ln>
            <a:effectLst/>
          </p:spPr>
          <p:txBody>
            <a:bodyPr wrap="none">
              <a:prstTxWarp prst="textNoShape">
                <a:avLst/>
              </a:prstTxWarp>
              <a:spAutoFit/>
            </a:bodyPr>
            <a:lstStyle/>
            <a:p>
              <a:r>
                <a:rPr lang="pl-PL"/>
                <a:t>0</a:t>
              </a:r>
              <a:endParaRPr lang="en-GB"/>
            </a:p>
          </p:txBody>
        </p:sp>
        <p:sp>
          <p:nvSpPr>
            <p:cNvPr id="56350" name="Text Box 30"/>
            <p:cNvSpPr txBox="1">
              <a:spLocks noChangeArrowheads="1"/>
            </p:cNvSpPr>
            <p:nvPr/>
          </p:nvSpPr>
          <p:spPr bwMode="auto">
            <a:xfrm>
              <a:off x="2117" y="991"/>
              <a:ext cx="196" cy="231"/>
            </a:xfrm>
            <a:prstGeom prst="rect">
              <a:avLst/>
            </a:prstGeom>
            <a:noFill/>
            <a:ln w="9525">
              <a:noFill/>
              <a:miter lim="800000"/>
              <a:headEnd/>
              <a:tailEnd/>
            </a:ln>
            <a:effectLst/>
          </p:spPr>
          <p:txBody>
            <a:bodyPr wrap="none">
              <a:prstTxWarp prst="textNoShape">
                <a:avLst/>
              </a:prstTxWarp>
              <a:spAutoFit/>
            </a:bodyPr>
            <a:lstStyle/>
            <a:p>
              <a:r>
                <a:rPr lang="pl-PL"/>
                <a:t>1</a:t>
              </a:r>
              <a:endParaRPr lang="en-GB"/>
            </a:p>
          </p:txBody>
        </p:sp>
        <p:sp>
          <p:nvSpPr>
            <p:cNvPr id="56351" name="Text Box 31"/>
            <p:cNvSpPr txBox="1">
              <a:spLocks noChangeArrowheads="1"/>
            </p:cNvSpPr>
            <p:nvPr/>
          </p:nvSpPr>
          <p:spPr bwMode="auto">
            <a:xfrm>
              <a:off x="3115" y="991"/>
              <a:ext cx="196" cy="231"/>
            </a:xfrm>
            <a:prstGeom prst="rect">
              <a:avLst/>
            </a:prstGeom>
            <a:noFill/>
            <a:ln w="9525">
              <a:noFill/>
              <a:miter lim="800000"/>
              <a:headEnd/>
              <a:tailEnd/>
            </a:ln>
            <a:effectLst/>
          </p:spPr>
          <p:txBody>
            <a:bodyPr wrap="none">
              <a:prstTxWarp prst="textNoShape">
                <a:avLst/>
              </a:prstTxWarp>
              <a:spAutoFit/>
            </a:bodyPr>
            <a:lstStyle/>
            <a:p>
              <a:r>
                <a:rPr lang="pl-PL"/>
                <a:t>1</a:t>
              </a:r>
              <a:endParaRPr lang="en-GB"/>
            </a:p>
          </p:txBody>
        </p:sp>
      </p:grpSp>
      <p:grpSp>
        <p:nvGrpSpPr>
          <p:cNvPr id="4" name="Group 33"/>
          <p:cNvGrpSpPr>
            <a:grpSpLocks/>
          </p:cNvGrpSpPr>
          <p:nvPr/>
        </p:nvGrpSpPr>
        <p:grpSpPr bwMode="auto">
          <a:xfrm>
            <a:off x="4795838" y="2908272"/>
            <a:ext cx="1895475" cy="366713"/>
            <a:chOff x="2117" y="991"/>
            <a:chExt cx="1194" cy="231"/>
          </a:xfrm>
        </p:grpSpPr>
        <p:sp>
          <p:nvSpPr>
            <p:cNvPr id="56354" name="Text Box 34"/>
            <p:cNvSpPr txBox="1">
              <a:spLocks noChangeArrowheads="1"/>
            </p:cNvSpPr>
            <p:nvPr/>
          </p:nvSpPr>
          <p:spPr bwMode="auto">
            <a:xfrm>
              <a:off x="2917" y="991"/>
              <a:ext cx="196" cy="231"/>
            </a:xfrm>
            <a:prstGeom prst="rect">
              <a:avLst/>
            </a:prstGeom>
            <a:noFill/>
            <a:ln w="9525">
              <a:noFill/>
              <a:miter lim="800000"/>
              <a:headEnd/>
              <a:tailEnd/>
            </a:ln>
            <a:effectLst/>
          </p:spPr>
          <p:txBody>
            <a:bodyPr wrap="none">
              <a:prstTxWarp prst="textNoShape">
                <a:avLst/>
              </a:prstTxWarp>
              <a:spAutoFit/>
            </a:bodyPr>
            <a:lstStyle/>
            <a:p>
              <a:r>
                <a:rPr lang="pl-PL"/>
                <a:t>1</a:t>
              </a:r>
              <a:endParaRPr lang="en-GB"/>
            </a:p>
          </p:txBody>
        </p:sp>
        <p:sp>
          <p:nvSpPr>
            <p:cNvPr id="56355" name="Text Box 35"/>
            <p:cNvSpPr txBox="1">
              <a:spLocks noChangeArrowheads="1"/>
            </p:cNvSpPr>
            <p:nvPr/>
          </p:nvSpPr>
          <p:spPr bwMode="auto">
            <a:xfrm>
              <a:off x="2320" y="991"/>
              <a:ext cx="196" cy="231"/>
            </a:xfrm>
            <a:prstGeom prst="rect">
              <a:avLst/>
            </a:prstGeom>
            <a:noFill/>
            <a:ln w="9525">
              <a:noFill/>
              <a:miter lim="800000"/>
              <a:headEnd/>
              <a:tailEnd/>
            </a:ln>
            <a:effectLst/>
          </p:spPr>
          <p:txBody>
            <a:bodyPr wrap="none">
              <a:prstTxWarp prst="textNoShape">
                <a:avLst/>
              </a:prstTxWarp>
              <a:spAutoFit/>
            </a:bodyPr>
            <a:lstStyle/>
            <a:p>
              <a:r>
                <a:rPr lang="pl-PL"/>
                <a:t>0</a:t>
              </a:r>
              <a:endParaRPr lang="en-GB"/>
            </a:p>
          </p:txBody>
        </p:sp>
        <p:sp>
          <p:nvSpPr>
            <p:cNvPr id="56356" name="Text Box 36"/>
            <p:cNvSpPr txBox="1">
              <a:spLocks noChangeArrowheads="1"/>
            </p:cNvSpPr>
            <p:nvPr/>
          </p:nvSpPr>
          <p:spPr bwMode="auto">
            <a:xfrm>
              <a:off x="2715" y="991"/>
              <a:ext cx="196" cy="231"/>
            </a:xfrm>
            <a:prstGeom prst="rect">
              <a:avLst/>
            </a:prstGeom>
            <a:noFill/>
            <a:ln w="9525">
              <a:noFill/>
              <a:miter lim="800000"/>
              <a:headEnd/>
              <a:tailEnd/>
            </a:ln>
            <a:effectLst/>
          </p:spPr>
          <p:txBody>
            <a:bodyPr wrap="none">
              <a:prstTxWarp prst="textNoShape">
                <a:avLst/>
              </a:prstTxWarp>
              <a:spAutoFit/>
            </a:bodyPr>
            <a:lstStyle/>
            <a:p>
              <a:r>
                <a:rPr lang="pl-PL"/>
                <a:t>0</a:t>
              </a:r>
              <a:endParaRPr lang="en-GB"/>
            </a:p>
          </p:txBody>
        </p:sp>
        <p:sp>
          <p:nvSpPr>
            <p:cNvPr id="56357" name="Text Box 37"/>
            <p:cNvSpPr txBox="1">
              <a:spLocks noChangeArrowheads="1"/>
            </p:cNvSpPr>
            <p:nvPr/>
          </p:nvSpPr>
          <p:spPr bwMode="auto">
            <a:xfrm>
              <a:off x="2517" y="991"/>
              <a:ext cx="196" cy="231"/>
            </a:xfrm>
            <a:prstGeom prst="rect">
              <a:avLst/>
            </a:prstGeom>
            <a:noFill/>
            <a:ln w="9525">
              <a:noFill/>
              <a:miter lim="800000"/>
              <a:headEnd/>
              <a:tailEnd/>
            </a:ln>
            <a:effectLst/>
          </p:spPr>
          <p:txBody>
            <a:bodyPr wrap="none">
              <a:prstTxWarp prst="textNoShape">
                <a:avLst/>
              </a:prstTxWarp>
              <a:spAutoFit/>
            </a:bodyPr>
            <a:lstStyle/>
            <a:p>
              <a:r>
                <a:rPr lang="pl-PL" b="1">
                  <a:solidFill>
                    <a:srgbClr val="FF0000"/>
                  </a:solidFill>
                </a:rPr>
                <a:t>1</a:t>
              </a:r>
              <a:endParaRPr lang="en-GB" b="1">
                <a:solidFill>
                  <a:srgbClr val="FF0000"/>
                </a:solidFill>
              </a:endParaRPr>
            </a:p>
          </p:txBody>
        </p:sp>
        <p:sp>
          <p:nvSpPr>
            <p:cNvPr id="56358" name="Text Box 38"/>
            <p:cNvSpPr txBox="1">
              <a:spLocks noChangeArrowheads="1"/>
            </p:cNvSpPr>
            <p:nvPr/>
          </p:nvSpPr>
          <p:spPr bwMode="auto">
            <a:xfrm>
              <a:off x="2117" y="991"/>
              <a:ext cx="196" cy="231"/>
            </a:xfrm>
            <a:prstGeom prst="rect">
              <a:avLst/>
            </a:prstGeom>
            <a:noFill/>
            <a:ln w="9525">
              <a:noFill/>
              <a:miter lim="800000"/>
              <a:headEnd/>
              <a:tailEnd/>
            </a:ln>
            <a:effectLst/>
          </p:spPr>
          <p:txBody>
            <a:bodyPr wrap="none">
              <a:prstTxWarp prst="textNoShape">
                <a:avLst/>
              </a:prstTxWarp>
              <a:spAutoFit/>
            </a:bodyPr>
            <a:lstStyle/>
            <a:p>
              <a:r>
                <a:rPr lang="pl-PL"/>
                <a:t>1</a:t>
              </a:r>
              <a:endParaRPr lang="en-GB"/>
            </a:p>
          </p:txBody>
        </p:sp>
        <p:sp>
          <p:nvSpPr>
            <p:cNvPr id="56359" name="Text Box 39"/>
            <p:cNvSpPr txBox="1">
              <a:spLocks noChangeArrowheads="1"/>
            </p:cNvSpPr>
            <p:nvPr/>
          </p:nvSpPr>
          <p:spPr bwMode="auto">
            <a:xfrm>
              <a:off x="3115" y="991"/>
              <a:ext cx="196" cy="231"/>
            </a:xfrm>
            <a:prstGeom prst="rect">
              <a:avLst/>
            </a:prstGeom>
            <a:noFill/>
            <a:ln w="9525">
              <a:noFill/>
              <a:miter lim="800000"/>
              <a:headEnd/>
              <a:tailEnd/>
            </a:ln>
            <a:effectLst/>
          </p:spPr>
          <p:txBody>
            <a:bodyPr wrap="none">
              <a:prstTxWarp prst="textNoShape">
                <a:avLst/>
              </a:prstTxWarp>
              <a:spAutoFit/>
            </a:bodyPr>
            <a:lstStyle/>
            <a:p>
              <a:r>
                <a:rPr lang="pl-PL"/>
                <a:t>1</a:t>
              </a:r>
              <a:endParaRPr lang="en-GB"/>
            </a:p>
          </p:txBody>
        </p:sp>
      </p:grpSp>
      <p:sp>
        <p:nvSpPr>
          <p:cNvPr id="56362" name="Text Box 42"/>
          <p:cNvSpPr txBox="1">
            <a:spLocks noChangeArrowheads="1"/>
          </p:cNvSpPr>
          <p:nvPr/>
        </p:nvSpPr>
        <p:spPr bwMode="auto">
          <a:xfrm>
            <a:off x="6319838" y="3902798"/>
            <a:ext cx="381000" cy="304800"/>
          </a:xfrm>
          <a:prstGeom prst="rect">
            <a:avLst/>
          </a:prstGeom>
          <a:noFill/>
          <a:ln w="9525">
            <a:noFill/>
            <a:miter lim="800000"/>
            <a:headEnd/>
            <a:tailEnd/>
          </a:ln>
          <a:effectLst/>
        </p:spPr>
        <p:txBody>
          <a:bodyPr wrap="none">
            <a:prstTxWarp prst="textNoShape">
              <a:avLst/>
            </a:prstTxWarp>
            <a:spAutoFit/>
          </a:bodyPr>
          <a:lstStyle/>
          <a:p>
            <a:r>
              <a:rPr lang="pl-PL" sz="1400" b="1"/>
              <a:t>35</a:t>
            </a:r>
            <a:endParaRPr lang="en-GB" sz="1400" b="1"/>
          </a:p>
        </p:txBody>
      </p:sp>
      <p:sp>
        <p:nvSpPr>
          <p:cNvPr id="56363" name="Text Box 43"/>
          <p:cNvSpPr txBox="1">
            <a:spLocks noChangeArrowheads="1"/>
          </p:cNvSpPr>
          <p:nvPr/>
        </p:nvSpPr>
        <p:spPr bwMode="auto">
          <a:xfrm>
            <a:off x="7027863" y="3905973"/>
            <a:ext cx="381000" cy="304800"/>
          </a:xfrm>
          <a:prstGeom prst="rect">
            <a:avLst/>
          </a:prstGeom>
          <a:noFill/>
          <a:ln w="9525">
            <a:noFill/>
            <a:miter lim="800000"/>
            <a:headEnd/>
            <a:tailEnd/>
          </a:ln>
          <a:effectLst/>
        </p:spPr>
        <p:txBody>
          <a:bodyPr wrap="none">
            <a:prstTxWarp prst="textNoShape">
              <a:avLst/>
            </a:prstTxWarp>
            <a:spAutoFit/>
          </a:bodyPr>
          <a:lstStyle/>
          <a:p>
            <a:r>
              <a:rPr lang="pl-PL" sz="1400" b="1">
                <a:solidFill>
                  <a:srgbClr val="FF0000"/>
                </a:solidFill>
              </a:rPr>
              <a:t>43</a:t>
            </a:r>
            <a:endParaRPr lang="en-GB" sz="1400" b="1">
              <a:solidFill>
                <a:srgbClr val="FF0000"/>
              </a:solidFill>
            </a:endParaRPr>
          </a:p>
        </p:txBody>
      </p:sp>
      <p:sp>
        <p:nvSpPr>
          <p:cNvPr id="56364" name="Text Box 44"/>
          <p:cNvSpPr txBox="1">
            <a:spLocks noChangeArrowheads="1"/>
          </p:cNvSpPr>
          <p:nvPr/>
        </p:nvSpPr>
        <p:spPr bwMode="auto">
          <a:xfrm>
            <a:off x="2989660" y="4860925"/>
            <a:ext cx="5465365" cy="1323439"/>
          </a:xfrm>
          <a:prstGeom prst="rect">
            <a:avLst/>
          </a:prstGeom>
          <a:noFill/>
          <a:ln w="9525">
            <a:noFill/>
            <a:miter lim="800000"/>
            <a:headEnd/>
            <a:tailEnd/>
          </a:ln>
          <a:effectLst/>
        </p:spPr>
        <p:txBody>
          <a:bodyPr wrap="square">
            <a:prstTxWarp prst="textNoShape">
              <a:avLst/>
            </a:prstTxWarp>
            <a:spAutoFit/>
          </a:bodyPr>
          <a:lstStyle/>
          <a:p>
            <a:pPr marL="342900" indent="-342900">
              <a:buFontTx/>
              <a:buAutoNum type="arabicPeriod"/>
            </a:pPr>
            <a:r>
              <a:rPr lang="en-US" sz="2000" dirty="0" smtClean="0"/>
              <a:t>Write 0 in cell with address </a:t>
            </a:r>
            <a:r>
              <a:rPr lang="en-US" sz="2000" dirty="0" err="1" smtClean="0"/>
              <a:t>k</a:t>
            </a:r>
            <a:endParaRPr lang="en-US" sz="2000" dirty="0" smtClean="0"/>
          </a:p>
          <a:p>
            <a:pPr marL="342900" indent="-342900">
              <a:buFontTx/>
              <a:buAutoNum type="arabicPeriod"/>
            </a:pPr>
            <a:r>
              <a:rPr lang="en-US" sz="2000" dirty="0" smtClean="0"/>
              <a:t>Write 1 in every cell whose address is Hamming distance 1 apart from </a:t>
            </a:r>
            <a:r>
              <a:rPr lang="en-US" sz="2000" dirty="0" err="1" smtClean="0"/>
              <a:t>k</a:t>
            </a:r>
            <a:endParaRPr lang="en-US" sz="2000" dirty="0" smtClean="0"/>
          </a:p>
          <a:p>
            <a:pPr marL="342900" indent="-342900">
              <a:buFontTx/>
              <a:buAutoNum type="arabicPeriod"/>
            </a:pPr>
            <a:r>
              <a:rPr lang="en-US" sz="2000" dirty="0" smtClean="0"/>
              <a:t>Read cell with address </a:t>
            </a:r>
            <a:r>
              <a:rPr lang="en-US" sz="2000" dirty="0" err="1" smtClean="0"/>
              <a:t>k</a:t>
            </a:r>
            <a:r>
              <a:rPr lang="en-US" sz="2000" dirty="0" smtClean="0"/>
              <a:t> – expected 0</a:t>
            </a:r>
            <a:endParaRPr lang="en-US" sz="2000" dirty="0"/>
          </a:p>
        </p:txBody>
      </p:sp>
      <p:sp>
        <p:nvSpPr>
          <p:cNvPr id="41" name="TextBox 40"/>
          <p:cNvSpPr txBox="1"/>
          <p:nvPr/>
        </p:nvSpPr>
        <p:spPr>
          <a:xfrm>
            <a:off x="703636" y="1121598"/>
            <a:ext cx="5891356" cy="1323439"/>
          </a:xfrm>
          <a:prstGeom prst="rect">
            <a:avLst/>
          </a:prstGeom>
          <a:noFill/>
        </p:spPr>
        <p:txBody>
          <a:bodyPr wrap="none" rtlCol="0">
            <a:spAutoFit/>
          </a:bodyPr>
          <a:lstStyle/>
          <a:p>
            <a:pPr indent="182563">
              <a:buFont typeface="Arial"/>
              <a:buChar char="•"/>
            </a:pPr>
            <a:r>
              <a:rPr lang="en-US" sz="2000" dirty="0" smtClean="0"/>
              <a:t>No cell is accessed with a given address</a:t>
            </a:r>
          </a:p>
          <a:p>
            <a:pPr indent="182563">
              <a:buFont typeface="Arial"/>
              <a:buChar char="•"/>
            </a:pPr>
            <a:r>
              <a:rPr lang="en-US" sz="2000" dirty="0" smtClean="0"/>
              <a:t>A given cell is never accessed</a:t>
            </a:r>
          </a:p>
          <a:p>
            <a:pPr indent="182563">
              <a:buFont typeface="Arial"/>
              <a:buChar char="•"/>
            </a:pPr>
            <a:r>
              <a:rPr lang="en-US" sz="2000" dirty="0" smtClean="0"/>
              <a:t>Multiple cells are accessed with a single address</a:t>
            </a:r>
          </a:p>
          <a:p>
            <a:pPr indent="182563">
              <a:buFont typeface="Arial"/>
              <a:buChar char="•"/>
            </a:pPr>
            <a:r>
              <a:rPr lang="en-US" sz="2000" dirty="0" smtClean="0"/>
              <a:t>A single cell is accessed with multiple addresses</a:t>
            </a:r>
            <a:endParaRPr lang="en-US" sz="20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26" name="Rectangle 2"/>
          <p:cNvSpPr>
            <a:spLocks noGrp="1" noChangeArrowheads="1"/>
          </p:cNvSpPr>
          <p:nvPr>
            <p:ph type="title"/>
          </p:nvPr>
        </p:nvSpPr>
        <p:spPr/>
        <p:txBody>
          <a:bodyPr/>
          <a:lstStyle/>
          <a:p>
            <a:r>
              <a:rPr lang="en-US"/>
              <a:t>Elements of march test</a:t>
            </a:r>
          </a:p>
        </p:txBody>
      </p:sp>
      <p:grpSp>
        <p:nvGrpSpPr>
          <p:cNvPr id="2" name="Group 150"/>
          <p:cNvGrpSpPr>
            <a:grpSpLocks/>
          </p:cNvGrpSpPr>
          <p:nvPr/>
        </p:nvGrpSpPr>
        <p:grpSpPr bwMode="auto">
          <a:xfrm>
            <a:off x="4165833" y="1577975"/>
            <a:ext cx="901700" cy="4506913"/>
            <a:chOff x="1466" y="804"/>
            <a:chExt cx="568" cy="2839"/>
          </a:xfrm>
        </p:grpSpPr>
        <p:sp>
          <p:nvSpPr>
            <p:cNvPr id="513028" name="Text Box 4"/>
            <p:cNvSpPr txBox="1">
              <a:spLocks noChangeArrowheads="1"/>
            </p:cNvSpPr>
            <p:nvPr/>
          </p:nvSpPr>
          <p:spPr bwMode="auto">
            <a:xfrm>
              <a:off x="1466" y="804"/>
              <a:ext cx="568" cy="250"/>
            </a:xfrm>
            <a:prstGeom prst="rect">
              <a:avLst/>
            </a:prstGeom>
            <a:noFill/>
            <a:ln w="12700">
              <a:no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sz="1600" dirty="0" err="1">
                  <a:sym typeface="Symbol" charset="2"/>
                </a:rPr>
                <a:t></a:t>
              </a:r>
              <a:r>
                <a:rPr lang="en-US" sz="1600" b="0" dirty="0">
                  <a:sym typeface="Symbol" charset="2"/>
                </a:rPr>
                <a:t> (w0)</a:t>
              </a:r>
              <a:endParaRPr lang="en-US" sz="1600" b="0" dirty="0"/>
            </a:p>
          </p:txBody>
        </p:sp>
        <p:grpSp>
          <p:nvGrpSpPr>
            <p:cNvPr id="3" name="Group 5"/>
            <p:cNvGrpSpPr>
              <a:grpSpLocks/>
            </p:cNvGrpSpPr>
            <p:nvPr/>
          </p:nvGrpSpPr>
          <p:grpSpPr bwMode="auto">
            <a:xfrm>
              <a:off x="1591" y="1092"/>
              <a:ext cx="304" cy="2551"/>
              <a:chOff x="1140" y="1244"/>
              <a:chExt cx="304" cy="2551"/>
            </a:xfrm>
          </p:grpSpPr>
          <p:sp>
            <p:nvSpPr>
              <p:cNvPr id="513030" name="Rectangle 6"/>
              <p:cNvSpPr>
                <a:spLocks noChangeArrowheads="1"/>
              </p:cNvSpPr>
              <p:nvPr/>
            </p:nvSpPr>
            <p:spPr bwMode="auto">
              <a:xfrm>
                <a:off x="1140" y="1244"/>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a:solidFill>
                      <a:schemeClr val="accent2"/>
                    </a:solidFill>
                    <a:effectLst>
                      <a:outerShdw blurRad="38100" dist="38100" dir="2700000" algn="tl">
                        <a:srgbClr val="000000"/>
                      </a:outerShdw>
                    </a:effectLst>
                  </a:rPr>
                  <a:t> </a:t>
                </a:r>
                <a:endParaRPr lang="en-US" sz="2000" b="0">
                  <a:solidFill>
                    <a:schemeClr val="accent2"/>
                  </a:solidFill>
                  <a:effectLst/>
                </a:endParaRPr>
              </a:p>
            </p:txBody>
          </p:sp>
          <p:sp>
            <p:nvSpPr>
              <p:cNvPr id="513031" name="Rectangle 7"/>
              <p:cNvSpPr>
                <a:spLocks noChangeArrowheads="1"/>
              </p:cNvSpPr>
              <p:nvPr/>
            </p:nvSpPr>
            <p:spPr bwMode="auto">
              <a:xfrm>
                <a:off x="1140" y="1565"/>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a:solidFill>
                      <a:schemeClr val="accent2"/>
                    </a:solidFill>
                    <a:effectLst>
                      <a:outerShdw blurRad="38100" dist="38100" dir="2700000" algn="tl">
                        <a:srgbClr val="000000"/>
                      </a:outerShdw>
                    </a:effectLst>
                  </a:rPr>
                  <a:t> </a:t>
                </a:r>
              </a:p>
            </p:txBody>
          </p:sp>
          <p:sp>
            <p:nvSpPr>
              <p:cNvPr id="513032" name="Rectangle 8"/>
              <p:cNvSpPr>
                <a:spLocks noChangeArrowheads="1"/>
              </p:cNvSpPr>
              <p:nvPr/>
            </p:nvSpPr>
            <p:spPr bwMode="auto">
              <a:xfrm>
                <a:off x="1140" y="1886"/>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a:solidFill>
                      <a:schemeClr val="accent2"/>
                    </a:solidFill>
                    <a:effectLst>
                      <a:outerShdw blurRad="38100" dist="38100" dir="2700000" algn="tl">
                        <a:srgbClr val="000000"/>
                      </a:outerShdw>
                    </a:effectLst>
                  </a:rPr>
                  <a:t> </a:t>
                </a:r>
              </a:p>
            </p:txBody>
          </p:sp>
          <p:sp>
            <p:nvSpPr>
              <p:cNvPr id="513033" name="Rectangle 9"/>
              <p:cNvSpPr>
                <a:spLocks noChangeArrowheads="1"/>
              </p:cNvSpPr>
              <p:nvPr/>
            </p:nvSpPr>
            <p:spPr bwMode="auto">
              <a:xfrm>
                <a:off x="1140" y="2207"/>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a:solidFill>
                      <a:schemeClr val="accent2"/>
                    </a:solidFill>
                    <a:effectLst>
                      <a:outerShdw blurRad="38100" dist="38100" dir="2700000" algn="tl">
                        <a:srgbClr val="000000"/>
                      </a:outerShdw>
                    </a:effectLst>
                  </a:rPr>
                  <a:t> </a:t>
                </a:r>
              </a:p>
            </p:txBody>
          </p:sp>
          <p:sp>
            <p:nvSpPr>
              <p:cNvPr id="513034" name="Rectangle 10"/>
              <p:cNvSpPr>
                <a:spLocks noChangeArrowheads="1"/>
              </p:cNvSpPr>
              <p:nvPr/>
            </p:nvSpPr>
            <p:spPr bwMode="auto">
              <a:xfrm>
                <a:off x="1140" y="2528"/>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a:solidFill>
                      <a:schemeClr val="accent2"/>
                    </a:solidFill>
                    <a:effectLst>
                      <a:outerShdw blurRad="38100" dist="38100" dir="2700000" algn="tl">
                        <a:srgbClr val="000000"/>
                      </a:outerShdw>
                    </a:effectLst>
                  </a:rPr>
                  <a:t> </a:t>
                </a:r>
              </a:p>
            </p:txBody>
          </p:sp>
          <p:sp>
            <p:nvSpPr>
              <p:cNvPr id="513035" name="Rectangle 11"/>
              <p:cNvSpPr>
                <a:spLocks noChangeArrowheads="1"/>
              </p:cNvSpPr>
              <p:nvPr/>
            </p:nvSpPr>
            <p:spPr bwMode="auto">
              <a:xfrm>
                <a:off x="1140" y="2849"/>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a:solidFill>
                      <a:schemeClr val="accent2"/>
                    </a:solidFill>
                    <a:effectLst>
                      <a:outerShdw blurRad="38100" dist="38100" dir="2700000" algn="tl">
                        <a:srgbClr val="000000"/>
                      </a:outerShdw>
                    </a:effectLst>
                  </a:rPr>
                  <a:t> </a:t>
                </a:r>
              </a:p>
            </p:txBody>
          </p:sp>
          <p:sp>
            <p:nvSpPr>
              <p:cNvPr id="513036" name="Rectangle 12"/>
              <p:cNvSpPr>
                <a:spLocks noChangeArrowheads="1"/>
              </p:cNvSpPr>
              <p:nvPr/>
            </p:nvSpPr>
            <p:spPr bwMode="auto">
              <a:xfrm>
                <a:off x="1140" y="3170"/>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a:solidFill>
                      <a:schemeClr val="accent2"/>
                    </a:solidFill>
                    <a:effectLst>
                      <a:outerShdw blurRad="38100" dist="38100" dir="2700000" algn="tl">
                        <a:srgbClr val="000000"/>
                      </a:outerShdw>
                    </a:effectLst>
                  </a:rPr>
                  <a:t> </a:t>
                </a:r>
              </a:p>
            </p:txBody>
          </p:sp>
          <p:sp>
            <p:nvSpPr>
              <p:cNvPr id="513037" name="Rectangle 13"/>
              <p:cNvSpPr>
                <a:spLocks noChangeArrowheads="1"/>
              </p:cNvSpPr>
              <p:nvPr/>
            </p:nvSpPr>
            <p:spPr bwMode="auto">
              <a:xfrm>
                <a:off x="1140" y="3491"/>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a:solidFill>
                      <a:schemeClr val="accent2"/>
                    </a:solidFill>
                    <a:effectLst>
                      <a:outerShdw blurRad="38100" dist="38100" dir="2700000" algn="tl">
                        <a:srgbClr val="000000"/>
                      </a:outerShdw>
                    </a:effectLst>
                  </a:rPr>
                  <a:t> </a:t>
                </a:r>
              </a:p>
            </p:txBody>
          </p:sp>
        </p:grpSp>
        <p:sp>
          <p:nvSpPr>
            <p:cNvPr id="513038" name="Line 14"/>
            <p:cNvSpPr>
              <a:spLocks noChangeShapeType="1"/>
            </p:cNvSpPr>
            <p:nvPr/>
          </p:nvSpPr>
          <p:spPr bwMode="auto">
            <a:xfrm>
              <a:off x="1494" y="1121"/>
              <a:ext cx="0" cy="2509"/>
            </a:xfrm>
            <a:prstGeom prst="line">
              <a:avLst/>
            </a:prstGeom>
            <a:noFill/>
            <a:ln w="12700">
              <a:solidFill>
                <a:schemeClr val="tx1"/>
              </a:solidFill>
              <a:round/>
              <a:headEnd type="stealth" w="lg" len="lg"/>
              <a:tailEnd type="none" w="lg" len="lg"/>
            </a:ln>
            <a:effectLst/>
          </p:spPr>
          <p:txBody>
            <a:bodyPr wrap="none" lIns="92075" tIns="46038" rIns="92075" bIns="46038" anchor="ctr">
              <a:prstTxWarp prst="textNoShape">
                <a:avLst/>
              </a:prstTxWarp>
            </a:bodyPr>
            <a:lstStyle/>
            <a:p>
              <a:pPr algn="ctr"/>
              <a:endParaRPr lang="en-US"/>
            </a:p>
          </p:txBody>
        </p:sp>
      </p:grpSp>
      <p:grpSp>
        <p:nvGrpSpPr>
          <p:cNvPr id="4" name="Group 15"/>
          <p:cNvGrpSpPr>
            <a:grpSpLocks/>
          </p:cNvGrpSpPr>
          <p:nvPr/>
        </p:nvGrpSpPr>
        <p:grpSpPr bwMode="auto">
          <a:xfrm>
            <a:off x="3396723" y="2035175"/>
            <a:ext cx="482600" cy="4049713"/>
            <a:chOff x="1140" y="1244"/>
            <a:chExt cx="304" cy="2551"/>
          </a:xfrm>
          <a:solidFill>
            <a:schemeClr val="bg1"/>
          </a:solidFill>
        </p:grpSpPr>
        <p:sp>
          <p:nvSpPr>
            <p:cNvPr id="513040" name="Rectangle 16"/>
            <p:cNvSpPr>
              <a:spLocks noChangeArrowheads="1"/>
            </p:cNvSpPr>
            <p:nvPr/>
          </p:nvSpPr>
          <p:spPr bwMode="auto">
            <a:xfrm>
              <a:off x="1140" y="1244"/>
              <a:ext cx="304" cy="304"/>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err="1"/>
                <a:t>x</a:t>
              </a:r>
              <a:endParaRPr lang="en-US" sz="2000" b="0" dirty="0"/>
            </a:p>
          </p:txBody>
        </p:sp>
        <p:sp>
          <p:nvSpPr>
            <p:cNvPr id="513041" name="Rectangle 17"/>
            <p:cNvSpPr>
              <a:spLocks noChangeArrowheads="1"/>
            </p:cNvSpPr>
            <p:nvPr/>
          </p:nvSpPr>
          <p:spPr bwMode="auto">
            <a:xfrm>
              <a:off x="1140" y="1565"/>
              <a:ext cx="304" cy="304"/>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err="1"/>
                <a:t>x</a:t>
              </a:r>
              <a:endParaRPr lang="en-US" dirty="0"/>
            </a:p>
          </p:txBody>
        </p:sp>
        <p:sp>
          <p:nvSpPr>
            <p:cNvPr id="513042" name="Rectangle 18"/>
            <p:cNvSpPr>
              <a:spLocks noChangeArrowheads="1"/>
            </p:cNvSpPr>
            <p:nvPr/>
          </p:nvSpPr>
          <p:spPr bwMode="auto">
            <a:xfrm>
              <a:off x="1140" y="1886"/>
              <a:ext cx="304" cy="304"/>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err="1"/>
                <a:t>x</a:t>
              </a:r>
              <a:endParaRPr lang="en-US" dirty="0"/>
            </a:p>
          </p:txBody>
        </p:sp>
        <p:sp>
          <p:nvSpPr>
            <p:cNvPr id="513043" name="Rectangle 19"/>
            <p:cNvSpPr>
              <a:spLocks noChangeArrowheads="1"/>
            </p:cNvSpPr>
            <p:nvPr/>
          </p:nvSpPr>
          <p:spPr bwMode="auto">
            <a:xfrm>
              <a:off x="1140" y="2207"/>
              <a:ext cx="304" cy="304"/>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err="1"/>
                <a:t>x</a:t>
              </a:r>
              <a:endParaRPr lang="en-US" dirty="0"/>
            </a:p>
          </p:txBody>
        </p:sp>
        <p:sp>
          <p:nvSpPr>
            <p:cNvPr id="513044" name="Rectangle 20"/>
            <p:cNvSpPr>
              <a:spLocks noChangeArrowheads="1"/>
            </p:cNvSpPr>
            <p:nvPr/>
          </p:nvSpPr>
          <p:spPr bwMode="auto">
            <a:xfrm>
              <a:off x="1140" y="2528"/>
              <a:ext cx="304" cy="304"/>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err="1"/>
                <a:t>x</a:t>
              </a:r>
              <a:endParaRPr lang="en-US" dirty="0"/>
            </a:p>
          </p:txBody>
        </p:sp>
        <p:sp>
          <p:nvSpPr>
            <p:cNvPr id="513045" name="Rectangle 21"/>
            <p:cNvSpPr>
              <a:spLocks noChangeArrowheads="1"/>
            </p:cNvSpPr>
            <p:nvPr/>
          </p:nvSpPr>
          <p:spPr bwMode="auto">
            <a:xfrm>
              <a:off x="1140" y="2849"/>
              <a:ext cx="304" cy="304"/>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err="1"/>
                <a:t>x</a:t>
              </a:r>
              <a:endParaRPr lang="en-US" dirty="0"/>
            </a:p>
          </p:txBody>
        </p:sp>
        <p:sp>
          <p:nvSpPr>
            <p:cNvPr id="513046" name="Rectangle 22"/>
            <p:cNvSpPr>
              <a:spLocks noChangeArrowheads="1"/>
            </p:cNvSpPr>
            <p:nvPr/>
          </p:nvSpPr>
          <p:spPr bwMode="auto">
            <a:xfrm>
              <a:off x="1140" y="3170"/>
              <a:ext cx="304" cy="304"/>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err="1"/>
                <a:t>x</a:t>
              </a:r>
              <a:endParaRPr lang="en-US" dirty="0"/>
            </a:p>
          </p:txBody>
        </p:sp>
        <p:sp>
          <p:nvSpPr>
            <p:cNvPr id="513047" name="Rectangle 23"/>
            <p:cNvSpPr>
              <a:spLocks noChangeArrowheads="1"/>
            </p:cNvSpPr>
            <p:nvPr/>
          </p:nvSpPr>
          <p:spPr bwMode="auto">
            <a:xfrm>
              <a:off x="1140" y="3491"/>
              <a:ext cx="304" cy="304"/>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err="1"/>
                <a:t>x</a:t>
              </a:r>
              <a:endParaRPr lang="en-US" dirty="0"/>
            </a:p>
          </p:txBody>
        </p:sp>
      </p:grpSp>
      <p:grpSp>
        <p:nvGrpSpPr>
          <p:cNvPr id="5" name="Group 24"/>
          <p:cNvGrpSpPr>
            <a:grpSpLocks/>
          </p:cNvGrpSpPr>
          <p:nvPr/>
        </p:nvGrpSpPr>
        <p:grpSpPr bwMode="auto">
          <a:xfrm>
            <a:off x="3044596" y="2114550"/>
            <a:ext cx="298450" cy="3886200"/>
            <a:chOff x="842" y="1294"/>
            <a:chExt cx="188" cy="2448"/>
          </a:xfrm>
          <a:effectLst/>
        </p:grpSpPr>
        <p:sp>
          <p:nvSpPr>
            <p:cNvPr id="513049" name="Text Box 25"/>
            <p:cNvSpPr txBox="1">
              <a:spLocks noChangeArrowheads="1"/>
            </p:cNvSpPr>
            <p:nvPr/>
          </p:nvSpPr>
          <p:spPr bwMode="auto">
            <a:xfrm>
              <a:off x="842" y="1294"/>
              <a:ext cx="188" cy="21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b="0" dirty="0"/>
                <a:t>7</a:t>
              </a:r>
              <a:endParaRPr lang="en-US" sz="1600" b="0" dirty="0">
                <a:solidFill>
                  <a:schemeClr val="accent2"/>
                </a:solidFill>
              </a:endParaRPr>
            </a:p>
          </p:txBody>
        </p:sp>
        <p:sp>
          <p:nvSpPr>
            <p:cNvPr id="513050" name="Text Box 26"/>
            <p:cNvSpPr txBox="1">
              <a:spLocks noChangeArrowheads="1"/>
            </p:cNvSpPr>
            <p:nvPr/>
          </p:nvSpPr>
          <p:spPr bwMode="auto">
            <a:xfrm>
              <a:off x="842" y="1610"/>
              <a:ext cx="188" cy="21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b="0" dirty="0"/>
                <a:t>6</a:t>
              </a:r>
              <a:endParaRPr lang="en-US" sz="1600" b="0" dirty="0">
                <a:solidFill>
                  <a:schemeClr val="accent2"/>
                </a:solidFill>
              </a:endParaRPr>
            </a:p>
          </p:txBody>
        </p:sp>
        <p:sp>
          <p:nvSpPr>
            <p:cNvPr id="513051" name="Text Box 27"/>
            <p:cNvSpPr txBox="1">
              <a:spLocks noChangeArrowheads="1"/>
            </p:cNvSpPr>
            <p:nvPr/>
          </p:nvSpPr>
          <p:spPr bwMode="auto">
            <a:xfrm>
              <a:off x="842" y="1927"/>
              <a:ext cx="188" cy="21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b="0" dirty="0"/>
                <a:t>5</a:t>
              </a:r>
              <a:endParaRPr lang="en-US" sz="1600" b="0" dirty="0">
                <a:solidFill>
                  <a:schemeClr val="accent2"/>
                </a:solidFill>
              </a:endParaRPr>
            </a:p>
          </p:txBody>
        </p:sp>
        <p:sp>
          <p:nvSpPr>
            <p:cNvPr id="513052" name="Text Box 28"/>
            <p:cNvSpPr txBox="1">
              <a:spLocks noChangeArrowheads="1"/>
            </p:cNvSpPr>
            <p:nvPr/>
          </p:nvSpPr>
          <p:spPr bwMode="auto">
            <a:xfrm>
              <a:off x="842" y="2244"/>
              <a:ext cx="188" cy="21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b="0" dirty="0"/>
                <a:t>4</a:t>
              </a:r>
              <a:endParaRPr lang="en-US" sz="1600" b="0" dirty="0">
                <a:solidFill>
                  <a:schemeClr val="accent2"/>
                </a:solidFill>
              </a:endParaRPr>
            </a:p>
          </p:txBody>
        </p:sp>
        <p:sp>
          <p:nvSpPr>
            <p:cNvPr id="513053" name="Text Box 29"/>
            <p:cNvSpPr txBox="1">
              <a:spLocks noChangeArrowheads="1"/>
            </p:cNvSpPr>
            <p:nvPr/>
          </p:nvSpPr>
          <p:spPr bwMode="auto">
            <a:xfrm>
              <a:off x="842" y="2578"/>
              <a:ext cx="188" cy="21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b="0" dirty="0"/>
                <a:t>3</a:t>
              </a:r>
              <a:endParaRPr lang="en-US" sz="1600" b="0" dirty="0">
                <a:solidFill>
                  <a:schemeClr val="accent2"/>
                </a:solidFill>
              </a:endParaRPr>
            </a:p>
          </p:txBody>
        </p:sp>
        <p:sp>
          <p:nvSpPr>
            <p:cNvPr id="513054" name="Text Box 30"/>
            <p:cNvSpPr txBox="1">
              <a:spLocks noChangeArrowheads="1"/>
            </p:cNvSpPr>
            <p:nvPr/>
          </p:nvSpPr>
          <p:spPr bwMode="auto">
            <a:xfrm>
              <a:off x="842" y="2886"/>
              <a:ext cx="188" cy="21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b="0" dirty="0"/>
                <a:t>2</a:t>
              </a:r>
              <a:endParaRPr lang="en-US" sz="1600" b="0" dirty="0">
                <a:solidFill>
                  <a:schemeClr val="accent2"/>
                </a:solidFill>
              </a:endParaRPr>
            </a:p>
          </p:txBody>
        </p:sp>
        <p:sp>
          <p:nvSpPr>
            <p:cNvPr id="513055" name="Text Box 31"/>
            <p:cNvSpPr txBox="1">
              <a:spLocks noChangeArrowheads="1"/>
            </p:cNvSpPr>
            <p:nvPr/>
          </p:nvSpPr>
          <p:spPr bwMode="auto">
            <a:xfrm>
              <a:off x="842" y="3203"/>
              <a:ext cx="188" cy="21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b="0" dirty="0"/>
                <a:t>1</a:t>
              </a:r>
              <a:endParaRPr lang="en-US" sz="1600" b="0" dirty="0">
                <a:solidFill>
                  <a:schemeClr val="accent2"/>
                </a:solidFill>
              </a:endParaRPr>
            </a:p>
          </p:txBody>
        </p:sp>
        <p:sp>
          <p:nvSpPr>
            <p:cNvPr id="513056" name="Text Box 32"/>
            <p:cNvSpPr txBox="1">
              <a:spLocks noChangeArrowheads="1"/>
            </p:cNvSpPr>
            <p:nvPr/>
          </p:nvSpPr>
          <p:spPr bwMode="auto">
            <a:xfrm>
              <a:off x="842" y="3529"/>
              <a:ext cx="188" cy="21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b="0" dirty="0"/>
                <a:t>0</a:t>
              </a:r>
              <a:endParaRPr lang="en-US" sz="1600" b="0" dirty="0">
                <a:solidFill>
                  <a:schemeClr val="accent2"/>
                </a:solidFill>
              </a:endParaRPr>
            </a:p>
          </p:txBody>
        </p:sp>
      </p:grpSp>
      <p:sp>
        <p:nvSpPr>
          <p:cNvPr id="513057" name="Text Box 33"/>
          <p:cNvSpPr txBox="1">
            <a:spLocks noChangeArrowheads="1"/>
          </p:cNvSpPr>
          <p:nvPr/>
        </p:nvSpPr>
        <p:spPr bwMode="auto">
          <a:xfrm>
            <a:off x="4454153" y="2083872"/>
            <a:ext cx="313044" cy="369332"/>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0</a:t>
            </a:r>
            <a:endParaRPr lang="en-US" sz="2000" b="0" dirty="0"/>
          </a:p>
        </p:txBody>
      </p:sp>
      <p:grpSp>
        <p:nvGrpSpPr>
          <p:cNvPr id="6" name="Group 152"/>
          <p:cNvGrpSpPr>
            <a:grpSpLocks/>
          </p:cNvGrpSpPr>
          <p:nvPr/>
        </p:nvGrpSpPr>
        <p:grpSpPr bwMode="auto">
          <a:xfrm>
            <a:off x="6097532" y="1606550"/>
            <a:ext cx="1111252" cy="4478338"/>
            <a:chOff x="2725" y="822"/>
            <a:chExt cx="700" cy="2821"/>
          </a:xfrm>
        </p:grpSpPr>
        <p:sp>
          <p:nvSpPr>
            <p:cNvPr id="513059" name="Text Box 35"/>
            <p:cNvSpPr txBox="1">
              <a:spLocks noChangeArrowheads="1"/>
            </p:cNvSpPr>
            <p:nvPr/>
          </p:nvSpPr>
          <p:spPr bwMode="auto">
            <a:xfrm>
              <a:off x="2793" y="822"/>
              <a:ext cx="632" cy="21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dirty="0" err="1">
                  <a:sym typeface="Symbol" charset="2"/>
                </a:rPr>
                <a:t></a:t>
              </a:r>
              <a:r>
                <a:rPr lang="en-US" sz="1600" b="0" dirty="0">
                  <a:sym typeface="Symbol" charset="2"/>
                </a:rPr>
                <a:t> (r1,w0)</a:t>
              </a:r>
            </a:p>
          </p:txBody>
        </p:sp>
        <p:grpSp>
          <p:nvGrpSpPr>
            <p:cNvPr id="7" name="Group 36"/>
            <p:cNvGrpSpPr>
              <a:grpSpLocks/>
            </p:cNvGrpSpPr>
            <p:nvPr/>
          </p:nvGrpSpPr>
          <p:grpSpPr bwMode="auto">
            <a:xfrm>
              <a:off x="2827" y="1092"/>
              <a:ext cx="304" cy="2551"/>
              <a:chOff x="1140" y="1244"/>
              <a:chExt cx="304" cy="2551"/>
            </a:xfrm>
          </p:grpSpPr>
          <p:sp>
            <p:nvSpPr>
              <p:cNvPr id="513061" name="Rectangle 37"/>
              <p:cNvSpPr>
                <a:spLocks noChangeArrowheads="1"/>
              </p:cNvSpPr>
              <p:nvPr/>
            </p:nvSpPr>
            <p:spPr bwMode="auto">
              <a:xfrm>
                <a:off x="1140" y="1244"/>
                <a:ext cx="304" cy="304"/>
              </a:xfrm>
              <a:prstGeom prst="rect">
                <a:avLst/>
              </a:prstGeom>
              <a:solidFill>
                <a:srgbClr val="FFFFFF"/>
              </a:solidFill>
              <a:ln w="12700">
                <a:solidFill>
                  <a:srgbClr val="000000"/>
                </a:solidFill>
                <a:miter lim="800000"/>
                <a:headEnd/>
                <a:tailEnd/>
              </a:ln>
              <a:effectLst>
                <a:outerShdw blurRad="50800" dist="38100" dir="2700000">
                  <a:srgbClr val="000000">
                    <a:alpha val="43000"/>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1</a:t>
                </a:r>
                <a:r>
                  <a:rPr lang="en-US" dirty="0" smtClean="0">
                    <a:effectLst>
                      <a:outerShdw blurRad="38100" dist="38100" dir="2700000" algn="tl">
                        <a:srgbClr val="000000"/>
                      </a:outerShdw>
                    </a:effectLst>
                  </a:rPr>
                  <a:t> </a:t>
                </a:r>
                <a:endParaRPr lang="en-US" sz="2000" b="0" dirty="0">
                  <a:effectLst/>
                </a:endParaRPr>
              </a:p>
            </p:txBody>
          </p:sp>
          <p:sp>
            <p:nvSpPr>
              <p:cNvPr id="513062" name="Rectangle 38"/>
              <p:cNvSpPr>
                <a:spLocks noChangeArrowheads="1"/>
              </p:cNvSpPr>
              <p:nvPr/>
            </p:nvSpPr>
            <p:spPr bwMode="auto">
              <a:xfrm>
                <a:off x="1140" y="1565"/>
                <a:ext cx="304" cy="304"/>
              </a:xfrm>
              <a:prstGeom prst="rect">
                <a:avLst/>
              </a:prstGeom>
              <a:solidFill>
                <a:srgbClr val="FFFFFF"/>
              </a:solidFill>
              <a:ln w="12700">
                <a:solidFill>
                  <a:srgbClr val="000000"/>
                </a:solidFill>
                <a:miter lim="800000"/>
                <a:headEnd/>
                <a:tailEnd/>
              </a:ln>
              <a:effectLst>
                <a:outerShdw blurRad="50800" dist="38100" dir="2700000">
                  <a:srgbClr val="000000">
                    <a:alpha val="43000"/>
                  </a:srgbClr>
                </a:outerShdw>
              </a:effectLst>
            </p:spPr>
            <p:txBody>
              <a:bodyPr wrap="none" lIns="92075" tIns="46038" rIns="92075" bIns="46038" anchor="ctr">
                <a:prstTxWarp prst="textNoShape">
                  <a:avLst/>
                </a:prstTxWarp>
              </a:bodyPr>
              <a:lstStyle/>
              <a:p>
                <a:pPr algn="ctr">
                  <a:spcBef>
                    <a:spcPct val="0"/>
                  </a:spcBef>
                  <a:buClrTx/>
                  <a:buSzTx/>
                </a:pPr>
                <a:r>
                  <a:rPr lang="en-US" dirty="0"/>
                  <a:t>1</a:t>
                </a:r>
              </a:p>
            </p:txBody>
          </p:sp>
          <p:sp>
            <p:nvSpPr>
              <p:cNvPr id="513063" name="Rectangle 39"/>
              <p:cNvSpPr>
                <a:spLocks noChangeArrowheads="1"/>
              </p:cNvSpPr>
              <p:nvPr/>
            </p:nvSpPr>
            <p:spPr bwMode="auto">
              <a:xfrm>
                <a:off x="1140" y="1886"/>
                <a:ext cx="304" cy="304"/>
              </a:xfrm>
              <a:prstGeom prst="rect">
                <a:avLst/>
              </a:prstGeom>
              <a:solidFill>
                <a:srgbClr val="FFFFFF"/>
              </a:solidFill>
              <a:ln w="12700">
                <a:solidFill>
                  <a:srgbClr val="000000"/>
                </a:solidFill>
                <a:miter lim="800000"/>
                <a:headEnd/>
                <a:tailEnd/>
              </a:ln>
              <a:effectLst>
                <a:outerShdw blurRad="50800" dist="38100" dir="2700000">
                  <a:srgbClr val="000000">
                    <a:alpha val="43000"/>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1</a:t>
                </a:r>
                <a:r>
                  <a:rPr lang="en-US" dirty="0" smtClean="0">
                    <a:effectLst>
                      <a:outerShdw blurRad="38100" dist="38100" dir="2700000" algn="tl">
                        <a:srgbClr val="000000"/>
                      </a:outerShdw>
                    </a:effectLst>
                  </a:rPr>
                  <a:t> </a:t>
                </a:r>
                <a:endParaRPr lang="en-US" dirty="0">
                  <a:effectLst>
                    <a:outerShdw blurRad="38100" dist="38100" dir="2700000" algn="tl">
                      <a:srgbClr val="000000"/>
                    </a:outerShdw>
                  </a:effectLst>
                </a:endParaRPr>
              </a:p>
            </p:txBody>
          </p:sp>
          <p:sp>
            <p:nvSpPr>
              <p:cNvPr id="513064" name="Rectangle 40"/>
              <p:cNvSpPr>
                <a:spLocks noChangeArrowheads="1"/>
              </p:cNvSpPr>
              <p:nvPr/>
            </p:nvSpPr>
            <p:spPr bwMode="auto">
              <a:xfrm>
                <a:off x="1140" y="2207"/>
                <a:ext cx="304" cy="304"/>
              </a:xfrm>
              <a:prstGeom prst="rect">
                <a:avLst/>
              </a:prstGeom>
              <a:solidFill>
                <a:srgbClr val="FFFFFF"/>
              </a:solidFill>
              <a:ln w="12700">
                <a:solidFill>
                  <a:srgbClr val="000000"/>
                </a:solidFill>
                <a:miter lim="800000"/>
                <a:headEnd/>
                <a:tailEnd/>
              </a:ln>
              <a:effectLst>
                <a:outerShdw blurRad="50800" dist="38100" dir="2700000">
                  <a:srgbClr val="000000">
                    <a:alpha val="43000"/>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1</a:t>
                </a:r>
                <a:r>
                  <a:rPr lang="en-US" dirty="0" smtClean="0">
                    <a:effectLst>
                      <a:outerShdw blurRad="38100" dist="38100" dir="2700000" algn="tl">
                        <a:srgbClr val="000000"/>
                      </a:outerShdw>
                    </a:effectLst>
                  </a:rPr>
                  <a:t> </a:t>
                </a:r>
                <a:endParaRPr lang="en-US" dirty="0">
                  <a:effectLst>
                    <a:outerShdw blurRad="38100" dist="38100" dir="2700000" algn="tl">
                      <a:srgbClr val="000000"/>
                    </a:outerShdw>
                  </a:effectLst>
                </a:endParaRPr>
              </a:p>
            </p:txBody>
          </p:sp>
          <p:sp>
            <p:nvSpPr>
              <p:cNvPr id="513065" name="Rectangle 41"/>
              <p:cNvSpPr>
                <a:spLocks noChangeArrowheads="1"/>
              </p:cNvSpPr>
              <p:nvPr/>
            </p:nvSpPr>
            <p:spPr bwMode="auto">
              <a:xfrm>
                <a:off x="1140" y="2528"/>
                <a:ext cx="304" cy="304"/>
              </a:xfrm>
              <a:prstGeom prst="rect">
                <a:avLst/>
              </a:prstGeom>
              <a:solidFill>
                <a:srgbClr val="FFFFFF"/>
              </a:solidFill>
              <a:ln w="12700">
                <a:solidFill>
                  <a:srgbClr val="000000"/>
                </a:solidFill>
                <a:miter lim="800000"/>
                <a:headEnd/>
                <a:tailEnd/>
              </a:ln>
              <a:effectLst>
                <a:outerShdw blurRad="50800" dist="38100" dir="2700000">
                  <a:srgbClr val="000000">
                    <a:alpha val="43000"/>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1</a:t>
                </a:r>
                <a:r>
                  <a:rPr lang="en-US" dirty="0" smtClean="0">
                    <a:effectLst>
                      <a:outerShdw blurRad="38100" dist="38100" dir="2700000" algn="tl">
                        <a:srgbClr val="000000"/>
                      </a:outerShdw>
                    </a:effectLst>
                  </a:rPr>
                  <a:t> </a:t>
                </a:r>
                <a:endParaRPr lang="en-US" dirty="0">
                  <a:effectLst>
                    <a:outerShdw blurRad="38100" dist="38100" dir="2700000" algn="tl">
                      <a:srgbClr val="000000"/>
                    </a:outerShdw>
                  </a:effectLst>
                </a:endParaRPr>
              </a:p>
            </p:txBody>
          </p:sp>
          <p:sp>
            <p:nvSpPr>
              <p:cNvPr id="513066" name="Rectangle 42"/>
              <p:cNvSpPr>
                <a:spLocks noChangeArrowheads="1"/>
              </p:cNvSpPr>
              <p:nvPr/>
            </p:nvSpPr>
            <p:spPr bwMode="auto">
              <a:xfrm>
                <a:off x="1140" y="2849"/>
                <a:ext cx="304" cy="304"/>
              </a:xfrm>
              <a:prstGeom prst="rect">
                <a:avLst/>
              </a:prstGeom>
              <a:solidFill>
                <a:srgbClr val="FFFFFF"/>
              </a:solidFill>
              <a:ln w="12700">
                <a:solidFill>
                  <a:srgbClr val="000000"/>
                </a:solidFill>
                <a:miter lim="800000"/>
                <a:headEnd/>
                <a:tailEnd/>
              </a:ln>
              <a:effectLst>
                <a:outerShdw blurRad="50800" dist="38100" dir="2700000">
                  <a:srgbClr val="000000">
                    <a:alpha val="43000"/>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1</a:t>
                </a:r>
                <a:r>
                  <a:rPr lang="en-US" dirty="0" smtClean="0">
                    <a:effectLst>
                      <a:outerShdw blurRad="38100" dist="38100" dir="2700000" algn="tl">
                        <a:srgbClr val="000000"/>
                      </a:outerShdw>
                    </a:effectLst>
                  </a:rPr>
                  <a:t> </a:t>
                </a:r>
                <a:endParaRPr lang="en-US" dirty="0">
                  <a:effectLst>
                    <a:outerShdw blurRad="38100" dist="38100" dir="2700000" algn="tl">
                      <a:srgbClr val="000000"/>
                    </a:outerShdw>
                  </a:effectLst>
                </a:endParaRPr>
              </a:p>
            </p:txBody>
          </p:sp>
          <p:sp>
            <p:nvSpPr>
              <p:cNvPr id="513067" name="Rectangle 43"/>
              <p:cNvSpPr>
                <a:spLocks noChangeArrowheads="1"/>
              </p:cNvSpPr>
              <p:nvPr/>
            </p:nvSpPr>
            <p:spPr bwMode="auto">
              <a:xfrm>
                <a:off x="1140" y="3170"/>
                <a:ext cx="304" cy="304"/>
              </a:xfrm>
              <a:prstGeom prst="rect">
                <a:avLst/>
              </a:prstGeom>
              <a:solidFill>
                <a:srgbClr val="FFFFFF"/>
              </a:solidFill>
              <a:ln w="12700">
                <a:solidFill>
                  <a:srgbClr val="000000"/>
                </a:solidFill>
                <a:miter lim="800000"/>
                <a:headEnd/>
                <a:tailEnd/>
              </a:ln>
              <a:effectLst>
                <a:outerShdw blurRad="50800" dist="38100" dir="2700000">
                  <a:srgbClr val="000000">
                    <a:alpha val="43000"/>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1 </a:t>
                </a:r>
                <a:endParaRPr lang="en-US" dirty="0"/>
              </a:p>
            </p:txBody>
          </p:sp>
          <p:sp>
            <p:nvSpPr>
              <p:cNvPr id="513068" name="Rectangle 44"/>
              <p:cNvSpPr>
                <a:spLocks noChangeArrowheads="1"/>
              </p:cNvSpPr>
              <p:nvPr/>
            </p:nvSpPr>
            <p:spPr bwMode="auto">
              <a:xfrm>
                <a:off x="1140" y="3491"/>
                <a:ext cx="304" cy="304"/>
              </a:xfrm>
              <a:prstGeom prst="rect">
                <a:avLst/>
              </a:prstGeom>
              <a:solidFill>
                <a:srgbClr val="FFFFFF"/>
              </a:solidFill>
              <a:ln w="12700">
                <a:solidFill>
                  <a:srgbClr val="000000"/>
                </a:solidFill>
                <a:miter lim="800000"/>
                <a:headEnd/>
                <a:tailEnd/>
              </a:ln>
              <a:effectLst>
                <a:outerShdw blurRad="50800" dist="38100" dir="2700000">
                  <a:srgbClr val="000000">
                    <a:alpha val="43000"/>
                  </a:srgbClr>
                </a:outerShdw>
              </a:effectLst>
            </p:spPr>
            <p:txBody>
              <a:bodyPr wrap="none" lIns="92075" tIns="46038" rIns="92075" bIns="46038" anchor="ctr">
                <a:prstTxWarp prst="textNoShape">
                  <a:avLst/>
                </a:prstTxWarp>
              </a:bodyPr>
              <a:lstStyle/>
              <a:p>
                <a:pPr algn="ctr">
                  <a:spcBef>
                    <a:spcPct val="0"/>
                  </a:spcBef>
                  <a:buClrTx/>
                  <a:buSzTx/>
                </a:pPr>
                <a:r>
                  <a:rPr lang="en-US" dirty="0"/>
                  <a:t>1</a:t>
                </a:r>
              </a:p>
            </p:txBody>
          </p:sp>
        </p:grpSp>
        <p:sp>
          <p:nvSpPr>
            <p:cNvPr id="513069" name="Line 45"/>
            <p:cNvSpPr>
              <a:spLocks noChangeShapeType="1"/>
            </p:cNvSpPr>
            <p:nvPr/>
          </p:nvSpPr>
          <p:spPr bwMode="auto">
            <a:xfrm>
              <a:off x="2725" y="1117"/>
              <a:ext cx="0" cy="2509"/>
            </a:xfrm>
            <a:prstGeom prst="line">
              <a:avLst/>
            </a:prstGeom>
            <a:noFill/>
            <a:ln w="12700">
              <a:solidFill>
                <a:schemeClr val="bg1"/>
              </a:solidFill>
              <a:round/>
              <a:headEnd type="stealth" w="lg" len="lg"/>
              <a:tailEnd/>
            </a:ln>
            <a:effectLst/>
          </p:spPr>
          <p:txBody>
            <a:bodyPr wrap="none" anchor="ctr">
              <a:prstTxWarp prst="textNoShape">
                <a:avLst/>
              </a:prstTxWarp>
            </a:bodyPr>
            <a:lstStyle/>
            <a:p>
              <a:endParaRPr lang="en-US"/>
            </a:p>
          </p:txBody>
        </p:sp>
      </p:grpSp>
      <p:grpSp>
        <p:nvGrpSpPr>
          <p:cNvPr id="8" name="Group 151"/>
          <p:cNvGrpSpPr>
            <a:grpSpLocks/>
          </p:cNvGrpSpPr>
          <p:nvPr/>
        </p:nvGrpSpPr>
        <p:grpSpPr bwMode="auto">
          <a:xfrm>
            <a:off x="5106243" y="1577975"/>
            <a:ext cx="901700" cy="4506913"/>
            <a:chOff x="2226" y="804"/>
            <a:chExt cx="568" cy="2839"/>
          </a:xfrm>
        </p:grpSpPr>
        <p:sp>
          <p:nvSpPr>
            <p:cNvPr id="513071" name="Text Box 47"/>
            <p:cNvSpPr txBox="1">
              <a:spLocks noChangeArrowheads="1"/>
            </p:cNvSpPr>
            <p:nvPr/>
          </p:nvSpPr>
          <p:spPr bwMode="auto">
            <a:xfrm>
              <a:off x="2226" y="804"/>
              <a:ext cx="568" cy="250"/>
            </a:xfrm>
            <a:prstGeom prst="rect">
              <a:avLst/>
            </a:prstGeom>
            <a:noFill/>
            <a:ln w="12700">
              <a:no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sz="1600" dirty="0" err="1">
                  <a:sym typeface="Symbol" charset="2"/>
                </a:rPr>
                <a:t></a:t>
              </a:r>
              <a:r>
                <a:rPr lang="en-US" sz="1600" b="0" dirty="0">
                  <a:sym typeface="Symbol" charset="2"/>
                </a:rPr>
                <a:t> (w1)</a:t>
              </a:r>
            </a:p>
          </p:txBody>
        </p:sp>
        <p:grpSp>
          <p:nvGrpSpPr>
            <p:cNvPr id="9" name="Group 48"/>
            <p:cNvGrpSpPr>
              <a:grpSpLocks/>
            </p:cNvGrpSpPr>
            <p:nvPr/>
          </p:nvGrpSpPr>
          <p:grpSpPr bwMode="auto">
            <a:xfrm>
              <a:off x="2359" y="1092"/>
              <a:ext cx="304" cy="2551"/>
              <a:chOff x="1140" y="1244"/>
              <a:chExt cx="304" cy="2551"/>
            </a:xfrm>
          </p:grpSpPr>
          <p:sp>
            <p:nvSpPr>
              <p:cNvPr id="513073" name="Rectangle 49"/>
              <p:cNvSpPr>
                <a:spLocks noChangeArrowheads="1"/>
              </p:cNvSpPr>
              <p:nvPr/>
            </p:nvSpPr>
            <p:spPr bwMode="auto">
              <a:xfrm>
                <a:off x="1140" y="1244"/>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a:solidFill>
                      <a:schemeClr val="accent2"/>
                    </a:solidFill>
                    <a:effectLst>
                      <a:outerShdw blurRad="38100" dist="38100" dir="2700000" algn="tl">
                        <a:srgbClr val="000000"/>
                      </a:outerShdw>
                    </a:effectLst>
                  </a:rPr>
                  <a:t> </a:t>
                </a:r>
                <a:endParaRPr lang="en-US" sz="2000" b="0">
                  <a:solidFill>
                    <a:schemeClr val="accent2"/>
                  </a:solidFill>
                  <a:effectLst/>
                </a:endParaRPr>
              </a:p>
            </p:txBody>
          </p:sp>
          <p:sp>
            <p:nvSpPr>
              <p:cNvPr id="513074" name="Rectangle 50"/>
              <p:cNvSpPr>
                <a:spLocks noChangeArrowheads="1"/>
              </p:cNvSpPr>
              <p:nvPr/>
            </p:nvSpPr>
            <p:spPr bwMode="auto">
              <a:xfrm>
                <a:off x="1140" y="1565"/>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a:solidFill>
                      <a:schemeClr val="accent2"/>
                    </a:solidFill>
                    <a:effectLst>
                      <a:outerShdw blurRad="38100" dist="38100" dir="2700000" algn="tl">
                        <a:srgbClr val="000000"/>
                      </a:outerShdw>
                    </a:effectLst>
                  </a:rPr>
                  <a:t> </a:t>
                </a:r>
              </a:p>
            </p:txBody>
          </p:sp>
          <p:sp>
            <p:nvSpPr>
              <p:cNvPr id="513075" name="Rectangle 51"/>
              <p:cNvSpPr>
                <a:spLocks noChangeArrowheads="1"/>
              </p:cNvSpPr>
              <p:nvPr/>
            </p:nvSpPr>
            <p:spPr bwMode="auto">
              <a:xfrm>
                <a:off x="1140" y="1886"/>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a:solidFill>
                      <a:schemeClr val="accent2"/>
                    </a:solidFill>
                    <a:effectLst>
                      <a:outerShdw blurRad="38100" dist="38100" dir="2700000" algn="tl">
                        <a:srgbClr val="000000"/>
                      </a:outerShdw>
                    </a:effectLst>
                  </a:rPr>
                  <a:t> </a:t>
                </a:r>
              </a:p>
            </p:txBody>
          </p:sp>
          <p:sp>
            <p:nvSpPr>
              <p:cNvPr id="513076" name="Rectangle 52"/>
              <p:cNvSpPr>
                <a:spLocks noChangeArrowheads="1"/>
              </p:cNvSpPr>
              <p:nvPr/>
            </p:nvSpPr>
            <p:spPr bwMode="auto">
              <a:xfrm>
                <a:off x="1140" y="2207"/>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a:solidFill>
                      <a:schemeClr val="accent2"/>
                    </a:solidFill>
                    <a:effectLst>
                      <a:outerShdw blurRad="38100" dist="38100" dir="2700000" algn="tl">
                        <a:srgbClr val="000000"/>
                      </a:outerShdw>
                    </a:effectLst>
                  </a:rPr>
                  <a:t> </a:t>
                </a:r>
              </a:p>
            </p:txBody>
          </p:sp>
          <p:sp>
            <p:nvSpPr>
              <p:cNvPr id="513077" name="Rectangle 53"/>
              <p:cNvSpPr>
                <a:spLocks noChangeArrowheads="1"/>
              </p:cNvSpPr>
              <p:nvPr/>
            </p:nvSpPr>
            <p:spPr bwMode="auto">
              <a:xfrm>
                <a:off x="1140" y="2528"/>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a:solidFill>
                      <a:schemeClr val="accent2"/>
                    </a:solidFill>
                    <a:effectLst>
                      <a:outerShdw blurRad="38100" dist="38100" dir="2700000" algn="tl">
                        <a:srgbClr val="000000"/>
                      </a:outerShdw>
                    </a:effectLst>
                  </a:rPr>
                  <a:t> </a:t>
                </a:r>
              </a:p>
            </p:txBody>
          </p:sp>
          <p:sp>
            <p:nvSpPr>
              <p:cNvPr id="513078" name="Rectangle 54"/>
              <p:cNvSpPr>
                <a:spLocks noChangeArrowheads="1"/>
              </p:cNvSpPr>
              <p:nvPr/>
            </p:nvSpPr>
            <p:spPr bwMode="auto">
              <a:xfrm>
                <a:off x="1140" y="2849"/>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a:solidFill>
                      <a:schemeClr val="accent2"/>
                    </a:solidFill>
                    <a:effectLst>
                      <a:outerShdw blurRad="38100" dist="38100" dir="2700000" algn="tl">
                        <a:srgbClr val="000000"/>
                      </a:outerShdw>
                    </a:effectLst>
                  </a:rPr>
                  <a:t> </a:t>
                </a:r>
              </a:p>
            </p:txBody>
          </p:sp>
          <p:sp>
            <p:nvSpPr>
              <p:cNvPr id="513079" name="Rectangle 55"/>
              <p:cNvSpPr>
                <a:spLocks noChangeArrowheads="1"/>
              </p:cNvSpPr>
              <p:nvPr/>
            </p:nvSpPr>
            <p:spPr bwMode="auto">
              <a:xfrm>
                <a:off x="1140" y="3170"/>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a:solidFill>
                      <a:schemeClr val="accent2"/>
                    </a:solidFill>
                    <a:effectLst>
                      <a:outerShdw blurRad="38100" dist="38100" dir="2700000" algn="tl">
                        <a:srgbClr val="000000"/>
                      </a:outerShdw>
                    </a:effectLst>
                  </a:rPr>
                  <a:t> </a:t>
                </a:r>
              </a:p>
            </p:txBody>
          </p:sp>
          <p:sp>
            <p:nvSpPr>
              <p:cNvPr id="513080" name="Rectangle 56"/>
              <p:cNvSpPr>
                <a:spLocks noChangeArrowheads="1"/>
              </p:cNvSpPr>
              <p:nvPr/>
            </p:nvSpPr>
            <p:spPr bwMode="auto">
              <a:xfrm>
                <a:off x="1140" y="3491"/>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a:solidFill>
                      <a:schemeClr val="accent2"/>
                    </a:solidFill>
                    <a:effectLst>
                      <a:outerShdw blurRad="38100" dist="38100" dir="2700000" algn="tl">
                        <a:srgbClr val="000000"/>
                      </a:outerShdw>
                    </a:effectLst>
                  </a:rPr>
                  <a:t> </a:t>
                </a:r>
              </a:p>
            </p:txBody>
          </p:sp>
        </p:grpSp>
        <p:sp>
          <p:nvSpPr>
            <p:cNvPr id="513081" name="Line 57"/>
            <p:cNvSpPr>
              <a:spLocks noChangeShapeType="1"/>
            </p:cNvSpPr>
            <p:nvPr/>
          </p:nvSpPr>
          <p:spPr bwMode="auto">
            <a:xfrm flipV="1">
              <a:off x="2272" y="1099"/>
              <a:ext cx="0" cy="2509"/>
            </a:xfrm>
            <a:prstGeom prst="line">
              <a:avLst/>
            </a:prstGeom>
            <a:noFill/>
            <a:ln w="12700">
              <a:solidFill>
                <a:srgbClr val="000000"/>
              </a:solidFill>
              <a:round/>
              <a:headEnd type="stealth" w="lg" len="lg"/>
              <a:tailEnd type="none" w="lg" len="lg"/>
            </a:ln>
            <a:effectLst/>
          </p:spPr>
          <p:txBody>
            <a:bodyPr wrap="none" lIns="92075" tIns="46038" rIns="92075" bIns="46038" anchor="ctr">
              <a:prstTxWarp prst="textNoShape">
                <a:avLst/>
              </a:prstTxWarp>
            </a:bodyPr>
            <a:lstStyle/>
            <a:p>
              <a:pPr algn="ctr"/>
              <a:endParaRPr lang="en-US"/>
            </a:p>
          </p:txBody>
        </p:sp>
      </p:grpSp>
      <p:grpSp>
        <p:nvGrpSpPr>
          <p:cNvPr id="10" name="Group 153"/>
          <p:cNvGrpSpPr>
            <a:grpSpLocks/>
          </p:cNvGrpSpPr>
          <p:nvPr/>
        </p:nvGrpSpPr>
        <p:grpSpPr bwMode="auto">
          <a:xfrm>
            <a:off x="7351955" y="1606550"/>
            <a:ext cx="1081089" cy="4478338"/>
            <a:chOff x="3891" y="822"/>
            <a:chExt cx="681" cy="2821"/>
          </a:xfrm>
        </p:grpSpPr>
        <p:sp>
          <p:nvSpPr>
            <p:cNvPr id="513083" name="Text Box 59"/>
            <p:cNvSpPr txBox="1">
              <a:spLocks noChangeArrowheads="1"/>
            </p:cNvSpPr>
            <p:nvPr/>
          </p:nvSpPr>
          <p:spPr bwMode="auto">
            <a:xfrm>
              <a:off x="3940" y="822"/>
              <a:ext cx="632" cy="21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dirty="0" err="1">
                  <a:sym typeface="Symbol" charset="2"/>
                </a:rPr>
                <a:t></a:t>
              </a:r>
              <a:r>
                <a:rPr lang="en-US" sz="1600" b="0" dirty="0">
                  <a:sym typeface="Symbol" charset="2"/>
                </a:rPr>
                <a:t> (r0,w1)</a:t>
              </a:r>
            </a:p>
          </p:txBody>
        </p:sp>
        <p:grpSp>
          <p:nvGrpSpPr>
            <p:cNvPr id="11" name="Group 60"/>
            <p:cNvGrpSpPr>
              <a:grpSpLocks/>
            </p:cNvGrpSpPr>
            <p:nvPr/>
          </p:nvGrpSpPr>
          <p:grpSpPr bwMode="auto">
            <a:xfrm>
              <a:off x="3973" y="1092"/>
              <a:ext cx="304" cy="2551"/>
              <a:chOff x="1140" y="1244"/>
              <a:chExt cx="304" cy="2551"/>
            </a:xfrm>
          </p:grpSpPr>
          <p:sp>
            <p:nvSpPr>
              <p:cNvPr id="513085" name="Rectangle 61"/>
              <p:cNvSpPr>
                <a:spLocks noChangeArrowheads="1"/>
              </p:cNvSpPr>
              <p:nvPr/>
            </p:nvSpPr>
            <p:spPr bwMode="auto">
              <a:xfrm>
                <a:off x="1140" y="1244"/>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3086" name="Rectangle 62"/>
              <p:cNvSpPr>
                <a:spLocks noChangeArrowheads="1"/>
              </p:cNvSpPr>
              <p:nvPr/>
            </p:nvSpPr>
            <p:spPr bwMode="auto">
              <a:xfrm>
                <a:off x="1140" y="1565"/>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0</a:t>
                </a:r>
                <a:r>
                  <a:rPr lang="en-US" dirty="0" smtClean="0">
                    <a:effectLst>
                      <a:outerShdw blurRad="38100" dist="38100" dir="2700000" algn="tl">
                        <a:srgbClr val="000000"/>
                      </a:outerShdw>
                    </a:effectLst>
                  </a:rPr>
                  <a:t> </a:t>
                </a:r>
                <a:endParaRPr lang="en-US" dirty="0">
                  <a:effectLst>
                    <a:outerShdw blurRad="38100" dist="38100" dir="2700000" algn="tl">
                      <a:srgbClr val="000000"/>
                    </a:outerShdw>
                  </a:effectLst>
                </a:endParaRPr>
              </a:p>
            </p:txBody>
          </p:sp>
          <p:sp>
            <p:nvSpPr>
              <p:cNvPr id="513087" name="Rectangle 63"/>
              <p:cNvSpPr>
                <a:spLocks noChangeArrowheads="1"/>
              </p:cNvSpPr>
              <p:nvPr/>
            </p:nvSpPr>
            <p:spPr bwMode="auto">
              <a:xfrm>
                <a:off x="1140" y="1886"/>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0</a:t>
                </a:r>
                <a:r>
                  <a:rPr lang="en-US" dirty="0" smtClean="0">
                    <a:effectLst>
                      <a:outerShdw blurRad="38100" dist="38100" dir="2700000" algn="tl">
                        <a:srgbClr val="000000"/>
                      </a:outerShdw>
                    </a:effectLst>
                  </a:rPr>
                  <a:t> </a:t>
                </a:r>
                <a:endParaRPr lang="en-US" dirty="0">
                  <a:effectLst>
                    <a:outerShdw blurRad="38100" dist="38100" dir="2700000" algn="tl">
                      <a:srgbClr val="000000"/>
                    </a:outerShdw>
                  </a:effectLst>
                </a:endParaRPr>
              </a:p>
            </p:txBody>
          </p:sp>
          <p:sp>
            <p:nvSpPr>
              <p:cNvPr id="513088" name="Rectangle 64"/>
              <p:cNvSpPr>
                <a:spLocks noChangeArrowheads="1"/>
              </p:cNvSpPr>
              <p:nvPr/>
            </p:nvSpPr>
            <p:spPr bwMode="auto">
              <a:xfrm>
                <a:off x="1140" y="2207"/>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0</a:t>
                </a:r>
                <a:r>
                  <a:rPr lang="en-US" dirty="0" smtClean="0">
                    <a:effectLst>
                      <a:outerShdw blurRad="38100" dist="38100" dir="2700000" algn="tl">
                        <a:srgbClr val="000000"/>
                      </a:outerShdw>
                    </a:effectLst>
                  </a:rPr>
                  <a:t> </a:t>
                </a:r>
                <a:endParaRPr lang="en-US" dirty="0">
                  <a:effectLst>
                    <a:outerShdw blurRad="38100" dist="38100" dir="2700000" algn="tl">
                      <a:srgbClr val="000000"/>
                    </a:outerShdw>
                  </a:effectLst>
                </a:endParaRPr>
              </a:p>
            </p:txBody>
          </p:sp>
          <p:sp>
            <p:nvSpPr>
              <p:cNvPr id="513089" name="Rectangle 65"/>
              <p:cNvSpPr>
                <a:spLocks noChangeArrowheads="1"/>
              </p:cNvSpPr>
              <p:nvPr/>
            </p:nvSpPr>
            <p:spPr bwMode="auto">
              <a:xfrm>
                <a:off x="1140" y="2528"/>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a:t>0</a:t>
                </a:r>
              </a:p>
            </p:txBody>
          </p:sp>
          <p:sp>
            <p:nvSpPr>
              <p:cNvPr id="513090" name="Rectangle 66"/>
              <p:cNvSpPr>
                <a:spLocks noChangeArrowheads="1"/>
              </p:cNvSpPr>
              <p:nvPr/>
            </p:nvSpPr>
            <p:spPr bwMode="auto">
              <a:xfrm>
                <a:off x="1140" y="2849"/>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0</a:t>
                </a:r>
                <a:r>
                  <a:rPr lang="en-US" dirty="0" smtClean="0">
                    <a:effectLst>
                      <a:outerShdw blurRad="38100" dist="38100" dir="2700000" algn="tl">
                        <a:srgbClr val="000000"/>
                      </a:outerShdw>
                    </a:effectLst>
                  </a:rPr>
                  <a:t> </a:t>
                </a:r>
                <a:endParaRPr lang="en-US" dirty="0">
                  <a:effectLst>
                    <a:outerShdw blurRad="38100" dist="38100" dir="2700000" algn="tl">
                      <a:srgbClr val="000000"/>
                    </a:outerShdw>
                  </a:effectLst>
                </a:endParaRPr>
              </a:p>
            </p:txBody>
          </p:sp>
          <p:sp>
            <p:nvSpPr>
              <p:cNvPr id="513091" name="Rectangle 67"/>
              <p:cNvSpPr>
                <a:spLocks noChangeArrowheads="1"/>
              </p:cNvSpPr>
              <p:nvPr/>
            </p:nvSpPr>
            <p:spPr bwMode="auto">
              <a:xfrm>
                <a:off x="1140" y="3170"/>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a:t>0</a:t>
                </a:r>
              </a:p>
            </p:txBody>
          </p:sp>
          <p:sp>
            <p:nvSpPr>
              <p:cNvPr id="513092" name="Rectangle 68"/>
              <p:cNvSpPr>
                <a:spLocks noChangeArrowheads="1"/>
              </p:cNvSpPr>
              <p:nvPr/>
            </p:nvSpPr>
            <p:spPr bwMode="auto">
              <a:xfrm>
                <a:off x="1140" y="3491"/>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a:t>0</a:t>
                </a:r>
              </a:p>
            </p:txBody>
          </p:sp>
        </p:grpSp>
        <p:sp>
          <p:nvSpPr>
            <p:cNvPr id="513093" name="Line 69"/>
            <p:cNvSpPr>
              <a:spLocks noChangeShapeType="1"/>
            </p:cNvSpPr>
            <p:nvPr/>
          </p:nvSpPr>
          <p:spPr bwMode="auto">
            <a:xfrm flipV="1">
              <a:off x="3891" y="1113"/>
              <a:ext cx="0" cy="2509"/>
            </a:xfrm>
            <a:prstGeom prst="line">
              <a:avLst/>
            </a:prstGeom>
            <a:noFill/>
            <a:ln w="12700">
              <a:solidFill>
                <a:schemeClr val="bg1"/>
              </a:solidFill>
              <a:round/>
              <a:headEnd type="stealth" w="lg" len="lg"/>
              <a:tailEnd type="none" w="lg" len="lg"/>
            </a:ln>
            <a:effectLst/>
          </p:spPr>
          <p:txBody>
            <a:bodyPr wrap="none" anchor="ctr">
              <a:prstTxWarp prst="textNoShape">
                <a:avLst/>
              </a:prstTxWarp>
            </a:bodyPr>
            <a:lstStyle/>
            <a:p>
              <a:endParaRPr lang="en-US"/>
            </a:p>
          </p:txBody>
        </p:sp>
      </p:grpSp>
      <p:sp>
        <p:nvSpPr>
          <p:cNvPr id="513094" name="Text Box 70"/>
          <p:cNvSpPr txBox="1">
            <a:spLocks noChangeArrowheads="1"/>
          </p:cNvSpPr>
          <p:nvPr/>
        </p:nvSpPr>
        <p:spPr bwMode="auto">
          <a:xfrm>
            <a:off x="4454153" y="2596634"/>
            <a:ext cx="313044" cy="369332"/>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0</a:t>
            </a:r>
            <a:endParaRPr lang="en-US" sz="2000" b="0" dirty="0"/>
          </a:p>
        </p:txBody>
      </p:sp>
      <p:sp>
        <p:nvSpPr>
          <p:cNvPr id="513095" name="Text Box 71"/>
          <p:cNvSpPr txBox="1">
            <a:spLocks noChangeArrowheads="1"/>
          </p:cNvSpPr>
          <p:nvPr/>
        </p:nvSpPr>
        <p:spPr bwMode="auto">
          <a:xfrm>
            <a:off x="4454153" y="3109397"/>
            <a:ext cx="313044" cy="369332"/>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0</a:t>
            </a:r>
            <a:endParaRPr lang="en-US" sz="2000" b="0" dirty="0"/>
          </a:p>
        </p:txBody>
      </p:sp>
      <p:sp>
        <p:nvSpPr>
          <p:cNvPr id="513096" name="Text Box 72"/>
          <p:cNvSpPr txBox="1">
            <a:spLocks noChangeArrowheads="1"/>
          </p:cNvSpPr>
          <p:nvPr/>
        </p:nvSpPr>
        <p:spPr bwMode="auto">
          <a:xfrm>
            <a:off x="4454153" y="3622159"/>
            <a:ext cx="313044" cy="369332"/>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0</a:t>
            </a:r>
            <a:endParaRPr lang="en-US" sz="2000" b="0" dirty="0"/>
          </a:p>
        </p:txBody>
      </p:sp>
      <p:sp>
        <p:nvSpPr>
          <p:cNvPr id="513097" name="Text Box 73"/>
          <p:cNvSpPr txBox="1">
            <a:spLocks noChangeArrowheads="1"/>
          </p:cNvSpPr>
          <p:nvPr/>
        </p:nvSpPr>
        <p:spPr bwMode="auto">
          <a:xfrm>
            <a:off x="4454153" y="4136509"/>
            <a:ext cx="313044" cy="369332"/>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0</a:t>
            </a:r>
            <a:endParaRPr lang="en-US" sz="2000" b="0" dirty="0"/>
          </a:p>
        </p:txBody>
      </p:sp>
      <p:sp>
        <p:nvSpPr>
          <p:cNvPr id="513098" name="Text Box 74"/>
          <p:cNvSpPr txBox="1">
            <a:spLocks noChangeArrowheads="1"/>
          </p:cNvSpPr>
          <p:nvPr/>
        </p:nvSpPr>
        <p:spPr bwMode="auto">
          <a:xfrm>
            <a:off x="4454153" y="4649272"/>
            <a:ext cx="313044" cy="369332"/>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0</a:t>
            </a:r>
            <a:endParaRPr lang="en-US" sz="2000" b="0" dirty="0"/>
          </a:p>
        </p:txBody>
      </p:sp>
      <p:sp>
        <p:nvSpPr>
          <p:cNvPr id="513099" name="Text Box 75"/>
          <p:cNvSpPr txBox="1">
            <a:spLocks noChangeArrowheads="1"/>
          </p:cNvSpPr>
          <p:nvPr/>
        </p:nvSpPr>
        <p:spPr bwMode="auto">
          <a:xfrm>
            <a:off x="4454153" y="5162034"/>
            <a:ext cx="313044" cy="369332"/>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0</a:t>
            </a:r>
            <a:endParaRPr lang="en-US" sz="2000" b="0" dirty="0"/>
          </a:p>
        </p:txBody>
      </p:sp>
      <p:sp>
        <p:nvSpPr>
          <p:cNvPr id="513100" name="Text Box 76"/>
          <p:cNvSpPr txBox="1">
            <a:spLocks noChangeArrowheads="1"/>
          </p:cNvSpPr>
          <p:nvPr/>
        </p:nvSpPr>
        <p:spPr bwMode="auto">
          <a:xfrm>
            <a:off x="4454153" y="5676384"/>
            <a:ext cx="313044" cy="369332"/>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0</a:t>
            </a:r>
            <a:endParaRPr lang="en-US" sz="2000" b="0" dirty="0"/>
          </a:p>
        </p:txBody>
      </p:sp>
      <p:sp>
        <p:nvSpPr>
          <p:cNvPr id="513101" name="Text Box 77"/>
          <p:cNvSpPr txBox="1">
            <a:spLocks noChangeArrowheads="1"/>
          </p:cNvSpPr>
          <p:nvPr/>
        </p:nvSpPr>
        <p:spPr bwMode="auto">
          <a:xfrm>
            <a:off x="5400308" y="2071172"/>
            <a:ext cx="313044" cy="369332"/>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1</a:t>
            </a:r>
            <a:endParaRPr lang="en-US" sz="2000" b="0" dirty="0"/>
          </a:p>
        </p:txBody>
      </p:sp>
      <p:sp>
        <p:nvSpPr>
          <p:cNvPr id="513102" name="Text Box 78"/>
          <p:cNvSpPr txBox="1">
            <a:spLocks noChangeArrowheads="1"/>
          </p:cNvSpPr>
          <p:nvPr/>
        </p:nvSpPr>
        <p:spPr bwMode="auto">
          <a:xfrm>
            <a:off x="5400308" y="2583934"/>
            <a:ext cx="313044" cy="369332"/>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1</a:t>
            </a:r>
            <a:endParaRPr lang="en-US" sz="2000" b="0" dirty="0"/>
          </a:p>
        </p:txBody>
      </p:sp>
      <p:sp>
        <p:nvSpPr>
          <p:cNvPr id="513103" name="Text Box 79"/>
          <p:cNvSpPr txBox="1">
            <a:spLocks noChangeArrowheads="1"/>
          </p:cNvSpPr>
          <p:nvPr/>
        </p:nvSpPr>
        <p:spPr bwMode="auto">
          <a:xfrm>
            <a:off x="5400308" y="3096697"/>
            <a:ext cx="313044" cy="369332"/>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1</a:t>
            </a:r>
            <a:endParaRPr lang="en-US" sz="2000" b="0" dirty="0"/>
          </a:p>
        </p:txBody>
      </p:sp>
      <p:sp>
        <p:nvSpPr>
          <p:cNvPr id="513104" name="Text Box 80"/>
          <p:cNvSpPr txBox="1">
            <a:spLocks noChangeArrowheads="1"/>
          </p:cNvSpPr>
          <p:nvPr/>
        </p:nvSpPr>
        <p:spPr bwMode="auto">
          <a:xfrm>
            <a:off x="5400308" y="3609459"/>
            <a:ext cx="313044" cy="369332"/>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1</a:t>
            </a:r>
            <a:endParaRPr lang="en-US" sz="2000" b="0" dirty="0"/>
          </a:p>
        </p:txBody>
      </p:sp>
      <p:sp>
        <p:nvSpPr>
          <p:cNvPr id="513105" name="Text Box 81"/>
          <p:cNvSpPr txBox="1">
            <a:spLocks noChangeArrowheads="1"/>
          </p:cNvSpPr>
          <p:nvPr/>
        </p:nvSpPr>
        <p:spPr bwMode="auto">
          <a:xfrm>
            <a:off x="5400308" y="4123809"/>
            <a:ext cx="313044" cy="369332"/>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1</a:t>
            </a:r>
            <a:endParaRPr lang="en-US" sz="2000" b="0" dirty="0"/>
          </a:p>
        </p:txBody>
      </p:sp>
      <p:sp>
        <p:nvSpPr>
          <p:cNvPr id="513106" name="Text Box 82"/>
          <p:cNvSpPr txBox="1">
            <a:spLocks noChangeArrowheads="1"/>
          </p:cNvSpPr>
          <p:nvPr/>
        </p:nvSpPr>
        <p:spPr bwMode="auto">
          <a:xfrm>
            <a:off x="5400308" y="4636572"/>
            <a:ext cx="313044" cy="369332"/>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1</a:t>
            </a:r>
            <a:endParaRPr lang="en-US" sz="2000" b="0" dirty="0"/>
          </a:p>
        </p:txBody>
      </p:sp>
      <p:sp>
        <p:nvSpPr>
          <p:cNvPr id="513107" name="Text Box 83"/>
          <p:cNvSpPr txBox="1">
            <a:spLocks noChangeArrowheads="1"/>
          </p:cNvSpPr>
          <p:nvPr/>
        </p:nvSpPr>
        <p:spPr bwMode="auto">
          <a:xfrm>
            <a:off x="5400308" y="5149334"/>
            <a:ext cx="313044" cy="369332"/>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1</a:t>
            </a:r>
            <a:endParaRPr lang="en-US" sz="2000" b="0" dirty="0"/>
          </a:p>
        </p:txBody>
      </p:sp>
      <p:sp>
        <p:nvSpPr>
          <p:cNvPr id="513108" name="Text Box 84"/>
          <p:cNvSpPr txBox="1">
            <a:spLocks noChangeArrowheads="1"/>
          </p:cNvSpPr>
          <p:nvPr/>
        </p:nvSpPr>
        <p:spPr bwMode="auto">
          <a:xfrm>
            <a:off x="5400308" y="5663684"/>
            <a:ext cx="313044" cy="369332"/>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1</a:t>
            </a:r>
            <a:endParaRPr lang="en-US" sz="2000" b="0" dirty="0"/>
          </a:p>
        </p:txBody>
      </p:sp>
      <p:grpSp>
        <p:nvGrpSpPr>
          <p:cNvPr id="12" name="Group 162"/>
          <p:cNvGrpSpPr>
            <a:grpSpLocks/>
          </p:cNvGrpSpPr>
          <p:nvPr/>
        </p:nvGrpSpPr>
        <p:grpSpPr bwMode="auto">
          <a:xfrm>
            <a:off x="6258168" y="2039938"/>
            <a:ext cx="1096962" cy="482600"/>
            <a:chOff x="3213" y="1092"/>
            <a:chExt cx="691" cy="304"/>
          </a:xfrm>
        </p:grpSpPr>
        <p:sp>
          <p:nvSpPr>
            <p:cNvPr id="513110" name="Rectangle 86"/>
            <p:cNvSpPr>
              <a:spLocks noChangeArrowheads="1"/>
            </p:cNvSpPr>
            <p:nvPr/>
          </p:nvSpPr>
          <p:spPr bwMode="auto">
            <a:xfrm>
              <a:off x="3213" y="1092"/>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3111" name="Text Box 87"/>
            <p:cNvSpPr txBox="1">
              <a:spLocks noChangeArrowheads="1"/>
            </p:cNvSpPr>
            <p:nvPr/>
          </p:nvSpPr>
          <p:spPr bwMode="auto">
            <a:xfrm>
              <a:off x="3707" y="1129"/>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1</a:t>
              </a:r>
              <a:endParaRPr lang="en-US" sz="2000" b="0" dirty="0"/>
            </a:p>
          </p:txBody>
        </p:sp>
        <p:sp>
          <p:nvSpPr>
            <p:cNvPr id="513112" name="Line 88"/>
            <p:cNvSpPr>
              <a:spLocks noChangeShapeType="1"/>
            </p:cNvSpPr>
            <p:nvPr/>
          </p:nvSpPr>
          <p:spPr bwMode="auto">
            <a:xfrm>
              <a:off x="3527" y="1239"/>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grpSp>
      <p:grpSp>
        <p:nvGrpSpPr>
          <p:cNvPr id="13" name="Group 161"/>
          <p:cNvGrpSpPr>
            <a:grpSpLocks/>
          </p:cNvGrpSpPr>
          <p:nvPr/>
        </p:nvGrpSpPr>
        <p:grpSpPr bwMode="auto">
          <a:xfrm>
            <a:off x="6258170" y="2552701"/>
            <a:ext cx="1117600" cy="482600"/>
            <a:chOff x="3213" y="1415"/>
            <a:chExt cx="704" cy="304"/>
          </a:xfrm>
        </p:grpSpPr>
        <p:sp>
          <p:nvSpPr>
            <p:cNvPr id="513114" name="Rectangle 90"/>
            <p:cNvSpPr>
              <a:spLocks noChangeArrowheads="1"/>
            </p:cNvSpPr>
            <p:nvPr/>
          </p:nvSpPr>
          <p:spPr bwMode="auto">
            <a:xfrm>
              <a:off x="3213" y="1415"/>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3115" name="Text Box 91"/>
            <p:cNvSpPr txBox="1">
              <a:spLocks noChangeArrowheads="1"/>
            </p:cNvSpPr>
            <p:nvPr/>
          </p:nvSpPr>
          <p:spPr bwMode="auto">
            <a:xfrm>
              <a:off x="3720" y="1452"/>
              <a:ext cx="197" cy="233"/>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1</a:t>
              </a:r>
              <a:endParaRPr lang="en-US" sz="2000" b="0" dirty="0"/>
            </a:p>
          </p:txBody>
        </p:sp>
        <p:sp>
          <p:nvSpPr>
            <p:cNvPr id="513116" name="Line 92"/>
            <p:cNvSpPr>
              <a:spLocks noChangeShapeType="1"/>
            </p:cNvSpPr>
            <p:nvPr/>
          </p:nvSpPr>
          <p:spPr bwMode="auto">
            <a:xfrm>
              <a:off x="3527" y="1562"/>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pPr algn="ctr"/>
              <a:endParaRPr lang="en-US"/>
            </a:p>
          </p:txBody>
        </p:sp>
      </p:grpSp>
      <p:grpSp>
        <p:nvGrpSpPr>
          <p:cNvPr id="14" name="Group 160"/>
          <p:cNvGrpSpPr>
            <a:grpSpLocks/>
          </p:cNvGrpSpPr>
          <p:nvPr/>
        </p:nvGrpSpPr>
        <p:grpSpPr bwMode="auto">
          <a:xfrm>
            <a:off x="6258170" y="3067051"/>
            <a:ext cx="1117600" cy="482600"/>
            <a:chOff x="3213" y="1739"/>
            <a:chExt cx="704" cy="304"/>
          </a:xfrm>
        </p:grpSpPr>
        <p:sp>
          <p:nvSpPr>
            <p:cNvPr id="513118" name="Rectangle 94"/>
            <p:cNvSpPr>
              <a:spLocks noChangeArrowheads="1"/>
            </p:cNvSpPr>
            <p:nvPr/>
          </p:nvSpPr>
          <p:spPr bwMode="auto">
            <a:xfrm>
              <a:off x="3213" y="1739"/>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3119" name="Text Box 95"/>
            <p:cNvSpPr txBox="1">
              <a:spLocks noChangeArrowheads="1"/>
            </p:cNvSpPr>
            <p:nvPr/>
          </p:nvSpPr>
          <p:spPr bwMode="auto">
            <a:xfrm>
              <a:off x="3720" y="1776"/>
              <a:ext cx="197" cy="233"/>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1</a:t>
              </a:r>
              <a:endParaRPr lang="en-US" sz="2000" b="0" dirty="0"/>
            </a:p>
          </p:txBody>
        </p:sp>
        <p:sp>
          <p:nvSpPr>
            <p:cNvPr id="513120" name="Line 96"/>
            <p:cNvSpPr>
              <a:spLocks noChangeShapeType="1"/>
            </p:cNvSpPr>
            <p:nvPr/>
          </p:nvSpPr>
          <p:spPr bwMode="auto">
            <a:xfrm>
              <a:off x="3527" y="1886"/>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pPr algn="ctr"/>
              <a:endParaRPr lang="en-US"/>
            </a:p>
          </p:txBody>
        </p:sp>
      </p:grpSp>
      <p:grpSp>
        <p:nvGrpSpPr>
          <p:cNvPr id="15" name="Group 158"/>
          <p:cNvGrpSpPr>
            <a:grpSpLocks/>
          </p:cNvGrpSpPr>
          <p:nvPr/>
        </p:nvGrpSpPr>
        <p:grpSpPr bwMode="auto">
          <a:xfrm>
            <a:off x="6258170" y="3578226"/>
            <a:ext cx="1117600" cy="482600"/>
            <a:chOff x="3213" y="2061"/>
            <a:chExt cx="704" cy="304"/>
          </a:xfrm>
        </p:grpSpPr>
        <p:sp>
          <p:nvSpPr>
            <p:cNvPr id="513122" name="Rectangle 98"/>
            <p:cNvSpPr>
              <a:spLocks noChangeArrowheads="1"/>
            </p:cNvSpPr>
            <p:nvPr/>
          </p:nvSpPr>
          <p:spPr bwMode="auto">
            <a:xfrm>
              <a:off x="3213" y="2061"/>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3123" name="Text Box 99"/>
            <p:cNvSpPr txBox="1">
              <a:spLocks noChangeArrowheads="1"/>
            </p:cNvSpPr>
            <p:nvPr/>
          </p:nvSpPr>
          <p:spPr bwMode="auto">
            <a:xfrm>
              <a:off x="3720" y="2098"/>
              <a:ext cx="197" cy="233"/>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1</a:t>
              </a:r>
              <a:endParaRPr lang="en-US" sz="2000" b="0" dirty="0"/>
            </a:p>
          </p:txBody>
        </p:sp>
        <p:sp>
          <p:nvSpPr>
            <p:cNvPr id="513124" name="Line 100"/>
            <p:cNvSpPr>
              <a:spLocks noChangeShapeType="1"/>
            </p:cNvSpPr>
            <p:nvPr/>
          </p:nvSpPr>
          <p:spPr bwMode="auto">
            <a:xfrm>
              <a:off x="3527" y="2208"/>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pPr algn="ctr"/>
              <a:endParaRPr lang="en-US"/>
            </a:p>
          </p:txBody>
        </p:sp>
      </p:grpSp>
      <p:grpSp>
        <p:nvGrpSpPr>
          <p:cNvPr id="16" name="Group 157"/>
          <p:cNvGrpSpPr>
            <a:grpSpLocks/>
          </p:cNvGrpSpPr>
          <p:nvPr/>
        </p:nvGrpSpPr>
        <p:grpSpPr bwMode="auto">
          <a:xfrm>
            <a:off x="6258170" y="4078288"/>
            <a:ext cx="1117600" cy="482600"/>
            <a:chOff x="3213" y="2376"/>
            <a:chExt cx="704" cy="304"/>
          </a:xfrm>
        </p:grpSpPr>
        <p:sp>
          <p:nvSpPr>
            <p:cNvPr id="513126" name="Rectangle 102"/>
            <p:cNvSpPr>
              <a:spLocks noChangeArrowheads="1"/>
            </p:cNvSpPr>
            <p:nvPr/>
          </p:nvSpPr>
          <p:spPr bwMode="auto">
            <a:xfrm>
              <a:off x="3213" y="2376"/>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3127" name="Text Box 103"/>
            <p:cNvSpPr txBox="1">
              <a:spLocks noChangeArrowheads="1"/>
            </p:cNvSpPr>
            <p:nvPr/>
          </p:nvSpPr>
          <p:spPr bwMode="auto">
            <a:xfrm>
              <a:off x="3720" y="2413"/>
              <a:ext cx="197" cy="233"/>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1</a:t>
              </a:r>
              <a:endParaRPr lang="en-US" sz="2000" b="0" dirty="0"/>
            </a:p>
          </p:txBody>
        </p:sp>
        <p:sp>
          <p:nvSpPr>
            <p:cNvPr id="513128" name="Line 104"/>
            <p:cNvSpPr>
              <a:spLocks noChangeShapeType="1"/>
            </p:cNvSpPr>
            <p:nvPr/>
          </p:nvSpPr>
          <p:spPr bwMode="auto">
            <a:xfrm>
              <a:off x="3527" y="2523"/>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pPr algn="ctr"/>
              <a:endParaRPr lang="en-US"/>
            </a:p>
          </p:txBody>
        </p:sp>
      </p:grpSp>
      <p:grpSp>
        <p:nvGrpSpPr>
          <p:cNvPr id="17" name="Group 156"/>
          <p:cNvGrpSpPr>
            <a:grpSpLocks/>
          </p:cNvGrpSpPr>
          <p:nvPr/>
        </p:nvGrpSpPr>
        <p:grpSpPr bwMode="auto">
          <a:xfrm>
            <a:off x="6258170" y="4589463"/>
            <a:ext cx="1117600" cy="482600"/>
            <a:chOff x="3213" y="2690"/>
            <a:chExt cx="704" cy="304"/>
          </a:xfrm>
        </p:grpSpPr>
        <p:sp>
          <p:nvSpPr>
            <p:cNvPr id="513130" name="Rectangle 106"/>
            <p:cNvSpPr>
              <a:spLocks noChangeArrowheads="1"/>
            </p:cNvSpPr>
            <p:nvPr/>
          </p:nvSpPr>
          <p:spPr bwMode="auto">
            <a:xfrm>
              <a:off x="3213" y="2690"/>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3131" name="Text Box 107"/>
            <p:cNvSpPr txBox="1">
              <a:spLocks noChangeArrowheads="1"/>
            </p:cNvSpPr>
            <p:nvPr/>
          </p:nvSpPr>
          <p:spPr bwMode="auto">
            <a:xfrm>
              <a:off x="3720" y="2727"/>
              <a:ext cx="197" cy="233"/>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1</a:t>
              </a:r>
              <a:endParaRPr lang="en-US" sz="2000" b="0" dirty="0"/>
            </a:p>
          </p:txBody>
        </p:sp>
        <p:sp>
          <p:nvSpPr>
            <p:cNvPr id="513132" name="Line 108"/>
            <p:cNvSpPr>
              <a:spLocks noChangeShapeType="1"/>
            </p:cNvSpPr>
            <p:nvPr/>
          </p:nvSpPr>
          <p:spPr bwMode="auto">
            <a:xfrm>
              <a:off x="3527" y="2837"/>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pPr algn="ctr"/>
              <a:endParaRPr lang="en-US"/>
            </a:p>
          </p:txBody>
        </p:sp>
      </p:grpSp>
      <p:grpSp>
        <p:nvGrpSpPr>
          <p:cNvPr id="18" name="Group 155"/>
          <p:cNvGrpSpPr>
            <a:grpSpLocks/>
          </p:cNvGrpSpPr>
          <p:nvPr/>
        </p:nvGrpSpPr>
        <p:grpSpPr bwMode="auto">
          <a:xfrm>
            <a:off x="6258170" y="5091113"/>
            <a:ext cx="1117600" cy="482600"/>
            <a:chOff x="3213" y="3014"/>
            <a:chExt cx="704" cy="304"/>
          </a:xfrm>
        </p:grpSpPr>
        <p:sp>
          <p:nvSpPr>
            <p:cNvPr id="513134" name="Rectangle 110"/>
            <p:cNvSpPr>
              <a:spLocks noChangeArrowheads="1"/>
            </p:cNvSpPr>
            <p:nvPr/>
          </p:nvSpPr>
          <p:spPr bwMode="auto">
            <a:xfrm>
              <a:off x="3213" y="3014"/>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3135" name="Text Box 111"/>
            <p:cNvSpPr txBox="1">
              <a:spLocks noChangeArrowheads="1"/>
            </p:cNvSpPr>
            <p:nvPr/>
          </p:nvSpPr>
          <p:spPr bwMode="auto">
            <a:xfrm>
              <a:off x="3720" y="3051"/>
              <a:ext cx="197" cy="233"/>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1</a:t>
              </a:r>
              <a:endParaRPr lang="en-US" sz="2000" b="0" dirty="0"/>
            </a:p>
          </p:txBody>
        </p:sp>
        <p:sp>
          <p:nvSpPr>
            <p:cNvPr id="513136" name="Line 112"/>
            <p:cNvSpPr>
              <a:spLocks noChangeShapeType="1"/>
            </p:cNvSpPr>
            <p:nvPr/>
          </p:nvSpPr>
          <p:spPr bwMode="auto">
            <a:xfrm>
              <a:off x="3527" y="3161"/>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pPr algn="ctr"/>
              <a:endParaRPr lang="en-US"/>
            </a:p>
          </p:txBody>
        </p:sp>
      </p:grpSp>
      <p:grpSp>
        <p:nvGrpSpPr>
          <p:cNvPr id="19" name="Group 154"/>
          <p:cNvGrpSpPr>
            <a:grpSpLocks/>
          </p:cNvGrpSpPr>
          <p:nvPr/>
        </p:nvGrpSpPr>
        <p:grpSpPr bwMode="auto">
          <a:xfrm>
            <a:off x="6258170" y="5603876"/>
            <a:ext cx="1117600" cy="482600"/>
            <a:chOff x="3213" y="3337"/>
            <a:chExt cx="704" cy="304"/>
          </a:xfrm>
        </p:grpSpPr>
        <p:sp>
          <p:nvSpPr>
            <p:cNvPr id="513138" name="Rectangle 114"/>
            <p:cNvSpPr>
              <a:spLocks noChangeArrowheads="1"/>
            </p:cNvSpPr>
            <p:nvPr/>
          </p:nvSpPr>
          <p:spPr bwMode="auto">
            <a:xfrm>
              <a:off x="3213" y="3337"/>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3139" name="Text Box 115"/>
            <p:cNvSpPr txBox="1">
              <a:spLocks noChangeArrowheads="1"/>
            </p:cNvSpPr>
            <p:nvPr/>
          </p:nvSpPr>
          <p:spPr bwMode="auto">
            <a:xfrm>
              <a:off x="3720" y="3374"/>
              <a:ext cx="197" cy="233"/>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1</a:t>
              </a:r>
              <a:endParaRPr lang="en-US" sz="2000" b="0" dirty="0"/>
            </a:p>
          </p:txBody>
        </p:sp>
        <p:sp>
          <p:nvSpPr>
            <p:cNvPr id="513140" name="Line 116"/>
            <p:cNvSpPr>
              <a:spLocks noChangeShapeType="1"/>
            </p:cNvSpPr>
            <p:nvPr/>
          </p:nvSpPr>
          <p:spPr bwMode="auto">
            <a:xfrm>
              <a:off x="3527" y="3484"/>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pPr algn="ctr"/>
              <a:endParaRPr lang="en-US"/>
            </a:p>
          </p:txBody>
        </p:sp>
      </p:grpSp>
      <p:grpSp>
        <p:nvGrpSpPr>
          <p:cNvPr id="20" name="Group 163"/>
          <p:cNvGrpSpPr>
            <a:grpSpLocks/>
          </p:cNvGrpSpPr>
          <p:nvPr/>
        </p:nvGrpSpPr>
        <p:grpSpPr bwMode="auto">
          <a:xfrm>
            <a:off x="7482130" y="2035175"/>
            <a:ext cx="1117600" cy="482600"/>
            <a:chOff x="4353" y="1087"/>
            <a:chExt cx="704" cy="304"/>
          </a:xfrm>
          <a:effectLst/>
        </p:grpSpPr>
        <p:sp>
          <p:nvSpPr>
            <p:cNvPr id="513142" name="Rectangle 118"/>
            <p:cNvSpPr>
              <a:spLocks noChangeArrowheads="1"/>
            </p:cNvSpPr>
            <p:nvPr/>
          </p:nvSpPr>
          <p:spPr bwMode="auto">
            <a:xfrm>
              <a:off x="4353" y="1087"/>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1</a:t>
              </a:r>
              <a:endParaRPr lang="en-US" sz="2000" b="0" dirty="0"/>
            </a:p>
          </p:txBody>
        </p:sp>
        <p:sp>
          <p:nvSpPr>
            <p:cNvPr id="513143" name="Text Box 119"/>
            <p:cNvSpPr txBox="1">
              <a:spLocks noChangeArrowheads="1"/>
            </p:cNvSpPr>
            <p:nvPr/>
          </p:nvSpPr>
          <p:spPr bwMode="auto">
            <a:xfrm>
              <a:off x="4860" y="1124"/>
              <a:ext cx="197" cy="233"/>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0</a:t>
              </a:r>
              <a:endParaRPr lang="en-US" sz="2000" b="0" dirty="0"/>
            </a:p>
          </p:txBody>
        </p:sp>
        <p:sp>
          <p:nvSpPr>
            <p:cNvPr id="513144" name="Line 120"/>
            <p:cNvSpPr>
              <a:spLocks noChangeShapeType="1"/>
            </p:cNvSpPr>
            <p:nvPr/>
          </p:nvSpPr>
          <p:spPr bwMode="auto">
            <a:xfrm>
              <a:off x="4667" y="1234"/>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pPr algn="ctr"/>
              <a:endParaRPr lang="en-US"/>
            </a:p>
          </p:txBody>
        </p:sp>
      </p:grpSp>
      <p:grpSp>
        <p:nvGrpSpPr>
          <p:cNvPr id="21" name="Group 168"/>
          <p:cNvGrpSpPr>
            <a:grpSpLocks/>
          </p:cNvGrpSpPr>
          <p:nvPr/>
        </p:nvGrpSpPr>
        <p:grpSpPr bwMode="auto">
          <a:xfrm>
            <a:off x="7482130" y="4583112"/>
            <a:ext cx="1117600" cy="482600"/>
            <a:chOff x="4353" y="2692"/>
            <a:chExt cx="704" cy="304"/>
          </a:xfrm>
          <a:effectLst/>
        </p:grpSpPr>
        <p:sp>
          <p:nvSpPr>
            <p:cNvPr id="513146" name="Rectangle 122"/>
            <p:cNvSpPr>
              <a:spLocks noChangeArrowheads="1"/>
            </p:cNvSpPr>
            <p:nvPr/>
          </p:nvSpPr>
          <p:spPr bwMode="auto">
            <a:xfrm>
              <a:off x="4353" y="2692"/>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1</a:t>
              </a:r>
              <a:endParaRPr lang="en-US" sz="2000" b="0" dirty="0"/>
            </a:p>
          </p:txBody>
        </p:sp>
        <p:sp>
          <p:nvSpPr>
            <p:cNvPr id="513147" name="Text Box 123"/>
            <p:cNvSpPr txBox="1">
              <a:spLocks noChangeArrowheads="1"/>
            </p:cNvSpPr>
            <p:nvPr/>
          </p:nvSpPr>
          <p:spPr bwMode="auto">
            <a:xfrm>
              <a:off x="4860" y="2729"/>
              <a:ext cx="197" cy="233"/>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0</a:t>
              </a:r>
              <a:endParaRPr lang="en-US" sz="2000" b="0" dirty="0"/>
            </a:p>
          </p:txBody>
        </p:sp>
        <p:sp>
          <p:nvSpPr>
            <p:cNvPr id="513148" name="Line 124"/>
            <p:cNvSpPr>
              <a:spLocks noChangeShapeType="1"/>
            </p:cNvSpPr>
            <p:nvPr/>
          </p:nvSpPr>
          <p:spPr bwMode="auto">
            <a:xfrm>
              <a:off x="4667" y="2839"/>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pPr algn="ctr"/>
              <a:endParaRPr lang="en-US"/>
            </a:p>
          </p:txBody>
        </p:sp>
      </p:grpSp>
      <p:grpSp>
        <p:nvGrpSpPr>
          <p:cNvPr id="22" name="Group 167"/>
          <p:cNvGrpSpPr>
            <a:grpSpLocks/>
          </p:cNvGrpSpPr>
          <p:nvPr/>
        </p:nvGrpSpPr>
        <p:grpSpPr bwMode="auto">
          <a:xfrm>
            <a:off x="7482130" y="4078287"/>
            <a:ext cx="1117600" cy="482600"/>
            <a:chOff x="4353" y="2374"/>
            <a:chExt cx="704" cy="304"/>
          </a:xfrm>
          <a:effectLst/>
        </p:grpSpPr>
        <p:sp>
          <p:nvSpPr>
            <p:cNvPr id="513150" name="Rectangle 126"/>
            <p:cNvSpPr>
              <a:spLocks noChangeArrowheads="1"/>
            </p:cNvSpPr>
            <p:nvPr/>
          </p:nvSpPr>
          <p:spPr bwMode="auto">
            <a:xfrm>
              <a:off x="4353" y="2374"/>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1</a:t>
              </a:r>
              <a:endParaRPr lang="en-US" sz="2000" b="0" dirty="0"/>
            </a:p>
          </p:txBody>
        </p:sp>
        <p:sp>
          <p:nvSpPr>
            <p:cNvPr id="513151" name="Text Box 127"/>
            <p:cNvSpPr txBox="1">
              <a:spLocks noChangeArrowheads="1"/>
            </p:cNvSpPr>
            <p:nvPr/>
          </p:nvSpPr>
          <p:spPr bwMode="auto">
            <a:xfrm>
              <a:off x="4860" y="2411"/>
              <a:ext cx="197" cy="233"/>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0</a:t>
              </a:r>
              <a:endParaRPr lang="en-US" sz="2000" b="0" dirty="0"/>
            </a:p>
          </p:txBody>
        </p:sp>
        <p:sp>
          <p:nvSpPr>
            <p:cNvPr id="513152" name="Line 128"/>
            <p:cNvSpPr>
              <a:spLocks noChangeShapeType="1"/>
            </p:cNvSpPr>
            <p:nvPr/>
          </p:nvSpPr>
          <p:spPr bwMode="auto">
            <a:xfrm>
              <a:off x="4667" y="2521"/>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pPr algn="ctr"/>
              <a:endParaRPr lang="en-US"/>
            </a:p>
          </p:txBody>
        </p:sp>
      </p:grpSp>
      <p:grpSp>
        <p:nvGrpSpPr>
          <p:cNvPr id="23" name="Group 170"/>
          <p:cNvGrpSpPr>
            <a:grpSpLocks/>
          </p:cNvGrpSpPr>
          <p:nvPr/>
        </p:nvGrpSpPr>
        <p:grpSpPr bwMode="auto">
          <a:xfrm>
            <a:off x="7482130" y="5616575"/>
            <a:ext cx="1117600" cy="482600"/>
            <a:chOff x="4353" y="3343"/>
            <a:chExt cx="704" cy="304"/>
          </a:xfrm>
          <a:effectLst/>
        </p:grpSpPr>
        <p:sp>
          <p:nvSpPr>
            <p:cNvPr id="513154" name="Rectangle 130"/>
            <p:cNvSpPr>
              <a:spLocks noChangeArrowheads="1"/>
            </p:cNvSpPr>
            <p:nvPr/>
          </p:nvSpPr>
          <p:spPr bwMode="auto">
            <a:xfrm>
              <a:off x="4353" y="3343"/>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1</a:t>
              </a:r>
              <a:endParaRPr lang="en-US" sz="2000" b="0" dirty="0"/>
            </a:p>
          </p:txBody>
        </p:sp>
        <p:sp>
          <p:nvSpPr>
            <p:cNvPr id="513155" name="Text Box 131"/>
            <p:cNvSpPr txBox="1">
              <a:spLocks noChangeArrowheads="1"/>
            </p:cNvSpPr>
            <p:nvPr/>
          </p:nvSpPr>
          <p:spPr bwMode="auto">
            <a:xfrm>
              <a:off x="4860" y="3380"/>
              <a:ext cx="197" cy="233"/>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0</a:t>
              </a:r>
              <a:endParaRPr lang="en-US" sz="2000" b="0" dirty="0"/>
            </a:p>
          </p:txBody>
        </p:sp>
        <p:sp>
          <p:nvSpPr>
            <p:cNvPr id="513156" name="Line 132"/>
            <p:cNvSpPr>
              <a:spLocks noChangeShapeType="1"/>
            </p:cNvSpPr>
            <p:nvPr/>
          </p:nvSpPr>
          <p:spPr bwMode="auto">
            <a:xfrm>
              <a:off x="4667" y="3490"/>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pPr algn="ctr"/>
              <a:endParaRPr lang="en-US"/>
            </a:p>
          </p:txBody>
        </p:sp>
      </p:grpSp>
      <p:grpSp>
        <p:nvGrpSpPr>
          <p:cNvPr id="24" name="Group 169"/>
          <p:cNvGrpSpPr>
            <a:grpSpLocks/>
          </p:cNvGrpSpPr>
          <p:nvPr/>
        </p:nvGrpSpPr>
        <p:grpSpPr bwMode="auto">
          <a:xfrm>
            <a:off x="7482130" y="5097462"/>
            <a:ext cx="1117600" cy="482600"/>
            <a:chOff x="4353" y="3016"/>
            <a:chExt cx="704" cy="304"/>
          </a:xfrm>
          <a:effectLst/>
        </p:grpSpPr>
        <p:sp>
          <p:nvSpPr>
            <p:cNvPr id="513158" name="Rectangle 134"/>
            <p:cNvSpPr>
              <a:spLocks noChangeArrowheads="1"/>
            </p:cNvSpPr>
            <p:nvPr/>
          </p:nvSpPr>
          <p:spPr bwMode="auto">
            <a:xfrm>
              <a:off x="4353" y="3016"/>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1</a:t>
              </a:r>
              <a:endParaRPr lang="en-US" sz="2000" b="0" dirty="0"/>
            </a:p>
          </p:txBody>
        </p:sp>
        <p:sp>
          <p:nvSpPr>
            <p:cNvPr id="513159" name="Text Box 135"/>
            <p:cNvSpPr txBox="1">
              <a:spLocks noChangeArrowheads="1"/>
            </p:cNvSpPr>
            <p:nvPr/>
          </p:nvSpPr>
          <p:spPr bwMode="auto">
            <a:xfrm>
              <a:off x="4860" y="3053"/>
              <a:ext cx="197" cy="233"/>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0</a:t>
              </a:r>
              <a:endParaRPr lang="en-US" sz="2000" b="0" dirty="0"/>
            </a:p>
          </p:txBody>
        </p:sp>
        <p:sp>
          <p:nvSpPr>
            <p:cNvPr id="513160" name="Line 136"/>
            <p:cNvSpPr>
              <a:spLocks noChangeShapeType="1"/>
            </p:cNvSpPr>
            <p:nvPr/>
          </p:nvSpPr>
          <p:spPr bwMode="auto">
            <a:xfrm>
              <a:off x="4667" y="3163"/>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pPr algn="ctr"/>
              <a:endParaRPr lang="en-US"/>
            </a:p>
          </p:txBody>
        </p:sp>
      </p:grpSp>
      <p:grpSp>
        <p:nvGrpSpPr>
          <p:cNvPr id="25" name="Group 164"/>
          <p:cNvGrpSpPr>
            <a:grpSpLocks/>
          </p:cNvGrpSpPr>
          <p:nvPr/>
        </p:nvGrpSpPr>
        <p:grpSpPr bwMode="auto">
          <a:xfrm>
            <a:off x="7482130" y="2549525"/>
            <a:ext cx="1117600" cy="482600"/>
            <a:chOff x="4353" y="1411"/>
            <a:chExt cx="704" cy="304"/>
          </a:xfrm>
          <a:effectLst/>
        </p:grpSpPr>
        <p:sp>
          <p:nvSpPr>
            <p:cNvPr id="513162" name="Rectangle 138"/>
            <p:cNvSpPr>
              <a:spLocks noChangeArrowheads="1"/>
            </p:cNvSpPr>
            <p:nvPr/>
          </p:nvSpPr>
          <p:spPr bwMode="auto">
            <a:xfrm>
              <a:off x="4353" y="1411"/>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1</a:t>
              </a:r>
              <a:endParaRPr lang="en-US" sz="2000" b="0" dirty="0"/>
            </a:p>
          </p:txBody>
        </p:sp>
        <p:sp>
          <p:nvSpPr>
            <p:cNvPr id="513163" name="Text Box 139"/>
            <p:cNvSpPr txBox="1">
              <a:spLocks noChangeArrowheads="1"/>
            </p:cNvSpPr>
            <p:nvPr/>
          </p:nvSpPr>
          <p:spPr bwMode="auto">
            <a:xfrm>
              <a:off x="4860" y="1448"/>
              <a:ext cx="197" cy="233"/>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0</a:t>
              </a:r>
              <a:endParaRPr lang="en-US" sz="2000" b="0" dirty="0"/>
            </a:p>
          </p:txBody>
        </p:sp>
        <p:sp>
          <p:nvSpPr>
            <p:cNvPr id="513164" name="Line 140"/>
            <p:cNvSpPr>
              <a:spLocks noChangeShapeType="1"/>
            </p:cNvSpPr>
            <p:nvPr/>
          </p:nvSpPr>
          <p:spPr bwMode="auto">
            <a:xfrm>
              <a:off x="4667" y="1558"/>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pPr algn="ctr"/>
              <a:endParaRPr lang="en-US"/>
            </a:p>
          </p:txBody>
        </p:sp>
      </p:grpSp>
      <p:grpSp>
        <p:nvGrpSpPr>
          <p:cNvPr id="26" name="Group 165"/>
          <p:cNvGrpSpPr>
            <a:grpSpLocks/>
          </p:cNvGrpSpPr>
          <p:nvPr/>
        </p:nvGrpSpPr>
        <p:grpSpPr bwMode="auto">
          <a:xfrm>
            <a:off x="7482130" y="3062287"/>
            <a:ext cx="1117600" cy="482600"/>
            <a:chOff x="4353" y="1734"/>
            <a:chExt cx="704" cy="304"/>
          </a:xfrm>
          <a:effectLst/>
        </p:grpSpPr>
        <p:sp>
          <p:nvSpPr>
            <p:cNvPr id="513166" name="Rectangle 142"/>
            <p:cNvSpPr>
              <a:spLocks noChangeArrowheads="1"/>
            </p:cNvSpPr>
            <p:nvPr/>
          </p:nvSpPr>
          <p:spPr bwMode="auto">
            <a:xfrm>
              <a:off x="4353" y="1734"/>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1</a:t>
              </a:r>
              <a:endParaRPr lang="en-US" sz="2000" b="0" dirty="0"/>
            </a:p>
          </p:txBody>
        </p:sp>
        <p:sp>
          <p:nvSpPr>
            <p:cNvPr id="513167" name="Text Box 143"/>
            <p:cNvSpPr txBox="1">
              <a:spLocks noChangeArrowheads="1"/>
            </p:cNvSpPr>
            <p:nvPr/>
          </p:nvSpPr>
          <p:spPr bwMode="auto">
            <a:xfrm>
              <a:off x="4860" y="1771"/>
              <a:ext cx="197" cy="233"/>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0</a:t>
              </a:r>
              <a:endParaRPr lang="en-US" sz="2000" b="0" dirty="0"/>
            </a:p>
          </p:txBody>
        </p:sp>
        <p:sp>
          <p:nvSpPr>
            <p:cNvPr id="513168" name="Line 144"/>
            <p:cNvSpPr>
              <a:spLocks noChangeShapeType="1"/>
            </p:cNvSpPr>
            <p:nvPr/>
          </p:nvSpPr>
          <p:spPr bwMode="auto">
            <a:xfrm>
              <a:off x="4667" y="1881"/>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pPr algn="ctr"/>
              <a:endParaRPr lang="en-US"/>
            </a:p>
          </p:txBody>
        </p:sp>
      </p:grpSp>
      <p:grpSp>
        <p:nvGrpSpPr>
          <p:cNvPr id="27" name="Group 166"/>
          <p:cNvGrpSpPr>
            <a:grpSpLocks/>
          </p:cNvGrpSpPr>
          <p:nvPr/>
        </p:nvGrpSpPr>
        <p:grpSpPr bwMode="auto">
          <a:xfrm>
            <a:off x="7482130" y="3575050"/>
            <a:ext cx="1117600" cy="482600"/>
            <a:chOff x="4353" y="2057"/>
            <a:chExt cx="704" cy="304"/>
          </a:xfrm>
          <a:effectLst/>
        </p:grpSpPr>
        <p:sp>
          <p:nvSpPr>
            <p:cNvPr id="513170" name="Rectangle 146"/>
            <p:cNvSpPr>
              <a:spLocks noChangeArrowheads="1"/>
            </p:cNvSpPr>
            <p:nvPr/>
          </p:nvSpPr>
          <p:spPr bwMode="auto">
            <a:xfrm>
              <a:off x="4353" y="2057"/>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1</a:t>
              </a:r>
              <a:endParaRPr lang="en-US" sz="2000" b="0" dirty="0"/>
            </a:p>
          </p:txBody>
        </p:sp>
        <p:sp>
          <p:nvSpPr>
            <p:cNvPr id="513171" name="Text Box 147"/>
            <p:cNvSpPr txBox="1">
              <a:spLocks noChangeArrowheads="1"/>
            </p:cNvSpPr>
            <p:nvPr/>
          </p:nvSpPr>
          <p:spPr bwMode="auto">
            <a:xfrm>
              <a:off x="4860" y="2094"/>
              <a:ext cx="197" cy="233"/>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dirty="0"/>
                <a:t>0</a:t>
              </a:r>
              <a:endParaRPr lang="en-US" sz="2000" b="0" dirty="0"/>
            </a:p>
          </p:txBody>
        </p:sp>
        <p:sp>
          <p:nvSpPr>
            <p:cNvPr id="513172" name="Line 148"/>
            <p:cNvSpPr>
              <a:spLocks noChangeShapeType="1"/>
            </p:cNvSpPr>
            <p:nvPr/>
          </p:nvSpPr>
          <p:spPr bwMode="auto">
            <a:xfrm>
              <a:off x="4667" y="2204"/>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pPr algn="ctr"/>
              <a:endParaRPr lang="en-US"/>
            </a:p>
          </p:txBody>
        </p:sp>
      </p:gr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513100"/>
                                        </p:tgtEl>
                                        <p:attrNameLst>
                                          <p:attrName>style.visibility</p:attrName>
                                        </p:attrNameLst>
                                      </p:cBhvr>
                                      <p:to>
                                        <p:strVal val="visible"/>
                                      </p:to>
                                    </p:set>
                                    <p:animEffect transition="in" filter="wipe(down)">
                                      <p:cBhvr>
                                        <p:cTn id="11" dur="500"/>
                                        <p:tgtEl>
                                          <p:spTgt spid="513100"/>
                                        </p:tgtEl>
                                      </p:cBhvr>
                                    </p:animEffect>
                                  </p:childTnLst>
                                </p:cTn>
                              </p:par>
                            </p:childTnLst>
                          </p:cTn>
                        </p:par>
                        <p:par>
                          <p:cTn id="12" fill="hold">
                            <p:stCondLst>
                              <p:cond delay="500"/>
                            </p:stCondLst>
                            <p:childTnLst>
                              <p:par>
                                <p:cTn id="13" presetID="22" presetClass="entr" presetSubtype="4" fill="hold" grpId="0" nodeType="afterEffect">
                                  <p:stCondLst>
                                    <p:cond delay="0"/>
                                  </p:stCondLst>
                                  <p:childTnLst>
                                    <p:set>
                                      <p:cBhvr>
                                        <p:cTn id="14" dur="1" fill="hold">
                                          <p:stCondLst>
                                            <p:cond delay="0"/>
                                          </p:stCondLst>
                                        </p:cTn>
                                        <p:tgtEl>
                                          <p:spTgt spid="513099"/>
                                        </p:tgtEl>
                                        <p:attrNameLst>
                                          <p:attrName>style.visibility</p:attrName>
                                        </p:attrNameLst>
                                      </p:cBhvr>
                                      <p:to>
                                        <p:strVal val="visible"/>
                                      </p:to>
                                    </p:set>
                                    <p:animEffect transition="in" filter="wipe(down)">
                                      <p:cBhvr>
                                        <p:cTn id="15" dur="500"/>
                                        <p:tgtEl>
                                          <p:spTgt spid="513099"/>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513098"/>
                                        </p:tgtEl>
                                        <p:attrNameLst>
                                          <p:attrName>style.visibility</p:attrName>
                                        </p:attrNameLst>
                                      </p:cBhvr>
                                      <p:to>
                                        <p:strVal val="visible"/>
                                      </p:to>
                                    </p:set>
                                    <p:animEffect transition="in" filter="wipe(down)">
                                      <p:cBhvr>
                                        <p:cTn id="19" dur="500"/>
                                        <p:tgtEl>
                                          <p:spTgt spid="513098"/>
                                        </p:tgtEl>
                                      </p:cBhvr>
                                    </p:animEffect>
                                  </p:childTnLst>
                                </p:cTn>
                              </p:par>
                            </p:childTnLst>
                          </p:cTn>
                        </p:par>
                        <p:par>
                          <p:cTn id="20" fill="hold">
                            <p:stCondLst>
                              <p:cond delay="1500"/>
                            </p:stCondLst>
                            <p:childTnLst>
                              <p:par>
                                <p:cTn id="21" presetID="22" presetClass="entr" presetSubtype="4" fill="hold" grpId="0" nodeType="afterEffect">
                                  <p:stCondLst>
                                    <p:cond delay="0"/>
                                  </p:stCondLst>
                                  <p:childTnLst>
                                    <p:set>
                                      <p:cBhvr>
                                        <p:cTn id="22" dur="1" fill="hold">
                                          <p:stCondLst>
                                            <p:cond delay="0"/>
                                          </p:stCondLst>
                                        </p:cTn>
                                        <p:tgtEl>
                                          <p:spTgt spid="513097"/>
                                        </p:tgtEl>
                                        <p:attrNameLst>
                                          <p:attrName>style.visibility</p:attrName>
                                        </p:attrNameLst>
                                      </p:cBhvr>
                                      <p:to>
                                        <p:strVal val="visible"/>
                                      </p:to>
                                    </p:set>
                                    <p:animEffect transition="in" filter="wipe(down)">
                                      <p:cBhvr>
                                        <p:cTn id="23" dur="500"/>
                                        <p:tgtEl>
                                          <p:spTgt spid="513097"/>
                                        </p:tgtEl>
                                      </p:cBhvr>
                                    </p:animEffect>
                                  </p:childTnLst>
                                </p:cTn>
                              </p:par>
                            </p:childTnLst>
                          </p:cTn>
                        </p:par>
                        <p:par>
                          <p:cTn id="24" fill="hold">
                            <p:stCondLst>
                              <p:cond delay="2000"/>
                            </p:stCondLst>
                            <p:childTnLst>
                              <p:par>
                                <p:cTn id="25" presetID="22" presetClass="entr" presetSubtype="4" fill="hold" grpId="0" nodeType="afterEffect">
                                  <p:stCondLst>
                                    <p:cond delay="0"/>
                                  </p:stCondLst>
                                  <p:childTnLst>
                                    <p:set>
                                      <p:cBhvr>
                                        <p:cTn id="26" dur="1" fill="hold">
                                          <p:stCondLst>
                                            <p:cond delay="0"/>
                                          </p:stCondLst>
                                        </p:cTn>
                                        <p:tgtEl>
                                          <p:spTgt spid="513096"/>
                                        </p:tgtEl>
                                        <p:attrNameLst>
                                          <p:attrName>style.visibility</p:attrName>
                                        </p:attrNameLst>
                                      </p:cBhvr>
                                      <p:to>
                                        <p:strVal val="visible"/>
                                      </p:to>
                                    </p:set>
                                    <p:animEffect transition="in" filter="wipe(down)">
                                      <p:cBhvr>
                                        <p:cTn id="27" dur="500"/>
                                        <p:tgtEl>
                                          <p:spTgt spid="513096"/>
                                        </p:tgtEl>
                                      </p:cBhvr>
                                    </p:animEffect>
                                  </p:childTnLst>
                                </p:cTn>
                              </p:par>
                            </p:childTnLst>
                          </p:cTn>
                        </p:par>
                        <p:par>
                          <p:cTn id="28" fill="hold">
                            <p:stCondLst>
                              <p:cond delay="2500"/>
                            </p:stCondLst>
                            <p:childTnLst>
                              <p:par>
                                <p:cTn id="29" presetID="22" presetClass="entr" presetSubtype="4" fill="hold" grpId="0" nodeType="afterEffect">
                                  <p:stCondLst>
                                    <p:cond delay="0"/>
                                  </p:stCondLst>
                                  <p:childTnLst>
                                    <p:set>
                                      <p:cBhvr>
                                        <p:cTn id="30" dur="1" fill="hold">
                                          <p:stCondLst>
                                            <p:cond delay="0"/>
                                          </p:stCondLst>
                                        </p:cTn>
                                        <p:tgtEl>
                                          <p:spTgt spid="513095"/>
                                        </p:tgtEl>
                                        <p:attrNameLst>
                                          <p:attrName>style.visibility</p:attrName>
                                        </p:attrNameLst>
                                      </p:cBhvr>
                                      <p:to>
                                        <p:strVal val="visible"/>
                                      </p:to>
                                    </p:set>
                                    <p:animEffect transition="in" filter="wipe(down)">
                                      <p:cBhvr>
                                        <p:cTn id="31" dur="500"/>
                                        <p:tgtEl>
                                          <p:spTgt spid="513095"/>
                                        </p:tgtEl>
                                      </p:cBhvr>
                                    </p:animEffect>
                                  </p:childTnLst>
                                </p:cTn>
                              </p:par>
                            </p:childTnLst>
                          </p:cTn>
                        </p:par>
                        <p:par>
                          <p:cTn id="32" fill="hold">
                            <p:stCondLst>
                              <p:cond delay="3000"/>
                            </p:stCondLst>
                            <p:childTnLst>
                              <p:par>
                                <p:cTn id="33" presetID="22" presetClass="entr" presetSubtype="4" fill="hold" grpId="0" nodeType="afterEffect">
                                  <p:stCondLst>
                                    <p:cond delay="0"/>
                                  </p:stCondLst>
                                  <p:childTnLst>
                                    <p:set>
                                      <p:cBhvr>
                                        <p:cTn id="34" dur="1" fill="hold">
                                          <p:stCondLst>
                                            <p:cond delay="0"/>
                                          </p:stCondLst>
                                        </p:cTn>
                                        <p:tgtEl>
                                          <p:spTgt spid="513094"/>
                                        </p:tgtEl>
                                        <p:attrNameLst>
                                          <p:attrName>style.visibility</p:attrName>
                                        </p:attrNameLst>
                                      </p:cBhvr>
                                      <p:to>
                                        <p:strVal val="visible"/>
                                      </p:to>
                                    </p:set>
                                    <p:animEffect transition="in" filter="wipe(down)">
                                      <p:cBhvr>
                                        <p:cTn id="35" dur="500"/>
                                        <p:tgtEl>
                                          <p:spTgt spid="513094"/>
                                        </p:tgtEl>
                                      </p:cBhvr>
                                    </p:animEffect>
                                  </p:childTnLst>
                                </p:cTn>
                              </p:par>
                            </p:childTnLst>
                          </p:cTn>
                        </p:par>
                        <p:par>
                          <p:cTn id="36" fill="hold">
                            <p:stCondLst>
                              <p:cond delay="3500"/>
                            </p:stCondLst>
                            <p:childTnLst>
                              <p:par>
                                <p:cTn id="37" presetID="22" presetClass="entr" presetSubtype="4" fill="hold" grpId="0" nodeType="afterEffect">
                                  <p:stCondLst>
                                    <p:cond delay="0"/>
                                  </p:stCondLst>
                                  <p:childTnLst>
                                    <p:set>
                                      <p:cBhvr>
                                        <p:cTn id="38" dur="1" fill="hold">
                                          <p:stCondLst>
                                            <p:cond delay="0"/>
                                          </p:stCondLst>
                                        </p:cTn>
                                        <p:tgtEl>
                                          <p:spTgt spid="513057"/>
                                        </p:tgtEl>
                                        <p:attrNameLst>
                                          <p:attrName>style.visibility</p:attrName>
                                        </p:attrNameLst>
                                      </p:cBhvr>
                                      <p:to>
                                        <p:strVal val="visible"/>
                                      </p:to>
                                    </p:set>
                                    <p:animEffect transition="in" filter="wipe(down)">
                                      <p:cBhvr>
                                        <p:cTn id="39" dur="500"/>
                                        <p:tgtEl>
                                          <p:spTgt spid="513057"/>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499"/>
                                          </p:stCondLst>
                                        </p:cTn>
                                        <p:tgtEl>
                                          <p:spTgt spid="8"/>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22" presetClass="entr" presetSubtype="1" fill="hold" grpId="0" nodeType="clickEffect">
                                  <p:stCondLst>
                                    <p:cond delay="0"/>
                                  </p:stCondLst>
                                  <p:childTnLst>
                                    <p:set>
                                      <p:cBhvr>
                                        <p:cTn id="47" dur="1" fill="hold">
                                          <p:stCondLst>
                                            <p:cond delay="0"/>
                                          </p:stCondLst>
                                        </p:cTn>
                                        <p:tgtEl>
                                          <p:spTgt spid="513101"/>
                                        </p:tgtEl>
                                        <p:attrNameLst>
                                          <p:attrName>style.visibility</p:attrName>
                                        </p:attrNameLst>
                                      </p:cBhvr>
                                      <p:to>
                                        <p:strVal val="visible"/>
                                      </p:to>
                                    </p:set>
                                    <p:animEffect transition="in" filter="wipe(up)">
                                      <p:cBhvr>
                                        <p:cTn id="48" dur="500"/>
                                        <p:tgtEl>
                                          <p:spTgt spid="513101"/>
                                        </p:tgtEl>
                                      </p:cBhvr>
                                    </p:animEffect>
                                  </p:childTnLst>
                                </p:cTn>
                              </p:par>
                            </p:childTnLst>
                          </p:cTn>
                        </p:par>
                        <p:par>
                          <p:cTn id="49" fill="hold">
                            <p:stCondLst>
                              <p:cond delay="500"/>
                            </p:stCondLst>
                            <p:childTnLst>
                              <p:par>
                                <p:cTn id="50" presetID="22" presetClass="entr" presetSubtype="1" fill="hold" grpId="0" nodeType="afterEffect">
                                  <p:stCondLst>
                                    <p:cond delay="0"/>
                                  </p:stCondLst>
                                  <p:childTnLst>
                                    <p:set>
                                      <p:cBhvr>
                                        <p:cTn id="51" dur="1" fill="hold">
                                          <p:stCondLst>
                                            <p:cond delay="0"/>
                                          </p:stCondLst>
                                        </p:cTn>
                                        <p:tgtEl>
                                          <p:spTgt spid="513102"/>
                                        </p:tgtEl>
                                        <p:attrNameLst>
                                          <p:attrName>style.visibility</p:attrName>
                                        </p:attrNameLst>
                                      </p:cBhvr>
                                      <p:to>
                                        <p:strVal val="visible"/>
                                      </p:to>
                                    </p:set>
                                    <p:animEffect transition="in" filter="wipe(up)">
                                      <p:cBhvr>
                                        <p:cTn id="52" dur="500"/>
                                        <p:tgtEl>
                                          <p:spTgt spid="513102"/>
                                        </p:tgtEl>
                                      </p:cBhvr>
                                    </p:animEffect>
                                  </p:childTnLst>
                                </p:cTn>
                              </p:par>
                            </p:childTnLst>
                          </p:cTn>
                        </p:par>
                        <p:par>
                          <p:cTn id="53" fill="hold">
                            <p:stCondLst>
                              <p:cond delay="1000"/>
                            </p:stCondLst>
                            <p:childTnLst>
                              <p:par>
                                <p:cTn id="54" presetID="22" presetClass="entr" presetSubtype="1" fill="hold" grpId="0" nodeType="afterEffect">
                                  <p:stCondLst>
                                    <p:cond delay="0"/>
                                  </p:stCondLst>
                                  <p:childTnLst>
                                    <p:set>
                                      <p:cBhvr>
                                        <p:cTn id="55" dur="1" fill="hold">
                                          <p:stCondLst>
                                            <p:cond delay="0"/>
                                          </p:stCondLst>
                                        </p:cTn>
                                        <p:tgtEl>
                                          <p:spTgt spid="513103"/>
                                        </p:tgtEl>
                                        <p:attrNameLst>
                                          <p:attrName>style.visibility</p:attrName>
                                        </p:attrNameLst>
                                      </p:cBhvr>
                                      <p:to>
                                        <p:strVal val="visible"/>
                                      </p:to>
                                    </p:set>
                                    <p:animEffect transition="in" filter="wipe(up)">
                                      <p:cBhvr>
                                        <p:cTn id="56" dur="500"/>
                                        <p:tgtEl>
                                          <p:spTgt spid="513103"/>
                                        </p:tgtEl>
                                      </p:cBhvr>
                                    </p:animEffect>
                                  </p:childTnLst>
                                </p:cTn>
                              </p:par>
                            </p:childTnLst>
                          </p:cTn>
                        </p:par>
                        <p:par>
                          <p:cTn id="57" fill="hold">
                            <p:stCondLst>
                              <p:cond delay="1500"/>
                            </p:stCondLst>
                            <p:childTnLst>
                              <p:par>
                                <p:cTn id="58" presetID="22" presetClass="entr" presetSubtype="1" fill="hold" grpId="0" nodeType="afterEffect">
                                  <p:stCondLst>
                                    <p:cond delay="0"/>
                                  </p:stCondLst>
                                  <p:childTnLst>
                                    <p:set>
                                      <p:cBhvr>
                                        <p:cTn id="59" dur="1" fill="hold">
                                          <p:stCondLst>
                                            <p:cond delay="0"/>
                                          </p:stCondLst>
                                        </p:cTn>
                                        <p:tgtEl>
                                          <p:spTgt spid="513104"/>
                                        </p:tgtEl>
                                        <p:attrNameLst>
                                          <p:attrName>style.visibility</p:attrName>
                                        </p:attrNameLst>
                                      </p:cBhvr>
                                      <p:to>
                                        <p:strVal val="visible"/>
                                      </p:to>
                                    </p:set>
                                    <p:animEffect transition="in" filter="wipe(up)">
                                      <p:cBhvr>
                                        <p:cTn id="60" dur="500"/>
                                        <p:tgtEl>
                                          <p:spTgt spid="513104"/>
                                        </p:tgtEl>
                                      </p:cBhvr>
                                    </p:animEffect>
                                  </p:childTnLst>
                                </p:cTn>
                              </p:par>
                            </p:childTnLst>
                          </p:cTn>
                        </p:par>
                        <p:par>
                          <p:cTn id="61" fill="hold">
                            <p:stCondLst>
                              <p:cond delay="2000"/>
                            </p:stCondLst>
                            <p:childTnLst>
                              <p:par>
                                <p:cTn id="62" presetID="22" presetClass="entr" presetSubtype="1" fill="hold" grpId="0" nodeType="afterEffect">
                                  <p:stCondLst>
                                    <p:cond delay="0"/>
                                  </p:stCondLst>
                                  <p:childTnLst>
                                    <p:set>
                                      <p:cBhvr>
                                        <p:cTn id="63" dur="1" fill="hold">
                                          <p:stCondLst>
                                            <p:cond delay="0"/>
                                          </p:stCondLst>
                                        </p:cTn>
                                        <p:tgtEl>
                                          <p:spTgt spid="513105"/>
                                        </p:tgtEl>
                                        <p:attrNameLst>
                                          <p:attrName>style.visibility</p:attrName>
                                        </p:attrNameLst>
                                      </p:cBhvr>
                                      <p:to>
                                        <p:strVal val="visible"/>
                                      </p:to>
                                    </p:set>
                                    <p:animEffect transition="in" filter="wipe(up)">
                                      <p:cBhvr>
                                        <p:cTn id="64" dur="500"/>
                                        <p:tgtEl>
                                          <p:spTgt spid="513105"/>
                                        </p:tgtEl>
                                      </p:cBhvr>
                                    </p:animEffect>
                                  </p:childTnLst>
                                </p:cTn>
                              </p:par>
                            </p:childTnLst>
                          </p:cTn>
                        </p:par>
                        <p:par>
                          <p:cTn id="65" fill="hold">
                            <p:stCondLst>
                              <p:cond delay="2500"/>
                            </p:stCondLst>
                            <p:childTnLst>
                              <p:par>
                                <p:cTn id="66" presetID="22" presetClass="entr" presetSubtype="1" fill="hold" grpId="0" nodeType="afterEffect">
                                  <p:stCondLst>
                                    <p:cond delay="0"/>
                                  </p:stCondLst>
                                  <p:childTnLst>
                                    <p:set>
                                      <p:cBhvr>
                                        <p:cTn id="67" dur="1" fill="hold">
                                          <p:stCondLst>
                                            <p:cond delay="0"/>
                                          </p:stCondLst>
                                        </p:cTn>
                                        <p:tgtEl>
                                          <p:spTgt spid="513106"/>
                                        </p:tgtEl>
                                        <p:attrNameLst>
                                          <p:attrName>style.visibility</p:attrName>
                                        </p:attrNameLst>
                                      </p:cBhvr>
                                      <p:to>
                                        <p:strVal val="visible"/>
                                      </p:to>
                                    </p:set>
                                    <p:animEffect transition="in" filter="wipe(up)">
                                      <p:cBhvr>
                                        <p:cTn id="68" dur="500"/>
                                        <p:tgtEl>
                                          <p:spTgt spid="513106"/>
                                        </p:tgtEl>
                                      </p:cBhvr>
                                    </p:animEffect>
                                  </p:childTnLst>
                                </p:cTn>
                              </p:par>
                            </p:childTnLst>
                          </p:cTn>
                        </p:par>
                        <p:par>
                          <p:cTn id="69" fill="hold">
                            <p:stCondLst>
                              <p:cond delay="3000"/>
                            </p:stCondLst>
                            <p:childTnLst>
                              <p:par>
                                <p:cTn id="70" presetID="22" presetClass="entr" presetSubtype="1" fill="hold" grpId="0" nodeType="afterEffect">
                                  <p:stCondLst>
                                    <p:cond delay="0"/>
                                  </p:stCondLst>
                                  <p:childTnLst>
                                    <p:set>
                                      <p:cBhvr>
                                        <p:cTn id="71" dur="1" fill="hold">
                                          <p:stCondLst>
                                            <p:cond delay="0"/>
                                          </p:stCondLst>
                                        </p:cTn>
                                        <p:tgtEl>
                                          <p:spTgt spid="513107"/>
                                        </p:tgtEl>
                                        <p:attrNameLst>
                                          <p:attrName>style.visibility</p:attrName>
                                        </p:attrNameLst>
                                      </p:cBhvr>
                                      <p:to>
                                        <p:strVal val="visible"/>
                                      </p:to>
                                    </p:set>
                                    <p:animEffect transition="in" filter="wipe(up)">
                                      <p:cBhvr>
                                        <p:cTn id="72" dur="500"/>
                                        <p:tgtEl>
                                          <p:spTgt spid="513107"/>
                                        </p:tgtEl>
                                      </p:cBhvr>
                                    </p:animEffect>
                                  </p:childTnLst>
                                </p:cTn>
                              </p:par>
                            </p:childTnLst>
                          </p:cTn>
                        </p:par>
                        <p:par>
                          <p:cTn id="73" fill="hold">
                            <p:stCondLst>
                              <p:cond delay="3500"/>
                            </p:stCondLst>
                            <p:childTnLst>
                              <p:par>
                                <p:cTn id="74" presetID="22" presetClass="entr" presetSubtype="1" fill="hold" grpId="0" nodeType="afterEffect">
                                  <p:stCondLst>
                                    <p:cond delay="0"/>
                                  </p:stCondLst>
                                  <p:childTnLst>
                                    <p:set>
                                      <p:cBhvr>
                                        <p:cTn id="75" dur="1" fill="hold">
                                          <p:stCondLst>
                                            <p:cond delay="0"/>
                                          </p:stCondLst>
                                        </p:cTn>
                                        <p:tgtEl>
                                          <p:spTgt spid="513108"/>
                                        </p:tgtEl>
                                        <p:attrNameLst>
                                          <p:attrName>style.visibility</p:attrName>
                                        </p:attrNameLst>
                                      </p:cBhvr>
                                      <p:to>
                                        <p:strVal val="visible"/>
                                      </p:to>
                                    </p:set>
                                    <p:animEffect transition="in" filter="wipe(up)">
                                      <p:cBhvr>
                                        <p:cTn id="76" dur="500"/>
                                        <p:tgtEl>
                                          <p:spTgt spid="513108"/>
                                        </p:tgtEl>
                                      </p:cBhvr>
                                    </p:animEffec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499"/>
                                          </p:stCondLst>
                                        </p:cTn>
                                        <p:tgtEl>
                                          <p:spTgt spid="6"/>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22" presetClass="entr" presetSubtype="8" fill="hold" nodeType="click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wipe(left)">
                                      <p:cBhvr>
                                        <p:cTn id="85" dur="500"/>
                                        <p:tgtEl>
                                          <p:spTgt spid="19"/>
                                        </p:tgtEl>
                                      </p:cBhvr>
                                    </p:animEffect>
                                  </p:childTnLst>
                                </p:cTn>
                              </p:par>
                            </p:childTnLst>
                          </p:cTn>
                        </p:par>
                        <p:par>
                          <p:cTn id="86" fill="hold">
                            <p:stCondLst>
                              <p:cond delay="500"/>
                            </p:stCondLst>
                            <p:childTnLst>
                              <p:par>
                                <p:cTn id="87" presetID="22" presetClass="entr" presetSubtype="8" fill="hold" nodeType="afterEffect">
                                  <p:stCondLst>
                                    <p:cond delay="0"/>
                                  </p:stCondLst>
                                  <p:childTnLst>
                                    <p:set>
                                      <p:cBhvr>
                                        <p:cTn id="88" dur="1" fill="hold">
                                          <p:stCondLst>
                                            <p:cond delay="0"/>
                                          </p:stCondLst>
                                        </p:cTn>
                                        <p:tgtEl>
                                          <p:spTgt spid="18"/>
                                        </p:tgtEl>
                                        <p:attrNameLst>
                                          <p:attrName>style.visibility</p:attrName>
                                        </p:attrNameLst>
                                      </p:cBhvr>
                                      <p:to>
                                        <p:strVal val="visible"/>
                                      </p:to>
                                    </p:set>
                                    <p:animEffect transition="in" filter="wipe(left)">
                                      <p:cBhvr>
                                        <p:cTn id="89" dur="500"/>
                                        <p:tgtEl>
                                          <p:spTgt spid="18"/>
                                        </p:tgtEl>
                                      </p:cBhvr>
                                    </p:animEffect>
                                  </p:childTnLst>
                                </p:cTn>
                              </p:par>
                            </p:childTnLst>
                          </p:cTn>
                        </p:par>
                        <p:par>
                          <p:cTn id="90" fill="hold">
                            <p:stCondLst>
                              <p:cond delay="1000"/>
                            </p:stCondLst>
                            <p:childTnLst>
                              <p:par>
                                <p:cTn id="91" presetID="22" presetClass="entr" presetSubtype="8" fill="hold" nodeType="afterEffect">
                                  <p:stCondLst>
                                    <p:cond delay="0"/>
                                  </p:stCondLst>
                                  <p:childTnLst>
                                    <p:set>
                                      <p:cBhvr>
                                        <p:cTn id="92" dur="1" fill="hold">
                                          <p:stCondLst>
                                            <p:cond delay="0"/>
                                          </p:stCondLst>
                                        </p:cTn>
                                        <p:tgtEl>
                                          <p:spTgt spid="17"/>
                                        </p:tgtEl>
                                        <p:attrNameLst>
                                          <p:attrName>style.visibility</p:attrName>
                                        </p:attrNameLst>
                                      </p:cBhvr>
                                      <p:to>
                                        <p:strVal val="visible"/>
                                      </p:to>
                                    </p:set>
                                    <p:animEffect transition="in" filter="wipe(left)">
                                      <p:cBhvr>
                                        <p:cTn id="93" dur="500"/>
                                        <p:tgtEl>
                                          <p:spTgt spid="17"/>
                                        </p:tgtEl>
                                      </p:cBhvr>
                                    </p:animEffect>
                                  </p:childTnLst>
                                </p:cTn>
                              </p:par>
                            </p:childTnLst>
                          </p:cTn>
                        </p:par>
                        <p:par>
                          <p:cTn id="94" fill="hold">
                            <p:stCondLst>
                              <p:cond delay="1500"/>
                            </p:stCondLst>
                            <p:childTnLst>
                              <p:par>
                                <p:cTn id="95" presetID="22" presetClass="entr" presetSubtype="8" fill="hold" nodeType="afterEffect">
                                  <p:stCondLst>
                                    <p:cond delay="0"/>
                                  </p:stCondLst>
                                  <p:childTnLst>
                                    <p:set>
                                      <p:cBhvr>
                                        <p:cTn id="96" dur="1" fill="hold">
                                          <p:stCondLst>
                                            <p:cond delay="0"/>
                                          </p:stCondLst>
                                        </p:cTn>
                                        <p:tgtEl>
                                          <p:spTgt spid="16"/>
                                        </p:tgtEl>
                                        <p:attrNameLst>
                                          <p:attrName>style.visibility</p:attrName>
                                        </p:attrNameLst>
                                      </p:cBhvr>
                                      <p:to>
                                        <p:strVal val="visible"/>
                                      </p:to>
                                    </p:set>
                                    <p:animEffect transition="in" filter="wipe(left)">
                                      <p:cBhvr>
                                        <p:cTn id="97" dur="500"/>
                                        <p:tgtEl>
                                          <p:spTgt spid="16"/>
                                        </p:tgtEl>
                                      </p:cBhvr>
                                    </p:animEffect>
                                  </p:childTnLst>
                                </p:cTn>
                              </p:par>
                            </p:childTnLst>
                          </p:cTn>
                        </p:par>
                        <p:par>
                          <p:cTn id="98" fill="hold">
                            <p:stCondLst>
                              <p:cond delay="2000"/>
                            </p:stCondLst>
                            <p:childTnLst>
                              <p:par>
                                <p:cTn id="99" presetID="22" presetClass="entr" presetSubtype="8" fill="hold" nodeType="afterEffect">
                                  <p:stCondLst>
                                    <p:cond delay="0"/>
                                  </p:stCondLst>
                                  <p:childTnLst>
                                    <p:set>
                                      <p:cBhvr>
                                        <p:cTn id="100" dur="1" fill="hold">
                                          <p:stCondLst>
                                            <p:cond delay="0"/>
                                          </p:stCondLst>
                                        </p:cTn>
                                        <p:tgtEl>
                                          <p:spTgt spid="15"/>
                                        </p:tgtEl>
                                        <p:attrNameLst>
                                          <p:attrName>style.visibility</p:attrName>
                                        </p:attrNameLst>
                                      </p:cBhvr>
                                      <p:to>
                                        <p:strVal val="visible"/>
                                      </p:to>
                                    </p:set>
                                    <p:animEffect transition="in" filter="wipe(left)">
                                      <p:cBhvr>
                                        <p:cTn id="101" dur="500"/>
                                        <p:tgtEl>
                                          <p:spTgt spid="15"/>
                                        </p:tgtEl>
                                      </p:cBhvr>
                                    </p:animEffect>
                                  </p:childTnLst>
                                </p:cTn>
                              </p:par>
                            </p:childTnLst>
                          </p:cTn>
                        </p:par>
                        <p:par>
                          <p:cTn id="102" fill="hold">
                            <p:stCondLst>
                              <p:cond delay="2500"/>
                            </p:stCondLst>
                            <p:childTnLst>
                              <p:par>
                                <p:cTn id="103" presetID="22" presetClass="entr" presetSubtype="8" fill="hold" nodeType="afterEffect">
                                  <p:stCondLst>
                                    <p:cond delay="0"/>
                                  </p:stCondLst>
                                  <p:childTnLst>
                                    <p:set>
                                      <p:cBhvr>
                                        <p:cTn id="104" dur="1" fill="hold">
                                          <p:stCondLst>
                                            <p:cond delay="0"/>
                                          </p:stCondLst>
                                        </p:cTn>
                                        <p:tgtEl>
                                          <p:spTgt spid="14"/>
                                        </p:tgtEl>
                                        <p:attrNameLst>
                                          <p:attrName>style.visibility</p:attrName>
                                        </p:attrNameLst>
                                      </p:cBhvr>
                                      <p:to>
                                        <p:strVal val="visible"/>
                                      </p:to>
                                    </p:set>
                                    <p:animEffect transition="in" filter="wipe(left)">
                                      <p:cBhvr>
                                        <p:cTn id="105" dur="500"/>
                                        <p:tgtEl>
                                          <p:spTgt spid="14"/>
                                        </p:tgtEl>
                                      </p:cBhvr>
                                    </p:animEffect>
                                  </p:childTnLst>
                                </p:cTn>
                              </p:par>
                            </p:childTnLst>
                          </p:cTn>
                        </p:par>
                        <p:par>
                          <p:cTn id="106" fill="hold">
                            <p:stCondLst>
                              <p:cond delay="3000"/>
                            </p:stCondLst>
                            <p:childTnLst>
                              <p:par>
                                <p:cTn id="107" presetID="22" presetClass="entr" presetSubtype="8" fill="hold" nodeType="afterEffect">
                                  <p:stCondLst>
                                    <p:cond delay="0"/>
                                  </p:stCondLst>
                                  <p:childTnLst>
                                    <p:set>
                                      <p:cBhvr>
                                        <p:cTn id="108" dur="1" fill="hold">
                                          <p:stCondLst>
                                            <p:cond delay="0"/>
                                          </p:stCondLst>
                                        </p:cTn>
                                        <p:tgtEl>
                                          <p:spTgt spid="13"/>
                                        </p:tgtEl>
                                        <p:attrNameLst>
                                          <p:attrName>style.visibility</p:attrName>
                                        </p:attrNameLst>
                                      </p:cBhvr>
                                      <p:to>
                                        <p:strVal val="visible"/>
                                      </p:to>
                                    </p:set>
                                    <p:animEffect transition="in" filter="wipe(left)">
                                      <p:cBhvr>
                                        <p:cTn id="109" dur="500"/>
                                        <p:tgtEl>
                                          <p:spTgt spid="13"/>
                                        </p:tgtEl>
                                      </p:cBhvr>
                                    </p:animEffect>
                                  </p:childTnLst>
                                </p:cTn>
                              </p:par>
                            </p:childTnLst>
                          </p:cTn>
                        </p:par>
                        <p:par>
                          <p:cTn id="110" fill="hold">
                            <p:stCondLst>
                              <p:cond delay="3500"/>
                            </p:stCondLst>
                            <p:childTnLst>
                              <p:par>
                                <p:cTn id="111" presetID="22" presetClass="entr" presetSubtype="8" fill="hold" nodeType="afterEffect">
                                  <p:stCondLst>
                                    <p:cond delay="0"/>
                                  </p:stCondLst>
                                  <p:childTnLst>
                                    <p:set>
                                      <p:cBhvr>
                                        <p:cTn id="112" dur="1" fill="hold">
                                          <p:stCondLst>
                                            <p:cond delay="0"/>
                                          </p:stCondLst>
                                        </p:cTn>
                                        <p:tgtEl>
                                          <p:spTgt spid="12"/>
                                        </p:tgtEl>
                                        <p:attrNameLst>
                                          <p:attrName>style.visibility</p:attrName>
                                        </p:attrNameLst>
                                      </p:cBhvr>
                                      <p:to>
                                        <p:strVal val="visible"/>
                                      </p:to>
                                    </p:set>
                                    <p:animEffect transition="in" filter="wipe(left)">
                                      <p:cBhvr>
                                        <p:cTn id="113" dur="500"/>
                                        <p:tgtEl>
                                          <p:spTgt spid="12"/>
                                        </p:tgtEl>
                                      </p:cBhvr>
                                    </p:animEffect>
                                  </p:childTnLst>
                                </p:cTn>
                              </p:par>
                            </p:childTnLst>
                          </p:cTn>
                        </p:par>
                      </p:childTnLst>
                    </p:cTn>
                  </p:par>
                  <p:par>
                    <p:cTn id="114" fill="hold">
                      <p:stCondLst>
                        <p:cond delay="indefinite"/>
                      </p:stCondLst>
                      <p:childTnLst>
                        <p:par>
                          <p:cTn id="115" fill="hold">
                            <p:stCondLst>
                              <p:cond delay="0"/>
                            </p:stCondLst>
                            <p:childTnLst>
                              <p:par>
                                <p:cTn id="116" presetID="1" presetClass="entr" presetSubtype="0" fill="hold" nodeType="clickEffect">
                                  <p:stCondLst>
                                    <p:cond delay="0"/>
                                  </p:stCondLst>
                                  <p:childTnLst>
                                    <p:set>
                                      <p:cBhvr>
                                        <p:cTn id="117" dur="1" fill="hold">
                                          <p:stCondLst>
                                            <p:cond delay="499"/>
                                          </p:stCondLst>
                                        </p:cTn>
                                        <p:tgtEl>
                                          <p:spTgt spid="10"/>
                                        </p:tgtEl>
                                        <p:attrNameLst>
                                          <p:attrName>style.visibility</p:attrName>
                                        </p:attrNameLst>
                                      </p:cBhvr>
                                      <p:to>
                                        <p:strVal val="visible"/>
                                      </p:to>
                                    </p:set>
                                  </p:childTnLst>
                                </p:cTn>
                              </p:par>
                            </p:childTnLst>
                          </p:cTn>
                        </p:par>
                      </p:childTnLst>
                    </p:cTn>
                  </p:par>
                  <p:par>
                    <p:cTn id="118" fill="hold">
                      <p:stCondLst>
                        <p:cond delay="indefinite"/>
                      </p:stCondLst>
                      <p:childTnLst>
                        <p:par>
                          <p:cTn id="119" fill="hold">
                            <p:stCondLst>
                              <p:cond delay="0"/>
                            </p:stCondLst>
                            <p:childTnLst>
                              <p:par>
                                <p:cTn id="120" presetID="22" presetClass="entr" presetSubtype="8" fill="hold" nodeType="clickEffect">
                                  <p:stCondLst>
                                    <p:cond delay="0"/>
                                  </p:stCondLst>
                                  <p:childTnLst>
                                    <p:set>
                                      <p:cBhvr>
                                        <p:cTn id="121" dur="1" fill="hold">
                                          <p:stCondLst>
                                            <p:cond delay="0"/>
                                          </p:stCondLst>
                                        </p:cTn>
                                        <p:tgtEl>
                                          <p:spTgt spid="20"/>
                                        </p:tgtEl>
                                        <p:attrNameLst>
                                          <p:attrName>style.visibility</p:attrName>
                                        </p:attrNameLst>
                                      </p:cBhvr>
                                      <p:to>
                                        <p:strVal val="visible"/>
                                      </p:to>
                                    </p:set>
                                    <p:animEffect transition="in" filter="wipe(left)">
                                      <p:cBhvr>
                                        <p:cTn id="122" dur="500"/>
                                        <p:tgtEl>
                                          <p:spTgt spid="20"/>
                                        </p:tgtEl>
                                      </p:cBhvr>
                                    </p:animEffect>
                                  </p:childTnLst>
                                </p:cTn>
                              </p:par>
                            </p:childTnLst>
                          </p:cTn>
                        </p:par>
                        <p:par>
                          <p:cTn id="123" fill="hold">
                            <p:stCondLst>
                              <p:cond delay="500"/>
                            </p:stCondLst>
                            <p:childTnLst>
                              <p:par>
                                <p:cTn id="124" presetID="22" presetClass="entr" presetSubtype="8" fill="hold" nodeType="afterEffect">
                                  <p:stCondLst>
                                    <p:cond delay="0"/>
                                  </p:stCondLst>
                                  <p:childTnLst>
                                    <p:set>
                                      <p:cBhvr>
                                        <p:cTn id="125" dur="1" fill="hold">
                                          <p:stCondLst>
                                            <p:cond delay="0"/>
                                          </p:stCondLst>
                                        </p:cTn>
                                        <p:tgtEl>
                                          <p:spTgt spid="25"/>
                                        </p:tgtEl>
                                        <p:attrNameLst>
                                          <p:attrName>style.visibility</p:attrName>
                                        </p:attrNameLst>
                                      </p:cBhvr>
                                      <p:to>
                                        <p:strVal val="visible"/>
                                      </p:to>
                                    </p:set>
                                    <p:animEffect transition="in" filter="wipe(left)">
                                      <p:cBhvr>
                                        <p:cTn id="126" dur="500"/>
                                        <p:tgtEl>
                                          <p:spTgt spid="25"/>
                                        </p:tgtEl>
                                      </p:cBhvr>
                                    </p:animEffect>
                                  </p:childTnLst>
                                </p:cTn>
                              </p:par>
                            </p:childTnLst>
                          </p:cTn>
                        </p:par>
                        <p:par>
                          <p:cTn id="127" fill="hold">
                            <p:stCondLst>
                              <p:cond delay="1000"/>
                            </p:stCondLst>
                            <p:childTnLst>
                              <p:par>
                                <p:cTn id="128" presetID="22" presetClass="entr" presetSubtype="8" fill="hold" nodeType="afterEffect">
                                  <p:stCondLst>
                                    <p:cond delay="0"/>
                                  </p:stCondLst>
                                  <p:childTnLst>
                                    <p:set>
                                      <p:cBhvr>
                                        <p:cTn id="129" dur="1" fill="hold">
                                          <p:stCondLst>
                                            <p:cond delay="0"/>
                                          </p:stCondLst>
                                        </p:cTn>
                                        <p:tgtEl>
                                          <p:spTgt spid="26"/>
                                        </p:tgtEl>
                                        <p:attrNameLst>
                                          <p:attrName>style.visibility</p:attrName>
                                        </p:attrNameLst>
                                      </p:cBhvr>
                                      <p:to>
                                        <p:strVal val="visible"/>
                                      </p:to>
                                    </p:set>
                                    <p:animEffect transition="in" filter="wipe(left)">
                                      <p:cBhvr>
                                        <p:cTn id="130" dur="500"/>
                                        <p:tgtEl>
                                          <p:spTgt spid="26"/>
                                        </p:tgtEl>
                                      </p:cBhvr>
                                    </p:animEffect>
                                  </p:childTnLst>
                                </p:cTn>
                              </p:par>
                            </p:childTnLst>
                          </p:cTn>
                        </p:par>
                        <p:par>
                          <p:cTn id="131" fill="hold">
                            <p:stCondLst>
                              <p:cond delay="1500"/>
                            </p:stCondLst>
                            <p:childTnLst>
                              <p:par>
                                <p:cTn id="132" presetID="22" presetClass="entr" presetSubtype="8" fill="hold" nodeType="afterEffect">
                                  <p:stCondLst>
                                    <p:cond delay="0"/>
                                  </p:stCondLst>
                                  <p:childTnLst>
                                    <p:set>
                                      <p:cBhvr>
                                        <p:cTn id="133" dur="1" fill="hold">
                                          <p:stCondLst>
                                            <p:cond delay="0"/>
                                          </p:stCondLst>
                                        </p:cTn>
                                        <p:tgtEl>
                                          <p:spTgt spid="27"/>
                                        </p:tgtEl>
                                        <p:attrNameLst>
                                          <p:attrName>style.visibility</p:attrName>
                                        </p:attrNameLst>
                                      </p:cBhvr>
                                      <p:to>
                                        <p:strVal val="visible"/>
                                      </p:to>
                                    </p:set>
                                    <p:animEffect transition="in" filter="wipe(left)">
                                      <p:cBhvr>
                                        <p:cTn id="134" dur="500"/>
                                        <p:tgtEl>
                                          <p:spTgt spid="27"/>
                                        </p:tgtEl>
                                      </p:cBhvr>
                                    </p:animEffect>
                                  </p:childTnLst>
                                </p:cTn>
                              </p:par>
                            </p:childTnLst>
                          </p:cTn>
                        </p:par>
                        <p:par>
                          <p:cTn id="135" fill="hold">
                            <p:stCondLst>
                              <p:cond delay="2000"/>
                            </p:stCondLst>
                            <p:childTnLst>
                              <p:par>
                                <p:cTn id="136" presetID="22" presetClass="entr" presetSubtype="8" fill="hold" nodeType="afterEffect">
                                  <p:stCondLst>
                                    <p:cond delay="0"/>
                                  </p:stCondLst>
                                  <p:childTnLst>
                                    <p:set>
                                      <p:cBhvr>
                                        <p:cTn id="137" dur="1" fill="hold">
                                          <p:stCondLst>
                                            <p:cond delay="0"/>
                                          </p:stCondLst>
                                        </p:cTn>
                                        <p:tgtEl>
                                          <p:spTgt spid="22"/>
                                        </p:tgtEl>
                                        <p:attrNameLst>
                                          <p:attrName>style.visibility</p:attrName>
                                        </p:attrNameLst>
                                      </p:cBhvr>
                                      <p:to>
                                        <p:strVal val="visible"/>
                                      </p:to>
                                    </p:set>
                                    <p:animEffect transition="in" filter="wipe(left)">
                                      <p:cBhvr>
                                        <p:cTn id="138" dur="500"/>
                                        <p:tgtEl>
                                          <p:spTgt spid="22"/>
                                        </p:tgtEl>
                                      </p:cBhvr>
                                    </p:animEffect>
                                  </p:childTnLst>
                                </p:cTn>
                              </p:par>
                            </p:childTnLst>
                          </p:cTn>
                        </p:par>
                        <p:par>
                          <p:cTn id="139" fill="hold">
                            <p:stCondLst>
                              <p:cond delay="2500"/>
                            </p:stCondLst>
                            <p:childTnLst>
                              <p:par>
                                <p:cTn id="140" presetID="22" presetClass="entr" presetSubtype="8" fill="hold" nodeType="afterEffect">
                                  <p:stCondLst>
                                    <p:cond delay="0"/>
                                  </p:stCondLst>
                                  <p:childTnLst>
                                    <p:set>
                                      <p:cBhvr>
                                        <p:cTn id="141" dur="1" fill="hold">
                                          <p:stCondLst>
                                            <p:cond delay="0"/>
                                          </p:stCondLst>
                                        </p:cTn>
                                        <p:tgtEl>
                                          <p:spTgt spid="21"/>
                                        </p:tgtEl>
                                        <p:attrNameLst>
                                          <p:attrName>style.visibility</p:attrName>
                                        </p:attrNameLst>
                                      </p:cBhvr>
                                      <p:to>
                                        <p:strVal val="visible"/>
                                      </p:to>
                                    </p:set>
                                    <p:animEffect transition="in" filter="wipe(left)">
                                      <p:cBhvr>
                                        <p:cTn id="142" dur="500"/>
                                        <p:tgtEl>
                                          <p:spTgt spid="21"/>
                                        </p:tgtEl>
                                      </p:cBhvr>
                                    </p:animEffect>
                                  </p:childTnLst>
                                </p:cTn>
                              </p:par>
                            </p:childTnLst>
                          </p:cTn>
                        </p:par>
                        <p:par>
                          <p:cTn id="143" fill="hold">
                            <p:stCondLst>
                              <p:cond delay="3000"/>
                            </p:stCondLst>
                            <p:childTnLst>
                              <p:par>
                                <p:cTn id="144" presetID="22" presetClass="entr" presetSubtype="8" fill="hold" nodeType="afterEffect">
                                  <p:stCondLst>
                                    <p:cond delay="0"/>
                                  </p:stCondLst>
                                  <p:childTnLst>
                                    <p:set>
                                      <p:cBhvr>
                                        <p:cTn id="145" dur="1" fill="hold">
                                          <p:stCondLst>
                                            <p:cond delay="0"/>
                                          </p:stCondLst>
                                        </p:cTn>
                                        <p:tgtEl>
                                          <p:spTgt spid="24"/>
                                        </p:tgtEl>
                                        <p:attrNameLst>
                                          <p:attrName>style.visibility</p:attrName>
                                        </p:attrNameLst>
                                      </p:cBhvr>
                                      <p:to>
                                        <p:strVal val="visible"/>
                                      </p:to>
                                    </p:set>
                                    <p:animEffect transition="in" filter="wipe(left)">
                                      <p:cBhvr>
                                        <p:cTn id="146" dur="500"/>
                                        <p:tgtEl>
                                          <p:spTgt spid="24"/>
                                        </p:tgtEl>
                                      </p:cBhvr>
                                    </p:animEffect>
                                  </p:childTnLst>
                                </p:cTn>
                              </p:par>
                            </p:childTnLst>
                          </p:cTn>
                        </p:par>
                        <p:par>
                          <p:cTn id="147" fill="hold">
                            <p:stCondLst>
                              <p:cond delay="3500"/>
                            </p:stCondLst>
                            <p:childTnLst>
                              <p:par>
                                <p:cTn id="148" presetID="22" presetClass="entr" presetSubtype="8" fill="hold" nodeType="afterEffect">
                                  <p:stCondLst>
                                    <p:cond delay="0"/>
                                  </p:stCondLst>
                                  <p:childTnLst>
                                    <p:set>
                                      <p:cBhvr>
                                        <p:cTn id="149" dur="1" fill="hold">
                                          <p:stCondLst>
                                            <p:cond delay="0"/>
                                          </p:stCondLst>
                                        </p:cTn>
                                        <p:tgtEl>
                                          <p:spTgt spid="23"/>
                                        </p:tgtEl>
                                        <p:attrNameLst>
                                          <p:attrName>style.visibility</p:attrName>
                                        </p:attrNameLst>
                                      </p:cBhvr>
                                      <p:to>
                                        <p:strVal val="visible"/>
                                      </p:to>
                                    </p:set>
                                    <p:animEffect transition="in" filter="wipe(left)">
                                      <p:cBhvr>
                                        <p:cTn id="15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057" grpId="0" autoUpdateAnimBg="0"/>
      <p:bldP spid="513094" grpId="0" autoUpdateAnimBg="0"/>
      <p:bldP spid="513095" grpId="0" autoUpdateAnimBg="0"/>
      <p:bldP spid="513096" grpId="0" autoUpdateAnimBg="0"/>
      <p:bldP spid="513097" grpId="0" autoUpdateAnimBg="0"/>
      <p:bldP spid="513098" grpId="0" autoUpdateAnimBg="0"/>
      <p:bldP spid="513099" grpId="0" autoUpdateAnimBg="0"/>
      <p:bldP spid="513100" grpId="0" autoUpdateAnimBg="0"/>
      <p:bldP spid="513101" grpId="0" autoUpdateAnimBg="0"/>
      <p:bldP spid="513102" grpId="0" autoUpdateAnimBg="0"/>
      <p:bldP spid="513103" grpId="0" autoUpdateAnimBg="0"/>
      <p:bldP spid="513104" grpId="0" autoUpdateAnimBg="0"/>
      <p:bldP spid="513105" grpId="0" autoUpdateAnimBg="0"/>
      <p:bldP spid="513106" grpId="0" autoUpdateAnimBg="0"/>
      <p:bldP spid="513107" grpId="0" autoUpdateAnimBg="0"/>
      <p:bldP spid="513108"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dirty="0" smtClean="0"/>
              <a:t>The MATS procedure – 4n</a:t>
            </a:r>
            <a:endParaRPr lang="en-US" dirty="0"/>
          </a:p>
        </p:txBody>
      </p:sp>
      <p:sp>
        <p:nvSpPr>
          <p:cNvPr id="66671" name="Text Box 111"/>
          <p:cNvSpPr txBox="1">
            <a:spLocks noChangeArrowheads="1"/>
          </p:cNvSpPr>
          <p:nvPr/>
        </p:nvSpPr>
        <p:spPr bwMode="auto">
          <a:xfrm>
            <a:off x="3001679" y="2792838"/>
            <a:ext cx="5939121" cy="523220"/>
          </a:xfrm>
          <a:prstGeom prst="rect">
            <a:avLst/>
          </a:prstGeom>
          <a:noFill/>
          <a:ln w="9525">
            <a:noFill/>
            <a:miter lim="800000"/>
            <a:headEnd/>
            <a:tailEnd/>
          </a:ln>
          <a:effectLst/>
        </p:spPr>
        <p:txBody>
          <a:bodyPr wrap="none">
            <a:prstTxWarp prst="textNoShape">
              <a:avLst/>
            </a:prstTxWarp>
            <a:spAutoFit/>
          </a:bodyPr>
          <a:lstStyle/>
          <a:p>
            <a:r>
              <a:rPr lang="en-US" sz="2800" dirty="0">
                <a:solidFill>
                  <a:srgbClr val="FF0000"/>
                </a:solidFill>
              </a:rPr>
              <a:t>M</a:t>
            </a:r>
            <a:r>
              <a:rPr lang="en-US" sz="2800" dirty="0"/>
              <a:t>odified</a:t>
            </a:r>
            <a:r>
              <a:rPr lang="en-US" sz="2800" dirty="0">
                <a:solidFill>
                  <a:srgbClr val="FF0000"/>
                </a:solidFill>
              </a:rPr>
              <a:t> A</a:t>
            </a:r>
            <a:r>
              <a:rPr lang="en-US" sz="2800" dirty="0"/>
              <a:t>lgorithmic </a:t>
            </a:r>
            <a:r>
              <a:rPr lang="en-US" sz="2800" dirty="0">
                <a:solidFill>
                  <a:srgbClr val="FF0000"/>
                </a:solidFill>
              </a:rPr>
              <a:t>T</a:t>
            </a:r>
            <a:r>
              <a:rPr lang="en-US" sz="2800" dirty="0"/>
              <a:t>est </a:t>
            </a:r>
            <a:r>
              <a:rPr lang="en-US" sz="2800" dirty="0">
                <a:solidFill>
                  <a:srgbClr val="FF0000"/>
                </a:solidFill>
              </a:rPr>
              <a:t>S</a:t>
            </a:r>
            <a:r>
              <a:rPr lang="en-US" sz="2800" dirty="0"/>
              <a:t>equence</a:t>
            </a:r>
          </a:p>
        </p:txBody>
      </p:sp>
      <p:sp>
        <p:nvSpPr>
          <p:cNvPr id="66734" name="Text Box 174"/>
          <p:cNvSpPr txBox="1">
            <a:spLocks noChangeArrowheads="1"/>
          </p:cNvSpPr>
          <p:nvPr/>
        </p:nvSpPr>
        <p:spPr bwMode="auto">
          <a:xfrm>
            <a:off x="689704" y="4733283"/>
            <a:ext cx="7700186" cy="1277273"/>
          </a:xfrm>
          <a:prstGeom prst="rect">
            <a:avLst/>
          </a:prstGeom>
          <a:noFill/>
          <a:ln w="9525">
            <a:noFill/>
            <a:miter lim="800000"/>
            <a:headEnd/>
            <a:tailEnd/>
          </a:ln>
          <a:effectLst/>
        </p:spPr>
        <p:txBody>
          <a:bodyPr wrap="square">
            <a:prstTxWarp prst="textNoShape">
              <a:avLst/>
            </a:prstTxWarp>
            <a:spAutoFit/>
          </a:bodyPr>
          <a:lstStyle/>
          <a:p>
            <a:pPr marL="342900" indent="-342900" eaLnBrk="0" hangingPunct="0">
              <a:spcBef>
                <a:spcPts val="600"/>
              </a:spcBef>
              <a:buSzPct val="80000"/>
              <a:buFont typeface="Arial" charset="0"/>
              <a:buChar char="•"/>
            </a:pPr>
            <a:r>
              <a:rPr lang="en-US" sz="2400" dirty="0" smtClean="0">
                <a:latin typeface="Arial"/>
                <a:cs typeface="Arial"/>
              </a:rPr>
              <a:t>MATS is the shortest test that covers all stuck-at faults in </a:t>
            </a:r>
            <a:r>
              <a:rPr lang="en-US" sz="2400" dirty="0" err="1" smtClean="0">
                <a:latin typeface="Arial"/>
                <a:cs typeface="Arial"/>
              </a:rPr>
              <a:t>RAMs</a:t>
            </a:r>
            <a:r>
              <a:rPr lang="en-US" sz="2400" dirty="0" smtClean="0">
                <a:latin typeface="Arial"/>
                <a:cs typeface="Arial"/>
              </a:rPr>
              <a:t>, independently of the decoder design</a:t>
            </a:r>
          </a:p>
          <a:p>
            <a:pPr marL="342900" indent="-342900" eaLnBrk="0" hangingPunct="0">
              <a:spcBef>
                <a:spcPts val="600"/>
              </a:spcBef>
              <a:buSzPct val="80000"/>
              <a:buFont typeface="Arial" charset="0"/>
              <a:buChar char="•"/>
            </a:pPr>
            <a:r>
              <a:rPr lang="en-US" sz="2400" dirty="0" smtClean="0">
                <a:latin typeface="Arial"/>
                <a:cs typeface="Arial"/>
              </a:rPr>
              <a:t>Much simpler implementation than ATS</a:t>
            </a:r>
            <a:endParaRPr lang="en-US" sz="2400" dirty="0">
              <a:latin typeface="Arial"/>
              <a:cs typeface="Arial"/>
            </a:endParaRPr>
          </a:p>
        </p:txBody>
      </p:sp>
      <p:sp>
        <p:nvSpPr>
          <p:cNvPr id="66770" name="Text Box 210"/>
          <p:cNvSpPr txBox="1">
            <a:spLocks noChangeArrowheads="1"/>
          </p:cNvSpPr>
          <p:nvPr/>
        </p:nvSpPr>
        <p:spPr bwMode="auto">
          <a:xfrm>
            <a:off x="689704" y="3560362"/>
            <a:ext cx="6464300" cy="400110"/>
          </a:xfrm>
          <a:prstGeom prst="rect">
            <a:avLst/>
          </a:prstGeom>
          <a:noFill/>
          <a:ln w="9525">
            <a:noFill/>
            <a:miter lim="800000"/>
            <a:headEnd/>
            <a:tailEnd/>
          </a:ln>
          <a:effectLst/>
        </p:spPr>
        <p:txBody>
          <a:bodyPr wrap="square">
            <a:prstTxWarp prst="textNoShape">
              <a:avLst/>
            </a:prstTxWarp>
            <a:spAutoFit/>
          </a:bodyPr>
          <a:lstStyle/>
          <a:p>
            <a:pPr marL="342900" indent="-342900" eaLnBrk="0" hangingPunct="0">
              <a:lnSpc>
                <a:spcPct val="80000"/>
              </a:lnSpc>
              <a:spcBef>
                <a:spcPct val="20000"/>
              </a:spcBef>
              <a:buSzPct val="80000"/>
              <a:buFont typeface="Arial" charset="0"/>
              <a:buChar char="•"/>
            </a:pPr>
            <a:r>
              <a:rPr lang="en-US" sz="2400" dirty="0" smtClean="0">
                <a:latin typeface="Arial"/>
                <a:cs typeface="Arial"/>
              </a:rPr>
              <a:t>Every partition contains a single cell</a:t>
            </a:r>
            <a:endParaRPr lang="en-US" sz="2400" dirty="0">
              <a:latin typeface="Arial"/>
              <a:cs typeface="Arial"/>
            </a:endParaRPr>
          </a:p>
        </p:txBody>
      </p:sp>
      <p:sp>
        <p:nvSpPr>
          <p:cNvPr id="66771" name="Text Box 211"/>
          <p:cNvSpPr txBox="1">
            <a:spLocks noChangeArrowheads="1"/>
          </p:cNvSpPr>
          <p:nvPr/>
        </p:nvSpPr>
        <p:spPr bwMode="auto">
          <a:xfrm>
            <a:off x="2487613" y="4069949"/>
            <a:ext cx="4464050" cy="461665"/>
          </a:xfrm>
          <a:prstGeom prst="rect">
            <a:avLst/>
          </a:prstGeom>
          <a:noFill/>
          <a:ln w="9525">
            <a:noFill/>
            <a:miter lim="800000"/>
            <a:headEnd/>
            <a:tailEnd/>
          </a:ln>
          <a:effectLst/>
        </p:spPr>
        <p:txBody>
          <a:bodyPr>
            <a:prstTxWarp prst="textNoShape">
              <a:avLst/>
            </a:prstTxWarp>
            <a:spAutoFit/>
          </a:bodyPr>
          <a:lstStyle/>
          <a:p>
            <a:r>
              <a:rPr lang="en-US" sz="2400" b="1" dirty="0" err="1">
                <a:solidFill>
                  <a:srgbClr val="000000"/>
                </a:solidFill>
                <a:sym typeface="Symbol" pitchFamily="-112" charset="2"/>
              </a:rPr>
              <a:t></a:t>
            </a:r>
            <a:r>
              <a:rPr lang="en-US" sz="2400" dirty="0">
                <a:solidFill>
                  <a:srgbClr val="000000"/>
                </a:solidFill>
                <a:sym typeface="Symbol" pitchFamily="-112" charset="2"/>
              </a:rPr>
              <a:t> (w0)</a:t>
            </a:r>
            <a:r>
              <a:rPr lang="pl-PL" sz="2400" dirty="0">
                <a:solidFill>
                  <a:srgbClr val="000000"/>
                </a:solidFill>
                <a:sym typeface="Symbol" pitchFamily="-112" charset="2"/>
              </a:rPr>
              <a:t>, </a:t>
            </a:r>
            <a:r>
              <a:rPr lang="en-US" sz="2400" b="1" dirty="0" err="1">
                <a:solidFill>
                  <a:srgbClr val="000000"/>
                </a:solidFill>
                <a:sym typeface="Symbol" pitchFamily="-112" charset="2"/>
              </a:rPr>
              <a:t></a:t>
            </a:r>
            <a:r>
              <a:rPr lang="en-US" sz="2400" dirty="0">
                <a:solidFill>
                  <a:srgbClr val="000000"/>
                </a:solidFill>
                <a:sym typeface="Symbol" pitchFamily="-112" charset="2"/>
              </a:rPr>
              <a:t> (</a:t>
            </a:r>
            <a:r>
              <a:rPr lang="en-US" sz="2400" dirty="0" err="1">
                <a:solidFill>
                  <a:srgbClr val="000000"/>
                </a:solidFill>
                <a:sym typeface="Symbol" pitchFamily="-112" charset="2"/>
              </a:rPr>
              <a:t>r</a:t>
            </a:r>
            <a:r>
              <a:rPr lang="pl-PL" sz="2400" dirty="0">
                <a:solidFill>
                  <a:srgbClr val="000000"/>
                </a:solidFill>
                <a:sym typeface="Symbol" pitchFamily="-112" charset="2"/>
              </a:rPr>
              <a:t>0</a:t>
            </a:r>
            <a:r>
              <a:rPr lang="en-US" sz="2400" dirty="0">
                <a:solidFill>
                  <a:srgbClr val="000000"/>
                </a:solidFill>
                <a:sym typeface="Symbol" pitchFamily="-112" charset="2"/>
              </a:rPr>
              <a:t>,</a:t>
            </a:r>
            <a:r>
              <a:rPr lang="en-US" sz="2400" dirty="0" err="1">
                <a:solidFill>
                  <a:srgbClr val="000000"/>
                </a:solidFill>
                <a:sym typeface="Symbol" pitchFamily="-112" charset="2"/>
              </a:rPr>
              <a:t>w</a:t>
            </a:r>
            <a:r>
              <a:rPr lang="pl-PL" sz="2400" dirty="0">
                <a:solidFill>
                  <a:srgbClr val="000000"/>
                </a:solidFill>
                <a:sym typeface="Symbol" pitchFamily="-112" charset="2"/>
              </a:rPr>
              <a:t>1</a:t>
            </a:r>
            <a:r>
              <a:rPr lang="en-US" sz="2400" dirty="0">
                <a:solidFill>
                  <a:srgbClr val="000000"/>
                </a:solidFill>
                <a:sym typeface="Symbol" pitchFamily="-112" charset="2"/>
              </a:rPr>
              <a:t>)</a:t>
            </a:r>
            <a:r>
              <a:rPr lang="pl-PL" sz="2400" dirty="0">
                <a:solidFill>
                  <a:srgbClr val="000000"/>
                </a:solidFill>
                <a:sym typeface="Symbol" pitchFamily="-112" charset="2"/>
              </a:rPr>
              <a:t>, </a:t>
            </a:r>
            <a:r>
              <a:rPr lang="en-US" sz="2400" b="1" dirty="0" err="1">
                <a:solidFill>
                  <a:srgbClr val="000000"/>
                </a:solidFill>
                <a:sym typeface="Symbol" pitchFamily="-112" charset="2"/>
              </a:rPr>
              <a:t></a:t>
            </a:r>
            <a:r>
              <a:rPr lang="pl-PL" sz="2400" dirty="0">
                <a:solidFill>
                  <a:srgbClr val="000000"/>
                </a:solidFill>
                <a:sym typeface="Symbol" pitchFamily="-112" charset="2"/>
              </a:rPr>
              <a:t> </a:t>
            </a:r>
            <a:r>
              <a:rPr lang="en-US" sz="2400" dirty="0">
                <a:solidFill>
                  <a:srgbClr val="000000"/>
                </a:solidFill>
                <a:sym typeface="Symbol" pitchFamily="-112" charset="2"/>
              </a:rPr>
              <a:t>(</a:t>
            </a:r>
            <a:r>
              <a:rPr lang="pl-PL" sz="2400" dirty="0">
                <a:solidFill>
                  <a:srgbClr val="000000"/>
                </a:solidFill>
                <a:sym typeface="Symbol" pitchFamily="-112" charset="2"/>
              </a:rPr>
              <a:t>r1</a:t>
            </a:r>
            <a:r>
              <a:rPr lang="en-US" sz="2400" dirty="0">
                <a:solidFill>
                  <a:srgbClr val="000000"/>
                </a:solidFill>
                <a:sym typeface="Symbol" pitchFamily="-112" charset="2"/>
              </a:rPr>
              <a:t>)</a:t>
            </a:r>
            <a:endParaRPr lang="en-GB" sz="2400" dirty="0">
              <a:solidFill>
                <a:srgbClr val="000000"/>
              </a:solidFill>
              <a:sym typeface="Symbol" pitchFamily="-112" charset="2"/>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dirty="0" smtClean="0"/>
              <a:t>Testing for coupling faults</a:t>
            </a:r>
            <a:endParaRPr lang="en-US" dirty="0"/>
          </a:p>
        </p:txBody>
      </p:sp>
      <p:sp>
        <p:nvSpPr>
          <p:cNvPr id="58371" name="Rectangle 3"/>
          <p:cNvSpPr>
            <a:spLocks noGrp="1" noChangeArrowheads="1"/>
          </p:cNvSpPr>
          <p:nvPr>
            <p:ph type="body" idx="1"/>
          </p:nvPr>
        </p:nvSpPr>
        <p:spPr>
          <a:xfrm>
            <a:off x="673606" y="2025527"/>
            <a:ext cx="7777343" cy="4124785"/>
          </a:xfrm>
        </p:spPr>
        <p:txBody>
          <a:bodyPr/>
          <a:lstStyle/>
          <a:p>
            <a:pPr>
              <a:spcBef>
                <a:spcPts val="600"/>
              </a:spcBef>
            </a:pPr>
            <a:r>
              <a:rPr lang="en-US" dirty="0" smtClean="0">
                <a:solidFill>
                  <a:srgbClr val="FF0000"/>
                </a:solidFill>
              </a:rPr>
              <a:t>An aggressor cell (coupling cell) can couple into its neighbor cell (victim, coupled cell) and cause it to go to an erroneous state (a), or cause it to falsely transition (</a:t>
            </a:r>
            <a:r>
              <a:rPr lang="en-US" dirty="0" err="1" smtClean="0">
                <a:solidFill>
                  <a:srgbClr val="FF0000"/>
                </a:solidFill>
              </a:rPr>
              <a:t>b</a:t>
            </a:r>
            <a:r>
              <a:rPr lang="en-US" dirty="0" smtClean="0">
                <a:solidFill>
                  <a:srgbClr val="FF0000"/>
                </a:solidFill>
              </a:rPr>
              <a:t>)</a:t>
            </a:r>
          </a:p>
          <a:p>
            <a:pPr>
              <a:spcBef>
                <a:spcPts val="600"/>
              </a:spcBef>
            </a:pPr>
            <a:r>
              <a:rPr lang="en-US" dirty="0" smtClean="0"/>
              <a:t>A victim cell must be read after an aggressor cell changes its state (a) </a:t>
            </a:r>
          </a:p>
          <a:p>
            <a:pPr>
              <a:spcBef>
                <a:spcPts val="600"/>
              </a:spcBef>
            </a:pPr>
            <a:r>
              <a:rPr lang="en-US" dirty="0" smtClean="0"/>
              <a:t>A victim cell must be read after an aggressor cell changes its state an odd number of times (</a:t>
            </a:r>
            <a:r>
              <a:rPr lang="en-US" dirty="0" err="1" smtClean="0"/>
              <a:t>b</a:t>
            </a:r>
            <a:r>
              <a:rPr lang="en-US" dirty="0" smtClean="0"/>
              <a:t>)</a:t>
            </a:r>
          </a:p>
          <a:p>
            <a:pPr>
              <a:spcBef>
                <a:spcPts val="600"/>
              </a:spcBef>
            </a:pPr>
            <a:r>
              <a:rPr lang="en-US" dirty="0" smtClean="0"/>
              <a:t>Many algorithms detect coupling faults: Marching </a:t>
            </a:r>
            <a:r>
              <a:rPr lang="en-US" dirty="0"/>
              <a:t>1/0, </a:t>
            </a:r>
            <a:r>
              <a:rPr lang="en-US" dirty="0" err="1"/>
              <a:t>Galpat</a:t>
            </a:r>
            <a:r>
              <a:rPr lang="en-US" dirty="0"/>
              <a:t>, Walking 1/</a:t>
            </a:r>
            <a:r>
              <a:rPr lang="en-US" dirty="0" smtClean="0"/>
              <a:t>0, various march tests</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dirty="0" smtClean="0"/>
              <a:t>Coupling faults</a:t>
            </a:r>
            <a:endParaRPr lang="en-US" dirty="0"/>
          </a:p>
        </p:txBody>
      </p:sp>
      <p:sp>
        <p:nvSpPr>
          <p:cNvPr id="58371" name="Rectangle 3"/>
          <p:cNvSpPr>
            <a:spLocks noGrp="1" noChangeArrowheads="1"/>
          </p:cNvSpPr>
          <p:nvPr>
            <p:ph type="body" idx="1"/>
          </p:nvPr>
        </p:nvSpPr>
        <p:spPr>
          <a:xfrm>
            <a:off x="673606" y="3220362"/>
            <a:ext cx="8025406" cy="2964740"/>
          </a:xfrm>
        </p:spPr>
        <p:txBody>
          <a:bodyPr/>
          <a:lstStyle/>
          <a:p>
            <a:pPr>
              <a:spcBef>
                <a:spcPts val="600"/>
              </a:spcBef>
            </a:pPr>
            <a:r>
              <a:rPr lang="en-US" dirty="0" smtClean="0"/>
              <a:t>A write operation which generates transition 0-1 or 1-0 in an aggressor cell changes the content of a victim cell (dynamic coupling fault)</a:t>
            </a:r>
          </a:p>
          <a:p>
            <a:pPr>
              <a:spcBef>
                <a:spcPts val="600"/>
              </a:spcBef>
            </a:pPr>
            <a:r>
              <a:rPr lang="en-US" dirty="0" smtClean="0"/>
              <a:t>A transition in an aggressor cell forces the content of a victim cell to a certain value (set/reset coupling fault)</a:t>
            </a:r>
          </a:p>
          <a:p>
            <a:pPr>
              <a:spcBef>
                <a:spcPts val="600"/>
              </a:spcBef>
            </a:pPr>
            <a:r>
              <a:rPr lang="en-US" dirty="0" smtClean="0"/>
              <a:t>A transition in an aggressor cell inverts the content of a victim cell (inversion coupling fault)</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80" name="Rectangle 4"/>
          <p:cNvSpPr>
            <a:spLocks noGrp="1" noChangeArrowheads="1"/>
          </p:cNvSpPr>
          <p:nvPr>
            <p:ph type="title"/>
          </p:nvPr>
        </p:nvSpPr>
        <p:spPr/>
        <p:txBody>
          <a:bodyPr/>
          <a:lstStyle/>
          <a:p>
            <a:r>
              <a:rPr lang="en-US" dirty="0" smtClean="0"/>
              <a:t>Linked faults</a:t>
            </a:r>
            <a:endParaRPr lang="en-US" dirty="0"/>
          </a:p>
        </p:txBody>
      </p:sp>
      <p:grpSp>
        <p:nvGrpSpPr>
          <p:cNvPr id="2" name="Group 20"/>
          <p:cNvGrpSpPr>
            <a:grpSpLocks/>
          </p:cNvGrpSpPr>
          <p:nvPr/>
        </p:nvGrpSpPr>
        <p:grpSpPr bwMode="auto">
          <a:xfrm>
            <a:off x="1347306" y="1173163"/>
            <a:ext cx="1379537" cy="1135062"/>
            <a:chOff x="249" y="799"/>
            <a:chExt cx="869" cy="715"/>
          </a:xfrm>
        </p:grpSpPr>
        <p:sp>
          <p:nvSpPr>
            <p:cNvPr id="75782" name="Rectangle 6"/>
            <p:cNvSpPr>
              <a:spLocks noChangeArrowheads="1"/>
            </p:cNvSpPr>
            <p:nvPr/>
          </p:nvSpPr>
          <p:spPr bwMode="auto">
            <a:xfrm>
              <a:off x="262" y="1116"/>
              <a:ext cx="181" cy="181"/>
            </a:xfrm>
            <a:prstGeom prst="rect">
              <a:avLst/>
            </a:prstGeom>
            <a:solidFill>
              <a:srgbClr val="BFBFBF"/>
            </a:solidFill>
            <a:ln w="9525">
              <a:solidFill>
                <a:schemeClr val="tx1"/>
              </a:solidFill>
              <a:miter lim="800000"/>
              <a:headEnd/>
              <a:tailEnd/>
            </a:ln>
            <a:effectLst>
              <a:outerShdw blurRad="25400" dist="12700" dir="2700000">
                <a:srgbClr val="000000">
                  <a:alpha val="43000"/>
                </a:srgbClr>
              </a:outerShdw>
            </a:effectLst>
          </p:spPr>
          <p:txBody>
            <a:bodyPr wrap="none" anchor="ctr">
              <a:prstTxWarp prst="textNoShape">
                <a:avLst/>
              </a:prstTxWarp>
            </a:bodyPr>
            <a:lstStyle/>
            <a:p>
              <a:endParaRPr lang="en-US"/>
            </a:p>
          </p:txBody>
        </p:sp>
        <p:sp>
          <p:nvSpPr>
            <p:cNvPr id="75783" name="Rectangle 7"/>
            <p:cNvSpPr>
              <a:spLocks noChangeArrowheads="1"/>
            </p:cNvSpPr>
            <p:nvPr/>
          </p:nvSpPr>
          <p:spPr bwMode="auto">
            <a:xfrm>
              <a:off x="937" y="1116"/>
              <a:ext cx="181" cy="181"/>
            </a:xfrm>
            <a:prstGeom prst="rect">
              <a:avLst/>
            </a:prstGeom>
            <a:solidFill>
              <a:srgbClr val="FFFFFF"/>
            </a:solidFill>
            <a:ln w="9525">
              <a:solidFill>
                <a:schemeClr val="tx1"/>
              </a:solidFill>
              <a:miter lim="800000"/>
              <a:headEnd/>
              <a:tailEnd/>
            </a:ln>
            <a:effectLst>
              <a:outerShdw blurRad="25400" dist="12700" dir="2700000">
                <a:srgbClr val="000000">
                  <a:alpha val="43000"/>
                </a:srgbClr>
              </a:outerShdw>
            </a:effectLst>
          </p:spPr>
          <p:txBody>
            <a:bodyPr wrap="none" anchor="ctr">
              <a:prstTxWarp prst="textNoShape">
                <a:avLst/>
              </a:prstTxWarp>
            </a:bodyPr>
            <a:lstStyle/>
            <a:p>
              <a:endParaRPr lang="en-US"/>
            </a:p>
          </p:txBody>
        </p:sp>
        <p:sp>
          <p:nvSpPr>
            <p:cNvPr id="75784" name="Freeform 8"/>
            <p:cNvSpPr>
              <a:spLocks/>
            </p:cNvSpPr>
            <p:nvPr/>
          </p:nvSpPr>
          <p:spPr bwMode="auto">
            <a:xfrm>
              <a:off x="353" y="823"/>
              <a:ext cx="680" cy="408"/>
            </a:xfrm>
            <a:custGeom>
              <a:avLst/>
              <a:gdLst/>
              <a:ahLst/>
              <a:cxnLst>
                <a:cxn ang="0">
                  <a:pos x="0" y="363"/>
                </a:cxn>
                <a:cxn ang="0">
                  <a:pos x="0" y="0"/>
                </a:cxn>
                <a:cxn ang="0">
                  <a:pos x="680" y="0"/>
                </a:cxn>
                <a:cxn ang="0">
                  <a:pos x="680" y="408"/>
                </a:cxn>
              </a:cxnLst>
              <a:rect l="0" t="0" r="r" b="b"/>
              <a:pathLst>
                <a:path w="680" h="408">
                  <a:moveTo>
                    <a:pt x="0" y="363"/>
                  </a:moveTo>
                  <a:lnTo>
                    <a:pt x="0" y="0"/>
                  </a:lnTo>
                  <a:lnTo>
                    <a:pt x="680" y="0"/>
                  </a:lnTo>
                  <a:lnTo>
                    <a:pt x="680" y="408"/>
                  </a:lnTo>
                </a:path>
              </a:pathLst>
            </a:custGeom>
            <a:noFill/>
            <a:ln w="19050" cap="flat" cmpd="sng" algn="ctr">
              <a:solidFill>
                <a:schemeClr val="tx1"/>
              </a:solidFill>
              <a:prstDash val="solid"/>
              <a:round/>
              <a:headEnd type="oval" w="med" len="med"/>
              <a:tailEnd type="triangle" w="med" len="med"/>
            </a:ln>
            <a:effectLst/>
          </p:spPr>
          <p:txBody>
            <a:bodyPr>
              <a:prstTxWarp prst="textNoShape">
                <a:avLst/>
              </a:prstTxWarp>
            </a:bodyPr>
            <a:lstStyle/>
            <a:p>
              <a:endParaRPr lang="en-US"/>
            </a:p>
          </p:txBody>
        </p:sp>
        <p:sp>
          <p:nvSpPr>
            <p:cNvPr id="75785" name="Text Box 9"/>
            <p:cNvSpPr txBox="1">
              <a:spLocks noChangeArrowheads="1"/>
            </p:cNvSpPr>
            <p:nvPr/>
          </p:nvSpPr>
          <p:spPr bwMode="auto">
            <a:xfrm>
              <a:off x="489" y="799"/>
              <a:ext cx="363" cy="231"/>
            </a:xfrm>
            <a:prstGeom prst="rect">
              <a:avLst/>
            </a:prstGeom>
            <a:noFill/>
            <a:ln w="9525">
              <a:noFill/>
              <a:miter lim="800000"/>
              <a:headEnd/>
              <a:tailEnd/>
            </a:ln>
            <a:effectLst/>
          </p:spPr>
          <p:txBody>
            <a:bodyPr wrap="none">
              <a:prstTxWarp prst="textNoShape">
                <a:avLst/>
              </a:prstTxWarp>
              <a:spAutoFit/>
            </a:bodyPr>
            <a:lstStyle/>
            <a:p>
              <a:r>
                <a:rPr lang="en-GB" dirty="0" err="1">
                  <a:sym typeface="Symbol" pitchFamily="-112" charset="2"/>
                </a:rPr>
                <a:t></a:t>
              </a:r>
              <a:r>
                <a:rPr lang="pl-PL" dirty="0">
                  <a:sym typeface="Symbol" pitchFamily="-112" charset="2"/>
                </a:rPr>
                <a:t>, 1</a:t>
              </a:r>
              <a:endParaRPr lang="en-GB" dirty="0">
                <a:sym typeface="Symbol" pitchFamily="-112" charset="2"/>
              </a:endParaRPr>
            </a:p>
          </p:txBody>
        </p:sp>
        <p:sp>
          <p:nvSpPr>
            <p:cNvPr id="75786" name="Text Box 10"/>
            <p:cNvSpPr txBox="1">
              <a:spLocks noChangeArrowheads="1"/>
            </p:cNvSpPr>
            <p:nvPr/>
          </p:nvSpPr>
          <p:spPr bwMode="auto">
            <a:xfrm>
              <a:off x="249" y="1283"/>
              <a:ext cx="196" cy="231"/>
            </a:xfrm>
            <a:prstGeom prst="rect">
              <a:avLst/>
            </a:prstGeom>
            <a:noFill/>
            <a:ln w="9525">
              <a:noFill/>
              <a:miter lim="800000"/>
              <a:headEnd/>
              <a:tailEnd/>
            </a:ln>
            <a:effectLst/>
          </p:spPr>
          <p:txBody>
            <a:bodyPr wrap="none">
              <a:prstTxWarp prst="textNoShape">
                <a:avLst/>
              </a:prstTxWarp>
              <a:spAutoFit/>
            </a:bodyPr>
            <a:lstStyle/>
            <a:p>
              <a:r>
                <a:rPr lang="pl-PL"/>
                <a:t>a</a:t>
              </a:r>
              <a:endParaRPr lang="en-GB"/>
            </a:p>
          </p:txBody>
        </p:sp>
        <p:sp>
          <p:nvSpPr>
            <p:cNvPr id="75787" name="Text Box 11"/>
            <p:cNvSpPr txBox="1">
              <a:spLocks noChangeArrowheads="1"/>
            </p:cNvSpPr>
            <p:nvPr/>
          </p:nvSpPr>
          <p:spPr bwMode="auto">
            <a:xfrm>
              <a:off x="921" y="1283"/>
              <a:ext cx="196" cy="231"/>
            </a:xfrm>
            <a:prstGeom prst="rect">
              <a:avLst/>
            </a:prstGeom>
            <a:noFill/>
            <a:ln w="9525">
              <a:noFill/>
              <a:miter lim="800000"/>
              <a:headEnd/>
              <a:tailEnd/>
            </a:ln>
            <a:effectLst/>
          </p:spPr>
          <p:txBody>
            <a:bodyPr wrap="none">
              <a:prstTxWarp prst="textNoShape">
                <a:avLst/>
              </a:prstTxWarp>
              <a:spAutoFit/>
            </a:bodyPr>
            <a:lstStyle/>
            <a:p>
              <a:r>
                <a:rPr lang="pl-PL"/>
                <a:t>b</a:t>
              </a:r>
              <a:endParaRPr lang="en-GB"/>
            </a:p>
          </p:txBody>
        </p:sp>
      </p:grpSp>
      <p:grpSp>
        <p:nvGrpSpPr>
          <p:cNvPr id="3" name="Group 21"/>
          <p:cNvGrpSpPr>
            <a:grpSpLocks/>
          </p:cNvGrpSpPr>
          <p:nvPr/>
        </p:nvGrpSpPr>
        <p:grpSpPr bwMode="auto">
          <a:xfrm>
            <a:off x="4056063" y="1173163"/>
            <a:ext cx="1379537" cy="1135062"/>
            <a:chOff x="1392" y="814"/>
            <a:chExt cx="869" cy="715"/>
          </a:xfrm>
        </p:grpSpPr>
        <p:sp>
          <p:nvSpPr>
            <p:cNvPr id="75790" name="Rectangle 14"/>
            <p:cNvSpPr>
              <a:spLocks noChangeArrowheads="1"/>
            </p:cNvSpPr>
            <p:nvPr/>
          </p:nvSpPr>
          <p:spPr bwMode="auto">
            <a:xfrm>
              <a:off x="1405" y="1131"/>
              <a:ext cx="181" cy="181"/>
            </a:xfrm>
            <a:prstGeom prst="rect">
              <a:avLst/>
            </a:prstGeom>
            <a:solidFill>
              <a:srgbClr val="BFBFBF"/>
            </a:solidFill>
            <a:ln w="9525">
              <a:solidFill>
                <a:schemeClr val="tx1"/>
              </a:solidFill>
              <a:miter lim="800000"/>
              <a:headEnd/>
              <a:tailEnd/>
            </a:ln>
            <a:effectLst>
              <a:outerShdw blurRad="25400" dist="12700" dir="2700000">
                <a:srgbClr val="000000">
                  <a:alpha val="43000"/>
                </a:srgbClr>
              </a:outerShdw>
            </a:effectLst>
          </p:spPr>
          <p:txBody>
            <a:bodyPr wrap="none" anchor="ctr">
              <a:prstTxWarp prst="textNoShape">
                <a:avLst/>
              </a:prstTxWarp>
            </a:bodyPr>
            <a:lstStyle/>
            <a:p>
              <a:endParaRPr lang="en-US"/>
            </a:p>
          </p:txBody>
        </p:sp>
        <p:sp>
          <p:nvSpPr>
            <p:cNvPr id="75791" name="Rectangle 15"/>
            <p:cNvSpPr>
              <a:spLocks noChangeArrowheads="1"/>
            </p:cNvSpPr>
            <p:nvPr/>
          </p:nvSpPr>
          <p:spPr bwMode="auto">
            <a:xfrm>
              <a:off x="2080" y="1131"/>
              <a:ext cx="181" cy="181"/>
            </a:xfrm>
            <a:prstGeom prst="rect">
              <a:avLst/>
            </a:prstGeom>
            <a:solidFill>
              <a:schemeClr val="bg1"/>
            </a:solidFill>
            <a:ln w="9525">
              <a:solidFill>
                <a:schemeClr val="tx1"/>
              </a:solidFill>
              <a:miter lim="800000"/>
              <a:headEnd/>
              <a:tailEnd/>
            </a:ln>
            <a:effectLst>
              <a:outerShdw blurRad="25400" dist="12700" dir="2700000">
                <a:srgbClr val="000000">
                  <a:alpha val="43000"/>
                </a:srgbClr>
              </a:outerShdw>
            </a:effectLst>
          </p:spPr>
          <p:txBody>
            <a:bodyPr wrap="none" anchor="ctr">
              <a:prstTxWarp prst="textNoShape">
                <a:avLst/>
              </a:prstTxWarp>
            </a:bodyPr>
            <a:lstStyle/>
            <a:p>
              <a:endParaRPr lang="en-US"/>
            </a:p>
          </p:txBody>
        </p:sp>
        <p:sp>
          <p:nvSpPr>
            <p:cNvPr id="75792" name="Freeform 16"/>
            <p:cNvSpPr>
              <a:spLocks/>
            </p:cNvSpPr>
            <p:nvPr/>
          </p:nvSpPr>
          <p:spPr bwMode="auto">
            <a:xfrm>
              <a:off x="1496" y="838"/>
              <a:ext cx="680" cy="408"/>
            </a:xfrm>
            <a:custGeom>
              <a:avLst/>
              <a:gdLst/>
              <a:ahLst/>
              <a:cxnLst>
                <a:cxn ang="0">
                  <a:pos x="0" y="363"/>
                </a:cxn>
                <a:cxn ang="0">
                  <a:pos x="0" y="0"/>
                </a:cxn>
                <a:cxn ang="0">
                  <a:pos x="680" y="0"/>
                </a:cxn>
                <a:cxn ang="0">
                  <a:pos x="680" y="408"/>
                </a:cxn>
              </a:cxnLst>
              <a:rect l="0" t="0" r="r" b="b"/>
              <a:pathLst>
                <a:path w="680" h="408">
                  <a:moveTo>
                    <a:pt x="0" y="363"/>
                  </a:moveTo>
                  <a:lnTo>
                    <a:pt x="0" y="0"/>
                  </a:lnTo>
                  <a:lnTo>
                    <a:pt x="680" y="0"/>
                  </a:lnTo>
                  <a:lnTo>
                    <a:pt x="680" y="408"/>
                  </a:lnTo>
                </a:path>
              </a:pathLst>
            </a:custGeom>
            <a:noFill/>
            <a:ln w="19050" cap="flat" cmpd="sng" algn="ctr">
              <a:solidFill>
                <a:schemeClr val="tx1"/>
              </a:solidFill>
              <a:prstDash val="solid"/>
              <a:round/>
              <a:headEnd type="oval" w="med" len="med"/>
              <a:tailEnd type="triangle" w="med" len="med"/>
            </a:ln>
            <a:effectLst/>
          </p:spPr>
          <p:txBody>
            <a:bodyPr>
              <a:prstTxWarp prst="textNoShape">
                <a:avLst/>
              </a:prstTxWarp>
            </a:bodyPr>
            <a:lstStyle/>
            <a:p>
              <a:endParaRPr lang="en-US"/>
            </a:p>
          </p:txBody>
        </p:sp>
        <p:sp>
          <p:nvSpPr>
            <p:cNvPr id="75793" name="Text Box 17"/>
            <p:cNvSpPr txBox="1">
              <a:spLocks noChangeArrowheads="1"/>
            </p:cNvSpPr>
            <p:nvPr/>
          </p:nvSpPr>
          <p:spPr bwMode="auto">
            <a:xfrm>
              <a:off x="1632" y="814"/>
              <a:ext cx="363" cy="231"/>
            </a:xfrm>
            <a:prstGeom prst="rect">
              <a:avLst/>
            </a:prstGeom>
            <a:noFill/>
            <a:ln w="9525">
              <a:noFill/>
              <a:miter lim="800000"/>
              <a:headEnd/>
              <a:tailEnd/>
            </a:ln>
            <a:effectLst/>
          </p:spPr>
          <p:txBody>
            <a:bodyPr wrap="none">
              <a:prstTxWarp prst="textNoShape">
                <a:avLst/>
              </a:prstTxWarp>
              <a:spAutoFit/>
            </a:bodyPr>
            <a:lstStyle/>
            <a:p>
              <a:r>
                <a:rPr lang="en-GB" dirty="0" err="1">
                  <a:sym typeface="Symbol" pitchFamily="-112" charset="2"/>
                </a:rPr>
                <a:t></a:t>
              </a:r>
              <a:r>
                <a:rPr lang="pl-PL" dirty="0">
                  <a:sym typeface="Symbol" pitchFamily="-112" charset="2"/>
                </a:rPr>
                <a:t>, 0</a:t>
              </a:r>
              <a:endParaRPr lang="en-GB" dirty="0">
                <a:sym typeface="Symbol" pitchFamily="-112" charset="2"/>
              </a:endParaRPr>
            </a:p>
          </p:txBody>
        </p:sp>
        <p:sp>
          <p:nvSpPr>
            <p:cNvPr id="75794" name="Text Box 18"/>
            <p:cNvSpPr txBox="1">
              <a:spLocks noChangeArrowheads="1"/>
            </p:cNvSpPr>
            <p:nvPr/>
          </p:nvSpPr>
          <p:spPr bwMode="auto">
            <a:xfrm>
              <a:off x="1392" y="1298"/>
              <a:ext cx="188" cy="231"/>
            </a:xfrm>
            <a:prstGeom prst="rect">
              <a:avLst/>
            </a:prstGeom>
            <a:noFill/>
            <a:ln w="9525">
              <a:noFill/>
              <a:miter lim="800000"/>
              <a:headEnd/>
              <a:tailEnd/>
            </a:ln>
            <a:effectLst/>
          </p:spPr>
          <p:txBody>
            <a:bodyPr wrap="none">
              <a:prstTxWarp prst="textNoShape">
                <a:avLst/>
              </a:prstTxWarp>
              <a:spAutoFit/>
            </a:bodyPr>
            <a:lstStyle/>
            <a:p>
              <a:r>
                <a:rPr lang="pl-PL"/>
                <a:t>c</a:t>
              </a:r>
              <a:endParaRPr lang="en-GB"/>
            </a:p>
          </p:txBody>
        </p:sp>
        <p:sp>
          <p:nvSpPr>
            <p:cNvPr id="75795" name="Text Box 19"/>
            <p:cNvSpPr txBox="1">
              <a:spLocks noChangeArrowheads="1"/>
            </p:cNvSpPr>
            <p:nvPr/>
          </p:nvSpPr>
          <p:spPr bwMode="auto">
            <a:xfrm>
              <a:off x="2064" y="1298"/>
              <a:ext cx="196" cy="231"/>
            </a:xfrm>
            <a:prstGeom prst="rect">
              <a:avLst/>
            </a:prstGeom>
            <a:noFill/>
            <a:ln w="9525">
              <a:noFill/>
              <a:miter lim="800000"/>
              <a:headEnd/>
              <a:tailEnd/>
            </a:ln>
            <a:effectLst/>
          </p:spPr>
          <p:txBody>
            <a:bodyPr wrap="none">
              <a:prstTxWarp prst="textNoShape">
                <a:avLst/>
              </a:prstTxWarp>
              <a:spAutoFit/>
            </a:bodyPr>
            <a:lstStyle/>
            <a:p>
              <a:r>
                <a:rPr lang="pl-PL"/>
                <a:t>d</a:t>
              </a:r>
              <a:endParaRPr lang="en-GB"/>
            </a:p>
          </p:txBody>
        </p:sp>
      </p:grpSp>
      <p:sp>
        <p:nvSpPr>
          <p:cNvPr id="75799" name="Rectangle 23"/>
          <p:cNvSpPr>
            <a:spLocks noChangeArrowheads="1"/>
          </p:cNvSpPr>
          <p:nvPr/>
        </p:nvSpPr>
        <p:spPr bwMode="auto">
          <a:xfrm>
            <a:off x="1522172" y="4769105"/>
            <a:ext cx="287337" cy="287338"/>
          </a:xfrm>
          <a:prstGeom prst="rect">
            <a:avLst/>
          </a:prstGeom>
          <a:solidFill>
            <a:srgbClr val="BFBFBF"/>
          </a:solidFill>
          <a:ln w="9525">
            <a:solidFill>
              <a:schemeClr val="tx1"/>
            </a:solidFill>
            <a:miter lim="800000"/>
            <a:headEnd/>
            <a:tailEnd/>
          </a:ln>
          <a:effectLst>
            <a:outerShdw blurRad="25400" dist="12700" dir="2700000">
              <a:srgbClr val="000000">
                <a:alpha val="43000"/>
              </a:srgbClr>
            </a:outerShdw>
          </a:effectLst>
        </p:spPr>
        <p:txBody>
          <a:bodyPr wrap="none" anchor="ctr">
            <a:prstTxWarp prst="textNoShape">
              <a:avLst/>
            </a:prstTxWarp>
          </a:bodyPr>
          <a:lstStyle/>
          <a:p>
            <a:endParaRPr lang="en-US"/>
          </a:p>
        </p:txBody>
      </p:sp>
      <p:sp>
        <p:nvSpPr>
          <p:cNvPr id="75800" name="Rectangle 24"/>
          <p:cNvSpPr>
            <a:spLocks noChangeArrowheads="1"/>
          </p:cNvSpPr>
          <p:nvPr/>
        </p:nvSpPr>
        <p:spPr bwMode="auto">
          <a:xfrm>
            <a:off x="2593734" y="4769105"/>
            <a:ext cx="287338" cy="287338"/>
          </a:xfrm>
          <a:prstGeom prst="rect">
            <a:avLst/>
          </a:prstGeom>
          <a:solidFill>
            <a:srgbClr val="BFBFBF"/>
          </a:solidFill>
          <a:ln w="9525">
            <a:solidFill>
              <a:schemeClr val="tx1"/>
            </a:solidFill>
            <a:miter lim="800000"/>
            <a:headEnd/>
            <a:tailEnd/>
          </a:ln>
          <a:effectLst>
            <a:outerShdw blurRad="25400" dist="12700" dir="2700000">
              <a:srgbClr val="000000">
                <a:alpha val="43000"/>
              </a:srgbClr>
            </a:outerShdw>
          </a:effectLst>
        </p:spPr>
        <p:txBody>
          <a:bodyPr wrap="none" anchor="ctr">
            <a:prstTxWarp prst="textNoShape">
              <a:avLst/>
            </a:prstTxWarp>
          </a:bodyPr>
          <a:lstStyle/>
          <a:p>
            <a:endParaRPr lang="en-US"/>
          </a:p>
        </p:txBody>
      </p:sp>
      <p:sp>
        <p:nvSpPr>
          <p:cNvPr id="75802" name="Text Box 26"/>
          <p:cNvSpPr txBox="1">
            <a:spLocks noChangeArrowheads="1"/>
          </p:cNvSpPr>
          <p:nvPr/>
        </p:nvSpPr>
        <p:spPr bwMode="auto">
          <a:xfrm>
            <a:off x="3027122" y="5205668"/>
            <a:ext cx="576262" cy="366712"/>
          </a:xfrm>
          <a:prstGeom prst="rect">
            <a:avLst/>
          </a:prstGeom>
          <a:noFill/>
          <a:ln w="9525">
            <a:noFill/>
            <a:miter lim="800000"/>
            <a:headEnd/>
            <a:tailEnd/>
          </a:ln>
          <a:effectLst/>
        </p:spPr>
        <p:txBody>
          <a:bodyPr wrap="none">
            <a:prstTxWarp prst="textNoShape">
              <a:avLst/>
            </a:prstTxWarp>
            <a:spAutoFit/>
          </a:bodyPr>
          <a:lstStyle/>
          <a:p>
            <a:r>
              <a:rPr lang="en-GB" dirty="0" err="1">
                <a:sym typeface="Symbol" pitchFamily="-112" charset="2"/>
              </a:rPr>
              <a:t></a:t>
            </a:r>
            <a:r>
              <a:rPr lang="pl-PL" dirty="0">
                <a:sym typeface="Symbol" pitchFamily="-112" charset="2"/>
              </a:rPr>
              <a:t>, 0</a:t>
            </a:r>
            <a:endParaRPr lang="en-GB" dirty="0">
              <a:sym typeface="Symbol" pitchFamily="-112" charset="2"/>
            </a:endParaRPr>
          </a:p>
        </p:txBody>
      </p:sp>
      <p:sp>
        <p:nvSpPr>
          <p:cNvPr id="75803" name="Text Box 27"/>
          <p:cNvSpPr txBox="1">
            <a:spLocks noChangeArrowheads="1"/>
          </p:cNvSpPr>
          <p:nvPr/>
        </p:nvSpPr>
        <p:spPr bwMode="auto">
          <a:xfrm>
            <a:off x="1509472" y="4429380"/>
            <a:ext cx="311150" cy="366713"/>
          </a:xfrm>
          <a:prstGeom prst="rect">
            <a:avLst/>
          </a:prstGeom>
          <a:noFill/>
          <a:ln w="9525">
            <a:noFill/>
            <a:miter lim="800000"/>
            <a:headEnd/>
            <a:tailEnd/>
          </a:ln>
          <a:effectLst/>
        </p:spPr>
        <p:txBody>
          <a:bodyPr wrap="none">
            <a:prstTxWarp prst="textNoShape">
              <a:avLst/>
            </a:prstTxWarp>
            <a:spAutoFit/>
          </a:bodyPr>
          <a:lstStyle/>
          <a:p>
            <a:r>
              <a:rPr lang="pl-PL"/>
              <a:t>a</a:t>
            </a:r>
            <a:endParaRPr lang="en-GB"/>
          </a:p>
        </p:txBody>
      </p:sp>
      <p:sp>
        <p:nvSpPr>
          <p:cNvPr id="75804" name="Text Box 28"/>
          <p:cNvSpPr txBox="1">
            <a:spLocks noChangeArrowheads="1"/>
          </p:cNvSpPr>
          <p:nvPr/>
        </p:nvSpPr>
        <p:spPr bwMode="auto">
          <a:xfrm>
            <a:off x="2576272" y="4429380"/>
            <a:ext cx="298450" cy="366713"/>
          </a:xfrm>
          <a:prstGeom prst="rect">
            <a:avLst/>
          </a:prstGeom>
          <a:noFill/>
          <a:ln w="9525">
            <a:noFill/>
            <a:miter lim="800000"/>
            <a:headEnd/>
            <a:tailEnd/>
          </a:ln>
          <a:effectLst/>
        </p:spPr>
        <p:txBody>
          <a:bodyPr wrap="none">
            <a:prstTxWarp prst="textNoShape">
              <a:avLst/>
            </a:prstTxWarp>
            <a:spAutoFit/>
          </a:bodyPr>
          <a:lstStyle/>
          <a:p>
            <a:r>
              <a:rPr lang="pl-PL"/>
              <a:t>c</a:t>
            </a:r>
            <a:endParaRPr lang="en-GB"/>
          </a:p>
        </p:txBody>
      </p:sp>
      <p:sp>
        <p:nvSpPr>
          <p:cNvPr id="75805" name="Rectangle 29"/>
          <p:cNvSpPr>
            <a:spLocks noChangeArrowheads="1"/>
          </p:cNvSpPr>
          <p:nvPr/>
        </p:nvSpPr>
        <p:spPr bwMode="auto">
          <a:xfrm>
            <a:off x="3735147" y="4769105"/>
            <a:ext cx="287337" cy="287338"/>
          </a:xfrm>
          <a:prstGeom prst="rect">
            <a:avLst/>
          </a:prstGeom>
          <a:solidFill>
            <a:srgbClr val="FFFFFF"/>
          </a:solidFill>
          <a:ln w="9525">
            <a:solidFill>
              <a:schemeClr val="tx1"/>
            </a:solidFill>
            <a:miter lim="800000"/>
            <a:headEnd/>
            <a:tailEnd/>
          </a:ln>
          <a:effectLst>
            <a:outerShdw blurRad="25400" dist="12700" dir="2700000">
              <a:srgbClr val="000000">
                <a:alpha val="43000"/>
              </a:srgbClr>
            </a:outerShdw>
          </a:effectLst>
        </p:spPr>
        <p:txBody>
          <a:bodyPr wrap="none" anchor="ctr">
            <a:prstTxWarp prst="textNoShape">
              <a:avLst/>
            </a:prstTxWarp>
          </a:bodyPr>
          <a:lstStyle/>
          <a:p>
            <a:endParaRPr lang="en-US"/>
          </a:p>
        </p:txBody>
      </p:sp>
      <p:sp>
        <p:nvSpPr>
          <p:cNvPr id="75806" name="Text Box 30"/>
          <p:cNvSpPr txBox="1">
            <a:spLocks noChangeArrowheads="1"/>
          </p:cNvSpPr>
          <p:nvPr/>
        </p:nvSpPr>
        <p:spPr bwMode="auto">
          <a:xfrm>
            <a:off x="3560522" y="4429380"/>
            <a:ext cx="698500" cy="366713"/>
          </a:xfrm>
          <a:prstGeom prst="rect">
            <a:avLst/>
          </a:prstGeom>
          <a:noFill/>
          <a:ln w="9525">
            <a:noFill/>
            <a:miter lim="800000"/>
            <a:headEnd/>
            <a:tailEnd/>
          </a:ln>
          <a:effectLst/>
        </p:spPr>
        <p:txBody>
          <a:bodyPr wrap="none">
            <a:prstTxWarp prst="textNoShape">
              <a:avLst/>
            </a:prstTxWarp>
            <a:spAutoFit/>
          </a:bodyPr>
          <a:lstStyle/>
          <a:p>
            <a:r>
              <a:rPr lang="pl-PL"/>
              <a:t>b = d</a:t>
            </a:r>
            <a:endParaRPr lang="en-GB"/>
          </a:p>
        </p:txBody>
      </p:sp>
      <p:sp>
        <p:nvSpPr>
          <p:cNvPr id="75807" name="Freeform 31"/>
          <p:cNvSpPr>
            <a:spLocks/>
          </p:cNvSpPr>
          <p:nvPr/>
        </p:nvSpPr>
        <p:spPr bwMode="auto">
          <a:xfrm flipV="1">
            <a:off x="2712797" y="4958018"/>
            <a:ext cx="1152525" cy="576262"/>
          </a:xfrm>
          <a:custGeom>
            <a:avLst/>
            <a:gdLst/>
            <a:ahLst/>
            <a:cxnLst>
              <a:cxn ang="0">
                <a:pos x="0" y="363"/>
              </a:cxn>
              <a:cxn ang="0">
                <a:pos x="0" y="0"/>
              </a:cxn>
              <a:cxn ang="0">
                <a:pos x="680" y="0"/>
              </a:cxn>
            </a:cxnLst>
            <a:rect l="0" t="0" r="r" b="b"/>
            <a:pathLst>
              <a:path w="680" h="363">
                <a:moveTo>
                  <a:pt x="0" y="363"/>
                </a:moveTo>
                <a:lnTo>
                  <a:pt x="0" y="0"/>
                </a:lnTo>
                <a:lnTo>
                  <a:pt x="680" y="0"/>
                </a:lnTo>
              </a:path>
            </a:pathLst>
          </a:custGeom>
          <a:noFill/>
          <a:ln w="19050" cap="flat" cmpd="sng" algn="ctr">
            <a:solidFill>
              <a:schemeClr val="tx1"/>
            </a:solidFill>
            <a:prstDash val="solid"/>
            <a:round/>
            <a:headEnd type="oval" w="med" len="med"/>
            <a:tailEnd type="triangle" w="med" len="med"/>
          </a:ln>
          <a:effectLst/>
        </p:spPr>
        <p:txBody>
          <a:bodyPr>
            <a:prstTxWarp prst="textNoShape">
              <a:avLst/>
            </a:prstTxWarp>
          </a:bodyPr>
          <a:lstStyle/>
          <a:p>
            <a:endParaRPr lang="en-US"/>
          </a:p>
        </p:txBody>
      </p:sp>
      <p:sp>
        <p:nvSpPr>
          <p:cNvPr id="75801" name="Freeform 25"/>
          <p:cNvSpPr>
            <a:spLocks/>
          </p:cNvSpPr>
          <p:nvPr/>
        </p:nvSpPr>
        <p:spPr bwMode="auto">
          <a:xfrm flipV="1">
            <a:off x="1653934" y="4840543"/>
            <a:ext cx="2211388" cy="1079500"/>
          </a:xfrm>
          <a:custGeom>
            <a:avLst/>
            <a:gdLst/>
            <a:ahLst/>
            <a:cxnLst>
              <a:cxn ang="0">
                <a:pos x="0" y="363"/>
              </a:cxn>
              <a:cxn ang="0">
                <a:pos x="0" y="0"/>
              </a:cxn>
              <a:cxn ang="0">
                <a:pos x="680" y="0"/>
              </a:cxn>
              <a:cxn ang="0">
                <a:pos x="680" y="408"/>
              </a:cxn>
            </a:cxnLst>
            <a:rect l="0" t="0" r="r" b="b"/>
            <a:pathLst>
              <a:path w="680" h="408">
                <a:moveTo>
                  <a:pt x="0" y="363"/>
                </a:moveTo>
                <a:lnTo>
                  <a:pt x="0" y="0"/>
                </a:lnTo>
                <a:lnTo>
                  <a:pt x="680" y="0"/>
                </a:lnTo>
                <a:lnTo>
                  <a:pt x="680" y="408"/>
                </a:lnTo>
              </a:path>
            </a:pathLst>
          </a:custGeom>
          <a:noFill/>
          <a:ln w="19050" cap="flat" cmpd="sng" algn="ctr">
            <a:solidFill>
              <a:schemeClr val="tx1"/>
            </a:solidFill>
            <a:prstDash val="solid"/>
            <a:round/>
            <a:headEnd type="oval" w="med" len="med"/>
            <a:tailEnd type="triangle" w="med" len="med"/>
          </a:ln>
          <a:effectLst/>
        </p:spPr>
        <p:txBody>
          <a:bodyPr>
            <a:prstTxWarp prst="textNoShape">
              <a:avLst/>
            </a:prstTxWarp>
          </a:bodyPr>
          <a:lstStyle/>
          <a:p>
            <a:endParaRPr lang="en-US"/>
          </a:p>
        </p:txBody>
      </p:sp>
      <p:sp>
        <p:nvSpPr>
          <p:cNvPr id="75808" name="Text Box 32"/>
          <p:cNvSpPr txBox="1">
            <a:spLocks noChangeArrowheads="1"/>
          </p:cNvSpPr>
          <p:nvPr/>
        </p:nvSpPr>
        <p:spPr bwMode="auto">
          <a:xfrm>
            <a:off x="1957147" y="5581905"/>
            <a:ext cx="576262" cy="366713"/>
          </a:xfrm>
          <a:prstGeom prst="rect">
            <a:avLst/>
          </a:prstGeom>
          <a:noFill/>
          <a:ln w="9525">
            <a:noFill/>
            <a:miter lim="800000"/>
            <a:headEnd/>
            <a:tailEnd/>
          </a:ln>
          <a:effectLst/>
        </p:spPr>
        <p:txBody>
          <a:bodyPr wrap="none">
            <a:prstTxWarp prst="textNoShape">
              <a:avLst/>
            </a:prstTxWarp>
            <a:spAutoFit/>
          </a:bodyPr>
          <a:lstStyle/>
          <a:p>
            <a:r>
              <a:rPr lang="en-GB" dirty="0" err="1">
                <a:sym typeface="Symbol" pitchFamily="-112" charset="2"/>
              </a:rPr>
              <a:t></a:t>
            </a:r>
            <a:r>
              <a:rPr lang="pl-PL" dirty="0">
                <a:sym typeface="Symbol" pitchFamily="-112" charset="2"/>
              </a:rPr>
              <a:t>, 1</a:t>
            </a:r>
            <a:endParaRPr lang="en-GB" dirty="0">
              <a:sym typeface="Symbol" pitchFamily="-112" charset="2"/>
            </a:endParaRPr>
          </a:p>
        </p:txBody>
      </p:sp>
      <p:sp>
        <p:nvSpPr>
          <p:cNvPr id="75809" name="Text Box 33"/>
          <p:cNvSpPr txBox="1">
            <a:spLocks noChangeArrowheads="1"/>
          </p:cNvSpPr>
          <p:nvPr/>
        </p:nvSpPr>
        <p:spPr bwMode="auto">
          <a:xfrm>
            <a:off x="1048738" y="3087943"/>
            <a:ext cx="5113338" cy="430887"/>
          </a:xfrm>
          <a:prstGeom prst="rect">
            <a:avLst/>
          </a:prstGeom>
          <a:noFill/>
          <a:ln w="9525">
            <a:noFill/>
            <a:miter lim="800000"/>
            <a:headEnd/>
            <a:tailEnd/>
          </a:ln>
          <a:effectLst/>
        </p:spPr>
        <p:txBody>
          <a:bodyPr>
            <a:prstTxWarp prst="textNoShape">
              <a:avLst/>
            </a:prstTxWarp>
            <a:spAutoFit/>
          </a:bodyPr>
          <a:lstStyle/>
          <a:p>
            <a:r>
              <a:rPr lang="en-US" sz="2200" b="1" dirty="0" err="1">
                <a:solidFill>
                  <a:srgbClr val="000000"/>
                </a:solidFill>
                <a:sym typeface="Symbol" pitchFamily="-112" charset="2"/>
              </a:rPr>
              <a:t></a:t>
            </a:r>
            <a:r>
              <a:rPr lang="en-US" sz="2200" dirty="0">
                <a:solidFill>
                  <a:srgbClr val="000000"/>
                </a:solidFill>
                <a:sym typeface="Symbol" pitchFamily="-112" charset="2"/>
              </a:rPr>
              <a:t> (w0)</a:t>
            </a:r>
            <a:r>
              <a:rPr lang="pl-PL" sz="2200" dirty="0">
                <a:solidFill>
                  <a:srgbClr val="000000"/>
                </a:solidFill>
                <a:sym typeface="Symbol" pitchFamily="-112" charset="2"/>
              </a:rPr>
              <a:t>, </a:t>
            </a:r>
            <a:r>
              <a:rPr lang="en-US" sz="2200" b="1" dirty="0" err="1">
                <a:solidFill>
                  <a:srgbClr val="000000"/>
                </a:solidFill>
                <a:sym typeface="Symbol" pitchFamily="-112" charset="2"/>
              </a:rPr>
              <a:t></a:t>
            </a:r>
            <a:r>
              <a:rPr lang="en-US" sz="2200" dirty="0">
                <a:solidFill>
                  <a:srgbClr val="000000"/>
                </a:solidFill>
                <a:sym typeface="Symbol" pitchFamily="-112" charset="2"/>
              </a:rPr>
              <a:t> (</a:t>
            </a:r>
            <a:r>
              <a:rPr lang="en-US" sz="2200" dirty="0" err="1">
                <a:solidFill>
                  <a:srgbClr val="000000"/>
                </a:solidFill>
                <a:sym typeface="Symbol" pitchFamily="-112" charset="2"/>
              </a:rPr>
              <a:t>r</a:t>
            </a:r>
            <a:r>
              <a:rPr lang="pl-PL" sz="2200" dirty="0">
                <a:solidFill>
                  <a:srgbClr val="000000"/>
                </a:solidFill>
                <a:sym typeface="Symbol" pitchFamily="-112" charset="2"/>
              </a:rPr>
              <a:t>0</a:t>
            </a:r>
            <a:r>
              <a:rPr lang="en-US" sz="2200" dirty="0">
                <a:solidFill>
                  <a:srgbClr val="000000"/>
                </a:solidFill>
                <a:sym typeface="Symbol" pitchFamily="-112" charset="2"/>
              </a:rPr>
              <a:t>,</a:t>
            </a:r>
            <a:r>
              <a:rPr lang="en-US" sz="2200" dirty="0" err="1">
                <a:solidFill>
                  <a:srgbClr val="000000"/>
                </a:solidFill>
                <a:sym typeface="Symbol" pitchFamily="-112" charset="2"/>
              </a:rPr>
              <a:t>w</a:t>
            </a:r>
            <a:r>
              <a:rPr lang="pl-PL" sz="2200" dirty="0">
                <a:solidFill>
                  <a:srgbClr val="000000"/>
                </a:solidFill>
                <a:sym typeface="Symbol" pitchFamily="-112" charset="2"/>
              </a:rPr>
              <a:t>1</a:t>
            </a:r>
            <a:r>
              <a:rPr lang="en-US" sz="2200" dirty="0">
                <a:solidFill>
                  <a:srgbClr val="000000"/>
                </a:solidFill>
                <a:sym typeface="Symbol" pitchFamily="-112" charset="2"/>
              </a:rPr>
              <a:t>)</a:t>
            </a:r>
            <a:r>
              <a:rPr lang="pl-PL" sz="2200" dirty="0">
                <a:solidFill>
                  <a:srgbClr val="000000"/>
                </a:solidFill>
                <a:sym typeface="Symbol" pitchFamily="-112" charset="2"/>
              </a:rPr>
              <a:t>, </a:t>
            </a:r>
            <a:r>
              <a:rPr lang="en-US" sz="2200" b="1" dirty="0" err="1">
                <a:solidFill>
                  <a:srgbClr val="000000"/>
                </a:solidFill>
                <a:sym typeface="Symbol" pitchFamily="-112" charset="2"/>
              </a:rPr>
              <a:t></a:t>
            </a:r>
            <a:r>
              <a:rPr lang="pl-PL" sz="2200" dirty="0">
                <a:solidFill>
                  <a:srgbClr val="000000"/>
                </a:solidFill>
                <a:sym typeface="Symbol" pitchFamily="-112" charset="2"/>
              </a:rPr>
              <a:t> </a:t>
            </a:r>
            <a:r>
              <a:rPr lang="en-US" sz="2200" dirty="0">
                <a:solidFill>
                  <a:srgbClr val="000000"/>
                </a:solidFill>
                <a:sym typeface="Symbol" pitchFamily="-112" charset="2"/>
              </a:rPr>
              <a:t>(</a:t>
            </a:r>
            <a:r>
              <a:rPr lang="pl-PL" sz="2200" dirty="0">
                <a:solidFill>
                  <a:srgbClr val="000000"/>
                </a:solidFill>
                <a:sym typeface="Symbol" pitchFamily="-112" charset="2"/>
              </a:rPr>
              <a:t>w0, w1</a:t>
            </a:r>
            <a:r>
              <a:rPr lang="en-US" sz="2200" dirty="0">
                <a:solidFill>
                  <a:srgbClr val="000000"/>
                </a:solidFill>
                <a:sym typeface="Symbol" pitchFamily="-112" charset="2"/>
              </a:rPr>
              <a:t>)</a:t>
            </a:r>
            <a:r>
              <a:rPr lang="pl-PL" sz="2200" dirty="0">
                <a:solidFill>
                  <a:srgbClr val="000000"/>
                </a:solidFill>
                <a:sym typeface="Symbol" pitchFamily="-112" charset="2"/>
              </a:rPr>
              <a:t>, </a:t>
            </a:r>
            <a:r>
              <a:rPr lang="en-US" sz="2200" b="1" dirty="0" err="1">
                <a:solidFill>
                  <a:srgbClr val="000000"/>
                </a:solidFill>
                <a:sym typeface="Symbol" pitchFamily="-112" charset="2"/>
              </a:rPr>
              <a:t></a:t>
            </a:r>
            <a:r>
              <a:rPr lang="en-US" sz="2200" dirty="0">
                <a:solidFill>
                  <a:srgbClr val="000000"/>
                </a:solidFill>
                <a:sym typeface="Symbol" pitchFamily="-112" charset="2"/>
              </a:rPr>
              <a:t> (</a:t>
            </a:r>
            <a:r>
              <a:rPr lang="en-US" sz="2200" dirty="0" err="1">
                <a:solidFill>
                  <a:srgbClr val="000000"/>
                </a:solidFill>
                <a:sym typeface="Symbol" pitchFamily="-112" charset="2"/>
              </a:rPr>
              <a:t>r</a:t>
            </a:r>
            <a:r>
              <a:rPr lang="pl-PL" sz="2200" dirty="0">
                <a:solidFill>
                  <a:srgbClr val="000000"/>
                </a:solidFill>
                <a:sym typeface="Symbol" pitchFamily="-112" charset="2"/>
              </a:rPr>
              <a:t>1</a:t>
            </a:r>
            <a:r>
              <a:rPr lang="en-US" sz="2200" dirty="0">
                <a:solidFill>
                  <a:srgbClr val="000000"/>
                </a:solidFill>
                <a:sym typeface="Symbol" pitchFamily="-112" charset="2"/>
              </a:rPr>
              <a:t>)</a:t>
            </a:r>
            <a:r>
              <a:rPr lang="pl-PL" sz="2200" dirty="0">
                <a:sym typeface="Symbol" pitchFamily="-112" charset="2"/>
              </a:rPr>
              <a:t> </a:t>
            </a:r>
            <a:endParaRPr lang="en-GB" sz="2200" dirty="0">
              <a:sym typeface="Symbol" pitchFamily="-112" charset="2"/>
            </a:endParaRPr>
          </a:p>
        </p:txBody>
      </p:sp>
      <p:sp>
        <p:nvSpPr>
          <p:cNvPr id="75810" name="AutoShape 34"/>
          <p:cNvSpPr>
            <a:spLocks noChangeArrowheads="1"/>
          </p:cNvSpPr>
          <p:nvPr/>
        </p:nvSpPr>
        <p:spPr bwMode="auto">
          <a:xfrm>
            <a:off x="2428393" y="2302130"/>
            <a:ext cx="288925" cy="785813"/>
          </a:xfrm>
          <a:prstGeom prst="downArrow">
            <a:avLst>
              <a:gd name="adj1" fmla="val 50000"/>
              <a:gd name="adj2" fmla="val 87225"/>
            </a:avLst>
          </a:prstGeom>
          <a:solidFill>
            <a:srgbClr val="FFFFFF"/>
          </a:solidFill>
          <a:ln w="9525">
            <a:solidFill>
              <a:schemeClr val="tx1"/>
            </a:solidFill>
            <a:miter lim="800000"/>
            <a:headEnd/>
            <a:tailEnd/>
          </a:ln>
          <a:effectLst/>
        </p:spPr>
        <p:txBody>
          <a:bodyPr wrap="none" anchor="ctr">
            <a:prstTxWarp prst="textNoShape">
              <a:avLst/>
            </a:prstTxWarp>
          </a:bodyPr>
          <a:lstStyle/>
          <a:p>
            <a:endParaRPr lang="en-US"/>
          </a:p>
        </p:txBody>
      </p:sp>
      <p:sp>
        <p:nvSpPr>
          <p:cNvPr id="75813" name="Text Box 37"/>
          <p:cNvSpPr txBox="1">
            <a:spLocks noChangeArrowheads="1"/>
          </p:cNvSpPr>
          <p:nvPr/>
        </p:nvSpPr>
        <p:spPr bwMode="auto">
          <a:xfrm>
            <a:off x="5724525" y="2466975"/>
            <a:ext cx="2380279" cy="400110"/>
          </a:xfrm>
          <a:prstGeom prst="rect">
            <a:avLst/>
          </a:prstGeom>
          <a:noFill/>
          <a:ln w="9525">
            <a:noFill/>
            <a:miter lim="800000"/>
            <a:headEnd/>
            <a:tailEnd/>
          </a:ln>
          <a:effectLst/>
        </p:spPr>
        <p:txBody>
          <a:bodyPr wrap="none">
            <a:prstTxWarp prst="textNoShape">
              <a:avLst/>
            </a:prstTxWarp>
            <a:spAutoFit/>
          </a:bodyPr>
          <a:lstStyle/>
          <a:p>
            <a:r>
              <a:rPr lang="en-US" sz="2000" smtClean="0"/>
              <a:t>Faults are detected</a:t>
            </a:r>
            <a:endParaRPr lang="en-US" sz="2000"/>
          </a:p>
        </p:txBody>
      </p:sp>
      <p:sp>
        <p:nvSpPr>
          <p:cNvPr id="75814" name="Text Box 38"/>
          <p:cNvSpPr txBox="1">
            <a:spLocks noChangeArrowheads="1"/>
          </p:cNvSpPr>
          <p:nvPr/>
        </p:nvSpPr>
        <p:spPr bwMode="auto">
          <a:xfrm>
            <a:off x="4044587" y="5329259"/>
            <a:ext cx="4449762" cy="707886"/>
          </a:xfrm>
          <a:prstGeom prst="rect">
            <a:avLst/>
          </a:prstGeom>
          <a:noFill/>
          <a:ln w="9525">
            <a:noFill/>
            <a:miter lim="800000"/>
            <a:headEnd/>
            <a:tailEnd/>
          </a:ln>
          <a:effectLst/>
        </p:spPr>
        <p:txBody>
          <a:bodyPr wrap="square">
            <a:prstTxWarp prst="textNoShape">
              <a:avLst/>
            </a:prstTxWarp>
            <a:spAutoFit/>
          </a:bodyPr>
          <a:lstStyle/>
          <a:p>
            <a:r>
              <a:rPr lang="en-US" sz="2000" dirty="0" smtClean="0"/>
              <a:t>Faults are NOT detected – linked faults can mask each other</a:t>
            </a:r>
            <a:endParaRPr lang="en-US" sz="2000" dirty="0"/>
          </a:p>
        </p:txBody>
      </p:sp>
      <p:sp>
        <p:nvSpPr>
          <p:cNvPr id="75818" name="Text Box 42"/>
          <p:cNvSpPr txBox="1">
            <a:spLocks noChangeArrowheads="1"/>
          </p:cNvSpPr>
          <p:nvPr/>
        </p:nvSpPr>
        <p:spPr bwMode="auto">
          <a:xfrm>
            <a:off x="5724525" y="3734792"/>
            <a:ext cx="2962275" cy="1015663"/>
          </a:xfrm>
          <a:prstGeom prst="rect">
            <a:avLst/>
          </a:prstGeom>
          <a:noFill/>
          <a:ln w="9525">
            <a:noFill/>
            <a:miter lim="800000"/>
            <a:headEnd/>
            <a:tailEnd/>
          </a:ln>
          <a:effectLst/>
        </p:spPr>
        <p:txBody>
          <a:bodyPr wrap="square">
            <a:prstTxWarp prst="textNoShape">
              <a:avLst/>
            </a:prstTxWarp>
            <a:spAutoFit/>
          </a:bodyPr>
          <a:lstStyle/>
          <a:p>
            <a:r>
              <a:rPr lang="en-US" sz="2000" dirty="0" smtClean="0"/>
              <a:t>A victim cell has an expected content forced by another fault</a:t>
            </a:r>
            <a:endParaRPr lang="en-US" sz="2000" dirty="0"/>
          </a:p>
        </p:txBody>
      </p:sp>
      <p:grpSp>
        <p:nvGrpSpPr>
          <p:cNvPr id="4" name="Group 47"/>
          <p:cNvGrpSpPr>
            <a:grpSpLocks/>
          </p:cNvGrpSpPr>
          <p:nvPr/>
        </p:nvGrpSpPr>
        <p:grpSpPr bwMode="auto">
          <a:xfrm>
            <a:off x="2508250" y="3545143"/>
            <a:ext cx="2782888" cy="935037"/>
            <a:chOff x="1202" y="2387"/>
            <a:chExt cx="1859" cy="589"/>
          </a:xfrm>
        </p:grpSpPr>
        <p:sp>
          <p:nvSpPr>
            <p:cNvPr id="75820" name="Freeform 44"/>
            <p:cNvSpPr>
              <a:spLocks/>
            </p:cNvSpPr>
            <p:nvPr/>
          </p:nvSpPr>
          <p:spPr bwMode="auto">
            <a:xfrm>
              <a:off x="1202" y="2387"/>
              <a:ext cx="1859" cy="363"/>
            </a:xfrm>
            <a:custGeom>
              <a:avLst/>
              <a:gdLst/>
              <a:ahLst/>
              <a:cxnLst>
                <a:cxn ang="0">
                  <a:pos x="2" y="5"/>
                </a:cxn>
                <a:cxn ang="0">
                  <a:pos x="0" y="363"/>
                </a:cxn>
                <a:cxn ang="0">
                  <a:pos x="1859" y="363"/>
                </a:cxn>
                <a:cxn ang="0">
                  <a:pos x="1859" y="0"/>
                </a:cxn>
              </a:cxnLst>
              <a:rect l="0" t="0" r="r" b="b"/>
              <a:pathLst>
                <a:path w="1859" h="363">
                  <a:moveTo>
                    <a:pt x="2" y="5"/>
                  </a:moveTo>
                  <a:lnTo>
                    <a:pt x="0" y="363"/>
                  </a:lnTo>
                  <a:lnTo>
                    <a:pt x="1859" y="363"/>
                  </a:lnTo>
                  <a:lnTo>
                    <a:pt x="1859" y="0"/>
                  </a:lnTo>
                </a:path>
              </a:pathLst>
            </a:custGeom>
            <a:noFill/>
            <a:ln w="76200" cmpd="sng">
              <a:solidFill>
                <a:srgbClr val="777777"/>
              </a:solidFill>
              <a:round/>
              <a:headEnd type="triangle" w="med" len="med"/>
              <a:tailEnd type="triangle" w="med" len="med"/>
            </a:ln>
            <a:effectLst/>
          </p:spPr>
          <p:txBody>
            <a:bodyPr>
              <a:prstTxWarp prst="textNoShape">
                <a:avLst/>
              </a:prstTxWarp>
            </a:bodyPr>
            <a:lstStyle/>
            <a:p>
              <a:endParaRPr lang="en-US"/>
            </a:p>
          </p:txBody>
        </p:sp>
        <p:sp>
          <p:nvSpPr>
            <p:cNvPr id="75822" name="Line 46"/>
            <p:cNvSpPr>
              <a:spLocks noChangeShapeType="1"/>
            </p:cNvSpPr>
            <p:nvPr/>
          </p:nvSpPr>
          <p:spPr bwMode="auto">
            <a:xfrm>
              <a:off x="2130" y="2750"/>
              <a:ext cx="0" cy="226"/>
            </a:xfrm>
            <a:prstGeom prst="line">
              <a:avLst/>
            </a:prstGeom>
            <a:noFill/>
            <a:ln w="76200">
              <a:solidFill>
                <a:srgbClr val="777777"/>
              </a:solidFill>
              <a:round/>
              <a:headEnd/>
              <a:tailEnd/>
            </a:ln>
            <a:effectLst/>
          </p:spPr>
          <p:txBody>
            <a:bodyPr>
              <a:prstTxWarp prst="textNoShape">
                <a:avLst/>
              </a:prstTxWarp>
            </a:bodyPr>
            <a:lstStyle/>
            <a:p>
              <a:endParaRPr lang="en-US"/>
            </a:p>
          </p:txBody>
        </p:sp>
      </p:grpSp>
      <p:sp>
        <p:nvSpPr>
          <p:cNvPr id="37" name="AutoShape 34"/>
          <p:cNvSpPr>
            <a:spLocks noChangeArrowheads="1"/>
          </p:cNvSpPr>
          <p:nvPr/>
        </p:nvSpPr>
        <p:spPr bwMode="auto">
          <a:xfrm>
            <a:off x="5156200" y="2302130"/>
            <a:ext cx="288925" cy="785813"/>
          </a:xfrm>
          <a:prstGeom prst="downArrow">
            <a:avLst>
              <a:gd name="adj1" fmla="val 50000"/>
              <a:gd name="adj2" fmla="val 87225"/>
            </a:avLst>
          </a:prstGeom>
          <a:solidFill>
            <a:srgbClr val="FFFFFF"/>
          </a:solidFill>
          <a:ln w="9525">
            <a:solidFill>
              <a:schemeClr val="tx1"/>
            </a:solidFill>
            <a:miter lim="800000"/>
            <a:headEnd/>
            <a:tailEnd/>
          </a:ln>
          <a:effectLst/>
        </p:spPr>
        <p:txBody>
          <a:bodyPr wrap="none" anchor="ctr">
            <a:prstTxWarp prst="textNoShape">
              <a:avLst/>
            </a:prstTxWarp>
          </a:bodyPr>
          <a:lstStyle/>
          <a:p>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dirty="0"/>
              <a:t>Marching 0/1</a:t>
            </a:r>
            <a:r>
              <a:rPr lang="pl-PL" dirty="0"/>
              <a:t> –</a:t>
            </a:r>
            <a:r>
              <a:rPr lang="pl-PL" dirty="0" smtClean="0"/>
              <a:t> 14n</a:t>
            </a:r>
            <a:endParaRPr lang="en-GB" dirty="0"/>
          </a:p>
        </p:txBody>
      </p:sp>
      <p:sp>
        <p:nvSpPr>
          <p:cNvPr id="67587" name="Rectangle 3"/>
          <p:cNvSpPr>
            <a:spLocks noGrp="1" noChangeArrowheads="1"/>
          </p:cNvSpPr>
          <p:nvPr>
            <p:ph type="body" idx="1"/>
          </p:nvPr>
        </p:nvSpPr>
        <p:spPr>
          <a:xfrm>
            <a:off x="678597" y="3438732"/>
            <a:ext cx="8208963" cy="2913062"/>
          </a:xfrm>
        </p:spPr>
        <p:txBody>
          <a:bodyPr/>
          <a:lstStyle/>
          <a:p>
            <a:pPr>
              <a:spcBef>
                <a:spcPts val="600"/>
              </a:spcBef>
            </a:pPr>
            <a:r>
              <a:rPr lang="en-US" sz="2400" dirty="0" smtClean="0"/>
              <a:t>While scanning the memory in ascending order, any direct coupling between the current cell and a higher order cell is detected when reading the second cell</a:t>
            </a:r>
          </a:p>
          <a:p>
            <a:pPr>
              <a:spcBef>
                <a:spcPts val="600"/>
              </a:spcBef>
            </a:pPr>
            <a:r>
              <a:rPr lang="en-US" sz="2400" dirty="0" smtClean="0"/>
              <a:t>Scanning the memory in the descending order detects all the effects on lower numbered cells</a:t>
            </a:r>
          </a:p>
          <a:p>
            <a:pPr>
              <a:spcBef>
                <a:spcPts val="600"/>
              </a:spcBef>
            </a:pPr>
            <a:r>
              <a:rPr lang="en-US" sz="2400" dirty="0" smtClean="0"/>
              <a:t>All components of the MATS exist in the Marching 0/1</a:t>
            </a:r>
          </a:p>
          <a:p>
            <a:pPr>
              <a:spcBef>
                <a:spcPts val="600"/>
              </a:spcBef>
            </a:pPr>
            <a:r>
              <a:rPr lang="en-US" sz="2400" dirty="0" smtClean="0"/>
              <a:t>The algorithm features redundant </a:t>
            </a:r>
            <a:r>
              <a:rPr lang="en-US" dirty="0" smtClean="0"/>
              <a:t>actions</a:t>
            </a:r>
            <a:endParaRPr lang="en-US" sz="2400" dirty="0"/>
          </a:p>
        </p:txBody>
      </p:sp>
      <p:sp>
        <p:nvSpPr>
          <p:cNvPr id="67588" name="Text Box 4"/>
          <p:cNvSpPr txBox="1">
            <a:spLocks noChangeArrowheads="1"/>
          </p:cNvSpPr>
          <p:nvPr/>
        </p:nvSpPr>
        <p:spPr bwMode="auto">
          <a:xfrm>
            <a:off x="2250358" y="2560815"/>
            <a:ext cx="4710684" cy="830997"/>
          </a:xfrm>
          <a:prstGeom prst="rect">
            <a:avLst/>
          </a:prstGeom>
          <a:noFill/>
          <a:ln w="9525">
            <a:noFill/>
            <a:miter lim="800000"/>
            <a:headEnd/>
            <a:tailEnd/>
          </a:ln>
          <a:effectLst/>
        </p:spPr>
        <p:txBody>
          <a:bodyPr wrap="square">
            <a:prstTxWarp prst="textNoShape">
              <a:avLst/>
            </a:prstTxWarp>
            <a:spAutoFit/>
          </a:bodyPr>
          <a:lstStyle/>
          <a:p>
            <a:r>
              <a:rPr lang="en-US" sz="2400" b="1" dirty="0" err="1">
                <a:solidFill>
                  <a:srgbClr val="000000"/>
                </a:solidFill>
                <a:sym typeface="Symbol" pitchFamily="-112" charset="2"/>
              </a:rPr>
              <a:t></a:t>
            </a:r>
            <a:r>
              <a:rPr lang="en-US" sz="2400" dirty="0">
                <a:solidFill>
                  <a:srgbClr val="000000"/>
                </a:solidFill>
                <a:sym typeface="Symbol" pitchFamily="-112" charset="2"/>
              </a:rPr>
              <a:t> (w0)</a:t>
            </a:r>
            <a:r>
              <a:rPr lang="pl-PL" sz="2400" dirty="0">
                <a:solidFill>
                  <a:srgbClr val="000000"/>
                </a:solidFill>
                <a:sym typeface="Symbol" pitchFamily="-112" charset="2"/>
              </a:rPr>
              <a:t>, </a:t>
            </a:r>
            <a:r>
              <a:rPr lang="en-US" sz="2400" b="1" dirty="0" err="1">
                <a:solidFill>
                  <a:srgbClr val="000000"/>
                </a:solidFill>
                <a:sym typeface="Symbol" pitchFamily="-112" charset="2"/>
              </a:rPr>
              <a:t></a:t>
            </a:r>
            <a:r>
              <a:rPr lang="en-US" sz="2400" dirty="0">
                <a:solidFill>
                  <a:srgbClr val="000000"/>
                </a:solidFill>
                <a:sym typeface="Symbol" pitchFamily="-112" charset="2"/>
              </a:rPr>
              <a:t> (</a:t>
            </a:r>
            <a:r>
              <a:rPr lang="en-US" sz="2400" dirty="0" err="1">
                <a:solidFill>
                  <a:srgbClr val="000000"/>
                </a:solidFill>
                <a:sym typeface="Symbol" pitchFamily="-112" charset="2"/>
              </a:rPr>
              <a:t>r</a:t>
            </a:r>
            <a:r>
              <a:rPr lang="pl-PL" sz="2400" dirty="0">
                <a:solidFill>
                  <a:srgbClr val="000000"/>
                </a:solidFill>
                <a:sym typeface="Symbol" pitchFamily="-112" charset="2"/>
              </a:rPr>
              <a:t>0</a:t>
            </a:r>
            <a:r>
              <a:rPr lang="en-US" sz="2400" dirty="0">
                <a:solidFill>
                  <a:srgbClr val="000000"/>
                </a:solidFill>
                <a:sym typeface="Symbol" pitchFamily="-112" charset="2"/>
              </a:rPr>
              <a:t>,</a:t>
            </a:r>
            <a:r>
              <a:rPr lang="en-US" sz="2400" dirty="0" err="1">
                <a:solidFill>
                  <a:srgbClr val="000000"/>
                </a:solidFill>
                <a:sym typeface="Symbol" pitchFamily="-112" charset="2"/>
              </a:rPr>
              <a:t>w</a:t>
            </a:r>
            <a:r>
              <a:rPr lang="pl-PL" sz="2400" dirty="0">
                <a:solidFill>
                  <a:srgbClr val="000000"/>
                </a:solidFill>
                <a:sym typeface="Symbol" pitchFamily="-112" charset="2"/>
              </a:rPr>
              <a:t>1,r1</a:t>
            </a:r>
            <a:r>
              <a:rPr lang="en-US" sz="2400" dirty="0">
                <a:solidFill>
                  <a:srgbClr val="000000"/>
                </a:solidFill>
                <a:sym typeface="Symbol" pitchFamily="-112" charset="2"/>
              </a:rPr>
              <a:t>)</a:t>
            </a:r>
            <a:r>
              <a:rPr lang="pl-PL" sz="2400" dirty="0">
                <a:solidFill>
                  <a:srgbClr val="000000"/>
                </a:solidFill>
                <a:sym typeface="Symbol" pitchFamily="-112" charset="2"/>
              </a:rPr>
              <a:t>, </a:t>
            </a:r>
            <a:r>
              <a:rPr lang="pl-PL" sz="2400" b="1" dirty="0">
                <a:solidFill>
                  <a:srgbClr val="000000"/>
                </a:solidFill>
                <a:sym typeface="Symbol" pitchFamily="-112" charset="2"/>
              </a:rPr>
              <a:t> </a:t>
            </a:r>
            <a:r>
              <a:rPr lang="pl-PL" sz="2400" dirty="0">
                <a:solidFill>
                  <a:srgbClr val="000000"/>
                </a:solidFill>
                <a:sym typeface="Symbol" pitchFamily="-112" charset="2"/>
              </a:rPr>
              <a:t>(r1,w0,r0), </a:t>
            </a:r>
            <a:r>
              <a:rPr lang="en-US" sz="2400" b="1" dirty="0" err="1">
                <a:solidFill>
                  <a:srgbClr val="000000"/>
                </a:solidFill>
                <a:sym typeface="Symbol" pitchFamily="-112" charset="2"/>
              </a:rPr>
              <a:t></a:t>
            </a:r>
            <a:r>
              <a:rPr lang="pl-PL" sz="2400" dirty="0">
                <a:solidFill>
                  <a:srgbClr val="000000"/>
                </a:solidFill>
                <a:sym typeface="Symbol" pitchFamily="-112" charset="2"/>
              </a:rPr>
              <a:t> </a:t>
            </a:r>
            <a:r>
              <a:rPr lang="en-US" sz="2400" dirty="0">
                <a:solidFill>
                  <a:srgbClr val="000000"/>
                </a:solidFill>
                <a:sym typeface="Symbol" pitchFamily="-112" charset="2"/>
              </a:rPr>
              <a:t>(</a:t>
            </a:r>
            <a:r>
              <a:rPr lang="pl-PL" sz="2400" dirty="0">
                <a:solidFill>
                  <a:srgbClr val="000000"/>
                </a:solidFill>
                <a:sym typeface="Symbol" pitchFamily="-112" charset="2"/>
              </a:rPr>
              <a:t>w1</a:t>
            </a:r>
            <a:r>
              <a:rPr lang="en-US" sz="2400" dirty="0">
                <a:solidFill>
                  <a:srgbClr val="000000"/>
                </a:solidFill>
                <a:sym typeface="Symbol" pitchFamily="-112" charset="2"/>
              </a:rPr>
              <a:t>)</a:t>
            </a:r>
            <a:r>
              <a:rPr lang="pl-PL" sz="2400" dirty="0">
                <a:solidFill>
                  <a:srgbClr val="000000"/>
                </a:solidFill>
                <a:sym typeface="Symbol" pitchFamily="-112" charset="2"/>
              </a:rPr>
              <a:t>, </a:t>
            </a:r>
            <a:r>
              <a:rPr lang="en-US" sz="2400" b="1" dirty="0" err="1">
                <a:solidFill>
                  <a:srgbClr val="000000"/>
                </a:solidFill>
                <a:sym typeface="Symbol" pitchFamily="-112" charset="2"/>
              </a:rPr>
              <a:t></a:t>
            </a:r>
            <a:r>
              <a:rPr lang="en-US" sz="2400" dirty="0">
                <a:solidFill>
                  <a:srgbClr val="000000"/>
                </a:solidFill>
                <a:sym typeface="Symbol" pitchFamily="-112" charset="2"/>
              </a:rPr>
              <a:t> (</a:t>
            </a:r>
            <a:r>
              <a:rPr lang="en-US" sz="2400" dirty="0" err="1">
                <a:solidFill>
                  <a:srgbClr val="000000"/>
                </a:solidFill>
                <a:sym typeface="Symbol" pitchFamily="-112" charset="2"/>
              </a:rPr>
              <a:t>r</a:t>
            </a:r>
            <a:r>
              <a:rPr lang="pl-PL" sz="2400" dirty="0">
                <a:solidFill>
                  <a:srgbClr val="000000"/>
                </a:solidFill>
                <a:sym typeface="Symbol" pitchFamily="-112" charset="2"/>
              </a:rPr>
              <a:t>1</a:t>
            </a:r>
            <a:r>
              <a:rPr lang="en-US" sz="2400" dirty="0">
                <a:solidFill>
                  <a:srgbClr val="000000"/>
                </a:solidFill>
                <a:sym typeface="Symbol" pitchFamily="-112" charset="2"/>
              </a:rPr>
              <a:t>,</a:t>
            </a:r>
            <a:r>
              <a:rPr lang="en-US" sz="2400" dirty="0" err="1">
                <a:solidFill>
                  <a:srgbClr val="000000"/>
                </a:solidFill>
                <a:sym typeface="Symbol" pitchFamily="-112" charset="2"/>
              </a:rPr>
              <a:t>w</a:t>
            </a:r>
            <a:r>
              <a:rPr lang="pl-PL" sz="2400" dirty="0">
                <a:solidFill>
                  <a:srgbClr val="000000"/>
                </a:solidFill>
                <a:sym typeface="Symbol" pitchFamily="-112" charset="2"/>
              </a:rPr>
              <a:t>0,r0</a:t>
            </a:r>
            <a:r>
              <a:rPr lang="en-US" sz="2400" dirty="0">
                <a:solidFill>
                  <a:srgbClr val="000000"/>
                </a:solidFill>
                <a:sym typeface="Symbol" pitchFamily="-112" charset="2"/>
              </a:rPr>
              <a:t>)</a:t>
            </a:r>
            <a:r>
              <a:rPr lang="pl-PL" sz="2400" dirty="0">
                <a:solidFill>
                  <a:srgbClr val="000000"/>
                </a:solidFill>
                <a:sym typeface="Symbol" pitchFamily="-112" charset="2"/>
              </a:rPr>
              <a:t>, </a:t>
            </a:r>
            <a:r>
              <a:rPr lang="pl-PL" sz="2400" b="1" dirty="0">
                <a:solidFill>
                  <a:srgbClr val="000000"/>
                </a:solidFill>
                <a:sym typeface="Symbol" pitchFamily="-112" charset="2"/>
              </a:rPr>
              <a:t> </a:t>
            </a:r>
            <a:r>
              <a:rPr lang="pl-PL" sz="2400" dirty="0">
                <a:solidFill>
                  <a:srgbClr val="000000"/>
                </a:solidFill>
                <a:sym typeface="Symbol" pitchFamily="-112" charset="2"/>
              </a:rPr>
              <a:t>(r0,w1,r1)</a:t>
            </a:r>
            <a:r>
              <a:rPr lang="pl-PL" sz="2400" dirty="0">
                <a:sym typeface="Symbol" pitchFamily="-112" charset="2"/>
              </a:rPr>
              <a:t> </a:t>
            </a:r>
            <a:endParaRPr lang="en-GB" sz="2400" dirty="0">
              <a:sym typeface="Symbol" pitchFamily="-112" charset="2"/>
            </a:endParaRPr>
          </a:p>
        </p:txBody>
      </p:sp>
      <p:grpSp>
        <p:nvGrpSpPr>
          <p:cNvPr id="2" name="Group 1"/>
          <p:cNvGrpSpPr/>
          <p:nvPr/>
        </p:nvGrpSpPr>
        <p:grpSpPr>
          <a:xfrm>
            <a:off x="1360030" y="943634"/>
            <a:ext cx="6891338" cy="1434183"/>
            <a:chOff x="1417526" y="4955330"/>
            <a:chExt cx="6891338" cy="1434183"/>
          </a:xfrm>
        </p:grpSpPr>
        <p:sp>
          <p:nvSpPr>
            <p:cNvPr id="67590" name="Rectangle 6"/>
            <p:cNvSpPr>
              <a:spLocks noChangeArrowheads="1"/>
            </p:cNvSpPr>
            <p:nvPr/>
          </p:nvSpPr>
          <p:spPr bwMode="auto">
            <a:xfrm>
              <a:off x="3336814" y="5055343"/>
              <a:ext cx="431800" cy="431800"/>
            </a:xfrm>
            <a:prstGeom prst="rect">
              <a:avLst/>
            </a:prstGeom>
            <a:solidFill>
              <a:srgbClr val="BFBFBF"/>
            </a:solidFill>
            <a:ln w="19050">
              <a:solidFill>
                <a:schemeClr val="tx1"/>
              </a:solidFill>
              <a:miter lim="800000"/>
              <a:headEnd/>
              <a:tailEnd/>
            </a:ln>
            <a:effectLst>
              <a:outerShdw blurRad="25400" dist="25400" dir="2700000">
                <a:srgbClr val="000000">
                  <a:alpha val="43000"/>
                </a:srgbClr>
              </a:outerShdw>
            </a:effectLst>
          </p:spPr>
          <p:txBody>
            <a:bodyPr wrap="none" anchor="ctr">
              <a:prstTxWarp prst="textNoShape">
                <a:avLst/>
              </a:prstTxWarp>
            </a:bodyPr>
            <a:lstStyle/>
            <a:p>
              <a:endParaRPr lang="en-US"/>
            </a:p>
          </p:txBody>
        </p:sp>
        <p:sp>
          <p:nvSpPr>
            <p:cNvPr id="67591" name="Rectangle 7"/>
            <p:cNvSpPr>
              <a:spLocks noChangeArrowheads="1"/>
            </p:cNvSpPr>
            <p:nvPr/>
          </p:nvSpPr>
          <p:spPr bwMode="auto">
            <a:xfrm>
              <a:off x="5608403" y="5055343"/>
              <a:ext cx="431800" cy="431800"/>
            </a:xfrm>
            <a:prstGeom prst="rect">
              <a:avLst/>
            </a:prstGeom>
            <a:solidFill>
              <a:schemeClr val="bg1"/>
            </a:solidFill>
            <a:ln w="19050">
              <a:solidFill>
                <a:schemeClr val="tx1"/>
              </a:solidFill>
              <a:miter lim="800000"/>
              <a:headEnd/>
              <a:tailEnd/>
            </a:ln>
            <a:effectLst>
              <a:outerShdw blurRad="25400" dist="25400" dir="2700000">
                <a:srgbClr val="000000">
                  <a:alpha val="43000"/>
                </a:srgbClr>
              </a:outerShdw>
            </a:effectLst>
          </p:spPr>
          <p:txBody>
            <a:bodyPr wrap="none" anchor="ctr">
              <a:prstTxWarp prst="textNoShape">
                <a:avLst/>
              </a:prstTxWarp>
            </a:bodyPr>
            <a:lstStyle/>
            <a:p>
              <a:pPr algn="ctr"/>
              <a:r>
                <a:rPr lang="pl-PL"/>
                <a:t>0</a:t>
              </a:r>
              <a:endParaRPr lang="en-GB"/>
            </a:p>
          </p:txBody>
        </p:sp>
        <p:sp>
          <p:nvSpPr>
            <p:cNvPr id="67592" name="Line 8"/>
            <p:cNvSpPr>
              <a:spLocks noChangeShapeType="1"/>
            </p:cNvSpPr>
            <p:nvPr/>
          </p:nvSpPr>
          <p:spPr bwMode="auto">
            <a:xfrm>
              <a:off x="1468326" y="4999780"/>
              <a:ext cx="6840538" cy="0"/>
            </a:xfrm>
            <a:prstGeom prst="line">
              <a:avLst/>
            </a:prstGeom>
            <a:noFill/>
            <a:ln w="19050" cap="flat" cmpd="sng" algn="ctr">
              <a:solidFill>
                <a:schemeClr val="tx1"/>
              </a:solidFill>
              <a:prstDash val="solid"/>
              <a:round/>
              <a:headEnd type="none" w="med" len="med"/>
              <a:tailEnd type="triangle" w="med" len="med"/>
            </a:ln>
            <a:effectLst/>
          </p:spPr>
          <p:txBody>
            <a:bodyPr>
              <a:prstTxWarp prst="textNoShape">
                <a:avLst/>
              </a:prstTxWarp>
            </a:bodyPr>
            <a:lstStyle/>
            <a:p>
              <a:endParaRPr lang="en-US"/>
            </a:p>
          </p:txBody>
        </p:sp>
        <p:sp>
          <p:nvSpPr>
            <p:cNvPr id="67593" name="Text Box 9"/>
            <p:cNvSpPr txBox="1">
              <a:spLocks noChangeArrowheads="1"/>
            </p:cNvSpPr>
            <p:nvPr/>
          </p:nvSpPr>
          <p:spPr bwMode="auto">
            <a:xfrm>
              <a:off x="1417526" y="4955330"/>
              <a:ext cx="311150" cy="366713"/>
            </a:xfrm>
            <a:prstGeom prst="rect">
              <a:avLst/>
            </a:prstGeom>
            <a:noFill/>
            <a:ln w="9525">
              <a:noFill/>
              <a:miter lim="800000"/>
              <a:headEnd/>
              <a:tailEnd/>
            </a:ln>
            <a:effectLst/>
          </p:spPr>
          <p:txBody>
            <a:bodyPr wrap="none">
              <a:prstTxWarp prst="textNoShape">
                <a:avLst/>
              </a:prstTxWarp>
              <a:spAutoFit/>
            </a:bodyPr>
            <a:lstStyle/>
            <a:p>
              <a:r>
                <a:rPr lang="en-GB"/>
                <a:t>0</a:t>
              </a:r>
            </a:p>
          </p:txBody>
        </p:sp>
        <p:sp>
          <p:nvSpPr>
            <p:cNvPr id="67594" name="Text Box 10"/>
            <p:cNvSpPr txBox="1">
              <a:spLocks noChangeArrowheads="1"/>
            </p:cNvSpPr>
            <p:nvPr/>
          </p:nvSpPr>
          <p:spPr bwMode="auto">
            <a:xfrm>
              <a:off x="7589726" y="4955330"/>
              <a:ext cx="692150" cy="366713"/>
            </a:xfrm>
            <a:prstGeom prst="rect">
              <a:avLst/>
            </a:prstGeom>
            <a:noFill/>
            <a:ln w="9525">
              <a:noFill/>
              <a:miter lim="800000"/>
              <a:headEnd/>
              <a:tailEnd/>
            </a:ln>
            <a:effectLst/>
          </p:spPr>
          <p:txBody>
            <a:bodyPr wrap="none">
              <a:prstTxWarp prst="textNoShape">
                <a:avLst/>
              </a:prstTxWarp>
              <a:spAutoFit/>
            </a:bodyPr>
            <a:lstStyle/>
            <a:p>
              <a:r>
                <a:rPr lang="en-GB"/>
                <a:t>n – 1</a:t>
              </a:r>
            </a:p>
          </p:txBody>
        </p:sp>
        <p:sp>
          <p:nvSpPr>
            <p:cNvPr id="67595" name="Line 11"/>
            <p:cNvSpPr>
              <a:spLocks noChangeShapeType="1"/>
            </p:cNvSpPr>
            <p:nvPr/>
          </p:nvSpPr>
          <p:spPr bwMode="auto">
            <a:xfrm flipV="1">
              <a:off x="3552714" y="5075980"/>
              <a:ext cx="0" cy="360363"/>
            </a:xfrm>
            <a:prstGeom prst="line">
              <a:avLst/>
            </a:prstGeom>
            <a:noFill/>
            <a:ln w="38100">
              <a:solidFill>
                <a:srgbClr val="FFFFFF"/>
              </a:solidFill>
              <a:round/>
              <a:headEnd/>
              <a:tailEnd type="triangle" w="med" len="med"/>
            </a:ln>
            <a:effectLst/>
          </p:spPr>
          <p:txBody>
            <a:bodyPr>
              <a:prstTxWarp prst="textNoShape">
                <a:avLst/>
              </a:prstTxWarp>
            </a:bodyPr>
            <a:lstStyle/>
            <a:p>
              <a:endParaRPr lang="en-US"/>
            </a:p>
          </p:txBody>
        </p:sp>
        <p:sp>
          <p:nvSpPr>
            <p:cNvPr id="67596" name="Text Box 12"/>
            <p:cNvSpPr txBox="1">
              <a:spLocks noChangeArrowheads="1"/>
            </p:cNvSpPr>
            <p:nvPr/>
          </p:nvSpPr>
          <p:spPr bwMode="auto">
            <a:xfrm>
              <a:off x="3207121" y="6020181"/>
              <a:ext cx="3046402" cy="369332"/>
            </a:xfrm>
            <a:prstGeom prst="rect">
              <a:avLst/>
            </a:prstGeom>
            <a:noFill/>
            <a:ln w="9525">
              <a:noFill/>
              <a:miter lim="800000"/>
              <a:headEnd/>
              <a:tailEnd/>
            </a:ln>
            <a:effectLst/>
          </p:spPr>
          <p:txBody>
            <a:bodyPr wrap="none">
              <a:prstTxWarp prst="textNoShape">
                <a:avLst/>
              </a:prstTxWarp>
              <a:spAutoFit/>
            </a:bodyPr>
            <a:lstStyle/>
            <a:p>
              <a:r>
                <a:rPr lang="en-US" dirty="0" smtClean="0"/>
                <a:t>Coupling faults not detected</a:t>
              </a:r>
              <a:endParaRPr lang="en-US" dirty="0"/>
            </a:p>
          </p:txBody>
        </p:sp>
        <p:sp>
          <p:nvSpPr>
            <p:cNvPr id="67597" name="Line 13"/>
            <p:cNvSpPr>
              <a:spLocks noChangeShapeType="1"/>
            </p:cNvSpPr>
            <p:nvPr/>
          </p:nvSpPr>
          <p:spPr bwMode="auto">
            <a:xfrm>
              <a:off x="3654314" y="5283943"/>
              <a:ext cx="2087562" cy="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67599" name="Rectangle 15"/>
            <p:cNvSpPr>
              <a:spLocks noChangeArrowheads="1"/>
            </p:cNvSpPr>
            <p:nvPr/>
          </p:nvSpPr>
          <p:spPr bwMode="auto">
            <a:xfrm>
              <a:off x="3336814" y="5576043"/>
              <a:ext cx="431800" cy="431800"/>
            </a:xfrm>
            <a:prstGeom prst="rect">
              <a:avLst/>
            </a:prstGeom>
            <a:solidFill>
              <a:srgbClr val="BFBFBF"/>
            </a:solidFill>
            <a:ln w="19050">
              <a:solidFill>
                <a:schemeClr val="tx1"/>
              </a:solidFill>
              <a:miter lim="800000"/>
              <a:headEnd/>
              <a:tailEnd/>
            </a:ln>
            <a:effectLst>
              <a:outerShdw blurRad="25400" dist="25400" dir="2700000">
                <a:srgbClr val="000000">
                  <a:alpha val="43000"/>
                </a:srgbClr>
              </a:outerShdw>
            </a:effectLst>
          </p:spPr>
          <p:txBody>
            <a:bodyPr wrap="none" anchor="ctr">
              <a:prstTxWarp prst="textNoShape">
                <a:avLst/>
              </a:prstTxWarp>
            </a:bodyPr>
            <a:lstStyle/>
            <a:p>
              <a:endParaRPr lang="en-US"/>
            </a:p>
          </p:txBody>
        </p:sp>
        <p:sp>
          <p:nvSpPr>
            <p:cNvPr id="67600" name="Rectangle 16"/>
            <p:cNvSpPr>
              <a:spLocks noChangeArrowheads="1"/>
            </p:cNvSpPr>
            <p:nvPr/>
          </p:nvSpPr>
          <p:spPr bwMode="auto">
            <a:xfrm>
              <a:off x="5608403" y="5576043"/>
              <a:ext cx="431800" cy="431800"/>
            </a:xfrm>
            <a:prstGeom prst="rect">
              <a:avLst/>
            </a:prstGeom>
            <a:solidFill>
              <a:schemeClr val="bg1"/>
            </a:solidFill>
            <a:ln w="19050">
              <a:solidFill>
                <a:schemeClr val="tx1"/>
              </a:solidFill>
              <a:miter lim="800000"/>
              <a:headEnd/>
              <a:tailEnd/>
            </a:ln>
            <a:effectLst>
              <a:outerShdw blurRad="25400" dist="25400" dir="2700000">
                <a:srgbClr val="000000">
                  <a:alpha val="43000"/>
                </a:srgbClr>
              </a:outerShdw>
            </a:effectLst>
          </p:spPr>
          <p:txBody>
            <a:bodyPr wrap="none" anchor="ctr">
              <a:prstTxWarp prst="textNoShape">
                <a:avLst/>
              </a:prstTxWarp>
            </a:bodyPr>
            <a:lstStyle/>
            <a:p>
              <a:pPr algn="ctr"/>
              <a:r>
                <a:rPr lang="pl-PL"/>
                <a:t>1</a:t>
              </a:r>
              <a:endParaRPr lang="en-GB"/>
            </a:p>
          </p:txBody>
        </p:sp>
        <p:sp>
          <p:nvSpPr>
            <p:cNvPr id="67601" name="Line 17"/>
            <p:cNvSpPr>
              <a:spLocks noChangeShapeType="1"/>
            </p:cNvSpPr>
            <p:nvPr/>
          </p:nvSpPr>
          <p:spPr bwMode="auto">
            <a:xfrm>
              <a:off x="3552714" y="5596680"/>
              <a:ext cx="0" cy="360363"/>
            </a:xfrm>
            <a:prstGeom prst="line">
              <a:avLst/>
            </a:prstGeom>
            <a:noFill/>
            <a:ln w="38100">
              <a:solidFill>
                <a:srgbClr val="FFFFFF"/>
              </a:solidFill>
              <a:round/>
              <a:headEnd/>
              <a:tailEnd type="triangle" w="med" len="med"/>
            </a:ln>
            <a:effectLst/>
          </p:spPr>
          <p:txBody>
            <a:bodyPr>
              <a:prstTxWarp prst="textNoShape">
                <a:avLst/>
              </a:prstTxWarp>
            </a:bodyPr>
            <a:lstStyle/>
            <a:p>
              <a:endParaRPr lang="en-US"/>
            </a:p>
          </p:txBody>
        </p:sp>
        <p:sp>
          <p:nvSpPr>
            <p:cNvPr id="67602" name="Line 18"/>
            <p:cNvSpPr>
              <a:spLocks noChangeShapeType="1"/>
            </p:cNvSpPr>
            <p:nvPr/>
          </p:nvSpPr>
          <p:spPr bwMode="auto">
            <a:xfrm>
              <a:off x="3654314" y="5804643"/>
              <a:ext cx="2087562" cy="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Rectangle 2"/>
          <p:cNvSpPr>
            <a:spLocks noGrp="1" noChangeArrowheads="1"/>
          </p:cNvSpPr>
          <p:nvPr>
            <p:ph type="title"/>
          </p:nvPr>
        </p:nvSpPr>
        <p:spPr/>
        <p:txBody>
          <a:bodyPr/>
          <a:lstStyle/>
          <a:p>
            <a:r>
              <a:rPr lang="en-US" dirty="0" smtClean="0"/>
              <a:t>March C – 10n</a:t>
            </a:r>
            <a:endParaRPr lang="en-US" dirty="0"/>
          </a:p>
        </p:txBody>
      </p:sp>
      <p:sp>
        <p:nvSpPr>
          <p:cNvPr id="514052" name="Rectangle 4"/>
          <p:cNvSpPr>
            <a:spLocks noChangeArrowheads="1"/>
          </p:cNvSpPr>
          <p:nvPr/>
        </p:nvSpPr>
        <p:spPr bwMode="auto">
          <a:xfrm>
            <a:off x="1254643" y="5882665"/>
            <a:ext cx="6397625" cy="501345"/>
          </a:xfrm>
          <a:prstGeom prst="rect">
            <a:avLst/>
          </a:prstGeom>
          <a:noFill/>
          <a:ln w="9525">
            <a:noFill/>
            <a:miter lim="800000"/>
            <a:headEnd/>
            <a:tailEnd/>
          </a:ln>
          <a:effectLst/>
        </p:spPr>
        <p:txBody>
          <a:bodyPr lIns="85725" tIns="42862" rIns="85725" bIns="42862">
            <a:prstTxWarp prst="textNoShape">
              <a:avLst/>
            </a:prstTxWarp>
          </a:bodyPr>
          <a:lstStyle/>
          <a:p>
            <a:pPr marL="342900" indent="-342900" algn="l">
              <a:buSzPct val="80000"/>
            </a:pPr>
            <a:r>
              <a:rPr lang="en-US" sz="2200" b="0" dirty="0" smtClean="0">
                <a:effectLst/>
              </a:rPr>
              <a:t>Fault </a:t>
            </a:r>
            <a:r>
              <a:rPr lang="en-US" sz="2200" b="0" dirty="0">
                <a:effectLst/>
              </a:rPr>
              <a:t>coverage: </a:t>
            </a:r>
            <a:r>
              <a:rPr lang="en-US" sz="2200" b="0" dirty="0" err="1">
                <a:effectLst/>
              </a:rPr>
              <a:t>AFs</a:t>
            </a:r>
            <a:r>
              <a:rPr lang="en-US" sz="2200" b="0" dirty="0">
                <a:effectLst/>
              </a:rPr>
              <a:t>, </a:t>
            </a:r>
            <a:r>
              <a:rPr lang="en-US" sz="2200" b="0" dirty="0" err="1">
                <a:effectLst/>
              </a:rPr>
              <a:t>SAFs</a:t>
            </a:r>
            <a:r>
              <a:rPr lang="en-US" sz="2200" b="0" dirty="0">
                <a:effectLst/>
              </a:rPr>
              <a:t>, </a:t>
            </a:r>
            <a:r>
              <a:rPr lang="en-US" sz="2200" b="0" dirty="0" err="1">
                <a:effectLst/>
              </a:rPr>
              <a:t>TFs</a:t>
            </a:r>
            <a:r>
              <a:rPr lang="en-US" sz="2200" b="0" dirty="0">
                <a:effectLst/>
              </a:rPr>
              <a:t>, </a:t>
            </a:r>
            <a:r>
              <a:rPr lang="en-US" sz="2200" b="0" dirty="0" err="1">
                <a:effectLst/>
              </a:rPr>
              <a:t>CFins</a:t>
            </a:r>
            <a:r>
              <a:rPr lang="en-US" sz="2200" b="0" dirty="0">
                <a:effectLst/>
              </a:rPr>
              <a:t> , </a:t>
            </a:r>
            <a:r>
              <a:rPr lang="en-US" sz="2200" b="0" dirty="0" err="1">
                <a:effectLst/>
              </a:rPr>
              <a:t>CFids</a:t>
            </a:r>
            <a:endParaRPr lang="en-US" sz="2200" b="0" dirty="0">
              <a:effectLst/>
            </a:endParaRPr>
          </a:p>
        </p:txBody>
      </p:sp>
      <p:grpSp>
        <p:nvGrpSpPr>
          <p:cNvPr id="2" name="Group 265"/>
          <p:cNvGrpSpPr>
            <a:grpSpLocks/>
          </p:cNvGrpSpPr>
          <p:nvPr/>
        </p:nvGrpSpPr>
        <p:grpSpPr bwMode="auto">
          <a:xfrm>
            <a:off x="1254643" y="1248520"/>
            <a:ext cx="763588" cy="4478338"/>
            <a:chOff x="417" y="578"/>
            <a:chExt cx="481" cy="2821"/>
          </a:xfrm>
        </p:grpSpPr>
        <p:sp>
          <p:nvSpPr>
            <p:cNvPr id="514054" name="Text Box 6"/>
            <p:cNvSpPr txBox="1">
              <a:spLocks noChangeArrowheads="1"/>
            </p:cNvSpPr>
            <p:nvPr/>
          </p:nvSpPr>
          <p:spPr bwMode="auto">
            <a:xfrm>
              <a:off x="417" y="578"/>
              <a:ext cx="481" cy="21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dirty="0" err="1">
                  <a:sym typeface="Symbol" charset="2"/>
                </a:rPr>
                <a:t></a:t>
              </a:r>
              <a:r>
                <a:rPr lang="en-US" sz="1600" b="0" dirty="0">
                  <a:sym typeface="Symbol" charset="2"/>
                </a:rPr>
                <a:t> (w0)</a:t>
              </a:r>
              <a:endParaRPr lang="en-US" sz="1600" b="0" dirty="0"/>
            </a:p>
          </p:txBody>
        </p:sp>
        <p:grpSp>
          <p:nvGrpSpPr>
            <p:cNvPr id="3" name="Group 7"/>
            <p:cNvGrpSpPr>
              <a:grpSpLocks/>
            </p:cNvGrpSpPr>
            <p:nvPr/>
          </p:nvGrpSpPr>
          <p:grpSpPr bwMode="auto">
            <a:xfrm>
              <a:off x="542" y="848"/>
              <a:ext cx="304" cy="2551"/>
              <a:chOff x="1140" y="1244"/>
              <a:chExt cx="304" cy="2551"/>
            </a:xfrm>
          </p:grpSpPr>
          <p:sp>
            <p:nvSpPr>
              <p:cNvPr id="514056" name="Rectangle 8"/>
              <p:cNvSpPr>
                <a:spLocks noChangeArrowheads="1"/>
              </p:cNvSpPr>
              <p:nvPr/>
            </p:nvSpPr>
            <p:spPr bwMode="auto">
              <a:xfrm>
                <a:off x="1140" y="1244"/>
                <a:ext cx="304" cy="304"/>
              </a:xfrm>
              <a:prstGeom prst="rect">
                <a:avLst/>
              </a:prstGeom>
              <a:solidFill>
                <a:schemeClr val="bg1"/>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spcBef>
                    <a:spcPct val="0"/>
                  </a:spcBef>
                  <a:buClrTx/>
                  <a:buSzTx/>
                </a:pPr>
                <a:r>
                  <a:rPr lang="en-US">
                    <a:solidFill>
                      <a:schemeClr val="accent2"/>
                    </a:solidFill>
                    <a:effectLst>
                      <a:outerShdw blurRad="38100" dist="38100" dir="2700000" algn="tl">
                        <a:srgbClr val="000000"/>
                      </a:outerShdw>
                    </a:effectLst>
                  </a:rPr>
                  <a:t> </a:t>
                </a:r>
                <a:endParaRPr lang="en-US" sz="2000" b="0">
                  <a:solidFill>
                    <a:schemeClr val="accent2"/>
                  </a:solidFill>
                  <a:effectLst/>
                </a:endParaRPr>
              </a:p>
            </p:txBody>
          </p:sp>
          <p:sp>
            <p:nvSpPr>
              <p:cNvPr id="514057" name="Rectangle 9"/>
              <p:cNvSpPr>
                <a:spLocks noChangeArrowheads="1"/>
              </p:cNvSpPr>
              <p:nvPr/>
            </p:nvSpPr>
            <p:spPr bwMode="auto">
              <a:xfrm>
                <a:off x="1140" y="1565"/>
                <a:ext cx="304" cy="304"/>
              </a:xfrm>
              <a:prstGeom prst="rect">
                <a:avLst/>
              </a:prstGeom>
              <a:solidFill>
                <a:schemeClr val="bg1"/>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spcBef>
                    <a:spcPct val="0"/>
                  </a:spcBef>
                  <a:buClrTx/>
                  <a:buSzTx/>
                </a:pPr>
                <a:r>
                  <a:rPr lang="en-US">
                    <a:solidFill>
                      <a:schemeClr val="accent2"/>
                    </a:solidFill>
                    <a:effectLst>
                      <a:outerShdw blurRad="38100" dist="38100" dir="2700000" algn="tl">
                        <a:srgbClr val="000000"/>
                      </a:outerShdw>
                    </a:effectLst>
                  </a:rPr>
                  <a:t> </a:t>
                </a:r>
              </a:p>
            </p:txBody>
          </p:sp>
          <p:sp>
            <p:nvSpPr>
              <p:cNvPr id="514058" name="Rectangle 10"/>
              <p:cNvSpPr>
                <a:spLocks noChangeArrowheads="1"/>
              </p:cNvSpPr>
              <p:nvPr/>
            </p:nvSpPr>
            <p:spPr bwMode="auto">
              <a:xfrm>
                <a:off x="1140" y="1886"/>
                <a:ext cx="304" cy="304"/>
              </a:xfrm>
              <a:prstGeom prst="rect">
                <a:avLst/>
              </a:prstGeom>
              <a:solidFill>
                <a:schemeClr val="bg1"/>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spcBef>
                    <a:spcPct val="0"/>
                  </a:spcBef>
                  <a:buClrTx/>
                  <a:buSzTx/>
                </a:pPr>
                <a:r>
                  <a:rPr lang="en-US">
                    <a:solidFill>
                      <a:schemeClr val="accent2"/>
                    </a:solidFill>
                    <a:effectLst>
                      <a:outerShdw blurRad="38100" dist="38100" dir="2700000" algn="tl">
                        <a:srgbClr val="000000"/>
                      </a:outerShdw>
                    </a:effectLst>
                  </a:rPr>
                  <a:t> </a:t>
                </a:r>
              </a:p>
            </p:txBody>
          </p:sp>
          <p:sp>
            <p:nvSpPr>
              <p:cNvPr id="514059" name="Rectangle 11"/>
              <p:cNvSpPr>
                <a:spLocks noChangeArrowheads="1"/>
              </p:cNvSpPr>
              <p:nvPr/>
            </p:nvSpPr>
            <p:spPr bwMode="auto">
              <a:xfrm>
                <a:off x="1140" y="2207"/>
                <a:ext cx="304" cy="304"/>
              </a:xfrm>
              <a:prstGeom prst="rect">
                <a:avLst/>
              </a:prstGeom>
              <a:solidFill>
                <a:schemeClr val="bg1"/>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spcBef>
                    <a:spcPct val="0"/>
                  </a:spcBef>
                  <a:buClrTx/>
                  <a:buSzTx/>
                </a:pPr>
                <a:r>
                  <a:rPr lang="en-US">
                    <a:solidFill>
                      <a:schemeClr val="accent2"/>
                    </a:solidFill>
                    <a:effectLst>
                      <a:outerShdw blurRad="38100" dist="38100" dir="2700000" algn="tl">
                        <a:srgbClr val="000000"/>
                      </a:outerShdw>
                    </a:effectLst>
                  </a:rPr>
                  <a:t> </a:t>
                </a:r>
              </a:p>
            </p:txBody>
          </p:sp>
          <p:sp>
            <p:nvSpPr>
              <p:cNvPr id="514060" name="Rectangle 12"/>
              <p:cNvSpPr>
                <a:spLocks noChangeArrowheads="1"/>
              </p:cNvSpPr>
              <p:nvPr/>
            </p:nvSpPr>
            <p:spPr bwMode="auto">
              <a:xfrm>
                <a:off x="1140" y="2528"/>
                <a:ext cx="304" cy="304"/>
              </a:xfrm>
              <a:prstGeom prst="rect">
                <a:avLst/>
              </a:prstGeom>
              <a:solidFill>
                <a:schemeClr val="bg1"/>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spcBef>
                    <a:spcPct val="0"/>
                  </a:spcBef>
                  <a:buClrTx/>
                  <a:buSzTx/>
                </a:pPr>
                <a:r>
                  <a:rPr lang="en-US">
                    <a:solidFill>
                      <a:schemeClr val="accent2"/>
                    </a:solidFill>
                    <a:effectLst>
                      <a:outerShdw blurRad="38100" dist="38100" dir="2700000" algn="tl">
                        <a:srgbClr val="000000"/>
                      </a:outerShdw>
                    </a:effectLst>
                  </a:rPr>
                  <a:t> </a:t>
                </a:r>
              </a:p>
            </p:txBody>
          </p:sp>
          <p:sp>
            <p:nvSpPr>
              <p:cNvPr id="514061" name="Rectangle 13"/>
              <p:cNvSpPr>
                <a:spLocks noChangeArrowheads="1"/>
              </p:cNvSpPr>
              <p:nvPr/>
            </p:nvSpPr>
            <p:spPr bwMode="auto">
              <a:xfrm>
                <a:off x="1140" y="2849"/>
                <a:ext cx="304" cy="304"/>
              </a:xfrm>
              <a:prstGeom prst="rect">
                <a:avLst/>
              </a:prstGeom>
              <a:solidFill>
                <a:schemeClr val="bg1"/>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spcBef>
                    <a:spcPct val="0"/>
                  </a:spcBef>
                  <a:buClrTx/>
                  <a:buSzTx/>
                </a:pPr>
                <a:r>
                  <a:rPr lang="en-US">
                    <a:solidFill>
                      <a:schemeClr val="accent2"/>
                    </a:solidFill>
                    <a:effectLst>
                      <a:outerShdw blurRad="38100" dist="38100" dir="2700000" algn="tl">
                        <a:srgbClr val="000000"/>
                      </a:outerShdw>
                    </a:effectLst>
                  </a:rPr>
                  <a:t> </a:t>
                </a:r>
              </a:p>
            </p:txBody>
          </p:sp>
          <p:sp>
            <p:nvSpPr>
              <p:cNvPr id="514062" name="Rectangle 14"/>
              <p:cNvSpPr>
                <a:spLocks noChangeArrowheads="1"/>
              </p:cNvSpPr>
              <p:nvPr/>
            </p:nvSpPr>
            <p:spPr bwMode="auto">
              <a:xfrm>
                <a:off x="1140" y="3170"/>
                <a:ext cx="304" cy="304"/>
              </a:xfrm>
              <a:prstGeom prst="rect">
                <a:avLst/>
              </a:prstGeom>
              <a:solidFill>
                <a:schemeClr val="bg1"/>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spcBef>
                    <a:spcPct val="0"/>
                  </a:spcBef>
                  <a:buClrTx/>
                  <a:buSzTx/>
                </a:pPr>
                <a:r>
                  <a:rPr lang="en-US">
                    <a:solidFill>
                      <a:schemeClr val="accent2"/>
                    </a:solidFill>
                    <a:effectLst>
                      <a:outerShdw blurRad="38100" dist="38100" dir="2700000" algn="tl">
                        <a:srgbClr val="000000"/>
                      </a:outerShdw>
                    </a:effectLst>
                  </a:rPr>
                  <a:t> </a:t>
                </a:r>
              </a:p>
            </p:txBody>
          </p:sp>
          <p:sp>
            <p:nvSpPr>
              <p:cNvPr id="514063" name="Rectangle 15"/>
              <p:cNvSpPr>
                <a:spLocks noChangeArrowheads="1"/>
              </p:cNvSpPr>
              <p:nvPr/>
            </p:nvSpPr>
            <p:spPr bwMode="auto">
              <a:xfrm>
                <a:off x="1140" y="3491"/>
                <a:ext cx="304" cy="304"/>
              </a:xfrm>
              <a:prstGeom prst="rect">
                <a:avLst/>
              </a:prstGeom>
              <a:solidFill>
                <a:schemeClr val="bg1"/>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spcBef>
                    <a:spcPct val="0"/>
                  </a:spcBef>
                  <a:buClrTx/>
                  <a:buSzTx/>
                </a:pPr>
                <a:r>
                  <a:rPr lang="en-US">
                    <a:solidFill>
                      <a:schemeClr val="accent2"/>
                    </a:solidFill>
                    <a:effectLst>
                      <a:outerShdw blurRad="38100" dist="38100" dir="2700000" algn="tl">
                        <a:srgbClr val="000000"/>
                      </a:outerShdw>
                    </a:effectLst>
                  </a:rPr>
                  <a:t> </a:t>
                </a:r>
              </a:p>
            </p:txBody>
          </p:sp>
        </p:grpSp>
        <p:sp>
          <p:nvSpPr>
            <p:cNvPr id="514064" name="Line 16"/>
            <p:cNvSpPr>
              <a:spLocks noChangeShapeType="1"/>
            </p:cNvSpPr>
            <p:nvPr/>
          </p:nvSpPr>
          <p:spPr bwMode="auto">
            <a:xfrm>
              <a:off x="445" y="877"/>
              <a:ext cx="0" cy="2509"/>
            </a:xfrm>
            <a:prstGeom prst="line">
              <a:avLst/>
            </a:prstGeom>
            <a:noFill/>
            <a:ln w="12700">
              <a:solidFill>
                <a:schemeClr val="tx1"/>
              </a:solidFill>
              <a:round/>
              <a:headEnd type="stealth" w="lg" len="lg"/>
              <a:tailEnd type="none" w="lg" len="lg"/>
            </a:ln>
            <a:effectLst/>
          </p:spPr>
          <p:txBody>
            <a:bodyPr wrap="none" anchor="ctr">
              <a:prstTxWarp prst="textNoShape">
                <a:avLst/>
              </a:prstTxWarp>
            </a:bodyPr>
            <a:lstStyle/>
            <a:p>
              <a:endParaRPr lang="en-US"/>
            </a:p>
          </p:txBody>
        </p:sp>
      </p:grpSp>
      <p:grpSp>
        <p:nvGrpSpPr>
          <p:cNvPr id="4" name="Group 267"/>
          <p:cNvGrpSpPr>
            <a:grpSpLocks/>
          </p:cNvGrpSpPr>
          <p:nvPr/>
        </p:nvGrpSpPr>
        <p:grpSpPr bwMode="auto">
          <a:xfrm>
            <a:off x="3651472" y="1248520"/>
            <a:ext cx="1003300" cy="4478338"/>
            <a:chOff x="2003" y="578"/>
            <a:chExt cx="632" cy="2821"/>
          </a:xfrm>
        </p:grpSpPr>
        <p:sp>
          <p:nvSpPr>
            <p:cNvPr id="514066" name="Text Box 18"/>
            <p:cNvSpPr txBox="1">
              <a:spLocks noChangeArrowheads="1"/>
            </p:cNvSpPr>
            <p:nvPr/>
          </p:nvSpPr>
          <p:spPr bwMode="auto">
            <a:xfrm>
              <a:off x="2003" y="578"/>
              <a:ext cx="632" cy="21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dirty="0" err="1">
                  <a:sym typeface="Symbol" charset="2"/>
                </a:rPr>
                <a:t></a:t>
              </a:r>
              <a:r>
                <a:rPr lang="en-US" sz="1600" b="0" dirty="0">
                  <a:sym typeface="Symbol" charset="2"/>
                </a:rPr>
                <a:t> (r1,w0)</a:t>
              </a:r>
            </a:p>
          </p:txBody>
        </p:sp>
        <p:grpSp>
          <p:nvGrpSpPr>
            <p:cNvPr id="5" name="Group 19"/>
            <p:cNvGrpSpPr>
              <a:grpSpLocks/>
            </p:cNvGrpSpPr>
            <p:nvPr/>
          </p:nvGrpSpPr>
          <p:grpSpPr bwMode="auto">
            <a:xfrm>
              <a:off x="2128" y="848"/>
              <a:ext cx="304" cy="2551"/>
              <a:chOff x="1140" y="1244"/>
              <a:chExt cx="304" cy="2551"/>
            </a:xfrm>
          </p:grpSpPr>
          <p:sp>
            <p:nvSpPr>
              <p:cNvPr id="514068" name="Rectangle 20"/>
              <p:cNvSpPr>
                <a:spLocks noChangeArrowheads="1"/>
              </p:cNvSpPr>
              <p:nvPr/>
            </p:nvSpPr>
            <p:spPr bwMode="auto">
              <a:xfrm>
                <a:off x="1140" y="1244"/>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1</a:t>
                </a:r>
                <a:r>
                  <a:rPr lang="en-US" dirty="0" smtClean="0">
                    <a:effectLst>
                      <a:outerShdw blurRad="38100" dist="38100" dir="2700000" algn="tl">
                        <a:srgbClr val="000000"/>
                      </a:outerShdw>
                    </a:effectLst>
                  </a:rPr>
                  <a:t> </a:t>
                </a:r>
                <a:endParaRPr lang="en-US" sz="2000" b="0" dirty="0">
                  <a:effectLst/>
                </a:endParaRPr>
              </a:p>
            </p:txBody>
          </p:sp>
          <p:sp>
            <p:nvSpPr>
              <p:cNvPr id="514069" name="Rectangle 21"/>
              <p:cNvSpPr>
                <a:spLocks noChangeArrowheads="1"/>
              </p:cNvSpPr>
              <p:nvPr/>
            </p:nvSpPr>
            <p:spPr bwMode="auto">
              <a:xfrm>
                <a:off x="1140" y="1565"/>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a:t>1</a:t>
                </a:r>
              </a:p>
            </p:txBody>
          </p:sp>
          <p:sp>
            <p:nvSpPr>
              <p:cNvPr id="514070" name="Rectangle 22"/>
              <p:cNvSpPr>
                <a:spLocks noChangeArrowheads="1"/>
              </p:cNvSpPr>
              <p:nvPr/>
            </p:nvSpPr>
            <p:spPr bwMode="auto">
              <a:xfrm>
                <a:off x="1140" y="1886"/>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1</a:t>
                </a:r>
                <a:r>
                  <a:rPr lang="en-US" dirty="0" smtClean="0">
                    <a:effectLst>
                      <a:outerShdw blurRad="38100" dist="38100" dir="2700000" algn="tl">
                        <a:srgbClr val="000000"/>
                      </a:outerShdw>
                    </a:effectLst>
                  </a:rPr>
                  <a:t> </a:t>
                </a:r>
                <a:endParaRPr lang="en-US" dirty="0">
                  <a:effectLst>
                    <a:outerShdw blurRad="38100" dist="38100" dir="2700000" algn="tl">
                      <a:srgbClr val="000000"/>
                    </a:outerShdw>
                  </a:effectLst>
                </a:endParaRPr>
              </a:p>
            </p:txBody>
          </p:sp>
          <p:sp>
            <p:nvSpPr>
              <p:cNvPr id="514071" name="Rectangle 23"/>
              <p:cNvSpPr>
                <a:spLocks noChangeArrowheads="1"/>
              </p:cNvSpPr>
              <p:nvPr/>
            </p:nvSpPr>
            <p:spPr bwMode="auto">
              <a:xfrm>
                <a:off x="1140" y="2207"/>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1</a:t>
                </a:r>
                <a:r>
                  <a:rPr lang="en-US" dirty="0" smtClean="0">
                    <a:effectLst>
                      <a:outerShdw blurRad="38100" dist="38100" dir="2700000" algn="tl">
                        <a:srgbClr val="000000"/>
                      </a:outerShdw>
                    </a:effectLst>
                  </a:rPr>
                  <a:t> </a:t>
                </a:r>
                <a:endParaRPr lang="en-US" dirty="0">
                  <a:effectLst>
                    <a:outerShdw blurRad="38100" dist="38100" dir="2700000" algn="tl">
                      <a:srgbClr val="000000"/>
                    </a:outerShdw>
                  </a:effectLst>
                </a:endParaRPr>
              </a:p>
            </p:txBody>
          </p:sp>
          <p:sp>
            <p:nvSpPr>
              <p:cNvPr id="514072" name="Rectangle 24"/>
              <p:cNvSpPr>
                <a:spLocks noChangeArrowheads="1"/>
              </p:cNvSpPr>
              <p:nvPr/>
            </p:nvSpPr>
            <p:spPr bwMode="auto">
              <a:xfrm>
                <a:off x="1140" y="2528"/>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1</a:t>
                </a:r>
                <a:r>
                  <a:rPr lang="en-US" dirty="0" smtClean="0">
                    <a:effectLst>
                      <a:outerShdw blurRad="38100" dist="38100" dir="2700000" algn="tl">
                        <a:srgbClr val="000000"/>
                      </a:outerShdw>
                    </a:effectLst>
                  </a:rPr>
                  <a:t> </a:t>
                </a:r>
                <a:endParaRPr lang="en-US" dirty="0">
                  <a:effectLst>
                    <a:outerShdw blurRad="38100" dist="38100" dir="2700000" algn="tl">
                      <a:srgbClr val="000000"/>
                    </a:outerShdw>
                  </a:effectLst>
                </a:endParaRPr>
              </a:p>
            </p:txBody>
          </p:sp>
          <p:sp>
            <p:nvSpPr>
              <p:cNvPr id="514073" name="Rectangle 25"/>
              <p:cNvSpPr>
                <a:spLocks noChangeArrowheads="1"/>
              </p:cNvSpPr>
              <p:nvPr/>
            </p:nvSpPr>
            <p:spPr bwMode="auto">
              <a:xfrm>
                <a:off x="1140" y="2849"/>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1</a:t>
                </a:r>
                <a:r>
                  <a:rPr lang="en-US" dirty="0" smtClean="0">
                    <a:effectLst>
                      <a:outerShdw blurRad="38100" dist="38100" dir="2700000" algn="tl">
                        <a:srgbClr val="000000"/>
                      </a:outerShdw>
                    </a:effectLst>
                  </a:rPr>
                  <a:t> </a:t>
                </a:r>
                <a:endParaRPr lang="en-US" dirty="0">
                  <a:effectLst>
                    <a:outerShdw blurRad="38100" dist="38100" dir="2700000" algn="tl">
                      <a:srgbClr val="000000"/>
                    </a:outerShdw>
                  </a:effectLst>
                </a:endParaRPr>
              </a:p>
            </p:txBody>
          </p:sp>
          <p:sp>
            <p:nvSpPr>
              <p:cNvPr id="514074" name="Rectangle 26"/>
              <p:cNvSpPr>
                <a:spLocks noChangeArrowheads="1"/>
              </p:cNvSpPr>
              <p:nvPr/>
            </p:nvSpPr>
            <p:spPr bwMode="auto">
              <a:xfrm>
                <a:off x="1140" y="3170"/>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1</a:t>
                </a:r>
                <a:r>
                  <a:rPr lang="en-US" dirty="0" smtClean="0">
                    <a:effectLst>
                      <a:outerShdw blurRad="38100" dist="38100" dir="2700000" algn="tl">
                        <a:srgbClr val="000000"/>
                      </a:outerShdw>
                    </a:effectLst>
                  </a:rPr>
                  <a:t> </a:t>
                </a:r>
                <a:endParaRPr lang="en-US" dirty="0">
                  <a:effectLst>
                    <a:outerShdw blurRad="38100" dist="38100" dir="2700000" algn="tl">
                      <a:srgbClr val="000000"/>
                    </a:outerShdw>
                  </a:effectLst>
                </a:endParaRPr>
              </a:p>
            </p:txBody>
          </p:sp>
          <p:sp>
            <p:nvSpPr>
              <p:cNvPr id="514075" name="Rectangle 27"/>
              <p:cNvSpPr>
                <a:spLocks noChangeArrowheads="1"/>
              </p:cNvSpPr>
              <p:nvPr/>
            </p:nvSpPr>
            <p:spPr bwMode="auto">
              <a:xfrm>
                <a:off x="1140" y="3491"/>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a:t>1</a:t>
                </a:r>
              </a:p>
            </p:txBody>
          </p:sp>
        </p:grpSp>
        <p:sp>
          <p:nvSpPr>
            <p:cNvPr id="514076" name="Line 28"/>
            <p:cNvSpPr>
              <a:spLocks noChangeShapeType="1"/>
            </p:cNvSpPr>
            <p:nvPr/>
          </p:nvSpPr>
          <p:spPr bwMode="auto">
            <a:xfrm>
              <a:off x="2026" y="873"/>
              <a:ext cx="0" cy="2509"/>
            </a:xfrm>
            <a:prstGeom prst="line">
              <a:avLst/>
            </a:prstGeom>
            <a:noFill/>
            <a:ln w="12700">
              <a:solidFill>
                <a:srgbClr val="000000"/>
              </a:solidFill>
              <a:round/>
              <a:headEnd type="stealth" w="lg" len="lg"/>
              <a:tailEnd type="none" w="lg" len="lg"/>
            </a:ln>
            <a:effectLst/>
          </p:spPr>
          <p:txBody>
            <a:bodyPr wrap="none" anchor="ctr">
              <a:prstTxWarp prst="textNoShape">
                <a:avLst/>
              </a:prstTxWarp>
            </a:bodyPr>
            <a:lstStyle/>
            <a:p>
              <a:endParaRPr lang="en-US"/>
            </a:p>
          </p:txBody>
        </p:sp>
      </p:grpSp>
      <p:grpSp>
        <p:nvGrpSpPr>
          <p:cNvPr id="6" name="Group 266"/>
          <p:cNvGrpSpPr>
            <a:grpSpLocks/>
          </p:cNvGrpSpPr>
          <p:nvPr/>
        </p:nvGrpSpPr>
        <p:grpSpPr bwMode="auto">
          <a:xfrm>
            <a:off x="2327796" y="1248520"/>
            <a:ext cx="1003300" cy="4478338"/>
            <a:chOff x="1093" y="578"/>
            <a:chExt cx="632" cy="2821"/>
          </a:xfrm>
        </p:grpSpPr>
        <p:sp>
          <p:nvSpPr>
            <p:cNvPr id="514079" name="Text Box 31"/>
            <p:cNvSpPr txBox="1">
              <a:spLocks noChangeArrowheads="1"/>
            </p:cNvSpPr>
            <p:nvPr/>
          </p:nvSpPr>
          <p:spPr bwMode="auto">
            <a:xfrm>
              <a:off x="1093" y="578"/>
              <a:ext cx="632" cy="21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dirty="0" err="1">
                  <a:sym typeface="Symbol" charset="2"/>
                </a:rPr>
                <a:t></a:t>
              </a:r>
              <a:r>
                <a:rPr lang="en-US" sz="1600" b="0" dirty="0">
                  <a:sym typeface="Symbol" charset="2"/>
                </a:rPr>
                <a:t> (r0,w1)</a:t>
              </a:r>
            </a:p>
          </p:txBody>
        </p:sp>
        <p:grpSp>
          <p:nvGrpSpPr>
            <p:cNvPr id="7" name="Group 32"/>
            <p:cNvGrpSpPr>
              <a:grpSpLocks/>
            </p:cNvGrpSpPr>
            <p:nvPr/>
          </p:nvGrpSpPr>
          <p:grpSpPr bwMode="auto">
            <a:xfrm>
              <a:off x="1186" y="848"/>
              <a:ext cx="304" cy="2551"/>
              <a:chOff x="1140" y="1244"/>
              <a:chExt cx="304" cy="2551"/>
            </a:xfrm>
          </p:grpSpPr>
          <p:sp>
            <p:nvSpPr>
              <p:cNvPr id="514081" name="Rectangle 33"/>
              <p:cNvSpPr>
                <a:spLocks noChangeArrowheads="1"/>
              </p:cNvSpPr>
              <p:nvPr/>
            </p:nvSpPr>
            <p:spPr bwMode="auto">
              <a:xfrm>
                <a:off x="1140" y="1244"/>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4082" name="Rectangle 34"/>
              <p:cNvSpPr>
                <a:spLocks noChangeArrowheads="1"/>
              </p:cNvSpPr>
              <p:nvPr/>
            </p:nvSpPr>
            <p:spPr bwMode="auto">
              <a:xfrm>
                <a:off x="1140" y="1565"/>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0</a:t>
                </a:r>
                <a:r>
                  <a:rPr lang="en-US" dirty="0" smtClean="0">
                    <a:effectLst>
                      <a:outerShdw blurRad="38100" dist="38100" dir="2700000" algn="tl">
                        <a:srgbClr val="000000"/>
                      </a:outerShdw>
                    </a:effectLst>
                  </a:rPr>
                  <a:t> </a:t>
                </a:r>
                <a:endParaRPr lang="en-US" dirty="0">
                  <a:effectLst>
                    <a:outerShdw blurRad="38100" dist="38100" dir="2700000" algn="tl">
                      <a:srgbClr val="000000"/>
                    </a:outerShdw>
                  </a:effectLst>
                </a:endParaRPr>
              </a:p>
            </p:txBody>
          </p:sp>
          <p:sp>
            <p:nvSpPr>
              <p:cNvPr id="514083" name="Rectangle 35"/>
              <p:cNvSpPr>
                <a:spLocks noChangeArrowheads="1"/>
              </p:cNvSpPr>
              <p:nvPr/>
            </p:nvSpPr>
            <p:spPr bwMode="auto">
              <a:xfrm>
                <a:off x="1140" y="1886"/>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0</a:t>
                </a:r>
                <a:r>
                  <a:rPr lang="en-US" dirty="0" smtClean="0">
                    <a:effectLst>
                      <a:outerShdw blurRad="38100" dist="38100" dir="2700000" algn="tl">
                        <a:srgbClr val="000000"/>
                      </a:outerShdw>
                    </a:effectLst>
                  </a:rPr>
                  <a:t> </a:t>
                </a:r>
                <a:endParaRPr lang="en-US" dirty="0">
                  <a:effectLst>
                    <a:outerShdw blurRad="38100" dist="38100" dir="2700000" algn="tl">
                      <a:srgbClr val="000000"/>
                    </a:outerShdw>
                  </a:effectLst>
                </a:endParaRPr>
              </a:p>
            </p:txBody>
          </p:sp>
          <p:sp>
            <p:nvSpPr>
              <p:cNvPr id="514084" name="Rectangle 36"/>
              <p:cNvSpPr>
                <a:spLocks noChangeArrowheads="1"/>
              </p:cNvSpPr>
              <p:nvPr/>
            </p:nvSpPr>
            <p:spPr bwMode="auto">
              <a:xfrm>
                <a:off x="1140" y="2207"/>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0</a:t>
                </a:r>
                <a:r>
                  <a:rPr lang="en-US" dirty="0" smtClean="0">
                    <a:effectLst>
                      <a:outerShdw blurRad="38100" dist="38100" dir="2700000" algn="tl">
                        <a:srgbClr val="000000"/>
                      </a:outerShdw>
                    </a:effectLst>
                  </a:rPr>
                  <a:t> </a:t>
                </a:r>
                <a:endParaRPr lang="en-US" dirty="0">
                  <a:effectLst>
                    <a:outerShdw blurRad="38100" dist="38100" dir="2700000" algn="tl">
                      <a:srgbClr val="000000"/>
                    </a:outerShdw>
                  </a:effectLst>
                </a:endParaRPr>
              </a:p>
            </p:txBody>
          </p:sp>
          <p:sp>
            <p:nvSpPr>
              <p:cNvPr id="514085" name="Rectangle 37"/>
              <p:cNvSpPr>
                <a:spLocks noChangeArrowheads="1"/>
              </p:cNvSpPr>
              <p:nvPr/>
            </p:nvSpPr>
            <p:spPr bwMode="auto">
              <a:xfrm>
                <a:off x="1140" y="2528"/>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a:t>0</a:t>
                </a:r>
              </a:p>
            </p:txBody>
          </p:sp>
          <p:sp>
            <p:nvSpPr>
              <p:cNvPr id="514086" name="Rectangle 38"/>
              <p:cNvSpPr>
                <a:spLocks noChangeArrowheads="1"/>
              </p:cNvSpPr>
              <p:nvPr/>
            </p:nvSpPr>
            <p:spPr bwMode="auto">
              <a:xfrm>
                <a:off x="1140" y="2849"/>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0</a:t>
                </a:r>
                <a:r>
                  <a:rPr lang="en-US" dirty="0" smtClean="0">
                    <a:effectLst>
                      <a:outerShdw blurRad="38100" dist="38100" dir="2700000" algn="tl">
                        <a:srgbClr val="000000"/>
                      </a:outerShdw>
                    </a:effectLst>
                  </a:rPr>
                  <a:t> </a:t>
                </a:r>
                <a:endParaRPr lang="en-US" dirty="0">
                  <a:effectLst>
                    <a:outerShdw blurRad="38100" dist="38100" dir="2700000" algn="tl">
                      <a:srgbClr val="000000"/>
                    </a:outerShdw>
                  </a:effectLst>
                </a:endParaRPr>
              </a:p>
            </p:txBody>
          </p:sp>
          <p:sp>
            <p:nvSpPr>
              <p:cNvPr id="514087" name="Rectangle 39"/>
              <p:cNvSpPr>
                <a:spLocks noChangeArrowheads="1"/>
              </p:cNvSpPr>
              <p:nvPr/>
            </p:nvSpPr>
            <p:spPr bwMode="auto">
              <a:xfrm>
                <a:off x="1140" y="3170"/>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a:t>0</a:t>
                </a:r>
              </a:p>
            </p:txBody>
          </p:sp>
          <p:sp>
            <p:nvSpPr>
              <p:cNvPr id="514088" name="Rectangle 40"/>
              <p:cNvSpPr>
                <a:spLocks noChangeArrowheads="1"/>
              </p:cNvSpPr>
              <p:nvPr/>
            </p:nvSpPr>
            <p:spPr bwMode="auto">
              <a:xfrm>
                <a:off x="1140" y="3491"/>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a:t>0</a:t>
                </a:r>
              </a:p>
            </p:txBody>
          </p:sp>
        </p:grpSp>
        <p:sp>
          <p:nvSpPr>
            <p:cNvPr id="514089" name="Line 41"/>
            <p:cNvSpPr>
              <a:spLocks noChangeShapeType="1"/>
            </p:cNvSpPr>
            <p:nvPr/>
          </p:nvSpPr>
          <p:spPr bwMode="auto">
            <a:xfrm>
              <a:off x="1104" y="869"/>
              <a:ext cx="0" cy="2509"/>
            </a:xfrm>
            <a:prstGeom prst="line">
              <a:avLst/>
            </a:prstGeom>
            <a:noFill/>
            <a:ln w="12700">
              <a:solidFill>
                <a:srgbClr val="000000"/>
              </a:solidFill>
              <a:round/>
              <a:headEnd type="stealth" w="lg" len="lg"/>
              <a:tailEnd type="none" w="lg" len="lg"/>
            </a:ln>
            <a:effectLst/>
          </p:spPr>
          <p:txBody>
            <a:bodyPr wrap="none" anchor="ctr">
              <a:prstTxWarp prst="textNoShape">
                <a:avLst/>
              </a:prstTxWarp>
            </a:bodyPr>
            <a:lstStyle/>
            <a:p>
              <a:endParaRPr lang="en-US"/>
            </a:p>
          </p:txBody>
        </p:sp>
      </p:grpSp>
      <p:grpSp>
        <p:nvGrpSpPr>
          <p:cNvPr id="8" name="Group 42"/>
          <p:cNvGrpSpPr>
            <a:grpSpLocks/>
          </p:cNvGrpSpPr>
          <p:nvPr/>
        </p:nvGrpSpPr>
        <p:grpSpPr bwMode="auto">
          <a:xfrm>
            <a:off x="1530868" y="1726358"/>
            <a:ext cx="312737" cy="3962400"/>
            <a:chOff x="879" y="1039"/>
            <a:chExt cx="197" cy="2496"/>
          </a:xfrm>
        </p:grpSpPr>
        <p:sp>
          <p:nvSpPr>
            <p:cNvPr id="514091" name="Text Box 43"/>
            <p:cNvSpPr txBox="1">
              <a:spLocks noChangeArrowheads="1"/>
            </p:cNvSpPr>
            <p:nvPr/>
          </p:nvSpPr>
          <p:spPr bwMode="auto">
            <a:xfrm>
              <a:off x="879" y="1039"/>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092" name="Text Box 44"/>
            <p:cNvSpPr txBox="1">
              <a:spLocks noChangeArrowheads="1"/>
            </p:cNvSpPr>
            <p:nvPr/>
          </p:nvSpPr>
          <p:spPr bwMode="auto">
            <a:xfrm>
              <a:off x="879" y="1362"/>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093" name="Text Box 45"/>
            <p:cNvSpPr txBox="1">
              <a:spLocks noChangeArrowheads="1"/>
            </p:cNvSpPr>
            <p:nvPr/>
          </p:nvSpPr>
          <p:spPr bwMode="auto">
            <a:xfrm>
              <a:off x="879" y="1685"/>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094" name="Text Box 46"/>
            <p:cNvSpPr txBox="1">
              <a:spLocks noChangeArrowheads="1"/>
            </p:cNvSpPr>
            <p:nvPr/>
          </p:nvSpPr>
          <p:spPr bwMode="auto">
            <a:xfrm>
              <a:off x="879" y="2008"/>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095" name="Text Box 47"/>
            <p:cNvSpPr txBox="1">
              <a:spLocks noChangeArrowheads="1"/>
            </p:cNvSpPr>
            <p:nvPr/>
          </p:nvSpPr>
          <p:spPr bwMode="auto">
            <a:xfrm>
              <a:off x="879" y="2332"/>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096" name="Text Box 48"/>
            <p:cNvSpPr txBox="1">
              <a:spLocks noChangeArrowheads="1"/>
            </p:cNvSpPr>
            <p:nvPr/>
          </p:nvSpPr>
          <p:spPr bwMode="auto">
            <a:xfrm>
              <a:off x="879" y="2655"/>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097" name="Text Box 49"/>
            <p:cNvSpPr txBox="1">
              <a:spLocks noChangeArrowheads="1"/>
            </p:cNvSpPr>
            <p:nvPr/>
          </p:nvSpPr>
          <p:spPr bwMode="auto">
            <a:xfrm>
              <a:off x="879" y="2978"/>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098" name="Text Box 50"/>
            <p:cNvSpPr txBox="1">
              <a:spLocks noChangeArrowheads="1"/>
            </p:cNvSpPr>
            <p:nvPr/>
          </p:nvSpPr>
          <p:spPr bwMode="auto">
            <a:xfrm>
              <a:off x="879" y="3302"/>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grpSp>
      <p:grpSp>
        <p:nvGrpSpPr>
          <p:cNvPr id="9" name="Group 273"/>
          <p:cNvGrpSpPr>
            <a:grpSpLocks/>
          </p:cNvGrpSpPr>
          <p:nvPr/>
        </p:nvGrpSpPr>
        <p:grpSpPr bwMode="auto">
          <a:xfrm>
            <a:off x="3849906" y="1673720"/>
            <a:ext cx="1096963" cy="4046538"/>
            <a:chOff x="2132" y="848"/>
            <a:chExt cx="691" cy="2549"/>
          </a:xfrm>
        </p:grpSpPr>
        <p:sp>
          <p:nvSpPr>
            <p:cNvPr id="514123" name="Rectangle 75"/>
            <p:cNvSpPr>
              <a:spLocks noChangeArrowheads="1"/>
            </p:cNvSpPr>
            <p:nvPr/>
          </p:nvSpPr>
          <p:spPr bwMode="auto">
            <a:xfrm>
              <a:off x="2132" y="848"/>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4124" name="Text Box 76"/>
            <p:cNvSpPr txBox="1">
              <a:spLocks noChangeArrowheads="1"/>
            </p:cNvSpPr>
            <p:nvPr/>
          </p:nvSpPr>
          <p:spPr bwMode="auto">
            <a:xfrm>
              <a:off x="2626" y="885"/>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1</a:t>
              </a:r>
              <a:endParaRPr lang="en-US" sz="2000" b="0" dirty="0"/>
            </a:p>
          </p:txBody>
        </p:sp>
        <p:sp>
          <p:nvSpPr>
            <p:cNvPr id="514125" name="Line 77"/>
            <p:cNvSpPr>
              <a:spLocks noChangeShapeType="1"/>
            </p:cNvSpPr>
            <p:nvPr/>
          </p:nvSpPr>
          <p:spPr bwMode="auto">
            <a:xfrm>
              <a:off x="2446" y="995"/>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127" name="Rectangle 79"/>
            <p:cNvSpPr>
              <a:spLocks noChangeArrowheads="1"/>
            </p:cNvSpPr>
            <p:nvPr/>
          </p:nvSpPr>
          <p:spPr bwMode="auto">
            <a:xfrm>
              <a:off x="2132" y="1171"/>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4128" name="Text Box 80"/>
            <p:cNvSpPr txBox="1">
              <a:spLocks noChangeArrowheads="1"/>
            </p:cNvSpPr>
            <p:nvPr/>
          </p:nvSpPr>
          <p:spPr bwMode="auto">
            <a:xfrm>
              <a:off x="2626" y="1208"/>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1</a:t>
              </a:r>
              <a:endParaRPr lang="en-US" sz="2000" b="0" dirty="0"/>
            </a:p>
          </p:txBody>
        </p:sp>
        <p:sp>
          <p:nvSpPr>
            <p:cNvPr id="514129" name="Line 81"/>
            <p:cNvSpPr>
              <a:spLocks noChangeShapeType="1"/>
            </p:cNvSpPr>
            <p:nvPr/>
          </p:nvSpPr>
          <p:spPr bwMode="auto">
            <a:xfrm>
              <a:off x="2446" y="1318"/>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131" name="Rectangle 83"/>
            <p:cNvSpPr>
              <a:spLocks noChangeArrowheads="1"/>
            </p:cNvSpPr>
            <p:nvPr/>
          </p:nvSpPr>
          <p:spPr bwMode="auto">
            <a:xfrm>
              <a:off x="2132" y="1495"/>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4132" name="Text Box 84"/>
            <p:cNvSpPr txBox="1">
              <a:spLocks noChangeArrowheads="1"/>
            </p:cNvSpPr>
            <p:nvPr/>
          </p:nvSpPr>
          <p:spPr bwMode="auto">
            <a:xfrm>
              <a:off x="2626" y="1532"/>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1</a:t>
              </a:r>
              <a:endParaRPr lang="en-US" sz="2000" b="0" dirty="0"/>
            </a:p>
          </p:txBody>
        </p:sp>
        <p:sp>
          <p:nvSpPr>
            <p:cNvPr id="514133" name="Line 85"/>
            <p:cNvSpPr>
              <a:spLocks noChangeShapeType="1"/>
            </p:cNvSpPr>
            <p:nvPr/>
          </p:nvSpPr>
          <p:spPr bwMode="auto">
            <a:xfrm>
              <a:off x="2446" y="1642"/>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135" name="Rectangle 87"/>
            <p:cNvSpPr>
              <a:spLocks noChangeArrowheads="1"/>
            </p:cNvSpPr>
            <p:nvPr/>
          </p:nvSpPr>
          <p:spPr bwMode="auto">
            <a:xfrm>
              <a:off x="2132" y="1817"/>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4136" name="Text Box 88"/>
            <p:cNvSpPr txBox="1">
              <a:spLocks noChangeArrowheads="1"/>
            </p:cNvSpPr>
            <p:nvPr/>
          </p:nvSpPr>
          <p:spPr bwMode="auto">
            <a:xfrm>
              <a:off x="2626" y="1854"/>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1</a:t>
              </a:r>
              <a:endParaRPr lang="en-US" sz="2000" b="0" dirty="0"/>
            </a:p>
          </p:txBody>
        </p:sp>
        <p:sp>
          <p:nvSpPr>
            <p:cNvPr id="514137" name="Line 89"/>
            <p:cNvSpPr>
              <a:spLocks noChangeShapeType="1"/>
            </p:cNvSpPr>
            <p:nvPr/>
          </p:nvSpPr>
          <p:spPr bwMode="auto">
            <a:xfrm>
              <a:off x="2446" y="1964"/>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139" name="Rectangle 91"/>
            <p:cNvSpPr>
              <a:spLocks noChangeArrowheads="1"/>
            </p:cNvSpPr>
            <p:nvPr/>
          </p:nvSpPr>
          <p:spPr bwMode="auto">
            <a:xfrm>
              <a:off x="2132" y="2132"/>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4140" name="Text Box 92"/>
            <p:cNvSpPr txBox="1">
              <a:spLocks noChangeArrowheads="1"/>
            </p:cNvSpPr>
            <p:nvPr/>
          </p:nvSpPr>
          <p:spPr bwMode="auto">
            <a:xfrm>
              <a:off x="2626" y="2169"/>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1</a:t>
              </a:r>
              <a:endParaRPr lang="en-US" sz="2000" b="0" dirty="0"/>
            </a:p>
          </p:txBody>
        </p:sp>
        <p:sp>
          <p:nvSpPr>
            <p:cNvPr id="514141" name="Line 93"/>
            <p:cNvSpPr>
              <a:spLocks noChangeShapeType="1"/>
            </p:cNvSpPr>
            <p:nvPr/>
          </p:nvSpPr>
          <p:spPr bwMode="auto">
            <a:xfrm>
              <a:off x="2446" y="2279"/>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143" name="Rectangle 95"/>
            <p:cNvSpPr>
              <a:spLocks noChangeArrowheads="1"/>
            </p:cNvSpPr>
            <p:nvPr/>
          </p:nvSpPr>
          <p:spPr bwMode="auto">
            <a:xfrm>
              <a:off x="2132" y="2446"/>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4144" name="Text Box 96"/>
            <p:cNvSpPr txBox="1">
              <a:spLocks noChangeArrowheads="1"/>
            </p:cNvSpPr>
            <p:nvPr/>
          </p:nvSpPr>
          <p:spPr bwMode="auto">
            <a:xfrm>
              <a:off x="2626" y="2483"/>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1</a:t>
              </a:r>
              <a:endParaRPr lang="en-US" sz="2000" b="0" dirty="0"/>
            </a:p>
          </p:txBody>
        </p:sp>
        <p:sp>
          <p:nvSpPr>
            <p:cNvPr id="514145" name="Line 97"/>
            <p:cNvSpPr>
              <a:spLocks noChangeShapeType="1"/>
            </p:cNvSpPr>
            <p:nvPr/>
          </p:nvSpPr>
          <p:spPr bwMode="auto">
            <a:xfrm>
              <a:off x="2446" y="2593"/>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147" name="Rectangle 99"/>
            <p:cNvSpPr>
              <a:spLocks noChangeArrowheads="1"/>
            </p:cNvSpPr>
            <p:nvPr/>
          </p:nvSpPr>
          <p:spPr bwMode="auto">
            <a:xfrm>
              <a:off x="2132" y="2770"/>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4148" name="Text Box 100"/>
            <p:cNvSpPr txBox="1">
              <a:spLocks noChangeArrowheads="1"/>
            </p:cNvSpPr>
            <p:nvPr/>
          </p:nvSpPr>
          <p:spPr bwMode="auto">
            <a:xfrm>
              <a:off x="2626" y="2807"/>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1</a:t>
              </a:r>
              <a:endParaRPr lang="en-US" sz="2000" b="0" dirty="0"/>
            </a:p>
          </p:txBody>
        </p:sp>
        <p:sp>
          <p:nvSpPr>
            <p:cNvPr id="514149" name="Line 101"/>
            <p:cNvSpPr>
              <a:spLocks noChangeShapeType="1"/>
            </p:cNvSpPr>
            <p:nvPr/>
          </p:nvSpPr>
          <p:spPr bwMode="auto">
            <a:xfrm>
              <a:off x="2446" y="2917"/>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151" name="Rectangle 103"/>
            <p:cNvSpPr>
              <a:spLocks noChangeArrowheads="1"/>
            </p:cNvSpPr>
            <p:nvPr/>
          </p:nvSpPr>
          <p:spPr bwMode="auto">
            <a:xfrm>
              <a:off x="2132" y="3093"/>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4152" name="Text Box 104"/>
            <p:cNvSpPr txBox="1">
              <a:spLocks noChangeArrowheads="1"/>
            </p:cNvSpPr>
            <p:nvPr/>
          </p:nvSpPr>
          <p:spPr bwMode="auto">
            <a:xfrm>
              <a:off x="2626" y="3130"/>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1</a:t>
              </a:r>
              <a:endParaRPr lang="en-US" sz="2000" b="0" dirty="0"/>
            </a:p>
          </p:txBody>
        </p:sp>
        <p:sp>
          <p:nvSpPr>
            <p:cNvPr id="514153" name="Line 105"/>
            <p:cNvSpPr>
              <a:spLocks noChangeShapeType="1"/>
            </p:cNvSpPr>
            <p:nvPr/>
          </p:nvSpPr>
          <p:spPr bwMode="auto">
            <a:xfrm>
              <a:off x="2446" y="3240"/>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grpSp>
      <p:grpSp>
        <p:nvGrpSpPr>
          <p:cNvPr id="10" name="Group 272"/>
          <p:cNvGrpSpPr>
            <a:grpSpLocks/>
          </p:cNvGrpSpPr>
          <p:nvPr/>
        </p:nvGrpSpPr>
        <p:grpSpPr bwMode="auto">
          <a:xfrm>
            <a:off x="2475431" y="1670574"/>
            <a:ext cx="1096963" cy="4064000"/>
            <a:chOff x="1190" y="843"/>
            <a:chExt cx="691" cy="2560"/>
          </a:xfrm>
        </p:grpSpPr>
        <p:sp>
          <p:nvSpPr>
            <p:cNvPr id="514156" name="Rectangle 108"/>
            <p:cNvSpPr>
              <a:spLocks noChangeArrowheads="1"/>
            </p:cNvSpPr>
            <p:nvPr/>
          </p:nvSpPr>
          <p:spPr bwMode="auto">
            <a:xfrm>
              <a:off x="1190" y="843"/>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1</a:t>
              </a:r>
              <a:endParaRPr lang="en-US" sz="2000" b="0" dirty="0"/>
            </a:p>
          </p:txBody>
        </p:sp>
        <p:sp>
          <p:nvSpPr>
            <p:cNvPr id="514157" name="Text Box 109"/>
            <p:cNvSpPr txBox="1">
              <a:spLocks noChangeArrowheads="1"/>
            </p:cNvSpPr>
            <p:nvPr/>
          </p:nvSpPr>
          <p:spPr bwMode="auto">
            <a:xfrm>
              <a:off x="1684" y="880"/>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158" name="Line 110"/>
            <p:cNvSpPr>
              <a:spLocks noChangeShapeType="1"/>
            </p:cNvSpPr>
            <p:nvPr/>
          </p:nvSpPr>
          <p:spPr bwMode="auto">
            <a:xfrm>
              <a:off x="1504" y="990"/>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160" name="Rectangle 112"/>
            <p:cNvSpPr>
              <a:spLocks noChangeArrowheads="1"/>
            </p:cNvSpPr>
            <p:nvPr/>
          </p:nvSpPr>
          <p:spPr bwMode="auto">
            <a:xfrm>
              <a:off x="1190" y="2448"/>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1</a:t>
              </a:r>
              <a:endParaRPr lang="en-US" sz="2000" b="0" dirty="0"/>
            </a:p>
          </p:txBody>
        </p:sp>
        <p:sp>
          <p:nvSpPr>
            <p:cNvPr id="514161" name="Text Box 113"/>
            <p:cNvSpPr txBox="1">
              <a:spLocks noChangeArrowheads="1"/>
            </p:cNvSpPr>
            <p:nvPr/>
          </p:nvSpPr>
          <p:spPr bwMode="auto">
            <a:xfrm>
              <a:off x="1684" y="2485"/>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162" name="Line 114"/>
            <p:cNvSpPr>
              <a:spLocks noChangeShapeType="1"/>
            </p:cNvSpPr>
            <p:nvPr/>
          </p:nvSpPr>
          <p:spPr bwMode="auto">
            <a:xfrm>
              <a:off x="1504" y="2595"/>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164" name="Rectangle 116"/>
            <p:cNvSpPr>
              <a:spLocks noChangeArrowheads="1"/>
            </p:cNvSpPr>
            <p:nvPr/>
          </p:nvSpPr>
          <p:spPr bwMode="auto">
            <a:xfrm>
              <a:off x="1190" y="2130"/>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1</a:t>
              </a:r>
              <a:endParaRPr lang="en-US" sz="2000" b="0" dirty="0"/>
            </a:p>
          </p:txBody>
        </p:sp>
        <p:sp>
          <p:nvSpPr>
            <p:cNvPr id="514165" name="Text Box 117"/>
            <p:cNvSpPr txBox="1">
              <a:spLocks noChangeArrowheads="1"/>
            </p:cNvSpPr>
            <p:nvPr/>
          </p:nvSpPr>
          <p:spPr bwMode="auto">
            <a:xfrm>
              <a:off x="1684" y="2167"/>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166" name="Line 118"/>
            <p:cNvSpPr>
              <a:spLocks noChangeShapeType="1"/>
            </p:cNvSpPr>
            <p:nvPr/>
          </p:nvSpPr>
          <p:spPr bwMode="auto">
            <a:xfrm>
              <a:off x="1504" y="2277"/>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168" name="Rectangle 120"/>
            <p:cNvSpPr>
              <a:spLocks noChangeArrowheads="1"/>
            </p:cNvSpPr>
            <p:nvPr/>
          </p:nvSpPr>
          <p:spPr bwMode="auto">
            <a:xfrm>
              <a:off x="1190" y="3099"/>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1</a:t>
              </a:r>
              <a:endParaRPr lang="en-US" sz="2000" b="0" dirty="0"/>
            </a:p>
          </p:txBody>
        </p:sp>
        <p:sp>
          <p:nvSpPr>
            <p:cNvPr id="514169" name="Text Box 121"/>
            <p:cNvSpPr txBox="1">
              <a:spLocks noChangeArrowheads="1"/>
            </p:cNvSpPr>
            <p:nvPr/>
          </p:nvSpPr>
          <p:spPr bwMode="auto">
            <a:xfrm>
              <a:off x="1684" y="3136"/>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170" name="Line 122"/>
            <p:cNvSpPr>
              <a:spLocks noChangeShapeType="1"/>
            </p:cNvSpPr>
            <p:nvPr/>
          </p:nvSpPr>
          <p:spPr bwMode="auto">
            <a:xfrm>
              <a:off x="1504" y="3246"/>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172" name="Rectangle 124"/>
            <p:cNvSpPr>
              <a:spLocks noChangeArrowheads="1"/>
            </p:cNvSpPr>
            <p:nvPr/>
          </p:nvSpPr>
          <p:spPr bwMode="auto">
            <a:xfrm>
              <a:off x="1190" y="2772"/>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1</a:t>
              </a:r>
              <a:endParaRPr lang="en-US" sz="2000" b="0" dirty="0"/>
            </a:p>
          </p:txBody>
        </p:sp>
        <p:sp>
          <p:nvSpPr>
            <p:cNvPr id="514173" name="Text Box 125"/>
            <p:cNvSpPr txBox="1">
              <a:spLocks noChangeArrowheads="1"/>
            </p:cNvSpPr>
            <p:nvPr/>
          </p:nvSpPr>
          <p:spPr bwMode="auto">
            <a:xfrm>
              <a:off x="1684" y="2809"/>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174" name="Line 126"/>
            <p:cNvSpPr>
              <a:spLocks noChangeShapeType="1"/>
            </p:cNvSpPr>
            <p:nvPr/>
          </p:nvSpPr>
          <p:spPr bwMode="auto">
            <a:xfrm>
              <a:off x="1504" y="2919"/>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176" name="Rectangle 128"/>
            <p:cNvSpPr>
              <a:spLocks noChangeArrowheads="1"/>
            </p:cNvSpPr>
            <p:nvPr/>
          </p:nvSpPr>
          <p:spPr bwMode="auto">
            <a:xfrm>
              <a:off x="1190" y="1167"/>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1</a:t>
              </a:r>
              <a:endParaRPr lang="en-US" sz="2000" b="0" dirty="0"/>
            </a:p>
          </p:txBody>
        </p:sp>
        <p:sp>
          <p:nvSpPr>
            <p:cNvPr id="514177" name="Text Box 129"/>
            <p:cNvSpPr txBox="1">
              <a:spLocks noChangeArrowheads="1"/>
            </p:cNvSpPr>
            <p:nvPr/>
          </p:nvSpPr>
          <p:spPr bwMode="auto">
            <a:xfrm>
              <a:off x="1684" y="1204"/>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178" name="Line 130"/>
            <p:cNvSpPr>
              <a:spLocks noChangeShapeType="1"/>
            </p:cNvSpPr>
            <p:nvPr/>
          </p:nvSpPr>
          <p:spPr bwMode="auto">
            <a:xfrm>
              <a:off x="1504" y="1314"/>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180" name="Rectangle 132"/>
            <p:cNvSpPr>
              <a:spLocks noChangeArrowheads="1"/>
            </p:cNvSpPr>
            <p:nvPr/>
          </p:nvSpPr>
          <p:spPr bwMode="auto">
            <a:xfrm>
              <a:off x="1190" y="1490"/>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1</a:t>
              </a:r>
              <a:endParaRPr lang="en-US" sz="2000" b="0" dirty="0"/>
            </a:p>
          </p:txBody>
        </p:sp>
        <p:sp>
          <p:nvSpPr>
            <p:cNvPr id="514181" name="Text Box 133"/>
            <p:cNvSpPr txBox="1">
              <a:spLocks noChangeArrowheads="1"/>
            </p:cNvSpPr>
            <p:nvPr/>
          </p:nvSpPr>
          <p:spPr bwMode="auto">
            <a:xfrm>
              <a:off x="1684" y="1527"/>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182" name="Line 134"/>
            <p:cNvSpPr>
              <a:spLocks noChangeShapeType="1"/>
            </p:cNvSpPr>
            <p:nvPr/>
          </p:nvSpPr>
          <p:spPr bwMode="auto">
            <a:xfrm>
              <a:off x="1504" y="1637"/>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184" name="Rectangle 136"/>
            <p:cNvSpPr>
              <a:spLocks noChangeArrowheads="1"/>
            </p:cNvSpPr>
            <p:nvPr/>
          </p:nvSpPr>
          <p:spPr bwMode="auto">
            <a:xfrm>
              <a:off x="1190" y="1813"/>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1</a:t>
              </a:r>
              <a:endParaRPr lang="en-US" sz="2000" b="0" dirty="0"/>
            </a:p>
          </p:txBody>
        </p:sp>
        <p:sp>
          <p:nvSpPr>
            <p:cNvPr id="514185" name="Text Box 137"/>
            <p:cNvSpPr txBox="1">
              <a:spLocks noChangeArrowheads="1"/>
            </p:cNvSpPr>
            <p:nvPr/>
          </p:nvSpPr>
          <p:spPr bwMode="auto">
            <a:xfrm>
              <a:off x="1684" y="1850"/>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186" name="Line 138"/>
            <p:cNvSpPr>
              <a:spLocks noChangeShapeType="1"/>
            </p:cNvSpPr>
            <p:nvPr/>
          </p:nvSpPr>
          <p:spPr bwMode="auto">
            <a:xfrm>
              <a:off x="1504" y="1960"/>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grpSp>
      <p:grpSp>
        <p:nvGrpSpPr>
          <p:cNvPr id="11" name="Group 271"/>
          <p:cNvGrpSpPr>
            <a:grpSpLocks/>
          </p:cNvGrpSpPr>
          <p:nvPr/>
        </p:nvGrpSpPr>
        <p:grpSpPr bwMode="auto">
          <a:xfrm>
            <a:off x="5007729" y="1215183"/>
            <a:ext cx="1203325" cy="4506912"/>
            <a:chOff x="2964" y="557"/>
            <a:chExt cx="758" cy="2839"/>
          </a:xfrm>
        </p:grpSpPr>
        <p:sp>
          <p:nvSpPr>
            <p:cNvPr id="514189" name="Text Box 141"/>
            <p:cNvSpPr txBox="1">
              <a:spLocks noChangeArrowheads="1"/>
            </p:cNvSpPr>
            <p:nvPr/>
          </p:nvSpPr>
          <p:spPr bwMode="auto">
            <a:xfrm>
              <a:off x="2968" y="557"/>
              <a:ext cx="754" cy="250"/>
            </a:xfrm>
            <a:prstGeom prst="rect">
              <a:avLst/>
            </a:prstGeom>
            <a:noFill/>
            <a:ln w="12700">
              <a:noFill/>
              <a:miter lim="800000"/>
              <a:headEnd/>
              <a:tailEnd/>
            </a:ln>
            <a:effectLst/>
          </p:spPr>
          <p:txBody>
            <a:bodyPr wrap="none" lIns="92075" tIns="46038" rIns="92075" bIns="46038" anchor="ctr">
              <a:prstTxWarp prst="textNoShape">
                <a:avLst/>
              </a:prstTxWarp>
            </a:bodyPr>
            <a:lstStyle/>
            <a:p>
              <a:pPr>
                <a:spcBef>
                  <a:spcPct val="0"/>
                </a:spcBef>
                <a:buClrTx/>
                <a:buSzTx/>
              </a:pPr>
              <a:r>
                <a:rPr lang="en-US" sz="1600" dirty="0" err="1">
                  <a:sym typeface="Symbol" charset="2"/>
                </a:rPr>
                <a:t></a:t>
              </a:r>
              <a:r>
                <a:rPr lang="en-US" sz="1600" b="0" dirty="0">
                  <a:sym typeface="Symbol" charset="2"/>
                </a:rPr>
                <a:t> (r0,w1)</a:t>
              </a:r>
            </a:p>
          </p:txBody>
        </p:sp>
        <p:grpSp>
          <p:nvGrpSpPr>
            <p:cNvPr id="12" name="Group 142"/>
            <p:cNvGrpSpPr>
              <a:grpSpLocks/>
            </p:cNvGrpSpPr>
            <p:nvPr/>
          </p:nvGrpSpPr>
          <p:grpSpPr bwMode="auto">
            <a:xfrm>
              <a:off x="3046" y="845"/>
              <a:ext cx="304" cy="2551"/>
              <a:chOff x="1140" y="1244"/>
              <a:chExt cx="304" cy="2551"/>
            </a:xfrm>
          </p:grpSpPr>
          <p:sp>
            <p:nvSpPr>
              <p:cNvPr id="514191" name="Rectangle 143"/>
              <p:cNvSpPr>
                <a:spLocks noChangeArrowheads="1"/>
              </p:cNvSpPr>
              <p:nvPr/>
            </p:nvSpPr>
            <p:spPr bwMode="auto">
              <a:xfrm>
                <a:off x="1140" y="1244"/>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4192" name="Rectangle 144"/>
              <p:cNvSpPr>
                <a:spLocks noChangeArrowheads="1"/>
              </p:cNvSpPr>
              <p:nvPr/>
            </p:nvSpPr>
            <p:spPr bwMode="auto">
              <a:xfrm>
                <a:off x="1140" y="1565"/>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0</a:t>
                </a:r>
                <a:r>
                  <a:rPr lang="en-US" dirty="0" smtClean="0">
                    <a:effectLst>
                      <a:outerShdw blurRad="38100" dist="38100" dir="2700000" algn="tl">
                        <a:srgbClr val="000000"/>
                      </a:outerShdw>
                    </a:effectLst>
                  </a:rPr>
                  <a:t> </a:t>
                </a:r>
                <a:endParaRPr lang="en-US" dirty="0">
                  <a:effectLst>
                    <a:outerShdw blurRad="38100" dist="38100" dir="2700000" algn="tl">
                      <a:srgbClr val="000000"/>
                    </a:outerShdw>
                  </a:effectLst>
                </a:endParaRPr>
              </a:p>
            </p:txBody>
          </p:sp>
          <p:sp>
            <p:nvSpPr>
              <p:cNvPr id="514193" name="Rectangle 145"/>
              <p:cNvSpPr>
                <a:spLocks noChangeArrowheads="1"/>
              </p:cNvSpPr>
              <p:nvPr/>
            </p:nvSpPr>
            <p:spPr bwMode="auto">
              <a:xfrm>
                <a:off x="1140" y="1886"/>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0</a:t>
                </a:r>
                <a:r>
                  <a:rPr lang="en-US" dirty="0" smtClean="0">
                    <a:effectLst>
                      <a:outerShdw blurRad="38100" dist="38100" dir="2700000" algn="tl">
                        <a:srgbClr val="000000"/>
                      </a:outerShdw>
                    </a:effectLst>
                  </a:rPr>
                  <a:t> </a:t>
                </a:r>
                <a:endParaRPr lang="en-US" dirty="0">
                  <a:effectLst>
                    <a:outerShdw blurRad="38100" dist="38100" dir="2700000" algn="tl">
                      <a:srgbClr val="000000"/>
                    </a:outerShdw>
                  </a:effectLst>
                </a:endParaRPr>
              </a:p>
            </p:txBody>
          </p:sp>
          <p:sp>
            <p:nvSpPr>
              <p:cNvPr id="514194" name="Rectangle 146"/>
              <p:cNvSpPr>
                <a:spLocks noChangeArrowheads="1"/>
              </p:cNvSpPr>
              <p:nvPr/>
            </p:nvSpPr>
            <p:spPr bwMode="auto">
              <a:xfrm>
                <a:off x="1140" y="2207"/>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0</a:t>
                </a:r>
                <a:r>
                  <a:rPr lang="en-US" dirty="0" smtClean="0">
                    <a:effectLst>
                      <a:outerShdw blurRad="38100" dist="38100" dir="2700000" algn="tl">
                        <a:srgbClr val="000000"/>
                      </a:outerShdw>
                    </a:effectLst>
                  </a:rPr>
                  <a:t> </a:t>
                </a:r>
                <a:endParaRPr lang="en-US" dirty="0">
                  <a:effectLst>
                    <a:outerShdw blurRad="38100" dist="38100" dir="2700000" algn="tl">
                      <a:srgbClr val="000000"/>
                    </a:outerShdw>
                  </a:effectLst>
                </a:endParaRPr>
              </a:p>
            </p:txBody>
          </p:sp>
          <p:sp>
            <p:nvSpPr>
              <p:cNvPr id="514195" name="Rectangle 147"/>
              <p:cNvSpPr>
                <a:spLocks noChangeArrowheads="1"/>
              </p:cNvSpPr>
              <p:nvPr/>
            </p:nvSpPr>
            <p:spPr bwMode="auto">
              <a:xfrm>
                <a:off x="1140" y="2528"/>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a:t>0</a:t>
                </a:r>
              </a:p>
            </p:txBody>
          </p:sp>
          <p:sp>
            <p:nvSpPr>
              <p:cNvPr id="514196" name="Rectangle 148"/>
              <p:cNvSpPr>
                <a:spLocks noChangeArrowheads="1"/>
              </p:cNvSpPr>
              <p:nvPr/>
            </p:nvSpPr>
            <p:spPr bwMode="auto">
              <a:xfrm>
                <a:off x="1140" y="2849"/>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0</a:t>
                </a:r>
                <a:r>
                  <a:rPr lang="en-US" dirty="0" smtClean="0">
                    <a:effectLst>
                      <a:outerShdw blurRad="38100" dist="38100" dir="2700000" algn="tl">
                        <a:srgbClr val="000000"/>
                      </a:outerShdw>
                    </a:effectLst>
                  </a:rPr>
                  <a:t> </a:t>
                </a:r>
                <a:endParaRPr lang="en-US" dirty="0">
                  <a:effectLst>
                    <a:outerShdw blurRad="38100" dist="38100" dir="2700000" algn="tl">
                      <a:srgbClr val="000000"/>
                    </a:outerShdw>
                  </a:effectLst>
                </a:endParaRPr>
              </a:p>
            </p:txBody>
          </p:sp>
          <p:sp>
            <p:nvSpPr>
              <p:cNvPr id="514197" name="Rectangle 149"/>
              <p:cNvSpPr>
                <a:spLocks noChangeArrowheads="1"/>
              </p:cNvSpPr>
              <p:nvPr/>
            </p:nvSpPr>
            <p:spPr bwMode="auto">
              <a:xfrm>
                <a:off x="1140" y="3170"/>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a:t>0</a:t>
                </a:r>
              </a:p>
            </p:txBody>
          </p:sp>
          <p:sp>
            <p:nvSpPr>
              <p:cNvPr id="514198" name="Rectangle 150"/>
              <p:cNvSpPr>
                <a:spLocks noChangeArrowheads="1"/>
              </p:cNvSpPr>
              <p:nvPr/>
            </p:nvSpPr>
            <p:spPr bwMode="auto">
              <a:xfrm>
                <a:off x="1140" y="3491"/>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a:t>0</a:t>
                </a:r>
              </a:p>
            </p:txBody>
          </p:sp>
        </p:grpSp>
        <p:sp>
          <p:nvSpPr>
            <p:cNvPr id="514199" name="Line 151"/>
            <p:cNvSpPr>
              <a:spLocks noChangeShapeType="1"/>
            </p:cNvSpPr>
            <p:nvPr/>
          </p:nvSpPr>
          <p:spPr bwMode="auto">
            <a:xfrm flipV="1">
              <a:off x="2964" y="866"/>
              <a:ext cx="0" cy="2509"/>
            </a:xfrm>
            <a:prstGeom prst="line">
              <a:avLst/>
            </a:prstGeom>
            <a:noFill/>
            <a:ln w="12700">
              <a:solidFill>
                <a:srgbClr val="000000"/>
              </a:solidFill>
              <a:round/>
              <a:headEnd type="stealth" w="lg" len="lg"/>
              <a:tailEnd/>
            </a:ln>
            <a:effectLst/>
          </p:spPr>
          <p:txBody>
            <a:bodyPr wrap="none" anchor="ctr">
              <a:prstTxWarp prst="textNoShape">
                <a:avLst/>
              </a:prstTxWarp>
            </a:bodyPr>
            <a:lstStyle/>
            <a:p>
              <a:endParaRPr lang="en-US"/>
            </a:p>
          </p:txBody>
        </p:sp>
      </p:grpSp>
      <p:grpSp>
        <p:nvGrpSpPr>
          <p:cNvPr id="13" name="Group 274"/>
          <p:cNvGrpSpPr>
            <a:grpSpLocks/>
          </p:cNvGrpSpPr>
          <p:nvPr/>
        </p:nvGrpSpPr>
        <p:grpSpPr bwMode="auto">
          <a:xfrm>
            <a:off x="5137901" y="1674292"/>
            <a:ext cx="1096963" cy="4064000"/>
            <a:chOff x="3052" y="840"/>
            <a:chExt cx="691" cy="2560"/>
          </a:xfrm>
        </p:grpSpPr>
        <p:sp>
          <p:nvSpPr>
            <p:cNvPr id="514202" name="Rectangle 154"/>
            <p:cNvSpPr>
              <a:spLocks noChangeArrowheads="1"/>
            </p:cNvSpPr>
            <p:nvPr/>
          </p:nvSpPr>
          <p:spPr bwMode="auto">
            <a:xfrm>
              <a:off x="3052" y="840"/>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1</a:t>
              </a:r>
              <a:endParaRPr lang="en-US" sz="2000" b="0" dirty="0"/>
            </a:p>
          </p:txBody>
        </p:sp>
        <p:sp>
          <p:nvSpPr>
            <p:cNvPr id="514203" name="Text Box 155"/>
            <p:cNvSpPr txBox="1">
              <a:spLocks noChangeArrowheads="1"/>
            </p:cNvSpPr>
            <p:nvPr/>
          </p:nvSpPr>
          <p:spPr bwMode="auto">
            <a:xfrm>
              <a:off x="3546" y="877"/>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204" name="Line 156"/>
            <p:cNvSpPr>
              <a:spLocks noChangeShapeType="1"/>
            </p:cNvSpPr>
            <p:nvPr/>
          </p:nvSpPr>
          <p:spPr bwMode="auto">
            <a:xfrm>
              <a:off x="3366" y="987"/>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206" name="Rectangle 158"/>
            <p:cNvSpPr>
              <a:spLocks noChangeArrowheads="1"/>
            </p:cNvSpPr>
            <p:nvPr/>
          </p:nvSpPr>
          <p:spPr bwMode="auto">
            <a:xfrm>
              <a:off x="3052" y="2445"/>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1</a:t>
              </a:r>
              <a:endParaRPr lang="en-US" sz="2000" b="0" dirty="0"/>
            </a:p>
          </p:txBody>
        </p:sp>
        <p:sp>
          <p:nvSpPr>
            <p:cNvPr id="514207" name="Text Box 159"/>
            <p:cNvSpPr txBox="1">
              <a:spLocks noChangeArrowheads="1"/>
            </p:cNvSpPr>
            <p:nvPr/>
          </p:nvSpPr>
          <p:spPr bwMode="auto">
            <a:xfrm>
              <a:off x="3546" y="2482"/>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208" name="Line 160"/>
            <p:cNvSpPr>
              <a:spLocks noChangeShapeType="1"/>
            </p:cNvSpPr>
            <p:nvPr/>
          </p:nvSpPr>
          <p:spPr bwMode="auto">
            <a:xfrm>
              <a:off x="3366" y="2592"/>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210" name="Rectangle 162"/>
            <p:cNvSpPr>
              <a:spLocks noChangeArrowheads="1"/>
            </p:cNvSpPr>
            <p:nvPr/>
          </p:nvSpPr>
          <p:spPr bwMode="auto">
            <a:xfrm>
              <a:off x="3052" y="2127"/>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1</a:t>
              </a:r>
              <a:endParaRPr lang="en-US" sz="2000" b="0" dirty="0"/>
            </a:p>
          </p:txBody>
        </p:sp>
        <p:sp>
          <p:nvSpPr>
            <p:cNvPr id="514211" name="Text Box 163"/>
            <p:cNvSpPr txBox="1">
              <a:spLocks noChangeArrowheads="1"/>
            </p:cNvSpPr>
            <p:nvPr/>
          </p:nvSpPr>
          <p:spPr bwMode="auto">
            <a:xfrm>
              <a:off x="3546" y="2164"/>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212" name="Line 164"/>
            <p:cNvSpPr>
              <a:spLocks noChangeShapeType="1"/>
            </p:cNvSpPr>
            <p:nvPr/>
          </p:nvSpPr>
          <p:spPr bwMode="auto">
            <a:xfrm>
              <a:off x="3366" y="2274"/>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214" name="Rectangle 166"/>
            <p:cNvSpPr>
              <a:spLocks noChangeArrowheads="1"/>
            </p:cNvSpPr>
            <p:nvPr/>
          </p:nvSpPr>
          <p:spPr bwMode="auto">
            <a:xfrm>
              <a:off x="3052" y="3096"/>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1</a:t>
              </a:r>
              <a:endParaRPr lang="en-US" sz="2000" b="0" dirty="0"/>
            </a:p>
          </p:txBody>
        </p:sp>
        <p:sp>
          <p:nvSpPr>
            <p:cNvPr id="514215" name="Text Box 167"/>
            <p:cNvSpPr txBox="1">
              <a:spLocks noChangeArrowheads="1"/>
            </p:cNvSpPr>
            <p:nvPr/>
          </p:nvSpPr>
          <p:spPr bwMode="auto">
            <a:xfrm>
              <a:off x="3546" y="3133"/>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216" name="Line 168"/>
            <p:cNvSpPr>
              <a:spLocks noChangeShapeType="1"/>
            </p:cNvSpPr>
            <p:nvPr/>
          </p:nvSpPr>
          <p:spPr bwMode="auto">
            <a:xfrm>
              <a:off x="3366" y="3243"/>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218" name="Rectangle 170"/>
            <p:cNvSpPr>
              <a:spLocks noChangeArrowheads="1"/>
            </p:cNvSpPr>
            <p:nvPr/>
          </p:nvSpPr>
          <p:spPr bwMode="auto">
            <a:xfrm>
              <a:off x="3052" y="2769"/>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1</a:t>
              </a:r>
              <a:endParaRPr lang="en-US" sz="2000" b="0" dirty="0"/>
            </a:p>
          </p:txBody>
        </p:sp>
        <p:sp>
          <p:nvSpPr>
            <p:cNvPr id="514219" name="Text Box 171"/>
            <p:cNvSpPr txBox="1">
              <a:spLocks noChangeArrowheads="1"/>
            </p:cNvSpPr>
            <p:nvPr/>
          </p:nvSpPr>
          <p:spPr bwMode="auto">
            <a:xfrm>
              <a:off x="3546" y="2806"/>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220" name="Line 172"/>
            <p:cNvSpPr>
              <a:spLocks noChangeShapeType="1"/>
            </p:cNvSpPr>
            <p:nvPr/>
          </p:nvSpPr>
          <p:spPr bwMode="auto">
            <a:xfrm>
              <a:off x="3366" y="2916"/>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222" name="Rectangle 174"/>
            <p:cNvSpPr>
              <a:spLocks noChangeArrowheads="1"/>
            </p:cNvSpPr>
            <p:nvPr/>
          </p:nvSpPr>
          <p:spPr bwMode="auto">
            <a:xfrm>
              <a:off x="3052" y="1164"/>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1</a:t>
              </a:r>
              <a:endParaRPr lang="en-US" sz="2000" b="0" dirty="0"/>
            </a:p>
          </p:txBody>
        </p:sp>
        <p:sp>
          <p:nvSpPr>
            <p:cNvPr id="514223" name="Text Box 175"/>
            <p:cNvSpPr txBox="1">
              <a:spLocks noChangeArrowheads="1"/>
            </p:cNvSpPr>
            <p:nvPr/>
          </p:nvSpPr>
          <p:spPr bwMode="auto">
            <a:xfrm>
              <a:off x="3546" y="1201"/>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224" name="Line 176"/>
            <p:cNvSpPr>
              <a:spLocks noChangeShapeType="1"/>
            </p:cNvSpPr>
            <p:nvPr/>
          </p:nvSpPr>
          <p:spPr bwMode="auto">
            <a:xfrm>
              <a:off x="3366" y="1311"/>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226" name="Rectangle 178"/>
            <p:cNvSpPr>
              <a:spLocks noChangeArrowheads="1"/>
            </p:cNvSpPr>
            <p:nvPr/>
          </p:nvSpPr>
          <p:spPr bwMode="auto">
            <a:xfrm>
              <a:off x="3052" y="1487"/>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1</a:t>
              </a:r>
              <a:endParaRPr lang="en-US" sz="2000" b="0" dirty="0"/>
            </a:p>
          </p:txBody>
        </p:sp>
        <p:sp>
          <p:nvSpPr>
            <p:cNvPr id="514227" name="Text Box 179"/>
            <p:cNvSpPr txBox="1">
              <a:spLocks noChangeArrowheads="1"/>
            </p:cNvSpPr>
            <p:nvPr/>
          </p:nvSpPr>
          <p:spPr bwMode="auto">
            <a:xfrm>
              <a:off x="3546" y="1524"/>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228" name="Line 180"/>
            <p:cNvSpPr>
              <a:spLocks noChangeShapeType="1"/>
            </p:cNvSpPr>
            <p:nvPr/>
          </p:nvSpPr>
          <p:spPr bwMode="auto">
            <a:xfrm>
              <a:off x="3366" y="1634"/>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230" name="Rectangle 182"/>
            <p:cNvSpPr>
              <a:spLocks noChangeArrowheads="1"/>
            </p:cNvSpPr>
            <p:nvPr/>
          </p:nvSpPr>
          <p:spPr bwMode="auto">
            <a:xfrm>
              <a:off x="3052" y="1810"/>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1</a:t>
              </a:r>
              <a:endParaRPr lang="en-US" sz="2000" b="0" dirty="0"/>
            </a:p>
          </p:txBody>
        </p:sp>
        <p:sp>
          <p:nvSpPr>
            <p:cNvPr id="514231" name="Text Box 183"/>
            <p:cNvSpPr txBox="1">
              <a:spLocks noChangeArrowheads="1"/>
            </p:cNvSpPr>
            <p:nvPr/>
          </p:nvSpPr>
          <p:spPr bwMode="auto">
            <a:xfrm>
              <a:off x="3546" y="1847"/>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232" name="Line 184"/>
            <p:cNvSpPr>
              <a:spLocks noChangeShapeType="1"/>
            </p:cNvSpPr>
            <p:nvPr/>
          </p:nvSpPr>
          <p:spPr bwMode="auto">
            <a:xfrm>
              <a:off x="3366" y="1957"/>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grpSp>
      <p:grpSp>
        <p:nvGrpSpPr>
          <p:cNvPr id="14" name="Group 269"/>
          <p:cNvGrpSpPr>
            <a:grpSpLocks/>
          </p:cNvGrpSpPr>
          <p:nvPr/>
        </p:nvGrpSpPr>
        <p:grpSpPr bwMode="auto">
          <a:xfrm>
            <a:off x="6234189" y="1248520"/>
            <a:ext cx="1003300" cy="4478338"/>
            <a:chOff x="3828" y="578"/>
            <a:chExt cx="632" cy="2821"/>
          </a:xfrm>
        </p:grpSpPr>
        <p:sp>
          <p:nvSpPr>
            <p:cNvPr id="514235" name="Text Box 187"/>
            <p:cNvSpPr txBox="1">
              <a:spLocks noChangeArrowheads="1"/>
            </p:cNvSpPr>
            <p:nvPr/>
          </p:nvSpPr>
          <p:spPr bwMode="auto">
            <a:xfrm>
              <a:off x="3828" y="578"/>
              <a:ext cx="632" cy="21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dirty="0" err="1">
                  <a:sym typeface="Symbol" charset="2"/>
                </a:rPr>
                <a:t></a:t>
              </a:r>
              <a:r>
                <a:rPr lang="en-US" sz="1600" b="0" dirty="0">
                  <a:sym typeface="Symbol" charset="2"/>
                </a:rPr>
                <a:t> (r1,w0)</a:t>
              </a:r>
            </a:p>
          </p:txBody>
        </p:sp>
        <p:grpSp>
          <p:nvGrpSpPr>
            <p:cNvPr id="15" name="Group 188"/>
            <p:cNvGrpSpPr>
              <a:grpSpLocks/>
            </p:cNvGrpSpPr>
            <p:nvPr/>
          </p:nvGrpSpPr>
          <p:grpSpPr bwMode="auto">
            <a:xfrm>
              <a:off x="3976" y="848"/>
              <a:ext cx="304" cy="2551"/>
              <a:chOff x="1140" y="1244"/>
              <a:chExt cx="304" cy="2551"/>
            </a:xfrm>
          </p:grpSpPr>
          <p:sp>
            <p:nvSpPr>
              <p:cNvPr id="514237" name="Rectangle 189"/>
              <p:cNvSpPr>
                <a:spLocks noChangeArrowheads="1"/>
              </p:cNvSpPr>
              <p:nvPr/>
            </p:nvSpPr>
            <p:spPr bwMode="auto">
              <a:xfrm>
                <a:off x="1140" y="1244"/>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1 </a:t>
                </a:r>
                <a:endParaRPr lang="en-US" sz="2000" b="0" dirty="0"/>
              </a:p>
            </p:txBody>
          </p:sp>
          <p:sp>
            <p:nvSpPr>
              <p:cNvPr id="514238" name="Rectangle 190"/>
              <p:cNvSpPr>
                <a:spLocks noChangeArrowheads="1"/>
              </p:cNvSpPr>
              <p:nvPr/>
            </p:nvSpPr>
            <p:spPr bwMode="auto">
              <a:xfrm>
                <a:off x="1140" y="1565"/>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a:t>1</a:t>
                </a:r>
              </a:p>
            </p:txBody>
          </p:sp>
          <p:sp>
            <p:nvSpPr>
              <p:cNvPr id="514239" name="Rectangle 191"/>
              <p:cNvSpPr>
                <a:spLocks noChangeArrowheads="1"/>
              </p:cNvSpPr>
              <p:nvPr/>
            </p:nvSpPr>
            <p:spPr bwMode="auto">
              <a:xfrm>
                <a:off x="1140" y="1886"/>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1</a:t>
                </a:r>
                <a:r>
                  <a:rPr lang="en-US" dirty="0" smtClean="0">
                    <a:effectLst>
                      <a:outerShdw blurRad="38100" dist="38100" dir="2700000" algn="tl">
                        <a:srgbClr val="000000"/>
                      </a:outerShdw>
                    </a:effectLst>
                  </a:rPr>
                  <a:t> </a:t>
                </a:r>
                <a:endParaRPr lang="en-US" dirty="0">
                  <a:effectLst>
                    <a:outerShdw blurRad="38100" dist="38100" dir="2700000" algn="tl">
                      <a:srgbClr val="000000"/>
                    </a:outerShdw>
                  </a:effectLst>
                </a:endParaRPr>
              </a:p>
            </p:txBody>
          </p:sp>
          <p:sp>
            <p:nvSpPr>
              <p:cNvPr id="514240" name="Rectangle 192"/>
              <p:cNvSpPr>
                <a:spLocks noChangeArrowheads="1"/>
              </p:cNvSpPr>
              <p:nvPr/>
            </p:nvSpPr>
            <p:spPr bwMode="auto">
              <a:xfrm>
                <a:off x="1140" y="2207"/>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1</a:t>
                </a:r>
                <a:r>
                  <a:rPr lang="en-US" dirty="0" smtClean="0">
                    <a:effectLst>
                      <a:outerShdw blurRad="38100" dist="38100" dir="2700000" algn="tl">
                        <a:srgbClr val="000000"/>
                      </a:outerShdw>
                    </a:effectLst>
                  </a:rPr>
                  <a:t> </a:t>
                </a:r>
                <a:endParaRPr lang="en-US" dirty="0">
                  <a:effectLst>
                    <a:outerShdw blurRad="38100" dist="38100" dir="2700000" algn="tl">
                      <a:srgbClr val="000000"/>
                    </a:outerShdw>
                  </a:effectLst>
                </a:endParaRPr>
              </a:p>
            </p:txBody>
          </p:sp>
          <p:sp>
            <p:nvSpPr>
              <p:cNvPr id="514241" name="Rectangle 193"/>
              <p:cNvSpPr>
                <a:spLocks noChangeArrowheads="1"/>
              </p:cNvSpPr>
              <p:nvPr/>
            </p:nvSpPr>
            <p:spPr bwMode="auto">
              <a:xfrm>
                <a:off x="1140" y="2528"/>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1</a:t>
                </a:r>
                <a:r>
                  <a:rPr lang="en-US" dirty="0" smtClean="0">
                    <a:effectLst>
                      <a:outerShdw blurRad="38100" dist="38100" dir="2700000" algn="tl">
                        <a:srgbClr val="000000"/>
                      </a:outerShdw>
                    </a:effectLst>
                  </a:rPr>
                  <a:t> </a:t>
                </a:r>
                <a:endParaRPr lang="en-US" dirty="0">
                  <a:effectLst>
                    <a:outerShdw blurRad="38100" dist="38100" dir="2700000" algn="tl">
                      <a:srgbClr val="000000"/>
                    </a:outerShdw>
                  </a:effectLst>
                </a:endParaRPr>
              </a:p>
            </p:txBody>
          </p:sp>
          <p:sp>
            <p:nvSpPr>
              <p:cNvPr id="514242" name="Rectangle 194"/>
              <p:cNvSpPr>
                <a:spLocks noChangeArrowheads="1"/>
              </p:cNvSpPr>
              <p:nvPr/>
            </p:nvSpPr>
            <p:spPr bwMode="auto">
              <a:xfrm>
                <a:off x="1140" y="2849"/>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1</a:t>
                </a:r>
                <a:r>
                  <a:rPr lang="en-US" dirty="0" smtClean="0">
                    <a:effectLst>
                      <a:outerShdw blurRad="38100" dist="38100" dir="2700000" algn="tl">
                        <a:srgbClr val="000000"/>
                      </a:outerShdw>
                    </a:effectLst>
                  </a:rPr>
                  <a:t> </a:t>
                </a:r>
                <a:endParaRPr lang="en-US" dirty="0">
                  <a:effectLst>
                    <a:outerShdw blurRad="38100" dist="38100" dir="2700000" algn="tl">
                      <a:srgbClr val="000000"/>
                    </a:outerShdw>
                  </a:effectLst>
                </a:endParaRPr>
              </a:p>
            </p:txBody>
          </p:sp>
          <p:sp>
            <p:nvSpPr>
              <p:cNvPr id="514243" name="Rectangle 195"/>
              <p:cNvSpPr>
                <a:spLocks noChangeArrowheads="1"/>
              </p:cNvSpPr>
              <p:nvPr/>
            </p:nvSpPr>
            <p:spPr bwMode="auto">
              <a:xfrm>
                <a:off x="1140" y="3170"/>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smtClean="0"/>
                  <a:t>1</a:t>
                </a:r>
                <a:r>
                  <a:rPr lang="en-US" dirty="0" smtClean="0">
                    <a:effectLst>
                      <a:outerShdw blurRad="38100" dist="38100" dir="2700000" algn="tl">
                        <a:srgbClr val="000000"/>
                      </a:outerShdw>
                    </a:effectLst>
                  </a:rPr>
                  <a:t> </a:t>
                </a:r>
                <a:endParaRPr lang="en-US" dirty="0">
                  <a:effectLst>
                    <a:outerShdw blurRad="38100" dist="38100" dir="2700000" algn="tl">
                      <a:srgbClr val="000000"/>
                    </a:outerShdw>
                  </a:effectLst>
                </a:endParaRPr>
              </a:p>
            </p:txBody>
          </p:sp>
          <p:sp>
            <p:nvSpPr>
              <p:cNvPr id="514244" name="Rectangle 196"/>
              <p:cNvSpPr>
                <a:spLocks noChangeArrowheads="1"/>
              </p:cNvSpPr>
              <p:nvPr/>
            </p:nvSpPr>
            <p:spPr bwMode="auto">
              <a:xfrm>
                <a:off x="1140" y="3491"/>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a:t>1</a:t>
                </a:r>
              </a:p>
            </p:txBody>
          </p:sp>
        </p:grpSp>
        <p:sp>
          <p:nvSpPr>
            <p:cNvPr id="514245" name="Line 197"/>
            <p:cNvSpPr>
              <a:spLocks noChangeShapeType="1"/>
            </p:cNvSpPr>
            <p:nvPr/>
          </p:nvSpPr>
          <p:spPr bwMode="auto">
            <a:xfrm flipV="1">
              <a:off x="3874" y="873"/>
              <a:ext cx="0" cy="2509"/>
            </a:xfrm>
            <a:prstGeom prst="line">
              <a:avLst/>
            </a:prstGeom>
            <a:noFill/>
            <a:ln w="12700">
              <a:solidFill>
                <a:srgbClr val="000000"/>
              </a:solidFill>
              <a:round/>
              <a:headEnd type="stealth" w="lg" len="lg"/>
              <a:tailEnd type="none" w="lg" len="lg"/>
            </a:ln>
            <a:effectLst/>
          </p:spPr>
          <p:txBody>
            <a:bodyPr wrap="none" anchor="ctr">
              <a:prstTxWarp prst="textNoShape">
                <a:avLst/>
              </a:prstTxWarp>
            </a:bodyPr>
            <a:lstStyle/>
            <a:p>
              <a:endParaRPr lang="en-US"/>
            </a:p>
          </p:txBody>
        </p:sp>
      </p:grpSp>
      <p:grpSp>
        <p:nvGrpSpPr>
          <p:cNvPr id="16" name="Group 275"/>
          <p:cNvGrpSpPr>
            <a:grpSpLocks/>
          </p:cNvGrpSpPr>
          <p:nvPr/>
        </p:nvGrpSpPr>
        <p:grpSpPr bwMode="auto">
          <a:xfrm>
            <a:off x="6469136" y="1680114"/>
            <a:ext cx="1096962" cy="4046538"/>
            <a:chOff x="3983" y="848"/>
            <a:chExt cx="691" cy="2549"/>
          </a:xfrm>
        </p:grpSpPr>
        <p:sp>
          <p:nvSpPr>
            <p:cNvPr id="514248" name="Rectangle 200"/>
            <p:cNvSpPr>
              <a:spLocks noChangeArrowheads="1"/>
            </p:cNvSpPr>
            <p:nvPr/>
          </p:nvSpPr>
          <p:spPr bwMode="auto">
            <a:xfrm>
              <a:off x="3983" y="848"/>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4249" name="Text Box 201"/>
            <p:cNvSpPr txBox="1">
              <a:spLocks noChangeArrowheads="1"/>
            </p:cNvSpPr>
            <p:nvPr/>
          </p:nvSpPr>
          <p:spPr bwMode="auto">
            <a:xfrm>
              <a:off x="4477" y="885"/>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1</a:t>
              </a:r>
              <a:endParaRPr lang="en-US" sz="2000" b="0" dirty="0"/>
            </a:p>
          </p:txBody>
        </p:sp>
        <p:sp>
          <p:nvSpPr>
            <p:cNvPr id="514250" name="Line 202"/>
            <p:cNvSpPr>
              <a:spLocks noChangeShapeType="1"/>
            </p:cNvSpPr>
            <p:nvPr/>
          </p:nvSpPr>
          <p:spPr bwMode="auto">
            <a:xfrm>
              <a:off x="4297" y="995"/>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252" name="Rectangle 204"/>
            <p:cNvSpPr>
              <a:spLocks noChangeArrowheads="1"/>
            </p:cNvSpPr>
            <p:nvPr/>
          </p:nvSpPr>
          <p:spPr bwMode="auto">
            <a:xfrm>
              <a:off x="3983" y="1171"/>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4253" name="Text Box 205"/>
            <p:cNvSpPr txBox="1">
              <a:spLocks noChangeArrowheads="1"/>
            </p:cNvSpPr>
            <p:nvPr/>
          </p:nvSpPr>
          <p:spPr bwMode="auto">
            <a:xfrm>
              <a:off x="4477" y="1208"/>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1</a:t>
              </a:r>
              <a:endParaRPr lang="en-US" sz="2000" b="0" dirty="0"/>
            </a:p>
          </p:txBody>
        </p:sp>
        <p:sp>
          <p:nvSpPr>
            <p:cNvPr id="514254" name="Line 206"/>
            <p:cNvSpPr>
              <a:spLocks noChangeShapeType="1"/>
            </p:cNvSpPr>
            <p:nvPr/>
          </p:nvSpPr>
          <p:spPr bwMode="auto">
            <a:xfrm>
              <a:off x="4297" y="1318"/>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256" name="Rectangle 208"/>
            <p:cNvSpPr>
              <a:spLocks noChangeArrowheads="1"/>
            </p:cNvSpPr>
            <p:nvPr/>
          </p:nvSpPr>
          <p:spPr bwMode="auto">
            <a:xfrm>
              <a:off x="3983" y="1495"/>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4257" name="Text Box 209"/>
            <p:cNvSpPr txBox="1">
              <a:spLocks noChangeArrowheads="1"/>
            </p:cNvSpPr>
            <p:nvPr/>
          </p:nvSpPr>
          <p:spPr bwMode="auto">
            <a:xfrm>
              <a:off x="4477" y="1532"/>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1</a:t>
              </a:r>
              <a:endParaRPr lang="en-US" sz="2000" b="0" dirty="0"/>
            </a:p>
          </p:txBody>
        </p:sp>
        <p:sp>
          <p:nvSpPr>
            <p:cNvPr id="514258" name="Line 210"/>
            <p:cNvSpPr>
              <a:spLocks noChangeShapeType="1"/>
            </p:cNvSpPr>
            <p:nvPr/>
          </p:nvSpPr>
          <p:spPr bwMode="auto">
            <a:xfrm>
              <a:off x="4297" y="1642"/>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260" name="Rectangle 212"/>
            <p:cNvSpPr>
              <a:spLocks noChangeArrowheads="1"/>
            </p:cNvSpPr>
            <p:nvPr/>
          </p:nvSpPr>
          <p:spPr bwMode="auto">
            <a:xfrm>
              <a:off x="3983" y="1817"/>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4261" name="Text Box 213"/>
            <p:cNvSpPr txBox="1">
              <a:spLocks noChangeArrowheads="1"/>
            </p:cNvSpPr>
            <p:nvPr/>
          </p:nvSpPr>
          <p:spPr bwMode="auto">
            <a:xfrm>
              <a:off x="4477" y="1854"/>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1</a:t>
              </a:r>
              <a:endParaRPr lang="en-US" sz="2000" b="0" dirty="0"/>
            </a:p>
          </p:txBody>
        </p:sp>
        <p:sp>
          <p:nvSpPr>
            <p:cNvPr id="514262" name="Line 214"/>
            <p:cNvSpPr>
              <a:spLocks noChangeShapeType="1"/>
            </p:cNvSpPr>
            <p:nvPr/>
          </p:nvSpPr>
          <p:spPr bwMode="auto">
            <a:xfrm>
              <a:off x="4297" y="1964"/>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264" name="Rectangle 216"/>
            <p:cNvSpPr>
              <a:spLocks noChangeArrowheads="1"/>
            </p:cNvSpPr>
            <p:nvPr/>
          </p:nvSpPr>
          <p:spPr bwMode="auto">
            <a:xfrm>
              <a:off x="3983" y="2132"/>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4265" name="Text Box 217"/>
            <p:cNvSpPr txBox="1">
              <a:spLocks noChangeArrowheads="1"/>
            </p:cNvSpPr>
            <p:nvPr/>
          </p:nvSpPr>
          <p:spPr bwMode="auto">
            <a:xfrm>
              <a:off x="4477" y="2169"/>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1</a:t>
              </a:r>
              <a:endParaRPr lang="en-US" sz="2000" b="0" dirty="0"/>
            </a:p>
          </p:txBody>
        </p:sp>
        <p:sp>
          <p:nvSpPr>
            <p:cNvPr id="514266" name="Line 218"/>
            <p:cNvSpPr>
              <a:spLocks noChangeShapeType="1"/>
            </p:cNvSpPr>
            <p:nvPr/>
          </p:nvSpPr>
          <p:spPr bwMode="auto">
            <a:xfrm>
              <a:off x="4297" y="2279"/>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268" name="Rectangle 220"/>
            <p:cNvSpPr>
              <a:spLocks noChangeArrowheads="1"/>
            </p:cNvSpPr>
            <p:nvPr/>
          </p:nvSpPr>
          <p:spPr bwMode="auto">
            <a:xfrm>
              <a:off x="3983" y="2446"/>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4269" name="Text Box 221"/>
            <p:cNvSpPr txBox="1">
              <a:spLocks noChangeArrowheads="1"/>
            </p:cNvSpPr>
            <p:nvPr/>
          </p:nvSpPr>
          <p:spPr bwMode="auto">
            <a:xfrm>
              <a:off x="4477" y="2483"/>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1</a:t>
              </a:r>
              <a:endParaRPr lang="en-US" sz="2000" b="0" dirty="0"/>
            </a:p>
          </p:txBody>
        </p:sp>
        <p:sp>
          <p:nvSpPr>
            <p:cNvPr id="514270" name="Line 222"/>
            <p:cNvSpPr>
              <a:spLocks noChangeShapeType="1"/>
            </p:cNvSpPr>
            <p:nvPr/>
          </p:nvSpPr>
          <p:spPr bwMode="auto">
            <a:xfrm>
              <a:off x="4297" y="2593"/>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272" name="Rectangle 224"/>
            <p:cNvSpPr>
              <a:spLocks noChangeArrowheads="1"/>
            </p:cNvSpPr>
            <p:nvPr/>
          </p:nvSpPr>
          <p:spPr bwMode="auto">
            <a:xfrm>
              <a:off x="3983" y="2770"/>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4273" name="Text Box 225"/>
            <p:cNvSpPr txBox="1">
              <a:spLocks noChangeArrowheads="1"/>
            </p:cNvSpPr>
            <p:nvPr/>
          </p:nvSpPr>
          <p:spPr bwMode="auto">
            <a:xfrm>
              <a:off x="4477" y="2807"/>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1</a:t>
              </a:r>
              <a:endParaRPr lang="en-US" sz="2000" b="0" dirty="0"/>
            </a:p>
          </p:txBody>
        </p:sp>
        <p:sp>
          <p:nvSpPr>
            <p:cNvPr id="514274" name="Line 226"/>
            <p:cNvSpPr>
              <a:spLocks noChangeShapeType="1"/>
            </p:cNvSpPr>
            <p:nvPr/>
          </p:nvSpPr>
          <p:spPr bwMode="auto">
            <a:xfrm>
              <a:off x="4297" y="2917"/>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276" name="Rectangle 228"/>
            <p:cNvSpPr>
              <a:spLocks noChangeArrowheads="1"/>
            </p:cNvSpPr>
            <p:nvPr/>
          </p:nvSpPr>
          <p:spPr bwMode="auto">
            <a:xfrm>
              <a:off x="3983" y="3093"/>
              <a:ext cx="304" cy="304"/>
            </a:xfrm>
            <a:prstGeom prst="rect">
              <a:avLst/>
            </a:prstGeom>
            <a:solidFill>
              <a:srgbClr val="FFFFFF"/>
            </a:solidFill>
            <a:ln w="12700">
              <a:solidFill>
                <a:srgbClr val="000000"/>
              </a:solidFill>
              <a:miter lim="800000"/>
              <a:headEnd/>
              <a:tailEnd/>
            </a:ln>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4277" name="Text Box 229"/>
            <p:cNvSpPr txBox="1">
              <a:spLocks noChangeArrowheads="1"/>
            </p:cNvSpPr>
            <p:nvPr/>
          </p:nvSpPr>
          <p:spPr bwMode="auto">
            <a:xfrm>
              <a:off x="4477" y="3130"/>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1</a:t>
              </a:r>
              <a:endParaRPr lang="en-US" sz="2000" b="0" dirty="0"/>
            </a:p>
          </p:txBody>
        </p:sp>
        <p:sp>
          <p:nvSpPr>
            <p:cNvPr id="514278" name="Line 230"/>
            <p:cNvSpPr>
              <a:spLocks noChangeShapeType="1"/>
            </p:cNvSpPr>
            <p:nvPr/>
          </p:nvSpPr>
          <p:spPr bwMode="auto">
            <a:xfrm>
              <a:off x="4297" y="3240"/>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grpSp>
      <p:grpSp>
        <p:nvGrpSpPr>
          <p:cNvPr id="17" name="Group 278"/>
          <p:cNvGrpSpPr>
            <a:grpSpLocks/>
          </p:cNvGrpSpPr>
          <p:nvPr/>
        </p:nvGrpSpPr>
        <p:grpSpPr bwMode="auto">
          <a:xfrm>
            <a:off x="7573962" y="1258045"/>
            <a:ext cx="684212" cy="4473575"/>
            <a:chOff x="4771" y="584"/>
            <a:chExt cx="431" cy="2818"/>
          </a:xfrm>
        </p:grpSpPr>
        <p:sp>
          <p:nvSpPr>
            <p:cNvPr id="514101" name="Text Box 53"/>
            <p:cNvSpPr txBox="1">
              <a:spLocks noChangeArrowheads="1"/>
            </p:cNvSpPr>
            <p:nvPr/>
          </p:nvSpPr>
          <p:spPr bwMode="auto">
            <a:xfrm>
              <a:off x="4771" y="584"/>
              <a:ext cx="431" cy="21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dirty="0" err="1">
                  <a:sym typeface="Symbol" charset="2"/>
                </a:rPr>
                <a:t></a:t>
              </a:r>
              <a:r>
                <a:rPr lang="en-US" sz="1600" b="0" dirty="0">
                  <a:sym typeface="Symbol" charset="2"/>
                </a:rPr>
                <a:t> (r0)</a:t>
              </a:r>
            </a:p>
          </p:txBody>
        </p:sp>
        <p:sp>
          <p:nvSpPr>
            <p:cNvPr id="514111" name="Line 63"/>
            <p:cNvSpPr>
              <a:spLocks noChangeShapeType="1"/>
            </p:cNvSpPr>
            <p:nvPr/>
          </p:nvSpPr>
          <p:spPr bwMode="auto">
            <a:xfrm flipV="1">
              <a:off x="4785" y="861"/>
              <a:ext cx="0" cy="2509"/>
            </a:xfrm>
            <a:prstGeom prst="line">
              <a:avLst/>
            </a:prstGeom>
            <a:noFill/>
            <a:ln w="12700">
              <a:solidFill>
                <a:srgbClr val="000000"/>
              </a:solidFill>
              <a:round/>
              <a:headEnd type="stealth" w="lg" len="lg"/>
              <a:tailEnd type="none" w="lg" len="lg"/>
            </a:ln>
            <a:effectLst/>
          </p:spPr>
          <p:txBody>
            <a:bodyPr wrap="none" anchor="ctr">
              <a:prstTxWarp prst="textNoShape">
                <a:avLst/>
              </a:prstTxWarp>
            </a:bodyPr>
            <a:lstStyle/>
            <a:p>
              <a:endParaRPr lang="en-US"/>
            </a:p>
          </p:txBody>
        </p:sp>
        <p:grpSp>
          <p:nvGrpSpPr>
            <p:cNvPr id="18" name="Group 64"/>
            <p:cNvGrpSpPr>
              <a:grpSpLocks/>
            </p:cNvGrpSpPr>
            <p:nvPr/>
          </p:nvGrpSpPr>
          <p:grpSpPr bwMode="auto">
            <a:xfrm>
              <a:off x="4935" y="843"/>
              <a:ext cx="223" cy="2551"/>
              <a:chOff x="5207" y="1003"/>
              <a:chExt cx="223" cy="2551"/>
            </a:xfrm>
          </p:grpSpPr>
          <p:sp>
            <p:nvSpPr>
              <p:cNvPr id="514113" name="Text Box 65"/>
              <p:cNvSpPr txBox="1">
                <a:spLocks noChangeArrowheads="1"/>
              </p:cNvSpPr>
              <p:nvPr/>
            </p:nvSpPr>
            <p:spPr bwMode="auto">
              <a:xfrm>
                <a:off x="5207" y="1003"/>
                <a:ext cx="223" cy="288"/>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a:effectLst>
                      <a:outerShdw blurRad="38100" dist="38100" dir="2700000" algn="tl">
                        <a:srgbClr val="000000"/>
                      </a:outerShdw>
                    </a:effectLst>
                  </a:rPr>
                  <a:t>0</a:t>
                </a:r>
                <a:endParaRPr lang="en-US" sz="2000" b="0">
                  <a:effectLst/>
                </a:endParaRPr>
              </a:p>
            </p:txBody>
          </p:sp>
          <p:sp>
            <p:nvSpPr>
              <p:cNvPr id="514114" name="Text Box 66"/>
              <p:cNvSpPr txBox="1">
                <a:spLocks noChangeArrowheads="1"/>
              </p:cNvSpPr>
              <p:nvPr/>
            </p:nvSpPr>
            <p:spPr bwMode="auto">
              <a:xfrm>
                <a:off x="5207" y="1326"/>
                <a:ext cx="223" cy="288"/>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a:effectLst>
                      <a:outerShdw blurRad="38100" dist="38100" dir="2700000" algn="tl">
                        <a:srgbClr val="000000"/>
                      </a:outerShdw>
                    </a:effectLst>
                  </a:rPr>
                  <a:t>0</a:t>
                </a:r>
                <a:endParaRPr lang="en-US" sz="2000" b="0">
                  <a:effectLst/>
                </a:endParaRPr>
              </a:p>
            </p:txBody>
          </p:sp>
          <p:sp>
            <p:nvSpPr>
              <p:cNvPr id="514115" name="Text Box 67"/>
              <p:cNvSpPr txBox="1">
                <a:spLocks noChangeArrowheads="1"/>
              </p:cNvSpPr>
              <p:nvPr/>
            </p:nvSpPr>
            <p:spPr bwMode="auto">
              <a:xfrm>
                <a:off x="5207" y="1649"/>
                <a:ext cx="223" cy="288"/>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a:effectLst>
                      <a:outerShdw blurRad="38100" dist="38100" dir="2700000" algn="tl">
                        <a:srgbClr val="000000"/>
                      </a:outerShdw>
                    </a:effectLst>
                  </a:rPr>
                  <a:t>0</a:t>
                </a:r>
                <a:endParaRPr lang="en-US" sz="2000" b="0">
                  <a:effectLst/>
                </a:endParaRPr>
              </a:p>
            </p:txBody>
          </p:sp>
          <p:sp>
            <p:nvSpPr>
              <p:cNvPr id="514116" name="Text Box 68"/>
              <p:cNvSpPr txBox="1">
                <a:spLocks noChangeArrowheads="1"/>
              </p:cNvSpPr>
              <p:nvPr/>
            </p:nvSpPr>
            <p:spPr bwMode="auto">
              <a:xfrm>
                <a:off x="5207" y="1972"/>
                <a:ext cx="223" cy="288"/>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a:effectLst>
                      <a:outerShdw blurRad="38100" dist="38100" dir="2700000" algn="tl">
                        <a:srgbClr val="000000"/>
                      </a:outerShdw>
                    </a:effectLst>
                  </a:rPr>
                  <a:t>0</a:t>
                </a:r>
                <a:endParaRPr lang="en-US" sz="2000" b="0">
                  <a:effectLst/>
                </a:endParaRPr>
              </a:p>
            </p:txBody>
          </p:sp>
          <p:sp>
            <p:nvSpPr>
              <p:cNvPr id="514117" name="Text Box 69"/>
              <p:cNvSpPr txBox="1">
                <a:spLocks noChangeArrowheads="1"/>
              </p:cNvSpPr>
              <p:nvPr/>
            </p:nvSpPr>
            <p:spPr bwMode="auto">
              <a:xfrm>
                <a:off x="5207" y="2296"/>
                <a:ext cx="223" cy="288"/>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a:effectLst>
                      <a:outerShdw blurRad="38100" dist="38100" dir="2700000" algn="tl">
                        <a:srgbClr val="000000"/>
                      </a:outerShdw>
                    </a:effectLst>
                  </a:rPr>
                  <a:t>0</a:t>
                </a:r>
                <a:endParaRPr lang="en-US" sz="2000" b="0">
                  <a:effectLst/>
                </a:endParaRPr>
              </a:p>
            </p:txBody>
          </p:sp>
          <p:sp>
            <p:nvSpPr>
              <p:cNvPr id="514118" name="Text Box 70"/>
              <p:cNvSpPr txBox="1">
                <a:spLocks noChangeArrowheads="1"/>
              </p:cNvSpPr>
              <p:nvPr/>
            </p:nvSpPr>
            <p:spPr bwMode="auto">
              <a:xfrm>
                <a:off x="5207" y="2619"/>
                <a:ext cx="223" cy="288"/>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a:effectLst>
                      <a:outerShdw blurRad="38100" dist="38100" dir="2700000" algn="tl">
                        <a:srgbClr val="000000"/>
                      </a:outerShdw>
                    </a:effectLst>
                  </a:rPr>
                  <a:t>0</a:t>
                </a:r>
                <a:endParaRPr lang="en-US" sz="2000" b="0">
                  <a:effectLst/>
                </a:endParaRPr>
              </a:p>
            </p:txBody>
          </p:sp>
          <p:sp>
            <p:nvSpPr>
              <p:cNvPr id="514119" name="Text Box 71"/>
              <p:cNvSpPr txBox="1">
                <a:spLocks noChangeArrowheads="1"/>
              </p:cNvSpPr>
              <p:nvPr/>
            </p:nvSpPr>
            <p:spPr bwMode="auto">
              <a:xfrm>
                <a:off x="5207" y="2942"/>
                <a:ext cx="223" cy="288"/>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a:effectLst>
                      <a:outerShdw blurRad="38100" dist="38100" dir="2700000" algn="tl">
                        <a:srgbClr val="000000"/>
                      </a:outerShdw>
                    </a:effectLst>
                  </a:rPr>
                  <a:t>0</a:t>
                </a:r>
                <a:endParaRPr lang="en-US" sz="2000" b="0">
                  <a:effectLst/>
                </a:endParaRPr>
              </a:p>
            </p:txBody>
          </p:sp>
          <p:sp>
            <p:nvSpPr>
              <p:cNvPr id="514120" name="Text Box 72"/>
              <p:cNvSpPr txBox="1">
                <a:spLocks noChangeArrowheads="1"/>
              </p:cNvSpPr>
              <p:nvPr/>
            </p:nvSpPr>
            <p:spPr bwMode="auto">
              <a:xfrm>
                <a:off x="5207" y="3266"/>
                <a:ext cx="223" cy="288"/>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a:effectLst>
                      <a:outerShdw blurRad="38100" dist="38100" dir="2700000" algn="tl">
                        <a:srgbClr val="000000"/>
                      </a:outerShdw>
                    </a:effectLst>
                  </a:rPr>
                  <a:t>0</a:t>
                </a:r>
                <a:endParaRPr lang="en-US" sz="2000" b="0">
                  <a:effectLst/>
                </a:endParaRPr>
              </a:p>
            </p:txBody>
          </p:sp>
        </p:grpSp>
        <p:sp>
          <p:nvSpPr>
            <p:cNvPr id="514281" name="Rectangle 233"/>
            <p:cNvSpPr>
              <a:spLocks noChangeArrowheads="1"/>
            </p:cNvSpPr>
            <p:nvPr/>
          </p:nvSpPr>
          <p:spPr bwMode="auto">
            <a:xfrm>
              <a:off x="4890" y="853"/>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4285" name="Rectangle 237"/>
            <p:cNvSpPr>
              <a:spLocks noChangeArrowheads="1"/>
            </p:cNvSpPr>
            <p:nvPr/>
          </p:nvSpPr>
          <p:spPr bwMode="auto">
            <a:xfrm>
              <a:off x="4890" y="1176"/>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4289" name="Rectangle 241"/>
            <p:cNvSpPr>
              <a:spLocks noChangeArrowheads="1"/>
            </p:cNvSpPr>
            <p:nvPr/>
          </p:nvSpPr>
          <p:spPr bwMode="auto">
            <a:xfrm>
              <a:off x="4890" y="1500"/>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4293" name="Rectangle 245"/>
            <p:cNvSpPr>
              <a:spLocks noChangeArrowheads="1"/>
            </p:cNvSpPr>
            <p:nvPr/>
          </p:nvSpPr>
          <p:spPr bwMode="auto">
            <a:xfrm>
              <a:off x="4890" y="1822"/>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4297" name="Rectangle 249"/>
            <p:cNvSpPr>
              <a:spLocks noChangeArrowheads="1"/>
            </p:cNvSpPr>
            <p:nvPr/>
          </p:nvSpPr>
          <p:spPr bwMode="auto">
            <a:xfrm>
              <a:off x="4890" y="2137"/>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4301" name="Rectangle 253"/>
            <p:cNvSpPr>
              <a:spLocks noChangeArrowheads="1"/>
            </p:cNvSpPr>
            <p:nvPr/>
          </p:nvSpPr>
          <p:spPr bwMode="auto">
            <a:xfrm>
              <a:off x="4890" y="2451"/>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4305" name="Rectangle 257"/>
            <p:cNvSpPr>
              <a:spLocks noChangeArrowheads="1"/>
            </p:cNvSpPr>
            <p:nvPr/>
          </p:nvSpPr>
          <p:spPr bwMode="auto">
            <a:xfrm>
              <a:off x="4890" y="2775"/>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sp>
          <p:nvSpPr>
            <p:cNvPr id="514309" name="Rectangle 261"/>
            <p:cNvSpPr>
              <a:spLocks noChangeArrowheads="1"/>
            </p:cNvSpPr>
            <p:nvPr/>
          </p:nvSpPr>
          <p:spPr bwMode="auto">
            <a:xfrm>
              <a:off x="4890" y="3098"/>
              <a:ext cx="304" cy="304"/>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pPr algn="ctr">
                <a:spcBef>
                  <a:spcPct val="0"/>
                </a:spcBef>
                <a:buClrTx/>
                <a:buSzTx/>
              </a:pPr>
              <a:r>
                <a:rPr lang="en-US" dirty="0"/>
                <a:t>0</a:t>
              </a:r>
              <a:endParaRPr lang="en-US" sz="2000" b="0" dirty="0"/>
            </a:p>
          </p:txBody>
        </p:sp>
      </p:grpSp>
      <p:grpSp>
        <p:nvGrpSpPr>
          <p:cNvPr id="19" name="Group 277"/>
          <p:cNvGrpSpPr>
            <a:grpSpLocks/>
          </p:cNvGrpSpPr>
          <p:nvPr/>
        </p:nvGrpSpPr>
        <p:grpSpPr bwMode="auto">
          <a:xfrm>
            <a:off x="8261350" y="1743820"/>
            <a:ext cx="598488" cy="3933825"/>
            <a:chOff x="5204" y="890"/>
            <a:chExt cx="377" cy="2478"/>
          </a:xfrm>
        </p:grpSpPr>
        <p:sp>
          <p:nvSpPr>
            <p:cNvPr id="514282" name="Text Box 234"/>
            <p:cNvSpPr txBox="1">
              <a:spLocks noChangeArrowheads="1"/>
            </p:cNvSpPr>
            <p:nvPr/>
          </p:nvSpPr>
          <p:spPr bwMode="auto">
            <a:xfrm>
              <a:off x="5384" y="890"/>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283" name="Line 235"/>
            <p:cNvSpPr>
              <a:spLocks noChangeShapeType="1"/>
            </p:cNvSpPr>
            <p:nvPr/>
          </p:nvSpPr>
          <p:spPr bwMode="auto">
            <a:xfrm>
              <a:off x="5204" y="1000"/>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286" name="Text Box 238"/>
            <p:cNvSpPr txBox="1">
              <a:spLocks noChangeArrowheads="1"/>
            </p:cNvSpPr>
            <p:nvPr/>
          </p:nvSpPr>
          <p:spPr bwMode="auto">
            <a:xfrm>
              <a:off x="5384" y="1213"/>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287" name="Line 239"/>
            <p:cNvSpPr>
              <a:spLocks noChangeShapeType="1"/>
            </p:cNvSpPr>
            <p:nvPr/>
          </p:nvSpPr>
          <p:spPr bwMode="auto">
            <a:xfrm>
              <a:off x="5204" y="1323"/>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290" name="Text Box 242"/>
            <p:cNvSpPr txBox="1">
              <a:spLocks noChangeArrowheads="1"/>
            </p:cNvSpPr>
            <p:nvPr/>
          </p:nvSpPr>
          <p:spPr bwMode="auto">
            <a:xfrm>
              <a:off x="5384" y="1537"/>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291" name="Line 243"/>
            <p:cNvSpPr>
              <a:spLocks noChangeShapeType="1"/>
            </p:cNvSpPr>
            <p:nvPr/>
          </p:nvSpPr>
          <p:spPr bwMode="auto">
            <a:xfrm>
              <a:off x="5204" y="1647"/>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294" name="Text Box 246"/>
            <p:cNvSpPr txBox="1">
              <a:spLocks noChangeArrowheads="1"/>
            </p:cNvSpPr>
            <p:nvPr/>
          </p:nvSpPr>
          <p:spPr bwMode="auto">
            <a:xfrm>
              <a:off x="5384" y="1859"/>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295" name="Line 247"/>
            <p:cNvSpPr>
              <a:spLocks noChangeShapeType="1"/>
            </p:cNvSpPr>
            <p:nvPr/>
          </p:nvSpPr>
          <p:spPr bwMode="auto">
            <a:xfrm>
              <a:off x="5204" y="1969"/>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298" name="Text Box 250"/>
            <p:cNvSpPr txBox="1">
              <a:spLocks noChangeArrowheads="1"/>
            </p:cNvSpPr>
            <p:nvPr/>
          </p:nvSpPr>
          <p:spPr bwMode="auto">
            <a:xfrm>
              <a:off x="5384" y="2174"/>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299" name="Line 251"/>
            <p:cNvSpPr>
              <a:spLocks noChangeShapeType="1"/>
            </p:cNvSpPr>
            <p:nvPr/>
          </p:nvSpPr>
          <p:spPr bwMode="auto">
            <a:xfrm>
              <a:off x="5204" y="2284"/>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302" name="Text Box 254"/>
            <p:cNvSpPr txBox="1">
              <a:spLocks noChangeArrowheads="1"/>
            </p:cNvSpPr>
            <p:nvPr/>
          </p:nvSpPr>
          <p:spPr bwMode="auto">
            <a:xfrm>
              <a:off x="5384" y="2488"/>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303" name="Line 255"/>
            <p:cNvSpPr>
              <a:spLocks noChangeShapeType="1"/>
            </p:cNvSpPr>
            <p:nvPr/>
          </p:nvSpPr>
          <p:spPr bwMode="auto">
            <a:xfrm>
              <a:off x="5204" y="2598"/>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306" name="Text Box 258"/>
            <p:cNvSpPr txBox="1">
              <a:spLocks noChangeArrowheads="1"/>
            </p:cNvSpPr>
            <p:nvPr/>
          </p:nvSpPr>
          <p:spPr bwMode="auto">
            <a:xfrm>
              <a:off x="5384" y="2812"/>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307" name="Line 259"/>
            <p:cNvSpPr>
              <a:spLocks noChangeShapeType="1"/>
            </p:cNvSpPr>
            <p:nvPr/>
          </p:nvSpPr>
          <p:spPr bwMode="auto">
            <a:xfrm>
              <a:off x="5204" y="2922"/>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514310" name="Text Box 262"/>
            <p:cNvSpPr txBox="1">
              <a:spLocks noChangeArrowheads="1"/>
            </p:cNvSpPr>
            <p:nvPr/>
          </p:nvSpPr>
          <p:spPr bwMode="auto">
            <a:xfrm>
              <a:off x="5384" y="3135"/>
              <a:ext cx="197" cy="233"/>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a:t>0</a:t>
              </a:r>
              <a:endParaRPr lang="en-US" sz="2000" b="0" dirty="0"/>
            </a:p>
          </p:txBody>
        </p:sp>
        <p:sp>
          <p:nvSpPr>
            <p:cNvPr id="514311" name="Line 263"/>
            <p:cNvSpPr>
              <a:spLocks noChangeShapeType="1"/>
            </p:cNvSpPr>
            <p:nvPr/>
          </p:nvSpPr>
          <p:spPr bwMode="auto">
            <a:xfrm>
              <a:off x="5204" y="3245"/>
              <a:ext cx="190"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gr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499"/>
                                          </p:stCondLst>
                                        </p:cTn>
                                        <p:tgtEl>
                                          <p:spTgt spid="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499"/>
                                          </p:stCondLst>
                                        </p:cTn>
                                        <p:tgtEl>
                                          <p:spTgt spid="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down)">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499"/>
                                          </p:stCondLst>
                                        </p:cTn>
                                        <p:tgtEl>
                                          <p:spTgt spid="11"/>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nodeType="click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ipe(up)">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499"/>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up)">
                                      <p:cBhvr>
                                        <p:cTn id="47" dur="500"/>
                                        <p:tgtEl>
                                          <p:spTgt spid="16"/>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499"/>
                                          </p:stCondLst>
                                        </p:cTn>
                                        <p:tgtEl>
                                          <p:spTgt spid="17"/>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22" presetClass="entr" presetSubtype="1" fill="hold" nodeType="click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ipe(up)">
                                      <p:cBhvr>
                                        <p:cTn id="56" dur="500"/>
                                        <p:tgtEl>
                                          <p:spTgt spid="19"/>
                                        </p:tgtEl>
                                      </p:cBhvr>
                                    </p:animEffec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499"/>
                                          </p:stCondLst>
                                        </p:cTn>
                                        <p:tgtEl>
                                          <p:spTgt spid="5140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4052"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dirty="0" smtClean="0"/>
              <a:t>Marches A (15n) and B (17n)</a:t>
            </a:r>
            <a:endParaRPr lang="en-US" dirty="0"/>
          </a:p>
        </p:txBody>
      </p:sp>
      <p:sp>
        <p:nvSpPr>
          <p:cNvPr id="60420" name="Text Box 4"/>
          <p:cNvSpPr txBox="1">
            <a:spLocks noChangeArrowheads="1"/>
          </p:cNvSpPr>
          <p:nvPr/>
        </p:nvSpPr>
        <p:spPr bwMode="auto">
          <a:xfrm>
            <a:off x="2369470" y="1454590"/>
            <a:ext cx="5336506" cy="1200328"/>
          </a:xfrm>
          <a:prstGeom prst="rect">
            <a:avLst/>
          </a:prstGeom>
          <a:noFill/>
          <a:ln w="9525">
            <a:noFill/>
            <a:miter lim="800000"/>
            <a:headEnd/>
            <a:tailEnd/>
          </a:ln>
          <a:effectLst/>
        </p:spPr>
        <p:txBody>
          <a:bodyPr wrap="square">
            <a:prstTxWarp prst="textNoShape">
              <a:avLst/>
            </a:prstTxWarp>
            <a:spAutoFit/>
          </a:bodyPr>
          <a:lstStyle/>
          <a:p>
            <a:pPr>
              <a:buFont typeface="Symbol" pitchFamily="-112" charset="2"/>
              <a:buNone/>
            </a:pPr>
            <a:r>
              <a:rPr lang="en-US" sz="2400" b="1" dirty="0" err="1">
                <a:solidFill>
                  <a:srgbClr val="000000"/>
                </a:solidFill>
                <a:sym typeface="Symbol" pitchFamily="-112" charset="2"/>
              </a:rPr>
              <a:t></a:t>
            </a:r>
            <a:r>
              <a:rPr lang="en-US" sz="2400" dirty="0">
                <a:solidFill>
                  <a:srgbClr val="000000"/>
                </a:solidFill>
                <a:sym typeface="Symbol" pitchFamily="-112" charset="2"/>
              </a:rPr>
              <a:t> (</a:t>
            </a:r>
            <a:r>
              <a:rPr lang="en-GB" sz="2400" dirty="0">
                <a:solidFill>
                  <a:srgbClr val="000000"/>
                </a:solidFill>
                <a:sym typeface="Symbol" pitchFamily="-112" charset="2"/>
              </a:rPr>
              <a:t>w0</a:t>
            </a:r>
            <a:r>
              <a:rPr lang="en-US" sz="2400" dirty="0">
                <a:solidFill>
                  <a:srgbClr val="000000"/>
                </a:solidFill>
                <a:sym typeface="Symbol" pitchFamily="-112" charset="2"/>
              </a:rPr>
              <a:t>)</a:t>
            </a:r>
            <a:r>
              <a:rPr lang="pl-PL" sz="2400" dirty="0">
                <a:solidFill>
                  <a:srgbClr val="000000"/>
                </a:solidFill>
                <a:sym typeface="Symbol" pitchFamily="-112" charset="2"/>
              </a:rPr>
              <a:t>,</a:t>
            </a:r>
            <a:endParaRPr lang="en-US" sz="2400" b="1" dirty="0">
              <a:solidFill>
                <a:srgbClr val="000000"/>
              </a:solidFill>
              <a:sym typeface="Symbol" pitchFamily="-112" charset="2"/>
            </a:endParaRPr>
          </a:p>
          <a:p>
            <a:pPr>
              <a:buFont typeface="Symbol" pitchFamily="-112" charset="2"/>
              <a:buNone/>
            </a:pPr>
            <a:r>
              <a:rPr lang="en-US" sz="2400" b="1" dirty="0" err="1">
                <a:solidFill>
                  <a:srgbClr val="000000"/>
                </a:solidFill>
                <a:sym typeface="Symbol" pitchFamily="-112" charset="2"/>
              </a:rPr>
              <a:t></a:t>
            </a:r>
            <a:r>
              <a:rPr lang="en-US" sz="2400" dirty="0">
                <a:solidFill>
                  <a:srgbClr val="000000"/>
                </a:solidFill>
                <a:sym typeface="Symbol" pitchFamily="-112" charset="2"/>
              </a:rPr>
              <a:t> (</a:t>
            </a:r>
            <a:r>
              <a:rPr lang="en-US" sz="2400" dirty="0" err="1">
                <a:solidFill>
                  <a:srgbClr val="000000"/>
                </a:solidFill>
                <a:sym typeface="Symbol" pitchFamily="-112" charset="2"/>
              </a:rPr>
              <a:t>r</a:t>
            </a:r>
            <a:r>
              <a:rPr lang="pl-PL" sz="2400" dirty="0">
                <a:solidFill>
                  <a:srgbClr val="000000"/>
                </a:solidFill>
                <a:sym typeface="Symbol" pitchFamily="-112" charset="2"/>
              </a:rPr>
              <a:t>0</a:t>
            </a:r>
            <a:r>
              <a:rPr lang="en-US" sz="2400" dirty="0">
                <a:solidFill>
                  <a:srgbClr val="000000"/>
                </a:solidFill>
                <a:sym typeface="Symbol" pitchFamily="-112" charset="2"/>
              </a:rPr>
              <a:t>,</a:t>
            </a:r>
            <a:r>
              <a:rPr lang="en-US" sz="2400" dirty="0" err="1">
                <a:solidFill>
                  <a:srgbClr val="000000"/>
                </a:solidFill>
                <a:sym typeface="Symbol" pitchFamily="-112" charset="2"/>
              </a:rPr>
              <a:t>w</a:t>
            </a:r>
            <a:r>
              <a:rPr lang="pl-PL" sz="2400" dirty="0">
                <a:solidFill>
                  <a:srgbClr val="000000"/>
                </a:solidFill>
                <a:sym typeface="Symbol" pitchFamily="-112" charset="2"/>
              </a:rPr>
              <a:t>1</a:t>
            </a:r>
            <a:r>
              <a:rPr lang="en-GB" sz="2400" dirty="0">
                <a:solidFill>
                  <a:srgbClr val="000000"/>
                </a:solidFill>
                <a:sym typeface="Symbol" pitchFamily="-112" charset="2"/>
              </a:rPr>
              <a:t>,w0,w1</a:t>
            </a:r>
            <a:r>
              <a:rPr lang="en-US" sz="2400" dirty="0">
                <a:solidFill>
                  <a:srgbClr val="000000"/>
                </a:solidFill>
                <a:sym typeface="Symbol" pitchFamily="-112" charset="2"/>
              </a:rPr>
              <a:t>)</a:t>
            </a:r>
            <a:r>
              <a:rPr lang="pl-PL" sz="2400" dirty="0">
                <a:solidFill>
                  <a:srgbClr val="000000"/>
                </a:solidFill>
                <a:sym typeface="Symbol" pitchFamily="-112" charset="2"/>
              </a:rPr>
              <a:t>, </a:t>
            </a:r>
            <a:r>
              <a:rPr lang="en-US" sz="2400" b="1" dirty="0" err="1">
                <a:solidFill>
                  <a:srgbClr val="000000"/>
                </a:solidFill>
                <a:sym typeface="Symbol" pitchFamily="-112" charset="2"/>
              </a:rPr>
              <a:t></a:t>
            </a:r>
            <a:r>
              <a:rPr lang="en-US" sz="2400" dirty="0">
                <a:solidFill>
                  <a:srgbClr val="000000"/>
                </a:solidFill>
                <a:sym typeface="Symbol" pitchFamily="-112" charset="2"/>
              </a:rPr>
              <a:t> (</a:t>
            </a:r>
            <a:r>
              <a:rPr lang="en-US" sz="2400" dirty="0" err="1">
                <a:solidFill>
                  <a:srgbClr val="000000"/>
                </a:solidFill>
                <a:sym typeface="Symbol" pitchFamily="-112" charset="2"/>
              </a:rPr>
              <a:t>r</a:t>
            </a:r>
            <a:r>
              <a:rPr lang="pl-PL" sz="2400" dirty="0">
                <a:solidFill>
                  <a:srgbClr val="000000"/>
                </a:solidFill>
                <a:sym typeface="Symbol" pitchFamily="-112" charset="2"/>
              </a:rPr>
              <a:t>1</a:t>
            </a:r>
            <a:r>
              <a:rPr lang="en-US" sz="2400" dirty="0">
                <a:solidFill>
                  <a:srgbClr val="000000"/>
                </a:solidFill>
                <a:sym typeface="Symbol" pitchFamily="-112" charset="2"/>
              </a:rPr>
              <a:t>,</a:t>
            </a:r>
            <a:r>
              <a:rPr lang="en-US" sz="2400" dirty="0" err="1">
                <a:solidFill>
                  <a:srgbClr val="000000"/>
                </a:solidFill>
                <a:sym typeface="Symbol" pitchFamily="-112" charset="2"/>
              </a:rPr>
              <a:t>w</a:t>
            </a:r>
            <a:r>
              <a:rPr lang="pl-PL" sz="2400" dirty="0">
                <a:solidFill>
                  <a:srgbClr val="000000"/>
                </a:solidFill>
                <a:sym typeface="Symbol" pitchFamily="-112" charset="2"/>
              </a:rPr>
              <a:t>0</a:t>
            </a:r>
            <a:r>
              <a:rPr lang="en-GB" sz="2400" dirty="0">
                <a:solidFill>
                  <a:srgbClr val="000000"/>
                </a:solidFill>
                <a:sym typeface="Symbol" pitchFamily="-112" charset="2"/>
              </a:rPr>
              <a:t>,w1</a:t>
            </a:r>
            <a:r>
              <a:rPr lang="en-US" sz="2400" dirty="0">
                <a:solidFill>
                  <a:srgbClr val="000000"/>
                </a:solidFill>
                <a:sym typeface="Symbol" pitchFamily="-112" charset="2"/>
              </a:rPr>
              <a:t>)</a:t>
            </a:r>
            <a:r>
              <a:rPr lang="pl-PL" sz="2400" dirty="0">
                <a:solidFill>
                  <a:srgbClr val="000000"/>
                </a:solidFill>
                <a:sym typeface="Symbol" pitchFamily="-112" charset="2"/>
              </a:rPr>
              <a:t>, </a:t>
            </a:r>
          </a:p>
          <a:p>
            <a:pPr>
              <a:buFont typeface="Symbol" pitchFamily="-112" charset="2"/>
              <a:buNone/>
            </a:pPr>
            <a:r>
              <a:rPr lang="pl-PL" sz="2400" b="1" dirty="0">
                <a:solidFill>
                  <a:srgbClr val="000000"/>
                </a:solidFill>
                <a:sym typeface="Symbol" pitchFamily="-112" charset="2"/>
              </a:rPr>
              <a:t> </a:t>
            </a:r>
            <a:r>
              <a:rPr lang="pl-PL" sz="2400" dirty="0">
                <a:solidFill>
                  <a:srgbClr val="000000"/>
                </a:solidFill>
                <a:sym typeface="Symbol" pitchFamily="-112" charset="2"/>
              </a:rPr>
              <a:t>(</a:t>
            </a:r>
            <a:r>
              <a:rPr lang="pl-PL" sz="2400" dirty="0" err="1">
                <a:solidFill>
                  <a:srgbClr val="000000"/>
                </a:solidFill>
                <a:sym typeface="Symbol" pitchFamily="-112" charset="2"/>
              </a:rPr>
              <a:t>r</a:t>
            </a:r>
            <a:r>
              <a:rPr lang="en-GB" sz="2400" dirty="0">
                <a:solidFill>
                  <a:srgbClr val="000000"/>
                </a:solidFill>
                <a:sym typeface="Symbol" pitchFamily="-112" charset="2"/>
              </a:rPr>
              <a:t>1</a:t>
            </a:r>
            <a:r>
              <a:rPr lang="pl-PL" sz="2400" dirty="0">
                <a:solidFill>
                  <a:srgbClr val="000000"/>
                </a:solidFill>
                <a:sym typeface="Symbol" pitchFamily="-112" charset="2"/>
              </a:rPr>
              <a:t>,w</a:t>
            </a:r>
            <a:r>
              <a:rPr lang="en-GB" sz="2400" dirty="0">
                <a:solidFill>
                  <a:srgbClr val="000000"/>
                </a:solidFill>
                <a:sym typeface="Symbol" pitchFamily="-112" charset="2"/>
              </a:rPr>
              <a:t>0,w1,w0</a:t>
            </a:r>
            <a:r>
              <a:rPr lang="pl-PL" sz="2400" dirty="0">
                <a:solidFill>
                  <a:srgbClr val="000000"/>
                </a:solidFill>
                <a:sym typeface="Symbol" pitchFamily="-112" charset="2"/>
              </a:rPr>
              <a:t>),</a:t>
            </a:r>
            <a:r>
              <a:rPr lang="pl-PL" sz="2400" dirty="0">
                <a:sym typeface="Symbol" pitchFamily="-112" charset="2"/>
              </a:rPr>
              <a:t> </a:t>
            </a:r>
            <a:r>
              <a:rPr lang="pl-PL" sz="2400" b="1" dirty="0">
                <a:solidFill>
                  <a:srgbClr val="000000"/>
                </a:solidFill>
                <a:sym typeface="Symbol" pitchFamily="-112" charset="2"/>
              </a:rPr>
              <a:t> </a:t>
            </a:r>
            <a:r>
              <a:rPr lang="pl-PL" sz="2400" dirty="0">
                <a:solidFill>
                  <a:srgbClr val="000000"/>
                </a:solidFill>
                <a:sym typeface="Symbol" pitchFamily="-112" charset="2"/>
              </a:rPr>
              <a:t>(</a:t>
            </a:r>
            <a:r>
              <a:rPr lang="pl-PL" sz="2400" dirty="0" err="1">
                <a:solidFill>
                  <a:srgbClr val="000000"/>
                </a:solidFill>
                <a:sym typeface="Symbol" pitchFamily="-112" charset="2"/>
              </a:rPr>
              <a:t>r</a:t>
            </a:r>
            <a:r>
              <a:rPr lang="en-GB" sz="2400" dirty="0">
                <a:solidFill>
                  <a:srgbClr val="000000"/>
                </a:solidFill>
                <a:sym typeface="Symbol" pitchFamily="-112" charset="2"/>
              </a:rPr>
              <a:t>0</a:t>
            </a:r>
            <a:r>
              <a:rPr lang="pl-PL" sz="2400" dirty="0">
                <a:solidFill>
                  <a:srgbClr val="000000"/>
                </a:solidFill>
                <a:sym typeface="Symbol" pitchFamily="-112" charset="2"/>
              </a:rPr>
              <a:t>,w</a:t>
            </a:r>
            <a:r>
              <a:rPr lang="en-GB" sz="2400" dirty="0">
                <a:solidFill>
                  <a:srgbClr val="000000"/>
                </a:solidFill>
                <a:sym typeface="Symbol" pitchFamily="-112" charset="2"/>
              </a:rPr>
              <a:t>1,w0</a:t>
            </a:r>
            <a:r>
              <a:rPr lang="pl-PL" sz="2400" dirty="0">
                <a:solidFill>
                  <a:srgbClr val="000000"/>
                </a:solidFill>
                <a:sym typeface="Symbol" pitchFamily="-112" charset="2"/>
              </a:rPr>
              <a:t>)</a:t>
            </a:r>
          </a:p>
        </p:txBody>
      </p:sp>
      <p:sp>
        <p:nvSpPr>
          <p:cNvPr id="60421" name="Text Box 5"/>
          <p:cNvSpPr txBox="1">
            <a:spLocks noChangeArrowheads="1"/>
          </p:cNvSpPr>
          <p:nvPr/>
        </p:nvSpPr>
        <p:spPr bwMode="auto">
          <a:xfrm>
            <a:off x="2440907" y="3950757"/>
            <a:ext cx="5265070" cy="1200328"/>
          </a:xfrm>
          <a:prstGeom prst="rect">
            <a:avLst/>
          </a:prstGeom>
          <a:noFill/>
          <a:ln w="9525">
            <a:noFill/>
            <a:miter lim="800000"/>
            <a:headEnd/>
            <a:tailEnd/>
          </a:ln>
          <a:effectLst/>
        </p:spPr>
        <p:txBody>
          <a:bodyPr wrap="square">
            <a:prstTxWarp prst="textNoShape">
              <a:avLst/>
            </a:prstTxWarp>
            <a:spAutoFit/>
          </a:bodyPr>
          <a:lstStyle/>
          <a:p>
            <a:pPr>
              <a:buFont typeface="Symbol" pitchFamily="-112" charset="2"/>
              <a:buNone/>
            </a:pPr>
            <a:r>
              <a:rPr lang="en-US" sz="2400" b="1" dirty="0" err="1">
                <a:solidFill>
                  <a:srgbClr val="000000"/>
                </a:solidFill>
                <a:sym typeface="Symbol" pitchFamily="-112" charset="2"/>
              </a:rPr>
              <a:t></a:t>
            </a:r>
            <a:r>
              <a:rPr lang="en-US" sz="2400" dirty="0">
                <a:solidFill>
                  <a:srgbClr val="000000"/>
                </a:solidFill>
                <a:sym typeface="Symbol" pitchFamily="-112" charset="2"/>
              </a:rPr>
              <a:t> (</a:t>
            </a:r>
            <a:r>
              <a:rPr lang="en-GB" sz="2400" dirty="0">
                <a:solidFill>
                  <a:srgbClr val="000000"/>
                </a:solidFill>
                <a:sym typeface="Symbol" pitchFamily="-112" charset="2"/>
              </a:rPr>
              <a:t>w0</a:t>
            </a:r>
            <a:r>
              <a:rPr lang="en-US" sz="2400" dirty="0">
                <a:solidFill>
                  <a:srgbClr val="000000"/>
                </a:solidFill>
                <a:sym typeface="Symbol" pitchFamily="-112" charset="2"/>
              </a:rPr>
              <a:t>)</a:t>
            </a:r>
            <a:r>
              <a:rPr lang="pl-PL" sz="2400" dirty="0">
                <a:solidFill>
                  <a:srgbClr val="000000"/>
                </a:solidFill>
                <a:sym typeface="Symbol" pitchFamily="-112" charset="2"/>
              </a:rPr>
              <a:t>,</a:t>
            </a:r>
            <a:endParaRPr lang="en-US" sz="2400" b="1" dirty="0">
              <a:solidFill>
                <a:srgbClr val="000000"/>
              </a:solidFill>
              <a:sym typeface="Symbol" pitchFamily="-112" charset="2"/>
            </a:endParaRPr>
          </a:p>
          <a:p>
            <a:pPr>
              <a:buFont typeface="Symbol" pitchFamily="-112" charset="2"/>
              <a:buNone/>
            </a:pPr>
            <a:r>
              <a:rPr lang="en-US" sz="2400" b="1" dirty="0" err="1">
                <a:solidFill>
                  <a:srgbClr val="000000"/>
                </a:solidFill>
                <a:sym typeface="Symbol" pitchFamily="-112" charset="2"/>
              </a:rPr>
              <a:t></a:t>
            </a:r>
            <a:r>
              <a:rPr lang="en-US" sz="2400" dirty="0">
                <a:solidFill>
                  <a:srgbClr val="000000"/>
                </a:solidFill>
                <a:sym typeface="Symbol" pitchFamily="-112" charset="2"/>
              </a:rPr>
              <a:t> (</a:t>
            </a:r>
            <a:r>
              <a:rPr lang="en-US" sz="2400" dirty="0" err="1">
                <a:solidFill>
                  <a:srgbClr val="000000"/>
                </a:solidFill>
                <a:sym typeface="Symbol" pitchFamily="-112" charset="2"/>
              </a:rPr>
              <a:t>r</a:t>
            </a:r>
            <a:r>
              <a:rPr lang="pl-PL" sz="2400" dirty="0">
                <a:solidFill>
                  <a:srgbClr val="000000"/>
                </a:solidFill>
                <a:sym typeface="Symbol" pitchFamily="-112" charset="2"/>
              </a:rPr>
              <a:t>0</a:t>
            </a:r>
            <a:r>
              <a:rPr lang="en-US" sz="2400" dirty="0">
                <a:solidFill>
                  <a:srgbClr val="000000"/>
                </a:solidFill>
                <a:sym typeface="Symbol" pitchFamily="-112" charset="2"/>
              </a:rPr>
              <a:t>,</a:t>
            </a:r>
            <a:r>
              <a:rPr lang="en-US" sz="2400" dirty="0" err="1">
                <a:solidFill>
                  <a:srgbClr val="000000"/>
                </a:solidFill>
                <a:sym typeface="Symbol" pitchFamily="-112" charset="2"/>
              </a:rPr>
              <a:t>w</a:t>
            </a:r>
            <a:r>
              <a:rPr lang="pl-PL" sz="2400" dirty="0">
                <a:solidFill>
                  <a:srgbClr val="000000"/>
                </a:solidFill>
                <a:sym typeface="Symbol" pitchFamily="-112" charset="2"/>
              </a:rPr>
              <a:t>1</a:t>
            </a:r>
            <a:r>
              <a:rPr lang="en-GB" sz="2400" dirty="0">
                <a:solidFill>
                  <a:srgbClr val="000000"/>
                </a:solidFill>
                <a:sym typeface="Symbol" pitchFamily="-112" charset="2"/>
              </a:rPr>
              <a:t>,r1,w0,r0,w1</a:t>
            </a:r>
            <a:r>
              <a:rPr lang="en-US" sz="2400" dirty="0">
                <a:solidFill>
                  <a:srgbClr val="000000"/>
                </a:solidFill>
                <a:sym typeface="Symbol" pitchFamily="-112" charset="2"/>
              </a:rPr>
              <a:t>)</a:t>
            </a:r>
            <a:r>
              <a:rPr lang="pl-PL" sz="2400" dirty="0">
                <a:solidFill>
                  <a:srgbClr val="000000"/>
                </a:solidFill>
                <a:sym typeface="Symbol" pitchFamily="-112" charset="2"/>
              </a:rPr>
              <a:t>, </a:t>
            </a:r>
            <a:r>
              <a:rPr lang="en-US" sz="2400" b="1" dirty="0" err="1">
                <a:solidFill>
                  <a:srgbClr val="000000"/>
                </a:solidFill>
                <a:sym typeface="Symbol" pitchFamily="-112" charset="2"/>
              </a:rPr>
              <a:t></a:t>
            </a:r>
            <a:r>
              <a:rPr lang="en-US" sz="2400" dirty="0">
                <a:solidFill>
                  <a:srgbClr val="000000"/>
                </a:solidFill>
                <a:sym typeface="Symbol" pitchFamily="-112" charset="2"/>
              </a:rPr>
              <a:t> (</a:t>
            </a:r>
            <a:r>
              <a:rPr lang="en-US" sz="2400" dirty="0" err="1">
                <a:solidFill>
                  <a:srgbClr val="000000"/>
                </a:solidFill>
                <a:sym typeface="Symbol" pitchFamily="-112" charset="2"/>
              </a:rPr>
              <a:t>r</a:t>
            </a:r>
            <a:r>
              <a:rPr lang="pl-PL" sz="2400" dirty="0">
                <a:solidFill>
                  <a:srgbClr val="000000"/>
                </a:solidFill>
                <a:sym typeface="Symbol" pitchFamily="-112" charset="2"/>
              </a:rPr>
              <a:t>1</a:t>
            </a:r>
            <a:r>
              <a:rPr lang="en-US" sz="2400" dirty="0">
                <a:solidFill>
                  <a:srgbClr val="000000"/>
                </a:solidFill>
                <a:sym typeface="Symbol" pitchFamily="-112" charset="2"/>
              </a:rPr>
              <a:t>,</a:t>
            </a:r>
            <a:r>
              <a:rPr lang="en-US" sz="2400" dirty="0" err="1">
                <a:solidFill>
                  <a:srgbClr val="000000"/>
                </a:solidFill>
                <a:sym typeface="Symbol" pitchFamily="-112" charset="2"/>
              </a:rPr>
              <a:t>w</a:t>
            </a:r>
            <a:r>
              <a:rPr lang="pl-PL" sz="2400" dirty="0">
                <a:solidFill>
                  <a:srgbClr val="000000"/>
                </a:solidFill>
                <a:sym typeface="Symbol" pitchFamily="-112" charset="2"/>
              </a:rPr>
              <a:t>0</a:t>
            </a:r>
            <a:r>
              <a:rPr lang="en-GB" sz="2400" dirty="0">
                <a:solidFill>
                  <a:srgbClr val="000000"/>
                </a:solidFill>
                <a:sym typeface="Symbol" pitchFamily="-112" charset="2"/>
              </a:rPr>
              <a:t>,w1</a:t>
            </a:r>
            <a:r>
              <a:rPr lang="en-US" sz="2400" dirty="0">
                <a:solidFill>
                  <a:srgbClr val="000000"/>
                </a:solidFill>
                <a:sym typeface="Symbol" pitchFamily="-112" charset="2"/>
              </a:rPr>
              <a:t>)</a:t>
            </a:r>
            <a:r>
              <a:rPr lang="pl-PL" sz="2400" dirty="0">
                <a:solidFill>
                  <a:srgbClr val="000000"/>
                </a:solidFill>
                <a:sym typeface="Symbol" pitchFamily="-112" charset="2"/>
              </a:rPr>
              <a:t>, </a:t>
            </a:r>
          </a:p>
          <a:p>
            <a:pPr>
              <a:buFont typeface="Symbol" pitchFamily="-112" charset="2"/>
              <a:buNone/>
            </a:pPr>
            <a:r>
              <a:rPr lang="pl-PL" sz="2400" b="1" dirty="0">
                <a:solidFill>
                  <a:srgbClr val="000000"/>
                </a:solidFill>
                <a:sym typeface="Symbol" pitchFamily="-112" charset="2"/>
              </a:rPr>
              <a:t> </a:t>
            </a:r>
            <a:r>
              <a:rPr lang="pl-PL" sz="2400" dirty="0">
                <a:solidFill>
                  <a:srgbClr val="000000"/>
                </a:solidFill>
                <a:sym typeface="Symbol" pitchFamily="-112" charset="2"/>
              </a:rPr>
              <a:t>(</a:t>
            </a:r>
            <a:r>
              <a:rPr lang="pl-PL" sz="2400" dirty="0" err="1">
                <a:solidFill>
                  <a:srgbClr val="000000"/>
                </a:solidFill>
                <a:sym typeface="Symbol" pitchFamily="-112" charset="2"/>
              </a:rPr>
              <a:t>r</a:t>
            </a:r>
            <a:r>
              <a:rPr lang="en-GB" sz="2400" dirty="0">
                <a:solidFill>
                  <a:srgbClr val="000000"/>
                </a:solidFill>
                <a:sym typeface="Symbol" pitchFamily="-112" charset="2"/>
              </a:rPr>
              <a:t>1</a:t>
            </a:r>
            <a:r>
              <a:rPr lang="pl-PL" sz="2400" dirty="0">
                <a:solidFill>
                  <a:srgbClr val="000000"/>
                </a:solidFill>
                <a:sym typeface="Symbol" pitchFamily="-112" charset="2"/>
              </a:rPr>
              <a:t>,w</a:t>
            </a:r>
            <a:r>
              <a:rPr lang="en-GB" sz="2400" dirty="0">
                <a:solidFill>
                  <a:srgbClr val="000000"/>
                </a:solidFill>
                <a:sym typeface="Symbol" pitchFamily="-112" charset="2"/>
              </a:rPr>
              <a:t>0,w1,w0</a:t>
            </a:r>
            <a:r>
              <a:rPr lang="pl-PL" sz="2400" dirty="0">
                <a:solidFill>
                  <a:srgbClr val="000000"/>
                </a:solidFill>
                <a:sym typeface="Symbol" pitchFamily="-112" charset="2"/>
              </a:rPr>
              <a:t>),</a:t>
            </a:r>
            <a:r>
              <a:rPr lang="pl-PL" sz="2400" dirty="0">
                <a:sym typeface="Symbol" pitchFamily="-112" charset="2"/>
              </a:rPr>
              <a:t> </a:t>
            </a:r>
            <a:r>
              <a:rPr lang="pl-PL" sz="2400" b="1" dirty="0">
                <a:solidFill>
                  <a:srgbClr val="000000"/>
                </a:solidFill>
                <a:sym typeface="Symbol" pitchFamily="-112" charset="2"/>
              </a:rPr>
              <a:t> </a:t>
            </a:r>
            <a:r>
              <a:rPr lang="pl-PL" sz="2400" dirty="0">
                <a:solidFill>
                  <a:srgbClr val="000000"/>
                </a:solidFill>
                <a:sym typeface="Symbol" pitchFamily="-112" charset="2"/>
              </a:rPr>
              <a:t>(</a:t>
            </a:r>
            <a:r>
              <a:rPr lang="pl-PL" sz="2400" dirty="0" err="1">
                <a:solidFill>
                  <a:srgbClr val="000000"/>
                </a:solidFill>
                <a:sym typeface="Symbol" pitchFamily="-112" charset="2"/>
              </a:rPr>
              <a:t>r</a:t>
            </a:r>
            <a:r>
              <a:rPr lang="en-GB" sz="2400" dirty="0">
                <a:solidFill>
                  <a:srgbClr val="000000"/>
                </a:solidFill>
                <a:sym typeface="Symbol" pitchFamily="-112" charset="2"/>
              </a:rPr>
              <a:t>0</a:t>
            </a:r>
            <a:r>
              <a:rPr lang="pl-PL" sz="2400" dirty="0">
                <a:solidFill>
                  <a:srgbClr val="000000"/>
                </a:solidFill>
                <a:sym typeface="Symbol" pitchFamily="-112" charset="2"/>
              </a:rPr>
              <a:t>,w</a:t>
            </a:r>
            <a:r>
              <a:rPr lang="en-GB" sz="2400" dirty="0">
                <a:solidFill>
                  <a:srgbClr val="000000"/>
                </a:solidFill>
                <a:sym typeface="Symbol" pitchFamily="-112" charset="2"/>
              </a:rPr>
              <a:t>1,w0</a:t>
            </a:r>
            <a:r>
              <a:rPr lang="pl-PL" sz="2400" dirty="0">
                <a:solidFill>
                  <a:srgbClr val="000000"/>
                </a:solidFill>
                <a:sym typeface="Symbol" pitchFamily="-112" charset="2"/>
              </a:rPr>
              <a:t>)</a:t>
            </a:r>
          </a:p>
        </p:txBody>
      </p:sp>
      <p:sp>
        <p:nvSpPr>
          <p:cNvPr id="60422" name="Rectangle 6"/>
          <p:cNvSpPr>
            <a:spLocks noChangeArrowheads="1"/>
          </p:cNvSpPr>
          <p:nvPr/>
        </p:nvSpPr>
        <p:spPr bwMode="auto">
          <a:xfrm>
            <a:off x="842652" y="2726667"/>
            <a:ext cx="7844148" cy="1346200"/>
          </a:xfrm>
          <a:prstGeom prst="rect">
            <a:avLst/>
          </a:prstGeom>
          <a:noFill/>
          <a:ln w="9525">
            <a:noFill/>
            <a:miter lim="800000"/>
            <a:headEnd/>
            <a:tailEnd/>
          </a:ln>
          <a:effectLst/>
        </p:spPr>
        <p:txBody>
          <a:bodyPr>
            <a:prstTxWarp prst="textNoShape">
              <a:avLst/>
            </a:prstTxWarp>
          </a:bodyPr>
          <a:lstStyle/>
          <a:p>
            <a:pPr>
              <a:spcBef>
                <a:spcPct val="20000"/>
              </a:spcBef>
              <a:buSzPct val="70000"/>
            </a:pPr>
            <a:r>
              <a:rPr lang="en-US" sz="2000" dirty="0" smtClean="0"/>
              <a:t>Fault coverage: AFs, SAFs, TFs, </a:t>
            </a:r>
            <a:r>
              <a:rPr lang="en-US" sz="2000" dirty="0" err="1" smtClean="0"/>
              <a:t>CFins</a:t>
            </a:r>
            <a:r>
              <a:rPr lang="en-US" sz="2000" dirty="0" smtClean="0"/>
              <a:t> , </a:t>
            </a:r>
            <a:r>
              <a:rPr lang="en-US" sz="2000" dirty="0" err="1" smtClean="0"/>
              <a:t>CFids</a:t>
            </a:r>
            <a:r>
              <a:rPr lang="en-US" sz="2000" dirty="0" smtClean="0"/>
              <a:t>; march A is capable of detecting coupling faults and stuck-at faults when only one type of fault is present</a:t>
            </a:r>
          </a:p>
        </p:txBody>
      </p:sp>
      <p:sp>
        <p:nvSpPr>
          <p:cNvPr id="60425" name="Rectangle 9"/>
          <p:cNvSpPr>
            <a:spLocks noChangeArrowheads="1"/>
          </p:cNvSpPr>
          <p:nvPr/>
        </p:nvSpPr>
        <p:spPr bwMode="auto">
          <a:xfrm>
            <a:off x="842651" y="5211232"/>
            <a:ext cx="8121962" cy="1306512"/>
          </a:xfrm>
          <a:prstGeom prst="rect">
            <a:avLst/>
          </a:prstGeom>
          <a:noFill/>
          <a:ln w="9525">
            <a:noFill/>
            <a:miter lim="800000"/>
            <a:headEnd/>
            <a:tailEnd/>
          </a:ln>
          <a:effectLst/>
        </p:spPr>
        <p:txBody>
          <a:bodyPr>
            <a:prstTxWarp prst="textNoShape">
              <a:avLst/>
            </a:prstTxWarp>
          </a:bodyPr>
          <a:lstStyle/>
          <a:p>
            <a:pPr>
              <a:spcBef>
                <a:spcPct val="20000"/>
              </a:spcBef>
              <a:buSzPct val="70000"/>
              <a:buFont typeface="Wingdings" pitchFamily="-112" charset="2"/>
              <a:buNone/>
            </a:pPr>
            <a:r>
              <a:rPr lang="en-US" sz="2000" dirty="0" smtClean="0">
                <a:solidFill>
                  <a:srgbClr val="000000"/>
                </a:solidFill>
              </a:rPr>
              <a:t>If a memory does not contain multiple access decoder faults, then </a:t>
            </a:r>
            <a:r>
              <a:rPr lang="en-US" sz="2000" dirty="0" smtClean="0">
                <a:solidFill>
                  <a:srgbClr val="000000"/>
                </a:solidFill>
              </a:rPr>
              <a:t>March </a:t>
            </a:r>
            <a:r>
              <a:rPr lang="en-US" sz="2000" dirty="0" smtClean="0">
                <a:solidFill>
                  <a:srgbClr val="000000"/>
                </a:solidFill>
              </a:rPr>
              <a:t>B detects any combination of stuck-at faults or coupling faults</a:t>
            </a:r>
            <a:endParaRPr lang="en-US" sz="2000" dirty="0">
              <a:solidFill>
                <a:srgbClr val="000000"/>
              </a:solidFill>
            </a:endParaRPr>
          </a:p>
        </p:txBody>
      </p:sp>
      <p:grpSp>
        <p:nvGrpSpPr>
          <p:cNvPr id="8" name="Group 7"/>
          <p:cNvGrpSpPr/>
          <p:nvPr/>
        </p:nvGrpSpPr>
        <p:grpSpPr>
          <a:xfrm>
            <a:off x="113292" y="6390980"/>
            <a:ext cx="5282530" cy="381543"/>
            <a:chOff x="113292" y="6390980"/>
            <a:chExt cx="5282530" cy="381543"/>
          </a:xfrm>
        </p:grpSpPr>
        <p:pic>
          <p:nvPicPr>
            <p:cNvPr id="9" name="Picture 8"/>
            <p:cNvPicPr>
              <a:picLocks noChangeAspect="1"/>
            </p:cNvPicPr>
            <p:nvPr/>
          </p:nvPicPr>
          <p:blipFill>
            <a:blip r:embed="rId3"/>
            <a:stretch>
              <a:fillRect/>
            </a:stretch>
          </p:blipFill>
          <p:spPr>
            <a:xfrm>
              <a:off x="113292" y="6448404"/>
              <a:ext cx="645220" cy="324119"/>
            </a:xfrm>
            <a:prstGeom prst="rect">
              <a:avLst/>
            </a:prstGeom>
          </p:spPr>
        </p:pic>
        <p:sp>
          <p:nvSpPr>
            <p:cNvPr id="10" name="TextBox 9"/>
            <p:cNvSpPr txBox="1"/>
            <p:nvPr/>
          </p:nvSpPr>
          <p:spPr>
            <a:xfrm>
              <a:off x="709924" y="6390980"/>
              <a:ext cx="4685898" cy="338554"/>
            </a:xfrm>
            <a:prstGeom prst="rect">
              <a:avLst/>
            </a:prstGeom>
            <a:noFill/>
          </p:spPr>
          <p:txBody>
            <a:bodyPr wrap="none" rtlCol="0">
              <a:spAutoFit/>
            </a:bodyPr>
            <a:lstStyle/>
            <a:p>
              <a:r>
                <a:rPr lang="en-US" sz="1600" noProof="1" smtClean="0">
                  <a:latin typeface="Comic Sans MS"/>
                  <a:cs typeface="Comic Sans MS"/>
                </a:rPr>
                <a:t>D.S. Suk, S.M. Reddy, IEEE ToComputers, 1981</a:t>
              </a:r>
              <a:endParaRPr lang="en-US" sz="1600" noProof="1">
                <a:latin typeface="Comic Sans MS"/>
                <a:cs typeface="Comic Sans MS"/>
              </a:endParaRPr>
            </a:p>
          </p:txBody>
        </p:sp>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dirty="0" smtClean="0"/>
              <a:t>Basic problems</a:t>
            </a:r>
            <a:endParaRPr lang="en-US" dirty="0"/>
          </a:p>
        </p:txBody>
      </p:sp>
      <p:sp>
        <p:nvSpPr>
          <p:cNvPr id="40963" name="Rectangle 3"/>
          <p:cNvSpPr>
            <a:spLocks noGrp="1" noChangeArrowheads="1"/>
          </p:cNvSpPr>
          <p:nvPr>
            <p:ph type="body" idx="1"/>
          </p:nvPr>
        </p:nvSpPr>
        <p:spPr>
          <a:xfrm>
            <a:off x="681890" y="2650476"/>
            <a:ext cx="7968274" cy="3033719"/>
          </a:xfrm>
        </p:spPr>
        <p:txBody>
          <a:bodyPr/>
          <a:lstStyle/>
          <a:p>
            <a:pPr>
              <a:spcBef>
                <a:spcPts val="600"/>
              </a:spcBef>
            </a:pPr>
            <a:r>
              <a:rPr lang="en-US" dirty="0" smtClean="0"/>
              <a:t>Embedded memories often take up most of a chip’s area in </a:t>
            </a:r>
            <a:r>
              <a:rPr lang="en-US" dirty="0" err="1" smtClean="0"/>
              <a:t>SoC</a:t>
            </a:r>
            <a:r>
              <a:rPr lang="en-US" dirty="0" smtClean="0"/>
              <a:t> designs</a:t>
            </a:r>
          </a:p>
          <a:p>
            <a:pPr>
              <a:spcBef>
                <a:spcPts val="600"/>
              </a:spcBef>
            </a:pPr>
            <a:r>
              <a:rPr lang="en-US" dirty="0" smtClean="0"/>
              <a:t>Many embedded memories with different architectures implemented on a single chip</a:t>
            </a:r>
          </a:p>
          <a:p>
            <a:pPr>
              <a:spcBef>
                <a:spcPts val="600"/>
              </a:spcBef>
            </a:pPr>
            <a:r>
              <a:rPr lang="en-US" dirty="0" smtClean="0"/>
              <a:t>High performance devices</a:t>
            </a:r>
          </a:p>
          <a:p>
            <a:pPr>
              <a:spcBef>
                <a:spcPts val="600"/>
              </a:spcBef>
            </a:pPr>
            <a:r>
              <a:rPr lang="en-US" dirty="0" smtClean="0"/>
              <a:t>High density – interactions between memory cells </a:t>
            </a:r>
          </a:p>
          <a:p>
            <a:pPr>
              <a:spcBef>
                <a:spcPts val="600"/>
              </a:spcBef>
            </a:pPr>
            <a:r>
              <a:rPr lang="en-US" dirty="0" smtClean="0"/>
              <a:t>Need for efficient diagnostic tools allowing built-in repair based on spare elements</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dirty="0" smtClean="0"/>
              <a:t>Nair’s test </a:t>
            </a:r>
            <a:endParaRPr lang="en-US" dirty="0"/>
          </a:p>
        </p:txBody>
      </p:sp>
      <p:sp>
        <p:nvSpPr>
          <p:cNvPr id="59395" name="Rectangle 3"/>
          <p:cNvSpPr>
            <a:spLocks noGrp="1" noChangeArrowheads="1"/>
          </p:cNvSpPr>
          <p:nvPr>
            <p:ph type="body" idx="1"/>
          </p:nvPr>
        </p:nvSpPr>
        <p:spPr>
          <a:xfrm>
            <a:off x="962025" y="1563006"/>
            <a:ext cx="7513349" cy="4566913"/>
          </a:xfrm>
        </p:spPr>
        <p:txBody>
          <a:bodyPr/>
          <a:lstStyle/>
          <a:p>
            <a:pPr marL="0" indent="0">
              <a:lnSpc>
                <a:spcPct val="90000"/>
              </a:lnSpc>
              <a:buFont typeface="Wingdings" pitchFamily="-112" charset="2"/>
              <a:buNone/>
            </a:pPr>
            <a:r>
              <a:rPr lang="en-US" sz="2400" dirty="0" smtClean="0"/>
              <a:t>In order to detect all stuck-at and coupling faults:</a:t>
            </a:r>
          </a:p>
          <a:p>
            <a:pPr marL="542925" lvl="1" indent="-277813">
              <a:lnSpc>
                <a:spcPct val="90000"/>
              </a:lnSpc>
            </a:pPr>
            <a:r>
              <a:rPr lang="en-US" dirty="0" smtClean="0"/>
              <a:t>e</a:t>
            </a:r>
            <a:r>
              <a:rPr lang="en-US" sz="2000" dirty="0" smtClean="0"/>
              <a:t>ach cell must </a:t>
            </a:r>
            <a:r>
              <a:rPr lang="en-US" dirty="0" smtClean="0"/>
              <a:t>undergo transition 0-1 and transition1-0, and must be read after each transition and before undergoing any subsequent transition</a:t>
            </a:r>
            <a:endParaRPr lang="en-US" sz="2000" dirty="0" smtClean="0"/>
          </a:p>
          <a:p>
            <a:pPr marL="542925" lvl="1" indent="-277813">
              <a:lnSpc>
                <a:spcPct val="90000"/>
              </a:lnSpc>
            </a:pPr>
            <a:r>
              <a:rPr lang="en-US" dirty="0" smtClean="0"/>
              <a:t>f</a:t>
            </a:r>
            <a:r>
              <a:rPr lang="en-US" sz="2000" dirty="0" smtClean="0"/>
              <a:t>or every pair of cells (</a:t>
            </a:r>
            <a:r>
              <a:rPr lang="en-US" dirty="0" err="1" smtClean="0"/>
              <a:t>i</a:t>
            </a:r>
            <a:r>
              <a:rPr lang="en-US" sz="2000" dirty="0" err="1" smtClean="0"/>
              <a:t>,j</a:t>
            </a:r>
            <a:r>
              <a:rPr lang="en-US" sz="2000" dirty="0" smtClean="0"/>
              <a:t>), cell </a:t>
            </a:r>
            <a:r>
              <a:rPr lang="en-US" sz="2000" dirty="0" err="1" smtClean="0"/>
              <a:t>i</a:t>
            </a:r>
            <a:r>
              <a:rPr lang="en-US" sz="2000" dirty="0" smtClean="0"/>
              <a:t> must be read after cell </a:t>
            </a:r>
            <a:r>
              <a:rPr lang="en-US" sz="2000" dirty="0" err="1" smtClean="0"/>
              <a:t>j</a:t>
            </a:r>
            <a:r>
              <a:rPr lang="en-US" sz="2000" dirty="0" smtClean="0"/>
              <a:t> makes a transition and before cells </a:t>
            </a:r>
            <a:r>
              <a:rPr lang="en-US" sz="2000" dirty="0" err="1" smtClean="0"/>
              <a:t>i</a:t>
            </a:r>
            <a:r>
              <a:rPr lang="en-US" sz="2000" dirty="0" smtClean="0"/>
              <a:t> and </a:t>
            </a:r>
            <a:r>
              <a:rPr lang="en-US" sz="2000" dirty="0" err="1" smtClean="0"/>
              <a:t>j</a:t>
            </a:r>
            <a:r>
              <a:rPr lang="en-US" sz="2000" dirty="0" smtClean="0"/>
              <a:t> make any further transitions, for all the possible states of cell </a:t>
            </a:r>
            <a:r>
              <a:rPr lang="en-US" sz="2000" dirty="0" err="1" smtClean="0"/>
              <a:t>i</a:t>
            </a:r>
            <a:r>
              <a:rPr lang="en-US" sz="2000" dirty="0" smtClean="0"/>
              <a:t> and all possible transitions in cell </a:t>
            </a:r>
            <a:r>
              <a:rPr lang="en-US" sz="2000" dirty="0" err="1" smtClean="0"/>
              <a:t>j</a:t>
            </a:r>
            <a:endParaRPr lang="en-US" sz="2000" dirty="0" smtClean="0"/>
          </a:p>
          <a:p>
            <a:pPr marL="542925" lvl="1" indent="-277813">
              <a:lnSpc>
                <a:spcPct val="90000"/>
              </a:lnSpc>
            </a:pPr>
            <a:r>
              <a:rPr lang="en-US" sz="2000" dirty="0" smtClean="0"/>
              <a:t>For every cell triple (</a:t>
            </a:r>
            <a:r>
              <a:rPr lang="en-US" dirty="0" err="1" smtClean="0"/>
              <a:t>i</a:t>
            </a:r>
            <a:r>
              <a:rPr lang="en-US" sz="2000" dirty="0" err="1" smtClean="0"/>
              <a:t>,j,k</a:t>
            </a:r>
            <a:r>
              <a:rPr lang="en-US" sz="2000" dirty="0" smtClean="0"/>
              <a:t>), if the test makes</a:t>
            </a:r>
            <a:r>
              <a:rPr lang="en-US" dirty="0" smtClean="0"/>
              <a:t> transition </a:t>
            </a:r>
            <a:r>
              <a:rPr lang="en-US" dirty="0" err="1" smtClean="0"/>
              <a:t>y-y</a:t>
            </a:r>
            <a:r>
              <a:rPr lang="en-US" dirty="0" smtClean="0"/>
              <a:t>’ </a:t>
            </a:r>
            <a:r>
              <a:rPr lang="en-US" sz="2000" dirty="0" smtClean="0"/>
              <a:t>in cell </a:t>
            </a:r>
            <a:r>
              <a:rPr lang="en-US" sz="2000" dirty="0" err="1" smtClean="0"/>
              <a:t>j</a:t>
            </a:r>
            <a:r>
              <a:rPr lang="en-US" sz="2000" dirty="0" smtClean="0"/>
              <a:t> after cell </a:t>
            </a:r>
            <a:r>
              <a:rPr lang="en-US" sz="2000" dirty="0" err="1" smtClean="0"/>
              <a:t>i</a:t>
            </a:r>
            <a:r>
              <a:rPr lang="en-US" sz="2000" dirty="0" smtClean="0"/>
              <a:t> makes transition </a:t>
            </a:r>
            <a:r>
              <a:rPr lang="en-US" sz="2000" dirty="0" err="1" smtClean="0"/>
              <a:t>x-x</a:t>
            </a:r>
            <a:r>
              <a:rPr lang="en-US" sz="2000" dirty="0" smtClean="0"/>
              <a:t>’ and before cell </a:t>
            </a:r>
            <a:r>
              <a:rPr lang="en-US" sz="2000" dirty="0" err="1" smtClean="0"/>
              <a:t>k</a:t>
            </a:r>
            <a:r>
              <a:rPr lang="en-US" sz="2000" dirty="0" smtClean="0"/>
              <a:t> in state </a:t>
            </a:r>
            <a:r>
              <a:rPr lang="en-US" sz="2000" dirty="0" err="1" smtClean="0"/>
              <a:t>z</a:t>
            </a:r>
            <a:r>
              <a:rPr lang="en-US" sz="2000" dirty="0" smtClean="0"/>
              <a:t> is read, then the test must possess another sequence, where either cell </a:t>
            </a:r>
            <a:r>
              <a:rPr lang="en-US" sz="2000" dirty="0" err="1" smtClean="0"/>
              <a:t>k</a:t>
            </a:r>
            <a:r>
              <a:rPr lang="en-US" sz="2000" dirty="0" smtClean="0"/>
              <a:t> in state </a:t>
            </a:r>
            <a:r>
              <a:rPr lang="en-US" sz="2000" dirty="0" err="1" smtClean="0"/>
              <a:t>z</a:t>
            </a:r>
            <a:r>
              <a:rPr lang="en-US" sz="2000" dirty="0" smtClean="0"/>
              <a:t> is read after </a:t>
            </a:r>
            <a:r>
              <a:rPr lang="en-US" dirty="0" smtClean="0"/>
              <a:t>transition </a:t>
            </a:r>
            <a:r>
              <a:rPr lang="en-US" dirty="0" err="1" smtClean="0"/>
              <a:t>x</a:t>
            </a:r>
            <a:r>
              <a:rPr lang="en-US" sz="2000" dirty="0" err="1" smtClean="0"/>
              <a:t>-x</a:t>
            </a:r>
            <a:r>
              <a:rPr lang="en-US" sz="2000" dirty="0" smtClean="0"/>
              <a:t>’ in cell </a:t>
            </a:r>
            <a:r>
              <a:rPr lang="en-US" dirty="0" smtClean="0"/>
              <a:t>i</a:t>
            </a:r>
            <a:r>
              <a:rPr lang="en-US" sz="2000" dirty="0" smtClean="0"/>
              <a:t> and before</a:t>
            </a:r>
            <a:r>
              <a:rPr lang="en-US" dirty="0" smtClean="0"/>
              <a:t> transition </a:t>
            </a:r>
            <a:r>
              <a:rPr lang="en-US" dirty="0" err="1" smtClean="0"/>
              <a:t>y</a:t>
            </a:r>
            <a:r>
              <a:rPr lang="en-US" sz="2000" dirty="0" err="1" smtClean="0"/>
              <a:t>-y</a:t>
            </a:r>
            <a:r>
              <a:rPr lang="en-US" sz="2000" dirty="0" smtClean="0"/>
              <a:t>’ in cell </a:t>
            </a:r>
            <a:r>
              <a:rPr lang="en-US" sz="2000" dirty="0" err="1" smtClean="0"/>
              <a:t>j</a:t>
            </a:r>
            <a:r>
              <a:rPr lang="en-US" sz="2000" dirty="0" smtClean="0"/>
              <a:t>, or cell </a:t>
            </a:r>
            <a:r>
              <a:rPr lang="en-US" sz="2000" dirty="0" err="1" smtClean="0"/>
              <a:t>k</a:t>
            </a:r>
            <a:r>
              <a:rPr lang="en-US" sz="2000" dirty="0" smtClean="0"/>
              <a:t> in state </a:t>
            </a:r>
            <a:r>
              <a:rPr lang="en-US" sz="2000" dirty="0" err="1" smtClean="0"/>
              <a:t>z</a:t>
            </a:r>
            <a:r>
              <a:rPr lang="en-US" sz="2000" dirty="0" smtClean="0"/>
              <a:t>’ is read </a:t>
            </a:r>
            <a:r>
              <a:rPr lang="en-US" dirty="0" smtClean="0"/>
              <a:t>after transition </a:t>
            </a:r>
            <a:r>
              <a:rPr lang="en-US" dirty="0" err="1" smtClean="0"/>
              <a:t>y</a:t>
            </a:r>
            <a:r>
              <a:rPr lang="en-US" sz="2000" dirty="0" err="1" smtClean="0"/>
              <a:t>-y</a:t>
            </a:r>
            <a:r>
              <a:rPr lang="en-US" sz="2000" dirty="0" smtClean="0"/>
              <a:t>’ in cell </a:t>
            </a:r>
            <a:r>
              <a:rPr lang="en-US" sz="2000" dirty="0" err="1" smtClean="0"/>
              <a:t>j</a:t>
            </a:r>
            <a:r>
              <a:rPr lang="en-US" sz="2000" dirty="0" smtClean="0"/>
              <a:t> and before </a:t>
            </a:r>
            <a:r>
              <a:rPr lang="en-US" dirty="0" smtClean="0"/>
              <a:t>transition </a:t>
            </a:r>
            <a:r>
              <a:rPr lang="en-US" dirty="0" err="1" smtClean="0"/>
              <a:t>x</a:t>
            </a:r>
            <a:r>
              <a:rPr lang="en-US" sz="2000" dirty="0" err="1" smtClean="0"/>
              <a:t>-x</a:t>
            </a:r>
            <a:r>
              <a:rPr lang="en-US" sz="2000" dirty="0" smtClean="0"/>
              <a:t>’ in cell </a:t>
            </a:r>
            <a:r>
              <a:rPr lang="en-US" sz="2000" dirty="0" err="1" smtClean="0"/>
              <a:t>i</a:t>
            </a:r>
            <a:endParaRPr lang="en-US" sz="2000" dirty="0"/>
          </a:p>
        </p:txBody>
      </p:sp>
      <p:grpSp>
        <p:nvGrpSpPr>
          <p:cNvPr id="5" name="Group 4"/>
          <p:cNvGrpSpPr/>
          <p:nvPr/>
        </p:nvGrpSpPr>
        <p:grpSpPr>
          <a:xfrm>
            <a:off x="113292" y="6390980"/>
            <a:ext cx="6641877" cy="381543"/>
            <a:chOff x="113292" y="6390980"/>
            <a:chExt cx="6641877" cy="381543"/>
          </a:xfrm>
        </p:grpSpPr>
        <p:pic>
          <p:nvPicPr>
            <p:cNvPr id="6" name="Picture 5"/>
            <p:cNvPicPr>
              <a:picLocks noChangeAspect="1"/>
            </p:cNvPicPr>
            <p:nvPr/>
          </p:nvPicPr>
          <p:blipFill>
            <a:blip r:embed="rId3"/>
            <a:stretch>
              <a:fillRect/>
            </a:stretch>
          </p:blipFill>
          <p:spPr>
            <a:xfrm>
              <a:off x="113292" y="6448404"/>
              <a:ext cx="645220" cy="324119"/>
            </a:xfrm>
            <a:prstGeom prst="rect">
              <a:avLst/>
            </a:prstGeom>
          </p:spPr>
        </p:pic>
        <p:sp>
          <p:nvSpPr>
            <p:cNvPr id="7" name="TextBox 6"/>
            <p:cNvSpPr txBox="1"/>
            <p:nvPr/>
          </p:nvSpPr>
          <p:spPr>
            <a:xfrm>
              <a:off x="709924" y="6390980"/>
              <a:ext cx="6045245" cy="338554"/>
            </a:xfrm>
            <a:prstGeom prst="rect">
              <a:avLst/>
            </a:prstGeom>
            <a:noFill/>
          </p:spPr>
          <p:txBody>
            <a:bodyPr wrap="none" rtlCol="0">
              <a:spAutoFit/>
            </a:bodyPr>
            <a:lstStyle/>
            <a:p>
              <a:r>
                <a:rPr lang="en-US" sz="1600" noProof="1" smtClean="0">
                  <a:latin typeface="Comic Sans MS"/>
                  <a:cs typeface="Comic Sans MS"/>
                </a:rPr>
                <a:t>R. Nair, S.M. Thatte, J.A. Abraham, IEEE ToComputers, 1978</a:t>
              </a:r>
              <a:endParaRPr lang="en-US" sz="1600" noProof="1">
                <a:latin typeface="Comic Sans MS"/>
                <a:cs typeface="Comic Sans MS"/>
              </a:endParaRPr>
            </a:p>
          </p:txBody>
        </p:sp>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dirty="0" smtClean="0"/>
              <a:t>Nair’s test – 30n</a:t>
            </a:r>
            <a:endParaRPr lang="en-GB" dirty="0"/>
          </a:p>
        </p:txBody>
      </p:sp>
      <p:sp>
        <p:nvSpPr>
          <p:cNvPr id="68612" name="Text Box 4"/>
          <p:cNvSpPr txBox="1">
            <a:spLocks noChangeArrowheads="1"/>
          </p:cNvSpPr>
          <p:nvPr/>
        </p:nvSpPr>
        <p:spPr bwMode="auto">
          <a:xfrm>
            <a:off x="2607096" y="1819625"/>
            <a:ext cx="5465253" cy="3046988"/>
          </a:xfrm>
          <a:prstGeom prst="rect">
            <a:avLst/>
          </a:prstGeom>
          <a:noFill/>
          <a:ln w="9525">
            <a:noFill/>
            <a:miter lim="800000"/>
            <a:headEnd/>
            <a:tailEnd/>
          </a:ln>
          <a:effectLst/>
        </p:spPr>
        <p:txBody>
          <a:bodyPr wrap="square">
            <a:prstTxWarp prst="textNoShape">
              <a:avLst/>
            </a:prstTxWarp>
            <a:spAutoFit/>
          </a:bodyPr>
          <a:lstStyle/>
          <a:p>
            <a:pPr>
              <a:buFont typeface="Symbol" pitchFamily="-112" charset="2"/>
              <a:buNone/>
            </a:pPr>
            <a:r>
              <a:rPr lang="en-US" sz="2400" b="1" dirty="0" err="1">
                <a:solidFill>
                  <a:srgbClr val="000000"/>
                </a:solidFill>
                <a:sym typeface="Symbol" pitchFamily="-112" charset="2"/>
              </a:rPr>
              <a:t></a:t>
            </a:r>
            <a:r>
              <a:rPr lang="pl-PL" sz="2400" b="1" dirty="0">
                <a:solidFill>
                  <a:srgbClr val="000000"/>
                </a:solidFill>
                <a:sym typeface="Symbol" pitchFamily="-112" charset="2"/>
              </a:rPr>
              <a:t> </a:t>
            </a:r>
            <a:r>
              <a:rPr lang="en-US" sz="2400" dirty="0">
                <a:solidFill>
                  <a:srgbClr val="000000"/>
                </a:solidFill>
                <a:sym typeface="Symbol" pitchFamily="-112" charset="2"/>
              </a:rPr>
              <a:t>(w0)</a:t>
            </a:r>
            <a:r>
              <a:rPr lang="pl-PL" sz="2400" dirty="0">
                <a:solidFill>
                  <a:srgbClr val="000000"/>
                </a:solidFill>
                <a:sym typeface="Symbol" pitchFamily="-112" charset="2"/>
              </a:rPr>
              <a:t>, </a:t>
            </a:r>
          </a:p>
          <a:p>
            <a:pPr>
              <a:buFont typeface="Symbol" pitchFamily="-112" charset="2"/>
              <a:buNone/>
            </a:pPr>
            <a:r>
              <a:rPr lang="en-US" sz="2400" b="1" dirty="0" err="1">
                <a:solidFill>
                  <a:srgbClr val="000000"/>
                </a:solidFill>
                <a:sym typeface="Symbol" pitchFamily="-112" charset="2"/>
              </a:rPr>
              <a:t></a:t>
            </a:r>
            <a:r>
              <a:rPr lang="en-US" sz="2400" dirty="0">
                <a:solidFill>
                  <a:srgbClr val="000000"/>
                </a:solidFill>
                <a:sym typeface="Symbol" pitchFamily="-112" charset="2"/>
              </a:rPr>
              <a:t> (</a:t>
            </a:r>
            <a:r>
              <a:rPr lang="en-US" sz="2400" dirty="0" err="1">
                <a:solidFill>
                  <a:srgbClr val="000000"/>
                </a:solidFill>
                <a:sym typeface="Symbol" pitchFamily="-112" charset="2"/>
              </a:rPr>
              <a:t>r</a:t>
            </a:r>
            <a:r>
              <a:rPr lang="pl-PL" sz="2400" dirty="0">
                <a:solidFill>
                  <a:srgbClr val="000000"/>
                </a:solidFill>
                <a:sym typeface="Symbol" pitchFamily="-112" charset="2"/>
              </a:rPr>
              <a:t>0</a:t>
            </a:r>
            <a:r>
              <a:rPr lang="en-US" sz="2400" dirty="0">
                <a:solidFill>
                  <a:srgbClr val="000000"/>
                </a:solidFill>
                <a:sym typeface="Symbol" pitchFamily="-112" charset="2"/>
              </a:rPr>
              <a:t>,</a:t>
            </a:r>
            <a:r>
              <a:rPr lang="en-US" sz="2400" dirty="0" err="1">
                <a:solidFill>
                  <a:srgbClr val="000000"/>
                </a:solidFill>
                <a:sym typeface="Symbol" pitchFamily="-112" charset="2"/>
              </a:rPr>
              <a:t>w</a:t>
            </a:r>
            <a:r>
              <a:rPr lang="pl-PL" sz="2400" dirty="0">
                <a:solidFill>
                  <a:srgbClr val="000000"/>
                </a:solidFill>
                <a:sym typeface="Symbol" pitchFamily="-112" charset="2"/>
              </a:rPr>
              <a:t>1</a:t>
            </a:r>
            <a:r>
              <a:rPr lang="en-US" sz="2400" dirty="0">
                <a:solidFill>
                  <a:srgbClr val="000000"/>
                </a:solidFill>
                <a:sym typeface="Symbol" pitchFamily="-112" charset="2"/>
              </a:rPr>
              <a:t>)</a:t>
            </a:r>
            <a:r>
              <a:rPr lang="pl-PL" sz="2400" dirty="0">
                <a:solidFill>
                  <a:srgbClr val="000000"/>
                </a:solidFill>
                <a:sym typeface="Symbol" pitchFamily="-112" charset="2"/>
              </a:rPr>
              <a:t>, </a:t>
            </a:r>
            <a:r>
              <a:rPr lang="pl-PL" sz="2400" b="1" dirty="0">
                <a:solidFill>
                  <a:srgbClr val="000000"/>
                </a:solidFill>
                <a:sym typeface="Symbol" pitchFamily="-112" charset="2"/>
              </a:rPr>
              <a:t> </a:t>
            </a:r>
            <a:r>
              <a:rPr lang="pl-PL" sz="2400" dirty="0">
                <a:solidFill>
                  <a:srgbClr val="000000"/>
                </a:solidFill>
                <a:sym typeface="Symbol" pitchFamily="-112" charset="2"/>
              </a:rPr>
              <a:t>(r1)</a:t>
            </a:r>
            <a:r>
              <a:rPr lang="pl-PL" sz="2400" dirty="0">
                <a:sym typeface="Symbol" pitchFamily="-112" charset="2"/>
              </a:rPr>
              <a:t>, </a:t>
            </a:r>
            <a:r>
              <a:rPr lang="en-US" sz="2400" b="1" dirty="0" err="1">
                <a:solidFill>
                  <a:srgbClr val="000000"/>
                </a:solidFill>
                <a:sym typeface="Symbol" pitchFamily="-112" charset="2"/>
              </a:rPr>
              <a:t></a:t>
            </a:r>
            <a:r>
              <a:rPr lang="en-US" sz="2400" dirty="0">
                <a:solidFill>
                  <a:srgbClr val="000000"/>
                </a:solidFill>
                <a:sym typeface="Symbol" pitchFamily="-112" charset="2"/>
              </a:rPr>
              <a:t> (</a:t>
            </a:r>
            <a:r>
              <a:rPr lang="en-US" sz="2400" dirty="0" err="1">
                <a:solidFill>
                  <a:srgbClr val="000000"/>
                </a:solidFill>
                <a:sym typeface="Symbol" pitchFamily="-112" charset="2"/>
              </a:rPr>
              <a:t>r</a:t>
            </a:r>
            <a:r>
              <a:rPr lang="pl-PL" sz="2400" dirty="0">
                <a:solidFill>
                  <a:srgbClr val="000000"/>
                </a:solidFill>
                <a:sym typeface="Symbol" pitchFamily="-112" charset="2"/>
              </a:rPr>
              <a:t>1</a:t>
            </a:r>
            <a:r>
              <a:rPr lang="en-US" sz="2400" dirty="0">
                <a:solidFill>
                  <a:srgbClr val="000000"/>
                </a:solidFill>
                <a:sym typeface="Symbol" pitchFamily="-112" charset="2"/>
              </a:rPr>
              <a:t>,</a:t>
            </a:r>
            <a:r>
              <a:rPr lang="en-US" sz="2400" dirty="0" err="1">
                <a:solidFill>
                  <a:srgbClr val="000000"/>
                </a:solidFill>
                <a:sym typeface="Symbol" pitchFamily="-112" charset="2"/>
              </a:rPr>
              <a:t>w</a:t>
            </a:r>
            <a:r>
              <a:rPr lang="pl-PL" sz="2400" dirty="0">
                <a:solidFill>
                  <a:srgbClr val="000000"/>
                </a:solidFill>
                <a:sym typeface="Symbol" pitchFamily="-112" charset="2"/>
              </a:rPr>
              <a:t>0</a:t>
            </a:r>
            <a:r>
              <a:rPr lang="en-US" sz="2400" dirty="0">
                <a:solidFill>
                  <a:srgbClr val="000000"/>
                </a:solidFill>
                <a:sym typeface="Symbol" pitchFamily="-112" charset="2"/>
              </a:rPr>
              <a:t>)</a:t>
            </a:r>
            <a:r>
              <a:rPr lang="pl-PL" sz="2400" dirty="0">
                <a:solidFill>
                  <a:srgbClr val="000000"/>
                </a:solidFill>
                <a:sym typeface="Symbol" pitchFamily="-112" charset="2"/>
              </a:rPr>
              <a:t>, </a:t>
            </a:r>
            <a:r>
              <a:rPr lang="pl-PL" sz="2400" b="1" dirty="0">
                <a:solidFill>
                  <a:srgbClr val="000000"/>
                </a:solidFill>
                <a:sym typeface="Symbol" pitchFamily="-112" charset="2"/>
              </a:rPr>
              <a:t> </a:t>
            </a:r>
            <a:r>
              <a:rPr lang="pl-PL" sz="2400" dirty="0">
                <a:solidFill>
                  <a:srgbClr val="000000"/>
                </a:solidFill>
                <a:sym typeface="Symbol" pitchFamily="-112" charset="2"/>
              </a:rPr>
              <a:t>(r0), </a:t>
            </a:r>
          </a:p>
          <a:p>
            <a:pPr>
              <a:buFont typeface="Symbol" pitchFamily="-112" charset="2"/>
              <a:buNone/>
            </a:pPr>
            <a:r>
              <a:rPr lang="pl-PL" sz="2400" b="1" dirty="0">
                <a:solidFill>
                  <a:srgbClr val="000000"/>
                </a:solidFill>
                <a:sym typeface="Symbol" pitchFamily="-112" charset="2"/>
              </a:rPr>
              <a:t> </a:t>
            </a:r>
            <a:r>
              <a:rPr lang="pl-PL" sz="2400" dirty="0">
                <a:solidFill>
                  <a:srgbClr val="000000"/>
                </a:solidFill>
                <a:sym typeface="Symbol" pitchFamily="-112" charset="2"/>
              </a:rPr>
              <a:t>(r0,w1),</a:t>
            </a:r>
            <a:r>
              <a:rPr lang="pl-PL" sz="2400" dirty="0">
                <a:sym typeface="Symbol" pitchFamily="-112" charset="2"/>
              </a:rPr>
              <a:t> </a:t>
            </a:r>
            <a:r>
              <a:rPr lang="en-US" sz="2400" b="1" dirty="0" err="1">
                <a:solidFill>
                  <a:srgbClr val="000000"/>
                </a:solidFill>
                <a:sym typeface="Symbol" pitchFamily="-112" charset="2"/>
              </a:rPr>
              <a:t></a:t>
            </a:r>
            <a:r>
              <a:rPr lang="pl-PL" sz="2400" dirty="0">
                <a:solidFill>
                  <a:srgbClr val="000000"/>
                </a:solidFill>
                <a:sym typeface="Symbol" pitchFamily="-112" charset="2"/>
              </a:rPr>
              <a:t> </a:t>
            </a:r>
            <a:r>
              <a:rPr lang="en-US" sz="2400" dirty="0">
                <a:solidFill>
                  <a:srgbClr val="000000"/>
                </a:solidFill>
                <a:sym typeface="Symbol" pitchFamily="-112" charset="2"/>
              </a:rPr>
              <a:t>(</a:t>
            </a:r>
            <a:r>
              <a:rPr lang="pl-PL" sz="2400" dirty="0">
                <a:solidFill>
                  <a:srgbClr val="000000"/>
                </a:solidFill>
                <a:sym typeface="Symbol" pitchFamily="-112" charset="2"/>
              </a:rPr>
              <a:t>r1</a:t>
            </a:r>
            <a:r>
              <a:rPr lang="en-US" sz="2400" dirty="0">
                <a:solidFill>
                  <a:srgbClr val="000000"/>
                </a:solidFill>
                <a:sym typeface="Symbol" pitchFamily="-112" charset="2"/>
              </a:rPr>
              <a:t>)</a:t>
            </a:r>
            <a:r>
              <a:rPr lang="pl-PL" sz="2400" dirty="0">
                <a:solidFill>
                  <a:srgbClr val="000000"/>
                </a:solidFill>
                <a:sym typeface="Symbol" pitchFamily="-112" charset="2"/>
              </a:rPr>
              <a:t>, </a:t>
            </a:r>
            <a:r>
              <a:rPr lang="pl-PL" sz="2400" b="1" dirty="0">
                <a:solidFill>
                  <a:srgbClr val="000000"/>
                </a:solidFill>
                <a:sym typeface="Symbol" pitchFamily="-112" charset="2"/>
              </a:rPr>
              <a:t> </a:t>
            </a:r>
            <a:r>
              <a:rPr lang="pl-PL" sz="2400" dirty="0">
                <a:solidFill>
                  <a:srgbClr val="000000"/>
                </a:solidFill>
                <a:sym typeface="Symbol" pitchFamily="-112" charset="2"/>
              </a:rPr>
              <a:t>(r1,w0),</a:t>
            </a:r>
            <a:r>
              <a:rPr lang="pl-PL" sz="2400" dirty="0">
                <a:sym typeface="Symbol" pitchFamily="-112" charset="2"/>
              </a:rPr>
              <a:t> </a:t>
            </a:r>
            <a:r>
              <a:rPr lang="en-US" sz="2400" b="1" dirty="0" err="1">
                <a:solidFill>
                  <a:srgbClr val="000000"/>
                </a:solidFill>
                <a:sym typeface="Symbol" pitchFamily="-112" charset="2"/>
              </a:rPr>
              <a:t></a:t>
            </a:r>
            <a:r>
              <a:rPr lang="pl-PL" sz="2400" dirty="0">
                <a:solidFill>
                  <a:srgbClr val="000000"/>
                </a:solidFill>
                <a:sym typeface="Symbol" pitchFamily="-112" charset="2"/>
              </a:rPr>
              <a:t> </a:t>
            </a:r>
            <a:r>
              <a:rPr lang="en-US" sz="2400" dirty="0">
                <a:solidFill>
                  <a:srgbClr val="000000"/>
                </a:solidFill>
                <a:sym typeface="Symbol" pitchFamily="-112" charset="2"/>
              </a:rPr>
              <a:t>(</a:t>
            </a:r>
            <a:r>
              <a:rPr lang="pl-PL" sz="2400" dirty="0">
                <a:solidFill>
                  <a:srgbClr val="000000"/>
                </a:solidFill>
                <a:sym typeface="Symbol" pitchFamily="-112" charset="2"/>
              </a:rPr>
              <a:t>r0</a:t>
            </a:r>
            <a:r>
              <a:rPr lang="en-US" sz="2400" dirty="0">
                <a:solidFill>
                  <a:srgbClr val="000000"/>
                </a:solidFill>
                <a:sym typeface="Symbol" pitchFamily="-112" charset="2"/>
              </a:rPr>
              <a:t>)</a:t>
            </a:r>
            <a:r>
              <a:rPr lang="pl-PL" sz="2400" dirty="0">
                <a:solidFill>
                  <a:srgbClr val="000000"/>
                </a:solidFill>
                <a:sym typeface="Symbol" pitchFamily="-112" charset="2"/>
              </a:rPr>
              <a:t>, </a:t>
            </a:r>
          </a:p>
          <a:p>
            <a:pPr>
              <a:buFont typeface="Symbol" pitchFamily="-112" charset="2"/>
              <a:buNone/>
            </a:pPr>
            <a:r>
              <a:rPr lang="en-US" sz="2400" b="1" dirty="0" err="1">
                <a:solidFill>
                  <a:srgbClr val="000000"/>
                </a:solidFill>
                <a:sym typeface="Symbol" pitchFamily="-112" charset="2"/>
              </a:rPr>
              <a:t></a:t>
            </a:r>
            <a:r>
              <a:rPr lang="en-US" sz="2400" dirty="0">
                <a:solidFill>
                  <a:srgbClr val="000000"/>
                </a:solidFill>
                <a:sym typeface="Symbol" pitchFamily="-112" charset="2"/>
              </a:rPr>
              <a:t> (</a:t>
            </a:r>
            <a:r>
              <a:rPr lang="en-US" sz="2400" dirty="0" err="1">
                <a:solidFill>
                  <a:srgbClr val="000000"/>
                </a:solidFill>
                <a:sym typeface="Symbol" pitchFamily="-112" charset="2"/>
              </a:rPr>
              <a:t>r</a:t>
            </a:r>
            <a:r>
              <a:rPr lang="pl-PL" sz="2400" dirty="0">
                <a:solidFill>
                  <a:srgbClr val="000000"/>
                </a:solidFill>
                <a:sym typeface="Symbol" pitchFamily="-112" charset="2"/>
              </a:rPr>
              <a:t>0</a:t>
            </a:r>
            <a:r>
              <a:rPr lang="en-US" sz="2400" dirty="0">
                <a:solidFill>
                  <a:srgbClr val="000000"/>
                </a:solidFill>
                <a:sym typeface="Symbol" pitchFamily="-112" charset="2"/>
              </a:rPr>
              <a:t>,</a:t>
            </a:r>
            <a:r>
              <a:rPr lang="en-US" sz="2400" dirty="0" err="1">
                <a:solidFill>
                  <a:srgbClr val="000000"/>
                </a:solidFill>
                <a:sym typeface="Symbol" pitchFamily="-112" charset="2"/>
              </a:rPr>
              <a:t>w</a:t>
            </a:r>
            <a:r>
              <a:rPr lang="pl-PL" sz="2400" dirty="0">
                <a:solidFill>
                  <a:srgbClr val="000000"/>
                </a:solidFill>
                <a:sym typeface="Symbol" pitchFamily="-112" charset="2"/>
              </a:rPr>
              <a:t>1,w0</a:t>
            </a:r>
            <a:r>
              <a:rPr lang="en-US" sz="2400" dirty="0">
                <a:solidFill>
                  <a:srgbClr val="000000"/>
                </a:solidFill>
                <a:sym typeface="Symbol" pitchFamily="-112" charset="2"/>
              </a:rPr>
              <a:t>)</a:t>
            </a:r>
            <a:r>
              <a:rPr lang="pl-PL" sz="2400" dirty="0">
                <a:solidFill>
                  <a:srgbClr val="000000"/>
                </a:solidFill>
                <a:sym typeface="Symbol" pitchFamily="-112" charset="2"/>
              </a:rPr>
              <a:t>,</a:t>
            </a:r>
            <a:r>
              <a:rPr lang="pl-PL" sz="2400" dirty="0">
                <a:sym typeface="Symbol" pitchFamily="-112" charset="2"/>
              </a:rPr>
              <a:t> </a:t>
            </a:r>
            <a:r>
              <a:rPr lang="pl-PL" sz="2400" b="1" dirty="0">
                <a:solidFill>
                  <a:srgbClr val="000000"/>
                </a:solidFill>
                <a:sym typeface="Symbol" pitchFamily="-112" charset="2"/>
              </a:rPr>
              <a:t> </a:t>
            </a:r>
            <a:r>
              <a:rPr lang="pl-PL" sz="2400" dirty="0">
                <a:solidFill>
                  <a:srgbClr val="000000"/>
                </a:solidFill>
                <a:sym typeface="Symbol" pitchFamily="-112" charset="2"/>
              </a:rPr>
              <a:t>(r0),</a:t>
            </a:r>
            <a:r>
              <a:rPr lang="pl-PL" sz="2400" dirty="0">
                <a:sym typeface="Symbol" pitchFamily="-112" charset="2"/>
              </a:rPr>
              <a:t> </a:t>
            </a:r>
          </a:p>
          <a:p>
            <a:pPr>
              <a:buFont typeface="Symbol" pitchFamily="-112" charset="2"/>
              <a:buNone/>
            </a:pPr>
            <a:r>
              <a:rPr lang="pl-PL" sz="2400" b="1" dirty="0">
                <a:solidFill>
                  <a:srgbClr val="000000"/>
                </a:solidFill>
                <a:sym typeface="Symbol" pitchFamily="-112" charset="2"/>
              </a:rPr>
              <a:t> </a:t>
            </a:r>
            <a:r>
              <a:rPr lang="pl-PL" sz="2400" dirty="0">
                <a:solidFill>
                  <a:srgbClr val="000000"/>
                </a:solidFill>
                <a:sym typeface="Symbol" pitchFamily="-112" charset="2"/>
              </a:rPr>
              <a:t>(r0,w1,w0),</a:t>
            </a:r>
            <a:r>
              <a:rPr lang="pl-PL" sz="2400" dirty="0">
                <a:sym typeface="Symbol" pitchFamily="-112" charset="2"/>
              </a:rPr>
              <a:t> </a:t>
            </a:r>
            <a:r>
              <a:rPr lang="pl-PL" sz="2400" b="1" dirty="0">
                <a:solidFill>
                  <a:srgbClr val="000000"/>
                </a:solidFill>
                <a:sym typeface="Symbol" pitchFamily="-112" charset="2"/>
              </a:rPr>
              <a:t> </a:t>
            </a:r>
            <a:r>
              <a:rPr lang="pl-PL" sz="2400" dirty="0">
                <a:solidFill>
                  <a:srgbClr val="000000"/>
                </a:solidFill>
                <a:sym typeface="Symbol" pitchFamily="-112" charset="2"/>
              </a:rPr>
              <a:t>(r0),</a:t>
            </a:r>
            <a:r>
              <a:rPr lang="pl-PL" sz="2400" dirty="0">
                <a:sym typeface="Symbol" pitchFamily="-112" charset="2"/>
              </a:rPr>
              <a:t> </a:t>
            </a:r>
          </a:p>
          <a:p>
            <a:pPr>
              <a:buFont typeface="Symbol" pitchFamily="-112" charset="2"/>
              <a:buNone/>
            </a:pPr>
            <a:r>
              <a:rPr lang="en-US" sz="2400" b="1" dirty="0" err="1">
                <a:solidFill>
                  <a:srgbClr val="000000"/>
                </a:solidFill>
                <a:sym typeface="Symbol" pitchFamily="-112" charset="2"/>
              </a:rPr>
              <a:t></a:t>
            </a:r>
            <a:r>
              <a:rPr lang="pl-PL" sz="2400" b="1" dirty="0">
                <a:solidFill>
                  <a:srgbClr val="000000"/>
                </a:solidFill>
                <a:sym typeface="Symbol" pitchFamily="-112" charset="2"/>
              </a:rPr>
              <a:t> </a:t>
            </a:r>
            <a:r>
              <a:rPr lang="en-US" sz="2400" dirty="0">
                <a:solidFill>
                  <a:srgbClr val="000000"/>
                </a:solidFill>
                <a:sym typeface="Symbol" pitchFamily="-112" charset="2"/>
              </a:rPr>
              <a:t>(</a:t>
            </a:r>
            <a:r>
              <a:rPr lang="en-US" sz="2400" dirty="0" err="1">
                <a:solidFill>
                  <a:srgbClr val="000000"/>
                </a:solidFill>
                <a:sym typeface="Symbol" pitchFamily="-112" charset="2"/>
              </a:rPr>
              <a:t>w</a:t>
            </a:r>
            <a:r>
              <a:rPr lang="pl-PL" sz="2400" dirty="0">
                <a:solidFill>
                  <a:srgbClr val="000000"/>
                </a:solidFill>
                <a:sym typeface="Symbol" pitchFamily="-112" charset="2"/>
              </a:rPr>
              <a:t>1</a:t>
            </a:r>
            <a:r>
              <a:rPr lang="en-US" sz="2400" dirty="0">
                <a:solidFill>
                  <a:srgbClr val="000000"/>
                </a:solidFill>
                <a:sym typeface="Symbol" pitchFamily="-112" charset="2"/>
              </a:rPr>
              <a:t>)</a:t>
            </a:r>
            <a:r>
              <a:rPr lang="pl-PL" sz="2400" dirty="0">
                <a:solidFill>
                  <a:srgbClr val="000000"/>
                </a:solidFill>
                <a:sym typeface="Symbol" pitchFamily="-112" charset="2"/>
              </a:rPr>
              <a:t>, </a:t>
            </a:r>
          </a:p>
          <a:p>
            <a:pPr>
              <a:buFont typeface="Symbol" pitchFamily="-112" charset="2"/>
              <a:buNone/>
            </a:pPr>
            <a:r>
              <a:rPr lang="en-US" sz="2400" b="1" dirty="0" err="1">
                <a:solidFill>
                  <a:srgbClr val="000000"/>
                </a:solidFill>
                <a:sym typeface="Symbol" pitchFamily="-112" charset="2"/>
              </a:rPr>
              <a:t></a:t>
            </a:r>
            <a:r>
              <a:rPr lang="en-US" sz="2400" dirty="0">
                <a:solidFill>
                  <a:srgbClr val="000000"/>
                </a:solidFill>
                <a:sym typeface="Symbol" pitchFamily="-112" charset="2"/>
              </a:rPr>
              <a:t> (</a:t>
            </a:r>
            <a:r>
              <a:rPr lang="en-US" sz="2400" dirty="0" err="1">
                <a:solidFill>
                  <a:srgbClr val="000000"/>
                </a:solidFill>
                <a:sym typeface="Symbol" pitchFamily="-112" charset="2"/>
              </a:rPr>
              <a:t>r</a:t>
            </a:r>
            <a:r>
              <a:rPr lang="pl-PL" sz="2400" dirty="0">
                <a:solidFill>
                  <a:srgbClr val="000000"/>
                </a:solidFill>
                <a:sym typeface="Symbol" pitchFamily="-112" charset="2"/>
              </a:rPr>
              <a:t>1</a:t>
            </a:r>
            <a:r>
              <a:rPr lang="en-US" sz="2400" dirty="0">
                <a:solidFill>
                  <a:srgbClr val="000000"/>
                </a:solidFill>
                <a:sym typeface="Symbol" pitchFamily="-112" charset="2"/>
              </a:rPr>
              <a:t>,</a:t>
            </a:r>
            <a:r>
              <a:rPr lang="pl-PL" sz="2400" dirty="0">
                <a:solidFill>
                  <a:srgbClr val="000000"/>
                </a:solidFill>
                <a:sym typeface="Symbol" pitchFamily="-112" charset="2"/>
              </a:rPr>
              <a:t>w0,</a:t>
            </a:r>
            <a:r>
              <a:rPr lang="en-US" sz="2400" dirty="0" err="1">
                <a:solidFill>
                  <a:srgbClr val="000000"/>
                </a:solidFill>
                <a:sym typeface="Symbol" pitchFamily="-112" charset="2"/>
              </a:rPr>
              <a:t>w</a:t>
            </a:r>
            <a:r>
              <a:rPr lang="pl-PL" sz="2400" dirty="0">
                <a:solidFill>
                  <a:srgbClr val="000000"/>
                </a:solidFill>
                <a:sym typeface="Symbol" pitchFamily="-112" charset="2"/>
              </a:rPr>
              <a:t>1</a:t>
            </a:r>
            <a:r>
              <a:rPr lang="en-US" sz="2400" dirty="0">
                <a:solidFill>
                  <a:srgbClr val="000000"/>
                </a:solidFill>
                <a:sym typeface="Symbol" pitchFamily="-112" charset="2"/>
              </a:rPr>
              <a:t>)</a:t>
            </a:r>
            <a:r>
              <a:rPr lang="pl-PL" sz="2400" dirty="0">
                <a:solidFill>
                  <a:srgbClr val="000000"/>
                </a:solidFill>
                <a:sym typeface="Symbol" pitchFamily="-112" charset="2"/>
              </a:rPr>
              <a:t>, </a:t>
            </a:r>
            <a:r>
              <a:rPr lang="pl-PL" sz="2400" b="1" dirty="0">
                <a:solidFill>
                  <a:srgbClr val="000000"/>
                </a:solidFill>
                <a:sym typeface="Symbol" pitchFamily="-112" charset="2"/>
              </a:rPr>
              <a:t> </a:t>
            </a:r>
            <a:r>
              <a:rPr lang="pl-PL" sz="2400" dirty="0">
                <a:solidFill>
                  <a:srgbClr val="000000"/>
                </a:solidFill>
                <a:sym typeface="Symbol" pitchFamily="-112" charset="2"/>
              </a:rPr>
              <a:t>(r1)</a:t>
            </a:r>
            <a:r>
              <a:rPr lang="pl-PL" sz="2400" dirty="0">
                <a:sym typeface="Symbol" pitchFamily="-112" charset="2"/>
              </a:rPr>
              <a:t>, </a:t>
            </a:r>
          </a:p>
          <a:p>
            <a:pPr>
              <a:buFont typeface="Symbol" pitchFamily="-112" charset="2"/>
              <a:buNone/>
            </a:pPr>
            <a:r>
              <a:rPr lang="pl-PL" sz="2400" b="1" dirty="0">
                <a:solidFill>
                  <a:srgbClr val="000000"/>
                </a:solidFill>
                <a:sym typeface="Symbol" pitchFamily="-112" charset="2"/>
              </a:rPr>
              <a:t> </a:t>
            </a:r>
            <a:r>
              <a:rPr lang="pl-PL" sz="2400" dirty="0">
                <a:solidFill>
                  <a:srgbClr val="000000"/>
                </a:solidFill>
                <a:sym typeface="Symbol" pitchFamily="-112" charset="2"/>
              </a:rPr>
              <a:t>(r1,w0,w1),</a:t>
            </a:r>
            <a:r>
              <a:rPr lang="pl-PL" sz="2400" dirty="0">
                <a:sym typeface="Symbol" pitchFamily="-112" charset="2"/>
              </a:rPr>
              <a:t> </a:t>
            </a:r>
            <a:r>
              <a:rPr lang="en-US" sz="2400" b="1" dirty="0" err="1">
                <a:solidFill>
                  <a:srgbClr val="000000"/>
                </a:solidFill>
                <a:sym typeface="Symbol" pitchFamily="-112" charset="2"/>
              </a:rPr>
              <a:t></a:t>
            </a:r>
            <a:r>
              <a:rPr lang="pl-PL" sz="2400" dirty="0">
                <a:solidFill>
                  <a:srgbClr val="000000"/>
                </a:solidFill>
                <a:sym typeface="Symbol" pitchFamily="-112" charset="2"/>
              </a:rPr>
              <a:t> </a:t>
            </a:r>
            <a:r>
              <a:rPr lang="en-US" sz="2400" dirty="0">
                <a:solidFill>
                  <a:srgbClr val="000000"/>
                </a:solidFill>
                <a:sym typeface="Symbol" pitchFamily="-112" charset="2"/>
              </a:rPr>
              <a:t>(</a:t>
            </a:r>
            <a:r>
              <a:rPr lang="pl-PL" sz="2400" dirty="0">
                <a:solidFill>
                  <a:srgbClr val="000000"/>
                </a:solidFill>
                <a:sym typeface="Symbol" pitchFamily="-112" charset="2"/>
              </a:rPr>
              <a:t>r1</a:t>
            </a:r>
            <a:r>
              <a:rPr lang="en-US" sz="2400" dirty="0">
                <a:solidFill>
                  <a:srgbClr val="000000"/>
                </a:solidFill>
                <a:sym typeface="Symbol" pitchFamily="-112" charset="2"/>
              </a:rPr>
              <a:t>)</a:t>
            </a:r>
            <a:r>
              <a:rPr lang="pl-PL" sz="2400" dirty="0">
                <a:sym typeface="Symbol" pitchFamily="-112" charset="2"/>
              </a:rPr>
              <a:t> </a:t>
            </a:r>
            <a:endParaRPr lang="en-GB" sz="2400" dirty="0">
              <a:sym typeface="Symbol" pitchFamily="-112" charset="2"/>
            </a:endParaRPr>
          </a:p>
        </p:txBody>
      </p:sp>
      <p:sp>
        <p:nvSpPr>
          <p:cNvPr id="68613" name="Rectangle 5"/>
          <p:cNvSpPr>
            <a:spLocks noGrp="1" noChangeArrowheads="1"/>
          </p:cNvSpPr>
          <p:nvPr>
            <p:ph type="body" idx="1"/>
          </p:nvPr>
        </p:nvSpPr>
        <p:spPr>
          <a:xfrm>
            <a:off x="952564" y="5214436"/>
            <a:ext cx="7650099" cy="827237"/>
          </a:xfrm>
        </p:spPr>
        <p:txBody>
          <a:bodyPr/>
          <a:lstStyle/>
          <a:p>
            <a:pPr marL="0" indent="0">
              <a:lnSpc>
                <a:spcPct val="90000"/>
              </a:lnSpc>
              <a:buFont typeface="Wingdings" pitchFamily="-112" charset="2"/>
              <a:buNone/>
            </a:pPr>
            <a:r>
              <a:rPr lang="en-US" dirty="0" smtClean="0"/>
              <a:t>Detects all stuck-at faults, decoder faults, and multiple coupling faults between every pair of cells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dirty="0" smtClean="0"/>
              <a:t>Checkerboard test</a:t>
            </a:r>
            <a:endParaRPr lang="en-US" dirty="0"/>
          </a:p>
        </p:txBody>
      </p:sp>
      <p:sp>
        <p:nvSpPr>
          <p:cNvPr id="27651" name="Rectangle 3"/>
          <p:cNvSpPr>
            <a:spLocks noChangeArrowheads="1"/>
          </p:cNvSpPr>
          <p:nvPr/>
        </p:nvSpPr>
        <p:spPr bwMode="auto">
          <a:xfrm>
            <a:off x="688376" y="3269525"/>
            <a:ext cx="7961788" cy="2895480"/>
          </a:xfrm>
          <a:prstGeom prst="rect">
            <a:avLst/>
          </a:prstGeom>
          <a:noFill/>
          <a:ln w="9525">
            <a:noFill/>
            <a:miter lim="800000"/>
            <a:headEnd/>
            <a:tailEnd/>
          </a:ln>
          <a:effectLst/>
        </p:spPr>
        <p:txBody>
          <a:bodyPr lIns="85725" tIns="42862" rIns="85725" bIns="42862">
            <a:prstTxWarp prst="textNoShape">
              <a:avLst/>
            </a:prstTxWarp>
          </a:bodyPr>
          <a:lstStyle/>
          <a:p>
            <a:pPr marL="342900" indent="-342900" eaLnBrk="0" hangingPunct="0">
              <a:spcBef>
                <a:spcPts val="600"/>
              </a:spcBef>
              <a:buSzPct val="80000"/>
              <a:buFont typeface="Arial" charset="0"/>
              <a:buChar char="•"/>
            </a:pPr>
            <a:r>
              <a:rPr lang="en-US" sz="2400" dirty="0" smtClean="0">
                <a:latin typeface="Arial"/>
                <a:cs typeface="Arial"/>
              </a:rPr>
              <a:t>Designed to test refresh operations of </a:t>
            </a:r>
            <a:r>
              <a:rPr lang="en-US" sz="2400" dirty="0" err="1" smtClean="0">
                <a:latin typeface="Arial"/>
                <a:cs typeface="Arial"/>
              </a:rPr>
              <a:t>DRAMs</a:t>
            </a:r>
            <a:endParaRPr lang="en-US" sz="2400" dirty="0" smtClean="0">
              <a:latin typeface="Arial"/>
              <a:cs typeface="Arial"/>
            </a:endParaRPr>
          </a:p>
          <a:p>
            <a:pPr marL="342900" indent="-342900" eaLnBrk="0" hangingPunct="0">
              <a:spcBef>
                <a:spcPts val="600"/>
              </a:spcBef>
              <a:buSzPct val="80000"/>
              <a:buFont typeface="Arial" charset="0"/>
              <a:buChar char="•"/>
            </a:pPr>
            <a:r>
              <a:rPr lang="en-US" sz="2400" dirty="0" smtClean="0">
                <a:latin typeface="Arial"/>
                <a:cs typeface="Arial"/>
              </a:rPr>
              <a:t>Maximizes leakage current and detects leakage faults</a:t>
            </a:r>
          </a:p>
          <a:p>
            <a:pPr marL="342900" indent="-342900" eaLnBrk="0" hangingPunct="0">
              <a:spcBef>
                <a:spcPts val="600"/>
              </a:spcBef>
              <a:buSzPct val="80000"/>
              <a:buFont typeface="Arial" charset="0"/>
              <a:buChar char="•"/>
            </a:pPr>
            <a:r>
              <a:rPr lang="en-US" sz="2400" dirty="0" smtClean="0">
                <a:latin typeface="Arial"/>
                <a:cs typeface="Arial"/>
              </a:rPr>
              <a:t>Used as data retention test, e.g., by detecting defective resistance discharging the storage capacitor at a faster rate than nominal</a:t>
            </a:r>
          </a:p>
          <a:p>
            <a:pPr marL="342900" indent="-342900" eaLnBrk="0" hangingPunct="0">
              <a:spcBef>
                <a:spcPts val="600"/>
              </a:spcBef>
              <a:buSzPct val="80000"/>
              <a:buFont typeface="Arial" charset="0"/>
              <a:buChar char="•"/>
            </a:pPr>
            <a:r>
              <a:rPr lang="en-US" sz="2400" dirty="0" smtClean="0">
                <a:latin typeface="Arial"/>
                <a:cs typeface="Arial"/>
              </a:rPr>
              <a:t>To be effective it must consider address scrambling and layout</a:t>
            </a:r>
          </a:p>
          <a:p>
            <a:pPr marL="342900" indent="-342900" eaLnBrk="0" hangingPunct="0">
              <a:spcBef>
                <a:spcPct val="20000"/>
              </a:spcBef>
              <a:buSzPct val="80000"/>
              <a:buFont typeface="Arial" charset="0"/>
              <a:buChar char="•"/>
            </a:pPr>
            <a:endParaRPr lang="en-US" sz="2400" dirty="0">
              <a:latin typeface="Arial"/>
              <a:cs typeface="Arial"/>
            </a:endParaRPr>
          </a:p>
        </p:txBody>
      </p:sp>
      <p:grpSp>
        <p:nvGrpSpPr>
          <p:cNvPr id="2" name="Group 21"/>
          <p:cNvGrpSpPr>
            <a:grpSpLocks/>
          </p:cNvGrpSpPr>
          <p:nvPr/>
        </p:nvGrpSpPr>
        <p:grpSpPr bwMode="auto">
          <a:xfrm>
            <a:off x="6305920" y="1108689"/>
            <a:ext cx="2098988" cy="2088799"/>
            <a:chOff x="614" y="851"/>
            <a:chExt cx="1648" cy="1640"/>
          </a:xfrm>
          <a:solidFill>
            <a:schemeClr val="bg1"/>
          </a:solidFill>
        </p:grpSpPr>
        <p:sp>
          <p:nvSpPr>
            <p:cNvPr id="27670" name="Rectangle 22"/>
            <p:cNvSpPr>
              <a:spLocks noChangeArrowheads="1"/>
            </p:cNvSpPr>
            <p:nvPr/>
          </p:nvSpPr>
          <p:spPr bwMode="auto">
            <a:xfrm>
              <a:off x="614" y="851"/>
              <a:ext cx="392" cy="392"/>
            </a:xfrm>
            <a:prstGeom prst="rect">
              <a:avLst/>
            </a:prstGeom>
            <a:grpFill/>
            <a:ln w="19050">
              <a:solidFill>
                <a:schemeClr val="tx1"/>
              </a:solidFill>
              <a:miter lim="800000"/>
              <a:headEnd/>
              <a:tailEnd/>
            </a:ln>
            <a:effectLst/>
          </p:spPr>
          <p:txBody>
            <a:bodyPr wrap="none" lIns="92075" tIns="46038" rIns="92075" bIns="46038" anchor="ctr">
              <a:prstTxWarp prst="textNoShape">
                <a:avLst/>
              </a:prstTxWarp>
            </a:bodyPr>
            <a:lstStyle/>
            <a:p>
              <a:pPr algn="ctr" eaLnBrk="0" hangingPunct="0"/>
              <a:r>
                <a:rPr lang="en-US" sz="2000"/>
                <a:t>1</a:t>
              </a:r>
            </a:p>
          </p:txBody>
        </p:sp>
        <p:sp>
          <p:nvSpPr>
            <p:cNvPr id="27671" name="Rectangle 23"/>
            <p:cNvSpPr>
              <a:spLocks noChangeArrowheads="1"/>
            </p:cNvSpPr>
            <p:nvPr/>
          </p:nvSpPr>
          <p:spPr bwMode="auto">
            <a:xfrm>
              <a:off x="1032" y="851"/>
              <a:ext cx="392" cy="392"/>
            </a:xfrm>
            <a:prstGeom prst="rect">
              <a:avLst/>
            </a:prstGeom>
            <a:solidFill>
              <a:srgbClr val="BFBFBF"/>
            </a:solidFill>
            <a:ln w="9525">
              <a:solidFill>
                <a:srgbClr val="000000"/>
              </a:solidFill>
              <a:miter lim="800000"/>
              <a:headEnd/>
              <a:tailEnd/>
            </a:ln>
            <a:effectLst/>
          </p:spPr>
          <p:txBody>
            <a:bodyPr wrap="none" anchor="ctr">
              <a:prstTxWarp prst="textNoShape">
                <a:avLst/>
              </a:prstTxWarp>
            </a:bodyPr>
            <a:lstStyle/>
            <a:p>
              <a:pPr algn="ctr" eaLnBrk="0" hangingPunct="0"/>
              <a:r>
                <a:rPr lang="en-US" sz="2000">
                  <a:solidFill>
                    <a:schemeClr val="bg1"/>
                  </a:solidFill>
                </a:rPr>
                <a:t>0</a:t>
              </a:r>
            </a:p>
          </p:txBody>
        </p:sp>
        <p:sp>
          <p:nvSpPr>
            <p:cNvPr id="27672" name="Rectangle 24"/>
            <p:cNvSpPr>
              <a:spLocks noChangeArrowheads="1"/>
            </p:cNvSpPr>
            <p:nvPr/>
          </p:nvSpPr>
          <p:spPr bwMode="auto">
            <a:xfrm>
              <a:off x="1451" y="851"/>
              <a:ext cx="392" cy="392"/>
            </a:xfrm>
            <a:prstGeom prst="rect">
              <a:avLst/>
            </a:prstGeom>
            <a:grpFill/>
            <a:ln w="19050">
              <a:solidFill>
                <a:schemeClr val="tx1"/>
              </a:solidFill>
              <a:miter lim="800000"/>
              <a:headEnd/>
              <a:tailEnd/>
            </a:ln>
            <a:effectLst/>
          </p:spPr>
          <p:txBody>
            <a:bodyPr wrap="none" lIns="92075" tIns="46038" rIns="92075" bIns="46038" anchor="ctr">
              <a:prstTxWarp prst="textNoShape">
                <a:avLst/>
              </a:prstTxWarp>
            </a:bodyPr>
            <a:lstStyle/>
            <a:p>
              <a:pPr algn="ctr" eaLnBrk="0" hangingPunct="0"/>
              <a:r>
                <a:rPr lang="en-US" sz="2000"/>
                <a:t>1</a:t>
              </a:r>
            </a:p>
          </p:txBody>
        </p:sp>
        <p:sp>
          <p:nvSpPr>
            <p:cNvPr id="27673" name="Rectangle 25"/>
            <p:cNvSpPr>
              <a:spLocks noChangeArrowheads="1"/>
            </p:cNvSpPr>
            <p:nvPr/>
          </p:nvSpPr>
          <p:spPr bwMode="auto">
            <a:xfrm>
              <a:off x="1870" y="851"/>
              <a:ext cx="392" cy="392"/>
            </a:xfrm>
            <a:prstGeom prst="rect">
              <a:avLst/>
            </a:prstGeom>
            <a:grpFill/>
            <a:ln w="19050">
              <a:solidFill>
                <a:schemeClr val="tx1"/>
              </a:solidFill>
              <a:miter lim="800000"/>
              <a:headEnd/>
              <a:tailEnd/>
            </a:ln>
            <a:effectLst/>
          </p:spPr>
          <p:txBody>
            <a:bodyPr wrap="none" lIns="92075" tIns="46038" rIns="92075" bIns="46038" anchor="ctr">
              <a:prstTxWarp prst="textNoShape">
                <a:avLst/>
              </a:prstTxWarp>
            </a:bodyPr>
            <a:lstStyle/>
            <a:p>
              <a:pPr algn="ctr" eaLnBrk="0" hangingPunct="0"/>
              <a:r>
                <a:rPr lang="en-US" sz="2000"/>
                <a:t>0</a:t>
              </a:r>
            </a:p>
          </p:txBody>
        </p:sp>
        <p:sp>
          <p:nvSpPr>
            <p:cNvPr id="27674" name="Rectangle 26"/>
            <p:cNvSpPr>
              <a:spLocks noChangeArrowheads="1"/>
            </p:cNvSpPr>
            <p:nvPr/>
          </p:nvSpPr>
          <p:spPr bwMode="auto">
            <a:xfrm>
              <a:off x="614" y="1267"/>
              <a:ext cx="392" cy="392"/>
            </a:xfrm>
            <a:prstGeom prst="rect">
              <a:avLst/>
            </a:prstGeom>
            <a:solidFill>
              <a:srgbClr val="BFBFBF"/>
            </a:solidFill>
            <a:ln w="9525">
              <a:solidFill>
                <a:srgbClr val="000000"/>
              </a:solidFill>
              <a:miter lim="800000"/>
              <a:headEnd/>
              <a:tailEnd/>
            </a:ln>
            <a:effectLst/>
          </p:spPr>
          <p:txBody>
            <a:bodyPr wrap="none" anchor="ctr">
              <a:prstTxWarp prst="textNoShape">
                <a:avLst/>
              </a:prstTxWarp>
            </a:bodyPr>
            <a:lstStyle/>
            <a:p>
              <a:pPr algn="ctr" eaLnBrk="0" hangingPunct="0"/>
              <a:r>
                <a:rPr lang="en-US" sz="2000">
                  <a:solidFill>
                    <a:schemeClr val="bg1"/>
                  </a:solidFill>
                </a:rPr>
                <a:t>0</a:t>
              </a:r>
            </a:p>
          </p:txBody>
        </p:sp>
        <p:sp>
          <p:nvSpPr>
            <p:cNvPr id="27675" name="Rectangle 27"/>
            <p:cNvSpPr>
              <a:spLocks noChangeArrowheads="1"/>
            </p:cNvSpPr>
            <p:nvPr/>
          </p:nvSpPr>
          <p:spPr bwMode="auto">
            <a:xfrm>
              <a:off x="1032" y="1267"/>
              <a:ext cx="392" cy="392"/>
            </a:xfrm>
            <a:prstGeom prst="rect">
              <a:avLst/>
            </a:prstGeom>
            <a:solidFill>
              <a:srgbClr val="BFBFBF"/>
            </a:solidFill>
            <a:ln w="9525">
              <a:solidFill>
                <a:srgbClr val="000000"/>
              </a:solidFill>
              <a:miter lim="800000"/>
              <a:headEnd/>
              <a:tailEnd/>
            </a:ln>
            <a:effectLst/>
          </p:spPr>
          <p:txBody>
            <a:bodyPr wrap="none" anchor="ctr">
              <a:prstTxWarp prst="textNoShape">
                <a:avLst/>
              </a:prstTxWarp>
            </a:bodyPr>
            <a:lstStyle/>
            <a:p>
              <a:pPr algn="ctr" eaLnBrk="0" hangingPunct="0"/>
              <a:r>
                <a:rPr lang="en-US" sz="2000">
                  <a:solidFill>
                    <a:schemeClr val="bg1"/>
                  </a:solidFill>
                </a:rPr>
                <a:t>1</a:t>
              </a:r>
            </a:p>
          </p:txBody>
        </p:sp>
        <p:sp>
          <p:nvSpPr>
            <p:cNvPr id="27676" name="Rectangle 28"/>
            <p:cNvSpPr>
              <a:spLocks noChangeArrowheads="1"/>
            </p:cNvSpPr>
            <p:nvPr/>
          </p:nvSpPr>
          <p:spPr bwMode="auto">
            <a:xfrm>
              <a:off x="1451" y="1267"/>
              <a:ext cx="392" cy="392"/>
            </a:xfrm>
            <a:prstGeom prst="rect">
              <a:avLst/>
            </a:prstGeom>
            <a:solidFill>
              <a:srgbClr val="BFBFBF"/>
            </a:solidFill>
            <a:ln w="9525">
              <a:solidFill>
                <a:srgbClr val="000000"/>
              </a:solidFill>
              <a:miter lim="800000"/>
              <a:headEnd/>
              <a:tailEnd/>
            </a:ln>
            <a:effectLst/>
          </p:spPr>
          <p:txBody>
            <a:bodyPr wrap="none" anchor="ctr">
              <a:prstTxWarp prst="textNoShape">
                <a:avLst/>
              </a:prstTxWarp>
            </a:bodyPr>
            <a:lstStyle/>
            <a:p>
              <a:pPr algn="ctr" eaLnBrk="0" hangingPunct="0"/>
              <a:r>
                <a:rPr lang="en-US" sz="2000">
                  <a:solidFill>
                    <a:schemeClr val="bg1"/>
                  </a:solidFill>
                </a:rPr>
                <a:t>0</a:t>
              </a:r>
            </a:p>
          </p:txBody>
        </p:sp>
        <p:sp>
          <p:nvSpPr>
            <p:cNvPr id="27677" name="Rectangle 29"/>
            <p:cNvSpPr>
              <a:spLocks noChangeArrowheads="1"/>
            </p:cNvSpPr>
            <p:nvPr/>
          </p:nvSpPr>
          <p:spPr bwMode="auto">
            <a:xfrm>
              <a:off x="1870" y="1267"/>
              <a:ext cx="392" cy="392"/>
            </a:xfrm>
            <a:prstGeom prst="rect">
              <a:avLst/>
            </a:prstGeom>
            <a:grpFill/>
            <a:ln w="19050">
              <a:solidFill>
                <a:schemeClr val="tx1"/>
              </a:solidFill>
              <a:miter lim="800000"/>
              <a:headEnd/>
              <a:tailEnd/>
            </a:ln>
            <a:effectLst/>
          </p:spPr>
          <p:txBody>
            <a:bodyPr wrap="none" lIns="92075" tIns="46038" rIns="92075" bIns="46038" anchor="ctr">
              <a:prstTxWarp prst="textNoShape">
                <a:avLst/>
              </a:prstTxWarp>
            </a:bodyPr>
            <a:lstStyle/>
            <a:p>
              <a:pPr algn="ctr" eaLnBrk="0" hangingPunct="0"/>
              <a:r>
                <a:rPr lang="en-US" sz="2000"/>
                <a:t>1</a:t>
              </a:r>
            </a:p>
          </p:txBody>
        </p:sp>
        <p:sp>
          <p:nvSpPr>
            <p:cNvPr id="27678" name="Rectangle 30"/>
            <p:cNvSpPr>
              <a:spLocks noChangeArrowheads="1"/>
            </p:cNvSpPr>
            <p:nvPr/>
          </p:nvSpPr>
          <p:spPr bwMode="auto">
            <a:xfrm>
              <a:off x="614" y="2099"/>
              <a:ext cx="392" cy="392"/>
            </a:xfrm>
            <a:prstGeom prst="rect">
              <a:avLst/>
            </a:prstGeom>
            <a:grpFill/>
            <a:ln w="19050">
              <a:solidFill>
                <a:schemeClr val="tx1"/>
              </a:solidFill>
              <a:miter lim="800000"/>
              <a:headEnd/>
              <a:tailEnd/>
            </a:ln>
            <a:effectLst/>
          </p:spPr>
          <p:txBody>
            <a:bodyPr wrap="none" lIns="92075" tIns="46038" rIns="92075" bIns="46038" anchor="ctr">
              <a:prstTxWarp prst="textNoShape">
                <a:avLst/>
              </a:prstTxWarp>
            </a:bodyPr>
            <a:lstStyle/>
            <a:p>
              <a:pPr algn="ctr" eaLnBrk="0" hangingPunct="0"/>
              <a:r>
                <a:rPr lang="en-US" sz="2000"/>
                <a:t>0</a:t>
              </a:r>
            </a:p>
          </p:txBody>
        </p:sp>
        <p:sp>
          <p:nvSpPr>
            <p:cNvPr id="27679" name="Rectangle 31"/>
            <p:cNvSpPr>
              <a:spLocks noChangeArrowheads="1"/>
            </p:cNvSpPr>
            <p:nvPr/>
          </p:nvSpPr>
          <p:spPr bwMode="auto">
            <a:xfrm>
              <a:off x="1032" y="2099"/>
              <a:ext cx="392" cy="392"/>
            </a:xfrm>
            <a:prstGeom prst="rect">
              <a:avLst/>
            </a:prstGeom>
            <a:grpFill/>
            <a:ln w="19050">
              <a:solidFill>
                <a:schemeClr val="tx1"/>
              </a:solidFill>
              <a:miter lim="800000"/>
              <a:headEnd/>
              <a:tailEnd/>
            </a:ln>
            <a:effectLst/>
          </p:spPr>
          <p:txBody>
            <a:bodyPr wrap="none" lIns="92075" tIns="46038" rIns="92075" bIns="46038" anchor="ctr">
              <a:prstTxWarp prst="textNoShape">
                <a:avLst/>
              </a:prstTxWarp>
            </a:bodyPr>
            <a:lstStyle/>
            <a:p>
              <a:pPr algn="ctr" eaLnBrk="0" hangingPunct="0"/>
              <a:r>
                <a:rPr lang="en-US" sz="2000"/>
                <a:t>1</a:t>
              </a:r>
            </a:p>
          </p:txBody>
        </p:sp>
        <p:sp>
          <p:nvSpPr>
            <p:cNvPr id="27680" name="Rectangle 32"/>
            <p:cNvSpPr>
              <a:spLocks noChangeArrowheads="1"/>
            </p:cNvSpPr>
            <p:nvPr/>
          </p:nvSpPr>
          <p:spPr bwMode="auto">
            <a:xfrm>
              <a:off x="1451" y="2099"/>
              <a:ext cx="392" cy="392"/>
            </a:xfrm>
            <a:prstGeom prst="rect">
              <a:avLst/>
            </a:prstGeom>
            <a:grpFill/>
            <a:ln w="19050">
              <a:solidFill>
                <a:schemeClr val="tx1"/>
              </a:solidFill>
              <a:miter lim="800000"/>
              <a:headEnd/>
              <a:tailEnd/>
            </a:ln>
            <a:effectLst/>
          </p:spPr>
          <p:txBody>
            <a:bodyPr wrap="none" lIns="92075" tIns="46038" rIns="92075" bIns="46038" anchor="ctr">
              <a:prstTxWarp prst="textNoShape">
                <a:avLst/>
              </a:prstTxWarp>
            </a:bodyPr>
            <a:lstStyle/>
            <a:p>
              <a:pPr algn="ctr" eaLnBrk="0" hangingPunct="0"/>
              <a:r>
                <a:rPr lang="en-US" sz="2000"/>
                <a:t>0</a:t>
              </a:r>
            </a:p>
          </p:txBody>
        </p:sp>
        <p:sp>
          <p:nvSpPr>
            <p:cNvPr id="27681" name="Rectangle 33"/>
            <p:cNvSpPr>
              <a:spLocks noChangeArrowheads="1"/>
            </p:cNvSpPr>
            <p:nvPr/>
          </p:nvSpPr>
          <p:spPr bwMode="auto">
            <a:xfrm>
              <a:off x="1870" y="2099"/>
              <a:ext cx="392" cy="392"/>
            </a:xfrm>
            <a:prstGeom prst="rect">
              <a:avLst/>
            </a:prstGeom>
            <a:grpFill/>
            <a:ln w="19050">
              <a:solidFill>
                <a:schemeClr val="tx1"/>
              </a:solidFill>
              <a:miter lim="800000"/>
              <a:headEnd/>
              <a:tailEnd/>
            </a:ln>
            <a:effectLst/>
          </p:spPr>
          <p:txBody>
            <a:bodyPr wrap="none" lIns="92075" tIns="46038" rIns="92075" bIns="46038" anchor="ctr">
              <a:prstTxWarp prst="textNoShape">
                <a:avLst/>
              </a:prstTxWarp>
            </a:bodyPr>
            <a:lstStyle/>
            <a:p>
              <a:pPr algn="ctr" eaLnBrk="0" hangingPunct="0"/>
              <a:r>
                <a:rPr lang="en-US" sz="2000"/>
                <a:t>1</a:t>
              </a:r>
            </a:p>
          </p:txBody>
        </p:sp>
        <p:sp>
          <p:nvSpPr>
            <p:cNvPr id="27682" name="Rectangle 34"/>
            <p:cNvSpPr>
              <a:spLocks noChangeArrowheads="1"/>
            </p:cNvSpPr>
            <p:nvPr/>
          </p:nvSpPr>
          <p:spPr bwMode="auto">
            <a:xfrm>
              <a:off x="614" y="1683"/>
              <a:ext cx="392" cy="392"/>
            </a:xfrm>
            <a:prstGeom prst="rect">
              <a:avLst/>
            </a:prstGeom>
            <a:grpFill/>
            <a:ln w="19050">
              <a:solidFill>
                <a:schemeClr val="tx1"/>
              </a:solidFill>
              <a:miter lim="800000"/>
              <a:headEnd/>
              <a:tailEnd/>
            </a:ln>
            <a:effectLst/>
          </p:spPr>
          <p:txBody>
            <a:bodyPr wrap="none" lIns="92075" tIns="46038" rIns="92075" bIns="46038" anchor="ctr">
              <a:prstTxWarp prst="textNoShape">
                <a:avLst/>
              </a:prstTxWarp>
            </a:bodyPr>
            <a:lstStyle/>
            <a:p>
              <a:pPr algn="ctr" eaLnBrk="0" hangingPunct="0"/>
              <a:r>
                <a:rPr lang="en-US" sz="2000"/>
                <a:t>1</a:t>
              </a:r>
            </a:p>
          </p:txBody>
        </p:sp>
        <p:sp>
          <p:nvSpPr>
            <p:cNvPr id="27683" name="Rectangle 35"/>
            <p:cNvSpPr>
              <a:spLocks noChangeArrowheads="1"/>
            </p:cNvSpPr>
            <p:nvPr/>
          </p:nvSpPr>
          <p:spPr bwMode="auto">
            <a:xfrm>
              <a:off x="1032" y="1683"/>
              <a:ext cx="392" cy="392"/>
            </a:xfrm>
            <a:prstGeom prst="rect">
              <a:avLst/>
            </a:prstGeom>
            <a:solidFill>
              <a:srgbClr val="BFBFBF"/>
            </a:solidFill>
            <a:ln w="9525">
              <a:solidFill>
                <a:srgbClr val="000000"/>
              </a:solidFill>
              <a:miter lim="800000"/>
              <a:headEnd/>
              <a:tailEnd/>
            </a:ln>
            <a:effectLst/>
          </p:spPr>
          <p:txBody>
            <a:bodyPr wrap="none" anchor="ctr">
              <a:prstTxWarp prst="textNoShape">
                <a:avLst/>
              </a:prstTxWarp>
            </a:bodyPr>
            <a:lstStyle/>
            <a:p>
              <a:pPr algn="ctr" eaLnBrk="0" hangingPunct="0"/>
              <a:r>
                <a:rPr lang="en-US" sz="2000">
                  <a:solidFill>
                    <a:schemeClr val="bg1"/>
                  </a:solidFill>
                </a:rPr>
                <a:t>0</a:t>
              </a:r>
            </a:p>
          </p:txBody>
        </p:sp>
        <p:sp>
          <p:nvSpPr>
            <p:cNvPr id="27684" name="Rectangle 36"/>
            <p:cNvSpPr>
              <a:spLocks noChangeArrowheads="1"/>
            </p:cNvSpPr>
            <p:nvPr/>
          </p:nvSpPr>
          <p:spPr bwMode="auto">
            <a:xfrm>
              <a:off x="1451" y="1683"/>
              <a:ext cx="392" cy="392"/>
            </a:xfrm>
            <a:prstGeom prst="rect">
              <a:avLst/>
            </a:prstGeom>
            <a:grpFill/>
            <a:ln w="19050">
              <a:solidFill>
                <a:schemeClr val="tx1"/>
              </a:solidFill>
              <a:miter lim="800000"/>
              <a:headEnd/>
              <a:tailEnd/>
            </a:ln>
            <a:effectLst/>
          </p:spPr>
          <p:txBody>
            <a:bodyPr wrap="none" lIns="92075" tIns="46038" rIns="92075" bIns="46038" anchor="ctr">
              <a:prstTxWarp prst="textNoShape">
                <a:avLst/>
              </a:prstTxWarp>
            </a:bodyPr>
            <a:lstStyle/>
            <a:p>
              <a:pPr algn="ctr" eaLnBrk="0" hangingPunct="0"/>
              <a:r>
                <a:rPr lang="en-US" sz="2000"/>
                <a:t>1</a:t>
              </a:r>
            </a:p>
          </p:txBody>
        </p:sp>
        <p:sp>
          <p:nvSpPr>
            <p:cNvPr id="27685" name="Rectangle 37"/>
            <p:cNvSpPr>
              <a:spLocks noChangeArrowheads="1"/>
            </p:cNvSpPr>
            <p:nvPr/>
          </p:nvSpPr>
          <p:spPr bwMode="auto">
            <a:xfrm>
              <a:off x="1870" y="1683"/>
              <a:ext cx="392" cy="392"/>
            </a:xfrm>
            <a:prstGeom prst="rect">
              <a:avLst/>
            </a:prstGeom>
            <a:grpFill/>
            <a:ln w="19050">
              <a:solidFill>
                <a:schemeClr val="tx1"/>
              </a:solidFill>
              <a:miter lim="800000"/>
              <a:headEnd/>
              <a:tailEnd/>
            </a:ln>
            <a:effectLst/>
          </p:spPr>
          <p:txBody>
            <a:bodyPr wrap="none" lIns="92075" tIns="46038" rIns="92075" bIns="46038" anchor="ctr">
              <a:prstTxWarp prst="textNoShape">
                <a:avLst/>
              </a:prstTxWarp>
            </a:bodyPr>
            <a:lstStyle/>
            <a:p>
              <a:pPr algn="ctr" eaLnBrk="0" hangingPunct="0"/>
              <a:r>
                <a:rPr lang="en-US" sz="2000"/>
                <a:t>0</a:t>
              </a:r>
            </a:p>
          </p:txBody>
        </p:sp>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dirty="0" smtClean="0"/>
              <a:t>Checkerboard – 4n</a:t>
            </a:r>
            <a:endParaRPr lang="en-US" dirty="0"/>
          </a:p>
        </p:txBody>
      </p:sp>
      <p:sp>
        <p:nvSpPr>
          <p:cNvPr id="61445" name="Freeform 5"/>
          <p:cNvSpPr>
            <a:spLocks/>
          </p:cNvSpPr>
          <p:nvPr/>
        </p:nvSpPr>
        <p:spPr bwMode="auto">
          <a:xfrm>
            <a:off x="1127125" y="1052513"/>
            <a:ext cx="7705725" cy="4319587"/>
          </a:xfrm>
          <a:custGeom>
            <a:avLst/>
            <a:gdLst/>
            <a:ahLst/>
            <a:cxnLst>
              <a:cxn ang="0">
                <a:pos x="0" y="0"/>
              </a:cxn>
              <a:cxn ang="0">
                <a:pos x="0" y="2721"/>
              </a:cxn>
              <a:cxn ang="0">
                <a:pos x="4944" y="2721"/>
              </a:cxn>
            </a:cxnLst>
            <a:rect l="0" t="0" r="r" b="b"/>
            <a:pathLst>
              <a:path w="4944" h="2721">
                <a:moveTo>
                  <a:pt x="0" y="0"/>
                </a:moveTo>
                <a:lnTo>
                  <a:pt x="0" y="2721"/>
                </a:lnTo>
                <a:lnTo>
                  <a:pt x="4944" y="2721"/>
                </a:lnTo>
              </a:path>
            </a:pathLst>
          </a:custGeom>
          <a:noFill/>
          <a:ln w="19050" cmpd="sng">
            <a:solidFill>
              <a:schemeClr val="tx1"/>
            </a:solidFill>
            <a:round/>
            <a:headEnd type="triangle" w="med" len="med"/>
            <a:tailEnd type="triangle" w="med" len="med"/>
          </a:ln>
          <a:effectLst/>
        </p:spPr>
        <p:txBody>
          <a:bodyPr>
            <a:prstTxWarp prst="textNoShape">
              <a:avLst/>
            </a:prstTxWarp>
          </a:bodyPr>
          <a:lstStyle/>
          <a:p>
            <a:endParaRPr lang="en-US"/>
          </a:p>
        </p:txBody>
      </p:sp>
      <p:sp>
        <p:nvSpPr>
          <p:cNvPr id="61446" name="Text Box 6"/>
          <p:cNvSpPr txBox="1">
            <a:spLocks noChangeArrowheads="1"/>
          </p:cNvSpPr>
          <p:nvPr/>
        </p:nvSpPr>
        <p:spPr bwMode="auto">
          <a:xfrm>
            <a:off x="1147763" y="1014413"/>
            <a:ext cx="914633" cy="338554"/>
          </a:xfrm>
          <a:prstGeom prst="rect">
            <a:avLst/>
          </a:prstGeom>
          <a:noFill/>
          <a:ln w="9525">
            <a:noFill/>
            <a:miter lim="800000"/>
            <a:headEnd/>
            <a:tailEnd/>
          </a:ln>
          <a:effectLst/>
        </p:spPr>
        <p:txBody>
          <a:bodyPr wrap="none">
            <a:prstTxWarp prst="textNoShape">
              <a:avLst/>
            </a:prstTxWarp>
            <a:spAutoFit/>
          </a:bodyPr>
          <a:lstStyle/>
          <a:p>
            <a:r>
              <a:rPr lang="en-US" sz="1600" dirty="0" smtClean="0"/>
              <a:t>address</a:t>
            </a:r>
            <a:endParaRPr lang="en-US" sz="1600" dirty="0"/>
          </a:p>
        </p:txBody>
      </p:sp>
      <p:sp>
        <p:nvSpPr>
          <p:cNvPr id="61447" name="Text Box 7"/>
          <p:cNvSpPr txBox="1">
            <a:spLocks noChangeArrowheads="1"/>
          </p:cNvSpPr>
          <p:nvPr/>
        </p:nvSpPr>
        <p:spPr bwMode="auto">
          <a:xfrm>
            <a:off x="8173226" y="5354122"/>
            <a:ext cx="572292" cy="338554"/>
          </a:xfrm>
          <a:prstGeom prst="rect">
            <a:avLst/>
          </a:prstGeom>
          <a:noFill/>
          <a:ln w="9525">
            <a:noFill/>
            <a:miter lim="800000"/>
            <a:headEnd/>
            <a:tailEnd/>
          </a:ln>
          <a:effectLst/>
        </p:spPr>
        <p:txBody>
          <a:bodyPr wrap="none">
            <a:prstTxWarp prst="textNoShape">
              <a:avLst/>
            </a:prstTxWarp>
            <a:spAutoFit/>
          </a:bodyPr>
          <a:lstStyle/>
          <a:p>
            <a:r>
              <a:rPr lang="en-US" sz="1600" dirty="0" smtClean="0"/>
              <a:t>time</a:t>
            </a:r>
            <a:endParaRPr lang="en-US" sz="1600" dirty="0"/>
          </a:p>
        </p:txBody>
      </p:sp>
      <p:sp>
        <p:nvSpPr>
          <p:cNvPr id="61478" name="Rectangle 38" descr="Siatka kropkowana"/>
          <p:cNvSpPr>
            <a:spLocks noChangeArrowheads="1"/>
          </p:cNvSpPr>
          <p:nvPr/>
        </p:nvSpPr>
        <p:spPr bwMode="auto">
          <a:xfrm>
            <a:off x="1173163" y="1508125"/>
            <a:ext cx="7345362" cy="3835400"/>
          </a:xfrm>
          <a:prstGeom prst="rect">
            <a:avLst/>
          </a:prstGeom>
          <a:pattFill prst="dotGrid">
            <a:fgClr>
              <a:srgbClr val="000000"/>
            </a:fgClr>
            <a:bgClr>
              <a:srgbClr val="FFFFFF"/>
            </a:bgClr>
          </a:pattFill>
          <a:ln w="9525">
            <a:solidFill>
              <a:schemeClr val="bg1">
                <a:lumMod val="75000"/>
              </a:schemeClr>
            </a:solidFill>
            <a:miter lim="800000"/>
            <a:headEnd/>
            <a:tailEnd/>
          </a:ln>
          <a:effectLst/>
        </p:spPr>
        <p:txBody>
          <a:bodyPr wrap="none" anchor="ctr">
            <a:prstTxWarp prst="textNoShape">
              <a:avLst/>
            </a:prstTxWarp>
          </a:bodyPr>
          <a:lstStyle/>
          <a:p>
            <a:endParaRPr lang="en-US"/>
          </a:p>
        </p:txBody>
      </p:sp>
      <p:sp>
        <p:nvSpPr>
          <p:cNvPr id="61563" name="Text Box 123"/>
          <p:cNvSpPr txBox="1">
            <a:spLocks noChangeArrowheads="1"/>
          </p:cNvSpPr>
          <p:nvPr/>
        </p:nvSpPr>
        <p:spPr bwMode="auto">
          <a:xfrm>
            <a:off x="6284912" y="3008313"/>
            <a:ext cx="2020887" cy="707886"/>
          </a:xfrm>
          <a:prstGeom prst="rect">
            <a:avLst/>
          </a:prstGeom>
          <a:solidFill>
            <a:srgbClr val="FFFFFF"/>
          </a:solidFill>
          <a:ln w="9525">
            <a:solidFill>
              <a:srgbClr val="000000"/>
            </a:solidFill>
            <a:miter lim="800000"/>
            <a:headEnd/>
            <a:tailEnd/>
          </a:ln>
          <a:effectLst/>
        </p:spPr>
        <p:txBody>
          <a:bodyPr wrap="square">
            <a:prstTxWarp prst="textNoShape">
              <a:avLst/>
            </a:prstTxWarp>
            <a:spAutoFit/>
          </a:bodyPr>
          <a:lstStyle/>
          <a:p>
            <a:r>
              <a:rPr lang="en-US" sz="2000" dirty="0" smtClean="0"/>
              <a:t>Repeat for the inverted values</a:t>
            </a:r>
            <a:endParaRPr lang="en-US" sz="2000" dirty="0"/>
          </a:p>
        </p:txBody>
      </p:sp>
      <p:sp>
        <p:nvSpPr>
          <p:cNvPr id="61564" name="Text Box 124"/>
          <p:cNvSpPr txBox="1">
            <a:spLocks noChangeArrowheads="1"/>
          </p:cNvSpPr>
          <p:nvPr/>
        </p:nvSpPr>
        <p:spPr bwMode="auto">
          <a:xfrm>
            <a:off x="1057275" y="5564188"/>
            <a:ext cx="6959845" cy="646331"/>
          </a:xfrm>
          <a:prstGeom prst="rect">
            <a:avLst/>
          </a:prstGeom>
          <a:noFill/>
          <a:ln w="9525">
            <a:noFill/>
            <a:miter lim="800000"/>
            <a:headEnd/>
            <a:tailEnd/>
          </a:ln>
          <a:effectLst/>
        </p:spPr>
        <p:txBody>
          <a:bodyPr wrap="none">
            <a:prstTxWarp prst="textNoShape">
              <a:avLst/>
            </a:prstTxWarp>
            <a:spAutoFit/>
          </a:bodyPr>
          <a:lstStyle/>
          <a:p>
            <a:r>
              <a:rPr lang="en-US" dirty="0" smtClean="0"/>
              <a:t>Detects all stuck-at faults provided the decoder is fault-free</a:t>
            </a:r>
          </a:p>
          <a:p>
            <a:r>
              <a:rPr lang="en-US" dirty="0" smtClean="0"/>
              <a:t>Does not detect all decoder faults, all transition and coupling faults</a:t>
            </a:r>
            <a:endParaRPr lang="en-US" dirty="0"/>
          </a:p>
        </p:txBody>
      </p:sp>
      <p:grpSp>
        <p:nvGrpSpPr>
          <p:cNvPr id="2" name="Group 149"/>
          <p:cNvGrpSpPr>
            <a:grpSpLocks/>
          </p:cNvGrpSpPr>
          <p:nvPr/>
        </p:nvGrpSpPr>
        <p:grpSpPr bwMode="auto">
          <a:xfrm>
            <a:off x="1157288" y="1517650"/>
            <a:ext cx="4630737" cy="3790950"/>
            <a:chOff x="361" y="956"/>
            <a:chExt cx="2917" cy="2388"/>
          </a:xfrm>
        </p:grpSpPr>
        <p:sp>
          <p:nvSpPr>
            <p:cNvPr id="61480" name="Text Box 40"/>
            <p:cNvSpPr txBox="1">
              <a:spLocks noChangeArrowheads="1"/>
            </p:cNvSpPr>
            <p:nvPr/>
          </p:nvSpPr>
          <p:spPr bwMode="auto">
            <a:xfrm>
              <a:off x="361" y="3152"/>
              <a:ext cx="265" cy="192"/>
            </a:xfrm>
            <a:prstGeom prst="rect">
              <a:avLst/>
            </a:prstGeom>
            <a:noFill/>
            <a:ln w="9525">
              <a:noFill/>
              <a:miter lim="800000"/>
              <a:headEnd/>
              <a:tailEnd/>
            </a:ln>
            <a:effectLst/>
          </p:spPr>
          <p:txBody>
            <a:bodyPr wrap="none">
              <a:prstTxWarp prst="textNoShape">
                <a:avLst/>
              </a:prstTxWarp>
              <a:spAutoFit/>
            </a:bodyPr>
            <a:lstStyle/>
            <a:p>
              <a:r>
                <a:rPr lang="pl-PL" sz="1400"/>
                <a:t>w0</a:t>
              </a:r>
              <a:endParaRPr lang="en-GB" sz="1400"/>
            </a:p>
          </p:txBody>
        </p:sp>
        <p:sp>
          <p:nvSpPr>
            <p:cNvPr id="61481" name="Text Box 41"/>
            <p:cNvSpPr txBox="1">
              <a:spLocks noChangeArrowheads="1"/>
            </p:cNvSpPr>
            <p:nvPr/>
          </p:nvSpPr>
          <p:spPr bwMode="auto">
            <a:xfrm>
              <a:off x="454" y="3005"/>
              <a:ext cx="265" cy="192"/>
            </a:xfrm>
            <a:prstGeom prst="rect">
              <a:avLst/>
            </a:prstGeom>
            <a:noFill/>
            <a:ln w="9525">
              <a:noFill/>
              <a:miter lim="800000"/>
              <a:headEnd/>
              <a:tailEnd/>
            </a:ln>
            <a:effectLst/>
          </p:spPr>
          <p:txBody>
            <a:bodyPr wrap="none">
              <a:prstTxWarp prst="textNoShape">
                <a:avLst/>
              </a:prstTxWarp>
              <a:spAutoFit/>
            </a:bodyPr>
            <a:lstStyle/>
            <a:p>
              <a:r>
                <a:rPr lang="pl-PL" sz="1400"/>
                <a:t>w1</a:t>
              </a:r>
              <a:endParaRPr lang="en-GB" sz="1400"/>
            </a:p>
          </p:txBody>
        </p:sp>
        <p:sp>
          <p:nvSpPr>
            <p:cNvPr id="61517" name="Text Box 77"/>
            <p:cNvSpPr txBox="1">
              <a:spLocks noChangeArrowheads="1"/>
            </p:cNvSpPr>
            <p:nvPr/>
          </p:nvSpPr>
          <p:spPr bwMode="auto">
            <a:xfrm>
              <a:off x="554" y="2859"/>
              <a:ext cx="265" cy="192"/>
            </a:xfrm>
            <a:prstGeom prst="rect">
              <a:avLst/>
            </a:prstGeom>
            <a:noFill/>
            <a:ln w="9525">
              <a:noFill/>
              <a:miter lim="800000"/>
              <a:headEnd/>
              <a:tailEnd/>
            </a:ln>
            <a:effectLst/>
          </p:spPr>
          <p:txBody>
            <a:bodyPr wrap="none">
              <a:prstTxWarp prst="textNoShape">
                <a:avLst/>
              </a:prstTxWarp>
              <a:spAutoFit/>
            </a:bodyPr>
            <a:lstStyle/>
            <a:p>
              <a:r>
                <a:rPr lang="pl-PL" sz="1400"/>
                <a:t>w0</a:t>
              </a:r>
              <a:endParaRPr lang="en-GB" sz="1400"/>
            </a:p>
          </p:txBody>
        </p:sp>
        <p:sp>
          <p:nvSpPr>
            <p:cNvPr id="61518" name="Text Box 78"/>
            <p:cNvSpPr txBox="1">
              <a:spLocks noChangeArrowheads="1"/>
            </p:cNvSpPr>
            <p:nvPr/>
          </p:nvSpPr>
          <p:spPr bwMode="auto">
            <a:xfrm>
              <a:off x="647" y="2712"/>
              <a:ext cx="265" cy="192"/>
            </a:xfrm>
            <a:prstGeom prst="rect">
              <a:avLst/>
            </a:prstGeom>
            <a:noFill/>
            <a:ln w="9525">
              <a:noFill/>
              <a:miter lim="800000"/>
              <a:headEnd/>
              <a:tailEnd/>
            </a:ln>
            <a:effectLst/>
          </p:spPr>
          <p:txBody>
            <a:bodyPr wrap="none">
              <a:prstTxWarp prst="textNoShape">
                <a:avLst/>
              </a:prstTxWarp>
              <a:spAutoFit/>
            </a:bodyPr>
            <a:lstStyle/>
            <a:p>
              <a:r>
                <a:rPr lang="pl-PL" sz="1400"/>
                <a:t>w1</a:t>
              </a:r>
              <a:endParaRPr lang="en-GB" sz="1400"/>
            </a:p>
          </p:txBody>
        </p:sp>
        <p:sp>
          <p:nvSpPr>
            <p:cNvPr id="61520" name="Text Box 80"/>
            <p:cNvSpPr txBox="1">
              <a:spLocks noChangeArrowheads="1"/>
            </p:cNvSpPr>
            <p:nvPr/>
          </p:nvSpPr>
          <p:spPr bwMode="auto">
            <a:xfrm>
              <a:off x="747" y="2566"/>
              <a:ext cx="265" cy="192"/>
            </a:xfrm>
            <a:prstGeom prst="rect">
              <a:avLst/>
            </a:prstGeom>
            <a:noFill/>
            <a:ln w="9525">
              <a:noFill/>
              <a:miter lim="800000"/>
              <a:headEnd/>
              <a:tailEnd/>
            </a:ln>
            <a:effectLst/>
          </p:spPr>
          <p:txBody>
            <a:bodyPr wrap="none">
              <a:prstTxWarp prst="textNoShape">
                <a:avLst/>
              </a:prstTxWarp>
              <a:spAutoFit/>
            </a:bodyPr>
            <a:lstStyle/>
            <a:p>
              <a:r>
                <a:rPr lang="pl-PL" sz="1400"/>
                <a:t>w0</a:t>
              </a:r>
              <a:endParaRPr lang="en-GB" sz="1400"/>
            </a:p>
          </p:txBody>
        </p:sp>
        <p:sp>
          <p:nvSpPr>
            <p:cNvPr id="61521" name="Text Box 81"/>
            <p:cNvSpPr txBox="1">
              <a:spLocks noChangeArrowheads="1"/>
            </p:cNvSpPr>
            <p:nvPr/>
          </p:nvSpPr>
          <p:spPr bwMode="auto">
            <a:xfrm>
              <a:off x="840" y="2419"/>
              <a:ext cx="265" cy="192"/>
            </a:xfrm>
            <a:prstGeom prst="rect">
              <a:avLst/>
            </a:prstGeom>
            <a:noFill/>
            <a:ln w="9525">
              <a:noFill/>
              <a:miter lim="800000"/>
              <a:headEnd/>
              <a:tailEnd/>
            </a:ln>
            <a:effectLst/>
          </p:spPr>
          <p:txBody>
            <a:bodyPr wrap="none">
              <a:prstTxWarp prst="textNoShape">
                <a:avLst/>
              </a:prstTxWarp>
              <a:spAutoFit/>
            </a:bodyPr>
            <a:lstStyle/>
            <a:p>
              <a:r>
                <a:rPr lang="pl-PL" sz="1400"/>
                <a:t>w1</a:t>
              </a:r>
              <a:endParaRPr lang="en-GB" sz="1400"/>
            </a:p>
          </p:txBody>
        </p:sp>
        <p:sp>
          <p:nvSpPr>
            <p:cNvPr id="61523" name="Text Box 83"/>
            <p:cNvSpPr txBox="1">
              <a:spLocks noChangeArrowheads="1"/>
            </p:cNvSpPr>
            <p:nvPr/>
          </p:nvSpPr>
          <p:spPr bwMode="auto">
            <a:xfrm>
              <a:off x="940" y="2273"/>
              <a:ext cx="265" cy="192"/>
            </a:xfrm>
            <a:prstGeom prst="rect">
              <a:avLst/>
            </a:prstGeom>
            <a:noFill/>
            <a:ln w="9525">
              <a:noFill/>
              <a:miter lim="800000"/>
              <a:headEnd/>
              <a:tailEnd/>
            </a:ln>
            <a:effectLst/>
          </p:spPr>
          <p:txBody>
            <a:bodyPr wrap="none">
              <a:prstTxWarp prst="textNoShape">
                <a:avLst/>
              </a:prstTxWarp>
              <a:spAutoFit/>
            </a:bodyPr>
            <a:lstStyle/>
            <a:p>
              <a:r>
                <a:rPr lang="pl-PL" sz="1400" dirty="0"/>
                <a:t>w0</a:t>
              </a:r>
              <a:endParaRPr lang="en-GB" sz="1400" dirty="0"/>
            </a:p>
          </p:txBody>
        </p:sp>
        <p:sp>
          <p:nvSpPr>
            <p:cNvPr id="61524" name="Text Box 84"/>
            <p:cNvSpPr txBox="1">
              <a:spLocks noChangeArrowheads="1"/>
            </p:cNvSpPr>
            <p:nvPr/>
          </p:nvSpPr>
          <p:spPr bwMode="auto">
            <a:xfrm>
              <a:off x="1033" y="2126"/>
              <a:ext cx="265" cy="192"/>
            </a:xfrm>
            <a:prstGeom prst="rect">
              <a:avLst/>
            </a:prstGeom>
            <a:noFill/>
            <a:ln w="9525">
              <a:noFill/>
              <a:miter lim="800000"/>
              <a:headEnd/>
              <a:tailEnd/>
            </a:ln>
            <a:effectLst/>
          </p:spPr>
          <p:txBody>
            <a:bodyPr wrap="none">
              <a:prstTxWarp prst="textNoShape">
                <a:avLst/>
              </a:prstTxWarp>
              <a:spAutoFit/>
            </a:bodyPr>
            <a:lstStyle/>
            <a:p>
              <a:r>
                <a:rPr lang="pl-PL" sz="1400"/>
                <a:t>w1</a:t>
              </a:r>
              <a:endParaRPr lang="en-GB" sz="1400"/>
            </a:p>
          </p:txBody>
        </p:sp>
        <p:sp>
          <p:nvSpPr>
            <p:cNvPr id="61526" name="Text Box 86"/>
            <p:cNvSpPr txBox="1">
              <a:spLocks noChangeArrowheads="1"/>
            </p:cNvSpPr>
            <p:nvPr/>
          </p:nvSpPr>
          <p:spPr bwMode="auto">
            <a:xfrm>
              <a:off x="1133" y="1980"/>
              <a:ext cx="265" cy="192"/>
            </a:xfrm>
            <a:prstGeom prst="rect">
              <a:avLst/>
            </a:prstGeom>
            <a:noFill/>
            <a:ln w="9525">
              <a:noFill/>
              <a:miter lim="800000"/>
              <a:headEnd/>
              <a:tailEnd/>
            </a:ln>
            <a:effectLst/>
          </p:spPr>
          <p:txBody>
            <a:bodyPr wrap="none">
              <a:prstTxWarp prst="textNoShape">
                <a:avLst/>
              </a:prstTxWarp>
              <a:spAutoFit/>
            </a:bodyPr>
            <a:lstStyle/>
            <a:p>
              <a:r>
                <a:rPr lang="pl-PL" sz="1400"/>
                <a:t>w0</a:t>
              </a:r>
              <a:endParaRPr lang="en-GB" sz="1400"/>
            </a:p>
          </p:txBody>
        </p:sp>
        <p:sp>
          <p:nvSpPr>
            <p:cNvPr id="61527" name="Text Box 87"/>
            <p:cNvSpPr txBox="1">
              <a:spLocks noChangeArrowheads="1"/>
            </p:cNvSpPr>
            <p:nvPr/>
          </p:nvSpPr>
          <p:spPr bwMode="auto">
            <a:xfrm>
              <a:off x="1226" y="1833"/>
              <a:ext cx="265" cy="192"/>
            </a:xfrm>
            <a:prstGeom prst="rect">
              <a:avLst/>
            </a:prstGeom>
            <a:noFill/>
            <a:ln w="9525">
              <a:noFill/>
              <a:miter lim="800000"/>
              <a:headEnd/>
              <a:tailEnd/>
            </a:ln>
            <a:effectLst/>
          </p:spPr>
          <p:txBody>
            <a:bodyPr wrap="none">
              <a:prstTxWarp prst="textNoShape">
                <a:avLst/>
              </a:prstTxWarp>
              <a:spAutoFit/>
            </a:bodyPr>
            <a:lstStyle/>
            <a:p>
              <a:r>
                <a:rPr lang="pl-PL" sz="1400"/>
                <a:t>w1</a:t>
              </a:r>
              <a:endParaRPr lang="en-GB" sz="1400"/>
            </a:p>
          </p:txBody>
        </p:sp>
        <p:sp>
          <p:nvSpPr>
            <p:cNvPr id="61529" name="Text Box 89"/>
            <p:cNvSpPr txBox="1">
              <a:spLocks noChangeArrowheads="1"/>
            </p:cNvSpPr>
            <p:nvPr/>
          </p:nvSpPr>
          <p:spPr bwMode="auto">
            <a:xfrm>
              <a:off x="1326" y="1687"/>
              <a:ext cx="265" cy="192"/>
            </a:xfrm>
            <a:prstGeom prst="rect">
              <a:avLst/>
            </a:prstGeom>
            <a:noFill/>
            <a:ln w="9525">
              <a:noFill/>
              <a:miter lim="800000"/>
              <a:headEnd/>
              <a:tailEnd/>
            </a:ln>
            <a:effectLst/>
          </p:spPr>
          <p:txBody>
            <a:bodyPr wrap="none">
              <a:prstTxWarp prst="textNoShape">
                <a:avLst/>
              </a:prstTxWarp>
              <a:spAutoFit/>
            </a:bodyPr>
            <a:lstStyle/>
            <a:p>
              <a:r>
                <a:rPr lang="pl-PL" sz="1400"/>
                <a:t>w0</a:t>
              </a:r>
              <a:endParaRPr lang="en-GB" sz="1400"/>
            </a:p>
          </p:txBody>
        </p:sp>
        <p:sp>
          <p:nvSpPr>
            <p:cNvPr id="61530" name="Text Box 90"/>
            <p:cNvSpPr txBox="1">
              <a:spLocks noChangeArrowheads="1"/>
            </p:cNvSpPr>
            <p:nvPr/>
          </p:nvSpPr>
          <p:spPr bwMode="auto">
            <a:xfrm>
              <a:off x="1419" y="1540"/>
              <a:ext cx="265" cy="192"/>
            </a:xfrm>
            <a:prstGeom prst="rect">
              <a:avLst/>
            </a:prstGeom>
            <a:noFill/>
            <a:ln w="9525">
              <a:noFill/>
              <a:miter lim="800000"/>
              <a:headEnd/>
              <a:tailEnd/>
            </a:ln>
            <a:effectLst/>
          </p:spPr>
          <p:txBody>
            <a:bodyPr wrap="none">
              <a:prstTxWarp prst="textNoShape">
                <a:avLst/>
              </a:prstTxWarp>
              <a:spAutoFit/>
            </a:bodyPr>
            <a:lstStyle/>
            <a:p>
              <a:r>
                <a:rPr lang="pl-PL" sz="1400"/>
                <a:t>w1</a:t>
              </a:r>
              <a:endParaRPr lang="en-GB" sz="1400"/>
            </a:p>
          </p:txBody>
        </p:sp>
        <p:sp>
          <p:nvSpPr>
            <p:cNvPr id="61532" name="Text Box 92"/>
            <p:cNvSpPr txBox="1">
              <a:spLocks noChangeArrowheads="1"/>
            </p:cNvSpPr>
            <p:nvPr/>
          </p:nvSpPr>
          <p:spPr bwMode="auto">
            <a:xfrm>
              <a:off x="1519" y="1394"/>
              <a:ext cx="265" cy="192"/>
            </a:xfrm>
            <a:prstGeom prst="rect">
              <a:avLst/>
            </a:prstGeom>
            <a:noFill/>
            <a:ln w="9525">
              <a:noFill/>
              <a:miter lim="800000"/>
              <a:headEnd/>
              <a:tailEnd/>
            </a:ln>
            <a:effectLst/>
          </p:spPr>
          <p:txBody>
            <a:bodyPr wrap="none">
              <a:prstTxWarp prst="textNoShape">
                <a:avLst/>
              </a:prstTxWarp>
              <a:spAutoFit/>
            </a:bodyPr>
            <a:lstStyle/>
            <a:p>
              <a:r>
                <a:rPr lang="pl-PL" sz="1400" dirty="0"/>
                <a:t>w0</a:t>
              </a:r>
              <a:endParaRPr lang="en-GB" sz="1400" dirty="0"/>
            </a:p>
          </p:txBody>
        </p:sp>
        <p:sp>
          <p:nvSpPr>
            <p:cNvPr id="61533" name="Text Box 93"/>
            <p:cNvSpPr txBox="1">
              <a:spLocks noChangeArrowheads="1"/>
            </p:cNvSpPr>
            <p:nvPr/>
          </p:nvSpPr>
          <p:spPr bwMode="auto">
            <a:xfrm>
              <a:off x="1612" y="1247"/>
              <a:ext cx="265" cy="192"/>
            </a:xfrm>
            <a:prstGeom prst="rect">
              <a:avLst/>
            </a:prstGeom>
            <a:noFill/>
            <a:ln w="9525">
              <a:noFill/>
              <a:miter lim="800000"/>
              <a:headEnd/>
              <a:tailEnd/>
            </a:ln>
            <a:effectLst/>
          </p:spPr>
          <p:txBody>
            <a:bodyPr wrap="none">
              <a:prstTxWarp prst="textNoShape">
                <a:avLst/>
              </a:prstTxWarp>
              <a:spAutoFit/>
            </a:bodyPr>
            <a:lstStyle/>
            <a:p>
              <a:r>
                <a:rPr lang="pl-PL" sz="1400"/>
                <a:t>w1</a:t>
              </a:r>
              <a:endParaRPr lang="en-GB" sz="1400"/>
            </a:p>
          </p:txBody>
        </p:sp>
        <p:sp>
          <p:nvSpPr>
            <p:cNvPr id="61535" name="Text Box 95"/>
            <p:cNvSpPr txBox="1">
              <a:spLocks noChangeArrowheads="1"/>
            </p:cNvSpPr>
            <p:nvPr/>
          </p:nvSpPr>
          <p:spPr bwMode="auto">
            <a:xfrm>
              <a:off x="1712" y="1101"/>
              <a:ext cx="265" cy="192"/>
            </a:xfrm>
            <a:prstGeom prst="rect">
              <a:avLst/>
            </a:prstGeom>
            <a:noFill/>
            <a:ln w="9525">
              <a:noFill/>
              <a:miter lim="800000"/>
              <a:headEnd/>
              <a:tailEnd/>
            </a:ln>
            <a:effectLst/>
          </p:spPr>
          <p:txBody>
            <a:bodyPr wrap="none">
              <a:prstTxWarp prst="textNoShape">
                <a:avLst/>
              </a:prstTxWarp>
              <a:spAutoFit/>
            </a:bodyPr>
            <a:lstStyle/>
            <a:p>
              <a:r>
                <a:rPr lang="pl-PL" sz="1400"/>
                <a:t>w0</a:t>
              </a:r>
              <a:endParaRPr lang="en-GB" sz="1400"/>
            </a:p>
          </p:txBody>
        </p:sp>
        <p:sp>
          <p:nvSpPr>
            <p:cNvPr id="61536" name="Text Box 96"/>
            <p:cNvSpPr txBox="1">
              <a:spLocks noChangeArrowheads="1"/>
            </p:cNvSpPr>
            <p:nvPr/>
          </p:nvSpPr>
          <p:spPr bwMode="auto">
            <a:xfrm>
              <a:off x="1805" y="956"/>
              <a:ext cx="265" cy="192"/>
            </a:xfrm>
            <a:prstGeom prst="rect">
              <a:avLst/>
            </a:prstGeom>
            <a:noFill/>
            <a:ln w="9525">
              <a:noFill/>
              <a:miter lim="800000"/>
              <a:headEnd/>
              <a:tailEnd/>
            </a:ln>
            <a:effectLst/>
          </p:spPr>
          <p:txBody>
            <a:bodyPr wrap="none">
              <a:prstTxWarp prst="textNoShape">
                <a:avLst/>
              </a:prstTxWarp>
              <a:spAutoFit/>
            </a:bodyPr>
            <a:lstStyle/>
            <a:p>
              <a:r>
                <a:rPr lang="pl-PL" sz="1400"/>
                <a:t>w1</a:t>
              </a:r>
              <a:endParaRPr lang="en-GB" sz="1400"/>
            </a:p>
          </p:txBody>
        </p:sp>
        <p:sp>
          <p:nvSpPr>
            <p:cNvPr id="61562" name="Text Box 122"/>
            <p:cNvSpPr txBox="1">
              <a:spLocks noChangeArrowheads="1"/>
            </p:cNvSpPr>
            <p:nvPr/>
          </p:nvSpPr>
          <p:spPr bwMode="auto">
            <a:xfrm flipH="1">
              <a:off x="2045" y="956"/>
              <a:ext cx="222" cy="192"/>
            </a:xfrm>
            <a:prstGeom prst="rect">
              <a:avLst/>
            </a:prstGeom>
            <a:noFill/>
            <a:ln w="9525">
              <a:noFill/>
              <a:miter lim="800000"/>
              <a:headEnd/>
              <a:tailEnd/>
            </a:ln>
            <a:effectLst/>
          </p:spPr>
          <p:txBody>
            <a:bodyPr wrap="none">
              <a:prstTxWarp prst="textNoShape">
                <a:avLst/>
              </a:prstTxWarp>
              <a:spAutoFit/>
            </a:bodyPr>
            <a:lstStyle/>
            <a:p>
              <a:r>
                <a:rPr lang="pl-PL" sz="1400"/>
                <a:t>r1</a:t>
              </a:r>
              <a:endParaRPr lang="en-GB" sz="1400"/>
            </a:p>
          </p:txBody>
        </p:sp>
        <p:sp>
          <p:nvSpPr>
            <p:cNvPr id="61565" name="Text Box 125"/>
            <p:cNvSpPr txBox="1">
              <a:spLocks noChangeArrowheads="1"/>
            </p:cNvSpPr>
            <p:nvPr/>
          </p:nvSpPr>
          <p:spPr bwMode="auto">
            <a:xfrm flipH="1">
              <a:off x="2104" y="1101"/>
              <a:ext cx="222" cy="192"/>
            </a:xfrm>
            <a:prstGeom prst="rect">
              <a:avLst/>
            </a:prstGeom>
            <a:noFill/>
            <a:ln w="9525">
              <a:noFill/>
              <a:miter lim="800000"/>
              <a:headEnd/>
              <a:tailEnd/>
            </a:ln>
            <a:effectLst/>
          </p:spPr>
          <p:txBody>
            <a:bodyPr wrap="none">
              <a:prstTxWarp prst="textNoShape">
                <a:avLst/>
              </a:prstTxWarp>
              <a:spAutoFit/>
            </a:bodyPr>
            <a:lstStyle/>
            <a:p>
              <a:r>
                <a:rPr lang="pl-PL" sz="1400"/>
                <a:t>r0</a:t>
              </a:r>
              <a:endParaRPr lang="en-GB" sz="1400"/>
            </a:p>
          </p:txBody>
        </p:sp>
        <p:sp>
          <p:nvSpPr>
            <p:cNvPr id="61568" name="Text Box 128"/>
            <p:cNvSpPr txBox="1">
              <a:spLocks noChangeArrowheads="1"/>
            </p:cNvSpPr>
            <p:nvPr/>
          </p:nvSpPr>
          <p:spPr bwMode="auto">
            <a:xfrm flipH="1">
              <a:off x="2181" y="1247"/>
              <a:ext cx="222" cy="192"/>
            </a:xfrm>
            <a:prstGeom prst="rect">
              <a:avLst/>
            </a:prstGeom>
            <a:noFill/>
            <a:ln w="9525">
              <a:noFill/>
              <a:miter lim="800000"/>
              <a:headEnd/>
              <a:tailEnd/>
            </a:ln>
            <a:effectLst/>
          </p:spPr>
          <p:txBody>
            <a:bodyPr wrap="none">
              <a:prstTxWarp prst="textNoShape">
                <a:avLst/>
              </a:prstTxWarp>
              <a:spAutoFit/>
            </a:bodyPr>
            <a:lstStyle/>
            <a:p>
              <a:r>
                <a:rPr lang="pl-PL" sz="1400"/>
                <a:t>r1</a:t>
              </a:r>
              <a:endParaRPr lang="en-GB" sz="1400"/>
            </a:p>
          </p:txBody>
        </p:sp>
        <p:sp>
          <p:nvSpPr>
            <p:cNvPr id="61569" name="Text Box 129"/>
            <p:cNvSpPr txBox="1">
              <a:spLocks noChangeArrowheads="1"/>
            </p:cNvSpPr>
            <p:nvPr/>
          </p:nvSpPr>
          <p:spPr bwMode="auto">
            <a:xfrm flipH="1">
              <a:off x="2240" y="1394"/>
              <a:ext cx="222" cy="192"/>
            </a:xfrm>
            <a:prstGeom prst="rect">
              <a:avLst/>
            </a:prstGeom>
            <a:noFill/>
            <a:ln w="9525">
              <a:noFill/>
              <a:miter lim="800000"/>
              <a:headEnd/>
              <a:tailEnd/>
            </a:ln>
            <a:effectLst/>
          </p:spPr>
          <p:txBody>
            <a:bodyPr wrap="none">
              <a:prstTxWarp prst="textNoShape">
                <a:avLst/>
              </a:prstTxWarp>
              <a:spAutoFit/>
            </a:bodyPr>
            <a:lstStyle/>
            <a:p>
              <a:r>
                <a:rPr lang="pl-PL" sz="1400"/>
                <a:t>r0</a:t>
              </a:r>
              <a:endParaRPr lang="en-GB" sz="1400"/>
            </a:p>
          </p:txBody>
        </p:sp>
        <p:sp>
          <p:nvSpPr>
            <p:cNvPr id="61571" name="Text Box 131"/>
            <p:cNvSpPr txBox="1">
              <a:spLocks noChangeArrowheads="1"/>
            </p:cNvSpPr>
            <p:nvPr/>
          </p:nvSpPr>
          <p:spPr bwMode="auto">
            <a:xfrm flipH="1">
              <a:off x="2317" y="1540"/>
              <a:ext cx="222" cy="192"/>
            </a:xfrm>
            <a:prstGeom prst="rect">
              <a:avLst/>
            </a:prstGeom>
            <a:noFill/>
            <a:ln w="9525">
              <a:noFill/>
              <a:miter lim="800000"/>
              <a:headEnd/>
              <a:tailEnd/>
            </a:ln>
            <a:effectLst/>
          </p:spPr>
          <p:txBody>
            <a:bodyPr wrap="none">
              <a:prstTxWarp prst="textNoShape">
                <a:avLst/>
              </a:prstTxWarp>
              <a:spAutoFit/>
            </a:bodyPr>
            <a:lstStyle/>
            <a:p>
              <a:r>
                <a:rPr lang="pl-PL" sz="1400"/>
                <a:t>r1</a:t>
              </a:r>
              <a:endParaRPr lang="en-GB" sz="1400"/>
            </a:p>
          </p:txBody>
        </p:sp>
        <p:sp>
          <p:nvSpPr>
            <p:cNvPr id="61572" name="Text Box 132"/>
            <p:cNvSpPr txBox="1">
              <a:spLocks noChangeArrowheads="1"/>
            </p:cNvSpPr>
            <p:nvPr/>
          </p:nvSpPr>
          <p:spPr bwMode="auto">
            <a:xfrm flipH="1">
              <a:off x="2376" y="1687"/>
              <a:ext cx="222" cy="192"/>
            </a:xfrm>
            <a:prstGeom prst="rect">
              <a:avLst/>
            </a:prstGeom>
            <a:noFill/>
            <a:ln w="9525">
              <a:noFill/>
              <a:miter lim="800000"/>
              <a:headEnd/>
              <a:tailEnd/>
            </a:ln>
            <a:effectLst/>
          </p:spPr>
          <p:txBody>
            <a:bodyPr wrap="none">
              <a:prstTxWarp prst="textNoShape">
                <a:avLst/>
              </a:prstTxWarp>
              <a:spAutoFit/>
            </a:bodyPr>
            <a:lstStyle/>
            <a:p>
              <a:r>
                <a:rPr lang="pl-PL" sz="1400"/>
                <a:t>r0</a:t>
              </a:r>
              <a:endParaRPr lang="en-GB" sz="1400"/>
            </a:p>
          </p:txBody>
        </p:sp>
        <p:sp>
          <p:nvSpPr>
            <p:cNvPr id="61574" name="Text Box 134"/>
            <p:cNvSpPr txBox="1">
              <a:spLocks noChangeArrowheads="1"/>
            </p:cNvSpPr>
            <p:nvPr/>
          </p:nvSpPr>
          <p:spPr bwMode="auto">
            <a:xfrm flipH="1">
              <a:off x="2453" y="1833"/>
              <a:ext cx="222" cy="192"/>
            </a:xfrm>
            <a:prstGeom prst="rect">
              <a:avLst/>
            </a:prstGeom>
            <a:noFill/>
            <a:ln w="9525">
              <a:noFill/>
              <a:miter lim="800000"/>
              <a:headEnd/>
              <a:tailEnd/>
            </a:ln>
            <a:effectLst/>
          </p:spPr>
          <p:txBody>
            <a:bodyPr wrap="none">
              <a:prstTxWarp prst="textNoShape">
                <a:avLst/>
              </a:prstTxWarp>
              <a:spAutoFit/>
            </a:bodyPr>
            <a:lstStyle/>
            <a:p>
              <a:r>
                <a:rPr lang="pl-PL" sz="1400"/>
                <a:t>r1</a:t>
              </a:r>
              <a:endParaRPr lang="en-GB" sz="1400"/>
            </a:p>
          </p:txBody>
        </p:sp>
        <p:sp>
          <p:nvSpPr>
            <p:cNvPr id="61575" name="Text Box 135"/>
            <p:cNvSpPr txBox="1">
              <a:spLocks noChangeArrowheads="1"/>
            </p:cNvSpPr>
            <p:nvPr/>
          </p:nvSpPr>
          <p:spPr bwMode="auto">
            <a:xfrm flipH="1">
              <a:off x="2512" y="1980"/>
              <a:ext cx="222" cy="192"/>
            </a:xfrm>
            <a:prstGeom prst="rect">
              <a:avLst/>
            </a:prstGeom>
            <a:noFill/>
            <a:ln w="9525">
              <a:noFill/>
              <a:miter lim="800000"/>
              <a:headEnd/>
              <a:tailEnd/>
            </a:ln>
            <a:effectLst/>
          </p:spPr>
          <p:txBody>
            <a:bodyPr wrap="none">
              <a:prstTxWarp prst="textNoShape">
                <a:avLst/>
              </a:prstTxWarp>
              <a:spAutoFit/>
            </a:bodyPr>
            <a:lstStyle/>
            <a:p>
              <a:r>
                <a:rPr lang="pl-PL" sz="1400"/>
                <a:t>r0</a:t>
              </a:r>
              <a:endParaRPr lang="en-GB" sz="1400"/>
            </a:p>
          </p:txBody>
        </p:sp>
        <p:sp>
          <p:nvSpPr>
            <p:cNvPr id="61577" name="Text Box 137"/>
            <p:cNvSpPr txBox="1">
              <a:spLocks noChangeArrowheads="1"/>
            </p:cNvSpPr>
            <p:nvPr/>
          </p:nvSpPr>
          <p:spPr bwMode="auto">
            <a:xfrm flipH="1">
              <a:off x="2589" y="2126"/>
              <a:ext cx="222" cy="192"/>
            </a:xfrm>
            <a:prstGeom prst="rect">
              <a:avLst/>
            </a:prstGeom>
            <a:noFill/>
            <a:ln w="9525">
              <a:noFill/>
              <a:miter lim="800000"/>
              <a:headEnd/>
              <a:tailEnd/>
            </a:ln>
            <a:effectLst/>
          </p:spPr>
          <p:txBody>
            <a:bodyPr wrap="none">
              <a:prstTxWarp prst="textNoShape">
                <a:avLst/>
              </a:prstTxWarp>
              <a:spAutoFit/>
            </a:bodyPr>
            <a:lstStyle/>
            <a:p>
              <a:r>
                <a:rPr lang="pl-PL" sz="1400"/>
                <a:t>r1</a:t>
              </a:r>
              <a:endParaRPr lang="en-GB" sz="1400"/>
            </a:p>
          </p:txBody>
        </p:sp>
        <p:sp>
          <p:nvSpPr>
            <p:cNvPr id="61578" name="Text Box 138"/>
            <p:cNvSpPr txBox="1">
              <a:spLocks noChangeArrowheads="1"/>
            </p:cNvSpPr>
            <p:nvPr/>
          </p:nvSpPr>
          <p:spPr bwMode="auto">
            <a:xfrm flipH="1">
              <a:off x="2648" y="2273"/>
              <a:ext cx="222" cy="192"/>
            </a:xfrm>
            <a:prstGeom prst="rect">
              <a:avLst/>
            </a:prstGeom>
            <a:noFill/>
            <a:ln w="9525">
              <a:noFill/>
              <a:miter lim="800000"/>
              <a:headEnd/>
              <a:tailEnd/>
            </a:ln>
            <a:effectLst/>
          </p:spPr>
          <p:txBody>
            <a:bodyPr wrap="none">
              <a:prstTxWarp prst="textNoShape">
                <a:avLst/>
              </a:prstTxWarp>
              <a:spAutoFit/>
            </a:bodyPr>
            <a:lstStyle/>
            <a:p>
              <a:r>
                <a:rPr lang="pl-PL" sz="1400"/>
                <a:t>r0</a:t>
              </a:r>
              <a:endParaRPr lang="en-GB" sz="1400"/>
            </a:p>
          </p:txBody>
        </p:sp>
        <p:sp>
          <p:nvSpPr>
            <p:cNvPr id="61580" name="Text Box 140"/>
            <p:cNvSpPr txBox="1">
              <a:spLocks noChangeArrowheads="1"/>
            </p:cNvSpPr>
            <p:nvPr/>
          </p:nvSpPr>
          <p:spPr bwMode="auto">
            <a:xfrm flipH="1">
              <a:off x="2725" y="2419"/>
              <a:ext cx="222" cy="192"/>
            </a:xfrm>
            <a:prstGeom prst="rect">
              <a:avLst/>
            </a:prstGeom>
            <a:noFill/>
            <a:ln w="9525">
              <a:noFill/>
              <a:miter lim="800000"/>
              <a:headEnd/>
              <a:tailEnd/>
            </a:ln>
            <a:effectLst/>
          </p:spPr>
          <p:txBody>
            <a:bodyPr wrap="none">
              <a:prstTxWarp prst="textNoShape">
                <a:avLst/>
              </a:prstTxWarp>
              <a:spAutoFit/>
            </a:bodyPr>
            <a:lstStyle/>
            <a:p>
              <a:r>
                <a:rPr lang="pl-PL" sz="1400"/>
                <a:t>r1</a:t>
              </a:r>
              <a:endParaRPr lang="en-GB" sz="1400"/>
            </a:p>
          </p:txBody>
        </p:sp>
        <p:sp>
          <p:nvSpPr>
            <p:cNvPr id="61581" name="Text Box 141"/>
            <p:cNvSpPr txBox="1">
              <a:spLocks noChangeArrowheads="1"/>
            </p:cNvSpPr>
            <p:nvPr/>
          </p:nvSpPr>
          <p:spPr bwMode="auto">
            <a:xfrm flipH="1">
              <a:off x="2784" y="2566"/>
              <a:ext cx="222" cy="192"/>
            </a:xfrm>
            <a:prstGeom prst="rect">
              <a:avLst/>
            </a:prstGeom>
            <a:noFill/>
            <a:ln w="9525">
              <a:noFill/>
              <a:miter lim="800000"/>
              <a:headEnd/>
              <a:tailEnd/>
            </a:ln>
            <a:effectLst/>
          </p:spPr>
          <p:txBody>
            <a:bodyPr wrap="none">
              <a:prstTxWarp prst="textNoShape">
                <a:avLst/>
              </a:prstTxWarp>
              <a:spAutoFit/>
            </a:bodyPr>
            <a:lstStyle/>
            <a:p>
              <a:r>
                <a:rPr lang="pl-PL" sz="1400"/>
                <a:t>r0</a:t>
              </a:r>
              <a:endParaRPr lang="en-GB" sz="1400"/>
            </a:p>
          </p:txBody>
        </p:sp>
        <p:sp>
          <p:nvSpPr>
            <p:cNvPr id="61583" name="Text Box 143"/>
            <p:cNvSpPr txBox="1">
              <a:spLocks noChangeArrowheads="1"/>
            </p:cNvSpPr>
            <p:nvPr/>
          </p:nvSpPr>
          <p:spPr bwMode="auto">
            <a:xfrm flipH="1">
              <a:off x="2861" y="2712"/>
              <a:ext cx="222" cy="192"/>
            </a:xfrm>
            <a:prstGeom prst="rect">
              <a:avLst/>
            </a:prstGeom>
            <a:noFill/>
            <a:ln w="9525">
              <a:noFill/>
              <a:miter lim="800000"/>
              <a:headEnd/>
              <a:tailEnd/>
            </a:ln>
            <a:effectLst/>
          </p:spPr>
          <p:txBody>
            <a:bodyPr wrap="none">
              <a:prstTxWarp prst="textNoShape">
                <a:avLst/>
              </a:prstTxWarp>
              <a:spAutoFit/>
            </a:bodyPr>
            <a:lstStyle/>
            <a:p>
              <a:r>
                <a:rPr lang="pl-PL" sz="1400"/>
                <a:t>r1</a:t>
              </a:r>
              <a:endParaRPr lang="en-GB" sz="1400"/>
            </a:p>
          </p:txBody>
        </p:sp>
        <p:sp>
          <p:nvSpPr>
            <p:cNvPr id="61584" name="Text Box 144"/>
            <p:cNvSpPr txBox="1">
              <a:spLocks noChangeArrowheads="1"/>
            </p:cNvSpPr>
            <p:nvPr/>
          </p:nvSpPr>
          <p:spPr bwMode="auto">
            <a:xfrm flipH="1">
              <a:off x="2920" y="2859"/>
              <a:ext cx="222" cy="192"/>
            </a:xfrm>
            <a:prstGeom prst="rect">
              <a:avLst/>
            </a:prstGeom>
            <a:noFill/>
            <a:ln w="9525">
              <a:noFill/>
              <a:miter lim="800000"/>
              <a:headEnd/>
              <a:tailEnd/>
            </a:ln>
            <a:effectLst/>
          </p:spPr>
          <p:txBody>
            <a:bodyPr wrap="none">
              <a:prstTxWarp prst="textNoShape">
                <a:avLst/>
              </a:prstTxWarp>
              <a:spAutoFit/>
            </a:bodyPr>
            <a:lstStyle/>
            <a:p>
              <a:r>
                <a:rPr lang="pl-PL" sz="1400"/>
                <a:t>r0</a:t>
              </a:r>
              <a:endParaRPr lang="en-GB" sz="1400"/>
            </a:p>
          </p:txBody>
        </p:sp>
        <p:sp>
          <p:nvSpPr>
            <p:cNvPr id="61586" name="Text Box 146"/>
            <p:cNvSpPr txBox="1">
              <a:spLocks noChangeArrowheads="1"/>
            </p:cNvSpPr>
            <p:nvPr/>
          </p:nvSpPr>
          <p:spPr bwMode="auto">
            <a:xfrm flipH="1">
              <a:off x="2997" y="3005"/>
              <a:ext cx="222" cy="192"/>
            </a:xfrm>
            <a:prstGeom prst="rect">
              <a:avLst/>
            </a:prstGeom>
            <a:noFill/>
            <a:ln w="9525">
              <a:noFill/>
              <a:miter lim="800000"/>
              <a:headEnd/>
              <a:tailEnd/>
            </a:ln>
            <a:effectLst/>
          </p:spPr>
          <p:txBody>
            <a:bodyPr wrap="none">
              <a:prstTxWarp prst="textNoShape">
                <a:avLst/>
              </a:prstTxWarp>
              <a:spAutoFit/>
            </a:bodyPr>
            <a:lstStyle/>
            <a:p>
              <a:r>
                <a:rPr lang="pl-PL" sz="1400"/>
                <a:t>r1</a:t>
              </a:r>
              <a:endParaRPr lang="en-GB" sz="1400"/>
            </a:p>
          </p:txBody>
        </p:sp>
        <p:sp>
          <p:nvSpPr>
            <p:cNvPr id="61587" name="Text Box 147"/>
            <p:cNvSpPr txBox="1">
              <a:spLocks noChangeArrowheads="1"/>
            </p:cNvSpPr>
            <p:nvPr/>
          </p:nvSpPr>
          <p:spPr bwMode="auto">
            <a:xfrm flipH="1">
              <a:off x="3056" y="3152"/>
              <a:ext cx="222" cy="192"/>
            </a:xfrm>
            <a:prstGeom prst="rect">
              <a:avLst/>
            </a:prstGeom>
            <a:noFill/>
            <a:ln w="9525">
              <a:noFill/>
              <a:miter lim="800000"/>
              <a:headEnd/>
              <a:tailEnd/>
            </a:ln>
            <a:effectLst/>
          </p:spPr>
          <p:txBody>
            <a:bodyPr wrap="none">
              <a:prstTxWarp prst="textNoShape">
                <a:avLst/>
              </a:prstTxWarp>
              <a:spAutoFit/>
            </a:bodyPr>
            <a:lstStyle/>
            <a:p>
              <a:r>
                <a:rPr lang="pl-PL" sz="1400"/>
                <a:t>r0</a:t>
              </a:r>
              <a:endParaRPr lang="en-GB" sz="1400"/>
            </a:p>
          </p:txBody>
        </p:sp>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noProof="1"/>
              <a:t>Galpat</a:t>
            </a:r>
            <a:r>
              <a:rPr lang="pl-PL" dirty="0"/>
              <a:t> – </a:t>
            </a:r>
            <a:r>
              <a:rPr lang="en-US" dirty="0">
                <a:solidFill>
                  <a:srgbClr val="FF0000"/>
                </a:solidFill>
              </a:rPr>
              <a:t>Gal</a:t>
            </a:r>
            <a:r>
              <a:rPr lang="en-US" dirty="0"/>
              <a:t>loping </a:t>
            </a:r>
            <a:r>
              <a:rPr lang="en-US" dirty="0">
                <a:solidFill>
                  <a:srgbClr val="FF0000"/>
                </a:solidFill>
              </a:rPr>
              <a:t>pat</a:t>
            </a:r>
            <a:r>
              <a:rPr lang="en-US" dirty="0"/>
              <a:t>tern</a:t>
            </a:r>
            <a:r>
              <a:rPr lang="pl-PL" dirty="0" smtClean="0"/>
              <a:t> – n</a:t>
            </a:r>
            <a:r>
              <a:rPr lang="pl-PL" baseline="30000" dirty="0" smtClean="0"/>
              <a:t>2</a:t>
            </a:r>
            <a:endParaRPr lang="en-US" dirty="0"/>
          </a:p>
        </p:txBody>
      </p:sp>
      <p:sp>
        <p:nvSpPr>
          <p:cNvPr id="50179" name="Rectangle 3"/>
          <p:cNvSpPr>
            <a:spLocks noGrp="1" noChangeArrowheads="1"/>
          </p:cNvSpPr>
          <p:nvPr>
            <p:ph type="body" idx="1"/>
          </p:nvPr>
        </p:nvSpPr>
        <p:spPr>
          <a:xfrm>
            <a:off x="676164" y="3382977"/>
            <a:ext cx="7993062" cy="1657350"/>
          </a:xfrm>
        </p:spPr>
        <p:txBody>
          <a:bodyPr/>
          <a:lstStyle/>
          <a:p>
            <a:pPr>
              <a:spcBef>
                <a:spcPts val="600"/>
              </a:spcBef>
            </a:pPr>
            <a:r>
              <a:rPr lang="en-US" dirty="0" smtClean="0"/>
              <a:t>It verifies that every cell can be set to 0 and 1 without causing any other cell to change its state</a:t>
            </a:r>
          </a:p>
          <a:p>
            <a:pPr>
              <a:spcBef>
                <a:spcPts val="600"/>
              </a:spcBef>
            </a:pPr>
            <a:r>
              <a:rPr lang="en-US" dirty="0" smtClean="0"/>
              <a:t>All stuck-at faults in the decoder and in the memory array as well as most of the coupling faults are covered</a:t>
            </a:r>
          </a:p>
        </p:txBody>
      </p:sp>
      <p:sp>
        <p:nvSpPr>
          <p:cNvPr id="50180" name="Text Box 4"/>
          <p:cNvSpPr txBox="1">
            <a:spLocks noChangeArrowheads="1"/>
          </p:cNvSpPr>
          <p:nvPr/>
        </p:nvSpPr>
        <p:spPr bwMode="auto">
          <a:xfrm>
            <a:off x="2471720" y="1022350"/>
            <a:ext cx="5529280" cy="2308324"/>
          </a:xfrm>
          <a:prstGeom prst="rect">
            <a:avLst/>
          </a:prstGeom>
          <a:noFill/>
          <a:ln w="9525">
            <a:noFill/>
            <a:miter lim="800000"/>
            <a:headEnd/>
            <a:tailEnd/>
          </a:ln>
          <a:effectLst/>
        </p:spPr>
        <p:txBody>
          <a:bodyPr wrap="square">
            <a:prstTxWarp prst="textNoShape">
              <a:avLst/>
            </a:prstTxWarp>
            <a:spAutoFit/>
          </a:bodyPr>
          <a:lstStyle/>
          <a:p>
            <a:r>
              <a:rPr lang="en-US" dirty="0" smtClean="0"/>
              <a:t>write 0 in all cells</a:t>
            </a:r>
          </a:p>
          <a:p>
            <a:r>
              <a:rPr lang="en-US" dirty="0" smtClean="0"/>
              <a:t>for each cell </a:t>
            </a:r>
            <a:r>
              <a:rPr lang="en-US" dirty="0" err="1" smtClean="0"/>
              <a:t>k</a:t>
            </a:r>
            <a:r>
              <a:rPr lang="en-US" dirty="0" smtClean="0"/>
              <a:t> do</a:t>
            </a:r>
          </a:p>
          <a:p>
            <a:r>
              <a:rPr lang="en-US" dirty="0" smtClean="0"/>
              <a:t>    write 1 in cell </a:t>
            </a:r>
            <a:r>
              <a:rPr lang="en-US" dirty="0" err="1" smtClean="0"/>
              <a:t>k</a:t>
            </a:r>
            <a:endParaRPr lang="en-US" dirty="0" smtClean="0"/>
          </a:p>
          <a:p>
            <a:r>
              <a:rPr lang="en-US" dirty="0" smtClean="0"/>
              <a:t>    for each cell </a:t>
            </a:r>
            <a:r>
              <a:rPr lang="en-US" dirty="0" err="1" smtClean="0"/>
              <a:t>j</a:t>
            </a:r>
            <a:r>
              <a:rPr lang="en-US" dirty="0" smtClean="0"/>
              <a:t> different than </a:t>
            </a:r>
            <a:r>
              <a:rPr lang="en-US" dirty="0" err="1" smtClean="0"/>
              <a:t>k</a:t>
            </a:r>
            <a:r>
              <a:rPr lang="en-US" dirty="0" smtClean="0"/>
              <a:t> do</a:t>
            </a:r>
          </a:p>
          <a:p>
            <a:r>
              <a:rPr lang="en-US" dirty="0" smtClean="0"/>
              <a:t>         read cell </a:t>
            </a:r>
            <a:r>
              <a:rPr lang="en-US" dirty="0" err="1" smtClean="0"/>
              <a:t>j</a:t>
            </a:r>
            <a:r>
              <a:rPr lang="en-US" dirty="0" smtClean="0"/>
              <a:t> (expected 0)</a:t>
            </a:r>
          </a:p>
          <a:p>
            <a:r>
              <a:rPr lang="en-US" dirty="0" smtClean="0"/>
              <a:t>         read cell </a:t>
            </a:r>
            <a:r>
              <a:rPr lang="en-US" dirty="0" err="1" smtClean="0"/>
              <a:t>k</a:t>
            </a:r>
            <a:r>
              <a:rPr lang="en-US" dirty="0" smtClean="0"/>
              <a:t> (expected 1)</a:t>
            </a:r>
          </a:p>
          <a:p>
            <a:r>
              <a:rPr lang="en-US" dirty="0" smtClean="0"/>
              <a:t>    write 0 in cell </a:t>
            </a:r>
            <a:r>
              <a:rPr lang="en-US" dirty="0" err="1" smtClean="0"/>
              <a:t>k</a:t>
            </a:r>
            <a:endParaRPr lang="en-US" dirty="0" smtClean="0"/>
          </a:p>
          <a:p>
            <a:r>
              <a:rPr lang="en-US" dirty="0" smtClean="0"/>
              <a:t>repeat previous steps interchanging 1s and 0s</a:t>
            </a:r>
            <a:endParaRPr lang="en-US" dirty="0"/>
          </a:p>
        </p:txBody>
      </p:sp>
      <p:sp>
        <p:nvSpPr>
          <p:cNvPr id="50181" name="Rectangle 5"/>
          <p:cNvSpPr>
            <a:spLocks noChangeArrowheads="1"/>
          </p:cNvSpPr>
          <p:nvPr/>
        </p:nvSpPr>
        <p:spPr bwMode="auto">
          <a:xfrm>
            <a:off x="3852863" y="5409083"/>
            <a:ext cx="431800" cy="431800"/>
          </a:xfrm>
          <a:prstGeom prst="rect">
            <a:avLst/>
          </a:prstGeom>
          <a:solidFill>
            <a:schemeClr val="accent1">
              <a:lumMod val="60000"/>
              <a:lumOff val="40000"/>
            </a:schemeClr>
          </a:solidFill>
          <a:ln w="19050">
            <a:solidFill>
              <a:schemeClr val="tx1"/>
            </a:solidFill>
            <a:miter lim="800000"/>
            <a:headEnd/>
            <a:tailEnd/>
          </a:ln>
          <a:effectLst>
            <a:outerShdw blurRad="25400" dist="25400" dir="2700000">
              <a:srgbClr val="000000">
                <a:alpha val="43000"/>
              </a:srgbClr>
            </a:outerShdw>
          </a:effectLst>
        </p:spPr>
        <p:txBody>
          <a:bodyPr wrap="none" anchor="ctr">
            <a:prstTxWarp prst="textNoShape">
              <a:avLst/>
            </a:prstTxWarp>
          </a:bodyPr>
          <a:lstStyle/>
          <a:p>
            <a:endParaRPr lang="en-US"/>
          </a:p>
        </p:txBody>
      </p:sp>
      <p:sp>
        <p:nvSpPr>
          <p:cNvPr id="50182" name="Rectangle 6"/>
          <p:cNvSpPr>
            <a:spLocks noChangeArrowheads="1"/>
          </p:cNvSpPr>
          <p:nvPr/>
        </p:nvSpPr>
        <p:spPr bwMode="auto">
          <a:xfrm>
            <a:off x="4516438" y="5409083"/>
            <a:ext cx="431800" cy="431800"/>
          </a:xfrm>
          <a:prstGeom prst="rect">
            <a:avLst/>
          </a:prstGeom>
          <a:solidFill>
            <a:schemeClr val="bg1"/>
          </a:solidFill>
          <a:ln w="19050">
            <a:solidFill>
              <a:schemeClr val="tx1"/>
            </a:solidFill>
            <a:miter lim="800000"/>
            <a:headEnd/>
            <a:tailEnd/>
          </a:ln>
          <a:effectLst>
            <a:outerShdw blurRad="25400" dist="25400" dir="2700000">
              <a:srgbClr val="000000">
                <a:alpha val="43000"/>
              </a:srgbClr>
            </a:outerShdw>
          </a:effectLst>
        </p:spPr>
        <p:txBody>
          <a:bodyPr wrap="none" anchor="ctr">
            <a:prstTxWarp prst="textNoShape">
              <a:avLst/>
            </a:prstTxWarp>
          </a:bodyPr>
          <a:lstStyle/>
          <a:p>
            <a:pPr algn="ctr"/>
            <a:r>
              <a:rPr lang="pl-PL"/>
              <a:t>0</a:t>
            </a:r>
            <a:endParaRPr lang="en-GB"/>
          </a:p>
        </p:txBody>
      </p:sp>
      <p:sp>
        <p:nvSpPr>
          <p:cNvPr id="50183" name="Line 7"/>
          <p:cNvSpPr>
            <a:spLocks noChangeShapeType="1"/>
          </p:cNvSpPr>
          <p:nvPr/>
        </p:nvSpPr>
        <p:spPr bwMode="auto">
          <a:xfrm>
            <a:off x="1187450" y="5353520"/>
            <a:ext cx="6840538" cy="0"/>
          </a:xfrm>
          <a:prstGeom prst="line">
            <a:avLst/>
          </a:prstGeom>
          <a:noFill/>
          <a:ln w="19050" cap="flat" cmpd="sng" algn="ctr">
            <a:solidFill>
              <a:schemeClr val="tx1"/>
            </a:solidFill>
            <a:prstDash val="solid"/>
            <a:round/>
            <a:headEnd type="none" w="med" len="med"/>
            <a:tailEnd type="triangle" w="med" len="med"/>
          </a:ln>
          <a:effectLst/>
        </p:spPr>
        <p:txBody>
          <a:bodyPr>
            <a:prstTxWarp prst="textNoShape">
              <a:avLst/>
            </a:prstTxWarp>
          </a:bodyPr>
          <a:lstStyle/>
          <a:p>
            <a:endParaRPr lang="en-US"/>
          </a:p>
        </p:txBody>
      </p:sp>
      <p:sp>
        <p:nvSpPr>
          <p:cNvPr id="50184" name="Text Box 8"/>
          <p:cNvSpPr txBox="1">
            <a:spLocks noChangeArrowheads="1"/>
          </p:cNvSpPr>
          <p:nvPr/>
        </p:nvSpPr>
        <p:spPr bwMode="auto">
          <a:xfrm>
            <a:off x="1136650" y="5026495"/>
            <a:ext cx="311150" cy="366713"/>
          </a:xfrm>
          <a:prstGeom prst="rect">
            <a:avLst/>
          </a:prstGeom>
          <a:noFill/>
          <a:ln w="9525">
            <a:noFill/>
            <a:miter lim="800000"/>
            <a:headEnd/>
            <a:tailEnd/>
          </a:ln>
          <a:effectLst/>
        </p:spPr>
        <p:txBody>
          <a:bodyPr wrap="none">
            <a:prstTxWarp prst="textNoShape">
              <a:avLst/>
            </a:prstTxWarp>
            <a:spAutoFit/>
          </a:bodyPr>
          <a:lstStyle/>
          <a:p>
            <a:r>
              <a:rPr lang="en-GB"/>
              <a:t>0</a:t>
            </a:r>
          </a:p>
        </p:txBody>
      </p:sp>
      <p:sp>
        <p:nvSpPr>
          <p:cNvPr id="50185" name="Text Box 9"/>
          <p:cNvSpPr txBox="1">
            <a:spLocks noChangeArrowheads="1"/>
          </p:cNvSpPr>
          <p:nvPr/>
        </p:nvSpPr>
        <p:spPr bwMode="auto">
          <a:xfrm>
            <a:off x="7308850" y="5026495"/>
            <a:ext cx="692150" cy="366713"/>
          </a:xfrm>
          <a:prstGeom prst="rect">
            <a:avLst/>
          </a:prstGeom>
          <a:noFill/>
          <a:ln w="9525">
            <a:noFill/>
            <a:miter lim="800000"/>
            <a:headEnd/>
            <a:tailEnd/>
          </a:ln>
          <a:effectLst/>
        </p:spPr>
        <p:txBody>
          <a:bodyPr wrap="none">
            <a:prstTxWarp prst="textNoShape">
              <a:avLst/>
            </a:prstTxWarp>
            <a:spAutoFit/>
          </a:bodyPr>
          <a:lstStyle/>
          <a:p>
            <a:r>
              <a:rPr lang="en-GB"/>
              <a:t>n – 1</a:t>
            </a:r>
          </a:p>
        </p:txBody>
      </p:sp>
      <p:sp>
        <p:nvSpPr>
          <p:cNvPr id="50186" name="Line 10"/>
          <p:cNvSpPr>
            <a:spLocks noChangeShapeType="1"/>
          </p:cNvSpPr>
          <p:nvPr/>
        </p:nvSpPr>
        <p:spPr bwMode="auto">
          <a:xfrm flipV="1">
            <a:off x="4068763" y="5429720"/>
            <a:ext cx="0" cy="360363"/>
          </a:xfrm>
          <a:prstGeom prst="line">
            <a:avLst/>
          </a:prstGeom>
          <a:noFill/>
          <a:ln w="38100">
            <a:solidFill>
              <a:srgbClr val="FFFFFF"/>
            </a:solidFill>
            <a:round/>
            <a:headEnd/>
            <a:tailEnd type="triangle" w="med" len="med"/>
          </a:ln>
          <a:effectLst/>
        </p:spPr>
        <p:txBody>
          <a:bodyPr>
            <a:prstTxWarp prst="textNoShape">
              <a:avLst/>
            </a:prstTxWarp>
          </a:bodyPr>
          <a:lstStyle/>
          <a:p>
            <a:endParaRPr lang="en-US"/>
          </a:p>
        </p:txBody>
      </p:sp>
      <p:sp>
        <p:nvSpPr>
          <p:cNvPr id="50187" name="Text Box 11"/>
          <p:cNvSpPr txBox="1">
            <a:spLocks noChangeArrowheads="1"/>
          </p:cNvSpPr>
          <p:nvPr/>
        </p:nvSpPr>
        <p:spPr bwMode="auto">
          <a:xfrm>
            <a:off x="5245477" y="5656217"/>
            <a:ext cx="3035300" cy="369332"/>
          </a:xfrm>
          <a:prstGeom prst="rect">
            <a:avLst/>
          </a:prstGeom>
          <a:noFill/>
          <a:ln w="9525">
            <a:noFill/>
            <a:miter lim="800000"/>
            <a:headEnd/>
            <a:tailEnd/>
          </a:ln>
          <a:effectLst/>
        </p:spPr>
        <p:txBody>
          <a:bodyPr wrap="square">
            <a:prstTxWarp prst="textNoShape">
              <a:avLst/>
            </a:prstTxWarp>
            <a:spAutoFit/>
          </a:bodyPr>
          <a:lstStyle/>
          <a:p>
            <a:r>
              <a:rPr lang="en-US" smtClean="0"/>
              <a:t>Coupling faults not detected</a:t>
            </a:r>
            <a:endParaRPr lang="en-US"/>
          </a:p>
        </p:txBody>
      </p:sp>
      <p:sp>
        <p:nvSpPr>
          <p:cNvPr id="50189" name="Rectangle 13"/>
          <p:cNvSpPr>
            <a:spLocks noChangeArrowheads="1"/>
          </p:cNvSpPr>
          <p:nvPr/>
        </p:nvSpPr>
        <p:spPr bwMode="auto">
          <a:xfrm>
            <a:off x="3852863" y="5929783"/>
            <a:ext cx="431800" cy="431800"/>
          </a:xfrm>
          <a:prstGeom prst="rect">
            <a:avLst/>
          </a:prstGeom>
          <a:solidFill>
            <a:schemeClr val="accent1">
              <a:lumMod val="60000"/>
              <a:lumOff val="40000"/>
            </a:schemeClr>
          </a:solidFill>
          <a:ln w="19050">
            <a:solidFill>
              <a:schemeClr val="tx1"/>
            </a:solidFill>
            <a:miter lim="800000"/>
            <a:headEnd/>
            <a:tailEnd/>
          </a:ln>
          <a:effectLst>
            <a:outerShdw blurRad="25400" dist="25400" dir="2700000">
              <a:srgbClr val="000000">
                <a:alpha val="43000"/>
              </a:srgbClr>
            </a:outerShdw>
          </a:effectLst>
        </p:spPr>
        <p:txBody>
          <a:bodyPr wrap="none" anchor="ctr">
            <a:prstTxWarp prst="textNoShape">
              <a:avLst/>
            </a:prstTxWarp>
          </a:bodyPr>
          <a:lstStyle/>
          <a:p>
            <a:endParaRPr lang="en-US"/>
          </a:p>
        </p:txBody>
      </p:sp>
      <p:sp>
        <p:nvSpPr>
          <p:cNvPr id="50190" name="Rectangle 14"/>
          <p:cNvSpPr>
            <a:spLocks noChangeArrowheads="1"/>
          </p:cNvSpPr>
          <p:nvPr/>
        </p:nvSpPr>
        <p:spPr bwMode="auto">
          <a:xfrm>
            <a:off x="4516438" y="5929783"/>
            <a:ext cx="431800" cy="431800"/>
          </a:xfrm>
          <a:prstGeom prst="rect">
            <a:avLst/>
          </a:prstGeom>
          <a:solidFill>
            <a:schemeClr val="bg1"/>
          </a:solidFill>
          <a:ln w="19050">
            <a:solidFill>
              <a:schemeClr val="tx1"/>
            </a:solidFill>
            <a:miter lim="800000"/>
            <a:headEnd/>
            <a:tailEnd/>
          </a:ln>
          <a:effectLst>
            <a:outerShdw blurRad="25400" dist="25400" dir="2700000">
              <a:srgbClr val="000000">
                <a:alpha val="43000"/>
              </a:srgbClr>
            </a:outerShdw>
          </a:effectLst>
        </p:spPr>
        <p:txBody>
          <a:bodyPr wrap="none" anchor="ctr">
            <a:prstTxWarp prst="textNoShape">
              <a:avLst/>
            </a:prstTxWarp>
          </a:bodyPr>
          <a:lstStyle/>
          <a:p>
            <a:pPr algn="ctr"/>
            <a:r>
              <a:rPr lang="pl-PL"/>
              <a:t>1</a:t>
            </a:r>
            <a:endParaRPr lang="en-GB"/>
          </a:p>
        </p:txBody>
      </p:sp>
      <p:sp>
        <p:nvSpPr>
          <p:cNvPr id="50191" name="Line 15"/>
          <p:cNvSpPr>
            <a:spLocks noChangeShapeType="1"/>
          </p:cNvSpPr>
          <p:nvPr/>
        </p:nvSpPr>
        <p:spPr bwMode="auto">
          <a:xfrm>
            <a:off x="4068763" y="5950420"/>
            <a:ext cx="0" cy="360363"/>
          </a:xfrm>
          <a:prstGeom prst="line">
            <a:avLst/>
          </a:prstGeom>
          <a:noFill/>
          <a:ln w="38100">
            <a:solidFill>
              <a:srgbClr val="FFFFFF"/>
            </a:solidFill>
            <a:round/>
            <a:headEnd/>
            <a:tailEnd type="triangle" w="med" len="med"/>
          </a:ln>
          <a:effectLst/>
        </p:spPr>
        <p:txBody>
          <a:bodyPr>
            <a:prstTxWarp prst="textNoShape">
              <a:avLst/>
            </a:prstTxWarp>
          </a:bodyPr>
          <a:lstStyle/>
          <a:p>
            <a:endParaRPr lang="en-US"/>
          </a:p>
        </p:txBody>
      </p:sp>
      <p:sp>
        <p:nvSpPr>
          <p:cNvPr id="50192" name="Line 16"/>
          <p:cNvSpPr>
            <a:spLocks noChangeShapeType="1"/>
          </p:cNvSpPr>
          <p:nvPr/>
        </p:nvSpPr>
        <p:spPr bwMode="auto">
          <a:xfrm>
            <a:off x="4191000" y="5628158"/>
            <a:ext cx="431800" cy="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50193" name="Text Box 17"/>
          <p:cNvSpPr txBox="1">
            <a:spLocks noChangeArrowheads="1"/>
          </p:cNvSpPr>
          <p:nvPr/>
        </p:nvSpPr>
        <p:spPr bwMode="auto">
          <a:xfrm>
            <a:off x="4445000" y="5026495"/>
            <a:ext cx="558800" cy="366713"/>
          </a:xfrm>
          <a:prstGeom prst="rect">
            <a:avLst/>
          </a:prstGeom>
          <a:noFill/>
          <a:ln w="9525">
            <a:noFill/>
            <a:miter lim="800000"/>
            <a:headEnd/>
            <a:tailEnd/>
          </a:ln>
          <a:effectLst/>
        </p:spPr>
        <p:txBody>
          <a:bodyPr wrap="none">
            <a:prstTxWarp prst="textNoShape">
              <a:avLst/>
            </a:prstTxWarp>
            <a:spAutoFit/>
          </a:bodyPr>
          <a:lstStyle/>
          <a:p>
            <a:r>
              <a:rPr lang="pl-PL"/>
              <a:t>k+1</a:t>
            </a:r>
            <a:endParaRPr lang="en-GB"/>
          </a:p>
        </p:txBody>
      </p:sp>
      <p:sp>
        <p:nvSpPr>
          <p:cNvPr id="50194" name="Text Box 18"/>
          <p:cNvSpPr txBox="1">
            <a:spLocks noChangeArrowheads="1"/>
          </p:cNvSpPr>
          <p:nvPr/>
        </p:nvSpPr>
        <p:spPr bwMode="auto">
          <a:xfrm>
            <a:off x="3924300" y="5026495"/>
            <a:ext cx="298450" cy="366713"/>
          </a:xfrm>
          <a:prstGeom prst="rect">
            <a:avLst/>
          </a:prstGeom>
          <a:noFill/>
          <a:ln w="9525">
            <a:noFill/>
            <a:miter lim="800000"/>
            <a:headEnd/>
            <a:tailEnd/>
          </a:ln>
          <a:effectLst/>
        </p:spPr>
        <p:txBody>
          <a:bodyPr wrap="none">
            <a:prstTxWarp prst="textNoShape">
              <a:avLst/>
            </a:prstTxWarp>
            <a:spAutoFit/>
          </a:bodyPr>
          <a:lstStyle/>
          <a:p>
            <a:r>
              <a:rPr lang="pl-PL"/>
              <a:t>k</a:t>
            </a:r>
            <a:endParaRPr lang="en-GB"/>
          </a:p>
        </p:txBody>
      </p:sp>
      <p:sp>
        <p:nvSpPr>
          <p:cNvPr id="50195" name="Line 19"/>
          <p:cNvSpPr>
            <a:spLocks noChangeShapeType="1"/>
          </p:cNvSpPr>
          <p:nvPr/>
        </p:nvSpPr>
        <p:spPr bwMode="auto">
          <a:xfrm>
            <a:off x="4191000" y="6136158"/>
            <a:ext cx="431800" cy="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1" name="TextBox 20"/>
          <p:cNvSpPr txBox="1"/>
          <p:nvPr/>
        </p:nvSpPr>
        <p:spPr>
          <a:xfrm>
            <a:off x="7110413" y="2230022"/>
            <a:ext cx="1716087" cy="738664"/>
          </a:xfrm>
          <a:prstGeom prst="rect">
            <a:avLst/>
          </a:prstGeom>
          <a:solidFill>
            <a:schemeClr val="bg1">
              <a:lumMod val="85000"/>
            </a:schemeClr>
          </a:solidFill>
          <a:ln>
            <a:noFill/>
          </a:ln>
        </p:spPr>
        <p:txBody>
          <a:bodyPr wrap="square" rtlCol="0">
            <a:spAutoFit/>
          </a:bodyPr>
          <a:lstStyle/>
          <a:p>
            <a:r>
              <a:rPr lang="en-US" sz="1400" b="1" dirty="0" smtClean="0"/>
              <a:t>Walking 1/0</a:t>
            </a:r>
            <a:r>
              <a:rPr lang="en-US" sz="1400" dirty="0" smtClean="0"/>
              <a:t> reads cell </a:t>
            </a:r>
            <a:r>
              <a:rPr lang="en-US" sz="1400" dirty="0" err="1" smtClean="0"/>
              <a:t>k</a:t>
            </a:r>
            <a:r>
              <a:rPr lang="en-US" sz="1400" dirty="0" smtClean="0"/>
              <a:t> once for loop is terminated </a:t>
            </a:r>
            <a:endParaRPr lang="en-US" sz="1400" dirty="0"/>
          </a:p>
        </p:txBody>
      </p:sp>
      <p:cxnSp>
        <p:nvCxnSpPr>
          <p:cNvPr id="23" name="Straight Arrow Connector 22"/>
          <p:cNvCxnSpPr/>
          <p:nvPr/>
        </p:nvCxnSpPr>
        <p:spPr>
          <a:xfrm rot="10800000">
            <a:off x="5791478" y="2599354"/>
            <a:ext cx="1318935" cy="1588"/>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6" name="Rectangle 4"/>
          <p:cNvSpPr>
            <a:spLocks noGrp="1" noChangeArrowheads="1"/>
          </p:cNvSpPr>
          <p:nvPr>
            <p:ph type="title"/>
          </p:nvPr>
        </p:nvSpPr>
        <p:spPr/>
        <p:txBody>
          <a:bodyPr/>
          <a:lstStyle/>
          <a:p>
            <a:r>
              <a:rPr lang="en-US" dirty="0"/>
              <a:t>Sliding diagonal –</a:t>
            </a:r>
            <a:r>
              <a:rPr lang="en-US" dirty="0" smtClean="0"/>
              <a:t> n</a:t>
            </a:r>
            <a:r>
              <a:rPr lang="en-US" baseline="30000" dirty="0" smtClean="0">
                <a:sym typeface="Symbol" pitchFamily="-112" charset="2"/>
              </a:rPr>
              <a:t>1.5</a:t>
            </a:r>
            <a:endParaRPr lang="en-US" dirty="0">
              <a:sym typeface="Symbol" pitchFamily="-112" charset="2"/>
            </a:endParaRPr>
          </a:p>
        </p:txBody>
      </p:sp>
      <p:grpSp>
        <p:nvGrpSpPr>
          <p:cNvPr id="2" name="Group 41"/>
          <p:cNvGrpSpPr>
            <a:grpSpLocks/>
          </p:cNvGrpSpPr>
          <p:nvPr/>
        </p:nvGrpSpPr>
        <p:grpSpPr bwMode="auto">
          <a:xfrm>
            <a:off x="942005" y="2660651"/>
            <a:ext cx="1803400" cy="1800225"/>
            <a:chOff x="295" y="1117"/>
            <a:chExt cx="1136" cy="1134"/>
          </a:xfrm>
        </p:grpSpPr>
        <p:grpSp>
          <p:nvGrpSpPr>
            <p:cNvPr id="3" name="Group 10"/>
            <p:cNvGrpSpPr>
              <a:grpSpLocks/>
            </p:cNvGrpSpPr>
            <p:nvPr/>
          </p:nvGrpSpPr>
          <p:grpSpPr bwMode="auto">
            <a:xfrm>
              <a:off x="295" y="1117"/>
              <a:ext cx="1136" cy="272"/>
              <a:chOff x="340" y="1117"/>
              <a:chExt cx="1136" cy="272"/>
            </a:xfrm>
          </p:grpSpPr>
          <p:sp>
            <p:nvSpPr>
              <p:cNvPr id="69638" name="Rectangle 6"/>
              <p:cNvSpPr>
                <a:spLocks noChangeArrowheads="1"/>
              </p:cNvSpPr>
              <p:nvPr/>
            </p:nvSpPr>
            <p:spPr bwMode="auto">
              <a:xfrm>
                <a:off x="340" y="1117"/>
                <a:ext cx="272" cy="272"/>
              </a:xfrm>
              <a:prstGeom prst="rect">
                <a:avLst/>
              </a:prstGeom>
              <a:solidFill>
                <a:schemeClr val="bg1">
                  <a:lumMod val="75000"/>
                </a:schemeClr>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sz="2000">
                    <a:solidFill>
                      <a:srgbClr val="FFFFFF"/>
                    </a:solidFill>
                  </a:rPr>
                  <a:t>1</a:t>
                </a:r>
                <a:endParaRPr lang="en-GB" sz="2000">
                  <a:solidFill>
                    <a:srgbClr val="FFFFFF"/>
                  </a:solidFill>
                </a:endParaRPr>
              </a:p>
            </p:txBody>
          </p:sp>
          <p:sp>
            <p:nvSpPr>
              <p:cNvPr id="69639" name="Rectangle 7"/>
              <p:cNvSpPr>
                <a:spLocks noChangeArrowheads="1"/>
              </p:cNvSpPr>
              <p:nvPr/>
            </p:nvSpPr>
            <p:spPr bwMode="auto">
              <a:xfrm>
                <a:off x="628"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640" name="Rectangle 8"/>
              <p:cNvSpPr>
                <a:spLocks noChangeArrowheads="1"/>
              </p:cNvSpPr>
              <p:nvPr/>
            </p:nvSpPr>
            <p:spPr bwMode="auto">
              <a:xfrm>
                <a:off x="916"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641" name="Rectangle 9"/>
              <p:cNvSpPr>
                <a:spLocks noChangeArrowheads="1"/>
              </p:cNvSpPr>
              <p:nvPr/>
            </p:nvSpPr>
            <p:spPr bwMode="auto">
              <a:xfrm>
                <a:off x="1204"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grpSp>
        <p:grpSp>
          <p:nvGrpSpPr>
            <p:cNvPr id="4" name="Group 26"/>
            <p:cNvGrpSpPr>
              <a:grpSpLocks/>
            </p:cNvGrpSpPr>
            <p:nvPr/>
          </p:nvGrpSpPr>
          <p:grpSpPr bwMode="auto">
            <a:xfrm>
              <a:off x="295" y="1404"/>
              <a:ext cx="1136" cy="272"/>
              <a:chOff x="340" y="1117"/>
              <a:chExt cx="1136" cy="272"/>
            </a:xfrm>
          </p:grpSpPr>
          <p:sp>
            <p:nvSpPr>
              <p:cNvPr id="69659" name="Rectangle 27"/>
              <p:cNvSpPr>
                <a:spLocks noChangeArrowheads="1"/>
              </p:cNvSpPr>
              <p:nvPr/>
            </p:nvSpPr>
            <p:spPr bwMode="auto">
              <a:xfrm>
                <a:off x="340"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660" name="Rectangle 28"/>
              <p:cNvSpPr>
                <a:spLocks noChangeArrowheads="1"/>
              </p:cNvSpPr>
              <p:nvPr/>
            </p:nvSpPr>
            <p:spPr bwMode="auto">
              <a:xfrm>
                <a:off x="628" y="1117"/>
                <a:ext cx="272" cy="272"/>
              </a:xfrm>
              <a:prstGeom prst="rect">
                <a:avLst/>
              </a:prstGeom>
              <a:solidFill>
                <a:schemeClr val="bg1">
                  <a:lumMod val="75000"/>
                </a:schemeClr>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sz="2000">
                    <a:solidFill>
                      <a:srgbClr val="FFFFFF"/>
                    </a:solidFill>
                  </a:rPr>
                  <a:t>1</a:t>
                </a:r>
                <a:endParaRPr lang="en-GB" sz="2000">
                  <a:solidFill>
                    <a:srgbClr val="FFFFFF"/>
                  </a:solidFill>
                </a:endParaRPr>
              </a:p>
            </p:txBody>
          </p:sp>
          <p:sp>
            <p:nvSpPr>
              <p:cNvPr id="69661" name="Rectangle 29"/>
              <p:cNvSpPr>
                <a:spLocks noChangeArrowheads="1"/>
              </p:cNvSpPr>
              <p:nvPr/>
            </p:nvSpPr>
            <p:spPr bwMode="auto">
              <a:xfrm>
                <a:off x="916"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662" name="Rectangle 30"/>
              <p:cNvSpPr>
                <a:spLocks noChangeArrowheads="1"/>
              </p:cNvSpPr>
              <p:nvPr/>
            </p:nvSpPr>
            <p:spPr bwMode="auto">
              <a:xfrm>
                <a:off x="1204"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grpSp>
        <p:grpSp>
          <p:nvGrpSpPr>
            <p:cNvPr id="5" name="Group 31"/>
            <p:cNvGrpSpPr>
              <a:grpSpLocks/>
            </p:cNvGrpSpPr>
            <p:nvPr/>
          </p:nvGrpSpPr>
          <p:grpSpPr bwMode="auto">
            <a:xfrm>
              <a:off x="295" y="1691"/>
              <a:ext cx="1136" cy="272"/>
              <a:chOff x="340" y="1117"/>
              <a:chExt cx="1136" cy="272"/>
            </a:xfrm>
          </p:grpSpPr>
          <p:sp>
            <p:nvSpPr>
              <p:cNvPr id="69664" name="Rectangle 32"/>
              <p:cNvSpPr>
                <a:spLocks noChangeArrowheads="1"/>
              </p:cNvSpPr>
              <p:nvPr/>
            </p:nvSpPr>
            <p:spPr bwMode="auto">
              <a:xfrm>
                <a:off x="340"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665" name="Rectangle 33"/>
              <p:cNvSpPr>
                <a:spLocks noChangeArrowheads="1"/>
              </p:cNvSpPr>
              <p:nvPr/>
            </p:nvSpPr>
            <p:spPr bwMode="auto">
              <a:xfrm>
                <a:off x="628"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666" name="Rectangle 34"/>
              <p:cNvSpPr>
                <a:spLocks noChangeArrowheads="1"/>
              </p:cNvSpPr>
              <p:nvPr/>
            </p:nvSpPr>
            <p:spPr bwMode="auto">
              <a:xfrm>
                <a:off x="916" y="1117"/>
                <a:ext cx="272" cy="272"/>
              </a:xfrm>
              <a:prstGeom prst="rect">
                <a:avLst/>
              </a:prstGeom>
              <a:solidFill>
                <a:schemeClr val="bg1">
                  <a:lumMod val="75000"/>
                </a:schemeClr>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sz="2000">
                    <a:solidFill>
                      <a:srgbClr val="FFFFFF"/>
                    </a:solidFill>
                  </a:rPr>
                  <a:t>1</a:t>
                </a:r>
                <a:endParaRPr lang="en-GB" sz="2000">
                  <a:solidFill>
                    <a:srgbClr val="FFFFFF"/>
                  </a:solidFill>
                </a:endParaRPr>
              </a:p>
            </p:txBody>
          </p:sp>
          <p:sp>
            <p:nvSpPr>
              <p:cNvPr id="69667" name="Rectangle 35"/>
              <p:cNvSpPr>
                <a:spLocks noChangeArrowheads="1"/>
              </p:cNvSpPr>
              <p:nvPr/>
            </p:nvSpPr>
            <p:spPr bwMode="auto">
              <a:xfrm>
                <a:off x="1204"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grpSp>
        <p:grpSp>
          <p:nvGrpSpPr>
            <p:cNvPr id="6" name="Group 36"/>
            <p:cNvGrpSpPr>
              <a:grpSpLocks/>
            </p:cNvGrpSpPr>
            <p:nvPr/>
          </p:nvGrpSpPr>
          <p:grpSpPr bwMode="auto">
            <a:xfrm>
              <a:off x="295" y="1979"/>
              <a:ext cx="1136" cy="272"/>
              <a:chOff x="340" y="1117"/>
              <a:chExt cx="1136" cy="272"/>
            </a:xfrm>
          </p:grpSpPr>
          <p:sp>
            <p:nvSpPr>
              <p:cNvPr id="69669" name="Rectangle 37"/>
              <p:cNvSpPr>
                <a:spLocks noChangeArrowheads="1"/>
              </p:cNvSpPr>
              <p:nvPr/>
            </p:nvSpPr>
            <p:spPr bwMode="auto">
              <a:xfrm>
                <a:off x="340"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670" name="Rectangle 38"/>
              <p:cNvSpPr>
                <a:spLocks noChangeArrowheads="1"/>
              </p:cNvSpPr>
              <p:nvPr/>
            </p:nvSpPr>
            <p:spPr bwMode="auto">
              <a:xfrm>
                <a:off x="628"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671" name="Rectangle 39"/>
              <p:cNvSpPr>
                <a:spLocks noChangeArrowheads="1"/>
              </p:cNvSpPr>
              <p:nvPr/>
            </p:nvSpPr>
            <p:spPr bwMode="auto">
              <a:xfrm>
                <a:off x="916"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672" name="Rectangle 40"/>
              <p:cNvSpPr>
                <a:spLocks noChangeArrowheads="1"/>
              </p:cNvSpPr>
              <p:nvPr/>
            </p:nvSpPr>
            <p:spPr bwMode="auto">
              <a:xfrm>
                <a:off x="1204" y="1117"/>
                <a:ext cx="272" cy="272"/>
              </a:xfrm>
              <a:prstGeom prst="rect">
                <a:avLst/>
              </a:prstGeom>
              <a:solidFill>
                <a:schemeClr val="bg1">
                  <a:lumMod val="75000"/>
                </a:schemeClr>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sz="2000">
                    <a:solidFill>
                      <a:srgbClr val="FFFFFF"/>
                    </a:solidFill>
                  </a:rPr>
                  <a:t>1</a:t>
                </a:r>
                <a:endParaRPr lang="en-GB" sz="2000">
                  <a:solidFill>
                    <a:srgbClr val="FFFFFF"/>
                  </a:solidFill>
                </a:endParaRPr>
              </a:p>
            </p:txBody>
          </p:sp>
        </p:grpSp>
      </p:grpSp>
      <p:grpSp>
        <p:nvGrpSpPr>
          <p:cNvPr id="7" name="Group 42"/>
          <p:cNvGrpSpPr>
            <a:grpSpLocks/>
          </p:cNvGrpSpPr>
          <p:nvPr/>
        </p:nvGrpSpPr>
        <p:grpSpPr bwMode="auto">
          <a:xfrm>
            <a:off x="2956825" y="2660651"/>
            <a:ext cx="1803400" cy="1800225"/>
            <a:chOff x="295" y="1117"/>
            <a:chExt cx="1136" cy="1134"/>
          </a:xfrm>
        </p:grpSpPr>
        <p:grpSp>
          <p:nvGrpSpPr>
            <p:cNvPr id="8" name="Group 43"/>
            <p:cNvGrpSpPr>
              <a:grpSpLocks/>
            </p:cNvGrpSpPr>
            <p:nvPr/>
          </p:nvGrpSpPr>
          <p:grpSpPr bwMode="auto">
            <a:xfrm>
              <a:off x="295" y="1117"/>
              <a:ext cx="1136" cy="272"/>
              <a:chOff x="340" y="1117"/>
              <a:chExt cx="1136" cy="272"/>
            </a:xfrm>
          </p:grpSpPr>
          <p:sp>
            <p:nvSpPr>
              <p:cNvPr id="69676" name="Rectangle 44"/>
              <p:cNvSpPr>
                <a:spLocks noChangeArrowheads="1"/>
              </p:cNvSpPr>
              <p:nvPr/>
            </p:nvSpPr>
            <p:spPr bwMode="auto">
              <a:xfrm>
                <a:off x="340"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677" name="Rectangle 45"/>
              <p:cNvSpPr>
                <a:spLocks noChangeArrowheads="1"/>
              </p:cNvSpPr>
              <p:nvPr/>
            </p:nvSpPr>
            <p:spPr bwMode="auto">
              <a:xfrm>
                <a:off x="628" y="1117"/>
                <a:ext cx="272" cy="272"/>
              </a:xfrm>
              <a:prstGeom prst="rect">
                <a:avLst/>
              </a:prstGeom>
              <a:solidFill>
                <a:srgbClr val="BFBFBF"/>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sz="2000" dirty="0">
                    <a:solidFill>
                      <a:srgbClr val="FFFFFF"/>
                    </a:solidFill>
                  </a:rPr>
                  <a:t>1</a:t>
                </a:r>
                <a:endParaRPr lang="en-GB" sz="2000" dirty="0">
                  <a:solidFill>
                    <a:srgbClr val="FFFFFF"/>
                  </a:solidFill>
                </a:endParaRPr>
              </a:p>
            </p:txBody>
          </p:sp>
          <p:sp>
            <p:nvSpPr>
              <p:cNvPr id="69678" name="Rectangle 46"/>
              <p:cNvSpPr>
                <a:spLocks noChangeArrowheads="1"/>
              </p:cNvSpPr>
              <p:nvPr/>
            </p:nvSpPr>
            <p:spPr bwMode="auto">
              <a:xfrm>
                <a:off x="916"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679" name="Rectangle 47"/>
              <p:cNvSpPr>
                <a:spLocks noChangeArrowheads="1"/>
              </p:cNvSpPr>
              <p:nvPr/>
            </p:nvSpPr>
            <p:spPr bwMode="auto">
              <a:xfrm>
                <a:off x="1204"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grpSp>
        <p:grpSp>
          <p:nvGrpSpPr>
            <p:cNvPr id="9" name="Group 48"/>
            <p:cNvGrpSpPr>
              <a:grpSpLocks/>
            </p:cNvGrpSpPr>
            <p:nvPr/>
          </p:nvGrpSpPr>
          <p:grpSpPr bwMode="auto">
            <a:xfrm>
              <a:off x="295" y="1404"/>
              <a:ext cx="1136" cy="272"/>
              <a:chOff x="340" y="1117"/>
              <a:chExt cx="1136" cy="272"/>
            </a:xfrm>
          </p:grpSpPr>
          <p:sp>
            <p:nvSpPr>
              <p:cNvPr id="69681" name="Rectangle 49"/>
              <p:cNvSpPr>
                <a:spLocks noChangeArrowheads="1"/>
              </p:cNvSpPr>
              <p:nvPr/>
            </p:nvSpPr>
            <p:spPr bwMode="auto">
              <a:xfrm>
                <a:off x="340"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682" name="Rectangle 50"/>
              <p:cNvSpPr>
                <a:spLocks noChangeArrowheads="1"/>
              </p:cNvSpPr>
              <p:nvPr/>
            </p:nvSpPr>
            <p:spPr bwMode="auto">
              <a:xfrm>
                <a:off x="628"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683" name="Rectangle 51"/>
              <p:cNvSpPr>
                <a:spLocks noChangeArrowheads="1"/>
              </p:cNvSpPr>
              <p:nvPr/>
            </p:nvSpPr>
            <p:spPr bwMode="auto">
              <a:xfrm>
                <a:off x="916" y="1117"/>
                <a:ext cx="272" cy="272"/>
              </a:xfrm>
              <a:prstGeom prst="rect">
                <a:avLst/>
              </a:prstGeom>
              <a:solidFill>
                <a:srgbClr val="BFBFBF"/>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sz="2000">
                    <a:solidFill>
                      <a:srgbClr val="FFFFFF"/>
                    </a:solidFill>
                  </a:rPr>
                  <a:t>1</a:t>
                </a:r>
                <a:endParaRPr lang="en-GB" sz="2000">
                  <a:solidFill>
                    <a:srgbClr val="FFFFFF"/>
                  </a:solidFill>
                </a:endParaRPr>
              </a:p>
            </p:txBody>
          </p:sp>
          <p:sp>
            <p:nvSpPr>
              <p:cNvPr id="69684" name="Rectangle 52"/>
              <p:cNvSpPr>
                <a:spLocks noChangeArrowheads="1"/>
              </p:cNvSpPr>
              <p:nvPr/>
            </p:nvSpPr>
            <p:spPr bwMode="auto">
              <a:xfrm>
                <a:off x="1204"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grpSp>
        <p:grpSp>
          <p:nvGrpSpPr>
            <p:cNvPr id="10" name="Group 53"/>
            <p:cNvGrpSpPr>
              <a:grpSpLocks/>
            </p:cNvGrpSpPr>
            <p:nvPr/>
          </p:nvGrpSpPr>
          <p:grpSpPr bwMode="auto">
            <a:xfrm>
              <a:off x="295" y="1691"/>
              <a:ext cx="1136" cy="272"/>
              <a:chOff x="340" y="1117"/>
              <a:chExt cx="1136" cy="272"/>
            </a:xfrm>
          </p:grpSpPr>
          <p:sp>
            <p:nvSpPr>
              <p:cNvPr id="69686" name="Rectangle 54"/>
              <p:cNvSpPr>
                <a:spLocks noChangeArrowheads="1"/>
              </p:cNvSpPr>
              <p:nvPr/>
            </p:nvSpPr>
            <p:spPr bwMode="auto">
              <a:xfrm>
                <a:off x="340"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687" name="Rectangle 55"/>
              <p:cNvSpPr>
                <a:spLocks noChangeArrowheads="1"/>
              </p:cNvSpPr>
              <p:nvPr/>
            </p:nvSpPr>
            <p:spPr bwMode="auto">
              <a:xfrm>
                <a:off x="628"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688" name="Rectangle 56"/>
              <p:cNvSpPr>
                <a:spLocks noChangeArrowheads="1"/>
              </p:cNvSpPr>
              <p:nvPr/>
            </p:nvSpPr>
            <p:spPr bwMode="auto">
              <a:xfrm>
                <a:off x="916"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689" name="Rectangle 57"/>
              <p:cNvSpPr>
                <a:spLocks noChangeArrowheads="1"/>
              </p:cNvSpPr>
              <p:nvPr/>
            </p:nvSpPr>
            <p:spPr bwMode="auto">
              <a:xfrm>
                <a:off x="1204" y="1117"/>
                <a:ext cx="272" cy="272"/>
              </a:xfrm>
              <a:prstGeom prst="rect">
                <a:avLst/>
              </a:prstGeom>
              <a:solidFill>
                <a:srgbClr val="BFBFBF"/>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sz="2000">
                    <a:solidFill>
                      <a:srgbClr val="FFFFFF"/>
                    </a:solidFill>
                  </a:rPr>
                  <a:t>1</a:t>
                </a:r>
                <a:endParaRPr lang="en-GB" sz="2000">
                  <a:solidFill>
                    <a:srgbClr val="FFFFFF"/>
                  </a:solidFill>
                </a:endParaRPr>
              </a:p>
            </p:txBody>
          </p:sp>
        </p:grpSp>
        <p:grpSp>
          <p:nvGrpSpPr>
            <p:cNvPr id="11" name="Group 58"/>
            <p:cNvGrpSpPr>
              <a:grpSpLocks/>
            </p:cNvGrpSpPr>
            <p:nvPr/>
          </p:nvGrpSpPr>
          <p:grpSpPr bwMode="auto">
            <a:xfrm>
              <a:off x="295" y="1979"/>
              <a:ext cx="1136" cy="272"/>
              <a:chOff x="340" y="1117"/>
              <a:chExt cx="1136" cy="272"/>
            </a:xfrm>
          </p:grpSpPr>
          <p:sp>
            <p:nvSpPr>
              <p:cNvPr id="69691" name="Rectangle 59"/>
              <p:cNvSpPr>
                <a:spLocks noChangeArrowheads="1"/>
              </p:cNvSpPr>
              <p:nvPr/>
            </p:nvSpPr>
            <p:spPr bwMode="auto">
              <a:xfrm>
                <a:off x="340" y="1117"/>
                <a:ext cx="272" cy="272"/>
              </a:xfrm>
              <a:prstGeom prst="rect">
                <a:avLst/>
              </a:prstGeom>
              <a:solidFill>
                <a:srgbClr val="BFBFBF"/>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sz="2000">
                    <a:solidFill>
                      <a:srgbClr val="FFFFFF"/>
                    </a:solidFill>
                  </a:rPr>
                  <a:t>1</a:t>
                </a:r>
                <a:endParaRPr lang="en-GB" sz="2000">
                  <a:solidFill>
                    <a:srgbClr val="FFFFFF"/>
                  </a:solidFill>
                </a:endParaRPr>
              </a:p>
            </p:txBody>
          </p:sp>
          <p:sp>
            <p:nvSpPr>
              <p:cNvPr id="69692" name="Rectangle 60"/>
              <p:cNvSpPr>
                <a:spLocks noChangeArrowheads="1"/>
              </p:cNvSpPr>
              <p:nvPr/>
            </p:nvSpPr>
            <p:spPr bwMode="auto">
              <a:xfrm>
                <a:off x="628"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693" name="Rectangle 61"/>
              <p:cNvSpPr>
                <a:spLocks noChangeArrowheads="1"/>
              </p:cNvSpPr>
              <p:nvPr/>
            </p:nvSpPr>
            <p:spPr bwMode="auto">
              <a:xfrm>
                <a:off x="916"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694" name="Rectangle 62"/>
              <p:cNvSpPr>
                <a:spLocks noChangeArrowheads="1"/>
              </p:cNvSpPr>
              <p:nvPr/>
            </p:nvSpPr>
            <p:spPr bwMode="auto">
              <a:xfrm>
                <a:off x="1204"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grpSp>
      </p:grpSp>
      <p:grpSp>
        <p:nvGrpSpPr>
          <p:cNvPr id="12" name="Group 63"/>
          <p:cNvGrpSpPr>
            <a:grpSpLocks/>
          </p:cNvGrpSpPr>
          <p:nvPr/>
        </p:nvGrpSpPr>
        <p:grpSpPr bwMode="auto">
          <a:xfrm>
            <a:off x="4971645" y="2660651"/>
            <a:ext cx="1803400" cy="1800225"/>
            <a:chOff x="295" y="1117"/>
            <a:chExt cx="1136" cy="1134"/>
          </a:xfrm>
        </p:grpSpPr>
        <p:grpSp>
          <p:nvGrpSpPr>
            <p:cNvPr id="13" name="Group 64"/>
            <p:cNvGrpSpPr>
              <a:grpSpLocks/>
            </p:cNvGrpSpPr>
            <p:nvPr/>
          </p:nvGrpSpPr>
          <p:grpSpPr bwMode="auto">
            <a:xfrm>
              <a:off x="295" y="1117"/>
              <a:ext cx="1136" cy="272"/>
              <a:chOff x="340" y="1117"/>
              <a:chExt cx="1136" cy="272"/>
            </a:xfrm>
          </p:grpSpPr>
          <p:sp>
            <p:nvSpPr>
              <p:cNvPr id="69697" name="Rectangle 65"/>
              <p:cNvSpPr>
                <a:spLocks noChangeArrowheads="1"/>
              </p:cNvSpPr>
              <p:nvPr/>
            </p:nvSpPr>
            <p:spPr bwMode="auto">
              <a:xfrm>
                <a:off x="340"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698" name="Rectangle 66"/>
              <p:cNvSpPr>
                <a:spLocks noChangeArrowheads="1"/>
              </p:cNvSpPr>
              <p:nvPr/>
            </p:nvSpPr>
            <p:spPr bwMode="auto">
              <a:xfrm>
                <a:off x="628"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699" name="Rectangle 67"/>
              <p:cNvSpPr>
                <a:spLocks noChangeArrowheads="1"/>
              </p:cNvSpPr>
              <p:nvPr/>
            </p:nvSpPr>
            <p:spPr bwMode="auto">
              <a:xfrm>
                <a:off x="916" y="1117"/>
                <a:ext cx="272" cy="272"/>
              </a:xfrm>
              <a:prstGeom prst="rect">
                <a:avLst/>
              </a:prstGeom>
              <a:solidFill>
                <a:srgbClr val="BFBFBF"/>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sz="2000">
                    <a:solidFill>
                      <a:srgbClr val="FFFFFF"/>
                    </a:solidFill>
                  </a:rPr>
                  <a:t>1</a:t>
                </a:r>
                <a:endParaRPr lang="en-GB" sz="2000">
                  <a:solidFill>
                    <a:srgbClr val="FFFFFF"/>
                  </a:solidFill>
                </a:endParaRPr>
              </a:p>
            </p:txBody>
          </p:sp>
          <p:sp>
            <p:nvSpPr>
              <p:cNvPr id="69700" name="Rectangle 68"/>
              <p:cNvSpPr>
                <a:spLocks noChangeArrowheads="1"/>
              </p:cNvSpPr>
              <p:nvPr/>
            </p:nvSpPr>
            <p:spPr bwMode="auto">
              <a:xfrm>
                <a:off x="1204"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grpSp>
        <p:grpSp>
          <p:nvGrpSpPr>
            <p:cNvPr id="14" name="Group 69"/>
            <p:cNvGrpSpPr>
              <a:grpSpLocks/>
            </p:cNvGrpSpPr>
            <p:nvPr/>
          </p:nvGrpSpPr>
          <p:grpSpPr bwMode="auto">
            <a:xfrm>
              <a:off x="295" y="1404"/>
              <a:ext cx="1136" cy="272"/>
              <a:chOff x="340" y="1117"/>
              <a:chExt cx="1136" cy="272"/>
            </a:xfrm>
          </p:grpSpPr>
          <p:sp>
            <p:nvSpPr>
              <p:cNvPr id="69702" name="Rectangle 70"/>
              <p:cNvSpPr>
                <a:spLocks noChangeArrowheads="1"/>
              </p:cNvSpPr>
              <p:nvPr/>
            </p:nvSpPr>
            <p:spPr bwMode="auto">
              <a:xfrm>
                <a:off x="340"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703" name="Rectangle 71"/>
              <p:cNvSpPr>
                <a:spLocks noChangeArrowheads="1"/>
              </p:cNvSpPr>
              <p:nvPr/>
            </p:nvSpPr>
            <p:spPr bwMode="auto">
              <a:xfrm>
                <a:off x="628"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704" name="Rectangle 72"/>
              <p:cNvSpPr>
                <a:spLocks noChangeArrowheads="1"/>
              </p:cNvSpPr>
              <p:nvPr/>
            </p:nvSpPr>
            <p:spPr bwMode="auto">
              <a:xfrm>
                <a:off x="916"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705" name="Rectangle 73"/>
              <p:cNvSpPr>
                <a:spLocks noChangeArrowheads="1"/>
              </p:cNvSpPr>
              <p:nvPr/>
            </p:nvSpPr>
            <p:spPr bwMode="auto">
              <a:xfrm>
                <a:off x="1204" y="1117"/>
                <a:ext cx="272" cy="272"/>
              </a:xfrm>
              <a:prstGeom prst="rect">
                <a:avLst/>
              </a:prstGeom>
              <a:solidFill>
                <a:srgbClr val="BFBFBF"/>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sz="2000">
                    <a:solidFill>
                      <a:srgbClr val="FFFFFF"/>
                    </a:solidFill>
                  </a:rPr>
                  <a:t>1</a:t>
                </a:r>
                <a:endParaRPr lang="en-GB" sz="2000">
                  <a:solidFill>
                    <a:srgbClr val="FFFFFF"/>
                  </a:solidFill>
                </a:endParaRPr>
              </a:p>
            </p:txBody>
          </p:sp>
        </p:grpSp>
        <p:grpSp>
          <p:nvGrpSpPr>
            <p:cNvPr id="15" name="Group 74"/>
            <p:cNvGrpSpPr>
              <a:grpSpLocks/>
            </p:cNvGrpSpPr>
            <p:nvPr/>
          </p:nvGrpSpPr>
          <p:grpSpPr bwMode="auto">
            <a:xfrm>
              <a:off x="295" y="1691"/>
              <a:ext cx="1136" cy="272"/>
              <a:chOff x="340" y="1117"/>
              <a:chExt cx="1136" cy="272"/>
            </a:xfrm>
          </p:grpSpPr>
          <p:sp>
            <p:nvSpPr>
              <p:cNvPr id="69707" name="Rectangle 75"/>
              <p:cNvSpPr>
                <a:spLocks noChangeArrowheads="1"/>
              </p:cNvSpPr>
              <p:nvPr/>
            </p:nvSpPr>
            <p:spPr bwMode="auto">
              <a:xfrm>
                <a:off x="340" y="1117"/>
                <a:ext cx="272" cy="272"/>
              </a:xfrm>
              <a:prstGeom prst="rect">
                <a:avLst/>
              </a:prstGeom>
              <a:solidFill>
                <a:srgbClr val="BFBFBF"/>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sz="2000">
                    <a:solidFill>
                      <a:srgbClr val="FFFFFF"/>
                    </a:solidFill>
                  </a:rPr>
                  <a:t>1</a:t>
                </a:r>
                <a:endParaRPr lang="en-GB" sz="2000">
                  <a:solidFill>
                    <a:srgbClr val="FFFFFF"/>
                  </a:solidFill>
                </a:endParaRPr>
              </a:p>
            </p:txBody>
          </p:sp>
          <p:sp>
            <p:nvSpPr>
              <p:cNvPr id="69708" name="Rectangle 76"/>
              <p:cNvSpPr>
                <a:spLocks noChangeArrowheads="1"/>
              </p:cNvSpPr>
              <p:nvPr/>
            </p:nvSpPr>
            <p:spPr bwMode="auto">
              <a:xfrm>
                <a:off x="628"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709" name="Rectangle 77"/>
              <p:cNvSpPr>
                <a:spLocks noChangeArrowheads="1"/>
              </p:cNvSpPr>
              <p:nvPr/>
            </p:nvSpPr>
            <p:spPr bwMode="auto">
              <a:xfrm>
                <a:off x="916"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710" name="Rectangle 78"/>
              <p:cNvSpPr>
                <a:spLocks noChangeArrowheads="1"/>
              </p:cNvSpPr>
              <p:nvPr/>
            </p:nvSpPr>
            <p:spPr bwMode="auto">
              <a:xfrm>
                <a:off x="1204"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grpSp>
        <p:grpSp>
          <p:nvGrpSpPr>
            <p:cNvPr id="16" name="Group 79"/>
            <p:cNvGrpSpPr>
              <a:grpSpLocks/>
            </p:cNvGrpSpPr>
            <p:nvPr/>
          </p:nvGrpSpPr>
          <p:grpSpPr bwMode="auto">
            <a:xfrm>
              <a:off x="295" y="1979"/>
              <a:ext cx="1136" cy="272"/>
              <a:chOff x="340" y="1117"/>
              <a:chExt cx="1136" cy="272"/>
            </a:xfrm>
          </p:grpSpPr>
          <p:sp>
            <p:nvSpPr>
              <p:cNvPr id="69712" name="Rectangle 80"/>
              <p:cNvSpPr>
                <a:spLocks noChangeArrowheads="1"/>
              </p:cNvSpPr>
              <p:nvPr/>
            </p:nvSpPr>
            <p:spPr bwMode="auto">
              <a:xfrm>
                <a:off x="340"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713" name="Rectangle 81"/>
              <p:cNvSpPr>
                <a:spLocks noChangeArrowheads="1"/>
              </p:cNvSpPr>
              <p:nvPr/>
            </p:nvSpPr>
            <p:spPr bwMode="auto">
              <a:xfrm>
                <a:off x="628" y="1117"/>
                <a:ext cx="272" cy="272"/>
              </a:xfrm>
              <a:prstGeom prst="rect">
                <a:avLst/>
              </a:prstGeom>
              <a:solidFill>
                <a:srgbClr val="BFBFBF"/>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sz="2000">
                    <a:solidFill>
                      <a:srgbClr val="FFFFFF"/>
                    </a:solidFill>
                  </a:rPr>
                  <a:t>1</a:t>
                </a:r>
                <a:endParaRPr lang="en-GB" sz="2000">
                  <a:solidFill>
                    <a:srgbClr val="FFFFFF"/>
                  </a:solidFill>
                </a:endParaRPr>
              </a:p>
            </p:txBody>
          </p:sp>
          <p:sp>
            <p:nvSpPr>
              <p:cNvPr id="69714" name="Rectangle 82"/>
              <p:cNvSpPr>
                <a:spLocks noChangeArrowheads="1"/>
              </p:cNvSpPr>
              <p:nvPr/>
            </p:nvSpPr>
            <p:spPr bwMode="auto">
              <a:xfrm>
                <a:off x="916"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715" name="Rectangle 83"/>
              <p:cNvSpPr>
                <a:spLocks noChangeArrowheads="1"/>
              </p:cNvSpPr>
              <p:nvPr/>
            </p:nvSpPr>
            <p:spPr bwMode="auto">
              <a:xfrm>
                <a:off x="1204"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grpSp>
      </p:grpSp>
      <p:grpSp>
        <p:nvGrpSpPr>
          <p:cNvPr id="17" name="Group 84"/>
          <p:cNvGrpSpPr>
            <a:grpSpLocks/>
          </p:cNvGrpSpPr>
          <p:nvPr/>
        </p:nvGrpSpPr>
        <p:grpSpPr bwMode="auto">
          <a:xfrm>
            <a:off x="6986464" y="2660651"/>
            <a:ext cx="1803400" cy="1800225"/>
            <a:chOff x="295" y="1117"/>
            <a:chExt cx="1136" cy="1134"/>
          </a:xfrm>
        </p:grpSpPr>
        <p:grpSp>
          <p:nvGrpSpPr>
            <p:cNvPr id="18" name="Group 85"/>
            <p:cNvGrpSpPr>
              <a:grpSpLocks/>
            </p:cNvGrpSpPr>
            <p:nvPr/>
          </p:nvGrpSpPr>
          <p:grpSpPr bwMode="auto">
            <a:xfrm>
              <a:off x="295" y="1117"/>
              <a:ext cx="1136" cy="272"/>
              <a:chOff x="340" y="1117"/>
              <a:chExt cx="1136" cy="272"/>
            </a:xfrm>
          </p:grpSpPr>
          <p:sp>
            <p:nvSpPr>
              <p:cNvPr id="69718" name="Rectangle 86"/>
              <p:cNvSpPr>
                <a:spLocks noChangeArrowheads="1"/>
              </p:cNvSpPr>
              <p:nvPr/>
            </p:nvSpPr>
            <p:spPr bwMode="auto">
              <a:xfrm>
                <a:off x="340"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719" name="Rectangle 87"/>
              <p:cNvSpPr>
                <a:spLocks noChangeArrowheads="1"/>
              </p:cNvSpPr>
              <p:nvPr/>
            </p:nvSpPr>
            <p:spPr bwMode="auto">
              <a:xfrm>
                <a:off x="628"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720" name="Rectangle 88"/>
              <p:cNvSpPr>
                <a:spLocks noChangeArrowheads="1"/>
              </p:cNvSpPr>
              <p:nvPr/>
            </p:nvSpPr>
            <p:spPr bwMode="auto">
              <a:xfrm>
                <a:off x="916"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721" name="Rectangle 89"/>
              <p:cNvSpPr>
                <a:spLocks noChangeArrowheads="1"/>
              </p:cNvSpPr>
              <p:nvPr/>
            </p:nvSpPr>
            <p:spPr bwMode="auto">
              <a:xfrm>
                <a:off x="1204" y="1117"/>
                <a:ext cx="272" cy="272"/>
              </a:xfrm>
              <a:prstGeom prst="rect">
                <a:avLst/>
              </a:prstGeom>
              <a:solidFill>
                <a:srgbClr val="BFBFBF"/>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sz="2000">
                    <a:solidFill>
                      <a:schemeClr val="bg1"/>
                    </a:solidFill>
                  </a:rPr>
                  <a:t>1</a:t>
                </a:r>
                <a:endParaRPr lang="en-GB" sz="2000">
                  <a:solidFill>
                    <a:schemeClr val="bg1"/>
                  </a:solidFill>
                </a:endParaRPr>
              </a:p>
            </p:txBody>
          </p:sp>
        </p:grpSp>
        <p:grpSp>
          <p:nvGrpSpPr>
            <p:cNvPr id="19" name="Group 90"/>
            <p:cNvGrpSpPr>
              <a:grpSpLocks/>
            </p:cNvGrpSpPr>
            <p:nvPr/>
          </p:nvGrpSpPr>
          <p:grpSpPr bwMode="auto">
            <a:xfrm>
              <a:off x="295" y="1404"/>
              <a:ext cx="1136" cy="272"/>
              <a:chOff x="340" y="1117"/>
              <a:chExt cx="1136" cy="272"/>
            </a:xfrm>
          </p:grpSpPr>
          <p:sp>
            <p:nvSpPr>
              <p:cNvPr id="69723" name="Rectangle 91"/>
              <p:cNvSpPr>
                <a:spLocks noChangeArrowheads="1"/>
              </p:cNvSpPr>
              <p:nvPr/>
            </p:nvSpPr>
            <p:spPr bwMode="auto">
              <a:xfrm>
                <a:off x="340" y="1117"/>
                <a:ext cx="272" cy="272"/>
              </a:xfrm>
              <a:prstGeom prst="rect">
                <a:avLst/>
              </a:prstGeom>
              <a:solidFill>
                <a:srgbClr val="BFBFBF"/>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sz="2000">
                    <a:solidFill>
                      <a:schemeClr val="bg1"/>
                    </a:solidFill>
                  </a:rPr>
                  <a:t>1</a:t>
                </a:r>
                <a:endParaRPr lang="en-GB" sz="2000">
                  <a:solidFill>
                    <a:schemeClr val="bg1"/>
                  </a:solidFill>
                </a:endParaRPr>
              </a:p>
            </p:txBody>
          </p:sp>
          <p:sp>
            <p:nvSpPr>
              <p:cNvPr id="69724" name="Rectangle 92"/>
              <p:cNvSpPr>
                <a:spLocks noChangeArrowheads="1"/>
              </p:cNvSpPr>
              <p:nvPr/>
            </p:nvSpPr>
            <p:spPr bwMode="auto">
              <a:xfrm>
                <a:off x="628"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725" name="Rectangle 93"/>
              <p:cNvSpPr>
                <a:spLocks noChangeArrowheads="1"/>
              </p:cNvSpPr>
              <p:nvPr/>
            </p:nvSpPr>
            <p:spPr bwMode="auto">
              <a:xfrm>
                <a:off x="916"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726" name="Rectangle 94"/>
              <p:cNvSpPr>
                <a:spLocks noChangeArrowheads="1"/>
              </p:cNvSpPr>
              <p:nvPr/>
            </p:nvSpPr>
            <p:spPr bwMode="auto">
              <a:xfrm>
                <a:off x="1204"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grpSp>
        <p:grpSp>
          <p:nvGrpSpPr>
            <p:cNvPr id="20" name="Group 95"/>
            <p:cNvGrpSpPr>
              <a:grpSpLocks/>
            </p:cNvGrpSpPr>
            <p:nvPr/>
          </p:nvGrpSpPr>
          <p:grpSpPr bwMode="auto">
            <a:xfrm>
              <a:off x="295" y="1691"/>
              <a:ext cx="1136" cy="272"/>
              <a:chOff x="340" y="1117"/>
              <a:chExt cx="1136" cy="272"/>
            </a:xfrm>
          </p:grpSpPr>
          <p:sp>
            <p:nvSpPr>
              <p:cNvPr id="69728" name="Rectangle 96"/>
              <p:cNvSpPr>
                <a:spLocks noChangeArrowheads="1"/>
              </p:cNvSpPr>
              <p:nvPr/>
            </p:nvSpPr>
            <p:spPr bwMode="auto">
              <a:xfrm>
                <a:off x="340"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729" name="Rectangle 97"/>
              <p:cNvSpPr>
                <a:spLocks noChangeArrowheads="1"/>
              </p:cNvSpPr>
              <p:nvPr/>
            </p:nvSpPr>
            <p:spPr bwMode="auto">
              <a:xfrm>
                <a:off x="628" y="1117"/>
                <a:ext cx="272" cy="272"/>
              </a:xfrm>
              <a:prstGeom prst="rect">
                <a:avLst/>
              </a:prstGeom>
              <a:solidFill>
                <a:srgbClr val="BFBFBF"/>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sz="2000">
                    <a:solidFill>
                      <a:schemeClr val="bg1"/>
                    </a:solidFill>
                  </a:rPr>
                  <a:t>1</a:t>
                </a:r>
                <a:endParaRPr lang="en-GB" sz="2000">
                  <a:solidFill>
                    <a:schemeClr val="bg1"/>
                  </a:solidFill>
                </a:endParaRPr>
              </a:p>
            </p:txBody>
          </p:sp>
          <p:sp>
            <p:nvSpPr>
              <p:cNvPr id="69730" name="Rectangle 98"/>
              <p:cNvSpPr>
                <a:spLocks noChangeArrowheads="1"/>
              </p:cNvSpPr>
              <p:nvPr/>
            </p:nvSpPr>
            <p:spPr bwMode="auto">
              <a:xfrm>
                <a:off x="916"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731" name="Rectangle 99"/>
              <p:cNvSpPr>
                <a:spLocks noChangeArrowheads="1"/>
              </p:cNvSpPr>
              <p:nvPr/>
            </p:nvSpPr>
            <p:spPr bwMode="auto">
              <a:xfrm>
                <a:off x="1204"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grpSp>
        <p:grpSp>
          <p:nvGrpSpPr>
            <p:cNvPr id="21" name="Group 100"/>
            <p:cNvGrpSpPr>
              <a:grpSpLocks/>
            </p:cNvGrpSpPr>
            <p:nvPr/>
          </p:nvGrpSpPr>
          <p:grpSpPr bwMode="auto">
            <a:xfrm>
              <a:off x="295" y="1979"/>
              <a:ext cx="1136" cy="272"/>
              <a:chOff x="340" y="1117"/>
              <a:chExt cx="1136" cy="272"/>
            </a:xfrm>
          </p:grpSpPr>
          <p:sp>
            <p:nvSpPr>
              <p:cNvPr id="69733" name="Rectangle 101"/>
              <p:cNvSpPr>
                <a:spLocks noChangeArrowheads="1"/>
              </p:cNvSpPr>
              <p:nvPr/>
            </p:nvSpPr>
            <p:spPr bwMode="auto">
              <a:xfrm>
                <a:off x="340"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734" name="Rectangle 102"/>
              <p:cNvSpPr>
                <a:spLocks noChangeArrowheads="1"/>
              </p:cNvSpPr>
              <p:nvPr/>
            </p:nvSpPr>
            <p:spPr bwMode="auto">
              <a:xfrm>
                <a:off x="628"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sp>
            <p:nvSpPr>
              <p:cNvPr id="69735" name="Rectangle 103"/>
              <p:cNvSpPr>
                <a:spLocks noChangeArrowheads="1"/>
              </p:cNvSpPr>
              <p:nvPr/>
            </p:nvSpPr>
            <p:spPr bwMode="auto">
              <a:xfrm>
                <a:off x="916" y="1117"/>
                <a:ext cx="272" cy="272"/>
              </a:xfrm>
              <a:prstGeom prst="rect">
                <a:avLst/>
              </a:prstGeom>
              <a:solidFill>
                <a:srgbClr val="BFBFBF"/>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sz="2000">
                    <a:solidFill>
                      <a:schemeClr val="bg1"/>
                    </a:solidFill>
                  </a:rPr>
                  <a:t>1</a:t>
                </a:r>
                <a:endParaRPr lang="en-GB" sz="2000">
                  <a:solidFill>
                    <a:schemeClr val="bg1"/>
                  </a:solidFill>
                </a:endParaRPr>
              </a:p>
            </p:txBody>
          </p:sp>
          <p:sp>
            <p:nvSpPr>
              <p:cNvPr id="69736" name="Rectangle 104"/>
              <p:cNvSpPr>
                <a:spLocks noChangeArrowheads="1"/>
              </p:cNvSpPr>
              <p:nvPr/>
            </p:nvSpPr>
            <p:spPr bwMode="auto">
              <a:xfrm>
                <a:off x="1204" y="1117"/>
                <a:ext cx="272" cy="272"/>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a:r>
                  <a:rPr lang="pl-PL"/>
                  <a:t>0</a:t>
                </a:r>
                <a:endParaRPr lang="en-GB"/>
              </a:p>
            </p:txBody>
          </p:sp>
        </p:grpSp>
      </p:grpSp>
      <p:sp>
        <p:nvSpPr>
          <p:cNvPr id="69737" name="Text Box 105"/>
          <p:cNvSpPr txBox="1">
            <a:spLocks noChangeArrowheads="1"/>
          </p:cNvSpPr>
          <p:nvPr/>
        </p:nvSpPr>
        <p:spPr bwMode="auto">
          <a:xfrm>
            <a:off x="5524735" y="4532313"/>
            <a:ext cx="3265129" cy="400110"/>
          </a:xfrm>
          <a:prstGeom prst="rect">
            <a:avLst/>
          </a:prstGeom>
          <a:noFill/>
          <a:ln w="9525">
            <a:noFill/>
            <a:miter lim="800000"/>
            <a:headEnd/>
            <a:tailEnd/>
          </a:ln>
          <a:effectLst/>
        </p:spPr>
        <p:txBody>
          <a:bodyPr wrap="square">
            <a:prstTxWarp prst="textNoShape">
              <a:avLst/>
            </a:prstTxWarp>
            <a:spAutoFit/>
          </a:bodyPr>
          <a:lstStyle/>
          <a:p>
            <a:pPr algn="r"/>
            <a:r>
              <a:rPr lang="en-US" sz="2000" dirty="0" smtClean="0"/>
              <a:t>Repeat for inverted values</a:t>
            </a:r>
            <a:endParaRPr lang="en-US" sz="2000" dirty="0"/>
          </a:p>
        </p:txBody>
      </p:sp>
      <p:sp>
        <p:nvSpPr>
          <p:cNvPr id="91" name="Text Box 124"/>
          <p:cNvSpPr txBox="1">
            <a:spLocks noChangeArrowheads="1"/>
          </p:cNvSpPr>
          <p:nvPr/>
        </p:nvSpPr>
        <p:spPr bwMode="auto">
          <a:xfrm>
            <a:off x="1035919" y="5417631"/>
            <a:ext cx="6583804" cy="830997"/>
          </a:xfrm>
          <a:prstGeom prst="rect">
            <a:avLst/>
          </a:prstGeom>
          <a:noFill/>
          <a:ln w="9525">
            <a:noFill/>
            <a:miter lim="800000"/>
            <a:headEnd/>
            <a:tailEnd/>
          </a:ln>
          <a:effectLst/>
        </p:spPr>
        <p:txBody>
          <a:bodyPr wrap="none">
            <a:prstTxWarp prst="textNoShape">
              <a:avLst/>
            </a:prstTxWarp>
            <a:spAutoFit/>
          </a:bodyPr>
          <a:lstStyle/>
          <a:p>
            <a:r>
              <a:rPr lang="en-US" sz="2400" dirty="0" smtClean="0"/>
              <a:t>Detects all stuck-at and transition faults</a:t>
            </a:r>
          </a:p>
          <a:p>
            <a:r>
              <a:rPr lang="en-US" sz="2400" dirty="0" smtClean="0"/>
              <a:t>Does not detect all decoder and coupling faults</a:t>
            </a:r>
            <a:endParaRPr lang="en-US" sz="24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4" name="Rectangle 4"/>
          <p:cNvSpPr>
            <a:spLocks noGrp="1" noChangeArrowheads="1"/>
          </p:cNvSpPr>
          <p:nvPr>
            <p:ph type="title"/>
          </p:nvPr>
        </p:nvSpPr>
        <p:spPr/>
        <p:txBody>
          <a:bodyPr/>
          <a:lstStyle/>
          <a:p>
            <a:r>
              <a:rPr lang="en-US" dirty="0"/>
              <a:t>Butterfly</a:t>
            </a:r>
            <a:r>
              <a:rPr lang="pl-PL" dirty="0"/>
              <a:t> –</a:t>
            </a:r>
            <a:r>
              <a:rPr lang="pl-PL" dirty="0" smtClean="0"/>
              <a:t> nlog</a:t>
            </a:r>
            <a:r>
              <a:rPr lang="pl-PL" baseline="-25000" dirty="0" smtClean="0"/>
              <a:t>2</a:t>
            </a:r>
            <a:r>
              <a:rPr lang="pl-PL" dirty="0" smtClean="0"/>
              <a:t>n</a:t>
            </a:r>
            <a:endParaRPr lang="en-GB" dirty="0"/>
          </a:p>
        </p:txBody>
      </p:sp>
      <p:grpSp>
        <p:nvGrpSpPr>
          <p:cNvPr id="2" name="Group 61"/>
          <p:cNvGrpSpPr>
            <a:grpSpLocks/>
          </p:cNvGrpSpPr>
          <p:nvPr/>
        </p:nvGrpSpPr>
        <p:grpSpPr bwMode="auto">
          <a:xfrm>
            <a:off x="1773502" y="1233006"/>
            <a:ext cx="2193925" cy="2159000"/>
            <a:chOff x="204" y="709"/>
            <a:chExt cx="1382" cy="1360"/>
          </a:xfrm>
        </p:grpSpPr>
        <p:grpSp>
          <p:nvGrpSpPr>
            <p:cNvPr id="3" name="Group 12"/>
            <p:cNvGrpSpPr>
              <a:grpSpLocks/>
            </p:cNvGrpSpPr>
            <p:nvPr/>
          </p:nvGrpSpPr>
          <p:grpSpPr bwMode="auto">
            <a:xfrm>
              <a:off x="204" y="709"/>
              <a:ext cx="1382" cy="182"/>
              <a:chOff x="204" y="709"/>
              <a:chExt cx="1382" cy="182"/>
            </a:xfrm>
          </p:grpSpPr>
          <p:sp>
            <p:nvSpPr>
              <p:cNvPr id="71685" name="Rectangle 5"/>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686" name="Rectangle 6"/>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687" name="Rectangle 7"/>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688" name="Rectangle 8"/>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689" name="Rectangle 9"/>
              <p:cNvSpPr>
                <a:spLocks noChangeArrowheads="1"/>
              </p:cNvSpPr>
              <p:nvPr/>
            </p:nvSpPr>
            <p:spPr bwMode="auto">
              <a:xfrm>
                <a:off x="10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690" name="Rectangle 10"/>
              <p:cNvSpPr>
                <a:spLocks noChangeArrowheads="1"/>
              </p:cNvSpPr>
              <p:nvPr/>
            </p:nvSpPr>
            <p:spPr bwMode="auto">
              <a:xfrm>
                <a:off x="1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691" name="Rectangle 11"/>
              <p:cNvSpPr>
                <a:spLocks noChangeArrowheads="1"/>
              </p:cNvSpPr>
              <p:nvPr/>
            </p:nvSpPr>
            <p:spPr bwMode="auto">
              <a:xfrm>
                <a:off x="1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grpSp>
        <p:grpSp>
          <p:nvGrpSpPr>
            <p:cNvPr id="4" name="Group 13"/>
            <p:cNvGrpSpPr>
              <a:grpSpLocks/>
            </p:cNvGrpSpPr>
            <p:nvPr/>
          </p:nvGrpSpPr>
          <p:grpSpPr bwMode="auto">
            <a:xfrm>
              <a:off x="204" y="905"/>
              <a:ext cx="1382" cy="182"/>
              <a:chOff x="204" y="709"/>
              <a:chExt cx="1382" cy="182"/>
            </a:xfrm>
          </p:grpSpPr>
          <p:sp>
            <p:nvSpPr>
              <p:cNvPr id="71694" name="Rectangle 14"/>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695" name="Rectangle 15"/>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696" name="Rectangle 16"/>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697" name="Rectangle 17"/>
              <p:cNvSpPr>
                <a:spLocks noChangeArrowheads="1"/>
              </p:cNvSpPr>
              <p:nvPr/>
            </p:nvSpPr>
            <p:spPr bwMode="auto">
              <a:xfrm>
                <a:off x="8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dirty="0"/>
                  <a:t>5</a:t>
                </a:r>
                <a:endParaRPr lang="en-GB" dirty="0"/>
              </a:p>
            </p:txBody>
          </p:sp>
          <p:sp>
            <p:nvSpPr>
              <p:cNvPr id="71698" name="Rectangle 18"/>
              <p:cNvSpPr>
                <a:spLocks noChangeArrowheads="1"/>
              </p:cNvSpPr>
              <p:nvPr/>
            </p:nvSpPr>
            <p:spPr bwMode="auto">
              <a:xfrm>
                <a:off x="10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699" name="Rectangle 19"/>
              <p:cNvSpPr>
                <a:spLocks noChangeArrowheads="1"/>
              </p:cNvSpPr>
              <p:nvPr/>
            </p:nvSpPr>
            <p:spPr bwMode="auto">
              <a:xfrm>
                <a:off x="1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00" name="Rectangle 20"/>
              <p:cNvSpPr>
                <a:spLocks noChangeArrowheads="1"/>
              </p:cNvSpPr>
              <p:nvPr/>
            </p:nvSpPr>
            <p:spPr bwMode="auto">
              <a:xfrm>
                <a:off x="1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grpSp>
        <p:grpSp>
          <p:nvGrpSpPr>
            <p:cNvPr id="5" name="Group 21"/>
            <p:cNvGrpSpPr>
              <a:grpSpLocks/>
            </p:cNvGrpSpPr>
            <p:nvPr/>
          </p:nvGrpSpPr>
          <p:grpSpPr bwMode="auto">
            <a:xfrm>
              <a:off x="204" y="1101"/>
              <a:ext cx="1382" cy="182"/>
              <a:chOff x="204" y="709"/>
              <a:chExt cx="1382" cy="182"/>
            </a:xfrm>
          </p:grpSpPr>
          <p:sp>
            <p:nvSpPr>
              <p:cNvPr id="71702" name="Rectangle 22"/>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03" name="Rectangle 23"/>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04" name="Rectangle 24"/>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05" name="Rectangle 25"/>
              <p:cNvSpPr>
                <a:spLocks noChangeArrowheads="1"/>
              </p:cNvSpPr>
              <p:nvPr/>
            </p:nvSpPr>
            <p:spPr bwMode="auto">
              <a:xfrm>
                <a:off x="8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a:t>1</a:t>
                </a:r>
                <a:endParaRPr lang="en-GB"/>
              </a:p>
            </p:txBody>
          </p:sp>
          <p:sp>
            <p:nvSpPr>
              <p:cNvPr id="71706" name="Rectangle 26"/>
              <p:cNvSpPr>
                <a:spLocks noChangeArrowheads="1"/>
              </p:cNvSpPr>
              <p:nvPr/>
            </p:nvSpPr>
            <p:spPr bwMode="auto">
              <a:xfrm>
                <a:off x="10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07" name="Rectangle 27"/>
              <p:cNvSpPr>
                <a:spLocks noChangeArrowheads="1"/>
              </p:cNvSpPr>
              <p:nvPr/>
            </p:nvSpPr>
            <p:spPr bwMode="auto">
              <a:xfrm>
                <a:off x="1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08" name="Rectangle 28"/>
              <p:cNvSpPr>
                <a:spLocks noChangeArrowheads="1"/>
              </p:cNvSpPr>
              <p:nvPr/>
            </p:nvSpPr>
            <p:spPr bwMode="auto">
              <a:xfrm>
                <a:off x="1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grpSp>
        <p:grpSp>
          <p:nvGrpSpPr>
            <p:cNvPr id="6" name="Group 29"/>
            <p:cNvGrpSpPr>
              <a:grpSpLocks/>
            </p:cNvGrpSpPr>
            <p:nvPr/>
          </p:nvGrpSpPr>
          <p:grpSpPr bwMode="auto">
            <a:xfrm>
              <a:off x="204" y="1298"/>
              <a:ext cx="1382" cy="182"/>
              <a:chOff x="204" y="709"/>
              <a:chExt cx="1382" cy="182"/>
            </a:xfrm>
          </p:grpSpPr>
          <p:sp>
            <p:nvSpPr>
              <p:cNvPr id="71710" name="Rectangle 30"/>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11" name="Rectangle 31"/>
              <p:cNvSpPr>
                <a:spLocks noChangeArrowheads="1"/>
              </p:cNvSpPr>
              <p:nvPr/>
            </p:nvSpPr>
            <p:spPr bwMode="auto">
              <a:xfrm>
                <a:off x="4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dirty="0"/>
                  <a:t>8</a:t>
                </a:r>
                <a:endParaRPr lang="en-GB" dirty="0"/>
              </a:p>
            </p:txBody>
          </p:sp>
          <p:sp>
            <p:nvSpPr>
              <p:cNvPr id="71712" name="Rectangle 32"/>
              <p:cNvSpPr>
                <a:spLocks noChangeArrowheads="1"/>
              </p:cNvSpPr>
              <p:nvPr/>
            </p:nvSpPr>
            <p:spPr bwMode="auto">
              <a:xfrm>
                <a:off x="6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a:t>4</a:t>
                </a:r>
                <a:endParaRPr lang="en-GB"/>
              </a:p>
            </p:txBody>
          </p:sp>
          <p:sp>
            <p:nvSpPr>
              <p:cNvPr id="71713" name="Rectangle 33"/>
              <p:cNvSpPr>
                <a:spLocks noChangeArrowheads="1"/>
              </p:cNvSpPr>
              <p:nvPr/>
            </p:nvSpPr>
            <p:spPr bwMode="auto">
              <a:xfrm>
                <a:off x="804" y="709"/>
                <a:ext cx="182" cy="182"/>
              </a:xfrm>
              <a:prstGeom prst="rect">
                <a:avLst/>
              </a:prstGeom>
              <a:solidFill>
                <a:srgbClr val="FF0000"/>
              </a:solidFill>
              <a:ln w="9525">
                <a:solidFill>
                  <a:schemeClr val="tx1"/>
                </a:solidFill>
                <a:miter lim="800000"/>
                <a:headEnd/>
                <a:tailEnd/>
              </a:ln>
              <a:effectLst/>
            </p:spPr>
            <p:txBody>
              <a:bodyPr wrap="none" anchor="ctr">
                <a:prstTxWarp prst="textNoShape">
                  <a:avLst/>
                </a:prstTxWarp>
              </a:bodyPr>
              <a:lstStyle/>
              <a:p>
                <a:pPr algn="ctr"/>
                <a:endParaRPr lang="en-US"/>
              </a:p>
            </p:txBody>
          </p:sp>
          <p:sp>
            <p:nvSpPr>
              <p:cNvPr id="71714" name="Rectangle 34"/>
              <p:cNvSpPr>
                <a:spLocks noChangeArrowheads="1"/>
              </p:cNvSpPr>
              <p:nvPr/>
            </p:nvSpPr>
            <p:spPr bwMode="auto">
              <a:xfrm>
                <a:off x="10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dirty="0"/>
                  <a:t>2</a:t>
                </a:r>
                <a:endParaRPr lang="en-GB" dirty="0"/>
              </a:p>
            </p:txBody>
          </p:sp>
          <p:sp>
            <p:nvSpPr>
              <p:cNvPr id="71715" name="Rectangle 35"/>
              <p:cNvSpPr>
                <a:spLocks noChangeArrowheads="1"/>
              </p:cNvSpPr>
              <p:nvPr/>
            </p:nvSpPr>
            <p:spPr bwMode="auto">
              <a:xfrm>
                <a:off x="12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a:t>6</a:t>
                </a:r>
                <a:endParaRPr lang="en-GB"/>
              </a:p>
            </p:txBody>
          </p:sp>
          <p:sp>
            <p:nvSpPr>
              <p:cNvPr id="71716" name="Rectangle 36"/>
              <p:cNvSpPr>
                <a:spLocks noChangeArrowheads="1"/>
              </p:cNvSpPr>
              <p:nvPr/>
            </p:nvSpPr>
            <p:spPr bwMode="auto">
              <a:xfrm>
                <a:off x="1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grpSp>
        <p:grpSp>
          <p:nvGrpSpPr>
            <p:cNvPr id="7" name="Group 37"/>
            <p:cNvGrpSpPr>
              <a:grpSpLocks/>
            </p:cNvGrpSpPr>
            <p:nvPr/>
          </p:nvGrpSpPr>
          <p:grpSpPr bwMode="auto">
            <a:xfrm>
              <a:off x="204" y="1494"/>
              <a:ext cx="1382" cy="182"/>
              <a:chOff x="204" y="709"/>
              <a:chExt cx="1382" cy="182"/>
            </a:xfrm>
          </p:grpSpPr>
          <p:sp>
            <p:nvSpPr>
              <p:cNvPr id="71718" name="Rectangle 38"/>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19" name="Rectangle 39"/>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20" name="Rectangle 40"/>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21" name="Rectangle 41"/>
              <p:cNvSpPr>
                <a:spLocks noChangeArrowheads="1"/>
              </p:cNvSpPr>
              <p:nvPr/>
            </p:nvSpPr>
            <p:spPr bwMode="auto">
              <a:xfrm>
                <a:off x="8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a:t>3</a:t>
                </a:r>
                <a:endParaRPr lang="en-GB"/>
              </a:p>
            </p:txBody>
          </p:sp>
          <p:sp>
            <p:nvSpPr>
              <p:cNvPr id="71722" name="Rectangle 42"/>
              <p:cNvSpPr>
                <a:spLocks noChangeArrowheads="1"/>
              </p:cNvSpPr>
              <p:nvPr/>
            </p:nvSpPr>
            <p:spPr bwMode="auto">
              <a:xfrm>
                <a:off x="10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23" name="Rectangle 43"/>
              <p:cNvSpPr>
                <a:spLocks noChangeArrowheads="1"/>
              </p:cNvSpPr>
              <p:nvPr/>
            </p:nvSpPr>
            <p:spPr bwMode="auto">
              <a:xfrm>
                <a:off x="1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24" name="Rectangle 44"/>
              <p:cNvSpPr>
                <a:spLocks noChangeArrowheads="1"/>
              </p:cNvSpPr>
              <p:nvPr/>
            </p:nvSpPr>
            <p:spPr bwMode="auto">
              <a:xfrm>
                <a:off x="1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grpSp>
        <p:grpSp>
          <p:nvGrpSpPr>
            <p:cNvPr id="8" name="Group 45"/>
            <p:cNvGrpSpPr>
              <a:grpSpLocks/>
            </p:cNvGrpSpPr>
            <p:nvPr/>
          </p:nvGrpSpPr>
          <p:grpSpPr bwMode="auto">
            <a:xfrm>
              <a:off x="204" y="1690"/>
              <a:ext cx="1382" cy="182"/>
              <a:chOff x="204" y="709"/>
              <a:chExt cx="1382" cy="182"/>
            </a:xfrm>
          </p:grpSpPr>
          <p:sp>
            <p:nvSpPr>
              <p:cNvPr id="71726" name="Rectangle 46"/>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27" name="Rectangle 47"/>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28" name="Rectangle 48"/>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29" name="Rectangle 49"/>
              <p:cNvSpPr>
                <a:spLocks noChangeArrowheads="1"/>
              </p:cNvSpPr>
              <p:nvPr/>
            </p:nvSpPr>
            <p:spPr bwMode="auto">
              <a:xfrm>
                <a:off x="8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a:t>7</a:t>
                </a:r>
                <a:endParaRPr lang="en-GB"/>
              </a:p>
            </p:txBody>
          </p:sp>
          <p:sp>
            <p:nvSpPr>
              <p:cNvPr id="71730" name="Rectangle 50"/>
              <p:cNvSpPr>
                <a:spLocks noChangeArrowheads="1"/>
              </p:cNvSpPr>
              <p:nvPr/>
            </p:nvSpPr>
            <p:spPr bwMode="auto">
              <a:xfrm>
                <a:off x="10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31" name="Rectangle 51"/>
              <p:cNvSpPr>
                <a:spLocks noChangeArrowheads="1"/>
              </p:cNvSpPr>
              <p:nvPr/>
            </p:nvSpPr>
            <p:spPr bwMode="auto">
              <a:xfrm>
                <a:off x="1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32" name="Rectangle 52"/>
              <p:cNvSpPr>
                <a:spLocks noChangeArrowheads="1"/>
              </p:cNvSpPr>
              <p:nvPr/>
            </p:nvSpPr>
            <p:spPr bwMode="auto">
              <a:xfrm>
                <a:off x="1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grpSp>
        <p:grpSp>
          <p:nvGrpSpPr>
            <p:cNvPr id="9" name="Group 53"/>
            <p:cNvGrpSpPr>
              <a:grpSpLocks/>
            </p:cNvGrpSpPr>
            <p:nvPr/>
          </p:nvGrpSpPr>
          <p:grpSpPr bwMode="auto">
            <a:xfrm>
              <a:off x="204" y="1887"/>
              <a:ext cx="1382" cy="182"/>
              <a:chOff x="204" y="709"/>
              <a:chExt cx="1382" cy="182"/>
            </a:xfrm>
          </p:grpSpPr>
          <p:sp>
            <p:nvSpPr>
              <p:cNvPr id="71734" name="Rectangle 54"/>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35" name="Rectangle 55"/>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36" name="Rectangle 56"/>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37" name="Rectangle 57"/>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38" name="Rectangle 58"/>
              <p:cNvSpPr>
                <a:spLocks noChangeArrowheads="1"/>
              </p:cNvSpPr>
              <p:nvPr/>
            </p:nvSpPr>
            <p:spPr bwMode="auto">
              <a:xfrm>
                <a:off x="10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39" name="Rectangle 59"/>
              <p:cNvSpPr>
                <a:spLocks noChangeArrowheads="1"/>
              </p:cNvSpPr>
              <p:nvPr/>
            </p:nvSpPr>
            <p:spPr bwMode="auto">
              <a:xfrm>
                <a:off x="1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40" name="Rectangle 60"/>
              <p:cNvSpPr>
                <a:spLocks noChangeArrowheads="1"/>
              </p:cNvSpPr>
              <p:nvPr/>
            </p:nvSpPr>
            <p:spPr bwMode="auto">
              <a:xfrm>
                <a:off x="1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grpSp>
      </p:grpSp>
      <p:grpSp>
        <p:nvGrpSpPr>
          <p:cNvPr id="10" name="Group 62"/>
          <p:cNvGrpSpPr>
            <a:grpSpLocks/>
          </p:cNvGrpSpPr>
          <p:nvPr/>
        </p:nvGrpSpPr>
        <p:grpSpPr bwMode="auto">
          <a:xfrm>
            <a:off x="4168663" y="1233006"/>
            <a:ext cx="2193925" cy="2159000"/>
            <a:chOff x="204" y="709"/>
            <a:chExt cx="1382" cy="1360"/>
          </a:xfrm>
        </p:grpSpPr>
        <p:grpSp>
          <p:nvGrpSpPr>
            <p:cNvPr id="11" name="Group 63"/>
            <p:cNvGrpSpPr>
              <a:grpSpLocks/>
            </p:cNvGrpSpPr>
            <p:nvPr/>
          </p:nvGrpSpPr>
          <p:grpSpPr bwMode="auto">
            <a:xfrm>
              <a:off x="204" y="709"/>
              <a:ext cx="1382" cy="182"/>
              <a:chOff x="204" y="709"/>
              <a:chExt cx="1382" cy="182"/>
            </a:xfrm>
          </p:grpSpPr>
          <p:sp>
            <p:nvSpPr>
              <p:cNvPr id="71744" name="Rectangle 64"/>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45" name="Rectangle 65"/>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46" name="Rectangle 66"/>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47" name="Rectangle 67"/>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48" name="Rectangle 68"/>
              <p:cNvSpPr>
                <a:spLocks noChangeArrowheads="1"/>
              </p:cNvSpPr>
              <p:nvPr/>
            </p:nvSpPr>
            <p:spPr bwMode="auto">
              <a:xfrm>
                <a:off x="10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49" name="Rectangle 69"/>
              <p:cNvSpPr>
                <a:spLocks noChangeArrowheads="1"/>
              </p:cNvSpPr>
              <p:nvPr/>
            </p:nvSpPr>
            <p:spPr bwMode="auto">
              <a:xfrm>
                <a:off x="1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50" name="Rectangle 70"/>
              <p:cNvSpPr>
                <a:spLocks noChangeArrowheads="1"/>
              </p:cNvSpPr>
              <p:nvPr/>
            </p:nvSpPr>
            <p:spPr bwMode="auto">
              <a:xfrm>
                <a:off x="1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grpSp>
        <p:grpSp>
          <p:nvGrpSpPr>
            <p:cNvPr id="12" name="Group 71"/>
            <p:cNvGrpSpPr>
              <a:grpSpLocks/>
            </p:cNvGrpSpPr>
            <p:nvPr/>
          </p:nvGrpSpPr>
          <p:grpSpPr bwMode="auto">
            <a:xfrm>
              <a:off x="204" y="905"/>
              <a:ext cx="1382" cy="182"/>
              <a:chOff x="204" y="709"/>
              <a:chExt cx="1382" cy="182"/>
            </a:xfrm>
          </p:grpSpPr>
          <p:sp>
            <p:nvSpPr>
              <p:cNvPr id="71752" name="Rectangle 72"/>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53" name="Rectangle 73"/>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54" name="Rectangle 74"/>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55" name="Rectangle 75"/>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56" name="Rectangle 76"/>
              <p:cNvSpPr>
                <a:spLocks noChangeArrowheads="1"/>
              </p:cNvSpPr>
              <p:nvPr/>
            </p:nvSpPr>
            <p:spPr bwMode="auto">
              <a:xfrm>
                <a:off x="1004" y="709"/>
                <a:ext cx="182" cy="182"/>
              </a:xfrm>
              <a:prstGeom prst="rect">
                <a:avLst/>
              </a:prstGeom>
              <a:solidFill>
                <a:schemeClr val="bg1">
                  <a:lumMod val="85000"/>
                </a:schemeClr>
              </a:solidFill>
              <a:ln w="9525">
                <a:solidFill>
                  <a:schemeClr val="tx1"/>
                </a:solidFill>
                <a:miter lim="800000"/>
                <a:headEnd/>
                <a:tailEnd/>
              </a:ln>
              <a:effectLst/>
            </p:spPr>
            <p:txBody>
              <a:bodyPr wrap="none" anchor="ctr">
                <a:prstTxWarp prst="textNoShape">
                  <a:avLst/>
                </a:prstTxWarp>
              </a:bodyPr>
              <a:lstStyle/>
              <a:p>
                <a:pPr algn="ctr"/>
                <a:r>
                  <a:rPr lang="pl-PL"/>
                  <a:t>5</a:t>
                </a:r>
                <a:endParaRPr lang="en-GB"/>
              </a:p>
            </p:txBody>
          </p:sp>
          <p:sp>
            <p:nvSpPr>
              <p:cNvPr id="71757" name="Rectangle 77"/>
              <p:cNvSpPr>
                <a:spLocks noChangeArrowheads="1"/>
              </p:cNvSpPr>
              <p:nvPr/>
            </p:nvSpPr>
            <p:spPr bwMode="auto">
              <a:xfrm>
                <a:off x="1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58" name="Rectangle 78"/>
              <p:cNvSpPr>
                <a:spLocks noChangeArrowheads="1"/>
              </p:cNvSpPr>
              <p:nvPr/>
            </p:nvSpPr>
            <p:spPr bwMode="auto">
              <a:xfrm>
                <a:off x="1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grpSp>
        <p:grpSp>
          <p:nvGrpSpPr>
            <p:cNvPr id="13" name="Group 79"/>
            <p:cNvGrpSpPr>
              <a:grpSpLocks/>
            </p:cNvGrpSpPr>
            <p:nvPr/>
          </p:nvGrpSpPr>
          <p:grpSpPr bwMode="auto">
            <a:xfrm>
              <a:off x="204" y="1101"/>
              <a:ext cx="1382" cy="182"/>
              <a:chOff x="204" y="709"/>
              <a:chExt cx="1382" cy="182"/>
            </a:xfrm>
          </p:grpSpPr>
          <p:sp>
            <p:nvSpPr>
              <p:cNvPr id="71760" name="Rectangle 80"/>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61" name="Rectangle 81"/>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62" name="Rectangle 82"/>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63" name="Rectangle 83"/>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64" name="Rectangle 84"/>
              <p:cNvSpPr>
                <a:spLocks noChangeArrowheads="1"/>
              </p:cNvSpPr>
              <p:nvPr/>
            </p:nvSpPr>
            <p:spPr bwMode="auto">
              <a:xfrm>
                <a:off x="1004" y="709"/>
                <a:ext cx="182" cy="182"/>
              </a:xfrm>
              <a:prstGeom prst="rect">
                <a:avLst/>
              </a:prstGeom>
              <a:solidFill>
                <a:schemeClr val="bg1">
                  <a:lumMod val="85000"/>
                </a:schemeClr>
              </a:solidFill>
              <a:ln w="9525">
                <a:solidFill>
                  <a:schemeClr val="tx1"/>
                </a:solidFill>
                <a:miter lim="800000"/>
                <a:headEnd/>
                <a:tailEnd/>
              </a:ln>
              <a:effectLst/>
            </p:spPr>
            <p:txBody>
              <a:bodyPr wrap="none" anchor="ctr">
                <a:prstTxWarp prst="textNoShape">
                  <a:avLst/>
                </a:prstTxWarp>
              </a:bodyPr>
              <a:lstStyle/>
              <a:p>
                <a:pPr algn="ctr"/>
                <a:r>
                  <a:rPr lang="pl-PL"/>
                  <a:t>1</a:t>
                </a:r>
                <a:endParaRPr lang="en-GB"/>
              </a:p>
            </p:txBody>
          </p:sp>
          <p:sp>
            <p:nvSpPr>
              <p:cNvPr id="71765" name="Rectangle 85"/>
              <p:cNvSpPr>
                <a:spLocks noChangeArrowheads="1"/>
              </p:cNvSpPr>
              <p:nvPr/>
            </p:nvSpPr>
            <p:spPr bwMode="auto">
              <a:xfrm>
                <a:off x="1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66" name="Rectangle 86"/>
              <p:cNvSpPr>
                <a:spLocks noChangeArrowheads="1"/>
              </p:cNvSpPr>
              <p:nvPr/>
            </p:nvSpPr>
            <p:spPr bwMode="auto">
              <a:xfrm>
                <a:off x="1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grpSp>
        <p:grpSp>
          <p:nvGrpSpPr>
            <p:cNvPr id="14" name="Group 87"/>
            <p:cNvGrpSpPr>
              <a:grpSpLocks/>
            </p:cNvGrpSpPr>
            <p:nvPr/>
          </p:nvGrpSpPr>
          <p:grpSpPr bwMode="auto">
            <a:xfrm>
              <a:off x="204" y="1298"/>
              <a:ext cx="1382" cy="182"/>
              <a:chOff x="204" y="709"/>
              <a:chExt cx="1382" cy="182"/>
            </a:xfrm>
          </p:grpSpPr>
          <p:sp>
            <p:nvSpPr>
              <p:cNvPr id="71768" name="Rectangle 88"/>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69" name="Rectangle 89"/>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70" name="Rectangle 90"/>
              <p:cNvSpPr>
                <a:spLocks noChangeArrowheads="1"/>
              </p:cNvSpPr>
              <p:nvPr/>
            </p:nvSpPr>
            <p:spPr bwMode="auto">
              <a:xfrm>
                <a:off x="604" y="709"/>
                <a:ext cx="182" cy="182"/>
              </a:xfrm>
              <a:prstGeom prst="rect">
                <a:avLst/>
              </a:prstGeom>
              <a:solidFill>
                <a:schemeClr val="bg1">
                  <a:lumMod val="85000"/>
                </a:schemeClr>
              </a:solidFill>
              <a:ln w="9525">
                <a:solidFill>
                  <a:schemeClr val="tx1"/>
                </a:solidFill>
                <a:miter lim="800000"/>
                <a:headEnd/>
                <a:tailEnd/>
              </a:ln>
              <a:effectLst/>
            </p:spPr>
            <p:txBody>
              <a:bodyPr wrap="none" anchor="ctr">
                <a:prstTxWarp prst="textNoShape">
                  <a:avLst/>
                </a:prstTxWarp>
              </a:bodyPr>
              <a:lstStyle/>
              <a:p>
                <a:pPr algn="ctr"/>
                <a:r>
                  <a:rPr lang="pl-PL" dirty="0"/>
                  <a:t>8</a:t>
                </a:r>
                <a:endParaRPr lang="en-GB" dirty="0"/>
              </a:p>
            </p:txBody>
          </p:sp>
          <p:sp>
            <p:nvSpPr>
              <p:cNvPr id="71771" name="Rectangle 91"/>
              <p:cNvSpPr>
                <a:spLocks noChangeArrowheads="1"/>
              </p:cNvSpPr>
              <p:nvPr/>
            </p:nvSpPr>
            <p:spPr bwMode="auto">
              <a:xfrm>
                <a:off x="804" y="709"/>
                <a:ext cx="182" cy="182"/>
              </a:xfrm>
              <a:prstGeom prst="rect">
                <a:avLst/>
              </a:prstGeom>
              <a:solidFill>
                <a:schemeClr val="bg1">
                  <a:lumMod val="85000"/>
                </a:schemeClr>
              </a:solidFill>
              <a:ln w="9525">
                <a:solidFill>
                  <a:schemeClr val="tx1"/>
                </a:solidFill>
                <a:miter lim="800000"/>
                <a:headEnd/>
                <a:tailEnd/>
              </a:ln>
              <a:effectLst/>
            </p:spPr>
            <p:txBody>
              <a:bodyPr wrap="none" anchor="ctr">
                <a:prstTxWarp prst="textNoShape">
                  <a:avLst/>
                </a:prstTxWarp>
              </a:bodyPr>
              <a:lstStyle/>
              <a:p>
                <a:pPr algn="ctr"/>
                <a:r>
                  <a:rPr lang="pl-PL"/>
                  <a:t>4</a:t>
                </a:r>
                <a:endParaRPr lang="en-GB"/>
              </a:p>
            </p:txBody>
          </p:sp>
          <p:sp>
            <p:nvSpPr>
              <p:cNvPr id="71772" name="Rectangle 92"/>
              <p:cNvSpPr>
                <a:spLocks noChangeArrowheads="1"/>
              </p:cNvSpPr>
              <p:nvPr/>
            </p:nvSpPr>
            <p:spPr bwMode="auto">
              <a:xfrm>
                <a:off x="1004" y="709"/>
                <a:ext cx="182" cy="182"/>
              </a:xfrm>
              <a:prstGeom prst="rect">
                <a:avLst/>
              </a:prstGeom>
              <a:solidFill>
                <a:srgbClr val="FF00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71773" name="Rectangle 93"/>
              <p:cNvSpPr>
                <a:spLocks noChangeArrowheads="1"/>
              </p:cNvSpPr>
              <p:nvPr/>
            </p:nvSpPr>
            <p:spPr bwMode="auto">
              <a:xfrm>
                <a:off x="1204" y="709"/>
                <a:ext cx="182" cy="182"/>
              </a:xfrm>
              <a:prstGeom prst="rect">
                <a:avLst/>
              </a:prstGeom>
              <a:solidFill>
                <a:schemeClr val="bg1">
                  <a:lumMod val="85000"/>
                </a:schemeClr>
              </a:solidFill>
              <a:ln w="9525">
                <a:solidFill>
                  <a:schemeClr val="tx1"/>
                </a:solidFill>
                <a:miter lim="800000"/>
                <a:headEnd/>
                <a:tailEnd/>
              </a:ln>
              <a:effectLst/>
            </p:spPr>
            <p:txBody>
              <a:bodyPr wrap="none" anchor="ctr">
                <a:prstTxWarp prst="textNoShape">
                  <a:avLst/>
                </a:prstTxWarp>
              </a:bodyPr>
              <a:lstStyle/>
              <a:p>
                <a:pPr algn="ctr"/>
                <a:r>
                  <a:rPr lang="pl-PL"/>
                  <a:t>2</a:t>
                </a:r>
                <a:endParaRPr lang="en-GB"/>
              </a:p>
            </p:txBody>
          </p:sp>
          <p:sp>
            <p:nvSpPr>
              <p:cNvPr id="71774" name="Rectangle 94"/>
              <p:cNvSpPr>
                <a:spLocks noChangeArrowheads="1"/>
              </p:cNvSpPr>
              <p:nvPr/>
            </p:nvSpPr>
            <p:spPr bwMode="auto">
              <a:xfrm>
                <a:off x="1404" y="709"/>
                <a:ext cx="182" cy="182"/>
              </a:xfrm>
              <a:prstGeom prst="rect">
                <a:avLst/>
              </a:prstGeom>
              <a:solidFill>
                <a:schemeClr val="bg1">
                  <a:lumMod val="85000"/>
                </a:schemeClr>
              </a:solidFill>
              <a:ln w="9525">
                <a:solidFill>
                  <a:schemeClr val="tx1"/>
                </a:solidFill>
                <a:miter lim="800000"/>
                <a:headEnd/>
                <a:tailEnd/>
              </a:ln>
              <a:effectLst/>
            </p:spPr>
            <p:txBody>
              <a:bodyPr wrap="none" anchor="ctr">
                <a:prstTxWarp prst="textNoShape">
                  <a:avLst/>
                </a:prstTxWarp>
              </a:bodyPr>
              <a:lstStyle/>
              <a:p>
                <a:pPr algn="ctr"/>
                <a:r>
                  <a:rPr lang="pl-PL"/>
                  <a:t>6</a:t>
                </a:r>
                <a:endParaRPr lang="en-GB"/>
              </a:p>
            </p:txBody>
          </p:sp>
        </p:grpSp>
        <p:grpSp>
          <p:nvGrpSpPr>
            <p:cNvPr id="15" name="Group 95"/>
            <p:cNvGrpSpPr>
              <a:grpSpLocks/>
            </p:cNvGrpSpPr>
            <p:nvPr/>
          </p:nvGrpSpPr>
          <p:grpSpPr bwMode="auto">
            <a:xfrm>
              <a:off x="204" y="1494"/>
              <a:ext cx="1382" cy="182"/>
              <a:chOff x="204" y="709"/>
              <a:chExt cx="1382" cy="182"/>
            </a:xfrm>
          </p:grpSpPr>
          <p:sp>
            <p:nvSpPr>
              <p:cNvPr id="71776" name="Rectangle 96"/>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77" name="Rectangle 97"/>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78" name="Rectangle 98"/>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79" name="Rectangle 99"/>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80" name="Rectangle 100"/>
              <p:cNvSpPr>
                <a:spLocks noChangeArrowheads="1"/>
              </p:cNvSpPr>
              <p:nvPr/>
            </p:nvSpPr>
            <p:spPr bwMode="auto">
              <a:xfrm>
                <a:off x="1004" y="709"/>
                <a:ext cx="182" cy="182"/>
              </a:xfrm>
              <a:prstGeom prst="rect">
                <a:avLst/>
              </a:prstGeom>
              <a:solidFill>
                <a:schemeClr val="bg1">
                  <a:lumMod val="85000"/>
                </a:schemeClr>
              </a:solidFill>
              <a:ln w="9525">
                <a:solidFill>
                  <a:schemeClr val="tx1"/>
                </a:solidFill>
                <a:miter lim="800000"/>
                <a:headEnd/>
                <a:tailEnd/>
              </a:ln>
              <a:effectLst/>
            </p:spPr>
            <p:txBody>
              <a:bodyPr wrap="none" anchor="ctr">
                <a:prstTxWarp prst="textNoShape">
                  <a:avLst/>
                </a:prstTxWarp>
              </a:bodyPr>
              <a:lstStyle/>
              <a:p>
                <a:pPr algn="ctr"/>
                <a:r>
                  <a:rPr lang="pl-PL"/>
                  <a:t>3</a:t>
                </a:r>
                <a:endParaRPr lang="en-GB"/>
              </a:p>
            </p:txBody>
          </p:sp>
          <p:sp>
            <p:nvSpPr>
              <p:cNvPr id="71781" name="Rectangle 101"/>
              <p:cNvSpPr>
                <a:spLocks noChangeArrowheads="1"/>
              </p:cNvSpPr>
              <p:nvPr/>
            </p:nvSpPr>
            <p:spPr bwMode="auto">
              <a:xfrm>
                <a:off x="1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82" name="Rectangle 102"/>
              <p:cNvSpPr>
                <a:spLocks noChangeArrowheads="1"/>
              </p:cNvSpPr>
              <p:nvPr/>
            </p:nvSpPr>
            <p:spPr bwMode="auto">
              <a:xfrm>
                <a:off x="1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grpSp>
        <p:grpSp>
          <p:nvGrpSpPr>
            <p:cNvPr id="16" name="Group 103"/>
            <p:cNvGrpSpPr>
              <a:grpSpLocks/>
            </p:cNvGrpSpPr>
            <p:nvPr/>
          </p:nvGrpSpPr>
          <p:grpSpPr bwMode="auto">
            <a:xfrm>
              <a:off x="204" y="1690"/>
              <a:ext cx="1382" cy="182"/>
              <a:chOff x="204" y="709"/>
              <a:chExt cx="1382" cy="182"/>
            </a:xfrm>
          </p:grpSpPr>
          <p:sp>
            <p:nvSpPr>
              <p:cNvPr id="71784" name="Rectangle 104"/>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85" name="Rectangle 105"/>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86" name="Rectangle 106"/>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87" name="Rectangle 107"/>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88" name="Rectangle 108"/>
              <p:cNvSpPr>
                <a:spLocks noChangeArrowheads="1"/>
              </p:cNvSpPr>
              <p:nvPr/>
            </p:nvSpPr>
            <p:spPr bwMode="auto">
              <a:xfrm>
                <a:off x="1004" y="709"/>
                <a:ext cx="182" cy="182"/>
              </a:xfrm>
              <a:prstGeom prst="rect">
                <a:avLst/>
              </a:prstGeom>
              <a:solidFill>
                <a:schemeClr val="bg1">
                  <a:lumMod val="85000"/>
                </a:schemeClr>
              </a:solidFill>
              <a:ln w="9525">
                <a:solidFill>
                  <a:schemeClr val="tx1"/>
                </a:solidFill>
                <a:miter lim="800000"/>
                <a:headEnd/>
                <a:tailEnd/>
              </a:ln>
              <a:effectLst/>
            </p:spPr>
            <p:txBody>
              <a:bodyPr wrap="none" anchor="ctr">
                <a:prstTxWarp prst="textNoShape">
                  <a:avLst/>
                </a:prstTxWarp>
              </a:bodyPr>
              <a:lstStyle/>
              <a:p>
                <a:pPr algn="ctr"/>
                <a:r>
                  <a:rPr lang="pl-PL"/>
                  <a:t>7</a:t>
                </a:r>
                <a:endParaRPr lang="en-GB"/>
              </a:p>
            </p:txBody>
          </p:sp>
          <p:sp>
            <p:nvSpPr>
              <p:cNvPr id="71789" name="Rectangle 109"/>
              <p:cNvSpPr>
                <a:spLocks noChangeArrowheads="1"/>
              </p:cNvSpPr>
              <p:nvPr/>
            </p:nvSpPr>
            <p:spPr bwMode="auto">
              <a:xfrm>
                <a:off x="1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90" name="Rectangle 110"/>
              <p:cNvSpPr>
                <a:spLocks noChangeArrowheads="1"/>
              </p:cNvSpPr>
              <p:nvPr/>
            </p:nvSpPr>
            <p:spPr bwMode="auto">
              <a:xfrm>
                <a:off x="1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grpSp>
        <p:grpSp>
          <p:nvGrpSpPr>
            <p:cNvPr id="17" name="Group 111"/>
            <p:cNvGrpSpPr>
              <a:grpSpLocks/>
            </p:cNvGrpSpPr>
            <p:nvPr/>
          </p:nvGrpSpPr>
          <p:grpSpPr bwMode="auto">
            <a:xfrm>
              <a:off x="204" y="1887"/>
              <a:ext cx="1382" cy="182"/>
              <a:chOff x="204" y="709"/>
              <a:chExt cx="1382" cy="182"/>
            </a:xfrm>
          </p:grpSpPr>
          <p:sp>
            <p:nvSpPr>
              <p:cNvPr id="71792" name="Rectangle 112"/>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93" name="Rectangle 113"/>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94" name="Rectangle 114"/>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95" name="Rectangle 115"/>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96" name="Rectangle 116"/>
              <p:cNvSpPr>
                <a:spLocks noChangeArrowheads="1"/>
              </p:cNvSpPr>
              <p:nvPr/>
            </p:nvSpPr>
            <p:spPr bwMode="auto">
              <a:xfrm>
                <a:off x="10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97" name="Rectangle 117"/>
              <p:cNvSpPr>
                <a:spLocks noChangeArrowheads="1"/>
              </p:cNvSpPr>
              <p:nvPr/>
            </p:nvSpPr>
            <p:spPr bwMode="auto">
              <a:xfrm>
                <a:off x="1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798" name="Rectangle 118"/>
              <p:cNvSpPr>
                <a:spLocks noChangeArrowheads="1"/>
              </p:cNvSpPr>
              <p:nvPr/>
            </p:nvSpPr>
            <p:spPr bwMode="auto">
              <a:xfrm>
                <a:off x="1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grpSp>
      </p:grpSp>
      <p:grpSp>
        <p:nvGrpSpPr>
          <p:cNvPr id="18" name="Group 119"/>
          <p:cNvGrpSpPr>
            <a:grpSpLocks/>
          </p:cNvGrpSpPr>
          <p:nvPr/>
        </p:nvGrpSpPr>
        <p:grpSpPr bwMode="auto">
          <a:xfrm>
            <a:off x="6553200" y="1233006"/>
            <a:ext cx="2193925" cy="2159000"/>
            <a:chOff x="204" y="709"/>
            <a:chExt cx="1382" cy="1360"/>
          </a:xfrm>
        </p:grpSpPr>
        <p:grpSp>
          <p:nvGrpSpPr>
            <p:cNvPr id="19" name="Group 120"/>
            <p:cNvGrpSpPr>
              <a:grpSpLocks/>
            </p:cNvGrpSpPr>
            <p:nvPr/>
          </p:nvGrpSpPr>
          <p:grpSpPr bwMode="auto">
            <a:xfrm>
              <a:off x="204" y="709"/>
              <a:ext cx="1382" cy="182"/>
              <a:chOff x="204" y="709"/>
              <a:chExt cx="1382" cy="182"/>
            </a:xfrm>
          </p:grpSpPr>
          <p:sp>
            <p:nvSpPr>
              <p:cNvPr id="71801" name="Rectangle 121"/>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02" name="Rectangle 122"/>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03" name="Rectangle 123"/>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04" name="Rectangle 124"/>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05" name="Rectangle 125"/>
              <p:cNvSpPr>
                <a:spLocks noChangeArrowheads="1"/>
              </p:cNvSpPr>
              <p:nvPr/>
            </p:nvSpPr>
            <p:spPr bwMode="auto">
              <a:xfrm>
                <a:off x="10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06" name="Rectangle 126"/>
              <p:cNvSpPr>
                <a:spLocks noChangeArrowheads="1"/>
              </p:cNvSpPr>
              <p:nvPr/>
            </p:nvSpPr>
            <p:spPr bwMode="auto">
              <a:xfrm>
                <a:off x="1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07" name="Rectangle 127"/>
              <p:cNvSpPr>
                <a:spLocks noChangeArrowheads="1"/>
              </p:cNvSpPr>
              <p:nvPr/>
            </p:nvSpPr>
            <p:spPr bwMode="auto">
              <a:xfrm>
                <a:off x="1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grpSp>
        <p:grpSp>
          <p:nvGrpSpPr>
            <p:cNvPr id="20" name="Group 128"/>
            <p:cNvGrpSpPr>
              <a:grpSpLocks/>
            </p:cNvGrpSpPr>
            <p:nvPr/>
          </p:nvGrpSpPr>
          <p:grpSpPr bwMode="auto">
            <a:xfrm>
              <a:off x="204" y="905"/>
              <a:ext cx="1382" cy="182"/>
              <a:chOff x="204" y="709"/>
              <a:chExt cx="1382" cy="182"/>
            </a:xfrm>
          </p:grpSpPr>
          <p:sp>
            <p:nvSpPr>
              <p:cNvPr id="71809" name="Rectangle 129"/>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10" name="Rectangle 130"/>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11" name="Rectangle 131"/>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12" name="Rectangle 132"/>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13" name="Rectangle 133"/>
              <p:cNvSpPr>
                <a:spLocks noChangeArrowheads="1"/>
              </p:cNvSpPr>
              <p:nvPr/>
            </p:nvSpPr>
            <p:spPr bwMode="auto">
              <a:xfrm>
                <a:off x="10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14" name="Rectangle 134"/>
              <p:cNvSpPr>
                <a:spLocks noChangeArrowheads="1"/>
              </p:cNvSpPr>
              <p:nvPr/>
            </p:nvSpPr>
            <p:spPr bwMode="auto">
              <a:xfrm>
                <a:off x="12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a:t>5</a:t>
                </a:r>
                <a:endParaRPr lang="en-GB"/>
              </a:p>
            </p:txBody>
          </p:sp>
          <p:sp>
            <p:nvSpPr>
              <p:cNvPr id="71815" name="Rectangle 135"/>
              <p:cNvSpPr>
                <a:spLocks noChangeArrowheads="1"/>
              </p:cNvSpPr>
              <p:nvPr/>
            </p:nvSpPr>
            <p:spPr bwMode="auto">
              <a:xfrm>
                <a:off x="1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grpSp>
        <p:grpSp>
          <p:nvGrpSpPr>
            <p:cNvPr id="21" name="Group 136"/>
            <p:cNvGrpSpPr>
              <a:grpSpLocks/>
            </p:cNvGrpSpPr>
            <p:nvPr/>
          </p:nvGrpSpPr>
          <p:grpSpPr bwMode="auto">
            <a:xfrm>
              <a:off x="204" y="1101"/>
              <a:ext cx="1382" cy="182"/>
              <a:chOff x="204" y="709"/>
              <a:chExt cx="1382" cy="182"/>
            </a:xfrm>
          </p:grpSpPr>
          <p:sp>
            <p:nvSpPr>
              <p:cNvPr id="71817" name="Rectangle 137"/>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18" name="Rectangle 138"/>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19" name="Rectangle 139"/>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20" name="Rectangle 140"/>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21" name="Rectangle 141"/>
              <p:cNvSpPr>
                <a:spLocks noChangeArrowheads="1"/>
              </p:cNvSpPr>
              <p:nvPr/>
            </p:nvSpPr>
            <p:spPr bwMode="auto">
              <a:xfrm>
                <a:off x="10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22" name="Rectangle 142"/>
              <p:cNvSpPr>
                <a:spLocks noChangeArrowheads="1"/>
              </p:cNvSpPr>
              <p:nvPr/>
            </p:nvSpPr>
            <p:spPr bwMode="auto">
              <a:xfrm>
                <a:off x="12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a:t>1</a:t>
                </a:r>
                <a:endParaRPr lang="en-GB"/>
              </a:p>
            </p:txBody>
          </p:sp>
          <p:sp>
            <p:nvSpPr>
              <p:cNvPr id="71823" name="Rectangle 143"/>
              <p:cNvSpPr>
                <a:spLocks noChangeArrowheads="1"/>
              </p:cNvSpPr>
              <p:nvPr/>
            </p:nvSpPr>
            <p:spPr bwMode="auto">
              <a:xfrm>
                <a:off x="1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grpSp>
        <p:grpSp>
          <p:nvGrpSpPr>
            <p:cNvPr id="22" name="Group 144"/>
            <p:cNvGrpSpPr>
              <a:grpSpLocks/>
            </p:cNvGrpSpPr>
            <p:nvPr/>
          </p:nvGrpSpPr>
          <p:grpSpPr bwMode="auto">
            <a:xfrm>
              <a:off x="204" y="1298"/>
              <a:ext cx="1382" cy="182"/>
              <a:chOff x="204" y="709"/>
              <a:chExt cx="1382" cy="182"/>
            </a:xfrm>
          </p:grpSpPr>
          <p:sp>
            <p:nvSpPr>
              <p:cNvPr id="71825" name="Rectangle 145"/>
              <p:cNvSpPr>
                <a:spLocks noChangeArrowheads="1"/>
              </p:cNvSpPr>
              <p:nvPr/>
            </p:nvSpPr>
            <p:spPr bwMode="auto">
              <a:xfrm>
                <a:off x="2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dirty="0"/>
                  <a:t>6</a:t>
                </a:r>
                <a:endParaRPr lang="en-GB" dirty="0"/>
              </a:p>
            </p:txBody>
          </p:sp>
          <p:sp>
            <p:nvSpPr>
              <p:cNvPr id="71826" name="Rectangle 146"/>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27" name="Rectangle 147"/>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28" name="Rectangle 148"/>
              <p:cNvSpPr>
                <a:spLocks noChangeArrowheads="1"/>
              </p:cNvSpPr>
              <p:nvPr/>
            </p:nvSpPr>
            <p:spPr bwMode="auto">
              <a:xfrm>
                <a:off x="8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a:t>8</a:t>
                </a:r>
                <a:endParaRPr lang="en-GB"/>
              </a:p>
            </p:txBody>
          </p:sp>
          <p:sp>
            <p:nvSpPr>
              <p:cNvPr id="71829" name="Rectangle 149"/>
              <p:cNvSpPr>
                <a:spLocks noChangeArrowheads="1"/>
              </p:cNvSpPr>
              <p:nvPr/>
            </p:nvSpPr>
            <p:spPr bwMode="auto">
              <a:xfrm>
                <a:off x="10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a:t>4</a:t>
                </a:r>
                <a:endParaRPr lang="en-GB"/>
              </a:p>
            </p:txBody>
          </p:sp>
          <p:sp>
            <p:nvSpPr>
              <p:cNvPr id="71830" name="Rectangle 150"/>
              <p:cNvSpPr>
                <a:spLocks noChangeArrowheads="1"/>
              </p:cNvSpPr>
              <p:nvPr/>
            </p:nvSpPr>
            <p:spPr bwMode="auto">
              <a:xfrm>
                <a:off x="1204" y="709"/>
                <a:ext cx="182" cy="182"/>
              </a:xfrm>
              <a:prstGeom prst="rect">
                <a:avLst/>
              </a:prstGeom>
              <a:solidFill>
                <a:srgbClr val="FF00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71831" name="Rectangle 151"/>
              <p:cNvSpPr>
                <a:spLocks noChangeArrowheads="1"/>
              </p:cNvSpPr>
              <p:nvPr/>
            </p:nvSpPr>
            <p:spPr bwMode="auto">
              <a:xfrm>
                <a:off x="14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a:t>2</a:t>
                </a:r>
                <a:endParaRPr lang="en-GB"/>
              </a:p>
            </p:txBody>
          </p:sp>
        </p:grpSp>
        <p:grpSp>
          <p:nvGrpSpPr>
            <p:cNvPr id="23" name="Group 152"/>
            <p:cNvGrpSpPr>
              <a:grpSpLocks/>
            </p:cNvGrpSpPr>
            <p:nvPr/>
          </p:nvGrpSpPr>
          <p:grpSpPr bwMode="auto">
            <a:xfrm>
              <a:off x="204" y="1494"/>
              <a:ext cx="1382" cy="182"/>
              <a:chOff x="204" y="709"/>
              <a:chExt cx="1382" cy="182"/>
            </a:xfrm>
          </p:grpSpPr>
          <p:sp>
            <p:nvSpPr>
              <p:cNvPr id="71833" name="Rectangle 153"/>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34" name="Rectangle 154"/>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35" name="Rectangle 155"/>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36" name="Rectangle 156"/>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37" name="Rectangle 157"/>
              <p:cNvSpPr>
                <a:spLocks noChangeArrowheads="1"/>
              </p:cNvSpPr>
              <p:nvPr/>
            </p:nvSpPr>
            <p:spPr bwMode="auto">
              <a:xfrm>
                <a:off x="10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38" name="Rectangle 158"/>
              <p:cNvSpPr>
                <a:spLocks noChangeArrowheads="1"/>
              </p:cNvSpPr>
              <p:nvPr/>
            </p:nvSpPr>
            <p:spPr bwMode="auto">
              <a:xfrm>
                <a:off x="12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a:t>3</a:t>
                </a:r>
                <a:endParaRPr lang="en-GB"/>
              </a:p>
            </p:txBody>
          </p:sp>
          <p:sp>
            <p:nvSpPr>
              <p:cNvPr id="71839" name="Rectangle 159"/>
              <p:cNvSpPr>
                <a:spLocks noChangeArrowheads="1"/>
              </p:cNvSpPr>
              <p:nvPr/>
            </p:nvSpPr>
            <p:spPr bwMode="auto">
              <a:xfrm>
                <a:off x="1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grpSp>
        <p:grpSp>
          <p:nvGrpSpPr>
            <p:cNvPr id="24" name="Group 160"/>
            <p:cNvGrpSpPr>
              <a:grpSpLocks/>
            </p:cNvGrpSpPr>
            <p:nvPr/>
          </p:nvGrpSpPr>
          <p:grpSpPr bwMode="auto">
            <a:xfrm>
              <a:off x="204" y="1690"/>
              <a:ext cx="1382" cy="182"/>
              <a:chOff x="204" y="709"/>
              <a:chExt cx="1382" cy="182"/>
            </a:xfrm>
          </p:grpSpPr>
          <p:sp>
            <p:nvSpPr>
              <p:cNvPr id="71841" name="Rectangle 161"/>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42" name="Rectangle 162"/>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43" name="Rectangle 163"/>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44" name="Rectangle 164"/>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45" name="Rectangle 165"/>
              <p:cNvSpPr>
                <a:spLocks noChangeArrowheads="1"/>
              </p:cNvSpPr>
              <p:nvPr/>
            </p:nvSpPr>
            <p:spPr bwMode="auto">
              <a:xfrm>
                <a:off x="10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46" name="Rectangle 166"/>
              <p:cNvSpPr>
                <a:spLocks noChangeArrowheads="1"/>
              </p:cNvSpPr>
              <p:nvPr/>
            </p:nvSpPr>
            <p:spPr bwMode="auto">
              <a:xfrm>
                <a:off x="12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a:t>7</a:t>
                </a:r>
                <a:endParaRPr lang="en-GB"/>
              </a:p>
            </p:txBody>
          </p:sp>
          <p:sp>
            <p:nvSpPr>
              <p:cNvPr id="71847" name="Rectangle 167"/>
              <p:cNvSpPr>
                <a:spLocks noChangeArrowheads="1"/>
              </p:cNvSpPr>
              <p:nvPr/>
            </p:nvSpPr>
            <p:spPr bwMode="auto">
              <a:xfrm>
                <a:off x="1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grpSp>
        <p:grpSp>
          <p:nvGrpSpPr>
            <p:cNvPr id="25" name="Group 168"/>
            <p:cNvGrpSpPr>
              <a:grpSpLocks/>
            </p:cNvGrpSpPr>
            <p:nvPr/>
          </p:nvGrpSpPr>
          <p:grpSpPr bwMode="auto">
            <a:xfrm>
              <a:off x="204" y="1887"/>
              <a:ext cx="1382" cy="182"/>
              <a:chOff x="204" y="709"/>
              <a:chExt cx="1382" cy="182"/>
            </a:xfrm>
          </p:grpSpPr>
          <p:sp>
            <p:nvSpPr>
              <p:cNvPr id="71849" name="Rectangle 169"/>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50" name="Rectangle 170"/>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51" name="Rectangle 171"/>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52" name="Rectangle 172"/>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53" name="Rectangle 173"/>
              <p:cNvSpPr>
                <a:spLocks noChangeArrowheads="1"/>
              </p:cNvSpPr>
              <p:nvPr/>
            </p:nvSpPr>
            <p:spPr bwMode="auto">
              <a:xfrm>
                <a:off x="10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54" name="Rectangle 174"/>
              <p:cNvSpPr>
                <a:spLocks noChangeArrowheads="1"/>
              </p:cNvSpPr>
              <p:nvPr/>
            </p:nvSpPr>
            <p:spPr bwMode="auto">
              <a:xfrm>
                <a:off x="1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55" name="Rectangle 175"/>
              <p:cNvSpPr>
                <a:spLocks noChangeArrowheads="1"/>
              </p:cNvSpPr>
              <p:nvPr/>
            </p:nvSpPr>
            <p:spPr bwMode="auto">
              <a:xfrm>
                <a:off x="1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grpSp>
      </p:grpSp>
      <p:grpSp>
        <p:nvGrpSpPr>
          <p:cNvPr id="27" name="Group 181"/>
          <p:cNvGrpSpPr>
            <a:grpSpLocks/>
          </p:cNvGrpSpPr>
          <p:nvPr/>
        </p:nvGrpSpPr>
        <p:grpSpPr bwMode="auto">
          <a:xfrm>
            <a:off x="4168663" y="3616219"/>
            <a:ext cx="2193925" cy="2159000"/>
            <a:chOff x="204" y="709"/>
            <a:chExt cx="1382" cy="1360"/>
          </a:xfrm>
        </p:grpSpPr>
        <p:grpSp>
          <p:nvGrpSpPr>
            <p:cNvPr id="28" name="Group 182"/>
            <p:cNvGrpSpPr>
              <a:grpSpLocks/>
            </p:cNvGrpSpPr>
            <p:nvPr/>
          </p:nvGrpSpPr>
          <p:grpSpPr bwMode="auto">
            <a:xfrm>
              <a:off x="204" y="709"/>
              <a:ext cx="1382" cy="182"/>
              <a:chOff x="204" y="709"/>
              <a:chExt cx="1382" cy="182"/>
            </a:xfrm>
          </p:grpSpPr>
          <p:sp>
            <p:nvSpPr>
              <p:cNvPr id="71863" name="Rectangle 183"/>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64" name="Rectangle 184"/>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65" name="Rectangle 185"/>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66" name="Rectangle 186"/>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67" name="Rectangle 187"/>
              <p:cNvSpPr>
                <a:spLocks noChangeArrowheads="1"/>
              </p:cNvSpPr>
              <p:nvPr/>
            </p:nvSpPr>
            <p:spPr bwMode="auto">
              <a:xfrm>
                <a:off x="10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68" name="Rectangle 188"/>
              <p:cNvSpPr>
                <a:spLocks noChangeArrowheads="1"/>
              </p:cNvSpPr>
              <p:nvPr/>
            </p:nvSpPr>
            <p:spPr bwMode="auto">
              <a:xfrm>
                <a:off x="1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69" name="Rectangle 189"/>
              <p:cNvSpPr>
                <a:spLocks noChangeArrowheads="1"/>
              </p:cNvSpPr>
              <p:nvPr/>
            </p:nvSpPr>
            <p:spPr bwMode="auto">
              <a:xfrm>
                <a:off x="1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grpSp>
        <p:grpSp>
          <p:nvGrpSpPr>
            <p:cNvPr id="29" name="Group 190"/>
            <p:cNvGrpSpPr>
              <a:grpSpLocks/>
            </p:cNvGrpSpPr>
            <p:nvPr/>
          </p:nvGrpSpPr>
          <p:grpSpPr bwMode="auto">
            <a:xfrm>
              <a:off x="204" y="905"/>
              <a:ext cx="1382" cy="182"/>
              <a:chOff x="204" y="709"/>
              <a:chExt cx="1382" cy="182"/>
            </a:xfrm>
          </p:grpSpPr>
          <p:sp>
            <p:nvSpPr>
              <p:cNvPr id="71871" name="Rectangle 191"/>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72" name="Rectangle 192"/>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73" name="Rectangle 193"/>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74" name="Rectangle 194"/>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75" name="Rectangle 195"/>
              <p:cNvSpPr>
                <a:spLocks noChangeArrowheads="1"/>
              </p:cNvSpPr>
              <p:nvPr/>
            </p:nvSpPr>
            <p:spPr bwMode="auto">
              <a:xfrm>
                <a:off x="10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76" name="Rectangle 196"/>
              <p:cNvSpPr>
                <a:spLocks noChangeArrowheads="1"/>
              </p:cNvSpPr>
              <p:nvPr/>
            </p:nvSpPr>
            <p:spPr bwMode="auto">
              <a:xfrm>
                <a:off x="1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pPr algn="ctr"/>
                <a:endParaRPr lang="en-US"/>
              </a:p>
            </p:txBody>
          </p:sp>
          <p:sp>
            <p:nvSpPr>
              <p:cNvPr id="71877" name="Rectangle 197"/>
              <p:cNvSpPr>
                <a:spLocks noChangeArrowheads="1"/>
              </p:cNvSpPr>
              <p:nvPr/>
            </p:nvSpPr>
            <p:spPr bwMode="auto">
              <a:xfrm>
                <a:off x="14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a:t>5</a:t>
                </a:r>
                <a:endParaRPr lang="en-GB"/>
              </a:p>
            </p:txBody>
          </p:sp>
        </p:grpSp>
        <p:grpSp>
          <p:nvGrpSpPr>
            <p:cNvPr id="30" name="Group 198"/>
            <p:cNvGrpSpPr>
              <a:grpSpLocks/>
            </p:cNvGrpSpPr>
            <p:nvPr/>
          </p:nvGrpSpPr>
          <p:grpSpPr bwMode="auto">
            <a:xfrm>
              <a:off x="204" y="1101"/>
              <a:ext cx="1382" cy="182"/>
              <a:chOff x="204" y="709"/>
              <a:chExt cx="1382" cy="182"/>
            </a:xfrm>
          </p:grpSpPr>
          <p:sp>
            <p:nvSpPr>
              <p:cNvPr id="71879" name="Rectangle 199"/>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80" name="Rectangle 200"/>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81" name="Rectangle 201"/>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82" name="Rectangle 202"/>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83" name="Rectangle 203"/>
              <p:cNvSpPr>
                <a:spLocks noChangeArrowheads="1"/>
              </p:cNvSpPr>
              <p:nvPr/>
            </p:nvSpPr>
            <p:spPr bwMode="auto">
              <a:xfrm>
                <a:off x="10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84" name="Rectangle 204"/>
              <p:cNvSpPr>
                <a:spLocks noChangeArrowheads="1"/>
              </p:cNvSpPr>
              <p:nvPr/>
            </p:nvSpPr>
            <p:spPr bwMode="auto">
              <a:xfrm>
                <a:off x="1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pPr algn="ctr"/>
                <a:endParaRPr lang="en-US"/>
              </a:p>
            </p:txBody>
          </p:sp>
          <p:sp>
            <p:nvSpPr>
              <p:cNvPr id="71885" name="Rectangle 205"/>
              <p:cNvSpPr>
                <a:spLocks noChangeArrowheads="1"/>
              </p:cNvSpPr>
              <p:nvPr/>
            </p:nvSpPr>
            <p:spPr bwMode="auto">
              <a:xfrm>
                <a:off x="14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a:t>1</a:t>
                </a:r>
                <a:endParaRPr lang="en-GB"/>
              </a:p>
            </p:txBody>
          </p:sp>
        </p:grpSp>
        <p:grpSp>
          <p:nvGrpSpPr>
            <p:cNvPr id="31" name="Group 206"/>
            <p:cNvGrpSpPr>
              <a:grpSpLocks/>
            </p:cNvGrpSpPr>
            <p:nvPr/>
          </p:nvGrpSpPr>
          <p:grpSpPr bwMode="auto">
            <a:xfrm>
              <a:off x="204" y="1298"/>
              <a:ext cx="1382" cy="182"/>
              <a:chOff x="204" y="709"/>
              <a:chExt cx="1382" cy="182"/>
            </a:xfrm>
          </p:grpSpPr>
          <p:sp>
            <p:nvSpPr>
              <p:cNvPr id="71887" name="Rectangle 207"/>
              <p:cNvSpPr>
                <a:spLocks noChangeArrowheads="1"/>
              </p:cNvSpPr>
              <p:nvPr/>
            </p:nvSpPr>
            <p:spPr bwMode="auto">
              <a:xfrm>
                <a:off x="2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dirty="0"/>
                  <a:t>2</a:t>
                </a:r>
                <a:endParaRPr lang="en-GB" dirty="0"/>
              </a:p>
            </p:txBody>
          </p:sp>
          <p:sp>
            <p:nvSpPr>
              <p:cNvPr id="71888" name="Rectangle 208"/>
              <p:cNvSpPr>
                <a:spLocks noChangeArrowheads="1"/>
              </p:cNvSpPr>
              <p:nvPr/>
            </p:nvSpPr>
            <p:spPr bwMode="auto">
              <a:xfrm>
                <a:off x="4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a:t>6</a:t>
                </a:r>
                <a:endParaRPr lang="en-GB"/>
              </a:p>
            </p:txBody>
          </p:sp>
          <p:sp>
            <p:nvSpPr>
              <p:cNvPr id="71889" name="Rectangle 209"/>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90" name="Rectangle 210"/>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pPr algn="ctr"/>
                <a:endParaRPr lang="en-US"/>
              </a:p>
            </p:txBody>
          </p:sp>
          <p:sp>
            <p:nvSpPr>
              <p:cNvPr id="71891" name="Rectangle 211"/>
              <p:cNvSpPr>
                <a:spLocks noChangeArrowheads="1"/>
              </p:cNvSpPr>
              <p:nvPr/>
            </p:nvSpPr>
            <p:spPr bwMode="auto">
              <a:xfrm>
                <a:off x="10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a:t>8</a:t>
                </a:r>
                <a:endParaRPr lang="en-GB"/>
              </a:p>
            </p:txBody>
          </p:sp>
          <p:sp>
            <p:nvSpPr>
              <p:cNvPr id="71892" name="Rectangle 212"/>
              <p:cNvSpPr>
                <a:spLocks noChangeArrowheads="1"/>
              </p:cNvSpPr>
              <p:nvPr/>
            </p:nvSpPr>
            <p:spPr bwMode="auto">
              <a:xfrm>
                <a:off x="12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a:t>4</a:t>
                </a:r>
                <a:endParaRPr lang="en-GB"/>
              </a:p>
            </p:txBody>
          </p:sp>
          <p:sp>
            <p:nvSpPr>
              <p:cNvPr id="71893" name="Rectangle 213"/>
              <p:cNvSpPr>
                <a:spLocks noChangeArrowheads="1"/>
              </p:cNvSpPr>
              <p:nvPr/>
            </p:nvSpPr>
            <p:spPr bwMode="auto">
              <a:xfrm>
                <a:off x="1404" y="709"/>
                <a:ext cx="182" cy="182"/>
              </a:xfrm>
              <a:prstGeom prst="rect">
                <a:avLst/>
              </a:prstGeom>
              <a:solidFill>
                <a:srgbClr val="FF0000"/>
              </a:solidFill>
              <a:ln w="9525">
                <a:solidFill>
                  <a:schemeClr val="tx1"/>
                </a:solidFill>
                <a:miter lim="800000"/>
                <a:headEnd/>
                <a:tailEnd/>
              </a:ln>
              <a:effectLst/>
            </p:spPr>
            <p:txBody>
              <a:bodyPr wrap="none" anchor="ctr">
                <a:prstTxWarp prst="textNoShape">
                  <a:avLst/>
                </a:prstTxWarp>
              </a:bodyPr>
              <a:lstStyle/>
              <a:p>
                <a:pPr algn="ctr"/>
                <a:r>
                  <a:rPr lang="pl-PL"/>
                  <a:t> </a:t>
                </a:r>
                <a:endParaRPr lang="en-GB"/>
              </a:p>
            </p:txBody>
          </p:sp>
        </p:grpSp>
        <p:grpSp>
          <p:nvGrpSpPr>
            <p:cNvPr id="71680" name="Group 214"/>
            <p:cNvGrpSpPr>
              <a:grpSpLocks/>
            </p:cNvGrpSpPr>
            <p:nvPr/>
          </p:nvGrpSpPr>
          <p:grpSpPr bwMode="auto">
            <a:xfrm>
              <a:off x="204" y="1494"/>
              <a:ext cx="1382" cy="182"/>
              <a:chOff x="204" y="709"/>
              <a:chExt cx="1382" cy="182"/>
            </a:xfrm>
          </p:grpSpPr>
          <p:sp>
            <p:nvSpPr>
              <p:cNvPr id="71895" name="Rectangle 215"/>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96" name="Rectangle 216"/>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97" name="Rectangle 217"/>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98" name="Rectangle 218"/>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899" name="Rectangle 219"/>
              <p:cNvSpPr>
                <a:spLocks noChangeArrowheads="1"/>
              </p:cNvSpPr>
              <p:nvPr/>
            </p:nvSpPr>
            <p:spPr bwMode="auto">
              <a:xfrm>
                <a:off x="10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00" name="Rectangle 220"/>
              <p:cNvSpPr>
                <a:spLocks noChangeArrowheads="1"/>
              </p:cNvSpPr>
              <p:nvPr/>
            </p:nvSpPr>
            <p:spPr bwMode="auto">
              <a:xfrm>
                <a:off x="1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pPr algn="ctr"/>
                <a:endParaRPr lang="en-US"/>
              </a:p>
            </p:txBody>
          </p:sp>
          <p:sp>
            <p:nvSpPr>
              <p:cNvPr id="71901" name="Rectangle 221"/>
              <p:cNvSpPr>
                <a:spLocks noChangeArrowheads="1"/>
              </p:cNvSpPr>
              <p:nvPr/>
            </p:nvSpPr>
            <p:spPr bwMode="auto">
              <a:xfrm>
                <a:off x="14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a:t>3</a:t>
                </a:r>
                <a:endParaRPr lang="en-GB"/>
              </a:p>
            </p:txBody>
          </p:sp>
        </p:grpSp>
        <p:grpSp>
          <p:nvGrpSpPr>
            <p:cNvPr id="71681" name="Group 222"/>
            <p:cNvGrpSpPr>
              <a:grpSpLocks/>
            </p:cNvGrpSpPr>
            <p:nvPr/>
          </p:nvGrpSpPr>
          <p:grpSpPr bwMode="auto">
            <a:xfrm>
              <a:off x="204" y="1690"/>
              <a:ext cx="1382" cy="182"/>
              <a:chOff x="204" y="709"/>
              <a:chExt cx="1382" cy="182"/>
            </a:xfrm>
          </p:grpSpPr>
          <p:sp>
            <p:nvSpPr>
              <p:cNvPr id="71903" name="Rectangle 223"/>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04" name="Rectangle 224"/>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05" name="Rectangle 225"/>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06" name="Rectangle 226"/>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07" name="Rectangle 227"/>
              <p:cNvSpPr>
                <a:spLocks noChangeArrowheads="1"/>
              </p:cNvSpPr>
              <p:nvPr/>
            </p:nvSpPr>
            <p:spPr bwMode="auto">
              <a:xfrm>
                <a:off x="10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08" name="Rectangle 228"/>
              <p:cNvSpPr>
                <a:spLocks noChangeArrowheads="1"/>
              </p:cNvSpPr>
              <p:nvPr/>
            </p:nvSpPr>
            <p:spPr bwMode="auto">
              <a:xfrm>
                <a:off x="1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pPr algn="ctr"/>
                <a:endParaRPr lang="en-US"/>
              </a:p>
            </p:txBody>
          </p:sp>
          <p:sp>
            <p:nvSpPr>
              <p:cNvPr id="71909" name="Rectangle 229"/>
              <p:cNvSpPr>
                <a:spLocks noChangeArrowheads="1"/>
              </p:cNvSpPr>
              <p:nvPr/>
            </p:nvSpPr>
            <p:spPr bwMode="auto">
              <a:xfrm>
                <a:off x="14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a:t>7</a:t>
                </a:r>
                <a:endParaRPr lang="en-GB"/>
              </a:p>
            </p:txBody>
          </p:sp>
        </p:grpSp>
        <p:grpSp>
          <p:nvGrpSpPr>
            <p:cNvPr id="71682" name="Group 230"/>
            <p:cNvGrpSpPr>
              <a:grpSpLocks/>
            </p:cNvGrpSpPr>
            <p:nvPr/>
          </p:nvGrpSpPr>
          <p:grpSpPr bwMode="auto">
            <a:xfrm>
              <a:off x="204" y="1887"/>
              <a:ext cx="1382" cy="182"/>
              <a:chOff x="204" y="709"/>
              <a:chExt cx="1382" cy="182"/>
            </a:xfrm>
          </p:grpSpPr>
          <p:sp>
            <p:nvSpPr>
              <p:cNvPr id="71911" name="Rectangle 231"/>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12" name="Rectangle 232"/>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13" name="Rectangle 233"/>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14" name="Rectangle 234"/>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15" name="Rectangle 235"/>
              <p:cNvSpPr>
                <a:spLocks noChangeArrowheads="1"/>
              </p:cNvSpPr>
              <p:nvPr/>
            </p:nvSpPr>
            <p:spPr bwMode="auto">
              <a:xfrm>
                <a:off x="10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16" name="Rectangle 236"/>
              <p:cNvSpPr>
                <a:spLocks noChangeArrowheads="1"/>
              </p:cNvSpPr>
              <p:nvPr/>
            </p:nvSpPr>
            <p:spPr bwMode="auto">
              <a:xfrm>
                <a:off x="1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17" name="Rectangle 237"/>
              <p:cNvSpPr>
                <a:spLocks noChangeArrowheads="1"/>
              </p:cNvSpPr>
              <p:nvPr/>
            </p:nvSpPr>
            <p:spPr bwMode="auto">
              <a:xfrm>
                <a:off x="1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grpSp>
      </p:grpSp>
      <p:grpSp>
        <p:nvGrpSpPr>
          <p:cNvPr id="71683" name="Group 238"/>
          <p:cNvGrpSpPr>
            <a:grpSpLocks/>
          </p:cNvGrpSpPr>
          <p:nvPr/>
        </p:nvGrpSpPr>
        <p:grpSpPr bwMode="auto">
          <a:xfrm>
            <a:off x="6553200" y="3616219"/>
            <a:ext cx="2193925" cy="2159000"/>
            <a:chOff x="204" y="709"/>
            <a:chExt cx="1382" cy="1360"/>
          </a:xfrm>
        </p:grpSpPr>
        <p:grpSp>
          <p:nvGrpSpPr>
            <p:cNvPr id="71692" name="Group 239"/>
            <p:cNvGrpSpPr>
              <a:grpSpLocks/>
            </p:cNvGrpSpPr>
            <p:nvPr/>
          </p:nvGrpSpPr>
          <p:grpSpPr bwMode="auto">
            <a:xfrm>
              <a:off x="204" y="709"/>
              <a:ext cx="1382" cy="182"/>
              <a:chOff x="204" y="709"/>
              <a:chExt cx="1382" cy="182"/>
            </a:xfrm>
          </p:grpSpPr>
          <p:sp>
            <p:nvSpPr>
              <p:cNvPr id="71920" name="Rectangle 240"/>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21" name="Rectangle 241"/>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22" name="Rectangle 242"/>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23" name="Rectangle 243"/>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24" name="Rectangle 244"/>
              <p:cNvSpPr>
                <a:spLocks noChangeArrowheads="1"/>
              </p:cNvSpPr>
              <p:nvPr/>
            </p:nvSpPr>
            <p:spPr bwMode="auto">
              <a:xfrm>
                <a:off x="10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25" name="Rectangle 245"/>
              <p:cNvSpPr>
                <a:spLocks noChangeArrowheads="1"/>
              </p:cNvSpPr>
              <p:nvPr/>
            </p:nvSpPr>
            <p:spPr bwMode="auto">
              <a:xfrm>
                <a:off x="1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26" name="Rectangle 246"/>
              <p:cNvSpPr>
                <a:spLocks noChangeArrowheads="1"/>
              </p:cNvSpPr>
              <p:nvPr/>
            </p:nvSpPr>
            <p:spPr bwMode="auto">
              <a:xfrm>
                <a:off x="1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grpSp>
        <p:grpSp>
          <p:nvGrpSpPr>
            <p:cNvPr id="71693" name="Group 247"/>
            <p:cNvGrpSpPr>
              <a:grpSpLocks/>
            </p:cNvGrpSpPr>
            <p:nvPr/>
          </p:nvGrpSpPr>
          <p:grpSpPr bwMode="auto">
            <a:xfrm>
              <a:off x="204" y="905"/>
              <a:ext cx="1382" cy="182"/>
              <a:chOff x="204" y="709"/>
              <a:chExt cx="1382" cy="182"/>
            </a:xfrm>
          </p:grpSpPr>
          <p:sp>
            <p:nvSpPr>
              <p:cNvPr id="71928" name="Rectangle 248"/>
              <p:cNvSpPr>
                <a:spLocks noChangeArrowheads="1"/>
              </p:cNvSpPr>
              <p:nvPr/>
            </p:nvSpPr>
            <p:spPr bwMode="auto">
              <a:xfrm>
                <a:off x="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29" name="Rectangle 249"/>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30" name="Rectangle 250"/>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31" name="Rectangle 251"/>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32" name="Rectangle 252"/>
              <p:cNvSpPr>
                <a:spLocks noChangeArrowheads="1"/>
              </p:cNvSpPr>
              <p:nvPr/>
            </p:nvSpPr>
            <p:spPr bwMode="auto">
              <a:xfrm>
                <a:off x="10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33" name="Rectangle 253"/>
              <p:cNvSpPr>
                <a:spLocks noChangeArrowheads="1"/>
              </p:cNvSpPr>
              <p:nvPr/>
            </p:nvSpPr>
            <p:spPr bwMode="auto">
              <a:xfrm>
                <a:off x="1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pPr algn="ctr"/>
                <a:endParaRPr lang="en-US"/>
              </a:p>
            </p:txBody>
          </p:sp>
          <p:sp>
            <p:nvSpPr>
              <p:cNvPr id="71934" name="Rectangle 254"/>
              <p:cNvSpPr>
                <a:spLocks noChangeArrowheads="1"/>
              </p:cNvSpPr>
              <p:nvPr/>
            </p:nvSpPr>
            <p:spPr bwMode="auto">
              <a:xfrm>
                <a:off x="1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pPr algn="ctr"/>
                <a:endParaRPr lang="en-US"/>
              </a:p>
            </p:txBody>
          </p:sp>
        </p:grpSp>
        <p:grpSp>
          <p:nvGrpSpPr>
            <p:cNvPr id="71701" name="Group 255"/>
            <p:cNvGrpSpPr>
              <a:grpSpLocks/>
            </p:cNvGrpSpPr>
            <p:nvPr/>
          </p:nvGrpSpPr>
          <p:grpSpPr bwMode="auto">
            <a:xfrm>
              <a:off x="204" y="1101"/>
              <a:ext cx="1382" cy="182"/>
              <a:chOff x="204" y="709"/>
              <a:chExt cx="1382" cy="182"/>
            </a:xfrm>
          </p:grpSpPr>
          <p:sp>
            <p:nvSpPr>
              <p:cNvPr id="71936" name="Rectangle 256"/>
              <p:cNvSpPr>
                <a:spLocks noChangeArrowheads="1"/>
              </p:cNvSpPr>
              <p:nvPr/>
            </p:nvSpPr>
            <p:spPr bwMode="auto">
              <a:xfrm>
                <a:off x="2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dirty="0"/>
                  <a:t>5</a:t>
                </a:r>
                <a:endParaRPr lang="en-GB" dirty="0"/>
              </a:p>
            </p:txBody>
          </p:sp>
          <p:sp>
            <p:nvSpPr>
              <p:cNvPr id="71937" name="Rectangle 257"/>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38" name="Rectangle 258"/>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39" name="Rectangle 259"/>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40" name="Rectangle 260"/>
              <p:cNvSpPr>
                <a:spLocks noChangeArrowheads="1"/>
              </p:cNvSpPr>
              <p:nvPr/>
            </p:nvSpPr>
            <p:spPr bwMode="auto">
              <a:xfrm>
                <a:off x="10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41" name="Rectangle 261"/>
              <p:cNvSpPr>
                <a:spLocks noChangeArrowheads="1"/>
              </p:cNvSpPr>
              <p:nvPr/>
            </p:nvSpPr>
            <p:spPr bwMode="auto">
              <a:xfrm>
                <a:off x="1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pPr algn="ctr"/>
                <a:endParaRPr lang="en-US"/>
              </a:p>
            </p:txBody>
          </p:sp>
          <p:sp>
            <p:nvSpPr>
              <p:cNvPr id="71942" name="Rectangle 262"/>
              <p:cNvSpPr>
                <a:spLocks noChangeArrowheads="1"/>
              </p:cNvSpPr>
              <p:nvPr/>
            </p:nvSpPr>
            <p:spPr bwMode="auto">
              <a:xfrm>
                <a:off x="1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pPr algn="ctr"/>
                <a:endParaRPr lang="en-US"/>
              </a:p>
            </p:txBody>
          </p:sp>
        </p:grpSp>
        <p:grpSp>
          <p:nvGrpSpPr>
            <p:cNvPr id="71709" name="Group 263"/>
            <p:cNvGrpSpPr>
              <a:grpSpLocks/>
            </p:cNvGrpSpPr>
            <p:nvPr/>
          </p:nvGrpSpPr>
          <p:grpSpPr bwMode="auto">
            <a:xfrm>
              <a:off x="204" y="1298"/>
              <a:ext cx="1382" cy="182"/>
              <a:chOff x="204" y="709"/>
              <a:chExt cx="1382" cy="182"/>
            </a:xfrm>
          </p:grpSpPr>
          <p:sp>
            <p:nvSpPr>
              <p:cNvPr id="71944" name="Rectangle 264"/>
              <p:cNvSpPr>
                <a:spLocks noChangeArrowheads="1"/>
              </p:cNvSpPr>
              <p:nvPr/>
            </p:nvSpPr>
            <p:spPr bwMode="auto">
              <a:xfrm>
                <a:off x="2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a:t>1</a:t>
                </a:r>
                <a:endParaRPr lang="en-GB"/>
              </a:p>
            </p:txBody>
          </p:sp>
          <p:sp>
            <p:nvSpPr>
              <p:cNvPr id="71945" name="Rectangle 265"/>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pPr algn="ctr"/>
                <a:endParaRPr lang="en-US"/>
              </a:p>
            </p:txBody>
          </p:sp>
          <p:sp>
            <p:nvSpPr>
              <p:cNvPr id="71946" name="Rectangle 266"/>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47" name="Rectangle 267"/>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pPr algn="ctr"/>
                <a:endParaRPr lang="en-US"/>
              </a:p>
            </p:txBody>
          </p:sp>
          <p:sp>
            <p:nvSpPr>
              <p:cNvPr id="71948" name="Rectangle 268"/>
              <p:cNvSpPr>
                <a:spLocks noChangeArrowheads="1"/>
              </p:cNvSpPr>
              <p:nvPr/>
            </p:nvSpPr>
            <p:spPr bwMode="auto">
              <a:xfrm>
                <a:off x="10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pPr algn="ctr"/>
                <a:endParaRPr lang="en-US"/>
              </a:p>
            </p:txBody>
          </p:sp>
          <p:sp>
            <p:nvSpPr>
              <p:cNvPr id="71949" name="Rectangle 269"/>
              <p:cNvSpPr>
                <a:spLocks noChangeArrowheads="1"/>
              </p:cNvSpPr>
              <p:nvPr/>
            </p:nvSpPr>
            <p:spPr bwMode="auto">
              <a:xfrm>
                <a:off x="1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pPr algn="ctr"/>
                <a:endParaRPr lang="en-US"/>
              </a:p>
            </p:txBody>
          </p:sp>
          <p:sp>
            <p:nvSpPr>
              <p:cNvPr id="71950" name="Rectangle 270"/>
              <p:cNvSpPr>
                <a:spLocks noChangeArrowheads="1"/>
              </p:cNvSpPr>
              <p:nvPr/>
            </p:nvSpPr>
            <p:spPr bwMode="auto">
              <a:xfrm>
                <a:off x="1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pPr algn="ctr"/>
                <a:endParaRPr lang="en-US"/>
              </a:p>
            </p:txBody>
          </p:sp>
        </p:grpSp>
        <p:grpSp>
          <p:nvGrpSpPr>
            <p:cNvPr id="71717" name="Group 271"/>
            <p:cNvGrpSpPr>
              <a:grpSpLocks/>
            </p:cNvGrpSpPr>
            <p:nvPr/>
          </p:nvGrpSpPr>
          <p:grpSpPr bwMode="auto">
            <a:xfrm>
              <a:off x="204" y="1494"/>
              <a:ext cx="1382" cy="182"/>
              <a:chOff x="204" y="709"/>
              <a:chExt cx="1382" cy="182"/>
            </a:xfrm>
          </p:grpSpPr>
          <p:sp>
            <p:nvSpPr>
              <p:cNvPr id="71952" name="Rectangle 272"/>
              <p:cNvSpPr>
                <a:spLocks noChangeArrowheads="1"/>
              </p:cNvSpPr>
              <p:nvPr/>
            </p:nvSpPr>
            <p:spPr bwMode="auto">
              <a:xfrm>
                <a:off x="204" y="709"/>
                <a:ext cx="182" cy="182"/>
              </a:xfrm>
              <a:prstGeom prst="rect">
                <a:avLst/>
              </a:prstGeom>
              <a:solidFill>
                <a:srgbClr val="FF00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71953" name="Rectangle 273"/>
              <p:cNvSpPr>
                <a:spLocks noChangeArrowheads="1"/>
              </p:cNvSpPr>
              <p:nvPr/>
            </p:nvSpPr>
            <p:spPr bwMode="auto">
              <a:xfrm>
                <a:off x="4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a:t>2</a:t>
                </a:r>
                <a:endParaRPr lang="en-GB"/>
              </a:p>
            </p:txBody>
          </p:sp>
          <p:sp>
            <p:nvSpPr>
              <p:cNvPr id="71954" name="Rectangle 274"/>
              <p:cNvSpPr>
                <a:spLocks noChangeArrowheads="1"/>
              </p:cNvSpPr>
              <p:nvPr/>
            </p:nvSpPr>
            <p:spPr bwMode="auto">
              <a:xfrm>
                <a:off x="6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a:t>6</a:t>
                </a:r>
                <a:endParaRPr lang="en-GB"/>
              </a:p>
            </p:txBody>
          </p:sp>
          <p:sp>
            <p:nvSpPr>
              <p:cNvPr id="71955" name="Rectangle 275"/>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56" name="Rectangle 276"/>
              <p:cNvSpPr>
                <a:spLocks noChangeArrowheads="1"/>
              </p:cNvSpPr>
              <p:nvPr/>
            </p:nvSpPr>
            <p:spPr bwMode="auto">
              <a:xfrm>
                <a:off x="10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57" name="Rectangle 277"/>
              <p:cNvSpPr>
                <a:spLocks noChangeArrowheads="1"/>
              </p:cNvSpPr>
              <p:nvPr/>
            </p:nvSpPr>
            <p:spPr bwMode="auto">
              <a:xfrm>
                <a:off x="12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a:t>8</a:t>
                </a:r>
                <a:endParaRPr lang="en-GB"/>
              </a:p>
            </p:txBody>
          </p:sp>
          <p:sp>
            <p:nvSpPr>
              <p:cNvPr id="71958" name="Rectangle 278"/>
              <p:cNvSpPr>
                <a:spLocks noChangeArrowheads="1"/>
              </p:cNvSpPr>
              <p:nvPr/>
            </p:nvSpPr>
            <p:spPr bwMode="auto">
              <a:xfrm>
                <a:off x="14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a:t>4</a:t>
                </a:r>
                <a:endParaRPr lang="en-GB"/>
              </a:p>
            </p:txBody>
          </p:sp>
        </p:grpSp>
        <p:grpSp>
          <p:nvGrpSpPr>
            <p:cNvPr id="71725" name="Group 279"/>
            <p:cNvGrpSpPr>
              <a:grpSpLocks/>
            </p:cNvGrpSpPr>
            <p:nvPr/>
          </p:nvGrpSpPr>
          <p:grpSpPr bwMode="auto">
            <a:xfrm>
              <a:off x="204" y="1690"/>
              <a:ext cx="1382" cy="182"/>
              <a:chOff x="204" y="709"/>
              <a:chExt cx="1382" cy="182"/>
            </a:xfrm>
          </p:grpSpPr>
          <p:sp>
            <p:nvSpPr>
              <p:cNvPr id="71960" name="Rectangle 280"/>
              <p:cNvSpPr>
                <a:spLocks noChangeArrowheads="1"/>
              </p:cNvSpPr>
              <p:nvPr/>
            </p:nvSpPr>
            <p:spPr bwMode="auto">
              <a:xfrm>
                <a:off x="2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a:t>3</a:t>
                </a:r>
                <a:endParaRPr lang="en-GB"/>
              </a:p>
            </p:txBody>
          </p:sp>
          <p:sp>
            <p:nvSpPr>
              <p:cNvPr id="71961" name="Rectangle 281"/>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62" name="Rectangle 282"/>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63" name="Rectangle 283"/>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64" name="Rectangle 284"/>
              <p:cNvSpPr>
                <a:spLocks noChangeArrowheads="1"/>
              </p:cNvSpPr>
              <p:nvPr/>
            </p:nvSpPr>
            <p:spPr bwMode="auto">
              <a:xfrm>
                <a:off x="10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65" name="Rectangle 285"/>
              <p:cNvSpPr>
                <a:spLocks noChangeArrowheads="1"/>
              </p:cNvSpPr>
              <p:nvPr/>
            </p:nvSpPr>
            <p:spPr bwMode="auto">
              <a:xfrm>
                <a:off x="1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pPr algn="ctr"/>
                <a:endParaRPr lang="en-US"/>
              </a:p>
            </p:txBody>
          </p:sp>
          <p:sp>
            <p:nvSpPr>
              <p:cNvPr id="71966" name="Rectangle 286"/>
              <p:cNvSpPr>
                <a:spLocks noChangeArrowheads="1"/>
              </p:cNvSpPr>
              <p:nvPr/>
            </p:nvSpPr>
            <p:spPr bwMode="auto">
              <a:xfrm>
                <a:off x="1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pPr algn="ctr"/>
                <a:endParaRPr lang="en-US"/>
              </a:p>
            </p:txBody>
          </p:sp>
        </p:grpSp>
        <p:grpSp>
          <p:nvGrpSpPr>
            <p:cNvPr id="71733" name="Group 287"/>
            <p:cNvGrpSpPr>
              <a:grpSpLocks/>
            </p:cNvGrpSpPr>
            <p:nvPr/>
          </p:nvGrpSpPr>
          <p:grpSpPr bwMode="auto">
            <a:xfrm>
              <a:off x="204" y="1887"/>
              <a:ext cx="1382" cy="182"/>
              <a:chOff x="204" y="709"/>
              <a:chExt cx="1382" cy="182"/>
            </a:xfrm>
          </p:grpSpPr>
          <p:sp>
            <p:nvSpPr>
              <p:cNvPr id="71968" name="Rectangle 288"/>
              <p:cNvSpPr>
                <a:spLocks noChangeArrowheads="1"/>
              </p:cNvSpPr>
              <p:nvPr/>
            </p:nvSpPr>
            <p:spPr bwMode="auto">
              <a:xfrm>
                <a:off x="204" y="709"/>
                <a:ext cx="182" cy="182"/>
              </a:xfrm>
              <a:prstGeom prst="rect">
                <a:avLst/>
              </a:prstGeom>
              <a:solidFill>
                <a:srgbClr val="D9D9D9"/>
              </a:solidFill>
              <a:ln w="9525">
                <a:solidFill>
                  <a:schemeClr val="tx1"/>
                </a:solidFill>
                <a:miter lim="800000"/>
                <a:headEnd/>
                <a:tailEnd/>
              </a:ln>
              <a:effectLst/>
            </p:spPr>
            <p:txBody>
              <a:bodyPr wrap="none" anchor="ctr">
                <a:prstTxWarp prst="textNoShape">
                  <a:avLst/>
                </a:prstTxWarp>
              </a:bodyPr>
              <a:lstStyle/>
              <a:p>
                <a:pPr algn="ctr"/>
                <a:r>
                  <a:rPr lang="pl-PL"/>
                  <a:t>7</a:t>
                </a:r>
                <a:endParaRPr lang="en-GB"/>
              </a:p>
            </p:txBody>
          </p:sp>
          <p:sp>
            <p:nvSpPr>
              <p:cNvPr id="71969" name="Rectangle 289"/>
              <p:cNvSpPr>
                <a:spLocks noChangeArrowheads="1"/>
              </p:cNvSpPr>
              <p:nvPr/>
            </p:nvSpPr>
            <p:spPr bwMode="auto">
              <a:xfrm>
                <a:off x="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70" name="Rectangle 290"/>
              <p:cNvSpPr>
                <a:spLocks noChangeArrowheads="1"/>
              </p:cNvSpPr>
              <p:nvPr/>
            </p:nvSpPr>
            <p:spPr bwMode="auto">
              <a:xfrm>
                <a:off x="6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71" name="Rectangle 291"/>
              <p:cNvSpPr>
                <a:spLocks noChangeArrowheads="1"/>
              </p:cNvSpPr>
              <p:nvPr/>
            </p:nvSpPr>
            <p:spPr bwMode="auto">
              <a:xfrm>
                <a:off x="8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72" name="Rectangle 292"/>
              <p:cNvSpPr>
                <a:spLocks noChangeArrowheads="1"/>
              </p:cNvSpPr>
              <p:nvPr/>
            </p:nvSpPr>
            <p:spPr bwMode="auto">
              <a:xfrm>
                <a:off x="10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73" name="Rectangle 293"/>
              <p:cNvSpPr>
                <a:spLocks noChangeArrowheads="1"/>
              </p:cNvSpPr>
              <p:nvPr/>
            </p:nvSpPr>
            <p:spPr bwMode="auto">
              <a:xfrm>
                <a:off x="12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71974" name="Rectangle 294"/>
              <p:cNvSpPr>
                <a:spLocks noChangeArrowheads="1"/>
              </p:cNvSpPr>
              <p:nvPr/>
            </p:nvSpPr>
            <p:spPr bwMode="auto">
              <a:xfrm>
                <a:off x="1404" y="709"/>
                <a:ext cx="182" cy="182"/>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grpSp>
      </p:grpSp>
      <p:grpSp>
        <p:nvGrpSpPr>
          <p:cNvPr id="295" name="Group 180"/>
          <p:cNvGrpSpPr>
            <a:grpSpLocks/>
          </p:cNvGrpSpPr>
          <p:nvPr/>
        </p:nvGrpSpPr>
        <p:grpSpPr bwMode="auto">
          <a:xfrm>
            <a:off x="2959365" y="3614631"/>
            <a:ext cx="1008062" cy="431800"/>
            <a:chOff x="385" y="2205"/>
            <a:chExt cx="635" cy="272"/>
          </a:xfrm>
        </p:grpSpPr>
        <p:sp>
          <p:nvSpPr>
            <p:cNvPr id="296" name="Rectangle 176"/>
            <p:cNvSpPr>
              <a:spLocks noChangeArrowheads="1"/>
            </p:cNvSpPr>
            <p:nvPr/>
          </p:nvSpPr>
          <p:spPr bwMode="auto">
            <a:xfrm>
              <a:off x="385" y="2205"/>
              <a:ext cx="272" cy="272"/>
            </a:xfrm>
            <a:prstGeom prst="rect">
              <a:avLst/>
            </a:prstGeom>
            <a:solidFill>
              <a:srgbClr val="D9D9D9"/>
            </a:solidFill>
            <a:ln w="12700">
              <a:solidFill>
                <a:schemeClr val="tx1"/>
              </a:solidFill>
              <a:miter lim="800000"/>
              <a:headEnd/>
              <a:tailEnd/>
            </a:ln>
            <a:effectLst/>
          </p:spPr>
          <p:txBody>
            <a:bodyPr wrap="none" anchor="ctr">
              <a:prstTxWarp prst="textNoShape">
                <a:avLst/>
              </a:prstTxWarp>
            </a:bodyPr>
            <a:lstStyle/>
            <a:p>
              <a:pPr algn="ctr"/>
              <a:r>
                <a:rPr lang="pl-PL" sz="1600" dirty="0"/>
                <a:t>r0</a:t>
              </a:r>
              <a:endParaRPr lang="en-GB" sz="1600" dirty="0"/>
            </a:p>
          </p:txBody>
        </p:sp>
        <p:sp>
          <p:nvSpPr>
            <p:cNvPr id="297" name="Rectangle 179"/>
            <p:cNvSpPr>
              <a:spLocks noChangeArrowheads="1"/>
            </p:cNvSpPr>
            <p:nvPr/>
          </p:nvSpPr>
          <p:spPr bwMode="auto">
            <a:xfrm>
              <a:off x="748" y="2205"/>
              <a:ext cx="272" cy="272"/>
            </a:xfrm>
            <a:prstGeom prst="rect">
              <a:avLst/>
            </a:prstGeom>
            <a:solidFill>
              <a:srgbClr val="FF0000"/>
            </a:solidFill>
            <a:ln w="12700">
              <a:solidFill>
                <a:schemeClr val="tx1"/>
              </a:solidFill>
              <a:miter lim="800000"/>
              <a:headEnd/>
              <a:tailEnd/>
            </a:ln>
            <a:effectLst/>
          </p:spPr>
          <p:txBody>
            <a:bodyPr wrap="none" anchor="ctr">
              <a:prstTxWarp prst="textNoShape">
                <a:avLst/>
              </a:prstTxWarp>
            </a:bodyPr>
            <a:lstStyle/>
            <a:p>
              <a:pPr algn="ctr"/>
              <a:r>
                <a:rPr lang="en-GB" sz="1400" dirty="0" err="1">
                  <a:solidFill>
                    <a:srgbClr val="FFFFFF"/>
                  </a:solidFill>
                </a:rPr>
                <a:t>w</a:t>
              </a:r>
              <a:r>
                <a:rPr lang="pl-PL" sz="1400" dirty="0">
                  <a:solidFill>
                    <a:srgbClr val="FFFFFF"/>
                  </a:solidFill>
                </a:rPr>
                <a:t>1</a:t>
              </a:r>
              <a:endParaRPr lang="en-GB" sz="1400" dirty="0">
                <a:solidFill>
                  <a:srgbClr val="FFFFFF"/>
                </a:solidFill>
              </a:endParaRPr>
            </a:p>
            <a:p>
              <a:pPr algn="ctr"/>
              <a:r>
                <a:rPr lang="en-GB" sz="1400" dirty="0">
                  <a:solidFill>
                    <a:srgbClr val="FFFFFF"/>
                  </a:solidFill>
                </a:rPr>
                <a:t>r1</a:t>
              </a:r>
            </a:p>
          </p:txBody>
        </p:sp>
      </p:grpSp>
      <p:sp>
        <p:nvSpPr>
          <p:cNvPr id="298" name="Text Box 295"/>
          <p:cNvSpPr txBox="1">
            <a:spLocks noChangeArrowheads="1"/>
          </p:cNvSpPr>
          <p:nvPr/>
        </p:nvSpPr>
        <p:spPr bwMode="auto">
          <a:xfrm>
            <a:off x="905139" y="4541969"/>
            <a:ext cx="3062288" cy="1631216"/>
          </a:xfrm>
          <a:prstGeom prst="rect">
            <a:avLst/>
          </a:prstGeom>
          <a:noFill/>
          <a:ln w="9525">
            <a:noFill/>
            <a:miter lim="800000"/>
            <a:headEnd/>
            <a:tailEnd/>
          </a:ln>
          <a:effectLst/>
        </p:spPr>
        <p:txBody>
          <a:bodyPr>
            <a:prstTxWarp prst="textNoShape">
              <a:avLst/>
            </a:prstTxWarp>
            <a:spAutoFit/>
          </a:bodyPr>
          <a:lstStyle/>
          <a:p>
            <a:r>
              <a:rPr lang="en-US" sz="2000" dirty="0" smtClean="0"/>
              <a:t>The </a:t>
            </a:r>
            <a:r>
              <a:rPr lang="en-US" sz="2000" dirty="0" smtClean="0">
                <a:solidFill>
                  <a:srgbClr val="FF0000"/>
                </a:solidFill>
              </a:rPr>
              <a:t>base cell </a:t>
            </a:r>
            <a:r>
              <a:rPr lang="en-US" sz="2000" dirty="0" smtClean="0"/>
              <a:t>is written at the beginning of each cycle comprising four read operations, and is read after this cycle</a:t>
            </a:r>
            <a:endParaRPr lang="en-US" sz="2000" dirty="0"/>
          </a:p>
        </p:txBody>
      </p:sp>
      <p:sp>
        <p:nvSpPr>
          <p:cNvPr id="299" name="Text Box 105"/>
          <p:cNvSpPr txBox="1">
            <a:spLocks noChangeArrowheads="1"/>
          </p:cNvSpPr>
          <p:nvPr/>
        </p:nvSpPr>
        <p:spPr bwMode="auto">
          <a:xfrm>
            <a:off x="5536947" y="5773075"/>
            <a:ext cx="3265129" cy="400110"/>
          </a:xfrm>
          <a:prstGeom prst="rect">
            <a:avLst/>
          </a:prstGeom>
          <a:noFill/>
          <a:ln w="9525">
            <a:noFill/>
            <a:miter lim="800000"/>
            <a:headEnd/>
            <a:tailEnd/>
          </a:ln>
          <a:effectLst/>
        </p:spPr>
        <p:txBody>
          <a:bodyPr wrap="square">
            <a:prstTxWarp prst="textNoShape">
              <a:avLst/>
            </a:prstTxWarp>
            <a:spAutoFit/>
          </a:bodyPr>
          <a:lstStyle/>
          <a:p>
            <a:pPr algn="r"/>
            <a:r>
              <a:rPr lang="en-US" sz="2000" dirty="0" smtClean="0"/>
              <a:t>Repeat for inverted values</a:t>
            </a:r>
            <a:endParaRPr lang="en-US" sz="20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dirty="0" smtClean="0"/>
              <a:t>Testing for pattern-sensitive faults</a:t>
            </a:r>
            <a:endParaRPr lang="en-US" dirty="0"/>
          </a:p>
        </p:txBody>
      </p:sp>
      <p:grpSp>
        <p:nvGrpSpPr>
          <p:cNvPr id="2" name="Group 34"/>
          <p:cNvGrpSpPr>
            <a:grpSpLocks/>
          </p:cNvGrpSpPr>
          <p:nvPr/>
        </p:nvGrpSpPr>
        <p:grpSpPr bwMode="auto">
          <a:xfrm>
            <a:off x="5152266" y="4304144"/>
            <a:ext cx="1609725" cy="1588972"/>
            <a:chOff x="975" y="2976"/>
            <a:chExt cx="1241" cy="1225"/>
          </a:xfrm>
        </p:grpSpPr>
        <p:grpSp>
          <p:nvGrpSpPr>
            <p:cNvPr id="3" name="Group 9"/>
            <p:cNvGrpSpPr>
              <a:grpSpLocks/>
            </p:cNvGrpSpPr>
            <p:nvPr/>
          </p:nvGrpSpPr>
          <p:grpSpPr bwMode="auto">
            <a:xfrm>
              <a:off x="975" y="2976"/>
              <a:ext cx="1241" cy="227"/>
              <a:chOff x="930" y="3067"/>
              <a:chExt cx="1241" cy="227"/>
            </a:xfrm>
          </p:grpSpPr>
          <p:sp>
            <p:nvSpPr>
              <p:cNvPr id="93" name="Rectangle 4"/>
              <p:cNvSpPr>
                <a:spLocks noChangeArrowheads="1"/>
              </p:cNvSpPr>
              <p:nvPr/>
            </p:nvSpPr>
            <p:spPr bwMode="auto">
              <a:xfrm>
                <a:off x="930"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94" name="Rectangle 5"/>
              <p:cNvSpPr>
                <a:spLocks noChangeArrowheads="1"/>
              </p:cNvSpPr>
              <p:nvPr/>
            </p:nvSpPr>
            <p:spPr bwMode="auto">
              <a:xfrm>
                <a:off x="1183"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95" name="Rectangle 6"/>
              <p:cNvSpPr>
                <a:spLocks noChangeArrowheads="1"/>
              </p:cNvSpPr>
              <p:nvPr/>
            </p:nvSpPr>
            <p:spPr bwMode="auto">
              <a:xfrm>
                <a:off x="1437"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96" name="Rectangle 7"/>
              <p:cNvSpPr>
                <a:spLocks noChangeArrowheads="1"/>
              </p:cNvSpPr>
              <p:nvPr/>
            </p:nvSpPr>
            <p:spPr bwMode="auto">
              <a:xfrm>
                <a:off x="1690"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97" name="Rectangle 8"/>
              <p:cNvSpPr>
                <a:spLocks noChangeArrowheads="1"/>
              </p:cNvSpPr>
              <p:nvPr/>
            </p:nvSpPr>
            <p:spPr bwMode="auto">
              <a:xfrm>
                <a:off x="1944"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4" name="Group 10"/>
            <p:cNvGrpSpPr>
              <a:grpSpLocks/>
            </p:cNvGrpSpPr>
            <p:nvPr/>
          </p:nvGrpSpPr>
          <p:grpSpPr bwMode="auto">
            <a:xfrm>
              <a:off x="975" y="3225"/>
              <a:ext cx="1241" cy="227"/>
              <a:chOff x="930" y="3067"/>
              <a:chExt cx="1241" cy="227"/>
            </a:xfrm>
          </p:grpSpPr>
          <p:sp>
            <p:nvSpPr>
              <p:cNvPr id="88" name="Rectangle 11"/>
              <p:cNvSpPr>
                <a:spLocks noChangeArrowheads="1"/>
              </p:cNvSpPr>
              <p:nvPr/>
            </p:nvSpPr>
            <p:spPr bwMode="auto">
              <a:xfrm>
                <a:off x="930"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89" name="Rectangle 12"/>
              <p:cNvSpPr>
                <a:spLocks noChangeArrowheads="1"/>
              </p:cNvSpPr>
              <p:nvPr/>
            </p:nvSpPr>
            <p:spPr bwMode="auto">
              <a:xfrm>
                <a:off x="1183"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90" name="Rectangle 13"/>
              <p:cNvSpPr>
                <a:spLocks noChangeArrowheads="1"/>
              </p:cNvSpPr>
              <p:nvPr/>
            </p:nvSpPr>
            <p:spPr bwMode="auto">
              <a:xfrm>
                <a:off x="1437" y="3067"/>
                <a:ext cx="227" cy="227"/>
              </a:xfrm>
              <a:prstGeom prst="rect">
                <a:avLst/>
              </a:prstGeom>
              <a:solidFill>
                <a:srgbClr val="D9D9D9"/>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91" name="Rectangle 14"/>
              <p:cNvSpPr>
                <a:spLocks noChangeArrowheads="1"/>
              </p:cNvSpPr>
              <p:nvPr/>
            </p:nvSpPr>
            <p:spPr bwMode="auto">
              <a:xfrm>
                <a:off x="1690"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92" name="Rectangle 15"/>
              <p:cNvSpPr>
                <a:spLocks noChangeArrowheads="1"/>
              </p:cNvSpPr>
              <p:nvPr/>
            </p:nvSpPr>
            <p:spPr bwMode="auto">
              <a:xfrm>
                <a:off x="1944"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5" name="Group 16"/>
            <p:cNvGrpSpPr>
              <a:grpSpLocks/>
            </p:cNvGrpSpPr>
            <p:nvPr/>
          </p:nvGrpSpPr>
          <p:grpSpPr bwMode="auto">
            <a:xfrm>
              <a:off x="975" y="3475"/>
              <a:ext cx="1241" cy="227"/>
              <a:chOff x="930" y="3067"/>
              <a:chExt cx="1241" cy="227"/>
            </a:xfrm>
          </p:grpSpPr>
          <p:sp>
            <p:nvSpPr>
              <p:cNvPr id="83" name="Rectangle 17"/>
              <p:cNvSpPr>
                <a:spLocks noChangeArrowheads="1"/>
              </p:cNvSpPr>
              <p:nvPr/>
            </p:nvSpPr>
            <p:spPr bwMode="auto">
              <a:xfrm>
                <a:off x="930"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84" name="Rectangle 18"/>
              <p:cNvSpPr>
                <a:spLocks noChangeArrowheads="1"/>
              </p:cNvSpPr>
              <p:nvPr/>
            </p:nvSpPr>
            <p:spPr bwMode="auto">
              <a:xfrm>
                <a:off x="1183" y="3067"/>
                <a:ext cx="227" cy="227"/>
              </a:xfrm>
              <a:prstGeom prst="rect">
                <a:avLst/>
              </a:prstGeom>
              <a:solidFill>
                <a:srgbClr val="D9D9D9"/>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85" name="Rectangle 19"/>
              <p:cNvSpPr>
                <a:spLocks noChangeArrowheads="1"/>
              </p:cNvSpPr>
              <p:nvPr/>
            </p:nvSpPr>
            <p:spPr bwMode="auto">
              <a:xfrm>
                <a:off x="1437" y="3067"/>
                <a:ext cx="227" cy="227"/>
              </a:xfrm>
              <a:prstGeom prst="rect">
                <a:avLst/>
              </a:prstGeom>
              <a:solidFill>
                <a:srgbClr val="FF0000"/>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86" name="Rectangle 20"/>
              <p:cNvSpPr>
                <a:spLocks noChangeArrowheads="1"/>
              </p:cNvSpPr>
              <p:nvPr/>
            </p:nvSpPr>
            <p:spPr bwMode="auto">
              <a:xfrm>
                <a:off x="1690" y="3067"/>
                <a:ext cx="227" cy="227"/>
              </a:xfrm>
              <a:prstGeom prst="rect">
                <a:avLst/>
              </a:prstGeom>
              <a:solidFill>
                <a:srgbClr val="D9D9D9"/>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87" name="Rectangle 21"/>
              <p:cNvSpPr>
                <a:spLocks noChangeArrowheads="1"/>
              </p:cNvSpPr>
              <p:nvPr/>
            </p:nvSpPr>
            <p:spPr bwMode="auto">
              <a:xfrm>
                <a:off x="1944"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6" name="Group 22"/>
            <p:cNvGrpSpPr>
              <a:grpSpLocks/>
            </p:cNvGrpSpPr>
            <p:nvPr/>
          </p:nvGrpSpPr>
          <p:grpSpPr bwMode="auto">
            <a:xfrm>
              <a:off x="975" y="3724"/>
              <a:ext cx="1241" cy="227"/>
              <a:chOff x="930" y="3067"/>
              <a:chExt cx="1241" cy="227"/>
            </a:xfrm>
          </p:grpSpPr>
          <p:sp>
            <p:nvSpPr>
              <p:cNvPr id="78" name="Rectangle 23"/>
              <p:cNvSpPr>
                <a:spLocks noChangeArrowheads="1"/>
              </p:cNvSpPr>
              <p:nvPr/>
            </p:nvSpPr>
            <p:spPr bwMode="auto">
              <a:xfrm>
                <a:off x="930"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79" name="Rectangle 24"/>
              <p:cNvSpPr>
                <a:spLocks noChangeArrowheads="1"/>
              </p:cNvSpPr>
              <p:nvPr/>
            </p:nvSpPr>
            <p:spPr bwMode="auto">
              <a:xfrm>
                <a:off x="1183"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80" name="Rectangle 25"/>
              <p:cNvSpPr>
                <a:spLocks noChangeArrowheads="1"/>
              </p:cNvSpPr>
              <p:nvPr/>
            </p:nvSpPr>
            <p:spPr bwMode="auto">
              <a:xfrm>
                <a:off x="1437" y="3067"/>
                <a:ext cx="227" cy="227"/>
              </a:xfrm>
              <a:prstGeom prst="rect">
                <a:avLst/>
              </a:prstGeom>
              <a:solidFill>
                <a:srgbClr val="D9D9D9"/>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81" name="Rectangle 26"/>
              <p:cNvSpPr>
                <a:spLocks noChangeArrowheads="1"/>
              </p:cNvSpPr>
              <p:nvPr/>
            </p:nvSpPr>
            <p:spPr bwMode="auto">
              <a:xfrm>
                <a:off x="1690"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82" name="Rectangle 27"/>
              <p:cNvSpPr>
                <a:spLocks noChangeArrowheads="1"/>
              </p:cNvSpPr>
              <p:nvPr/>
            </p:nvSpPr>
            <p:spPr bwMode="auto">
              <a:xfrm>
                <a:off x="1944"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7" name="Group 28"/>
            <p:cNvGrpSpPr>
              <a:grpSpLocks/>
            </p:cNvGrpSpPr>
            <p:nvPr/>
          </p:nvGrpSpPr>
          <p:grpSpPr bwMode="auto">
            <a:xfrm>
              <a:off x="975" y="3974"/>
              <a:ext cx="1241" cy="227"/>
              <a:chOff x="930" y="3067"/>
              <a:chExt cx="1241" cy="227"/>
            </a:xfrm>
          </p:grpSpPr>
          <p:sp>
            <p:nvSpPr>
              <p:cNvPr id="73" name="Rectangle 29"/>
              <p:cNvSpPr>
                <a:spLocks noChangeArrowheads="1"/>
              </p:cNvSpPr>
              <p:nvPr/>
            </p:nvSpPr>
            <p:spPr bwMode="auto">
              <a:xfrm>
                <a:off x="930"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74" name="Rectangle 30"/>
              <p:cNvSpPr>
                <a:spLocks noChangeArrowheads="1"/>
              </p:cNvSpPr>
              <p:nvPr/>
            </p:nvSpPr>
            <p:spPr bwMode="auto">
              <a:xfrm>
                <a:off x="1183"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75" name="Rectangle 31"/>
              <p:cNvSpPr>
                <a:spLocks noChangeArrowheads="1"/>
              </p:cNvSpPr>
              <p:nvPr/>
            </p:nvSpPr>
            <p:spPr bwMode="auto">
              <a:xfrm>
                <a:off x="1437"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76" name="Rectangle 32"/>
              <p:cNvSpPr>
                <a:spLocks noChangeArrowheads="1"/>
              </p:cNvSpPr>
              <p:nvPr/>
            </p:nvSpPr>
            <p:spPr bwMode="auto">
              <a:xfrm>
                <a:off x="1690"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77" name="Rectangle 33"/>
              <p:cNvSpPr>
                <a:spLocks noChangeArrowheads="1"/>
              </p:cNvSpPr>
              <p:nvPr/>
            </p:nvSpPr>
            <p:spPr bwMode="auto">
              <a:xfrm>
                <a:off x="1944"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grpSp>
        <p:nvGrpSpPr>
          <p:cNvPr id="8" name="Group 35"/>
          <p:cNvGrpSpPr>
            <a:grpSpLocks/>
          </p:cNvGrpSpPr>
          <p:nvPr/>
        </p:nvGrpSpPr>
        <p:grpSpPr bwMode="auto">
          <a:xfrm>
            <a:off x="7077074" y="4304144"/>
            <a:ext cx="1609726" cy="1588972"/>
            <a:chOff x="975" y="2976"/>
            <a:chExt cx="1241" cy="1225"/>
          </a:xfrm>
        </p:grpSpPr>
        <p:grpSp>
          <p:nvGrpSpPr>
            <p:cNvPr id="9" name="Group 36"/>
            <p:cNvGrpSpPr>
              <a:grpSpLocks/>
            </p:cNvGrpSpPr>
            <p:nvPr/>
          </p:nvGrpSpPr>
          <p:grpSpPr bwMode="auto">
            <a:xfrm>
              <a:off x="975" y="2976"/>
              <a:ext cx="1241" cy="227"/>
              <a:chOff x="930" y="3067"/>
              <a:chExt cx="1241" cy="227"/>
            </a:xfrm>
          </p:grpSpPr>
          <p:sp>
            <p:nvSpPr>
              <p:cNvPr id="124" name="Rectangle 37"/>
              <p:cNvSpPr>
                <a:spLocks noChangeArrowheads="1"/>
              </p:cNvSpPr>
              <p:nvPr/>
            </p:nvSpPr>
            <p:spPr bwMode="auto">
              <a:xfrm>
                <a:off x="930"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25" name="Rectangle 38"/>
              <p:cNvSpPr>
                <a:spLocks noChangeArrowheads="1"/>
              </p:cNvSpPr>
              <p:nvPr/>
            </p:nvSpPr>
            <p:spPr bwMode="auto">
              <a:xfrm>
                <a:off x="1183"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26" name="Rectangle 39"/>
              <p:cNvSpPr>
                <a:spLocks noChangeArrowheads="1"/>
              </p:cNvSpPr>
              <p:nvPr/>
            </p:nvSpPr>
            <p:spPr bwMode="auto">
              <a:xfrm>
                <a:off x="1437"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27" name="Rectangle 40"/>
              <p:cNvSpPr>
                <a:spLocks noChangeArrowheads="1"/>
              </p:cNvSpPr>
              <p:nvPr/>
            </p:nvSpPr>
            <p:spPr bwMode="auto">
              <a:xfrm>
                <a:off x="1690"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28" name="Rectangle 41"/>
              <p:cNvSpPr>
                <a:spLocks noChangeArrowheads="1"/>
              </p:cNvSpPr>
              <p:nvPr/>
            </p:nvSpPr>
            <p:spPr bwMode="auto">
              <a:xfrm>
                <a:off x="1944"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10" name="Group 42"/>
            <p:cNvGrpSpPr>
              <a:grpSpLocks/>
            </p:cNvGrpSpPr>
            <p:nvPr/>
          </p:nvGrpSpPr>
          <p:grpSpPr bwMode="auto">
            <a:xfrm>
              <a:off x="975" y="3225"/>
              <a:ext cx="1241" cy="227"/>
              <a:chOff x="930" y="3067"/>
              <a:chExt cx="1241" cy="227"/>
            </a:xfrm>
          </p:grpSpPr>
          <p:sp>
            <p:nvSpPr>
              <p:cNvPr id="119" name="Rectangle 43"/>
              <p:cNvSpPr>
                <a:spLocks noChangeArrowheads="1"/>
              </p:cNvSpPr>
              <p:nvPr/>
            </p:nvSpPr>
            <p:spPr bwMode="auto">
              <a:xfrm>
                <a:off x="930"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20" name="Rectangle 44"/>
              <p:cNvSpPr>
                <a:spLocks noChangeArrowheads="1"/>
              </p:cNvSpPr>
              <p:nvPr/>
            </p:nvSpPr>
            <p:spPr bwMode="auto">
              <a:xfrm>
                <a:off x="1183" y="3067"/>
                <a:ext cx="227" cy="227"/>
              </a:xfrm>
              <a:prstGeom prst="rect">
                <a:avLst/>
              </a:prstGeom>
              <a:solidFill>
                <a:srgbClr val="D9D9D9"/>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21" name="Rectangle 45"/>
              <p:cNvSpPr>
                <a:spLocks noChangeArrowheads="1"/>
              </p:cNvSpPr>
              <p:nvPr/>
            </p:nvSpPr>
            <p:spPr bwMode="auto">
              <a:xfrm>
                <a:off x="1437" y="3067"/>
                <a:ext cx="227" cy="227"/>
              </a:xfrm>
              <a:prstGeom prst="rect">
                <a:avLst/>
              </a:prstGeom>
              <a:solidFill>
                <a:srgbClr val="D9D9D9"/>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22" name="Rectangle 46"/>
              <p:cNvSpPr>
                <a:spLocks noChangeArrowheads="1"/>
              </p:cNvSpPr>
              <p:nvPr/>
            </p:nvSpPr>
            <p:spPr bwMode="auto">
              <a:xfrm>
                <a:off x="1690" y="3067"/>
                <a:ext cx="227" cy="227"/>
              </a:xfrm>
              <a:prstGeom prst="rect">
                <a:avLst/>
              </a:prstGeom>
              <a:solidFill>
                <a:srgbClr val="D9D9D9"/>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23" name="Rectangle 47"/>
              <p:cNvSpPr>
                <a:spLocks noChangeArrowheads="1"/>
              </p:cNvSpPr>
              <p:nvPr/>
            </p:nvSpPr>
            <p:spPr bwMode="auto">
              <a:xfrm>
                <a:off x="1944"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11" name="Group 48"/>
            <p:cNvGrpSpPr>
              <a:grpSpLocks/>
            </p:cNvGrpSpPr>
            <p:nvPr/>
          </p:nvGrpSpPr>
          <p:grpSpPr bwMode="auto">
            <a:xfrm>
              <a:off x="975" y="3475"/>
              <a:ext cx="1241" cy="227"/>
              <a:chOff x="930" y="3067"/>
              <a:chExt cx="1241" cy="227"/>
            </a:xfrm>
          </p:grpSpPr>
          <p:sp>
            <p:nvSpPr>
              <p:cNvPr id="114" name="Rectangle 49"/>
              <p:cNvSpPr>
                <a:spLocks noChangeArrowheads="1"/>
              </p:cNvSpPr>
              <p:nvPr/>
            </p:nvSpPr>
            <p:spPr bwMode="auto">
              <a:xfrm>
                <a:off x="930"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15" name="Rectangle 50"/>
              <p:cNvSpPr>
                <a:spLocks noChangeArrowheads="1"/>
              </p:cNvSpPr>
              <p:nvPr/>
            </p:nvSpPr>
            <p:spPr bwMode="auto">
              <a:xfrm>
                <a:off x="1183" y="3067"/>
                <a:ext cx="227" cy="227"/>
              </a:xfrm>
              <a:prstGeom prst="rect">
                <a:avLst/>
              </a:prstGeom>
              <a:solidFill>
                <a:srgbClr val="D9D9D9"/>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16" name="Rectangle 51"/>
              <p:cNvSpPr>
                <a:spLocks noChangeArrowheads="1"/>
              </p:cNvSpPr>
              <p:nvPr/>
            </p:nvSpPr>
            <p:spPr bwMode="auto">
              <a:xfrm>
                <a:off x="1437" y="3067"/>
                <a:ext cx="227" cy="227"/>
              </a:xfrm>
              <a:prstGeom prst="rect">
                <a:avLst/>
              </a:prstGeom>
              <a:solidFill>
                <a:srgbClr val="FF0000"/>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17" name="Rectangle 52"/>
              <p:cNvSpPr>
                <a:spLocks noChangeArrowheads="1"/>
              </p:cNvSpPr>
              <p:nvPr/>
            </p:nvSpPr>
            <p:spPr bwMode="auto">
              <a:xfrm>
                <a:off x="1690" y="3067"/>
                <a:ext cx="227" cy="227"/>
              </a:xfrm>
              <a:prstGeom prst="rect">
                <a:avLst/>
              </a:prstGeom>
              <a:solidFill>
                <a:srgbClr val="D9D9D9"/>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18" name="Rectangle 53"/>
              <p:cNvSpPr>
                <a:spLocks noChangeArrowheads="1"/>
              </p:cNvSpPr>
              <p:nvPr/>
            </p:nvSpPr>
            <p:spPr bwMode="auto">
              <a:xfrm>
                <a:off x="1944"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12" name="Group 54"/>
            <p:cNvGrpSpPr>
              <a:grpSpLocks/>
            </p:cNvGrpSpPr>
            <p:nvPr/>
          </p:nvGrpSpPr>
          <p:grpSpPr bwMode="auto">
            <a:xfrm>
              <a:off x="975" y="3724"/>
              <a:ext cx="1241" cy="227"/>
              <a:chOff x="930" y="3067"/>
              <a:chExt cx="1241" cy="227"/>
            </a:xfrm>
          </p:grpSpPr>
          <p:sp>
            <p:nvSpPr>
              <p:cNvPr id="109" name="Rectangle 55"/>
              <p:cNvSpPr>
                <a:spLocks noChangeArrowheads="1"/>
              </p:cNvSpPr>
              <p:nvPr/>
            </p:nvSpPr>
            <p:spPr bwMode="auto">
              <a:xfrm>
                <a:off x="930"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10" name="Rectangle 56"/>
              <p:cNvSpPr>
                <a:spLocks noChangeArrowheads="1"/>
              </p:cNvSpPr>
              <p:nvPr/>
            </p:nvSpPr>
            <p:spPr bwMode="auto">
              <a:xfrm>
                <a:off x="1183" y="3067"/>
                <a:ext cx="227" cy="227"/>
              </a:xfrm>
              <a:prstGeom prst="rect">
                <a:avLst/>
              </a:prstGeom>
              <a:solidFill>
                <a:srgbClr val="D9D9D9"/>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11" name="Rectangle 57"/>
              <p:cNvSpPr>
                <a:spLocks noChangeArrowheads="1"/>
              </p:cNvSpPr>
              <p:nvPr/>
            </p:nvSpPr>
            <p:spPr bwMode="auto">
              <a:xfrm>
                <a:off x="1437" y="3067"/>
                <a:ext cx="227" cy="227"/>
              </a:xfrm>
              <a:prstGeom prst="rect">
                <a:avLst/>
              </a:prstGeom>
              <a:solidFill>
                <a:srgbClr val="D9D9D9"/>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12" name="Rectangle 58"/>
              <p:cNvSpPr>
                <a:spLocks noChangeArrowheads="1"/>
              </p:cNvSpPr>
              <p:nvPr/>
            </p:nvSpPr>
            <p:spPr bwMode="auto">
              <a:xfrm>
                <a:off x="1690" y="3067"/>
                <a:ext cx="227" cy="227"/>
              </a:xfrm>
              <a:prstGeom prst="rect">
                <a:avLst/>
              </a:prstGeom>
              <a:solidFill>
                <a:srgbClr val="D9D9D9"/>
              </a:solid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13" name="Rectangle 59"/>
              <p:cNvSpPr>
                <a:spLocks noChangeArrowheads="1"/>
              </p:cNvSpPr>
              <p:nvPr/>
            </p:nvSpPr>
            <p:spPr bwMode="auto">
              <a:xfrm>
                <a:off x="1944"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13" name="Group 60"/>
            <p:cNvGrpSpPr>
              <a:grpSpLocks/>
            </p:cNvGrpSpPr>
            <p:nvPr/>
          </p:nvGrpSpPr>
          <p:grpSpPr bwMode="auto">
            <a:xfrm>
              <a:off x="975" y="3974"/>
              <a:ext cx="1241" cy="227"/>
              <a:chOff x="930" y="3067"/>
              <a:chExt cx="1241" cy="227"/>
            </a:xfrm>
          </p:grpSpPr>
          <p:sp>
            <p:nvSpPr>
              <p:cNvPr id="104" name="Rectangle 61"/>
              <p:cNvSpPr>
                <a:spLocks noChangeArrowheads="1"/>
              </p:cNvSpPr>
              <p:nvPr/>
            </p:nvSpPr>
            <p:spPr bwMode="auto">
              <a:xfrm>
                <a:off x="930"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05" name="Rectangle 62"/>
              <p:cNvSpPr>
                <a:spLocks noChangeArrowheads="1"/>
              </p:cNvSpPr>
              <p:nvPr/>
            </p:nvSpPr>
            <p:spPr bwMode="auto">
              <a:xfrm>
                <a:off x="1183"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06" name="Rectangle 63"/>
              <p:cNvSpPr>
                <a:spLocks noChangeArrowheads="1"/>
              </p:cNvSpPr>
              <p:nvPr/>
            </p:nvSpPr>
            <p:spPr bwMode="auto">
              <a:xfrm>
                <a:off x="1437"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07" name="Rectangle 64"/>
              <p:cNvSpPr>
                <a:spLocks noChangeArrowheads="1"/>
              </p:cNvSpPr>
              <p:nvPr/>
            </p:nvSpPr>
            <p:spPr bwMode="auto">
              <a:xfrm>
                <a:off x="1690"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08" name="Rectangle 65"/>
              <p:cNvSpPr>
                <a:spLocks noChangeArrowheads="1"/>
              </p:cNvSpPr>
              <p:nvPr/>
            </p:nvSpPr>
            <p:spPr bwMode="auto">
              <a:xfrm>
                <a:off x="1944" y="3067"/>
                <a:ext cx="227" cy="227"/>
              </a:xfrm>
              <a:prstGeom prst="rect">
                <a:avLst/>
              </a:prstGeom>
              <a:noFill/>
              <a:ln w="127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sp>
        <p:nvSpPr>
          <p:cNvPr id="129" name="Content Placeholder 128"/>
          <p:cNvSpPr>
            <a:spLocks noGrp="1"/>
          </p:cNvSpPr>
          <p:nvPr>
            <p:ph idx="1"/>
          </p:nvPr>
        </p:nvSpPr>
        <p:spPr>
          <a:xfrm>
            <a:off x="676275" y="1449751"/>
            <a:ext cx="8229600" cy="3120435"/>
          </a:xfrm>
        </p:spPr>
        <p:txBody>
          <a:bodyPr/>
          <a:lstStyle/>
          <a:p>
            <a:pPr>
              <a:spcBef>
                <a:spcPts val="600"/>
              </a:spcBef>
            </a:pPr>
            <a:r>
              <a:rPr lang="en-US" dirty="0" smtClean="0"/>
              <a:t>The content of a </a:t>
            </a:r>
            <a:r>
              <a:rPr lang="en-US" dirty="0" smtClean="0">
                <a:solidFill>
                  <a:srgbClr val="FF0000"/>
                </a:solidFill>
              </a:rPr>
              <a:t>base cell</a:t>
            </a:r>
            <a:r>
              <a:rPr lang="en-US" dirty="0" smtClean="0"/>
              <a:t>, or the ability to change that content, is influenced by the content of a group of cells (which is a pattern of 0s and 1s), or changes in this content</a:t>
            </a:r>
          </a:p>
          <a:p>
            <a:pPr>
              <a:spcBef>
                <a:spcPts val="600"/>
              </a:spcBef>
            </a:pPr>
            <a:r>
              <a:rPr lang="en-US" dirty="0" smtClean="0"/>
              <a:t>Tests for neighborhood pattern sensitive faults (NPSF) assume that only the adjacent neighbors are likely to contribute substantially to faulty behavior</a:t>
            </a:r>
          </a:p>
          <a:p>
            <a:pPr>
              <a:spcBef>
                <a:spcPts val="600"/>
              </a:spcBef>
            </a:pPr>
            <a:r>
              <a:rPr lang="en-US" dirty="0" smtClean="0"/>
              <a:t>Two kinds of neighborhood</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dirty="0" smtClean="0"/>
              <a:t>Neighborhood pattern-sensitive faults</a:t>
            </a:r>
            <a:endParaRPr lang="en-US" dirty="0"/>
          </a:p>
        </p:txBody>
      </p:sp>
      <p:sp>
        <p:nvSpPr>
          <p:cNvPr id="62467" name="Rectangle 3"/>
          <p:cNvSpPr>
            <a:spLocks noGrp="1" noChangeArrowheads="1"/>
          </p:cNvSpPr>
          <p:nvPr>
            <p:ph type="body" idx="1"/>
          </p:nvPr>
        </p:nvSpPr>
        <p:spPr>
          <a:xfrm>
            <a:off x="675793" y="1169782"/>
            <a:ext cx="8181975" cy="5032807"/>
          </a:xfrm>
        </p:spPr>
        <p:txBody>
          <a:bodyPr/>
          <a:lstStyle/>
          <a:p>
            <a:r>
              <a:rPr lang="en-US" dirty="0" smtClean="0"/>
              <a:t>Active NPSF (ANPSF) – the base cell changes its content due to a change in one of the neighboring cells while remaining cells keep successive combinations </a:t>
            </a:r>
          </a:p>
          <a:p>
            <a:pPr lvl="1"/>
            <a:r>
              <a:rPr lang="en-US" dirty="0" smtClean="0"/>
              <a:t>each cell must be read in state 0 and in state 1, for all possible changes in the neighborhood pattern</a:t>
            </a:r>
          </a:p>
          <a:p>
            <a:r>
              <a:rPr lang="en-US" dirty="0" smtClean="0"/>
              <a:t>Passive NPSF (PNPSF) – the content of the base cell cannot be changed due to a neighborhood pattern</a:t>
            </a:r>
          </a:p>
          <a:p>
            <a:pPr lvl="1"/>
            <a:r>
              <a:rPr lang="en-US" dirty="0" smtClean="0"/>
              <a:t>each cell must be written and read in state 0 and in state 1, for all permutations of the neighborhood pattern</a:t>
            </a:r>
          </a:p>
          <a:p>
            <a:r>
              <a:rPr lang="en-US" dirty="0" smtClean="0"/>
              <a:t>Static NPSF (SNPSF) – the content of a base cell is forced to a certain state due to a neighborhood pattern</a:t>
            </a:r>
          </a:p>
          <a:p>
            <a:pPr lvl="1"/>
            <a:r>
              <a:rPr lang="en-US" dirty="0" smtClean="0"/>
              <a:t>each cell must be written and read in state 0 and in state 1, for all permutations of the neighborhood pattern</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dirty="0" smtClean="0"/>
              <a:t>General rules</a:t>
            </a:r>
            <a:endParaRPr lang="en-US" dirty="0"/>
          </a:p>
        </p:txBody>
      </p:sp>
      <p:sp>
        <p:nvSpPr>
          <p:cNvPr id="73731" name="Rectangle 3"/>
          <p:cNvSpPr>
            <a:spLocks noGrp="1" noChangeArrowheads="1"/>
          </p:cNvSpPr>
          <p:nvPr>
            <p:ph type="body" idx="1"/>
          </p:nvPr>
        </p:nvSpPr>
        <p:spPr>
          <a:xfrm>
            <a:off x="690074" y="1104862"/>
            <a:ext cx="8148638" cy="5243945"/>
          </a:xfrm>
        </p:spPr>
        <p:txBody>
          <a:bodyPr/>
          <a:lstStyle/>
          <a:p>
            <a:pPr>
              <a:spcBef>
                <a:spcPts val="600"/>
              </a:spcBef>
            </a:pPr>
            <a:r>
              <a:rPr lang="en-US" dirty="0" smtClean="0"/>
              <a:t>Sensitize every fault using the appropriate neighborhood pattern and read the state of the base cell after each sensitizing pattern to detect a fault</a:t>
            </a:r>
          </a:p>
          <a:p>
            <a:r>
              <a:rPr lang="en-US" dirty="0" smtClean="0"/>
              <a:t>The number of patterns needed to sensitize all ANPSF of a neighborhood of size </a:t>
            </a:r>
            <a:r>
              <a:rPr lang="en-US" dirty="0" err="1" smtClean="0"/>
              <a:t>k</a:t>
            </a:r>
            <a:r>
              <a:rPr lang="en-US" dirty="0" smtClean="0"/>
              <a:t> is (</a:t>
            </a:r>
            <a:r>
              <a:rPr lang="en-US" dirty="0" err="1" smtClean="0"/>
              <a:t>k</a:t>
            </a:r>
            <a:r>
              <a:rPr lang="en-US" dirty="0" smtClean="0"/>
              <a:t> – 1) × 2</a:t>
            </a:r>
            <a:r>
              <a:rPr lang="en-US" baseline="30000" dirty="0" smtClean="0"/>
              <a:t>k</a:t>
            </a:r>
            <a:endParaRPr lang="en-US" dirty="0" smtClean="0"/>
          </a:p>
          <a:p>
            <a:r>
              <a:rPr lang="en-US" dirty="0" smtClean="0"/>
              <a:t>Rationale:</a:t>
            </a:r>
          </a:p>
          <a:p>
            <a:pPr lvl="1">
              <a:spcBef>
                <a:spcPts val="300"/>
              </a:spcBef>
            </a:pPr>
            <a:r>
              <a:rPr lang="en-US" dirty="0" smtClean="0"/>
              <a:t>base cell – assumes states 0 and 1</a:t>
            </a:r>
          </a:p>
          <a:p>
            <a:pPr lvl="1">
              <a:spcBef>
                <a:spcPts val="300"/>
              </a:spcBef>
            </a:pPr>
            <a:r>
              <a:rPr lang="en-US" dirty="0" smtClean="0"/>
              <a:t>a single cell from (</a:t>
            </a:r>
            <a:r>
              <a:rPr lang="en-US" dirty="0" err="1" smtClean="0"/>
              <a:t>k</a:t>
            </a:r>
            <a:r>
              <a:rPr lang="en-US" dirty="0" smtClean="0"/>
              <a:t> – 1)-cell neighborhood exercises transitions 0-1 and 1-0</a:t>
            </a:r>
          </a:p>
          <a:p>
            <a:pPr lvl="1">
              <a:spcBef>
                <a:spcPts val="300"/>
              </a:spcBef>
            </a:pPr>
            <a:r>
              <a:rPr lang="en-US" dirty="0" smtClean="0"/>
              <a:t>the remaining (</a:t>
            </a:r>
            <a:r>
              <a:rPr lang="en-US" dirty="0" err="1" smtClean="0"/>
              <a:t>k</a:t>
            </a:r>
            <a:r>
              <a:rPr lang="en-US" dirty="0" smtClean="0"/>
              <a:t> – 2) cells take all 2</a:t>
            </a:r>
            <a:r>
              <a:rPr lang="en-US" baseline="30000" dirty="0" smtClean="0"/>
              <a:t>k-2</a:t>
            </a:r>
            <a:r>
              <a:rPr lang="en-US" dirty="0" smtClean="0"/>
              <a:t> possible states</a:t>
            </a:r>
          </a:p>
          <a:p>
            <a:pPr lvl="1"/>
            <a:r>
              <a:rPr lang="en-US" dirty="0" smtClean="0"/>
              <a:t>in summary:  2×(k – 1)×2×2</a:t>
            </a:r>
            <a:r>
              <a:rPr lang="en-US" baseline="30000" dirty="0" smtClean="0"/>
              <a:t>k-2</a:t>
            </a:r>
            <a:r>
              <a:rPr lang="en-US" dirty="0" smtClean="0"/>
              <a:t> = (</a:t>
            </a:r>
            <a:r>
              <a:rPr lang="en-US" dirty="0" err="1" smtClean="0"/>
              <a:t>k</a:t>
            </a:r>
            <a:r>
              <a:rPr lang="en-US" dirty="0" smtClean="0"/>
              <a:t> – 1)×2</a:t>
            </a:r>
            <a:r>
              <a:rPr lang="en-US" baseline="30000" dirty="0" smtClean="0"/>
              <a:t>k</a:t>
            </a:r>
          </a:p>
          <a:p>
            <a:r>
              <a:rPr lang="en-US" dirty="0" smtClean="0"/>
              <a:t>The respective number of patterns for PNPSF and SNPSF is 2</a:t>
            </a:r>
            <a:r>
              <a:rPr lang="en-US" baseline="30000" dirty="0" smtClean="0"/>
              <a:t>k</a:t>
            </a:r>
            <a:endParaRPr lang="en-US" baseline="300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dirty="0" smtClean="0"/>
              <a:t>Types of memories</a:t>
            </a:r>
            <a:endParaRPr lang="en-US" dirty="0"/>
          </a:p>
        </p:txBody>
      </p:sp>
      <p:sp>
        <p:nvSpPr>
          <p:cNvPr id="37891" name="Rectangle 3"/>
          <p:cNvSpPr>
            <a:spLocks noGrp="1" noChangeArrowheads="1"/>
          </p:cNvSpPr>
          <p:nvPr>
            <p:ph type="body" idx="1"/>
          </p:nvPr>
        </p:nvSpPr>
        <p:spPr>
          <a:xfrm>
            <a:off x="681394" y="1152943"/>
            <a:ext cx="7854958" cy="4803321"/>
          </a:xfrm>
        </p:spPr>
        <p:txBody>
          <a:bodyPr/>
          <a:lstStyle/>
          <a:p>
            <a:pPr>
              <a:lnSpc>
                <a:spcPct val="90000"/>
              </a:lnSpc>
            </a:pPr>
            <a:r>
              <a:rPr lang="en-US" dirty="0" smtClean="0"/>
              <a:t>SRAM (static)</a:t>
            </a:r>
          </a:p>
          <a:p>
            <a:pPr lvl="1">
              <a:lnSpc>
                <a:spcPct val="90000"/>
              </a:lnSpc>
            </a:pPr>
            <a:r>
              <a:rPr lang="en-US" dirty="0" smtClean="0"/>
              <a:t>uses latches, does not require refresh, fast, volatile</a:t>
            </a:r>
          </a:p>
          <a:p>
            <a:pPr>
              <a:lnSpc>
                <a:spcPct val="90000"/>
              </a:lnSpc>
            </a:pPr>
            <a:r>
              <a:rPr lang="en-US" dirty="0" smtClean="0"/>
              <a:t>DRAM (dynamic)</a:t>
            </a:r>
          </a:p>
          <a:p>
            <a:pPr lvl="1">
              <a:lnSpc>
                <a:spcPct val="90000"/>
              </a:lnSpc>
            </a:pPr>
            <a:r>
              <a:rPr lang="en-US" dirty="0" smtClean="0"/>
              <a:t>needs refresh, volatile, very dense</a:t>
            </a:r>
          </a:p>
          <a:p>
            <a:pPr>
              <a:lnSpc>
                <a:spcPct val="90000"/>
              </a:lnSpc>
            </a:pPr>
            <a:r>
              <a:rPr lang="en-US" dirty="0" smtClean="0"/>
              <a:t>Flash</a:t>
            </a:r>
          </a:p>
          <a:p>
            <a:pPr lvl="1">
              <a:lnSpc>
                <a:spcPct val="90000"/>
              </a:lnSpc>
            </a:pPr>
            <a:r>
              <a:rPr lang="en-US" dirty="0" smtClean="0"/>
              <a:t>performs read and write, non-volatile</a:t>
            </a:r>
          </a:p>
          <a:p>
            <a:pPr>
              <a:lnSpc>
                <a:spcPct val="90000"/>
              </a:lnSpc>
            </a:pPr>
            <a:r>
              <a:rPr lang="en-US" dirty="0"/>
              <a:t>ROM</a:t>
            </a:r>
            <a:endParaRPr lang="en-US" dirty="0" smtClean="0"/>
          </a:p>
          <a:p>
            <a:pPr lvl="1">
              <a:lnSpc>
                <a:spcPct val="90000"/>
              </a:lnSpc>
            </a:pPr>
            <a:r>
              <a:rPr lang="en-US" dirty="0" smtClean="0"/>
              <a:t>programmed at manufacturing time, </a:t>
            </a:r>
            <a:r>
              <a:rPr lang="en-US" dirty="0" smtClean="0"/>
              <a:t>non-</a:t>
            </a:r>
            <a:r>
              <a:rPr lang="en-US" dirty="0" smtClean="0"/>
              <a:t>volatile</a:t>
            </a:r>
          </a:p>
          <a:p>
            <a:pPr>
              <a:lnSpc>
                <a:spcPct val="90000"/>
              </a:lnSpc>
            </a:pPr>
            <a:r>
              <a:rPr lang="en-US" dirty="0" smtClean="0"/>
              <a:t>EPROM</a:t>
            </a:r>
          </a:p>
          <a:p>
            <a:pPr lvl="1">
              <a:lnSpc>
                <a:spcPct val="90000"/>
              </a:lnSpc>
            </a:pPr>
            <a:r>
              <a:rPr lang="en-US" dirty="0" smtClean="0"/>
              <a:t>programmed by the user, data is erased by UV radiation</a:t>
            </a:r>
          </a:p>
          <a:p>
            <a:pPr>
              <a:lnSpc>
                <a:spcPct val="90000"/>
              </a:lnSpc>
            </a:pPr>
            <a:r>
              <a:rPr lang="en-US" dirty="0" smtClean="0"/>
              <a:t>EEPROM</a:t>
            </a:r>
          </a:p>
          <a:p>
            <a:pPr lvl="1">
              <a:lnSpc>
                <a:spcPct val="90000"/>
              </a:lnSpc>
            </a:pPr>
            <a:r>
              <a:rPr lang="en-US" dirty="0" smtClean="0"/>
              <a:t>data is erased electrically</a:t>
            </a:r>
          </a:p>
          <a:p>
            <a:pPr>
              <a:lnSpc>
                <a:spcPct val="90000"/>
              </a:lnSpc>
            </a:pPr>
            <a:r>
              <a:rPr lang="en-US" dirty="0" smtClean="0"/>
              <a:t>CAM, MRAM and others</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US" dirty="0" smtClean="0"/>
              <a:t>Test generation</a:t>
            </a:r>
            <a:endParaRPr lang="en-US" dirty="0"/>
          </a:p>
        </p:txBody>
      </p:sp>
      <p:grpSp>
        <p:nvGrpSpPr>
          <p:cNvPr id="2" name="Group 60"/>
          <p:cNvGrpSpPr>
            <a:grpSpLocks/>
          </p:cNvGrpSpPr>
          <p:nvPr/>
        </p:nvGrpSpPr>
        <p:grpSpPr bwMode="auto">
          <a:xfrm>
            <a:off x="5346700" y="1008062"/>
            <a:ext cx="3244850" cy="3227388"/>
            <a:chOff x="2509" y="2024"/>
            <a:chExt cx="2044" cy="2033"/>
          </a:xfrm>
        </p:grpSpPr>
        <p:sp>
          <p:nvSpPr>
            <p:cNvPr id="74766" name="Line 14"/>
            <p:cNvSpPr>
              <a:spLocks noChangeShapeType="1"/>
            </p:cNvSpPr>
            <p:nvPr/>
          </p:nvSpPr>
          <p:spPr bwMode="auto">
            <a:xfrm>
              <a:off x="3379" y="2205"/>
              <a:ext cx="907" cy="0"/>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74767" name="Line 15"/>
            <p:cNvSpPr>
              <a:spLocks noChangeShapeType="1"/>
            </p:cNvSpPr>
            <p:nvPr/>
          </p:nvSpPr>
          <p:spPr bwMode="auto">
            <a:xfrm>
              <a:off x="2784" y="2795"/>
              <a:ext cx="907" cy="0"/>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74768" name="Line 16"/>
            <p:cNvSpPr>
              <a:spLocks noChangeShapeType="1"/>
            </p:cNvSpPr>
            <p:nvPr/>
          </p:nvSpPr>
          <p:spPr bwMode="auto">
            <a:xfrm>
              <a:off x="2781" y="3966"/>
              <a:ext cx="907" cy="0"/>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74769" name="Line 17"/>
            <p:cNvSpPr>
              <a:spLocks noChangeShapeType="1"/>
            </p:cNvSpPr>
            <p:nvPr/>
          </p:nvSpPr>
          <p:spPr bwMode="auto">
            <a:xfrm>
              <a:off x="3382" y="3385"/>
              <a:ext cx="907" cy="0"/>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74770" name="Line 18"/>
            <p:cNvSpPr>
              <a:spLocks noChangeShapeType="1"/>
            </p:cNvSpPr>
            <p:nvPr/>
          </p:nvSpPr>
          <p:spPr bwMode="auto">
            <a:xfrm rot="-5400000">
              <a:off x="2237" y="3326"/>
              <a:ext cx="907" cy="0"/>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74771" name="Line 19"/>
            <p:cNvSpPr>
              <a:spLocks noChangeShapeType="1"/>
            </p:cNvSpPr>
            <p:nvPr/>
          </p:nvSpPr>
          <p:spPr bwMode="auto">
            <a:xfrm rot="-5400000">
              <a:off x="3424" y="3326"/>
              <a:ext cx="907" cy="0"/>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74772" name="Line 20"/>
            <p:cNvSpPr>
              <a:spLocks noChangeShapeType="1"/>
            </p:cNvSpPr>
            <p:nvPr/>
          </p:nvSpPr>
          <p:spPr bwMode="auto">
            <a:xfrm rot="-5400000">
              <a:off x="2827" y="2747"/>
              <a:ext cx="907" cy="0"/>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74773" name="Line 21"/>
            <p:cNvSpPr>
              <a:spLocks noChangeShapeType="1"/>
            </p:cNvSpPr>
            <p:nvPr/>
          </p:nvSpPr>
          <p:spPr bwMode="auto">
            <a:xfrm rot="-5400000">
              <a:off x="4006" y="2747"/>
              <a:ext cx="907" cy="0"/>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74774" name="Line 22"/>
            <p:cNvSpPr>
              <a:spLocks noChangeShapeType="1"/>
            </p:cNvSpPr>
            <p:nvPr/>
          </p:nvSpPr>
          <p:spPr bwMode="auto">
            <a:xfrm flipH="1" flipV="1">
              <a:off x="3368" y="2115"/>
              <a:ext cx="907" cy="0"/>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74775" name="Line 23"/>
            <p:cNvSpPr>
              <a:spLocks noChangeShapeType="1"/>
            </p:cNvSpPr>
            <p:nvPr/>
          </p:nvSpPr>
          <p:spPr bwMode="auto">
            <a:xfrm flipH="1" flipV="1">
              <a:off x="2773" y="2705"/>
              <a:ext cx="907" cy="0"/>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74776" name="Line 24"/>
            <p:cNvSpPr>
              <a:spLocks noChangeShapeType="1"/>
            </p:cNvSpPr>
            <p:nvPr/>
          </p:nvSpPr>
          <p:spPr bwMode="auto">
            <a:xfrm flipH="1" flipV="1">
              <a:off x="2770" y="3876"/>
              <a:ext cx="926" cy="0"/>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74777" name="Line 25"/>
            <p:cNvSpPr>
              <a:spLocks noChangeShapeType="1"/>
            </p:cNvSpPr>
            <p:nvPr/>
          </p:nvSpPr>
          <p:spPr bwMode="auto">
            <a:xfrm flipH="1" flipV="1">
              <a:off x="3371" y="3295"/>
              <a:ext cx="907" cy="0"/>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74778" name="Line 26"/>
            <p:cNvSpPr>
              <a:spLocks noChangeShapeType="1"/>
            </p:cNvSpPr>
            <p:nvPr/>
          </p:nvSpPr>
          <p:spPr bwMode="auto">
            <a:xfrm rot="5400000" flipV="1">
              <a:off x="2154" y="3337"/>
              <a:ext cx="907" cy="0"/>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74779" name="Line 27"/>
            <p:cNvSpPr>
              <a:spLocks noChangeShapeType="1"/>
            </p:cNvSpPr>
            <p:nvPr/>
          </p:nvSpPr>
          <p:spPr bwMode="auto">
            <a:xfrm rot="5400000" flipV="1">
              <a:off x="3341" y="3337"/>
              <a:ext cx="907" cy="0"/>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74780" name="Line 28"/>
            <p:cNvSpPr>
              <a:spLocks noChangeShapeType="1"/>
            </p:cNvSpPr>
            <p:nvPr/>
          </p:nvSpPr>
          <p:spPr bwMode="auto">
            <a:xfrm rot="5400000" flipV="1">
              <a:off x="2752" y="2758"/>
              <a:ext cx="907" cy="0"/>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74781" name="Line 29"/>
            <p:cNvSpPr>
              <a:spLocks noChangeShapeType="1"/>
            </p:cNvSpPr>
            <p:nvPr/>
          </p:nvSpPr>
          <p:spPr bwMode="auto">
            <a:xfrm rot="5400000" flipV="1">
              <a:off x="3923" y="2758"/>
              <a:ext cx="907" cy="0"/>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74782" name="Line 30"/>
            <p:cNvSpPr>
              <a:spLocks noChangeShapeType="1"/>
            </p:cNvSpPr>
            <p:nvPr/>
          </p:nvSpPr>
          <p:spPr bwMode="auto">
            <a:xfrm flipV="1">
              <a:off x="2756" y="2260"/>
              <a:ext cx="408" cy="408"/>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74783" name="Line 31"/>
            <p:cNvSpPr>
              <a:spLocks noChangeShapeType="1"/>
            </p:cNvSpPr>
            <p:nvPr/>
          </p:nvSpPr>
          <p:spPr bwMode="auto">
            <a:xfrm flipH="1">
              <a:off x="2707" y="2222"/>
              <a:ext cx="408" cy="408"/>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74784" name="Line 32"/>
            <p:cNvSpPr>
              <a:spLocks noChangeShapeType="1"/>
            </p:cNvSpPr>
            <p:nvPr/>
          </p:nvSpPr>
          <p:spPr bwMode="auto">
            <a:xfrm flipV="1">
              <a:off x="2761" y="3454"/>
              <a:ext cx="408" cy="408"/>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74785" name="Line 33"/>
            <p:cNvSpPr>
              <a:spLocks noChangeShapeType="1"/>
            </p:cNvSpPr>
            <p:nvPr/>
          </p:nvSpPr>
          <p:spPr bwMode="auto">
            <a:xfrm flipH="1">
              <a:off x="2712" y="3404"/>
              <a:ext cx="408" cy="408"/>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74786" name="Line 34"/>
            <p:cNvSpPr>
              <a:spLocks noChangeShapeType="1"/>
            </p:cNvSpPr>
            <p:nvPr/>
          </p:nvSpPr>
          <p:spPr bwMode="auto">
            <a:xfrm flipV="1">
              <a:off x="3961" y="3460"/>
              <a:ext cx="408" cy="408"/>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74787" name="Line 35"/>
            <p:cNvSpPr>
              <a:spLocks noChangeShapeType="1"/>
            </p:cNvSpPr>
            <p:nvPr/>
          </p:nvSpPr>
          <p:spPr bwMode="auto">
            <a:xfrm flipH="1">
              <a:off x="3912" y="3422"/>
              <a:ext cx="408" cy="408"/>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74788" name="Line 36"/>
            <p:cNvSpPr>
              <a:spLocks noChangeShapeType="1"/>
            </p:cNvSpPr>
            <p:nvPr/>
          </p:nvSpPr>
          <p:spPr bwMode="auto">
            <a:xfrm flipV="1">
              <a:off x="3943" y="2269"/>
              <a:ext cx="408" cy="408"/>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74789" name="Line 37"/>
            <p:cNvSpPr>
              <a:spLocks noChangeShapeType="1"/>
            </p:cNvSpPr>
            <p:nvPr/>
          </p:nvSpPr>
          <p:spPr bwMode="auto">
            <a:xfrm flipH="1">
              <a:off x="3894" y="2231"/>
              <a:ext cx="408" cy="408"/>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74758" name="Oval 6"/>
            <p:cNvSpPr>
              <a:spLocks noChangeArrowheads="1"/>
            </p:cNvSpPr>
            <p:nvPr/>
          </p:nvSpPr>
          <p:spPr bwMode="auto">
            <a:xfrm>
              <a:off x="2509" y="2614"/>
              <a:ext cx="272" cy="272"/>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prstTxWarp prst="textNoShape">
                <a:avLst/>
              </a:prstTxWarp>
            </a:bodyPr>
            <a:lstStyle/>
            <a:p>
              <a:pPr algn="ctr"/>
              <a:r>
                <a:rPr lang="pl-PL" sz="1400"/>
                <a:t>000</a:t>
              </a:r>
              <a:endParaRPr lang="en-GB" sz="1400"/>
            </a:p>
          </p:txBody>
        </p:sp>
        <p:sp>
          <p:nvSpPr>
            <p:cNvPr id="74759" name="Oval 7"/>
            <p:cNvSpPr>
              <a:spLocks noChangeArrowheads="1"/>
            </p:cNvSpPr>
            <p:nvPr/>
          </p:nvSpPr>
          <p:spPr bwMode="auto">
            <a:xfrm>
              <a:off x="3699" y="2614"/>
              <a:ext cx="272" cy="272"/>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prstTxWarp prst="textNoShape">
                <a:avLst/>
              </a:prstTxWarp>
            </a:bodyPr>
            <a:lstStyle/>
            <a:p>
              <a:pPr algn="ctr"/>
              <a:r>
                <a:rPr lang="pl-PL" sz="1400"/>
                <a:t>001</a:t>
              </a:r>
              <a:endParaRPr lang="en-GB" sz="1400"/>
            </a:p>
          </p:txBody>
        </p:sp>
        <p:sp>
          <p:nvSpPr>
            <p:cNvPr id="74760" name="Oval 8"/>
            <p:cNvSpPr>
              <a:spLocks noChangeArrowheads="1"/>
            </p:cNvSpPr>
            <p:nvPr/>
          </p:nvSpPr>
          <p:spPr bwMode="auto">
            <a:xfrm>
              <a:off x="4281" y="2024"/>
              <a:ext cx="272" cy="272"/>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prstTxWarp prst="textNoShape">
                <a:avLst/>
              </a:prstTxWarp>
            </a:bodyPr>
            <a:lstStyle/>
            <a:p>
              <a:pPr algn="ctr"/>
              <a:r>
                <a:rPr lang="pl-PL" sz="1400"/>
                <a:t>101</a:t>
              </a:r>
              <a:endParaRPr lang="en-GB" sz="1400"/>
            </a:p>
          </p:txBody>
        </p:sp>
        <p:sp>
          <p:nvSpPr>
            <p:cNvPr id="74761" name="Oval 9"/>
            <p:cNvSpPr>
              <a:spLocks noChangeArrowheads="1"/>
            </p:cNvSpPr>
            <p:nvPr/>
          </p:nvSpPr>
          <p:spPr bwMode="auto">
            <a:xfrm>
              <a:off x="3107" y="2024"/>
              <a:ext cx="272" cy="272"/>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prstTxWarp prst="textNoShape">
                <a:avLst/>
              </a:prstTxWarp>
            </a:bodyPr>
            <a:lstStyle/>
            <a:p>
              <a:pPr algn="ctr"/>
              <a:r>
                <a:rPr lang="pl-PL" sz="1400"/>
                <a:t>100</a:t>
              </a:r>
              <a:endParaRPr lang="en-GB" sz="1400"/>
            </a:p>
          </p:txBody>
        </p:sp>
        <p:sp>
          <p:nvSpPr>
            <p:cNvPr id="74762" name="Oval 10"/>
            <p:cNvSpPr>
              <a:spLocks noChangeArrowheads="1"/>
            </p:cNvSpPr>
            <p:nvPr/>
          </p:nvSpPr>
          <p:spPr bwMode="auto">
            <a:xfrm>
              <a:off x="3107" y="3206"/>
              <a:ext cx="272" cy="272"/>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prstTxWarp prst="textNoShape">
                <a:avLst/>
              </a:prstTxWarp>
            </a:bodyPr>
            <a:lstStyle/>
            <a:p>
              <a:pPr algn="ctr"/>
              <a:r>
                <a:rPr lang="pl-PL" sz="1400"/>
                <a:t>110</a:t>
              </a:r>
              <a:endParaRPr lang="en-GB" sz="1400"/>
            </a:p>
          </p:txBody>
        </p:sp>
        <p:sp>
          <p:nvSpPr>
            <p:cNvPr id="74763" name="Oval 11"/>
            <p:cNvSpPr>
              <a:spLocks noChangeArrowheads="1"/>
            </p:cNvSpPr>
            <p:nvPr/>
          </p:nvSpPr>
          <p:spPr bwMode="auto">
            <a:xfrm>
              <a:off x="2509" y="3785"/>
              <a:ext cx="272" cy="272"/>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prstTxWarp prst="textNoShape">
                <a:avLst/>
              </a:prstTxWarp>
            </a:bodyPr>
            <a:lstStyle/>
            <a:p>
              <a:pPr algn="ctr"/>
              <a:r>
                <a:rPr lang="pl-PL" sz="1400"/>
                <a:t>010</a:t>
              </a:r>
              <a:endParaRPr lang="en-GB" sz="1400"/>
            </a:p>
          </p:txBody>
        </p:sp>
        <p:sp>
          <p:nvSpPr>
            <p:cNvPr id="74764" name="Oval 12"/>
            <p:cNvSpPr>
              <a:spLocks noChangeArrowheads="1"/>
            </p:cNvSpPr>
            <p:nvPr/>
          </p:nvSpPr>
          <p:spPr bwMode="auto">
            <a:xfrm>
              <a:off x="3699" y="3785"/>
              <a:ext cx="272" cy="272"/>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prstTxWarp prst="textNoShape">
                <a:avLst/>
              </a:prstTxWarp>
            </a:bodyPr>
            <a:lstStyle/>
            <a:p>
              <a:pPr algn="ctr"/>
              <a:r>
                <a:rPr lang="pl-PL" sz="1400"/>
                <a:t>011</a:t>
              </a:r>
              <a:endParaRPr lang="en-GB" sz="1400"/>
            </a:p>
          </p:txBody>
        </p:sp>
        <p:sp>
          <p:nvSpPr>
            <p:cNvPr id="74765" name="Oval 13"/>
            <p:cNvSpPr>
              <a:spLocks noChangeArrowheads="1"/>
            </p:cNvSpPr>
            <p:nvPr/>
          </p:nvSpPr>
          <p:spPr bwMode="auto">
            <a:xfrm>
              <a:off x="4281" y="3206"/>
              <a:ext cx="272" cy="272"/>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prstTxWarp prst="textNoShape">
                <a:avLst/>
              </a:prstTxWarp>
            </a:bodyPr>
            <a:lstStyle/>
            <a:p>
              <a:pPr algn="ctr"/>
              <a:r>
                <a:rPr lang="pl-PL" sz="1400"/>
                <a:t>111</a:t>
              </a:r>
              <a:endParaRPr lang="en-GB" sz="1400"/>
            </a:p>
          </p:txBody>
        </p:sp>
        <p:sp>
          <p:nvSpPr>
            <p:cNvPr id="74790" name="Line 38"/>
            <p:cNvSpPr>
              <a:spLocks noChangeShapeType="1"/>
            </p:cNvSpPr>
            <p:nvPr/>
          </p:nvSpPr>
          <p:spPr bwMode="auto">
            <a:xfrm flipH="1">
              <a:off x="2699" y="2795"/>
              <a:ext cx="90" cy="0"/>
            </a:xfrm>
            <a:prstGeom prst="line">
              <a:avLst/>
            </a:prstGeom>
            <a:noFill/>
            <a:ln w="12700">
              <a:solidFill>
                <a:schemeClr val="tx1"/>
              </a:solidFill>
              <a:round/>
              <a:headEnd/>
              <a:tailEnd/>
            </a:ln>
            <a:effectLst/>
          </p:spPr>
          <p:txBody>
            <a:bodyPr>
              <a:prstTxWarp prst="textNoShape">
                <a:avLst/>
              </a:prstTxWarp>
            </a:bodyPr>
            <a:lstStyle/>
            <a:p>
              <a:endParaRPr lang="en-US"/>
            </a:p>
          </p:txBody>
        </p:sp>
        <p:sp>
          <p:nvSpPr>
            <p:cNvPr id="74791" name="Arc 39"/>
            <p:cNvSpPr>
              <a:spLocks/>
            </p:cNvSpPr>
            <p:nvPr/>
          </p:nvSpPr>
          <p:spPr bwMode="auto">
            <a:xfrm flipH="1">
              <a:off x="3334" y="2112"/>
              <a:ext cx="44" cy="89"/>
            </a:xfrm>
            <a:custGeom>
              <a:avLst/>
              <a:gdLst>
                <a:gd name="G0" fmla="+- 0 0 0"/>
                <a:gd name="G1" fmla="+- 21600 0 0"/>
                <a:gd name="G2" fmla="+- 21600 0 0"/>
                <a:gd name="T0" fmla="*/ 0 w 21600"/>
                <a:gd name="T1" fmla="*/ 0 h 43190"/>
                <a:gd name="T2" fmla="*/ 645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0" y="-1"/>
                  </a:moveTo>
                  <a:cubicBezTo>
                    <a:pt x="11929" y="0"/>
                    <a:pt x="21600" y="9670"/>
                    <a:pt x="21600" y="21600"/>
                  </a:cubicBezTo>
                  <a:cubicBezTo>
                    <a:pt x="21600" y="33278"/>
                    <a:pt x="12317" y="42841"/>
                    <a:pt x="645" y="43190"/>
                  </a:cubicBezTo>
                </a:path>
                <a:path w="21600" h="43190" stroke="0" extrusionOk="0">
                  <a:moveTo>
                    <a:pt x="0" y="-1"/>
                  </a:moveTo>
                  <a:cubicBezTo>
                    <a:pt x="11929" y="0"/>
                    <a:pt x="21600" y="9670"/>
                    <a:pt x="21600" y="21600"/>
                  </a:cubicBezTo>
                  <a:cubicBezTo>
                    <a:pt x="21600" y="33278"/>
                    <a:pt x="12317" y="42841"/>
                    <a:pt x="645" y="43190"/>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endParaRPr lang="en-US"/>
            </a:p>
          </p:txBody>
        </p:sp>
        <p:sp>
          <p:nvSpPr>
            <p:cNvPr id="74792" name="Arc 40"/>
            <p:cNvSpPr>
              <a:spLocks/>
            </p:cNvSpPr>
            <p:nvPr/>
          </p:nvSpPr>
          <p:spPr bwMode="auto">
            <a:xfrm>
              <a:off x="3655" y="2795"/>
              <a:ext cx="136" cy="9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endParaRPr lang="en-US"/>
            </a:p>
          </p:txBody>
        </p:sp>
        <p:sp>
          <p:nvSpPr>
            <p:cNvPr id="74793" name="Arc 41"/>
            <p:cNvSpPr>
              <a:spLocks/>
            </p:cNvSpPr>
            <p:nvPr/>
          </p:nvSpPr>
          <p:spPr bwMode="auto">
            <a:xfrm flipV="1">
              <a:off x="3659" y="3789"/>
              <a:ext cx="136" cy="9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endParaRPr lang="en-US"/>
            </a:p>
          </p:txBody>
        </p:sp>
        <p:sp>
          <p:nvSpPr>
            <p:cNvPr id="74794" name="Arc 42"/>
            <p:cNvSpPr>
              <a:spLocks/>
            </p:cNvSpPr>
            <p:nvPr/>
          </p:nvSpPr>
          <p:spPr bwMode="auto">
            <a:xfrm rot="-5400000">
              <a:off x="3221" y="3314"/>
              <a:ext cx="135" cy="274"/>
            </a:xfrm>
            <a:custGeom>
              <a:avLst/>
              <a:gdLst>
                <a:gd name="G0" fmla="+- 0 0 0"/>
                <a:gd name="G1" fmla="+- 20518 0 0"/>
                <a:gd name="G2" fmla="+- 21600 0 0"/>
                <a:gd name="T0" fmla="*/ 6751 w 21433"/>
                <a:gd name="T1" fmla="*/ 0 h 20518"/>
                <a:gd name="T2" fmla="*/ 21433 w 21433"/>
                <a:gd name="T3" fmla="*/ 17839 h 20518"/>
                <a:gd name="T4" fmla="*/ 0 w 21433"/>
                <a:gd name="T5" fmla="*/ 20518 h 20518"/>
              </a:gdLst>
              <a:ahLst/>
              <a:cxnLst>
                <a:cxn ang="0">
                  <a:pos x="T0" y="T1"/>
                </a:cxn>
                <a:cxn ang="0">
                  <a:pos x="T2" y="T3"/>
                </a:cxn>
                <a:cxn ang="0">
                  <a:pos x="T4" y="T5"/>
                </a:cxn>
              </a:cxnLst>
              <a:rect l="0" t="0" r="r" b="b"/>
              <a:pathLst>
                <a:path w="21433" h="20518" fill="none" extrusionOk="0">
                  <a:moveTo>
                    <a:pt x="6750" y="0"/>
                  </a:moveTo>
                  <a:cubicBezTo>
                    <a:pt x="14681" y="2609"/>
                    <a:pt x="20397" y="9554"/>
                    <a:pt x="21433" y="17838"/>
                  </a:cubicBezTo>
                </a:path>
                <a:path w="21433" h="20518" stroke="0" extrusionOk="0">
                  <a:moveTo>
                    <a:pt x="6750" y="0"/>
                  </a:moveTo>
                  <a:cubicBezTo>
                    <a:pt x="14681" y="2609"/>
                    <a:pt x="20397" y="9554"/>
                    <a:pt x="21433" y="17838"/>
                  </a:cubicBezTo>
                  <a:lnTo>
                    <a:pt x="0" y="20518"/>
                  </a:lnTo>
                  <a:close/>
                </a:path>
              </a:pathLst>
            </a:custGeom>
            <a:noFill/>
            <a:ln w="12700">
              <a:solidFill>
                <a:schemeClr val="tx1"/>
              </a:solidFill>
              <a:round/>
              <a:headEnd/>
              <a:tailEnd/>
            </a:ln>
            <a:effectLst/>
          </p:spPr>
          <p:txBody>
            <a:bodyPr wrap="none" anchor="ctr">
              <a:prstTxWarp prst="textNoShape">
                <a:avLst/>
              </a:prstTxWarp>
            </a:bodyPr>
            <a:lstStyle/>
            <a:p>
              <a:endParaRPr lang="en-US"/>
            </a:p>
          </p:txBody>
        </p:sp>
        <p:sp>
          <p:nvSpPr>
            <p:cNvPr id="74795" name="Arc 43"/>
            <p:cNvSpPr>
              <a:spLocks/>
            </p:cNvSpPr>
            <p:nvPr/>
          </p:nvSpPr>
          <p:spPr bwMode="auto">
            <a:xfrm flipV="1">
              <a:off x="4285" y="3190"/>
              <a:ext cx="177" cy="198"/>
            </a:xfrm>
            <a:custGeom>
              <a:avLst/>
              <a:gdLst>
                <a:gd name="G0" fmla="+- 5295 0 0"/>
                <a:gd name="G1" fmla="+- 21600 0 0"/>
                <a:gd name="G2" fmla="+- 21600 0 0"/>
                <a:gd name="T0" fmla="*/ 0 w 26895"/>
                <a:gd name="T1" fmla="*/ 659 h 26918"/>
                <a:gd name="T2" fmla="*/ 26230 w 26895"/>
                <a:gd name="T3" fmla="*/ 26918 h 26918"/>
                <a:gd name="T4" fmla="*/ 5295 w 26895"/>
                <a:gd name="T5" fmla="*/ 21600 h 26918"/>
              </a:gdLst>
              <a:ahLst/>
              <a:cxnLst>
                <a:cxn ang="0">
                  <a:pos x="T0" y="T1"/>
                </a:cxn>
                <a:cxn ang="0">
                  <a:pos x="T2" y="T3"/>
                </a:cxn>
                <a:cxn ang="0">
                  <a:pos x="T4" y="T5"/>
                </a:cxn>
              </a:cxnLst>
              <a:rect l="0" t="0" r="r" b="b"/>
              <a:pathLst>
                <a:path w="26895" h="26918" fill="none" extrusionOk="0">
                  <a:moveTo>
                    <a:pt x="0" y="659"/>
                  </a:moveTo>
                  <a:cubicBezTo>
                    <a:pt x="1730" y="221"/>
                    <a:pt x="3509" y="-1"/>
                    <a:pt x="5295" y="-1"/>
                  </a:cubicBezTo>
                  <a:cubicBezTo>
                    <a:pt x="17224" y="0"/>
                    <a:pt x="26895" y="9670"/>
                    <a:pt x="26895" y="21600"/>
                  </a:cubicBezTo>
                  <a:cubicBezTo>
                    <a:pt x="26895" y="23393"/>
                    <a:pt x="26671" y="25179"/>
                    <a:pt x="26230" y="26918"/>
                  </a:cubicBezTo>
                </a:path>
                <a:path w="26895" h="26918" stroke="0" extrusionOk="0">
                  <a:moveTo>
                    <a:pt x="0" y="659"/>
                  </a:moveTo>
                  <a:cubicBezTo>
                    <a:pt x="1730" y="221"/>
                    <a:pt x="3509" y="-1"/>
                    <a:pt x="5295" y="-1"/>
                  </a:cubicBezTo>
                  <a:cubicBezTo>
                    <a:pt x="17224" y="0"/>
                    <a:pt x="26895" y="9670"/>
                    <a:pt x="26895" y="21600"/>
                  </a:cubicBezTo>
                  <a:cubicBezTo>
                    <a:pt x="26895" y="23393"/>
                    <a:pt x="26671" y="25179"/>
                    <a:pt x="26230" y="26918"/>
                  </a:cubicBezTo>
                  <a:lnTo>
                    <a:pt x="5295" y="21600"/>
                  </a:lnTo>
                  <a:close/>
                </a:path>
              </a:pathLst>
            </a:custGeom>
            <a:noFill/>
            <a:ln w="12700">
              <a:solidFill>
                <a:schemeClr val="tx1"/>
              </a:solidFill>
              <a:round/>
              <a:headEnd/>
              <a:tailEnd/>
            </a:ln>
            <a:effectLst/>
          </p:spPr>
          <p:txBody>
            <a:bodyPr wrap="none" anchor="ctr">
              <a:prstTxWarp prst="textNoShape">
                <a:avLst/>
              </a:prstTxWarp>
            </a:bodyPr>
            <a:lstStyle/>
            <a:p>
              <a:endParaRPr lang="en-US"/>
            </a:p>
          </p:txBody>
        </p:sp>
        <p:sp>
          <p:nvSpPr>
            <p:cNvPr id="74796" name="Arc 44"/>
            <p:cNvSpPr>
              <a:spLocks/>
            </p:cNvSpPr>
            <p:nvPr/>
          </p:nvSpPr>
          <p:spPr bwMode="auto">
            <a:xfrm rot="16200000" flipV="1">
              <a:off x="4267" y="2098"/>
              <a:ext cx="176" cy="207"/>
            </a:xfrm>
            <a:custGeom>
              <a:avLst/>
              <a:gdLst>
                <a:gd name="G0" fmla="+- 2948 0 0"/>
                <a:gd name="G1" fmla="+- 21600 0 0"/>
                <a:gd name="G2" fmla="+- 21600 0 0"/>
                <a:gd name="T0" fmla="*/ 0 w 24548"/>
                <a:gd name="T1" fmla="*/ 202 h 26918"/>
                <a:gd name="T2" fmla="*/ 23883 w 24548"/>
                <a:gd name="T3" fmla="*/ 26918 h 26918"/>
                <a:gd name="T4" fmla="*/ 2948 w 24548"/>
                <a:gd name="T5" fmla="*/ 21600 h 26918"/>
              </a:gdLst>
              <a:ahLst/>
              <a:cxnLst>
                <a:cxn ang="0">
                  <a:pos x="T0" y="T1"/>
                </a:cxn>
                <a:cxn ang="0">
                  <a:pos x="T2" y="T3"/>
                </a:cxn>
                <a:cxn ang="0">
                  <a:pos x="T4" y="T5"/>
                </a:cxn>
              </a:cxnLst>
              <a:rect l="0" t="0" r="r" b="b"/>
              <a:pathLst>
                <a:path w="24548" h="26918" fill="none" extrusionOk="0">
                  <a:moveTo>
                    <a:pt x="0" y="202"/>
                  </a:moveTo>
                  <a:cubicBezTo>
                    <a:pt x="976" y="67"/>
                    <a:pt x="1961" y="-1"/>
                    <a:pt x="2948" y="-1"/>
                  </a:cubicBezTo>
                  <a:cubicBezTo>
                    <a:pt x="14877" y="0"/>
                    <a:pt x="24548" y="9670"/>
                    <a:pt x="24548" y="21600"/>
                  </a:cubicBezTo>
                  <a:cubicBezTo>
                    <a:pt x="24548" y="23393"/>
                    <a:pt x="24324" y="25179"/>
                    <a:pt x="23883" y="26918"/>
                  </a:cubicBezTo>
                </a:path>
                <a:path w="24548" h="26918" stroke="0" extrusionOk="0">
                  <a:moveTo>
                    <a:pt x="0" y="202"/>
                  </a:moveTo>
                  <a:cubicBezTo>
                    <a:pt x="976" y="67"/>
                    <a:pt x="1961" y="-1"/>
                    <a:pt x="2948" y="-1"/>
                  </a:cubicBezTo>
                  <a:cubicBezTo>
                    <a:pt x="14877" y="0"/>
                    <a:pt x="24548" y="9670"/>
                    <a:pt x="24548" y="21600"/>
                  </a:cubicBezTo>
                  <a:cubicBezTo>
                    <a:pt x="24548" y="23393"/>
                    <a:pt x="24324" y="25179"/>
                    <a:pt x="23883" y="26918"/>
                  </a:cubicBezTo>
                  <a:lnTo>
                    <a:pt x="2948" y="21600"/>
                  </a:lnTo>
                  <a:close/>
                </a:path>
              </a:pathLst>
            </a:custGeom>
            <a:noFill/>
            <a:ln w="12700">
              <a:solidFill>
                <a:schemeClr val="tx1"/>
              </a:solidFill>
              <a:round/>
              <a:headEnd/>
              <a:tailEnd/>
            </a:ln>
            <a:effectLst/>
          </p:spPr>
          <p:txBody>
            <a:bodyPr wrap="none" anchor="ctr">
              <a:prstTxWarp prst="textNoShape">
                <a:avLst/>
              </a:prstTxWarp>
            </a:bodyPr>
            <a:lstStyle/>
            <a:p>
              <a:endParaRPr lang="en-US"/>
            </a:p>
          </p:txBody>
        </p:sp>
        <p:sp>
          <p:nvSpPr>
            <p:cNvPr id="74797" name="Arc 45"/>
            <p:cNvSpPr>
              <a:spLocks/>
            </p:cNvSpPr>
            <p:nvPr/>
          </p:nvSpPr>
          <p:spPr bwMode="auto">
            <a:xfrm rot="-5400000" flipH="1" flipV="1">
              <a:off x="3712" y="2502"/>
              <a:ext cx="135" cy="274"/>
            </a:xfrm>
            <a:custGeom>
              <a:avLst/>
              <a:gdLst>
                <a:gd name="G0" fmla="+- 0 0 0"/>
                <a:gd name="G1" fmla="+- 20518 0 0"/>
                <a:gd name="G2" fmla="+- 21600 0 0"/>
                <a:gd name="T0" fmla="*/ 6751 w 21433"/>
                <a:gd name="T1" fmla="*/ 0 h 20518"/>
                <a:gd name="T2" fmla="*/ 21433 w 21433"/>
                <a:gd name="T3" fmla="*/ 17839 h 20518"/>
                <a:gd name="T4" fmla="*/ 0 w 21433"/>
                <a:gd name="T5" fmla="*/ 20518 h 20518"/>
              </a:gdLst>
              <a:ahLst/>
              <a:cxnLst>
                <a:cxn ang="0">
                  <a:pos x="T0" y="T1"/>
                </a:cxn>
                <a:cxn ang="0">
                  <a:pos x="T2" y="T3"/>
                </a:cxn>
                <a:cxn ang="0">
                  <a:pos x="T4" y="T5"/>
                </a:cxn>
              </a:cxnLst>
              <a:rect l="0" t="0" r="r" b="b"/>
              <a:pathLst>
                <a:path w="21433" h="20518" fill="none" extrusionOk="0">
                  <a:moveTo>
                    <a:pt x="6750" y="0"/>
                  </a:moveTo>
                  <a:cubicBezTo>
                    <a:pt x="14681" y="2609"/>
                    <a:pt x="20397" y="9554"/>
                    <a:pt x="21433" y="17838"/>
                  </a:cubicBezTo>
                </a:path>
                <a:path w="21433" h="20518" stroke="0" extrusionOk="0">
                  <a:moveTo>
                    <a:pt x="6750" y="0"/>
                  </a:moveTo>
                  <a:cubicBezTo>
                    <a:pt x="14681" y="2609"/>
                    <a:pt x="20397" y="9554"/>
                    <a:pt x="21433" y="17838"/>
                  </a:cubicBezTo>
                  <a:lnTo>
                    <a:pt x="0" y="20518"/>
                  </a:lnTo>
                  <a:close/>
                </a:path>
              </a:pathLst>
            </a:custGeom>
            <a:noFill/>
            <a:ln w="12700">
              <a:solidFill>
                <a:schemeClr val="tx1"/>
              </a:solidFill>
              <a:round/>
              <a:headEnd/>
              <a:tailEnd/>
            </a:ln>
            <a:effectLst/>
          </p:spPr>
          <p:txBody>
            <a:bodyPr wrap="none" anchor="ctr">
              <a:prstTxWarp prst="textNoShape">
                <a:avLst/>
              </a:prstTxWarp>
            </a:bodyPr>
            <a:lstStyle/>
            <a:p>
              <a:endParaRPr lang="en-US"/>
            </a:p>
          </p:txBody>
        </p:sp>
        <p:sp>
          <p:nvSpPr>
            <p:cNvPr id="74798" name="Arc 46"/>
            <p:cNvSpPr>
              <a:spLocks/>
            </p:cNvSpPr>
            <p:nvPr/>
          </p:nvSpPr>
          <p:spPr bwMode="auto">
            <a:xfrm rot="10800000" flipH="1">
              <a:off x="3042" y="3156"/>
              <a:ext cx="162" cy="274"/>
            </a:xfrm>
            <a:custGeom>
              <a:avLst/>
              <a:gdLst>
                <a:gd name="G0" fmla="+- 0 0 0"/>
                <a:gd name="G1" fmla="+- 20518 0 0"/>
                <a:gd name="G2" fmla="+- 21600 0 0"/>
                <a:gd name="T0" fmla="*/ 6751 w 21433"/>
                <a:gd name="T1" fmla="*/ 0 h 20518"/>
                <a:gd name="T2" fmla="*/ 21433 w 21433"/>
                <a:gd name="T3" fmla="*/ 17839 h 20518"/>
                <a:gd name="T4" fmla="*/ 0 w 21433"/>
                <a:gd name="T5" fmla="*/ 20518 h 20518"/>
              </a:gdLst>
              <a:ahLst/>
              <a:cxnLst>
                <a:cxn ang="0">
                  <a:pos x="T0" y="T1"/>
                </a:cxn>
                <a:cxn ang="0">
                  <a:pos x="T2" y="T3"/>
                </a:cxn>
                <a:cxn ang="0">
                  <a:pos x="T4" y="T5"/>
                </a:cxn>
              </a:cxnLst>
              <a:rect l="0" t="0" r="r" b="b"/>
              <a:pathLst>
                <a:path w="21433" h="20518" fill="none" extrusionOk="0">
                  <a:moveTo>
                    <a:pt x="6750" y="0"/>
                  </a:moveTo>
                  <a:cubicBezTo>
                    <a:pt x="14681" y="2609"/>
                    <a:pt x="20397" y="9554"/>
                    <a:pt x="21433" y="17838"/>
                  </a:cubicBezTo>
                </a:path>
                <a:path w="21433" h="20518" stroke="0" extrusionOk="0">
                  <a:moveTo>
                    <a:pt x="6750" y="0"/>
                  </a:moveTo>
                  <a:cubicBezTo>
                    <a:pt x="14681" y="2609"/>
                    <a:pt x="20397" y="9554"/>
                    <a:pt x="21433" y="17838"/>
                  </a:cubicBezTo>
                  <a:lnTo>
                    <a:pt x="0" y="20518"/>
                  </a:lnTo>
                  <a:close/>
                </a:path>
              </a:pathLst>
            </a:custGeom>
            <a:noFill/>
            <a:ln w="12700">
              <a:solidFill>
                <a:schemeClr val="tx1"/>
              </a:solidFill>
              <a:round/>
              <a:headEnd/>
              <a:tailEnd/>
            </a:ln>
            <a:effectLst/>
          </p:spPr>
          <p:txBody>
            <a:bodyPr wrap="none" anchor="ctr">
              <a:prstTxWarp prst="textNoShape">
                <a:avLst/>
              </a:prstTxWarp>
            </a:bodyPr>
            <a:lstStyle/>
            <a:p>
              <a:endParaRPr lang="en-US"/>
            </a:p>
          </p:txBody>
        </p:sp>
        <p:sp>
          <p:nvSpPr>
            <p:cNvPr id="74799" name="Arc 47"/>
            <p:cNvSpPr>
              <a:spLocks/>
            </p:cNvSpPr>
            <p:nvPr/>
          </p:nvSpPr>
          <p:spPr bwMode="auto">
            <a:xfrm flipH="1">
              <a:off x="2608" y="2614"/>
              <a:ext cx="181" cy="305"/>
            </a:xfrm>
            <a:custGeom>
              <a:avLst/>
              <a:gdLst>
                <a:gd name="G0" fmla="+- 0 0 0"/>
                <a:gd name="G1" fmla="+- 20120 0 0"/>
                <a:gd name="G2" fmla="+- 21600 0 0"/>
                <a:gd name="T0" fmla="*/ 7858 w 21503"/>
                <a:gd name="T1" fmla="*/ 0 h 20120"/>
                <a:gd name="T2" fmla="*/ 21503 w 21503"/>
                <a:gd name="T3" fmla="*/ 18080 h 20120"/>
                <a:gd name="T4" fmla="*/ 0 w 21503"/>
                <a:gd name="T5" fmla="*/ 20120 h 20120"/>
              </a:gdLst>
              <a:ahLst/>
              <a:cxnLst>
                <a:cxn ang="0">
                  <a:pos x="T0" y="T1"/>
                </a:cxn>
                <a:cxn ang="0">
                  <a:pos x="T2" y="T3"/>
                </a:cxn>
                <a:cxn ang="0">
                  <a:pos x="T4" y="T5"/>
                </a:cxn>
              </a:cxnLst>
              <a:rect l="0" t="0" r="r" b="b"/>
              <a:pathLst>
                <a:path w="21503" h="20120" fill="none" extrusionOk="0">
                  <a:moveTo>
                    <a:pt x="7857" y="0"/>
                  </a:moveTo>
                  <a:cubicBezTo>
                    <a:pt x="15455" y="2967"/>
                    <a:pt x="20733" y="9960"/>
                    <a:pt x="21503" y="18079"/>
                  </a:cubicBezTo>
                </a:path>
                <a:path w="21503" h="20120" stroke="0" extrusionOk="0">
                  <a:moveTo>
                    <a:pt x="7857" y="0"/>
                  </a:moveTo>
                  <a:cubicBezTo>
                    <a:pt x="15455" y="2967"/>
                    <a:pt x="20733" y="9960"/>
                    <a:pt x="21503" y="18079"/>
                  </a:cubicBezTo>
                  <a:lnTo>
                    <a:pt x="0" y="20120"/>
                  </a:lnTo>
                  <a:close/>
                </a:path>
              </a:pathLst>
            </a:custGeom>
            <a:noFill/>
            <a:ln w="12700">
              <a:solidFill>
                <a:schemeClr val="tx1"/>
              </a:solidFill>
              <a:round/>
              <a:headEnd/>
              <a:tailEnd/>
            </a:ln>
            <a:effectLst/>
          </p:spPr>
          <p:txBody>
            <a:bodyPr wrap="none" anchor="ctr">
              <a:prstTxWarp prst="textNoShape">
                <a:avLst/>
              </a:prstTxWarp>
            </a:bodyPr>
            <a:lstStyle/>
            <a:p>
              <a:endParaRPr lang="en-US"/>
            </a:p>
          </p:txBody>
        </p:sp>
        <p:sp>
          <p:nvSpPr>
            <p:cNvPr id="74800" name="Arc 48"/>
            <p:cNvSpPr>
              <a:spLocks/>
            </p:cNvSpPr>
            <p:nvPr/>
          </p:nvSpPr>
          <p:spPr bwMode="auto">
            <a:xfrm rot="-5400000" flipH="1" flipV="1">
              <a:off x="3722" y="3722"/>
              <a:ext cx="159" cy="331"/>
            </a:xfrm>
            <a:custGeom>
              <a:avLst/>
              <a:gdLst>
                <a:gd name="G0" fmla="+- 0 0 0"/>
                <a:gd name="G1" fmla="+- 20518 0 0"/>
                <a:gd name="G2" fmla="+- 21600 0 0"/>
                <a:gd name="T0" fmla="*/ 6751 w 21433"/>
                <a:gd name="T1" fmla="*/ 0 h 20518"/>
                <a:gd name="T2" fmla="*/ 21433 w 21433"/>
                <a:gd name="T3" fmla="*/ 17839 h 20518"/>
                <a:gd name="T4" fmla="*/ 0 w 21433"/>
                <a:gd name="T5" fmla="*/ 20518 h 20518"/>
              </a:gdLst>
              <a:ahLst/>
              <a:cxnLst>
                <a:cxn ang="0">
                  <a:pos x="T0" y="T1"/>
                </a:cxn>
                <a:cxn ang="0">
                  <a:pos x="T2" y="T3"/>
                </a:cxn>
                <a:cxn ang="0">
                  <a:pos x="T4" y="T5"/>
                </a:cxn>
              </a:cxnLst>
              <a:rect l="0" t="0" r="r" b="b"/>
              <a:pathLst>
                <a:path w="21433" h="20518" fill="none" extrusionOk="0">
                  <a:moveTo>
                    <a:pt x="6750" y="0"/>
                  </a:moveTo>
                  <a:cubicBezTo>
                    <a:pt x="14681" y="2609"/>
                    <a:pt x="20397" y="9554"/>
                    <a:pt x="21433" y="17838"/>
                  </a:cubicBezTo>
                </a:path>
                <a:path w="21433" h="20518" stroke="0" extrusionOk="0">
                  <a:moveTo>
                    <a:pt x="6750" y="0"/>
                  </a:moveTo>
                  <a:cubicBezTo>
                    <a:pt x="14681" y="2609"/>
                    <a:pt x="20397" y="9554"/>
                    <a:pt x="21433" y="17838"/>
                  </a:cubicBezTo>
                  <a:lnTo>
                    <a:pt x="0" y="20518"/>
                  </a:lnTo>
                  <a:close/>
                </a:path>
              </a:pathLst>
            </a:custGeom>
            <a:noFill/>
            <a:ln w="12700">
              <a:solidFill>
                <a:schemeClr val="tx1"/>
              </a:solidFill>
              <a:round/>
              <a:headEnd/>
              <a:tailEnd/>
            </a:ln>
            <a:effectLst/>
          </p:spPr>
          <p:txBody>
            <a:bodyPr wrap="none" anchor="ctr">
              <a:prstTxWarp prst="textNoShape">
                <a:avLst/>
              </a:prstTxWarp>
            </a:bodyPr>
            <a:lstStyle/>
            <a:p>
              <a:endParaRPr lang="en-US"/>
            </a:p>
          </p:txBody>
        </p:sp>
        <p:sp>
          <p:nvSpPr>
            <p:cNvPr id="74801" name="Arc 49"/>
            <p:cNvSpPr>
              <a:spLocks/>
            </p:cNvSpPr>
            <p:nvPr/>
          </p:nvSpPr>
          <p:spPr bwMode="auto">
            <a:xfrm rot="16200000" flipH="1">
              <a:off x="2628" y="3752"/>
              <a:ext cx="44" cy="89"/>
            </a:xfrm>
            <a:custGeom>
              <a:avLst/>
              <a:gdLst>
                <a:gd name="G0" fmla="+- 0 0 0"/>
                <a:gd name="G1" fmla="+- 21600 0 0"/>
                <a:gd name="G2" fmla="+- 21600 0 0"/>
                <a:gd name="T0" fmla="*/ 0 w 21600"/>
                <a:gd name="T1" fmla="*/ 0 h 43190"/>
                <a:gd name="T2" fmla="*/ 645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0" y="-1"/>
                  </a:moveTo>
                  <a:cubicBezTo>
                    <a:pt x="11929" y="0"/>
                    <a:pt x="21600" y="9670"/>
                    <a:pt x="21600" y="21600"/>
                  </a:cubicBezTo>
                  <a:cubicBezTo>
                    <a:pt x="21600" y="33278"/>
                    <a:pt x="12317" y="42841"/>
                    <a:pt x="645" y="43190"/>
                  </a:cubicBezTo>
                </a:path>
                <a:path w="21600" h="43190" stroke="0" extrusionOk="0">
                  <a:moveTo>
                    <a:pt x="0" y="-1"/>
                  </a:moveTo>
                  <a:cubicBezTo>
                    <a:pt x="11929" y="0"/>
                    <a:pt x="21600" y="9670"/>
                    <a:pt x="21600" y="21600"/>
                  </a:cubicBezTo>
                  <a:cubicBezTo>
                    <a:pt x="21600" y="33278"/>
                    <a:pt x="12317" y="42841"/>
                    <a:pt x="645" y="43190"/>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endParaRPr lang="en-US"/>
            </a:p>
          </p:txBody>
        </p:sp>
        <p:sp>
          <p:nvSpPr>
            <p:cNvPr id="74802" name="Arc 50"/>
            <p:cNvSpPr>
              <a:spLocks/>
            </p:cNvSpPr>
            <p:nvPr/>
          </p:nvSpPr>
          <p:spPr bwMode="auto">
            <a:xfrm flipV="1">
              <a:off x="4265" y="3203"/>
              <a:ext cx="114" cy="94"/>
            </a:xfrm>
            <a:custGeom>
              <a:avLst/>
              <a:gdLst>
                <a:gd name="G0" fmla="+- 0 0 0"/>
                <a:gd name="G1" fmla="+- 21600 0 0"/>
                <a:gd name="G2" fmla="+- 21600 0 0"/>
                <a:gd name="T0" fmla="*/ 87 w 21600"/>
                <a:gd name="T1" fmla="*/ 0 h 26918"/>
                <a:gd name="T2" fmla="*/ 20935 w 21600"/>
                <a:gd name="T3" fmla="*/ 26918 h 26918"/>
                <a:gd name="T4" fmla="*/ 0 w 21600"/>
                <a:gd name="T5" fmla="*/ 21600 h 26918"/>
              </a:gdLst>
              <a:ahLst/>
              <a:cxnLst>
                <a:cxn ang="0">
                  <a:pos x="T0" y="T1"/>
                </a:cxn>
                <a:cxn ang="0">
                  <a:pos x="T2" y="T3"/>
                </a:cxn>
                <a:cxn ang="0">
                  <a:pos x="T4" y="T5"/>
                </a:cxn>
              </a:cxnLst>
              <a:rect l="0" t="0" r="r" b="b"/>
              <a:pathLst>
                <a:path w="21600" h="26918" fill="none" extrusionOk="0">
                  <a:moveTo>
                    <a:pt x="86" y="0"/>
                  </a:moveTo>
                  <a:cubicBezTo>
                    <a:pt x="11982" y="48"/>
                    <a:pt x="21600" y="9704"/>
                    <a:pt x="21600" y="21600"/>
                  </a:cubicBezTo>
                  <a:cubicBezTo>
                    <a:pt x="21600" y="23393"/>
                    <a:pt x="21376" y="25179"/>
                    <a:pt x="20935" y="26918"/>
                  </a:cubicBezTo>
                </a:path>
                <a:path w="21600" h="26918" stroke="0" extrusionOk="0">
                  <a:moveTo>
                    <a:pt x="86" y="0"/>
                  </a:moveTo>
                  <a:cubicBezTo>
                    <a:pt x="11982" y="48"/>
                    <a:pt x="21600" y="9704"/>
                    <a:pt x="21600" y="21600"/>
                  </a:cubicBezTo>
                  <a:cubicBezTo>
                    <a:pt x="21600" y="23393"/>
                    <a:pt x="21376" y="25179"/>
                    <a:pt x="20935" y="26918"/>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endParaRPr lang="en-US"/>
            </a:p>
          </p:txBody>
        </p:sp>
        <p:sp>
          <p:nvSpPr>
            <p:cNvPr id="74803" name="Arc 51"/>
            <p:cNvSpPr>
              <a:spLocks/>
            </p:cNvSpPr>
            <p:nvPr/>
          </p:nvSpPr>
          <p:spPr bwMode="auto">
            <a:xfrm rot="-5400000">
              <a:off x="3859" y="2677"/>
              <a:ext cx="272" cy="239"/>
            </a:xfrm>
            <a:custGeom>
              <a:avLst/>
              <a:gdLst>
                <a:gd name="G0" fmla="+- 0 0 0"/>
                <a:gd name="G1" fmla="+- 21274 0 0"/>
                <a:gd name="G2" fmla="+- 21600 0 0"/>
                <a:gd name="T0" fmla="*/ 3740 w 17179"/>
                <a:gd name="T1" fmla="*/ 0 h 21274"/>
                <a:gd name="T2" fmla="*/ 17179 w 17179"/>
                <a:gd name="T3" fmla="*/ 8181 h 21274"/>
                <a:gd name="T4" fmla="*/ 0 w 17179"/>
                <a:gd name="T5" fmla="*/ 21274 h 21274"/>
              </a:gdLst>
              <a:ahLst/>
              <a:cxnLst>
                <a:cxn ang="0">
                  <a:pos x="T0" y="T1"/>
                </a:cxn>
                <a:cxn ang="0">
                  <a:pos x="T2" y="T3"/>
                </a:cxn>
                <a:cxn ang="0">
                  <a:pos x="T4" y="T5"/>
                </a:cxn>
              </a:cxnLst>
              <a:rect l="0" t="0" r="r" b="b"/>
              <a:pathLst>
                <a:path w="17179" h="21274" fill="none" extrusionOk="0">
                  <a:moveTo>
                    <a:pt x="3739" y="0"/>
                  </a:moveTo>
                  <a:cubicBezTo>
                    <a:pt x="9088" y="940"/>
                    <a:pt x="13887" y="3861"/>
                    <a:pt x="17179" y="8180"/>
                  </a:cubicBezTo>
                </a:path>
                <a:path w="17179" h="21274" stroke="0" extrusionOk="0">
                  <a:moveTo>
                    <a:pt x="3739" y="0"/>
                  </a:moveTo>
                  <a:cubicBezTo>
                    <a:pt x="9088" y="940"/>
                    <a:pt x="13887" y="3861"/>
                    <a:pt x="17179" y="8180"/>
                  </a:cubicBezTo>
                  <a:lnTo>
                    <a:pt x="0" y="21274"/>
                  </a:lnTo>
                  <a:close/>
                </a:path>
              </a:pathLst>
            </a:custGeom>
            <a:noFill/>
            <a:ln w="12700">
              <a:solidFill>
                <a:schemeClr val="tx1"/>
              </a:solidFill>
              <a:round/>
              <a:headEnd/>
              <a:tailEnd/>
            </a:ln>
            <a:effectLst/>
          </p:spPr>
          <p:txBody>
            <a:bodyPr wrap="none" anchor="ctr">
              <a:prstTxWarp prst="textNoShape">
                <a:avLst/>
              </a:prstTxWarp>
            </a:bodyPr>
            <a:lstStyle/>
            <a:p>
              <a:endParaRPr lang="en-US"/>
            </a:p>
          </p:txBody>
        </p:sp>
        <p:sp>
          <p:nvSpPr>
            <p:cNvPr id="74804" name="Arc 52"/>
            <p:cNvSpPr>
              <a:spLocks/>
            </p:cNvSpPr>
            <p:nvPr/>
          </p:nvSpPr>
          <p:spPr bwMode="auto">
            <a:xfrm>
              <a:off x="3104" y="2193"/>
              <a:ext cx="171" cy="108"/>
            </a:xfrm>
            <a:custGeom>
              <a:avLst/>
              <a:gdLst>
                <a:gd name="G0" fmla="+- 17795 0 0"/>
                <a:gd name="G1" fmla="+- 21600 0 0"/>
                <a:gd name="G2" fmla="+- 21600 0 0"/>
                <a:gd name="T0" fmla="*/ 0 w 39395"/>
                <a:gd name="T1" fmla="*/ 9357 h 21600"/>
                <a:gd name="T2" fmla="*/ 39395 w 39395"/>
                <a:gd name="T3" fmla="*/ 21600 h 21600"/>
                <a:gd name="T4" fmla="*/ 17795 w 39395"/>
                <a:gd name="T5" fmla="*/ 21600 h 21600"/>
              </a:gdLst>
              <a:ahLst/>
              <a:cxnLst>
                <a:cxn ang="0">
                  <a:pos x="T0" y="T1"/>
                </a:cxn>
                <a:cxn ang="0">
                  <a:pos x="T2" y="T3"/>
                </a:cxn>
                <a:cxn ang="0">
                  <a:pos x="T4" y="T5"/>
                </a:cxn>
              </a:cxnLst>
              <a:rect l="0" t="0" r="r" b="b"/>
              <a:pathLst>
                <a:path w="39395" h="21600" fill="none" extrusionOk="0">
                  <a:moveTo>
                    <a:pt x="-1" y="9356"/>
                  </a:moveTo>
                  <a:cubicBezTo>
                    <a:pt x="4030" y="3499"/>
                    <a:pt x="10684" y="-1"/>
                    <a:pt x="17795" y="-1"/>
                  </a:cubicBezTo>
                  <a:cubicBezTo>
                    <a:pt x="29724" y="-1"/>
                    <a:pt x="39395" y="9670"/>
                    <a:pt x="39395" y="21600"/>
                  </a:cubicBezTo>
                </a:path>
                <a:path w="39395" h="21600" stroke="0" extrusionOk="0">
                  <a:moveTo>
                    <a:pt x="-1" y="9356"/>
                  </a:moveTo>
                  <a:cubicBezTo>
                    <a:pt x="4030" y="3499"/>
                    <a:pt x="10684" y="-1"/>
                    <a:pt x="17795" y="-1"/>
                  </a:cubicBezTo>
                  <a:cubicBezTo>
                    <a:pt x="29724" y="-1"/>
                    <a:pt x="39395" y="9670"/>
                    <a:pt x="39395" y="21600"/>
                  </a:cubicBezTo>
                  <a:lnTo>
                    <a:pt x="17795" y="21600"/>
                  </a:lnTo>
                  <a:close/>
                </a:path>
              </a:pathLst>
            </a:custGeom>
            <a:noFill/>
            <a:ln w="12700">
              <a:solidFill>
                <a:schemeClr val="tx1"/>
              </a:solidFill>
              <a:round/>
              <a:headEnd/>
              <a:tailEnd/>
            </a:ln>
            <a:effectLst/>
          </p:spPr>
          <p:txBody>
            <a:bodyPr wrap="none" anchor="ctr">
              <a:prstTxWarp prst="textNoShape">
                <a:avLst/>
              </a:prstTxWarp>
            </a:bodyPr>
            <a:lstStyle/>
            <a:p>
              <a:endParaRPr lang="en-US"/>
            </a:p>
          </p:txBody>
        </p:sp>
        <p:sp>
          <p:nvSpPr>
            <p:cNvPr id="74805" name="Arc 53"/>
            <p:cNvSpPr>
              <a:spLocks/>
            </p:cNvSpPr>
            <p:nvPr/>
          </p:nvSpPr>
          <p:spPr bwMode="auto">
            <a:xfrm>
              <a:off x="3152" y="2251"/>
              <a:ext cx="57" cy="69"/>
            </a:xfrm>
            <a:custGeom>
              <a:avLst/>
              <a:gdLst>
                <a:gd name="G0" fmla="+- 17795 0 0"/>
                <a:gd name="G1" fmla="+- 21600 0 0"/>
                <a:gd name="G2" fmla="+- 21600 0 0"/>
                <a:gd name="T0" fmla="*/ 0 w 39395"/>
                <a:gd name="T1" fmla="*/ 9357 h 21600"/>
                <a:gd name="T2" fmla="*/ 39395 w 39395"/>
                <a:gd name="T3" fmla="*/ 21600 h 21600"/>
                <a:gd name="T4" fmla="*/ 17795 w 39395"/>
                <a:gd name="T5" fmla="*/ 21600 h 21600"/>
              </a:gdLst>
              <a:ahLst/>
              <a:cxnLst>
                <a:cxn ang="0">
                  <a:pos x="T0" y="T1"/>
                </a:cxn>
                <a:cxn ang="0">
                  <a:pos x="T2" y="T3"/>
                </a:cxn>
                <a:cxn ang="0">
                  <a:pos x="T4" y="T5"/>
                </a:cxn>
              </a:cxnLst>
              <a:rect l="0" t="0" r="r" b="b"/>
              <a:pathLst>
                <a:path w="39395" h="21600" fill="none" extrusionOk="0">
                  <a:moveTo>
                    <a:pt x="-1" y="9356"/>
                  </a:moveTo>
                  <a:cubicBezTo>
                    <a:pt x="4030" y="3499"/>
                    <a:pt x="10684" y="-1"/>
                    <a:pt x="17795" y="-1"/>
                  </a:cubicBezTo>
                  <a:cubicBezTo>
                    <a:pt x="29724" y="-1"/>
                    <a:pt x="39395" y="9670"/>
                    <a:pt x="39395" y="21600"/>
                  </a:cubicBezTo>
                </a:path>
                <a:path w="39395" h="21600" stroke="0" extrusionOk="0">
                  <a:moveTo>
                    <a:pt x="-1" y="9356"/>
                  </a:moveTo>
                  <a:cubicBezTo>
                    <a:pt x="4030" y="3499"/>
                    <a:pt x="10684" y="-1"/>
                    <a:pt x="17795" y="-1"/>
                  </a:cubicBezTo>
                  <a:cubicBezTo>
                    <a:pt x="29724" y="-1"/>
                    <a:pt x="39395" y="9670"/>
                    <a:pt x="39395" y="21600"/>
                  </a:cubicBezTo>
                  <a:lnTo>
                    <a:pt x="17795" y="21600"/>
                  </a:lnTo>
                  <a:close/>
                </a:path>
              </a:pathLst>
            </a:custGeom>
            <a:noFill/>
            <a:ln w="12700">
              <a:solidFill>
                <a:schemeClr val="tx1"/>
              </a:solidFill>
              <a:round/>
              <a:headEnd/>
              <a:tailEnd/>
            </a:ln>
            <a:effectLst/>
          </p:spPr>
          <p:txBody>
            <a:bodyPr wrap="none" anchor="ctr">
              <a:prstTxWarp prst="textNoShape">
                <a:avLst/>
              </a:prstTxWarp>
            </a:bodyPr>
            <a:lstStyle/>
            <a:p>
              <a:endParaRPr lang="en-US"/>
            </a:p>
          </p:txBody>
        </p:sp>
        <p:sp>
          <p:nvSpPr>
            <p:cNvPr id="74806" name="Arc 54"/>
            <p:cNvSpPr>
              <a:spLocks/>
            </p:cNvSpPr>
            <p:nvPr/>
          </p:nvSpPr>
          <p:spPr bwMode="auto">
            <a:xfrm>
              <a:off x="4335" y="2267"/>
              <a:ext cx="44" cy="44"/>
            </a:xfrm>
            <a:custGeom>
              <a:avLst/>
              <a:gdLst>
                <a:gd name="G0" fmla="+- 17165 0 0"/>
                <a:gd name="G1" fmla="+- 21600 0 0"/>
                <a:gd name="G2" fmla="+- 21600 0 0"/>
                <a:gd name="T0" fmla="*/ 0 w 38765"/>
                <a:gd name="T1" fmla="*/ 8488 h 21600"/>
                <a:gd name="T2" fmla="*/ 38765 w 38765"/>
                <a:gd name="T3" fmla="*/ 21600 h 21600"/>
                <a:gd name="T4" fmla="*/ 17165 w 38765"/>
                <a:gd name="T5" fmla="*/ 21600 h 21600"/>
              </a:gdLst>
              <a:ahLst/>
              <a:cxnLst>
                <a:cxn ang="0">
                  <a:pos x="T0" y="T1"/>
                </a:cxn>
                <a:cxn ang="0">
                  <a:pos x="T2" y="T3"/>
                </a:cxn>
                <a:cxn ang="0">
                  <a:pos x="T4" y="T5"/>
                </a:cxn>
              </a:cxnLst>
              <a:rect l="0" t="0" r="r" b="b"/>
              <a:pathLst>
                <a:path w="38765" h="21600" fill="none" extrusionOk="0">
                  <a:moveTo>
                    <a:pt x="0" y="8488"/>
                  </a:moveTo>
                  <a:cubicBezTo>
                    <a:pt x="4086" y="3138"/>
                    <a:pt x="10433" y="-1"/>
                    <a:pt x="17165" y="-1"/>
                  </a:cubicBezTo>
                  <a:cubicBezTo>
                    <a:pt x="29094" y="-1"/>
                    <a:pt x="38765" y="9670"/>
                    <a:pt x="38765" y="21600"/>
                  </a:cubicBezTo>
                </a:path>
                <a:path w="38765" h="21600" stroke="0" extrusionOk="0">
                  <a:moveTo>
                    <a:pt x="0" y="8488"/>
                  </a:moveTo>
                  <a:cubicBezTo>
                    <a:pt x="4086" y="3138"/>
                    <a:pt x="10433" y="-1"/>
                    <a:pt x="17165" y="-1"/>
                  </a:cubicBezTo>
                  <a:cubicBezTo>
                    <a:pt x="29094" y="-1"/>
                    <a:pt x="38765" y="9670"/>
                    <a:pt x="38765" y="21600"/>
                  </a:cubicBezTo>
                  <a:lnTo>
                    <a:pt x="17165" y="21600"/>
                  </a:lnTo>
                  <a:close/>
                </a:path>
              </a:pathLst>
            </a:custGeom>
            <a:noFill/>
            <a:ln w="12700">
              <a:solidFill>
                <a:schemeClr val="tx1"/>
              </a:solidFill>
              <a:round/>
              <a:headEnd/>
              <a:tailEnd/>
            </a:ln>
            <a:effectLst/>
          </p:spPr>
          <p:txBody>
            <a:bodyPr wrap="none" anchor="ctr">
              <a:prstTxWarp prst="textNoShape">
                <a:avLst/>
              </a:prstTxWarp>
            </a:bodyPr>
            <a:lstStyle/>
            <a:p>
              <a:endParaRPr lang="en-US"/>
            </a:p>
          </p:txBody>
        </p:sp>
        <p:sp>
          <p:nvSpPr>
            <p:cNvPr id="74807" name="Arc 55"/>
            <p:cNvSpPr>
              <a:spLocks/>
            </p:cNvSpPr>
            <p:nvPr/>
          </p:nvSpPr>
          <p:spPr bwMode="auto">
            <a:xfrm rot="-10800000">
              <a:off x="3279" y="3167"/>
              <a:ext cx="126" cy="136"/>
            </a:xfrm>
            <a:custGeom>
              <a:avLst/>
              <a:gdLst>
                <a:gd name="G0" fmla="+- 0 0 0"/>
                <a:gd name="G1" fmla="+- 21523 0 0"/>
                <a:gd name="G2" fmla="+- 21600 0 0"/>
                <a:gd name="T0" fmla="*/ 1827 w 21433"/>
                <a:gd name="T1" fmla="*/ 0 h 21523"/>
                <a:gd name="T2" fmla="*/ 21433 w 21433"/>
                <a:gd name="T3" fmla="*/ 18844 h 21523"/>
                <a:gd name="T4" fmla="*/ 0 w 21433"/>
                <a:gd name="T5" fmla="*/ 21523 h 21523"/>
              </a:gdLst>
              <a:ahLst/>
              <a:cxnLst>
                <a:cxn ang="0">
                  <a:pos x="T0" y="T1"/>
                </a:cxn>
                <a:cxn ang="0">
                  <a:pos x="T2" y="T3"/>
                </a:cxn>
                <a:cxn ang="0">
                  <a:pos x="T4" y="T5"/>
                </a:cxn>
              </a:cxnLst>
              <a:rect l="0" t="0" r="r" b="b"/>
              <a:pathLst>
                <a:path w="21433" h="21523" fill="none" extrusionOk="0">
                  <a:moveTo>
                    <a:pt x="1826" y="0"/>
                  </a:moveTo>
                  <a:cubicBezTo>
                    <a:pt x="11992" y="863"/>
                    <a:pt x="20167" y="8720"/>
                    <a:pt x="21433" y="18843"/>
                  </a:cubicBezTo>
                </a:path>
                <a:path w="21433" h="21523" stroke="0" extrusionOk="0">
                  <a:moveTo>
                    <a:pt x="1826" y="0"/>
                  </a:moveTo>
                  <a:cubicBezTo>
                    <a:pt x="11992" y="863"/>
                    <a:pt x="20167" y="8720"/>
                    <a:pt x="21433" y="18843"/>
                  </a:cubicBezTo>
                  <a:lnTo>
                    <a:pt x="0" y="21523"/>
                  </a:lnTo>
                  <a:close/>
                </a:path>
              </a:pathLst>
            </a:custGeom>
            <a:noFill/>
            <a:ln w="12700">
              <a:solidFill>
                <a:schemeClr val="tx1"/>
              </a:solidFill>
              <a:round/>
              <a:headEnd/>
              <a:tailEnd/>
            </a:ln>
            <a:effectLst/>
          </p:spPr>
          <p:txBody>
            <a:bodyPr wrap="none" anchor="ctr">
              <a:prstTxWarp prst="textNoShape">
                <a:avLst/>
              </a:prstTxWarp>
            </a:bodyPr>
            <a:lstStyle/>
            <a:p>
              <a:endParaRPr lang="en-US"/>
            </a:p>
          </p:txBody>
        </p:sp>
        <p:sp>
          <p:nvSpPr>
            <p:cNvPr id="74808" name="Arc 56"/>
            <p:cNvSpPr>
              <a:spLocks/>
            </p:cNvSpPr>
            <p:nvPr/>
          </p:nvSpPr>
          <p:spPr bwMode="auto">
            <a:xfrm flipH="1" flipV="1">
              <a:off x="2697" y="3788"/>
              <a:ext cx="142" cy="178"/>
            </a:xfrm>
            <a:custGeom>
              <a:avLst/>
              <a:gdLst>
                <a:gd name="G0" fmla="+- 0 0 0"/>
                <a:gd name="G1" fmla="+- 20974 0 0"/>
                <a:gd name="G2" fmla="+- 21600 0 0"/>
                <a:gd name="T0" fmla="*/ 5164 w 21600"/>
                <a:gd name="T1" fmla="*/ 0 h 33695"/>
                <a:gd name="T2" fmla="*/ 17456 w 21600"/>
                <a:gd name="T3" fmla="*/ 33695 h 33695"/>
                <a:gd name="T4" fmla="*/ 0 w 21600"/>
                <a:gd name="T5" fmla="*/ 20974 h 33695"/>
              </a:gdLst>
              <a:ahLst/>
              <a:cxnLst>
                <a:cxn ang="0">
                  <a:pos x="T0" y="T1"/>
                </a:cxn>
                <a:cxn ang="0">
                  <a:pos x="T2" y="T3"/>
                </a:cxn>
                <a:cxn ang="0">
                  <a:pos x="T4" y="T5"/>
                </a:cxn>
              </a:cxnLst>
              <a:rect l="0" t="0" r="r" b="b"/>
              <a:pathLst>
                <a:path w="21600" h="33695" fill="none" extrusionOk="0">
                  <a:moveTo>
                    <a:pt x="5163" y="0"/>
                  </a:moveTo>
                  <a:cubicBezTo>
                    <a:pt x="14815" y="2376"/>
                    <a:pt x="21600" y="11033"/>
                    <a:pt x="21600" y="20974"/>
                  </a:cubicBezTo>
                  <a:cubicBezTo>
                    <a:pt x="21600" y="25546"/>
                    <a:pt x="20149" y="30000"/>
                    <a:pt x="17456" y="33695"/>
                  </a:cubicBezTo>
                </a:path>
                <a:path w="21600" h="33695" stroke="0" extrusionOk="0">
                  <a:moveTo>
                    <a:pt x="5163" y="0"/>
                  </a:moveTo>
                  <a:cubicBezTo>
                    <a:pt x="14815" y="2376"/>
                    <a:pt x="21600" y="11033"/>
                    <a:pt x="21600" y="20974"/>
                  </a:cubicBezTo>
                  <a:cubicBezTo>
                    <a:pt x="21600" y="25546"/>
                    <a:pt x="20149" y="30000"/>
                    <a:pt x="17456" y="33695"/>
                  </a:cubicBezTo>
                  <a:lnTo>
                    <a:pt x="0" y="20974"/>
                  </a:lnTo>
                  <a:close/>
                </a:path>
              </a:pathLst>
            </a:custGeom>
            <a:noFill/>
            <a:ln w="12700">
              <a:solidFill>
                <a:schemeClr val="tx1"/>
              </a:solidFill>
              <a:round/>
              <a:headEnd/>
              <a:tailEnd/>
            </a:ln>
            <a:effectLst/>
          </p:spPr>
          <p:txBody>
            <a:bodyPr wrap="none" anchor="ctr">
              <a:prstTxWarp prst="textNoShape">
                <a:avLst/>
              </a:prstTxWarp>
            </a:bodyPr>
            <a:lstStyle/>
            <a:p>
              <a:endParaRPr lang="en-US"/>
            </a:p>
          </p:txBody>
        </p:sp>
        <p:sp>
          <p:nvSpPr>
            <p:cNvPr id="74809" name="Arc 57"/>
            <p:cNvSpPr>
              <a:spLocks/>
            </p:cNvSpPr>
            <p:nvPr/>
          </p:nvSpPr>
          <p:spPr bwMode="auto">
            <a:xfrm rot="16200000" flipH="1">
              <a:off x="4311" y="3399"/>
              <a:ext cx="64" cy="83"/>
            </a:xfrm>
            <a:custGeom>
              <a:avLst/>
              <a:gdLst>
                <a:gd name="G0" fmla="+- 21600 0 0"/>
                <a:gd name="G1" fmla="+- 21318 0 0"/>
                <a:gd name="G2" fmla="+- 21600 0 0"/>
                <a:gd name="T0" fmla="*/ 40190 w 40190"/>
                <a:gd name="T1" fmla="*/ 32316 h 42918"/>
                <a:gd name="T2" fmla="*/ 18121 w 40190"/>
                <a:gd name="T3" fmla="*/ 0 h 42918"/>
                <a:gd name="T4" fmla="*/ 21600 w 40190"/>
                <a:gd name="T5" fmla="*/ 21318 h 42918"/>
              </a:gdLst>
              <a:ahLst/>
              <a:cxnLst>
                <a:cxn ang="0">
                  <a:pos x="T0" y="T1"/>
                </a:cxn>
                <a:cxn ang="0">
                  <a:pos x="T2" y="T3"/>
                </a:cxn>
                <a:cxn ang="0">
                  <a:pos x="T4" y="T5"/>
                </a:cxn>
              </a:cxnLst>
              <a:rect l="0" t="0" r="r" b="b"/>
              <a:pathLst>
                <a:path w="40190" h="42918" fill="none" extrusionOk="0">
                  <a:moveTo>
                    <a:pt x="40190" y="32316"/>
                  </a:moveTo>
                  <a:cubicBezTo>
                    <a:pt x="36302" y="38887"/>
                    <a:pt x="29234" y="42917"/>
                    <a:pt x="21600" y="42917"/>
                  </a:cubicBezTo>
                  <a:cubicBezTo>
                    <a:pt x="9670" y="42918"/>
                    <a:pt x="0" y="33247"/>
                    <a:pt x="0" y="21318"/>
                  </a:cubicBezTo>
                  <a:cubicBezTo>
                    <a:pt x="0" y="10731"/>
                    <a:pt x="7672" y="1705"/>
                    <a:pt x="18121" y="0"/>
                  </a:cubicBezTo>
                </a:path>
                <a:path w="40190" h="42918" stroke="0" extrusionOk="0">
                  <a:moveTo>
                    <a:pt x="40190" y="32316"/>
                  </a:moveTo>
                  <a:cubicBezTo>
                    <a:pt x="36302" y="38887"/>
                    <a:pt x="29234" y="42917"/>
                    <a:pt x="21600" y="42917"/>
                  </a:cubicBezTo>
                  <a:cubicBezTo>
                    <a:pt x="9670" y="42918"/>
                    <a:pt x="0" y="33247"/>
                    <a:pt x="0" y="21318"/>
                  </a:cubicBezTo>
                  <a:cubicBezTo>
                    <a:pt x="0" y="10731"/>
                    <a:pt x="7672" y="1705"/>
                    <a:pt x="18121" y="0"/>
                  </a:cubicBezTo>
                  <a:lnTo>
                    <a:pt x="21600" y="21318"/>
                  </a:lnTo>
                  <a:close/>
                </a:path>
              </a:pathLst>
            </a:custGeom>
            <a:noFill/>
            <a:ln w="12700">
              <a:solidFill>
                <a:schemeClr val="tx1"/>
              </a:solidFill>
              <a:round/>
              <a:headEnd/>
              <a:tailEnd/>
            </a:ln>
            <a:effectLst/>
          </p:spPr>
          <p:txBody>
            <a:bodyPr wrap="none" anchor="ctr">
              <a:prstTxWarp prst="textNoShape">
                <a:avLst/>
              </a:prstTxWarp>
            </a:bodyPr>
            <a:lstStyle/>
            <a:p>
              <a:endParaRPr lang="en-US"/>
            </a:p>
          </p:txBody>
        </p:sp>
        <p:sp>
          <p:nvSpPr>
            <p:cNvPr id="74810" name="Arc 58"/>
            <p:cNvSpPr>
              <a:spLocks/>
            </p:cNvSpPr>
            <p:nvPr/>
          </p:nvSpPr>
          <p:spPr bwMode="auto">
            <a:xfrm rot="-10800000">
              <a:off x="3872" y="3700"/>
              <a:ext cx="56" cy="136"/>
            </a:xfrm>
            <a:custGeom>
              <a:avLst/>
              <a:gdLst>
                <a:gd name="G0" fmla="+- 13193 0 0"/>
                <a:gd name="G1" fmla="+- 21600 0 0"/>
                <a:gd name="G2" fmla="+- 21600 0 0"/>
                <a:gd name="T0" fmla="*/ 0 w 33359"/>
                <a:gd name="T1" fmla="*/ 4497 h 21600"/>
                <a:gd name="T2" fmla="*/ 33359 w 33359"/>
                <a:gd name="T3" fmla="*/ 13860 h 21600"/>
                <a:gd name="T4" fmla="*/ 13193 w 33359"/>
                <a:gd name="T5" fmla="*/ 21600 h 21600"/>
              </a:gdLst>
              <a:ahLst/>
              <a:cxnLst>
                <a:cxn ang="0">
                  <a:pos x="T0" y="T1"/>
                </a:cxn>
                <a:cxn ang="0">
                  <a:pos x="T2" y="T3"/>
                </a:cxn>
                <a:cxn ang="0">
                  <a:pos x="T4" y="T5"/>
                </a:cxn>
              </a:cxnLst>
              <a:rect l="0" t="0" r="r" b="b"/>
              <a:pathLst>
                <a:path w="33359" h="21600" fill="none" extrusionOk="0">
                  <a:moveTo>
                    <a:pt x="0" y="4497"/>
                  </a:moveTo>
                  <a:cubicBezTo>
                    <a:pt x="3779" y="1581"/>
                    <a:pt x="8419" y="-1"/>
                    <a:pt x="13193" y="-1"/>
                  </a:cubicBezTo>
                  <a:cubicBezTo>
                    <a:pt x="22135" y="-1"/>
                    <a:pt x="30154" y="5510"/>
                    <a:pt x="33358" y="13860"/>
                  </a:cubicBezTo>
                </a:path>
                <a:path w="33359" h="21600" stroke="0" extrusionOk="0">
                  <a:moveTo>
                    <a:pt x="0" y="4497"/>
                  </a:moveTo>
                  <a:cubicBezTo>
                    <a:pt x="3779" y="1581"/>
                    <a:pt x="8419" y="-1"/>
                    <a:pt x="13193" y="-1"/>
                  </a:cubicBezTo>
                  <a:cubicBezTo>
                    <a:pt x="22135" y="-1"/>
                    <a:pt x="30154" y="5510"/>
                    <a:pt x="33358" y="13860"/>
                  </a:cubicBezTo>
                  <a:lnTo>
                    <a:pt x="13193" y="21600"/>
                  </a:lnTo>
                  <a:close/>
                </a:path>
              </a:pathLst>
            </a:custGeom>
            <a:noFill/>
            <a:ln w="12700">
              <a:solidFill>
                <a:schemeClr val="tx1"/>
              </a:solidFill>
              <a:round/>
              <a:headEnd/>
              <a:tailEnd/>
            </a:ln>
            <a:effectLst/>
          </p:spPr>
          <p:txBody>
            <a:bodyPr wrap="none" anchor="ctr">
              <a:prstTxWarp prst="textNoShape">
                <a:avLst/>
              </a:prstTxWarp>
            </a:bodyPr>
            <a:lstStyle/>
            <a:p>
              <a:endParaRPr lang="en-US"/>
            </a:p>
          </p:txBody>
        </p:sp>
        <p:sp>
          <p:nvSpPr>
            <p:cNvPr id="74811" name="Arc 59"/>
            <p:cNvSpPr>
              <a:spLocks/>
            </p:cNvSpPr>
            <p:nvPr/>
          </p:nvSpPr>
          <p:spPr bwMode="auto">
            <a:xfrm flipV="1">
              <a:off x="2743" y="2660"/>
              <a:ext cx="46" cy="44"/>
            </a:xfrm>
            <a:custGeom>
              <a:avLst/>
              <a:gdLst>
                <a:gd name="G0" fmla="+- 21600 0 0"/>
                <a:gd name="G1" fmla="+- 21600 0 0"/>
                <a:gd name="G2" fmla="+- 21600 0 0"/>
                <a:gd name="T0" fmla="*/ 7786 w 25231"/>
                <a:gd name="T1" fmla="*/ 38206 h 38206"/>
                <a:gd name="T2" fmla="*/ 25231 w 25231"/>
                <a:gd name="T3" fmla="*/ 307 h 38206"/>
                <a:gd name="T4" fmla="*/ 21600 w 25231"/>
                <a:gd name="T5" fmla="*/ 21600 h 38206"/>
              </a:gdLst>
              <a:ahLst/>
              <a:cxnLst>
                <a:cxn ang="0">
                  <a:pos x="T0" y="T1"/>
                </a:cxn>
                <a:cxn ang="0">
                  <a:pos x="T2" y="T3"/>
                </a:cxn>
                <a:cxn ang="0">
                  <a:pos x="T4" y="T5"/>
                </a:cxn>
              </a:cxnLst>
              <a:rect l="0" t="0" r="r" b="b"/>
              <a:pathLst>
                <a:path w="25231" h="38206" fill="none" extrusionOk="0">
                  <a:moveTo>
                    <a:pt x="7786" y="38205"/>
                  </a:moveTo>
                  <a:cubicBezTo>
                    <a:pt x="2853" y="34101"/>
                    <a:pt x="0" y="28016"/>
                    <a:pt x="0" y="21600"/>
                  </a:cubicBezTo>
                  <a:cubicBezTo>
                    <a:pt x="0" y="9670"/>
                    <a:pt x="9670" y="0"/>
                    <a:pt x="21600" y="0"/>
                  </a:cubicBezTo>
                  <a:cubicBezTo>
                    <a:pt x="22816" y="0"/>
                    <a:pt x="24031" y="102"/>
                    <a:pt x="25230" y="307"/>
                  </a:cubicBezTo>
                </a:path>
                <a:path w="25231" h="38206" stroke="0" extrusionOk="0">
                  <a:moveTo>
                    <a:pt x="7786" y="38205"/>
                  </a:moveTo>
                  <a:cubicBezTo>
                    <a:pt x="2853" y="34101"/>
                    <a:pt x="0" y="28016"/>
                    <a:pt x="0" y="21600"/>
                  </a:cubicBezTo>
                  <a:cubicBezTo>
                    <a:pt x="0" y="9670"/>
                    <a:pt x="9670" y="0"/>
                    <a:pt x="21600" y="0"/>
                  </a:cubicBezTo>
                  <a:cubicBezTo>
                    <a:pt x="22816" y="0"/>
                    <a:pt x="24031" y="102"/>
                    <a:pt x="25230" y="307"/>
                  </a:cubicBezTo>
                  <a:lnTo>
                    <a:pt x="21600" y="21600"/>
                  </a:lnTo>
                  <a:close/>
                </a:path>
              </a:pathLst>
            </a:custGeom>
            <a:noFill/>
            <a:ln w="12700">
              <a:solidFill>
                <a:schemeClr val="tx1"/>
              </a:solidFill>
              <a:round/>
              <a:headEnd/>
              <a:tailEnd/>
            </a:ln>
            <a:effectLst/>
          </p:spPr>
          <p:txBody>
            <a:bodyPr wrap="none" anchor="ctr">
              <a:prstTxWarp prst="textNoShape">
                <a:avLst/>
              </a:prstTxWarp>
            </a:bodyPr>
            <a:lstStyle/>
            <a:p>
              <a:endParaRPr lang="en-US"/>
            </a:p>
          </p:txBody>
        </p:sp>
      </p:grpSp>
      <p:sp>
        <p:nvSpPr>
          <p:cNvPr id="74813" name="Text Box 61"/>
          <p:cNvSpPr txBox="1">
            <a:spLocks noChangeArrowheads="1"/>
          </p:cNvSpPr>
          <p:nvPr/>
        </p:nvSpPr>
        <p:spPr bwMode="auto">
          <a:xfrm>
            <a:off x="2873783" y="2732887"/>
            <a:ext cx="2460705" cy="707886"/>
          </a:xfrm>
          <a:prstGeom prst="rect">
            <a:avLst/>
          </a:prstGeom>
          <a:noFill/>
          <a:ln w="9525">
            <a:noFill/>
            <a:miter lim="800000"/>
            <a:headEnd/>
            <a:tailEnd/>
          </a:ln>
          <a:effectLst/>
        </p:spPr>
        <p:txBody>
          <a:bodyPr wrap="square">
            <a:prstTxWarp prst="textNoShape">
              <a:avLst/>
            </a:prstTxWarp>
            <a:spAutoFit/>
          </a:bodyPr>
          <a:lstStyle/>
          <a:p>
            <a:pPr algn="r"/>
            <a:r>
              <a:rPr lang="en-US" sz="2000" dirty="0" smtClean="0"/>
              <a:t>Edge 101 </a:t>
            </a:r>
            <a:r>
              <a:rPr lang="en-US" sz="2000" dirty="0" err="1" smtClean="0">
                <a:sym typeface="Symbol" pitchFamily="-112" charset="2"/>
              </a:rPr>
              <a:t></a:t>
            </a:r>
            <a:r>
              <a:rPr lang="en-US" sz="2000" dirty="0" smtClean="0">
                <a:sym typeface="Symbol" pitchFamily="-112" charset="2"/>
              </a:rPr>
              <a:t> 001 determines test 01</a:t>
            </a:r>
            <a:endParaRPr lang="en-US" sz="2000" dirty="0">
              <a:sym typeface="Symbol" pitchFamily="-112" charset="2"/>
            </a:endParaRPr>
          </a:p>
        </p:txBody>
      </p:sp>
      <p:sp>
        <p:nvSpPr>
          <p:cNvPr id="74814" name="Text Box 62"/>
          <p:cNvSpPr txBox="1">
            <a:spLocks noChangeArrowheads="1"/>
          </p:cNvSpPr>
          <p:nvPr/>
        </p:nvSpPr>
        <p:spPr bwMode="auto">
          <a:xfrm>
            <a:off x="8004534" y="3532804"/>
            <a:ext cx="691528" cy="369332"/>
          </a:xfrm>
          <a:prstGeom prst="rect">
            <a:avLst/>
          </a:prstGeom>
          <a:noFill/>
          <a:ln w="9525">
            <a:noFill/>
            <a:miter lim="800000"/>
            <a:headEnd/>
            <a:tailEnd/>
          </a:ln>
          <a:effectLst/>
        </p:spPr>
        <p:txBody>
          <a:bodyPr wrap="none">
            <a:prstTxWarp prst="textNoShape">
              <a:avLst/>
            </a:prstTxWarp>
            <a:spAutoFit/>
          </a:bodyPr>
          <a:lstStyle/>
          <a:p>
            <a:r>
              <a:rPr lang="pl-PL" dirty="0" err="1"/>
              <a:t>k</a:t>
            </a:r>
            <a:r>
              <a:rPr lang="pl-PL" dirty="0"/>
              <a:t> = 3</a:t>
            </a:r>
            <a:endParaRPr lang="en-GB" dirty="0"/>
          </a:p>
        </p:txBody>
      </p:sp>
      <p:sp>
        <p:nvSpPr>
          <p:cNvPr id="63" name="Rectangle 3"/>
          <p:cNvSpPr txBox="1">
            <a:spLocks noChangeArrowheads="1"/>
          </p:cNvSpPr>
          <p:nvPr/>
        </p:nvSpPr>
        <p:spPr bwMode="auto">
          <a:xfrm>
            <a:off x="673607" y="4493646"/>
            <a:ext cx="8022456" cy="199372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SzPct val="80000"/>
              <a:buFont typeface="Arial" charset="0"/>
              <a:buChar char="•"/>
              <a:defRPr/>
            </a:pPr>
            <a:r>
              <a:rPr lang="en-US" sz="2000" dirty="0" smtClean="0">
                <a:latin typeface="Arial"/>
                <a:cs typeface="Arial"/>
              </a:rPr>
              <a:t>Each pattern can be represented by an edge in a graph in which there is a node for each binary </a:t>
            </a:r>
            <a:r>
              <a:rPr lang="en-US" sz="2000" dirty="0" err="1" smtClean="0">
                <a:latin typeface="Arial"/>
                <a:cs typeface="Arial"/>
              </a:rPr>
              <a:t>k-tuple</a:t>
            </a:r>
            <a:r>
              <a:rPr lang="en-US" sz="2000" dirty="0" smtClean="0">
                <a:latin typeface="Arial"/>
                <a:cs typeface="Arial"/>
              </a:rPr>
              <a:t> and there is an edge between two nodes having Hamming distance equal to 1</a:t>
            </a:r>
          </a:p>
          <a:p>
            <a:pPr marL="342900" marR="0" lvl="0" indent="-342900" algn="l" defTabSz="457200" rtl="0" eaLnBrk="0" fontAlgn="base" latinLnBrk="0" hangingPunct="0">
              <a:spcBef>
                <a:spcPct val="20000"/>
              </a:spcBef>
              <a:spcAft>
                <a:spcPct val="0"/>
              </a:spcAft>
              <a:buClrTx/>
              <a:buSzPct val="80000"/>
              <a:buFont typeface="Arial" charset="0"/>
              <a:buChar char="•"/>
              <a:tabLst/>
              <a:defRPr/>
            </a:pPr>
            <a:r>
              <a:rPr kumimoji="0" lang="en-US" sz="2000" b="0" i="0" u="none" strike="noStrike" kern="1200" cap="none" spc="0" normalizeH="0" baseline="0" dirty="0" smtClean="0">
                <a:ln>
                  <a:noFill/>
                </a:ln>
                <a:solidFill>
                  <a:schemeClr val="tx1"/>
                </a:solidFill>
                <a:effectLst/>
                <a:uLnTx/>
                <a:uFillTx/>
                <a:latin typeface="Arial"/>
                <a:ea typeface="ＭＳ Ｐゴシック" charset="-128"/>
                <a:cs typeface="Arial"/>
              </a:rPr>
              <a:t>Generation of sensitizing patterns is equivalent to finding an</a:t>
            </a:r>
            <a:r>
              <a:rPr kumimoji="0" lang="en-US" sz="2000" b="0" i="0" u="none" strike="noStrike" kern="1200" cap="none" spc="0" normalizeH="0" dirty="0" smtClean="0">
                <a:ln>
                  <a:noFill/>
                </a:ln>
                <a:solidFill>
                  <a:schemeClr val="tx1"/>
                </a:solidFill>
                <a:effectLst/>
                <a:uLnTx/>
                <a:uFillTx/>
                <a:latin typeface="Arial"/>
                <a:ea typeface="ＭＳ Ｐゴシック" charset="-128"/>
                <a:cs typeface="Arial"/>
              </a:rPr>
              <a:t> </a:t>
            </a:r>
            <a:r>
              <a:rPr kumimoji="0" lang="en-US" sz="2000" b="0" i="0" u="none" strike="noStrike" kern="1200" cap="none" spc="0" normalizeH="0" dirty="0" err="1" smtClean="0">
                <a:ln>
                  <a:noFill/>
                </a:ln>
                <a:solidFill>
                  <a:schemeClr val="tx1"/>
                </a:solidFill>
                <a:effectLst/>
                <a:uLnTx/>
                <a:uFillTx/>
                <a:latin typeface="Arial"/>
                <a:ea typeface="ＭＳ Ｐゴシック" charset="-128"/>
                <a:cs typeface="Arial"/>
              </a:rPr>
              <a:t>Eulerian</a:t>
            </a:r>
            <a:r>
              <a:rPr kumimoji="0" lang="en-US" sz="2000" b="0" i="0" u="none" strike="noStrike" kern="1200" cap="none" spc="0" normalizeH="0" dirty="0" smtClean="0">
                <a:ln>
                  <a:noFill/>
                </a:ln>
                <a:solidFill>
                  <a:schemeClr val="tx1"/>
                </a:solidFill>
                <a:effectLst/>
                <a:uLnTx/>
                <a:uFillTx/>
                <a:latin typeface="Arial"/>
                <a:ea typeface="ＭＳ Ｐゴシック" charset="-128"/>
                <a:cs typeface="Arial"/>
              </a:rPr>
              <a:t> path in the graph such that all the edges </a:t>
            </a:r>
            <a:r>
              <a:rPr lang="en-US" sz="2000" dirty="0" smtClean="0">
                <a:latin typeface="Arial"/>
                <a:cs typeface="Arial"/>
              </a:rPr>
              <a:t>are traversed exactly once</a:t>
            </a:r>
            <a:endParaRPr kumimoji="0" lang="en-US" sz="2000" b="0" i="0" u="none" strike="noStrike" kern="1200" cap="none" spc="0" normalizeH="0" baseline="0" dirty="0" smtClean="0">
              <a:ln>
                <a:noFill/>
              </a:ln>
              <a:solidFill>
                <a:schemeClr val="tx1"/>
              </a:solidFill>
              <a:effectLst/>
              <a:uLnTx/>
              <a:uFillTx/>
              <a:latin typeface="Arial"/>
              <a:ea typeface="ＭＳ Ｐゴシック" charset="-128"/>
              <a:cs typeface="Aria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dirty="0" smtClean="0"/>
              <a:t>The tiling method</a:t>
            </a:r>
            <a:endParaRPr lang="en-US" dirty="0"/>
          </a:p>
        </p:txBody>
      </p:sp>
      <p:grpSp>
        <p:nvGrpSpPr>
          <p:cNvPr id="2" name="Group 95"/>
          <p:cNvGrpSpPr>
            <a:grpSpLocks/>
          </p:cNvGrpSpPr>
          <p:nvPr/>
        </p:nvGrpSpPr>
        <p:grpSpPr bwMode="auto">
          <a:xfrm>
            <a:off x="1135149" y="1006476"/>
            <a:ext cx="4120587" cy="2219100"/>
            <a:chOff x="250" y="792"/>
            <a:chExt cx="2945" cy="1586"/>
          </a:xfrm>
        </p:grpSpPr>
        <p:grpSp>
          <p:nvGrpSpPr>
            <p:cNvPr id="3" name="Group 13"/>
            <p:cNvGrpSpPr>
              <a:grpSpLocks/>
            </p:cNvGrpSpPr>
            <p:nvPr/>
          </p:nvGrpSpPr>
          <p:grpSpPr bwMode="auto">
            <a:xfrm>
              <a:off x="476" y="799"/>
              <a:ext cx="680" cy="681"/>
              <a:chOff x="973" y="1564"/>
              <a:chExt cx="680" cy="681"/>
            </a:xfrm>
          </p:grpSpPr>
          <p:sp>
            <p:nvSpPr>
              <p:cNvPr id="77835" name="AutoShape 11"/>
              <p:cNvSpPr>
                <a:spLocks noChangeArrowheads="1"/>
              </p:cNvSpPr>
              <p:nvPr/>
            </p:nvSpPr>
            <p:spPr bwMode="auto">
              <a:xfrm>
                <a:off x="975" y="1567"/>
                <a:ext cx="677" cy="676"/>
              </a:xfrm>
              <a:prstGeom prst="plus">
                <a:avLst>
                  <a:gd name="adj" fmla="val 32935"/>
                </a:avLst>
              </a:prstGeom>
              <a:solidFill>
                <a:schemeClr val="accent1">
                  <a:lumMod val="40000"/>
                  <a:lumOff val="60000"/>
                </a:schemeClr>
              </a:solidFill>
              <a:ln w="9525">
                <a:solidFill>
                  <a:schemeClr val="tx1"/>
                </a:solidFill>
                <a:miter lim="800000"/>
                <a:headEnd/>
                <a:tailEnd/>
              </a:ln>
              <a:effectLst/>
            </p:spPr>
            <p:txBody>
              <a:bodyPr wrap="none" anchor="ctr">
                <a:prstTxWarp prst="textNoShape">
                  <a:avLst/>
                </a:prstTxWarp>
              </a:bodyPr>
              <a:lstStyle/>
              <a:p>
                <a:endParaRPr lang="en-US" sz="1400"/>
              </a:p>
            </p:txBody>
          </p:sp>
          <p:grpSp>
            <p:nvGrpSpPr>
              <p:cNvPr id="4" name="Group 9"/>
              <p:cNvGrpSpPr>
                <a:grpSpLocks/>
              </p:cNvGrpSpPr>
              <p:nvPr/>
            </p:nvGrpSpPr>
            <p:grpSpPr bwMode="auto">
              <a:xfrm>
                <a:off x="973" y="1564"/>
                <a:ext cx="680" cy="681"/>
                <a:chOff x="1429" y="1434"/>
                <a:chExt cx="680" cy="681"/>
              </a:xfrm>
            </p:grpSpPr>
            <p:sp>
              <p:nvSpPr>
                <p:cNvPr id="77828" name="Rectangle 4"/>
                <p:cNvSpPr>
                  <a:spLocks noChangeArrowheads="1"/>
                </p:cNvSpPr>
                <p:nvPr/>
              </p:nvSpPr>
              <p:spPr bwMode="auto">
                <a:xfrm>
                  <a:off x="1655" y="1434"/>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4</a:t>
                  </a:r>
                  <a:endParaRPr lang="en-GB" sz="1400"/>
                </a:p>
              </p:txBody>
            </p:sp>
            <p:sp>
              <p:nvSpPr>
                <p:cNvPr id="77829" name="Rectangle 5"/>
                <p:cNvSpPr>
                  <a:spLocks noChangeArrowheads="1"/>
                </p:cNvSpPr>
                <p:nvPr/>
              </p:nvSpPr>
              <p:spPr bwMode="auto">
                <a:xfrm>
                  <a:off x="1655"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2</a:t>
                  </a:r>
                  <a:endParaRPr lang="en-GB" sz="1400"/>
                </a:p>
              </p:txBody>
            </p:sp>
            <p:sp>
              <p:nvSpPr>
                <p:cNvPr id="77830" name="Rectangle 6"/>
                <p:cNvSpPr>
                  <a:spLocks noChangeArrowheads="1"/>
                </p:cNvSpPr>
                <p:nvPr/>
              </p:nvSpPr>
              <p:spPr bwMode="auto">
                <a:xfrm>
                  <a:off x="1655" y="1888"/>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0</a:t>
                  </a:r>
                  <a:endParaRPr lang="en-GB" sz="1400"/>
                </a:p>
              </p:txBody>
            </p:sp>
            <p:sp>
              <p:nvSpPr>
                <p:cNvPr id="77831" name="Rectangle 7"/>
                <p:cNvSpPr>
                  <a:spLocks noChangeArrowheads="1"/>
                </p:cNvSpPr>
                <p:nvPr/>
              </p:nvSpPr>
              <p:spPr bwMode="auto">
                <a:xfrm>
                  <a:off x="1882"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3</a:t>
                  </a:r>
                  <a:endParaRPr lang="en-GB" sz="1400"/>
                </a:p>
              </p:txBody>
            </p:sp>
            <p:sp>
              <p:nvSpPr>
                <p:cNvPr id="77832" name="Rectangle 8"/>
                <p:cNvSpPr>
                  <a:spLocks noChangeArrowheads="1"/>
                </p:cNvSpPr>
                <p:nvPr/>
              </p:nvSpPr>
              <p:spPr bwMode="auto">
                <a:xfrm>
                  <a:off x="1429"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1</a:t>
                  </a:r>
                  <a:endParaRPr lang="en-GB" sz="1400"/>
                </a:p>
              </p:txBody>
            </p:sp>
          </p:grpSp>
        </p:grpSp>
        <p:grpSp>
          <p:nvGrpSpPr>
            <p:cNvPr id="5" name="Group 14"/>
            <p:cNvGrpSpPr>
              <a:grpSpLocks/>
            </p:cNvGrpSpPr>
            <p:nvPr/>
          </p:nvGrpSpPr>
          <p:grpSpPr bwMode="auto">
            <a:xfrm>
              <a:off x="250" y="1252"/>
              <a:ext cx="680" cy="681"/>
              <a:chOff x="973" y="1564"/>
              <a:chExt cx="680" cy="681"/>
            </a:xfrm>
          </p:grpSpPr>
          <p:sp>
            <p:nvSpPr>
              <p:cNvPr id="77839" name="AutoShape 15"/>
              <p:cNvSpPr>
                <a:spLocks noChangeArrowheads="1"/>
              </p:cNvSpPr>
              <p:nvPr/>
            </p:nvSpPr>
            <p:spPr bwMode="auto">
              <a:xfrm>
                <a:off x="975" y="1567"/>
                <a:ext cx="677" cy="676"/>
              </a:xfrm>
              <a:prstGeom prst="plus">
                <a:avLst>
                  <a:gd name="adj" fmla="val 32935"/>
                </a:avLst>
              </a:prstGeom>
              <a:solidFill>
                <a:schemeClr val="accent1">
                  <a:lumMod val="20000"/>
                  <a:lumOff val="80000"/>
                </a:schemeClr>
              </a:solidFill>
              <a:ln w="9525">
                <a:solidFill>
                  <a:schemeClr val="tx1"/>
                </a:solidFill>
                <a:miter lim="800000"/>
                <a:headEnd/>
                <a:tailEnd/>
              </a:ln>
              <a:effectLst/>
            </p:spPr>
            <p:txBody>
              <a:bodyPr wrap="none" anchor="ctr">
                <a:prstTxWarp prst="textNoShape">
                  <a:avLst/>
                </a:prstTxWarp>
              </a:bodyPr>
              <a:lstStyle/>
              <a:p>
                <a:endParaRPr lang="en-US" sz="1400"/>
              </a:p>
            </p:txBody>
          </p:sp>
          <p:grpSp>
            <p:nvGrpSpPr>
              <p:cNvPr id="6" name="Group 16"/>
              <p:cNvGrpSpPr>
                <a:grpSpLocks/>
              </p:cNvGrpSpPr>
              <p:nvPr/>
            </p:nvGrpSpPr>
            <p:grpSpPr bwMode="auto">
              <a:xfrm>
                <a:off x="973" y="1564"/>
                <a:ext cx="680" cy="681"/>
                <a:chOff x="1429" y="1434"/>
                <a:chExt cx="680" cy="681"/>
              </a:xfrm>
            </p:grpSpPr>
            <p:sp>
              <p:nvSpPr>
                <p:cNvPr id="77841" name="Rectangle 17"/>
                <p:cNvSpPr>
                  <a:spLocks noChangeArrowheads="1"/>
                </p:cNvSpPr>
                <p:nvPr/>
              </p:nvSpPr>
              <p:spPr bwMode="auto">
                <a:xfrm>
                  <a:off x="1655" y="1434"/>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4</a:t>
                  </a:r>
                  <a:endParaRPr lang="en-GB" sz="1400"/>
                </a:p>
              </p:txBody>
            </p:sp>
            <p:sp>
              <p:nvSpPr>
                <p:cNvPr id="77842" name="Rectangle 18"/>
                <p:cNvSpPr>
                  <a:spLocks noChangeArrowheads="1"/>
                </p:cNvSpPr>
                <p:nvPr/>
              </p:nvSpPr>
              <p:spPr bwMode="auto">
                <a:xfrm>
                  <a:off x="1655"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2</a:t>
                  </a:r>
                  <a:endParaRPr lang="en-GB" sz="1400"/>
                </a:p>
              </p:txBody>
            </p:sp>
            <p:sp>
              <p:nvSpPr>
                <p:cNvPr id="77843" name="Rectangle 19"/>
                <p:cNvSpPr>
                  <a:spLocks noChangeArrowheads="1"/>
                </p:cNvSpPr>
                <p:nvPr/>
              </p:nvSpPr>
              <p:spPr bwMode="auto">
                <a:xfrm>
                  <a:off x="1655" y="1888"/>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0</a:t>
                  </a:r>
                  <a:endParaRPr lang="en-GB" sz="1400"/>
                </a:p>
              </p:txBody>
            </p:sp>
            <p:sp>
              <p:nvSpPr>
                <p:cNvPr id="77844" name="Rectangle 20"/>
                <p:cNvSpPr>
                  <a:spLocks noChangeArrowheads="1"/>
                </p:cNvSpPr>
                <p:nvPr/>
              </p:nvSpPr>
              <p:spPr bwMode="auto">
                <a:xfrm>
                  <a:off x="1882"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3</a:t>
                  </a:r>
                  <a:endParaRPr lang="en-GB" sz="1400"/>
                </a:p>
              </p:txBody>
            </p:sp>
            <p:sp>
              <p:nvSpPr>
                <p:cNvPr id="77845" name="Rectangle 21"/>
                <p:cNvSpPr>
                  <a:spLocks noChangeArrowheads="1"/>
                </p:cNvSpPr>
                <p:nvPr/>
              </p:nvSpPr>
              <p:spPr bwMode="auto">
                <a:xfrm>
                  <a:off x="1429"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1</a:t>
                  </a:r>
                  <a:endParaRPr lang="en-GB" sz="1400"/>
                </a:p>
              </p:txBody>
            </p:sp>
          </p:grpSp>
        </p:grpSp>
        <p:grpSp>
          <p:nvGrpSpPr>
            <p:cNvPr id="7" name="Group 22"/>
            <p:cNvGrpSpPr>
              <a:grpSpLocks/>
            </p:cNvGrpSpPr>
            <p:nvPr/>
          </p:nvGrpSpPr>
          <p:grpSpPr bwMode="auto">
            <a:xfrm>
              <a:off x="930" y="1021"/>
              <a:ext cx="680" cy="681"/>
              <a:chOff x="973" y="1564"/>
              <a:chExt cx="680" cy="681"/>
            </a:xfrm>
          </p:grpSpPr>
          <p:sp>
            <p:nvSpPr>
              <p:cNvPr id="77847" name="AutoShape 23"/>
              <p:cNvSpPr>
                <a:spLocks noChangeArrowheads="1"/>
              </p:cNvSpPr>
              <p:nvPr/>
            </p:nvSpPr>
            <p:spPr bwMode="auto">
              <a:xfrm>
                <a:off x="975" y="1567"/>
                <a:ext cx="677" cy="676"/>
              </a:xfrm>
              <a:prstGeom prst="plus">
                <a:avLst>
                  <a:gd name="adj" fmla="val 32935"/>
                </a:avLst>
              </a:prstGeom>
              <a:solidFill>
                <a:schemeClr val="bg1"/>
              </a:solidFill>
              <a:ln w="9525">
                <a:solidFill>
                  <a:schemeClr val="tx1"/>
                </a:solidFill>
                <a:miter lim="800000"/>
                <a:headEnd/>
                <a:tailEnd/>
              </a:ln>
              <a:effectLst/>
            </p:spPr>
            <p:txBody>
              <a:bodyPr wrap="none" anchor="ctr">
                <a:prstTxWarp prst="textNoShape">
                  <a:avLst/>
                </a:prstTxWarp>
              </a:bodyPr>
              <a:lstStyle/>
              <a:p>
                <a:endParaRPr lang="en-US" sz="1400"/>
              </a:p>
            </p:txBody>
          </p:sp>
          <p:grpSp>
            <p:nvGrpSpPr>
              <p:cNvPr id="8" name="Group 24"/>
              <p:cNvGrpSpPr>
                <a:grpSpLocks/>
              </p:cNvGrpSpPr>
              <p:nvPr/>
            </p:nvGrpSpPr>
            <p:grpSpPr bwMode="auto">
              <a:xfrm>
                <a:off x="973" y="1564"/>
                <a:ext cx="680" cy="681"/>
                <a:chOff x="1429" y="1434"/>
                <a:chExt cx="680" cy="681"/>
              </a:xfrm>
            </p:grpSpPr>
            <p:sp>
              <p:nvSpPr>
                <p:cNvPr id="77849" name="Rectangle 25"/>
                <p:cNvSpPr>
                  <a:spLocks noChangeArrowheads="1"/>
                </p:cNvSpPr>
                <p:nvPr/>
              </p:nvSpPr>
              <p:spPr bwMode="auto">
                <a:xfrm>
                  <a:off x="1655" y="1434"/>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4</a:t>
                  </a:r>
                  <a:endParaRPr lang="en-GB" sz="1400"/>
                </a:p>
              </p:txBody>
            </p:sp>
            <p:sp>
              <p:nvSpPr>
                <p:cNvPr id="77850" name="Rectangle 26"/>
                <p:cNvSpPr>
                  <a:spLocks noChangeArrowheads="1"/>
                </p:cNvSpPr>
                <p:nvPr/>
              </p:nvSpPr>
              <p:spPr bwMode="auto">
                <a:xfrm>
                  <a:off x="1655"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2</a:t>
                  </a:r>
                  <a:endParaRPr lang="en-GB" sz="1400"/>
                </a:p>
              </p:txBody>
            </p:sp>
            <p:sp>
              <p:nvSpPr>
                <p:cNvPr id="77851" name="Rectangle 27"/>
                <p:cNvSpPr>
                  <a:spLocks noChangeArrowheads="1"/>
                </p:cNvSpPr>
                <p:nvPr/>
              </p:nvSpPr>
              <p:spPr bwMode="auto">
                <a:xfrm>
                  <a:off x="1655" y="1888"/>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0</a:t>
                  </a:r>
                  <a:endParaRPr lang="en-GB" sz="1400"/>
                </a:p>
              </p:txBody>
            </p:sp>
            <p:sp>
              <p:nvSpPr>
                <p:cNvPr id="77852" name="Rectangle 28"/>
                <p:cNvSpPr>
                  <a:spLocks noChangeArrowheads="1"/>
                </p:cNvSpPr>
                <p:nvPr/>
              </p:nvSpPr>
              <p:spPr bwMode="auto">
                <a:xfrm>
                  <a:off x="1882"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3</a:t>
                  </a:r>
                  <a:endParaRPr lang="en-GB" sz="1400"/>
                </a:p>
              </p:txBody>
            </p:sp>
            <p:sp>
              <p:nvSpPr>
                <p:cNvPr id="77853" name="Rectangle 29"/>
                <p:cNvSpPr>
                  <a:spLocks noChangeArrowheads="1"/>
                </p:cNvSpPr>
                <p:nvPr/>
              </p:nvSpPr>
              <p:spPr bwMode="auto">
                <a:xfrm>
                  <a:off x="1429"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1</a:t>
                  </a:r>
                  <a:endParaRPr lang="en-GB" sz="1400"/>
                </a:p>
              </p:txBody>
            </p:sp>
          </p:grpSp>
        </p:grpSp>
        <p:grpSp>
          <p:nvGrpSpPr>
            <p:cNvPr id="9" name="Group 30"/>
            <p:cNvGrpSpPr>
              <a:grpSpLocks/>
            </p:cNvGrpSpPr>
            <p:nvPr/>
          </p:nvGrpSpPr>
          <p:grpSpPr bwMode="auto">
            <a:xfrm>
              <a:off x="706" y="1474"/>
              <a:ext cx="680" cy="681"/>
              <a:chOff x="973" y="1564"/>
              <a:chExt cx="680" cy="681"/>
            </a:xfrm>
          </p:grpSpPr>
          <p:sp>
            <p:nvSpPr>
              <p:cNvPr id="77855" name="AutoShape 31"/>
              <p:cNvSpPr>
                <a:spLocks noChangeArrowheads="1"/>
              </p:cNvSpPr>
              <p:nvPr/>
            </p:nvSpPr>
            <p:spPr bwMode="auto">
              <a:xfrm>
                <a:off x="975" y="1567"/>
                <a:ext cx="677" cy="676"/>
              </a:xfrm>
              <a:prstGeom prst="plus">
                <a:avLst>
                  <a:gd name="adj" fmla="val 32935"/>
                </a:avLst>
              </a:prstGeom>
              <a:solidFill>
                <a:schemeClr val="accent1">
                  <a:lumMod val="40000"/>
                  <a:lumOff val="60000"/>
                </a:schemeClr>
              </a:solidFill>
              <a:ln w="9525">
                <a:solidFill>
                  <a:schemeClr val="tx1"/>
                </a:solidFill>
                <a:miter lim="800000"/>
                <a:headEnd/>
                <a:tailEnd/>
              </a:ln>
              <a:effectLst/>
            </p:spPr>
            <p:txBody>
              <a:bodyPr wrap="none" anchor="ctr">
                <a:prstTxWarp prst="textNoShape">
                  <a:avLst/>
                </a:prstTxWarp>
              </a:bodyPr>
              <a:lstStyle/>
              <a:p>
                <a:endParaRPr lang="en-US" sz="1400"/>
              </a:p>
            </p:txBody>
          </p:sp>
          <p:grpSp>
            <p:nvGrpSpPr>
              <p:cNvPr id="10" name="Group 32"/>
              <p:cNvGrpSpPr>
                <a:grpSpLocks/>
              </p:cNvGrpSpPr>
              <p:nvPr/>
            </p:nvGrpSpPr>
            <p:grpSpPr bwMode="auto">
              <a:xfrm>
                <a:off x="973" y="1564"/>
                <a:ext cx="680" cy="681"/>
                <a:chOff x="1429" y="1434"/>
                <a:chExt cx="680" cy="681"/>
              </a:xfrm>
            </p:grpSpPr>
            <p:sp>
              <p:nvSpPr>
                <p:cNvPr id="77857" name="Rectangle 33"/>
                <p:cNvSpPr>
                  <a:spLocks noChangeArrowheads="1"/>
                </p:cNvSpPr>
                <p:nvPr/>
              </p:nvSpPr>
              <p:spPr bwMode="auto">
                <a:xfrm>
                  <a:off x="1655" y="1434"/>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4</a:t>
                  </a:r>
                  <a:endParaRPr lang="en-GB" sz="1400"/>
                </a:p>
              </p:txBody>
            </p:sp>
            <p:sp>
              <p:nvSpPr>
                <p:cNvPr id="77858" name="Rectangle 34"/>
                <p:cNvSpPr>
                  <a:spLocks noChangeArrowheads="1"/>
                </p:cNvSpPr>
                <p:nvPr/>
              </p:nvSpPr>
              <p:spPr bwMode="auto">
                <a:xfrm>
                  <a:off x="1655"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2</a:t>
                  </a:r>
                  <a:endParaRPr lang="en-GB" sz="1400"/>
                </a:p>
              </p:txBody>
            </p:sp>
            <p:sp>
              <p:nvSpPr>
                <p:cNvPr id="77859" name="Rectangle 35"/>
                <p:cNvSpPr>
                  <a:spLocks noChangeArrowheads="1"/>
                </p:cNvSpPr>
                <p:nvPr/>
              </p:nvSpPr>
              <p:spPr bwMode="auto">
                <a:xfrm>
                  <a:off x="1655" y="1888"/>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0</a:t>
                  </a:r>
                  <a:endParaRPr lang="en-GB" sz="1400"/>
                </a:p>
              </p:txBody>
            </p:sp>
            <p:sp>
              <p:nvSpPr>
                <p:cNvPr id="77860" name="Rectangle 36"/>
                <p:cNvSpPr>
                  <a:spLocks noChangeArrowheads="1"/>
                </p:cNvSpPr>
                <p:nvPr/>
              </p:nvSpPr>
              <p:spPr bwMode="auto">
                <a:xfrm>
                  <a:off x="1882"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3</a:t>
                  </a:r>
                  <a:endParaRPr lang="en-GB" sz="1400"/>
                </a:p>
              </p:txBody>
            </p:sp>
            <p:sp>
              <p:nvSpPr>
                <p:cNvPr id="77861" name="Rectangle 37"/>
                <p:cNvSpPr>
                  <a:spLocks noChangeArrowheads="1"/>
                </p:cNvSpPr>
                <p:nvPr/>
              </p:nvSpPr>
              <p:spPr bwMode="auto">
                <a:xfrm>
                  <a:off x="1429"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1</a:t>
                  </a:r>
                  <a:endParaRPr lang="en-GB" sz="1400"/>
                </a:p>
              </p:txBody>
            </p:sp>
          </p:grpSp>
        </p:grpSp>
        <p:grpSp>
          <p:nvGrpSpPr>
            <p:cNvPr id="11" name="Group 38"/>
            <p:cNvGrpSpPr>
              <a:grpSpLocks/>
            </p:cNvGrpSpPr>
            <p:nvPr/>
          </p:nvGrpSpPr>
          <p:grpSpPr bwMode="auto">
            <a:xfrm>
              <a:off x="1606" y="792"/>
              <a:ext cx="680" cy="681"/>
              <a:chOff x="973" y="1564"/>
              <a:chExt cx="680" cy="681"/>
            </a:xfrm>
          </p:grpSpPr>
          <p:sp>
            <p:nvSpPr>
              <p:cNvPr id="77863" name="AutoShape 39"/>
              <p:cNvSpPr>
                <a:spLocks noChangeArrowheads="1"/>
              </p:cNvSpPr>
              <p:nvPr/>
            </p:nvSpPr>
            <p:spPr bwMode="auto">
              <a:xfrm>
                <a:off x="975" y="1567"/>
                <a:ext cx="677" cy="676"/>
              </a:xfrm>
              <a:prstGeom prst="plus">
                <a:avLst>
                  <a:gd name="adj" fmla="val 32935"/>
                </a:avLst>
              </a:prstGeom>
              <a:solidFill>
                <a:srgbClr val="B9CDE5"/>
              </a:solidFill>
              <a:ln w="9525">
                <a:solidFill>
                  <a:schemeClr val="tx1"/>
                </a:solidFill>
                <a:miter lim="800000"/>
                <a:headEnd/>
                <a:tailEnd/>
              </a:ln>
              <a:effectLst/>
            </p:spPr>
            <p:txBody>
              <a:bodyPr wrap="none" anchor="ctr">
                <a:prstTxWarp prst="textNoShape">
                  <a:avLst/>
                </a:prstTxWarp>
              </a:bodyPr>
              <a:lstStyle/>
              <a:p>
                <a:endParaRPr lang="en-US" sz="1400"/>
              </a:p>
            </p:txBody>
          </p:sp>
          <p:grpSp>
            <p:nvGrpSpPr>
              <p:cNvPr id="12" name="Group 40"/>
              <p:cNvGrpSpPr>
                <a:grpSpLocks/>
              </p:cNvGrpSpPr>
              <p:nvPr/>
            </p:nvGrpSpPr>
            <p:grpSpPr bwMode="auto">
              <a:xfrm>
                <a:off x="973" y="1564"/>
                <a:ext cx="680" cy="681"/>
                <a:chOff x="1429" y="1434"/>
                <a:chExt cx="680" cy="681"/>
              </a:xfrm>
            </p:grpSpPr>
            <p:sp>
              <p:nvSpPr>
                <p:cNvPr id="77865" name="Rectangle 41"/>
                <p:cNvSpPr>
                  <a:spLocks noChangeArrowheads="1"/>
                </p:cNvSpPr>
                <p:nvPr/>
              </p:nvSpPr>
              <p:spPr bwMode="auto">
                <a:xfrm>
                  <a:off x="1655" y="1434"/>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4</a:t>
                  </a:r>
                  <a:endParaRPr lang="en-GB" sz="1400"/>
                </a:p>
              </p:txBody>
            </p:sp>
            <p:sp>
              <p:nvSpPr>
                <p:cNvPr id="77866" name="Rectangle 42"/>
                <p:cNvSpPr>
                  <a:spLocks noChangeArrowheads="1"/>
                </p:cNvSpPr>
                <p:nvPr/>
              </p:nvSpPr>
              <p:spPr bwMode="auto">
                <a:xfrm>
                  <a:off x="1655"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2</a:t>
                  </a:r>
                  <a:endParaRPr lang="en-GB" sz="1400"/>
                </a:p>
              </p:txBody>
            </p:sp>
            <p:sp>
              <p:nvSpPr>
                <p:cNvPr id="77867" name="Rectangle 43"/>
                <p:cNvSpPr>
                  <a:spLocks noChangeArrowheads="1"/>
                </p:cNvSpPr>
                <p:nvPr/>
              </p:nvSpPr>
              <p:spPr bwMode="auto">
                <a:xfrm>
                  <a:off x="1655" y="1888"/>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0</a:t>
                  </a:r>
                  <a:endParaRPr lang="en-GB" sz="1400"/>
                </a:p>
              </p:txBody>
            </p:sp>
            <p:sp>
              <p:nvSpPr>
                <p:cNvPr id="77868" name="Rectangle 44"/>
                <p:cNvSpPr>
                  <a:spLocks noChangeArrowheads="1"/>
                </p:cNvSpPr>
                <p:nvPr/>
              </p:nvSpPr>
              <p:spPr bwMode="auto">
                <a:xfrm>
                  <a:off x="1882"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3</a:t>
                  </a:r>
                  <a:endParaRPr lang="en-GB" sz="1400"/>
                </a:p>
              </p:txBody>
            </p:sp>
            <p:sp>
              <p:nvSpPr>
                <p:cNvPr id="77869" name="Rectangle 45"/>
                <p:cNvSpPr>
                  <a:spLocks noChangeArrowheads="1"/>
                </p:cNvSpPr>
                <p:nvPr/>
              </p:nvSpPr>
              <p:spPr bwMode="auto">
                <a:xfrm>
                  <a:off x="1429"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1</a:t>
                  </a:r>
                  <a:endParaRPr lang="en-GB" sz="1400"/>
                </a:p>
              </p:txBody>
            </p:sp>
          </p:grpSp>
        </p:grpSp>
        <p:grpSp>
          <p:nvGrpSpPr>
            <p:cNvPr id="13" name="Group 46"/>
            <p:cNvGrpSpPr>
              <a:grpSpLocks/>
            </p:cNvGrpSpPr>
            <p:nvPr/>
          </p:nvGrpSpPr>
          <p:grpSpPr bwMode="auto">
            <a:xfrm>
              <a:off x="1383" y="1245"/>
              <a:ext cx="680" cy="681"/>
              <a:chOff x="973" y="1564"/>
              <a:chExt cx="680" cy="681"/>
            </a:xfrm>
          </p:grpSpPr>
          <p:sp>
            <p:nvSpPr>
              <p:cNvPr id="77871" name="AutoShape 47"/>
              <p:cNvSpPr>
                <a:spLocks noChangeArrowheads="1"/>
              </p:cNvSpPr>
              <p:nvPr/>
            </p:nvSpPr>
            <p:spPr bwMode="auto">
              <a:xfrm>
                <a:off x="975" y="1567"/>
                <a:ext cx="677" cy="676"/>
              </a:xfrm>
              <a:prstGeom prst="plus">
                <a:avLst>
                  <a:gd name="adj" fmla="val 32935"/>
                </a:avLst>
              </a:prstGeom>
              <a:solidFill>
                <a:schemeClr val="accent1">
                  <a:lumMod val="20000"/>
                  <a:lumOff val="80000"/>
                </a:schemeClr>
              </a:solidFill>
              <a:ln w="9525">
                <a:solidFill>
                  <a:schemeClr val="tx1"/>
                </a:solidFill>
                <a:miter lim="800000"/>
                <a:headEnd/>
                <a:tailEnd/>
              </a:ln>
              <a:effectLst/>
            </p:spPr>
            <p:txBody>
              <a:bodyPr wrap="none" anchor="ctr">
                <a:prstTxWarp prst="textNoShape">
                  <a:avLst/>
                </a:prstTxWarp>
              </a:bodyPr>
              <a:lstStyle/>
              <a:p>
                <a:endParaRPr lang="en-US" sz="1400"/>
              </a:p>
            </p:txBody>
          </p:sp>
          <p:grpSp>
            <p:nvGrpSpPr>
              <p:cNvPr id="14" name="Group 48"/>
              <p:cNvGrpSpPr>
                <a:grpSpLocks/>
              </p:cNvGrpSpPr>
              <p:nvPr/>
            </p:nvGrpSpPr>
            <p:grpSpPr bwMode="auto">
              <a:xfrm>
                <a:off x="973" y="1564"/>
                <a:ext cx="680" cy="681"/>
                <a:chOff x="1429" y="1434"/>
                <a:chExt cx="680" cy="681"/>
              </a:xfrm>
            </p:grpSpPr>
            <p:sp>
              <p:nvSpPr>
                <p:cNvPr id="77873" name="Rectangle 49"/>
                <p:cNvSpPr>
                  <a:spLocks noChangeArrowheads="1"/>
                </p:cNvSpPr>
                <p:nvPr/>
              </p:nvSpPr>
              <p:spPr bwMode="auto">
                <a:xfrm>
                  <a:off x="1655" y="1434"/>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4</a:t>
                  </a:r>
                  <a:endParaRPr lang="en-GB" sz="1400"/>
                </a:p>
              </p:txBody>
            </p:sp>
            <p:sp>
              <p:nvSpPr>
                <p:cNvPr id="77874" name="Rectangle 50"/>
                <p:cNvSpPr>
                  <a:spLocks noChangeArrowheads="1"/>
                </p:cNvSpPr>
                <p:nvPr/>
              </p:nvSpPr>
              <p:spPr bwMode="auto">
                <a:xfrm>
                  <a:off x="1655"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2</a:t>
                  </a:r>
                  <a:endParaRPr lang="en-GB" sz="1400"/>
                </a:p>
              </p:txBody>
            </p:sp>
            <p:sp>
              <p:nvSpPr>
                <p:cNvPr id="77875" name="Rectangle 51"/>
                <p:cNvSpPr>
                  <a:spLocks noChangeArrowheads="1"/>
                </p:cNvSpPr>
                <p:nvPr/>
              </p:nvSpPr>
              <p:spPr bwMode="auto">
                <a:xfrm>
                  <a:off x="1655" y="1888"/>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0</a:t>
                  </a:r>
                  <a:endParaRPr lang="en-GB" sz="1400"/>
                </a:p>
              </p:txBody>
            </p:sp>
            <p:sp>
              <p:nvSpPr>
                <p:cNvPr id="77876" name="Rectangle 52"/>
                <p:cNvSpPr>
                  <a:spLocks noChangeArrowheads="1"/>
                </p:cNvSpPr>
                <p:nvPr/>
              </p:nvSpPr>
              <p:spPr bwMode="auto">
                <a:xfrm>
                  <a:off x="1882"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3</a:t>
                  </a:r>
                  <a:endParaRPr lang="en-GB" sz="1400"/>
                </a:p>
              </p:txBody>
            </p:sp>
            <p:sp>
              <p:nvSpPr>
                <p:cNvPr id="77877" name="Rectangle 53"/>
                <p:cNvSpPr>
                  <a:spLocks noChangeArrowheads="1"/>
                </p:cNvSpPr>
                <p:nvPr/>
              </p:nvSpPr>
              <p:spPr bwMode="auto">
                <a:xfrm>
                  <a:off x="1429"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1</a:t>
                  </a:r>
                  <a:endParaRPr lang="en-GB" sz="1400"/>
                </a:p>
              </p:txBody>
            </p:sp>
          </p:grpSp>
        </p:grpSp>
        <p:grpSp>
          <p:nvGrpSpPr>
            <p:cNvPr id="15" name="Group 54"/>
            <p:cNvGrpSpPr>
              <a:grpSpLocks/>
            </p:cNvGrpSpPr>
            <p:nvPr/>
          </p:nvGrpSpPr>
          <p:grpSpPr bwMode="auto">
            <a:xfrm>
              <a:off x="2061" y="1017"/>
              <a:ext cx="680" cy="681"/>
              <a:chOff x="973" y="1564"/>
              <a:chExt cx="680" cy="681"/>
            </a:xfrm>
          </p:grpSpPr>
          <p:sp>
            <p:nvSpPr>
              <p:cNvPr id="77879" name="AutoShape 55"/>
              <p:cNvSpPr>
                <a:spLocks noChangeArrowheads="1"/>
              </p:cNvSpPr>
              <p:nvPr/>
            </p:nvSpPr>
            <p:spPr bwMode="auto">
              <a:xfrm>
                <a:off x="975" y="1567"/>
                <a:ext cx="677" cy="676"/>
              </a:xfrm>
              <a:prstGeom prst="plus">
                <a:avLst>
                  <a:gd name="adj" fmla="val 32935"/>
                </a:avLst>
              </a:prstGeom>
              <a:solidFill>
                <a:schemeClr val="bg1"/>
              </a:solidFill>
              <a:ln w="9525">
                <a:solidFill>
                  <a:schemeClr val="tx1"/>
                </a:solidFill>
                <a:miter lim="800000"/>
                <a:headEnd/>
                <a:tailEnd/>
              </a:ln>
              <a:effectLst/>
            </p:spPr>
            <p:txBody>
              <a:bodyPr wrap="none" anchor="ctr">
                <a:prstTxWarp prst="textNoShape">
                  <a:avLst/>
                </a:prstTxWarp>
              </a:bodyPr>
              <a:lstStyle/>
              <a:p>
                <a:endParaRPr lang="en-US" sz="1400"/>
              </a:p>
            </p:txBody>
          </p:sp>
          <p:grpSp>
            <p:nvGrpSpPr>
              <p:cNvPr id="16" name="Group 56"/>
              <p:cNvGrpSpPr>
                <a:grpSpLocks/>
              </p:cNvGrpSpPr>
              <p:nvPr/>
            </p:nvGrpSpPr>
            <p:grpSpPr bwMode="auto">
              <a:xfrm>
                <a:off x="973" y="1564"/>
                <a:ext cx="680" cy="681"/>
                <a:chOff x="1429" y="1434"/>
                <a:chExt cx="680" cy="681"/>
              </a:xfrm>
            </p:grpSpPr>
            <p:sp>
              <p:nvSpPr>
                <p:cNvPr id="77881" name="Rectangle 57"/>
                <p:cNvSpPr>
                  <a:spLocks noChangeArrowheads="1"/>
                </p:cNvSpPr>
                <p:nvPr/>
              </p:nvSpPr>
              <p:spPr bwMode="auto">
                <a:xfrm>
                  <a:off x="1655" y="1434"/>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4</a:t>
                  </a:r>
                  <a:endParaRPr lang="en-GB" sz="1400"/>
                </a:p>
              </p:txBody>
            </p:sp>
            <p:sp>
              <p:nvSpPr>
                <p:cNvPr id="77882" name="Rectangle 58"/>
                <p:cNvSpPr>
                  <a:spLocks noChangeArrowheads="1"/>
                </p:cNvSpPr>
                <p:nvPr/>
              </p:nvSpPr>
              <p:spPr bwMode="auto">
                <a:xfrm>
                  <a:off x="1655"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2</a:t>
                  </a:r>
                  <a:endParaRPr lang="en-GB" sz="1400"/>
                </a:p>
              </p:txBody>
            </p:sp>
            <p:sp>
              <p:nvSpPr>
                <p:cNvPr id="77883" name="Rectangle 59"/>
                <p:cNvSpPr>
                  <a:spLocks noChangeArrowheads="1"/>
                </p:cNvSpPr>
                <p:nvPr/>
              </p:nvSpPr>
              <p:spPr bwMode="auto">
                <a:xfrm>
                  <a:off x="1655" y="1888"/>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0</a:t>
                  </a:r>
                  <a:endParaRPr lang="en-GB" sz="1400"/>
                </a:p>
              </p:txBody>
            </p:sp>
            <p:sp>
              <p:nvSpPr>
                <p:cNvPr id="77884" name="Rectangle 60"/>
                <p:cNvSpPr>
                  <a:spLocks noChangeArrowheads="1"/>
                </p:cNvSpPr>
                <p:nvPr/>
              </p:nvSpPr>
              <p:spPr bwMode="auto">
                <a:xfrm>
                  <a:off x="1882"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3</a:t>
                  </a:r>
                  <a:endParaRPr lang="en-GB" sz="1400"/>
                </a:p>
              </p:txBody>
            </p:sp>
            <p:sp>
              <p:nvSpPr>
                <p:cNvPr id="77885" name="Rectangle 61"/>
                <p:cNvSpPr>
                  <a:spLocks noChangeArrowheads="1"/>
                </p:cNvSpPr>
                <p:nvPr/>
              </p:nvSpPr>
              <p:spPr bwMode="auto">
                <a:xfrm>
                  <a:off x="1429"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1</a:t>
                  </a:r>
                  <a:endParaRPr lang="en-GB" sz="1400"/>
                </a:p>
              </p:txBody>
            </p:sp>
          </p:grpSp>
        </p:grpSp>
        <p:grpSp>
          <p:nvGrpSpPr>
            <p:cNvPr id="17" name="Group 62"/>
            <p:cNvGrpSpPr>
              <a:grpSpLocks/>
            </p:cNvGrpSpPr>
            <p:nvPr/>
          </p:nvGrpSpPr>
          <p:grpSpPr bwMode="auto">
            <a:xfrm>
              <a:off x="1837" y="1464"/>
              <a:ext cx="680" cy="681"/>
              <a:chOff x="973" y="1564"/>
              <a:chExt cx="680" cy="681"/>
            </a:xfrm>
          </p:grpSpPr>
          <p:sp>
            <p:nvSpPr>
              <p:cNvPr id="77887" name="AutoShape 63"/>
              <p:cNvSpPr>
                <a:spLocks noChangeArrowheads="1"/>
              </p:cNvSpPr>
              <p:nvPr/>
            </p:nvSpPr>
            <p:spPr bwMode="auto">
              <a:xfrm>
                <a:off x="975" y="1567"/>
                <a:ext cx="677" cy="676"/>
              </a:xfrm>
              <a:prstGeom prst="plus">
                <a:avLst>
                  <a:gd name="adj" fmla="val 32935"/>
                </a:avLst>
              </a:prstGeom>
              <a:solidFill>
                <a:schemeClr val="accent1">
                  <a:lumMod val="40000"/>
                  <a:lumOff val="60000"/>
                </a:schemeClr>
              </a:solidFill>
              <a:ln w="9525">
                <a:solidFill>
                  <a:schemeClr val="tx1"/>
                </a:solidFill>
                <a:miter lim="800000"/>
                <a:headEnd/>
                <a:tailEnd/>
              </a:ln>
              <a:effectLst/>
            </p:spPr>
            <p:txBody>
              <a:bodyPr wrap="none" anchor="ctr">
                <a:prstTxWarp prst="textNoShape">
                  <a:avLst/>
                </a:prstTxWarp>
              </a:bodyPr>
              <a:lstStyle/>
              <a:p>
                <a:endParaRPr lang="en-US" sz="1400"/>
              </a:p>
            </p:txBody>
          </p:sp>
          <p:grpSp>
            <p:nvGrpSpPr>
              <p:cNvPr id="18" name="Group 64"/>
              <p:cNvGrpSpPr>
                <a:grpSpLocks/>
              </p:cNvGrpSpPr>
              <p:nvPr/>
            </p:nvGrpSpPr>
            <p:grpSpPr bwMode="auto">
              <a:xfrm>
                <a:off x="973" y="1564"/>
                <a:ext cx="680" cy="681"/>
                <a:chOff x="1429" y="1434"/>
                <a:chExt cx="680" cy="681"/>
              </a:xfrm>
            </p:grpSpPr>
            <p:sp>
              <p:nvSpPr>
                <p:cNvPr id="77889" name="Rectangle 65"/>
                <p:cNvSpPr>
                  <a:spLocks noChangeArrowheads="1"/>
                </p:cNvSpPr>
                <p:nvPr/>
              </p:nvSpPr>
              <p:spPr bwMode="auto">
                <a:xfrm>
                  <a:off x="1655" y="1434"/>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4</a:t>
                  </a:r>
                  <a:endParaRPr lang="en-GB" sz="1400"/>
                </a:p>
              </p:txBody>
            </p:sp>
            <p:sp>
              <p:nvSpPr>
                <p:cNvPr id="77890" name="Rectangle 66"/>
                <p:cNvSpPr>
                  <a:spLocks noChangeArrowheads="1"/>
                </p:cNvSpPr>
                <p:nvPr/>
              </p:nvSpPr>
              <p:spPr bwMode="auto">
                <a:xfrm>
                  <a:off x="1655"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2</a:t>
                  </a:r>
                  <a:endParaRPr lang="en-GB" sz="1400"/>
                </a:p>
              </p:txBody>
            </p:sp>
            <p:sp>
              <p:nvSpPr>
                <p:cNvPr id="77891" name="Rectangle 67"/>
                <p:cNvSpPr>
                  <a:spLocks noChangeArrowheads="1"/>
                </p:cNvSpPr>
                <p:nvPr/>
              </p:nvSpPr>
              <p:spPr bwMode="auto">
                <a:xfrm>
                  <a:off x="1655" y="1888"/>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0</a:t>
                  </a:r>
                  <a:endParaRPr lang="en-GB" sz="1400"/>
                </a:p>
              </p:txBody>
            </p:sp>
            <p:sp>
              <p:nvSpPr>
                <p:cNvPr id="77892" name="Rectangle 68"/>
                <p:cNvSpPr>
                  <a:spLocks noChangeArrowheads="1"/>
                </p:cNvSpPr>
                <p:nvPr/>
              </p:nvSpPr>
              <p:spPr bwMode="auto">
                <a:xfrm>
                  <a:off x="1882"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3</a:t>
                  </a:r>
                  <a:endParaRPr lang="en-GB" sz="1400"/>
                </a:p>
              </p:txBody>
            </p:sp>
            <p:sp>
              <p:nvSpPr>
                <p:cNvPr id="77893" name="Rectangle 69"/>
                <p:cNvSpPr>
                  <a:spLocks noChangeArrowheads="1"/>
                </p:cNvSpPr>
                <p:nvPr/>
              </p:nvSpPr>
              <p:spPr bwMode="auto">
                <a:xfrm>
                  <a:off x="1429"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1</a:t>
                  </a:r>
                  <a:endParaRPr lang="en-GB" sz="1400"/>
                </a:p>
              </p:txBody>
            </p:sp>
          </p:grpSp>
        </p:grpSp>
        <p:grpSp>
          <p:nvGrpSpPr>
            <p:cNvPr id="19" name="Group 70"/>
            <p:cNvGrpSpPr>
              <a:grpSpLocks/>
            </p:cNvGrpSpPr>
            <p:nvPr/>
          </p:nvGrpSpPr>
          <p:grpSpPr bwMode="auto">
            <a:xfrm>
              <a:off x="1159" y="1697"/>
              <a:ext cx="680" cy="681"/>
              <a:chOff x="973" y="1564"/>
              <a:chExt cx="680" cy="681"/>
            </a:xfrm>
          </p:grpSpPr>
          <p:sp>
            <p:nvSpPr>
              <p:cNvPr id="77895" name="AutoShape 71"/>
              <p:cNvSpPr>
                <a:spLocks noChangeArrowheads="1"/>
              </p:cNvSpPr>
              <p:nvPr/>
            </p:nvSpPr>
            <p:spPr bwMode="auto">
              <a:xfrm>
                <a:off x="975" y="1567"/>
                <a:ext cx="677" cy="676"/>
              </a:xfrm>
              <a:prstGeom prst="plus">
                <a:avLst>
                  <a:gd name="adj" fmla="val 32935"/>
                </a:avLst>
              </a:prstGeom>
              <a:solidFill>
                <a:schemeClr val="bg1"/>
              </a:solidFill>
              <a:ln w="9525">
                <a:solidFill>
                  <a:schemeClr val="tx1"/>
                </a:solidFill>
                <a:miter lim="800000"/>
                <a:headEnd/>
                <a:tailEnd/>
              </a:ln>
              <a:effectLst/>
            </p:spPr>
            <p:txBody>
              <a:bodyPr wrap="none" anchor="ctr">
                <a:prstTxWarp prst="textNoShape">
                  <a:avLst/>
                </a:prstTxWarp>
              </a:bodyPr>
              <a:lstStyle/>
              <a:p>
                <a:endParaRPr lang="en-US" sz="1400"/>
              </a:p>
            </p:txBody>
          </p:sp>
          <p:grpSp>
            <p:nvGrpSpPr>
              <p:cNvPr id="20" name="Group 72"/>
              <p:cNvGrpSpPr>
                <a:grpSpLocks/>
              </p:cNvGrpSpPr>
              <p:nvPr/>
            </p:nvGrpSpPr>
            <p:grpSpPr bwMode="auto">
              <a:xfrm>
                <a:off x="973" y="1564"/>
                <a:ext cx="680" cy="681"/>
                <a:chOff x="1429" y="1434"/>
                <a:chExt cx="680" cy="681"/>
              </a:xfrm>
            </p:grpSpPr>
            <p:sp>
              <p:nvSpPr>
                <p:cNvPr id="77897" name="Rectangle 73"/>
                <p:cNvSpPr>
                  <a:spLocks noChangeArrowheads="1"/>
                </p:cNvSpPr>
                <p:nvPr/>
              </p:nvSpPr>
              <p:spPr bwMode="auto">
                <a:xfrm>
                  <a:off x="1655" y="1434"/>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4</a:t>
                  </a:r>
                  <a:endParaRPr lang="en-GB" sz="1400"/>
                </a:p>
              </p:txBody>
            </p:sp>
            <p:sp>
              <p:nvSpPr>
                <p:cNvPr id="77898" name="Rectangle 74"/>
                <p:cNvSpPr>
                  <a:spLocks noChangeArrowheads="1"/>
                </p:cNvSpPr>
                <p:nvPr/>
              </p:nvSpPr>
              <p:spPr bwMode="auto">
                <a:xfrm>
                  <a:off x="1655"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2</a:t>
                  </a:r>
                  <a:endParaRPr lang="en-GB" sz="1400"/>
                </a:p>
              </p:txBody>
            </p:sp>
            <p:sp>
              <p:nvSpPr>
                <p:cNvPr id="77899" name="Rectangle 75"/>
                <p:cNvSpPr>
                  <a:spLocks noChangeArrowheads="1"/>
                </p:cNvSpPr>
                <p:nvPr/>
              </p:nvSpPr>
              <p:spPr bwMode="auto">
                <a:xfrm>
                  <a:off x="1655" y="1888"/>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0</a:t>
                  </a:r>
                  <a:endParaRPr lang="en-GB" sz="1400"/>
                </a:p>
              </p:txBody>
            </p:sp>
            <p:sp>
              <p:nvSpPr>
                <p:cNvPr id="77900" name="Rectangle 76"/>
                <p:cNvSpPr>
                  <a:spLocks noChangeArrowheads="1"/>
                </p:cNvSpPr>
                <p:nvPr/>
              </p:nvSpPr>
              <p:spPr bwMode="auto">
                <a:xfrm>
                  <a:off x="1882"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dirty="0"/>
                    <a:t>3</a:t>
                  </a:r>
                  <a:endParaRPr lang="en-GB" sz="1400" dirty="0"/>
                </a:p>
              </p:txBody>
            </p:sp>
            <p:sp>
              <p:nvSpPr>
                <p:cNvPr id="77901" name="Rectangle 77"/>
                <p:cNvSpPr>
                  <a:spLocks noChangeArrowheads="1"/>
                </p:cNvSpPr>
                <p:nvPr/>
              </p:nvSpPr>
              <p:spPr bwMode="auto">
                <a:xfrm>
                  <a:off x="1429"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1</a:t>
                  </a:r>
                  <a:endParaRPr lang="en-GB" sz="1400"/>
                </a:p>
              </p:txBody>
            </p:sp>
          </p:grpSp>
        </p:grpSp>
        <p:grpSp>
          <p:nvGrpSpPr>
            <p:cNvPr id="21" name="Group 78"/>
            <p:cNvGrpSpPr>
              <a:grpSpLocks/>
            </p:cNvGrpSpPr>
            <p:nvPr/>
          </p:nvGrpSpPr>
          <p:grpSpPr bwMode="auto">
            <a:xfrm>
              <a:off x="2515" y="1240"/>
              <a:ext cx="680" cy="681"/>
              <a:chOff x="973" y="1564"/>
              <a:chExt cx="680" cy="681"/>
            </a:xfrm>
          </p:grpSpPr>
          <p:sp>
            <p:nvSpPr>
              <p:cNvPr id="77903" name="AutoShape 79"/>
              <p:cNvSpPr>
                <a:spLocks noChangeArrowheads="1"/>
              </p:cNvSpPr>
              <p:nvPr/>
            </p:nvSpPr>
            <p:spPr bwMode="auto">
              <a:xfrm>
                <a:off x="975" y="1567"/>
                <a:ext cx="677" cy="676"/>
              </a:xfrm>
              <a:prstGeom prst="plus">
                <a:avLst>
                  <a:gd name="adj" fmla="val 32935"/>
                </a:avLst>
              </a:prstGeom>
              <a:solidFill>
                <a:schemeClr val="accent1">
                  <a:lumMod val="20000"/>
                  <a:lumOff val="80000"/>
                </a:schemeClr>
              </a:solidFill>
              <a:ln w="9525">
                <a:solidFill>
                  <a:schemeClr val="tx1"/>
                </a:solidFill>
                <a:miter lim="800000"/>
                <a:headEnd/>
                <a:tailEnd/>
              </a:ln>
              <a:effectLst/>
            </p:spPr>
            <p:txBody>
              <a:bodyPr wrap="none" anchor="ctr">
                <a:prstTxWarp prst="textNoShape">
                  <a:avLst/>
                </a:prstTxWarp>
              </a:bodyPr>
              <a:lstStyle/>
              <a:p>
                <a:endParaRPr lang="en-US" sz="1400"/>
              </a:p>
            </p:txBody>
          </p:sp>
          <p:grpSp>
            <p:nvGrpSpPr>
              <p:cNvPr id="22" name="Group 80"/>
              <p:cNvGrpSpPr>
                <a:grpSpLocks/>
              </p:cNvGrpSpPr>
              <p:nvPr/>
            </p:nvGrpSpPr>
            <p:grpSpPr bwMode="auto">
              <a:xfrm>
                <a:off x="973" y="1564"/>
                <a:ext cx="680" cy="681"/>
                <a:chOff x="1429" y="1434"/>
                <a:chExt cx="680" cy="681"/>
              </a:xfrm>
            </p:grpSpPr>
            <p:sp>
              <p:nvSpPr>
                <p:cNvPr id="77905" name="Rectangle 81"/>
                <p:cNvSpPr>
                  <a:spLocks noChangeArrowheads="1"/>
                </p:cNvSpPr>
                <p:nvPr/>
              </p:nvSpPr>
              <p:spPr bwMode="auto">
                <a:xfrm>
                  <a:off x="1655" y="1434"/>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4</a:t>
                  </a:r>
                  <a:endParaRPr lang="en-GB" sz="1400"/>
                </a:p>
              </p:txBody>
            </p:sp>
            <p:sp>
              <p:nvSpPr>
                <p:cNvPr id="77906" name="Rectangle 82"/>
                <p:cNvSpPr>
                  <a:spLocks noChangeArrowheads="1"/>
                </p:cNvSpPr>
                <p:nvPr/>
              </p:nvSpPr>
              <p:spPr bwMode="auto">
                <a:xfrm>
                  <a:off x="1655"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2</a:t>
                  </a:r>
                  <a:endParaRPr lang="en-GB" sz="1400"/>
                </a:p>
              </p:txBody>
            </p:sp>
            <p:sp>
              <p:nvSpPr>
                <p:cNvPr id="77907" name="Rectangle 83"/>
                <p:cNvSpPr>
                  <a:spLocks noChangeArrowheads="1"/>
                </p:cNvSpPr>
                <p:nvPr/>
              </p:nvSpPr>
              <p:spPr bwMode="auto">
                <a:xfrm>
                  <a:off x="1655" y="1888"/>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0</a:t>
                  </a:r>
                  <a:endParaRPr lang="en-GB" sz="1400"/>
                </a:p>
              </p:txBody>
            </p:sp>
            <p:sp>
              <p:nvSpPr>
                <p:cNvPr id="77908" name="Rectangle 84"/>
                <p:cNvSpPr>
                  <a:spLocks noChangeArrowheads="1"/>
                </p:cNvSpPr>
                <p:nvPr/>
              </p:nvSpPr>
              <p:spPr bwMode="auto">
                <a:xfrm>
                  <a:off x="1882"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3</a:t>
                  </a:r>
                  <a:endParaRPr lang="en-GB" sz="1400"/>
                </a:p>
              </p:txBody>
            </p:sp>
            <p:sp>
              <p:nvSpPr>
                <p:cNvPr id="77909" name="Rectangle 85"/>
                <p:cNvSpPr>
                  <a:spLocks noChangeArrowheads="1"/>
                </p:cNvSpPr>
                <p:nvPr/>
              </p:nvSpPr>
              <p:spPr bwMode="auto">
                <a:xfrm>
                  <a:off x="1429" y="1661"/>
                  <a:ext cx="227" cy="227"/>
                </a:xfrm>
                <a:prstGeom prst="rect">
                  <a:avLst/>
                </a:prstGeom>
                <a:noFill/>
                <a:ln w="19050">
                  <a:noFill/>
                  <a:miter lim="800000"/>
                  <a:headEnd/>
                  <a:tailEnd/>
                </a:ln>
                <a:effectLst/>
              </p:spPr>
              <p:txBody>
                <a:bodyPr wrap="none" anchor="ctr">
                  <a:prstTxWarp prst="textNoShape">
                    <a:avLst/>
                  </a:prstTxWarp>
                </a:bodyPr>
                <a:lstStyle/>
                <a:p>
                  <a:pPr algn="ctr"/>
                  <a:r>
                    <a:rPr lang="pl-PL" sz="1400"/>
                    <a:t>1</a:t>
                  </a:r>
                  <a:endParaRPr lang="en-GB" sz="1400"/>
                </a:p>
              </p:txBody>
            </p:sp>
          </p:grpSp>
        </p:grpSp>
      </p:grpSp>
      <p:sp>
        <p:nvSpPr>
          <p:cNvPr id="77910" name="Rectangle 86"/>
          <p:cNvSpPr>
            <a:spLocks noChangeArrowheads="1"/>
          </p:cNvSpPr>
          <p:nvPr/>
        </p:nvSpPr>
        <p:spPr bwMode="auto">
          <a:xfrm>
            <a:off x="668714" y="4080988"/>
            <a:ext cx="8018086" cy="2282825"/>
          </a:xfrm>
          <a:prstGeom prst="rect">
            <a:avLst/>
          </a:prstGeom>
          <a:noFill/>
          <a:ln w="9525">
            <a:noFill/>
            <a:miter lim="800000"/>
            <a:headEnd/>
            <a:tailEnd/>
          </a:ln>
          <a:effectLst/>
        </p:spPr>
        <p:txBody>
          <a:bodyPr>
            <a:prstTxWarp prst="textNoShape">
              <a:avLst/>
            </a:prstTxWarp>
          </a:bodyPr>
          <a:lstStyle/>
          <a:p>
            <a:pPr marL="342900" indent="-342900" eaLnBrk="0" hangingPunct="0">
              <a:lnSpc>
                <a:spcPct val="90000"/>
              </a:lnSpc>
              <a:spcBef>
                <a:spcPts val="600"/>
              </a:spcBef>
              <a:buSzPct val="80000"/>
              <a:buFont typeface="Arial" charset="0"/>
              <a:buChar char="•"/>
            </a:pPr>
            <a:r>
              <a:rPr lang="en-US" sz="2400" dirty="0" smtClean="0">
                <a:latin typeface="Arial"/>
                <a:cs typeface="Arial"/>
              </a:rPr>
              <a:t>The memory is covered by a group of non-overlapping neighborhoods</a:t>
            </a:r>
          </a:p>
          <a:p>
            <a:pPr marL="342900" indent="-342900" eaLnBrk="0" hangingPunct="0">
              <a:lnSpc>
                <a:spcPct val="90000"/>
              </a:lnSpc>
              <a:spcBef>
                <a:spcPts val="600"/>
              </a:spcBef>
              <a:buSzPct val="80000"/>
              <a:buFont typeface="Arial" charset="0"/>
              <a:buChar char="•"/>
            </a:pPr>
            <a:r>
              <a:rPr lang="en-US" sz="2400" dirty="0" smtClean="0">
                <a:latin typeface="Arial"/>
                <a:cs typeface="Arial"/>
              </a:rPr>
              <a:t>Every cell in a </a:t>
            </a:r>
            <a:r>
              <a:rPr lang="en-US" sz="2400" dirty="0" err="1" smtClean="0">
                <a:latin typeface="Arial"/>
                <a:cs typeface="Arial"/>
              </a:rPr>
              <a:t>k</a:t>
            </a:r>
            <a:r>
              <a:rPr lang="en-US" sz="2400" dirty="0" smtClean="0">
                <a:latin typeface="Arial"/>
                <a:cs typeface="Arial"/>
              </a:rPr>
              <a:t>-cell group is assigned an integer; the same test is repeated for each group</a:t>
            </a:r>
          </a:p>
          <a:p>
            <a:pPr marL="342900" indent="-342900" eaLnBrk="0" hangingPunct="0">
              <a:lnSpc>
                <a:spcPct val="90000"/>
              </a:lnSpc>
              <a:spcBef>
                <a:spcPts val="600"/>
              </a:spcBef>
              <a:buSzPct val="80000"/>
              <a:buFont typeface="Arial" charset="0"/>
              <a:buChar char="•"/>
            </a:pPr>
            <a:r>
              <a:rPr lang="en-US" sz="2400" dirty="0" smtClean="0">
                <a:latin typeface="Arial"/>
                <a:cs typeface="Arial"/>
              </a:rPr>
              <a:t>Every cell different than </a:t>
            </a:r>
            <a:r>
              <a:rPr lang="en-US" sz="2400" dirty="0" smtClean="0">
                <a:latin typeface="Arial"/>
                <a:cs typeface="Arial"/>
              </a:rPr>
              <a:t>“2</a:t>
            </a:r>
            <a:r>
              <a:rPr lang="en-US" sz="2400" dirty="0" smtClean="0">
                <a:latin typeface="Arial"/>
                <a:cs typeface="Arial"/>
              </a:rPr>
              <a:t>” is also a base cell for other groups not shown explicitly</a:t>
            </a:r>
            <a:endParaRPr lang="en-US" sz="2400" dirty="0">
              <a:latin typeface="Arial"/>
              <a:cs typeface="Arial"/>
            </a:endParaRPr>
          </a:p>
        </p:txBody>
      </p:sp>
      <p:sp>
        <p:nvSpPr>
          <p:cNvPr id="77911" name="Text Box 87"/>
          <p:cNvSpPr txBox="1">
            <a:spLocks noChangeArrowheads="1"/>
          </p:cNvSpPr>
          <p:nvPr/>
        </p:nvSpPr>
        <p:spPr bwMode="auto">
          <a:xfrm>
            <a:off x="6802140" y="2124335"/>
            <a:ext cx="2040019" cy="707886"/>
          </a:xfrm>
          <a:prstGeom prst="rect">
            <a:avLst/>
          </a:prstGeom>
          <a:noFill/>
          <a:ln w="9525">
            <a:noFill/>
            <a:miter lim="800000"/>
            <a:headEnd/>
            <a:tailEnd/>
          </a:ln>
          <a:effectLst/>
        </p:spPr>
        <p:txBody>
          <a:bodyPr wrap="square">
            <a:prstTxWarp prst="textNoShape">
              <a:avLst/>
            </a:prstTxWarp>
            <a:spAutoFit/>
          </a:bodyPr>
          <a:lstStyle/>
          <a:p>
            <a:r>
              <a:rPr lang="en-US" sz="2000" dirty="0" smtClean="0"/>
              <a:t>The number of write operations</a:t>
            </a:r>
            <a:endParaRPr lang="en-US" sz="2000" dirty="0"/>
          </a:p>
        </p:txBody>
      </p:sp>
      <p:sp>
        <p:nvSpPr>
          <p:cNvPr id="77912" name="Text Box 88"/>
          <p:cNvSpPr txBox="1">
            <a:spLocks noChangeArrowheads="1"/>
          </p:cNvSpPr>
          <p:nvPr/>
        </p:nvSpPr>
        <p:spPr bwMode="auto">
          <a:xfrm>
            <a:off x="4309798" y="2891830"/>
            <a:ext cx="3629025" cy="519112"/>
          </a:xfrm>
          <a:prstGeom prst="rect">
            <a:avLst/>
          </a:prstGeom>
          <a:noFill/>
          <a:ln w="9525">
            <a:noFill/>
            <a:miter lim="800000"/>
            <a:headEnd/>
            <a:tailEnd/>
          </a:ln>
          <a:effectLst/>
        </p:spPr>
        <p:txBody>
          <a:bodyPr wrap="none">
            <a:prstTxWarp prst="textNoShape">
              <a:avLst/>
            </a:prstTxWarp>
            <a:spAutoFit/>
          </a:bodyPr>
          <a:lstStyle/>
          <a:p>
            <a:r>
              <a:rPr lang="pl-PL" sz="2800"/>
              <a:t>(n/k) </a:t>
            </a:r>
            <a:r>
              <a:rPr lang="en-US" sz="2800"/>
              <a:t>×</a:t>
            </a:r>
            <a:r>
              <a:rPr lang="pl-PL" sz="2800"/>
              <a:t> k </a:t>
            </a:r>
            <a:r>
              <a:rPr lang="en-US" sz="2800"/>
              <a:t>×</a:t>
            </a:r>
            <a:r>
              <a:rPr lang="pl-PL" sz="2800"/>
              <a:t> 2</a:t>
            </a:r>
            <a:r>
              <a:rPr lang="pl-PL" sz="2800" baseline="30000"/>
              <a:t>k</a:t>
            </a:r>
            <a:r>
              <a:rPr lang="pl-PL" sz="2800"/>
              <a:t>  = n </a:t>
            </a:r>
            <a:r>
              <a:rPr lang="en-US" sz="2800"/>
              <a:t>×</a:t>
            </a:r>
            <a:r>
              <a:rPr lang="pl-PL" sz="2800"/>
              <a:t> 2</a:t>
            </a:r>
            <a:r>
              <a:rPr lang="pl-PL" sz="2800" baseline="30000"/>
              <a:t>k</a:t>
            </a:r>
            <a:endParaRPr lang="en-GB" sz="2800" baseline="30000"/>
          </a:p>
        </p:txBody>
      </p:sp>
      <p:sp>
        <p:nvSpPr>
          <p:cNvPr id="77915" name="Text Box 91"/>
          <p:cNvSpPr txBox="1">
            <a:spLocks noChangeArrowheads="1"/>
          </p:cNvSpPr>
          <p:nvPr/>
        </p:nvSpPr>
        <p:spPr bwMode="auto">
          <a:xfrm>
            <a:off x="6094913" y="3504605"/>
            <a:ext cx="2956796" cy="369332"/>
          </a:xfrm>
          <a:prstGeom prst="rect">
            <a:avLst/>
          </a:prstGeom>
          <a:noFill/>
          <a:ln w="9525">
            <a:noFill/>
            <a:miter lim="800000"/>
            <a:headEnd/>
            <a:tailEnd/>
          </a:ln>
          <a:effectLst/>
        </p:spPr>
        <p:txBody>
          <a:bodyPr wrap="none">
            <a:prstTxWarp prst="textNoShape">
              <a:avLst/>
            </a:prstTxWarp>
            <a:spAutoFit/>
          </a:bodyPr>
          <a:lstStyle/>
          <a:p>
            <a:r>
              <a:rPr lang="en-US" dirty="0" smtClean="0"/>
              <a:t>Length of the </a:t>
            </a:r>
            <a:r>
              <a:rPr lang="en-US" dirty="0" err="1" smtClean="0"/>
              <a:t>Eulerian</a:t>
            </a:r>
            <a:r>
              <a:rPr lang="en-US" dirty="0" smtClean="0"/>
              <a:t> path</a:t>
            </a:r>
            <a:endParaRPr lang="en-US" dirty="0"/>
          </a:p>
        </p:txBody>
      </p:sp>
      <p:sp>
        <p:nvSpPr>
          <p:cNvPr id="77918" name="Text Box 94"/>
          <p:cNvSpPr txBox="1">
            <a:spLocks noChangeArrowheads="1"/>
          </p:cNvSpPr>
          <p:nvPr/>
        </p:nvSpPr>
        <p:spPr bwMode="auto">
          <a:xfrm>
            <a:off x="1838060" y="3504605"/>
            <a:ext cx="2776459" cy="369332"/>
          </a:xfrm>
          <a:prstGeom prst="rect">
            <a:avLst/>
          </a:prstGeom>
          <a:noFill/>
          <a:ln w="9525">
            <a:noFill/>
            <a:miter lim="800000"/>
            <a:headEnd/>
            <a:tailEnd/>
          </a:ln>
          <a:effectLst/>
        </p:spPr>
        <p:txBody>
          <a:bodyPr wrap="none">
            <a:prstTxWarp prst="textNoShape">
              <a:avLst/>
            </a:prstTxWarp>
            <a:spAutoFit/>
          </a:bodyPr>
          <a:lstStyle/>
          <a:p>
            <a:r>
              <a:rPr lang="en-US" dirty="0" smtClean="0"/>
              <a:t>The number of base cells</a:t>
            </a:r>
            <a:endParaRPr lang="en-US" dirty="0"/>
          </a:p>
        </p:txBody>
      </p:sp>
      <p:sp>
        <p:nvSpPr>
          <p:cNvPr id="77920" name="Freeform 96"/>
          <p:cNvSpPr>
            <a:spLocks/>
          </p:cNvSpPr>
          <p:nvPr/>
        </p:nvSpPr>
        <p:spPr bwMode="auto">
          <a:xfrm>
            <a:off x="2942960" y="3485555"/>
            <a:ext cx="1768475" cy="368300"/>
          </a:xfrm>
          <a:custGeom>
            <a:avLst/>
            <a:gdLst/>
            <a:ahLst/>
            <a:cxnLst>
              <a:cxn ang="0">
                <a:pos x="0" y="232"/>
              </a:cxn>
              <a:cxn ang="0">
                <a:pos x="998" y="232"/>
              </a:cxn>
              <a:cxn ang="0">
                <a:pos x="1114" y="0"/>
              </a:cxn>
            </a:cxnLst>
            <a:rect l="0" t="0" r="r" b="b"/>
            <a:pathLst>
              <a:path w="1114" h="232">
                <a:moveTo>
                  <a:pt x="0" y="232"/>
                </a:moveTo>
                <a:lnTo>
                  <a:pt x="998" y="232"/>
                </a:lnTo>
                <a:lnTo>
                  <a:pt x="1114" y="0"/>
                </a:lnTo>
              </a:path>
            </a:pathLst>
          </a:custGeom>
          <a:noFill/>
          <a:ln w="9525">
            <a:solidFill>
              <a:schemeClr val="tx1"/>
            </a:solidFill>
            <a:round/>
            <a:headEnd type="none" w="med" len="med"/>
            <a:tailEnd type="triangle" w="med" len="med"/>
          </a:ln>
          <a:effectLst/>
        </p:spPr>
        <p:txBody>
          <a:bodyPr>
            <a:prstTxWarp prst="textNoShape">
              <a:avLst/>
            </a:prstTxWarp>
          </a:bodyPr>
          <a:lstStyle/>
          <a:p>
            <a:endParaRPr lang="en-US"/>
          </a:p>
        </p:txBody>
      </p:sp>
      <p:sp>
        <p:nvSpPr>
          <p:cNvPr id="93" name="Freeform 96"/>
          <p:cNvSpPr>
            <a:spLocks/>
          </p:cNvSpPr>
          <p:nvPr/>
        </p:nvSpPr>
        <p:spPr bwMode="auto">
          <a:xfrm flipH="1">
            <a:off x="5955706" y="3485555"/>
            <a:ext cx="1768475" cy="368300"/>
          </a:xfrm>
          <a:custGeom>
            <a:avLst/>
            <a:gdLst/>
            <a:ahLst/>
            <a:cxnLst>
              <a:cxn ang="0">
                <a:pos x="0" y="232"/>
              </a:cxn>
              <a:cxn ang="0">
                <a:pos x="998" y="232"/>
              </a:cxn>
              <a:cxn ang="0">
                <a:pos x="1114" y="0"/>
              </a:cxn>
            </a:cxnLst>
            <a:rect l="0" t="0" r="r" b="b"/>
            <a:pathLst>
              <a:path w="1114" h="232">
                <a:moveTo>
                  <a:pt x="0" y="232"/>
                </a:moveTo>
                <a:lnTo>
                  <a:pt x="998" y="232"/>
                </a:lnTo>
                <a:lnTo>
                  <a:pt x="1114" y="0"/>
                </a:lnTo>
              </a:path>
            </a:pathLst>
          </a:custGeom>
          <a:noFill/>
          <a:ln w="9525">
            <a:solidFill>
              <a:schemeClr val="tx1"/>
            </a:solidFill>
            <a:round/>
            <a:headEnd type="none" w="med" len="med"/>
            <a:tailEnd type="triangle" w="med" len="med"/>
          </a:ln>
          <a:effectLst/>
        </p:spPr>
        <p:txBody>
          <a:bodyPr>
            <a:prstTxWarp prst="textNoShape">
              <a:avLst/>
            </a:prstTxWarp>
          </a:bodyPr>
          <a:lstStyle/>
          <a:p>
            <a:endParaRPr lang="en-US"/>
          </a:p>
        </p:txBody>
      </p:sp>
      <p:sp>
        <p:nvSpPr>
          <p:cNvPr id="25" name="Left Brace 24"/>
          <p:cNvSpPr/>
          <p:nvPr/>
        </p:nvSpPr>
        <p:spPr>
          <a:xfrm rot="16200000">
            <a:off x="5886450" y="2958505"/>
            <a:ext cx="114300" cy="863600"/>
          </a:xfrm>
          <a:prstGeom prst="leftBrace">
            <a:avLst>
              <a:gd name="adj1" fmla="val 30556"/>
              <a:gd name="adj2" fmla="val 50000"/>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dirty="0" smtClean="0"/>
              <a:t>Fault coverage</a:t>
            </a:r>
            <a:endParaRPr lang="en-US" dirty="0"/>
          </a:p>
        </p:txBody>
      </p:sp>
      <p:sp>
        <p:nvSpPr>
          <p:cNvPr id="65552" name="Text Box 16"/>
          <p:cNvSpPr txBox="1">
            <a:spLocks noChangeArrowheads="1"/>
          </p:cNvSpPr>
          <p:nvPr/>
        </p:nvSpPr>
        <p:spPr bwMode="auto">
          <a:xfrm>
            <a:off x="2357257" y="5353947"/>
            <a:ext cx="5572935" cy="369332"/>
          </a:xfrm>
          <a:prstGeom prst="rect">
            <a:avLst/>
          </a:prstGeom>
          <a:noFill/>
          <a:ln w="9525">
            <a:noFill/>
            <a:miter lim="800000"/>
            <a:headEnd/>
            <a:tailEnd/>
          </a:ln>
          <a:effectLst/>
        </p:spPr>
        <p:txBody>
          <a:bodyPr wrap="none">
            <a:prstTxWarp prst="textNoShape">
              <a:avLst/>
            </a:prstTxWarp>
            <a:spAutoFit/>
          </a:bodyPr>
          <a:lstStyle/>
          <a:p>
            <a:r>
              <a:rPr lang="en-US" dirty="0" smtClean="0"/>
              <a:t>Two designs with </a:t>
            </a:r>
            <a:r>
              <a:rPr lang="en-US" dirty="0" err="1" smtClean="0"/>
              <a:t>SRAMs</a:t>
            </a:r>
            <a:r>
              <a:rPr lang="en-US" dirty="0" smtClean="0"/>
              <a:t> (a few hundred samples)</a:t>
            </a:r>
            <a:endParaRPr lang="en-US" dirty="0"/>
          </a:p>
        </p:txBody>
      </p:sp>
      <p:sp>
        <p:nvSpPr>
          <p:cNvPr id="65563" name="Text Box 27"/>
          <p:cNvSpPr txBox="1">
            <a:spLocks noChangeArrowheads="1"/>
          </p:cNvSpPr>
          <p:nvPr/>
        </p:nvSpPr>
        <p:spPr bwMode="auto">
          <a:xfrm>
            <a:off x="1446824" y="1255610"/>
            <a:ext cx="925654" cy="338554"/>
          </a:xfrm>
          <a:prstGeom prst="rect">
            <a:avLst/>
          </a:prstGeom>
          <a:noFill/>
          <a:ln w="9525">
            <a:noFill/>
            <a:miter lim="800000"/>
            <a:headEnd/>
            <a:tailEnd/>
          </a:ln>
          <a:effectLst/>
        </p:spPr>
        <p:txBody>
          <a:bodyPr wrap="none">
            <a:prstTxWarp prst="textNoShape">
              <a:avLst/>
            </a:prstTxWarp>
            <a:spAutoFit/>
          </a:bodyPr>
          <a:lstStyle/>
          <a:p>
            <a:r>
              <a:rPr lang="pl-PL" sz="1600" noProof="1" smtClean="0"/>
              <a:t>MSCAN</a:t>
            </a:r>
            <a:endParaRPr sz="1600" noProof="1"/>
          </a:p>
        </p:txBody>
      </p:sp>
      <p:sp>
        <p:nvSpPr>
          <p:cNvPr id="65564" name="Text Box 28"/>
          <p:cNvSpPr txBox="1">
            <a:spLocks noChangeArrowheads="1"/>
          </p:cNvSpPr>
          <p:nvPr/>
        </p:nvSpPr>
        <p:spPr bwMode="auto">
          <a:xfrm>
            <a:off x="1389816" y="1590573"/>
            <a:ext cx="982662" cy="336550"/>
          </a:xfrm>
          <a:prstGeom prst="rect">
            <a:avLst/>
          </a:prstGeom>
          <a:noFill/>
          <a:ln w="9525">
            <a:noFill/>
            <a:miter lim="800000"/>
            <a:headEnd/>
            <a:tailEnd/>
          </a:ln>
          <a:effectLst/>
        </p:spPr>
        <p:txBody>
          <a:bodyPr wrap="none">
            <a:prstTxWarp prst="textNoShape">
              <a:avLst/>
            </a:prstTxWarp>
            <a:spAutoFit/>
          </a:bodyPr>
          <a:lstStyle/>
          <a:p>
            <a:r>
              <a:rPr sz="1600" noProof="1"/>
              <a:t>Diagonal</a:t>
            </a:r>
          </a:p>
        </p:txBody>
      </p:sp>
      <p:sp>
        <p:nvSpPr>
          <p:cNvPr id="65565" name="Text Box 29"/>
          <p:cNvSpPr txBox="1">
            <a:spLocks noChangeArrowheads="1"/>
          </p:cNvSpPr>
          <p:nvPr/>
        </p:nvSpPr>
        <p:spPr bwMode="auto">
          <a:xfrm>
            <a:off x="1364416" y="1925535"/>
            <a:ext cx="1008062" cy="336550"/>
          </a:xfrm>
          <a:prstGeom prst="rect">
            <a:avLst/>
          </a:prstGeom>
          <a:noFill/>
          <a:ln w="9525">
            <a:noFill/>
            <a:miter lim="800000"/>
            <a:headEnd/>
            <a:tailEnd/>
          </a:ln>
          <a:effectLst/>
        </p:spPr>
        <p:txBody>
          <a:bodyPr wrap="none">
            <a:prstTxWarp prst="textNoShape">
              <a:avLst/>
            </a:prstTxWarp>
            <a:spAutoFit/>
          </a:bodyPr>
          <a:lstStyle/>
          <a:p>
            <a:r>
              <a:rPr sz="1600" noProof="1"/>
              <a:t>GALCOL</a:t>
            </a:r>
          </a:p>
        </p:txBody>
      </p:sp>
      <p:sp>
        <p:nvSpPr>
          <p:cNvPr id="65566" name="Text Box 30"/>
          <p:cNvSpPr txBox="1">
            <a:spLocks noChangeArrowheads="1"/>
          </p:cNvSpPr>
          <p:nvPr/>
        </p:nvSpPr>
        <p:spPr bwMode="auto">
          <a:xfrm>
            <a:off x="1251703" y="2260498"/>
            <a:ext cx="1120775" cy="336550"/>
          </a:xfrm>
          <a:prstGeom prst="rect">
            <a:avLst/>
          </a:prstGeom>
          <a:noFill/>
          <a:ln w="9525">
            <a:noFill/>
            <a:miter lim="800000"/>
            <a:headEnd/>
            <a:tailEnd/>
          </a:ln>
          <a:effectLst/>
        </p:spPr>
        <p:txBody>
          <a:bodyPr wrap="none">
            <a:prstTxWarp prst="textNoShape">
              <a:avLst/>
            </a:prstTxWarp>
            <a:spAutoFit/>
          </a:bodyPr>
          <a:lstStyle/>
          <a:p>
            <a:r>
              <a:rPr sz="1600" noProof="1"/>
              <a:t>MATS-OR</a:t>
            </a:r>
          </a:p>
        </p:txBody>
      </p:sp>
      <p:sp>
        <p:nvSpPr>
          <p:cNvPr id="65567" name="Text Box 31"/>
          <p:cNvSpPr txBox="1">
            <a:spLocks noChangeArrowheads="1"/>
          </p:cNvSpPr>
          <p:nvPr/>
        </p:nvSpPr>
        <p:spPr bwMode="auto">
          <a:xfrm>
            <a:off x="1129466" y="2595460"/>
            <a:ext cx="1243012" cy="336550"/>
          </a:xfrm>
          <a:prstGeom prst="rect">
            <a:avLst/>
          </a:prstGeom>
          <a:noFill/>
          <a:ln w="9525">
            <a:noFill/>
            <a:miter lim="800000"/>
            <a:headEnd/>
            <a:tailEnd/>
          </a:ln>
          <a:effectLst/>
        </p:spPr>
        <p:txBody>
          <a:bodyPr wrap="none">
            <a:prstTxWarp prst="textNoShape">
              <a:avLst/>
            </a:prstTxWarp>
            <a:spAutoFit/>
          </a:bodyPr>
          <a:lstStyle/>
          <a:p>
            <a:r>
              <a:rPr sz="1600" noProof="1"/>
              <a:t>MATS-AND</a:t>
            </a:r>
          </a:p>
        </p:txBody>
      </p:sp>
      <p:sp>
        <p:nvSpPr>
          <p:cNvPr id="65568" name="Text Box 32"/>
          <p:cNvSpPr txBox="1">
            <a:spLocks noChangeArrowheads="1"/>
          </p:cNvSpPr>
          <p:nvPr/>
        </p:nvSpPr>
        <p:spPr bwMode="auto">
          <a:xfrm>
            <a:off x="1505703" y="2930423"/>
            <a:ext cx="866775" cy="336550"/>
          </a:xfrm>
          <a:prstGeom prst="rect">
            <a:avLst/>
          </a:prstGeom>
          <a:noFill/>
          <a:ln w="9525">
            <a:noFill/>
            <a:miter lim="800000"/>
            <a:headEnd/>
            <a:tailEnd/>
          </a:ln>
          <a:effectLst/>
        </p:spPr>
        <p:txBody>
          <a:bodyPr wrap="none">
            <a:prstTxWarp prst="textNoShape">
              <a:avLst/>
            </a:prstTxWarp>
            <a:spAutoFit/>
          </a:bodyPr>
          <a:lstStyle/>
          <a:p>
            <a:r>
              <a:rPr sz="1600" noProof="1"/>
              <a:t>MATS+</a:t>
            </a:r>
          </a:p>
        </p:txBody>
      </p:sp>
      <p:sp>
        <p:nvSpPr>
          <p:cNvPr id="65569" name="Text Box 33"/>
          <p:cNvSpPr txBox="1">
            <a:spLocks noChangeArrowheads="1"/>
          </p:cNvSpPr>
          <p:nvPr/>
        </p:nvSpPr>
        <p:spPr bwMode="auto">
          <a:xfrm>
            <a:off x="1013578" y="3265385"/>
            <a:ext cx="1358900" cy="336550"/>
          </a:xfrm>
          <a:prstGeom prst="rect">
            <a:avLst/>
          </a:prstGeom>
          <a:noFill/>
          <a:ln w="9525">
            <a:noFill/>
            <a:miter lim="800000"/>
            <a:headEnd/>
            <a:tailEnd/>
          </a:ln>
          <a:effectLst/>
        </p:spPr>
        <p:txBody>
          <a:bodyPr wrap="none">
            <a:prstTxWarp prst="textNoShape">
              <a:avLst/>
            </a:prstTxWarp>
            <a:spAutoFit/>
          </a:bodyPr>
          <a:lstStyle/>
          <a:p>
            <a:r>
              <a:rPr sz="1600" noProof="1"/>
              <a:t>Marching 0/1</a:t>
            </a:r>
          </a:p>
        </p:txBody>
      </p:sp>
      <p:sp>
        <p:nvSpPr>
          <p:cNvPr id="65570" name="Text Box 34"/>
          <p:cNvSpPr txBox="1">
            <a:spLocks noChangeArrowheads="1"/>
          </p:cNvSpPr>
          <p:nvPr/>
        </p:nvSpPr>
        <p:spPr bwMode="auto">
          <a:xfrm>
            <a:off x="1419978" y="3600348"/>
            <a:ext cx="952500" cy="336550"/>
          </a:xfrm>
          <a:prstGeom prst="rect">
            <a:avLst/>
          </a:prstGeom>
          <a:noFill/>
          <a:ln w="9525">
            <a:noFill/>
            <a:miter lim="800000"/>
            <a:headEnd/>
            <a:tailEnd/>
          </a:ln>
          <a:effectLst/>
        </p:spPr>
        <p:txBody>
          <a:bodyPr wrap="none">
            <a:prstTxWarp prst="textNoShape">
              <a:avLst/>
            </a:prstTxWarp>
            <a:spAutoFit/>
          </a:bodyPr>
          <a:lstStyle/>
          <a:p>
            <a:r>
              <a:rPr sz="1600" noProof="1"/>
              <a:t>March C</a:t>
            </a:r>
          </a:p>
        </p:txBody>
      </p:sp>
      <p:sp>
        <p:nvSpPr>
          <p:cNvPr id="65572" name="Text Box 36"/>
          <p:cNvSpPr txBox="1">
            <a:spLocks noChangeArrowheads="1"/>
          </p:cNvSpPr>
          <p:nvPr/>
        </p:nvSpPr>
        <p:spPr bwMode="auto">
          <a:xfrm>
            <a:off x="1431091" y="3935310"/>
            <a:ext cx="941387" cy="336550"/>
          </a:xfrm>
          <a:prstGeom prst="rect">
            <a:avLst/>
          </a:prstGeom>
          <a:noFill/>
          <a:ln w="9525">
            <a:noFill/>
            <a:miter lim="800000"/>
            <a:headEnd/>
            <a:tailEnd/>
          </a:ln>
          <a:effectLst/>
        </p:spPr>
        <p:txBody>
          <a:bodyPr wrap="none">
            <a:prstTxWarp prst="textNoShape">
              <a:avLst/>
            </a:prstTxWarp>
            <a:spAutoFit/>
          </a:bodyPr>
          <a:lstStyle/>
          <a:p>
            <a:r>
              <a:rPr sz="1600" noProof="1"/>
              <a:t>March A</a:t>
            </a:r>
          </a:p>
        </p:txBody>
      </p:sp>
      <p:sp>
        <p:nvSpPr>
          <p:cNvPr id="65573" name="Text Box 37"/>
          <p:cNvSpPr txBox="1">
            <a:spLocks noChangeArrowheads="1"/>
          </p:cNvSpPr>
          <p:nvPr/>
        </p:nvSpPr>
        <p:spPr bwMode="auto">
          <a:xfrm>
            <a:off x="1431091" y="4270273"/>
            <a:ext cx="941387" cy="336550"/>
          </a:xfrm>
          <a:prstGeom prst="rect">
            <a:avLst/>
          </a:prstGeom>
          <a:noFill/>
          <a:ln w="9525">
            <a:noFill/>
            <a:miter lim="800000"/>
            <a:headEnd/>
            <a:tailEnd/>
          </a:ln>
          <a:effectLst/>
        </p:spPr>
        <p:txBody>
          <a:bodyPr wrap="none">
            <a:prstTxWarp prst="textNoShape">
              <a:avLst/>
            </a:prstTxWarp>
            <a:spAutoFit/>
          </a:bodyPr>
          <a:lstStyle/>
          <a:p>
            <a:r>
              <a:rPr sz="1600" noProof="1"/>
              <a:t>March B</a:t>
            </a:r>
          </a:p>
        </p:txBody>
      </p:sp>
      <p:sp>
        <p:nvSpPr>
          <p:cNvPr id="65574" name="Text Box 38"/>
          <p:cNvSpPr txBox="1">
            <a:spLocks noChangeArrowheads="1"/>
          </p:cNvSpPr>
          <p:nvPr/>
        </p:nvSpPr>
        <p:spPr bwMode="auto">
          <a:xfrm>
            <a:off x="1005641" y="4603648"/>
            <a:ext cx="1366837" cy="336550"/>
          </a:xfrm>
          <a:prstGeom prst="rect">
            <a:avLst/>
          </a:prstGeom>
          <a:noFill/>
          <a:ln w="9525">
            <a:noFill/>
            <a:miter lim="800000"/>
            <a:headEnd/>
            <a:tailEnd/>
          </a:ln>
          <a:effectLst/>
        </p:spPr>
        <p:txBody>
          <a:bodyPr wrap="none">
            <a:prstTxWarp prst="textNoShape">
              <a:avLst/>
            </a:prstTxWarp>
            <a:spAutoFit/>
          </a:bodyPr>
          <a:lstStyle/>
          <a:p>
            <a:r>
              <a:rPr sz="1600" noProof="1"/>
              <a:t>TLSNPSF1G</a:t>
            </a:r>
          </a:p>
        </p:txBody>
      </p:sp>
      <p:grpSp>
        <p:nvGrpSpPr>
          <p:cNvPr id="2" name="Group 132"/>
          <p:cNvGrpSpPr>
            <a:grpSpLocks/>
          </p:cNvGrpSpPr>
          <p:nvPr/>
        </p:nvGrpSpPr>
        <p:grpSpPr bwMode="auto">
          <a:xfrm>
            <a:off x="2445503" y="1281010"/>
            <a:ext cx="6448425" cy="3951288"/>
            <a:chOff x="1202" y="1048"/>
            <a:chExt cx="4062" cy="2489"/>
          </a:xfrm>
        </p:grpSpPr>
        <p:grpSp>
          <p:nvGrpSpPr>
            <p:cNvPr id="3" name="Group 39"/>
            <p:cNvGrpSpPr>
              <a:grpSpLocks/>
            </p:cNvGrpSpPr>
            <p:nvPr/>
          </p:nvGrpSpPr>
          <p:grpSpPr bwMode="auto">
            <a:xfrm>
              <a:off x="1202" y="1048"/>
              <a:ext cx="544" cy="2291"/>
              <a:chOff x="1202" y="1048"/>
              <a:chExt cx="1088" cy="2291"/>
            </a:xfrm>
          </p:grpSpPr>
          <p:sp>
            <p:nvSpPr>
              <p:cNvPr id="65541" name="Rectangle 5"/>
              <p:cNvSpPr>
                <a:spLocks noChangeArrowheads="1"/>
              </p:cNvSpPr>
              <p:nvPr/>
            </p:nvSpPr>
            <p:spPr bwMode="auto">
              <a:xfrm>
                <a:off x="1202" y="1048"/>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53" name="Rectangle 17"/>
              <p:cNvSpPr>
                <a:spLocks noChangeArrowheads="1"/>
              </p:cNvSpPr>
              <p:nvPr/>
            </p:nvSpPr>
            <p:spPr bwMode="auto">
              <a:xfrm>
                <a:off x="1202" y="1259"/>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54" name="Rectangle 18"/>
              <p:cNvSpPr>
                <a:spLocks noChangeArrowheads="1"/>
              </p:cNvSpPr>
              <p:nvPr/>
            </p:nvSpPr>
            <p:spPr bwMode="auto">
              <a:xfrm>
                <a:off x="1202" y="1470"/>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55" name="Rectangle 19"/>
              <p:cNvSpPr>
                <a:spLocks noChangeArrowheads="1"/>
              </p:cNvSpPr>
              <p:nvPr/>
            </p:nvSpPr>
            <p:spPr bwMode="auto">
              <a:xfrm>
                <a:off x="1202" y="1681"/>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56" name="Rectangle 20"/>
              <p:cNvSpPr>
                <a:spLocks noChangeArrowheads="1"/>
              </p:cNvSpPr>
              <p:nvPr/>
            </p:nvSpPr>
            <p:spPr bwMode="auto">
              <a:xfrm>
                <a:off x="1202" y="1892"/>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57" name="Rectangle 21"/>
              <p:cNvSpPr>
                <a:spLocks noChangeArrowheads="1"/>
              </p:cNvSpPr>
              <p:nvPr/>
            </p:nvSpPr>
            <p:spPr bwMode="auto">
              <a:xfrm>
                <a:off x="1202" y="2103"/>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58" name="Rectangle 22"/>
              <p:cNvSpPr>
                <a:spLocks noChangeArrowheads="1"/>
              </p:cNvSpPr>
              <p:nvPr/>
            </p:nvSpPr>
            <p:spPr bwMode="auto">
              <a:xfrm>
                <a:off x="1202" y="2314"/>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59" name="Rectangle 23"/>
              <p:cNvSpPr>
                <a:spLocks noChangeArrowheads="1"/>
              </p:cNvSpPr>
              <p:nvPr/>
            </p:nvSpPr>
            <p:spPr bwMode="auto">
              <a:xfrm>
                <a:off x="1202" y="2525"/>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60" name="Rectangle 24"/>
              <p:cNvSpPr>
                <a:spLocks noChangeArrowheads="1"/>
              </p:cNvSpPr>
              <p:nvPr/>
            </p:nvSpPr>
            <p:spPr bwMode="auto">
              <a:xfrm>
                <a:off x="1202" y="2736"/>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61" name="Rectangle 25"/>
              <p:cNvSpPr>
                <a:spLocks noChangeArrowheads="1"/>
              </p:cNvSpPr>
              <p:nvPr/>
            </p:nvSpPr>
            <p:spPr bwMode="auto">
              <a:xfrm>
                <a:off x="1202" y="2947"/>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62" name="Rectangle 26"/>
              <p:cNvSpPr>
                <a:spLocks noChangeArrowheads="1"/>
              </p:cNvSpPr>
              <p:nvPr/>
            </p:nvSpPr>
            <p:spPr bwMode="auto">
              <a:xfrm>
                <a:off x="1202" y="3158"/>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grpSp>
        <p:grpSp>
          <p:nvGrpSpPr>
            <p:cNvPr id="4" name="Group 40"/>
            <p:cNvGrpSpPr>
              <a:grpSpLocks/>
            </p:cNvGrpSpPr>
            <p:nvPr/>
          </p:nvGrpSpPr>
          <p:grpSpPr bwMode="auto">
            <a:xfrm>
              <a:off x="1746" y="1048"/>
              <a:ext cx="544" cy="2291"/>
              <a:chOff x="1202" y="1048"/>
              <a:chExt cx="1088" cy="2291"/>
            </a:xfrm>
          </p:grpSpPr>
          <p:sp>
            <p:nvSpPr>
              <p:cNvPr id="65577" name="Rectangle 41"/>
              <p:cNvSpPr>
                <a:spLocks noChangeArrowheads="1"/>
              </p:cNvSpPr>
              <p:nvPr/>
            </p:nvSpPr>
            <p:spPr bwMode="auto">
              <a:xfrm>
                <a:off x="1202" y="1048"/>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78" name="Rectangle 42"/>
              <p:cNvSpPr>
                <a:spLocks noChangeArrowheads="1"/>
              </p:cNvSpPr>
              <p:nvPr/>
            </p:nvSpPr>
            <p:spPr bwMode="auto">
              <a:xfrm>
                <a:off x="1202" y="1259"/>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79" name="Rectangle 43"/>
              <p:cNvSpPr>
                <a:spLocks noChangeArrowheads="1"/>
              </p:cNvSpPr>
              <p:nvPr/>
            </p:nvSpPr>
            <p:spPr bwMode="auto">
              <a:xfrm>
                <a:off x="1202" y="1470"/>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80" name="Rectangle 44"/>
              <p:cNvSpPr>
                <a:spLocks noChangeArrowheads="1"/>
              </p:cNvSpPr>
              <p:nvPr/>
            </p:nvSpPr>
            <p:spPr bwMode="auto">
              <a:xfrm>
                <a:off x="1202" y="1681"/>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81" name="Rectangle 45"/>
              <p:cNvSpPr>
                <a:spLocks noChangeArrowheads="1"/>
              </p:cNvSpPr>
              <p:nvPr/>
            </p:nvSpPr>
            <p:spPr bwMode="auto">
              <a:xfrm>
                <a:off x="1202" y="1892"/>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82" name="Rectangle 46"/>
              <p:cNvSpPr>
                <a:spLocks noChangeArrowheads="1"/>
              </p:cNvSpPr>
              <p:nvPr/>
            </p:nvSpPr>
            <p:spPr bwMode="auto">
              <a:xfrm>
                <a:off x="1202" y="2103"/>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83" name="Rectangle 47"/>
              <p:cNvSpPr>
                <a:spLocks noChangeArrowheads="1"/>
              </p:cNvSpPr>
              <p:nvPr/>
            </p:nvSpPr>
            <p:spPr bwMode="auto">
              <a:xfrm>
                <a:off x="1202" y="2314"/>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84" name="Rectangle 48"/>
              <p:cNvSpPr>
                <a:spLocks noChangeArrowheads="1"/>
              </p:cNvSpPr>
              <p:nvPr/>
            </p:nvSpPr>
            <p:spPr bwMode="auto">
              <a:xfrm>
                <a:off x="1202" y="2525"/>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85" name="Rectangle 49"/>
              <p:cNvSpPr>
                <a:spLocks noChangeArrowheads="1"/>
              </p:cNvSpPr>
              <p:nvPr/>
            </p:nvSpPr>
            <p:spPr bwMode="auto">
              <a:xfrm>
                <a:off x="1202" y="2736"/>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86" name="Rectangle 50"/>
              <p:cNvSpPr>
                <a:spLocks noChangeArrowheads="1"/>
              </p:cNvSpPr>
              <p:nvPr/>
            </p:nvSpPr>
            <p:spPr bwMode="auto">
              <a:xfrm>
                <a:off x="1202" y="2947"/>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87" name="Rectangle 51"/>
              <p:cNvSpPr>
                <a:spLocks noChangeArrowheads="1"/>
              </p:cNvSpPr>
              <p:nvPr/>
            </p:nvSpPr>
            <p:spPr bwMode="auto">
              <a:xfrm>
                <a:off x="1202" y="3158"/>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grpSp>
        <p:grpSp>
          <p:nvGrpSpPr>
            <p:cNvPr id="5" name="Group 52"/>
            <p:cNvGrpSpPr>
              <a:grpSpLocks/>
            </p:cNvGrpSpPr>
            <p:nvPr/>
          </p:nvGrpSpPr>
          <p:grpSpPr bwMode="auto">
            <a:xfrm>
              <a:off x="2290" y="1048"/>
              <a:ext cx="544" cy="2291"/>
              <a:chOff x="1202" y="1048"/>
              <a:chExt cx="1088" cy="2291"/>
            </a:xfrm>
          </p:grpSpPr>
          <p:sp>
            <p:nvSpPr>
              <p:cNvPr id="65589" name="Rectangle 53"/>
              <p:cNvSpPr>
                <a:spLocks noChangeArrowheads="1"/>
              </p:cNvSpPr>
              <p:nvPr/>
            </p:nvSpPr>
            <p:spPr bwMode="auto">
              <a:xfrm>
                <a:off x="1202" y="1048"/>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90" name="Rectangle 54"/>
              <p:cNvSpPr>
                <a:spLocks noChangeArrowheads="1"/>
              </p:cNvSpPr>
              <p:nvPr/>
            </p:nvSpPr>
            <p:spPr bwMode="auto">
              <a:xfrm>
                <a:off x="1202" y="1259"/>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91" name="Rectangle 55"/>
              <p:cNvSpPr>
                <a:spLocks noChangeArrowheads="1"/>
              </p:cNvSpPr>
              <p:nvPr/>
            </p:nvSpPr>
            <p:spPr bwMode="auto">
              <a:xfrm>
                <a:off x="1202" y="1470"/>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92" name="Rectangle 56"/>
              <p:cNvSpPr>
                <a:spLocks noChangeArrowheads="1"/>
              </p:cNvSpPr>
              <p:nvPr/>
            </p:nvSpPr>
            <p:spPr bwMode="auto">
              <a:xfrm>
                <a:off x="1202" y="1681"/>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93" name="Rectangle 57"/>
              <p:cNvSpPr>
                <a:spLocks noChangeArrowheads="1"/>
              </p:cNvSpPr>
              <p:nvPr/>
            </p:nvSpPr>
            <p:spPr bwMode="auto">
              <a:xfrm>
                <a:off x="1202" y="1892"/>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94" name="Rectangle 58"/>
              <p:cNvSpPr>
                <a:spLocks noChangeArrowheads="1"/>
              </p:cNvSpPr>
              <p:nvPr/>
            </p:nvSpPr>
            <p:spPr bwMode="auto">
              <a:xfrm>
                <a:off x="1202" y="2103"/>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95" name="Rectangle 59"/>
              <p:cNvSpPr>
                <a:spLocks noChangeArrowheads="1"/>
              </p:cNvSpPr>
              <p:nvPr/>
            </p:nvSpPr>
            <p:spPr bwMode="auto">
              <a:xfrm>
                <a:off x="1202" y="2314"/>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96" name="Rectangle 60"/>
              <p:cNvSpPr>
                <a:spLocks noChangeArrowheads="1"/>
              </p:cNvSpPr>
              <p:nvPr/>
            </p:nvSpPr>
            <p:spPr bwMode="auto">
              <a:xfrm>
                <a:off x="1202" y="2525"/>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97" name="Rectangle 61"/>
              <p:cNvSpPr>
                <a:spLocks noChangeArrowheads="1"/>
              </p:cNvSpPr>
              <p:nvPr/>
            </p:nvSpPr>
            <p:spPr bwMode="auto">
              <a:xfrm>
                <a:off x="1202" y="2736"/>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98" name="Rectangle 62"/>
              <p:cNvSpPr>
                <a:spLocks noChangeArrowheads="1"/>
              </p:cNvSpPr>
              <p:nvPr/>
            </p:nvSpPr>
            <p:spPr bwMode="auto">
              <a:xfrm>
                <a:off x="1202" y="2947"/>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599" name="Rectangle 63"/>
              <p:cNvSpPr>
                <a:spLocks noChangeArrowheads="1"/>
              </p:cNvSpPr>
              <p:nvPr/>
            </p:nvSpPr>
            <p:spPr bwMode="auto">
              <a:xfrm>
                <a:off x="1202" y="3158"/>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grpSp>
        <p:grpSp>
          <p:nvGrpSpPr>
            <p:cNvPr id="6" name="Group 64"/>
            <p:cNvGrpSpPr>
              <a:grpSpLocks/>
            </p:cNvGrpSpPr>
            <p:nvPr/>
          </p:nvGrpSpPr>
          <p:grpSpPr bwMode="auto">
            <a:xfrm>
              <a:off x="2835" y="1048"/>
              <a:ext cx="544" cy="2291"/>
              <a:chOff x="1202" y="1048"/>
              <a:chExt cx="1088" cy="2291"/>
            </a:xfrm>
          </p:grpSpPr>
          <p:sp>
            <p:nvSpPr>
              <p:cNvPr id="65601" name="Rectangle 65"/>
              <p:cNvSpPr>
                <a:spLocks noChangeArrowheads="1"/>
              </p:cNvSpPr>
              <p:nvPr/>
            </p:nvSpPr>
            <p:spPr bwMode="auto">
              <a:xfrm>
                <a:off x="1202" y="1048"/>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02" name="Rectangle 66"/>
              <p:cNvSpPr>
                <a:spLocks noChangeArrowheads="1"/>
              </p:cNvSpPr>
              <p:nvPr/>
            </p:nvSpPr>
            <p:spPr bwMode="auto">
              <a:xfrm>
                <a:off x="1202" y="1259"/>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03" name="Rectangle 67"/>
              <p:cNvSpPr>
                <a:spLocks noChangeArrowheads="1"/>
              </p:cNvSpPr>
              <p:nvPr/>
            </p:nvSpPr>
            <p:spPr bwMode="auto">
              <a:xfrm>
                <a:off x="1202" y="1470"/>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04" name="Rectangle 68"/>
              <p:cNvSpPr>
                <a:spLocks noChangeArrowheads="1"/>
              </p:cNvSpPr>
              <p:nvPr/>
            </p:nvSpPr>
            <p:spPr bwMode="auto">
              <a:xfrm>
                <a:off x="1202" y="1681"/>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05" name="Rectangle 69"/>
              <p:cNvSpPr>
                <a:spLocks noChangeArrowheads="1"/>
              </p:cNvSpPr>
              <p:nvPr/>
            </p:nvSpPr>
            <p:spPr bwMode="auto">
              <a:xfrm>
                <a:off x="1202" y="1892"/>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06" name="Rectangle 70"/>
              <p:cNvSpPr>
                <a:spLocks noChangeArrowheads="1"/>
              </p:cNvSpPr>
              <p:nvPr/>
            </p:nvSpPr>
            <p:spPr bwMode="auto">
              <a:xfrm>
                <a:off x="1202" y="2103"/>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07" name="Rectangle 71"/>
              <p:cNvSpPr>
                <a:spLocks noChangeArrowheads="1"/>
              </p:cNvSpPr>
              <p:nvPr/>
            </p:nvSpPr>
            <p:spPr bwMode="auto">
              <a:xfrm>
                <a:off x="1202" y="2314"/>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08" name="Rectangle 72"/>
              <p:cNvSpPr>
                <a:spLocks noChangeArrowheads="1"/>
              </p:cNvSpPr>
              <p:nvPr/>
            </p:nvSpPr>
            <p:spPr bwMode="auto">
              <a:xfrm>
                <a:off x="1202" y="2525"/>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09" name="Rectangle 73"/>
              <p:cNvSpPr>
                <a:spLocks noChangeArrowheads="1"/>
              </p:cNvSpPr>
              <p:nvPr/>
            </p:nvSpPr>
            <p:spPr bwMode="auto">
              <a:xfrm>
                <a:off x="1202" y="2736"/>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10" name="Rectangle 74"/>
              <p:cNvSpPr>
                <a:spLocks noChangeArrowheads="1"/>
              </p:cNvSpPr>
              <p:nvPr/>
            </p:nvSpPr>
            <p:spPr bwMode="auto">
              <a:xfrm>
                <a:off x="1202" y="2947"/>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11" name="Rectangle 75"/>
              <p:cNvSpPr>
                <a:spLocks noChangeArrowheads="1"/>
              </p:cNvSpPr>
              <p:nvPr/>
            </p:nvSpPr>
            <p:spPr bwMode="auto">
              <a:xfrm>
                <a:off x="1202" y="3158"/>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grpSp>
        <p:grpSp>
          <p:nvGrpSpPr>
            <p:cNvPr id="7" name="Group 76"/>
            <p:cNvGrpSpPr>
              <a:grpSpLocks/>
            </p:cNvGrpSpPr>
            <p:nvPr/>
          </p:nvGrpSpPr>
          <p:grpSpPr bwMode="auto">
            <a:xfrm>
              <a:off x="3379" y="1048"/>
              <a:ext cx="544" cy="2291"/>
              <a:chOff x="1202" y="1048"/>
              <a:chExt cx="1088" cy="2291"/>
            </a:xfrm>
          </p:grpSpPr>
          <p:sp>
            <p:nvSpPr>
              <p:cNvPr id="65613" name="Rectangle 77"/>
              <p:cNvSpPr>
                <a:spLocks noChangeArrowheads="1"/>
              </p:cNvSpPr>
              <p:nvPr/>
            </p:nvSpPr>
            <p:spPr bwMode="auto">
              <a:xfrm>
                <a:off x="1202" y="1048"/>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14" name="Rectangle 78"/>
              <p:cNvSpPr>
                <a:spLocks noChangeArrowheads="1"/>
              </p:cNvSpPr>
              <p:nvPr/>
            </p:nvSpPr>
            <p:spPr bwMode="auto">
              <a:xfrm>
                <a:off x="1202" y="1259"/>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15" name="Rectangle 79"/>
              <p:cNvSpPr>
                <a:spLocks noChangeArrowheads="1"/>
              </p:cNvSpPr>
              <p:nvPr/>
            </p:nvSpPr>
            <p:spPr bwMode="auto">
              <a:xfrm>
                <a:off x="1202" y="1470"/>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16" name="Rectangle 80"/>
              <p:cNvSpPr>
                <a:spLocks noChangeArrowheads="1"/>
              </p:cNvSpPr>
              <p:nvPr/>
            </p:nvSpPr>
            <p:spPr bwMode="auto">
              <a:xfrm>
                <a:off x="1202" y="1681"/>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17" name="Rectangle 81"/>
              <p:cNvSpPr>
                <a:spLocks noChangeArrowheads="1"/>
              </p:cNvSpPr>
              <p:nvPr/>
            </p:nvSpPr>
            <p:spPr bwMode="auto">
              <a:xfrm>
                <a:off x="1202" y="1892"/>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18" name="Rectangle 82"/>
              <p:cNvSpPr>
                <a:spLocks noChangeArrowheads="1"/>
              </p:cNvSpPr>
              <p:nvPr/>
            </p:nvSpPr>
            <p:spPr bwMode="auto">
              <a:xfrm>
                <a:off x="1202" y="2103"/>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19" name="Rectangle 83"/>
              <p:cNvSpPr>
                <a:spLocks noChangeArrowheads="1"/>
              </p:cNvSpPr>
              <p:nvPr/>
            </p:nvSpPr>
            <p:spPr bwMode="auto">
              <a:xfrm>
                <a:off x="1202" y="2314"/>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20" name="Rectangle 84"/>
              <p:cNvSpPr>
                <a:spLocks noChangeArrowheads="1"/>
              </p:cNvSpPr>
              <p:nvPr/>
            </p:nvSpPr>
            <p:spPr bwMode="auto">
              <a:xfrm>
                <a:off x="1202" y="2525"/>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21" name="Rectangle 85"/>
              <p:cNvSpPr>
                <a:spLocks noChangeArrowheads="1"/>
              </p:cNvSpPr>
              <p:nvPr/>
            </p:nvSpPr>
            <p:spPr bwMode="auto">
              <a:xfrm>
                <a:off x="1202" y="2736"/>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22" name="Rectangle 86"/>
              <p:cNvSpPr>
                <a:spLocks noChangeArrowheads="1"/>
              </p:cNvSpPr>
              <p:nvPr/>
            </p:nvSpPr>
            <p:spPr bwMode="auto">
              <a:xfrm>
                <a:off x="1202" y="2947"/>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23" name="Rectangle 87"/>
              <p:cNvSpPr>
                <a:spLocks noChangeArrowheads="1"/>
              </p:cNvSpPr>
              <p:nvPr/>
            </p:nvSpPr>
            <p:spPr bwMode="auto">
              <a:xfrm>
                <a:off x="1202" y="3158"/>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grpSp>
        <p:grpSp>
          <p:nvGrpSpPr>
            <p:cNvPr id="8" name="Group 88"/>
            <p:cNvGrpSpPr>
              <a:grpSpLocks/>
            </p:cNvGrpSpPr>
            <p:nvPr/>
          </p:nvGrpSpPr>
          <p:grpSpPr bwMode="auto">
            <a:xfrm>
              <a:off x="3923" y="1048"/>
              <a:ext cx="544" cy="2291"/>
              <a:chOff x="1202" y="1048"/>
              <a:chExt cx="1088" cy="2291"/>
            </a:xfrm>
          </p:grpSpPr>
          <p:sp>
            <p:nvSpPr>
              <p:cNvPr id="65625" name="Rectangle 89"/>
              <p:cNvSpPr>
                <a:spLocks noChangeArrowheads="1"/>
              </p:cNvSpPr>
              <p:nvPr/>
            </p:nvSpPr>
            <p:spPr bwMode="auto">
              <a:xfrm>
                <a:off x="1202" y="1048"/>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26" name="Rectangle 90"/>
              <p:cNvSpPr>
                <a:spLocks noChangeArrowheads="1"/>
              </p:cNvSpPr>
              <p:nvPr/>
            </p:nvSpPr>
            <p:spPr bwMode="auto">
              <a:xfrm>
                <a:off x="1202" y="1259"/>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27" name="Rectangle 91"/>
              <p:cNvSpPr>
                <a:spLocks noChangeArrowheads="1"/>
              </p:cNvSpPr>
              <p:nvPr/>
            </p:nvSpPr>
            <p:spPr bwMode="auto">
              <a:xfrm>
                <a:off x="1202" y="1470"/>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28" name="Rectangle 92"/>
              <p:cNvSpPr>
                <a:spLocks noChangeArrowheads="1"/>
              </p:cNvSpPr>
              <p:nvPr/>
            </p:nvSpPr>
            <p:spPr bwMode="auto">
              <a:xfrm>
                <a:off x="1202" y="1681"/>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29" name="Rectangle 93"/>
              <p:cNvSpPr>
                <a:spLocks noChangeArrowheads="1"/>
              </p:cNvSpPr>
              <p:nvPr/>
            </p:nvSpPr>
            <p:spPr bwMode="auto">
              <a:xfrm>
                <a:off x="1202" y="1892"/>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30" name="Rectangle 94"/>
              <p:cNvSpPr>
                <a:spLocks noChangeArrowheads="1"/>
              </p:cNvSpPr>
              <p:nvPr/>
            </p:nvSpPr>
            <p:spPr bwMode="auto">
              <a:xfrm>
                <a:off x="1202" y="2103"/>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31" name="Rectangle 95"/>
              <p:cNvSpPr>
                <a:spLocks noChangeArrowheads="1"/>
              </p:cNvSpPr>
              <p:nvPr/>
            </p:nvSpPr>
            <p:spPr bwMode="auto">
              <a:xfrm>
                <a:off x="1202" y="2314"/>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32" name="Rectangle 96"/>
              <p:cNvSpPr>
                <a:spLocks noChangeArrowheads="1"/>
              </p:cNvSpPr>
              <p:nvPr/>
            </p:nvSpPr>
            <p:spPr bwMode="auto">
              <a:xfrm>
                <a:off x="1202" y="2525"/>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33" name="Rectangle 97"/>
              <p:cNvSpPr>
                <a:spLocks noChangeArrowheads="1"/>
              </p:cNvSpPr>
              <p:nvPr/>
            </p:nvSpPr>
            <p:spPr bwMode="auto">
              <a:xfrm>
                <a:off x="1202" y="2736"/>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34" name="Rectangle 98"/>
              <p:cNvSpPr>
                <a:spLocks noChangeArrowheads="1"/>
              </p:cNvSpPr>
              <p:nvPr/>
            </p:nvSpPr>
            <p:spPr bwMode="auto">
              <a:xfrm>
                <a:off x="1202" y="2947"/>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35" name="Rectangle 99"/>
              <p:cNvSpPr>
                <a:spLocks noChangeArrowheads="1"/>
              </p:cNvSpPr>
              <p:nvPr/>
            </p:nvSpPr>
            <p:spPr bwMode="auto">
              <a:xfrm>
                <a:off x="1202" y="3158"/>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grpSp>
        <p:grpSp>
          <p:nvGrpSpPr>
            <p:cNvPr id="9" name="Group 100"/>
            <p:cNvGrpSpPr>
              <a:grpSpLocks/>
            </p:cNvGrpSpPr>
            <p:nvPr/>
          </p:nvGrpSpPr>
          <p:grpSpPr bwMode="auto">
            <a:xfrm>
              <a:off x="4468" y="1048"/>
              <a:ext cx="544" cy="2291"/>
              <a:chOff x="1202" y="1048"/>
              <a:chExt cx="1088" cy="2291"/>
            </a:xfrm>
          </p:grpSpPr>
          <p:sp>
            <p:nvSpPr>
              <p:cNvPr id="65637" name="Rectangle 101"/>
              <p:cNvSpPr>
                <a:spLocks noChangeArrowheads="1"/>
              </p:cNvSpPr>
              <p:nvPr/>
            </p:nvSpPr>
            <p:spPr bwMode="auto">
              <a:xfrm>
                <a:off x="1202" y="1048"/>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38" name="Rectangle 102"/>
              <p:cNvSpPr>
                <a:spLocks noChangeArrowheads="1"/>
              </p:cNvSpPr>
              <p:nvPr/>
            </p:nvSpPr>
            <p:spPr bwMode="auto">
              <a:xfrm>
                <a:off x="1202" y="1259"/>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39" name="Rectangle 103"/>
              <p:cNvSpPr>
                <a:spLocks noChangeArrowheads="1"/>
              </p:cNvSpPr>
              <p:nvPr/>
            </p:nvSpPr>
            <p:spPr bwMode="auto">
              <a:xfrm>
                <a:off x="1202" y="1470"/>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40" name="Rectangle 104"/>
              <p:cNvSpPr>
                <a:spLocks noChangeArrowheads="1"/>
              </p:cNvSpPr>
              <p:nvPr/>
            </p:nvSpPr>
            <p:spPr bwMode="auto">
              <a:xfrm>
                <a:off x="1202" y="1681"/>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41" name="Rectangle 105"/>
              <p:cNvSpPr>
                <a:spLocks noChangeArrowheads="1"/>
              </p:cNvSpPr>
              <p:nvPr/>
            </p:nvSpPr>
            <p:spPr bwMode="auto">
              <a:xfrm>
                <a:off x="1202" y="1892"/>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42" name="Rectangle 106"/>
              <p:cNvSpPr>
                <a:spLocks noChangeArrowheads="1"/>
              </p:cNvSpPr>
              <p:nvPr/>
            </p:nvSpPr>
            <p:spPr bwMode="auto">
              <a:xfrm>
                <a:off x="1202" y="2103"/>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43" name="Rectangle 107"/>
              <p:cNvSpPr>
                <a:spLocks noChangeArrowheads="1"/>
              </p:cNvSpPr>
              <p:nvPr/>
            </p:nvSpPr>
            <p:spPr bwMode="auto">
              <a:xfrm>
                <a:off x="1202" y="2314"/>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44" name="Rectangle 108"/>
              <p:cNvSpPr>
                <a:spLocks noChangeArrowheads="1"/>
              </p:cNvSpPr>
              <p:nvPr/>
            </p:nvSpPr>
            <p:spPr bwMode="auto">
              <a:xfrm>
                <a:off x="1202" y="2525"/>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45" name="Rectangle 109"/>
              <p:cNvSpPr>
                <a:spLocks noChangeArrowheads="1"/>
              </p:cNvSpPr>
              <p:nvPr/>
            </p:nvSpPr>
            <p:spPr bwMode="auto">
              <a:xfrm>
                <a:off x="1202" y="2736"/>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46" name="Rectangle 110"/>
              <p:cNvSpPr>
                <a:spLocks noChangeArrowheads="1"/>
              </p:cNvSpPr>
              <p:nvPr/>
            </p:nvSpPr>
            <p:spPr bwMode="auto">
              <a:xfrm>
                <a:off x="1202" y="2947"/>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sp>
            <p:nvSpPr>
              <p:cNvPr id="65647" name="Rectangle 111"/>
              <p:cNvSpPr>
                <a:spLocks noChangeArrowheads="1"/>
              </p:cNvSpPr>
              <p:nvPr/>
            </p:nvSpPr>
            <p:spPr bwMode="auto">
              <a:xfrm>
                <a:off x="1202" y="3158"/>
                <a:ext cx="1088" cy="181"/>
              </a:xfrm>
              <a:prstGeom prst="rect">
                <a:avLst/>
              </a:prstGeom>
              <a:noFill/>
              <a:ln w="9525">
                <a:solidFill>
                  <a:srgbClr val="BFBFBF"/>
                </a:solidFill>
                <a:miter lim="800000"/>
                <a:headEnd/>
                <a:tailEnd/>
              </a:ln>
              <a:effectLst/>
            </p:spPr>
            <p:txBody>
              <a:bodyPr wrap="none" anchor="ctr">
                <a:prstTxWarp prst="textNoShape">
                  <a:avLst/>
                </a:prstTxWarp>
              </a:bodyPr>
              <a:lstStyle/>
              <a:p>
                <a:endParaRPr lang="en-US"/>
              </a:p>
            </p:txBody>
          </p:sp>
        </p:grpSp>
        <p:sp>
          <p:nvSpPr>
            <p:cNvPr id="65648" name="Text Box 112"/>
            <p:cNvSpPr txBox="1">
              <a:spLocks noChangeArrowheads="1"/>
            </p:cNvSpPr>
            <p:nvPr/>
          </p:nvSpPr>
          <p:spPr bwMode="auto">
            <a:xfrm>
              <a:off x="1629" y="3345"/>
              <a:ext cx="240" cy="192"/>
            </a:xfrm>
            <a:prstGeom prst="rect">
              <a:avLst/>
            </a:prstGeom>
            <a:noFill/>
            <a:ln w="9525">
              <a:noFill/>
              <a:miter lim="800000"/>
              <a:headEnd/>
              <a:tailEnd/>
            </a:ln>
            <a:effectLst/>
          </p:spPr>
          <p:txBody>
            <a:bodyPr wrap="none">
              <a:prstTxWarp prst="textNoShape">
                <a:avLst/>
              </a:prstTxWarp>
              <a:spAutoFit/>
            </a:bodyPr>
            <a:lstStyle/>
            <a:p>
              <a:r>
                <a:rPr lang="pl-PL" sz="1400"/>
                <a:t>40</a:t>
              </a:r>
              <a:endParaRPr lang="en-GB" sz="1400"/>
            </a:p>
          </p:txBody>
        </p:sp>
        <p:sp>
          <p:nvSpPr>
            <p:cNvPr id="65649" name="Text Box 113"/>
            <p:cNvSpPr txBox="1">
              <a:spLocks noChangeArrowheads="1"/>
            </p:cNvSpPr>
            <p:nvPr/>
          </p:nvSpPr>
          <p:spPr bwMode="auto">
            <a:xfrm>
              <a:off x="2167" y="3345"/>
              <a:ext cx="240" cy="192"/>
            </a:xfrm>
            <a:prstGeom prst="rect">
              <a:avLst/>
            </a:prstGeom>
            <a:noFill/>
            <a:ln w="9525">
              <a:noFill/>
              <a:miter lim="800000"/>
              <a:headEnd/>
              <a:tailEnd/>
            </a:ln>
            <a:effectLst/>
          </p:spPr>
          <p:txBody>
            <a:bodyPr wrap="none">
              <a:prstTxWarp prst="textNoShape">
                <a:avLst/>
              </a:prstTxWarp>
              <a:spAutoFit/>
            </a:bodyPr>
            <a:lstStyle/>
            <a:p>
              <a:r>
                <a:rPr lang="pl-PL" sz="1400"/>
                <a:t>50</a:t>
              </a:r>
              <a:endParaRPr lang="en-GB" sz="1400"/>
            </a:p>
          </p:txBody>
        </p:sp>
        <p:sp>
          <p:nvSpPr>
            <p:cNvPr id="65650" name="Text Box 114"/>
            <p:cNvSpPr txBox="1">
              <a:spLocks noChangeArrowheads="1"/>
            </p:cNvSpPr>
            <p:nvPr/>
          </p:nvSpPr>
          <p:spPr bwMode="auto">
            <a:xfrm>
              <a:off x="2706" y="3345"/>
              <a:ext cx="240" cy="192"/>
            </a:xfrm>
            <a:prstGeom prst="rect">
              <a:avLst/>
            </a:prstGeom>
            <a:noFill/>
            <a:ln w="9525">
              <a:noFill/>
              <a:miter lim="800000"/>
              <a:headEnd/>
              <a:tailEnd/>
            </a:ln>
            <a:effectLst/>
          </p:spPr>
          <p:txBody>
            <a:bodyPr wrap="none">
              <a:prstTxWarp prst="textNoShape">
                <a:avLst/>
              </a:prstTxWarp>
              <a:spAutoFit/>
            </a:bodyPr>
            <a:lstStyle/>
            <a:p>
              <a:r>
                <a:rPr lang="pl-PL" sz="1400"/>
                <a:t>60</a:t>
              </a:r>
              <a:endParaRPr lang="en-GB" sz="1400"/>
            </a:p>
          </p:txBody>
        </p:sp>
        <p:sp>
          <p:nvSpPr>
            <p:cNvPr id="65651" name="Text Box 115"/>
            <p:cNvSpPr txBox="1">
              <a:spLocks noChangeArrowheads="1"/>
            </p:cNvSpPr>
            <p:nvPr/>
          </p:nvSpPr>
          <p:spPr bwMode="auto">
            <a:xfrm>
              <a:off x="3245" y="3345"/>
              <a:ext cx="240" cy="192"/>
            </a:xfrm>
            <a:prstGeom prst="rect">
              <a:avLst/>
            </a:prstGeom>
            <a:noFill/>
            <a:ln w="9525">
              <a:noFill/>
              <a:miter lim="800000"/>
              <a:headEnd/>
              <a:tailEnd/>
            </a:ln>
            <a:effectLst/>
          </p:spPr>
          <p:txBody>
            <a:bodyPr wrap="none">
              <a:prstTxWarp prst="textNoShape">
                <a:avLst/>
              </a:prstTxWarp>
              <a:spAutoFit/>
            </a:bodyPr>
            <a:lstStyle/>
            <a:p>
              <a:r>
                <a:rPr lang="pl-PL" sz="1400"/>
                <a:t>70</a:t>
              </a:r>
              <a:endParaRPr lang="en-GB" sz="1400"/>
            </a:p>
          </p:txBody>
        </p:sp>
        <p:sp>
          <p:nvSpPr>
            <p:cNvPr id="65652" name="Text Box 116"/>
            <p:cNvSpPr txBox="1">
              <a:spLocks noChangeArrowheads="1"/>
            </p:cNvSpPr>
            <p:nvPr/>
          </p:nvSpPr>
          <p:spPr bwMode="auto">
            <a:xfrm>
              <a:off x="3800" y="3345"/>
              <a:ext cx="240" cy="192"/>
            </a:xfrm>
            <a:prstGeom prst="rect">
              <a:avLst/>
            </a:prstGeom>
            <a:noFill/>
            <a:ln w="9525">
              <a:noFill/>
              <a:miter lim="800000"/>
              <a:headEnd/>
              <a:tailEnd/>
            </a:ln>
            <a:effectLst/>
          </p:spPr>
          <p:txBody>
            <a:bodyPr wrap="none">
              <a:prstTxWarp prst="textNoShape">
                <a:avLst/>
              </a:prstTxWarp>
              <a:spAutoFit/>
            </a:bodyPr>
            <a:lstStyle/>
            <a:p>
              <a:r>
                <a:rPr lang="pl-PL" sz="1400"/>
                <a:t>80</a:t>
              </a:r>
              <a:endParaRPr lang="en-GB" sz="1400"/>
            </a:p>
          </p:txBody>
        </p:sp>
        <p:sp>
          <p:nvSpPr>
            <p:cNvPr id="65653" name="Text Box 117"/>
            <p:cNvSpPr txBox="1">
              <a:spLocks noChangeArrowheads="1"/>
            </p:cNvSpPr>
            <p:nvPr/>
          </p:nvSpPr>
          <p:spPr bwMode="auto">
            <a:xfrm>
              <a:off x="4347" y="3345"/>
              <a:ext cx="240" cy="192"/>
            </a:xfrm>
            <a:prstGeom prst="rect">
              <a:avLst/>
            </a:prstGeom>
            <a:noFill/>
            <a:ln w="9525">
              <a:noFill/>
              <a:miter lim="800000"/>
              <a:headEnd/>
              <a:tailEnd/>
            </a:ln>
            <a:effectLst/>
          </p:spPr>
          <p:txBody>
            <a:bodyPr wrap="none">
              <a:prstTxWarp prst="textNoShape">
                <a:avLst/>
              </a:prstTxWarp>
              <a:spAutoFit/>
            </a:bodyPr>
            <a:lstStyle/>
            <a:p>
              <a:r>
                <a:rPr lang="pl-PL" sz="1400"/>
                <a:t>90</a:t>
              </a:r>
              <a:endParaRPr lang="en-GB" sz="1400"/>
            </a:p>
          </p:txBody>
        </p:sp>
        <p:sp>
          <p:nvSpPr>
            <p:cNvPr id="65654" name="Text Box 118"/>
            <p:cNvSpPr txBox="1">
              <a:spLocks noChangeArrowheads="1"/>
            </p:cNvSpPr>
            <p:nvPr/>
          </p:nvSpPr>
          <p:spPr bwMode="auto">
            <a:xfrm>
              <a:off x="4862" y="3345"/>
              <a:ext cx="402" cy="192"/>
            </a:xfrm>
            <a:prstGeom prst="rect">
              <a:avLst/>
            </a:prstGeom>
            <a:noFill/>
            <a:ln w="9525">
              <a:noFill/>
              <a:miter lim="800000"/>
              <a:headEnd/>
              <a:tailEnd/>
            </a:ln>
            <a:effectLst/>
          </p:spPr>
          <p:txBody>
            <a:bodyPr wrap="none">
              <a:prstTxWarp prst="textNoShape">
                <a:avLst/>
              </a:prstTxWarp>
              <a:spAutoFit/>
            </a:bodyPr>
            <a:lstStyle/>
            <a:p>
              <a:r>
                <a:rPr lang="pl-PL" sz="1400"/>
                <a:t>100%</a:t>
              </a:r>
              <a:endParaRPr lang="en-GB" sz="1400"/>
            </a:p>
          </p:txBody>
        </p:sp>
      </p:grpSp>
      <p:sp>
        <p:nvSpPr>
          <p:cNvPr id="65667" name="Rectangle 131"/>
          <p:cNvSpPr>
            <a:spLocks noChangeArrowheads="1"/>
          </p:cNvSpPr>
          <p:nvPr/>
        </p:nvSpPr>
        <p:spPr bwMode="auto">
          <a:xfrm>
            <a:off x="2447091" y="1293710"/>
            <a:ext cx="1584325" cy="260350"/>
          </a:xfrm>
          <a:prstGeom prst="rect">
            <a:avLst/>
          </a:prstGeom>
          <a:solidFill>
            <a:schemeClr val="bg1">
              <a:lumMod val="75000"/>
            </a:schemeClr>
          </a:solidFill>
          <a:ln w="9525">
            <a:noFill/>
            <a:miter lim="800000"/>
            <a:headEnd/>
            <a:tailEnd/>
          </a:ln>
          <a:effectLst/>
        </p:spPr>
        <p:txBody>
          <a:bodyPr wrap="none" anchor="ctr">
            <a:prstTxWarp prst="textNoShape">
              <a:avLst/>
            </a:prstTxWarp>
          </a:bodyPr>
          <a:lstStyle/>
          <a:p>
            <a:endParaRPr lang="en-US"/>
          </a:p>
        </p:txBody>
      </p:sp>
      <p:sp>
        <p:nvSpPr>
          <p:cNvPr id="65670" name="Rectangle 134"/>
          <p:cNvSpPr>
            <a:spLocks noChangeArrowheads="1"/>
          </p:cNvSpPr>
          <p:nvPr/>
        </p:nvSpPr>
        <p:spPr bwMode="auto">
          <a:xfrm>
            <a:off x="2447091" y="1631848"/>
            <a:ext cx="2081212" cy="260350"/>
          </a:xfrm>
          <a:prstGeom prst="rect">
            <a:avLst/>
          </a:prstGeom>
          <a:solidFill>
            <a:srgbClr val="BFBFBF"/>
          </a:solidFill>
          <a:ln w="9525">
            <a:noFill/>
            <a:miter lim="800000"/>
            <a:headEnd/>
            <a:tailEnd/>
          </a:ln>
          <a:effectLst/>
        </p:spPr>
        <p:txBody>
          <a:bodyPr wrap="none" anchor="ctr">
            <a:prstTxWarp prst="textNoShape">
              <a:avLst/>
            </a:prstTxWarp>
          </a:bodyPr>
          <a:lstStyle/>
          <a:p>
            <a:endParaRPr lang="en-US"/>
          </a:p>
        </p:txBody>
      </p:sp>
      <p:sp>
        <p:nvSpPr>
          <p:cNvPr id="65671" name="Rectangle 135"/>
          <p:cNvSpPr>
            <a:spLocks noChangeArrowheads="1"/>
          </p:cNvSpPr>
          <p:nvPr/>
        </p:nvSpPr>
        <p:spPr bwMode="auto">
          <a:xfrm>
            <a:off x="2447091" y="1960460"/>
            <a:ext cx="3167062" cy="260350"/>
          </a:xfrm>
          <a:prstGeom prst="rect">
            <a:avLst/>
          </a:prstGeom>
          <a:solidFill>
            <a:srgbClr val="BFBFBF"/>
          </a:solidFill>
          <a:ln w="9525">
            <a:noFill/>
            <a:miter lim="800000"/>
            <a:headEnd/>
            <a:tailEnd/>
          </a:ln>
          <a:effectLst/>
        </p:spPr>
        <p:txBody>
          <a:bodyPr wrap="none" anchor="ctr">
            <a:prstTxWarp prst="textNoShape">
              <a:avLst/>
            </a:prstTxWarp>
          </a:bodyPr>
          <a:lstStyle/>
          <a:p>
            <a:endParaRPr lang="en-US"/>
          </a:p>
        </p:txBody>
      </p:sp>
      <p:sp>
        <p:nvSpPr>
          <p:cNvPr id="65672" name="Rectangle 136"/>
          <p:cNvSpPr>
            <a:spLocks noChangeArrowheads="1"/>
          </p:cNvSpPr>
          <p:nvPr/>
        </p:nvSpPr>
        <p:spPr bwMode="auto">
          <a:xfrm>
            <a:off x="2447091" y="2304948"/>
            <a:ext cx="3886200" cy="260350"/>
          </a:xfrm>
          <a:prstGeom prst="rect">
            <a:avLst/>
          </a:prstGeom>
          <a:solidFill>
            <a:srgbClr val="BFBFBF"/>
          </a:solidFill>
          <a:ln w="9525">
            <a:noFill/>
            <a:miter lim="800000"/>
            <a:headEnd/>
            <a:tailEnd/>
          </a:ln>
          <a:effectLst/>
        </p:spPr>
        <p:txBody>
          <a:bodyPr wrap="none" anchor="ctr">
            <a:prstTxWarp prst="textNoShape">
              <a:avLst/>
            </a:prstTxWarp>
          </a:bodyPr>
          <a:lstStyle/>
          <a:p>
            <a:endParaRPr lang="en-US"/>
          </a:p>
        </p:txBody>
      </p:sp>
      <p:sp>
        <p:nvSpPr>
          <p:cNvPr id="65675" name="Rectangle 139"/>
          <p:cNvSpPr>
            <a:spLocks noChangeArrowheads="1"/>
          </p:cNvSpPr>
          <p:nvPr/>
        </p:nvSpPr>
        <p:spPr bwMode="auto">
          <a:xfrm>
            <a:off x="2447091" y="3300310"/>
            <a:ext cx="4479925" cy="260350"/>
          </a:xfrm>
          <a:prstGeom prst="rect">
            <a:avLst/>
          </a:prstGeom>
          <a:solidFill>
            <a:srgbClr val="BFBFBF"/>
          </a:solidFill>
          <a:ln w="9525">
            <a:noFill/>
            <a:miter lim="800000"/>
            <a:headEnd/>
            <a:tailEnd/>
          </a:ln>
          <a:effectLst/>
        </p:spPr>
        <p:txBody>
          <a:bodyPr wrap="none" anchor="ctr">
            <a:prstTxWarp prst="textNoShape">
              <a:avLst/>
            </a:prstTxWarp>
          </a:bodyPr>
          <a:lstStyle/>
          <a:p>
            <a:endParaRPr lang="en-US"/>
          </a:p>
        </p:txBody>
      </p:sp>
      <p:sp>
        <p:nvSpPr>
          <p:cNvPr id="65680" name="Rectangle 144"/>
          <p:cNvSpPr>
            <a:spLocks noChangeArrowheads="1"/>
          </p:cNvSpPr>
          <p:nvPr/>
        </p:nvSpPr>
        <p:spPr bwMode="auto">
          <a:xfrm>
            <a:off x="4025066" y="1293710"/>
            <a:ext cx="128587" cy="260350"/>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65681" name="Rectangle 145"/>
          <p:cNvSpPr>
            <a:spLocks noChangeArrowheads="1"/>
          </p:cNvSpPr>
          <p:nvPr/>
        </p:nvSpPr>
        <p:spPr bwMode="auto">
          <a:xfrm>
            <a:off x="4514016" y="1631848"/>
            <a:ext cx="517525" cy="260350"/>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65682" name="Rectangle 146"/>
          <p:cNvSpPr>
            <a:spLocks noChangeArrowheads="1"/>
          </p:cNvSpPr>
          <p:nvPr/>
        </p:nvSpPr>
        <p:spPr bwMode="auto">
          <a:xfrm>
            <a:off x="5614153" y="1960460"/>
            <a:ext cx="298450" cy="260350"/>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65683" name="Rectangle 147"/>
          <p:cNvSpPr>
            <a:spLocks noChangeArrowheads="1"/>
          </p:cNvSpPr>
          <p:nvPr/>
        </p:nvSpPr>
        <p:spPr bwMode="auto">
          <a:xfrm>
            <a:off x="6333291" y="2304948"/>
            <a:ext cx="527050" cy="260350"/>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65684" name="Rectangle 148"/>
          <p:cNvSpPr>
            <a:spLocks noChangeArrowheads="1"/>
          </p:cNvSpPr>
          <p:nvPr/>
        </p:nvSpPr>
        <p:spPr bwMode="auto">
          <a:xfrm>
            <a:off x="6333291" y="2641498"/>
            <a:ext cx="527050" cy="255600"/>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65673" name="Rectangle 137"/>
          <p:cNvSpPr>
            <a:spLocks noChangeArrowheads="1"/>
          </p:cNvSpPr>
          <p:nvPr/>
        </p:nvSpPr>
        <p:spPr bwMode="auto">
          <a:xfrm>
            <a:off x="2447091" y="2638323"/>
            <a:ext cx="4094162" cy="260350"/>
          </a:xfrm>
          <a:prstGeom prst="rect">
            <a:avLst/>
          </a:prstGeom>
          <a:solidFill>
            <a:srgbClr val="BFBFBF"/>
          </a:solidFill>
          <a:ln w="9525">
            <a:noFill/>
            <a:miter lim="800000"/>
            <a:headEnd/>
            <a:tailEnd/>
          </a:ln>
          <a:effectLst/>
        </p:spPr>
        <p:txBody>
          <a:bodyPr wrap="none" anchor="ctr">
            <a:prstTxWarp prst="textNoShape">
              <a:avLst/>
            </a:prstTxWarp>
          </a:bodyPr>
          <a:lstStyle/>
          <a:p>
            <a:endParaRPr lang="en-US"/>
          </a:p>
        </p:txBody>
      </p:sp>
      <p:sp>
        <p:nvSpPr>
          <p:cNvPr id="65685" name="Rectangle 149"/>
          <p:cNvSpPr>
            <a:spLocks noChangeArrowheads="1"/>
          </p:cNvSpPr>
          <p:nvPr/>
        </p:nvSpPr>
        <p:spPr bwMode="auto">
          <a:xfrm>
            <a:off x="6333291" y="2974873"/>
            <a:ext cx="527050" cy="252000"/>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65674" name="Rectangle 138"/>
          <p:cNvSpPr>
            <a:spLocks noChangeArrowheads="1"/>
          </p:cNvSpPr>
          <p:nvPr/>
        </p:nvSpPr>
        <p:spPr bwMode="auto">
          <a:xfrm>
            <a:off x="2447091" y="2971698"/>
            <a:ext cx="4375150" cy="260350"/>
          </a:xfrm>
          <a:prstGeom prst="rect">
            <a:avLst/>
          </a:prstGeom>
          <a:solidFill>
            <a:srgbClr val="BFBFBF"/>
          </a:solidFill>
          <a:ln w="9525">
            <a:noFill/>
            <a:miter lim="800000"/>
            <a:headEnd/>
            <a:tailEnd/>
          </a:ln>
          <a:effectLst/>
        </p:spPr>
        <p:txBody>
          <a:bodyPr wrap="none" anchor="ctr">
            <a:prstTxWarp prst="textNoShape">
              <a:avLst/>
            </a:prstTxWarp>
          </a:bodyPr>
          <a:lstStyle/>
          <a:p>
            <a:endParaRPr lang="en-US"/>
          </a:p>
        </p:txBody>
      </p:sp>
      <p:sp>
        <p:nvSpPr>
          <p:cNvPr id="65687" name="Rectangle 151"/>
          <p:cNvSpPr>
            <a:spLocks noChangeArrowheads="1"/>
          </p:cNvSpPr>
          <p:nvPr/>
        </p:nvSpPr>
        <p:spPr bwMode="auto">
          <a:xfrm>
            <a:off x="7950953" y="3622573"/>
            <a:ext cx="527050" cy="260350"/>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65676" name="Rectangle 140"/>
          <p:cNvSpPr>
            <a:spLocks noChangeArrowheads="1"/>
          </p:cNvSpPr>
          <p:nvPr/>
        </p:nvSpPr>
        <p:spPr bwMode="auto">
          <a:xfrm>
            <a:off x="2447091" y="3622573"/>
            <a:ext cx="5614987" cy="260350"/>
          </a:xfrm>
          <a:prstGeom prst="rect">
            <a:avLst/>
          </a:prstGeom>
          <a:solidFill>
            <a:srgbClr val="BFBFBF"/>
          </a:solidFill>
          <a:ln w="9525">
            <a:noFill/>
            <a:miter lim="800000"/>
            <a:headEnd/>
            <a:tailEnd/>
          </a:ln>
          <a:effectLst/>
        </p:spPr>
        <p:txBody>
          <a:bodyPr wrap="none" anchor="ctr">
            <a:prstTxWarp prst="textNoShape">
              <a:avLst/>
            </a:prstTxWarp>
          </a:bodyPr>
          <a:lstStyle/>
          <a:p>
            <a:endParaRPr lang="en-US"/>
          </a:p>
        </p:txBody>
      </p:sp>
      <p:sp>
        <p:nvSpPr>
          <p:cNvPr id="65688" name="Rectangle 152"/>
          <p:cNvSpPr>
            <a:spLocks noChangeArrowheads="1"/>
          </p:cNvSpPr>
          <p:nvPr/>
        </p:nvSpPr>
        <p:spPr bwMode="auto">
          <a:xfrm>
            <a:off x="7414378" y="3982935"/>
            <a:ext cx="889000" cy="260350"/>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65677" name="Rectangle 141"/>
          <p:cNvSpPr>
            <a:spLocks noChangeArrowheads="1"/>
          </p:cNvSpPr>
          <p:nvPr/>
        </p:nvSpPr>
        <p:spPr bwMode="auto">
          <a:xfrm>
            <a:off x="2447091" y="3982935"/>
            <a:ext cx="5043487" cy="260350"/>
          </a:xfrm>
          <a:prstGeom prst="rect">
            <a:avLst/>
          </a:prstGeom>
          <a:solidFill>
            <a:srgbClr val="BFBFBF"/>
          </a:solidFill>
          <a:ln w="9525">
            <a:noFill/>
            <a:miter lim="800000"/>
            <a:headEnd/>
            <a:tailEnd/>
          </a:ln>
          <a:effectLst/>
        </p:spPr>
        <p:txBody>
          <a:bodyPr wrap="none" anchor="ctr">
            <a:prstTxWarp prst="textNoShape">
              <a:avLst/>
            </a:prstTxWarp>
          </a:bodyPr>
          <a:lstStyle/>
          <a:p>
            <a:endParaRPr lang="en-US"/>
          </a:p>
        </p:txBody>
      </p:sp>
      <p:sp>
        <p:nvSpPr>
          <p:cNvPr id="65689" name="Rectangle 153"/>
          <p:cNvSpPr>
            <a:spLocks noChangeArrowheads="1"/>
          </p:cNvSpPr>
          <p:nvPr/>
        </p:nvSpPr>
        <p:spPr bwMode="auto">
          <a:xfrm>
            <a:off x="7495341" y="4305198"/>
            <a:ext cx="889000" cy="260350"/>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65678" name="Rectangle 142"/>
          <p:cNvSpPr>
            <a:spLocks noChangeArrowheads="1"/>
          </p:cNvSpPr>
          <p:nvPr/>
        </p:nvSpPr>
        <p:spPr bwMode="auto">
          <a:xfrm>
            <a:off x="2447091" y="4305198"/>
            <a:ext cx="5110162" cy="260350"/>
          </a:xfrm>
          <a:prstGeom prst="rect">
            <a:avLst/>
          </a:prstGeom>
          <a:solidFill>
            <a:srgbClr val="BFBFBF"/>
          </a:solidFill>
          <a:ln w="9525">
            <a:noFill/>
            <a:miter lim="800000"/>
            <a:headEnd/>
            <a:tailEnd/>
          </a:ln>
          <a:effectLst/>
        </p:spPr>
        <p:txBody>
          <a:bodyPr wrap="none" anchor="ctr">
            <a:prstTxWarp prst="textNoShape">
              <a:avLst/>
            </a:prstTxWarp>
          </a:bodyPr>
          <a:lstStyle/>
          <a:p>
            <a:endParaRPr lang="en-US"/>
          </a:p>
        </p:txBody>
      </p:sp>
      <p:sp>
        <p:nvSpPr>
          <p:cNvPr id="65690" name="Rectangle 154"/>
          <p:cNvSpPr>
            <a:spLocks noChangeArrowheads="1"/>
          </p:cNvSpPr>
          <p:nvPr/>
        </p:nvSpPr>
        <p:spPr bwMode="auto">
          <a:xfrm>
            <a:off x="3813928" y="4641748"/>
            <a:ext cx="889000" cy="252000"/>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65679" name="Rectangle 143"/>
          <p:cNvSpPr>
            <a:spLocks noChangeArrowheads="1"/>
          </p:cNvSpPr>
          <p:nvPr/>
        </p:nvSpPr>
        <p:spPr bwMode="auto">
          <a:xfrm>
            <a:off x="2447091" y="4638573"/>
            <a:ext cx="1935162" cy="260350"/>
          </a:xfrm>
          <a:prstGeom prst="rect">
            <a:avLst/>
          </a:prstGeom>
          <a:solidFill>
            <a:srgbClr val="BFBFBF"/>
          </a:solidFill>
          <a:ln w="9525">
            <a:noFill/>
            <a:miter lim="800000"/>
            <a:headEnd/>
            <a:tailEnd/>
          </a:ln>
          <a:effectLst/>
        </p:spPr>
        <p:txBody>
          <a:bodyPr wrap="none" anchor="ctr">
            <a:prstTxWarp prst="textNoShape">
              <a:avLst/>
            </a:prstTxWarp>
          </a:bodyPr>
          <a:lstStyle/>
          <a:p>
            <a:endParaRPr lang="en-US"/>
          </a:p>
        </p:txBody>
      </p:sp>
      <p:sp>
        <p:nvSpPr>
          <p:cNvPr id="129" name="Oval 128"/>
          <p:cNvSpPr/>
          <p:nvPr/>
        </p:nvSpPr>
        <p:spPr>
          <a:xfrm>
            <a:off x="2653107" y="5723279"/>
            <a:ext cx="317794" cy="317794"/>
          </a:xfrm>
          <a:prstGeom prst="ellipse">
            <a:avLst/>
          </a:prstGeom>
          <a:solidFill>
            <a:srgbClr val="BFBFBF"/>
          </a:solidFill>
          <a:ln w="9525">
            <a:noFill/>
            <a:miter lim="800000"/>
            <a:headEnd/>
            <a:tailEnd/>
          </a:ln>
          <a:effectLst/>
        </p:spPr>
        <p:txBody>
          <a:bodyPr wrap="none" anchor="ctr">
            <a:prstTxWarp prst="textNoShape">
              <a:avLst/>
            </a:prstTxWarp>
          </a:bodyPr>
          <a:lstStyle/>
          <a:p>
            <a:endParaRPr lang="en-US">
              <a:solidFill>
                <a:schemeClr val="tx1"/>
              </a:solidFill>
              <a:latin typeface="Arial" charset="0"/>
              <a:ea typeface="ＭＳ Ｐゴシック" charset="-128"/>
              <a:cs typeface="ＭＳ Ｐゴシック" charset="-128"/>
            </a:endParaRPr>
          </a:p>
        </p:txBody>
      </p:sp>
      <p:sp>
        <p:nvSpPr>
          <p:cNvPr id="130" name="Oval 129"/>
          <p:cNvSpPr/>
          <p:nvPr/>
        </p:nvSpPr>
        <p:spPr>
          <a:xfrm>
            <a:off x="3172073" y="5723279"/>
            <a:ext cx="317794" cy="317794"/>
          </a:xfrm>
          <a:prstGeom prst="ellipse">
            <a:avLst/>
          </a:prstGeom>
          <a:solidFill>
            <a:srgbClr val="FF0000"/>
          </a:solidFill>
          <a:ln w="9525">
            <a:noFill/>
            <a:miter lim="800000"/>
            <a:headEnd/>
            <a:tailEnd/>
          </a:ln>
          <a:effectLst/>
        </p:spPr>
        <p:txBody>
          <a:bodyPr wrap="none" anchor="ctr">
            <a:prstTxWarp prst="textNoShape">
              <a:avLst/>
            </a:prstTxWarp>
          </a:bodyPr>
          <a:lstStyle/>
          <a:p>
            <a:endParaRPr lang="en-US">
              <a:solidFill>
                <a:schemeClr val="tx1"/>
              </a:solidFill>
              <a:latin typeface="Arial" charset="0"/>
              <a:ea typeface="ＭＳ Ｐゴシック" charset="-128"/>
              <a:cs typeface="ＭＳ Ｐゴシック" charset="-128"/>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098" name="Rectangle 1026"/>
          <p:cNvSpPr>
            <a:spLocks noGrp="1" noChangeArrowheads="1"/>
          </p:cNvSpPr>
          <p:nvPr>
            <p:ph type="title"/>
          </p:nvPr>
        </p:nvSpPr>
        <p:spPr/>
        <p:txBody>
          <a:bodyPr/>
          <a:lstStyle/>
          <a:p>
            <a:r>
              <a:rPr lang="en-US" dirty="0"/>
              <a:t>Data backgrounds for word memories</a:t>
            </a:r>
          </a:p>
        </p:txBody>
      </p:sp>
      <p:sp>
        <p:nvSpPr>
          <p:cNvPr id="516107" name="AutoShape 1035"/>
          <p:cNvSpPr>
            <a:spLocks noChangeArrowheads="1"/>
          </p:cNvSpPr>
          <p:nvPr/>
        </p:nvSpPr>
        <p:spPr bwMode="auto">
          <a:xfrm>
            <a:off x="4713287" y="3372834"/>
            <a:ext cx="3822700" cy="584200"/>
          </a:xfrm>
          <a:prstGeom prst="roundRect">
            <a:avLst>
              <a:gd name="adj" fmla="val 16667"/>
            </a:avLst>
          </a:prstGeom>
          <a:solidFill>
            <a:srgbClr val="FFFFFF"/>
          </a:solidFill>
          <a:ln w="12700">
            <a:solidFill>
              <a:srgbClr val="000000"/>
            </a:solidFill>
            <a:round/>
            <a:headEnd/>
            <a:tailEnd/>
          </a:ln>
          <a:effectLst/>
        </p:spPr>
        <p:txBody>
          <a:bodyPr wrap="none" lIns="92075" tIns="46038" rIns="92075" bIns="46038" anchor="ctr">
            <a:prstTxWarp prst="textNoShape">
              <a:avLst/>
            </a:prstTxWarp>
          </a:bodyPr>
          <a:lstStyle/>
          <a:p>
            <a:endParaRPr lang="en-US"/>
          </a:p>
        </p:txBody>
      </p:sp>
      <p:sp>
        <p:nvSpPr>
          <p:cNvPr id="516108" name="AutoShape 1036"/>
          <p:cNvSpPr>
            <a:spLocks noChangeArrowheads="1"/>
          </p:cNvSpPr>
          <p:nvPr/>
        </p:nvSpPr>
        <p:spPr bwMode="auto">
          <a:xfrm>
            <a:off x="4713287" y="2763234"/>
            <a:ext cx="3822700" cy="584200"/>
          </a:xfrm>
          <a:prstGeom prst="roundRect">
            <a:avLst>
              <a:gd name="adj" fmla="val 16667"/>
            </a:avLst>
          </a:prstGeom>
          <a:solidFill>
            <a:srgbClr val="FFFFFF"/>
          </a:solidFill>
          <a:ln w="12700">
            <a:solidFill>
              <a:srgbClr val="000000"/>
            </a:solidFill>
            <a:round/>
            <a:headEnd/>
            <a:tailEnd/>
          </a:ln>
          <a:effectLst/>
        </p:spPr>
        <p:txBody>
          <a:bodyPr wrap="none" lIns="92075" tIns="46038" rIns="92075" bIns="46038" anchor="ctr">
            <a:prstTxWarp prst="textNoShape">
              <a:avLst/>
            </a:prstTxWarp>
          </a:bodyPr>
          <a:lstStyle/>
          <a:p>
            <a:endParaRPr lang="en-US"/>
          </a:p>
        </p:txBody>
      </p:sp>
      <p:sp>
        <p:nvSpPr>
          <p:cNvPr id="516109" name="AutoShape 1037"/>
          <p:cNvSpPr>
            <a:spLocks noChangeArrowheads="1"/>
          </p:cNvSpPr>
          <p:nvPr/>
        </p:nvSpPr>
        <p:spPr bwMode="auto">
          <a:xfrm>
            <a:off x="4713287" y="2153634"/>
            <a:ext cx="3822700" cy="584200"/>
          </a:xfrm>
          <a:prstGeom prst="roundRect">
            <a:avLst>
              <a:gd name="adj" fmla="val 16667"/>
            </a:avLst>
          </a:prstGeom>
          <a:solidFill>
            <a:srgbClr val="FFFFFF"/>
          </a:solidFill>
          <a:ln w="12700">
            <a:solidFill>
              <a:srgbClr val="000000"/>
            </a:solidFill>
            <a:round/>
            <a:headEnd/>
            <a:tailEnd/>
          </a:ln>
          <a:effectLst/>
        </p:spPr>
        <p:txBody>
          <a:bodyPr wrap="none" lIns="92075" tIns="46038" rIns="92075" bIns="46038" anchor="ctr">
            <a:prstTxWarp prst="textNoShape">
              <a:avLst/>
            </a:prstTxWarp>
          </a:bodyPr>
          <a:lstStyle/>
          <a:p>
            <a:endParaRPr lang="en-US"/>
          </a:p>
        </p:txBody>
      </p:sp>
      <p:sp>
        <p:nvSpPr>
          <p:cNvPr id="516110" name="AutoShape 1038"/>
          <p:cNvSpPr>
            <a:spLocks noChangeArrowheads="1"/>
          </p:cNvSpPr>
          <p:nvPr/>
        </p:nvSpPr>
        <p:spPr bwMode="auto">
          <a:xfrm>
            <a:off x="4713287" y="1544034"/>
            <a:ext cx="3822700" cy="584200"/>
          </a:xfrm>
          <a:prstGeom prst="roundRect">
            <a:avLst>
              <a:gd name="adj" fmla="val 16667"/>
            </a:avLst>
          </a:prstGeom>
          <a:solidFill>
            <a:srgbClr val="FFFFFF"/>
          </a:solidFill>
          <a:ln w="12700">
            <a:solidFill>
              <a:srgbClr val="000000"/>
            </a:solidFill>
            <a:round/>
            <a:headEnd/>
            <a:tailEnd/>
          </a:ln>
          <a:effectLst/>
        </p:spPr>
        <p:txBody>
          <a:bodyPr wrap="none" lIns="92075" tIns="46038" rIns="92075" bIns="46038" anchor="ctr">
            <a:prstTxWarp prst="textNoShape">
              <a:avLst/>
            </a:prstTxWarp>
          </a:bodyPr>
          <a:lstStyle/>
          <a:p>
            <a:endParaRPr lang="en-US"/>
          </a:p>
        </p:txBody>
      </p:sp>
      <p:sp>
        <p:nvSpPr>
          <p:cNvPr id="516111" name="Text Box 1039"/>
          <p:cNvSpPr txBox="1">
            <a:spLocks noChangeArrowheads="1"/>
          </p:cNvSpPr>
          <p:nvPr/>
        </p:nvSpPr>
        <p:spPr bwMode="auto">
          <a:xfrm>
            <a:off x="4803775" y="1052286"/>
            <a:ext cx="3883025" cy="2987675"/>
          </a:xfrm>
          <a:prstGeom prst="rect">
            <a:avLst/>
          </a:prstGeom>
          <a:noFill/>
          <a:ln w="9525">
            <a:noFill/>
            <a:miter lim="800000"/>
            <a:headEnd/>
            <a:tailEnd/>
          </a:ln>
          <a:effectLst/>
        </p:spPr>
        <p:txBody>
          <a:bodyPr anchor="ctr">
            <a:prstTxWarp prst="textNoShape">
              <a:avLst/>
            </a:prstTxWarp>
            <a:spAutoFit/>
          </a:bodyPr>
          <a:lstStyle/>
          <a:p>
            <a:pPr algn="l" defTabSz="469900">
              <a:spcBef>
                <a:spcPct val="0"/>
              </a:spcBef>
              <a:spcAft>
                <a:spcPct val="50000"/>
              </a:spcAft>
              <a:buClrTx/>
              <a:buSzTx/>
            </a:pPr>
            <a:r>
              <a:rPr lang="en-US" sz="1600" dirty="0"/>
              <a:t>D0	D1	D2	D3	D4	D5	D6	D7</a:t>
            </a:r>
          </a:p>
          <a:p>
            <a:pPr algn="l" defTabSz="469900">
              <a:spcBef>
                <a:spcPct val="0"/>
              </a:spcBef>
              <a:buClrTx/>
              <a:buSzTx/>
            </a:pPr>
            <a:r>
              <a:rPr lang="en-US" sz="2000" dirty="0"/>
              <a:t> 0	 0	 0	 0	 0	 0	 0	 0</a:t>
            </a:r>
          </a:p>
          <a:p>
            <a:pPr algn="l" defTabSz="469900">
              <a:spcBef>
                <a:spcPct val="0"/>
              </a:spcBef>
              <a:buClrTx/>
              <a:buSzTx/>
            </a:pPr>
            <a:r>
              <a:rPr lang="en-US" sz="2000" dirty="0"/>
              <a:t> 1	 1	 1	 1	 1	 1	 1	 1</a:t>
            </a:r>
          </a:p>
          <a:p>
            <a:pPr algn="l" defTabSz="469900">
              <a:spcBef>
                <a:spcPct val="0"/>
              </a:spcBef>
              <a:buClrTx/>
              <a:buSzTx/>
            </a:pPr>
            <a:r>
              <a:rPr lang="en-US" sz="2000" dirty="0"/>
              <a:t> 0	 0	 0	 0	 1	 1	 1	 1</a:t>
            </a:r>
          </a:p>
          <a:p>
            <a:pPr algn="l" defTabSz="469900">
              <a:spcBef>
                <a:spcPct val="0"/>
              </a:spcBef>
              <a:buClrTx/>
              <a:buSzTx/>
            </a:pPr>
            <a:r>
              <a:rPr lang="en-US" sz="2000" dirty="0"/>
              <a:t> 1	 1	 1	 1	 0	 0	 0	 0</a:t>
            </a:r>
          </a:p>
          <a:p>
            <a:pPr algn="l" defTabSz="469900">
              <a:spcBef>
                <a:spcPct val="0"/>
              </a:spcBef>
              <a:buClrTx/>
              <a:buSzTx/>
            </a:pPr>
            <a:r>
              <a:rPr lang="en-US" sz="2000" dirty="0"/>
              <a:t> 0	 0	 1	 1	 0	 0	 1	 1</a:t>
            </a:r>
          </a:p>
          <a:p>
            <a:pPr algn="l" defTabSz="469900">
              <a:spcBef>
                <a:spcPct val="0"/>
              </a:spcBef>
              <a:buClrTx/>
              <a:buSzTx/>
            </a:pPr>
            <a:r>
              <a:rPr lang="en-US" sz="2000" dirty="0"/>
              <a:t> 1	 1	 0	 0	 1	 1	 0	 0</a:t>
            </a:r>
          </a:p>
          <a:p>
            <a:pPr algn="l" defTabSz="469900">
              <a:spcBef>
                <a:spcPct val="0"/>
              </a:spcBef>
              <a:buClrTx/>
              <a:buSzTx/>
            </a:pPr>
            <a:r>
              <a:rPr lang="en-US" sz="2000" dirty="0"/>
              <a:t> 0	 1	 0	 1	 0	 1	 0	 1</a:t>
            </a:r>
          </a:p>
          <a:p>
            <a:pPr algn="l" defTabSz="469900">
              <a:spcBef>
                <a:spcPct val="0"/>
              </a:spcBef>
              <a:buClrTx/>
              <a:buSzTx/>
            </a:pPr>
            <a:r>
              <a:rPr lang="en-US" sz="2000" dirty="0"/>
              <a:t> 1	 0	 1	 0	 1	 0	 1	 0</a:t>
            </a:r>
          </a:p>
        </p:txBody>
      </p:sp>
      <p:sp>
        <p:nvSpPr>
          <p:cNvPr id="15" name="Rectangle 1032"/>
          <p:cNvSpPr>
            <a:spLocks noChangeArrowheads="1"/>
          </p:cNvSpPr>
          <p:nvPr/>
        </p:nvSpPr>
        <p:spPr bwMode="auto">
          <a:xfrm>
            <a:off x="681240" y="4136576"/>
            <a:ext cx="8230133" cy="2298622"/>
          </a:xfrm>
          <a:prstGeom prst="rect">
            <a:avLst/>
          </a:prstGeom>
          <a:noFill/>
          <a:ln w="9525">
            <a:noFill/>
            <a:miter lim="800000"/>
            <a:headEnd/>
            <a:tailEnd/>
          </a:ln>
          <a:effectLst/>
        </p:spPr>
        <p:txBody>
          <a:bodyPr lIns="85725" tIns="42862" rIns="85725" bIns="42862">
            <a:prstTxWarp prst="textNoShape">
              <a:avLst/>
            </a:prstTxWarp>
          </a:bodyPr>
          <a:lstStyle/>
          <a:p>
            <a:pPr marL="342900" indent="-342900" algn="l">
              <a:buClr>
                <a:schemeClr val="tx1"/>
              </a:buClr>
              <a:buSzPct val="80000"/>
              <a:buFont typeface="Arial"/>
              <a:buChar char="•"/>
            </a:pPr>
            <a:r>
              <a:rPr lang="en-US" sz="2400" b="0" dirty="0">
                <a:effectLst/>
              </a:rPr>
              <a:t>Multiple data backgrounds to detect coupling and bridging faults between cells of the same word</a:t>
            </a:r>
          </a:p>
          <a:p>
            <a:pPr marL="342900" indent="-342900" algn="l">
              <a:buClr>
                <a:schemeClr val="tx1"/>
              </a:buClr>
              <a:buSzPct val="80000"/>
              <a:buFont typeface="Arial"/>
              <a:buChar char="•"/>
            </a:pPr>
            <a:r>
              <a:rPr lang="en-US" sz="2400" b="0" dirty="0">
                <a:effectLst/>
              </a:rPr>
              <a:t>For every pair of cells all four combinations are checked</a:t>
            </a:r>
          </a:p>
          <a:p>
            <a:pPr marL="342900" indent="-342900" algn="l">
              <a:buClr>
                <a:schemeClr val="tx1"/>
              </a:buClr>
              <a:buSzPct val="80000"/>
              <a:buFont typeface="Arial"/>
              <a:buChar char="•"/>
            </a:pPr>
            <a:r>
              <a:rPr lang="en-US" sz="2400" b="0" dirty="0">
                <a:effectLst/>
              </a:rPr>
              <a:t>2 (log</a:t>
            </a:r>
            <a:r>
              <a:rPr lang="en-US" sz="2400" b="0" baseline="-25000" dirty="0">
                <a:effectLst/>
              </a:rPr>
              <a:t>2</a:t>
            </a:r>
            <a:r>
              <a:rPr lang="en-US" sz="2400" b="0" dirty="0">
                <a:effectLst/>
              </a:rPr>
              <a:t>w + 1) backgrounds</a:t>
            </a:r>
          </a:p>
          <a:p>
            <a:pPr marL="342900" indent="-342900" algn="l">
              <a:buClr>
                <a:schemeClr val="tx1"/>
              </a:buClr>
              <a:buSzPct val="80000"/>
              <a:buFont typeface="Arial"/>
              <a:buChar char="•"/>
            </a:pPr>
            <a:r>
              <a:rPr lang="en-US" sz="2400" b="0" dirty="0">
                <a:effectLst/>
              </a:rPr>
              <a:t>16 backgrounds for</a:t>
            </a:r>
            <a:r>
              <a:rPr lang="en-US" sz="2400" b="0" dirty="0" smtClean="0">
                <a:effectLst/>
              </a:rPr>
              <a:t> 128</a:t>
            </a:r>
            <a:r>
              <a:rPr lang="en-US" sz="2400" b="0" dirty="0">
                <a:effectLst/>
              </a:rPr>
              <a:t>-bit wide memory</a:t>
            </a:r>
          </a:p>
          <a:p>
            <a:pPr marL="342900" indent="-342900" algn="l">
              <a:buClr>
                <a:schemeClr val="tx1"/>
              </a:buClr>
              <a:buSzPct val="80000"/>
              <a:buFont typeface="Arial"/>
              <a:buChar char="•"/>
            </a:pPr>
            <a:r>
              <a:rPr lang="en-US" sz="2400" b="0" dirty="0">
                <a:effectLst/>
              </a:rPr>
              <a:t>Normal and inverse</a:t>
            </a:r>
          </a:p>
          <a:p>
            <a:pPr marL="342900" indent="-342900" algn="l">
              <a:buClr>
                <a:srgbClr val="66FFFF"/>
              </a:buClr>
              <a:buSzPct val="80000"/>
              <a:buFont typeface="Wingdings" charset="2"/>
              <a:buChar char="v"/>
            </a:pPr>
            <a:endParaRPr lang="en-US" sz="2400" b="0" dirty="0">
              <a:effectLst/>
            </a:endParaRP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16110"/>
                                        </p:tgtEl>
                                        <p:attrNameLst>
                                          <p:attrName>style.visibility</p:attrName>
                                        </p:attrNameLst>
                                      </p:cBhvr>
                                      <p:to>
                                        <p:strVal val="visible"/>
                                      </p:to>
                                    </p:set>
                                    <p:animEffect transition="in" filter="dissolve">
                                      <p:cBhvr>
                                        <p:cTn id="7" dur="500"/>
                                        <p:tgtEl>
                                          <p:spTgt spid="516110"/>
                                        </p:tgtEl>
                                      </p:cBhvr>
                                    </p:animEffect>
                                  </p:childTnLst>
                                  <p:subTnLst>
                                    <p:animClr clrSpc="rgb" dir="cw">
                                      <p:cBhvr override="childStyle">
                                        <p:cTn dur="1" fill="hold" display="0" masterRel="nextClick" afterEffect="1"/>
                                        <p:tgtEl>
                                          <p:spTgt spid="516110"/>
                                        </p:tgtEl>
                                        <p:attrNameLst>
                                          <p:attrName>ppt_c</p:attrName>
                                        </p:attrNameLst>
                                      </p:cBhvr>
                                      <p:to>
                                        <a:srgbClr val="D3CFFF"/>
                                      </p:to>
                                    </p:animClr>
                                  </p:sub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16109"/>
                                        </p:tgtEl>
                                        <p:attrNameLst>
                                          <p:attrName>style.visibility</p:attrName>
                                        </p:attrNameLst>
                                      </p:cBhvr>
                                      <p:to>
                                        <p:strVal val="visible"/>
                                      </p:to>
                                    </p:set>
                                    <p:animEffect transition="in" filter="dissolve">
                                      <p:cBhvr>
                                        <p:cTn id="12" dur="500"/>
                                        <p:tgtEl>
                                          <p:spTgt spid="516109"/>
                                        </p:tgtEl>
                                      </p:cBhvr>
                                    </p:animEffect>
                                  </p:childTnLst>
                                  <p:subTnLst>
                                    <p:animClr clrSpc="rgb" dir="cw">
                                      <p:cBhvr override="childStyle">
                                        <p:cTn dur="1" fill="hold" display="0" masterRel="nextClick" afterEffect="1"/>
                                        <p:tgtEl>
                                          <p:spTgt spid="516109"/>
                                        </p:tgtEl>
                                        <p:attrNameLst>
                                          <p:attrName>ppt_c</p:attrName>
                                        </p:attrNameLst>
                                      </p:cBhvr>
                                      <p:to>
                                        <a:srgbClr val="D3CFFF"/>
                                      </p:to>
                                    </p:animClr>
                                  </p:sub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16108"/>
                                        </p:tgtEl>
                                        <p:attrNameLst>
                                          <p:attrName>style.visibility</p:attrName>
                                        </p:attrNameLst>
                                      </p:cBhvr>
                                      <p:to>
                                        <p:strVal val="visible"/>
                                      </p:to>
                                    </p:set>
                                    <p:animEffect transition="in" filter="dissolve">
                                      <p:cBhvr>
                                        <p:cTn id="17" dur="500"/>
                                        <p:tgtEl>
                                          <p:spTgt spid="516108"/>
                                        </p:tgtEl>
                                      </p:cBhvr>
                                    </p:animEffect>
                                  </p:childTnLst>
                                  <p:subTnLst>
                                    <p:animClr clrSpc="rgb" dir="cw">
                                      <p:cBhvr override="childStyle">
                                        <p:cTn dur="1" fill="hold" display="0" masterRel="nextClick" afterEffect="1"/>
                                        <p:tgtEl>
                                          <p:spTgt spid="516108"/>
                                        </p:tgtEl>
                                        <p:attrNameLst>
                                          <p:attrName>ppt_c</p:attrName>
                                        </p:attrNameLst>
                                      </p:cBhvr>
                                      <p:to>
                                        <a:srgbClr val="D3CFFF"/>
                                      </p:to>
                                    </p:animClr>
                                  </p:sub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16107"/>
                                        </p:tgtEl>
                                        <p:attrNameLst>
                                          <p:attrName>style.visibility</p:attrName>
                                        </p:attrNameLst>
                                      </p:cBhvr>
                                      <p:to>
                                        <p:strVal val="visible"/>
                                      </p:to>
                                    </p:set>
                                    <p:animEffect transition="in" filter="dissolve">
                                      <p:cBhvr>
                                        <p:cTn id="22" dur="500"/>
                                        <p:tgtEl>
                                          <p:spTgt spid="516107"/>
                                        </p:tgtEl>
                                      </p:cBhvr>
                                    </p:animEffect>
                                  </p:childTnLst>
                                  <p:subTnLst>
                                    <p:animClr clrSpc="rgb" dir="cw">
                                      <p:cBhvr override="childStyle">
                                        <p:cTn dur="1" fill="hold" display="0" masterRel="nextClick" afterEffect="1"/>
                                        <p:tgtEl>
                                          <p:spTgt spid="516107"/>
                                        </p:tgtEl>
                                        <p:attrNameLst>
                                          <p:attrName>ppt_c</p:attrName>
                                        </p:attrNameLst>
                                      </p:cBhvr>
                                      <p:to>
                                        <a:srgbClr val="D3CFFF"/>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6107" grpId="0" animBg="1"/>
      <p:bldP spid="516108" grpId="0" animBg="1"/>
      <p:bldP spid="516109" grpId="0" animBg="1"/>
      <p:bldP spid="51611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146" name="Rectangle 2"/>
          <p:cNvSpPr>
            <a:spLocks noGrp="1" noChangeArrowheads="1"/>
          </p:cNvSpPr>
          <p:nvPr>
            <p:ph type="title"/>
          </p:nvPr>
        </p:nvSpPr>
        <p:spPr/>
        <p:txBody>
          <a:bodyPr/>
          <a:lstStyle/>
          <a:p>
            <a:r>
              <a:rPr lang="en-US"/>
              <a:t>Data in word-oriented memory</a:t>
            </a:r>
          </a:p>
        </p:txBody>
      </p:sp>
      <p:sp>
        <p:nvSpPr>
          <p:cNvPr id="518147" name="Text Box 3"/>
          <p:cNvSpPr txBox="1">
            <a:spLocks noChangeArrowheads="1"/>
          </p:cNvSpPr>
          <p:nvPr/>
        </p:nvSpPr>
        <p:spPr bwMode="auto">
          <a:xfrm>
            <a:off x="1804900" y="1861570"/>
            <a:ext cx="764352" cy="338554"/>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dirty="0" err="1">
                <a:sym typeface="Symbol" charset="2"/>
              </a:rPr>
              <a:t></a:t>
            </a:r>
            <a:r>
              <a:rPr lang="en-US" sz="1600" b="0" dirty="0">
                <a:sym typeface="Symbol" charset="2"/>
              </a:rPr>
              <a:t> (</a:t>
            </a:r>
            <a:r>
              <a:rPr lang="en-US" sz="1600" b="0" dirty="0" err="1" smtClean="0">
                <a:sym typeface="Symbol" charset="2"/>
              </a:rPr>
              <a:t>wb</a:t>
            </a:r>
            <a:r>
              <a:rPr lang="en-US" sz="1600" b="0" dirty="0" smtClean="0">
                <a:sym typeface="Symbol" charset="2"/>
              </a:rPr>
              <a:t>)</a:t>
            </a:r>
            <a:endParaRPr lang="en-US" sz="1600" b="0" dirty="0"/>
          </a:p>
        </p:txBody>
      </p:sp>
      <p:sp>
        <p:nvSpPr>
          <p:cNvPr id="518148" name="Text Box 4"/>
          <p:cNvSpPr txBox="1">
            <a:spLocks noChangeArrowheads="1"/>
          </p:cNvSpPr>
          <p:nvPr/>
        </p:nvSpPr>
        <p:spPr bwMode="auto">
          <a:xfrm>
            <a:off x="5341100" y="1861570"/>
            <a:ext cx="1049386" cy="338554"/>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dirty="0" err="1">
                <a:sym typeface="Symbol" charset="2"/>
              </a:rPr>
              <a:t></a:t>
            </a:r>
            <a:r>
              <a:rPr lang="en-US" sz="1600" b="0" dirty="0">
                <a:sym typeface="Symbol" charset="2"/>
              </a:rPr>
              <a:t> (</a:t>
            </a:r>
            <a:r>
              <a:rPr lang="en-US" sz="1600" b="0" dirty="0" err="1" smtClean="0">
                <a:sym typeface="Symbol" charset="2"/>
              </a:rPr>
              <a:t>rib,wb</a:t>
            </a:r>
            <a:r>
              <a:rPr lang="en-US" sz="1600" b="0" dirty="0" smtClean="0">
                <a:sym typeface="Symbol" charset="2"/>
              </a:rPr>
              <a:t>)</a:t>
            </a:r>
            <a:endParaRPr lang="en-US" sz="1600" b="0" dirty="0">
              <a:sym typeface="Symbol" charset="2"/>
            </a:endParaRPr>
          </a:p>
        </p:txBody>
      </p:sp>
      <p:sp>
        <p:nvSpPr>
          <p:cNvPr id="518149" name="Text Box 5"/>
          <p:cNvSpPr txBox="1">
            <a:spLocks noChangeArrowheads="1"/>
          </p:cNvSpPr>
          <p:nvPr/>
        </p:nvSpPr>
        <p:spPr bwMode="auto">
          <a:xfrm>
            <a:off x="7203770" y="1861570"/>
            <a:ext cx="1049386" cy="338554"/>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dirty="0" err="1">
                <a:sym typeface="Symbol" charset="2"/>
              </a:rPr>
              <a:t></a:t>
            </a:r>
            <a:r>
              <a:rPr lang="en-US" sz="1600" b="0" dirty="0">
                <a:sym typeface="Symbol" charset="2"/>
              </a:rPr>
              <a:t> (</a:t>
            </a:r>
            <a:r>
              <a:rPr lang="en-US" sz="1600" b="0" dirty="0" err="1" smtClean="0">
                <a:sym typeface="Symbol" charset="2"/>
              </a:rPr>
              <a:t>rb,wib</a:t>
            </a:r>
            <a:r>
              <a:rPr lang="en-US" sz="1600" b="0" dirty="0" smtClean="0">
                <a:sym typeface="Symbol" charset="2"/>
              </a:rPr>
              <a:t>)</a:t>
            </a:r>
            <a:endParaRPr lang="en-US" sz="1600" b="0" dirty="0">
              <a:sym typeface="Symbol" charset="2"/>
            </a:endParaRPr>
          </a:p>
        </p:txBody>
      </p:sp>
      <p:sp>
        <p:nvSpPr>
          <p:cNvPr id="518150" name="Text Box 6"/>
          <p:cNvSpPr txBox="1">
            <a:spLocks noChangeArrowheads="1"/>
          </p:cNvSpPr>
          <p:nvPr/>
        </p:nvSpPr>
        <p:spPr bwMode="auto">
          <a:xfrm>
            <a:off x="3574285" y="1861570"/>
            <a:ext cx="1049386" cy="338554"/>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600" dirty="0" err="1">
                <a:sym typeface="Symbol" charset="2"/>
              </a:rPr>
              <a:t></a:t>
            </a:r>
            <a:r>
              <a:rPr lang="en-US" sz="1600" b="0" dirty="0">
                <a:sym typeface="Symbol" charset="2"/>
              </a:rPr>
              <a:t> (</a:t>
            </a:r>
            <a:r>
              <a:rPr lang="en-US" sz="1600" b="0" dirty="0" err="1" smtClean="0">
                <a:sym typeface="Symbol" charset="2"/>
              </a:rPr>
              <a:t>rb,wib</a:t>
            </a:r>
            <a:r>
              <a:rPr lang="en-US" sz="1600" b="0" dirty="0" smtClean="0">
                <a:sym typeface="Symbol" charset="2"/>
              </a:rPr>
              <a:t>)</a:t>
            </a:r>
            <a:endParaRPr lang="en-US" sz="1600" b="0" dirty="0">
              <a:sym typeface="Symbol" charset="2"/>
            </a:endParaRPr>
          </a:p>
        </p:txBody>
      </p:sp>
      <p:grpSp>
        <p:nvGrpSpPr>
          <p:cNvPr id="2" name="Group 7"/>
          <p:cNvGrpSpPr>
            <a:grpSpLocks/>
          </p:cNvGrpSpPr>
          <p:nvPr/>
        </p:nvGrpSpPr>
        <p:grpSpPr bwMode="auto">
          <a:xfrm>
            <a:off x="1360400" y="2303898"/>
            <a:ext cx="1719263" cy="858837"/>
            <a:chOff x="564" y="1001"/>
            <a:chExt cx="1083" cy="541"/>
          </a:xfrm>
          <a:solidFill>
            <a:srgbClr val="FFFFFF"/>
          </a:solidFill>
        </p:grpSpPr>
        <p:grpSp>
          <p:nvGrpSpPr>
            <p:cNvPr id="3" name="Group 8"/>
            <p:cNvGrpSpPr>
              <a:grpSpLocks/>
            </p:cNvGrpSpPr>
            <p:nvPr/>
          </p:nvGrpSpPr>
          <p:grpSpPr bwMode="auto">
            <a:xfrm>
              <a:off x="564" y="1001"/>
              <a:ext cx="1083" cy="136"/>
              <a:chOff x="804" y="865"/>
              <a:chExt cx="1083" cy="136"/>
            </a:xfrm>
            <a:grpFill/>
          </p:grpSpPr>
          <p:sp>
            <p:nvSpPr>
              <p:cNvPr id="518153" name="Rectangle 9"/>
              <p:cNvSpPr>
                <a:spLocks noChangeArrowheads="1"/>
              </p:cNvSpPr>
              <p:nvPr/>
            </p:nvSpPr>
            <p:spPr bwMode="auto">
              <a:xfrm>
                <a:off x="804"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54" name="Rectangle 10"/>
              <p:cNvSpPr>
                <a:spLocks noChangeArrowheads="1"/>
              </p:cNvSpPr>
              <p:nvPr/>
            </p:nvSpPr>
            <p:spPr bwMode="auto">
              <a:xfrm>
                <a:off x="940"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55" name="Rectangle 11"/>
              <p:cNvSpPr>
                <a:spLocks noChangeArrowheads="1"/>
              </p:cNvSpPr>
              <p:nvPr/>
            </p:nvSpPr>
            <p:spPr bwMode="auto">
              <a:xfrm>
                <a:off x="1075"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56" name="Rectangle 12"/>
              <p:cNvSpPr>
                <a:spLocks noChangeArrowheads="1"/>
              </p:cNvSpPr>
              <p:nvPr/>
            </p:nvSpPr>
            <p:spPr bwMode="auto">
              <a:xfrm>
                <a:off x="1210"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57" name="Rectangle 13"/>
              <p:cNvSpPr>
                <a:spLocks noChangeArrowheads="1"/>
              </p:cNvSpPr>
              <p:nvPr/>
            </p:nvSpPr>
            <p:spPr bwMode="auto">
              <a:xfrm>
                <a:off x="1346"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58" name="Rectangle 14"/>
              <p:cNvSpPr>
                <a:spLocks noChangeArrowheads="1"/>
              </p:cNvSpPr>
              <p:nvPr/>
            </p:nvSpPr>
            <p:spPr bwMode="auto">
              <a:xfrm>
                <a:off x="1481"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59" name="Rectangle 15"/>
              <p:cNvSpPr>
                <a:spLocks noChangeArrowheads="1"/>
              </p:cNvSpPr>
              <p:nvPr/>
            </p:nvSpPr>
            <p:spPr bwMode="auto">
              <a:xfrm>
                <a:off x="1616"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60" name="Rectangle 16"/>
              <p:cNvSpPr>
                <a:spLocks noChangeArrowheads="1"/>
              </p:cNvSpPr>
              <p:nvPr/>
            </p:nvSpPr>
            <p:spPr bwMode="auto">
              <a:xfrm>
                <a:off x="1751"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grpSp>
        <p:grpSp>
          <p:nvGrpSpPr>
            <p:cNvPr id="4" name="Group 17"/>
            <p:cNvGrpSpPr>
              <a:grpSpLocks/>
            </p:cNvGrpSpPr>
            <p:nvPr/>
          </p:nvGrpSpPr>
          <p:grpSpPr bwMode="auto">
            <a:xfrm>
              <a:off x="564" y="1136"/>
              <a:ext cx="1083" cy="136"/>
              <a:chOff x="804" y="865"/>
              <a:chExt cx="1083" cy="136"/>
            </a:xfrm>
            <a:grpFill/>
          </p:grpSpPr>
          <p:sp>
            <p:nvSpPr>
              <p:cNvPr id="518162" name="Rectangle 18"/>
              <p:cNvSpPr>
                <a:spLocks noChangeArrowheads="1"/>
              </p:cNvSpPr>
              <p:nvPr/>
            </p:nvSpPr>
            <p:spPr bwMode="auto">
              <a:xfrm>
                <a:off x="804"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63" name="Rectangle 19"/>
              <p:cNvSpPr>
                <a:spLocks noChangeArrowheads="1"/>
              </p:cNvSpPr>
              <p:nvPr/>
            </p:nvSpPr>
            <p:spPr bwMode="auto">
              <a:xfrm>
                <a:off x="940"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64" name="Rectangle 20"/>
              <p:cNvSpPr>
                <a:spLocks noChangeArrowheads="1"/>
              </p:cNvSpPr>
              <p:nvPr/>
            </p:nvSpPr>
            <p:spPr bwMode="auto">
              <a:xfrm>
                <a:off x="1075"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65" name="Rectangle 21"/>
              <p:cNvSpPr>
                <a:spLocks noChangeArrowheads="1"/>
              </p:cNvSpPr>
              <p:nvPr/>
            </p:nvSpPr>
            <p:spPr bwMode="auto">
              <a:xfrm>
                <a:off x="1210"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66" name="Rectangle 22"/>
              <p:cNvSpPr>
                <a:spLocks noChangeArrowheads="1"/>
              </p:cNvSpPr>
              <p:nvPr/>
            </p:nvSpPr>
            <p:spPr bwMode="auto">
              <a:xfrm>
                <a:off x="1346"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67" name="Rectangle 23"/>
              <p:cNvSpPr>
                <a:spLocks noChangeArrowheads="1"/>
              </p:cNvSpPr>
              <p:nvPr/>
            </p:nvSpPr>
            <p:spPr bwMode="auto">
              <a:xfrm>
                <a:off x="1481"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68" name="Rectangle 24"/>
              <p:cNvSpPr>
                <a:spLocks noChangeArrowheads="1"/>
              </p:cNvSpPr>
              <p:nvPr/>
            </p:nvSpPr>
            <p:spPr bwMode="auto">
              <a:xfrm>
                <a:off x="1616"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69" name="Rectangle 25"/>
              <p:cNvSpPr>
                <a:spLocks noChangeArrowheads="1"/>
              </p:cNvSpPr>
              <p:nvPr/>
            </p:nvSpPr>
            <p:spPr bwMode="auto">
              <a:xfrm>
                <a:off x="1751"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grpSp>
        <p:grpSp>
          <p:nvGrpSpPr>
            <p:cNvPr id="5" name="Group 26"/>
            <p:cNvGrpSpPr>
              <a:grpSpLocks/>
            </p:cNvGrpSpPr>
            <p:nvPr/>
          </p:nvGrpSpPr>
          <p:grpSpPr bwMode="auto">
            <a:xfrm>
              <a:off x="564" y="1271"/>
              <a:ext cx="1083" cy="136"/>
              <a:chOff x="804" y="865"/>
              <a:chExt cx="1083" cy="136"/>
            </a:xfrm>
            <a:grpFill/>
          </p:grpSpPr>
          <p:sp>
            <p:nvSpPr>
              <p:cNvPr id="518171" name="Rectangle 27"/>
              <p:cNvSpPr>
                <a:spLocks noChangeArrowheads="1"/>
              </p:cNvSpPr>
              <p:nvPr/>
            </p:nvSpPr>
            <p:spPr bwMode="auto">
              <a:xfrm>
                <a:off x="804"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72" name="Rectangle 28"/>
              <p:cNvSpPr>
                <a:spLocks noChangeArrowheads="1"/>
              </p:cNvSpPr>
              <p:nvPr/>
            </p:nvSpPr>
            <p:spPr bwMode="auto">
              <a:xfrm>
                <a:off x="940"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73" name="Rectangle 29"/>
              <p:cNvSpPr>
                <a:spLocks noChangeArrowheads="1"/>
              </p:cNvSpPr>
              <p:nvPr/>
            </p:nvSpPr>
            <p:spPr bwMode="auto">
              <a:xfrm>
                <a:off x="1075"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74" name="Rectangle 30"/>
              <p:cNvSpPr>
                <a:spLocks noChangeArrowheads="1"/>
              </p:cNvSpPr>
              <p:nvPr/>
            </p:nvSpPr>
            <p:spPr bwMode="auto">
              <a:xfrm>
                <a:off x="1210"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75" name="Rectangle 31"/>
              <p:cNvSpPr>
                <a:spLocks noChangeArrowheads="1"/>
              </p:cNvSpPr>
              <p:nvPr/>
            </p:nvSpPr>
            <p:spPr bwMode="auto">
              <a:xfrm>
                <a:off x="1346"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76" name="Rectangle 32"/>
              <p:cNvSpPr>
                <a:spLocks noChangeArrowheads="1"/>
              </p:cNvSpPr>
              <p:nvPr/>
            </p:nvSpPr>
            <p:spPr bwMode="auto">
              <a:xfrm>
                <a:off x="1481"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77" name="Rectangle 33"/>
              <p:cNvSpPr>
                <a:spLocks noChangeArrowheads="1"/>
              </p:cNvSpPr>
              <p:nvPr/>
            </p:nvSpPr>
            <p:spPr bwMode="auto">
              <a:xfrm>
                <a:off x="1616"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78" name="Rectangle 34"/>
              <p:cNvSpPr>
                <a:spLocks noChangeArrowheads="1"/>
              </p:cNvSpPr>
              <p:nvPr/>
            </p:nvSpPr>
            <p:spPr bwMode="auto">
              <a:xfrm>
                <a:off x="1751"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grpSp>
        <p:grpSp>
          <p:nvGrpSpPr>
            <p:cNvPr id="6" name="Group 35"/>
            <p:cNvGrpSpPr>
              <a:grpSpLocks/>
            </p:cNvGrpSpPr>
            <p:nvPr/>
          </p:nvGrpSpPr>
          <p:grpSpPr bwMode="auto">
            <a:xfrm>
              <a:off x="564" y="1406"/>
              <a:ext cx="1083" cy="136"/>
              <a:chOff x="804" y="865"/>
              <a:chExt cx="1083" cy="136"/>
            </a:xfrm>
            <a:grpFill/>
          </p:grpSpPr>
          <p:sp>
            <p:nvSpPr>
              <p:cNvPr id="518180" name="Rectangle 36"/>
              <p:cNvSpPr>
                <a:spLocks noChangeArrowheads="1"/>
              </p:cNvSpPr>
              <p:nvPr/>
            </p:nvSpPr>
            <p:spPr bwMode="auto">
              <a:xfrm>
                <a:off x="804"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81" name="Rectangle 37"/>
              <p:cNvSpPr>
                <a:spLocks noChangeArrowheads="1"/>
              </p:cNvSpPr>
              <p:nvPr/>
            </p:nvSpPr>
            <p:spPr bwMode="auto">
              <a:xfrm>
                <a:off x="940"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82" name="Rectangle 38"/>
              <p:cNvSpPr>
                <a:spLocks noChangeArrowheads="1"/>
              </p:cNvSpPr>
              <p:nvPr/>
            </p:nvSpPr>
            <p:spPr bwMode="auto">
              <a:xfrm>
                <a:off x="1075"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83" name="Rectangle 39"/>
              <p:cNvSpPr>
                <a:spLocks noChangeArrowheads="1"/>
              </p:cNvSpPr>
              <p:nvPr/>
            </p:nvSpPr>
            <p:spPr bwMode="auto">
              <a:xfrm>
                <a:off x="1210"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84" name="Rectangle 40"/>
              <p:cNvSpPr>
                <a:spLocks noChangeArrowheads="1"/>
              </p:cNvSpPr>
              <p:nvPr/>
            </p:nvSpPr>
            <p:spPr bwMode="auto">
              <a:xfrm>
                <a:off x="1346"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85" name="Rectangle 41"/>
              <p:cNvSpPr>
                <a:spLocks noChangeArrowheads="1"/>
              </p:cNvSpPr>
              <p:nvPr/>
            </p:nvSpPr>
            <p:spPr bwMode="auto">
              <a:xfrm>
                <a:off x="1481"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86" name="Rectangle 42"/>
              <p:cNvSpPr>
                <a:spLocks noChangeArrowheads="1"/>
              </p:cNvSpPr>
              <p:nvPr/>
            </p:nvSpPr>
            <p:spPr bwMode="auto">
              <a:xfrm>
                <a:off x="1616"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87" name="Rectangle 43"/>
              <p:cNvSpPr>
                <a:spLocks noChangeArrowheads="1"/>
              </p:cNvSpPr>
              <p:nvPr/>
            </p:nvSpPr>
            <p:spPr bwMode="auto">
              <a:xfrm>
                <a:off x="1751"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grpSp>
      </p:grpSp>
      <p:grpSp>
        <p:nvGrpSpPr>
          <p:cNvPr id="7" name="Group 44"/>
          <p:cNvGrpSpPr>
            <a:grpSpLocks/>
          </p:cNvGrpSpPr>
          <p:nvPr/>
        </p:nvGrpSpPr>
        <p:grpSpPr bwMode="auto">
          <a:xfrm>
            <a:off x="5092998" y="2303898"/>
            <a:ext cx="1719262" cy="858837"/>
            <a:chOff x="3113" y="1001"/>
            <a:chExt cx="1083" cy="541"/>
          </a:xfrm>
          <a:solidFill>
            <a:srgbClr val="FFFFFF"/>
          </a:solidFill>
        </p:grpSpPr>
        <p:grpSp>
          <p:nvGrpSpPr>
            <p:cNvPr id="8" name="Group 45"/>
            <p:cNvGrpSpPr>
              <a:grpSpLocks/>
            </p:cNvGrpSpPr>
            <p:nvPr/>
          </p:nvGrpSpPr>
          <p:grpSpPr bwMode="auto">
            <a:xfrm>
              <a:off x="3113" y="1001"/>
              <a:ext cx="1083" cy="136"/>
              <a:chOff x="804" y="865"/>
              <a:chExt cx="1083" cy="136"/>
            </a:xfrm>
            <a:grpFill/>
          </p:grpSpPr>
          <p:sp>
            <p:nvSpPr>
              <p:cNvPr id="518190" name="Rectangle 46"/>
              <p:cNvSpPr>
                <a:spLocks noChangeArrowheads="1"/>
              </p:cNvSpPr>
              <p:nvPr/>
            </p:nvSpPr>
            <p:spPr bwMode="auto">
              <a:xfrm>
                <a:off x="804"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91" name="Rectangle 47"/>
              <p:cNvSpPr>
                <a:spLocks noChangeArrowheads="1"/>
              </p:cNvSpPr>
              <p:nvPr/>
            </p:nvSpPr>
            <p:spPr bwMode="auto">
              <a:xfrm>
                <a:off x="940"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92" name="Rectangle 48"/>
              <p:cNvSpPr>
                <a:spLocks noChangeArrowheads="1"/>
              </p:cNvSpPr>
              <p:nvPr/>
            </p:nvSpPr>
            <p:spPr bwMode="auto">
              <a:xfrm>
                <a:off x="1075"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93" name="Rectangle 49"/>
              <p:cNvSpPr>
                <a:spLocks noChangeArrowheads="1"/>
              </p:cNvSpPr>
              <p:nvPr/>
            </p:nvSpPr>
            <p:spPr bwMode="auto">
              <a:xfrm>
                <a:off x="1210"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94" name="Rectangle 50"/>
              <p:cNvSpPr>
                <a:spLocks noChangeArrowheads="1"/>
              </p:cNvSpPr>
              <p:nvPr/>
            </p:nvSpPr>
            <p:spPr bwMode="auto">
              <a:xfrm>
                <a:off x="1346"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95" name="Rectangle 51"/>
              <p:cNvSpPr>
                <a:spLocks noChangeArrowheads="1"/>
              </p:cNvSpPr>
              <p:nvPr/>
            </p:nvSpPr>
            <p:spPr bwMode="auto">
              <a:xfrm>
                <a:off x="1481"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96" name="Rectangle 52"/>
              <p:cNvSpPr>
                <a:spLocks noChangeArrowheads="1"/>
              </p:cNvSpPr>
              <p:nvPr/>
            </p:nvSpPr>
            <p:spPr bwMode="auto">
              <a:xfrm>
                <a:off x="1616"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197" name="Rectangle 53"/>
              <p:cNvSpPr>
                <a:spLocks noChangeArrowheads="1"/>
              </p:cNvSpPr>
              <p:nvPr/>
            </p:nvSpPr>
            <p:spPr bwMode="auto">
              <a:xfrm>
                <a:off x="1751"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grpSp>
        <p:grpSp>
          <p:nvGrpSpPr>
            <p:cNvPr id="9" name="Group 54"/>
            <p:cNvGrpSpPr>
              <a:grpSpLocks/>
            </p:cNvGrpSpPr>
            <p:nvPr/>
          </p:nvGrpSpPr>
          <p:grpSpPr bwMode="auto">
            <a:xfrm>
              <a:off x="3113" y="1136"/>
              <a:ext cx="1083" cy="136"/>
              <a:chOff x="804" y="865"/>
              <a:chExt cx="1083" cy="136"/>
            </a:xfrm>
            <a:grpFill/>
          </p:grpSpPr>
          <p:sp>
            <p:nvSpPr>
              <p:cNvPr id="518199" name="Rectangle 55"/>
              <p:cNvSpPr>
                <a:spLocks noChangeArrowheads="1"/>
              </p:cNvSpPr>
              <p:nvPr/>
            </p:nvSpPr>
            <p:spPr bwMode="auto">
              <a:xfrm>
                <a:off x="804"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200" name="Rectangle 56"/>
              <p:cNvSpPr>
                <a:spLocks noChangeArrowheads="1"/>
              </p:cNvSpPr>
              <p:nvPr/>
            </p:nvSpPr>
            <p:spPr bwMode="auto">
              <a:xfrm>
                <a:off x="940"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201" name="Rectangle 57"/>
              <p:cNvSpPr>
                <a:spLocks noChangeArrowheads="1"/>
              </p:cNvSpPr>
              <p:nvPr/>
            </p:nvSpPr>
            <p:spPr bwMode="auto">
              <a:xfrm>
                <a:off x="1075"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202" name="Rectangle 58"/>
              <p:cNvSpPr>
                <a:spLocks noChangeArrowheads="1"/>
              </p:cNvSpPr>
              <p:nvPr/>
            </p:nvSpPr>
            <p:spPr bwMode="auto">
              <a:xfrm>
                <a:off x="1210"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203" name="Rectangle 59"/>
              <p:cNvSpPr>
                <a:spLocks noChangeArrowheads="1"/>
              </p:cNvSpPr>
              <p:nvPr/>
            </p:nvSpPr>
            <p:spPr bwMode="auto">
              <a:xfrm>
                <a:off x="1346"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204" name="Rectangle 60"/>
              <p:cNvSpPr>
                <a:spLocks noChangeArrowheads="1"/>
              </p:cNvSpPr>
              <p:nvPr/>
            </p:nvSpPr>
            <p:spPr bwMode="auto">
              <a:xfrm>
                <a:off x="1481"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205" name="Rectangle 61"/>
              <p:cNvSpPr>
                <a:spLocks noChangeArrowheads="1"/>
              </p:cNvSpPr>
              <p:nvPr/>
            </p:nvSpPr>
            <p:spPr bwMode="auto">
              <a:xfrm>
                <a:off x="1616"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206" name="Rectangle 62"/>
              <p:cNvSpPr>
                <a:spLocks noChangeArrowheads="1"/>
              </p:cNvSpPr>
              <p:nvPr/>
            </p:nvSpPr>
            <p:spPr bwMode="auto">
              <a:xfrm>
                <a:off x="1751"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grpSp>
        <p:grpSp>
          <p:nvGrpSpPr>
            <p:cNvPr id="10" name="Group 63"/>
            <p:cNvGrpSpPr>
              <a:grpSpLocks/>
            </p:cNvGrpSpPr>
            <p:nvPr/>
          </p:nvGrpSpPr>
          <p:grpSpPr bwMode="auto">
            <a:xfrm>
              <a:off x="3113" y="1271"/>
              <a:ext cx="1083" cy="136"/>
              <a:chOff x="804" y="865"/>
              <a:chExt cx="1083" cy="136"/>
            </a:xfrm>
            <a:grpFill/>
          </p:grpSpPr>
          <p:sp>
            <p:nvSpPr>
              <p:cNvPr id="518208" name="Rectangle 64"/>
              <p:cNvSpPr>
                <a:spLocks noChangeArrowheads="1"/>
              </p:cNvSpPr>
              <p:nvPr/>
            </p:nvSpPr>
            <p:spPr bwMode="auto">
              <a:xfrm>
                <a:off x="804"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209" name="Rectangle 65"/>
              <p:cNvSpPr>
                <a:spLocks noChangeArrowheads="1"/>
              </p:cNvSpPr>
              <p:nvPr/>
            </p:nvSpPr>
            <p:spPr bwMode="auto">
              <a:xfrm>
                <a:off x="940"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210" name="Rectangle 66"/>
              <p:cNvSpPr>
                <a:spLocks noChangeArrowheads="1"/>
              </p:cNvSpPr>
              <p:nvPr/>
            </p:nvSpPr>
            <p:spPr bwMode="auto">
              <a:xfrm>
                <a:off x="1075"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211" name="Rectangle 67"/>
              <p:cNvSpPr>
                <a:spLocks noChangeArrowheads="1"/>
              </p:cNvSpPr>
              <p:nvPr/>
            </p:nvSpPr>
            <p:spPr bwMode="auto">
              <a:xfrm>
                <a:off x="1210"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212" name="Rectangle 68"/>
              <p:cNvSpPr>
                <a:spLocks noChangeArrowheads="1"/>
              </p:cNvSpPr>
              <p:nvPr/>
            </p:nvSpPr>
            <p:spPr bwMode="auto">
              <a:xfrm>
                <a:off x="1346"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213" name="Rectangle 69"/>
              <p:cNvSpPr>
                <a:spLocks noChangeArrowheads="1"/>
              </p:cNvSpPr>
              <p:nvPr/>
            </p:nvSpPr>
            <p:spPr bwMode="auto">
              <a:xfrm>
                <a:off x="1481"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214" name="Rectangle 70"/>
              <p:cNvSpPr>
                <a:spLocks noChangeArrowheads="1"/>
              </p:cNvSpPr>
              <p:nvPr/>
            </p:nvSpPr>
            <p:spPr bwMode="auto">
              <a:xfrm>
                <a:off x="1616"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215" name="Rectangle 71"/>
              <p:cNvSpPr>
                <a:spLocks noChangeArrowheads="1"/>
              </p:cNvSpPr>
              <p:nvPr/>
            </p:nvSpPr>
            <p:spPr bwMode="auto">
              <a:xfrm>
                <a:off x="1751"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grpSp>
        <p:grpSp>
          <p:nvGrpSpPr>
            <p:cNvPr id="11" name="Group 72"/>
            <p:cNvGrpSpPr>
              <a:grpSpLocks/>
            </p:cNvGrpSpPr>
            <p:nvPr/>
          </p:nvGrpSpPr>
          <p:grpSpPr bwMode="auto">
            <a:xfrm>
              <a:off x="3113" y="1406"/>
              <a:ext cx="1083" cy="136"/>
              <a:chOff x="804" y="865"/>
              <a:chExt cx="1083" cy="136"/>
            </a:xfrm>
            <a:grpFill/>
          </p:grpSpPr>
          <p:sp>
            <p:nvSpPr>
              <p:cNvPr id="518217" name="Rectangle 73"/>
              <p:cNvSpPr>
                <a:spLocks noChangeArrowheads="1"/>
              </p:cNvSpPr>
              <p:nvPr/>
            </p:nvSpPr>
            <p:spPr bwMode="auto">
              <a:xfrm>
                <a:off x="804"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218" name="Rectangle 74"/>
              <p:cNvSpPr>
                <a:spLocks noChangeArrowheads="1"/>
              </p:cNvSpPr>
              <p:nvPr/>
            </p:nvSpPr>
            <p:spPr bwMode="auto">
              <a:xfrm>
                <a:off x="940"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219" name="Rectangle 75"/>
              <p:cNvSpPr>
                <a:spLocks noChangeArrowheads="1"/>
              </p:cNvSpPr>
              <p:nvPr/>
            </p:nvSpPr>
            <p:spPr bwMode="auto">
              <a:xfrm>
                <a:off x="1075"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220" name="Rectangle 76"/>
              <p:cNvSpPr>
                <a:spLocks noChangeArrowheads="1"/>
              </p:cNvSpPr>
              <p:nvPr/>
            </p:nvSpPr>
            <p:spPr bwMode="auto">
              <a:xfrm>
                <a:off x="1210"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221" name="Rectangle 77"/>
              <p:cNvSpPr>
                <a:spLocks noChangeArrowheads="1"/>
              </p:cNvSpPr>
              <p:nvPr/>
            </p:nvSpPr>
            <p:spPr bwMode="auto">
              <a:xfrm>
                <a:off x="1346"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222" name="Rectangle 78"/>
              <p:cNvSpPr>
                <a:spLocks noChangeArrowheads="1"/>
              </p:cNvSpPr>
              <p:nvPr/>
            </p:nvSpPr>
            <p:spPr bwMode="auto">
              <a:xfrm>
                <a:off x="1481"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223" name="Rectangle 79"/>
              <p:cNvSpPr>
                <a:spLocks noChangeArrowheads="1"/>
              </p:cNvSpPr>
              <p:nvPr/>
            </p:nvSpPr>
            <p:spPr bwMode="auto">
              <a:xfrm>
                <a:off x="1616"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224" name="Rectangle 80"/>
              <p:cNvSpPr>
                <a:spLocks noChangeArrowheads="1"/>
              </p:cNvSpPr>
              <p:nvPr/>
            </p:nvSpPr>
            <p:spPr bwMode="auto">
              <a:xfrm>
                <a:off x="1751" y="865"/>
                <a:ext cx="136" cy="136"/>
              </a:xfrm>
              <a:prstGeom prst="rect">
                <a:avLst/>
              </a:prstGeom>
              <a:grp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grpSp>
      </p:grpSp>
      <p:grpSp>
        <p:nvGrpSpPr>
          <p:cNvPr id="22" name="Group 601"/>
          <p:cNvGrpSpPr>
            <a:grpSpLocks/>
          </p:cNvGrpSpPr>
          <p:nvPr/>
        </p:nvGrpSpPr>
        <p:grpSpPr bwMode="auto">
          <a:xfrm>
            <a:off x="1360400" y="3309220"/>
            <a:ext cx="1719263" cy="858837"/>
            <a:chOff x="476" y="1665"/>
            <a:chExt cx="1083" cy="541"/>
          </a:xfrm>
        </p:grpSpPr>
        <p:sp>
          <p:nvSpPr>
            <p:cNvPr id="518301" name="Rectangle 157"/>
            <p:cNvSpPr>
              <a:spLocks noChangeArrowheads="1"/>
            </p:cNvSpPr>
            <p:nvPr/>
          </p:nvSpPr>
          <p:spPr bwMode="auto">
            <a:xfrm>
              <a:off x="476" y="166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02" name="Rectangle 158"/>
            <p:cNvSpPr>
              <a:spLocks noChangeArrowheads="1"/>
            </p:cNvSpPr>
            <p:nvPr/>
          </p:nvSpPr>
          <p:spPr bwMode="auto">
            <a:xfrm>
              <a:off x="612" y="166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03" name="Rectangle 159"/>
            <p:cNvSpPr>
              <a:spLocks noChangeArrowheads="1"/>
            </p:cNvSpPr>
            <p:nvPr/>
          </p:nvSpPr>
          <p:spPr bwMode="auto">
            <a:xfrm>
              <a:off x="747" y="166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04" name="Rectangle 160"/>
            <p:cNvSpPr>
              <a:spLocks noChangeArrowheads="1"/>
            </p:cNvSpPr>
            <p:nvPr/>
          </p:nvSpPr>
          <p:spPr bwMode="auto">
            <a:xfrm>
              <a:off x="882" y="166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05" name="Rectangle 161"/>
            <p:cNvSpPr>
              <a:spLocks noChangeArrowheads="1"/>
            </p:cNvSpPr>
            <p:nvPr/>
          </p:nvSpPr>
          <p:spPr bwMode="auto">
            <a:xfrm>
              <a:off x="1018"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06" name="Rectangle 162"/>
            <p:cNvSpPr>
              <a:spLocks noChangeArrowheads="1"/>
            </p:cNvSpPr>
            <p:nvPr/>
          </p:nvSpPr>
          <p:spPr bwMode="auto">
            <a:xfrm>
              <a:off x="1153"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07" name="Rectangle 163"/>
            <p:cNvSpPr>
              <a:spLocks noChangeArrowheads="1"/>
            </p:cNvSpPr>
            <p:nvPr/>
          </p:nvSpPr>
          <p:spPr bwMode="auto">
            <a:xfrm>
              <a:off x="1288"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08" name="Rectangle 164"/>
            <p:cNvSpPr>
              <a:spLocks noChangeArrowheads="1"/>
            </p:cNvSpPr>
            <p:nvPr/>
          </p:nvSpPr>
          <p:spPr bwMode="auto">
            <a:xfrm>
              <a:off x="1423"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10" name="Rectangle 166"/>
            <p:cNvSpPr>
              <a:spLocks noChangeArrowheads="1"/>
            </p:cNvSpPr>
            <p:nvPr/>
          </p:nvSpPr>
          <p:spPr bwMode="auto">
            <a:xfrm>
              <a:off x="476" y="180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11" name="Rectangle 167"/>
            <p:cNvSpPr>
              <a:spLocks noChangeArrowheads="1"/>
            </p:cNvSpPr>
            <p:nvPr/>
          </p:nvSpPr>
          <p:spPr bwMode="auto">
            <a:xfrm>
              <a:off x="612" y="180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12" name="Rectangle 168"/>
            <p:cNvSpPr>
              <a:spLocks noChangeArrowheads="1"/>
            </p:cNvSpPr>
            <p:nvPr/>
          </p:nvSpPr>
          <p:spPr bwMode="auto">
            <a:xfrm>
              <a:off x="747" y="180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13" name="Rectangle 169"/>
            <p:cNvSpPr>
              <a:spLocks noChangeArrowheads="1"/>
            </p:cNvSpPr>
            <p:nvPr/>
          </p:nvSpPr>
          <p:spPr bwMode="auto">
            <a:xfrm>
              <a:off x="882" y="180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14" name="Rectangle 170"/>
            <p:cNvSpPr>
              <a:spLocks noChangeArrowheads="1"/>
            </p:cNvSpPr>
            <p:nvPr/>
          </p:nvSpPr>
          <p:spPr bwMode="auto">
            <a:xfrm>
              <a:off x="1018"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15" name="Rectangle 171"/>
            <p:cNvSpPr>
              <a:spLocks noChangeArrowheads="1"/>
            </p:cNvSpPr>
            <p:nvPr/>
          </p:nvSpPr>
          <p:spPr bwMode="auto">
            <a:xfrm>
              <a:off x="1153"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16" name="Rectangle 172"/>
            <p:cNvSpPr>
              <a:spLocks noChangeArrowheads="1"/>
            </p:cNvSpPr>
            <p:nvPr/>
          </p:nvSpPr>
          <p:spPr bwMode="auto">
            <a:xfrm>
              <a:off x="1288"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17" name="Rectangle 173"/>
            <p:cNvSpPr>
              <a:spLocks noChangeArrowheads="1"/>
            </p:cNvSpPr>
            <p:nvPr/>
          </p:nvSpPr>
          <p:spPr bwMode="auto">
            <a:xfrm>
              <a:off x="1423"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19" name="Rectangle 175"/>
            <p:cNvSpPr>
              <a:spLocks noChangeArrowheads="1"/>
            </p:cNvSpPr>
            <p:nvPr/>
          </p:nvSpPr>
          <p:spPr bwMode="auto">
            <a:xfrm>
              <a:off x="476" y="193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20" name="Rectangle 176"/>
            <p:cNvSpPr>
              <a:spLocks noChangeArrowheads="1"/>
            </p:cNvSpPr>
            <p:nvPr/>
          </p:nvSpPr>
          <p:spPr bwMode="auto">
            <a:xfrm>
              <a:off x="612" y="193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21" name="Rectangle 177"/>
            <p:cNvSpPr>
              <a:spLocks noChangeArrowheads="1"/>
            </p:cNvSpPr>
            <p:nvPr/>
          </p:nvSpPr>
          <p:spPr bwMode="auto">
            <a:xfrm>
              <a:off x="747" y="193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22" name="Rectangle 178"/>
            <p:cNvSpPr>
              <a:spLocks noChangeArrowheads="1"/>
            </p:cNvSpPr>
            <p:nvPr/>
          </p:nvSpPr>
          <p:spPr bwMode="auto">
            <a:xfrm>
              <a:off x="882" y="193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23" name="Rectangle 179"/>
            <p:cNvSpPr>
              <a:spLocks noChangeArrowheads="1"/>
            </p:cNvSpPr>
            <p:nvPr/>
          </p:nvSpPr>
          <p:spPr bwMode="auto">
            <a:xfrm>
              <a:off x="1018"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24" name="Rectangle 180"/>
            <p:cNvSpPr>
              <a:spLocks noChangeArrowheads="1"/>
            </p:cNvSpPr>
            <p:nvPr/>
          </p:nvSpPr>
          <p:spPr bwMode="auto">
            <a:xfrm>
              <a:off x="1153"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25" name="Rectangle 181"/>
            <p:cNvSpPr>
              <a:spLocks noChangeArrowheads="1"/>
            </p:cNvSpPr>
            <p:nvPr/>
          </p:nvSpPr>
          <p:spPr bwMode="auto">
            <a:xfrm>
              <a:off x="1288"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26" name="Rectangle 182"/>
            <p:cNvSpPr>
              <a:spLocks noChangeArrowheads="1"/>
            </p:cNvSpPr>
            <p:nvPr/>
          </p:nvSpPr>
          <p:spPr bwMode="auto">
            <a:xfrm>
              <a:off x="1423"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28" name="Rectangle 184"/>
            <p:cNvSpPr>
              <a:spLocks noChangeArrowheads="1"/>
            </p:cNvSpPr>
            <p:nvPr/>
          </p:nvSpPr>
          <p:spPr bwMode="auto">
            <a:xfrm>
              <a:off x="476" y="207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29" name="Rectangle 185"/>
            <p:cNvSpPr>
              <a:spLocks noChangeArrowheads="1"/>
            </p:cNvSpPr>
            <p:nvPr/>
          </p:nvSpPr>
          <p:spPr bwMode="auto">
            <a:xfrm>
              <a:off x="612" y="207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30" name="Rectangle 186"/>
            <p:cNvSpPr>
              <a:spLocks noChangeArrowheads="1"/>
            </p:cNvSpPr>
            <p:nvPr/>
          </p:nvSpPr>
          <p:spPr bwMode="auto">
            <a:xfrm>
              <a:off x="747" y="207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31" name="Rectangle 187"/>
            <p:cNvSpPr>
              <a:spLocks noChangeArrowheads="1"/>
            </p:cNvSpPr>
            <p:nvPr/>
          </p:nvSpPr>
          <p:spPr bwMode="auto">
            <a:xfrm>
              <a:off x="882" y="207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32" name="Rectangle 188"/>
            <p:cNvSpPr>
              <a:spLocks noChangeArrowheads="1"/>
            </p:cNvSpPr>
            <p:nvPr/>
          </p:nvSpPr>
          <p:spPr bwMode="auto">
            <a:xfrm>
              <a:off x="1018"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33" name="Rectangle 189"/>
            <p:cNvSpPr>
              <a:spLocks noChangeArrowheads="1"/>
            </p:cNvSpPr>
            <p:nvPr/>
          </p:nvSpPr>
          <p:spPr bwMode="auto">
            <a:xfrm>
              <a:off x="1153"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34" name="Rectangle 190"/>
            <p:cNvSpPr>
              <a:spLocks noChangeArrowheads="1"/>
            </p:cNvSpPr>
            <p:nvPr/>
          </p:nvSpPr>
          <p:spPr bwMode="auto">
            <a:xfrm>
              <a:off x="1288"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35" name="Rectangle 191"/>
            <p:cNvSpPr>
              <a:spLocks noChangeArrowheads="1"/>
            </p:cNvSpPr>
            <p:nvPr/>
          </p:nvSpPr>
          <p:spPr bwMode="auto">
            <a:xfrm>
              <a:off x="1423"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grpSp>
      <p:grpSp>
        <p:nvGrpSpPr>
          <p:cNvPr id="23" name="Group 602"/>
          <p:cNvGrpSpPr>
            <a:grpSpLocks/>
          </p:cNvGrpSpPr>
          <p:nvPr/>
        </p:nvGrpSpPr>
        <p:grpSpPr bwMode="auto">
          <a:xfrm>
            <a:off x="3226699" y="3309220"/>
            <a:ext cx="1719263" cy="858837"/>
            <a:chOff x="1750" y="1665"/>
            <a:chExt cx="1083" cy="541"/>
          </a:xfrm>
        </p:grpSpPr>
        <p:sp>
          <p:nvSpPr>
            <p:cNvPr id="518338" name="Rectangle 194"/>
            <p:cNvSpPr>
              <a:spLocks noChangeArrowheads="1"/>
            </p:cNvSpPr>
            <p:nvPr/>
          </p:nvSpPr>
          <p:spPr bwMode="auto">
            <a:xfrm>
              <a:off x="1750"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39" name="Rectangle 195"/>
            <p:cNvSpPr>
              <a:spLocks noChangeArrowheads="1"/>
            </p:cNvSpPr>
            <p:nvPr/>
          </p:nvSpPr>
          <p:spPr bwMode="auto">
            <a:xfrm>
              <a:off x="1886"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40" name="Rectangle 196"/>
            <p:cNvSpPr>
              <a:spLocks noChangeArrowheads="1"/>
            </p:cNvSpPr>
            <p:nvPr/>
          </p:nvSpPr>
          <p:spPr bwMode="auto">
            <a:xfrm>
              <a:off x="2021"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41" name="Rectangle 197"/>
            <p:cNvSpPr>
              <a:spLocks noChangeArrowheads="1"/>
            </p:cNvSpPr>
            <p:nvPr/>
          </p:nvSpPr>
          <p:spPr bwMode="auto">
            <a:xfrm>
              <a:off x="2156"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42" name="Rectangle 198"/>
            <p:cNvSpPr>
              <a:spLocks noChangeArrowheads="1"/>
            </p:cNvSpPr>
            <p:nvPr/>
          </p:nvSpPr>
          <p:spPr bwMode="auto">
            <a:xfrm>
              <a:off x="2292" y="166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43" name="Rectangle 199"/>
            <p:cNvSpPr>
              <a:spLocks noChangeArrowheads="1"/>
            </p:cNvSpPr>
            <p:nvPr/>
          </p:nvSpPr>
          <p:spPr bwMode="auto">
            <a:xfrm>
              <a:off x="2427" y="166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44" name="Rectangle 200"/>
            <p:cNvSpPr>
              <a:spLocks noChangeArrowheads="1"/>
            </p:cNvSpPr>
            <p:nvPr/>
          </p:nvSpPr>
          <p:spPr bwMode="auto">
            <a:xfrm>
              <a:off x="2562" y="166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45" name="Rectangle 201"/>
            <p:cNvSpPr>
              <a:spLocks noChangeArrowheads="1"/>
            </p:cNvSpPr>
            <p:nvPr/>
          </p:nvSpPr>
          <p:spPr bwMode="auto">
            <a:xfrm>
              <a:off x="2697" y="166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47" name="Rectangle 203"/>
            <p:cNvSpPr>
              <a:spLocks noChangeArrowheads="1"/>
            </p:cNvSpPr>
            <p:nvPr/>
          </p:nvSpPr>
          <p:spPr bwMode="auto">
            <a:xfrm>
              <a:off x="1750"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48" name="Rectangle 204"/>
            <p:cNvSpPr>
              <a:spLocks noChangeArrowheads="1"/>
            </p:cNvSpPr>
            <p:nvPr/>
          </p:nvSpPr>
          <p:spPr bwMode="auto">
            <a:xfrm>
              <a:off x="1886"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49" name="Rectangle 205"/>
            <p:cNvSpPr>
              <a:spLocks noChangeArrowheads="1"/>
            </p:cNvSpPr>
            <p:nvPr/>
          </p:nvSpPr>
          <p:spPr bwMode="auto">
            <a:xfrm>
              <a:off x="2021"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50" name="Rectangle 206"/>
            <p:cNvSpPr>
              <a:spLocks noChangeArrowheads="1"/>
            </p:cNvSpPr>
            <p:nvPr/>
          </p:nvSpPr>
          <p:spPr bwMode="auto">
            <a:xfrm>
              <a:off x="2156"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51" name="Rectangle 207"/>
            <p:cNvSpPr>
              <a:spLocks noChangeArrowheads="1"/>
            </p:cNvSpPr>
            <p:nvPr/>
          </p:nvSpPr>
          <p:spPr bwMode="auto">
            <a:xfrm>
              <a:off x="2292" y="180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52" name="Rectangle 208"/>
            <p:cNvSpPr>
              <a:spLocks noChangeArrowheads="1"/>
            </p:cNvSpPr>
            <p:nvPr/>
          </p:nvSpPr>
          <p:spPr bwMode="auto">
            <a:xfrm>
              <a:off x="2427" y="180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53" name="Rectangle 209"/>
            <p:cNvSpPr>
              <a:spLocks noChangeArrowheads="1"/>
            </p:cNvSpPr>
            <p:nvPr/>
          </p:nvSpPr>
          <p:spPr bwMode="auto">
            <a:xfrm>
              <a:off x="2562" y="180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54" name="Rectangle 210"/>
            <p:cNvSpPr>
              <a:spLocks noChangeArrowheads="1"/>
            </p:cNvSpPr>
            <p:nvPr/>
          </p:nvSpPr>
          <p:spPr bwMode="auto">
            <a:xfrm>
              <a:off x="2697" y="180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56" name="Rectangle 212"/>
            <p:cNvSpPr>
              <a:spLocks noChangeArrowheads="1"/>
            </p:cNvSpPr>
            <p:nvPr/>
          </p:nvSpPr>
          <p:spPr bwMode="auto">
            <a:xfrm>
              <a:off x="1750"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57" name="Rectangle 213"/>
            <p:cNvSpPr>
              <a:spLocks noChangeArrowheads="1"/>
            </p:cNvSpPr>
            <p:nvPr/>
          </p:nvSpPr>
          <p:spPr bwMode="auto">
            <a:xfrm>
              <a:off x="1886"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58" name="Rectangle 214"/>
            <p:cNvSpPr>
              <a:spLocks noChangeArrowheads="1"/>
            </p:cNvSpPr>
            <p:nvPr/>
          </p:nvSpPr>
          <p:spPr bwMode="auto">
            <a:xfrm>
              <a:off x="2021"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59" name="Rectangle 215"/>
            <p:cNvSpPr>
              <a:spLocks noChangeArrowheads="1"/>
            </p:cNvSpPr>
            <p:nvPr/>
          </p:nvSpPr>
          <p:spPr bwMode="auto">
            <a:xfrm>
              <a:off x="2156"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60" name="Rectangle 216"/>
            <p:cNvSpPr>
              <a:spLocks noChangeArrowheads="1"/>
            </p:cNvSpPr>
            <p:nvPr/>
          </p:nvSpPr>
          <p:spPr bwMode="auto">
            <a:xfrm>
              <a:off x="2292" y="193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61" name="Rectangle 217"/>
            <p:cNvSpPr>
              <a:spLocks noChangeArrowheads="1"/>
            </p:cNvSpPr>
            <p:nvPr/>
          </p:nvSpPr>
          <p:spPr bwMode="auto">
            <a:xfrm>
              <a:off x="2427" y="193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62" name="Rectangle 218"/>
            <p:cNvSpPr>
              <a:spLocks noChangeArrowheads="1"/>
            </p:cNvSpPr>
            <p:nvPr/>
          </p:nvSpPr>
          <p:spPr bwMode="auto">
            <a:xfrm>
              <a:off x="2562" y="193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63" name="Rectangle 219"/>
            <p:cNvSpPr>
              <a:spLocks noChangeArrowheads="1"/>
            </p:cNvSpPr>
            <p:nvPr/>
          </p:nvSpPr>
          <p:spPr bwMode="auto">
            <a:xfrm>
              <a:off x="2697" y="193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65" name="Rectangle 221"/>
            <p:cNvSpPr>
              <a:spLocks noChangeArrowheads="1"/>
            </p:cNvSpPr>
            <p:nvPr/>
          </p:nvSpPr>
          <p:spPr bwMode="auto">
            <a:xfrm>
              <a:off x="1750"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66" name="Rectangle 222"/>
            <p:cNvSpPr>
              <a:spLocks noChangeArrowheads="1"/>
            </p:cNvSpPr>
            <p:nvPr/>
          </p:nvSpPr>
          <p:spPr bwMode="auto">
            <a:xfrm>
              <a:off x="1886"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67" name="Rectangle 223"/>
            <p:cNvSpPr>
              <a:spLocks noChangeArrowheads="1"/>
            </p:cNvSpPr>
            <p:nvPr/>
          </p:nvSpPr>
          <p:spPr bwMode="auto">
            <a:xfrm>
              <a:off x="2021"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68" name="Rectangle 224"/>
            <p:cNvSpPr>
              <a:spLocks noChangeArrowheads="1"/>
            </p:cNvSpPr>
            <p:nvPr/>
          </p:nvSpPr>
          <p:spPr bwMode="auto">
            <a:xfrm>
              <a:off x="2156"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69" name="Rectangle 225"/>
            <p:cNvSpPr>
              <a:spLocks noChangeArrowheads="1"/>
            </p:cNvSpPr>
            <p:nvPr/>
          </p:nvSpPr>
          <p:spPr bwMode="auto">
            <a:xfrm>
              <a:off x="2292" y="207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70" name="Rectangle 226"/>
            <p:cNvSpPr>
              <a:spLocks noChangeArrowheads="1"/>
            </p:cNvSpPr>
            <p:nvPr/>
          </p:nvSpPr>
          <p:spPr bwMode="auto">
            <a:xfrm>
              <a:off x="2427" y="207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71" name="Rectangle 227"/>
            <p:cNvSpPr>
              <a:spLocks noChangeArrowheads="1"/>
            </p:cNvSpPr>
            <p:nvPr/>
          </p:nvSpPr>
          <p:spPr bwMode="auto">
            <a:xfrm>
              <a:off x="2562" y="207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72" name="Rectangle 228"/>
            <p:cNvSpPr>
              <a:spLocks noChangeArrowheads="1"/>
            </p:cNvSpPr>
            <p:nvPr/>
          </p:nvSpPr>
          <p:spPr bwMode="auto">
            <a:xfrm>
              <a:off x="2697" y="207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grpSp>
      <p:grpSp>
        <p:nvGrpSpPr>
          <p:cNvPr id="24" name="Group 603"/>
          <p:cNvGrpSpPr>
            <a:grpSpLocks/>
          </p:cNvGrpSpPr>
          <p:nvPr/>
        </p:nvGrpSpPr>
        <p:grpSpPr bwMode="auto">
          <a:xfrm>
            <a:off x="5092998" y="3309220"/>
            <a:ext cx="1719262" cy="858837"/>
            <a:chOff x="3025" y="1665"/>
            <a:chExt cx="1083" cy="541"/>
          </a:xfrm>
        </p:grpSpPr>
        <p:sp>
          <p:nvSpPr>
            <p:cNvPr id="518375" name="Rectangle 231"/>
            <p:cNvSpPr>
              <a:spLocks noChangeArrowheads="1"/>
            </p:cNvSpPr>
            <p:nvPr/>
          </p:nvSpPr>
          <p:spPr bwMode="auto">
            <a:xfrm>
              <a:off x="3025" y="166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76" name="Rectangle 232"/>
            <p:cNvSpPr>
              <a:spLocks noChangeArrowheads="1"/>
            </p:cNvSpPr>
            <p:nvPr/>
          </p:nvSpPr>
          <p:spPr bwMode="auto">
            <a:xfrm>
              <a:off x="3161" y="166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77" name="Rectangle 233"/>
            <p:cNvSpPr>
              <a:spLocks noChangeArrowheads="1"/>
            </p:cNvSpPr>
            <p:nvPr/>
          </p:nvSpPr>
          <p:spPr bwMode="auto">
            <a:xfrm>
              <a:off x="3296" y="166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78" name="Rectangle 234"/>
            <p:cNvSpPr>
              <a:spLocks noChangeArrowheads="1"/>
            </p:cNvSpPr>
            <p:nvPr/>
          </p:nvSpPr>
          <p:spPr bwMode="auto">
            <a:xfrm>
              <a:off x="3431" y="166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79" name="Rectangle 235"/>
            <p:cNvSpPr>
              <a:spLocks noChangeArrowheads="1"/>
            </p:cNvSpPr>
            <p:nvPr/>
          </p:nvSpPr>
          <p:spPr bwMode="auto">
            <a:xfrm>
              <a:off x="3567"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80" name="Rectangle 236"/>
            <p:cNvSpPr>
              <a:spLocks noChangeArrowheads="1"/>
            </p:cNvSpPr>
            <p:nvPr/>
          </p:nvSpPr>
          <p:spPr bwMode="auto">
            <a:xfrm>
              <a:off x="3702"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81" name="Rectangle 237"/>
            <p:cNvSpPr>
              <a:spLocks noChangeArrowheads="1"/>
            </p:cNvSpPr>
            <p:nvPr/>
          </p:nvSpPr>
          <p:spPr bwMode="auto">
            <a:xfrm>
              <a:off x="3837"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82" name="Rectangle 238"/>
            <p:cNvSpPr>
              <a:spLocks noChangeArrowheads="1"/>
            </p:cNvSpPr>
            <p:nvPr/>
          </p:nvSpPr>
          <p:spPr bwMode="auto">
            <a:xfrm>
              <a:off x="3972"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84" name="Rectangle 240"/>
            <p:cNvSpPr>
              <a:spLocks noChangeArrowheads="1"/>
            </p:cNvSpPr>
            <p:nvPr/>
          </p:nvSpPr>
          <p:spPr bwMode="auto">
            <a:xfrm>
              <a:off x="3025" y="180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85" name="Rectangle 241"/>
            <p:cNvSpPr>
              <a:spLocks noChangeArrowheads="1"/>
            </p:cNvSpPr>
            <p:nvPr/>
          </p:nvSpPr>
          <p:spPr bwMode="auto">
            <a:xfrm>
              <a:off x="3161" y="180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86" name="Rectangle 242"/>
            <p:cNvSpPr>
              <a:spLocks noChangeArrowheads="1"/>
            </p:cNvSpPr>
            <p:nvPr/>
          </p:nvSpPr>
          <p:spPr bwMode="auto">
            <a:xfrm>
              <a:off x="3296" y="180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87" name="Rectangle 243"/>
            <p:cNvSpPr>
              <a:spLocks noChangeArrowheads="1"/>
            </p:cNvSpPr>
            <p:nvPr/>
          </p:nvSpPr>
          <p:spPr bwMode="auto">
            <a:xfrm>
              <a:off x="3431" y="180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88" name="Rectangle 244"/>
            <p:cNvSpPr>
              <a:spLocks noChangeArrowheads="1"/>
            </p:cNvSpPr>
            <p:nvPr/>
          </p:nvSpPr>
          <p:spPr bwMode="auto">
            <a:xfrm>
              <a:off x="3567"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89" name="Rectangle 245"/>
            <p:cNvSpPr>
              <a:spLocks noChangeArrowheads="1"/>
            </p:cNvSpPr>
            <p:nvPr/>
          </p:nvSpPr>
          <p:spPr bwMode="auto">
            <a:xfrm>
              <a:off x="3702"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90" name="Rectangle 246"/>
            <p:cNvSpPr>
              <a:spLocks noChangeArrowheads="1"/>
            </p:cNvSpPr>
            <p:nvPr/>
          </p:nvSpPr>
          <p:spPr bwMode="auto">
            <a:xfrm>
              <a:off x="3837"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91" name="Rectangle 247"/>
            <p:cNvSpPr>
              <a:spLocks noChangeArrowheads="1"/>
            </p:cNvSpPr>
            <p:nvPr/>
          </p:nvSpPr>
          <p:spPr bwMode="auto">
            <a:xfrm>
              <a:off x="3972"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93" name="Rectangle 249"/>
            <p:cNvSpPr>
              <a:spLocks noChangeArrowheads="1"/>
            </p:cNvSpPr>
            <p:nvPr/>
          </p:nvSpPr>
          <p:spPr bwMode="auto">
            <a:xfrm>
              <a:off x="3025" y="193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94" name="Rectangle 250"/>
            <p:cNvSpPr>
              <a:spLocks noChangeArrowheads="1"/>
            </p:cNvSpPr>
            <p:nvPr/>
          </p:nvSpPr>
          <p:spPr bwMode="auto">
            <a:xfrm>
              <a:off x="3161" y="193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95" name="Rectangle 251"/>
            <p:cNvSpPr>
              <a:spLocks noChangeArrowheads="1"/>
            </p:cNvSpPr>
            <p:nvPr/>
          </p:nvSpPr>
          <p:spPr bwMode="auto">
            <a:xfrm>
              <a:off x="3296" y="193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96" name="Rectangle 252"/>
            <p:cNvSpPr>
              <a:spLocks noChangeArrowheads="1"/>
            </p:cNvSpPr>
            <p:nvPr/>
          </p:nvSpPr>
          <p:spPr bwMode="auto">
            <a:xfrm>
              <a:off x="3431" y="193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97" name="Rectangle 253"/>
            <p:cNvSpPr>
              <a:spLocks noChangeArrowheads="1"/>
            </p:cNvSpPr>
            <p:nvPr/>
          </p:nvSpPr>
          <p:spPr bwMode="auto">
            <a:xfrm>
              <a:off x="3567"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98" name="Rectangle 254"/>
            <p:cNvSpPr>
              <a:spLocks noChangeArrowheads="1"/>
            </p:cNvSpPr>
            <p:nvPr/>
          </p:nvSpPr>
          <p:spPr bwMode="auto">
            <a:xfrm>
              <a:off x="3702"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399" name="Rectangle 255"/>
            <p:cNvSpPr>
              <a:spLocks noChangeArrowheads="1"/>
            </p:cNvSpPr>
            <p:nvPr/>
          </p:nvSpPr>
          <p:spPr bwMode="auto">
            <a:xfrm>
              <a:off x="3837"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00" name="Rectangle 256"/>
            <p:cNvSpPr>
              <a:spLocks noChangeArrowheads="1"/>
            </p:cNvSpPr>
            <p:nvPr/>
          </p:nvSpPr>
          <p:spPr bwMode="auto">
            <a:xfrm>
              <a:off x="3972"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02" name="Rectangle 258"/>
            <p:cNvSpPr>
              <a:spLocks noChangeArrowheads="1"/>
            </p:cNvSpPr>
            <p:nvPr/>
          </p:nvSpPr>
          <p:spPr bwMode="auto">
            <a:xfrm>
              <a:off x="3025" y="207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03" name="Rectangle 259"/>
            <p:cNvSpPr>
              <a:spLocks noChangeArrowheads="1"/>
            </p:cNvSpPr>
            <p:nvPr/>
          </p:nvSpPr>
          <p:spPr bwMode="auto">
            <a:xfrm>
              <a:off x="3161" y="207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04" name="Rectangle 260"/>
            <p:cNvSpPr>
              <a:spLocks noChangeArrowheads="1"/>
            </p:cNvSpPr>
            <p:nvPr/>
          </p:nvSpPr>
          <p:spPr bwMode="auto">
            <a:xfrm>
              <a:off x="3296" y="207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05" name="Rectangle 261"/>
            <p:cNvSpPr>
              <a:spLocks noChangeArrowheads="1"/>
            </p:cNvSpPr>
            <p:nvPr/>
          </p:nvSpPr>
          <p:spPr bwMode="auto">
            <a:xfrm>
              <a:off x="3431" y="207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06" name="Rectangle 262"/>
            <p:cNvSpPr>
              <a:spLocks noChangeArrowheads="1"/>
            </p:cNvSpPr>
            <p:nvPr/>
          </p:nvSpPr>
          <p:spPr bwMode="auto">
            <a:xfrm>
              <a:off x="3567"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07" name="Rectangle 263"/>
            <p:cNvSpPr>
              <a:spLocks noChangeArrowheads="1"/>
            </p:cNvSpPr>
            <p:nvPr/>
          </p:nvSpPr>
          <p:spPr bwMode="auto">
            <a:xfrm>
              <a:off x="3702"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08" name="Rectangle 264"/>
            <p:cNvSpPr>
              <a:spLocks noChangeArrowheads="1"/>
            </p:cNvSpPr>
            <p:nvPr/>
          </p:nvSpPr>
          <p:spPr bwMode="auto">
            <a:xfrm>
              <a:off x="3837"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09" name="Rectangle 265"/>
            <p:cNvSpPr>
              <a:spLocks noChangeArrowheads="1"/>
            </p:cNvSpPr>
            <p:nvPr/>
          </p:nvSpPr>
          <p:spPr bwMode="auto">
            <a:xfrm>
              <a:off x="3972"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grpSp>
      <p:grpSp>
        <p:nvGrpSpPr>
          <p:cNvPr id="25" name="Group 604"/>
          <p:cNvGrpSpPr>
            <a:grpSpLocks/>
          </p:cNvGrpSpPr>
          <p:nvPr/>
        </p:nvGrpSpPr>
        <p:grpSpPr bwMode="auto">
          <a:xfrm>
            <a:off x="6959295" y="3309220"/>
            <a:ext cx="1719263" cy="858837"/>
            <a:chOff x="4300" y="1665"/>
            <a:chExt cx="1083" cy="541"/>
          </a:xfrm>
        </p:grpSpPr>
        <p:sp>
          <p:nvSpPr>
            <p:cNvPr id="518412" name="Rectangle 268"/>
            <p:cNvSpPr>
              <a:spLocks noChangeArrowheads="1"/>
            </p:cNvSpPr>
            <p:nvPr/>
          </p:nvSpPr>
          <p:spPr bwMode="auto">
            <a:xfrm>
              <a:off x="4300"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13" name="Rectangle 269"/>
            <p:cNvSpPr>
              <a:spLocks noChangeArrowheads="1"/>
            </p:cNvSpPr>
            <p:nvPr/>
          </p:nvSpPr>
          <p:spPr bwMode="auto">
            <a:xfrm>
              <a:off x="4436"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14" name="Rectangle 270"/>
            <p:cNvSpPr>
              <a:spLocks noChangeArrowheads="1"/>
            </p:cNvSpPr>
            <p:nvPr/>
          </p:nvSpPr>
          <p:spPr bwMode="auto">
            <a:xfrm>
              <a:off x="4571"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15" name="Rectangle 271"/>
            <p:cNvSpPr>
              <a:spLocks noChangeArrowheads="1"/>
            </p:cNvSpPr>
            <p:nvPr/>
          </p:nvSpPr>
          <p:spPr bwMode="auto">
            <a:xfrm>
              <a:off x="4706"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16" name="Rectangle 272"/>
            <p:cNvSpPr>
              <a:spLocks noChangeArrowheads="1"/>
            </p:cNvSpPr>
            <p:nvPr/>
          </p:nvSpPr>
          <p:spPr bwMode="auto">
            <a:xfrm>
              <a:off x="4842" y="166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17" name="Rectangle 273"/>
            <p:cNvSpPr>
              <a:spLocks noChangeArrowheads="1"/>
            </p:cNvSpPr>
            <p:nvPr/>
          </p:nvSpPr>
          <p:spPr bwMode="auto">
            <a:xfrm>
              <a:off x="4977" y="166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18" name="Rectangle 274"/>
            <p:cNvSpPr>
              <a:spLocks noChangeArrowheads="1"/>
            </p:cNvSpPr>
            <p:nvPr/>
          </p:nvSpPr>
          <p:spPr bwMode="auto">
            <a:xfrm>
              <a:off x="5112" y="166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19" name="Rectangle 275"/>
            <p:cNvSpPr>
              <a:spLocks noChangeArrowheads="1"/>
            </p:cNvSpPr>
            <p:nvPr/>
          </p:nvSpPr>
          <p:spPr bwMode="auto">
            <a:xfrm>
              <a:off x="5247" y="166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21" name="Rectangle 277"/>
            <p:cNvSpPr>
              <a:spLocks noChangeArrowheads="1"/>
            </p:cNvSpPr>
            <p:nvPr/>
          </p:nvSpPr>
          <p:spPr bwMode="auto">
            <a:xfrm>
              <a:off x="4300"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22" name="Rectangle 278"/>
            <p:cNvSpPr>
              <a:spLocks noChangeArrowheads="1"/>
            </p:cNvSpPr>
            <p:nvPr/>
          </p:nvSpPr>
          <p:spPr bwMode="auto">
            <a:xfrm>
              <a:off x="4436"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23" name="Rectangle 279"/>
            <p:cNvSpPr>
              <a:spLocks noChangeArrowheads="1"/>
            </p:cNvSpPr>
            <p:nvPr/>
          </p:nvSpPr>
          <p:spPr bwMode="auto">
            <a:xfrm>
              <a:off x="4571"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24" name="Rectangle 280"/>
            <p:cNvSpPr>
              <a:spLocks noChangeArrowheads="1"/>
            </p:cNvSpPr>
            <p:nvPr/>
          </p:nvSpPr>
          <p:spPr bwMode="auto">
            <a:xfrm>
              <a:off x="4706"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25" name="Rectangle 281"/>
            <p:cNvSpPr>
              <a:spLocks noChangeArrowheads="1"/>
            </p:cNvSpPr>
            <p:nvPr/>
          </p:nvSpPr>
          <p:spPr bwMode="auto">
            <a:xfrm>
              <a:off x="4842" y="180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26" name="Rectangle 282"/>
            <p:cNvSpPr>
              <a:spLocks noChangeArrowheads="1"/>
            </p:cNvSpPr>
            <p:nvPr/>
          </p:nvSpPr>
          <p:spPr bwMode="auto">
            <a:xfrm>
              <a:off x="4977" y="180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27" name="Rectangle 283"/>
            <p:cNvSpPr>
              <a:spLocks noChangeArrowheads="1"/>
            </p:cNvSpPr>
            <p:nvPr/>
          </p:nvSpPr>
          <p:spPr bwMode="auto">
            <a:xfrm>
              <a:off x="5112" y="180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28" name="Rectangle 284"/>
            <p:cNvSpPr>
              <a:spLocks noChangeArrowheads="1"/>
            </p:cNvSpPr>
            <p:nvPr/>
          </p:nvSpPr>
          <p:spPr bwMode="auto">
            <a:xfrm>
              <a:off x="5247" y="180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30" name="Rectangle 286"/>
            <p:cNvSpPr>
              <a:spLocks noChangeArrowheads="1"/>
            </p:cNvSpPr>
            <p:nvPr/>
          </p:nvSpPr>
          <p:spPr bwMode="auto">
            <a:xfrm>
              <a:off x="4300"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31" name="Rectangle 287"/>
            <p:cNvSpPr>
              <a:spLocks noChangeArrowheads="1"/>
            </p:cNvSpPr>
            <p:nvPr/>
          </p:nvSpPr>
          <p:spPr bwMode="auto">
            <a:xfrm>
              <a:off x="4436"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32" name="Rectangle 288"/>
            <p:cNvSpPr>
              <a:spLocks noChangeArrowheads="1"/>
            </p:cNvSpPr>
            <p:nvPr/>
          </p:nvSpPr>
          <p:spPr bwMode="auto">
            <a:xfrm>
              <a:off x="4571"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33" name="Rectangle 289"/>
            <p:cNvSpPr>
              <a:spLocks noChangeArrowheads="1"/>
            </p:cNvSpPr>
            <p:nvPr/>
          </p:nvSpPr>
          <p:spPr bwMode="auto">
            <a:xfrm>
              <a:off x="4706"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34" name="Rectangle 290"/>
            <p:cNvSpPr>
              <a:spLocks noChangeArrowheads="1"/>
            </p:cNvSpPr>
            <p:nvPr/>
          </p:nvSpPr>
          <p:spPr bwMode="auto">
            <a:xfrm>
              <a:off x="4842" y="193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35" name="Rectangle 291"/>
            <p:cNvSpPr>
              <a:spLocks noChangeArrowheads="1"/>
            </p:cNvSpPr>
            <p:nvPr/>
          </p:nvSpPr>
          <p:spPr bwMode="auto">
            <a:xfrm>
              <a:off x="4977" y="193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36" name="Rectangle 292"/>
            <p:cNvSpPr>
              <a:spLocks noChangeArrowheads="1"/>
            </p:cNvSpPr>
            <p:nvPr/>
          </p:nvSpPr>
          <p:spPr bwMode="auto">
            <a:xfrm>
              <a:off x="5112" y="193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37" name="Rectangle 293"/>
            <p:cNvSpPr>
              <a:spLocks noChangeArrowheads="1"/>
            </p:cNvSpPr>
            <p:nvPr/>
          </p:nvSpPr>
          <p:spPr bwMode="auto">
            <a:xfrm>
              <a:off x="5247" y="1935"/>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39" name="Rectangle 295"/>
            <p:cNvSpPr>
              <a:spLocks noChangeArrowheads="1"/>
            </p:cNvSpPr>
            <p:nvPr/>
          </p:nvSpPr>
          <p:spPr bwMode="auto">
            <a:xfrm>
              <a:off x="4300"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40" name="Rectangle 296"/>
            <p:cNvSpPr>
              <a:spLocks noChangeArrowheads="1"/>
            </p:cNvSpPr>
            <p:nvPr/>
          </p:nvSpPr>
          <p:spPr bwMode="auto">
            <a:xfrm>
              <a:off x="4436"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41" name="Rectangle 297"/>
            <p:cNvSpPr>
              <a:spLocks noChangeArrowheads="1"/>
            </p:cNvSpPr>
            <p:nvPr/>
          </p:nvSpPr>
          <p:spPr bwMode="auto">
            <a:xfrm>
              <a:off x="4571"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42" name="Rectangle 298"/>
            <p:cNvSpPr>
              <a:spLocks noChangeArrowheads="1"/>
            </p:cNvSpPr>
            <p:nvPr/>
          </p:nvSpPr>
          <p:spPr bwMode="auto">
            <a:xfrm>
              <a:off x="4706"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43" name="Rectangle 299"/>
            <p:cNvSpPr>
              <a:spLocks noChangeArrowheads="1"/>
            </p:cNvSpPr>
            <p:nvPr/>
          </p:nvSpPr>
          <p:spPr bwMode="auto">
            <a:xfrm>
              <a:off x="4842" y="207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44" name="Rectangle 300"/>
            <p:cNvSpPr>
              <a:spLocks noChangeArrowheads="1"/>
            </p:cNvSpPr>
            <p:nvPr/>
          </p:nvSpPr>
          <p:spPr bwMode="auto">
            <a:xfrm>
              <a:off x="4977" y="207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45" name="Rectangle 301"/>
            <p:cNvSpPr>
              <a:spLocks noChangeArrowheads="1"/>
            </p:cNvSpPr>
            <p:nvPr/>
          </p:nvSpPr>
          <p:spPr bwMode="auto">
            <a:xfrm>
              <a:off x="5112" y="207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46" name="Rectangle 302"/>
            <p:cNvSpPr>
              <a:spLocks noChangeArrowheads="1"/>
            </p:cNvSpPr>
            <p:nvPr/>
          </p:nvSpPr>
          <p:spPr bwMode="auto">
            <a:xfrm>
              <a:off x="5247" y="2070"/>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grpSp>
      <p:grpSp>
        <p:nvGrpSpPr>
          <p:cNvPr id="26" name="Group 605"/>
          <p:cNvGrpSpPr>
            <a:grpSpLocks/>
          </p:cNvGrpSpPr>
          <p:nvPr/>
        </p:nvGrpSpPr>
        <p:grpSpPr bwMode="auto">
          <a:xfrm>
            <a:off x="1360400" y="4314542"/>
            <a:ext cx="1719263" cy="858837"/>
            <a:chOff x="476" y="2489"/>
            <a:chExt cx="1083" cy="541"/>
          </a:xfrm>
        </p:grpSpPr>
        <p:sp>
          <p:nvSpPr>
            <p:cNvPr id="518449" name="Rectangle 305"/>
            <p:cNvSpPr>
              <a:spLocks noChangeArrowheads="1"/>
            </p:cNvSpPr>
            <p:nvPr/>
          </p:nvSpPr>
          <p:spPr bwMode="auto">
            <a:xfrm>
              <a:off x="476" y="248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50" name="Rectangle 306"/>
            <p:cNvSpPr>
              <a:spLocks noChangeArrowheads="1"/>
            </p:cNvSpPr>
            <p:nvPr/>
          </p:nvSpPr>
          <p:spPr bwMode="auto">
            <a:xfrm>
              <a:off x="612" y="248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51" name="Rectangle 307"/>
            <p:cNvSpPr>
              <a:spLocks noChangeArrowheads="1"/>
            </p:cNvSpPr>
            <p:nvPr/>
          </p:nvSpPr>
          <p:spPr bwMode="auto">
            <a:xfrm>
              <a:off x="747" y="248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52" name="Rectangle 308"/>
            <p:cNvSpPr>
              <a:spLocks noChangeArrowheads="1"/>
            </p:cNvSpPr>
            <p:nvPr/>
          </p:nvSpPr>
          <p:spPr bwMode="auto">
            <a:xfrm>
              <a:off x="882" y="248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53" name="Rectangle 309"/>
            <p:cNvSpPr>
              <a:spLocks noChangeArrowheads="1"/>
            </p:cNvSpPr>
            <p:nvPr/>
          </p:nvSpPr>
          <p:spPr bwMode="auto">
            <a:xfrm>
              <a:off x="1018" y="248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54" name="Rectangle 310"/>
            <p:cNvSpPr>
              <a:spLocks noChangeArrowheads="1"/>
            </p:cNvSpPr>
            <p:nvPr/>
          </p:nvSpPr>
          <p:spPr bwMode="auto">
            <a:xfrm>
              <a:off x="1153" y="248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55" name="Rectangle 311"/>
            <p:cNvSpPr>
              <a:spLocks noChangeArrowheads="1"/>
            </p:cNvSpPr>
            <p:nvPr/>
          </p:nvSpPr>
          <p:spPr bwMode="auto">
            <a:xfrm>
              <a:off x="1288" y="248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56" name="Rectangle 312"/>
            <p:cNvSpPr>
              <a:spLocks noChangeArrowheads="1"/>
            </p:cNvSpPr>
            <p:nvPr/>
          </p:nvSpPr>
          <p:spPr bwMode="auto">
            <a:xfrm>
              <a:off x="1423" y="248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58" name="Rectangle 314"/>
            <p:cNvSpPr>
              <a:spLocks noChangeArrowheads="1"/>
            </p:cNvSpPr>
            <p:nvPr/>
          </p:nvSpPr>
          <p:spPr bwMode="auto">
            <a:xfrm>
              <a:off x="476" y="262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59" name="Rectangle 315"/>
            <p:cNvSpPr>
              <a:spLocks noChangeArrowheads="1"/>
            </p:cNvSpPr>
            <p:nvPr/>
          </p:nvSpPr>
          <p:spPr bwMode="auto">
            <a:xfrm>
              <a:off x="612" y="262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60" name="Rectangle 316"/>
            <p:cNvSpPr>
              <a:spLocks noChangeArrowheads="1"/>
            </p:cNvSpPr>
            <p:nvPr/>
          </p:nvSpPr>
          <p:spPr bwMode="auto">
            <a:xfrm>
              <a:off x="747" y="262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61" name="Rectangle 317"/>
            <p:cNvSpPr>
              <a:spLocks noChangeArrowheads="1"/>
            </p:cNvSpPr>
            <p:nvPr/>
          </p:nvSpPr>
          <p:spPr bwMode="auto">
            <a:xfrm>
              <a:off x="882" y="262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62" name="Rectangle 318"/>
            <p:cNvSpPr>
              <a:spLocks noChangeArrowheads="1"/>
            </p:cNvSpPr>
            <p:nvPr/>
          </p:nvSpPr>
          <p:spPr bwMode="auto">
            <a:xfrm>
              <a:off x="1018" y="262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63" name="Rectangle 319"/>
            <p:cNvSpPr>
              <a:spLocks noChangeArrowheads="1"/>
            </p:cNvSpPr>
            <p:nvPr/>
          </p:nvSpPr>
          <p:spPr bwMode="auto">
            <a:xfrm>
              <a:off x="1153" y="262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64" name="Rectangle 320"/>
            <p:cNvSpPr>
              <a:spLocks noChangeArrowheads="1"/>
            </p:cNvSpPr>
            <p:nvPr/>
          </p:nvSpPr>
          <p:spPr bwMode="auto">
            <a:xfrm>
              <a:off x="1288" y="262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65" name="Rectangle 321"/>
            <p:cNvSpPr>
              <a:spLocks noChangeArrowheads="1"/>
            </p:cNvSpPr>
            <p:nvPr/>
          </p:nvSpPr>
          <p:spPr bwMode="auto">
            <a:xfrm>
              <a:off x="1423" y="262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67" name="Rectangle 323"/>
            <p:cNvSpPr>
              <a:spLocks noChangeArrowheads="1"/>
            </p:cNvSpPr>
            <p:nvPr/>
          </p:nvSpPr>
          <p:spPr bwMode="auto">
            <a:xfrm>
              <a:off x="476" y="275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68" name="Rectangle 324"/>
            <p:cNvSpPr>
              <a:spLocks noChangeArrowheads="1"/>
            </p:cNvSpPr>
            <p:nvPr/>
          </p:nvSpPr>
          <p:spPr bwMode="auto">
            <a:xfrm>
              <a:off x="612" y="275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69" name="Rectangle 325"/>
            <p:cNvSpPr>
              <a:spLocks noChangeArrowheads="1"/>
            </p:cNvSpPr>
            <p:nvPr/>
          </p:nvSpPr>
          <p:spPr bwMode="auto">
            <a:xfrm>
              <a:off x="747" y="275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70" name="Rectangle 326"/>
            <p:cNvSpPr>
              <a:spLocks noChangeArrowheads="1"/>
            </p:cNvSpPr>
            <p:nvPr/>
          </p:nvSpPr>
          <p:spPr bwMode="auto">
            <a:xfrm>
              <a:off x="882" y="275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71" name="Rectangle 327"/>
            <p:cNvSpPr>
              <a:spLocks noChangeArrowheads="1"/>
            </p:cNvSpPr>
            <p:nvPr/>
          </p:nvSpPr>
          <p:spPr bwMode="auto">
            <a:xfrm>
              <a:off x="1018" y="275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72" name="Rectangle 328"/>
            <p:cNvSpPr>
              <a:spLocks noChangeArrowheads="1"/>
            </p:cNvSpPr>
            <p:nvPr/>
          </p:nvSpPr>
          <p:spPr bwMode="auto">
            <a:xfrm>
              <a:off x="1153" y="275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73" name="Rectangle 329"/>
            <p:cNvSpPr>
              <a:spLocks noChangeArrowheads="1"/>
            </p:cNvSpPr>
            <p:nvPr/>
          </p:nvSpPr>
          <p:spPr bwMode="auto">
            <a:xfrm>
              <a:off x="1288" y="275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74" name="Rectangle 330"/>
            <p:cNvSpPr>
              <a:spLocks noChangeArrowheads="1"/>
            </p:cNvSpPr>
            <p:nvPr/>
          </p:nvSpPr>
          <p:spPr bwMode="auto">
            <a:xfrm>
              <a:off x="1423" y="275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76" name="Rectangle 332"/>
            <p:cNvSpPr>
              <a:spLocks noChangeArrowheads="1"/>
            </p:cNvSpPr>
            <p:nvPr/>
          </p:nvSpPr>
          <p:spPr bwMode="auto">
            <a:xfrm>
              <a:off x="476" y="289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77" name="Rectangle 333"/>
            <p:cNvSpPr>
              <a:spLocks noChangeArrowheads="1"/>
            </p:cNvSpPr>
            <p:nvPr/>
          </p:nvSpPr>
          <p:spPr bwMode="auto">
            <a:xfrm>
              <a:off x="612" y="289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78" name="Rectangle 334"/>
            <p:cNvSpPr>
              <a:spLocks noChangeArrowheads="1"/>
            </p:cNvSpPr>
            <p:nvPr/>
          </p:nvSpPr>
          <p:spPr bwMode="auto">
            <a:xfrm>
              <a:off x="747" y="289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79" name="Rectangle 335"/>
            <p:cNvSpPr>
              <a:spLocks noChangeArrowheads="1"/>
            </p:cNvSpPr>
            <p:nvPr/>
          </p:nvSpPr>
          <p:spPr bwMode="auto">
            <a:xfrm>
              <a:off x="882" y="289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80" name="Rectangle 336"/>
            <p:cNvSpPr>
              <a:spLocks noChangeArrowheads="1"/>
            </p:cNvSpPr>
            <p:nvPr/>
          </p:nvSpPr>
          <p:spPr bwMode="auto">
            <a:xfrm>
              <a:off x="1018" y="289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81" name="Rectangle 337"/>
            <p:cNvSpPr>
              <a:spLocks noChangeArrowheads="1"/>
            </p:cNvSpPr>
            <p:nvPr/>
          </p:nvSpPr>
          <p:spPr bwMode="auto">
            <a:xfrm>
              <a:off x="1153" y="289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82" name="Rectangle 338"/>
            <p:cNvSpPr>
              <a:spLocks noChangeArrowheads="1"/>
            </p:cNvSpPr>
            <p:nvPr/>
          </p:nvSpPr>
          <p:spPr bwMode="auto">
            <a:xfrm>
              <a:off x="1288" y="289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83" name="Rectangle 339"/>
            <p:cNvSpPr>
              <a:spLocks noChangeArrowheads="1"/>
            </p:cNvSpPr>
            <p:nvPr/>
          </p:nvSpPr>
          <p:spPr bwMode="auto">
            <a:xfrm>
              <a:off x="1423" y="289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grpSp>
      <p:grpSp>
        <p:nvGrpSpPr>
          <p:cNvPr id="27" name="Group 606"/>
          <p:cNvGrpSpPr>
            <a:grpSpLocks/>
          </p:cNvGrpSpPr>
          <p:nvPr/>
        </p:nvGrpSpPr>
        <p:grpSpPr bwMode="auto">
          <a:xfrm>
            <a:off x="3226699" y="4314542"/>
            <a:ext cx="1719263" cy="858837"/>
            <a:chOff x="1750" y="2489"/>
            <a:chExt cx="1083" cy="541"/>
          </a:xfrm>
        </p:grpSpPr>
        <p:sp>
          <p:nvSpPr>
            <p:cNvPr id="518486" name="Rectangle 342"/>
            <p:cNvSpPr>
              <a:spLocks noChangeArrowheads="1"/>
            </p:cNvSpPr>
            <p:nvPr/>
          </p:nvSpPr>
          <p:spPr bwMode="auto">
            <a:xfrm>
              <a:off x="1750" y="248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87" name="Rectangle 343"/>
            <p:cNvSpPr>
              <a:spLocks noChangeArrowheads="1"/>
            </p:cNvSpPr>
            <p:nvPr/>
          </p:nvSpPr>
          <p:spPr bwMode="auto">
            <a:xfrm>
              <a:off x="1886" y="248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88" name="Rectangle 344"/>
            <p:cNvSpPr>
              <a:spLocks noChangeArrowheads="1"/>
            </p:cNvSpPr>
            <p:nvPr/>
          </p:nvSpPr>
          <p:spPr bwMode="auto">
            <a:xfrm>
              <a:off x="2021" y="248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89" name="Rectangle 345"/>
            <p:cNvSpPr>
              <a:spLocks noChangeArrowheads="1"/>
            </p:cNvSpPr>
            <p:nvPr/>
          </p:nvSpPr>
          <p:spPr bwMode="auto">
            <a:xfrm>
              <a:off x="2156" y="248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90" name="Rectangle 346"/>
            <p:cNvSpPr>
              <a:spLocks noChangeArrowheads="1"/>
            </p:cNvSpPr>
            <p:nvPr/>
          </p:nvSpPr>
          <p:spPr bwMode="auto">
            <a:xfrm>
              <a:off x="2292" y="248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91" name="Rectangle 347"/>
            <p:cNvSpPr>
              <a:spLocks noChangeArrowheads="1"/>
            </p:cNvSpPr>
            <p:nvPr/>
          </p:nvSpPr>
          <p:spPr bwMode="auto">
            <a:xfrm>
              <a:off x="2427" y="248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92" name="Rectangle 348"/>
            <p:cNvSpPr>
              <a:spLocks noChangeArrowheads="1"/>
            </p:cNvSpPr>
            <p:nvPr/>
          </p:nvSpPr>
          <p:spPr bwMode="auto">
            <a:xfrm>
              <a:off x="2562" y="248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93" name="Rectangle 349"/>
            <p:cNvSpPr>
              <a:spLocks noChangeArrowheads="1"/>
            </p:cNvSpPr>
            <p:nvPr/>
          </p:nvSpPr>
          <p:spPr bwMode="auto">
            <a:xfrm>
              <a:off x="2697" y="248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95" name="Rectangle 351"/>
            <p:cNvSpPr>
              <a:spLocks noChangeArrowheads="1"/>
            </p:cNvSpPr>
            <p:nvPr/>
          </p:nvSpPr>
          <p:spPr bwMode="auto">
            <a:xfrm>
              <a:off x="1750" y="262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96" name="Rectangle 352"/>
            <p:cNvSpPr>
              <a:spLocks noChangeArrowheads="1"/>
            </p:cNvSpPr>
            <p:nvPr/>
          </p:nvSpPr>
          <p:spPr bwMode="auto">
            <a:xfrm>
              <a:off x="1886" y="262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97" name="Rectangle 353"/>
            <p:cNvSpPr>
              <a:spLocks noChangeArrowheads="1"/>
            </p:cNvSpPr>
            <p:nvPr/>
          </p:nvSpPr>
          <p:spPr bwMode="auto">
            <a:xfrm>
              <a:off x="2021" y="262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98" name="Rectangle 354"/>
            <p:cNvSpPr>
              <a:spLocks noChangeArrowheads="1"/>
            </p:cNvSpPr>
            <p:nvPr/>
          </p:nvSpPr>
          <p:spPr bwMode="auto">
            <a:xfrm>
              <a:off x="2156" y="262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499" name="Rectangle 355"/>
            <p:cNvSpPr>
              <a:spLocks noChangeArrowheads="1"/>
            </p:cNvSpPr>
            <p:nvPr/>
          </p:nvSpPr>
          <p:spPr bwMode="auto">
            <a:xfrm>
              <a:off x="2292" y="262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00" name="Rectangle 356"/>
            <p:cNvSpPr>
              <a:spLocks noChangeArrowheads="1"/>
            </p:cNvSpPr>
            <p:nvPr/>
          </p:nvSpPr>
          <p:spPr bwMode="auto">
            <a:xfrm>
              <a:off x="2427" y="262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01" name="Rectangle 357"/>
            <p:cNvSpPr>
              <a:spLocks noChangeArrowheads="1"/>
            </p:cNvSpPr>
            <p:nvPr/>
          </p:nvSpPr>
          <p:spPr bwMode="auto">
            <a:xfrm>
              <a:off x="2562" y="262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02" name="Rectangle 358"/>
            <p:cNvSpPr>
              <a:spLocks noChangeArrowheads="1"/>
            </p:cNvSpPr>
            <p:nvPr/>
          </p:nvSpPr>
          <p:spPr bwMode="auto">
            <a:xfrm>
              <a:off x="2697" y="262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04" name="Rectangle 360"/>
            <p:cNvSpPr>
              <a:spLocks noChangeArrowheads="1"/>
            </p:cNvSpPr>
            <p:nvPr/>
          </p:nvSpPr>
          <p:spPr bwMode="auto">
            <a:xfrm>
              <a:off x="1750" y="275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05" name="Rectangle 361"/>
            <p:cNvSpPr>
              <a:spLocks noChangeArrowheads="1"/>
            </p:cNvSpPr>
            <p:nvPr/>
          </p:nvSpPr>
          <p:spPr bwMode="auto">
            <a:xfrm>
              <a:off x="1886" y="275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06" name="Rectangle 362"/>
            <p:cNvSpPr>
              <a:spLocks noChangeArrowheads="1"/>
            </p:cNvSpPr>
            <p:nvPr/>
          </p:nvSpPr>
          <p:spPr bwMode="auto">
            <a:xfrm>
              <a:off x="2021" y="275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07" name="Rectangle 363"/>
            <p:cNvSpPr>
              <a:spLocks noChangeArrowheads="1"/>
            </p:cNvSpPr>
            <p:nvPr/>
          </p:nvSpPr>
          <p:spPr bwMode="auto">
            <a:xfrm>
              <a:off x="2156" y="275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08" name="Rectangle 364"/>
            <p:cNvSpPr>
              <a:spLocks noChangeArrowheads="1"/>
            </p:cNvSpPr>
            <p:nvPr/>
          </p:nvSpPr>
          <p:spPr bwMode="auto">
            <a:xfrm>
              <a:off x="2292" y="275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09" name="Rectangle 365"/>
            <p:cNvSpPr>
              <a:spLocks noChangeArrowheads="1"/>
            </p:cNvSpPr>
            <p:nvPr/>
          </p:nvSpPr>
          <p:spPr bwMode="auto">
            <a:xfrm>
              <a:off x="2427" y="275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10" name="Rectangle 366"/>
            <p:cNvSpPr>
              <a:spLocks noChangeArrowheads="1"/>
            </p:cNvSpPr>
            <p:nvPr/>
          </p:nvSpPr>
          <p:spPr bwMode="auto">
            <a:xfrm>
              <a:off x="2562" y="275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11" name="Rectangle 367"/>
            <p:cNvSpPr>
              <a:spLocks noChangeArrowheads="1"/>
            </p:cNvSpPr>
            <p:nvPr/>
          </p:nvSpPr>
          <p:spPr bwMode="auto">
            <a:xfrm>
              <a:off x="2697" y="275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13" name="Rectangle 369"/>
            <p:cNvSpPr>
              <a:spLocks noChangeArrowheads="1"/>
            </p:cNvSpPr>
            <p:nvPr/>
          </p:nvSpPr>
          <p:spPr bwMode="auto">
            <a:xfrm>
              <a:off x="1750" y="289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14" name="Rectangle 370"/>
            <p:cNvSpPr>
              <a:spLocks noChangeArrowheads="1"/>
            </p:cNvSpPr>
            <p:nvPr/>
          </p:nvSpPr>
          <p:spPr bwMode="auto">
            <a:xfrm>
              <a:off x="1886" y="289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15" name="Rectangle 371"/>
            <p:cNvSpPr>
              <a:spLocks noChangeArrowheads="1"/>
            </p:cNvSpPr>
            <p:nvPr/>
          </p:nvSpPr>
          <p:spPr bwMode="auto">
            <a:xfrm>
              <a:off x="2021" y="289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16" name="Rectangle 372"/>
            <p:cNvSpPr>
              <a:spLocks noChangeArrowheads="1"/>
            </p:cNvSpPr>
            <p:nvPr/>
          </p:nvSpPr>
          <p:spPr bwMode="auto">
            <a:xfrm>
              <a:off x="2156" y="289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17" name="Rectangle 373"/>
            <p:cNvSpPr>
              <a:spLocks noChangeArrowheads="1"/>
            </p:cNvSpPr>
            <p:nvPr/>
          </p:nvSpPr>
          <p:spPr bwMode="auto">
            <a:xfrm>
              <a:off x="2292" y="289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18" name="Rectangle 374"/>
            <p:cNvSpPr>
              <a:spLocks noChangeArrowheads="1"/>
            </p:cNvSpPr>
            <p:nvPr/>
          </p:nvSpPr>
          <p:spPr bwMode="auto">
            <a:xfrm>
              <a:off x="2427" y="289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19" name="Rectangle 375"/>
            <p:cNvSpPr>
              <a:spLocks noChangeArrowheads="1"/>
            </p:cNvSpPr>
            <p:nvPr/>
          </p:nvSpPr>
          <p:spPr bwMode="auto">
            <a:xfrm>
              <a:off x="2562" y="289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20" name="Rectangle 376"/>
            <p:cNvSpPr>
              <a:spLocks noChangeArrowheads="1"/>
            </p:cNvSpPr>
            <p:nvPr/>
          </p:nvSpPr>
          <p:spPr bwMode="auto">
            <a:xfrm>
              <a:off x="2697" y="289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grpSp>
      <p:grpSp>
        <p:nvGrpSpPr>
          <p:cNvPr id="28" name="Group 608"/>
          <p:cNvGrpSpPr>
            <a:grpSpLocks/>
          </p:cNvGrpSpPr>
          <p:nvPr/>
        </p:nvGrpSpPr>
        <p:grpSpPr bwMode="auto">
          <a:xfrm>
            <a:off x="6959295" y="4314542"/>
            <a:ext cx="1719263" cy="858837"/>
            <a:chOff x="4300" y="2489"/>
            <a:chExt cx="1083" cy="541"/>
          </a:xfrm>
        </p:grpSpPr>
        <p:sp>
          <p:nvSpPr>
            <p:cNvPr id="518523" name="Rectangle 379"/>
            <p:cNvSpPr>
              <a:spLocks noChangeArrowheads="1"/>
            </p:cNvSpPr>
            <p:nvPr/>
          </p:nvSpPr>
          <p:spPr bwMode="auto">
            <a:xfrm>
              <a:off x="4300" y="248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24" name="Rectangle 380"/>
            <p:cNvSpPr>
              <a:spLocks noChangeArrowheads="1"/>
            </p:cNvSpPr>
            <p:nvPr/>
          </p:nvSpPr>
          <p:spPr bwMode="auto">
            <a:xfrm>
              <a:off x="4436" y="248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25" name="Rectangle 381"/>
            <p:cNvSpPr>
              <a:spLocks noChangeArrowheads="1"/>
            </p:cNvSpPr>
            <p:nvPr/>
          </p:nvSpPr>
          <p:spPr bwMode="auto">
            <a:xfrm>
              <a:off x="4571" y="248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26" name="Rectangle 382"/>
            <p:cNvSpPr>
              <a:spLocks noChangeArrowheads="1"/>
            </p:cNvSpPr>
            <p:nvPr/>
          </p:nvSpPr>
          <p:spPr bwMode="auto">
            <a:xfrm>
              <a:off x="4706" y="248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27" name="Rectangle 383"/>
            <p:cNvSpPr>
              <a:spLocks noChangeArrowheads="1"/>
            </p:cNvSpPr>
            <p:nvPr/>
          </p:nvSpPr>
          <p:spPr bwMode="auto">
            <a:xfrm>
              <a:off x="4842" y="248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28" name="Rectangle 384"/>
            <p:cNvSpPr>
              <a:spLocks noChangeArrowheads="1"/>
            </p:cNvSpPr>
            <p:nvPr/>
          </p:nvSpPr>
          <p:spPr bwMode="auto">
            <a:xfrm>
              <a:off x="4977" y="248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29" name="Rectangle 385"/>
            <p:cNvSpPr>
              <a:spLocks noChangeArrowheads="1"/>
            </p:cNvSpPr>
            <p:nvPr/>
          </p:nvSpPr>
          <p:spPr bwMode="auto">
            <a:xfrm>
              <a:off x="5112" y="248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30" name="Rectangle 386"/>
            <p:cNvSpPr>
              <a:spLocks noChangeArrowheads="1"/>
            </p:cNvSpPr>
            <p:nvPr/>
          </p:nvSpPr>
          <p:spPr bwMode="auto">
            <a:xfrm>
              <a:off x="5247" y="248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32" name="Rectangle 388"/>
            <p:cNvSpPr>
              <a:spLocks noChangeArrowheads="1"/>
            </p:cNvSpPr>
            <p:nvPr/>
          </p:nvSpPr>
          <p:spPr bwMode="auto">
            <a:xfrm>
              <a:off x="4300" y="262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33" name="Rectangle 389"/>
            <p:cNvSpPr>
              <a:spLocks noChangeArrowheads="1"/>
            </p:cNvSpPr>
            <p:nvPr/>
          </p:nvSpPr>
          <p:spPr bwMode="auto">
            <a:xfrm>
              <a:off x="4436" y="262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34" name="Rectangle 390"/>
            <p:cNvSpPr>
              <a:spLocks noChangeArrowheads="1"/>
            </p:cNvSpPr>
            <p:nvPr/>
          </p:nvSpPr>
          <p:spPr bwMode="auto">
            <a:xfrm>
              <a:off x="4571" y="262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35" name="Rectangle 391"/>
            <p:cNvSpPr>
              <a:spLocks noChangeArrowheads="1"/>
            </p:cNvSpPr>
            <p:nvPr/>
          </p:nvSpPr>
          <p:spPr bwMode="auto">
            <a:xfrm>
              <a:off x="4706" y="262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36" name="Rectangle 392"/>
            <p:cNvSpPr>
              <a:spLocks noChangeArrowheads="1"/>
            </p:cNvSpPr>
            <p:nvPr/>
          </p:nvSpPr>
          <p:spPr bwMode="auto">
            <a:xfrm>
              <a:off x="4842" y="262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37" name="Rectangle 393"/>
            <p:cNvSpPr>
              <a:spLocks noChangeArrowheads="1"/>
            </p:cNvSpPr>
            <p:nvPr/>
          </p:nvSpPr>
          <p:spPr bwMode="auto">
            <a:xfrm>
              <a:off x="4977" y="262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38" name="Rectangle 394"/>
            <p:cNvSpPr>
              <a:spLocks noChangeArrowheads="1"/>
            </p:cNvSpPr>
            <p:nvPr/>
          </p:nvSpPr>
          <p:spPr bwMode="auto">
            <a:xfrm>
              <a:off x="5112" y="262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39" name="Rectangle 395"/>
            <p:cNvSpPr>
              <a:spLocks noChangeArrowheads="1"/>
            </p:cNvSpPr>
            <p:nvPr/>
          </p:nvSpPr>
          <p:spPr bwMode="auto">
            <a:xfrm>
              <a:off x="5247" y="262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41" name="Rectangle 397"/>
            <p:cNvSpPr>
              <a:spLocks noChangeArrowheads="1"/>
            </p:cNvSpPr>
            <p:nvPr/>
          </p:nvSpPr>
          <p:spPr bwMode="auto">
            <a:xfrm>
              <a:off x="4300" y="275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42" name="Rectangle 398"/>
            <p:cNvSpPr>
              <a:spLocks noChangeArrowheads="1"/>
            </p:cNvSpPr>
            <p:nvPr/>
          </p:nvSpPr>
          <p:spPr bwMode="auto">
            <a:xfrm>
              <a:off x="4436" y="275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43" name="Rectangle 399"/>
            <p:cNvSpPr>
              <a:spLocks noChangeArrowheads="1"/>
            </p:cNvSpPr>
            <p:nvPr/>
          </p:nvSpPr>
          <p:spPr bwMode="auto">
            <a:xfrm>
              <a:off x="4571" y="275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44" name="Rectangle 400"/>
            <p:cNvSpPr>
              <a:spLocks noChangeArrowheads="1"/>
            </p:cNvSpPr>
            <p:nvPr/>
          </p:nvSpPr>
          <p:spPr bwMode="auto">
            <a:xfrm>
              <a:off x="4706" y="275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45" name="Rectangle 401"/>
            <p:cNvSpPr>
              <a:spLocks noChangeArrowheads="1"/>
            </p:cNvSpPr>
            <p:nvPr/>
          </p:nvSpPr>
          <p:spPr bwMode="auto">
            <a:xfrm>
              <a:off x="4842" y="275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46" name="Rectangle 402"/>
            <p:cNvSpPr>
              <a:spLocks noChangeArrowheads="1"/>
            </p:cNvSpPr>
            <p:nvPr/>
          </p:nvSpPr>
          <p:spPr bwMode="auto">
            <a:xfrm>
              <a:off x="4977" y="275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47" name="Rectangle 403"/>
            <p:cNvSpPr>
              <a:spLocks noChangeArrowheads="1"/>
            </p:cNvSpPr>
            <p:nvPr/>
          </p:nvSpPr>
          <p:spPr bwMode="auto">
            <a:xfrm>
              <a:off x="5112" y="275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48" name="Rectangle 404"/>
            <p:cNvSpPr>
              <a:spLocks noChangeArrowheads="1"/>
            </p:cNvSpPr>
            <p:nvPr/>
          </p:nvSpPr>
          <p:spPr bwMode="auto">
            <a:xfrm>
              <a:off x="5247" y="275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50" name="Rectangle 406"/>
            <p:cNvSpPr>
              <a:spLocks noChangeArrowheads="1"/>
            </p:cNvSpPr>
            <p:nvPr/>
          </p:nvSpPr>
          <p:spPr bwMode="auto">
            <a:xfrm>
              <a:off x="4300" y="289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51" name="Rectangle 407"/>
            <p:cNvSpPr>
              <a:spLocks noChangeArrowheads="1"/>
            </p:cNvSpPr>
            <p:nvPr/>
          </p:nvSpPr>
          <p:spPr bwMode="auto">
            <a:xfrm>
              <a:off x="4436" y="289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52" name="Rectangle 408"/>
            <p:cNvSpPr>
              <a:spLocks noChangeArrowheads="1"/>
            </p:cNvSpPr>
            <p:nvPr/>
          </p:nvSpPr>
          <p:spPr bwMode="auto">
            <a:xfrm>
              <a:off x="4571" y="289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53" name="Rectangle 409"/>
            <p:cNvSpPr>
              <a:spLocks noChangeArrowheads="1"/>
            </p:cNvSpPr>
            <p:nvPr/>
          </p:nvSpPr>
          <p:spPr bwMode="auto">
            <a:xfrm>
              <a:off x="4706" y="289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54" name="Rectangle 410"/>
            <p:cNvSpPr>
              <a:spLocks noChangeArrowheads="1"/>
            </p:cNvSpPr>
            <p:nvPr/>
          </p:nvSpPr>
          <p:spPr bwMode="auto">
            <a:xfrm>
              <a:off x="4842" y="289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55" name="Rectangle 411"/>
            <p:cNvSpPr>
              <a:spLocks noChangeArrowheads="1"/>
            </p:cNvSpPr>
            <p:nvPr/>
          </p:nvSpPr>
          <p:spPr bwMode="auto">
            <a:xfrm>
              <a:off x="4977" y="289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56" name="Rectangle 412"/>
            <p:cNvSpPr>
              <a:spLocks noChangeArrowheads="1"/>
            </p:cNvSpPr>
            <p:nvPr/>
          </p:nvSpPr>
          <p:spPr bwMode="auto">
            <a:xfrm>
              <a:off x="5112" y="289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57" name="Rectangle 413"/>
            <p:cNvSpPr>
              <a:spLocks noChangeArrowheads="1"/>
            </p:cNvSpPr>
            <p:nvPr/>
          </p:nvSpPr>
          <p:spPr bwMode="auto">
            <a:xfrm>
              <a:off x="5247" y="289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grpSp>
      <p:grpSp>
        <p:nvGrpSpPr>
          <p:cNvPr id="29" name="Group 607"/>
          <p:cNvGrpSpPr>
            <a:grpSpLocks/>
          </p:cNvGrpSpPr>
          <p:nvPr/>
        </p:nvGrpSpPr>
        <p:grpSpPr bwMode="auto">
          <a:xfrm>
            <a:off x="5092998" y="4314542"/>
            <a:ext cx="1719262" cy="858837"/>
            <a:chOff x="3025" y="2489"/>
            <a:chExt cx="1083" cy="541"/>
          </a:xfrm>
        </p:grpSpPr>
        <p:sp>
          <p:nvSpPr>
            <p:cNvPr id="518560" name="Rectangle 416"/>
            <p:cNvSpPr>
              <a:spLocks noChangeArrowheads="1"/>
            </p:cNvSpPr>
            <p:nvPr/>
          </p:nvSpPr>
          <p:spPr bwMode="auto">
            <a:xfrm>
              <a:off x="3025" y="248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61" name="Rectangle 417"/>
            <p:cNvSpPr>
              <a:spLocks noChangeArrowheads="1"/>
            </p:cNvSpPr>
            <p:nvPr/>
          </p:nvSpPr>
          <p:spPr bwMode="auto">
            <a:xfrm>
              <a:off x="3161" y="248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62" name="Rectangle 418"/>
            <p:cNvSpPr>
              <a:spLocks noChangeArrowheads="1"/>
            </p:cNvSpPr>
            <p:nvPr/>
          </p:nvSpPr>
          <p:spPr bwMode="auto">
            <a:xfrm>
              <a:off x="3296" y="248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63" name="Rectangle 419"/>
            <p:cNvSpPr>
              <a:spLocks noChangeArrowheads="1"/>
            </p:cNvSpPr>
            <p:nvPr/>
          </p:nvSpPr>
          <p:spPr bwMode="auto">
            <a:xfrm>
              <a:off x="3431" y="248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64" name="Rectangle 420"/>
            <p:cNvSpPr>
              <a:spLocks noChangeArrowheads="1"/>
            </p:cNvSpPr>
            <p:nvPr/>
          </p:nvSpPr>
          <p:spPr bwMode="auto">
            <a:xfrm>
              <a:off x="3567" y="248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65" name="Rectangle 421"/>
            <p:cNvSpPr>
              <a:spLocks noChangeArrowheads="1"/>
            </p:cNvSpPr>
            <p:nvPr/>
          </p:nvSpPr>
          <p:spPr bwMode="auto">
            <a:xfrm>
              <a:off x="3702" y="248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66" name="Rectangle 422"/>
            <p:cNvSpPr>
              <a:spLocks noChangeArrowheads="1"/>
            </p:cNvSpPr>
            <p:nvPr/>
          </p:nvSpPr>
          <p:spPr bwMode="auto">
            <a:xfrm>
              <a:off x="3837" y="248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67" name="Rectangle 423"/>
            <p:cNvSpPr>
              <a:spLocks noChangeArrowheads="1"/>
            </p:cNvSpPr>
            <p:nvPr/>
          </p:nvSpPr>
          <p:spPr bwMode="auto">
            <a:xfrm>
              <a:off x="3972" y="248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69" name="Rectangle 425"/>
            <p:cNvSpPr>
              <a:spLocks noChangeArrowheads="1"/>
            </p:cNvSpPr>
            <p:nvPr/>
          </p:nvSpPr>
          <p:spPr bwMode="auto">
            <a:xfrm>
              <a:off x="3025" y="262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70" name="Rectangle 426"/>
            <p:cNvSpPr>
              <a:spLocks noChangeArrowheads="1"/>
            </p:cNvSpPr>
            <p:nvPr/>
          </p:nvSpPr>
          <p:spPr bwMode="auto">
            <a:xfrm>
              <a:off x="3161" y="262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71" name="Rectangle 427"/>
            <p:cNvSpPr>
              <a:spLocks noChangeArrowheads="1"/>
            </p:cNvSpPr>
            <p:nvPr/>
          </p:nvSpPr>
          <p:spPr bwMode="auto">
            <a:xfrm>
              <a:off x="3296" y="262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72" name="Rectangle 428"/>
            <p:cNvSpPr>
              <a:spLocks noChangeArrowheads="1"/>
            </p:cNvSpPr>
            <p:nvPr/>
          </p:nvSpPr>
          <p:spPr bwMode="auto">
            <a:xfrm>
              <a:off x="3431" y="262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73" name="Rectangle 429"/>
            <p:cNvSpPr>
              <a:spLocks noChangeArrowheads="1"/>
            </p:cNvSpPr>
            <p:nvPr/>
          </p:nvSpPr>
          <p:spPr bwMode="auto">
            <a:xfrm>
              <a:off x="3567" y="262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74" name="Rectangle 430"/>
            <p:cNvSpPr>
              <a:spLocks noChangeArrowheads="1"/>
            </p:cNvSpPr>
            <p:nvPr/>
          </p:nvSpPr>
          <p:spPr bwMode="auto">
            <a:xfrm>
              <a:off x="3702" y="262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75" name="Rectangle 431"/>
            <p:cNvSpPr>
              <a:spLocks noChangeArrowheads="1"/>
            </p:cNvSpPr>
            <p:nvPr/>
          </p:nvSpPr>
          <p:spPr bwMode="auto">
            <a:xfrm>
              <a:off x="3837" y="262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76" name="Rectangle 432"/>
            <p:cNvSpPr>
              <a:spLocks noChangeArrowheads="1"/>
            </p:cNvSpPr>
            <p:nvPr/>
          </p:nvSpPr>
          <p:spPr bwMode="auto">
            <a:xfrm>
              <a:off x="3972" y="262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78" name="Rectangle 434"/>
            <p:cNvSpPr>
              <a:spLocks noChangeArrowheads="1"/>
            </p:cNvSpPr>
            <p:nvPr/>
          </p:nvSpPr>
          <p:spPr bwMode="auto">
            <a:xfrm>
              <a:off x="3025" y="275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79" name="Rectangle 435"/>
            <p:cNvSpPr>
              <a:spLocks noChangeArrowheads="1"/>
            </p:cNvSpPr>
            <p:nvPr/>
          </p:nvSpPr>
          <p:spPr bwMode="auto">
            <a:xfrm>
              <a:off x="3161" y="275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80" name="Rectangle 436"/>
            <p:cNvSpPr>
              <a:spLocks noChangeArrowheads="1"/>
            </p:cNvSpPr>
            <p:nvPr/>
          </p:nvSpPr>
          <p:spPr bwMode="auto">
            <a:xfrm>
              <a:off x="3296" y="275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81" name="Rectangle 437"/>
            <p:cNvSpPr>
              <a:spLocks noChangeArrowheads="1"/>
            </p:cNvSpPr>
            <p:nvPr/>
          </p:nvSpPr>
          <p:spPr bwMode="auto">
            <a:xfrm>
              <a:off x="3431" y="275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82" name="Rectangle 438"/>
            <p:cNvSpPr>
              <a:spLocks noChangeArrowheads="1"/>
            </p:cNvSpPr>
            <p:nvPr/>
          </p:nvSpPr>
          <p:spPr bwMode="auto">
            <a:xfrm>
              <a:off x="3567" y="275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83" name="Rectangle 439"/>
            <p:cNvSpPr>
              <a:spLocks noChangeArrowheads="1"/>
            </p:cNvSpPr>
            <p:nvPr/>
          </p:nvSpPr>
          <p:spPr bwMode="auto">
            <a:xfrm>
              <a:off x="3702" y="2759"/>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84" name="Rectangle 440"/>
            <p:cNvSpPr>
              <a:spLocks noChangeArrowheads="1"/>
            </p:cNvSpPr>
            <p:nvPr/>
          </p:nvSpPr>
          <p:spPr bwMode="auto">
            <a:xfrm>
              <a:off x="3837" y="275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85" name="Rectangle 441"/>
            <p:cNvSpPr>
              <a:spLocks noChangeArrowheads="1"/>
            </p:cNvSpPr>
            <p:nvPr/>
          </p:nvSpPr>
          <p:spPr bwMode="auto">
            <a:xfrm>
              <a:off x="3972" y="2759"/>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87" name="Rectangle 443"/>
            <p:cNvSpPr>
              <a:spLocks noChangeArrowheads="1"/>
            </p:cNvSpPr>
            <p:nvPr/>
          </p:nvSpPr>
          <p:spPr bwMode="auto">
            <a:xfrm>
              <a:off x="3025" y="289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88" name="Rectangle 444"/>
            <p:cNvSpPr>
              <a:spLocks noChangeArrowheads="1"/>
            </p:cNvSpPr>
            <p:nvPr/>
          </p:nvSpPr>
          <p:spPr bwMode="auto">
            <a:xfrm>
              <a:off x="3161" y="289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89" name="Rectangle 445"/>
            <p:cNvSpPr>
              <a:spLocks noChangeArrowheads="1"/>
            </p:cNvSpPr>
            <p:nvPr/>
          </p:nvSpPr>
          <p:spPr bwMode="auto">
            <a:xfrm>
              <a:off x="3296" y="289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90" name="Rectangle 446"/>
            <p:cNvSpPr>
              <a:spLocks noChangeArrowheads="1"/>
            </p:cNvSpPr>
            <p:nvPr/>
          </p:nvSpPr>
          <p:spPr bwMode="auto">
            <a:xfrm>
              <a:off x="3431" y="289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91" name="Rectangle 447"/>
            <p:cNvSpPr>
              <a:spLocks noChangeArrowheads="1"/>
            </p:cNvSpPr>
            <p:nvPr/>
          </p:nvSpPr>
          <p:spPr bwMode="auto">
            <a:xfrm>
              <a:off x="3567" y="289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92" name="Rectangle 448"/>
            <p:cNvSpPr>
              <a:spLocks noChangeArrowheads="1"/>
            </p:cNvSpPr>
            <p:nvPr/>
          </p:nvSpPr>
          <p:spPr bwMode="auto">
            <a:xfrm>
              <a:off x="3702" y="2894"/>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93" name="Rectangle 449"/>
            <p:cNvSpPr>
              <a:spLocks noChangeArrowheads="1"/>
            </p:cNvSpPr>
            <p:nvPr/>
          </p:nvSpPr>
          <p:spPr bwMode="auto">
            <a:xfrm>
              <a:off x="3837" y="289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94" name="Rectangle 450"/>
            <p:cNvSpPr>
              <a:spLocks noChangeArrowheads="1"/>
            </p:cNvSpPr>
            <p:nvPr/>
          </p:nvSpPr>
          <p:spPr bwMode="auto">
            <a:xfrm>
              <a:off x="3972" y="2894"/>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grpSp>
      <p:grpSp>
        <p:nvGrpSpPr>
          <p:cNvPr id="30" name="Group 611"/>
          <p:cNvGrpSpPr>
            <a:grpSpLocks/>
          </p:cNvGrpSpPr>
          <p:nvPr/>
        </p:nvGrpSpPr>
        <p:grpSpPr bwMode="auto">
          <a:xfrm>
            <a:off x="5092998" y="5319863"/>
            <a:ext cx="1719262" cy="858837"/>
            <a:chOff x="3025" y="3313"/>
            <a:chExt cx="1083" cy="541"/>
          </a:xfrm>
        </p:grpSpPr>
        <p:sp>
          <p:nvSpPr>
            <p:cNvPr id="518597" name="Rectangle 453"/>
            <p:cNvSpPr>
              <a:spLocks noChangeArrowheads="1"/>
            </p:cNvSpPr>
            <p:nvPr/>
          </p:nvSpPr>
          <p:spPr bwMode="auto">
            <a:xfrm>
              <a:off x="3025" y="331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98" name="Rectangle 454"/>
            <p:cNvSpPr>
              <a:spLocks noChangeArrowheads="1"/>
            </p:cNvSpPr>
            <p:nvPr/>
          </p:nvSpPr>
          <p:spPr bwMode="auto">
            <a:xfrm>
              <a:off x="3161" y="331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599" name="Rectangle 455"/>
            <p:cNvSpPr>
              <a:spLocks noChangeArrowheads="1"/>
            </p:cNvSpPr>
            <p:nvPr/>
          </p:nvSpPr>
          <p:spPr bwMode="auto">
            <a:xfrm>
              <a:off x="3296" y="331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00" name="Rectangle 456"/>
            <p:cNvSpPr>
              <a:spLocks noChangeArrowheads="1"/>
            </p:cNvSpPr>
            <p:nvPr/>
          </p:nvSpPr>
          <p:spPr bwMode="auto">
            <a:xfrm>
              <a:off x="3431" y="331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01" name="Rectangle 457"/>
            <p:cNvSpPr>
              <a:spLocks noChangeArrowheads="1"/>
            </p:cNvSpPr>
            <p:nvPr/>
          </p:nvSpPr>
          <p:spPr bwMode="auto">
            <a:xfrm>
              <a:off x="3567" y="331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02" name="Rectangle 458"/>
            <p:cNvSpPr>
              <a:spLocks noChangeArrowheads="1"/>
            </p:cNvSpPr>
            <p:nvPr/>
          </p:nvSpPr>
          <p:spPr bwMode="auto">
            <a:xfrm>
              <a:off x="3702" y="331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03" name="Rectangle 459"/>
            <p:cNvSpPr>
              <a:spLocks noChangeArrowheads="1"/>
            </p:cNvSpPr>
            <p:nvPr/>
          </p:nvSpPr>
          <p:spPr bwMode="auto">
            <a:xfrm>
              <a:off x="3837" y="331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04" name="Rectangle 460"/>
            <p:cNvSpPr>
              <a:spLocks noChangeArrowheads="1"/>
            </p:cNvSpPr>
            <p:nvPr/>
          </p:nvSpPr>
          <p:spPr bwMode="auto">
            <a:xfrm>
              <a:off x="3972" y="331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06" name="Rectangle 462"/>
            <p:cNvSpPr>
              <a:spLocks noChangeArrowheads="1"/>
            </p:cNvSpPr>
            <p:nvPr/>
          </p:nvSpPr>
          <p:spPr bwMode="auto">
            <a:xfrm>
              <a:off x="3025" y="344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07" name="Rectangle 463"/>
            <p:cNvSpPr>
              <a:spLocks noChangeArrowheads="1"/>
            </p:cNvSpPr>
            <p:nvPr/>
          </p:nvSpPr>
          <p:spPr bwMode="auto">
            <a:xfrm>
              <a:off x="3161" y="344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08" name="Rectangle 464"/>
            <p:cNvSpPr>
              <a:spLocks noChangeArrowheads="1"/>
            </p:cNvSpPr>
            <p:nvPr/>
          </p:nvSpPr>
          <p:spPr bwMode="auto">
            <a:xfrm>
              <a:off x="3296" y="344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09" name="Rectangle 465"/>
            <p:cNvSpPr>
              <a:spLocks noChangeArrowheads="1"/>
            </p:cNvSpPr>
            <p:nvPr/>
          </p:nvSpPr>
          <p:spPr bwMode="auto">
            <a:xfrm>
              <a:off x="3431" y="344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10" name="Rectangle 466"/>
            <p:cNvSpPr>
              <a:spLocks noChangeArrowheads="1"/>
            </p:cNvSpPr>
            <p:nvPr/>
          </p:nvSpPr>
          <p:spPr bwMode="auto">
            <a:xfrm>
              <a:off x="3567" y="344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11" name="Rectangle 467"/>
            <p:cNvSpPr>
              <a:spLocks noChangeArrowheads="1"/>
            </p:cNvSpPr>
            <p:nvPr/>
          </p:nvSpPr>
          <p:spPr bwMode="auto">
            <a:xfrm>
              <a:off x="3702" y="344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12" name="Rectangle 468"/>
            <p:cNvSpPr>
              <a:spLocks noChangeArrowheads="1"/>
            </p:cNvSpPr>
            <p:nvPr/>
          </p:nvSpPr>
          <p:spPr bwMode="auto">
            <a:xfrm>
              <a:off x="3837" y="344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13" name="Rectangle 469"/>
            <p:cNvSpPr>
              <a:spLocks noChangeArrowheads="1"/>
            </p:cNvSpPr>
            <p:nvPr/>
          </p:nvSpPr>
          <p:spPr bwMode="auto">
            <a:xfrm>
              <a:off x="3972" y="344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15" name="Rectangle 471"/>
            <p:cNvSpPr>
              <a:spLocks noChangeArrowheads="1"/>
            </p:cNvSpPr>
            <p:nvPr/>
          </p:nvSpPr>
          <p:spPr bwMode="auto">
            <a:xfrm>
              <a:off x="3025" y="358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16" name="Rectangle 472"/>
            <p:cNvSpPr>
              <a:spLocks noChangeArrowheads="1"/>
            </p:cNvSpPr>
            <p:nvPr/>
          </p:nvSpPr>
          <p:spPr bwMode="auto">
            <a:xfrm>
              <a:off x="3161" y="358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17" name="Rectangle 473"/>
            <p:cNvSpPr>
              <a:spLocks noChangeArrowheads="1"/>
            </p:cNvSpPr>
            <p:nvPr/>
          </p:nvSpPr>
          <p:spPr bwMode="auto">
            <a:xfrm>
              <a:off x="3296" y="358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18" name="Rectangle 474"/>
            <p:cNvSpPr>
              <a:spLocks noChangeArrowheads="1"/>
            </p:cNvSpPr>
            <p:nvPr/>
          </p:nvSpPr>
          <p:spPr bwMode="auto">
            <a:xfrm>
              <a:off x="3431" y="358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19" name="Rectangle 475"/>
            <p:cNvSpPr>
              <a:spLocks noChangeArrowheads="1"/>
            </p:cNvSpPr>
            <p:nvPr/>
          </p:nvSpPr>
          <p:spPr bwMode="auto">
            <a:xfrm>
              <a:off x="3567" y="358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20" name="Rectangle 476"/>
            <p:cNvSpPr>
              <a:spLocks noChangeArrowheads="1"/>
            </p:cNvSpPr>
            <p:nvPr/>
          </p:nvSpPr>
          <p:spPr bwMode="auto">
            <a:xfrm>
              <a:off x="3702" y="358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21" name="Rectangle 477"/>
            <p:cNvSpPr>
              <a:spLocks noChangeArrowheads="1"/>
            </p:cNvSpPr>
            <p:nvPr/>
          </p:nvSpPr>
          <p:spPr bwMode="auto">
            <a:xfrm>
              <a:off x="3837" y="358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22" name="Rectangle 478"/>
            <p:cNvSpPr>
              <a:spLocks noChangeArrowheads="1"/>
            </p:cNvSpPr>
            <p:nvPr/>
          </p:nvSpPr>
          <p:spPr bwMode="auto">
            <a:xfrm>
              <a:off x="3972" y="358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24" name="Rectangle 480"/>
            <p:cNvSpPr>
              <a:spLocks noChangeArrowheads="1"/>
            </p:cNvSpPr>
            <p:nvPr/>
          </p:nvSpPr>
          <p:spPr bwMode="auto">
            <a:xfrm>
              <a:off x="3025" y="371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25" name="Rectangle 481"/>
            <p:cNvSpPr>
              <a:spLocks noChangeArrowheads="1"/>
            </p:cNvSpPr>
            <p:nvPr/>
          </p:nvSpPr>
          <p:spPr bwMode="auto">
            <a:xfrm>
              <a:off x="3161" y="371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26" name="Rectangle 482"/>
            <p:cNvSpPr>
              <a:spLocks noChangeArrowheads="1"/>
            </p:cNvSpPr>
            <p:nvPr/>
          </p:nvSpPr>
          <p:spPr bwMode="auto">
            <a:xfrm>
              <a:off x="3296" y="371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27" name="Rectangle 483"/>
            <p:cNvSpPr>
              <a:spLocks noChangeArrowheads="1"/>
            </p:cNvSpPr>
            <p:nvPr/>
          </p:nvSpPr>
          <p:spPr bwMode="auto">
            <a:xfrm>
              <a:off x="3431" y="371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28" name="Rectangle 484"/>
            <p:cNvSpPr>
              <a:spLocks noChangeArrowheads="1"/>
            </p:cNvSpPr>
            <p:nvPr/>
          </p:nvSpPr>
          <p:spPr bwMode="auto">
            <a:xfrm>
              <a:off x="3567" y="371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29" name="Rectangle 485"/>
            <p:cNvSpPr>
              <a:spLocks noChangeArrowheads="1"/>
            </p:cNvSpPr>
            <p:nvPr/>
          </p:nvSpPr>
          <p:spPr bwMode="auto">
            <a:xfrm>
              <a:off x="3702" y="371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30" name="Rectangle 486"/>
            <p:cNvSpPr>
              <a:spLocks noChangeArrowheads="1"/>
            </p:cNvSpPr>
            <p:nvPr/>
          </p:nvSpPr>
          <p:spPr bwMode="auto">
            <a:xfrm>
              <a:off x="3837" y="371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31" name="Rectangle 487"/>
            <p:cNvSpPr>
              <a:spLocks noChangeArrowheads="1"/>
            </p:cNvSpPr>
            <p:nvPr/>
          </p:nvSpPr>
          <p:spPr bwMode="auto">
            <a:xfrm>
              <a:off x="3972" y="371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grpSp>
      <p:grpSp>
        <p:nvGrpSpPr>
          <p:cNvPr id="31" name="Group 610"/>
          <p:cNvGrpSpPr>
            <a:grpSpLocks/>
          </p:cNvGrpSpPr>
          <p:nvPr/>
        </p:nvGrpSpPr>
        <p:grpSpPr bwMode="auto">
          <a:xfrm>
            <a:off x="3226699" y="5319863"/>
            <a:ext cx="1719263" cy="858837"/>
            <a:chOff x="1750" y="3313"/>
            <a:chExt cx="1083" cy="541"/>
          </a:xfrm>
        </p:grpSpPr>
        <p:sp>
          <p:nvSpPr>
            <p:cNvPr id="518634" name="Rectangle 490"/>
            <p:cNvSpPr>
              <a:spLocks noChangeArrowheads="1"/>
            </p:cNvSpPr>
            <p:nvPr/>
          </p:nvSpPr>
          <p:spPr bwMode="auto">
            <a:xfrm>
              <a:off x="1750" y="331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35" name="Rectangle 491"/>
            <p:cNvSpPr>
              <a:spLocks noChangeArrowheads="1"/>
            </p:cNvSpPr>
            <p:nvPr/>
          </p:nvSpPr>
          <p:spPr bwMode="auto">
            <a:xfrm>
              <a:off x="1886" y="331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36" name="Rectangle 492"/>
            <p:cNvSpPr>
              <a:spLocks noChangeArrowheads="1"/>
            </p:cNvSpPr>
            <p:nvPr/>
          </p:nvSpPr>
          <p:spPr bwMode="auto">
            <a:xfrm>
              <a:off x="2021" y="331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37" name="Rectangle 493"/>
            <p:cNvSpPr>
              <a:spLocks noChangeArrowheads="1"/>
            </p:cNvSpPr>
            <p:nvPr/>
          </p:nvSpPr>
          <p:spPr bwMode="auto">
            <a:xfrm>
              <a:off x="2156" y="331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38" name="Rectangle 494"/>
            <p:cNvSpPr>
              <a:spLocks noChangeArrowheads="1"/>
            </p:cNvSpPr>
            <p:nvPr/>
          </p:nvSpPr>
          <p:spPr bwMode="auto">
            <a:xfrm>
              <a:off x="2292" y="331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39" name="Rectangle 495"/>
            <p:cNvSpPr>
              <a:spLocks noChangeArrowheads="1"/>
            </p:cNvSpPr>
            <p:nvPr/>
          </p:nvSpPr>
          <p:spPr bwMode="auto">
            <a:xfrm>
              <a:off x="2427" y="331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40" name="Rectangle 496"/>
            <p:cNvSpPr>
              <a:spLocks noChangeArrowheads="1"/>
            </p:cNvSpPr>
            <p:nvPr/>
          </p:nvSpPr>
          <p:spPr bwMode="auto">
            <a:xfrm>
              <a:off x="2562" y="331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41" name="Rectangle 497"/>
            <p:cNvSpPr>
              <a:spLocks noChangeArrowheads="1"/>
            </p:cNvSpPr>
            <p:nvPr/>
          </p:nvSpPr>
          <p:spPr bwMode="auto">
            <a:xfrm>
              <a:off x="2697" y="331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43" name="Rectangle 499"/>
            <p:cNvSpPr>
              <a:spLocks noChangeArrowheads="1"/>
            </p:cNvSpPr>
            <p:nvPr/>
          </p:nvSpPr>
          <p:spPr bwMode="auto">
            <a:xfrm>
              <a:off x="1750" y="344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44" name="Rectangle 500"/>
            <p:cNvSpPr>
              <a:spLocks noChangeArrowheads="1"/>
            </p:cNvSpPr>
            <p:nvPr/>
          </p:nvSpPr>
          <p:spPr bwMode="auto">
            <a:xfrm>
              <a:off x="1886" y="344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45" name="Rectangle 501"/>
            <p:cNvSpPr>
              <a:spLocks noChangeArrowheads="1"/>
            </p:cNvSpPr>
            <p:nvPr/>
          </p:nvSpPr>
          <p:spPr bwMode="auto">
            <a:xfrm>
              <a:off x="2021" y="344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46" name="Rectangle 502"/>
            <p:cNvSpPr>
              <a:spLocks noChangeArrowheads="1"/>
            </p:cNvSpPr>
            <p:nvPr/>
          </p:nvSpPr>
          <p:spPr bwMode="auto">
            <a:xfrm>
              <a:off x="2156" y="344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47" name="Rectangle 503"/>
            <p:cNvSpPr>
              <a:spLocks noChangeArrowheads="1"/>
            </p:cNvSpPr>
            <p:nvPr/>
          </p:nvSpPr>
          <p:spPr bwMode="auto">
            <a:xfrm>
              <a:off x="2292" y="344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48" name="Rectangle 504"/>
            <p:cNvSpPr>
              <a:spLocks noChangeArrowheads="1"/>
            </p:cNvSpPr>
            <p:nvPr/>
          </p:nvSpPr>
          <p:spPr bwMode="auto">
            <a:xfrm>
              <a:off x="2427" y="344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49" name="Rectangle 505"/>
            <p:cNvSpPr>
              <a:spLocks noChangeArrowheads="1"/>
            </p:cNvSpPr>
            <p:nvPr/>
          </p:nvSpPr>
          <p:spPr bwMode="auto">
            <a:xfrm>
              <a:off x="2562" y="344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50" name="Rectangle 506"/>
            <p:cNvSpPr>
              <a:spLocks noChangeArrowheads="1"/>
            </p:cNvSpPr>
            <p:nvPr/>
          </p:nvSpPr>
          <p:spPr bwMode="auto">
            <a:xfrm>
              <a:off x="2697" y="344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52" name="Rectangle 508"/>
            <p:cNvSpPr>
              <a:spLocks noChangeArrowheads="1"/>
            </p:cNvSpPr>
            <p:nvPr/>
          </p:nvSpPr>
          <p:spPr bwMode="auto">
            <a:xfrm>
              <a:off x="1750" y="358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53" name="Rectangle 509"/>
            <p:cNvSpPr>
              <a:spLocks noChangeArrowheads="1"/>
            </p:cNvSpPr>
            <p:nvPr/>
          </p:nvSpPr>
          <p:spPr bwMode="auto">
            <a:xfrm>
              <a:off x="1886" y="358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54" name="Rectangle 510"/>
            <p:cNvSpPr>
              <a:spLocks noChangeArrowheads="1"/>
            </p:cNvSpPr>
            <p:nvPr/>
          </p:nvSpPr>
          <p:spPr bwMode="auto">
            <a:xfrm>
              <a:off x="2021" y="358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55" name="Rectangle 511"/>
            <p:cNvSpPr>
              <a:spLocks noChangeArrowheads="1"/>
            </p:cNvSpPr>
            <p:nvPr/>
          </p:nvSpPr>
          <p:spPr bwMode="auto">
            <a:xfrm>
              <a:off x="2156" y="358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56" name="Rectangle 512"/>
            <p:cNvSpPr>
              <a:spLocks noChangeArrowheads="1"/>
            </p:cNvSpPr>
            <p:nvPr/>
          </p:nvSpPr>
          <p:spPr bwMode="auto">
            <a:xfrm>
              <a:off x="2292" y="358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57" name="Rectangle 513"/>
            <p:cNvSpPr>
              <a:spLocks noChangeArrowheads="1"/>
            </p:cNvSpPr>
            <p:nvPr/>
          </p:nvSpPr>
          <p:spPr bwMode="auto">
            <a:xfrm>
              <a:off x="2427" y="358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58" name="Rectangle 514"/>
            <p:cNvSpPr>
              <a:spLocks noChangeArrowheads="1"/>
            </p:cNvSpPr>
            <p:nvPr/>
          </p:nvSpPr>
          <p:spPr bwMode="auto">
            <a:xfrm>
              <a:off x="2562" y="358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59" name="Rectangle 515"/>
            <p:cNvSpPr>
              <a:spLocks noChangeArrowheads="1"/>
            </p:cNvSpPr>
            <p:nvPr/>
          </p:nvSpPr>
          <p:spPr bwMode="auto">
            <a:xfrm>
              <a:off x="2697" y="358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61" name="Rectangle 517"/>
            <p:cNvSpPr>
              <a:spLocks noChangeArrowheads="1"/>
            </p:cNvSpPr>
            <p:nvPr/>
          </p:nvSpPr>
          <p:spPr bwMode="auto">
            <a:xfrm>
              <a:off x="1750" y="371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62" name="Rectangle 518"/>
            <p:cNvSpPr>
              <a:spLocks noChangeArrowheads="1"/>
            </p:cNvSpPr>
            <p:nvPr/>
          </p:nvSpPr>
          <p:spPr bwMode="auto">
            <a:xfrm>
              <a:off x="1886" y="371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63" name="Rectangle 519"/>
            <p:cNvSpPr>
              <a:spLocks noChangeArrowheads="1"/>
            </p:cNvSpPr>
            <p:nvPr/>
          </p:nvSpPr>
          <p:spPr bwMode="auto">
            <a:xfrm>
              <a:off x="2021" y="371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64" name="Rectangle 520"/>
            <p:cNvSpPr>
              <a:spLocks noChangeArrowheads="1"/>
            </p:cNvSpPr>
            <p:nvPr/>
          </p:nvSpPr>
          <p:spPr bwMode="auto">
            <a:xfrm>
              <a:off x="2156" y="371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65" name="Rectangle 521"/>
            <p:cNvSpPr>
              <a:spLocks noChangeArrowheads="1"/>
            </p:cNvSpPr>
            <p:nvPr/>
          </p:nvSpPr>
          <p:spPr bwMode="auto">
            <a:xfrm>
              <a:off x="2292" y="371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66" name="Rectangle 522"/>
            <p:cNvSpPr>
              <a:spLocks noChangeArrowheads="1"/>
            </p:cNvSpPr>
            <p:nvPr/>
          </p:nvSpPr>
          <p:spPr bwMode="auto">
            <a:xfrm>
              <a:off x="2427" y="371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67" name="Rectangle 523"/>
            <p:cNvSpPr>
              <a:spLocks noChangeArrowheads="1"/>
            </p:cNvSpPr>
            <p:nvPr/>
          </p:nvSpPr>
          <p:spPr bwMode="auto">
            <a:xfrm>
              <a:off x="2562" y="371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68" name="Rectangle 524"/>
            <p:cNvSpPr>
              <a:spLocks noChangeArrowheads="1"/>
            </p:cNvSpPr>
            <p:nvPr/>
          </p:nvSpPr>
          <p:spPr bwMode="auto">
            <a:xfrm>
              <a:off x="2697" y="371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grpSp>
      <p:grpSp>
        <p:nvGrpSpPr>
          <p:cNvPr id="518144" name="Group 609"/>
          <p:cNvGrpSpPr>
            <a:grpSpLocks/>
          </p:cNvGrpSpPr>
          <p:nvPr/>
        </p:nvGrpSpPr>
        <p:grpSpPr bwMode="auto">
          <a:xfrm>
            <a:off x="1360400" y="5319863"/>
            <a:ext cx="1719263" cy="858837"/>
            <a:chOff x="476" y="3313"/>
            <a:chExt cx="1083" cy="541"/>
          </a:xfrm>
        </p:grpSpPr>
        <p:sp>
          <p:nvSpPr>
            <p:cNvPr id="518671" name="Rectangle 527"/>
            <p:cNvSpPr>
              <a:spLocks noChangeArrowheads="1"/>
            </p:cNvSpPr>
            <p:nvPr/>
          </p:nvSpPr>
          <p:spPr bwMode="auto">
            <a:xfrm>
              <a:off x="476" y="331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72" name="Rectangle 528"/>
            <p:cNvSpPr>
              <a:spLocks noChangeArrowheads="1"/>
            </p:cNvSpPr>
            <p:nvPr/>
          </p:nvSpPr>
          <p:spPr bwMode="auto">
            <a:xfrm>
              <a:off x="612" y="331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73" name="Rectangle 529"/>
            <p:cNvSpPr>
              <a:spLocks noChangeArrowheads="1"/>
            </p:cNvSpPr>
            <p:nvPr/>
          </p:nvSpPr>
          <p:spPr bwMode="auto">
            <a:xfrm>
              <a:off x="747" y="331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74" name="Rectangle 530"/>
            <p:cNvSpPr>
              <a:spLocks noChangeArrowheads="1"/>
            </p:cNvSpPr>
            <p:nvPr/>
          </p:nvSpPr>
          <p:spPr bwMode="auto">
            <a:xfrm>
              <a:off x="882" y="331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75" name="Rectangle 531"/>
            <p:cNvSpPr>
              <a:spLocks noChangeArrowheads="1"/>
            </p:cNvSpPr>
            <p:nvPr/>
          </p:nvSpPr>
          <p:spPr bwMode="auto">
            <a:xfrm>
              <a:off x="1018" y="331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76" name="Rectangle 532"/>
            <p:cNvSpPr>
              <a:spLocks noChangeArrowheads="1"/>
            </p:cNvSpPr>
            <p:nvPr/>
          </p:nvSpPr>
          <p:spPr bwMode="auto">
            <a:xfrm>
              <a:off x="1153" y="331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77" name="Rectangle 533"/>
            <p:cNvSpPr>
              <a:spLocks noChangeArrowheads="1"/>
            </p:cNvSpPr>
            <p:nvPr/>
          </p:nvSpPr>
          <p:spPr bwMode="auto">
            <a:xfrm>
              <a:off x="1288" y="331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78" name="Rectangle 534"/>
            <p:cNvSpPr>
              <a:spLocks noChangeArrowheads="1"/>
            </p:cNvSpPr>
            <p:nvPr/>
          </p:nvSpPr>
          <p:spPr bwMode="auto">
            <a:xfrm>
              <a:off x="1423" y="331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80" name="Rectangle 536"/>
            <p:cNvSpPr>
              <a:spLocks noChangeArrowheads="1"/>
            </p:cNvSpPr>
            <p:nvPr/>
          </p:nvSpPr>
          <p:spPr bwMode="auto">
            <a:xfrm>
              <a:off x="476" y="344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81" name="Rectangle 537"/>
            <p:cNvSpPr>
              <a:spLocks noChangeArrowheads="1"/>
            </p:cNvSpPr>
            <p:nvPr/>
          </p:nvSpPr>
          <p:spPr bwMode="auto">
            <a:xfrm>
              <a:off x="612" y="344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82" name="Rectangle 538"/>
            <p:cNvSpPr>
              <a:spLocks noChangeArrowheads="1"/>
            </p:cNvSpPr>
            <p:nvPr/>
          </p:nvSpPr>
          <p:spPr bwMode="auto">
            <a:xfrm>
              <a:off x="747" y="344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83" name="Rectangle 539"/>
            <p:cNvSpPr>
              <a:spLocks noChangeArrowheads="1"/>
            </p:cNvSpPr>
            <p:nvPr/>
          </p:nvSpPr>
          <p:spPr bwMode="auto">
            <a:xfrm>
              <a:off x="882" y="344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84" name="Rectangle 540"/>
            <p:cNvSpPr>
              <a:spLocks noChangeArrowheads="1"/>
            </p:cNvSpPr>
            <p:nvPr/>
          </p:nvSpPr>
          <p:spPr bwMode="auto">
            <a:xfrm>
              <a:off x="1018" y="344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85" name="Rectangle 541"/>
            <p:cNvSpPr>
              <a:spLocks noChangeArrowheads="1"/>
            </p:cNvSpPr>
            <p:nvPr/>
          </p:nvSpPr>
          <p:spPr bwMode="auto">
            <a:xfrm>
              <a:off x="1153" y="344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86" name="Rectangle 542"/>
            <p:cNvSpPr>
              <a:spLocks noChangeArrowheads="1"/>
            </p:cNvSpPr>
            <p:nvPr/>
          </p:nvSpPr>
          <p:spPr bwMode="auto">
            <a:xfrm>
              <a:off x="1288" y="344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87" name="Rectangle 543"/>
            <p:cNvSpPr>
              <a:spLocks noChangeArrowheads="1"/>
            </p:cNvSpPr>
            <p:nvPr/>
          </p:nvSpPr>
          <p:spPr bwMode="auto">
            <a:xfrm>
              <a:off x="1423" y="344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89" name="Rectangle 545"/>
            <p:cNvSpPr>
              <a:spLocks noChangeArrowheads="1"/>
            </p:cNvSpPr>
            <p:nvPr/>
          </p:nvSpPr>
          <p:spPr bwMode="auto">
            <a:xfrm>
              <a:off x="476" y="358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90" name="Rectangle 546"/>
            <p:cNvSpPr>
              <a:spLocks noChangeArrowheads="1"/>
            </p:cNvSpPr>
            <p:nvPr/>
          </p:nvSpPr>
          <p:spPr bwMode="auto">
            <a:xfrm>
              <a:off x="612" y="358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91" name="Rectangle 547"/>
            <p:cNvSpPr>
              <a:spLocks noChangeArrowheads="1"/>
            </p:cNvSpPr>
            <p:nvPr/>
          </p:nvSpPr>
          <p:spPr bwMode="auto">
            <a:xfrm>
              <a:off x="747" y="358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92" name="Rectangle 548"/>
            <p:cNvSpPr>
              <a:spLocks noChangeArrowheads="1"/>
            </p:cNvSpPr>
            <p:nvPr/>
          </p:nvSpPr>
          <p:spPr bwMode="auto">
            <a:xfrm>
              <a:off x="882" y="358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93" name="Rectangle 549"/>
            <p:cNvSpPr>
              <a:spLocks noChangeArrowheads="1"/>
            </p:cNvSpPr>
            <p:nvPr/>
          </p:nvSpPr>
          <p:spPr bwMode="auto">
            <a:xfrm>
              <a:off x="1018" y="358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94" name="Rectangle 550"/>
            <p:cNvSpPr>
              <a:spLocks noChangeArrowheads="1"/>
            </p:cNvSpPr>
            <p:nvPr/>
          </p:nvSpPr>
          <p:spPr bwMode="auto">
            <a:xfrm>
              <a:off x="1153" y="358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95" name="Rectangle 551"/>
            <p:cNvSpPr>
              <a:spLocks noChangeArrowheads="1"/>
            </p:cNvSpPr>
            <p:nvPr/>
          </p:nvSpPr>
          <p:spPr bwMode="auto">
            <a:xfrm>
              <a:off x="1288" y="358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96" name="Rectangle 552"/>
            <p:cNvSpPr>
              <a:spLocks noChangeArrowheads="1"/>
            </p:cNvSpPr>
            <p:nvPr/>
          </p:nvSpPr>
          <p:spPr bwMode="auto">
            <a:xfrm>
              <a:off x="1423" y="358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98" name="Rectangle 554"/>
            <p:cNvSpPr>
              <a:spLocks noChangeArrowheads="1"/>
            </p:cNvSpPr>
            <p:nvPr/>
          </p:nvSpPr>
          <p:spPr bwMode="auto">
            <a:xfrm>
              <a:off x="476" y="371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699" name="Rectangle 555"/>
            <p:cNvSpPr>
              <a:spLocks noChangeArrowheads="1"/>
            </p:cNvSpPr>
            <p:nvPr/>
          </p:nvSpPr>
          <p:spPr bwMode="auto">
            <a:xfrm>
              <a:off x="612" y="371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00" name="Rectangle 556"/>
            <p:cNvSpPr>
              <a:spLocks noChangeArrowheads="1"/>
            </p:cNvSpPr>
            <p:nvPr/>
          </p:nvSpPr>
          <p:spPr bwMode="auto">
            <a:xfrm>
              <a:off x="747" y="371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01" name="Rectangle 557"/>
            <p:cNvSpPr>
              <a:spLocks noChangeArrowheads="1"/>
            </p:cNvSpPr>
            <p:nvPr/>
          </p:nvSpPr>
          <p:spPr bwMode="auto">
            <a:xfrm>
              <a:off x="882" y="371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02" name="Rectangle 558"/>
            <p:cNvSpPr>
              <a:spLocks noChangeArrowheads="1"/>
            </p:cNvSpPr>
            <p:nvPr/>
          </p:nvSpPr>
          <p:spPr bwMode="auto">
            <a:xfrm>
              <a:off x="1018" y="371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03" name="Rectangle 559"/>
            <p:cNvSpPr>
              <a:spLocks noChangeArrowheads="1"/>
            </p:cNvSpPr>
            <p:nvPr/>
          </p:nvSpPr>
          <p:spPr bwMode="auto">
            <a:xfrm>
              <a:off x="1153" y="371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04" name="Rectangle 560"/>
            <p:cNvSpPr>
              <a:spLocks noChangeArrowheads="1"/>
            </p:cNvSpPr>
            <p:nvPr/>
          </p:nvSpPr>
          <p:spPr bwMode="auto">
            <a:xfrm>
              <a:off x="1288" y="371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05" name="Rectangle 561"/>
            <p:cNvSpPr>
              <a:spLocks noChangeArrowheads="1"/>
            </p:cNvSpPr>
            <p:nvPr/>
          </p:nvSpPr>
          <p:spPr bwMode="auto">
            <a:xfrm>
              <a:off x="1423" y="371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grpSp>
      <p:grpSp>
        <p:nvGrpSpPr>
          <p:cNvPr id="518145" name="Group 612"/>
          <p:cNvGrpSpPr>
            <a:grpSpLocks/>
          </p:cNvGrpSpPr>
          <p:nvPr/>
        </p:nvGrpSpPr>
        <p:grpSpPr bwMode="auto">
          <a:xfrm>
            <a:off x="6959295" y="5319863"/>
            <a:ext cx="1719263" cy="858837"/>
            <a:chOff x="4300" y="3313"/>
            <a:chExt cx="1083" cy="541"/>
          </a:xfrm>
        </p:grpSpPr>
        <p:sp>
          <p:nvSpPr>
            <p:cNvPr id="518708" name="Rectangle 564"/>
            <p:cNvSpPr>
              <a:spLocks noChangeArrowheads="1"/>
            </p:cNvSpPr>
            <p:nvPr/>
          </p:nvSpPr>
          <p:spPr bwMode="auto">
            <a:xfrm>
              <a:off x="4300" y="331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09" name="Rectangle 565"/>
            <p:cNvSpPr>
              <a:spLocks noChangeArrowheads="1"/>
            </p:cNvSpPr>
            <p:nvPr/>
          </p:nvSpPr>
          <p:spPr bwMode="auto">
            <a:xfrm>
              <a:off x="4436" y="331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10" name="Rectangle 566"/>
            <p:cNvSpPr>
              <a:spLocks noChangeArrowheads="1"/>
            </p:cNvSpPr>
            <p:nvPr/>
          </p:nvSpPr>
          <p:spPr bwMode="auto">
            <a:xfrm>
              <a:off x="4571" y="331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11" name="Rectangle 567"/>
            <p:cNvSpPr>
              <a:spLocks noChangeArrowheads="1"/>
            </p:cNvSpPr>
            <p:nvPr/>
          </p:nvSpPr>
          <p:spPr bwMode="auto">
            <a:xfrm>
              <a:off x="4706" y="331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12" name="Rectangle 568"/>
            <p:cNvSpPr>
              <a:spLocks noChangeArrowheads="1"/>
            </p:cNvSpPr>
            <p:nvPr/>
          </p:nvSpPr>
          <p:spPr bwMode="auto">
            <a:xfrm>
              <a:off x="4842" y="331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13" name="Rectangle 569"/>
            <p:cNvSpPr>
              <a:spLocks noChangeArrowheads="1"/>
            </p:cNvSpPr>
            <p:nvPr/>
          </p:nvSpPr>
          <p:spPr bwMode="auto">
            <a:xfrm>
              <a:off x="4977" y="331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14" name="Rectangle 570"/>
            <p:cNvSpPr>
              <a:spLocks noChangeArrowheads="1"/>
            </p:cNvSpPr>
            <p:nvPr/>
          </p:nvSpPr>
          <p:spPr bwMode="auto">
            <a:xfrm>
              <a:off x="5112" y="331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15" name="Rectangle 571"/>
            <p:cNvSpPr>
              <a:spLocks noChangeArrowheads="1"/>
            </p:cNvSpPr>
            <p:nvPr/>
          </p:nvSpPr>
          <p:spPr bwMode="auto">
            <a:xfrm>
              <a:off x="5247" y="331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17" name="Rectangle 573"/>
            <p:cNvSpPr>
              <a:spLocks noChangeArrowheads="1"/>
            </p:cNvSpPr>
            <p:nvPr/>
          </p:nvSpPr>
          <p:spPr bwMode="auto">
            <a:xfrm>
              <a:off x="4300" y="344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18" name="Rectangle 574"/>
            <p:cNvSpPr>
              <a:spLocks noChangeArrowheads="1"/>
            </p:cNvSpPr>
            <p:nvPr/>
          </p:nvSpPr>
          <p:spPr bwMode="auto">
            <a:xfrm>
              <a:off x="4436" y="344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19" name="Rectangle 575"/>
            <p:cNvSpPr>
              <a:spLocks noChangeArrowheads="1"/>
            </p:cNvSpPr>
            <p:nvPr/>
          </p:nvSpPr>
          <p:spPr bwMode="auto">
            <a:xfrm>
              <a:off x="4571" y="344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20" name="Rectangle 576"/>
            <p:cNvSpPr>
              <a:spLocks noChangeArrowheads="1"/>
            </p:cNvSpPr>
            <p:nvPr/>
          </p:nvSpPr>
          <p:spPr bwMode="auto">
            <a:xfrm>
              <a:off x="4706" y="344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21" name="Rectangle 577"/>
            <p:cNvSpPr>
              <a:spLocks noChangeArrowheads="1"/>
            </p:cNvSpPr>
            <p:nvPr/>
          </p:nvSpPr>
          <p:spPr bwMode="auto">
            <a:xfrm>
              <a:off x="4842" y="344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22" name="Rectangle 578"/>
            <p:cNvSpPr>
              <a:spLocks noChangeArrowheads="1"/>
            </p:cNvSpPr>
            <p:nvPr/>
          </p:nvSpPr>
          <p:spPr bwMode="auto">
            <a:xfrm>
              <a:off x="4977" y="344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23" name="Rectangle 579"/>
            <p:cNvSpPr>
              <a:spLocks noChangeArrowheads="1"/>
            </p:cNvSpPr>
            <p:nvPr/>
          </p:nvSpPr>
          <p:spPr bwMode="auto">
            <a:xfrm>
              <a:off x="5112" y="344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24" name="Rectangle 580"/>
            <p:cNvSpPr>
              <a:spLocks noChangeArrowheads="1"/>
            </p:cNvSpPr>
            <p:nvPr/>
          </p:nvSpPr>
          <p:spPr bwMode="auto">
            <a:xfrm>
              <a:off x="5247" y="344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26" name="Rectangle 582"/>
            <p:cNvSpPr>
              <a:spLocks noChangeArrowheads="1"/>
            </p:cNvSpPr>
            <p:nvPr/>
          </p:nvSpPr>
          <p:spPr bwMode="auto">
            <a:xfrm>
              <a:off x="4300" y="358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27" name="Rectangle 583"/>
            <p:cNvSpPr>
              <a:spLocks noChangeArrowheads="1"/>
            </p:cNvSpPr>
            <p:nvPr/>
          </p:nvSpPr>
          <p:spPr bwMode="auto">
            <a:xfrm>
              <a:off x="4436" y="358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28" name="Rectangle 584"/>
            <p:cNvSpPr>
              <a:spLocks noChangeArrowheads="1"/>
            </p:cNvSpPr>
            <p:nvPr/>
          </p:nvSpPr>
          <p:spPr bwMode="auto">
            <a:xfrm>
              <a:off x="4571" y="358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29" name="Rectangle 585"/>
            <p:cNvSpPr>
              <a:spLocks noChangeArrowheads="1"/>
            </p:cNvSpPr>
            <p:nvPr/>
          </p:nvSpPr>
          <p:spPr bwMode="auto">
            <a:xfrm>
              <a:off x="4706" y="358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30" name="Rectangle 586"/>
            <p:cNvSpPr>
              <a:spLocks noChangeArrowheads="1"/>
            </p:cNvSpPr>
            <p:nvPr/>
          </p:nvSpPr>
          <p:spPr bwMode="auto">
            <a:xfrm>
              <a:off x="4842" y="358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31" name="Rectangle 587"/>
            <p:cNvSpPr>
              <a:spLocks noChangeArrowheads="1"/>
            </p:cNvSpPr>
            <p:nvPr/>
          </p:nvSpPr>
          <p:spPr bwMode="auto">
            <a:xfrm>
              <a:off x="4977" y="358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32" name="Rectangle 588"/>
            <p:cNvSpPr>
              <a:spLocks noChangeArrowheads="1"/>
            </p:cNvSpPr>
            <p:nvPr/>
          </p:nvSpPr>
          <p:spPr bwMode="auto">
            <a:xfrm>
              <a:off x="5112" y="3583"/>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33" name="Rectangle 589"/>
            <p:cNvSpPr>
              <a:spLocks noChangeArrowheads="1"/>
            </p:cNvSpPr>
            <p:nvPr/>
          </p:nvSpPr>
          <p:spPr bwMode="auto">
            <a:xfrm>
              <a:off x="5247" y="3583"/>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35" name="Rectangle 591"/>
            <p:cNvSpPr>
              <a:spLocks noChangeArrowheads="1"/>
            </p:cNvSpPr>
            <p:nvPr/>
          </p:nvSpPr>
          <p:spPr bwMode="auto">
            <a:xfrm>
              <a:off x="4300" y="371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36" name="Rectangle 592"/>
            <p:cNvSpPr>
              <a:spLocks noChangeArrowheads="1"/>
            </p:cNvSpPr>
            <p:nvPr/>
          </p:nvSpPr>
          <p:spPr bwMode="auto">
            <a:xfrm>
              <a:off x="4436" y="371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37" name="Rectangle 593"/>
            <p:cNvSpPr>
              <a:spLocks noChangeArrowheads="1"/>
            </p:cNvSpPr>
            <p:nvPr/>
          </p:nvSpPr>
          <p:spPr bwMode="auto">
            <a:xfrm>
              <a:off x="4571" y="371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38" name="Rectangle 594"/>
            <p:cNvSpPr>
              <a:spLocks noChangeArrowheads="1"/>
            </p:cNvSpPr>
            <p:nvPr/>
          </p:nvSpPr>
          <p:spPr bwMode="auto">
            <a:xfrm>
              <a:off x="4706" y="371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39" name="Rectangle 595"/>
            <p:cNvSpPr>
              <a:spLocks noChangeArrowheads="1"/>
            </p:cNvSpPr>
            <p:nvPr/>
          </p:nvSpPr>
          <p:spPr bwMode="auto">
            <a:xfrm>
              <a:off x="4842" y="371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40" name="Rectangle 596"/>
            <p:cNvSpPr>
              <a:spLocks noChangeArrowheads="1"/>
            </p:cNvSpPr>
            <p:nvPr/>
          </p:nvSpPr>
          <p:spPr bwMode="auto">
            <a:xfrm>
              <a:off x="4977" y="371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41" name="Rectangle 597"/>
            <p:cNvSpPr>
              <a:spLocks noChangeArrowheads="1"/>
            </p:cNvSpPr>
            <p:nvPr/>
          </p:nvSpPr>
          <p:spPr bwMode="auto">
            <a:xfrm>
              <a:off x="5112" y="3718"/>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18742" name="Rectangle 598"/>
            <p:cNvSpPr>
              <a:spLocks noChangeArrowheads="1"/>
            </p:cNvSpPr>
            <p:nvPr/>
          </p:nvSpPr>
          <p:spPr bwMode="auto">
            <a:xfrm>
              <a:off x="5247" y="3718"/>
              <a:ext cx="136" cy="136"/>
            </a:xfrm>
            <a:prstGeom prst="rect">
              <a:avLst/>
            </a:prstGeom>
            <a:solidFill>
              <a:srgbClr val="FFFFF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grpSp>
      <p:grpSp>
        <p:nvGrpSpPr>
          <p:cNvPr id="552" name="Group 604"/>
          <p:cNvGrpSpPr>
            <a:grpSpLocks/>
          </p:cNvGrpSpPr>
          <p:nvPr/>
        </p:nvGrpSpPr>
        <p:grpSpPr bwMode="auto">
          <a:xfrm>
            <a:off x="6967537" y="2306355"/>
            <a:ext cx="1719263" cy="858837"/>
            <a:chOff x="4300" y="1665"/>
            <a:chExt cx="1083" cy="541"/>
          </a:xfrm>
        </p:grpSpPr>
        <p:sp>
          <p:nvSpPr>
            <p:cNvPr id="553" name="Rectangle 268"/>
            <p:cNvSpPr>
              <a:spLocks noChangeArrowheads="1"/>
            </p:cNvSpPr>
            <p:nvPr/>
          </p:nvSpPr>
          <p:spPr bwMode="auto">
            <a:xfrm>
              <a:off x="4300"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54" name="Rectangle 269"/>
            <p:cNvSpPr>
              <a:spLocks noChangeArrowheads="1"/>
            </p:cNvSpPr>
            <p:nvPr/>
          </p:nvSpPr>
          <p:spPr bwMode="auto">
            <a:xfrm>
              <a:off x="4436"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55" name="Rectangle 270"/>
            <p:cNvSpPr>
              <a:spLocks noChangeArrowheads="1"/>
            </p:cNvSpPr>
            <p:nvPr/>
          </p:nvSpPr>
          <p:spPr bwMode="auto">
            <a:xfrm>
              <a:off x="4571"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56" name="Rectangle 271"/>
            <p:cNvSpPr>
              <a:spLocks noChangeArrowheads="1"/>
            </p:cNvSpPr>
            <p:nvPr/>
          </p:nvSpPr>
          <p:spPr bwMode="auto">
            <a:xfrm>
              <a:off x="4706"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57" name="Rectangle 272"/>
            <p:cNvSpPr>
              <a:spLocks noChangeArrowheads="1"/>
            </p:cNvSpPr>
            <p:nvPr/>
          </p:nvSpPr>
          <p:spPr bwMode="auto">
            <a:xfrm>
              <a:off x="4842"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58" name="Rectangle 273"/>
            <p:cNvSpPr>
              <a:spLocks noChangeArrowheads="1"/>
            </p:cNvSpPr>
            <p:nvPr/>
          </p:nvSpPr>
          <p:spPr bwMode="auto">
            <a:xfrm>
              <a:off x="4977"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59" name="Rectangle 274"/>
            <p:cNvSpPr>
              <a:spLocks noChangeArrowheads="1"/>
            </p:cNvSpPr>
            <p:nvPr/>
          </p:nvSpPr>
          <p:spPr bwMode="auto">
            <a:xfrm>
              <a:off x="5112"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60" name="Rectangle 275"/>
            <p:cNvSpPr>
              <a:spLocks noChangeArrowheads="1"/>
            </p:cNvSpPr>
            <p:nvPr/>
          </p:nvSpPr>
          <p:spPr bwMode="auto">
            <a:xfrm>
              <a:off x="5247"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61" name="Rectangle 277"/>
            <p:cNvSpPr>
              <a:spLocks noChangeArrowheads="1"/>
            </p:cNvSpPr>
            <p:nvPr/>
          </p:nvSpPr>
          <p:spPr bwMode="auto">
            <a:xfrm>
              <a:off x="4300"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62" name="Rectangle 278"/>
            <p:cNvSpPr>
              <a:spLocks noChangeArrowheads="1"/>
            </p:cNvSpPr>
            <p:nvPr/>
          </p:nvSpPr>
          <p:spPr bwMode="auto">
            <a:xfrm>
              <a:off x="4436"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63" name="Rectangle 279"/>
            <p:cNvSpPr>
              <a:spLocks noChangeArrowheads="1"/>
            </p:cNvSpPr>
            <p:nvPr/>
          </p:nvSpPr>
          <p:spPr bwMode="auto">
            <a:xfrm>
              <a:off x="4571"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64" name="Rectangle 280"/>
            <p:cNvSpPr>
              <a:spLocks noChangeArrowheads="1"/>
            </p:cNvSpPr>
            <p:nvPr/>
          </p:nvSpPr>
          <p:spPr bwMode="auto">
            <a:xfrm>
              <a:off x="4706"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65" name="Rectangle 281"/>
            <p:cNvSpPr>
              <a:spLocks noChangeArrowheads="1"/>
            </p:cNvSpPr>
            <p:nvPr/>
          </p:nvSpPr>
          <p:spPr bwMode="auto">
            <a:xfrm>
              <a:off x="4842"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66" name="Rectangle 282"/>
            <p:cNvSpPr>
              <a:spLocks noChangeArrowheads="1"/>
            </p:cNvSpPr>
            <p:nvPr/>
          </p:nvSpPr>
          <p:spPr bwMode="auto">
            <a:xfrm>
              <a:off x="4977"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67" name="Rectangle 283"/>
            <p:cNvSpPr>
              <a:spLocks noChangeArrowheads="1"/>
            </p:cNvSpPr>
            <p:nvPr/>
          </p:nvSpPr>
          <p:spPr bwMode="auto">
            <a:xfrm>
              <a:off x="5112"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68" name="Rectangle 284"/>
            <p:cNvSpPr>
              <a:spLocks noChangeArrowheads="1"/>
            </p:cNvSpPr>
            <p:nvPr/>
          </p:nvSpPr>
          <p:spPr bwMode="auto">
            <a:xfrm>
              <a:off x="5247"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69" name="Rectangle 286"/>
            <p:cNvSpPr>
              <a:spLocks noChangeArrowheads="1"/>
            </p:cNvSpPr>
            <p:nvPr/>
          </p:nvSpPr>
          <p:spPr bwMode="auto">
            <a:xfrm>
              <a:off x="4300"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70" name="Rectangle 287"/>
            <p:cNvSpPr>
              <a:spLocks noChangeArrowheads="1"/>
            </p:cNvSpPr>
            <p:nvPr/>
          </p:nvSpPr>
          <p:spPr bwMode="auto">
            <a:xfrm>
              <a:off x="4436"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71" name="Rectangle 288"/>
            <p:cNvSpPr>
              <a:spLocks noChangeArrowheads="1"/>
            </p:cNvSpPr>
            <p:nvPr/>
          </p:nvSpPr>
          <p:spPr bwMode="auto">
            <a:xfrm>
              <a:off x="4571"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72" name="Rectangle 289"/>
            <p:cNvSpPr>
              <a:spLocks noChangeArrowheads="1"/>
            </p:cNvSpPr>
            <p:nvPr/>
          </p:nvSpPr>
          <p:spPr bwMode="auto">
            <a:xfrm>
              <a:off x="4706"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73" name="Rectangle 290"/>
            <p:cNvSpPr>
              <a:spLocks noChangeArrowheads="1"/>
            </p:cNvSpPr>
            <p:nvPr/>
          </p:nvSpPr>
          <p:spPr bwMode="auto">
            <a:xfrm>
              <a:off x="4842"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74" name="Rectangle 291"/>
            <p:cNvSpPr>
              <a:spLocks noChangeArrowheads="1"/>
            </p:cNvSpPr>
            <p:nvPr/>
          </p:nvSpPr>
          <p:spPr bwMode="auto">
            <a:xfrm>
              <a:off x="4977"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75" name="Rectangle 292"/>
            <p:cNvSpPr>
              <a:spLocks noChangeArrowheads="1"/>
            </p:cNvSpPr>
            <p:nvPr/>
          </p:nvSpPr>
          <p:spPr bwMode="auto">
            <a:xfrm>
              <a:off x="5112"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76" name="Rectangle 293"/>
            <p:cNvSpPr>
              <a:spLocks noChangeArrowheads="1"/>
            </p:cNvSpPr>
            <p:nvPr/>
          </p:nvSpPr>
          <p:spPr bwMode="auto">
            <a:xfrm>
              <a:off x="5247"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77" name="Rectangle 295"/>
            <p:cNvSpPr>
              <a:spLocks noChangeArrowheads="1"/>
            </p:cNvSpPr>
            <p:nvPr/>
          </p:nvSpPr>
          <p:spPr bwMode="auto">
            <a:xfrm>
              <a:off x="4300"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78" name="Rectangle 296"/>
            <p:cNvSpPr>
              <a:spLocks noChangeArrowheads="1"/>
            </p:cNvSpPr>
            <p:nvPr/>
          </p:nvSpPr>
          <p:spPr bwMode="auto">
            <a:xfrm>
              <a:off x="4436"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79" name="Rectangle 297"/>
            <p:cNvSpPr>
              <a:spLocks noChangeArrowheads="1"/>
            </p:cNvSpPr>
            <p:nvPr/>
          </p:nvSpPr>
          <p:spPr bwMode="auto">
            <a:xfrm>
              <a:off x="4571"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80" name="Rectangle 298"/>
            <p:cNvSpPr>
              <a:spLocks noChangeArrowheads="1"/>
            </p:cNvSpPr>
            <p:nvPr/>
          </p:nvSpPr>
          <p:spPr bwMode="auto">
            <a:xfrm>
              <a:off x="4706"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81" name="Rectangle 299"/>
            <p:cNvSpPr>
              <a:spLocks noChangeArrowheads="1"/>
            </p:cNvSpPr>
            <p:nvPr/>
          </p:nvSpPr>
          <p:spPr bwMode="auto">
            <a:xfrm>
              <a:off x="4842"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82" name="Rectangle 300"/>
            <p:cNvSpPr>
              <a:spLocks noChangeArrowheads="1"/>
            </p:cNvSpPr>
            <p:nvPr/>
          </p:nvSpPr>
          <p:spPr bwMode="auto">
            <a:xfrm>
              <a:off x="4977"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83" name="Rectangle 301"/>
            <p:cNvSpPr>
              <a:spLocks noChangeArrowheads="1"/>
            </p:cNvSpPr>
            <p:nvPr/>
          </p:nvSpPr>
          <p:spPr bwMode="auto">
            <a:xfrm>
              <a:off x="5112"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84" name="Rectangle 302"/>
            <p:cNvSpPr>
              <a:spLocks noChangeArrowheads="1"/>
            </p:cNvSpPr>
            <p:nvPr/>
          </p:nvSpPr>
          <p:spPr bwMode="auto">
            <a:xfrm>
              <a:off x="5247"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grpSp>
      <p:grpSp>
        <p:nvGrpSpPr>
          <p:cNvPr id="585" name="Group 604"/>
          <p:cNvGrpSpPr>
            <a:grpSpLocks/>
          </p:cNvGrpSpPr>
          <p:nvPr/>
        </p:nvGrpSpPr>
        <p:grpSpPr bwMode="auto">
          <a:xfrm>
            <a:off x="3227492" y="2307148"/>
            <a:ext cx="1719263" cy="858837"/>
            <a:chOff x="4300" y="1665"/>
            <a:chExt cx="1083" cy="541"/>
          </a:xfrm>
        </p:grpSpPr>
        <p:sp>
          <p:nvSpPr>
            <p:cNvPr id="586" name="Rectangle 268"/>
            <p:cNvSpPr>
              <a:spLocks noChangeArrowheads="1"/>
            </p:cNvSpPr>
            <p:nvPr/>
          </p:nvSpPr>
          <p:spPr bwMode="auto">
            <a:xfrm>
              <a:off x="4300"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87" name="Rectangle 269"/>
            <p:cNvSpPr>
              <a:spLocks noChangeArrowheads="1"/>
            </p:cNvSpPr>
            <p:nvPr/>
          </p:nvSpPr>
          <p:spPr bwMode="auto">
            <a:xfrm>
              <a:off x="4436"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88" name="Rectangle 270"/>
            <p:cNvSpPr>
              <a:spLocks noChangeArrowheads="1"/>
            </p:cNvSpPr>
            <p:nvPr/>
          </p:nvSpPr>
          <p:spPr bwMode="auto">
            <a:xfrm>
              <a:off x="4571"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89" name="Rectangle 271"/>
            <p:cNvSpPr>
              <a:spLocks noChangeArrowheads="1"/>
            </p:cNvSpPr>
            <p:nvPr/>
          </p:nvSpPr>
          <p:spPr bwMode="auto">
            <a:xfrm>
              <a:off x="4706"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90" name="Rectangle 272"/>
            <p:cNvSpPr>
              <a:spLocks noChangeArrowheads="1"/>
            </p:cNvSpPr>
            <p:nvPr/>
          </p:nvSpPr>
          <p:spPr bwMode="auto">
            <a:xfrm>
              <a:off x="4842"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91" name="Rectangle 273"/>
            <p:cNvSpPr>
              <a:spLocks noChangeArrowheads="1"/>
            </p:cNvSpPr>
            <p:nvPr/>
          </p:nvSpPr>
          <p:spPr bwMode="auto">
            <a:xfrm>
              <a:off x="4977"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92" name="Rectangle 274"/>
            <p:cNvSpPr>
              <a:spLocks noChangeArrowheads="1"/>
            </p:cNvSpPr>
            <p:nvPr/>
          </p:nvSpPr>
          <p:spPr bwMode="auto">
            <a:xfrm>
              <a:off x="5112"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93" name="Rectangle 275"/>
            <p:cNvSpPr>
              <a:spLocks noChangeArrowheads="1"/>
            </p:cNvSpPr>
            <p:nvPr/>
          </p:nvSpPr>
          <p:spPr bwMode="auto">
            <a:xfrm>
              <a:off x="5247" y="166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94" name="Rectangle 277"/>
            <p:cNvSpPr>
              <a:spLocks noChangeArrowheads="1"/>
            </p:cNvSpPr>
            <p:nvPr/>
          </p:nvSpPr>
          <p:spPr bwMode="auto">
            <a:xfrm>
              <a:off x="4300"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95" name="Rectangle 278"/>
            <p:cNvSpPr>
              <a:spLocks noChangeArrowheads="1"/>
            </p:cNvSpPr>
            <p:nvPr/>
          </p:nvSpPr>
          <p:spPr bwMode="auto">
            <a:xfrm>
              <a:off x="4436"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96" name="Rectangle 279"/>
            <p:cNvSpPr>
              <a:spLocks noChangeArrowheads="1"/>
            </p:cNvSpPr>
            <p:nvPr/>
          </p:nvSpPr>
          <p:spPr bwMode="auto">
            <a:xfrm>
              <a:off x="4571"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97" name="Rectangle 280"/>
            <p:cNvSpPr>
              <a:spLocks noChangeArrowheads="1"/>
            </p:cNvSpPr>
            <p:nvPr/>
          </p:nvSpPr>
          <p:spPr bwMode="auto">
            <a:xfrm>
              <a:off x="4706"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98" name="Rectangle 281"/>
            <p:cNvSpPr>
              <a:spLocks noChangeArrowheads="1"/>
            </p:cNvSpPr>
            <p:nvPr/>
          </p:nvSpPr>
          <p:spPr bwMode="auto">
            <a:xfrm>
              <a:off x="4842"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599" name="Rectangle 282"/>
            <p:cNvSpPr>
              <a:spLocks noChangeArrowheads="1"/>
            </p:cNvSpPr>
            <p:nvPr/>
          </p:nvSpPr>
          <p:spPr bwMode="auto">
            <a:xfrm>
              <a:off x="4977"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600" name="Rectangle 283"/>
            <p:cNvSpPr>
              <a:spLocks noChangeArrowheads="1"/>
            </p:cNvSpPr>
            <p:nvPr/>
          </p:nvSpPr>
          <p:spPr bwMode="auto">
            <a:xfrm>
              <a:off x="5112"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601" name="Rectangle 284"/>
            <p:cNvSpPr>
              <a:spLocks noChangeArrowheads="1"/>
            </p:cNvSpPr>
            <p:nvPr/>
          </p:nvSpPr>
          <p:spPr bwMode="auto">
            <a:xfrm>
              <a:off x="5247" y="180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602" name="Rectangle 286"/>
            <p:cNvSpPr>
              <a:spLocks noChangeArrowheads="1"/>
            </p:cNvSpPr>
            <p:nvPr/>
          </p:nvSpPr>
          <p:spPr bwMode="auto">
            <a:xfrm>
              <a:off x="4300"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603" name="Rectangle 287"/>
            <p:cNvSpPr>
              <a:spLocks noChangeArrowheads="1"/>
            </p:cNvSpPr>
            <p:nvPr/>
          </p:nvSpPr>
          <p:spPr bwMode="auto">
            <a:xfrm>
              <a:off x="4436"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604" name="Rectangle 288"/>
            <p:cNvSpPr>
              <a:spLocks noChangeArrowheads="1"/>
            </p:cNvSpPr>
            <p:nvPr/>
          </p:nvSpPr>
          <p:spPr bwMode="auto">
            <a:xfrm>
              <a:off x="4571"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605" name="Rectangle 289"/>
            <p:cNvSpPr>
              <a:spLocks noChangeArrowheads="1"/>
            </p:cNvSpPr>
            <p:nvPr/>
          </p:nvSpPr>
          <p:spPr bwMode="auto">
            <a:xfrm>
              <a:off x="4706"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606" name="Rectangle 290"/>
            <p:cNvSpPr>
              <a:spLocks noChangeArrowheads="1"/>
            </p:cNvSpPr>
            <p:nvPr/>
          </p:nvSpPr>
          <p:spPr bwMode="auto">
            <a:xfrm>
              <a:off x="4842"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607" name="Rectangle 291"/>
            <p:cNvSpPr>
              <a:spLocks noChangeArrowheads="1"/>
            </p:cNvSpPr>
            <p:nvPr/>
          </p:nvSpPr>
          <p:spPr bwMode="auto">
            <a:xfrm>
              <a:off x="4977"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608" name="Rectangle 292"/>
            <p:cNvSpPr>
              <a:spLocks noChangeArrowheads="1"/>
            </p:cNvSpPr>
            <p:nvPr/>
          </p:nvSpPr>
          <p:spPr bwMode="auto">
            <a:xfrm>
              <a:off x="5112"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609" name="Rectangle 293"/>
            <p:cNvSpPr>
              <a:spLocks noChangeArrowheads="1"/>
            </p:cNvSpPr>
            <p:nvPr/>
          </p:nvSpPr>
          <p:spPr bwMode="auto">
            <a:xfrm>
              <a:off x="5247" y="1935"/>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610" name="Rectangle 295"/>
            <p:cNvSpPr>
              <a:spLocks noChangeArrowheads="1"/>
            </p:cNvSpPr>
            <p:nvPr/>
          </p:nvSpPr>
          <p:spPr bwMode="auto">
            <a:xfrm>
              <a:off x="4300"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611" name="Rectangle 296"/>
            <p:cNvSpPr>
              <a:spLocks noChangeArrowheads="1"/>
            </p:cNvSpPr>
            <p:nvPr/>
          </p:nvSpPr>
          <p:spPr bwMode="auto">
            <a:xfrm>
              <a:off x="4436"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612" name="Rectangle 297"/>
            <p:cNvSpPr>
              <a:spLocks noChangeArrowheads="1"/>
            </p:cNvSpPr>
            <p:nvPr/>
          </p:nvSpPr>
          <p:spPr bwMode="auto">
            <a:xfrm>
              <a:off x="4571"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613" name="Rectangle 298"/>
            <p:cNvSpPr>
              <a:spLocks noChangeArrowheads="1"/>
            </p:cNvSpPr>
            <p:nvPr/>
          </p:nvSpPr>
          <p:spPr bwMode="auto">
            <a:xfrm>
              <a:off x="4706"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614" name="Rectangle 299"/>
            <p:cNvSpPr>
              <a:spLocks noChangeArrowheads="1"/>
            </p:cNvSpPr>
            <p:nvPr/>
          </p:nvSpPr>
          <p:spPr bwMode="auto">
            <a:xfrm>
              <a:off x="4842"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615" name="Rectangle 300"/>
            <p:cNvSpPr>
              <a:spLocks noChangeArrowheads="1"/>
            </p:cNvSpPr>
            <p:nvPr/>
          </p:nvSpPr>
          <p:spPr bwMode="auto">
            <a:xfrm>
              <a:off x="4977"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616" name="Rectangle 301"/>
            <p:cNvSpPr>
              <a:spLocks noChangeArrowheads="1"/>
            </p:cNvSpPr>
            <p:nvPr/>
          </p:nvSpPr>
          <p:spPr bwMode="auto">
            <a:xfrm>
              <a:off x="5112"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sp>
          <p:nvSpPr>
            <p:cNvPr id="617" name="Rectangle 302"/>
            <p:cNvSpPr>
              <a:spLocks noChangeArrowheads="1"/>
            </p:cNvSpPr>
            <p:nvPr/>
          </p:nvSpPr>
          <p:spPr bwMode="auto">
            <a:xfrm>
              <a:off x="5247" y="2070"/>
              <a:ext cx="136" cy="136"/>
            </a:xfrm>
            <a:prstGeom prst="rect">
              <a:avLst/>
            </a:prstGeom>
            <a:solidFill>
              <a:srgbClr val="BFBFBF"/>
            </a:solidFill>
            <a:ln w="12700">
              <a:solidFill>
                <a:srgbClr val="000000"/>
              </a:solidFill>
              <a:miter lim="800000"/>
              <a:headEnd/>
              <a:tailEnd/>
            </a:ln>
            <a:effectLst>
              <a:outerShdw blurRad="63500" dist="17961" dir="2700000" algn="ctr" rotWithShape="0">
                <a:srgbClr val="000000">
                  <a:alpha val="74998"/>
                </a:srgbClr>
              </a:outerShdw>
            </a:effectLst>
          </p:spPr>
          <p:txBody>
            <a:bodyPr wrap="none" lIns="92075" tIns="46038" rIns="92075" bIns="46038" anchor="ctr">
              <a:prstTxWarp prst="textNoShape">
                <a:avLst/>
              </a:prstTxWarp>
            </a:bodyPr>
            <a:lstStyle/>
            <a:p>
              <a:endParaRPr lang="en-US"/>
            </a:p>
          </p:txBody>
        </p:sp>
      </p:gr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85"/>
                                        </p:tgtEl>
                                        <p:attrNameLst>
                                          <p:attrName>style.visibility</p:attrName>
                                        </p:attrNameLst>
                                      </p:cBhvr>
                                      <p:to>
                                        <p:strVal val="visible"/>
                                      </p:to>
                                    </p:set>
                                    <p:animEffect transition="in" filter="wipe(up)">
                                      <p:cBhvr>
                                        <p:cTn id="11" dur="500"/>
                                        <p:tgtEl>
                                          <p:spTgt spid="585"/>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52"/>
                                        </p:tgtEl>
                                        <p:attrNameLst>
                                          <p:attrName>style.visibility</p:attrName>
                                        </p:attrNameLst>
                                      </p:cBhvr>
                                      <p:to>
                                        <p:strVal val="visible"/>
                                      </p:to>
                                    </p:set>
                                    <p:animEffect transition="in" filter="wipe(down)">
                                      <p:cBhvr>
                                        <p:cTn id="19" dur="500"/>
                                        <p:tgtEl>
                                          <p:spTgt spid="552"/>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down)">
                                      <p:cBhvr>
                                        <p:cTn id="24" dur="500"/>
                                        <p:tgtEl>
                                          <p:spTgt spid="22"/>
                                        </p:tgtEl>
                                      </p:cBhvr>
                                    </p:animEffect>
                                  </p:childTnLst>
                                </p:cTn>
                              </p:par>
                            </p:childTnLst>
                          </p:cTn>
                        </p:par>
                        <p:par>
                          <p:cTn id="25" fill="hold">
                            <p:stCondLst>
                              <p:cond delay="500"/>
                            </p:stCondLst>
                            <p:childTnLst>
                              <p:par>
                                <p:cTn id="26" presetID="22" presetClass="entr" presetSubtype="1"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up)">
                                      <p:cBhvr>
                                        <p:cTn id="28" dur="500"/>
                                        <p:tgtEl>
                                          <p:spTgt spid="23"/>
                                        </p:tgtEl>
                                      </p:cBhvr>
                                    </p:animEffect>
                                  </p:childTnLst>
                                </p:cTn>
                              </p:par>
                            </p:childTnLst>
                          </p:cTn>
                        </p:par>
                        <p:par>
                          <p:cTn id="29" fill="hold">
                            <p:stCondLst>
                              <p:cond delay="1000"/>
                            </p:stCondLst>
                            <p:childTnLst>
                              <p:par>
                                <p:cTn id="30" presetID="22" presetClass="entr" presetSubtype="1"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up)">
                                      <p:cBhvr>
                                        <p:cTn id="32" dur="500"/>
                                        <p:tgtEl>
                                          <p:spTgt spid="24"/>
                                        </p:tgtEl>
                                      </p:cBhvr>
                                    </p:animEffect>
                                  </p:childTnLst>
                                </p:cTn>
                              </p:par>
                            </p:childTnLst>
                          </p:cTn>
                        </p:par>
                        <p:par>
                          <p:cTn id="33" fill="hold">
                            <p:stCondLst>
                              <p:cond delay="1500"/>
                            </p:stCondLst>
                            <p:childTnLst>
                              <p:par>
                                <p:cTn id="34" presetID="22" presetClass="entr" presetSubtype="4"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down)">
                                      <p:cBhvr>
                                        <p:cTn id="36" dur="500"/>
                                        <p:tgtEl>
                                          <p:spTgt spid="25"/>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down)">
                                      <p:cBhvr>
                                        <p:cTn id="41" dur="500"/>
                                        <p:tgtEl>
                                          <p:spTgt spid="26"/>
                                        </p:tgtEl>
                                      </p:cBhvr>
                                    </p:animEffect>
                                  </p:childTnLst>
                                </p:cTn>
                              </p:par>
                            </p:childTnLst>
                          </p:cTn>
                        </p:par>
                        <p:par>
                          <p:cTn id="42" fill="hold">
                            <p:stCondLst>
                              <p:cond delay="500"/>
                            </p:stCondLst>
                            <p:childTnLst>
                              <p:par>
                                <p:cTn id="43" presetID="22" presetClass="entr" presetSubtype="1" fill="hold"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up)">
                                      <p:cBhvr>
                                        <p:cTn id="45" dur="500"/>
                                        <p:tgtEl>
                                          <p:spTgt spid="27"/>
                                        </p:tgtEl>
                                      </p:cBhvr>
                                    </p:animEffect>
                                  </p:childTnLst>
                                </p:cTn>
                              </p:par>
                            </p:childTnLst>
                          </p:cTn>
                        </p:par>
                        <p:par>
                          <p:cTn id="46" fill="hold">
                            <p:stCondLst>
                              <p:cond delay="1000"/>
                            </p:stCondLst>
                            <p:childTnLst>
                              <p:par>
                                <p:cTn id="47" presetID="22" presetClass="entr" presetSubtype="1" fill="hold"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up)">
                                      <p:cBhvr>
                                        <p:cTn id="49" dur="500"/>
                                        <p:tgtEl>
                                          <p:spTgt spid="29"/>
                                        </p:tgtEl>
                                      </p:cBhvr>
                                    </p:animEffect>
                                  </p:childTnLst>
                                </p:cTn>
                              </p:par>
                            </p:childTnLst>
                          </p:cTn>
                        </p:par>
                        <p:par>
                          <p:cTn id="50" fill="hold">
                            <p:stCondLst>
                              <p:cond delay="1500"/>
                            </p:stCondLst>
                            <p:childTnLst>
                              <p:par>
                                <p:cTn id="51" presetID="22" presetClass="entr" presetSubtype="4" fill="hold" nodeType="after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wipe(down)">
                                      <p:cBhvr>
                                        <p:cTn id="53" dur="500"/>
                                        <p:tgtEl>
                                          <p:spTgt spid="28"/>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nodeType="clickEffect">
                                  <p:stCondLst>
                                    <p:cond delay="0"/>
                                  </p:stCondLst>
                                  <p:childTnLst>
                                    <p:set>
                                      <p:cBhvr>
                                        <p:cTn id="57" dur="1" fill="hold">
                                          <p:stCondLst>
                                            <p:cond delay="0"/>
                                          </p:stCondLst>
                                        </p:cTn>
                                        <p:tgtEl>
                                          <p:spTgt spid="518144"/>
                                        </p:tgtEl>
                                        <p:attrNameLst>
                                          <p:attrName>style.visibility</p:attrName>
                                        </p:attrNameLst>
                                      </p:cBhvr>
                                      <p:to>
                                        <p:strVal val="visible"/>
                                      </p:to>
                                    </p:set>
                                    <p:animEffect transition="in" filter="wipe(down)">
                                      <p:cBhvr>
                                        <p:cTn id="58" dur="500"/>
                                        <p:tgtEl>
                                          <p:spTgt spid="518144"/>
                                        </p:tgtEl>
                                      </p:cBhvr>
                                    </p:animEffect>
                                  </p:childTnLst>
                                </p:cTn>
                              </p:par>
                            </p:childTnLst>
                          </p:cTn>
                        </p:par>
                        <p:par>
                          <p:cTn id="59" fill="hold">
                            <p:stCondLst>
                              <p:cond delay="500"/>
                            </p:stCondLst>
                            <p:childTnLst>
                              <p:par>
                                <p:cTn id="60" presetID="22" presetClass="entr" presetSubtype="1" fill="hold"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wipe(up)">
                                      <p:cBhvr>
                                        <p:cTn id="62" dur="500"/>
                                        <p:tgtEl>
                                          <p:spTgt spid="31"/>
                                        </p:tgtEl>
                                      </p:cBhvr>
                                    </p:animEffect>
                                  </p:childTnLst>
                                </p:cTn>
                              </p:par>
                            </p:childTnLst>
                          </p:cTn>
                        </p:par>
                        <p:par>
                          <p:cTn id="63" fill="hold">
                            <p:stCondLst>
                              <p:cond delay="1000"/>
                            </p:stCondLst>
                            <p:childTnLst>
                              <p:par>
                                <p:cTn id="64" presetID="22" presetClass="entr" presetSubtype="1" fill="hold" nodeType="after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wipe(up)">
                                      <p:cBhvr>
                                        <p:cTn id="66" dur="500"/>
                                        <p:tgtEl>
                                          <p:spTgt spid="30"/>
                                        </p:tgtEl>
                                      </p:cBhvr>
                                    </p:animEffect>
                                  </p:childTnLst>
                                </p:cTn>
                              </p:par>
                            </p:childTnLst>
                          </p:cTn>
                        </p:par>
                        <p:par>
                          <p:cTn id="67" fill="hold">
                            <p:stCondLst>
                              <p:cond delay="1500"/>
                            </p:stCondLst>
                            <p:childTnLst>
                              <p:par>
                                <p:cTn id="68" presetID="22" presetClass="entr" presetSubtype="4" fill="hold" nodeType="afterEffect">
                                  <p:stCondLst>
                                    <p:cond delay="0"/>
                                  </p:stCondLst>
                                  <p:childTnLst>
                                    <p:set>
                                      <p:cBhvr>
                                        <p:cTn id="69" dur="1" fill="hold">
                                          <p:stCondLst>
                                            <p:cond delay="0"/>
                                          </p:stCondLst>
                                        </p:cTn>
                                        <p:tgtEl>
                                          <p:spTgt spid="518145"/>
                                        </p:tgtEl>
                                        <p:attrNameLst>
                                          <p:attrName>style.visibility</p:attrName>
                                        </p:attrNameLst>
                                      </p:cBhvr>
                                      <p:to>
                                        <p:strVal val="visible"/>
                                      </p:to>
                                    </p:set>
                                    <p:animEffect transition="in" filter="wipe(down)">
                                      <p:cBhvr>
                                        <p:cTn id="70" dur="500"/>
                                        <p:tgtEl>
                                          <p:spTgt spid="518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dirty="0" smtClean="0"/>
              <a:t>ROM testing</a:t>
            </a:r>
            <a:endParaRPr lang="en-US" dirty="0"/>
          </a:p>
        </p:txBody>
      </p:sp>
      <p:sp>
        <p:nvSpPr>
          <p:cNvPr id="64515" name="Rectangle 3"/>
          <p:cNvSpPr>
            <a:spLocks noGrp="1" noChangeArrowheads="1"/>
          </p:cNvSpPr>
          <p:nvPr>
            <p:ph type="body" idx="1"/>
          </p:nvPr>
        </p:nvSpPr>
        <p:spPr>
          <a:xfrm>
            <a:off x="680081" y="1877842"/>
            <a:ext cx="8116628" cy="4194522"/>
          </a:xfrm>
        </p:spPr>
        <p:txBody>
          <a:bodyPr/>
          <a:lstStyle/>
          <a:p>
            <a:r>
              <a:rPr lang="en-US" dirty="0" smtClean="0"/>
              <a:t>Mostly stuck-at faults</a:t>
            </a:r>
          </a:p>
          <a:p>
            <a:r>
              <a:rPr lang="en-US" dirty="0" smtClean="0"/>
              <a:t>Three basic methods for testing ROMs</a:t>
            </a:r>
          </a:p>
          <a:p>
            <a:pPr lvl="1"/>
            <a:r>
              <a:rPr lang="en-US" dirty="0" smtClean="0"/>
              <a:t>parity checking (XOR trees)</a:t>
            </a:r>
          </a:p>
          <a:p>
            <a:pPr lvl="1"/>
            <a:r>
              <a:rPr lang="en-US" dirty="0" smtClean="0"/>
              <a:t>checksum checking – the checksum is formed by the modulo-N arithmetic sum of all data words in the ROM; if this sum is not equal to the pre-stored checksum, one or more errors must have occurred</a:t>
            </a:r>
          </a:p>
          <a:p>
            <a:pPr lvl="1"/>
            <a:r>
              <a:rPr lang="en-US" dirty="0" smtClean="0"/>
              <a:t>cyclic </a:t>
            </a:r>
            <a:r>
              <a:rPr lang="en-US" dirty="0"/>
              <a:t>redundancy </a:t>
            </a:r>
            <a:r>
              <a:rPr lang="en-US" dirty="0" smtClean="0"/>
              <a:t>checking (CRC) – the ROM is extended by a string computed based on all bits in the ROM and the generator polynomial </a:t>
            </a:r>
            <a:r>
              <a:rPr lang="en-US" dirty="0" err="1" smtClean="0"/>
              <a:t>g(x</a:t>
            </a:r>
            <a:r>
              <a:rPr lang="en-US" dirty="0" smtClean="0"/>
              <a:t>); if during testing it appears that the resultant sequence is not divisible by </a:t>
            </a:r>
            <a:r>
              <a:rPr lang="en-US" dirty="0" err="1" smtClean="0"/>
              <a:t>g(x</a:t>
            </a:r>
            <a:r>
              <a:rPr lang="en-US" dirty="0" smtClean="0"/>
              <a:t>), one or more errors must have occurred</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Memory BIST – challenges</a:t>
            </a:r>
            <a:endParaRPr lang="en-US" dirty="0"/>
          </a:p>
        </p:txBody>
      </p:sp>
      <p:sp>
        <p:nvSpPr>
          <p:cNvPr id="3" name="Content Placeholder 2"/>
          <p:cNvSpPr>
            <a:spLocks noGrp="1"/>
          </p:cNvSpPr>
          <p:nvPr>
            <p:ph idx="1"/>
          </p:nvPr>
        </p:nvSpPr>
        <p:spPr>
          <a:xfrm>
            <a:off x="676275" y="3775319"/>
            <a:ext cx="8229600" cy="2364544"/>
          </a:xfrm>
        </p:spPr>
        <p:txBody>
          <a:bodyPr/>
          <a:lstStyle/>
          <a:p>
            <a:r>
              <a:rPr lang="en-US" dirty="0" smtClean="0"/>
              <a:t>Increased node to node coupling due to higher density </a:t>
            </a:r>
          </a:p>
          <a:p>
            <a:r>
              <a:rPr lang="en-US" dirty="0" smtClean="0"/>
              <a:t>Large total capacity and chip area, up to 90%</a:t>
            </a:r>
          </a:p>
          <a:p>
            <a:r>
              <a:rPr lang="en-US" dirty="0" smtClean="0"/>
              <a:t>Many arrays, various configurations</a:t>
            </a:r>
          </a:p>
          <a:p>
            <a:r>
              <a:rPr lang="en-US" dirty="0" smtClean="0"/>
              <a:t>High operating speed</a:t>
            </a:r>
          </a:p>
          <a:p>
            <a:r>
              <a:rPr lang="en-US" dirty="0" smtClean="0"/>
              <a:t>Need for diagnostics and redundancy reconfiguration</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Memory BIST – requirements</a:t>
            </a:r>
            <a:endParaRPr lang="en-US" dirty="0"/>
          </a:p>
        </p:txBody>
      </p:sp>
      <p:sp>
        <p:nvSpPr>
          <p:cNvPr id="3" name="Content Placeholder 2"/>
          <p:cNvSpPr>
            <a:spLocks noGrp="1"/>
          </p:cNvSpPr>
          <p:nvPr>
            <p:ph idx="1"/>
          </p:nvPr>
        </p:nvSpPr>
        <p:spPr>
          <a:xfrm>
            <a:off x="676275" y="1678454"/>
            <a:ext cx="8229600" cy="4312255"/>
          </a:xfrm>
        </p:spPr>
        <p:txBody>
          <a:bodyPr/>
          <a:lstStyle/>
          <a:p>
            <a:r>
              <a:rPr lang="en-US" dirty="0" smtClean="0"/>
              <a:t>High quality with at-speed test</a:t>
            </a:r>
          </a:p>
          <a:p>
            <a:r>
              <a:rPr lang="en-US" dirty="0" smtClean="0"/>
              <a:t>Choice of algorithms:</a:t>
            </a:r>
          </a:p>
          <a:p>
            <a:pPr lvl="1">
              <a:spcBef>
                <a:spcPts val="0"/>
              </a:spcBef>
            </a:pPr>
            <a:r>
              <a:rPr lang="en-US" dirty="0" smtClean="0"/>
              <a:t>“menu”, synthesizable, field-programmable</a:t>
            </a:r>
          </a:p>
          <a:p>
            <a:r>
              <a:rPr lang="en-US" dirty="0" smtClean="0"/>
              <a:t>Support of diverse types of memories</a:t>
            </a:r>
          </a:p>
          <a:p>
            <a:pPr lvl="1">
              <a:spcBef>
                <a:spcPts val="0"/>
              </a:spcBef>
            </a:pPr>
            <a:r>
              <a:rPr lang="en-US" dirty="0" smtClean="0"/>
              <a:t>different addressing schemes</a:t>
            </a:r>
          </a:p>
          <a:p>
            <a:pPr lvl="1">
              <a:spcBef>
                <a:spcPts val="0"/>
              </a:spcBef>
            </a:pPr>
            <a:r>
              <a:rPr lang="en-US" dirty="0" smtClean="0"/>
              <a:t>synchronous and asynchronous </a:t>
            </a:r>
          </a:p>
          <a:p>
            <a:pPr lvl="1"/>
            <a:r>
              <a:rPr lang="en-US" dirty="0" smtClean="0"/>
              <a:t>SRAM, DRAM, Flash, ROM, CAM</a:t>
            </a:r>
          </a:p>
          <a:p>
            <a:pPr lvl="1"/>
            <a:r>
              <a:rPr lang="en-US" dirty="0" smtClean="0"/>
              <a:t>Multi-port</a:t>
            </a:r>
          </a:p>
          <a:p>
            <a:r>
              <a:rPr lang="en-US" dirty="0" smtClean="0"/>
              <a:t>Low area, low routing, sharing of controllers</a:t>
            </a:r>
          </a:p>
          <a:p>
            <a:r>
              <a:rPr lang="en-US" dirty="0" smtClean="0"/>
              <a:t>Automation, including RTL insertion</a:t>
            </a:r>
          </a:p>
          <a:p>
            <a:r>
              <a:rPr lang="en-US" dirty="0" smtClean="0"/>
              <a:t>Support of diagnostics, DFM and reconfiguration</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AutoShape 86"/>
          <p:cNvSpPr>
            <a:spLocks noChangeArrowheads="1"/>
          </p:cNvSpPr>
          <p:nvPr/>
        </p:nvSpPr>
        <p:spPr bwMode="auto">
          <a:xfrm>
            <a:off x="2194311" y="2098018"/>
            <a:ext cx="2571937" cy="2199733"/>
          </a:xfrm>
          <a:prstGeom prst="octagon">
            <a:avLst>
              <a:gd name="adj" fmla="val 5762"/>
            </a:avLst>
          </a:prstGeom>
          <a:solidFill>
            <a:schemeClr val="bg1">
              <a:lumMod val="75000"/>
            </a:schemeClr>
          </a:solidFill>
          <a:ln w="9525">
            <a:solidFill>
              <a:schemeClr val="tx1"/>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cxnSp>
        <p:nvCxnSpPr>
          <p:cNvPr id="50" name="Straight Connector 49"/>
          <p:cNvCxnSpPr/>
          <p:nvPr/>
        </p:nvCxnSpPr>
        <p:spPr>
          <a:xfrm rot="10800000">
            <a:off x="2491853" y="4027198"/>
            <a:ext cx="4785316" cy="1588"/>
          </a:xfrm>
          <a:prstGeom prst="line">
            <a:avLst/>
          </a:prstGeom>
          <a:noFill/>
          <a:ln w="19050" cap="flat" cmpd="sng" algn="ctr">
            <a:solidFill>
              <a:srgbClr val="000000"/>
            </a:solidFill>
            <a:prstDash val="solid"/>
            <a:round/>
            <a:headEnd type="none" w="med" len="med"/>
            <a:tailEnd type="none" w="sm" len="sm"/>
          </a:ln>
          <a:effectLst/>
        </p:spPr>
      </p:cxnSp>
      <p:sp>
        <p:nvSpPr>
          <p:cNvPr id="519170" name="Rectangle 1026"/>
          <p:cNvSpPr>
            <a:spLocks noGrp="1" noChangeArrowheads="1"/>
          </p:cNvSpPr>
          <p:nvPr>
            <p:ph type="title"/>
          </p:nvPr>
        </p:nvSpPr>
        <p:spPr/>
        <p:txBody>
          <a:bodyPr/>
          <a:lstStyle/>
          <a:p>
            <a:r>
              <a:rPr lang="en-US"/>
              <a:t>Parallel memory BIST</a:t>
            </a:r>
          </a:p>
        </p:txBody>
      </p:sp>
      <p:sp>
        <p:nvSpPr>
          <p:cNvPr id="519171" name="Line 1027"/>
          <p:cNvSpPr>
            <a:spLocks noChangeShapeType="1"/>
          </p:cNvSpPr>
          <p:nvPr/>
        </p:nvSpPr>
        <p:spPr bwMode="auto">
          <a:xfrm flipV="1">
            <a:off x="8197411" y="2178496"/>
            <a:ext cx="0" cy="1838093"/>
          </a:xfrm>
          <a:prstGeom prst="line">
            <a:avLst/>
          </a:prstGeom>
          <a:noFill/>
          <a:ln w="44450" cap="flat" cmpd="sng" algn="ctr">
            <a:solidFill>
              <a:srgbClr val="558ED5"/>
            </a:solidFill>
            <a:prstDash val="solid"/>
            <a:round/>
            <a:headEnd type="none" w="med" len="med"/>
            <a:tailEnd type="stealth" w="med" len="med"/>
          </a:ln>
          <a:effectLst/>
        </p:spPr>
        <p:txBody>
          <a:bodyPr wrap="none" anchor="ctr">
            <a:prstTxWarp prst="textNoShape">
              <a:avLst/>
            </a:prstTxWarp>
          </a:bodyPr>
          <a:lstStyle/>
          <a:p>
            <a:endParaRPr lang="en-US"/>
          </a:p>
        </p:txBody>
      </p:sp>
      <p:sp>
        <p:nvSpPr>
          <p:cNvPr id="519172" name="Line 1028"/>
          <p:cNvSpPr>
            <a:spLocks noChangeShapeType="1"/>
          </p:cNvSpPr>
          <p:nvPr/>
        </p:nvSpPr>
        <p:spPr bwMode="auto">
          <a:xfrm flipH="1">
            <a:off x="1739325" y="2458746"/>
            <a:ext cx="2443163" cy="0"/>
          </a:xfrm>
          <a:prstGeom prst="line">
            <a:avLst/>
          </a:prstGeom>
          <a:noFill/>
          <a:ln w="19050">
            <a:solidFill>
              <a:srgbClr val="000000"/>
            </a:solidFill>
            <a:round/>
            <a:headEnd/>
            <a:tailEnd type="stealth" w="med" len="med"/>
          </a:ln>
          <a:effectLst/>
        </p:spPr>
        <p:txBody>
          <a:bodyPr wrap="none" anchor="ctr">
            <a:prstTxWarp prst="textNoShape">
              <a:avLst/>
            </a:prstTxWarp>
          </a:bodyPr>
          <a:lstStyle/>
          <a:p>
            <a:endParaRPr lang="en-US"/>
          </a:p>
        </p:txBody>
      </p:sp>
      <p:sp>
        <p:nvSpPr>
          <p:cNvPr id="519177" name="Line 1033"/>
          <p:cNvSpPr>
            <a:spLocks noChangeShapeType="1"/>
          </p:cNvSpPr>
          <p:nvPr/>
        </p:nvSpPr>
        <p:spPr bwMode="auto">
          <a:xfrm>
            <a:off x="5758333" y="4125547"/>
            <a:ext cx="0" cy="1020151"/>
          </a:xfrm>
          <a:prstGeom prst="line">
            <a:avLst/>
          </a:prstGeom>
          <a:noFill/>
          <a:ln w="28575" cap="flat" cmpd="sng" algn="ctr">
            <a:solidFill>
              <a:srgbClr val="000000"/>
            </a:solidFill>
            <a:prstDash val="solid"/>
            <a:round/>
            <a:headEnd type="none" w="med" len="med"/>
            <a:tailEnd type="none" w="sm" len="sm"/>
          </a:ln>
          <a:effectLst/>
        </p:spPr>
        <p:txBody>
          <a:bodyPr wrap="none" anchor="ctr">
            <a:prstTxWarp prst="textNoShape">
              <a:avLst/>
            </a:prstTxWarp>
          </a:bodyPr>
          <a:lstStyle/>
          <a:p>
            <a:endParaRPr lang="en-US"/>
          </a:p>
        </p:txBody>
      </p:sp>
      <p:sp>
        <p:nvSpPr>
          <p:cNvPr id="519178" name="Line 1034"/>
          <p:cNvSpPr>
            <a:spLocks noChangeShapeType="1"/>
          </p:cNvSpPr>
          <p:nvPr/>
        </p:nvSpPr>
        <p:spPr bwMode="auto">
          <a:xfrm>
            <a:off x="6583833" y="4125547"/>
            <a:ext cx="0" cy="1020151"/>
          </a:xfrm>
          <a:prstGeom prst="line">
            <a:avLst/>
          </a:prstGeom>
          <a:noFill/>
          <a:ln w="44450" cap="flat" cmpd="sng" algn="ctr">
            <a:solidFill>
              <a:srgbClr val="E1A173"/>
            </a:solidFill>
            <a:prstDash val="solid"/>
            <a:round/>
            <a:headEnd type="none" w="med" len="med"/>
            <a:tailEnd type="stealth" w="med" len="med"/>
          </a:ln>
          <a:effectLst/>
        </p:spPr>
        <p:txBody>
          <a:bodyPr wrap="none" anchor="ctr">
            <a:prstTxWarp prst="textNoShape">
              <a:avLst/>
            </a:prstTxWarp>
          </a:bodyPr>
          <a:lstStyle/>
          <a:p>
            <a:endParaRPr lang="en-US"/>
          </a:p>
        </p:txBody>
      </p:sp>
      <p:sp>
        <p:nvSpPr>
          <p:cNvPr id="519179" name="Line 1035"/>
          <p:cNvSpPr>
            <a:spLocks noChangeShapeType="1"/>
          </p:cNvSpPr>
          <p:nvPr/>
        </p:nvSpPr>
        <p:spPr bwMode="auto">
          <a:xfrm>
            <a:off x="7396633" y="4113452"/>
            <a:ext cx="0" cy="1020151"/>
          </a:xfrm>
          <a:prstGeom prst="line">
            <a:avLst/>
          </a:prstGeom>
          <a:noFill/>
          <a:ln w="44450" cap="flat" cmpd="sng" algn="ctr">
            <a:solidFill>
              <a:srgbClr val="558ED5"/>
            </a:solidFill>
            <a:prstDash val="solid"/>
            <a:round/>
            <a:headEnd type="none" w="med" len="med"/>
            <a:tailEnd type="stealth" w="med" len="med"/>
          </a:ln>
          <a:effectLst/>
        </p:spPr>
        <p:txBody>
          <a:bodyPr wrap="none" anchor="ctr">
            <a:prstTxWarp prst="textNoShape">
              <a:avLst/>
            </a:prstTxWarp>
          </a:bodyPr>
          <a:lstStyle/>
          <a:p>
            <a:endParaRPr lang="en-US"/>
          </a:p>
        </p:txBody>
      </p:sp>
      <p:sp>
        <p:nvSpPr>
          <p:cNvPr id="68" name="Line 1035"/>
          <p:cNvSpPr>
            <a:spLocks noChangeShapeType="1"/>
          </p:cNvSpPr>
          <p:nvPr/>
        </p:nvSpPr>
        <p:spPr bwMode="auto">
          <a:xfrm flipV="1">
            <a:off x="8395626" y="4143612"/>
            <a:ext cx="0" cy="1329317"/>
          </a:xfrm>
          <a:prstGeom prst="line">
            <a:avLst/>
          </a:prstGeom>
          <a:noFill/>
          <a:ln w="44450" cap="flat" cmpd="sng" algn="ctr">
            <a:solidFill>
              <a:schemeClr val="tx2">
                <a:lumMod val="60000"/>
                <a:lumOff val="40000"/>
              </a:schemeClr>
            </a:solidFill>
            <a:prstDash val="solid"/>
            <a:round/>
            <a:headEnd type="none" w="med" len="med"/>
            <a:tailEnd type="stealth" w="med" len="med"/>
          </a:ln>
          <a:effectLst/>
        </p:spPr>
        <p:txBody>
          <a:bodyPr wrap="none" anchor="ctr">
            <a:prstTxWarp prst="textNoShape">
              <a:avLst/>
            </a:prstTxWarp>
          </a:bodyPr>
          <a:lstStyle/>
          <a:p>
            <a:endParaRPr lang="en-US"/>
          </a:p>
        </p:txBody>
      </p:sp>
      <p:sp>
        <p:nvSpPr>
          <p:cNvPr id="519180" name="Line 1036"/>
          <p:cNvSpPr>
            <a:spLocks noChangeShapeType="1"/>
          </p:cNvSpPr>
          <p:nvPr/>
        </p:nvSpPr>
        <p:spPr bwMode="auto">
          <a:xfrm rot="5400000">
            <a:off x="2082913" y="2743738"/>
            <a:ext cx="0" cy="484187"/>
          </a:xfrm>
          <a:prstGeom prst="line">
            <a:avLst/>
          </a:prstGeom>
          <a:noFill/>
          <a:ln w="19050">
            <a:solidFill>
              <a:srgbClr val="000000"/>
            </a:solidFill>
            <a:round/>
            <a:headEnd/>
            <a:tailEnd type="stealth" w="med" len="med"/>
          </a:ln>
          <a:effectLst/>
        </p:spPr>
        <p:txBody>
          <a:bodyPr wrap="none" anchor="ctr">
            <a:prstTxWarp prst="textNoShape">
              <a:avLst/>
            </a:prstTxWarp>
          </a:bodyPr>
          <a:lstStyle/>
          <a:p>
            <a:endParaRPr lang="en-US"/>
          </a:p>
        </p:txBody>
      </p:sp>
      <p:sp>
        <p:nvSpPr>
          <p:cNvPr id="519181" name="Line 1037"/>
          <p:cNvSpPr>
            <a:spLocks noChangeShapeType="1"/>
          </p:cNvSpPr>
          <p:nvPr/>
        </p:nvSpPr>
        <p:spPr bwMode="auto">
          <a:xfrm rot="5400000" flipH="1">
            <a:off x="2077546" y="3649562"/>
            <a:ext cx="0" cy="494922"/>
          </a:xfrm>
          <a:prstGeom prst="line">
            <a:avLst/>
          </a:prstGeom>
          <a:noFill/>
          <a:ln w="19050">
            <a:solidFill>
              <a:srgbClr val="000000"/>
            </a:solidFill>
            <a:round/>
            <a:headEnd type="stealth" w="med" len="med"/>
            <a:tailEnd/>
          </a:ln>
          <a:effectLst/>
        </p:spPr>
        <p:txBody>
          <a:bodyPr wrap="none" anchor="ctr">
            <a:prstTxWarp prst="textNoShape">
              <a:avLst/>
            </a:prstTxWarp>
          </a:bodyPr>
          <a:lstStyle/>
          <a:p>
            <a:endParaRPr lang="en-US"/>
          </a:p>
        </p:txBody>
      </p:sp>
      <p:sp>
        <p:nvSpPr>
          <p:cNvPr id="519183" name="Line 1039"/>
          <p:cNvSpPr>
            <a:spLocks noChangeShapeType="1"/>
          </p:cNvSpPr>
          <p:nvPr/>
        </p:nvSpPr>
        <p:spPr bwMode="auto">
          <a:xfrm>
            <a:off x="6787033" y="2104369"/>
            <a:ext cx="0" cy="1789479"/>
          </a:xfrm>
          <a:prstGeom prst="line">
            <a:avLst/>
          </a:prstGeom>
          <a:noFill/>
          <a:ln w="44450" cap="flat" cmpd="sng" algn="ctr">
            <a:solidFill>
              <a:srgbClr val="E1A173"/>
            </a:solidFill>
            <a:prstDash val="solid"/>
            <a:round/>
            <a:headEnd type="none" w="med" len="med"/>
            <a:tailEnd type="stealth" w="med" len="med"/>
          </a:ln>
          <a:effectLst/>
        </p:spPr>
        <p:txBody>
          <a:bodyPr wrap="none" anchor="ctr">
            <a:prstTxWarp prst="textNoShape">
              <a:avLst/>
            </a:prstTxWarp>
          </a:bodyPr>
          <a:lstStyle/>
          <a:p>
            <a:endParaRPr lang="en-US"/>
          </a:p>
        </p:txBody>
      </p:sp>
      <p:sp>
        <p:nvSpPr>
          <p:cNvPr id="519184" name="Line 1040"/>
          <p:cNvSpPr>
            <a:spLocks noChangeShapeType="1"/>
          </p:cNvSpPr>
          <p:nvPr/>
        </p:nvSpPr>
        <p:spPr bwMode="auto">
          <a:xfrm>
            <a:off x="5936133" y="2104369"/>
            <a:ext cx="0" cy="1787892"/>
          </a:xfrm>
          <a:prstGeom prst="line">
            <a:avLst/>
          </a:prstGeom>
          <a:noFill/>
          <a:ln w="28575" cap="flat" cmpd="sng" algn="ctr">
            <a:solidFill>
              <a:srgbClr val="000000"/>
            </a:solidFill>
            <a:prstDash val="solid"/>
            <a:round/>
            <a:headEnd type="none" w="med" len="med"/>
            <a:tailEnd type="stealth" w="med" len="med"/>
          </a:ln>
          <a:effectLst/>
        </p:spPr>
        <p:txBody>
          <a:bodyPr wrap="none" anchor="ctr">
            <a:prstTxWarp prst="textNoShape">
              <a:avLst/>
            </a:prstTxWarp>
          </a:bodyPr>
          <a:lstStyle/>
          <a:p>
            <a:endParaRPr lang="en-US"/>
          </a:p>
        </p:txBody>
      </p:sp>
      <p:sp>
        <p:nvSpPr>
          <p:cNvPr id="519192" name="Text Box 1048"/>
          <p:cNvSpPr txBox="1">
            <a:spLocks noChangeArrowheads="1"/>
          </p:cNvSpPr>
          <p:nvPr/>
        </p:nvSpPr>
        <p:spPr bwMode="auto">
          <a:xfrm>
            <a:off x="4803047" y="4025083"/>
            <a:ext cx="582211" cy="307777"/>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400" b="0" dirty="0"/>
              <a:t>BIST</a:t>
            </a:r>
            <a:r>
              <a:rPr lang="en-US" sz="1400" b="0" dirty="0" smtClean="0"/>
              <a:t> </a:t>
            </a:r>
          </a:p>
        </p:txBody>
      </p:sp>
      <p:sp>
        <p:nvSpPr>
          <p:cNvPr id="519193" name="Text Box 1049"/>
          <p:cNvSpPr txBox="1">
            <a:spLocks noChangeArrowheads="1"/>
          </p:cNvSpPr>
          <p:nvPr/>
        </p:nvSpPr>
        <p:spPr bwMode="auto">
          <a:xfrm>
            <a:off x="1518344" y="3246346"/>
            <a:ext cx="646331" cy="307777"/>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400" b="0" dirty="0"/>
              <a:t>Clock</a:t>
            </a:r>
            <a:endParaRPr lang="en-US" sz="1400" b="0" dirty="0">
              <a:solidFill>
                <a:schemeClr val="accent2"/>
              </a:solidFill>
            </a:endParaRPr>
          </a:p>
        </p:txBody>
      </p:sp>
      <p:sp>
        <p:nvSpPr>
          <p:cNvPr id="519201" name="Text Box 1057"/>
          <p:cNvSpPr txBox="1">
            <a:spLocks noChangeArrowheads="1"/>
          </p:cNvSpPr>
          <p:nvPr/>
        </p:nvSpPr>
        <p:spPr bwMode="auto">
          <a:xfrm>
            <a:off x="1595288" y="3599276"/>
            <a:ext cx="569387" cy="307777"/>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400" b="0" dirty="0"/>
              <a:t>Start</a:t>
            </a:r>
            <a:endParaRPr lang="en-US" sz="1400" b="0" dirty="0">
              <a:solidFill>
                <a:schemeClr val="accent2"/>
              </a:solidFill>
            </a:endParaRPr>
          </a:p>
        </p:txBody>
      </p:sp>
      <p:sp>
        <p:nvSpPr>
          <p:cNvPr id="519203" name="Text Box 1059"/>
          <p:cNvSpPr txBox="1">
            <a:spLocks noChangeArrowheads="1"/>
          </p:cNvSpPr>
          <p:nvPr/>
        </p:nvSpPr>
        <p:spPr bwMode="auto">
          <a:xfrm>
            <a:off x="1550805" y="2678050"/>
            <a:ext cx="613870" cy="307777"/>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400" b="0" dirty="0"/>
              <a:t>Done</a:t>
            </a:r>
            <a:endParaRPr lang="en-US" sz="1400" b="0" dirty="0">
              <a:solidFill>
                <a:schemeClr val="accent2"/>
              </a:solidFill>
            </a:endParaRPr>
          </a:p>
        </p:txBody>
      </p:sp>
      <p:sp>
        <p:nvSpPr>
          <p:cNvPr id="519205" name="Text Box 1061"/>
          <p:cNvSpPr txBox="1">
            <a:spLocks noChangeArrowheads="1"/>
          </p:cNvSpPr>
          <p:nvPr/>
        </p:nvSpPr>
        <p:spPr bwMode="auto">
          <a:xfrm>
            <a:off x="1267392" y="2132276"/>
            <a:ext cx="922974" cy="307777"/>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sz="1400" b="0" dirty="0" smtClean="0"/>
              <a:t>Pass/Fail</a:t>
            </a:r>
            <a:endParaRPr lang="en-US" sz="1400" b="0" dirty="0">
              <a:solidFill>
                <a:schemeClr val="accent2"/>
              </a:solidFill>
            </a:endParaRPr>
          </a:p>
        </p:txBody>
      </p:sp>
      <p:sp>
        <p:nvSpPr>
          <p:cNvPr id="46" name="Trapezoid 45"/>
          <p:cNvSpPr/>
          <p:nvPr/>
        </p:nvSpPr>
        <p:spPr>
          <a:xfrm rot="10800000">
            <a:off x="5435693" y="3892260"/>
            <a:ext cx="645280" cy="234949"/>
          </a:xfrm>
          <a:prstGeom prst="trapezoid">
            <a:avLst>
              <a:gd name="adj" fmla="val 34301"/>
            </a:avLst>
          </a:prstGeom>
          <a:solidFill>
            <a:srgbClr val="FFFFFF"/>
          </a:solidFill>
          <a:ln w="22225"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dirty="0">
              <a:solidFill>
                <a:schemeClr val="tx1"/>
              </a:solidFill>
              <a:latin typeface="Arial" charset="0"/>
              <a:ea typeface="ＭＳ Ｐゴシック" charset="-128"/>
              <a:cs typeface="ＭＳ Ｐゴシック" charset="-128"/>
            </a:endParaRPr>
          </a:p>
        </p:txBody>
      </p:sp>
      <p:sp>
        <p:nvSpPr>
          <p:cNvPr id="47" name="Trapezoid 46"/>
          <p:cNvSpPr/>
          <p:nvPr/>
        </p:nvSpPr>
        <p:spPr>
          <a:xfrm rot="10800000">
            <a:off x="6261193" y="3892260"/>
            <a:ext cx="645280" cy="234949"/>
          </a:xfrm>
          <a:prstGeom prst="trapezoid">
            <a:avLst>
              <a:gd name="adj" fmla="val 34301"/>
            </a:avLst>
          </a:prstGeom>
          <a:solidFill>
            <a:srgbClr val="FFFFFF"/>
          </a:solidFill>
          <a:ln w="22225"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dirty="0">
              <a:solidFill>
                <a:schemeClr val="tx1"/>
              </a:solidFill>
              <a:latin typeface="Arial" charset="0"/>
              <a:ea typeface="ＭＳ Ｐゴシック" charset="-128"/>
              <a:cs typeface="ＭＳ Ｐゴシック" charset="-128"/>
            </a:endParaRPr>
          </a:p>
        </p:txBody>
      </p:sp>
      <p:sp>
        <p:nvSpPr>
          <p:cNvPr id="48" name="Trapezoid 47"/>
          <p:cNvSpPr/>
          <p:nvPr/>
        </p:nvSpPr>
        <p:spPr>
          <a:xfrm rot="10800000">
            <a:off x="7086693" y="3892260"/>
            <a:ext cx="645280" cy="234949"/>
          </a:xfrm>
          <a:prstGeom prst="trapezoid">
            <a:avLst>
              <a:gd name="adj" fmla="val 34301"/>
            </a:avLst>
          </a:prstGeom>
          <a:solidFill>
            <a:srgbClr val="FFFFFF"/>
          </a:solidFill>
          <a:ln w="22225"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dirty="0">
              <a:solidFill>
                <a:schemeClr val="tx1"/>
              </a:solidFill>
              <a:latin typeface="Arial" charset="0"/>
              <a:ea typeface="ＭＳ Ｐゴシック" charset="-128"/>
              <a:cs typeface="ＭＳ Ｐゴシック" charset="-128"/>
            </a:endParaRPr>
          </a:p>
        </p:txBody>
      </p:sp>
      <p:sp>
        <p:nvSpPr>
          <p:cNvPr id="55" name="Line 1028"/>
          <p:cNvSpPr>
            <a:spLocks noChangeShapeType="1"/>
          </p:cNvSpPr>
          <p:nvPr/>
        </p:nvSpPr>
        <p:spPr bwMode="auto">
          <a:xfrm flipH="1">
            <a:off x="4487286" y="2458746"/>
            <a:ext cx="3710124" cy="0"/>
          </a:xfrm>
          <a:prstGeom prst="line">
            <a:avLst/>
          </a:prstGeom>
          <a:noFill/>
          <a:ln w="44450" cap="flat" cmpd="sng" algn="ctr">
            <a:solidFill>
              <a:srgbClr val="558ED5"/>
            </a:solidFill>
            <a:prstDash val="solid"/>
            <a:round/>
            <a:headEnd type="none" w="med" len="med"/>
            <a:tailEnd type="stealth" w="med" len="med"/>
          </a:ln>
          <a:effectLst/>
        </p:spPr>
        <p:txBody>
          <a:bodyPr wrap="none" anchor="ctr">
            <a:prstTxWarp prst="textNoShape">
              <a:avLst/>
            </a:prstTxWarp>
          </a:bodyPr>
          <a:lstStyle/>
          <a:p>
            <a:endParaRPr lang="en-US"/>
          </a:p>
        </p:txBody>
      </p:sp>
      <p:sp>
        <p:nvSpPr>
          <p:cNvPr id="519173" name="Freeform 1029"/>
          <p:cNvSpPr>
            <a:spLocks/>
          </p:cNvSpPr>
          <p:nvPr/>
        </p:nvSpPr>
        <p:spPr bwMode="auto">
          <a:xfrm>
            <a:off x="4375621" y="3722398"/>
            <a:ext cx="1192212" cy="163512"/>
          </a:xfrm>
          <a:custGeom>
            <a:avLst/>
            <a:gdLst/>
            <a:ahLst/>
            <a:cxnLst>
              <a:cxn ang="0">
                <a:pos x="0" y="0"/>
              </a:cxn>
              <a:cxn ang="0">
                <a:pos x="2984" y="0"/>
              </a:cxn>
              <a:cxn ang="0">
                <a:pos x="2984" y="560"/>
              </a:cxn>
            </a:cxnLst>
            <a:rect l="0" t="0" r="r" b="b"/>
            <a:pathLst>
              <a:path w="2984" h="560">
                <a:moveTo>
                  <a:pt x="0" y="0"/>
                </a:moveTo>
                <a:lnTo>
                  <a:pt x="2984" y="0"/>
                </a:lnTo>
                <a:lnTo>
                  <a:pt x="2984" y="560"/>
                </a:lnTo>
              </a:path>
            </a:pathLst>
          </a:custGeom>
          <a:noFill/>
          <a:ln w="28575" cap="flat" cmpd="sng" algn="ctr">
            <a:solidFill>
              <a:srgbClr val="000000"/>
            </a:solidFill>
            <a:prstDash val="solid"/>
            <a:round/>
            <a:headEnd type="none" w="med" len="med"/>
            <a:tailEnd type="stealth" w="med" len="med"/>
          </a:ln>
          <a:effectLst/>
        </p:spPr>
        <p:txBody>
          <a:bodyPr wrap="none" anchor="ctr">
            <a:prstTxWarp prst="textNoShape">
              <a:avLst/>
            </a:prstTxWarp>
          </a:bodyPr>
          <a:lstStyle/>
          <a:p>
            <a:endParaRPr lang="en-US"/>
          </a:p>
        </p:txBody>
      </p:sp>
      <p:sp>
        <p:nvSpPr>
          <p:cNvPr id="519174" name="Freeform 1030"/>
          <p:cNvSpPr>
            <a:spLocks/>
          </p:cNvSpPr>
          <p:nvPr/>
        </p:nvSpPr>
        <p:spPr bwMode="auto">
          <a:xfrm>
            <a:off x="4354983" y="3297175"/>
            <a:ext cx="2051050" cy="596673"/>
          </a:xfrm>
          <a:custGeom>
            <a:avLst/>
            <a:gdLst/>
            <a:ahLst/>
            <a:cxnLst>
              <a:cxn ang="0">
                <a:pos x="0" y="0"/>
              </a:cxn>
              <a:cxn ang="0">
                <a:pos x="2984" y="0"/>
              </a:cxn>
              <a:cxn ang="0">
                <a:pos x="2984" y="560"/>
              </a:cxn>
            </a:cxnLst>
            <a:rect l="0" t="0" r="r" b="b"/>
            <a:pathLst>
              <a:path w="2984" h="560">
                <a:moveTo>
                  <a:pt x="0" y="0"/>
                </a:moveTo>
                <a:lnTo>
                  <a:pt x="2984" y="0"/>
                </a:lnTo>
                <a:lnTo>
                  <a:pt x="2984" y="560"/>
                </a:lnTo>
              </a:path>
            </a:pathLst>
          </a:custGeom>
          <a:noFill/>
          <a:ln w="44450" cap="flat" cmpd="sng" algn="ctr">
            <a:solidFill>
              <a:srgbClr val="E1A173"/>
            </a:solidFill>
            <a:prstDash val="solid"/>
            <a:round/>
            <a:headEnd type="none" w="med" len="med"/>
            <a:tailEnd type="stealth" w="med" len="med"/>
          </a:ln>
          <a:effectLst/>
        </p:spPr>
        <p:txBody>
          <a:bodyPr wrap="none" anchor="ctr">
            <a:prstTxWarp prst="textNoShape">
              <a:avLst/>
            </a:prstTxWarp>
          </a:bodyPr>
          <a:lstStyle/>
          <a:p>
            <a:endParaRPr lang="en-US"/>
          </a:p>
        </p:txBody>
      </p:sp>
      <p:sp>
        <p:nvSpPr>
          <p:cNvPr id="519175" name="Freeform 1031"/>
          <p:cNvSpPr>
            <a:spLocks/>
          </p:cNvSpPr>
          <p:nvPr/>
        </p:nvSpPr>
        <p:spPr bwMode="auto">
          <a:xfrm>
            <a:off x="4262908" y="2839975"/>
            <a:ext cx="2970213" cy="1052285"/>
          </a:xfrm>
          <a:custGeom>
            <a:avLst/>
            <a:gdLst/>
            <a:ahLst/>
            <a:cxnLst>
              <a:cxn ang="0">
                <a:pos x="0" y="0"/>
              </a:cxn>
              <a:cxn ang="0">
                <a:pos x="2984" y="0"/>
              </a:cxn>
              <a:cxn ang="0">
                <a:pos x="2984" y="560"/>
              </a:cxn>
            </a:cxnLst>
            <a:rect l="0" t="0" r="r" b="b"/>
            <a:pathLst>
              <a:path w="2984" h="560">
                <a:moveTo>
                  <a:pt x="0" y="0"/>
                </a:moveTo>
                <a:lnTo>
                  <a:pt x="2984" y="0"/>
                </a:lnTo>
                <a:lnTo>
                  <a:pt x="2984" y="560"/>
                </a:lnTo>
              </a:path>
            </a:pathLst>
          </a:custGeom>
          <a:noFill/>
          <a:ln w="44450" cap="flat" cmpd="sng" algn="ctr">
            <a:solidFill>
              <a:srgbClr val="558ED5"/>
            </a:solidFill>
            <a:prstDash val="solid"/>
            <a:round/>
            <a:headEnd type="none" w="med" len="med"/>
            <a:tailEnd type="stealth" w="med" len="med"/>
          </a:ln>
          <a:effectLst/>
        </p:spPr>
        <p:txBody>
          <a:bodyPr wrap="none" anchor="ctr">
            <a:prstTxWarp prst="textNoShape">
              <a:avLst/>
            </a:prstTxWarp>
          </a:bodyPr>
          <a:lstStyle/>
          <a:p>
            <a:endParaRPr lang="en-US"/>
          </a:p>
        </p:txBody>
      </p:sp>
      <p:sp>
        <p:nvSpPr>
          <p:cNvPr id="56" name="Line 1036"/>
          <p:cNvSpPr>
            <a:spLocks noChangeShapeType="1"/>
          </p:cNvSpPr>
          <p:nvPr/>
        </p:nvSpPr>
        <p:spPr bwMode="auto">
          <a:xfrm>
            <a:off x="4334888" y="2524064"/>
            <a:ext cx="0" cy="315912"/>
          </a:xfrm>
          <a:prstGeom prst="line">
            <a:avLst/>
          </a:prstGeom>
          <a:noFill/>
          <a:ln w="38100" cap="flat" cmpd="sng" algn="ctr">
            <a:solidFill>
              <a:schemeClr val="tx2">
                <a:lumMod val="60000"/>
                <a:lumOff val="40000"/>
              </a:schemeClr>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8" name="Line 1036"/>
          <p:cNvSpPr>
            <a:spLocks noChangeShapeType="1"/>
          </p:cNvSpPr>
          <p:nvPr/>
        </p:nvSpPr>
        <p:spPr bwMode="auto">
          <a:xfrm rot="16200000">
            <a:off x="2714433" y="3139219"/>
            <a:ext cx="0" cy="315912"/>
          </a:xfrm>
          <a:prstGeom prst="line">
            <a:avLst/>
          </a:prstGeom>
          <a:noFill/>
          <a:ln w="19050">
            <a:solidFill>
              <a:srgbClr val="000000"/>
            </a:solidFill>
            <a:round/>
            <a:headEnd/>
            <a:tailEnd type="none" w="med" len="med"/>
          </a:ln>
          <a:effectLst/>
        </p:spPr>
        <p:txBody>
          <a:bodyPr wrap="none" anchor="ctr">
            <a:prstTxWarp prst="textNoShape">
              <a:avLst/>
            </a:prstTxWarp>
          </a:bodyPr>
          <a:lstStyle/>
          <a:p>
            <a:endParaRPr lang="en-US"/>
          </a:p>
        </p:txBody>
      </p:sp>
      <p:sp>
        <p:nvSpPr>
          <p:cNvPr id="59" name="Line 1036"/>
          <p:cNvSpPr>
            <a:spLocks noChangeShapeType="1"/>
          </p:cNvSpPr>
          <p:nvPr/>
        </p:nvSpPr>
        <p:spPr bwMode="auto">
          <a:xfrm rot="16200000">
            <a:off x="2702338" y="3564442"/>
            <a:ext cx="0" cy="315912"/>
          </a:xfrm>
          <a:prstGeom prst="line">
            <a:avLst/>
          </a:prstGeom>
          <a:noFill/>
          <a:ln w="19050">
            <a:solidFill>
              <a:srgbClr val="000000"/>
            </a:solidFill>
            <a:round/>
            <a:headEnd/>
            <a:tailEnd type="none" w="med" len="med"/>
          </a:ln>
          <a:effectLst/>
        </p:spPr>
        <p:txBody>
          <a:bodyPr wrap="none" anchor="ctr">
            <a:prstTxWarp prst="textNoShape">
              <a:avLst/>
            </a:prstTxWarp>
          </a:bodyPr>
          <a:lstStyle/>
          <a:p>
            <a:endParaRPr lang="en-US"/>
          </a:p>
        </p:txBody>
      </p:sp>
      <p:sp>
        <p:nvSpPr>
          <p:cNvPr id="60" name="Line 1036"/>
          <p:cNvSpPr>
            <a:spLocks noChangeShapeType="1"/>
          </p:cNvSpPr>
          <p:nvPr/>
        </p:nvSpPr>
        <p:spPr bwMode="auto">
          <a:xfrm rot="16200000">
            <a:off x="2685069" y="2682019"/>
            <a:ext cx="0" cy="315912"/>
          </a:xfrm>
          <a:prstGeom prst="line">
            <a:avLst/>
          </a:prstGeom>
          <a:noFill/>
          <a:ln w="19050">
            <a:solidFill>
              <a:srgbClr val="000000"/>
            </a:solidFill>
            <a:round/>
            <a:headEnd/>
            <a:tailEnd type="none" w="med" len="med"/>
          </a:ln>
          <a:effectLst/>
        </p:spPr>
        <p:txBody>
          <a:bodyPr wrap="none" anchor="ctr">
            <a:prstTxWarp prst="textNoShape">
              <a:avLst/>
            </a:prstTxWarp>
          </a:bodyPr>
          <a:lstStyle/>
          <a:p>
            <a:endParaRPr lang="en-US"/>
          </a:p>
        </p:txBody>
      </p:sp>
      <p:sp>
        <p:nvSpPr>
          <p:cNvPr id="45" name="AutoShape 73"/>
          <p:cNvSpPr>
            <a:spLocks noChangeArrowheads="1"/>
          </p:cNvSpPr>
          <p:nvPr/>
        </p:nvSpPr>
        <p:spPr bwMode="auto">
          <a:xfrm rot="16200000">
            <a:off x="1707330" y="3235416"/>
            <a:ext cx="1544856"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FSM</a:t>
            </a:r>
            <a:endParaRPr lang="en-US" sz="1200" kern="0" dirty="0">
              <a:solidFill>
                <a:srgbClr val="000000"/>
              </a:solidFill>
              <a:latin typeface="Arial"/>
            </a:endParaRPr>
          </a:p>
        </p:txBody>
      </p:sp>
      <p:sp>
        <p:nvSpPr>
          <p:cNvPr id="43" name="AutoShape 73"/>
          <p:cNvSpPr>
            <a:spLocks noChangeArrowheads="1"/>
          </p:cNvSpPr>
          <p:nvPr/>
        </p:nvSpPr>
        <p:spPr bwMode="auto">
          <a:xfrm>
            <a:off x="2770455" y="3565163"/>
            <a:ext cx="1843208"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Control generator</a:t>
            </a:r>
            <a:endParaRPr lang="en-US" sz="1200" kern="0" dirty="0">
              <a:solidFill>
                <a:srgbClr val="000000"/>
              </a:solidFill>
              <a:latin typeface="Arial"/>
            </a:endParaRPr>
          </a:p>
        </p:txBody>
      </p:sp>
      <p:sp>
        <p:nvSpPr>
          <p:cNvPr id="40" name="AutoShape 73"/>
          <p:cNvSpPr>
            <a:spLocks noChangeArrowheads="1"/>
          </p:cNvSpPr>
          <p:nvPr/>
        </p:nvSpPr>
        <p:spPr bwMode="auto">
          <a:xfrm>
            <a:off x="2770455" y="2703450"/>
            <a:ext cx="1843208"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Data generator</a:t>
            </a:r>
            <a:endParaRPr lang="en-US" sz="1200" kern="0" dirty="0">
              <a:solidFill>
                <a:srgbClr val="000000"/>
              </a:solidFill>
              <a:latin typeface="Arial"/>
            </a:endParaRPr>
          </a:p>
        </p:txBody>
      </p:sp>
      <p:sp>
        <p:nvSpPr>
          <p:cNvPr id="42" name="AutoShape 73"/>
          <p:cNvSpPr>
            <a:spLocks noChangeArrowheads="1"/>
          </p:cNvSpPr>
          <p:nvPr/>
        </p:nvSpPr>
        <p:spPr bwMode="auto">
          <a:xfrm>
            <a:off x="2770455" y="3134307"/>
            <a:ext cx="1843208"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Address generator</a:t>
            </a:r>
            <a:endParaRPr lang="en-US" sz="1200" kern="0" dirty="0">
              <a:solidFill>
                <a:srgbClr val="000000"/>
              </a:solidFill>
              <a:latin typeface="Arial"/>
            </a:endParaRPr>
          </a:p>
        </p:txBody>
      </p:sp>
      <p:grpSp>
        <p:nvGrpSpPr>
          <p:cNvPr id="2" name="Group 50"/>
          <p:cNvGrpSpPr/>
          <p:nvPr/>
        </p:nvGrpSpPr>
        <p:grpSpPr>
          <a:xfrm>
            <a:off x="4182488" y="2310588"/>
            <a:ext cx="304800" cy="304800"/>
            <a:chOff x="1371600" y="2235500"/>
            <a:chExt cx="304800" cy="304800"/>
          </a:xfrm>
        </p:grpSpPr>
        <p:sp>
          <p:nvSpPr>
            <p:cNvPr id="52" name="Oval 51"/>
            <p:cNvSpPr>
              <a:spLocks noChangeArrowheads="1"/>
            </p:cNvSpPr>
            <p:nvPr/>
          </p:nvSpPr>
          <p:spPr bwMode="auto">
            <a:xfrm>
              <a:off x="1371600" y="2235500"/>
              <a:ext cx="304800" cy="304800"/>
            </a:xfrm>
            <a:prstGeom prst="ellips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3" name="Line 36"/>
            <p:cNvSpPr>
              <a:spLocks noChangeShapeType="1"/>
            </p:cNvSpPr>
            <p:nvPr/>
          </p:nvSpPr>
          <p:spPr bwMode="auto">
            <a:xfrm>
              <a:off x="1524000" y="2311700"/>
              <a:ext cx="0" cy="15240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4" name="Line 37"/>
            <p:cNvSpPr>
              <a:spLocks noChangeShapeType="1"/>
            </p:cNvSpPr>
            <p:nvPr/>
          </p:nvSpPr>
          <p:spPr bwMode="auto">
            <a:xfrm>
              <a:off x="1447800" y="2387900"/>
              <a:ext cx="152400" cy="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61" name="Line 1037"/>
          <p:cNvSpPr>
            <a:spLocks noChangeShapeType="1"/>
          </p:cNvSpPr>
          <p:nvPr/>
        </p:nvSpPr>
        <p:spPr bwMode="auto">
          <a:xfrm rot="5400000" flipH="1">
            <a:off x="2077546" y="3317702"/>
            <a:ext cx="0" cy="494922"/>
          </a:xfrm>
          <a:prstGeom prst="line">
            <a:avLst/>
          </a:prstGeom>
          <a:noFill/>
          <a:ln w="19050">
            <a:solidFill>
              <a:srgbClr val="000000"/>
            </a:solidFill>
            <a:round/>
            <a:headEnd type="stealth" w="med" len="med"/>
            <a:tailEnd/>
          </a:ln>
          <a:effectLst/>
        </p:spPr>
        <p:txBody>
          <a:bodyPr wrap="none" anchor="ctr">
            <a:prstTxWarp prst="textNoShape">
              <a:avLst/>
            </a:prstTxWarp>
          </a:bodyPr>
          <a:lstStyle/>
          <a:p>
            <a:endParaRPr lang="en-US"/>
          </a:p>
        </p:txBody>
      </p:sp>
      <p:grpSp>
        <p:nvGrpSpPr>
          <p:cNvPr id="3" name="Group 89"/>
          <p:cNvGrpSpPr/>
          <p:nvPr/>
        </p:nvGrpSpPr>
        <p:grpSpPr>
          <a:xfrm>
            <a:off x="5507358" y="5128898"/>
            <a:ext cx="3202738" cy="1089411"/>
            <a:chOff x="5507358" y="5201468"/>
            <a:chExt cx="3202738" cy="1089411"/>
          </a:xfrm>
        </p:grpSpPr>
        <p:sp>
          <p:nvSpPr>
            <p:cNvPr id="57" name="Rounded Rectangle 56"/>
            <p:cNvSpPr/>
            <p:nvPr/>
          </p:nvSpPr>
          <p:spPr>
            <a:xfrm>
              <a:off x="5507358" y="5203700"/>
              <a:ext cx="3179442" cy="1087179"/>
            </a:xfrm>
            <a:prstGeom prst="roundRect">
              <a:avLst>
                <a:gd name="adj" fmla="val 6790"/>
              </a:avLst>
            </a:prstGeom>
            <a:solidFill>
              <a:schemeClr val="tx2">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2400" kern="0" dirty="0" smtClean="0">
                  <a:latin typeface="Arial"/>
                </a:rPr>
                <a:t>Memory</a:t>
              </a:r>
              <a:endParaRPr lang="en-US" sz="2400" kern="0" dirty="0">
                <a:latin typeface="Arial"/>
              </a:endParaRPr>
            </a:p>
          </p:txBody>
        </p:sp>
        <p:sp>
          <p:nvSpPr>
            <p:cNvPr id="62" name="Text Box 9"/>
            <p:cNvSpPr txBox="1">
              <a:spLocks noChangeArrowheads="1"/>
            </p:cNvSpPr>
            <p:nvPr/>
          </p:nvSpPr>
          <p:spPr bwMode="auto">
            <a:xfrm>
              <a:off x="7121116" y="5201468"/>
              <a:ext cx="551034" cy="230832"/>
            </a:xfrm>
            <a:prstGeom prst="rect">
              <a:avLst/>
            </a:prstGeom>
            <a:noFill/>
            <a:ln w="9525">
              <a:noFill/>
              <a:miter lim="800000"/>
              <a:headEnd/>
              <a:tailEnd/>
            </a:ln>
            <a:effectLst/>
          </p:spPr>
          <p:txBody>
            <a:bodyPr wrap="none">
              <a:prstTxWarp prst="textNoShape">
                <a:avLst/>
              </a:prstTxWarp>
              <a:spAutoFit/>
            </a:bodyPr>
            <a:lstStyle/>
            <a:p>
              <a:pPr algn="ctr" eaLnBrk="1" hangingPunct="1"/>
              <a:r>
                <a:rPr lang="en-US" sz="900" b="1" dirty="0">
                  <a:effectLst/>
                  <a:latin typeface="Arial Narrow" charset="0"/>
                </a:rPr>
                <a:t>DATA IN</a:t>
              </a:r>
            </a:p>
          </p:txBody>
        </p:sp>
        <p:sp>
          <p:nvSpPr>
            <p:cNvPr id="63" name="Text Box 10"/>
            <p:cNvSpPr txBox="1">
              <a:spLocks noChangeArrowheads="1"/>
            </p:cNvSpPr>
            <p:nvPr/>
          </p:nvSpPr>
          <p:spPr bwMode="auto">
            <a:xfrm>
              <a:off x="8050941" y="5203700"/>
              <a:ext cx="659155" cy="230832"/>
            </a:xfrm>
            <a:prstGeom prst="rect">
              <a:avLst/>
            </a:prstGeom>
            <a:noFill/>
            <a:ln w="9525">
              <a:noFill/>
              <a:miter lim="800000"/>
              <a:headEnd/>
              <a:tailEnd/>
            </a:ln>
            <a:effectLst/>
          </p:spPr>
          <p:txBody>
            <a:bodyPr wrap="none">
              <a:prstTxWarp prst="textNoShape">
                <a:avLst/>
              </a:prstTxWarp>
              <a:spAutoFit/>
            </a:bodyPr>
            <a:lstStyle/>
            <a:p>
              <a:pPr algn="ctr" eaLnBrk="1" hangingPunct="1"/>
              <a:r>
                <a:rPr lang="en-US" sz="900" b="1" dirty="0">
                  <a:effectLst/>
                  <a:latin typeface="Arial Narrow" charset="0"/>
                </a:rPr>
                <a:t>DATA OUT</a:t>
              </a:r>
            </a:p>
          </p:txBody>
        </p:sp>
        <p:sp>
          <p:nvSpPr>
            <p:cNvPr id="64" name="Text Box 11"/>
            <p:cNvSpPr txBox="1">
              <a:spLocks noChangeArrowheads="1"/>
            </p:cNvSpPr>
            <p:nvPr/>
          </p:nvSpPr>
          <p:spPr bwMode="auto">
            <a:xfrm>
              <a:off x="6321368" y="5203700"/>
              <a:ext cx="642937" cy="228600"/>
            </a:xfrm>
            <a:prstGeom prst="rect">
              <a:avLst/>
            </a:prstGeom>
            <a:noFill/>
            <a:ln w="9525">
              <a:noFill/>
              <a:miter lim="800000"/>
              <a:headEnd/>
              <a:tailEnd/>
            </a:ln>
            <a:effectLst/>
          </p:spPr>
          <p:txBody>
            <a:bodyPr wrap="none">
              <a:prstTxWarp prst="textNoShape">
                <a:avLst/>
              </a:prstTxWarp>
              <a:spAutoFit/>
            </a:bodyPr>
            <a:lstStyle/>
            <a:p>
              <a:pPr algn="ctr" eaLnBrk="1" hangingPunct="1"/>
              <a:r>
                <a:rPr lang="en-US" sz="900" b="1" dirty="0">
                  <a:effectLst/>
                  <a:latin typeface="Arial Narrow" charset="0"/>
                </a:rPr>
                <a:t>ADDRESS</a:t>
              </a:r>
            </a:p>
          </p:txBody>
        </p:sp>
        <p:sp>
          <p:nvSpPr>
            <p:cNvPr id="65" name="Text Box 12"/>
            <p:cNvSpPr txBox="1">
              <a:spLocks noChangeArrowheads="1"/>
            </p:cNvSpPr>
            <p:nvPr/>
          </p:nvSpPr>
          <p:spPr bwMode="auto">
            <a:xfrm>
              <a:off x="5567833" y="5203700"/>
              <a:ext cx="441146" cy="230832"/>
            </a:xfrm>
            <a:prstGeom prst="rect">
              <a:avLst/>
            </a:prstGeom>
            <a:noFill/>
            <a:ln w="9525">
              <a:noFill/>
              <a:miter lim="800000"/>
              <a:headEnd/>
              <a:tailEnd/>
            </a:ln>
            <a:effectLst/>
          </p:spPr>
          <p:txBody>
            <a:bodyPr wrap="none">
              <a:prstTxWarp prst="textNoShape">
                <a:avLst/>
              </a:prstTxWarp>
              <a:spAutoFit/>
            </a:bodyPr>
            <a:lstStyle/>
            <a:p>
              <a:pPr algn="ctr" eaLnBrk="1" hangingPunct="1"/>
              <a:r>
                <a:rPr lang="en-US" sz="900" b="1" dirty="0">
                  <a:effectLst/>
                  <a:latin typeface="Arial Narrow" charset="0"/>
                </a:rPr>
                <a:t>CTRL</a:t>
              </a:r>
            </a:p>
          </p:txBody>
        </p:sp>
      </p:grpSp>
      <p:sp>
        <p:nvSpPr>
          <p:cNvPr id="67" name="Trapezoid 66"/>
          <p:cNvSpPr/>
          <p:nvPr/>
        </p:nvSpPr>
        <p:spPr>
          <a:xfrm rot="10800000" flipV="1">
            <a:off x="7878845" y="3897023"/>
            <a:ext cx="645280" cy="234949"/>
          </a:xfrm>
          <a:prstGeom prst="trapezoid">
            <a:avLst>
              <a:gd name="adj" fmla="val 34301"/>
            </a:avLst>
          </a:prstGeom>
          <a:solidFill>
            <a:srgbClr val="FFFFFF"/>
          </a:solidFill>
          <a:ln w="22225"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dirty="0">
              <a:solidFill>
                <a:schemeClr val="tx1"/>
              </a:solidFill>
              <a:latin typeface="Arial" charset="0"/>
              <a:ea typeface="ＭＳ Ｐゴシック" charset="-128"/>
              <a:cs typeface="ＭＳ Ｐゴシック" charset="-128"/>
            </a:endParaRPr>
          </a:p>
        </p:txBody>
      </p:sp>
      <p:sp>
        <p:nvSpPr>
          <p:cNvPr id="70" name="Freeform 1035"/>
          <p:cNvSpPr>
            <a:spLocks/>
          </p:cNvSpPr>
          <p:nvPr/>
        </p:nvSpPr>
        <p:spPr bwMode="auto">
          <a:xfrm flipV="1">
            <a:off x="7396633" y="4137790"/>
            <a:ext cx="604367" cy="436078"/>
          </a:xfrm>
          <a:custGeom>
            <a:avLst/>
            <a:gdLst/>
            <a:ahLst/>
            <a:cxnLst>
              <a:cxn ang="0">
                <a:pos x="0" y="0"/>
              </a:cxn>
              <a:cxn ang="0">
                <a:pos x="2984" y="0"/>
              </a:cxn>
              <a:cxn ang="0">
                <a:pos x="2984" y="560"/>
              </a:cxn>
            </a:cxnLst>
            <a:rect l="0" t="0" r="r" b="b"/>
            <a:pathLst>
              <a:path w="2984" h="560">
                <a:moveTo>
                  <a:pt x="0" y="0"/>
                </a:moveTo>
                <a:lnTo>
                  <a:pt x="2984" y="0"/>
                </a:lnTo>
                <a:lnTo>
                  <a:pt x="2984" y="560"/>
                </a:lnTo>
              </a:path>
            </a:pathLst>
          </a:custGeom>
          <a:noFill/>
          <a:ln w="44450" cap="flat" cmpd="sng" algn="ctr">
            <a:solidFill>
              <a:srgbClr val="558ED5"/>
            </a:solidFill>
            <a:prstDash val="solid"/>
            <a:round/>
            <a:headEnd type="none" w="med" len="med"/>
            <a:tailEnd type="stealth" w="med" len="med"/>
          </a:ln>
          <a:effectLst/>
        </p:spPr>
        <p:txBody>
          <a:bodyPr wrap="none" anchor="ctr">
            <a:prstTxWarp prst="textNoShape">
              <a:avLst/>
            </a:prstTxWarp>
          </a:bodyPr>
          <a:lstStyle/>
          <a:p>
            <a:endParaRPr lang="en-US"/>
          </a:p>
        </p:txBody>
      </p:sp>
      <p:sp>
        <p:nvSpPr>
          <p:cNvPr id="72" name="Freeform 4"/>
          <p:cNvSpPr>
            <a:spLocks/>
          </p:cNvSpPr>
          <p:nvPr/>
        </p:nvSpPr>
        <p:spPr bwMode="auto">
          <a:xfrm>
            <a:off x="2421765" y="4443249"/>
            <a:ext cx="762000" cy="773574"/>
          </a:xfrm>
          <a:custGeom>
            <a:avLst/>
            <a:gdLst>
              <a:gd name="connsiteX0" fmla="*/ 480 w 480"/>
              <a:gd name="connsiteY0" fmla="*/ 0 h 808"/>
              <a:gd name="connsiteX1" fmla="*/ 480 w 480"/>
              <a:gd name="connsiteY1" fmla="*/ 808 h 808"/>
              <a:gd name="connsiteX2" fmla="*/ 0 w 480"/>
              <a:gd name="connsiteY2" fmla="*/ 808 h 808"/>
            </a:gdLst>
            <a:ahLst/>
            <a:cxnLst>
              <a:cxn ang="0">
                <a:pos x="connsiteX0" y="connsiteY0"/>
              </a:cxn>
              <a:cxn ang="0">
                <a:pos x="connsiteX1" y="connsiteY1"/>
              </a:cxn>
              <a:cxn ang="0">
                <a:pos x="connsiteX2" y="connsiteY2"/>
              </a:cxn>
            </a:cxnLst>
            <a:rect l="l" t="t" r="r" b="b"/>
            <a:pathLst>
              <a:path w="480" h="808">
                <a:moveTo>
                  <a:pt x="480" y="0"/>
                </a:moveTo>
                <a:lnTo>
                  <a:pt x="480" y="808"/>
                </a:lnTo>
                <a:lnTo>
                  <a:pt x="0" y="808"/>
                </a:lnTo>
              </a:path>
            </a:pathLst>
          </a:custGeom>
          <a:noFill/>
          <a:ln w="19050" cap="flat" cmpd="sng">
            <a:solidFill>
              <a:srgbClr val="000000"/>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73" name="Line 29"/>
          <p:cNvSpPr>
            <a:spLocks noChangeShapeType="1"/>
          </p:cNvSpPr>
          <p:nvPr/>
        </p:nvSpPr>
        <p:spPr bwMode="auto">
          <a:xfrm flipH="1">
            <a:off x="3267903" y="4519449"/>
            <a:ext cx="40957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74" name="Rectangle 33"/>
          <p:cNvSpPr>
            <a:spLocks noChangeArrowheads="1"/>
          </p:cNvSpPr>
          <p:nvPr/>
        </p:nvSpPr>
        <p:spPr bwMode="auto">
          <a:xfrm>
            <a:off x="3039303" y="4374986"/>
            <a:ext cx="266700" cy="2794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sp>
        <p:nvSpPr>
          <p:cNvPr id="75" name="Line 34"/>
          <p:cNvSpPr>
            <a:spLocks noChangeShapeType="1"/>
          </p:cNvSpPr>
          <p:nvPr/>
        </p:nvSpPr>
        <p:spPr bwMode="auto">
          <a:xfrm flipH="1">
            <a:off x="3255203" y="4884729"/>
            <a:ext cx="40957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76" name="Rectangle 38"/>
          <p:cNvSpPr>
            <a:spLocks noChangeArrowheads="1"/>
          </p:cNvSpPr>
          <p:nvPr/>
        </p:nvSpPr>
        <p:spPr bwMode="auto">
          <a:xfrm>
            <a:off x="3039303" y="4752361"/>
            <a:ext cx="266700" cy="2794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grpSp>
        <p:nvGrpSpPr>
          <p:cNvPr id="4" name="Group 78"/>
          <p:cNvGrpSpPr/>
          <p:nvPr/>
        </p:nvGrpSpPr>
        <p:grpSpPr>
          <a:xfrm>
            <a:off x="3583815" y="4367049"/>
            <a:ext cx="304800" cy="304800"/>
            <a:chOff x="8160656" y="3713685"/>
            <a:chExt cx="304800" cy="304800"/>
          </a:xfrm>
        </p:grpSpPr>
        <p:sp>
          <p:nvSpPr>
            <p:cNvPr id="80" name="Oval 79"/>
            <p:cNvSpPr>
              <a:spLocks noChangeArrowheads="1"/>
            </p:cNvSpPr>
            <p:nvPr/>
          </p:nvSpPr>
          <p:spPr bwMode="auto">
            <a:xfrm>
              <a:off x="8160656" y="3713685"/>
              <a:ext cx="304800" cy="304800"/>
            </a:xfrm>
            <a:prstGeom prst="ellips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1" name="Line 36"/>
            <p:cNvSpPr>
              <a:spLocks noChangeShapeType="1"/>
            </p:cNvSpPr>
            <p:nvPr/>
          </p:nvSpPr>
          <p:spPr bwMode="auto">
            <a:xfrm>
              <a:off x="8313056" y="3789885"/>
              <a:ext cx="0" cy="15240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2" name="Line 37"/>
            <p:cNvSpPr>
              <a:spLocks noChangeShapeType="1"/>
            </p:cNvSpPr>
            <p:nvPr/>
          </p:nvSpPr>
          <p:spPr bwMode="auto">
            <a:xfrm>
              <a:off x="8236856" y="3866085"/>
              <a:ext cx="152400" cy="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5" name="Group 82"/>
          <p:cNvGrpSpPr/>
          <p:nvPr/>
        </p:nvGrpSpPr>
        <p:grpSpPr>
          <a:xfrm>
            <a:off x="3583815" y="4714866"/>
            <a:ext cx="304800" cy="304800"/>
            <a:chOff x="8160656" y="3713685"/>
            <a:chExt cx="304800" cy="304800"/>
          </a:xfrm>
        </p:grpSpPr>
        <p:sp>
          <p:nvSpPr>
            <p:cNvPr id="84" name="Oval 83"/>
            <p:cNvSpPr>
              <a:spLocks noChangeArrowheads="1"/>
            </p:cNvSpPr>
            <p:nvPr/>
          </p:nvSpPr>
          <p:spPr bwMode="auto">
            <a:xfrm>
              <a:off x="8160656" y="3713685"/>
              <a:ext cx="304800" cy="304800"/>
            </a:xfrm>
            <a:prstGeom prst="ellips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5" name="Line 36"/>
            <p:cNvSpPr>
              <a:spLocks noChangeShapeType="1"/>
            </p:cNvSpPr>
            <p:nvPr/>
          </p:nvSpPr>
          <p:spPr bwMode="auto">
            <a:xfrm>
              <a:off x="8313056" y="3789885"/>
              <a:ext cx="0" cy="15240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6" name="Line 37"/>
            <p:cNvSpPr>
              <a:spLocks noChangeShapeType="1"/>
            </p:cNvSpPr>
            <p:nvPr/>
          </p:nvSpPr>
          <p:spPr bwMode="auto">
            <a:xfrm>
              <a:off x="8236856" y="3866085"/>
              <a:ext cx="152400" cy="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88" name="Line 1028"/>
          <p:cNvSpPr>
            <a:spLocks noChangeShapeType="1"/>
          </p:cNvSpPr>
          <p:nvPr/>
        </p:nvSpPr>
        <p:spPr bwMode="auto">
          <a:xfrm flipH="1">
            <a:off x="3888615" y="4503854"/>
            <a:ext cx="1869718" cy="0"/>
          </a:xfrm>
          <a:prstGeom prst="line">
            <a:avLst/>
          </a:prstGeom>
          <a:noFill/>
          <a:ln w="28575" cap="flat" cmpd="sng" algn="ctr">
            <a:solidFill>
              <a:srgbClr val="000000"/>
            </a:solidFill>
            <a:prstDash val="solid"/>
            <a:round/>
            <a:headEnd type="oval" w="med" len="med"/>
            <a:tailEnd type="stealth" w="med" len="med"/>
          </a:ln>
          <a:effectLst/>
        </p:spPr>
        <p:txBody>
          <a:bodyPr wrap="none" anchor="ctr">
            <a:prstTxWarp prst="textNoShape">
              <a:avLst/>
            </a:prstTxWarp>
          </a:bodyPr>
          <a:lstStyle/>
          <a:p>
            <a:endParaRPr lang="en-US"/>
          </a:p>
        </p:txBody>
      </p:sp>
      <p:sp>
        <p:nvSpPr>
          <p:cNvPr id="89" name="Line 1028"/>
          <p:cNvSpPr>
            <a:spLocks noChangeShapeType="1"/>
          </p:cNvSpPr>
          <p:nvPr/>
        </p:nvSpPr>
        <p:spPr bwMode="auto">
          <a:xfrm flipH="1">
            <a:off x="3888613" y="4869134"/>
            <a:ext cx="2695219" cy="0"/>
          </a:xfrm>
          <a:prstGeom prst="line">
            <a:avLst/>
          </a:prstGeom>
          <a:noFill/>
          <a:ln w="44450" cap="flat" cmpd="sng" algn="ctr">
            <a:solidFill>
              <a:srgbClr val="E1A173"/>
            </a:solidFill>
            <a:prstDash val="solid"/>
            <a:round/>
            <a:headEnd type="none" w="med" len="med"/>
            <a:tailEnd type="stealth" w="med" len="med"/>
          </a:ln>
          <a:effectLst/>
        </p:spPr>
        <p:txBody>
          <a:bodyPr wrap="none" anchor="ctr">
            <a:prstTxWarp prst="textNoShape">
              <a:avLst/>
            </a:prstTxWarp>
          </a:bodyPr>
          <a:lstStyle/>
          <a:p>
            <a:endParaRPr lang="en-US"/>
          </a:p>
        </p:txBody>
      </p:sp>
      <p:grpSp>
        <p:nvGrpSpPr>
          <p:cNvPr id="6" name="Group 82"/>
          <p:cNvGrpSpPr/>
          <p:nvPr/>
        </p:nvGrpSpPr>
        <p:grpSpPr>
          <a:xfrm>
            <a:off x="7564987" y="4427819"/>
            <a:ext cx="338554" cy="279400"/>
            <a:chOff x="7564987" y="4427819"/>
            <a:chExt cx="338554" cy="279400"/>
          </a:xfrm>
        </p:grpSpPr>
        <p:sp>
          <p:nvSpPr>
            <p:cNvPr id="87" name="Rectangle 33"/>
            <p:cNvSpPr>
              <a:spLocks noChangeArrowheads="1"/>
            </p:cNvSpPr>
            <p:nvPr/>
          </p:nvSpPr>
          <p:spPr bwMode="auto">
            <a:xfrm>
              <a:off x="7598623" y="4427819"/>
              <a:ext cx="266700" cy="279400"/>
            </a:xfrm>
            <a:prstGeom prst="rect">
              <a:avLst/>
            </a:prstGeom>
            <a:ln/>
          </p:spPr>
          <p:style>
            <a:lnRef idx="0">
              <a:schemeClr val="accent1"/>
            </a:lnRef>
            <a:fillRef idx="3">
              <a:schemeClr val="accent1"/>
            </a:fillRef>
            <a:effectRef idx="3">
              <a:schemeClr val="accent1"/>
            </a:effectRef>
            <a:fontRef idx="minor">
              <a:schemeClr val="lt1"/>
            </a:fontRef>
          </p:style>
          <p:txBody>
            <a:bodyPr bIns="93600" anchor="ctr"/>
            <a:lstStyle/>
            <a:p>
              <a:pPr algn="ctr" defTabSz="914400" eaLnBrk="0" fontAlgn="auto" hangingPunct="0">
                <a:spcBef>
                  <a:spcPts val="0"/>
                </a:spcBef>
                <a:spcAft>
                  <a:spcPts val="0"/>
                </a:spcAft>
                <a:defRPr/>
              </a:pPr>
              <a:endParaRPr lang="en-US" sz="900" b="1" kern="0">
                <a:solidFill>
                  <a:srgbClr val="000000"/>
                </a:solidFill>
                <a:latin typeface="Arial Narrow"/>
                <a:ea typeface="+mn-ea"/>
                <a:cs typeface="Arial Narrow"/>
              </a:endParaRPr>
            </a:p>
          </p:txBody>
        </p:sp>
        <p:sp>
          <p:nvSpPr>
            <p:cNvPr id="91" name="TextBox 90"/>
            <p:cNvSpPr txBox="1"/>
            <p:nvPr/>
          </p:nvSpPr>
          <p:spPr>
            <a:xfrm>
              <a:off x="7564987" y="4431707"/>
              <a:ext cx="338554" cy="246221"/>
            </a:xfrm>
            <a:prstGeom prst="rect">
              <a:avLst/>
            </a:prstGeom>
            <a:noFill/>
          </p:spPr>
          <p:txBody>
            <a:bodyPr wrap="none" rtlCol="0">
              <a:spAutoFit/>
            </a:bodyPr>
            <a:lstStyle/>
            <a:p>
              <a:r>
                <a:rPr lang="en-US" sz="1000" b="1" dirty="0" smtClean="0">
                  <a:latin typeface="Arial Narrow"/>
                  <a:cs typeface="Arial Narrow"/>
                </a:rPr>
                <a:t>BR</a:t>
              </a:r>
              <a:endParaRPr lang="en-US" sz="1000" b="1" dirty="0">
                <a:latin typeface="Arial Narrow"/>
                <a:cs typeface="Arial Narrow"/>
              </a:endParaRPr>
            </a:p>
          </p:txBody>
        </p:sp>
      </p:grpSp>
      <p:sp>
        <p:nvSpPr>
          <p:cNvPr id="93" name="Text Box 14"/>
          <p:cNvSpPr txBox="1">
            <a:spLocks noChangeArrowheads="1"/>
          </p:cNvSpPr>
          <p:nvPr/>
        </p:nvSpPr>
        <p:spPr bwMode="auto">
          <a:xfrm>
            <a:off x="1708530" y="4319880"/>
            <a:ext cx="928459" cy="523220"/>
          </a:xfrm>
          <a:prstGeom prst="rect">
            <a:avLst/>
          </a:prstGeom>
          <a:noFill/>
          <a:ln w="9525">
            <a:noFill/>
            <a:miter lim="800000"/>
            <a:headEnd/>
            <a:tailEnd/>
          </a:ln>
          <a:effectLst/>
        </p:spPr>
        <p:txBody>
          <a:bodyPr wrap="none" anchor="ctr">
            <a:prstTxWarp prst="textNoShape">
              <a:avLst/>
            </a:prstTxWarp>
            <a:spAutoFit/>
          </a:bodyPr>
          <a:lstStyle/>
          <a:p>
            <a:pPr algn="ctr">
              <a:spcBef>
                <a:spcPct val="0"/>
              </a:spcBef>
              <a:buClrTx/>
              <a:buSzTx/>
            </a:pPr>
            <a:r>
              <a:rPr lang="en-US" sz="1400" b="0" dirty="0" smtClean="0"/>
              <a:t>TAP</a:t>
            </a:r>
            <a:br>
              <a:rPr lang="en-US" sz="1400" b="0" dirty="0" smtClean="0"/>
            </a:br>
            <a:r>
              <a:rPr lang="en-US" sz="1400" b="0" dirty="0" smtClean="0"/>
              <a:t>controller</a:t>
            </a:r>
            <a:endParaRPr lang="en-US" sz="2000" b="0" dirty="0">
              <a:solidFill>
                <a:schemeClr val="accent2"/>
              </a:solidFill>
            </a:endParaRPr>
          </a:p>
        </p:txBody>
      </p:sp>
      <p:sp>
        <p:nvSpPr>
          <p:cNvPr id="95" name="Freeform 4"/>
          <p:cNvSpPr>
            <a:spLocks/>
          </p:cNvSpPr>
          <p:nvPr/>
        </p:nvSpPr>
        <p:spPr bwMode="auto">
          <a:xfrm>
            <a:off x="1813150" y="4169013"/>
            <a:ext cx="661767" cy="430256"/>
          </a:xfrm>
          <a:custGeom>
            <a:avLst/>
            <a:gdLst>
              <a:gd name="connsiteX0" fmla="*/ 480 w 480"/>
              <a:gd name="connsiteY0" fmla="*/ 0 h 808"/>
              <a:gd name="connsiteX1" fmla="*/ 480 w 480"/>
              <a:gd name="connsiteY1" fmla="*/ 808 h 808"/>
              <a:gd name="connsiteX2" fmla="*/ 0 w 480"/>
              <a:gd name="connsiteY2" fmla="*/ 808 h 808"/>
            </a:gdLst>
            <a:ahLst/>
            <a:cxnLst>
              <a:cxn ang="0">
                <a:pos x="connsiteX0" y="connsiteY0"/>
              </a:cxn>
              <a:cxn ang="0">
                <a:pos x="connsiteX1" y="connsiteY1"/>
              </a:cxn>
              <a:cxn ang="0">
                <a:pos x="connsiteX2" y="connsiteY2"/>
              </a:cxn>
            </a:cxnLst>
            <a:rect l="l" t="t" r="r" b="b"/>
            <a:pathLst>
              <a:path w="480" h="808">
                <a:moveTo>
                  <a:pt x="480" y="0"/>
                </a:moveTo>
                <a:lnTo>
                  <a:pt x="480" y="808"/>
                </a:lnTo>
                <a:lnTo>
                  <a:pt x="0" y="808"/>
                </a:lnTo>
              </a:path>
            </a:pathLst>
          </a:custGeom>
          <a:noFill/>
          <a:ln w="19050" cap="flat" cmpd="sng">
            <a:solidFill>
              <a:srgbClr val="000000"/>
            </a:solidFill>
            <a:prstDash val="solid"/>
            <a:round/>
            <a:headEnd type="stealth" w="med" len="med"/>
            <a:tailEnd type="triangle" w="med" len="med"/>
          </a:ln>
          <a:effectLst/>
        </p:spPr>
        <p:txBody>
          <a:bodyPr wrap="none" anchor="ctr">
            <a:prstTxWarp prst="textNoShape">
              <a:avLst/>
            </a:prstTxWarp>
          </a:bodyPr>
          <a:lstStyle/>
          <a:p>
            <a:endParaRPr lang="en-US"/>
          </a:p>
        </p:txBody>
      </p:sp>
      <p:sp>
        <p:nvSpPr>
          <p:cNvPr id="71" name="Rectangle 70"/>
          <p:cNvSpPr/>
          <p:nvPr/>
        </p:nvSpPr>
        <p:spPr>
          <a:xfrm>
            <a:off x="7556520" y="2310588"/>
            <a:ext cx="107163" cy="30479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9182" name="Line 1038"/>
          <p:cNvSpPr>
            <a:spLocks noChangeShapeType="1"/>
          </p:cNvSpPr>
          <p:nvPr/>
        </p:nvSpPr>
        <p:spPr bwMode="auto">
          <a:xfrm>
            <a:off x="7612533" y="2098018"/>
            <a:ext cx="0" cy="1792655"/>
          </a:xfrm>
          <a:prstGeom prst="line">
            <a:avLst/>
          </a:prstGeom>
          <a:noFill/>
          <a:ln w="44450" cap="flat" cmpd="sng" algn="ctr">
            <a:solidFill>
              <a:srgbClr val="558ED5"/>
            </a:solidFill>
            <a:prstDash val="solid"/>
            <a:round/>
            <a:headEnd type="none" w="med" len="med"/>
            <a:tailEnd type="stealth" w="med" len="med"/>
          </a:ln>
          <a:effectLst/>
        </p:spPr>
        <p:txBody>
          <a:bodyPr wrap="none" anchor="ctr">
            <a:prstTxWarp prst="textNoShape">
              <a:avLst/>
            </a:prstTxWarp>
          </a:bodyPr>
          <a:lstStyle/>
          <a:p>
            <a:endParaRPr lang="en-US"/>
          </a:p>
        </p:txBody>
      </p:sp>
      <p:sp>
        <p:nvSpPr>
          <p:cNvPr id="41" name="AutoShape 73"/>
          <p:cNvSpPr>
            <a:spLocks noChangeArrowheads="1"/>
          </p:cNvSpPr>
          <p:nvPr/>
        </p:nvSpPr>
        <p:spPr bwMode="auto">
          <a:xfrm>
            <a:off x="5021583" y="1882190"/>
            <a:ext cx="3482898"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Functional logic</a:t>
            </a:r>
            <a:endParaRPr lang="en-US" sz="1200" kern="0" dirty="0">
              <a:solidFill>
                <a:srgbClr val="000000"/>
              </a:solidFill>
              <a:latin typeface="Arial"/>
            </a:endParaRPr>
          </a:p>
        </p:txBody>
      </p:sp>
      <p:sp>
        <p:nvSpPr>
          <p:cNvPr id="77" name="Rectangle 39"/>
          <p:cNvSpPr>
            <a:spLocks noChangeArrowheads="1"/>
          </p:cNvSpPr>
          <p:nvPr/>
        </p:nvSpPr>
        <p:spPr bwMode="auto">
          <a:xfrm>
            <a:off x="1135890" y="5494409"/>
            <a:ext cx="3885693" cy="368300"/>
          </a:xfrm>
          <a:prstGeom prst="rect">
            <a:avLst/>
          </a:prstGeom>
          <a:noFill/>
          <a:ln w="9525">
            <a:noFill/>
            <a:miter lim="800000"/>
            <a:headEnd/>
            <a:tailEnd/>
          </a:ln>
          <a:effectLst/>
        </p:spPr>
        <p:txBody>
          <a:bodyPr lIns="85725" tIns="42862" rIns="85725" bIns="42862">
            <a:prstTxWarp prst="textNoShape">
              <a:avLst/>
            </a:prstTxWarp>
          </a:bodyPr>
          <a:lstStyle/>
          <a:p>
            <a:pPr algn="l">
              <a:spcBef>
                <a:spcPct val="0"/>
              </a:spcBef>
              <a:buClrTx/>
              <a:buSzTx/>
            </a:pPr>
            <a:r>
              <a:rPr lang="en-US" sz="1800" b="0" dirty="0"/>
              <a:t>Memory controller at the top level</a:t>
            </a:r>
          </a:p>
        </p:txBody>
      </p:sp>
      <p:sp>
        <p:nvSpPr>
          <p:cNvPr id="78" name="Rectangle 40"/>
          <p:cNvSpPr>
            <a:spLocks noChangeArrowheads="1"/>
          </p:cNvSpPr>
          <p:nvPr/>
        </p:nvSpPr>
        <p:spPr bwMode="auto">
          <a:xfrm>
            <a:off x="1135890" y="5862709"/>
            <a:ext cx="3278535" cy="355600"/>
          </a:xfrm>
          <a:prstGeom prst="rect">
            <a:avLst/>
          </a:prstGeom>
          <a:noFill/>
          <a:ln w="9525">
            <a:noFill/>
            <a:miter lim="800000"/>
            <a:headEnd/>
            <a:tailEnd/>
          </a:ln>
          <a:effectLst/>
        </p:spPr>
        <p:txBody>
          <a:bodyPr lIns="85725" tIns="42862" rIns="85725" bIns="42862">
            <a:prstTxWarp prst="textNoShape">
              <a:avLst/>
            </a:prstTxWarp>
          </a:bodyPr>
          <a:lstStyle/>
          <a:p>
            <a:pPr marL="0" lvl="1">
              <a:spcBef>
                <a:spcPct val="0"/>
              </a:spcBef>
              <a:buClrTx/>
              <a:buSzTx/>
            </a:pPr>
            <a:r>
              <a:rPr lang="en-US" sz="1600" b="0" dirty="0"/>
              <a:t>TAP controller as test engine </a:t>
            </a:r>
          </a:p>
        </p:txBody>
      </p:sp>
      <p:sp>
        <p:nvSpPr>
          <p:cNvPr id="79" name="Text Box 11"/>
          <p:cNvSpPr txBox="1">
            <a:spLocks noChangeArrowheads="1"/>
          </p:cNvSpPr>
          <p:nvPr/>
        </p:nvSpPr>
        <p:spPr bwMode="auto">
          <a:xfrm>
            <a:off x="2242693" y="2073504"/>
            <a:ext cx="1507895" cy="276999"/>
          </a:xfrm>
          <a:prstGeom prst="rect">
            <a:avLst/>
          </a:prstGeom>
          <a:noFill/>
          <a:ln w="9525">
            <a:noFill/>
            <a:miter lim="800000"/>
            <a:headEnd/>
            <a:tailEnd/>
          </a:ln>
          <a:effectLst/>
        </p:spPr>
        <p:txBody>
          <a:bodyPr wrap="none">
            <a:prstTxWarp prst="textNoShape">
              <a:avLst/>
            </a:prstTxWarp>
            <a:spAutoFit/>
          </a:bodyPr>
          <a:lstStyle/>
          <a:p>
            <a:pPr algn="ctr" eaLnBrk="1" hangingPunct="1"/>
            <a:r>
              <a:rPr lang="en-US" sz="1200" dirty="0" smtClean="0">
                <a:effectLst/>
                <a:latin typeface="Arial Narrow" charset="0"/>
              </a:rPr>
              <a:t>Memory BIST controller</a:t>
            </a:r>
            <a:endParaRPr lang="en-US" sz="1200" dirty="0">
              <a:effectLst/>
              <a:latin typeface="Arial Narrow"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dirty="0" smtClean="0"/>
              <a:t>Address generation</a:t>
            </a:r>
            <a:endParaRPr lang="en-US" dirty="0"/>
          </a:p>
        </p:txBody>
      </p:sp>
      <p:sp>
        <p:nvSpPr>
          <p:cNvPr id="44035" name="Rectangle 3"/>
          <p:cNvSpPr>
            <a:spLocks noGrp="1" noChangeArrowheads="1"/>
          </p:cNvSpPr>
          <p:nvPr>
            <p:ph type="body" idx="1"/>
          </p:nvPr>
        </p:nvSpPr>
        <p:spPr>
          <a:xfrm>
            <a:off x="681161" y="3720863"/>
            <a:ext cx="6938507" cy="2528886"/>
          </a:xfrm>
        </p:spPr>
        <p:txBody>
          <a:bodyPr/>
          <a:lstStyle/>
          <a:p>
            <a:pPr>
              <a:lnSpc>
                <a:spcPct val="90000"/>
              </a:lnSpc>
            </a:pPr>
            <a:r>
              <a:rPr lang="en-US" dirty="0" smtClean="0"/>
              <a:t>Binary up- and down-counters</a:t>
            </a:r>
          </a:p>
          <a:p>
            <a:pPr>
              <a:lnSpc>
                <a:spcPct val="90000"/>
              </a:lnSpc>
            </a:pPr>
            <a:r>
              <a:rPr lang="en-US" dirty="0" smtClean="0"/>
              <a:t>Linear feedback shift registers</a:t>
            </a:r>
          </a:p>
          <a:p>
            <a:pPr lvl="1">
              <a:lnSpc>
                <a:spcPct val="90000"/>
              </a:lnSpc>
            </a:pPr>
            <a:r>
              <a:rPr lang="en-US" dirty="0" smtClean="0"/>
              <a:t>with all-0 state</a:t>
            </a:r>
          </a:p>
          <a:p>
            <a:pPr lvl="1">
              <a:lnSpc>
                <a:spcPct val="90000"/>
              </a:lnSpc>
            </a:pPr>
            <a:r>
              <a:rPr lang="en-US" dirty="0" smtClean="0"/>
              <a:t>bidirectional</a:t>
            </a:r>
            <a:endParaRPr lang="en-US" sz="3100" dirty="0" smtClean="0"/>
          </a:p>
          <a:p>
            <a:pPr>
              <a:lnSpc>
                <a:spcPct val="90000"/>
              </a:lnSpc>
            </a:pPr>
            <a:r>
              <a:rPr lang="en-US" dirty="0" smtClean="0"/>
              <a:t>Microprocessor</a:t>
            </a:r>
          </a:p>
          <a:p>
            <a:pPr lvl="1">
              <a:lnSpc>
                <a:spcPct val="90000"/>
              </a:lnSpc>
            </a:pPr>
            <a:r>
              <a:rPr lang="en-US" dirty="0" smtClean="0"/>
              <a:t>allows implementing many algorithms</a:t>
            </a:r>
            <a:endParaRPr lang="en-US" dirty="0"/>
          </a:p>
        </p:txBody>
      </p:sp>
      <p:grpSp>
        <p:nvGrpSpPr>
          <p:cNvPr id="144" name="Group 143"/>
          <p:cNvGrpSpPr/>
          <p:nvPr/>
        </p:nvGrpSpPr>
        <p:grpSpPr>
          <a:xfrm>
            <a:off x="2047064" y="1932953"/>
            <a:ext cx="2001837" cy="1211867"/>
            <a:chOff x="1024310" y="1311467"/>
            <a:chExt cx="2001837" cy="1211867"/>
          </a:xfrm>
        </p:grpSpPr>
        <p:sp>
          <p:nvSpPr>
            <p:cNvPr id="79" name="Freeform 5"/>
            <p:cNvSpPr>
              <a:spLocks/>
            </p:cNvSpPr>
            <p:nvPr/>
          </p:nvSpPr>
          <p:spPr bwMode="auto">
            <a:xfrm>
              <a:off x="1373691" y="1452754"/>
              <a:ext cx="1652456" cy="815975"/>
            </a:xfrm>
            <a:custGeom>
              <a:avLst/>
              <a:gdLst>
                <a:gd name="connsiteX0" fmla="*/ 0 w 1288"/>
                <a:gd name="connsiteY0" fmla="*/ 514 h 514"/>
                <a:gd name="connsiteX1" fmla="*/ 1288 w 1288"/>
                <a:gd name="connsiteY1" fmla="*/ 510 h 514"/>
                <a:gd name="connsiteX2" fmla="*/ 1288 w 1288"/>
                <a:gd name="connsiteY2" fmla="*/ 0 h 514"/>
                <a:gd name="connsiteX3" fmla="*/ 1053 w 1288"/>
                <a:gd name="connsiteY3" fmla="*/ 0 h 514"/>
              </a:gdLst>
              <a:ahLst/>
              <a:cxnLst>
                <a:cxn ang="0">
                  <a:pos x="connsiteX0" y="connsiteY0"/>
                </a:cxn>
                <a:cxn ang="0">
                  <a:pos x="connsiteX1" y="connsiteY1"/>
                </a:cxn>
                <a:cxn ang="0">
                  <a:pos x="connsiteX2" y="connsiteY2"/>
                </a:cxn>
                <a:cxn ang="0">
                  <a:pos x="connsiteX3" y="connsiteY3"/>
                </a:cxn>
              </a:cxnLst>
              <a:rect l="l" t="t" r="r" b="b"/>
              <a:pathLst>
                <a:path w="1288" h="514">
                  <a:moveTo>
                    <a:pt x="0" y="514"/>
                  </a:moveTo>
                  <a:lnTo>
                    <a:pt x="1288" y="510"/>
                  </a:lnTo>
                  <a:lnTo>
                    <a:pt x="1288" y="0"/>
                  </a:lnTo>
                  <a:lnTo>
                    <a:pt x="1053" y="0"/>
                  </a:lnTo>
                </a:path>
              </a:pathLst>
            </a:custGeom>
            <a:noFill/>
            <a:ln w="28575" cap="flat" cmpd="sng">
              <a:solidFill>
                <a:srgbClr val="000000"/>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80" name="Freeform 6"/>
            <p:cNvSpPr>
              <a:spLocks/>
            </p:cNvSpPr>
            <p:nvPr/>
          </p:nvSpPr>
          <p:spPr bwMode="auto">
            <a:xfrm>
              <a:off x="1024310" y="1455929"/>
              <a:ext cx="1431925" cy="800100"/>
            </a:xfrm>
            <a:custGeom>
              <a:avLst/>
              <a:gdLst/>
              <a:ahLst/>
              <a:cxnLst>
                <a:cxn ang="0">
                  <a:pos x="902" y="0"/>
                </a:cxn>
                <a:cxn ang="0">
                  <a:pos x="0" y="0"/>
                </a:cxn>
                <a:cxn ang="0">
                  <a:pos x="0" y="504"/>
                </a:cxn>
                <a:cxn ang="0">
                  <a:pos x="135" y="504"/>
                </a:cxn>
              </a:cxnLst>
              <a:rect l="0" t="0" r="r" b="b"/>
              <a:pathLst>
                <a:path w="902" h="504">
                  <a:moveTo>
                    <a:pt x="902" y="0"/>
                  </a:moveTo>
                  <a:lnTo>
                    <a:pt x="0" y="0"/>
                  </a:lnTo>
                  <a:lnTo>
                    <a:pt x="0" y="504"/>
                  </a:lnTo>
                  <a:lnTo>
                    <a:pt x="135" y="504"/>
                  </a:lnTo>
                </a:path>
              </a:pathLst>
            </a:custGeom>
            <a:noFill/>
            <a:ln w="28575" cap="flat" cmpd="sng">
              <a:solidFill>
                <a:srgbClr val="000000"/>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grpSp>
          <p:nvGrpSpPr>
            <p:cNvPr id="81" name="Group 31"/>
            <p:cNvGrpSpPr>
              <a:grpSpLocks/>
            </p:cNvGrpSpPr>
            <p:nvPr/>
          </p:nvGrpSpPr>
          <p:grpSpPr bwMode="auto">
            <a:xfrm>
              <a:off x="2414960" y="1311467"/>
              <a:ext cx="304800" cy="304800"/>
              <a:chOff x="2544" y="1584"/>
              <a:chExt cx="192" cy="192"/>
            </a:xfrm>
            <a:solidFill>
              <a:srgbClr val="FFFFFF"/>
            </a:solidFill>
          </p:grpSpPr>
          <p:sp>
            <p:nvSpPr>
              <p:cNvPr id="82" name="Oval 32"/>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3" name="Line 33"/>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4" name="Line 34"/>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85" name="Line 35"/>
            <p:cNvSpPr>
              <a:spLocks noChangeShapeType="1"/>
            </p:cNvSpPr>
            <p:nvPr/>
          </p:nvSpPr>
          <p:spPr bwMode="auto">
            <a:xfrm flipV="1">
              <a:off x="2554660" y="1619442"/>
              <a:ext cx="0" cy="647700"/>
            </a:xfrm>
            <a:prstGeom prst="line">
              <a:avLst/>
            </a:prstGeom>
            <a:noFill/>
            <a:ln w="28575">
              <a:solidFill>
                <a:srgbClr val="000000"/>
              </a:solidFill>
              <a:round/>
              <a:headEnd type="oval" w="med" len="med"/>
              <a:tailEnd type="stealth" w="med" len="med"/>
            </a:ln>
            <a:effectLst/>
          </p:spPr>
          <p:txBody>
            <a:bodyPr wrap="none" lIns="92075" tIns="46038" rIns="92075" bIns="46038" anchor="ctr">
              <a:prstTxWarp prst="textNoShape">
                <a:avLst/>
              </a:prstTxWarp>
            </a:bodyPr>
            <a:lstStyle/>
            <a:p>
              <a:endParaRPr lang="en-US"/>
            </a:p>
          </p:txBody>
        </p:sp>
        <p:grpSp>
          <p:nvGrpSpPr>
            <p:cNvPr id="86" name="Group 85"/>
            <p:cNvGrpSpPr/>
            <p:nvPr/>
          </p:nvGrpSpPr>
          <p:grpSpPr>
            <a:xfrm>
              <a:off x="1236563" y="1989934"/>
              <a:ext cx="1677644" cy="533400"/>
              <a:chOff x="1398588" y="3708384"/>
              <a:chExt cx="1677644" cy="533400"/>
            </a:xfrm>
          </p:grpSpPr>
          <p:sp>
            <p:nvSpPr>
              <p:cNvPr id="87" name="AutoShape 73"/>
              <p:cNvSpPr>
                <a:spLocks noChangeArrowheads="1"/>
              </p:cNvSpPr>
              <p:nvPr/>
            </p:nvSpPr>
            <p:spPr bwMode="auto">
              <a:xfrm>
                <a:off x="1398588"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8" name="AutoShape 73"/>
              <p:cNvSpPr>
                <a:spLocks noChangeArrowheads="1"/>
              </p:cNvSpPr>
              <p:nvPr/>
            </p:nvSpPr>
            <p:spPr bwMode="auto">
              <a:xfrm>
                <a:off x="1873136"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9" name="AutoShape 73"/>
              <p:cNvSpPr>
                <a:spLocks noChangeArrowheads="1"/>
              </p:cNvSpPr>
              <p:nvPr/>
            </p:nvSpPr>
            <p:spPr bwMode="auto">
              <a:xfrm>
                <a:off x="2347684"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90" name="AutoShape 73"/>
              <p:cNvSpPr>
                <a:spLocks noChangeArrowheads="1"/>
              </p:cNvSpPr>
              <p:nvPr/>
            </p:nvSpPr>
            <p:spPr bwMode="auto">
              <a:xfrm>
                <a:off x="2822232"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grpSp>
      </p:grpSp>
      <p:grpSp>
        <p:nvGrpSpPr>
          <p:cNvPr id="145" name="Group 144"/>
          <p:cNvGrpSpPr/>
          <p:nvPr/>
        </p:nvGrpSpPr>
        <p:grpSpPr>
          <a:xfrm>
            <a:off x="4994680" y="1867260"/>
            <a:ext cx="2828115" cy="1682649"/>
            <a:chOff x="3971926" y="1245774"/>
            <a:chExt cx="2828115" cy="1682649"/>
          </a:xfrm>
        </p:grpSpPr>
        <p:sp>
          <p:nvSpPr>
            <p:cNvPr id="143" name="Freeform 5"/>
            <p:cNvSpPr>
              <a:spLocks/>
            </p:cNvSpPr>
            <p:nvPr/>
          </p:nvSpPr>
          <p:spPr bwMode="auto">
            <a:xfrm>
              <a:off x="6209878" y="1396586"/>
              <a:ext cx="590163" cy="1342041"/>
            </a:xfrm>
            <a:custGeom>
              <a:avLst/>
              <a:gdLst>
                <a:gd name="connsiteX0" fmla="*/ 0 w 1288"/>
                <a:gd name="connsiteY0" fmla="*/ 514 h 514"/>
                <a:gd name="connsiteX1" fmla="*/ 1288 w 1288"/>
                <a:gd name="connsiteY1" fmla="*/ 510 h 514"/>
                <a:gd name="connsiteX2" fmla="*/ 1288 w 1288"/>
                <a:gd name="connsiteY2" fmla="*/ 0 h 514"/>
                <a:gd name="connsiteX3" fmla="*/ 1053 w 1288"/>
                <a:gd name="connsiteY3" fmla="*/ 0 h 514"/>
                <a:gd name="connsiteX0" fmla="*/ 0 w 610"/>
                <a:gd name="connsiteY0" fmla="*/ 514 h 514"/>
                <a:gd name="connsiteX1" fmla="*/ 610 w 610"/>
                <a:gd name="connsiteY1" fmla="*/ 510 h 514"/>
                <a:gd name="connsiteX2" fmla="*/ 610 w 610"/>
                <a:gd name="connsiteY2" fmla="*/ 0 h 514"/>
                <a:gd name="connsiteX3" fmla="*/ 375 w 610"/>
                <a:gd name="connsiteY3" fmla="*/ 0 h 514"/>
                <a:gd name="connsiteX0" fmla="*/ 0 w 319"/>
                <a:gd name="connsiteY0" fmla="*/ 514 h 514"/>
                <a:gd name="connsiteX1" fmla="*/ 319 w 319"/>
                <a:gd name="connsiteY1" fmla="*/ 510 h 514"/>
                <a:gd name="connsiteX2" fmla="*/ 319 w 319"/>
                <a:gd name="connsiteY2" fmla="*/ 0 h 514"/>
                <a:gd name="connsiteX3" fmla="*/ 84 w 319"/>
                <a:gd name="connsiteY3" fmla="*/ 0 h 514"/>
                <a:gd name="connsiteX0" fmla="*/ 141 w 460"/>
                <a:gd name="connsiteY0" fmla="*/ 514 h 514"/>
                <a:gd name="connsiteX1" fmla="*/ 460 w 460"/>
                <a:gd name="connsiteY1" fmla="*/ 510 h 514"/>
                <a:gd name="connsiteX2" fmla="*/ 460 w 460"/>
                <a:gd name="connsiteY2" fmla="*/ 0 h 514"/>
                <a:gd name="connsiteX3" fmla="*/ 0 w 460"/>
                <a:gd name="connsiteY3" fmla="*/ 0 h 514"/>
              </a:gdLst>
              <a:ahLst/>
              <a:cxnLst>
                <a:cxn ang="0">
                  <a:pos x="connsiteX0" y="connsiteY0"/>
                </a:cxn>
                <a:cxn ang="0">
                  <a:pos x="connsiteX1" y="connsiteY1"/>
                </a:cxn>
                <a:cxn ang="0">
                  <a:pos x="connsiteX2" y="connsiteY2"/>
                </a:cxn>
                <a:cxn ang="0">
                  <a:pos x="connsiteX3" y="connsiteY3"/>
                </a:cxn>
              </a:cxnLst>
              <a:rect l="l" t="t" r="r" b="b"/>
              <a:pathLst>
                <a:path w="460" h="514">
                  <a:moveTo>
                    <a:pt x="141" y="514"/>
                  </a:moveTo>
                  <a:lnTo>
                    <a:pt x="460" y="510"/>
                  </a:lnTo>
                  <a:lnTo>
                    <a:pt x="460" y="0"/>
                  </a:lnTo>
                  <a:lnTo>
                    <a:pt x="0" y="0"/>
                  </a:lnTo>
                </a:path>
              </a:pathLst>
            </a:custGeom>
            <a:noFill/>
            <a:ln w="28575" cap="flat" cmpd="sng">
              <a:solidFill>
                <a:srgbClr val="000000"/>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142" name="Line 35"/>
            <p:cNvSpPr>
              <a:spLocks noChangeShapeType="1"/>
            </p:cNvSpPr>
            <p:nvPr/>
          </p:nvSpPr>
          <p:spPr bwMode="auto">
            <a:xfrm rot="16200000" flipV="1">
              <a:off x="5873380" y="1201324"/>
              <a:ext cx="0" cy="400050"/>
            </a:xfrm>
            <a:prstGeom prst="line">
              <a:avLst/>
            </a:prstGeom>
            <a:noFill/>
            <a:ln w="28575">
              <a:solidFill>
                <a:srgbClr val="000000"/>
              </a:solidFill>
              <a:round/>
              <a:headEnd type="none" w="med" len="med"/>
              <a:tailEnd type="stealth" w="med" len="med"/>
            </a:ln>
            <a:effectLst/>
          </p:spPr>
          <p:txBody>
            <a:bodyPr wrap="none" lIns="92075" tIns="46038" rIns="92075" bIns="46038" anchor="ctr">
              <a:prstTxWarp prst="textNoShape">
                <a:avLst/>
              </a:prstTxWarp>
            </a:bodyPr>
            <a:lstStyle/>
            <a:p>
              <a:endParaRPr lang="en-US"/>
            </a:p>
          </p:txBody>
        </p:sp>
        <p:sp>
          <p:nvSpPr>
            <p:cNvPr id="97" name="Freeform 5"/>
            <p:cNvSpPr>
              <a:spLocks/>
            </p:cNvSpPr>
            <p:nvPr/>
          </p:nvSpPr>
          <p:spPr bwMode="auto">
            <a:xfrm>
              <a:off x="4321306" y="1552575"/>
              <a:ext cx="1746119" cy="648000"/>
            </a:xfrm>
            <a:custGeom>
              <a:avLst/>
              <a:gdLst>
                <a:gd name="connsiteX0" fmla="*/ 0 w 1288"/>
                <a:gd name="connsiteY0" fmla="*/ 514 h 514"/>
                <a:gd name="connsiteX1" fmla="*/ 1288 w 1288"/>
                <a:gd name="connsiteY1" fmla="*/ 510 h 514"/>
                <a:gd name="connsiteX2" fmla="*/ 1288 w 1288"/>
                <a:gd name="connsiteY2" fmla="*/ 0 h 514"/>
                <a:gd name="connsiteX3" fmla="*/ 1053 w 1288"/>
                <a:gd name="connsiteY3" fmla="*/ 0 h 514"/>
                <a:gd name="connsiteX0" fmla="*/ 0 w 1288"/>
                <a:gd name="connsiteY0" fmla="*/ 514 h 514"/>
                <a:gd name="connsiteX1" fmla="*/ 1288 w 1288"/>
                <a:gd name="connsiteY1" fmla="*/ 510 h 514"/>
                <a:gd name="connsiteX2" fmla="*/ 1288 w 1288"/>
                <a:gd name="connsiteY2" fmla="*/ 0 h 514"/>
              </a:gdLst>
              <a:ahLst/>
              <a:cxnLst>
                <a:cxn ang="0">
                  <a:pos x="connsiteX0" y="connsiteY0"/>
                </a:cxn>
                <a:cxn ang="0">
                  <a:pos x="connsiteX1" y="connsiteY1"/>
                </a:cxn>
                <a:cxn ang="0">
                  <a:pos x="connsiteX2" y="connsiteY2"/>
                </a:cxn>
              </a:cxnLst>
              <a:rect l="l" t="t" r="r" b="b"/>
              <a:pathLst>
                <a:path w="1288" h="514">
                  <a:moveTo>
                    <a:pt x="0" y="514"/>
                  </a:moveTo>
                  <a:lnTo>
                    <a:pt x="1288" y="510"/>
                  </a:lnTo>
                  <a:lnTo>
                    <a:pt x="1288" y="0"/>
                  </a:lnTo>
                </a:path>
              </a:pathLst>
            </a:custGeom>
            <a:noFill/>
            <a:ln w="28575" cap="flat" cmpd="sng">
              <a:solidFill>
                <a:srgbClr val="000000"/>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98" name="Freeform 6"/>
            <p:cNvSpPr>
              <a:spLocks/>
            </p:cNvSpPr>
            <p:nvPr/>
          </p:nvSpPr>
          <p:spPr bwMode="auto">
            <a:xfrm>
              <a:off x="3971926" y="1390236"/>
              <a:ext cx="1431925" cy="800100"/>
            </a:xfrm>
            <a:custGeom>
              <a:avLst/>
              <a:gdLst/>
              <a:ahLst/>
              <a:cxnLst>
                <a:cxn ang="0">
                  <a:pos x="902" y="0"/>
                </a:cxn>
                <a:cxn ang="0">
                  <a:pos x="0" y="0"/>
                </a:cxn>
                <a:cxn ang="0">
                  <a:pos x="0" y="504"/>
                </a:cxn>
                <a:cxn ang="0">
                  <a:pos x="135" y="504"/>
                </a:cxn>
              </a:cxnLst>
              <a:rect l="0" t="0" r="r" b="b"/>
              <a:pathLst>
                <a:path w="902" h="504">
                  <a:moveTo>
                    <a:pt x="902" y="0"/>
                  </a:moveTo>
                  <a:lnTo>
                    <a:pt x="0" y="0"/>
                  </a:lnTo>
                  <a:lnTo>
                    <a:pt x="0" y="504"/>
                  </a:lnTo>
                  <a:lnTo>
                    <a:pt x="135" y="504"/>
                  </a:lnTo>
                </a:path>
              </a:pathLst>
            </a:custGeom>
            <a:noFill/>
            <a:ln w="28575" cap="flat" cmpd="sng">
              <a:solidFill>
                <a:srgbClr val="000000"/>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grpSp>
          <p:nvGrpSpPr>
            <p:cNvPr id="99" name="Group 31"/>
            <p:cNvGrpSpPr>
              <a:grpSpLocks/>
            </p:cNvGrpSpPr>
            <p:nvPr/>
          </p:nvGrpSpPr>
          <p:grpSpPr bwMode="auto">
            <a:xfrm>
              <a:off x="5362576" y="1245774"/>
              <a:ext cx="304800" cy="304800"/>
              <a:chOff x="2544" y="1584"/>
              <a:chExt cx="192" cy="192"/>
            </a:xfrm>
            <a:solidFill>
              <a:srgbClr val="FFFFFF"/>
            </a:solidFill>
          </p:grpSpPr>
          <p:sp>
            <p:nvSpPr>
              <p:cNvPr id="106" name="Oval 32"/>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07" name="Line 33"/>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08" name="Line 34"/>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100" name="Line 35"/>
            <p:cNvSpPr>
              <a:spLocks noChangeShapeType="1"/>
            </p:cNvSpPr>
            <p:nvPr/>
          </p:nvSpPr>
          <p:spPr bwMode="auto">
            <a:xfrm flipV="1">
              <a:off x="5502276" y="1553749"/>
              <a:ext cx="0" cy="647700"/>
            </a:xfrm>
            <a:prstGeom prst="line">
              <a:avLst/>
            </a:prstGeom>
            <a:noFill/>
            <a:ln w="28575">
              <a:solidFill>
                <a:srgbClr val="000000"/>
              </a:solidFill>
              <a:round/>
              <a:headEnd type="oval" w="med" len="med"/>
              <a:tailEnd type="stealth" w="med" len="med"/>
            </a:ln>
            <a:effectLst/>
          </p:spPr>
          <p:txBody>
            <a:bodyPr wrap="none" lIns="92075" tIns="46038" rIns="92075" bIns="46038" anchor="ctr">
              <a:prstTxWarp prst="textNoShape">
                <a:avLst/>
              </a:prstTxWarp>
            </a:bodyPr>
            <a:lstStyle/>
            <a:p>
              <a:endParaRPr lang="en-US"/>
            </a:p>
          </p:txBody>
        </p:sp>
        <p:grpSp>
          <p:nvGrpSpPr>
            <p:cNvPr id="101" name="Group 100"/>
            <p:cNvGrpSpPr/>
            <p:nvPr/>
          </p:nvGrpSpPr>
          <p:grpSpPr>
            <a:xfrm>
              <a:off x="4184179" y="1924241"/>
              <a:ext cx="1677644" cy="533400"/>
              <a:chOff x="1398588" y="3708384"/>
              <a:chExt cx="1677644" cy="533400"/>
            </a:xfrm>
          </p:grpSpPr>
          <p:sp>
            <p:nvSpPr>
              <p:cNvPr id="102" name="AutoShape 73"/>
              <p:cNvSpPr>
                <a:spLocks noChangeArrowheads="1"/>
              </p:cNvSpPr>
              <p:nvPr/>
            </p:nvSpPr>
            <p:spPr bwMode="auto">
              <a:xfrm>
                <a:off x="1398588"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03" name="AutoShape 73"/>
              <p:cNvSpPr>
                <a:spLocks noChangeArrowheads="1"/>
              </p:cNvSpPr>
              <p:nvPr/>
            </p:nvSpPr>
            <p:spPr bwMode="auto">
              <a:xfrm>
                <a:off x="1873136"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04" name="AutoShape 73"/>
              <p:cNvSpPr>
                <a:spLocks noChangeArrowheads="1"/>
              </p:cNvSpPr>
              <p:nvPr/>
            </p:nvSpPr>
            <p:spPr bwMode="auto">
              <a:xfrm>
                <a:off x="2347684"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05" name="AutoShape 73"/>
              <p:cNvSpPr>
                <a:spLocks noChangeArrowheads="1"/>
              </p:cNvSpPr>
              <p:nvPr/>
            </p:nvSpPr>
            <p:spPr bwMode="auto">
              <a:xfrm>
                <a:off x="2822232"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grpSp>
        <p:sp>
          <p:nvSpPr>
            <p:cNvPr id="119" name="Freeform 37"/>
            <p:cNvSpPr>
              <a:spLocks/>
            </p:cNvSpPr>
            <p:nvPr/>
          </p:nvSpPr>
          <p:spPr bwMode="auto">
            <a:xfrm flipH="1" flipV="1">
              <a:off x="5502276" y="2187576"/>
              <a:ext cx="668338" cy="425450"/>
            </a:xfrm>
            <a:custGeom>
              <a:avLst/>
              <a:gdLst/>
              <a:ahLst/>
              <a:cxnLst>
                <a:cxn ang="0">
                  <a:pos x="2364" y="418"/>
                </a:cxn>
                <a:cxn ang="0">
                  <a:pos x="2364" y="0"/>
                </a:cxn>
                <a:cxn ang="0">
                  <a:pos x="0" y="0"/>
                </a:cxn>
              </a:cxnLst>
              <a:rect l="0" t="0" r="r" b="b"/>
              <a:pathLst>
                <a:path w="2364" h="418">
                  <a:moveTo>
                    <a:pt x="2364" y="418"/>
                  </a:moveTo>
                  <a:lnTo>
                    <a:pt x="2364" y="0"/>
                  </a:lnTo>
                  <a:lnTo>
                    <a:pt x="0" y="0"/>
                  </a:lnTo>
                </a:path>
              </a:pathLst>
            </a:custGeom>
            <a:noFill/>
            <a:ln w="28575" cap="flat" cmpd="sng" algn="ctr">
              <a:solidFill>
                <a:schemeClr val="tx1"/>
              </a:solidFill>
              <a:prstDash val="solid"/>
              <a:round/>
              <a:headEnd type="none" w="sm" len="sm"/>
              <a:tailEnd type="none" w="med" len="med"/>
            </a:ln>
            <a:effectLst/>
          </p:spPr>
          <p:txBody>
            <a:bodyPr wrap="none" anchor="ctr">
              <a:prstTxWarp prst="textNoShape">
                <a:avLst/>
              </a:prstTxWarp>
            </a:bodyPr>
            <a:lstStyle/>
            <a:p>
              <a:endParaRPr lang="en-US"/>
            </a:p>
          </p:txBody>
        </p:sp>
        <p:sp>
          <p:nvSpPr>
            <p:cNvPr id="120" name="Freeform 38"/>
            <p:cNvSpPr>
              <a:spLocks/>
            </p:cNvSpPr>
            <p:nvPr/>
          </p:nvSpPr>
          <p:spPr bwMode="auto">
            <a:xfrm flipH="1" flipV="1">
              <a:off x="5029200" y="2199860"/>
              <a:ext cx="1354138" cy="543339"/>
            </a:xfrm>
            <a:custGeom>
              <a:avLst/>
              <a:gdLst/>
              <a:ahLst/>
              <a:cxnLst>
                <a:cxn ang="0">
                  <a:pos x="2364" y="418"/>
                </a:cxn>
                <a:cxn ang="0">
                  <a:pos x="2364" y="0"/>
                </a:cxn>
                <a:cxn ang="0">
                  <a:pos x="0" y="0"/>
                </a:cxn>
              </a:cxnLst>
              <a:rect l="0" t="0" r="r" b="b"/>
              <a:pathLst>
                <a:path w="2364" h="418">
                  <a:moveTo>
                    <a:pt x="2364" y="418"/>
                  </a:moveTo>
                  <a:lnTo>
                    <a:pt x="2364" y="0"/>
                  </a:lnTo>
                  <a:lnTo>
                    <a:pt x="0" y="0"/>
                  </a:lnTo>
                </a:path>
              </a:pathLst>
            </a:custGeom>
            <a:noFill/>
            <a:ln w="28575" cap="flat" cmpd="sng" algn="ctr">
              <a:solidFill>
                <a:schemeClr val="tx1"/>
              </a:solidFill>
              <a:prstDash val="solid"/>
              <a:round/>
              <a:headEnd type="oval" w="med" len="med"/>
              <a:tailEnd type="none" w="med" len="med"/>
            </a:ln>
            <a:effectLst/>
          </p:spPr>
          <p:txBody>
            <a:bodyPr wrap="none" anchor="ctr">
              <a:prstTxWarp prst="textNoShape">
                <a:avLst/>
              </a:prstTxWarp>
            </a:bodyPr>
            <a:lstStyle/>
            <a:p>
              <a:endParaRPr lang="en-US"/>
            </a:p>
          </p:txBody>
        </p:sp>
        <p:sp>
          <p:nvSpPr>
            <p:cNvPr id="121" name="Freeform 39"/>
            <p:cNvSpPr>
              <a:spLocks/>
            </p:cNvSpPr>
            <p:nvPr/>
          </p:nvSpPr>
          <p:spPr bwMode="auto">
            <a:xfrm flipH="1" flipV="1">
              <a:off x="4546600" y="2197101"/>
              <a:ext cx="1862138" cy="666750"/>
            </a:xfrm>
            <a:custGeom>
              <a:avLst/>
              <a:gdLst/>
              <a:ahLst/>
              <a:cxnLst>
                <a:cxn ang="0">
                  <a:pos x="2364" y="418"/>
                </a:cxn>
                <a:cxn ang="0">
                  <a:pos x="2364" y="0"/>
                </a:cxn>
                <a:cxn ang="0">
                  <a:pos x="0" y="0"/>
                </a:cxn>
              </a:cxnLst>
              <a:rect l="0" t="0" r="r" b="b"/>
              <a:pathLst>
                <a:path w="2364" h="418">
                  <a:moveTo>
                    <a:pt x="2364" y="418"/>
                  </a:moveTo>
                  <a:lnTo>
                    <a:pt x="2364" y="0"/>
                  </a:lnTo>
                  <a:lnTo>
                    <a:pt x="0" y="0"/>
                  </a:lnTo>
                </a:path>
              </a:pathLst>
            </a:custGeom>
            <a:noFill/>
            <a:ln w="28575" cap="flat" cmpd="sng" algn="ctr">
              <a:solidFill>
                <a:schemeClr val="tx1"/>
              </a:solidFill>
              <a:prstDash val="solid"/>
              <a:round/>
              <a:headEnd type="oval" w="med" len="med"/>
              <a:tailEnd type="none" w="med" len="med"/>
            </a:ln>
            <a:effectLst/>
          </p:spPr>
          <p:txBody>
            <a:bodyPr wrap="none" anchor="ctr">
              <a:prstTxWarp prst="textNoShape">
                <a:avLst/>
              </a:prstTxWarp>
            </a:bodyPr>
            <a:lstStyle/>
            <a:p>
              <a:endParaRPr lang="en-US"/>
            </a:p>
          </p:txBody>
        </p:sp>
        <p:grpSp>
          <p:nvGrpSpPr>
            <p:cNvPr id="122" name="Group 40"/>
            <p:cNvGrpSpPr>
              <a:grpSpLocks/>
            </p:cNvGrpSpPr>
            <p:nvPr/>
          </p:nvGrpSpPr>
          <p:grpSpPr bwMode="auto">
            <a:xfrm>
              <a:off x="5790662" y="2536827"/>
              <a:ext cx="867312" cy="391596"/>
              <a:chOff x="972" y="1987"/>
              <a:chExt cx="598" cy="270"/>
            </a:xfrm>
          </p:grpSpPr>
          <p:sp>
            <p:nvSpPr>
              <p:cNvPr id="123" name="AutoShape 41"/>
              <p:cNvSpPr>
                <a:spLocks noChangeArrowheads="1"/>
              </p:cNvSpPr>
              <p:nvPr/>
            </p:nvSpPr>
            <p:spPr bwMode="auto">
              <a:xfrm>
                <a:off x="1507" y="2088"/>
                <a:ext cx="63" cy="63"/>
              </a:xfrm>
              <a:prstGeom prst="flowChartConnector">
                <a:avLst/>
              </a:prstGeom>
              <a:solidFill>
                <a:srgbClr val="FFFFFF"/>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nvGrpSpPr>
              <p:cNvPr id="124" name="Group 42"/>
              <p:cNvGrpSpPr>
                <a:grpSpLocks/>
              </p:cNvGrpSpPr>
              <p:nvPr/>
            </p:nvGrpSpPr>
            <p:grpSpPr bwMode="auto">
              <a:xfrm>
                <a:off x="972" y="1987"/>
                <a:ext cx="535" cy="270"/>
                <a:chOff x="814" y="1911"/>
                <a:chExt cx="535" cy="270"/>
              </a:xfrm>
            </p:grpSpPr>
            <p:sp>
              <p:nvSpPr>
                <p:cNvPr id="125" name="Freeform 43"/>
                <p:cNvSpPr>
                  <a:spLocks/>
                </p:cNvSpPr>
                <p:nvPr/>
              </p:nvSpPr>
              <p:spPr bwMode="auto">
                <a:xfrm>
                  <a:off x="1025" y="1911"/>
                  <a:ext cx="102" cy="27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solidFill>
                  <a:srgbClr val="FFFFFF"/>
                </a:solidFill>
                <a:ln w="9525" cap="flat" cmpd="sng">
                  <a:noFill/>
                  <a:prstDash val="solid"/>
                  <a:round/>
                  <a:headEnd/>
                  <a:tailEnd/>
                </a:ln>
                <a:effectLst/>
              </p:spPr>
              <p:txBody>
                <a:bodyPr wrap="none" anchor="ctr">
                  <a:prstTxWarp prst="textNoShape">
                    <a:avLst/>
                  </a:prstTxWarp>
                </a:bodyPr>
                <a:lstStyle/>
                <a:p>
                  <a:endParaRPr lang="en-US"/>
                </a:p>
              </p:txBody>
            </p:sp>
            <p:sp>
              <p:nvSpPr>
                <p:cNvPr id="126" name="Line 44"/>
                <p:cNvSpPr>
                  <a:spLocks noChangeShapeType="1"/>
                </p:cNvSpPr>
                <p:nvPr/>
              </p:nvSpPr>
              <p:spPr bwMode="auto">
                <a:xfrm flipH="1">
                  <a:off x="1033" y="1911"/>
                  <a:ext cx="80" cy="0"/>
                </a:xfrm>
                <a:prstGeom prst="line">
                  <a:avLst/>
                </a:prstGeom>
                <a:no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27" name="Line 45"/>
                <p:cNvSpPr>
                  <a:spLocks noChangeShapeType="1"/>
                </p:cNvSpPr>
                <p:nvPr/>
              </p:nvSpPr>
              <p:spPr bwMode="auto">
                <a:xfrm flipH="1">
                  <a:off x="1030" y="2181"/>
                  <a:ext cx="80" cy="0"/>
                </a:xfrm>
                <a:prstGeom prst="line">
                  <a:avLst/>
                </a:prstGeom>
                <a:no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28" name="Arc 46"/>
                <p:cNvSpPr>
                  <a:spLocks/>
                </p:cNvSpPr>
                <p:nvPr/>
              </p:nvSpPr>
              <p:spPr bwMode="auto">
                <a:xfrm>
                  <a:off x="1115" y="1911"/>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FFFF"/>
                </a:solid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29" name="Arc 47"/>
                <p:cNvSpPr>
                  <a:spLocks/>
                </p:cNvSpPr>
                <p:nvPr/>
              </p:nvSpPr>
              <p:spPr bwMode="auto">
                <a:xfrm flipV="1">
                  <a:off x="1112" y="1926"/>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chemeClr val="bg1"/>
                </a:solid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30" name="Arc 48"/>
                <p:cNvSpPr>
                  <a:spLocks/>
                </p:cNvSpPr>
                <p:nvPr/>
              </p:nvSpPr>
              <p:spPr bwMode="auto">
                <a:xfrm>
                  <a:off x="814" y="1912"/>
                  <a:ext cx="257" cy="268"/>
                </a:xfrm>
                <a:custGeom>
                  <a:avLst/>
                  <a:gdLst>
                    <a:gd name="G0" fmla="+- 0 0 0"/>
                    <a:gd name="G1" fmla="+- 11064 0 0"/>
                    <a:gd name="G2" fmla="+- 21600 0 0"/>
                    <a:gd name="T0" fmla="*/ 18551 w 21600"/>
                    <a:gd name="T1" fmla="*/ 0 h 22738"/>
                    <a:gd name="T2" fmla="*/ 18174 w 21600"/>
                    <a:gd name="T3" fmla="*/ 22738 h 22738"/>
                    <a:gd name="T4" fmla="*/ 0 w 21600"/>
                    <a:gd name="T5" fmla="*/ 11064 h 22738"/>
                  </a:gdLst>
                  <a:ahLst/>
                  <a:cxnLst>
                    <a:cxn ang="0">
                      <a:pos x="T0" y="T1"/>
                    </a:cxn>
                    <a:cxn ang="0">
                      <a:pos x="T2" y="T3"/>
                    </a:cxn>
                    <a:cxn ang="0">
                      <a:pos x="T4" y="T5"/>
                    </a:cxn>
                  </a:cxnLst>
                  <a:rect l="0" t="0" r="r" b="b"/>
                  <a:pathLst>
                    <a:path w="21600" h="22738" fill="none" extrusionOk="0">
                      <a:moveTo>
                        <a:pt x="18551" y="-1"/>
                      </a:moveTo>
                      <a:cubicBezTo>
                        <a:pt x="20546" y="3345"/>
                        <a:pt x="21600" y="7168"/>
                        <a:pt x="21600" y="11064"/>
                      </a:cubicBezTo>
                      <a:cubicBezTo>
                        <a:pt x="21600" y="15203"/>
                        <a:pt x="20410" y="19255"/>
                        <a:pt x="18173" y="22737"/>
                      </a:cubicBezTo>
                    </a:path>
                    <a:path w="21600" h="22738" stroke="0" extrusionOk="0">
                      <a:moveTo>
                        <a:pt x="18551" y="-1"/>
                      </a:moveTo>
                      <a:cubicBezTo>
                        <a:pt x="20546" y="3345"/>
                        <a:pt x="21600" y="7168"/>
                        <a:pt x="21600" y="11064"/>
                      </a:cubicBezTo>
                      <a:cubicBezTo>
                        <a:pt x="21600" y="15203"/>
                        <a:pt x="20410" y="19255"/>
                        <a:pt x="18173" y="22737"/>
                      </a:cubicBezTo>
                      <a:lnTo>
                        <a:pt x="0" y="11064"/>
                      </a:lnTo>
                      <a:close/>
                    </a:path>
                  </a:pathLst>
                </a:custGeom>
                <a:no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grpSp>
        <p:grpSp>
          <p:nvGrpSpPr>
            <p:cNvPr id="138" name="Group 31"/>
            <p:cNvGrpSpPr>
              <a:grpSpLocks/>
            </p:cNvGrpSpPr>
            <p:nvPr/>
          </p:nvGrpSpPr>
          <p:grpSpPr bwMode="auto">
            <a:xfrm>
              <a:off x="5901955" y="1248949"/>
              <a:ext cx="304800" cy="304800"/>
              <a:chOff x="2544" y="1584"/>
              <a:chExt cx="192" cy="192"/>
            </a:xfrm>
            <a:solidFill>
              <a:srgbClr val="FFFFFF"/>
            </a:solidFill>
          </p:grpSpPr>
          <p:sp>
            <p:nvSpPr>
              <p:cNvPr id="139" name="Oval 32"/>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40" name="Line 33"/>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41" name="Line 34"/>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98" name="Line 86"/>
          <p:cNvSpPr>
            <a:spLocks noChangeShapeType="1"/>
          </p:cNvSpPr>
          <p:nvPr/>
        </p:nvSpPr>
        <p:spPr bwMode="auto">
          <a:xfrm>
            <a:off x="7807325" y="4048125"/>
            <a:ext cx="0" cy="720725"/>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38999" name="Line 87"/>
          <p:cNvSpPr>
            <a:spLocks noChangeShapeType="1"/>
          </p:cNvSpPr>
          <p:nvPr/>
        </p:nvSpPr>
        <p:spPr bwMode="auto">
          <a:xfrm>
            <a:off x="8037513" y="4048125"/>
            <a:ext cx="0" cy="720725"/>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39000" name="Line 88"/>
          <p:cNvSpPr>
            <a:spLocks noChangeShapeType="1"/>
          </p:cNvSpPr>
          <p:nvPr/>
        </p:nvSpPr>
        <p:spPr bwMode="auto">
          <a:xfrm>
            <a:off x="8267700" y="4048125"/>
            <a:ext cx="0" cy="720725"/>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39001" name="Line 89"/>
          <p:cNvSpPr>
            <a:spLocks noChangeShapeType="1"/>
          </p:cNvSpPr>
          <p:nvPr/>
        </p:nvSpPr>
        <p:spPr bwMode="auto">
          <a:xfrm>
            <a:off x="8497888" y="4048125"/>
            <a:ext cx="0" cy="720725"/>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38937" name="Line 25"/>
          <p:cNvSpPr>
            <a:spLocks noChangeShapeType="1"/>
          </p:cNvSpPr>
          <p:nvPr/>
        </p:nvSpPr>
        <p:spPr bwMode="auto">
          <a:xfrm>
            <a:off x="2840038" y="4035425"/>
            <a:ext cx="0" cy="720725"/>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38987" name="Line 75"/>
          <p:cNvSpPr>
            <a:spLocks noChangeShapeType="1"/>
          </p:cNvSpPr>
          <p:nvPr/>
        </p:nvSpPr>
        <p:spPr bwMode="auto">
          <a:xfrm>
            <a:off x="3068638" y="4035425"/>
            <a:ext cx="0" cy="720725"/>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38988" name="Line 76"/>
          <p:cNvSpPr>
            <a:spLocks noChangeShapeType="1"/>
          </p:cNvSpPr>
          <p:nvPr/>
        </p:nvSpPr>
        <p:spPr bwMode="auto">
          <a:xfrm>
            <a:off x="3298825" y="4035425"/>
            <a:ext cx="0" cy="720725"/>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38989" name="Line 77"/>
          <p:cNvSpPr>
            <a:spLocks noChangeShapeType="1"/>
          </p:cNvSpPr>
          <p:nvPr/>
        </p:nvSpPr>
        <p:spPr bwMode="auto">
          <a:xfrm>
            <a:off x="3529013" y="4035425"/>
            <a:ext cx="0" cy="720725"/>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38990" name="Line 78"/>
          <p:cNvSpPr>
            <a:spLocks noChangeShapeType="1"/>
          </p:cNvSpPr>
          <p:nvPr/>
        </p:nvSpPr>
        <p:spPr bwMode="auto">
          <a:xfrm>
            <a:off x="3757613" y="4035425"/>
            <a:ext cx="0" cy="720725"/>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38991" name="Line 79"/>
          <p:cNvSpPr>
            <a:spLocks noChangeShapeType="1"/>
          </p:cNvSpPr>
          <p:nvPr/>
        </p:nvSpPr>
        <p:spPr bwMode="auto">
          <a:xfrm>
            <a:off x="3987800" y="4035425"/>
            <a:ext cx="0" cy="720725"/>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38992" name="Line 80"/>
          <p:cNvSpPr>
            <a:spLocks noChangeShapeType="1"/>
          </p:cNvSpPr>
          <p:nvPr/>
        </p:nvSpPr>
        <p:spPr bwMode="auto">
          <a:xfrm>
            <a:off x="4217988" y="4035425"/>
            <a:ext cx="0" cy="720725"/>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38993" name="Line 81"/>
          <p:cNvSpPr>
            <a:spLocks noChangeShapeType="1"/>
          </p:cNvSpPr>
          <p:nvPr/>
        </p:nvSpPr>
        <p:spPr bwMode="auto">
          <a:xfrm>
            <a:off x="4448175" y="4035425"/>
            <a:ext cx="0" cy="720725"/>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38994" name="Line 82"/>
          <p:cNvSpPr>
            <a:spLocks noChangeShapeType="1"/>
          </p:cNvSpPr>
          <p:nvPr/>
        </p:nvSpPr>
        <p:spPr bwMode="auto">
          <a:xfrm>
            <a:off x="4676775" y="4035425"/>
            <a:ext cx="0" cy="720725"/>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38995" name="Line 83"/>
          <p:cNvSpPr>
            <a:spLocks noChangeShapeType="1"/>
          </p:cNvSpPr>
          <p:nvPr/>
        </p:nvSpPr>
        <p:spPr bwMode="auto">
          <a:xfrm>
            <a:off x="4906963" y="4035425"/>
            <a:ext cx="0" cy="720725"/>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38996" name="Line 84"/>
          <p:cNvSpPr>
            <a:spLocks noChangeShapeType="1"/>
          </p:cNvSpPr>
          <p:nvPr/>
        </p:nvSpPr>
        <p:spPr bwMode="auto">
          <a:xfrm>
            <a:off x="5137150" y="4035425"/>
            <a:ext cx="0" cy="720725"/>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38997" name="Line 85"/>
          <p:cNvSpPr>
            <a:spLocks noChangeShapeType="1"/>
          </p:cNvSpPr>
          <p:nvPr/>
        </p:nvSpPr>
        <p:spPr bwMode="auto">
          <a:xfrm>
            <a:off x="5367338" y="4035425"/>
            <a:ext cx="0" cy="720725"/>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38918" name="Line 6"/>
          <p:cNvSpPr>
            <a:spLocks noChangeShapeType="1"/>
          </p:cNvSpPr>
          <p:nvPr/>
        </p:nvSpPr>
        <p:spPr bwMode="auto">
          <a:xfrm>
            <a:off x="1922463" y="3825875"/>
            <a:ext cx="768350" cy="0"/>
          </a:xfrm>
          <a:prstGeom prst="line">
            <a:avLst/>
          </a:prstGeom>
          <a:noFill/>
          <a:ln w="19050">
            <a:solidFill>
              <a:schemeClr val="tx1"/>
            </a:solidFill>
            <a:round/>
            <a:headEnd/>
            <a:tailEnd type="triangle" w="med" len="med"/>
          </a:ln>
          <a:effectLst/>
        </p:spPr>
        <p:txBody>
          <a:bodyPr wrap="none" anchor="ctr">
            <a:prstTxWarp prst="textNoShape">
              <a:avLst/>
            </a:prstTxWarp>
          </a:bodyPr>
          <a:lstStyle/>
          <a:p>
            <a:endParaRPr lang="en-US"/>
          </a:p>
        </p:txBody>
      </p:sp>
      <p:sp>
        <p:nvSpPr>
          <p:cNvPr id="38919" name="Line 7"/>
          <p:cNvSpPr>
            <a:spLocks noChangeShapeType="1"/>
          </p:cNvSpPr>
          <p:nvPr/>
        </p:nvSpPr>
        <p:spPr bwMode="auto">
          <a:xfrm>
            <a:off x="1920875" y="1438275"/>
            <a:ext cx="769938" cy="0"/>
          </a:xfrm>
          <a:prstGeom prst="line">
            <a:avLst/>
          </a:prstGeom>
          <a:noFill/>
          <a:ln w="19050">
            <a:solidFill>
              <a:schemeClr val="tx1"/>
            </a:solidFill>
            <a:round/>
            <a:headEnd/>
            <a:tailEnd type="triangle" w="med" len="med"/>
          </a:ln>
          <a:effectLst/>
        </p:spPr>
        <p:txBody>
          <a:bodyPr wrap="none" anchor="ctr">
            <a:prstTxWarp prst="textNoShape">
              <a:avLst/>
            </a:prstTxWarp>
          </a:bodyPr>
          <a:lstStyle/>
          <a:p>
            <a:endParaRPr lang="en-US"/>
          </a:p>
        </p:txBody>
      </p:sp>
      <p:sp>
        <p:nvSpPr>
          <p:cNvPr id="38920" name="Line 8"/>
          <p:cNvSpPr>
            <a:spLocks noChangeShapeType="1"/>
          </p:cNvSpPr>
          <p:nvPr/>
        </p:nvSpPr>
        <p:spPr bwMode="auto">
          <a:xfrm>
            <a:off x="1920875" y="1203325"/>
            <a:ext cx="769938" cy="0"/>
          </a:xfrm>
          <a:prstGeom prst="line">
            <a:avLst/>
          </a:prstGeom>
          <a:noFill/>
          <a:ln w="19050">
            <a:solidFill>
              <a:schemeClr val="tx1"/>
            </a:solidFill>
            <a:round/>
            <a:headEnd/>
            <a:tailEnd type="triangle" w="med" len="med"/>
          </a:ln>
          <a:effectLst/>
        </p:spPr>
        <p:txBody>
          <a:bodyPr wrap="none" anchor="ctr">
            <a:prstTxWarp prst="textNoShape">
              <a:avLst/>
            </a:prstTxWarp>
          </a:bodyPr>
          <a:lstStyle/>
          <a:p>
            <a:endParaRPr lang="en-US"/>
          </a:p>
        </p:txBody>
      </p:sp>
      <p:sp>
        <p:nvSpPr>
          <p:cNvPr id="38983" name="Line 71"/>
          <p:cNvSpPr>
            <a:spLocks noChangeShapeType="1"/>
          </p:cNvSpPr>
          <p:nvPr/>
        </p:nvSpPr>
        <p:spPr bwMode="auto">
          <a:xfrm>
            <a:off x="1920875" y="1673225"/>
            <a:ext cx="769938" cy="0"/>
          </a:xfrm>
          <a:prstGeom prst="line">
            <a:avLst/>
          </a:prstGeom>
          <a:noFill/>
          <a:ln w="19050">
            <a:solidFill>
              <a:schemeClr val="tx1"/>
            </a:solidFill>
            <a:round/>
            <a:headEnd/>
            <a:tailEnd type="triangle" w="med" len="med"/>
          </a:ln>
          <a:effectLst/>
        </p:spPr>
        <p:txBody>
          <a:bodyPr wrap="none" anchor="ctr">
            <a:prstTxWarp prst="textNoShape">
              <a:avLst/>
            </a:prstTxWarp>
          </a:bodyPr>
          <a:lstStyle/>
          <a:p>
            <a:endParaRPr lang="en-US"/>
          </a:p>
        </p:txBody>
      </p:sp>
      <p:sp>
        <p:nvSpPr>
          <p:cNvPr id="38984" name="Line 72"/>
          <p:cNvSpPr>
            <a:spLocks noChangeShapeType="1"/>
          </p:cNvSpPr>
          <p:nvPr/>
        </p:nvSpPr>
        <p:spPr bwMode="auto">
          <a:xfrm>
            <a:off x="1920875" y="3598863"/>
            <a:ext cx="769938" cy="0"/>
          </a:xfrm>
          <a:prstGeom prst="line">
            <a:avLst/>
          </a:prstGeom>
          <a:noFill/>
          <a:ln w="19050">
            <a:solidFill>
              <a:schemeClr val="tx1"/>
            </a:solidFill>
            <a:round/>
            <a:headEnd/>
            <a:tailEnd type="triangle" w="med" len="med"/>
          </a:ln>
          <a:effectLst/>
        </p:spPr>
        <p:txBody>
          <a:bodyPr wrap="none" anchor="ctr">
            <a:prstTxWarp prst="textNoShape">
              <a:avLst/>
            </a:prstTxWarp>
          </a:bodyPr>
          <a:lstStyle/>
          <a:p>
            <a:endParaRPr lang="en-US"/>
          </a:p>
        </p:txBody>
      </p:sp>
      <p:sp>
        <p:nvSpPr>
          <p:cNvPr id="38985" name="Line 73"/>
          <p:cNvSpPr>
            <a:spLocks noChangeShapeType="1"/>
          </p:cNvSpPr>
          <p:nvPr/>
        </p:nvSpPr>
        <p:spPr bwMode="auto">
          <a:xfrm>
            <a:off x="1920875" y="4052888"/>
            <a:ext cx="769938" cy="0"/>
          </a:xfrm>
          <a:prstGeom prst="line">
            <a:avLst/>
          </a:prstGeom>
          <a:noFill/>
          <a:ln w="19050">
            <a:solidFill>
              <a:schemeClr val="tx1"/>
            </a:solidFill>
            <a:round/>
            <a:headEnd/>
            <a:tailEnd type="triangle" w="med" len="med"/>
          </a:ln>
          <a:effectLst/>
        </p:spPr>
        <p:txBody>
          <a:bodyPr wrap="none" anchor="ctr">
            <a:prstTxWarp prst="textNoShape">
              <a:avLst/>
            </a:prstTxWarp>
          </a:bodyPr>
          <a:lstStyle/>
          <a:p>
            <a:endParaRPr lang="en-US"/>
          </a:p>
        </p:txBody>
      </p:sp>
      <p:sp>
        <p:nvSpPr>
          <p:cNvPr id="38914" name="Line 2"/>
          <p:cNvSpPr>
            <a:spLocks noChangeShapeType="1"/>
          </p:cNvSpPr>
          <p:nvPr/>
        </p:nvSpPr>
        <p:spPr bwMode="auto">
          <a:xfrm>
            <a:off x="1746250" y="4881563"/>
            <a:ext cx="952500" cy="0"/>
          </a:xfrm>
          <a:prstGeom prst="line">
            <a:avLst/>
          </a:prstGeom>
          <a:noFill/>
          <a:ln w="19050">
            <a:solidFill>
              <a:schemeClr val="tx1"/>
            </a:solidFill>
            <a:round/>
            <a:headEnd/>
            <a:tailEnd type="triangle" w="med" len="med"/>
          </a:ln>
          <a:effectLst/>
        </p:spPr>
        <p:txBody>
          <a:bodyPr wrap="none" anchor="ctr">
            <a:prstTxWarp prst="textNoShape">
              <a:avLst/>
            </a:prstTxWarp>
          </a:bodyPr>
          <a:lstStyle/>
          <a:p>
            <a:endParaRPr lang="en-US"/>
          </a:p>
        </p:txBody>
      </p:sp>
      <p:sp>
        <p:nvSpPr>
          <p:cNvPr id="38915" name="Line 3"/>
          <p:cNvSpPr>
            <a:spLocks noChangeShapeType="1"/>
          </p:cNvSpPr>
          <p:nvPr/>
        </p:nvSpPr>
        <p:spPr bwMode="auto">
          <a:xfrm>
            <a:off x="1743075" y="4703763"/>
            <a:ext cx="952500" cy="0"/>
          </a:xfrm>
          <a:prstGeom prst="line">
            <a:avLst/>
          </a:prstGeom>
          <a:noFill/>
          <a:ln w="19050">
            <a:solidFill>
              <a:schemeClr val="tx1"/>
            </a:solidFill>
            <a:round/>
            <a:headEnd/>
            <a:tailEnd type="triangle" w="med" len="med"/>
          </a:ln>
          <a:effectLst/>
        </p:spPr>
        <p:txBody>
          <a:bodyPr wrap="none" anchor="ctr">
            <a:prstTxWarp prst="textNoShape">
              <a:avLst/>
            </a:prstTxWarp>
          </a:bodyPr>
          <a:lstStyle/>
          <a:p>
            <a:endParaRPr lang="en-US"/>
          </a:p>
        </p:txBody>
      </p:sp>
      <p:sp>
        <p:nvSpPr>
          <p:cNvPr id="38916" name="Line 4"/>
          <p:cNvSpPr>
            <a:spLocks noChangeShapeType="1"/>
          </p:cNvSpPr>
          <p:nvPr/>
        </p:nvSpPr>
        <p:spPr bwMode="auto">
          <a:xfrm flipV="1">
            <a:off x="2200275" y="4179888"/>
            <a:ext cx="0" cy="609600"/>
          </a:xfrm>
          <a:prstGeom prst="line">
            <a:avLst/>
          </a:prstGeom>
          <a:noFill/>
          <a:ln w="19050">
            <a:solidFill>
              <a:schemeClr val="tx1"/>
            </a:solidFill>
            <a:round/>
            <a:headEnd/>
            <a:tailEnd type="triangle" w="med" len="med"/>
          </a:ln>
          <a:effectLst/>
        </p:spPr>
        <p:txBody>
          <a:bodyPr wrap="none" anchor="ctr">
            <a:prstTxWarp prst="textNoShape">
              <a:avLst/>
            </a:prstTxWarp>
          </a:bodyPr>
          <a:lstStyle/>
          <a:p>
            <a:endParaRPr lang="en-US"/>
          </a:p>
        </p:txBody>
      </p:sp>
      <p:sp>
        <p:nvSpPr>
          <p:cNvPr id="38917" name="Line 5"/>
          <p:cNvSpPr>
            <a:spLocks noChangeShapeType="1"/>
          </p:cNvSpPr>
          <p:nvPr/>
        </p:nvSpPr>
        <p:spPr bwMode="auto">
          <a:xfrm flipV="1">
            <a:off x="1984375" y="4179888"/>
            <a:ext cx="0" cy="609600"/>
          </a:xfrm>
          <a:prstGeom prst="line">
            <a:avLst/>
          </a:prstGeom>
          <a:noFill/>
          <a:ln w="19050">
            <a:solidFill>
              <a:schemeClr val="tx1"/>
            </a:solidFill>
            <a:round/>
            <a:headEnd/>
            <a:tailEnd type="triangle" w="med" len="med"/>
          </a:ln>
          <a:effectLst/>
        </p:spPr>
        <p:txBody>
          <a:bodyPr wrap="none" anchor="ctr">
            <a:prstTxWarp prst="textNoShape">
              <a:avLst/>
            </a:prstTxWarp>
          </a:bodyPr>
          <a:lstStyle/>
          <a:p>
            <a:endParaRPr lang="en-US"/>
          </a:p>
        </p:txBody>
      </p:sp>
      <p:sp>
        <p:nvSpPr>
          <p:cNvPr id="38921" name="Rectangle 9"/>
          <p:cNvSpPr>
            <a:spLocks noGrp="1" noChangeArrowheads="1"/>
          </p:cNvSpPr>
          <p:nvPr>
            <p:ph type="title"/>
          </p:nvPr>
        </p:nvSpPr>
        <p:spPr/>
        <p:txBody>
          <a:bodyPr/>
          <a:lstStyle/>
          <a:p>
            <a:r>
              <a:rPr lang="en-US" dirty="0" smtClean="0"/>
              <a:t>Functional model</a:t>
            </a:r>
            <a:endParaRPr lang="en-US" dirty="0"/>
          </a:p>
        </p:txBody>
      </p:sp>
      <p:sp>
        <p:nvSpPr>
          <p:cNvPr id="38922" name="AutoShape 10"/>
          <p:cNvSpPr>
            <a:spLocks noChangeArrowheads="1"/>
          </p:cNvSpPr>
          <p:nvPr/>
        </p:nvSpPr>
        <p:spPr bwMode="auto">
          <a:xfrm rot="5400000">
            <a:off x="1013618" y="4487070"/>
            <a:ext cx="436563" cy="638175"/>
          </a:xfrm>
          <a:prstGeom prst="upArrow">
            <a:avLst>
              <a:gd name="adj1" fmla="val 50546"/>
              <a:gd name="adj2" fmla="val 41818"/>
            </a:avLst>
          </a:prstGeom>
          <a:solidFill>
            <a:srgbClr val="FFFFFF"/>
          </a:solidFill>
          <a:ln w="19050">
            <a:solidFill>
              <a:schemeClr val="tx1"/>
            </a:solidFill>
            <a:miter lim="800000"/>
            <a:headEnd/>
            <a:tailEnd/>
          </a:ln>
          <a:effectLst/>
        </p:spPr>
        <p:txBody>
          <a:bodyPr wrap="none" lIns="92075" tIns="46038" rIns="92075" bIns="46038" anchor="ctr">
            <a:prstTxWarp prst="textNoShape">
              <a:avLst/>
            </a:prstTxWarp>
          </a:bodyPr>
          <a:lstStyle/>
          <a:p>
            <a:endParaRPr lang="en-US"/>
          </a:p>
        </p:txBody>
      </p:sp>
      <p:sp>
        <p:nvSpPr>
          <p:cNvPr id="38928" name="Rectangle 16"/>
          <p:cNvSpPr>
            <a:spLocks noChangeArrowheads="1"/>
          </p:cNvSpPr>
          <p:nvPr/>
        </p:nvSpPr>
        <p:spPr bwMode="auto">
          <a:xfrm>
            <a:off x="2708275" y="1065213"/>
            <a:ext cx="5903913" cy="3135312"/>
          </a:xfrm>
          <a:prstGeom prst="rect">
            <a:avLst/>
          </a:prstGeom>
          <a:solidFill>
            <a:schemeClr val="tx2">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2400" kern="0">
              <a:latin typeface="Arial"/>
            </a:endParaRPr>
          </a:p>
        </p:txBody>
      </p:sp>
      <p:grpSp>
        <p:nvGrpSpPr>
          <p:cNvPr id="90" name="Group 89"/>
          <p:cNvGrpSpPr/>
          <p:nvPr/>
        </p:nvGrpSpPr>
        <p:grpSpPr>
          <a:xfrm>
            <a:off x="3643313" y="1069975"/>
            <a:ext cx="4059237" cy="3128963"/>
            <a:chOff x="3643313" y="1069975"/>
            <a:chExt cx="4059237" cy="3128963"/>
          </a:xfrm>
          <a:effectLst>
            <a:outerShdw blurRad="12700" dist="12700" dir="2700000">
              <a:srgbClr val="000000"/>
            </a:outerShdw>
          </a:effectLst>
        </p:grpSpPr>
        <p:sp>
          <p:nvSpPr>
            <p:cNvPr id="38932" name="Line 20"/>
            <p:cNvSpPr>
              <a:spLocks noChangeShapeType="1"/>
            </p:cNvSpPr>
            <p:nvPr/>
          </p:nvSpPr>
          <p:spPr bwMode="auto">
            <a:xfrm>
              <a:off x="7702550" y="1069975"/>
              <a:ext cx="0" cy="3128963"/>
            </a:xfrm>
            <a:prstGeom prst="line">
              <a:avLst/>
            </a:prstGeom>
            <a:noFill/>
            <a:ln w="25400" cap="flat" cmpd="sng" algn="ctr">
              <a:solidFill>
                <a:schemeClr val="bg1">
                  <a:lumMod val="85000"/>
                </a:schemeClr>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52" name="Line 40"/>
            <p:cNvSpPr>
              <a:spLocks noChangeShapeType="1"/>
            </p:cNvSpPr>
            <p:nvPr/>
          </p:nvSpPr>
          <p:spPr bwMode="auto">
            <a:xfrm>
              <a:off x="3643313" y="1069975"/>
              <a:ext cx="0" cy="3128963"/>
            </a:xfrm>
            <a:prstGeom prst="line">
              <a:avLst/>
            </a:prstGeom>
            <a:noFill/>
            <a:ln w="25400" cap="flat" cmpd="sng" algn="ctr">
              <a:solidFill>
                <a:schemeClr val="bg1">
                  <a:lumMod val="85000"/>
                </a:schemeClr>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53" name="Line 41"/>
            <p:cNvSpPr>
              <a:spLocks noChangeShapeType="1"/>
            </p:cNvSpPr>
            <p:nvPr/>
          </p:nvSpPr>
          <p:spPr bwMode="auto">
            <a:xfrm>
              <a:off x="4579938" y="1069975"/>
              <a:ext cx="0" cy="3128963"/>
            </a:xfrm>
            <a:prstGeom prst="line">
              <a:avLst/>
            </a:prstGeom>
            <a:noFill/>
            <a:ln w="25400" cap="flat" cmpd="sng" algn="ctr">
              <a:solidFill>
                <a:schemeClr val="bg1">
                  <a:lumMod val="85000"/>
                </a:schemeClr>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54" name="Line 42"/>
            <p:cNvSpPr>
              <a:spLocks noChangeShapeType="1"/>
            </p:cNvSpPr>
            <p:nvPr/>
          </p:nvSpPr>
          <p:spPr bwMode="auto">
            <a:xfrm>
              <a:off x="5516563" y="1069975"/>
              <a:ext cx="0" cy="3128963"/>
            </a:xfrm>
            <a:prstGeom prst="line">
              <a:avLst/>
            </a:prstGeom>
            <a:noFill/>
            <a:ln w="25400" cap="flat" cmpd="sng" algn="ctr">
              <a:solidFill>
                <a:schemeClr val="bg1">
                  <a:lumMod val="85000"/>
                </a:schemeClr>
              </a:solidFill>
              <a:prstDash val="solid"/>
              <a:round/>
              <a:headEnd type="none" w="med" len="med"/>
              <a:tailEnd type="none" w="med" len="med"/>
            </a:ln>
            <a:effectLst/>
          </p:spPr>
          <p:txBody>
            <a:bodyPr wrap="none" anchor="ctr">
              <a:prstTxWarp prst="textNoShape">
                <a:avLst/>
              </a:prstTxWarp>
            </a:bodyPr>
            <a:lstStyle/>
            <a:p>
              <a:endParaRPr lang="en-US"/>
            </a:p>
          </p:txBody>
        </p:sp>
      </p:grpSp>
      <p:grpSp>
        <p:nvGrpSpPr>
          <p:cNvPr id="91" name="Group 90"/>
          <p:cNvGrpSpPr/>
          <p:nvPr/>
        </p:nvGrpSpPr>
        <p:grpSpPr>
          <a:xfrm>
            <a:off x="2708275" y="1052513"/>
            <a:ext cx="5903913" cy="3141662"/>
            <a:chOff x="2708275" y="1052513"/>
            <a:chExt cx="5903913" cy="3141662"/>
          </a:xfrm>
          <a:effectLst/>
        </p:grpSpPr>
        <p:sp>
          <p:nvSpPr>
            <p:cNvPr id="38929" name="Line 17"/>
            <p:cNvSpPr>
              <a:spLocks noChangeShapeType="1"/>
            </p:cNvSpPr>
            <p:nvPr/>
          </p:nvSpPr>
          <p:spPr bwMode="auto">
            <a:xfrm>
              <a:off x="2708275" y="1298575"/>
              <a:ext cx="5903913" cy="0"/>
            </a:xfrm>
            <a:prstGeom prst="line">
              <a:avLst/>
            </a:prstGeom>
            <a:noFill/>
            <a:ln w="9525" cap="flat" cmpd="sng" algn="ctr">
              <a:solidFill>
                <a:schemeClr val="bg1">
                  <a:lumMod val="50000"/>
                </a:schemeClr>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57" name="Line 45"/>
            <p:cNvSpPr>
              <a:spLocks noChangeShapeType="1"/>
            </p:cNvSpPr>
            <p:nvPr/>
          </p:nvSpPr>
          <p:spPr bwMode="auto">
            <a:xfrm>
              <a:off x="2941638" y="1065213"/>
              <a:ext cx="0" cy="3128962"/>
            </a:xfrm>
            <a:prstGeom prst="line">
              <a:avLst/>
            </a:prstGeom>
            <a:noFill/>
            <a:ln w="9525" cap="flat" cmpd="sng" algn="ctr">
              <a:solidFill>
                <a:schemeClr val="bg1">
                  <a:lumMod val="50000"/>
                </a:schemeClr>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58" name="Line 46"/>
            <p:cNvSpPr>
              <a:spLocks noChangeShapeType="1"/>
            </p:cNvSpPr>
            <p:nvPr/>
          </p:nvSpPr>
          <p:spPr bwMode="auto">
            <a:xfrm>
              <a:off x="3175000" y="1065213"/>
              <a:ext cx="0" cy="3128962"/>
            </a:xfrm>
            <a:prstGeom prst="line">
              <a:avLst/>
            </a:prstGeom>
            <a:noFill/>
            <a:ln w="9525" cap="flat" cmpd="sng" algn="ctr">
              <a:solidFill>
                <a:schemeClr val="bg1">
                  <a:lumMod val="50000"/>
                </a:schemeClr>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59" name="Line 47"/>
            <p:cNvSpPr>
              <a:spLocks noChangeShapeType="1"/>
            </p:cNvSpPr>
            <p:nvPr/>
          </p:nvSpPr>
          <p:spPr bwMode="auto">
            <a:xfrm>
              <a:off x="3408363" y="1065213"/>
              <a:ext cx="0" cy="3128962"/>
            </a:xfrm>
            <a:prstGeom prst="line">
              <a:avLst/>
            </a:prstGeom>
            <a:noFill/>
            <a:ln w="9525" cap="flat" cmpd="sng" algn="ctr">
              <a:solidFill>
                <a:schemeClr val="bg1">
                  <a:lumMod val="50000"/>
                </a:schemeClr>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61" name="Line 49"/>
            <p:cNvSpPr>
              <a:spLocks noChangeShapeType="1"/>
            </p:cNvSpPr>
            <p:nvPr/>
          </p:nvSpPr>
          <p:spPr bwMode="auto">
            <a:xfrm>
              <a:off x="3860800" y="1065213"/>
              <a:ext cx="0" cy="3128962"/>
            </a:xfrm>
            <a:prstGeom prst="line">
              <a:avLst/>
            </a:prstGeom>
            <a:noFill/>
            <a:ln w="9525" cap="flat" cmpd="sng" algn="ctr">
              <a:solidFill>
                <a:schemeClr val="bg1">
                  <a:lumMod val="50000"/>
                </a:schemeClr>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62" name="Line 50"/>
            <p:cNvSpPr>
              <a:spLocks noChangeShapeType="1"/>
            </p:cNvSpPr>
            <p:nvPr/>
          </p:nvSpPr>
          <p:spPr bwMode="auto">
            <a:xfrm>
              <a:off x="4094163" y="1065213"/>
              <a:ext cx="0" cy="3128962"/>
            </a:xfrm>
            <a:prstGeom prst="line">
              <a:avLst/>
            </a:prstGeom>
            <a:noFill/>
            <a:ln w="9525" cap="flat" cmpd="sng" algn="ctr">
              <a:solidFill>
                <a:schemeClr val="bg1">
                  <a:lumMod val="50000"/>
                </a:schemeClr>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63" name="Line 51"/>
            <p:cNvSpPr>
              <a:spLocks noChangeShapeType="1"/>
            </p:cNvSpPr>
            <p:nvPr/>
          </p:nvSpPr>
          <p:spPr bwMode="auto">
            <a:xfrm>
              <a:off x="4327525" y="1065213"/>
              <a:ext cx="0" cy="3128962"/>
            </a:xfrm>
            <a:prstGeom prst="line">
              <a:avLst/>
            </a:prstGeom>
            <a:noFill/>
            <a:ln w="9525" cap="flat" cmpd="sng" algn="ctr">
              <a:solidFill>
                <a:schemeClr val="bg1">
                  <a:lumMod val="50000"/>
                </a:schemeClr>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64" name="Line 52"/>
            <p:cNvSpPr>
              <a:spLocks noChangeShapeType="1"/>
            </p:cNvSpPr>
            <p:nvPr/>
          </p:nvSpPr>
          <p:spPr bwMode="auto">
            <a:xfrm>
              <a:off x="4805363" y="1052513"/>
              <a:ext cx="0" cy="3128962"/>
            </a:xfrm>
            <a:prstGeom prst="line">
              <a:avLst/>
            </a:prstGeom>
            <a:noFill/>
            <a:ln w="9525" cap="flat" cmpd="sng" algn="ctr">
              <a:solidFill>
                <a:schemeClr val="bg1">
                  <a:lumMod val="50000"/>
                </a:schemeClr>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65" name="Line 53"/>
            <p:cNvSpPr>
              <a:spLocks noChangeShapeType="1"/>
            </p:cNvSpPr>
            <p:nvPr/>
          </p:nvSpPr>
          <p:spPr bwMode="auto">
            <a:xfrm>
              <a:off x="5038725" y="1052513"/>
              <a:ext cx="0" cy="3128962"/>
            </a:xfrm>
            <a:prstGeom prst="line">
              <a:avLst/>
            </a:prstGeom>
            <a:noFill/>
            <a:ln w="9525" cap="flat" cmpd="sng" algn="ctr">
              <a:solidFill>
                <a:schemeClr val="bg1">
                  <a:lumMod val="50000"/>
                </a:schemeClr>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66" name="Line 54"/>
            <p:cNvSpPr>
              <a:spLocks noChangeShapeType="1"/>
            </p:cNvSpPr>
            <p:nvPr/>
          </p:nvSpPr>
          <p:spPr bwMode="auto">
            <a:xfrm>
              <a:off x="5272088" y="1052513"/>
              <a:ext cx="0" cy="3128962"/>
            </a:xfrm>
            <a:prstGeom prst="line">
              <a:avLst/>
            </a:prstGeom>
            <a:noFill/>
            <a:ln w="9525" cap="flat" cmpd="sng" algn="ctr">
              <a:solidFill>
                <a:schemeClr val="bg1">
                  <a:lumMod val="50000"/>
                </a:schemeClr>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67" name="Line 55"/>
            <p:cNvSpPr>
              <a:spLocks noChangeShapeType="1"/>
            </p:cNvSpPr>
            <p:nvPr/>
          </p:nvSpPr>
          <p:spPr bwMode="auto">
            <a:xfrm>
              <a:off x="7929563" y="1065213"/>
              <a:ext cx="0" cy="3128962"/>
            </a:xfrm>
            <a:prstGeom prst="line">
              <a:avLst/>
            </a:prstGeom>
            <a:noFill/>
            <a:ln w="9525" cap="flat" cmpd="sng" algn="ctr">
              <a:solidFill>
                <a:schemeClr val="bg1">
                  <a:lumMod val="50000"/>
                </a:schemeClr>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68" name="Line 56"/>
            <p:cNvSpPr>
              <a:spLocks noChangeShapeType="1"/>
            </p:cNvSpPr>
            <p:nvPr/>
          </p:nvSpPr>
          <p:spPr bwMode="auto">
            <a:xfrm>
              <a:off x="8162925" y="1065213"/>
              <a:ext cx="0" cy="3128962"/>
            </a:xfrm>
            <a:prstGeom prst="line">
              <a:avLst/>
            </a:prstGeom>
            <a:noFill/>
            <a:ln w="9525" cap="flat" cmpd="sng" algn="ctr">
              <a:solidFill>
                <a:schemeClr val="bg1">
                  <a:lumMod val="50000"/>
                </a:schemeClr>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69" name="Line 57"/>
            <p:cNvSpPr>
              <a:spLocks noChangeShapeType="1"/>
            </p:cNvSpPr>
            <p:nvPr/>
          </p:nvSpPr>
          <p:spPr bwMode="auto">
            <a:xfrm>
              <a:off x="8396288" y="1065213"/>
              <a:ext cx="0" cy="3128962"/>
            </a:xfrm>
            <a:prstGeom prst="line">
              <a:avLst/>
            </a:prstGeom>
            <a:noFill/>
            <a:ln w="9525" cap="flat" cmpd="sng" algn="ctr">
              <a:solidFill>
                <a:schemeClr val="bg1">
                  <a:lumMod val="50000"/>
                </a:schemeClr>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70" name="Line 58"/>
            <p:cNvSpPr>
              <a:spLocks noChangeShapeType="1"/>
            </p:cNvSpPr>
            <p:nvPr/>
          </p:nvSpPr>
          <p:spPr bwMode="auto">
            <a:xfrm>
              <a:off x="2708275" y="1527175"/>
              <a:ext cx="5903913" cy="0"/>
            </a:xfrm>
            <a:prstGeom prst="line">
              <a:avLst/>
            </a:prstGeom>
            <a:noFill/>
            <a:ln w="9525" cap="flat" cmpd="sng" algn="ctr">
              <a:solidFill>
                <a:schemeClr val="bg1">
                  <a:lumMod val="50000"/>
                </a:schemeClr>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71" name="Line 59"/>
            <p:cNvSpPr>
              <a:spLocks noChangeShapeType="1"/>
            </p:cNvSpPr>
            <p:nvPr/>
          </p:nvSpPr>
          <p:spPr bwMode="auto">
            <a:xfrm>
              <a:off x="2708275" y="1755775"/>
              <a:ext cx="5903913" cy="0"/>
            </a:xfrm>
            <a:prstGeom prst="line">
              <a:avLst/>
            </a:prstGeom>
            <a:noFill/>
            <a:ln w="9525" cap="flat" cmpd="sng" algn="ctr">
              <a:solidFill>
                <a:schemeClr val="bg1">
                  <a:lumMod val="50000"/>
                </a:schemeClr>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78" name="Line 66"/>
            <p:cNvSpPr>
              <a:spLocks noChangeShapeType="1"/>
            </p:cNvSpPr>
            <p:nvPr/>
          </p:nvSpPr>
          <p:spPr bwMode="auto">
            <a:xfrm>
              <a:off x="2708275" y="3492500"/>
              <a:ext cx="5903913" cy="0"/>
            </a:xfrm>
            <a:prstGeom prst="line">
              <a:avLst/>
            </a:prstGeom>
            <a:noFill/>
            <a:ln w="9525" cap="flat" cmpd="sng" algn="ctr">
              <a:solidFill>
                <a:schemeClr val="bg1">
                  <a:lumMod val="50000"/>
                </a:schemeClr>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79" name="Line 67"/>
            <p:cNvSpPr>
              <a:spLocks noChangeShapeType="1"/>
            </p:cNvSpPr>
            <p:nvPr/>
          </p:nvSpPr>
          <p:spPr bwMode="auto">
            <a:xfrm>
              <a:off x="2708275" y="3721100"/>
              <a:ext cx="5903913" cy="0"/>
            </a:xfrm>
            <a:prstGeom prst="line">
              <a:avLst/>
            </a:prstGeom>
            <a:noFill/>
            <a:ln w="9525" cap="flat" cmpd="sng" algn="ctr">
              <a:solidFill>
                <a:schemeClr val="bg1">
                  <a:lumMod val="50000"/>
                </a:schemeClr>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80" name="Line 68"/>
            <p:cNvSpPr>
              <a:spLocks noChangeShapeType="1"/>
            </p:cNvSpPr>
            <p:nvPr/>
          </p:nvSpPr>
          <p:spPr bwMode="auto">
            <a:xfrm>
              <a:off x="2708275" y="3949700"/>
              <a:ext cx="5903913" cy="0"/>
            </a:xfrm>
            <a:prstGeom prst="line">
              <a:avLst/>
            </a:prstGeom>
            <a:noFill/>
            <a:ln w="9525" cap="flat" cmpd="sng" algn="ctr">
              <a:solidFill>
                <a:schemeClr val="bg1">
                  <a:lumMod val="50000"/>
                </a:schemeClr>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38948" name="Text Box 36"/>
          <p:cNvSpPr txBox="1">
            <a:spLocks noChangeArrowheads="1"/>
          </p:cNvSpPr>
          <p:nvPr/>
        </p:nvSpPr>
        <p:spPr bwMode="auto">
          <a:xfrm>
            <a:off x="2924175" y="2303463"/>
            <a:ext cx="550863" cy="519112"/>
          </a:xfrm>
          <a:prstGeom prst="rect">
            <a:avLst/>
          </a:prstGeom>
          <a:noFill/>
          <a:ln w="28575">
            <a:noFill/>
            <a:miter lim="800000"/>
            <a:headEnd/>
            <a:tailEnd/>
          </a:ln>
          <a:effectLst/>
        </p:spPr>
        <p:txBody>
          <a:bodyPr wrap="none">
            <a:prstTxWarp prst="textNoShape">
              <a:avLst/>
            </a:prstTxWarp>
            <a:spAutoFit/>
          </a:bodyPr>
          <a:lstStyle/>
          <a:p>
            <a:pPr eaLnBrk="0" hangingPunct="0"/>
            <a:r>
              <a:rPr lang="en-GB" sz="2800">
                <a:latin typeface="AvantGarde Md BT" pitchFamily="34" charset="0"/>
                <a:sym typeface="Symbol" pitchFamily="-112" charset="2"/>
              </a:rPr>
              <a:t>b</a:t>
            </a:r>
            <a:r>
              <a:rPr lang="en-GB" sz="2800" baseline="-25000">
                <a:latin typeface="AvantGarde Md BT" pitchFamily="34" charset="0"/>
                <a:sym typeface="Symbol" pitchFamily="-112" charset="2"/>
              </a:rPr>
              <a:t>0</a:t>
            </a:r>
          </a:p>
        </p:txBody>
      </p:sp>
      <p:sp>
        <p:nvSpPr>
          <p:cNvPr id="38949" name="Text Box 37"/>
          <p:cNvSpPr txBox="1">
            <a:spLocks noChangeArrowheads="1"/>
          </p:cNvSpPr>
          <p:nvPr/>
        </p:nvSpPr>
        <p:spPr bwMode="auto">
          <a:xfrm>
            <a:off x="4754563" y="2303463"/>
            <a:ext cx="550862" cy="519112"/>
          </a:xfrm>
          <a:prstGeom prst="rect">
            <a:avLst/>
          </a:prstGeom>
          <a:noFill/>
          <a:ln w="28575">
            <a:noFill/>
            <a:miter lim="800000"/>
            <a:headEnd/>
            <a:tailEnd/>
          </a:ln>
          <a:effectLst/>
        </p:spPr>
        <p:txBody>
          <a:bodyPr wrap="none">
            <a:prstTxWarp prst="textNoShape">
              <a:avLst/>
            </a:prstTxWarp>
            <a:spAutoFit/>
          </a:bodyPr>
          <a:lstStyle/>
          <a:p>
            <a:pPr eaLnBrk="0" hangingPunct="0"/>
            <a:r>
              <a:rPr lang="en-GB" sz="2800">
                <a:latin typeface="AvantGarde Md BT" pitchFamily="34" charset="0"/>
                <a:sym typeface="Symbol" pitchFamily="-112" charset="2"/>
              </a:rPr>
              <a:t>b</a:t>
            </a:r>
            <a:r>
              <a:rPr lang="en-GB" sz="2800" baseline="-25000">
                <a:latin typeface="AvantGarde Md BT" pitchFamily="34" charset="0"/>
                <a:sym typeface="Symbol" pitchFamily="-112" charset="2"/>
              </a:rPr>
              <a:t>2</a:t>
            </a:r>
          </a:p>
        </p:txBody>
      </p:sp>
      <p:sp>
        <p:nvSpPr>
          <p:cNvPr id="38950" name="Text Box 38"/>
          <p:cNvSpPr txBox="1">
            <a:spLocks noChangeArrowheads="1"/>
          </p:cNvSpPr>
          <p:nvPr/>
        </p:nvSpPr>
        <p:spPr bwMode="auto">
          <a:xfrm>
            <a:off x="3832225" y="2303463"/>
            <a:ext cx="550863" cy="519112"/>
          </a:xfrm>
          <a:prstGeom prst="rect">
            <a:avLst/>
          </a:prstGeom>
          <a:noFill/>
          <a:ln w="28575">
            <a:noFill/>
            <a:miter lim="800000"/>
            <a:headEnd/>
            <a:tailEnd/>
          </a:ln>
          <a:effectLst/>
        </p:spPr>
        <p:txBody>
          <a:bodyPr wrap="none">
            <a:prstTxWarp prst="textNoShape">
              <a:avLst/>
            </a:prstTxWarp>
            <a:spAutoFit/>
          </a:bodyPr>
          <a:lstStyle/>
          <a:p>
            <a:pPr eaLnBrk="0" hangingPunct="0"/>
            <a:r>
              <a:rPr lang="en-GB" sz="2800">
                <a:latin typeface="AvantGarde Md BT" pitchFamily="34" charset="0"/>
                <a:sym typeface="Symbol" pitchFamily="-112" charset="2"/>
              </a:rPr>
              <a:t>b</a:t>
            </a:r>
            <a:r>
              <a:rPr lang="en-GB" sz="2800" baseline="-25000">
                <a:latin typeface="AvantGarde Md BT" pitchFamily="34" charset="0"/>
                <a:sym typeface="Symbol" pitchFamily="-112" charset="2"/>
              </a:rPr>
              <a:t>1</a:t>
            </a:r>
          </a:p>
        </p:txBody>
      </p:sp>
      <p:sp>
        <p:nvSpPr>
          <p:cNvPr id="38951" name="Text Box 39"/>
          <p:cNvSpPr txBox="1">
            <a:spLocks noChangeArrowheads="1"/>
          </p:cNvSpPr>
          <p:nvPr/>
        </p:nvSpPr>
        <p:spPr bwMode="auto">
          <a:xfrm>
            <a:off x="7786688" y="2303463"/>
            <a:ext cx="754062" cy="519112"/>
          </a:xfrm>
          <a:prstGeom prst="rect">
            <a:avLst/>
          </a:prstGeom>
          <a:noFill/>
          <a:ln w="28575">
            <a:noFill/>
            <a:miter lim="800000"/>
            <a:headEnd/>
            <a:tailEnd/>
          </a:ln>
          <a:effectLst/>
        </p:spPr>
        <p:txBody>
          <a:bodyPr wrap="none">
            <a:prstTxWarp prst="textNoShape">
              <a:avLst/>
            </a:prstTxWarp>
            <a:spAutoFit/>
          </a:bodyPr>
          <a:lstStyle/>
          <a:p>
            <a:pPr eaLnBrk="0" hangingPunct="0"/>
            <a:r>
              <a:rPr lang="en-GB" sz="2800">
                <a:latin typeface="AvantGarde Md BT" pitchFamily="34" charset="0"/>
                <a:sym typeface="Symbol" pitchFamily="-112" charset="2"/>
              </a:rPr>
              <a:t>b</a:t>
            </a:r>
            <a:r>
              <a:rPr lang="en-GB" sz="2800" baseline="-25000">
                <a:latin typeface="AvantGarde Md BT" pitchFamily="34" charset="0"/>
                <a:sym typeface="Symbol" pitchFamily="-112" charset="2"/>
              </a:rPr>
              <a:t>B-1</a:t>
            </a:r>
          </a:p>
        </p:txBody>
      </p:sp>
      <p:grpSp>
        <p:nvGrpSpPr>
          <p:cNvPr id="89" name="Group 88"/>
          <p:cNvGrpSpPr/>
          <p:nvPr/>
        </p:nvGrpSpPr>
        <p:grpSpPr>
          <a:xfrm>
            <a:off x="3211513" y="4992689"/>
            <a:ext cx="4897437" cy="328612"/>
            <a:chOff x="2843213" y="5157788"/>
            <a:chExt cx="4897437" cy="441325"/>
          </a:xfrm>
        </p:grpSpPr>
        <p:sp>
          <p:nvSpPr>
            <p:cNvPr id="38946" name="Line 34"/>
            <p:cNvSpPr>
              <a:spLocks noChangeShapeType="1"/>
            </p:cNvSpPr>
            <p:nvPr/>
          </p:nvSpPr>
          <p:spPr bwMode="auto">
            <a:xfrm>
              <a:off x="2843213" y="5157788"/>
              <a:ext cx="0" cy="441325"/>
            </a:xfrm>
            <a:prstGeom prst="line">
              <a:avLst/>
            </a:prstGeom>
            <a:noFill/>
            <a:ln w="12700">
              <a:solidFill>
                <a:schemeClr val="tx1"/>
              </a:solidFill>
              <a:round/>
              <a:headEnd type="triangle" w="med" len="med"/>
              <a:tailEnd type="triangle" w="med" len="med"/>
            </a:ln>
            <a:effectLst/>
          </p:spPr>
          <p:txBody>
            <a:bodyPr wrap="none" anchor="ctr">
              <a:prstTxWarp prst="textNoShape">
                <a:avLst/>
              </a:prstTxWarp>
            </a:bodyPr>
            <a:lstStyle/>
            <a:p>
              <a:endParaRPr lang="en-US"/>
            </a:p>
          </p:txBody>
        </p:sp>
        <p:sp>
          <p:nvSpPr>
            <p:cNvPr id="39006" name="Line 94"/>
            <p:cNvSpPr>
              <a:spLocks noChangeShapeType="1"/>
            </p:cNvSpPr>
            <p:nvPr/>
          </p:nvSpPr>
          <p:spPr bwMode="auto">
            <a:xfrm>
              <a:off x="3733800" y="5157788"/>
              <a:ext cx="0" cy="441325"/>
            </a:xfrm>
            <a:prstGeom prst="line">
              <a:avLst/>
            </a:prstGeom>
            <a:noFill/>
            <a:ln w="12700">
              <a:solidFill>
                <a:schemeClr val="tx1"/>
              </a:solidFill>
              <a:round/>
              <a:headEnd type="triangle" w="med" len="med"/>
              <a:tailEnd type="triangle" w="med" len="med"/>
            </a:ln>
            <a:effectLst/>
          </p:spPr>
          <p:txBody>
            <a:bodyPr wrap="none" anchor="ctr">
              <a:prstTxWarp prst="textNoShape">
                <a:avLst/>
              </a:prstTxWarp>
            </a:bodyPr>
            <a:lstStyle/>
            <a:p>
              <a:endParaRPr lang="en-US"/>
            </a:p>
          </p:txBody>
        </p:sp>
        <p:sp>
          <p:nvSpPr>
            <p:cNvPr id="39007" name="Line 95"/>
            <p:cNvSpPr>
              <a:spLocks noChangeShapeType="1"/>
            </p:cNvSpPr>
            <p:nvPr/>
          </p:nvSpPr>
          <p:spPr bwMode="auto">
            <a:xfrm>
              <a:off x="4637088" y="5157788"/>
              <a:ext cx="0" cy="441325"/>
            </a:xfrm>
            <a:prstGeom prst="line">
              <a:avLst/>
            </a:prstGeom>
            <a:noFill/>
            <a:ln w="12700">
              <a:solidFill>
                <a:schemeClr val="tx1"/>
              </a:solidFill>
              <a:round/>
              <a:headEnd type="triangle" w="med" len="med"/>
              <a:tailEnd type="triangle" w="med" len="med"/>
            </a:ln>
            <a:effectLst/>
          </p:spPr>
          <p:txBody>
            <a:bodyPr wrap="none" anchor="ctr">
              <a:prstTxWarp prst="textNoShape">
                <a:avLst/>
              </a:prstTxWarp>
            </a:bodyPr>
            <a:lstStyle/>
            <a:p>
              <a:endParaRPr lang="en-US"/>
            </a:p>
          </p:txBody>
        </p:sp>
        <p:sp>
          <p:nvSpPr>
            <p:cNvPr id="39008" name="Line 96"/>
            <p:cNvSpPr>
              <a:spLocks noChangeShapeType="1"/>
            </p:cNvSpPr>
            <p:nvPr/>
          </p:nvSpPr>
          <p:spPr bwMode="auto">
            <a:xfrm>
              <a:off x="7740650" y="5157788"/>
              <a:ext cx="0" cy="441325"/>
            </a:xfrm>
            <a:prstGeom prst="line">
              <a:avLst/>
            </a:prstGeom>
            <a:noFill/>
            <a:ln w="12700">
              <a:solidFill>
                <a:schemeClr val="tx1"/>
              </a:solidFill>
              <a:round/>
              <a:headEnd type="triangle" w="med" len="med"/>
              <a:tailEnd type="triangle" w="med" len="med"/>
            </a:ln>
            <a:effectLst/>
          </p:spPr>
          <p:txBody>
            <a:bodyPr wrap="none" anchor="ctr">
              <a:prstTxWarp prst="textNoShape">
                <a:avLst/>
              </a:prstTxWarp>
            </a:bodyPr>
            <a:lstStyle/>
            <a:p>
              <a:endParaRPr lang="en-US"/>
            </a:p>
          </p:txBody>
        </p:sp>
      </p:grpSp>
      <p:sp>
        <p:nvSpPr>
          <p:cNvPr id="39009" name="Text Box 97"/>
          <p:cNvSpPr txBox="1">
            <a:spLocks noChangeArrowheads="1"/>
          </p:cNvSpPr>
          <p:nvPr/>
        </p:nvSpPr>
        <p:spPr bwMode="auto">
          <a:xfrm>
            <a:off x="6075938" y="1260475"/>
            <a:ext cx="1313180" cy="276999"/>
          </a:xfrm>
          <a:prstGeom prst="rect">
            <a:avLst/>
          </a:prstGeom>
          <a:noFill/>
          <a:ln w="9525">
            <a:noFill/>
            <a:miter lim="800000"/>
            <a:headEnd/>
            <a:tailEnd/>
          </a:ln>
          <a:effectLst/>
        </p:spPr>
        <p:txBody>
          <a:bodyPr wrap="none">
            <a:prstTxWarp prst="textNoShape">
              <a:avLst/>
            </a:prstTxWarp>
            <a:spAutoFit/>
          </a:bodyPr>
          <a:lstStyle/>
          <a:p>
            <a:r>
              <a:rPr lang="en-US" sz="1200" dirty="0" smtClean="0"/>
              <a:t>4 words in a row</a:t>
            </a:r>
          </a:p>
        </p:txBody>
      </p:sp>
      <p:sp>
        <p:nvSpPr>
          <p:cNvPr id="39012" name="AutoShape 100"/>
          <p:cNvSpPr>
            <a:spLocks noChangeArrowheads="1"/>
          </p:cNvSpPr>
          <p:nvPr/>
        </p:nvSpPr>
        <p:spPr bwMode="auto">
          <a:xfrm>
            <a:off x="5532437" y="5680075"/>
            <a:ext cx="357187" cy="719138"/>
          </a:xfrm>
          <a:prstGeom prst="upDownArrow">
            <a:avLst>
              <a:gd name="adj1" fmla="val 69120"/>
              <a:gd name="adj2" fmla="val 40372"/>
            </a:avLst>
          </a:prstGeom>
          <a:solidFill>
            <a:srgbClr val="FFFFFF"/>
          </a:solidFill>
          <a:ln w="9525">
            <a:solidFill>
              <a:schemeClr val="tx1"/>
            </a:solidFill>
            <a:miter lim="800000"/>
            <a:headEnd/>
            <a:tailEnd/>
          </a:ln>
          <a:effectLst/>
        </p:spPr>
        <p:txBody>
          <a:bodyPr wrap="none" anchor="ctr">
            <a:prstTxWarp prst="textNoShape">
              <a:avLst/>
            </a:prstTxWarp>
          </a:bodyPr>
          <a:lstStyle/>
          <a:p>
            <a:endParaRPr lang="en-US"/>
          </a:p>
        </p:txBody>
      </p:sp>
      <p:sp>
        <p:nvSpPr>
          <p:cNvPr id="39013" name="Rectangle 101"/>
          <p:cNvSpPr>
            <a:spLocks noChangeArrowheads="1"/>
          </p:cNvSpPr>
          <p:nvPr/>
        </p:nvSpPr>
        <p:spPr bwMode="auto">
          <a:xfrm>
            <a:off x="2727325" y="1304925"/>
            <a:ext cx="215900" cy="215900"/>
          </a:xfrm>
          <a:prstGeom prst="rect">
            <a:avLst/>
          </a:prstGeom>
          <a:solidFill>
            <a:schemeClr val="bg1"/>
          </a:solidFill>
          <a:ln w="9525">
            <a:noFill/>
            <a:miter lim="800000"/>
            <a:headEnd/>
            <a:tailEnd/>
          </a:ln>
          <a:effectLst/>
        </p:spPr>
        <p:txBody>
          <a:bodyPr wrap="none" anchor="ctr">
            <a:prstTxWarp prst="textNoShape">
              <a:avLst/>
            </a:prstTxWarp>
          </a:bodyPr>
          <a:lstStyle/>
          <a:p>
            <a:endParaRPr lang="en-US"/>
          </a:p>
        </p:txBody>
      </p:sp>
      <p:sp>
        <p:nvSpPr>
          <p:cNvPr id="39014" name="Rectangle 102"/>
          <p:cNvSpPr>
            <a:spLocks noChangeArrowheads="1"/>
          </p:cNvSpPr>
          <p:nvPr/>
        </p:nvSpPr>
        <p:spPr bwMode="auto">
          <a:xfrm>
            <a:off x="3671888" y="1304925"/>
            <a:ext cx="196850" cy="215900"/>
          </a:xfrm>
          <a:prstGeom prst="rect">
            <a:avLst/>
          </a:prstGeom>
          <a:solidFill>
            <a:schemeClr val="bg1"/>
          </a:solidFill>
          <a:ln w="9525">
            <a:noFill/>
            <a:miter lim="800000"/>
            <a:headEnd/>
            <a:tailEnd/>
          </a:ln>
          <a:effectLst/>
        </p:spPr>
        <p:txBody>
          <a:bodyPr wrap="none" anchor="ctr">
            <a:prstTxWarp prst="textNoShape">
              <a:avLst/>
            </a:prstTxWarp>
          </a:bodyPr>
          <a:lstStyle/>
          <a:p>
            <a:endParaRPr lang="en-US"/>
          </a:p>
        </p:txBody>
      </p:sp>
      <p:sp>
        <p:nvSpPr>
          <p:cNvPr id="39015" name="Rectangle 103"/>
          <p:cNvSpPr>
            <a:spLocks noChangeArrowheads="1"/>
          </p:cNvSpPr>
          <p:nvPr/>
        </p:nvSpPr>
        <p:spPr bwMode="auto">
          <a:xfrm>
            <a:off x="4610100" y="1304925"/>
            <a:ext cx="207963" cy="215900"/>
          </a:xfrm>
          <a:prstGeom prst="rect">
            <a:avLst/>
          </a:prstGeom>
          <a:solidFill>
            <a:schemeClr val="bg1"/>
          </a:solidFill>
          <a:ln w="9525">
            <a:noFill/>
            <a:miter lim="800000"/>
            <a:headEnd/>
            <a:tailEnd/>
          </a:ln>
          <a:effectLst/>
        </p:spPr>
        <p:txBody>
          <a:bodyPr wrap="none" anchor="ctr">
            <a:prstTxWarp prst="textNoShape">
              <a:avLst/>
            </a:prstTxWarp>
          </a:bodyPr>
          <a:lstStyle/>
          <a:p>
            <a:endParaRPr lang="en-US"/>
          </a:p>
        </p:txBody>
      </p:sp>
      <p:sp>
        <p:nvSpPr>
          <p:cNvPr id="39016" name="Rectangle 104"/>
          <p:cNvSpPr>
            <a:spLocks noChangeArrowheads="1"/>
          </p:cNvSpPr>
          <p:nvPr/>
        </p:nvSpPr>
        <p:spPr bwMode="auto">
          <a:xfrm>
            <a:off x="5545138" y="1304925"/>
            <a:ext cx="215900" cy="215900"/>
          </a:xfrm>
          <a:prstGeom prst="rect">
            <a:avLst/>
          </a:prstGeom>
          <a:solidFill>
            <a:schemeClr val="bg1"/>
          </a:solidFill>
          <a:ln w="9525">
            <a:noFill/>
            <a:miter lim="800000"/>
            <a:headEnd/>
            <a:tailEnd/>
          </a:ln>
          <a:effectLst/>
        </p:spPr>
        <p:txBody>
          <a:bodyPr wrap="none" anchor="ctr">
            <a:prstTxWarp prst="textNoShape">
              <a:avLst/>
            </a:prstTxWarp>
          </a:bodyPr>
          <a:lstStyle/>
          <a:p>
            <a:endParaRPr lang="en-US"/>
          </a:p>
        </p:txBody>
      </p:sp>
      <p:sp>
        <p:nvSpPr>
          <p:cNvPr id="39017" name="Rectangle 105"/>
          <p:cNvSpPr>
            <a:spLocks noChangeArrowheads="1"/>
          </p:cNvSpPr>
          <p:nvPr/>
        </p:nvSpPr>
        <p:spPr bwMode="auto">
          <a:xfrm>
            <a:off x="7723188" y="1304925"/>
            <a:ext cx="215900" cy="215900"/>
          </a:xfrm>
          <a:prstGeom prst="rect">
            <a:avLst/>
          </a:prstGeom>
          <a:solidFill>
            <a:schemeClr val="bg1"/>
          </a:solidFill>
          <a:ln w="9525">
            <a:noFill/>
            <a:miter lim="800000"/>
            <a:headEnd/>
            <a:tailEnd/>
          </a:ln>
          <a:effectLst/>
        </p:spPr>
        <p:txBody>
          <a:bodyPr wrap="none" anchor="ctr">
            <a:prstTxWarp prst="textNoShape">
              <a:avLst/>
            </a:prstTxWarp>
          </a:bodyPr>
          <a:lstStyle/>
          <a:p>
            <a:endParaRPr lang="en-US"/>
          </a:p>
        </p:txBody>
      </p:sp>
      <p:sp>
        <p:nvSpPr>
          <p:cNvPr id="83" name="AutoShape 73"/>
          <p:cNvSpPr>
            <a:spLocks noChangeArrowheads="1"/>
          </p:cNvSpPr>
          <p:nvPr/>
        </p:nvSpPr>
        <p:spPr bwMode="auto">
          <a:xfrm flipH="1">
            <a:off x="2708273" y="4627301"/>
            <a:ext cx="5903913" cy="334702"/>
          </a:xfrm>
          <a:prstGeom prst="roundRect">
            <a:avLst>
              <a:gd name="adj" fmla="val 37352"/>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46800" anchor="ctr"/>
          <a:lstStyle/>
          <a:p>
            <a:pPr algn="ctr" defTabSz="914400" eaLnBrk="0" fontAlgn="auto" hangingPunct="0">
              <a:spcBef>
                <a:spcPts val="0"/>
              </a:spcBef>
              <a:spcAft>
                <a:spcPts val="0"/>
              </a:spcAft>
              <a:defRPr/>
            </a:pPr>
            <a:r>
              <a:rPr lang="en-US" sz="1200" kern="0" dirty="0" smtClean="0">
                <a:solidFill>
                  <a:srgbClr val="000000"/>
                </a:solidFill>
                <a:latin typeface="Arial"/>
                <a:cs typeface="Arial"/>
              </a:rPr>
              <a:t>Column decoder</a:t>
            </a:r>
            <a:endParaRPr lang="en-US" sz="1200" kern="0" dirty="0">
              <a:solidFill>
                <a:srgbClr val="000000"/>
              </a:solidFill>
              <a:latin typeface="Arial"/>
              <a:cs typeface="Arial"/>
            </a:endParaRPr>
          </a:p>
        </p:txBody>
      </p:sp>
      <p:grpSp>
        <p:nvGrpSpPr>
          <p:cNvPr id="85" name="Group 84"/>
          <p:cNvGrpSpPr/>
          <p:nvPr/>
        </p:nvGrpSpPr>
        <p:grpSpPr>
          <a:xfrm>
            <a:off x="3643313" y="4627563"/>
            <a:ext cx="4059237" cy="334440"/>
            <a:chOff x="3275013" y="4792663"/>
            <a:chExt cx="4059237" cy="360362"/>
          </a:xfrm>
        </p:grpSpPr>
        <p:sp>
          <p:nvSpPr>
            <p:cNvPr id="39002" name="Line 90"/>
            <p:cNvSpPr>
              <a:spLocks noChangeShapeType="1"/>
            </p:cNvSpPr>
            <p:nvPr/>
          </p:nvSpPr>
          <p:spPr bwMode="auto">
            <a:xfrm>
              <a:off x="3275013" y="4792663"/>
              <a:ext cx="0" cy="360362"/>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9003" name="Line 91"/>
            <p:cNvSpPr>
              <a:spLocks noChangeShapeType="1"/>
            </p:cNvSpPr>
            <p:nvPr/>
          </p:nvSpPr>
          <p:spPr bwMode="auto">
            <a:xfrm>
              <a:off x="4211638" y="4792663"/>
              <a:ext cx="0" cy="360362"/>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9004" name="Line 92"/>
            <p:cNvSpPr>
              <a:spLocks noChangeShapeType="1"/>
            </p:cNvSpPr>
            <p:nvPr/>
          </p:nvSpPr>
          <p:spPr bwMode="auto">
            <a:xfrm>
              <a:off x="7334250" y="4792663"/>
              <a:ext cx="0" cy="360362"/>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grpSp>
      <p:sp>
        <p:nvSpPr>
          <p:cNvPr id="86" name="AutoShape 73"/>
          <p:cNvSpPr>
            <a:spLocks noChangeArrowheads="1"/>
          </p:cNvSpPr>
          <p:nvPr/>
        </p:nvSpPr>
        <p:spPr bwMode="auto">
          <a:xfrm flipH="1">
            <a:off x="2708273" y="5336647"/>
            <a:ext cx="5903913" cy="334702"/>
          </a:xfrm>
          <a:prstGeom prst="roundRect">
            <a:avLst>
              <a:gd name="adj" fmla="val 37352"/>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46800" anchor="ctr"/>
          <a:lstStyle/>
          <a:p>
            <a:pPr algn="ctr" defTabSz="914400" eaLnBrk="0" fontAlgn="auto" hangingPunct="0">
              <a:spcBef>
                <a:spcPts val="0"/>
              </a:spcBef>
              <a:spcAft>
                <a:spcPts val="0"/>
              </a:spcAft>
              <a:defRPr/>
            </a:pPr>
            <a:r>
              <a:rPr lang="en-US" sz="1200" kern="0" dirty="0" smtClean="0">
                <a:solidFill>
                  <a:srgbClr val="000000"/>
                </a:solidFill>
                <a:latin typeface="Arial"/>
                <a:cs typeface="Arial"/>
              </a:rPr>
              <a:t>I/O register</a:t>
            </a:r>
            <a:endParaRPr lang="en-US" sz="1200" kern="0" dirty="0">
              <a:solidFill>
                <a:srgbClr val="000000"/>
              </a:solidFill>
              <a:latin typeface="Arial"/>
              <a:cs typeface="Arial"/>
            </a:endParaRPr>
          </a:p>
        </p:txBody>
      </p:sp>
      <p:sp>
        <p:nvSpPr>
          <p:cNvPr id="87" name="AutoShape 73"/>
          <p:cNvSpPr>
            <a:spLocks noChangeArrowheads="1"/>
          </p:cNvSpPr>
          <p:nvPr/>
        </p:nvSpPr>
        <p:spPr bwMode="auto">
          <a:xfrm flipH="1">
            <a:off x="1561305" y="4528745"/>
            <a:ext cx="896940" cy="563955"/>
          </a:xfrm>
          <a:prstGeom prst="roundRect">
            <a:avLst>
              <a:gd name="adj" fmla="val 19883"/>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cs typeface="Arial"/>
              </a:rPr>
              <a:t>Address</a:t>
            </a:r>
            <a:endParaRPr lang="en-US" sz="1200" kern="0" dirty="0">
              <a:solidFill>
                <a:srgbClr val="000000"/>
              </a:solidFill>
              <a:latin typeface="Arial"/>
              <a:cs typeface="Arial"/>
            </a:endParaRPr>
          </a:p>
        </p:txBody>
      </p:sp>
      <p:sp>
        <p:nvSpPr>
          <p:cNvPr id="88" name="AutoShape 73"/>
          <p:cNvSpPr>
            <a:spLocks noChangeArrowheads="1"/>
          </p:cNvSpPr>
          <p:nvPr/>
        </p:nvSpPr>
        <p:spPr bwMode="auto">
          <a:xfrm rot="5400000" flipH="1">
            <a:off x="530096" y="2455993"/>
            <a:ext cx="3141662" cy="334702"/>
          </a:xfrm>
          <a:prstGeom prst="roundRect">
            <a:avLst>
              <a:gd name="adj" fmla="val 37352"/>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46800" anchor="ctr"/>
          <a:lstStyle/>
          <a:p>
            <a:pPr algn="ctr" defTabSz="914400" eaLnBrk="0" fontAlgn="auto" hangingPunct="0">
              <a:spcBef>
                <a:spcPts val="0"/>
              </a:spcBef>
              <a:spcAft>
                <a:spcPts val="0"/>
              </a:spcAft>
              <a:defRPr/>
            </a:pPr>
            <a:r>
              <a:rPr lang="en-US" sz="1200" kern="0" dirty="0" smtClean="0">
                <a:solidFill>
                  <a:srgbClr val="000000"/>
                </a:solidFill>
                <a:latin typeface="Arial"/>
                <a:cs typeface="Arial"/>
              </a:rPr>
              <a:t>Row decoder</a:t>
            </a:r>
            <a:endParaRPr lang="en-US" sz="1200" kern="0" dirty="0">
              <a:solidFill>
                <a:srgbClr val="000000"/>
              </a:solidFill>
              <a:latin typeface="Arial"/>
              <a:cs typeface="Aria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dirty="0" smtClean="0"/>
              <a:t>Test response compaction</a:t>
            </a:r>
            <a:endParaRPr lang="en-US" dirty="0"/>
          </a:p>
        </p:txBody>
      </p:sp>
      <p:sp>
        <p:nvSpPr>
          <p:cNvPr id="43011" name="Rectangle 3"/>
          <p:cNvSpPr>
            <a:spLocks noGrp="1" noChangeArrowheads="1"/>
          </p:cNvSpPr>
          <p:nvPr>
            <p:ph type="body" idx="1"/>
          </p:nvPr>
        </p:nvSpPr>
        <p:spPr>
          <a:xfrm>
            <a:off x="681161" y="976071"/>
            <a:ext cx="8181975" cy="5018719"/>
          </a:xfrm>
        </p:spPr>
        <p:txBody>
          <a:bodyPr/>
          <a:lstStyle/>
          <a:p>
            <a:r>
              <a:rPr lang="en-US" dirty="0" smtClean="0"/>
              <a:t>Comparison</a:t>
            </a:r>
          </a:p>
          <a:p>
            <a:pPr lvl="1"/>
            <a:r>
              <a:rPr lang="en-US" dirty="0" smtClean="0"/>
              <a:t>the output data from the memory is compared with the expected data during a read operation; the result reduced to a single bit</a:t>
            </a:r>
          </a:p>
          <a:p>
            <a:pPr lvl="1"/>
            <a:r>
              <a:rPr lang="en-US" dirty="0" smtClean="0"/>
              <a:t>golden test responses are needed</a:t>
            </a:r>
          </a:p>
          <a:p>
            <a:r>
              <a:rPr lang="en-US" dirty="0" smtClean="0"/>
              <a:t>Mutual comparison</a:t>
            </a:r>
          </a:p>
          <a:p>
            <a:pPr lvl="1"/>
            <a:r>
              <a:rPr lang="en-US" dirty="0" smtClean="0"/>
              <a:t>the memory array partitioned into two parts</a:t>
            </a:r>
          </a:p>
          <a:p>
            <a:r>
              <a:rPr lang="en-US" dirty="0"/>
              <a:t>MISR</a:t>
            </a:r>
            <a:endParaRPr lang="en-US" dirty="0" smtClean="0"/>
          </a:p>
          <a:p>
            <a:pPr lvl="1"/>
            <a:r>
              <a:rPr lang="en-US" dirty="0" smtClean="0"/>
              <a:t>suitable for ROM testing</a:t>
            </a:r>
          </a:p>
          <a:p>
            <a:pPr lvl="1"/>
            <a:r>
              <a:rPr lang="en-US" dirty="0" smtClean="0"/>
              <a:t>test results are not available until the end of test</a:t>
            </a:r>
          </a:p>
          <a:p>
            <a:pPr lvl="1"/>
            <a:r>
              <a:rPr lang="en-US" dirty="0" smtClean="0"/>
              <a:t>possibility of aliasing</a:t>
            </a:r>
          </a:p>
          <a:p>
            <a:r>
              <a:rPr lang="en-US" dirty="0" smtClean="0"/>
              <a:t>Processor using adders and other devices</a:t>
            </a:r>
          </a:p>
          <a:p>
            <a:pPr lvl="1"/>
            <a:r>
              <a:rPr lang="en-US" dirty="0" smtClean="0"/>
              <a:t>provided it has an access to the memory</a:t>
            </a:r>
          </a:p>
          <a:p>
            <a:pPr lvl="1"/>
            <a:r>
              <a:rPr lang="en-US" dirty="0" smtClean="0"/>
              <a:t>flexibility of implementation</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194" name="Rectangle 1026"/>
          <p:cNvSpPr>
            <a:spLocks noGrp="1" noChangeArrowheads="1"/>
          </p:cNvSpPr>
          <p:nvPr>
            <p:ph type="title"/>
          </p:nvPr>
        </p:nvSpPr>
        <p:spPr/>
        <p:txBody>
          <a:bodyPr/>
          <a:lstStyle/>
          <a:p>
            <a:r>
              <a:rPr lang="en-US"/>
              <a:t>Serial memory BIST</a:t>
            </a:r>
          </a:p>
        </p:txBody>
      </p:sp>
      <p:sp>
        <p:nvSpPr>
          <p:cNvPr id="520195" name="Line 1027"/>
          <p:cNvSpPr>
            <a:spLocks noChangeShapeType="1"/>
          </p:cNvSpPr>
          <p:nvPr/>
        </p:nvSpPr>
        <p:spPr bwMode="auto">
          <a:xfrm>
            <a:off x="7785560" y="1787475"/>
            <a:ext cx="0" cy="2373313"/>
          </a:xfrm>
          <a:prstGeom prst="line">
            <a:avLst/>
          </a:prstGeom>
          <a:noFill/>
          <a:ln w="19050">
            <a:solidFill>
              <a:schemeClr val="tx1"/>
            </a:solidFill>
            <a:round/>
            <a:headEnd type="stealth" w="med" len="med"/>
            <a:tailEnd/>
          </a:ln>
          <a:effectLst/>
        </p:spPr>
        <p:txBody>
          <a:bodyPr wrap="none" anchor="ctr">
            <a:prstTxWarp prst="textNoShape">
              <a:avLst/>
            </a:prstTxWarp>
          </a:bodyPr>
          <a:lstStyle/>
          <a:p>
            <a:endParaRPr lang="en-US"/>
          </a:p>
        </p:txBody>
      </p:sp>
      <p:sp>
        <p:nvSpPr>
          <p:cNvPr id="520196" name="Freeform 1028"/>
          <p:cNvSpPr>
            <a:spLocks/>
          </p:cNvSpPr>
          <p:nvPr/>
        </p:nvSpPr>
        <p:spPr bwMode="auto">
          <a:xfrm>
            <a:off x="6704473" y="2458988"/>
            <a:ext cx="311150" cy="533400"/>
          </a:xfrm>
          <a:custGeom>
            <a:avLst/>
            <a:gdLst/>
            <a:ahLst/>
            <a:cxnLst>
              <a:cxn ang="0">
                <a:pos x="0" y="0"/>
              </a:cxn>
              <a:cxn ang="0">
                <a:pos x="2984" y="0"/>
              </a:cxn>
              <a:cxn ang="0">
                <a:pos x="2984" y="560"/>
              </a:cxn>
            </a:cxnLst>
            <a:rect l="0" t="0" r="r" b="b"/>
            <a:pathLst>
              <a:path w="2984" h="560">
                <a:moveTo>
                  <a:pt x="0" y="0"/>
                </a:moveTo>
                <a:lnTo>
                  <a:pt x="2984" y="0"/>
                </a:lnTo>
                <a:lnTo>
                  <a:pt x="2984" y="560"/>
                </a:lnTo>
              </a:path>
            </a:pathLst>
          </a:custGeom>
          <a:noFill/>
          <a:ln w="19050" cap="flat" cmpd="sng">
            <a:solidFill>
              <a:srgbClr val="000000"/>
            </a:solidFill>
            <a:prstDash val="solid"/>
            <a:round/>
            <a:headEnd type="oval" w="med" len="med"/>
            <a:tailEnd type="none" w="med" len="med"/>
          </a:ln>
          <a:effectLst/>
        </p:spPr>
        <p:txBody>
          <a:bodyPr wrap="none" anchor="ctr">
            <a:prstTxWarp prst="textNoShape">
              <a:avLst/>
            </a:prstTxWarp>
          </a:bodyPr>
          <a:lstStyle/>
          <a:p>
            <a:endParaRPr lang="en-US"/>
          </a:p>
        </p:txBody>
      </p:sp>
      <p:sp>
        <p:nvSpPr>
          <p:cNvPr id="520197" name="Freeform 1029"/>
          <p:cNvSpPr>
            <a:spLocks/>
          </p:cNvSpPr>
          <p:nvPr/>
        </p:nvSpPr>
        <p:spPr bwMode="auto">
          <a:xfrm>
            <a:off x="5623385" y="2458988"/>
            <a:ext cx="311150" cy="533400"/>
          </a:xfrm>
          <a:custGeom>
            <a:avLst/>
            <a:gdLst/>
            <a:ahLst/>
            <a:cxnLst>
              <a:cxn ang="0">
                <a:pos x="0" y="0"/>
              </a:cxn>
              <a:cxn ang="0">
                <a:pos x="2984" y="0"/>
              </a:cxn>
              <a:cxn ang="0">
                <a:pos x="2984" y="560"/>
              </a:cxn>
            </a:cxnLst>
            <a:rect l="0" t="0" r="r" b="b"/>
            <a:pathLst>
              <a:path w="2984" h="560">
                <a:moveTo>
                  <a:pt x="0" y="0"/>
                </a:moveTo>
                <a:lnTo>
                  <a:pt x="2984" y="0"/>
                </a:lnTo>
                <a:lnTo>
                  <a:pt x="2984" y="560"/>
                </a:lnTo>
              </a:path>
            </a:pathLst>
          </a:custGeom>
          <a:noFill/>
          <a:ln w="19050" cap="flat" cmpd="sng">
            <a:solidFill>
              <a:srgbClr val="000000"/>
            </a:solidFill>
            <a:prstDash val="solid"/>
            <a:round/>
            <a:headEnd type="oval" w="med" len="med"/>
            <a:tailEnd type="none" w="med" len="med"/>
          </a:ln>
          <a:effectLst/>
        </p:spPr>
        <p:txBody>
          <a:bodyPr wrap="none" anchor="ctr">
            <a:prstTxWarp prst="textNoShape">
              <a:avLst/>
            </a:prstTxWarp>
          </a:bodyPr>
          <a:lstStyle/>
          <a:p>
            <a:endParaRPr lang="en-US"/>
          </a:p>
        </p:txBody>
      </p:sp>
      <p:sp>
        <p:nvSpPr>
          <p:cNvPr id="520198" name="Freeform 1030"/>
          <p:cNvSpPr>
            <a:spLocks/>
          </p:cNvSpPr>
          <p:nvPr/>
        </p:nvSpPr>
        <p:spPr bwMode="auto">
          <a:xfrm>
            <a:off x="4542298" y="2458988"/>
            <a:ext cx="311150" cy="533400"/>
          </a:xfrm>
          <a:custGeom>
            <a:avLst/>
            <a:gdLst/>
            <a:ahLst/>
            <a:cxnLst>
              <a:cxn ang="0">
                <a:pos x="0" y="0"/>
              </a:cxn>
              <a:cxn ang="0">
                <a:pos x="2984" y="0"/>
              </a:cxn>
              <a:cxn ang="0">
                <a:pos x="2984" y="560"/>
              </a:cxn>
            </a:cxnLst>
            <a:rect l="0" t="0" r="r" b="b"/>
            <a:pathLst>
              <a:path w="2984" h="560">
                <a:moveTo>
                  <a:pt x="0" y="0"/>
                </a:moveTo>
                <a:lnTo>
                  <a:pt x="2984" y="0"/>
                </a:lnTo>
                <a:lnTo>
                  <a:pt x="2984" y="560"/>
                </a:lnTo>
              </a:path>
            </a:pathLst>
          </a:custGeom>
          <a:noFill/>
          <a:ln w="19050" cap="flat" cmpd="sng">
            <a:solidFill>
              <a:srgbClr val="000000"/>
            </a:solidFill>
            <a:prstDash val="solid"/>
            <a:round/>
            <a:headEnd type="oval" w="med" len="med"/>
            <a:tailEnd type="none" w="med" len="med"/>
          </a:ln>
          <a:effectLst/>
        </p:spPr>
        <p:txBody>
          <a:bodyPr wrap="none" anchor="ctr">
            <a:prstTxWarp prst="textNoShape">
              <a:avLst/>
            </a:prstTxWarp>
          </a:bodyPr>
          <a:lstStyle/>
          <a:p>
            <a:endParaRPr lang="en-US"/>
          </a:p>
        </p:txBody>
      </p:sp>
      <p:sp>
        <p:nvSpPr>
          <p:cNvPr id="520199" name="Line 1031"/>
          <p:cNvSpPr>
            <a:spLocks noChangeShapeType="1"/>
          </p:cNvSpPr>
          <p:nvPr/>
        </p:nvSpPr>
        <p:spPr bwMode="auto">
          <a:xfrm flipV="1">
            <a:off x="6706060" y="2138158"/>
            <a:ext cx="0" cy="2016125"/>
          </a:xfrm>
          <a:prstGeom prst="line">
            <a:avLst/>
          </a:prstGeom>
          <a:noFill/>
          <a:ln w="19050">
            <a:solidFill>
              <a:schemeClr val="tx1"/>
            </a:solidFill>
            <a:round/>
            <a:headEnd/>
            <a:tailEnd type="stealth" w="med" len="med"/>
          </a:ln>
          <a:effectLst/>
        </p:spPr>
        <p:txBody>
          <a:bodyPr wrap="none" anchor="ctr">
            <a:prstTxWarp prst="textNoShape">
              <a:avLst/>
            </a:prstTxWarp>
          </a:bodyPr>
          <a:lstStyle/>
          <a:p>
            <a:endParaRPr lang="en-US"/>
          </a:p>
        </p:txBody>
      </p:sp>
      <p:sp>
        <p:nvSpPr>
          <p:cNvPr id="520200" name="Line 1032"/>
          <p:cNvSpPr>
            <a:spLocks noChangeShapeType="1"/>
          </p:cNvSpPr>
          <p:nvPr/>
        </p:nvSpPr>
        <p:spPr bwMode="auto">
          <a:xfrm flipV="1">
            <a:off x="5626560" y="2138158"/>
            <a:ext cx="0" cy="1901825"/>
          </a:xfrm>
          <a:prstGeom prst="line">
            <a:avLst/>
          </a:prstGeom>
          <a:noFill/>
          <a:ln w="19050">
            <a:solidFill>
              <a:schemeClr val="tx1"/>
            </a:solidFill>
            <a:round/>
            <a:headEnd/>
            <a:tailEnd type="stealth" w="med" len="med"/>
          </a:ln>
          <a:effectLst/>
        </p:spPr>
        <p:txBody>
          <a:bodyPr wrap="none" anchor="ctr">
            <a:prstTxWarp prst="textNoShape">
              <a:avLst/>
            </a:prstTxWarp>
          </a:bodyPr>
          <a:lstStyle/>
          <a:p>
            <a:endParaRPr lang="en-US"/>
          </a:p>
        </p:txBody>
      </p:sp>
      <p:sp>
        <p:nvSpPr>
          <p:cNvPr id="520201" name="Line 1033"/>
          <p:cNvSpPr>
            <a:spLocks noChangeShapeType="1"/>
          </p:cNvSpPr>
          <p:nvPr/>
        </p:nvSpPr>
        <p:spPr bwMode="auto">
          <a:xfrm flipV="1">
            <a:off x="4547060" y="2138158"/>
            <a:ext cx="0" cy="1873250"/>
          </a:xfrm>
          <a:prstGeom prst="line">
            <a:avLst/>
          </a:prstGeom>
          <a:noFill/>
          <a:ln w="19050">
            <a:solidFill>
              <a:schemeClr val="tx1"/>
            </a:solidFill>
            <a:round/>
            <a:headEnd/>
            <a:tailEnd type="stealth" w="med" len="med"/>
          </a:ln>
          <a:effectLst/>
        </p:spPr>
        <p:txBody>
          <a:bodyPr wrap="none" anchor="ctr">
            <a:prstTxWarp prst="textNoShape">
              <a:avLst/>
            </a:prstTxWarp>
          </a:bodyPr>
          <a:lstStyle/>
          <a:p>
            <a:endParaRPr lang="en-US"/>
          </a:p>
        </p:txBody>
      </p:sp>
      <p:sp>
        <p:nvSpPr>
          <p:cNvPr id="520202" name="Line 1034"/>
          <p:cNvSpPr>
            <a:spLocks noChangeShapeType="1"/>
          </p:cNvSpPr>
          <p:nvPr/>
        </p:nvSpPr>
        <p:spPr bwMode="auto">
          <a:xfrm>
            <a:off x="3329065" y="3030488"/>
            <a:ext cx="3949700" cy="0"/>
          </a:xfrm>
          <a:prstGeom prst="line">
            <a:avLst/>
          </a:prstGeom>
          <a:noFill/>
          <a:ln w="12700">
            <a:solidFill>
              <a:srgbClr val="000000"/>
            </a:solidFill>
            <a:round/>
            <a:headEnd/>
            <a:tailEnd/>
          </a:ln>
          <a:effectLst/>
        </p:spPr>
        <p:txBody>
          <a:bodyPr wrap="none" anchor="ctr">
            <a:prstTxWarp prst="textNoShape">
              <a:avLst/>
            </a:prstTxWarp>
          </a:bodyPr>
          <a:lstStyle/>
          <a:p>
            <a:endParaRPr lang="en-US"/>
          </a:p>
        </p:txBody>
      </p:sp>
      <p:sp>
        <p:nvSpPr>
          <p:cNvPr id="520203" name="Freeform 1035"/>
          <p:cNvSpPr>
            <a:spLocks/>
          </p:cNvSpPr>
          <p:nvPr/>
        </p:nvSpPr>
        <p:spPr bwMode="auto">
          <a:xfrm>
            <a:off x="3329064" y="2624088"/>
            <a:ext cx="494095" cy="381000"/>
          </a:xfrm>
          <a:custGeom>
            <a:avLst/>
            <a:gdLst/>
            <a:ahLst/>
            <a:cxnLst>
              <a:cxn ang="0">
                <a:pos x="0" y="0"/>
              </a:cxn>
              <a:cxn ang="0">
                <a:pos x="2984" y="0"/>
              </a:cxn>
              <a:cxn ang="0">
                <a:pos x="2984" y="560"/>
              </a:cxn>
            </a:cxnLst>
            <a:rect l="0" t="0" r="r" b="b"/>
            <a:pathLst>
              <a:path w="2984" h="560">
                <a:moveTo>
                  <a:pt x="0" y="0"/>
                </a:moveTo>
                <a:lnTo>
                  <a:pt x="2984" y="0"/>
                </a:lnTo>
                <a:lnTo>
                  <a:pt x="2984" y="560"/>
                </a:lnTo>
              </a:path>
            </a:pathLst>
          </a:custGeom>
          <a:noFill/>
          <a:ln w="19050" cap="flat" cmpd="sng">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20205" name="Line 1037"/>
          <p:cNvSpPr>
            <a:spLocks noChangeShapeType="1"/>
          </p:cNvSpPr>
          <p:nvPr/>
        </p:nvSpPr>
        <p:spPr bwMode="auto">
          <a:xfrm>
            <a:off x="4000960" y="3054300"/>
            <a:ext cx="0" cy="723900"/>
          </a:xfrm>
          <a:prstGeom prst="line">
            <a:avLst/>
          </a:prstGeom>
          <a:noFill/>
          <a:ln w="19050">
            <a:solidFill>
              <a:srgbClr val="000000"/>
            </a:solidFill>
            <a:round/>
            <a:headEnd/>
            <a:tailEnd type="none" w="sm" len="sm"/>
          </a:ln>
          <a:effectLst/>
        </p:spPr>
        <p:txBody>
          <a:bodyPr wrap="none" anchor="ctr">
            <a:prstTxWarp prst="textNoShape">
              <a:avLst/>
            </a:prstTxWarp>
          </a:bodyPr>
          <a:lstStyle/>
          <a:p>
            <a:endParaRPr lang="en-US"/>
          </a:p>
        </p:txBody>
      </p:sp>
      <p:sp>
        <p:nvSpPr>
          <p:cNvPr id="520206" name="Line 1038"/>
          <p:cNvSpPr>
            <a:spLocks noChangeShapeType="1"/>
          </p:cNvSpPr>
          <p:nvPr/>
        </p:nvSpPr>
        <p:spPr bwMode="auto">
          <a:xfrm>
            <a:off x="4178760" y="1819902"/>
            <a:ext cx="0" cy="1197885"/>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20209" name="Line 1041"/>
          <p:cNvSpPr>
            <a:spLocks noChangeShapeType="1"/>
          </p:cNvSpPr>
          <p:nvPr/>
        </p:nvSpPr>
        <p:spPr bwMode="auto">
          <a:xfrm>
            <a:off x="5080460" y="3079700"/>
            <a:ext cx="0" cy="723900"/>
          </a:xfrm>
          <a:prstGeom prst="line">
            <a:avLst/>
          </a:prstGeom>
          <a:noFill/>
          <a:ln w="19050">
            <a:solidFill>
              <a:srgbClr val="000000"/>
            </a:solidFill>
            <a:round/>
            <a:headEnd/>
            <a:tailEnd type="none" w="sm" len="sm"/>
          </a:ln>
          <a:effectLst/>
        </p:spPr>
        <p:txBody>
          <a:bodyPr wrap="none" anchor="ctr">
            <a:prstTxWarp prst="textNoShape">
              <a:avLst/>
            </a:prstTxWarp>
          </a:bodyPr>
          <a:lstStyle/>
          <a:p>
            <a:endParaRPr lang="en-US"/>
          </a:p>
        </p:txBody>
      </p:sp>
      <p:sp>
        <p:nvSpPr>
          <p:cNvPr id="520210" name="Line 1042"/>
          <p:cNvSpPr>
            <a:spLocks noChangeShapeType="1"/>
          </p:cNvSpPr>
          <p:nvPr/>
        </p:nvSpPr>
        <p:spPr bwMode="auto">
          <a:xfrm>
            <a:off x="5283660" y="1892472"/>
            <a:ext cx="0" cy="1112615"/>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20213" name="Line 1045"/>
          <p:cNvSpPr>
            <a:spLocks noChangeShapeType="1"/>
          </p:cNvSpPr>
          <p:nvPr/>
        </p:nvSpPr>
        <p:spPr bwMode="auto">
          <a:xfrm>
            <a:off x="6147260" y="3105100"/>
            <a:ext cx="0" cy="723900"/>
          </a:xfrm>
          <a:prstGeom prst="line">
            <a:avLst/>
          </a:prstGeom>
          <a:noFill/>
          <a:ln w="19050">
            <a:solidFill>
              <a:srgbClr val="000000"/>
            </a:solidFill>
            <a:round/>
            <a:headEnd/>
            <a:tailEnd type="none" w="sm" len="sm"/>
          </a:ln>
          <a:effectLst/>
        </p:spPr>
        <p:txBody>
          <a:bodyPr wrap="none" anchor="ctr">
            <a:prstTxWarp prst="textNoShape">
              <a:avLst/>
            </a:prstTxWarp>
          </a:bodyPr>
          <a:lstStyle/>
          <a:p>
            <a:endParaRPr lang="en-US"/>
          </a:p>
        </p:txBody>
      </p:sp>
      <p:sp>
        <p:nvSpPr>
          <p:cNvPr id="520214" name="Line 1046"/>
          <p:cNvSpPr>
            <a:spLocks noChangeShapeType="1"/>
          </p:cNvSpPr>
          <p:nvPr/>
        </p:nvSpPr>
        <p:spPr bwMode="auto">
          <a:xfrm>
            <a:off x="6363160" y="1892472"/>
            <a:ext cx="0" cy="1172485"/>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20217" name="Line 1049"/>
          <p:cNvSpPr>
            <a:spLocks noChangeShapeType="1"/>
          </p:cNvSpPr>
          <p:nvPr/>
        </p:nvSpPr>
        <p:spPr bwMode="auto">
          <a:xfrm>
            <a:off x="7226760" y="3092400"/>
            <a:ext cx="0" cy="723900"/>
          </a:xfrm>
          <a:prstGeom prst="line">
            <a:avLst/>
          </a:prstGeom>
          <a:noFill/>
          <a:ln w="19050">
            <a:solidFill>
              <a:srgbClr val="000000"/>
            </a:solidFill>
            <a:round/>
            <a:headEnd/>
            <a:tailEnd type="none" w="sm" len="sm"/>
          </a:ln>
          <a:effectLst/>
        </p:spPr>
        <p:txBody>
          <a:bodyPr wrap="none" anchor="ctr">
            <a:prstTxWarp prst="textNoShape">
              <a:avLst/>
            </a:prstTxWarp>
          </a:bodyPr>
          <a:lstStyle/>
          <a:p>
            <a:endParaRPr lang="en-US"/>
          </a:p>
        </p:txBody>
      </p:sp>
      <p:sp>
        <p:nvSpPr>
          <p:cNvPr id="520218" name="Line 1050"/>
          <p:cNvSpPr>
            <a:spLocks noChangeShapeType="1"/>
          </p:cNvSpPr>
          <p:nvPr/>
        </p:nvSpPr>
        <p:spPr bwMode="auto">
          <a:xfrm>
            <a:off x="7417260" y="1892472"/>
            <a:ext cx="0" cy="1061816"/>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20220" name="Line 1052"/>
          <p:cNvSpPr>
            <a:spLocks noChangeShapeType="1"/>
          </p:cNvSpPr>
          <p:nvPr/>
        </p:nvSpPr>
        <p:spPr bwMode="auto">
          <a:xfrm>
            <a:off x="7787148" y="2190700"/>
            <a:ext cx="555625" cy="0"/>
          </a:xfrm>
          <a:prstGeom prst="line">
            <a:avLst/>
          </a:prstGeom>
          <a:noFill/>
          <a:ln w="19050">
            <a:solidFill>
              <a:srgbClr val="000000"/>
            </a:solidFill>
            <a:round/>
            <a:headEnd type="oval" w="med" len="med"/>
            <a:tailEnd type="stealth" w="med" len="med"/>
          </a:ln>
          <a:effectLst/>
        </p:spPr>
        <p:txBody>
          <a:bodyPr wrap="none" anchor="ctr">
            <a:prstTxWarp prst="textNoShape">
              <a:avLst/>
            </a:prstTxWarp>
          </a:bodyPr>
          <a:lstStyle/>
          <a:p>
            <a:endParaRPr lang="en-US"/>
          </a:p>
        </p:txBody>
      </p:sp>
      <p:sp>
        <p:nvSpPr>
          <p:cNvPr id="520224" name="Text Box 1056"/>
          <p:cNvSpPr txBox="1">
            <a:spLocks noChangeArrowheads="1"/>
          </p:cNvSpPr>
          <p:nvPr/>
        </p:nvSpPr>
        <p:spPr bwMode="auto">
          <a:xfrm>
            <a:off x="7735855" y="1789559"/>
            <a:ext cx="1048710" cy="646331"/>
          </a:xfrm>
          <a:prstGeom prst="rect">
            <a:avLst/>
          </a:prstGeom>
          <a:noFill/>
          <a:ln w="9525">
            <a:noFill/>
            <a:miter lim="800000"/>
            <a:headEnd/>
            <a:tailEnd/>
          </a:ln>
          <a:effectLst/>
        </p:spPr>
        <p:txBody>
          <a:bodyPr wrap="none" anchor="ctr">
            <a:prstTxWarp prst="textNoShape">
              <a:avLst/>
            </a:prstTxWarp>
            <a:spAutoFit/>
          </a:bodyPr>
          <a:lstStyle/>
          <a:p>
            <a:pPr algn="l">
              <a:spcBef>
                <a:spcPct val="0"/>
              </a:spcBef>
              <a:buClrTx/>
              <a:buSzTx/>
            </a:pPr>
            <a:r>
              <a:rPr lang="en-US" sz="1200" b="0" dirty="0"/>
              <a:t>Data output</a:t>
            </a:r>
          </a:p>
          <a:p>
            <a:pPr algn="l">
              <a:spcBef>
                <a:spcPct val="0"/>
              </a:spcBef>
              <a:buClrTx/>
              <a:buSzTx/>
            </a:pPr>
            <a:endParaRPr lang="en-US" sz="1200" b="0" dirty="0"/>
          </a:p>
          <a:p>
            <a:pPr algn="l">
              <a:spcBef>
                <a:spcPct val="0"/>
              </a:spcBef>
              <a:buClrTx/>
              <a:buSzTx/>
            </a:pPr>
            <a:r>
              <a:rPr lang="en-US" sz="1200" b="0" dirty="0"/>
              <a:t>Serial output</a:t>
            </a:r>
            <a:endParaRPr lang="en-US" sz="1200" b="0" dirty="0">
              <a:solidFill>
                <a:schemeClr val="accent2"/>
              </a:solidFill>
            </a:endParaRPr>
          </a:p>
        </p:txBody>
      </p:sp>
      <p:sp>
        <p:nvSpPr>
          <p:cNvPr id="520225" name="Text Box 1057"/>
          <p:cNvSpPr txBox="1">
            <a:spLocks noChangeArrowheads="1"/>
          </p:cNvSpPr>
          <p:nvPr/>
        </p:nvSpPr>
        <p:spPr bwMode="auto">
          <a:xfrm>
            <a:off x="3002190" y="2354541"/>
            <a:ext cx="954558" cy="276999"/>
          </a:xfrm>
          <a:prstGeom prst="rect">
            <a:avLst/>
          </a:prstGeom>
          <a:noFill/>
          <a:ln w="9525">
            <a:noFill/>
            <a:miter lim="800000"/>
            <a:headEnd/>
            <a:tailEnd/>
          </a:ln>
          <a:effectLst/>
        </p:spPr>
        <p:txBody>
          <a:bodyPr wrap="none" anchor="ctr">
            <a:prstTxWarp prst="textNoShape">
              <a:avLst/>
            </a:prstTxWarp>
            <a:spAutoFit/>
          </a:bodyPr>
          <a:lstStyle/>
          <a:p>
            <a:pPr algn="l">
              <a:spcBef>
                <a:spcPct val="0"/>
              </a:spcBef>
              <a:buClrTx/>
              <a:buSzTx/>
            </a:pPr>
            <a:r>
              <a:rPr lang="en-US" sz="1200" b="0" dirty="0"/>
              <a:t>Serial input</a:t>
            </a:r>
            <a:endParaRPr lang="en-US" sz="1200" b="0" dirty="0">
              <a:solidFill>
                <a:schemeClr val="accent2"/>
              </a:solidFill>
            </a:endParaRPr>
          </a:p>
        </p:txBody>
      </p:sp>
      <p:sp>
        <p:nvSpPr>
          <p:cNvPr id="520227" name="Rectangle 1059"/>
          <p:cNvSpPr>
            <a:spLocks noChangeArrowheads="1"/>
          </p:cNvSpPr>
          <p:nvPr/>
        </p:nvSpPr>
        <p:spPr bwMode="auto">
          <a:xfrm>
            <a:off x="674570" y="5076524"/>
            <a:ext cx="4850650" cy="797222"/>
          </a:xfrm>
          <a:prstGeom prst="rect">
            <a:avLst/>
          </a:prstGeom>
          <a:noFill/>
          <a:ln w="9525">
            <a:noFill/>
            <a:miter lim="800000"/>
            <a:headEnd/>
            <a:tailEnd/>
          </a:ln>
          <a:effectLst/>
        </p:spPr>
        <p:txBody>
          <a:bodyPr lIns="85725" tIns="42862" rIns="85725" bIns="42862">
            <a:prstTxWarp prst="textNoShape">
              <a:avLst/>
            </a:prstTxWarp>
          </a:bodyPr>
          <a:lstStyle/>
          <a:p>
            <a:pPr marL="342900" indent="-342900" algn="l">
              <a:buClr>
                <a:schemeClr val="tx1"/>
              </a:buClr>
              <a:buSzPct val="80000"/>
              <a:buFont typeface="Arial"/>
              <a:buChar char="•"/>
            </a:pPr>
            <a:r>
              <a:rPr lang="en-US" sz="2400" b="0" dirty="0"/>
              <a:t>Minimal logic and routing</a:t>
            </a:r>
            <a:endParaRPr lang="en-US" sz="2400" b="0" dirty="0" smtClean="0"/>
          </a:p>
          <a:p>
            <a:pPr marL="342900" indent="-342900" algn="l">
              <a:spcBef>
                <a:spcPts val="600"/>
              </a:spcBef>
              <a:buClr>
                <a:schemeClr val="tx1"/>
              </a:buClr>
              <a:buSzPct val="80000"/>
              <a:buFont typeface="Arial"/>
              <a:buChar char="•"/>
            </a:pPr>
            <a:r>
              <a:rPr lang="en-US" sz="2400" b="0" dirty="0" smtClean="0"/>
              <a:t>Increased test application time</a:t>
            </a:r>
            <a:endParaRPr lang="en-US" sz="2400" b="0" dirty="0"/>
          </a:p>
        </p:txBody>
      </p:sp>
      <p:sp>
        <p:nvSpPr>
          <p:cNvPr id="34" name="Trapezoid 33"/>
          <p:cNvSpPr/>
          <p:nvPr/>
        </p:nvSpPr>
        <p:spPr>
          <a:xfrm rot="10800000">
            <a:off x="3678320" y="2936825"/>
            <a:ext cx="645280" cy="234949"/>
          </a:xfrm>
          <a:prstGeom prst="trapezoid">
            <a:avLst>
              <a:gd name="adj" fmla="val 34301"/>
            </a:avLst>
          </a:prstGeom>
          <a:solidFill>
            <a:srgbClr val="FFFFFF"/>
          </a:solidFill>
          <a:ln w="22225"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dirty="0">
              <a:solidFill>
                <a:schemeClr val="tx1"/>
              </a:solidFill>
              <a:latin typeface="Arial" charset="0"/>
              <a:ea typeface="ＭＳ Ｐゴシック" charset="-128"/>
              <a:cs typeface="ＭＳ Ｐゴシック" charset="-128"/>
            </a:endParaRPr>
          </a:p>
        </p:txBody>
      </p:sp>
      <p:sp>
        <p:nvSpPr>
          <p:cNvPr id="35" name="Trapezoid 34"/>
          <p:cNvSpPr/>
          <p:nvPr/>
        </p:nvSpPr>
        <p:spPr>
          <a:xfrm rot="10800000">
            <a:off x="4757820" y="2936825"/>
            <a:ext cx="645280" cy="234949"/>
          </a:xfrm>
          <a:prstGeom prst="trapezoid">
            <a:avLst>
              <a:gd name="adj" fmla="val 34301"/>
            </a:avLst>
          </a:prstGeom>
          <a:solidFill>
            <a:srgbClr val="FFFFFF"/>
          </a:solidFill>
          <a:ln w="22225"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dirty="0">
              <a:solidFill>
                <a:schemeClr val="tx1"/>
              </a:solidFill>
              <a:latin typeface="Arial" charset="0"/>
              <a:ea typeface="ＭＳ Ｐゴシック" charset="-128"/>
              <a:cs typeface="ＭＳ Ｐゴシック" charset="-128"/>
            </a:endParaRPr>
          </a:p>
        </p:txBody>
      </p:sp>
      <p:sp>
        <p:nvSpPr>
          <p:cNvPr id="36" name="Trapezoid 35"/>
          <p:cNvSpPr/>
          <p:nvPr/>
        </p:nvSpPr>
        <p:spPr>
          <a:xfrm rot="10800000">
            <a:off x="5837320" y="2936825"/>
            <a:ext cx="645280" cy="234949"/>
          </a:xfrm>
          <a:prstGeom prst="trapezoid">
            <a:avLst>
              <a:gd name="adj" fmla="val 34301"/>
            </a:avLst>
          </a:prstGeom>
          <a:solidFill>
            <a:srgbClr val="FFFFFF"/>
          </a:solidFill>
          <a:ln w="22225"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dirty="0">
              <a:solidFill>
                <a:schemeClr val="tx1"/>
              </a:solidFill>
              <a:latin typeface="Arial" charset="0"/>
              <a:ea typeface="ＭＳ Ｐゴシック" charset="-128"/>
              <a:cs typeface="ＭＳ Ｐゴシック" charset="-128"/>
            </a:endParaRPr>
          </a:p>
        </p:txBody>
      </p:sp>
      <p:sp>
        <p:nvSpPr>
          <p:cNvPr id="37" name="Trapezoid 36"/>
          <p:cNvSpPr/>
          <p:nvPr/>
        </p:nvSpPr>
        <p:spPr>
          <a:xfrm rot="10800000">
            <a:off x="6916820" y="2936825"/>
            <a:ext cx="645280" cy="234949"/>
          </a:xfrm>
          <a:prstGeom prst="trapezoid">
            <a:avLst>
              <a:gd name="adj" fmla="val 34301"/>
            </a:avLst>
          </a:prstGeom>
          <a:solidFill>
            <a:srgbClr val="FFFFFF"/>
          </a:solidFill>
          <a:ln w="22225"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dirty="0">
              <a:solidFill>
                <a:schemeClr val="tx1"/>
              </a:solidFill>
              <a:latin typeface="Arial" charset="0"/>
              <a:ea typeface="ＭＳ Ｐゴシック" charset="-128"/>
              <a:cs typeface="ＭＳ Ｐゴシック" charset="-128"/>
            </a:endParaRPr>
          </a:p>
        </p:txBody>
      </p:sp>
      <p:sp>
        <p:nvSpPr>
          <p:cNvPr id="38" name="AutoShape 73"/>
          <p:cNvSpPr>
            <a:spLocks noChangeArrowheads="1"/>
          </p:cNvSpPr>
          <p:nvPr/>
        </p:nvSpPr>
        <p:spPr bwMode="auto">
          <a:xfrm>
            <a:off x="3823159" y="1819903"/>
            <a:ext cx="3806753"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Functional logic</a:t>
            </a:r>
            <a:endParaRPr lang="en-US" sz="1200" kern="0" dirty="0">
              <a:solidFill>
                <a:srgbClr val="000000"/>
              </a:solidFill>
              <a:latin typeface="Arial"/>
            </a:endParaRPr>
          </a:p>
        </p:txBody>
      </p:sp>
      <p:sp>
        <p:nvSpPr>
          <p:cNvPr id="39" name="Rounded Rectangle 38"/>
          <p:cNvSpPr/>
          <p:nvPr/>
        </p:nvSpPr>
        <p:spPr>
          <a:xfrm>
            <a:off x="3864585" y="3423678"/>
            <a:ext cx="4089400" cy="1087179"/>
          </a:xfrm>
          <a:prstGeom prst="roundRect">
            <a:avLst>
              <a:gd name="adj" fmla="val 6790"/>
            </a:avLst>
          </a:prstGeom>
          <a:solidFill>
            <a:schemeClr val="tx2">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2400" kern="0" dirty="0" smtClean="0">
                <a:latin typeface="Arial"/>
              </a:rPr>
              <a:t>Memory</a:t>
            </a:r>
            <a:endParaRPr lang="en-US" sz="2400" kern="0" dirty="0">
              <a:latin typeface="Arial"/>
            </a:endParaRPr>
          </a:p>
        </p:txBody>
      </p:sp>
      <p:sp>
        <p:nvSpPr>
          <p:cNvPr id="40" name="Text Box 1058"/>
          <p:cNvSpPr txBox="1">
            <a:spLocks noChangeArrowheads="1"/>
          </p:cNvSpPr>
          <p:nvPr/>
        </p:nvSpPr>
        <p:spPr bwMode="auto">
          <a:xfrm>
            <a:off x="945317" y="1521302"/>
            <a:ext cx="2141538" cy="3139321"/>
          </a:xfrm>
          <a:prstGeom prst="rect">
            <a:avLst/>
          </a:prstGeom>
          <a:noFill/>
          <a:ln w="9525">
            <a:noFill/>
            <a:miter lim="800000"/>
            <a:headEnd/>
            <a:tailEnd/>
          </a:ln>
          <a:effectLst/>
        </p:spPr>
        <p:txBody>
          <a:bodyPr anchor="ctr">
            <a:prstTxWarp prst="textNoShape">
              <a:avLst/>
            </a:prstTxWarp>
            <a:spAutoFit/>
          </a:bodyPr>
          <a:lstStyle/>
          <a:p>
            <a:pPr>
              <a:spcBef>
                <a:spcPct val="0"/>
              </a:spcBef>
              <a:buClrTx/>
              <a:buSzTx/>
              <a:tabLst>
                <a:tab pos="952500" algn="r"/>
                <a:tab pos="1244600" algn="r"/>
                <a:tab pos="1524000" algn="r"/>
                <a:tab pos="1816100" algn="r"/>
              </a:tabLst>
            </a:pPr>
            <a:r>
              <a:rPr lang="en-US" sz="1600" kern="0" dirty="0" smtClean="0"/>
              <a:t>                 </a:t>
            </a:r>
            <a:r>
              <a:rPr lang="en-US" sz="1600" b="0" kern="0" dirty="0" smtClean="0"/>
              <a:t>Address</a:t>
            </a:r>
            <a:endParaRPr lang="en-US" sz="1600" b="0" kern="0" dirty="0" smtClean="0">
              <a:solidFill>
                <a:schemeClr val="accent2"/>
              </a:solidFill>
            </a:endParaRPr>
          </a:p>
          <a:p>
            <a:pPr algn="l">
              <a:spcBef>
                <a:spcPct val="0"/>
              </a:spcBef>
              <a:buClrTx/>
              <a:buSzTx/>
              <a:tabLst>
                <a:tab pos="952500" algn="r"/>
                <a:tab pos="1244600" algn="r"/>
                <a:tab pos="1524000" algn="r"/>
                <a:tab pos="1816100" algn="r"/>
              </a:tabLst>
            </a:pPr>
            <a:r>
              <a:rPr lang="en-US" sz="2000" b="0" kern="0" dirty="0">
                <a:solidFill>
                  <a:schemeClr val="accent2"/>
                </a:solidFill>
              </a:rPr>
              <a:t>	</a:t>
            </a:r>
            <a:r>
              <a:rPr lang="en-US" b="0" kern="0" dirty="0"/>
              <a:t>0	0	0	0</a:t>
            </a:r>
          </a:p>
          <a:p>
            <a:pPr algn="l">
              <a:spcBef>
                <a:spcPct val="0"/>
              </a:spcBef>
              <a:buClrTx/>
              <a:buSzTx/>
              <a:tabLst>
                <a:tab pos="952500" algn="r"/>
                <a:tab pos="1244600" algn="r"/>
                <a:tab pos="1524000" algn="r"/>
                <a:tab pos="1816100" algn="r"/>
              </a:tabLst>
            </a:pPr>
            <a:r>
              <a:rPr lang="en-US" b="0" kern="0" dirty="0"/>
              <a:t>r0	0	0	0	0</a:t>
            </a:r>
          </a:p>
          <a:p>
            <a:pPr algn="l">
              <a:spcBef>
                <a:spcPct val="0"/>
              </a:spcBef>
              <a:buClrTx/>
              <a:buSzTx/>
              <a:tabLst>
                <a:tab pos="952500" algn="r"/>
                <a:tab pos="1244600" algn="r"/>
                <a:tab pos="1524000" algn="r"/>
                <a:tab pos="1816100" algn="r"/>
              </a:tabLst>
            </a:pPr>
            <a:r>
              <a:rPr lang="en-US" b="0" kern="0" dirty="0"/>
              <a:t>w1  	1	0	0	0</a:t>
            </a:r>
          </a:p>
          <a:p>
            <a:pPr algn="l">
              <a:spcBef>
                <a:spcPct val="0"/>
              </a:spcBef>
              <a:buClrTx/>
              <a:buSzTx/>
              <a:tabLst>
                <a:tab pos="952500" algn="r"/>
                <a:tab pos="1244600" algn="r"/>
                <a:tab pos="1524000" algn="r"/>
                <a:tab pos="1816100" algn="r"/>
              </a:tabLst>
            </a:pPr>
            <a:r>
              <a:rPr lang="en-US" b="0" kern="0" dirty="0"/>
              <a:t>r0	1	0	0	0	</a:t>
            </a:r>
          </a:p>
          <a:p>
            <a:pPr algn="l">
              <a:spcBef>
                <a:spcPct val="0"/>
              </a:spcBef>
              <a:buClrTx/>
              <a:buSzTx/>
              <a:tabLst>
                <a:tab pos="952500" algn="r"/>
                <a:tab pos="1244600" algn="r"/>
                <a:tab pos="1524000" algn="r"/>
                <a:tab pos="1816100" algn="r"/>
              </a:tabLst>
            </a:pPr>
            <a:r>
              <a:rPr lang="en-US" b="0" kern="0" dirty="0"/>
              <a:t>w1	1	1	0	0</a:t>
            </a:r>
          </a:p>
          <a:p>
            <a:pPr algn="l">
              <a:spcBef>
                <a:spcPct val="0"/>
              </a:spcBef>
              <a:buClrTx/>
              <a:buSzTx/>
              <a:tabLst>
                <a:tab pos="952500" algn="r"/>
                <a:tab pos="1244600" algn="r"/>
                <a:tab pos="1524000" algn="r"/>
                <a:tab pos="1816100" algn="r"/>
              </a:tabLst>
            </a:pPr>
            <a:r>
              <a:rPr lang="en-US" b="0" kern="0" dirty="0"/>
              <a:t>r0	1	1	0	0</a:t>
            </a:r>
          </a:p>
          <a:p>
            <a:pPr algn="l">
              <a:spcBef>
                <a:spcPct val="0"/>
              </a:spcBef>
              <a:buClrTx/>
              <a:buSzTx/>
              <a:tabLst>
                <a:tab pos="952500" algn="r"/>
                <a:tab pos="1244600" algn="r"/>
                <a:tab pos="1524000" algn="r"/>
                <a:tab pos="1816100" algn="r"/>
              </a:tabLst>
            </a:pPr>
            <a:r>
              <a:rPr lang="en-US" b="0" kern="0" dirty="0"/>
              <a:t>w1	1	1	1	0</a:t>
            </a:r>
          </a:p>
          <a:p>
            <a:pPr algn="l">
              <a:spcBef>
                <a:spcPct val="0"/>
              </a:spcBef>
              <a:buClrTx/>
              <a:buSzTx/>
              <a:tabLst>
                <a:tab pos="952500" algn="r"/>
                <a:tab pos="1244600" algn="r"/>
                <a:tab pos="1524000" algn="r"/>
                <a:tab pos="1816100" algn="r"/>
              </a:tabLst>
            </a:pPr>
            <a:r>
              <a:rPr lang="en-US" b="0" kern="0" dirty="0"/>
              <a:t>r0	1	1	1	0</a:t>
            </a:r>
          </a:p>
          <a:p>
            <a:pPr algn="l">
              <a:spcBef>
                <a:spcPct val="0"/>
              </a:spcBef>
              <a:buClrTx/>
              <a:buSzTx/>
              <a:tabLst>
                <a:tab pos="952500" algn="r"/>
                <a:tab pos="1244600" algn="r"/>
                <a:tab pos="1524000" algn="r"/>
                <a:tab pos="1816100" algn="r"/>
              </a:tabLst>
            </a:pPr>
            <a:r>
              <a:rPr lang="en-US" b="0" kern="0" dirty="0"/>
              <a:t>w1	1	1	1	1</a:t>
            </a:r>
          </a:p>
          <a:p>
            <a:pPr algn="l">
              <a:spcBef>
                <a:spcPct val="0"/>
              </a:spcBef>
              <a:buClrTx/>
              <a:buSzTx/>
              <a:tabLst>
                <a:tab pos="952500" algn="r"/>
                <a:tab pos="1244600" algn="r"/>
                <a:tab pos="1524000" algn="r"/>
                <a:tab pos="1816100" algn="r"/>
              </a:tabLst>
            </a:pPr>
            <a:r>
              <a:rPr lang="en-US" b="0" kern="0" dirty="0"/>
              <a:t>r1	1	1	1	1</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5314" name="Rectangle 2"/>
          <p:cNvSpPr>
            <a:spLocks noGrp="1" noChangeArrowheads="1"/>
          </p:cNvSpPr>
          <p:nvPr>
            <p:ph type="title"/>
          </p:nvPr>
        </p:nvSpPr>
        <p:spPr/>
        <p:txBody>
          <a:bodyPr/>
          <a:lstStyle/>
          <a:p>
            <a:r>
              <a:rPr lang="en-US"/>
              <a:t>Programmable algorithms</a:t>
            </a:r>
          </a:p>
        </p:txBody>
      </p:sp>
      <p:sp>
        <p:nvSpPr>
          <p:cNvPr id="525316" name="Rectangle 4"/>
          <p:cNvSpPr>
            <a:spLocks noGrp="1" noChangeArrowheads="1"/>
          </p:cNvSpPr>
          <p:nvPr>
            <p:ph type="body" idx="1"/>
          </p:nvPr>
        </p:nvSpPr>
        <p:spPr>
          <a:xfrm>
            <a:off x="675064" y="2221589"/>
            <a:ext cx="8178800" cy="3804255"/>
          </a:xfrm>
          <a:noFill/>
          <a:ln/>
        </p:spPr>
        <p:txBody>
          <a:bodyPr/>
          <a:lstStyle/>
          <a:p>
            <a:r>
              <a:rPr lang="en-US" sz="2400" dirty="0"/>
              <a:t>Selection of algorithms</a:t>
            </a:r>
            <a:endParaRPr lang="en-US" dirty="0"/>
          </a:p>
          <a:p>
            <a:pPr lvl="1">
              <a:spcBef>
                <a:spcPts val="0"/>
              </a:spcBef>
              <a:buSzPct val="88000"/>
            </a:pPr>
            <a:r>
              <a:rPr lang="en-US" sz="2000" dirty="0"/>
              <a:t>March1,  March2, March3, Unique Address, Checkerboard, …</a:t>
            </a:r>
          </a:p>
          <a:p>
            <a:pPr lvl="1">
              <a:spcBef>
                <a:spcPts val="0"/>
              </a:spcBef>
              <a:buSzPct val="88000"/>
            </a:pPr>
            <a:r>
              <a:rPr lang="en-US" sz="2000" dirty="0"/>
              <a:t>address jumping</a:t>
            </a:r>
          </a:p>
          <a:p>
            <a:r>
              <a:rPr lang="en-US" sz="2400" dirty="0"/>
              <a:t>Synthesizable algorithms</a:t>
            </a:r>
            <a:endParaRPr lang="en-US" dirty="0"/>
          </a:p>
          <a:p>
            <a:pPr lvl="1">
              <a:spcBef>
                <a:spcPts val="0"/>
              </a:spcBef>
            </a:pPr>
            <a:r>
              <a:rPr lang="en-US" sz="2000" dirty="0"/>
              <a:t>user defined prior to synthesis</a:t>
            </a:r>
          </a:p>
          <a:p>
            <a:pPr lvl="1">
              <a:spcBef>
                <a:spcPts val="0"/>
              </a:spcBef>
            </a:pPr>
            <a:r>
              <a:rPr lang="en-US" sz="2000" dirty="0"/>
              <a:t>simple language</a:t>
            </a:r>
          </a:p>
          <a:p>
            <a:pPr lvl="1">
              <a:spcBef>
                <a:spcPts val="0"/>
              </a:spcBef>
            </a:pPr>
            <a:r>
              <a:rPr lang="en-US" sz="2000" dirty="0"/>
              <a:t>number of sequences, backgrounds, sequence elements etc.,</a:t>
            </a:r>
            <a:endParaRPr lang="en-US" dirty="0"/>
          </a:p>
          <a:p>
            <a:r>
              <a:rPr lang="en-US" sz="2400" dirty="0"/>
              <a:t>Programmable algorithms</a:t>
            </a:r>
            <a:endParaRPr lang="en-US" dirty="0"/>
          </a:p>
          <a:p>
            <a:pPr lvl="1">
              <a:spcBef>
                <a:spcPts val="0"/>
              </a:spcBef>
            </a:pPr>
            <a:r>
              <a:rPr lang="en-US" sz="2000" dirty="0"/>
              <a:t>defect mechanisms may not be known before fabrication</a:t>
            </a:r>
          </a:p>
          <a:p>
            <a:pPr lvl="1">
              <a:spcBef>
                <a:spcPts val="0"/>
              </a:spcBef>
            </a:pPr>
            <a:r>
              <a:rPr lang="en-US" sz="2000" dirty="0"/>
              <a:t>memory BIST controller implements a class of algorithms</a:t>
            </a:r>
          </a:p>
          <a:p>
            <a:pPr lvl="1">
              <a:spcBef>
                <a:spcPts val="0"/>
              </a:spcBef>
            </a:pPr>
            <a:r>
              <a:rPr lang="en-US" sz="2000" dirty="0"/>
              <a:t>field programmable parameters define active elements of </a:t>
            </a:r>
            <a:r>
              <a:rPr lang="en-US" sz="2000" dirty="0" smtClean="0"/>
              <a:t>test</a:t>
            </a:r>
            <a:r>
              <a:rPr lang="en-US" dirty="0" smtClean="0"/>
              <a:t>s</a:t>
            </a:r>
            <a:endParaRPr lang="en-US" sz="20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Built-in self-repair</a:t>
            </a:r>
            <a:endParaRPr lang="en-US" dirty="0"/>
          </a:p>
        </p:txBody>
      </p:sp>
      <p:sp>
        <p:nvSpPr>
          <p:cNvPr id="3" name="Content Placeholder 2"/>
          <p:cNvSpPr>
            <a:spLocks noGrp="1"/>
          </p:cNvSpPr>
          <p:nvPr>
            <p:ph idx="1"/>
          </p:nvPr>
        </p:nvSpPr>
        <p:spPr>
          <a:xfrm>
            <a:off x="676275" y="2178167"/>
            <a:ext cx="8229600" cy="3727523"/>
          </a:xfrm>
        </p:spPr>
        <p:txBody>
          <a:bodyPr/>
          <a:lstStyle/>
          <a:p>
            <a:pPr>
              <a:spcBef>
                <a:spcPts val="600"/>
              </a:spcBef>
            </a:pPr>
            <a:r>
              <a:rPr lang="en-US" dirty="0" smtClean="0"/>
              <a:t>Built-in repair analysis (BIRA) determines if memory is defect free, repairable, or non-repairable</a:t>
            </a:r>
          </a:p>
          <a:p>
            <a:pPr>
              <a:spcBef>
                <a:spcPts val="600"/>
              </a:spcBef>
            </a:pPr>
            <a:r>
              <a:rPr lang="en-US" dirty="0" smtClean="0"/>
              <a:t>Reconfiguration instructions computed for repairable memories</a:t>
            </a:r>
          </a:p>
          <a:p>
            <a:pPr>
              <a:spcBef>
                <a:spcPts val="600"/>
              </a:spcBef>
            </a:pPr>
            <a:r>
              <a:rPr lang="en-US" dirty="0" smtClean="0"/>
              <a:t>Repair analysis performed concurrently with testing</a:t>
            </a:r>
          </a:p>
          <a:p>
            <a:pPr>
              <a:spcBef>
                <a:spcPts val="600"/>
              </a:spcBef>
            </a:pPr>
            <a:r>
              <a:rPr lang="en-US" dirty="0" smtClean="0"/>
              <a:t>Information stored in real time in row and/or column/segment fuse set registers</a:t>
            </a:r>
          </a:p>
          <a:p>
            <a:pPr>
              <a:spcBef>
                <a:spcPts val="600"/>
              </a:spcBef>
            </a:pPr>
            <a:r>
              <a:rPr lang="en-US" dirty="0" smtClean="0"/>
              <a:t>Repair information accumulated over multiple tests</a:t>
            </a:r>
          </a:p>
          <a:p>
            <a:pPr>
              <a:spcBef>
                <a:spcPts val="600"/>
              </a:spcBef>
            </a:pPr>
            <a:r>
              <a:rPr lang="en-US" dirty="0" smtClean="0"/>
              <a:t>After repair, a test session is repeated</a:t>
            </a:r>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Repair analysis</a:t>
            </a:r>
            <a:endParaRPr lang="en-US" dirty="0"/>
          </a:p>
        </p:txBody>
      </p:sp>
      <p:sp>
        <p:nvSpPr>
          <p:cNvPr id="5" name="Slide Number Placeholder 4"/>
          <p:cNvSpPr txBox="1">
            <a:spLocks/>
          </p:cNvSpPr>
          <p:nvPr/>
        </p:nvSpPr>
        <p:spPr bwMode="auto">
          <a:xfrm>
            <a:off x="1960562" y="5438281"/>
            <a:ext cx="3305175"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5EB5C8A3-7116-084B-B195-ED3D2C958D99}" type="slidenum">
              <a:rPr kumimoji="0" lang="en-US" sz="800" b="0" i="0" u="none" strike="noStrike" kern="1200" cap="none" spc="0" normalizeH="0" baseline="0" noProof="0" smtClean="0">
                <a:ln>
                  <a:noFill/>
                </a:ln>
                <a:solidFill>
                  <a:schemeClr val="bg1"/>
                </a:solidFill>
                <a:effectLst/>
                <a:uLnTx/>
                <a:uFillTx/>
                <a:latin typeface="+mj-lt"/>
                <a:ea typeface="+mn-ea"/>
                <a:cs typeface="+mn-cs"/>
              </a:rPr>
              <a:pPr marL="0" marR="0" lvl="0" indent="0" algn="l" defTabSz="914400" rtl="0" eaLnBrk="0" fontAlgn="base" latinLnBrk="0" hangingPunct="0">
                <a:lnSpc>
                  <a:spcPct val="100000"/>
                </a:lnSpc>
                <a:spcBef>
                  <a:spcPct val="0"/>
                </a:spcBef>
                <a:spcAft>
                  <a:spcPct val="0"/>
                </a:spcAft>
                <a:buClrTx/>
                <a:buSzTx/>
                <a:buFontTx/>
                <a:buNone/>
                <a:tabLst/>
                <a:defRPr/>
              </a:pPr>
              <a:t>44</a:t>
            </a:fld>
            <a:endParaRPr kumimoji="0" lang="en-US" sz="800" b="0" i="0" u="none" strike="noStrike" kern="1200" cap="none" spc="0" normalizeH="0" baseline="0" noProof="0">
              <a:ln>
                <a:noFill/>
              </a:ln>
              <a:solidFill>
                <a:schemeClr val="bg1"/>
              </a:solidFill>
              <a:effectLst/>
              <a:uLnTx/>
              <a:uFillTx/>
              <a:latin typeface="+mj-lt"/>
              <a:ea typeface="+mn-ea"/>
              <a:cs typeface="+mn-cs"/>
            </a:endParaRPr>
          </a:p>
        </p:txBody>
      </p:sp>
      <p:sp>
        <p:nvSpPr>
          <p:cNvPr id="507" name="Text Box 505"/>
          <p:cNvSpPr txBox="1">
            <a:spLocks noChangeArrowheads="1"/>
          </p:cNvSpPr>
          <p:nvPr/>
        </p:nvSpPr>
        <p:spPr bwMode="auto">
          <a:xfrm>
            <a:off x="4293847" y="1265128"/>
            <a:ext cx="1051590" cy="539635"/>
          </a:xfrm>
          <a:prstGeom prst="rect">
            <a:avLst/>
          </a:prstGeom>
          <a:noFill/>
          <a:ln w="12700">
            <a:noFill/>
            <a:miter lim="800000"/>
            <a:headEnd/>
            <a:tailEnd/>
          </a:ln>
          <a:effectLst/>
        </p:spPr>
        <p:txBody>
          <a:bodyPr wrap="none">
            <a:prstTxWarp prst="textNoShape">
              <a:avLst/>
            </a:prstTxWarp>
            <a:spAutoFit/>
          </a:bodyPr>
          <a:lstStyle/>
          <a:p>
            <a:pPr algn="ctr" eaLnBrk="1" hangingPunct="1">
              <a:lnSpc>
                <a:spcPct val="90000"/>
              </a:lnSpc>
            </a:pPr>
            <a:r>
              <a:rPr lang="en-US" sz="1600" dirty="0">
                <a:solidFill>
                  <a:srgbClr val="000000"/>
                </a:solidFill>
                <a:effectLst/>
                <a:latin typeface="Arial"/>
                <a:cs typeface="Arial"/>
              </a:rPr>
              <a:t>Bad</a:t>
            </a:r>
            <a:endParaRPr lang="en-US" sz="1600" dirty="0" smtClean="0">
              <a:solidFill>
                <a:srgbClr val="000000"/>
              </a:solidFill>
              <a:effectLst/>
              <a:latin typeface="Arial"/>
              <a:cs typeface="Arial"/>
            </a:endParaRPr>
          </a:p>
          <a:p>
            <a:pPr algn="ctr" eaLnBrk="1" hangingPunct="1">
              <a:lnSpc>
                <a:spcPct val="90000"/>
              </a:lnSpc>
            </a:pPr>
            <a:r>
              <a:rPr lang="en-US" sz="1600" dirty="0">
                <a:solidFill>
                  <a:srgbClr val="000000"/>
                </a:solidFill>
                <a:latin typeface="Arial"/>
                <a:cs typeface="Arial"/>
              </a:rPr>
              <a:t>a</a:t>
            </a:r>
            <a:r>
              <a:rPr lang="en-US" sz="1600" dirty="0" smtClean="0">
                <a:solidFill>
                  <a:srgbClr val="000000"/>
                </a:solidFill>
                <a:effectLst/>
                <a:latin typeface="Arial"/>
                <a:cs typeface="Arial"/>
              </a:rPr>
              <a:t>llocation</a:t>
            </a:r>
            <a:endParaRPr lang="en-US" sz="1600" dirty="0">
              <a:solidFill>
                <a:srgbClr val="000000"/>
              </a:solidFill>
              <a:effectLst/>
              <a:latin typeface="Arial"/>
              <a:cs typeface="Arial"/>
            </a:endParaRPr>
          </a:p>
        </p:txBody>
      </p:sp>
      <p:sp>
        <p:nvSpPr>
          <p:cNvPr id="508" name="Text Box 506"/>
          <p:cNvSpPr txBox="1">
            <a:spLocks noChangeArrowheads="1"/>
          </p:cNvSpPr>
          <p:nvPr/>
        </p:nvSpPr>
        <p:spPr bwMode="auto">
          <a:xfrm>
            <a:off x="6649486" y="1265128"/>
            <a:ext cx="1051590" cy="539635"/>
          </a:xfrm>
          <a:prstGeom prst="rect">
            <a:avLst/>
          </a:prstGeom>
          <a:noFill/>
          <a:ln w="12700">
            <a:noFill/>
            <a:miter lim="800000"/>
            <a:headEnd/>
            <a:tailEnd/>
          </a:ln>
          <a:effectLst/>
        </p:spPr>
        <p:txBody>
          <a:bodyPr wrap="none">
            <a:prstTxWarp prst="textNoShape">
              <a:avLst/>
            </a:prstTxWarp>
            <a:spAutoFit/>
          </a:bodyPr>
          <a:lstStyle/>
          <a:p>
            <a:pPr algn="ctr" eaLnBrk="1" hangingPunct="1">
              <a:lnSpc>
                <a:spcPct val="90000"/>
              </a:lnSpc>
            </a:pPr>
            <a:r>
              <a:rPr lang="en-US" sz="1600" dirty="0">
                <a:solidFill>
                  <a:srgbClr val="000000"/>
                </a:solidFill>
                <a:effectLst/>
                <a:latin typeface="Arial"/>
                <a:cs typeface="Arial"/>
              </a:rPr>
              <a:t>Good</a:t>
            </a:r>
            <a:endParaRPr lang="en-US" sz="1600" dirty="0" smtClean="0">
              <a:solidFill>
                <a:srgbClr val="000000"/>
              </a:solidFill>
              <a:effectLst/>
              <a:latin typeface="Arial"/>
              <a:cs typeface="Arial"/>
            </a:endParaRPr>
          </a:p>
          <a:p>
            <a:pPr algn="ctr" eaLnBrk="1" hangingPunct="1">
              <a:lnSpc>
                <a:spcPct val="90000"/>
              </a:lnSpc>
            </a:pPr>
            <a:r>
              <a:rPr lang="en-US" sz="1600" dirty="0">
                <a:solidFill>
                  <a:srgbClr val="000000"/>
                </a:solidFill>
                <a:latin typeface="Arial"/>
                <a:cs typeface="Arial"/>
              </a:rPr>
              <a:t>a</a:t>
            </a:r>
            <a:r>
              <a:rPr lang="en-US" sz="1600" dirty="0" smtClean="0">
                <a:solidFill>
                  <a:srgbClr val="000000"/>
                </a:solidFill>
                <a:effectLst/>
                <a:latin typeface="Arial"/>
                <a:cs typeface="Arial"/>
              </a:rPr>
              <a:t>llocation</a:t>
            </a:r>
            <a:endParaRPr lang="en-US" sz="1600" dirty="0">
              <a:solidFill>
                <a:srgbClr val="000000"/>
              </a:solidFill>
              <a:effectLst/>
              <a:latin typeface="Arial"/>
              <a:cs typeface="Arial"/>
            </a:endParaRPr>
          </a:p>
        </p:txBody>
      </p:sp>
      <p:grpSp>
        <p:nvGrpSpPr>
          <p:cNvPr id="561" name="Group 560"/>
          <p:cNvGrpSpPr/>
          <p:nvPr/>
        </p:nvGrpSpPr>
        <p:grpSpPr>
          <a:xfrm>
            <a:off x="1484765" y="1841048"/>
            <a:ext cx="1998273" cy="3949355"/>
            <a:chOff x="656431" y="1407248"/>
            <a:chExt cx="1998273" cy="3949355"/>
          </a:xfrm>
        </p:grpSpPr>
        <p:sp>
          <p:nvSpPr>
            <p:cNvPr id="509" name="Rectangle 508"/>
            <p:cNvSpPr/>
            <p:nvPr/>
          </p:nvSpPr>
          <p:spPr>
            <a:xfrm>
              <a:off x="656431" y="1407248"/>
              <a:ext cx="1836737" cy="3533852"/>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400" kern="0" dirty="0" smtClean="0">
                <a:solidFill>
                  <a:srgbClr val="000000"/>
                </a:solidFill>
                <a:latin typeface="Arial"/>
                <a:ea typeface="ＭＳ Ｐゴシック" charset="-128"/>
                <a:cs typeface="ＭＳ Ｐゴシック" charset="-128"/>
              </a:endParaRPr>
            </a:p>
          </p:txBody>
        </p:sp>
        <p:grpSp>
          <p:nvGrpSpPr>
            <p:cNvPr id="529" name="Group 528"/>
            <p:cNvGrpSpPr/>
            <p:nvPr/>
          </p:nvGrpSpPr>
          <p:grpSpPr>
            <a:xfrm>
              <a:off x="1024717" y="2081866"/>
              <a:ext cx="1201526" cy="1998808"/>
              <a:chOff x="-287503" y="2287745"/>
              <a:chExt cx="1201526" cy="1998808"/>
            </a:xfrm>
          </p:grpSpPr>
          <p:sp>
            <p:nvSpPr>
              <p:cNvPr id="520" name="Oval 519"/>
              <p:cNvSpPr/>
              <p:nvPr/>
            </p:nvSpPr>
            <p:spPr>
              <a:xfrm flipH="1">
                <a:off x="-287503" y="2287745"/>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524" name="Oval 523"/>
              <p:cNvSpPr/>
              <p:nvPr/>
            </p:nvSpPr>
            <p:spPr>
              <a:xfrm flipH="1">
                <a:off x="770023" y="2288123"/>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525" name="Oval 524"/>
              <p:cNvSpPr/>
              <p:nvPr/>
            </p:nvSpPr>
            <p:spPr>
              <a:xfrm flipH="1">
                <a:off x="82820" y="2915416"/>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526" name="Oval 525"/>
              <p:cNvSpPr/>
              <p:nvPr/>
            </p:nvSpPr>
            <p:spPr>
              <a:xfrm flipH="1">
                <a:off x="-287503" y="3284018"/>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527" name="Oval 526"/>
              <p:cNvSpPr/>
              <p:nvPr/>
            </p:nvSpPr>
            <p:spPr>
              <a:xfrm flipH="1">
                <a:off x="457007" y="3284018"/>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528" name="Oval 527"/>
              <p:cNvSpPr/>
              <p:nvPr/>
            </p:nvSpPr>
            <p:spPr>
              <a:xfrm flipH="1">
                <a:off x="82820" y="4142553"/>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grpSp>
        <p:sp>
          <p:nvSpPr>
            <p:cNvPr id="530" name="Rectangle 529"/>
            <p:cNvSpPr/>
            <p:nvPr/>
          </p:nvSpPr>
          <p:spPr>
            <a:xfrm>
              <a:off x="656431" y="4969749"/>
              <a:ext cx="1836737" cy="180975"/>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400" kern="0" dirty="0" smtClean="0">
                <a:solidFill>
                  <a:srgbClr val="000000"/>
                </a:solidFill>
                <a:latin typeface="Arial"/>
                <a:ea typeface="ＭＳ Ｐゴシック" charset="-128"/>
                <a:cs typeface="ＭＳ Ｐゴシック" charset="-128"/>
              </a:endParaRPr>
            </a:p>
          </p:txBody>
        </p:sp>
        <p:sp>
          <p:nvSpPr>
            <p:cNvPr id="531" name="Rectangle 530"/>
            <p:cNvSpPr/>
            <p:nvPr/>
          </p:nvSpPr>
          <p:spPr>
            <a:xfrm>
              <a:off x="656431" y="5175628"/>
              <a:ext cx="1836737" cy="180975"/>
            </a:xfrm>
            <a:prstGeom prst="rect">
              <a:avLst/>
            </a:prstGeom>
            <a:solidFill>
              <a:srgbClr val="D9D9D9"/>
            </a:solidFill>
            <a:ln w="1587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400" kern="0" dirty="0" smtClean="0">
                <a:solidFill>
                  <a:srgbClr val="000000"/>
                </a:solidFill>
                <a:latin typeface="Arial"/>
                <a:ea typeface="ＭＳ Ｐゴシック" charset="-128"/>
                <a:cs typeface="ＭＳ Ｐゴシック" charset="-128"/>
              </a:endParaRPr>
            </a:p>
          </p:txBody>
        </p:sp>
        <p:sp>
          <p:nvSpPr>
            <p:cNvPr id="532" name="Rectangle 531"/>
            <p:cNvSpPr/>
            <p:nvPr/>
          </p:nvSpPr>
          <p:spPr>
            <a:xfrm>
              <a:off x="2502304" y="1407248"/>
              <a:ext cx="152400" cy="3533852"/>
            </a:xfrm>
            <a:prstGeom prst="rect">
              <a:avLst/>
            </a:prstGeom>
            <a:solidFill>
              <a:srgbClr val="D9D9D9"/>
            </a:solidFill>
            <a:ln w="1587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400" kern="0" dirty="0" smtClean="0">
                <a:solidFill>
                  <a:srgbClr val="000000"/>
                </a:solidFill>
                <a:latin typeface="Arial"/>
                <a:ea typeface="ＭＳ Ｐゴシック" charset="-128"/>
                <a:cs typeface="ＭＳ Ｐゴシック" charset="-128"/>
              </a:endParaRPr>
            </a:p>
          </p:txBody>
        </p:sp>
      </p:grpSp>
      <p:grpSp>
        <p:nvGrpSpPr>
          <p:cNvPr id="562" name="Group 561"/>
          <p:cNvGrpSpPr/>
          <p:nvPr/>
        </p:nvGrpSpPr>
        <p:grpSpPr>
          <a:xfrm>
            <a:off x="3839892" y="1841048"/>
            <a:ext cx="1998273" cy="3949355"/>
            <a:chOff x="3094112" y="2249753"/>
            <a:chExt cx="1998273" cy="3949355"/>
          </a:xfrm>
        </p:grpSpPr>
        <p:sp>
          <p:nvSpPr>
            <p:cNvPr id="534" name="Rectangle 533"/>
            <p:cNvSpPr/>
            <p:nvPr/>
          </p:nvSpPr>
          <p:spPr>
            <a:xfrm>
              <a:off x="3094112" y="2249753"/>
              <a:ext cx="1836737" cy="3533852"/>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400" kern="0" dirty="0" smtClean="0">
                <a:solidFill>
                  <a:srgbClr val="000000"/>
                </a:solidFill>
                <a:latin typeface="Arial"/>
                <a:ea typeface="ＭＳ Ｐゴシック" charset="-128"/>
                <a:cs typeface="ＭＳ Ｐゴシック" charset="-128"/>
              </a:endParaRPr>
            </a:p>
          </p:txBody>
        </p:sp>
        <p:sp>
          <p:nvSpPr>
            <p:cNvPr id="533" name="Rectangle 532"/>
            <p:cNvSpPr/>
            <p:nvPr/>
          </p:nvSpPr>
          <p:spPr>
            <a:xfrm>
              <a:off x="3094112" y="2901271"/>
              <a:ext cx="1814400" cy="177304"/>
            </a:xfrm>
            <a:prstGeom prst="rect">
              <a:avLst/>
            </a:prstGeom>
            <a:solidFill>
              <a:srgbClr val="4A9AF9"/>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2" name="Rectangle 541"/>
            <p:cNvSpPr/>
            <p:nvPr/>
          </p:nvSpPr>
          <p:spPr>
            <a:xfrm>
              <a:off x="3094112" y="5812254"/>
              <a:ext cx="1836737" cy="180975"/>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400" kern="0" dirty="0" smtClean="0">
                <a:solidFill>
                  <a:srgbClr val="000000"/>
                </a:solidFill>
                <a:latin typeface="Arial"/>
                <a:ea typeface="ＭＳ Ｐゴシック" charset="-128"/>
                <a:cs typeface="ＭＳ Ｐゴシック" charset="-128"/>
              </a:endParaRPr>
            </a:p>
          </p:txBody>
        </p:sp>
        <p:sp>
          <p:nvSpPr>
            <p:cNvPr id="543" name="Rectangle 542"/>
            <p:cNvSpPr/>
            <p:nvPr/>
          </p:nvSpPr>
          <p:spPr>
            <a:xfrm>
              <a:off x="3094112" y="6018133"/>
              <a:ext cx="1836737" cy="180975"/>
            </a:xfrm>
            <a:prstGeom prst="rect">
              <a:avLst/>
            </a:prstGeom>
            <a:solidFill>
              <a:srgbClr val="D9D9D9"/>
            </a:solidFill>
            <a:ln w="1587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400" kern="0" dirty="0" smtClean="0">
                <a:solidFill>
                  <a:srgbClr val="000000"/>
                </a:solidFill>
                <a:latin typeface="Arial"/>
                <a:ea typeface="ＭＳ Ｐゴシック" charset="-128"/>
                <a:cs typeface="ＭＳ Ｐゴシック" charset="-128"/>
              </a:endParaRPr>
            </a:p>
          </p:txBody>
        </p:sp>
        <p:sp>
          <p:nvSpPr>
            <p:cNvPr id="544" name="Rectangle 543"/>
            <p:cNvSpPr/>
            <p:nvPr/>
          </p:nvSpPr>
          <p:spPr>
            <a:xfrm>
              <a:off x="4939985" y="2249753"/>
              <a:ext cx="152400" cy="3533852"/>
            </a:xfrm>
            <a:prstGeom prst="rect">
              <a:avLst/>
            </a:prstGeom>
            <a:solidFill>
              <a:srgbClr val="D9D9D9"/>
            </a:solidFill>
            <a:ln w="1587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400" kern="0" dirty="0" smtClean="0">
                <a:solidFill>
                  <a:srgbClr val="000000"/>
                </a:solidFill>
                <a:latin typeface="Arial"/>
                <a:ea typeface="ＭＳ Ｐゴシック" charset="-128"/>
                <a:cs typeface="ＭＳ Ｐゴシック" charset="-128"/>
              </a:endParaRPr>
            </a:p>
          </p:txBody>
        </p:sp>
        <p:sp>
          <p:nvSpPr>
            <p:cNvPr id="545" name="Rectangle 544"/>
            <p:cNvSpPr/>
            <p:nvPr/>
          </p:nvSpPr>
          <p:spPr>
            <a:xfrm>
              <a:off x="3094112" y="3528425"/>
              <a:ext cx="1814400" cy="177304"/>
            </a:xfrm>
            <a:prstGeom prst="rect">
              <a:avLst/>
            </a:prstGeom>
            <a:solidFill>
              <a:srgbClr val="4A9AF9"/>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6" name="Rectangle 545"/>
            <p:cNvSpPr/>
            <p:nvPr/>
          </p:nvSpPr>
          <p:spPr>
            <a:xfrm rot="16200000">
              <a:off x="1772289" y="3916895"/>
              <a:ext cx="3498887" cy="177304"/>
            </a:xfrm>
            <a:prstGeom prst="rect">
              <a:avLst/>
            </a:prstGeom>
            <a:solidFill>
              <a:srgbClr val="4A9AF9"/>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35" name="Group 534"/>
            <p:cNvGrpSpPr/>
            <p:nvPr/>
          </p:nvGrpSpPr>
          <p:grpSpPr>
            <a:xfrm>
              <a:off x="3462398" y="2924371"/>
              <a:ext cx="1201526" cy="1998808"/>
              <a:chOff x="-287503" y="2287745"/>
              <a:chExt cx="1201526" cy="1998808"/>
            </a:xfrm>
          </p:grpSpPr>
          <p:sp>
            <p:nvSpPr>
              <p:cNvPr id="536" name="Oval 535"/>
              <p:cNvSpPr/>
              <p:nvPr/>
            </p:nvSpPr>
            <p:spPr>
              <a:xfrm flipH="1">
                <a:off x="-287503" y="2287745"/>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537" name="Oval 536"/>
              <p:cNvSpPr/>
              <p:nvPr/>
            </p:nvSpPr>
            <p:spPr>
              <a:xfrm flipH="1">
                <a:off x="770023" y="2288123"/>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538" name="Oval 537"/>
              <p:cNvSpPr/>
              <p:nvPr/>
            </p:nvSpPr>
            <p:spPr>
              <a:xfrm flipH="1">
                <a:off x="82820" y="2915416"/>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539" name="Oval 538"/>
              <p:cNvSpPr/>
              <p:nvPr/>
            </p:nvSpPr>
            <p:spPr>
              <a:xfrm flipH="1">
                <a:off x="-287503" y="3284018"/>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540" name="Oval 539"/>
              <p:cNvSpPr/>
              <p:nvPr/>
            </p:nvSpPr>
            <p:spPr>
              <a:xfrm flipH="1">
                <a:off x="457007" y="3284018"/>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541" name="Oval 540"/>
              <p:cNvSpPr/>
              <p:nvPr/>
            </p:nvSpPr>
            <p:spPr>
              <a:xfrm flipH="1">
                <a:off x="82820" y="4142553"/>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grpSp>
      </p:grpSp>
      <p:grpSp>
        <p:nvGrpSpPr>
          <p:cNvPr id="563" name="Group 562"/>
          <p:cNvGrpSpPr/>
          <p:nvPr/>
        </p:nvGrpSpPr>
        <p:grpSpPr>
          <a:xfrm>
            <a:off x="6195018" y="1841048"/>
            <a:ext cx="1998273" cy="3949355"/>
            <a:chOff x="6195018" y="2313748"/>
            <a:chExt cx="1998273" cy="3949355"/>
          </a:xfrm>
        </p:grpSpPr>
        <p:sp>
          <p:nvSpPr>
            <p:cNvPr id="547" name="Rectangle 546"/>
            <p:cNvSpPr/>
            <p:nvPr/>
          </p:nvSpPr>
          <p:spPr>
            <a:xfrm>
              <a:off x="6195018" y="2313748"/>
              <a:ext cx="1836737" cy="3533852"/>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400" kern="0" dirty="0" smtClean="0">
                <a:solidFill>
                  <a:srgbClr val="000000"/>
                </a:solidFill>
                <a:latin typeface="Arial"/>
                <a:ea typeface="ＭＳ Ｐゴシック" charset="-128"/>
                <a:cs typeface="ＭＳ Ｐゴシック" charset="-128"/>
              </a:endParaRPr>
            </a:p>
          </p:txBody>
        </p:sp>
        <p:sp>
          <p:nvSpPr>
            <p:cNvPr id="548" name="Rectangle 547"/>
            <p:cNvSpPr/>
            <p:nvPr/>
          </p:nvSpPr>
          <p:spPr>
            <a:xfrm>
              <a:off x="6195018" y="2965266"/>
              <a:ext cx="1814400" cy="177304"/>
            </a:xfrm>
            <a:prstGeom prst="rect">
              <a:avLst/>
            </a:prstGeom>
            <a:solidFill>
              <a:srgbClr val="4A9AF9"/>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9" name="Rectangle 548"/>
            <p:cNvSpPr/>
            <p:nvPr/>
          </p:nvSpPr>
          <p:spPr>
            <a:xfrm>
              <a:off x="6195018" y="5876249"/>
              <a:ext cx="1836737" cy="180975"/>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400" kern="0" dirty="0" smtClean="0">
                <a:solidFill>
                  <a:srgbClr val="000000"/>
                </a:solidFill>
                <a:latin typeface="Arial"/>
                <a:ea typeface="ＭＳ Ｐゴシック" charset="-128"/>
                <a:cs typeface="ＭＳ Ｐゴシック" charset="-128"/>
              </a:endParaRPr>
            </a:p>
          </p:txBody>
        </p:sp>
        <p:sp>
          <p:nvSpPr>
            <p:cNvPr id="550" name="Rectangle 549"/>
            <p:cNvSpPr/>
            <p:nvPr/>
          </p:nvSpPr>
          <p:spPr>
            <a:xfrm>
              <a:off x="6195018" y="6082128"/>
              <a:ext cx="1836737" cy="180975"/>
            </a:xfrm>
            <a:prstGeom prst="rect">
              <a:avLst/>
            </a:prstGeom>
            <a:solidFill>
              <a:srgbClr val="D9D9D9"/>
            </a:solidFill>
            <a:ln w="1587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400" kern="0" dirty="0" smtClean="0">
                <a:solidFill>
                  <a:srgbClr val="000000"/>
                </a:solidFill>
                <a:latin typeface="Arial"/>
                <a:ea typeface="ＭＳ Ｐゴシック" charset="-128"/>
                <a:cs typeface="ＭＳ Ｐゴシック" charset="-128"/>
              </a:endParaRPr>
            </a:p>
          </p:txBody>
        </p:sp>
        <p:sp>
          <p:nvSpPr>
            <p:cNvPr id="551" name="Rectangle 550"/>
            <p:cNvSpPr/>
            <p:nvPr/>
          </p:nvSpPr>
          <p:spPr>
            <a:xfrm>
              <a:off x="8040891" y="2313748"/>
              <a:ext cx="152400" cy="3533852"/>
            </a:xfrm>
            <a:prstGeom prst="rect">
              <a:avLst/>
            </a:prstGeom>
            <a:solidFill>
              <a:srgbClr val="D9D9D9"/>
            </a:solidFill>
            <a:ln w="1587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400" kern="0" dirty="0" smtClean="0">
                <a:solidFill>
                  <a:srgbClr val="000000"/>
                </a:solidFill>
                <a:latin typeface="Arial"/>
                <a:ea typeface="ＭＳ Ｐゴシック" charset="-128"/>
                <a:cs typeface="ＭＳ Ｐゴシック" charset="-128"/>
              </a:endParaRPr>
            </a:p>
          </p:txBody>
        </p:sp>
        <p:sp>
          <p:nvSpPr>
            <p:cNvPr id="552" name="Rectangle 551"/>
            <p:cNvSpPr/>
            <p:nvPr/>
          </p:nvSpPr>
          <p:spPr>
            <a:xfrm>
              <a:off x="6195018" y="3955270"/>
              <a:ext cx="1814400" cy="177304"/>
            </a:xfrm>
            <a:prstGeom prst="rect">
              <a:avLst/>
            </a:prstGeom>
            <a:solidFill>
              <a:srgbClr val="4A9AF9"/>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3" name="Rectangle 552"/>
            <p:cNvSpPr/>
            <p:nvPr/>
          </p:nvSpPr>
          <p:spPr>
            <a:xfrm rot="16200000">
              <a:off x="5248140" y="3980890"/>
              <a:ext cx="3498887" cy="177304"/>
            </a:xfrm>
            <a:prstGeom prst="rect">
              <a:avLst/>
            </a:prstGeom>
            <a:solidFill>
              <a:srgbClr val="4A9AF9"/>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54" name="Group 553"/>
            <p:cNvGrpSpPr/>
            <p:nvPr/>
          </p:nvGrpSpPr>
          <p:grpSpPr>
            <a:xfrm>
              <a:off x="6563304" y="2988366"/>
              <a:ext cx="1201526" cy="1998808"/>
              <a:chOff x="-287503" y="2287745"/>
              <a:chExt cx="1201526" cy="1998808"/>
            </a:xfrm>
          </p:grpSpPr>
          <p:sp>
            <p:nvSpPr>
              <p:cNvPr id="555" name="Oval 554"/>
              <p:cNvSpPr/>
              <p:nvPr/>
            </p:nvSpPr>
            <p:spPr>
              <a:xfrm flipH="1">
                <a:off x="-287503" y="2287745"/>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556" name="Oval 555"/>
              <p:cNvSpPr/>
              <p:nvPr/>
            </p:nvSpPr>
            <p:spPr>
              <a:xfrm flipH="1">
                <a:off x="770023" y="2288123"/>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557" name="Oval 556"/>
              <p:cNvSpPr/>
              <p:nvPr/>
            </p:nvSpPr>
            <p:spPr>
              <a:xfrm flipH="1">
                <a:off x="82820" y="2915416"/>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558" name="Oval 557"/>
              <p:cNvSpPr/>
              <p:nvPr/>
            </p:nvSpPr>
            <p:spPr>
              <a:xfrm flipH="1">
                <a:off x="-287503" y="3284018"/>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559" name="Oval 558"/>
              <p:cNvSpPr/>
              <p:nvPr/>
            </p:nvSpPr>
            <p:spPr>
              <a:xfrm flipH="1">
                <a:off x="457007" y="3284018"/>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560" name="Oval 559"/>
              <p:cNvSpPr/>
              <p:nvPr/>
            </p:nvSpPr>
            <p:spPr>
              <a:xfrm flipH="1">
                <a:off x="82820" y="4142553"/>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grpSp>
      </p:grpSp>
      <p:grpSp>
        <p:nvGrpSpPr>
          <p:cNvPr id="49" name="Group 4"/>
          <p:cNvGrpSpPr/>
          <p:nvPr/>
        </p:nvGrpSpPr>
        <p:grpSpPr>
          <a:xfrm>
            <a:off x="113292" y="6390980"/>
            <a:ext cx="5875641" cy="381543"/>
            <a:chOff x="113292" y="6390980"/>
            <a:chExt cx="5875641" cy="381543"/>
          </a:xfrm>
        </p:grpSpPr>
        <p:pic>
          <p:nvPicPr>
            <p:cNvPr id="50" name="Picture 5"/>
            <p:cNvPicPr>
              <a:picLocks noChangeAspect="1"/>
            </p:cNvPicPr>
            <p:nvPr/>
          </p:nvPicPr>
          <p:blipFill>
            <a:blip r:embed="rId3"/>
            <a:stretch>
              <a:fillRect/>
            </a:stretch>
          </p:blipFill>
          <p:spPr>
            <a:xfrm>
              <a:off x="113292" y="6448404"/>
              <a:ext cx="645220" cy="324119"/>
            </a:xfrm>
            <a:prstGeom prst="rect">
              <a:avLst/>
            </a:prstGeom>
          </p:spPr>
        </p:pic>
        <p:sp>
          <p:nvSpPr>
            <p:cNvPr id="51" name="TextBox 6"/>
            <p:cNvSpPr txBox="1"/>
            <p:nvPr/>
          </p:nvSpPr>
          <p:spPr>
            <a:xfrm>
              <a:off x="709924" y="6390980"/>
              <a:ext cx="5279009" cy="338554"/>
            </a:xfrm>
            <a:prstGeom prst="rect">
              <a:avLst/>
            </a:prstGeom>
            <a:noFill/>
          </p:spPr>
          <p:txBody>
            <a:bodyPr wrap="none" rtlCol="0">
              <a:spAutoFit/>
            </a:bodyPr>
            <a:lstStyle/>
            <a:p>
              <a:r>
                <a:rPr lang="en-US" sz="1600" noProof="1" smtClean="0">
                  <a:latin typeface="Comic Sans MS"/>
                  <a:cs typeface="Comic Sans MS"/>
                </a:rPr>
                <a:t>P. Ohler, S. Hellebrand, H.-J. Wunderlich, ETS, 2007</a:t>
              </a:r>
              <a:endParaRPr lang="en-US" sz="1600" noProof="1">
                <a:latin typeface="Comic Sans MS"/>
                <a:cs typeface="Comic Sans MS"/>
              </a:endParaRPr>
            </a:p>
          </p:txBody>
        </p:sp>
      </p:gr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Self-repair architecture</a:t>
            </a:r>
            <a:endParaRPr lang="en-US" dirty="0"/>
          </a:p>
        </p:txBody>
      </p:sp>
      <p:grpSp>
        <p:nvGrpSpPr>
          <p:cNvPr id="105" name="Group 104"/>
          <p:cNvGrpSpPr/>
          <p:nvPr/>
        </p:nvGrpSpPr>
        <p:grpSpPr>
          <a:xfrm>
            <a:off x="1275058" y="2989945"/>
            <a:ext cx="304800" cy="806450"/>
            <a:chOff x="900113" y="3824820"/>
            <a:chExt cx="304800" cy="806450"/>
          </a:xfrm>
        </p:grpSpPr>
        <p:sp>
          <p:nvSpPr>
            <p:cNvPr id="17" name="Line 15"/>
            <p:cNvSpPr>
              <a:spLocks noChangeShapeType="1"/>
            </p:cNvSpPr>
            <p:nvPr/>
          </p:nvSpPr>
          <p:spPr bwMode="auto">
            <a:xfrm>
              <a:off x="900113" y="3824820"/>
              <a:ext cx="304800"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8" name="Line 16"/>
            <p:cNvSpPr>
              <a:spLocks noChangeShapeType="1"/>
            </p:cNvSpPr>
            <p:nvPr/>
          </p:nvSpPr>
          <p:spPr bwMode="auto">
            <a:xfrm>
              <a:off x="900113" y="4028020"/>
              <a:ext cx="304800"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19" name="Line 17"/>
            <p:cNvSpPr>
              <a:spLocks noChangeShapeType="1"/>
            </p:cNvSpPr>
            <p:nvPr/>
          </p:nvSpPr>
          <p:spPr bwMode="auto">
            <a:xfrm>
              <a:off x="900113" y="4231220"/>
              <a:ext cx="304800"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20" name="Line 18"/>
            <p:cNvSpPr>
              <a:spLocks noChangeShapeType="1"/>
            </p:cNvSpPr>
            <p:nvPr/>
          </p:nvSpPr>
          <p:spPr bwMode="auto">
            <a:xfrm>
              <a:off x="900113" y="4434420"/>
              <a:ext cx="304800"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21" name="Line 19"/>
            <p:cNvSpPr>
              <a:spLocks noChangeShapeType="1"/>
            </p:cNvSpPr>
            <p:nvPr/>
          </p:nvSpPr>
          <p:spPr bwMode="auto">
            <a:xfrm>
              <a:off x="900113" y="4631270"/>
              <a:ext cx="304800" cy="0"/>
            </a:xfrm>
            <a:prstGeom prst="line">
              <a:avLst/>
            </a:prstGeom>
            <a:noFill/>
            <a:ln w="19050">
              <a:solidFill>
                <a:schemeClr val="tx1"/>
              </a:solidFill>
              <a:round/>
              <a:headEnd/>
              <a:tailEnd/>
            </a:ln>
            <a:effectLst/>
          </p:spPr>
          <p:txBody>
            <a:bodyPr>
              <a:prstTxWarp prst="textNoShape">
                <a:avLst/>
              </a:prstTxWarp>
            </a:bodyPr>
            <a:lstStyle/>
            <a:p>
              <a:endParaRPr lang="en-US"/>
            </a:p>
          </p:txBody>
        </p:sp>
      </p:grpSp>
      <p:sp>
        <p:nvSpPr>
          <p:cNvPr id="23" name="Rectangle 21"/>
          <p:cNvSpPr>
            <a:spLocks noChangeArrowheads="1"/>
          </p:cNvSpPr>
          <p:nvPr/>
        </p:nvSpPr>
        <p:spPr bwMode="auto">
          <a:xfrm>
            <a:off x="2473398" y="2821520"/>
            <a:ext cx="960438" cy="2078037"/>
          </a:xfrm>
          <a:prstGeom prst="rect">
            <a:avLst/>
          </a:prstGeom>
          <a:solidFill>
            <a:schemeClr val="bg1"/>
          </a:solidFill>
          <a:ln w="12700">
            <a:solidFill>
              <a:schemeClr val="tx1"/>
            </a:solidFill>
            <a:miter lim="800000"/>
            <a:headEnd/>
            <a:tailEnd type="none" w="sm" len="sm"/>
          </a:ln>
          <a:effectLst>
            <a:outerShdw blurRad="63500" dist="38099" dir="2700000" algn="ctr" rotWithShape="0">
              <a:schemeClr val="bg2">
                <a:alpha val="74998"/>
              </a:schemeClr>
            </a:outerShdw>
          </a:effectLst>
        </p:spPr>
        <p:txBody>
          <a:bodyPr wrap="none" anchor="ctr">
            <a:prstTxWarp prst="textNoShape">
              <a:avLst/>
            </a:prstTxWarp>
          </a:bodyPr>
          <a:lstStyle/>
          <a:p>
            <a:endParaRPr lang="en-US"/>
          </a:p>
        </p:txBody>
      </p:sp>
      <p:sp>
        <p:nvSpPr>
          <p:cNvPr id="27" name="Line 25"/>
          <p:cNvSpPr>
            <a:spLocks noChangeShapeType="1"/>
          </p:cNvSpPr>
          <p:nvPr/>
        </p:nvSpPr>
        <p:spPr bwMode="auto">
          <a:xfrm flipH="1">
            <a:off x="1803546" y="4252923"/>
            <a:ext cx="676275" cy="0"/>
          </a:xfrm>
          <a:prstGeom prst="line">
            <a:avLst/>
          </a:prstGeom>
          <a:noFill/>
          <a:ln w="28575">
            <a:solidFill>
              <a:srgbClr val="000000"/>
            </a:solidFill>
            <a:round/>
            <a:headEnd type="triangle" w="med" len="med"/>
            <a:tailEnd type="triangle" w="med" len="med"/>
          </a:ln>
          <a:effectLst/>
        </p:spPr>
        <p:txBody>
          <a:bodyPr>
            <a:prstTxWarp prst="textNoShape">
              <a:avLst/>
            </a:prstTxWarp>
          </a:bodyPr>
          <a:lstStyle/>
          <a:p>
            <a:endParaRPr lang="en-US"/>
          </a:p>
        </p:txBody>
      </p:sp>
      <p:sp>
        <p:nvSpPr>
          <p:cNvPr id="28" name="Text Box 26"/>
          <p:cNvSpPr txBox="1">
            <a:spLocks noChangeArrowheads="1"/>
          </p:cNvSpPr>
          <p:nvPr/>
        </p:nvSpPr>
        <p:spPr bwMode="auto">
          <a:xfrm>
            <a:off x="2473398" y="4096283"/>
            <a:ext cx="960438" cy="288028"/>
          </a:xfrm>
          <a:prstGeom prst="rect">
            <a:avLst/>
          </a:prstGeom>
          <a:noFill/>
          <a:ln w="9525">
            <a:noFill/>
            <a:miter lim="800000"/>
            <a:headEnd type="none" w="sm" len="sm"/>
            <a:tailEnd type="none" w="sm" len="sm"/>
          </a:ln>
          <a:effectLst/>
        </p:spPr>
        <p:txBody>
          <a:bodyPr>
            <a:prstTxWarp prst="textNoShape">
              <a:avLst/>
            </a:prstTxWarp>
            <a:spAutoFit/>
          </a:bodyPr>
          <a:lstStyle/>
          <a:p>
            <a:pPr algn="ctr" eaLnBrk="1" hangingPunct="1">
              <a:lnSpc>
                <a:spcPct val="89000"/>
              </a:lnSpc>
              <a:spcBef>
                <a:spcPct val="50000"/>
              </a:spcBef>
            </a:pPr>
            <a:r>
              <a:rPr lang="en-US" sz="1400" b="1" dirty="0" smtClean="0">
                <a:effectLst/>
                <a:latin typeface="Arial Narrow" charset="0"/>
              </a:rPr>
              <a:t>Controller </a:t>
            </a:r>
            <a:endParaRPr lang="en-US" sz="1400" b="1" dirty="0">
              <a:effectLst/>
              <a:latin typeface="Arial Narrow" charset="0"/>
            </a:endParaRPr>
          </a:p>
        </p:txBody>
      </p:sp>
      <p:sp>
        <p:nvSpPr>
          <p:cNvPr id="41" name="Freeform 39"/>
          <p:cNvSpPr>
            <a:spLocks/>
          </p:cNvSpPr>
          <p:nvPr/>
        </p:nvSpPr>
        <p:spPr bwMode="auto">
          <a:xfrm>
            <a:off x="5162030" y="4004208"/>
            <a:ext cx="322778" cy="358775"/>
          </a:xfrm>
          <a:custGeom>
            <a:avLst/>
            <a:gdLst/>
            <a:ahLst/>
            <a:cxnLst>
              <a:cxn ang="0">
                <a:pos x="147" y="135"/>
              </a:cxn>
              <a:cxn ang="0">
                <a:pos x="75" y="135"/>
              </a:cxn>
              <a:cxn ang="0">
                <a:pos x="75" y="0"/>
              </a:cxn>
              <a:cxn ang="0">
                <a:pos x="0" y="0"/>
              </a:cxn>
            </a:cxnLst>
            <a:rect l="0" t="0" r="r" b="b"/>
            <a:pathLst>
              <a:path w="147" h="135">
                <a:moveTo>
                  <a:pt x="147" y="135"/>
                </a:moveTo>
                <a:lnTo>
                  <a:pt x="75" y="135"/>
                </a:lnTo>
                <a:lnTo>
                  <a:pt x="75" y="0"/>
                </a:lnTo>
                <a:lnTo>
                  <a:pt x="0" y="0"/>
                </a:lnTo>
              </a:path>
            </a:pathLst>
          </a:custGeom>
          <a:noFill/>
          <a:ln w="19050" cap="flat" cmpd="sng">
            <a:solidFill>
              <a:schemeClr val="tx1"/>
            </a:solidFill>
            <a:prstDash val="solid"/>
            <a:round/>
            <a:headEnd type="none" w="med" len="med"/>
            <a:tailEnd type="triangle" w="med" len="med"/>
          </a:ln>
          <a:effectLst/>
        </p:spPr>
        <p:txBody>
          <a:bodyPr>
            <a:prstTxWarp prst="textNoShape">
              <a:avLst/>
            </a:prstTxWarp>
          </a:bodyPr>
          <a:lstStyle/>
          <a:p>
            <a:endParaRPr lang="en-US"/>
          </a:p>
        </p:txBody>
      </p:sp>
      <p:sp>
        <p:nvSpPr>
          <p:cNvPr id="44" name="Line 42"/>
          <p:cNvSpPr>
            <a:spLocks noChangeShapeType="1"/>
          </p:cNvSpPr>
          <p:nvPr/>
        </p:nvSpPr>
        <p:spPr bwMode="auto">
          <a:xfrm>
            <a:off x="2473397" y="3846590"/>
            <a:ext cx="947666" cy="0"/>
          </a:xfrm>
          <a:prstGeom prst="line">
            <a:avLst/>
          </a:prstGeom>
          <a:noFill/>
          <a:ln w="12700">
            <a:solidFill>
              <a:schemeClr val="tx1"/>
            </a:solidFill>
            <a:prstDash val="dash"/>
            <a:round/>
            <a:headEnd/>
            <a:tailEnd type="triangle" w="med" len="med"/>
          </a:ln>
          <a:effectLst/>
        </p:spPr>
        <p:txBody>
          <a:bodyPr>
            <a:prstTxWarp prst="textNoShape">
              <a:avLst/>
            </a:prstTxWarp>
          </a:bodyPr>
          <a:lstStyle/>
          <a:p>
            <a:endParaRPr lang="en-US"/>
          </a:p>
        </p:txBody>
      </p:sp>
      <p:sp>
        <p:nvSpPr>
          <p:cNvPr id="45" name="Line 43"/>
          <p:cNvSpPr>
            <a:spLocks noChangeShapeType="1"/>
          </p:cNvSpPr>
          <p:nvPr/>
        </p:nvSpPr>
        <p:spPr bwMode="auto">
          <a:xfrm>
            <a:off x="2473397" y="3206150"/>
            <a:ext cx="947665" cy="0"/>
          </a:xfrm>
          <a:prstGeom prst="line">
            <a:avLst/>
          </a:prstGeom>
          <a:noFill/>
          <a:ln w="12700">
            <a:solidFill>
              <a:schemeClr val="tx1"/>
            </a:solidFill>
            <a:prstDash val="dash"/>
            <a:round/>
            <a:headEnd type="triangle" w="med" len="med"/>
            <a:tailEnd/>
          </a:ln>
          <a:effectLst/>
        </p:spPr>
        <p:txBody>
          <a:bodyPr>
            <a:prstTxWarp prst="textNoShape">
              <a:avLst/>
            </a:prstTxWarp>
          </a:bodyPr>
          <a:lstStyle/>
          <a:p>
            <a:endParaRPr lang="en-US"/>
          </a:p>
        </p:txBody>
      </p:sp>
      <p:sp>
        <p:nvSpPr>
          <p:cNvPr id="46" name="Line 44"/>
          <p:cNvSpPr>
            <a:spLocks noChangeShapeType="1"/>
          </p:cNvSpPr>
          <p:nvPr/>
        </p:nvSpPr>
        <p:spPr bwMode="auto">
          <a:xfrm flipH="1">
            <a:off x="5789608" y="4574265"/>
            <a:ext cx="1134162" cy="0"/>
          </a:xfrm>
          <a:prstGeom prst="line">
            <a:avLst/>
          </a:prstGeom>
          <a:noFill/>
          <a:ln w="38100">
            <a:solidFill>
              <a:schemeClr val="tx1"/>
            </a:solidFill>
            <a:round/>
            <a:headEnd/>
            <a:tailEnd type="triangle" w="med" len="med"/>
          </a:ln>
          <a:effectLst/>
        </p:spPr>
        <p:txBody>
          <a:bodyPr>
            <a:prstTxWarp prst="textNoShape">
              <a:avLst/>
            </a:prstTxWarp>
          </a:bodyPr>
          <a:lstStyle/>
          <a:p>
            <a:endParaRPr lang="en-US"/>
          </a:p>
        </p:txBody>
      </p:sp>
      <p:sp>
        <p:nvSpPr>
          <p:cNvPr id="53" name="Line 51"/>
          <p:cNvSpPr>
            <a:spLocks noChangeShapeType="1"/>
          </p:cNvSpPr>
          <p:nvPr/>
        </p:nvSpPr>
        <p:spPr bwMode="auto">
          <a:xfrm>
            <a:off x="4565650" y="3948568"/>
            <a:ext cx="326117" cy="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58" name="Freeform 56"/>
          <p:cNvSpPr>
            <a:spLocks/>
          </p:cNvSpPr>
          <p:nvPr/>
        </p:nvSpPr>
        <p:spPr bwMode="auto">
          <a:xfrm>
            <a:off x="4097338" y="3252867"/>
            <a:ext cx="314325" cy="2008108"/>
          </a:xfrm>
          <a:custGeom>
            <a:avLst/>
            <a:gdLst/>
            <a:ahLst/>
            <a:cxnLst>
              <a:cxn ang="0">
                <a:pos x="198" y="801"/>
              </a:cxn>
              <a:cxn ang="0">
                <a:pos x="0" y="801"/>
              </a:cxn>
              <a:cxn ang="0">
                <a:pos x="0" y="0"/>
              </a:cxn>
            </a:cxnLst>
            <a:rect l="0" t="0" r="r" b="b"/>
            <a:pathLst>
              <a:path w="198" h="801">
                <a:moveTo>
                  <a:pt x="198" y="801"/>
                </a:moveTo>
                <a:lnTo>
                  <a:pt x="0" y="801"/>
                </a:lnTo>
                <a:lnTo>
                  <a:pt x="0" y="0"/>
                </a:lnTo>
              </a:path>
            </a:pathLst>
          </a:custGeom>
          <a:noFill/>
          <a:ln w="28575" cap="flat" cmpd="sng">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59" name="Line 57"/>
          <p:cNvSpPr>
            <a:spLocks noChangeShapeType="1"/>
          </p:cNvSpPr>
          <p:nvPr/>
        </p:nvSpPr>
        <p:spPr bwMode="auto">
          <a:xfrm flipH="1">
            <a:off x="4106863" y="4007383"/>
            <a:ext cx="295275" cy="0"/>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62" name="Line 60"/>
          <p:cNvSpPr>
            <a:spLocks noChangeShapeType="1"/>
          </p:cNvSpPr>
          <p:nvPr/>
        </p:nvSpPr>
        <p:spPr bwMode="auto">
          <a:xfrm flipH="1">
            <a:off x="3364518" y="1445157"/>
            <a:ext cx="336550" cy="0"/>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63" name="Line 61"/>
          <p:cNvSpPr>
            <a:spLocks noChangeShapeType="1"/>
          </p:cNvSpPr>
          <p:nvPr/>
        </p:nvSpPr>
        <p:spPr bwMode="auto">
          <a:xfrm>
            <a:off x="3321883" y="1615702"/>
            <a:ext cx="336550" cy="0"/>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64" name="Freeform 62"/>
          <p:cNvSpPr>
            <a:spLocks/>
          </p:cNvSpPr>
          <p:nvPr/>
        </p:nvSpPr>
        <p:spPr bwMode="auto">
          <a:xfrm flipH="1">
            <a:off x="4445317" y="2321456"/>
            <a:ext cx="45719" cy="4052284"/>
          </a:xfrm>
          <a:custGeom>
            <a:avLst/>
            <a:gdLst>
              <a:gd name="connsiteX0" fmla="*/ 0 w 0"/>
              <a:gd name="connsiteY0" fmla="*/ 0 h 492"/>
              <a:gd name="connsiteX1" fmla="*/ 0 w 0"/>
              <a:gd name="connsiteY1" fmla="*/ 492 h 492"/>
            </a:gdLst>
            <a:ahLst/>
            <a:cxnLst>
              <a:cxn ang="0">
                <a:pos x="connsiteX0" y="connsiteY0"/>
              </a:cxn>
              <a:cxn ang="0">
                <a:pos x="connsiteX1" y="connsiteY1"/>
              </a:cxn>
            </a:cxnLst>
            <a:rect l="l" t="t" r="r" b="b"/>
            <a:pathLst>
              <a:path h="492">
                <a:moveTo>
                  <a:pt x="0" y="0"/>
                </a:moveTo>
                <a:lnTo>
                  <a:pt x="0" y="492"/>
                </a:lnTo>
              </a:path>
            </a:pathLst>
          </a:custGeom>
          <a:noFill/>
          <a:ln w="12700" cap="flat" cmpd="sng">
            <a:solidFill>
              <a:schemeClr val="tx1"/>
            </a:solidFill>
            <a:prstDash val="solid"/>
            <a:round/>
            <a:headEnd type="triangle" w="med" len="med"/>
            <a:tailEnd type="none" w="med" len="med"/>
          </a:ln>
          <a:effectLst/>
        </p:spPr>
        <p:txBody>
          <a:bodyPr>
            <a:prstTxWarp prst="textNoShape">
              <a:avLst/>
            </a:prstTxWarp>
          </a:bodyPr>
          <a:lstStyle/>
          <a:p>
            <a:endParaRPr lang="en-US"/>
          </a:p>
        </p:txBody>
      </p:sp>
      <p:sp>
        <p:nvSpPr>
          <p:cNvPr id="66" name="Freeform 64"/>
          <p:cNvSpPr>
            <a:spLocks/>
          </p:cNvSpPr>
          <p:nvPr/>
        </p:nvSpPr>
        <p:spPr bwMode="auto">
          <a:xfrm>
            <a:off x="3437970" y="3840844"/>
            <a:ext cx="1592817" cy="2331356"/>
          </a:xfrm>
          <a:custGeom>
            <a:avLst/>
            <a:gdLst>
              <a:gd name="connsiteX0" fmla="*/ 0 w 844"/>
              <a:gd name="connsiteY0" fmla="*/ 0 h 828"/>
              <a:gd name="connsiteX1" fmla="*/ 148 w 844"/>
              <a:gd name="connsiteY1" fmla="*/ 0 h 828"/>
              <a:gd name="connsiteX2" fmla="*/ 148 w 844"/>
              <a:gd name="connsiteY2" fmla="*/ 828 h 828"/>
              <a:gd name="connsiteX3" fmla="*/ 844 w 844"/>
              <a:gd name="connsiteY3" fmla="*/ 828 h 828"/>
              <a:gd name="connsiteX4" fmla="*/ 844 w 844"/>
              <a:gd name="connsiteY4" fmla="*/ 696 h 828"/>
              <a:gd name="connsiteX0" fmla="*/ 0 w 844"/>
              <a:gd name="connsiteY0" fmla="*/ 0 h 828"/>
              <a:gd name="connsiteX1" fmla="*/ 148 w 844"/>
              <a:gd name="connsiteY1" fmla="*/ 0 h 828"/>
              <a:gd name="connsiteX2" fmla="*/ 148 w 844"/>
              <a:gd name="connsiteY2" fmla="*/ 828 h 828"/>
              <a:gd name="connsiteX3" fmla="*/ 844 w 844"/>
              <a:gd name="connsiteY3" fmla="*/ 828 h 828"/>
              <a:gd name="connsiteX4" fmla="*/ 844 w 844"/>
              <a:gd name="connsiteY4" fmla="*/ 721 h 8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4" h="828">
                <a:moveTo>
                  <a:pt x="0" y="0"/>
                </a:moveTo>
                <a:lnTo>
                  <a:pt x="148" y="0"/>
                </a:lnTo>
                <a:lnTo>
                  <a:pt x="148" y="828"/>
                </a:lnTo>
                <a:lnTo>
                  <a:pt x="844" y="828"/>
                </a:lnTo>
                <a:lnTo>
                  <a:pt x="844" y="721"/>
                </a:lnTo>
              </a:path>
            </a:pathLst>
          </a:custGeom>
          <a:noFill/>
          <a:ln w="12700" cap="flat" cmpd="sng">
            <a:solidFill>
              <a:schemeClr val="tx1"/>
            </a:solidFill>
            <a:prstDash val="solid"/>
            <a:round/>
            <a:headEnd type="none" w="med" len="med"/>
            <a:tailEnd type="triangle" w="med" len="med"/>
          </a:ln>
          <a:effectLst/>
        </p:spPr>
        <p:txBody>
          <a:bodyPr>
            <a:prstTxWarp prst="textNoShape">
              <a:avLst/>
            </a:prstTxWarp>
          </a:bodyPr>
          <a:lstStyle/>
          <a:p>
            <a:endParaRPr lang="en-US"/>
          </a:p>
        </p:txBody>
      </p:sp>
      <p:sp>
        <p:nvSpPr>
          <p:cNvPr id="70" name="Text Box 68"/>
          <p:cNvSpPr txBox="1">
            <a:spLocks noChangeArrowheads="1"/>
          </p:cNvSpPr>
          <p:nvPr/>
        </p:nvSpPr>
        <p:spPr bwMode="auto">
          <a:xfrm>
            <a:off x="3634243" y="6337455"/>
            <a:ext cx="1081755" cy="247504"/>
          </a:xfrm>
          <a:prstGeom prst="rect">
            <a:avLst/>
          </a:prstGeom>
          <a:noFill/>
          <a:ln w="28575">
            <a:noFill/>
            <a:miter lim="800000"/>
            <a:headEnd/>
            <a:tailEnd/>
          </a:ln>
          <a:effectLst/>
        </p:spPr>
        <p:txBody>
          <a:bodyPr wrap="square">
            <a:prstTxWarp prst="textNoShape">
              <a:avLst/>
            </a:prstTxWarp>
            <a:spAutoFit/>
          </a:bodyPr>
          <a:lstStyle/>
          <a:p>
            <a:pPr algn="ctr" eaLnBrk="1" hangingPunct="1">
              <a:lnSpc>
                <a:spcPct val="90000"/>
              </a:lnSpc>
            </a:pPr>
            <a:r>
              <a:rPr lang="en-US" sz="1100" dirty="0" smtClean="0">
                <a:solidFill>
                  <a:srgbClr val="000000"/>
                </a:solidFill>
                <a:effectLst/>
                <a:latin typeface="Arial Narrow" charset="0"/>
              </a:rPr>
              <a:t>Other</a:t>
            </a:r>
            <a:r>
              <a:rPr lang="en-US" sz="1100" dirty="0" smtClean="0">
                <a:solidFill>
                  <a:srgbClr val="000000"/>
                </a:solidFill>
                <a:latin typeface="Arial Narrow" charset="0"/>
              </a:rPr>
              <a:t> </a:t>
            </a:r>
            <a:r>
              <a:rPr lang="en-US" sz="1100" dirty="0" smtClean="0">
                <a:solidFill>
                  <a:srgbClr val="000000"/>
                </a:solidFill>
                <a:effectLst/>
                <a:latin typeface="Arial Narrow" charset="0"/>
              </a:rPr>
              <a:t>memories</a:t>
            </a:r>
            <a:endParaRPr lang="en-US" sz="1100" dirty="0">
              <a:solidFill>
                <a:srgbClr val="000000"/>
              </a:solidFill>
              <a:effectLst/>
              <a:latin typeface="Arial Narrow" charset="0"/>
            </a:endParaRPr>
          </a:p>
        </p:txBody>
      </p:sp>
      <p:sp>
        <p:nvSpPr>
          <p:cNvPr id="73" name="Freeform 71"/>
          <p:cNvSpPr>
            <a:spLocks/>
          </p:cNvSpPr>
          <p:nvPr/>
        </p:nvSpPr>
        <p:spPr bwMode="auto">
          <a:xfrm>
            <a:off x="3895193" y="2209801"/>
            <a:ext cx="0" cy="4163940"/>
          </a:xfrm>
          <a:custGeom>
            <a:avLst/>
            <a:gdLst>
              <a:gd name="connsiteX0" fmla="*/ 0 w 0"/>
              <a:gd name="connsiteY0" fmla="*/ 0 h 680"/>
              <a:gd name="connsiteX1" fmla="*/ 0 w 0"/>
              <a:gd name="connsiteY1" fmla="*/ 680 h 680"/>
            </a:gdLst>
            <a:ahLst/>
            <a:cxnLst>
              <a:cxn ang="0">
                <a:pos x="connsiteX0" y="connsiteY0"/>
              </a:cxn>
              <a:cxn ang="0">
                <a:pos x="connsiteX1" y="connsiteY1"/>
              </a:cxn>
            </a:cxnLst>
            <a:rect l="l" t="t" r="r" b="b"/>
            <a:pathLst>
              <a:path h="680">
                <a:moveTo>
                  <a:pt x="0" y="0"/>
                </a:moveTo>
                <a:lnTo>
                  <a:pt x="0" y="680"/>
                </a:lnTo>
              </a:path>
            </a:pathLst>
          </a:custGeom>
          <a:noFill/>
          <a:ln w="12700" cap="flat" cmpd="sng">
            <a:solidFill>
              <a:schemeClr val="tx1"/>
            </a:solidFill>
            <a:prstDash val="solid"/>
            <a:round/>
            <a:headEnd type="none" w="med" len="med"/>
            <a:tailEnd type="triangle" w="med" len="med"/>
          </a:ln>
          <a:effectLst/>
        </p:spPr>
        <p:txBody>
          <a:bodyPr>
            <a:prstTxWarp prst="textNoShape">
              <a:avLst/>
            </a:prstTxWarp>
          </a:bodyPr>
          <a:lstStyle/>
          <a:p>
            <a:endParaRPr lang="en-US"/>
          </a:p>
        </p:txBody>
      </p:sp>
      <p:sp>
        <p:nvSpPr>
          <p:cNvPr id="83" name="Rounded Rectangle 82"/>
          <p:cNvSpPr/>
          <p:nvPr/>
        </p:nvSpPr>
        <p:spPr>
          <a:xfrm>
            <a:off x="6655680" y="5436805"/>
            <a:ext cx="1769829" cy="416075"/>
          </a:xfrm>
          <a:prstGeom prst="roundRect">
            <a:avLst>
              <a:gd name="adj" fmla="val 6790"/>
            </a:avLst>
          </a:prstGeom>
          <a:solidFill>
            <a:schemeClr val="tx2">
              <a:lumMod val="40000"/>
              <a:lumOff val="60000"/>
            </a:schemeClr>
          </a:solidFill>
          <a:ln>
            <a:noFill/>
          </a:ln>
          <a:effectLst>
            <a:outerShdw blurRad="40000" dist="23000" dir="108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latin typeface="Arial"/>
              </a:rPr>
              <a:t>Spare rows</a:t>
            </a:r>
          </a:p>
        </p:txBody>
      </p:sp>
      <p:sp>
        <p:nvSpPr>
          <p:cNvPr id="78" name="Rounded Rectangle 77"/>
          <p:cNvSpPr/>
          <p:nvPr/>
        </p:nvSpPr>
        <p:spPr>
          <a:xfrm>
            <a:off x="6636361" y="2653717"/>
            <a:ext cx="1769829" cy="2758970"/>
          </a:xfrm>
          <a:prstGeom prst="roundRect">
            <a:avLst>
              <a:gd name="adj" fmla="val 6790"/>
            </a:avLst>
          </a:prstGeom>
          <a:solidFill>
            <a:schemeClr val="tx2">
              <a:lumMod val="40000"/>
              <a:lumOff val="60000"/>
            </a:schemeClr>
          </a:solidFill>
          <a:ln>
            <a:noFill/>
          </a:ln>
          <a:effectLst>
            <a:outerShdw blurRad="40000" dist="23000" dir="288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600" kern="0" dirty="0" smtClean="0">
                <a:latin typeface="Arial"/>
              </a:rPr>
              <a:t>Memory</a:t>
            </a:r>
          </a:p>
        </p:txBody>
      </p:sp>
      <p:sp>
        <p:nvSpPr>
          <p:cNvPr id="84" name="Rounded Rectangle 83"/>
          <p:cNvSpPr/>
          <p:nvPr/>
        </p:nvSpPr>
        <p:spPr>
          <a:xfrm>
            <a:off x="8437947" y="2667714"/>
            <a:ext cx="376458" cy="2744973"/>
          </a:xfrm>
          <a:prstGeom prst="roundRect">
            <a:avLst>
              <a:gd name="adj" fmla="val 6790"/>
            </a:avLst>
          </a:prstGeom>
          <a:solidFill>
            <a:schemeClr val="tx2">
              <a:lumMod val="40000"/>
              <a:lumOff val="60000"/>
            </a:schemeClr>
          </a:solidFill>
          <a:ln>
            <a:noFill/>
          </a:ln>
          <a:effectLst>
            <a:outerShdw blurRad="40000" dist="23000" dir="156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600" kern="0" dirty="0" smtClean="0">
              <a:latin typeface="Arial"/>
            </a:endParaRPr>
          </a:p>
        </p:txBody>
      </p:sp>
      <p:sp>
        <p:nvSpPr>
          <p:cNvPr id="85" name="TextBox 84"/>
          <p:cNvSpPr txBox="1"/>
          <p:nvPr/>
        </p:nvSpPr>
        <p:spPr>
          <a:xfrm rot="5400000">
            <a:off x="8009886" y="3883165"/>
            <a:ext cx="1211089" cy="276999"/>
          </a:xfrm>
          <a:prstGeom prst="rect">
            <a:avLst/>
          </a:prstGeom>
          <a:noFill/>
        </p:spPr>
        <p:txBody>
          <a:bodyPr wrap="none" rtlCol="0">
            <a:spAutoFit/>
          </a:bodyPr>
          <a:lstStyle/>
          <a:p>
            <a:r>
              <a:rPr lang="en-US" sz="1200" dirty="0" smtClean="0"/>
              <a:t>Spare columns</a:t>
            </a:r>
            <a:endParaRPr lang="en-US" sz="1200" dirty="0"/>
          </a:p>
        </p:txBody>
      </p:sp>
      <p:sp>
        <p:nvSpPr>
          <p:cNvPr id="86" name="AutoShape 73"/>
          <p:cNvSpPr>
            <a:spLocks noChangeArrowheads="1"/>
          </p:cNvSpPr>
          <p:nvPr/>
        </p:nvSpPr>
        <p:spPr bwMode="auto">
          <a:xfrm>
            <a:off x="3671583" y="1238782"/>
            <a:ext cx="1054100" cy="1082675"/>
          </a:xfrm>
          <a:prstGeom prst="roundRect">
            <a:avLst>
              <a:gd name="adj" fmla="val 1101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400" kern="0" dirty="0" smtClean="0">
                <a:solidFill>
                  <a:srgbClr val="000000"/>
                </a:solidFill>
                <a:latin typeface="Arial"/>
              </a:rPr>
              <a:t>Fuse box controller</a:t>
            </a:r>
            <a:endParaRPr lang="en-US" sz="1400" kern="0" dirty="0">
              <a:solidFill>
                <a:srgbClr val="000000"/>
              </a:solidFill>
              <a:latin typeface="Arial"/>
            </a:endParaRPr>
          </a:p>
        </p:txBody>
      </p:sp>
      <p:sp>
        <p:nvSpPr>
          <p:cNvPr id="87" name="AutoShape 73"/>
          <p:cNvSpPr>
            <a:spLocks noChangeArrowheads="1"/>
          </p:cNvSpPr>
          <p:nvPr/>
        </p:nvSpPr>
        <p:spPr bwMode="auto">
          <a:xfrm>
            <a:off x="2316163" y="1238782"/>
            <a:ext cx="1054100" cy="517525"/>
          </a:xfrm>
          <a:prstGeom prst="roundRect">
            <a:avLst>
              <a:gd name="adj" fmla="val 1101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400" kern="0" dirty="0" smtClean="0">
                <a:solidFill>
                  <a:srgbClr val="000000"/>
                </a:solidFill>
                <a:latin typeface="Arial"/>
              </a:rPr>
              <a:t>Fuse pool</a:t>
            </a:r>
            <a:endParaRPr lang="en-US" sz="1400" kern="0" dirty="0">
              <a:solidFill>
                <a:srgbClr val="000000"/>
              </a:solidFill>
              <a:latin typeface="Arial"/>
            </a:endParaRPr>
          </a:p>
        </p:txBody>
      </p:sp>
      <p:sp>
        <p:nvSpPr>
          <p:cNvPr id="90" name="AutoShape 73"/>
          <p:cNvSpPr>
            <a:spLocks noChangeArrowheads="1"/>
          </p:cNvSpPr>
          <p:nvPr/>
        </p:nvSpPr>
        <p:spPr bwMode="auto">
          <a:xfrm rot="5400000" flipH="1">
            <a:off x="5477398" y="4423908"/>
            <a:ext cx="1479550"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Comparators</a:t>
            </a:r>
            <a:endParaRPr lang="en-US" sz="1200" kern="0" dirty="0">
              <a:solidFill>
                <a:srgbClr val="000000"/>
              </a:solidFill>
              <a:latin typeface="Arial"/>
            </a:endParaRPr>
          </a:p>
        </p:txBody>
      </p:sp>
      <p:sp>
        <p:nvSpPr>
          <p:cNvPr id="82" name="Text Box 12"/>
          <p:cNvSpPr txBox="1">
            <a:spLocks noChangeArrowheads="1"/>
          </p:cNvSpPr>
          <p:nvPr/>
        </p:nvSpPr>
        <p:spPr bwMode="auto">
          <a:xfrm>
            <a:off x="6636361" y="2773140"/>
            <a:ext cx="916329" cy="261610"/>
          </a:xfrm>
          <a:prstGeom prst="rect">
            <a:avLst/>
          </a:prstGeom>
          <a:noFill/>
          <a:ln w="9525">
            <a:noFill/>
            <a:miter lim="800000"/>
            <a:headEnd/>
            <a:tailEnd/>
          </a:ln>
          <a:effectLst/>
        </p:spPr>
        <p:txBody>
          <a:bodyPr wrap="square">
            <a:prstTxWarp prst="textNoShape">
              <a:avLst/>
            </a:prstTxWarp>
            <a:spAutoFit/>
          </a:bodyPr>
          <a:lstStyle/>
          <a:p>
            <a:pPr eaLnBrk="1" hangingPunct="1"/>
            <a:r>
              <a:rPr lang="en-US" sz="1100" b="1" dirty="0" smtClean="0">
                <a:latin typeface="Arial Narrow" charset="0"/>
              </a:rPr>
              <a:t>Repair port</a:t>
            </a:r>
            <a:endParaRPr lang="en-US" sz="1100" b="1" dirty="0">
              <a:effectLst/>
              <a:latin typeface="Arial Narrow" charset="0"/>
            </a:endParaRPr>
          </a:p>
        </p:txBody>
      </p:sp>
      <p:sp>
        <p:nvSpPr>
          <p:cNvPr id="97" name="AutoShape 73"/>
          <p:cNvSpPr>
            <a:spLocks noChangeArrowheads="1"/>
          </p:cNvSpPr>
          <p:nvPr/>
        </p:nvSpPr>
        <p:spPr bwMode="auto">
          <a:xfrm rot="5400000" flipH="1">
            <a:off x="3885939" y="3873227"/>
            <a:ext cx="1216026" cy="259827"/>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46800" anchor="ctr"/>
          <a:lstStyle/>
          <a:p>
            <a:pPr algn="ctr" defTabSz="914400" eaLnBrk="0" fontAlgn="auto" hangingPunct="0">
              <a:spcBef>
                <a:spcPts val="0"/>
              </a:spcBef>
              <a:spcAft>
                <a:spcPts val="0"/>
              </a:spcAft>
              <a:defRPr/>
            </a:pPr>
            <a:r>
              <a:rPr lang="en-US" sz="1000" kern="0" dirty="0" smtClean="0">
                <a:solidFill>
                  <a:srgbClr val="000000"/>
                </a:solidFill>
                <a:latin typeface="Arial"/>
                <a:cs typeface="Arial"/>
              </a:rPr>
              <a:t>BISR row</a:t>
            </a:r>
            <a:endParaRPr lang="en-US" sz="1000" kern="0" dirty="0">
              <a:solidFill>
                <a:srgbClr val="000000"/>
              </a:solidFill>
              <a:latin typeface="Arial"/>
              <a:cs typeface="Arial"/>
            </a:endParaRPr>
          </a:p>
        </p:txBody>
      </p:sp>
      <p:sp>
        <p:nvSpPr>
          <p:cNvPr id="100" name="Line 44"/>
          <p:cNvSpPr>
            <a:spLocks noChangeShapeType="1"/>
          </p:cNvSpPr>
          <p:nvPr/>
        </p:nvSpPr>
        <p:spPr bwMode="auto">
          <a:xfrm>
            <a:off x="1665062" y="2043800"/>
            <a:ext cx="2006521" cy="0"/>
          </a:xfrm>
          <a:prstGeom prst="line">
            <a:avLst/>
          </a:prstGeom>
          <a:noFill/>
          <a:ln w="38100">
            <a:solidFill>
              <a:schemeClr val="tx1"/>
            </a:solidFill>
            <a:round/>
            <a:headEnd/>
            <a:tailEnd type="triangle" w="med" len="med"/>
          </a:ln>
          <a:effectLst/>
        </p:spPr>
        <p:txBody>
          <a:bodyPr>
            <a:prstTxWarp prst="textNoShape">
              <a:avLst/>
            </a:prstTxWarp>
          </a:bodyPr>
          <a:lstStyle/>
          <a:p>
            <a:endParaRPr lang="en-US"/>
          </a:p>
        </p:txBody>
      </p:sp>
      <p:sp>
        <p:nvSpPr>
          <p:cNvPr id="101" name="Line 51"/>
          <p:cNvSpPr>
            <a:spLocks noChangeShapeType="1"/>
          </p:cNvSpPr>
          <p:nvPr/>
        </p:nvSpPr>
        <p:spPr bwMode="auto">
          <a:xfrm flipH="1">
            <a:off x="4623866" y="4100968"/>
            <a:ext cx="326117" cy="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102" name="Line 51"/>
          <p:cNvSpPr>
            <a:spLocks noChangeShapeType="1"/>
          </p:cNvSpPr>
          <p:nvPr/>
        </p:nvSpPr>
        <p:spPr bwMode="auto">
          <a:xfrm>
            <a:off x="4562736" y="5200650"/>
            <a:ext cx="326117" cy="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103" name="Line 51"/>
          <p:cNvSpPr>
            <a:spLocks noChangeShapeType="1"/>
          </p:cNvSpPr>
          <p:nvPr/>
        </p:nvSpPr>
        <p:spPr bwMode="auto">
          <a:xfrm flipH="1">
            <a:off x="4620952" y="5353050"/>
            <a:ext cx="326117" cy="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98" name="AutoShape 73"/>
          <p:cNvSpPr>
            <a:spLocks noChangeArrowheads="1"/>
          </p:cNvSpPr>
          <p:nvPr/>
        </p:nvSpPr>
        <p:spPr bwMode="auto">
          <a:xfrm rot="5400000" flipH="1">
            <a:off x="3883025" y="5127736"/>
            <a:ext cx="1216026" cy="259827"/>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46800" anchor="ctr"/>
          <a:lstStyle/>
          <a:p>
            <a:pPr algn="ctr" defTabSz="914400" eaLnBrk="0" fontAlgn="auto" hangingPunct="0">
              <a:spcBef>
                <a:spcPts val="0"/>
              </a:spcBef>
              <a:spcAft>
                <a:spcPts val="0"/>
              </a:spcAft>
              <a:defRPr/>
            </a:pPr>
            <a:r>
              <a:rPr lang="en-US" sz="1000" kern="0" dirty="0" smtClean="0">
                <a:solidFill>
                  <a:srgbClr val="000000"/>
                </a:solidFill>
                <a:latin typeface="Arial"/>
                <a:cs typeface="Arial"/>
              </a:rPr>
              <a:t>BISR column</a:t>
            </a:r>
            <a:endParaRPr lang="en-US" sz="1000" kern="0" dirty="0">
              <a:solidFill>
                <a:srgbClr val="000000"/>
              </a:solidFill>
              <a:latin typeface="Arial"/>
              <a:cs typeface="Arial"/>
            </a:endParaRPr>
          </a:p>
        </p:txBody>
      </p:sp>
      <p:sp>
        <p:nvSpPr>
          <p:cNvPr id="104" name="Freeform 39"/>
          <p:cNvSpPr>
            <a:spLocks/>
          </p:cNvSpPr>
          <p:nvPr/>
        </p:nvSpPr>
        <p:spPr bwMode="auto">
          <a:xfrm flipV="1">
            <a:off x="5174730" y="4899557"/>
            <a:ext cx="322778" cy="358775"/>
          </a:xfrm>
          <a:custGeom>
            <a:avLst/>
            <a:gdLst/>
            <a:ahLst/>
            <a:cxnLst>
              <a:cxn ang="0">
                <a:pos x="147" y="135"/>
              </a:cxn>
              <a:cxn ang="0">
                <a:pos x="75" y="135"/>
              </a:cxn>
              <a:cxn ang="0">
                <a:pos x="75" y="0"/>
              </a:cxn>
              <a:cxn ang="0">
                <a:pos x="0" y="0"/>
              </a:cxn>
            </a:cxnLst>
            <a:rect l="0" t="0" r="r" b="b"/>
            <a:pathLst>
              <a:path w="147" h="135">
                <a:moveTo>
                  <a:pt x="147" y="135"/>
                </a:moveTo>
                <a:lnTo>
                  <a:pt x="75" y="135"/>
                </a:lnTo>
                <a:lnTo>
                  <a:pt x="75" y="0"/>
                </a:lnTo>
                <a:lnTo>
                  <a:pt x="0" y="0"/>
                </a:lnTo>
              </a:path>
            </a:pathLst>
          </a:custGeom>
          <a:noFill/>
          <a:ln w="19050" cap="flat" cmpd="sng">
            <a:solidFill>
              <a:schemeClr val="tx1"/>
            </a:solidFill>
            <a:prstDash val="solid"/>
            <a:round/>
            <a:headEnd type="none" w="med" len="med"/>
            <a:tailEnd type="triangle" w="med" len="med"/>
          </a:ln>
          <a:effectLst/>
        </p:spPr>
        <p:txBody>
          <a:bodyPr>
            <a:prstTxWarp prst="textNoShape">
              <a:avLst/>
            </a:prstTxWarp>
          </a:bodyPr>
          <a:lstStyle/>
          <a:p>
            <a:endParaRPr lang="en-US"/>
          </a:p>
        </p:txBody>
      </p:sp>
      <p:sp>
        <p:nvSpPr>
          <p:cNvPr id="91" name="AutoShape 73"/>
          <p:cNvSpPr>
            <a:spLocks noChangeArrowheads="1"/>
          </p:cNvSpPr>
          <p:nvPr/>
        </p:nvSpPr>
        <p:spPr bwMode="auto">
          <a:xfrm rot="5400000" flipH="1">
            <a:off x="4897433" y="4423908"/>
            <a:ext cx="1479550"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46800" anchor="ctr"/>
          <a:lstStyle/>
          <a:p>
            <a:pPr algn="ctr" defTabSz="914400" eaLnBrk="0" fontAlgn="auto" hangingPunct="0">
              <a:spcBef>
                <a:spcPts val="0"/>
              </a:spcBef>
              <a:spcAft>
                <a:spcPts val="0"/>
              </a:spcAft>
              <a:defRPr/>
            </a:pPr>
            <a:r>
              <a:rPr lang="en-US" sz="1200" kern="0" dirty="0" smtClean="0">
                <a:solidFill>
                  <a:srgbClr val="000000"/>
                </a:solidFill>
                <a:latin typeface="Arial"/>
              </a:rPr>
              <a:t>BIRA</a:t>
            </a:r>
            <a:endParaRPr lang="en-US" sz="1200" kern="0" dirty="0">
              <a:solidFill>
                <a:srgbClr val="000000"/>
              </a:solidFill>
              <a:latin typeface="Arial"/>
            </a:endParaRPr>
          </a:p>
        </p:txBody>
      </p:sp>
      <p:sp>
        <p:nvSpPr>
          <p:cNvPr id="106" name="Line 51"/>
          <p:cNvSpPr>
            <a:spLocks noChangeShapeType="1"/>
          </p:cNvSpPr>
          <p:nvPr/>
        </p:nvSpPr>
        <p:spPr bwMode="auto">
          <a:xfrm flipH="1">
            <a:off x="1822296" y="3205168"/>
            <a:ext cx="651100" cy="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107" name="Line 51"/>
          <p:cNvSpPr>
            <a:spLocks noChangeShapeType="1"/>
          </p:cNvSpPr>
          <p:nvPr/>
        </p:nvSpPr>
        <p:spPr bwMode="auto">
          <a:xfrm>
            <a:off x="1817462" y="3846590"/>
            <a:ext cx="662359" cy="0"/>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99" name="AutoShape 73"/>
          <p:cNvSpPr>
            <a:spLocks noChangeArrowheads="1"/>
          </p:cNvSpPr>
          <p:nvPr/>
        </p:nvSpPr>
        <p:spPr bwMode="auto">
          <a:xfrm rot="5400000" flipH="1">
            <a:off x="127939" y="3127114"/>
            <a:ext cx="3046414"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46800" anchor="ctr"/>
          <a:lstStyle/>
          <a:p>
            <a:pPr algn="ctr" defTabSz="914400" eaLnBrk="0" fontAlgn="auto" hangingPunct="0">
              <a:spcBef>
                <a:spcPts val="0"/>
              </a:spcBef>
              <a:spcAft>
                <a:spcPts val="0"/>
              </a:spcAft>
              <a:defRPr/>
            </a:pPr>
            <a:r>
              <a:rPr lang="en-US" sz="1200" kern="0" dirty="0" smtClean="0">
                <a:solidFill>
                  <a:srgbClr val="000000"/>
                </a:solidFill>
                <a:latin typeface="Arial"/>
              </a:rPr>
              <a:t>TAP</a:t>
            </a:r>
            <a:endParaRPr lang="en-US" sz="1200" kern="0" dirty="0">
              <a:solidFill>
                <a:srgbClr val="000000"/>
              </a:solidFill>
              <a:latin typeface="Arial"/>
            </a:endParaRPr>
          </a:p>
        </p:txBody>
      </p:sp>
      <p:sp>
        <p:nvSpPr>
          <p:cNvPr id="108" name="Rectangle 107"/>
          <p:cNvSpPr/>
          <p:nvPr/>
        </p:nvSpPr>
        <p:spPr>
          <a:xfrm>
            <a:off x="4432619" y="2867025"/>
            <a:ext cx="117417" cy="9434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 name="Freeform 73"/>
          <p:cNvSpPr>
            <a:spLocks/>
          </p:cNvSpPr>
          <p:nvPr/>
        </p:nvSpPr>
        <p:spPr bwMode="auto">
          <a:xfrm>
            <a:off x="4092576" y="2916770"/>
            <a:ext cx="2538914" cy="241752"/>
          </a:xfrm>
          <a:custGeom>
            <a:avLst/>
            <a:gdLst/>
            <a:ahLst/>
            <a:cxnLst>
              <a:cxn ang="0">
                <a:pos x="0" y="192"/>
              </a:cxn>
              <a:cxn ang="0">
                <a:pos x="0" y="0"/>
              </a:cxn>
              <a:cxn ang="0">
                <a:pos x="1989" y="0"/>
              </a:cxn>
            </a:cxnLst>
            <a:rect l="0" t="0" r="r" b="b"/>
            <a:pathLst>
              <a:path w="1989" h="192">
                <a:moveTo>
                  <a:pt x="0" y="192"/>
                </a:moveTo>
                <a:lnTo>
                  <a:pt x="0" y="0"/>
                </a:lnTo>
                <a:lnTo>
                  <a:pt x="1989" y="0"/>
                </a:lnTo>
              </a:path>
            </a:pathLst>
          </a:custGeom>
          <a:noFill/>
          <a:ln w="28575" cap="flat" cmpd="sng">
            <a:solidFill>
              <a:schemeClr val="tx1"/>
            </a:solidFill>
            <a:prstDash val="solid"/>
            <a:round/>
            <a:headEnd type="none" w="med" len="med"/>
            <a:tailEnd type="triangle" w="med" len="med"/>
          </a:ln>
          <a:effectLst/>
        </p:spPr>
        <p:txBody>
          <a:bodyPr>
            <a:prstTxWarp prst="textNoShape">
              <a:avLst/>
            </a:prstTxWarp>
          </a:bodyPr>
          <a:lstStyle/>
          <a:p>
            <a:endParaRPr lang="en-US"/>
          </a:p>
        </p:txBody>
      </p:sp>
      <p:sp>
        <p:nvSpPr>
          <p:cNvPr id="109" name="Rectangle 108"/>
          <p:cNvSpPr/>
          <p:nvPr/>
        </p:nvSpPr>
        <p:spPr>
          <a:xfrm>
            <a:off x="4440238" y="3158522"/>
            <a:ext cx="117417" cy="9434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0" name="Rectangle 109"/>
          <p:cNvSpPr/>
          <p:nvPr/>
        </p:nvSpPr>
        <p:spPr>
          <a:xfrm>
            <a:off x="3836484" y="3163967"/>
            <a:ext cx="117417" cy="9434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Freeform 55"/>
          <p:cNvSpPr>
            <a:spLocks/>
          </p:cNvSpPr>
          <p:nvPr/>
        </p:nvSpPr>
        <p:spPr bwMode="auto">
          <a:xfrm>
            <a:off x="3436938" y="3205168"/>
            <a:ext cx="1593850" cy="1694389"/>
          </a:xfrm>
          <a:custGeom>
            <a:avLst/>
            <a:gdLst/>
            <a:ahLst/>
            <a:cxnLst>
              <a:cxn ang="0">
                <a:pos x="645" y="63"/>
              </a:cxn>
              <a:cxn ang="0">
                <a:pos x="645" y="0"/>
              </a:cxn>
              <a:cxn ang="0">
                <a:pos x="0" y="0"/>
              </a:cxn>
            </a:cxnLst>
            <a:rect l="0" t="0" r="r" b="b"/>
            <a:pathLst>
              <a:path w="645" h="63">
                <a:moveTo>
                  <a:pt x="645" y="63"/>
                </a:moveTo>
                <a:lnTo>
                  <a:pt x="645" y="0"/>
                </a:lnTo>
                <a:lnTo>
                  <a:pt x="0" y="0"/>
                </a:lnTo>
              </a:path>
            </a:pathLst>
          </a:custGeom>
          <a:noFill/>
          <a:ln w="12700" cap="flat" cmpd="sng">
            <a:solidFill>
              <a:schemeClr val="tx1"/>
            </a:solidFill>
            <a:prstDash val="solid"/>
            <a:round/>
            <a:headEnd type="none" w="med" len="med"/>
            <a:tailEnd type="triangle" w="med" len="med"/>
          </a:ln>
          <a:effectLst/>
        </p:spPr>
        <p:txBody>
          <a:bodyPr>
            <a:prstTxWarp prst="textNoShape">
              <a:avLst/>
            </a:prstTxWarp>
          </a:bodyPr>
          <a:lstStyle/>
          <a:p>
            <a:endParaRPr lang="en-US"/>
          </a:p>
        </p:txBody>
      </p:sp>
      <p:sp>
        <p:nvSpPr>
          <p:cNvPr id="95" name="AutoShape 73"/>
          <p:cNvSpPr>
            <a:spLocks noChangeArrowheads="1"/>
          </p:cNvSpPr>
          <p:nvPr/>
        </p:nvSpPr>
        <p:spPr bwMode="auto">
          <a:xfrm rot="5400000" flipH="1">
            <a:off x="4424103" y="3873228"/>
            <a:ext cx="1216026" cy="259827"/>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46800" anchor="ctr"/>
          <a:lstStyle/>
          <a:p>
            <a:pPr algn="ctr" defTabSz="914400" eaLnBrk="0" fontAlgn="auto" hangingPunct="0">
              <a:spcBef>
                <a:spcPts val="0"/>
              </a:spcBef>
              <a:spcAft>
                <a:spcPts val="0"/>
              </a:spcAft>
              <a:defRPr/>
            </a:pPr>
            <a:r>
              <a:rPr lang="en-US" sz="1000" kern="0" dirty="0" smtClean="0">
                <a:solidFill>
                  <a:srgbClr val="000000"/>
                </a:solidFill>
                <a:latin typeface="Arial"/>
                <a:cs typeface="Arial"/>
              </a:rPr>
              <a:t>Row fuse set</a:t>
            </a:r>
            <a:endParaRPr lang="en-US" sz="1000" kern="0" dirty="0">
              <a:solidFill>
                <a:srgbClr val="000000"/>
              </a:solidFill>
              <a:latin typeface="Arial"/>
              <a:cs typeface="Arial"/>
            </a:endParaRPr>
          </a:p>
        </p:txBody>
      </p:sp>
      <p:sp>
        <p:nvSpPr>
          <p:cNvPr id="94" name="AutoShape 73"/>
          <p:cNvSpPr>
            <a:spLocks noChangeArrowheads="1"/>
          </p:cNvSpPr>
          <p:nvPr/>
        </p:nvSpPr>
        <p:spPr bwMode="auto">
          <a:xfrm rot="5400000" flipH="1">
            <a:off x="4424102" y="5127737"/>
            <a:ext cx="1216026" cy="259827"/>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46800" anchor="ctr"/>
          <a:lstStyle/>
          <a:p>
            <a:pPr algn="ctr" defTabSz="914400" eaLnBrk="0" fontAlgn="auto" hangingPunct="0">
              <a:spcBef>
                <a:spcPts val="0"/>
              </a:spcBef>
              <a:spcAft>
                <a:spcPts val="0"/>
              </a:spcAft>
              <a:defRPr/>
            </a:pPr>
            <a:r>
              <a:rPr lang="en-US" sz="1000" kern="0" dirty="0" smtClean="0">
                <a:solidFill>
                  <a:srgbClr val="000000"/>
                </a:solidFill>
                <a:latin typeface="Arial"/>
                <a:cs typeface="Arial"/>
              </a:rPr>
              <a:t>Column fuse set</a:t>
            </a:r>
            <a:endParaRPr lang="en-US" sz="1000" kern="0" dirty="0">
              <a:solidFill>
                <a:srgbClr val="000000"/>
              </a:solidFill>
              <a:latin typeface="Arial"/>
              <a:cs typeface="Arial"/>
            </a:endParaRPr>
          </a:p>
        </p:txBody>
      </p: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dirty="0" smtClean="0"/>
              <a:t>Transparent tests</a:t>
            </a:r>
            <a:endParaRPr lang="en-US" dirty="0"/>
          </a:p>
        </p:txBody>
      </p:sp>
      <p:sp>
        <p:nvSpPr>
          <p:cNvPr id="78851" name="Rectangle 3"/>
          <p:cNvSpPr>
            <a:spLocks noGrp="1" noChangeArrowheads="1"/>
          </p:cNvSpPr>
          <p:nvPr>
            <p:ph type="body" idx="1"/>
          </p:nvPr>
        </p:nvSpPr>
        <p:spPr>
          <a:xfrm>
            <a:off x="681149" y="1619191"/>
            <a:ext cx="7920167" cy="4434475"/>
          </a:xfrm>
        </p:spPr>
        <p:txBody>
          <a:bodyPr/>
          <a:lstStyle/>
          <a:p>
            <a:r>
              <a:rPr lang="en-US" dirty="0" smtClean="0"/>
              <a:t>Performed in the mission mode</a:t>
            </a:r>
          </a:p>
          <a:p>
            <a:r>
              <a:rPr lang="en-US" dirty="0" smtClean="0"/>
              <a:t>The memory content is unaffected</a:t>
            </a:r>
          </a:p>
          <a:p>
            <a:r>
              <a:rPr lang="en-US" dirty="0" smtClean="0"/>
              <a:t>Rules to transform conventional tests into transparent ones</a:t>
            </a:r>
          </a:p>
          <a:p>
            <a:pPr lvl="1"/>
            <a:r>
              <a:rPr lang="en-US" dirty="0" smtClean="0"/>
              <a:t>discard the memory initialization phase</a:t>
            </a:r>
          </a:p>
          <a:p>
            <a:pPr lvl="1"/>
            <a:r>
              <a:rPr lang="en-US" dirty="0" smtClean="0"/>
              <a:t>read operations r0, r1 and write operations w0, w1 replaced with actions </a:t>
            </a:r>
            <a:r>
              <a:rPr lang="en-US" dirty="0" err="1" smtClean="0"/>
              <a:t>ra</a:t>
            </a:r>
            <a:r>
              <a:rPr lang="en-US" dirty="0" smtClean="0"/>
              <a:t>, </a:t>
            </a:r>
            <a:r>
              <a:rPr lang="en-US" dirty="0" err="1" smtClean="0"/>
              <a:t>ra</a:t>
            </a:r>
            <a:r>
              <a:rPr lang="en-US" dirty="0" smtClean="0"/>
              <a:t>’, </a:t>
            </a:r>
            <a:r>
              <a:rPr lang="en-US" dirty="0" err="1" smtClean="0"/>
              <a:t>wa</a:t>
            </a:r>
            <a:r>
              <a:rPr lang="en-US" dirty="0" smtClean="0"/>
              <a:t>, </a:t>
            </a:r>
            <a:r>
              <a:rPr lang="en-US" dirty="0" err="1" smtClean="0"/>
              <a:t>wa</a:t>
            </a:r>
            <a:r>
              <a:rPr lang="en-US" dirty="0" smtClean="0"/>
              <a:t>’, where a and a’ are the actual memory content and its inversion</a:t>
            </a:r>
          </a:p>
          <a:p>
            <a:pPr lvl="1"/>
            <a:r>
              <a:rPr lang="en-US" dirty="0" smtClean="0"/>
              <a:t>unique addressing scheme (if the original algorithm allows some flexibility)</a:t>
            </a:r>
          </a:p>
          <a:p>
            <a:pPr lvl="1"/>
            <a:r>
              <a:rPr lang="en-US" dirty="0" smtClean="0"/>
              <a:t>golden signature computation – remove all write operations from the original algorithm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US" dirty="0" smtClean="0"/>
              <a:t>Transparent tests</a:t>
            </a:r>
            <a:endParaRPr lang="en-US" dirty="0"/>
          </a:p>
        </p:txBody>
      </p:sp>
      <p:sp>
        <p:nvSpPr>
          <p:cNvPr id="79876" name="Text Box 4"/>
          <p:cNvSpPr txBox="1">
            <a:spLocks noChangeArrowheads="1"/>
          </p:cNvSpPr>
          <p:nvPr/>
        </p:nvSpPr>
        <p:spPr bwMode="auto">
          <a:xfrm>
            <a:off x="1345742" y="1464809"/>
            <a:ext cx="5472113" cy="461665"/>
          </a:xfrm>
          <a:prstGeom prst="rect">
            <a:avLst/>
          </a:prstGeom>
          <a:noFill/>
          <a:ln w="9525">
            <a:noFill/>
            <a:miter lim="800000"/>
            <a:headEnd/>
            <a:tailEnd/>
          </a:ln>
          <a:effectLst/>
        </p:spPr>
        <p:txBody>
          <a:bodyPr>
            <a:prstTxWarp prst="textNoShape">
              <a:avLst/>
            </a:prstTxWarp>
            <a:spAutoFit/>
          </a:bodyPr>
          <a:lstStyle/>
          <a:p>
            <a:r>
              <a:rPr lang="en-US" sz="2400" b="1" dirty="0" err="1">
                <a:solidFill>
                  <a:srgbClr val="000000"/>
                </a:solidFill>
                <a:sym typeface="Symbol" pitchFamily="-112" charset="2"/>
              </a:rPr>
              <a:t></a:t>
            </a:r>
            <a:r>
              <a:rPr lang="en-US" sz="2400" dirty="0">
                <a:solidFill>
                  <a:srgbClr val="000000"/>
                </a:solidFill>
                <a:sym typeface="Symbol" pitchFamily="-112" charset="2"/>
              </a:rPr>
              <a:t> (w0)</a:t>
            </a:r>
            <a:r>
              <a:rPr lang="pl-PL" sz="2400" dirty="0">
                <a:solidFill>
                  <a:srgbClr val="000000"/>
                </a:solidFill>
                <a:sym typeface="Symbol" pitchFamily="-112" charset="2"/>
              </a:rPr>
              <a:t>, </a:t>
            </a:r>
            <a:r>
              <a:rPr lang="en-US" sz="2400" b="1" dirty="0" err="1">
                <a:solidFill>
                  <a:srgbClr val="000000"/>
                </a:solidFill>
                <a:sym typeface="Symbol" pitchFamily="-112" charset="2"/>
              </a:rPr>
              <a:t></a:t>
            </a:r>
            <a:r>
              <a:rPr lang="en-US" sz="2400" dirty="0">
                <a:solidFill>
                  <a:srgbClr val="000000"/>
                </a:solidFill>
                <a:sym typeface="Symbol" pitchFamily="-112" charset="2"/>
              </a:rPr>
              <a:t> (</a:t>
            </a:r>
            <a:r>
              <a:rPr lang="en-US" sz="2400" dirty="0" err="1">
                <a:solidFill>
                  <a:srgbClr val="000000"/>
                </a:solidFill>
                <a:sym typeface="Symbol" pitchFamily="-112" charset="2"/>
              </a:rPr>
              <a:t>r</a:t>
            </a:r>
            <a:r>
              <a:rPr lang="pl-PL" sz="2400" dirty="0">
                <a:solidFill>
                  <a:srgbClr val="000000"/>
                </a:solidFill>
                <a:sym typeface="Symbol" pitchFamily="-112" charset="2"/>
              </a:rPr>
              <a:t>0</a:t>
            </a:r>
            <a:r>
              <a:rPr lang="en-US" sz="2400" dirty="0">
                <a:solidFill>
                  <a:srgbClr val="000000"/>
                </a:solidFill>
                <a:sym typeface="Symbol" pitchFamily="-112" charset="2"/>
              </a:rPr>
              <a:t>,</a:t>
            </a:r>
            <a:r>
              <a:rPr lang="en-US" sz="2400" dirty="0" err="1">
                <a:solidFill>
                  <a:srgbClr val="000000"/>
                </a:solidFill>
                <a:sym typeface="Symbol" pitchFamily="-112" charset="2"/>
              </a:rPr>
              <a:t>w</a:t>
            </a:r>
            <a:r>
              <a:rPr lang="pl-PL" sz="2400" dirty="0">
                <a:solidFill>
                  <a:srgbClr val="000000"/>
                </a:solidFill>
                <a:sym typeface="Symbol" pitchFamily="-112" charset="2"/>
              </a:rPr>
              <a:t>1</a:t>
            </a:r>
            <a:r>
              <a:rPr lang="en-US" sz="2400" dirty="0">
                <a:solidFill>
                  <a:srgbClr val="000000"/>
                </a:solidFill>
                <a:sym typeface="Symbol" pitchFamily="-112" charset="2"/>
              </a:rPr>
              <a:t>)</a:t>
            </a:r>
            <a:r>
              <a:rPr lang="pl-PL" sz="2400" dirty="0">
                <a:solidFill>
                  <a:srgbClr val="000000"/>
                </a:solidFill>
                <a:sym typeface="Symbol" pitchFamily="-112" charset="2"/>
              </a:rPr>
              <a:t>, </a:t>
            </a:r>
            <a:r>
              <a:rPr lang="en-US" sz="2400" b="1" dirty="0" err="1">
                <a:solidFill>
                  <a:srgbClr val="000000"/>
                </a:solidFill>
                <a:sym typeface="Symbol" pitchFamily="-112" charset="2"/>
              </a:rPr>
              <a:t></a:t>
            </a:r>
            <a:r>
              <a:rPr lang="pl-PL" sz="2400" dirty="0">
                <a:solidFill>
                  <a:srgbClr val="000000"/>
                </a:solidFill>
                <a:sym typeface="Symbol" pitchFamily="-112" charset="2"/>
              </a:rPr>
              <a:t> </a:t>
            </a:r>
            <a:r>
              <a:rPr lang="en-US" sz="2400" dirty="0">
                <a:solidFill>
                  <a:srgbClr val="000000"/>
                </a:solidFill>
                <a:sym typeface="Symbol" pitchFamily="-112" charset="2"/>
              </a:rPr>
              <a:t>(</a:t>
            </a:r>
            <a:r>
              <a:rPr lang="pl-PL" sz="2400" dirty="0">
                <a:solidFill>
                  <a:srgbClr val="000000"/>
                </a:solidFill>
                <a:sym typeface="Symbol" pitchFamily="-112" charset="2"/>
              </a:rPr>
              <a:t>r1,w0,r0</a:t>
            </a:r>
            <a:r>
              <a:rPr lang="en-US" sz="2400" dirty="0">
                <a:solidFill>
                  <a:srgbClr val="000000"/>
                </a:solidFill>
                <a:sym typeface="Symbol" pitchFamily="-112" charset="2"/>
              </a:rPr>
              <a:t>)</a:t>
            </a:r>
            <a:endParaRPr lang="en-GB" sz="2400" dirty="0">
              <a:solidFill>
                <a:srgbClr val="000000"/>
              </a:solidFill>
              <a:sym typeface="Symbol" pitchFamily="-112" charset="2"/>
            </a:endParaRPr>
          </a:p>
        </p:txBody>
      </p:sp>
      <p:sp>
        <p:nvSpPr>
          <p:cNvPr id="79877" name="Text Box 5"/>
          <p:cNvSpPr txBox="1">
            <a:spLocks noChangeArrowheads="1"/>
          </p:cNvSpPr>
          <p:nvPr/>
        </p:nvSpPr>
        <p:spPr bwMode="auto">
          <a:xfrm>
            <a:off x="1345742" y="2030335"/>
            <a:ext cx="4103688" cy="461665"/>
          </a:xfrm>
          <a:prstGeom prst="rect">
            <a:avLst/>
          </a:prstGeom>
          <a:noFill/>
          <a:ln w="9525">
            <a:noFill/>
            <a:miter lim="800000"/>
            <a:headEnd/>
            <a:tailEnd/>
          </a:ln>
          <a:effectLst/>
        </p:spPr>
        <p:txBody>
          <a:bodyPr>
            <a:prstTxWarp prst="textNoShape">
              <a:avLst/>
            </a:prstTxWarp>
            <a:spAutoFit/>
          </a:bodyPr>
          <a:lstStyle/>
          <a:p>
            <a:r>
              <a:rPr lang="en-US" sz="2400" b="1" dirty="0" err="1">
                <a:solidFill>
                  <a:srgbClr val="000000"/>
                </a:solidFill>
                <a:sym typeface="Symbol" pitchFamily="-112" charset="2"/>
              </a:rPr>
              <a:t></a:t>
            </a:r>
            <a:r>
              <a:rPr lang="en-US" sz="2400" dirty="0">
                <a:solidFill>
                  <a:srgbClr val="000000"/>
                </a:solidFill>
                <a:sym typeface="Symbol" pitchFamily="-112" charset="2"/>
              </a:rPr>
              <a:t> (</a:t>
            </a:r>
            <a:r>
              <a:rPr lang="en-US" sz="2400" dirty="0" err="1">
                <a:solidFill>
                  <a:srgbClr val="000000"/>
                </a:solidFill>
                <a:sym typeface="Symbol" pitchFamily="-112" charset="2"/>
              </a:rPr>
              <a:t>r</a:t>
            </a:r>
            <a:r>
              <a:rPr lang="pl-PL" sz="2400" dirty="0">
                <a:solidFill>
                  <a:srgbClr val="000000"/>
                </a:solidFill>
                <a:sym typeface="Symbol" pitchFamily="-112" charset="2"/>
              </a:rPr>
              <a:t>0</a:t>
            </a:r>
            <a:r>
              <a:rPr lang="en-US" sz="2400" dirty="0">
                <a:solidFill>
                  <a:srgbClr val="000000"/>
                </a:solidFill>
                <a:sym typeface="Symbol" pitchFamily="-112" charset="2"/>
              </a:rPr>
              <a:t>,</a:t>
            </a:r>
            <a:r>
              <a:rPr lang="en-US" sz="2400" dirty="0" err="1">
                <a:solidFill>
                  <a:srgbClr val="000000"/>
                </a:solidFill>
                <a:sym typeface="Symbol" pitchFamily="-112" charset="2"/>
              </a:rPr>
              <a:t>w</a:t>
            </a:r>
            <a:r>
              <a:rPr lang="pl-PL" sz="2400" dirty="0">
                <a:solidFill>
                  <a:srgbClr val="000000"/>
                </a:solidFill>
                <a:sym typeface="Symbol" pitchFamily="-112" charset="2"/>
              </a:rPr>
              <a:t>1</a:t>
            </a:r>
            <a:r>
              <a:rPr lang="en-US" sz="2400" dirty="0">
                <a:solidFill>
                  <a:srgbClr val="000000"/>
                </a:solidFill>
                <a:sym typeface="Symbol" pitchFamily="-112" charset="2"/>
              </a:rPr>
              <a:t>)</a:t>
            </a:r>
            <a:r>
              <a:rPr lang="pl-PL" sz="2400" dirty="0">
                <a:solidFill>
                  <a:srgbClr val="000000"/>
                </a:solidFill>
                <a:sym typeface="Symbol" pitchFamily="-112" charset="2"/>
              </a:rPr>
              <a:t>, </a:t>
            </a:r>
            <a:r>
              <a:rPr lang="en-US" sz="2400" b="1" dirty="0" err="1">
                <a:solidFill>
                  <a:srgbClr val="000000"/>
                </a:solidFill>
                <a:sym typeface="Symbol" pitchFamily="-112" charset="2"/>
              </a:rPr>
              <a:t></a:t>
            </a:r>
            <a:r>
              <a:rPr lang="pl-PL" sz="2400" dirty="0">
                <a:solidFill>
                  <a:srgbClr val="000000"/>
                </a:solidFill>
                <a:sym typeface="Symbol" pitchFamily="-112" charset="2"/>
              </a:rPr>
              <a:t> </a:t>
            </a:r>
            <a:r>
              <a:rPr lang="en-US" sz="2400" dirty="0">
                <a:solidFill>
                  <a:srgbClr val="000000"/>
                </a:solidFill>
                <a:sym typeface="Symbol" pitchFamily="-112" charset="2"/>
              </a:rPr>
              <a:t>(</a:t>
            </a:r>
            <a:r>
              <a:rPr lang="pl-PL" sz="2400" dirty="0">
                <a:solidFill>
                  <a:srgbClr val="000000"/>
                </a:solidFill>
                <a:sym typeface="Symbol" pitchFamily="-112" charset="2"/>
              </a:rPr>
              <a:t>r1,w0,r0</a:t>
            </a:r>
            <a:r>
              <a:rPr lang="en-US" sz="2400" dirty="0">
                <a:solidFill>
                  <a:srgbClr val="000000"/>
                </a:solidFill>
                <a:sym typeface="Symbol" pitchFamily="-112" charset="2"/>
              </a:rPr>
              <a:t>)</a:t>
            </a:r>
            <a:endParaRPr lang="en-GB" sz="2400" dirty="0">
              <a:solidFill>
                <a:srgbClr val="000000"/>
              </a:solidFill>
              <a:sym typeface="Symbol" pitchFamily="-112" charset="2"/>
            </a:endParaRPr>
          </a:p>
        </p:txBody>
      </p:sp>
      <p:sp>
        <p:nvSpPr>
          <p:cNvPr id="79878" name="Text Box 6"/>
          <p:cNvSpPr txBox="1">
            <a:spLocks noChangeArrowheads="1"/>
          </p:cNvSpPr>
          <p:nvPr/>
        </p:nvSpPr>
        <p:spPr bwMode="auto">
          <a:xfrm>
            <a:off x="1345742" y="2597448"/>
            <a:ext cx="4176713" cy="461665"/>
          </a:xfrm>
          <a:prstGeom prst="rect">
            <a:avLst/>
          </a:prstGeom>
          <a:noFill/>
          <a:ln w="9525">
            <a:noFill/>
            <a:miter lim="800000"/>
            <a:headEnd/>
            <a:tailEnd/>
          </a:ln>
          <a:effectLst/>
        </p:spPr>
        <p:txBody>
          <a:bodyPr>
            <a:prstTxWarp prst="textNoShape">
              <a:avLst/>
            </a:prstTxWarp>
            <a:spAutoFit/>
          </a:bodyPr>
          <a:lstStyle/>
          <a:p>
            <a:r>
              <a:rPr lang="en-US" sz="2400" b="1" dirty="0" err="1">
                <a:solidFill>
                  <a:srgbClr val="000000"/>
                </a:solidFill>
                <a:sym typeface="Symbol" pitchFamily="-112" charset="2"/>
              </a:rPr>
              <a:t></a:t>
            </a:r>
            <a:r>
              <a:rPr lang="en-US" sz="2400" dirty="0">
                <a:solidFill>
                  <a:srgbClr val="000000"/>
                </a:solidFill>
                <a:sym typeface="Symbol" pitchFamily="-112" charset="2"/>
              </a:rPr>
              <a:t> (</a:t>
            </a:r>
            <a:r>
              <a:rPr lang="en-US" sz="2400" dirty="0" err="1">
                <a:solidFill>
                  <a:srgbClr val="000000"/>
                </a:solidFill>
                <a:sym typeface="Symbol" pitchFamily="-112" charset="2"/>
              </a:rPr>
              <a:t>r</a:t>
            </a:r>
            <a:r>
              <a:rPr lang="pl-PL" sz="2400" dirty="0">
                <a:solidFill>
                  <a:srgbClr val="000000"/>
                </a:solidFill>
                <a:sym typeface="Symbol" pitchFamily="-112" charset="2"/>
              </a:rPr>
              <a:t>a</a:t>
            </a:r>
            <a:r>
              <a:rPr lang="en-US" sz="2400" dirty="0">
                <a:solidFill>
                  <a:srgbClr val="000000"/>
                </a:solidFill>
                <a:sym typeface="Symbol" pitchFamily="-112" charset="2"/>
              </a:rPr>
              <a:t>,</a:t>
            </a:r>
            <a:r>
              <a:rPr lang="en-US" sz="2400" dirty="0" err="1">
                <a:solidFill>
                  <a:srgbClr val="000000"/>
                </a:solidFill>
                <a:sym typeface="Symbol" pitchFamily="-112" charset="2"/>
              </a:rPr>
              <a:t>w</a:t>
            </a:r>
            <a:r>
              <a:rPr lang="pl-PL" sz="2400" dirty="0">
                <a:solidFill>
                  <a:srgbClr val="000000"/>
                </a:solidFill>
                <a:sym typeface="Symbol" pitchFamily="-112" charset="2"/>
              </a:rPr>
              <a:t>a’</a:t>
            </a:r>
            <a:r>
              <a:rPr lang="en-US" sz="2400" dirty="0">
                <a:solidFill>
                  <a:srgbClr val="000000"/>
                </a:solidFill>
                <a:sym typeface="Symbol" pitchFamily="-112" charset="2"/>
              </a:rPr>
              <a:t>)</a:t>
            </a:r>
            <a:r>
              <a:rPr lang="pl-PL" sz="2400" dirty="0">
                <a:solidFill>
                  <a:srgbClr val="000000"/>
                </a:solidFill>
                <a:sym typeface="Symbol" pitchFamily="-112" charset="2"/>
              </a:rPr>
              <a:t>, </a:t>
            </a:r>
            <a:r>
              <a:rPr lang="en-US" sz="2400" b="1" dirty="0" err="1">
                <a:solidFill>
                  <a:srgbClr val="000000"/>
                </a:solidFill>
                <a:sym typeface="Symbol" pitchFamily="-112" charset="2"/>
              </a:rPr>
              <a:t></a:t>
            </a:r>
            <a:r>
              <a:rPr lang="pl-PL" sz="2400" dirty="0">
                <a:solidFill>
                  <a:srgbClr val="000000"/>
                </a:solidFill>
                <a:sym typeface="Symbol" pitchFamily="-112" charset="2"/>
              </a:rPr>
              <a:t> </a:t>
            </a:r>
            <a:r>
              <a:rPr lang="en-US" sz="2400" dirty="0">
                <a:solidFill>
                  <a:srgbClr val="000000"/>
                </a:solidFill>
                <a:sym typeface="Symbol" pitchFamily="-112" charset="2"/>
              </a:rPr>
              <a:t>(</a:t>
            </a:r>
            <a:r>
              <a:rPr sz="2400" noProof="1">
                <a:solidFill>
                  <a:srgbClr val="000000"/>
                </a:solidFill>
                <a:sym typeface="Symbol" pitchFamily="-112" charset="2"/>
              </a:rPr>
              <a:t>ra’,wa,ra</a:t>
            </a:r>
            <a:r>
              <a:rPr lang="en-US" sz="2400" dirty="0">
                <a:solidFill>
                  <a:srgbClr val="000000"/>
                </a:solidFill>
                <a:sym typeface="Symbol" pitchFamily="-112" charset="2"/>
              </a:rPr>
              <a:t>)</a:t>
            </a:r>
            <a:endParaRPr lang="en-GB" sz="2400" dirty="0">
              <a:solidFill>
                <a:srgbClr val="000000"/>
              </a:solidFill>
              <a:sym typeface="Symbol" pitchFamily="-112" charset="2"/>
            </a:endParaRPr>
          </a:p>
        </p:txBody>
      </p:sp>
      <p:sp>
        <p:nvSpPr>
          <p:cNvPr id="79879" name="Text Box 7"/>
          <p:cNvSpPr txBox="1">
            <a:spLocks noChangeArrowheads="1"/>
          </p:cNvSpPr>
          <p:nvPr/>
        </p:nvSpPr>
        <p:spPr bwMode="auto">
          <a:xfrm>
            <a:off x="1345742" y="3150762"/>
            <a:ext cx="5472113" cy="461665"/>
          </a:xfrm>
          <a:prstGeom prst="rect">
            <a:avLst/>
          </a:prstGeom>
          <a:noFill/>
          <a:ln w="9525">
            <a:noFill/>
            <a:miter lim="800000"/>
            <a:headEnd/>
            <a:tailEnd/>
          </a:ln>
          <a:effectLst/>
        </p:spPr>
        <p:txBody>
          <a:bodyPr>
            <a:prstTxWarp prst="textNoShape">
              <a:avLst/>
            </a:prstTxWarp>
            <a:spAutoFit/>
          </a:bodyPr>
          <a:lstStyle/>
          <a:p>
            <a:r>
              <a:rPr sz="2400" b="1" noProof="1">
                <a:solidFill>
                  <a:srgbClr val="FF0000"/>
                </a:solidFill>
                <a:sym typeface="Symbol" pitchFamily="-112" charset="2"/>
              </a:rPr>
              <a:t></a:t>
            </a:r>
            <a:r>
              <a:rPr sz="2400" noProof="1">
                <a:solidFill>
                  <a:srgbClr val="FF0000"/>
                </a:solidFill>
                <a:sym typeface="Symbol" pitchFamily="-112" charset="2"/>
              </a:rPr>
              <a:t> (ra), </a:t>
            </a:r>
            <a:r>
              <a:rPr sz="2400" b="1" noProof="1">
                <a:solidFill>
                  <a:srgbClr val="FF0000"/>
                </a:solidFill>
                <a:sym typeface="Symbol" pitchFamily="-112" charset="2"/>
              </a:rPr>
              <a:t></a:t>
            </a:r>
            <a:r>
              <a:rPr sz="2400" noProof="1">
                <a:solidFill>
                  <a:srgbClr val="FF0000"/>
                </a:solidFill>
                <a:sym typeface="Symbol" pitchFamily="-112" charset="2"/>
              </a:rPr>
              <a:t> (ra’,ra)</a:t>
            </a:r>
          </a:p>
        </p:txBody>
      </p:sp>
      <p:sp>
        <p:nvSpPr>
          <p:cNvPr id="79881" name="Text Box 9"/>
          <p:cNvSpPr txBox="1">
            <a:spLocks noChangeArrowheads="1"/>
          </p:cNvSpPr>
          <p:nvPr/>
        </p:nvSpPr>
        <p:spPr bwMode="auto">
          <a:xfrm>
            <a:off x="5529263" y="1532462"/>
            <a:ext cx="2374080" cy="369332"/>
          </a:xfrm>
          <a:prstGeom prst="rect">
            <a:avLst/>
          </a:prstGeom>
          <a:noFill/>
          <a:ln w="9525">
            <a:noFill/>
            <a:miter lim="800000"/>
            <a:headEnd/>
            <a:tailEnd/>
          </a:ln>
          <a:effectLst/>
        </p:spPr>
        <p:txBody>
          <a:bodyPr wrap="none">
            <a:prstTxWarp prst="textNoShape">
              <a:avLst/>
            </a:prstTxWarp>
            <a:spAutoFit/>
          </a:bodyPr>
          <a:lstStyle/>
          <a:p>
            <a:r>
              <a:rPr lang="en-US" dirty="0" smtClean="0"/>
              <a:t>Original MATS++ test</a:t>
            </a:r>
            <a:endParaRPr lang="en-US" dirty="0"/>
          </a:p>
        </p:txBody>
      </p:sp>
      <p:sp>
        <p:nvSpPr>
          <p:cNvPr id="79882" name="Text Box 10"/>
          <p:cNvSpPr txBox="1">
            <a:spLocks noChangeArrowheads="1"/>
          </p:cNvSpPr>
          <p:nvPr/>
        </p:nvSpPr>
        <p:spPr bwMode="auto">
          <a:xfrm>
            <a:off x="5529263" y="2101163"/>
            <a:ext cx="2660930" cy="369332"/>
          </a:xfrm>
          <a:prstGeom prst="rect">
            <a:avLst/>
          </a:prstGeom>
          <a:noFill/>
          <a:ln w="9525">
            <a:noFill/>
            <a:miter lim="800000"/>
            <a:headEnd/>
            <a:tailEnd/>
          </a:ln>
          <a:effectLst/>
        </p:spPr>
        <p:txBody>
          <a:bodyPr wrap="none">
            <a:prstTxWarp prst="textNoShape">
              <a:avLst/>
            </a:prstTxWarp>
            <a:spAutoFit/>
          </a:bodyPr>
          <a:lstStyle/>
          <a:p>
            <a:r>
              <a:rPr lang="en-US" dirty="0" smtClean="0"/>
              <a:t>Test with no initialization</a:t>
            </a:r>
            <a:endParaRPr lang="en-US" dirty="0"/>
          </a:p>
        </p:txBody>
      </p:sp>
      <p:sp>
        <p:nvSpPr>
          <p:cNvPr id="79883" name="Text Box 11"/>
          <p:cNvSpPr txBox="1">
            <a:spLocks noChangeArrowheads="1"/>
          </p:cNvSpPr>
          <p:nvPr/>
        </p:nvSpPr>
        <p:spPr bwMode="auto">
          <a:xfrm>
            <a:off x="5529263" y="2644343"/>
            <a:ext cx="3571861" cy="369332"/>
          </a:xfrm>
          <a:prstGeom prst="rect">
            <a:avLst/>
          </a:prstGeom>
          <a:noFill/>
          <a:ln w="9525">
            <a:noFill/>
            <a:miter lim="800000"/>
            <a:headEnd/>
            <a:tailEnd/>
          </a:ln>
          <a:effectLst/>
        </p:spPr>
        <p:txBody>
          <a:bodyPr wrap="none">
            <a:prstTxWarp prst="textNoShape">
              <a:avLst/>
            </a:prstTxWarp>
            <a:spAutoFit/>
          </a:bodyPr>
          <a:lstStyle/>
          <a:p>
            <a:r>
              <a:rPr lang="en-US" dirty="0" smtClean="0"/>
              <a:t>Test transformed into transparent</a:t>
            </a:r>
            <a:endParaRPr lang="en-US" dirty="0"/>
          </a:p>
        </p:txBody>
      </p:sp>
      <p:sp>
        <p:nvSpPr>
          <p:cNvPr id="79884" name="Text Box 12"/>
          <p:cNvSpPr txBox="1">
            <a:spLocks noChangeArrowheads="1"/>
          </p:cNvSpPr>
          <p:nvPr/>
        </p:nvSpPr>
        <p:spPr bwMode="auto">
          <a:xfrm>
            <a:off x="5529263" y="3182392"/>
            <a:ext cx="2763835" cy="369332"/>
          </a:xfrm>
          <a:prstGeom prst="rect">
            <a:avLst/>
          </a:prstGeom>
          <a:noFill/>
          <a:ln w="9525">
            <a:noFill/>
            <a:miter lim="800000"/>
            <a:headEnd/>
            <a:tailEnd/>
          </a:ln>
          <a:effectLst/>
        </p:spPr>
        <p:txBody>
          <a:bodyPr wrap="none">
            <a:prstTxWarp prst="textNoShape">
              <a:avLst/>
            </a:prstTxWarp>
            <a:spAutoFit/>
          </a:bodyPr>
          <a:lstStyle/>
          <a:p>
            <a:r>
              <a:rPr lang="en-US" dirty="0" smtClean="0"/>
              <a:t>Computation of signature</a:t>
            </a:r>
            <a:endParaRPr lang="en-US" dirty="0"/>
          </a:p>
        </p:txBody>
      </p:sp>
      <p:sp>
        <p:nvSpPr>
          <p:cNvPr id="79885" name="Text Box 13"/>
          <p:cNvSpPr txBox="1">
            <a:spLocks noChangeArrowheads="1"/>
          </p:cNvSpPr>
          <p:nvPr/>
        </p:nvSpPr>
        <p:spPr bwMode="auto">
          <a:xfrm>
            <a:off x="672248" y="3890658"/>
            <a:ext cx="7921625" cy="2086725"/>
          </a:xfrm>
          <a:prstGeom prst="rect">
            <a:avLst/>
          </a:prstGeom>
          <a:noFill/>
          <a:ln w="9525">
            <a:noFill/>
            <a:miter lim="800000"/>
            <a:headEnd/>
            <a:tailEnd/>
          </a:ln>
          <a:effectLst/>
        </p:spPr>
        <p:txBody>
          <a:bodyPr>
            <a:prstTxWarp prst="textNoShape">
              <a:avLst/>
            </a:prstTxWarp>
            <a:spAutoFit/>
          </a:bodyPr>
          <a:lstStyle/>
          <a:p>
            <a:pPr marL="342900" indent="-342900" eaLnBrk="0" hangingPunct="0">
              <a:spcBef>
                <a:spcPct val="20000"/>
              </a:spcBef>
              <a:buSzPct val="80000"/>
              <a:buFont typeface="Arial" charset="0"/>
              <a:buChar char="•"/>
            </a:pPr>
            <a:r>
              <a:rPr lang="en-US" sz="2400" dirty="0" smtClean="0">
                <a:latin typeface="Arial"/>
                <a:cs typeface="Arial"/>
              </a:rPr>
              <a:t>Test begins with computation of golden signature</a:t>
            </a:r>
          </a:p>
          <a:p>
            <a:pPr marL="342900" indent="-342900" eaLnBrk="0" hangingPunct="0">
              <a:spcBef>
                <a:spcPct val="20000"/>
              </a:spcBef>
              <a:buSzPct val="80000"/>
              <a:buFont typeface="Arial" charset="0"/>
              <a:buChar char="•"/>
            </a:pPr>
            <a:r>
              <a:rPr lang="en-US" sz="2400" dirty="0" smtClean="0">
                <a:latin typeface="Arial"/>
                <a:cs typeface="Arial"/>
              </a:rPr>
              <a:t>During actual read operations a signature is determined</a:t>
            </a:r>
          </a:p>
          <a:p>
            <a:pPr marL="342900" indent="-342900" eaLnBrk="0" hangingPunct="0">
              <a:spcBef>
                <a:spcPct val="20000"/>
              </a:spcBef>
              <a:buSzPct val="80000"/>
              <a:buFont typeface="Arial" charset="0"/>
              <a:buChar char="•"/>
            </a:pPr>
            <a:r>
              <a:rPr lang="en-US" sz="2400" dirty="0" smtClean="0">
                <a:latin typeface="Arial"/>
                <a:cs typeface="Arial"/>
              </a:rPr>
              <a:t>This signature is compared at the end of the test with the golden signature</a:t>
            </a:r>
            <a:endParaRPr lang="en-US" sz="2400" dirty="0">
              <a:latin typeface="Arial"/>
              <a:cs typeface="Aria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Oval 2"/>
          <p:cNvSpPr>
            <a:spLocks noChangeArrowheads="1"/>
          </p:cNvSpPr>
          <p:nvPr/>
        </p:nvSpPr>
        <p:spPr bwMode="auto">
          <a:xfrm>
            <a:off x="6527800" y="3441700"/>
            <a:ext cx="1016000" cy="1016000"/>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prstTxWarp prst="textNoShape">
              <a:avLst/>
            </a:prstTxWarp>
          </a:bodyPr>
          <a:lstStyle/>
          <a:p>
            <a:endParaRPr lang="en-US"/>
          </a:p>
        </p:txBody>
      </p:sp>
      <p:sp>
        <p:nvSpPr>
          <p:cNvPr id="39939" name="Oval 3"/>
          <p:cNvSpPr>
            <a:spLocks noChangeArrowheads="1"/>
          </p:cNvSpPr>
          <p:nvPr/>
        </p:nvSpPr>
        <p:spPr bwMode="auto">
          <a:xfrm>
            <a:off x="1981200" y="3187700"/>
            <a:ext cx="1016000" cy="1016000"/>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prstTxWarp prst="textNoShape">
              <a:avLst/>
            </a:prstTxWarp>
          </a:bodyPr>
          <a:lstStyle/>
          <a:p>
            <a:endParaRPr lang="en-US"/>
          </a:p>
        </p:txBody>
      </p:sp>
      <p:sp>
        <p:nvSpPr>
          <p:cNvPr id="39940" name="Oval 4"/>
          <p:cNvSpPr>
            <a:spLocks noChangeArrowheads="1"/>
          </p:cNvSpPr>
          <p:nvPr/>
        </p:nvSpPr>
        <p:spPr bwMode="auto">
          <a:xfrm>
            <a:off x="5384800" y="4343400"/>
            <a:ext cx="1016000" cy="1016000"/>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prstTxWarp prst="textNoShape">
              <a:avLst/>
            </a:prstTxWarp>
          </a:bodyPr>
          <a:lstStyle/>
          <a:p>
            <a:endParaRPr lang="en-US"/>
          </a:p>
        </p:txBody>
      </p:sp>
      <p:sp>
        <p:nvSpPr>
          <p:cNvPr id="39941" name="Oval 5"/>
          <p:cNvSpPr>
            <a:spLocks noChangeArrowheads="1"/>
          </p:cNvSpPr>
          <p:nvPr/>
        </p:nvSpPr>
        <p:spPr bwMode="auto">
          <a:xfrm>
            <a:off x="3111500" y="4318000"/>
            <a:ext cx="1016000" cy="1016000"/>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prstTxWarp prst="textNoShape">
              <a:avLst/>
            </a:prstTxWarp>
          </a:bodyPr>
          <a:lstStyle/>
          <a:p>
            <a:endParaRPr lang="en-US"/>
          </a:p>
        </p:txBody>
      </p:sp>
      <p:sp>
        <p:nvSpPr>
          <p:cNvPr id="39942" name="Oval 6"/>
          <p:cNvSpPr>
            <a:spLocks noChangeArrowheads="1"/>
          </p:cNvSpPr>
          <p:nvPr/>
        </p:nvSpPr>
        <p:spPr bwMode="auto">
          <a:xfrm>
            <a:off x="5384800" y="2108200"/>
            <a:ext cx="1016000" cy="1016000"/>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prstTxWarp prst="textNoShape">
              <a:avLst/>
            </a:prstTxWarp>
          </a:bodyPr>
          <a:lstStyle/>
          <a:p>
            <a:endParaRPr lang="en-US"/>
          </a:p>
        </p:txBody>
      </p:sp>
      <p:sp>
        <p:nvSpPr>
          <p:cNvPr id="39943" name="Oval 7"/>
          <p:cNvSpPr>
            <a:spLocks noChangeArrowheads="1"/>
          </p:cNvSpPr>
          <p:nvPr/>
        </p:nvSpPr>
        <p:spPr bwMode="auto">
          <a:xfrm>
            <a:off x="3111500" y="2108200"/>
            <a:ext cx="1016000" cy="1016000"/>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prstTxWarp prst="textNoShape">
              <a:avLst/>
            </a:prstTxWarp>
          </a:bodyPr>
          <a:lstStyle/>
          <a:p>
            <a:endParaRPr lang="en-US"/>
          </a:p>
        </p:txBody>
      </p:sp>
      <p:sp>
        <p:nvSpPr>
          <p:cNvPr id="39944" name="Freeform 8"/>
          <p:cNvSpPr>
            <a:spLocks/>
          </p:cNvSpPr>
          <p:nvPr/>
        </p:nvSpPr>
        <p:spPr bwMode="auto">
          <a:xfrm flipH="1">
            <a:off x="3865563" y="2605088"/>
            <a:ext cx="400050" cy="2209800"/>
          </a:xfrm>
          <a:custGeom>
            <a:avLst/>
            <a:gdLst/>
            <a:ahLst/>
            <a:cxnLst>
              <a:cxn ang="0">
                <a:pos x="216" y="0"/>
              </a:cxn>
              <a:cxn ang="0">
                <a:pos x="0" y="0"/>
              </a:cxn>
              <a:cxn ang="0">
                <a:pos x="0" y="1392"/>
              </a:cxn>
              <a:cxn ang="0">
                <a:pos x="252" y="1392"/>
              </a:cxn>
            </a:cxnLst>
            <a:rect l="0" t="0" r="r" b="b"/>
            <a:pathLst>
              <a:path w="252" h="1392">
                <a:moveTo>
                  <a:pt x="216" y="0"/>
                </a:moveTo>
                <a:lnTo>
                  <a:pt x="0" y="0"/>
                </a:lnTo>
                <a:lnTo>
                  <a:pt x="0" y="1392"/>
                </a:lnTo>
                <a:lnTo>
                  <a:pt x="252" y="1392"/>
                </a:lnTo>
              </a:path>
            </a:pathLst>
          </a:custGeom>
          <a:noFill/>
          <a:ln w="28575" cap="flat" cmpd="sng">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9945" name="Freeform 9"/>
          <p:cNvSpPr>
            <a:spLocks/>
          </p:cNvSpPr>
          <p:nvPr/>
        </p:nvSpPr>
        <p:spPr bwMode="auto">
          <a:xfrm>
            <a:off x="5238750" y="2605088"/>
            <a:ext cx="400050" cy="2209800"/>
          </a:xfrm>
          <a:custGeom>
            <a:avLst/>
            <a:gdLst/>
            <a:ahLst/>
            <a:cxnLst>
              <a:cxn ang="0">
                <a:pos x="216" y="0"/>
              </a:cxn>
              <a:cxn ang="0">
                <a:pos x="0" y="0"/>
              </a:cxn>
              <a:cxn ang="0">
                <a:pos x="0" y="1392"/>
              </a:cxn>
              <a:cxn ang="0">
                <a:pos x="252" y="1392"/>
              </a:cxn>
            </a:cxnLst>
            <a:rect l="0" t="0" r="r" b="b"/>
            <a:pathLst>
              <a:path w="252" h="1392">
                <a:moveTo>
                  <a:pt x="216" y="0"/>
                </a:moveTo>
                <a:lnTo>
                  <a:pt x="0" y="0"/>
                </a:lnTo>
                <a:lnTo>
                  <a:pt x="0" y="1392"/>
                </a:lnTo>
                <a:lnTo>
                  <a:pt x="252" y="1392"/>
                </a:lnTo>
              </a:path>
            </a:pathLst>
          </a:custGeom>
          <a:noFill/>
          <a:ln w="28575" cap="flat" cmpd="sng">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9946" name="Rectangle 10"/>
          <p:cNvSpPr>
            <a:spLocks noGrp="1" noChangeArrowheads="1"/>
          </p:cNvSpPr>
          <p:nvPr>
            <p:ph type="title"/>
          </p:nvPr>
        </p:nvSpPr>
        <p:spPr/>
        <p:txBody>
          <a:bodyPr/>
          <a:lstStyle/>
          <a:p>
            <a:r>
              <a:rPr lang="en-US" dirty="0" smtClean="0"/>
              <a:t>SRAM cell structure</a:t>
            </a:r>
            <a:endParaRPr lang="en-US" dirty="0"/>
          </a:p>
        </p:txBody>
      </p:sp>
      <p:sp>
        <p:nvSpPr>
          <p:cNvPr id="39947" name="Freeform 11"/>
          <p:cNvSpPr>
            <a:spLocks/>
          </p:cNvSpPr>
          <p:nvPr/>
        </p:nvSpPr>
        <p:spPr bwMode="auto">
          <a:xfrm>
            <a:off x="1443038" y="3482975"/>
            <a:ext cx="2066925" cy="266700"/>
          </a:xfrm>
          <a:custGeom>
            <a:avLst/>
            <a:gdLst/>
            <a:ahLst/>
            <a:cxnLst>
              <a:cxn ang="0">
                <a:pos x="0" y="2"/>
              </a:cxn>
              <a:cxn ang="0">
                <a:pos x="477" y="0"/>
              </a:cxn>
              <a:cxn ang="0">
                <a:pos x="477" y="168"/>
              </a:cxn>
              <a:cxn ang="0">
                <a:pos x="844" y="168"/>
              </a:cxn>
              <a:cxn ang="0">
                <a:pos x="844" y="8"/>
              </a:cxn>
              <a:cxn ang="0">
                <a:pos x="1302" y="8"/>
              </a:cxn>
            </a:cxnLst>
            <a:rect l="0" t="0" r="r" b="b"/>
            <a:pathLst>
              <a:path w="1302" h="168">
                <a:moveTo>
                  <a:pt x="0" y="2"/>
                </a:moveTo>
                <a:lnTo>
                  <a:pt x="477" y="0"/>
                </a:lnTo>
                <a:lnTo>
                  <a:pt x="477" y="168"/>
                </a:lnTo>
                <a:lnTo>
                  <a:pt x="844" y="168"/>
                </a:lnTo>
                <a:lnTo>
                  <a:pt x="844" y="8"/>
                </a:lnTo>
                <a:lnTo>
                  <a:pt x="1302" y="8"/>
                </a:lnTo>
              </a:path>
            </a:pathLst>
          </a:custGeom>
          <a:noFill/>
          <a:ln w="28575" cap="flat" cmpd="sng">
            <a:solidFill>
              <a:schemeClr val="tx1"/>
            </a:solidFill>
            <a:prstDash val="solid"/>
            <a:round/>
            <a:headEnd type="oval" w="med" len="med"/>
            <a:tailEnd type="oval" w="med" len="med"/>
          </a:ln>
          <a:effectLst/>
        </p:spPr>
        <p:txBody>
          <a:bodyPr wrap="none" anchor="ctr">
            <a:prstTxWarp prst="textNoShape">
              <a:avLst/>
            </a:prstTxWarp>
          </a:bodyPr>
          <a:lstStyle/>
          <a:p>
            <a:endParaRPr lang="en-US"/>
          </a:p>
        </p:txBody>
      </p:sp>
      <p:sp>
        <p:nvSpPr>
          <p:cNvPr id="39948" name="Line 12"/>
          <p:cNvSpPr>
            <a:spLocks noChangeShapeType="1"/>
          </p:cNvSpPr>
          <p:nvPr/>
        </p:nvSpPr>
        <p:spPr bwMode="auto">
          <a:xfrm>
            <a:off x="2198688" y="3840163"/>
            <a:ext cx="59055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9949" name="Line 13"/>
          <p:cNvSpPr>
            <a:spLocks noChangeShapeType="1"/>
          </p:cNvSpPr>
          <p:nvPr/>
        </p:nvSpPr>
        <p:spPr bwMode="auto">
          <a:xfrm>
            <a:off x="2493963" y="3841750"/>
            <a:ext cx="0" cy="733425"/>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9950" name="Freeform 14"/>
          <p:cNvSpPr>
            <a:spLocks/>
          </p:cNvSpPr>
          <p:nvPr/>
        </p:nvSpPr>
        <p:spPr bwMode="auto">
          <a:xfrm>
            <a:off x="6010275" y="3735388"/>
            <a:ext cx="2095500" cy="268287"/>
          </a:xfrm>
          <a:custGeom>
            <a:avLst/>
            <a:gdLst/>
            <a:ahLst/>
            <a:cxnLst>
              <a:cxn ang="0">
                <a:pos x="0" y="0"/>
              </a:cxn>
              <a:cxn ang="0">
                <a:pos x="477" y="1"/>
              </a:cxn>
              <a:cxn ang="0">
                <a:pos x="477" y="169"/>
              </a:cxn>
              <a:cxn ang="0">
                <a:pos x="844" y="169"/>
              </a:cxn>
              <a:cxn ang="0">
                <a:pos x="844" y="9"/>
              </a:cxn>
              <a:cxn ang="0">
                <a:pos x="1320" y="9"/>
              </a:cxn>
            </a:cxnLst>
            <a:rect l="0" t="0" r="r" b="b"/>
            <a:pathLst>
              <a:path w="1320" h="169">
                <a:moveTo>
                  <a:pt x="0" y="0"/>
                </a:moveTo>
                <a:lnTo>
                  <a:pt x="477" y="1"/>
                </a:lnTo>
                <a:lnTo>
                  <a:pt x="477" y="169"/>
                </a:lnTo>
                <a:lnTo>
                  <a:pt x="844" y="169"/>
                </a:lnTo>
                <a:lnTo>
                  <a:pt x="844" y="9"/>
                </a:lnTo>
                <a:lnTo>
                  <a:pt x="1320" y="9"/>
                </a:lnTo>
              </a:path>
            </a:pathLst>
          </a:custGeom>
          <a:noFill/>
          <a:ln w="28575" cap="flat" cmpd="sng">
            <a:solidFill>
              <a:schemeClr val="tx1"/>
            </a:solidFill>
            <a:prstDash val="solid"/>
            <a:round/>
            <a:headEnd type="oval" w="med" len="med"/>
            <a:tailEnd type="oval" w="med" len="med"/>
          </a:ln>
          <a:effectLst/>
        </p:spPr>
        <p:txBody>
          <a:bodyPr wrap="none" anchor="ctr">
            <a:prstTxWarp prst="textNoShape">
              <a:avLst/>
            </a:prstTxWarp>
          </a:bodyPr>
          <a:lstStyle/>
          <a:p>
            <a:endParaRPr lang="en-US"/>
          </a:p>
        </p:txBody>
      </p:sp>
      <p:sp>
        <p:nvSpPr>
          <p:cNvPr id="39951" name="Line 15"/>
          <p:cNvSpPr>
            <a:spLocks noChangeShapeType="1"/>
          </p:cNvSpPr>
          <p:nvPr/>
        </p:nvSpPr>
        <p:spPr bwMode="auto">
          <a:xfrm>
            <a:off x="6765925" y="4094163"/>
            <a:ext cx="59055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9952" name="Line 16"/>
          <p:cNvSpPr>
            <a:spLocks noChangeShapeType="1"/>
          </p:cNvSpPr>
          <p:nvPr/>
        </p:nvSpPr>
        <p:spPr bwMode="auto">
          <a:xfrm>
            <a:off x="7061200" y="4095750"/>
            <a:ext cx="0" cy="795338"/>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9953" name="Line 17"/>
          <p:cNvSpPr>
            <a:spLocks noChangeShapeType="1"/>
          </p:cNvSpPr>
          <p:nvPr/>
        </p:nvSpPr>
        <p:spPr bwMode="auto">
          <a:xfrm rot="-5400000">
            <a:off x="3568700" y="2611438"/>
            <a:ext cx="59055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9954" name="Line 18"/>
          <p:cNvSpPr>
            <a:spLocks noChangeShapeType="1"/>
          </p:cNvSpPr>
          <p:nvPr/>
        </p:nvSpPr>
        <p:spPr bwMode="auto">
          <a:xfrm rot="-5400000">
            <a:off x="3568700" y="4811713"/>
            <a:ext cx="59055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9955" name="Line 19"/>
          <p:cNvSpPr>
            <a:spLocks noChangeShapeType="1"/>
          </p:cNvSpPr>
          <p:nvPr/>
        </p:nvSpPr>
        <p:spPr bwMode="auto">
          <a:xfrm rot="5400000" flipH="1">
            <a:off x="5351463" y="2611438"/>
            <a:ext cx="59055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9956" name="Line 20"/>
          <p:cNvSpPr>
            <a:spLocks noChangeShapeType="1"/>
          </p:cNvSpPr>
          <p:nvPr/>
        </p:nvSpPr>
        <p:spPr bwMode="auto">
          <a:xfrm rot="5400000" flipH="1">
            <a:off x="5351463" y="4811713"/>
            <a:ext cx="59055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9957" name="Line 21"/>
          <p:cNvSpPr>
            <a:spLocks noChangeShapeType="1"/>
          </p:cNvSpPr>
          <p:nvPr/>
        </p:nvSpPr>
        <p:spPr bwMode="auto">
          <a:xfrm>
            <a:off x="1443038" y="1703388"/>
            <a:ext cx="0" cy="3997325"/>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9958" name="Text Box 22"/>
          <p:cNvSpPr txBox="1">
            <a:spLocks noChangeArrowheads="1"/>
          </p:cNvSpPr>
          <p:nvPr/>
        </p:nvSpPr>
        <p:spPr bwMode="auto">
          <a:xfrm>
            <a:off x="1193753" y="5750758"/>
            <a:ext cx="500157" cy="338554"/>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en-US" sz="1600" dirty="0"/>
              <a:t>BIT</a:t>
            </a:r>
          </a:p>
        </p:txBody>
      </p:sp>
      <p:sp>
        <p:nvSpPr>
          <p:cNvPr id="39959" name="Line 23"/>
          <p:cNvSpPr>
            <a:spLocks noChangeShapeType="1"/>
          </p:cNvSpPr>
          <p:nvPr/>
        </p:nvSpPr>
        <p:spPr bwMode="auto">
          <a:xfrm>
            <a:off x="8099425" y="1739900"/>
            <a:ext cx="0" cy="3997325"/>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9960" name="Text Box 24"/>
          <p:cNvSpPr txBox="1">
            <a:spLocks noChangeArrowheads="1"/>
          </p:cNvSpPr>
          <p:nvPr/>
        </p:nvSpPr>
        <p:spPr bwMode="auto">
          <a:xfrm>
            <a:off x="7858078" y="5750758"/>
            <a:ext cx="500157" cy="338554"/>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en-US" sz="1600" dirty="0"/>
              <a:t>BIT</a:t>
            </a:r>
          </a:p>
        </p:txBody>
      </p:sp>
      <p:sp>
        <p:nvSpPr>
          <p:cNvPr id="39961" name="Line 25"/>
          <p:cNvSpPr>
            <a:spLocks noChangeShapeType="1"/>
          </p:cNvSpPr>
          <p:nvPr/>
        </p:nvSpPr>
        <p:spPr bwMode="auto">
          <a:xfrm>
            <a:off x="4724400" y="1412875"/>
            <a:ext cx="0" cy="482600"/>
          </a:xfrm>
          <a:prstGeom prst="line">
            <a:avLst/>
          </a:prstGeom>
          <a:noFill/>
          <a:ln w="28575">
            <a:solidFill>
              <a:schemeClr val="tx1"/>
            </a:solidFill>
            <a:round/>
            <a:headEnd/>
            <a:tailEnd type="oval" w="med" len="med"/>
          </a:ln>
          <a:effectLst/>
        </p:spPr>
        <p:txBody>
          <a:bodyPr wrap="none" anchor="ctr">
            <a:prstTxWarp prst="textNoShape">
              <a:avLst/>
            </a:prstTxWarp>
          </a:bodyPr>
          <a:lstStyle/>
          <a:p>
            <a:endParaRPr lang="en-US"/>
          </a:p>
        </p:txBody>
      </p:sp>
      <p:sp>
        <p:nvSpPr>
          <p:cNvPr id="39962" name="Text Box 26"/>
          <p:cNvSpPr txBox="1">
            <a:spLocks noChangeArrowheads="1"/>
          </p:cNvSpPr>
          <p:nvPr/>
        </p:nvSpPr>
        <p:spPr bwMode="auto">
          <a:xfrm>
            <a:off x="2184391" y="4530949"/>
            <a:ext cx="629399" cy="338554"/>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en-US" sz="1600" dirty="0" smtClean="0"/>
              <a:t>word</a:t>
            </a:r>
            <a:endParaRPr lang="en-US" sz="1600" dirty="0"/>
          </a:p>
        </p:txBody>
      </p:sp>
      <p:sp>
        <p:nvSpPr>
          <p:cNvPr id="39963" name="Text Box 27"/>
          <p:cNvSpPr txBox="1">
            <a:spLocks noChangeArrowheads="1"/>
          </p:cNvSpPr>
          <p:nvPr/>
        </p:nvSpPr>
        <p:spPr bwMode="auto">
          <a:xfrm>
            <a:off x="6746860" y="4817822"/>
            <a:ext cx="629399" cy="338554"/>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en-US" sz="1600" dirty="0" smtClean="0"/>
              <a:t>word</a:t>
            </a:r>
            <a:endParaRPr lang="en-US" sz="1600" dirty="0"/>
          </a:p>
        </p:txBody>
      </p:sp>
      <p:sp>
        <p:nvSpPr>
          <p:cNvPr id="39964" name="Text Box 28"/>
          <p:cNvSpPr txBox="1">
            <a:spLocks noChangeArrowheads="1"/>
          </p:cNvSpPr>
          <p:nvPr/>
        </p:nvSpPr>
        <p:spPr bwMode="auto">
          <a:xfrm>
            <a:off x="4733925" y="1135063"/>
            <a:ext cx="555625" cy="366712"/>
          </a:xfrm>
          <a:prstGeom prst="rect">
            <a:avLst/>
          </a:prstGeom>
          <a:noFill/>
          <a:ln w="9525">
            <a:noFill/>
            <a:miter lim="800000"/>
            <a:headEnd/>
            <a:tailEnd/>
          </a:ln>
          <a:effectLst/>
        </p:spPr>
        <p:txBody>
          <a:bodyPr anchor="ctr">
            <a:prstTxWarp prst="textNoShape">
              <a:avLst/>
            </a:prstTxWarp>
            <a:spAutoFit/>
          </a:bodyPr>
          <a:lstStyle/>
          <a:p>
            <a:pPr algn="ctr" eaLnBrk="0" hangingPunct="0"/>
            <a:r>
              <a:rPr lang="en-US"/>
              <a:t>V</a:t>
            </a:r>
            <a:r>
              <a:rPr lang="en-US" baseline="-25000"/>
              <a:t>DD</a:t>
            </a:r>
            <a:endParaRPr lang="en-US" sz="2000"/>
          </a:p>
        </p:txBody>
      </p:sp>
      <p:sp useBgFill="1">
        <p:nvSpPr>
          <p:cNvPr id="39965" name="AutoShape 29"/>
          <p:cNvSpPr>
            <a:spLocks noChangeArrowheads="1"/>
          </p:cNvSpPr>
          <p:nvPr/>
        </p:nvSpPr>
        <p:spPr bwMode="auto">
          <a:xfrm>
            <a:off x="3865563" y="2557463"/>
            <a:ext cx="100012" cy="100012"/>
          </a:xfrm>
          <a:prstGeom prst="flowChartConnector">
            <a:avLst/>
          </a:prstGeom>
          <a:ln w="19050">
            <a:solidFill>
              <a:schemeClr val="tx1"/>
            </a:solidFill>
            <a:round/>
            <a:headEnd/>
            <a:tailEnd/>
          </a:ln>
          <a:effectLst/>
        </p:spPr>
        <p:txBody>
          <a:bodyPr wrap="none" anchor="ctr">
            <a:prstTxWarp prst="textNoShape">
              <a:avLst/>
            </a:prstTxWarp>
          </a:bodyPr>
          <a:lstStyle/>
          <a:p>
            <a:endParaRPr lang="en-US"/>
          </a:p>
        </p:txBody>
      </p:sp>
      <p:sp useBgFill="1">
        <p:nvSpPr>
          <p:cNvPr id="39966" name="AutoShape 30"/>
          <p:cNvSpPr>
            <a:spLocks noChangeArrowheads="1"/>
          </p:cNvSpPr>
          <p:nvPr/>
        </p:nvSpPr>
        <p:spPr bwMode="auto">
          <a:xfrm>
            <a:off x="5540375" y="2557463"/>
            <a:ext cx="100013" cy="100012"/>
          </a:xfrm>
          <a:prstGeom prst="flowChartConnector">
            <a:avLst/>
          </a:prstGeom>
          <a:ln w="19050">
            <a:solidFill>
              <a:schemeClr val="tx1"/>
            </a:solidFill>
            <a:round/>
            <a:headEnd/>
            <a:tailEnd/>
          </a:ln>
          <a:effectLst/>
        </p:spPr>
        <p:txBody>
          <a:bodyPr wrap="none" anchor="ctr">
            <a:prstTxWarp prst="textNoShape">
              <a:avLst/>
            </a:prstTxWarp>
          </a:bodyPr>
          <a:lstStyle/>
          <a:p>
            <a:endParaRPr lang="en-US"/>
          </a:p>
        </p:txBody>
      </p:sp>
      <p:sp>
        <p:nvSpPr>
          <p:cNvPr id="39967" name="Line 31"/>
          <p:cNvSpPr>
            <a:spLocks noChangeShapeType="1"/>
          </p:cNvSpPr>
          <p:nvPr/>
        </p:nvSpPr>
        <p:spPr bwMode="auto">
          <a:xfrm flipV="1">
            <a:off x="4716463" y="5514975"/>
            <a:ext cx="0" cy="301625"/>
          </a:xfrm>
          <a:prstGeom prst="line">
            <a:avLst/>
          </a:prstGeom>
          <a:noFill/>
          <a:ln w="28575">
            <a:solidFill>
              <a:schemeClr val="tx1"/>
            </a:solidFill>
            <a:round/>
            <a:headEnd/>
            <a:tailEnd type="oval" w="med" len="med"/>
          </a:ln>
          <a:effectLst/>
        </p:spPr>
        <p:txBody>
          <a:bodyPr wrap="none" anchor="ctr">
            <a:prstTxWarp prst="textNoShape">
              <a:avLst/>
            </a:prstTxWarp>
          </a:bodyPr>
          <a:lstStyle/>
          <a:p>
            <a:endParaRPr lang="en-US"/>
          </a:p>
        </p:txBody>
      </p:sp>
      <p:sp>
        <p:nvSpPr>
          <p:cNvPr id="39968" name="Freeform 32"/>
          <p:cNvSpPr>
            <a:spLocks/>
          </p:cNvSpPr>
          <p:nvPr/>
        </p:nvSpPr>
        <p:spPr bwMode="auto">
          <a:xfrm>
            <a:off x="3509963" y="1897063"/>
            <a:ext cx="2505075" cy="3619500"/>
          </a:xfrm>
          <a:custGeom>
            <a:avLst/>
            <a:gdLst/>
            <a:ahLst/>
            <a:cxnLst>
              <a:cxn ang="0">
                <a:pos x="6" y="0"/>
              </a:cxn>
              <a:cxn ang="0">
                <a:pos x="1572" y="0"/>
              </a:cxn>
              <a:cxn ang="0">
                <a:pos x="1572" y="270"/>
              </a:cxn>
              <a:cxn ang="0">
                <a:pos x="1404" y="270"/>
              </a:cxn>
              <a:cxn ang="0">
                <a:pos x="1404" y="636"/>
              </a:cxn>
              <a:cxn ang="0">
                <a:pos x="1578" y="636"/>
              </a:cxn>
              <a:cxn ang="0">
                <a:pos x="1578" y="1656"/>
              </a:cxn>
              <a:cxn ang="0">
                <a:pos x="1404" y="1656"/>
              </a:cxn>
              <a:cxn ang="0">
                <a:pos x="1404" y="2022"/>
              </a:cxn>
              <a:cxn ang="0">
                <a:pos x="1578" y="2022"/>
              </a:cxn>
              <a:cxn ang="0">
                <a:pos x="1578" y="2280"/>
              </a:cxn>
              <a:cxn ang="0">
                <a:pos x="0" y="2280"/>
              </a:cxn>
              <a:cxn ang="0">
                <a:pos x="0" y="2016"/>
              </a:cxn>
              <a:cxn ang="0">
                <a:pos x="168" y="2016"/>
              </a:cxn>
              <a:cxn ang="0">
                <a:pos x="168" y="1650"/>
              </a:cxn>
              <a:cxn ang="0">
                <a:pos x="0" y="1650"/>
              </a:cxn>
              <a:cxn ang="0">
                <a:pos x="0" y="630"/>
              </a:cxn>
              <a:cxn ang="0">
                <a:pos x="168" y="630"/>
              </a:cxn>
              <a:cxn ang="0">
                <a:pos x="168" y="270"/>
              </a:cxn>
              <a:cxn ang="0">
                <a:pos x="6" y="270"/>
              </a:cxn>
              <a:cxn ang="0">
                <a:pos x="6" y="0"/>
              </a:cxn>
            </a:cxnLst>
            <a:rect l="0" t="0" r="r" b="b"/>
            <a:pathLst>
              <a:path w="1578" h="2280">
                <a:moveTo>
                  <a:pt x="6" y="0"/>
                </a:moveTo>
                <a:lnTo>
                  <a:pt x="1572" y="0"/>
                </a:lnTo>
                <a:lnTo>
                  <a:pt x="1572" y="270"/>
                </a:lnTo>
                <a:lnTo>
                  <a:pt x="1404" y="270"/>
                </a:lnTo>
                <a:lnTo>
                  <a:pt x="1404" y="636"/>
                </a:lnTo>
                <a:lnTo>
                  <a:pt x="1578" y="636"/>
                </a:lnTo>
                <a:lnTo>
                  <a:pt x="1578" y="1656"/>
                </a:lnTo>
                <a:lnTo>
                  <a:pt x="1404" y="1656"/>
                </a:lnTo>
                <a:lnTo>
                  <a:pt x="1404" y="2022"/>
                </a:lnTo>
                <a:lnTo>
                  <a:pt x="1578" y="2022"/>
                </a:lnTo>
                <a:lnTo>
                  <a:pt x="1578" y="2280"/>
                </a:lnTo>
                <a:lnTo>
                  <a:pt x="0" y="2280"/>
                </a:lnTo>
                <a:lnTo>
                  <a:pt x="0" y="2016"/>
                </a:lnTo>
                <a:lnTo>
                  <a:pt x="168" y="2016"/>
                </a:lnTo>
                <a:lnTo>
                  <a:pt x="168" y="1650"/>
                </a:lnTo>
                <a:lnTo>
                  <a:pt x="0" y="1650"/>
                </a:lnTo>
                <a:lnTo>
                  <a:pt x="0" y="630"/>
                </a:lnTo>
                <a:lnTo>
                  <a:pt x="168" y="630"/>
                </a:lnTo>
                <a:lnTo>
                  <a:pt x="168" y="270"/>
                </a:lnTo>
                <a:lnTo>
                  <a:pt x="6" y="270"/>
                </a:lnTo>
                <a:lnTo>
                  <a:pt x="6" y="0"/>
                </a:lnTo>
                <a:close/>
              </a:path>
            </a:pathLst>
          </a:custGeom>
          <a:noFill/>
          <a:ln w="28575"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39969" name="Line 33"/>
          <p:cNvSpPr>
            <a:spLocks noChangeShapeType="1"/>
          </p:cNvSpPr>
          <p:nvPr/>
        </p:nvSpPr>
        <p:spPr bwMode="auto">
          <a:xfrm>
            <a:off x="4260850" y="3733800"/>
            <a:ext cx="1752600" cy="0"/>
          </a:xfrm>
          <a:prstGeom prst="line">
            <a:avLst/>
          </a:prstGeom>
          <a:noFill/>
          <a:ln w="28575">
            <a:solidFill>
              <a:schemeClr val="tx1"/>
            </a:solidFill>
            <a:round/>
            <a:headEnd type="oval" w="med" len="med"/>
            <a:tailEnd/>
          </a:ln>
          <a:effectLst/>
        </p:spPr>
        <p:txBody>
          <a:bodyPr wrap="none" anchor="ctr">
            <a:prstTxWarp prst="textNoShape">
              <a:avLst/>
            </a:prstTxWarp>
          </a:bodyPr>
          <a:lstStyle/>
          <a:p>
            <a:endParaRPr lang="en-US"/>
          </a:p>
        </p:txBody>
      </p:sp>
      <p:sp>
        <p:nvSpPr>
          <p:cNvPr id="39970" name="Line 34"/>
          <p:cNvSpPr>
            <a:spLocks noChangeShapeType="1"/>
          </p:cNvSpPr>
          <p:nvPr/>
        </p:nvSpPr>
        <p:spPr bwMode="auto">
          <a:xfrm>
            <a:off x="7976370" y="5781555"/>
            <a:ext cx="258810"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useBgFill="1">
        <p:nvSpPr>
          <p:cNvPr id="39971" name="AutoShape 35"/>
          <p:cNvSpPr>
            <a:spLocks noChangeArrowheads="1"/>
          </p:cNvSpPr>
          <p:nvPr/>
        </p:nvSpPr>
        <p:spPr bwMode="auto">
          <a:xfrm>
            <a:off x="4678363" y="1389063"/>
            <a:ext cx="100012" cy="100012"/>
          </a:xfrm>
          <a:prstGeom prst="flowChartConnector">
            <a:avLst/>
          </a:prstGeom>
          <a:ln w="19050">
            <a:solidFill>
              <a:schemeClr val="tx1"/>
            </a:solidFill>
            <a:round/>
            <a:headEnd/>
            <a:tailEnd/>
          </a:ln>
          <a:effectLst/>
        </p:spPr>
        <p:txBody>
          <a:bodyPr wrap="none" anchor="ctr">
            <a:prstTxWarp prst="textNoShape">
              <a:avLst/>
            </a:prstTxWarp>
          </a:bodyPr>
          <a:lstStyle/>
          <a:p>
            <a:endParaRPr lang="en-US"/>
          </a:p>
        </p:txBody>
      </p:sp>
      <p:grpSp>
        <p:nvGrpSpPr>
          <p:cNvPr id="2" name="Group 36"/>
          <p:cNvGrpSpPr>
            <a:grpSpLocks/>
          </p:cNvGrpSpPr>
          <p:nvPr/>
        </p:nvGrpSpPr>
        <p:grpSpPr bwMode="auto">
          <a:xfrm>
            <a:off x="4579938" y="5818188"/>
            <a:ext cx="277812" cy="220662"/>
            <a:chOff x="2879" y="3665"/>
            <a:chExt cx="175" cy="139"/>
          </a:xfrm>
        </p:grpSpPr>
        <p:sp>
          <p:nvSpPr>
            <p:cNvPr id="39973" name="Line 37"/>
            <p:cNvSpPr>
              <a:spLocks noChangeShapeType="1"/>
            </p:cNvSpPr>
            <p:nvPr/>
          </p:nvSpPr>
          <p:spPr bwMode="auto">
            <a:xfrm>
              <a:off x="2879" y="3665"/>
              <a:ext cx="17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9974" name="Line 38"/>
            <p:cNvSpPr>
              <a:spLocks noChangeShapeType="1"/>
            </p:cNvSpPr>
            <p:nvPr/>
          </p:nvSpPr>
          <p:spPr bwMode="auto">
            <a:xfrm>
              <a:off x="2895" y="3692"/>
              <a:ext cx="143"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9975" name="Line 39"/>
            <p:cNvSpPr>
              <a:spLocks noChangeShapeType="1"/>
            </p:cNvSpPr>
            <p:nvPr/>
          </p:nvSpPr>
          <p:spPr bwMode="auto">
            <a:xfrm>
              <a:off x="2910" y="3720"/>
              <a:ext cx="111"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9976" name="Line 40"/>
            <p:cNvSpPr>
              <a:spLocks noChangeShapeType="1"/>
            </p:cNvSpPr>
            <p:nvPr/>
          </p:nvSpPr>
          <p:spPr bwMode="auto">
            <a:xfrm>
              <a:off x="2928" y="3750"/>
              <a:ext cx="77"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9977" name="Line 41"/>
            <p:cNvSpPr>
              <a:spLocks noChangeShapeType="1"/>
            </p:cNvSpPr>
            <p:nvPr/>
          </p:nvSpPr>
          <p:spPr bwMode="auto">
            <a:xfrm>
              <a:off x="2945" y="3777"/>
              <a:ext cx="4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9978" name="Line 42"/>
            <p:cNvSpPr>
              <a:spLocks noChangeShapeType="1"/>
            </p:cNvSpPr>
            <p:nvPr/>
          </p:nvSpPr>
          <p:spPr bwMode="auto">
            <a:xfrm>
              <a:off x="2963" y="3804"/>
              <a:ext cx="7"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grpSp>
      <p:sp>
        <p:nvSpPr>
          <p:cNvPr id="39979" name="Line 43"/>
          <p:cNvSpPr>
            <a:spLocks noChangeShapeType="1"/>
          </p:cNvSpPr>
          <p:nvPr/>
        </p:nvSpPr>
        <p:spPr bwMode="auto">
          <a:xfrm flipH="1">
            <a:off x="3487738" y="3495675"/>
            <a:ext cx="1752600" cy="0"/>
          </a:xfrm>
          <a:prstGeom prst="line">
            <a:avLst/>
          </a:prstGeom>
          <a:noFill/>
          <a:ln w="28575">
            <a:solidFill>
              <a:schemeClr val="tx1"/>
            </a:solidFill>
            <a:round/>
            <a:headEnd type="oval" w="med" len="med"/>
            <a:tailEnd/>
          </a:ln>
          <a:effectLst/>
        </p:spPr>
        <p:txBody>
          <a:bodyPr wrap="none" anchor="ctr">
            <a:prstTxWarp prst="textNoShape">
              <a:avLst/>
            </a:prstTxWarp>
          </a:bodyPr>
          <a:lstStyle/>
          <a:p>
            <a:endParaRPr lang="en-US"/>
          </a:p>
        </p:txBody>
      </p:sp>
      <p:sp>
        <p:nvSpPr>
          <p:cNvPr id="3" name="PoleTekstowe 2"/>
          <p:cNvSpPr txBox="1"/>
          <p:nvPr/>
        </p:nvSpPr>
        <p:spPr>
          <a:xfrm>
            <a:off x="2799050" y="5052578"/>
            <a:ext cx="486782" cy="461665"/>
          </a:xfrm>
          <a:prstGeom prst="rect">
            <a:avLst/>
          </a:prstGeom>
          <a:noFill/>
        </p:spPr>
        <p:txBody>
          <a:bodyPr wrap="none" rtlCol="0">
            <a:spAutoFit/>
          </a:bodyPr>
          <a:lstStyle/>
          <a:p>
            <a:r>
              <a:rPr lang="en-US" sz="2400" dirty="0" smtClean="0"/>
              <a:t>T</a:t>
            </a:r>
            <a:r>
              <a:rPr lang="en-US" sz="2400" baseline="-25000" dirty="0" smtClean="0"/>
              <a:t>1</a:t>
            </a:r>
            <a:endParaRPr lang="en-US" sz="2400" baseline="-25000" dirty="0"/>
          </a:p>
        </p:txBody>
      </p:sp>
      <p:sp>
        <p:nvSpPr>
          <p:cNvPr id="46" name="PoleTekstowe 45"/>
          <p:cNvSpPr txBox="1"/>
          <p:nvPr/>
        </p:nvSpPr>
        <p:spPr>
          <a:xfrm>
            <a:off x="6271709" y="5052578"/>
            <a:ext cx="486782" cy="461665"/>
          </a:xfrm>
          <a:prstGeom prst="rect">
            <a:avLst/>
          </a:prstGeom>
          <a:noFill/>
        </p:spPr>
        <p:txBody>
          <a:bodyPr wrap="none" rtlCol="0">
            <a:spAutoFit/>
          </a:bodyPr>
          <a:lstStyle/>
          <a:p>
            <a:r>
              <a:rPr lang="en-US" sz="2400" dirty="0" smtClean="0"/>
              <a:t>T</a:t>
            </a:r>
            <a:r>
              <a:rPr lang="en-US" sz="2400" baseline="-25000" dirty="0"/>
              <a:t>2</a:t>
            </a:r>
          </a:p>
        </p:txBody>
      </p:sp>
      <p:sp>
        <p:nvSpPr>
          <p:cNvPr id="47" name="PoleTekstowe 46"/>
          <p:cNvSpPr txBox="1"/>
          <p:nvPr/>
        </p:nvSpPr>
        <p:spPr>
          <a:xfrm>
            <a:off x="2708059" y="1897063"/>
            <a:ext cx="486782" cy="461665"/>
          </a:xfrm>
          <a:prstGeom prst="rect">
            <a:avLst/>
          </a:prstGeom>
          <a:noFill/>
        </p:spPr>
        <p:txBody>
          <a:bodyPr wrap="none" rtlCol="0">
            <a:spAutoFit/>
          </a:bodyPr>
          <a:lstStyle/>
          <a:p>
            <a:r>
              <a:rPr lang="en-US" sz="2400" dirty="0" smtClean="0"/>
              <a:t>T</a:t>
            </a:r>
            <a:r>
              <a:rPr lang="en-US" sz="2400" baseline="-25000" dirty="0"/>
              <a:t>3</a:t>
            </a:r>
          </a:p>
        </p:txBody>
      </p:sp>
      <p:sp>
        <p:nvSpPr>
          <p:cNvPr id="48" name="PoleTekstowe 47"/>
          <p:cNvSpPr txBox="1"/>
          <p:nvPr/>
        </p:nvSpPr>
        <p:spPr>
          <a:xfrm>
            <a:off x="6180718" y="1897063"/>
            <a:ext cx="486782" cy="461665"/>
          </a:xfrm>
          <a:prstGeom prst="rect">
            <a:avLst/>
          </a:prstGeom>
          <a:noFill/>
        </p:spPr>
        <p:txBody>
          <a:bodyPr wrap="none" rtlCol="0">
            <a:spAutoFit/>
          </a:bodyPr>
          <a:lstStyle/>
          <a:p>
            <a:r>
              <a:rPr lang="en-US" sz="2400" dirty="0" smtClean="0"/>
              <a:t>T</a:t>
            </a:r>
            <a:r>
              <a:rPr lang="en-US" sz="2400" baseline="-25000" dirty="0" smtClean="0"/>
              <a:t>4</a:t>
            </a:r>
            <a:endParaRPr lang="en-US" sz="2400" baseline="-25000" dirty="0"/>
          </a:p>
        </p:txBody>
      </p:sp>
      <p:sp>
        <p:nvSpPr>
          <p:cNvPr id="49" name="PoleTekstowe 48"/>
          <p:cNvSpPr txBox="1"/>
          <p:nvPr/>
        </p:nvSpPr>
        <p:spPr>
          <a:xfrm>
            <a:off x="1673806" y="2893367"/>
            <a:ext cx="486782" cy="461665"/>
          </a:xfrm>
          <a:prstGeom prst="rect">
            <a:avLst/>
          </a:prstGeom>
          <a:noFill/>
        </p:spPr>
        <p:txBody>
          <a:bodyPr wrap="none" rtlCol="0">
            <a:spAutoFit/>
          </a:bodyPr>
          <a:lstStyle/>
          <a:p>
            <a:r>
              <a:rPr lang="en-US" sz="2400" dirty="0" smtClean="0"/>
              <a:t>T</a:t>
            </a:r>
            <a:r>
              <a:rPr lang="en-US" sz="2400" baseline="-25000" dirty="0" smtClean="0"/>
              <a:t>5</a:t>
            </a:r>
            <a:endParaRPr lang="en-US" sz="2400" baseline="-25000" dirty="0"/>
          </a:p>
        </p:txBody>
      </p:sp>
      <p:sp>
        <p:nvSpPr>
          <p:cNvPr id="50" name="PoleTekstowe 49"/>
          <p:cNvSpPr txBox="1"/>
          <p:nvPr/>
        </p:nvSpPr>
        <p:spPr>
          <a:xfrm>
            <a:off x="7170968" y="3041005"/>
            <a:ext cx="486782" cy="461665"/>
          </a:xfrm>
          <a:prstGeom prst="rect">
            <a:avLst/>
          </a:prstGeom>
          <a:noFill/>
        </p:spPr>
        <p:txBody>
          <a:bodyPr wrap="none" rtlCol="0">
            <a:spAutoFit/>
          </a:bodyPr>
          <a:lstStyle/>
          <a:p>
            <a:r>
              <a:rPr lang="en-US" sz="2400" dirty="0" smtClean="0"/>
              <a:t>T</a:t>
            </a:r>
            <a:r>
              <a:rPr lang="en-US" sz="2400" baseline="-25000" dirty="0"/>
              <a:t>6</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dirty="0" smtClean="0"/>
              <a:t>Memory test time </a:t>
            </a:r>
            <a:endParaRPr lang="en-US" dirty="0"/>
          </a:p>
        </p:txBody>
      </p:sp>
      <p:sp>
        <p:nvSpPr>
          <p:cNvPr id="53251" name="Rectangle 3"/>
          <p:cNvSpPr>
            <a:spLocks noGrp="1" noChangeArrowheads="1"/>
          </p:cNvSpPr>
          <p:nvPr>
            <p:ph type="body" idx="1"/>
          </p:nvPr>
        </p:nvSpPr>
        <p:spPr>
          <a:xfrm>
            <a:off x="1965211" y="5573715"/>
            <a:ext cx="3257550" cy="482600"/>
          </a:xfrm>
        </p:spPr>
        <p:txBody>
          <a:bodyPr/>
          <a:lstStyle/>
          <a:p>
            <a:pPr>
              <a:lnSpc>
                <a:spcPct val="90000"/>
              </a:lnSpc>
              <a:buFont typeface="Wingdings" pitchFamily="-112" charset="2"/>
              <a:buNone/>
            </a:pPr>
            <a:r>
              <a:rPr lang="en-US" sz="2000" dirty="0" smtClean="0"/>
              <a:t>Memory cycle: 60 ns</a:t>
            </a:r>
            <a:endParaRPr lang="en-US" sz="2000" dirty="0"/>
          </a:p>
        </p:txBody>
      </p:sp>
      <p:graphicFrame>
        <p:nvGraphicFramePr>
          <p:cNvPr id="53360" name="Group 112"/>
          <p:cNvGraphicFramePr>
            <a:graphicFrameLocks noGrp="1"/>
          </p:cNvGraphicFramePr>
          <p:nvPr>
            <p:extLst>
              <p:ext uri="{D42A27DB-BD31-4B8C-83A1-F6EECF244321}">
                <p14:modId xmlns:p14="http://schemas.microsoft.com/office/powerpoint/2010/main" val="3368133805"/>
              </p:ext>
            </p:extLst>
          </p:nvPr>
        </p:nvGraphicFramePr>
        <p:xfrm>
          <a:off x="2083821" y="1509713"/>
          <a:ext cx="6602980" cy="4064002"/>
        </p:xfrm>
        <a:graphic>
          <a:graphicData uri="http://schemas.openxmlformats.org/drawingml/2006/table">
            <a:tbl>
              <a:tblPr/>
              <a:tblGrid>
                <a:gridCol w="1230445"/>
                <a:gridCol w="1210600"/>
                <a:gridCol w="1210600"/>
                <a:gridCol w="1210600"/>
                <a:gridCol w="1740735"/>
              </a:tblGrid>
              <a:tr h="450850">
                <a:tc rowSpan="2">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1800" b="0" i="0" u="none" strike="noStrike" cap="none" normalizeH="0" baseline="0" noProof="0" dirty="0" smtClean="0">
                          <a:ln>
                            <a:noFill/>
                          </a:ln>
                          <a:solidFill>
                            <a:srgbClr val="000000"/>
                          </a:solidFill>
                          <a:effectLst/>
                          <a:latin typeface="Arial" pitchFamily="-112" charset="0"/>
                          <a:ea typeface="Arial" pitchFamily="-112" charset="0"/>
                          <a:cs typeface="Arial" pitchFamily="-112" charset="0"/>
                        </a:rPr>
                        <a:t>Memory size </a:t>
                      </a:r>
                      <a:r>
                        <a:rPr kumimoji="0" lang="pl-PL" sz="1800" b="0" i="0" u="none" strike="noStrike" cap="none" normalizeH="0" baseline="0" dirty="0" smtClean="0">
                          <a:ln>
                            <a:noFill/>
                          </a:ln>
                          <a:solidFill>
                            <a:srgbClr val="000000"/>
                          </a:solidFill>
                          <a:effectLst/>
                          <a:latin typeface="Arial" pitchFamily="-112" charset="0"/>
                          <a:ea typeface="Arial" pitchFamily="-112" charset="0"/>
                          <a:cs typeface="Arial" pitchFamily="-112" charset="0"/>
                        </a:rPr>
                        <a:t>(n)</a:t>
                      </a:r>
                      <a:endPar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US" sz="1800" b="0" i="0" u="none" strike="noStrike" cap="none" normalizeH="0" baseline="0" noProof="0" dirty="0" smtClean="0">
                          <a:ln>
                            <a:noFill/>
                          </a:ln>
                          <a:solidFill>
                            <a:srgbClr val="000000"/>
                          </a:solidFill>
                          <a:effectLst/>
                          <a:latin typeface="Arial" pitchFamily="-112" charset="0"/>
                          <a:ea typeface="Arial" pitchFamily="-112" charset="0"/>
                          <a:cs typeface="Arial" pitchFamily="-112" charset="0"/>
                        </a:rPr>
                        <a:t>Algorithm complexity</a:t>
                      </a:r>
                      <a:endParaRPr kumimoji="0" lang="en-US" sz="1800" b="0" i="0" u="none" strike="noStrike" cap="none" normalizeH="0" baseline="0" noProof="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452438">
                <a:tc v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800" b="0" i="0" u="none" strike="noStrike" cap="none" normalizeH="0" baseline="0" dirty="0" err="1">
                          <a:ln>
                            <a:noFill/>
                          </a:ln>
                          <a:solidFill>
                            <a:srgbClr val="000000"/>
                          </a:solidFill>
                          <a:effectLst/>
                          <a:latin typeface="Arial" pitchFamily="-112" charset="0"/>
                          <a:ea typeface="Arial" pitchFamily="-112" charset="0"/>
                          <a:cs typeface="Arial" pitchFamily="-112" charset="0"/>
                        </a:rPr>
                        <a:t>n</a:t>
                      </a:r>
                      <a:endPar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800" b="0" i="0" u="none" strike="noStrike" cap="none" normalizeH="0" baseline="0">
                          <a:ln>
                            <a:noFill/>
                          </a:ln>
                          <a:solidFill>
                            <a:srgbClr val="000000"/>
                          </a:solidFill>
                          <a:effectLst/>
                          <a:latin typeface="Arial" pitchFamily="-112" charset="0"/>
                          <a:ea typeface="Arial" pitchFamily="-112" charset="0"/>
                          <a:cs typeface="Arial" pitchFamily="-112" charset="0"/>
                        </a:rPr>
                        <a:t>nlog</a:t>
                      </a:r>
                      <a:r>
                        <a:rPr kumimoji="0" lang="pl-PL" sz="1800" b="0" i="0" u="none" strike="noStrike" cap="none" normalizeH="0" baseline="-25000">
                          <a:ln>
                            <a:noFill/>
                          </a:ln>
                          <a:solidFill>
                            <a:srgbClr val="000000"/>
                          </a:solidFill>
                          <a:effectLst/>
                          <a:latin typeface="Arial" pitchFamily="-112" charset="0"/>
                          <a:ea typeface="Arial" pitchFamily="-112" charset="0"/>
                          <a:cs typeface="Arial" pitchFamily="-112" charset="0"/>
                        </a:rPr>
                        <a:t>2</a:t>
                      </a:r>
                      <a:r>
                        <a:rPr kumimoji="0" lang="pl-PL" sz="1800" b="0" i="0" u="none" strike="noStrike" cap="none" normalizeH="0" baseline="0">
                          <a:ln>
                            <a:noFill/>
                          </a:ln>
                          <a:solidFill>
                            <a:srgbClr val="000000"/>
                          </a:solidFill>
                          <a:effectLst/>
                          <a:latin typeface="Arial" pitchFamily="-112" charset="0"/>
                          <a:ea typeface="Arial" pitchFamily="-112" charset="0"/>
                          <a:cs typeface="Arial" pitchFamily="-112" charset="0"/>
                        </a:rPr>
                        <a:t>n</a:t>
                      </a:r>
                      <a:endParaRPr kumimoji="0" lang="en-GB" sz="18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800" b="0" i="0" u="none" strike="noStrike" cap="none" normalizeH="0" baseline="0">
                          <a:ln>
                            <a:noFill/>
                          </a:ln>
                          <a:solidFill>
                            <a:srgbClr val="000000"/>
                          </a:solidFill>
                          <a:effectLst/>
                          <a:latin typeface="Arial" pitchFamily="-112" charset="0"/>
                          <a:ea typeface="Arial" pitchFamily="-112" charset="0"/>
                          <a:cs typeface="Arial" pitchFamily="-112" charset="0"/>
                        </a:rPr>
                        <a:t>n</a:t>
                      </a:r>
                      <a:r>
                        <a:rPr kumimoji="0" lang="pl-PL" sz="1800" b="0" i="0" u="none" strike="noStrike" cap="none" normalizeH="0" baseline="30000">
                          <a:ln>
                            <a:noFill/>
                          </a:ln>
                          <a:solidFill>
                            <a:srgbClr val="000000"/>
                          </a:solidFill>
                          <a:effectLst/>
                          <a:latin typeface="Arial" pitchFamily="-112" charset="0"/>
                          <a:ea typeface="Arial" pitchFamily="-112" charset="0"/>
                          <a:cs typeface="Arial" pitchFamily="-112" charset="0"/>
                        </a:rPr>
                        <a:t>3/2</a:t>
                      </a:r>
                      <a:endParaRPr kumimoji="0" lang="en-GB" sz="1800" b="0" i="0" u="none" strike="noStrike" cap="none" normalizeH="0" baseline="3000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800" b="0" i="0" u="none" strike="noStrike" cap="none" normalizeH="0" baseline="0">
                          <a:ln>
                            <a:noFill/>
                          </a:ln>
                          <a:solidFill>
                            <a:srgbClr val="000000"/>
                          </a:solidFill>
                          <a:effectLst/>
                          <a:latin typeface="Arial" pitchFamily="-112" charset="0"/>
                          <a:ea typeface="Arial" pitchFamily="-112" charset="0"/>
                          <a:cs typeface="Arial" pitchFamily="-112" charset="0"/>
                        </a:rPr>
                        <a:t>n</a:t>
                      </a:r>
                      <a:r>
                        <a:rPr kumimoji="0" lang="pl-PL" sz="1800" b="0" i="0" u="none" strike="noStrike" cap="none" normalizeH="0" baseline="30000">
                          <a:ln>
                            <a:noFill/>
                          </a:ln>
                          <a:solidFill>
                            <a:srgbClr val="000000"/>
                          </a:solidFill>
                          <a:effectLst/>
                          <a:latin typeface="Arial" pitchFamily="-112" charset="0"/>
                          <a:ea typeface="Arial" pitchFamily="-112" charset="0"/>
                          <a:cs typeface="Arial" pitchFamily="-112" charset="0"/>
                        </a:rPr>
                        <a:t>2</a:t>
                      </a:r>
                      <a:endParaRPr kumimoji="0" lang="en-GB" sz="1800" b="0" i="0" u="none" strike="noStrike" cap="none" normalizeH="0" baseline="3000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800" b="0" i="0" u="none" strike="noStrike" cap="none" normalizeH="0" baseline="0">
                          <a:ln>
                            <a:noFill/>
                          </a:ln>
                          <a:solidFill>
                            <a:srgbClr val="000000"/>
                          </a:solidFill>
                          <a:effectLst/>
                          <a:latin typeface="Arial" pitchFamily="-112" charset="0"/>
                          <a:ea typeface="Arial" pitchFamily="-112" charset="0"/>
                          <a:cs typeface="Arial" pitchFamily="-112" charset="0"/>
                        </a:rPr>
                        <a:t>1</a:t>
                      </a:r>
                      <a:r>
                        <a:rPr kumimoji="0" lang="en-GB" sz="1800" b="0" i="0" u="none" strike="noStrike" cap="none" normalizeH="0" baseline="0">
                          <a:ln>
                            <a:noFill/>
                          </a:ln>
                          <a:solidFill>
                            <a:srgbClr val="000000"/>
                          </a:solidFill>
                          <a:effectLst/>
                          <a:latin typeface="Arial" pitchFamily="-112" charset="0"/>
                          <a:ea typeface="Arial" pitchFamily="-112" charset="0"/>
                          <a:cs typeface="Arial" pitchFamily="-112" charset="0"/>
                        </a:rPr>
                        <a:t>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800" b="0" i="0" u="none" strike="noStrike" cap="none" normalizeH="0" baseline="0" dirty="0" smtClean="0">
                          <a:ln>
                            <a:noFill/>
                          </a:ln>
                          <a:solidFill>
                            <a:srgbClr val="000000"/>
                          </a:solidFill>
                          <a:effectLst/>
                          <a:latin typeface="Arial" pitchFamily="-112" charset="0"/>
                          <a:ea typeface="Arial" pitchFamily="-112" charset="0"/>
                          <a:cs typeface="Arial" pitchFamily="-112" charset="0"/>
                        </a:rPr>
                        <a:t>0.0</a:t>
                      </a:r>
                      <a:r>
                        <a:rPr kumimoji="0" lang="en-GB" sz="1800" b="0" i="0" u="none" strike="noStrike" cap="none" normalizeH="0" baseline="0" dirty="0" smtClean="0">
                          <a:ln>
                            <a:noFill/>
                          </a:ln>
                          <a:solidFill>
                            <a:srgbClr val="000000"/>
                          </a:solidFill>
                          <a:effectLst/>
                          <a:latin typeface="Arial" pitchFamily="-112" charset="0"/>
                          <a:ea typeface="Arial" pitchFamily="-112" charset="0"/>
                          <a:cs typeface="Arial" pitchFamily="-112" charset="0"/>
                        </a:rPr>
                        <a:t>63s</a:t>
                      </a:r>
                      <a:endPar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smtClean="0">
                          <a:ln>
                            <a:noFill/>
                          </a:ln>
                          <a:solidFill>
                            <a:srgbClr val="000000"/>
                          </a:solidFill>
                          <a:effectLst/>
                          <a:latin typeface="Arial" pitchFamily="-112" charset="0"/>
                          <a:ea typeface="Arial" pitchFamily="-112" charset="0"/>
                          <a:cs typeface="Arial" pitchFamily="-112" charset="0"/>
                        </a:rPr>
                        <a:t>1.26s</a:t>
                      </a:r>
                      <a:endPar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smtClean="0">
                          <a:ln>
                            <a:noFill/>
                          </a:ln>
                          <a:solidFill>
                            <a:srgbClr val="000000"/>
                          </a:solidFill>
                          <a:effectLst/>
                          <a:latin typeface="Arial" pitchFamily="-112" charset="0"/>
                          <a:ea typeface="Arial" pitchFamily="-112" charset="0"/>
                          <a:cs typeface="Arial" pitchFamily="-112" charset="0"/>
                        </a:rPr>
                        <a:t>64.5s</a:t>
                      </a:r>
                      <a:endPar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rPr>
                        <a:t>18h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452438">
                <a:tc>
                  <a:txBody>
                    <a:bodyPr/>
                    <a:lstStyle/>
                    <a:p>
                      <a:pPr marL="0" marR="0" lvl="0" indent="0" algn="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800" b="0" i="0" u="none" strike="noStrike" cap="none" normalizeH="0" baseline="0">
                          <a:ln>
                            <a:noFill/>
                          </a:ln>
                          <a:solidFill>
                            <a:srgbClr val="000000"/>
                          </a:solidFill>
                          <a:effectLst/>
                          <a:latin typeface="Arial" pitchFamily="-112" charset="0"/>
                          <a:ea typeface="Arial" pitchFamily="-112" charset="0"/>
                          <a:cs typeface="Arial" pitchFamily="-112" charset="0"/>
                        </a:rPr>
                        <a:t>4</a:t>
                      </a:r>
                      <a:r>
                        <a:rPr kumimoji="0" lang="en-GB" sz="1800" b="0" i="0" u="none" strike="noStrike" cap="none" normalizeH="0" baseline="0">
                          <a:ln>
                            <a:noFill/>
                          </a:ln>
                          <a:solidFill>
                            <a:srgbClr val="000000"/>
                          </a:solidFill>
                          <a:effectLst/>
                          <a:latin typeface="Arial" pitchFamily="-112" charset="0"/>
                          <a:ea typeface="Arial" pitchFamily="-112" charset="0"/>
                          <a:cs typeface="Arial" pitchFamily="-112" charset="0"/>
                        </a:rPr>
                        <a:t>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smtClean="0">
                          <a:ln>
                            <a:noFill/>
                          </a:ln>
                          <a:solidFill>
                            <a:srgbClr val="000000"/>
                          </a:solidFill>
                          <a:effectLst/>
                          <a:latin typeface="Arial" pitchFamily="-112" charset="0"/>
                          <a:ea typeface="Arial" pitchFamily="-112" charset="0"/>
                          <a:cs typeface="Arial" pitchFamily="-112" charset="0"/>
                        </a:rPr>
                        <a:t>0.252s</a:t>
                      </a:r>
                      <a:endPar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smtClean="0">
                          <a:ln>
                            <a:noFill/>
                          </a:ln>
                          <a:solidFill>
                            <a:srgbClr val="000000"/>
                          </a:solidFill>
                          <a:effectLst/>
                          <a:latin typeface="Arial" pitchFamily="-112" charset="0"/>
                          <a:ea typeface="Arial" pitchFamily="-112" charset="0"/>
                          <a:cs typeface="Arial" pitchFamily="-112" charset="0"/>
                        </a:rPr>
                        <a:t>5.54s</a:t>
                      </a:r>
                      <a:endPar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smtClean="0">
                          <a:ln>
                            <a:noFill/>
                          </a:ln>
                          <a:solidFill>
                            <a:srgbClr val="000000"/>
                          </a:solidFill>
                          <a:effectLst/>
                          <a:latin typeface="Arial" pitchFamily="-112" charset="0"/>
                          <a:ea typeface="Arial" pitchFamily="-112" charset="0"/>
                          <a:cs typeface="Arial" pitchFamily="-112" charset="0"/>
                        </a:rPr>
                        <a:t>515.4s</a:t>
                      </a:r>
                      <a:endPar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rPr>
                        <a:t>293h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450850">
                <a:tc>
                  <a:txBody>
                    <a:bodyPr/>
                    <a:lstStyle/>
                    <a:p>
                      <a:pPr marL="0" marR="0" lvl="0" indent="0" algn="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800" b="0" i="0" u="none" strike="noStrike" cap="none" normalizeH="0" baseline="0">
                          <a:ln>
                            <a:noFill/>
                          </a:ln>
                          <a:solidFill>
                            <a:srgbClr val="000000"/>
                          </a:solidFill>
                          <a:effectLst/>
                          <a:latin typeface="Arial" pitchFamily="-112" charset="0"/>
                          <a:ea typeface="Arial" pitchFamily="-112" charset="0"/>
                          <a:cs typeface="Arial" pitchFamily="-112" charset="0"/>
                        </a:rPr>
                        <a:t>16</a:t>
                      </a:r>
                      <a:r>
                        <a:rPr kumimoji="0" lang="en-GB" sz="1800" b="0" i="0" u="none" strike="noStrike" cap="none" normalizeH="0" baseline="0">
                          <a:ln>
                            <a:noFill/>
                          </a:ln>
                          <a:solidFill>
                            <a:srgbClr val="000000"/>
                          </a:solidFill>
                          <a:effectLst/>
                          <a:latin typeface="Arial" pitchFamily="-112" charset="0"/>
                          <a:ea typeface="Arial" pitchFamily="-112" charset="0"/>
                          <a:cs typeface="Arial" pitchFamily="-112" charset="0"/>
                        </a:rPr>
                        <a:t>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smtClean="0">
                          <a:ln>
                            <a:noFill/>
                          </a:ln>
                          <a:solidFill>
                            <a:srgbClr val="000000"/>
                          </a:solidFill>
                          <a:effectLst/>
                          <a:latin typeface="Arial" pitchFamily="-112" charset="0"/>
                          <a:ea typeface="Arial" pitchFamily="-112" charset="0"/>
                          <a:cs typeface="Arial" pitchFamily="-112" charset="0"/>
                        </a:rPr>
                        <a:t>1.01s</a:t>
                      </a:r>
                      <a:endPar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smtClean="0">
                          <a:ln>
                            <a:noFill/>
                          </a:ln>
                          <a:solidFill>
                            <a:srgbClr val="000000"/>
                          </a:solidFill>
                          <a:effectLst/>
                          <a:latin typeface="Arial" pitchFamily="-112" charset="0"/>
                          <a:ea typeface="Arial" pitchFamily="-112" charset="0"/>
                          <a:cs typeface="Arial" pitchFamily="-112" charset="0"/>
                        </a:rPr>
                        <a:t>24.16s</a:t>
                      </a:r>
                      <a:endPar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smtClean="0">
                          <a:ln>
                            <a:noFill/>
                          </a:ln>
                          <a:solidFill>
                            <a:srgbClr val="000000"/>
                          </a:solidFill>
                          <a:effectLst/>
                          <a:latin typeface="Arial" pitchFamily="-112" charset="0"/>
                          <a:ea typeface="Arial" pitchFamily="-112" charset="0"/>
                          <a:cs typeface="Arial" pitchFamily="-112" charset="0"/>
                        </a:rPr>
                        <a:t>1.15h</a:t>
                      </a:r>
                      <a:endPar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rPr>
                        <a:t>4691h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452438">
                <a:tc>
                  <a:txBody>
                    <a:bodyPr/>
                    <a:lstStyle/>
                    <a:p>
                      <a:pPr marL="0" marR="0" lvl="0" indent="0" algn="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800" b="0" i="0" u="none" strike="noStrike" cap="none" normalizeH="0" baseline="0">
                          <a:ln>
                            <a:noFill/>
                          </a:ln>
                          <a:solidFill>
                            <a:srgbClr val="000000"/>
                          </a:solidFill>
                          <a:effectLst/>
                          <a:latin typeface="Arial" pitchFamily="-112" charset="0"/>
                          <a:ea typeface="Arial" pitchFamily="-112" charset="0"/>
                          <a:cs typeface="Arial" pitchFamily="-112" charset="0"/>
                        </a:rPr>
                        <a:t>64</a:t>
                      </a:r>
                      <a:r>
                        <a:rPr kumimoji="0" lang="en-GB" sz="1800" b="0" i="0" u="none" strike="noStrike" cap="none" normalizeH="0" baseline="0">
                          <a:ln>
                            <a:noFill/>
                          </a:ln>
                          <a:solidFill>
                            <a:srgbClr val="000000"/>
                          </a:solidFill>
                          <a:effectLst/>
                          <a:latin typeface="Arial" pitchFamily="-112" charset="0"/>
                          <a:ea typeface="Arial" pitchFamily="-112" charset="0"/>
                          <a:cs typeface="Arial" pitchFamily="-112" charset="0"/>
                        </a:rPr>
                        <a:t>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smtClean="0">
                          <a:ln>
                            <a:noFill/>
                          </a:ln>
                          <a:solidFill>
                            <a:srgbClr val="000000"/>
                          </a:solidFill>
                          <a:effectLst/>
                          <a:latin typeface="Arial" pitchFamily="-112" charset="0"/>
                          <a:ea typeface="Arial" pitchFamily="-112" charset="0"/>
                          <a:cs typeface="Arial" pitchFamily="-112" charset="0"/>
                        </a:rPr>
                        <a:t>4.03s</a:t>
                      </a:r>
                      <a:endPar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smtClean="0">
                          <a:ln>
                            <a:noFill/>
                          </a:ln>
                          <a:solidFill>
                            <a:srgbClr val="000000"/>
                          </a:solidFill>
                          <a:effectLst/>
                          <a:latin typeface="Arial" pitchFamily="-112" charset="0"/>
                          <a:ea typeface="Arial" pitchFamily="-112" charset="0"/>
                          <a:cs typeface="Arial" pitchFamily="-112" charset="0"/>
                        </a:rPr>
                        <a:t>104.7s</a:t>
                      </a:r>
                      <a:endPar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smtClean="0">
                          <a:ln>
                            <a:noFill/>
                          </a:ln>
                          <a:solidFill>
                            <a:srgbClr val="000000"/>
                          </a:solidFill>
                          <a:effectLst/>
                          <a:latin typeface="Arial" pitchFamily="-112" charset="0"/>
                          <a:ea typeface="Arial" pitchFamily="-112" charset="0"/>
                          <a:cs typeface="Arial" pitchFamily="-112" charset="0"/>
                        </a:rPr>
                        <a:t>9.17h</a:t>
                      </a:r>
                      <a:endPar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rPr>
                        <a:t>75060h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450850">
                <a:tc>
                  <a:txBody>
                    <a:bodyPr/>
                    <a:lstStyle/>
                    <a:p>
                      <a:pPr marL="0" marR="0" lvl="0" indent="0" algn="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800" b="0" i="0" u="none" strike="noStrike" cap="none" normalizeH="0" baseline="0">
                          <a:ln>
                            <a:noFill/>
                          </a:ln>
                          <a:solidFill>
                            <a:srgbClr val="000000"/>
                          </a:solidFill>
                          <a:effectLst/>
                          <a:latin typeface="Arial" pitchFamily="-112" charset="0"/>
                          <a:ea typeface="Arial" pitchFamily="-112" charset="0"/>
                          <a:cs typeface="Arial" pitchFamily="-112" charset="0"/>
                        </a:rPr>
                        <a:t>256</a:t>
                      </a:r>
                      <a:r>
                        <a:rPr kumimoji="0" lang="en-GB" sz="1800" b="0" i="0" u="none" strike="noStrike" cap="none" normalizeH="0" baseline="0">
                          <a:ln>
                            <a:noFill/>
                          </a:ln>
                          <a:solidFill>
                            <a:srgbClr val="000000"/>
                          </a:solidFill>
                          <a:effectLst/>
                          <a:latin typeface="Arial" pitchFamily="-112" charset="0"/>
                          <a:ea typeface="Arial" pitchFamily="-112" charset="0"/>
                          <a:cs typeface="Arial" pitchFamily="-112" charset="0"/>
                        </a:rPr>
                        <a:t>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smtClean="0">
                          <a:ln>
                            <a:noFill/>
                          </a:ln>
                          <a:solidFill>
                            <a:srgbClr val="000000"/>
                          </a:solidFill>
                          <a:effectLst/>
                          <a:latin typeface="Arial" pitchFamily="-112" charset="0"/>
                          <a:ea typeface="Arial" pitchFamily="-112" charset="0"/>
                          <a:cs typeface="Arial" pitchFamily="-112" charset="0"/>
                        </a:rPr>
                        <a:t>16.11s</a:t>
                      </a:r>
                      <a:endPar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smtClean="0">
                          <a:ln>
                            <a:noFill/>
                          </a:ln>
                          <a:solidFill>
                            <a:srgbClr val="000000"/>
                          </a:solidFill>
                          <a:effectLst/>
                          <a:latin typeface="Arial" pitchFamily="-112" charset="0"/>
                          <a:ea typeface="Arial" pitchFamily="-112" charset="0"/>
                          <a:cs typeface="Arial" pitchFamily="-112" charset="0"/>
                        </a:rPr>
                        <a:t>451.0s</a:t>
                      </a:r>
                      <a:endPar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rPr>
                        <a:t>73h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rPr>
                        <a:t>1200960h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452438">
                <a:tc>
                  <a:txBody>
                    <a:bodyPr/>
                    <a:lstStyle/>
                    <a:p>
                      <a:pPr marL="0" marR="0" lvl="0" indent="0" algn="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800" b="0" i="0" u="none" strike="noStrike" cap="none" normalizeH="0" baseline="0">
                          <a:ln>
                            <a:noFill/>
                          </a:ln>
                          <a:solidFill>
                            <a:srgbClr val="000000"/>
                          </a:solidFill>
                          <a:effectLst/>
                          <a:latin typeface="Arial" pitchFamily="-112" charset="0"/>
                          <a:ea typeface="Arial" pitchFamily="-112" charset="0"/>
                          <a:cs typeface="Arial" pitchFamily="-112" charset="0"/>
                        </a:rPr>
                        <a:t>1</a:t>
                      </a:r>
                      <a:r>
                        <a:rPr kumimoji="0" lang="en-GB" sz="1800" b="0" i="0" u="none" strike="noStrike" cap="none" normalizeH="0" baseline="0">
                          <a:ln>
                            <a:noFill/>
                          </a:ln>
                          <a:solidFill>
                            <a:srgbClr val="000000"/>
                          </a:solidFill>
                          <a:effectLst/>
                          <a:latin typeface="Arial" pitchFamily="-112" charset="0"/>
                          <a:ea typeface="Arial" pitchFamily="-112" charset="0"/>
                          <a:cs typeface="Arial" pitchFamily="-112" charset="0"/>
                        </a:rPr>
                        <a:t>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smtClean="0">
                          <a:ln>
                            <a:noFill/>
                          </a:ln>
                          <a:solidFill>
                            <a:srgbClr val="000000"/>
                          </a:solidFill>
                          <a:effectLst/>
                          <a:latin typeface="Arial" pitchFamily="-112" charset="0"/>
                          <a:ea typeface="Arial" pitchFamily="-112" charset="0"/>
                          <a:cs typeface="Arial" pitchFamily="-112" charset="0"/>
                        </a:rPr>
                        <a:t>64.43s</a:t>
                      </a:r>
                      <a:endPar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smtClean="0">
                          <a:ln>
                            <a:noFill/>
                          </a:ln>
                          <a:solidFill>
                            <a:srgbClr val="000000"/>
                          </a:solidFill>
                          <a:effectLst/>
                          <a:latin typeface="Arial" pitchFamily="-112" charset="0"/>
                          <a:ea typeface="Arial" pitchFamily="-112" charset="0"/>
                          <a:cs typeface="Arial" pitchFamily="-112" charset="0"/>
                        </a:rPr>
                        <a:t>1932.8s</a:t>
                      </a:r>
                      <a:endPar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rPr>
                        <a:t>586h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rPr>
                        <a:t>19215358h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450850">
                <a:tc>
                  <a:txBody>
                    <a:bodyPr/>
                    <a:lstStyle/>
                    <a:p>
                      <a:pPr marL="0" marR="0" lvl="0" indent="0" algn="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rPr>
                        <a:t>2G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smtClean="0">
                          <a:ln>
                            <a:noFill/>
                          </a:ln>
                          <a:solidFill>
                            <a:srgbClr val="000000"/>
                          </a:solidFill>
                          <a:effectLst/>
                          <a:latin typeface="Arial" pitchFamily="-112" charset="0"/>
                          <a:ea typeface="Arial" pitchFamily="-112" charset="0"/>
                          <a:cs typeface="Arial" pitchFamily="-112" charset="0"/>
                        </a:rPr>
                        <a:t>128.9s</a:t>
                      </a:r>
                      <a:endPar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smtClean="0">
                          <a:ln>
                            <a:noFill/>
                          </a:ln>
                          <a:solidFill>
                            <a:srgbClr val="000000"/>
                          </a:solidFill>
                          <a:effectLst/>
                          <a:latin typeface="Arial" pitchFamily="-112" charset="0"/>
                          <a:ea typeface="Arial" pitchFamily="-112" charset="0"/>
                          <a:cs typeface="Arial" pitchFamily="-112" charset="0"/>
                        </a:rPr>
                        <a:t>3994.4s</a:t>
                      </a:r>
                      <a:endPar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rPr>
                        <a:t>1658h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800" b="0" i="0" u="none" strike="noStrike" cap="none" normalizeH="0" baseline="0" dirty="0">
                          <a:ln>
                            <a:noFill/>
                          </a:ln>
                          <a:solidFill>
                            <a:srgbClr val="000000"/>
                          </a:solidFill>
                          <a:effectLst/>
                          <a:latin typeface="Arial" pitchFamily="-112" charset="0"/>
                          <a:ea typeface="Arial" pitchFamily="-112" charset="0"/>
                          <a:cs typeface="Arial" pitchFamily="-112" charset="0"/>
                        </a:rPr>
                        <a:t>76861434h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dirty="0" smtClean="0"/>
              <a:t>Test levels</a:t>
            </a:r>
            <a:endParaRPr lang="en-US" dirty="0"/>
          </a:p>
        </p:txBody>
      </p:sp>
      <p:sp>
        <p:nvSpPr>
          <p:cNvPr id="54275" name="Rectangle 3"/>
          <p:cNvSpPr>
            <a:spLocks noGrp="1" noChangeArrowheads="1"/>
          </p:cNvSpPr>
          <p:nvPr>
            <p:ph type="body" idx="1"/>
          </p:nvPr>
        </p:nvSpPr>
        <p:spPr>
          <a:xfrm>
            <a:off x="684577" y="2099350"/>
            <a:ext cx="8181975" cy="4167188"/>
          </a:xfrm>
        </p:spPr>
        <p:txBody>
          <a:bodyPr/>
          <a:lstStyle/>
          <a:p>
            <a:pPr>
              <a:spcBef>
                <a:spcPts val="600"/>
              </a:spcBef>
            </a:pPr>
            <a:r>
              <a:rPr lang="en-US" dirty="0" smtClean="0"/>
              <a:t>Chip level (reduced functional chip model)</a:t>
            </a:r>
          </a:p>
          <a:p>
            <a:pPr>
              <a:spcBef>
                <a:spcPts val="600"/>
              </a:spcBef>
            </a:pPr>
            <a:r>
              <a:rPr lang="en-US" dirty="0" smtClean="0"/>
              <a:t>Array level (memory chips with the chip select and control logic)</a:t>
            </a:r>
          </a:p>
          <a:p>
            <a:pPr>
              <a:spcBef>
                <a:spcPts val="600"/>
              </a:spcBef>
            </a:pPr>
            <a:r>
              <a:rPr lang="en-US" dirty="0" smtClean="0"/>
              <a:t>Board or system level</a:t>
            </a:r>
          </a:p>
          <a:p>
            <a:pPr lvl="1"/>
            <a:r>
              <a:rPr lang="en-US" dirty="0" smtClean="0"/>
              <a:t>refresh logic</a:t>
            </a:r>
          </a:p>
          <a:p>
            <a:pPr lvl="1"/>
            <a:r>
              <a:rPr lang="en-US" dirty="0" smtClean="0"/>
              <a:t>address registers</a:t>
            </a:r>
          </a:p>
          <a:p>
            <a:pPr lvl="1"/>
            <a:r>
              <a:rPr lang="en-US" dirty="0" smtClean="0"/>
              <a:t>data registers</a:t>
            </a:r>
          </a:p>
          <a:p>
            <a:pPr lvl="1"/>
            <a:r>
              <a:rPr lang="en-US" dirty="0" smtClean="0"/>
              <a:t>buffers</a:t>
            </a:r>
          </a:p>
          <a:p>
            <a:pPr lvl="1"/>
            <a:r>
              <a:rPr lang="en-US" dirty="0" smtClean="0"/>
              <a:t>error detection and correction logic</a:t>
            </a:r>
          </a:p>
          <a:p>
            <a:pPr lvl="1"/>
            <a:r>
              <a:rPr lang="en-US" dirty="0" smtClean="0"/>
              <a:t>board selection and the memory board controller</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Fault models</a:t>
            </a:r>
            <a:endParaRPr lang="en-US" dirty="0"/>
          </a:p>
        </p:txBody>
      </p:sp>
      <p:sp>
        <p:nvSpPr>
          <p:cNvPr id="3" name="Content Placeholder 2"/>
          <p:cNvSpPr>
            <a:spLocks noGrp="1"/>
          </p:cNvSpPr>
          <p:nvPr>
            <p:ph idx="1"/>
          </p:nvPr>
        </p:nvSpPr>
        <p:spPr>
          <a:xfrm>
            <a:off x="676275" y="1575563"/>
            <a:ext cx="7567064" cy="4332422"/>
          </a:xfrm>
        </p:spPr>
        <p:txBody>
          <a:bodyPr/>
          <a:lstStyle/>
          <a:p>
            <a:pPr>
              <a:spcBef>
                <a:spcPts val="600"/>
              </a:spcBef>
            </a:pPr>
            <a:r>
              <a:rPr lang="en-US" dirty="0" smtClean="0"/>
              <a:t>Stuck-at-0 and stuck-at-1</a:t>
            </a:r>
            <a:endParaRPr lang="en-US" dirty="0" smtClean="0">
              <a:solidFill>
                <a:schemeClr val="accent2"/>
              </a:solidFill>
            </a:endParaRPr>
          </a:p>
          <a:p>
            <a:pPr>
              <a:spcBef>
                <a:spcPts val="600"/>
              </a:spcBef>
            </a:pPr>
            <a:r>
              <a:rPr lang="en-US" dirty="0" smtClean="0"/>
              <a:t>Transition </a:t>
            </a:r>
            <a:r>
              <a:rPr lang="en-US" dirty="0" smtClean="0">
                <a:sym typeface="Symbol" charset="2"/>
              </a:rPr>
              <a:t>/0 and t</a:t>
            </a:r>
            <a:r>
              <a:rPr lang="en-US" dirty="0" smtClean="0"/>
              <a:t>ransition </a:t>
            </a:r>
            <a:r>
              <a:rPr lang="en-US" dirty="0" smtClean="0">
                <a:sym typeface="Symbol" charset="2"/>
              </a:rPr>
              <a:t>/1</a:t>
            </a:r>
            <a:endParaRPr lang="en-US" dirty="0" smtClean="0">
              <a:solidFill>
                <a:schemeClr val="accent2"/>
              </a:solidFill>
            </a:endParaRPr>
          </a:p>
          <a:p>
            <a:pPr>
              <a:spcBef>
                <a:spcPts val="600"/>
              </a:spcBef>
            </a:pPr>
            <a:r>
              <a:rPr lang="en-US" dirty="0" smtClean="0"/>
              <a:t>Dynamic coupling</a:t>
            </a:r>
          </a:p>
          <a:p>
            <a:pPr>
              <a:spcBef>
                <a:spcPts val="600"/>
              </a:spcBef>
            </a:pPr>
            <a:r>
              <a:rPr lang="en-US" dirty="0" smtClean="0"/>
              <a:t>Idempotent (set/reset) coupling</a:t>
            </a:r>
          </a:p>
          <a:p>
            <a:pPr>
              <a:spcBef>
                <a:spcPts val="600"/>
              </a:spcBef>
            </a:pPr>
            <a:r>
              <a:rPr lang="en-US" dirty="0" smtClean="0"/>
              <a:t>Inversion coupling     </a:t>
            </a:r>
          </a:p>
          <a:p>
            <a:pPr>
              <a:spcBef>
                <a:spcPts val="600"/>
              </a:spcBef>
            </a:pPr>
            <a:r>
              <a:rPr lang="en-US" dirty="0" smtClean="0"/>
              <a:t>AND bridging and OR bridging   </a:t>
            </a:r>
            <a:endParaRPr lang="en-US" dirty="0" smtClean="0">
              <a:solidFill>
                <a:schemeClr val="accent2"/>
              </a:solidFill>
            </a:endParaRPr>
          </a:p>
          <a:p>
            <a:pPr>
              <a:spcBef>
                <a:spcPts val="600"/>
              </a:spcBef>
            </a:pPr>
            <a:r>
              <a:rPr lang="en-US" dirty="0" smtClean="0"/>
              <a:t>Passive neighborhood pattern sensitive faults</a:t>
            </a:r>
            <a:endParaRPr lang="en-US" dirty="0" smtClean="0">
              <a:solidFill>
                <a:schemeClr val="accent2"/>
              </a:solidFill>
            </a:endParaRPr>
          </a:p>
          <a:p>
            <a:pPr>
              <a:spcBef>
                <a:spcPts val="600"/>
              </a:spcBef>
            </a:pPr>
            <a:r>
              <a:rPr lang="en-US" dirty="0" smtClean="0"/>
              <a:t>Active neighborhood pattern sensitive faults</a:t>
            </a:r>
            <a:endParaRPr lang="en-US" dirty="0" smtClean="0">
              <a:solidFill>
                <a:schemeClr val="accent2"/>
              </a:solidFill>
            </a:endParaRPr>
          </a:p>
          <a:p>
            <a:pPr>
              <a:spcBef>
                <a:spcPts val="600"/>
              </a:spcBef>
            </a:pPr>
            <a:r>
              <a:rPr lang="en-US" dirty="0" smtClean="0"/>
              <a:t>Address decoder faults</a:t>
            </a:r>
          </a:p>
          <a:p>
            <a:pPr>
              <a:spcBef>
                <a:spcPts val="600"/>
              </a:spcBef>
            </a:pPr>
            <a:r>
              <a:rPr lang="en-US" dirty="0" smtClean="0"/>
              <a:t>Retention faults</a:t>
            </a:r>
          </a:p>
          <a:p>
            <a:endParaRPr lang="en-US" dirty="0" smtClean="0">
              <a:solidFill>
                <a:schemeClr val="accent2"/>
              </a:solidFill>
            </a:endParaRPr>
          </a:p>
          <a:p>
            <a:endParaRPr lang="en-US" dirty="0"/>
          </a:p>
        </p:txBody>
      </p:sp>
      <p:grpSp>
        <p:nvGrpSpPr>
          <p:cNvPr id="5" name="Group 4"/>
          <p:cNvGrpSpPr/>
          <p:nvPr/>
        </p:nvGrpSpPr>
        <p:grpSpPr>
          <a:xfrm>
            <a:off x="113292" y="6390980"/>
            <a:ext cx="4816557" cy="381543"/>
            <a:chOff x="113292" y="6390980"/>
            <a:chExt cx="4816557" cy="381543"/>
          </a:xfrm>
        </p:grpSpPr>
        <p:pic>
          <p:nvPicPr>
            <p:cNvPr id="6" name="Picture 5"/>
            <p:cNvPicPr>
              <a:picLocks noChangeAspect="1"/>
            </p:cNvPicPr>
            <p:nvPr/>
          </p:nvPicPr>
          <p:blipFill>
            <a:blip r:embed="rId3"/>
            <a:stretch>
              <a:fillRect/>
            </a:stretch>
          </p:blipFill>
          <p:spPr>
            <a:xfrm>
              <a:off x="113292" y="6448404"/>
              <a:ext cx="645220" cy="324119"/>
            </a:xfrm>
            <a:prstGeom prst="rect">
              <a:avLst/>
            </a:prstGeom>
          </p:spPr>
        </p:pic>
        <p:sp>
          <p:nvSpPr>
            <p:cNvPr id="7" name="TextBox 6"/>
            <p:cNvSpPr txBox="1"/>
            <p:nvPr/>
          </p:nvSpPr>
          <p:spPr>
            <a:xfrm>
              <a:off x="709924" y="6390980"/>
              <a:ext cx="4219925" cy="338554"/>
            </a:xfrm>
            <a:prstGeom prst="rect">
              <a:avLst/>
            </a:prstGeom>
            <a:noFill/>
          </p:spPr>
          <p:txBody>
            <a:bodyPr wrap="none" rtlCol="0">
              <a:spAutoFit/>
            </a:bodyPr>
            <a:lstStyle/>
            <a:p>
              <a:r>
                <a:rPr lang="en-US" sz="1600" noProof="1" smtClean="0">
                  <a:latin typeface="Comic Sans MS"/>
                  <a:cs typeface="Comic Sans MS"/>
                </a:rPr>
                <a:t>A.J. van de Goor, John Wiley &amp; Sons, 1991</a:t>
              </a:r>
              <a:endParaRPr lang="en-US" sz="1600" noProof="1">
                <a:latin typeface="Comic Sans MS"/>
                <a:cs typeface="Comic Sans MS"/>
              </a:endParaRPr>
            </a:p>
          </p:txBody>
        </p:sp>
      </p:gr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dirty="0" smtClean="0"/>
              <a:t>Testing for stuck-at faults</a:t>
            </a:r>
            <a:endParaRPr lang="en-US" dirty="0"/>
          </a:p>
        </p:txBody>
      </p:sp>
      <p:sp>
        <p:nvSpPr>
          <p:cNvPr id="55299" name="Rectangle 3"/>
          <p:cNvSpPr>
            <a:spLocks noGrp="1" noChangeArrowheads="1"/>
          </p:cNvSpPr>
          <p:nvPr>
            <p:ph type="body" idx="1"/>
          </p:nvPr>
        </p:nvSpPr>
        <p:spPr>
          <a:xfrm>
            <a:off x="679450" y="1338087"/>
            <a:ext cx="8181975" cy="3870325"/>
          </a:xfrm>
        </p:spPr>
        <p:txBody>
          <a:bodyPr/>
          <a:lstStyle/>
          <a:p>
            <a:r>
              <a:rPr lang="en-US" dirty="0" smtClean="0"/>
              <a:t>The memory scan (MSCAN) test procedure</a:t>
            </a:r>
          </a:p>
          <a:p>
            <a:pPr lvl="1"/>
            <a:r>
              <a:rPr lang="en-US" dirty="0" smtClean="0"/>
              <a:t>write 0 in all cells</a:t>
            </a:r>
          </a:p>
          <a:p>
            <a:pPr lvl="1"/>
            <a:r>
              <a:rPr lang="en-US" dirty="0" smtClean="0"/>
              <a:t>read all cells</a:t>
            </a:r>
          </a:p>
          <a:p>
            <a:pPr lvl="1"/>
            <a:r>
              <a:rPr lang="en-US" dirty="0" smtClean="0"/>
              <a:t>write 1 in all cells</a:t>
            </a:r>
          </a:p>
          <a:p>
            <a:pPr lvl="1"/>
            <a:r>
              <a:rPr lang="en-US" dirty="0" smtClean="0"/>
              <a:t>read all cells</a:t>
            </a:r>
          </a:p>
          <a:p>
            <a:pPr>
              <a:spcBef>
                <a:spcPts val="600"/>
              </a:spcBef>
            </a:pPr>
            <a:r>
              <a:rPr lang="en-US" dirty="0" smtClean="0"/>
              <a:t>Complexity – 4n</a:t>
            </a:r>
          </a:p>
          <a:p>
            <a:pPr>
              <a:spcBef>
                <a:spcPts val="600"/>
              </a:spcBef>
            </a:pPr>
            <a:r>
              <a:rPr lang="en-US" dirty="0" smtClean="0"/>
              <a:t>MSCAN will not detect any stuck-at fault in the memory address register or in the decoder</a:t>
            </a:r>
          </a:p>
          <a:p>
            <a:pPr>
              <a:spcBef>
                <a:spcPts val="600"/>
              </a:spcBef>
            </a:pPr>
            <a:r>
              <a:rPr lang="en-US" dirty="0" smtClean="0"/>
              <a:t>At the end of the test we only know that there is at least one cell in the memory that is functionally correct (a fault could have occurred in the decoder such that the same cell is always referenced)</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11014</TotalTime>
  <Words>13926</Words>
  <Application>Microsoft Macintosh PowerPoint</Application>
  <PresentationFormat>On-screen Show (4:3)</PresentationFormat>
  <Paragraphs>1141</Paragraphs>
  <Slides>47</Slides>
  <Notes>47</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Office Theme</vt:lpstr>
      <vt:lpstr>VLSI testing</vt:lpstr>
      <vt:lpstr>Basic problems</vt:lpstr>
      <vt:lpstr>Types of memories</vt:lpstr>
      <vt:lpstr>Functional model</vt:lpstr>
      <vt:lpstr>SRAM cell structure</vt:lpstr>
      <vt:lpstr>Memory test time </vt:lpstr>
      <vt:lpstr>Test levels</vt:lpstr>
      <vt:lpstr>Fault models</vt:lpstr>
      <vt:lpstr>Testing for stuck-at faults</vt:lpstr>
      <vt:lpstr>The algorithmic test sequence (ATS)</vt:lpstr>
      <vt:lpstr>Decoder faults</vt:lpstr>
      <vt:lpstr>Elements of march test</vt:lpstr>
      <vt:lpstr>The MATS procedure – 4n</vt:lpstr>
      <vt:lpstr>Testing for coupling faults</vt:lpstr>
      <vt:lpstr>Coupling faults</vt:lpstr>
      <vt:lpstr>Linked faults</vt:lpstr>
      <vt:lpstr>Marching 0/1 – 14n</vt:lpstr>
      <vt:lpstr>March C – 10n</vt:lpstr>
      <vt:lpstr>Marches A (15n) and B (17n)</vt:lpstr>
      <vt:lpstr>Nair’s test </vt:lpstr>
      <vt:lpstr>Nair’s test – 30n</vt:lpstr>
      <vt:lpstr>Checkerboard test</vt:lpstr>
      <vt:lpstr>Checkerboard – 4n</vt:lpstr>
      <vt:lpstr>Galpat – Galloping pattern – n2</vt:lpstr>
      <vt:lpstr>Sliding diagonal – n1.5</vt:lpstr>
      <vt:lpstr>Butterfly – nlog2n</vt:lpstr>
      <vt:lpstr>Testing for pattern-sensitive faults</vt:lpstr>
      <vt:lpstr>Neighborhood pattern-sensitive faults</vt:lpstr>
      <vt:lpstr>General rules</vt:lpstr>
      <vt:lpstr>Test generation</vt:lpstr>
      <vt:lpstr>The tiling method</vt:lpstr>
      <vt:lpstr>Fault coverage</vt:lpstr>
      <vt:lpstr>Data backgrounds for word memories</vt:lpstr>
      <vt:lpstr>Data in word-oriented memory</vt:lpstr>
      <vt:lpstr>ROM testing</vt:lpstr>
      <vt:lpstr>Memory BIST – challenges</vt:lpstr>
      <vt:lpstr>Memory BIST – requirements</vt:lpstr>
      <vt:lpstr>Parallel memory BIST</vt:lpstr>
      <vt:lpstr>Address generation</vt:lpstr>
      <vt:lpstr>Test response compaction</vt:lpstr>
      <vt:lpstr>Serial memory BIST</vt:lpstr>
      <vt:lpstr>Programmable algorithms</vt:lpstr>
      <vt:lpstr>Built-in self-repair</vt:lpstr>
      <vt:lpstr>Repair analysis</vt:lpstr>
      <vt:lpstr>Self-repair architecture</vt:lpstr>
      <vt:lpstr>Transparent tests</vt:lpstr>
      <vt:lpstr>Transparent tests</vt:lpstr>
    </vt:vector>
  </TitlesOfParts>
  <Manager/>
  <Company>Poznan University of Technology</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VLSI testing</dc:title>
  <dc:subject/>
  <dc:creator>Jerzy Tyszer</dc:creator>
  <cp:keywords/>
  <dc:description/>
  <cp:lastModifiedBy>Jerzy Tyszer</cp:lastModifiedBy>
  <cp:revision>681</cp:revision>
  <cp:lastPrinted>2009-12-16T15:27:26Z</cp:lastPrinted>
  <dcterms:created xsi:type="dcterms:W3CDTF">2010-12-20T22:11:36Z</dcterms:created>
  <dcterms:modified xsi:type="dcterms:W3CDTF">2013-12-13T18:01:34Z</dcterms:modified>
  <cp:category/>
</cp:coreProperties>
</file>