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embeddings/oleObject3.bin" ContentType="application/vnd.openxmlformats-officedocument.oleObject"/>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embeddings/oleObject4.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554" r:id="rId2"/>
    <p:sldId id="609" r:id="rId3"/>
    <p:sldId id="614" r:id="rId4"/>
    <p:sldId id="610" r:id="rId5"/>
    <p:sldId id="612" r:id="rId6"/>
    <p:sldId id="608" r:id="rId7"/>
    <p:sldId id="582" r:id="rId8"/>
    <p:sldId id="581" r:id="rId9"/>
    <p:sldId id="580" r:id="rId10"/>
    <p:sldId id="607" r:id="rId11"/>
    <p:sldId id="591" r:id="rId12"/>
    <p:sldId id="616" r:id="rId13"/>
    <p:sldId id="592" r:id="rId14"/>
    <p:sldId id="593" r:id="rId15"/>
    <p:sldId id="561" r:id="rId16"/>
    <p:sldId id="560" r:id="rId17"/>
    <p:sldId id="562" r:id="rId18"/>
    <p:sldId id="563" r:id="rId19"/>
    <p:sldId id="615" r:id="rId20"/>
    <p:sldId id="564" r:id="rId21"/>
    <p:sldId id="569" r:id="rId22"/>
    <p:sldId id="573" r:id="rId23"/>
    <p:sldId id="574" r:id="rId24"/>
    <p:sldId id="603" r:id="rId25"/>
    <p:sldId id="588" r:id="rId26"/>
    <p:sldId id="570" r:id="rId27"/>
    <p:sldId id="571" r:id="rId28"/>
    <p:sldId id="572" r:id="rId29"/>
    <p:sldId id="565" r:id="rId30"/>
    <p:sldId id="566" r:id="rId31"/>
    <p:sldId id="567" r:id="rId32"/>
    <p:sldId id="604" r:id="rId33"/>
    <p:sldId id="568" r:id="rId34"/>
    <p:sldId id="576" r:id="rId35"/>
    <p:sldId id="605" r:id="rId36"/>
    <p:sldId id="606" r:id="rId37"/>
    <p:sldId id="596" r:id="rId38"/>
    <p:sldId id="597" r:id="rId39"/>
    <p:sldId id="577" r:id="rId40"/>
    <p:sldId id="575"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626" autoAdjust="0"/>
  </p:normalViewPr>
  <p:slideViewPr>
    <p:cSldViewPr snapToGrid="0" snapToObjects="1">
      <p:cViewPr varScale="1">
        <p:scale>
          <a:sx n="78" d="100"/>
          <a:sy n="78" d="100"/>
        </p:scale>
        <p:origin x="-2088" y="-104"/>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1408"/>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457831325301"/>
          <c:y val="0.0794223826714801"/>
          <c:w val="0.869477911646586"/>
          <c:h val="0.754512635379061"/>
        </c:manualLayout>
      </c:layout>
      <c:barChart>
        <c:barDir val="col"/>
        <c:grouping val="clustered"/>
        <c:varyColors val="0"/>
        <c:ser>
          <c:idx val="0"/>
          <c:order val="0"/>
          <c:tx>
            <c:strRef>
              <c:f>Sheet1!$A$2</c:f>
              <c:strCache>
                <c:ptCount val="1"/>
                <c:pt idx="0">
                  <c:v>Yield</c:v>
                </c:pt>
              </c:strCache>
            </c:strRef>
          </c:tx>
          <c:spPr>
            <a:gradFill flip="none" rotWithShape="1">
              <a:gsLst>
                <a:gs pos="54000">
                  <a:srgbClr val="FF0000">
                    <a:alpha val="53000"/>
                  </a:srgbClr>
                </a:gs>
                <a:gs pos="100000">
                  <a:prstClr val="white">
                    <a:alpha val="50000"/>
                  </a:prstClr>
                </a:gs>
              </a:gsLst>
              <a:lin ang="5100000" scaled="0"/>
              <a:tileRect/>
            </a:gradFill>
            <a:ln w="12661">
              <a:solidFill>
                <a:schemeClr val="accent2">
                  <a:lumMod val="75000"/>
                </a:schemeClr>
              </a:solidFill>
              <a:prstDash val="solid"/>
            </a:ln>
          </c:spPr>
          <c:invertIfNegative val="0"/>
          <c:cat>
            <c:strRef>
              <c:f>Sheet1!$B$1:$G$1</c:f>
              <c:strCache>
                <c:ptCount val="6"/>
                <c:pt idx="0">
                  <c:v>500</c:v>
                </c:pt>
                <c:pt idx="1">
                  <c:v>250</c:v>
                </c:pt>
                <c:pt idx="2">
                  <c:v>180</c:v>
                </c:pt>
                <c:pt idx="3">
                  <c:v>130</c:v>
                </c:pt>
                <c:pt idx="4">
                  <c:v>90</c:v>
                </c:pt>
                <c:pt idx="5">
                  <c:v>65 nm</c:v>
                </c:pt>
              </c:strCache>
            </c:strRef>
          </c:cat>
          <c:val>
            <c:numRef>
              <c:f>Sheet1!$B$2:$G$2</c:f>
              <c:numCache>
                <c:formatCode>0%</c:formatCode>
                <c:ptCount val="6"/>
                <c:pt idx="0">
                  <c:v>0.25</c:v>
                </c:pt>
                <c:pt idx="1">
                  <c:v>0.2</c:v>
                </c:pt>
                <c:pt idx="2">
                  <c:v>0.16</c:v>
                </c:pt>
                <c:pt idx="3">
                  <c:v>0.12</c:v>
                </c:pt>
                <c:pt idx="4">
                  <c:v>0.08</c:v>
                </c:pt>
                <c:pt idx="5">
                  <c:v>0.05</c:v>
                </c:pt>
              </c:numCache>
            </c:numRef>
          </c:val>
        </c:ser>
        <c:dLbls>
          <c:showLegendKey val="0"/>
          <c:showVal val="0"/>
          <c:showCatName val="0"/>
          <c:showSerName val="0"/>
          <c:showPercent val="0"/>
          <c:showBubbleSize val="0"/>
        </c:dLbls>
        <c:gapWidth val="45"/>
        <c:axId val="-2144040136"/>
        <c:axId val="2071647576"/>
      </c:barChart>
      <c:catAx>
        <c:axId val="-2144040136"/>
        <c:scaling>
          <c:orientation val="minMax"/>
        </c:scaling>
        <c:delete val="0"/>
        <c:axPos val="b"/>
        <c:numFmt formatCode="General" sourceLinked="1"/>
        <c:majorTickMark val="out"/>
        <c:minorTickMark val="none"/>
        <c:tickLblPos val="nextTo"/>
        <c:spPr>
          <a:ln w="12661">
            <a:solidFill>
              <a:schemeClr val="tx1"/>
            </a:solidFill>
            <a:prstDash val="solid"/>
          </a:ln>
        </c:spPr>
        <c:txPr>
          <a:bodyPr rot="0" vert="horz"/>
          <a:lstStyle/>
          <a:p>
            <a:pPr>
              <a:defRPr sz="1470" b="0" i="0" u="none" strike="noStrike" baseline="0">
                <a:solidFill>
                  <a:schemeClr val="tx1"/>
                </a:solidFill>
                <a:latin typeface="AvantGarde Md BT"/>
                <a:ea typeface="AvantGarde Md BT"/>
                <a:cs typeface="AvantGarde Md BT"/>
              </a:defRPr>
            </a:pPr>
            <a:endParaRPr lang="en-US"/>
          </a:p>
        </c:txPr>
        <c:crossAx val="2071647576"/>
        <c:crosses val="autoZero"/>
        <c:auto val="1"/>
        <c:lblAlgn val="ctr"/>
        <c:lblOffset val="100"/>
        <c:tickLblSkip val="1"/>
        <c:tickMarkSkip val="1"/>
        <c:noMultiLvlLbl val="0"/>
      </c:catAx>
      <c:valAx>
        <c:axId val="2071647576"/>
        <c:scaling>
          <c:orientation val="minMax"/>
        </c:scaling>
        <c:delete val="0"/>
        <c:axPos val="l"/>
        <c:majorGridlines>
          <c:spPr>
            <a:ln w="12661">
              <a:solidFill>
                <a:srgbClr val="FFFFFF"/>
              </a:solidFill>
              <a:prstDash val="solid"/>
            </a:ln>
          </c:spPr>
        </c:majorGridlines>
        <c:numFmt formatCode="0%" sourceLinked="1"/>
        <c:majorTickMark val="out"/>
        <c:minorTickMark val="none"/>
        <c:tickLblPos val="nextTo"/>
        <c:spPr>
          <a:ln w="12661">
            <a:solidFill>
              <a:schemeClr val="tx1"/>
            </a:solidFill>
            <a:prstDash val="solid"/>
          </a:ln>
        </c:spPr>
        <c:txPr>
          <a:bodyPr rot="0" vert="horz"/>
          <a:lstStyle/>
          <a:p>
            <a:pPr>
              <a:defRPr sz="1470" b="0" i="0" u="none" strike="noStrike" baseline="0">
                <a:solidFill>
                  <a:schemeClr val="tx1"/>
                </a:solidFill>
                <a:latin typeface="AvantGarde Md BT"/>
                <a:ea typeface="AvantGarde Md BT"/>
                <a:cs typeface="AvantGarde Md BT"/>
              </a:defRPr>
            </a:pPr>
            <a:endParaRPr lang="en-US"/>
          </a:p>
        </c:txPr>
        <c:crossAx val="-2144040136"/>
        <c:crosses val="autoZero"/>
        <c:crossBetween val="between"/>
      </c:valAx>
      <c:spPr>
        <a:noFill/>
        <a:ln w="25322">
          <a:noFill/>
        </a:ln>
      </c:spPr>
    </c:plotArea>
    <c:plotVisOnly val="1"/>
    <c:dispBlanksAs val="gap"/>
    <c:showDLblsOverMax val="0"/>
  </c:chart>
  <c:spPr>
    <a:noFill/>
    <a:ln>
      <a:noFill/>
    </a:ln>
  </c:spPr>
  <c:txPr>
    <a:bodyPr/>
    <a:lstStyle/>
    <a:p>
      <a:pPr>
        <a:defRPr sz="1470" b="1"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173913043478"/>
          <c:y val="0.0637450199203187"/>
          <c:w val="0.880434782608696"/>
          <c:h val="0.816733067729084"/>
        </c:manualLayout>
      </c:layout>
      <c:lineChart>
        <c:grouping val="standard"/>
        <c:varyColors val="0"/>
        <c:ser>
          <c:idx val="0"/>
          <c:order val="0"/>
          <c:tx>
            <c:strRef>
              <c:f>Sheet1!$A$2</c:f>
              <c:strCache>
                <c:ptCount val="1"/>
              </c:strCache>
            </c:strRef>
          </c:tx>
          <c:spPr>
            <a:ln w="12495">
              <a:solidFill>
                <a:srgbClr val="DD0806"/>
              </a:solidFill>
              <a:prstDash val="solid"/>
            </a:ln>
          </c:spPr>
          <c:marker>
            <c:symbol val="diamond"/>
            <c:size val="4"/>
            <c:spPr>
              <a:solidFill>
                <a:srgbClr val="63AAFE"/>
              </a:solidFill>
              <a:ln>
                <a:solidFill>
                  <a:srgbClr val="63AAFE"/>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Sheet1!$B$2:$L$2</c:f>
              <c:numCache>
                <c:formatCode>General</c:formatCode>
                <c:ptCount val="11"/>
                <c:pt idx="0">
                  <c:v>0.009</c:v>
                </c:pt>
                <c:pt idx="1">
                  <c:v>0.0081</c:v>
                </c:pt>
                <c:pt idx="2">
                  <c:v>0.0072</c:v>
                </c:pt>
                <c:pt idx="3">
                  <c:v>0.0063</c:v>
                </c:pt>
                <c:pt idx="4">
                  <c:v>0.0054</c:v>
                </c:pt>
                <c:pt idx="5">
                  <c:v>0.0045</c:v>
                </c:pt>
                <c:pt idx="6">
                  <c:v>0.0036</c:v>
                </c:pt>
                <c:pt idx="7">
                  <c:v>0.0027</c:v>
                </c:pt>
                <c:pt idx="8">
                  <c:v>0.0018</c:v>
                </c:pt>
                <c:pt idx="9">
                  <c:v>0.0009</c:v>
                </c:pt>
                <c:pt idx="10">
                  <c:v>0.0</c:v>
                </c:pt>
              </c:numCache>
            </c:numRef>
          </c:val>
          <c:smooth val="0"/>
        </c:ser>
        <c:ser>
          <c:idx val="1"/>
          <c:order val="1"/>
          <c:tx>
            <c:strRef>
              <c:f>Sheet1!$A$3</c:f>
              <c:strCache>
                <c:ptCount val="1"/>
              </c:strCache>
            </c:strRef>
          </c:tx>
          <c:spPr>
            <a:ln w="12495">
              <a:solidFill>
                <a:srgbClr val="FCF305"/>
              </a:solidFill>
              <a:prstDash val="solid"/>
            </a:ln>
          </c:spPr>
          <c:marker>
            <c:symbol val="square"/>
            <c:size val="4"/>
            <c:spPr>
              <a:solidFill>
                <a:srgbClr val="DD2D32"/>
              </a:solidFill>
              <a:ln>
                <a:solidFill>
                  <a:srgbClr val="DD2D32"/>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Sheet1!$B$3:$L$3</c:f>
              <c:numCache>
                <c:formatCode>General</c:formatCode>
                <c:ptCount val="11"/>
                <c:pt idx="0">
                  <c:v>0.008</c:v>
                </c:pt>
                <c:pt idx="1">
                  <c:v>0.0072</c:v>
                </c:pt>
                <c:pt idx="2">
                  <c:v>0.0064</c:v>
                </c:pt>
                <c:pt idx="3">
                  <c:v>0.0056</c:v>
                </c:pt>
                <c:pt idx="4">
                  <c:v>0.0048</c:v>
                </c:pt>
                <c:pt idx="5">
                  <c:v>0.004</c:v>
                </c:pt>
                <c:pt idx="6">
                  <c:v>0.0032</c:v>
                </c:pt>
                <c:pt idx="7">
                  <c:v>0.0024</c:v>
                </c:pt>
                <c:pt idx="8">
                  <c:v>0.0016</c:v>
                </c:pt>
                <c:pt idx="9">
                  <c:v>0.0008</c:v>
                </c:pt>
                <c:pt idx="10">
                  <c:v>0.0</c:v>
                </c:pt>
              </c:numCache>
            </c:numRef>
          </c:val>
          <c:smooth val="0"/>
        </c:ser>
        <c:ser>
          <c:idx val="2"/>
          <c:order val="2"/>
          <c:tx>
            <c:strRef>
              <c:f>Sheet1!$A$4</c:f>
              <c:strCache>
                <c:ptCount val="1"/>
              </c:strCache>
            </c:strRef>
          </c:tx>
          <c:spPr>
            <a:ln w="12495">
              <a:solidFill>
                <a:srgbClr val="1FB714"/>
              </a:solidFill>
              <a:prstDash val="solid"/>
            </a:ln>
          </c:spPr>
          <c:marker>
            <c:symbol val="triangle"/>
            <c:size val="4"/>
            <c:spPr>
              <a:solidFill>
                <a:srgbClr val="FFF58C"/>
              </a:solidFill>
              <a:ln>
                <a:solidFill>
                  <a:srgbClr val="FFF58C"/>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Sheet1!$B$4:$L$4</c:f>
              <c:numCache>
                <c:formatCode>General</c:formatCode>
                <c:ptCount val="11"/>
                <c:pt idx="0">
                  <c:v>0.007</c:v>
                </c:pt>
                <c:pt idx="1">
                  <c:v>0.0063</c:v>
                </c:pt>
                <c:pt idx="2">
                  <c:v>0.0056</c:v>
                </c:pt>
                <c:pt idx="3">
                  <c:v>0.0049</c:v>
                </c:pt>
                <c:pt idx="4">
                  <c:v>0.0042</c:v>
                </c:pt>
                <c:pt idx="5">
                  <c:v>0.0035</c:v>
                </c:pt>
                <c:pt idx="6">
                  <c:v>0.0028</c:v>
                </c:pt>
                <c:pt idx="7">
                  <c:v>0.0021</c:v>
                </c:pt>
                <c:pt idx="8">
                  <c:v>0.0014</c:v>
                </c:pt>
                <c:pt idx="9">
                  <c:v>0.0007</c:v>
                </c:pt>
                <c:pt idx="10">
                  <c:v>0.0</c:v>
                </c:pt>
              </c:numCache>
            </c:numRef>
          </c:val>
          <c:smooth val="0"/>
        </c:ser>
        <c:ser>
          <c:idx val="3"/>
          <c:order val="3"/>
          <c:tx>
            <c:strRef>
              <c:f>Sheet1!$A$5</c:f>
              <c:strCache>
                <c:ptCount val="1"/>
              </c:strCache>
            </c:strRef>
          </c:tx>
          <c:spPr>
            <a:ln w="12495">
              <a:solidFill>
                <a:srgbClr val="00ABEA"/>
              </a:solidFill>
              <a:prstDash val="solid"/>
            </a:ln>
          </c:spPr>
          <c:marker>
            <c:symbol val="x"/>
            <c:size val="4"/>
            <c:spPr>
              <a:noFill/>
              <a:ln>
                <a:solidFill>
                  <a:srgbClr val="4EE257"/>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Sheet1!$B$5:$L$5</c:f>
              <c:numCache>
                <c:formatCode>General</c:formatCode>
                <c:ptCount val="11"/>
                <c:pt idx="0">
                  <c:v>0.006</c:v>
                </c:pt>
                <c:pt idx="1">
                  <c:v>0.0054</c:v>
                </c:pt>
                <c:pt idx="2">
                  <c:v>0.0048</c:v>
                </c:pt>
                <c:pt idx="3">
                  <c:v>0.0042</c:v>
                </c:pt>
                <c:pt idx="4">
                  <c:v>0.0036</c:v>
                </c:pt>
                <c:pt idx="5">
                  <c:v>0.003</c:v>
                </c:pt>
                <c:pt idx="6">
                  <c:v>0.0024</c:v>
                </c:pt>
                <c:pt idx="7">
                  <c:v>0.0018</c:v>
                </c:pt>
                <c:pt idx="8">
                  <c:v>0.0012</c:v>
                </c:pt>
                <c:pt idx="9">
                  <c:v>0.0006</c:v>
                </c:pt>
                <c:pt idx="10">
                  <c:v>0.0</c:v>
                </c:pt>
              </c:numCache>
            </c:numRef>
          </c:val>
          <c:smooth val="0"/>
        </c:ser>
        <c:ser>
          <c:idx val="4"/>
          <c:order val="4"/>
          <c:tx>
            <c:strRef>
              <c:f>Sheet1!$A$6</c:f>
              <c:strCache>
                <c:ptCount val="1"/>
              </c:strCache>
            </c:strRef>
          </c:tx>
          <c:spPr>
            <a:ln w="12495">
              <a:solidFill>
                <a:srgbClr val="0000D4"/>
              </a:solidFill>
              <a:prstDash val="solid"/>
            </a:ln>
          </c:spPr>
          <c:marker>
            <c:symbol val="star"/>
            <c:size val="4"/>
            <c:spPr>
              <a:noFill/>
              <a:ln>
                <a:solidFill>
                  <a:srgbClr val="6711FF"/>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Sheet1!$B$6:$L$6</c:f>
              <c:numCache>
                <c:formatCode>General</c:formatCode>
                <c:ptCount val="11"/>
                <c:pt idx="0">
                  <c:v>0.005</c:v>
                </c:pt>
                <c:pt idx="1">
                  <c:v>0.0045</c:v>
                </c:pt>
                <c:pt idx="2">
                  <c:v>0.004</c:v>
                </c:pt>
                <c:pt idx="3">
                  <c:v>0.0035</c:v>
                </c:pt>
                <c:pt idx="4">
                  <c:v>0.003</c:v>
                </c:pt>
                <c:pt idx="5">
                  <c:v>0.0025</c:v>
                </c:pt>
                <c:pt idx="6">
                  <c:v>0.002</c:v>
                </c:pt>
                <c:pt idx="7">
                  <c:v>0.0015</c:v>
                </c:pt>
                <c:pt idx="8">
                  <c:v>0.001</c:v>
                </c:pt>
                <c:pt idx="9">
                  <c:v>0.0005</c:v>
                </c:pt>
                <c:pt idx="10">
                  <c:v>0.0</c:v>
                </c:pt>
              </c:numCache>
            </c:numRef>
          </c:val>
          <c:smooth val="0"/>
        </c:ser>
        <c:ser>
          <c:idx val="5"/>
          <c:order val="5"/>
          <c:tx>
            <c:strRef>
              <c:f>Sheet1!$A$7</c:f>
              <c:strCache>
                <c:ptCount val="1"/>
              </c:strCache>
            </c:strRef>
          </c:tx>
          <c:spPr>
            <a:ln w="12495">
              <a:solidFill>
                <a:srgbClr val="F20884"/>
              </a:solidFill>
              <a:prstDash val="solid"/>
            </a:ln>
          </c:spPr>
          <c:marker>
            <c:symbol val="circle"/>
            <c:size val="4"/>
            <c:spPr>
              <a:solidFill>
                <a:srgbClr val="FEA746"/>
              </a:solidFill>
              <a:ln>
                <a:solidFill>
                  <a:srgbClr val="FEA746"/>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Sheet1!$B$7:$L$7</c:f>
              <c:numCache>
                <c:formatCode>General</c:formatCode>
                <c:ptCount val="11"/>
                <c:pt idx="0">
                  <c:v>0.004</c:v>
                </c:pt>
                <c:pt idx="1">
                  <c:v>0.0036</c:v>
                </c:pt>
                <c:pt idx="2">
                  <c:v>0.0032</c:v>
                </c:pt>
                <c:pt idx="3">
                  <c:v>0.0028</c:v>
                </c:pt>
                <c:pt idx="4">
                  <c:v>0.0024</c:v>
                </c:pt>
                <c:pt idx="5">
                  <c:v>0.002</c:v>
                </c:pt>
                <c:pt idx="6">
                  <c:v>0.0016</c:v>
                </c:pt>
                <c:pt idx="7">
                  <c:v>0.0012</c:v>
                </c:pt>
                <c:pt idx="8">
                  <c:v>0.0008</c:v>
                </c:pt>
                <c:pt idx="9">
                  <c:v>0.0004</c:v>
                </c:pt>
                <c:pt idx="10">
                  <c:v>0.0</c:v>
                </c:pt>
              </c:numCache>
            </c:numRef>
          </c:val>
          <c:smooth val="0"/>
        </c:ser>
        <c:ser>
          <c:idx val="6"/>
          <c:order val="6"/>
          <c:tx>
            <c:strRef>
              <c:f>Sheet1!$A$8</c:f>
              <c:strCache>
                <c:ptCount val="1"/>
              </c:strCache>
            </c:strRef>
          </c:tx>
          <c:spPr>
            <a:ln w="12495">
              <a:solidFill>
                <a:srgbClr val="008080"/>
              </a:solidFill>
              <a:prstDash val="solid"/>
            </a:ln>
          </c:spPr>
          <c:marker>
            <c:symbol val="plus"/>
            <c:size val="4"/>
            <c:spPr>
              <a:noFill/>
              <a:ln>
                <a:solidFill>
                  <a:srgbClr val="865357"/>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Sheet1!$B$8:$L$8</c:f>
              <c:numCache>
                <c:formatCode>General</c:formatCode>
                <c:ptCount val="11"/>
                <c:pt idx="0">
                  <c:v>0.003</c:v>
                </c:pt>
                <c:pt idx="1">
                  <c:v>0.0027</c:v>
                </c:pt>
                <c:pt idx="2">
                  <c:v>0.0024</c:v>
                </c:pt>
                <c:pt idx="3">
                  <c:v>0.0021</c:v>
                </c:pt>
                <c:pt idx="4">
                  <c:v>0.0018</c:v>
                </c:pt>
                <c:pt idx="5">
                  <c:v>0.0015</c:v>
                </c:pt>
                <c:pt idx="6">
                  <c:v>0.0012</c:v>
                </c:pt>
                <c:pt idx="7">
                  <c:v>0.0009</c:v>
                </c:pt>
                <c:pt idx="8">
                  <c:v>0.0006</c:v>
                </c:pt>
                <c:pt idx="9">
                  <c:v>0.0003</c:v>
                </c:pt>
                <c:pt idx="10">
                  <c:v>0.0</c:v>
                </c:pt>
              </c:numCache>
            </c:numRef>
          </c:val>
          <c:smooth val="0"/>
        </c:ser>
        <c:ser>
          <c:idx val="7"/>
          <c:order val="7"/>
          <c:tx>
            <c:strRef>
              <c:f>Sheet1!$A$9</c:f>
              <c:strCache>
                <c:ptCount val="1"/>
              </c:strCache>
            </c:strRef>
          </c:tx>
          <c:spPr>
            <a:ln w="12495">
              <a:solidFill>
                <a:srgbClr val="0000D4"/>
              </a:solidFill>
              <a:prstDash val="solid"/>
            </a:ln>
          </c:spPr>
          <c:marker>
            <c:symbol val="dot"/>
            <c:size val="4"/>
            <c:spPr>
              <a:noFill/>
              <a:ln>
                <a:solidFill>
                  <a:srgbClr val="A2BD90"/>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Sheet1!$B$9:$L$9</c:f>
              <c:numCache>
                <c:formatCode>General</c:formatCode>
                <c:ptCount val="11"/>
                <c:pt idx="0">
                  <c:v>0.002</c:v>
                </c:pt>
                <c:pt idx="1">
                  <c:v>0.0018</c:v>
                </c:pt>
                <c:pt idx="2">
                  <c:v>0.0016</c:v>
                </c:pt>
                <c:pt idx="3">
                  <c:v>0.0014</c:v>
                </c:pt>
                <c:pt idx="4">
                  <c:v>0.0012</c:v>
                </c:pt>
                <c:pt idx="5">
                  <c:v>0.001</c:v>
                </c:pt>
                <c:pt idx="6">
                  <c:v>0.0008</c:v>
                </c:pt>
                <c:pt idx="7">
                  <c:v>0.0006</c:v>
                </c:pt>
                <c:pt idx="8">
                  <c:v>0.0004</c:v>
                </c:pt>
                <c:pt idx="9">
                  <c:v>0.0002</c:v>
                </c:pt>
                <c:pt idx="10">
                  <c:v>0.0</c:v>
                </c:pt>
              </c:numCache>
            </c:numRef>
          </c:val>
          <c:smooth val="0"/>
        </c:ser>
        <c:ser>
          <c:idx val="8"/>
          <c:order val="8"/>
          <c:tx>
            <c:strRef>
              <c:f>Sheet1!$A$10</c:f>
              <c:strCache>
                <c:ptCount val="1"/>
              </c:strCache>
            </c:strRef>
          </c:tx>
          <c:spPr>
            <a:ln w="12495">
              <a:solidFill>
                <a:srgbClr val="00CCFF"/>
              </a:solidFill>
              <a:prstDash val="solid"/>
            </a:ln>
          </c:spPr>
          <c:marker>
            <c:symbol val="dash"/>
            <c:size val="4"/>
            <c:spPr>
              <a:noFill/>
              <a:ln>
                <a:solidFill>
                  <a:srgbClr val="00CCFF"/>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Sheet1!$B$10:$L$10</c:f>
              <c:numCache>
                <c:formatCode>General</c:formatCode>
                <c:ptCount val="11"/>
                <c:pt idx="0">
                  <c:v>0.001</c:v>
                </c:pt>
                <c:pt idx="1">
                  <c:v>0.0009</c:v>
                </c:pt>
                <c:pt idx="2">
                  <c:v>0.0008</c:v>
                </c:pt>
                <c:pt idx="3">
                  <c:v>0.0007</c:v>
                </c:pt>
                <c:pt idx="4">
                  <c:v>0.0006</c:v>
                </c:pt>
                <c:pt idx="5">
                  <c:v>0.0005</c:v>
                </c:pt>
                <c:pt idx="6">
                  <c:v>0.0004</c:v>
                </c:pt>
                <c:pt idx="7">
                  <c:v>0.0003</c:v>
                </c:pt>
                <c:pt idx="8">
                  <c:v>0.0002</c:v>
                </c:pt>
                <c:pt idx="9">
                  <c:v>0.0001</c:v>
                </c:pt>
                <c:pt idx="10">
                  <c:v>0.0</c:v>
                </c:pt>
              </c:numCache>
            </c:numRef>
          </c:val>
          <c:smooth val="0"/>
        </c:ser>
        <c:ser>
          <c:idx val="9"/>
          <c:order val="9"/>
          <c:tx>
            <c:strRef>
              <c:f>Sheet1!$A$11</c:f>
              <c:strCache>
                <c:ptCount val="1"/>
              </c:strCache>
            </c:strRef>
          </c:tx>
          <c:spPr>
            <a:ln w="12495">
              <a:solidFill>
                <a:srgbClr val="000000"/>
              </a:solidFill>
              <a:prstDash val="solid"/>
            </a:ln>
          </c:spPr>
          <c:marker>
            <c:symbol val="diamond"/>
            <c:size val="4"/>
            <c:spPr>
              <a:solidFill>
                <a:srgbClr val="CCFFFF"/>
              </a:solidFill>
              <a:ln>
                <a:solidFill>
                  <a:srgbClr val="CCFFFF"/>
                </a:solidFill>
                <a:prstDash val="solid"/>
              </a:ln>
            </c:spPr>
          </c:marker>
          <c:cat>
            <c:numRef>
              <c:f>Sheet1!$B$1:$L$1</c:f>
              <c:numCache>
                <c:formatCode>General</c:formatCode>
                <c:ptCount val="11"/>
                <c:pt idx="0">
                  <c:v>0.99</c:v>
                </c:pt>
                <c:pt idx="1">
                  <c:v>0.991</c:v>
                </c:pt>
                <c:pt idx="2">
                  <c:v>0.992</c:v>
                </c:pt>
                <c:pt idx="3">
                  <c:v>0.993</c:v>
                </c:pt>
                <c:pt idx="4">
                  <c:v>0.994</c:v>
                </c:pt>
                <c:pt idx="5">
                  <c:v>0.995</c:v>
                </c:pt>
                <c:pt idx="6">
                  <c:v>0.996</c:v>
                </c:pt>
                <c:pt idx="7">
                  <c:v>0.997</c:v>
                </c:pt>
                <c:pt idx="8">
                  <c:v>0.998</c:v>
                </c:pt>
                <c:pt idx="9">
                  <c:v>0.999</c:v>
                </c:pt>
                <c:pt idx="10">
                  <c:v>1.0</c:v>
                </c:pt>
              </c:numCache>
            </c:numRef>
          </c:cat>
          <c:val>
            <c:numRef>
              <c:f>Sheet1!$B$11:$L$11</c:f>
              <c:numCache>
                <c:formatCode>General</c:formatCode>
                <c:ptCount val="11"/>
                <c:pt idx="0">
                  <c:v>0.0</c:v>
                </c:pt>
                <c:pt idx="1">
                  <c:v>0.0</c:v>
                </c:pt>
                <c:pt idx="2">
                  <c:v>0.0</c:v>
                </c:pt>
                <c:pt idx="3">
                  <c:v>0.0</c:v>
                </c:pt>
                <c:pt idx="4">
                  <c:v>0.0</c:v>
                </c:pt>
                <c:pt idx="5">
                  <c:v>0.0</c:v>
                </c:pt>
                <c:pt idx="6">
                  <c:v>0.0</c:v>
                </c:pt>
                <c:pt idx="7">
                  <c:v>0.0</c:v>
                </c:pt>
                <c:pt idx="8">
                  <c:v>0.0</c:v>
                </c:pt>
                <c:pt idx="9">
                  <c:v>0.0</c:v>
                </c:pt>
                <c:pt idx="10">
                  <c:v>0.0</c:v>
                </c:pt>
              </c:numCache>
            </c:numRef>
          </c:val>
          <c:smooth val="0"/>
        </c:ser>
        <c:dLbls>
          <c:showLegendKey val="0"/>
          <c:showVal val="0"/>
          <c:showCatName val="0"/>
          <c:showSerName val="0"/>
          <c:showPercent val="0"/>
          <c:showBubbleSize val="0"/>
        </c:dLbls>
        <c:marker val="1"/>
        <c:smooth val="0"/>
        <c:axId val="-2142478328"/>
        <c:axId val="-2142472920"/>
      </c:lineChart>
      <c:catAx>
        <c:axId val="-2142478328"/>
        <c:scaling>
          <c:orientation val="minMax"/>
        </c:scaling>
        <c:delete val="0"/>
        <c:axPos val="b"/>
        <c:majorGridlines>
          <c:spPr>
            <a:ln w="12495">
              <a:solidFill>
                <a:srgbClr val="000000"/>
              </a:solidFill>
              <a:prstDash val="solid"/>
            </a:ln>
          </c:spPr>
        </c:majorGridlines>
        <c:numFmt formatCode="0.000" sourceLinked="0"/>
        <c:majorTickMark val="out"/>
        <c:minorTickMark val="none"/>
        <c:tickLblPos val="nextTo"/>
        <c:spPr>
          <a:ln w="12495">
            <a:solidFill>
              <a:srgbClr val="000000"/>
            </a:solidFill>
            <a:prstDash val="solid"/>
          </a:ln>
        </c:spPr>
        <c:txPr>
          <a:bodyPr rot="0" vert="horz"/>
          <a:lstStyle/>
          <a:p>
            <a:pPr>
              <a:defRPr sz="959" b="0" i="0" u="none" strike="noStrike" baseline="0">
                <a:solidFill>
                  <a:srgbClr val="000000"/>
                </a:solidFill>
                <a:latin typeface="Arial"/>
                <a:ea typeface="Arial"/>
                <a:cs typeface="Arial"/>
              </a:defRPr>
            </a:pPr>
            <a:endParaRPr lang="en-US"/>
          </a:p>
        </c:txPr>
        <c:crossAx val="-2142472920"/>
        <c:crosses val="autoZero"/>
        <c:auto val="1"/>
        <c:lblAlgn val="ctr"/>
        <c:lblOffset val="100"/>
        <c:tickLblSkip val="1"/>
        <c:tickMarkSkip val="1"/>
        <c:noMultiLvlLbl val="0"/>
      </c:catAx>
      <c:valAx>
        <c:axId val="-2142472920"/>
        <c:scaling>
          <c:orientation val="minMax"/>
        </c:scaling>
        <c:delete val="0"/>
        <c:axPos val="l"/>
        <c:majorGridlines>
          <c:spPr>
            <a:ln w="12495">
              <a:solidFill>
                <a:srgbClr val="000000"/>
              </a:solidFill>
              <a:prstDash val="solid"/>
            </a:ln>
          </c:spPr>
        </c:majorGridlines>
        <c:numFmt formatCode="General" sourceLinked="1"/>
        <c:majorTickMark val="out"/>
        <c:minorTickMark val="none"/>
        <c:tickLblPos val="nextTo"/>
        <c:spPr>
          <a:ln w="12495">
            <a:solidFill>
              <a:srgbClr val="000000"/>
            </a:solidFill>
            <a:prstDash val="solid"/>
          </a:ln>
        </c:spPr>
        <c:txPr>
          <a:bodyPr rot="0" vert="horz"/>
          <a:lstStyle/>
          <a:p>
            <a:pPr>
              <a:defRPr sz="1107" b="0" i="0" u="none" strike="noStrike" baseline="0">
                <a:solidFill>
                  <a:srgbClr val="000000"/>
                </a:solidFill>
                <a:latin typeface="Arial"/>
                <a:ea typeface="Arial"/>
                <a:cs typeface="Arial"/>
              </a:defRPr>
            </a:pPr>
            <a:endParaRPr lang="en-US"/>
          </a:p>
        </c:txPr>
        <c:crossAx val="-2142478328"/>
        <c:crosses val="autoZero"/>
        <c:crossBetween val="between"/>
      </c:valAx>
      <c:spPr>
        <a:noFill/>
        <a:ln w="24990">
          <a:noFill/>
        </a:ln>
      </c:spPr>
    </c:plotArea>
    <c:plotVisOnly val="1"/>
    <c:dispBlanksAs val="gap"/>
    <c:showDLblsOverMax val="0"/>
  </c:chart>
  <c:spPr>
    <a:noFill/>
    <a:ln>
      <a:noFill/>
    </a:ln>
  </c:spPr>
  <c:txPr>
    <a:bodyPr/>
    <a:lstStyle/>
    <a:p>
      <a:pPr>
        <a:defRPr sz="1427" b="1"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08/03/15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804720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08/03/15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10306854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dirty="0" smtClean="0"/>
              <a:t>The semiconductor industry, driven by ever-increasing demands for higher</a:t>
            </a:r>
            <a:r>
              <a:rPr lang="en-US" baseline="0" dirty="0" smtClean="0"/>
              <a:t> </a:t>
            </a:r>
            <a:r>
              <a:rPr lang="en-US" dirty="0" smtClean="0"/>
              <a:t>performance and reliability, as well as greater functionality and speeds, continuously introduces new higher density technologies and new integrated circuits. These circuits, like any other complex systems, not only have to meet the performance and functionality requirements, but they also have to be </a:t>
            </a:r>
            <a:r>
              <a:rPr lang="en-US" dirty="0" err="1" smtClean="0"/>
              <a:t>manufacturable</a:t>
            </a:r>
            <a:r>
              <a:rPr lang="en-US" dirty="0" smtClean="0"/>
              <a:t>. In particular, they have to be highly testable in order to meet extremely demanding and constantly growing quality requirements. With the cost of testing becoming a significant part of the cost of new</a:t>
            </a:r>
            <a:r>
              <a:rPr lang="en-US" baseline="0" dirty="0" smtClean="0"/>
              <a:t> </a:t>
            </a:r>
            <a:r>
              <a:rPr lang="en-US" dirty="0" smtClean="0"/>
              <a:t>microelectronics</a:t>
            </a:r>
            <a:r>
              <a:rPr lang="en-US" baseline="0" dirty="0" smtClean="0"/>
              <a:t> </a:t>
            </a:r>
            <a:r>
              <a:rPr lang="en-US" dirty="0" smtClean="0"/>
              <a:t>products, with inevitably upcoming challenges of new deep submicron technologies, with the increasing role of the hardware-software co-design, and with ever-changing customer expectations, a demand for new test solutions and tools appears to be relentless. </a:t>
            </a:r>
            <a:r>
              <a:rPr lang="en-US" sz="1200" kern="1200" dirty="0" smtClean="0">
                <a:solidFill>
                  <a:schemeClr val="tx1"/>
                </a:solidFill>
                <a:effectLst/>
                <a:latin typeface="+mn-lt"/>
                <a:ea typeface="+mn-ea"/>
                <a:cs typeface="+mn-cs"/>
              </a:rPr>
              <a:t>This course provides a coverage of the most essential digital circuit testing techniques, including practices and automation methods for high-quality low-cost manufacturing test. In addition to fault modeling, test generation and fault simulation, it covers design for testability, built-in self-test for random logic and memory arrays altogether with the newest topics related to embedded test methodologies developed specifically to reduce test data volume, test time, and yield learning. The lectures are intended</a:t>
            </a:r>
            <a:r>
              <a:rPr lang="en-US" sz="1200" kern="1200" baseline="0" dirty="0" smtClean="0">
                <a:solidFill>
                  <a:schemeClr val="tx1"/>
                </a:solidFill>
                <a:effectLst/>
                <a:latin typeface="+mn-lt"/>
                <a:ea typeface="+mn-ea"/>
                <a:cs typeface="+mn-cs"/>
              </a:rPr>
              <a:t> for s</a:t>
            </a:r>
            <a:r>
              <a:rPr lang="en-US" sz="1200" kern="1200" dirty="0" smtClean="0">
                <a:solidFill>
                  <a:schemeClr val="tx1"/>
                </a:solidFill>
                <a:effectLst/>
                <a:latin typeface="+mn-lt"/>
                <a:ea typeface="+mn-ea"/>
                <a:cs typeface="+mn-cs"/>
              </a:rPr>
              <a:t>enior undergraduate and graduate students of computer science, computer engineering, electronics and telecommunications, as well as robotics and control.</a:t>
            </a:r>
            <a:r>
              <a:rPr lang="en-US" dirty="0" smtClean="0">
                <a:effectLst/>
              </a:rPr>
              <a:t> </a:t>
            </a:r>
            <a:endParaRPr lang="en-US" dirty="0" smtClean="0"/>
          </a:p>
          <a:p>
            <a:endParaRPr lang="en-US" dirty="0" smtClean="0"/>
          </a:p>
          <a:p>
            <a:r>
              <a:rPr lang="en-US" dirty="0" smtClean="0"/>
              <a:t>This presentation is partially based on the results of our research projects, some of which have been</a:t>
            </a:r>
            <a:r>
              <a:rPr lang="en-US" baseline="0" dirty="0" smtClean="0"/>
              <a:t> </a:t>
            </a:r>
            <a:r>
              <a:rPr lang="en-US" dirty="0" smtClean="0"/>
              <a:t>presented in IEEE publications. It is our pleasure to acknowledge the support we received from Mentor</a:t>
            </a:r>
            <a:r>
              <a:rPr lang="en-US" baseline="0" dirty="0" smtClean="0"/>
              <a:t> Graphics Corporation at</a:t>
            </a:r>
            <a:r>
              <a:rPr lang="en-US" dirty="0" smtClean="0"/>
              <a:t> various stages of this project within</a:t>
            </a:r>
            <a:r>
              <a:rPr lang="en-US" baseline="0" dirty="0" smtClean="0"/>
              <a:t> the framework of the Higher Education Program</a:t>
            </a:r>
            <a:r>
              <a:rPr lang="en-US" dirty="0" smtClean="0"/>
              <a:t>. Our special thanks go Ian Burgess</a:t>
            </a:r>
            <a:r>
              <a:rPr lang="en-US" baseline="0" dirty="0" smtClean="0"/>
              <a:t> and</a:t>
            </a:r>
            <a:r>
              <a:rPr lang="en-US" dirty="0" smtClean="0"/>
              <a:t> Janusz Rajski for their initiative and encouragement. Ron Press and Martin</a:t>
            </a:r>
            <a:r>
              <a:rPr lang="en-US" baseline="0" dirty="0" smtClean="0"/>
              <a:t> </a:t>
            </a:r>
            <a:r>
              <a:rPr lang="en-US" baseline="0" dirty="0" err="1" smtClean="0"/>
              <a:t>Keim</a:t>
            </a:r>
            <a:r>
              <a:rPr lang="en-US" baseline="0" dirty="0" smtClean="0"/>
              <a:t> </a:t>
            </a:r>
            <a:r>
              <a:rPr lang="en-US" dirty="0" smtClean="0"/>
              <a:t>provided us with many</a:t>
            </a:r>
            <a:r>
              <a:rPr lang="en-US" baseline="0" dirty="0" smtClean="0"/>
              <a:t> valuable comments and suggestions. </a:t>
            </a:r>
            <a:r>
              <a:rPr lang="en-US" dirty="0" smtClean="0"/>
              <a:t>Last but not least,</a:t>
            </a:r>
            <a:r>
              <a:rPr lang="en-US" baseline="0" dirty="0" smtClean="0"/>
              <a:t> </a:t>
            </a:r>
            <a:r>
              <a:rPr lang="en-US" dirty="0" smtClean="0"/>
              <a:t>we would like to express our gratitude to Grzegorz Mrugalski</a:t>
            </a:r>
            <a:r>
              <a:rPr lang="en-US" baseline="0" dirty="0" smtClean="0"/>
              <a:t> of Mentor Graphics </a:t>
            </a:r>
            <a:r>
              <a:rPr lang="en-US" baseline="0" dirty="0" err="1" smtClean="0"/>
              <a:t>Polska</a:t>
            </a:r>
            <a:r>
              <a:rPr lang="en-US" baseline="0" dirty="0" smtClean="0"/>
              <a:t> for his assistance in preparing many materials presented throughout this course</a:t>
            </a:r>
            <a:r>
              <a:rPr lang="en-US" dirty="0" smtClean="0"/>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2255415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find here more beautiful pictures of ugly defects. </a:t>
            </a:r>
            <a:r>
              <a:rPr lang="en-US" sz="1200" kern="1200" dirty="0" smtClean="0">
                <a:solidFill>
                  <a:schemeClr val="tx1"/>
                </a:solidFill>
                <a:latin typeface="+mn-lt"/>
                <a:ea typeface="+mn-ea"/>
                <a:cs typeface="+mn-cs"/>
              </a:rPr>
              <a:t>The discoverer of this ghoulish failure (1) dubbed it ”Copper Mummy in a Silicon Coffin.” The copper was supposed to fill the vertical channel, or via, to produce a working chip interconnect. The evil-looking ginger bread man (2) — arising from a cross section of melted metal lines — was found with a focused ion beam. Next to it</a:t>
            </a:r>
            <a:r>
              <a:rPr lang="en-US" sz="1200" kern="1200" baseline="0" dirty="0" smtClean="0">
                <a:solidFill>
                  <a:schemeClr val="tx1"/>
                </a:solidFill>
                <a:latin typeface="+mn-lt"/>
                <a:ea typeface="+mn-ea"/>
                <a:cs typeface="+mn-cs"/>
              </a:rPr>
              <a:t> is</a:t>
            </a:r>
            <a:r>
              <a:rPr lang="en-US" sz="1200" kern="1200" dirty="0" smtClean="0">
                <a:solidFill>
                  <a:schemeClr val="tx1"/>
                </a:solidFill>
                <a:latin typeface="+mn-lt"/>
                <a:ea typeface="+mn-ea"/>
                <a:cs typeface="+mn-cs"/>
              </a:rPr>
              <a:t> the miniature version of an ancient Egyptian pyramid (4). It is actually a fault in a chip package. Then, with a little imagination, one can make out a singing frog (6) in a chip. A tungsten titanium particle caused the frog… and a short in the chip. When metal freezes it forms dendrites resembling ferns or snowflakes (3). These were found with a scanning electron microscope on the leads of a chip package. One might not expect a transistor with such a big hole (5) in it to work, but it does. The hole, located at the metal oxide semiconductor junction, is filled with amorphous silicon and blocks the flow of current from the gate into the substrate.</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baseline="0" dirty="0" smtClean="0"/>
              <a:t>Defects due to process-design interaction have a systematic nature. Therefore they can have a profound impact on the number of fabricated circuits that can be accepted. The capability to detect (and correct) them is a requirement to continue to follow Moore’s law. Most of the systematic defects are detected during the process development. These defects are detectable with test structures or visual inspection tools. However, some process marginalities will only show up in the topology of real designs. Moreover, these defects are often undetectable by conventional tests – process related defects could only be detected with more advanced test methods such as transition fault testing and low voltage testing. To correct systematic problems, however, one should not only have the capability to detect defects but also to identify them. Therefore, the detection of systematic defects gives new requirements to test suites and can only be achieved with a shift in the position of manufacturing test.</a:t>
            </a:r>
            <a:endParaRPr lang="en-US" b="0" i="0"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0"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sz="1200" b="0" i="0" u="none" strike="noStrike" kern="1200" baseline="0" dirty="0" smtClean="0">
                <a:solidFill>
                  <a:schemeClr val="tx1"/>
                </a:solidFill>
                <a:latin typeface="+mn-lt"/>
                <a:ea typeface="+mn-ea"/>
                <a:cs typeface="+mn-cs"/>
              </a:rPr>
              <a:t>In contemporary copper back-end-of-line technology, chemical–mechanical polishing (CMP) is used as the primary technique to </a:t>
            </a:r>
            <a:r>
              <a:rPr lang="en-US" sz="1200" b="0" i="0" u="none" strike="noStrike" kern="1200" baseline="0" dirty="0" err="1" smtClean="0">
                <a:solidFill>
                  <a:schemeClr val="tx1"/>
                </a:solidFill>
                <a:latin typeface="+mn-lt"/>
                <a:ea typeface="+mn-ea"/>
                <a:cs typeface="+mn-cs"/>
              </a:rPr>
              <a:t>planarize</a:t>
            </a:r>
            <a:r>
              <a:rPr lang="en-US" sz="1200" b="0" i="0" u="none" strike="noStrike" kern="1200" baseline="0" dirty="0" smtClean="0">
                <a:solidFill>
                  <a:schemeClr val="tx1"/>
                </a:solidFill>
                <a:latin typeface="+mn-lt"/>
                <a:ea typeface="+mn-ea"/>
                <a:cs typeface="+mn-cs"/>
              </a:rPr>
              <a:t> the metal surface and define metal layer thickness. Compared to the conventional chemical etching process, CMP has the benefit of high Cu removal rate. However, CMP also introduces undesirable side-effects, including dielectric erosion and metal dishing. The slide illustrates their influence on metal line dimensions after CMP. Both effects originate from the material property differences between dielectrics and metal under chemical and mechanical stresses: since Cu is softer than silicon dioxide, it is more sensitive to the chemical slurry, and, hence, its polishing rate is faster. Consequently, the metal thickness is lower than expected (erosion) and its surface exhibits a cylindrical shape after polishing (dishing). Both erosion and dishing degrade the process quality, cause a significant yield loss, and negatively affect interconnect performance, especially for wide global interconnects.</a:t>
            </a:r>
            <a:r>
              <a:rPr lang="en-US" sz="1200" b="0" i="0" u="none" strike="noStrike"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As many experimental evidences point out, the largest contributor to design yield loss is metal to metal shorted lines – 8% for Metal 1 and 6% additional loss for Metal 2. This can occur when normal line width variation for two nearby lines causes them to become too close together, allowing undesired bridging. It can also occur when a particle falls between two lines, causing undesired metal to remain. One remedy for this is to analyze the susceptibility to these modes of failure, and reduce this susceptibility to shorts by separating lines</a:t>
            </a:r>
            <a:r>
              <a:rPr lang="en-US" sz="1200" kern="1200" baseline="0" noProof="0" dirty="0" smtClean="0">
                <a:solidFill>
                  <a:schemeClr val="tx1"/>
                </a:solidFill>
                <a:effectLst/>
                <a:latin typeface="+mn-lt"/>
                <a:ea typeface="+mn-ea"/>
                <a:cs typeface="+mn-cs"/>
              </a:rPr>
              <a:t> and</a:t>
            </a:r>
            <a:r>
              <a:rPr lang="en-US" sz="1200" kern="1200" noProof="0" dirty="0" smtClean="0">
                <a:solidFill>
                  <a:schemeClr val="tx1"/>
                </a:solidFill>
                <a:effectLst/>
                <a:latin typeface="+mn-lt"/>
                <a:ea typeface="+mn-ea"/>
                <a:cs typeface="+mn-cs"/>
              </a:rPr>
              <a:t> adjusting the metal interconnect routing to locations that utilize the “white space” found on SoCs. The second highest contributor to yield loss is the contact failure, at 7%. Contacts and </a:t>
            </a:r>
            <a:r>
              <a:rPr lang="en-US" sz="1200" kern="1200" noProof="0" dirty="0" err="1" smtClean="0">
                <a:solidFill>
                  <a:schemeClr val="tx1"/>
                </a:solidFill>
                <a:effectLst/>
                <a:latin typeface="+mn-lt"/>
                <a:ea typeface="+mn-ea"/>
                <a:cs typeface="+mn-cs"/>
              </a:rPr>
              <a:t>vias</a:t>
            </a:r>
            <a:r>
              <a:rPr lang="en-US" sz="1200" kern="1200" noProof="0" dirty="0" smtClean="0">
                <a:solidFill>
                  <a:schemeClr val="tx1"/>
                </a:solidFill>
                <a:effectLst/>
                <a:latin typeface="+mn-lt"/>
                <a:ea typeface="+mn-ea"/>
                <a:cs typeface="+mn-cs"/>
              </a:rPr>
              <a:t> have a simple task: as long as a good connection between layers is made, the contact or via does its job. However, many subtle effects can lead to failure. </a:t>
            </a:r>
            <a:endParaRPr lang="en-US" noProof="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850209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noProof="0" dirty="0" smtClean="0">
                <a:solidFill>
                  <a:schemeClr val="tx1"/>
                </a:solidFill>
                <a:effectLst/>
                <a:latin typeface="+mn-lt"/>
                <a:ea typeface="+mn-ea"/>
                <a:cs typeface="+mn-cs"/>
              </a:rPr>
              <a:t>As scaling down of semiconductor</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technologies continues, thermal issues in integrated circuits become increasingly more pronounced. These problems, especially the strongly localized temperature non-uniformity (hot spot), significantly limit the performance and reliability of VLSI circuits. In addition, the increasing leakage power and its exponential dependence on the temperature require much attention to thermal-aware simulations and optimization. State-of-the-art thermal measurement techniques, such</a:t>
            </a:r>
            <a:r>
              <a:rPr lang="en-US" sz="1200" kern="1200" baseline="0" noProof="0" dirty="0" smtClean="0">
                <a:solidFill>
                  <a:schemeClr val="tx1"/>
                </a:solidFill>
                <a:effectLst/>
                <a:latin typeface="+mn-lt"/>
                <a:ea typeface="+mn-ea"/>
                <a:cs typeface="+mn-cs"/>
              </a:rPr>
              <a:t> as</a:t>
            </a:r>
            <a:r>
              <a:rPr lang="en-US" sz="1200" kern="1200" noProof="0" dirty="0" smtClean="0">
                <a:solidFill>
                  <a:schemeClr val="tx1"/>
                </a:solidFill>
                <a:effectLst/>
                <a:latin typeface="+mn-lt"/>
                <a:ea typeface="+mn-ea"/>
                <a:cs typeface="+mn-cs"/>
              </a:rPr>
              <a:t> thermo-reflectance imaging, are very useful in obtaining the IC surface temperature profile. Thermal-aware simulators can predict the IC temperature profile without resorting to actual measurements, and</a:t>
            </a:r>
            <a:r>
              <a:rPr lang="en-US" sz="1200" kern="1200" baseline="0" noProof="0" dirty="0" smtClean="0">
                <a:solidFill>
                  <a:schemeClr val="tx1"/>
                </a:solidFill>
                <a:effectLst/>
                <a:latin typeface="+mn-lt"/>
                <a:ea typeface="+mn-ea"/>
                <a:cs typeface="+mn-cs"/>
              </a:rPr>
              <a:t> they are</a:t>
            </a:r>
            <a:r>
              <a:rPr lang="en-US" sz="1200" kern="1200" noProof="0" dirty="0" smtClean="0">
                <a:solidFill>
                  <a:schemeClr val="tx1"/>
                </a:solidFill>
                <a:effectLst/>
                <a:latin typeface="+mn-lt"/>
                <a:ea typeface="+mn-ea"/>
                <a:cs typeface="+mn-cs"/>
              </a:rPr>
              <a:t> very useful in physical chip design processes such as routing and placement. </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Effective methods for computation of temperature profiles from the power dissipation profiles are important tools for chip designers and test engineers to identify hot spots or meet thermal requirements prior to actual chip fabrication. Typically, the computation of an IC’s temperature profile from its power dissipation profile is performed by grid-based solvers using finite element methods or finite difference methods. </a:t>
            </a:r>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4287078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Many integrated circuits are produced in large volume and operate at high speeds. Since their manufacturing yield strongly depends on the silicon area, and their performance is directly related to the delays on critical paths, it is essential that the testing strategy provides a high fault coverage without a significant area overhead and performance degradation. Goals</a:t>
            </a:r>
            <a:r>
              <a:rPr lang="en-US" baseline="0" dirty="0" smtClean="0"/>
              <a:t> and types of actual tests depend on many factors that include a kind of tested devices (and a specific technology used to fabricate them), a phase of the product life cycle (starting from a die on a wafer and going all the way up to the system level), a basic kind of test patterns (mainly parametric vs. functional), and last but not least – the actual objective of testing: whether this is done for the characterization purposes, during manufacturing testing, or as one of many forms of testing performed in the field.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1280332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For</a:t>
            </a:r>
            <a:r>
              <a:rPr lang="en-US" baseline="0" dirty="0" smtClean="0"/>
              <a:t> a long time, testing is recognized as one of the most critical aspects of the entire commercial IC manufacturing process. There are many reasons for this situation. </a:t>
            </a:r>
            <a:r>
              <a:rPr lang="en-US" sz="1200" kern="1200" dirty="0" smtClean="0">
                <a:solidFill>
                  <a:schemeClr val="tx1"/>
                </a:solidFill>
                <a:effectLst/>
                <a:latin typeface="+mn-lt"/>
                <a:ea typeface="+mn-ea"/>
                <a:cs typeface="+mn-cs"/>
              </a:rPr>
              <a:t>New semiconductor technologies witness increasing high quality demands driven by reliability needs. As circuits grow in size, it becomes more and more expensive to retain high level of test coverage. This is, for example, due to prohibitively large volumes of test data and long test application times. Therefore,</a:t>
            </a:r>
            <a:r>
              <a:rPr lang="en-US" sz="1200" kern="1200" baseline="0" dirty="0" smtClean="0">
                <a:solidFill>
                  <a:schemeClr val="tx1"/>
                </a:solidFill>
                <a:effectLst/>
                <a:latin typeface="+mn-lt"/>
                <a:ea typeface="+mn-ea"/>
                <a:cs typeface="+mn-cs"/>
              </a:rPr>
              <a:t> despite many crucial factors (shown on the slide) that may impact IC design and manufacturing flows, it is widely agreed that with the increasing complexity of designs, high quality testing remains the key and most important component that enables </a:t>
            </a:r>
            <a:r>
              <a:rPr lang="en-GB" sz="1200" kern="1200" dirty="0" smtClean="0">
                <a:solidFill>
                  <a:schemeClr val="tx1"/>
                </a:solidFill>
                <a:effectLst/>
                <a:latin typeface="+mn-lt"/>
                <a:ea typeface="+mn-ea"/>
                <a:cs typeface="+mn-cs"/>
              </a:rPr>
              <a:t>reliable manufacturing of integrated circuits</a:t>
            </a:r>
            <a:r>
              <a:rPr lang="en-US" sz="1200" kern="1200" dirty="0" smtClean="0">
                <a:solidFill>
                  <a:schemeClr val="tx1"/>
                </a:solidFill>
                <a:effectLst/>
                <a:latin typeface="+mn-lt"/>
                <a:ea typeface="+mn-ea"/>
                <a:cs typeface="+mn-cs"/>
              </a:rPr>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168461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A</a:t>
            </a:r>
            <a:r>
              <a:rPr lang="en-US" sz="1200" kern="1200" baseline="0" dirty="0" smtClean="0">
                <a:solidFill>
                  <a:schemeClr val="tx1"/>
                </a:solidFill>
                <a:latin typeface="+mn-lt"/>
                <a:ea typeface="+mn-ea"/>
                <a:cs typeface="+mn-cs"/>
              </a:rPr>
              <a:t> testing</a:t>
            </a:r>
            <a:r>
              <a:rPr lang="en-US" sz="1200" kern="1200" dirty="0" smtClean="0">
                <a:solidFill>
                  <a:schemeClr val="tx1"/>
                </a:solidFill>
                <a:latin typeface="+mn-lt"/>
                <a:ea typeface="+mn-ea"/>
                <a:cs typeface="+mn-cs"/>
              </a:rPr>
              <a:t> Bermuda triangle consists of three key components affecting IC testing: its cost (in terms of development and application), its impact on designs (with</a:t>
            </a:r>
            <a:r>
              <a:rPr lang="en-US" sz="1200" kern="1200" baseline="0" dirty="0" smtClean="0">
                <a:solidFill>
                  <a:schemeClr val="tx1"/>
                </a:solidFill>
                <a:latin typeface="+mn-lt"/>
                <a:ea typeface="+mn-ea"/>
                <a:cs typeface="+mn-cs"/>
              </a:rPr>
              <a:t> respect to both </a:t>
            </a:r>
            <a:r>
              <a:rPr lang="en-US" sz="1200" kern="1200" dirty="0" smtClean="0">
                <a:solidFill>
                  <a:schemeClr val="tx1"/>
                </a:solidFill>
                <a:latin typeface="+mn-lt"/>
                <a:ea typeface="+mn-ea"/>
                <a:cs typeface="+mn-cs"/>
              </a:rPr>
              <a:t>performance and silicon real estate), and its quality (measured by means</a:t>
            </a:r>
            <a:r>
              <a:rPr lang="en-US" sz="1200" kern="1200" baseline="0" dirty="0" smtClean="0">
                <a:solidFill>
                  <a:schemeClr val="tx1"/>
                </a:solidFill>
                <a:latin typeface="+mn-lt"/>
                <a:ea typeface="+mn-ea"/>
                <a:cs typeface="+mn-cs"/>
              </a:rPr>
              <a:t> of test coverage and characterized by more subtle figures of merit, such as a defect level)</a:t>
            </a:r>
            <a:r>
              <a:rPr lang="en-US" sz="1200" kern="1200" dirty="0" smtClean="0">
                <a:solidFill>
                  <a:schemeClr val="tx1"/>
                </a:solidFill>
                <a:latin typeface="+mn-lt"/>
                <a:ea typeface="+mn-ea"/>
                <a:cs typeface="+mn-cs"/>
              </a:rPr>
              <a:t>. A difference between the real Bermuda triangle and this one is that in the real Bermuda triangle ships and airplanes tend to disappear, whereas in this particular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triangle, all its components tend to stubbornly stay around and </a:t>
            </a:r>
            <a:r>
              <a:rPr lang="en-US" sz="1200" kern="1200" baseline="0" dirty="0" smtClean="0">
                <a:solidFill>
                  <a:schemeClr val="tx1"/>
                </a:solidFill>
                <a:latin typeface="+mn-lt"/>
                <a:ea typeface="+mn-ea"/>
                <a:cs typeface="+mn-cs"/>
              </a:rPr>
              <a:t>conflict each other</a:t>
            </a:r>
            <a:r>
              <a:rPr lang="en-US" sz="1200" kern="1200" dirty="0" smtClean="0">
                <a:solidFill>
                  <a:schemeClr val="tx1"/>
                </a:solidFill>
                <a:latin typeface="+mn-lt"/>
                <a:ea typeface="+mn-ea"/>
                <a:cs typeface="+mn-cs"/>
              </a:rPr>
              <a:t>. We will discuss all these factors during this lecture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subsequent</a:t>
            </a:r>
            <a:r>
              <a:rPr lang="en-US" sz="1200" kern="1200" baseline="0" dirty="0" smtClean="0">
                <a:solidFill>
                  <a:schemeClr val="tx1"/>
                </a:solidFill>
                <a:latin typeface="+mn-lt"/>
                <a:ea typeface="+mn-ea"/>
                <a:cs typeface="+mn-cs"/>
              </a:rPr>
              <a:t> ones. Traditionally, VLSI test economics strategy tries to balance the cost of the factors to gain maximal profit. We will see various trade-offs one can think of, and how they impact the test realm in various dimensions.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5437454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Clearly, testing is responsible</a:t>
            </a:r>
            <a:r>
              <a:rPr lang="en-US" baseline="0" dirty="0" smtClean="0"/>
              <a:t> for the quality of VLSI circuits. </a:t>
            </a:r>
            <a:r>
              <a:rPr lang="en-US" sz="1200" b="0" i="0" u="none" strike="noStrike" kern="1200" baseline="0" dirty="0" smtClean="0">
                <a:solidFill>
                  <a:schemeClr val="tx1"/>
                </a:solidFill>
                <a:latin typeface="+mn-lt"/>
                <a:ea typeface="+mn-ea"/>
                <a:cs typeface="+mn-cs"/>
              </a:rPr>
              <a:t>Testing for quality assurance is approaching 50% of the manufacturing costs for some complex mixed-signal IC’s. </a:t>
            </a:r>
            <a:r>
              <a:rPr lang="en-US" baseline="0" dirty="0" smtClean="0"/>
              <a:t>Several </a:t>
            </a:r>
            <a:r>
              <a:rPr lang="en-US" baseline="0" dirty="0" smtClean="0"/>
              <a:t>trade-offs are often necessary to obtain the required quality level at reasonable costs. In principle, the cost of test includes the cost of automatic test equipment (ATE – initial and running costs), the cost of test development (CAD tools, test pattern generation, test programming, etc.), and the cost of design-for-testability (DFT) instrumentation. Most likely, the cost of DFT will dominate test economics equations, as the scan-based design paradigm reduces the cost of test generation, and various built-in self-test (BIST) schemes can lower the cost of ATE. Interestingly, </a:t>
            </a:r>
            <a:r>
              <a:rPr lang="en-US" sz="1200" kern="1200" baseline="0" dirty="0" smtClean="0">
                <a:solidFill>
                  <a:schemeClr val="tx1"/>
                </a:solidFill>
                <a:latin typeface="+mn-lt"/>
                <a:ea typeface="+mn-ea"/>
                <a:cs typeface="+mn-cs"/>
              </a:rPr>
              <a:t>a</a:t>
            </a:r>
            <a:r>
              <a:rPr lang="en-US" sz="1200" kern="1200" dirty="0" smtClean="0">
                <a:solidFill>
                  <a:schemeClr val="tx1"/>
                </a:solidFill>
                <a:latin typeface="+mn-lt"/>
                <a:ea typeface="+mn-ea"/>
                <a:cs typeface="+mn-cs"/>
              </a:rPr>
              <a:t> "reasonable" level of field failure may be a necessary trade-off in exchange for lower IC costs and better time-to-market. At worst, some chips may prove simply untestable at any cost that would place them within their intended market. </a:t>
            </a:r>
            <a:r>
              <a:rPr lang="en-US" baseline="0" dirty="0" smtClean="0"/>
              <a:t>The most appealing observation is that the </a:t>
            </a:r>
            <a:r>
              <a:rPr lang="en-US" sz="1200" kern="1200" dirty="0" smtClean="0">
                <a:solidFill>
                  <a:schemeClr val="tx1"/>
                </a:solidFill>
                <a:latin typeface="+mn-lt"/>
                <a:ea typeface="+mn-ea"/>
                <a:cs typeface="+mn-cs"/>
              </a:rPr>
              <a:t>test costs represent the largest single component of unit cost (IC total manufacturing expenditures), as a significant portion of this spending (as much as a third on the average) goes to various test-related activities.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574098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141413" y="687388"/>
            <a:ext cx="4572000" cy="3429000"/>
          </a:xfrm>
          <a:ln/>
        </p:spPr>
      </p:sp>
      <p:sp>
        <p:nvSpPr>
          <p:cNvPr id="72707" name="Rectangle 3"/>
          <p:cNvSpPr>
            <a:spLocks noGrp="1" noChangeArrowheads="1"/>
          </p:cNvSpPr>
          <p:nvPr>
            <p:ph type="body" idx="1"/>
          </p:nvPr>
        </p:nvSpPr>
        <p:spPr>
          <a:xfrm>
            <a:off x="915236" y="4343717"/>
            <a:ext cx="5027529" cy="411385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2"/>
            <a:r>
              <a:rPr lang="en-US" dirty="0" smtClean="0"/>
              <a:t>The diagram on this slide illustrate the trend in manufacturing</a:t>
            </a:r>
            <a:r>
              <a:rPr lang="en-US" baseline="0" dirty="0" smtClean="0"/>
              <a:t> versus test cost that have been observed by many silicon-processing facilities. The transistor manufacturing cost (of which the total IC processing cost can be easily anticipated) has steadily been dropping, while the test cost has remained virtually flat or, in some cases, has increased slightly. It clearly indicates that once overlooked cost of test becomes now something of paramount importance. Currently, for many manufactures of complex integrated digital devices, cost of test is in the range of 3% to 30% of the overall manufacturing cost versus fraction of a percent that it </a:t>
            </a:r>
            <a:r>
              <a:rPr lang="en-US" baseline="0" smtClean="0"/>
              <a:t>once used to be.</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a:t>
            </a:r>
            <a:r>
              <a:rPr lang="en-US" baseline="0" dirty="0" smtClean="0"/>
              <a:t>everal examples, procedures, discussions, and illustrations used on the slides to follow were inspired by ideas presented originally in one the above referenced books. We strongly encourage users of this course to refer to these books, especially with respect to aspects of VLSI test that have not been presented here because of space limits or other constraints. Please note that additional reference items are mentioned throughout this course wherever appropriate. They are indicated by a small book icon similar to that on this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16282594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costs associated with detecting faults rise over thousands of times from the time the product is specified to the time the product is released to customers. For example, if a fault</a:t>
            </a:r>
            <a:r>
              <a:rPr lang="en-US" baseline="0" dirty="0" smtClean="0"/>
              <a:t> is not detected by chip testing, then finding the same fault costs 10 times as much at the PCB level as at the chip level. Similarly, if a board fault is not caught by PCB testing, then finding the very same fault costs 10 times as much at the system level as at the board level. There are claims that this rule should be renamed today the rule of 20 because of contemporary chips, boards and systems enormous complexity. </a:t>
            </a:r>
            <a:r>
              <a:rPr lang="en-US" dirty="0" smtClean="0"/>
              <a:t>This is why the most effective way to prevent costly prototyping turns is to consider testing issues as early in the design cycle as possible. Tremendous practical importance of this problem generated an immense amount of research in an attempt to develop testing schemes of the ultimate quality.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1601205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percentage of the manufactured circuits is</a:t>
            </a:r>
            <a:r>
              <a:rPr lang="en-US" baseline="0" dirty="0" smtClean="0"/>
              <a:t> expected to be faulty due to manufacturing imperfections. The percentage of acceptable devices among all devices that have been fabricated is known as </a:t>
            </a:r>
            <a:r>
              <a:rPr lang="en-US" i="1" baseline="0" dirty="0" smtClean="0"/>
              <a:t>yield</a:t>
            </a:r>
            <a:r>
              <a:rPr lang="en-US" baseline="0" dirty="0" smtClean="0"/>
              <a:t>. Interestingly, not all defective devices will be actually rejected. The quality of testing is often defined as the number of faulty chips that pass the test for one million chips declared as good. This figure of merit is referred to as a </a:t>
            </a:r>
            <a:r>
              <a:rPr lang="en-US" i="1" baseline="0" dirty="0" smtClean="0"/>
              <a:t>defect level</a:t>
            </a:r>
            <a:r>
              <a:rPr lang="en-US" baseline="0" dirty="0" smtClean="0"/>
              <a:t>. Many microelectronics companies have already set their testing quality goals to less than 100 </a:t>
            </a:r>
            <a:r>
              <a:rPr lang="en-US" baseline="0" dirty="0" err="1" smtClean="0"/>
              <a:t>dpm</a:t>
            </a:r>
            <a:r>
              <a:rPr lang="en-US" baseline="0" dirty="0" smtClean="0"/>
              <a:t> (defects per million), and there is intensive ongoing research to lower this number to less than 10 </a:t>
            </a:r>
            <a:r>
              <a:rPr lang="en-US" baseline="0" dirty="0" err="1" smtClean="0"/>
              <a:t>dpm</a:t>
            </a:r>
            <a:r>
              <a:rPr lang="en-US" baseline="0" dirty="0" smtClean="0"/>
              <a:t> as targeted in the Six-sigma project pioneered by Motorola. On the other hand, there might be defect-free chips that will be discarded anyway (as faulty ones) due to other imperfections of a testing procedure itself (for example, a test may create harsh conditions forcing a circuit to malfunction). These chips contribute to another figure of merit known as a </a:t>
            </a:r>
            <a:r>
              <a:rPr lang="en-US" i="1" baseline="0" dirty="0" smtClean="0"/>
              <a:t>yield loss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Six-sigma originated as a set of practices designed to improve manufacturing processes and eliminate defects, but its application was subsequently extended to other types of processes. In Six-sigma, a defect is defined as any process whose output does not meet customer specifications, or that could lead to creating such a situation. It was originally developed by Motorola in 1986 when the company discovered a link between increases in quality and decreases in costs of production. The term “Six-sigma process" comes from the notion that if there are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six standard deviations between the process mean and the nearest specification limit, as shown on the slide, virtually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no items will fail to meet specifications. As can be seen, the normal distribution underlies the statistical assumptions of the Six-sigma model. </a:t>
            </a:r>
          </a:p>
          <a:p>
            <a:endParaRPr lang="en-US" dirty="0" smtClean="0"/>
          </a:p>
          <a:p>
            <a:r>
              <a:rPr lang="en-US" sz="1200" kern="1200" dirty="0" smtClean="0">
                <a:solidFill>
                  <a:schemeClr val="tx1"/>
                </a:solidFill>
                <a:latin typeface="+mn-lt"/>
                <a:ea typeface="+mn-ea"/>
                <a:cs typeface="+mn-cs"/>
              </a:rPr>
              <a:t>Typically, processes do not perform as well in the long term as they do in the short term. As a result, the number of “</a:t>
            </a:r>
            <a:r>
              <a:rPr lang="en-US" sz="1200" kern="1200" dirty="0" err="1" smtClean="0">
                <a:solidFill>
                  <a:schemeClr val="tx1"/>
                </a:solidFill>
                <a:latin typeface="+mn-lt"/>
                <a:ea typeface="+mn-ea"/>
                <a:cs typeface="+mn-cs"/>
              </a:rPr>
              <a:t>sigmas</a:t>
            </a:r>
            <a:r>
              <a:rPr lang="en-US" sz="1200" kern="1200" dirty="0" smtClean="0">
                <a:solidFill>
                  <a:schemeClr val="tx1"/>
                </a:solidFill>
                <a:latin typeface="+mn-lt"/>
                <a:ea typeface="+mn-ea"/>
                <a:cs typeface="+mn-cs"/>
              </a:rPr>
              <a:t>” that will fit between the process mean and the nearest specification limit may drop over time. To account for this increase in process variation over time, an empirical 1.5 sigma shift is introduced into the calculation. Thus, a process that fits 6 sigma between the process mean and the nearest specification limit in a short-term will fit only 4.5 sigma in the long term</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 either because the process mean will move over time, or because the long-term standard deviation of the process will be greater than that observed in the short term, or both. Hence the widely accepted definition of a Six-sigma process is a process that produces 3.4 defective parts per million. This is based on the fact that a process that is normally distributed will have 3.4 parts per million beyond a point that is 4.5 standard deviations above or below the mean.</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noProof="0" dirty="0" smtClean="0">
                <a:solidFill>
                  <a:schemeClr val="tx1"/>
                </a:solidFill>
                <a:effectLst/>
                <a:latin typeface="+mn-lt"/>
                <a:ea typeface="+mn-ea"/>
                <a:cs typeface="+mn-cs"/>
              </a:rPr>
              <a:t>To achieve Six-sigma quality, the product must first be designed so that the manufacturing processes are capable of yielding 99.99966% in the</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product. For example, assume the electrical design of an amplifier requires that the gain be greater than 12 </a:t>
            </a:r>
            <a:r>
              <a:rPr lang="en-US" sz="1200" kern="1200" noProof="0" dirty="0" err="1" smtClean="0">
                <a:solidFill>
                  <a:schemeClr val="tx1"/>
                </a:solidFill>
                <a:effectLst/>
                <a:latin typeface="+mn-lt"/>
                <a:ea typeface="+mn-ea"/>
                <a:cs typeface="+mn-cs"/>
              </a:rPr>
              <a:t>dB.</a:t>
            </a:r>
            <a:r>
              <a:rPr lang="en-US" sz="1200" kern="1200" noProof="0" dirty="0" smtClean="0">
                <a:solidFill>
                  <a:schemeClr val="tx1"/>
                </a:solidFill>
                <a:effectLst/>
                <a:latin typeface="+mn-lt"/>
                <a:ea typeface="+mn-ea"/>
                <a:cs typeface="+mn-cs"/>
              </a:rPr>
              <a:t> Both the manufacturing processes and the design must be capable of yielding 999,996.6 out of one million amplifiers that meet their requirements and only 3.4 out of the million amplifiers that do not meet their requirements, i.e., gain less than </a:t>
            </a:r>
            <a:r>
              <a:rPr lang="en-US" sz="1200" kern="1200" dirty="0" smtClean="0">
                <a:solidFill>
                  <a:schemeClr val="tx1"/>
                </a:solidFill>
                <a:effectLst/>
                <a:latin typeface="+mn-lt"/>
                <a:ea typeface="+mn-ea"/>
                <a:cs typeface="+mn-cs"/>
              </a:rPr>
              <a:t>12 </a:t>
            </a:r>
            <a:r>
              <a:rPr lang="en-US" sz="1200" kern="1200" dirty="0" err="1" smtClean="0">
                <a:solidFill>
                  <a:schemeClr val="tx1"/>
                </a:solidFill>
                <a:effectLst/>
                <a:latin typeface="+mn-lt"/>
                <a:ea typeface="+mn-ea"/>
                <a:cs typeface="+mn-cs"/>
              </a:rPr>
              <a:t>dB.</a:t>
            </a:r>
            <a:r>
              <a:rPr lang="en-US" sz="1200" kern="1200" dirty="0" smtClean="0">
                <a:solidFill>
                  <a:schemeClr val="tx1"/>
                </a:solidFill>
                <a:effectLst/>
                <a:latin typeface="+mn-lt"/>
                <a:ea typeface="+mn-ea"/>
                <a:cs typeface="+mn-cs"/>
              </a:rPr>
              <a:t> So, Six-sigma design process translates into perfecting the design process to ensure products that are at least 99.99966% defect free. </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690898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6B7EAF-5971-4940-AB1F-B68660E39224}" type="slidenum">
              <a:rPr lang="en-US"/>
              <a:pPr/>
              <a:t>24</a:t>
            </a:fld>
            <a:endParaRPr lang="en-US"/>
          </a:p>
        </p:txBody>
      </p:sp>
      <p:sp>
        <p:nvSpPr>
          <p:cNvPr id="168962" name="Rectangle 2"/>
          <p:cNvSpPr>
            <a:spLocks noGrp="1" noRot="1" noChangeAspect="1" noChangeArrowheads="1" noTextEdit="1"/>
          </p:cNvSpPr>
          <p:nvPr>
            <p:ph type="sldImg"/>
          </p:nvPr>
        </p:nvSpPr>
        <p:spPr>
          <a:xfrm>
            <a:off x="1143000" y="698500"/>
            <a:ext cx="4572000" cy="3429000"/>
          </a:xfrm>
          <a:ln/>
        </p:spPr>
      </p:sp>
      <p:sp>
        <p:nvSpPr>
          <p:cNvPr id="168963" name="Rectangle 3"/>
          <p:cNvSpPr>
            <a:spLocks noGrp="1" noChangeArrowheads="1"/>
          </p:cNvSpPr>
          <p:nvPr>
            <p:ph type="body" idx="1"/>
          </p:nvPr>
        </p:nvSpPr>
        <p:spPr>
          <a:xfrm>
            <a:off x="904790" y="4350031"/>
            <a:ext cx="5048420" cy="4096149"/>
          </a:xfrm>
        </p:spPr>
        <p:txBody>
          <a:bodyPr/>
          <a:lstStyle/>
          <a:p>
            <a:r>
              <a:rPr lang="en-US" dirty="0"/>
              <a:t>Companies that have already experienced </a:t>
            </a:r>
            <a:r>
              <a:rPr lang="en-US" dirty="0" smtClean="0"/>
              <a:t>problems with growing DPM</a:t>
            </a:r>
            <a:r>
              <a:rPr lang="en-US" baseline="0" dirty="0" smtClean="0"/>
              <a:t> rates</a:t>
            </a:r>
            <a:r>
              <a:rPr lang="en-US" dirty="0" smtClean="0"/>
              <a:t> </a:t>
            </a:r>
            <a:r>
              <a:rPr lang="en-US" dirty="0"/>
              <a:t>are turning to at-speed </a:t>
            </a:r>
            <a:r>
              <a:rPr lang="en-US" dirty="0" smtClean="0"/>
              <a:t>testing (more on this peculiar form of testing can be found in chapters devoted to fault models and design for testability).</a:t>
            </a:r>
            <a:r>
              <a:rPr lang="en-US" baseline="0" dirty="0" smtClean="0"/>
              <a:t> </a:t>
            </a:r>
            <a:r>
              <a:rPr lang="en-US" dirty="0" smtClean="0"/>
              <a:t>For </a:t>
            </a:r>
            <a:r>
              <a:rPr lang="en-US" dirty="0"/>
              <a:t>example, LSI found that the number of speed related defects doubled as they moved from .</a:t>
            </a:r>
            <a:r>
              <a:rPr lang="en-US" dirty="0" smtClean="0"/>
              <a:t>18 micron </a:t>
            </a:r>
            <a:r>
              <a:rPr lang="en-US" dirty="0"/>
              <a:t>to 130nm. When they employed at-speed testing, they saw an immediate DPM reduction (even on their .18 micron designs) of 33</a:t>
            </a:r>
            <a:r>
              <a:rPr lang="en-US" dirty="0" smtClean="0"/>
              <a:t>% - 70%.</a:t>
            </a:r>
            <a:r>
              <a:rPr lang="en-US" baseline="0" dirty="0" smtClean="0"/>
              <a:t> </a:t>
            </a:r>
            <a:r>
              <a:rPr lang="en-US" dirty="0" smtClean="0"/>
              <a:t>Intel </a:t>
            </a:r>
            <a:r>
              <a:rPr lang="en-US" dirty="0"/>
              <a:t>also published a paper claiming that 1-5% of the defects found in some of their designs were the result of at-speed </a:t>
            </a:r>
            <a:r>
              <a:rPr lang="en-US" dirty="0" smtClean="0"/>
              <a:t>failures.</a:t>
            </a:r>
            <a:r>
              <a:rPr lang="en-US" baseline="0" dirty="0" smtClean="0"/>
              <a:t> </a:t>
            </a:r>
            <a:r>
              <a:rPr lang="en-US" dirty="0" smtClean="0"/>
              <a:t>Testing </a:t>
            </a:r>
            <a:r>
              <a:rPr lang="en-US" dirty="0"/>
              <a:t>for these types of defects </a:t>
            </a:r>
            <a:r>
              <a:rPr lang="en-US" dirty="0" smtClean="0"/>
              <a:t>had a </a:t>
            </a:r>
            <a:r>
              <a:rPr lang="en-US" dirty="0"/>
              <a:t>positive impact on DPM reduction.</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kern="1200" dirty="0" smtClean="0">
                <a:solidFill>
                  <a:schemeClr val="tx1"/>
                </a:solidFill>
                <a:effectLst/>
                <a:latin typeface="+mn-lt"/>
                <a:ea typeface="+mn-ea"/>
                <a:cs typeface="+mn-cs"/>
              </a:rPr>
              <a:t>In today’s nanometer technologies, design sensitivity to physical elements continues to increase. Aside from the traditional physical defects, lithography, process variations, or design methodologies </a:t>
            </a:r>
            <a:r>
              <a:rPr lang="en-US" sz="1200" kern="1200" baseline="0" dirty="0" smtClean="0">
                <a:solidFill>
                  <a:schemeClr val="tx1"/>
                </a:solidFill>
                <a:effectLst/>
                <a:latin typeface="+mn-lt"/>
                <a:ea typeface="+mn-ea"/>
                <a:cs typeface="+mn-cs"/>
              </a:rPr>
              <a:t>may also </a:t>
            </a:r>
            <a:r>
              <a:rPr lang="en-US" sz="1200" kern="1200" dirty="0" smtClean="0">
                <a:solidFill>
                  <a:schemeClr val="tx1"/>
                </a:solidFill>
                <a:effectLst/>
                <a:latin typeface="+mn-lt"/>
                <a:ea typeface="+mn-ea"/>
                <a:cs typeface="+mn-cs"/>
              </a:rPr>
              <a:t>contribute to a poor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yield. </a:t>
            </a:r>
            <a:r>
              <a:rPr lang="en-US" sz="1200" kern="1200" noProof="0" dirty="0" smtClean="0">
                <a:solidFill>
                  <a:schemeClr val="tx1"/>
                </a:solidFill>
                <a:effectLst/>
                <a:latin typeface="+mn-lt"/>
                <a:ea typeface="+mn-ea"/>
                <a:cs typeface="+mn-cs"/>
              </a:rPr>
              <a:t>When IC lithography prints</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features larger than a wavelength, imaging distortions can be generally ignored. With sub-wavelength features, distortions dominate the imaging process. As a process is operating near the failure mode, small changes in the mask layout can result in large changes on the corresponding wafer. Although predictable, this can indicate when control should be applied and when it can be relaxed. Optical proximity effects, caused by diffraction as lines move closer together, also alter the predicted line widths. To correct for these, OPC (optical process correction) software alters the IC layouts for each critical layer of lithography, tailoring the pattern on the mask to the exact lithography conditions. To do this, advanced OPC programs have a process modeling and calibration routine that systematically measures the distortions, and produces a succinct set of parameters that can be generically called a process behavior model. As</a:t>
            </a:r>
            <a:r>
              <a:rPr lang="en-US" sz="1200" kern="1200" baseline="0" noProof="0" dirty="0" smtClean="0">
                <a:solidFill>
                  <a:schemeClr val="tx1"/>
                </a:solidFill>
                <a:effectLst/>
                <a:latin typeface="+mn-lt"/>
                <a:ea typeface="+mn-ea"/>
                <a:cs typeface="+mn-cs"/>
              </a:rPr>
              <a:t> a</a:t>
            </a:r>
            <a:r>
              <a:rPr lang="en-US" sz="1200" kern="1200" dirty="0" smtClean="0">
                <a:solidFill>
                  <a:schemeClr val="tx1"/>
                </a:solidFill>
                <a:effectLst/>
                <a:latin typeface="+mn-lt"/>
                <a:ea typeface="+mn-ea"/>
                <a:cs typeface="+mn-cs"/>
              </a:rPr>
              <a:t> result, one can observe a continued reduction in initial product yields, increased yield learning times and increasing significance of the physical effects on yield. </a:t>
            </a:r>
            <a:endParaRPr lang="en-US" noProof="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pl-PL"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31480344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is a basic model that can be used to illustrate and derive a simple relationship between defect level, yield and quality of test. Let us assume that the total area</a:t>
            </a:r>
            <a:r>
              <a:rPr lang="en-US" baseline="0" dirty="0" smtClean="0"/>
              <a:t> occupied by rectangles shown on the slide represents the amount of ICs that have been manufactured. This area can be conveniently partitioned into three disjoint sections. The first (white) one, in terms of its area, is proportional to the number of fault-free devices (here represented by yield). The grey and red rectangles correspond jointly to the amount of faulty circuits. However, the grey area is proportional to chips where faults were detected (and thus its area depends on </a:t>
            </a:r>
            <a:r>
              <a:rPr lang="en-US" i="1" baseline="0" dirty="0" smtClean="0"/>
              <a:t>p</a:t>
            </a:r>
            <a:r>
              <a:rPr lang="en-US" baseline="0" dirty="0" smtClean="0"/>
              <a:t> – the probability of detecting a fault, here also representing the quality of a test procedure), whereas the red part represents test escapes – faulty devices that have been accepted due to inability of deployed test procedures to detect any fault. Clearly, chips represented by both the white and red rectangles will be shipped to customers.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4536577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can be seen, the defect level is represented in our model by a ratio of areas</a:t>
            </a:r>
            <a:r>
              <a:rPr lang="en-US" baseline="0" dirty="0" smtClean="0"/>
              <a:t> corresponding to the red rectangle and jointly the red and white rectangles, respectively. Clearly, the</a:t>
            </a:r>
            <a:r>
              <a:rPr lang="en-US" sz="1200" dirty="0" smtClean="0"/>
              <a:t> number of escapes is proportional to (1 – </a:t>
            </a:r>
            <a:r>
              <a:rPr lang="en-US" sz="1200" i="1" dirty="0" smtClean="0"/>
              <a:t>p</a:t>
            </a:r>
            <a:r>
              <a:rPr lang="en-US" sz="1200" dirty="0" smtClean="0"/>
              <a:t>)(1 – </a:t>
            </a:r>
            <a:r>
              <a:rPr lang="en-US" sz="1200" i="1" dirty="0" smtClean="0"/>
              <a:t>Y</a:t>
            </a:r>
            <a:r>
              <a:rPr lang="en-US" sz="1200" dirty="0" smtClean="0"/>
              <a:t>), where </a:t>
            </a:r>
            <a:r>
              <a:rPr lang="en-US" sz="1200" i="1" dirty="0" smtClean="0"/>
              <a:t>Y</a:t>
            </a:r>
            <a:r>
              <a:rPr lang="en-US" sz="1200" dirty="0" smtClean="0"/>
              <a:t> is yield,</a:t>
            </a:r>
            <a:r>
              <a:rPr lang="en-US" sz="1200" baseline="0" dirty="0" smtClean="0"/>
              <a:t> and </a:t>
            </a:r>
            <a:r>
              <a:rPr lang="en-US" sz="1200" i="1" baseline="0" dirty="0" smtClean="0"/>
              <a:t>p</a:t>
            </a:r>
            <a:r>
              <a:rPr lang="en-US" sz="1200" baseline="0" dirty="0" smtClean="0"/>
              <a:t> is equal to </a:t>
            </a:r>
            <a:r>
              <a:rPr lang="en-US" baseline="0" dirty="0" smtClean="0"/>
              <a:t>the probability of detecting a fault. On the other hand, the white area can be easily determined as </a:t>
            </a:r>
            <a:r>
              <a:rPr lang="en-US" i="1" baseline="0" dirty="0" smtClean="0"/>
              <a:t>Y</a:t>
            </a:r>
            <a:r>
              <a:rPr lang="en-US" baseline="0" dirty="0" smtClean="0"/>
              <a:t> (1 – </a:t>
            </a:r>
            <a:r>
              <a:rPr lang="en-US" i="1" baseline="0" dirty="0" smtClean="0"/>
              <a:t>p</a:t>
            </a:r>
            <a:r>
              <a:rPr lang="en-US" baseline="0" dirty="0" smtClean="0"/>
              <a:t> + </a:t>
            </a:r>
            <a:r>
              <a:rPr lang="en-US" i="1" baseline="0" dirty="0" smtClean="0"/>
              <a:t>p</a:t>
            </a:r>
            <a:r>
              <a:rPr lang="en-US" baseline="0" dirty="0" smtClean="0"/>
              <a:t>) = </a:t>
            </a:r>
            <a:r>
              <a:rPr lang="en-US" i="1" baseline="0" dirty="0" smtClean="0"/>
              <a:t>Y</a:t>
            </a:r>
            <a:r>
              <a:rPr lang="en-US" baseline="0" dirty="0" smtClean="0"/>
              <a:t>. Hence, the final defect level ratio can be computed as shown on the slide.</a:t>
            </a:r>
            <a:endParaRPr lang="en-US" sz="120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13335538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diagram illustrates a relationship between the quality of testing</a:t>
            </a:r>
            <a:r>
              <a:rPr lang="en-US" baseline="0" dirty="0" smtClean="0"/>
              <a:t> and the defect level for a varying value</a:t>
            </a:r>
            <a:r>
              <a:rPr lang="en-US" dirty="0" smtClean="0"/>
              <a:t> of yield.</a:t>
            </a:r>
            <a:r>
              <a:rPr lang="en-US" baseline="0" dirty="0" smtClean="0"/>
              <a:t> These curves have been obtained by plotting a formula derived on the previous slides. As can be easily observed, with the increasing value of </a:t>
            </a:r>
            <a:r>
              <a:rPr lang="en-US" i="1" baseline="0" dirty="0" smtClean="0"/>
              <a:t>p</a:t>
            </a:r>
            <a:r>
              <a:rPr lang="en-US" baseline="0" dirty="0" smtClean="0"/>
              <a:t> (recall that this is the probability of detecting a fault, and it somehow reflects the test quality) the defect level decreases (this is why the quest for high test quality is so important). As one may expect, the defect level goes down even faster with the increasing value of yield.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4091771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 few next slides introduce different</a:t>
            </a:r>
            <a:r>
              <a:rPr lang="en-US" baseline="0" dirty="0" smtClean="0"/>
              <a:t> forms of IC testing. </a:t>
            </a:r>
            <a:r>
              <a:rPr lang="en-US" dirty="0" smtClean="0"/>
              <a:t>The</a:t>
            </a:r>
            <a:r>
              <a:rPr lang="en-US" baseline="0" dirty="0" smtClean="0"/>
              <a:t> characterization testing</a:t>
            </a:r>
            <a:r>
              <a:rPr lang="en-US" dirty="0" smtClean="0"/>
              <a:t> i</a:t>
            </a:r>
            <a:r>
              <a:rPr lang="en-US" baseline="0" dirty="0" smtClean="0"/>
              <a:t>s performed on a new design before it is sent to production. The purpose is to verify that the design is correct and it will meet all specifications. Functional tests are typically run and comprehensive AC and DC measurements are made. Probing of internal nodes of the chip, not done in production testing, may also be required during characterization. Use of special tools such as scanning electron microscopes and electron beam testers, as well as techniques such as expert systems can be helpful. A characterization test determines the exact limits of device operating values. Generally, tests are performed for the worst case as it is easier to evaluate than average cases, and devices passing this test will work for any other conditions. Consequently, functional tests are applied repeatedly while measuring various DC and AC parameters for varying different variables such as supply voltage. Less comprehensive characterization testing is often continued throughout the production life of the device for possible improvements in the design and the process yield. In particular, characterization testing can be carried out on chips rejected during production tests or in the field.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2173398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list of test related</a:t>
            </a:r>
            <a:r>
              <a:rPr lang="en-US" baseline="0" dirty="0" smtClean="0"/>
              <a:t> </a:t>
            </a:r>
            <a:r>
              <a:rPr lang="en-US" dirty="0" smtClean="0"/>
              <a:t>books and textbooks continues on this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1628259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Every fabricated chip becomes the subject</a:t>
            </a:r>
            <a:r>
              <a:rPr lang="en-US" baseline="0" dirty="0" smtClean="0"/>
              <a:t> of production tests as a circuit-under-test (CUT) of a device-under-test (DUT). These tests are less comprehensive that characterization tests yet they must enforce the quality requirements by determining whether the device meets its specifications. The test patterns may not cover all possible functions but must have a high fault coverage of modeled failures. Since every chip is tested, the main driver of production testing is its cost, including test application time that should be minimized. Production tests are typically short but verify all relevant specifications of the device (usually fault diagnosis is not performed at that time).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20802930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Wafer testing is a step performed during device fabrication, a</a:t>
            </a:r>
            <a:r>
              <a:rPr lang="en-US" sz="1200" kern="1200" dirty="0" smtClean="0">
                <a:solidFill>
                  <a:schemeClr val="tx1"/>
                </a:solidFill>
                <a:latin typeface="+mn-lt"/>
                <a:ea typeface="+mn-ea"/>
                <a:cs typeface="+mn-cs"/>
              </a:rPr>
              <a:t>nd before a wafer is sent to die preparation. All individual circuits that are present on the wafer</a:t>
            </a:r>
            <a:r>
              <a:rPr lang="en-US" sz="1200" kern="1200" baseline="0" dirty="0" smtClean="0">
                <a:solidFill>
                  <a:schemeClr val="tx1"/>
                </a:solidFill>
                <a:latin typeface="+mn-lt"/>
                <a:ea typeface="+mn-ea"/>
                <a:cs typeface="+mn-cs"/>
              </a:rPr>
              <a:t> are tested by means of </a:t>
            </a:r>
            <a:r>
              <a:rPr lang="en-US" sz="1200" b="0" kern="1200" baseline="0" noProof="0" dirty="0" smtClean="0">
                <a:solidFill>
                  <a:schemeClr val="tx1"/>
                </a:solidFill>
                <a:effectLst/>
                <a:latin typeface="+mn-lt"/>
                <a:ea typeface="+mn-ea"/>
                <a:cs typeface="+mn-cs"/>
              </a:rPr>
              <a:t>so called t</a:t>
            </a:r>
            <a:r>
              <a:rPr lang="en-US" sz="1200" b="0" kern="1200" noProof="0" dirty="0" smtClean="0">
                <a:solidFill>
                  <a:schemeClr val="tx1"/>
                </a:solidFill>
                <a:effectLst/>
                <a:latin typeface="+mn-lt"/>
                <a:ea typeface="+mn-ea"/>
                <a:cs typeface="+mn-cs"/>
              </a:rPr>
              <a:t>est sites.</a:t>
            </a:r>
            <a:r>
              <a:rPr lang="en-US" sz="1200" b="1" kern="120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They occur on the wafer and hold test structures and circuits such as capacitors, doped regions of silicon, transistors, and other simple devices. These are electrically tested during various phases of the manufacturing process. The test is conducted </a:t>
            </a:r>
            <a:r>
              <a:rPr lang="en-US" sz="1200" kern="1200" dirty="0" smtClean="0">
                <a:solidFill>
                  <a:schemeClr val="tx1"/>
                </a:solidFill>
                <a:latin typeface="+mn-lt"/>
                <a:ea typeface="+mn-ea"/>
                <a:cs typeface="+mn-cs"/>
              </a:rPr>
              <a:t>with an electronic tester that presses tiny probes against the chip. The machine marks each bad chip with a drop of dye. Currently, electronic dye marking is possible if wafer test data is logged into a central computer database and chips are "binned" (i.e. sorted into virtual bins) according to predetermined test limits. The resulting binning data can be graphed, or logged, on a wafer map to trace manufacturing defects and mark bad chips. This map can be also used during wafer assembly and packaging. If the number of dies — the integrated circuits that will eventually become chips — etched on a wafer exceeds a failure threshold (i.e., too many failed dies on one wafer), the wafer is scrapped rather than investing in further processing.</a:t>
            </a:r>
            <a:endParaRPr lang="en-US" noProof="0" dirty="0" smtClean="0"/>
          </a:p>
          <a:p>
            <a:endParaRPr lang="en-US" u="none" dirty="0">
              <a:solidFill>
                <a:srgbClr val="000000"/>
              </a:solidFill>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14139540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Burn-in testing is widely used as an aid in producing failure-free electronic components. It offers an effective method of reliability screening at the component level. By testing individual elements under constant temperature stress, electrical stress, temperature cycling stress, or a combined thermal-electrical stress, burn-in testing can identify discrete faults that may be harder to perceive at the assembly, module, or system level. The aim of the burn-in testing is to ensure that the product as a whole performs properly in changing conditions according to set targets while keeping its performance value. In particular, this form of testing is expected to guarantee that a circuit under test will function flawlessly even at high operating temperatures. One can carry out tests in changing temperatures and extreme conditions that are rare in actual use. This improves the reliability of a device. The testing process is automated, and thus the system saves all information related to testing. The information can then be utilized within quality control as well as to ensure testing traceability. The burn-in test is often combined with functional testing.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2929015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t>
            </a:r>
            <a:r>
              <a:rPr lang="en-US" sz="1200" b="0" kern="1200" dirty="0" smtClean="0">
                <a:solidFill>
                  <a:schemeClr val="tx1"/>
                </a:solidFill>
                <a:latin typeface="+mn-lt"/>
                <a:ea typeface="+mn-ea"/>
                <a:cs typeface="+mn-cs"/>
              </a:rPr>
              <a:t>bathtub curve is used to</a:t>
            </a:r>
            <a:r>
              <a:rPr lang="en-US" sz="1200" b="0" kern="1200" baseline="0" dirty="0" smtClean="0">
                <a:solidFill>
                  <a:schemeClr val="tx1"/>
                </a:solidFill>
                <a:latin typeface="+mn-lt"/>
                <a:ea typeface="+mn-ea"/>
                <a:cs typeface="+mn-cs"/>
              </a:rPr>
              <a:t> describe</a:t>
            </a:r>
            <a:r>
              <a:rPr lang="en-US" sz="1200" b="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 particular form of the hazard function</a:t>
            </a:r>
            <a:r>
              <a:rPr lang="en-US" sz="1200" kern="1200" baseline="0" dirty="0" smtClean="0">
                <a:solidFill>
                  <a:schemeClr val="tx1"/>
                </a:solidFill>
                <a:latin typeface="+mn-lt"/>
                <a:ea typeface="+mn-ea"/>
                <a:cs typeface="+mn-cs"/>
              </a:rPr>
              <a:t> comprising three parts:</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a decreasing failure rate (early failures),</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a constant failure rate, known as random failures</a:t>
            </a:r>
            <a:r>
              <a:rPr lang="en-US" sz="1200" kern="1200" baseline="0" dirty="0" smtClean="0">
                <a:solidFill>
                  <a:schemeClr val="tx1"/>
                </a:solidFill>
                <a:latin typeface="+mn-lt"/>
                <a:ea typeface="+mn-ea"/>
                <a:cs typeface="+mn-cs"/>
              </a:rPr>
              <a:t>, and </a:t>
            </a:r>
          </a:p>
          <a:p>
            <a:pPr marL="228600" marR="0" indent="-22860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an increasing failure rate (wear-out failures).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bathtub curve is generated by mapping the rate of early "infant mortality" failures when first introduced, the rate of random failures with constant failure rate during its "useful life", and finally the rate of "wear out" failures as the product exceeds its design lifetime.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the early life of a product adhering to the bathtub curve, the failure rate is high but rapidly decreasing as defective products are identified and discarded, and early sources of potential failure such as handling and installation errors are overcome. In the mid-life of a product</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generally, once it reaches consumers</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the failure rate is low and constant. In the late life of the product, the failure rate increases, as age and wear take their toll on the product. Many consumer products, such as microprocessors, strongly reflect the bathtub curve. The burn-in testing can accelerate the process of IC aging corresponding</a:t>
            </a:r>
            <a:r>
              <a:rPr lang="en-US" sz="1200" kern="1200" baseline="0" dirty="0" smtClean="0">
                <a:solidFill>
                  <a:schemeClr val="tx1"/>
                </a:solidFill>
                <a:latin typeface="+mn-lt"/>
                <a:ea typeface="+mn-ea"/>
                <a:cs typeface="+mn-cs"/>
              </a:rPr>
              <a:t> to the infant mortality period.</a:t>
            </a:r>
            <a:r>
              <a:rPr lang="en-US" sz="1200" kern="1200" dirty="0" smtClean="0">
                <a:solidFill>
                  <a:schemeClr val="tx1"/>
                </a:solidFill>
                <a:latin typeface="+mn-lt"/>
                <a:ea typeface="+mn-ea"/>
                <a:cs typeface="+mn-cs"/>
              </a:rPr>
              <a:t> As shown</a:t>
            </a:r>
            <a:r>
              <a:rPr lang="en-US" sz="1200" kern="1200" baseline="0" dirty="0" smtClean="0">
                <a:solidFill>
                  <a:schemeClr val="tx1"/>
                </a:solidFill>
                <a:latin typeface="+mn-lt"/>
                <a:ea typeface="+mn-ea"/>
                <a:cs typeface="+mn-cs"/>
              </a:rPr>
              <a:t> on the slide,</a:t>
            </a:r>
            <a:r>
              <a:rPr lang="en-US" dirty="0" smtClean="0"/>
              <a:t> every 10°C rise in temperature</a:t>
            </a:r>
            <a:r>
              <a:rPr lang="en-US" baseline="0" dirty="0" smtClean="0"/>
              <a:t> doubles</a:t>
            </a:r>
            <a:r>
              <a:rPr lang="en-US" dirty="0" smtClean="0"/>
              <a:t> the rate of degradation.</a:t>
            </a:r>
            <a:r>
              <a:rPr lang="en-US" baseline="0" dirty="0" smtClean="0"/>
              <a:t> Hence, after a reasonable time of burn-in test, one can identify a significant majority of faulty devices, which otherwise would fail later in its product life-time.</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36922157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primary objective of testing at the board level is not only to</a:t>
            </a:r>
            <a:r>
              <a:rPr lang="en-US" baseline="0" dirty="0" smtClean="0"/>
              <a:t> </a:t>
            </a:r>
            <a:r>
              <a:rPr lang="en-US" dirty="0" smtClean="0"/>
              <a:t>detect faulty components or interconnects that the board is housing, but also to locate and repair them. Originally, dual-in</a:t>
            </a:r>
            <a:r>
              <a:rPr lang="en-US" baseline="0" dirty="0" smtClean="0"/>
              <a:t> line (DIP) packages dominated IC packaging, and thus every board signal was visible on the bottom of the board, and the pins were spaced on 100 mil (tenth-inch) centers. Relatively simple test tasks were then complicated by a surface-mount technology (SMT) with flat-pack chip packages because of a need to reduce inductance in the PCB by reducing the package height above the ground plane. SMT led to further miniaturization and a cost reduction. In particular, SMT technology features reduced spacing between PCB wires and no through-hole pin targets with solder bumps for nails to hit. Many signals are now simply  unavailable for in-circuit testing. These developments resulted in the need to create a new PCB test delivery system to the components. Finally, the IEEE 1149.1 standard has fulfilled these requirements – further details can be found in the section devoted to design-for-testability schemes. </a:t>
            </a:r>
          </a:p>
          <a:p>
            <a:endParaRPr lang="en-US" baseline="0" dirty="0" smtClean="0"/>
          </a:p>
          <a:p>
            <a:r>
              <a:rPr lang="en-US" baseline="0" dirty="0" smtClean="0"/>
              <a:t>The slide illustrates how reliable components must be in order to guarantee very low probabilities of having a faulty PCB. Even, if a defect level is equal to 0.001, a board that houses as many as 1000 chips will function properly with the probability of 0.36, only. In other words, in order to reach a level of truly reliable performance (the corresponding probability being equal to 0.999), one needs a very high quality test scenario that delivers accepted chips with the targeted defect level below 0.00001.</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11835420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noProof="0" dirty="0" smtClean="0">
                <a:solidFill>
                  <a:schemeClr val="tx1"/>
                </a:solidFill>
                <a:effectLst/>
                <a:latin typeface="+mn-lt"/>
                <a:ea typeface="+mn-ea"/>
                <a:cs typeface="+mn-cs"/>
              </a:rPr>
              <a:t>The objective of incoming inspection </a:t>
            </a:r>
            <a:r>
              <a:rPr lang="en-US" noProof="0" dirty="0" smtClean="0"/>
              <a:t>(also known</a:t>
            </a:r>
            <a:r>
              <a:rPr lang="en-US" baseline="0" noProof="0" dirty="0" smtClean="0"/>
              <a:t> </a:t>
            </a:r>
            <a:r>
              <a:rPr lang="en-US" baseline="0" dirty="0" smtClean="0"/>
              <a:t>as acceptance testing)</a:t>
            </a:r>
            <a:r>
              <a:rPr lang="en-US" dirty="0" smtClean="0"/>
              <a:t> </a:t>
            </a:r>
            <a:r>
              <a:rPr lang="en-US" sz="1200" kern="1200" noProof="0" dirty="0" smtClean="0">
                <a:solidFill>
                  <a:schemeClr val="tx1"/>
                </a:solidFill>
                <a:effectLst/>
                <a:latin typeface="+mn-lt"/>
                <a:ea typeface="+mn-ea"/>
                <a:cs typeface="+mn-cs"/>
              </a:rPr>
              <a:t>is to verify and document that all applicable specifications and requirements pertaining to purchased parts and customer product specifications and requirements are satisfied by outside suppliers. The</a:t>
            </a:r>
            <a:r>
              <a:rPr lang="en-US" sz="1200" kern="1200" baseline="0" noProof="0" dirty="0" smtClean="0">
                <a:solidFill>
                  <a:schemeClr val="tx1"/>
                </a:solidFill>
                <a:effectLst/>
                <a:latin typeface="+mn-lt"/>
                <a:ea typeface="+mn-ea"/>
                <a:cs typeface="+mn-cs"/>
              </a:rPr>
              <a:t> incoming </a:t>
            </a:r>
            <a:r>
              <a:rPr lang="en-US" sz="1200" kern="1200" noProof="0" dirty="0" smtClean="0">
                <a:solidFill>
                  <a:schemeClr val="tx1"/>
                </a:solidFill>
                <a:effectLst/>
                <a:latin typeface="+mn-lt"/>
                <a:ea typeface="+mn-ea"/>
                <a:cs typeface="+mn-cs"/>
              </a:rPr>
              <a:t>inspection will also verify and document the condition of customer supplied materials as received by system manufactures. These operations are executed</a:t>
            </a:r>
            <a:r>
              <a:rPr lang="en-US" sz="1200" kern="1200" baseline="0" noProof="0" dirty="0" smtClean="0">
                <a:solidFill>
                  <a:schemeClr val="tx1"/>
                </a:solidFill>
                <a:effectLst/>
                <a:latin typeface="+mn-lt"/>
                <a:ea typeface="+mn-ea"/>
                <a:cs typeface="+mn-cs"/>
              </a:rPr>
              <a:t> </a:t>
            </a:r>
            <a:r>
              <a:rPr lang="en-US" baseline="0" dirty="0" smtClean="0"/>
              <a:t>before integrating the supplied devices into the system. Depending on the context, this form of  testing can be either similar to production testing, more comprehensive, or even tuned to specific system applications. Also, the incoming inspection may be done for a random sample with the sample size depending on the device quality and the system requirements. Clearly, the key objective of the acceptance testing is to avoid placing a defective device in a system assembly where the subsequent cost of fault diagnosis may by far exceed the cost of incoming inspection.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1395551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In general, a digital</a:t>
            </a:r>
            <a:r>
              <a:rPr lang="en-US" baseline="0" dirty="0" smtClean="0"/>
              <a:t> circuit can be subjected to three types of tests: (1) functional tests, (2) structural test, and (3) parametric tests. Functional tests consist of input patterns (and the corresponding test responses) that check the proper operation of a verified device by testing its internal nodes. In other words, </a:t>
            </a:r>
            <a:r>
              <a:rPr lang="en-US" sz="1200" kern="1200" dirty="0" smtClean="0">
                <a:solidFill>
                  <a:srgbClr val="FF0000"/>
                </a:solidFill>
                <a:latin typeface="+mn-lt"/>
                <a:ea typeface="+mn-ea"/>
                <a:cs typeface="+mn-cs"/>
              </a:rPr>
              <a:t>functional test might be considered as a test that “mimics final operation”. </a:t>
            </a:r>
            <a:r>
              <a:rPr lang="en-US" baseline="0" dirty="0" smtClean="0"/>
              <a:t>Typically, they cover a high percentage of modeled faults. Consider a simple combinational circuit. A complete functional test would check each entry of its truth table. However, this approach becomes quickly impractical for most of real designs with several hundred inputs (still, it might be necessary to run similar and very exhaustive verification procedures – this issue goes beyond the scope of this course). Since the purpose of production test is to discover any faults caused by manufacturing imperfections (while assuming that the design itself is correct), a much more efficient technique is to use structural tests that depend on the specific structure of the circuit (</a:t>
            </a:r>
            <a:r>
              <a:rPr lang="en-US" sz="1200" kern="1200" dirty="0" smtClean="0">
                <a:solidFill>
                  <a:srgbClr val="FF0000"/>
                </a:solidFill>
                <a:latin typeface="+mn-lt"/>
                <a:ea typeface="+mn-ea"/>
                <a:cs typeface="+mn-cs"/>
              </a:rPr>
              <a:t>by testing the components instead of operation) </a:t>
            </a:r>
            <a:r>
              <a:rPr lang="en-US" baseline="0" dirty="0" smtClean="0"/>
              <a:t>and work, in an algorithmic fashion, with fault models (see the chapter on fault models used in the test realm). DC parametric tests include procedures targeting shorts, opens, maximum current, leakage current, output drive current, or threshold levels. Finally, AC parametric tests, concerned with </a:t>
            </a:r>
            <a:r>
              <a:rPr lang="en-US" dirty="0" smtClean="0"/>
              <a:t>timing relationship,</a:t>
            </a:r>
            <a:r>
              <a:rPr lang="en-US" baseline="0" dirty="0" smtClean="0"/>
              <a:t> examine propagation delays, </a:t>
            </a:r>
            <a:r>
              <a:rPr lang="en-US" dirty="0" smtClean="0"/>
              <a:t>setup, hold, rise, fall, access and refresh times, as well as characteristics of a system clock such</a:t>
            </a:r>
            <a:r>
              <a:rPr lang="en-US" baseline="0" dirty="0" smtClean="0"/>
              <a:t> as its minimum width, speed, and others.</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24008135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sz="1200" b="0" i="0" u="none" strike="noStrike" baseline="0" dirty="0" smtClean="0"/>
              <a:t>Functional testing attempts to verify that a device under test functions according to its specification. Therefore, a user does not need to know the detailed structure of a circuit; only the functions of different modules and their interactions with each other are of interest. This makes functional testing very attractive. </a:t>
            </a:r>
            <a:r>
              <a:rPr lang="en-US" sz="1200" kern="1200" noProof="0" dirty="0" smtClean="0">
                <a:solidFill>
                  <a:schemeClr val="tx1"/>
                </a:solidFill>
                <a:effectLst/>
                <a:latin typeface="+mn-lt"/>
                <a:ea typeface="+mn-ea"/>
                <a:cs typeface="+mn-cs"/>
              </a:rPr>
              <a:t>Historically, many companies have tested their products with manually generated functional tests that were applied at speed using functional, high performance testers. The advantages of functional testing include a high correlation to customer experience, relatively short test application time, and</a:t>
            </a:r>
            <a:r>
              <a:rPr lang="en-US" sz="1200" kern="1200" baseline="0" noProof="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accurate measurement of test speed. Furthermore,</a:t>
            </a:r>
            <a:r>
              <a:rPr lang="en-US" sz="1200" kern="1200" baseline="0" noProof="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it avoids over-testing since it is performed in a functional mode. </a:t>
            </a:r>
          </a:p>
          <a:p>
            <a:endParaRPr lang="en-US" sz="1200" kern="1200" noProof="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noProof="0" dirty="0" smtClean="0">
                <a:solidFill>
                  <a:schemeClr val="tx1"/>
                </a:solidFill>
                <a:effectLst/>
                <a:latin typeface="+mn-lt"/>
                <a:ea typeface="+mn-ea"/>
                <a:cs typeface="+mn-cs"/>
              </a:rPr>
              <a:t>However, preparing functional tests requires both architectural design knowledge and testing expertise, and this process cannot be readily automated. </a:t>
            </a:r>
            <a:r>
              <a:rPr lang="en-US" sz="1200" b="0" i="0" u="none" strike="noStrike" baseline="0" dirty="0" smtClean="0"/>
              <a:t>The major problems arise from the fact that it is almost impossible to derive a test sequence which takes into account all possible ways a system can fail. In fact, any functional test must take into account a near-infinite number of failure modes in order to achieve a satisfactory fault coverage. Since this is unrealistic in practice, a general functional fault model is needed for the verification of the correct operation of complex designs. The fundamental issue is then how to map physical failures into faults at the functional level. This is an extremely complicated task because of a large number of system functions. Unless suitable fault models for digital circuits can be derived, the exact fault coverage achieved by a functional testing cannot be determined. </a:t>
            </a:r>
          </a:p>
          <a:p>
            <a:endParaRPr lang="en-US" noProof="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19454557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Structural tests are used in production test of most VLSI digital circuits because these tests are easier to create with the help of many automated tools, fault grade </a:t>
            </a:r>
            <a:r>
              <a:rPr lang="en-US" sz="1200" kern="1200" noProof="0" dirty="0" smtClean="0">
                <a:solidFill>
                  <a:schemeClr val="tx1"/>
                </a:solidFill>
                <a:effectLst/>
                <a:latin typeface="+mn-lt"/>
                <a:ea typeface="+mn-ea"/>
                <a:cs typeface="+mn-cs"/>
              </a:rPr>
              <a:t>(e.g., through fault simulation)</a:t>
            </a:r>
            <a:r>
              <a:rPr lang="en-US" sz="1200" b="0" i="0" u="none" strike="noStrike" kern="1200" baseline="0" dirty="0" smtClean="0">
                <a:solidFill>
                  <a:schemeClr val="tx1"/>
                </a:solidFill>
                <a:latin typeface="+mn-lt"/>
                <a:ea typeface="+mn-ea"/>
                <a:cs typeface="+mn-cs"/>
              </a:rPr>
              <a:t>, and apply. They also facilitate simpler diagnosis of faults than functional tests. The primary objective of structural tests is to detect structures that deviate from a declared defect-free design, which is a much narrower objective than for functional (specification-based) tests. However, structural tests must be well-correlated to physical defects – we will discuss test schemes whose wide-spread use in industry indicates that they actually meet this requirement for contemporary digital designs.</a:t>
            </a:r>
            <a:r>
              <a:rPr lang="en-US" sz="1200" b="0" i="0" u="none" strike="noStrike" kern="1200" baseline="0" noProof="0" dirty="0" smtClean="0">
                <a:solidFill>
                  <a:schemeClr val="tx1"/>
                </a:solidFill>
                <a:effectLst/>
                <a:latin typeface="+mn-lt"/>
                <a:ea typeface="+mn-ea"/>
                <a:cs typeface="+mn-cs"/>
              </a:rPr>
              <a:t> </a:t>
            </a:r>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4750961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kern="1200" dirty="0" smtClean="0">
                <a:solidFill>
                  <a:schemeClr val="tx1"/>
                </a:solidFill>
                <a:latin typeface="+mn-lt"/>
                <a:ea typeface="+mn-ea"/>
                <a:cs typeface="+mn-cs"/>
              </a:rPr>
              <a:t>Fault coverage of a test set applied to a circuit-under-test is generally defined as the number of particular faults detected (by this set) divided by the number of potential faults of the same type. </a:t>
            </a:r>
            <a:r>
              <a:rPr lang="en-US" sz="1200" kern="1200" dirty="0" smtClean="0">
                <a:solidFill>
                  <a:schemeClr val="tx1"/>
                </a:solidFill>
                <a:latin typeface="+mn-lt"/>
                <a:ea typeface="+mn-ea"/>
                <a:cs typeface="+mn-cs"/>
              </a:rPr>
              <a:t>Typically, for digital circuits, the number refers to stuck-at equivalent faults (see the next chapter), and for analog, the number refers to shorts and opens. Fault coverage</a:t>
            </a:r>
            <a:r>
              <a:rPr lang="en-US" sz="1200" kern="1200" baseline="0" dirty="0" smtClean="0">
                <a:solidFill>
                  <a:schemeClr val="tx1"/>
                </a:solidFill>
                <a:latin typeface="+mn-lt"/>
                <a:ea typeface="+mn-ea"/>
                <a:cs typeface="+mn-cs"/>
              </a:rPr>
              <a:t> is often used to measure the test set quality. Let us </a:t>
            </a:r>
            <a:r>
              <a:rPr lang="en-US" sz="1200" b="0" i="0" u="none" strike="noStrike" kern="1200" baseline="0" dirty="0" smtClean="0">
                <a:solidFill>
                  <a:schemeClr val="tx1"/>
                </a:solidFill>
                <a:latin typeface="+mn-lt"/>
                <a:ea typeface="+mn-ea"/>
                <a:cs typeface="+mn-cs"/>
              </a:rPr>
              <a:t>assume that a given chip has a certain number of stuck-at-faults, which can be modeled with the standard stuck-at-fault assumption. Furthermore, assume that the probability of a fault occurring is independent of whether any other fault has occurred or not, and that all faults are equally likely with the same probability. With these assumptions, Williams and Brown have proved that defect level is exponentially related to fault coverage by deriving a formula expressing defect level in terms of yield and fault coverage, as shown on the slide. The same formula can also be used to estimate the defect level at the board, if the modules on the board are equally likely to have a fault and are independent with no manufacturing defects induced.</a:t>
            </a:r>
            <a:endParaRPr lang="en-US" b="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221713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Many interesting detailed solutions can be found in the papers published over the years in journals,</a:t>
            </a:r>
            <a:r>
              <a:rPr lang="en-US" baseline="0" dirty="0" smtClean="0"/>
              <a:t> magazines and proceedings of test-related conferences. The most crucial archival publications as well as the key test events are listed on this slide. In both cases, the vast majority of papers are readily available on the </a:t>
            </a:r>
            <a:r>
              <a:rPr lang="en-US" baseline="0" dirty="0" err="1" smtClean="0"/>
              <a:t>IEEExplore</a:t>
            </a:r>
            <a:r>
              <a:rPr lang="en-US" baseline="0" dirty="0" smtClean="0"/>
              <a:t> web site - </a:t>
            </a:r>
            <a:r>
              <a:rPr lang="en-US" baseline="0" dirty="0" err="1" smtClean="0"/>
              <a:t>ieeexplore.ieee.org</a:t>
            </a:r>
            <a:r>
              <a:rPr lang="en-US" baseline="0" smtClean="0"/>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42712688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To conclude, the slide</a:t>
            </a:r>
            <a:r>
              <a:rPr lang="en-US" baseline="0" dirty="0" smtClean="0"/>
              <a:t> illustrates a general test flow. It begins with a physical failure analysis and fault modeling. Defects manifest themselves in a variety of ways. Ideally, it would be desirable to model defects directly and independently from the methods used to detect them, but realistically defective behavior must be extrapolated and simplified into fault models. Given a fault model, one can generate test patterns, for example in a deterministic manner by using one of the available test generation tools, or by using a source of pseudorandom test vectors. Typically, a test pattern generator works in conjunction with a fault simulator, which evaluates tests and determine their coverage. The resultant test set can be then applied to a circuit-under-test. As discussed earlier, even if a circuit is accepted, there is still non-zero probability that one may deal with a test escape – a faulty device whose defects remain undetected due to an inadequate test procedure. Clearly, chips declared as faulty are discarded, though their population may contain devices which are actually fault-free (contributing to a yield loss), but have not been recognized as such, again because of problems with a test application process.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4106030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More information can be </a:t>
            </a:r>
            <a:r>
              <a:rPr lang="en-US" baseline="0" dirty="0" smtClean="0"/>
              <a:t>found on web sites maintained by EDA companies or ASIC vendors. A very good place to start with is </a:t>
            </a:r>
            <a:r>
              <a:rPr lang="en-US" dirty="0" smtClean="0"/>
              <a:t>also</a:t>
            </a:r>
            <a:r>
              <a:rPr lang="en-US" baseline="0" dirty="0" smtClean="0"/>
              <a:t> the US Patent and Trademark Office. It is worth noting that some test-related solutions were never published in the open technical literature, and their only descriptions are available in a form of patent documents.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3608424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Did you read a paper “Cramming more components onto integrated circuits”</a:t>
            </a:r>
            <a:r>
              <a:rPr lang="en-US" baseline="0" dirty="0" smtClean="0"/>
              <a:t> published in 1965 in Electronics, vol. 38, no. 8? Its author, </a:t>
            </a:r>
            <a:r>
              <a:rPr lang="en-US" dirty="0" smtClean="0"/>
              <a:t>Gordon E. Moore, d</a:t>
            </a:r>
            <a:r>
              <a:rPr lang="en-US" sz="1200" kern="1200" dirty="0" smtClean="0">
                <a:solidFill>
                  <a:schemeClr val="tx1"/>
                </a:solidFill>
                <a:effectLst/>
                <a:latin typeface="+mn-lt"/>
                <a:ea typeface="+mn-ea"/>
                <a:cs typeface="+mn-cs"/>
              </a:rPr>
              <a:t>irector</a:t>
            </a:r>
            <a:r>
              <a:rPr lang="en-US" sz="1200" kern="1200" baseline="0" dirty="0" smtClean="0">
                <a:solidFill>
                  <a:schemeClr val="tx1"/>
                </a:solidFill>
                <a:effectLst/>
                <a:latin typeface="+mn-lt"/>
                <a:ea typeface="+mn-ea"/>
                <a:cs typeface="+mn-cs"/>
              </a:rPr>
              <a:t> of</a:t>
            </a:r>
            <a:r>
              <a:rPr lang="en-US" sz="1200" kern="1200" dirty="0" smtClean="0">
                <a:solidFill>
                  <a:schemeClr val="tx1"/>
                </a:solidFill>
                <a:effectLst/>
                <a:latin typeface="+mn-lt"/>
                <a:ea typeface="+mn-ea"/>
                <a:cs typeface="+mn-cs"/>
              </a:rPr>
              <a:t> Research and Development Laboratories</a:t>
            </a:r>
            <a:r>
              <a:rPr lang="en-US" sz="1200" kern="1200" baseline="0" dirty="0" smtClean="0">
                <a:solidFill>
                  <a:schemeClr val="tx1"/>
                </a:solidFill>
                <a:effectLst/>
                <a:latin typeface="+mn-lt"/>
                <a:ea typeface="+mn-ea"/>
                <a:cs typeface="+mn-cs"/>
              </a:rPr>
              <a:t> at</a:t>
            </a:r>
            <a:r>
              <a:rPr lang="en-US" sz="1200" kern="1200" dirty="0" smtClean="0">
                <a:solidFill>
                  <a:schemeClr val="tx1"/>
                </a:solidFill>
                <a:effectLst/>
                <a:latin typeface="+mn-lt"/>
                <a:ea typeface="+mn-ea"/>
                <a:cs typeface="+mn-cs"/>
              </a:rPr>
              <a:t> Fairchild Semiconductor at that time,</a:t>
            </a:r>
            <a:r>
              <a:rPr lang="en-US" sz="1200" kern="1200" baseline="0" dirty="0" smtClean="0">
                <a:solidFill>
                  <a:schemeClr val="tx1"/>
                </a:solidFill>
                <a:effectLst/>
                <a:latin typeface="+mn-lt"/>
                <a:ea typeface="+mn-ea"/>
                <a:cs typeface="+mn-cs"/>
              </a:rPr>
              <a:t> was</a:t>
            </a:r>
            <a:r>
              <a:rPr lang="en-US" sz="1200" kern="1200" dirty="0" smtClean="0">
                <a:solidFill>
                  <a:schemeClr val="tx1"/>
                </a:solidFill>
                <a:effectLst/>
                <a:latin typeface="+mn-lt"/>
                <a:ea typeface="+mn-ea"/>
                <a:cs typeface="+mn-cs"/>
              </a:rPr>
              <a:t> prophetically</a:t>
            </a:r>
            <a:r>
              <a:rPr lang="en-US" sz="1200" kern="1200" baseline="0" dirty="0" smtClean="0">
                <a:solidFill>
                  <a:schemeClr val="tx1"/>
                </a:solidFill>
                <a:effectLst/>
                <a:latin typeface="+mn-lt"/>
                <a:ea typeface="+mn-ea"/>
                <a:cs typeface="+mn-cs"/>
              </a:rPr>
              <a:t> predicting that “w</a:t>
            </a:r>
            <a:r>
              <a:rPr lang="en-US" sz="1200" kern="1200" dirty="0" smtClean="0">
                <a:solidFill>
                  <a:schemeClr val="tx1"/>
                </a:solidFill>
                <a:effectLst/>
                <a:latin typeface="+mn-lt"/>
                <a:ea typeface="+mn-ea"/>
                <a:cs typeface="+mn-cs"/>
              </a:rPr>
              <a:t>ith unit cost falling as the number of components per circuit rises, by 1975 economics may dictate squeezing as many as 65,000 components on a single silicon chip”. </a:t>
            </a:r>
            <a:r>
              <a:rPr lang="en-US" dirty="0" smtClean="0"/>
              <a:t>Earlier he had a presentation at the International Solid-State Circuits</a:t>
            </a:r>
            <a:r>
              <a:rPr lang="en-US" baseline="0" dirty="0" smtClean="0"/>
              <a:t> Conference where</a:t>
            </a:r>
            <a:r>
              <a:rPr lang="en-US" dirty="0" smtClean="0"/>
              <a:t> he said: “No exponential is forever but we can delay *forever*”.</a:t>
            </a:r>
            <a:r>
              <a:rPr lang="en-US" baseline="0" dirty="0" smtClean="0"/>
              <a:t> </a:t>
            </a:r>
            <a:r>
              <a:rPr lang="en-US" dirty="0" smtClean="0"/>
              <a:t>Thanks to Intel we can now show transistors that more or less correspond to the technology nodes. The smallest and fastest transistor has a gate length of 10 nm and switching time under 0.5 ps. As geometries shrink they affect both transistors and interconnects.</a:t>
            </a:r>
            <a:r>
              <a:rPr lang="en-US" baseline="0" dirty="0" smtClean="0"/>
              <a:t> </a:t>
            </a:r>
            <a:r>
              <a:rPr lang="en-US" dirty="0" smtClean="0"/>
              <a:t>The transistor scaling rules say that when you make a transistor smaller you have to reduce the voltage and oxide thickness for optimum</a:t>
            </a:r>
            <a:r>
              <a:rPr lang="en-US" baseline="0" dirty="0" smtClean="0"/>
              <a:t> </a:t>
            </a:r>
            <a:r>
              <a:rPr lang="en-US" dirty="0" smtClean="0"/>
              <a:t>performance. Smaller voltage introduces more susceptibility to noise, signal integrity problems and IR drop.</a:t>
            </a:r>
            <a:r>
              <a:rPr lang="en-US" baseline="0" dirty="0" smtClean="0"/>
              <a:t> </a:t>
            </a:r>
            <a:r>
              <a:rPr lang="en-US" dirty="0" smtClean="0"/>
              <a:t>Smaller voltage also increases a sub-threshold leakage. Thinner oxide increases gate leakage. These technology trends</a:t>
            </a:r>
            <a:r>
              <a:rPr lang="en-US" baseline="0" dirty="0" smtClean="0"/>
              <a:t> clearly impact current VLSI test practices as we will see soon.</a:t>
            </a:r>
          </a:p>
          <a:p>
            <a:endParaRPr lang="en-US" baseline="0" dirty="0" smtClean="0"/>
          </a:p>
          <a:p>
            <a:r>
              <a:rPr lang="en-US" baseline="0" dirty="0" smtClean="0"/>
              <a:t>At another occasion, G. </a:t>
            </a:r>
            <a:r>
              <a:rPr lang="en-US" baseline="0" smtClean="0"/>
              <a:t>Moore said: “</a:t>
            </a:r>
            <a:r>
              <a:rPr lang="en-US" sz="1200" kern="1200" smtClean="0">
                <a:solidFill>
                  <a:schemeClr val="tx1"/>
                </a:solidFill>
                <a:latin typeface="+mn-lt"/>
                <a:ea typeface="+mn-ea"/>
                <a:cs typeface="+mn-cs"/>
              </a:rPr>
              <a:t>If the auto industry advanced as rapidly as the semiconductor industry, a Rolls Royce would get a half a million miles per gallon, and it would be cheaper to throw it away than to park it”.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BF0EB4-05D8-DD41-BE77-CAA25344EF9C}" type="slidenum">
              <a:rPr lang="en-US"/>
              <a:pPr/>
              <a:t>7</a:t>
            </a:fld>
            <a:endParaRPr lang="en-US"/>
          </a:p>
        </p:txBody>
      </p:sp>
      <p:sp>
        <p:nvSpPr>
          <p:cNvPr id="155650" name="Rectangle 2"/>
          <p:cNvSpPr>
            <a:spLocks noGrp="1" noRot="1" noChangeAspect="1" noChangeArrowheads="1" noTextEdit="1"/>
          </p:cNvSpPr>
          <p:nvPr>
            <p:ph type="sldImg"/>
          </p:nvPr>
        </p:nvSpPr>
        <p:spPr>
          <a:xfrm>
            <a:off x="1143000" y="698500"/>
            <a:ext cx="4572000" cy="3429000"/>
          </a:xfrm>
          <a:ln/>
        </p:spPr>
      </p:sp>
      <p:sp>
        <p:nvSpPr>
          <p:cNvPr id="155651" name="Rectangle 3"/>
          <p:cNvSpPr>
            <a:spLocks noGrp="1" noChangeArrowheads="1"/>
          </p:cNvSpPr>
          <p:nvPr>
            <p:ph type="body" idx="1"/>
          </p:nvPr>
        </p:nvSpPr>
        <p:spPr>
          <a:xfrm>
            <a:off x="904790" y="4350031"/>
            <a:ext cx="5048420" cy="4096149"/>
          </a:xfrm>
        </p:spPr>
        <p:txBody>
          <a:bodyPr/>
          <a:lstStyle/>
          <a:p>
            <a:r>
              <a:rPr lang="en-US" sz="1200" kern="1200" dirty="0" smtClean="0">
                <a:solidFill>
                  <a:schemeClr val="tx1"/>
                </a:solidFill>
                <a:effectLst/>
                <a:latin typeface="+mn-lt"/>
                <a:ea typeface="+mn-ea"/>
                <a:cs typeface="+mn-cs"/>
              </a:rPr>
              <a:t>The electronics industry aggressively shrinking chip features below 50 nanometers and moving toward three-dimensional (3D) integrated circuits has made a dramatic impact on design and test. For</a:t>
            </a:r>
            <a:r>
              <a:rPr lang="en-US" sz="1200" kern="1200" baseline="0" dirty="0" smtClean="0">
                <a:solidFill>
                  <a:schemeClr val="tx1"/>
                </a:solidFill>
                <a:effectLst/>
                <a:latin typeface="+mn-lt"/>
                <a:ea typeface="+mn-ea"/>
                <a:cs typeface="+mn-cs"/>
              </a:rPr>
              <a:t> example, c</a:t>
            </a:r>
            <a:r>
              <a:rPr lang="en-US" sz="1200" kern="1200" dirty="0" smtClean="0">
                <a:solidFill>
                  <a:schemeClr val="tx1"/>
                </a:solidFill>
                <a:effectLst/>
                <a:latin typeface="+mn-lt"/>
                <a:ea typeface="+mn-ea"/>
                <a:cs typeface="+mn-cs"/>
              </a:rPr>
              <a:t>ontemporary system-on-chip (SoC) and system-in-package (</a:t>
            </a:r>
            <a:r>
              <a:rPr lang="en-US" sz="1200" kern="1200" dirty="0" err="1" smtClean="0">
                <a:solidFill>
                  <a:schemeClr val="tx1"/>
                </a:solidFill>
                <a:effectLst/>
                <a:latin typeface="+mn-lt"/>
                <a:ea typeface="+mn-ea"/>
                <a:cs typeface="+mn-cs"/>
              </a:rPr>
              <a:t>SiP</a:t>
            </a:r>
            <a:r>
              <a:rPr lang="en-US" sz="1200" kern="1200" dirty="0" smtClean="0">
                <a:solidFill>
                  <a:schemeClr val="tx1"/>
                </a:solidFill>
                <a:effectLst/>
                <a:latin typeface="+mn-lt"/>
                <a:ea typeface="+mn-ea"/>
                <a:cs typeface="+mn-cs"/>
              </a:rPr>
              <a:t>) designs embed more than billion transistors running at operating frequencies in the gigahertz range. These designs can include variety of digital, analog, mixed-signal, memory, optical, micro-electro-mechanical and radiofrequency </a:t>
            </a:r>
            <a:r>
              <a:rPr lang="en-US" sz="1200" i="0" kern="1200" dirty="0" smtClean="0">
                <a:solidFill>
                  <a:schemeClr val="tx1"/>
                </a:solidFill>
                <a:effectLst/>
                <a:latin typeface="+mn-lt"/>
                <a:ea typeface="+mn-ea"/>
                <a:cs typeface="+mn-cs"/>
              </a:rPr>
              <a:t>cores</a:t>
            </a:r>
            <a:r>
              <a:rPr lang="en-US" sz="1200" kern="1200" dirty="0" smtClean="0">
                <a:solidFill>
                  <a:schemeClr val="tx1"/>
                </a:solidFill>
                <a:effectLst/>
                <a:latin typeface="+mn-lt"/>
                <a:ea typeface="+mn-ea"/>
                <a:cs typeface="+mn-cs"/>
              </a:rPr>
              <a:t> (or modules). Testing designs of such complexity is a significant and serious challenge. The popularity of SoC circuits has led to an unprecedented increase in the cost of test. This rise is primarily attributed to the difficulty in accessing embedded cores during test, long test development and test application times, and large volumes of test data. Although network-on-chip (</a:t>
            </a:r>
            <a:r>
              <a:rPr lang="en-US" sz="1200" kern="1200" dirty="0" err="1" smtClean="0">
                <a:solidFill>
                  <a:schemeClr val="tx1"/>
                </a:solidFill>
                <a:effectLst/>
                <a:latin typeface="+mn-lt"/>
                <a:ea typeface="+mn-ea"/>
                <a:cs typeface="+mn-cs"/>
              </a:rPr>
              <a:t>NoC</a:t>
            </a:r>
            <a:r>
              <a:rPr lang="en-US" sz="1200" kern="1200" dirty="0" smtClean="0">
                <a:solidFill>
                  <a:schemeClr val="tx1"/>
                </a:solidFill>
                <a:effectLst/>
                <a:latin typeface="+mn-lt"/>
                <a:ea typeface="+mn-ea"/>
                <a:cs typeface="+mn-cs"/>
              </a:rPr>
              <a:t>) systems can alleviate some of the core communication problems, these structures in turn have further complicated the SoC test procedures.</a:t>
            </a:r>
            <a:r>
              <a:rPr lang="en-US" dirty="0" smtClean="0">
                <a:effectLst/>
              </a:rPr>
              <a:t> </a:t>
            </a:r>
            <a:endParaRPr lang="pl-P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16E61B-4346-F74B-B1E1-6CA4766EE464}" type="slidenum">
              <a:rPr lang="en-US"/>
              <a:pPr/>
              <a:t>8</a:t>
            </a:fld>
            <a:endParaRPr lang="en-US"/>
          </a:p>
        </p:txBody>
      </p:sp>
      <p:sp>
        <p:nvSpPr>
          <p:cNvPr id="112642" name="Rectangle 2"/>
          <p:cNvSpPr>
            <a:spLocks noGrp="1" noRot="1" noChangeAspect="1" noChangeArrowheads="1" noTextEdit="1"/>
          </p:cNvSpPr>
          <p:nvPr>
            <p:ph type="sldImg"/>
          </p:nvPr>
        </p:nvSpPr>
        <p:spPr>
          <a:xfrm>
            <a:off x="1143000" y="698500"/>
            <a:ext cx="4572000" cy="3429000"/>
          </a:xfrm>
          <a:ln/>
        </p:spPr>
      </p:sp>
      <p:sp>
        <p:nvSpPr>
          <p:cNvPr id="112643" name="Rectangle 3"/>
          <p:cNvSpPr>
            <a:spLocks noGrp="1" noChangeArrowheads="1"/>
          </p:cNvSpPr>
          <p:nvPr>
            <p:ph type="body" idx="1"/>
          </p:nvPr>
        </p:nvSpPr>
        <p:spPr>
          <a:xfrm>
            <a:off x="904790" y="4350031"/>
            <a:ext cx="5048420" cy="4096149"/>
          </a:xfrm>
        </p:spPr>
        <p:txBody>
          <a:bodyPr/>
          <a:lstStyle/>
          <a:p>
            <a:r>
              <a:rPr lang="en-US" sz="1200" kern="1200" dirty="0" smtClean="0">
                <a:solidFill>
                  <a:schemeClr val="tx1"/>
                </a:solidFill>
                <a:latin typeface="+mn-lt"/>
                <a:ea typeface="+mn-ea"/>
                <a:cs typeface="+mn-cs"/>
              </a:rPr>
              <a:t>The International Technology Roadmap for Semiconductors, known throughout the world as the ITRS, is the fifteen-year assessment of the semiconductor industry’s future technology requirements. These future needs drive present-day strategies for world-wide research and development among manufacturers’ research facilities, universities, and national labs. ITRS</a:t>
            </a:r>
            <a:r>
              <a:rPr lang="en-US" sz="1200" kern="1200" baseline="0" dirty="0" smtClean="0">
                <a:solidFill>
                  <a:schemeClr val="tx1"/>
                </a:solidFill>
                <a:latin typeface="+mn-lt"/>
                <a:ea typeface="+mn-ea"/>
                <a:cs typeface="+mn-cs"/>
              </a:rPr>
              <a:t> provides </a:t>
            </a:r>
            <a:r>
              <a:rPr lang="en-US" sz="1200" kern="1200" dirty="0" smtClean="0">
                <a:solidFill>
                  <a:schemeClr val="tx1"/>
                </a:solidFill>
                <a:latin typeface="+mn-lt"/>
                <a:ea typeface="+mn-ea"/>
                <a:cs typeface="+mn-cs"/>
              </a:rPr>
              <a:t>downloadable files that contain the most recent information from the International Technology Working Groups. Typically, a working document is a collection of updated tables and figures from the previous years and are based on the latest information from the industry. One of the key questions addressed by the ITRS reports is:</a:t>
            </a:r>
            <a:r>
              <a:rPr lang="en-US" sz="1200" kern="1200" baseline="0" dirty="0" smtClean="0">
                <a:solidFill>
                  <a:schemeClr val="tx1"/>
                </a:solidFill>
                <a:latin typeface="+mn-lt"/>
                <a:ea typeface="+mn-ea"/>
                <a:cs typeface="+mn-cs"/>
              </a:rPr>
              <a:t> h</a:t>
            </a:r>
            <a:r>
              <a:rPr lang="en-US" dirty="0" smtClean="0"/>
              <a:t>ow </a:t>
            </a:r>
            <a:r>
              <a:rPr lang="en-US" dirty="0"/>
              <a:t>is the </a:t>
            </a:r>
            <a:r>
              <a:rPr lang="en-US" dirty="0" smtClean="0"/>
              <a:t>semiconductor roadmap </a:t>
            </a:r>
            <a:r>
              <a:rPr lang="en-US" dirty="0"/>
              <a:t>going to impact test? What challenges can we expect</a:t>
            </a:r>
            <a:r>
              <a:rPr lang="en-US" dirty="0" smtClean="0"/>
              <a:t>?</a:t>
            </a:r>
            <a:r>
              <a:rPr lang="en-US" baseline="0" dirty="0" smtClean="0"/>
              <a:t> Clearly, i</a:t>
            </a:r>
            <a:r>
              <a:rPr lang="en-US" dirty="0" smtClean="0"/>
              <a:t>t </a:t>
            </a:r>
            <a:r>
              <a:rPr lang="en-US" dirty="0"/>
              <a:t>makes sense to focus on new emerging problems for which </a:t>
            </a:r>
            <a:r>
              <a:rPr lang="en-US" dirty="0" smtClean="0"/>
              <a:t>there are no solution.</a:t>
            </a:r>
            <a:r>
              <a:rPr lang="en-US" baseline="0" dirty="0" smtClean="0"/>
              <a:t> </a:t>
            </a:r>
            <a:r>
              <a:rPr lang="en-US" dirty="0" smtClean="0"/>
              <a:t>And </a:t>
            </a:r>
            <a:r>
              <a:rPr lang="en-US" dirty="0"/>
              <a:t>solutions and tools that will no longer be adequate. </a:t>
            </a:r>
          </a:p>
          <a:p>
            <a:endParaRPr lang="en-US" dirty="0"/>
          </a:p>
          <a:p>
            <a:endParaRPr lang="pl-P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8559E-46A2-0A43-A007-A62908AD6313}" type="slidenum">
              <a:rPr lang="en-US"/>
              <a:pPr/>
              <a:t>9</a:t>
            </a:fld>
            <a:endParaRPr lang="en-US"/>
          </a:p>
        </p:txBody>
      </p:sp>
      <p:sp>
        <p:nvSpPr>
          <p:cNvPr id="110594" name="Rectangle 2"/>
          <p:cNvSpPr>
            <a:spLocks noGrp="1" noRot="1" noChangeAspect="1" noChangeArrowheads="1" noTextEdit="1"/>
          </p:cNvSpPr>
          <p:nvPr>
            <p:ph type="sldImg"/>
          </p:nvPr>
        </p:nvSpPr>
        <p:spPr>
          <a:xfrm>
            <a:off x="1143000" y="698500"/>
            <a:ext cx="4572000" cy="3429000"/>
          </a:xfrm>
          <a:ln/>
        </p:spPr>
      </p:sp>
      <p:sp>
        <p:nvSpPr>
          <p:cNvPr id="110595" name="Rectangle 3"/>
          <p:cNvSpPr>
            <a:spLocks noGrp="1" noChangeArrowheads="1"/>
          </p:cNvSpPr>
          <p:nvPr>
            <p:ph type="body" idx="1"/>
          </p:nvPr>
        </p:nvSpPr>
        <p:spPr>
          <a:xfrm>
            <a:off x="904790" y="4350031"/>
            <a:ext cx="5048420" cy="4096149"/>
          </a:xfrm>
        </p:spPr>
        <p:txBody>
          <a:bodyPr/>
          <a:lstStyle/>
          <a:p>
            <a:r>
              <a:rPr lang="en-US" dirty="0" smtClean="0"/>
              <a:t>The first integrated circuit was built in 1961. Since then many standard techniques have been invented that served testing well over the years. Apparently, things</a:t>
            </a:r>
            <a:r>
              <a:rPr lang="en-US" baseline="0" dirty="0" smtClean="0"/>
              <a:t> tend to </a:t>
            </a:r>
            <a:r>
              <a:rPr lang="en-US" dirty="0" smtClean="0"/>
              <a:t>accelerate recently. Many of them are severely challenged by nanometer technology designs.</a:t>
            </a:r>
            <a:r>
              <a:rPr lang="en-US" baseline="0" dirty="0" smtClean="0"/>
              <a:t> </a:t>
            </a:r>
            <a:r>
              <a:rPr lang="en-US" dirty="0" smtClean="0"/>
              <a:t>The world of classical photography has Ansel Adams and beautiful pictures of Yosemite National Park. VLSI</a:t>
            </a:r>
            <a:r>
              <a:rPr lang="en-US" baseline="0" dirty="0" smtClean="0"/>
              <a:t> test has </a:t>
            </a:r>
            <a:r>
              <a:rPr lang="en-US" dirty="0" smtClean="0"/>
              <a:t>many practitioners that use much more expensive cameras to take beautiful pictures of ugly defects. The two most representative examples of defects that expose loopholes in conventional test are bridging defects and resistive opens. None of them is guaranteed to be detected by conventional tests.</a:t>
            </a:r>
            <a:r>
              <a:rPr lang="en-US" baseline="0" dirty="0" smtClean="0"/>
              <a:t> </a:t>
            </a:r>
            <a:r>
              <a:rPr lang="en-US" dirty="0" smtClean="0"/>
              <a:t>Both types of defects are on the rise. None of them changes the logic function and none increases the current. They affect the circuit by introducing a very small delay. In one case it is a conditional delay. In both cases it could be so small that it may not be detected even if it propagates to the output. These defects are very pattern sensitive.</a:t>
            </a:r>
          </a:p>
          <a:p>
            <a:endParaRPr lang="en-US" dirty="0" smtClean="0"/>
          </a:p>
          <a:p>
            <a:pPr marL="0" indent="-228600"/>
            <a:r>
              <a:rPr lang="en-US" dirty="0" smtClean="0"/>
              <a:t>Transistor scaling rules</a:t>
            </a:r>
            <a:r>
              <a:rPr lang="en-US" baseline="0" dirty="0" smtClean="0"/>
              <a:t> </a:t>
            </a:r>
            <a:r>
              <a:rPr lang="en-US" dirty="0" smtClean="0"/>
              <a:t>require that with the reduced gate length both the voltage and gate oxide are reduced. That in turn increases</a:t>
            </a:r>
            <a:r>
              <a:rPr lang="en-US" baseline="0" dirty="0" smtClean="0"/>
              <a:t> </a:t>
            </a:r>
            <a:r>
              <a:rPr lang="en-US" dirty="0" smtClean="0"/>
              <a:t>leakage. Static power is expected to grow exponentially. A bridging defect with the same resistance will draw more or less the same current but the background current will be increasing. It will become increasingly more difficult to distinguish between good and faulty behavior.</a:t>
            </a:r>
            <a:r>
              <a:rPr lang="en-US" baseline="0" dirty="0" smtClean="0"/>
              <a:t> </a:t>
            </a:r>
            <a:r>
              <a:rPr lang="en-US" dirty="0" smtClean="0"/>
              <a:t>Hence, there are two issues:</a:t>
            </a:r>
          </a:p>
          <a:p>
            <a:pPr marL="171450" indent="-171450">
              <a:buFont typeface="Arial"/>
              <a:buChar char="•"/>
            </a:pPr>
            <a:r>
              <a:rPr lang="en-US" dirty="0" smtClean="0"/>
              <a:t>there is an abundance of new types of detects that conventional</a:t>
            </a:r>
            <a:r>
              <a:rPr lang="en-US" baseline="0" dirty="0" smtClean="0"/>
              <a:t> tests do </a:t>
            </a:r>
            <a:r>
              <a:rPr lang="en-US" dirty="0" smtClean="0"/>
              <a:t>not detect, i.e., in-line-resistance,</a:t>
            </a:r>
          </a:p>
          <a:p>
            <a:pPr marL="171450" indent="-171450">
              <a:buFont typeface="Arial"/>
              <a:buChar char="•"/>
            </a:pPr>
            <a:r>
              <a:rPr lang="en-US" dirty="0" smtClean="0"/>
              <a:t>for other faults like resistive bridges, it becomes more difficult to distinguish between good and faulty behavior.</a:t>
            </a:r>
          </a:p>
          <a:p>
            <a:endParaRPr lang="en-US" dirty="0" smtClean="0"/>
          </a:p>
          <a:p>
            <a:endParaRPr lang="en-US" dirty="0" smtClean="0"/>
          </a:p>
          <a:p>
            <a:endParaRPr lang="pl-P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cstate="print">
            <a:extLst>
              <a:ext uri="{28A0092B-C50C-407E-A947-70E740481C1C}">
                <a14:useLocalDpi xmlns:a14="http://schemas.microsoft.com/office/drawing/2010/main"/>
              </a:ext>
            </a:extLst>
          </a:blip>
          <a:srcRect/>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7" Type="http://schemas.openxmlformats.org/officeDocument/2006/relationships/image" Target="../media/image18.jpeg"/><Relationship Id="rId8" Type="http://schemas.openxmlformats.org/officeDocument/2006/relationships/image" Target="../media/image19.jpeg"/><Relationship Id="rId9"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jpeg"/><Relationship Id="rId6" Type="http://schemas.openxmlformats.org/officeDocument/2006/relationships/image" Target="../media/image23.jpeg"/><Relationship Id="rId7" Type="http://schemas.openxmlformats.org/officeDocument/2006/relationships/image" Target="../media/image24.jpeg"/><Relationship Id="rId8" Type="http://schemas.openxmlformats.org/officeDocument/2006/relationships/image" Target="../media/image25.jpeg"/><Relationship Id="rId9"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5.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png"/><Relationship Id="rId9"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chart" Target="../charts/char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39.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8.jpeg"/><Relationship Id="rId5" Type="http://schemas.openxmlformats.org/officeDocument/2006/relationships/oleObject" Target="../embeddings/oleObject1.bin"/><Relationship Id="rId6" Type="http://schemas.openxmlformats.org/officeDocument/2006/relationships/image" Target="../media/image6.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oleObject" Target="../embeddings/oleObject2.bin"/><Relationship Id="rId10" Type="http://schemas.openxmlformats.org/officeDocument/2006/relationships/image" Target="../media/image7.png"/><Relationship Id="rId11" Type="http://schemas.openxmlformats.org/officeDocument/2006/relationships/image" Target="../media/image11.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Introduction</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70" name="Group 69"/>
          <p:cNvGrpSpPr/>
          <p:nvPr/>
        </p:nvGrpSpPr>
        <p:grpSpPr>
          <a:xfrm>
            <a:off x="7058741" y="5703803"/>
            <a:ext cx="1862251" cy="1020989"/>
            <a:chOff x="7058741" y="5703803"/>
            <a:chExt cx="1862251" cy="1020989"/>
          </a:xfrm>
        </p:grpSpPr>
        <p:pic>
          <p:nvPicPr>
            <p:cNvPr id="49" name="Picture 4" descr="rev_jpg_lr"/>
            <p:cNvPicPr>
              <a:picLocks noChangeAspect="1" noChangeArrowheads="1"/>
            </p:cNvPicPr>
            <p:nvPr/>
          </p:nvPicPr>
          <p:blipFill>
            <a:blip r:embed="rId3" cstate="print">
              <a:clrChange>
                <a:clrFrom>
                  <a:srgbClr val="000000"/>
                </a:clrFrom>
                <a:clrTo>
                  <a:srgbClr val="000000">
                    <a:alpha val="0"/>
                  </a:srgbClr>
                </a:clrTo>
              </a:clrChange>
              <a:lum bright="-100000" contrast="-100000"/>
              <a:extLst>
                <a:ext uri="{28A0092B-C50C-407E-A947-70E740481C1C}">
                  <a14:useLocalDpi xmlns:a14="http://schemas.microsoft.com/office/drawing/2010/main"/>
                </a:ext>
              </a:extLst>
            </a:blip>
            <a:srcRect/>
            <a:stretch>
              <a:fillRect/>
            </a:stretch>
          </p:blipFill>
          <p:spPr bwMode="auto">
            <a:xfrm>
              <a:off x="7726723" y="6054457"/>
              <a:ext cx="1194269" cy="394225"/>
            </a:xfrm>
            <a:prstGeom prst="rect">
              <a:avLst/>
            </a:prstGeom>
            <a:noFill/>
          </p:spPr>
        </p:pic>
        <p:pic>
          <p:nvPicPr>
            <p:cNvPr id="50" name="Picture 49"/>
            <p:cNvPicPr>
              <a:picLocks noChangeAspect="1"/>
            </p:cNvPicPr>
            <p:nvPr/>
          </p:nvPicPr>
          <p:blipFill>
            <a:blip r:embed="rId4" cstate="print">
              <a:alphaModFix/>
              <a:duotone>
                <a:schemeClr val="accent2">
                  <a:shade val="45000"/>
                  <a:satMod val="135000"/>
                </a:schemeClr>
                <a:prstClr val="white"/>
              </a:duotone>
              <a:lum bright="8000" contrast="6000"/>
              <a:extLst>
                <a:ext uri="{28A0092B-C50C-407E-A947-70E740481C1C}">
                  <a14:useLocalDpi xmlns:a14="http://schemas.microsoft.com/office/drawing/2010/main"/>
                </a:ext>
              </a:extLst>
            </a:blip>
            <a:stretch>
              <a:fillRect/>
            </a:stretch>
          </p:blipFill>
          <p:spPr>
            <a:xfrm flipH="1">
              <a:off x="7058741" y="5703803"/>
              <a:ext cx="1095904" cy="1020989"/>
            </a:xfrm>
            <a:prstGeom prst="rect">
              <a:avLst/>
            </a:prstGeom>
          </p:spPr>
        </p:pic>
        <p:sp>
          <p:nvSpPr>
            <p:cNvPr id="51" name="TextBox 5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52" name="Rectangle 5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Freeform 5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Failures photo gallery</a:t>
            </a:r>
            <a:endParaRPr lang="en-US" dirty="0"/>
          </a:p>
        </p:txBody>
      </p:sp>
      <p:pic>
        <p:nvPicPr>
          <p:cNvPr id="6" name="Picture 7" descr="failslide10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33926" y="1516403"/>
            <a:ext cx="1518827" cy="1095946"/>
          </a:xfrm>
          <a:prstGeom prst="rect">
            <a:avLst/>
          </a:prstGeom>
          <a:ln>
            <a:solidFill>
              <a:schemeClr val="tx1"/>
            </a:solidFill>
          </a:ln>
          <a:effectLst>
            <a:outerShdw blurRad="292100" dist="139700" dir="2700000" algn="tl" rotWithShape="0">
              <a:srgbClr val="333333">
                <a:alpha val="65000"/>
              </a:srgbClr>
            </a:outerShdw>
          </a:effectLst>
        </p:spPr>
      </p:pic>
      <p:pic>
        <p:nvPicPr>
          <p:cNvPr id="12" name="Picture 6" descr="failslide10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55314" y="1516403"/>
            <a:ext cx="1677695" cy="1152781"/>
          </a:xfrm>
          <a:prstGeom prst="rect">
            <a:avLst/>
          </a:prstGeom>
          <a:ln>
            <a:solidFill>
              <a:schemeClr val="tx1"/>
            </a:solidFill>
          </a:ln>
          <a:effectLst>
            <a:outerShdw blurRad="292100" dist="139700" dir="2700000" algn="tl" rotWithShape="0">
              <a:srgbClr val="333333">
                <a:alpha val="65000"/>
              </a:srgbClr>
            </a:outerShdw>
          </a:effectLst>
        </p:spPr>
      </p:pic>
      <p:pic>
        <p:nvPicPr>
          <p:cNvPr id="18" name="Picture 8" descr="failslide10c"/>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533926" y="2800243"/>
            <a:ext cx="1365298" cy="1762885"/>
          </a:xfrm>
          <a:prstGeom prst="rect">
            <a:avLst/>
          </a:prstGeom>
          <a:ln>
            <a:solidFill>
              <a:schemeClr val="tx1"/>
            </a:solidFill>
          </a:ln>
          <a:effectLst>
            <a:outerShdw blurRad="292100" dist="139700" dir="2700000" algn="tl" rotWithShape="0">
              <a:srgbClr val="333333">
                <a:alpha val="65000"/>
              </a:srgbClr>
            </a:outerShdw>
          </a:effectLst>
        </p:spPr>
      </p:pic>
      <p:pic>
        <p:nvPicPr>
          <p:cNvPr id="24" name="Picture 5" descr="failslide10b"/>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rot="10800000">
            <a:off x="3354184" y="3160263"/>
            <a:ext cx="1778242" cy="1402865"/>
          </a:xfrm>
          <a:prstGeom prst="rect">
            <a:avLst/>
          </a:prstGeom>
          <a:ln>
            <a:solidFill>
              <a:schemeClr val="tx1"/>
            </a:solidFill>
          </a:ln>
          <a:effectLst>
            <a:outerShdw blurRad="292100" dist="139700" dir="2700000" algn="tl" rotWithShape="0">
              <a:srgbClr val="333333">
                <a:alpha val="65000"/>
              </a:srgbClr>
            </a:outerShdw>
          </a:effectLst>
        </p:spPr>
      </p:pic>
      <p:pic>
        <p:nvPicPr>
          <p:cNvPr id="36" name="Picture 12" descr="failslide10h"/>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577368" y="1516403"/>
            <a:ext cx="2382992" cy="1657820"/>
          </a:xfrm>
          <a:prstGeom prst="rect">
            <a:avLst/>
          </a:prstGeom>
          <a:ln>
            <a:solidFill>
              <a:schemeClr val="tx1"/>
            </a:solidFill>
          </a:ln>
          <a:effectLst>
            <a:outerShdw blurRad="292100" dist="139700" dir="2700000" algn="tl" rotWithShape="0">
              <a:srgbClr val="333333">
                <a:alpha val="65000"/>
              </a:srgbClr>
            </a:outerShdw>
          </a:effectLst>
        </p:spPr>
      </p:pic>
      <p:pic>
        <p:nvPicPr>
          <p:cNvPr id="42" name="Picture 8" descr="failslide10e"/>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619594" y="3859960"/>
            <a:ext cx="2340766" cy="1819048"/>
          </a:xfrm>
          <a:prstGeom prst="rect">
            <a:avLst/>
          </a:prstGeom>
          <a:ln>
            <a:solidFill>
              <a:schemeClr val="tx1"/>
            </a:solidFill>
          </a:ln>
          <a:effectLst>
            <a:outerShdw blurRad="292100" dist="139700" dir="2700000" algn="tl" rotWithShape="0">
              <a:srgbClr val="333333">
                <a:alpha val="65000"/>
              </a:srgbClr>
            </a:outerShdw>
          </a:effectLst>
        </p:spPr>
      </p:pic>
      <p:sp>
        <p:nvSpPr>
          <p:cNvPr id="3" name="PoleTekstowe 2"/>
          <p:cNvSpPr txBox="1"/>
          <p:nvPr/>
        </p:nvSpPr>
        <p:spPr>
          <a:xfrm>
            <a:off x="2068695" y="1121590"/>
            <a:ext cx="435436" cy="338554"/>
          </a:xfrm>
          <a:prstGeom prst="rect">
            <a:avLst/>
          </a:prstGeom>
          <a:noFill/>
        </p:spPr>
        <p:txBody>
          <a:bodyPr wrap="none" rtlCol="0">
            <a:spAutoFit/>
          </a:bodyPr>
          <a:lstStyle/>
          <a:p>
            <a:r>
              <a:rPr lang="en-US" sz="1600" dirty="0" smtClean="0"/>
              <a:t>(1)</a:t>
            </a:r>
            <a:endParaRPr lang="en-US" sz="1600" dirty="0"/>
          </a:p>
        </p:txBody>
      </p:sp>
      <p:sp>
        <p:nvSpPr>
          <p:cNvPr id="11" name="PoleTekstowe 10"/>
          <p:cNvSpPr txBox="1"/>
          <p:nvPr/>
        </p:nvSpPr>
        <p:spPr>
          <a:xfrm>
            <a:off x="1788284" y="4593404"/>
            <a:ext cx="466782" cy="369332"/>
          </a:xfrm>
          <a:prstGeom prst="rect">
            <a:avLst/>
          </a:prstGeom>
          <a:noFill/>
        </p:spPr>
        <p:txBody>
          <a:bodyPr wrap="none" rtlCol="0">
            <a:spAutoFit/>
          </a:bodyPr>
          <a:lstStyle/>
          <a:p>
            <a:r>
              <a:rPr lang="en-US" dirty="0" smtClean="0"/>
              <a:t>(2)</a:t>
            </a:r>
            <a:endParaRPr lang="en-US" dirty="0"/>
          </a:p>
        </p:txBody>
      </p:sp>
      <p:sp>
        <p:nvSpPr>
          <p:cNvPr id="13" name="PoleTekstowe 12"/>
          <p:cNvSpPr txBox="1"/>
          <p:nvPr/>
        </p:nvSpPr>
        <p:spPr>
          <a:xfrm>
            <a:off x="3933473" y="1121590"/>
            <a:ext cx="435436" cy="338554"/>
          </a:xfrm>
          <a:prstGeom prst="rect">
            <a:avLst/>
          </a:prstGeom>
          <a:noFill/>
        </p:spPr>
        <p:txBody>
          <a:bodyPr wrap="none" rtlCol="0">
            <a:spAutoFit/>
          </a:bodyPr>
          <a:lstStyle/>
          <a:p>
            <a:r>
              <a:rPr lang="en-US" sz="1600" dirty="0" smtClean="0"/>
              <a:t>(3)</a:t>
            </a:r>
            <a:endParaRPr lang="en-US" sz="1600" dirty="0"/>
          </a:p>
        </p:txBody>
      </p:sp>
      <p:sp>
        <p:nvSpPr>
          <p:cNvPr id="14" name="PoleTekstowe 13"/>
          <p:cNvSpPr txBox="1"/>
          <p:nvPr/>
        </p:nvSpPr>
        <p:spPr>
          <a:xfrm>
            <a:off x="3933473" y="4593404"/>
            <a:ext cx="466782" cy="369332"/>
          </a:xfrm>
          <a:prstGeom prst="rect">
            <a:avLst/>
          </a:prstGeom>
          <a:noFill/>
        </p:spPr>
        <p:txBody>
          <a:bodyPr wrap="none" rtlCol="0">
            <a:spAutoFit/>
          </a:bodyPr>
          <a:lstStyle/>
          <a:p>
            <a:r>
              <a:rPr lang="en-US" dirty="0" smtClean="0"/>
              <a:t>(4)</a:t>
            </a:r>
            <a:endParaRPr lang="en-US" dirty="0"/>
          </a:p>
        </p:txBody>
      </p:sp>
      <p:sp>
        <p:nvSpPr>
          <p:cNvPr id="15" name="PoleTekstowe 14"/>
          <p:cNvSpPr txBox="1"/>
          <p:nvPr/>
        </p:nvSpPr>
        <p:spPr>
          <a:xfrm>
            <a:off x="6553200" y="1121590"/>
            <a:ext cx="435436" cy="338554"/>
          </a:xfrm>
          <a:prstGeom prst="rect">
            <a:avLst/>
          </a:prstGeom>
          <a:noFill/>
        </p:spPr>
        <p:txBody>
          <a:bodyPr wrap="none" rtlCol="0">
            <a:spAutoFit/>
          </a:bodyPr>
          <a:lstStyle/>
          <a:p>
            <a:r>
              <a:rPr lang="en-US" sz="1600" dirty="0" smtClean="0"/>
              <a:t>(5)</a:t>
            </a:r>
            <a:endParaRPr lang="en-US" sz="1600" dirty="0"/>
          </a:p>
        </p:txBody>
      </p:sp>
      <p:sp>
        <p:nvSpPr>
          <p:cNvPr id="16" name="PoleTekstowe 15"/>
          <p:cNvSpPr txBox="1"/>
          <p:nvPr/>
        </p:nvSpPr>
        <p:spPr>
          <a:xfrm>
            <a:off x="6553200" y="5745860"/>
            <a:ext cx="466782" cy="369332"/>
          </a:xfrm>
          <a:prstGeom prst="rect">
            <a:avLst/>
          </a:prstGeom>
          <a:noFill/>
        </p:spPr>
        <p:txBody>
          <a:bodyPr wrap="none" rtlCol="0">
            <a:spAutoFit/>
          </a:bodyPr>
          <a:lstStyle/>
          <a:p>
            <a:r>
              <a:rPr lang="en-US" dirty="0" smtClean="0"/>
              <a:t>(6)</a:t>
            </a:r>
            <a:endParaRPr lang="en-US" dirty="0"/>
          </a:p>
        </p:txBody>
      </p:sp>
      <p:grpSp>
        <p:nvGrpSpPr>
          <p:cNvPr id="17" name="Group 16"/>
          <p:cNvGrpSpPr/>
          <p:nvPr/>
        </p:nvGrpSpPr>
        <p:grpSpPr>
          <a:xfrm>
            <a:off x="113292" y="6390980"/>
            <a:ext cx="3356823" cy="381543"/>
            <a:chOff x="113292" y="6390980"/>
            <a:chExt cx="3356823" cy="381543"/>
          </a:xfrm>
        </p:grpSpPr>
        <p:pic>
          <p:nvPicPr>
            <p:cNvPr id="19" name="Picture 17"/>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20" name="TextBox 18"/>
            <p:cNvSpPr txBox="1"/>
            <p:nvPr/>
          </p:nvSpPr>
          <p:spPr>
            <a:xfrm>
              <a:off x="709924" y="6390980"/>
              <a:ext cx="2760191" cy="338554"/>
            </a:xfrm>
            <a:prstGeom prst="rect">
              <a:avLst/>
            </a:prstGeom>
            <a:noFill/>
          </p:spPr>
          <p:txBody>
            <a:bodyPr wrap="none" rtlCol="0">
              <a:spAutoFit/>
            </a:bodyPr>
            <a:lstStyle/>
            <a:p>
              <a:r>
                <a:rPr lang="en-US" sz="1600" dirty="0" smtClean="0">
                  <a:latin typeface="Comic Sans MS"/>
                  <a:cs typeface="Comic Sans MS"/>
                </a:rPr>
                <a:t>IEEE Spectrum, July 2008</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dirty="0" smtClean="0"/>
              <a:t>Systematic defects</a:t>
            </a:r>
            <a:endParaRPr lang="en-US" dirty="0"/>
          </a:p>
        </p:txBody>
      </p:sp>
      <p:sp>
        <p:nvSpPr>
          <p:cNvPr id="128003" name="Rectangle 3"/>
          <p:cNvSpPr>
            <a:spLocks noChangeArrowheads="1"/>
          </p:cNvSpPr>
          <p:nvPr/>
        </p:nvSpPr>
        <p:spPr bwMode="auto">
          <a:xfrm>
            <a:off x="381000" y="1474788"/>
            <a:ext cx="8382000" cy="4987925"/>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70000"/>
              <a:buFont typeface="Wingdings" charset="2"/>
              <a:buNone/>
            </a:pPr>
            <a:endParaRPr lang="en-US" sz="2000">
              <a:solidFill>
                <a:srgbClr val="FFFFCC"/>
              </a:solidFill>
              <a:effectLst>
                <a:outerShdw blurRad="38100" dist="38100" dir="2700000" algn="tl">
                  <a:srgbClr val="000000"/>
                </a:outerShdw>
              </a:effectLst>
              <a:latin typeface="AvantGarde Md BT" pitchFamily="34" charset="0"/>
            </a:endParaRPr>
          </a:p>
        </p:txBody>
      </p:sp>
      <p:pic>
        <p:nvPicPr>
          <p:cNvPr id="128005" name="Picture 5"/>
          <p:cNvPicPr>
            <a:picLocks noChangeAspect="1" noChangeArrowheads="1"/>
          </p:cNvPicPr>
          <p:nvPr/>
        </p:nvPicPr>
        <p:blipFill>
          <a:blip r:embed="rId3"/>
          <a:srcRect/>
          <a:stretch>
            <a:fillRect/>
          </a:stretch>
        </p:blipFill>
        <p:spPr bwMode="auto">
          <a:xfrm>
            <a:off x="2003676" y="1807227"/>
            <a:ext cx="2188948" cy="1443980"/>
          </a:xfrm>
          <a:prstGeom prst="rect">
            <a:avLst/>
          </a:prstGeom>
          <a:ln>
            <a:solidFill>
              <a:schemeClr val="tx1"/>
            </a:solidFill>
          </a:ln>
          <a:effectLst>
            <a:outerShdw blurRad="292100" dist="139700" dir="2700000" algn="tl" rotWithShape="0">
              <a:srgbClr val="333333">
                <a:alpha val="65000"/>
              </a:srgbClr>
            </a:outerShdw>
          </a:effectLst>
        </p:spPr>
      </p:pic>
      <p:pic>
        <p:nvPicPr>
          <p:cNvPr id="128006" name="Picture 6"/>
          <p:cNvPicPr>
            <a:picLocks noChangeAspect="1" noChangeArrowheads="1"/>
          </p:cNvPicPr>
          <p:nvPr/>
        </p:nvPicPr>
        <p:blipFill>
          <a:blip r:embed="rId4"/>
          <a:srcRect/>
          <a:stretch>
            <a:fillRect/>
          </a:stretch>
        </p:blipFill>
        <p:spPr bwMode="auto">
          <a:xfrm>
            <a:off x="4358539" y="1797951"/>
            <a:ext cx="2033588" cy="1453256"/>
          </a:xfrm>
          <a:prstGeom prst="rect">
            <a:avLst/>
          </a:prstGeom>
          <a:ln>
            <a:solidFill>
              <a:schemeClr val="tx1"/>
            </a:solidFill>
          </a:ln>
          <a:effectLst>
            <a:outerShdw blurRad="292100" dist="139700" dir="2700000" algn="tl" rotWithShape="0">
              <a:srgbClr val="333333">
                <a:alpha val="65000"/>
              </a:srgbClr>
            </a:outerShdw>
          </a:effectLst>
        </p:spPr>
      </p:pic>
      <p:pic>
        <p:nvPicPr>
          <p:cNvPr id="128007" name="Picture 7"/>
          <p:cNvPicPr>
            <a:picLocks noChangeAspect="1" noChangeArrowheads="1"/>
          </p:cNvPicPr>
          <p:nvPr/>
        </p:nvPicPr>
        <p:blipFill>
          <a:blip r:embed="rId5"/>
          <a:srcRect/>
          <a:stretch>
            <a:fillRect/>
          </a:stretch>
        </p:blipFill>
        <p:spPr bwMode="auto">
          <a:xfrm>
            <a:off x="6558043" y="1780991"/>
            <a:ext cx="2015421" cy="1470216"/>
          </a:xfrm>
          <a:prstGeom prst="rect">
            <a:avLst/>
          </a:prstGeom>
          <a:ln>
            <a:solidFill>
              <a:schemeClr val="tx1"/>
            </a:solidFill>
          </a:ln>
          <a:effectLst>
            <a:outerShdw blurRad="292100" dist="139700" dir="2700000" algn="tl" rotWithShape="0">
              <a:srgbClr val="333333">
                <a:alpha val="65000"/>
              </a:srgbClr>
            </a:outerShdw>
          </a:effectLst>
        </p:spPr>
      </p:pic>
      <p:sp>
        <p:nvSpPr>
          <p:cNvPr id="128008" name="Text Box 8"/>
          <p:cNvSpPr txBox="1">
            <a:spLocks noChangeArrowheads="1"/>
          </p:cNvSpPr>
          <p:nvPr/>
        </p:nvSpPr>
        <p:spPr bwMode="auto">
          <a:xfrm>
            <a:off x="1942616" y="3289315"/>
            <a:ext cx="3197225" cy="338137"/>
          </a:xfrm>
          <a:prstGeom prst="rect">
            <a:avLst/>
          </a:prstGeom>
          <a:noFill/>
          <a:ln w="38100">
            <a:noFill/>
            <a:miter lim="800000"/>
            <a:headEnd/>
            <a:tailEnd/>
          </a:ln>
          <a:effectLst/>
        </p:spPr>
        <p:txBody>
          <a:bodyPr wrap="none">
            <a:prstTxWarp prst="textNoShape">
              <a:avLst/>
            </a:prstTxWarp>
            <a:spAutoFit/>
          </a:bodyPr>
          <a:lstStyle/>
          <a:p>
            <a:pPr eaLnBrk="0" hangingPunct="0"/>
            <a:r>
              <a:rPr lang="en-US" sz="1600" dirty="0" smtClean="0">
                <a:solidFill>
                  <a:srgbClr val="000000"/>
                </a:solidFill>
                <a:latin typeface="AvantGarde Md BT" pitchFamily="34" charset="0"/>
              </a:rPr>
              <a:t>Spacing </a:t>
            </a:r>
            <a:r>
              <a:rPr lang="en-US" sz="1600" dirty="0">
                <a:solidFill>
                  <a:srgbClr val="000000"/>
                </a:solidFill>
                <a:latin typeface="AvantGarde Md BT" pitchFamily="34" charset="0"/>
              </a:rPr>
              <a:t>dependent tunnel bridge</a:t>
            </a:r>
          </a:p>
        </p:txBody>
      </p:sp>
      <p:pic>
        <p:nvPicPr>
          <p:cNvPr id="128010" name="Picture 10"/>
          <p:cNvPicPr>
            <a:picLocks noChangeAspect="1" noChangeArrowheads="1"/>
          </p:cNvPicPr>
          <p:nvPr/>
        </p:nvPicPr>
        <p:blipFill>
          <a:blip r:embed="rId6"/>
          <a:srcRect/>
          <a:stretch>
            <a:fillRect/>
          </a:stretch>
        </p:blipFill>
        <p:spPr bwMode="auto">
          <a:xfrm>
            <a:off x="2035175" y="4428334"/>
            <a:ext cx="2492375" cy="1077668"/>
          </a:xfrm>
          <a:prstGeom prst="rect">
            <a:avLst/>
          </a:prstGeom>
          <a:ln>
            <a:solidFill>
              <a:schemeClr val="tx1"/>
            </a:solidFill>
          </a:ln>
          <a:effectLst>
            <a:outerShdw blurRad="292100" dist="139700" dir="2700000" algn="tl" rotWithShape="0">
              <a:srgbClr val="333333">
                <a:alpha val="65000"/>
              </a:srgbClr>
            </a:outerShdw>
          </a:effectLst>
        </p:spPr>
      </p:pic>
      <p:pic>
        <p:nvPicPr>
          <p:cNvPr id="128011" name="Picture 11"/>
          <p:cNvPicPr>
            <a:picLocks noChangeAspect="1" noChangeArrowheads="1"/>
          </p:cNvPicPr>
          <p:nvPr/>
        </p:nvPicPr>
        <p:blipFill>
          <a:blip r:embed="rId7"/>
          <a:srcRect/>
          <a:stretch>
            <a:fillRect/>
          </a:stretch>
        </p:blipFill>
        <p:spPr bwMode="auto">
          <a:xfrm>
            <a:off x="4741165" y="4262225"/>
            <a:ext cx="1369819" cy="1243777"/>
          </a:xfrm>
          <a:prstGeom prst="rect">
            <a:avLst/>
          </a:prstGeom>
          <a:ln>
            <a:solidFill>
              <a:schemeClr val="tx1"/>
            </a:solidFill>
          </a:ln>
          <a:effectLst>
            <a:outerShdw blurRad="292100" dist="139700" dir="2700000" algn="tl" rotWithShape="0">
              <a:srgbClr val="333333">
                <a:alpha val="65000"/>
              </a:srgbClr>
            </a:outerShdw>
          </a:effectLst>
        </p:spPr>
      </p:pic>
      <p:grpSp>
        <p:nvGrpSpPr>
          <p:cNvPr id="4" name="Group 12"/>
          <p:cNvGrpSpPr>
            <a:grpSpLocks/>
          </p:cNvGrpSpPr>
          <p:nvPr/>
        </p:nvGrpSpPr>
        <p:grpSpPr bwMode="auto">
          <a:xfrm>
            <a:off x="3375025" y="4565657"/>
            <a:ext cx="2267083" cy="660649"/>
            <a:chOff x="1478" y="2829"/>
            <a:chExt cx="1892" cy="531"/>
          </a:xfrm>
        </p:grpSpPr>
        <p:sp>
          <p:nvSpPr>
            <p:cNvPr id="128013" name="Oval 13"/>
            <p:cNvSpPr>
              <a:spLocks noChangeArrowheads="1"/>
            </p:cNvSpPr>
            <p:nvPr/>
          </p:nvSpPr>
          <p:spPr bwMode="auto">
            <a:xfrm>
              <a:off x="1478" y="2911"/>
              <a:ext cx="344" cy="188"/>
            </a:xfrm>
            <a:prstGeom prst="ellipse">
              <a:avLst/>
            </a:prstGeom>
            <a:noFill/>
            <a:ln w="38100">
              <a:solidFill>
                <a:srgbClr val="CC0000"/>
              </a:solidFill>
              <a:round/>
              <a:headEnd/>
              <a:tailEnd/>
            </a:ln>
            <a:effectLst/>
          </p:spPr>
          <p:txBody>
            <a:bodyPr wrap="none" lIns="0" tIns="0" rIns="0" bIns="0" anchor="ctr">
              <a:prstTxWarp prst="textNoShape">
                <a:avLst/>
              </a:prstTxWarp>
            </a:bodyPr>
            <a:lstStyle/>
            <a:p>
              <a:endParaRPr lang="en-US"/>
            </a:p>
          </p:txBody>
        </p:sp>
        <p:sp>
          <p:nvSpPr>
            <p:cNvPr id="128014" name="Oval 14"/>
            <p:cNvSpPr>
              <a:spLocks noChangeArrowheads="1"/>
            </p:cNvSpPr>
            <p:nvPr/>
          </p:nvSpPr>
          <p:spPr bwMode="auto">
            <a:xfrm>
              <a:off x="3026" y="2829"/>
              <a:ext cx="344" cy="531"/>
            </a:xfrm>
            <a:prstGeom prst="ellipse">
              <a:avLst/>
            </a:prstGeom>
            <a:noFill/>
            <a:ln w="38100">
              <a:solidFill>
                <a:srgbClr val="CC0000"/>
              </a:solidFill>
              <a:round/>
              <a:headEnd/>
              <a:tailEnd/>
            </a:ln>
            <a:effectLst/>
          </p:spPr>
          <p:txBody>
            <a:bodyPr wrap="none" lIns="0" tIns="0" rIns="0" bIns="0" anchor="ctr">
              <a:prstTxWarp prst="textNoShape">
                <a:avLst/>
              </a:prstTxWarp>
            </a:bodyPr>
            <a:lstStyle/>
            <a:p>
              <a:endParaRPr lang="en-US"/>
            </a:p>
          </p:txBody>
        </p:sp>
        <p:sp>
          <p:nvSpPr>
            <p:cNvPr id="128015" name="Line 15"/>
            <p:cNvSpPr>
              <a:spLocks noChangeShapeType="1"/>
            </p:cNvSpPr>
            <p:nvPr/>
          </p:nvSpPr>
          <p:spPr bwMode="auto">
            <a:xfrm>
              <a:off x="1831" y="3013"/>
              <a:ext cx="1183" cy="42"/>
            </a:xfrm>
            <a:prstGeom prst="line">
              <a:avLst/>
            </a:prstGeom>
            <a:noFill/>
            <a:ln w="38100">
              <a:solidFill>
                <a:srgbClr val="CC0000"/>
              </a:solidFill>
              <a:round/>
              <a:headEnd/>
              <a:tailEnd type="triangle" w="med" len="med"/>
            </a:ln>
            <a:effectLst/>
          </p:spPr>
          <p:txBody>
            <a:bodyPr lIns="0" tIns="0" rIns="0" bIns="0" anchor="ctr">
              <a:prstTxWarp prst="textNoShape">
                <a:avLst/>
              </a:prstTxWarp>
            </a:bodyPr>
            <a:lstStyle/>
            <a:p>
              <a:endParaRPr lang="en-US"/>
            </a:p>
          </p:txBody>
        </p:sp>
      </p:grpSp>
      <p:pic>
        <p:nvPicPr>
          <p:cNvPr id="128016" name="Picture 16"/>
          <p:cNvPicPr>
            <a:picLocks noChangeAspect="1" noChangeArrowheads="1"/>
          </p:cNvPicPr>
          <p:nvPr/>
        </p:nvPicPr>
        <p:blipFill>
          <a:blip r:embed="rId8"/>
          <a:srcRect/>
          <a:stretch>
            <a:fillRect/>
          </a:stretch>
        </p:blipFill>
        <p:spPr bwMode="auto">
          <a:xfrm>
            <a:off x="6305007" y="3786195"/>
            <a:ext cx="2268457" cy="1719807"/>
          </a:xfrm>
          <a:prstGeom prst="rect">
            <a:avLst/>
          </a:prstGeom>
          <a:ln>
            <a:solidFill>
              <a:schemeClr val="tx1"/>
            </a:solidFill>
          </a:ln>
          <a:effectLst>
            <a:outerShdw blurRad="292100" dist="139700" dir="2700000" algn="tl" rotWithShape="0">
              <a:srgbClr val="333333">
                <a:alpha val="65000"/>
              </a:srgbClr>
            </a:outerShdw>
          </a:effectLst>
        </p:spPr>
      </p:pic>
      <p:sp>
        <p:nvSpPr>
          <p:cNvPr id="128017" name="Text Box 17"/>
          <p:cNvSpPr txBox="1">
            <a:spLocks noChangeArrowheads="1"/>
          </p:cNvSpPr>
          <p:nvPr/>
        </p:nvSpPr>
        <p:spPr bwMode="auto">
          <a:xfrm>
            <a:off x="1974115" y="5542635"/>
            <a:ext cx="4222750" cy="338137"/>
          </a:xfrm>
          <a:prstGeom prst="rect">
            <a:avLst/>
          </a:prstGeom>
          <a:noFill/>
          <a:ln w="38100">
            <a:noFill/>
            <a:miter lim="800000"/>
            <a:headEnd/>
            <a:tailEnd/>
          </a:ln>
          <a:effectLst/>
        </p:spPr>
        <p:txBody>
          <a:bodyPr wrap="none">
            <a:prstTxWarp prst="textNoShape">
              <a:avLst/>
            </a:prstTxWarp>
            <a:spAutoFit/>
          </a:bodyPr>
          <a:lstStyle/>
          <a:p>
            <a:pPr eaLnBrk="0" hangingPunct="0"/>
            <a:r>
              <a:rPr lang="en-US" sz="1600" dirty="0" smtClean="0">
                <a:solidFill>
                  <a:srgbClr val="000000"/>
                </a:solidFill>
                <a:latin typeface="AvantGarde Md BT" pitchFamily="34" charset="0"/>
              </a:rPr>
              <a:t>Area </a:t>
            </a:r>
            <a:r>
              <a:rPr lang="en-US" sz="1600" dirty="0">
                <a:solidFill>
                  <a:srgbClr val="000000"/>
                </a:solidFill>
                <a:latin typeface="AvantGarde Md BT" pitchFamily="34" charset="0"/>
              </a:rPr>
              <a:t>and length dependent via voiding in Cu</a:t>
            </a:r>
          </a:p>
        </p:txBody>
      </p:sp>
      <p:grpSp>
        <p:nvGrpSpPr>
          <p:cNvPr id="19" name="Group 18"/>
          <p:cNvGrpSpPr/>
          <p:nvPr/>
        </p:nvGrpSpPr>
        <p:grpSpPr>
          <a:xfrm>
            <a:off x="113292" y="6390980"/>
            <a:ext cx="3923184" cy="381543"/>
            <a:chOff x="113292" y="6390980"/>
            <a:chExt cx="3923184" cy="381543"/>
          </a:xfrm>
        </p:grpSpPr>
        <p:pic>
          <p:nvPicPr>
            <p:cNvPr id="20" name="Picture 19"/>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21" name="TextBox 20"/>
            <p:cNvSpPr txBox="1"/>
            <p:nvPr/>
          </p:nvSpPr>
          <p:spPr>
            <a:xfrm>
              <a:off x="709924" y="6390980"/>
              <a:ext cx="3326552" cy="338554"/>
            </a:xfrm>
            <a:prstGeom prst="rect">
              <a:avLst/>
            </a:prstGeom>
            <a:noFill/>
          </p:spPr>
          <p:txBody>
            <a:bodyPr wrap="none" rtlCol="0">
              <a:spAutoFit/>
            </a:bodyPr>
            <a:lstStyle/>
            <a:p>
              <a:r>
                <a:rPr lang="en-US" sz="1600" dirty="0" smtClean="0">
                  <a:latin typeface="Comic Sans MS"/>
                  <a:cs typeface="Comic Sans MS"/>
                </a:rPr>
                <a:t>R. Madge, et al., IEEE ITC, 2004</a:t>
              </a: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dirty="0" smtClean="0"/>
              <a:t>Defect size</a:t>
            </a:r>
            <a:endParaRPr lang="en-US" dirty="0"/>
          </a:p>
        </p:txBody>
      </p:sp>
      <p:sp>
        <p:nvSpPr>
          <p:cNvPr id="128003" name="Rectangle 3"/>
          <p:cNvSpPr>
            <a:spLocks noChangeArrowheads="1"/>
          </p:cNvSpPr>
          <p:nvPr/>
        </p:nvSpPr>
        <p:spPr bwMode="auto">
          <a:xfrm>
            <a:off x="381000" y="1474788"/>
            <a:ext cx="8382000" cy="4987925"/>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70000"/>
              <a:buFont typeface="Wingdings" charset="2"/>
              <a:buNone/>
            </a:pPr>
            <a:endParaRPr lang="en-US" sz="2000">
              <a:solidFill>
                <a:srgbClr val="FFFFCC"/>
              </a:solidFill>
              <a:effectLst>
                <a:outerShdw blurRad="38100" dist="38100" dir="2700000" algn="tl">
                  <a:srgbClr val="000000"/>
                </a:outerShdw>
              </a:effectLst>
              <a:latin typeface="AvantGarde Md BT" pitchFamily="34" charset="0"/>
            </a:endParaRPr>
          </a:p>
        </p:txBody>
      </p:sp>
      <p:pic>
        <p:nvPicPr>
          <p:cNvPr id="22" name="Picture 5" descr="Via2Pic"/>
          <p:cNvPicPr>
            <a:picLocks noChangeAspect="1" noChangeArrowheads="1"/>
          </p:cNvPicPr>
          <p:nvPr/>
        </p:nvPicPr>
        <p:blipFill>
          <a:blip r:embed="rId3"/>
          <a:srcRect/>
          <a:stretch>
            <a:fillRect/>
          </a:stretch>
        </p:blipFill>
        <p:spPr bwMode="auto">
          <a:xfrm>
            <a:off x="7259918" y="1133512"/>
            <a:ext cx="1433105" cy="1233137"/>
          </a:xfrm>
          <a:prstGeom prst="rect">
            <a:avLst/>
          </a:prstGeom>
          <a:ln>
            <a:solidFill>
              <a:schemeClr val="tx1"/>
            </a:solidFill>
          </a:ln>
          <a:effectLst>
            <a:outerShdw blurRad="292100" dist="139700" dir="2700000" algn="tl" rotWithShape="0">
              <a:schemeClr val="accent1">
                <a:lumMod val="50000"/>
                <a:alpha val="65000"/>
              </a:schemeClr>
            </a:outerShdw>
          </a:effectLst>
        </p:spPr>
      </p:pic>
      <p:sp>
        <p:nvSpPr>
          <p:cNvPr id="23" name="PoleTekstowe 10"/>
          <p:cNvSpPr txBox="1"/>
          <p:nvPr/>
        </p:nvSpPr>
        <p:spPr>
          <a:xfrm>
            <a:off x="7155299" y="2484821"/>
            <a:ext cx="1697901" cy="1384995"/>
          </a:xfrm>
          <a:prstGeom prst="rect">
            <a:avLst/>
          </a:prstGeom>
          <a:noFill/>
        </p:spPr>
        <p:txBody>
          <a:bodyPr wrap="none" rtlCol="0">
            <a:spAutoFit/>
          </a:bodyPr>
          <a:lstStyle/>
          <a:p>
            <a:pPr algn="ctr"/>
            <a:r>
              <a:rPr lang="en-US" sz="2000" dirty="0" smtClean="0"/>
              <a:t>Diameter</a:t>
            </a:r>
            <a:br>
              <a:rPr lang="en-US" sz="2000" dirty="0" smtClean="0"/>
            </a:br>
            <a:r>
              <a:rPr lang="en-US" sz="4400" b="1" dirty="0" smtClean="0"/>
              <a:t>2,000</a:t>
            </a:r>
            <a:r>
              <a:rPr lang="en-US" sz="2000" dirty="0" smtClean="0"/>
              <a:t/>
            </a:r>
            <a:br>
              <a:rPr lang="en-US" sz="2000" dirty="0" smtClean="0"/>
            </a:br>
            <a:r>
              <a:rPr lang="en-US" sz="2000" dirty="0" smtClean="0"/>
              <a:t>times smaller</a:t>
            </a:r>
            <a:endParaRPr lang="en-US" sz="2000" dirty="0"/>
          </a:p>
        </p:txBody>
      </p:sp>
      <p:pic>
        <p:nvPicPr>
          <p:cNvPr id="24" name="Obraz 8" descr="budowa-włosa.jpg"/>
          <p:cNvPicPr>
            <a:picLocks noChangeAspect="1"/>
          </p:cNvPicPr>
          <p:nvPr/>
        </p:nvPicPr>
        <p:blipFill>
          <a:blip r:embed="rId4">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1007329" y="1133512"/>
            <a:ext cx="5468341" cy="4752528"/>
          </a:xfrm>
          <a:prstGeom prst="rect">
            <a:avLst/>
          </a:prstGeom>
          <a:ln>
            <a:solidFill>
              <a:schemeClr val="tx1"/>
            </a:solidFill>
          </a:ln>
          <a:effectLst>
            <a:outerShdw blurRad="292100" dist="139700" dir="2700000" algn="tl" rotWithShape="0">
              <a:schemeClr val="accent1">
                <a:lumMod val="50000"/>
                <a:alpha val="65000"/>
              </a:schemeClr>
            </a:outerShdw>
          </a:effectLst>
        </p:spPr>
      </p:pic>
      <p:sp>
        <p:nvSpPr>
          <p:cNvPr id="25" name="PoleTekstowe 7"/>
          <p:cNvSpPr txBox="1"/>
          <p:nvPr/>
        </p:nvSpPr>
        <p:spPr>
          <a:xfrm>
            <a:off x="4424268" y="1205520"/>
            <a:ext cx="2040693" cy="523220"/>
          </a:xfrm>
          <a:prstGeom prst="rect">
            <a:avLst/>
          </a:prstGeom>
          <a:noFill/>
        </p:spPr>
        <p:txBody>
          <a:bodyPr wrap="none" rtlCol="0">
            <a:spAutoFit/>
          </a:bodyPr>
          <a:lstStyle/>
          <a:p>
            <a:r>
              <a:rPr lang="en-US" sz="2800" smtClean="0">
                <a:solidFill>
                  <a:schemeClr val="bg1"/>
                </a:solidFill>
              </a:rPr>
              <a:t>Human hair</a:t>
            </a:r>
            <a:endParaRPr lang="en-US" sz="2800">
              <a:solidFill>
                <a:schemeClr val="bg1"/>
              </a:solidFill>
            </a:endParaRPr>
          </a:p>
        </p:txBody>
      </p:sp>
    </p:spTree>
    <p:extLst>
      <p:ext uri="{BB962C8B-B14F-4D97-AF65-F5344CB8AC3E}">
        <p14:creationId xmlns:p14="http://schemas.microsoft.com/office/powerpoint/2010/main" val="264101180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a:t>Interconnect variation</a:t>
            </a:r>
          </a:p>
        </p:txBody>
      </p:sp>
      <p:pic>
        <p:nvPicPr>
          <p:cNvPr id="130053" name="Picture 5"/>
          <p:cNvPicPr>
            <a:picLocks noChangeAspect="1" noChangeArrowheads="1"/>
          </p:cNvPicPr>
          <p:nvPr/>
        </p:nvPicPr>
        <p:blipFill>
          <a:blip r:embed="rId3"/>
          <a:srcRect/>
          <a:stretch>
            <a:fillRect/>
          </a:stretch>
        </p:blipFill>
        <p:spPr bwMode="auto">
          <a:xfrm>
            <a:off x="1219200" y="1116636"/>
            <a:ext cx="5334000" cy="1600200"/>
          </a:xfrm>
          <a:prstGeom prst="rect">
            <a:avLst/>
          </a:prstGeom>
          <a:noFill/>
          <a:ln w="38100">
            <a:noFill/>
            <a:miter lim="800000"/>
            <a:headEnd/>
            <a:tailEnd/>
          </a:ln>
          <a:effectLst/>
        </p:spPr>
      </p:pic>
      <p:sp>
        <p:nvSpPr>
          <p:cNvPr id="130054" name="Text Box 6"/>
          <p:cNvSpPr txBox="1">
            <a:spLocks noChangeArrowheads="1"/>
          </p:cNvSpPr>
          <p:nvPr/>
        </p:nvSpPr>
        <p:spPr bwMode="auto">
          <a:xfrm>
            <a:off x="1219200" y="2689913"/>
            <a:ext cx="2509838" cy="366712"/>
          </a:xfrm>
          <a:prstGeom prst="rect">
            <a:avLst/>
          </a:prstGeom>
          <a:noFill/>
          <a:ln w="38100">
            <a:noFill/>
            <a:miter lim="800000"/>
            <a:headEnd/>
            <a:tailEnd/>
          </a:ln>
          <a:effectLst/>
        </p:spPr>
        <p:txBody>
          <a:bodyPr wrap="none">
            <a:prstTxWarp prst="textNoShape">
              <a:avLst/>
            </a:prstTxWarp>
            <a:spAutoFit/>
          </a:bodyPr>
          <a:lstStyle/>
          <a:p>
            <a:pPr algn="ctr">
              <a:spcBef>
                <a:spcPct val="50000"/>
              </a:spcBef>
            </a:pPr>
            <a:r>
              <a:rPr lang="en-US" dirty="0">
                <a:latin typeface="AvantGarde Md BT" pitchFamily="34" charset="0"/>
              </a:rPr>
              <a:t>CMP dishing &amp; erosion</a:t>
            </a:r>
          </a:p>
        </p:txBody>
      </p:sp>
      <p:pic>
        <p:nvPicPr>
          <p:cNvPr id="130056" name="Picture 8" descr="six0507modl3a"/>
          <p:cNvPicPr>
            <a:picLocks noChangeAspect="1" noChangeArrowheads="1"/>
          </p:cNvPicPr>
          <p:nvPr/>
        </p:nvPicPr>
        <p:blipFill>
          <a:blip r:embed="rId4" cstate="print">
            <a:clrChange>
              <a:clrFrom>
                <a:srgbClr val="F0D9B2"/>
              </a:clrFrom>
              <a:clrTo>
                <a:srgbClr val="F0D9B2">
                  <a:alpha val="0"/>
                </a:srgbClr>
              </a:clrTo>
            </a:clrChange>
            <a:extLst>
              <a:ext uri="{28A0092B-C50C-407E-A947-70E740481C1C}">
                <a14:useLocalDpi xmlns:a14="http://schemas.microsoft.com/office/drawing/2010/main"/>
              </a:ext>
            </a:extLst>
          </a:blip>
          <a:srcRect t="11159"/>
          <a:stretch>
            <a:fillRect/>
          </a:stretch>
        </p:blipFill>
        <p:spPr bwMode="auto">
          <a:xfrm>
            <a:off x="3382592" y="3252192"/>
            <a:ext cx="5334000" cy="2590800"/>
          </a:xfrm>
          <a:prstGeom prst="rect">
            <a:avLst/>
          </a:prstGeom>
          <a:noFill/>
          <a:ln w="12700" cap="flat" cmpd="sng" algn="ctr">
            <a:noFill/>
            <a:prstDash val="solid"/>
            <a:miter lim="800000"/>
            <a:headEnd type="none" w="med" len="med"/>
            <a:tailEnd type="none" w="med" len="med"/>
          </a:ln>
        </p:spPr>
      </p:pic>
      <p:sp>
        <p:nvSpPr>
          <p:cNvPr id="130057" name="Text Box 9"/>
          <p:cNvSpPr txBox="1">
            <a:spLocks noChangeArrowheads="1"/>
          </p:cNvSpPr>
          <p:nvPr/>
        </p:nvSpPr>
        <p:spPr bwMode="auto">
          <a:xfrm>
            <a:off x="3382592" y="5842992"/>
            <a:ext cx="2391550" cy="369332"/>
          </a:xfrm>
          <a:prstGeom prst="rect">
            <a:avLst/>
          </a:prstGeom>
          <a:noFill/>
          <a:ln w="38100">
            <a:noFill/>
            <a:miter lim="800000"/>
            <a:headEnd/>
            <a:tailEnd/>
          </a:ln>
          <a:effectLst/>
        </p:spPr>
        <p:txBody>
          <a:bodyPr wrap="none">
            <a:prstTxWarp prst="textNoShape">
              <a:avLst/>
            </a:prstTxWarp>
            <a:spAutoFit/>
          </a:bodyPr>
          <a:lstStyle/>
          <a:p>
            <a:pPr algn="ctr">
              <a:spcBef>
                <a:spcPct val="50000"/>
              </a:spcBef>
            </a:pPr>
            <a:r>
              <a:rPr lang="en-US" dirty="0">
                <a:solidFill>
                  <a:srgbClr val="000000"/>
                </a:solidFill>
                <a:latin typeface="AvantGarde Md BT" pitchFamily="34" charset="0"/>
              </a:rPr>
              <a:t>Multilayer topography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a:t>Environmental variation</a:t>
            </a:r>
          </a:p>
        </p:txBody>
      </p:sp>
      <p:sp>
        <p:nvSpPr>
          <p:cNvPr id="131075" name="Rectangle 3"/>
          <p:cNvSpPr>
            <a:spLocks noChangeArrowheads="1"/>
          </p:cNvSpPr>
          <p:nvPr/>
        </p:nvSpPr>
        <p:spPr bwMode="auto">
          <a:xfrm>
            <a:off x="964779" y="1770594"/>
            <a:ext cx="7722021" cy="88904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lgn="r">
              <a:spcBef>
                <a:spcPct val="20000"/>
              </a:spcBef>
              <a:buSzPct val="70000"/>
            </a:pPr>
            <a:r>
              <a:rPr lang="en-US" sz="2400" dirty="0" smtClean="0">
                <a:solidFill>
                  <a:srgbClr val="000000"/>
                </a:solidFill>
                <a:latin typeface="AvantGarde Md BT" pitchFamily="34" charset="0"/>
              </a:rPr>
              <a:t>Temperature profiles vary </a:t>
            </a:r>
            <a:r>
              <a:rPr lang="en-US" sz="2400" dirty="0">
                <a:solidFill>
                  <a:srgbClr val="000000"/>
                </a:solidFill>
                <a:latin typeface="AvantGarde Md BT" pitchFamily="34" charset="0"/>
              </a:rPr>
              <a:t>spatially and with time (switching activity)</a:t>
            </a:r>
          </a:p>
        </p:txBody>
      </p:sp>
      <p:sp>
        <p:nvSpPr>
          <p:cNvPr id="131076" name="Rectangle 4" descr="Picture2"/>
          <p:cNvSpPr>
            <a:spLocks noChangeArrowheads="1"/>
          </p:cNvSpPr>
          <p:nvPr/>
        </p:nvSpPr>
        <p:spPr bwMode="auto">
          <a:xfrm>
            <a:off x="5412956" y="2780217"/>
            <a:ext cx="2967900" cy="3088483"/>
          </a:xfrm>
          <a:prstGeom prst="rect">
            <a:avLst/>
          </a:prstGeom>
          <a:blipFill dpi="0" rotWithShape="1">
            <a:blip r:embed="rId3"/>
            <a:srcRect/>
            <a:stretch>
              <a:fillRect/>
            </a:stretch>
          </a:blipFill>
          <a:ln w="38100">
            <a:solidFill>
              <a:srgbClr val="DC8356"/>
            </a:solidFill>
            <a:miter lim="800000"/>
            <a:headEnd/>
            <a:tailEnd/>
          </a:ln>
          <a:effectLst/>
        </p:spPr>
        <p:txBody>
          <a:bodyPr wrap="none" anchor="ctr">
            <a:prstTxWarp prst="textNoShape">
              <a:avLst/>
            </a:prstTxWarp>
          </a:bodyPr>
          <a:lstStyle/>
          <a:p>
            <a:endParaRPr lang="en-US"/>
          </a:p>
        </p:txBody>
      </p:sp>
      <p:pic>
        <p:nvPicPr>
          <p:cNvPr id="131078" name="Picture 6"/>
          <p:cNvPicPr>
            <a:picLocks noChangeAspect="1" noChangeArrowheads="1"/>
          </p:cNvPicPr>
          <p:nvPr/>
        </p:nvPicPr>
        <p:blipFill>
          <a:blip r:embed="rId4"/>
          <a:srcRect/>
          <a:stretch>
            <a:fillRect/>
          </a:stretch>
        </p:blipFill>
        <p:spPr bwMode="auto">
          <a:xfrm>
            <a:off x="5326084" y="2690752"/>
            <a:ext cx="3110526" cy="3170168"/>
          </a:xfrm>
          <a:prstGeom prst="rect">
            <a:avLst/>
          </a:prstGeom>
          <a:noFill/>
          <a:ln w="19050" cap="flat" cmpd="sng" algn="ctr">
            <a:solidFill>
              <a:schemeClr val="tx1"/>
            </a:solidFill>
            <a:prstDash val="solid"/>
            <a:miter lim="800000"/>
            <a:headEnd type="none" w="med" len="med"/>
            <a:tailEnd type="none" w="med" len="med"/>
          </a:ln>
          <a:effectLst/>
        </p:spPr>
      </p:pic>
      <p:sp>
        <p:nvSpPr>
          <p:cNvPr id="131081" name="Rectangle 9"/>
          <p:cNvSpPr>
            <a:spLocks noChangeArrowheads="1"/>
          </p:cNvSpPr>
          <p:nvPr/>
        </p:nvSpPr>
        <p:spPr bwMode="auto">
          <a:xfrm flipV="1">
            <a:off x="4066709" y="2701125"/>
            <a:ext cx="176337" cy="3176651"/>
          </a:xfrm>
          <a:prstGeom prst="rect">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n w="9525">
            <a:noFill/>
            <a:miter lim="800000"/>
            <a:headEnd/>
            <a:tailEnd/>
          </a:ln>
          <a:effectLst/>
        </p:spPr>
        <p:txBody>
          <a:bodyPr wrap="none" anchor="ctr">
            <a:prstTxWarp prst="textNoShape">
              <a:avLst/>
            </a:prstTxWarp>
          </a:bodyPr>
          <a:lstStyle/>
          <a:p>
            <a:endParaRPr lang="en-US"/>
          </a:p>
        </p:txBody>
      </p:sp>
      <p:sp>
        <p:nvSpPr>
          <p:cNvPr id="131082" name="Text Box 10"/>
          <p:cNvSpPr txBox="1">
            <a:spLocks noChangeArrowheads="1"/>
          </p:cNvSpPr>
          <p:nvPr/>
        </p:nvSpPr>
        <p:spPr bwMode="auto">
          <a:xfrm>
            <a:off x="4301393" y="2995452"/>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82.0070</a:t>
            </a:r>
          </a:p>
        </p:txBody>
      </p:sp>
      <p:sp>
        <p:nvSpPr>
          <p:cNvPr id="131083" name="Text Box 11"/>
          <p:cNvSpPr txBox="1">
            <a:spLocks noChangeArrowheads="1"/>
          </p:cNvSpPr>
          <p:nvPr/>
        </p:nvSpPr>
        <p:spPr bwMode="auto">
          <a:xfrm>
            <a:off x="4301393" y="3267736"/>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80.1173</a:t>
            </a:r>
          </a:p>
        </p:txBody>
      </p:sp>
      <p:sp>
        <p:nvSpPr>
          <p:cNvPr id="131084" name="Text Box 12"/>
          <p:cNvSpPr txBox="1">
            <a:spLocks noChangeArrowheads="1"/>
          </p:cNvSpPr>
          <p:nvPr/>
        </p:nvSpPr>
        <p:spPr bwMode="auto">
          <a:xfrm>
            <a:off x="4301393" y="3540021"/>
            <a:ext cx="841489" cy="307777"/>
          </a:xfrm>
          <a:prstGeom prst="rect">
            <a:avLst/>
          </a:prstGeom>
          <a:noFill/>
          <a:ln w="9525">
            <a:noFill/>
            <a:miter lim="800000"/>
            <a:headEnd/>
            <a:tailEnd/>
          </a:ln>
          <a:effectLst/>
        </p:spPr>
        <p:txBody>
          <a:bodyPr wrap="square">
            <a:prstTxWarp prst="textNoShape">
              <a:avLst/>
            </a:prstTxWarp>
            <a:spAutoFit/>
          </a:bodyPr>
          <a:lstStyle/>
          <a:p>
            <a:r>
              <a:rPr lang="en-GB" sz="1400" dirty="0">
                <a:solidFill>
                  <a:srgbClr val="000000"/>
                </a:solidFill>
                <a:latin typeface="AvantGarde Md BT" pitchFamily="34" charset="0"/>
              </a:rPr>
              <a:t>78.2277</a:t>
            </a:r>
          </a:p>
        </p:txBody>
      </p:sp>
      <p:sp>
        <p:nvSpPr>
          <p:cNvPr id="131085" name="Text Box 13"/>
          <p:cNvSpPr txBox="1">
            <a:spLocks noChangeArrowheads="1"/>
          </p:cNvSpPr>
          <p:nvPr/>
        </p:nvSpPr>
        <p:spPr bwMode="auto">
          <a:xfrm>
            <a:off x="4301393" y="3812305"/>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76.3380</a:t>
            </a:r>
          </a:p>
        </p:txBody>
      </p:sp>
      <p:sp>
        <p:nvSpPr>
          <p:cNvPr id="131086" name="Text Box 14"/>
          <p:cNvSpPr txBox="1">
            <a:spLocks noChangeArrowheads="1"/>
          </p:cNvSpPr>
          <p:nvPr/>
        </p:nvSpPr>
        <p:spPr bwMode="auto">
          <a:xfrm>
            <a:off x="4301393" y="4084589"/>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74.4483</a:t>
            </a:r>
          </a:p>
        </p:txBody>
      </p:sp>
      <p:sp>
        <p:nvSpPr>
          <p:cNvPr id="131087" name="Text Box 15"/>
          <p:cNvSpPr txBox="1">
            <a:spLocks noChangeArrowheads="1"/>
          </p:cNvSpPr>
          <p:nvPr/>
        </p:nvSpPr>
        <p:spPr bwMode="auto">
          <a:xfrm>
            <a:off x="4301393" y="4356874"/>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72.5587</a:t>
            </a:r>
          </a:p>
        </p:txBody>
      </p:sp>
      <p:sp>
        <p:nvSpPr>
          <p:cNvPr id="131088" name="Text Box 16"/>
          <p:cNvSpPr txBox="1">
            <a:spLocks noChangeArrowheads="1"/>
          </p:cNvSpPr>
          <p:nvPr/>
        </p:nvSpPr>
        <p:spPr bwMode="auto">
          <a:xfrm>
            <a:off x="4301393" y="4629158"/>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70.6690</a:t>
            </a:r>
          </a:p>
        </p:txBody>
      </p:sp>
      <p:sp>
        <p:nvSpPr>
          <p:cNvPr id="131089" name="Text Box 17"/>
          <p:cNvSpPr txBox="1">
            <a:spLocks noChangeArrowheads="1"/>
          </p:cNvSpPr>
          <p:nvPr/>
        </p:nvSpPr>
        <p:spPr bwMode="auto">
          <a:xfrm>
            <a:off x="4301393" y="4901442"/>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68.7793</a:t>
            </a:r>
          </a:p>
        </p:txBody>
      </p:sp>
      <p:sp>
        <p:nvSpPr>
          <p:cNvPr id="131090" name="Text Box 18"/>
          <p:cNvSpPr txBox="1">
            <a:spLocks noChangeArrowheads="1"/>
          </p:cNvSpPr>
          <p:nvPr/>
        </p:nvSpPr>
        <p:spPr bwMode="auto">
          <a:xfrm>
            <a:off x="4301393" y="5172430"/>
            <a:ext cx="841489" cy="307777"/>
          </a:xfrm>
          <a:prstGeom prst="rect">
            <a:avLst/>
          </a:prstGeom>
          <a:noFill/>
          <a:ln w="9525">
            <a:noFill/>
            <a:miter lim="800000"/>
            <a:headEnd/>
            <a:tailEnd/>
          </a:ln>
          <a:effectLst/>
        </p:spPr>
        <p:txBody>
          <a:bodyPr wrap="square">
            <a:prstTxWarp prst="textNoShape">
              <a:avLst/>
            </a:prstTxWarp>
            <a:spAutoFit/>
          </a:bodyPr>
          <a:lstStyle/>
          <a:p>
            <a:r>
              <a:rPr lang="en-GB" sz="1400">
                <a:solidFill>
                  <a:srgbClr val="000000"/>
                </a:solidFill>
                <a:latin typeface="AvantGarde Md BT" pitchFamily="34" charset="0"/>
              </a:rPr>
              <a:t>66.8897</a:t>
            </a:r>
          </a:p>
        </p:txBody>
      </p:sp>
      <p:sp>
        <p:nvSpPr>
          <p:cNvPr id="131091" name="Text Box 19"/>
          <p:cNvSpPr txBox="1">
            <a:spLocks noChangeArrowheads="1"/>
          </p:cNvSpPr>
          <p:nvPr/>
        </p:nvSpPr>
        <p:spPr bwMode="auto">
          <a:xfrm>
            <a:off x="4374002" y="2659634"/>
            <a:ext cx="653483" cy="307777"/>
          </a:xfrm>
          <a:prstGeom prst="rect">
            <a:avLst/>
          </a:prstGeom>
          <a:noFill/>
          <a:ln w="9525">
            <a:noFill/>
            <a:miter lim="800000"/>
            <a:headEnd/>
            <a:tailEnd/>
          </a:ln>
          <a:effectLst/>
        </p:spPr>
        <p:txBody>
          <a:bodyPr wrap="square">
            <a:prstTxWarp prst="textNoShape">
              <a:avLst/>
            </a:prstTxWarp>
            <a:spAutoFit/>
          </a:bodyPr>
          <a:lstStyle/>
          <a:p>
            <a:r>
              <a:rPr lang="en-GB" sz="1400" dirty="0">
                <a:solidFill>
                  <a:srgbClr val="000000"/>
                </a:solidFill>
                <a:latin typeface="AvantGarde Md BT" pitchFamily="34" charset="0"/>
              </a:rPr>
              <a:t>deg C</a:t>
            </a:r>
          </a:p>
        </p:txBody>
      </p:sp>
      <p:grpSp>
        <p:nvGrpSpPr>
          <p:cNvPr id="20" name="Group 19"/>
          <p:cNvGrpSpPr/>
          <p:nvPr/>
        </p:nvGrpSpPr>
        <p:grpSpPr>
          <a:xfrm>
            <a:off x="113292" y="6390980"/>
            <a:ext cx="2826429" cy="381543"/>
            <a:chOff x="113292" y="6390980"/>
            <a:chExt cx="2826429" cy="381543"/>
          </a:xfrm>
        </p:grpSpPr>
        <p:pic>
          <p:nvPicPr>
            <p:cNvPr id="21" name="Picture 2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22" name="TextBox 21"/>
            <p:cNvSpPr txBox="1"/>
            <p:nvPr/>
          </p:nvSpPr>
          <p:spPr>
            <a:xfrm>
              <a:off x="709924" y="6390980"/>
              <a:ext cx="2229797" cy="338554"/>
            </a:xfrm>
            <a:prstGeom prst="rect">
              <a:avLst/>
            </a:prstGeom>
            <a:noFill/>
          </p:spPr>
          <p:txBody>
            <a:bodyPr wrap="none" rtlCol="0">
              <a:spAutoFit/>
            </a:bodyPr>
            <a:lstStyle/>
            <a:p>
              <a:r>
                <a:rPr lang="en-US" sz="1600" dirty="0" smtClean="0">
                  <a:latin typeface="Comic Sans MS"/>
                  <a:cs typeface="Comic Sans MS"/>
                </a:rPr>
                <a:t>C. </a:t>
              </a:r>
              <a:r>
                <a:rPr lang="en-US" sz="1600" dirty="0" err="1" smtClean="0">
                  <a:latin typeface="Comic Sans MS"/>
                  <a:cs typeface="Comic Sans MS"/>
                </a:rPr>
                <a:t>Visweswariah</a:t>
              </a:r>
              <a:r>
                <a:rPr lang="en-US" sz="1600" dirty="0" smtClean="0">
                  <a:latin typeface="Comic Sans MS"/>
                  <a:cs typeface="Comic Sans MS"/>
                </a:rPr>
                <a:t>, IBM</a:t>
              </a:r>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objectives</a:t>
            </a:r>
            <a:endParaRPr lang="en-US" dirty="0"/>
          </a:p>
        </p:txBody>
      </p:sp>
      <p:grpSp>
        <p:nvGrpSpPr>
          <p:cNvPr id="5" name="Group 17"/>
          <p:cNvGrpSpPr>
            <a:grpSpLocks/>
          </p:cNvGrpSpPr>
          <p:nvPr/>
        </p:nvGrpSpPr>
        <p:grpSpPr bwMode="auto">
          <a:xfrm>
            <a:off x="2197612" y="2547065"/>
            <a:ext cx="1894441" cy="2259554"/>
            <a:chOff x="476" y="754"/>
            <a:chExt cx="1588" cy="1860"/>
          </a:xfrm>
        </p:grpSpPr>
        <p:sp>
          <p:nvSpPr>
            <p:cNvPr id="6" name="Rectangle 6"/>
            <p:cNvSpPr>
              <a:spLocks noChangeArrowheads="1"/>
            </p:cNvSpPr>
            <p:nvPr/>
          </p:nvSpPr>
          <p:spPr bwMode="auto">
            <a:xfrm>
              <a:off x="476" y="754"/>
              <a:ext cx="1588" cy="1860"/>
            </a:xfrm>
            <a:prstGeom prst="rect">
              <a:avLst/>
            </a:prstGeom>
            <a:solidFill>
              <a:srgbClr val="FFFFFF"/>
            </a:solidFill>
            <a:ln w="19050">
              <a:solidFill>
                <a:schemeClr val="tx1"/>
              </a:solidFill>
              <a:miter lim="800000"/>
              <a:headEnd/>
              <a:tailEnd/>
            </a:ln>
            <a:effectLst/>
          </p:spPr>
          <p:txBody>
            <a:bodyPr wrap="none" anchor="ctr">
              <a:prstTxWarp prst="textNoShape">
                <a:avLst/>
              </a:prstTxWarp>
            </a:bodyPr>
            <a:lstStyle/>
            <a:p>
              <a:pPr marL="182563" indent="-182563"/>
              <a:endParaRPr lang="en-US" dirty="0" smtClean="0"/>
            </a:p>
            <a:p>
              <a:pPr marL="182563" indent="-182563">
                <a:buFontTx/>
                <a:buChar char="•"/>
              </a:pPr>
              <a:r>
                <a:rPr lang="en-US" dirty="0" smtClean="0"/>
                <a:t>TTL</a:t>
              </a:r>
            </a:p>
            <a:p>
              <a:pPr marL="182563" indent="-182563">
                <a:buFontTx/>
                <a:buChar char="•"/>
              </a:pPr>
              <a:r>
                <a:rPr lang="en-US" dirty="0" smtClean="0"/>
                <a:t>ECL</a:t>
              </a:r>
            </a:p>
            <a:p>
              <a:pPr marL="182563" indent="-182563">
                <a:buFontTx/>
                <a:buChar char="•"/>
              </a:pPr>
              <a:r>
                <a:rPr lang="en-US" dirty="0" smtClean="0"/>
                <a:t>CMOS</a:t>
              </a:r>
            </a:p>
            <a:p>
              <a:pPr marL="182563" indent="-182563">
                <a:buFontTx/>
                <a:buChar char="•"/>
              </a:pPr>
              <a:r>
                <a:rPr lang="en-US" dirty="0" smtClean="0"/>
                <a:t>NMOS</a:t>
              </a:r>
            </a:p>
            <a:p>
              <a:pPr marL="182563" indent="-182563">
                <a:buFontTx/>
                <a:buChar char="•"/>
              </a:pPr>
              <a:r>
                <a:rPr lang="en-US" noProof="1" smtClean="0"/>
                <a:t>BiCMOS</a:t>
              </a:r>
            </a:p>
            <a:p>
              <a:pPr marL="182563" indent="-182563">
                <a:buFontTx/>
                <a:buChar char="•"/>
              </a:pPr>
              <a:r>
                <a:rPr lang="en-US" dirty="0" smtClean="0"/>
                <a:t>others</a:t>
              </a:r>
              <a:endParaRPr lang="en-US" dirty="0"/>
            </a:p>
          </p:txBody>
        </p:sp>
        <p:sp>
          <p:nvSpPr>
            <p:cNvPr id="7" name="Rectangle 8"/>
            <p:cNvSpPr>
              <a:spLocks noChangeArrowheads="1"/>
            </p:cNvSpPr>
            <p:nvPr/>
          </p:nvSpPr>
          <p:spPr bwMode="auto">
            <a:xfrm>
              <a:off x="521" y="799"/>
              <a:ext cx="1497" cy="272"/>
            </a:xfrm>
            <a:prstGeom prst="rect">
              <a:avLst/>
            </a:prstGeom>
            <a:solidFill>
              <a:srgbClr val="404040"/>
            </a:solidFill>
            <a:ln w="9525">
              <a:noFill/>
              <a:miter lim="800000"/>
              <a:headEnd/>
              <a:tailEnd/>
            </a:ln>
            <a:effectLst/>
          </p:spPr>
          <p:txBody>
            <a:bodyPr wrap="none" anchor="ctr">
              <a:prstTxWarp prst="textNoShape">
                <a:avLst/>
              </a:prstTxWarp>
            </a:bodyPr>
            <a:lstStyle/>
            <a:p>
              <a:r>
                <a:rPr lang="en-US" smtClean="0">
                  <a:solidFill>
                    <a:srgbClr val="FFFFFF"/>
                  </a:solidFill>
                </a:rPr>
                <a:t>Technology</a:t>
              </a:r>
              <a:endParaRPr lang="en-US" dirty="0">
                <a:solidFill>
                  <a:srgbClr val="FFFFFF"/>
                </a:solidFill>
              </a:endParaRPr>
            </a:p>
          </p:txBody>
        </p:sp>
      </p:grpSp>
      <p:grpSp>
        <p:nvGrpSpPr>
          <p:cNvPr id="8" name="Group 19"/>
          <p:cNvGrpSpPr>
            <a:grpSpLocks/>
          </p:cNvGrpSpPr>
          <p:nvPr/>
        </p:nvGrpSpPr>
        <p:grpSpPr bwMode="auto">
          <a:xfrm>
            <a:off x="1574769" y="4710085"/>
            <a:ext cx="2254803" cy="1498362"/>
            <a:chOff x="249" y="2704"/>
            <a:chExt cx="2268" cy="1406"/>
          </a:xfrm>
        </p:grpSpPr>
        <p:sp>
          <p:nvSpPr>
            <p:cNvPr id="9" name="Rectangle 5"/>
            <p:cNvSpPr>
              <a:spLocks noChangeArrowheads="1"/>
            </p:cNvSpPr>
            <p:nvPr/>
          </p:nvSpPr>
          <p:spPr bwMode="auto">
            <a:xfrm>
              <a:off x="249" y="2704"/>
              <a:ext cx="2268" cy="1406"/>
            </a:xfrm>
            <a:prstGeom prst="rect">
              <a:avLst/>
            </a:prstGeom>
            <a:solidFill>
              <a:srgbClr val="FFFFFF"/>
            </a:solidFill>
            <a:ln w="19050">
              <a:solidFill>
                <a:schemeClr val="tx1"/>
              </a:solidFill>
              <a:miter lim="800000"/>
              <a:headEnd/>
              <a:tailEnd/>
            </a:ln>
            <a:effectLst/>
          </p:spPr>
          <p:txBody>
            <a:bodyPr wrap="none" anchor="ctr">
              <a:prstTxWarp prst="textNoShape">
                <a:avLst/>
              </a:prstTxWarp>
            </a:bodyPr>
            <a:lstStyle/>
            <a:p>
              <a:pPr marL="182563" indent="-182563"/>
              <a:endParaRPr lang="en-US" dirty="0" smtClean="0"/>
            </a:p>
            <a:p>
              <a:pPr marL="182563" indent="-182563">
                <a:buFontTx/>
                <a:buChar char="•"/>
              </a:pPr>
              <a:r>
                <a:rPr lang="en-US" dirty="0" smtClean="0"/>
                <a:t>random logic</a:t>
              </a:r>
            </a:p>
            <a:p>
              <a:pPr marL="182563" indent="-182563">
                <a:buFontTx/>
                <a:buChar char="•"/>
              </a:pPr>
              <a:r>
                <a:rPr lang="en-US" dirty="0" smtClean="0"/>
                <a:t>memory</a:t>
              </a:r>
            </a:p>
            <a:p>
              <a:pPr marL="182563" indent="-182563">
                <a:buFontTx/>
                <a:buChar char="•"/>
              </a:pPr>
              <a:r>
                <a:rPr lang="en-US" dirty="0" smtClean="0"/>
                <a:t>gate array</a:t>
              </a:r>
            </a:p>
            <a:p>
              <a:pPr marL="182563" indent="-182563">
                <a:buFontTx/>
                <a:buChar char="•"/>
              </a:pPr>
              <a:r>
                <a:rPr lang="en-US" dirty="0" smtClean="0"/>
                <a:t>others</a:t>
              </a:r>
              <a:endParaRPr lang="en-US" dirty="0"/>
            </a:p>
          </p:txBody>
        </p:sp>
        <p:sp>
          <p:nvSpPr>
            <p:cNvPr id="10" name="Rectangle 12"/>
            <p:cNvSpPr>
              <a:spLocks noChangeArrowheads="1"/>
            </p:cNvSpPr>
            <p:nvPr/>
          </p:nvSpPr>
          <p:spPr bwMode="auto">
            <a:xfrm>
              <a:off x="313" y="2769"/>
              <a:ext cx="2135" cy="272"/>
            </a:xfrm>
            <a:prstGeom prst="rect">
              <a:avLst/>
            </a:prstGeom>
            <a:solidFill>
              <a:srgbClr val="404040"/>
            </a:solidFill>
            <a:ln w="9525">
              <a:noFill/>
              <a:miter lim="800000"/>
              <a:headEnd/>
              <a:tailEnd/>
            </a:ln>
            <a:effectLst/>
          </p:spPr>
          <p:txBody>
            <a:bodyPr wrap="none" anchor="ctr">
              <a:prstTxWarp prst="textNoShape">
                <a:avLst/>
              </a:prstTxWarp>
            </a:bodyPr>
            <a:lstStyle/>
            <a:p>
              <a:r>
                <a:rPr lang="en-US" smtClean="0">
                  <a:solidFill>
                    <a:srgbClr val="FFFFFF"/>
                  </a:solidFill>
                </a:rPr>
                <a:t>Type of device</a:t>
              </a:r>
              <a:endParaRPr lang="en-US" dirty="0">
                <a:solidFill>
                  <a:srgbClr val="FFFFFF"/>
                </a:solidFill>
              </a:endParaRPr>
            </a:p>
          </p:txBody>
        </p:sp>
      </p:grpSp>
      <p:grpSp>
        <p:nvGrpSpPr>
          <p:cNvPr id="14" name="Group 14"/>
          <p:cNvGrpSpPr>
            <a:grpSpLocks/>
          </p:cNvGrpSpPr>
          <p:nvPr/>
        </p:nvGrpSpPr>
        <p:grpSpPr bwMode="auto">
          <a:xfrm>
            <a:off x="3465729" y="3304405"/>
            <a:ext cx="2757488" cy="2149657"/>
            <a:chOff x="3470" y="890"/>
            <a:chExt cx="1814" cy="1588"/>
          </a:xfrm>
        </p:grpSpPr>
        <p:sp>
          <p:nvSpPr>
            <p:cNvPr id="15" name="Rectangle 7"/>
            <p:cNvSpPr>
              <a:spLocks noChangeArrowheads="1"/>
            </p:cNvSpPr>
            <p:nvPr/>
          </p:nvSpPr>
          <p:spPr bwMode="auto">
            <a:xfrm>
              <a:off x="3470" y="890"/>
              <a:ext cx="1814" cy="1588"/>
            </a:xfrm>
            <a:prstGeom prst="rect">
              <a:avLst/>
            </a:prstGeom>
            <a:solidFill>
              <a:srgbClr val="FFFFFF"/>
            </a:solidFill>
            <a:ln w="19050">
              <a:solidFill>
                <a:schemeClr val="tx1"/>
              </a:solidFill>
              <a:miter lim="800000"/>
              <a:headEnd/>
              <a:tailEnd/>
            </a:ln>
            <a:effectLst/>
          </p:spPr>
          <p:txBody>
            <a:bodyPr wrap="none" anchor="ctr">
              <a:prstTxWarp prst="textNoShape">
                <a:avLst/>
              </a:prstTxWarp>
            </a:bodyPr>
            <a:lstStyle/>
            <a:p>
              <a:pPr marL="182563" indent="-182563"/>
              <a:endParaRPr lang="en-US" dirty="0" smtClean="0"/>
            </a:p>
            <a:p>
              <a:pPr marL="182563" indent="-182563">
                <a:buFontTx/>
                <a:buChar char="•"/>
              </a:pPr>
              <a:r>
                <a:rPr lang="en-US" dirty="0" smtClean="0"/>
                <a:t>wafer</a:t>
              </a:r>
            </a:p>
            <a:p>
              <a:pPr marL="182563" indent="-182563">
                <a:buFontTx/>
                <a:buChar char="•"/>
              </a:pPr>
              <a:r>
                <a:rPr lang="en-US" dirty="0" smtClean="0"/>
                <a:t>test sites</a:t>
              </a:r>
            </a:p>
            <a:p>
              <a:pPr marL="182563" indent="-182563">
                <a:buFontTx/>
                <a:buChar char="•"/>
              </a:pPr>
              <a:r>
                <a:rPr lang="en-US" dirty="0" smtClean="0"/>
                <a:t>chip carrier</a:t>
              </a:r>
            </a:p>
            <a:p>
              <a:pPr marL="182563" indent="-182563">
                <a:buFontTx/>
                <a:buChar char="•"/>
              </a:pPr>
              <a:r>
                <a:rPr lang="en-US" dirty="0" smtClean="0"/>
                <a:t>package</a:t>
              </a:r>
            </a:p>
            <a:p>
              <a:pPr marL="182563" indent="-182563">
                <a:buFontTx/>
                <a:buChar char="•"/>
              </a:pPr>
              <a:r>
                <a:rPr lang="en-US" dirty="0" smtClean="0"/>
                <a:t>board</a:t>
              </a:r>
            </a:p>
            <a:p>
              <a:pPr marL="182563" indent="-182563">
                <a:buFontTx/>
                <a:buChar char="•"/>
              </a:pPr>
              <a:r>
                <a:rPr lang="en-US" dirty="0" smtClean="0"/>
                <a:t>system</a:t>
              </a:r>
              <a:endParaRPr lang="en-US" dirty="0"/>
            </a:p>
          </p:txBody>
        </p:sp>
        <p:sp>
          <p:nvSpPr>
            <p:cNvPr id="16" name="Rectangle 9"/>
            <p:cNvSpPr>
              <a:spLocks noChangeArrowheads="1"/>
            </p:cNvSpPr>
            <p:nvPr/>
          </p:nvSpPr>
          <p:spPr bwMode="auto">
            <a:xfrm>
              <a:off x="3542" y="935"/>
              <a:ext cx="1665" cy="272"/>
            </a:xfrm>
            <a:prstGeom prst="rect">
              <a:avLst/>
            </a:prstGeom>
            <a:solidFill>
              <a:srgbClr val="404040"/>
            </a:solidFill>
            <a:ln w="9525">
              <a:noFill/>
              <a:miter lim="800000"/>
              <a:headEnd/>
              <a:tailEnd/>
            </a:ln>
            <a:effectLst/>
          </p:spPr>
          <p:txBody>
            <a:bodyPr wrap="none" anchor="ctr">
              <a:prstTxWarp prst="textNoShape">
                <a:avLst/>
              </a:prstTxWarp>
            </a:bodyPr>
            <a:lstStyle/>
            <a:p>
              <a:r>
                <a:rPr lang="en-US" dirty="0" smtClean="0">
                  <a:solidFill>
                    <a:srgbClr val="FFFFFF"/>
                  </a:solidFill>
                </a:rPr>
                <a:t>Manufacturing level</a:t>
              </a:r>
              <a:endParaRPr lang="en-US" dirty="0">
                <a:solidFill>
                  <a:srgbClr val="FFFFFF"/>
                </a:solidFill>
              </a:endParaRPr>
            </a:p>
          </p:txBody>
        </p:sp>
      </p:grpSp>
      <p:grpSp>
        <p:nvGrpSpPr>
          <p:cNvPr id="17" name="Group 22"/>
          <p:cNvGrpSpPr>
            <a:grpSpLocks/>
          </p:cNvGrpSpPr>
          <p:nvPr/>
        </p:nvGrpSpPr>
        <p:grpSpPr bwMode="auto">
          <a:xfrm>
            <a:off x="5838304" y="2630855"/>
            <a:ext cx="2370190" cy="1588939"/>
            <a:chOff x="3515" y="2930"/>
            <a:chExt cx="1723" cy="1180"/>
          </a:xfrm>
        </p:grpSpPr>
        <p:sp>
          <p:nvSpPr>
            <p:cNvPr id="18" name="Rectangle 3"/>
            <p:cNvSpPr>
              <a:spLocks noChangeArrowheads="1"/>
            </p:cNvSpPr>
            <p:nvPr/>
          </p:nvSpPr>
          <p:spPr bwMode="auto">
            <a:xfrm>
              <a:off x="3515" y="2930"/>
              <a:ext cx="1723" cy="1180"/>
            </a:xfrm>
            <a:prstGeom prst="rect">
              <a:avLst/>
            </a:prstGeom>
            <a:solidFill>
              <a:srgbClr val="FFFFFF"/>
            </a:solidFill>
            <a:ln w="19050">
              <a:solidFill>
                <a:schemeClr val="tx1"/>
              </a:solidFill>
              <a:miter lim="800000"/>
              <a:headEnd/>
              <a:tailEnd/>
            </a:ln>
            <a:effectLst/>
          </p:spPr>
          <p:txBody>
            <a:bodyPr wrap="none" anchor="ctr">
              <a:prstTxWarp prst="textNoShape">
                <a:avLst/>
              </a:prstTxWarp>
            </a:bodyPr>
            <a:lstStyle/>
            <a:p>
              <a:pPr marL="182563" indent="-182563"/>
              <a:endParaRPr lang="en-US" smtClean="0"/>
            </a:p>
            <a:p>
              <a:pPr marL="182563" indent="-182563">
                <a:buFontTx/>
                <a:buChar char="•"/>
              </a:pPr>
              <a:r>
                <a:rPr lang="en-US" smtClean="0"/>
                <a:t>functional</a:t>
              </a:r>
            </a:p>
            <a:p>
              <a:pPr marL="182563" indent="-182563">
                <a:buFontTx/>
                <a:buChar char="•"/>
              </a:pPr>
              <a:r>
                <a:rPr lang="en-US" smtClean="0"/>
                <a:t>structural</a:t>
              </a:r>
            </a:p>
            <a:p>
              <a:pPr marL="182563" indent="-182563">
                <a:buFontTx/>
                <a:buChar char="•"/>
              </a:pPr>
              <a:r>
                <a:rPr lang="en-US" smtClean="0"/>
                <a:t>DC parametric</a:t>
              </a:r>
            </a:p>
            <a:p>
              <a:pPr marL="182563" indent="-182563">
                <a:buFontTx/>
                <a:buChar char="•"/>
              </a:pPr>
              <a:r>
                <a:rPr lang="en-US" smtClean="0"/>
                <a:t>AC parametric</a:t>
              </a:r>
              <a:endParaRPr lang="en-US" dirty="0"/>
            </a:p>
          </p:txBody>
        </p:sp>
        <p:sp>
          <p:nvSpPr>
            <p:cNvPr id="19" name="Rectangle 11"/>
            <p:cNvSpPr>
              <a:spLocks noChangeArrowheads="1"/>
            </p:cNvSpPr>
            <p:nvPr/>
          </p:nvSpPr>
          <p:spPr bwMode="auto">
            <a:xfrm>
              <a:off x="3569" y="2977"/>
              <a:ext cx="1622" cy="249"/>
            </a:xfrm>
            <a:prstGeom prst="rect">
              <a:avLst/>
            </a:prstGeom>
            <a:solidFill>
              <a:srgbClr val="404040"/>
            </a:solidFill>
            <a:ln w="9525">
              <a:noFill/>
              <a:miter lim="800000"/>
              <a:headEnd/>
              <a:tailEnd/>
            </a:ln>
            <a:effectLst/>
          </p:spPr>
          <p:txBody>
            <a:bodyPr wrap="none" anchor="ctr">
              <a:prstTxWarp prst="textNoShape">
                <a:avLst/>
              </a:prstTxWarp>
            </a:bodyPr>
            <a:lstStyle/>
            <a:p>
              <a:r>
                <a:rPr lang="en-US" smtClean="0">
                  <a:solidFill>
                    <a:srgbClr val="FFFFFF"/>
                  </a:solidFill>
                </a:rPr>
                <a:t>Kinds of tests</a:t>
              </a:r>
              <a:endParaRPr lang="en-US" dirty="0">
                <a:solidFill>
                  <a:srgbClr val="FFFFFF"/>
                </a:solidFill>
              </a:endParaRPr>
            </a:p>
          </p:txBody>
        </p:sp>
      </p:grpSp>
      <p:sp>
        <p:nvSpPr>
          <p:cNvPr id="20" name="TextBox 19"/>
          <p:cNvSpPr txBox="1"/>
          <p:nvPr/>
        </p:nvSpPr>
        <p:spPr>
          <a:xfrm>
            <a:off x="915927" y="1529398"/>
            <a:ext cx="8114916" cy="707886"/>
          </a:xfrm>
          <a:prstGeom prst="rect">
            <a:avLst/>
          </a:prstGeom>
          <a:noFill/>
        </p:spPr>
        <p:txBody>
          <a:bodyPr wrap="square" rtlCol="0">
            <a:spAutoFit/>
          </a:bodyPr>
          <a:lstStyle/>
          <a:p>
            <a:r>
              <a:rPr lang="en-US" sz="2000" dirty="0" smtClean="0"/>
              <a:t>Ensure that chip, board or system have been manufactured properly and will perform all their design functions as defined in specifications</a:t>
            </a:r>
            <a:endParaRPr lang="en-US" sz="2000" dirty="0"/>
          </a:p>
        </p:txBody>
      </p:sp>
      <p:grpSp>
        <p:nvGrpSpPr>
          <p:cNvPr id="11" name="Group 21"/>
          <p:cNvGrpSpPr>
            <a:grpSpLocks/>
          </p:cNvGrpSpPr>
          <p:nvPr/>
        </p:nvGrpSpPr>
        <p:grpSpPr bwMode="auto">
          <a:xfrm>
            <a:off x="4979905" y="4420218"/>
            <a:ext cx="2779712" cy="1847889"/>
            <a:chOff x="1791" y="1616"/>
            <a:chExt cx="1950" cy="1587"/>
          </a:xfrm>
        </p:grpSpPr>
        <p:sp>
          <p:nvSpPr>
            <p:cNvPr id="12" name="Rectangle 4"/>
            <p:cNvSpPr>
              <a:spLocks noChangeArrowheads="1"/>
            </p:cNvSpPr>
            <p:nvPr/>
          </p:nvSpPr>
          <p:spPr bwMode="auto">
            <a:xfrm>
              <a:off x="1791" y="1616"/>
              <a:ext cx="1950" cy="1587"/>
            </a:xfrm>
            <a:prstGeom prst="rect">
              <a:avLst/>
            </a:prstGeom>
            <a:solidFill>
              <a:srgbClr val="FFFFFF"/>
            </a:solidFill>
            <a:ln w="19050">
              <a:solidFill>
                <a:schemeClr val="tx1"/>
              </a:solidFill>
              <a:miter lim="800000"/>
              <a:headEnd/>
              <a:tailEnd/>
            </a:ln>
            <a:effectLst/>
          </p:spPr>
          <p:txBody>
            <a:bodyPr wrap="none" anchor="ctr">
              <a:prstTxWarp prst="textNoShape">
                <a:avLst/>
              </a:prstTxWarp>
            </a:bodyPr>
            <a:lstStyle/>
            <a:p>
              <a:pPr marL="182563" indent="-182563"/>
              <a:endParaRPr lang="en-US" dirty="0" smtClean="0"/>
            </a:p>
            <a:p>
              <a:pPr marL="182563" indent="-182563">
                <a:buFontTx/>
                <a:buChar char="•"/>
              </a:pPr>
              <a:r>
                <a:rPr lang="en-US" dirty="0" smtClean="0"/>
                <a:t>characterization</a:t>
              </a:r>
            </a:p>
            <a:p>
              <a:pPr marL="182563" indent="-182563">
                <a:buFontTx/>
                <a:buChar char="•"/>
              </a:pPr>
              <a:r>
                <a:rPr lang="en-US" dirty="0" smtClean="0"/>
                <a:t>production</a:t>
              </a:r>
            </a:p>
            <a:p>
              <a:pPr marL="182563" indent="-182563">
                <a:buFontTx/>
                <a:buChar char="•"/>
              </a:pPr>
              <a:r>
                <a:rPr lang="en-US" dirty="0" smtClean="0"/>
                <a:t>burn-in</a:t>
              </a:r>
            </a:p>
            <a:p>
              <a:pPr marL="182563" indent="-182563">
                <a:buFontTx/>
                <a:buChar char="•"/>
              </a:pPr>
              <a:r>
                <a:rPr lang="en-US" dirty="0" smtClean="0"/>
                <a:t>incoming inspection</a:t>
              </a:r>
            </a:p>
            <a:p>
              <a:pPr marL="182563" indent="-182563">
                <a:buFontTx/>
                <a:buChar char="•"/>
              </a:pPr>
              <a:r>
                <a:rPr lang="en-US" dirty="0" smtClean="0"/>
                <a:t>prevention</a:t>
              </a:r>
              <a:endParaRPr lang="en-US" dirty="0"/>
            </a:p>
          </p:txBody>
        </p:sp>
        <p:sp>
          <p:nvSpPr>
            <p:cNvPr id="13" name="Rectangle 10"/>
            <p:cNvSpPr>
              <a:spLocks noChangeArrowheads="1"/>
            </p:cNvSpPr>
            <p:nvPr/>
          </p:nvSpPr>
          <p:spPr bwMode="auto">
            <a:xfrm>
              <a:off x="1836" y="1670"/>
              <a:ext cx="1842" cy="285"/>
            </a:xfrm>
            <a:prstGeom prst="rect">
              <a:avLst/>
            </a:prstGeom>
            <a:solidFill>
              <a:srgbClr val="404040"/>
            </a:solidFill>
            <a:ln w="9525">
              <a:noFill/>
              <a:miter lim="800000"/>
              <a:headEnd/>
              <a:tailEnd/>
            </a:ln>
            <a:effectLst/>
          </p:spPr>
          <p:txBody>
            <a:bodyPr wrap="none" anchor="ctr">
              <a:prstTxWarp prst="textNoShape">
                <a:avLst/>
              </a:prstTxWarp>
            </a:bodyPr>
            <a:lstStyle/>
            <a:p>
              <a:r>
                <a:rPr lang="en-US" smtClean="0">
                  <a:solidFill>
                    <a:schemeClr val="bg1"/>
                  </a:solidFill>
                </a:rPr>
                <a:t>Purpose</a:t>
              </a:r>
              <a:endParaRPr lang="en-US" dirty="0">
                <a:solidFill>
                  <a:schemeClr val="bg1"/>
                </a:solidFill>
              </a:endParaRPr>
            </a:p>
          </p:txBody>
        </p:sp>
      </p:gr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critical problem</a:t>
            </a:r>
            <a:endParaRPr lang="en-US" dirty="0"/>
          </a:p>
        </p:txBody>
      </p:sp>
      <p:grpSp>
        <p:nvGrpSpPr>
          <p:cNvPr id="15" name="Group 14"/>
          <p:cNvGrpSpPr/>
          <p:nvPr/>
        </p:nvGrpSpPr>
        <p:grpSpPr>
          <a:xfrm>
            <a:off x="1527708" y="1645378"/>
            <a:ext cx="6492034" cy="4440427"/>
            <a:chOff x="1042988" y="1406525"/>
            <a:chExt cx="7273925" cy="4975225"/>
          </a:xfrm>
        </p:grpSpPr>
        <p:sp>
          <p:nvSpPr>
            <p:cNvPr id="5" name="Rectangle 5"/>
            <p:cNvSpPr>
              <a:spLocks noChangeArrowheads="1"/>
            </p:cNvSpPr>
            <p:nvPr/>
          </p:nvSpPr>
          <p:spPr bwMode="auto">
            <a:xfrm>
              <a:off x="1042988" y="5949950"/>
              <a:ext cx="7273925" cy="431800"/>
            </a:xfrm>
            <a:prstGeom prst="rect">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chemeClr val="bg1"/>
                  </a:solidFill>
                  <a:latin typeface="Arial"/>
                </a:rPr>
                <a:t>Test</a:t>
              </a:r>
              <a:endParaRPr lang="en-US" sz="1600" kern="0">
                <a:solidFill>
                  <a:schemeClr val="bg1"/>
                </a:solidFill>
                <a:latin typeface="Arial"/>
              </a:endParaRPr>
            </a:p>
          </p:txBody>
        </p:sp>
        <p:sp>
          <p:nvSpPr>
            <p:cNvPr id="6" name="Rectangle 8"/>
            <p:cNvSpPr>
              <a:spLocks noChangeArrowheads="1"/>
            </p:cNvSpPr>
            <p:nvPr/>
          </p:nvSpPr>
          <p:spPr bwMode="auto">
            <a:xfrm>
              <a:off x="1042988" y="5445125"/>
              <a:ext cx="6337300"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CAD tools</a:t>
              </a:r>
              <a:endParaRPr lang="en-US" sz="1600" kern="0">
                <a:solidFill>
                  <a:srgbClr val="000000"/>
                </a:solidFill>
                <a:latin typeface="Arial"/>
              </a:endParaRPr>
            </a:p>
          </p:txBody>
        </p:sp>
        <p:sp>
          <p:nvSpPr>
            <p:cNvPr id="7" name="Rectangle 9"/>
            <p:cNvSpPr>
              <a:spLocks noChangeArrowheads="1"/>
            </p:cNvSpPr>
            <p:nvPr/>
          </p:nvSpPr>
          <p:spPr bwMode="auto">
            <a:xfrm>
              <a:off x="1042988" y="4940300"/>
              <a:ext cx="5473700"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Time</a:t>
              </a:r>
              <a:endParaRPr lang="en-US" sz="1600" kern="0">
                <a:solidFill>
                  <a:srgbClr val="000000"/>
                </a:solidFill>
                <a:latin typeface="Arial"/>
              </a:endParaRPr>
            </a:p>
          </p:txBody>
        </p:sp>
        <p:sp>
          <p:nvSpPr>
            <p:cNvPr id="8" name="Rectangle 10"/>
            <p:cNvSpPr>
              <a:spLocks noChangeArrowheads="1"/>
            </p:cNvSpPr>
            <p:nvPr/>
          </p:nvSpPr>
          <p:spPr bwMode="auto">
            <a:xfrm>
              <a:off x="1042988" y="4435475"/>
              <a:ext cx="5400675"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Simulation</a:t>
              </a:r>
              <a:endParaRPr lang="en-US" sz="1600" kern="0">
                <a:solidFill>
                  <a:srgbClr val="000000"/>
                </a:solidFill>
                <a:latin typeface="Arial"/>
              </a:endParaRPr>
            </a:p>
          </p:txBody>
        </p:sp>
        <p:sp>
          <p:nvSpPr>
            <p:cNvPr id="9" name="Rectangle 11"/>
            <p:cNvSpPr>
              <a:spLocks noChangeArrowheads="1"/>
            </p:cNvSpPr>
            <p:nvPr/>
          </p:nvSpPr>
          <p:spPr bwMode="auto">
            <a:xfrm>
              <a:off x="1042988" y="3930650"/>
              <a:ext cx="4105275"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dirty="0" smtClean="0">
                  <a:solidFill>
                    <a:srgbClr val="000000"/>
                  </a:solidFill>
                  <a:latin typeface="Arial"/>
                </a:rPr>
                <a:t>Performance</a:t>
              </a:r>
              <a:endParaRPr lang="en-US" sz="1600" kern="0" dirty="0">
                <a:solidFill>
                  <a:srgbClr val="000000"/>
                </a:solidFill>
                <a:latin typeface="Arial"/>
              </a:endParaRPr>
            </a:p>
          </p:txBody>
        </p:sp>
        <p:sp>
          <p:nvSpPr>
            <p:cNvPr id="10" name="Rectangle 12"/>
            <p:cNvSpPr>
              <a:spLocks noChangeArrowheads="1"/>
            </p:cNvSpPr>
            <p:nvPr/>
          </p:nvSpPr>
          <p:spPr bwMode="auto">
            <a:xfrm>
              <a:off x="1042988" y="3425825"/>
              <a:ext cx="3744912"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Price</a:t>
              </a:r>
              <a:endParaRPr lang="en-US" sz="1600" kern="0">
                <a:solidFill>
                  <a:srgbClr val="000000"/>
                </a:solidFill>
                <a:latin typeface="Arial"/>
              </a:endParaRPr>
            </a:p>
          </p:txBody>
        </p:sp>
        <p:sp>
          <p:nvSpPr>
            <p:cNvPr id="11" name="Rectangle 13"/>
            <p:cNvSpPr>
              <a:spLocks noChangeArrowheads="1"/>
            </p:cNvSpPr>
            <p:nvPr/>
          </p:nvSpPr>
          <p:spPr bwMode="auto">
            <a:xfrm>
              <a:off x="1042988" y="2921000"/>
              <a:ext cx="3168650"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System level</a:t>
              </a:r>
              <a:endParaRPr lang="en-US" sz="1600" kern="0">
                <a:solidFill>
                  <a:srgbClr val="000000"/>
                </a:solidFill>
                <a:latin typeface="Arial"/>
              </a:endParaRPr>
            </a:p>
          </p:txBody>
        </p:sp>
        <p:sp>
          <p:nvSpPr>
            <p:cNvPr id="12" name="Rectangle 14"/>
            <p:cNvSpPr>
              <a:spLocks noChangeArrowheads="1"/>
            </p:cNvSpPr>
            <p:nvPr/>
          </p:nvSpPr>
          <p:spPr bwMode="auto">
            <a:xfrm>
              <a:off x="1042988" y="2416175"/>
              <a:ext cx="2881312"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Analog</a:t>
              </a:r>
              <a:endParaRPr lang="en-US" sz="1600" kern="0">
                <a:solidFill>
                  <a:srgbClr val="000000"/>
                </a:solidFill>
                <a:latin typeface="Arial"/>
              </a:endParaRPr>
            </a:p>
          </p:txBody>
        </p:sp>
        <p:sp>
          <p:nvSpPr>
            <p:cNvPr id="13" name="Rectangle 15"/>
            <p:cNvSpPr>
              <a:spLocks noChangeArrowheads="1"/>
            </p:cNvSpPr>
            <p:nvPr/>
          </p:nvSpPr>
          <p:spPr bwMode="auto">
            <a:xfrm>
              <a:off x="1042988" y="1911350"/>
              <a:ext cx="2376487"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Standards</a:t>
              </a:r>
              <a:endParaRPr lang="en-US" sz="1600" kern="0">
                <a:solidFill>
                  <a:srgbClr val="000000"/>
                </a:solidFill>
                <a:latin typeface="Arial"/>
              </a:endParaRPr>
            </a:p>
          </p:txBody>
        </p:sp>
        <p:sp>
          <p:nvSpPr>
            <p:cNvPr id="14" name="Rectangle 16"/>
            <p:cNvSpPr>
              <a:spLocks noChangeArrowheads="1"/>
            </p:cNvSpPr>
            <p:nvPr/>
          </p:nvSpPr>
          <p:spPr bwMode="auto">
            <a:xfrm>
              <a:off x="1042988" y="1406525"/>
              <a:ext cx="1944687" cy="4318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r>
                <a:rPr lang="en-US" sz="1600" kern="0" smtClean="0">
                  <a:solidFill>
                    <a:srgbClr val="000000"/>
                  </a:solidFill>
                  <a:latin typeface="Arial"/>
                </a:rPr>
                <a:t>Support</a:t>
              </a:r>
              <a:endParaRPr lang="en-US" sz="1600" kern="0" dirty="0">
                <a:solidFill>
                  <a:srgbClr val="000000"/>
                </a:solidFill>
                <a:latin typeface="Arial"/>
              </a:endParaRPr>
            </a:p>
          </p:txBody>
        </p:sp>
      </p:grpSp>
      <p:sp>
        <p:nvSpPr>
          <p:cNvPr id="16" name="Text Box 7"/>
          <p:cNvSpPr txBox="1">
            <a:spLocks noChangeArrowheads="1"/>
          </p:cNvSpPr>
          <p:nvPr/>
        </p:nvSpPr>
        <p:spPr bwMode="auto">
          <a:xfrm>
            <a:off x="4697400" y="2289173"/>
            <a:ext cx="3751920" cy="1015663"/>
          </a:xfrm>
          <a:prstGeom prst="rect">
            <a:avLst/>
          </a:prstGeom>
          <a:noFill/>
          <a:ln w="9525">
            <a:noFill/>
            <a:miter lim="800000"/>
            <a:headEnd/>
            <a:tailEnd/>
          </a:ln>
          <a:effectLst/>
        </p:spPr>
        <p:txBody>
          <a:bodyPr wrap="square">
            <a:prstTxWarp prst="textNoShape">
              <a:avLst/>
            </a:prstTxWarp>
            <a:spAutoFit/>
          </a:bodyPr>
          <a:lstStyle/>
          <a:p>
            <a:pPr marL="263525" lvl="1" indent="-3175"/>
            <a:r>
              <a:rPr lang="en-US" sz="2000" dirty="0" smtClean="0"/>
              <a:t>1000 people surveyed at 200 OEM (original equipment manufactures) companies</a:t>
            </a:r>
            <a:endParaRPr lang="en-US" sz="2000" dirty="0" smtClean="0">
              <a:sym typeface="Symbol" pitchFamily="-112" charset="2"/>
            </a:endParaRPr>
          </a:p>
        </p:txBody>
      </p:sp>
      <p:grpSp>
        <p:nvGrpSpPr>
          <p:cNvPr id="17" name="Group 16"/>
          <p:cNvGrpSpPr/>
          <p:nvPr/>
        </p:nvGrpSpPr>
        <p:grpSpPr>
          <a:xfrm>
            <a:off x="113292" y="6390980"/>
            <a:ext cx="3999527" cy="381543"/>
            <a:chOff x="113292" y="6390980"/>
            <a:chExt cx="3999527" cy="381543"/>
          </a:xfrm>
        </p:grpSpPr>
        <p:pic>
          <p:nvPicPr>
            <p:cNvPr id="18" name="Picture 1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19" name="TextBox 18"/>
            <p:cNvSpPr txBox="1"/>
            <p:nvPr/>
          </p:nvSpPr>
          <p:spPr>
            <a:xfrm>
              <a:off x="709924" y="6390980"/>
              <a:ext cx="3402895" cy="338554"/>
            </a:xfrm>
            <a:prstGeom prst="rect">
              <a:avLst/>
            </a:prstGeom>
            <a:noFill/>
          </p:spPr>
          <p:txBody>
            <a:bodyPr wrap="none" rtlCol="0">
              <a:spAutoFit/>
            </a:bodyPr>
            <a:lstStyle/>
            <a:p>
              <a:r>
                <a:rPr lang="en-US" sz="1600" dirty="0" smtClean="0">
                  <a:latin typeface="Comic Sans MS"/>
                  <a:cs typeface="Comic Sans MS"/>
                </a:rPr>
                <a:t>ASIC Technology and News, 1990</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Bermuda triangle</a:t>
            </a:r>
            <a:endParaRPr lang="en-US" dirty="0"/>
          </a:p>
        </p:txBody>
      </p:sp>
      <p:sp>
        <p:nvSpPr>
          <p:cNvPr id="5" name="AutoShape 4"/>
          <p:cNvSpPr>
            <a:spLocks noChangeArrowheads="1"/>
          </p:cNvSpPr>
          <p:nvPr/>
        </p:nvSpPr>
        <p:spPr bwMode="auto">
          <a:xfrm>
            <a:off x="3995491" y="3209925"/>
            <a:ext cx="2159000" cy="1866900"/>
          </a:xfrm>
          <a:prstGeom prst="triangle">
            <a:avLst>
              <a:gd name="adj" fmla="val 50000"/>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endParaRPr lang="en-US"/>
          </a:p>
        </p:txBody>
      </p:sp>
      <p:sp>
        <p:nvSpPr>
          <p:cNvPr id="6" name="Text Box 7"/>
          <p:cNvSpPr txBox="1">
            <a:spLocks noChangeArrowheads="1"/>
          </p:cNvSpPr>
          <p:nvPr/>
        </p:nvSpPr>
        <p:spPr bwMode="auto">
          <a:xfrm>
            <a:off x="1327744" y="5248644"/>
            <a:ext cx="3300904" cy="707886"/>
          </a:xfrm>
          <a:prstGeom prst="rect">
            <a:avLst/>
          </a:prstGeom>
          <a:noFill/>
          <a:ln w="9525">
            <a:noFill/>
            <a:miter lim="800000"/>
            <a:headEnd/>
            <a:tailEnd/>
          </a:ln>
          <a:effectLst/>
        </p:spPr>
        <p:txBody>
          <a:bodyPr wrap="none">
            <a:prstTxWarp prst="textNoShape">
              <a:avLst/>
            </a:prstTxWarp>
            <a:spAutoFit/>
          </a:bodyPr>
          <a:lstStyle/>
          <a:p>
            <a:pPr marL="534988" lvl="1" indent="-274638">
              <a:buFontTx/>
              <a:buChar char="•"/>
            </a:pPr>
            <a:r>
              <a:rPr lang="en-US" sz="2000" dirty="0" smtClean="0"/>
              <a:t>performance </a:t>
            </a:r>
            <a:r>
              <a:rPr lang="en-US" sz="2000" dirty="0" smtClean="0">
                <a:sym typeface="Symbol" pitchFamily="-112" charset="2"/>
              </a:rPr>
              <a:t>degradation</a:t>
            </a:r>
          </a:p>
          <a:p>
            <a:pPr marL="534988" lvl="1" indent="-274638">
              <a:buFontTx/>
              <a:buChar char="•"/>
            </a:pPr>
            <a:r>
              <a:rPr lang="en-US" sz="2000" dirty="0" smtClean="0"/>
              <a:t>area </a:t>
            </a:r>
            <a:r>
              <a:rPr lang="en-US" sz="2000" dirty="0" smtClean="0">
                <a:sym typeface="Symbol" pitchFamily="-112" charset="2"/>
              </a:rPr>
              <a:t>overhead</a:t>
            </a:r>
            <a:endParaRPr lang="en-US" sz="2000" dirty="0">
              <a:sym typeface="Symbol" pitchFamily="-112" charset="2"/>
            </a:endParaRPr>
          </a:p>
        </p:txBody>
      </p:sp>
      <p:sp>
        <p:nvSpPr>
          <p:cNvPr id="7" name="WordArt 9"/>
          <p:cNvSpPr>
            <a:spLocks noChangeArrowheads="1" noChangeShapeType="1" noTextEdit="1"/>
          </p:cNvSpPr>
          <p:nvPr/>
        </p:nvSpPr>
        <p:spPr bwMode="auto">
          <a:xfrm>
            <a:off x="4197097" y="2861774"/>
            <a:ext cx="2016125" cy="647700"/>
          </a:xfrm>
          <a:prstGeom prst="rect">
            <a:avLst/>
          </a:prstGeom>
        </p:spPr>
        <p:txBody>
          <a:bodyPr wrap="none" fromWordArt="1">
            <a:prstTxWarp prst="textPlain">
              <a:avLst>
                <a:gd name="adj" fmla="val 50000"/>
              </a:avLst>
            </a:prstTxWarp>
          </a:bodyPr>
          <a:lstStyle/>
          <a:p>
            <a:pPr algn="ctr"/>
            <a:r>
              <a:rPr lang="en-US" sz="3600" kern="10" dirty="0" smtClean="0">
                <a:ln w="12700">
                  <a:solidFill>
                    <a:srgbClr val="000000"/>
                  </a:solidFill>
                  <a:round/>
                  <a:headEnd/>
                  <a:tailEnd/>
                </a:ln>
                <a:solidFill>
                  <a:srgbClr val="EAEAEA"/>
                </a:solidFill>
                <a:latin typeface="Arial Black"/>
                <a:ea typeface="Arial Black"/>
                <a:cs typeface="Arial Black"/>
              </a:rPr>
              <a:t>Cost</a:t>
            </a:r>
            <a:endParaRPr lang="en-US" sz="3600" kern="10" dirty="0">
              <a:ln w="12700">
                <a:solidFill>
                  <a:srgbClr val="000000"/>
                </a:solidFill>
                <a:round/>
                <a:headEnd/>
                <a:tailEnd/>
              </a:ln>
              <a:solidFill>
                <a:srgbClr val="EAEAEA"/>
              </a:solidFill>
              <a:latin typeface="Arial Black"/>
              <a:ea typeface="Arial Black"/>
              <a:cs typeface="Arial Black"/>
            </a:endParaRPr>
          </a:p>
        </p:txBody>
      </p:sp>
      <p:sp>
        <p:nvSpPr>
          <p:cNvPr id="8" name="WordArt 10"/>
          <p:cNvSpPr>
            <a:spLocks noChangeArrowheads="1" noChangeShapeType="1" noTextEdit="1"/>
          </p:cNvSpPr>
          <p:nvPr/>
        </p:nvSpPr>
        <p:spPr bwMode="auto">
          <a:xfrm>
            <a:off x="5795716" y="4649788"/>
            <a:ext cx="2663825" cy="647700"/>
          </a:xfrm>
          <a:prstGeom prst="rect">
            <a:avLst/>
          </a:prstGeom>
        </p:spPr>
        <p:txBody>
          <a:bodyPr wrap="none" fromWordArt="1">
            <a:prstTxWarp prst="textPlain">
              <a:avLst>
                <a:gd name="adj" fmla="val 50000"/>
              </a:avLst>
            </a:prstTxWarp>
          </a:bodyPr>
          <a:lstStyle/>
          <a:p>
            <a:pPr algn="ctr"/>
            <a:r>
              <a:rPr lang="en-US" sz="3600" kern="10" dirty="0" smtClean="0">
                <a:ln w="12700">
                  <a:solidFill>
                    <a:srgbClr val="000000"/>
                  </a:solidFill>
                  <a:round/>
                  <a:headEnd/>
                  <a:tailEnd/>
                </a:ln>
                <a:solidFill>
                  <a:schemeClr val="bg1">
                    <a:lumMod val="85000"/>
                  </a:schemeClr>
                </a:solidFill>
                <a:latin typeface="Arial Black"/>
                <a:ea typeface="Arial Black"/>
                <a:cs typeface="Arial Black"/>
              </a:rPr>
              <a:t>Quality</a:t>
            </a:r>
            <a:endParaRPr lang="en-US" sz="3600" kern="10" dirty="0">
              <a:ln w="12700">
                <a:solidFill>
                  <a:srgbClr val="000000"/>
                </a:solidFill>
                <a:round/>
                <a:headEnd/>
                <a:tailEnd/>
              </a:ln>
              <a:solidFill>
                <a:schemeClr val="bg1">
                  <a:lumMod val="85000"/>
                </a:schemeClr>
              </a:solidFill>
              <a:latin typeface="Arial Black"/>
              <a:ea typeface="Arial Black"/>
              <a:cs typeface="Arial Black"/>
            </a:endParaRPr>
          </a:p>
        </p:txBody>
      </p:sp>
      <p:sp>
        <p:nvSpPr>
          <p:cNvPr id="9" name="WordArt 11"/>
          <p:cNvSpPr>
            <a:spLocks noChangeArrowheads="1" noChangeShapeType="1" noTextEdit="1"/>
          </p:cNvSpPr>
          <p:nvPr/>
        </p:nvSpPr>
        <p:spPr bwMode="auto">
          <a:xfrm>
            <a:off x="1690441" y="4649788"/>
            <a:ext cx="2663825" cy="647700"/>
          </a:xfrm>
          <a:prstGeom prst="rect">
            <a:avLst/>
          </a:prstGeom>
        </p:spPr>
        <p:txBody>
          <a:bodyPr wrap="none" fromWordArt="1">
            <a:prstTxWarp prst="textPlain">
              <a:avLst>
                <a:gd name="adj" fmla="val 50000"/>
              </a:avLst>
            </a:prstTxWarp>
          </a:bodyPr>
          <a:lstStyle/>
          <a:p>
            <a:pPr algn="ctr"/>
            <a:r>
              <a:rPr lang="en-US" sz="3600" kern="10" dirty="0" smtClean="0">
                <a:ln w="12700">
                  <a:solidFill>
                    <a:srgbClr val="000000"/>
                  </a:solidFill>
                  <a:round/>
                  <a:headEnd/>
                  <a:tailEnd/>
                </a:ln>
                <a:solidFill>
                  <a:srgbClr val="EAEAEA"/>
                </a:solidFill>
                <a:latin typeface="Arial Black"/>
                <a:ea typeface="Arial Black"/>
                <a:cs typeface="Arial Black"/>
              </a:rPr>
              <a:t>Impact</a:t>
            </a:r>
            <a:endParaRPr lang="en-US" sz="3600" kern="10" dirty="0">
              <a:ln w="12700">
                <a:solidFill>
                  <a:srgbClr val="000000"/>
                </a:solidFill>
                <a:round/>
                <a:headEnd/>
                <a:tailEnd/>
              </a:ln>
              <a:solidFill>
                <a:srgbClr val="EAEAEA"/>
              </a:solidFill>
              <a:latin typeface="Arial Black"/>
              <a:ea typeface="Arial Black"/>
              <a:cs typeface="Arial Black"/>
            </a:endParaRPr>
          </a:p>
        </p:txBody>
      </p:sp>
      <p:sp>
        <p:nvSpPr>
          <p:cNvPr id="10" name="Text Box 7"/>
          <p:cNvSpPr txBox="1">
            <a:spLocks noChangeArrowheads="1"/>
          </p:cNvSpPr>
          <p:nvPr/>
        </p:nvSpPr>
        <p:spPr bwMode="auto">
          <a:xfrm>
            <a:off x="5502628" y="5248644"/>
            <a:ext cx="2423198" cy="707886"/>
          </a:xfrm>
          <a:prstGeom prst="rect">
            <a:avLst/>
          </a:prstGeom>
          <a:noFill/>
          <a:ln w="9525">
            <a:noFill/>
            <a:miter lim="800000"/>
            <a:headEnd/>
            <a:tailEnd/>
          </a:ln>
          <a:effectLst/>
        </p:spPr>
        <p:txBody>
          <a:bodyPr wrap="square">
            <a:prstTxWarp prst="textNoShape">
              <a:avLst/>
            </a:prstTxWarp>
            <a:spAutoFit/>
          </a:bodyPr>
          <a:lstStyle/>
          <a:p>
            <a:pPr marL="534988" lvl="1" indent="-274638">
              <a:buFontTx/>
              <a:buChar char="•"/>
            </a:pPr>
            <a:r>
              <a:rPr lang="en-US" sz="2000" dirty="0" smtClean="0"/>
              <a:t>defect level</a:t>
            </a:r>
          </a:p>
          <a:p>
            <a:pPr marL="534988" lvl="1" indent="-274638">
              <a:buFontTx/>
              <a:buChar char="•"/>
            </a:pPr>
            <a:r>
              <a:rPr lang="en-US" sz="2000" dirty="0" smtClean="0"/>
              <a:t>fault coverage</a:t>
            </a:r>
            <a:endParaRPr lang="en-US" sz="2000" dirty="0" smtClean="0">
              <a:sym typeface="Symbol" pitchFamily="-112" charset="2"/>
            </a:endParaRPr>
          </a:p>
        </p:txBody>
      </p:sp>
      <p:sp>
        <p:nvSpPr>
          <p:cNvPr id="11" name="Text Box 7"/>
          <p:cNvSpPr txBox="1">
            <a:spLocks noChangeArrowheads="1"/>
          </p:cNvSpPr>
          <p:nvPr/>
        </p:nvSpPr>
        <p:spPr bwMode="auto">
          <a:xfrm>
            <a:off x="5258388" y="3454145"/>
            <a:ext cx="2423198" cy="707886"/>
          </a:xfrm>
          <a:prstGeom prst="rect">
            <a:avLst/>
          </a:prstGeom>
          <a:noFill/>
          <a:ln w="9525">
            <a:noFill/>
            <a:miter lim="800000"/>
            <a:headEnd/>
            <a:tailEnd/>
          </a:ln>
          <a:effectLst/>
        </p:spPr>
        <p:txBody>
          <a:bodyPr wrap="square">
            <a:prstTxWarp prst="textNoShape">
              <a:avLst/>
            </a:prstTxWarp>
            <a:spAutoFit/>
          </a:bodyPr>
          <a:lstStyle/>
          <a:p>
            <a:pPr marL="534988" lvl="1" indent="-274638">
              <a:buFontTx/>
              <a:buChar char="•"/>
            </a:pPr>
            <a:r>
              <a:rPr lang="en-US" sz="2000" dirty="0" smtClean="0"/>
              <a:t>development</a:t>
            </a:r>
          </a:p>
          <a:p>
            <a:pPr marL="534988" lvl="1" indent="-274638">
              <a:buFontTx/>
              <a:buChar char="•"/>
            </a:pPr>
            <a:r>
              <a:rPr lang="en-US" sz="2000" dirty="0" smtClean="0"/>
              <a:t>application</a:t>
            </a:r>
            <a:endParaRPr lang="en-US" sz="2000" dirty="0" smtClean="0">
              <a:sym typeface="Symbol" pitchFamily="-112" charset="2"/>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test</a:t>
            </a:r>
            <a:endParaRPr lang="en-US" dirty="0"/>
          </a:p>
        </p:txBody>
      </p:sp>
      <p:sp>
        <p:nvSpPr>
          <p:cNvPr id="5" name="Rectangle 5"/>
          <p:cNvSpPr>
            <a:spLocks noChangeArrowheads="1"/>
          </p:cNvSpPr>
          <p:nvPr/>
        </p:nvSpPr>
        <p:spPr bwMode="auto">
          <a:xfrm>
            <a:off x="722633" y="1265894"/>
            <a:ext cx="7964168" cy="4855376"/>
          </a:xfrm>
          <a:prstGeom prst="rect">
            <a:avLst/>
          </a:prstGeom>
          <a:noFill/>
          <a:ln w="9525">
            <a:noFill/>
            <a:miter lim="800000"/>
            <a:headEnd/>
            <a:tailEnd/>
          </a:ln>
          <a:effectLst/>
        </p:spPr>
        <p:txBody>
          <a:bodyPr>
            <a:prstTxWarp prst="textNoShape">
              <a:avLst/>
            </a:prstTxWarp>
          </a:bodyPr>
          <a:lstStyle/>
          <a:p>
            <a:pPr marL="342900" indent="-342900" eaLnBrk="0" hangingPunct="0">
              <a:spcBef>
                <a:spcPct val="20000"/>
              </a:spcBef>
              <a:buSzPct val="80000"/>
              <a:buFont typeface="Arial" charset="0"/>
              <a:buChar char="•"/>
            </a:pPr>
            <a:r>
              <a:rPr lang="en-US" sz="2400" dirty="0" smtClean="0">
                <a:latin typeface="Arial"/>
                <a:cs typeface="Arial"/>
              </a:rPr>
              <a:t>The </a:t>
            </a:r>
            <a:r>
              <a:rPr lang="en-US" sz="2400" dirty="0">
                <a:latin typeface="Arial"/>
                <a:cs typeface="Arial"/>
              </a:rPr>
              <a:t>largest </a:t>
            </a:r>
            <a:r>
              <a:rPr lang="en-US" sz="2400" dirty="0" smtClean="0">
                <a:latin typeface="Arial"/>
                <a:cs typeface="Arial"/>
              </a:rPr>
              <a:t>single component of IC cost (25% – 40%)</a:t>
            </a:r>
          </a:p>
          <a:p>
            <a:pPr marL="342900" indent="-342900" eaLnBrk="0" hangingPunct="0">
              <a:spcBef>
                <a:spcPct val="20000"/>
              </a:spcBef>
              <a:buSzPct val="80000"/>
              <a:buFont typeface="Arial" charset="0"/>
              <a:buChar char="•"/>
            </a:pPr>
            <a:r>
              <a:rPr lang="en-US" sz="2400" dirty="0" smtClean="0">
                <a:latin typeface="Arial"/>
                <a:cs typeface="Arial"/>
              </a:rPr>
              <a:t>Automatic test equipment (ATE) – a few millions of $</a:t>
            </a:r>
          </a:p>
          <a:p>
            <a:pPr marL="342900" indent="-342900" eaLnBrk="0" hangingPunct="0">
              <a:spcBef>
                <a:spcPct val="20000"/>
              </a:spcBef>
              <a:buSzPct val="80000"/>
              <a:buFont typeface="Arial" charset="0"/>
              <a:buChar char="•"/>
            </a:pPr>
            <a:r>
              <a:rPr lang="en-US" sz="2400" dirty="0" smtClean="0">
                <a:latin typeface="Arial"/>
                <a:cs typeface="Arial"/>
              </a:rPr>
              <a:t>Highly qualified R&amp;D staff</a:t>
            </a:r>
          </a:p>
          <a:p>
            <a:pPr marL="342900" indent="-342900" eaLnBrk="0" hangingPunct="0">
              <a:spcBef>
                <a:spcPct val="20000"/>
              </a:spcBef>
              <a:buSzPct val="80000"/>
              <a:buFont typeface="Arial" charset="0"/>
              <a:buChar char="•"/>
            </a:pPr>
            <a:r>
              <a:rPr lang="en-US" sz="2400" dirty="0" smtClean="0">
                <a:latin typeface="Arial"/>
                <a:cs typeface="Arial"/>
              </a:rPr>
              <a:t>Time-to-market pressures</a:t>
            </a:r>
          </a:p>
          <a:p>
            <a:pPr marL="742950" lvl="1" indent="-285750" eaLnBrk="0" hangingPunct="0">
              <a:spcBef>
                <a:spcPct val="20000"/>
              </a:spcBef>
              <a:buSzPct val="80000"/>
              <a:buFont typeface="Wingdings" charset="2"/>
              <a:buChar char=""/>
            </a:pPr>
            <a:r>
              <a:rPr lang="en-US" sz="2000" dirty="0" smtClean="0">
                <a:latin typeface="Arial"/>
                <a:cs typeface="Arial"/>
              </a:rPr>
              <a:t>more test (e.g. at-speed)</a:t>
            </a:r>
          </a:p>
          <a:p>
            <a:pPr marL="742950" lvl="1" indent="-285750" eaLnBrk="0" hangingPunct="0">
              <a:spcBef>
                <a:spcPct val="20000"/>
              </a:spcBef>
              <a:buSzPct val="80000"/>
              <a:buFont typeface="Wingdings" charset="2"/>
              <a:buChar char=""/>
            </a:pPr>
            <a:r>
              <a:rPr lang="en-US" sz="2000" dirty="0" smtClean="0">
                <a:latin typeface="Arial"/>
                <a:cs typeface="Arial"/>
              </a:rPr>
              <a:t>higher coverage</a:t>
            </a:r>
          </a:p>
          <a:p>
            <a:pPr marL="742950" lvl="1" indent="-285750" eaLnBrk="0" hangingPunct="0">
              <a:spcBef>
                <a:spcPct val="20000"/>
              </a:spcBef>
              <a:buSzPct val="80000"/>
              <a:buFont typeface="Wingdings" charset="2"/>
              <a:buChar char=""/>
            </a:pPr>
            <a:r>
              <a:rPr lang="en-US" sz="2000" dirty="0" smtClean="0">
                <a:latin typeface="Arial"/>
                <a:cs typeface="Arial"/>
              </a:rPr>
              <a:t>bigger designs</a:t>
            </a:r>
          </a:p>
          <a:p>
            <a:pPr marL="742950" lvl="1" indent="-285750" eaLnBrk="0" hangingPunct="0">
              <a:spcBef>
                <a:spcPct val="20000"/>
              </a:spcBef>
              <a:buSzPct val="80000"/>
              <a:buFont typeface="Wingdings" charset="2"/>
              <a:buChar char=""/>
            </a:pPr>
            <a:r>
              <a:rPr lang="en-US" sz="2000" dirty="0" smtClean="0">
                <a:latin typeface="Arial"/>
                <a:cs typeface="Arial"/>
              </a:rPr>
              <a:t>longer runtimes</a:t>
            </a:r>
          </a:p>
          <a:p>
            <a:pPr marL="342900" indent="-342900" eaLnBrk="0" hangingPunct="0">
              <a:spcBef>
                <a:spcPct val="20000"/>
              </a:spcBef>
              <a:buSzPct val="80000"/>
              <a:buFont typeface="Arial" charset="0"/>
              <a:buChar char="•"/>
            </a:pPr>
            <a:r>
              <a:rPr lang="en-US" sz="2400" dirty="0" smtClean="0">
                <a:latin typeface="Arial"/>
                <a:cs typeface="Arial"/>
              </a:rPr>
              <a:t>Test tools must keep pace with design technologies and test methodologies</a:t>
            </a:r>
          </a:p>
          <a:p>
            <a:pPr marL="742950" lvl="1" indent="-285750" eaLnBrk="0" hangingPunct="0">
              <a:spcBef>
                <a:spcPct val="20000"/>
              </a:spcBef>
              <a:buSzPct val="80000"/>
              <a:buFont typeface="Wingdings" charset="2"/>
              <a:buChar char=""/>
            </a:pPr>
            <a:r>
              <a:rPr lang="en-US" sz="2000" dirty="0" smtClean="0">
                <a:latin typeface="Arial"/>
                <a:cs typeface="Arial"/>
              </a:rPr>
              <a:t>increased integration and automation</a:t>
            </a:r>
          </a:p>
          <a:p>
            <a:pPr marL="742950" lvl="1" indent="-285750" eaLnBrk="0" hangingPunct="0">
              <a:spcBef>
                <a:spcPct val="20000"/>
              </a:spcBef>
              <a:buSzPct val="80000"/>
              <a:buFont typeface="Wingdings" charset="2"/>
              <a:buChar char=""/>
            </a:pPr>
            <a:r>
              <a:rPr lang="en-US" sz="2000" dirty="0" smtClean="0">
                <a:latin typeface="Arial"/>
                <a:cs typeface="Arial"/>
              </a:rPr>
              <a:t>improved performance</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a 5"/>
          <p:cNvGrpSpPr/>
          <p:nvPr/>
        </p:nvGrpSpPr>
        <p:grpSpPr>
          <a:xfrm>
            <a:off x="727509" y="1017012"/>
            <a:ext cx="7611317" cy="4995350"/>
            <a:chOff x="613542" y="1310052"/>
            <a:chExt cx="7611317" cy="4995350"/>
          </a:xfrm>
        </p:grpSpPr>
        <p:sp>
          <p:nvSpPr>
            <p:cNvPr id="5" name="Dowolny kształt 4"/>
            <p:cNvSpPr/>
            <p:nvPr/>
          </p:nvSpPr>
          <p:spPr>
            <a:xfrm>
              <a:off x="6053555" y="5481053"/>
              <a:ext cx="1740234" cy="80210"/>
            </a:xfrm>
            <a:custGeom>
              <a:avLst/>
              <a:gdLst>
                <a:gd name="connsiteX0" fmla="*/ 0 w 1657684"/>
                <a:gd name="connsiteY0" fmla="*/ 80210 h 80210"/>
                <a:gd name="connsiteX1" fmla="*/ 842211 w 1657684"/>
                <a:gd name="connsiteY1" fmla="*/ 66842 h 80210"/>
                <a:gd name="connsiteX2" fmla="*/ 1657684 w 1657684"/>
                <a:gd name="connsiteY2" fmla="*/ 0 h 80210"/>
                <a:gd name="connsiteX0" fmla="*/ 0 w 1740234"/>
                <a:gd name="connsiteY0" fmla="*/ 80210 h 80210"/>
                <a:gd name="connsiteX1" fmla="*/ 924761 w 1740234"/>
                <a:gd name="connsiteY1" fmla="*/ 66842 h 80210"/>
                <a:gd name="connsiteX2" fmla="*/ 1740234 w 1740234"/>
                <a:gd name="connsiteY2" fmla="*/ 0 h 80210"/>
              </a:gdLst>
              <a:ahLst/>
              <a:cxnLst>
                <a:cxn ang="0">
                  <a:pos x="connsiteX0" y="connsiteY0"/>
                </a:cxn>
                <a:cxn ang="0">
                  <a:pos x="connsiteX1" y="connsiteY1"/>
                </a:cxn>
                <a:cxn ang="0">
                  <a:pos x="connsiteX2" y="connsiteY2"/>
                </a:cxn>
              </a:cxnLst>
              <a:rect l="l" t="t" r="r" b="b"/>
              <a:pathLst>
                <a:path w="1740234" h="80210">
                  <a:moveTo>
                    <a:pt x="0" y="80210"/>
                  </a:moveTo>
                  <a:lnTo>
                    <a:pt x="924761" y="66842"/>
                  </a:lnTo>
                  <a:lnTo>
                    <a:pt x="1740234" y="0"/>
                  </a:lnTo>
                </a:path>
              </a:pathLst>
            </a:custGeom>
            <a:ln w="38100" cmpd="sng">
              <a:solidFill>
                <a:srgbClr val="FF0000"/>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a typeface="+mn-ea"/>
              </a:endParaRPr>
            </a:p>
          </p:txBody>
        </p:sp>
        <p:sp>
          <p:nvSpPr>
            <p:cNvPr id="14" name="Text Box 5"/>
            <p:cNvSpPr txBox="1">
              <a:spLocks noChangeArrowheads="1"/>
            </p:cNvSpPr>
            <p:nvPr/>
          </p:nvSpPr>
          <p:spPr bwMode="auto">
            <a:xfrm>
              <a:off x="993406"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‘82</a:t>
              </a:r>
              <a:endParaRPr lang="pl-PL" sz="1400" dirty="0">
                <a:solidFill>
                  <a:srgbClr val="000000"/>
                </a:solidFill>
              </a:endParaRPr>
            </a:p>
          </p:txBody>
        </p:sp>
        <p:sp>
          <p:nvSpPr>
            <p:cNvPr id="15" name="Text Box 6"/>
            <p:cNvSpPr txBox="1">
              <a:spLocks noChangeArrowheads="1"/>
            </p:cNvSpPr>
            <p:nvPr/>
          </p:nvSpPr>
          <p:spPr bwMode="auto">
            <a:xfrm>
              <a:off x="1813208"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‘85</a:t>
              </a:r>
              <a:endParaRPr lang="pl-PL" sz="1400" dirty="0">
                <a:solidFill>
                  <a:srgbClr val="000000"/>
                </a:solidFill>
              </a:endParaRPr>
            </a:p>
          </p:txBody>
        </p:sp>
        <p:sp>
          <p:nvSpPr>
            <p:cNvPr id="16" name="Text Box 7"/>
            <p:cNvSpPr txBox="1">
              <a:spLocks noChangeArrowheads="1"/>
            </p:cNvSpPr>
            <p:nvPr/>
          </p:nvSpPr>
          <p:spPr bwMode="auto">
            <a:xfrm>
              <a:off x="2633010"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a:solidFill>
                    <a:srgbClr val="000000"/>
                  </a:solidFill>
                </a:rPr>
                <a:t>‘</a:t>
              </a:r>
              <a:r>
                <a:rPr lang="pl-PL" sz="1600" dirty="0" smtClean="0">
                  <a:solidFill>
                    <a:srgbClr val="000000"/>
                  </a:solidFill>
                </a:rPr>
                <a:t>88</a:t>
              </a:r>
              <a:endParaRPr lang="pl-PL" sz="1400" dirty="0">
                <a:solidFill>
                  <a:srgbClr val="000000"/>
                </a:solidFill>
              </a:endParaRPr>
            </a:p>
          </p:txBody>
        </p:sp>
        <p:sp>
          <p:nvSpPr>
            <p:cNvPr id="17" name="Text Box 8"/>
            <p:cNvSpPr txBox="1">
              <a:spLocks noChangeArrowheads="1"/>
            </p:cNvSpPr>
            <p:nvPr/>
          </p:nvSpPr>
          <p:spPr bwMode="auto">
            <a:xfrm>
              <a:off x="3452812"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‘91</a:t>
              </a:r>
              <a:endParaRPr lang="pl-PL" sz="1400" dirty="0">
                <a:solidFill>
                  <a:srgbClr val="000000"/>
                </a:solidFill>
              </a:endParaRPr>
            </a:p>
          </p:txBody>
        </p:sp>
        <p:sp>
          <p:nvSpPr>
            <p:cNvPr id="18" name="Text Box 9"/>
            <p:cNvSpPr txBox="1">
              <a:spLocks noChangeArrowheads="1"/>
            </p:cNvSpPr>
            <p:nvPr/>
          </p:nvSpPr>
          <p:spPr bwMode="auto">
            <a:xfrm>
              <a:off x="4272614"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a:solidFill>
                    <a:srgbClr val="000000"/>
                  </a:solidFill>
                </a:rPr>
                <a:t>‘</a:t>
              </a:r>
              <a:r>
                <a:rPr lang="pl-PL" sz="1600" dirty="0" smtClean="0">
                  <a:solidFill>
                    <a:srgbClr val="000000"/>
                  </a:solidFill>
                </a:rPr>
                <a:t>94</a:t>
              </a:r>
              <a:endParaRPr lang="pl-PL" sz="1400" dirty="0">
                <a:solidFill>
                  <a:srgbClr val="000000"/>
                </a:solidFill>
              </a:endParaRPr>
            </a:p>
          </p:txBody>
        </p:sp>
        <p:sp>
          <p:nvSpPr>
            <p:cNvPr id="19" name="Text Box 10"/>
            <p:cNvSpPr txBox="1">
              <a:spLocks noChangeArrowheads="1"/>
            </p:cNvSpPr>
            <p:nvPr/>
          </p:nvSpPr>
          <p:spPr bwMode="auto">
            <a:xfrm>
              <a:off x="5095784"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a:solidFill>
                    <a:srgbClr val="000000"/>
                  </a:solidFill>
                </a:rPr>
                <a:t>‘</a:t>
              </a:r>
              <a:r>
                <a:rPr lang="pl-PL" sz="1600" dirty="0" smtClean="0">
                  <a:solidFill>
                    <a:srgbClr val="000000"/>
                  </a:solidFill>
                </a:rPr>
                <a:t>97</a:t>
              </a:r>
              <a:endParaRPr lang="pl-PL" sz="1400" dirty="0">
                <a:solidFill>
                  <a:srgbClr val="000000"/>
                </a:solidFill>
              </a:endParaRPr>
            </a:p>
          </p:txBody>
        </p:sp>
        <p:sp>
          <p:nvSpPr>
            <p:cNvPr id="20" name="Text Box 11"/>
            <p:cNvSpPr txBox="1">
              <a:spLocks noChangeArrowheads="1"/>
            </p:cNvSpPr>
            <p:nvPr/>
          </p:nvSpPr>
          <p:spPr bwMode="auto">
            <a:xfrm>
              <a:off x="5915586"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a:solidFill>
                    <a:srgbClr val="000000"/>
                  </a:solidFill>
                </a:rPr>
                <a:t>‘00</a:t>
              </a:r>
              <a:endParaRPr lang="pl-PL" sz="1400">
                <a:solidFill>
                  <a:srgbClr val="000000"/>
                </a:solidFill>
              </a:endParaRPr>
            </a:p>
          </p:txBody>
        </p:sp>
        <p:sp>
          <p:nvSpPr>
            <p:cNvPr id="21" name="Text Box 12"/>
            <p:cNvSpPr txBox="1">
              <a:spLocks noChangeArrowheads="1"/>
            </p:cNvSpPr>
            <p:nvPr/>
          </p:nvSpPr>
          <p:spPr bwMode="auto">
            <a:xfrm>
              <a:off x="6735388" y="5966848"/>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a:solidFill>
                    <a:srgbClr val="000000"/>
                  </a:solidFill>
                </a:rPr>
                <a:t>‘</a:t>
              </a:r>
              <a:r>
                <a:rPr lang="pl-PL" sz="1600" dirty="0" smtClean="0">
                  <a:solidFill>
                    <a:srgbClr val="000000"/>
                  </a:solidFill>
                </a:rPr>
                <a:t>03</a:t>
              </a:r>
              <a:endParaRPr lang="pl-PL" sz="1400" dirty="0">
                <a:solidFill>
                  <a:srgbClr val="000000"/>
                </a:solidFill>
              </a:endParaRPr>
            </a:p>
          </p:txBody>
        </p:sp>
        <p:sp>
          <p:nvSpPr>
            <p:cNvPr id="22" name="Text Box 13"/>
            <p:cNvSpPr txBox="1">
              <a:spLocks noChangeArrowheads="1"/>
            </p:cNvSpPr>
            <p:nvPr/>
          </p:nvSpPr>
          <p:spPr bwMode="auto">
            <a:xfrm>
              <a:off x="613542" y="5742657"/>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-9</a:t>
              </a:r>
              <a:endParaRPr lang="pl-PL" sz="1400" dirty="0">
                <a:solidFill>
                  <a:srgbClr val="000000"/>
                </a:solidFill>
              </a:endParaRPr>
            </a:p>
          </p:txBody>
        </p:sp>
        <p:sp>
          <p:nvSpPr>
            <p:cNvPr id="23" name="Text Box 14"/>
            <p:cNvSpPr txBox="1">
              <a:spLocks noChangeArrowheads="1"/>
            </p:cNvSpPr>
            <p:nvPr/>
          </p:nvSpPr>
          <p:spPr bwMode="auto">
            <a:xfrm>
              <a:off x="613542" y="5159921"/>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-8</a:t>
              </a:r>
              <a:endParaRPr lang="pl-PL" sz="1400" dirty="0">
                <a:solidFill>
                  <a:srgbClr val="000000"/>
                </a:solidFill>
              </a:endParaRPr>
            </a:p>
          </p:txBody>
        </p:sp>
        <p:sp>
          <p:nvSpPr>
            <p:cNvPr id="24" name="Text Box 15"/>
            <p:cNvSpPr txBox="1">
              <a:spLocks noChangeArrowheads="1"/>
            </p:cNvSpPr>
            <p:nvPr/>
          </p:nvSpPr>
          <p:spPr bwMode="auto">
            <a:xfrm>
              <a:off x="613542" y="4577185"/>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-7</a:t>
              </a:r>
              <a:endParaRPr lang="pl-PL" sz="1400" dirty="0">
                <a:solidFill>
                  <a:srgbClr val="000000"/>
                </a:solidFill>
              </a:endParaRPr>
            </a:p>
          </p:txBody>
        </p:sp>
        <p:sp>
          <p:nvSpPr>
            <p:cNvPr id="25" name="Text Box 16"/>
            <p:cNvSpPr txBox="1">
              <a:spLocks noChangeArrowheads="1"/>
            </p:cNvSpPr>
            <p:nvPr/>
          </p:nvSpPr>
          <p:spPr bwMode="auto">
            <a:xfrm>
              <a:off x="613542" y="3994449"/>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-6</a:t>
              </a:r>
              <a:endParaRPr lang="pl-PL" sz="1400" dirty="0">
                <a:solidFill>
                  <a:srgbClr val="000000"/>
                </a:solidFill>
              </a:endParaRPr>
            </a:p>
          </p:txBody>
        </p:sp>
        <p:sp>
          <p:nvSpPr>
            <p:cNvPr id="26" name="Text Box 17"/>
            <p:cNvSpPr txBox="1">
              <a:spLocks noChangeArrowheads="1"/>
            </p:cNvSpPr>
            <p:nvPr/>
          </p:nvSpPr>
          <p:spPr bwMode="auto">
            <a:xfrm>
              <a:off x="613542" y="3411713"/>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-5</a:t>
              </a:r>
              <a:endParaRPr lang="pl-PL" sz="1400" dirty="0">
                <a:solidFill>
                  <a:srgbClr val="000000"/>
                </a:solidFill>
              </a:endParaRPr>
            </a:p>
          </p:txBody>
        </p:sp>
        <p:sp>
          <p:nvSpPr>
            <p:cNvPr id="27" name="Text Box 18"/>
            <p:cNvSpPr txBox="1">
              <a:spLocks noChangeArrowheads="1"/>
            </p:cNvSpPr>
            <p:nvPr/>
          </p:nvSpPr>
          <p:spPr bwMode="auto">
            <a:xfrm>
              <a:off x="613542" y="2828977"/>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-4</a:t>
              </a:r>
              <a:endParaRPr lang="pl-PL" sz="1400" dirty="0">
                <a:solidFill>
                  <a:srgbClr val="000000"/>
                </a:solidFill>
              </a:endParaRPr>
            </a:p>
          </p:txBody>
        </p:sp>
        <p:sp>
          <p:nvSpPr>
            <p:cNvPr id="28" name="Text Box 19"/>
            <p:cNvSpPr txBox="1">
              <a:spLocks noChangeArrowheads="1"/>
            </p:cNvSpPr>
            <p:nvPr/>
          </p:nvSpPr>
          <p:spPr bwMode="auto">
            <a:xfrm>
              <a:off x="1100002" y="1310052"/>
              <a:ext cx="1082348" cy="307777"/>
            </a:xfrm>
            <a:prstGeom prst="rect">
              <a:avLst/>
            </a:prstGeom>
            <a:noFill/>
            <a:ln w="28575">
              <a:noFill/>
              <a:miter lim="800000"/>
              <a:headEnd/>
              <a:tailEnd/>
            </a:ln>
            <a:effectLst/>
          </p:spPr>
          <p:txBody>
            <a:bodyPr wrap="none" anchor="ctr">
              <a:prstTxWarp prst="textNoShape">
                <a:avLst/>
              </a:prstTxWarp>
              <a:spAutoFit/>
            </a:bodyPr>
            <a:lstStyle/>
            <a:p>
              <a:r>
                <a:rPr lang="en-US" sz="1400" dirty="0" smtClean="0">
                  <a:solidFill>
                    <a:srgbClr val="000000"/>
                  </a:solidFill>
                </a:rPr>
                <a:t>$/transistor</a:t>
              </a:r>
              <a:endParaRPr lang="en-US" sz="1200" dirty="0">
                <a:solidFill>
                  <a:srgbClr val="000000"/>
                </a:solidFill>
              </a:endParaRPr>
            </a:p>
          </p:txBody>
        </p:sp>
        <p:sp>
          <p:nvSpPr>
            <p:cNvPr id="34" name="Text Box 12"/>
            <p:cNvSpPr txBox="1">
              <a:spLocks noChangeArrowheads="1"/>
            </p:cNvSpPr>
            <p:nvPr/>
          </p:nvSpPr>
          <p:spPr bwMode="auto">
            <a:xfrm>
              <a:off x="7555188" y="5965231"/>
              <a:ext cx="458479"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‘06</a:t>
              </a:r>
              <a:endParaRPr lang="pl-PL" sz="1400" dirty="0">
                <a:solidFill>
                  <a:srgbClr val="000000"/>
                </a:solidFill>
              </a:endParaRPr>
            </a:p>
          </p:txBody>
        </p:sp>
        <p:sp>
          <p:nvSpPr>
            <p:cNvPr id="36" name="Text Box 18"/>
            <p:cNvSpPr txBox="1">
              <a:spLocks noChangeArrowheads="1"/>
            </p:cNvSpPr>
            <p:nvPr/>
          </p:nvSpPr>
          <p:spPr bwMode="auto">
            <a:xfrm>
              <a:off x="613542" y="2246241"/>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-3</a:t>
              </a:r>
              <a:endParaRPr lang="pl-PL" sz="1400" dirty="0">
                <a:solidFill>
                  <a:srgbClr val="000000"/>
                </a:solidFill>
              </a:endParaRPr>
            </a:p>
          </p:txBody>
        </p:sp>
        <p:sp>
          <p:nvSpPr>
            <p:cNvPr id="38" name="Text Box 18"/>
            <p:cNvSpPr txBox="1">
              <a:spLocks noChangeArrowheads="1"/>
            </p:cNvSpPr>
            <p:nvPr/>
          </p:nvSpPr>
          <p:spPr bwMode="auto">
            <a:xfrm>
              <a:off x="613542" y="1663505"/>
              <a:ext cx="534521" cy="338554"/>
            </a:xfrm>
            <a:prstGeom prst="rect">
              <a:avLst/>
            </a:prstGeom>
            <a:noFill/>
            <a:ln w="28575">
              <a:noFill/>
              <a:miter lim="800000"/>
              <a:headEnd/>
              <a:tailEnd/>
            </a:ln>
            <a:effectLst/>
          </p:spPr>
          <p:txBody>
            <a:bodyPr wrap="none" anchor="ctr">
              <a:prstTxWarp prst="textNoShape">
                <a:avLst/>
              </a:prstTxWarp>
              <a:spAutoFit/>
            </a:bodyPr>
            <a:lstStyle/>
            <a:p>
              <a:r>
                <a:rPr lang="pl-PL" sz="1600" dirty="0" smtClean="0">
                  <a:solidFill>
                    <a:srgbClr val="000000"/>
                  </a:solidFill>
                </a:rPr>
                <a:t>10</a:t>
              </a:r>
              <a:r>
                <a:rPr lang="pl-PL" sz="1600" baseline="36000" dirty="0" smtClean="0">
                  <a:solidFill>
                    <a:srgbClr val="000000"/>
                  </a:solidFill>
                </a:rPr>
                <a:t>-2</a:t>
              </a:r>
              <a:endParaRPr lang="pl-PL" sz="1400" dirty="0">
                <a:solidFill>
                  <a:srgbClr val="000000"/>
                </a:solidFill>
              </a:endParaRPr>
            </a:p>
          </p:txBody>
        </p:sp>
        <p:grpSp>
          <p:nvGrpSpPr>
            <p:cNvPr id="8" name="Grupa 7"/>
            <p:cNvGrpSpPr/>
            <p:nvPr/>
          </p:nvGrpSpPr>
          <p:grpSpPr>
            <a:xfrm>
              <a:off x="1244480" y="1840442"/>
              <a:ext cx="6878459" cy="3497627"/>
              <a:chOff x="1065978" y="1339165"/>
              <a:chExt cx="7409138" cy="3934594"/>
            </a:xfrm>
          </p:grpSpPr>
          <p:sp>
            <p:nvSpPr>
              <p:cNvPr id="131" name="Line 21"/>
              <p:cNvSpPr>
                <a:spLocks noChangeShapeType="1"/>
              </p:cNvSpPr>
              <p:nvPr/>
            </p:nvSpPr>
            <p:spPr bwMode="auto">
              <a:xfrm>
                <a:off x="1091211" y="1989310"/>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2" name="Line 20"/>
              <p:cNvSpPr>
                <a:spLocks noChangeShapeType="1"/>
              </p:cNvSpPr>
              <p:nvPr/>
            </p:nvSpPr>
            <p:spPr bwMode="auto">
              <a:xfrm>
                <a:off x="1065978" y="5273759"/>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3" name="Line 21"/>
              <p:cNvSpPr>
                <a:spLocks noChangeShapeType="1"/>
              </p:cNvSpPr>
              <p:nvPr/>
            </p:nvSpPr>
            <p:spPr bwMode="auto">
              <a:xfrm>
                <a:off x="1065978" y="2641684"/>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4" name="Line 22"/>
              <p:cNvSpPr>
                <a:spLocks noChangeShapeType="1"/>
              </p:cNvSpPr>
              <p:nvPr/>
            </p:nvSpPr>
            <p:spPr bwMode="auto">
              <a:xfrm>
                <a:off x="1065978" y="3298909"/>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5" name="Line 23"/>
              <p:cNvSpPr>
                <a:spLocks noChangeShapeType="1"/>
              </p:cNvSpPr>
              <p:nvPr/>
            </p:nvSpPr>
            <p:spPr bwMode="auto">
              <a:xfrm>
                <a:off x="1065978" y="3957721"/>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6" name="Line 24"/>
              <p:cNvSpPr>
                <a:spLocks noChangeShapeType="1"/>
              </p:cNvSpPr>
              <p:nvPr/>
            </p:nvSpPr>
            <p:spPr bwMode="auto">
              <a:xfrm>
                <a:off x="1065978" y="4614946"/>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37" name="Line 21"/>
              <p:cNvSpPr>
                <a:spLocks noChangeShapeType="1"/>
              </p:cNvSpPr>
              <p:nvPr/>
            </p:nvSpPr>
            <p:spPr bwMode="auto">
              <a:xfrm>
                <a:off x="1091211" y="1339165"/>
                <a:ext cx="7383905" cy="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grpSp>
        <p:grpSp>
          <p:nvGrpSpPr>
            <p:cNvPr id="9" name="Grupa 8"/>
            <p:cNvGrpSpPr/>
            <p:nvPr/>
          </p:nvGrpSpPr>
          <p:grpSpPr>
            <a:xfrm>
              <a:off x="2062437" y="1737850"/>
              <a:ext cx="5729868" cy="4185866"/>
              <a:chOff x="1512395" y="2190790"/>
              <a:chExt cx="6171933" cy="3581400"/>
            </a:xfrm>
          </p:grpSpPr>
          <p:sp>
            <p:nvSpPr>
              <p:cNvPr id="123" name="Line 25"/>
              <p:cNvSpPr>
                <a:spLocks noChangeShapeType="1"/>
              </p:cNvSpPr>
              <p:nvPr/>
            </p:nvSpPr>
            <p:spPr bwMode="auto">
              <a:xfrm flipV="1">
                <a:off x="1512395"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4" name="Line 26"/>
              <p:cNvSpPr>
                <a:spLocks noChangeShapeType="1"/>
              </p:cNvSpPr>
              <p:nvPr/>
            </p:nvSpPr>
            <p:spPr bwMode="auto">
              <a:xfrm flipV="1">
                <a:off x="2393458"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5" name="Line 27"/>
              <p:cNvSpPr>
                <a:spLocks noChangeShapeType="1"/>
              </p:cNvSpPr>
              <p:nvPr/>
            </p:nvSpPr>
            <p:spPr bwMode="auto">
              <a:xfrm flipV="1">
                <a:off x="3276108"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6" name="Line 28"/>
              <p:cNvSpPr>
                <a:spLocks noChangeShapeType="1"/>
              </p:cNvSpPr>
              <p:nvPr/>
            </p:nvSpPr>
            <p:spPr bwMode="auto">
              <a:xfrm flipV="1">
                <a:off x="4157170"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7" name="Line 29"/>
              <p:cNvSpPr>
                <a:spLocks noChangeShapeType="1"/>
              </p:cNvSpPr>
              <p:nvPr/>
            </p:nvSpPr>
            <p:spPr bwMode="auto">
              <a:xfrm flipV="1">
                <a:off x="5039820"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8" name="Line 30"/>
              <p:cNvSpPr>
                <a:spLocks noChangeShapeType="1"/>
              </p:cNvSpPr>
              <p:nvPr/>
            </p:nvSpPr>
            <p:spPr bwMode="auto">
              <a:xfrm flipV="1">
                <a:off x="5920883"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a:p>
            </p:txBody>
          </p:sp>
          <p:sp>
            <p:nvSpPr>
              <p:cNvPr id="129" name="Line 31"/>
              <p:cNvSpPr>
                <a:spLocks noChangeShapeType="1"/>
              </p:cNvSpPr>
              <p:nvPr/>
            </p:nvSpPr>
            <p:spPr bwMode="auto">
              <a:xfrm flipV="1">
                <a:off x="6803533"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dirty="0"/>
              </a:p>
            </p:txBody>
          </p:sp>
          <p:sp>
            <p:nvSpPr>
              <p:cNvPr id="130" name="Line 31"/>
              <p:cNvSpPr>
                <a:spLocks noChangeShapeType="1"/>
              </p:cNvSpPr>
              <p:nvPr/>
            </p:nvSpPr>
            <p:spPr bwMode="auto">
              <a:xfrm flipV="1">
                <a:off x="7684328" y="2190790"/>
                <a:ext cx="0" cy="3581400"/>
              </a:xfrm>
              <a:prstGeom prst="line">
                <a:avLst/>
              </a:prstGeom>
              <a:noFill/>
              <a:ln w="12700">
                <a:solidFill>
                  <a:srgbClr val="000000"/>
                </a:solidFill>
                <a:prstDash val="sysDot"/>
                <a:round/>
                <a:headEnd/>
                <a:tailEnd/>
              </a:ln>
              <a:effectLst/>
            </p:spPr>
            <p:txBody>
              <a:bodyPr wrap="none" anchor="ctr">
                <a:prstTxWarp prst="textNoShape">
                  <a:avLst/>
                </a:prstTxWarp>
              </a:bodyPr>
              <a:lstStyle/>
              <a:p>
                <a:endParaRPr lang="en-US" dirty="0"/>
              </a:p>
            </p:txBody>
          </p:sp>
        </p:grpSp>
        <p:sp>
          <p:nvSpPr>
            <p:cNvPr id="10" name="PoleTekstowe 9"/>
            <p:cNvSpPr txBox="1"/>
            <p:nvPr/>
          </p:nvSpPr>
          <p:spPr>
            <a:xfrm>
              <a:off x="4847991" y="3668730"/>
              <a:ext cx="1775696" cy="369332"/>
            </a:xfrm>
            <a:prstGeom prst="rect">
              <a:avLst/>
            </a:prstGeom>
            <a:solidFill>
              <a:schemeClr val="bg1"/>
            </a:solidFill>
          </p:spPr>
          <p:txBody>
            <a:bodyPr wrap="none" rtlCol="0">
              <a:spAutoFit/>
            </a:bodyPr>
            <a:lstStyle/>
            <a:p>
              <a:r>
                <a:rPr lang="en-US" dirty="0" smtClean="0">
                  <a:solidFill>
                    <a:srgbClr val="26568B"/>
                  </a:solidFill>
                </a:rPr>
                <a:t>Production cost</a:t>
              </a:r>
              <a:endParaRPr lang="en-US" dirty="0">
                <a:solidFill>
                  <a:srgbClr val="26568B"/>
                </a:solidFill>
              </a:endParaRPr>
            </a:p>
          </p:txBody>
        </p:sp>
        <p:sp>
          <p:nvSpPr>
            <p:cNvPr id="11" name="Dowolny kształt 10"/>
            <p:cNvSpPr/>
            <p:nvPr/>
          </p:nvSpPr>
          <p:spPr>
            <a:xfrm>
              <a:off x="1257617" y="1979541"/>
              <a:ext cx="4731435" cy="2592458"/>
            </a:xfrm>
            <a:custGeom>
              <a:avLst/>
              <a:gdLst>
                <a:gd name="connsiteX0" fmla="*/ 0 w 7026770"/>
                <a:gd name="connsiteY0" fmla="*/ 0 h 3632277"/>
                <a:gd name="connsiteX1" fmla="*/ 878346 w 7026770"/>
                <a:gd name="connsiteY1" fmla="*/ 1210759 h 3632277"/>
                <a:gd name="connsiteX2" fmla="*/ 1756692 w 7026770"/>
                <a:gd name="connsiteY2" fmla="*/ 1531254 h 3632277"/>
                <a:gd name="connsiteX3" fmla="*/ 2623169 w 7026770"/>
                <a:gd name="connsiteY3" fmla="*/ 1994192 h 3632277"/>
                <a:gd name="connsiteX4" fmla="*/ 3513385 w 7026770"/>
                <a:gd name="connsiteY4" fmla="*/ 2148504 h 3632277"/>
                <a:gd name="connsiteX5" fmla="*/ 4379861 w 7026770"/>
                <a:gd name="connsiteY5" fmla="*/ 2504610 h 3632277"/>
                <a:gd name="connsiteX6" fmla="*/ 5258208 w 7026770"/>
                <a:gd name="connsiteY6" fmla="*/ 3003158 h 3632277"/>
                <a:gd name="connsiteX7" fmla="*/ 6160293 w 7026770"/>
                <a:gd name="connsiteY7" fmla="*/ 3288042 h 3632277"/>
                <a:gd name="connsiteX8" fmla="*/ 7026770 w 7026770"/>
                <a:gd name="connsiteY8" fmla="*/ 3632277 h 3632277"/>
                <a:gd name="connsiteX0" fmla="*/ 0 w 7026770"/>
                <a:gd name="connsiteY0" fmla="*/ 0 h 3632277"/>
                <a:gd name="connsiteX1" fmla="*/ 878346 w 7026770"/>
                <a:gd name="connsiteY1" fmla="*/ 1210759 h 3632277"/>
                <a:gd name="connsiteX2" fmla="*/ 1756692 w 7026770"/>
                <a:gd name="connsiteY2" fmla="*/ 1531254 h 3632277"/>
                <a:gd name="connsiteX3" fmla="*/ 2623169 w 7026770"/>
                <a:gd name="connsiteY3" fmla="*/ 1994192 h 3632277"/>
                <a:gd name="connsiteX4" fmla="*/ 3513385 w 7026770"/>
                <a:gd name="connsiteY4" fmla="*/ 2148504 h 3632277"/>
                <a:gd name="connsiteX5" fmla="*/ 4379861 w 7026770"/>
                <a:gd name="connsiteY5" fmla="*/ 2504610 h 3632277"/>
                <a:gd name="connsiteX6" fmla="*/ 5096469 w 7026770"/>
                <a:gd name="connsiteY6" fmla="*/ 2916340 h 3632277"/>
                <a:gd name="connsiteX7" fmla="*/ 5258208 w 7026770"/>
                <a:gd name="connsiteY7" fmla="*/ 3003158 h 3632277"/>
                <a:gd name="connsiteX8" fmla="*/ 6160293 w 7026770"/>
                <a:gd name="connsiteY8" fmla="*/ 3288042 h 3632277"/>
                <a:gd name="connsiteX9" fmla="*/ 7026770 w 7026770"/>
                <a:gd name="connsiteY9" fmla="*/ 3632277 h 3632277"/>
                <a:gd name="connsiteX0" fmla="*/ 0 w 6160293"/>
                <a:gd name="connsiteY0" fmla="*/ 0 h 3288042"/>
                <a:gd name="connsiteX1" fmla="*/ 878346 w 6160293"/>
                <a:gd name="connsiteY1" fmla="*/ 1210759 h 3288042"/>
                <a:gd name="connsiteX2" fmla="*/ 1756692 w 6160293"/>
                <a:gd name="connsiteY2" fmla="*/ 1531254 h 3288042"/>
                <a:gd name="connsiteX3" fmla="*/ 2623169 w 6160293"/>
                <a:gd name="connsiteY3" fmla="*/ 1994192 h 3288042"/>
                <a:gd name="connsiteX4" fmla="*/ 3513385 w 6160293"/>
                <a:gd name="connsiteY4" fmla="*/ 2148504 h 3288042"/>
                <a:gd name="connsiteX5" fmla="*/ 4379861 w 6160293"/>
                <a:gd name="connsiteY5" fmla="*/ 2504610 h 3288042"/>
                <a:gd name="connsiteX6" fmla="*/ 5096469 w 6160293"/>
                <a:gd name="connsiteY6" fmla="*/ 2916340 h 3288042"/>
                <a:gd name="connsiteX7" fmla="*/ 5258208 w 6160293"/>
                <a:gd name="connsiteY7" fmla="*/ 3003158 h 3288042"/>
                <a:gd name="connsiteX8" fmla="*/ 6160293 w 6160293"/>
                <a:gd name="connsiteY8" fmla="*/ 3288042 h 3288042"/>
                <a:gd name="connsiteX0" fmla="*/ 0 w 5258208"/>
                <a:gd name="connsiteY0" fmla="*/ 0 h 3003159"/>
                <a:gd name="connsiteX1" fmla="*/ 878346 w 5258208"/>
                <a:gd name="connsiteY1" fmla="*/ 1210759 h 3003159"/>
                <a:gd name="connsiteX2" fmla="*/ 1756692 w 5258208"/>
                <a:gd name="connsiteY2" fmla="*/ 1531254 h 3003159"/>
                <a:gd name="connsiteX3" fmla="*/ 2623169 w 5258208"/>
                <a:gd name="connsiteY3" fmla="*/ 1994192 h 3003159"/>
                <a:gd name="connsiteX4" fmla="*/ 3513385 w 5258208"/>
                <a:gd name="connsiteY4" fmla="*/ 2148504 h 3003159"/>
                <a:gd name="connsiteX5" fmla="*/ 4379861 w 5258208"/>
                <a:gd name="connsiteY5" fmla="*/ 2504610 h 3003159"/>
                <a:gd name="connsiteX6" fmla="*/ 5096469 w 5258208"/>
                <a:gd name="connsiteY6" fmla="*/ 2916340 h 3003159"/>
                <a:gd name="connsiteX7" fmla="*/ 5258208 w 5258208"/>
                <a:gd name="connsiteY7" fmla="*/ 3003158 h 3003159"/>
                <a:gd name="connsiteX0" fmla="*/ 0 w 5096469"/>
                <a:gd name="connsiteY0" fmla="*/ 0 h 2916340"/>
                <a:gd name="connsiteX1" fmla="*/ 878346 w 5096469"/>
                <a:gd name="connsiteY1" fmla="*/ 1210759 h 2916340"/>
                <a:gd name="connsiteX2" fmla="*/ 1756692 w 5096469"/>
                <a:gd name="connsiteY2" fmla="*/ 1531254 h 2916340"/>
                <a:gd name="connsiteX3" fmla="*/ 2623169 w 5096469"/>
                <a:gd name="connsiteY3" fmla="*/ 1994192 h 2916340"/>
                <a:gd name="connsiteX4" fmla="*/ 3513385 w 5096469"/>
                <a:gd name="connsiteY4" fmla="*/ 2148504 h 2916340"/>
                <a:gd name="connsiteX5" fmla="*/ 4379861 w 5096469"/>
                <a:gd name="connsiteY5" fmla="*/ 2504610 h 2916340"/>
                <a:gd name="connsiteX6" fmla="*/ 5096469 w 5096469"/>
                <a:gd name="connsiteY6" fmla="*/ 2916340 h 291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96469" h="2916340">
                  <a:moveTo>
                    <a:pt x="0" y="0"/>
                  </a:moveTo>
                  <a:cubicBezTo>
                    <a:pt x="292782" y="477775"/>
                    <a:pt x="585564" y="955550"/>
                    <a:pt x="878346" y="1210759"/>
                  </a:cubicBezTo>
                  <a:cubicBezTo>
                    <a:pt x="1171128" y="1465968"/>
                    <a:pt x="1465888" y="1400682"/>
                    <a:pt x="1756692" y="1531254"/>
                  </a:cubicBezTo>
                  <a:cubicBezTo>
                    <a:pt x="2047496" y="1661826"/>
                    <a:pt x="2330387" y="1891317"/>
                    <a:pt x="2623169" y="1994192"/>
                  </a:cubicBezTo>
                  <a:cubicBezTo>
                    <a:pt x="2915951" y="2097067"/>
                    <a:pt x="3220603" y="2063434"/>
                    <a:pt x="3513385" y="2148504"/>
                  </a:cubicBezTo>
                  <a:cubicBezTo>
                    <a:pt x="3806167" y="2233574"/>
                    <a:pt x="4116014" y="2376637"/>
                    <a:pt x="4379861" y="2504610"/>
                  </a:cubicBezTo>
                  <a:cubicBezTo>
                    <a:pt x="4643708" y="2632583"/>
                    <a:pt x="4950078" y="2833249"/>
                    <a:pt x="5096469" y="2916340"/>
                  </a:cubicBezTo>
                </a:path>
              </a:pathLst>
            </a:custGeom>
            <a:ln w="381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PoleTekstowe 11"/>
            <p:cNvSpPr txBox="1"/>
            <p:nvPr/>
          </p:nvSpPr>
          <p:spPr>
            <a:xfrm>
              <a:off x="2387576" y="5079375"/>
              <a:ext cx="1194157" cy="369332"/>
            </a:xfrm>
            <a:prstGeom prst="rect">
              <a:avLst/>
            </a:prstGeom>
            <a:solidFill>
              <a:schemeClr val="bg1"/>
            </a:solidFill>
          </p:spPr>
          <p:txBody>
            <a:bodyPr wrap="square" rtlCol="0">
              <a:spAutoFit/>
            </a:bodyPr>
            <a:lstStyle/>
            <a:p>
              <a:r>
                <a:rPr lang="en-US" smtClean="0">
                  <a:solidFill>
                    <a:srgbClr val="FF0000"/>
                  </a:solidFill>
                </a:rPr>
                <a:t>Test cost</a:t>
              </a:r>
              <a:endParaRPr lang="en-US">
                <a:solidFill>
                  <a:srgbClr val="FF0000"/>
                </a:solidFill>
              </a:endParaRPr>
            </a:p>
          </p:txBody>
        </p:sp>
        <p:sp>
          <p:nvSpPr>
            <p:cNvPr id="13" name="Freeform 4"/>
            <p:cNvSpPr>
              <a:spLocks/>
            </p:cNvSpPr>
            <p:nvPr/>
          </p:nvSpPr>
          <p:spPr bwMode="auto">
            <a:xfrm>
              <a:off x="1244481" y="1617829"/>
              <a:ext cx="6980378" cy="4322821"/>
            </a:xfrm>
            <a:custGeom>
              <a:avLst/>
              <a:gdLst/>
              <a:ahLst/>
              <a:cxnLst>
                <a:cxn ang="0">
                  <a:pos x="0" y="0"/>
                </a:cxn>
                <a:cxn ang="0">
                  <a:pos x="0" y="2544"/>
                </a:cxn>
                <a:cxn ang="0">
                  <a:pos x="1728" y="2544"/>
                </a:cxn>
              </a:cxnLst>
              <a:rect l="0" t="0" r="r" b="b"/>
              <a:pathLst>
                <a:path w="1728" h="2544">
                  <a:moveTo>
                    <a:pt x="0" y="0"/>
                  </a:moveTo>
                  <a:lnTo>
                    <a:pt x="0" y="2544"/>
                  </a:lnTo>
                  <a:lnTo>
                    <a:pt x="1728" y="2544"/>
                  </a:lnTo>
                </a:path>
              </a:pathLst>
            </a:custGeom>
            <a:noFill/>
            <a:ln w="28575" cap="flat" cmpd="sng">
              <a:solidFill>
                <a:schemeClr val="tx1"/>
              </a:solidFill>
              <a:prstDash val="solid"/>
              <a:round/>
              <a:headEnd type="stealth" w="med" len="med"/>
              <a:tailEnd type="stealth" w="med" len="med"/>
            </a:ln>
            <a:effectLst/>
          </p:spPr>
          <p:txBody>
            <a:bodyPr wrap="none" anchor="ctr">
              <a:prstTxWarp prst="textNoShape">
                <a:avLst/>
              </a:prstTxWarp>
            </a:bodyPr>
            <a:lstStyle/>
            <a:p>
              <a:endParaRPr lang="en-US"/>
            </a:p>
          </p:txBody>
        </p:sp>
        <p:grpSp>
          <p:nvGrpSpPr>
            <p:cNvPr id="29" name="Group 49"/>
            <p:cNvGrpSpPr>
              <a:grpSpLocks/>
            </p:cNvGrpSpPr>
            <p:nvPr/>
          </p:nvGrpSpPr>
          <p:grpSpPr bwMode="auto">
            <a:xfrm>
              <a:off x="1244481" y="3583953"/>
              <a:ext cx="141484" cy="389490"/>
              <a:chOff x="912" y="1800"/>
              <a:chExt cx="96" cy="276"/>
            </a:xfrm>
          </p:grpSpPr>
          <p:sp>
            <p:nvSpPr>
              <p:cNvPr id="114" name="Line 5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5" name="Line 5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6" name="Line 5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7" name="Line 5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8" name="Line 5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9" name="Line 5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20" name="Line 5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21" name="Line 5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22" name="Line 5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0" name="Group 59"/>
            <p:cNvGrpSpPr>
              <a:grpSpLocks/>
            </p:cNvGrpSpPr>
            <p:nvPr/>
          </p:nvGrpSpPr>
          <p:grpSpPr bwMode="auto">
            <a:xfrm>
              <a:off x="1244481" y="4168188"/>
              <a:ext cx="141484" cy="389490"/>
              <a:chOff x="912" y="1800"/>
              <a:chExt cx="96" cy="276"/>
            </a:xfrm>
          </p:grpSpPr>
          <p:sp>
            <p:nvSpPr>
              <p:cNvPr id="105" name="Line 6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6" name="Line 6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7" name="Line 6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8" name="Line 6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9" name="Line 6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0" name="Line 6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1" name="Line 6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2" name="Line 6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13" name="Line 6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1" name="Group 69"/>
            <p:cNvGrpSpPr>
              <a:grpSpLocks/>
            </p:cNvGrpSpPr>
            <p:nvPr/>
          </p:nvGrpSpPr>
          <p:grpSpPr bwMode="auto">
            <a:xfrm>
              <a:off x="1244481" y="2998307"/>
              <a:ext cx="141484" cy="389490"/>
              <a:chOff x="912" y="1800"/>
              <a:chExt cx="96" cy="276"/>
            </a:xfrm>
          </p:grpSpPr>
          <p:sp>
            <p:nvSpPr>
              <p:cNvPr id="96" name="Line 7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7" name="Line 7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8" name="Line 7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9" name="Line 7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0" name="Line 7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1" name="Line 7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2" name="Line 7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3" name="Line 7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104" name="Line 7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2" name="Group 79"/>
            <p:cNvGrpSpPr>
              <a:grpSpLocks/>
            </p:cNvGrpSpPr>
            <p:nvPr/>
          </p:nvGrpSpPr>
          <p:grpSpPr bwMode="auto">
            <a:xfrm>
              <a:off x="1244481" y="4752423"/>
              <a:ext cx="141484" cy="389490"/>
              <a:chOff x="912" y="1800"/>
              <a:chExt cx="96" cy="276"/>
            </a:xfrm>
          </p:grpSpPr>
          <p:sp>
            <p:nvSpPr>
              <p:cNvPr id="87" name="Line 8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8" name="Line 8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9" name="Line 8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0" name="Line 8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1" name="Line 8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2" name="Line 8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3" name="Line 8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4" name="Line 8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95" name="Line 8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3" name="Group 89"/>
            <p:cNvGrpSpPr>
              <a:grpSpLocks/>
            </p:cNvGrpSpPr>
            <p:nvPr/>
          </p:nvGrpSpPr>
          <p:grpSpPr bwMode="auto">
            <a:xfrm>
              <a:off x="1244481" y="5338070"/>
              <a:ext cx="141484" cy="389490"/>
              <a:chOff x="912" y="1800"/>
              <a:chExt cx="96" cy="276"/>
            </a:xfrm>
          </p:grpSpPr>
          <p:sp>
            <p:nvSpPr>
              <p:cNvPr id="78" name="Line 9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9" name="Line 9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0" name="Line 9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1" name="Line 9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2" name="Line 9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3" name="Line 9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4" name="Line 9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5" name="Line 9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86" name="Line 9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5" name="Group 69"/>
            <p:cNvGrpSpPr>
              <a:grpSpLocks/>
            </p:cNvGrpSpPr>
            <p:nvPr/>
          </p:nvGrpSpPr>
          <p:grpSpPr bwMode="auto">
            <a:xfrm>
              <a:off x="1243810" y="2417442"/>
              <a:ext cx="141484" cy="389490"/>
              <a:chOff x="912" y="1800"/>
              <a:chExt cx="96" cy="276"/>
            </a:xfrm>
          </p:grpSpPr>
          <p:sp>
            <p:nvSpPr>
              <p:cNvPr id="69" name="Line 7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0" name="Line 7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1" name="Line 7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2" name="Line 7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3" name="Line 7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4" name="Line 7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5" name="Line 7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6" name="Line 7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77" name="Line 7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grpSp>
          <p:nvGrpSpPr>
            <p:cNvPr id="37" name="Group 69"/>
            <p:cNvGrpSpPr>
              <a:grpSpLocks/>
            </p:cNvGrpSpPr>
            <p:nvPr/>
          </p:nvGrpSpPr>
          <p:grpSpPr bwMode="auto">
            <a:xfrm>
              <a:off x="1243810" y="1840936"/>
              <a:ext cx="141484" cy="389490"/>
              <a:chOff x="912" y="1800"/>
              <a:chExt cx="96" cy="276"/>
            </a:xfrm>
          </p:grpSpPr>
          <p:sp>
            <p:nvSpPr>
              <p:cNvPr id="60" name="Line 70"/>
              <p:cNvSpPr>
                <a:spLocks noChangeShapeType="1"/>
              </p:cNvSpPr>
              <p:nvPr/>
            </p:nvSpPr>
            <p:spPr bwMode="auto">
              <a:xfrm>
                <a:off x="912" y="1815"/>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1" name="Line 71"/>
              <p:cNvSpPr>
                <a:spLocks noChangeShapeType="1"/>
              </p:cNvSpPr>
              <p:nvPr/>
            </p:nvSpPr>
            <p:spPr bwMode="auto">
              <a:xfrm>
                <a:off x="912" y="180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2" name="Line 72"/>
              <p:cNvSpPr>
                <a:spLocks noChangeShapeType="1"/>
              </p:cNvSpPr>
              <p:nvPr/>
            </p:nvSpPr>
            <p:spPr bwMode="auto">
              <a:xfrm>
                <a:off x="912" y="191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3" name="Line 73"/>
              <p:cNvSpPr>
                <a:spLocks noChangeShapeType="1"/>
              </p:cNvSpPr>
              <p:nvPr/>
            </p:nvSpPr>
            <p:spPr bwMode="auto">
              <a:xfrm>
                <a:off x="912" y="2004"/>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4" name="Line 74"/>
              <p:cNvSpPr>
                <a:spLocks noChangeShapeType="1"/>
              </p:cNvSpPr>
              <p:nvPr/>
            </p:nvSpPr>
            <p:spPr bwMode="auto">
              <a:xfrm>
                <a:off x="912" y="2076"/>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5" name="Line 75"/>
              <p:cNvSpPr>
                <a:spLocks noChangeShapeType="1"/>
              </p:cNvSpPr>
              <p:nvPr/>
            </p:nvSpPr>
            <p:spPr bwMode="auto">
              <a:xfrm>
                <a:off x="912" y="1833"/>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6" name="Line 76"/>
              <p:cNvSpPr>
                <a:spLocks noChangeShapeType="1"/>
              </p:cNvSpPr>
              <p:nvPr/>
            </p:nvSpPr>
            <p:spPr bwMode="auto">
              <a:xfrm>
                <a:off x="912" y="1857"/>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7" name="Line 77"/>
              <p:cNvSpPr>
                <a:spLocks noChangeShapeType="1"/>
              </p:cNvSpPr>
              <p:nvPr/>
            </p:nvSpPr>
            <p:spPr bwMode="auto">
              <a:xfrm>
                <a:off x="912" y="1881"/>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sp>
            <p:nvSpPr>
              <p:cNvPr id="68" name="Line 78"/>
              <p:cNvSpPr>
                <a:spLocks noChangeShapeType="1"/>
              </p:cNvSpPr>
              <p:nvPr/>
            </p:nvSpPr>
            <p:spPr bwMode="auto">
              <a:xfrm>
                <a:off x="912" y="1950"/>
                <a:ext cx="96" cy="0"/>
              </a:xfrm>
              <a:prstGeom prst="line">
                <a:avLst/>
              </a:prstGeom>
              <a:noFill/>
              <a:ln w="12700" cmpd="sng">
                <a:solidFill>
                  <a:srgbClr val="000000"/>
                </a:solidFill>
                <a:round/>
                <a:headEnd/>
                <a:tailEnd/>
              </a:ln>
              <a:effectLst/>
            </p:spPr>
            <p:txBody>
              <a:bodyPr wrap="none" anchor="ctr">
                <a:prstTxWarp prst="textNoShape">
                  <a:avLst/>
                </a:prstTxWarp>
              </a:bodyPr>
              <a:lstStyle/>
              <a:p>
                <a:endParaRPr lang="en-US">
                  <a:solidFill>
                    <a:srgbClr val="000000"/>
                  </a:solidFill>
                </a:endParaRPr>
              </a:p>
            </p:txBody>
          </p:sp>
        </p:grpSp>
        <p:sp>
          <p:nvSpPr>
            <p:cNvPr id="51" name="Rectangle 38"/>
            <p:cNvSpPr>
              <a:spLocks noChangeArrowheads="1"/>
            </p:cNvSpPr>
            <p:nvPr/>
          </p:nvSpPr>
          <p:spPr bwMode="auto">
            <a:xfrm>
              <a:off x="2009287" y="3006355"/>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2" name="Rectangle 38"/>
            <p:cNvSpPr>
              <a:spLocks noChangeArrowheads="1"/>
            </p:cNvSpPr>
            <p:nvPr/>
          </p:nvSpPr>
          <p:spPr bwMode="auto">
            <a:xfrm>
              <a:off x="2828123" y="3286403"/>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3" name="Rectangle 38"/>
            <p:cNvSpPr>
              <a:spLocks noChangeArrowheads="1"/>
            </p:cNvSpPr>
            <p:nvPr/>
          </p:nvSpPr>
          <p:spPr bwMode="auto">
            <a:xfrm>
              <a:off x="3649786" y="3726478"/>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4" name="Rectangle 38"/>
            <p:cNvSpPr>
              <a:spLocks noChangeArrowheads="1"/>
            </p:cNvSpPr>
            <p:nvPr/>
          </p:nvSpPr>
          <p:spPr bwMode="auto">
            <a:xfrm>
              <a:off x="4463497" y="3839310"/>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8" name="Rectangle 38"/>
            <p:cNvSpPr>
              <a:spLocks noChangeArrowheads="1"/>
            </p:cNvSpPr>
            <p:nvPr/>
          </p:nvSpPr>
          <p:spPr bwMode="auto">
            <a:xfrm>
              <a:off x="5284511" y="4166553"/>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9" name="Rectangle 39"/>
            <p:cNvSpPr>
              <a:spLocks noChangeArrowheads="1"/>
            </p:cNvSpPr>
            <p:nvPr/>
          </p:nvSpPr>
          <p:spPr bwMode="auto">
            <a:xfrm>
              <a:off x="1189801" y="1937884"/>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40" name="Dowolny kształt 39"/>
            <p:cNvSpPr/>
            <p:nvPr/>
          </p:nvSpPr>
          <p:spPr>
            <a:xfrm>
              <a:off x="1235578" y="5155668"/>
              <a:ext cx="4821068" cy="464285"/>
            </a:xfrm>
            <a:custGeom>
              <a:avLst/>
              <a:gdLst>
                <a:gd name="connsiteX0" fmla="*/ 0 w 7050510"/>
                <a:gd name="connsiteY0" fmla="*/ 0 h 522289"/>
                <a:gd name="connsiteX1" fmla="*/ 890216 w 7050510"/>
                <a:gd name="connsiteY1" fmla="*/ 344236 h 522289"/>
                <a:gd name="connsiteX2" fmla="*/ 1768562 w 7050510"/>
                <a:gd name="connsiteY2" fmla="*/ 439197 h 522289"/>
                <a:gd name="connsiteX3" fmla="*/ 2646909 w 7050510"/>
                <a:gd name="connsiteY3" fmla="*/ 522289 h 522289"/>
                <a:gd name="connsiteX4" fmla="*/ 3525255 w 7050510"/>
                <a:gd name="connsiteY4" fmla="*/ 439197 h 522289"/>
                <a:gd name="connsiteX5" fmla="*/ 4427340 w 7050510"/>
                <a:gd name="connsiteY5" fmla="*/ 403587 h 522289"/>
                <a:gd name="connsiteX6" fmla="*/ 5293817 w 7050510"/>
                <a:gd name="connsiteY6" fmla="*/ 451068 h 522289"/>
                <a:gd name="connsiteX7" fmla="*/ 6184033 w 7050510"/>
                <a:gd name="connsiteY7" fmla="*/ 439197 h 522289"/>
                <a:gd name="connsiteX8" fmla="*/ 7050510 w 7050510"/>
                <a:gd name="connsiteY8" fmla="*/ 356106 h 522289"/>
                <a:gd name="connsiteX0" fmla="*/ 0 w 6184033"/>
                <a:gd name="connsiteY0" fmla="*/ 0 h 522289"/>
                <a:gd name="connsiteX1" fmla="*/ 890216 w 6184033"/>
                <a:gd name="connsiteY1" fmla="*/ 344236 h 522289"/>
                <a:gd name="connsiteX2" fmla="*/ 1768562 w 6184033"/>
                <a:gd name="connsiteY2" fmla="*/ 439197 h 522289"/>
                <a:gd name="connsiteX3" fmla="*/ 2646909 w 6184033"/>
                <a:gd name="connsiteY3" fmla="*/ 522289 h 522289"/>
                <a:gd name="connsiteX4" fmla="*/ 3525255 w 6184033"/>
                <a:gd name="connsiteY4" fmla="*/ 439197 h 522289"/>
                <a:gd name="connsiteX5" fmla="*/ 4427340 w 6184033"/>
                <a:gd name="connsiteY5" fmla="*/ 403587 h 522289"/>
                <a:gd name="connsiteX6" fmla="*/ 5293817 w 6184033"/>
                <a:gd name="connsiteY6" fmla="*/ 451068 h 522289"/>
                <a:gd name="connsiteX7" fmla="*/ 6184033 w 6184033"/>
                <a:gd name="connsiteY7" fmla="*/ 439197 h 522289"/>
                <a:gd name="connsiteX0" fmla="*/ 0 w 6250484"/>
                <a:gd name="connsiteY0" fmla="*/ 0 h 522289"/>
                <a:gd name="connsiteX1" fmla="*/ 890216 w 6250484"/>
                <a:gd name="connsiteY1" fmla="*/ 344236 h 522289"/>
                <a:gd name="connsiteX2" fmla="*/ 1768562 w 6250484"/>
                <a:gd name="connsiteY2" fmla="*/ 439197 h 522289"/>
                <a:gd name="connsiteX3" fmla="*/ 2646909 w 6250484"/>
                <a:gd name="connsiteY3" fmla="*/ 522289 h 522289"/>
                <a:gd name="connsiteX4" fmla="*/ 3525255 w 6250484"/>
                <a:gd name="connsiteY4" fmla="*/ 439197 h 522289"/>
                <a:gd name="connsiteX5" fmla="*/ 4427340 w 6250484"/>
                <a:gd name="connsiteY5" fmla="*/ 403587 h 522289"/>
                <a:gd name="connsiteX6" fmla="*/ 5293817 w 6250484"/>
                <a:gd name="connsiteY6" fmla="*/ 451068 h 522289"/>
                <a:gd name="connsiteX7" fmla="*/ 6184033 w 6250484"/>
                <a:gd name="connsiteY7" fmla="*/ 439197 h 522289"/>
                <a:gd name="connsiteX8" fmla="*/ 6185796 w 6250484"/>
                <a:gd name="connsiteY8" fmla="*/ 411151 h 522289"/>
                <a:gd name="connsiteX0" fmla="*/ 0 w 6184033"/>
                <a:gd name="connsiteY0" fmla="*/ 0 h 522289"/>
                <a:gd name="connsiteX1" fmla="*/ 890216 w 6184033"/>
                <a:gd name="connsiteY1" fmla="*/ 344236 h 522289"/>
                <a:gd name="connsiteX2" fmla="*/ 1768562 w 6184033"/>
                <a:gd name="connsiteY2" fmla="*/ 439197 h 522289"/>
                <a:gd name="connsiteX3" fmla="*/ 2646909 w 6184033"/>
                <a:gd name="connsiteY3" fmla="*/ 522289 h 522289"/>
                <a:gd name="connsiteX4" fmla="*/ 3525255 w 6184033"/>
                <a:gd name="connsiteY4" fmla="*/ 439197 h 522289"/>
                <a:gd name="connsiteX5" fmla="*/ 4427340 w 6184033"/>
                <a:gd name="connsiteY5" fmla="*/ 403587 h 522289"/>
                <a:gd name="connsiteX6" fmla="*/ 5293817 w 6184033"/>
                <a:gd name="connsiteY6" fmla="*/ 451068 h 522289"/>
                <a:gd name="connsiteX7" fmla="*/ 6184033 w 6184033"/>
                <a:gd name="connsiteY7" fmla="*/ 439197 h 522289"/>
                <a:gd name="connsiteX0" fmla="*/ 0 w 5293817"/>
                <a:gd name="connsiteY0" fmla="*/ 0 h 522289"/>
                <a:gd name="connsiteX1" fmla="*/ 890216 w 5293817"/>
                <a:gd name="connsiteY1" fmla="*/ 344236 h 522289"/>
                <a:gd name="connsiteX2" fmla="*/ 1768562 w 5293817"/>
                <a:gd name="connsiteY2" fmla="*/ 439197 h 522289"/>
                <a:gd name="connsiteX3" fmla="*/ 2646909 w 5293817"/>
                <a:gd name="connsiteY3" fmla="*/ 522289 h 522289"/>
                <a:gd name="connsiteX4" fmla="*/ 3525255 w 5293817"/>
                <a:gd name="connsiteY4" fmla="*/ 439197 h 522289"/>
                <a:gd name="connsiteX5" fmla="*/ 4427340 w 5293817"/>
                <a:gd name="connsiteY5" fmla="*/ 403587 h 522289"/>
                <a:gd name="connsiteX6" fmla="*/ 5293817 w 5293817"/>
                <a:gd name="connsiteY6" fmla="*/ 451068 h 522289"/>
                <a:gd name="connsiteX0" fmla="*/ 0 w 5193018"/>
                <a:gd name="connsiteY0" fmla="*/ 0 h 522289"/>
                <a:gd name="connsiteX1" fmla="*/ 890216 w 5193018"/>
                <a:gd name="connsiteY1" fmla="*/ 344236 h 522289"/>
                <a:gd name="connsiteX2" fmla="*/ 1768562 w 5193018"/>
                <a:gd name="connsiteY2" fmla="*/ 439197 h 522289"/>
                <a:gd name="connsiteX3" fmla="*/ 2646909 w 5193018"/>
                <a:gd name="connsiteY3" fmla="*/ 522289 h 522289"/>
                <a:gd name="connsiteX4" fmla="*/ 3525255 w 5193018"/>
                <a:gd name="connsiteY4" fmla="*/ 439197 h 522289"/>
                <a:gd name="connsiteX5" fmla="*/ 4427340 w 5193018"/>
                <a:gd name="connsiteY5" fmla="*/ 403587 h 522289"/>
                <a:gd name="connsiteX6" fmla="*/ 5193018 w 5193018"/>
                <a:gd name="connsiteY6" fmla="*/ 451068 h 52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018" h="522289">
                  <a:moveTo>
                    <a:pt x="0" y="0"/>
                  </a:moveTo>
                  <a:cubicBezTo>
                    <a:pt x="297728" y="135518"/>
                    <a:pt x="595456" y="271037"/>
                    <a:pt x="890216" y="344236"/>
                  </a:cubicBezTo>
                  <a:cubicBezTo>
                    <a:pt x="1184976" y="417436"/>
                    <a:pt x="1768562" y="439197"/>
                    <a:pt x="1768562" y="439197"/>
                  </a:cubicBezTo>
                  <a:cubicBezTo>
                    <a:pt x="2061344" y="468872"/>
                    <a:pt x="2354127" y="522289"/>
                    <a:pt x="2646909" y="522289"/>
                  </a:cubicBezTo>
                  <a:cubicBezTo>
                    <a:pt x="2939691" y="522289"/>
                    <a:pt x="3228517" y="458981"/>
                    <a:pt x="3525255" y="439197"/>
                  </a:cubicBezTo>
                  <a:cubicBezTo>
                    <a:pt x="3821993" y="419413"/>
                    <a:pt x="4149380" y="401609"/>
                    <a:pt x="4427340" y="403587"/>
                  </a:cubicBezTo>
                  <a:cubicBezTo>
                    <a:pt x="4705300" y="405565"/>
                    <a:pt x="5193018" y="451068"/>
                    <a:pt x="5193018" y="451068"/>
                  </a:cubicBezTo>
                </a:path>
              </a:pathLst>
            </a:custGeom>
            <a:ln w="381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1" name="Grupa 40"/>
            <p:cNvGrpSpPr/>
            <p:nvPr/>
          </p:nvGrpSpPr>
          <p:grpSpPr>
            <a:xfrm>
              <a:off x="1187624" y="5119529"/>
              <a:ext cx="6654792" cy="550707"/>
              <a:chOff x="1004735" y="5027915"/>
              <a:chExt cx="7168215" cy="619508"/>
            </a:xfrm>
          </p:grpSpPr>
          <p:sp>
            <p:nvSpPr>
              <p:cNvPr id="45" name="Rectangle 38"/>
              <p:cNvSpPr>
                <a:spLocks noChangeArrowheads="1"/>
              </p:cNvSpPr>
              <p:nvPr/>
            </p:nvSpPr>
            <p:spPr bwMode="auto">
              <a:xfrm>
                <a:off x="5420745" y="543048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6" name="Rectangle 38"/>
              <p:cNvSpPr>
                <a:spLocks noChangeArrowheads="1"/>
              </p:cNvSpPr>
              <p:nvPr/>
            </p:nvSpPr>
            <p:spPr bwMode="auto">
              <a:xfrm>
                <a:off x="4535690" y="546609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7" name="Rectangle 38"/>
              <p:cNvSpPr>
                <a:spLocks noChangeArrowheads="1"/>
              </p:cNvSpPr>
              <p:nvPr/>
            </p:nvSpPr>
            <p:spPr bwMode="auto">
              <a:xfrm>
                <a:off x="2771800" y="545422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8" name="Rectangle 38"/>
              <p:cNvSpPr>
                <a:spLocks noChangeArrowheads="1"/>
              </p:cNvSpPr>
              <p:nvPr/>
            </p:nvSpPr>
            <p:spPr bwMode="auto">
              <a:xfrm>
                <a:off x="3650635" y="554423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9" name="Rectangle 38"/>
              <p:cNvSpPr>
                <a:spLocks noChangeArrowheads="1"/>
              </p:cNvSpPr>
              <p:nvPr/>
            </p:nvSpPr>
            <p:spPr bwMode="auto">
              <a:xfrm>
                <a:off x="1892965" y="536421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50" name="Rectangle 38"/>
              <p:cNvSpPr>
                <a:spLocks noChangeArrowheads="1"/>
              </p:cNvSpPr>
              <p:nvPr/>
            </p:nvSpPr>
            <p:spPr bwMode="auto">
              <a:xfrm>
                <a:off x="1004735" y="502791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2" name="Rectangle 38"/>
              <p:cNvSpPr>
                <a:spLocks noChangeArrowheads="1"/>
              </p:cNvSpPr>
              <p:nvPr/>
            </p:nvSpPr>
            <p:spPr bwMode="auto">
              <a:xfrm>
                <a:off x="8058650" y="5385480"/>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3" name="Rectangle 38"/>
              <p:cNvSpPr>
                <a:spLocks noChangeArrowheads="1"/>
              </p:cNvSpPr>
              <p:nvPr/>
            </p:nvSpPr>
            <p:spPr bwMode="auto">
              <a:xfrm>
                <a:off x="7182290" y="545422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sp>
            <p:nvSpPr>
              <p:cNvPr id="44" name="Rectangle 38"/>
              <p:cNvSpPr>
                <a:spLocks noChangeArrowheads="1"/>
              </p:cNvSpPr>
              <p:nvPr/>
            </p:nvSpPr>
            <p:spPr bwMode="auto">
              <a:xfrm>
                <a:off x="6294060" y="5477965"/>
                <a:ext cx="114300" cy="103188"/>
              </a:xfrm>
              <a:prstGeom prst="rect">
                <a:avLst/>
              </a:prstGeom>
              <a:solidFill>
                <a:srgbClr val="FF0000"/>
              </a:solidFill>
              <a:ln w="28575">
                <a:solidFill>
                  <a:srgbClr val="FF0000"/>
                </a:solidFill>
                <a:miter lim="800000"/>
                <a:headEnd/>
                <a:tailEnd/>
              </a:ln>
              <a:effectLst/>
            </p:spPr>
            <p:txBody>
              <a:bodyPr wrap="none" anchor="ctr">
                <a:prstTxWarp prst="textNoShape">
                  <a:avLst/>
                </a:prstTxWarp>
              </a:bodyPr>
              <a:lstStyle/>
              <a:p>
                <a:endParaRPr lang="en-US" sz="1200"/>
              </a:p>
            </p:txBody>
          </p:sp>
        </p:grpSp>
        <p:sp>
          <p:nvSpPr>
            <p:cNvPr id="2" name="Dowolny kształt 1"/>
            <p:cNvSpPr/>
            <p:nvPr/>
          </p:nvSpPr>
          <p:spPr>
            <a:xfrm>
              <a:off x="5992395" y="4576154"/>
              <a:ext cx="1826794" cy="632660"/>
            </a:xfrm>
            <a:custGeom>
              <a:avLst/>
              <a:gdLst>
                <a:gd name="connsiteX0" fmla="*/ 0 w 1737894"/>
                <a:gd name="connsiteY0" fmla="*/ 0 h 588210"/>
                <a:gd name="connsiteX1" fmla="*/ 0 w 1737894"/>
                <a:gd name="connsiteY1" fmla="*/ 0 h 588210"/>
                <a:gd name="connsiteX2" fmla="*/ 909052 w 1737894"/>
                <a:gd name="connsiteY2" fmla="*/ 267368 h 588210"/>
                <a:gd name="connsiteX3" fmla="*/ 1737894 w 1737894"/>
                <a:gd name="connsiteY3" fmla="*/ 588210 h 588210"/>
                <a:gd name="connsiteX0" fmla="*/ 0 w 1737894"/>
                <a:gd name="connsiteY0" fmla="*/ 0 h 588210"/>
                <a:gd name="connsiteX1" fmla="*/ 0 w 1737894"/>
                <a:gd name="connsiteY1" fmla="*/ 0 h 588210"/>
                <a:gd name="connsiteX2" fmla="*/ 909052 w 1737894"/>
                <a:gd name="connsiteY2" fmla="*/ 267368 h 588210"/>
                <a:gd name="connsiteX3" fmla="*/ 1737894 w 1737894"/>
                <a:gd name="connsiteY3" fmla="*/ 588210 h 588210"/>
                <a:gd name="connsiteX0" fmla="*/ 0 w 1737894"/>
                <a:gd name="connsiteY0" fmla="*/ 0 h 588210"/>
                <a:gd name="connsiteX1" fmla="*/ 0 w 1737894"/>
                <a:gd name="connsiteY1" fmla="*/ 0 h 588210"/>
                <a:gd name="connsiteX2" fmla="*/ 909052 w 1737894"/>
                <a:gd name="connsiteY2" fmla="*/ 267368 h 588210"/>
                <a:gd name="connsiteX3" fmla="*/ 1737894 w 1737894"/>
                <a:gd name="connsiteY3" fmla="*/ 588210 h 588210"/>
                <a:gd name="connsiteX0" fmla="*/ 0 w 1737894"/>
                <a:gd name="connsiteY0" fmla="*/ 0 h 588210"/>
                <a:gd name="connsiteX1" fmla="*/ 0 w 1737894"/>
                <a:gd name="connsiteY1" fmla="*/ 0 h 588210"/>
                <a:gd name="connsiteX2" fmla="*/ 909052 w 1737894"/>
                <a:gd name="connsiteY2" fmla="*/ 267368 h 588210"/>
                <a:gd name="connsiteX3" fmla="*/ 1737894 w 1737894"/>
                <a:gd name="connsiteY3" fmla="*/ 588210 h 588210"/>
                <a:gd name="connsiteX0" fmla="*/ 88900 w 1826794"/>
                <a:gd name="connsiteY0" fmla="*/ 44450 h 632660"/>
                <a:gd name="connsiteX1" fmla="*/ 0 w 1826794"/>
                <a:gd name="connsiteY1" fmla="*/ 0 h 632660"/>
                <a:gd name="connsiteX2" fmla="*/ 997952 w 1826794"/>
                <a:gd name="connsiteY2" fmla="*/ 311818 h 632660"/>
                <a:gd name="connsiteX3" fmla="*/ 1826794 w 1826794"/>
                <a:gd name="connsiteY3" fmla="*/ 632660 h 632660"/>
              </a:gdLst>
              <a:ahLst/>
              <a:cxnLst>
                <a:cxn ang="0">
                  <a:pos x="connsiteX0" y="connsiteY0"/>
                </a:cxn>
                <a:cxn ang="0">
                  <a:pos x="connsiteX1" y="connsiteY1"/>
                </a:cxn>
                <a:cxn ang="0">
                  <a:pos x="connsiteX2" y="connsiteY2"/>
                </a:cxn>
                <a:cxn ang="0">
                  <a:pos x="connsiteX3" y="connsiteY3"/>
                </a:cxn>
              </a:cxnLst>
              <a:rect l="l" t="t" r="r" b="b"/>
              <a:pathLst>
                <a:path w="1826794" h="632660">
                  <a:moveTo>
                    <a:pt x="88900" y="44450"/>
                  </a:moveTo>
                  <a:lnTo>
                    <a:pt x="0" y="0"/>
                  </a:lnTo>
                  <a:cubicBezTo>
                    <a:pt x="151509" y="44561"/>
                    <a:pt x="708303" y="213783"/>
                    <a:pt x="997952" y="311818"/>
                  </a:cubicBezTo>
                  <a:cubicBezTo>
                    <a:pt x="1287601" y="409853"/>
                    <a:pt x="1550513" y="525713"/>
                    <a:pt x="1826794" y="632660"/>
                  </a:cubicBezTo>
                </a:path>
              </a:pathLst>
            </a:custGeom>
            <a:ln w="38100" cmpd="sng">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chemeClr val="tx1"/>
                  </a:solidFill>
                  <a:prstDash val="solid"/>
                </a:ln>
                <a:latin typeface="+mn-lt"/>
                <a:ea typeface="+mn-ea"/>
              </a:endParaRPr>
            </a:p>
          </p:txBody>
        </p:sp>
        <p:sp>
          <p:nvSpPr>
            <p:cNvPr id="55" name="Rectangle 38"/>
            <p:cNvSpPr>
              <a:spLocks noChangeArrowheads="1"/>
            </p:cNvSpPr>
            <p:nvPr/>
          </p:nvSpPr>
          <p:spPr bwMode="auto">
            <a:xfrm>
              <a:off x="7736303" y="5166725"/>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6" name="Rectangle 38"/>
            <p:cNvSpPr>
              <a:spLocks noChangeArrowheads="1"/>
            </p:cNvSpPr>
            <p:nvPr/>
          </p:nvSpPr>
          <p:spPr bwMode="auto">
            <a:xfrm>
              <a:off x="6917587" y="4846670"/>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sp>
          <p:nvSpPr>
            <p:cNvPr id="57" name="Rectangle 38"/>
            <p:cNvSpPr>
              <a:spLocks noChangeArrowheads="1"/>
            </p:cNvSpPr>
            <p:nvPr/>
          </p:nvSpPr>
          <p:spPr bwMode="auto">
            <a:xfrm>
              <a:off x="6101049" y="4606629"/>
              <a:ext cx="106113" cy="91728"/>
            </a:xfrm>
            <a:prstGeom prst="rect">
              <a:avLst/>
            </a:prstGeom>
            <a:solidFill>
              <a:srgbClr val="26568B"/>
            </a:solidFill>
            <a:ln w="28575">
              <a:solidFill>
                <a:srgbClr val="26568B"/>
              </a:solidFill>
              <a:miter lim="800000"/>
              <a:headEnd/>
              <a:tailEnd/>
            </a:ln>
            <a:effectLst/>
          </p:spPr>
          <p:txBody>
            <a:bodyPr wrap="none" anchor="ctr">
              <a:prstTxWarp prst="textNoShape">
                <a:avLst/>
              </a:prstTxWarp>
            </a:bodyPr>
            <a:lstStyle/>
            <a:p>
              <a:endParaRPr lang="en-US" sz="1200"/>
            </a:p>
          </p:txBody>
        </p:sp>
      </p:grpSp>
      <p:sp>
        <p:nvSpPr>
          <p:cNvPr id="139" name="Title 1"/>
          <p:cNvSpPr>
            <a:spLocks noGrp="1"/>
          </p:cNvSpPr>
          <p:nvPr>
            <p:ph type="title"/>
          </p:nvPr>
        </p:nvSpPr>
        <p:spPr>
          <a:xfrm>
            <a:off x="1574800" y="249238"/>
            <a:ext cx="7251700" cy="458787"/>
          </a:xfrm>
        </p:spPr>
        <p:txBody>
          <a:bodyPr/>
          <a:lstStyle/>
          <a:p>
            <a:r>
              <a:rPr lang="en-US" dirty="0" smtClean="0"/>
              <a:t>Production cost vs. test</a:t>
            </a:r>
            <a:endParaRPr lang="en-US" dirty="0"/>
          </a:p>
        </p:txBody>
      </p:sp>
    </p:spTree>
    <p:extLst>
      <p:ext uri="{BB962C8B-B14F-4D97-AF65-F5344CB8AC3E}">
        <p14:creationId xmlns:p14="http://schemas.microsoft.com/office/powerpoint/2010/main" val="1191872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References </a:t>
            </a:r>
            <a:r>
              <a:rPr lang="en-US" dirty="0"/>
              <a:t>–</a:t>
            </a:r>
            <a:r>
              <a:rPr lang="en-US" dirty="0" smtClean="0"/>
              <a:t> books</a:t>
            </a:r>
            <a:endParaRPr lang="en-US" dirty="0"/>
          </a:p>
        </p:txBody>
      </p:sp>
      <p:sp>
        <p:nvSpPr>
          <p:cNvPr id="3" name="Symbol zastępczy zawartości 2"/>
          <p:cNvSpPr>
            <a:spLocks noGrp="1"/>
          </p:cNvSpPr>
          <p:nvPr>
            <p:ph idx="1"/>
          </p:nvPr>
        </p:nvSpPr>
        <p:spPr>
          <a:xfrm>
            <a:off x="276470" y="1510545"/>
            <a:ext cx="8672146" cy="4752940"/>
          </a:xfrm>
        </p:spPr>
        <p:txBody>
          <a:bodyPr/>
          <a:lstStyle/>
          <a:p>
            <a:pPr lvl="1">
              <a:buFontTx/>
              <a:buChar char="•"/>
            </a:pPr>
            <a:r>
              <a:rPr lang="en-US" sz="1800" dirty="0">
                <a:solidFill>
                  <a:srgbClr val="000000"/>
                </a:solidFill>
              </a:rPr>
              <a:t>M. </a:t>
            </a:r>
            <a:r>
              <a:rPr lang="en-US" sz="1800" dirty="0" err="1">
                <a:solidFill>
                  <a:srgbClr val="000000"/>
                </a:solidFill>
              </a:rPr>
              <a:t>Abramovici</a:t>
            </a:r>
            <a:r>
              <a:rPr lang="en-US" sz="1800" dirty="0">
                <a:solidFill>
                  <a:srgbClr val="000000"/>
                </a:solidFill>
              </a:rPr>
              <a:t>, M.A. Breuer, A.D. Friedman, </a:t>
            </a:r>
            <a:r>
              <a:rPr lang="en-US" sz="1800" dirty="0" smtClean="0">
                <a:solidFill>
                  <a:srgbClr val="000000"/>
                </a:solidFill>
              </a:rPr>
              <a:t>Digital </a:t>
            </a:r>
            <a:r>
              <a:rPr lang="en-US" sz="1800" dirty="0">
                <a:solidFill>
                  <a:srgbClr val="000000"/>
                </a:solidFill>
              </a:rPr>
              <a:t>Systems Testing and Testable </a:t>
            </a:r>
            <a:r>
              <a:rPr lang="en-US" sz="1800" dirty="0" smtClean="0">
                <a:solidFill>
                  <a:srgbClr val="000000"/>
                </a:solidFill>
              </a:rPr>
              <a:t>Design, </a:t>
            </a:r>
            <a:r>
              <a:rPr lang="en-US" sz="1800" dirty="0">
                <a:solidFill>
                  <a:srgbClr val="000000"/>
                </a:solidFill>
              </a:rPr>
              <a:t>IEEE Press, 1990</a:t>
            </a:r>
          </a:p>
          <a:p>
            <a:pPr lvl="1">
              <a:buFontTx/>
              <a:buChar char="•"/>
            </a:pPr>
            <a:r>
              <a:rPr lang="en-US" sz="1800" dirty="0">
                <a:solidFill>
                  <a:srgbClr val="000000"/>
                </a:solidFill>
              </a:rPr>
              <a:t>P.H. </a:t>
            </a:r>
            <a:r>
              <a:rPr lang="en-US" sz="1800" dirty="0" err="1">
                <a:solidFill>
                  <a:srgbClr val="000000"/>
                </a:solidFill>
              </a:rPr>
              <a:t>Bardell</a:t>
            </a:r>
            <a:r>
              <a:rPr lang="en-US" sz="1800" dirty="0">
                <a:solidFill>
                  <a:srgbClr val="000000"/>
                </a:solidFill>
              </a:rPr>
              <a:t>, W.H. </a:t>
            </a:r>
            <a:r>
              <a:rPr lang="en-US" sz="1800" dirty="0" err="1">
                <a:solidFill>
                  <a:srgbClr val="000000"/>
                </a:solidFill>
              </a:rPr>
              <a:t>Mcanney</a:t>
            </a:r>
            <a:r>
              <a:rPr lang="en-US" sz="1800" dirty="0">
                <a:solidFill>
                  <a:srgbClr val="000000"/>
                </a:solidFill>
              </a:rPr>
              <a:t>, J. </a:t>
            </a:r>
            <a:r>
              <a:rPr lang="en-US" sz="1800" dirty="0" err="1">
                <a:solidFill>
                  <a:srgbClr val="000000"/>
                </a:solidFill>
              </a:rPr>
              <a:t>Savir</a:t>
            </a:r>
            <a:r>
              <a:rPr lang="en-US" sz="1800" dirty="0">
                <a:solidFill>
                  <a:srgbClr val="000000"/>
                </a:solidFill>
              </a:rPr>
              <a:t>  Built-In Test for VLSI: Pseudorandom Techniques, John Wiley &amp; Sons, 1987</a:t>
            </a:r>
          </a:p>
          <a:p>
            <a:pPr lvl="1">
              <a:buFontTx/>
              <a:buChar char="•"/>
            </a:pPr>
            <a:r>
              <a:rPr lang="en-US" sz="1800" dirty="0" smtClean="0">
                <a:solidFill>
                  <a:srgbClr val="000000"/>
                </a:solidFill>
              </a:rPr>
              <a:t>M.L</a:t>
            </a:r>
            <a:r>
              <a:rPr lang="en-US" sz="1800" dirty="0">
                <a:solidFill>
                  <a:srgbClr val="000000"/>
                </a:solidFill>
              </a:rPr>
              <a:t>. Bushnell, V.D. </a:t>
            </a:r>
            <a:r>
              <a:rPr lang="en-US" sz="1800" dirty="0" err="1">
                <a:solidFill>
                  <a:srgbClr val="000000"/>
                </a:solidFill>
              </a:rPr>
              <a:t>Agrawal</a:t>
            </a:r>
            <a:r>
              <a:rPr lang="en-US" sz="1800" dirty="0">
                <a:solidFill>
                  <a:srgbClr val="000000"/>
                </a:solidFill>
              </a:rPr>
              <a:t>, Essentials of Electronic Testing for Digital, Memory and Mixed-Signal VLSI Circuits, Kluwer Academic Publishers, 2000</a:t>
            </a:r>
          </a:p>
          <a:p>
            <a:pPr lvl="1">
              <a:buFontTx/>
              <a:buChar char="•"/>
            </a:pPr>
            <a:r>
              <a:rPr lang="en-US" sz="1800" dirty="0">
                <a:solidFill>
                  <a:srgbClr val="000000"/>
                </a:solidFill>
              </a:rPr>
              <a:t>A.L. Crouch, Design</a:t>
            </a:r>
            <a:r>
              <a:rPr lang="en-US" sz="1800" dirty="0" smtClean="0">
                <a:solidFill>
                  <a:srgbClr val="000000"/>
                </a:solidFill>
              </a:rPr>
              <a:t>-for-Test </a:t>
            </a:r>
            <a:r>
              <a:rPr lang="en-US" sz="1800" dirty="0">
                <a:solidFill>
                  <a:srgbClr val="000000"/>
                </a:solidFill>
              </a:rPr>
              <a:t>for </a:t>
            </a:r>
            <a:r>
              <a:rPr lang="en-US" sz="1800" dirty="0" smtClean="0">
                <a:solidFill>
                  <a:srgbClr val="000000"/>
                </a:solidFill>
              </a:rPr>
              <a:t>Digital </a:t>
            </a:r>
            <a:r>
              <a:rPr lang="en-US" sz="1800" dirty="0">
                <a:solidFill>
                  <a:srgbClr val="000000"/>
                </a:solidFill>
              </a:rPr>
              <a:t>IC’s and </a:t>
            </a:r>
            <a:r>
              <a:rPr lang="en-US" sz="1800" dirty="0" smtClean="0">
                <a:solidFill>
                  <a:srgbClr val="000000"/>
                </a:solidFill>
              </a:rPr>
              <a:t>Embedded Core Systems</a:t>
            </a:r>
            <a:r>
              <a:rPr lang="en-US" sz="1800" dirty="0">
                <a:solidFill>
                  <a:srgbClr val="000000"/>
                </a:solidFill>
              </a:rPr>
              <a:t>, Prentice Hall, 1999</a:t>
            </a:r>
          </a:p>
          <a:p>
            <a:pPr lvl="1">
              <a:buFontTx/>
              <a:buChar char="•"/>
            </a:pPr>
            <a:r>
              <a:rPr lang="en-US" sz="1800" dirty="0" smtClean="0">
                <a:solidFill>
                  <a:srgbClr val="000000"/>
                </a:solidFill>
              </a:rPr>
              <a:t>R</a:t>
            </a:r>
            <a:r>
              <a:rPr lang="en-US" sz="1800" dirty="0">
                <a:solidFill>
                  <a:srgbClr val="000000"/>
                </a:solidFill>
              </a:rPr>
              <a:t>. Dean Adams, High </a:t>
            </a:r>
            <a:r>
              <a:rPr lang="en-US" sz="1800" dirty="0" smtClean="0">
                <a:solidFill>
                  <a:srgbClr val="000000"/>
                </a:solidFill>
              </a:rPr>
              <a:t>Performance Memory Testing</a:t>
            </a:r>
            <a:r>
              <a:rPr lang="en-US" sz="1800" dirty="0">
                <a:solidFill>
                  <a:srgbClr val="000000"/>
                </a:solidFill>
              </a:rPr>
              <a:t>, </a:t>
            </a:r>
            <a:r>
              <a:rPr lang="en-US" sz="1800" dirty="0" smtClean="0">
                <a:solidFill>
                  <a:srgbClr val="000000"/>
                </a:solidFill>
              </a:rPr>
              <a:t>Design Principles</a:t>
            </a:r>
            <a:r>
              <a:rPr lang="en-US" sz="1800" dirty="0">
                <a:solidFill>
                  <a:srgbClr val="000000"/>
                </a:solidFill>
              </a:rPr>
              <a:t>, </a:t>
            </a:r>
            <a:r>
              <a:rPr lang="en-US" sz="1800" dirty="0" smtClean="0">
                <a:solidFill>
                  <a:srgbClr val="000000"/>
                </a:solidFill>
              </a:rPr>
              <a:t>Fault Modeling </a:t>
            </a:r>
            <a:r>
              <a:rPr lang="en-US" sz="1800" dirty="0">
                <a:solidFill>
                  <a:srgbClr val="000000"/>
                </a:solidFill>
              </a:rPr>
              <a:t>and </a:t>
            </a:r>
            <a:r>
              <a:rPr lang="en-US" sz="1800" dirty="0" smtClean="0">
                <a:solidFill>
                  <a:srgbClr val="000000"/>
                </a:solidFill>
              </a:rPr>
              <a:t>Self-Test</a:t>
            </a:r>
            <a:r>
              <a:rPr lang="en-US" sz="1800" dirty="0">
                <a:solidFill>
                  <a:srgbClr val="000000"/>
                </a:solidFill>
              </a:rPr>
              <a:t>, Kluwer Academic Publishers, 2003</a:t>
            </a:r>
          </a:p>
          <a:p>
            <a:pPr lvl="1">
              <a:buFontTx/>
              <a:buChar char="•"/>
            </a:pPr>
            <a:r>
              <a:rPr lang="en-US" sz="1800" dirty="0" smtClean="0">
                <a:solidFill>
                  <a:srgbClr val="000000"/>
                </a:solidFill>
              </a:rPr>
              <a:t>P</a:t>
            </a:r>
            <a:r>
              <a:rPr lang="en-US" sz="1800" dirty="0">
                <a:solidFill>
                  <a:srgbClr val="000000"/>
                </a:solidFill>
              </a:rPr>
              <a:t>. Girard, N. </a:t>
            </a:r>
            <a:r>
              <a:rPr lang="en-US" sz="1800" dirty="0" err="1">
                <a:solidFill>
                  <a:srgbClr val="000000"/>
                </a:solidFill>
              </a:rPr>
              <a:t>Nicolici</a:t>
            </a:r>
            <a:r>
              <a:rPr lang="en-US" sz="1800" dirty="0">
                <a:solidFill>
                  <a:srgbClr val="000000"/>
                </a:solidFill>
              </a:rPr>
              <a:t>, X. Wen (ed.), Power-Aware Testing and Test Strategies for Low Power Devices, Springer, 2010</a:t>
            </a:r>
          </a:p>
          <a:p>
            <a:pPr lvl="1">
              <a:buFontTx/>
              <a:buChar char="•"/>
            </a:pPr>
            <a:r>
              <a:rPr lang="en-US" sz="1800" dirty="0" smtClean="0">
                <a:solidFill>
                  <a:srgbClr val="000000"/>
                </a:solidFill>
              </a:rPr>
              <a:t>D</a:t>
            </a:r>
            <a:r>
              <a:rPr lang="en-US" sz="1800" dirty="0">
                <a:solidFill>
                  <a:srgbClr val="000000"/>
                </a:solidFill>
              </a:rPr>
              <a:t>. </a:t>
            </a:r>
            <a:r>
              <a:rPr lang="en-US" sz="1800" dirty="0" err="1">
                <a:solidFill>
                  <a:srgbClr val="000000"/>
                </a:solidFill>
              </a:rPr>
              <a:t>Gizopoulos</a:t>
            </a:r>
            <a:r>
              <a:rPr lang="en-US" sz="1800" dirty="0">
                <a:solidFill>
                  <a:srgbClr val="000000"/>
                </a:solidFill>
              </a:rPr>
              <a:t> (ed.), Advances in Electronic Testing, Springer, 2006</a:t>
            </a:r>
          </a:p>
          <a:p>
            <a:pPr lvl="1">
              <a:buFontTx/>
              <a:buChar char="•"/>
            </a:pPr>
            <a:r>
              <a:rPr lang="en-US" sz="1800" dirty="0">
                <a:solidFill>
                  <a:srgbClr val="000000"/>
                </a:solidFill>
              </a:rPr>
              <a:t>A. van der </a:t>
            </a:r>
            <a:r>
              <a:rPr lang="en-US" sz="1800" dirty="0" err="1">
                <a:solidFill>
                  <a:srgbClr val="000000"/>
                </a:solidFill>
              </a:rPr>
              <a:t>Goor</a:t>
            </a:r>
            <a:r>
              <a:rPr lang="en-US" sz="1800" dirty="0">
                <a:solidFill>
                  <a:srgbClr val="000000"/>
                </a:solidFill>
              </a:rPr>
              <a:t>, Testing Semiconductor Memories: Theory and Practice, John Wiley and Sons, 1991</a:t>
            </a:r>
          </a:p>
          <a:p>
            <a:pPr lvl="1">
              <a:buFontTx/>
              <a:buChar char="•"/>
            </a:pPr>
            <a:endParaRPr lang="en-US" sz="1800" dirty="0" smtClean="0">
              <a:solidFill>
                <a:srgbClr val="000000"/>
              </a:solidFill>
            </a:endParaRPr>
          </a:p>
          <a:p>
            <a:endParaRPr lang="en-US" sz="2000" dirty="0"/>
          </a:p>
        </p:txBody>
      </p:sp>
      <p:pic>
        <p:nvPicPr>
          <p:cNvPr id="7" name="Picture 1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50831" y="357045"/>
            <a:ext cx="645220" cy="324119"/>
          </a:xfrm>
          <a:prstGeom prst="rect">
            <a:avLst/>
          </a:prstGeom>
        </p:spPr>
      </p:pic>
    </p:spTree>
    <p:extLst>
      <p:ext uri="{BB962C8B-B14F-4D97-AF65-F5344CB8AC3E}">
        <p14:creationId xmlns:p14="http://schemas.microsoft.com/office/powerpoint/2010/main" val="42776533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rule of 10</a:t>
            </a:r>
            <a:endParaRPr lang="en-US" dirty="0"/>
          </a:p>
        </p:txBody>
      </p:sp>
      <p:sp>
        <p:nvSpPr>
          <p:cNvPr id="3" name="Content Placeholder 2"/>
          <p:cNvSpPr>
            <a:spLocks noGrp="1"/>
          </p:cNvSpPr>
          <p:nvPr>
            <p:ph idx="1"/>
          </p:nvPr>
        </p:nvSpPr>
        <p:spPr>
          <a:xfrm>
            <a:off x="1382667" y="5183550"/>
            <a:ext cx="7356062" cy="841999"/>
          </a:xfrm>
        </p:spPr>
        <p:txBody>
          <a:bodyPr/>
          <a:lstStyle/>
          <a:p>
            <a:pPr marL="0" indent="0">
              <a:buNone/>
            </a:pPr>
            <a:r>
              <a:rPr lang="en-US" dirty="0" smtClean="0"/>
              <a:t>A fault missed at one level could cost as much as 10 times to detect the same fault at the next level</a:t>
            </a:r>
            <a:endParaRPr lang="en-US" dirty="0"/>
          </a:p>
        </p:txBody>
      </p:sp>
      <p:grpSp>
        <p:nvGrpSpPr>
          <p:cNvPr id="4" name="Group 3"/>
          <p:cNvGrpSpPr/>
          <p:nvPr/>
        </p:nvGrpSpPr>
        <p:grpSpPr>
          <a:xfrm>
            <a:off x="1201834" y="1229055"/>
            <a:ext cx="7266934" cy="3620719"/>
            <a:chOff x="1508396" y="2516188"/>
            <a:chExt cx="7266934" cy="3620719"/>
          </a:xfrm>
        </p:grpSpPr>
        <p:sp>
          <p:nvSpPr>
            <p:cNvPr id="5" name="Freeform 4"/>
            <p:cNvSpPr>
              <a:spLocks/>
            </p:cNvSpPr>
            <p:nvPr/>
          </p:nvSpPr>
          <p:spPr bwMode="auto">
            <a:xfrm>
              <a:off x="2227535" y="2752357"/>
              <a:ext cx="6547795" cy="3384550"/>
            </a:xfrm>
            <a:custGeom>
              <a:avLst/>
              <a:gdLst/>
              <a:ahLst/>
              <a:cxnLst>
                <a:cxn ang="0">
                  <a:pos x="0" y="0"/>
                </a:cxn>
                <a:cxn ang="0">
                  <a:pos x="0" y="2222"/>
                </a:cxn>
                <a:cxn ang="0">
                  <a:pos x="4989" y="2222"/>
                </a:cxn>
              </a:cxnLst>
              <a:rect l="0" t="0" r="r" b="b"/>
              <a:pathLst>
                <a:path w="4989" h="2222">
                  <a:moveTo>
                    <a:pt x="0" y="0"/>
                  </a:moveTo>
                  <a:lnTo>
                    <a:pt x="0" y="2222"/>
                  </a:lnTo>
                  <a:lnTo>
                    <a:pt x="4989" y="2222"/>
                  </a:lnTo>
                </a:path>
              </a:pathLst>
            </a:custGeom>
            <a:noFill/>
            <a:ln w="19050" cmpd="sng">
              <a:solidFill>
                <a:schemeClr val="tx1"/>
              </a:solidFill>
              <a:round/>
              <a:headEnd/>
              <a:tailEnd/>
            </a:ln>
            <a:effectLst/>
          </p:spPr>
          <p:txBody>
            <a:bodyPr>
              <a:prstTxWarp prst="textNoShape">
                <a:avLst/>
              </a:prstTxWarp>
            </a:bodyPr>
            <a:lstStyle/>
            <a:p>
              <a:endParaRPr lang="en-US"/>
            </a:p>
          </p:txBody>
        </p:sp>
        <p:grpSp>
          <p:nvGrpSpPr>
            <p:cNvPr id="6" name="Group 13"/>
            <p:cNvGrpSpPr>
              <a:grpSpLocks/>
            </p:cNvGrpSpPr>
            <p:nvPr/>
          </p:nvGrpSpPr>
          <p:grpSpPr bwMode="auto">
            <a:xfrm>
              <a:off x="2170384" y="2919413"/>
              <a:ext cx="114300" cy="2376487"/>
              <a:chOff x="421" y="1752"/>
              <a:chExt cx="182" cy="1497"/>
            </a:xfrm>
          </p:grpSpPr>
          <p:sp>
            <p:nvSpPr>
              <p:cNvPr id="7" name="Line 9"/>
              <p:cNvSpPr>
                <a:spLocks noChangeShapeType="1"/>
              </p:cNvSpPr>
              <p:nvPr/>
            </p:nvSpPr>
            <p:spPr bwMode="auto">
              <a:xfrm>
                <a:off x="421" y="2251"/>
                <a:ext cx="182"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 name="Line 10"/>
              <p:cNvSpPr>
                <a:spLocks noChangeShapeType="1"/>
              </p:cNvSpPr>
              <p:nvPr/>
            </p:nvSpPr>
            <p:spPr bwMode="auto">
              <a:xfrm>
                <a:off x="421" y="2750"/>
                <a:ext cx="182"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9" name="Line 11"/>
              <p:cNvSpPr>
                <a:spLocks noChangeShapeType="1"/>
              </p:cNvSpPr>
              <p:nvPr/>
            </p:nvSpPr>
            <p:spPr bwMode="auto">
              <a:xfrm>
                <a:off x="421" y="3249"/>
                <a:ext cx="182"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0" name="Line 12"/>
              <p:cNvSpPr>
                <a:spLocks noChangeShapeType="1"/>
              </p:cNvSpPr>
              <p:nvPr/>
            </p:nvSpPr>
            <p:spPr bwMode="auto">
              <a:xfrm>
                <a:off x="421" y="1752"/>
                <a:ext cx="182" cy="0"/>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11" name="Text Box 14"/>
            <p:cNvSpPr txBox="1">
              <a:spLocks noChangeArrowheads="1"/>
            </p:cNvSpPr>
            <p:nvPr/>
          </p:nvSpPr>
          <p:spPr bwMode="auto">
            <a:xfrm>
              <a:off x="1889396" y="5122863"/>
              <a:ext cx="311150" cy="366712"/>
            </a:xfrm>
            <a:prstGeom prst="rect">
              <a:avLst/>
            </a:prstGeom>
            <a:noFill/>
            <a:ln w="9525">
              <a:noFill/>
              <a:miter lim="800000"/>
              <a:headEnd/>
              <a:tailEnd/>
            </a:ln>
            <a:effectLst/>
          </p:spPr>
          <p:txBody>
            <a:bodyPr wrap="none">
              <a:prstTxWarp prst="textNoShape">
                <a:avLst/>
              </a:prstTxWarp>
              <a:spAutoFit/>
            </a:bodyPr>
            <a:lstStyle/>
            <a:p>
              <a:r>
                <a:rPr lang="en-US" smtClean="0"/>
                <a:t>1</a:t>
              </a:r>
              <a:endParaRPr lang="en-US"/>
            </a:p>
          </p:txBody>
        </p:sp>
        <p:sp>
          <p:nvSpPr>
            <p:cNvPr id="12" name="Text Box 15"/>
            <p:cNvSpPr txBox="1">
              <a:spLocks noChangeArrowheads="1"/>
            </p:cNvSpPr>
            <p:nvPr/>
          </p:nvSpPr>
          <p:spPr bwMode="auto">
            <a:xfrm>
              <a:off x="1762396" y="4330700"/>
              <a:ext cx="438150" cy="366713"/>
            </a:xfrm>
            <a:prstGeom prst="rect">
              <a:avLst/>
            </a:prstGeom>
            <a:noFill/>
            <a:ln w="9525">
              <a:noFill/>
              <a:miter lim="800000"/>
              <a:headEnd/>
              <a:tailEnd/>
            </a:ln>
            <a:effectLst/>
          </p:spPr>
          <p:txBody>
            <a:bodyPr wrap="none">
              <a:prstTxWarp prst="textNoShape">
                <a:avLst/>
              </a:prstTxWarp>
              <a:spAutoFit/>
            </a:bodyPr>
            <a:lstStyle/>
            <a:p>
              <a:r>
                <a:rPr lang="en-US" smtClean="0"/>
                <a:t>10</a:t>
              </a:r>
              <a:endParaRPr lang="en-US"/>
            </a:p>
          </p:txBody>
        </p:sp>
        <p:sp>
          <p:nvSpPr>
            <p:cNvPr id="13" name="Text Box 16"/>
            <p:cNvSpPr txBox="1">
              <a:spLocks noChangeArrowheads="1"/>
            </p:cNvSpPr>
            <p:nvPr/>
          </p:nvSpPr>
          <p:spPr bwMode="auto">
            <a:xfrm>
              <a:off x="1635396" y="3524250"/>
              <a:ext cx="565150" cy="366713"/>
            </a:xfrm>
            <a:prstGeom prst="rect">
              <a:avLst/>
            </a:prstGeom>
            <a:noFill/>
            <a:ln w="9525">
              <a:noFill/>
              <a:miter lim="800000"/>
              <a:headEnd/>
              <a:tailEnd/>
            </a:ln>
            <a:effectLst/>
          </p:spPr>
          <p:txBody>
            <a:bodyPr wrap="none">
              <a:prstTxWarp prst="textNoShape">
                <a:avLst/>
              </a:prstTxWarp>
              <a:spAutoFit/>
            </a:bodyPr>
            <a:lstStyle/>
            <a:p>
              <a:r>
                <a:rPr lang="en-US" smtClean="0"/>
                <a:t>100</a:t>
              </a:r>
              <a:endParaRPr lang="en-US"/>
            </a:p>
          </p:txBody>
        </p:sp>
        <p:sp>
          <p:nvSpPr>
            <p:cNvPr id="14" name="Text Box 17"/>
            <p:cNvSpPr txBox="1">
              <a:spLocks noChangeArrowheads="1"/>
            </p:cNvSpPr>
            <p:nvPr/>
          </p:nvSpPr>
          <p:spPr bwMode="auto">
            <a:xfrm>
              <a:off x="1508396" y="2746375"/>
              <a:ext cx="692150" cy="366713"/>
            </a:xfrm>
            <a:prstGeom prst="rect">
              <a:avLst/>
            </a:prstGeom>
            <a:noFill/>
            <a:ln w="9525">
              <a:noFill/>
              <a:miter lim="800000"/>
              <a:headEnd/>
              <a:tailEnd/>
            </a:ln>
            <a:effectLst/>
          </p:spPr>
          <p:txBody>
            <a:bodyPr wrap="none">
              <a:prstTxWarp prst="textNoShape">
                <a:avLst/>
              </a:prstTxWarp>
              <a:spAutoFit/>
            </a:bodyPr>
            <a:lstStyle/>
            <a:p>
              <a:r>
                <a:rPr lang="en-US" smtClean="0"/>
                <a:t>1000</a:t>
              </a:r>
              <a:endParaRPr lang="en-US"/>
            </a:p>
          </p:txBody>
        </p:sp>
        <p:sp>
          <p:nvSpPr>
            <p:cNvPr id="15" name="Text Box 18"/>
            <p:cNvSpPr txBox="1">
              <a:spLocks noChangeArrowheads="1"/>
            </p:cNvSpPr>
            <p:nvPr/>
          </p:nvSpPr>
          <p:spPr bwMode="auto">
            <a:xfrm>
              <a:off x="2271984" y="2717800"/>
              <a:ext cx="1690086" cy="338554"/>
            </a:xfrm>
            <a:prstGeom prst="rect">
              <a:avLst/>
            </a:prstGeom>
            <a:noFill/>
            <a:ln w="9525">
              <a:noFill/>
              <a:miter lim="800000"/>
              <a:headEnd/>
              <a:tailEnd/>
            </a:ln>
            <a:effectLst/>
          </p:spPr>
          <p:txBody>
            <a:bodyPr wrap="none">
              <a:prstTxWarp prst="textNoShape">
                <a:avLst/>
              </a:prstTxWarp>
              <a:spAutoFit/>
            </a:bodyPr>
            <a:lstStyle/>
            <a:p>
              <a:r>
                <a:rPr lang="en-US" sz="1600" smtClean="0"/>
                <a:t>Cost per fault [$]</a:t>
              </a:r>
              <a:endParaRPr lang="en-US" sz="1600"/>
            </a:p>
          </p:txBody>
        </p:sp>
        <p:sp>
          <p:nvSpPr>
            <p:cNvPr id="16" name="Rectangle 19"/>
            <p:cNvSpPr>
              <a:spLocks noChangeArrowheads="1"/>
            </p:cNvSpPr>
            <p:nvPr/>
          </p:nvSpPr>
          <p:spPr bwMode="auto">
            <a:xfrm>
              <a:off x="7675192" y="3062288"/>
              <a:ext cx="863600" cy="3025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17" name="Rectangle 20"/>
            <p:cNvSpPr>
              <a:spLocks noChangeArrowheads="1"/>
            </p:cNvSpPr>
            <p:nvPr/>
          </p:nvSpPr>
          <p:spPr bwMode="auto">
            <a:xfrm>
              <a:off x="6600267" y="3927475"/>
              <a:ext cx="863600" cy="2160588"/>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18" name="Rectangle 21"/>
            <p:cNvSpPr>
              <a:spLocks noChangeArrowheads="1"/>
            </p:cNvSpPr>
            <p:nvPr/>
          </p:nvSpPr>
          <p:spPr bwMode="auto">
            <a:xfrm>
              <a:off x="5525340" y="4719638"/>
              <a:ext cx="863600" cy="136842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19" name="Rectangle 22"/>
            <p:cNvSpPr>
              <a:spLocks noChangeArrowheads="1"/>
            </p:cNvSpPr>
            <p:nvPr/>
          </p:nvSpPr>
          <p:spPr bwMode="auto">
            <a:xfrm>
              <a:off x="4450413" y="5438775"/>
              <a:ext cx="863600" cy="649288"/>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20" name="Rectangle 23"/>
            <p:cNvSpPr>
              <a:spLocks noChangeArrowheads="1"/>
            </p:cNvSpPr>
            <p:nvPr/>
          </p:nvSpPr>
          <p:spPr bwMode="auto">
            <a:xfrm>
              <a:off x="3375486" y="5726113"/>
              <a:ext cx="863600" cy="36195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21" name="Rectangle 24"/>
            <p:cNvSpPr>
              <a:spLocks noChangeArrowheads="1"/>
            </p:cNvSpPr>
            <p:nvPr/>
          </p:nvSpPr>
          <p:spPr bwMode="auto">
            <a:xfrm>
              <a:off x="2300559" y="5956300"/>
              <a:ext cx="863600" cy="131763"/>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endParaRPr lang="en-US" sz="2400">
                <a:solidFill>
                  <a:schemeClr val="lt1"/>
                </a:solidFill>
                <a:latin typeface="+mn-lt"/>
                <a:ea typeface="+mn-ea"/>
                <a:cs typeface="+mn-cs"/>
              </a:endParaRPr>
            </a:p>
          </p:txBody>
        </p:sp>
        <p:sp>
          <p:nvSpPr>
            <p:cNvPr id="22" name="Text Box 25"/>
            <p:cNvSpPr txBox="1">
              <a:spLocks noChangeArrowheads="1"/>
            </p:cNvSpPr>
            <p:nvPr/>
          </p:nvSpPr>
          <p:spPr bwMode="auto">
            <a:xfrm>
              <a:off x="7832355" y="3111500"/>
              <a:ext cx="527007" cy="338554"/>
            </a:xfrm>
            <a:prstGeom prst="rect">
              <a:avLst/>
            </a:prstGeom>
            <a:noFill/>
            <a:ln w="9525">
              <a:noFill/>
              <a:miter lim="800000"/>
              <a:headEnd/>
              <a:tailEnd/>
            </a:ln>
            <a:effectLst/>
          </p:spPr>
          <p:txBody>
            <a:bodyPr wrap="none">
              <a:prstTxWarp prst="textNoShape">
                <a:avLst/>
              </a:prstTxWarp>
              <a:spAutoFit/>
            </a:bodyPr>
            <a:lstStyle/>
            <a:p>
              <a:r>
                <a:rPr lang="en-US" sz="1600" smtClean="0">
                  <a:solidFill>
                    <a:srgbClr val="FFFFFF"/>
                  </a:solidFill>
                </a:rPr>
                <a:t>600</a:t>
              </a:r>
              <a:endParaRPr lang="en-US" sz="1600">
                <a:solidFill>
                  <a:srgbClr val="FFFFFF"/>
                </a:solidFill>
              </a:endParaRPr>
            </a:p>
          </p:txBody>
        </p:sp>
        <p:sp>
          <p:nvSpPr>
            <p:cNvPr id="23" name="Text Box 26"/>
            <p:cNvSpPr txBox="1">
              <a:spLocks noChangeArrowheads="1"/>
            </p:cNvSpPr>
            <p:nvPr/>
          </p:nvSpPr>
          <p:spPr bwMode="auto">
            <a:xfrm>
              <a:off x="6828146" y="3941763"/>
              <a:ext cx="412893" cy="338554"/>
            </a:xfrm>
            <a:prstGeom prst="rect">
              <a:avLst/>
            </a:prstGeom>
            <a:noFill/>
            <a:ln w="9525">
              <a:noFill/>
              <a:miter lim="800000"/>
              <a:headEnd/>
              <a:tailEnd/>
            </a:ln>
            <a:effectLst/>
          </p:spPr>
          <p:txBody>
            <a:bodyPr wrap="none">
              <a:prstTxWarp prst="textNoShape">
                <a:avLst/>
              </a:prstTxWarp>
              <a:spAutoFit/>
            </a:bodyPr>
            <a:lstStyle/>
            <a:p>
              <a:r>
                <a:rPr lang="en-US" sz="1600" smtClean="0">
                  <a:solidFill>
                    <a:srgbClr val="FFFFFF"/>
                  </a:solidFill>
                </a:rPr>
                <a:t>60</a:t>
              </a:r>
              <a:endParaRPr lang="en-US" sz="1600">
                <a:solidFill>
                  <a:srgbClr val="FFFFFF"/>
                </a:solidFill>
              </a:endParaRPr>
            </a:p>
          </p:txBody>
        </p:sp>
        <p:sp>
          <p:nvSpPr>
            <p:cNvPr id="24" name="Text Box 27"/>
            <p:cNvSpPr txBox="1">
              <a:spLocks noChangeArrowheads="1"/>
            </p:cNvSpPr>
            <p:nvPr/>
          </p:nvSpPr>
          <p:spPr bwMode="auto">
            <a:xfrm>
              <a:off x="5711588" y="4719638"/>
              <a:ext cx="469900"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solidFill>
                    <a:srgbClr val="FFFFFF"/>
                  </a:solidFill>
                </a:rPr>
                <a:t>6.0</a:t>
              </a:r>
              <a:endParaRPr lang="en-US" sz="1600" dirty="0">
                <a:solidFill>
                  <a:srgbClr val="FFFFFF"/>
                </a:solidFill>
              </a:endParaRPr>
            </a:p>
          </p:txBody>
        </p:sp>
        <p:sp>
          <p:nvSpPr>
            <p:cNvPr id="25" name="Text Box 28"/>
            <p:cNvSpPr txBox="1">
              <a:spLocks noChangeArrowheads="1"/>
            </p:cNvSpPr>
            <p:nvPr/>
          </p:nvSpPr>
          <p:spPr bwMode="auto">
            <a:xfrm>
              <a:off x="4631666" y="5426075"/>
              <a:ext cx="469900"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solidFill>
                    <a:srgbClr val="FFFFFF"/>
                  </a:solidFill>
                </a:rPr>
                <a:t>0.6</a:t>
              </a:r>
              <a:endParaRPr lang="en-US" sz="1600" dirty="0">
                <a:solidFill>
                  <a:srgbClr val="FFFFFF"/>
                </a:solidFill>
              </a:endParaRPr>
            </a:p>
          </p:txBody>
        </p:sp>
        <p:sp>
          <p:nvSpPr>
            <p:cNvPr id="26" name="Text Box 29"/>
            <p:cNvSpPr txBox="1">
              <a:spLocks noChangeArrowheads="1"/>
            </p:cNvSpPr>
            <p:nvPr/>
          </p:nvSpPr>
          <p:spPr bwMode="auto">
            <a:xfrm>
              <a:off x="3498016" y="5726113"/>
              <a:ext cx="584014"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solidFill>
                    <a:srgbClr val="FFFFFF"/>
                  </a:solidFill>
                </a:rPr>
                <a:t>0.06</a:t>
              </a:r>
              <a:endParaRPr lang="en-US" sz="1600" dirty="0">
                <a:solidFill>
                  <a:srgbClr val="FFFFFF"/>
                </a:solidFill>
              </a:endParaRPr>
            </a:p>
          </p:txBody>
        </p:sp>
        <p:sp>
          <p:nvSpPr>
            <p:cNvPr id="27" name="Text Box 30"/>
            <p:cNvSpPr txBox="1">
              <a:spLocks noChangeArrowheads="1"/>
            </p:cNvSpPr>
            <p:nvPr/>
          </p:nvSpPr>
          <p:spPr bwMode="auto">
            <a:xfrm>
              <a:off x="7432305" y="2516188"/>
              <a:ext cx="1343025" cy="523220"/>
            </a:xfrm>
            <a:prstGeom prst="rect">
              <a:avLst/>
            </a:prstGeom>
            <a:noFill/>
            <a:ln w="9525">
              <a:noFill/>
              <a:miter lim="800000"/>
              <a:headEnd/>
              <a:tailEnd/>
            </a:ln>
            <a:effectLst/>
          </p:spPr>
          <p:txBody>
            <a:bodyPr>
              <a:prstTxWarp prst="textNoShape">
                <a:avLst/>
              </a:prstTxWarp>
              <a:spAutoFit/>
            </a:bodyPr>
            <a:lstStyle/>
            <a:p>
              <a:pPr algn="ctr"/>
              <a:r>
                <a:rPr lang="en-US" sz="1400" dirty="0" smtClean="0"/>
                <a:t>Warranty repair</a:t>
              </a:r>
              <a:endParaRPr lang="en-US" sz="1400" dirty="0"/>
            </a:p>
          </p:txBody>
        </p:sp>
        <p:sp>
          <p:nvSpPr>
            <p:cNvPr id="28" name="Text Box 31"/>
            <p:cNvSpPr txBox="1">
              <a:spLocks noChangeArrowheads="1"/>
            </p:cNvSpPr>
            <p:nvPr/>
          </p:nvSpPr>
          <p:spPr bwMode="auto">
            <a:xfrm>
              <a:off x="6443663" y="3402388"/>
              <a:ext cx="1055687" cy="523220"/>
            </a:xfrm>
            <a:prstGeom prst="rect">
              <a:avLst/>
            </a:prstGeom>
            <a:noFill/>
            <a:ln w="9525">
              <a:noFill/>
              <a:miter lim="800000"/>
              <a:headEnd/>
              <a:tailEnd/>
            </a:ln>
            <a:effectLst/>
          </p:spPr>
          <p:txBody>
            <a:bodyPr>
              <a:prstTxWarp prst="textNoShape">
                <a:avLst/>
              </a:prstTxWarp>
              <a:spAutoFit/>
            </a:bodyPr>
            <a:lstStyle/>
            <a:p>
              <a:pPr algn="ctr"/>
              <a:r>
                <a:rPr lang="en-US" sz="1400" dirty="0" smtClean="0"/>
                <a:t>System test</a:t>
              </a:r>
              <a:endParaRPr lang="en-US" sz="1400" dirty="0"/>
            </a:p>
          </p:txBody>
        </p:sp>
        <p:sp>
          <p:nvSpPr>
            <p:cNvPr id="29" name="Text Box 32"/>
            <p:cNvSpPr txBox="1">
              <a:spLocks noChangeArrowheads="1"/>
            </p:cNvSpPr>
            <p:nvPr/>
          </p:nvSpPr>
          <p:spPr bwMode="auto">
            <a:xfrm>
              <a:off x="5538794" y="4194551"/>
              <a:ext cx="695325" cy="523220"/>
            </a:xfrm>
            <a:prstGeom prst="rect">
              <a:avLst/>
            </a:prstGeom>
            <a:noFill/>
            <a:ln w="9525">
              <a:noFill/>
              <a:miter lim="800000"/>
              <a:headEnd/>
              <a:tailEnd/>
            </a:ln>
            <a:effectLst/>
          </p:spPr>
          <p:txBody>
            <a:bodyPr>
              <a:prstTxWarp prst="textNoShape">
                <a:avLst/>
              </a:prstTxWarp>
              <a:spAutoFit/>
            </a:bodyPr>
            <a:lstStyle/>
            <a:p>
              <a:pPr algn="ctr"/>
              <a:r>
                <a:rPr lang="en-US" sz="1400" dirty="0" smtClean="0"/>
                <a:t>Board test</a:t>
              </a:r>
              <a:endParaRPr lang="en-US" sz="1400" dirty="0"/>
            </a:p>
          </p:txBody>
        </p:sp>
        <p:sp>
          <p:nvSpPr>
            <p:cNvPr id="30" name="Text Box 33"/>
            <p:cNvSpPr txBox="1">
              <a:spLocks noChangeArrowheads="1"/>
            </p:cNvSpPr>
            <p:nvPr/>
          </p:nvSpPr>
          <p:spPr bwMode="auto">
            <a:xfrm>
              <a:off x="4239086" y="4919663"/>
              <a:ext cx="1286254" cy="523220"/>
            </a:xfrm>
            <a:prstGeom prst="rect">
              <a:avLst/>
            </a:prstGeom>
            <a:noFill/>
            <a:ln w="9525">
              <a:noFill/>
              <a:miter lim="800000"/>
              <a:headEnd/>
              <a:tailEnd/>
            </a:ln>
            <a:effectLst/>
          </p:spPr>
          <p:txBody>
            <a:bodyPr wrap="square">
              <a:prstTxWarp prst="textNoShape">
                <a:avLst/>
              </a:prstTxWarp>
              <a:spAutoFit/>
            </a:bodyPr>
            <a:lstStyle/>
            <a:p>
              <a:pPr algn="ctr"/>
              <a:r>
                <a:rPr lang="en-US" sz="1400" dirty="0" smtClean="0"/>
                <a:t>Component test</a:t>
              </a:r>
              <a:endParaRPr lang="en-US" sz="1400" dirty="0"/>
            </a:p>
          </p:txBody>
        </p:sp>
        <p:sp>
          <p:nvSpPr>
            <p:cNvPr id="31" name="Text Box 34"/>
            <p:cNvSpPr txBox="1">
              <a:spLocks noChangeArrowheads="1"/>
            </p:cNvSpPr>
            <p:nvPr/>
          </p:nvSpPr>
          <p:spPr bwMode="auto">
            <a:xfrm>
              <a:off x="2156096" y="5656986"/>
              <a:ext cx="1150938" cy="307777"/>
            </a:xfrm>
            <a:prstGeom prst="rect">
              <a:avLst/>
            </a:prstGeom>
            <a:noFill/>
            <a:ln w="9525">
              <a:noFill/>
              <a:miter lim="800000"/>
              <a:headEnd/>
              <a:tailEnd/>
            </a:ln>
            <a:effectLst/>
          </p:spPr>
          <p:txBody>
            <a:bodyPr>
              <a:prstTxWarp prst="textNoShape">
                <a:avLst/>
              </a:prstTxWarp>
              <a:spAutoFit/>
            </a:bodyPr>
            <a:lstStyle/>
            <a:p>
              <a:pPr algn="ctr"/>
              <a:r>
                <a:rPr lang="en-US" sz="1400" dirty="0" smtClean="0"/>
                <a:t>Insert test</a:t>
              </a:r>
              <a:endParaRPr lang="en-US" sz="1400" dirty="0"/>
            </a:p>
          </p:txBody>
        </p:sp>
        <p:sp>
          <p:nvSpPr>
            <p:cNvPr id="32" name="Text Box 36"/>
            <p:cNvSpPr txBox="1">
              <a:spLocks noChangeArrowheads="1"/>
            </p:cNvSpPr>
            <p:nvPr/>
          </p:nvSpPr>
          <p:spPr bwMode="auto">
            <a:xfrm>
              <a:off x="3198954" y="5395906"/>
              <a:ext cx="1150938" cy="307777"/>
            </a:xfrm>
            <a:prstGeom prst="rect">
              <a:avLst/>
            </a:prstGeom>
            <a:noFill/>
            <a:ln w="9525">
              <a:noFill/>
              <a:miter lim="800000"/>
              <a:headEnd/>
              <a:tailEnd/>
            </a:ln>
            <a:effectLst/>
          </p:spPr>
          <p:txBody>
            <a:bodyPr>
              <a:prstTxWarp prst="textNoShape">
                <a:avLst/>
              </a:prstTxWarp>
              <a:spAutoFit/>
            </a:bodyPr>
            <a:lstStyle/>
            <a:p>
              <a:pPr algn="ctr"/>
              <a:r>
                <a:rPr lang="en-US" sz="1400" dirty="0" smtClean="0"/>
                <a:t>Probe test</a:t>
              </a:r>
              <a:endParaRPr lang="en-US" sz="1400" dirty="0"/>
            </a:p>
          </p:txBody>
        </p:sp>
      </p:gr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130"/>
          <p:cNvGrpSpPr>
            <a:grpSpLocks/>
          </p:cNvGrpSpPr>
          <p:nvPr/>
        </p:nvGrpSpPr>
        <p:grpSpPr bwMode="auto">
          <a:xfrm>
            <a:off x="4871355" y="4123344"/>
            <a:ext cx="631190" cy="822325"/>
            <a:chOff x="847" y="3249"/>
            <a:chExt cx="710" cy="925"/>
          </a:xfrm>
        </p:grpSpPr>
        <p:sp>
          <p:nvSpPr>
            <p:cNvPr id="32" name="AutoShape 131"/>
            <p:cNvSpPr>
              <a:spLocks noChangeAspect="1" noChangeArrowheads="1" noTextEdit="1"/>
            </p:cNvSpPr>
            <p:nvPr/>
          </p:nvSpPr>
          <p:spPr bwMode="auto">
            <a:xfrm>
              <a:off x="884" y="3249"/>
              <a:ext cx="648" cy="925"/>
            </a:xfrm>
            <a:prstGeom prst="rect">
              <a:avLst/>
            </a:prstGeom>
            <a:noFill/>
            <a:ln w="9525">
              <a:noFill/>
              <a:miter lim="800000"/>
              <a:headEnd/>
              <a:tailEnd/>
            </a:ln>
          </p:spPr>
          <p:txBody>
            <a:bodyPr>
              <a:prstTxWarp prst="textNoShape">
                <a:avLst/>
              </a:prstTxWarp>
            </a:bodyPr>
            <a:lstStyle/>
            <a:p>
              <a:endParaRPr lang="en-US"/>
            </a:p>
          </p:txBody>
        </p:sp>
        <p:sp>
          <p:nvSpPr>
            <p:cNvPr id="33" name="Freeform 132"/>
            <p:cNvSpPr>
              <a:spLocks/>
            </p:cNvSpPr>
            <p:nvPr/>
          </p:nvSpPr>
          <p:spPr bwMode="auto">
            <a:xfrm>
              <a:off x="929" y="3935"/>
              <a:ext cx="541" cy="239"/>
            </a:xfrm>
            <a:custGeom>
              <a:avLst/>
              <a:gdLst/>
              <a:ahLst/>
              <a:cxnLst>
                <a:cxn ang="0">
                  <a:pos x="742" y="593"/>
                </a:cxn>
                <a:cxn ang="0">
                  <a:pos x="823" y="585"/>
                </a:cxn>
                <a:cxn ang="0">
                  <a:pos x="903" y="576"/>
                </a:cxn>
                <a:cxn ang="0">
                  <a:pos x="979" y="561"/>
                </a:cxn>
                <a:cxn ang="0">
                  <a:pos x="1049" y="542"/>
                </a:cxn>
                <a:cxn ang="0">
                  <a:pos x="1112" y="521"/>
                </a:cxn>
                <a:cxn ang="0">
                  <a:pos x="1171" y="496"/>
                </a:cxn>
                <a:cxn ang="0">
                  <a:pos x="1221" y="468"/>
                </a:cxn>
                <a:cxn ang="0">
                  <a:pos x="1264" y="437"/>
                </a:cxn>
                <a:cxn ang="0">
                  <a:pos x="1299" y="405"/>
                </a:cxn>
                <a:cxn ang="0">
                  <a:pos x="1325" y="371"/>
                </a:cxn>
                <a:cxn ang="0">
                  <a:pos x="1340" y="334"/>
                </a:cxn>
                <a:cxn ang="0">
                  <a:pos x="1346" y="296"/>
                </a:cxn>
                <a:cxn ang="0">
                  <a:pos x="1340" y="258"/>
                </a:cxn>
                <a:cxn ang="0">
                  <a:pos x="1325" y="222"/>
                </a:cxn>
                <a:cxn ang="0">
                  <a:pos x="1299" y="188"/>
                </a:cxn>
                <a:cxn ang="0">
                  <a:pos x="1264" y="154"/>
                </a:cxn>
                <a:cxn ang="0">
                  <a:pos x="1221" y="123"/>
                </a:cxn>
                <a:cxn ang="0">
                  <a:pos x="1171" y="97"/>
                </a:cxn>
                <a:cxn ang="0">
                  <a:pos x="1112" y="72"/>
                </a:cxn>
                <a:cxn ang="0">
                  <a:pos x="1049" y="49"/>
                </a:cxn>
                <a:cxn ang="0">
                  <a:pos x="979" y="32"/>
                </a:cxn>
                <a:cxn ang="0">
                  <a:pos x="903" y="17"/>
                </a:cxn>
                <a:cxn ang="0">
                  <a:pos x="823" y="8"/>
                </a:cxn>
                <a:cxn ang="0">
                  <a:pos x="742" y="2"/>
                </a:cxn>
                <a:cxn ang="0">
                  <a:pos x="656" y="0"/>
                </a:cxn>
                <a:cxn ang="0">
                  <a:pos x="570" y="2"/>
                </a:cxn>
                <a:cxn ang="0">
                  <a:pos x="489" y="9"/>
                </a:cxn>
                <a:cxn ang="0">
                  <a:pos x="411" y="23"/>
                </a:cxn>
                <a:cxn ang="0">
                  <a:pos x="337" y="40"/>
                </a:cxn>
                <a:cxn ang="0">
                  <a:pos x="270" y="57"/>
                </a:cxn>
                <a:cxn ang="0">
                  <a:pos x="207" y="82"/>
                </a:cxn>
                <a:cxn ang="0">
                  <a:pos x="152" y="106"/>
                </a:cxn>
                <a:cxn ang="0">
                  <a:pos x="105" y="137"/>
                </a:cxn>
                <a:cxn ang="0">
                  <a:pos x="65" y="167"/>
                </a:cxn>
                <a:cxn ang="0">
                  <a:pos x="32" y="201"/>
                </a:cxn>
                <a:cxn ang="0">
                  <a:pos x="13" y="238"/>
                </a:cxn>
                <a:cxn ang="0">
                  <a:pos x="2" y="274"/>
                </a:cxn>
                <a:cxn ang="0">
                  <a:pos x="0" y="312"/>
                </a:cxn>
                <a:cxn ang="0">
                  <a:pos x="10" y="350"/>
                </a:cxn>
                <a:cxn ang="0">
                  <a:pos x="29" y="386"/>
                </a:cxn>
                <a:cxn ang="0">
                  <a:pos x="57" y="418"/>
                </a:cxn>
                <a:cxn ang="0">
                  <a:pos x="95" y="450"/>
                </a:cxn>
                <a:cxn ang="0">
                  <a:pos x="143" y="479"/>
                </a:cxn>
                <a:cxn ang="0">
                  <a:pos x="196" y="507"/>
                </a:cxn>
                <a:cxn ang="0">
                  <a:pos x="259" y="530"/>
                </a:cxn>
                <a:cxn ang="0">
                  <a:pos x="323" y="549"/>
                </a:cxn>
                <a:cxn ang="0">
                  <a:pos x="396" y="566"/>
                </a:cxn>
                <a:cxn ang="0">
                  <a:pos x="473" y="580"/>
                </a:cxn>
                <a:cxn ang="0">
                  <a:pos x="553" y="587"/>
                </a:cxn>
                <a:cxn ang="0">
                  <a:pos x="639" y="593"/>
                </a:cxn>
              </a:cxnLst>
              <a:rect l="0" t="0" r="r" b="b"/>
              <a:pathLst>
                <a:path w="1346" h="593">
                  <a:moveTo>
                    <a:pt x="673" y="593"/>
                  </a:moveTo>
                  <a:lnTo>
                    <a:pt x="690" y="593"/>
                  </a:lnTo>
                  <a:lnTo>
                    <a:pt x="707" y="593"/>
                  </a:lnTo>
                  <a:lnTo>
                    <a:pt x="724" y="593"/>
                  </a:lnTo>
                  <a:lnTo>
                    <a:pt x="742" y="593"/>
                  </a:lnTo>
                  <a:lnTo>
                    <a:pt x="759" y="591"/>
                  </a:lnTo>
                  <a:lnTo>
                    <a:pt x="776" y="591"/>
                  </a:lnTo>
                  <a:lnTo>
                    <a:pt x="791" y="587"/>
                  </a:lnTo>
                  <a:lnTo>
                    <a:pt x="808" y="587"/>
                  </a:lnTo>
                  <a:lnTo>
                    <a:pt x="823" y="585"/>
                  </a:lnTo>
                  <a:lnTo>
                    <a:pt x="840" y="583"/>
                  </a:lnTo>
                  <a:lnTo>
                    <a:pt x="856" y="582"/>
                  </a:lnTo>
                  <a:lnTo>
                    <a:pt x="873" y="580"/>
                  </a:lnTo>
                  <a:lnTo>
                    <a:pt x="888" y="578"/>
                  </a:lnTo>
                  <a:lnTo>
                    <a:pt x="903" y="576"/>
                  </a:lnTo>
                  <a:lnTo>
                    <a:pt x="918" y="572"/>
                  </a:lnTo>
                  <a:lnTo>
                    <a:pt x="935" y="570"/>
                  </a:lnTo>
                  <a:lnTo>
                    <a:pt x="949" y="566"/>
                  </a:lnTo>
                  <a:lnTo>
                    <a:pt x="964" y="564"/>
                  </a:lnTo>
                  <a:lnTo>
                    <a:pt x="979" y="561"/>
                  </a:lnTo>
                  <a:lnTo>
                    <a:pt x="994" y="557"/>
                  </a:lnTo>
                  <a:lnTo>
                    <a:pt x="1008" y="553"/>
                  </a:lnTo>
                  <a:lnTo>
                    <a:pt x="1021" y="549"/>
                  </a:lnTo>
                  <a:lnTo>
                    <a:pt x="1036" y="545"/>
                  </a:lnTo>
                  <a:lnTo>
                    <a:pt x="1049" y="542"/>
                  </a:lnTo>
                  <a:lnTo>
                    <a:pt x="1061" y="538"/>
                  </a:lnTo>
                  <a:lnTo>
                    <a:pt x="1074" y="534"/>
                  </a:lnTo>
                  <a:lnTo>
                    <a:pt x="1087" y="530"/>
                  </a:lnTo>
                  <a:lnTo>
                    <a:pt x="1101" y="525"/>
                  </a:lnTo>
                  <a:lnTo>
                    <a:pt x="1112" y="521"/>
                  </a:lnTo>
                  <a:lnTo>
                    <a:pt x="1124" y="515"/>
                  </a:lnTo>
                  <a:lnTo>
                    <a:pt x="1137" y="511"/>
                  </a:lnTo>
                  <a:lnTo>
                    <a:pt x="1148" y="507"/>
                  </a:lnTo>
                  <a:lnTo>
                    <a:pt x="1160" y="502"/>
                  </a:lnTo>
                  <a:lnTo>
                    <a:pt x="1171" y="496"/>
                  </a:lnTo>
                  <a:lnTo>
                    <a:pt x="1181" y="490"/>
                  </a:lnTo>
                  <a:lnTo>
                    <a:pt x="1192" y="485"/>
                  </a:lnTo>
                  <a:lnTo>
                    <a:pt x="1202" y="479"/>
                  </a:lnTo>
                  <a:lnTo>
                    <a:pt x="1211" y="473"/>
                  </a:lnTo>
                  <a:lnTo>
                    <a:pt x="1221" y="468"/>
                  </a:lnTo>
                  <a:lnTo>
                    <a:pt x="1230" y="462"/>
                  </a:lnTo>
                  <a:lnTo>
                    <a:pt x="1240" y="456"/>
                  </a:lnTo>
                  <a:lnTo>
                    <a:pt x="1249" y="450"/>
                  </a:lnTo>
                  <a:lnTo>
                    <a:pt x="1257" y="445"/>
                  </a:lnTo>
                  <a:lnTo>
                    <a:pt x="1264" y="437"/>
                  </a:lnTo>
                  <a:lnTo>
                    <a:pt x="1272" y="431"/>
                  </a:lnTo>
                  <a:lnTo>
                    <a:pt x="1279" y="426"/>
                  </a:lnTo>
                  <a:lnTo>
                    <a:pt x="1285" y="418"/>
                  </a:lnTo>
                  <a:lnTo>
                    <a:pt x="1293" y="412"/>
                  </a:lnTo>
                  <a:lnTo>
                    <a:pt x="1299" y="405"/>
                  </a:lnTo>
                  <a:lnTo>
                    <a:pt x="1304" y="399"/>
                  </a:lnTo>
                  <a:lnTo>
                    <a:pt x="1310" y="390"/>
                  </a:lnTo>
                  <a:lnTo>
                    <a:pt x="1316" y="386"/>
                  </a:lnTo>
                  <a:lnTo>
                    <a:pt x="1319" y="378"/>
                  </a:lnTo>
                  <a:lnTo>
                    <a:pt x="1325" y="371"/>
                  </a:lnTo>
                  <a:lnTo>
                    <a:pt x="1327" y="363"/>
                  </a:lnTo>
                  <a:lnTo>
                    <a:pt x="1333" y="357"/>
                  </a:lnTo>
                  <a:lnTo>
                    <a:pt x="1335" y="350"/>
                  </a:lnTo>
                  <a:lnTo>
                    <a:pt x="1338" y="342"/>
                  </a:lnTo>
                  <a:lnTo>
                    <a:pt x="1340" y="334"/>
                  </a:lnTo>
                  <a:lnTo>
                    <a:pt x="1342" y="327"/>
                  </a:lnTo>
                  <a:lnTo>
                    <a:pt x="1344" y="319"/>
                  </a:lnTo>
                  <a:lnTo>
                    <a:pt x="1344" y="312"/>
                  </a:lnTo>
                  <a:lnTo>
                    <a:pt x="1346" y="304"/>
                  </a:lnTo>
                  <a:lnTo>
                    <a:pt x="1346" y="296"/>
                  </a:lnTo>
                  <a:lnTo>
                    <a:pt x="1346" y="289"/>
                  </a:lnTo>
                  <a:lnTo>
                    <a:pt x="1344" y="281"/>
                  </a:lnTo>
                  <a:lnTo>
                    <a:pt x="1344" y="274"/>
                  </a:lnTo>
                  <a:lnTo>
                    <a:pt x="1342" y="266"/>
                  </a:lnTo>
                  <a:lnTo>
                    <a:pt x="1340" y="258"/>
                  </a:lnTo>
                  <a:lnTo>
                    <a:pt x="1338" y="253"/>
                  </a:lnTo>
                  <a:lnTo>
                    <a:pt x="1335" y="245"/>
                  </a:lnTo>
                  <a:lnTo>
                    <a:pt x="1333" y="238"/>
                  </a:lnTo>
                  <a:lnTo>
                    <a:pt x="1327" y="228"/>
                  </a:lnTo>
                  <a:lnTo>
                    <a:pt x="1325" y="222"/>
                  </a:lnTo>
                  <a:lnTo>
                    <a:pt x="1319" y="215"/>
                  </a:lnTo>
                  <a:lnTo>
                    <a:pt x="1316" y="207"/>
                  </a:lnTo>
                  <a:lnTo>
                    <a:pt x="1310" y="201"/>
                  </a:lnTo>
                  <a:lnTo>
                    <a:pt x="1304" y="194"/>
                  </a:lnTo>
                  <a:lnTo>
                    <a:pt x="1299" y="188"/>
                  </a:lnTo>
                  <a:lnTo>
                    <a:pt x="1293" y="181"/>
                  </a:lnTo>
                  <a:lnTo>
                    <a:pt x="1285" y="173"/>
                  </a:lnTo>
                  <a:lnTo>
                    <a:pt x="1279" y="167"/>
                  </a:lnTo>
                  <a:lnTo>
                    <a:pt x="1272" y="161"/>
                  </a:lnTo>
                  <a:lnTo>
                    <a:pt x="1264" y="154"/>
                  </a:lnTo>
                  <a:lnTo>
                    <a:pt x="1257" y="148"/>
                  </a:lnTo>
                  <a:lnTo>
                    <a:pt x="1249" y="142"/>
                  </a:lnTo>
                  <a:lnTo>
                    <a:pt x="1240" y="137"/>
                  </a:lnTo>
                  <a:lnTo>
                    <a:pt x="1230" y="131"/>
                  </a:lnTo>
                  <a:lnTo>
                    <a:pt x="1221" y="123"/>
                  </a:lnTo>
                  <a:lnTo>
                    <a:pt x="1211" y="118"/>
                  </a:lnTo>
                  <a:lnTo>
                    <a:pt x="1202" y="112"/>
                  </a:lnTo>
                  <a:lnTo>
                    <a:pt x="1192" y="106"/>
                  </a:lnTo>
                  <a:lnTo>
                    <a:pt x="1181" y="103"/>
                  </a:lnTo>
                  <a:lnTo>
                    <a:pt x="1171" y="97"/>
                  </a:lnTo>
                  <a:lnTo>
                    <a:pt x="1160" y="91"/>
                  </a:lnTo>
                  <a:lnTo>
                    <a:pt x="1148" y="87"/>
                  </a:lnTo>
                  <a:lnTo>
                    <a:pt x="1137" y="82"/>
                  </a:lnTo>
                  <a:lnTo>
                    <a:pt x="1124" y="76"/>
                  </a:lnTo>
                  <a:lnTo>
                    <a:pt x="1112" y="72"/>
                  </a:lnTo>
                  <a:lnTo>
                    <a:pt x="1101" y="66"/>
                  </a:lnTo>
                  <a:lnTo>
                    <a:pt x="1087" y="63"/>
                  </a:lnTo>
                  <a:lnTo>
                    <a:pt x="1074" y="57"/>
                  </a:lnTo>
                  <a:lnTo>
                    <a:pt x="1061" y="53"/>
                  </a:lnTo>
                  <a:lnTo>
                    <a:pt x="1049" y="49"/>
                  </a:lnTo>
                  <a:lnTo>
                    <a:pt x="1036" y="46"/>
                  </a:lnTo>
                  <a:lnTo>
                    <a:pt x="1021" y="42"/>
                  </a:lnTo>
                  <a:lnTo>
                    <a:pt x="1008" y="40"/>
                  </a:lnTo>
                  <a:lnTo>
                    <a:pt x="994" y="36"/>
                  </a:lnTo>
                  <a:lnTo>
                    <a:pt x="979" y="32"/>
                  </a:lnTo>
                  <a:lnTo>
                    <a:pt x="964" y="28"/>
                  </a:lnTo>
                  <a:lnTo>
                    <a:pt x="949" y="25"/>
                  </a:lnTo>
                  <a:lnTo>
                    <a:pt x="935" y="23"/>
                  </a:lnTo>
                  <a:lnTo>
                    <a:pt x="918" y="19"/>
                  </a:lnTo>
                  <a:lnTo>
                    <a:pt x="903" y="17"/>
                  </a:lnTo>
                  <a:lnTo>
                    <a:pt x="888" y="15"/>
                  </a:lnTo>
                  <a:lnTo>
                    <a:pt x="873" y="11"/>
                  </a:lnTo>
                  <a:lnTo>
                    <a:pt x="856" y="9"/>
                  </a:lnTo>
                  <a:lnTo>
                    <a:pt x="840" y="9"/>
                  </a:lnTo>
                  <a:lnTo>
                    <a:pt x="823" y="8"/>
                  </a:lnTo>
                  <a:lnTo>
                    <a:pt x="808" y="6"/>
                  </a:lnTo>
                  <a:lnTo>
                    <a:pt x="791" y="4"/>
                  </a:lnTo>
                  <a:lnTo>
                    <a:pt x="776" y="2"/>
                  </a:lnTo>
                  <a:lnTo>
                    <a:pt x="759" y="2"/>
                  </a:lnTo>
                  <a:lnTo>
                    <a:pt x="742" y="2"/>
                  </a:lnTo>
                  <a:lnTo>
                    <a:pt x="724" y="0"/>
                  </a:lnTo>
                  <a:lnTo>
                    <a:pt x="707" y="0"/>
                  </a:lnTo>
                  <a:lnTo>
                    <a:pt x="690" y="0"/>
                  </a:lnTo>
                  <a:lnTo>
                    <a:pt x="673" y="0"/>
                  </a:lnTo>
                  <a:lnTo>
                    <a:pt x="656" y="0"/>
                  </a:lnTo>
                  <a:lnTo>
                    <a:pt x="639" y="0"/>
                  </a:lnTo>
                  <a:lnTo>
                    <a:pt x="622" y="0"/>
                  </a:lnTo>
                  <a:lnTo>
                    <a:pt x="605" y="2"/>
                  </a:lnTo>
                  <a:lnTo>
                    <a:pt x="586" y="2"/>
                  </a:lnTo>
                  <a:lnTo>
                    <a:pt x="570" y="2"/>
                  </a:lnTo>
                  <a:lnTo>
                    <a:pt x="553" y="4"/>
                  </a:lnTo>
                  <a:lnTo>
                    <a:pt x="538" y="6"/>
                  </a:lnTo>
                  <a:lnTo>
                    <a:pt x="521" y="8"/>
                  </a:lnTo>
                  <a:lnTo>
                    <a:pt x="504" y="9"/>
                  </a:lnTo>
                  <a:lnTo>
                    <a:pt x="489" y="9"/>
                  </a:lnTo>
                  <a:lnTo>
                    <a:pt x="473" y="11"/>
                  </a:lnTo>
                  <a:lnTo>
                    <a:pt x="456" y="15"/>
                  </a:lnTo>
                  <a:lnTo>
                    <a:pt x="441" y="17"/>
                  </a:lnTo>
                  <a:lnTo>
                    <a:pt x="426" y="19"/>
                  </a:lnTo>
                  <a:lnTo>
                    <a:pt x="411" y="23"/>
                  </a:lnTo>
                  <a:lnTo>
                    <a:pt x="396" y="25"/>
                  </a:lnTo>
                  <a:lnTo>
                    <a:pt x="380" y="28"/>
                  </a:lnTo>
                  <a:lnTo>
                    <a:pt x="367" y="32"/>
                  </a:lnTo>
                  <a:lnTo>
                    <a:pt x="352" y="36"/>
                  </a:lnTo>
                  <a:lnTo>
                    <a:pt x="337" y="40"/>
                  </a:lnTo>
                  <a:lnTo>
                    <a:pt x="323" y="42"/>
                  </a:lnTo>
                  <a:lnTo>
                    <a:pt x="310" y="46"/>
                  </a:lnTo>
                  <a:lnTo>
                    <a:pt x="297" y="49"/>
                  </a:lnTo>
                  <a:lnTo>
                    <a:pt x="283" y="53"/>
                  </a:lnTo>
                  <a:lnTo>
                    <a:pt x="270" y="57"/>
                  </a:lnTo>
                  <a:lnTo>
                    <a:pt x="259" y="63"/>
                  </a:lnTo>
                  <a:lnTo>
                    <a:pt x="243" y="66"/>
                  </a:lnTo>
                  <a:lnTo>
                    <a:pt x="230" y="72"/>
                  </a:lnTo>
                  <a:lnTo>
                    <a:pt x="221" y="76"/>
                  </a:lnTo>
                  <a:lnTo>
                    <a:pt x="207" y="82"/>
                  </a:lnTo>
                  <a:lnTo>
                    <a:pt x="196" y="87"/>
                  </a:lnTo>
                  <a:lnTo>
                    <a:pt x="185" y="91"/>
                  </a:lnTo>
                  <a:lnTo>
                    <a:pt x="173" y="97"/>
                  </a:lnTo>
                  <a:lnTo>
                    <a:pt x="164" y="103"/>
                  </a:lnTo>
                  <a:lnTo>
                    <a:pt x="152" y="106"/>
                  </a:lnTo>
                  <a:lnTo>
                    <a:pt x="143" y="112"/>
                  </a:lnTo>
                  <a:lnTo>
                    <a:pt x="133" y="118"/>
                  </a:lnTo>
                  <a:lnTo>
                    <a:pt x="124" y="123"/>
                  </a:lnTo>
                  <a:lnTo>
                    <a:pt x="114" y="131"/>
                  </a:lnTo>
                  <a:lnTo>
                    <a:pt x="105" y="137"/>
                  </a:lnTo>
                  <a:lnTo>
                    <a:pt x="95" y="142"/>
                  </a:lnTo>
                  <a:lnTo>
                    <a:pt x="88" y="148"/>
                  </a:lnTo>
                  <a:lnTo>
                    <a:pt x="80" y="154"/>
                  </a:lnTo>
                  <a:lnTo>
                    <a:pt x="72" y="161"/>
                  </a:lnTo>
                  <a:lnTo>
                    <a:pt x="65" y="167"/>
                  </a:lnTo>
                  <a:lnTo>
                    <a:pt x="57" y="173"/>
                  </a:lnTo>
                  <a:lnTo>
                    <a:pt x="53" y="181"/>
                  </a:lnTo>
                  <a:lnTo>
                    <a:pt x="46" y="188"/>
                  </a:lnTo>
                  <a:lnTo>
                    <a:pt x="40" y="194"/>
                  </a:lnTo>
                  <a:lnTo>
                    <a:pt x="32" y="201"/>
                  </a:lnTo>
                  <a:lnTo>
                    <a:pt x="29" y="207"/>
                  </a:lnTo>
                  <a:lnTo>
                    <a:pt x="25" y="215"/>
                  </a:lnTo>
                  <a:lnTo>
                    <a:pt x="21" y="222"/>
                  </a:lnTo>
                  <a:lnTo>
                    <a:pt x="15" y="228"/>
                  </a:lnTo>
                  <a:lnTo>
                    <a:pt x="13" y="238"/>
                  </a:lnTo>
                  <a:lnTo>
                    <a:pt x="10" y="245"/>
                  </a:lnTo>
                  <a:lnTo>
                    <a:pt x="8" y="253"/>
                  </a:lnTo>
                  <a:lnTo>
                    <a:pt x="6" y="258"/>
                  </a:lnTo>
                  <a:lnTo>
                    <a:pt x="4" y="266"/>
                  </a:lnTo>
                  <a:lnTo>
                    <a:pt x="2" y="274"/>
                  </a:lnTo>
                  <a:lnTo>
                    <a:pt x="0" y="281"/>
                  </a:lnTo>
                  <a:lnTo>
                    <a:pt x="0" y="289"/>
                  </a:lnTo>
                  <a:lnTo>
                    <a:pt x="0" y="296"/>
                  </a:lnTo>
                  <a:lnTo>
                    <a:pt x="0" y="304"/>
                  </a:lnTo>
                  <a:lnTo>
                    <a:pt x="0" y="312"/>
                  </a:lnTo>
                  <a:lnTo>
                    <a:pt x="2" y="319"/>
                  </a:lnTo>
                  <a:lnTo>
                    <a:pt x="4" y="327"/>
                  </a:lnTo>
                  <a:lnTo>
                    <a:pt x="6" y="334"/>
                  </a:lnTo>
                  <a:lnTo>
                    <a:pt x="8" y="342"/>
                  </a:lnTo>
                  <a:lnTo>
                    <a:pt x="10" y="350"/>
                  </a:lnTo>
                  <a:lnTo>
                    <a:pt x="13" y="357"/>
                  </a:lnTo>
                  <a:lnTo>
                    <a:pt x="15" y="363"/>
                  </a:lnTo>
                  <a:lnTo>
                    <a:pt x="21" y="371"/>
                  </a:lnTo>
                  <a:lnTo>
                    <a:pt x="25" y="378"/>
                  </a:lnTo>
                  <a:lnTo>
                    <a:pt x="29" y="386"/>
                  </a:lnTo>
                  <a:lnTo>
                    <a:pt x="32" y="390"/>
                  </a:lnTo>
                  <a:lnTo>
                    <a:pt x="40" y="399"/>
                  </a:lnTo>
                  <a:lnTo>
                    <a:pt x="46" y="405"/>
                  </a:lnTo>
                  <a:lnTo>
                    <a:pt x="53" y="412"/>
                  </a:lnTo>
                  <a:lnTo>
                    <a:pt x="57" y="418"/>
                  </a:lnTo>
                  <a:lnTo>
                    <a:pt x="65" y="426"/>
                  </a:lnTo>
                  <a:lnTo>
                    <a:pt x="72" y="431"/>
                  </a:lnTo>
                  <a:lnTo>
                    <a:pt x="80" y="437"/>
                  </a:lnTo>
                  <a:lnTo>
                    <a:pt x="88" y="445"/>
                  </a:lnTo>
                  <a:lnTo>
                    <a:pt x="95" y="450"/>
                  </a:lnTo>
                  <a:lnTo>
                    <a:pt x="105" y="456"/>
                  </a:lnTo>
                  <a:lnTo>
                    <a:pt x="114" y="462"/>
                  </a:lnTo>
                  <a:lnTo>
                    <a:pt x="124" y="468"/>
                  </a:lnTo>
                  <a:lnTo>
                    <a:pt x="133" y="473"/>
                  </a:lnTo>
                  <a:lnTo>
                    <a:pt x="143" y="479"/>
                  </a:lnTo>
                  <a:lnTo>
                    <a:pt x="152" y="485"/>
                  </a:lnTo>
                  <a:lnTo>
                    <a:pt x="164" y="490"/>
                  </a:lnTo>
                  <a:lnTo>
                    <a:pt x="173" y="496"/>
                  </a:lnTo>
                  <a:lnTo>
                    <a:pt x="185" y="502"/>
                  </a:lnTo>
                  <a:lnTo>
                    <a:pt x="196" y="507"/>
                  </a:lnTo>
                  <a:lnTo>
                    <a:pt x="207" y="511"/>
                  </a:lnTo>
                  <a:lnTo>
                    <a:pt x="221" y="515"/>
                  </a:lnTo>
                  <a:lnTo>
                    <a:pt x="230" y="521"/>
                  </a:lnTo>
                  <a:lnTo>
                    <a:pt x="243" y="525"/>
                  </a:lnTo>
                  <a:lnTo>
                    <a:pt x="259" y="530"/>
                  </a:lnTo>
                  <a:lnTo>
                    <a:pt x="270" y="534"/>
                  </a:lnTo>
                  <a:lnTo>
                    <a:pt x="283" y="538"/>
                  </a:lnTo>
                  <a:lnTo>
                    <a:pt x="297" y="542"/>
                  </a:lnTo>
                  <a:lnTo>
                    <a:pt x="310" y="545"/>
                  </a:lnTo>
                  <a:lnTo>
                    <a:pt x="323" y="549"/>
                  </a:lnTo>
                  <a:lnTo>
                    <a:pt x="337" y="553"/>
                  </a:lnTo>
                  <a:lnTo>
                    <a:pt x="352" y="557"/>
                  </a:lnTo>
                  <a:lnTo>
                    <a:pt x="367" y="561"/>
                  </a:lnTo>
                  <a:lnTo>
                    <a:pt x="380" y="564"/>
                  </a:lnTo>
                  <a:lnTo>
                    <a:pt x="396" y="566"/>
                  </a:lnTo>
                  <a:lnTo>
                    <a:pt x="411" y="570"/>
                  </a:lnTo>
                  <a:lnTo>
                    <a:pt x="426" y="572"/>
                  </a:lnTo>
                  <a:lnTo>
                    <a:pt x="441" y="576"/>
                  </a:lnTo>
                  <a:lnTo>
                    <a:pt x="456" y="578"/>
                  </a:lnTo>
                  <a:lnTo>
                    <a:pt x="473" y="580"/>
                  </a:lnTo>
                  <a:lnTo>
                    <a:pt x="489" y="582"/>
                  </a:lnTo>
                  <a:lnTo>
                    <a:pt x="504" y="583"/>
                  </a:lnTo>
                  <a:lnTo>
                    <a:pt x="521" y="585"/>
                  </a:lnTo>
                  <a:lnTo>
                    <a:pt x="538" y="587"/>
                  </a:lnTo>
                  <a:lnTo>
                    <a:pt x="553" y="587"/>
                  </a:lnTo>
                  <a:lnTo>
                    <a:pt x="570" y="591"/>
                  </a:lnTo>
                  <a:lnTo>
                    <a:pt x="586" y="591"/>
                  </a:lnTo>
                  <a:lnTo>
                    <a:pt x="605" y="593"/>
                  </a:lnTo>
                  <a:lnTo>
                    <a:pt x="622" y="593"/>
                  </a:lnTo>
                  <a:lnTo>
                    <a:pt x="639" y="593"/>
                  </a:lnTo>
                  <a:lnTo>
                    <a:pt x="656" y="593"/>
                  </a:lnTo>
                  <a:lnTo>
                    <a:pt x="673" y="593"/>
                  </a:lnTo>
                  <a:lnTo>
                    <a:pt x="673" y="593"/>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12700" cap="flat" cmpd="sng">
              <a:solidFill>
                <a:srgbClr val="1C1C1C"/>
              </a:solidFill>
              <a:prstDash val="solid"/>
              <a:round/>
              <a:headEnd type="none" w="med" len="med"/>
              <a:tailEnd type="none" w="med" len="med"/>
            </a:ln>
            <a:effectLst/>
          </p:spPr>
          <p:txBody>
            <a:bodyPr>
              <a:prstTxWarp prst="textNoShape">
                <a:avLst/>
              </a:prstTxWarp>
            </a:bodyPr>
            <a:lstStyle/>
            <a:p>
              <a:endParaRPr lang="en-US"/>
            </a:p>
          </p:txBody>
        </p:sp>
        <p:sp>
          <p:nvSpPr>
            <p:cNvPr id="34" name="Freeform 133"/>
            <p:cNvSpPr>
              <a:spLocks/>
            </p:cNvSpPr>
            <p:nvPr/>
          </p:nvSpPr>
          <p:spPr bwMode="auto">
            <a:xfrm>
              <a:off x="884" y="3456"/>
              <a:ext cx="647" cy="604"/>
            </a:xfrm>
            <a:custGeom>
              <a:avLst/>
              <a:gdLst/>
              <a:ahLst/>
              <a:cxnLst>
                <a:cxn ang="0">
                  <a:pos x="23" y="31"/>
                </a:cxn>
                <a:cxn ang="0">
                  <a:pos x="34" y="55"/>
                </a:cxn>
                <a:cxn ang="0">
                  <a:pos x="49" y="80"/>
                </a:cxn>
                <a:cxn ang="0">
                  <a:pos x="68" y="103"/>
                </a:cxn>
                <a:cxn ang="0">
                  <a:pos x="89" y="128"/>
                </a:cxn>
                <a:cxn ang="0">
                  <a:pos x="116" y="148"/>
                </a:cxn>
                <a:cxn ang="0">
                  <a:pos x="143" y="169"/>
                </a:cxn>
                <a:cxn ang="0">
                  <a:pos x="175" y="190"/>
                </a:cxn>
                <a:cxn ang="0">
                  <a:pos x="207" y="209"/>
                </a:cxn>
                <a:cxn ang="0">
                  <a:pos x="243" y="226"/>
                </a:cxn>
                <a:cxn ang="0">
                  <a:pos x="283" y="245"/>
                </a:cxn>
                <a:cxn ang="0">
                  <a:pos x="323" y="261"/>
                </a:cxn>
                <a:cxn ang="0">
                  <a:pos x="367" y="274"/>
                </a:cxn>
                <a:cxn ang="0">
                  <a:pos x="411" y="287"/>
                </a:cxn>
                <a:cxn ang="0">
                  <a:pos x="458" y="300"/>
                </a:cxn>
                <a:cxn ang="0">
                  <a:pos x="508" y="310"/>
                </a:cxn>
                <a:cxn ang="0">
                  <a:pos x="557" y="318"/>
                </a:cxn>
                <a:cxn ang="0">
                  <a:pos x="608" y="325"/>
                </a:cxn>
                <a:cxn ang="0">
                  <a:pos x="663" y="331"/>
                </a:cxn>
                <a:cxn ang="0">
                  <a:pos x="717" y="335"/>
                </a:cxn>
                <a:cxn ang="0">
                  <a:pos x="774" y="339"/>
                </a:cxn>
                <a:cxn ang="0">
                  <a:pos x="829" y="339"/>
                </a:cxn>
                <a:cxn ang="0">
                  <a:pos x="878" y="339"/>
                </a:cxn>
                <a:cxn ang="0">
                  <a:pos x="930" y="335"/>
                </a:cxn>
                <a:cxn ang="0">
                  <a:pos x="979" y="329"/>
                </a:cxn>
                <a:cxn ang="0">
                  <a:pos x="1028" y="323"/>
                </a:cxn>
                <a:cxn ang="0">
                  <a:pos x="1076" y="316"/>
                </a:cxn>
                <a:cxn ang="0">
                  <a:pos x="1122" y="308"/>
                </a:cxn>
                <a:cxn ang="0">
                  <a:pos x="1165" y="299"/>
                </a:cxn>
                <a:cxn ang="0">
                  <a:pos x="1209" y="287"/>
                </a:cxn>
                <a:cxn ang="0">
                  <a:pos x="1251" y="276"/>
                </a:cxn>
                <a:cxn ang="0">
                  <a:pos x="1291" y="262"/>
                </a:cxn>
                <a:cxn ang="0">
                  <a:pos x="1329" y="247"/>
                </a:cxn>
                <a:cxn ang="0">
                  <a:pos x="1363" y="232"/>
                </a:cxn>
                <a:cxn ang="0">
                  <a:pos x="1399" y="217"/>
                </a:cxn>
                <a:cxn ang="0">
                  <a:pos x="1430" y="198"/>
                </a:cxn>
                <a:cxn ang="0">
                  <a:pos x="1462" y="181"/>
                </a:cxn>
                <a:cxn ang="0">
                  <a:pos x="1487" y="162"/>
                </a:cxn>
                <a:cxn ang="0">
                  <a:pos x="1513" y="143"/>
                </a:cxn>
                <a:cxn ang="0">
                  <a:pos x="1534" y="122"/>
                </a:cxn>
                <a:cxn ang="0">
                  <a:pos x="1555" y="101"/>
                </a:cxn>
                <a:cxn ang="0">
                  <a:pos x="1572" y="80"/>
                </a:cxn>
                <a:cxn ang="0">
                  <a:pos x="1587" y="57"/>
                </a:cxn>
                <a:cxn ang="0">
                  <a:pos x="118" y="1475"/>
                </a:cxn>
                <a:cxn ang="0">
                  <a:pos x="17" y="13"/>
                </a:cxn>
              </a:cxnLst>
              <a:rect l="0" t="0" r="r" b="b"/>
              <a:pathLst>
                <a:path w="1610" h="1504">
                  <a:moveTo>
                    <a:pt x="17" y="13"/>
                  </a:moveTo>
                  <a:lnTo>
                    <a:pt x="21" y="23"/>
                  </a:lnTo>
                  <a:lnTo>
                    <a:pt x="23" y="31"/>
                  </a:lnTo>
                  <a:lnTo>
                    <a:pt x="27" y="38"/>
                  </a:lnTo>
                  <a:lnTo>
                    <a:pt x="30" y="48"/>
                  </a:lnTo>
                  <a:lnTo>
                    <a:pt x="34" y="55"/>
                  </a:lnTo>
                  <a:lnTo>
                    <a:pt x="40" y="63"/>
                  </a:lnTo>
                  <a:lnTo>
                    <a:pt x="44" y="70"/>
                  </a:lnTo>
                  <a:lnTo>
                    <a:pt x="49" y="80"/>
                  </a:lnTo>
                  <a:lnTo>
                    <a:pt x="55" y="88"/>
                  </a:lnTo>
                  <a:lnTo>
                    <a:pt x="63" y="95"/>
                  </a:lnTo>
                  <a:lnTo>
                    <a:pt x="68" y="103"/>
                  </a:lnTo>
                  <a:lnTo>
                    <a:pt x="76" y="110"/>
                  </a:lnTo>
                  <a:lnTo>
                    <a:pt x="82" y="118"/>
                  </a:lnTo>
                  <a:lnTo>
                    <a:pt x="89" y="128"/>
                  </a:lnTo>
                  <a:lnTo>
                    <a:pt x="99" y="135"/>
                  </a:lnTo>
                  <a:lnTo>
                    <a:pt x="108" y="143"/>
                  </a:lnTo>
                  <a:lnTo>
                    <a:pt x="116" y="148"/>
                  </a:lnTo>
                  <a:lnTo>
                    <a:pt x="125" y="156"/>
                  </a:lnTo>
                  <a:lnTo>
                    <a:pt x="135" y="164"/>
                  </a:lnTo>
                  <a:lnTo>
                    <a:pt x="143" y="169"/>
                  </a:lnTo>
                  <a:lnTo>
                    <a:pt x="152" y="175"/>
                  </a:lnTo>
                  <a:lnTo>
                    <a:pt x="165" y="185"/>
                  </a:lnTo>
                  <a:lnTo>
                    <a:pt x="175" y="190"/>
                  </a:lnTo>
                  <a:lnTo>
                    <a:pt x="184" y="198"/>
                  </a:lnTo>
                  <a:lnTo>
                    <a:pt x="196" y="204"/>
                  </a:lnTo>
                  <a:lnTo>
                    <a:pt x="207" y="209"/>
                  </a:lnTo>
                  <a:lnTo>
                    <a:pt x="221" y="215"/>
                  </a:lnTo>
                  <a:lnTo>
                    <a:pt x="232" y="221"/>
                  </a:lnTo>
                  <a:lnTo>
                    <a:pt x="243" y="226"/>
                  </a:lnTo>
                  <a:lnTo>
                    <a:pt x="257" y="234"/>
                  </a:lnTo>
                  <a:lnTo>
                    <a:pt x="270" y="240"/>
                  </a:lnTo>
                  <a:lnTo>
                    <a:pt x="283" y="245"/>
                  </a:lnTo>
                  <a:lnTo>
                    <a:pt x="297" y="251"/>
                  </a:lnTo>
                  <a:lnTo>
                    <a:pt x="310" y="255"/>
                  </a:lnTo>
                  <a:lnTo>
                    <a:pt x="323" y="261"/>
                  </a:lnTo>
                  <a:lnTo>
                    <a:pt x="338" y="264"/>
                  </a:lnTo>
                  <a:lnTo>
                    <a:pt x="352" y="270"/>
                  </a:lnTo>
                  <a:lnTo>
                    <a:pt x="367" y="274"/>
                  </a:lnTo>
                  <a:lnTo>
                    <a:pt x="382" y="278"/>
                  </a:lnTo>
                  <a:lnTo>
                    <a:pt x="397" y="283"/>
                  </a:lnTo>
                  <a:lnTo>
                    <a:pt x="411" y="287"/>
                  </a:lnTo>
                  <a:lnTo>
                    <a:pt x="428" y="291"/>
                  </a:lnTo>
                  <a:lnTo>
                    <a:pt x="443" y="295"/>
                  </a:lnTo>
                  <a:lnTo>
                    <a:pt x="458" y="300"/>
                  </a:lnTo>
                  <a:lnTo>
                    <a:pt x="475" y="302"/>
                  </a:lnTo>
                  <a:lnTo>
                    <a:pt x="490" y="306"/>
                  </a:lnTo>
                  <a:lnTo>
                    <a:pt x="508" y="310"/>
                  </a:lnTo>
                  <a:lnTo>
                    <a:pt x="525" y="312"/>
                  </a:lnTo>
                  <a:lnTo>
                    <a:pt x="540" y="316"/>
                  </a:lnTo>
                  <a:lnTo>
                    <a:pt x="557" y="318"/>
                  </a:lnTo>
                  <a:lnTo>
                    <a:pt x="576" y="319"/>
                  </a:lnTo>
                  <a:lnTo>
                    <a:pt x="593" y="323"/>
                  </a:lnTo>
                  <a:lnTo>
                    <a:pt x="608" y="325"/>
                  </a:lnTo>
                  <a:lnTo>
                    <a:pt x="627" y="327"/>
                  </a:lnTo>
                  <a:lnTo>
                    <a:pt x="644" y="329"/>
                  </a:lnTo>
                  <a:lnTo>
                    <a:pt x="663" y="331"/>
                  </a:lnTo>
                  <a:lnTo>
                    <a:pt x="681" y="333"/>
                  </a:lnTo>
                  <a:lnTo>
                    <a:pt x="698" y="335"/>
                  </a:lnTo>
                  <a:lnTo>
                    <a:pt x="717" y="335"/>
                  </a:lnTo>
                  <a:lnTo>
                    <a:pt x="736" y="337"/>
                  </a:lnTo>
                  <a:lnTo>
                    <a:pt x="753" y="339"/>
                  </a:lnTo>
                  <a:lnTo>
                    <a:pt x="774" y="339"/>
                  </a:lnTo>
                  <a:lnTo>
                    <a:pt x="793" y="339"/>
                  </a:lnTo>
                  <a:lnTo>
                    <a:pt x="812" y="339"/>
                  </a:lnTo>
                  <a:lnTo>
                    <a:pt x="829" y="339"/>
                  </a:lnTo>
                  <a:lnTo>
                    <a:pt x="846" y="339"/>
                  </a:lnTo>
                  <a:lnTo>
                    <a:pt x="863" y="339"/>
                  </a:lnTo>
                  <a:lnTo>
                    <a:pt x="878" y="339"/>
                  </a:lnTo>
                  <a:lnTo>
                    <a:pt x="895" y="337"/>
                  </a:lnTo>
                  <a:lnTo>
                    <a:pt x="912" y="335"/>
                  </a:lnTo>
                  <a:lnTo>
                    <a:pt x="930" y="335"/>
                  </a:lnTo>
                  <a:lnTo>
                    <a:pt x="947" y="333"/>
                  </a:lnTo>
                  <a:lnTo>
                    <a:pt x="964" y="331"/>
                  </a:lnTo>
                  <a:lnTo>
                    <a:pt x="979" y="329"/>
                  </a:lnTo>
                  <a:lnTo>
                    <a:pt x="996" y="327"/>
                  </a:lnTo>
                  <a:lnTo>
                    <a:pt x="1011" y="325"/>
                  </a:lnTo>
                  <a:lnTo>
                    <a:pt x="1028" y="323"/>
                  </a:lnTo>
                  <a:lnTo>
                    <a:pt x="1044" y="319"/>
                  </a:lnTo>
                  <a:lnTo>
                    <a:pt x="1061" y="318"/>
                  </a:lnTo>
                  <a:lnTo>
                    <a:pt x="1076" y="316"/>
                  </a:lnTo>
                  <a:lnTo>
                    <a:pt x="1091" y="312"/>
                  </a:lnTo>
                  <a:lnTo>
                    <a:pt x="1106" y="310"/>
                  </a:lnTo>
                  <a:lnTo>
                    <a:pt x="1122" y="308"/>
                  </a:lnTo>
                  <a:lnTo>
                    <a:pt x="1137" y="306"/>
                  </a:lnTo>
                  <a:lnTo>
                    <a:pt x="1150" y="302"/>
                  </a:lnTo>
                  <a:lnTo>
                    <a:pt x="1165" y="299"/>
                  </a:lnTo>
                  <a:lnTo>
                    <a:pt x="1180" y="295"/>
                  </a:lnTo>
                  <a:lnTo>
                    <a:pt x="1194" y="291"/>
                  </a:lnTo>
                  <a:lnTo>
                    <a:pt x="1209" y="287"/>
                  </a:lnTo>
                  <a:lnTo>
                    <a:pt x="1224" y="283"/>
                  </a:lnTo>
                  <a:lnTo>
                    <a:pt x="1236" y="280"/>
                  </a:lnTo>
                  <a:lnTo>
                    <a:pt x="1251" y="276"/>
                  </a:lnTo>
                  <a:lnTo>
                    <a:pt x="1264" y="270"/>
                  </a:lnTo>
                  <a:lnTo>
                    <a:pt x="1277" y="266"/>
                  </a:lnTo>
                  <a:lnTo>
                    <a:pt x="1291" y="262"/>
                  </a:lnTo>
                  <a:lnTo>
                    <a:pt x="1304" y="259"/>
                  </a:lnTo>
                  <a:lnTo>
                    <a:pt x="1315" y="253"/>
                  </a:lnTo>
                  <a:lnTo>
                    <a:pt x="1329" y="247"/>
                  </a:lnTo>
                  <a:lnTo>
                    <a:pt x="1340" y="243"/>
                  </a:lnTo>
                  <a:lnTo>
                    <a:pt x="1352" y="238"/>
                  </a:lnTo>
                  <a:lnTo>
                    <a:pt x="1363" y="232"/>
                  </a:lnTo>
                  <a:lnTo>
                    <a:pt x="1376" y="226"/>
                  </a:lnTo>
                  <a:lnTo>
                    <a:pt x="1386" y="221"/>
                  </a:lnTo>
                  <a:lnTo>
                    <a:pt x="1399" y="217"/>
                  </a:lnTo>
                  <a:lnTo>
                    <a:pt x="1409" y="211"/>
                  </a:lnTo>
                  <a:lnTo>
                    <a:pt x="1420" y="205"/>
                  </a:lnTo>
                  <a:lnTo>
                    <a:pt x="1430" y="198"/>
                  </a:lnTo>
                  <a:lnTo>
                    <a:pt x="1441" y="192"/>
                  </a:lnTo>
                  <a:lnTo>
                    <a:pt x="1450" y="188"/>
                  </a:lnTo>
                  <a:lnTo>
                    <a:pt x="1462" y="181"/>
                  </a:lnTo>
                  <a:lnTo>
                    <a:pt x="1469" y="175"/>
                  </a:lnTo>
                  <a:lnTo>
                    <a:pt x="1479" y="167"/>
                  </a:lnTo>
                  <a:lnTo>
                    <a:pt x="1487" y="162"/>
                  </a:lnTo>
                  <a:lnTo>
                    <a:pt x="1496" y="156"/>
                  </a:lnTo>
                  <a:lnTo>
                    <a:pt x="1504" y="150"/>
                  </a:lnTo>
                  <a:lnTo>
                    <a:pt x="1513" y="143"/>
                  </a:lnTo>
                  <a:lnTo>
                    <a:pt x="1521" y="135"/>
                  </a:lnTo>
                  <a:lnTo>
                    <a:pt x="1528" y="129"/>
                  </a:lnTo>
                  <a:lnTo>
                    <a:pt x="1534" y="122"/>
                  </a:lnTo>
                  <a:lnTo>
                    <a:pt x="1542" y="116"/>
                  </a:lnTo>
                  <a:lnTo>
                    <a:pt x="1547" y="108"/>
                  </a:lnTo>
                  <a:lnTo>
                    <a:pt x="1555" y="101"/>
                  </a:lnTo>
                  <a:lnTo>
                    <a:pt x="1559" y="93"/>
                  </a:lnTo>
                  <a:lnTo>
                    <a:pt x="1566" y="88"/>
                  </a:lnTo>
                  <a:lnTo>
                    <a:pt x="1572" y="80"/>
                  </a:lnTo>
                  <a:lnTo>
                    <a:pt x="1576" y="70"/>
                  </a:lnTo>
                  <a:lnTo>
                    <a:pt x="1582" y="65"/>
                  </a:lnTo>
                  <a:lnTo>
                    <a:pt x="1587" y="57"/>
                  </a:lnTo>
                  <a:lnTo>
                    <a:pt x="1610" y="40"/>
                  </a:lnTo>
                  <a:lnTo>
                    <a:pt x="1456" y="1504"/>
                  </a:lnTo>
                  <a:lnTo>
                    <a:pt x="118" y="1475"/>
                  </a:lnTo>
                  <a:lnTo>
                    <a:pt x="0" y="0"/>
                  </a:lnTo>
                  <a:lnTo>
                    <a:pt x="17" y="13"/>
                  </a:lnTo>
                  <a:lnTo>
                    <a:pt x="17" y="13"/>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9525">
              <a:noFill/>
              <a:round/>
              <a:headEnd/>
              <a:tailEnd/>
            </a:ln>
          </p:spPr>
          <p:txBody>
            <a:bodyPr>
              <a:prstTxWarp prst="textNoShape">
                <a:avLst/>
              </a:prstTxWarp>
            </a:bodyPr>
            <a:lstStyle/>
            <a:p>
              <a:endParaRPr lang="en-US"/>
            </a:p>
          </p:txBody>
        </p:sp>
        <p:pic>
          <p:nvPicPr>
            <p:cNvPr id="35" name="Picture 134" descr="recycle"/>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1024" y="3656"/>
              <a:ext cx="364" cy="364"/>
            </a:xfrm>
            <a:prstGeom prst="rect">
              <a:avLst/>
            </a:prstGeom>
            <a:noFill/>
          </p:spPr>
        </p:pic>
        <p:sp>
          <p:nvSpPr>
            <p:cNvPr id="36" name="Line 135"/>
            <p:cNvSpPr>
              <a:spLocks noChangeShapeType="1"/>
            </p:cNvSpPr>
            <p:nvPr/>
          </p:nvSpPr>
          <p:spPr bwMode="auto">
            <a:xfrm>
              <a:off x="884" y="3476"/>
              <a:ext cx="46" cy="590"/>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37" name="Group 136"/>
            <p:cNvGrpSpPr>
              <a:grpSpLocks/>
            </p:cNvGrpSpPr>
            <p:nvPr/>
          </p:nvGrpSpPr>
          <p:grpSpPr bwMode="auto">
            <a:xfrm>
              <a:off x="847" y="3272"/>
              <a:ext cx="710" cy="344"/>
              <a:chOff x="889" y="3249"/>
              <a:chExt cx="643" cy="303"/>
            </a:xfrm>
          </p:grpSpPr>
          <p:sp>
            <p:nvSpPr>
              <p:cNvPr id="38" name="Freeform 137"/>
              <p:cNvSpPr>
                <a:spLocks/>
              </p:cNvSpPr>
              <p:nvPr/>
            </p:nvSpPr>
            <p:spPr bwMode="auto">
              <a:xfrm>
                <a:off x="889" y="3249"/>
                <a:ext cx="643" cy="303"/>
              </a:xfrm>
              <a:custGeom>
                <a:avLst/>
                <a:gdLst/>
                <a:ahLst/>
                <a:cxnLst>
                  <a:cxn ang="0">
                    <a:pos x="882" y="753"/>
                  </a:cxn>
                  <a:cxn ang="0">
                    <a:pos x="983" y="745"/>
                  </a:cxn>
                  <a:cxn ang="0">
                    <a:pos x="1076" y="730"/>
                  </a:cxn>
                  <a:cxn ang="0">
                    <a:pos x="1166" y="713"/>
                  </a:cxn>
                  <a:cxn ang="0">
                    <a:pos x="1249" y="690"/>
                  </a:cxn>
                  <a:cxn ang="0">
                    <a:pos x="1325" y="662"/>
                  </a:cxn>
                  <a:cxn ang="0">
                    <a:pos x="1394" y="631"/>
                  </a:cxn>
                  <a:cxn ang="0">
                    <a:pos x="1455" y="595"/>
                  </a:cxn>
                  <a:cxn ang="0">
                    <a:pos x="1506" y="555"/>
                  </a:cxn>
                  <a:cxn ang="0">
                    <a:pos x="1546" y="515"/>
                  </a:cxn>
                  <a:cxn ang="0">
                    <a:pos x="1576" y="470"/>
                  </a:cxn>
                  <a:cxn ang="0">
                    <a:pos x="1595" y="426"/>
                  </a:cxn>
                  <a:cxn ang="0">
                    <a:pos x="1601" y="378"/>
                  </a:cxn>
                  <a:cxn ang="0">
                    <a:pos x="1595" y="329"/>
                  </a:cxn>
                  <a:cxn ang="0">
                    <a:pos x="1576" y="283"/>
                  </a:cxn>
                  <a:cxn ang="0">
                    <a:pos x="1546" y="240"/>
                  </a:cxn>
                  <a:cxn ang="0">
                    <a:pos x="1506" y="198"/>
                  </a:cxn>
                  <a:cxn ang="0">
                    <a:pos x="1455" y="158"/>
                  </a:cxn>
                  <a:cxn ang="0">
                    <a:pos x="1394" y="124"/>
                  </a:cxn>
                  <a:cxn ang="0">
                    <a:pos x="1325" y="91"/>
                  </a:cxn>
                  <a:cxn ang="0">
                    <a:pos x="1249" y="65"/>
                  </a:cxn>
                  <a:cxn ang="0">
                    <a:pos x="1166" y="40"/>
                  </a:cxn>
                  <a:cxn ang="0">
                    <a:pos x="1076" y="23"/>
                  </a:cxn>
                  <a:cxn ang="0">
                    <a:pos x="983" y="10"/>
                  </a:cxn>
                  <a:cxn ang="0">
                    <a:pos x="882" y="2"/>
                  </a:cxn>
                  <a:cxn ang="0">
                    <a:pos x="782" y="0"/>
                  </a:cxn>
                  <a:cxn ang="0">
                    <a:pos x="679" y="4"/>
                  </a:cxn>
                  <a:cxn ang="0">
                    <a:pos x="582" y="15"/>
                  </a:cxn>
                  <a:cxn ang="0">
                    <a:pos x="489" y="30"/>
                  </a:cxn>
                  <a:cxn ang="0">
                    <a:pos x="402" y="49"/>
                  </a:cxn>
                  <a:cxn ang="0">
                    <a:pos x="322" y="74"/>
                  </a:cxn>
                  <a:cxn ang="0">
                    <a:pos x="248" y="105"/>
                  </a:cxn>
                  <a:cxn ang="0">
                    <a:pos x="183" y="137"/>
                  </a:cxn>
                  <a:cxn ang="0">
                    <a:pos x="126" y="175"/>
                  </a:cxn>
                  <a:cxn ang="0">
                    <a:pos x="78" y="213"/>
                  </a:cxn>
                  <a:cxn ang="0">
                    <a:pos x="42" y="255"/>
                  </a:cxn>
                  <a:cxn ang="0">
                    <a:pos x="16" y="302"/>
                  </a:cxn>
                  <a:cxn ang="0">
                    <a:pos x="2" y="348"/>
                  </a:cxn>
                  <a:cxn ang="0">
                    <a:pos x="2" y="397"/>
                  </a:cxn>
                  <a:cxn ang="0">
                    <a:pos x="12" y="443"/>
                  </a:cxn>
                  <a:cxn ang="0">
                    <a:pos x="35" y="489"/>
                  </a:cxn>
                  <a:cxn ang="0">
                    <a:pos x="71" y="530"/>
                  </a:cxn>
                  <a:cxn ang="0">
                    <a:pos x="116" y="572"/>
                  </a:cxn>
                  <a:cxn ang="0">
                    <a:pos x="170" y="610"/>
                  </a:cxn>
                  <a:cxn ang="0">
                    <a:pos x="234" y="644"/>
                  </a:cxn>
                  <a:cxn ang="0">
                    <a:pos x="306" y="673"/>
                  </a:cxn>
                  <a:cxn ang="0">
                    <a:pos x="384" y="700"/>
                  </a:cxn>
                  <a:cxn ang="0">
                    <a:pos x="472" y="720"/>
                  </a:cxn>
                  <a:cxn ang="0">
                    <a:pos x="563" y="736"/>
                  </a:cxn>
                  <a:cxn ang="0">
                    <a:pos x="660" y="749"/>
                  </a:cxn>
                  <a:cxn ang="0">
                    <a:pos x="759" y="755"/>
                  </a:cxn>
                </a:cxnLst>
                <a:rect l="0" t="0" r="r" b="b"/>
                <a:pathLst>
                  <a:path w="1601" h="755">
                    <a:moveTo>
                      <a:pt x="803" y="755"/>
                    </a:moveTo>
                    <a:lnTo>
                      <a:pt x="822" y="755"/>
                    </a:lnTo>
                    <a:lnTo>
                      <a:pt x="843" y="755"/>
                    </a:lnTo>
                    <a:lnTo>
                      <a:pt x="862" y="753"/>
                    </a:lnTo>
                    <a:lnTo>
                      <a:pt x="882" y="753"/>
                    </a:lnTo>
                    <a:lnTo>
                      <a:pt x="903" y="751"/>
                    </a:lnTo>
                    <a:lnTo>
                      <a:pt x="922" y="751"/>
                    </a:lnTo>
                    <a:lnTo>
                      <a:pt x="941" y="749"/>
                    </a:lnTo>
                    <a:lnTo>
                      <a:pt x="962" y="747"/>
                    </a:lnTo>
                    <a:lnTo>
                      <a:pt x="983" y="745"/>
                    </a:lnTo>
                    <a:lnTo>
                      <a:pt x="1000" y="741"/>
                    </a:lnTo>
                    <a:lnTo>
                      <a:pt x="1019" y="738"/>
                    </a:lnTo>
                    <a:lnTo>
                      <a:pt x="1040" y="736"/>
                    </a:lnTo>
                    <a:lnTo>
                      <a:pt x="1057" y="734"/>
                    </a:lnTo>
                    <a:lnTo>
                      <a:pt x="1076" y="730"/>
                    </a:lnTo>
                    <a:lnTo>
                      <a:pt x="1095" y="728"/>
                    </a:lnTo>
                    <a:lnTo>
                      <a:pt x="1112" y="724"/>
                    </a:lnTo>
                    <a:lnTo>
                      <a:pt x="1130" y="720"/>
                    </a:lnTo>
                    <a:lnTo>
                      <a:pt x="1149" y="717"/>
                    </a:lnTo>
                    <a:lnTo>
                      <a:pt x="1166" y="713"/>
                    </a:lnTo>
                    <a:lnTo>
                      <a:pt x="1183" y="707"/>
                    </a:lnTo>
                    <a:lnTo>
                      <a:pt x="1200" y="703"/>
                    </a:lnTo>
                    <a:lnTo>
                      <a:pt x="1215" y="700"/>
                    </a:lnTo>
                    <a:lnTo>
                      <a:pt x="1232" y="696"/>
                    </a:lnTo>
                    <a:lnTo>
                      <a:pt x="1249" y="690"/>
                    </a:lnTo>
                    <a:lnTo>
                      <a:pt x="1263" y="684"/>
                    </a:lnTo>
                    <a:lnTo>
                      <a:pt x="1280" y="679"/>
                    </a:lnTo>
                    <a:lnTo>
                      <a:pt x="1295" y="673"/>
                    </a:lnTo>
                    <a:lnTo>
                      <a:pt x="1310" y="667"/>
                    </a:lnTo>
                    <a:lnTo>
                      <a:pt x="1325" y="662"/>
                    </a:lnTo>
                    <a:lnTo>
                      <a:pt x="1339" y="656"/>
                    </a:lnTo>
                    <a:lnTo>
                      <a:pt x="1354" y="650"/>
                    </a:lnTo>
                    <a:lnTo>
                      <a:pt x="1367" y="644"/>
                    </a:lnTo>
                    <a:lnTo>
                      <a:pt x="1380" y="637"/>
                    </a:lnTo>
                    <a:lnTo>
                      <a:pt x="1394" y="631"/>
                    </a:lnTo>
                    <a:lnTo>
                      <a:pt x="1405" y="623"/>
                    </a:lnTo>
                    <a:lnTo>
                      <a:pt x="1419" y="616"/>
                    </a:lnTo>
                    <a:lnTo>
                      <a:pt x="1430" y="610"/>
                    </a:lnTo>
                    <a:lnTo>
                      <a:pt x="1441" y="603"/>
                    </a:lnTo>
                    <a:lnTo>
                      <a:pt x="1455" y="595"/>
                    </a:lnTo>
                    <a:lnTo>
                      <a:pt x="1466" y="587"/>
                    </a:lnTo>
                    <a:lnTo>
                      <a:pt x="1476" y="580"/>
                    </a:lnTo>
                    <a:lnTo>
                      <a:pt x="1485" y="572"/>
                    </a:lnTo>
                    <a:lnTo>
                      <a:pt x="1495" y="563"/>
                    </a:lnTo>
                    <a:lnTo>
                      <a:pt x="1506" y="555"/>
                    </a:lnTo>
                    <a:lnTo>
                      <a:pt x="1514" y="547"/>
                    </a:lnTo>
                    <a:lnTo>
                      <a:pt x="1523" y="540"/>
                    </a:lnTo>
                    <a:lnTo>
                      <a:pt x="1531" y="530"/>
                    </a:lnTo>
                    <a:lnTo>
                      <a:pt x="1538" y="523"/>
                    </a:lnTo>
                    <a:lnTo>
                      <a:pt x="1546" y="515"/>
                    </a:lnTo>
                    <a:lnTo>
                      <a:pt x="1553" y="506"/>
                    </a:lnTo>
                    <a:lnTo>
                      <a:pt x="1559" y="498"/>
                    </a:lnTo>
                    <a:lnTo>
                      <a:pt x="1565" y="489"/>
                    </a:lnTo>
                    <a:lnTo>
                      <a:pt x="1571" y="479"/>
                    </a:lnTo>
                    <a:lnTo>
                      <a:pt x="1576" y="470"/>
                    </a:lnTo>
                    <a:lnTo>
                      <a:pt x="1580" y="462"/>
                    </a:lnTo>
                    <a:lnTo>
                      <a:pt x="1586" y="452"/>
                    </a:lnTo>
                    <a:lnTo>
                      <a:pt x="1588" y="443"/>
                    </a:lnTo>
                    <a:lnTo>
                      <a:pt x="1593" y="435"/>
                    </a:lnTo>
                    <a:lnTo>
                      <a:pt x="1595" y="426"/>
                    </a:lnTo>
                    <a:lnTo>
                      <a:pt x="1597" y="414"/>
                    </a:lnTo>
                    <a:lnTo>
                      <a:pt x="1599" y="405"/>
                    </a:lnTo>
                    <a:lnTo>
                      <a:pt x="1601" y="397"/>
                    </a:lnTo>
                    <a:lnTo>
                      <a:pt x="1601" y="388"/>
                    </a:lnTo>
                    <a:lnTo>
                      <a:pt x="1601" y="378"/>
                    </a:lnTo>
                    <a:lnTo>
                      <a:pt x="1601" y="367"/>
                    </a:lnTo>
                    <a:lnTo>
                      <a:pt x="1601" y="357"/>
                    </a:lnTo>
                    <a:lnTo>
                      <a:pt x="1599" y="348"/>
                    </a:lnTo>
                    <a:lnTo>
                      <a:pt x="1597" y="338"/>
                    </a:lnTo>
                    <a:lnTo>
                      <a:pt x="1595" y="329"/>
                    </a:lnTo>
                    <a:lnTo>
                      <a:pt x="1593" y="319"/>
                    </a:lnTo>
                    <a:lnTo>
                      <a:pt x="1588" y="310"/>
                    </a:lnTo>
                    <a:lnTo>
                      <a:pt x="1586" y="302"/>
                    </a:lnTo>
                    <a:lnTo>
                      <a:pt x="1580" y="293"/>
                    </a:lnTo>
                    <a:lnTo>
                      <a:pt x="1576" y="283"/>
                    </a:lnTo>
                    <a:lnTo>
                      <a:pt x="1571" y="272"/>
                    </a:lnTo>
                    <a:lnTo>
                      <a:pt x="1565" y="264"/>
                    </a:lnTo>
                    <a:lnTo>
                      <a:pt x="1559" y="255"/>
                    </a:lnTo>
                    <a:lnTo>
                      <a:pt x="1553" y="247"/>
                    </a:lnTo>
                    <a:lnTo>
                      <a:pt x="1546" y="240"/>
                    </a:lnTo>
                    <a:lnTo>
                      <a:pt x="1538" y="232"/>
                    </a:lnTo>
                    <a:lnTo>
                      <a:pt x="1531" y="222"/>
                    </a:lnTo>
                    <a:lnTo>
                      <a:pt x="1523" y="213"/>
                    </a:lnTo>
                    <a:lnTo>
                      <a:pt x="1514" y="205"/>
                    </a:lnTo>
                    <a:lnTo>
                      <a:pt x="1506" y="198"/>
                    </a:lnTo>
                    <a:lnTo>
                      <a:pt x="1495" y="190"/>
                    </a:lnTo>
                    <a:lnTo>
                      <a:pt x="1485" y="182"/>
                    </a:lnTo>
                    <a:lnTo>
                      <a:pt x="1476" y="175"/>
                    </a:lnTo>
                    <a:lnTo>
                      <a:pt x="1466" y="167"/>
                    </a:lnTo>
                    <a:lnTo>
                      <a:pt x="1455" y="158"/>
                    </a:lnTo>
                    <a:lnTo>
                      <a:pt x="1441" y="152"/>
                    </a:lnTo>
                    <a:lnTo>
                      <a:pt x="1430" y="144"/>
                    </a:lnTo>
                    <a:lnTo>
                      <a:pt x="1419" y="137"/>
                    </a:lnTo>
                    <a:lnTo>
                      <a:pt x="1405" y="131"/>
                    </a:lnTo>
                    <a:lnTo>
                      <a:pt x="1394" y="124"/>
                    </a:lnTo>
                    <a:lnTo>
                      <a:pt x="1380" y="118"/>
                    </a:lnTo>
                    <a:lnTo>
                      <a:pt x="1367" y="110"/>
                    </a:lnTo>
                    <a:lnTo>
                      <a:pt x="1354" y="105"/>
                    </a:lnTo>
                    <a:lnTo>
                      <a:pt x="1339" y="97"/>
                    </a:lnTo>
                    <a:lnTo>
                      <a:pt x="1325" y="91"/>
                    </a:lnTo>
                    <a:lnTo>
                      <a:pt x="1310" y="87"/>
                    </a:lnTo>
                    <a:lnTo>
                      <a:pt x="1295" y="80"/>
                    </a:lnTo>
                    <a:lnTo>
                      <a:pt x="1280" y="74"/>
                    </a:lnTo>
                    <a:lnTo>
                      <a:pt x="1263" y="70"/>
                    </a:lnTo>
                    <a:lnTo>
                      <a:pt x="1249" y="65"/>
                    </a:lnTo>
                    <a:lnTo>
                      <a:pt x="1232" y="59"/>
                    </a:lnTo>
                    <a:lnTo>
                      <a:pt x="1215" y="55"/>
                    </a:lnTo>
                    <a:lnTo>
                      <a:pt x="1200" y="49"/>
                    </a:lnTo>
                    <a:lnTo>
                      <a:pt x="1183" y="46"/>
                    </a:lnTo>
                    <a:lnTo>
                      <a:pt x="1166" y="40"/>
                    </a:lnTo>
                    <a:lnTo>
                      <a:pt x="1149" y="36"/>
                    </a:lnTo>
                    <a:lnTo>
                      <a:pt x="1130" y="32"/>
                    </a:lnTo>
                    <a:lnTo>
                      <a:pt x="1112" y="30"/>
                    </a:lnTo>
                    <a:lnTo>
                      <a:pt x="1095" y="27"/>
                    </a:lnTo>
                    <a:lnTo>
                      <a:pt x="1076" y="23"/>
                    </a:lnTo>
                    <a:lnTo>
                      <a:pt x="1057" y="19"/>
                    </a:lnTo>
                    <a:lnTo>
                      <a:pt x="1040" y="17"/>
                    </a:lnTo>
                    <a:lnTo>
                      <a:pt x="1019" y="15"/>
                    </a:lnTo>
                    <a:lnTo>
                      <a:pt x="1000" y="11"/>
                    </a:lnTo>
                    <a:lnTo>
                      <a:pt x="983" y="10"/>
                    </a:lnTo>
                    <a:lnTo>
                      <a:pt x="962" y="8"/>
                    </a:lnTo>
                    <a:lnTo>
                      <a:pt x="941" y="4"/>
                    </a:lnTo>
                    <a:lnTo>
                      <a:pt x="922" y="4"/>
                    </a:lnTo>
                    <a:lnTo>
                      <a:pt x="903" y="2"/>
                    </a:lnTo>
                    <a:lnTo>
                      <a:pt x="882" y="2"/>
                    </a:lnTo>
                    <a:lnTo>
                      <a:pt x="862" y="0"/>
                    </a:lnTo>
                    <a:lnTo>
                      <a:pt x="843" y="0"/>
                    </a:lnTo>
                    <a:lnTo>
                      <a:pt x="822" y="0"/>
                    </a:lnTo>
                    <a:lnTo>
                      <a:pt x="803" y="0"/>
                    </a:lnTo>
                    <a:lnTo>
                      <a:pt x="782" y="0"/>
                    </a:lnTo>
                    <a:lnTo>
                      <a:pt x="759" y="0"/>
                    </a:lnTo>
                    <a:lnTo>
                      <a:pt x="740" y="0"/>
                    </a:lnTo>
                    <a:lnTo>
                      <a:pt x="719" y="2"/>
                    </a:lnTo>
                    <a:lnTo>
                      <a:pt x="700" y="2"/>
                    </a:lnTo>
                    <a:lnTo>
                      <a:pt x="679" y="4"/>
                    </a:lnTo>
                    <a:lnTo>
                      <a:pt x="660" y="4"/>
                    </a:lnTo>
                    <a:lnTo>
                      <a:pt x="639" y="8"/>
                    </a:lnTo>
                    <a:lnTo>
                      <a:pt x="620" y="10"/>
                    </a:lnTo>
                    <a:lnTo>
                      <a:pt x="599" y="11"/>
                    </a:lnTo>
                    <a:lnTo>
                      <a:pt x="582" y="15"/>
                    </a:lnTo>
                    <a:lnTo>
                      <a:pt x="563" y="17"/>
                    </a:lnTo>
                    <a:lnTo>
                      <a:pt x="544" y="19"/>
                    </a:lnTo>
                    <a:lnTo>
                      <a:pt x="525" y="23"/>
                    </a:lnTo>
                    <a:lnTo>
                      <a:pt x="508" y="27"/>
                    </a:lnTo>
                    <a:lnTo>
                      <a:pt x="489" y="30"/>
                    </a:lnTo>
                    <a:lnTo>
                      <a:pt x="472" y="32"/>
                    </a:lnTo>
                    <a:lnTo>
                      <a:pt x="453" y="36"/>
                    </a:lnTo>
                    <a:lnTo>
                      <a:pt x="436" y="40"/>
                    </a:lnTo>
                    <a:lnTo>
                      <a:pt x="419" y="46"/>
                    </a:lnTo>
                    <a:lnTo>
                      <a:pt x="402" y="49"/>
                    </a:lnTo>
                    <a:lnTo>
                      <a:pt x="384" y="55"/>
                    </a:lnTo>
                    <a:lnTo>
                      <a:pt x="369" y="59"/>
                    </a:lnTo>
                    <a:lnTo>
                      <a:pt x="352" y="65"/>
                    </a:lnTo>
                    <a:lnTo>
                      <a:pt x="337" y="70"/>
                    </a:lnTo>
                    <a:lnTo>
                      <a:pt x="322" y="74"/>
                    </a:lnTo>
                    <a:lnTo>
                      <a:pt x="306" y="80"/>
                    </a:lnTo>
                    <a:lnTo>
                      <a:pt x="291" y="87"/>
                    </a:lnTo>
                    <a:lnTo>
                      <a:pt x="276" y="91"/>
                    </a:lnTo>
                    <a:lnTo>
                      <a:pt x="263" y="97"/>
                    </a:lnTo>
                    <a:lnTo>
                      <a:pt x="248" y="105"/>
                    </a:lnTo>
                    <a:lnTo>
                      <a:pt x="234" y="110"/>
                    </a:lnTo>
                    <a:lnTo>
                      <a:pt x="221" y="118"/>
                    </a:lnTo>
                    <a:lnTo>
                      <a:pt x="210" y="124"/>
                    </a:lnTo>
                    <a:lnTo>
                      <a:pt x="194" y="131"/>
                    </a:lnTo>
                    <a:lnTo>
                      <a:pt x="183" y="137"/>
                    </a:lnTo>
                    <a:lnTo>
                      <a:pt x="170" y="144"/>
                    </a:lnTo>
                    <a:lnTo>
                      <a:pt x="158" y="152"/>
                    </a:lnTo>
                    <a:lnTo>
                      <a:pt x="149" y="158"/>
                    </a:lnTo>
                    <a:lnTo>
                      <a:pt x="137" y="167"/>
                    </a:lnTo>
                    <a:lnTo>
                      <a:pt x="126" y="175"/>
                    </a:lnTo>
                    <a:lnTo>
                      <a:pt x="116" y="182"/>
                    </a:lnTo>
                    <a:lnTo>
                      <a:pt x="105" y="190"/>
                    </a:lnTo>
                    <a:lnTo>
                      <a:pt x="97" y="198"/>
                    </a:lnTo>
                    <a:lnTo>
                      <a:pt x="86" y="205"/>
                    </a:lnTo>
                    <a:lnTo>
                      <a:pt x="78" y="213"/>
                    </a:lnTo>
                    <a:lnTo>
                      <a:pt x="71" y="222"/>
                    </a:lnTo>
                    <a:lnTo>
                      <a:pt x="63" y="232"/>
                    </a:lnTo>
                    <a:lnTo>
                      <a:pt x="56" y="240"/>
                    </a:lnTo>
                    <a:lnTo>
                      <a:pt x="50" y="247"/>
                    </a:lnTo>
                    <a:lnTo>
                      <a:pt x="42" y="255"/>
                    </a:lnTo>
                    <a:lnTo>
                      <a:pt x="35" y="264"/>
                    </a:lnTo>
                    <a:lnTo>
                      <a:pt x="29" y="272"/>
                    </a:lnTo>
                    <a:lnTo>
                      <a:pt x="23" y="283"/>
                    </a:lnTo>
                    <a:lnTo>
                      <a:pt x="19" y="293"/>
                    </a:lnTo>
                    <a:lnTo>
                      <a:pt x="16" y="302"/>
                    </a:lnTo>
                    <a:lnTo>
                      <a:pt x="12" y="310"/>
                    </a:lnTo>
                    <a:lnTo>
                      <a:pt x="10" y="319"/>
                    </a:lnTo>
                    <a:lnTo>
                      <a:pt x="6" y="329"/>
                    </a:lnTo>
                    <a:lnTo>
                      <a:pt x="4" y="338"/>
                    </a:lnTo>
                    <a:lnTo>
                      <a:pt x="2" y="348"/>
                    </a:lnTo>
                    <a:lnTo>
                      <a:pt x="2" y="357"/>
                    </a:lnTo>
                    <a:lnTo>
                      <a:pt x="0" y="367"/>
                    </a:lnTo>
                    <a:lnTo>
                      <a:pt x="0" y="378"/>
                    </a:lnTo>
                    <a:lnTo>
                      <a:pt x="0" y="388"/>
                    </a:lnTo>
                    <a:lnTo>
                      <a:pt x="2" y="397"/>
                    </a:lnTo>
                    <a:lnTo>
                      <a:pt x="2" y="405"/>
                    </a:lnTo>
                    <a:lnTo>
                      <a:pt x="4" y="414"/>
                    </a:lnTo>
                    <a:lnTo>
                      <a:pt x="6" y="426"/>
                    </a:lnTo>
                    <a:lnTo>
                      <a:pt x="10" y="435"/>
                    </a:lnTo>
                    <a:lnTo>
                      <a:pt x="12" y="443"/>
                    </a:lnTo>
                    <a:lnTo>
                      <a:pt x="16" y="452"/>
                    </a:lnTo>
                    <a:lnTo>
                      <a:pt x="19" y="462"/>
                    </a:lnTo>
                    <a:lnTo>
                      <a:pt x="23" y="470"/>
                    </a:lnTo>
                    <a:lnTo>
                      <a:pt x="29" y="479"/>
                    </a:lnTo>
                    <a:lnTo>
                      <a:pt x="35" y="489"/>
                    </a:lnTo>
                    <a:lnTo>
                      <a:pt x="42" y="498"/>
                    </a:lnTo>
                    <a:lnTo>
                      <a:pt x="50" y="506"/>
                    </a:lnTo>
                    <a:lnTo>
                      <a:pt x="56" y="515"/>
                    </a:lnTo>
                    <a:lnTo>
                      <a:pt x="63" y="523"/>
                    </a:lnTo>
                    <a:lnTo>
                      <a:pt x="71" y="530"/>
                    </a:lnTo>
                    <a:lnTo>
                      <a:pt x="78" y="540"/>
                    </a:lnTo>
                    <a:lnTo>
                      <a:pt x="86" y="547"/>
                    </a:lnTo>
                    <a:lnTo>
                      <a:pt x="97" y="555"/>
                    </a:lnTo>
                    <a:lnTo>
                      <a:pt x="105" y="563"/>
                    </a:lnTo>
                    <a:lnTo>
                      <a:pt x="116" y="572"/>
                    </a:lnTo>
                    <a:lnTo>
                      <a:pt x="126" y="580"/>
                    </a:lnTo>
                    <a:lnTo>
                      <a:pt x="137" y="587"/>
                    </a:lnTo>
                    <a:lnTo>
                      <a:pt x="149" y="595"/>
                    </a:lnTo>
                    <a:lnTo>
                      <a:pt x="158" y="603"/>
                    </a:lnTo>
                    <a:lnTo>
                      <a:pt x="170" y="610"/>
                    </a:lnTo>
                    <a:lnTo>
                      <a:pt x="183" y="616"/>
                    </a:lnTo>
                    <a:lnTo>
                      <a:pt x="194" y="623"/>
                    </a:lnTo>
                    <a:lnTo>
                      <a:pt x="210" y="631"/>
                    </a:lnTo>
                    <a:lnTo>
                      <a:pt x="221" y="637"/>
                    </a:lnTo>
                    <a:lnTo>
                      <a:pt x="234" y="644"/>
                    </a:lnTo>
                    <a:lnTo>
                      <a:pt x="248" y="650"/>
                    </a:lnTo>
                    <a:lnTo>
                      <a:pt x="263" y="656"/>
                    </a:lnTo>
                    <a:lnTo>
                      <a:pt x="276" y="662"/>
                    </a:lnTo>
                    <a:lnTo>
                      <a:pt x="291" y="667"/>
                    </a:lnTo>
                    <a:lnTo>
                      <a:pt x="306" y="673"/>
                    </a:lnTo>
                    <a:lnTo>
                      <a:pt x="322" y="679"/>
                    </a:lnTo>
                    <a:lnTo>
                      <a:pt x="337" y="684"/>
                    </a:lnTo>
                    <a:lnTo>
                      <a:pt x="352" y="690"/>
                    </a:lnTo>
                    <a:lnTo>
                      <a:pt x="369" y="696"/>
                    </a:lnTo>
                    <a:lnTo>
                      <a:pt x="384" y="700"/>
                    </a:lnTo>
                    <a:lnTo>
                      <a:pt x="402" y="703"/>
                    </a:lnTo>
                    <a:lnTo>
                      <a:pt x="419" y="707"/>
                    </a:lnTo>
                    <a:lnTo>
                      <a:pt x="436" y="713"/>
                    </a:lnTo>
                    <a:lnTo>
                      <a:pt x="453" y="717"/>
                    </a:lnTo>
                    <a:lnTo>
                      <a:pt x="472" y="720"/>
                    </a:lnTo>
                    <a:lnTo>
                      <a:pt x="489" y="724"/>
                    </a:lnTo>
                    <a:lnTo>
                      <a:pt x="508" y="728"/>
                    </a:lnTo>
                    <a:lnTo>
                      <a:pt x="525" y="730"/>
                    </a:lnTo>
                    <a:lnTo>
                      <a:pt x="544" y="734"/>
                    </a:lnTo>
                    <a:lnTo>
                      <a:pt x="563" y="736"/>
                    </a:lnTo>
                    <a:lnTo>
                      <a:pt x="582" y="738"/>
                    </a:lnTo>
                    <a:lnTo>
                      <a:pt x="599" y="741"/>
                    </a:lnTo>
                    <a:lnTo>
                      <a:pt x="620" y="745"/>
                    </a:lnTo>
                    <a:lnTo>
                      <a:pt x="639" y="747"/>
                    </a:lnTo>
                    <a:lnTo>
                      <a:pt x="660" y="749"/>
                    </a:lnTo>
                    <a:lnTo>
                      <a:pt x="679" y="751"/>
                    </a:lnTo>
                    <a:lnTo>
                      <a:pt x="700" y="751"/>
                    </a:lnTo>
                    <a:lnTo>
                      <a:pt x="719" y="753"/>
                    </a:lnTo>
                    <a:lnTo>
                      <a:pt x="740" y="753"/>
                    </a:lnTo>
                    <a:lnTo>
                      <a:pt x="759" y="755"/>
                    </a:lnTo>
                    <a:lnTo>
                      <a:pt x="782" y="755"/>
                    </a:lnTo>
                    <a:lnTo>
                      <a:pt x="803" y="755"/>
                    </a:lnTo>
                    <a:lnTo>
                      <a:pt x="803" y="755"/>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12700" cap="flat" cmpd="sng">
                <a:solidFill>
                  <a:srgbClr val="1C1C1C"/>
                </a:solidFill>
                <a:prstDash val="solid"/>
                <a:round/>
                <a:headEnd type="none" w="med" len="med"/>
                <a:tailEnd type="none" w="med" len="med"/>
              </a:ln>
              <a:effectLst/>
            </p:spPr>
            <p:txBody>
              <a:bodyPr>
                <a:prstTxWarp prst="textNoShape">
                  <a:avLst/>
                </a:prstTxWarp>
              </a:bodyPr>
              <a:lstStyle/>
              <a:p>
                <a:endParaRPr lang="en-US"/>
              </a:p>
            </p:txBody>
          </p:sp>
          <p:sp>
            <p:nvSpPr>
              <p:cNvPr id="39" name="Freeform 138"/>
              <p:cNvSpPr>
                <a:spLocks/>
              </p:cNvSpPr>
              <p:nvPr/>
            </p:nvSpPr>
            <p:spPr bwMode="auto">
              <a:xfrm>
                <a:off x="978" y="3300"/>
                <a:ext cx="490" cy="126"/>
              </a:xfrm>
              <a:custGeom>
                <a:avLst/>
                <a:gdLst/>
                <a:ahLst/>
                <a:cxnLst>
                  <a:cxn ang="0">
                    <a:pos x="1203" y="287"/>
                  </a:cxn>
                  <a:cxn ang="0">
                    <a:pos x="1188" y="257"/>
                  </a:cxn>
                  <a:cxn ang="0">
                    <a:pos x="1163" y="225"/>
                  </a:cxn>
                  <a:cxn ang="0">
                    <a:pos x="1133" y="196"/>
                  </a:cxn>
                  <a:cxn ang="0">
                    <a:pos x="1095" y="170"/>
                  </a:cxn>
                  <a:cxn ang="0">
                    <a:pos x="1049" y="145"/>
                  </a:cxn>
                  <a:cxn ang="0">
                    <a:pos x="1000" y="124"/>
                  </a:cxn>
                  <a:cxn ang="0">
                    <a:pos x="943" y="105"/>
                  </a:cxn>
                  <a:cxn ang="0">
                    <a:pos x="882" y="88"/>
                  </a:cxn>
                  <a:cxn ang="0">
                    <a:pos x="817" y="75"/>
                  </a:cxn>
                  <a:cxn ang="0">
                    <a:pos x="747" y="65"/>
                  </a:cxn>
                  <a:cxn ang="0">
                    <a:pos x="677" y="59"/>
                  </a:cxn>
                  <a:cxn ang="0">
                    <a:pos x="602" y="59"/>
                  </a:cxn>
                  <a:cxn ang="0">
                    <a:pos x="530" y="59"/>
                  </a:cxn>
                  <a:cxn ang="0">
                    <a:pos x="464" y="65"/>
                  </a:cxn>
                  <a:cxn ang="0">
                    <a:pos x="399" y="73"/>
                  </a:cxn>
                  <a:cxn ang="0">
                    <a:pos x="338" y="84"/>
                  </a:cxn>
                  <a:cxn ang="0">
                    <a:pos x="281" y="99"/>
                  </a:cxn>
                  <a:cxn ang="0">
                    <a:pos x="226" y="115"/>
                  </a:cxn>
                  <a:cxn ang="0">
                    <a:pos x="177" y="134"/>
                  </a:cxn>
                  <a:cxn ang="0">
                    <a:pos x="135" y="154"/>
                  </a:cxn>
                  <a:cxn ang="0">
                    <a:pos x="93" y="177"/>
                  </a:cxn>
                  <a:cxn ang="0">
                    <a:pos x="61" y="204"/>
                  </a:cxn>
                  <a:cxn ang="0">
                    <a:pos x="34" y="229"/>
                  </a:cxn>
                  <a:cxn ang="0">
                    <a:pos x="13" y="257"/>
                  </a:cxn>
                  <a:cxn ang="0">
                    <a:pos x="2" y="278"/>
                  </a:cxn>
                  <a:cxn ang="0">
                    <a:pos x="2" y="253"/>
                  </a:cxn>
                  <a:cxn ang="0">
                    <a:pos x="9" y="219"/>
                  </a:cxn>
                  <a:cxn ang="0">
                    <a:pos x="26" y="187"/>
                  </a:cxn>
                  <a:cxn ang="0">
                    <a:pos x="53" y="156"/>
                  </a:cxn>
                  <a:cxn ang="0">
                    <a:pos x="89" y="128"/>
                  </a:cxn>
                  <a:cxn ang="0">
                    <a:pos x="129" y="101"/>
                  </a:cxn>
                  <a:cxn ang="0">
                    <a:pos x="179" y="76"/>
                  </a:cxn>
                  <a:cxn ang="0">
                    <a:pos x="232" y="56"/>
                  </a:cxn>
                  <a:cxn ang="0">
                    <a:pos x="294" y="37"/>
                  </a:cxn>
                  <a:cxn ang="0">
                    <a:pos x="359" y="21"/>
                  </a:cxn>
                  <a:cxn ang="0">
                    <a:pos x="428" y="10"/>
                  </a:cxn>
                  <a:cxn ang="0">
                    <a:pos x="502" y="2"/>
                  </a:cxn>
                  <a:cxn ang="0">
                    <a:pos x="578" y="0"/>
                  </a:cxn>
                  <a:cxn ang="0">
                    <a:pos x="658" y="0"/>
                  </a:cxn>
                  <a:cxn ang="0">
                    <a:pos x="732" y="4"/>
                  </a:cxn>
                  <a:cxn ang="0">
                    <a:pos x="804" y="12"/>
                  </a:cxn>
                  <a:cxn ang="0">
                    <a:pos x="872" y="25"/>
                  </a:cxn>
                  <a:cxn ang="0">
                    <a:pos x="937" y="40"/>
                  </a:cxn>
                  <a:cxn ang="0">
                    <a:pos x="996" y="59"/>
                  </a:cxn>
                  <a:cxn ang="0">
                    <a:pos x="1049" y="82"/>
                  </a:cxn>
                  <a:cxn ang="0">
                    <a:pos x="1097" y="107"/>
                  </a:cxn>
                  <a:cxn ang="0">
                    <a:pos x="1137" y="132"/>
                  </a:cxn>
                  <a:cxn ang="0">
                    <a:pos x="1171" y="162"/>
                  </a:cxn>
                  <a:cxn ang="0">
                    <a:pos x="1196" y="192"/>
                  </a:cxn>
                  <a:cxn ang="0">
                    <a:pos x="1211" y="227"/>
                  </a:cxn>
                  <a:cxn ang="0">
                    <a:pos x="1218" y="261"/>
                  </a:cxn>
                  <a:cxn ang="0">
                    <a:pos x="1216" y="286"/>
                  </a:cxn>
                  <a:cxn ang="0">
                    <a:pos x="1213" y="301"/>
                  </a:cxn>
                  <a:cxn ang="0">
                    <a:pos x="1209" y="314"/>
                  </a:cxn>
                </a:cxnLst>
                <a:rect l="0" t="0" r="r" b="b"/>
                <a:pathLst>
                  <a:path w="1218" h="314">
                    <a:moveTo>
                      <a:pt x="1209" y="314"/>
                    </a:moveTo>
                    <a:lnTo>
                      <a:pt x="1207" y="308"/>
                    </a:lnTo>
                    <a:lnTo>
                      <a:pt x="1205" y="301"/>
                    </a:lnTo>
                    <a:lnTo>
                      <a:pt x="1205" y="295"/>
                    </a:lnTo>
                    <a:lnTo>
                      <a:pt x="1203" y="287"/>
                    </a:lnTo>
                    <a:lnTo>
                      <a:pt x="1199" y="282"/>
                    </a:lnTo>
                    <a:lnTo>
                      <a:pt x="1197" y="274"/>
                    </a:lnTo>
                    <a:lnTo>
                      <a:pt x="1196" y="268"/>
                    </a:lnTo>
                    <a:lnTo>
                      <a:pt x="1192" y="263"/>
                    </a:lnTo>
                    <a:lnTo>
                      <a:pt x="1188" y="257"/>
                    </a:lnTo>
                    <a:lnTo>
                      <a:pt x="1182" y="249"/>
                    </a:lnTo>
                    <a:lnTo>
                      <a:pt x="1178" y="242"/>
                    </a:lnTo>
                    <a:lnTo>
                      <a:pt x="1175" y="238"/>
                    </a:lnTo>
                    <a:lnTo>
                      <a:pt x="1169" y="230"/>
                    </a:lnTo>
                    <a:lnTo>
                      <a:pt x="1163" y="225"/>
                    </a:lnTo>
                    <a:lnTo>
                      <a:pt x="1157" y="219"/>
                    </a:lnTo>
                    <a:lnTo>
                      <a:pt x="1152" y="215"/>
                    </a:lnTo>
                    <a:lnTo>
                      <a:pt x="1146" y="208"/>
                    </a:lnTo>
                    <a:lnTo>
                      <a:pt x="1140" y="202"/>
                    </a:lnTo>
                    <a:lnTo>
                      <a:pt x="1133" y="196"/>
                    </a:lnTo>
                    <a:lnTo>
                      <a:pt x="1127" y="191"/>
                    </a:lnTo>
                    <a:lnTo>
                      <a:pt x="1118" y="185"/>
                    </a:lnTo>
                    <a:lnTo>
                      <a:pt x="1110" y="179"/>
                    </a:lnTo>
                    <a:lnTo>
                      <a:pt x="1102" y="175"/>
                    </a:lnTo>
                    <a:lnTo>
                      <a:pt x="1095" y="170"/>
                    </a:lnTo>
                    <a:lnTo>
                      <a:pt x="1087" y="164"/>
                    </a:lnTo>
                    <a:lnTo>
                      <a:pt x="1078" y="160"/>
                    </a:lnTo>
                    <a:lnTo>
                      <a:pt x="1068" y="154"/>
                    </a:lnTo>
                    <a:lnTo>
                      <a:pt x="1059" y="151"/>
                    </a:lnTo>
                    <a:lnTo>
                      <a:pt x="1049" y="145"/>
                    </a:lnTo>
                    <a:lnTo>
                      <a:pt x="1040" y="141"/>
                    </a:lnTo>
                    <a:lnTo>
                      <a:pt x="1032" y="137"/>
                    </a:lnTo>
                    <a:lnTo>
                      <a:pt x="1023" y="132"/>
                    </a:lnTo>
                    <a:lnTo>
                      <a:pt x="1009" y="128"/>
                    </a:lnTo>
                    <a:lnTo>
                      <a:pt x="1000" y="124"/>
                    </a:lnTo>
                    <a:lnTo>
                      <a:pt x="988" y="120"/>
                    </a:lnTo>
                    <a:lnTo>
                      <a:pt x="977" y="116"/>
                    </a:lnTo>
                    <a:lnTo>
                      <a:pt x="967" y="113"/>
                    </a:lnTo>
                    <a:lnTo>
                      <a:pt x="954" y="109"/>
                    </a:lnTo>
                    <a:lnTo>
                      <a:pt x="943" y="105"/>
                    </a:lnTo>
                    <a:lnTo>
                      <a:pt x="931" y="101"/>
                    </a:lnTo>
                    <a:lnTo>
                      <a:pt x="920" y="97"/>
                    </a:lnTo>
                    <a:lnTo>
                      <a:pt x="907" y="94"/>
                    </a:lnTo>
                    <a:lnTo>
                      <a:pt x="895" y="90"/>
                    </a:lnTo>
                    <a:lnTo>
                      <a:pt x="882" y="88"/>
                    </a:lnTo>
                    <a:lnTo>
                      <a:pt x="869" y="84"/>
                    </a:lnTo>
                    <a:lnTo>
                      <a:pt x="857" y="82"/>
                    </a:lnTo>
                    <a:lnTo>
                      <a:pt x="844" y="80"/>
                    </a:lnTo>
                    <a:lnTo>
                      <a:pt x="831" y="78"/>
                    </a:lnTo>
                    <a:lnTo>
                      <a:pt x="817" y="75"/>
                    </a:lnTo>
                    <a:lnTo>
                      <a:pt x="802" y="73"/>
                    </a:lnTo>
                    <a:lnTo>
                      <a:pt x="789" y="71"/>
                    </a:lnTo>
                    <a:lnTo>
                      <a:pt x="775" y="69"/>
                    </a:lnTo>
                    <a:lnTo>
                      <a:pt x="762" y="67"/>
                    </a:lnTo>
                    <a:lnTo>
                      <a:pt x="747" y="65"/>
                    </a:lnTo>
                    <a:lnTo>
                      <a:pt x="734" y="65"/>
                    </a:lnTo>
                    <a:lnTo>
                      <a:pt x="718" y="63"/>
                    </a:lnTo>
                    <a:lnTo>
                      <a:pt x="705" y="61"/>
                    </a:lnTo>
                    <a:lnTo>
                      <a:pt x="690" y="61"/>
                    </a:lnTo>
                    <a:lnTo>
                      <a:pt x="677" y="59"/>
                    </a:lnTo>
                    <a:lnTo>
                      <a:pt x="661" y="59"/>
                    </a:lnTo>
                    <a:lnTo>
                      <a:pt x="646" y="59"/>
                    </a:lnTo>
                    <a:lnTo>
                      <a:pt x="631" y="59"/>
                    </a:lnTo>
                    <a:lnTo>
                      <a:pt x="616" y="59"/>
                    </a:lnTo>
                    <a:lnTo>
                      <a:pt x="602" y="59"/>
                    </a:lnTo>
                    <a:lnTo>
                      <a:pt x="587" y="59"/>
                    </a:lnTo>
                    <a:lnTo>
                      <a:pt x="572" y="59"/>
                    </a:lnTo>
                    <a:lnTo>
                      <a:pt x="559" y="59"/>
                    </a:lnTo>
                    <a:lnTo>
                      <a:pt x="543" y="59"/>
                    </a:lnTo>
                    <a:lnTo>
                      <a:pt x="530" y="59"/>
                    </a:lnTo>
                    <a:lnTo>
                      <a:pt x="517" y="61"/>
                    </a:lnTo>
                    <a:lnTo>
                      <a:pt x="504" y="61"/>
                    </a:lnTo>
                    <a:lnTo>
                      <a:pt x="490" y="63"/>
                    </a:lnTo>
                    <a:lnTo>
                      <a:pt x="477" y="63"/>
                    </a:lnTo>
                    <a:lnTo>
                      <a:pt x="464" y="65"/>
                    </a:lnTo>
                    <a:lnTo>
                      <a:pt x="452" y="67"/>
                    </a:lnTo>
                    <a:lnTo>
                      <a:pt x="437" y="67"/>
                    </a:lnTo>
                    <a:lnTo>
                      <a:pt x="424" y="69"/>
                    </a:lnTo>
                    <a:lnTo>
                      <a:pt x="412" y="71"/>
                    </a:lnTo>
                    <a:lnTo>
                      <a:pt x="399" y="73"/>
                    </a:lnTo>
                    <a:lnTo>
                      <a:pt x="388" y="75"/>
                    </a:lnTo>
                    <a:lnTo>
                      <a:pt x="374" y="76"/>
                    </a:lnTo>
                    <a:lnTo>
                      <a:pt x="363" y="80"/>
                    </a:lnTo>
                    <a:lnTo>
                      <a:pt x="350" y="82"/>
                    </a:lnTo>
                    <a:lnTo>
                      <a:pt x="338" y="84"/>
                    </a:lnTo>
                    <a:lnTo>
                      <a:pt x="327" y="86"/>
                    </a:lnTo>
                    <a:lnTo>
                      <a:pt x="313" y="88"/>
                    </a:lnTo>
                    <a:lnTo>
                      <a:pt x="304" y="92"/>
                    </a:lnTo>
                    <a:lnTo>
                      <a:pt x="293" y="96"/>
                    </a:lnTo>
                    <a:lnTo>
                      <a:pt x="281" y="99"/>
                    </a:lnTo>
                    <a:lnTo>
                      <a:pt x="270" y="101"/>
                    </a:lnTo>
                    <a:lnTo>
                      <a:pt x="258" y="105"/>
                    </a:lnTo>
                    <a:lnTo>
                      <a:pt x="249" y="109"/>
                    </a:lnTo>
                    <a:lnTo>
                      <a:pt x="237" y="113"/>
                    </a:lnTo>
                    <a:lnTo>
                      <a:pt x="226" y="115"/>
                    </a:lnTo>
                    <a:lnTo>
                      <a:pt x="217" y="118"/>
                    </a:lnTo>
                    <a:lnTo>
                      <a:pt x="207" y="122"/>
                    </a:lnTo>
                    <a:lnTo>
                      <a:pt x="198" y="126"/>
                    </a:lnTo>
                    <a:lnTo>
                      <a:pt x="188" y="130"/>
                    </a:lnTo>
                    <a:lnTo>
                      <a:pt x="177" y="134"/>
                    </a:lnTo>
                    <a:lnTo>
                      <a:pt x="169" y="137"/>
                    </a:lnTo>
                    <a:lnTo>
                      <a:pt x="159" y="141"/>
                    </a:lnTo>
                    <a:lnTo>
                      <a:pt x="152" y="145"/>
                    </a:lnTo>
                    <a:lnTo>
                      <a:pt x="142" y="149"/>
                    </a:lnTo>
                    <a:lnTo>
                      <a:pt x="135" y="154"/>
                    </a:lnTo>
                    <a:lnTo>
                      <a:pt x="125" y="160"/>
                    </a:lnTo>
                    <a:lnTo>
                      <a:pt x="116" y="164"/>
                    </a:lnTo>
                    <a:lnTo>
                      <a:pt x="108" y="168"/>
                    </a:lnTo>
                    <a:lnTo>
                      <a:pt x="101" y="173"/>
                    </a:lnTo>
                    <a:lnTo>
                      <a:pt x="93" y="177"/>
                    </a:lnTo>
                    <a:lnTo>
                      <a:pt x="87" y="183"/>
                    </a:lnTo>
                    <a:lnTo>
                      <a:pt x="82" y="187"/>
                    </a:lnTo>
                    <a:lnTo>
                      <a:pt x="74" y="192"/>
                    </a:lnTo>
                    <a:lnTo>
                      <a:pt x="66" y="198"/>
                    </a:lnTo>
                    <a:lnTo>
                      <a:pt x="61" y="204"/>
                    </a:lnTo>
                    <a:lnTo>
                      <a:pt x="53" y="208"/>
                    </a:lnTo>
                    <a:lnTo>
                      <a:pt x="49" y="213"/>
                    </a:lnTo>
                    <a:lnTo>
                      <a:pt x="44" y="217"/>
                    </a:lnTo>
                    <a:lnTo>
                      <a:pt x="38" y="223"/>
                    </a:lnTo>
                    <a:lnTo>
                      <a:pt x="34" y="229"/>
                    </a:lnTo>
                    <a:lnTo>
                      <a:pt x="28" y="234"/>
                    </a:lnTo>
                    <a:lnTo>
                      <a:pt x="25" y="240"/>
                    </a:lnTo>
                    <a:lnTo>
                      <a:pt x="19" y="246"/>
                    </a:lnTo>
                    <a:lnTo>
                      <a:pt x="17" y="251"/>
                    </a:lnTo>
                    <a:lnTo>
                      <a:pt x="13" y="257"/>
                    </a:lnTo>
                    <a:lnTo>
                      <a:pt x="9" y="263"/>
                    </a:lnTo>
                    <a:lnTo>
                      <a:pt x="6" y="268"/>
                    </a:lnTo>
                    <a:lnTo>
                      <a:pt x="4" y="274"/>
                    </a:lnTo>
                    <a:lnTo>
                      <a:pt x="2" y="282"/>
                    </a:lnTo>
                    <a:lnTo>
                      <a:pt x="2" y="278"/>
                    </a:lnTo>
                    <a:lnTo>
                      <a:pt x="2" y="274"/>
                    </a:lnTo>
                    <a:lnTo>
                      <a:pt x="0" y="272"/>
                    </a:lnTo>
                    <a:lnTo>
                      <a:pt x="0" y="268"/>
                    </a:lnTo>
                    <a:lnTo>
                      <a:pt x="0" y="261"/>
                    </a:lnTo>
                    <a:lnTo>
                      <a:pt x="2" y="253"/>
                    </a:lnTo>
                    <a:lnTo>
                      <a:pt x="2" y="246"/>
                    </a:lnTo>
                    <a:lnTo>
                      <a:pt x="4" y="240"/>
                    </a:lnTo>
                    <a:lnTo>
                      <a:pt x="4" y="232"/>
                    </a:lnTo>
                    <a:lnTo>
                      <a:pt x="6" y="227"/>
                    </a:lnTo>
                    <a:lnTo>
                      <a:pt x="9" y="219"/>
                    </a:lnTo>
                    <a:lnTo>
                      <a:pt x="11" y="213"/>
                    </a:lnTo>
                    <a:lnTo>
                      <a:pt x="15" y="208"/>
                    </a:lnTo>
                    <a:lnTo>
                      <a:pt x="19" y="200"/>
                    </a:lnTo>
                    <a:lnTo>
                      <a:pt x="21" y="192"/>
                    </a:lnTo>
                    <a:lnTo>
                      <a:pt x="26" y="187"/>
                    </a:lnTo>
                    <a:lnTo>
                      <a:pt x="30" y="179"/>
                    </a:lnTo>
                    <a:lnTo>
                      <a:pt x="36" y="175"/>
                    </a:lnTo>
                    <a:lnTo>
                      <a:pt x="42" y="170"/>
                    </a:lnTo>
                    <a:lnTo>
                      <a:pt x="49" y="162"/>
                    </a:lnTo>
                    <a:lnTo>
                      <a:pt x="53" y="156"/>
                    </a:lnTo>
                    <a:lnTo>
                      <a:pt x="59" y="151"/>
                    </a:lnTo>
                    <a:lnTo>
                      <a:pt x="66" y="145"/>
                    </a:lnTo>
                    <a:lnTo>
                      <a:pt x="74" y="139"/>
                    </a:lnTo>
                    <a:lnTo>
                      <a:pt x="82" y="132"/>
                    </a:lnTo>
                    <a:lnTo>
                      <a:pt x="89" y="128"/>
                    </a:lnTo>
                    <a:lnTo>
                      <a:pt x="97" y="122"/>
                    </a:lnTo>
                    <a:lnTo>
                      <a:pt x="104" y="116"/>
                    </a:lnTo>
                    <a:lnTo>
                      <a:pt x="112" y="113"/>
                    </a:lnTo>
                    <a:lnTo>
                      <a:pt x="120" y="107"/>
                    </a:lnTo>
                    <a:lnTo>
                      <a:pt x="129" y="101"/>
                    </a:lnTo>
                    <a:lnTo>
                      <a:pt x="139" y="96"/>
                    </a:lnTo>
                    <a:lnTo>
                      <a:pt x="148" y="90"/>
                    </a:lnTo>
                    <a:lnTo>
                      <a:pt x="159" y="86"/>
                    </a:lnTo>
                    <a:lnTo>
                      <a:pt x="167" y="82"/>
                    </a:lnTo>
                    <a:lnTo>
                      <a:pt x="179" y="76"/>
                    </a:lnTo>
                    <a:lnTo>
                      <a:pt x="188" y="73"/>
                    </a:lnTo>
                    <a:lnTo>
                      <a:pt x="199" y="67"/>
                    </a:lnTo>
                    <a:lnTo>
                      <a:pt x="211" y="63"/>
                    </a:lnTo>
                    <a:lnTo>
                      <a:pt x="222" y="59"/>
                    </a:lnTo>
                    <a:lnTo>
                      <a:pt x="232" y="56"/>
                    </a:lnTo>
                    <a:lnTo>
                      <a:pt x="245" y="52"/>
                    </a:lnTo>
                    <a:lnTo>
                      <a:pt x="256" y="48"/>
                    </a:lnTo>
                    <a:lnTo>
                      <a:pt x="270" y="44"/>
                    </a:lnTo>
                    <a:lnTo>
                      <a:pt x="281" y="40"/>
                    </a:lnTo>
                    <a:lnTo>
                      <a:pt x="294" y="37"/>
                    </a:lnTo>
                    <a:lnTo>
                      <a:pt x="306" y="33"/>
                    </a:lnTo>
                    <a:lnTo>
                      <a:pt x="319" y="29"/>
                    </a:lnTo>
                    <a:lnTo>
                      <a:pt x="332" y="27"/>
                    </a:lnTo>
                    <a:lnTo>
                      <a:pt x="344" y="25"/>
                    </a:lnTo>
                    <a:lnTo>
                      <a:pt x="359" y="21"/>
                    </a:lnTo>
                    <a:lnTo>
                      <a:pt x="372" y="19"/>
                    </a:lnTo>
                    <a:lnTo>
                      <a:pt x="384" y="18"/>
                    </a:lnTo>
                    <a:lnTo>
                      <a:pt x="399" y="14"/>
                    </a:lnTo>
                    <a:lnTo>
                      <a:pt x="414" y="12"/>
                    </a:lnTo>
                    <a:lnTo>
                      <a:pt x="428" y="10"/>
                    </a:lnTo>
                    <a:lnTo>
                      <a:pt x="441" y="8"/>
                    </a:lnTo>
                    <a:lnTo>
                      <a:pt x="456" y="6"/>
                    </a:lnTo>
                    <a:lnTo>
                      <a:pt x="471" y="4"/>
                    </a:lnTo>
                    <a:lnTo>
                      <a:pt x="486" y="4"/>
                    </a:lnTo>
                    <a:lnTo>
                      <a:pt x="502" y="2"/>
                    </a:lnTo>
                    <a:lnTo>
                      <a:pt x="517" y="2"/>
                    </a:lnTo>
                    <a:lnTo>
                      <a:pt x="532" y="0"/>
                    </a:lnTo>
                    <a:lnTo>
                      <a:pt x="547" y="0"/>
                    </a:lnTo>
                    <a:lnTo>
                      <a:pt x="562" y="0"/>
                    </a:lnTo>
                    <a:lnTo>
                      <a:pt x="578" y="0"/>
                    </a:lnTo>
                    <a:lnTo>
                      <a:pt x="593" y="0"/>
                    </a:lnTo>
                    <a:lnTo>
                      <a:pt x="610" y="0"/>
                    </a:lnTo>
                    <a:lnTo>
                      <a:pt x="625" y="0"/>
                    </a:lnTo>
                    <a:lnTo>
                      <a:pt x="640" y="0"/>
                    </a:lnTo>
                    <a:lnTo>
                      <a:pt x="658" y="0"/>
                    </a:lnTo>
                    <a:lnTo>
                      <a:pt x="673" y="0"/>
                    </a:lnTo>
                    <a:lnTo>
                      <a:pt x="686" y="0"/>
                    </a:lnTo>
                    <a:lnTo>
                      <a:pt x="701" y="2"/>
                    </a:lnTo>
                    <a:lnTo>
                      <a:pt x="716" y="2"/>
                    </a:lnTo>
                    <a:lnTo>
                      <a:pt x="732" y="4"/>
                    </a:lnTo>
                    <a:lnTo>
                      <a:pt x="745" y="4"/>
                    </a:lnTo>
                    <a:lnTo>
                      <a:pt x="762" y="6"/>
                    </a:lnTo>
                    <a:lnTo>
                      <a:pt x="775" y="8"/>
                    </a:lnTo>
                    <a:lnTo>
                      <a:pt x="789" y="10"/>
                    </a:lnTo>
                    <a:lnTo>
                      <a:pt x="804" y="12"/>
                    </a:lnTo>
                    <a:lnTo>
                      <a:pt x="819" y="14"/>
                    </a:lnTo>
                    <a:lnTo>
                      <a:pt x="832" y="18"/>
                    </a:lnTo>
                    <a:lnTo>
                      <a:pt x="846" y="19"/>
                    </a:lnTo>
                    <a:lnTo>
                      <a:pt x="859" y="21"/>
                    </a:lnTo>
                    <a:lnTo>
                      <a:pt x="872" y="25"/>
                    </a:lnTo>
                    <a:lnTo>
                      <a:pt x="886" y="27"/>
                    </a:lnTo>
                    <a:lnTo>
                      <a:pt x="899" y="29"/>
                    </a:lnTo>
                    <a:lnTo>
                      <a:pt x="912" y="33"/>
                    </a:lnTo>
                    <a:lnTo>
                      <a:pt x="924" y="37"/>
                    </a:lnTo>
                    <a:lnTo>
                      <a:pt x="937" y="40"/>
                    </a:lnTo>
                    <a:lnTo>
                      <a:pt x="950" y="44"/>
                    </a:lnTo>
                    <a:lnTo>
                      <a:pt x="962" y="48"/>
                    </a:lnTo>
                    <a:lnTo>
                      <a:pt x="973" y="52"/>
                    </a:lnTo>
                    <a:lnTo>
                      <a:pt x="985" y="56"/>
                    </a:lnTo>
                    <a:lnTo>
                      <a:pt x="996" y="59"/>
                    </a:lnTo>
                    <a:lnTo>
                      <a:pt x="1007" y="63"/>
                    </a:lnTo>
                    <a:lnTo>
                      <a:pt x="1019" y="67"/>
                    </a:lnTo>
                    <a:lnTo>
                      <a:pt x="1030" y="73"/>
                    </a:lnTo>
                    <a:lnTo>
                      <a:pt x="1040" y="76"/>
                    </a:lnTo>
                    <a:lnTo>
                      <a:pt x="1049" y="82"/>
                    </a:lnTo>
                    <a:lnTo>
                      <a:pt x="1059" y="86"/>
                    </a:lnTo>
                    <a:lnTo>
                      <a:pt x="1068" y="90"/>
                    </a:lnTo>
                    <a:lnTo>
                      <a:pt x="1080" y="96"/>
                    </a:lnTo>
                    <a:lnTo>
                      <a:pt x="1087" y="101"/>
                    </a:lnTo>
                    <a:lnTo>
                      <a:pt x="1097" y="107"/>
                    </a:lnTo>
                    <a:lnTo>
                      <a:pt x="1104" y="113"/>
                    </a:lnTo>
                    <a:lnTo>
                      <a:pt x="1114" y="116"/>
                    </a:lnTo>
                    <a:lnTo>
                      <a:pt x="1121" y="122"/>
                    </a:lnTo>
                    <a:lnTo>
                      <a:pt x="1129" y="128"/>
                    </a:lnTo>
                    <a:lnTo>
                      <a:pt x="1137" y="132"/>
                    </a:lnTo>
                    <a:lnTo>
                      <a:pt x="1144" y="139"/>
                    </a:lnTo>
                    <a:lnTo>
                      <a:pt x="1150" y="145"/>
                    </a:lnTo>
                    <a:lnTo>
                      <a:pt x="1157" y="151"/>
                    </a:lnTo>
                    <a:lnTo>
                      <a:pt x="1163" y="156"/>
                    </a:lnTo>
                    <a:lnTo>
                      <a:pt x="1171" y="162"/>
                    </a:lnTo>
                    <a:lnTo>
                      <a:pt x="1177" y="170"/>
                    </a:lnTo>
                    <a:lnTo>
                      <a:pt x="1180" y="175"/>
                    </a:lnTo>
                    <a:lnTo>
                      <a:pt x="1186" y="179"/>
                    </a:lnTo>
                    <a:lnTo>
                      <a:pt x="1190" y="187"/>
                    </a:lnTo>
                    <a:lnTo>
                      <a:pt x="1196" y="192"/>
                    </a:lnTo>
                    <a:lnTo>
                      <a:pt x="1199" y="200"/>
                    </a:lnTo>
                    <a:lnTo>
                      <a:pt x="1203" y="208"/>
                    </a:lnTo>
                    <a:lnTo>
                      <a:pt x="1205" y="213"/>
                    </a:lnTo>
                    <a:lnTo>
                      <a:pt x="1207" y="219"/>
                    </a:lnTo>
                    <a:lnTo>
                      <a:pt x="1211" y="227"/>
                    </a:lnTo>
                    <a:lnTo>
                      <a:pt x="1213" y="232"/>
                    </a:lnTo>
                    <a:lnTo>
                      <a:pt x="1215" y="240"/>
                    </a:lnTo>
                    <a:lnTo>
                      <a:pt x="1216" y="246"/>
                    </a:lnTo>
                    <a:lnTo>
                      <a:pt x="1218" y="253"/>
                    </a:lnTo>
                    <a:lnTo>
                      <a:pt x="1218" y="261"/>
                    </a:lnTo>
                    <a:lnTo>
                      <a:pt x="1218" y="268"/>
                    </a:lnTo>
                    <a:lnTo>
                      <a:pt x="1218" y="272"/>
                    </a:lnTo>
                    <a:lnTo>
                      <a:pt x="1218" y="280"/>
                    </a:lnTo>
                    <a:lnTo>
                      <a:pt x="1216" y="282"/>
                    </a:lnTo>
                    <a:lnTo>
                      <a:pt x="1216" y="286"/>
                    </a:lnTo>
                    <a:lnTo>
                      <a:pt x="1215" y="287"/>
                    </a:lnTo>
                    <a:lnTo>
                      <a:pt x="1215" y="291"/>
                    </a:lnTo>
                    <a:lnTo>
                      <a:pt x="1215" y="293"/>
                    </a:lnTo>
                    <a:lnTo>
                      <a:pt x="1215" y="297"/>
                    </a:lnTo>
                    <a:lnTo>
                      <a:pt x="1213" y="301"/>
                    </a:lnTo>
                    <a:lnTo>
                      <a:pt x="1213" y="303"/>
                    </a:lnTo>
                    <a:lnTo>
                      <a:pt x="1211" y="305"/>
                    </a:lnTo>
                    <a:lnTo>
                      <a:pt x="1211" y="308"/>
                    </a:lnTo>
                    <a:lnTo>
                      <a:pt x="1209" y="312"/>
                    </a:lnTo>
                    <a:lnTo>
                      <a:pt x="1209" y="314"/>
                    </a:lnTo>
                    <a:lnTo>
                      <a:pt x="1209" y="314"/>
                    </a:lnTo>
                    <a:close/>
                  </a:path>
                </a:pathLst>
              </a:custGeom>
              <a:solidFill>
                <a:srgbClr val="FFFFFF"/>
              </a:solidFill>
              <a:ln w="9525">
                <a:noFill/>
                <a:round/>
                <a:headEnd/>
                <a:tailEnd/>
              </a:ln>
            </p:spPr>
            <p:txBody>
              <a:bodyPr>
                <a:prstTxWarp prst="textNoShape">
                  <a:avLst/>
                </a:prstTxWarp>
              </a:bodyPr>
              <a:lstStyle/>
              <a:p>
                <a:endParaRPr lang="en-US"/>
              </a:p>
            </p:txBody>
          </p:sp>
          <p:sp>
            <p:nvSpPr>
              <p:cNvPr id="40" name="Arc 139"/>
              <p:cNvSpPr>
                <a:spLocks/>
              </p:cNvSpPr>
              <p:nvPr/>
            </p:nvSpPr>
            <p:spPr bwMode="auto">
              <a:xfrm flipV="1">
                <a:off x="971" y="3419"/>
                <a:ext cx="499" cy="91"/>
              </a:xfrm>
              <a:custGeom>
                <a:avLst/>
                <a:gdLst>
                  <a:gd name="G0" fmla="+- 21362 0 0"/>
                  <a:gd name="G1" fmla="+- 21600 0 0"/>
                  <a:gd name="G2" fmla="+- 21600 0 0"/>
                  <a:gd name="T0" fmla="*/ 0 w 42962"/>
                  <a:gd name="T1" fmla="*/ 18400 h 21600"/>
                  <a:gd name="T2" fmla="*/ 42962 w 42962"/>
                  <a:gd name="T3" fmla="*/ 21600 h 21600"/>
                  <a:gd name="T4" fmla="*/ 21362 w 42962"/>
                  <a:gd name="T5" fmla="*/ 21600 h 21600"/>
                </a:gdLst>
                <a:ahLst/>
                <a:cxnLst>
                  <a:cxn ang="0">
                    <a:pos x="T0" y="T1"/>
                  </a:cxn>
                  <a:cxn ang="0">
                    <a:pos x="T2" y="T3"/>
                  </a:cxn>
                  <a:cxn ang="0">
                    <a:pos x="T4" y="T5"/>
                  </a:cxn>
                </a:cxnLst>
                <a:rect l="0" t="0" r="r" b="b"/>
                <a:pathLst>
                  <a:path w="42962" h="21600" fill="none" extrusionOk="0">
                    <a:moveTo>
                      <a:pt x="0" y="18400"/>
                    </a:moveTo>
                    <a:cubicBezTo>
                      <a:pt x="1584" y="7824"/>
                      <a:pt x="10668" y="-1"/>
                      <a:pt x="21362" y="-1"/>
                    </a:cubicBezTo>
                    <a:cubicBezTo>
                      <a:pt x="33291" y="-1"/>
                      <a:pt x="42962" y="9670"/>
                      <a:pt x="42962" y="21600"/>
                    </a:cubicBezTo>
                  </a:path>
                  <a:path w="42962" h="21600" stroke="0" extrusionOk="0">
                    <a:moveTo>
                      <a:pt x="0" y="18400"/>
                    </a:moveTo>
                    <a:cubicBezTo>
                      <a:pt x="1584" y="7824"/>
                      <a:pt x="10668" y="-1"/>
                      <a:pt x="21362" y="-1"/>
                    </a:cubicBezTo>
                    <a:cubicBezTo>
                      <a:pt x="33291" y="-1"/>
                      <a:pt x="42962" y="9670"/>
                      <a:pt x="42962" y="21600"/>
                    </a:cubicBezTo>
                    <a:lnTo>
                      <a:pt x="21362" y="21600"/>
                    </a:lnTo>
                    <a:close/>
                  </a:path>
                </a:pathLst>
              </a:custGeom>
              <a:noFill/>
              <a:ln w="9525">
                <a:solidFill>
                  <a:srgbClr val="333333"/>
                </a:solidFill>
                <a:round/>
                <a:headEnd/>
                <a:tailEnd/>
              </a:ln>
              <a:effectLst/>
            </p:spPr>
            <p:txBody>
              <a:bodyPr wrap="none" anchor="ctr">
                <a:prstTxWarp prst="textNoShape">
                  <a:avLst/>
                </a:prstTxWarp>
              </a:bodyPr>
              <a:lstStyle/>
              <a:p>
                <a:endParaRPr lang="en-US"/>
              </a:p>
            </p:txBody>
          </p:sp>
        </p:grpSp>
      </p:grpSp>
      <p:sp>
        <p:nvSpPr>
          <p:cNvPr id="2" name="Title 1"/>
          <p:cNvSpPr>
            <a:spLocks noGrp="1"/>
          </p:cNvSpPr>
          <p:nvPr>
            <p:ph type="title"/>
          </p:nvPr>
        </p:nvSpPr>
        <p:spPr/>
        <p:txBody>
          <a:bodyPr/>
          <a:lstStyle/>
          <a:p>
            <a:r>
              <a:rPr lang="en-US" dirty="0" smtClean="0"/>
              <a:t>Manufacturing and testing</a:t>
            </a:r>
            <a:endParaRPr lang="en-US" dirty="0"/>
          </a:p>
        </p:txBody>
      </p:sp>
      <p:sp>
        <p:nvSpPr>
          <p:cNvPr id="3" name="Content Placeholder 2"/>
          <p:cNvSpPr>
            <a:spLocks noGrp="1"/>
          </p:cNvSpPr>
          <p:nvPr>
            <p:ph idx="1"/>
          </p:nvPr>
        </p:nvSpPr>
        <p:spPr>
          <a:xfrm>
            <a:off x="676275" y="5287362"/>
            <a:ext cx="8229600" cy="1050144"/>
          </a:xfrm>
        </p:spPr>
        <p:txBody>
          <a:bodyPr/>
          <a:lstStyle/>
          <a:p>
            <a:pPr>
              <a:lnSpc>
                <a:spcPct val="90000"/>
              </a:lnSpc>
            </a:pPr>
            <a:r>
              <a:rPr lang="en-US" sz="2000" dirty="0" smtClean="0"/>
              <a:t>Yield – the percentage of good parts among all parts fabricated</a:t>
            </a:r>
          </a:p>
          <a:p>
            <a:pPr>
              <a:lnSpc>
                <a:spcPct val="90000"/>
              </a:lnSpc>
            </a:pPr>
            <a:r>
              <a:rPr lang="en-US" sz="2000" dirty="0" smtClean="0"/>
              <a:t>Defect level – the proportion of faulty parts in a batch of chips passing final test</a:t>
            </a:r>
          </a:p>
          <a:p>
            <a:endParaRPr lang="en-US" sz="2000" dirty="0"/>
          </a:p>
        </p:txBody>
      </p:sp>
      <p:sp>
        <p:nvSpPr>
          <p:cNvPr id="5" name="AutoShape 31"/>
          <p:cNvSpPr>
            <a:spLocks noChangeArrowheads="1"/>
          </p:cNvSpPr>
          <p:nvPr/>
        </p:nvSpPr>
        <p:spPr bwMode="auto">
          <a:xfrm>
            <a:off x="7052922" y="1476330"/>
            <a:ext cx="1509135" cy="378442"/>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Defect level</a:t>
            </a:r>
            <a:endParaRPr lang="en-US" sz="1600" kern="0" dirty="0">
              <a:solidFill>
                <a:srgbClr val="000000"/>
              </a:solidFill>
              <a:latin typeface="Arial"/>
            </a:endParaRPr>
          </a:p>
        </p:txBody>
      </p:sp>
      <p:sp>
        <p:nvSpPr>
          <p:cNvPr id="6" name="AutoShape 29"/>
          <p:cNvSpPr>
            <a:spLocks noChangeArrowheads="1"/>
          </p:cNvSpPr>
          <p:nvPr/>
        </p:nvSpPr>
        <p:spPr bwMode="auto">
          <a:xfrm>
            <a:off x="3278172" y="1476330"/>
            <a:ext cx="1079834" cy="413721"/>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smtClean="0">
                <a:solidFill>
                  <a:srgbClr val="000000"/>
                </a:solidFill>
                <a:latin typeface="Arial"/>
              </a:rPr>
              <a:t>Yield</a:t>
            </a:r>
            <a:endParaRPr lang="en-US" sz="1600" kern="0" dirty="0">
              <a:solidFill>
                <a:srgbClr val="000000"/>
              </a:solidFill>
              <a:latin typeface="Arial"/>
            </a:endParaRPr>
          </a:p>
        </p:txBody>
      </p:sp>
      <p:sp>
        <p:nvSpPr>
          <p:cNvPr id="8" name="Rectangle 7"/>
          <p:cNvSpPr>
            <a:spLocks noChangeArrowheads="1"/>
          </p:cNvSpPr>
          <p:nvPr/>
        </p:nvSpPr>
        <p:spPr bwMode="auto">
          <a:xfrm>
            <a:off x="4838366" y="2279516"/>
            <a:ext cx="1727200" cy="136842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prstTxWarp prst="textNoShape">
              <a:avLst/>
            </a:prstTxWarp>
          </a:bodyPr>
          <a:lstStyle/>
          <a:p>
            <a:pPr algn="ctr"/>
            <a:r>
              <a:rPr lang="en-US" sz="2400" dirty="0" smtClean="0">
                <a:solidFill>
                  <a:schemeClr val="lt1"/>
                </a:solidFill>
                <a:latin typeface="+mn-lt"/>
                <a:ea typeface="+mn-ea"/>
                <a:cs typeface="+mn-cs"/>
              </a:rPr>
              <a:t>Testing</a:t>
            </a:r>
            <a:endParaRPr lang="en-US" sz="2400" dirty="0">
              <a:solidFill>
                <a:schemeClr val="lt1"/>
              </a:solidFill>
              <a:latin typeface="+mn-lt"/>
              <a:ea typeface="+mn-ea"/>
              <a:cs typeface="+mn-cs"/>
            </a:endParaRPr>
          </a:p>
        </p:txBody>
      </p:sp>
      <p:grpSp>
        <p:nvGrpSpPr>
          <p:cNvPr id="9" name="Group 14"/>
          <p:cNvGrpSpPr>
            <a:grpSpLocks/>
          </p:cNvGrpSpPr>
          <p:nvPr/>
        </p:nvGrpSpPr>
        <p:grpSpPr bwMode="auto">
          <a:xfrm>
            <a:off x="3034966" y="2566854"/>
            <a:ext cx="1800225" cy="649287"/>
            <a:chOff x="1292" y="1570"/>
            <a:chExt cx="726" cy="409"/>
          </a:xfrm>
        </p:grpSpPr>
        <p:sp>
          <p:nvSpPr>
            <p:cNvPr id="10" name="Line 8"/>
            <p:cNvSpPr>
              <a:spLocks noChangeShapeType="1"/>
            </p:cNvSpPr>
            <p:nvPr/>
          </p:nvSpPr>
          <p:spPr bwMode="auto">
            <a:xfrm>
              <a:off x="1292" y="1570"/>
              <a:ext cx="726"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11" name="Line 9"/>
            <p:cNvSpPr>
              <a:spLocks noChangeShapeType="1"/>
            </p:cNvSpPr>
            <p:nvPr/>
          </p:nvSpPr>
          <p:spPr bwMode="auto">
            <a:xfrm>
              <a:off x="1292" y="1979"/>
              <a:ext cx="726"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grpSp>
      <p:sp>
        <p:nvSpPr>
          <p:cNvPr id="12" name="Line 10"/>
          <p:cNvSpPr>
            <a:spLocks noChangeShapeType="1"/>
          </p:cNvSpPr>
          <p:nvPr/>
        </p:nvSpPr>
        <p:spPr bwMode="auto">
          <a:xfrm>
            <a:off x="6565566" y="2566854"/>
            <a:ext cx="2195145"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14" name="Text Box 15"/>
          <p:cNvSpPr txBox="1">
            <a:spLocks noChangeArrowheads="1"/>
          </p:cNvSpPr>
          <p:nvPr/>
        </p:nvSpPr>
        <p:spPr bwMode="auto">
          <a:xfrm>
            <a:off x="3411209" y="1942966"/>
            <a:ext cx="1326430" cy="369332"/>
          </a:xfrm>
          <a:prstGeom prst="rect">
            <a:avLst/>
          </a:prstGeom>
          <a:noFill/>
          <a:ln w="9525">
            <a:noFill/>
            <a:miter lim="800000"/>
            <a:headEnd/>
            <a:tailEnd/>
          </a:ln>
          <a:effectLst/>
        </p:spPr>
        <p:txBody>
          <a:bodyPr wrap="none">
            <a:prstTxWarp prst="textNoShape">
              <a:avLst/>
            </a:prstTxWarp>
            <a:spAutoFit/>
          </a:bodyPr>
          <a:lstStyle/>
          <a:p>
            <a:r>
              <a:rPr lang="en-US" dirty="0" smtClean="0"/>
              <a:t>Defect-free</a:t>
            </a:r>
            <a:endParaRPr lang="en-US" dirty="0"/>
          </a:p>
        </p:txBody>
      </p:sp>
      <p:sp>
        <p:nvSpPr>
          <p:cNvPr id="15" name="Text Box 16"/>
          <p:cNvSpPr txBox="1">
            <a:spLocks noChangeArrowheads="1"/>
          </p:cNvSpPr>
          <p:nvPr/>
        </p:nvSpPr>
        <p:spPr bwMode="auto">
          <a:xfrm>
            <a:off x="3496693" y="3393941"/>
            <a:ext cx="1146881" cy="369332"/>
          </a:xfrm>
          <a:prstGeom prst="rect">
            <a:avLst/>
          </a:prstGeom>
          <a:noFill/>
          <a:ln w="9525">
            <a:noFill/>
            <a:miter lim="800000"/>
            <a:headEnd/>
            <a:tailEnd/>
          </a:ln>
          <a:effectLst/>
        </p:spPr>
        <p:txBody>
          <a:bodyPr wrap="none">
            <a:prstTxWarp prst="textNoShape">
              <a:avLst/>
            </a:prstTxWarp>
            <a:spAutoFit/>
          </a:bodyPr>
          <a:lstStyle/>
          <a:p>
            <a:r>
              <a:rPr lang="en-US" dirty="0" smtClean="0"/>
              <a:t>Defective</a:t>
            </a:r>
            <a:endParaRPr lang="en-US" dirty="0"/>
          </a:p>
        </p:txBody>
      </p:sp>
      <p:sp>
        <p:nvSpPr>
          <p:cNvPr id="16" name="Text Box 17"/>
          <p:cNvSpPr txBox="1">
            <a:spLocks noChangeArrowheads="1"/>
          </p:cNvSpPr>
          <p:nvPr/>
        </p:nvSpPr>
        <p:spPr bwMode="auto">
          <a:xfrm>
            <a:off x="3916985" y="4576337"/>
            <a:ext cx="954370" cy="369332"/>
          </a:xfrm>
          <a:prstGeom prst="rect">
            <a:avLst/>
          </a:prstGeom>
          <a:noFill/>
          <a:ln w="9525">
            <a:noFill/>
            <a:miter lim="800000"/>
            <a:headEnd/>
            <a:tailEnd/>
          </a:ln>
          <a:effectLst/>
        </p:spPr>
        <p:txBody>
          <a:bodyPr wrap="none">
            <a:prstTxWarp prst="textNoShape">
              <a:avLst/>
            </a:prstTxWarp>
            <a:spAutoFit/>
          </a:bodyPr>
          <a:lstStyle/>
          <a:p>
            <a:r>
              <a:rPr lang="en-US" dirty="0" smtClean="0">
                <a:latin typeface="AvantGarde Md BT" pitchFamily="34" charset="0"/>
              </a:rPr>
              <a:t>Rejects</a:t>
            </a:r>
            <a:endParaRPr lang="en-US" dirty="0">
              <a:latin typeface="AvantGarde Md BT" pitchFamily="34" charset="0"/>
            </a:endParaRPr>
          </a:p>
        </p:txBody>
      </p:sp>
      <p:sp>
        <p:nvSpPr>
          <p:cNvPr id="18" name="Freeform 19"/>
          <p:cNvSpPr>
            <a:spLocks/>
          </p:cNvSpPr>
          <p:nvPr/>
        </p:nvSpPr>
        <p:spPr bwMode="auto">
          <a:xfrm>
            <a:off x="4835191" y="3216141"/>
            <a:ext cx="346409" cy="503238"/>
          </a:xfrm>
          <a:custGeom>
            <a:avLst/>
            <a:gdLst/>
            <a:ahLst/>
            <a:cxnLst>
              <a:cxn ang="0">
                <a:pos x="0" y="0"/>
              </a:cxn>
              <a:cxn ang="0">
                <a:pos x="590" y="0"/>
              </a:cxn>
              <a:cxn ang="0">
                <a:pos x="590" y="317"/>
              </a:cxn>
            </a:cxnLst>
            <a:rect l="0" t="0" r="r" b="b"/>
            <a:pathLst>
              <a:path w="590" h="317">
                <a:moveTo>
                  <a:pt x="0" y="0"/>
                </a:moveTo>
                <a:lnTo>
                  <a:pt x="590" y="0"/>
                </a:lnTo>
                <a:lnTo>
                  <a:pt x="590" y="317"/>
                </a:lnTo>
              </a:path>
            </a:pathLst>
          </a:custGeom>
          <a:noFill/>
          <a:ln w="28575" cap="flat" cmpd="sng">
            <a:solidFill>
              <a:srgbClr val="FFFFFF"/>
            </a:solidFill>
            <a:prstDash val="dash"/>
            <a:round/>
            <a:headEnd/>
            <a:tailEnd/>
          </a:ln>
          <a:effectLst/>
        </p:spPr>
        <p:txBody>
          <a:bodyPr>
            <a:prstTxWarp prst="textNoShape">
              <a:avLst/>
            </a:prstTxWarp>
          </a:bodyPr>
          <a:lstStyle/>
          <a:p>
            <a:endParaRPr lang="en-US"/>
          </a:p>
        </p:txBody>
      </p:sp>
      <p:sp>
        <p:nvSpPr>
          <p:cNvPr id="19" name="Line 22"/>
          <p:cNvSpPr>
            <a:spLocks noChangeShapeType="1"/>
          </p:cNvSpPr>
          <p:nvPr/>
        </p:nvSpPr>
        <p:spPr bwMode="auto">
          <a:xfrm>
            <a:off x="4835191" y="2566854"/>
            <a:ext cx="1728787" cy="0"/>
          </a:xfrm>
          <a:prstGeom prst="line">
            <a:avLst/>
          </a:prstGeom>
          <a:noFill/>
          <a:ln w="38100">
            <a:solidFill>
              <a:schemeClr val="bg1"/>
            </a:solidFill>
            <a:prstDash val="dash"/>
            <a:round/>
            <a:headEnd/>
            <a:tailEnd/>
          </a:ln>
          <a:effectLst/>
        </p:spPr>
        <p:txBody>
          <a:bodyPr>
            <a:prstTxWarp prst="textNoShape">
              <a:avLst/>
            </a:prstTxWarp>
          </a:bodyPr>
          <a:lstStyle/>
          <a:p>
            <a:endParaRPr lang="en-US"/>
          </a:p>
        </p:txBody>
      </p:sp>
      <p:sp>
        <p:nvSpPr>
          <p:cNvPr id="20" name="Text Box 23"/>
          <p:cNvSpPr txBox="1">
            <a:spLocks noChangeArrowheads="1"/>
          </p:cNvSpPr>
          <p:nvPr/>
        </p:nvSpPr>
        <p:spPr bwMode="auto">
          <a:xfrm>
            <a:off x="7434281" y="2135054"/>
            <a:ext cx="1326430" cy="369332"/>
          </a:xfrm>
          <a:prstGeom prst="rect">
            <a:avLst/>
          </a:prstGeom>
          <a:noFill/>
          <a:ln w="9525">
            <a:noFill/>
            <a:miter lim="800000"/>
            <a:headEnd/>
            <a:tailEnd/>
          </a:ln>
          <a:effectLst/>
        </p:spPr>
        <p:txBody>
          <a:bodyPr wrap="none">
            <a:prstTxWarp prst="textNoShape">
              <a:avLst/>
            </a:prstTxWarp>
            <a:spAutoFit/>
          </a:bodyPr>
          <a:lstStyle/>
          <a:p>
            <a:r>
              <a:rPr lang="en-US" dirty="0" smtClean="0"/>
              <a:t>Defect-free</a:t>
            </a:r>
            <a:endParaRPr lang="en-US" dirty="0"/>
          </a:p>
        </p:txBody>
      </p:sp>
      <p:sp>
        <p:nvSpPr>
          <p:cNvPr id="21" name="Text Box 24"/>
          <p:cNvSpPr txBox="1">
            <a:spLocks noChangeArrowheads="1"/>
          </p:cNvSpPr>
          <p:nvPr/>
        </p:nvSpPr>
        <p:spPr bwMode="auto">
          <a:xfrm>
            <a:off x="7519283" y="2866282"/>
            <a:ext cx="1209105" cy="369332"/>
          </a:xfrm>
          <a:prstGeom prst="rect">
            <a:avLst/>
          </a:prstGeom>
          <a:noFill/>
          <a:ln w="9525">
            <a:noFill/>
            <a:miter lim="800000"/>
            <a:headEnd/>
            <a:tailEnd/>
          </a:ln>
          <a:effectLst/>
        </p:spPr>
        <p:txBody>
          <a:bodyPr wrap="square">
            <a:prstTxWarp prst="textNoShape">
              <a:avLst/>
            </a:prstTxWarp>
            <a:spAutoFit/>
          </a:bodyPr>
          <a:lstStyle/>
          <a:p>
            <a:pPr algn="ctr"/>
            <a:r>
              <a:rPr lang="en-US" dirty="0" smtClean="0"/>
              <a:t>Escapes</a:t>
            </a:r>
            <a:endParaRPr lang="en-US" dirty="0"/>
          </a:p>
        </p:txBody>
      </p:sp>
      <p:sp>
        <p:nvSpPr>
          <p:cNvPr id="22" name="Oval 25"/>
          <p:cNvSpPr>
            <a:spLocks noChangeArrowheads="1"/>
          </p:cNvSpPr>
          <p:nvPr/>
        </p:nvSpPr>
        <p:spPr bwMode="auto">
          <a:xfrm>
            <a:off x="4276891" y="2423979"/>
            <a:ext cx="288925" cy="935037"/>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3" name="Oval 26"/>
          <p:cNvSpPr>
            <a:spLocks noChangeArrowheads="1"/>
          </p:cNvSpPr>
          <p:nvPr/>
        </p:nvSpPr>
        <p:spPr bwMode="auto">
          <a:xfrm>
            <a:off x="3987719" y="2312298"/>
            <a:ext cx="215900" cy="504825"/>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4" name="Oval 27"/>
          <p:cNvSpPr>
            <a:spLocks noChangeArrowheads="1"/>
          </p:cNvSpPr>
          <p:nvPr/>
        </p:nvSpPr>
        <p:spPr bwMode="auto">
          <a:xfrm>
            <a:off x="7145991" y="2958966"/>
            <a:ext cx="215900" cy="504825"/>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5" name="Oval 28"/>
          <p:cNvSpPr>
            <a:spLocks noChangeArrowheads="1"/>
          </p:cNvSpPr>
          <p:nvPr/>
        </p:nvSpPr>
        <p:spPr bwMode="auto">
          <a:xfrm>
            <a:off x="6772046" y="2423979"/>
            <a:ext cx="288925" cy="935037"/>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 name="Rectangle 6"/>
          <p:cNvSpPr>
            <a:spLocks noChangeArrowheads="1"/>
          </p:cNvSpPr>
          <p:nvPr/>
        </p:nvSpPr>
        <p:spPr bwMode="auto">
          <a:xfrm>
            <a:off x="1539794" y="2279516"/>
            <a:ext cx="1727200" cy="1368425"/>
          </a:xfrm>
          <a:prstGeom prst="rect">
            <a:avLst/>
          </a:prstGeom>
          <a:solidFill>
            <a:srgbClr val="BFBFBF"/>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5000"/>
              </a:lnSpc>
              <a:spcBef>
                <a:spcPts val="0"/>
              </a:spcBef>
              <a:spcAft>
                <a:spcPts val="0"/>
              </a:spcAft>
              <a:buClr>
                <a:srgbClr val="B31919"/>
              </a:buClr>
              <a:buSzPct val="125000"/>
              <a:defRPr/>
            </a:pPr>
            <a:r>
              <a:rPr lang="en-US" kern="0" smtClean="0">
                <a:solidFill>
                  <a:srgbClr val="000000"/>
                </a:solidFill>
                <a:latin typeface="Arial"/>
              </a:rPr>
              <a:t>Fabrication</a:t>
            </a:r>
            <a:endParaRPr lang="en-US" kern="0" dirty="0">
              <a:solidFill>
                <a:srgbClr val="000000"/>
              </a:solidFill>
              <a:latin typeface="Arial"/>
            </a:endParaRPr>
          </a:p>
        </p:txBody>
      </p:sp>
      <p:sp>
        <p:nvSpPr>
          <p:cNvPr id="13" name="Line 11"/>
          <p:cNvSpPr>
            <a:spLocks noChangeShapeType="1"/>
          </p:cNvSpPr>
          <p:nvPr/>
        </p:nvSpPr>
        <p:spPr bwMode="auto">
          <a:xfrm rot="5400000">
            <a:off x="4819415" y="4008306"/>
            <a:ext cx="720726"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17" name="Line 18"/>
          <p:cNvSpPr>
            <a:spLocks noChangeShapeType="1"/>
          </p:cNvSpPr>
          <p:nvPr/>
        </p:nvSpPr>
        <p:spPr bwMode="auto">
          <a:xfrm>
            <a:off x="6563977" y="3216141"/>
            <a:ext cx="2196733"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44" name="AutoShape 29"/>
          <p:cNvSpPr>
            <a:spLocks noChangeArrowheads="1"/>
          </p:cNvSpPr>
          <p:nvPr/>
        </p:nvSpPr>
        <p:spPr bwMode="auto">
          <a:xfrm>
            <a:off x="6694147" y="3725117"/>
            <a:ext cx="1227984" cy="413721"/>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Yield loss</a:t>
            </a:r>
            <a:endParaRPr lang="en-US" sz="1600" kern="0" dirty="0">
              <a:solidFill>
                <a:srgbClr val="000000"/>
              </a:solidFill>
              <a:latin typeface="Arial"/>
            </a:endParaRPr>
          </a:p>
        </p:txBody>
      </p:sp>
      <p:grpSp>
        <p:nvGrpSpPr>
          <p:cNvPr id="45" name="Group 130"/>
          <p:cNvGrpSpPr>
            <a:grpSpLocks/>
          </p:cNvGrpSpPr>
          <p:nvPr/>
        </p:nvGrpSpPr>
        <p:grpSpPr bwMode="auto">
          <a:xfrm>
            <a:off x="5992810" y="4138838"/>
            <a:ext cx="631190" cy="822325"/>
            <a:chOff x="847" y="3249"/>
            <a:chExt cx="710" cy="925"/>
          </a:xfrm>
        </p:grpSpPr>
        <p:sp>
          <p:nvSpPr>
            <p:cNvPr id="46" name="AutoShape 131"/>
            <p:cNvSpPr>
              <a:spLocks noChangeAspect="1" noChangeArrowheads="1" noTextEdit="1"/>
            </p:cNvSpPr>
            <p:nvPr/>
          </p:nvSpPr>
          <p:spPr bwMode="auto">
            <a:xfrm>
              <a:off x="884" y="3249"/>
              <a:ext cx="648" cy="925"/>
            </a:xfrm>
            <a:prstGeom prst="rect">
              <a:avLst/>
            </a:prstGeom>
            <a:noFill/>
            <a:ln w="9525">
              <a:noFill/>
              <a:miter lim="800000"/>
              <a:headEnd/>
              <a:tailEnd/>
            </a:ln>
          </p:spPr>
          <p:txBody>
            <a:bodyPr>
              <a:prstTxWarp prst="textNoShape">
                <a:avLst/>
              </a:prstTxWarp>
            </a:bodyPr>
            <a:lstStyle/>
            <a:p>
              <a:endParaRPr lang="en-US"/>
            </a:p>
          </p:txBody>
        </p:sp>
        <p:sp>
          <p:nvSpPr>
            <p:cNvPr id="47" name="Freeform 132"/>
            <p:cNvSpPr>
              <a:spLocks/>
            </p:cNvSpPr>
            <p:nvPr/>
          </p:nvSpPr>
          <p:spPr bwMode="auto">
            <a:xfrm>
              <a:off x="929" y="3935"/>
              <a:ext cx="541" cy="239"/>
            </a:xfrm>
            <a:custGeom>
              <a:avLst/>
              <a:gdLst/>
              <a:ahLst/>
              <a:cxnLst>
                <a:cxn ang="0">
                  <a:pos x="742" y="593"/>
                </a:cxn>
                <a:cxn ang="0">
                  <a:pos x="823" y="585"/>
                </a:cxn>
                <a:cxn ang="0">
                  <a:pos x="903" y="576"/>
                </a:cxn>
                <a:cxn ang="0">
                  <a:pos x="979" y="561"/>
                </a:cxn>
                <a:cxn ang="0">
                  <a:pos x="1049" y="542"/>
                </a:cxn>
                <a:cxn ang="0">
                  <a:pos x="1112" y="521"/>
                </a:cxn>
                <a:cxn ang="0">
                  <a:pos x="1171" y="496"/>
                </a:cxn>
                <a:cxn ang="0">
                  <a:pos x="1221" y="468"/>
                </a:cxn>
                <a:cxn ang="0">
                  <a:pos x="1264" y="437"/>
                </a:cxn>
                <a:cxn ang="0">
                  <a:pos x="1299" y="405"/>
                </a:cxn>
                <a:cxn ang="0">
                  <a:pos x="1325" y="371"/>
                </a:cxn>
                <a:cxn ang="0">
                  <a:pos x="1340" y="334"/>
                </a:cxn>
                <a:cxn ang="0">
                  <a:pos x="1346" y="296"/>
                </a:cxn>
                <a:cxn ang="0">
                  <a:pos x="1340" y="258"/>
                </a:cxn>
                <a:cxn ang="0">
                  <a:pos x="1325" y="222"/>
                </a:cxn>
                <a:cxn ang="0">
                  <a:pos x="1299" y="188"/>
                </a:cxn>
                <a:cxn ang="0">
                  <a:pos x="1264" y="154"/>
                </a:cxn>
                <a:cxn ang="0">
                  <a:pos x="1221" y="123"/>
                </a:cxn>
                <a:cxn ang="0">
                  <a:pos x="1171" y="97"/>
                </a:cxn>
                <a:cxn ang="0">
                  <a:pos x="1112" y="72"/>
                </a:cxn>
                <a:cxn ang="0">
                  <a:pos x="1049" y="49"/>
                </a:cxn>
                <a:cxn ang="0">
                  <a:pos x="979" y="32"/>
                </a:cxn>
                <a:cxn ang="0">
                  <a:pos x="903" y="17"/>
                </a:cxn>
                <a:cxn ang="0">
                  <a:pos x="823" y="8"/>
                </a:cxn>
                <a:cxn ang="0">
                  <a:pos x="742" y="2"/>
                </a:cxn>
                <a:cxn ang="0">
                  <a:pos x="656" y="0"/>
                </a:cxn>
                <a:cxn ang="0">
                  <a:pos x="570" y="2"/>
                </a:cxn>
                <a:cxn ang="0">
                  <a:pos x="489" y="9"/>
                </a:cxn>
                <a:cxn ang="0">
                  <a:pos x="411" y="23"/>
                </a:cxn>
                <a:cxn ang="0">
                  <a:pos x="337" y="40"/>
                </a:cxn>
                <a:cxn ang="0">
                  <a:pos x="270" y="57"/>
                </a:cxn>
                <a:cxn ang="0">
                  <a:pos x="207" y="82"/>
                </a:cxn>
                <a:cxn ang="0">
                  <a:pos x="152" y="106"/>
                </a:cxn>
                <a:cxn ang="0">
                  <a:pos x="105" y="137"/>
                </a:cxn>
                <a:cxn ang="0">
                  <a:pos x="65" y="167"/>
                </a:cxn>
                <a:cxn ang="0">
                  <a:pos x="32" y="201"/>
                </a:cxn>
                <a:cxn ang="0">
                  <a:pos x="13" y="238"/>
                </a:cxn>
                <a:cxn ang="0">
                  <a:pos x="2" y="274"/>
                </a:cxn>
                <a:cxn ang="0">
                  <a:pos x="0" y="312"/>
                </a:cxn>
                <a:cxn ang="0">
                  <a:pos x="10" y="350"/>
                </a:cxn>
                <a:cxn ang="0">
                  <a:pos x="29" y="386"/>
                </a:cxn>
                <a:cxn ang="0">
                  <a:pos x="57" y="418"/>
                </a:cxn>
                <a:cxn ang="0">
                  <a:pos x="95" y="450"/>
                </a:cxn>
                <a:cxn ang="0">
                  <a:pos x="143" y="479"/>
                </a:cxn>
                <a:cxn ang="0">
                  <a:pos x="196" y="507"/>
                </a:cxn>
                <a:cxn ang="0">
                  <a:pos x="259" y="530"/>
                </a:cxn>
                <a:cxn ang="0">
                  <a:pos x="323" y="549"/>
                </a:cxn>
                <a:cxn ang="0">
                  <a:pos x="396" y="566"/>
                </a:cxn>
                <a:cxn ang="0">
                  <a:pos x="473" y="580"/>
                </a:cxn>
                <a:cxn ang="0">
                  <a:pos x="553" y="587"/>
                </a:cxn>
                <a:cxn ang="0">
                  <a:pos x="639" y="593"/>
                </a:cxn>
              </a:cxnLst>
              <a:rect l="0" t="0" r="r" b="b"/>
              <a:pathLst>
                <a:path w="1346" h="593">
                  <a:moveTo>
                    <a:pt x="673" y="593"/>
                  </a:moveTo>
                  <a:lnTo>
                    <a:pt x="690" y="593"/>
                  </a:lnTo>
                  <a:lnTo>
                    <a:pt x="707" y="593"/>
                  </a:lnTo>
                  <a:lnTo>
                    <a:pt x="724" y="593"/>
                  </a:lnTo>
                  <a:lnTo>
                    <a:pt x="742" y="593"/>
                  </a:lnTo>
                  <a:lnTo>
                    <a:pt x="759" y="591"/>
                  </a:lnTo>
                  <a:lnTo>
                    <a:pt x="776" y="591"/>
                  </a:lnTo>
                  <a:lnTo>
                    <a:pt x="791" y="587"/>
                  </a:lnTo>
                  <a:lnTo>
                    <a:pt x="808" y="587"/>
                  </a:lnTo>
                  <a:lnTo>
                    <a:pt x="823" y="585"/>
                  </a:lnTo>
                  <a:lnTo>
                    <a:pt x="840" y="583"/>
                  </a:lnTo>
                  <a:lnTo>
                    <a:pt x="856" y="582"/>
                  </a:lnTo>
                  <a:lnTo>
                    <a:pt x="873" y="580"/>
                  </a:lnTo>
                  <a:lnTo>
                    <a:pt x="888" y="578"/>
                  </a:lnTo>
                  <a:lnTo>
                    <a:pt x="903" y="576"/>
                  </a:lnTo>
                  <a:lnTo>
                    <a:pt x="918" y="572"/>
                  </a:lnTo>
                  <a:lnTo>
                    <a:pt x="935" y="570"/>
                  </a:lnTo>
                  <a:lnTo>
                    <a:pt x="949" y="566"/>
                  </a:lnTo>
                  <a:lnTo>
                    <a:pt x="964" y="564"/>
                  </a:lnTo>
                  <a:lnTo>
                    <a:pt x="979" y="561"/>
                  </a:lnTo>
                  <a:lnTo>
                    <a:pt x="994" y="557"/>
                  </a:lnTo>
                  <a:lnTo>
                    <a:pt x="1008" y="553"/>
                  </a:lnTo>
                  <a:lnTo>
                    <a:pt x="1021" y="549"/>
                  </a:lnTo>
                  <a:lnTo>
                    <a:pt x="1036" y="545"/>
                  </a:lnTo>
                  <a:lnTo>
                    <a:pt x="1049" y="542"/>
                  </a:lnTo>
                  <a:lnTo>
                    <a:pt x="1061" y="538"/>
                  </a:lnTo>
                  <a:lnTo>
                    <a:pt x="1074" y="534"/>
                  </a:lnTo>
                  <a:lnTo>
                    <a:pt x="1087" y="530"/>
                  </a:lnTo>
                  <a:lnTo>
                    <a:pt x="1101" y="525"/>
                  </a:lnTo>
                  <a:lnTo>
                    <a:pt x="1112" y="521"/>
                  </a:lnTo>
                  <a:lnTo>
                    <a:pt x="1124" y="515"/>
                  </a:lnTo>
                  <a:lnTo>
                    <a:pt x="1137" y="511"/>
                  </a:lnTo>
                  <a:lnTo>
                    <a:pt x="1148" y="507"/>
                  </a:lnTo>
                  <a:lnTo>
                    <a:pt x="1160" y="502"/>
                  </a:lnTo>
                  <a:lnTo>
                    <a:pt x="1171" y="496"/>
                  </a:lnTo>
                  <a:lnTo>
                    <a:pt x="1181" y="490"/>
                  </a:lnTo>
                  <a:lnTo>
                    <a:pt x="1192" y="485"/>
                  </a:lnTo>
                  <a:lnTo>
                    <a:pt x="1202" y="479"/>
                  </a:lnTo>
                  <a:lnTo>
                    <a:pt x="1211" y="473"/>
                  </a:lnTo>
                  <a:lnTo>
                    <a:pt x="1221" y="468"/>
                  </a:lnTo>
                  <a:lnTo>
                    <a:pt x="1230" y="462"/>
                  </a:lnTo>
                  <a:lnTo>
                    <a:pt x="1240" y="456"/>
                  </a:lnTo>
                  <a:lnTo>
                    <a:pt x="1249" y="450"/>
                  </a:lnTo>
                  <a:lnTo>
                    <a:pt x="1257" y="445"/>
                  </a:lnTo>
                  <a:lnTo>
                    <a:pt x="1264" y="437"/>
                  </a:lnTo>
                  <a:lnTo>
                    <a:pt x="1272" y="431"/>
                  </a:lnTo>
                  <a:lnTo>
                    <a:pt x="1279" y="426"/>
                  </a:lnTo>
                  <a:lnTo>
                    <a:pt x="1285" y="418"/>
                  </a:lnTo>
                  <a:lnTo>
                    <a:pt x="1293" y="412"/>
                  </a:lnTo>
                  <a:lnTo>
                    <a:pt x="1299" y="405"/>
                  </a:lnTo>
                  <a:lnTo>
                    <a:pt x="1304" y="399"/>
                  </a:lnTo>
                  <a:lnTo>
                    <a:pt x="1310" y="390"/>
                  </a:lnTo>
                  <a:lnTo>
                    <a:pt x="1316" y="386"/>
                  </a:lnTo>
                  <a:lnTo>
                    <a:pt x="1319" y="378"/>
                  </a:lnTo>
                  <a:lnTo>
                    <a:pt x="1325" y="371"/>
                  </a:lnTo>
                  <a:lnTo>
                    <a:pt x="1327" y="363"/>
                  </a:lnTo>
                  <a:lnTo>
                    <a:pt x="1333" y="357"/>
                  </a:lnTo>
                  <a:lnTo>
                    <a:pt x="1335" y="350"/>
                  </a:lnTo>
                  <a:lnTo>
                    <a:pt x="1338" y="342"/>
                  </a:lnTo>
                  <a:lnTo>
                    <a:pt x="1340" y="334"/>
                  </a:lnTo>
                  <a:lnTo>
                    <a:pt x="1342" y="327"/>
                  </a:lnTo>
                  <a:lnTo>
                    <a:pt x="1344" y="319"/>
                  </a:lnTo>
                  <a:lnTo>
                    <a:pt x="1344" y="312"/>
                  </a:lnTo>
                  <a:lnTo>
                    <a:pt x="1346" y="304"/>
                  </a:lnTo>
                  <a:lnTo>
                    <a:pt x="1346" y="296"/>
                  </a:lnTo>
                  <a:lnTo>
                    <a:pt x="1346" y="289"/>
                  </a:lnTo>
                  <a:lnTo>
                    <a:pt x="1344" y="281"/>
                  </a:lnTo>
                  <a:lnTo>
                    <a:pt x="1344" y="274"/>
                  </a:lnTo>
                  <a:lnTo>
                    <a:pt x="1342" y="266"/>
                  </a:lnTo>
                  <a:lnTo>
                    <a:pt x="1340" y="258"/>
                  </a:lnTo>
                  <a:lnTo>
                    <a:pt x="1338" y="253"/>
                  </a:lnTo>
                  <a:lnTo>
                    <a:pt x="1335" y="245"/>
                  </a:lnTo>
                  <a:lnTo>
                    <a:pt x="1333" y="238"/>
                  </a:lnTo>
                  <a:lnTo>
                    <a:pt x="1327" y="228"/>
                  </a:lnTo>
                  <a:lnTo>
                    <a:pt x="1325" y="222"/>
                  </a:lnTo>
                  <a:lnTo>
                    <a:pt x="1319" y="215"/>
                  </a:lnTo>
                  <a:lnTo>
                    <a:pt x="1316" y="207"/>
                  </a:lnTo>
                  <a:lnTo>
                    <a:pt x="1310" y="201"/>
                  </a:lnTo>
                  <a:lnTo>
                    <a:pt x="1304" y="194"/>
                  </a:lnTo>
                  <a:lnTo>
                    <a:pt x="1299" y="188"/>
                  </a:lnTo>
                  <a:lnTo>
                    <a:pt x="1293" y="181"/>
                  </a:lnTo>
                  <a:lnTo>
                    <a:pt x="1285" y="173"/>
                  </a:lnTo>
                  <a:lnTo>
                    <a:pt x="1279" y="167"/>
                  </a:lnTo>
                  <a:lnTo>
                    <a:pt x="1272" y="161"/>
                  </a:lnTo>
                  <a:lnTo>
                    <a:pt x="1264" y="154"/>
                  </a:lnTo>
                  <a:lnTo>
                    <a:pt x="1257" y="148"/>
                  </a:lnTo>
                  <a:lnTo>
                    <a:pt x="1249" y="142"/>
                  </a:lnTo>
                  <a:lnTo>
                    <a:pt x="1240" y="137"/>
                  </a:lnTo>
                  <a:lnTo>
                    <a:pt x="1230" y="131"/>
                  </a:lnTo>
                  <a:lnTo>
                    <a:pt x="1221" y="123"/>
                  </a:lnTo>
                  <a:lnTo>
                    <a:pt x="1211" y="118"/>
                  </a:lnTo>
                  <a:lnTo>
                    <a:pt x="1202" y="112"/>
                  </a:lnTo>
                  <a:lnTo>
                    <a:pt x="1192" y="106"/>
                  </a:lnTo>
                  <a:lnTo>
                    <a:pt x="1181" y="103"/>
                  </a:lnTo>
                  <a:lnTo>
                    <a:pt x="1171" y="97"/>
                  </a:lnTo>
                  <a:lnTo>
                    <a:pt x="1160" y="91"/>
                  </a:lnTo>
                  <a:lnTo>
                    <a:pt x="1148" y="87"/>
                  </a:lnTo>
                  <a:lnTo>
                    <a:pt x="1137" y="82"/>
                  </a:lnTo>
                  <a:lnTo>
                    <a:pt x="1124" y="76"/>
                  </a:lnTo>
                  <a:lnTo>
                    <a:pt x="1112" y="72"/>
                  </a:lnTo>
                  <a:lnTo>
                    <a:pt x="1101" y="66"/>
                  </a:lnTo>
                  <a:lnTo>
                    <a:pt x="1087" y="63"/>
                  </a:lnTo>
                  <a:lnTo>
                    <a:pt x="1074" y="57"/>
                  </a:lnTo>
                  <a:lnTo>
                    <a:pt x="1061" y="53"/>
                  </a:lnTo>
                  <a:lnTo>
                    <a:pt x="1049" y="49"/>
                  </a:lnTo>
                  <a:lnTo>
                    <a:pt x="1036" y="46"/>
                  </a:lnTo>
                  <a:lnTo>
                    <a:pt x="1021" y="42"/>
                  </a:lnTo>
                  <a:lnTo>
                    <a:pt x="1008" y="40"/>
                  </a:lnTo>
                  <a:lnTo>
                    <a:pt x="994" y="36"/>
                  </a:lnTo>
                  <a:lnTo>
                    <a:pt x="979" y="32"/>
                  </a:lnTo>
                  <a:lnTo>
                    <a:pt x="964" y="28"/>
                  </a:lnTo>
                  <a:lnTo>
                    <a:pt x="949" y="25"/>
                  </a:lnTo>
                  <a:lnTo>
                    <a:pt x="935" y="23"/>
                  </a:lnTo>
                  <a:lnTo>
                    <a:pt x="918" y="19"/>
                  </a:lnTo>
                  <a:lnTo>
                    <a:pt x="903" y="17"/>
                  </a:lnTo>
                  <a:lnTo>
                    <a:pt x="888" y="15"/>
                  </a:lnTo>
                  <a:lnTo>
                    <a:pt x="873" y="11"/>
                  </a:lnTo>
                  <a:lnTo>
                    <a:pt x="856" y="9"/>
                  </a:lnTo>
                  <a:lnTo>
                    <a:pt x="840" y="9"/>
                  </a:lnTo>
                  <a:lnTo>
                    <a:pt x="823" y="8"/>
                  </a:lnTo>
                  <a:lnTo>
                    <a:pt x="808" y="6"/>
                  </a:lnTo>
                  <a:lnTo>
                    <a:pt x="791" y="4"/>
                  </a:lnTo>
                  <a:lnTo>
                    <a:pt x="776" y="2"/>
                  </a:lnTo>
                  <a:lnTo>
                    <a:pt x="759" y="2"/>
                  </a:lnTo>
                  <a:lnTo>
                    <a:pt x="742" y="2"/>
                  </a:lnTo>
                  <a:lnTo>
                    <a:pt x="724" y="0"/>
                  </a:lnTo>
                  <a:lnTo>
                    <a:pt x="707" y="0"/>
                  </a:lnTo>
                  <a:lnTo>
                    <a:pt x="690" y="0"/>
                  </a:lnTo>
                  <a:lnTo>
                    <a:pt x="673" y="0"/>
                  </a:lnTo>
                  <a:lnTo>
                    <a:pt x="656" y="0"/>
                  </a:lnTo>
                  <a:lnTo>
                    <a:pt x="639" y="0"/>
                  </a:lnTo>
                  <a:lnTo>
                    <a:pt x="622" y="0"/>
                  </a:lnTo>
                  <a:lnTo>
                    <a:pt x="605" y="2"/>
                  </a:lnTo>
                  <a:lnTo>
                    <a:pt x="586" y="2"/>
                  </a:lnTo>
                  <a:lnTo>
                    <a:pt x="570" y="2"/>
                  </a:lnTo>
                  <a:lnTo>
                    <a:pt x="553" y="4"/>
                  </a:lnTo>
                  <a:lnTo>
                    <a:pt x="538" y="6"/>
                  </a:lnTo>
                  <a:lnTo>
                    <a:pt x="521" y="8"/>
                  </a:lnTo>
                  <a:lnTo>
                    <a:pt x="504" y="9"/>
                  </a:lnTo>
                  <a:lnTo>
                    <a:pt x="489" y="9"/>
                  </a:lnTo>
                  <a:lnTo>
                    <a:pt x="473" y="11"/>
                  </a:lnTo>
                  <a:lnTo>
                    <a:pt x="456" y="15"/>
                  </a:lnTo>
                  <a:lnTo>
                    <a:pt x="441" y="17"/>
                  </a:lnTo>
                  <a:lnTo>
                    <a:pt x="426" y="19"/>
                  </a:lnTo>
                  <a:lnTo>
                    <a:pt x="411" y="23"/>
                  </a:lnTo>
                  <a:lnTo>
                    <a:pt x="396" y="25"/>
                  </a:lnTo>
                  <a:lnTo>
                    <a:pt x="380" y="28"/>
                  </a:lnTo>
                  <a:lnTo>
                    <a:pt x="367" y="32"/>
                  </a:lnTo>
                  <a:lnTo>
                    <a:pt x="352" y="36"/>
                  </a:lnTo>
                  <a:lnTo>
                    <a:pt x="337" y="40"/>
                  </a:lnTo>
                  <a:lnTo>
                    <a:pt x="323" y="42"/>
                  </a:lnTo>
                  <a:lnTo>
                    <a:pt x="310" y="46"/>
                  </a:lnTo>
                  <a:lnTo>
                    <a:pt x="297" y="49"/>
                  </a:lnTo>
                  <a:lnTo>
                    <a:pt x="283" y="53"/>
                  </a:lnTo>
                  <a:lnTo>
                    <a:pt x="270" y="57"/>
                  </a:lnTo>
                  <a:lnTo>
                    <a:pt x="259" y="63"/>
                  </a:lnTo>
                  <a:lnTo>
                    <a:pt x="243" y="66"/>
                  </a:lnTo>
                  <a:lnTo>
                    <a:pt x="230" y="72"/>
                  </a:lnTo>
                  <a:lnTo>
                    <a:pt x="221" y="76"/>
                  </a:lnTo>
                  <a:lnTo>
                    <a:pt x="207" y="82"/>
                  </a:lnTo>
                  <a:lnTo>
                    <a:pt x="196" y="87"/>
                  </a:lnTo>
                  <a:lnTo>
                    <a:pt x="185" y="91"/>
                  </a:lnTo>
                  <a:lnTo>
                    <a:pt x="173" y="97"/>
                  </a:lnTo>
                  <a:lnTo>
                    <a:pt x="164" y="103"/>
                  </a:lnTo>
                  <a:lnTo>
                    <a:pt x="152" y="106"/>
                  </a:lnTo>
                  <a:lnTo>
                    <a:pt x="143" y="112"/>
                  </a:lnTo>
                  <a:lnTo>
                    <a:pt x="133" y="118"/>
                  </a:lnTo>
                  <a:lnTo>
                    <a:pt x="124" y="123"/>
                  </a:lnTo>
                  <a:lnTo>
                    <a:pt x="114" y="131"/>
                  </a:lnTo>
                  <a:lnTo>
                    <a:pt x="105" y="137"/>
                  </a:lnTo>
                  <a:lnTo>
                    <a:pt x="95" y="142"/>
                  </a:lnTo>
                  <a:lnTo>
                    <a:pt x="88" y="148"/>
                  </a:lnTo>
                  <a:lnTo>
                    <a:pt x="80" y="154"/>
                  </a:lnTo>
                  <a:lnTo>
                    <a:pt x="72" y="161"/>
                  </a:lnTo>
                  <a:lnTo>
                    <a:pt x="65" y="167"/>
                  </a:lnTo>
                  <a:lnTo>
                    <a:pt x="57" y="173"/>
                  </a:lnTo>
                  <a:lnTo>
                    <a:pt x="53" y="181"/>
                  </a:lnTo>
                  <a:lnTo>
                    <a:pt x="46" y="188"/>
                  </a:lnTo>
                  <a:lnTo>
                    <a:pt x="40" y="194"/>
                  </a:lnTo>
                  <a:lnTo>
                    <a:pt x="32" y="201"/>
                  </a:lnTo>
                  <a:lnTo>
                    <a:pt x="29" y="207"/>
                  </a:lnTo>
                  <a:lnTo>
                    <a:pt x="25" y="215"/>
                  </a:lnTo>
                  <a:lnTo>
                    <a:pt x="21" y="222"/>
                  </a:lnTo>
                  <a:lnTo>
                    <a:pt x="15" y="228"/>
                  </a:lnTo>
                  <a:lnTo>
                    <a:pt x="13" y="238"/>
                  </a:lnTo>
                  <a:lnTo>
                    <a:pt x="10" y="245"/>
                  </a:lnTo>
                  <a:lnTo>
                    <a:pt x="8" y="253"/>
                  </a:lnTo>
                  <a:lnTo>
                    <a:pt x="6" y="258"/>
                  </a:lnTo>
                  <a:lnTo>
                    <a:pt x="4" y="266"/>
                  </a:lnTo>
                  <a:lnTo>
                    <a:pt x="2" y="274"/>
                  </a:lnTo>
                  <a:lnTo>
                    <a:pt x="0" y="281"/>
                  </a:lnTo>
                  <a:lnTo>
                    <a:pt x="0" y="289"/>
                  </a:lnTo>
                  <a:lnTo>
                    <a:pt x="0" y="296"/>
                  </a:lnTo>
                  <a:lnTo>
                    <a:pt x="0" y="304"/>
                  </a:lnTo>
                  <a:lnTo>
                    <a:pt x="0" y="312"/>
                  </a:lnTo>
                  <a:lnTo>
                    <a:pt x="2" y="319"/>
                  </a:lnTo>
                  <a:lnTo>
                    <a:pt x="4" y="327"/>
                  </a:lnTo>
                  <a:lnTo>
                    <a:pt x="6" y="334"/>
                  </a:lnTo>
                  <a:lnTo>
                    <a:pt x="8" y="342"/>
                  </a:lnTo>
                  <a:lnTo>
                    <a:pt x="10" y="350"/>
                  </a:lnTo>
                  <a:lnTo>
                    <a:pt x="13" y="357"/>
                  </a:lnTo>
                  <a:lnTo>
                    <a:pt x="15" y="363"/>
                  </a:lnTo>
                  <a:lnTo>
                    <a:pt x="21" y="371"/>
                  </a:lnTo>
                  <a:lnTo>
                    <a:pt x="25" y="378"/>
                  </a:lnTo>
                  <a:lnTo>
                    <a:pt x="29" y="386"/>
                  </a:lnTo>
                  <a:lnTo>
                    <a:pt x="32" y="390"/>
                  </a:lnTo>
                  <a:lnTo>
                    <a:pt x="40" y="399"/>
                  </a:lnTo>
                  <a:lnTo>
                    <a:pt x="46" y="405"/>
                  </a:lnTo>
                  <a:lnTo>
                    <a:pt x="53" y="412"/>
                  </a:lnTo>
                  <a:lnTo>
                    <a:pt x="57" y="418"/>
                  </a:lnTo>
                  <a:lnTo>
                    <a:pt x="65" y="426"/>
                  </a:lnTo>
                  <a:lnTo>
                    <a:pt x="72" y="431"/>
                  </a:lnTo>
                  <a:lnTo>
                    <a:pt x="80" y="437"/>
                  </a:lnTo>
                  <a:lnTo>
                    <a:pt x="88" y="445"/>
                  </a:lnTo>
                  <a:lnTo>
                    <a:pt x="95" y="450"/>
                  </a:lnTo>
                  <a:lnTo>
                    <a:pt x="105" y="456"/>
                  </a:lnTo>
                  <a:lnTo>
                    <a:pt x="114" y="462"/>
                  </a:lnTo>
                  <a:lnTo>
                    <a:pt x="124" y="468"/>
                  </a:lnTo>
                  <a:lnTo>
                    <a:pt x="133" y="473"/>
                  </a:lnTo>
                  <a:lnTo>
                    <a:pt x="143" y="479"/>
                  </a:lnTo>
                  <a:lnTo>
                    <a:pt x="152" y="485"/>
                  </a:lnTo>
                  <a:lnTo>
                    <a:pt x="164" y="490"/>
                  </a:lnTo>
                  <a:lnTo>
                    <a:pt x="173" y="496"/>
                  </a:lnTo>
                  <a:lnTo>
                    <a:pt x="185" y="502"/>
                  </a:lnTo>
                  <a:lnTo>
                    <a:pt x="196" y="507"/>
                  </a:lnTo>
                  <a:lnTo>
                    <a:pt x="207" y="511"/>
                  </a:lnTo>
                  <a:lnTo>
                    <a:pt x="221" y="515"/>
                  </a:lnTo>
                  <a:lnTo>
                    <a:pt x="230" y="521"/>
                  </a:lnTo>
                  <a:lnTo>
                    <a:pt x="243" y="525"/>
                  </a:lnTo>
                  <a:lnTo>
                    <a:pt x="259" y="530"/>
                  </a:lnTo>
                  <a:lnTo>
                    <a:pt x="270" y="534"/>
                  </a:lnTo>
                  <a:lnTo>
                    <a:pt x="283" y="538"/>
                  </a:lnTo>
                  <a:lnTo>
                    <a:pt x="297" y="542"/>
                  </a:lnTo>
                  <a:lnTo>
                    <a:pt x="310" y="545"/>
                  </a:lnTo>
                  <a:lnTo>
                    <a:pt x="323" y="549"/>
                  </a:lnTo>
                  <a:lnTo>
                    <a:pt x="337" y="553"/>
                  </a:lnTo>
                  <a:lnTo>
                    <a:pt x="352" y="557"/>
                  </a:lnTo>
                  <a:lnTo>
                    <a:pt x="367" y="561"/>
                  </a:lnTo>
                  <a:lnTo>
                    <a:pt x="380" y="564"/>
                  </a:lnTo>
                  <a:lnTo>
                    <a:pt x="396" y="566"/>
                  </a:lnTo>
                  <a:lnTo>
                    <a:pt x="411" y="570"/>
                  </a:lnTo>
                  <a:lnTo>
                    <a:pt x="426" y="572"/>
                  </a:lnTo>
                  <a:lnTo>
                    <a:pt x="441" y="576"/>
                  </a:lnTo>
                  <a:lnTo>
                    <a:pt x="456" y="578"/>
                  </a:lnTo>
                  <a:lnTo>
                    <a:pt x="473" y="580"/>
                  </a:lnTo>
                  <a:lnTo>
                    <a:pt x="489" y="582"/>
                  </a:lnTo>
                  <a:lnTo>
                    <a:pt x="504" y="583"/>
                  </a:lnTo>
                  <a:lnTo>
                    <a:pt x="521" y="585"/>
                  </a:lnTo>
                  <a:lnTo>
                    <a:pt x="538" y="587"/>
                  </a:lnTo>
                  <a:lnTo>
                    <a:pt x="553" y="587"/>
                  </a:lnTo>
                  <a:lnTo>
                    <a:pt x="570" y="591"/>
                  </a:lnTo>
                  <a:lnTo>
                    <a:pt x="586" y="591"/>
                  </a:lnTo>
                  <a:lnTo>
                    <a:pt x="605" y="593"/>
                  </a:lnTo>
                  <a:lnTo>
                    <a:pt x="622" y="593"/>
                  </a:lnTo>
                  <a:lnTo>
                    <a:pt x="639" y="593"/>
                  </a:lnTo>
                  <a:lnTo>
                    <a:pt x="656" y="593"/>
                  </a:lnTo>
                  <a:lnTo>
                    <a:pt x="673" y="593"/>
                  </a:lnTo>
                  <a:lnTo>
                    <a:pt x="673" y="593"/>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12700" cap="flat" cmpd="sng">
              <a:solidFill>
                <a:srgbClr val="1C1C1C"/>
              </a:solidFill>
              <a:prstDash val="solid"/>
              <a:round/>
              <a:headEnd type="none" w="med" len="med"/>
              <a:tailEnd type="none" w="med" len="med"/>
            </a:ln>
            <a:effectLst/>
          </p:spPr>
          <p:txBody>
            <a:bodyPr>
              <a:prstTxWarp prst="textNoShape">
                <a:avLst/>
              </a:prstTxWarp>
            </a:bodyPr>
            <a:lstStyle/>
            <a:p>
              <a:endParaRPr lang="en-US"/>
            </a:p>
          </p:txBody>
        </p:sp>
        <p:sp>
          <p:nvSpPr>
            <p:cNvPr id="48" name="Freeform 133"/>
            <p:cNvSpPr>
              <a:spLocks/>
            </p:cNvSpPr>
            <p:nvPr/>
          </p:nvSpPr>
          <p:spPr bwMode="auto">
            <a:xfrm>
              <a:off x="884" y="3456"/>
              <a:ext cx="647" cy="604"/>
            </a:xfrm>
            <a:custGeom>
              <a:avLst/>
              <a:gdLst/>
              <a:ahLst/>
              <a:cxnLst>
                <a:cxn ang="0">
                  <a:pos x="23" y="31"/>
                </a:cxn>
                <a:cxn ang="0">
                  <a:pos x="34" y="55"/>
                </a:cxn>
                <a:cxn ang="0">
                  <a:pos x="49" y="80"/>
                </a:cxn>
                <a:cxn ang="0">
                  <a:pos x="68" y="103"/>
                </a:cxn>
                <a:cxn ang="0">
                  <a:pos x="89" y="128"/>
                </a:cxn>
                <a:cxn ang="0">
                  <a:pos x="116" y="148"/>
                </a:cxn>
                <a:cxn ang="0">
                  <a:pos x="143" y="169"/>
                </a:cxn>
                <a:cxn ang="0">
                  <a:pos x="175" y="190"/>
                </a:cxn>
                <a:cxn ang="0">
                  <a:pos x="207" y="209"/>
                </a:cxn>
                <a:cxn ang="0">
                  <a:pos x="243" y="226"/>
                </a:cxn>
                <a:cxn ang="0">
                  <a:pos x="283" y="245"/>
                </a:cxn>
                <a:cxn ang="0">
                  <a:pos x="323" y="261"/>
                </a:cxn>
                <a:cxn ang="0">
                  <a:pos x="367" y="274"/>
                </a:cxn>
                <a:cxn ang="0">
                  <a:pos x="411" y="287"/>
                </a:cxn>
                <a:cxn ang="0">
                  <a:pos x="458" y="300"/>
                </a:cxn>
                <a:cxn ang="0">
                  <a:pos x="508" y="310"/>
                </a:cxn>
                <a:cxn ang="0">
                  <a:pos x="557" y="318"/>
                </a:cxn>
                <a:cxn ang="0">
                  <a:pos x="608" y="325"/>
                </a:cxn>
                <a:cxn ang="0">
                  <a:pos x="663" y="331"/>
                </a:cxn>
                <a:cxn ang="0">
                  <a:pos x="717" y="335"/>
                </a:cxn>
                <a:cxn ang="0">
                  <a:pos x="774" y="339"/>
                </a:cxn>
                <a:cxn ang="0">
                  <a:pos x="829" y="339"/>
                </a:cxn>
                <a:cxn ang="0">
                  <a:pos x="878" y="339"/>
                </a:cxn>
                <a:cxn ang="0">
                  <a:pos x="930" y="335"/>
                </a:cxn>
                <a:cxn ang="0">
                  <a:pos x="979" y="329"/>
                </a:cxn>
                <a:cxn ang="0">
                  <a:pos x="1028" y="323"/>
                </a:cxn>
                <a:cxn ang="0">
                  <a:pos x="1076" y="316"/>
                </a:cxn>
                <a:cxn ang="0">
                  <a:pos x="1122" y="308"/>
                </a:cxn>
                <a:cxn ang="0">
                  <a:pos x="1165" y="299"/>
                </a:cxn>
                <a:cxn ang="0">
                  <a:pos x="1209" y="287"/>
                </a:cxn>
                <a:cxn ang="0">
                  <a:pos x="1251" y="276"/>
                </a:cxn>
                <a:cxn ang="0">
                  <a:pos x="1291" y="262"/>
                </a:cxn>
                <a:cxn ang="0">
                  <a:pos x="1329" y="247"/>
                </a:cxn>
                <a:cxn ang="0">
                  <a:pos x="1363" y="232"/>
                </a:cxn>
                <a:cxn ang="0">
                  <a:pos x="1399" y="217"/>
                </a:cxn>
                <a:cxn ang="0">
                  <a:pos x="1430" y="198"/>
                </a:cxn>
                <a:cxn ang="0">
                  <a:pos x="1462" y="181"/>
                </a:cxn>
                <a:cxn ang="0">
                  <a:pos x="1487" y="162"/>
                </a:cxn>
                <a:cxn ang="0">
                  <a:pos x="1513" y="143"/>
                </a:cxn>
                <a:cxn ang="0">
                  <a:pos x="1534" y="122"/>
                </a:cxn>
                <a:cxn ang="0">
                  <a:pos x="1555" y="101"/>
                </a:cxn>
                <a:cxn ang="0">
                  <a:pos x="1572" y="80"/>
                </a:cxn>
                <a:cxn ang="0">
                  <a:pos x="1587" y="57"/>
                </a:cxn>
                <a:cxn ang="0">
                  <a:pos x="118" y="1475"/>
                </a:cxn>
                <a:cxn ang="0">
                  <a:pos x="17" y="13"/>
                </a:cxn>
              </a:cxnLst>
              <a:rect l="0" t="0" r="r" b="b"/>
              <a:pathLst>
                <a:path w="1610" h="1504">
                  <a:moveTo>
                    <a:pt x="17" y="13"/>
                  </a:moveTo>
                  <a:lnTo>
                    <a:pt x="21" y="23"/>
                  </a:lnTo>
                  <a:lnTo>
                    <a:pt x="23" y="31"/>
                  </a:lnTo>
                  <a:lnTo>
                    <a:pt x="27" y="38"/>
                  </a:lnTo>
                  <a:lnTo>
                    <a:pt x="30" y="48"/>
                  </a:lnTo>
                  <a:lnTo>
                    <a:pt x="34" y="55"/>
                  </a:lnTo>
                  <a:lnTo>
                    <a:pt x="40" y="63"/>
                  </a:lnTo>
                  <a:lnTo>
                    <a:pt x="44" y="70"/>
                  </a:lnTo>
                  <a:lnTo>
                    <a:pt x="49" y="80"/>
                  </a:lnTo>
                  <a:lnTo>
                    <a:pt x="55" y="88"/>
                  </a:lnTo>
                  <a:lnTo>
                    <a:pt x="63" y="95"/>
                  </a:lnTo>
                  <a:lnTo>
                    <a:pt x="68" y="103"/>
                  </a:lnTo>
                  <a:lnTo>
                    <a:pt x="76" y="110"/>
                  </a:lnTo>
                  <a:lnTo>
                    <a:pt x="82" y="118"/>
                  </a:lnTo>
                  <a:lnTo>
                    <a:pt x="89" y="128"/>
                  </a:lnTo>
                  <a:lnTo>
                    <a:pt x="99" y="135"/>
                  </a:lnTo>
                  <a:lnTo>
                    <a:pt x="108" y="143"/>
                  </a:lnTo>
                  <a:lnTo>
                    <a:pt x="116" y="148"/>
                  </a:lnTo>
                  <a:lnTo>
                    <a:pt x="125" y="156"/>
                  </a:lnTo>
                  <a:lnTo>
                    <a:pt x="135" y="164"/>
                  </a:lnTo>
                  <a:lnTo>
                    <a:pt x="143" y="169"/>
                  </a:lnTo>
                  <a:lnTo>
                    <a:pt x="152" y="175"/>
                  </a:lnTo>
                  <a:lnTo>
                    <a:pt x="165" y="185"/>
                  </a:lnTo>
                  <a:lnTo>
                    <a:pt x="175" y="190"/>
                  </a:lnTo>
                  <a:lnTo>
                    <a:pt x="184" y="198"/>
                  </a:lnTo>
                  <a:lnTo>
                    <a:pt x="196" y="204"/>
                  </a:lnTo>
                  <a:lnTo>
                    <a:pt x="207" y="209"/>
                  </a:lnTo>
                  <a:lnTo>
                    <a:pt x="221" y="215"/>
                  </a:lnTo>
                  <a:lnTo>
                    <a:pt x="232" y="221"/>
                  </a:lnTo>
                  <a:lnTo>
                    <a:pt x="243" y="226"/>
                  </a:lnTo>
                  <a:lnTo>
                    <a:pt x="257" y="234"/>
                  </a:lnTo>
                  <a:lnTo>
                    <a:pt x="270" y="240"/>
                  </a:lnTo>
                  <a:lnTo>
                    <a:pt x="283" y="245"/>
                  </a:lnTo>
                  <a:lnTo>
                    <a:pt x="297" y="251"/>
                  </a:lnTo>
                  <a:lnTo>
                    <a:pt x="310" y="255"/>
                  </a:lnTo>
                  <a:lnTo>
                    <a:pt x="323" y="261"/>
                  </a:lnTo>
                  <a:lnTo>
                    <a:pt x="338" y="264"/>
                  </a:lnTo>
                  <a:lnTo>
                    <a:pt x="352" y="270"/>
                  </a:lnTo>
                  <a:lnTo>
                    <a:pt x="367" y="274"/>
                  </a:lnTo>
                  <a:lnTo>
                    <a:pt x="382" y="278"/>
                  </a:lnTo>
                  <a:lnTo>
                    <a:pt x="397" y="283"/>
                  </a:lnTo>
                  <a:lnTo>
                    <a:pt x="411" y="287"/>
                  </a:lnTo>
                  <a:lnTo>
                    <a:pt x="428" y="291"/>
                  </a:lnTo>
                  <a:lnTo>
                    <a:pt x="443" y="295"/>
                  </a:lnTo>
                  <a:lnTo>
                    <a:pt x="458" y="300"/>
                  </a:lnTo>
                  <a:lnTo>
                    <a:pt x="475" y="302"/>
                  </a:lnTo>
                  <a:lnTo>
                    <a:pt x="490" y="306"/>
                  </a:lnTo>
                  <a:lnTo>
                    <a:pt x="508" y="310"/>
                  </a:lnTo>
                  <a:lnTo>
                    <a:pt x="525" y="312"/>
                  </a:lnTo>
                  <a:lnTo>
                    <a:pt x="540" y="316"/>
                  </a:lnTo>
                  <a:lnTo>
                    <a:pt x="557" y="318"/>
                  </a:lnTo>
                  <a:lnTo>
                    <a:pt x="576" y="319"/>
                  </a:lnTo>
                  <a:lnTo>
                    <a:pt x="593" y="323"/>
                  </a:lnTo>
                  <a:lnTo>
                    <a:pt x="608" y="325"/>
                  </a:lnTo>
                  <a:lnTo>
                    <a:pt x="627" y="327"/>
                  </a:lnTo>
                  <a:lnTo>
                    <a:pt x="644" y="329"/>
                  </a:lnTo>
                  <a:lnTo>
                    <a:pt x="663" y="331"/>
                  </a:lnTo>
                  <a:lnTo>
                    <a:pt x="681" y="333"/>
                  </a:lnTo>
                  <a:lnTo>
                    <a:pt x="698" y="335"/>
                  </a:lnTo>
                  <a:lnTo>
                    <a:pt x="717" y="335"/>
                  </a:lnTo>
                  <a:lnTo>
                    <a:pt x="736" y="337"/>
                  </a:lnTo>
                  <a:lnTo>
                    <a:pt x="753" y="339"/>
                  </a:lnTo>
                  <a:lnTo>
                    <a:pt x="774" y="339"/>
                  </a:lnTo>
                  <a:lnTo>
                    <a:pt x="793" y="339"/>
                  </a:lnTo>
                  <a:lnTo>
                    <a:pt x="812" y="339"/>
                  </a:lnTo>
                  <a:lnTo>
                    <a:pt x="829" y="339"/>
                  </a:lnTo>
                  <a:lnTo>
                    <a:pt x="846" y="339"/>
                  </a:lnTo>
                  <a:lnTo>
                    <a:pt x="863" y="339"/>
                  </a:lnTo>
                  <a:lnTo>
                    <a:pt x="878" y="339"/>
                  </a:lnTo>
                  <a:lnTo>
                    <a:pt x="895" y="337"/>
                  </a:lnTo>
                  <a:lnTo>
                    <a:pt x="912" y="335"/>
                  </a:lnTo>
                  <a:lnTo>
                    <a:pt x="930" y="335"/>
                  </a:lnTo>
                  <a:lnTo>
                    <a:pt x="947" y="333"/>
                  </a:lnTo>
                  <a:lnTo>
                    <a:pt x="964" y="331"/>
                  </a:lnTo>
                  <a:lnTo>
                    <a:pt x="979" y="329"/>
                  </a:lnTo>
                  <a:lnTo>
                    <a:pt x="996" y="327"/>
                  </a:lnTo>
                  <a:lnTo>
                    <a:pt x="1011" y="325"/>
                  </a:lnTo>
                  <a:lnTo>
                    <a:pt x="1028" y="323"/>
                  </a:lnTo>
                  <a:lnTo>
                    <a:pt x="1044" y="319"/>
                  </a:lnTo>
                  <a:lnTo>
                    <a:pt x="1061" y="318"/>
                  </a:lnTo>
                  <a:lnTo>
                    <a:pt x="1076" y="316"/>
                  </a:lnTo>
                  <a:lnTo>
                    <a:pt x="1091" y="312"/>
                  </a:lnTo>
                  <a:lnTo>
                    <a:pt x="1106" y="310"/>
                  </a:lnTo>
                  <a:lnTo>
                    <a:pt x="1122" y="308"/>
                  </a:lnTo>
                  <a:lnTo>
                    <a:pt x="1137" y="306"/>
                  </a:lnTo>
                  <a:lnTo>
                    <a:pt x="1150" y="302"/>
                  </a:lnTo>
                  <a:lnTo>
                    <a:pt x="1165" y="299"/>
                  </a:lnTo>
                  <a:lnTo>
                    <a:pt x="1180" y="295"/>
                  </a:lnTo>
                  <a:lnTo>
                    <a:pt x="1194" y="291"/>
                  </a:lnTo>
                  <a:lnTo>
                    <a:pt x="1209" y="287"/>
                  </a:lnTo>
                  <a:lnTo>
                    <a:pt x="1224" y="283"/>
                  </a:lnTo>
                  <a:lnTo>
                    <a:pt x="1236" y="280"/>
                  </a:lnTo>
                  <a:lnTo>
                    <a:pt x="1251" y="276"/>
                  </a:lnTo>
                  <a:lnTo>
                    <a:pt x="1264" y="270"/>
                  </a:lnTo>
                  <a:lnTo>
                    <a:pt x="1277" y="266"/>
                  </a:lnTo>
                  <a:lnTo>
                    <a:pt x="1291" y="262"/>
                  </a:lnTo>
                  <a:lnTo>
                    <a:pt x="1304" y="259"/>
                  </a:lnTo>
                  <a:lnTo>
                    <a:pt x="1315" y="253"/>
                  </a:lnTo>
                  <a:lnTo>
                    <a:pt x="1329" y="247"/>
                  </a:lnTo>
                  <a:lnTo>
                    <a:pt x="1340" y="243"/>
                  </a:lnTo>
                  <a:lnTo>
                    <a:pt x="1352" y="238"/>
                  </a:lnTo>
                  <a:lnTo>
                    <a:pt x="1363" y="232"/>
                  </a:lnTo>
                  <a:lnTo>
                    <a:pt x="1376" y="226"/>
                  </a:lnTo>
                  <a:lnTo>
                    <a:pt x="1386" y="221"/>
                  </a:lnTo>
                  <a:lnTo>
                    <a:pt x="1399" y="217"/>
                  </a:lnTo>
                  <a:lnTo>
                    <a:pt x="1409" y="211"/>
                  </a:lnTo>
                  <a:lnTo>
                    <a:pt x="1420" y="205"/>
                  </a:lnTo>
                  <a:lnTo>
                    <a:pt x="1430" y="198"/>
                  </a:lnTo>
                  <a:lnTo>
                    <a:pt x="1441" y="192"/>
                  </a:lnTo>
                  <a:lnTo>
                    <a:pt x="1450" y="188"/>
                  </a:lnTo>
                  <a:lnTo>
                    <a:pt x="1462" y="181"/>
                  </a:lnTo>
                  <a:lnTo>
                    <a:pt x="1469" y="175"/>
                  </a:lnTo>
                  <a:lnTo>
                    <a:pt x="1479" y="167"/>
                  </a:lnTo>
                  <a:lnTo>
                    <a:pt x="1487" y="162"/>
                  </a:lnTo>
                  <a:lnTo>
                    <a:pt x="1496" y="156"/>
                  </a:lnTo>
                  <a:lnTo>
                    <a:pt x="1504" y="150"/>
                  </a:lnTo>
                  <a:lnTo>
                    <a:pt x="1513" y="143"/>
                  </a:lnTo>
                  <a:lnTo>
                    <a:pt x="1521" y="135"/>
                  </a:lnTo>
                  <a:lnTo>
                    <a:pt x="1528" y="129"/>
                  </a:lnTo>
                  <a:lnTo>
                    <a:pt x="1534" y="122"/>
                  </a:lnTo>
                  <a:lnTo>
                    <a:pt x="1542" y="116"/>
                  </a:lnTo>
                  <a:lnTo>
                    <a:pt x="1547" y="108"/>
                  </a:lnTo>
                  <a:lnTo>
                    <a:pt x="1555" y="101"/>
                  </a:lnTo>
                  <a:lnTo>
                    <a:pt x="1559" y="93"/>
                  </a:lnTo>
                  <a:lnTo>
                    <a:pt x="1566" y="88"/>
                  </a:lnTo>
                  <a:lnTo>
                    <a:pt x="1572" y="80"/>
                  </a:lnTo>
                  <a:lnTo>
                    <a:pt x="1576" y="70"/>
                  </a:lnTo>
                  <a:lnTo>
                    <a:pt x="1582" y="65"/>
                  </a:lnTo>
                  <a:lnTo>
                    <a:pt x="1587" y="57"/>
                  </a:lnTo>
                  <a:lnTo>
                    <a:pt x="1610" y="40"/>
                  </a:lnTo>
                  <a:lnTo>
                    <a:pt x="1456" y="1504"/>
                  </a:lnTo>
                  <a:lnTo>
                    <a:pt x="118" y="1475"/>
                  </a:lnTo>
                  <a:lnTo>
                    <a:pt x="0" y="0"/>
                  </a:lnTo>
                  <a:lnTo>
                    <a:pt x="17" y="13"/>
                  </a:lnTo>
                  <a:lnTo>
                    <a:pt x="17" y="13"/>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9525">
              <a:noFill/>
              <a:round/>
              <a:headEnd/>
              <a:tailEnd/>
            </a:ln>
          </p:spPr>
          <p:txBody>
            <a:bodyPr>
              <a:prstTxWarp prst="textNoShape">
                <a:avLst/>
              </a:prstTxWarp>
            </a:bodyPr>
            <a:lstStyle/>
            <a:p>
              <a:endParaRPr lang="en-US"/>
            </a:p>
          </p:txBody>
        </p:sp>
        <p:pic>
          <p:nvPicPr>
            <p:cNvPr id="49" name="Picture 134" descr="recycle"/>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1024" y="3656"/>
              <a:ext cx="364" cy="364"/>
            </a:xfrm>
            <a:prstGeom prst="rect">
              <a:avLst/>
            </a:prstGeom>
            <a:noFill/>
          </p:spPr>
        </p:pic>
        <p:sp>
          <p:nvSpPr>
            <p:cNvPr id="50" name="Line 135"/>
            <p:cNvSpPr>
              <a:spLocks noChangeShapeType="1"/>
            </p:cNvSpPr>
            <p:nvPr/>
          </p:nvSpPr>
          <p:spPr bwMode="auto">
            <a:xfrm>
              <a:off x="884" y="3476"/>
              <a:ext cx="46" cy="590"/>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51" name="Group 136"/>
            <p:cNvGrpSpPr>
              <a:grpSpLocks/>
            </p:cNvGrpSpPr>
            <p:nvPr/>
          </p:nvGrpSpPr>
          <p:grpSpPr bwMode="auto">
            <a:xfrm>
              <a:off x="847" y="3272"/>
              <a:ext cx="710" cy="344"/>
              <a:chOff x="889" y="3249"/>
              <a:chExt cx="643" cy="303"/>
            </a:xfrm>
          </p:grpSpPr>
          <p:sp>
            <p:nvSpPr>
              <p:cNvPr id="52" name="Freeform 137"/>
              <p:cNvSpPr>
                <a:spLocks/>
              </p:cNvSpPr>
              <p:nvPr/>
            </p:nvSpPr>
            <p:spPr bwMode="auto">
              <a:xfrm>
                <a:off x="889" y="3249"/>
                <a:ext cx="643" cy="303"/>
              </a:xfrm>
              <a:custGeom>
                <a:avLst/>
                <a:gdLst/>
                <a:ahLst/>
                <a:cxnLst>
                  <a:cxn ang="0">
                    <a:pos x="882" y="753"/>
                  </a:cxn>
                  <a:cxn ang="0">
                    <a:pos x="983" y="745"/>
                  </a:cxn>
                  <a:cxn ang="0">
                    <a:pos x="1076" y="730"/>
                  </a:cxn>
                  <a:cxn ang="0">
                    <a:pos x="1166" y="713"/>
                  </a:cxn>
                  <a:cxn ang="0">
                    <a:pos x="1249" y="690"/>
                  </a:cxn>
                  <a:cxn ang="0">
                    <a:pos x="1325" y="662"/>
                  </a:cxn>
                  <a:cxn ang="0">
                    <a:pos x="1394" y="631"/>
                  </a:cxn>
                  <a:cxn ang="0">
                    <a:pos x="1455" y="595"/>
                  </a:cxn>
                  <a:cxn ang="0">
                    <a:pos x="1506" y="555"/>
                  </a:cxn>
                  <a:cxn ang="0">
                    <a:pos x="1546" y="515"/>
                  </a:cxn>
                  <a:cxn ang="0">
                    <a:pos x="1576" y="470"/>
                  </a:cxn>
                  <a:cxn ang="0">
                    <a:pos x="1595" y="426"/>
                  </a:cxn>
                  <a:cxn ang="0">
                    <a:pos x="1601" y="378"/>
                  </a:cxn>
                  <a:cxn ang="0">
                    <a:pos x="1595" y="329"/>
                  </a:cxn>
                  <a:cxn ang="0">
                    <a:pos x="1576" y="283"/>
                  </a:cxn>
                  <a:cxn ang="0">
                    <a:pos x="1546" y="240"/>
                  </a:cxn>
                  <a:cxn ang="0">
                    <a:pos x="1506" y="198"/>
                  </a:cxn>
                  <a:cxn ang="0">
                    <a:pos x="1455" y="158"/>
                  </a:cxn>
                  <a:cxn ang="0">
                    <a:pos x="1394" y="124"/>
                  </a:cxn>
                  <a:cxn ang="0">
                    <a:pos x="1325" y="91"/>
                  </a:cxn>
                  <a:cxn ang="0">
                    <a:pos x="1249" y="65"/>
                  </a:cxn>
                  <a:cxn ang="0">
                    <a:pos x="1166" y="40"/>
                  </a:cxn>
                  <a:cxn ang="0">
                    <a:pos x="1076" y="23"/>
                  </a:cxn>
                  <a:cxn ang="0">
                    <a:pos x="983" y="10"/>
                  </a:cxn>
                  <a:cxn ang="0">
                    <a:pos x="882" y="2"/>
                  </a:cxn>
                  <a:cxn ang="0">
                    <a:pos x="782" y="0"/>
                  </a:cxn>
                  <a:cxn ang="0">
                    <a:pos x="679" y="4"/>
                  </a:cxn>
                  <a:cxn ang="0">
                    <a:pos x="582" y="15"/>
                  </a:cxn>
                  <a:cxn ang="0">
                    <a:pos x="489" y="30"/>
                  </a:cxn>
                  <a:cxn ang="0">
                    <a:pos x="402" y="49"/>
                  </a:cxn>
                  <a:cxn ang="0">
                    <a:pos x="322" y="74"/>
                  </a:cxn>
                  <a:cxn ang="0">
                    <a:pos x="248" y="105"/>
                  </a:cxn>
                  <a:cxn ang="0">
                    <a:pos x="183" y="137"/>
                  </a:cxn>
                  <a:cxn ang="0">
                    <a:pos x="126" y="175"/>
                  </a:cxn>
                  <a:cxn ang="0">
                    <a:pos x="78" y="213"/>
                  </a:cxn>
                  <a:cxn ang="0">
                    <a:pos x="42" y="255"/>
                  </a:cxn>
                  <a:cxn ang="0">
                    <a:pos x="16" y="302"/>
                  </a:cxn>
                  <a:cxn ang="0">
                    <a:pos x="2" y="348"/>
                  </a:cxn>
                  <a:cxn ang="0">
                    <a:pos x="2" y="397"/>
                  </a:cxn>
                  <a:cxn ang="0">
                    <a:pos x="12" y="443"/>
                  </a:cxn>
                  <a:cxn ang="0">
                    <a:pos x="35" y="489"/>
                  </a:cxn>
                  <a:cxn ang="0">
                    <a:pos x="71" y="530"/>
                  </a:cxn>
                  <a:cxn ang="0">
                    <a:pos x="116" y="572"/>
                  </a:cxn>
                  <a:cxn ang="0">
                    <a:pos x="170" y="610"/>
                  </a:cxn>
                  <a:cxn ang="0">
                    <a:pos x="234" y="644"/>
                  </a:cxn>
                  <a:cxn ang="0">
                    <a:pos x="306" y="673"/>
                  </a:cxn>
                  <a:cxn ang="0">
                    <a:pos x="384" y="700"/>
                  </a:cxn>
                  <a:cxn ang="0">
                    <a:pos x="472" y="720"/>
                  </a:cxn>
                  <a:cxn ang="0">
                    <a:pos x="563" y="736"/>
                  </a:cxn>
                  <a:cxn ang="0">
                    <a:pos x="660" y="749"/>
                  </a:cxn>
                  <a:cxn ang="0">
                    <a:pos x="759" y="755"/>
                  </a:cxn>
                </a:cxnLst>
                <a:rect l="0" t="0" r="r" b="b"/>
                <a:pathLst>
                  <a:path w="1601" h="755">
                    <a:moveTo>
                      <a:pt x="803" y="755"/>
                    </a:moveTo>
                    <a:lnTo>
                      <a:pt x="822" y="755"/>
                    </a:lnTo>
                    <a:lnTo>
                      <a:pt x="843" y="755"/>
                    </a:lnTo>
                    <a:lnTo>
                      <a:pt x="862" y="753"/>
                    </a:lnTo>
                    <a:lnTo>
                      <a:pt x="882" y="753"/>
                    </a:lnTo>
                    <a:lnTo>
                      <a:pt x="903" y="751"/>
                    </a:lnTo>
                    <a:lnTo>
                      <a:pt x="922" y="751"/>
                    </a:lnTo>
                    <a:lnTo>
                      <a:pt x="941" y="749"/>
                    </a:lnTo>
                    <a:lnTo>
                      <a:pt x="962" y="747"/>
                    </a:lnTo>
                    <a:lnTo>
                      <a:pt x="983" y="745"/>
                    </a:lnTo>
                    <a:lnTo>
                      <a:pt x="1000" y="741"/>
                    </a:lnTo>
                    <a:lnTo>
                      <a:pt x="1019" y="738"/>
                    </a:lnTo>
                    <a:lnTo>
                      <a:pt x="1040" y="736"/>
                    </a:lnTo>
                    <a:lnTo>
                      <a:pt x="1057" y="734"/>
                    </a:lnTo>
                    <a:lnTo>
                      <a:pt x="1076" y="730"/>
                    </a:lnTo>
                    <a:lnTo>
                      <a:pt x="1095" y="728"/>
                    </a:lnTo>
                    <a:lnTo>
                      <a:pt x="1112" y="724"/>
                    </a:lnTo>
                    <a:lnTo>
                      <a:pt x="1130" y="720"/>
                    </a:lnTo>
                    <a:lnTo>
                      <a:pt x="1149" y="717"/>
                    </a:lnTo>
                    <a:lnTo>
                      <a:pt x="1166" y="713"/>
                    </a:lnTo>
                    <a:lnTo>
                      <a:pt x="1183" y="707"/>
                    </a:lnTo>
                    <a:lnTo>
                      <a:pt x="1200" y="703"/>
                    </a:lnTo>
                    <a:lnTo>
                      <a:pt x="1215" y="700"/>
                    </a:lnTo>
                    <a:lnTo>
                      <a:pt x="1232" y="696"/>
                    </a:lnTo>
                    <a:lnTo>
                      <a:pt x="1249" y="690"/>
                    </a:lnTo>
                    <a:lnTo>
                      <a:pt x="1263" y="684"/>
                    </a:lnTo>
                    <a:lnTo>
                      <a:pt x="1280" y="679"/>
                    </a:lnTo>
                    <a:lnTo>
                      <a:pt x="1295" y="673"/>
                    </a:lnTo>
                    <a:lnTo>
                      <a:pt x="1310" y="667"/>
                    </a:lnTo>
                    <a:lnTo>
                      <a:pt x="1325" y="662"/>
                    </a:lnTo>
                    <a:lnTo>
                      <a:pt x="1339" y="656"/>
                    </a:lnTo>
                    <a:lnTo>
                      <a:pt x="1354" y="650"/>
                    </a:lnTo>
                    <a:lnTo>
                      <a:pt x="1367" y="644"/>
                    </a:lnTo>
                    <a:lnTo>
                      <a:pt x="1380" y="637"/>
                    </a:lnTo>
                    <a:lnTo>
                      <a:pt x="1394" y="631"/>
                    </a:lnTo>
                    <a:lnTo>
                      <a:pt x="1405" y="623"/>
                    </a:lnTo>
                    <a:lnTo>
                      <a:pt x="1419" y="616"/>
                    </a:lnTo>
                    <a:lnTo>
                      <a:pt x="1430" y="610"/>
                    </a:lnTo>
                    <a:lnTo>
                      <a:pt x="1441" y="603"/>
                    </a:lnTo>
                    <a:lnTo>
                      <a:pt x="1455" y="595"/>
                    </a:lnTo>
                    <a:lnTo>
                      <a:pt x="1466" y="587"/>
                    </a:lnTo>
                    <a:lnTo>
                      <a:pt x="1476" y="580"/>
                    </a:lnTo>
                    <a:lnTo>
                      <a:pt x="1485" y="572"/>
                    </a:lnTo>
                    <a:lnTo>
                      <a:pt x="1495" y="563"/>
                    </a:lnTo>
                    <a:lnTo>
                      <a:pt x="1506" y="555"/>
                    </a:lnTo>
                    <a:lnTo>
                      <a:pt x="1514" y="547"/>
                    </a:lnTo>
                    <a:lnTo>
                      <a:pt x="1523" y="540"/>
                    </a:lnTo>
                    <a:lnTo>
                      <a:pt x="1531" y="530"/>
                    </a:lnTo>
                    <a:lnTo>
                      <a:pt x="1538" y="523"/>
                    </a:lnTo>
                    <a:lnTo>
                      <a:pt x="1546" y="515"/>
                    </a:lnTo>
                    <a:lnTo>
                      <a:pt x="1553" y="506"/>
                    </a:lnTo>
                    <a:lnTo>
                      <a:pt x="1559" y="498"/>
                    </a:lnTo>
                    <a:lnTo>
                      <a:pt x="1565" y="489"/>
                    </a:lnTo>
                    <a:lnTo>
                      <a:pt x="1571" y="479"/>
                    </a:lnTo>
                    <a:lnTo>
                      <a:pt x="1576" y="470"/>
                    </a:lnTo>
                    <a:lnTo>
                      <a:pt x="1580" y="462"/>
                    </a:lnTo>
                    <a:lnTo>
                      <a:pt x="1586" y="452"/>
                    </a:lnTo>
                    <a:lnTo>
                      <a:pt x="1588" y="443"/>
                    </a:lnTo>
                    <a:lnTo>
                      <a:pt x="1593" y="435"/>
                    </a:lnTo>
                    <a:lnTo>
                      <a:pt x="1595" y="426"/>
                    </a:lnTo>
                    <a:lnTo>
                      <a:pt x="1597" y="414"/>
                    </a:lnTo>
                    <a:lnTo>
                      <a:pt x="1599" y="405"/>
                    </a:lnTo>
                    <a:lnTo>
                      <a:pt x="1601" y="397"/>
                    </a:lnTo>
                    <a:lnTo>
                      <a:pt x="1601" y="388"/>
                    </a:lnTo>
                    <a:lnTo>
                      <a:pt x="1601" y="378"/>
                    </a:lnTo>
                    <a:lnTo>
                      <a:pt x="1601" y="367"/>
                    </a:lnTo>
                    <a:lnTo>
                      <a:pt x="1601" y="357"/>
                    </a:lnTo>
                    <a:lnTo>
                      <a:pt x="1599" y="348"/>
                    </a:lnTo>
                    <a:lnTo>
                      <a:pt x="1597" y="338"/>
                    </a:lnTo>
                    <a:lnTo>
                      <a:pt x="1595" y="329"/>
                    </a:lnTo>
                    <a:lnTo>
                      <a:pt x="1593" y="319"/>
                    </a:lnTo>
                    <a:lnTo>
                      <a:pt x="1588" y="310"/>
                    </a:lnTo>
                    <a:lnTo>
                      <a:pt x="1586" y="302"/>
                    </a:lnTo>
                    <a:lnTo>
                      <a:pt x="1580" y="293"/>
                    </a:lnTo>
                    <a:lnTo>
                      <a:pt x="1576" y="283"/>
                    </a:lnTo>
                    <a:lnTo>
                      <a:pt x="1571" y="272"/>
                    </a:lnTo>
                    <a:lnTo>
                      <a:pt x="1565" y="264"/>
                    </a:lnTo>
                    <a:lnTo>
                      <a:pt x="1559" y="255"/>
                    </a:lnTo>
                    <a:lnTo>
                      <a:pt x="1553" y="247"/>
                    </a:lnTo>
                    <a:lnTo>
                      <a:pt x="1546" y="240"/>
                    </a:lnTo>
                    <a:lnTo>
                      <a:pt x="1538" y="232"/>
                    </a:lnTo>
                    <a:lnTo>
                      <a:pt x="1531" y="222"/>
                    </a:lnTo>
                    <a:lnTo>
                      <a:pt x="1523" y="213"/>
                    </a:lnTo>
                    <a:lnTo>
                      <a:pt x="1514" y="205"/>
                    </a:lnTo>
                    <a:lnTo>
                      <a:pt x="1506" y="198"/>
                    </a:lnTo>
                    <a:lnTo>
                      <a:pt x="1495" y="190"/>
                    </a:lnTo>
                    <a:lnTo>
                      <a:pt x="1485" y="182"/>
                    </a:lnTo>
                    <a:lnTo>
                      <a:pt x="1476" y="175"/>
                    </a:lnTo>
                    <a:lnTo>
                      <a:pt x="1466" y="167"/>
                    </a:lnTo>
                    <a:lnTo>
                      <a:pt x="1455" y="158"/>
                    </a:lnTo>
                    <a:lnTo>
                      <a:pt x="1441" y="152"/>
                    </a:lnTo>
                    <a:lnTo>
                      <a:pt x="1430" y="144"/>
                    </a:lnTo>
                    <a:lnTo>
                      <a:pt x="1419" y="137"/>
                    </a:lnTo>
                    <a:lnTo>
                      <a:pt x="1405" y="131"/>
                    </a:lnTo>
                    <a:lnTo>
                      <a:pt x="1394" y="124"/>
                    </a:lnTo>
                    <a:lnTo>
                      <a:pt x="1380" y="118"/>
                    </a:lnTo>
                    <a:lnTo>
                      <a:pt x="1367" y="110"/>
                    </a:lnTo>
                    <a:lnTo>
                      <a:pt x="1354" y="105"/>
                    </a:lnTo>
                    <a:lnTo>
                      <a:pt x="1339" y="97"/>
                    </a:lnTo>
                    <a:lnTo>
                      <a:pt x="1325" y="91"/>
                    </a:lnTo>
                    <a:lnTo>
                      <a:pt x="1310" y="87"/>
                    </a:lnTo>
                    <a:lnTo>
                      <a:pt x="1295" y="80"/>
                    </a:lnTo>
                    <a:lnTo>
                      <a:pt x="1280" y="74"/>
                    </a:lnTo>
                    <a:lnTo>
                      <a:pt x="1263" y="70"/>
                    </a:lnTo>
                    <a:lnTo>
                      <a:pt x="1249" y="65"/>
                    </a:lnTo>
                    <a:lnTo>
                      <a:pt x="1232" y="59"/>
                    </a:lnTo>
                    <a:lnTo>
                      <a:pt x="1215" y="55"/>
                    </a:lnTo>
                    <a:lnTo>
                      <a:pt x="1200" y="49"/>
                    </a:lnTo>
                    <a:lnTo>
                      <a:pt x="1183" y="46"/>
                    </a:lnTo>
                    <a:lnTo>
                      <a:pt x="1166" y="40"/>
                    </a:lnTo>
                    <a:lnTo>
                      <a:pt x="1149" y="36"/>
                    </a:lnTo>
                    <a:lnTo>
                      <a:pt x="1130" y="32"/>
                    </a:lnTo>
                    <a:lnTo>
                      <a:pt x="1112" y="30"/>
                    </a:lnTo>
                    <a:lnTo>
                      <a:pt x="1095" y="27"/>
                    </a:lnTo>
                    <a:lnTo>
                      <a:pt x="1076" y="23"/>
                    </a:lnTo>
                    <a:lnTo>
                      <a:pt x="1057" y="19"/>
                    </a:lnTo>
                    <a:lnTo>
                      <a:pt x="1040" y="17"/>
                    </a:lnTo>
                    <a:lnTo>
                      <a:pt x="1019" y="15"/>
                    </a:lnTo>
                    <a:lnTo>
                      <a:pt x="1000" y="11"/>
                    </a:lnTo>
                    <a:lnTo>
                      <a:pt x="983" y="10"/>
                    </a:lnTo>
                    <a:lnTo>
                      <a:pt x="962" y="8"/>
                    </a:lnTo>
                    <a:lnTo>
                      <a:pt x="941" y="4"/>
                    </a:lnTo>
                    <a:lnTo>
                      <a:pt x="922" y="4"/>
                    </a:lnTo>
                    <a:lnTo>
                      <a:pt x="903" y="2"/>
                    </a:lnTo>
                    <a:lnTo>
                      <a:pt x="882" y="2"/>
                    </a:lnTo>
                    <a:lnTo>
                      <a:pt x="862" y="0"/>
                    </a:lnTo>
                    <a:lnTo>
                      <a:pt x="843" y="0"/>
                    </a:lnTo>
                    <a:lnTo>
                      <a:pt x="822" y="0"/>
                    </a:lnTo>
                    <a:lnTo>
                      <a:pt x="803" y="0"/>
                    </a:lnTo>
                    <a:lnTo>
                      <a:pt x="782" y="0"/>
                    </a:lnTo>
                    <a:lnTo>
                      <a:pt x="759" y="0"/>
                    </a:lnTo>
                    <a:lnTo>
                      <a:pt x="740" y="0"/>
                    </a:lnTo>
                    <a:lnTo>
                      <a:pt x="719" y="2"/>
                    </a:lnTo>
                    <a:lnTo>
                      <a:pt x="700" y="2"/>
                    </a:lnTo>
                    <a:lnTo>
                      <a:pt x="679" y="4"/>
                    </a:lnTo>
                    <a:lnTo>
                      <a:pt x="660" y="4"/>
                    </a:lnTo>
                    <a:lnTo>
                      <a:pt x="639" y="8"/>
                    </a:lnTo>
                    <a:lnTo>
                      <a:pt x="620" y="10"/>
                    </a:lnTo>
                    <a:lnTo>
                      <a:pt x="599" y="11"/>
                    </a:lnTo>
                    <a:lnTo>
                      <a:pt x="582" y="15"/>
                    </a:lnTo>
                    <a:lnTo>
                      <a:pt x="563" y="17"/>
                    </a:lnTo>
                    <a:lnTo>
                      <a:pt x="544" y="19"/>
                    </a:lnTo>
                    <a:lnTo>
                      <a:pt x="525" y="23"/>
                    </a:lnTo>
                    <a:lnTo>
                      <a:pt x="508" y="27"/>
                    </a:lnTo>
                    <a:lnTo>
                      <a:pt x="489" y="30"/>
                    </a:lnTo>
                    <a:lnTo>
                      <a:pt x="472" y="32"/>
                    </a:lnTo>
                    <a:lnTo>
                      <a:pt x="453" y="36"/>
                    </a:lnTo>
                    <a:lnTo>
                      <a:pt x="436" y="40"/>
                    </a:lnTo>
                    <a:lnTo>
                      <a:pt x="419" y="46"/>
                    </a:lnTo>
                    <a:lnTo>
                      <a:pt x="402" y="49"/>
                    </a:lnTo>
                    <a:lnTo>
                      <a:pt x="384" y="55"/>
                    </a:lnTo>
                    <a:lnTo>
                      <a:pt x="369" y="59"/>
                    </a:lnTo>
                    <a:lnTo>
                      <a:pt x="352" y="65"/>
                    </a:lnTo>
                    <a:lnTo>
                      <a:pt x="337" y="70"/>
                    </a:lnTo>
                    <a:lnTo>
                      <a:pt x="322" y="74"/>
                    </a:lnTo>
                    <a:lnTo>
                      <a:pt x="306" y="80"/>
                    </a:lnTo>
                    <a:lnTo>
                      <a:pt x="291" y="87"/>
                    </a:lnTo>
                    <a:lnTo>
                      <a:pt x="276" y="91"/>
                    </a:lnTo>
                    <a:lnTo>
                      <a:pt x="263" y="97"/>
                    </a:lnTo>
                    <a:lnTo>
                      <a:pt x="248" y="105"/>
                    </a:lnTo>
                    <a:lnTo>
                      <a:pt x="234" y="110"/>
                    </a:lnTo>
                    <a:lnTo>
                      <a:pt x="221" y="118"/>
                    </a:lnTo>
                    <a:lnTo>
                      <a:pt x="210" y="124"/>
                    </a:lnTo>
                    <a:lnTo>
                      <a:pt x="194" y="131"/>
                    </a:lnTo>
                    <a:lnTo>
                      <a:pt x="183" y="137"/>
                    </a:lnTo>
                    <a:lnTo>
                      <a:pt x="170" y="144"/>
                    </a:lnTo>
                    <a:lnTo>
                      <a:pt x="158" y="152"/>
                    </a:lnTo>
                    <a:lnTo>
                      <a:pt x="149" y="158"/>
                    </a:lnTo>
                    <a:lnTo>
                      <a:pt x="137" y="167"/>
                    </a:lnTo>
                    <a:lnTo>
                      <a:pt x="126" y="175"/>
                    </a:lnTo>
                    <a:lnTo>
                      <a:pt x="116" y="182"/>
                    </a:lnTo>
                    <a:lnTo>
                      <a:pt x="105" y="190"/>
                    </a:lnTo>
                    <a:lnTo>
                      <a:pt x="97" y="198"/>
                    </a:lnTo>
                    <a:lnTo>
                      <a:pt x="86" y="205"/>
                    </a:lnTo>
                    <a:lnTo>
                      <a:pt x="78" y="213"/>
                    </a:lnTo>
                    <a:lnTo>
                      <a:pt x="71" y="222"/>
                    </a:lnTo>
                    <a:lnTo>
                      <a:pt x="63" y="232"/>
                    </a:lnTo>
                    <a:lnTo>
                      <a:pt x="56" y="240"/>
                    </a:lnTo>
                    <a:lnTo>
                      <a:pt x="50" y="247"/>
                    </a:lnTo>
                    <a:lnTo>
                      <a:pt x="42" y="255"/>
                    </a:lnTo>
                    <a:lnTo>
                      <a:pt x="35" y="264"/>
                    </a:lnTo>
                    <a:lnTo>
                      <a:pt x="29" y="272"/>
                    </a:lnTo>
                    <a:lnTo>
                      <a:pt x="23" y="283"/>
                    </a:lnTo>
                    <a:lnTo>
                      <a:pt x="19" y="293"/>
                    </a:lnTo>
                    <a:lnTo>
                      <a:pt x="16" y="302"/>
                    </a:lnTo>
                    <a:lnTo>
                      <a:pt x="12" y="310"/>
                    </a:lnTo>
                    <a:lnTo>
                      <a:pt x="10" y="319"/>
                    </a:lnTo>
                    <a:lnTo>
                      <a:pt x="6" y="329"/>
                    </a:lnTo>
                    <a:lnTo>
                      <a:pt x="4" y="338"/>
                    </a:lnTo>
                    <a:lnTo>
                      <a:pt x="2" y="348"/>
                    </a:lnTo>
                    <a:lnTo>
                      <a:pt x="2" y="357"/>
                    </a:lnTo>
                    <a:lnTo>
                      <a:pt x="0" y="367"/>
                    </a:lnTo>
                    <a:lnTo>
                      <a:pt x="0" y="378"/>
                    </a:lnTo>
                    <a:lnTo>
                      <a:pt x="0" y="388"/>
                    </a:lnTo>
                    <a:lnTo>
                      <a:pt x="2" y="397"/>
                    </a:lnTo>
                    <a:lnTo>
                      <a:pt x="2" y="405"/>
                    </a:lnTo>
                    <a:lnTo>
                      <a:pt x="4" y="414"/>
                    </a:lnTo>
                    <a:lnTo>
                      <a:pt x="6" y="426"/>
                    </a:lnTo>
                    <a:lnTo>
                      <a:pt x="10" y="435"/>
                    </a:lnTo>
                    <a:lnTo>
                      <a:pt x="12" y="443"/>
                    </a:lnTo>
                    <a:lnTo>
                      <a:pt x="16" y="452"/>
                    </a:lnTo>
                    <a:lnTo>
                      <a:pt x="19" y="462"/>
                    </a:lnTo>
                    <a:lnTo>
                      <a:pt x="23" y="470"/>
                    </a:lnTo>
                    <a:lnTo>
                      <a:pt x="29" y="479"/>
                    </a:lnTo>
                    <a:lnTo>
                      <a:pt x="35" y="489"/>
                    </a:lnTo>
                    <a:lnTo>
                      <a:pt x="42" y="498"/>
                    </a:lnTo>
                    <a:lnTo>
                      <a:pt x="50" y="506"/>
                    </a:lnTo>
                    <a:lnTo>
                      <a:pt x="56" y="515"/>
                    </a:lnTo>
                    <a:lnTo>
                      <a:pt x="63" y="523"/>
                    </a:lnTo>
                    <a:lnTo>
                      <a:pt x="71" y="530"/>
                    </a:lnTo>
                    <a:lnTo>
                      <a:pt x="78" y="540"/>
                    </a:lnTo>
                    <a:lnTo>
                      <a:pt x="86" y="547"/>
                    </a:lnTo>
                    <a:lnTo>
                      <a:pt x="97" y="555"/>
                    </a:lnTo>
                    <a:lnTo>
                      <a:pt x="105" y="563"/>
                    </a:lnTo>
                    <a:lnTo>
                      <a:pt x="116" y="572"/>
                    </a:lnTo>
                    <a:lnTo>
                      <a:pt x="126" y="580"/>
                    </a:lnTo>
                    <a:lnTo>
                      <a:pt x="137" y="587"/>
                    </a:lnTo>
                    <a:lnTo>
                      <a:pt x="149" y="595"/>
                    </a:lnTo>
                    <a:lnTo>
                      <a:pt x="158" y="603"/>
                    </a:lnTo>
                    <a:lnTo>
                      <a:pt x="170" y="610"/>
                    </a:lnTo>
                    <a:lnTo>
                      <a:pt x="183" y="616"/>
                    </a:lnTo>
                    <a:lnTo>
                      <a:pt x="194" y="623"/>
                    </a:lnTo>
                    <a:lnTo>
                      <a:pt x="210" y="631"/>
                    </a:lnTo>
                    <a:lnTo>
                      <a:pt x="221" y="637"/>
                    </a:lnTo>
                    <a:lnTo>
                      <a:pt x="234" y="644"/>
                    </a:lnTo>
                    <a:lnTo>
                      <a:pt x="248" y="650"/>
                    </a:lnTo>
                    <a:lnTo>
                      <a:pt x="263" y="656"/>
                    </a:lnTo>
                    <a:lnTo>
                      <a:pt x="276" y="662"/>
                    </a:lnTo>
                    <a:lnTo>
                      <a:pt x="291" y="667"/>
                    </a:lnTo>
                    <a:lnTo>
                      <a:pt x="306" y="673"/>
                    </a:lnTo>
                    <a:lnTo>
                      <a:pt x="322" y="679"/>
                    </a:lnTo>
                    <a:lnTo>
                      <a:pt x="337" y="684"/>
                    </a:lnTo>
                    <a:lnTo>
                      <a:pt x="352" y="690"/>
                    </a:lnTo>
                    <a:lnTo>
                      <a:pt x="369" y="696"/>
                    </a:lnTo>
                    <a:lnTo>
                      <a:pt x="384" y="700"/>
                    </a:lnTo>
                    <a:lnTo>
                      <a:pt x="402" y="703"/>
                    </a:lnTo>
                    <a:lnTo>
                      <a:pt x="419" y="707"/>
                    </a:lnTo>
                    <a:lnTo>
                      <a:pt x="436" y="713"/>
                    </a:lnTo>
                    <a:lnTo>
                      <a:pt x="453" y="717"/>
                    </a:lnTo>
                    <a:lnTo>
                      <a:pt x="472" y="720"/>
                    </a:lnTo>
                    <a:lnTo>
                      <a:pt x="489" y="724"/>
                    </a:lnTo>
                    <a:lnTo>
                      <a:pt x="508" y="728"/>
                    </a:lnTo>
                    <a:lnTo>
                      <a:pt x="525" y="730"/>
                    </a:lnTo>
                    <a:lnTo>
                      <a:pt x="544" y="734"/>
                    </a:lnTo>
                    <a:lnTo>
                      <a:pt x="563" y="736"/>
                    </a:lnTo>
                    <a:lnTo>
                      <a:pt x="582" y="738"/>
                    </a:lnTo>
                    <a:lnTo>
                      <a:pt x="599" y="741"/>
                    </a:lnTo>
                    <a:lnTo>
                      <a:pt x="620" y="745"/>
                    </a:lnTo>
                    <a:lnTo>
                      <a:pt x="639" y="747"/>
                    </a:lnTo>
                    <a:lnTo>
                      <a:pt x="660" y="749"/>
                    </a:lnTo>
                    <a:lnTo>
                      <a:pt x="679" y="751"/>
                    </a:lnTo>
                    <a:lnTo>
                      <a:pt x="700" y="751"/>
                    </a:lnTo>
                    <a:lnTo>
                      <a:pt x="719" y="753"/>
                    </a:lnTo>
                    <a:lnTo>
                      <a:pt x="740" y="753"/>
                    </a:lnTo>
                    <a:lnTo>
                      <a:pt x="759" y="755"/>
                    </a:lnTo>
                    <a:lnTo>
                      <a:pt x="782" y="755"/>
                    </a:lnTo>
                    <a:lnTo>
                      <a:pt x="803" y="755"/>
                    </a:lnTo>
                    <a:lnTo>
                      <a:pt x="803" y="755"/>
                    </a:lnTo>
                    <a:close/>
                  </a:path>
                </a:pathLst>
              </a:custGeom>
              <a:gradFill rotWithShape="1">
                <a:gsLst>
                  <a:gs pos="0">
                    <a:srgbClr val="808080">
                      <a:gamma/>
                      <a:shade val="46275"/>
                      <a:invGamma/>
                    </a:srgbClr>
                  </a:gs>
                  <a:gs pos="50000">
                    <a:srgbClr val="808080"/>
                  </a:gs>
                  <a:gs pos="100000">
                    <a:srgbClr val="808080">
                      <a:gamma/>
                      <a:shade val="46275"/>
                      <a:invGamma/>
                    </a:srgbClr>
                  </a:gs>
                </a:gsLst>
                <a:lin ang="0" scaled="1"/>
              </a:gradFill>
              <a:ln w="12700" cap="flat" cmpd="sng">
                <a:solidFill>
                  <a:srgbClr val="1C1C1C"/>
                </a:solidFill>
                <a:prstDash val="solid"/>
                <a:round/>
                <a:headEnd type="none" w="med" len="med"/>
                <a:tailEnd type="none" w="med" len="med"/>
              </a:ln>
              <a:effectLst/>
            </p:spPr>
            <p:txBody>
              <a:bodyPr>
                <a:prstTxWarp prst="textNoShape">
                  <a:avLst/>
                </a:prstTxWarp>
              </a:bodyPr>
              <a:lstStyle/>
              <a:p>
                <a:endParaRPr lang="en-US"/>
              </a:p>
            </p:txBody>
          </p:sp>
          <p:sp>
            <p:nvSpPr>
              <p:cNvPr id="53" name="Freeform 138"/>
              <p:cNvSpPr>
                <a:spLocks/>
              </p:cNvSpPr>
              <p:nvPr/>
            </p:nvSpPr>
            <p:spPr bwMode="auto">
              <a:xfrm>
                <a:off x="978" y="3300"/>
                <a:ext cx="490" cy="126"/>
              </a:xfrm>
              <a:custGeom>
                <a:avLst/>
                <a:gdLst/>
                <a:ahLst/>
                <a:cxnLst>
                  <a:cxn ang="0">
                    <a:pos x="1203" y="287"/>
                  </a:cxn>
                  <a:cxn ang="0">
                    <a:pos x="1188" y="257"/>
                  </a:cxn>
                  <a:cxn ang="0">
                    <a:pos x="1163" y="225"/>
                  </a:cxn>
                  <a:cxn ang="0">
                    <a:pos x="1133" y="196"/>
                  </a:cxn>
                  <a:cxn ang="0">
                    <a:pos x="1095" y="170"/>
                  </a:cxn>
                  <a:cxn ang="0">
                    <a:pos x="1049" y="145"/>
                  </a:cxn>
                  <a:cxn ang="0">
                    <a:pos x="1000" y="124"/>
                  </a:cxn>
                  <a:cxn ang="0">
                    <a:pos x="943" y="105"/>
                  </a:cxn>
                  <a:cxn ang="0">
                    <a:pos x="882" y="88"/>
                  </a:cxn>
                  <a:cxn ang="0">
                    <a:pos x="817" y="75"/>
                  </a:cxn>
                  <a:cxn ang="0">
                    <a:pos x="747" y="65"/>
                  </a:cxn>
                  <a:cxn ang="0">
                    <a:pos x="677" y="59"/>
                  </a:cxn>
                  <a:cxn ang="0">
                    <a:pos x="602" y="59"/>
                  </a:cxn>
                  <a:cxn ang="0">
                    <a:pos x="530" y="59"/>
                  </a:cxn>
                  <a:cxn ang="0">
                    <a:pos x="464" y="65"/>
                  </a:cxn>
                  <a:cxn ang="0">
                    <a:pos x="399" y="73"/>
                  </a:cxn>
                  <a:cxn ang="0">
                    <a:pos x="338" y="84"/>
                  </a:cxn>
                  <a:cxn ang="0">
                    <a:pos x="281" y="99"/>
                  </a:cxn>
                  <a:cxn ang="0">
                    <a:pos x="226" y="115"/>
                  </a:cxn>
                  <a:cxn ang="0">
                    <a:pos x="177" y="134"/>
                  </a:cxn>
                  <a:cxn ang="0">
                    <a:pos x="135" y="154"/>
                  </a:cxn>
                  <a:cxn ang="0">
                    <a:pos x="93" y="177"/>
                  </a:cxn>
                  <a:cxn ang="0">
                    <a:pos x="61" y="204"/>
                  </a:cxn>
                  <a:cxn ang="0">
                    <a:pos x="34" y="229"/>
                  </a:cxn>
                  <a:cxn ang="0">
                    <a:pos x="13" y="257"/>
                  </a:cxn>
                  <a:cxn ang="0">
                    <a:pos x="2" y="278"/>
                  </a:cxn>
                  <a:cxn ang="0">
                    <a:pos x="2" y="253"/>
                  </a:cxn>
                  <a:cxn ang="0">
                    <a:pos x="9" y="219"/>
                  </a:cxn>
                  <a:cxn ang="0">
                    <a:pos x="26" y="187"/>
                  </a:cxn>
                  <a:cxn ang="0">
                    <a:pos x="53" y="156"/>
                  </a:cxn>
                  <a:cxn ang="0">
                    <a:pos x="89" y="128"/>
                  </a:cxn>
                  <a:cxn ang="0">
                    <a:pos x="129" y="101"/>
                  </a:cxn>
                  <a:cxn ang="0">
                    <a:pos x="179" y="76"/>
                  </a:cxn>
                  <a:cxn ang="0">
                    <a:pos x="232" y="56"/>
                  </a:cxn>
                  <a:cxn ang="0">
                    <a:pos x="294" y="37"/>
                  </a:cxn>
                  <a:cxn ang="0">
                    <a:pos x="359" y="21"/>
                  </a:cxn>
                  <a:cxn ang="0">
                    <a:pos x="428" y="10"/>
                  </a:cxn>
                  <a:cxn ang="0">
                    <a:pos x="502" y="2"/>
                  </a:cxn>
                  <a:cxn ang="0">
                    <a:pos x="578" y="0"/>
                  </a:cxn>
                  <a:cxn ang="0">
                    <a:pos x="658" y="0"/>
                  </a:cxn>
                  <a:cxn ang="0">
                    <a:pos x="732" y="4"/>
                  </a:cxn>
                  <a:cxn ang="0">
                    <a:pos x="804" y="12"/>
                  </a:cxn>
                  <a:cxn ang="0">
                    <a:pos x="872" y="25"/>
                  </a:cxn>
                  <a:cxn ang="0">
                    <a:pos x="937" y="40"/>
                  </a:cxn>
                  <a:cxn ang="0">
                    <a:pos x="996" y="59"/>
                  </a:cxn>
                  <a:cxn ang="0">
                    <a:pos x="1049" y="82"/>
                  </a:cxn>
                  <a:cxn ang="0">
                    <a:pos x="1097" y="107"/>
                  </a:cxn>
                  <a:cxn ang="0">
                    <a:pos x="1137" y="132"/>
                  </a:cxn>
                  <a:cxn ang="0">
                    <a:pos x="1171" y="162"/>
                  </a:cxn>
                  <a:cxn ang="0">
                    <a:pos x="1196" y="192"/>
                  </a:cxn>
                  <a:cxn ang="0">
                    <a:pos x="1211" y="227"/>
                  </a:cxn>
                  <a:cxn ang="0">
                    <a:pos x="1218" y="261"/>
                  </a:cxn>
                  <a:cxn ang="0">
                    <a:pos x="1216" y="286"/>
                  </a:cxn>
                  <a:cxn ang="0">
                    <a:pos x="1213" y="301"/>
                  </a:cxn>
                  <a:cxn ang="0">
                    <a:pos x="1209" y="314"/>
                  </a:cxn>
                </a:cxnLst>
                <a:rect l="0" t="0" r="r" b="b"/>
                <a:pathLst>
                  <a:path w="1218" h="314">
                    <a:moveTo>
                      <a:pt x="1209" y="314"/>
                    </a:moveTo>
                    <a:lnTo>
                      <a:pt x="1207" y="308"/>
                    </a:lnTo>
                    <a:lnTo>
                      <a:pt x="1205" y="301"/>
                    </a:lnTo>
                    <a:lnTo>
                      <a:pt x="1205" y="295"/>
                    </a:lnTo>
                    <a:lnTo>
                      <a:pt x="1203" y="287"/>
                    </a:lnTo>
                    <a:lnTo>
                      <a:pt x="1199" y="282"/>
                    </a:lnTo>
                    <a:lnTo>
                      <a:pt x="1197" y="274"/>
                    </a:lnTo>
                    <a:lnTo>
                      <a:pt x="1196" y="268"/>
                    </a:lnTo>
                    <a:lnTo>
                      <a:pt x="1192" y="263"/>
                    </a:lnTo>
                    <a:lnTo>
                      <a:pt x="1188" y="257"/>
                    </a:lnTo>
                    <a:lnTo>
                      <a:pt x="1182" y="249"/>
                    </a:lnTo>
                    <a:lnTo>
                      <a:pt x="1178" y="242"/>
                    </a:lnTo>
                    <a:lnTo>
                      <a:pt x="1175" y="238"/>
                    </a:lnTo>
                    <a:lnTo>
                      <a:pt x="1169" y="230"/>
                    </a:lnTo>
                    <a:lnTo>
                      <a:pt x="1163" y="225"/>
                    </a:lnTo>
                    <a:lnTo>
                      <a:pt x="1157" y="219"/>
                    </a:lnTo>
                    <a:lnTo>
                      <a:pt x="1152" y="215"/>
                    </a:lnTo>
                    <a:lnTo>
                      <a:pt x="1146" y="208"/>
                    </a:lnTo>
                    <a:lnTo>
                      <a:pt x="1140" y="202"/>
                    </a:lnTo>
                    <a:lnTo>
                      <a:pt x="1133" y="196"/>
                    </a:lnTo>
                    <a:lnTo>
                      <a:pt x="1127" y="191"/>
                    </a:lnTo>
                    <a:lnTo>
                      <a:pt x="1118" y="185"/>
                    </a:lnTo>
                    <a:lnTo>
                      <a:pt x="1110" y="179"/>
                    </a:lnTo>
                    <a:lnTo>
                      <a:pt x="1102" y="175"/>
                    </a:lnTo>
                    <a:lnTo>
                      <a:pt x="1095" y="170"/>
                    </a:lnTo>
                    <a:lnTo>
                      <a:pt x="1087" y="164"/>
                    </a:lnTo>
                    <a:lnTo>
                      <a:pt x="1078" y="160"/>
                    </a:lnTo>
                    <a:lnTo>
                      <a:pt x="1068" y="154"/>
                    </a:lnTo>
                    <a:lnTo>
                      <a:pt x="1059" y="151"/>
                    </a:lnTo>
                    <a:lnTo>
                      <a:pt x="1049" y="145"/>
                    </a:lnTo>
                    <a:lnTo>
                      <a:pt x="1040" y="141"/>
                    </a:lnTo>
                    <a:lnTo>
                      <a:pt x="1032" y="137"/>
                    </a:lnTo>
                    <a:lnTo>
                      <a:pt x="1023" y="132"/>
                    </a:lnTo>
                    <a:lnTo>
                      <a:pt x="1009" y="128"/>
                    </a:lnTo>
                    <a:lnTo>
                      <a:pt x="1000" y="124"/>
                    </a:lnTo>
                    <a:lnTo>
                      <a:pt x="988" y="120"/>
                    </a:lnTo>
                    <a:lnTo>
                      <a:pt x="977" y="116"/>
                    </a:lnTo>
                    <a:lnTo>
                      <a:pt x="967" y="113"/>
                    </a:lnTo>
                    <a:lnTo>
                      <a:pt x="954" y="109"/>
                    </a:lnTo>
                    <a:lnTo>
                      <a:pt x="943" y="105"/>
                    </a:lnTo>
                    <a:lnTo>
                      <a:pt x="931" y="101"/>
                    </a:lnTo>
                    <a:lnTo>
                      <a:pt x="920" y="97"/>
                    </a:lnTo>
                    <a:lnTo>
                      <a:pt x="907" y="94"/>
                    </a:lnTo>
                    <a:lnTo>
                      <a:pt x="895" y="90"/>
                    </a:lnTo>
                    <a:lnTo>
                      <a:pt x="882" y="88"/>
                    </a:lnTo>
                    <a:lnTo>
                      <a:pt x="869" y="84"/>
                    </a:lnTo>
                    <a:lnTo>
                      <a:pt x="857" y="82"/>
                    </a:lnTo>
                    <a:lnTo>
                      <a:pt x="844" y="80"/>
                    </a:lnTo>
                    <a:lnTo>
                      <a:pt x="831" y="78"/>
                    </a:lnTo>
                    <a:lnTo>
                      <a:pt x="817" y="75"/>
                    </a:lnTo>
                    <a:lnTo>
                      <a:pt x="802" y="73"/>
                    </a:lnTo>
                    <a:lnTo>
                      <a:pt x="789" y="71"/>
                    </a:lnTo>
                    <a:lnTo>
                      <a:pt x="775" y="69"/>
                    </a:lnTo>
                    <a:lnTo>
                      <a:pt x="762" y="67"/>
                    </a:lnTo>
                    <a:lnTo>
                      <a:pt x="747" y="65"/>
                    </a:lnTo>
                    <a:lnTo>
                      <a:pt x="734" y="65"/>
                    </a:lnTo>
                    <a:lnTo>
                      <a:pt x="718" y="63"/>
                    </a:lnTo>
                    <a:lnTo>
                      <a:pt x="705" y="61"/>
                    </a:lnTo>
                    <a:lnTo>
                      <a:pt x="690" y="61"/>
                    </a:lnTo>
                    <a:lnTo>
                      <a:pt x="677" y="59"/>
                    </a:lnTo>
                    <a:lnTo>
                      <a:pt x="661" y="59"/>
                    </a:lnTo>
                    <a:lnTo>
                      <a:pt x="646" y="59"/>
                    </a:lnTo>
                    <a:lnTo>
                      <a:pt x="631" y="59"/>
                    </a:lnTo>
                    <a:lnTo>
                      <a:pt x="616" y="59"/>
                    </a:lnTo>
                    <a:lnTo>
                      <a:pt x="602" y="59"/>
                    </a:lnTo>
                    <a:lnTo>
                      <a:pt x="587" y="59"/>
                    </a:lnTo>
                    <a:lnTo>
                      <a:pt x="572" y="59"/>
                    </a:lnTo>
                    <a:lnTo>
                      <a:pt x="559" y="59"/>
                    </a:lnTo>
                    <a:lnTo>
                      <a:pt x="543" y="59"/>
                    </a:lnTo>
                    <a:lnTo>
                      <a:pt x="530" y="59"/>
                    </a:lnTo>
                    <a:lnTo>
                      <a:pt x="517" y="61"/>
                    </a:lnTo>
                    <a:lnTo>
                      <a:pt x="504" y="61"/>
                    </a:lnTo>
                    <a:lnTo>
                      <a:pt x="490" y="63"/>
                    </a:lnTo>
                    <a:lnTo>
                      <a:pt x="477" y="63"/>
                    </a:lnTo>
                    <a:lnTo>
                      <a:pt x="464" y="65"/>
                    </a:lnTo>
                    <a:lnTo>
                      <a:pt x="452" y="67"/>
                    </a:lnTo>
                    <a:lnTo>
                      <a:pt x="437" y="67"/>
                    </a:lnTo>
                    <a:lnTo>
                      <a:pt x="424" y="69"/>
                    </a:lnTo>
                    <a:lnTo>
                      <a:pt x="412" y="71"/>
                    </a:lnTo>
                    <a:lnTo>
                      <a:pt x="399" y="73"/>
                    </a:lnTo>
                    <a:lnTo>
                      <a:pt x="388" y="75"/>
                    </a:lnTo>
                    <a:lnTo>
                      <a:pt x="374" y="76"/>
                    </a:lnTo>
                    <a:lnTo>
                      <a:pt x="363" y="80"/>
                    </a:lnTo>
                    <a:lnTo>
                      <a:pt x="350" y="82"/>
                    </a:lnTo>
                    <a:lnTo>
                      <a:pt x="338" y="84"/>
                    </a:lnTo>
                    <a:lnTo>
                      <a:pt x="327" y="86"/>
                    </a:lnTo>
                    <a:lnTo>
                      <a:pt x="313" y="88"/>
                    </a:lnTo>
                    <a:lnTo>
                      <a:pt x="304" y="92"/>
                    </a:lnTo>
                    <a:lnTo>
                      <a:pt x="293" y="96"/>
                    </a:lnTo>
                    <a:lnTo>
                      <a:pt x="281" y="99"/>
                    </a:lnTo>
                    <a:lnTo>
                      <a:pt x="270" y="101"/>
                    </a:lnTo>
                    <a:lnTo>
                      <a:pt x="258" y="105"/>
                    </a:lnTo>
                    <a:lnTo>
                      <a:pt x="249" y="109"/>
                    </a:lnTo>
                    <a:lnTo>
                      <a:pt x="237" y="113"/>
                    </a:lnTo>
                    <a:lnTo>
                      <a:pt x="226" y="115"/>
                    </a:lnTo>
                    <a:lnTo>
                      <a:pt x="217" y="118"/>
                    </a:lnTo>
                    <a:lnTo>
                      <a:pt x="207" y="122"/>
                    </a:lnTo>
                    <a:lnTo>
                      <a:pt x="198" y="126"/>
                    </a:lnTo>
                    <a:lnTo>
                      <a:pt x="188" y="130"/>
                    </a:lnTo>
                    <a:lnTo>
                      <a:pt x="177" y="134"/>
                    </a:lnTo>
                    <a:lnTo>
                      <a:pt x="169" y="137"/>
                    </a:lnTo>
                    <a:lnTo>
                      <a:pt x="159" y="141"/>
                    </a:lnTo>
                    <a:lnTo>
                      <a:pt x="152" y="145"/>
                    </a:lnTo>
                    <a:lnTo>
                      <a:pt x="142" y="149"/>
                    </a:lnTo>
                    <a:lnTo>
                      <a:pt x="135" y="154"/>
                    </a:lnTo>
                    <a:lnTo>
                      <a:pt x="125" y="160"/>
                    </a:lnTo>
                    <a:lnTo>
                      <a:pt x="116" y="164"/>
                    </a:lnTo>
                    <a:lnTo>
                      <a:pt x="108" y="168"/>
                    </a:lnTo>
                    <a:lnTo>
                      <a:pt x="101" y="173"/>
                    </a:lnTo>
                    <a:lnTo>
                      <a:pt x="93" y="177"/>
                    </a:lnTo>
                    <a:lnTo>
                      <a:pt x="87" y="183"/>
                    </a:lnTo>
                    <a:lnTo>
                      <a:pt x="82" y="187"/>
                    </a:lnTo>
                    <a:lnTo>
                      <a:pt x="74" y="192"/>
                    </a:lnTo>
                    <a:lnTo>
                      <a:pt x="66" y="198"/>
                    </a:lnTo>
                    <a:lnTo>
                      <a:pt x="61" y="204"/>
                    </a:lnTo>
                    <a:lnTo>
                      <a:pt x="53" y="208"/>
                    </a:lnTo>
                    <a:lnTo>
                      <a:pt x="49" y="213"/>
                    </a:lnTo>
                    <a:lnTo>
                      <a:pt x="44" y="217"/>
                    </a:lnTo>
                    <a:lnTo>
                      <a:pt x="38" y="223"/>
                    </a:lnTo>
                    <a:lnTo>
                      <a:pt x="34" y="229"/>
                    </a:lnTo>
                    <a:lnTo>
                      <a:pt x="28" y="234"/>
                    </a:lnTo>
                    <a:lnTo>
                      <a:pt x="25" y="240"/>
                    </a:lnTo>
                    <a:lnTo>
                      <a:pt x="19" y="246"/>
                    </a:lnTo>
                    <a:lnTo>
                      <a:pt x="17" y="251"/>
                    </a:lnTo>
                    <a:lnTo>
                      <a:pt x="13" y="257"/>
                    </a:lnTo>
                    <a:lnTo>
                      <a:pt x="9" y="263"/>
                    </a:lnTo>
                    <a:lnTo>
                      <a:pt x="6" y="268"/>
                    </a:lnTo>
                    <a:lnTo>
                      <a:pt x="4" y="274"/>
                    </a:lnTo>
                    <a:lnTo>
                      <a:pt x="2" y="282"/>
                    </a:lnTo>
                    <a:lnTo>
                      <a:pt x="2" y="278"/>
                    </a:lnTo>
                    <a:lnTo>
                      <a:pt x="2" y="274"/>
                    </a:lnTo>
                    <a:lnTo>
                      <a:pt x="0" y="272"/>
                    </a:lnTo>
                    <a:lnTo>
                      <a:pt x="0" y="268"/>
                    </a:lnTo>
                    <a:lnTo>
                      <a:pt x="0" y="261"/>
                    </a:lnTo>
                    <a:lnTo>
                      <a:pt x="2" y="253"/>
                    </a:lnTo>
                    <a:lnTo>
                      <a:pt x="2" y="246"/>
                    </a:lnTo>
                    <a:lnTo>
                      <a:pt x="4" y="240"/>
                    </a:lnTo>
                    <a:lnTo>
                      <a:pt x="4" y="232"/>
                    </a:lnTo>
                    <a:lnTo>
                      <a:pt x="6" y="227"/>
                    </a:lnTo>
                    <a:lnTo>
                      <a:pt x="9" y="219"/>
                    </a:lnTo>
                    <a:lnTo>
                      <a:pt x="11" y="213"/>
                    </a:lnTo>
                    <a:lnTo>
                      <a:pt x="15" y="208"/>
                    </a:lnTo>
                    <a:lnTo>
                      <a:pt x="19" y="200"/>
                    </a:lnTo>
                    <a:lnTo>
                      <a:pt x="21" y="192"/>
                    </a:lnTo>
                    <a:lnTo>
                      <a:pt x="26" y="187"/>
                    </a:lnTo>
                    <a:lnTo>
                      <a:pt x="30" y="179"/>
                    </a:lnTo>
                    <a:lnTo>
                      <a:pt x="36" y="175"/>
                    </a:lnTo>
                    <a:lnTo>
                      <a:pt x="42" y="170"/>
                    </a:lnTo>
                    <a:lnTo>
                      <a:pt x="49" y="162"/>
                    </a:lnTo>
                    <a:lnTo>
                      <a:pt x="53" y="156"/>
                    </a:lnTo>
                    <a:lnTo>
                      <a:pt x="59" y="151"/>
                    </a:lnTo>
                    <a:lnTo>
                      <a:pt x="66" y="145"/>
                    </a:lnTo>
                    <a:lnTo>
                      <a:pt x="74" y="139"/>
                    </a:lnTo>
                    <a:lnTo>
                      <a:pt x="82" y="132"/>
                    </a:lnTo>
                    <a:lnTo>
                      <a:pt x="89" y="128"/>
                    </a:lnTo>
                    <a:lnTo>
                      <a:pt x="97" y="122"/>
                    </a:lnTo>
                    <a:lnTo>
                      <a:pt x="104" y="116"/>
                    </a:lnTo>
                    <a:lnTo>
                      <a:pt x="112" y="113"/>
                    </a:lnTo>
                    <a:lnTo>
                      <a:pt x="120" y="107"/>
                    </a:lnTo>
                    <a:lnTo>
                      <a:pt x="129" y="101"/>
                    </a:lnTo>
                    <a:lnTo>
                      <a:pt x="139" y="96"/>
                    </a:lnTo>
                    <a:lnTo>
                      <a:pt x="148" y="90"/>
                    </a:lnTo>
                    <a:lnTo>
                      <a:pt x="159" y="86"/>
                    </a:lnTo>
                    <a:lnTo>
                      <a:pt x="167" y="82"/>
                    </a:lnTo>
                    <a:lnTo>
                      <a:pt x="179" y="76"/>
                    </a:lnTo>
                    <a:lnTo>
                      <a:pt x="188" y="73"/>
                    </a:lnTo>
                    <a:lnTo>
                      <a:pt x="199" y="67"/>
                    </a:lnTo>
                    <a:lnTo>
                      <a:pt x="211" y="63"/>
                    </a:lnTo>
                    <a:lnTo>
                      <a:pt x="222" y="59"/>
                    </a:lnTo>
                    <a:lnTo>
                      <a:pt x="232" y="56"/>
                    </a:lnTo>
                    <a:lnTo>
                      <a:pt x="245" y="52"/>
                    </a:lnTo>
                    <a:lnTo>
                      <a:pt x="256" y="48"/>
                    </a:lnTo>
                    <a:lnTo>
                      <a:pt x="270" y="44"/>
                    </a:lnTo>
                    <a:lnTo>
                      <a:pt x="281" y="40"/>
                    </a:lnTo>
                    <a:lnTo>
                      <a:pt x="294" y="37"/>
                    </a:lnTo>
                    <a:lnTo>
                      <a:pt x="306" y="33"/>
                    </a:lnTo>
                    <a:lnTo>
                      <a:pt x="319" y="29"/>
                    </a:lnTo>
                    <a:lnTo>
                      <a:pt x="332" y="27"/>
                    </a:lnTo>
                    <a:lnTo>
                      <a:pt x="344" y="25"/>
                    </a:lnTo>
                    <a:lnTo>
                      <a:pt x="359" y="21"/>
                    </a:lnTo>
                    <a:lnTo>
                      <a:pt x="372" y="19"/>
                    </a:lnTo>
                    <a:lnTo>
                      <a:pt x="384" y="18"/>
                    </a:lnTo>
                    <a:lnTo>
                      <a:pt x="399" y="14"/>
                    </a:lnTo>
                    <a:lnTo>
                      <a:pt x="414" y="12"/>
                    </a:lnTo>
                    <a:lnTo>
                      <a:pt x="428" y="10"/>
                    </a:lnTo>
                    <a:lnTo>
                      <a:pt x="441" y="8"/>
                    </a:lnTo>
                    <a:lnTo>
                      <a:pt x="456" y="6"/>
                    </a:lnTo>
                    <a:lnTo>
                      <a:pt x="471" y="4"/>
                    </a:lnTo>
                    <a:lnTo>
                      <a:pt x="486" y="4"/>
                    </a:lnTo>
                    <a:lnTo>
                      <a:pt x="502" y="2"/>
                    </a:lnTo>
                    <a:lnTo>
                      <a:pt x="517" y="2"/>
                    </a:lnTo>
                    <a:lnTo>
                      <a:pt x="532" y="0"/>
                    </a:lnTo>
                    <a:lnTo>
                      <a:pt x="547" y="0"/>
                    </a:lnTo>
                    <a:lnTo>
                      <a:pt x="562" y="0"/>
                    </a:lnTo>
                    <a:lnTo>
                      <a:pt x="578" y="0"/>
                    </a:lnTo>
                    <a:lnTo>
                      <a:pt x="593" y="0"/>
                    </a:lnTo>
                    <a:lnTo>
                      <a:pt x="610" y="0"/>
                    </a:lnTo>
                    <a:lnTo>
                      <a:pt x="625" y="0"/>
                    </a:lnTo>
                    <a:lnTo>
                      <a:pt x="640" y="0"/>
                    </a:lnTo>
                    <a:lnTo>
                      <a:pt x="658" y="0"/>
                    </a:lnTo>
                    <a:lnTo>
                      <a:pt x="673" y="0"/>
                    </a:lnTo>
                    <a:lnTo>
                      <a:pt x="686" y="0"/>
                    </a:lnTo>
                    <a:lnTo>
                      <a:pt x="701" y="2"/>
                    </a:lnTo>
                    <a:lnTo>
                      <a:pt x="716" y="2"/>
                    </a:lnTo>
                    <a:lnTo>
                      <a:pt x="732" y="4"/>
                    </a:lnTo>
                    <a:lnTo>
                      <a:pt x="745" y="4"/>
                    </a:lnTo>
                    <a:lnTo>
                      <a:pt x="762" y="6"/>
                    </a:lnTo>
                    <a:lnTo>
                      <a:pt x="775" y="8"/>
                    </a:lnTo>
                    <a:lnTo>
                      <a:pt x="789" y="10"/>
                    </a:lnTo>
                    <a:lnTo>
                      <a:pt x="804" y="12"/>
                    </a:lnTo>
                    <a:lnTo>
                      <a:pt x="819" y="14"/>
                    </a:lnTo>
                    <a:lnTo>
                      <a:pt x="832" y="18"/>
                    </a:lnTo>
                    <a:lnTo>
                      <a:pt x="846" y="19"/>
                    </a:lnTo>
                    <a:lnTo>
                      <a:pt x="859" y="21"/>
                    </a:lnTo>
                    <a:lnTo>
                      <a:pt x="872" y="25"/>
                    </a:lnTo>
                    <a:lnTo>
                      <a:pt x="886" y="27"/>
                    </a:lnTo>
                    <a:lnTo>
                      <a:pt x="899" y="29"/>
                    </a:lnTo>
                    <a:lnTo>
                      <a:pt x="912" y="33"/>
                    </a:lnTo>
                    <a:lnTo>
                      <a:pt x="924" y="37"/>
                    </a:lnTo>
                    <a:lnTo>
                      <a:pt x="937" y="40"/>
                    </a:lnTo>
                    <a:lnTo>
                      <a:pt x="950" y="44"/>
                    </a:lnTo>
                    <a:lnTo>
                      <a:pt x="962" y="48"/>
                    </a:lnTo>
                    <a:lnTo>
                      <a:pt x="973" y="52"/>
                    </a:lnTo>
                    <a:lnTo>
                      <a:pt x="985" y="56"/>
                    </a:lnTo>
                    <a:lnTo>
                      <a:pt x="996" y="59"/>
                    </a:lnTo>
                    <a:lnTo>
                      <a:pt x="1007" y="63"/>
                    </a:lnTo>
                    <a:lnTo>
                      <a:pt x="1019" y="67"/>
                    </a:lnTo>
                    <a:lnTo>
                      <a:pt x="1030" y="73"/>
                    </a:lnTo>
                    <a:lnTo>
                      <a:pt x="1040" y="76"/>
                    </a:lnTo>
                    <a:lnTo>
                      <a:pt x="1049" y="82"/>
                    </a:lnTo>
                    <a:lnTo>
                      <a:pt x="1059" y="86"/>
                    </a:lnTo>
                    <a:lnTo>
                      <a:pt x="1068" y="90"/>
                    </a:lnTo>
                    <a:lnTo>
                      <a:pt x="1080" y="96"/>
                    </a:lnTo>
                    <a:lnTo>
                      <a:pt x="1087" y="101"/>
                    </a:lnTo>
                    <a:lnTo>
                      <a:pt x="1097" y="107"/>
                    </a:lnTo>
                    <a:lnTo>
                      <a:pt x="1104" y="113"/>
                    </a:lnTo>
                    <a:lnTo>
                      <a:pt x="1114" y="116"/>
                    </a:lnTo>
                    <a:lnTo>
                      <a:pt x="1121" y="122"/>
                    </a:lnTo>
                    <a:lnTo>
                      <a:pt x="1129" y="128"/>
                    </a:lnTo>
                    <a:lnTo>
                      <a:pt x="1137" y="132"/>
                    </a:lnTo>
                    <a:lnTo>
                      <a:pt x="1144" y="139"/>
                    </a:lnTo>
                    <a:lnTo>
                      <a:pt x="1150" y="145"/>
                    </a:lnTo>
                    <a:lnTo>
                      <a:pt x="1157" y="151"/>
                    </a:lnTo>
                    <a:lnTo>
                      <a:pt x="1163" y="156"/>
                    </a:lnTo>
                    <a:lnTo>
                      <a:pt x="1171" y="162"/>
                    </a:lnTo>
                    <a:lnTo>
                      <a:pt x="1177" y="170"/>
                    </a:lnTo>
                    <a:lnTo>
                      <a:pt x="1180" y="175"/>
                    </a:lnTo>
                    <a:lnTo>
                      <a:pt x="1186" y="179"/>
                    </a:lnTo>
                    <a:lnTo>
                      <a:pt x="1190" y="187"/>
                    </a:lnTo>
                    <a:lnTo>
                      <a:pt x="1196" y="192"/>
                    </a:lnTo>
                    <a:lnTo>
                      <a:pt x="1199" y="200"/>
                    </a:lnTo>
                    <a:lnTo>
                      <a:pt x="1203" y="208"/>
                    </a:lnTo>
                    <a:lnTo>
                      <a:pt x="1205" y="213"/>
                    </a:lnTo>
                    <a:lnTo>
                      <a:pt x="1207" y="219"/>
                    </a:lnTo>
                    <a:lnTo>
                      <a:pt x="1211" y="227"/>
                    </a:lnTo>
                    <a:lnTo>
                      <a:pt x="1213" y="232"/>
                    </a:lnTo>
                    <a:lnTo>
                      <a:pt x="1215" y="240"/>
                    </a:lnTo>
                    <a:lnTo>
                      <a:pt x="1216" y="246"/>
                    </a:lnTo>
                    <a:lnTo>
                      <a:pt x="1218" y="253"/>
                    </a:lnTo>
                    <a:lnTo>
                      <a:pt x="1218" y="261"/>
                    </a:lnTo>
                    <a:lnTo>
                      <a:pt x="1218" y="268"/>
                    </a:lnTo>
                    <a:lnTo>
                      <a:pt x="1218" y="272"/>
                    </a:lnTo>
                    <a:lnTo>
                      <a:pt x="1218" y="280"/>
                    </a:lnTo>
                    <a:lnTo>
                      <a:pt x="1216" y="282"/>
                    </a:lnTo>
                    <a:lnTo>
                      <a:pt x="1216" y="286"/>
                    </a:lnTo>
                    <a:lnTo>
                      <a:pt x="1215" y="287"/>
                    </a:lnTo>
                    <a:lnTo>
                      <a:pt x="1215" y="291"/>
                    </a:lnTo>
                    <a:lnTo>
                      <a:pt x="1215" y="293"/>
                    </a:lnTo>
                    <a:lnTo>
                      <a:pt x="1215" y="297"/>
                    </a:lnTo>
                    <a:lnTo>
                      <a:pt x="1213" y="301"/>
                    </a:lnTo>
                    <a:lnTo>
                      <a:pt x="1213" y="303"/>
                    </a:lnTo>
                    <a:lnTo>
                      <a:pt x="1211" y="305"/>
                    </a:lnTo>
                    <a:lnTo>
                      <a:pt x="1211" y="308"/>
                    </a:lnTo>
                    <a:lnTo>
                      <a:pt x="1209" y="312"/>
                    </a:lnTo>
                    <a:lnTo>
                      <a:pt x="1209" y="314"/>
                    </a:lnTo>
                    <a:lnTo>
                      <a:pt x="1209" y="314"/>
                    </a:lnTo>
                    <a:close/>
                  </a:path>
                </a:pathLst>
              </a:custGeom>
              <a:solidFill>
                <a:srgbClr val="FFFFFF"/>
              </a:solidFill>
              <a:ln w="9525">
                <a:noFill/>
                <a:round/>
                <a:headEnd/>
                <a:tailEnd/>
              </a:ln>
            </p:spPr>
            <p:txBody>
              <a:bodyPr>
                <a:prstTxWarp prst="textNoShape">
                  <a:avLst/>
                </a:prstTxWarp>
              </a:bodyPr>
              <a:lstStyle/>
              <a:p>
                <a:endParaRPr lang="en-US"/>
              </a:p>
            </p:txBody>
          </p:sp>
          <p:sp>
            <p:nvSpPr>
              <p:cNvPr id="54" name="Arc 139"/>
              <p:cNvSpPr>
                <a:spLocks/>
              </p:cNvSpPr>
              <p:nvPr/>
            </p:nvSpPr>
            <p:spPr bwMode="auto">
              <a:xfrm flipV="1">
                <a:off x="971" y="3419"/>
                <a:ext cx="499" cy="91"/>
              </a:xfrm>
              <a:custGeom>
                <a:avLst/>
                <a:gdLst>
                  <a:gd name="G0" fmla="+- 21362 0 0"/>
                  <a:gd name="G1" fmla="+- 21600 0 0"/>
                  <a:gd name="G2" fmla="+- 21600 0 0"/>
                  <a:gd name="T0" fmla="*/ 0 w 42962"/>
                  <a:gd name="T1" fmla="*/ 18400 h 21600"/>
                  <a:gd name="T2" fmla="*/ 42962 w 42962"/>
                  <a:gd name="T3" fmla="*/ 21600 h 21600"/>
                  <a:gd name="T4" fmla="*/ 21362 w 42962"/>
                  <a:gd name="T5" fmla="*/ 21600 h 21600"/>
                </a:gdLst>
                <a:ahLst/>
                <a:cxnLst>
                  <a:cxn ang="0">
                    <a:pos x="T0" y="T1"/>
                  </a:cxn>
                  <a:cxn ang="0">
                    <a:pos x="T2" y="T3"/>
                  </a:cxn>
                  <a:cxn ang="0">
                    <a:pos x="T4" y="T5"/>
                  </a:cxn>
                </a:cxnLst>
                <a:rect l="0" t="0" r="r" b="b"/>
                <a:pathLst>
                  <a:path w="42962" h="21600" fill="none" extrusionOk="0">
                    <a:moveTo>
                      <a:pt x="0" y="18400"/>
                    </a:moveTo>
                    <a:cubicBezTo>
                      <a:pt x="1584" y="7824"/>
                      <a:pt x="10668" y="-1"/>
                      <a:pt x="21362" y="-1"/>
                    </a:cubicBezTo>
                    <a:cubicBezTo>
                      <a:pt x="33291" y="-1"/>
                      <a:pt x="42962" y="9670"/>
                      <a:pt x="42962" y="21600"/>
                    </a:cubicBezTo>
                  </a:path>
                  <a:path w="42962" h="21600" stroke="0" extrusionOk="0">
                    <a:moveTo>
                      <a:pt x="0" y="18400"/>
                    </a:moveTo>
                    <a:cubicBezTo>
                      <a:pt x="1584" y="7824"/>
                      <a:pt x="10668" y="-1"/>
                      <a:pt x="21362" y="-1"/>
                    </a:cubicBezTo>
                    <a:cubicBezTo>
                      <a:pt x="33291" y="-1"/>
                      <a:pt x="42962" y="9670"/>
                      <a:pt x="42962" y="21600"/>
                    </a:cubicBezTo>
                    <a:lnTo>
                      <a:pt x="21362" y="21600"/>
                    </a:lnTo>
                    <a:close/>
                  </a:path>
                </a:pathLst>
              </a:custGeom>
              <a:noFill/>
              <a:ln w="9525">
                <a:solidFill>
                  <a:srgbClr val="333333"/>
                </a:solidFill>
                <a:round/>
                <a:headEnd/>
                <a:tailEnd/>
              </a:ln>
              <a:effectLst/>
            </p:spPr>
            <p:txBody>
              <a:bodyPr wrap="none" anchor="ctr">
                <a:prstTxWarp prst="textNoShape">
                  <a:avLst/>
                </a:prstTxWarp>
              </a:bodyPr>
              <a:lstStyle/>
              <a:p>
                <a:endParaRPr lang="en-US"/>
              </a:p>
            </p:txBody>
          </p:sp>
        </p:grpSp>
      </p:grpSp>
      <p:sp>
        <p:nvSpPr>
          <p:cNvPr id="55" name="Line 11"/>
          <p:cNvSpPr>
            <a:spLocks noChangeShapeType="1"/>
          </p:cNvSpPr>
          <p:nvPr/>
        </p:nvSpPr>
        <p:spPr bwMode="auto">
          <a:xfrm rot="5400000">
            <a:off x="5939024" y="4012581"/>
            <a:ext cx="748331" cy="0"/>
          </a:xfrm>
          <a:prstGeom prst="line">
            <a:avLst/>
          </a:prstGeom>
          <a:noFill/>
          <a:ln w="19050" cap="flat" cmpd="sng" algn="ctr">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56" name="Line 18"/>
          <p:cNvSpPr>
            <a:spLocks noChangeShapeType="1"/>
          </p:cNvSpPr>
          <p:nvPr/>
        </p:nvSpPr>
        <p:spPr bwMode="auto">
          <a:xfrm rot="16200000">
            <a:off x="5782176" y="3105263"/>
            <a:ext cx="1066304" cy="0"/>
          </a:xfrm>
          <a:prstGeom prst="line">
            <a:avLst/>
          </a:prstGeom>
          <a:noFill/>
          <a:ln w="19050" cap="flat" cmpd="sng" algn="ctr">
            <a:solidFill>
              <a:schemeClr val="bg1"/>
            </a:solidFill>
            <a:prstDash val="dash"/>
            <a:round/>
            <a:headEnd type="none" w="med" len="med"/>
            <a:tailEnd type="none" w="med" len="med"/>
          </a:ln>
          <a:effectLst/>
        </p:spPr>
        <p:txBody>
          <a:bodyPr>
            <a:prstTxWarp prst="textNoShape">
              <a:avLst/>
            </a:prstTxWarp>
          </a:bodyPr>
          <a:lstStyle/>
          <a:p>
            <a:endParaRPr lang="en-US"/>
          </a:p>
        </p:txBody>
      </p:sp>
      <p:cxnSp>
        <p:nvCxnSpPr>
          <p:cNvPr id="58" name="Straight Connector 57"/>
          <p:cNvCxnSpPr/>
          <p:nvPr/>
        </p:nvCxnSpPr>
        <p:spPr>
          <a:xfrm>
            <a:off x="5173428" y="3217729"/>
            <a:ext cx="1392138" cy="1588"/>
          </a:xfrm>
          <a:prstGeom prst="line">
            <a:avLst/>
          </a:prstGeom>
          <a:ln w="19050" cap="flat" cmpd="sng" algn="ctr">
            <a:solidFill>
              <a:srgbClr val="FFFF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7" name="Rectangle 56"/>
          <p:cNvSpPr>
            <a:spLocks noChangeArrowheads="1"/>
          </p:cNvSpPr>
          <p:nvPr/>
        </p:nvSpPr>
        <p:spPr bwMode="auto">
          <a:xfrm>
            <a:off x="5175883" y="1604614"/>
            <a:ext cx="1131589" cy="27009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bIns="72000" anchor="ctr">
            <a:prstTxWarp prst="textNoShape">
              <a:avLst/>
            </a:prstTxWarp>
          </a:bodyPr>
          <a:lstStyle/>
          <a:p>
            <a:pPr algn="ctr"/>
            <a:r>
              <a:rPr lang="en-US" sz="1200" dirty="0" smtClean="0">
                <a:solidFill>
                  <a:schemeClr val="lt1"/>
                </a:solidFill>
                <a:latin typeface="+mn-lt"/>
                <a:ea typeface="+mn-ea"/>
                <a:cs typeface="+mn-cs"/>
              </a:rPr>
              <a:t>Wafer sort</a:t>
            </a:r>
            <a:endParaRPr lang="en-US" sz="1200" dirty="0">
              <a:solidFill>
                <a:schemeClr val="lt1"/>
              </a:solidFill>
              <a:latin typeface="+mn-lt"/>
              <a:ea typeface="+mn-ea"/>
              <a:cs typeface="+mn-cs"/>
            </a:endParaRPr>
          </a:p>
        </p:txBody>
      </p:sp>
      <p:sp>
        <p:nvSpPr>
          <p:cNvPr id="59" name="Rectangle 58"/>
          <p:cNvSpPr>
            <a:spLocks noChangeArrowheads="1"/>
          </p:cNvSpPr>
          <p:nvPr/>
        </p:nvSpPr>
        <p:spPr bwMode="auto">
          <a:xfrm>
            <a:off x="5175883" y="1942966"/>
            <a:ext cx="1131589" cy="27009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bIns="72000" anchor="ctr">
            <a:prstTxWarp prst="textNoShape">
              <a:avLst/>
            </a:prstTxWarp>
          </a:bodyPr>
          <a:lstStyle/>
          <a:p>
            <a:pPr algn="ctr"/>
            <a:r>
              <a:rPr lang="en-US" sz="1200" dirty="0" smtClean="0">
                <a:solidFill>
                  <a:schemeClr val="lt1"/>
                </a:solidFill>
                <a:latin typeface="+mn-lt"/>
                <a:ea typeface="+mn-ea"/>
                <a:cs typeface="+mn-cs"/>
              </a:rPr>
              <a:t>Electrical test</a:t>
            </a:r>
            <a:endParaRPr lang="en-US" sz="1200" dirty="0">
              <a:solidFill>
                <a:schemeClr val="lt1"/>
              </a:solidFill>
              <a:latin typeface="+mn-lt"/>
              <a:ea typeface="+mn-ea"/>
              <a:cs typeface="+mn-cs"/>
            </a:endParaRPr>
          </a:p>
        </p:txBody>
      </p:sp>
      <p:sp>
        <p:nvSpPr>
          <p:cNvPr id="60" name="Rectangle 59"/>
          <p:cNvSpPr>
            <a:spLocks noChangeArrowheads="1"/>
          </p:cNvSpPr>
          <p:nvPr/>
        </p:nvSpPr>
        <p:spPr bwMode="auto">
          <a:xfrm>
            <a:off x="5175883" y="1266262"/>
            <a:ext cx="1131589" cy="27009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bIns="72000" anchor="ctr">
            <a:prstTxWarp prst="textNoShape">
              <a:avLst/>
            </a:prstTxWarp>
          </a:bodyPr>
          <a:lstStyle/>
          <a:p>
            <a:pPr algn="ctr"/>
            <a:r>
              <a:rPr lang="en-US" sz="1200" dirty="0" smtClean="0">
                <a:solidFill>
                  <a:schemeClr val="lt1"/>
                </a:solidFill>
                <a:latin typeface="+mn-lt"/>
                <a:ea typeface="+mn-ea"/>
                <a:cs typeface="+mn-cs"/>
              </a:rPr>
              <a:t>Assembly</a:t>
            </a:r>
            <a:endParaRPr lang="en-US" sz="1200" dirty="0">
              <a:solidFill>
                <a:schemeClr val="lt1"/>
              </a:solidFill>
              <a:latin typeface="+mn-lt"/>
              <a:ea typeface="+mn-ea"/>
              <a:cs typeface="+mn-cs"/>
            </a:endParaRPr>
          </a:p>
        </p:txBody>
      </p:sp>
      <p:sp>
        <p:nvSpPr>
          <p:cNvPr id="62" name="Rectangle 61"/>
          <p:cNvSpPr>
            <a:spLocks noChangeArrowheads="1"/>
          </p:cNvSpPr>
          <p:nvPr/>
        </p:nvSpPr>
        <p:spPr bwMode="auto">
          <a:xfrm>
            <a:off x="5175883" y="927910"/>
            <a:ext cx="1131589" cy="27009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bIns="72000" anchor="ctr">
            <a:prstTxWarp prst="textNoShape">
              <a:avLst/>
            </a:prstTxWarp>
          </a:bodyPr>
          <a:lstStyle/>
          <a:p>
            <a:pPr algn="ctr"/>
            <a:r>
              <a:rPr lang="en-US" sz="1200" dirty="0" smtClean="0">
                <a:solidFill>
                  <a:schemeClr val="lt1"/>
                </a:solidFill>
                <a:latin typeface="+mn-lt"/>
                <a:ea typeface="+mn-ea"/>
                <a:cs typeface="+mn-cs"/>
              </a:rPr>
              <a:t>Final test</a:t>
            </a:r>
            <a:endParaRPr lang="en-US" sz="1200" dirty="0">
              <a:solidFill>
                <a:schemeClr val="lt1"/>
              </a:solidFill>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Six-sigma</a:t>
            </a:r>
            <a:endParaRPr lang="en-US" dirty="0"/>
          </a:p>
        </p:txBody>
      </p:sp>
      <p:sp>
        <p:nvSpPr>
          <p:cNvPr id="3" name="Content Placeholder 2"/>
          <p:cNvSpPr>
            <a:spLocks noGrp="1"/>
          </p:cNvSpPr>
          <p:nvPr>
            <p:ph idx="1"/>
          </p:nvPr>
        </p:nvSpPr>
        <p:spPr>
          <a:xfrm>
            <a:off x="1303872" y="4541662"/>
            <a:ext cx="7351077" cy="1611291"/>
          </a:xfrm>
        </p:spPr>
        <p:txBody>
          <a:bodyPr/>
          <a:lstStyle/>
          <a:p>
            <a:pPr marL="0" indent="0">
              <a:buNone/>
            </a:pPr>
            <a:r>
              <a:rPr lang="en-US" dirty="0" smtClean="0"/>
              <a:t>If products can be designed to accept ±6σ and the process mean can be controlled so it shifts no more than ±1.5σ from the distribution center, the defective rate will be no more than 3.4 parts per million</a:t>
            </a:r>
            <a:endParaRPr lang="en-US" dirty="0"/>
          </a:p>
        </p:txBody>
      </p:sp>
      <p:grpSp>
        <p:nvGrpSpPr>
          <p:cNvPr id="4" name="Group 3"/>
          <p:cNvGrpSpPr/>
          <p:nvPr/>
        </p:nvGrpSpPr>
        <p:grpSpPr>
          <a:xfrm>
            <a:off x="912232" y="1168346"/>
            <a:ext cx="8013645" cy="3188563"/>
            <a:chOff x="830757" y="3173603"/>
            <a:chExt cx="8013645" cy="3188563"/>
          </a:xfrm>
        </p:grpSpPr>
        <p:sp>
          <p:nvSpPr>
            <p:cNvPr id="5" name="Freeform 5"/>
            <p:cNvSpPr>
              <a:spLocks/>
            </p:cNvSpPr>
            <p:nvPr/>
          </p:nvSpPr>
          <p:spPr bwMode="auto">
            <a:xfrm>
              <a:off x="902194" y="5976959"/>
              <a:ext cx="7777163" cy="0"/>
            </a:xfrm>
            <a:custGeom>
              <a:avLst/>
              <a:gdLst>
                <a:gd name="connsiteX0" fmla="*/ 0 w 4899"/>
                <a:gd name="connsiteY0" fmla="*/ 0 h 0"/>
                <a:gd name="connsiteX1" fmla="*/ 4899 w 4899"/>
                <a:gd name="connsiteY1" fmla="*/ 0 h 0"/>
              </a:gdLst>
              <a:ahLst/>
              <a:cxnLst>
                <a:cxn ang="0">
                  <a:pos x="connsiteX0" y="connsiteY0"/>
                </a:cxn>
                <a:cxn ang="0">
                  <a:pos x="connsiteX1" y="connsiteY1"/>
                </a:cxn>
              </a:cxnLst>
              <a:rect l="l" t="t" r="r" b="b"/>
              <a:pathLst>
                <a:path w="4899">
                  <a:moveTo>
                    <a:pt x="0" y="0"/>
                  </a:moveTo>
                  <a:lnTo>
                    <a:pt x="4899" y="0"/>
                  </a:lnTo>
                </a:path>
              </a:pathLst>
            </a:custGeom>
            <a:noFill/>
            <a:ln w="12700" cmpd="sng">
              <a:solidFill>
                <a:srgbClr val="000000"/>
              </a:solidFill>
              <a:round/>
              <a:headEnd/>
              <a:tailEnd/>
            </a:ln>
            <a:effectLst/>
          </p:spPr>
          <p:txBody>
            <a:bodyPr>
              <a:prstTxWarp prst="textNoShape">
                <a:avLst/>
              </a:prstTxWarp>
            </a:bodyPr>
            <a:lstStyle/>
            <a:p>
              <a:endParaRPr lang="en-US"/>
            </a:p>
          </p:txBody>
        </p:sp>
        <p:grpSp>
          <p:nvGrpSpPr>
            <p:cNvPr id="6" name="Group 7"/>
            <p:cNvGrpSpPr>
              <a:grpSpLocks/>
            </p:cNvGrpSpPr>
            <p:nvPr/>
          </p:nvGrpSpPr>
          <p:grpSpPr bwMode="auto">
            <a:xfrm>
              <a:off x="903782" y="3673496"/>
              <a:ext cx="5359400" cy="2281238"/>
              <a:chOff x="477" y="2614"/>
              <a:chExt cx="3376" cy="1437"/>
            </a:xfrm>
          </p:grpSpPr>
          <p:sp>
            <p:nvSpPr>
              <p:cNvPr id="7" name="Freeform 4"/>
              <p:cNvSpPr>
                <a:spLocks/>
              </p:cNvSpPr>
              <p:nvPr/>
            </p:nvSpPr>
            <p:spPr bwMode="auto">
              <a:xfrm>
                <a:off x="477"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19050" cmpd="sng">
                <a:solidFill>
                  <a:srgbClr val="FF0000"/>
                </a:solidFill>
                <a:round/>
                <a:headEnd/>
                <a:tailEnd/>
              </a:ln>
              <a:effectLst/>
            </p:spPr>
            <p:txBody>
              <a:bodyPr>
                <a:prstTxWarp prst="textNoShape">
                  <a:avLst/>
                </a:prstTxWarp>
              </a:bodyPr>
              <a:lstStyle/>
              <a:p>
                <a:endParaRPr lang="en-US"/>
              </a:p>
            </p:txBody>
          </p:sp>
          <p:sp>
            <p:nvSpPr>
              <p:cNvPr id="8" name="Freeform 6"/>
              <p:cNvSpPr>
                <a:spLocks/>
              </p:cNvSpPr>
              <p:nvPr/>
            </p:nvSpPr>
            <p:spPr bwMode="auto">
              <a:xfrm flipH="1">
                <a:off x="2154"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19050" cmpd="sng">
                <a:solidFill>
                  <a:srgbClr val="FF0000"/>
                </a:solidFill>
                <a:round/>
                <a:headEnd/>
                <a:tailEnd/>
              </a:ln>
              <a:effectLst/>
            </p:spPr>
            <p:txBody>
              <a:bodyPr>
                <a:prstTxWarp prst="textNoShape">
                  <a:avLst/>
                </a:prstTxWarp>
              </a:bodyPr>
              <a:lstStyle/>
              <a:p>
                <a:endParaRPr lang="en-US"/>
              </a:p>
            </p:txBody>
          </p:sp>
        </p:grpSp>
        <p:grpSp>
          <p:nvGrpSpPr>
            <p:cNvPr id="9" name="Group 8"/>
            <p:cNvGrpSpPr>
              <a:grpSpLocks/>
            </p:cNvGrpSpPr>
            <p:nvPr/>
          </p:nvGrpSpPr>
          <p:grpSpPr bwMode="auto">
            <a:xfrm>
              <a:off x="2095994" y="3673496"/>
              <a:ext cx="5359400" cy="2281238"/>
              <a:chOff x="477" y="2614"/>
              <a:chExt cx="3376" cy="1437"/>
            </a:xfrm>
          </p:grpSpPr>
          <p:sp>
            <p:nvSpPr>
              <p:cNvPr id="10" name="Freeform 9"/>
              <p:cNvSpPr>
                <a:spLocks/>
              </p:cNvSpPr>
              <p:nvPr/>
            </p:nvSpPr>
            <p:spPr bwMode="auto">
              <a:xfrm>
                <a:off x="477"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28575" cmpd="sng">
                <a:solidFill>
                  <a:schemeClr val="tx1"/>
                </a:solidFill>
                <a:round/>
                <a:headEnd/>
                <a:tailEnd/>
              </a:ln>
              <a:effectLst/>
            </p:spPr>
            <p:txBody>
              <a:bodyPr>
                <a:prstTxWarp prst="textNoShape">
                  <a:avLst/>
                </a:prstTxWarp>
              </a:bodyPr>
              <a:lstStyle/>
              <a:p>
                <a:endParaRPr lang="en-US"/>
              </a:p>
            </p:txBody>
          </p:sp>
          <p:sp>
            <p:nvSpPr>
              <p:cNvPr id="11" name="Freeform 10"/>
              <p:cNvSpPr>
                <a:spLocks/>
              </p:cNvSpPr>
              <p:nvPr/>
            </p:nvSpPr>
            <p:spPr bwMode="auto">
              <a:xfrm flipH="1">
                <a:off x="2154"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28575" cmpd="sng">
                <a:solidFill>
                  <a:schemeClr val="tx1"/>
                </a:solidFill>
                <a:round/>
                <a:headEnd/>
                <a:tailEnd/>
              </a:ln>
              <a:effectLst/>
            </p:spPr>
            <p:txBody>
              <a:bodyPr>
                <a:prstTxWarp prst="textNoShape">
                  <a:avLst/>
                </a:prstTxWarp>
              </a:bodyPr>
              <a:lstStyle/>
              <a:p>
                <a:endParaRPr lang="en-US"/>
              </a:p>
            </p:txBody>
          </p:sp>
        </p:grpSp>
        <p:grpSp>
          <p:nvGrpSpPr>
            <p:cNvPr id="12" name="Group 11"/>
            <p:cNvGrpSpPr>
              <a:grpSpLocks/>
            </p:cNvGrpSpPr>
            <p:nvPr/>
          </p:nvGrpSpPr>
          <p:grpSpPr bwMode="auto">
            <a:xfrm>
              <a:off x="3278682" y="3673496"/>
              <a:ext cx="5359400" cy="2281238"/>
              <a:chOff x="477" y="2614"/>
              <a:chExt cx="3376" cy="1437"/>
            </a:xfrm>
          </p:grpSpPr>
          <p:sp>
            <p:nvSpPr>
              <p:cNvPr id="13" name="Freeform 12"/>
              <p:cNvSpPr>
                <a:spLocks/>
              </p:cNvSpPr>
              <p:nvPr/>
            </p:nvSpPr>
            <p:spPr bwMode="auto">
              <a:xfrm>
                <a:off x="477"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19050" cmpd="sng">
                <a:solidFill>
                  <a:srgbClr val="FF0000"/>
                </a:solidFill>
                <a:round/>
                <a:headEnd/>
                <a:tailEnd/>
              </a:ln>
              <a:effectLst/>
            </p:spPr>
            <p:txBody>
              <a:bodyPr>
                <a:prstTxWarp prst="textNoShape">
                  <a:avLst/>
                </a:prstTxWarp>
              </a:bodyPr>
              <a:lstStyle/>
              <a:p>
                <a:endParaRPr lang="en-US"/>
              </a:p>
            </p:txBody>
          </p:sp>
          <p:sp>
            <p:nvSpPr>
              <p:cNvPr id="14" name="Freeform 13"/>
              <p:cNvSpPr>
                <a:spLocks/>
              </p:cNvSpPr>
              <p:nvPr/>
            </p:nvSpPr>
            <p:spPr bwMode="auto">
              <a:xfrm flipH="1">
                <a:off x="2154" y="2614"/>
                <a:ext cx="1699" cy="1437"/>
              </a:xfrm>
              <a:custGeom>
                <a:avLst/>
                <a:gdLst/>
                <a:ahLst/>
                <a:cxnLst>
                  <a:cxn ang="0">
                    <a:pos x="0" y="1434"/>
                  </a:cxn>
                  <a:cxn ang="0">
                    <a:pos x="310" y="1434"/>
                  </a:cxn>
                  <a:cxn ang="0">
                    <a:pos x="656" y="1417"/>
                  </a:cxn>
                  <a:cxn ang="0">
                    <a:pos x="928" y="1361"/>
                  </a:cxn>
                  <a:cxn ang="0">
                    <a:pos x="1109" y="1134"/>
                  </a:cxn>
                  <a:cxn ang="0">
                    <a:pos x="1268" y="690"/>
                  </a:cxn>
                  <a:cxn ang="0">
                    <a:pos x="1472" y="136"/>
                  </a:cxn>
                  <a:cxn ang="0">
                    <a:pos x="1699" y="0"/>
                  </a:cxn>
                </a:cxnLst>
                <a:rect l="0" t="0" r="r" b="b"/>
                <a:pathLst>
                  <a:path w="1699" h="1437">
                    <a:moveTo>
                      <a:pt x="0" y="1434"/>
                    </a:moveTo>
                    <a:cubicBezTo>
                      <a:pt x="52" y="1432"/>
                      <a:pt x="201" y="1437"/>
                      <a:pt x="310" y="1434"/>
                    </a:cubicBezTo>
                    <a:cubicBezTo>
                      <a:pt x="419" y="1431"/>
                      <a:pt x="553" y="1429"/>
                      <a:pt x="656" y="1417"/>
                    </a:cubicBezTo>
                    <a:cubicBezTo>
                      <a:pt x="759" y="1405"/>
                      <a:pt x="852" y="1408"/>
                      <a:pt x="928" y="1361"/>
                    </a:cubicBezTo>
                    <a:cubicBezTo>
                      <a:pt x="1004" y="1314"/>
                      <a:pt x="1052" y="1246"/>
                      <a:pt x="1109" y="1134"/>
                    </a:cubicBezTo>
                    <a:cubicBezTo>
                      <a:pt x="1166" y="1022"/>
                      <a:pt x="1208" y="856"/>
                      <a:pt x="1268" y="690"/>
                    </a:cubicBezTo>
                    <a:cubicBezTo>
                      <a:pt x="1328" y="524"/>
                      <a:pt x="1400" y="251"/>
                      <a:pt x="1472" y="136"/>
                    </a:cubicBezTo>
                    <a:cubicBezTo>
                      <a:pt x="1544" y="21"/>
                      <a:pt x="1623" y="11"/>
                      <a:pt x="1699" y="0"/>
                    </a:cubicBezTo>
                  </a:path>
                </a:pathLst>
              </a:custGeom>
              <a:noFill/>
              <a:ln w="19050" cmpd="sng">
                <a:solidFill>
                  <a:srgbClr val="FF0000"/>
                </a:solidFill>
                <a:round/>
                <a:headEnd/>
                <a:tailEnd/>
              </a:ln>
              <a:effectLst/>
            </p:spPr>
            <p:txBody>
              <a:bodyPr>
                <a:prstTxWarp prst="textNoShape">
                  <a:avLst/>
                </a:prstTxWarp>
              </a:bodyPr>
              <a:lstStyle/>
              <a:p>
                <a:endParaRPr lang="en-US"/>
              </a:p>
            </p:txBody>
          </p:sp>
        </p:grpSp>
        <p:sp>
          <p:nvSpPr>
            <p:cNvPr id="15" name="Text Box 14"/>
            <p:cNvSpPr txBox="1">
              <a:spLocks noChangeArrowheads="1"/>
            </p:cNvSpPr>
            <p:nvPr/>
          </p:nvSpPr>
          <p:spPr bwMode="auto">
            <a:xfrm>
              <a:off x="830757" y="5992834"/>
              <a:ext cx="530915" cy="369332"/>
            </a:xfrm>
            <a:prstGeom prst="rect">
              <a:avLst/>
            </a:prstGeom>
            <a:noFill/>
            <a:ln w="9525">
              <a:noFill/>
              <a:miter lim="800000"/>
              <a:headEnd/>
              <a:tailEnd/>
            </a:ln>
            <a:effectLst/>
          </p:spPr>
          <p:txBody>
            <a:bodyPr wrap="none">
              <a:prstTxWarp prst="textNoShape">
                <a:avLst/>
              </a:prstTxWarp>
              <a:spAutoFit/>
            </a:bodyPr>
            <a:lstStyle/>
            <a:p>
              <a:r>
                <a:rPr lang="en-US" smtClean="0"/>
                <a:t>-6</a:t>
              </a:r>
              <a:r>
                <a:rPr lang="en-US" smtClean="0">
                  <a:latin typeface="Symbol" pitchFamily="-112" charset="2"/>
                </a:rPr>
                <a:t>s</a:t>
              </a:r>
              <a:endParaRPr lang="en-US">
                <a:latin typeface="Symbol" pitchFamily="-112" charset="2"/>
              </a:endParaRPr>
            </a:p>
          </p:txBody>
        </p:sp>
        <p:sp>
          <p:nvSpPr>
            <p:cNvPr id="16" name="Text Box 15"/>
            <p:cNvSpPr txBox="1">
              <a:spLocks noChangeArrowheads="1"/>
            </p:cNvSpPr>
            <p:nvPr/>
          </p:nvSpPr>
          <p:spPr bwMode="auto">
            <a:xfrm>
              <a:off x="8390432" y="5992834"/>
              <a:ext cx="453970" cy="369332"/>
            </a:xfrm>
            <a:prstGeom prst="rect">
              <a:avLst/>
            </a:prstGeom>
            <a:noFill/>
            <a:ln w="9525">
              <a:noFill/>
              <a:miter lim="800000"/>
              <a:headEnd/>
              <a:tailEnd/>
            </a:ln>
            <a:effectLst/>
          </p:spPr>
          <p:txBody>
            <a:bodyPr wrap="none">
              <a:prstTxWarp prst="textNoShape">
                <a:avLst/>
              </a:prstTxWarp>
              <a:spAutoFit/>
            </a:bodyPr>
            <a:lstStyle/>
            <a:p>
              <a:r>
                <a:rPr lang="en-US" smtClean="0"/>
                <a:t>6</a:t>
              </a:r>
              <a:r>
                <a:rPr lang="en-US" smtClean="0">
                  <a:latin typeface="Symbol" pitchFamily="-112" charset="2"/>
                </a:rPr>
                <a:t>s</a:t>
              </a:r>
              <a:endParaRPr lang="en-US">
                <a:latin typeface="Symbol" pitchFamily="-112" charset="2"/>
              </a:endParaRPr>
            </a:p>
          </p:txBody>
        </p:sp>
        <p:sp>
          <p:nvSpPr>
            <p:cNvPr id="17" name="Text Box 16"/>
            <p:cNvSpPr txBox="1">
              <a:spLocks noChangeArrowheads="1"/>
            </p:cNvSpPr>
            <p:nvPr/>
          </p:nvSpPr>
          <p:spPr bwMode="auto">
            <a:xfrm>
              <a:off x="4621707" y="5992834"/>
              <a:ext cx="311150" cy="366712"/>
            </a:xfrm>
            <a:prstGeom prst="rect">
              <a:avLst/>
            </a:prstGeom>
            <a:noFill/>
            <a:ln w="9525">
              <a:noFill/>
              <a:miter lim="800000"/>
              <a:headEnd/>
              <a:tailEnd/>
            </a:ln>
            <a:effectLst/>
          </p:spPr>
          <p:txBody>
            <a:bodyPr wrap="none">
              <a:prstTxWarp prst="textNoShape">
                <a:avLst/>
              </a:prstTxWarp>
              <a:spAutoFit/>
            </a:bodyPr>
            <a:lstStyle/>
            <a:p>
              <a:r>
                <a:rPr lang="en-US" smtClean="0"/>
                <a:t>0</a:t>
              </a:r>
              <a:endParaRPr lang="en-US"/>
            </a:p>
          </p:txBody>
        </p:sp>
        <p:sp>
          <p:nvSpPr>
            <p:cNvPr id="18" name="Text Box 17"/>
            <p:cNvSpPr txBox="1">
              <a:spLocks noChangeArrowheads="1"/>
            </p:cNvSpPr>
            <p:nvPr/>
          </p:nvSpPr>
          <p:spPr bwMode="auto">
            <a:xfrm>
              <a:off x="7598269" y="4176734"/>
              <a:ext cx="935038" cy="830997"/>
            </a:xfrm>
            <a:prstGeom prst="rect">
              <a:avLst/>
            </a:prstGeom>
            <a:noFill/>
            <a:ln w="9525">
              <a:noFill/>
              <a:miter lim="800000"/>
              <a:headEnd/>
              <a:tailEnd/>
            </a:ln>
            <a:effectLst/>
          </p:spPr>
          <p:txBody>
            <a:bodyPr>
              <a:prstTxWarp prst="textNoShape">
                <a:avLst/>
              </a:prstTxWarp>
              <a:spAutoFit/>
            </a:bodyPr>
            <a:lstStyle/>
            <a:p>
              <a:r>
                <a:rPr lang="en-US" sz="1600" smtClean="0"/>
                <a:t>Upper spec limit</a:t>
              </a:r>
              <a:endParaRPr lang="en-US" sz="1600"/>
            </a:p>
          </p:txBody>
        </p:sp>
        <p:sp>
          <p:nvSpPr>
            <p:cNvPr id="19" name="Text Box 18"/>
            <p:cNvSpPr txBox="1">
              <a:spLocks noChangeArrowheads="1"/>
            </p:cNvSpPr>
            <p:nvPr/>
          </p:nvSpPr>
          <p:spPr bwMode="auto">
            <a:xfrm>
              <a:off x="1189532" y="4321196"/>
              <a:ext cx="935037" cy="830997"/>
            </a:xfrm>
            <a:prstGeom prst="rect">
              <a:avLst/>
            </a:prstGeom>
            <a:noFill/>
            <a:ln w="9525">
              <a:noFill/>
              <a:miter lim="800000"/>
              <a:headEnd/>
              <a:tailEnd/>
            </a:ln>
            <a:effectLst/>
          </p:spPr>
          <p:txBody>
            <a:bodyPr>
              <a:prstTxWarp prst="textNoShape">
                <a:avLst/>
              </a:prstTxWarp>
              <a:spAutoFit/>
            </a:bodyPr>
            <a:lstStyle/>
            <a:p>
              <a:r>
                <a:rPr lang="en-US" sz="1600" dirty="0" smtClean="0"/>
                <a:t>Lower spec limit</a:t>
              </a:r>
              <a:endParaRPr lang="en-US" sz="1600" dirty="0"/>
            </a:p>
          </p:txBody>
        </p:sp>
        <p:sp>
          <p:nvSpPr>
            <p:cNvPr id="20" name="Line 19"/>
            <p:cNvSpPr>
              <a:spLocks noChangeShapeType="1"/>
            </p:cNvSpPr>
            <p:nvPr/>
          </p:nvSpPr>
          <p:spPr bwMode="auto">
            <a:xfrm flipH="1">
              <a:off x="902194" y="5184796"/>
              <a:ext cx="647700" cy="720725"/>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1" name="Line 20"/>
            <p:cNvSpPr>
              <a:spLocks noChangeShapeType="1"/>
            </p:cNvSpPr>
            <p:nvPr/>
          </p:nvSpPr>
          <p:spPr bwMode="auto">
            <a:xfrm>
              <a:off x="7887194" y="5113359"/>
              <a:ext cx="647700" cy="720725"/>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 name="Line 22"/>
            <p:cNvSpPr>
              <a:spLocks noChangeShapeType="1"/>
            </p:cNvSpPr>
            <p:nvPr/>
          </p:nvSpPr>
          <p:spPr bwMode="auto">
            <a:xfrm>
              <a:off x="3589832" y="3889396"/>
              <a:ext cx="2376487" cy="0"/>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en-US"/>
            </a:p>
          </p:txBody>
        </p:sp>
        <p:sp>
          <p:nvSpPr>
            <p:cNvPr id="23" name="Line 23"/>
            <p:cNvSpPr>
              <a:spLocks noChangeShapeType="1"/>
            </p:cNvSpPr>
            <p:nvPr/>
          </p:nvSpPr>
          <p:spPr bwMode="auto">
            <a:xfrm>
              <a:off x="3581894" y="3529034"/>
              <a:ext cx="0" cy="71913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4" name="Line 24"/>
            <p:cNvSpPr>
              <a:spLocks noChangeShapeType="1"/>
            </p:cNvSpPr>
            <p:nvPr/>
          </p:nvSpPr>
          <p:spPr bwMode="auto">
            <a:xfrm>
              <a:off x="5956794" y="3529034"/>
              <a:ext cx="0" cy="71913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5" name="Line 26"/>
            <p:cNvSpPr>
              <a:spLocks noChangeShapeType="1"/>
            </p:cNvSpPr>
            <p:nvPr/>
          </p:nvSpPr>
          <p:spPr bwMode="auto">
            <a:xfrm>
              <a:off x="4780457" y="3529034"/>
              <a:ext cx="0" cy="2519362"/>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6" name="Text Box 27"/>
            <p:cNvSpPr txBox="1">
              <a:spLocks noChangeArrowheads="1"/>
            </p:cNvSpPr>
            <p:nvPr/>
          </p:nvSpPr>
          <p:spPr bwMode="auto">
            <a:xfrm>
              <a:off x="3853357" y="3632221"/>
              <a:ext cx="543739" cy="307777"/>
            </a:xfrm>
            <a:prstGeom prst="rect">
              <a:avLst/>
            </a:prstGeom>
            <a:noFill/>
            <a:ln w="9525">
              <a:noFill/>
              <a:miter lim="800000"/>
              <a:headEnd/>
              <a:tailEnd/>
            </a:ln>
            <a:effectLst/>
          </p:spPr>
          <p:txBody>
            <a:bodyPr wrap="none">
              <a:prstTxWarp prst="textNoShape">
                <a:avLst/>
              </a:prstTxWarp>
              <a:spAutoFit/>
            </a:bodyPr>
            <a:lstStyle/>
            <a:p>
              <a:r>
                <a:rPr lang="en-US" sz="1400" smtClean="0"/>
                <a:t>1.5</a:t>
              </a:r>
              <a:r>
                <a:rPr lang="en-US" sz="1400" smtClean="0">
                  <a:latin typeface="Symbol" pitchFamily="-112" charset="2"/>
                </a:rPr>
                <a:t>s</a:t>
              </a:r>
              <a:endParaRPr lang="en-US" sz="1400">
                <a:latin typeface="Symbol" pitchFamily="-112" charset="2"/>
              </a:endParaRPr>
            </a:p>
          </p:txBody>
        </p:sp>
        <p:sp>
          <p:nvSpPr>
            <p:cNvPr id="27" name="Text Box 28"/>
            <p:cNvSpPr txBox="1">
              <a:spLocks noChangeArrowheads="1"/>
            </p:cNvSpPr>
            <p:nvPr/>
          </p:nvSpPr>
          <p:spPr bwMode="auto">
            <a:xfrm>
              <a:off x="5077319" y="3632221"/>
              <a:ext cx="543739" cy="307777"/>
            </a:xfrm>
            <a:prstGeom prst="rect">
              <a:avLst/>
            </a:prstGeom>
            <a:noFill/>
            <a:ln w="9525">
              <a:noFill/>
              <a:miter lim="800000"/>
              <a:headEnd/>
              <a:tailEnd/>
            </a:ln>
            <a:effectLst/>
          </p:spPr>
          <p:txBody>
            <a:bodyPr wrap="none">
              <a:prstTxWarp prst="textNoShape">
                <a:avLst/>
              </a:prstTxWarp>
              <a:spAutoFit/>
            </a:bodyPr>
            <a:lstStyle/>
            <a:p>
              <a:r>
                <a:rPr lang="en-US" sz="1400" smtClean="0"/>
                <a:t>1.5</a:t>
              </a:r>
              <a:r>
                <a:rPr lang="en-US" sz="1400" smtClean="0">
                  <a:latin typeface="Symbol" pitchFamily="-112" charset="2"/>
                </a:rPr>
                <a:t>s</a:t>
              </a:r>
              <a:endParaRPr lang="en-US" sz="1400">
                <a:latin typeface="Symbol" pitchFamily="-112" charset="2"/>
              </a:endParaRPr>
            </a:p>
          </p:txBody>
        </p:sp>
        <p:sp>
          <p:nvSpPr>
            <p:cNvPr id="28" name="TextBox 27"/>
            <p:cNvSpPr txBox="1"/>
            <p:nvPr/>
          </p:nvSpPr>
          <p:spPr>
            <a:xfrm>
              <a:off x="2205511" y="3173603"/>
              <a:ext cx="2172390" cy="338554"/>
            </a:xfrm>
            <a:prstGeom prst="rect">
              <a:avLst/>
            </a:prstGeom>
            <a:noFill/>
          </p:spPr>
          <p:txBody>
            <a:bodyPr wrap="none" rtlCol="0">
              <a:spAutoFit/>
            </a:bodyPr>
            <a:lstStyle/>
            <a:p>
              <a:r>
                <a:rPr lang="en-US" sz="1600" dirty="0" smtClean="0"/>
                <a:t>Mean shifted by -1.5</a:t>
              </a:r>
              <a:r>
                <a:rPr lang="en-US" sz="1600" dirty="0" smtClean="0">
                  <a:latin typeface="Symbol" charset="2"/>
                  <a:cs typeface="Symbol" charset="2"/>
                </a:rPr>
                <a:t>s</a:t>
              </a:r>
              <a:endParaRPr lang="en-US" sz="1600" dirty="0">
                <a:latin typeface="Symbol" charset="2"/>
                <a:cs typeface="Symbol" charset="2"/>
              </a:endParaRPr>
            </a:p>
          </p:txBody>
        </p:sp>
        <p:sp>
          <p:nvSpPr>
            <p:cNvPr id="29" name="TextBox 28"/>
            <p:cNvSpPr txBox="1"/>
            <p:nvPr/>
          </p:nvSpPr>
          <p:spPr>
            <a:xfrm>
              <a:off x="5425879" y="3173603"/>
              <a:ext cx="2172390" cy="338554"/>
            </a:xfrm>
            <a:prstGeom prst="rect">
              <a:avLst/>
            </a:prstGeom>
            <a:noFill/>
          </p:spPr>
          <p:txBody>
            <a:bodyPr wrap="none" rtlCol="0">
              <a:spAutoFit/>
            </a:bodyPr>
            <a:lstStyle/>
            <a:p>
              <a:r>
                <a:rPr lang="en-US" sz="1600" dirty="0" smtClean="0"/>
                <a:t>Mean shifted by 1.5</a:t>
              </a:r>
              <a:r>
                <a:rPr lang="en-US" sz="1600" dirty="0" smtClean="0">
                  <a:latin typeface="Symbol" charset="2"/>
                  <a:cs typeface="Symbol" charset="2"/>
                </a:rPr>
                <a:t>s</a:t>
              </a:r>
              <a:endParaRPr lang="en-US" sz="1600" dirty="0">
                <a:latin typeface="Symbol" charset="2"/>
                <a:cs typeface="Symbol" charset="2"/>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Six-sigma and DPM</a:t>
            </a:r>
            <a:endParaRPr lang="en-US" dirty="0"/>
          </a:p>
        </p:txBody>
      </p:sp>
      <p:graphicFrame>
        <p:nvGraphicFramePr>
          <p:cNvPr id="5" name="Group 92"/>
          <p:cNvGraphicFramePr>
            <a:graphicFrameLocks noGrp="1"/>
          </p:cNvGraphicFramePr>
          <p:nvPr/>
        </p:nvGraphicFramePr>
        <p:xfrm>
          <a:off x="1648645" y="3295785"/>
          <a:ext cx="6924404" cy="2773680"/>
        </p:xfrm>
        <a:graphic>
          <a:graphicData uri="http://schemas.openxmlformats.org/drawingml/2006/table">
            <a:tbl>
              <a:tblPr/>
              <a:tblGrid>
                <a:gridCol w="769377"/>
                <a:gridCol w="1587606"/>
                <a:gridCol w="1538781"/>
                <a:gridCol w="1550945"/>
                <a:gridCol w="1477695"/>
              </a:tblGrid>
              <a:tr h="373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Limit</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Good [%]</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DPM</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Good [%]</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DPM</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1</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68.27</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317300.000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30.23</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697700.0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2</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95.45</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45500.000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69.13</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308700.0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3</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99.73</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2700.000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93.32</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66810.0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4</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99.9937</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63.000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99.379</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6210.0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5</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99.999943</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0.570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99.9767</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233.0</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sym typeface="Symbol" pitchFamily="-112" charset="2"/>
                        </a:rPr>
                        <a:t>6</a:t>
                      </a:r>
                      <a:r>
                        <a:rPr lang="en-US" sz="2000" dirty="0" err="1" smtClean="0">
                          <a:latin typeface="Symbol" charset="2"/>
                          <a:cs typeface="Symbol" charset="2"/>
                        </a:rPr>
                        <a:t>s</a:t>
                      </a:r>
                      <a:endParaRPr kumimoji="0" lang="en-US" sz="2000" b="0" i="0" u="none" strike="noStrike" cap="none" normalizeH="0" baseline="0" noProof="0" dirty="0">
                        <a:ln>
                          <a:noFill/>
                        </a:ln>
                        <a:solidFill>
                          <a:srgbClr val="000000"/>
                        </a:solidFill>
                        <a:effectLst/>
                        <a:latin typeface="Arial" pitchFamily="-112" charset="0"/>
                        <a:ea typeface="Arial" pitchFamily="-112" charset="0"/>
                        <a:cs typeface="Arial" pitchFamily="-112" charset="0"/>
                        <a:sym typeface="Symbol" pitchFamily="-112"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99.9999998</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0.002</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smtClean="0">
                          <a:ln>
                            <a:noFill/>
                          </a:ln>
                          <a:solidFill>
                            <a:srgbClr val="000000"/>
                          </a:solidFill>
                          <a:effectLst/>
                          <a:latin typeface="Arial" pitchFamily="-112" charset="0"/>
                          <a:ea typeface="Arial" pitchFamily="-112" charset="0"/>
                          <a:cs typeface="Arial" pitchFamily="-112" charset="0"/>
                        </a:rPr>
                        <a:t>99.99966</a:t>
                      </a:r>
                      <a:endParaRPr kumimoji="0" lang="en-US" sz="2000" b="0" i="0" u="none" strike="noStrike" cap="none" normalizeH="0" baseline="0" noProof="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2000" b="0" i="0" u="none" strike="noStrike" cap="none" normalizeH="0" baseline="0" noProof="0" dirty="0" smtClean="0">
                          <a:ln>
                            <a:noFill/>
                          </a:ln>
                          <a:solidFill>
                            <a:schemeClr val="bg1"/>
                          </a:solidFill>
                          <a:effectLst/>
                          <a:latin typeface="Arial" pitchFamily="-112" charset="0"/>
                          <a:ea typeface="Arial" pitchFamily="-112" charset="0"/>
                          <a:cs typeface="Arial" pitchFamily="-112" charset="0"/>
                        </a:rPr>
                        <a:t>3.4</a:t>
                      </a:r>
                      <a:endParaRPr kumimoji="0" lang="en-US" sz="2000" b="0" i="0" u="none" strike="noStrike" cap="none" normalizeH="0" baseline="0" noProof="0" dirty="0">
                        <a:ln>
                          <a:noFill/>
                        </a:ln>
                        <a:solidFill>
                          <a:schemeClr val="bg1"/>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r>
            </a:tbl>
          </a:graphicData>
        </a:graphic>
      </p:graphicFrame>
      <p:sp>
        <p:nvSpPr>
          <p:cNvPr id="6" name="AutoShape 94"/>
          <p:cNvSpPr>
            <a:spLocks/>
          </p:cNvSpPr>
          <p:nvPr/>
        </p:nvSpPr>
        <p:spPr bwMode="auto">
          <a:xfrm rot="5400000">
            <a:off x="6962658" y="1601922"/>
            <a:ext cx="214312" cy="3024188"/>
          </a:xfrm>
          <a:prstGeom prst="leftBrace">
            <a:avLst>
              <a:gd name="adj1" fmla="val 21820"/>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 name="Rectangle 3"/>
          <p:cNvSpPr txBox="1">
            <a:spLocks noChangeArrowheads="1"/>
          </p:cNvSpPr>
          <p:nvPr/>
        </p:nvSpPr>
        <p:spPr bwMode="auto">
          <a:xfrm>
            <a:off x="1038050" y="1074738"/>
            <a:ext cx="7353475" cy="2425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70000"/>
              <a:tabLst/>
              <a:defRPr/>
            </a:pPr>
            <a:r>
              <a:rPr kumimoji="0" lang="en-US" sz="2800" b="0" u="none" strike="noStrike" kern="0" cap="none" spc="0" normalizeH="0" baseline="0" dirty="0" smtClean="0">
                <a:ln>
                  <a:noFill/>
                </a:ln>
                <a:solidFill>
                  <a:srgbClr val="000000"/>
                </a:solidFill>
                <a:effectLst/>
                <a:uLnTx/>
                <a:uFillTx/>
                <a:latin typeface="+mn-lt"/>
                <a:ea typeface="+mn-ea"/>
                <a:cs typeface="+mn-cs"/>
              </a:rPr>
              <a:t>Defects per million</a:t>
            </a:r>
            <a:r>
              <a:rPr kumimoji="0" lang="en-US" sz="2800" b="0" u="none" strike="noStrike" kern="0" cap="none" spc="0" normalizeH="0" dirty="0" smtClean="0">
                <a:ln>
                  <a:noFill/>
                </a:ln>
                <a:solidFill>
                  <a:srgbClr val="000000"/>
                </a:solidFill>
                <a:effectLst/>
                <a:uLnTx/>
                <a:uFillTx/>
                <a:latin typeface="+mn-lt"/>
                <a:ea typeface="+mn-ea"/>
                <a:cs typeface="+mn-cs"/>
              </a:rPr>
              <a:t> (DPM)</a:t>
            </a:r>
            <a:endParaRPr kumimoji="0" lang="en-US" sz="2800" b="0" u="none" strike="noStrike" kern="0" cap="none" spc="0" normalizeH="0" baseline="0" dirty="0" smtClean="0">
              <a:ln>
                <a:noFill/>
              </a:ln>
              <a:solidFill>
                <a:srgbClr val="000000"/>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Tx/>
              <a:buSzTx/>
              <a:tabLst/>
              <a:defRPr/>
            </a:pPr>
            <a:r>
              <a:rPr kumimoji="0" lang="en-US" sz="2400" b="0" i="0" u="none" strike="noStrike" kern="0" cap="none" spc="0" normalizeH="0" baseline="0" dirty="0" smtClean="0">
                <a:ln>
                  <a:noFill/>
                </a:ln>
                <a:solidFill>
                  <a:srgbClr val="000000"/>
                </a:solidFill>
                <a:effectLst/>
                <a:uLnTx/>
                <a:uFillTx/>
                <a:latin typeface="+mn-lt"/>
                <a:ea typeface="+mn-ea"/>
                <a:cs typeface="+mn-cs"/>
              </a:rPr>
              <a:t>&lt; 500 acceptable</a:t>
            </a:r>
          </a:p>
          <a:p>
            <a:pPr marL="742950" marR="0" lvl="1" indent="-285750" algn="l" defTabSz="914400" rtl="0" eaLnBrk="1" fontAlgn="base" latinLnBrk="0" hangingPunct="1">
              <a:lnSpc>
                <a:spcPct val="100000"/>
              </a:lnSpc>
              <a:spcBef>
                <a:spcPct val="20000"/>
              </a:spcBef>
              <a:spcAft>
                <a:spcPct val="0"/>
              </a:spcAft>
              <a:buClrTx/>
              <a:buSzTx/>
              <a:tabLst/>
              <a:defRPr/>
            </a:pPr>
            <a:r>
              <a:rPr kumimoji="0" lang="en-US" sz="2400" b="0" i="0" u="none" strike="noStrike" kern="0" cap="none" spc="0" normalizeH="0" baseline="0" dirty="0" smtClean="0">
                <a:ln>
                  <a:noFill/>
                </a:ln>
                <a:solidFill>
                  <a:srgbClr val="000000"/>
                </a:solidFill>
                <a:effectLst/>
                <a:uLnTx/>
                <a:uFillTx/>
                <a:latin typeface="+mn-lt"/>
                <a:ea typeface="+mn-ea"/>
                <a:cs typeface="+mn-cs"/>
              </a:rPr>
              <a:t>&lt; 100 high quality</a:t>
            </a:r>
          </a:p>
          <a:p>
            <a:pPr marL="742950" marR="0" lvl="1" indent="-285750" algn="l" defTabSz="914400" rtl="0" eaLnBrk="1" fontAlgn="base" latinLnBrk="0" hangingPunct="1">
              <a:lnSpc>
                <a:spcPct val="100000"/>
              </a:lnSpc>
              <a:spcBef>
                <a:spcPct val="20000"/>
              </a:spcBef>
              <a:spcAft>
                <a:spcPct val="0"/>
              </a:spcAft>
              <a:buClrTx/>
              <a:buSzTx/>
              <a:tabLst/>
              <a:defRPr/>
            </a:pPr>
            <a:r>
              <a:rPr kumimoji="0" lang="en-US" sz="2400" b="0" i="0" u="none" strike="noStrike" kern="0" cap="none" spc="0" normalizeH="0" baseline="0" dirty="0" smtClean="0">
                <a:ln>
                  <a:noFill/>
                </a:ln>
                <a:solidFill>
                  <a:srgbClr val="000000"/>
                </a:solidFill>
                <a:effectLst/>
                <a:uLnTx/>
                <a:uFillTx/>
                <a:latin typeface="+mn-lt"/>
                <a:ea typeface="+mn-ea"/>
                <a:cs typeface="+mn-cs"/>
              </a:rPr>
              <a:t>&lt; 3.4 zero defects</a:t>
            </a:r>
            <a:endParaRPr kumimoji="0" lang="en-US" sz="2400" b="0" i="0" u="none" strike="noStrike" kern="0" cap="none" spc="0" normalizeH="0" baseline="0" dirty="0">
              <a:ln>
                <a:noFill/>
              </a:ln>
              <a:solidFill>
                <a:srgbClr val="000000"/>
              </a:solidFill>
              <a:effectLst/>
              <a:uLnTx/>
              <a:uFillTx/>
              <a:latin typeface="+mn-lt"/>
              <a:ea typeface="+mn-ea"/>
              <a:cs typeface="+mn-cs"/>
            </a:endParaRPr>
          </a:p>
        </p:txBody>
      </p:sp>
      <p:sp>
        <p:nvSpPr>
          <p:cNvPr id="8" name="Text Box 93"/>
          <p:cNvSpPr txBox="1">
            <a:spLocks noChangeArrowheads="1"/>
          </p:cNvSpPr>
          <p:nvPr/>
        </p:nvSpPr>
        <p:spPr bwMode="auto">
          <a:xfrm>
            <a:off x="5446595" y="2436045"/>
            <a:ext cx="3263900" cy="646331"/>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20000"/>
              </a:spcBef>
              <a:buClr>
                <a:srgbClr val="B31919"/>
              </a:buClr>
              <a:buSzPct val="125000"/>
            </a:pPr>
            <a:r>
              <a:rPr lang="en-US" dirty="0" smtClean="0">
                <a:solidFill>
                  <a:srgbClr val="000000"/>
                </a:solidFill>
              </a:rPr>
              <a:t>The process mean shifts less than </a:t>
            </a:r>
            <a:r>
              <a:rPr lang="en-US" dirty="0" smtClean="0">
                <a:solidFill>
                  <a:srgbClr val="000000"/>
                </a:solidFill>
                <a:sym typeface="Symbol" pitchFamily="-112" charset="2"/>
              </a:rPr>
              <a:t>1.5</a:t>
            </a:r>
            <a:r>
              <a:rPr lang="en-US" dirty="0" smtClean="0">
                <a:latin typeface="Symbol" charset="2"/>
                <a:cs typeface="Symbol" charset="2"/>
              </a:rPr>
              <a:t>s</a:t>
            </a:r>
            <a:r>
              <a:rPr lang="en-US" dirty="0" smtClean="0">
                <a:solidFill>
                  <a:srgbClr val="000000"/>
                </a:solidFill>
                <a:sym typeface="Symbol" pitchFamily="-112" charset="2"/>
              </a:rPr>
              <a:t> (Motorola)</a:t>
            </a:r>
            <a:endParaRPr lang="en-US" dirty="0">
              <a:solidFill>
                <a:srgbClr val="000000"/>
              </a:solidFill>
              <a:sym typeface="Symbol" pitchFamily="-112"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t>At-speed test – effect on DPM</a:t>
            </a:r>
          </a:p>
        </p:txBody>
      </p:sp>
      <p:sp>
        <p:nvSpPr>
          <p:cNvPr id="167939" name="Rectangle 3"/>
          <p:cNvSpPr>
            <a:spLocks noChangeArrowheads="1"/>
          </p:cNvSpPr>
          <p:nvPr/>
        </p:nvSpPr>
        <p:spPr bwMode="auto">
          <a:xfrm>
            <a:off x="758512" y="3638876"/>
            <a:ext cx="7325805" cy="2168568"/>
          </a:xfrm>
          <a:prstGeom prst="rect">
            <a:avLst/>
          </a:prstGeom>
          <a:noFill/>
          <a:ln w="9525">
            <a:noFill/>
            <a:miter lim="800000"/>
            <a:headEnd/>
            <a:tailEnd/>
          </a:ln>
          <a:effectLst/>
        </p:spPr>
        <p:txBody>
          <a:bodyPr>
            <a:prstTxWarp prst="textNoShape">
              <a:avLst/>
            </a:prstTxWarp>
          </a:bodyPr>
          <a:lstStyle/>
          <a:p>
            <a:pPr marL="342900" indent="-342900" eaLnBrk="0" hangingPunct="0">
              <a:spcBef>
                <a:spcPct val="20000"/>
              </a:spcBef>
              <a:buSzPct val="80000"/>
              <a:buFont typeface="Arial" charset="0"/>
              <a:buChar char="•"/>
            </a:pPr>
            <a:r>
              <a:rPr lang="en-US" sz="2400" dirty="0">
                <a:latin typeface="Arial"/>
                <a:cs typeface="Arial"/>
              </a:rPr>
              <a:t>LSI</a:t>
            </a:r>
            <a:r>
              <a:rPr lang="en-US" sz="2400" baseline="30000" dirty="0">
                <a:latin typeface="Arial"/>
                <a:cs typeface="Arial"/>
              </a:rPr>
              <a:t>1</a:t>
            </a:r>
            <a:r>
              <a:rPr lang="en-US" sz="2400" dirty="0">
                <a:latin typeface="Arial"/>
                <a:cs typeface="Arial"/>
              </a:rPr>
              <a:t> experiments</a:t>
            </a:r>
          </a:p>
          <a:p>
            <a:pPr marL="742950" lvl="1" indent="-285750" eaLnBrk="0" hangingPunct="0">
              <a:spcBef>
                <a:spcPct val="20000"/>
              </a:spcBef>
              <a:buSzPct val="80000"/>
              <a:buFont typeface="Wingdings" charset="2"/>
              <a:buChar char=""/>
            </a:pPr>
            <a:r>
              <a:rPr lang="en-US" sz="2000" dirty="0" smtClean="0">
                <a:latin typeface="Arial"/>
                <a:cs typeface="Arial"/>
              </a:rPr>
              <a:t>at .18</a:t>
            </a:r>
            <a:r>
              <a:rPr lang="en-GB" sz="2200" dirty="0" err="1" smtClean="0">
                <a:solidFill>
                  <a:srgbClr val="000000"/>
                </a:solidFill>
                <a:latin typeface="AvantGarde Md BT" pitchFamily="34" charset="0"/>
                <a:ea typeface="Arial" charset="0"/>
                <a:cs typeface="Arial" charset="0"/>
                <a:sym typeface="Symbol" charset="2"/>
              </a:rPr>
              <a:t></a:t>
            </a:r>
            <a:r>
              <a:rPr lang="en-US" sz="2000" dirty="0" err="1" smtClean="0">
                <a:latin typeface="Arial"/>
                <a:cs typeface="Arial"/>
              </a:rPr>
              <a:t>m</a:t>
            </a:r>
            <a:r>
              <a:rPr lang="en-US" sz="2000" dirty="0" smtClean="0">
                <a:latin typeface="Arial"/>
                <a:cs typeface="Arial"/>
              </a:rPr>
              <a:t> 1% defects were speed-related</a:t>
            </a:r>
          </a:p>
          <a:p>
            <a:pPr marL="742950" lvl="1" indent="-285750" eaLnBrk="0" hangingPunct="0">
              <a:spcBef>
                <a:spcPct val="20000"/>
              </a:spcBef>
              <a:buSzPct val="80000"/>
              <a:buFont typeface="Wingdings" charset="2"/>
              <a:buChar char=""/>
            </a:pPr>
            <a:r>
              <a:rPr lang="en-US" sz="2000" dirty="0" smtClean="0">
                <a:latin typeface="Arial"/>
                <a:cs typeface="Arial"/>
              </a:rPr>
              <a:t>at .13</a:t>
            </a:r>
            <a:r>
              <a:rPr lang="en-GB" sz="2200" dirty="0" err="1" smtClean="0">
                <a:solidFill>
                  <a:srgbClr val="000000"/>
                </a:solidFill>
                <a:latin typeface="AvantGarde Md BT" pitchFamily="34" charset="0"/>
                <a:ea typeface="Arial" charset="0"/>
                <a:cs typeface="Arial" charset="0"/>
                <a:sym typeface="Symbol" charset="2"/>
              </a:rPr>
              <a:t></a:t>
            </a:r>
            <a:r>
              <a:rPr lang="en-US" sz="2000" dirty="0" err="1" smtClean="0">
                <a:latin typeface="Arial"/>
                <a:cs typeface="Arial"/>
              </a:rPr>
              <a:t>m</a:t>
            </a:r>
            <a:r>
              <a:rPr lang="en-US" sz="2000" dirty="0" smtClean="0">
                <a:latin typeface="Arial"/>
                <a:cs typeface="Arial"/>
              </a:rPr>
              <a:t> 2% defects were speed-related</a:t>
            </a:r>
          </a:p>
          <a:p>
            <a:pPr marL="742950" lvl="1" indent="-285750" eaLnBrk="0" hangingPunct="0">
              <a:spcBef>
                <a:spcPct val="20000"/>
              </a:spcBef>
              <a:buSzPct val="80000"/>
              <a:buFont typeface="Wingdings" charset="2"/>
              <a:buChar char=""/>
            </a:pPr>
            <a:r>
              <a:rPr lang="en-US" sz="2000" dirty="0" smtClean="0">
                <a:latin typeface="Arial"/>
                <a:cs typeface="Arial"/>
              </a:rPr>
              <a:t>30-70% DPM reduction </a:t>
            </a:r>
            <a:r>
              <a:rPr lang="en-US" sz="2000" dirty="0" err="1" smtClean="0">
                <a:latin typeface="Arial"/>
                <a:cs typeface="Arial"/>
              </a:rPr>
              <a:t>w</a:t>
            </a:r>
            <a:r>
              <a:rPr lang="en-US" sz="2000" dirty="0" smtClean="0">
                <a:latin typeface="Arial"/>
                <a:cs typeface="Arial"/>
              </a:rPr>
              <a:t>/at-speed test </a:t>
            </a:r>
          </a:p>
          <a:p>
            <a:pPr marL="342900" indent="-342900" eaLnBrk="0" hangingPunct="0">
              <a:spcBef>
                <a:spcPct val="20000"/>
              </a:spcBef>
              <a:buSzPct val="80000"/>
              <a:buFont typeface="Arial" charset="0"/>
              <a:buChar char="•"/>
            </a:pPr>
            <a:r>
              <a:rPr lang="en-US" sz="2400" dirty="0" smtClean="0">
                <a:latin typeface="Arial"/>
                <a:cs typeface="Arial"/>
              </a:rPr>
              <a:t>Intel</a:t>
            </a:r>
            <a:r>
              <a:rPr lang="en-US" sz="2400" baseline="30000" dirty="0" smtClean="0">
                <a:latin typeface="Arial"/>
                <a:cs typeface="Arial"/>
              </a:rPr>
              <a:t>2</a:t>
            </a:r>
            <a:r>
              <a:rPr lang="en-US" sz="2400" dirty="0" smtClean="0">
                <a:latin typeface="Arial"/>
                <a:cs typeface="Arial"/>
              </a:rPr>
              <a:t> claims 1-5% of defects are at-speed failures</a:t>
            </a:r>
          </a:p>
          <a:p>
            <a:pPr marL="285750" indent="-285750" eaLnBrk="0" hangingPunct="0">
              <a:spcBef>
                <a:spcPct val="20000"/>
              </a:spcBef>
              <a:buSzPct val="80000"/>
              <a:buFont typeface="Wingdings" charset="2"/>
              <a:buChar char=""/>
            </a:pPr>
            <a:endParaRPr lang="en-US" sz="2000" dirty="0" smtClean="0">
              <a:latin typeface="Arial"/>
              <a:cs typeface="Arial"/>
            </a:endParaRPr>
          </a:p>
        </p:txBody>
      </p:sp>
      <p:grpSp>
        <p:nvGrpSpPr>
          <p:cNvPr id="7" name="Group 6"/>
          <p:cNvGrpSpPr/>
          <p:nvPr/>
        </p:nvGrpSpPr>
        <p:grpSpPr>
          <a:xfrm>
            <a:off x="113292" y="6073494"/>
            <a:ext cx="5362580" cy="634020"/>
            <a:chOff x="113292" y="6390980"/>
            <a:chExt cx="5362580" cy="634020"/>
          </a:xfrm>
        </p:grpSpPr>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9" name="TextBox 8"/>
            <p:cNvSpPr txBox="1"/>
            <p:nvPr/>
          </p:nvSpPr>
          <p:spPr>
            <a:xfrm>
              <a:off x="709924" y="6390980"/>
              <a:ext cx="4765948" cy="634020"/>
            </a:xfrm>
            <a:prstGeom prst="rect">
              <a:avLst/>
            </a:prstGeom>
            <a:noFill/>
          </p:spPr>
          <p:txBody>
            <a:bodyPr wrap="none" rtlCol="0">
              <a:spAutoFit/>
            </a:bodyPr>
            <a:lstStyle/>
            <a:p>
              <a:pPr eaLnBrk="0" hangingPunct="0">
                <a:spcBef>
                  <a:spcPct val="20000"/>
                </a:spcBef>
                <a:buClr>
                  <a:srgbClr val="B31919"/>
                </a:buClr>
                <a:buSzPct val="125000"/>
              </a:pPr>
              <a:r>
                <a:rPr lang="en-US" sz="1600" dirty="0" smtClean="0">
                  <a:latin typeface="Comic Sans MS"/>
                  <a:cs typeface="Comic Sans MS"/>
                </a:rPr>
                <a:t>1) B. </a:t>
              </a:r>
              <a:r>
                <a:rPr lang="en-US" sz="1600" dirty="0" err="1" smtClean="0">
                  <a:latin typeface="Comic Sans MS"/>
                  <a:cs typeface="Comic Sans MS"/>
                </a:rPr>
                <a:t>Benware</a:t>
              </a:r>
              <a:r>
                <a:rPr lang="en-US" sz="1600" dirty="0" smtClean="0">
                  <a:latin typeface="Comic Sans MS"/>
                  <a:cs typeface="Comic Sans MS"/>
                </a:rPr>
                <a:t> et al., IEEE VTS 2003</a:t>
              </a:r>
            </a:p>
            <a:p>
              <a:pPr eaLnBrk="0" hangingPunct="0">
                <a:spcBef>
                  <a:spcPct val="20000"/>
                </a:spcBef>
                <a:buClr>
                  <a:srgbClr val="B31919"/>
                </a:buClr>
                <a:buSzPct val="125000"/>
              </a:pPr>
              <a:r>
                <a:rPr lang="en-US" sz="1600" dirty="0" smtClean="0">
                  <a:latin typeface="Comic Sans MS"/>
                  <a:cs typeface="Comic Sans MS"/>
                </a:rPr>
                <a:t>2) K.S. Kim, S. </a:t>
              </a:r>
              <a:r>
                <a:rPr lang="en-US" sz="1600" dirty="0" err="1" smtClean="0">
                  <a:latin typeface="Comic Sans MS"/>
                  <a:cs typeface="Comic Sans MS"/>
                </a:rPr>
                <a:t>Mitra</a:t>
              </a:r>
              <a:r>
                <a:rPr lang="en-US" sz="1600" dirty="0" smtClean="0">
                  <a:latin typeface="Comic Sans MS"/>
                  <a:cs typeface="Comic Sans MS"/>
                </a:rPr>
                <a:t>, IEEE Design &amp; Test, 2003</a:t>
              </a:r>
              <a:endParaRPr lang="en-US" sz="1600" dirty="0">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smtClean="0"/>
              <a:t>Yield crisis</a:t>
            </a:r>
            <a:endParaRPr lang="en-US" baseline="30000" dirty="0"/>
          </a:p>
        </p:txBody>
      </p:sp>
      <p:sp>
        <p:nvSpPr>
          <p:cNvPr id="124931" name="Rectangle 3"/>
          <p:cNvSpPr>
            <a:spLocks noChangeArrowheads="1"/>
          </p:cNvSpPr>
          <p:nvPr/>
        </p:nvSpPr>
        <p:spPr bwMode="auto">
          <a:xfrm>
            <a:off x="584200" y="1384300"/>
            <a:ext cx="8216900" cy="5181600"/>
          </a:xfrm>
          <a:prstGeom prst="rect">
            <a:avLst/>
          </a:prstGeom>
          <a:noFill/>
          <a:ln w="9525">
            <a:noFill/>
            <a:miter lim="800000"/>
            <a:headEnd/>
            <a:tailEnd/>
          </a:ln>
          <a:effectLst/>
        </p:spPr>
        <p:txBody>
          <a:bodyPr>
            <a:prstTxWarp prst="textNoShape">
              <a:avLst/>
            </a:prstTxWarp>
          </a:bodyPr>
          <a:lstStyle/>
          <a:p>
            <a:pPr marL="342900" indent="-342900">
              <a:spcBef>
                <a:spcPct val="50000"/>
              </a:spcBef>
              <a:buSzPct val="70000"/>
              <a:buFont typeface="Wingdings" charset="2"/>
              <a:buNone/>
            </a:pPr>
            <a:endParaRPr lang="en-US" sz="2800">
              <a:solidFill>
                <a:srgbClr val="FFFFCC"/>
              </a:solidFill>
              <a:effectLst>
                <a:outerShdw blurRad="38100" dist="38100" dir="2700000" algn="tl">
                  <a:srgbClr val="000000"/>
                </a:outerShdw>
              </a:effectLst>
              <a:latin typeface="AvantGarde Md BT" pitchFamily="34" charset="0"/>
            </a:endParaRPr>
          </a:p>
        </p:txBody>
      </p:sp>
      <p:graphicFrame>
        <p:nvGraphicFramePr>
          <p:cNvPr id="10" name="Object 2"/>
          <p:cNvGraphicFramePr>
            <a:graphicFrameLocks noChangeAspect="1"/>
          </p:cNvGraphicFramePr>
          <p:nvPr/>
        </p:nvGraphicFramePr>
        <p:xfrm>
          <a:off x="895482" y="3284820"/>
          <a:ext cx="4650826" cy="3106160"/>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113292" y="6390980"/>
            <a:ext cx="3707780" cy="381543"/>
            <a:chOff x="113292" y="6390980"/>
            <a:chExt cx="3707780" cy="381543"/>
          </a:xfrm>
        </p:grpSpPr>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8" name="TextBox 7"/>
            <p:cNvSpPr txBox="1"/>
            <p:nvPr/>
          </p:nvSpPr>
          <p:spPr>
            <a:xfrm>
              <a:off x="709924" y="6390980"/>
              <a:ext cx="3111148" cy="338554"/>
            </a:xfrm>
            <a:prstGeom prst="rect">
              <a:avLst/>
            </a:prstGeom>
            <a:noFill/>
          </p:spPr>
          <p:txBody>
            <a:bodyPr wrap="none" rtlCol="0">
              <a:spAutoFit/>
            </a:bodyPr>
            <a:lstStyle/>
            <a:p>
              <a:r>
                <a:rPr lang="en-US" sz="1600" dirty="0" smtClean="0">
                  <a:latin typeface="Comic Sans MS"/>
                  <a:cs typeface="Comic Sans MS"/>
                </a:rPr>
                <a:t>M. </a:t>
              </a:r>
              <a:r>
                <a:rPr lang="en-US" sz="1600" dirty="0" err="1" smtClean="0">
                  <a:latin typeface="Comic Sans MS"/>
                  <a:cs typeface="Comic Sans MS"/>
                </a:rPr>
                <a:t>Rencher</a:t>
              </a:r>
              <a:r>
                <a:rPr lang="en-US" sz="1600" dirty="0" smtClean="0">
                  <a:latin typeface="Comic Sans MS"/>
                  <a:cs typeface="Comic Sans MS"/>
                </a:rPr>
                <a:t>, G. Allan, EE Times</a:t>
              </a:r>
            </a:p>
          </p:txBody>
        </p:sp>
      </p:grpSp>
      <p:grpSp>
        <p:nvGrpSpPr>
          <p:cNvPr id="29" name="Group 28"/>
          <p:cNvGrpSpPr/>
          <p:nvPr/>
        </p:nvGrpSpPr>
        <p:grpSpPr>
          <a:xfrm>
            <a:off x="882336" y="1306478"/>
            <a:ext cx="2018118" cy="1841775"/>
            <a:chOff x="584200" y="1366037"/>
            <a:chExt cx="2018118" cy="1841775"/>
          </a:xfrm>
        </p:grpSpPr>
        <p:pic>
          <p:nvPicPr>
            <p:cNvPr id="12" name="Picture 6"/>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84200" y="1431309"/>
              <a:ext cx="2018118" cy="1776503"/>
            </a:xfrm>
            <a:prstGeom prst="rect">
              <a:avLst/>
            </a:prstGeom>
            <a:ln w="19050" cap="flat" cmpd="sng" algn="ctr">
              <a:solidFill>
                <a:schemeClr val="tx1"/>
              </a:solidFill>
              <a:prstDash val="solid"/>
              <a:round/>
              <a:headEnd type="none" w="med" len="med"/>
              <a:tailEnd type="none" w="med" len="med"/>
            </a:ln>
            <a:effectLst>
              <a:outerShdw blurRad="292100" dist="139700" dir="2700000" algn="tl" rotWithShape="0">
                <a:srgbClr val="333333">
                  <a:alpha val="65000"/>
                </a:srgbClr>
              </a:outerShdw>
            </a:effectLst>
          </p:spPr>
        </p:pic>
        <p:sp>
          <p:nvSpPr>
            <p:cNvPr id="13" name="Text Box 7"/>
            <p:cNvSpPr txBox="1">
              <a:spLocks noChangeArrowheads="1"/>
            </p:cNvSpPr>
            <p:nvPr/>
          </p:nvSpPr>
          <p:spPr bwMode="auto">
            <a:xfrm>
              <a:off x="1252698" y="1366037"/>
              <a:ext cx="754934" cy="338554"/>
            </a:xfrm>
            <a:prstGeom prst="rect">
              <a:avLst/>
            </a:prstGeom>
            <a:noFill/>
            <a:ln w="38100">
              <a:noFill/>
              <a:miter lim="800000"/>
              <a:headEnd/>
              <a:tailEnd/>
            </a:ln>
            <a:effectLst/>
          </p:spPr>
          <p:txBody>
            <a:bodyPr wrap="none">
              <a:prstTxWarp prst="textNoShape">
                <a:avLst/>
              </a:prstTxWarp>
              <a:spAutoFit/>
            </a:bodyPr>
            <a:lstStyle/>
            <a:p>
              <a:pPr algn="ctr" eaLnBrk="0" hangingPunct="0"/>
              <a:r>
                <a:rPr lang="en-US" sz="1600" dirty="0">
                  <a:solidFill>
                    <a:srgbClr val="FFFFFF"/>
                  </a:solidFill>
                </a:rPr>
                <a:t>Target</a:t>
              </a:r>
            </a:p>
          </p:txBody>
        </p:sp>
      </p:grpSp>
      <p:grpSp>
        <p:nvGrpSpPr>
          <p:cNvPr id="24" name="Group 33"/>
          <p:cNvGrpSpPr>
            <a:grpSpLocks/>
          </p:cNvGrpSpPr>
          <p:nvPr/>
        </p:nvGrpSpPr>
        <p:grpSpPr bwMode="auto">
          <a:xfrm>
            <a:off x="2636599" y="1724698"/>
            <a:ext cx="2019563" cy="1830682"/>
            <a:chOff x="4468" y="2131"/>
            <a:chExt cx="1587" cy="1426"/>
          </a:xfrm>
        </p:grpSpPr>
        <p:pic>
          <p:nvPicPr>
            <p:cNvPr id="25" name="Picture 34"/>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468" y="2160"/>
              <a:ext cx="1587" cy="1397"/>
            </a:xfrm>
            <a:prstGeom prst="rect">
              <a:avLst/>
            </a:prstGeom>
            <a:ln w="19050" cap="flat" cmpd="sng" algn="ctr">
              <a:solidFill>
                <a:schemeClr val="tx1"/>
              </a:solidFill>
              <a:prstDash val="solid"/>
              <a:round/>
              <a:headEnd type="none" w="med" len="med"/>
              <a:tailEnd type="none" w="med" len="med"/>
            </a:ln>
            <a:effectLst>
              <a:outerShdw blurRad="292100" dist="139700" dir="2700000" algn="tl" rotWithShape="0">
                <a:srgbClr val="333333">
                  <a:alpha val="65000"/>
                </a:srgbClr>
              </a:outerShdw>
            </a:effectLst>
          </p:spPr>
        </p:pic>
        <p:sp>
          <p:nvSpPr>
            <p:cNvPr id="26" name="Text Box 35"/>
            <p:cNvSpPr txBox="1">
              <a:spLocks noChangeArrowheads="1"/>
            </p:cNvSpPr>
            <p:nvPr/>
          </p:nvSpPr>
          <p:spPr bwMode="auto">
            <a:xfrm>
              <a:off x="4921" y="2131"/>
              <a:ext cx="682" cy="236"/>
            </a:xfrm>
            <a:prstGeom prst="rect">
              <a:avLst/>
            </a:prstGeom>
            <a:noFill/>
            <a:ln w="38100">
              <a:noFill/>
              <a:miter lim="800000"/>
              <a:headEnd/>
              <a:tailEnd/>
            </a:ln>
            <a:effectLst/>
          </p:spPr>
          <p:txBody>
            <a:bodyPr>
              <a:prstTxWarp prst="textNoShape">
                <a:avLst/>
              </a:prstTxWarp>
            </a:bodyPr>
            <a:lstStyle/>
            <a:p>
              <a:pPr algn="ctr" eaLnBrk="0" hangingPunct="0"/>
              <a:r>
                <a:rPr lang="en-US" sz="1600" dirty="0">
                  <a:solidFill>
                    <a:srgbClr val="FFFFFF"/>
                  </a:solidFill>
                  <a:latin typeface="AvantGarde Md BT" pitchFamily="34" charset="0"/>
                </a:rPr>
                <a:t>350nm</a:t>
              </a:r>
            </a:p>
          </p:txBody>
        </p:sp>
      </p:grpSp>
      <p:sp>
        <p:nvSpPr>
          <p:cNvPr id="28" name="TextBox 27"/>
          <p:cNvSpPr txBox="1"/>
          <p:nvPr/>
        </p:nvSpPr>
        <p:spPr>
          <a:xfrm>
            <a:off x="3503290" y="4383263"/>
            <a:ext cx="2262834" cy="369332"/>
          </a:xfrm>
          <a:prstGeom prst="rect">
            <a:avLst/>
          </a:prstGeom>
          <a:noFill/>
        </p:spPr>
        <p:txBody>
          <a:bodyPr wrap="none" rtlCol="0">
            <a:spAutoFit/>
          </a:bodyPr>
          <a:lstStyle/>
          <a:p>
            <a:r>
              <a:rPr lang="en-US" dirty="0" smtClean="0"/>
              <a:t>Historical initial yield</a:t>
            </a:r>
            <a:endParaRPr lang="en-US" dirty="0"/>
          </a:p>
        </p:txBody>
      </p:sp>
      <p:grpSp>
        <p:nvGrpSpPr>
          <p:cNvPr id="21" name="Group 37"/>
          <p:cNvGrpSpPr>
            <a:grpSpLocks/>
          </p:cNvGrpSpPr>
          <p:nvPr/>
        </p:nvGrpSpPr>
        <p:grpSpPr bwMode="auto">
          <a:xfrm>
            <a:off x="4414891" y="2133197"/>
            <a:ext cx="2018116" cy="1824827"/>
            <a:chOff x="657" y="852"/>
            <a:chExt cx="1587" cy="1435"/>
          </a:xfrm>
        </p:grpSpPr>
        <p:pic>
          <p:nvPicPr>
            <p:cNvPr id="22" name="Picture 38"/>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57" y="890"/>
              <a:ext cx="1587" cy="1397"/>
            </a:xfrm>
            <a:prstGeom prst="rect">
              <a:avLst/>
            </a:prstGeom>
            <a:ln w="19050" cap="flat" cmpd="sng" algn="ctr">
              <a:solidFill>
                <a:schemeClr val="tx1"/>
              </a:solidFill>
              <a:prstDash val="solid"/>
              <a:round/>
              <a:headEnd type="none" w="med" len="med"/>
              <a:tailEnd type="none" w="med" len="med"/>
            </a:ln>
            <a:effectLst>
              <a:outerShdw blurRad="292100" dist="139700" dir="2700000" algn="tl" rotWithShape="0">
                <a:srgbClr val="333333">
                  <a:alpha val="65000"/>
                </a:srgbClr>
              </a:outerShdw>
            </a:effectLst>
          </p:spPr>
        </p:pic>
        <p:sp>
          <p:nvSpPr>
            <p:cNvPr id="23" name="Text Box 39"/>
            <p:cNvSpPr txBox="1">
              <a:spLocks noChangeArrowheads="1"/>
            </p:cNvSpPr>
            <p:nvPr/>
          </p:nvSpPr>
          <p:spPr bwMode="auto">
            <a:xfrm>
              <a:off x="1121" y="852"/>
              <a:ext cx="660" cy="236"/>
            </a:xfrm>
            <a:prstGeom prst="rect">
              <a:avLst/>
            </a:prstGeom>
            <a:noFill/>
            <a:ln w="38100">
              <a:noFill/>
              <a:miter lim="800000"/>
              <a:headEnd/>
              <a:tailEnd/>
            </a:ln>
            <a:effectLst/>
          </p:spPr>
          <p:txBody>
            <a:bodyPr>
              <a:prstTxWarp prst="textNoShape">
                <a:avLst/>
              </a:prstTxWarp>
            </a:bodyPr>
            <a:lstStyle/>
            <a:p>
              <a:pPr algn="ctr" eaLnBrk="0" hangingPunct="0"/>
              <a:r>
                <a:rPr lang="en-US" sz="1600" dirty="0">
                  <a:solidFill>
                    <a:srgbClr val="FFFFFF"/>
                  </a:solidFill>
                  <a:latin typeface="AvantGarde Md BT" pitchFamily="34" charset="0"/>
                </a:rPr>
                <a:t>250nm</a:t>
              </a:r>
            </a:p>
          </p:txBody>
        </p:sp>
      </p:grpSp>
      <p:grpSp>
        <p:nvGrpSpPr>
          <p:cNvPr id="18" name="Group 40"/>
          <p:cNvGrpSpPr>
            <a:grpSpLocks/>
          </p:cNvGrpSpPr>
          <p:nvPr/>
        </p:nvGrpSpPr>
        <p:grpSpPr bwMode="auto">
          <a:xfrm>
            <a:off x="6269421" y="2545020"/>
            <a:ext cx="2014177" cy="1828880"/>
            <a:chOff x="3016" y="800"/>
            <a:chExt cx="1587" cy="1441"/>
          </a:xfrm>
        </p:grpSpPr>
        <p:pic>
          <p:nvPicPr>
            <p:cNvPr id="19" name="Picture 41"/>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016" y="845"/>
              <a:ext cx="1587" cy="1396"/>
            </a:xfrm>
            <a:prstGeom prst="rect">
              <a:avLst/>
            </a:prstGeom>
            <a:ln w="31750" cap="flat" cmpd="sng" algn="ctr">
              <a:solidFill>
                <a:srgbClr val="FF0000"/>
              </a:solidFill>
              <a:prstDash val="solid"/>
              <a:round/>
              <a:headEnd type="none" w="med" len="med"/>
              <a:tailEnd type="none" w="med" len="med"/>
            </a:ln>
            <a:effectLst>
              <a:outerShdw blurRad="292100" dist="139700" dir="2700000" algn="tl" rotWithShape="0">
                <a:srgbClr val="333333">
                  <a:alpha val="65000"/>
                </a:srgbClr>
              </a:outerShdw>
            </a:effectLst>
          </p:spPr>
        </p:pic>
        <p:sp>
          <p:nvSpPr>
            <p:cNvPr id="20" name="Text Box 42"/>
            <p:cNvSpPr txBox="1">
              <a:spLocks noChangeArrowheads="1"/>
            </p:cNvSpPr>
            <p:nvPr/>
          </p:nvSpPr>
          <p:spPr bwMode="auto">
            <a:xfrm>
              <a:off x="3479" y="800"/>
              <a:ext cx="661" cy="235"/>
            </a:xfrm>
            <a:prstGeom prst="rect">
              <a:avLst/>
            </a:prstGeom>
            <a:noFill/>
            <a:ln w="38100">
              <a:noFill/>
              <a:miter lim="800000"/>
              <a:headEnd/>
              <a:tailEnd/>
            </a:ln>
            <a:effectLst/>
          </p:spPr>
          <p:txBody>
            <a:bodyPr>
              <a:prstTxWarp prst="textNoShape">
                <a:avLst/>
              </a:prstTxWarp>
            </a:bodyPr>
            <a:lstStyle/>
            <a:p>
              <a:pPr algn="ctr" eaLnBrk="0" hangingPunct="0"/>
              <a:r>
                <a:rPr lang="en-US" sz="1600" dirty="0">
                  <a:solidFill>
                    <a:srgbClr val="FFFFFF"/>
                  </a:solidFill>
                  <a:latin typeface="AvantGarde Md BT" pitchFamily="34" charset="0"/>
                </a:rPr>
                <a:t>130nm</a:t>
              </a:r>
            </a:p>
          </p:txBody>
        </p:sp>
      </p:grpSp>
      <p:grpSp>
        <p:nvGrpSpPr>
          <p:cNvPr id="27" name="Group 26"/>
          <p:cNvGrpSpPr/>
          <p:nvPr/>
        </p:nvGrpSpPr>
        <p:grpSpPr>
          <a:xfrm>
            <a:off x="6605588" y="4093437"/>
            <a:ext cx="2019563" cy="1841238"/>
            <a:chOff x="6736677" y="1431309"/>
            <a:chExt cx="2019563" cy="1841238"/>
          </a:xfrm>
        </p:grpSpPr>
        <p:pic>
          <p:nvPicPr>
            <p:cNvPr id="16" name="Picture 45"/>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6736677" y="1496044"/>
              <a:ext cx="2019563" cy="1776503"/>
            </a:xfrm>
            <a:prstGeom prst="rect">
              <a:avLst/>
            </a:prstGeom>
            <a:ln w="31750" cap="flat" cmpd="sng" algn="ctr">
              <a:solidFill>
                <a:srgbClr val="FF0000"/>
              </a:solidFill>
              <a:prstDash val="solid"/>
              <a:round/>
              <a:headEnd type="none" w="med" len="med"/>
              <a:tailEnd type="none" w="med" len="med"/>
            </a:ln>
            <a:effectLst>
              <a:outerShdw blurRad="292100" dist="139700" dir="2700000" algn="tl" rotWithShape="0">
                <a:srgbClr val="333333">
                  <a:alpha val="65000"/>
                </a:srgbClr>
              </a:outerShdw>
            </a:effectLst>
          </p:spPr>
        </p:pic>
        <p:sp>
          <p:nvSpPr>
            <p:cNvPr id="17" name="Text Box 46"/>
            <p:cNvSpPr txBox="1">
              <a:spLocks noChangeArrowheads="1"/>
            </p:cNvSpPr>
            <p:nvPr/>
          </p:nvSpPr>
          <p:spPr bwMode="auto">
            <a:xfrm>
              <a:off x="7315096" y="1431309"/>
              <a:ext cx="908050" cy="374650"/>
            </a:xfrm>
            <a:prstGeom prst="rect">
              <a:avLst/>
            </a:prstGeom>
            <a:noFill/>
            <a:ln w="38100">
              <a:noFill/>
              <a:miter lim="800000"/>
              <a:headEnd/>
              <a:tailEnd/>
            </a:ln>
            <a:effectLst/>
          </p:spPr>
          <p:txBody>
            <a:bodyPr>
              <a:prstTxWarp prst="textNoShape">
                <a:avLst/>
              </a:prstTxWarp>
            </a:bodyPr>
            <a:lstStyle/>
            <a:p>
              <a:pPr algn="ctr" eaLnBrk="0" hangingPunct="0"/>
              <a:r>
                <a:rPr lang="en-US" sz="1600" dirty="0">
                  <a:solidFill>
                    <a:schemeClr val="bg1"/>
                  </a:solidFill>
                  <a:latin typeface="AvantGarde Md BT" pitchFamily="34" charset="0"/>
                </a:rPr>
                <a:t>90nm</a:t>
              </a:r>
            </a:p>
          </p:txBody>
        </p:sp>
      </p:grpSp>
      <p:sp>
        <p:nvSpPr>
          <p:cNvPr id="31" name="TextBox 30"/>
          <p:cNvSpPr txBox="1"/>
          <p:nvPr/>
        </p:nvSpPr>
        <p:spPr>
          <a:xfrm>
            <a:off x="6605588" y="2131175"/>
            <a:ext cx="1904187" cy="369332"/>
          </a:xfrm>
          <a:prstGeom prst="rect">
            <a:avLst/>
          </a:prstGeom>
          <a:noFill/>
        </p:spPr>
        <p:txBody>
          <a:bodyPr wrap="none" rtlCol="0">
            <a:spAutoFit/>
          </a:bodyPr>
          <a:lstStyle/>
          <a:p>
            <a:r>
              <a:rPr lang="en-US" dirty="0" smtClean="0">
                <a:solidFill>
                  <a:srgbClr val="FF0000"/>
                </a:solidFill>
              </a:rPr>
              <a:t>Sub-wavelength</a:t>
            </a:r>
            <a:endParaRPr lang="en-US" dirty="0">
              <a:solidFill>
                <a:srgbClr val="FF0000"/>
              </a:solidFill>
            </a:endParaRPr>
          </a:p>
        </p:txBody>
      </p:sp>
      <p:sp>
        <p:nvSpPr>
          <p:cNvPr id="32" name="TextBox 31"/>
          <p:cNvSpPr txBox="1"/>
          <p:nvPr/>
        </p:nvSpPr>
        <p:spPr>
          <a:xfrm>
            <a:off x="3015268" y="1248139"/>
            <a:ext cx="3277322" cy="369332"/>
          </a:xfrm>
          <a:prstGeom prst="rect">
            <a:avLst/>
          </a:prstGeom>
          <a:noFill/>
        </p:spPr>
        <p:txBody>
          <a:bodyPr wrap="none" rtlCol="0">
            <a:spAutoFit/>
          </a:bodyPr>
          <a:lstStyle/>
          <a:p>
            <a:r>
              <a:rPr lang="en-US" dirty="0" smtClean="0"/>
              <a:t>Above lithography wavelength</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requirements</a:t>
            </a:r>
            <a:endParaRPr lang="en-US" dirty="0"/>
          </a:p>
        </p:txBody>
      </p:sp>
      <p:sp>
        <p:nvSpPr>
          <p:cNvPr id="3" name="Content Placeholder 2"/>
          <p:cNvSpPr>
            <a:spLocks noGrp="1"/>
          </p:cNvSpPr>
          <p:nvPr>
            <p:ph idx="1"/>
          </p:nvPr>
        </p:nvSpPr>
        <p:spPr>
          <a:xfrm>
            <a:off x="1956565" y="5824645"/>
            <a:ext cx="4459113" cy="488440"/>
          </a:xfrm>
        </p:spPr>
        <p:txBody>
          <a:bodyPr/>
          <a:lstStyle/>
          <a:p>
            <a:pPr>
              <a:buNone/>
            </a:pPr>
            <a:r>
              <a:rPr lang="en-US" sz="2000" dirty="0" smtClean="0"/>
              <a:t>p – probability of detecting a fault</a:t>
            </a:r>
          </a:p>
        </p:txBody>
      </p:sp>
      <p:sp>
        <p:nvSpPr>
          <p:cNvPr id="5" name="Text Box 6"/>
          <p:cNvSpPr txBox="1">
            <a:spLocks noChangeArrowheads="1"/>
          </p:cNvSpPr>
          <p:nvPr/>
        </p:nvSpPr>
        <p:spPr bwMode="auto">
          <a:xfrm>
            <a:off x="3859391" y="5327982"/>
            <a:ext cx="745466" cy="40011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000" dirty="0" smtClean="0">
                <a:solidFill>
                  <a:srgbClr val="000000"/>
                </a:solidFill>
              </a:rPr>
              <a:t>Yield</a:t>
            </a:r>
            <a:endParaRPr lang="en-US" sz="2000" b="1" dirty="0">
              <a:solidFill>
                <a:srgbClr val="000000"/>
              </a:solidFill>
            </a:endParaRPr>
          </a:p>
        </p:txBody>
      </p:sp>
      <p:sp>
        <p:nvSpPr>
          <p:cNvPr id="6" name="Text Box 7"/>
          <p:cNvSpPr txBox="1">
            <a:spLocks noChangeArrowheads="1"/>
          </p:cNvSpPr>
          <p:nvPr/>
        </p:nvSpPr>
        <p:spPr bwMode="auto">
          <a:xfrm>
            <a:off x="6651785" y="5327982"/>
            <a:ext cx="1168634" cy="40011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000" dirty="0">
                <a:solidFill>
                  <a:srgbClr val="000000"/>
                </a:solidFill>
              </a:rPr>
              <a:t>1 </a:t>
            </a:r>
            <a:r>
              <a:rPr lang="en-US" sz="2000" dirty="0"/>
              <a:t>–</a:t>
            </a:r>
            <a:r>
              <a:rPr lang="en-US" sz="2000" dirty="0" smtClean="0">
                <a:solidFill>
                  <a:srgbClr val="000000"/>
                </a:solidFill>
              </a:rPr>
              <a:t> Yield</a:t>
            </a:r>
            <a:endParaRPr lang="en-US" sz="2000" b="1" dirty="0">
              <a:solidFill>
                <a:srgbClr val="000000"/>
              </a:solidFill>
            </a:endParaRPr>
          </a:p>
        </p:txBody>
      </p:sp>
      <p:sp>
        <p:nvSpPr>
          <p:cNvPr id="7" name="Text Box 8"/>
          <p:cNvSpPr txBox="1">
            <a:spLocks noChangeArrowheads="1"/>
          </p:cNvSpPr>
          <p:nvPr/>
        </p:nvSpPr>
        <p:spPr bwMode="auto">
          <a:xfrm>
            <a:off x="8178259" y="3381459"/>
            <a:ext cx="327308" cy="40011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000">
                <a:solidFill>
                  <a:srgbClr val="000000"/>
                </a:solidFill>
              </a:rPr>
              <a:t>p</a:t>
            </a:r>
            <a:endParaRPr lang="en-US" sz="2000" b="1">
              <a:solidFill>
                <a:srgbClr val="000000"/>
              </a:solidFill>
            </a:endParaRPr>
          </a:p>
        </p:txBody>
      </p:sp>
      <p:sp>
        <p:nvSpPr>
          <p:cNvPr id="8" name="Text Box 9"/>
          <p:cNvSpPr txBox="1">
            <a:spLocks noChangeArrowheads="1"/>
          </p:cNvSpPr>
          <p:nvPr/>
        </p:nvSpPr>
        <p:spPr bwMode="auto">
          <a:xfrm>
            <a:off x="8108880" y="1551681"/>
            <a:ext cx="755110" cy="40011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000" dirty="0">
                <a:solidFill>
                  <a:srgbClr val="000000"/>
                </a:solidFill>
              </a:rPr>
              <a:t>1 </a:t>
            </a:r>
            <a:r>
              <a:rPr lang="en-US" sz="2000" dirty="0"/>
              <a:t>–</a:t>
            </a:r>
            <a:r>
              <a:rPr lang="en-US" sz="2000" dirty="0" smtClean="0">
                <a:solidFill>
                  <a:srgbClr val="000000"/>
                </a:solidFill>
              </a:rPr>
              <a:t> </a:t>
            </a:r>
            <a:r>
              <a:rPr lang="en-US" sz="2000" dirty="0">
                <a:solidFill>
                  <a:srgbClr val="000000"/>
                </a:solidFill>
              </a:rPr>
              <a:t>p</a:t>
            </a:r>
            <a:endParaRPr lang="en-US" sz="2000" b="1" dirty="0">
              <a:solidFill>
                <a:srgbClr val="000000"/>
              </a:solidFill>
            </a:endParaRPr>
          </a:p>
        </p:txBody>
      </p:sp>
      <p:sp>
        <p:nvSpPr>
          <p:cNvPr id="9" name="AutoShape 10"/>
          <p:cNvSpPr>
            <a:spLocks/>
          </p:cNvSpPr>
          <p:nvPr/>
        </p:nvSpPr>
        <p:spPr bwMode="auto">
          <a:xfrm rot="16200000" flipV="1">
            <a:off x="4092911" y="2926791"/>
            <a:ext cx="266700" cy="4659312"/>
          </a:xfrm>
          <a:prstGeom prst="leftBrace">
            <a:avLst>
              <a:gd name="adj1" fmla="val 27014"/>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0" name="AutoShape 11"/>
          <p:cNvSpPr>
            <a:spLocks/>
          </p:cNvSpPr>
          <p:nvPr/>
        </p:nvSpPr>
        <p:spPr bwMode="auto">
          <a:xfrm rot="16200000" flipV="1">
            <a:off x="7091699" y="4649228"/>
            <a:ext cx="266700" cy="1214437"/>
          </a:xfrm>
          <a:prstGeom prst="leftBrace">
            <a:avLst>
              <a:gd name="adj1" fmla="val 35290"/>
              <a:gd name="adj2" fmla="val 5019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1" name="AutoShape 12"/>
          <p:cNvSpPr>
            <a:spLocks/>
          </p:cNvSpPr>
          <p:nvPr/>
        </p:nvSpPr>
        <p:spPr bwMode="auto">
          <a:xfrm rot="10800000" flipV="1">
            <a:off x="7940217" y="2221147"/>
            <a:ext cx="266700" cy="2813050"/>
          </a:xfrm>
          <a:prstGeom prst="leftBrace">
            <a:avLst>
              <a:gd name="adj1" fmla="val 16310"/>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2" name="AutoShape 13"/>
          <p:cNvSpPr>
            <a:spLocks/>
          </p:cNvSpPr>
          <p:nvPr/>
        </p:nvSpPr>
        <p:spPr bwMode="auto">
          <a:xfrm rot="10800000" flipV="1">
            <a:off x="7933867" y="1428984"/>
            <a:ext cx="266700" cy="715963"/>
          </a:xfrm>
          <a:prstGeom prst="leftBrace">
            <a:avLst>
              <a:gd name="adj1" fmla="val 22359"/>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3" name="Rectangle 17"/>
          <p:cNvSpPr>
            <a:spLocks noChangeArrowheads="1"/>
          </p:cNvSpPr>
          <p:nvPr/>
        </p:nvSpPr>
        <p:spPr bwMode="auto">
          <a:xfrm>
            <a:off x="6619417" y="2213208"/>
            <a:ext cx="1193800" cy="2816225"/>
          </a:xfrm>
          <a:prstGeom prst="rect">
            <a:avLst/>
          </a:prstGeom>
          <a:solidFill>
            <a:srgbClr val="BFBFBF"/>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5000"/>
              </a:lnSpc>
              <a:spcBef>
                <a:spcPts val="0"/>
              </a:spcBef>
              <a:spcAft>
                <a:spcPts val="0"/>
              </a:spcAft>
              <a:buClr>
                <a:srgbClr val="B31919"/>
              </a:buClr>
              <a:buSzPct val="125000"/>
              <a:defRPr/>
            </a:pPr>
            <a:r>
              <a:rPr lang="en-US" kern="0" dirty="0" smtClean="0">
                <a:solidFill>
                  <a:srgbClr val="000000"/>
                </a:solidFill>
                <a:latin typeface="Arial"/>
              </a:rPr>
              <a:t>Faults</a:t>
            </a:r>
            <a:br>
              <a:rPr lang="en-US" kern="0" dirty="0" smtClean="0">
                <a:solidFill>
                  <a:srgbClr val="000000"/>
                </a:solidFill>
                <a:latin typeface="Arial"/>
              </a:rPr>
            </a:br>
            <a:r>
              <a:rPr lang="en-US" kern="0" dirty="0" smtClean="0">
                <a:solidFill>
                  <a:srgbClr val="000000"/>
                </a:solidFill>
                <a:latin typeface="Arial"/>
              </a:rPr>
              <a:t>detected</a:t>
            </a:r>
            <a:endParaRPr lang="en-US" kern="0" dirty="0">
              <a:solidFill>
                <a:srgbClr val="000000"/>
              </a:solidFill>
              <a:latin typeface="Arial"/>
            </a:endParaRPr>
          </a:p>
        </p:txBody>
      </p:sp>
      <p:sp>
        <p:nvSpPr>
          <p:cNvPr id="14" name="Rectangle 20"/>
          <p:cNvSpPr>
            <a:spLocks noChangeArrowheads="1"/>
          </p:cNvSpPr>
          <p:nvPr/>
        </p:nvSpPr>
        <p:spPr bwMode="auto">
          <a:xfrm>
            <a:off x="6619417" y="1428984"/>
            <a:ext cx="1190625" cy="719138"/>
          </a:xfrm>
          <a:prstGeom prst="rect">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dirty="0" smtClean="0">
                <a:solidFill>
                  <a:schemeClr val="bg1"/>
                </a:solidFill>
                <a:latin typeface="Arial"/>
              </a:rPr>
              <a:t>Escapes</a:t>
            </a:r>
            <a:endParaRPr lang="en-US" kern="0" dirty="0">
              <a:solidFill>
                <a:schemeClr val="bg1"/>
              </a:solidFill>
              <a:latin typeface="Arial"/>
            </a:endParaRPr>
          </a:p>
        </p:txBody>
      </p:sp>
      <p:sp>
        <p:nvSpPr>
          <p:cNvPr id="15" name="Rectangle 23"/>
          <p:cNvSpPr>
            <a:spLocks noChangeArrowheads="1"/>
          </p:cNvSpPr>
          <p:nvPr/>
        </p:nvSpPr>
        <p:spPr bwMode="auto">
          <a:xfrm>
            <a:off x="1858869" y="1428984"/>
            <a:ext cx="4679950" cy="360045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endParaRPr lang="en-US" sz="1600" kern="0">
              <a:solidFill>
                <a:srgbClr val="000000"/>
              </a:solidFill>
              <a:latin typeface="Arial"/>
            </a:endParaRPr>
          </a:p>
        </p:txBody>
      </p:sp>
      <p:sp>
        <p:nvSpPr>
          <p:cNvPr id="16" name="Text Box 16"/>
          <p:cNvSpPr txBox="1">
            <a:spLocks noChangeArrowheads="1"/>
          </p:cNvSpPr>
          <p:nvPr/>
        </p:nvSpPr>
        <p:spPr bwMode="auto">
          <a:xfrm rot="20382352">
            <a:off x="3016490" y="2646051"/>
            <a:ext cx="2670372" cy="769441"/>
          </a:xfrm>
          <a:prstGeom prst="rect">
            <a:avLst/>
          </a:prstGeom>
          <a:solidFill>
            <a:srgbClr val="FFFFFF"/>
          </a:solidFill>
          <a:ln w="19050">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4400" smtClean="0">
                <a:solidFill>
                  <a:srgbClr val="000000"/>
                </a:solidFill>
                <a:latin typeface="Comic Sans MS" pitchFamily="-112" charset="0"/>
              </a:rPr>
              <a:t>Shipment</a:t>
            </a:r>
            <a:endParaRPr lang="en-US" sz="2400">
              <a:solidFill>
                <a:srgbClr val="000000"/>
              </a:solidFill>
              <a:latin typeface="Comic Sans MS" pitchFamily="-112"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Defect level formula</a:t>
            </a:r>
            <a:endParaRPr lang="en-US" dirty="0"/>
          </a:p>
        </p:txBody>
      </p:sp>
      <p:sp>
        <p:nvSpPr>
          <p:cNvPr id="5" name="Rectangle 23"/>
          <p:cNvSpPr>
            <a:spLocks noChangeArrowheads="1"/>
          </p:cNvSpPr>
          <p:nvPr/>
        </p:nvSpPr>
        <p:spPr bwMode="auto">
          <a:xfrm>
            <a:off x="4751264" y="4131788"/>
            <a:ext cx="2232025" cy="172878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defTabSz="914400" eaLnBrk="0" fontAlgn="auto" hangingPunct="0">
              <a:spcBef>
                <a:spcPts val="0"/>
              </a:spcBef>
              <a:spcAft>
                <a:spcPts val="0"/>
              </a:spcAft>
              <a:defRPr/>
            </a:pPr>
            <a:endParaRPr lang="en-US" sz="1600" kern="0">
              <a:solidFill>
                <a:srgbClr val="000000"/>
              </a:solidFill>
              <a:latin typeface="Arial"/>
            </a:endParaRPr>
          </a:p>
        </p:txBody>
      </p:sp>
      <p:sp>
        <p:nvSpPr>
          <p:cNvPr id="6" name="Text Box 5"/>
          <p:cNvSpPr txBox="1">
            <a:spLocks noChangeArrowheads="1"/>
          </p:cNvSpPr>
          <p:nvPr/>
        </p:nvSpPr>
        <p:spPr bwMode="auto">
          <a:xfrm>
            <a:off x="1465477" y="1600762"/>
            <a:ext cx="5024839" cy="954107"/>
          </a:xfrm>
          <a:prstGeom prst="rect">
            <a:avLst/>
          </a:prstGeom>
          <a:noFill/>
          <a:ln w="9525">
            <a:noFill/>
            <a:miter lim="800000"/>
            <a:headEnd/>
            <a:tailEnd/>
          </a:ln>
          <a:effectLst/>
        </p:spPr>
        <p:txBody>
          <a:bodyPr wrap="square">
            <a:prstTxWarp prst="textNoShape">
              <a:avLst/>
            </a:prstTxWarp>
            <a:spAutoFit/>
          </a:bodyPr>
          <a:lstStyle/>
          <a:p>
            <a:r>
              <a:rPr lang="en-US" sz="2800" dirty="0" smtClean="0"/>
              <a:t>The number of escapes is proportional to (1 – p)(1 – Y)</a:t>
            </a:r>
            <a:endParaRPr lang="en-US" sz="2800" dirty="0"/>
          </a:p>
        </p:txBody>
      </p:sp>
      <p:sp>
        <p:nvSpPr>
          <p:cNvPr id="7" name="Text Box 8"/>
          <p:cNvSpPr txBox="1">
            <a:spLocks noChangeArrowheads="1"/>
          </p:cNvSpPr>
          <p:nvPr/>
        </p:nvSpPr>
        <p:spPr bwMode="auto">
          <a:xfrm>
            <a:off x="1642746" y="2987059"/>
            <a:ext cx="1792678" cy="461665"/>
          </a:xfrm>
          <a:prstGeom prst="rect">
            <a:avLst/>
          </a:prstGeom>
          <a:noFill/>
          <a:ln w="9525">
            <a:noFill/>
            <a:miter lim="800000"/>
            <a:headEnd/>
            <a:tailEnd/>
          </a:ln>
          <a:effectLst/>
        </p:spPr>
        <p:txBody>
          <a:bodyPr wrap="none">
            <a:prstTxWarp prst="textNoShape">
              <a:avLst/>
            </a:prstTxWarp>
            <a:spAutoFit/>
          </a:bodyPr>
          <a:lstStyle/>
          <a:p>
            <a:r>
              <a:rPr lang="en-US" sz="2400" dirty="0" smtClean="0"/>
              <a:t>Defect level</a:t>
            </a:r>
            <a:endParaRPr lang="en-US" sz="2400" dirty="0"/>
          </a:p>
        </p:txBody>
      </p:sp>
      <p:grpSp>
        <p:nvGrpSpPr>
          <p:cNvPr id="8" name="Group 17"/>
          <p:cNvGrpSpPr>
            <a:grpSpLocks/>
          </p:cNvGrpSpPr>
          <p:nvPr/>
        </p:nvGrpSpPr>
        <p:grpSpPr bwMode="auto">
          <a:xfrm>
            <a:off x="1740906" y="3429000"/>
            <a:ext cx="4321175" cy="1439863"/>
            <a:chOff x="2290" y="3113"/>
            <a:chExt cx="2722" cy="907"/>
          </a:xfrm>
          <a:solidFill>
            <a:schemeClr val="bg1">
              <a:lumMod val="85000"/>
            </a:schemeClr>
          </a:solidFill>
        </p:grpSpPr>
        <p:sp>
          <p:nvSpPr>
            <p:cNvPr id="9" name="Rectangle 16"/>
            <p:cNvSpPr>
              <a:spLocks noChangeArrowheads="1"/>
            </p:cNvSpPr>
            <p:nvPr/>
          </p:nvSpPr>
          <p:spPr bwMode="auto">
            <a:xfrm>
              <a:off x="2290" y="3113"/>
              <a:ext cx="2722" cy="907"/>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nvGrpSpPr>
            <p:cNvPr id="10" name="Group 15"/>
            <p:cNvGrpSpPr>
              <a:grpSpLocks/>
            </p:cNvGrpSpPr>
            <p:nvPr/>
          </p:nvGrpSpPr>
          <p:grpSpPr bwMode="auto">
            <a:xfrm>
              <a:off x="2354" y="3172"/>
              <a:ext cx="2503" cy="708"/>
              <a:chOff x="2354" y="3172"/>
              <a:chExt cx="2503" cy="708"/>
            </a:xfrm>
            <a:grpFill/>
          </p:grpSpPr>
          <p:sp>
            <p:nvSpPr>
              <p:cNvPr id="11" name="Text Box 11"/>
              <p:cNvSpPr txBox="1">
                <a:spLocks noChangeArrowheads="1"/>
              </p:cNvSpPr>
              <p:nvPr/>
            </p:nvSpPr>
            <p:spPr bwMode="auto">
              <a:xfrm>
                <a:off x="2354" y="3390"/>
                <a:ext cx="592" cy="330"/>
              </a:xfrm>
              <a:prstGeom prst="rect">
                <a:avLst/>
              </a:prstGeom>
              <a:grpFill/>
              <a:ln w="9525">
                <a:noFill/>
                <a:miter lim="800000"/>
                <a:headEnd/>
                <a:tailEnd/>
              </a:ln>
              <a:effectLst/>
            </p:spPr>
            <p:txBody>
              <a:bodyPr wrap="none">
                <a:prstTxWarp prst="textNoShape">
                  <a:avLst/>
                </a:prstTxWarp>
                <a:spAutoFit/>
              </a:bodyPr>
              <a:lstStyle/>
              <a:p>
                <a:r>
                  <a:rPr lang="en-US" sz="2800" dirty="0" smtClean="0"/>
                  <a:t>DL = </a:t>
                </a:r>
                <a:endParaRPr lang="en-US" sz="2800" dirty="0"/>
              </a:p>
            </p:txBody>
          </p:sp>
          <p:sp>
            <p:nvSpPr>
              <p:cNvPr id="12" name="Text Box 12"/>
              <p:cNvSpPr txBox="1">
                <a:spLocks noChangeArrowheads="1"/>
              </p:cNvSpPr>
              <p:nvPr/>
            </p:nvSpPr>
            <p:spPr bwMode="auto">
              <a:xfrm>
                <a:off x="3061" y="3172"/>
                <a:ext cx="1451" cy="327"/>
              </a:xfrm>
              <a:prstGeom prst="rect">
                <a:avLst/>
              </a:prstGeom>
              <a:grpFill/>
              <a:ln w="9525">
                <a:noFill/>
                <a:miter lim="800000"/>
                <a:headEnd/>
                <a:tailEnd/>
              </a:ln>
              <a:effectLst/>
            </p:spPr>
            <p:txBody>
              <a:bodyPr wrap="none">
                <a:prstTxWarp prst="textNoShape">
                  <a:avLst/>
                </a:prstTxWarp>
                <a:spAutoFit/>
              </a:bodyPr>
              <a:lstStyle/>
              <a:p>
                <a:r>
                  <a:rPr lang="en-US" sz="2800" smtClean="0"/>
                  <a:t>(1 – p)(1 – Y)</a:t>
                </a:r>
                <a:endParaRPr lang="en-US" sz="2800"/>
              </a:p>
            </p:txBody>
          </p:sp>
          <p:sp>
            <p:nvSpPr>
              <p:cNvPr id="13" name="Text Box 13"/>
              <p:cNvSpPr txBox="1">
                <a:spLocks noChangeArrowheads="1"/>
              </p:cNvSpPr>
              <p:nvPr/>
            </p:nvSpPr>
            <p:spPr bwMode="auto">
              <a:xfrm>
                <a:off x="2989" y="3553"/>
                <a:ext cx="1868" cy="327"/>
              </a:xfrm>
              <a:prstGeom prst="rect">
                <a:avLst/>
              </a:prstGeom>
              <a:grpFill/>
              <a:ln w="9525">
                <a:noFill/>
                <a:miter lim="800000"/>
                <a:headEnd/>
                <a:tailEnd/>
              </a:ln>
              <a:effectLst/>
            </p:spPr>
            <p:txBody>
              <a:bodyPr wrap="none">
                <a:prstTxWarp prst="textNoShape">
                  <a:avLst/>
                </a:prstTxWarp>
                <a:spAutoFit/>
              </a:bodyPr>
              <a:lstStyle/>
              <a:p>
                <a:r>
                  <a:rPr lang="en-US" sz="2800" smtClean="0"/>
                  <a:t>Y + (1 – p)(1 – Y)</a:t>
                </a:r>
                <a:endParaRPr lang="en-US" sz="2800"/>
              </a:p>
            </p:txBody>
          </p:sp>
          <p:sp>
            <p:nvSpPr>
              <p:cNvPr id="14" name="Line 14"/>
              <p:cNvSpPr>
                <a:spLocks noChangeShapeType="1"/>
              </p:cNvSpPr>
              <p:nvPr/>
            </p:nvSpPr>
            <p:spPr bwMode="auto">
              <a:xfrm>
                <a:off x="3034" y="3549"/>
                <a:ext cx="1769" cy="0"/>
              </a:xfrm>
              <a:prstGeom prst="line">
                <a:avLst/>
              </a:prstGeom>
              <a:grpFill/>
              <a:ln w="28575">
                <a:solidFill>
                  <a:schemeClr val="tx1"/>
                </a:solidFill>
                <a:round/>
                <a:headEnd/>
                <a:tailEnd/>
              </a:ln>
              <a:effectLst/>
            </p:spPr>
            <p:txBody>
              <a:bodyPr>
                <a:prstTxWarp prst="textNoShape">
                  <a:avLst/>
                </a:prstTxWarp>
              </a:bodyPr>
              <a:lstStyle/>
              <a:p>
                <a:endParaRPr lang="en-US"/>
              </a:p>
            </p:txBody>
          </p:sp>
        </p:grpSp>
      </p:grpSp>
      <p:sp>
        <p:nvSpPr>
          <p:cNvPr id="15" name="Rectangle 18"/>
          <p:cNvSpPr>
            <a:spLocks noChangeArrowheads="1"/>
          </p:cNvSpPr>
          <p:nvPr/>
        </p:nvSpPr>
        <p:spPr bwMode="auto">
          <a:xfrm>
            <a:off x="6387976" y="1748809"/>
            <a:ext cx="1190625" cy="719138"/>
          </a:xfrm>
          <a:prstGeom prst="rect">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chemeClr val="bg1"/>
                </a:solidFill>
                <a:latin typeface="Arial"/>
              </a:rPr>
              <a:t>Escapes</a:t>
            </a:r>
            <a:endParaRPr lang="en-US" kern="0">
              <a:solidFill>
                <a:schemeClr val="bg1"/>
              </a:solidFill>
              <a:latin typeface="Arial"/>
            </a:endParaRPr>
          </a:p>
        </p:txBody>
      </p:sp>
      <p:sp>
        <p:nvSpPr>
          <p:cNvPr id="16" name="Text Box 19"/>
          <p:cNvSpPr txBox="1">
            <a:spLocks noChangeArrowheads="1"/>
          </p:cNvSpPr>
          <p:nvPr/>
        </p:nvSpPr>
        <p:spPr bwMode="auto">
          <a:xfrm>
            <a:off x="6638801" y="2620347"/>
            <a:ext cx="679450" cy="36671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a:solidFill>
                  <a:srgbClr val="000000"/>
                </a:solidFill>
              </a:rPr>
              <a:t>1 -</a:t>
            </a:r>
            <a:r>
              <a:rPr lang="en-US" smtClean="0">
                <a:solidFill>
                  <a:srgbClr val="000000"/>
                </a:solidFill>
              </a:rPr>
              <a:t> Y</a:t>
            </a:r>
            <a:endParaRPr lang="en-US">
              <a:solidFill>
                <a:srgbClr val="000000"/>
              </a:solidFill>
            </a:endParaRPr>
          </a:p>
        </p:txBody>
      </p:sp>
      <p:sp>
        <p:nvSpPr>
          <p:cNvPr id="17" name="Text Box 20"/>
          <p:cNvSpPr txBox="1">
            <a:spLocks noChangeArrowheads="1"/>
          </p:cNvSpPr>
          <p:nvPr/>
        </p:nvSpPr>
        <p:spPr bwMode="auto">
          <a:xfrm>
            <a:off x="7799263" y="1907559"/>
            <a:ext cx="641350" cy="366713"/>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a:solidFill>
                  <a:srgbClr val="000000"/>
                </a:solidFill>
              </a:rPr>
              <a:t>1 - p</a:t>
            </a:r>
          </a:p>
        </p:txBody>
      </p:sp>
      <p:sp>
        <p:nvSpPr>
          <p:cNvPr id="18" name="AutoShape 21"/>
          <p:cNvSpPr>
            <a:spLocks/>
          </p:cNvSpPr>
          <p:nvPr/>
        </p:nvSpPr>
        <p:spPr bwMode="auto">
          <a:xfrm rot="16200000" flipV="1">
            <a:off x="6913438" y="1988522"/>
            <a:ext cx="104775" cy="1143000"/>
          </a:xfrm>
          <a:prstGeom prst="leftBrace">
            <a:avLst>
              <a:gd name="adj1" fmla="val 65101"/>
              <a:gd name="adj2" fmla="val 5019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9" name="AutoShape 22"/>
          <p:cNvSpPr>
            <a:spLocks/>
          </p:cNvSpPr>
          <p:nvPr/>
        </p:nvSpPr>
        <p:spPr bwMode="auto">
          <a:xfrm rot="10800000" flipV="1">
            <a:off x="7642101" y="1764684"/>
            <a:ext cx="112712" cy="690563"/>
          </a:xfrm>
          <a:prstGeom prst="leftBrace">
            <a:avLst>
              <a:gd name="adj1" fmla="val 43653"/>
              <a:gd name="adj2" fmla="val 49884"/>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0" name="Rectangle 24"/>
          <p:cNvSpPr>
            <a:spLocks noChangeArrowheads="1"/>
          </p:cNvSpPr>
          <p:nvPr/>
        </p:nvSpPr>
        <p:spPr bwMode="auto">
          <a:xfrm>
            <a:off x="7050088" y="4131788"/>
            <a:ext cx="719137" cy="504825"/>
          </a:xfrm>
          <a:prstGeom prst="rect">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kern="0">
              <a:solidFill>
                <a:schemeClr val="bg1"/>
              </a:solidFill>
              <a:latin typeface="Arial"/>
            </a:endParaRPr>
          </a:p>
        </p:txBody>
      </p:sp>
      <p:sp>
        <p:nvSpPr>
          <p:cNvPr id="21" name="Text Box 25"/>
          <p:cNvSpPr txBox="1">
            <a:spLocks noChangeArrowheads="1"/>
          </p:cNvSpPr>
          <p:nvPr/>
        </p:nvSpPr>
        <p:spPr bwMode="auto">
          <a:xfrm>
            <a:off x="5687889" y="6003450"/>
            <a:ext cx="349250" cy="366713"/>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dirty="0" smtClean="0">
                <a:solidFill>
                  <a:srgbClr val="000000"/>
                </a:solidFill>
              </a:rPr>
              <a:t>Y</a:t>
            </a:r>
            <a:endParaRPr lang="en-US" dirty="0">
              <a:solidFill>
                <a:srgbClr val="000000"/>
              </a:solidFill>
            </a:endParaRPr>
          </a:p>
        </p:txBody>
      </p:sp>
      <p:sp>
        <p:nvSpPr>
          <p:cNvPr id="22" name="AutoShape 26"/>
          <p:cNvSpPr>
            <a:spLocks/>
          </p:cNvSpPr>
          <p:nvPr/>
        </p:nvSpPr>
        <p:spPr bwMode="auto">
          <a:xfrm rot="16200000" flipV="1">
            <a:off x="5793458" y="4851719"/>
            <a:ext cx="142875" cy="2224087"/>
          </a:xfrm>
          <a:prstGeom prst="leftBrace">
            <a:avLst>
              <a:gd name="adj1" fmla="val 24071"/>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3" name="AutoShape 27"/>
          <p:cNvSpPr>
            <a:spLocks/>
          </p:cNvSpPr>
          <p:nvPr/>
        </p:nvSpPr>
        <p:spPr bwMode="auto">
          <a:xfrm rot="10800000" flipV="1">
            <a:off x="7812088" y="4131788"/>
            <a:ext cx="142875" cy="1728787"/>
          </a:xfrm>
          <a:prstGeom prst="leftBrace">
            <a:avLst>
              <a:gd name="adj1" fmla="val 18710"/>
              <a:gd name="adj2" fmla="val 50023"/>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4" name="Text Box 28"/>
          <p:cNvSpPr txBox="1">
            <a:spLocks noChangeArrowheads="1"/>
          </p:cNvSpPr>
          <p:nvPr/>
        </p:nvSpPr>
        <p:spPr bwMode="auto">
          <a:xfrm rot="16200000">
            <a:off x="7358857" y="4805681"/>
            <a:ext cx="1466850" cy="366713"/>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mtClean="0">
                <a:solidFill>
                  <a:srgbClr val="000000"/>
                </a:solidFill>
              </a:rPr>
              <a:t>p + 1 – p = 1</a:t>
            </a:r>
            <a:endParaRPr lang="en-US">
              <a:solidFill>
                <a:srgbClr val="000000"/>
              </a:solidFill>
            </a:endParaRPr>
          </a:p>
        </p:txBody>
      </p:sp>
      <p:sp>
        <p:nvSpPr>
          <p:cNvPr id="25" name="Content Placeholder 2"/>
          <p:cNvSpPr>
            <a:spLocks noGrp="1"/>
          </p:cNvSpPr>
          <p:nvPr>
            <p:ph idx="1"/>
          </p:nvPr>
        </p:nvSpPr>
        <p:spPr>
          <a:xfrm>
            <a:off x="1077265" y="6093342"/>
            <a:ext cx="4459113" cy="488440"/>
          </a:xfrm>
        </p:spPr>
        <p:txBody>
          <a:bodyPr/>
          <a:lstStyle/>
          <a:p>
            <a:pPr>
              <a:buNone/>
            </a:pPr>
            <a:r>
              <a:rPr lang="en-US" sz="2000" dirty="0" smtClean="0"/>
              <a:t>p – probability of detecting a fault</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Defect level vs. yield</a:t>
            </a:r>
            <a:endParaRPr lang="en-US" dirty="0"/>
          </a:p>
        </p:txBody>
      </p:sp>
      <p:graphicFrame>
        <p:nvGraphicFramePr>
          <p:cNvPr id="10" name="Object 2"/>
          <p:cNvGraphicFramePr>
            <a:graphicFrameLocks noChangeAspect="1"/>
          </p:cNvGraphicFramePr>
          <p:nvPr/>
        </p:nvGraphicFramePr>
        <p:xfrm>
          <a:off x="1696920" y="1637737"/>
          <a:ext cx="6806538" cy="464999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5"/>
          <p:cNvSpPr txBox="1">
            <a:spLocks noChangeArrowheads="1"/>
          </p:cNvSpPr>
          <p:nvPr/>
        </p:nvSpPr>
        <p:spPr bwMode="auto">
          <a:xfrm>
            <a:off x="8376335" y="5652451"/>
            <a:ext cx="278667" cy="276999"/>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200" dirty="0" err="1">
                <a:solidFill>
                  <a:srgbClr val="000000"/>
                </a:solidFill>
              </a:rPr>
              <a:t>p</a:t>
            </a:r>
            <a:endParaRPr lang="en-US" sz="1200" dirty="0">
              <a:solidFill>
                <a:srgbClr val="000000"/>
              </a:solidFill>
            </a:endParaRPr>
          </a:p>
        </p:txBody>
      </p:sp>
      <p:sp>
        <p:nvSpPr>
          <p:cNvPr id="7" name="AutoShape 6"/>
          <p:cNvSpPr>
            <a:spLocks/>
          </p:cNvSpPr>
          <p:nvPr/>
        </p:nvSpPr>
        <p:spPr bwMode="auto">
          <a:xfrm>
            <a:off x="7128119" y="3586386"/>
            <a:ext cx="1031415" cy="307777"/>
          </a:xfrm>
          <a:prstGeom prst="borderCallout1">
            <a:avLst>
              <a:gd name="adj1" fmla="val 36366"/>
              <a:gd name="adj2" fmla="val -6769"/>
              <a:gd name="adj3" fmla="val 320204"/>
              <a:gd name="adj4" fmla="val -77995"/>
            </a:avLst>
          </a:prstGeom>
          <a:solidFill>
            <a:srgbClr val="FFFFFF"/>
          </a:solidFill>
          <a:ln w="9525">
            <a:solidFill>
              <a:srgbClr val="000000"/>
            </a:solid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1400" smtClean="0">
                <a:solidFill>
                  <a:srgbClr val="000000"/>
                </a:solidFill>
              </a:rPr>
              <a:t>Yield </a:t>
            </a:r>
            <a:r>
              <a:rPr lang="en-US" sz="1400">
                <a:solidFill>
                  <a:srgbClr val="000000"/>
                </a:solidFill>
              </a:rPr>
              <a:t>= 0.1</a:t>
            </a:r>
          </a:p>
        </p:txBody>
      </p:sp>
      <p:sp>
        <p:nvSpPr>
          <p:cNvPr id="8" name="AutoShape 7"/>
          <p:cNvSpPr>
            <a:spLocks/>
          </p:cNvSpPr>
          <p:nvPr/>
        </p:nvSpPr>
        <p:spPr bwMode="auto">
          <a:xfrm>
            <a:off x="5215181" y="2548175"/>
            <a:ext cx="1031415" cy="307777"/>
          </a:xfrm>
          <a:prstGeom prst="borderCallout1">
            <a:avLst>
              <a:gd name="adj1" fmla="val 36366"/>
              <a:gd name="adj2" fmla="val -6769"/>
              <a:gd name="adj3" fmla="val 933333"/>
              <a:gd name="adj4" fmla="val -146264"/>
            </a:avLst>
          </a:prstGeom>
          <a:solidFill>
            <a:srgbClr val="FFFFFF"/>
          </a:solidFill>
          <a:ln w="9525">
            <a:solidFill>
              <a:srgbClr val="000000"/>
            </a:solid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1400" smtClean="0">
                <a:solidFill>
                  <a:srgbClr val="000000"/>
                </a:solidFill>
              </a:rPr>
              <a:t>Yield </a:t>
            </a:r>
            <a:r>
              <a:rPr lang="en-US" sz="1400">
                <a:solidFill>
                  <a:srgbClr val="000000"/>
                </a:solidFill>
              </a:rPr>
              <a:t>= 0.9</a:t>
            </a:r>
          </a:p>
        </p:txBody>
      </p:sp>
      <p:sp>
        <p:nvSpPr>
          <p:cNvPr id="9" name="Text Box 8"/>
          <p:cNvSpPr txBox="1">
            <a:spLocks noChangeArrowheads="1"/>
          </p:cNvSpPr>
          <p:nvPr/>
        </p:nvSpPr>
        <p:spPr bwMode="auto">
          <a:xfrm>
            <a:off x="1896236" y="1576682"/>
            <a:ext cx="1039467" cy="276999"/>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200" dirty="0">
                <a:solidFill>
                  <a:srgbClr val="000000"/>
                </a:solidFill>
              </a:rPr>
              <a:t>(1 -</a:t>
            </a:r>
            <a:r>
              <a:rPr lang="en-US" sz="1200" dirty="0" smtClean="0">
                <a:solidFill>
                  <a:srgbClr val="000000"/>
                </a:solidFill>
              </a:rPr>
              <a:t> </a:t>
            </a:r>
            <a:r>
              <a:rPr lang="pl-PL" sz="1200" dirty="0" err="1" smtClean="0">
                <a:solidFill>
                  <a:srgbClr val="000000"/>
                </a:solidFill>
              </a:rPr>
              <a:t>p</a:t>
            </a:r>
            <a:r>
              <a:rPr lang="en-US" sz="1200" dirty="0" smtClean="0">
                <a:solidFill>
                  <a:srgbClr val="000000"/>
                </a:solidFill>
              </a:rPr>
              <a:t>)</a:t>
            </a:r>
            <a:r>
              <a:rPr lang="en-US" sz="1200" dirty="0">
                <a:solidFill>
                  <a:srgbClr val="000000"/>
                </a:solidFill>
              </a:rPr>
              <a:t>(1 -</a:t>
            </a:r>
            <a:r>
              <a:rPr lang="en-US" sz="1200" dirty="0" smtClean="0">
                <a:solidFill>
                  <a:srgbClr val="000000"/>
                </a:solidFill>
              </a:rPr>
              <a:t> Y)</a:t>
            </a:r>
            <a:endParaRPr lang="en-US" sz="1200"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Characterization testing</a:t>
            </a:r>
            <a:endParaRPr lang="en-US" dirty="0"/>
          </a:p>
        </p:txBody>
      </p:sp>
      <p:sp>
        <p:nvSpPr>
          <p:cNvPr id="3" name="Content Placeholder 2"/>
          <p:cNvSpPr>
            <a:spLocks noGrp="1"/>
          </p:cNvSpPr>
          <p:nvPr>
            <p:ph idx="1"/>
          </p:nvPr>
        </p:nvSpPr>
        <p:spPr>
          <a:xfrm>
            <a:off x="676275" y="2820736"/>
            <a:ext cx="8229600" cy="3354267"/>
          </a:xfrm>
        </p:spPr>
        <p:txBody>
          <a:bodyPr/>
          <a:lstStyle/>
          <a:p>
            <a:r>
              <a:rPr lang="en-US" dirty="0" smtClean="0"/>
              <a:t>To verify that the design is correct and to determine the device characteristics</a:t>
            </a:r>
          </a:p>
          <a:p>
            <a:r>
              <a:rPr lang="en-US" dirty="0" smtClean="0"/>
              <a:t>To obtain the most accurate data by taking measurements of AC and DC characteristics</a:t>
            </a:r>
          </a:p>
          <a:p>
            <a:r>
              <a:rPr lang="en-US" dirty="0" smtClean="0"/>
              <a:t>Test time is unimportant</a:t>
            </a:r>
          </a:p>
          <a:p>
            <a:r>
              <a:rPr lang="en-US" dirty="0" smtClean="0"/>
              <a:t>The characterization data used to set the final specification</a:t>
            </a:r>
          </a:p>
          <a:p>
            <a:r>
              <a:rPr lang="en-US" dirty="0" smtClean="0"/>
              <a:t>Done to a lesser extent throughout the device life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References </a:t>
            </a:r>
            <a:r>
              <a:rPr lang="en-US" dirty="0"/>
              <a:t>–</a:t>
            </a:r>
            <a:r>
              <a:rPr lang="en-US" dirty="0" smtClean="0"/>
              <a:t> books</a:t>
            </a:r>
            <a:endParaRPr lang="en-US" dirty="0"/>
          </a:p>
        </p:txBody>
      </p:sp>
      <p:sp>
        <p:nvSpPr>
          <p:cNvPr id="3" name="Symbol zastępczy zawartości 2"/>
          <p:cNvSpPr>
            <a:spLocks noGrp="1"/>
          </p:cNvSpPr>
          <p:nvPr>
            <p:ph idx="1"/>
          </p:nvPr>
        </p:nvSpPr>
        <p:spPr>
          <a:xfrm>
            <a:off x="276470" y="1819865"/>
            <a:ext cx="8672146" cy="4517741"/>
          </a:xfrm>
        </p:spPr>
        <p:txBody>
          <a:bodyPr/>
          <a:lstStyle/>
          <a:p>
            <a:pPr lvl="1">
              <a:buFontTx/>
              <a:buChar char="•"/>
            </a:pPr>
            <a:r>
              <a:rPr lang="en-US" sz="1800" dirty="0">
                <a:solidFill>
                  <a:srgbClr val="000000"/>
                </a:solidFill>
              </a:rPr>
              <a:t>N. </a:t>
            </a:r>
            <a:r>
              <a:rPr lang="en-US" sz="1800" dirty="0" err="1">
                <a:solidFill>
                  <a:srgbClr val="000000"/>
                </a:solidFill>
              </a:rPr>
              <a:t>Jha</a:t>
            </a:r>
            <a:r>
              <a:rPr lang="en-US" sz="1800" dirty="0">
                <a:solidFill>
                  <a:srgbClr val="000000"/>
                </a:solidFill>
              </a:rPr>
              <a:t>, S. Gupta, Testing of Digital Systems, Cambridge University Press, 2003</a:t>
            </a:r>
          </a:p>
          <a:p>
            <a:pPr lvl="1">
              <a:buFontTx/>
              <a:buChar char="•"/>
            </a:pPr>
            <a:r>
              <a:rPr lang="en-US" sz="1800" dirty="0">
                <a:solidFill>
                  <a:srgbClr val="000000"/>
                </a:solidFill>
              </a:rPr>
              <a:t>B. Nadeau-</a:t>
            </a:r>
            <a:r>
              <a:rPr lang="en-US" sz="1800" dirty="0" err="1">
                <a:solidFill>
                  <a:srgbClr val="000000"/>
                </a:solidFill>
              </a:rPr>
              <a:t>Dostie</a:t>
            </a:r>
            <a:r>
              <a:rPr lang="en-US" sz="1800" dirty="0">
                <a:solidFill>
                  <a:srgbClr val="000000"/>
                </a:solidFill>
              </a:rPr>
              <a:t>, Design for A</a:t>
            </a:r>
            <a:r>
              <a:rPr lang="en-US" sz="1800" dirty="0" smtClean="0">
                <a:solidFill>
                  <a:srgbClr val="000000"/>
                </a:solidFill>
              </a:rPr>
              <a:t>t-Speed Test</a:t>
            </a:r>
            <a:r>
              <a:rPr lang="en-US" sz="1800" dirty="0">
                <a:solidFill>
                  <a:srgbClr val="000000"/>
                </a:solidFill>
              </a:rPr>
              <a:t>, </a:t>
            </a:r>
            <a:r>
              <a:rPr lang="en-US" sz="1800" dirty="0" smtClean="0">
                <a:solidFill>
                  <a:srgbClr val="000000"/>
                </a:solidFill>
              </a:rPr>
              <a:t>Diagnosis </a:t>
            </a:r>
            <a:r>
              <a:rPr lang="en-US" sz="1800" dirty="0">
                <a:solidFill>
                  <a:srgbClr val="000000"/>
                </a:solidFill>
              </a:rPr>
              <a:t>and </a:t>
            </a:r>
            <a:r>
              <a:rPr lang="en-US" sz="1800" dirty="0" smtClean="0">
                <a:solidFill>
                  <a:srgbClr val="000000"/>
                </a:solidFill>
              </a:rPr>
              <a:t>Measurement</a:t>
            </a:r>
            <a:r>
              <a:rPr lang="en-US" sz="1800" dirty="0">
                <a:solidFill>
                  <a:srgbClr val="000000"/>
                </a:solidFill>
              </a:rPr>
              <a:t>, Kluwer Academic Publishers, 2000</a:t>
            </a:r>
          </a:p>
          <a:p>
            <a:pPr lvl="1">
              <a:buFontTx/>
              <a:buChar char="•"/>
            </a:pPr>
            <a:r>
              <a:rPr lang="en-US" sz="1800" dirty="0">
                <a:solidFill>
                  <a:srgbClr val="000000"/>
                </a:solidFill>
              </a:rPr>
              <a:t>S. </a:t>
            </a:r>
            <a:r>
              <a:rPr lang="en-US" sz="1800" dirty="0" err="1">
                <a:solidFill>
                  <a:srgbClr val="000000"/>
                </a:solidFill>
              </a:rPr>
              <a:t>Pilarski</a:t>
            </a:r>
            <a:r>
              <a:rPr lang="en-US" sz="1800" dirty="0">
                <a:solidFill>
                  <a:srgbClr val="000000"/>
                </a:solidFill>
              </a:rPr>
              <a:t>, T. Kameda, A </a:t>
            </a:r>
            <a:r>
              <a:rPr lang="en-US" sz="1800" dirty="0" smtClean="0">
                <a:solidFill>
                  <a:srgbClr val="000000"/>
                </a:solidFill>
              </a:rPr>
              <a:t>Probabilistic Analysis </a:t>
            </a:r>
            <a:r>
              <a:rPr lang="en-US" sz="1800" dirty="0">
                <a:solidFill>
                  <a:srgbClr val="000000"/>
                </a:solidFill>
              </a:rPr>
              <a:t>of </a:t>
            </a:r>
            <a:r>
              <a:rPr lang="en-US" sz="1800" dirty="0" smtClean="0">
                <a:solidFill>
                  <a:srgbClr val="000000"/>
                </a:solidFill>
              </a:rPr>
              <a:t>Test-Response Compaction</a:t>
            </a:r>
            <a:r>
              <a:rPr lang="en-US" sz="1800" dirty="0">
                <a:solidFill>
                  <a:srgbClr val="000000"/>
                </a:solidFill>
              </a:rPr>
              <a:t>, IEEE Computer Society Press, 1995</a:t>
            </a:r>
          </a:p>
          <a:p>
            <a:pPr lvl="1">
              <a:buFontTx/>
              <a:buChar char="•"/>
            </a:pPr>
            <a:r>
              <a:rPr lang="en-US" sz="1800" dirty="0">
                <a:solidFill>
                  <a:srgbClr val="000000"/>
                </a:solidFill>
              </a:rPr>
              <a:t>J. Rajski, J. Tyszer, Arithmetic Built-In Self Test for Embedded Systems, Prentice Hall, 1998</a:t>
            </a:r>
          </a:p>
          <a:p>
            <a:pPr lvl="1">
              <a:buFontTx/>
              <a:buChar char="•"/>
            </a:pPr>
            <a:r>
              <a:rPr lang="en-US" sz="1800" dirty="0">
                <a:solidFill>
                  <a:srgbClr val="000000"/>
                </a:solidFill>
              </a:rPr>
              <a:t>C. Stroud, A </a:t>
            </a:r>
            <a:r>
              <a:rPr lang="en-US" sz="1800" dirty="0" smtClean="0">
                <a:solidFill>
                  <a:srgbClr val="000000"/>
                </a:solidFill>
              </a:rPr>
              <a:t>Designer’s Guide </a:t>
            </a:r>
            <a:r>
              <a:rPr lang="en-US" sz="1800" dirty="0">
                <a:solidFill>
                  <a:srgbClr val="000000"/>
                </a:solidFill>
              </a:rPr>
              <a:t>to </a:t>
            </a:r>
            <a:r>
              <a:rPr lang="en-US" sz="1800" dirty="0" smtClean="0">
                <a:solidFill>
                  <a:srgbClr val="000000"/>
                </a:solidFill>
              </a:rPr>
              <a:t>Built-In Self-Test</a:t>
            </a:r>
            <a:r>
              <a:rPr lang="en-US" sz="1800" dirty="0">
                <a:solidFill>
                  <a:srgbClr val="000000"/>
                </a:solidFill>
              </a:rPr>
              <a:t>, Kluwer Academic Publishers, 2002</a:t>
            </a:r>
          </a:p>
          <a:p>
            <a:pPr lvl="1">
              <a:buFontTx/>
              <a:buChar char="•"/>
            </a:pPr>
            <a:r>
              <a:rPr lang="en-US" sz="1800" dirty="0"/>
              <a:t>L.-T. Wang, C. Stroud, N.A. </a:t>
            </a:r>
            <a:r>
              <a:rPr lang="en-US" sz="1800" dirty="0" err="1"/>
              <a:t>Touba</a:t>
            </a:r>
            <a:r>
              <a:rPr lang="en-US" sz="1800" dirty="0"/>
              <a:t> (ed.), System on </a:t>
            </a:r>
            <a:r>
              <a:rPr lang="en-US" sz="1800" dirty="0" smtClean="0"/>
              <a:t>Chip Test Architectures</a:t>
            </a:r>
            <a:r>
              <a:rPr lang="en-US" sz="1800" dirty="0">
                <a:solidFill>
                  <a:srgbClr val="000000"/>
                </a:solidFill>
              </a:rPr>
              <a:t>, Elsevier, Morgan Kaufmann Publishers, 2008</a:t>
            </a:r>
          </a:p>
          <a:p>
            <a:pPr lvl="1">
              <a:buFontTx/>
              <a:buChar char="•"/>
            </a:pPr>
            <a:r>
              <a:rPr lang="en-US" sz="1800" dirty="0"/>
              <a:t>L.-T. Wang, C.-W. Wu, X. Wu (ed.), VLSI Test Principles and </a:t>
            </a:r>
            <a:r>
              <a:rPr lang="en-US" sz="1800" dirty="0">
                <a:solidFill>
                  <a:srgbClr val="000000"/>
                </a:solidFill>
              </a:rPr>
              <a:t>Architectures, Elsevier, 2006</a:t>
            </a:r>
          </a:p>
          <a:p>
            <a:pPr lvl="1">
              <a:buFontTx/>
              <a:buChar char="•"/>
            </a:pPr>
            <a:endParaRPr lang="en-US" sz="1800" dirty="0">
              <a:solidFill>
                <a:srgbClr val="000000"/>
              </a:solidFill>
            </a:endParaRPr>
          </a:p>
          <a:p>
            <a:endParaRPr lang="en-US" sz="2000" dirty="0"/>
          </a:p>
        </p:txBody>
      </p:sp>
      <p:pic>
        <p:nvPicPr>
          <p:cNvPr id="7" name="Picture 1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50831" y="357045"/>
            <a:ext cx="645220" cy="324119"/>
          </a:xfrm>
          <a:prstGeom prst="rect">
            <a:avLst/>
          </a:prstGeom>
        </p:spPr>
      </p:pic>
    </p:spTree>
    <p:extLst>
      <p:ext uri="{BB962C8B-B14F-4D97-AF65-F5344CB8AC3E}">
        <p14:creationId xmlns:p14="http://schemas.microsoft.com/office/powerpoint/2010/main" val="374386820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testing</a:t>
            </a:r>
            <a:endParaRPr lang="en-US" dirty="0"/>
          </a:p>
        </p:txBody>
      </p:sp>
      <p:sp>
        <p:nvSpPr>
          <p:cNvPr id="3" name="Content Placeholder 2"/>
          <p:cNvSpPr>
            <a:spLocks noGrp="1"/>
          </p:cNvSpPr>
          <p:nvPr>
            <p:ph idx="1"/>
          </p:nvPr>
        </p:nvSpPr>
        <p:spPr>
          <a:xfrm>
            <a:off x="676274" y="3675498"/>
            <a:ext cx="8010525" cy="2597186"/>
          </a:xfrm>
        </p:spPr>
        <p:txBody>
          <a:bodyPr/>
          <a:lstStyle/>
          <a:p>
            <a:r>
              <a:rPr lang="en-US" dirty="0" smtClean="0"/>
              <a:t>To ensure that the device meets its specification and functions correctly while at the same time minimizing test time for maximum cost effectiveness</a:t>
            </a:r>
          </a:p>
          <a:p>
            <a:r>
              <a:rPr lang="en-US" dirty="0" smtClean="0"/>
              <a:t>Production test time is usually 100 times shorter than characterization test time and takes less than a second</a:t>
            </a:r>
          </a:p>
          <a:p>
            <a:r>
              <a:rPr lang="en-US" dirty="0" smtClean="0"/>
              <a:t>Many specifications can be applied at the same time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Wafer test</a:t>
            </a:r>
            <a:endParaRPr lang="en-US" dirty="0"/>
          </a:p>
        </p:txBody>
      </p:sp>
      <p:sp>
        <p:nvSpPr>
          <p:cNvPr id="3" name="Content Placeholder 2"/>
          <p:cNvSpPr>
            <a:spLocks noGrp="1"/>
          </p:cNvSpPr>
          <p:nvPr>
            <p:ph idx="1"/>
          </p:nvPr>
        </p:nvSpPr>
        <p:spPr>
          <a:xfrm>
            <a:off x="676275" y="2609092"/>
            <a:ext cx="8229600" cy="3403111"/>
          </a:xfrm>
        </p:spPr>
        <p:txBody>
          <a:bodyPr/>
          <a:lstStyle/>
          <a:p>
            <a:r>
              <a:rPr lang="en-US" dirty="0" smtClean="0"/>
              <a:t>Done to avoid expensive packaging of faulty chips</a:t>
            </a:r>
          </a:p>
          <a:p>
            <a:r>
              <a:rPr lang="en-US" dirty="0" smtClean="0"/>
              <a:t>Refers to testing of special sites on the wafer which consist of a few transistors characterizing technology parameters:</a:t>
            </a:r>
          </a:p>
          <a:p>
            <a:pPr lvl="1"/>
            <a:r>
              <a:rPr lang="en-US" dirty="0" smtClean="0"/>
              <a:t>contact resistance</a:t>
            </a:r>
          </a:p>
          <a:p>
            <a:pPr lvl="1"/>
            <a:r>
              <a:rPr lang="en-US" dirty="0" smtClean="0"/>
              <a:t>diffusion sheet resistance</a:t>
            </a:r>
          </a:p>
          <a:p>
            <a:pPr lvl="1"/>
            <a:r>
              <a:rPr lang="en-US" dirty="0" smtClean="0"/>
              <a:t>metal field threshold</a:t>
            </a:r>
          </a:p>
          <a:p>
            <a:pPr lvl="1"/>
            <a:r>
              <a:rPr lang="en-US" dirty="0" smtClean="0"/>
              <a:t>poly field threshold</a:t>
            </a:r>
          </a:p>
          <a:p>
            <a:pPr lvl="1"/>
            <a:r>
              <a:rPr lang="en-US" dirty="0" smtClean="0"/>
              <a:t>poly sheet resistance</a:t>
            </a:r>
          </a:p>
        </p:txBody>
      </p:sp>
      <p:pic>
        <p:nvPicPr>
          <p:cNvPr id="5" name="Picture 5" descr="wafer2"/>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4532278" y="4527551"/>
            <a:ext cx="1598613" cy="159861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Burn-in testing</a:t>
            </a:r>
            <a:endParaRPr lang="en-US" dirty="0"/>
          </a:p>
        </p:txBody>
      </p:sp>
      <p:sp>
        <p:nvSpPr>
          <p:cNvPr id="3" name="Content Placeholder 2"/>
          <p:cNvSpPr>
            <a:spLocks noGrp="1"/>
          </p:cNvSpPr>
          <p:nvPr>
            <p:ph idx="1"/>
          </p:nvPr>
        </p:nvSpPr>
        <p:spPr>
          <a:xfrm>
            <a:off x="676275" y="3130079"/>
            <a:ext cx="8229600" cy="3061203"/>
          </a:xfrm>
        </p:spPr>
        <p:txBody>
          <a:bodyPr/>
          <a:lstStyle/>
          <a:p>
            <a:r>
              <a:rPr lang="en-US" dirty="0" smtClean="0"/>
              <a:t>To ensure that the device will function correctly for a specified number of years</a:t>
            </a:r>
          </a:p>
          <a:p>
            <a:r>
              <a:rPr lang="en-US" dirty="0" smtClean="0"/>
              <a:t>Based on correlations made between life span at room temperature and life span at elevated temperature</a:t>
            </a:r>
          </a:p>
          <a:p>
            <a:r>
              <a:rPr lang="en-US" dirty="0" smtClean="0"/>
              <a:t>Correlation charts for each technology</a:t>
            </a:r>
          </a:p>
          <a:p>
            <a:r>
              <a:rPr lang="en-US" dirty="0" smtClean="0"/>
              <a:t>It has both characterization and production phases</a:t>
            </a:r>
          </a:p>
          <a:p>
            <a:r>
              <a:rPr lang="en-US" dirty="0" smtClean="0"/>
              <a:t>Characterization requires in-depth statistical analysis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Bathtub curve</a:t>
            </a:r>
            <a:endParaRPr lang="en-US" dirty="0"/>
          </a:p>
        </p:txBody>
      </p:sp>
      <p:sp>
        <p:nvSpPr>
          <p:cNvPr id="3" name="Content Placeholder 2"/>
          <p:cNvSpPr>
            <a:spLocks noGrp="1"/>
          </p:cNvSpPr>
          <p:nvPr>
            <p:ph idx="1"/>
          </p:nvPr>
        </p:nvSpPr>
        <p:spPr>
          <a:xfrm>
            <a:off x="676275" y="4009291"/>
            <a:ext cx="7904669" cy="2167979"/>
          </a:xfrm>
        </p:spPr>
        <p:txBody>
          <a:bodyPr/>
          <a:lstStyle/>
          <a:p>
            <a:r>
              <a:rPr lang="en-US" dirty="0" smtClean="0"/>
              <a:t>For every 10°C rise in temperature, the rate of degradation doubles</a:t>
            </a:r>
          </a:p>
          <a:p>
            <a:r>
              <a:rPr lang="en-US" dirty="0" smtClean="0"/>
              <a:t>Normal infant mortality time = 5000h for T = 50°C</a:t>
            </a:r>
          </a:p>
          <a:p>
            <a:r>
              <a:rPr lang="en-US" dirty="0" smtClean="0"/>
              <a:t>If T = 120°C then after 5000/128 = 39h we should weed out most of infant mortality failures</a:t>
            </a:r>
            <a:endParaRPr lang="en-US" dirty="0"/>
          </a:p>
        </p:txBody>
      </p:sp>
      <p:sp>
        <p:nvSpPr>
          <p:cNvPr id="6" name="Freeform 5"/>
          <p:cNvSpPr>
            <a:spLocks/>
          </p:cNvSpPr>
          <p:nvPr/>
        </p:nvSpPr>
        <p:spPr bwMode="auto">
          <a:xfrm>
            <a:off x="2538819" y="917951"/>
            <a:ext cx="5960963" cy="2735262"/>
          </a:xfrm>
          <a:custGeom>
            <a:avLst/>
            <a:gdLst/>
            <a:ahLst/>
            <a:cxnLst>
              <a:cxn ang="0">
                <a:pos x="0" y="0"/>
              </a:cxn>
              <a:cxn ang="0">
                <a:pos x="0" y="1587"/>
              </a:cxn>
              <a:cxn ang="0">
                <a:pos x="4354" y="1587"/>
              </a:cxn>
            </a:cxnLst>
            <a:rect l="0" t="0" r="r" b="b"/>
            <a:pathLst>
              <a:path w="4354" h="1587">
                <a:moveTo>
                  <a:pt x="0" y="0"/>
                </a:moveTo>
                <a:lnTo>
                  <a:pt x="0" y="1587"/>
                </a:lnTo>
                <a:lnTo>
                  <a:pt x="4354" y="1587"/>
                </a:lnTo>
              </a:path>
            </a:pathLst>
          </a:custGeom>
          <a:noFill/>
          <a:ln w="19050" cmpd="sng">
            <a:solidFill>
              <a:schemeClr val="tx1"/>
            </a:solidFill>
            <a:round/>
            <a:headEnd type="triangle" w="lg" len="lg"/>
            <a:tailEnd type="triangle" w="lg" len="lg"/>
          </a:ln>
          <a:effectLst/>
        </p:spPr>
        <p:txBody>
          <a:bodyPr>
            <a:prstTxWarp prst="textNoShape">
              <a:avLst/>
            </a:prstTxWarp>
          </a:bodyPr>
          <a:lstStyle/>
          <a:p>
            <a:endParaRPr lang="en-US"/>
          </a:p>
        </p:txBody>
      </p:sp>
      <p:sp>
        <p:nvSpPr>
          <p:cNvPr id="7" name="Text Box 6"/>
          <p:cNvSpPr txBox="1">
            <a:spLocks noChangeArrowheads="1"/>
          </p:cNvSpPr>
          <p:nvPr/>
        </p:nvSpPr>
        <p:spPr bwMode="auto">
          <a:xfrm>
            <a:off x="8121358" y="3701207"/>
            <a:ext cx="572292"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time</a:t>
            </a:r>
            <a:endParaRPr lang="en-US" sz="1600" dirty="0"/>
          </a:p>
        </p:txBody>
      </p:sp>
      <p:sp>
        <p:nvSpPr>
          <p:cNvPr id="8" name="Text Box 7"/>
          <p:cNvSpPr txBox="1">
            <a:spLocks noChangeArrowheads="1"/>
          </p:cNvSpPr>
          <p:nvPr/>
        </p:nvSpPr>
        <p:spPr bwMode="auto">
          <a:xfrm>
            <a:off x="1365786" y="1019551"/>
            <a:ext cx="1388933" cy="584776"/>
          </a:xfrm>
          <a:prstGeom prst="rect">
            <a:avLst/>
          </a:prstGeom>
          <a:noFill/>
          <a:ln w="9525">
            <a:noFill/>
            <a:miter lim="800000"/>
            <a:headEnd/>
            <a:tailEnd/>
          </a:ln>
          <a:effectLst/>
        </p:spPr>
        <p:txBody>
          <a:bodyPr wrap="square">
            <a:prstTxWarp prst="textNoShape">
              <a:avLst/>
            </a:prstTxWarp>
            <a:spAutoFit/>
          </a:bodyPr>
          <a:lstStyle/>
          <a:p>
            <a:r>
              <a:rPr lang="en-US" sz="1600" dirty="0" smtClean="0"/>
              <a:t>Number of failures</a:t>
            </a:r>
            <a:endParaRPr lang="en-US" sz="1600" dirty="0"/>
          </a:p>
        </p:txBody>
      </p:sp>
      <p:sp>
        <p:nvSpPr>
          <p:cNvPr id="9" name="Text Box 8"/>
          <p:cNvSpPr txBox="1">
            <a:spLocks noChangeArrowheads="1"/>
          </p:cNvSpPr>
          <p:nvPr/>
        </p:nvSpPr>
        <p:spPr bwMode="auto">
          <a:xfrm>
            <a:off x="2864868" y="1175742"/>
            <a:ext cx="1311739" cy="646331"/>
          </a:xfrm>
          <a:prstGeom prst="rect">
            <a:avLst/>
          </a:prstGeom>
          <a:noFill/>
          <a:ln w="9525">
            <a:noFill/>
            <a:miter lim="800000"/>
            <a:headEnd/>
            <a:tailEnd/>
          </a:ln>
          <a:effectLst/>
        </p:spPr>
        <p:txBody>
          <a:bodyPr wrap="square">
            <a:prstTxWarp prst="textNoShape">
              <a:avLst/>
            </a:prstTxWarp>
            <a:spAutoFit/>
          </a:bodyPr>
          <a:lstStyle/>
          <a:p>
            <a:r>
              <a:rPr lang="en-US" dirty="0" smtClean="0"/>
              <a:t>infant</a:t>
            </a:r>
            <a:br>
              <a:rPr lang="en-US" dirty="0" smtClean="0"/>
            </a:br>
            <a:r>
              <a:rPr lang="en-US" dirty="0" smtClean="0"/>
              <a:t>mortality</a:t>
            </a:r>
            <a:endParaRPr lang="en-US" dirty="0"/>
          </a:p>
        </p:txBody>
      </p:sp>
      <p:sp>
        <p:nvSpPr>
          <p:cNvPr id="10" name="Text Box 9"/>
          <p:cNvSpPr txBox="1">
            <a:spLocks noChangeArrowheads="1"/>
          </p:cNvSpPr>
          <p:nvPr/>
        </p:nvSpPr>
        <p:spPr bwMode="auto">
          <a:xfrm>
            <a:off x="7530748" y="2861051"/>
            <a:ext cx="1223962" cy="366712"/>
          </a:xfrm>
          <a:prstGeom prst="rect">
            <a:avLst/>
          </a:prstGeom>
          <a:noFill/>
          <a:ln w="9525">
            <a:noFill/>
            <a:miter lim="800000"/>
            <a:headEnd/>
            <a:tailEnd/>
          </a:ln>
          <a:effectLst/>
        </p:spPr>
        <p:txBody>
          <a:bodyPr>
            <a:prstTxWarp prst="textNoShape">
              <a:avLst/>
            </a:prstTxWarp>
            <a:spAutoFit/>
          </a:bodyPr>
          <a:lstStyle/>
          <a:p>
            <a:r>
              <a:rPr lang="en-US" dirty="0" smtClean="0"/>
              <a:t>wear out</a:t>
            </a:r>
            <a:endParaRPr lang="en-US" dirty="0"/>
          </a:p>
        </p:txBody>
      </p:sp>
      <p:sp>
        <p:nvSpPr>
          <p:cNvPr id="11" name="Text Box 10"/>
          <p:cNvSpPr txBox="1">
            <a:spLocks noChangeArrowheads="1"/>
          </p:cNvSpPr>
          <p:nvPr/>
        </p:nvSpPr>
        <p:spPr bwMode="auto">
          <a:xfrm>
            <a:off x="4842282" y="2284788"/>
            <a:ext cx="1584325" cy="369332"/>
          </a:xfrm>
          <a:prstGeom prst="rect">
            <a:avLst/>
          </a:prstGeom>
          <a:noFill/>
          <a:ln w="9525">
            <a:noFill/>
            <a:miter lim="800000"/>
            <a:headEnd/>
            <a:tailEnd/>
          </a:ln>
          <a:effectLst/>
        </p:spPr>
        <p:txBody>
          <a:bodyPr>
            <a:prstTxWarp prst="textNoShape">
              <a:avLst/>
            </a:prstTxWarp>
            <a:spAutoFit/>
          </a:bodyPr>
          <a:lstStyle/>
          <a:p>
            <a:pPr algn="ctr"/>
            <a:r>
              <a:rPr lang="en-US" dirty="0" smtClean="0"/>
              <a:t>product life</a:t>
            </a:r>
            <a:endParaRPr lang="en-US" dirty="0"/>
          </a:p>
        </p:txBody>
      </p:sp>
      <p:sp>
        <p:nvSpPr>
          <p:cNvPr id="12" name="Freeform 11"/>
          <p:cNvSpPr>
            <a:spLocks/>
          </p:cNvSpPr>
          <p:nvPr/>
        </p:nvSpPr>
        <p:spPr bwMode="auto">
          <a:xfrm>
            <a:off x="2754720" y="1241801"/>
            <a:ext cx="5745062" cy="2246312"/>
          </a:xfrm>
          <a:custGeom>
            <a:avLst/>
            <a:gdLst/>
            <a:ahLst/>
            <a:cxnLst>
              <a:cxn ang="0">
                <a:pos x="0" y="22"/>
              </a:cxn>
              <a:cxn ang="0">
                <a:pos x="45" y="476"/>
              </a:cxn>
              <a:cxn ang="0">
                <a:pos x="181" y="839"/>
              </a:cxn>
              <a:cxn ang="0">
                <a:pos x="499" y="1202"/>
              </a:cxn>
              <a:cxn ang="0">
                <a:pos x="1256" y="1364"/>
              </a:cxn>
              <a:cxn ang="0">
                <a:pos x="1903" y="1382"/>
              </a:cxn>
              <a:cxn ang="0">
                <a:pos x="2948" y="1329"/>
              </a:cxn>
              <a:cxn ang="0">
                <a:pos x="3577" y="868"/>
              </a:cxn>
              <a:cxn ang="0">
                <a:pos x="3861" y="416"/>
              </a:cxn>
              <a:cxn ang="0">
                <a:pos x="4047" y="0"/>
              </a:cxn>
            </a:cxnLst>
            <a:rect l="0" t="0" r="r" b="b"/>
            <a:pathLst>
              <a:path w="4047" h="1415">
                <a:moveTo>
                  <a:pt x="0" y="22"/>
                </a:moveTo>
                <a:cubicBezTo>
                  <a:pt x="7" y="181"/>
                  <a:pt x="15" y="340"/>
                  <a:pt x="45" y="476"/>
                </a:cubicBezTo>
                <a:cubicBezTo>
                  <a:pt x="75" y="612"/>
                  <a:pt x="105" y="718"/>
                  <a:pt x="181" y="839"/>
                </a:cubicBezTo>
                <a:cubicBezTo>
                  <a:pt x="257" y="960"/>
                  <a:pt x="320" y="1115"/>
                  <a:pt x="499" y="1202"/>
                </a:cubicBezTo>
                <a:cubicBezTo>
                  <a:pt x="678" y="1289"/>
                  <a:pt x="1022" y="1334"/>
                  <a:pt x="1256" y="1364"/>
                </a:cubicBezTo>
                <a:cubicBezTo>
                  <a:pt x="1490" y="1394"/>
                  <a:pt x="1621" y="1388"/>
                  <a:pt x="1903" y="1382"/>
                </a:cubicBezTo>
                <a:cubicBezTo>
                  <a:pt x="2185" y="1376"/>
                  <a:pt x="2669" y="1415"/>
                  <a:pt x="2948" y="1329"/>
                </a:cubicBezTo>
                <a:cubicBezTo>
                  <a:pt x="3227" y="1243"/>
                  <a:pt x="3425" y="1020"/>
                  <a:pt x="3577" y="868"/>
                </a:cubicBezTo>
                <a:cubicBezTo>
                  <a:pt x="3729" y="716"/>
                  <a:pt x="3783" y="561"/>
                  <a:pt x="3861" y="416"/>
                </a:cubicBezTo>
                <a:cubicBezTo>
                  <a:pt x="3939" y="271"/>
                  <a:pt x="4008" y="87"/>
                  <a:pt x="4047" y="0"/>
                </a:cubicBezTo>
              </a:path>
            </a:pathLst>
          </a:custGeom>
          <a:noFill/>
          <a:ln w="28575" cmpd="sng">
            <a:solidFill>
              <a:schemeClr val="tx1"/>
            </a:solidFill>
            <a:round/>
            <a:headEnd/>
            <a:tailEnd/>
          </a:ln>
          <a:effectLst/>
        </p:spPr>
        <p:txBody>
          <a:bodyPr>
            <a:prstTxWarp prst="textNoShape">
              <a:avLst/>
            </a:prstTxWarp>
          </a:bodyPr>
          <a:lstStyle/>
          <a:p>
            <a:endParaRPr lang="en-US"/>
          </a:p>
        </p:txBody>
      </p:sp>
      <p:grpSp>
        <p:nvGrpSpPr>
          <p:cNvPr id="16" name="Group 15"/>
          <p:cNvGrpSpPr/>
          <p:nvPr/>
        </p:nvGrpSpPr>
        <p:grpSpPr>
          <a:xfrm>
            <a:off x="3978682" y="1288937"/>
            <a:ext cx="3181326" cy="2473325"/>
            <a:chOff x="3380294" y="1203460"/>
            <a:chExt cx="3181326" cy="2736850"/>
          </a:xfrm>
        </p:grpSpPr>
        <p:sp>
          <p:nvSpPr>
            <p:cNvPr id="13" name="Line 12"/>
            <p:cNvSpPr>
              <a:spLocks noChangeShapeType="1"/>
            </p:cNvSpPr>
            <p:nvPr/>
          </p:nvSpPr>
          <p:spPr bwMode="auto">
            <a:xfrm>
              <a:off x="3380294" y="1924185"/>
              <a:ext cx="0" cy="2016125"/>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4" name="Line 13"/>
            <p:cNvSpPr>
              <a:spLocks noChangeShapeType="1"/>
            </p:cNvSpPr>
            <p:nvPr/>
          </p:nvSpPr>
          <p:spPr bwMode="auto">
            <a:xfrm>
              <a:off x="6561620" y="1203460"/>
              <a:ext cx="0" cy="2736850"/>
            </a:xfrm>
            <a:prstGeom prst="line">
              <a:avLst/>
            </a:prstGeom>
            <a:noFill/>
            <a:ln w="9525">
              <a:solidFill>
                <a:schemeClr val="tx1"/>
              </a:solidFill>
              <a:round/>
              <a:headEnd/>
              <a:tailEnd/>
            </a:ln>
            <a:effectLst/>
          </p:spPr>
          <p:txBody>
            <a:bodyPr>
              <a:prstTxWarp prst="textNoShape">
                <a:avLst/>
              </a:prstTxWarp>
            </a:bodyPr>
            <a:lstStyle/>
            <a:p>
              <a:endParaRPr lang="en-US"/>
            </a:p>
          </p:txBody>
        </p:sp>
      </p:grpSp>
      <p:sp useBgFill="1">
        <p:nvSpPr>
          <p:cNvPr id="15" name="Text Box 14"/>
          <p:cNvSpPr txBox="1">
            <a:spLocks noChangeArrowheads="1"/>
          </p:cNvSpPr>
          <p:nvPr/>
        </p:nvSpPr>
        <p:spPr bwMode="auto">
          <a:xfrm>
            <a:off x="5347107" y="3132882"/>
            <a:ext cx="441146" cy="400110"/>
          </a:xfrm>
          <a:prstGeom prst="rect">
            <a:avLst/>
          </a:prstGeom>
          <a:ln w="9525">
            <a:noFill/>
            <a:miter lim="800000"/>
            <a:headEnd/>
            <a:tailEnd/>
          </a:ln>
          <a:effectLst/>
        </p:spPr>
        <p:txBody>
          <a:bodyPr wrap="none">
            <a:prstTxWarp prst="textNoShape">
              <a:avLst/>
            </a:prstTxWarp>
            <a:spAutoFit/>
          </a:bodyPr>
          <a:lstStyle/>
          <a:p>
            <a:r>
              <a:rPr lang="en-US" sz="2000" dirty="0" smtClean="0">
                <a:latin typeface="Times New Roman"/>
                <a:cs typeface="Times New Roman"/>
              </a:rPr>
              <a:t>…</a:t>
            </a:r>
            <a:endParaRPr lang="en-US" sz="2000" dirty="0">
              <a:latin typeface="Times New Roman"/>
              <a:cs typeface="Times New Roman"/>
            </a:endParaRPr>
          </a:p>
        </p:txBody>
      </p:sp>
      <p:sp>
        <p:nvSpPr>
          <p:cNvPr id="17" name="Freeform 15"/>
          <p:cNvSpPr>
            <a:spLocks/>
          </p:cNvSpPr>
          <p:nvPr/>
        </p:nvSpPr>
        <p:spPr bwMode="auto">
          <a:xfrm>
            <a:off x="2538818" y="1205168"/>
            <a:ext cx="1439863" cy="2447925"/>
          </a:xfrm>
          <a:custGeom>
            <a:avLst/>
            <a:gdLst/>
            <a:ahLst/>
            <a:cxnLst>
              <a:cxn ang="0">
                <a:pos x="0" y="0"/>
              </a:cxn>
              <a:cxn ang="0">
                <a:pos x="0" y="1542"/>
              </a:cxn>
              <a:cxn ang="0">
                <a:pos x="771" y="1542"/>
              </a:cxn>
              <a:cxn ang="0">
                <a:pos x="771" y="544"/>
              </a:cxn>
              <a:cxn ang="0">
                <a:pos x="408" y="45"/>
              </a:cxn>
              <a:cxn ang="0">
                <a:pos x="0" y="0"/>
              </a:cxn>
            </a:cxnLst>
            <a:rect l="0" t="0" r="r" b="b"/>
            <a:pathLst>
              <a:path w="771" h="1542">
                <a:moveTo>
                  <a:pt x="0" y="0"/>
                </a:moveTo>
                <a:lnTo>
                  <a:pt x="0" y="1542"/>
                </a:lnTo>
                <a:lnTo>
                  <a:pt x="771" y="1542"/>
                </a:lnTo>
                <a:lnTo>
                  <a:pt x="771" y="544"/>
                </a:lnTo>
                <a:lnTo>
                  <a:pt x="408" y="45"/>
                </a:lnTo>
                <a:lnTo>
                  <a:pt x="0" y="0"/>
                </a:lnTo>
                <a:close/>
              </a:path>
            </a:pathLst>
          </a:custGeom>
          <a:solidFill>
            <a:schemeClr val="bg1">
              <a:lumMod val="65000"/>
              <a:alpha val="30000"/>
            </a:schemeClr>
          </a:solidFill>
          <a:ln w="9525">
            <a:noFill/>
            <a:round/>
            <a:headEnd/>
            <a:tailEnd/>
          </a:ln>
          <a:effectLst/>
        </p:spPr>
        <p:txBody>
          <a:bodyP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level testing</a:t>
            </a:r>
            <a:endParaRPr lang="en-US" dirty="0"/>
          </a:p>
        </p:txBody>
      </p:sp>
      <p:sp>
        <p:nvSpPr>
          <p:cNvPr id="3" name="Content Placeholder 2"/>
          <p:cNvSpPr>
            <a:spLocks noGrp="1"/>
          </p:cNvSpPr>
          <p:nvPr>
            <p:ph idx="1"/>
          </p:nvPr>
        </p:nvSpPr>
        <p:spPr>
          <a:xfrm>
            <a:off x="676275" y="1600200"/>
            <a:ext cx="8229600" cy="1816099"/>
          </a:xfrm>
        </p:spPr>
        <p:txBody>
          <a:bodyPr/>
          <a:lstStyle/>
          <a:p>
            <a:r>
              <a:rPr lang="en-US" dirty="0" smtClean="0"/>
              <a:t>Not only to detect a faulty component or interconnect, but also to locate it and repair it</a:t>
            </a:r>
          </a:p>
          <a:p>
            <a:r>
              <a:rPr lang="en-US" dirty="0" smtClean="0"/>
              <a:t>Probability that a board containing N components is good</a:t>
            </a:r>
            <a:endParaRPr lang="en-US" dirty="0"/>
          </a:p>
        </p:txBody>
      </p:sp>
      <p:grpSp>
        <p:nvGrpSpPr>
          <p:cNvPr id="5" name="Group 7"/>
          <p:cNvGrpSpPr>
            <a:grpSpLocks/>
          </p:cNvGrpSpPr>
          <p:nvPr/>
        </p:nvGrpSpPr>
        <p:grpSpPr bwMode="auto">
          <a:xfrm>
            <a:off x="3203575" y="3062181"/>
            <a:ext cx="2435225" cy="801688"/>
            <a:chOff x="2018" y="2369"/>
            <a:chExt cx="1534" cy="505"/>
          </a:xfrm>
        </p:grpSpPr>
        <p:sp>
          <p:nvSpPr>
            <p:cNvPr id="6" name="Text Box 4"/>
            <p:cNvSpPr txBox="1">
              <a:spLocks noChangeArrowheads="1"/>
            </p:cNvSpPr>
            <p:nvPr/>
          </p:nvSpPr>
          <p:spPr bwMode="auto">
            <a:xfrm>
              <a:off x="2018" y="2432"/>
              <a:ext cx="1398" cy="368"/>
            </a:xfrm>
            <a:prstGeom prst="rect">
              <a:avLst/>
            </a:prstGeom>
            <a:noFill/>
            <a:ln w="9525">
              <a:noFill/>
              <a:miter lim="800000"/>
              <a:headEnd/>
              <a:tailEnd/>
            </a:ln>
            <a:effectLst/>
          </p:spPr>
          <p:txBody>
            <a:bodyPr wrap="none">
              <a:prstTxWarp prst="textNoShape">
                <a:avLst/>
              </a:prstTxWarp>
              <a:spAutoFit/>
            </a:bodyPr>
            <a:lstStyle/>
            <a:p>
              <a:r>
                <a:rPr lang="pl-PL" sz="3200" dirty="0"/>
                <a:t>P  = (1 –</a:t>
              </a:r>
              <a:r>
                <a:rPr lang="pl-PL" sz="3200" dirty="0" smtClean="0"/>
                <a:t> </a:t>
              </a:r>
              <a:r>
                <a:rPr lang="pl-PL" sz="3200" dirty="0" err="1" smtClean="0"/>
                <a:t>p</a:t>
              </a:r>
              <a:r>
                <a:rPr lang="pl-PL" sz="3200" dirty="0" smtClean="0"/>
                <a:t>)</a:t>
              </a:r>
              <a:endParaRPr lang="en-GB" sz="3200" dirty="0"/>
            </a:p>
          </p:txBody>
        </p:sp>
        <p:sp>
          <p:nvSpPr>
            <p:cNvPr id="7" name="Text Box 5"/>
            <p:cNvSpPr txBox="1">
              <a:spLocks noChangeArrowheads="1"/>
            </p:cNvSpPr>
            <p:nvPr/>
          </p:nvSpPr>
          <p:spPr bwMode="auto">
            <a:xfrm>
              <a:off x="3297" y="2369"/>
              <a:ext cx="255" cy="288"/>
            </a:xfrm>
            <a:prstGeom prst="rect">
              <a:avLst/>
            </a:prstGeom>
            <a:noFill/>
            <a:ln w="9525">
              <a:noFill/>
              <a:miter lim="800000"/>
              <a:headEnd/>
              <a:tailEnd/>
            </a:ln>
            <a:effectLst/>
          </p:spPr>
          <p:txBody>
            <a:bodyPr wrap="none">
              <a:prstTxWarp prst="textNoShape">
                <a:avLst/>
              </a:prstTxWarp>
              <a:spAutoFit/>
            </a:bodyPr>
            <a:lstStyle/>
            <a:p>
              <a:r>
                <a:rPr lang="pl-PL" sz="2400" dirty="0"/>
                <a:t>N</a:t>
              </a:r>
              <a:endParaRPr lang="en-GB" sz="2400" dirty="0"/>
            </a:p>
          </p:txBody>
        </p:sp>
        <p:sp>
          <p:nvSpPr>
            <p:cNvPr id="8" name="Text Box 6"/>
            <p:cNvSpPr txBox="1">
              <a:spLocks noChangeArrowheads="1"/>
            </p:cNvSpPr>
            <p:nvPr/>
          </p:nvSpPr>
          <p:spPr bwMode="auto">
            <a:xfrm>
              <a:off x="2146" y="2586"/>
              <a:ext cx="255" cy="288"/>
            </a:xfrm>
            <a:prstGeom prst="rect">
              <a:avLst/>
            </a:prstGeom>
            <a:noFill/>
            <a:ln w="9525">
              <a:noFill/>
              <a:miter lim="800000"/>
              <a:headEnd/>
              <a:tailEnd/>
            </a:ln>
            <a:effectLst/>
          </p:spPr>
          <p:txBody>
            <a:bodyPr wrap="none">
              <a:prstTxWarp prst="textNoShape">
                <a:avLst/>
              </a:prstTxWarp>
              <a:spAutoFit/>
            </a:bodyPr>
            <a:lstStyle/>
            <a:p>
              <a:r>
                <a:rPr lang="pl-PL" sz="2400"/>
                <a:t>N</a:t>
              </a:r>
              <a:endParaRPr lang="en-GB" sz="2400"/>
            </a:p>
          </p:txBody>
        </p:sp>
      </p:grpSp>
      <p:sp>
        <p:nvSpPr>
          <p:cNvPr id="9" name="Text Box 8"/>
          <p:cNvSpPr txBox="1">
            <a:spLocks noChangeArrowheads="1"/>
          </p:cNvSpPr>
          <p:nvPr/>
        </p:nvSpPr>
        <p:spPr bwMode="auto">
          <a:xfrm>
            <a:off x="1071328" y="3982931"/>
            <a:ext cx="5394626" cy="369332"/>
          </a:xfrm>
          <a:prstGeom prst="rect">
            <a:avLst/>
          </a:prstGeom>
          <a:noFill/>
          <a:ln w="9525">
            <a:noFill/>
            <a:miter lim="800000"/>
            <a:headEnd/>
            <a:tailEnd/>
          </a:ln>
          <a:effectLst/>
        </p:spPr>
        <p:txBody>
          <a:bodyPr wrap="none">
            <a:prstTxWarp prst="textNoShape">
              <a:avLst/>
            </a:prstTxWarp>
            <a:spAutoFit/>
          </a:bodyPr>
          <a:lstStyle/>
          <a:p>
            <a:r>
              <a:rPr lang="en-US" dirty="0" err="1" smtClean="0"/>
              <a:t>p</a:t>
            </a:r>
            <a:r>
              <a:rPr lang="en-US" dirty="0" smtClean="0"/>
              <a:t> – the probability of having a defective component</a:t>
            </a:r>
            <a:endParaRPr lang="en-US" dirty="0"/>
          </a:p>
        </p:txBody>
      </p:sp>
      <p:sp>
        <p:nvSpPr>
          <p:cNvPr id="10" name="Text Box 10"/>
          <p:cNvSpPr txBox="1">
            <a:spLocks noChangeArrowheads="1"/>
          </p:cNvSpPr>
          <p:nvPr/>
        </p:nvSpPr>
        <p:spPr bwMode="auto">
          <a:xfrm>
            <a:off x="2568834" y="5853006"/>
            <a:ext cx="5043268" cy="461665"/>
          </a:xfrm>
          <a:prstGeom prst="rect">
            <a:avLst/>
          </a:prstGeom>
          <a:noFill/>
          <a:ln w="9525">
            <a:noFill/>
            <a:miter lim="800000"/>
            <a:headEnd/>
            <a:tailEnd/>
          </a:ln>
          <a:effectLst/>
        </p:spPr>
        <p:txBody>
          <a:bodyPr wrap="none">
            <a:prstTxWarp prst="textNoShape">
              <a:avLst/>
            </a:prstTxWarp>
            <a:spAutoFit/>
          </a:bodyPr>
          <a:lstStyle/>
          <a:p>
            <a:r>
              <a:rPr lang="pl-PL" sz="2400" dirty="0"/>
              <a:t>N = 1000, P = 0.999 </a:t>
            </a:r>
            <a:r>
              <a:rPr lang="pl-PL" sz="2400" dirty="0">
                <a:sym typeface="Symbol" pitchFamily="-112" charset="2"/>
              </a:rPr>
              <a:t></a:t>
            </a:r>
            <a:r>
              <a:rPr lang="pl-PL" sz="2400" dirty="0" smtClean="0">
                <a:sym typeface="Symbol" pitchFamily="-112" charset="2"/>
              </a:rPr>
              <a:t> </a:t>
            </a:r>
            <a:r>
              <a:rPr lang="pl-PL" sz="2400" dirty="0" err="1" smtClean="0">
                <a:sym typeface="Symbol" pitchFamily="-112" charset="2"/>
              </a:rPr>
              <a:t>p</a:t>
            </a:r>
            <a:r>
              <a:rPr lang="pl-PL" sz="2400" dirty="0" smtClean="0">
                <a:sym typeface="Symbol" pitchFamily="-112" charset="2"/>
              </a:rPr>
              <a:t> </a:t>
            </a:r>
            <a:r>
              <a:rPr lang="pl-PL" sz="2400" dirty="0">
                <a:sym typeface="Symbol" pitchFamily="-112" charset="2"/>
              </a:rPr>
              <a:t>= 0.00001</a:t>
            </a:r>
          </a:p>
        </p:txBody>
      </p:sp>
      <p:graphicFrame>
        <p:nvGraphicFramePr>
          <p:cNvPr id="11" name="Group 89"/>
          <p:cNvGraphicFramePr>
            <a:graphicFrameLocks noGrp="1"/>
          </p:cNvGraphicFramePr>
          <p:nvPr>
            <p:extLst>
              <p:ext uri="{D42A27DB-BD31-4B8C-83A1-F6EECF244321}">
                <p14:modId xmlns:p14="http://schemas.microsoft.com/office/powerpoint/2010/main" val="1038778020"/>
              </p:ext>
            </p:extLst>
          </p:nvPr>
        </p:nvGraphicFramePr>
        <p:xfrm>
          <a:off x="1649672" y="4473469"/>
          <a:ext cx="6456362" cy="1188720"/>
        </p:xfrm>
        <a:graphic>
          <a:graphicData uri="http://schemas.openxmlformats.org/drawingml/2006/table">
            <a:tbl>
              <a:tblPr/>
              <a:tblGrid>
                <a:gridCol w="647700"/>
                <a:gridCol w="936625"/>
                <a:gridCol w="863600"/>
                <a:gridCol w="1241425"/>
                <a:gridCol w="922337"/>
                <a:gridCol w="922338"/>
                <a:gridCol w="922337"/>
              </a:tblGrid>
              <a:tr h="3603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err="1" smtClean="0">
                          <a:ln>
                            <a:noFill/>
                          </a:ln>
                          <a:solidFill>
                            <a:srgbClr val="000000"/>
                          </a:solidFill>
                          <a:effectLst/>
                          <a:latin typeface="Arial" pitchFamily="-112" charset="0"/>
                          <a:ea typeface="Arial" pitchFamily="-112" charset="0"/>
                          <a:cs typeface="Arial" pitchFamily="-112" charset="0"/>
                        </a:rPr>
                        <a:t>p</a:t>
                      </a:r>
                      <a:endParaRPr kumimoji="0" lang="en-GB" sz="20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0.001</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N</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1000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a:ln>
                            <a:noFill/>
                          </a:ln>
                          <a:solidFill>
                            <a:srgbClr val="000000"/>
                          </a:solidFill>
                          <a:effectLst/>
                          <a:latin typeface="Arial" pitchFamily="-112" charset="0"/>
                          <a:ea typeface="Arial" pitchFamily="-112" charset="0"/>
                          <a:cs typeface="Arial" pitchFamily="-112" charset="0"/>
                        </a:rPr>
                        <a:t>1000</a:t>
                      </a:r>
                      <a:endParaRPr kumimoji="0" lang="en-GB" sz="20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P</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0.9</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0.36</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0.00001</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0.99</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0.9</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2000" b="0" i="0" u="none" strike="noStrike" cap="none" normalizeH="0" baseline="0" dirty="0">
                          <a:ln>
                            <a:noFill/>
                          </a:ln>
                          <a:solidFill>
                            <a:srgbClr val="FFFFFF"/>
                          </a:solidFill>
                          <a:effectLst/>
                          <a:latin typeface="Arial" pitchFamily="-112" charset="0"/>
                          <a:ea typeface="Arial" pitchFamily="-112" charset="0"/>
                          <a:cs typeface="Arial" pitchFamily="-112" charset="0"/>
                        </a:rPr>
                        <a:t>0.36</a:t>
                      </a:r>
                      <a:endParaRPr kumimoji="0" lang="en-GB" sz="2000" b="0" i="0" u="none" strike="noStrike" cap="none" normalizeH="0" baseline="0" dirty="0">
                        <a:ln>
                          <a:noFill/>
                        </a:ln>
                        <a:solidFill>
                          <a:srgbClr val="FFFFFF"/>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65000"/>
                        <a:lumOff val="35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Incoming inspection</a:t>
            </a:r>
            <a:endParaRPr lang="en-US" dirty="0"/>
          </a:p>
        </p:txBody>
      </p:sp>
      <p:sp>
        <p:nvSpPr>
          <p:cNvPr id="3" name="Content Placeholder 2"/>
          <p:cNvSpPr>
            <a:spLocks noGrp="1"/>
          </p:cNvSpPr>
          <p:nvPr>
            <p:ph idx="1"/>
          </p:nvPr>
        </p:nvSpPr>
        <p:spPr>
          <a:xfrm>
            <a:off x="676275" y="2120635"/>
            <a:ext cx="8229600" cy="4086927"/>
          </a:xfrm>
        </p:spPr>
        <p:txBody>
          <a:bodyPr/>
          <a:lstStyle/>
          <a:p>
            <a:r>
              <a:rPr lang="en-US" dirty="0" smtClean="0"/>
              <a:t>Usually vendors may not test all of the components that they ship (only random samples); components may be also exposed to environmental hazards or physical abuse during shipment</a:t>
            </a:r>
          </a:p>
          <a:p>
            <a:r>
              <a:rPr lang="en-US" dirty="0" smtClean="0"/>
              <a:t>The goal in system manufacturing is to ensure that all components used in the system function properly and according to specification</a:t>
            </a:r>
          </a:p>
          <a:p>
            <a:r>
              <a:rPr lang="en-US" dirty="0" smtClean="0"/>
              <a:t>More thorough test than production test</a:t>
            </a:r>
          </a:p>
          <a:p>
            <a:r>
              <a:rPr lang="en-US" dirty="0" smtClean="0"/>
              <a:t>Finding a faulty component at the board level or at the system level is much more expensive (see the rule of 10)</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tests</a:t>
            </a:r>
            <a:endParaRPr lang="en-US" dirty="0"/>
          </a:p>
        </p:txBody>
      </p:sp>
      <p:sp>
        <p:nvSpPr>
          <p:cNvPr id="3" name="Content Placeholder 2"/>
          <p:cNvSpPr>
            <a:spLocks noGrp="1"/>
          </p:cNvSpPr>
          <p:nvPr>
            <p:ph idx="1"/>
          </p:nvPr>
        </p:nvSpPr>
        <p:spPr>
          <a:xfrm>
            <a:off x="676275" y="1392054"/>
            <a:ext cx="8229600" cy="4734110"/>
          </a:xfrm>
        </p:spPr>
        <p:txBody>
          <a:bodyPr/>
          <a:lstStyle/>
          <a:p>
            <a:r>
              <a:rPr lang="en-US" dirty="0" smtClean="0"/>
              <a:t>Functional test – verifies the device switching function</a:t>
            </a:r>
          </a:p>
          <a:p>
            <a:r>
              <a:rPr lang="en-US" dirty="0" smtClean="0"/>
              <a:t>Structural test – uses structural data and fault models</a:t>
            </a:r>
          </a:p>
          <a:p>
            <a:r>
              <a:rPr lang="en-US" dirty="0" smtClean="0"/>
              <a:t>DC parametric test – electrical characteristics determined based on Ohm’s law</a:t>
            </a:r>
          </a:p>
          <a:p>
            <a:pPr lvl="1"/>
            <a:r>
              <a:rPr lang="en-US" dirty="0" smtClean="0"/>
              <a:t>current consumption</a:t>
            </a:r>
          </a:p>
          <a:p>
            <a:pPr lvl="1"/>
            <a:r>
              <a:rPr lang="en-US" dirty="0" smtClean="0"/>
              <a:t>output drive capability</a:t>
            </a:r>
          </a:p>
          <a:p>
            <a:pPr lvl="1"/>
            <a:r>
              <a:rPr lang="en-US" dirty="0" smtClean="0"/>
              <a:t>input leakage current</a:t>
            </a:r>
          </a:p>
          <a:p>
            <a:pPr lvl="1"/>
            <a:r>
              <a:rPr lang="en-US" dirty="0" smtClean="0"/>
              <a:t>ability to operate at the proper voltage levels</a:t>
            </a:r>
          </a:p>
          <a:p>
            <a:r>
              <a:rPr lang="en-US" dirty="0" smtClean="0"/>
              <a:t>AC parametric test concerned with timing relationships</a:t>
            </a:r>
          </a:p>
          <a:p>
            <a:pPr lvl="1"/>
            <a:r>
              <a:rPr lang="en-US" dirty="0" smtClean="0"/>
              <a:t>propagation delay time</a:t>
            </a:r>
          </a:p>
          <a:p>
            <a:pPr lvl="1"/>
            <a:r>
              <a:rPr lang="en-US" dirty="0" smtClean="0"/>
              <a:t>setup, hold, rise, fall, access and refresh times</a:t>
            </a:r>
          </a:p>
          <a:p>
            <a:pPr lvl="1"/>
            <a:r>
              <a:rPr lang="en-US" dirty="0" smtClean="0"/>
              <a:t>minimum clock width, speed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a:t>Why not functional tests?</a:t>
            </a:r>
          </a:p>
        </p:txBody>
      </p:sp>
      <p:sp>
        <p:nvSpPr>
          <p:cNvPr id="141315" name="Rectangle 3"/>
          <p:cNvSpPr>
            <a:spLocks noChangeArrowheads="1"/>
          </p:cNvSpPr>
          <p:nvPr/>
        </p:nvSpPr>
        <p:spPr bwMode="auto">
          <a:xfrm>
            <a:off x="584200" y="1384300"/>
            <a:ext cx="8216900" cy="5181600"/>
          </a:xfrm>
          <a:prstGeom prst="rect">
            <a:avLst/>
          </a:prstGeom>
          <a:noFill/>
          <a:ln w="9525">
            <a:noFill/>
            <a:miter lim="800000"/>
            <a:headEnd/>
            <a:tailEnd/>
          </a:ln>
          <a:effectLst/>
        </p:spPr>
        <p:txBody>
          <a:bodyPr>
            <a:prstTxWarp prst="textNoShape">
              <a:avLst/>
            </a:prstTxWarp>
          </a:bodyPr>
          <a:lstStyle/>
          <a:p>
            <a:pPr marL="342900" indent="-342900">
              <a:spcBef>
                <a:spcPct val="50000"/>
              </a:spcBef>
              <a:buSzPct val="70000"/>
              <a:buFont typeface="Wingdings" charset="2"/>
              <a:buNone/>
            </a:pPr>
            <a:endParaRPr lang="en-US" sz="2800">
              <a:solidFill>
                <a:srgbClr val="FFFFCC"/>
              </a:solidFill>
              <a:effectLst>
                <a:outerShdw blurRad="38100" dist="38100" dir="2700000" algn="tl">
                  <a:srgbClr val="000000"/>
                </a:outerShdw>
              </a:effectLst>
              <a:latin typeface="AvantGarde Md BT" pitchFamily="34" charset="0"/>
            </a:endParaRPr>
          </a:p>
        </p:txBody>
      </p:sp>
      <p:sp>
        <p:nvSpPr>
          <p:cNvPr id="141316" name="Rectangle 4"/>
          <p:cNvSpPr>
            <a:spLocks noChangeArrowheads="1"/>
          </p:cNvSpPr>
          <p:nvPr/>
        </p:nvSpPr>
        <p:spPr bwMode="auto">
          <a:xfrm>
            <a:off x="732741" y="2600934"/>
            <a:ext cx="7954059" cy="3661009"/>
          </a:xfrm>
          <a:prstGeom prst="rect">
            <a:avLst/>
          </a:prstGeom>
          <a:noFill/>
          <a:ln w="9525">
            <a:noFill/>
            <a:miter lim="800000"/>
            <a:headEnd/>
            <a:tailEnd/>
          </a:ln>
          <a:effectLst/>
        </p:spPr>
        <p:txBody>
          <a:bodyPr>
            <a:prstTxWarp prst="textNoShape">
              <a:avLst/>
            </a:prstTxWarp>
          </a:bodyPr>
          <a:lstStyle/>
          <a:p>
            <a:pPr marL="342900" indent="-342900" eaLnBrk="0" hangingPunct="0">
              <a:spcBef>
                <a:spcPct val="20000"/>
              </a:spcBef>
              <a:buSzPct val="80000"/>
              <a:buFont typeface="Arial" charset="0"/>
              <a:buChar char="•"/>
            </a:pPr>
            <a:r>
              <a:rPr lang="en-US" sz="2400" dirty="0">
                <a:latin typeface="Arial"/>
                <a:cs typeface="Arial"/>
              </a:rPr>
              <a:t>Functional tests are developed to mimic functional behavior of the circuit</a:t>
            </a:r>
          </a:p>
          <a:p>
            <a:pPr marL="342900" indent="-342900" eaLnBrk="0" hangingPunct="0">
              <a:spcBef>
                <a:spcPct val="20000"/>
              </a:spcBef>
              <a:buSzPct val="80000"/>
              <a:buFont typeface="Arial" charset="0"/>
              <a:buChar char="•"/>
            </a:pPr>
            <a:r>
              <a:rPr lang="en-US" sz="2400" dirty="0">
                <a:latin typeface="Arial"/>
                <a:cs typeface="Arial"/>
              </a:rPr>
              <a:t>Disadvantages</a:t>
            </a:r>
          </a:p>
          <a:p>
            <a:pPr marL="742950" lvl="1" indent="-285750" eaLnBrk="0" hangingPunct="0">
              <a:spcBef>
                <a:spcPct val="20000"/>
              </a:spcBef>
              <a:buSzPct val="80000"/>
              <a:buFont typeface="Wingdings" charset="2"/>
              <a:buChar char=""/>
            </a:pPr>
            <a:r>
              <a:rPr lang="en-US" sz="2000" dirty="0" smtClean="0">
                <a:latin typeface="Arial"/>
                <a:cs typeface="Arial"/>
              </a:rPr>
              <a:t>required detailed circuit knowledge</a:t>
            </a:r>
          </a:p>
          <a:p>
            <a:pPr marL="742950" lvl="1" indent="-285750" eaLnBrk="0" hangingPunct="0">
              <a:spcBef>
                <a:spcPct val="20000"/>
              </a:spcBef>
              <a:buSzPct val="80000"/>
              <a:buFont typeface="Wingdings" charset="2"/>
              <a:buChar char=""/>
            </a:pPr>
            <a:r>
              <a:rPr lang="en-US" sz="2000" dirty="0" smtClean="0">
                <a:latin typeface="Arial"/>
                <a:cs typeface="Arial"/>
              </a:rPr>
              <a:t>expensive development and troubleshooting</a:t>
            </a:r>
          </a:p>
          <a:p>
            <a:pPr marL="742950" lvl="1" indent="-285750" eaLnBrk="0" hangingPunct="0">
              <a:spcBef>
                <a:spcPct val="20000"/>
              </a:spcBef>
              <a:buSzPct val="80000"/>
              <a:buFont typeface="Wingdings" charset="2"/>
              <a:buChar char=""/>
            </a:pPr>
            <a:r>
              <a:rPr lang="en-US" sz="2000" dirty="0" smtClean="0">
                <a:latin typeface="Arial"/>
                <a:cs typeface="Arial"/>
              </a:rPr>
              <a:t>difficult to create high coverage patterns</a:t>
            </a:r>
          </a:p>
          <a:p>
            <a:pPr marL="742950" lvl="1" indent="-285750" eaLnBrk="0" hangingPunct="0">
              <a:spcBef>
                <a:spcPct val="20000"/>
              </a:spcBef>
              <a:buSzPct val="80000"/>
              <a:buFont typeface="Wingdings" charset="2"/>
              <a:buChar char=""/>
            </a:pPr>
            <a:r>
              <a:rPr lang="en-US" sz="2000" dirty="0" smtClean="0">
                <a:latin typeface="Arial"/>
                <a:cs typeface="Arial"/>
              </a:rPr>
              <a:t>complicated failure diagnosis</a:t>
            </a:r>
          </a:p>
          <a:p>
            <a:pPr marL="742950" lvl="1" indent="-285750" eaLnBrk="0" hangingPunct="0">
              <a:spcBef>
                <a:spcPct val="20000"/>
              </a:spcBef>
              <a:buSzPct val="80000"/>
              <a:buFont typeface="Wingdings" charset="2"/>
              <a:buChar char=""/>
            </a:pPr>
            <a:r>
              <a:rPr lang="en-US" sz="2000" dirty="0" smtClean="0">
                <a:latin typeface="Arial"/>
                <a:cs typeface="Arial"/>
              </a:rPr>
              <a:t>often required high performance testers</a:t>
            </a:r>
          </a:p>
          <a:p>
            <a:pPr marL="742950" lvl="1" indent="-285750" eaLnBrk="0" hangingPunct="0">
              <a:spcBef>
                <a:spcPct val="20000"/>
              </a:spcBef>
              <a:buSzPct val="80000"/>
              <a:buFont typeface="Wingdings" charset="2"/>
              <a:buChar char=""/>
            </a:pPr>
            <a:r>
              <a:rPr lang="en-US" sz="2000" dirty="0" smtClean="0">
                <a:latin typeface="Arial"/>
                <a:cs typeface="Arial"/>
              </a:rPr>
              <a:t>large inter-dependent test sets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Why structural tests?</a:t>
            </a:r>
          </a:p>
        </p:txBody>
      </p:sp>
      <p:sp>
        <p:nvSpPr>
          <p:cNvPr id="136195" name="Rectangle 3"/>
          <p:cNvSpPr>
            <a:spLocks noChangeArrowheads="1"/>
          </p:cNvSpPr>
          <p:nvPr/>
        </p:nvSpPr>
        <p:spPr bwMode="auto">
          <a:xfrm>
            <a:off x="584200" y="1384300"/>
            <a:ext cx="8216900" cy="5181600"/>
          </a:xfrm>
          <a:prstGeom prst="rect">
            <a:avLst/>
          </a:prstGeom>
          <a:noFill/>
          <a:ln w="9525">
            <a:noFill/>
            <a:miter lim="800000"/>
            <a:headEnd/>
            <a:tailEnd/>
          </a:ln>
          <a:effectLst/>
        </p:spPr>
        <p:txBody>
          <a:bodyPr>
            <a:prstTxWarp prst="textNoShape">
              <a:avLst/>
            </a:prstTxWarp>
          </a:bodyPr>
          <a:lstStyle/>
          <a:p>
            <a:pPr marL="342900" indent="-342900">
              <a:spcBef>
                <a:spcPct val="50000"/>
              </a:spcBef>
              <a:buSzPct val="70000"/>
              <a:buFont typeface="Wingdings" charset="2"/>
              <a:buNone/>
            </a:pPr>
            <a:endParaRPr lang="en-US" sz="2800">
              <a:solidFill>
                <a:srgbClr val="FFFFCC"/>
              </a:solidFill>
              <a:effectLst>
                <a:outerShdw blurRad="38100" dist="38100" dir="2700000" algn="tl">
                  <a:srgbClr val="000000"/>
                </a:outerShdw>
              </a:effectLst>
              <a:latin typeface="AvantGarde Md BT" pitchFamily="34" charset="0"/>
            </a:endParaRPr>
          </a:p>
        </p:txBody>
      </p:sp>
      <p:sp>
        <p:nvSpPr>
          <p:cNvPr id="136196" name="Rectangle 4"/>
          <p:cNvSpPr>
            <a:spLocks noChangeArrowheads="1"/>
          </p:cNvSpPr>
          <p:nvPr/>
        </p:nvSpPr>
        <p:spPr bwMode="auto">
          <a:xfrm>
            <a:off x="732741" y="3325464"/>
            <a:ext cx="8160434" cy="3095164"/>
          </a:xfrm>
          <a:prstGeom prst="rect">
            <a:avLst/>
          </a:prstGeom>
          <a:noFill/>
          <a:ln w="9525">
            <a:noFill/>
            <a:miter lim="800000"/>
            <a:headEnd/>
            <a:tailEnd/>
          </a:ln>
          <a:effectLst/>
        </p:spPr>
        <p:txBody>
          <a:bodyPr>
            <a:prstTxWarp prst="textNoShape">
              <a:avLst/>
            </a:prstTxWarp>
          </a:bodyPr>
          <a:lstStyle/>
          <a:p>
            <a:pPr marL="342900" indent="-342900" eaLnBrk="0" hangingPunct="0">
              <a:spcBef>
                <a:spcPct val="20000"/>
              </a:spcBef>
              <a:buSzPct val="80000"/>
              <a:buFont typeface="Arial" charset="0"/>
              <a:buChar char="•"/>
            </a:pPr>
            <a:r>
              <a:rPr lang="en-US" sz="2400" dirty="0" smtClean="0">
                <a:latin typeface="Arial"/>
                <a:cs typeface="Arial"/>
              </a:rPr>
              <a:t>To detect manufacturing defects in the device</a:t>
            </a:r>
          </a:p>
          <a:p>
            <a:pPr marL="342900" indent="-342900" eaLnBrk="0" hangingPunct="0">
              <a:spcBef>
                <a:spcPct val="20000"/>
              </a:spcBef>
              <a:buSzPct val="80000"/>
              <a:buFont typeface="Arial" charset="0"/>
              <a:buChar char="•"/>
            </a:pPr>
            <a:r>
              <a:rPr lang="en-US" sz="2400" dirty="0" smtClean="0">
                <a:latin typeface="Arial"/>
                <a:cs typeface="Arial"/>
              </a:rPr>
              <a:t>Use fault models to enable test generation </a:t>
            </a:r>
          </a:p>
          <a:p>
            <a:pPr marL="742950" lvl="1" indent="-285750" eaLnBrk="0" hangingPunct="0">
              <a:spcBef>
                <a:spcPct val="20000"/>
              </a:spcBef>
              <a:buSzPct val="80000"/>
              <a:buFont typeface="Wingdings" charset="2"/>
              <a:buChar char=""/>
            </a:pPr>
            <a:r>
              <a:rPr lang="en-US" sz="2000" dirty="0" smtClean="0">
                <a:latin typeface="Arial"/>
                <a:cs typeface="Arial"/>
              </a:rPr>
              <a:t>correlate to defects</a:t>
            </a:r>
          </a:p>
          <a:p>
            <a:pPr marL="742950" lvl="1" indent="-285750" eaLnBrk="0" hangingPunct="0">
              <a:spcBef>
                <a:spcPct val="20000"/>
              </a:spcBef>
              <a:buSzPct val="80000"/>
              <a:buFont typeface="Wingdings" charset="2"/>
              <a:buChar char=""/>
            </a:pPr>
            <a:r>
              <a:rPr lang="en-US" sz="2000" dirty="0" smtClean="0">
                <a:latin typeface="Arial"/>
                <a:cs typeface="Arial"/>
              </a:rPr>
              <a:t>proven in industry</a:t>
            </a:r>
          </a:p>
          <a:p>
            <a:pPr marL="742950" lvl="1" indent="-285750" eaLnBrk="0" hangingPunct="0">
              <a:spcBef>
                <a:spcPct val="20000"/>
              </a:spcBef>
              <a:buSzPct val="80000"/>
              <a:buFont typeface="Wingdings" charset="2"/>
              <a:buChar char=""/>
            </a:pPr>
            <a:r>
              <a:rPr lang="en-US" sz="2000" dirty="0" smtClean="0">
                <a:latin typeface="Arial"/>
                <a:cs typeface="Arial"/>
              </a:rPr>
              <a:t>predictable results</a:t>
            </a:r>
          </a:p>
          <a:p>
            <a:pPr marL="742950" lvl="1" indent="-285750" eaLnBrk="0" hangingPunct="0">
              <a:spcBef>
                <a:spcPct val="20000"/>
              </a:spcBef>
              <a:buSzPct val="80000"/>
              <a:buFont typeface="Wingdings" charset="2"/>
              <a:buChar char=""/>
            </a:pPr>
            <a:r>
              <a:rPr lang="en-US" sz="2000" dirty="0" smtClean="0">
                <a:latin typeface="Arial"/>
                <a:cs typeface="Arial"/>
              </a:rPr>
              <a:t>provide high coverage tests quickly</a:t>
            </a:r>
          </a:p>
          <a:p>
            <a:pPr marL="342900" indent="-342900" eaLnBrk="0" hangingPunct="0">
              <a:spcBef>
                <a:spcPct val="20000"/>
              </a:spcBef>
              <a:buSzPct val="80000"/>
              <a:buFont typeface="Arial" charset="0"/>
              <a:buChar char="•"/>
            </a:pPr>
            <a:r>
              <a:rPr lang="en-US" sz="2400" dirty="0" smtClean="0">
                <a:latin typeface="Arial"/>
                <a:cs typeface="Arial"/>
              </a:rPr>
              <a:t>Can be automated and are repeatable</a:t>
            </a:r>
          </a:p>
          <a:p>
            <a:pPr marL="342900" indent="-342900">
              <a:spcBef>
                <a:spcPct val="20000"/>
              </a:spcBef>
              <a:buSzPct val="70000"/>
              <a:buFont typeface="Wingdings" charset="2"/>
              <a:buNone/>
            </a:pPr>
            <a:endParaRPr lang="en-US" sz="2600" dirty="0">
              <a:solidFill>
                <a:srgbClr val="FFFFCC"/>
              </a:solidFill>
              <a:effectLst>
                <a:outerShdw blurRad="38100" dist="38100" dir="2700000" algn="tl">
                  <a:srgbClr val="000000"/>
                </a:outerShdw>
              </a:effectLst>
              <a:latin typeface="AvantGarde Md BT"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coverage</a:t>
            </a:r>
            <a:endParaRPr lang="en-US" dirty="0"/>
          </a:p>
        </p:txBody>
      </p:sp>
      <p:sp>
        <p:nvSpPr>
          <p:cNvPr id="3" name="Content Placeholder 2"/>
          <p:cNvSpPr>
            <a:spLocks noGrp="1"/>
          </p:cNvSpPr>
          <p:nvPr>
            <p:ph idx="1"/>
          </p:nvPr>
        </p:nvSpPr>
        <p:spPr>
          <a:xfrm>
            <a:off x="676275" y="1917126"/>
            <a:ext cx="8010525" cy="1453109"/>
          </a:xfrm>
        </p:spPr>
        <p:txBody>
          <a:bodyPr/>
          <a:lstStyle/>
          <a:p>
            <a:r>
              <a:rPr lang="en-US" dirty="0" smtClean="0"/>
              <a:t>There is no simple way to measure the test set quality</a:t>
            </a:r>
          </a:p>
          <a:p>
            <a:r>
              <a:rPr lang="en-US" dirty="0" smtClean="0"/>
              <a:t>Fault coverage – percentage of faults detected used to measure the efficiency of a test set</a:t>
            </a:r>
            <a:endParaRPr lang="en-US" dirty="0"/>
          </a:p>
        </p:txBody>
      </p:sp>
      <p:sp>
        <p:nvSpPr>
          <p:cNvPr id="5" name="Text Box 4"/>
          <p:cNvSpPr txBox="1">
            <a:spLocks noChangeArrowheads="1"/>
          </p:cNvSpPr>
          <p:nvPr/>
        </p:nvSpPr>
        <p:spPr bwMode="auto">
          <a:xfrm>
            <a:off x="3311204" y="3284758"/>
            <a:ext cx="2918119" cy="584776"/>
          </a:xfrm>
          <a:prstGeom prst="rect">
            <a:avLst/>
          </a:prstGeom>
          <a:noFill/>
          <a:ln w="9525">
            <a:noFill/>
            <a:miter lim="800000"/>
            <a:headEnd/>
            <a:tailEnd/>
          </a:ln>
          <a:effectLst/>
        </p:spPr>
        <p:txBody>
          <a:bodyPr wrap="none">
            <a:prstTxWarp prst="textNoShape">
              <a:avLst/>
            </a:prstTxWarp>
            <a:spAutoFit/>
          </a:bodyPr>
          <a:lstStyle/>
          <a:p>
            <a:r>
              <a:rPr lang="pl-PL" sz="3200" dirty="0" smtClean="0">
                <a:solidFill>
                  <a:srgbClr val="000000"/>
                </a:solidFill>
              </a:rPr>
              <a:t>DL </a:t>
            </a:r>
            <a:r>
              <a:rPr lang="pl-PL" sz="3200" dirty="0">
                <a:solidFill>
                  <a:srgbClr val="000000"/>
                </a:solidFill>
              </a:rPr>
              <a:t>= 1 –</a:t>
            </a:r>
            <a:r>
              <a:rPr lang="pl-PL" sz="3200" dirty="0" smtClean="0">
                <a:solidFill>
                  <a:srgbClr val="000000"/>
                </a:solidFill>
              </a:rPr>
              <a:t> Y</a:t>
            </a:r>
            <a:r>
              <a:rPr lang="pl-PL" sz="3200" baseline="30000" dirty="0" smtClean="0">
                <a:solidFill>
                  <a:srgbClr val="000000"/>
                </a:solidFill>
              </a:rPr>
              <a:t>(</a:t>
            </a:r>
            <a:r>
              <a:rPr lang="pl-PL" sz="3200" baseline="30000" dirty="0">
                <a:solidFill>
                  <a:srgbClr val="000000"/>
                </a:solidFill>
              </a:rPr>
              <a:t>1 – F)</a:t>
            </a:r>
            <a:r>
              <a:rPr lang="pl-PL" sz="3200" dirty="0">
                <a:solidFill>
                  <a:srgbClr val="000000"/>
                </a:solidFill>
              </a:rPr>
              <a:t> </a:t>
            </a:r>
            <a:endParaRPr lang="en-GB" sz="3200" dirty="0">
              <a:solidFill>
                <a:srgbClr val="000000"/>
              </a:solidFill>
            </a:endParaRPr>
          </a:p>
        </p:txBody>
      </p:sp>
      <p:sp>
        <p:nvSpPr>
          <p:cNvPr id="6" name="Text Box 6"/>
          <p:cNvSpPr txBox="1">
            <a:spLocks noChangeArrowheads="1"/>
          </p:cNvSpPr>
          <p:nvPr/>
        </p:nvSpPr>
        <p:spPr bwMode="auto">
          <a:xfrm>
            <a:off x="1303197" y="3890597"/>
            <a:ext cx="2648231" cy="1200328"/>
          </a:xfrm>
          <a:prstGeom prst="rect">
            <a:avLst/>
          </a:prstGeom>
          <a:noFill/>
          <a:ln w="28575">
            <a:noFill/>
            <a:miter lim="800000"/>
            <a:headEnd/>
            <a:tailEnd/>
          </a:ln>
          <a:effectLst/>
        </p:spPr>
        <p:txBody>
          <a:bodyPr wrap="none">
            <a:prstTxWarp prst="textNoShape">
              <a:avLst/>
            </a:prstTxWarp>
            <a:spAutoFit/>
          </a:bodyPr>
          <a:lstStyle/>
          <a:p>
            <a:pPr eaLnBrk="0" hangingPunct="0"/>
            <a:r>
              <a:rPr lang="en-US" sz="2400" dirty="0" smtClean="0">
                <a:solidFill>
                  <a:srgbClr val="000000"/>
                </a:solidFill>
              </a:rPr>
              <a:t>DL – defect level</a:t>
            </a:r>
          </a:p>
          <a:p>
            <a:pPr eaLnBrk="0" hangingPunct="0"/>
            <a:r>
              <a:rPr lang="en-US" sz="2400" dirty="0" smtClean="0">
                <a:solidFill>
                  <a:srgbClr val="000000"/>
                </a:solidFill>
              </a:rPr>
              <a:t>F – fault coverage</a:t>
            </a:r>
          </a:p>
          <a:p>
            <a:pPr eaLnBrk="0" hangingPunct="0"/>
            <a:r>
              <a:rPr lang="en-US" sz="2400" dirty="0" smtClean="0">
                <a:solidFill>
                  <a:srgbClr val="000000"/>
                </a:solidFill>
              </a:rPr>
              <a:t>Y - yield</a:t>
            </a:r>
            <a:endParaRPr lang="en-US" sz="2400" dirty="0">
              <a:solidFill>
                <a:srgbClr val="000000"/>
              </a:solidFill>
            </a:endParaRPr>
          </a:p>
        </p:txBody>
      </p:sp>
      <p:sp>
        <p:nvSpPr>
          <p:cNvPr id="7" name="TextBox 6"/>
          <p:cNvSpPr txBox="1"/>
          <p:nvPr/>
        </p:nvSpPr>
        <p:spPr>
          <a:xfrm>
            <a:off x="1303197" y="5184946"/>
            <a:ext cx="6988991" cy="646331"/>
          </a:xfrm>
          <a:prstGeom prst="rect">
            <a:avLst/>
          </a:prstGeom>
          <a:noFill/>
        </p:spPr>
        <p:txBody>
          <a:bodyPr wrap="square" rtlCol="0">
            <a:spAutoFit/>
          </a:bodyPr>
          <a:lstStyle/>
          <a:p>
            <a:r>
              <a:rPr lang="en-US" dirty="0" smtClean="0"/>
              <a:t>The model assumes uniform independent defect distribution, and it is valid for high yield and fault coverage</a:t>
            </a:r>
            <a:endParaRPr lang="en-US" dirty="0"/>
          </a:p>
        </p:txBody>
      </p:sp>
      <p:grpSp>
        <p:nvGrpSpPr>
          <p:cNvPr id="8" name="Group 7"/>
          <p:cNvGrpSpPr/>
          <p:nvPr/>
        </p:nvGrpSpPr>
        <p:grpSpPr>
          <a:xfrm>
            <a:off x="113292" y="6390980"/>
            <a:ext cx="7005858" cy="381543"/>
            <a:chOff x="113292" y="6390980"/>
            <a:chExt cx="7005858" cy="381543"/>
          </a:xfrm>
        </p:grpSpPr>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10" name="TextBox 9"/>
            <p:cNvSpPr txBox="1"/>
            <p:nvPr/>
          </p:nvSpPr>
          <p:spPr>
            <a:xfrm>
              <a:off x="709924" y="6390980"/>
              <a:ext cx="6409226" cy="338554"/>
            </a:xfrm>
            <a:prstGeom prst="rect">
              <a:avLst/>
            </a:prstGeom>
            <a:noFill/>
          </p:spPr>
          <p:txBody>
            <a:bodyPr wrap="none" rtlCol="0">
              <a:spAutoFit/>
            </a:bodyPr>
            <a:lstStyle/>
            <a:p>
              <a:r>
                <a:rPr lang="en-US" sz="1600" dirty="0" smtClean="0">
                  <a:latin typeface="Comic Sans MS"/>
                  <a:cs typeface="Comic Sans MS"/>
                </a:rPr>
                <a:t>T.W. Williams, N.C. Brown, IEEE Transactions on Computers, 1981</a:t>
              </a:r>
              <a:endParaRPr lang="en-US" sz="1600" dirty="0">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References – journals &amp; proceedings</a:t>
            </a:r>
            <a:endParaRPr lang="en-US" dirty="0"/>
          </a:p>
        </p:txBody>
      </p:sp>
      <p:sp>
        <p:nvSpPr>
          <p:cNvPr id="3" name="Symbol zastępczy zawartości 2"/>
          <p:cNvSpPr>
            <a:spLocks noGrp="1"/>
          </p:cNvSpPr>
          <p:nvPr>
            <p:ph idx="1"/>
          </p:nvPr>
        </p:nvSpPr>
        <p:spPr>
          <a:xfrm>
            <a:off x="305053" y="2032049"/>
            <a:ext cx="8229600" cy="4152778"/>
          </a:xfrm>
        </p:spPr>
        <p:txBody>
          <a:bodyPr/>
          <a:lstStyle/>
          <a:p>
            <a:pPr lvl="1">
              <a:buFontTx/>
              <a:buChar char="•"/>
            </a:pPr>
            <a:r>
              <a:rPr lang="en-US" dirty="0">
                <a:solidFill>
                  <a:srgbClr val="000000"/>
                </a:solidFill>
              </a:rPr>
              <a:t>IEEE Transactions on CAD of Integrated Circuits and Systems </a:t>
            </a:r>
          </a:p>
          <a:p>
            <a:pPr lvl="1">
              <a:buFontTx/>
              <a:buChar char="•"/>
            </a:pPr>
            <a:r>
              <a:rPr lang="en-US" dirty="0">
                <a:solidFill>
                  <a:srgbClr val="000000"/>
                </a:solidFill>
              </a:rPr>
              <a:t>IEEE Design and Test of Computers Magazine </a:t>
            </a:r>
          </a:p>
          <a:p>
            <a:pPr lvl="1">
              <a:buFontTx/>
              <a:buChar char="•"/>
            </a:pPr>
            <a:r>
              <a:rPr lang="en-US" dirty="0">
                <a:solidFill>
                  <a:srgbClr val="000000"/>
                </a:solidFill>
              </a:rPr>
              <a:t>IEEE Transactions on Computers</a:t>
            </a:r>
          </a:p>
          <a:p>
            <a:pPr lvl="1">
              <a:buFontTx/>
              <a:buChar char="•"/>
            </a:pPr>
            <a:r>
              <a:rPr lang="en-US" dirty="0">
                <a:solidFill>
                  <a:srgbClr val="000000"/>
                </a:solidFill>
              </a:rPr>
              <a:t>IEEE Transactions on VLSI Systems</a:t>
            </a:r>
          </a:p>
          <a:p>
            <a:pPr lvl="1">
              <a:buFontTx/>
              <a:buChar char="•"/>
            </a:pPr>
            <a:r>
              <a:rPr lang="en-US" dirty="0">
                <a:solidFill>
                  <a:srgbClr val="000000"/>
                </a:solidFill>
              </a:rPr>
              <a:t>Journal of Electronic Testing (JETTA)</a:t>
            </a:r>
            <a:endParaRPr lang="pl-PL" dirty="0">
              <a:solidFill>
                <a:srgbClr val="000000"/>
              </a:solidFill>
            </a:endParaRPr>
          </a:p>
          <a:p>
            <a:pPr lvl="1">
              <a:buFontTx/>
              <a:buChar char="•"/>
            </a:pPr>
            <a:r>
              <a:rPr lang="en-US" dirty="0" smtClean="0">
                <a:solidFill>
                  <a:srgbClr val="000000"/>
                </a:solidFill>
              </a:rPr>
              <a:t>IEEE International </a:t>
            </a:r>
            <a:r>
              <a:rPr lang="en-US" dirty="0">
                <a:solidFill>
                  <a:srgbClr val="000000"/>
                </a:solidFill>
              </a:rPr>
              <a:t>Test Conference</a:t>
            </a:r>
            <a:r>
              <a:rPr lang="pl-PL" dirty="0">
                <a:solidFill>
                  <a:srgbClr val="000000"/>
                </a:solidFill>
              </a:rPr>
              <a:t> (ITC)</a:t>
            </a:r>
            <a:endParaRPr lang="en-US" dirty="0">
              <a:solidFill>
                <a:srgbClr val="000000"/>
              </a:solidFill>
            </a:endParaRPr>
          </a:p>
          <a:p>
            <a:pPr lvl="1">
              <a:buFontTx/>
              <a:buChar char="•"/>
            </a:pPr>
            <a:r>
              <a:rPr lang="en-US" dirty="0">
                <a:solidFill>
                  <a:srgbClr val="000000"/>
                </a:solidFill>
              </a:rPr>
              <a:t>IEEE </a:t>
            </a:r>
            <a:r>
              <a:rPr lang="en-US" dirty="0" smtClean="0">
                <a:solidFill>
                  <a:srgbClr val="000000"/>
                </a:solidFill>
              </a:rPr>
              <a:t>VLSI </a:t>
            </a:r>
            <a:r>
              <a:rPr lang="en-US" dirty="0">
                <a:solidFill>
                  <a:srgbClr val="000000"/>
                </a:solidFill>
              </a:rPr>
              <a:t>Test Symposium</a:t>
            </a:r>
            <a:r>
              <a:rPr lang="pl-PL" dirty="0">
                <a:solidFill>
                  <a:srgbClr val="000000"/>
                </a:solidFill>
              </a:rPr>
              <a:t> (VTS)</a:t>
            </a:r>
          </a:p>
          <a:p>
            <a:pPr lvl="1">
              <a:buFontTx/>
              <a:buChar char="•"/>
            </a:pPr>
            <a:r>
              <a:rPr lang="en-US" dirty="0">
                <a:solidFill>
                  <a:srgbClr val="000000"/>
                </a:solidFill>
              </a:rPr>
              <a:t>IEEE </a:t>
            </a:r>
            <a:r>
              <a:rPr lang="en-US" dirty="0" smtClean="0">
                <a:solidFill>
                  <a:srgbClr val="000000"/>
                </a:solidFill>
              </a:rPr>
              <a:t>European </a:t>
            </a:r>
            <a:r>
              <a:rPr lang="en-US" dirty="0">
                <a:solidFill>
                  <a:srgbClr val="000000"/>
                </a:solidFill>
              </a:rPr>
              <a:t>Test Symposium</a:t>
            </a:r>
            <a:r>
              <a:rPr lang="pl-PL" dirty="0">
                <a:solidFill>
                  <a:srgbClr val="000000"/>
                </a:solidFill>
              </a:rPr>
              <a:t> (ETS)</a:t>
            </a:r>
            <a:endParaRPr lang="en-US" dirty="0">
              <a:solidFill>
                <a:srgbClr val="000000"/>
              </a:solidFill>
            </a:endParaRPr>
          </a:p>
          <a:p>
            <a:pPr lvl="1">
              <a:buFontTx/>
              <a:buChar char="•"/>
            </a:pPr>
            <a:r>
              <a:rPr lang="en-US" dirty="0">
                <a:solidFill>
                  <a:srgbClr val="000000"/>
                </a:solidFill>
              </a:rPr>
              <a:t>IEEE Asian Test Symposium</a:t>
            </a:r>
            <a:r>
              <a:rPr lang="pl-PL" dirty="0">
                <a:solidFill>
                  <a:srgbClr val="000000"/>
                </a:solidFill>
              </a:rPr>
              <a:t> (ATS)</a:t>
            </a:r>
            <a:endParaRPr lang="en-US" dirty="0">
              <a:solidFill>
                <a:srgbClr val="000000"/>
              </a:solidFill>
            </a:endParaRPr>
          </a:p>
          <a:p>
            <a:pPr lvl="1">
              <a:buFontTx/>
              <a:buChar char="•"/>
            </a:pPr>
            <a:r>
              <a:rPr lang="en-US" dirty="0" smtClean="0">
                <a:solidFill>
                  <a:srgbClr val="000000"/>
                </a:solidFill>
              </a:rPr>
              <a:t>Design </a:t>
            </a:r>
            <a:r>
              <a:rPr lang="en-US" dirty="0">
                <a:solidFill>
                  <a:srgbClr val="000000"/>
                </a:solidFill>
              </a:rPr>
              <a:t>Automation Conference</a:t>
            </a:r>
            <a:r>
              <a:rPr lang="pl-PL" dirty="0">
                <a:solidFill>
                  <a:srgbClr val="000000"/>
                </a:solidFill>
              </a:rPr>
              <a:t> (DAC)</a:t>
            </a:r>
            <a:endParaRPr lang="en-US" dirty="0">
              <a:solidFill>
                <a:srgbClr val="000000"/>
              </a:solidFill>
            </a:endParaRPr>
          </a:p>
          <a:p>
            <a:pPr lvl="1">
              <a:buFontTx/>
              <a:buChar char="•"/>
            </a:pPr>
            <a:r>
              <a:rPr lang="en-US" dirty="0" smtClean="0">
                <a:solidFill>
                  <a:srgbClr val="000000"/>
                </a:solidFill>
              </a:rPr>
              <a:t>Design </a:t>
            </a:r>
            <a:r>
              <a:rPr lang="en-US" dirty="0">
                <a:solidFill>
                  <a:srgbClr val="000000"/>
                </a:solidFill>
              </a:rPr>
              <a:t>and Test in Europe Conference</a:t>
            </a:r>
            <a:r>
              <a:rPr lang="pl-PL" dirty="0">
                <a:solidFill>
                  <a:srgbClr val="000000"/>
                </a:solidFill>
              </a:rPr>
              <a:t> (DATE)</a:t>
            </a:r>
          </a:p>
          <a:p>
            <a:endParaRPr lang="en-US" dirty="0"/>
          </a:p>
        </p:txBody>
      </p:sp>
      <p:pic>
        <p:nvPicPr>
          <p:cNvPr id="5" name="Picture 1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49477" y="357045"/>
            <a:ext cx="645220" cy="324119"/>
          </a:xfrm>
          <a:prstGeom prst="rect">
            <a:avLst/>
          </a:prstGeom>
        </p:spPr>
      </p:pic>
    </p:spTree>
    <p:extLst>
      <p:ext uri="{BB962C8B-B14F-4D97-AF65-F5344CB8AC3E}">
        <p14:creationId xmlns:p14="http://schemas.microsoft.com/office/powerpoint/2010/main" val="101236485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Line 17"/>
          <p:cNvSpPr>
            <a:spLocks noChangeShapeType="1"/>
          </p:cNvSpPr>
          <p:nvPr/>
        </p:nvSpPr>
        <p:spPr bwMode="auto">
          <a:xfrm rot="16200000">
            <a:off x="6880170" y="4493927"/>
            <a:ext cx="0" cy="719137"/>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General test scheme</a:t>
            </a:r>
            <a:endParaRPr lang="en-US" dirty="0"/>
          </a:p>
        </p:txBody>
      </p:sp>
      <p:sp>
        <p:nvSpPr>
          <p:cNvPr id="5" name="Line 18"/>
          <p:cNvSpPr>
            <a:spLocks noChangeShapeType="1"/>
          </p:cNvSpPr>
          <p:nvPr/>
        </p:nvSpPr>
        <p:spPr bwMode="auto">
          <a:xfrm>
            <a:off x="3996805" y="4878388"/>
            <a:ext cx="0" cy="719138"/>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6" name="Line 19"/>
          <p:cNvSpPr>
            <a:spLocks noChangeShapeType="1"/>
          </p:cNvSpPr>
          <p:nvPr/>
        </p:nvSpPr>
        <p:spPr bwMode="auto">
          <a:xfrm>
            <a:off x="2398193" y="4878388"/>
            <a:ext cx="0" cy="719138"/>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7" name="Line 17"/>
          <p:cNvSpPr>
            <a:spLocks noChangeShapeType="1"/>
          </p:cNvSpPr>
          <p:nvPr/>
        </p:nvSpPr>
        <p:spPr bwMode="auto">
          <a:xfrm>
            <a:off x="5724005" y="3870326"/>
            <a:ext cx="0" cy="719137"/>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8" name="Line 16"/>
          <p:cNvSpPr>
            <a:spLocks noChangeShapeType="1"/>
          </p:cNvSpPr>
          <p:nvPr/>
        </p:nvSpPr>
        <p:spPr bwMode="auto">
          <a:xfrm>
            <a:off x="3707880" y="3870326"/>
            <a:ext cx="0" cy="719137"/>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9" name="Line 15"/>
          <p:cNvSpPr>
            <a:spLocks noChangeShapeType="1"/>
          </p:cNvSpPr>
          <p:nvPr/>
        </p:nvSpPr>
        <p:spPr bwMode="auto">
          <a:xfrm>
            <a:off x="4681018" y="1422401"/>
            <a:ext cx="0" cy="2376487"/>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10" name="Rectangle 6"/>
          <p:cNvSpPr>
            <a:spLocks noChangeArrowheads="1"/>
          </p:cNvSpPr>
          <p:nvPr/>
        </p:nvSpPr>
        <p:spPr bwMode="auto">
          <a:xfrm>
            <a:off x="3060180" y="1133476"/>
            <a:ext cx="3240088" cy="50323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dirty="0" smtClean="0">
                <a:solidFill>
                  <a:srgbClr val="000000"/>
                </a:solidFill>
                <a:latin typeface="Arial"/>
              </a:rPr>
              <a:t>Physical failure analysis</a:t>
            </a:r>
            <a:endParaRPr lang="en-US" kern="0" dirty="0">
              <a:solidFill>
                <a:srgbClr val="000000"/>
              </a:solidFill>
              <a:latin typeface="Arial"/>
            </a:endParaRPr>
          </a:p>
        </p:txBody>
      </p:sp>
      <p:sp>
        <p:nvSpPr>
          <p:cNvPr id="11" name="Rectangle 7"/>
          <p:cNvSpPr>
            <a:spLocks noChangeArrowheads="1"/>
          </p:cNvSpPr>
          <p:nvPr/>
        </p:nvSpPr>
        <p:spPr bwMode="auto">
          <a:xfrm>
            <a:off x="3060180" y="1876426"/>
            <a:ext cx="3240088" cy="50323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rgbClr val="000000"/>
                </a:solidFill>
                <a:latin typeface="Arial"/>
              </a:rPr>
              <a:t>Fault modelling</a:t>
            </a:r>
            <a:endParaRPr lang="en-US" kern="0" dirty="0">
              <a:solidFill>
                <a:srgbClr val="000000"/>
              </a:solidFill>
              <a:latin typeface="Arial"/>
            </a:endParaRPr>
          </a:p>
        </p:txBody>
      </p:sp>
      <p:sp>
        <p:nvSpPr>
          <p:cNvPr id="12" name="Rectangle 8"/>
          <p:cNvSpPr>
            <a:spLocks noChangeArrowheads="1"/>
          </p:cNvSpPr>
          <p:nvPr/>
        </p:nvSpPr>
        <p:spPr bwMode="auto">
          <a:xfrm>
            <a:off x="3060180" y="2619376"/>
            <a:ext cx="3240088" cy="72072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rgbClr val="000000"/>
                </a:solidFill>
                <a:latin typeface="Arial"/>
              </a:rPr>
              <a:t>Test generation</a:t>
            </a:r>
          </a:p>
          <a:p>
            <a:pPr algn="ctr" defTabSz="914400" eaLnBrk="0" fontAlgn="auto" hangingPunct="0">
              <a:spcBef>
                <a:spcPts val="0"/>
              </a:spcBef>
              <a:spcAft>
                <a:spcPts val="0"/>
              </a:spcAft>
              <a:defRPr/>
            </a:pPr>
            <a:r>
              <a:rPr lang="en-US" kern="0" smtClean="0">
                <a:solidFill>
                  <a:srgbClr val="000000"/>
                </a:solidFill>
                <a:latin typeface="Arial"/>
              </a:rPr>
              <a:t>Fault simulation</a:t>
            </a:r>
            <a:endParaRPr lang="en-US" kern="0" dirty="0">
              <a:solidFill>
                <a:srgbClr val="000000"/>
              </a:solidFill>
              <a:latin typeface="Arial"/>
            </a:endParaRPr>
          </a:p>
        </p:txBody>
      </p:sp>
      <p:sp>
        <p:nvSpPr>
          <p:cNvPr id="13" name="Rectangle 9"/>
          <p:cNvSpPr>
            <a:spLocks noChangeArrowheads="1"/>
          </p:cNvSpPr>
          <p:nvPr/>
        </p:nvSpPr>
        <p:spPr bwMode="auto">
          <a:xfrm>
            <a:off x="3060180" y="3581401"/>
            <a:ext cx="3240088" cy="503237"/>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rgbClr val="000000"/>
                </a:solidFill>
                <a:latin typeface="Arial"/>
              </a:rPr>
              <a:t>Test application</a:t>
            </a:r>
            <a:endParaRPr lang="en-US" kern="0" dirty="0">
              <a:solidFill>
                <a:srgbClr val="000000"/>
              </a:solidFill>
              <a:latin typeface="Arial"/>
            </a:endParaRPr>
          </a:p>
        </p:txBody>
      </p:sp>
      <p:sp>
        <p:nvSpPr>
          <p:cNvPr id="14" name="AutoShape 11"/>
          <p:cNvSpPr>
            <a:spLocks noChangeArrowheads="1"/>
          </p:cNvSpPr>
          <p:nvPr/>
        </p:nvSpPr>
        <p:spPr bwMode="auto">
          <a:xfrm>
            <a:off x="4882749" y="4589463"/>
            <a:ext cx="1727200" cy="5048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rgbClr val="000000"/>
                </a:solidFill>
                <a:latin typeface="Arial"/>
              </a:rPr>
              <a:t>Faulty</a:t>
            </a:r>
            <a:endParaRPr lang="en-US" kern="0" dirty="0">
              <a:solidFill>
                <a:srgbClr val="000000"/>
              </a:solidFill>
              <a:latin typeface="Arial"/>
            </a:endParaRPr>
          </a:p>
        </p:txBody>
      </p:sp>
      <p:sp>
        <p:nvSpPr>
          <p:cNvPr id="15" name="AutoShape 12"/>
          <p:cNvSpPr>
            <a:spLocks noChangeArrowheads="1"/>
          </p:cNvSpPr>
          <p:nvPr/>
        </p:nvSpPr>
        <p:spPr bwMode="auto">
          <a:xfrm>
            <a:off x="1980680" y="4589463"/>
            <a:ext cx="2447925" cy="5048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rgbClr val="000000"/>
                </a:solidFill>
                <a:latin typeface="Arial"/>
              </a:rPr>
              <a:t>Accepted</a:t>
            </a:r>
            <a:endParaRPr lang="en-US" kern="0" dirty="0">
              <a:solidFill>
                <a:srgbClr val="000000"/>
              </a:solidFill>
              <a:latin typeface="Arial"/>
            </a:endParaRPr>
          </a:p>
        </p:txBody>
      </p:sp>
      <p:sp>
        <p:nvSpPr>
          <p:cNvPr id="16" name="AutoShape 13"/>
          <p:cNvSpPr>
            <a:spLocks noChangeArrowheads="1"/>
          </p:cNvSpPr>
          <p:nvPr/>
        </p:nvSpPr>
        <p:spPr bwMode="auto">
          <a:xfrm>
            <a:off x="3503945" y="5597526"/>
            <a:ext cx="1439863" cy="504825"/>
          </a:xfrm>
          <a:prstGeom prst="roundRect">
            <a:avLst>
              <a:gd name="adj" fmla="val 16667"/>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smtClean="0">
                <a:solidFill>
                  <a:schemeClr val="bg1"/>
                </a:solidFill>
                <a:latin typeface="Arial"/>
              </a:rPr>
              <a:t>Faulty</a:t>
            </a:r>
            <a:endParaRPr lang="en-US" kern="0">
              <a:solidFill>
                <a:schemeClr val="bg1"/>
              </a:solidFill>
              <a:latin typeface="Arial"/>
            </a:endParaRPr>
          </a:p>
        </p:txBody>
      </p:sp>
      <p:sp>
        <p:nvSpPr>
          <p:cNvPr id="17" name="AutoShape 14"/>
          <p:cNvSpPr>
            <a:spLocks noChangeArrowheads="1"/>
          </p:cNvSpPr>
          <p:nvPr/>
        </p:nvSpPr>
        <p:spPr bwMode="auto">
          <a:xfrm>
            <a:off x="1468041" y="5597526"/>
            <a:ext cx="1844675" cy="5048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dirty="0" smtClean="0">
                <a:solidFill>
                  <a:srgbClr val="000000"/>
                </a:solidFill>
                <a:latin typeface="Arial"/>
              </a:rPr>
              <a:t>Fault</a:t>
            </a:r>
            <a:r>
              <a:rPr lang="en-US" kern="0" smtClean="0">
                <a:solidFill>
                  <a:srgbClr val="000000"/>
                </a:solidFill>
                <a:latin typeface="Arial"/>
              </a:rPr>
              <a:t>-free</a:t>
            </a:r>
            <a:endParaRPr lang="en-US" kern="0" dirty="0">
              <a:solidFill>
                <a:srgbClr val="000000"/>
              </a:solidFill>
              <a:latin typeface="Arial"/>
            </a:endParaRPr>
          </a:p>
        </p:txBody>
      </p:sp>
      <p:pic>
        <p:nvPicPr>
          <p:cNvPr id="18" name="Picture 23" descr="MCBD04916_0000[1]"/>
          <p:cNvPicPr>
            <a:picLocks noChangeAspect="1" noChangeArrowheads="1"/>
          </p:cNvPicPr>
          <p:nvPr/>
        </p:nvPicPr>
        <p:blipFill>
          <a:blip r:embed="rId3"/>
          <a:srcRect/>
          <a:stretch>
            <a:fillRect/>
          </a:stretch>
        </p:blipFill>
        <p:spPr bwMode="auto">
          <a:xfrm>
            <a:off x="5300565" y="4927793"/>
            <a:ext cx="1470025" cy="1503362"/>
          </a:xfrm>
          <a:prstGeom prst="rect">
            <a:avLst/>
          </a:prstGeom>
          <a:noFill/>
        </p:spPr>
      </p:pic>
      <p:sp>
        <p:nvSpPr>
          <p:cNvPr id="19" name="AutoShape 13"/>
          <p:cNvSpPr>
            <a:spLocks noChangeArrowheads="1"/>
          </p:cNvSpPr>
          <p:nvPr/>
        </p:nvSpPr>
        <p:spPr bwMode="auto">
          <a:xfrm>
            <a:off x="7243242" y="4589463"/>
            <a:ext cx="1439863" cy="504825"/>
          </a:xfrm>
          <a:prstGeom prst="roundRect">
            <a:avLst>
              <a:gd name="adj" fmla="val 16667"/>
            </a:avLst>
          </a:prstGeom>
          <a:solidFill>
            <a:srgbClr val="FF0000"/>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kern="0" dirty="0" smtClean="0">
                <a:solidFill>
                  <a:schemeClr val="bg1"/>
                </a:solidFill>
                <a:latin typeface="Arial"/>
              </a:rPr>
              <a:t>Yield loss</a:t>
            </a:r>
            <a:endParaRPr lang="en-US" kern="0" dirty="0">
              <a:solidFill>
                <a:schemeClr val="bg1"/>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References </a:t>
            </a:r>
            <a:r>
              <a:rPr lang="en-US" dirty="0"/>
              <a:t>–</a:t>
            </a:r>
            <a:r>
              <a:rPr lang="en-US" dirty="0" smtClean="0"/>
              <a:t> miscellaneous</a:t>
            </a:r>
            <a:endParaRPr lang="en-US" dirty="0"/>
          </a:p>
        </p:txBody>
      </p:sp>
      <p:sp>
        <p:nvSpPr>
          <p:cNvPr id="3" name="Symbol zastępczy zawartości 2"/>
          <p:cNvSpPr>
            <a:spLocks noGrp="1"/>
          </p:cNvSpPr>
          <p:nvPr>
            <p:ph idx="1"/>
          </p:nvPr>
        </p:nvSpPr>
        <p:spPr>
          <a:xfrm>
            <a:off x="676275" y="4435230"/>
            <a:ext cx="8010525" cy="1921119"/>
          </a:xfrm>
        </p:spPr>
        <p:txBody>
          <a:bodyPr/>
          <a:lstStyle/>
          <a:p>
            <a:r>
              <a:rPr lang="en-US" dirty="0"/>
              <a:t>Commercial EDA reference manuals and web pages</a:t>
            </a:r>
          </a:p>
          <a:p>
            <a:r>
              <a:rPr lang="en-US" dirty="0"/>
              <a:t>ASIC vendors reference manuals and web pages</a:t>
            </a:r>
          </a:p>
          <a:p>
            <a:r>
              <a:rPr lang="en-US" dirty="0"/>
              <a:t>Patent descriptions and US Patent and Trademark Office web </a:t>
            </a:r>
            <a:r>
              <a:rPr lang="en-US" dirty="0" smtClean="0"/>
              <a:t>site</a:t>
            </a:r>
            <a:endParaRPr lang="en-US" dirty="0"/>
          </a:p>
        </p:txBody>
      </p:sp>
      <p:pic>
        <p:nvPicPr>
          <p:cNvPr id="5" name="Picture 1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39360" y="357045"/>
            <a:ext cx="645220" cy="324119"/>
          </a:xfrm>
          <a:prstGeom prst="rect">
            <a:avLst/>
          </a:prstGeom>
        </p:spPr>
      </p:pic>
    </p:spTree>
    <p:extLst>
      <p:ext uri="{BB962C8B-B14F-4D97-AF65-F5344CB8AC3E}">
        <p14:creationId xmlns:p14="http://schemas.microsoft.com/office/powerpoint/2010/main" val="8432061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trends</a:t>
            </a:r>
            <a:endParaRPr lang="en-US" dirty="0"/>
          </a:p>
        </p:txBody>
      </p:sp>
      <p:sp>
        <p:nvSpPr>
          <p:cNvPr id="3" name="Content Placeholder 2"/>
          <p:cNvSpPr>
            <a:spLocks noGrp="1"/>
          </p:cNvSpPr>
          <p:nvPr>
            <p:ph idx="1"/>
          </p:nvPr>
        </p:nvSpPr>
        <p:spPr>
          <a:xfrm>
            <a:off x="676275" y="2541825"/>
            <a:ext cx="8010525" cy="3700898"/>
          </a:xfrm>
        </p:spPr>
        <p:txBody>
          <a:bodyPr/>
          <a:lstStyle/>
          <a:p>
            <a:pPr marL="342900" lvl="1" indent="-342900">
              <a:buFont typeface="Arial" charset="0"/>
              <a:buChar char="•"/>
            </a:pPr>
            <a:r>
              <a:rPr lang="en-US" sz="2400" dirty="0" smtClean="0"/>
              <a:t>Moore’s law – transistors double every 18 months</a:t>
            </a:r>
          </a:p>
          <a:p>
            <a:pPr marL="342900" lvl="1" indent="-342900">
              <a:buFont typeface="Arial" charset="0"/>
              <a:buChar char="•"/>
            </a:pPr>
            <a:r>
              <a:rPr lang="en-US" sz="2400" dirty="0" smtClean="0"/>
              <a:t>Geometries shrink 10.5% per year </a:t>
            </a:r>
          </a:p>
          <a:p>
            <a:pPr marL="342900" lvl="1" indent="-342900">
              <a:buFont typeface="Arial" charset="0"/>
              <a:buChar char="•"/>
            </a:pPr>
            <a:r>
              <a:rPr lang="en-US" sz="2400" dirty="0" smtClean="0"/>
              <a:t>Overall chip sizes increase 12% per year</a:t>
            </a:r>
          </a:p>
          <a:p>
            <a:pPr marL="342900" lvl="1" indent="-342900">
              <a:buFont typeface="Arial" charset="0"/>
              <a:buChar char="•"/>
            </a:pPr>
            <a:r>
              <a:rPr lang="en-US" sz="2400" dirty="0" smtClean="0"/>
              <a:t>58% </a:t>
            </a:r>
            <a:r>
              <a:rPr lang="en-US" sz="2400" dirty="0"/>
              <a:t>more </a:t>
            </a:r>
            <a:r>
              <a:rPr lang="en-US" sz="2400" dirty="0" smtClean="0"/>
              <a:t>devices produced </a:t>
            </a:r>
            <a:r>
              <a:rPr lang="en-US" sz="2400" dirty="0"/>
              <a:t>per </a:t>
            </a:r>
            <a:r>
              <a:rPr lang="en-US" sz="2400" dirty="0" smtClean="0"/>
              <a:t>year</a:t>
            </a:r>
          </a:p>
          <a:p>
            <a:r>
              <a:rPr lang="en-US" dirty="0" smtClean="0"/>
              <a:t>Defect sizes do not shrink in proportion</a:t>
            </a:r>
          </a:p>
          <a:p>
            <a:r>
              <a:rPr lang="en-US" dirty="0" smtClean="0"/>
              <a:t>Increase of wiring levels</a:t>
            </a:r>
          </a:p>
          <a:p>
            <a:r>
              <a:rPr lang="en-US" dirty="0" smtClean="0"/>
              <a:t>Interconnect delays </a:t>
            </a:r>
            <a:r>
              <a:rPr lang="en-US" dirty="0"/>
              <a:t>dominate </a:t>
            </a:r>
            <a:r>
              <a:rPr lang="en-US" dirty="0" smtClean="0"/>
              <a:t>(gate </a:t>
            </a:r>
            <a:r>
              <a:rPr lang="en-US" dirty="0"/>
              <a:t>delays </a:t>
            </a:r>
            <a:r>
              <a:rPr lang="en-US" dirty="0" smtClean="0"/>
              <a:t>reduced)</a:t>
            </a:r>
          </a:p>
          <a:p>
            <a:r>
              <a:rPr lang="en-US" dirty="0" smtClean="0"/>
              <a:t>Advent of 3-D designs</a:t>
            </a:r>
            <a:endParaRPr lang="en-US" dirty="0"/>
          </a:p>
        </p:txBody>
      </p:sp>
      <p:grpSp>
        <p:nvGrpSpPr>
          <p:cNvPr id="12" name="Grupa 11"/>
          <p:cNvGrpSpPr/>
          <p:nvPr/>
        </p:nvGrpSpPr>
        <p:grpSpPr>
          <a:xfrm>
            <a:off x="1730319" y="1472928"/>
            <a:ext cx="6341071" cy="853314"/>
            <a:chOff x="878288" y="1702290"/>
            <a:chExt cx="7929408" cy="1067056"/>
          </a:xfrm>
        </p:grpSpPr>
        <p:pic>
          <p:nvPicPr>
            <p:cNvPr id="5" name="Picture 6" descr="0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78288" y="1721573"/>
              <a:ext cx="1207555" cy="1047773"/>
            </a:xfrm>
            <a:prstGeom prst="rect">
              <a:avLst/>
            </a:prstGeom>
            <a:noFill/>
            <a:ln w="19050" cmpd="sng">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aphicFrame>
          <p:nvGraphicFramePr>
            <p:cNvPr id="6" name="Object 17"/>
            <p:cNvGraphicFramePr>
              <a:graphicFrameLocks noChangeAspect="1"/>
            </p:cNvGraphicFramePr>
            <p:nvPr>
              <p:extLst>
                <p:ext uri="{D42A27DB-BD31-4B8C-83A1-F6EECF244321}">
                  <p14:modId xmlns:p14="http://schemas.microsoft.com/office/powerpoint/2010/main" val="1207444074"/>
                </p:ext>
              </p:extLst>
            </p:nvPr>
          </p:nvGraphicFramePr>
          <p:xfrm>
            <a:off x="2263798" y="1710554"/>
            <a:ext cx="1159804" cy="1058792"/>
          </p:xfrm>
          <a:graphic>
            <a:graphicData uri="http://schemas.openxmlformats.org/presentationml/2006/ole">
              <mc:AlternateContent xmlns:mc="http://schemas.openxmlformats.org/markup-compatibility/2006">
                <mc:Choice xmlns:v="urn:schemas-microsoft-com:vml" Requires="v">
                  <p:oleObj spid="_x0000_s1201" name="Paint Shop Pro Image" r:id="rId5" imgW="5775610" imgH="3756098" progId="PaintShopPro">
                    <p:embed/>
                  </p:oleObj>
                </mc:Choice>
                <mc:Fallback>
                  <p:oleObj name="Paint Shop Pro Image" r:id="rId5" imgW="5775610" imgH="3756098" progId="PaintShopPro">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3997" r="19868"/>
                        <a:stretch>
                          <a:fillRect/>
                        </a:stretch>
                      </p:blipFill>
                      <p:spPr bwMode="auto">
                        <a:xfrm>
                          <a:off x="2263798" y="1710554"/>
                          <a:ext cx="1159804" cy="1058792"/>
                        </a:xfrm>
                        <a:prstGeom prst="rect">
                          <a:avLst/>
                        </a:prstGeom>
                        <a:noFill/>
                        <a:ln w="19050" cmpd="sng">
                          <a:solidFill>
                            <a:srgbClr val="000000"/>
                          </a:solidFill>
                          <a:miter lim="800000"/>
                          <a:headEnd type="none" w="sm" len="sm"/>
                          <a:tailEnd type="none" w="sm" len="sm"/>
                        </a:ln>
                        <a:effectLst/>
                      </p:spPr>
                    </p:pic>
                  </p:oleObj>
                </mc:Fallback>
              </mc:AlternateContent>
            </a:graphicData>
          </a:graphic>
        </p:graphicFrame>
        <p:pic>
          <p:nvPicPr>
            <p:cNvPr id="7" name="Picture 25" descr="30nmgate_unmarked"/>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601557" y="1710554"/>
              <a:ext cx="1166232" cy="1058792"/>
            </a:xfrm>
            <a:prstGeom prst="rect">
              <a:avLst/>
            </a:prstGeom>
            <a:noFill/>
            <a:ln w="19050" cmpd="sng">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 name="Picture 33"/>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945744" y="1712391"/>
              <a:ext cx="1123991" cy="1056955"/>
            </a:xfrm>
            <a:prstGeom prst="rect">
              <a:avLst/>
            </a:prstGeom>
            <a:noFill/>
            <a:ln w="19050" cmpd="sng">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aphicFrame>
          <p:nvGraphicFramePr>
            <p:cNvPr id="9" name="Object 41"/>
            <p:cNvGraphicFramePr>
              <a:graphicFrameLocks noChangeAspect="1"/>
            </p:cNvGraphicFramePr>
            <p:nvPr>
              <p:extLst>
                <p:ext uri="{D42A27DB-BD31-4B8C-83A1-F6EECF244321}">
                  <p14:modId xmlns:p14="http://schemas.microsoft.com/office/powerpoint/2010/main" val="368926360"/>
                </p:ext>
              </p:extLst>
            </p:nvPr>
          </p:nvGraphicFramePr>
          <p:xfrm>
            <a:off x="6248400" y="1712048"/>
            <a:ext cx="1165225" cy="1057275"/>
          </p:xfrm>
          <a:graphic>
            <a:graphicData uri="http://schemas.openxmlformats.org/presentationml/2006/ole">
              <mc:AlternateContent xmlns:mc="http://schemas.openxmlformats.org/markup-compatibility/2006">
                <mc:Choice xmlns:v="urn:schemas-microsoft-com:vml" Requires="v">
                  <p:oleObj spid="_x0000_s1202" name="Paint Shop Pro Image" r:id="rId9" imgW="4702439" imgH="4858537" progId="PaintShopPro">
                    <p:embed/>
                  </p:oleObj>
                </mc:Choice>
                <mc:Fallback>
                  <p:oleObj name="Paint Shop Pro Image" r:id="rId9" imgW="4702439" imgH="4858537" progId="PaintShopPro">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l="15613" t="12422" r="10222" b="11104"/>
                        <a:stretch>
                          <a:fillRect/>
                        </a:stretch>
                      </p:blipFill>
                      <p:spPr bwMode="auto">
                        <a:xfrm>
                          <a:off x="6248400" y="1712048"/>
                          <a:ext cx="1165225" cy="1057275"/>
                        </a:xfrm>
                        <a:prstGeom prst="rect">
                          <a:avLst/>
                        </a:prstGeom>
                        <a:noFill/>
                        <a:ln w="19050" cmpd="sng">
                          <a:solidFill>
                            <a:srgbClr val="000000"/>
                          </a:solidFill>
                          <a:miter lim="800000"/>
                          <a:headEnd/>
                          <a:tailEnd/>
                        </a:ln>
                        <a:effectLst/>
                      </p:spPr>
                    </p:pic>
                  </p:oleObj>
                </mc:Fallback>
              </mc:AlternateContent>
            </a:graphicData>
          </a:graphic>
        </p:graphicFrame>
        <p:pic>
          <p:nvPicPr>
            <p:cNvPr id="10" name="Picture 49" descr="11"/>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7591876" y="1702290"/>
              <a:ext cx="1215820" cy="1067056"/>
            </a:xfrm>
            <a:prstGeom prst="rect">
              <a:avLst/>
            </a:prstGeom>
            <a:noFill/>
            <a:ln w="19050" cmpd="sng">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grpSp>
      <p:sp>
        <p:nvSpPr>
          <p:cNvPr id="11" name="Text Box 3"/>
          <p:cNvSpPr txBox="1">
            <a:spLocks noChangeArrowheads="1"/>
          </p:cNvSpPr>
          <p:nvPr/>
        </p:nvSpPr>
        <p:spPr bwMode="auto">
          <a:xfrm>
            <a:off x="1546337" y="1011733"/>
            <a:ext cx="4537384" cy="52322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57150">
                <a:solidFill>
                  <a:srgbClr val="FF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82880" tIns="137160" rIns="182880" bIns="137160">
            <a:spAutoFit/>
          </a:bodyPr>
          <a:lstStyle/>
          <a:p>
            <a:pPr>
              <a:spcAft>
                <a:spcPct val="100000"/>
              </a:spcAft>
            </a:pPr>
            <a:r>
              <a:rPr lang="en-US" sz="1600" dirty="0">
                <a:latin typeface="AvantGarde Md BT" charset="0"/>
                <a:cs typeface="Times New Roman" charset="0"/>
              </a:rPr>
              <a:t>Intel transistor technology evolution</a:t>
            </a:r>
            <a:endParaRPr lang="en-US" sz="1400" dirty="0"/>
          </a:p>
        </p:txBody>
      </p:sp>
    </p:spTree>
    <p:extLst>
      <p:ext uri="{BB962C8B-B14F-4D97-AF65-F5344CB8AC3E}">
        <p14:creationId xmlns:p14="http://schemas.microsoft.com/office/powerpoint/2010/main" val="41677000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Grp="1" noChangeArrowheads="1"/>
          </p:cNvSpPr>
          <p:nvPr>
            <p:ph type="title"/>
          </p:nvPr>
        </p:nvSpPr>
        <p:spPr/>
        <p:txBody>
          <a:bodyPr/>
          <a:lstStyle/>
          <a:p>
            <a:r>
              <a:rPr lang="en-US" dirty="0"/>
              <a:t>System-on</a:t>
            </a:r>
            <a:r>
              <a:rPr lang="en-US" dirty="0" smtClean="0"/>
              <a:t>-Chip </a:t>
            </a:r>
            <a:r>
              <a:rPr lang="en-US" dirty="0"/>
              <a:t>characteristics</a:t>
            </a:r>
          </a:p>
        </p:txBody>
      </p:sp>
      <p:sp>
        <p:nvSpPr>
          <p:cNvPr id="154628" name="Rectangle 4"/>
          <p:cNvSpPr>
            <a:spLocks noChangeArrowheads="1"/>
          </p:cNvSpPr>
          <p:nvPr/>
        </p:nvSpPr>
        <p:spPr bwMode="auto">
          <a:xfrm>
            <a:off x="706337" y="2454410"/>
            <a:ext cx="7793459" cy="3785408"/>
          </a:xfrm>
          <a:prstGeom prst="rect">
            <a:avLst/>
          </a:prstGeom>
          <a:noFill/>
          <a:ln w="9525">
            <a:noFill/>
            <a:miter lim="800000"/>
            <a:headEnd/>
            <a:tailEnd/>
          </a:ln>
          <a:effectLst/>
        </p:spPr>
        <p:txBody>
          <a:bodyPr>
            <a:prstTxWarp prst="textNoShape">
              <a:avLst/>
            </a:prstTxWarp>
          </a:bodyPr>
          <a:lstStyle/>
          <a:p>
            <a:pPr marL="342900" indent="-342900" eaLnBrk="0" hangingPunct="0">
              <a:lnSpc>
                <a:spcPct val="85000"/>
              </a:lnSpc>
              <a:spcBef>
                <a:spcPct val="20000"/>
              </a:spcBef>
              <a:buSzPct val="80000"/>
              <a:buFont typeface="Arial" charset="0"/>
              <a:buChar char="•"/>
            </a:pPr>
            <a:r>
              <a:rPr lang="en-US" sz="2400" dirty="0">
                <a:latin typeface="Arial"/>
                <a:cs typeface="Arial"/>
              </a:rPr>
              <a:t>System architecture</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microprocessors, DSP cores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buses, peripherals, memory</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ASIC portion</a:t>
            </a:r>
          </a:p>
          <a:p>
            <a:pPr marL="342900" indent="-342900" eaLnBrk="0" hangingPunct="0">
              <a:lnSpc>
                <a:spcPct val="85000"/>
              </a:lnSpc>
              <a:spcBef>
                <a:spcPct val="20000"/>
              </a:spcBef>
              <a:buSzPct val="80000"/>
              <a:buFont typeface="Arial" charset="0"/>
              <a:buChar char="•"/>
            </a:pPr>
            <a:r>
              <a:rPr lang="en-US" sz="2400" dirty="0">
                <a:latin typeface="Arial"/>
                <a:cs typeface="Arial"/>
              </a:rPr>
              <a:t>Structures: logic, memory, analog</a:t>
            </a:r>
          </a:p>
          <a:p>
            <a:pPr marL="342900" indent="-342900" eaLnBrk="0" hangingPunct="0">
              <a:lnSpc>
                <a:spcPct val="85000"/>
              </a:lnSpc>
              <a:spcBef>
                <a:spcPct val="20000"/>
              </a:spcBef>
              <a:buSzPct val="80000"/>
              <a:buFont typeface="Arial" charset="0"/>
              <a:buChar char="•"/>
            </a:pPr>
            <a:r>
              <a:rPr lang="en-US" sz="2400" dirty="0">
                <a:latin typeface="Arial"/>
                <a:cs typeface="Arial"/>
              </a:rPr>
              <a:t>Multiple embedded memories: SRAM, DRAM, </a:t>
            </a:r>
            <a:r>
              <a:rPr lang="en-US" sz="2400" dirty="0" smtClean="0">
                <a:latin typeface="Arial"/>
                <a:cs typeface="Arial"/>
              </a:rPr>
              <a:t>Flash</a:t>
            </a:r>
          </a:p>
          <a:p>
            <a:pPr marL="342900" indent="-342900" eaLnBrk="0" hangingPunct="0">
              <a:lnSpc>
                <a:spcPct val="85000"/>
              </a:lnSpc>
              <a:spcBef>
                <a:spcPct val="20000"/>
              </a:spcBef>
              <a:buSzPct val="80000"/>
              <a:buFont typeface="Arial" charset="0"/>
              <a:buChar char="•"/>
            </a:pPr>
            <a:r>
              <a:rPr lang="en-US" sz="2400" dirty="0" smtClean="0">
                <a:latin typeface="Arial"/>
                <a:cs typeface="Arial"/>
              </a:rPr>
              <a:t>Analog and mixed signal: </a:t>
            </a:r>
            <a:r>
              <a:rPr lang="en-US" sz="2400" dirty="0" err="1" smtClean="0">
                <a:latin typeface="Arial"/>
                <a:cs typeface="Arial"/>
              </a:rPr>
              <a:t>PLLs</a:t>
            </a:r>
            <a:r>
              <a:rPr lang="en-US" sz="2400" dirty="0" smtClean="0">
                <a:latin typeface="Arial"/>
                <a:cs typeface="Arial"/>
              </a:rPr>
              <a:t>, clock recovery</a:t>
            </a:r>
          </a:p>
          <a:p>
            <a:pPr marL="342900" indent="-342900" eaLnBrk="0" hangingPunct="0">
              <a:lnSpc>
                <a:spcPct val="85000"/>
              </a:lnSpc>
              <a:spcBef>
                <a:spcPct val="20000"/>
              </a:spcBef>
              <a:buSzPct val="80000"/>
              <a:buFont typeface="Arial" charset="0"/>
              <a:buChar char="•"/>
            </a:pPr>
            <a:r>
              <a:rPr lang="en-US" sz="2400" dirty="0" smtClean="0">
                <a:latin typeface="Arial"/>
                <a:cs typeface="Arial"/>
              </a:rPr>
              <a:t>Field programmable logic</a:t>
            </a:r>
          </a:p>
          <a:p>
            <a:pPr marL="342900" indent="-342900" eaLnBrk="0" hangingPunct="0">
              <a:lnSpc>
                <a:spcPct val="85000"/>
              </a:lnSpc>
              <a:spcBef>
                <a:spcPct val="20000"/>
              </a:spcBef>
              <a:buSzPct val="80000"/>
              <a:buFont typeface="Arial" charset="0"/>
              <a:buChar char="•"/>
            </a:pPr>
            <a:r>
              <a:rPr lang="en-US" sz="2400" dirty="0" smtClean="0">
                <a:latin typeface="Arial"/>
                <a:cs typeface="Arial"/>
              </a:rPr>
              <a:t>RF cores: wireless receivers</a:t>
            </a:r>
          </a:p>
          <a:p>
            <a:pPr marL="342900" indent="-342900" eaLnBrk="0" hangingPunct="0">
              <a:lnSpc>
                <a:spcPct val="85000"/>
              </a:lnSpc>
              <a:spcBef>
                <a:spcPct val="20000"/>
              </a:spcBef>
              <a:buSzPct val="80000"/>
              <a:buFont typeface="Arial" charset="0"/>
              <a:buChar char="•"/>
            </a:pPr>
            <a:r>
              <a:rPr lang="en-US" sz="2400" dirty="0" smtClean="0">
                <a:latin typeface="Arial"/>
                <a:cs typeface="Arial"/>
              </a:rPr>
              <a:t>IP cores available from multiple vendors</a:t>
            </a:r>
          </a:p>
          <a:p>
            <a:pPr marL="342900" indent="-342900" eaLnBrk="0" hangingPunct="0">
              <a:lnSpc>
                <a:spcPct val="85000"/>
              </a:lnSpc>
              <a:spcBef>
                <a:spcPct val="20000"/>
              </a:spcBef>
              <a:buSzPct val="80000"/>
              <a:buFont typeface="Arial" charset="0"/>
              <a:buChar char="•"/>
            </a:pPr>
            <a:endParaRPr lang="en-US" sz="2400" dirty="0">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t>Growing complexity - ITRS</a:t>
            </a:r>
          </a:p>
        </p:txBody>
      </p:sp>
      <p:graphicFrame>
        <p:nvGraphicFramePr>
          <p:cNvPr id="111801" name="Group 185"/>
          <p:cNvGraphicFramePr>
            <a:graphicFrameLocks noGrp="1"/>
          </p:cNvGraphicFramePr>
          <p:nvPr>
            <p:extLst>
              <p:ext uri="{D42A27DB-BD31-4B8C-83A1-F6EECF244321}">
                <p14:modId xmlns:p14="http://schemas.microsoft.com/office/powerpoint/2010/main" val="2057780765"/>
              </p:ext>
            </p:extLst>
          </p:nvPr>
        </p:nvGraphicFramePr>
        <p:xfrm>
          <a:off x="1341680" y="2543301"/>
          <a:ext cx="7313852" cy="2578757"/>
        </p:xfrm>
        <a:graphic>
          <a:graphicData uri="http://schemas.openxmlformats.org/drawingml/2006/table">
            <a:tbl>
              <a:tblPr>
                <a:tableStyleId>{5940675A-B579-460E-94D1-54222C63F5DA}</a:tableStyleId>
              </a:tblPr>
              <a:tblGrid>
                <a:gridCol w="2392274"/>
                <a:gridCol w="820263"/>
                <a:gridCol w="820263"/>
                <a:gridCol w="820263"/>
                <a:gridCol w="820263"/>
                <a:gridCol w="820263"/>
                <a:gridCol w="820263"/>
              </a:tblGrid>
              <a:tr h="418169">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solidFill>
                            <a:schemeClr val="bg1"/>
                          </a:solidFill>
                          <a:effectLst/>
                        </a:rPr>
                        <a:t>Year</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2001</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2004</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2007</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2010</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2013</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solidFill>
                            <a:schemeClr val="bg1"/>
                          </a:solidFill>
                          <a:effectLst/>
                        </a:rPr>
                        <a:t>2016</a:t>
                      </a:r>
                      <a:endParaRPr kumimoji="0" lang="en-US" sz="2000" b="0" i="0" u="none" strike="noStrike" cap="none" normalizeH="0" baseline="0" dirty="0">
                        <a:ln>
                          <a:noFill/>
                        </a:ln>
                        <a:solidFill>
                          <a:schemeClr val="bg1"/>
                        </a:solidFill>
                        <a:effectLst/>
                        <a:latin typeface="AvantGarde Md BT" pitchFamily="34" charset="0"/>
                        <a:ea typeface="Arial" charset="0"/>
                        <a:cs typeface="Arial" charset="0"/>
                      </a:endParaRPr>
                    </a:p>
                  </a:txBody>
                  <a:tcPr horzOverflow="overflow">
                    <a:solidFill>
                      <a:schemeClr val="tx1">
                        <a:lumMod val="75000"/>
                        <a:lumOff val="25000"/>
                        <a:alpha val="50000"/>
                      </a:schemeClr>
                    </a:solidFill>
                  </a:tcPr>
                </a:tc>
              </a:tr>
              <a:tr h="4318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effectLst/>
                        </a:rPr>
                        <a:t>Node [nm]</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130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90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65</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45</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32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r>
              <a:tr h="433388">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effectLst/>
                        </a:rPr>
                        <a:t>Devices [million tr.]</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276</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553</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1106</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2212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4424</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8848</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r>
              <a:tr h="4318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effectLst/>
                        </a:rPr>
                        <a:t>Voltage [V]</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0.7</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0.6</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0.5</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0.4</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r>
              <a:tr h="4318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effectLst/>
                        </a:rPr>
                        <a:t>Oxide thickness [nm]</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2.3</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1.4</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0.9</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r>
              <a:tr h="431800">
                <a:tc>
                  <a:txBody>
                    <a:bodyPr/>
                    <a:lstStyle/>
                    <a:p>
                      <a:pPr marL="0" marR="0" lvl="0" indent="0" algn="l" defTabSz="914400" rtl="0" eaLnBrk="1" fontAlgn="base" latinLnBrk="0" hangingPunct="1">
                        <a:lnSpc>
                          <a:spcPct val="100000"/>
                        </a:lnSpc>
                        <a:spcBef>
                          <a:spcPct val="20000"/>
                        </a:spcBef>
                        <a:spcAft>
                          <a:spcPct val="0"/>
                        </a:spcAft>
                        <a:buClrTx/>
                        <a:buSzPct val="70000"/>
                        <a:buFont typeface="Wingdings" charset="2"/>
                        <a:buNone/>
                        <a:tabLst/>
                      </a:pPr>
                      <a:r>
                        <a:rPr kumimoji="0" lang="en-US" sz="2000" u="none" strike="noStrike" cap="none" normalizeH="0" baseline="0" dirty="0">
                          <a:ln>
                            <a:noFill/>
                          </a:ln>
                          <a:effectLst/>
                        </a:rPr>
                        <a:t>Static power per dev</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1.00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1.96</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9.46</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17.32</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25.00</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pl-PL" sz="2000" u="none" strike="noStrike" cap="none" normalizeH="0" baseline="0" dirty="0">
                          <a:ln>
                            <a:noFill/>
                          </a:ln>
                          <a:effectLst/>
                        </a:rPr>
                        <a:t>19.64</a:t>
                      </a:r>
                      <a:endParaRPr kumimoji="0" lang="en-US" sz="2000" b="0" i="0" u="none" strike="noStrike" cap="none" normalizeH="0" baseline="0" dirty="0">
                        <a:ln>
                          <a:noFill/>
                        </a:ln>
                        <a:solidFill>
                          <a:srgbClr val="000000"/>
                        </a:solidFill>
                        <a:effectLst/>
                        <a:latin typeface="AvantGarde Md BT" pitchFamily="34" charset="0"/>
                        <a:ea typeface="Arial" charset="0"/>
                        <a:cs typeface="Arial" charset="0"/>
                      </a:endParaRPr>
                    </a:p>
                  </a:txBody>
                  <a:tcPr horzOverflow="overflow"/>
                </a:tc>
              </a:tr>
            </a:tbl>
          </a:graphicData>
        </a:graphic>
      </p:graphicFrame>
      <p:grpSp>
        <p:nvGrpSpPr>
          <p:cNvPr id="6" name="Group 5"/>
          <p:cNvGrpSpPr/>
          <p:nvPr/>
        </p:nvGrpSpPr>
        <p:grpSpPr>
          <a:xfrm>
            <a:off x="113292" y="6390980"/>
            <a:ext cx="6596291" cy="381543"/>
            <a:chOff x="113292" y="6390980"/>
            <a:chExt cx="6596291" cy="381543"/>
          </a:xfrm>
        </p:grpSpPr>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8" name="TextBox 7"/>
            <p:cNvSpPr txBox="1"/>
            <p:nvPr/>
          </p:nvSpPr>
          <p:spPr>
            <a:xfrm>
              <a:off x="709924" y="6390980"/>
              <a:ext cx="5999659" cy="338554"/>
            </a:xfrm>
            <a:prstGeom prst="rect">
              <a:avLst/>
            </a:prstGeom>
            <a:noFill/>
          </p:spPr>
          <p:txBody>
            <a:bodyPr wrap="none" rtlCol="0">
              <a:spAutoFit/>
            </a:bodyPr>
            <a:lstStyle/>
            <a:p>
              <a:r>
                <a:rPr lang="en-US" sz="1600" dirty="0" smtClean="0">
                  <a:latin typeface="Comic Sans MS"/>
                  <a:cs typeface="Comic Sans MS"/>
                </a:rPr>
                <a:t>International Technology Roadmap for Semiconductors, 2011</a:t>
              </a:r>
            </a:p>
          </p:txBody>
        </p:sp>
      </p:grpSp>
      <p:sp>
        <p:nvSpPr>
          <p:cNvPr id="2" name="TextBox 1"/>
          <p:cNvSpPr txBox="1"/>
          <p:nvPr/>
        </p:nvSpPr>
        <p:spPr>
          <a:xfrm>
            <a:off x="1245218" y="5256527"/>
            <a:ext cx="7615899" cy="923330"/>
          </a:xfrm>
          <a:prstGeom prst="rect">
            <a:avLst/>
          </a:prstGeom>
          <a:noFill/>
        </p:spPr>
        <p:txBody>
          <a:bodyPr wrap="none" rtlCol="0">
            <a:spAutoFit/>
          </a:bodyPr>
          <a:lstStyle/>
          <a:p>
            <a:r>
              <a:rPr lang="en-US" dirty="0" smtClean="0"/>
              <a:t>Intel </a:t>
            </a:r>
            <a:r>
              <a:rPr lang="en-US" dirty="0" err="1" smtClean="0"/>
              <a:t>Broadwell</a:t>
            </a:r>
            <a:r>
              <a:rPr lang="en-US" dirty="0" smtClean="0"/>
              <a:t> i</a:t>
            </a:r>
            <a:r>
              <a:rPr lang="en-US" dirty="0"/>
              <a:t>7</a:t>
            </a:r>
            <a:r>
              <a:rPr lang="en-US" dirty="0" smtClean="0"/>
              <a:t> CPU(2015):	14nm, 1.4x10</a:t>
            </a:r>
            <a:r>
              <a:rPr lang="en-US" baseline="30000" dirty="0" smtClean="0"/>
              <a:t>9</a:t>
            </a:r>
            <a:r>
              <a:rPr lang="en-US" dirty="0" smtClean="0"/>
              <a:t> transistors, 15W</a:t>
            </a:r>
          </a:p>
          <a:p>
            <a:pPr>
              <a:tabLst>
                <a:tab pos="2330450" algn="l"/>
              </a:tabLst>
            </a:pPr>
            <a:r>
              <a:rPr lang="en-US" dirty="0" smtClean="0"/>
              <a:t>	server:	2x10</a:t>
            </a:r>
            <a:r>
              <a:rPr lang="en-US" baseline="30000" dirty="0" smtClean="0"/>
              <a:t>9</a:t>
            </a:r>
            <a:r>
              <a:rPr lang="en-US" dirty="0" smtClean="0"/>
              <a:t> transistors, 28W, die size 133 mm</a:t>
            </a:r>
            <a:r>
              <a:rPr lang="en-US" baseline="30000" dirty="0" smtClean="0"/>
              <a:t>2</a:t>
            </a:r>
            <a:endParaRPr lang="en-US" dirty="0"/>
          </a:p>
          <a:p>
            <a:pPr>
              <a:tabLst>
                <a:tab pos="2330450" algn="l"/>
              </a:tabLst>
            </a:pPr>
            <a:r>
              <a:rPr lang="en-US" dirty="0" smtClean="0"/>
              <a:t>	fully </a:t>
            </a:r>
            <a:r>
              <a:rPr lang="en-US" dirty="0" err="1" smtClean="0"/>
              <a:t>SoC</a:t>
            </a:r>
            <a:r>
              <a:rPr lang="en-US" dirty="0" smtClean="0"/>
              <a:t> design </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82" name="Rectangle 38"/>
          <p:cNvSpPr>
            <a:spLocks noChangeArrowheads="1"/>
          </p:cNvSpPr>
          <p:nvPr/>
        </p:nvSpPr>
        <p:spPr bwMode="auto">
          <a:xfrm>
            <a:off x="697154" y="1350620"/>
            <a:ext cx="7527684" cy="4856632"/>
          </a:xfrm>
          <a:prstGeom prst="rect">
            <a:avLst/>
          </a:prstGeom>
          <a:noFill/>
          <a:ln w="9525">
            <a:noFill/>
            <a:miter lim="800000"/>
            <a:headEnd/>
            <a:tailEnd/>
          </a:ln>
          <a:effectLst/>
        </p:spPr>
        <p:txBody>
          <a:bodyPr>
            <a:prstTxWarp prst="textNoShape">
              <a:avLst/>
            </a:prstTxWarp>
          </a:bodyPr>
          <a:lstStyle/>
          <a:p>
            <a:pPr marL="342900" indent="-342900" eaLnBrk="0" hangingPunct="0">
              <a:lnSpc>
                <a:spcPct val="85000"/>
              </a:lnSpc>
              <a:spcBef>
                <a:spcPct val="20000"/>
              </a:spcBef>
              <a:buSzPct val="80000"/>
              <a:buFont typeface="Arial" charset="0"/>
              <a:buChar char="•"/>
            </a:pPr>
            <a:r>
              <a:rPr lang="en-US" sz="2400" dirty="0">
                <a:latin typeface="Arial"/>
                <a:cs typeface="Arial"/>
              </a:rPr>
              <a:t>Growing gate counts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exploding test data volume</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unacceptable test times</a:t>
            </a:r>
          </a:p>
          <a:p>
            <a:pPr marL="342900" indent="-342900" eaLnBrk="0" hangingPunct="0">
              <a:lnSpc>
                <a:spcPct val="85000"/>
              </a:lnSpc>
              <a:spcBef>
                <a:spcPct val="20000"/>
              </a:spcBef>
              <a:buSzPct val="80000"/>
              <a:buFont typeface="Arial" charset="0"/>
              <a:buChar char="•"/>
            </a:pPr>
            <a:r>
              <a:rPr lang="en-US" sz="2400" dirty="0">
                <a:latin typeface="Arial"/>
                <a:cs typeface="Arial"/>
              </a:rPr>
              <a:t>Complex </a:t>
            </a:r>
            <a:r>
              <a:rPr lang="en-US" sz="2400" dirty="0" err="1">
                <a:latin typeface="Arial"/>
                <a:cs typeface="Arial"/>
              </a:rPr>
              <a:t>SoC</a:t>
            </a:r>
            <a:r>
              <a:rPr lang="en-US" sz="2400" dirty="0">
                <a:latin typeface="Arial"/>
                <a:cs typeface="Arial"/>
              </a:rPr>
              <a:t> architectures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multiple test methods required</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embedded memory everywhere</a:t>
            </a:r>
          </a:p>
          <a:p>
            <a:pPr marL="342900" indent="-342900" eaLnBrk="0" hangingPunct="0">
              <a:lnSpc>
                <a:spcPct val="85000"/>
              </a:lnSpc>
              <a:spcBef>
                <a:spcPct val="20000"/>
              </a:spcBef>
              <a:buSzPct val="80000"/>
              <a:buFont typeface="Arial" charset="0"/>
              <a:buChar char="•"/>
            </a:pPr>
            <a:r>
              <a:rPr lang="en-US" sz="2400" dirty="0">
                <a:latin typeface="Arial"/>
                <a:cs typeface="Arial"/>
              </a:rPr>
              <a:t>Small geometries + </a:t>
            </a:r>
            <a:r>
              <a:rPr lang="en-US" sz="2400" dirty="0" smtClean="0">
                <a:latin typeface="Arial"/>
                <a:cs typeface="Arial"/>
              </a:rPr>
              <a:t>new materials </a:t>
            </a:r>
            <a:r>
              <a:rPr lang="en-US" sz="2400" dirty="0">
                <a:latin typeface="Arial"/>
                <a:cs typeface="Arial"/>
              </a:rPr>
              <a:t>= new defects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resistive bridging &amp; </a:t>
            </a:r>
            <a:r>
              <a:rPr lang="en-US" sz="2000" dirty="0" err="1" smtClean="0">
                <a:latin typeface="Arial"/>
                <a:cs typeface="Arial"/>
              </a:rPr>
              <a:t>vias</a:t>
            </a:r>
            <a:endParaRPr lang="en-US" sz="2000" dirty="0" smtClean="0">
              <a:latin typeface="Arial"/>
              <a:cs typeface="Arial"/>
            </a:endParaRP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traditional testing is not enough</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many small delays</a:t>
            </a:r>
          </a:p>
          <a:p>
            <a:pPr marL="342900" lvl="1" indent="-342900" eaLnBrk="0" hangingPunct="0">
              <a:lnSpc>
                <a:spcPct val="85000"/>
              </a:lnSpc>
              <a:spcBef>
                <a:spcPct val="20000"/>
              </a:spcBef>
              <a:buSzPct val="80000"/>
              <a:buFont typeface="Arial" charset="0"/>
              <a:buChar char="•"/>
            </a:pPr>
            <a:r>
              <a:rPr lang="en-US" sz="2400" dirty="0" smtClean="0">
                <a:latin typeface="Arial"/>
                <a:cs typeface="Arial"/>
              </a:rPr>
              <a:t>Complex interconnects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100 million gates, 400 million transistors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billions of </a:t>
            </a:r>
            <a:r>
              <a:rPr lang="en-US" sz="2000" noProof="1" smtClean="0">
                <a:latin typeface="Arial"/>
                <a:cs typeface="Arial"/>
              </a:rPr>
              <a:t>vias</a:t>
            </a:r>
          </a:p>
          <a:p>
            <a:pPr marL="742950" lvl="1" indent="-285750" eaLnBrk="0" hangingPunct="0">
              <a:lnSpc>
                <a:spcPct val="85000"/>
              </a:lnSpc>
              <a:spcBef>
                <a:spcPct val="20000"/>
              </a:spcBef>
              <a:buSzPct val="80000"/>
              <a:buFont typeface="Wingdings" charset="2"/>
              <a:buChar char=""/>
            </a:pPr>
            <a:r>
              <a:rPr lang="en-US" sz="2000" dirty="0" smtClean="0">
                <a:latin typeface="Arial"/>
                <a:cs typeface="Arial"/>
              </a:rPr>
              <a:t>6 km of wire / cm</a:t>
            </a:r>
            <a:r>
              <a:rPr lang="en-US" sz="2000" baseline="30000" dirty="0" smtClean="0">
                <a:latin typeface="Arial"/>
                <a:cs typeface="Arial"/>
              </a:rPr>
              <a:t>2</a:t>
            </a:r>
          </a:p>
          <a:p>
            <a:pPr marL="742950" lvl="1" indent="-285750" eaLnBrk="0" hangingPunct="0">
              <a:lnSpc>
                <a:spcPct val="85000"/>
              </a:lnSpc>
              <a:spcBef>
                <a:spcPct val="20000"/>
              </a:spcBef>
              <a:buSzPct val="80000"/>
              <a:buFont typeface="Wingdings" charset="2"/>
              <a:buChar char=""/>
            </a:pPr>
            <a:endParaRPr lang="en-US" sz="2000" dirty="0" smtClean="0">
              <a:latin typeface="Arial"/>
              <a:cs typeface="Arial"/>
            </a:endParaRPr>
          </a:p>
          <a:p>
            <a:pPr marL="742950" lvl="1" indent="-285750" eaLnBrk="0" hangingPunct="0">
              <a:lnSpc>
                <a:spcPct val="85000"/>
              </a:lnSpc>
              <a:spcBef>
                <a:spcPct val="20000"/>
              </a:spcBef>
              <a:buSzPct val="80000"/>
              <a:buFont typeface="Wingdings" charset="2"/>
              <a:buChar char=""/>
            </a:pPr>
            <a:endParaRPr lang="en-GB" sz="2000" dirty="0" smtClean="0">
              <a:latin typeface="Arial"/>
              <a:cs typeface="Arial"/>
            </a:endParaRPr>
          </a:p>
        </p:txBody>
      </p:sp>
      <p:sp>
        <p:nvSpPr>
          <p:cNvPr id="108546" name="Rectangle 2"/>
          <p:cNvSpPr>
            <a:spLocks noGrp="1" noChangeArrowheads="1"/>
          </p:cNvSpPr>
          <p:nvPr>
            <p:ph type="title"/>
          </p:nvPr>
        </p:nvSpPr>
        <p:spPr/>
        <p:txBody>
          <a:bodyPr/>
          <a:lstStyle/>
          <a:p>
            <a:r>
              <a:rPr lang="en-US" dirty="0"/>
              <a:t>Nanometer designs – test challenges</a:t>
            </a:r>
          </a:p>
        </p:txBody>
      </p:sp>
      <p:pic>
        <p:nvPicPr>
          <p:cNvPr id="26" name="Picture 7" descr="NEEDL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42313" y="1126757"/>
            <a:ext cx="1662067" cy="1608637"/>
          </a:xfrm>
          <a:prstGeom prst="rect">
            <a:avLst/>
          </a:prstGeom>
          <a:ln>
            <a:solidFill>
              <a:schemeClr val="tx1"/>
            </a:solidFill>
          </a:ln>
          <a:effectLst>
            <a:outerShdw blurRad="292100" dist="139700" dir="2700000" algn="tl" rotWithShape="0">
              <a:srgbClr val="333333">
                <a:alpha val="65000"/>
              </a:srgbClr>
            </a:outerShdw>
          </a:effectLst>
        </p:spPr>
      </p:pic>
      <p:sp>
        <p:nvSpPr>
          <p:cNvPr id="28" name="Rectangle 13"/>
          <p:cNvSpPr>
            <a:spLocks noChangeArrowheads="1"/>
          </p:cNvSpPr>
          <p:nvPr/>
        </p:nvSpPr>
        <p:spPr bwMode="auto">
          <a:xfrm>
            <a:off x="7091704" y="2723183"/>
            <a:ext cx="1790488" cy="371475"/>
          </a:xfrm>
          <a:prstGeom prst="rect">
            <a:avLst/>
          </a:prstGeom>
          <a:noFill/>
          <a:ln w="9525">
            <a:noFill/>
            <a:miter lim="800000"/>
            <a:headEnd/>
            <a:tailEnd/>
          </a:ln>
          <a:effectLst/>
        </p:spPr>
        <p:txBody>
          <a:bodyPr>
            <a:prstTxWarp prst="textNoShape">
              <a:avLst/>
            </a:prstTxWarp>
          </a:bodyPr>
          <a:lstStyle/>
          <a:p>
            <a:pPr marL="444500" indent="-444500">
              <a:spcBef>
                <a:spcPct val="20000"/>
              </a:spcBef>
              <a:buSzPct val="70000"/>
              <a:buFont typeface="Wingdings" charset="2"/>
              <a:buNone/>
            </a:pPr>
            <a:r>
              <a:rPr lang="en-US" sz="1600" dirty="0">
                <a:solidFill>
                  <a:srgbClr val="000000"/>
                </a:solidFill>
                <a:latin typeface="AvantGarde Md BT" pitchFamily="34" charset="0"/>
              </a:rPr>
              <a:t>Resistive </a:t>
            </a:r>
            <a:r>
              <a:rPr lang="en-US" sz="1600" dirty="0" smtClean="0">
                <a:solidFill>
                  <a:srgbClr val="000000"/>
                </a:solidFill>
                <a:latin typeface="AvantGarde Md BT" pitchFamily="34" charset="0"/>
              </a:rPr>
              <a:t>short</a:t>
            </a:r>
            <a:endParaRPr lang="en-US" sz="1600" dirty="0">
              <a:solidFill>
                <a:srgbClr val="000000"/>
              </a:solidFill>
              <a:latin typeface="AvantGarde Md BT" pitchFamily="34" charset="0"/>
            </a:endParaRPr>
          </a:p>
        </p:txBody>
      </p:sp>
      <p:pic>
        <p:nvPicPr>
          <p:cNvPr id="29" name="Picture 16" descr="RESVIA"/>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46771" y="4073534"/>
            <a:ext cx="1657609" cy="1618353"/>
          </a:xfrm>
          <a:prstGeom prst="rect">
            <a:avLst/>
          </a:prstGeom>
          <a:ln>
            <a:solidFill>
              <a:schemeClr val="tx1"/>
            </a:solidFill>
          </a:ln>
          <a:effectLst>
            <a:outerShdw blurRad="292100" dist="139700" dir="2700000" algn="tl" rotWithShape="0">
              <a:srgbClr val="333333">
                <a:alpha val="65000"/>
              </a:srgbClr>
            </a:outerShdw>
          </a:effectLst>
        </p:spPr>
      </p:pic>
      <p:sp>
        <p:nvSpPr>
          <p:cNvPr id="31" name="Rectangle 49"/>
          <p:cNvSpPr>
            <a:spLocks noChangeArrowheads="1"/>
          </p:cNvSpPr>
          <p:nvPr/>
        </p:nvSpPr>
        <p:spPr bwMode="auto">
          <a:xfrm>
            <a:off x="7238248" y="5691887"/>
            <a:ext cx="1511230" cy="371475"/>
          </a:xfrm>
          <a:prstGeom prst="rect">
            <a:avLst/>
          </a:prstGeom>
          <a:noFill/>
          <a:ln w="9525">
            <a:noFill/>
            <a:miter lim="800000"/>
            <a:headEnd/>
            <a:tailEnd/>
          </a:ln>
          <a:effectLst/>
        </p:spPr>
        <p:txBody>
          <a:bodyPr>
            <a:prstTxWarp prst="textNoShape">
              <a:avLst/>
            </a:prstTxWarp>
          </a:bodyPr>
          <a:lstStyle/>
          <a:p>
            <a:pPr marL="444500" indent="-444500">
              <a:spcBef>
                <a:spcPct val="20000"/>
              </a:spcBef>
              <a:buSzPct val="70000"/>
              <a:buFont typeface="Wingdings" charset="2"/>
              <a:buNone/>
            </a:pPr>
            <a:r>
              <a:rPr lang="en-US" sz="1600" dirty="0" smtClean="0">
                <a:solidFill>
                  <a:srgbClr val="000000"/>
                </a:solidFill>
                <a:latin typeface="AvantGarde Md BT" pitchFamily="34" charset="0"/>
              </a:rPr>
              <a:t>Resistive via</a:t>
            </a:r>
            <a:endParaRPr lang="en-US" sz="1600" dirty="0">
              <a:solidFill>
                <a:srgbClr val="000000"/>
              </a:solidFill>
              <a:latin typeface="AvantGarde Md BT" pitchFamily="34" charset="0"/>
            </a:endParaRPr>
          </a:p>
        </p:txBody>
      </p:sp>
      <p:grpSp>
        <p:nvGrpSpPr>
          <p:cNvPr id="32" name="Group 31"/>
          <p:cNvGrpSpPr/>
          <p:nvPr/>
        </p:nvGrpSpPr>
        <p:grpSpPr>
          <a:xfrm>
            <a:off x="113292" y="6390980"/>
            <a:ext cx="3089622" cy="381543"/>
            <a:chOff x="113292" y="6390980"/>
            <a:chExt cx="3089622" cy="381543"/>
          </a:xfrm>
        </p:grpSpPr>
        <p:pic>
          <p:nvPicPr>
            <p:cNvPr id="33" name="Picture 3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3292" y="6448404"/>
              <a:ext cx="645220" cy="324119"/>
            </a:xfrm>
            <a:prstGeom prst="rect">
              <a:avLst/>
            </a:prstGeom>
          </p:spPr>
        </p:pic>
        <p:sp>
          <p:nvSpPr>
            <p:cNvPr id="34" name="TextBox 33"/>
            <p:cNvSpPr txBox="1"/>
            <p:nvPr/>
          </p:nvSpPr>
          <p:spPr>
            <a:xfrm>
              <a:off x="709924" y="6390980"/>
              <a:ext cx="2492990" cy="338554"/>
            </a:xfrm>
            <a:prstGeom prst="rect">
              <a:avLst/>
            </a:prstGeom>
            <a:noFill/>
          </p:spPr>
          <p:txBody>
            <a:bodyPr wrap="none" rtlCol="0">
              <a:spAutoFit/>
            </a:bodyPr>
            <a:lstStyle/>
            <a:p>
              <a:r>
                <a:rPr lang="en-US" sz="1600" dirty="0" smtClean="0">
                  <a:latin typeface="Comic Sans MS"/>
                  <a:cs typeface="Comic Sans MS"/>
                </a:rPr>
                <a:t>P. </a:t>
              </a:r>
              <a:r>
                <a:rPr lang="en-US" sz="1600" noProof="1" smtClean="0">
                  <a:latin typeface="Comic Sans MS"/>
                  <a:cs typeface="Comic Sans MS"/>
                </a:rPr>
                <a:t>Nigh</a:t>
              </a:r>
              <a:r>
                <a:rPr lang="en-US" sz="1600" dirty="0" smtClean="0">
                  <a:latin typeface="Comic Sans MS"/>
                  <a:cs typeface="Comic Sans MS"/>
                </a:rPr>
                <a:t>, IEEE </a:t>
              </a:r>
              <a:r>
                <a:rPr lang="en-US" sz="1600" noProof="1" smtClean="0">
                  <a:latin typeface="Comic Sans MS"/>
                  <a:cs typeface="Comic Sans MS"/>
                </a:rPr>
                <a:t>ITC</a:t>
              </a:r>
              <a:r>
                <a:rPr lang="en-US" sz="1600" dirty="0" smtClean="0">
                  <a:latin typeface="Comic Sans MS"/>
                  <a:cs typeface="Comic Sans MS"/>
                </a:rPr>
                <a:t> 20</a:t>
              </a:r>
              <a:r>
                <a:rPr lang="en-US" sz="1600" noProof="1" smtClean="0">
                  <a:latin typeface="Comic Sans MS"/>
                  <a:cs typeface="Comic Sans MS"/>
                </a:rPr>
                <a:t>01</a:t>
              </a:r>
              <a:endParaRPr lang="en-US" sz="1600" dirty="0" smtClean="0">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12289</TotalTime>
  <Words>9758</Words>
  <Application>Microsoft Macintosh PowerPoint</Application>
  <PresentationFormat>On-screen Show (4:3)</PresentationFormat>
  <Paragraphs>591</Paragraphs>
  <Slides>40</Slides>
  <Notes>40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Office Theme</vt:lpstr>
      <vt:lpstr>Paint Shop Pro Image</vt:lpstr>
      <vt:lpstr>VLSI testing</vt:lpstr>
      <vt:lpstr>References – books</vt:lpstr>
      <vt:lpstr>References – books</vt:lpstr>
      <vt:lpstr>References – journals &amp; proceedings</vt:lpstr>
      <vt:lpstr>References – miscellaneous</vt:lpstr>
      <vt:lpstr>Technology trends</vt:lpstr>
      <vt:lpstr>System-on-Chip characteristics</vt:lpstr>
      <vt:lpstr>Growing complexity - ITRS</vt:lpstr>
      <vt:lpstr>Nanometer designs – test challenges</vt:lpstr>
      <vt:lpstr>Failures photo gallery</vt:lpstr>
      <vt:lpstr>Systematic defects</vt:lpstr>
      <vt:lpstr>Defect size</vt:lpstr>
      <vt:lpstr>Interconnect variation</vt:lpstr>
      <vt:lpstr>Environmental variation</vt:lpstr>
      <vt:lpstr>Test objectives</vt:lpstr>
      <vt:lpstr>The  most critical problem</vt:lpstr>
      <vt:lpstr>Testing Bermuda triangle</vt:lpstr>
      <vt:lpstr>Cost of test</vt:lpstr>
      <vt:lpstr>Production cost vs. test</vt:lpstr>
      <vt:lpstr>The rule of 10</vt:lpstr>
      <vt:lpstr>Manufacturing and testing</vt:lpstr>
      <vt:lpstr>Six-sigma</vt:lpstr>
      <vt:lpstr>Six-sigma and DPM</vt:lpstr>
      <vt:lpstr>At-speed test – effect on DPM</vt:lpstr>
      <vt:lpstr>Yield crisis</vt:lpstr>
      <vt:lpstr>Quality requirements</vt:lpstr>
      <vt:lpstr>Defect level formula</vt:lpstr>
      <vt:lpstr>Defect level vs. yield</vt:lpstr>
      <vt:lpstr>Characterization testing</vt:lpstr>
      <vt:lpstr>Production testing</vt:lpstr>
      <vt:lpstr>Wafer test</vt:lpstr>
      <vt:lpstr>Burn-in testing</vt:lpstr>
      <vt:lpstr>Bathtub curve</vt:lpstr>
      <vt:lpstr>Board level testing</vt:lpstr>
      <vt:lpstr>Incoming inspection</vt:lpstr>
      <vt:lpstr>Types of tests</vt:lpstr>
      <vt:lpstr>Why not functional tests?</vt:lpstr>
      <vt:lpstr>Why structural tests?</vt:lpstr>
      <vt:lpstr>Fault coverage</vt:lpstr>
      <vt:lpstr>General test scheme</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779</cp:revision>
  <cp:lastPrinted>2009-12-16T15:27:26Z</cp:lastPrinted>
  <dcterms:created xsi:type="dcterms:W3CDTF">2011-04-20T09:31:11Z</dcterms:created>
  <dcterms:modified xsi:type="dcterms:W3CDTF">2015-03-08T13:11:26Z</dcterms:modified>
  <cp:category/>
</cp:coreProperties>
</file>